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2.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3.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4.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5.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6.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7.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8.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9.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79" r:id="rId4"/>
    <p:sldMasterId id="2147483661" r:id="rId5"/>
    <p:sldMasterId id="2147483648" r:id="rId6"/>
    <p:sldMasterId id="2147483862" r:id="rId7"/>
    <p:sldMasterId id="2147483881" r:id="rId8"/>
    <p:sldMasterId id="2147483918" r:id="rId9"/>
    <p:sldMasterId id="2147483955" r:id="rId10"/>
    <p:sldMasterId id="2147483992" r:id="rId11"/>
    <p:sldMasterId id="2147484032" r:id="rId12"/>
    <p:sldMasterId id="2147484068" r:id="rId13"/>
  </p:sldMasterIdLst>
  <p:notesMasterIdLst>
    <p:notesMasterId r:id="rId50"/>
  </p:notesMasterIdLst>
  <p:sldIdLst>
    <p:sldId id="256" r:id="rId14"/>
    <p:sldId id="257" r:id="rId15"/>
    <p:sldId id="513" r:id="rId16"/>
    <p:sldId id="299" r:id="rId17"/>
    <p:sldId id="3504" r:id="rId18"/>
    <p:sldId id="3517" r:id="rId19"/>
    <p:sldId id="3495" r:id="rId20"/>
    <p:sldId id="3494" r:id="rId21"/>
    <p:sldId id="3493" r:id="rId22"/>
    <p:sldId id="3492" r:id="rId23"/>
    <p:sldId id="3510" r:id="rId24"/>
    <p:sldId id="3485" r:id="rId25"/>
    <p:sldId id="3516" r:id="rId26"/>
    <p:sldId id="3473" r:id="rId27"/>
    <p:sldId id="3511" r:id="rId28"/>
    <p:sldId id="3468" r:id="rId29"/>
    <p:sldId id="3466" r:id="rId30"/>
    <p:sldId id="3463" r:id="rId31"/>
    <p:sldId id="791" r:id="rId32"/>
    <p:sldId id="3498" r:id="rId33"/>
    <p:sldId id="708" r:id="rId34"/>
    <p:sldId id="3512" r:id="rId35"/>
    <p:sldId id="3499" r:id="rId36"/>
    <p:sldId id="1017" r:id="rId37"/>
    <p:sldId id="2668" r:id="rId38"/>
    <p:sldId id="2667" r:id="rId39"/>
    <p:sldId id="655" r:id="rId40"/>
    <p:sldId id="3497" r:id="rId41"/>
    <p:sldId id="3506" r:id="rId42"/>
    <p:sldId id="3502" r:id="rId43"/>
    <p:sldId id="3507" r:id="rId44"/>
    <p:sldId id="3508" r:id="rId45"/>
    <p:sldId id="3513" r:id="rId46"/>
    <p:sldId id="3514" r:id="rId47"/>
    <p:sldId id="3515" r:id="rId48"/>
    <p:sldId id="3503" r:id="rId49"/>
  </p:sldIdLst>
  <p:sldSz cx="12192000" cy="6858000"/>
  <p:notesSz cx="7010400" cy="92964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8692121-0CA2-6E2A-89AC-E86436C47FAB}" name="Kirya, Julia GIZ ZM" initials="KZ" userId="S::julia.kirya@giz.de::8443d0bc-0f14-4949-8123-6d8c5b356c06" providerId="AD"/>
  <p188:author id="{83EA0439-8255-5B02-01B6-A2179C4E4E8F}" name="Chirwa Kabaghe, Gladys GIZ ZM" initials="CZ" userId="S::gladys.chirwakabaghe@giz.de::ae709e2c-531b-4c21-8f89-a17f23434e97" providerId="AD"/>
  <p188:author id="{FE763E6F-B955-DB1E-D776-3C4E4E6C8DED}" name="Veen, Albertien van der" initials="VAvd" userId="Veen, Albertien van der" providerId="None"/>
  <p188:author id="{A5DFE089-445E-CDF4-5696-3AEDDD20D30B}" name="Rippke, Ulrike GIZ ZM" initials="RUGZ" userId="S::ulrike.rippke@giz.de::9040e172-e27b-4124-bc11-4e46d9e6c8ad" providerId="AD"/>
  <p188:author id="{26FE258F-10A0-E1C5-5B53-2E6990E0363B}" name="Hoeffler, Heike GIZ ZM" initials="HHGZ" userId="S::heike.hoeffler@giz.de::92995641-5622-4d72-a63f-9fdd9ae5926b" providerId="AD"/>
  <p188:author id="{D4BA1CA6-97E9-A10E-FB5E-31D400116294}" name="Mulenga, Christopher Bupe GIZ ZM" initials="MZ" userId="S::christopher.mulenga@giz.de::1212ac30-fe1f-41dd-a4ae-faff17cf8d47" providerId="AD"/>
  <p188:author id="{F34475D9-92EA-8DC4-8F9E-19E7F162EB2B}" name="Phiri Thornicroft, Mwazanji GIZ ZM" initials="PZ" userId="S::mwazanji.phiri@giz.de::cf2df571-48d2-4765-add3-848a2b92e93c" providerId="AD"/>
  <p188:author id="{7E38D7DB-4AB6-D695-BF64-A051D3C91E2C}" name="Roth, Annette GIZ ZM" initials="RAGZ" userId="S::annette.roth@giz.de::79a1c466-d31b-4e98-b25a-53bb359e0fa0"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80F0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1B020E4-72D0-EA2D-4745-5F5015368192}" v="82" dt="2023-09-11T08:29:43.920"/>
    <p1510:client id="{83508971-192A-4919-BE0A-669B75F1A0A9}" v="3" dt="2023-09-08T13:13:12.474"/>
    <p1510:client id="{C7D3484E-4F5F-4367-ADCA-6ACB9D0A4A1C}" v="1077" dt="2023-09-08T10:50:50.125"/>
  </p1510:revLst>
</p1510:revInfo>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Keine Formatvorlage, kein Raster">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Keine Formatvorlage, Tabellenraster">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7719" autoAdjust="0"/>
  </p:normalViewPr>
  <p:slideViewPr>
    <p:cSldViewPr snapToGrid="0">
      <p:cViewPr varScale="1">
        <p:scale>
          <a:sx n="55" d="100"/>
          <a:sy n="55" d="100"/>
        </p:scale>
        <p:origin x="1340"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5.xml"/><Relationship Id="rId26" Type="http://schemas.openxmlformats.org/officeDocument/2006/relationships/slide" Target="slides/slide13.xml"/><Relationship Id="rId39" Type="http://schemas.openxmlformats.org/officeDocument/2006/relationships/slide" Target="slides/slide26.xml"/><Relationship Id="rId21" Type="http://schemas.openxmlformats.org/officeDocument/2006/relationships/slide" Target="slides/slide8.xml"/><Relationship Id="rId34" Type="http://schemas.openxmlformats.org/officeDocument/2006/relationships/slide" Target="slides/slide21.xml"/><Relationship Id="rId42" Type="http://schemas.openxmlformats.org/officeDocument/2006/relationships/slide" Target="slides/slide29.xml"/><Relationship Id="rId47" Type="http://schemas.openxmlformats.org/officeDocument/2006/relationships/slide" Target="slides/slide34.xml"/><Relationship Id="rId50" Type="http://schemas.openxmlformats.org/officeDocument/2006/relationships/notesMaster" Target="notesMasters/notesMaster1.xml"/><Relationship Id="rId55" Type="http://schemas.microsoft.com/office/2015/10/relationships/revisionInfo" Target="revisionInfo.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3.xml"/><Relationship Id="rId29" Type="http://schemas.openxmlformats.org/officeDocument/2006/relationships/slide" Target="slides/slide16.xml"/><Relationship Id="rId11" Type="http://schemas.openxmlformats.org/officeDocument/2006/relationships/slideMaster" Target="slideMasters/slideMaster8.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slide" Target="slides/slide27.xml"/><Relationship Id="rId45" Type="http://schemas.openxmlformats.org/officeDocument/2006/relationships/slide" Target="slides/slide32.xml"/><Relationship Id="rId53" Type="http://schemas.openxmlformats.org/officeDocument/2006/relationships/theme" Target="theme/theme1.xml"/><Relationship Id="rId5" Type="http://schemas.openxmlformats.org/officeDocument/2006/relationships/slideMaster" Target="slideMasters/slideMaster2.xml"/><Relationship Id="rId10" Type="http://schemas.openxmlformats.org/officeDocument/2006/relationships/slideMaster" Target="slideMasters/slideMaster7.xml"/><Relationship Id="rId19" Type="http://schemas.openxmlformats.org/officeDocument/2006/relationships/slide" Target="slides/slide6.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slide" Target="slides/slide30.xml"/><Relationship Id="rId48" Type="http://schemas.openxmlformats.org/officeDocument/2006/relationships/slide" Target="slides/slide35.xml"/><Relationship Id="rId56" Type="http://schemas.microsoft.com/office/2018/10/relationships/authors" Target="authors.xml"/><Relationship Id="rId8" Type="http://schemas.openxmlformats.org/officeDocument/2006/relationships/slideMaster" Target="slideMasters/slideMaster5.xml"/><Relationship Id="rId51"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20" Type="http://schemas.openxmlformats.org/officeDocument/2006/relationships/slide" Target="slides/slide7.xml"/><Relationship Id="rId41" Type="http://schemas.openxmlformats.org/officeDocument/2006/relationships/slide" Target="slides/slide28.xml"/><Relationship Id="rId54"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slide" Target="slides/slide3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8CB312D-74EE-4820-B779-C2CE263BAD2C}"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de-DE"/>
        </a:p>
      </dgm:t>
    </dgm:pt>
    <dgm:pt modelId="{E5352236-2EC6-4057-B621-F447AA0751EE}">
      <dgm:prSet phldrT="[Text]"/>
      <dgm:spPr/>
      <dgm:t>
        <a:bodyPr/>
        <a:lstStyle/>
        <a:p>
          <a:pPr>
            <a:buFont typeface="Arial" panose="020B0604020202020204" pitchFamily="34" charset="0"/>
            <a:buChar char="•"/>
          </a:pPr>
          <a:r>
            <a:rPr lang="en-US" b="1" dirty="0">
              <a:solidFill>
                <a:schemeClr val="bg1"/>
              </a:solidFill>
            </a:rPr>
            <a:t>Nutrition for women of reproductive age</a:t>
          </a:r>
          <a:r>
            <a:rPr lang="en-US" dirty="0">
              <a:solidFill>
                <a:schemeClr val="bg1"/>
              </a:solidFill>
            </a:rPr>
            <a:t> (diversity) and </a:t>
          </a:r>
          <a:r>
            <a:rPr lang="en-US" b="1" dirty="0">
              <a:solidFill>
                <a:schemeClr val="bg1"/>
              </a:solidFill>
            </a:rPr>
            <a:t>feeding practices (diversity and meal frequency)</a:t>
          </a:r>
          <a:endParaRPr lang="de-DE" dirty="0">
            <a:solidFill>
              <a:schemeClr val="bg1"/>
            </a:solidFill>
          </a:endParaRPr>
        </a:p>
      </dgm:t>
    </dgm:pt>
    <dgm:pt modelId="{D2EBC05A-69EC-4A49-B2F3-6A86AB6E25A9}" type="parTrans" cxnId="{C0F4086D-2208-44E4-BE34-DB0AF805202B}">
      <dgm:prSet/>
      <dgm:spPr/>
      <dgm:t>
        <a:bodyPr/>
        <a:lstStyle/>
        <a:p>
          <a:endParaRPr lang="de-DE"/>
        </a:p>
      </dgm:t>
    </dgm:pt>
    <dgm:pt modelId="{7AE43309-2BB3-49B9-8D6C-B887DAE9C084}" type="sibTrans" cxnId="{C0F4086D-2208-44E4-BE34-DB0AF805202B}">
      <dgm:prSet/>
      <dgm:spPr/>
      <dgm:t>
        <a:bodyPr/>
        <a:lstStyle/>
        <a:p>
          <a:endParaRPr lang="de-DE"/>
        </a:p>
      </dgm:t>
    </dgm:pt>
    <dgm:pt modelId="{BEC04AFC-F3DF-47BE-A11E-8BC85AC613E3}">
      <dgm:prSet/>
      <dgm:spPr/>
      <dgm:t>
        <a:bodyPr/>
        <a:lstStyle/>
        <a:p>
          <a:r>
            <a:rPr lang="en-US" b="1" dirty="0">
              <a:solidFill>
                <a:schemeClr val="bg1"/>
              </a:solidFill>
            </a:rPr>
            <a:t>WASH</a:t>
          </a:r>
          <a:endParaRPr lang="en-US" dirty="0">
            <a:solidFill>
              <a:schemeClr val="bg1"/>
            </a:solidFill>
            <a:cs typeface="Arial"/>
          </a:endParaRPr>
        </a:p>
      </dgm:t>
    </dgm:pt>
    <dgm:pt modelId="{38E1EB4F-7331-454D-8379-E5B8577161CA}" type="parTrans" cxnId="{88A10597-4BC7-4E77-ABFE-F2B518C78189}">
      <dgm:prSet/>
      <dgm:spPr/>
      <dgm:t>
        <a:bodyPr/>
        <a:lstStyle/>
        <a:p>
          <a:endParaRPr lang="de-DE"/>
        </a:p>
      </dgm:t>
    </dgm:pt>
    <dgm:pt modelId="{211631E5-BFDE-4335-B4C3-8601CE5F1326}" type="sibTrans" cxnId="{88A10597-4BC7-4E77-ABFE-F2B518C78189}">
      <dgm:prSet/>
      <dgm:spPr/>
      <dgm:t>
        <a:bodyPr/>
        <a:lstStyle/>
        <a:p>
          <a:endParaRPr lang="de-DE"/>
        </a:p>
      </dgm:t>
    </dgm:pt>
    <dgm:pt modelId="{DE6DE362-F316-4AFF-A7C3-EC6160F7AB6E}">
      <dgm:prSet/>
      <dgm:spPr/>
      <dgm:t>
        <a:bodyPr/>
        <a:lstStyle/>
        <a:p>
          <a:r>
            <a:rPr lang="en-US" b="1" dirty="0">
              <a:solidFill>
                <a:schemeClr val="bg1"/>
              </a:solidFill>
            </a:rPr>
            <a:t>Nutrition-sensitive Agriculture</a:t>
          </a:r>
          <a:endParaRPr lang="en-US" dirty="0">
            <a:solidFill>
              <a:schemeClr val="bg1"/>
            </a:solidFill>
            <a:cs typeface="Arial"/>
          </a:endParaRPr>
        </a:p>
      </dgm:t>
    </dgm:pt>
    <dgm:pt modelId="{8E0DEED0-9E88-4A55-948B-850BA07BB4A6}" type="parTrans" cxnId="{78808720-EEF5-4738-B1D9-5F7B3C33F620}">
      <dgm:prSet/>
      <dgm:spPr/>
      <dgm:t>
        <a:bodyPr/>
        <a:lstStyle/>
        <a:p>
          <a:endParaRPr lang="de-DE"/>
        </a:p>
      </dgm:t>
    </dgm:pt>
    <dgm:pt modelId="{A1BA4530-E360-4327-AB8D-52A3549058A4}" type="sibTrans" cxnId="{78808720-EEF5-4738-B1D9-5F7B3C33F620}">
      <dgm:prSet/>
      <dgm:spPr/>
      <dgm:t>
        <a:bodyPr/>
        <a:lstStyle/>
        <a:p>
          <a:endParaRPr lang="de-DE"/>
        </a:p>
      </dgm:t>
    </dgm:pt>
    <dgm:pt modelId="{8FA91E4F-02F1-443E-A93C-B1EBB6D6F0F9}">
      <dgm:prSet/>
      <dgm:spPr/>
      <dgm:t>
        <a:bodyPr/>
        <a:lstStyle/>
        <a:p>
          <a:r>
            <a:rPr lang="en-US" b="1">
              <a:solidFill>
                <a:schemeClr val="bg1"/>
              </a:solidFill>
              <a:cs typeface="Arial"/>
            </a:rPr>
            <a:t>Economic Dimension of food and nutrition security</a:t>
          </a:r>
          <a:endParaRPr lang="en-US" b="1" dirty="0">
            <a:solidFill>
              <a:schemeClr val="bg1"/>
            </a:solidFill>
            <a:cs typeface="Arial"/>
          </a:endParaRPr>
        </a:p>
      </dgm:t>
    </dgm:pt>
    <dgm:pt modelId="{87B89F87-8942-485D-830F-BD74945674EA}" type="parTrans" cxnId="{9D9B7CF3-1721-4ECB-9D59-0C101B26EDAF}">
      <dgm:prSet/>
      <dgm:spPr/>
      <dgm:t>
        <a:bodyPr/>
        <a:lstStyle/>
        <a:p>
          <a:endParaRPr lang="de-DE"/>
        </a:p>
      </dgm:t>
    </dgm:pt>
    <dgm:pt modelId="{B0372D87-D81D-44C3-8436-79AD84FBF11C}" type="sibTrans" cxnId="{9D9B7CF3-1721-4ECB-9D59-0C101B26EDAF}">
      <dgm:prSet/>
      <dgm:spPr/>
      <dgm:t>
        <a:bodyPr/>
        <a:lstStyle/>
        <a:p>
          <a:endParaRPr lang="de-DE"/>
        </a:p>
      </dgm:t>
    </dgm:pt>
    <dgm:pt modelId="{4E173055-1C56-429A-BC46-519AD7270C00}">
      <dgm:prSet/>
      <dgm:spPr/>
      <dgm:t>
        <a:bodyPr/>
        <a:lstStyle/>
        <a:p>
          <a:pPr algn="l"/>
          <a:r>
            <a:rPr lang="de-DE" b="1" dirty="0">
              <a:solidFill>
                <a:schemeClr val="bg1"/>
              </a:solidFill>
              <a:cs typeface="Arial"/>
            </a:rPr>
            <a:t>Nutrition </a:t>
          </a:r>
          <a:r>
            <a:rPr lang="de-DE" b="1" dirty="0" err="1">
              <a:solidFill>
                <a:schemeClr val="bg1"/>
              </a:solidFill>
              <a:cs typeface="Arial"/>
            </a:rPr>
            <a:t>Governance</a:t>
          </a:r>
          <a:endParaRPr lang="de-DE" dirty="0">
            <a:solidFill>
              <a:schemeClr val="bg1"/>
            </a:solidFill>
            <a:cs typeface="Arial"/>
          </a:endParaRPr>
        </a:p>
      </dgm:t>
    </dgm:pt>
    <dgm:pt modelId="{8B2D9C47-994A-43D9-83B6-992BAAA51D12}" type="parTrans" cxnId="{3726923C-B952-4925-89E8-A0E072833CBB}">
      <dgm:prSet/>
      <dgm:spPr/>
      <dgm:t>
        <a:bodyPr/>
        <a:lstStyle/>
        <a:p>
          <a:endParaRPr lang="de-DE"/>
        </a:p>
      </dgm:t>
    </dgm:pt>
    <dgm:pt modelId="{913BA075-45E3-40AB-91B8-AFFB5ED0EE7E}" type="sibTrans" cxnId="{3726923C-B952-4925-89E8-A0E072833CBB}">
      <dgm:prSet/>
      <dgm:spPr/>
      <dgm:t>
        <a:bodyPr/>
        <a:lstStyle/>
        <a:p>
          <a:endParaRPr lang="de-DE"/>
        </a:p>
      </dgm:t>
    </dgm:pt>
    <dgm:pt modelId="{9A941C8D-ABBC-480E-8223-1806D1370B8A}" type="pres">
      <dgm:prSet presAssocID="{A8CB312D-74EE-4820-B779-C2CE263BAD2C}" presName="Name0" presStyleCnt="0">
        <dgm:presLayoutVars>
          <dgm:chMax val="7"/>
          <dgm:chPref val="7"/>
          <dgm:dir/>
        </dgm:presLayoutVars>
      </dgm:prSet>
      <dgm:spPr/>
    </dgm:pt>
    <dgm:pt modelId="{D850CD20-FF70-46AB-89F6-9BD31E42D91E}" type="pres">
      <dgm:prSet presAssocID="{A8CB312D-74EE-4820-B779-C2CE263BAD2C}" presName="Name1" presStyleCnt="0"/>
      <dgm:spPr/>
    </dgm:pt>
    <dgm:pt modelId="{5D8AB13A-A1CE-40CA-8D70-67AC1EC71D25}" type="pres">
      <dgm:prSet presAssocID="{A8CB312D-74EE-4820-B779-C2CE263BAD2C}" presName="cycle" presStyleCnt="0"/>
      <dgm:spPr/>
    </dgm:pt>
    <dgm:pt modelId="{A33671AD-343B-411E-B242-6C946ECCA91F}" type="pres">
      <dgm:prSet presAssocID="{A8CB312D-74EE-4820-B779-C2CE263BAD2C}" presName="srcNode" presStyleLbl="node1" presStyleIdx="0" presStyleCnt="5"/>
      <dgm:spPr/>
    </dgm:pt>
    <dgm:pt modelId="{120B9FC8-7997-4F31-BE89-D56D50B455B6}" type="pres">
      <dgm:prSet presAssocID="{A8CB312D-74EE-4820-B779-C2CE263BAD2C}" presName="conn" presStyleLbl="parChTrans1D2" presStyleIdx="0" presStyleCnt="1"/>
      <dgm:spPr/>
    </dgm:pt>
    <dgm:pt modelId="{DB2045BB-AD85-47D7-B86C-7E7203E06ED6}" type="pres">
      <dgm:prSet presAssocID="{A8CB312D-74EE-4820-B779-C2CE263BAD2C}" presName="extraNode" presStyleLbl="node1" presStyleIdx="0" presStyleCnt="5"/>
      <dgm:spPr/>
    </dgm:pt>
    <dgm:pt modelId="{436BDB5D-08F9-48C0-8DA0-386BD5D7FACA}" type="pres">
      <dgm:prSet presAssocID="{A8CB312D-74EE-4820-B779-C2CE263BAD2C}" presName="dstNode" presStyleLbl="node1" presStyleIdx="0" presStyleCnt="5"/>
      <dgm:spPr/>
    </dgm:pt>
    <dgm:pt modelId="{EEC226CC-F087-4959-A722-7B6B4B2A6210}" type="pres">
      <dgm:prSet presAssocID="{E5352236-2EC6-4057-B621-F447AA0751EE}" presName="text_1" presStyleLbl="node1" presStyleIdx="0" presStyleCnt="5">
        <dgm:presLayoutVars>
          <dgm:bulletEnabled val="1"/>
        </dgm:presLayoutVars>
      </dgm:prSet>
      <dgm:spPr/>
    </dgm:pt>
    <dgm:pt modelId="{DD30DBE1-A4C6-4E5B-85EF-33E670A3E94A}" type="pres">
      <dgm:prSet presAssocID="{E5352236-2EC6-4057-B621-F447AA0751EE}" presName="accent_1" presStyleCnt="0"/>
      <dgm:spPr/>
    </dgm:pt>
    <dgm:pt modelId="{EB40E2D5-EC99-4050-B443-50EBC1185AA2}" type="pres">
      <dgm:prSet presAssocID="{E5352236-2EC6-4057-B621-F447AA0751EE}" presName="accentRepeatNode" presStyleLbl="solidFgAcc1" presStyleIdx="0" presStyleCnt="5"/>
      <dgm:spPr/>
    </dgm:pt>
    <dgm:pt modelId="{6B7600FD-14A2-4415-B786-9BA5F4341BD4}" type="pres">
      <dgm:prSet presAssocID="{BEC04AFC-F3DF-47BE-A11E-8BC85AC613E3}" presName="text_2" presStyleLbl="node1" presStyleIdx="1" presStyleCnt="5">
        <dgm:presLayoutVars>
          <dgm:bulletEnabled val="1"/>
        </dgm:presLayoutVars>
      </dgm:prSet>
      <dgm:spPr/>
    </dgm:pt>
    <dgm:pt modelId="{D1FC51E3-AC49-48AF-B489-F2DC1275E9EF}" type="pres">
      <dgm:prSet presAssocID="{BEC04AFC-F3DF-47BE-A11E-8BC85AC613E3}" presName="accent_2" presStyleCnt="0"/>
      <dgm:spPr/>
    </dgm:pt>
    <dgm:pt modelId="{F1EAC3CD-BAA8-4ADC-AE3E-1043F7BC8C2D}" type="pres">
      <dgm:prSet presAssocID="{BEC04AFC-F3DF-47BE-A11E-8BC85AC613E3}" presName="accentRepeatNode" presStyleLbl="solidFgAcc1" presStyleIdx="1" presStyleCnt="5"/>
      <dgm:spPr/>
    </dgm:pt>
    <dgm:pt modelId="{B9B42C43-03A5-494D-B9F8-3F120BAD8C17}" type="pres">
      <dgm:prSet presAssocID="{DE6DE362-F316-4AFF-A7C3-EC6160F7AB6E}" presName="text_3" presStyleLbl="node1" presStyleIdx="2" presStyleCnt="5">
        <dgm:presLayoutVars>
          <dgm:bulletEnabled val="1"/>
        </dgm:presLayoutVars>
      </dgm:prSet>
      <dgm:spPr/>
    </dgm:pt>
    <dgm:pt modelId="{384F0FD8-62C3-424B-AA21-3B629FEA5C78}" type="pres">
      <dgm:prSet presAssocID="{DE6DE362-F316-4AFF-A7C3-EC6160F7AB6E}" presName="accent_3" presStyleCnt="0"/>
      <dgm:spPr/>
    </dgm:pt>
    <dgm:pt modelId="{86417E50-AE2F-446C-8B4C-E424C7781874}" type="pres">
      <dgm:prSet presAssocID="{DE6DE362-F316-4AFF-A7C3-EC6160F7AB6E}" presName="accentRepeatNode" presStyleLbl="solidFgAcc1" presStyleIdx="2" presStyleCnt="5"/>
      <dgm:spPr/>
    </dgm:pt>
    <dgm:pt modelId="{545DEB51-516F-4BFE-B387-2A0D4106496E}" type="pres">
      <dgm:prSet presAssocID="{8FA91E4F-02F1-443E-A93C-B1EBB6D6F0F9}" presName="text_4" presStyleLbl="node1" presStyleIdx="3" presStyleCnt="5">
        <dgm:presLayoutVars>
          <dgm:bulletEnabled val="1"/>
        </dgm:presLayoutVars>
      </dgm:prSet>
      <dgm:spPr/>
    </dgm:pt>
    <dgm:pt modelId="{83D76DE5-FE18-49A9-AC31-11D138448E29}" type="pres">
      <dgm:prSet presAssocID="{8FA91E4F-02F1-443E-A93C-B1EBB6D6F0F9}" presName="accent_4" presStyleCnt="0"/>
      <dgm:spPr/>
    </dgm:pt>
    <dgm:pt modelId="{93E6D094-DD21-41D8-B729-0A18A098A034}" type="pres">
      <dgm:prSet presAssocID="{8FA91E4F-02F1-443E-A93C-B1EBB6D6F0F9}" presName="accentRepeatNode" presStyleLbl="solidFgAcc1" presStyleIdx="3" presStyleCnt="5"/>
      <dgm:spPr/>
    </dgm:pt>
    <dgm:pt modelId="{00581160-5636-4FD7-A0B5-17D96C42F5E4}" type="pres">
      <dgm:prSet presAssocID="{4E173055-1C56-429A-BC46-519AD7270C00}" presName="text_5" presStyleLbl="node1" presStyleIdx="4" presStyleCnt="5">
        <dgm:presLayoutVars>
          <dgm:bulletEnabled val="1"/>
        </dgm:presLayoutVars>
      </dgm:prSet>
      <dgm:spPr/>
    </dgm:pt>
    <dgm:pt modelId="{04F895AD-80D1-457F-B1AC-8E47405B256F}" type="pres">
      <dgm:prSet presAssocID="{4E173055-1C56-429A-BC46-519AD7270C00}" presName="accent_5" presStyleCnt="0"/>
      <dgm:spPr/>
    </dgm:pt>
    <dgm:pt modelId="{AD251166-B23E-4016-9715-07C576C68CAF}" type="pres">
      <dgm:prSet presAssocID="{4E173055-1C56-429A-BC46-519AD7270C00}" presName="accentRepeatNode" presStyleLbl="solidFgAcc1" presStyleIdx="4" presStyleCnt="5"/>
      <dgm:spPr/>
    </dgm:pt>
  </dgm:ptLst>
  <dgm:cxnLst>
    <dgm:cxn modelId="{4169E803-8728-4E32-938B-C6A0379E6C30}" type="presOf" srcId="{7AE43309-2BB3-49B9-8D6C-B887DAE9C084}" destId="{120B9FC8-7997-4F31-BE89-D56D50B455B6}" srcOrd="0" destOrd="0" presId="urn:microsoft.com/office/officeart/2008/layout/VerticalCurvedList"/>
    <dgm:cxn modelId="{24E4D41E-2E4C-4C3A-9059-6062AC79DD91}" type="presOf" srcId="{4E173055-1C56-429A-BC46-519AD7270C00}" destId="{00581160-5636-4FD7-A0B5-17D96C42F5E4}" srcOrd="0" destOrd="0" presId="urn:microsoft.com/office/officeart/2008/layout/VerticalCurvedList"/>
    <dgm:cxn modelId="{78808720-EEF5-4738-B1D9-5F7B3C33F620}" srcId="{A8CB312D-74EE-4820-B779-C2CE263BAD2C}" destId="{DE6DE362-F316-4AFF-A7C3-EC6160F7AB6E}" srcOrd="2" destOrd="0" parTransId="{8E0DEED0-9E88-4A55-948B-850BA07BB4A6}" sibTransId="{A1BA4530-E360-4327-AB8D-52A3549058A4}"/>
    <dgm:cxn modelId="{BA7EEF32-3AE9-4AC3-A27E-04395EFA0F4A}" type="presOf" srcId="{DE6DE362-F316-4AFF-A7C3-EC6160F7AB6E}" destId="{B9B42C43-03A5-494D-B9F8-3F120BAD8C17}" srcOrd="0" destOrd="0" presId="urn:microsoft.com/office/officeart/2008/layout/VerticalCurvedList"/>
    <dgm:cxn modelId="{02A9D538-84F9-42AD-93C2-710CF68F2946}" type="presOf" srcId="{8FA91E4F-02F1-443E-A93C-B1EBB6D6F0F9}" destId="{545DEB51-516F-4BFE-B387-2A0D4106496E}" srcOrd="0" destOrd="0" presId="urn:microsoft.com/office/officeart/2008/layout/VerticalCurvedList"/>
    <dgm:cxn modelId="{3726923C-B952-4925-89E8-A0E072833CBB}" srcId="{A8CB312D-74EE-4820-B779-C2CE263BAD2C}" destId="{4E173055-1C56-429A-BC46-519AD7270C00}" srcOrd="4" destOrd="0" parTransId="{8B2D9C47-994A-43D9-83B6-992BAAA51D12}" sibTransId="{913BA075-45E3-40AB-91B8-AFFB5ED0EE7E}"/>
    <dgm:cxn modelId="{E8943A3E-FE2B-4543-B720-17390A981ACA}" type="presOf" srcId="{BEC04AFC-F3DF-47BE-A11E-8BC85AC613E3}" destId="{6B7600FD-14A2-4415-B786-9BA5F4341BD4}" srcOrd="0" destOrd="0" presId="urn:microsoft.com/office/officeart/2008/layout/VerticalCurvedList"/>
    <dgm:cxn modelId="{D79C1141-2851-4CB6-8D0F-4DA2150A1CB5}" type="presOf" srcId="{E5352236-2EC6-4057-B621-F447AA0751EE}" destId="{EEC226CC-F087-4959-A722-7B6B4B2A6210}" srcOrd="0" destOrd="0" presId="urn:microsoft.com/office/officeart/2008/layout/VerticalCurvedList"/>
    <dgm:cxn modelId="{C0F4086D-2208-44E4-BE34-DB0AF805202B}" srcId="{A8CB312D-74EE-4820-B779-C2CE263BAD2C}" destId="{E5352236-2EC6-4057-B621-F447AA0751EE}" srcOrd="0" destOrd="0" parTransId="{D2EBC05A-69EC-4A49-B2F3-6A86AB6E25A9}" sibTransId="{7AE43309-2BB3-49B9-8D6C-B887DAE9C084}"/>
    <dgm:cxn modelId="{0FF28C77-9994-4421-89A5-96A22CB24218}" type="presOf" srcId="{A8CB312D-74EE-4820-B779-C2CE263BAD2C}" destId="{9A941C8D-ABBC-480E-8223-1806D1370B8A}" srcOrd="0" destOrd="0" presId="urn:microsoft.com/office/officeart/2008/layout/VerticalCurvedList"/>
    <dgm:cxn modelId="{88A10597-4BC7-4E77-ABFE-F2B518C78189}" srcId="{A8CB312D-74EE-4820-B779-C2CE263BAD2C}" destId="{BEC04AFC-F3DF-47BE-A11E-8BC85AC613E3}" srcOrd="1" destOrd="0" parTransId="{38E1EB4F-7331-454D-8379-E5B8577161CA}" sibTransId="{211631E5-BFDE-4335-B4C3-8601CE5F1326}"/>
    <dgm:cxn modelId="{9D9B7CF3-1721-4ECB-9D59-0C101B26EDAF}" srcId="{A8CB312D-74EE-4820-B779-C2CE263BAD2C}" destId="{8FA91E4F-02F1-443E-A93C-B1EBB6D6F0F9}" srcOrd="3" destOrd="0" parTransId="{87B89F87-8942-485D-830F-BD74945674EA}" sibTransId="{B0372D87-D81D-44C3-8436-79AD84FBF11C}"/>
    <dgm:cxn modelId="{9DB538A5-AA47-4E67-85C3-6196E8997B36}" type="presParOf" srcId="{9A941C8D-ABBC-480E-8223-1806D1370B8A}" destId="{D850CD20-FF70-46AB-89F6-9BD31E42D91E}" srcOrd="0" destOrd="0" presId="urn:microsoft.com/office/officeart/2008/layout/VerticalCurvedList"/>
    <dgm:cxn modelId="{B0DDCE1F-6CAC-4FBA-A4A2-4D88CBA19FAA}" type="presParOf" srcId="{D850CD20-FF70-46AB-89F6-9BD31E42D91E}" destId="{5D8AB13A-A1CE-40CA-8D70-67AC1EC71D25}" srcOrd="0" destOrd="0" presId="urn:microsoft.com/office/officeart/2008/layout/VerticalCurvedList"/>
    <dgm:cxn modelId="{73865BE3-ADF6-4DA9-9A92-BEDB3C31BE3D}" type="presParOf" srcId="{5D8AB13A-A1CE-40CA-8D70-67AC1EC71D25}" destId="{A33671AD-343B-411E-B242-6C946ECCA91F}" srcOrd="0" destOrd="0" presId="urn:microsoft.com/office/officeart/2008/layout/VerticalCurvedList"/>
    <dgm:cxn modelId="{94DFFB86-EA9A-402E-B830-7EA0703FB20D}" type="presParOf" srcId="{5D8AB13A-A1CE-40CA-8D70-67AC1EC71D25}" destId="{120B9FC8-7997-4F31-BE89-D56D50B455B6}" srcOrd="1" destOrd="0" presId="urn:microsoft.com/office/officeart/2008/layout/VerticalCurvedList"/>
    <dgm:cxn modelId="{98559865-FFAD-4529-B8E1-73A38FD9EB7A}" type="presParOf" srcId="{5D8AB13A-A1CE-40CA-8D70-67AC1EC71D25}" destId="{DB2045BB-AD85-47D7-B86C-7E7203E06ED6}" srcOrd="2" destOrd="0" presId="urn:microsoft.com/office/officeart/2008/layout/VerticalCurvedList"/>
    <dgm:cxn modelId="{AEF1CDFB-FAD2-45A4-B088-EA6422959334}" type="presParOf" srcId="{5D8AB13A-A1CE-40CA-8D70-67AC1EC71D25}" destId="{436BDB5D-08F9-48C0-8DA0-386BD5D7FACA}" srcOrd="3" destOrd="0" presId="urn:microsoft.com/office/officeart/2008/layout/VerticalCurvedList"/>
    <dgm:cxn modelId="{921178EE-CBAF-46DD-B8DA-F62DC0B6A361}" type="presParOf" srcId="{D850CD20-FF70-46AB-89F6-9BD31E42D91E}" destId="{EEC226CC-F087-4959-A722-7B6B4B2A6210}" srcOrd="1" destOrd="0" presId="urn:microsoft.com/office/officeart/2008/layout/VerticalCurvedList"/>
    <dgm:cxn modelId="{FB47E4AC-58E1-4D0B-B42A-AF4A5DF1ACC6}" type="presParOf" srcId="{D850CD20-FF70-46AB-89F6-9BD31E42D91E}" destId="{DD30DBE1-A4C6-4E5B-85EF-33E670A3E94A}" srcOrd="2" destOrd="0" presId="urn:microsoft.com/office/officeart/2008/layout/VerticalCurvedList"/>
    <dgm:cxn modelId="{56B619C8-76FB-4A58-BD1D-AB1284AE1AC0}" type="presParOf" srcId="{DD30DBE1-A4C6-4E5B-85EF-33E670A3E94A}" destId="{EB40E2D5-EC99-4050-B443-50EBC1185AA2}" srcOrd="0" destOrd="0" presId="urn:microsoft.com/office/officeart/2008/layout/VerticalCurvedList"/>
    <dgm:cxn modelId="{65EBFDB1-6289-42BB-91CE-4DB5ED3C71A9}" type="presParOf" srcId="{D850CD20-FF70-46AB-89F6-9BD31E42D91E}" destId="{6B7600FD-14A2-4415-B786-9BA5F4341BD4}" srcOrd="3" destOrd="0" presId="urn:microsoft.com/office/officeart/2008/layout/VerticalCurvedList"/>
    <dgm:cxn modelId="{276FF390-9999-43A2-B9A0-3A15E213E0C0}" type="presParOf" srcId="{D850CD20-FF70-46AB-89F6-9BD31E42D91E}" destId="{D1FC51E3-AC49-48AF-B489-F2DC1275E9EF}" srcOrd="4" destOrd="0" presId="urn:microsoft.com/office/officeart/2008/layout/VerticalCurvedList"/>
    <dgm:cxn modelId="{E5F52BC1-66A5-4ABC-9C5D-9F1586EDB0A1}" type="presParOf" srcId="{D1FC51E3-AC49-48AF-B489-F2DC1275E9EF}" destId="{F1EAC3CD-BAA8-4ADC-AE3E-1043F7BC8C2D}" srcOrd="0" destOrd="0" presId="urn:microsoft.com/office/officeart/2008/layout/VerticalCurvedList"/>
    <dgm:cxn modelId="{1E24AC8E-48E1-4318-B940-B3906A6609CB}" type="presParOf" srcId="{D850CD20-FF70-46AB-89F6-9BD31E42D91E}" destId="{B9B42C43-03A5-494D-B9F8-3F120BAD8C17}" srcOrd="5" destOrd="0" presId="urn:microsoft.com/office/officeart/2008/layout/VerticalCurvedList"/>
    <dgm:cxn modelId="{AAE19365-5E12-4FF8-B81A-F31BDE0BB1F6}" type="presParOf" srcId="{D850CD20-FF70-46AB-89F6-9BD31E42D91E}" destId="{384F0FD8-62C3-424B-AA21-3B629FEA5C78}" srcOrd="6" destOrd="0" presId="urn:microsoft.com/office/officeart/2008/layout/VerticalCurvedList"/>
    <dgm:cxn modelId="{FF153D80-B6EA-4090-9F21-470BCEDF3822}" type="presParOf" srcId="{384F0FD8-62C3-424B-AA21-3B629FEA5C78}" destId="{86417E50-AE2F-446C-8B4C-E424C7781874}" srcOrd="0" destOrd="0" presId="urn:microsoft.com/office/officeart/2008/layout/VerticalCurvedList"/>
    <dgm:cxn modelId="{2AF1B7BA-CD27-4D2A-A6F4-934A0421B216}" type="presParOf" srcId="{D850CD20-FF70-46AB-89F6-9BD31E42D91E}" destId="{545DEB51-516F-4BFE-B387-2A0D4106496E}" srcOrd="7" destOrd="0" presId="urn:microsoft.com/office/officeart/2008/layout/VerticalCurvedList"/>
    <dgm:cxn modelId="{6D46D1B0-864C-4340-A717-479CD6797386}" type="presParOf" srcId="{D850CD20-FF70-46AB-89F6-9BD31E42D91E}" destId="{83D76DE5-FE18-49A9-AC31-11D138448E29}" srcOrd="8" destOrd="0" presId="urn:microsoft.com/office/officeart/2008/layout/VerticalCurvedList"/>
    <dgm:cxn modelId="{5F812B46-AE4A-4A7D-9156-93A935D64B2A}" type="presParOf" srcId="{83D76DE5-FE18-49A9-AC31-11D138448E29}" destId="{93E6D094-DD21-41D8-B729-0A18A098A034}" srcOrd="0" destOrd="0" presId="urn:microsoft.com/office/officeart/2008/layout/VerticalCurvedList"/>
    <dgm:cxn modelId="{9B1F9A4C-1A65-4EA2-B004-C16D3D59CE74}" type="presParOf" srcId="{D850CD20-FF70-46AB-89F6-9BD31E42D91E}" destId="{00581160-5636-4FD7-A0B5-17D96C42F5E4}" srcOrd="9" destOrd="0" presId="urn:microsoft.com/office/officeart/2008/layout/VerticalCurvedList"/>
    <dgm:cxn modelId="{2C461240-8DFE-40B8-8FB1-5F31FA957ACD}" type="presParOf" srcId="{D850CD20-FF70-46AB-89F6-9BD31E42D91E}" destId="{04F895AD-80D1-457F-B1AC-8E47405B256F}" srcOrd="10" destOrd="0" presId="urn:microsoft.com/office/officeart/2008/layout/VerticalCurvedList"/>
    <dgm:cxn modelId="{851AA663-CD81-484B-9E5F-AED730840810}" type="presParOf" srcId="{04F895AD-80D1-457F-B1AC-8E47405B256F}" destId="{AD251166-B23E-4016-9715-07C576C68CAF}"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DFC2013-C4DA-4F8D-A088-DC5F9B14CEB3}"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de-DE"/>
        </a:p>
      </dgm:t>
    </dgm:pt>
    <dgm:pt modelId="{81955359-145D-4B03-BFF9-E220A3832E87}">
      <dgm:prSet phldrT="[Text]"/>
      <dgm:spPr/>
      <dgm:t>
        <a:bodyPr/>
        <a:lstStyle/>
        <a:p>
          <a:r>
            <a:rPr lang="en-US" b="1" i="0" u="none" strike="noStrike" dirty="0">
              <a:solidFill>
                <a:schemeClr val="bg1"/>
              </a:solidFill>
              <a:effectLst/>
              <a:latin typeface="Arial" panose="020B0604020202020204" pitchFamily="34" charset="0"/>
            </a:rPr>
            <a:t>Ensuring access to safe and nutritious foods</a:t>
          </a:r>
          <a:endParaRPr lang="de-DE" b="1" dirty="0">
            <a:solidFill>
              <a:schemeClr val="bg1"/>
            </a:solidFill>
          </a:endParaRPr>
        </a:p>
      </dgm:t>
    </dgm:pt>
    <dgm:pt modelId="{5FA6B408-378F-4561-9A81-588AF64E72BD}" type="parTrans" cxnId="{313D4AB2-0F88-4A5E-BAF1-FF4BA0A8B226}">
      <dgm:prSet/>
      <dgm:spPr/>
      <dgm:t>
        <a:bodyPr/>
        <a:lstStyle/>
        <a:p>
          <a:endParaRPr lang="de-DE"/>
        </a:p>
      </dgm:t>
    </dgm:pt>
    <dgm:pt modelId="{ABA7FF7C-2780-4FF9-8954-F1B0C602BA96}" type="sibTrans" cxnId="{313D4AB2-0F88-4A5E-BAF1-FF4BA0A8B226}">
      <dgm:prSet/>
      <dgm:spPr/>
      <dgm:t>
        <a:bodyPr/>
        <a:lstStyle/>
        <a:p>
          <a:endParaRPr lang="de-DE"/>
        </a:p>
      </dgm:t>
    </dgm:pt>
    <dgm:pt modelId="{2BA96CDE-62FB-4DDF-8844-A86B6CA85DAF}">
      <dgm:prSet/>
      <dgm:spPr/>
      <dgm:t>
        <a:bodyPr/>
        <a:lstStyle/>
        <a:p>
          <a:r>
            <a:rPr lang="en-US" b="1" i="0" u="none" strike="noStrike">
              <a:solidFill>
                <a:schemeClr val="bg1"/>
              </a:solidFill>
              <a:effectLst/>
              <a:latin typeface="Arial" panose="020B0604020202020204" pitchFamily="34" charset="0"/>
            </a:rPr>
            <a:t>Shifting to healthy and sustainable consumption patterns</a:t>
          </a:r>
          <a:endParaRPr lang="de-DE" b="1" i="0" u="none" strike="noStrike" dirty="0">
            <a:solidFill>
              <a:schemeClr val="bg1"/>
            </a:solidFill>
            <a:effectLst/>
            <a:latin typeface="Arial" panose="020B0604020202020204" pitchFamily="34" charset="0"/>
          </a:endParaRPr>
        </a:p>
      </dgm:t>
    </dgm:pt>
    <dgm:pt modelId="{550FD504-747D-432B-ABF8-3BCF589CCDAD}" type="parTrans" cxnId="{FAD8C8B5-D3A1-4469-9DE9-AC4D987124E7}">
      <dgm:prSet/>
      <dgm:spPr/>
      <dgm:t>
        <a:bodyPr/>
        <a:lstStyle/>
        <a:p>
          <a:endParaRPr lang="de-DE"/>
        </a:p>
      </dgm:t>
    </dgm:pt>
    <dgm:pt modelId="{5BB00231-BDCC-4E76-9584-8FD7A3D1C5A8}" type="sibTrans" cxnId="{FAD8C8B5-D3A1-4469-9DE9-AC4D987124E7}">
      <dgm:prSet/>
      <dgm:spPr/>
      <dgm:t>
        <a:bodyPr/>
        <a:lstStyle/>
        <a:p>
          <a:endParaRPr lang="de-DE"/>
        </a:p>
      </dgm:t>
    </dgm:pt>
    <dgm:pt modelId="{D35413A5-1ABB-47AF-A69B-0A67EE749C03}">
      <dgm:prSet/>
      <dgm:spPr/>
      <dgm:t>
        <a:bodyPr/>
        <a:lstStyle/>
        <a:p>
          <a:r>
            <a:rPr lang="en-US" b="1" i="0" u="none" strike="noStrike">
              <a:solidFill>
                <a:schemeClr val="bg1"/>
              </a:solidFill>
              <a:effectLst/>
              <a:latin typeface="Arial" panose="020B0604020202020204" pitchFamily="34" charset="0"/>
            </a:rPr>
            <a:t>Boosting Nature- positive food production</a:t>
          </a:r>
          <a:endParaRPr lang="de-DE" b="1" i="0" u="none" strike="noStrike" dirty="0">
            <a:solidFill>
              <a:schemeClr val="bg1"/>
            </a:solidFill>
            <a:effectLst/>
            <a:latin typeface="Arial" panose="020B0604020202020204" pitchFamily="34" charset="0"/>
          </a:endParaRPr>
        </a:p>
      </dgm:t>
    </dgm:pt>
    <dgm:pt modelId="{F1CFBFD3-8F27-4080-BE7D-5E21BD689901}" type="parTrans" cxnId="{E0D3755A-AA4B-4752-805A-7E47DB2D5559}">
      <dgm:prSet/>
      <dgm:spPr/>
      <dgm:t>
        <a:bodyPr/>
        <a:lstStyle/>
        <a:p>
          <a:endParaRPr lang="de-DE"/>
        </a:p>
      </dgm:t>
    </dgm:pt>
    <dgm:pt modelId="{22C49358-3CCB-4FAE-9C90-9BFA533BCF89}" type="sibTrans" cxnId="{E0D3755A-AA4B-4752-805A-7E47DB2D5559}">
      <dgm:prSet/>
      <dgm:spPr/>
      <dgm:t>
        <a:bodyPr/>
        <a:lstStyle/>
        <a:p>
          <a:endParaRPr lang="de-DE"/>
        </a:p>
      </dgm:t>
    </dgm:pt>
    <dgm:pt modelId="{505FA871-B056-4883-90CE-E7333E09F872}">
      <dgm:prSet/>
      <dgm:spPr/>
      <dgm:t>
        <a:bodyPr/>
        <a:lstStyle/>
        <a:p>
          <a:r>
            <a:rPr lang="en-US" b="1" i="0" u="none" strike="noStrike">
              <a:solidFill>
                <a:schemeClr val="bg1"/>
              </a:solidFill>
              <a:effectLst/>
              <a:latin typeface="Arial" panose="020B0604020202020204" pitchFamily="34" charset="0"/>
            </a:rPr>
            <a:t>Advancing equitable livelihoods of people involved in the food system</a:t>
          </a:r>
          <a:endParaRPr lang="de-DE" b="1" i="0" u="none" strike="noStrike" dirty="0">
            <a:solidFill>
              <a:schemeClr val="bg1"/>
            </a:solidFill>
            <a:effectLst/>
            <a:latin typeface="Arial" panose="020B0604020202020204" pitchFamily="34" charset="0"/>
          </a:endParaRPr>
        </a:p>
      </dgm:t>
    </dgm:pt>
    <dgm:pt modelId="{FE4B0041-F669-4706-99A7-5136A03B50E2}" type="parTrans" cxnId="{F3C5D23A-79D5-4872-BBD6-D801065D77E8}">
      <dgm:prSet/>
      <dgm:spPr/>
      <dgm:t>
        <a:bodyPr/>
        <a:lstStyle/>
        <a:p>
          <a:endParaRPr lang="de-DE"/>
        </a:p>
      </dgm:t>
    </dgm:pt>
    <dgm:pt modelId="{102DDF98-E660-47E6-A0EE-039D5FDFBB10}" type="sibTrans" cxnId="{F3C5D23A-79D5-4872-BBD6-D801065D77E8}">
      <dgm:prSet/>
      <dgm:spPr/>
      <dgm:t>
        <a:bodyPr/>
        <a:lstStyle/>
        <a:p>
          <a:endParaRPr lang="de-DE"/>
        </a:p>
      </dgm:t>
    </dgm:pt>
    <dgm:pt modelId="{A8F45534-840B-4A91-BB02-7FA3495D7C39}">
      <dgm:prSet/>
      <dgm:spPr/>
      <dgm:t>
        <a:bodyPr/>
        <a:lstStyle/>
        <a:p>
          <a:r>
            <a:rPr lang="en-US" b="1" i="0" u="none" strike="noStrike" dirty="0">
              <a:solidFill>
                <a:schemeClr val="bg1"/>
              </a:solidFill>
              <a:effectLst/>
              <a:latin typeface="Arial" panose="020B0604020202020204" pitchFamily="34" charset="0"/>
            </a:rPr>
            <a:t>Building resilience to vulnerabilities, shocks and stresses</a:t>
          </a:r>
          <a:endParaRPr lang="de-DE" b="1" i="0" u="none" strike="noStrike" dirty="0">
            <a:solidFill>
              <a:schemeClr val="bg1"/>
            </a:solidFill>
            <a:effectLst/>
            <a:latin typeface="Arial" panose="020B0604020202020204" pitchFamily="34" charset="0"/>
          </a:endParaRPr>
        </a:p>
      </dgm:t>
    </dgm:pt>
    <dgm:pt modelId="{85961979-1D66-4364-AA96-80CBECE8AFE9}" type="parTrans" cxnId="{79041EFB-EFDA-4566-BEEA-FB6BD8BAD16B}">
      <dgm:prSet/>
      <dgm:spPr/>
      <dgm:t>
        <a:bodyPr/>
        <a:lstStyle/>
        <a:p>
          <a:endParaRPr lang="de-DE"/>
        </a:p>
      </dgm:t>
    </dgm:pt>
    <dgm:pt modelId="{13DB03A0-A341-42DF-8A1D-58CBBDB9673A}" type="sibTrans" cxnId="{79041EFB-EFDA-4566-BEEA-FB6BD8BAD16B}">
      <dgm:prSet/>
      <dgm:spPr/>
      <dgm:t>
        <a:bodyPr/>
        <a:lstStyle/>
        <a:p>
          <a:endParaRPr lang="de-DE"/>
        </a:p>
      </dgm:t>
    </dgm:pt>
    <dgm:pt modelId="{0C51563F-5132-46D7-A50B-9F3F790273C9}" type="pres">
      <dgm:prSet presAssocID="{5DFC2013-C4DA-4F8D-A088-DC5F9B14CEB3}" presName="Name0" presStyleCnt="0">
        <dgm:presLayoutVars>
          <dgm:chMax val="7"/>
          <dgm:chPref val="7"/>
          <dgm:dir/>
        </dgm:presLayoutVars>
      </dgm:prSet>
      <dgm:spPr/>
    </dgm:pt>
    <dgm:pt modelId="{5B287E57-0C69-4A19-97BA-81C7A7A6DBF9}" type="pres">
      <dgm:prSet presAssocID="{5DFC2013-C4DA-4F8D-A088-DC5F9B14CEB3}" presName="Name1" presStyleCnt="0"/>
      <dgm:spPr/>
    </dgm:pt>
    <dgm:pt modelId="{6B450C2B-053A-4E35-854C-0C3C3E65E22E}" type="pres">
      <dgm:prSet presAssocID="{5DFC2013-C4DA-4F8D-A088-DC5F9B14CEB3}" presName="cycle" presStyleCnt="0"/>
      <dgm:spPr/>
    </dgm:pt>
    <dgm:pt modelId="{801178A8-8BA6-4C37-8937-016169CC48D7}" type="pres">
      <dgm:prSet presAssocID="{5DFC2013-C4DA-4F8D-A088-DC5F9B14CEB3}" presName="srcNode" presStyleLbl="node1" presStyleIdx="0" presStyleCnt="5"/>
      <dgm:spPr/>
    </dgm:pt>
    <dgm:pt modelId="{C5610347-4E21-4D79-AD5A-7D350C78AA10}" type="pres">
      <dgm:prSet presAssocID="{5DFC2013-C4DA-4F8D-A088-DC5F9B14CEB3}" presName="conn" presStyleLbl="parChTrans1D2" presStyleIdx="0" presStyleCnt="1"/>
      <dgm:spPr/>
    </dgm:pt>
    <dgm:pt modelId="{17D21980-22AC-4B28-8990-E85BCA42C53C}" type="pres">
      <dgm:prSet presAssocID="{5DFC2013-C4DA-4F8D-A088-DC5F9B14CEB3}" presName="extraNode" presStyleLbl="node1" presStyleIdx="0" presStyleCnt="5"/>
      <dgm:spPr/>
    </dgm:pt>
    <dgm:pt modelId="{5AB4157E-CF1F-4F1F-B543-A4E618264713}" type="pres">
      <dgm:prSet presAssocID="{5DFC2013-C4DA-4F8D-A088-DC5F9B14CEB3}" presName="dstNode" presStyleLbl="node1" presStyleIdx="0" presStyleCnt="5"/>
      <dgm:spPr/>
    </dgm:pt>
    <dgm:pt modelId="{F52BD5A4-FBA2-4DAE-B1B0-873D6E7AE86A}" type="pres">
      <dgm:prSet presAssocID="{81955359-145D-4B03-BFF9-E220A3832E87}" presName="text_1" presStyleLbl="node1" presStyleIdx="0" presStyleCnt="5">
        <dgm:presLayoutVars>
          <dgm:bulletEnabled val="1"/>
        </dgm:presLayoutVars>
      </dgm:prSet>
      <dgm:spPr/>
    </dgm:pt>
    <dgm:pt modelId="{7D72B5DC-F15C-4A66-A306-35D8B4753F52}" type="pres">
      <dgm:prSet presAssocID="{81955359-145D-4B03-BFF9-E220A3832E87}" presName="accent_1" presStyleCnt="0"/>
      <dgm:spPr/>
    </dgm:pt>
    <dgm:pt modelId="{194D2F7D-0A5A-4137-A471-D1677E598108}" type="pres">
      <dgm:prSet presAssocID="{81955359-145D-4B03-BFF9-E220A3832E87}" presName="accentRepeatNode" presStyleLbl="solidFgAcc1" presStyleIdx="0" presStyleCnt="5"/>
      <dgm:spPr/>
    </dgm:pt>
    <dgm:pt modelId="{B9795F71-7B8F-4E4B-8933-E27FEC177E8E}" type="pres">
      <dgm:prSet presAssocID="{2BA96CDE-62FB-4DDF-8844-A86B6CA85DAF}" presName="text_2" presStyleLbl="node1" presStyleIdx="1" presStyleCnt="5">
        <dgm:presLayoutVars>
          <dgm:bulletEnabled val="1"/>
        </dgm:presLayoutVars>
      </dgm:prSet>
      <dgm:spPr/>
    </dgm:pt>
    <dgm:pt modelId="{09DF4E96-5380-48A2-B4B7-A5666285853D}" type="pres">
      <dgm:prSet presAssocID="{2BA96CDE-62FB-4DDF-8844-A86B6CA85DAF}" presName="accent_2" presStyleCnt="0"/>
      <dgm:spPr/>
    </dgm:pt>
    <dgm:pt modelId="{87264AE1-8163-48B8-9580-7ABFF660BD5E}" type="pres">
      <dgm:prSet presAssocID="{2BA96CDE-62FB-4DDF-8844-A86B6CA85DAF}" presName="accentRepeatNode" presStyleLbl="solidFgAcc1" presStyleIdx="1" presStyleCnt="5"/>
      <dgm:spPr/>
    </dgm:pt>
    <dgm:pt modelId="{510A0470-BA41-4AEA-A8E7-1B95E73AD1D0}" type="pres">
      <dgm:prSet presAssocID="{D35413A5-1ABB-47AF-A69B-0A67EE749C03}" presName="text_3" presStyleLbl="node1" presStyleIdx="2" presStyleCnt="5">
        <dgm:presLayoutVars>
          <dgm:bulletEnabled val="1"/>
        </dgm:presLayoutVars>
      </dgm:prSet>
      <dgm:spPr/>
    </dgm:pt>
    <dgm:pt modelId="{AA78F943-9FBE-4231-8064-5D1C9034A891}" type="pres">
      <dgm:prSet presAssocID="{D35413A5-1ABB-47AF-A69B-0A67EE749C03}" presName="accent_3" presStyleCnt="0"/>
      <dgm:spPr/>
    </dgm:pt>
    <dgm:pt modelId="{389EA451-1FF7-4447-B136-E4896EDF1CCD}" type="pres">
      <dgm:prSet presAssocID="{D35413A5-1ABB-47AF-A69B-0A67EE749C03}" presName="accentRepeatNode" presStyleLbl="solidFgAcc1" presStyleIdx="2" presStyleCnt="5"/>
      <dgm:spPr/>
    </dgm:pt>
    <dgm:pt modelId="{2924300A-AE54-45E3-9C4E-8FCA847CD52D}" type="pres">
      <dgm:prSet presAssocID="{505FA871-B056-4883-90CE-E7333E09F872}" presName="text_4" presStyleLbl="node1" presStyleIdx="3" presStyleCnt="5">
        <dgm:presLayoutVars>
          <dgm:bulletEnabled val="1"/>
        </dgm:presLayoutVars>
      </dgm:prSet>
      <dgm:spPr/>
    </dgm:pt>
    <dgm:pt modelId="{23D32CAF-A24F-42E5-9C46-241A9718D591}" type="pres">
      <dgm:prSet presAssocID="{505FA871-B056-4883-90CE-E7333E09F872}" presName="accent_4" presStyleCnt="0"/>
      <dgm:spPr/>
    </dgm:pt>
    <dgm:pt modelId="{AE21FA57-3242-4A65-BDDD-11FF9479377C}" type="pres">
      <dgm:prSet presAssocID="{505FA871-B056-4883-90CE-E7333E09F872}" presName="accentRepeatNode" presStyleLbl="solidFgAcc1" presStyleIdx="3" presStyleCnt="5"/>
      <dgm:spPr/>
    </dgm:pt>
    <dgm:pt modelId="{0701DFA3-1A36-4461-9323-766B9B1D61C9}" type="pres">
      <dgm:prSet presAssocID="{A8F45534-840B-4A91-BB02-7FA3495D7C39}" presName="text_5" presStyleLbl="node1" presStyleIdx="4" presStyleCnt="5">
        <dgm:presLayoutVars>
          <dgm:bulletEnabled val="1"/>
        </dgm:presLayoutVars>
      </dgm:prSet>
      <dgm:spPr/>
    </dgm:pt>
    <dgm:pt modelId="{59DAFFDD-3BEE-4CC8-A449-63CDDAC4579F}" type="pres">
      <dgm:prSet presAssocID="{A8F45534-840B-4A91-BB02-7FA3495D7C39}" presName="accent_5" presStyleCnt="0"/>
      <dgm:spPr/>
    </dgm:pt>
    <dgm:pt modelId="{C32C7080-DD9C-4305-B3A2-8CA60638DB5A}" type="pres">
      <dgm:prSet presAssocID="{A8F45534-840B-4A91-BB02-7FA3495D7C39}" presName="accentRepeatNode" presStyleLbl="solidFgAcc1" presStyleIdx="4" presStyleCnt="5"/>
      <dgm:spPr/>
    </dgm:pt>
  </dgm:ptLst>
  <dgm:cxnLst>
    <dgm:cxn modelId="{7A10190B-DDB4-4D1A-A40F-3D81A7CBB9D0}" type="presOf" srcId="{505FA871-B056-4883-90CE-E7333E09F872}" destId="{2924300A-AE54-45E3-9C4E-8FCA847CD52D}" srcOrd="0" destOrd="0" presId="urn:microsoft.com/office/officeart/2008/layout/VerticalCurvedList"/>
    <dgm:cxn modelId="{98CA101B-A906-423E-B213-8EA8B391EA02}" type="presOf" srcId="{2BA96CDE-62FB-4DDF-8844-A86B6CA85DAF}" destId="{B9795F71-7B8F-4E4B-8933-E27FEC177E8E}" srcOrd="0" destOrd="0" presId="urn:microsoft.com/office/officeart/2008/layout/VerticalCurvedList"/>
    <dgm:cxn modelId="{DE176D2A-4691-4982-86D9-D76CAEA28BAD}" type="presOf" srcId="{81955359-145D-4B03-BFF9-E220A3832E87}" destId="{F52BD5A4-FBA2-4DAE-B1B0-873D6E7AE86A}" srcOrd="0" destOrd="0" presId="urn:microsoft.com/office/officeart/2008/layout/VerticalCurvedList"/>
    <dgm:cxn modelId="{F3C5D23A-79D5-4872-BBD6-D801065D77E8}" srcId="{5DFC2013-C4DA-4F8D-A088-DC5F9B14CEB3}" destId="{505FA871-B056-4883-90CE-E7333E09F872}" srcOrd="3" destOrd="0" parTransId="{FE4B0041-F669-4706-99A7-5136A03B50E2}" sibTransId="{102DDF98-E660-47E6-A0EE-039D5FDFBB10}"/>
    <dgm:cxn modelId="{5F377E4F-2171-4D73-BFDA-773584A4FF8D}" type="presOf" srcId="{D35413A5-1ABB-47AF-A69B-0A67EE749C03}" destId="{510A0470-BA41-4AEA-A8E7-1B95E73AD1D0}" srcOrd="0" destOrd="0" presId="urn:microsoft.com/office/officeart/2008/layout/VerticalCurvedList"/>
    <dgm:cxn modelId="{E0D3755A-AA4B-4752-805A-7E47DB2D5559}" srcId="{5DFC2013-C4DA-4F8D-A088-DC5F9B14CEB3}" destId="{D35413A5-1ABB-47AF-A69B-0A67EE749C03}" srcOrd="2" destOrd="0" parTransId="{F1CFBFD3-8F27-4080-BE7D-5E21BD689901}" sibTransId="{22C49358-3CCB-4FAE-9C90-9BFA533BCF89}"/>
    <dgm:cxn modelId="{C6FB1FA2-0462-425C-ACEC-2F655AE87407}" type="presOf" srcId="{5DFC2013-C4DA-4F8D-A088-DC5F9B14CEB3}" destId="{0C51563F-5132-46D7-A50B-9F3F790273C9}" srcOrd="0" destOrd="0" presId="urn:microsoft.com/office/officeart/2008/layout/VerticalCurvedList"/>
    <dgm:cxn modelId="{313D4AB2-0F88-4A5E-BAF1-FF4BA0A8B226}" srcId="{5DFC2013-C4DA-4F8D-A088-DC5F9B14CEB3}" destId="{81955359-145D-4B03-BFF9-E220A3832E87}" srcOrd="0" destOrd="0" parTransId="{5FA6B408-378F-4561-9A81-588AF64E72BD}" sibTransId="{ABA7FF7C-2780-4FF9-8954-F1B0C602BA96}"/>
    <dgm:cxn modelId="{FAD8C8B5-D3A1-4469-9DE9-AC4D987124E7}" srcId="{5DFC2013-C4DA-4F8D-A088-DC5F9B14CEB3}" destId="{2BA96CDE-62FB-4DDF-8844-A86B6CA85DAF}" srcOrd="1" destOrd="0" parTransId="{550FD504-747D-432B-ABF8-3BCF589CCDAD}" sibTransId="{5BB00231-BDCC-4E76-9584-8FD7A3D1C5A8}"/>
    <dgm:cxn modelId="{3E8799C7-6E84-4667-BB8D-EEBABCAF1E64}" type="presOf" srcId="{A8F45534-840B-4A91-BB02-7FA3495D7C39}" destId="{0701DFA3-1A36-4461-9323-766B9B1D61C9}" srcOrd="0" destOrd="0" presId="urn:microsoft.com/office/officeart/2008/layout/VerticalCurvedList"/>
    <dgm:cxn modelId="{5010C7E0-EF2C-4AE2-A9A4-4C06383DC222}" type="presOf" srcId="{ABA7FF7C-2780-4FF9-8954-F1B0C602BA96}" destId="{C5610347-4E21-4D79-AD5A-7D350C78AA10}" srcOrd="0" destOrd="0" presId="urn:microsoft.com/office/officeart/2008/layout/VerticalCurvedList"/>
    <dgm:cxn modelId="{79041EFB-EFDA-4566-BEEA-FB6BD8BAD16B}" srcId="{5DFC2013-C4DA-4F8D-A088-DC5F9B14CEB3}" destId="{A8F45534-840B-4A91-BB02-7FA3495D7C39}" srcOrd="4" destOrd="0" parTransId="{85961979-1D66-4364-AA96-80CBECE8AFE9}" sibTransId="{13DB03A0-A341-42DF-8A1D-58CBBDB9673A}"/>
    <dgm:cxn modelId="{36845430-2770-4E09-81C1-E6D77F991CCB}" type="presParOf" srcId="{0C51563F-5132-46D7-A50B-9F3F790273C9}" destId="{5B287E57-0C69-4A19-97BA-81C7A7A6DBF9}" srcOrd="0" destOrd="0" presId="urn:microsoft.com/office/officeart/2008/layout/VerticalCurvedList"/>
    <dgm:cxn modelId="{7B80EAE6-043D-4B67-B062-4FC593FB15A9}" type="presParOf" srcId="{5B287E57-0C69-4A19-97BA-81C7A7A6DBF9}" destId="{6B450C2B-053A-4E35-854C-0C3C3E65E22E}" srcOrd="0" destOrd="0" presId="urn:microsoft.com/office/officeart/2008/layout/VerticalCurvedList"/>
    <dgm:cxn modelId="{AE4F4762-3733-4522-BCA2-C5E4D8A7F703}" type="presParOf" srcId="{6B450C2B-053A-4E35-854C-0C3C3E65E22E}" destId="{801178A8-8BA6-4C37-8937-016169CC48D7}" srcOrd="0" destOrd="0" presId="urn:microsoft.com/office/officeart/2008/layout/VerticalCurvedList"/>
    <dgm:cxn modelId="{39C582BB-984D-467E-BCB6-96FB105B8C44}" type="presParOf" srcId="{6B450C2B-053A-4E35-854C-0C3C3E65E22E}" destId="{C5610347-4E21-4D79-AD5A-7D350C78AA10}" srcOrd="1" destOrd="0" presId="urn:microsoft.com/office/officeart/2008/layout/VerticalCurvedList"/>
    <dgm:cxn modelId="{AD3C99ED-EB80-4B20-8D0C-87000C51C723}" type="presParOf" srcId="{6B450C2B-053A-4E35-854C-0C3C3E65E22E}" destId="{17D21980-22AC-4B28-8990-E85BCA42C53C}" srcOrd="2" destOrd="0" presId="urn:microsoft.com/office/officeart/2008/layout/VerticalCurvedList"/>
    <dgm:cxn modelId="{B729FE1D-46D8-4A83-BB90-B0BF92015D09}" type="presParOf" srcId="{6B450C2B-053A-4E35-854C-0C3C3E65E22E}" destId="{5AB4157E-CF1F-4F1F-B543-A4E618264713}" srcOrd="3" destOrd="0" presId="urn:microsoft.com/office/officeart/2008/layout/VerticalCurvedList"/>
    <dgm:cxn modelId="{24D04D86-8892-42FF-AD04-F121BF8438DF}" type="presParOf" srcId="{5B287E57-0C69-4A19-97BA-81C7A7A6DBF9}" destId="{F52BD5A4-FBA2-4DAE-B1B0-873D6E7AE86A}" srcOrd="1" destOrd="0" presId="urn:microsoft.com/office/officeart/2008/layout/VerticalCurvedList"/>
    <dgm:cxn modelId="{A7694A9E-A77D-4C2B-9C6C-A709CFFCC60E}" type="presParOf" srcId="{5B287E57-0C69-4A19-97BA-81C7A7A6DBF9}" destId="{7D72B5DC-F15C-4A66-A306-35D8B4753F52}" srcOrd="2" destOrd="0" presId="urn:microsoft.com/office/officeart/2008/layout/VerticalCurvedList"/>
    <dgm:cxn modelId="{6DD4173D-4FF0-4ADC-83D3-DD778EB579BF}" type="presParOf" srcId="{7D72B5DC-F15C-4A66-A306-35D8B4753F52}" destId="{194D2F7D-0A5A-4137-A471-D1677E598108}" srcOrd="0" destOrd="0" presId="urn:microsoft.com/office/officeart/2008/layout/VerticalCurvedList"/>
    <dgm:cxn modelId="{973C2EF5-1BF6-4D5F-852D-93D2C3A77BB7}" type="presParOf" srcId="{5B287E57-0C69-4A19-97BA-81C7A7A6DBF9}" destId="{B9795F71-7B8F-4E4B-8933-E27FEC177E8E}" srcOrd="3" destOrd="0" presId="urn:microsoft.com/office/officeart/2008/layout/VerticalCurvedList"/>
    <dgm:cxn modelId="{5134B2A8-C708-4FE7-9BAA-31DD058BACEB}" type="presParOf" srcId="{5B287E57-0C69-4A19-97BA-81C7A7A6DBF9}" destId="{09DF4E96-5380-48A2-B4B7-A5666285853D}" srcOrd="4" destOrd="0" presId="urn:microsoft.com/office/officeart/2008/layout/VerticalCurvedList"/>
    <dgm:cxn modelId="{981C5C53-A590-4C7B-8C07-E96412BC16CB}" type="presParOf" srcId="{09DF4E96-5380-48A2-B4B7-A5666285853D}" destId="{87264AE1-8163-48B8-9580-7ABFF660BD5E}" srcOrd="0" destOrd="0" presId="urn:microsoft.com/office/officeart/2008/layout/VerticalCurvedList"/>
    <dgm:cxn modelId="{068DCDDB-9FB1-4FFF-AA75-0A23BD494726}" type="presParOf" srcId="{5B287E57-0C69-4A19-97BA-81C7A7A6DBF9}" destId="{510A0470-BA41-4AEA-A8E7-1B95E73AD1D0}" srcOrd="5" destOrd="0" presId="urn:microsoft.com/office/officeart/2008/layout/VerticalCurvedList"/>
    <dgm:cxn modelId="{1A5D4393-308A-49B9-83BF-7BAB2A5DA792}" type="presParOf" srcId="{5B287E57-0C69-4A19-97BA-81C7A7A6DBF9}" destId="{AA78F943-9FBE-4231-8064-5D1C9034A891}" srcOrd="6" destOrd="0" presId="urn:microsoft.com/office/officeart/2008/layout/VerticalCurvedList"/>
    <dgm:cxn modelId="{FB01FF06-1912-426A-B0C3-FE6D4436CFEE}" type="presParOf" srcId="{AA78F943-9FBE-4231-8064-5D1C9034A891}" destId="{389EA451-1FF7-4447-B136-E4896EDF1CCD}" srcOrd="0" destOrd="0" presId="urn:microsoft.com/office/officeart/2008/layout/VerticalCurvedList"/>
    <dgm:cxn modelId="{0982DAC7-672D-4FFE-9090-4D500D519833}" type="presParOf" srcId="{5B287E57-0C69-4A19-97BA-81C7A7A6DBF9}" destId="{2924300A-AE54-45E3-9C4E-8FCA847CD52D}" srcOrd="7" destOrd="0" presId="urn:microsoft.com/office/officeart/2008/layout/VerticalCurvedList"/>
    <dgm:cxn modelId="{32A8B8C3-6D60-4027-B75F-DF6D62565F41}" type="presParOf" srcId="{5B287E57-0C69-4A19-97BA-81C7A7A6DBF9}" destId="{23D32CAF-A24F-42E5-9C46-241A9718D591}" srcOrd="8" destOrd="0" presId="urn:microsoft.com/office/officeart/2008/layout/VerticalCurvedList"/>
    <dgm:cxn modelId="{49AB91B9-F44D-4C4E-8D43-8B39B0E09CD4}" type="presParOf" srcId="{23D32CAF-A24F-42E5-9C46-241A9718D591}" destId="{AE21FA57-3242-4A65-BDDD-11FF9479377C}" srcOrd="0" destOrd="0" presId="urn:microsoft.com/office/officeart/2008/layout/VerticalCurvedList"/>
    <dgm:cxn modelId="{09CA01DF-7125-40F6-8539-F9D5A4A07588}" type="presParOf" srcId="{5B287E57-0C69-4A19-97BA-81C7A7A6DBF9}" destId="{0701DFA3-1A36-4461-9323-766B9B1D61C9}" srcOrd="9" destOrd="0" presId="urn:microsoft.com/office/officeart/2008/layout/VerticalCurvedList"/>
    <dgm:cxn modelId="{AC4438BF-2FA5-462E-B514-8F654D96AFEC}" type="presParOf" srcId="{5B287E57-0C69-4A19-97BA-81C7A7A6DBF9}" destId="{59DAFFDD-3BEE-4CC8-A449-63CDDAC4579F}" srcOrd="10" destOrd="0" presId="urn:microsoft.com/office/officeart/2008/layout/VerticalCurvedList"/>
    <dgm:cxn modelId="{BF77F747-37CB-4D7A-AE4E-13788C3D6873}" type="presParOf" srcId="{59DAFFDD-3BEE-4CC8-A449-63CDDAC4579F}" destId="{C32C7080-DD9C-4305-B3A2-8CA60638DB5A}" srcOrd="0" destOrd="0" presId="urn:microsoft.com/office/officeart/2008/layout/VerticalCurv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147BEA6-F356-4287-8E66-EEBE2C7C8147}"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de-DE"/>
        </a:p>
      </dgm:t>
    </dgm:pt>
    <dgm:pt modelId="{D205B437-EFD5-48D9-A8F3-13CE3644B20F}">
      <dgm:prSet phldrT="[Text]" custT="1"/>
      <dgm:spPr/>
      <dgm:t>
        <a:bodyPr/>
        <a:lstStyle/>
        <a:p>
          <a:pPr marL="0" marR="0" lvl="0" indent="0" defTabSz="914400" eaLnBrk="1" fontAlgn="auto" latinLnBrk="0" hangingPunct="1">
            <a:lnSpc>
              <a:spcPct val="100000"/>
            </a:lnSpc>
            <a:spcBef>
              <a:spcPts val="0"/>
            </a:spcBef>
            <a:spcAft>
              <a:spcPts val="0"/>
            </a:spcAft>
            <a:buClrTx/>
            <a:buSzTx/>
            <a:buFont typeface="+mj-lt"/>
            <a:buNone/>
            <a:tabLst/>
            <a:defRPr/>
          </a:pPr>
          <a:r>
            <a:rPr lang="en-US" sz="1600" b="1" dirty="0">
              <a:solidFill>
                <a:schemeClr val="tx1"/>
              </a:solidFill>
            </a:rPr>
            <a:t>From post-COVID recovery to a looming food price crisis since years: stagnation of good results?</a:t>
          </a:r>
        </a:p>
      </dgm:t>
    </dgm:pt>
    <dgm:pt modelId="{2F913476-01F6-46DC-81E9-0637D90CCEB8}" type="parTrans" cxnId="{05681AC3-E208-4FED-AED9-9A50A814AA54}">
      <dgm:prSet/>
      <dgm:spPr/>
      <dgm:t>
        <a:bodyPr/>
        <a:lstStyle/>
        <a:p>
          <a:endParaRPr lang="de-DE"/>
        </a:p>
      </dgm:t>
    </dgm:pt>
    <dgm:pt modelId="{91F26D5C-46EE-4C94-822D-82EA4B2DD4C5}" type="sibTrans" cxnId="{05681AC3-E208-4FED-AED9-9A50A814AA54}">
      <dgm:prSet/>
      <dgm:spPr/>
      <dgm:t>
        <a:bodyPr/>
        <a:lstStyle/>
        <a:p>
          <a:endParaRPr lang="de-DE"/>
        </a:p>
      </dgm:t>
    </dgm:pt>
    <dgm:pt modelId="{1D8945B5-211A-4AA7-8368-34C8E504833F}">
      <dgm:prSet custT="1"/>
      <dgm:spPr/>
      <dgm:t>
        <a:bodyPr/>
        <a:lstStyle/>
        <a:p>
          <a:pPr marL="0" marR="0" lvl="0" indent="0" algn="l" defTabSz="914400" eaLnBrk="1" fontAlgn="auto" latinLnBrk="0" hangingPunct="1">
            <a:lnSpc>
              <a:spcPct val="100000"/>
            </a:lnSpc>
            <a:spcBef>
              <a:spcPct val="0"/>
            </a:spcBef>
            <a:spcAft>
              <a:spcPts val="0"/>
            </a:spcAft>
            <a:buClrTx/>
            <a:buSzTx/>
            <a:buFont typeface="+mj-lt"/>
            <a:buNone/>
            <a:tabLst/>
            <a:defRPr/>
          </a:pPr>
          <a:r>
            <a:rPr lang="en-US" sz="1600" b="1" kern="1200" dirty="0">
              <a:solidFill>
                <a:prstClr val="black"/>
              </a:solidFill>
              <a:latin typeface="Arial"/>
              <a:ea typeface="+mn-ea"/>
              <a:cs typeface="+mn-cs"/>
            </a:rPr>
            <a:t>How can we jointly use these and other results better for future programming?</a:t>
          </a:r>
          <a:endParaRPr lang="en-US" sz="1400" kern="1200" dirty="0"/>
        </a:p>
      </dgm:t>
    </dgm:pt>
    <dgm:pt modelId="{80DD8AB4-AF00-4109-A30C-CEE407D58EE3}" type="parTrans" cxnId="{CF1FB8D7-FA23-4F41-83B4-FC7C67CD01D9}">
      <dgm:prSet/>
      <dgm:spPr/>
      <dgm:t>
        <a:bodyPr/>
        <a:lstStyle/>
        <a:p>
          <a:endParaRPr lang="de-DE"/>
        </a:p>
      </dgm:t>
    </dgm:pt>
    <dgm:pt modelId="{382527B0-42B0-44A0-B64F-30CC5E059815}" type="sibTrans" cxnId="{CF1FB8D7-FA23-4F41-83B4-FC7C67CD01D9}">
      <dgm:prSet/>
      <dgm:spPr/>
      <dgm:t>
        <a:bodyPr/>
        <a:lstStyle/>
        <a:p>
          <a:endParaRPr lang="de-DE"/>
        </a:p>
      </dgm:t>
    </dgm:pt>
    <dgm:pt modelId="{1ECD3556-10DC-474C-BC6B-D1E17766ABB9}">
      <dgm:prSet custT="1"/>
      <dgm:spPr/>
      <dgm:t>
        <a:bodyPr/>
        <a:lstStyle/>
        <a:p>
          <a:pPr marL="0" marR="0" lvl="0" indent="0" algn="l" defTabSz="914400" eaLnBrk="1" fontAlgn="auto" latinLnBrk="0" hangingPunct="1">
            <a:lnSpc>
              <a:spcPct val="100000"/>
            </a:lnSpc>
            <a:spcBef>
              <a:spcPct val="0"/>
            </a:spcBef>
            <a:spcAft>
              <a:spcPts val="0"/>
            </a:spcAft>
            <a:buClrTx/>
            <a:buSzTx/>
            <a:buFont typeface="+mj-lt"/>
            <a:buNone/>
            <a:tabLst/>
            <a:defRPr/>
          </a:pPr>
          <a:r>
            <a:rPr lang="en-US" sz="1600" b="1" kern="1200" dirty="0">
              <a:solidFill>
                <a:prstClr val="black"/>
              </a:solidFill>
              <a:latin typeface="Arial"/>
              <a:ea typeface="+mn-ea"/>
              <a:cs typeface="+mn-cs"/>
            </a:rPr>
            <a:t>How to meaningfully implement the necessary multi-sectorial approach with all necessary actors in government and beyond (e.g. nutrition budget planning)?</a:t>
          </a:r>
          <a:endParaRPr lang="en-US" sz="1400" kern="1200" dirty="0"/>
        </a:p>
      </dgm:t>
    </dgm:pt>
    <dgm:pt modelId="{04C4F81E-AF47-492C-9F02-B67565F10E50}" type="parTrans" cxnId="{2D213202-58DB-49D5-8185-042BF15671CA}">
      <dgm:prSet/>
      <dgm:spPr/>
      <dgm:t>
        <a:bodyPr/>
        <a:lstStyle/>
        <a:p>
          <a:endParaRPr lang="de-DE"/>
        </a:p>
      </dgm:t>
    </dgm:pt>
    <dgm:pt modelId="{E93CE65F-0B67-407D-8A5B-A077DCEC1DEA}" type="sibTrans" cxnId="{2D213202-58DB-49D5-8185-042BF15671CA}">
      <dgm:prSet/>
      <dgm:spPr/>
      <dgm:t>
        <a:bodyPr/>
        <a:lstStyle/>
        <a:p>
          <a:endParaRPr lang="de-DE"/>
        </a:p>
      </dgm:t>
    </dgm:pt>
    <dgm:pt modelId="{4E4B06C4-B26D-4F09-9EDA-F994061749A9}">
      <dgm:prSet custT="1"/>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600" b="1" kern="1200" dirty="0">
              <a:solidFill>
                <a:prstClr val="black"/>
              </a:solidFill>
              <a:latin typeface="Arial"/>
              <a:ea typeface="+mn-ea"/>
              <a:cs typeface="+mn-cs"/>
            </a:rPr>
            <a:t>National Pathways: opportunity to shape the new national nutrition program in that holistic and transformative sense – how can we walk these pathways together?</a:t>
          </a:r>
        </a:p>
      </dgm:t>
    </dgm:pt>
    <dgm:pt modelId="{66720F48-76CC-41A0-8974-6AEAEA47B67E}" type="parTrans" cxnId="{83741DD9-19AF-4FCC-B964-D75218C6DD98}">
      <dgm:prSet/>
      <dgm:spPr/>
      <dgm:t>
        <a:bodyPr/>
        <a:lstStyle/>
        <a:p>
          <a:endParaRPr lang="de-DE"/>
        </a:p>
      </dgm:t>
    </dgm:pt>
    <dgm:pt modelId="{D6A35C0C-BF74-48FD-8D75-58528DC91B84}" type="sibTrans" cxnId="{83741DD9-19AF-4FCC-B964-D75218C6DD98}">
      <dgm:prSet/>
      <dgm:spPr/>
      <dgm:t>
        <a:bodyPr/>
        <a:lstStyle/>
        <a:p>
          <a:endParaRPr lang="de-DE"/>
        </a:p>
      </dgm:t>
    </dgm:pt>
    <dgm:pt modelId="{28465563-FA96-4625-BF34-5525E46E8506}">
      <dgm:prSet phldrT="[Text]"/>
      <dgm:spPr/>
      <dgm:t>
        <a:bodyPr/>
        <a:lstStyle/>
        <a:p>
          <a:pPr>
            <a:buFont typeface="+mj-lt"/>
            <a:buAutoNum type="arabicPeriod"/>
          </a:pPr>
          <a:r>
            <a:rPr lang="de-DE" b="1" dirty="0"/>
            <a:t>1</a:t>
          </a:r>
        </a:p>
      </dgm:t>
    </dgm:pt>
    <dgm:pt modelId="{C5180578-7817-4453-B419-A5D2A9A9A967}" type="parTrans" cxnId="{F0DC8CD9-7AB6-411A-99D0-3252E1C1A8D9}">
      <dgm:prSet/>
      <dgm:spPr/>
      <dgm:t>
        <a:bodyPr/>
        <a:lstStyle/>
        <a:p>
          <a:endParaRPr lang="de-DE"/>
        </a:p>
      </dgm:t>
    </dgm:pt>
    <dgm:pt modelId="{3F9C15EE-8DF8-4141-AC6D-64504FDBC7DD}" type="sibTrans" cxnId="{F0DC8CD9-7AB6-411A-99D0-3252E1C1A8D9}">
      <dgm:prSet/>
      <dgm:spPr/>
      <dgm:t>
        <a:bodyPr/>
        <a:lstStyle/>
        <a:p>
          <a:endParaRPr lang="de-DE"/>
        </a:p>
      </dgm:t>
    </dgm:pt>
    <dgm:pt modelId="{76CBFC34-DB36-4D02-BBB0-18C38B6375C3}">
      <dgm:prSet phldrT="[Text]"/>
      <dgm:spPr/>
      <dgm:t>
        <a:bodyPr/>
        <a:lstStyle/>
        <a:p>
          <a:pPr>
            <a:buFont typeface="+mj-lt"/>
            <a:buAutoNum type="arabicPeriod"/>
          </a:pPr>
          <a:r>
            <a:rPr lang="de-DE" b="1" dirty="0"/>
            <a:t>2</a:t>
          </a:r>
        </a:p>
      </dgm:t>
    </dgm:pt>
    <dgm:pt modelId="{35D94A5C-507D-4DB9-ADB7-E9CC464702A8}" type="parTrans" cxnId="{CCE9CDDE-6DC6-4637-93F3-ADF25109A8CA}">
      <dgm:prSet/>
      <dgm:spPr/>
      <dgm:t>
        <a:bodyPr/>
        <a:lstStyle/>
        <a:p>
          <a:endParaRPr lang="de-DE"/>
        </a:p>
      </dgm:t>
    </dgm:pt>
    <dgm:pt modelId="{3194DD80-5542-409D-944D-074F57A61FA2}" type="sibTrans" cxnId="{CCE9CDDE-6DC6-4637-93F3-ADF25109A8CA}">
      <dgm:prSet/>
      <dgm:spPr/>
      <dgm:t>
        <a:bodyPr/>
        <a:lstStyle/>
        <a:p>
          <a:endParaRPr lang="de-DE"/>
        </a:p>
      </dgm:t>
    </dgm:pt>
    <dgm:pt modelId="{C98A12D9-8C1C-4672-B8E0-B77B78BA28AB}">
      <dgm:prSet/>
      <dgm:spPr/>
      <dgm:t>
        <a:bodyPr/>
        <a:lstStyle/>
        <a:p>
          <a:r>
            <a:rPr lang="en-US" b="1" dirty="0"/>
            <a:t>3</a:t>
          </a:r>
        </a:p>
      </dgm:t>
    </dgm:pt>
    <dgm:pt modelId="{2E863D20-BAC1-4A7C-9B52-79B5DCE6994E}" type="parTrans" cxnId="{4A0E4AD5-BED2-46F6-8BBF-87C433F351B7}">
      <dgm:prSet/>
      <dgm:spPr/>
      <dgm:t>
        <a:bodyPr/>
        <a:lstStyle/>
        <a:p>
          <a:endParaRPr lang="de-DE"/>
        </a:p>
      </dgm:t>
    </dgm:pt>
    <dgm:pt modelId="{14D8D581-DA92-4000-A2AD-837D52375341}" type="sibTrans" cxnId="{4A0E4AD5-BED2-46F6-8BBF-87C433F351B7}">
      <dgm:prSet/>
      <dgm:spPr/>
      <dgm:t>
        <a:bodyPr/>
        <a:lstStyle/>
        <a:p>
          <a:endParaRPr lang="de-DE"/>
        </a:p>
      </dgm:t>
    </dgm:pt>
    <dgm:pt modelId="{E6BC2C00-7ACD-4AAD-9831-F10E6B9F87C4}">
      <dgm:prSet/>
      <dgm:spPr/>
      <dgm:t>
        <a:bodyPr/>
        <a:lstStyle/>
        <a:p>
          <a:r>
            <a:rPr lang="en-US" b="1" dirty="0"/>
            <a:t>4</a:t>
          </a:r>
        </a:p>
      </dgm:t>
    </dgm:pt>
    <dgm:pt modelId="{F0EEFCD6-9CB4-4951-AAAD-99E103A8EAA4}" type="parTrans" cxnId="{873690FD-BE38-4439-B7C3-1D35E60B769F}">
      <dgm:prSet/>
      <dgm:spPr/>
      <dgm:t>
        <a:bodyPr/>
        <a:lstStyle/>
        <a:p>
          <a:endParaRPr lang="de-DE"/>
        </a:p>
      </dgm:t>
    </dgm:pt>
    <dgm:pt modelId="{001D11A3-2F04-45C9-A277-CE582C1E92CA}" type="sibTrans" cxnId="{873690FD-BE38-4439-B7C3-1D35E60B769F}">
      <dgm:prSet/>
      <dgm:spPr/>
      <dgm:t>
        <a:bodyPr/>
        <a:lstStyle/>
        <a:p>
          <a:endParaRPr lang="de-DE"/>
        </a:p>
      </dgm:t>
    </dgm:pt>
    <dgm:pt modelId="{9103AC46-8258-41D1-B682-155B2B72D0D5}" type="pres">
      <dgm:prSet presAssocID="{1147BEA6-F356-4287-8E66-EEBE2C7C8147}" presName="linearFlow" presStyleCnt="0">
        <dgm:presLayoutVars>
          <dgm:dir/>
          <dgm:animLvl val="lvl"/>
          <dgm:resizeHandles val="exact"/>
        </dgm:presLayoutVars>
      </dgm:prSet>
      <dgm:spPr/>
    </dgm:pt>
    <dgm:pt modelId="{0BE06A82-9937-466B-B2A2-76BFC6FB6971}" type="pres">
      <dgm:prSet presAssocID="{28465563-FA96-4625-BF34-5525E46E8506}" presName="composite" presStyleCnt="0"/>
      <dgm:spPr/>
    </dgm:pt>
    <dgm:pt modelId="{FC532E7D-9F86-4399-B308-4818FE719EEA}" type="pres">
      <dgm:prSet presAssocID="{28465563-FA96-4625-BF34-5525E46E8506}" presName="parentText" presStyleLbl="alignNode1" presStyleIdx="0" presStyleCnt="4">
        <dgm:presLayoutVars>
          <dgm:chMax val="1"/>
          <dgm:bulletEnabled val="1"/>
        </dgm:presLayoutVars>
      </dgm:prSet>
      <dgm:spPr/>
    </dgm:pt>
    <dgm:pt modelId="{FB5FFB98-130B-46B7-8E6E-A3D107DE0F3F}" type="pres">
      <dgm:prSet presAssocID="{28465563-FA96-4625-BF34-5525E46E8506}" presName="descendantText" presStyleLbl="alignAcc1" presStyleIdx="0" presStyleCnt="4" custLinFactNeighborX="0" custLinFactNeighborY="-486">
        <dgm:presLayoutVars>
          <dgm:bulletEnabled val="1"/>
        </dgm:presLayoutVars>
      </dgm:prSet>
      <dgm:spPr/>
    </dgm:pt>
    <dgm:pt modelId="{7E3E7701-EE6E-4D6D-BABC-978F8D6EA5BE}" type="pres">
      <dgm:prSet presAssocID="{3F9C15EE-8DF8-4141-AC6D-64504FDBC7DD}" presName="sp" presStyleCnt="0"/>
      <dgm:spPr/>
    </dgm:pt>
    <dgm:pt modelId="{D9C1A148-C0F3-4622-AF22-13004E294633}" type="pres">
      <dgm:prSet presAssocID="{76CBFC34-DB36-4D02-BBB0-18C38B6375C3}" presName="composite" presStyleCnt="0"/>
      <dgm:spPr/>
    </dgm:pt>
    <dgm:pt modelId="{9632018E-3F38-4BDE-814C-43ED244F06FC}" type="pres">
      <dgm:prSet presAssocID="{76CBFC34-DB36-4D02-BBB0-18C38B6375C3}" presName="parentText" presStyleLbl="alignNode1" presStyleIdx="1" presStyleCnt="4">
        <dgm:presLayoutVars>
          <dgm:chMax val="1"/>
          <dgm:bulletEnabled val="1"/>
        </dgm:presLayoutVars>
      </dgm:prSet>
      <dgm:spPr/>
    </dgm:pt>
    <dgm:pt modelId="{6302A5F1-2C32-4AA8-8435-271E8A2BF03D}" type="pres">
      <dgm:prSet presAssocID="{76CBFC34-DB36-4D02-BBB0-18C38B6375C3}" presName="descendantText" presStyleLbl="alignAcc1" presStyleIdx="1" presStyleCnt="4">
        <dgm:presLayoutVars>
          <dgm:bulletEnabled val="1"/>
        </dgm:presLayoutVars>
      </dgm:prSet>
      <dgm:spPr/>
    </dgm:pt>
    <dgm:pt modelId="{AE31038E-1167-4A4B-9565-4472133F0DAA}" type="pres">
      <dgm:prSet presAssocID="{3194DD80-5542-409D-944D-074F57A61FA2}" presName="sp" presStyleCnt="0"/>
      <dgm:spPr/>
    </dgm:pt>
    <dgm:pt modelId="{FC679B12-1162-4503-8AA5-A1B20F879682}" type="pres">
      <dgm:prSet presAssocID="{C98A12D9-8C1C-4672-B8E0-B77B78BA28AB}" presName="composite" presStyleCnt="0"/>
      <dgm:spPr/>
    </dgm:pt>
    <dgm:pt modelId="{3B04C78B-AD5E-454A-8510-8CBB833E4D0C}" type="pres">
      <dgm:prSet presAssocID="{C98A12D9-8C1C-4672-B8E0-B77B78BA28AB}" presName="parentText" presStyleLbl="alignNode1" presStyleIdx="2" presStyleCnt="4">
        <dgm:presLayoutVars>
          <dgm:chMax val="1"/>
          <dgm:bulletEnabled val="1"/>
        </dgm:presLayoutVars>
      </dgm:prSet>
      <dgm:spPr/>
    </dgm:pt>
    <dgm:pt modelId="{EE26C194-BD9D-4335-8465-BD489C797A26}" type="pres">
      <dgm:prSet presAssocID="{C98A12D9-8C1C-4672-B8E0-B77B78BA28AB}" presName="descendantText" presStyleLbl="alignAcc1" presStyleIdx="2" presStyleCnt="4">
        <dgm:presLayoutVars>
          <dgm:bulletEnabled val="1"/>
        </dgm:presLayoutVars>
      </dgm:prSet>
      <dgm:spPr/>
    </dgm:pt>
    <dgm:pt modelId="{68FDE049-4585-40D4-8336-A4E0644297A7}" type="pres">
      <dgm:prSet presAssocID="{14D8D581-DA92-4000-A2AD-837D52375341}" presName="sp" presStyleCnt="0"/>
      <dgm:spPr/>
    </dgm:pt>
    <dgm:pt modelId="{DAF41BCD-C2E4-4FBA-BC5D-4689142B2F35}" type="pres">
      <dgm:prSet presAssocID="{E6BC2C00-7ACD-4AAD-9831-F10E6B9F87C4}" presName="composite" presStyleCnt="0"/>
      <dgm:spPr/>
    </dgm:pt>
    <dgm:pt modelId="{F3BB0A08-3A2F-4CBB-8C81-C6B1C079FA42}" type="pres">
      <dgm:prSet presAssocID="{E6BC2C00-7ACD-4AAD-9831-F10E6B9F87C4}" presName="parentText" presStyleLbl="alignNode1" presStyleIdx="3" presStyleCnt="4" custLinFactNeighborX="0" custLinFactNeighborY="3315">
        <dgm:presLayoutVars>
          <dgm:chMax val="1"/>
          <dgm:bulletEnabled val="1"/>
        </dgm:presLayoutVars>
      </dgm:prSet>
      <dgm:spPr/>
    </dgm:pt>
    <dgm:pt modelId="{09E16BB4-B637-428B-A7ED-26CB9CBC082F}" type="pres">
      <dgm:prSet presAssocID="{E6BC2C00-7ACD-4AAD-9831-F10E6B9F87C4}" presName="descendantText" presStyleLbl="alignAcc1" presStyleIdx="3" presStyleCnt="4" custLinFactNeighborX="0" custLinFactNeighborY="17801">
        <dgm:presLayoutVars>
          <dgm:bulletEnabled val="1"/>
        </dgm:presLayoutVars>
      </dgm:prSet>
      <dgm:spPr/>
    </dgm:pt>
  </dgm:ptLst>
  <dgm:cxnLst>
    <dgm:cxn modelId="{2D213202-58DB-49D5-8185-042BF15671CA}" srcId="{C98A12D9-8C1C-4672-B8E0-B77B78BA28AB}" destId="{1ECD3556-10DC-474C-BC6B-D1E17766ABB9}" srcOrd="0" destOrd="0" parTransId="{04C4F81E-AF47-492C-9F02-B67565F10E50}" sibTransId="{E93CE65F-0B67-407D-8A5B-A077DCEC1DEA}"/>
    <dgm:cxn modelId="{F62A1406-3249-442E-97F9-3D56EF5D05EB}" type="presOf" srcId="{D205B437-EFD5-48D9-A8F3-13CE3644B20F}" destId="{FB5FFB98-130B-46B7-8E6E-A3D107DE0F3F}" srcOrd="0" destOrd="0" presId="urn:microsoft.com/office/officeart/2005/8/layout/chevron2"/>
    <dgm:cxn modelId="{1578945C-52A9-407D-9DA2-4295550704AB}" type="presOf" srcId="{1D8945B5-211A-4AA7-8368-34C8E504833F}" destId="{6302A5F1-2C32-4AA8-8435-271E8A2BF03D}" srcOrd="0" destOrd="0" presId="urn:microsoft.com/office/officeart/2005/8/layout/chevron2"/>
    <dgm:cxn modelId="{96A0054E-79D9-45EF-984E-B65D37607876}" type="presOf" srcId="{C98A12D9-8C1C-4672-B8E0-B77B78BA28AB}" destId="{3B04C78B-AD5E-454A-8510-8CBB833E4D0C}" srcOrd="0" destOrd="0" presId="urn:microsoft.com/office/officeart/2005/8/layout/chevron2"/>
    <dgm:cxn modelId="{26BD0851-E633-465E-B264-8F6ECAC1F789}" type="presOf" srcId="{76CBFC34-DB36-4D02-BBB0-18C38B6375C3}" destId="{9632018E-3F38-4BDE-814C-43ED244F06FC}" srcOrd="0" destOrd="0" presId="urn:microsoft.com/office/officeart/2005/8/layout/chevron2"/>
    <dgm:cxn modelId="{7FA77353-FE9A-47EF-A006-35BB98141392}" type="presOf" srcId="{28465563-FA96-4625-BF34-5525E46E8506}" destId="{FC532E7D-9F86-4399-B308-4818FE719EEA}" srcOrd="0" destOrd="0" presId="urn:microsoft.com/office/officeart/2005/8/layout/chevron2"/>
    <dgm:cxn modelId="{05681AC3-E208-4FED-AED9-9A50A814AA54}" srcId="{28465563-FA96-4625-BF34-5525E46E8506}" destId="{D205B437-EFD5-48D9-A8F3-13CE3644B20F}" srcOrd="0" destOrd="0" parTransId="{2F913476-01F6-46DC-81E9-0637D90CCEB8}" sibTransId="{91F26D5C-46EE-4C94-822D-82EA4B2DD4C5}"/>
    <dgm:cxn modelId="{FA443ED1-72E4-4334-A825-A32733063191}" type="presOf" srcId="{1147BEA6-F356-4287-8E66-EEBE2C7C8147}" destId="{9103AC46-8258-41D1-B682-155B2B72D0D5}" srcOrd="0" destOrd="0" presId="urn:microsoft.com/office/officeart/2005/8/layout/chevron2"/>
    <dgm:cxn modelId="{4A0E4AD5-BED2-46F6-8BBF-87C433F351B7}" srcId="{1147BEA6-F356-4287-8E66-EEBE2C7C8147}" destId="{C98A12D9-8C1C-4672-B8E0-B77B78BA28AB}" srcOrd="2" destOrd="0" parTransId="{2E863D20-BAC1-4A7C-9B52-79B5DCE6994E}" sibTransId="{14D8D581-DA92-4000-A2AD-837D52375341}"/>
    <dgm:cxn modelId="{CF1FB8D7-FA23-4F41-83B4-FC7C67CD01D9}" srcId="{76CBFC34-DB36-4D02-BBB0-18C38B6375C3}" destId="{1D8945B5-211A-4AA7-8368-34C8E504833F}" srcOrd="0" destOrd="0" parTransId="{80DD8AB4-AF00-4109-A30C-CEE407D58EE3}" sibTransId="{382527B0-42B0-44A0-B64F-30CC5E059815}"/>
    <dgm:cxn modelId="{83741DD9-19AF-4FCC-B964-D75218C6DD98}" srcId="{E6BC2C00-7ACD-4AAD-9831-F10E6B9F87C4}" destId="{4E4B06C4-B26D-4F09-9EDA-F994061749A9}" srcOrd="0" destOrd="0" parTransId="{66720F48-76CC-41A0-8974-6AEAEA47B67E}" sibTransId="{D6A35C0C-BF74-48FD-8D75-58528DC91B84}"/>
    <dgm:cxn modelId="{F0DC8CD9-7AB6-411A-99D0-3252E1C1A8D9}" srcId="{1147BEA6-F356-4287-8E66-EEBE2C7C8147}" destId="{28465563-FA96-4625-BF34-5525E46E8506}" srcOrd="0" destOrd="0" parTransId="{C5180578-7817-4453-B419-A5D2A9A9A967}" sibTransId="{3F9C15EE-8DF8-4141-AC6D-64504FDBC7DD}"/>
    <dgm:cxn modelId="{1351BBDA-78EB-4B2F-922E-18C417A42020}" type="presOf" srcId="{1ECD3556-10DC-474C-BC6B-D1E17766ABB9}" destId="{EE26C194-BD9D-4335-8465-BD489C797A26}" srcOrd="0" destOrd="0" presId="urn:microsoft.com/office/officeart/2005/8/layout/chevron2"/>
    <dgm:cxn modelId="{CCE9CDDE-6DC6-4637-93F3-ADF25109A8CA}" srcId="{1147BEA6-F356-4287-8E66-EEBE2C7C8147}" destId="{76CBFC34-DB36-4D02-BBB0-18C38B6375C3}" srcOrd="1" destOrd="0" parTransId="{35D94A5C-507D-4DB9-ADB7-E9CC464702A8}" sibTransId="{3194DD80-5542-409D-944D-074F57A61FA2}"/>
    <dgm:cxn modelId="{E359EBDE-7326-4CE9-88AD-E9BF359885EB}" type="presOf" srcId="{E6BC2C00-7ACD-4AAD-9831-F10E6B9F87C4}" destId="{F3BB0A08-3A2F-4CBB-8C81-C6B1C079FA42}" srcOrd="0" destOrd="0" presId="urn:microsoft.com/office/officeart/2005/8/layout/chevron2"/>
    <dgm:cxn modelId="{24DFEFF4-EB92-4811-8E22-56FBD1AB6E31}" type="presOf" srcId="{4E4B06C4-B26D-4F09-9EDA-F994061749A9}" destId="{09E16BB4-B637-428B-A7ED-26CB9CBC082F}" srcOrd="0" destOrd="0" presId="urn:microsoft.com/office/officeart/2005/8/layout/chevron2"/>
    <dgm:cxn modelId="{873690FD-BE38-4439-B7C3-1D35E60B769F}" srcId="{1147BEA6-F356-4287-8E66-EEBE2C7C8147}" destId="{E6BC2C00-7ACD-4AAD-9831-F10E6B9F87C4}" srcOrd="3" destOrd="0" parTransId="{F0EEFCD6-9CB4-4951-AAAD-99E103A8EAA4}" sibTransId="{001D11A3-2F04-45C9-A277-CE582C1E92CA}"/>
    <dgm:cxn modelId="{DE38507A-745B-4104-AD53-44D792EE8175}" type="presParOf" srcId="{9103AC46-8258-41D1-B682-155B2B72D0D5}" destId="{0BE06A82-9937-466B-B2A2-76BFC6FB6971}" srcOrd="0" destOrd="0" presId="urn:microsoft.com/office/officeart/2005/8/layout/chevron2"/>
    <dgm:cxn modelId="{6DC19773-6F66-4DA6-8E2B-3A932A304787}" type="presParOf" srcId="{0BE06A82-9937-466B-B2A2-76BFC6FB6971}" destId="{FC532E7D-9F86-4399-B308-4818FE719EEA}" srcOrd="0" destOrd="0" presId="urn:microsoft.com/office/officeart/2005/8/layout/chevron2"/>
    <dgm:cxn modelId="{135307A3-4D0D-44D3-B661-A32985188E70}" type="presParOf" srcId="{0BE06A82-9937-466B-B2A2-76BFC6FB6971}" destId="{FB5FFB98-130B-46B7-8E6E-A3D107DE0F3F}" srcOrd="1" destOrd="0" presId="urn:microsoft.com/office/officeart/2005/8/layout/chevron2"/>
    <dgm:cxn modelId="{AF93A549-F173-471F-A322-4F67E1494EA3}" type="presParOf" srcId="{9103AC46-8258-41D1-B682-155B2B72D0D5}" destId="{7E3E7701-EE6E-4D6D-BABC-978F8D6EA5BE}" srcOrd="1" destOrd="0" presId="urn:microsoft.com/office/officeart/2005/8/layout/chevron2"/>
    <dgm:cxn modelId="{D308D641-E6DA-4021-A945-C6E9EF6B6396}" type="presParOf" srcId="{9103AC46-8258-41D1-B682-155B2B72D0D5}" destId="{D9C1A148-C0F3-4622-AF22-13004E294633}" srcOrd="2" destOrd="0" presId="urn:microsoft.com/office/officeart/2005/8/layout/chevron2"/>
    <dgm:cxn modelId="{A6436366-E4E8-4AD0-9E10-71417F557A99}" type="presParOf" srcId="{D9C1A148-C0F3-4622-AF22-13004E294633}" destId="{9632018E-3F38-4BDE-814C-43ED244F06FC}" srcOrd="0" destOrd="0" presId="urn:microsoft.com/office/officeart/2005/8/layout/chevron2"/>
    <dgm:cxn modelId="{2B546F36-3A32-426E-ACF1-35BF95D3B729}" type="presParOf" srcId="{D9C1A148-C0F3-4622-AF22-13004E294633}" destId="{6302A5F1-2C32-4AA8-8435-271E8A2BF03D}" srcOrd="1" destOrd="0" presId="urn:microsoft.com/office/officeart/2005/8/layout/chevron2"/>
    <dgm:cxn modelId="{86DA07E9-826C-438D-9EB4-FD14C296C319}" type="presParOf" srcId="{9103AC46-8258-41D1-B682-155B2B72D0D5}" destId="{AE31038E-1167-4A4B-9565-4472133F0DAA}" srcOrd="3" destOrd="0" presId="urn:microsoft.com/office/officeart/2005/8/layout/chevron2"/>
    <dgm:cxn modelId="{54768C71-AD85-4F41-9F4D-C88983C27493}" type="presParOf" srcId="{9103AC46-8258-41D1-B682-155B2B72D0D5}" destId="{FC679B12-1162-4503-8AA5-A1B20F879682}" srcOrd="4" destOrd="0" presId="urn:microsoft.com/office/officeart/2005/8/layout/chevron2"/>
    <dgm:cxn modelId="{86FB94B8-6A19-4437-8761-7C777706EDB4}" type="presParOf" srcId="{FC679B12-1162-4503-8AA5-A1B20F879682}" destId="{3B04C78B-AD5E-454A-8510-8CBB833E4D0C}" srcOrd="0" destOrd="0" presId="urn:microsoft.com/office/officeart/2005/8/layout/chevron2"/>
    <dgm:cxn modelId="{BBE4B3CE-492F-4156-9E68-4267E3CB78EE}" type="presParOf" srcId="{FC679B12-1162-4503-8AA5-A1B20F879682}" destId="{EE26C194-BD9D-4335-8465-BD489C797A26}" srcOrd="1" destOrd="0" presId="urn:microsoft.com/office/officeart/2005/8/layout/chevron2"/>
    <dgm:cxn modelId="{A080E3D6-A2B4-46D1-A91B-1EFD0A46CDAC}" type="presParOf" srcId="{9103AC46-8258-41D1-B682-155B2B72D0D5}" destId="{68FDE049-4585-40D4-8336-A4E0644297A7}" srcOrd="5" destOrd="0" presId="urn:microsoft.com/office/officeart/2005/8/layout/chevron2"/>
    <dgm:cxn modelId="{D84054F8-F7F0-4605-A21B-8F6A6A20F3CB}" type="presParOf" srcId="{9103AC46-8258-41D1-B682-155B2B72D0D5}" destId="{DAF41BCD-C2E4-4FBA-BC5D-4689142B2F35}" srcOrd="6" destOrd="0" presId="urn:microsoft.com/office/officeart/2005/8/layout/chevron2"/>
    <dgm:cxn modelId="{A0EFFD19-E7C6-406F-AD2C-D88290336505}" type="presParOf" srcId="{DAF41BCD-C2E4-4FBA-BC5D-4689142B2F35}" destId="{F3BB0A08-3A2F-4CBB-8C81-C6B1C079FA42}" srcOrd="0" destOrd="0" presId="urn:microsoft.com/office/officeart/2005/8/layout/chevron2"/>
    <dgm:cxn modelId="{AE49100B-9717-47F0-B3A6-D876FD592D9A}" type="presParOf" srcId="{DAF41BCD-C2E4-4FBA-BC5D-4689142B2F35}" destId="{09E16BB4-B637-428B-A7ED-26CB9CBC082F}"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0B9FC8-7997-4F31-BE89-D56D50B455B6}">
      <dsp:nvSpPr>
        <dsp:cNvPr id="0" name=""/>
        <dsp:cNvSpPr/>
      </dsp:nvSpPr>
      <dsp:spPr>
        <a:xfrm>
          <a:off x="-5600134" y="-857316"/>
          <a:ext cx="6667632" cy="6667632"/>
        </a:xfrm>
        <a:prstGeom prst="blockArc">
          <a:avLst>
            <a:gd name="adj1" fmla="val 18900000"/>
            <a:gd name="adj2" fmla="val 2700000"/>
            <a:gd name="adj3" fmla="val 324"/>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EC226CC-F087-4959-A722-7B6B4B2A6210}">
      <dsp:nvSpPr>
        <dsp:cNvPr id="0" name=""/>
        <dsp:cNvSpPr/>
      </dsp:nvSpPr>
      <dsp:spPr>
        <a:xfrm>
          <a:off x="466687" y="309463"/>
          <a:ext cx="8252485" cy="61932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1588" tIns="48260" rIns="48260" bIns="48260" numCol="1" spcCol="1270" anchor="ctr" anchorCtr="0">
          <a:noAutofit/>
        </a:bodyPr>
        <a:lstStyle/>
        <a:p>
          <a:pPr marL="0" lvl="0" indent="0" algn="l" defTabSz="844550">
            <a:lnSpc>
              <a:spcPct val="90000"/>
            </a:lnSpc>
            <a:spcBef>
              <a:spcPct val="0"/>
            </a:spcBef>
            <a:spcAft>
              <a:spcPct val="35000"/>
            </a:spcAft>
            <a:buFont typeface="Arial" panose="020B0604020202020204" pitchFamily="34" charset="0"/>
            <a:buNone/>
          </a:pPr>
          <a:r>
            <a:rPr lang="en-US" sz="1900" b="1" kern="1200" dirty="0">
              <a:solidFill>
                <a:schemeClr val="bg1"/>
              </a:solidFill>
            </a:rPr>
            <a:t>Nutrition for women of reproductive age</a:t>
          </a:r>
          <a:r>
            <a:rPr lang="en-US" sz="1900" kern="1200" dirty="0">
              <a:solidFill>
                <a:schemeClr val="bg1"/>
              </a:solidFill>
            </a:rPr>
            <a:t> (diversity) and </a:t>
          </a:r>
          <a:r>
            <a:rPr lang="en-US" sz="1900" b="1" kern="1200" dirty="0">
              <a:solidFill>
                <a:schemeClr val="bg1"/>
              </a:solidFill>
            </a:rPr>
            <a:t>feeding practices (diversity and meal frequency)</a:t>
          </a:r>
          <a:endParaRPr lang="de-DE" sz="1900" kern="1200" dirty="0">
            <a:solidFill>
              <a:schemeClr val="bg1"/>
            </a:solidFill>
          </a:endParaRPr>
        </a:p>
      </dsp:txBody>
      <dsp:txXfrm>
        <a:off x="466687" y="309463"/>
        <a:ext cx="8252485" cy="619323"/>
      </dsp:txXfrm>
    </dsp:sp>
    <dsp:sp modelId="{EB40E2D5-EC99-4050-B443-50EBC1185AA2}">
      <dsp:nvSpPr>
        <dsp:cNvPr id="0" name=""/>
        <dsp:cNvSpPr/>
      </dsp:nvSpPr>
      <dsp:spPr>
        <a:xfrm>
          <a:off x="79610" y="232048"/>
          <a:ext cx="774153" cy="77415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B7600FD-14A2-4415-B786-9BA5F4341BD4}">
      <dsp:nvSpPr>
        <dsp:cNvPr id="0" name=""/>
        <dsp:cNvSpPr/>
      </dsp:nvSpPr>
      <dsp:spPr>
        <a:xfrm>
          <a:off x="910476" y="1238150"/>
          <a:ext cx="7808696" cy="61932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1588" tIns="48260" rIns="48260" bIns="48260" numCol="1" spcCol="1270" anchor="ctr" anchorCtr="0">
          <a:noAutofit/>
        </a:bodyPr>
        <a:lstStyle/>
        <a:p>
          <a:pPr marL="0" lvl="0" indent="0" algn="l" defTabSz="844550">
            <a:lnSpc>
              <a:spcPct val="90000"/>
            </a:lnSpc>
            <a:spcBef>
              <a:spcPct val="0"/>
            </a:spcBef>
            <a:spcAft>
              <a:spcPct val="35000"/>
            </a:spcAft>
            <a:buNone/>
          </a:pPr>
          <a:r>
            <a:rPr lang="en-US" sz="1900" b="1" kern="1200" dirty="0">
              <a:solidFill>
                <a:schemeClr val="bg1"/>
              </a:solidFill>
            </a:rPr>
            <a:t>WASH</a:t>
          </a:r>
          <a:endParaRPr lang="en-US" sz="1900" kern="1200" dirty="0">
            <a:solidFill>
              <a:schemeClr val="bg1"/>
            </a:solidFill>
            <a:cs typeface="Arial"/>
          </a:endParaRPr>
        </a:p>
      </dsp:txBody>
      <dsp:txXfrm>
        <a:off x="910476" y="1238150"/>
        <a:ext cx="7808696" cy="619323"/>
      </dsp:txXfrm>
    </dsp:sp>
    <dsp:sp modelId="{F1EAC3CD-BAA8-4ADC-AE3E-1043F7BC8C2D}">
      <dsp:nvSpPr>
        <dsp:cNvPr id="0" name=""/>
        <dsp:cNvSpPr/>
      </dsp:nvSpPr>
      <dsp:spPr>
        <a:xfrm>
          <a:off x="523399" y="1160735"/>
          <a:ext cx="774153" cy="77415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9B42C43-03A5-494D-B9F8-3F120BAD8C17}">
      <dsp:nvSpPr>
        <dsp:cNvPr id="0" name=""/>
        <dsp:cNvSpPr/>
      </dsp:nvSpPr>
      <dsp:spPr>
        <a:xfrm>
          <a:off x="1046683" y="2166838"/>
          <a:ext cx="7672489" cy="61932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1588" tIns="48260" rIns="48260" bIns="48260" numCol="1" spcCol="1270" anchor="ctr" anchorCtr="0">
          <a:noAutofit/>
        </a:bodyPr>
        <a:lstStyle/>
        <a:p>
          <a:pPr marL="0" lvl="0" indent="0" algn="l" defTabSz="844550">
            <a:lnSpc>
              <a:spcPct val="90000"/>
            </a:lnSpc>
            <a:spcBef>
              <a:spcPct val="0"/>
            </a:spcBef>
            <a:spcAft>
              <a:spcPct val="35000"/>
            </a:spcAft>
            <a:buNone/>
          </a:pPr>
          <a:r>
            <a:rPr lang="en-US" sz="1900" b="1" kern="1200" dirty="0">
              <a:solidFill>
                <a:schemeClr val="bg1"/>
              </a:solidFill>
            </a:rPr>
            <a:t>Nutrition-sensitive Agriculture</a:t>
          </a:r>
          <a:endParaRPr lang="en-US" sz="1900" kern="1200" dirty="0">
            <a:solidFill>
              <a:schemeClr val="bg1"/>
            </a:solidFill>
            <a:cs typeface="Arial"/>
          </a:endParaRPr>
        </a:p>
      </dsp:txBody>
      <dsp:txXfrm>
        <a:off x="1046683" y="2166838"/>
        <a:ext cx="7672489" cy="619323"/>
      </dsp:txXfrm>
    </dsp:sp>
    <dsp:sp modelId="{86417E50-AE2F-446C-8B4C-E424C7781874}">
      <dsp:nvSpPr>
        <dsp:cNvPr id="0" name=""/>
        <dsp:cNvSpPr/>
      </dsp:nvSpPr>
      <dsp:spPr>
        <a:xfrm>
          <a:off x="659606" y="2089423"/>
          <a:ext cx="774153" cy="77415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45DEB51-516F-4BFE-B387-2A0D4106496E}">
      <dsp:nvSpPr>
        <dsp:cNvPr id="0" name=""/>
        <dsp:cNvSpPr/>
      </dsp:nvSpPr>
      <dsp:spPr>
        <a:xfrm>
          <a:off x="910476" y="3095525"/>
          <a:ext cx="7808696" cy="61932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1588" tIns="48260" rIns="48260" bIns="48260" numCol="1" spcCol="1270" anchor="ctr" anchorCtr="0">
          <a:noAutofit/>
        </a:bodyPr>
        <a:lstStyle/>
        <a:p>
          <a:pPr marL="0" lvl="0" indent="0" algn="l" defTabSz="844550">
            <a:lnSpc>
              <a:spcPct val="90000"/>
            </a:lnSpc>
            <a:spcBef>
              <a:spcPct val="0"/>
            </a:spcBef>
            <a:spcAft>
              <a:spcPct val="35000"/>
            </a:spcAft>
            <a:buNone/>
          </a:pPr>
          <a:r>
            <a:rPr lang="en-US" sz="1900" b="1" kern="1200">
              <a:solidFill>
                <a:schemeClr val="bg1"/>
              </a:solidFill>
              <a:cs typeface="Arial"/>
            </a:rPr>
            <a:t>Economic Dimension of food and nutrition security</a:t>
          </a:r>
          <a:endParaRPr lang="en-US" sz="1900" b="1" kern="1200" dirty="0">
            <a:solidFill>
              <a:schemeClr val="bg1"/>
            </a:solidFill>
            <a:cs typeface="Arial"/>
          </a:endParaRPr>
        </a:p>
      </dsp:txBody>
      <dsp:txXfrm>
        <a:off x="910476" y="3095525"/>
        <a:ext cx="7808696" cy="619323"/>
      </dsp:txXfrm>
    </dsp:sp>
    <dsp:sp modelId="{93E6D094-DD21-41D8-B729-0A18A098A034}">
      <dsp:nvSpPr>
        <dsp:cNvPr id="0" name=""/>
        <dsp:cNvSpPr/>
      </dsp:nvSpPr>
      <dsp:spPr>
        <a:xfrm>
          <a:off x="523399" y="3018110"/>
          <a:ext cx="774153" cy="77415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0581160-5636-4FD7-A0B5-17D96C42F5E4}">
      <dsp:nvSpPr>
        <dsp:cNvPr id="0" name=""/>
        <dsp:cNvSpPr/>
      </dsp:nvSpPr>
      <dsp:spPr>
        <a:xfrm>
          <a:off x="466687" y="4024213"/>
          <a:ext cx="8252485" cy="61932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1588" tIns="48260" rIns="48260" bIns="48260" numCol="1" spcCol="1270" anchor="ctr" anchorCtr="0">
          <a:noAutofit/>
        </a:bodyPr>
        <a:lstStyle/>
        <a:p>
          <a:pPr marL="0" lvl="0" indent="0" algn="l" defTabSz="844550">
            <a:lnSpc>
              <a:spcPct val="90000"/>
            </a:lnSpc>
            <a:spcBef>
              <a:spcPct val="0"/>
            </a:spcBef>
            <a:spcAft>
              <a:spcPct val="35000"/>
            </a:spcAft>
            <a:buNone/>
          </a:pPr>
          <a:r>
            <a:rPr lang="de-DE" sz="1900" b="1" kern="1200" dirty="0">
              <a:solidFill>
                <a:schemeClr val="bg1"/>
              </a:solidFill>
              <a:cs typeface="Arial"/>
            </a:rPr>
            <a:t>Nutrition </a:t>
          </a:r>
          <a:r>
            <a:rPr lang="de-DE" sz="1900" b="1" kern="1200" dirty="0" err="1">
              <a:solidFill>
                <a:schemeClr val="bg1"/>
              </a:solidFill>
              <a:cs typeface="Arial"/>
            </a:rPr>
            <a:t>Governance</a:t>
          </a:r>
          <a:endParaRPr lang="de-DE" sz="1900" kern="1200" dirty="0">
            <a:solidFill>
              <a:schemeClr val="bg1"/>
            </a:solidFill>
            <a:cs typeface="Arial"/>
          </a:endParaRPr>
        </a:p>
      </dsp:txBody>
      <dsp:txXfrm>
        <a:off x="466687" y="4024213"/>
        <a:ext cx="8252485" cy="619323"/>
      </dsp:txXfrm>
    </dsp:sp>
    <dsp:sp modelId="{AD251166-B23E-4016-9715-07C576C68CAF}">
      <dsp:nvSpPr>
        <dsp:cNvPr id="0" name=""/>
        <dsp:cNvSpPr/>
      </dsp:nvSpPr>
      <dsp:spPr>
        <a:xfrm>
          <a:off x="79610" y="3946798"/>
          <a:ext cx="774153" cy="774153"/>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5610347-4E21-4D79-AD5A-7D350C78AA10}">
      <dsp:nvSpPr>
        <dsp:cNvPr id="0" name=""/>
        <dsp:cNvSpPr/>
      </dsp:nvSpPr>
      <dsp:spPr>
        <a:xfrm>
          <a:off x="-6126981" y="-937410"/>
          <a:ext cx="7293488" cy="7293488"/>
        </a:xfrm>
        <a:prstGeom prst="blockArc">
          <a:avLst>
            <a:gd name="adj1" fmla="val 18900000"/>
            <a:gd name="adj2" fmla="val 2700000"/>
            <a:gd name="adj3" fmla="val 296"/>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52BD5A4-FBA2-4DAE-B1B0-873D6E7AE86A}">
      <dsp:nvSpPr>
        <dsp:cNvPr id="0" name=""/>
        <dsp:cNvSpPr/>
      </dsp:nvSpPr>
      <dsp:spPr>
        <a:xfrm>
          <a:off x="509717" y="338558"/>
          <a:ext cx="6576501" cy="67755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7805" tIns="53340" rIns="53340" bIns="53340" numCol="1" spcCol="1270" anchor="ctr" anchorCtr="0">
          <a:noAutofit/>
        </a:bodyPr>
        <a:lstStyle/>
        <a:p>
          <a:pPr marL="0" lvl="0" indent="0" algn="l" defTabSz="933450">
            <a:lnSpc>
              <a:spcPct val="90000"/>
            </a:lnSpc>
            <a:spcBef>
              <a:spcPct val="0"/>
            </a:spcBef>
            <a:spcAft>
              <a:spcPct val="35000"/>
            </a:spcAft>
            <a:buNone/>
          </a:pPr>
          <a:r>
            <a:rPr lang="en-US" sz="2100" b="1" i="0" u="none" strike="noStrike" kern="1200" dirty="0">
              <a:solidFill>
                <a:schemeClr val="bg1"/>
              </a:solidFill>
              <a:effectLst/>
              <a:latin typeface="Arial" panose="020B0604020202020204" pitchFamily="34" charset="0"/>
            </a:rPr>
            <a:t>Ensuring access to safe and nutritious foods</a:t>
          </a:r>
          <a:endParaRPr lang="de-DE" sz="2100" b="1" kern="1200" dirty="0">
            <a:solidFill>
              <a:schemeClr val="bg1"/>
            </a:solidFill>
          </a:endParaRPr>
        </a:p>
      </dsp:txBody>
      <dsp:txXfrm>
        <a:off x="509717" y="338558"/>
        <a:ext cx="6576501" cy="677550"/>
      </dsp:txXfrm>
    </dsp:sp>
    <dsp:sp modelId="{194D2F7D-0A5A-4137-A471-D1677E598108}">
      <dsp:nvSpPr>
        <dsp:cNvPr id="0" name=""/>
        <dsp:cNvSpPr/>
      </dsp:nvSpPr>
      <dsp:spPr>
        <a:xfrm>
          <a:off x="86248" y="253864"/>
          <a:ext cx="846937" cy="846937"/>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9795F71-7B8F-4E4B-8933-E27FEC177E8E}">
      <dsp:nvSpPr>
        <dsp:cNvPr id="0" name=""/>
        <dsp:cNvSpPr/>
      </dsp:nvSpPr>
      <dsp:spPr>
        <a:xfrm>
          <a:off x="995230" y="1354558"/>
          <a:ext cx="6090988" cy="67755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7805" tIns="53340" rIns="53340" bIns="53340" numCol="1" spcCol="1270" anchor="ctr" anchorCtr="0">
          <a:noAutofit/>
        </a:bodyPr>
        <a:lstStyle/>
        <a:p>
          <a:pPr marL="0" lvl="0" indent="0" algn="l" defTabSz="933450">
            <a:lnSpc>
              <a:spcPct val="90000"/>
            </a:lnSpc>
            <a:spcBef>
              <a:spcPct val="0"/>
            </a:spcBef>
            <a:spcAft>
              <a:spcPct val="35000"/>
            </a:spcAft>
            <a:buNone/>
          </a:pPr>
          <a:r>
            <a:rPr lang="en-US" sz="2100" b="1" i="0" u="none" strike="noStrike" kern="1200">
              <a:solidFill>
                <a:schemeClr val="bg1"/>
              </a:solidFill>
              <a:effectLst/>
              <a:latin typeface="Arial" panose="020B0604020202020204" pitchFamily="34" charset="0"/>
            </a:rPr>
            <a:t>Shifting to healthy and sustainable consumption patterns</a:t>
          </a:r>
          <a:endParaRPr lang="de-DE" sz="2100" b="1" i="0" u="none" strike="noStrike" kern="1200" dirty="0">
            <a:solidFill>
              <a:schemeClr val="bg1"/>
            </a:solidFill>
            <a:effectLst/>
            <a:latin typeface="Arial" panose="020B0604020202020204" pitchFamily="34" charset="0"/>
          </a:endParaRPr>
        </a:p>
      </dsp:txBody>
      <dsp:txXfrm>
        <a:off x="995230" y="1354558"/>
        <a:ext cx="6090988" cy="677550"/>
      </dsp:txXfrm>
    </dsp:sp>
    <dsp:sp modelId="{87264AE1-8163-48B8-9580-7ABFF660BD5E}">
      <dsp:nvSpPr>
        <dsp:cNvPr id="0" name=""/>
        <dsp:cNvSpPr/>
      </dsp:nvSpPr>
      <dsp:spPr>
        <a:xfrm>
          <a:off x="571761" y="1269864"/>
          <a:ext cx="846937" cy="846937"/>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10A0470-BA41-4AEA-A8E7-1B95E73AD1D0}">
      <dsp:nvSpPr>
        <dsp:cNvPr id="0" name=""/>
        <dsp:cNvSpPr/>
      </dsp:nvSpPr>
      <dsp:spPr>
        <a:xfrm>
          <a:off x="1144243" y="2370558"/>
          <a:ext cx="5941975" cy="67755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7805" tIns="53340" rIns="53340" bIns="53340" numCol="1" spcCol="1270" anchor="ctr" anchorCtr="0">
          <a:noAutofit/>
        </a:bodyPr>
        <a:lstStyle/>
        <a:p>
          <a:pPr marL="0" lvl="0" indent="0" algn="l" defTabSz="933450">
            <a:lnSpc>
              <a:spcPct val="90000"/>
            </a:lnSpc>
            <a:spcBef>
              <a:spcPct val="0"/>
            </a:spcBef>
            <a:spcAft>
              <a:spcPct val="35000"/>
            </a:spcAft>
            <a:buNone/>
          </a:pPr>
          <a:r>
            <a:rPr lang="en-US" sz="2100" b="1" i="0" u="none" strike="noStrike" kern="1200">
              <a:solidFill>
                <a:schemeClr val="bg1"/>
              </a:solidFill>
              <a:effectLst/>
              <a:latin typeface="Arial" panose="020B0604020202020204" pitchFamily="34" charset="0"/>
            </a:rPr>
            <a:t>Boosting Nature- positive food production</a:t>
          </a:r>
          <a:endParaRPr lang="de-DE" sz="2100" b="1" i="0" u="none" strike="noStrike" kern="1200" dirty="0">
            <a:solidFill>
              <a:schemeClr val="bg1"/>
            </a:solidFill>
            <a:effectLst/>
            <a:latin typeface="Arial" panose="020B0604020202020204" pitchFamily="34" charset="0"/>
          </a:endParaRPr>
        </a:p>
      </dsp:txBody>
      <dsp:txXfrm>
        <a:off x="1144243" y="2370558"/>
        <a:ext cx="5941975" cy="677550"/>
      </dsp:txXfrm>
    </dsp:sp>
    <dsp:sp modelId="{389EA451-1FF7-4447-B136-E4896EDF1CCD}">
      <dsp:nvSpPr>
        <dsp:cNvPr id="0" name=""/>
        <dsp:cNvSpPr/>
      </dsp:nvSpPr>
      <dsp:spPr>
        <a:xfrm>
          <a:off x="720774" y="2285864"/>
          <a:ext cx="846937" cy="846937"/>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924300A-AE54-45E3-9C4E-8FCA847CD52D}">
      <dsp:nvSpPr>
        <dsp:cNvPr id="0" name=""/>
        <dsp:cNvSpPr/>
      </dsp:nvSpPr>
      <dsp:spPr>
        <a:xfrm>
          <a:off x="995230" y="3386558"/>
          <a:ext cx="6090988" cy="67755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7805" tIns="53340" rIns="53340" bIns="53340" numCol="1" spcCol="1270" anchor="ctr" anchorCtr="0">
          <a:noAutofit/>
        </a:bodyPr>
        <a:lstStyle/>
        <a:p>
          <a:pPr marL="0" lvl="0" indent="0" algn="l" defTabSz="933450">
            <a:lnSpc>
              <a:spcPct val="90000"/>
            </a:lnSpc>
            <a:spcBef>
              <a:spcPct val="0"/>
            </a:spcBef>
            <a:spcAft>
              <a:spcPct val="35000"/>
            </a:spcAft>
            <a:buNone/>
          </a:pPr>
          <a:r>
            <a:rPr lang="en-US" sz="2100" b="1" i="0" u="none" strike="noStrike" kern="1200">
              <a:solidFill>
                <a:schemeClr val="bg1"/>
              </a:solidFill>
              <a:effectLst/>
              <a:latin typeface="Arial" panose="020B0604020202020204" pitchFamily="34" charset="0"/>
            </a:rPr>
            <a:t>Advancing equitable livelihoods of people involved in the food system</a:t>
          </a:r>
          <a:endParaRPr lang="de-DE" sz="2100" b="1" i="0" u="none" strike="noStrike" kern="1200" dirty="0">
            <a:solidFill>
              <a:schemeClr val="bg1"/>
            </a:solidFill>
            <a:effectLst/>
            <a:latin typeface="Arial" panose="020B0604020202020204" pitchFamily="34" charset="0"/>
          </a:endParaRPr>
        </a:p>
      </dsp:txBody>
      <dsp:txXfrm>
        <a:off x="995230" y="3386558"/>
        <a:ext cx="6090988" cy="677550"/>
      </dsp:txXfrm>
    </dsp:sp>
    <dsp:sp modelId="{AE21FA57-3242-4A65-BDDD-11FF9479377C}">
      <dsp:nvSpPr>
        <dsp:cNvPr id="0" name=""/>
        <dsp:cNvSpPr/>
      </dsp:nvSpPr>
      <dsp:spPr>
        <a:xfrm>
          <a:off x="571761" y="3301864"/>
          <a:ext cx="846937" cy="846937"/>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701DFA3-1A36-4461-9323-766B9B1D61C9}">
      <dsp:nvSpPr>
        <dsp:cNvPr id="0" name=""/>
        <dsp:cNvSpPr/>
      </dsp:nvSpPr>
      <dsp:spPr>
        <a:xfrm>
          <a:off x="509717" y="4402558"/>
          <a:ext cx="6576501" cy="67755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7805" tIns="53340" rIns="53340" bIns="53340" numCol="1" spcCol="1270" anchor="ctr" anchorCtr="0">
          <a:noAutofit/>
        </a:bodyPr>
        <a:lstStyle/>
        <a:p>
          <a:pPr marL="0" lvl="0" indent="0" algn="l" defTabSz="933450">
            <a:lnSpc>
              <a:spcPct val="90000"/>
            </a:lnSpc>
            <a:spcBef>
              <a:spcPct val="0"/>
            </a:spcBef>
            <a:spcAft>
              <a:spcPct val="35000"/>
            </a:spcAft>
            <a:buNone/>
          </a:pPr>
          <a:r>
            <a:rPr lang="en-US" sz="2100" b="1" i="0" u="none" strike="noStrike" kern="1200" dirty="0">
              <a:solidFill>
                <a:schemeClr val="bg1"/>
              </a:solidFill>
              <a:effectLst/>
              <a:latin typeface="Arial" panose="020B0604020202020204" pitchFamily="34" charset="0"/>
            </a:rPr>
            <a:t>Building resilience to vulnerabilities, shocks and stresses</a:t>
          </a:r>
          <a:endParaRPr lang="de-DE" sz="2100" b="1" i="0" u="none" strike="noStrike" kern="1200" dirty="0">
            <a:solidFill>
              <a:schemeClr val="bg1"/>
            </a:solidFill>
            <a:effectLst/>
            <a:latin typeface="Arial" panose="020B0604020202020204" pitchFamily="34" charset="0"/>
          </a:endParaRPr>
        </a:p>
      </dsp:txBody>
      <dsp:txXfrm>
        <a:off x="509717" y="4402558"/>
        <a:ext cx="6576501" cy="677550"/>
      </dsp:txXfrm>
    </dsp:sp>
    <dsp:sp modelId="{C32C7080-DD9C-4305-B3A2-8CA60638DB5A}">
      <dsp:nvSpPr>
        <dsp:cNvPr id="0" name=""/>
        <dsp:cNvSpPr/>
      </dsp:nvSpPr>
      <dsp:spPr>
        <a:xfrm>
          <a:off x="86248" y="4317864"/>
          <a:ext cx="846937" cy="846937"/>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532E7D-9F86-4399-B308-4818FE719EEA}">
      <dsp:nvSpPr>
        <dsp:cNvPr id="0" name=""/>
        <dsp:cNvSpPr/>
      </dsp:nvSpPr>
      <dsp:spPr>
        <a:xfrm rot="5400000">
          <a:off x="-124468" y="127576"/>
          <a:ext cx="829791" cy="580853"/>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Font typeface="+mj-lt"/>
            <a:buNone/>
          </a:pPr>
          <a:r>
            <a:rPr lang="de-DE" sz="1700" b="1" kern="1200" dirty="0"/>
            <a:t>1</a:t>
          </a:r>
        </a:p>
      </dsp:txBody>
      <dsp:txXfrm rot="-5400000">
        <a:off x="2" y="293534"/>
        <a:ext cx="580853" cy="248938"/>
      </dsp:txXfrm>
    </dsp:sp>
    <dsp:sp modelId="{FB5FFB98-130B-46B7-8E6E-A3D107DE0F3F}">
      <dsp:nvSpPr>
        <dsp:cNvPr id="0" name=""/>
        <dsp:cNvSpPr/>
      </dsp:nvSpPr>
      <dsp:spPr>
        <a:xfrm rot="5400000">
          <a:off x="5270928" y="-4689588"/>
          <a:ext cx="539364" cy="9919513"/>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0" marR="0" lvl="0" indent="0" algn="l" defTabSz="914400" eaLnBrk="1" fontAlgn="auto" latinLnBrk="0" hangingPunct="1">
            <a:lnSpc>
              <a:spcPct val="100000"/>
            </a:lnSpc>
            <a:spcBef>
              <a:spcPct val="0"/>
            </a:spcBef>
            <a:spcAft>
              <a:spcPts val="0"/>
            </a:spcAft>
            <a:buClrTx/>
            <a:buSzTx/>
            <a:buFont typeface="+mj-lt"/>
            <a:buNone/>
            <a:tabLst/>
            <a:defRPr/>
          </a:pPr>
          <a:r>
            <a:rPr lang="en-US" sz="1600" b="1" kern="1200" dirty="0">
              <a:solidFill>
                <a:schemeClr val="tx1"/>
              </a:solidFill>
            </a:rPr>
            <a:t>From post-COVID recovery to a looming food price crisis since years: stagnation of good results?</a:t>
          </a:r>
        </a:p>
      </dsp:txBody>
      <dsp:txXfrm rot="-5400000">
        <a:off x="580854" y="26816"/>
        <a:ext cx="9893183" cy="486704"/>
      </dsp:txXfrm>
    </dsp:sp>
    <dsp:sp modelId="{9632018E-3F38-4BDE-814C-43ED244F06FC}">
      <dsp:nvSpPr>
        <dsp:cNvPr id="0" name=""/>
        <dsp:cNvSpPr/>
      </dsp:nvSpPr>
      <dsp:spPr>
        <a:xfrm rot="5400000">
          <a:off x="-124468" y="801889"/>
          <a:ext cx="829791" cy="580853"/>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Font typeface="+mj-lt"/>
            <a:buNone/>
          </a:pPr>
          <a:r>
            <a:rPr lang="de-DE" sz="1700" b="1" kern="1200" dirty="0"/>
            <a:t>2</a:t>
          </a:r>
        </a:p>
      </dsp:txBody>
      <dsp:txXfrm rot="-5400000">
        <a:off x="2" y="967847"/>
        <a:ext cx="580853" cy="248938"/>
      </dsp:txXfrm>
    </dsp:sp>
    <dsp:sp modelId="{6302A5F1-2C32-4AA8-8435-271E8A2BF03D}">
      <dsp:nvSpPr>
        <dsp:cNvPr id="0" name=""/>
        <dsp:cNvSpPr/>
      </dsp:nvSpPr>
      <dsp:spPr>
        <a:xfrm rot="5400000">
          <a:off x="5270928" y="-4012653"/>
          <a:ext cx="539364" cy="9919513"/>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0" marR="0" lvl="0" indent="0" algn="l" defTabSz="914400" eaLnBrk="1" fontAlgn="auto" latinLnBrk="0" hangingPunct="1">
            <a:lnSpc>
              <a:spcPct val="100000"/>
            </a:lnSpc>
            <a:spcBef>
              <a:spcPct val="0"/>
            </a:spcBef>
            <a:spcAft>
              <a:spcPts val="0"/>
            </a:spcAft>
            <a:buClrTx/>
            <a:buSzTx/>
            <a:buFont typeface="+mj-lt"/>
            <a:buNone/>
            <a:tabLst/>
            <a:defRPr/>
          </a:pPr>
          <a:r>
            <a:rPr lang="en-US" sz="1600" b="1" kern="1200" dirty="0">
              <a:solidFill>
                <a:prstClr val="black"/>
              </a:solidFill>
              <a:latin typeface="Arial"/>
              <a:ea typeface="+mn-ea"/>
              <a:cs typeface="+mn-cs"/>
            </a:rPr>
            <a:t>How can we jointly use these and other results better for future programming?</a:t>
          </a:r>
          <a:endParaRPr lang="en-US" sz="1400" kern="1200" dirty="0"/>
        </a:p>
      </dsp:txBody>
      <dsp:txXfrm rot="-5400000">
        <a:off x="580854" y="703751"/>
        <a:ext cx="9893183" cy="486704"/>
      </dsp:txXfrm>
    </dsp:sp>
    <dsp:sp modelId="{3B04C78B-AD5E-454A-8510-8CBB833E4D0C}">
      <dsp:nvSpPr>
        <dsp:cNvPr id="0" name=""/>
        <dsp:cNvSpPr/>
      </dsp:nvSpPr>
      <dsp:spPr>
        <a:xfrm rot="5400000">
          <a:off x="-124468" y="1476203"/>
          <a:ext cx="829791" cy="580853"/>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n-US" sz="1700" b="1" kern="1200" dirty="0"/>
            <a:t>3</a:t>
          </a:r>
        </a:p>
      </dsp:txBody>
      <dsp:txXfrm rot="-5400000">
        <a:off x="2" y="1642161"/>
        <a:ext cx="580853" cy="248938"/>
      </dsp:txXfrm>
    </dsp:sp>
    <dsp:sp modelId="{EE26C194-BD9D-4335-8465-BD489C797A26}">
      <dsp:nvSpPr>
        <dsp:cNvPr id="0" name=""/>
        <dsp:cNvSpPr/>
      </dsp:nvSpPr>
      <dsp:spPr>
        <a:xfrm rot="5400000">
          <a:off x="5270928" y="-3338339"/>
          <a:ext cx="539364" cy="9919513"/>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0" marR="0" lvl="0" indent="0" algn="l" defTabSz="914400" eaLnBrk="1" fontAlgn="auto" latinLnBrk="0" hangingPunct="1">
            <a:lnSpc>
              <a:spcPct val="100000"/>
            </a:lnSpc>
            <a:spcBef>
              <a:spcPct val="0"/>
            </a:spcBef>
            <a:spcAft>
              <a:spcPts val="0"/>
            </a:spcAft>
            <a:buClrTx/>
            <a:buSzTx/>
            <a:buFont typeface="+mj-lt"/>
            <a:buNone/>
            <a:tabLst/>
            <a:defRPr/>
          </a:pPr>
          <a:r>
            <a:rPr lang="en-US" sz="1600" b="1" kern="1200" dirty="0">
              <a:solidFill>
                <a:prstClr val="black"/>
              </a:solidFill>
              <a:latin typeface="Arial"/>
              <a:ea typeface="+mn-ea"/>
              <a:cs typeface="+mn-cs"/>
            </a:rPr>
            <a:t>How to meaningfully implement the necessary multi-sectorial approach with all necessary actors in government and beyond (e.g. nutrition budget planning)?</a:t>
          </a:r>
          <a:endParaRPr lang="en-US" sz="1400" kern="1200" dirty="0"/>
        </a:p>
      </dsp:txBody>
      <dsp:txXfrm rot="-5400000">
        <a:off x="580854" y="1378065"/>
        <a:ext cx="9893183" cy="486704"/>
      </dsp:txXfrm>
    </dsp:sp>
    <dsp:sp modelId="{F3BB0A08-3A2F-4CBB-8C81-C6B1C079FA42}">
      <dsp:nvSpPr>
        <dsp:cNvPr id="0" name=""/>
        <dsp:cNvSpPr/>
      </dsp:nvSpPr>
      <dsp:spPr>
        <a:xfrm rot="5400000">
          <a:off x="-124468" y="2153624"/>
          <a:ext cx="829791" cy="580853"/>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n-US" sz="1700" b="1" kern="1200" dirty="0"/>
            <a:t>4</a:t>
          </a:r>
        </a:p>
      </dsp:txBody>
      <dsp:txXfrm rot="-5400000">
        <a:off x="2" y="2319582"/>
        <a:ext cx="580853" cy="248938"/>
      </dsp:txXfrm>
    </dsp:sp>
    <dsp:sp modelId="{09E16BB4-B637-428B-A7ED-26CB9CBC082F}">
      <dsp:nvSpPr>
        <dsp:cNvPr id="0" name=""/>
        <dsp:cNvSpPr/>
      </dsp:nvSpPr>
      <dsp:spPr>
        <a:xfrm rot="5400000">
          <a:off x="5270928" y="-2568014"/>
          <a:ext cx="539364" cy="9919513"/>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0" marR="0" lvl="0" indent="0" algn="l" defTabSz="914400" eaLnBrk="1" fontAlgn="auto" latinLnBrk="0" hangingPunct="1">
            <a:lnSpc>
              <a:spcPct val="100000"/>
            </a:lnSpc>
            <a:spcBef>
              <a:spcPct val="0"/>
            </a:spcBef>
            <a:spcAft>
              <a:spcPts val="0"/>
            </a:spcAft>
            <a:buClrTx/>
            <a:buSzTx/>
            <a:buFontTx/>
            <a:buNone/>
            <a:tabLst/>
            <a:defRPr/>
          </a:pPr>
          <a:r>
            <a:rPr lang="en-US" sz="1600" b="1" kern="1200" dirty="0">
              <a:solidFill>
                <a:prstClr val="black"/>
              </a:solidFill>
              <a:latin typeface="Arial"/>
              <a:ea typeface="+mn-ea"/>
              <a:cs typeface="+mn-cs"/>
            </a:rPr>
            <a:t>National Pathways: opportunity to shape the new national nutrition program in that holistic and transformative sense – how can we walk these pathways together?</a:t>
          </a:r>
        </a:p>
      </dsp:txBody>
      <dsp:txXfrm rot="-5400000">
        <a:off x="580854" y="2148390"/>
        <a:ext cx="9893183" cy="486704"/>
      </dsp:txXfrm>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2E3C7DBF-8490-4547-ADEF-29706DA80D5A}" type="datetimeFigureOut">
              <a:t>12/09/2023</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84AE9005-ECA4-4365-95F1-B9154CC8B035}" type="slidenum">
              <a:t>‹#›</a:t>
            </a:fld>
            <a:endParaRPr lang="en-US"/>
          </a:p>
        </p:txBody>
      </p:sp>
    </p:spTree>
    <p:extLst>
      <p:ext uri="{BB962C8B-B14F-4D97-AF65-F5344CB8AC3E}">
        <p14:creationId xmlns:p14="http://schemas.microsoft.com/office/powerpoint/2010/main" val="15434569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4045F879-0589-40D4-B0E5-B74D0CAD5C6C}" type="slidenum">
              <a:rPr lang="de-DE" smtClean="0"/>
              <a:t>1</a:t>
            </a:fld>
            <a:endParaRPr lang="de-DE"/>
          </a:p>
        </p:txBody>
      </p:sp>
    </p:spTree>
    <p:extLst>
      <p:ext uri="{BB962C8B-B14F-4D97-AF65-F5344CB8AC3E}">
        <p14:creationId xmlns:p14="http://schemas.microsoft.com/office/powerpoint/2010/main" val="39474603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4045F879-0589-40D4-B0E5-B74D0CAD5C6C}" type="slidenum">
              <a:rPr lang="en-GB" smtClean="0"/>
              <a:pPr/>
              <a:t>10</a:t>
            </a:fld>
            <a:endParaRPr lang="en-GB"/>
          </a:p>
        </p:txBody>
      </p:sp>
    </p:spTree>
    <p:extLst>
      <p:ext uri="{BB962C8B-B14F-4D97-AF65-F5344CB8AC3E}">
        <p14:creationId xmlns:p14="http://schemas.microsoft.com/office/powerpoint/2010/main" val="7936887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defTabSz="931774">
              <a:defRPr/>
            </a:pPr>
            <a:r>
              <a:rPr lang="en-US" b="1" dirty="0"/>
              <a:t>IDDS</a:t>
            </a:r>
            <a:r>
              <a:rPr lang="en-US" dirty="0"/>
              <a:t> is a scale indicator that measures the dietary diversity of an individual </a:t>
            </a:r>
            <a:r>
              <a:rPr lang="en-US" b="1" dirty="0"/>
              <a:t>woman</a:t>
            </a:r>
            <a:r>
              <a:rPr lang="en-US" dirty="0"/>
              <a:t> by indicating the mean of the number of different </a:t>
            </a:r>
            <a:r>
              <a:rPr lang="en-US" b="1" dirty="0"/>
              <a:t>food groups </a:t>
            </a:r>
            <a:r>
              <a:rPr lang="en-US" dirty="0"/>
              <a:t>consumed by women of reproductive age (15 - 49 years) over a </a:t>
            </a:r>
            <a:r>
              <a:rPr lang="en-US" b="1" dirty="0"/>
              <a:t>24-hour recall </a:t>
            </a:r>
            <a:r>
              <a:rPr lang="en-US" dirty="0"/>
              <a:t>period (based on the 10 food groups)</a:t>
            </a:r>
          </a:p>
          <a:p>
            <a:pPr defTabSz="931774">
              <a:defRPr/>
            </a:pPr>
            <a:endParaRPr lang="en-US" dirty="0"/>
          </a:p>
          <a:p>
            <a:pPr defTabSz="931774">
              <a:defRPr/>
            </a:pPr>
            <a:r>
              <a:rPr lang="en-US" dirty="0"/>
              <a:t>The </a:t>
            </a:r>
            <a:r>
              <a:rPr lang="en-US" b="1" dirty="0"/>
              <a:t>Minimum Dietary Diversity for women MDD-W </a:t>
            </a:r>
            <a:r>
              <a:rPr lang="en-US" dirty="0"/>
              <a:t>indicates the share of women that consumed a minimum of 5/10 food groups in a 24 h recall</a:t>
            </a:r>
          </a:p>
          <a:p>
            <a:pPr defTabSz="931774">
              <a:defRPr/>
            </a:pPr>
            <a:endParaRPr lang="en-US" dirty="0"/>
          </a:p>
          <a:p>
            <a:r>
              <a:rPr lang="en-US" sz="1600" b="1" dirty="0"/>
              <a:t>In Eastern: </a:t>
            </a:r>
          </a:p>
          <a:p>
            <a:endParaRPr lang="en-US" b="1" dirty="0"/>
          </a:p>
          <a:p>
            <a:r>
              <a:rPr lang="en-US" b="1" dirty="0"/>
              <a:t>Decrease in the consumption of:</a:t>
            </a:r>
          </a:p>
          <a:p>
            <a:pPr marL="232937" indent="-232937">
              <a:buFont typeface="Arial" panose="020B0604020202020204" pitchFamily="34" charset="0"/>
              <a:buChar char="•"/>
            </a:pPr>
            <a:r>
              <a:rPr lang="en-US" dirty="0"/>
              <a:t>Cowpea</a:t>
            </a:r>
          </a:p>
          <a:p>
            <a:pPr marL="232937" indent="-232937">
              <a:buFont typeface="Arial" panose="020B0604020202020204" pitchFamily="34" charset="0"/>
              <a:buChar char="•"/>
            </a:pPr>
            <a:r>
              <a:rPr lang="en-US" dirty="0"/>
              <a:t>Dairy </a:t>
            </a:r>
          </a:p>
          <a:p>
            <a:pPr marL="232937" indent="-232937">
              <a:buFont typeface="Arial" panose="020B0604020202020204" pitchFamily="34" charset="0"/>
              <a:buChar char="•"/>
            </a:pPr>
            <a:r>
              <a:rPr lang="en-US" dirty="0"/>
              <a:t>Vit-A rich </a:t>
            </a:r>
          </a:p>
          <a:p>
            <a:r>
              <a:rPr lang="en-US" b="1" dirty="0"/>
              <a:t>(Slight) increase in:</a:t>
            </a:r>
          </a:p>
          <a:p>
            <a:pPr marL="232937" indent="-232937">
              <a:buFont typeface="Arial" panose="020B0604020202020204" pitchFamily="34" charset="0"/>
              <a:buChar char="•"/>
            </a:pPr>
            <a:r>
              <a:rPr lang="en-US" dirty="0"/>
              <a:t>Meat, poultry, fish</a:t>
            </a:r>
          </a:p>
          <a:p>
            <a:pPr marL="232937" indent="-232937">
              <a:buFont typeface="Arial" panose="020B0604020202020204" pitchFamily="34" charset="0"/>
              <a:buChar char="•"/>
            </a:pPr>
            <a:r>
              <a:rPr lang="en-US" dirty="0"/>
              <a:t>Eggs</a:t>
            </a:r>
          </a:p>
          <a:p>
            <a:pPr marL="232937" indent="-232937">
              <a:buFont typeface="Arial" panose="020B0604020202020204" pitchFamily="34" charset="0"/>
              <a:buChar char="•"/>
            </a:pPr>
            <a:r>
              <a:rPr lang="en-US" dirty="0"/>
              <a:t>Dark green leafy veg.</a:t>
            </a:r>
          </a:p>
          <a:p>
            <a:pPr marL="232937" indent="-232937">
              <a:buFont typeface="Arial" panose="020B0604020202020204" pitchFamily="34" charset="0"/>
              <a:buChar char="•"/>
            </a:pPr>
            <a:r>
              <a:rPr lang="en-US" dirty="0"/>
              <a:t>Other fruit</a:t>
            </a:r>
          </a:p>
          <a:p>
            <a:pPr defTabSz="931774">
              <a:defRPr/>
            </a:pPr>
            <a:endParaRPr lang="en-US" dirty="0"/>
          </a:p>
          <a:p>
            <a:r>
              <a:rPr lang="de-DE" b="1" dirty="0"/>
              <a:t>In </a:t>
            </a:r>
            <a:r>
              <a:rPr lang="de-DE" b="1" dirty="0" err="1"/>
              <a:t>Luapula</a:t>
            </a:r>
            <a:r>
              <a:rPr lang="de-DE" b="1" dirty="0"/>
              <a:t>: </a:t>
            </a:r>
            <a:endParaRPr lang="en-US" dirty="0"/>
          </a:p>
          <a:p>
            <a:pPr marL="387592" indent="-387592">
              <a:buFont typeface="Arial" panose="020B0604020202020204" pitchFamily="34" charset="0"/>
              <a:buChar char="•"/>
            </a:pPr>
            <a:r>
              <a:rPr lang="en-US" dirty="0"/>
              <a:t>Increased consumption for almost all food groups</a:t>
            </a:r>
            <a:endParaRPr lang="en-US" dirty="0">
              <a:cs typeface="Arial"/>
            </a:endParaRPr>
          </a:p>
          <a:p>
            <a:pPr marL="387592" indent="-387592">
              <a:buFont typeface="Arial" panose="020B0604020202020204" pitchFamily="34" charset="0"/>
              <a:buChar char="•"/>
            </a:pPr>
            <a:r>
              <a:rPr lang="en-US" dirty="0"/>
              <a:t>Control group shows a similar development but beneficiaries still have a sign. higher IDDS</a:t>
            </a:r>
            <a:endParaRPr lang="en-US" dirty="0">
              <a:cs typeface="Arial"/>
            </a:endParaRPr>
          </a:p>
          <a:p>
            <a:endParaRPr lang="de-DE" dirty="0"/>
          </a:p>
        </p:txBody>
      </p:sp>
      <p:sp>
        <p:nvSpPr>
          <p:cNvPr id="4" name="Foliennummernplatzhalter 3"/>
          <p:cNvSpPr>
            <a:spLocks noGrp="1"/>
          </p:cNvSpPr>
          <p:nvPr>
            <p:ph type="sldNum" sz="quarter" idx="5"/>
          </p:nvPr>
        </p:nvSpPr>
        <p:spPr/>
        <p:txBody>
          <a:bodyPr/>
          <a:lstStyle/>
          <a:p>
            <a:fld id="{84AE9005-ECA4-4365-95F1-B9154CC8B035}" type="slidenum">
              <a:rPr lang="de-DE" smtClean="0"/>
              <a:t>11</a:t>
            </a:fld>
            <a:endParaRPr lang="de-DE"/>
          </a:p>
        </p:txBody>
      </p:sp>
    </p:spTree>
    <p:extLst>
      <p:ext uri="{BB962C8B-B14F-4D97-AF65-F5344CB8AC3E}">
        <p14:creationId xmlns:p14="http://schemas.microsoft.com/office/powerpoint/2010/main" val="3645924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4045F879-0589-40D4-B0E5-B74D0CAD5C6C}" type="slidenum">
              <a:rPr lang="en-GB" smtClean="0"/>
              <a:pPr/>
              <a:t>12</a:t>
            </a:fld>
            <a:endParaRPr lang="en-GB"/>
          </a:p>
        </p:txBody>
      </p:sp>
    </p:spTree>
    <p:extLst>
      <p:ext uri="{BB962C8B-B14F-4D97-AF65-F5344CB8AC3E}">
        <p14:creationId xmlns:p14="http://schemas.microsoft.com/office/powerpoint/2010/main" val="34083229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064233" indent="-380990">
              <a:buFont typeface="Wingdings" panose="05000000000000000000" pitchFamily="2" charset="2"/>
              <a:buChar char="ü"/>
            </a:pPr>
            <a:r>
              <a:rPr lang="en-US" sz="1200" dirty="0"/>
              <a:t>Eastern: overachieved </a:t>
            </a:r>
            <a:endParaRPr lang="en-US" sz="1200" dirty="0">
              <a:cs typeface="Arial"/>
            </a:endParaRPr>
          </a:p>
          <a:p>
            <a:pPr marL="1064233" indent="-380990">
              <a:buFont typeface="Wingdings" panose="05000000000000000000" pitchFamily="2" charset="2"/>
              <a:buChar char="ü"/>
            </a:pPr>
            <a:r>
              <a:rPr lang="en-US" sz="1200" dirty="0" err="1"/>
              <a:t>Luapula</a:t>
            </a:r>
            <a:r>
              <a:rPr lang="en-US" sz="1200" dirty="0"/>
              <a:t>: strong improvement but still below regional target</a:t>
            </a:r>
            <a:endParaRPr lang="en-US" sz="1200" dirty="0">
              <a:cs typeface="Arial"/>
            </a:endParaRPr>
          </a:p>
          <a:p>
            <a:endParaRPr lang="en-US" dirty="0"/>
          </a:p>
          <a:p>
            <a:pPr>
              <a:lnSpc>
                <a:spcPct val="120000"/>
              </a:lnSpc>
            </a:pPr>
            <a:r>
              <a:rPr lang="en-US" sz="9800" dirty="0"/>
              <a:t>To assess whether children aged 6-24 months are fed adequately we need data on:</a:t>
            </a:r>
          </a:p>
          <a:p>
            <a:pPr lvl="1">
              <a:lnSpc>
                <a:spcPct val="120000"/>
              </a:lnSpc>
              <a:buClr>
                <a:schemeClr val="tx1"/>
              </a:buClr>
            </a:pPr>
            <a:r>
              <a:rPr lang="en-US" sz="9800" dirty="0"/>
              <a:t>The number of different food groups the child consumed (24hr recall) </a:t>
            </a:r>
            <a:br>
              <a:rPr lang="en-US" sz="9800" dirty="0"/>
            </a:br>
            <a:r>
              <a:rPr lang="en-US" sz="9800" dirty="0"/>
              <a:t>(Minimum Diet Diversity CH reached if at least </a:t>
            </a:r>
            <a:r>
              <a:rPr lang="en-US" sz="9800" b="1" dirty="0"/>
              <a:t>4 out of 7 groups </a:t>
            </a:r>
            <a:r>
              <a:rPr lang="en-US" sz="9800" dirty="0"/>
              <a:t>were consumed)</a:t>
            </a:r>
          </a:p>
          <a:p>
            <a:pPr lvl="1">
              <a:lnSpc>
                <a:spcPct val="120000"/>
              </a:lnSpc>
              <a:buClr>
                <a:schemeClr val="tx1"/>
              </a:buClr>
            </a:pPr>
            <a:r>
              <a:rPr lang="en-US" sz="9800" dirty="0"/>
              <a:t>How often the child received food  </a:t>
            </a:r>
            <a:r>
              <a:rPr lang="en-US" sz="9800" dirty="0">
                <a:sym typeface="Wingdings" panose="05000000000000000000" pitchFamily="2" charset="2"/>
              </a:rPr>
              <a:t>  feeding frequency</a:t>
            </a:r>
          </a:p>
          <a:p>
            <a:pPr lvl="1">
              <a:lnSpc>
                <a:spcPct val="120000"/>
              </a:lnSpc>
              <a:buClr>
                <a:schemeClr val="tx1"/>
              </a:buClr>
            </a:pPr>
            <a:r>
              <a:rPr lang="en-US" sz="9800" dirty="0">
                <a:sym typeface="Wingdings" panose="05000000000000000000" pitchFamily="2" charset="2"/>
              </a:rPr>
              <a:t>Information on (continued) breastfeeding or substitute </a:t>
            </a:r>
          </a:p>
          <a:p>
            <a:pPr lvl="1">
              <a:lnSpc>
                <a:spcPct val="120000"/>
              </a:lnSpc>
              <a:buClr>
                <a:schemeClr val="tx1"/>
              </a:buClr>
            </a:pPr>
            <a:r>
              <a:rPr lang="en-US" sz="9800" dirty="0">
                <a:sym typeface="Wingdings" panose="05000000000000000000" pitchFamily="2" charset="2"/>
              </a:rPr>
              <a:t>The age of the child </a:t>
            </a:r>
          </a:p>
          <a:p>
            <a:pPr lvl="1">
              <a:lnSpc>
                <a:spcPct val="120000"/>
              </a:lnSpc>
              <a:buClr>
                <a:schemeClr val="tx1"/>
              </a:buClr>
            </a:pPr>
            <a:r>
              <a:rPr lang="en-US" sz="9800" dirty="0">
                <a:sym typeface="Wingdings" panose="05000000000000000000" pitchFamily="2" charset="2"/>
              </a:rPr>
              <a:t>MDD-CH and meal frequency are used to calculate the MAD</a:t>
            </a:r>
          </a:p>
          <a:p>
            <a:pPr lvl="0">
              <a:lnSpc>
                <a:spcPct val="120000"/>
              </a:lnSpc>
              <a:buClr>
                <a:schemeClr val="tx1"/>
              </a:buClr>
            </a:pPr>
            <a:endParaRPr lang="en-US" sz="8200" dirty="0">
              <a:sym typeface="Wingdings" panose="05000000000000000000" pitchFamily="2" charset="2"/>
            </a:endParaRPr>
          </a:p>
          <a:p>
            <a:pPr lvl="0">
              <a:lnSpc>
                <a:spcPct val="120000"/>
              </a:lnSpc>
              <a:buClr>
                <a:schemeClr val="tx1"/>
              </a:buClr>
            </a:pPr>
            <a:r>
              <a:rPr lang="en-US" sz="8200" dirty="0">
                <a:sym typeface="Wingdings" panose="05000000000000000000" pitchFamily="2" charset="2"/>
              </a:rPr>
              <a:t>Concerning Food Groups: </a:t>
            </a:r>
          </a:p>
          <a:p>
            <a:r>
              <a:rPr lang="en-US" b="1" dirty="0">
                <a:solidFill>
                  <a:schemeClr val="accent1"/>
                </a:solidFill>
              </a:rPr>
              <a:t>Eastern</a:t>
            </a:r>
          </a:p>
          <a:p>
            <a:pPr marL="388229" indent="-388229">
              <a:buFont typeface="Arial" panose="020B0604020202020204" pitchFamily="34" charset="0"/>
              <a:buChar char="•"/>
            </a:pPr>
            <a:r>
              <a:rPr lang="en-US" dirty="0"/>
              <a:t>(</a:t>
            </a:r>
            <a:r>
              <a:rPr lang="en-US" i="1" dirty="0"/>
              <a:t>Slight</a:t>
            </a:r>
            <a:r>
              <a:rPr lang="en-US" dirty="0"/>
              <a:t>) decrease in the consumption of pulses and nuts, dairy, eggs and other fruits and vegetables</a:t>
            </a:r>
          </a:p>
          <a:p>
            <a:pPr marL="388229" indent="-388229">
              <a:buFont typeface="Arial" panose="020B0604020202020204" pitchFamily="34" charset="0"/>
              <a:buChar char="•"/>
            </a:pPr>
            <a:r>
              <a:rPr lang="en-US" dirty="0"/>
              <a:t>Slight increase in the consumption of flesh foods</a:t>
            </a:r>
          </a:p>
          <a:p>
            <a:pPr marL="388229" indent="-388229">
              <a:buFont typeface="Arial" panose="020B0604020202020204" pitchFamily="34" charset="0"/>
              <a:buChar char="•"/>
            </a:pPr>
            <a:endParaRPr lang="en-US" dirty="0"/>
          </a:p>
          <a:p>
            <a:r>
              <a:rPr lang="en-US" b="1" dirty="0" err="1">
                <a:solidFill>
                  <a:schemeClr val="accent1"/>
                </a:solidFill>
              </a:rPr>
              <a:t>Luapula</a:t>
            </a:r>
            <a:endParaRPr lang="en-US" b="1" dirty="0">
              <a:solidFill>
                <a:schemeClr val="accent1"/>
              </a:solidFill>
            </a:endParaRPr>
          </a:p>
          <a:p>
            <a:pPr marL="388229" indent="-388229">
              <a:buFont typeface="Arial" panose="020B0604020202020204" pitchFamily="34" charset="0"/>
              <a:buChar char="•"/>
            </a:pPr>
            <a:r>
              <a:rPr lang="en-US" dirty="0"/>
              <a:t>Improved consumption for pulses and nuts, eggs, dairy; slightly also for flesh foods and other fruits and </a:t>
            </a:r>
          </a:p>
          <a:p>
            <a:pPr marL="388229" indent="-388229">
              <a:buFont typeface="Arial" panose="020B0604020202020204" pitchFamily="34" charset="0"/>
              <a:buChar char="•"/>
            </a:pPr>
            <a:r>
              <a:rPr lang="en-US" dirty="0"/>
              <a:t>No improvement for consumption of Vit A rich fruits for beneficiaries, share of control group children consuming Vit A rich food is 8% higher</a:t>
            </a:r>
          </a:p>
          <a:p>
            <a:endParaRPr lang="en-US" dirty="0"/>
          </a:p>
        </p:txBody>
      </p:sp>
      <p:sp>
        <p:nvSpPr>
          <p:cNvPr id="4" name="Slide Number Placeholder 3"/>
          <p:cNvSpPr>
            <a:spLocks noGrp="1"/>
          </p:cNvSpPr>
          <p:nvPr>
            <p:ph type="sldNum" sz="quarter" idx="5"/>
          </p:nvPr>
        </p:nvSpPr>
        <p:spPr/>
        <p:txBody>
          <a:bodyPr/>
          <a:lstStyle/>
          <a:p>
            <a:fld id="{84AE9005-ECA4-4365-95F1-B9154CC8B035}" type="slidenum">
              <a:rPr lang="en-US" smtClean="0"/>
              <a:t>13</a:t>
            </a:fld>
            <a:endParaRPr lang="en-US"/>
          </a:p>
        </p:txBody>
      </p:sp>
    </p:spTree>
    <p:extLst>
      <p:ext uri="{BB962C8B-B14F-4D97-AF65-F5344CB8AC3E}">
        <p14:creationId xmlns:p14="http://schemas.microsoft.com/office/powerpoint/2010/main" val="26400830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40000"/>
              </a:lnSpc>
            </a:pPr>
            <a:r>
              <a:rPr lang="en-GB"/>
              <a:t>Consists of 4 different hygiene aspects:</a:t>
            </a:r>
          </a:p>
          <a:p>
            <a:pPr marL="465864" indent="-465864">
              <a:lnSpc>
                <a:spcPct val="140000"/>
              </a:lnSpc>
              <a:buFont typeface="+mj-lt"/>
              <a:buAutoNum type="arabicPeriod"/>
            </a:pPr>
            <a:r>
              <a:rPr lang="en-GB"/>
              <a:t>Know at least four key moments to wash hands</a:t>
            </a:r>
          </a:p>
          <a:p>
            <a:pPr marL="465864" indent="-465864">
              <a:lnSpc>
                <a:spcPct val="140000"/>
              </a:lnSpc>
              <a:buFont typeface="+mj-lt"/>
              <a:buAutoNum type="arabicPeriod"/>
            </a:pPr>
            <a:r>
              <a:rPr lang="en-GB"/>
              <a:t>Know at least four ways to prevent food contamination</a:t>
            </a:r>
          </a:p>
          <a:p>
            <a:pPr marL="465864" indent="-465864">
              <a:lnSpc>
                <a:spcPct val="140000"/>
              </a:lnSpc>
              <a:buFont typeface="+mj-lt"/>
              <a:buAutoNum type="arabicPeriod"/>
            </a:pPr>
            <a:r>
              <a:rPr lang="en-GB"/>
              <a:t>Use of an improved sanitary facility</a:t>
            </a:r>
          </a:p>
          <a:p>
            <a:pPr marL="465864" indent="-465864">
              <a:lnSpc>
                <a:spcPct val="140000"/>
              </a:lnSpc>
              <a:buFont typeface="+mj-lt"/>
              <a:buAutoNum type="arabicPeriod"/>
            </a:pPr>
            <a:r>
              <a:rPr lang="en-GB"/>
              <a:t>Water Treatment (accepted method to make water safe)</a:t>
            </a:r>
          </a:p>
          <a:p>
            <a:endParaRPr lang="de-DE"/>
          </a:p>
        </p:txBody>
      </p:sp>
      <p:sp>
        <p:nvSpPr>
          <p:cNvPr id="4" name="Foliennummernplatzhalter 3"/>
          <p:cNvSpPr>
            <a:spLocks noGrp="1"/>
          </p:cNvSpPr>
          <p:nvPr>
            <p:ph type="sldNum" sz="quarter" idx="5"/>
          </p:nvPr>
        </p:nvSpPr>
        <p:spPr/>
        <p:txBody>
          <a:bodyPr/>
          <a:lstStyle/>
          <a:p>
            <a:fld id="{4045F879-0589-40D4-B0E5-B74D0CAD5C6C}" type="slidenum">
              <a:rPr lang="en-GB" smtClean="0"/>
              <a:pPr/>
              <a:t>14</a:t>
            </a:fld>
            <a:endParaRPr lang="en-GB"/>
          </a:p>
        </p:txBody>
      </p:sp>
    </p:spTree>
    <p:extLst>
      <p:ext uri="{BB962C8B-B14F-4D97-AF65-F5344CB8AC3E}">
        <p14:creationId xmlns:p14="http://schemas.microsoft.com/office/powerpoint/2010/main" val="10075277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C00000"/>
                </a:solidFill>
                <a:latin typeface="Arial" panose="020B0604020202020204" pitchFamily="34" charset="0"/>
                <a:cs typeface="Arial" panose="020B0604020202020204" pitchFamily="34" charset="0"/>
              </a:rPr>
              <a:t>For Zambia</a:t>
            </a:r>
            <a:r>
              <a:rPr lang="en-US" dirty="0">
                <a:solidFill>
                  <a:srgbClr val="C00000"/>
                </a:solidFill>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Adoption of </a:t>
            </a:r>
            <a:r>
              <a:rPr lang="en-US" b="1" dirty="0">
                <a:latin typeface="Arial" panose="020B0604020202020204" pitchFamily="34" charset="0"/>
                <a:cs typeface="Arial" panose="020B0604020202020204" pitchFamily="34" charset="0"/>
              </a:rPr>
              <a:t>sanitation</a:t>
            </a:r>
            <a:r>
              <a:rPr lang="en-US" dirty="0">
                <a:latin typeface="Arial" panose="020B0604020202020204" pitchFamily="34" charset="0"/>
                <a:cs typeface="Arial" panose="020B0604020202020204" pitchFamily="34" charset="0"/>
              </a:rPr>
              <a:t> and </a:t>
            </a:r>
            <a:r>
              <a:rPr lang="en-US" b="1" dirty="0">
                <a:latin typeface="Arial" panose="020B0604020202020204" pitchFamily="34" charset="0"/>
                <a:cs typeface="Arial" panose="020B0604020202020204" pitchFamily="34" charset="0"/>
              </a:rPr>
              <a:t>hygiene practices </a:t>
            </a:r>
            <a:r>
              <a:rPr lang="en-US" dirty="0">
                <a:latin typeface="Arial" panose="020B0604020202020204" pitchFamily="34" charset="0"/>
                <a:cs typeface="Arial" panose="020B0604020202020204" pitchFamily="34" charset="0"/>
              </a:rPr>
              <a:t>still low</a:t>
            </a:r>
          </a:p>
          <a:p>
            <a:pPr lvl="1"/>
            <a:r>
              <a:rPr lang="en-US" dirty="0">
                <a:latin typeface="Arial" panose="020B0604020202020204" pitchFamily="34" charset="0"/>
                <a:cs typeface="Arial" panose="020B0604020202020204" pitchFamily="34" charset="0"/>
              </a:rPr>
              <a:t>Our surveys show a Knowledge – Practice gap</a:t>
            </a:r>
          </a:p>
          <a:p>
            <a:pPr lvl="1"/>
            <a:r>
              <a:rPr lang="en-US" dirty="0">
                <a:latin typeface="Arial" panose="020B0604020202020204" pitchFamily="34" charset="0"/>
                <a:cs typeface="Arial" panose="020B0604020202020204" pitchFamily="34" charset="0"/>
              </a:rPr>
              <a:t>Need for comprehensive approach: e.g. through inclusion of traditional leader as important change agents, targeted campaigns using important community change agents, capacity building latrine construction</a:t>
            </a:r>
          </a:p>
          <a:p>
            <a:pPr marL="380990" indent="-380990">
              <a:buFont typeface="Arial" panose="020B0604020202020204" pitchFamily="34" charset="0"/>
              <a:buChar char="•"/>
            </a:pPr>
            <a:endParaRPr lang="en-US" sz="1200" b="1" dirty="0"/>
          </a:p>
          <a:p>
            <a:pPr marL="380990" indent="-380990">
              <a:buFont typeface="Arial" panose="020B0604020202020204" pitchFamily="34" charset="0"/>
              <a:buChar char="•"/>
            </a:pPr>
            <a:r>
              <a:rPr lang="en-US" sz="1200" b="1" dirty="0"/>
              <a:t>Eastern: </a:t>
            </a:r>
            <a:r>
              <a:rPr lang="en-US" sz="1200" dirty="0"/>
              <a:t>Stagnation! </a:t>
            </a:r>
            <a:br>
              <a:rPr lang="en-US" sz="1200" dirty="0"/>
            </a:br>
            <a:r>
              <a:rPr lang="en-US" sz="1200" dirty="0"/>
              <a:t>Improvement in the water treatment practices, </a:t>
            </a:r>
            <a:r>
              <a:rPr lang="en-US" sz="1200" b="1" dirty="0"/>
              <a:t>drastic decrease in the use of improved toilets</a:t>
            </a:r>
            <a:r>
              <a:rPr lang="en-US" sz="1200" dirty="0"/>
              <a:t>, water treatment and hand washing knowledge are higher for beneficiaries than for the control group; Incidence of diarrhea in children showed a decrease from 59% in 2020 to 49% in 2022</a:t>
            </a:r>
          </a:p>
          <a:p>
            <a:pPr marL="380990" indent="-380990">
              <a:buFont typeface="Arial" panose="020B0604020202020204" pitchFamily="34" charset="0"/>
              <a:buChar char="•"/>
            </a:pPr>
            <a:r>
              <a:rPr lang="en-US" sz="1200" b="1" dirty="0" err="1"/>
              <a:t>Luapula</a:t>
            </a:r>
            <a:r>
              <a:rPr lang="en-US" sz="1200" dirty="0"/>
              <a:t>: progress was made</a:t>
            </a:r>
            <a:br>
              <a:rPr lang="en-US" sz="1200" dirty="0"/>
            </a:br>
            <a:r>
              <a:rPr lang="en-US" sz="1200" b="1" dirty="0"/>
              <a:t>Increase particularly for water treatment and use of toilets; d</a:t>
            </a:r>
            <a:r>
              <a:rPr lang="en-US" sz="1200" dirty="0"/>
              <a:t>ecrease in the knowledge on the </a:t>
            </a:r>
            <a:r>
              <a:rPr lang="en-US" sz="1200" b="1" dirty="0"/>
              <a:t>prevention of food contamination </a:t>
            </a:r>
            <a:r>
              <a:rPr lang="en-US" sz="1200" dirty="0"/>
              <a:t>(both groups); w</a:t>
            </a:r>
            <a:r>
              <a:rPr lang="en-US" sz="1200" b="1" dirty="0"/>
              <a:t>ater treatment -</a:t>
            </a:r>
            <a:r>
              <a:rPr lang="en-US" sz="1200" dirty="0"/>
              <a:t>major difference in hygiene practice between beneficiaries and control group and incidence of </a:t>
            </a:r>
            <a:r>
              <a:rPr lang="en-US" sz="1200" b="1" dirty="0" err="1"/>
              <a:t>diarrhoea</a:t>
            </a:r>
            <a:r>
              <a:rPr lang="en-US" sz="1200" dirty="0"/>
              <a:t> in children showed a </a:t>
            </a:r>
            <a:r>
              <a:rPr lang="en-US" sz="1200" b="1" dirty="0"/>
              <a:t>decrease</a:t>
            </a:r>
            <a:r>
              <a:rPr lang="en-US" sz="1200" dirty="0"/>
              <a:t> from 52% in 2020 to 27% in 2022</a:t>
            </a:r>
          </a:p>
          <a:p>
            <a:endParaRPr lang="en-US" dirty="0"/>
          </a:p>
        </p:txBody>
      </p:sp>
      <p:sp>
        <p:nvSpPr>
          <p:cNvPr id="4" name="Slide Number Placeholder 3"/>
          <p:cNvSpPr>
            <a:spLocks noGrp="1"/>
          </p:cNvSpPr>
          <p:nvPr>
            <p:ph type="sldNum" sz="quarter" idx="5"/>
          </p:nvPr>
        </p:nvSpPr>
        <p:spPr/>
        <p:txBody>
          <a:bodyPr/>
          <a:lstStyle/>
          <a:p>
            <a:fld id="{84AE9005-ECA4-4365-95F1-B9154CC8B035}" type="slidenum">
              <a:rPr lang="en-US" smtClean="0"/>
              <a:t>15</a:t>
            </a:fld>
            <a:endParaRPr lang="en-US"/>
          </a:p>
        </p:txBody>
      </p:sp>
    </p:spTree>
    <p:extLst>
      <p:ext uri="{BB962C8B-B14F-4D97-AF65-F5344CB8AC3E}">
        <p14:creationId xmlns:p14="http://schemas.microsoft.com/office/powerpoint/2010/main" val="3430183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388220" indent="-388220">
              <a:buFont typeface="Arial" pitchFamily="34" charset="0"/>
              <a:buChar char="•"/>
            </a:pPr>
            <a:r>
              <a:rPr lang="en-GB"/>
              <a:t>Set of 8 standardized questions + 2 questions to assess severity of the situation</a:t>
            </a:r>
          </a:p>
          <a:p>
            <a:pPr marL="388220" indent="-388220">
              <a:buFont typeface="Arial" pitchFamily="34" charset="0"/>
              <a:buChar char="•"/>
            </a:pPr>
            <a:r>
              <a:rPr lang="en-GB"/>
              <a:t>Questions are aimed at analysing peoples’ perception about their access to food/degree of food insecurity of the household during the last 30 days/1 month/4 weeks … due to lack of money or other resources</a:t>
            </a:r>
          </a:p>
          <a:p>
            <a:pPr marL="388220" indent="-388220">
              <a:buFont typeface="Arial" pitchFamily="34" charset="0"/>
              <a:buChar char="•"/>
            </a:pPr>
            <a:r>
              <a:rPr lang="en-GB"/>
              <a:t>Internationally standardized methodology</a:t>
            </a:r>
          </a:p>
          <a:p>
            <a:pPr marL="388220" indent="-388220">
              <a:buFont typeface="Arial" pitchFamily="34" charset="0"/>
              <a:buChar char="•"/>
            </a:pPr>
            <a:r>
              <a:rPr lang="en-GB"/>
              <a:t>No target set by the project, but important contextual information</a:t>
            </a:r>
          </a:p>
          <a:p>
            <a:pPr defTabSz="931774">
              <a:defRPr/>
            </a:pPr>
            <a:r>
              <a:rPr lang="en-GB"/>
              <a:t>From previous surveys it is known that household food security is an important factor in achieving nutrition goals like minimum diet diversity.  Important contextual information in interpreting results.  </a:t>
            </a:r>
          </a:p>
          <a:p>
            <a:endParaRPr lang="de-DE"/>
          </a:p>
        </p:txBody>
      </p:sp>
      <p:sp>
        <p:nvSpPr>
          <p:cNvPr id="4" name="Foliennummernplatzhalter 3"/>
          <p:cNvSpPr>
            <a:spLocks noGrp="1"/>
          </p:cNvSpPr>
          <p:nvPr>
            <p:ph type="sldNum" sz="quarter" idx="5"/>
          </p:nvPr>
        </p:nvSpPr>
        <p:spPr/>
        <p:txBody>
          <a:bodyPr/>
          <a:lstStyle/>
          <a:p>
            <a:fld id="{4045F879-0589-40D4-B0E5-B74D0CAD5C6C}" type="slidenum">
              <a:rPr lang="en-GB" smtClean="0"/>
              <a:pPr/>
              <a:t>16</a:t>
            </a:fld>
            <a:endParaRPr lang="en-GB"/>
          </a:p>
        </p:txBody>
      </p:sp>
    </p:spTree>
    <p:extLst>
      <p:ext uri="{BB962C8B-B14F-4D97-AF65-F5344CB8AC3E}">
        <p14:creationId xmlns:p14="http://schemas.microsoft.com/office/powerpoint/2010/main" val="40852029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en-US" sz="1800" dirty="0">
                <a:effectLst/>
                <a:latin typeface="Segoe UI" panose="020B0502040204020203" pitchFamily="34" charset="0"/>
              </a:rPr>
              <a:t>the HFIES results here as they are a possible explanation for parts of the results in Eastern - in times of food insecurity it is very difficult to improve </a:t>
            </a:r>
            <a:r>
              <a:rPr lang="en-US" sz="1800" dirty="0" err="1">
                <a:effectLst/>
                <a:latin typeface="Segoe UI" panose="020B0502040204020203" pitchFamily="34" charset="0"/>
              </a:rPr>
              <a:t>dieteary</a:t>
            </a:r>
            <a:r>
              <a:rPr lang="en-US" sz="1800" dirty="0">
                <a:effectLst/>
                <a:latin typeface="Segoe UI" panose="020B0502040204020203" pitchFamily="34" charset="0"/>
              </a:rPr>
              <a:t> diversity and also sanitation (e.g. maintaining/building of toilets) is less of a priority. </a:t>
            </a:r>
            <a:endParaRPr lang="de-DE" dirty="0"/>
          </a:p>
        </p:txBody>
      </p:sp>
      <p:sp>
        <p:nvSpPr>
          <p:cNvPr id="4" name="Foliennummernplatzhalter 3"/>
          <p:cNvSpPr>
            <a:spLocks noGrp="1"/>
          </p:cNvSpPr>
          <p:nvPr>
            <p:ph type="sldNum" sz="quarter" idx="5"/>
          </p:nvPr>
        </p:nvSpPr>
        <p:spPr/>
        <p:txBody>
          <a:bodyPr/>
          <a:lstStyle/>
          <a:p>
            <a:fld id="{84AE9005-ECA4-4365-95F1-B9154CC8B035}" type="slidenum">
              <a:rPr lang="de-DE" smtClean="0"/>
              <a:t>17</a:t>
            </a:fld>
            <a:endParaRPr lang="de-DE"/>
          </a:p>
        </p:txBody>
      </p:sp>
    </p:spTree>
    <p:extLst>
      <p:ext uri="{BB962C8B-B14F-4D97-AF65-F5344CB8AC3E}">
        <p14:creationId xmlns:p14="http://schemas.microsoft.com/office/powerpoint/2010/main" val="32495091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fr-FR"/>
          </a:p>
          <a:p>
            <a:endParaRPr lang="de-DE"/>
          </a:p>
        </p:txBody>
      </p:sp>
      <p:sp>
        <p:nvSpPr>
          <p:cNvPr id="4" name="Foliennummernplatzhalter 3"/>
          <p:cNvSpPr>
            <a:spLocks noGrp="1"/>
          </p:cNvSpPr>
          <p:nvPr>
            <p:ph type="sldNum" sz="quarter" idx="5"/>
          </p:nvPr>
        </p:nvSpPr>
        <p:spPr/>
        <p:txBody>
          <a:bodyPr/>
          <a:lstStyle/>
          <a:p>
            <a:fld id="{26EA5F01-205F-4745-A2E5-8B8899BC2443}" type="slidenum">
              <a:rPr lang="en-DE" smtClean="0"/>
              <a:t>19</a:t>
            </a:fld>
            <a:endParaRPr lang="en-DE"/>
          </a:p>
        </p:txBody>
      </p:sp>
    </p:spTree>
    <p:extLst>
      <p:ext uri="{BB962C8B-B14F-4D97-AF65-F5344CB8AC3E}">
        <p14:creationId xmlns:p14="http://schemas.microsoft.com/office/powerpoint/2010/main" val="21821419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err="1">
                <a:cs typeface="Calibri Light"/>
              </a:rPr>
              <a:t>GenderTransformation</a:t>
            </a:r>
            <a:r>
              <a:rPr lang="de-DE">
                <a:cs typeface="Calibri Light"/>
              </a:rPr>
              <a:t>: </a:t>
            </a:r>
            <a:r>
              <a:rPr lang="de-DE" err="1">
                <a:cs typeface="Calibri Light"/>
              </a:rPr>
              <a:t>Why</a:t>
            </a:r>
            <a:r>
              <a:rPr lang="de-DE">
                <a:cs typeface="Calibri Light"/>
              </a:rPr>
              <a:t> </a:t>
            </a:r>
            <a:r>
              <a:rPr lang="de-DE" err="1">
                <a:cs typeface="Calibri Light"/>
              </a:rPr>
              <a:t>it’s</a:t>
            </a:r>
            <a:r>
              <a:rPr lang="de-DE">
                <a:cs typeface="Calibri Light"/>
              </a:rPr>
              <a:t> essential </a:t>
            </a:r>
            <a:r>
              <a:rPr lang="de-DE" err="1">
                <a:cs typeface="Calibri Light"/>
              </a:rPr>
              <a:t>for</a:t>
            </a:r>
            <a:r>
              <a:rPr lang="de-DE">
                <a:cs typeface="Calibri Light"/>
              </a:rPr>
              <a:t> rural </a:t>
            </a:r>
            <a:r>
              <a:rPr lang="de-DE" err="1">
                <a:cs typeface="Calibri Light"/>
              </a:rPr>
              <a:t>development</a:t>
            </a:r>
            <a:r>
              <a:rPr lang="de-DE">
                <a:cs typeface="Calibri Light"/>
              </a:rPr>
              <a:t> in </a:t>
            </a:r>
            <a:r>
              <a:rPr lang="de-DE" err="1">
                <a:cs typeface="Calibri Light"/>
              </a:rPr>
              <a:t>Zambia</a:t>
            </a:r>
            <a:endParaRPr lang="de-DE">
              <a:cs typeface="Calibri Light"/>
            </a:endParaRPr>
          </a:p>
          <a:p>
            <a:endParaRPr lang="de-DE"/>
          </a:p>
          <a:p>
            <a:r>
              <a:rPr lang="de-DE" b="1">
                <a:cs typeface="Calibri"/>
              </a:rPr>
              <a:t>Land </a:t>
            </a:r>
            <a:r>
              <a:rPr lang="de-DE" b="1" err="1">
                <a:cs typeface="Calibri"/>
              </a:rPr>
              <a:t>ownership</a:t>
            </a:r>
            <a:r>
              <a:rPr lang="de-DE" b="1">
                <a:cs typeface="Calibri"/>
              </a:rPr>
              <a:t>:</a:t>
            </a:r>
            <a:r>
              <a:rPr lang="de-DE">
                <a:cs typeface="Calibri"/>
              </a:rPr>
              <a:t> </a:t>
            </a:r>
            <a:r>
              <a:rPr lang="de-DE" err="1">
                <a:cs typeface="Calibri"/>
              </a:rPr>
              <a:t>Although</a:t>
            </a:r>
            <a:r>
              <a:rPr lang="de-DE">
                <a:cs typeface="Calibri"/>
              </a:rPr>
              <a:t> in </a:t>
            </a:r>
            <a:r>
              <a:rPr lang="de-DE" err="1">
                <a:cs typeface="Calibri"/>
              </a:rPr>
              <a:t>Zambia</a:t>
            </a:r>
            <a:r>
              <a:rPr lang="de-DE">
                <a:cs typeface="Calibri"/>
              </a:rPr>
              <a:t> </a:t>
            </a:r>
            <a:r>
              <a:rPr lang="de-DE" err="1">
                <a:cs typeface="Calibri"/>
              </a:rPr>
              <a:t>men</a:t>
            </a:r>
            <a:r>
              <a:rPr lang="de-DE">
                <a:cs typeface="Calibri"/>
              </a:rPr>
              <a:t> and </a:t>
            </a:r>
            <a:r>
              <a:rPr lang="de-DE" err="1">
                <a:cs typeface="Calibri"/>
              </a:rPr>
              <a:t>women</a:t>
            </a:r>
            <a:r>
              <a:rPr lang="de-DE">
                <a:cs typeface="Calibri"/>
              </a:rPr>
              <a:t> hold </a:t>
            </a:r>
            <a:r>
              <a:rPr lang="de-DE" err="1">
                <a:cs typeface="Calibri"/>
              </a:rPr>
              <a:t>equal</a:t>
            </a:r>
            <a:r>
              <a:rPr lang="de-DE">
                <a:cs typeface="Calibri"/>
              </a:rPr>
              <a:t> </a:t>
            </a:r>
            <a:r>
              <a:rPr lang="de-DE" err="1">
                <a:cs typeface="Calibri"/>
              </a:rPr>
              <a:t>rights</a:t>
            </a:r>
            <a:r>
              <a:rPr lang="de-DE">
                <a:cs typeface="Calibri"/>
              </a:rPr>
              <a:t> </a:t>
            </a:r>
            <a:r>
              <a:rPr lang="de-DE" err="1">
                <a:cs typeface="Calibri"/>
              </a:rPr>
              <a:t>to</a:t>
            </a:r>
            <a:r>
              <a:rPr lang="de-DE">
                <a:cs typeface="Calibri"/>
              </a:rPr>
              <a:t> </a:t>
            </a:r>
            <a:r>
              <a:rPr lang="de-DE" err="1">
                <a:cs typeface="Calibri"/>
              </a:rPr>
              <a:t>land</a:t>
            </a:r>
            <a:r>
              <a:rPr lang="de-DE">
                <a:cs typeface="Calibri"/>
              </a:rPr>
              <a:t> </a:t>
            </a:r>
            <a:r>
              <a:rPr lang="de-DE" err="1">
                <a:cs typeface="Calibri"/>
              </a:rPr>
              <a:t>by</a:t>
            </a:r>
            <a:r>
              <a:rPr lang="de-DE">
                <a:cs typeface="Calibri"/>
              </a:rPr>
              <a:t> </a:t>
            </a:r>
            <a:r>
              <a:rPr lang="de-DE" err="1">
                <a:cs typeface="Calibri"/>
              </a:rPr>
              <a:t>constitution</a:t>
            </a:r>
            <a:r>
              <a:rPr lang="de-DE">
                <a:cs typeface="Calibri"/>
              </a:rPr>
              <a:t>, </a:t>
            </a:r>
            <a:r>
              <a:rPr lang="de-DE" err="1">
                <a:cs typeface="Calibri"/>
              </a:rPr>
              <a:t>reality</a:t>
            </a:r>
            <a:r>
              <a:rPr lang="de-DE">
                <a:cs typeface="Calibri"/>
              </a:rPr>
              <a:t> </a:t>
            </a:r>
            <a:r>
              <a:rPr lang="de-DE" err="1">
                <a:cs typeface="Calibri"/>
              </a:rPr>
              <a:t>is</a:t>
            </a:r>
            <a:r>
              <a:rPr lang="de-DE">
                <a:cs typeface="Calibri"/>
              </a:rPr>
              <a:t> </a:t>
            </a:r>
            <a:r>
              <a:rPr lang="de-DE" err="1">
                <a:cs typeface="Calibri"/>
              </a:rPr>
              <a:t>quite</a:t>
            </a:r>
            <a:r>
              <a:rPr lang="de-DE">
                <a:cs typeface="Calibri"/>
              </a:rPr>
              <a:t> different. This </a:t>
            </a:r>
            <a:r>
              <a:rPr lang="de-DE" err="1">
                <a:cs typeface="Calibri"/>
              </a:rPr>
              <a:t>is</a:t>
            </a:r>
            <a:r>
              <a:rPr lang="de-DE">
                <a:cs typeface="Calibri"/>
              </a:rPr>
              <a:t> </a:t>
            </a:r>
            <a:r>
              <a:rPr lang="de-DE" err="1">
                <a:cs typeface="Calibri"/>
              </a:rPr>
              <a:t>caused</a:t>
            </a:r>
            <a:r>
              <a:rPr lang="de-DE">
                <a:cs typeface="Calibri"/>
              </a:rPr>
              <a:t> </a:t>
            </a:r>
            <a:r>
              <a:rPr lang="de-DE" err="1">
                <a:cs typeface="Calibri"/>
              </a:rPr>
              <a:t>by</a:t>
            </a:r>
            <a:r>
              <a:rPr lang="de-DE">
                <a:cs typeface="Calibri"/>
              </a:rPr>
              <a:t> </a:t>
            </a:r>
            <a:r>
              <a:rPr lang="de-DE" err="1">
                <a:cs typeface="Calibri"/>
              </a:rPr>
              <a:t>the</a:t>
            </a:r>
            <a:r>
              <a:rPr lang="de-DE">
                <a:cs typeface="Calibri"/>
              </a:rPr>
              <a:t> </a:t>
            </a:r>
            <a:r>
              <a:rPr lang="de-DE" err="1">
                <a:cs typeface="Calibri"/>
              </a:rPr>
              <a:t>two</a:t>
            </a:r>
            <a:r>
              <a:rPr lang="de-DE">
                <a:cs typeface="Calibri"/>
              </a:rPr>
              <a:t>-tier </a:t>
            </a:r>
            <a:r>
              <a:rPr lang="de-DE" err="1">
                <a:cs typeface="Calibri"/>
              </a:rPr>
              <a:t>system</a:t>
            </a:r>
            <a:r>
              <a:rPr lang="de-DE">
                <a:cs typeface="Calibri"/>
              </a:rPr>
              <a:t> </a:t>
            </a:r>
            <a:r>
              <a:rPr lang="de-DE" err="1">
                <a:cs typeface="Calibri"/>
              </a:rPr>
              <a:t>of</a:t>
            </a:r>
            <a:r>
              <a:rPr lang="de-DE">
                <a:cs typeface="Calibri"/>
              </a:rPr>
              <a:t> </a:t>
            </a:r>
            <a:r>
              <a:rPr lang="de-DE" err="1">
                <a:cs typeface="Calibri"/>
              </a:rPr>
              <a:t>land</a:t>
            </a:r>
            <a:r>
              <a:rPr lang="de-DE">
                <a:cs typeface="Calibri"/>
              </a:rPr>
              <a:t> </a:t>
            </a:r>
            <a:r>
              <a:rPr lang="de-DE" err="1">
                <a:cs typeface="Calibri"/>
              </a:rPr>
              <a:t>ownership</a:t>
            </a:r>
            <a:r>
              <a:rPr lang="de-DE">
                <a:cs typeface="Calibri"/>
              </a:rPr>
              <a:t>, </a:t>
            </a:r>
            <a:r>
              <a:rPr lang="de-DE" err="1">
                <a:cs typeface="Calibri"/>
              </a:rPr>
              <a:t>consisting</a:t>
            </a:r>
            <a:r>
              <a:rPr lang="de-DE">
                <a:cs typeface="Calibri"/>
              </a:rPr>
              <a:t> </a:t>
            </a:r>
            <a:r>
              <a:rPr lang="de-DE" err="1">
                <a:cs typeface="Calibri"/>
              </a:rPr>
              <a:t>of</a:t>
            </a:r>
            <a:r>
              <a:rPr lang="de-DE">
                <a:cs typeface="Calibri"/>
              </a:rPr>
              <a:t> </a:t>
            </a:r>
            <a:r>
              <a:rPr lang="de-DE" err="1">
                <a:cs typeface="Calibri"/>
              </a:rPr>
              <a:t>state</a:t>
            </a:r>
            <a:r>
              <a:rPr lang="de-DE">
                <a:cs typeface="Calibri"/>
              </a:rPr>
              <a:t> </a:t>
            </a:r>
            <a:r>
              <a:rPr lang="de-DE" err="1">
                <a:cs typeface="Calibri"/>
              </a:rPr>
              <a:t>land</a:t>
            </a:r>
            <a:r>
              <a:rPr lang="de-DE">
                <a:cs typeface="Calibri"/>
              </a:rPr>
              <a:t> and </a:t>
            </a:r>
            <a:r>
              <a:rPr lang="de-DE" err="1">
                <a:cs typeface="Calibri"/>
              </a:rPr>
              <a:t>customary</a:t>
            </a:r>
            <a:r>
              <a:rPr lang="de-DE">
                <a:cs typeface="Calibri"/>
              </a:rPr>
              <a:t> </a:t>
            </a:r>
            <a:r>
              <a:rPr lang="de-DE" err="1">
                <a:cs typeface="Calibri"/>
              </a:rPr>
              <a:t>land</a:t>
            </a:r>
            <a:r>
              <a:rPr lang="de-DE">
                <a:cs typeface="Calibri"/>
              </a:rPr>
              <a:t>. State </a:t>
            </a:r>
            <a:r>
              <a:rPr lang="de-DE" err="1">
                <a:cs typeface="Calibri"/>
              </a:rPr>
              <a:t>land</a:t>
            </a:r>
            <a:r>
              <a:rPr lang="de-DE">
                <a:cs typeface="Calibri"/>
              </a:rPr>
              <a:t> </a:t>
            </a:r>
            <a:r>
              <a:rPr lang="de-DE" err="1">
                <a:cs typeface="Calibri"/>
              </a:rPr>
              <a:t>can</a:t>
            </a:r>
            <a:r>
              <a:rPr lang="de-DE">
                <a:cs typeface="Calibri"/>
              </a:rPr>
              <a:t> </a:t>
            </a:r>
            <a:r>
              <a:rPr lang="de-DE" err="1">
                <a:cs typeface="Calibri"/>
              </a:rPr>
              <a:t>be</a:t>
            </a:r>
            <a:r>
              <a:rPr lang="de-DE">
                <a:cs typeface="Calibri"/>
              </a:rPr>
              <a:t> </a:t>
            </a:r>
            <a:r>
              <a:rPr lang="de-DE" err="1">
                <a:cs typeface="Calibri"/>
              </a:rPr>
              <a:t>inherited</a:t>
            </a:r>
            <a:r>
              <a:rPr lang="de-DE">
                <a:cs typeface="Calibri"/>
              </a:rPr>
              <a:t> </a:t>
            </a:r>
            <a:r>
              <a:rPr lang="de-DE" err="1">
                <a:cs typeface="Calibri"/>
              </a:rPr>
              <a:t>by</a:t>
            </a:r>
            <a:r>
              <a:rPr lang="de-DE">
                <a:cs typeface="Calibri"/>
              </a:rPr>
              <a:t> </a:t>
            </a:r>
            <a:r>
              <a:rPr lang="de-DE" err="1">
                <a:cs typeface="Calibri"/>
              </a:rPr>
              <a:t>women</a:t>
            </a:r>
            <a:r>
              <a:rPr lang="de-DE">
                <a:cs typeface="Calibri"/>
              </a:rPr>
              <a:t>, but </a:t>
            </a:r>
            <a:r>
              <a:rPr lang="de-DE" err="1">
                <a:cs typeface="Calibri"/>
              </a:rPr>
              <a:t>it</a:t>
            </a:r>
            <a:r>
              <a:rPr lang="de-DE">
                <a:cs typeface="Calibri"/>
              </a:rPr>
              <a:t> </a:t>
            </a:r>
            <a:r>
              <a:rPr lang="de-DE" err="1">
                <a:cs typeface="Calibri"/>
              </a:rPr>
              <a:t>accounts</a:t>
            </a:r>
            <a:r>
              <a:rPr lang="de-DE">
                <a:cs typeface="Calibri"/>
              </a:rPr>
              <a:t> </a:t>
            </a:r>
            <a:r>
              <a:rPr lang="de-DE" err="1">
                <a:cs typeface="Calibri"/>
              </a:rPr>
              <a:t>for</a:t>
            </a:r>
            <a:r>
              <a:rPr lang="de-DE">
                <a:cs typeface="Calibri"/>
              </a:rPr>
              <a:t> </a:t>
            </a:r>
            <a:r>
              <a:rPr lang="de-DE" err="1">
                <a:cs typeface="Calibri"/>
              </a:rPr>
              <a:t>only</a:t>
            </a:r>
            <a:r>
              <a:rPr lang="de-DE">
                <a:cs typeface="Calibri"/>
              </a:rPr>
              <a:t> 6 % </a:t>
            </a:r>
            <a:r>
              <a:rPr lang="de-DE" err="1">
                <a:cs typeface="Calibri"/>
              </a:rPr>
              <a:t>of</a:t>
            </a:r>
            <a:r>
              <a:rPr lang="de-DE">
                <a:cs typeface="Calibri"/>
              </a:rPr>
              <a:t> </a:t>
            </a:r>
            <a:r>
              <a:rPr lang="de-DE" err="1">
                <a:cs typeface="Calibri"/>
              </a:rPr>
              <a:t>the</a:t>
            </a:r>
            <a:r>
              <a:rPr lang="de-DE">
                <a:cs typeface="Calibri"/>
              </a:rPr>
              <a:t> total </a:t>
            </a:r>
            <a:r>
              <a:rPr lang="de-DE" err="1">
                <a:cs typeface="Calibri"/>
              </a:rPr>
              <a:t>area</a:t>
            </a:r>
            <a:r>
              <a:rPr lang="de-DE">
                <a:cs typeface="Calibri"/>
              </a:rPr>
              <a:t>. Thus, 94 % </a:t>
            </a:r>
            <a:r>
              <a:rPr lang="de-DE" err="1">
                <a:cs typeface="Calibri"/>
              </a:rPr>
              <a:t>of</a:t>
            </a:r>
            <a:r>
              <a:rPr lang="de-DE">
                <a:cs typeface="Calibri"/>
              </a:rPr>
              <a:t> </a:t>
            </a:r>
            <a:r>
              <a:rPr lang="de-DE" err="1">
                <a:cs typeface="Calibri"/>
              </a:rPr>
              <a:t>the</a:t>
            </a:r>
            <a:r>
              <a:rPr lang="de-DE">
                <a:cs typeface="Calibri"/>
              </a:rPr>
              <a:t> </a:t>
            </a:r>
            <a:r>
              <a:rPr lang="de-DE" err="1">
                <a:cs typeface="Calibri"/>
              </a:rPr>
              <a:t>land</a:t>
            </a:r>
            <a:r>
              <a:rPr lang="de-DE">
                <a:cs typeface="Calibri"/>
              </a:rPr>
              <a:t> falls </a:t>
            </a:r>
            <a:r>
              <a:rPr lang="de-DE" err="1">
                <a:cs typeface="Calibri"/>
              </a:rPr>
              <a:t>under</a:t>
            </a:r>
            <a:r>
              <a:rPr lang="de-DE">
                <a:cs typeface="Calibri"/>
              </a:rPr>
              <a:t> </a:t>
            </a:r>
            <a:r>
              <a:rPr lang="de-DE" err="1">
                <a:cs typeface="Calibri"/>
              </a:rPr>
              <a:t>customary</a:t>
            </a:r>
            <a:r>
              <a:rPr lang="de-DE">
                <a:cs typeface="Calibri"/>
              </a:rPr>
              <a:t> </a:t>
            </a:r>
            <a:r>
              <a:rPr lang="de-DE" err="1">
                <a:cs typeface="Calibri"/>
              </a:rPr>
              <a:t>law</a:t>
            </a:r>
            <a:r>
              <a:rPr lang="de-DE">
                <a:cs typeface="Calibri"/>
              </a:rPr>
              <a:t>, </a:t>
            </a:r>
            <a:r>
              <a:rPr lang="de-DE" err="1">
                <a:cs typeface="Calibri"/>
              </a:rPr>
              <a:t>which</a:t>
            </a:r>
            <a:r>
              <a:rPr lang="de-DE">
                <a:cs typeface="Calibri"/>
              </a:rPr>
              <a:t> </a:t>
            </a:r>
            <a:r>
              <a:rPr lang="de-DE" err="1">
                <a:cs typeface="Calibri"/>
              </a:rPr>
              <a:t>does</a:t>
            </a:r>
            <a:r>
              <a:rPr lang="de-DE">
                <a:cs typeface="Calibri"/>
              </a:rPr>
              <a:t> not </a:t>
            </a:r>
            <a:r>
              <a:rPr lang="de-DE" err="1">
                <a:cs typeface="Calibri"/>
              </a:rPr>
              <a:t>grant</a:t>
            </a:r>
            <a:r>
              <a:rPr lang="de-DE">
                <a:cs typeface="Calibri"/>
              </a:rPr>
              <a:t> </a:t>
            </a:r>
            <a:r>
              <a:rPr lang="de-DE" err="1">
                <a:cs typeface="Calibri"/>
              </a:rPr>
              <a:t>women</a:t>
            </a:r>
            <a:r>
              <a:rPr lang="de-DE">
                <a:cs typeface="Calibri"/>
              </a:rPr>
              <a:t> </a:t>
            </a:r>
            <a:r>
              <a:rPr lang="de-DE" err="1">
                <a:cs typeface="Calibri"/>
              </a:rPr>
              <a:t>any</a:t>
            </a:r>
            <a:r>
              <a:rPr lang="de-DE">
                <a:cs typeface="Calibri"/>
              </a:rPr>
              <a:t> </a:t>
            </a:r>
            <a:r>
              <a:rPr lang="de-DE" err="1">
                <a:cs typeface="Calibri"/>
              </a:rPr>
              <a:t>significant</a:t>
            </a:r>
            <a:r>
              <a:rPr lang="de-DE">
                <a:cs typeface="Calibri"/>
              </a:rPr>
              <a:t> </a:t>
            </a:r>
            <a:r>
              <a:rPr lang="de-DE" err="1">
                <a:cs typeface="Calibri"/>
              </a:rPr>
              <a:t>land</a:t>
            </a:r>
            <a:r>
              <a:rPr lang="de-DE">
                <a:cs typeface="Calibri"/>
              </a:rPr>
              <a:t> </a:t>
            </a:r>
            <a:r>
              <a:rPr lang="de-DE" err="1">
                <a:cs typeface="Calibri"/>
              </a:rPr>
              <a:t>rights</a:t>
            </a:r>
            <a:r>
              <a:rPr lang="de-DE">
                <a:cs typeface="Calibri"/>
              </a:rPr>
              <a:t>.</a:t>
            </a:r>
          </a:p>
          <a:p>
            <a:r>
              <a:rPr lang="de-DE" b="1">
                <a:cs typeface="Calibri"/>
              </a:rPr>
              <a:t>Traditional </a:t>
            </a:r>
            <a:r>
              <a:rPr lang="de-DE" b="1" err="1">
                <a:cs typeface="Calibri"/>
              </a:rPr>
              <a:t>leader</a:t>
            </a:r>
            <a:r>
              <a:rPr lang="de-DE" b="1">
                <a:cs typeface="Calibri"/>
              </a:rPr>
              <a:t> and </a:t>
            </a:r>
            <a:r>
              <a:rPr lang="de-DE" b="1" err="1">
                <a:cs typeface="Calibri"/>
              </a:rPr>
              <a:t>hierarchies</a:t>
            </a:r>
            <a:r>
              <a:rPr lang="de-DE">
                <a:cs typeface="Calibri"/>
              </a:rPr>
              <a:t>: In </a:t>
            </a:r>
            <a:r>
              <a:rPr lang="de-DE" err="1">
                <a:cs typeface="Calibri"/>
              </a:rPr>
              <a:t>Zambia</a:t>
            </a:r>
            <a:r>
              <a:rPr lang="de-DE">
                <a:cs typeface="Calibri"/>
              </a:rPr>
              <a:t> </a:t>
            </a:r>
            <a:r>
              <a:rPr lang="de-DE" err="1">
                <a:cs typeface="Calibri"/>
              </a:rPr>
              <a:t>there</a:t>
            </a:r>
            <a:r>
              <a:rPr lang="de-DE">
                <a:cs typeface="Calibri"/>
              </a:rPr>
              <a:t> </a:t>
            </a:r>
            <a:r>
              <a:rPr lang="de-DE" err="1">
                <a:cs typeface="Calibri"/>
              </a:rPr>
              <a:t>is</a:t>
            </a:r>
            <a:r>
              <a:rPr lang="de-DE">
                <a:cs typeface="Calibri"/>
              </a:rPr>
              <a:t> a strong </a:t>
            </a:r>
            <a:r>
              <a:rPr lang="de-DE" err="1">
                <a:cs typeface="Calibri"/>
              </a:rPr>
              <a:t>influence</a:t>
            </a:r>
            <a:r>
              <a:rPr lang="de-DE">
                <a:cs typeface="Calibri"/>
              </a:rPr>
              <a:t> </a:t>
            </a:r>
            <a:r>
              <a:rPr lang="de-DE" err="1">
                <a:cs typeface="Calibri"/>
              </a:rPr>
              <a:t>of</a:t>
            </a:r>
            <a:r>
              <a:rPr lang="de-DE">
                <a:cs typeface="Calibri"/>
              </a:rPr>
              <a:t> </a:t>
            </a:r>
            <a:r>
              <a:rPr lang="de-DE" err="1">
                <a:cs typeface="Calibri"/>
              </a:rPr>
              <a:t>chief</a:t>
            </a:r>
            <a:r>
              <a:rPr lang="de-DE">
                <a:cs typeface="Calibri"/>
              </a:rPr>
              <a:t> </a:t>
            </a:r>
            <a:r>
              <a:rPr lang="de-DE" err="1">
                <a:cs typeface="Calibri"/>
              </a:rPr>
              <a:t>structures</a:t>
            </a:r>
            <a:r>
              <a:rPr lang="de-DE">
                <a:cs typeface="Calibri"/>
              </a:rPr>
              <a:t> on </a:t>
            </a:r>
            <a:r>
              <a:rPr lang="de-DE" err="1">
                <a:cs typeface="Calibri"/>
              </a:rPr>
              <a:t>the</a:t>
            </a:r>
            <a:r>
              <a:rPr lang="de-DE">
                <a:cs typeface="Calibri"/>
              </a:rPr>
              <a:t> </a:t>
            </a:r>
            <a:r>
              <a:rPr lang="de-DE" err="1">
                <a:cs typeface="Calibri"/>
              </a:rPr>
              <a:t>gender</a:t>
            </a:r>
            <a:r>
              <a:rPr lang="de-DE">
                <a:cs typeface="Calibri"/>
              </a:rPr>
              <a:t> </a:t>
            </a:r>
            <a:r>
              <a:rPr lang="de-DE" err="1">
                <a:cs typeface="Calibri"/>
              </a:rPr>
              <a:t>roles</a:t>
            </a:r>
            <a:r>
              <a:rPr lang="de-DE">
                <a:cs typeface="Calibri"/>
              </a:rPr>
              <a:t>. Young </a:t>
            </a:r>
            <a:r>
              <a:rPr lang="de-DE" err="1">
                <a:cs typeface="Calibri"/>
              </a:rPr>
              <a:t>women</a:t>
            </a:r>
            <a:r>
              <a:rPr lang="de-DE">
                <a:cs typeface="Calibri"/>
              </a:rPr>
              <a:t> </a:t>
            </a:r>
            <a:r>
              <a:rPr lang="de-DE" err="1">
                <a:cs typeface="Calibri"/>
              </a:rPr>
              <a:t>are</a:t>
            </a:r>
            <a:r>
              <a:rPr lang="de-DE">
                <a:cs typeface="Calibri"/>
              </a:rPr>
              <a:t> </a:t>
            </a:r>
            <a:r>
              <a:rPr lang="de-DE" err="1">
                <a:cs typeface="Calibri"/>
              </a:rPr>
              <a:t>considered</a:t>
            </a:r>
            <a:r>
              <a:rPr lang="de-DE">
                <a:cs typeface="Calibri"/>
              </a:rPr>
              <a:t> </a:t>
            </a:r>
            <a:r>
              <a:rPr lang="de-DE" err="1">
                <a:cs typeface="Calibri"/>
              </a:rPr>
              <a:t>to</a:t>
            </a:r>
            <a:r>
              <a:rPr lang="de-DE">
                <a:cs typeface="Calibri"/>
              </a:rPr>
              <a:t> </a:t>
            </a:r>
            <a:r>
              <a:rPr lang="de-DE" err="1">
                <a:cs typeface="Calibri"/>
              </a:rPr>
              <a:t>be</a:t>
            </a:r>
            <a:r>
              <a:rPr lang="de-DE">
                <a:cs typeface="Calibri"/>
              </a:rPr>
              <a:t> on </a:t>
            </a:r>
            <a:r>
              <a:rPr lang="de-DE" err="1">
                <a:cs typeface="Calibri"/>
              </a:rPr>
              <a:t>the</a:t>
            </a:r>
            <a:r>
              <a:rPr lang="de-DE">
                <a:cs typeface="Calibri"/>
              </a:rPr>
              <a:t> </a:t>
            </a:r>
            <a:r>
              <a:rPr lang="de-DE" err="1">
                <a:cs typeface="Calibri"/>
              </a:rPr>
              <a:t>lower</a:t>
            </a:r>
            <a:r>
              <a:rPr lang="de-DE">
                <a:cs typeface="Calibri"/>
              </a:rPr>
              <a:t> end </a:t>
            </a:r>
            <a:r>
              <a:rPr lang="de-DE" err="1">
                <a:cs typeface="Calibri"/>
              </a:rPr>
              <a:t>of</a:t>
            </a:r>
            <a:r>
              <a:rPr lang="de-DE">
                <a:cs typeface="Calibri"/>
              </a:rPr>
              <a:t> </a:t>
            </a:r>
            <a:r>
              <a:rPr lang="de-DE" err="1">
                <a:cs typeface="Calibri"/>
              </a:rPr>
              <a:t>the</a:t>
            </a:r>
            <a:r>
              <a:rPr lang="de-DE">
                <a:cs typeface="Calibri"/>
              </a:rPr>
              <a:t> </a:t>
            </a:r>
            <a:r>
              <a:rPr lang="de-DE" err="1">
                <a:cs typeface="Calibri"/>
              </a:rPr>
              <a:t>hierarchical</a:t>
            </a:r>
            <a:r>
              <a:rPr lang="de-DE">
                <a:cs typeface="Calibri"/>
              </a:rPr>
              <a:t> </a:t>
            </a:r>
            <a:r>
              <a:rPr lang="de-DE" err="1">
                <a:cs typeface="Calibri"/>
              </a:rPr>
              <a:t>structures</a:t>
            </a:r>
            <a:r>
              <a:rPr lang="de-DE">
                <a:cs typeface="Calibri"/>
              </a:rPr>
              <a:t> and </a:t>
            </a:r>
            <a:r>
              <a:rPr lang="de-DE" err="1">
                <a:cs typeface="Calibri"/>
              </a:rPr>
              <a:t>are</a:t>
            </a:r>
            <a:r>
              <a:rPr lang="de-DE">
                <a:cs typeface="Calibri"/>
              </a:rPr>
              <a:t> </a:t>
            </a:r>
            <a:r>
              <a:rPr lang="de-DE" err="1">
                <a:cs typeface="Calibri"/>
              </a:rPr>
              <a:t>often</a:t>
            </a:r>
            <a:r>
              <a:rPr lang="de-DE">
                <a:cs typeface="Calibri"/>
              </a:rPr>
              <a:t> not </a:t>
            </a:r>
            <a:r>
              <a:rPr lang="de-DE" err="1">
                <a:cs typeface="Calibri"/>
              </a:rPr>
              <a:t>allowed</a:t>
            </a:r>
            <a:r>
              <a:rPr lang="de-DE">
                <a:cs typeface="Calibri"/>
              </a:rPr>
              <a:t> </a:t>
            </a:r>
            <a:r>
              <a:rPr lang="de-DE" err="1">
                <a:cs typeface="Calibri"/>
              </a:rPr>
              <a:t>to</a:t>
            </a:r>
            <a:r>
              <a:rPr lang="de-DE">
                <a:cs typeface="Calibri"/>
              </a:rPr>
              <a:t> </a:t>
            </a:r>
            <a:r>
              <a:rPr lang="de-DE" err="1">
                <a:cs typeface="Calibri"/>
              </a:rPr>
              <a:t>openly</a:t>
            </a:r>
            <a:r>
              <a:rPr lang="de-DE">
                <a:cs typeface="Calibri"/>
              </a:rPr>
              <a:t> </a:t>
            </a:r>
            <a:r>
              <a:rPr lang="de-DE" err="1">
                <a:cs typeface="Calibri"/>
              </a:rPr>
              <a:t>speak</a:t>
            </a:r>
            <a:r>
              <a:rPr lang="de-DE">
                <a:cs typeface="Calibri"/>
              </a:rPr>
              <a:t> out and </a:t>
            </a:r>
            <a:r>
              <a:rPr lang="de-DE" err="1">
                <a:cs typeface="Calibri"/>
              </a:rPr>
              <a:t>participate</a:t>
            </a:r>
            <a:r>
              <a:rPr lang="de-DE">
                <a:cs typeface="Calibri"/>
              </a:rPr>
              <a:t> in </a:t>
            </a:r>
            <a:r>
              <a:rPr lang="de-DE" err="1">
                <a:cs typeface="Calibri"/>
              </a:rPr>
              <a:t>activities</a:t>
            </a:r>
            <a:r>
              <a:rPr lang="de-DE">
                <a:cs typeface="Calibri"/>
              </a:rPr>
              <a:t>. </a:t>
            </a:r>
          </a:p>
          <a:p>
            <a:r>
              <a:rPr lang="de-DE" b="1">
                <a:cs typeface="Calibri"/>
              </a:rPr>
              <a:t>Wage </a:t>
            </a:r>
            <a:r>
              <a:rPr lang="de-DE" b="1" err="1">
                <a:cs typeface="Calibri"/>
              </a:rPr>
              <a:t>inequality</a:t>
            </a:r>
            <a:r>
              <a:rPr lang="de-DE" b="1">
                <a:cs typeface="Calibri"/>
              </a:rPr>
              <a:t>: </a:t>
            </a:r>
            <a:r>
              <a:rPr lang="de-DE" err="1">
                <a:cs typeface="Calibri"/>
              </a:rPr>
              <a:t>Although</a:t>
            </a:r>
            <a:r>
              <a:rPr lang="de-DE">
                <a:cs typeface="Calibri"/>
              </a:rPr>
              <a:t> at 78 % </a:t>
            </a:r>
            <a:r>
              <a:rPr lang="de-DE" err="1">
                <a:cs typeface="Calibri"/>
              </a:rPr>
              <a:t>women</a:t>
            </a:r>
            <a:r>
              <a:rPr lang="de-DE">
                <a:cs typeface="Calibri"/>
              </a:rPr>
              <a:t> </a:t>
            </a:r>
            <a:r>
              <a:rPr lang="de-DE" err="1">
                <a:cs typeface="Calibri"/>
              </a:rPr>
              <a:t>are</a:t>
            </a:r>
            <a:r>
              <a:rPr lang="de-DE">
                <a:cs typeface="Calibri"/>
              </a:rPr>
              <a:t> </a:t>
            </a:r>
            <a:r>
              <a:rPr lang="de-DE" err="1">
                <a:cs typeface="Calibri"/>
              </a:rPr>
              <a:t>the</a:t>
            </a:r>
            <a:r>
              <a:rPr lang="de-DE">
                <a:cs typeface="Calibri"/>
              </a:rPr>
              <a:t> </a:t>
            </a:r>
            <a:r>
              <a:rPr lang="de-DE" err="1">
                <a:cs typeface="Calibri"/>
              </a:rPr>
              <a:t>main</a:t>
            </a:r>
            <a:r>
              <a:rPr lang="de-DE">
                <a:cs typeface="Calibri"/>
              </a:rPr>
              <a:t> </a:t>
            </a:r>
            <a:r>
              <a:rPr lang="de-DE" err="1">
                <a:cs typeface="Calibri"/>
              </a:rPr>
              <a:t>contributors</a:t>
            </a:r>
            <a:r>
              <a:rPr lang="de-DE">
                <a:cs typeface="Calibri"/>
              </a:rPr>
              <a:t> </a:t>
            </a:r>
            <a:r>
              <a:rPr lang="de-DE" err="1">
                <a:cs typeface="Calibri"/>
              </a:rPr>
              <a:t>to</a:t>
            </a:r>
            <a:r>
              <a:rPr lang="de-DE">
                <a:cs typeface="Calibri"/>
              </a:rPr>
              <a:t> </a:t>
            </a:r>
            <a:r>
              <a:rPr lang="de-DE" err="1">
                <a:cs typeface="Calibri"/>
              </a:rPr>
              <a:t>the</a:t>
            </a:r>
            <a:r>
              <a:rPr lang="de-DE">
                <a:cs typeface="Calibri"/>
              </a:rPr>
              <a:t> </a:t>
            </a:r>
            <a:r>
              <a:rPr lang="de-DE" err="1">
                <a:cs typeface="Calibri"/>
              </a:rPr>
              <a:t>Zambian</a:t>
            </a:r>
            <a:r>
              <a:rPr lang="de-DE">
                <a:cs typeface="Calibri"/>
              </a:rPr>
              <a:t> </a:t>
            </a:r>
            <a:r>
              <a:rPr lang="de-DE" err="1">
                <a:cs typeface="Calibri"/>
              </a:rPr>
              <a:t>agricultural</a:t>
            </a:r>
            <a:r>
              <a:rPr lang="de-DE">
                <a:cs typeface="Calibri"/>
              </a:rPr>
              <a:t> </a:t>
            </a:r>
            <a:r>
              <a:rPr lang="de-DE" err="1">
                <a:cs typeface="Calibri"/>
              </a:rPr>
              <a:t>sector</a:t>
            </a:r>
            <a:r>
              <a:rPr lang="de-DE">
                <a:cs typeface="Calibri"/>
              </a:rPr>
              <a:t>, </a:t>
            </a:r>
            <a:r>
              <a:rPr lang="de-DE" err="1">
                <a:cs typeface="Calibri"/>
              </a:rPr>
              <a:t>their</a:t>
            </a:r>
            <a:r>
              <a:rPr lang="de-DE">
                <a:cs typeface="Calibri"/>
              </a:rPr>
              <a:t> </a:t>
            </a:r>
            <a:r>
              <a:rPr lang="de-DE" err="1">
                <a:cs typeface="Calibri"/>
              </a:rPr>
              <a:t>labor</a:t>
            </a:r>
            <a:r>
              <a:rPr lang="de-DE">
                <a:cs typeface="Calibri"/>
              </a:rPr>
              <a:t> </a:t>
            </a:r>
            <a:r>
              <a:rPr lang="de-DE" err="1">
                <a:cs typeface="Calibri"/>
              </a:rPr>
              <a:t>does</a:t>
            </a:r>
            <a:r>
              <a:rPr lang="de-DE">
                <a:cs typeface="Calibri"/>
              </a:rPr>
              <a:t> not </a:t>
            </a:r>
            <a:r>
              <a:rPr lang="de-DE" err="1">
                <a:cs typeface="Calibri"/>
              </a:rPr>
              <a:t>necessarily</a:t>
            </a:r>
            <a:r>
              <a:rPr lang="de-DE">
                <a:cs typeface="Calibri"/>
              </a:rPr>
              <a:t> </a:t>
            </a:r>
            <a:r>
              <a:rPr lang="de-DE" err="1">
                <a:cs typeface="Calibri"/>
              </a:rPr>
              <a:t>lead</a:t>
            </a:r>
            <a:r>
              <a:rPr lang="de-DE">
                <a:cs typeface="Calibri"/>
              </a:rPr>
              <a:t> </a:t>
            </a:r>
            <a:r>
              <a:rPr lang="de-DE" err="1">
                <a:cs typeface="Calibri"/>
              </a:rPr>
              <a:t>to</a:t>
            </a:r>
            <a:r>
              <a:rPr lang="de-DE">
                <a:cs typeface="Calibri"/>
              </a:rPr>
              <a:t> cash </a:t>
            </a:r>
            <a:r>
              <a:rPr lang="de-DE" err="1">
                <a:cs typeface="Calibri"/>
              </a:rPr>
              <a:t>income</a:t>
            </a:r>
            <a:r>
              <a:rPr lang="de-DE">
                <a:cs typeface="Calibri"/>
              </a:rPr>
              <a:t>. </a:t>
            </a:r>
            <a:r>
              <a:rPr lang="de-DE" err="1">
                <a:cs typeface="Calibri"/>
              </a:rPr>
              <a:t>They</a:t>
            </a:r>
            <a:r>
              <a:rPr lang="de-DE">
                <a:cs typeface="Calibri"/>
              </a:rPr>
              <a:t> </a:t>
            </a:r>
            <a:r>
              <a:rPr lang="de-DE" err="1">
                <a:cs typeface="Calibri"/>
              </a:rPr>
              <a:t>tend</a:t>
            </a:r>
            <a:r>
              <a:rPr lang="de-DE">
                <a:cs typeface="Calibri"/>
              </a:rPr>
              <a:t> </a:t>
            </a:r>
            <a:r>
              <a:rPr lang="de-DE" err="1">
                <a:cs typeface="Calibri"/>
              </a:rPr>
              <a:t>to</a:t>
            </a:r>
            <a:r>
              <a:rPr lang="de-DE">
                <a:cs typeface="Calibri"/>
              </a:rPr>
              <a:t> </a:t>
            </a:r>
            <a:r>
              <a:rPr lang="de-DE" err="1">
                <a:cs typeface="Calibri"/>
              </a:rPr>
              <a:t>fulfill</a:t>
            </a:r>
            <a:r>
              <a:rPr lang="de-DE">
                <a:cs typeface="Calibri"/>
              </a:rPr>
              <a:t> a </a:t>
            </a:r>
            <a:r>
              <a:rPr lang="de-DE" err="1">
                <a:cs typeface="Calibri"/>
              </a:rPr>
              <a:t>supporting</a:t>
            </a:r>
            <a:r>
              <a:rPr lang="de-DE">
                <a:cs typeface="Calibri"/>
              </a:rPr>
              <a:t> </a:t>
            </a:r>
            <a:r>
              <a:rPr lang="de-DE" err="1">
                <a:cs typeface="Calibri"/>
              </a:rPr>
              <a:t>role</a:t>
            </a:r>
            <a:r>
              <a:rPr lang="de-DE">
                <a:cs typeface="Calibri"/>
              </a:rPr>
              <a:t> in </a:t>
            </a:r>
            <a:r>
              <a:rPr lang="de-DE" err="1">
                <a:cs typeface="Calibri"/>
              </a:rPr>
              <a:t>family</a:t>
            </a:r>
            <a:r>
              <a:rPr lang="de-DE">
                <a:cs typeface="Calibri"/>
              </a:rPr>
              <a:t> </a:t>
            </a:r>
            <a:r>
              <a:rPr lang="de-DE" err="1">
                <a:cs typeface="Calibri"/>
              </a:rPr>
              <a:t>farming</a:t>
            </a:r>
            <a:r>
              <a:rPr lang="de-DE">
                <a:cs typeface="Calibri"/>
              </a:rPr>
              <a:t>, hold </a:t>
            </a:r>
            <a:r>
              <a:rPr lang="de-DE" err="1">
                <a:cs typeface="Calibri"/>
              </a:rPr>
              <a:t>less</a:t>
            </a:r>
            <a:r>
              <a:rPr lang="de-DE">
                <a:cs typeface="Calibri"/>
              </a:rPr>
              <a:t> </a:t>
            </a:r>
            <a:r>
              <a:rPr lang="de-DE" err="1">
                <a:cs typeface="Calibri"/>
              </a:rPr>
              <a:t>access</a:t>
            </a:r>
            <a:r>
              <a:rPr lang="de-DE">
                <a:cs typeface="Calibri"/>
              </a:rPr>
              <a:t> </a:t>
            </a:r>
            <a:r>
              <a:rPr lang="de-DE" err="1">
                <a:cs typeface="Calibri"/>
              </a:rPr>
              <a:t>to</a:t>
            </a:r>
            <a:r>
              <a:rPr lang="de-DE">
                <a:cs typeface="Calibri"/>
              </a:rPr>
              <a:t> </a:t>
            </a:r>
            <a:r>
              <a:rPr lang="de-DE" err="1">
                <a:cs typeface="Calibri"/>
              </a:rPr>
              <a:t>production</a:t>
            </a:r>
            <a:r>
              <a:rPr lang="de-DE">
                <a:cs typeface="Calibri"/>
              </a:rPr>
              <a:t> </a:t>
            </a:r>
            <a:r>
              <a:rPr lang="de-DE" err="1">
                <a:cs typeface="Calibri"/>
              </a:rPr>
              <a:t>equipment</a:t>
            </a:r>
            <a:r>
              <a:rPr lang="de-DE">
                <a:cs typeface="Calibri"/>
              </a:rPr>
              <a:t> and </a:t>
            </a:r>
            <a:r>
              <a:rPr lang="de-DE" err="1">
                <a:cs typeface="Calibri"/>
              </a:rPr>
              <a:t>land</a:t>
            </a:r>
            <a:r>
              <a:rPr lang="de-DE">
                <a:cs typeface="Calibri"/>
              </a:rPr>
              <a:t> </a:t>
            </a:r>
            <a:r>
              <a:rPr lang="de-DE" err="1">
                <a:cs typeface="Calibri"/>
              </a:rPr>
              <a:t>compared</a:t>
            </a:r>
            <a:r>
              <a:rPr lang="de-DE">
                <a:cs typeface="Calibri"/>
              </a:rPr>
              <a:t> </a:t>
            </a:r>
            <a:r>
              <a:rPr lang="de-DE" err="1">
                <a:cs typeface="Calibri"/>
              </a:rPr>
              <a:t>to</a:t>
            </a:r>
            <a:r>
              <a:rPr lang="de-DE">
                <a:cs typeface="Calibri"/>
              </a:rPr>
              <a:t> </a:t>
            </a:r>
            <a:r>
              <a:rPr lang="de-DE" err="1">
                <a:cs typeface="Calibri"/>
              </a:rPr>
              <a:t>men</a:t>
            </a:r>
            <a:r>
              <a:rPr lang="de-DE">
                <a:cs typeface="Calibri"/>
              </a:rPr>
              <a:t> and </a:t>
            </a:r>
            <a:r>
              <a:rPr lang="de-DE" err="1">
                <a:cs typeface="Calibri"/>
              </a:rPr>
              <a:t>their</a:t>
            </a:r>
            <a:r>
              <a:rPr lang="de-DE">
                <a:cs typeface="Calibri"/>
              </a:rPr>
              <a:t> </a:t>
            </a:r>
            <a:r>
              <a:rPr lang="de-DE" err="1">
                <a:cs typeface="Calibri"/>
              </a:rPr>
              <a:t>activities</a:t>
            </a:r>
            <a:r>
              <a:rPr lang="de-DE">
                <a:cs typeface="Calibri"/>
              </a:rPr>
              <a:t> </a:t>
            </a:r>
            <a:r>
              <a:rPr lang="de-DE" err="1">
                <a:cs typeface="Calibri"/>
              </a:rPr>
              <a:t>are</a:t>
            </a:r>
            <a:r>
              <a:rPr lang="de-DE">
                <a:cs typeface="Calibri"/>
              </a:rPr>
              <a:t> </a:t>
            </a:r>
            <a:r>
              <a:rPr lang="de-DE" err="1">
                <a:cs typeface="Calibri"/>
              </a:rPr>
              <a:t>often</a:t>
            </a:r>
            <a:r>
              <a:rPr lang="de-DE">
                <a:cs typeface="Calibri"/>
              </a:rPr>
              <a:t> limited </a:t>
            </a:r>
            <a:r>
              <a:rPr lang="de-DE" err="1">
                <a:cs typeface="Calibri"/>
              </a:rPr>
              <a:t>to</a:t>
            </a:r>
            <a:r>
              <a:rPr lang="de-DE">
                <a:cs typeface="Calibri"/>
              </a:rPr>
              <a:t> </a:t>
            </a:r>
            <a:r>
              <a:rPr lang="de-DE" err="1">
                <a:cs typeface="Calibri"/>
              </a:rPr>
              <a:t>subsistence</a:t>
            </a:r>
            <a:r>
              <a:rPr lang="de-DE">
                <a:cs typeface="Calibri"/>
              </a:rPr>
              <a:t> </a:t>
            </a:r>
            <a:r>
              <a:rPr lang="de-DE" err="1">
                <a:cs typeface="Calibri"/>
              </a:rPr>
              <a:t>farming</a:t>
            </a:r>
            <a:r>
              <a:rPr lang="de-DE">
                <a:cs typeface="Calibri"/>
              </a:rPr>
              <a:t> </a:t>
            </a:r>
            <a:r>
              <a:rPr lang="de-DE" err="1">
                <a:cs typeface="Calibri"/>
              </a:rPr>
              <a:t>or</a:t>
            </a:r>
            <a:r>
              <a:rPr lang="de-DE">
                <a:cs typeface="Calibri"/>
              </a:rPr>
              <a:t> </a:t>
            </a:r>
            <a:r>
              <a:rPr lang="de-DE" err="1">
                <a:cs typeface="Calibri"/>
              </a:rPr>
              <a:t>other</a:t>
            </a:r>
            <a:r>
              <a:rPr lang="de-DE">
                <a:cs typeface="Calibri"/>
              </a:rPr>
              <a:t> simple </a:t>
            </a:r>
            <a:r>
              <a:rPr lang="de-DE" err="1">
                <a:cs typeface="Calibri"/>
              </a:rPr>
              <a:t>work</a:t>
            </a:r>
            <a:r>
              <a:rPr lang="de-DE">
                <a:cs typeface="Calibri"/>
              </a:rPr>
              <a:t> due </a:t>
            </a:r>
            <a:r>
              <a:rPr lang="de-DE" err="1">
                <a:cs typeface="Calibri"/>
              </a:rPr>
              <a:t>to</a:t>
            </a:r>
            <a:r>
              <a:rPr lang="de-DE">
                <a:cs typeface="Calibri"/>
              </a:rPr>
              <a:t> </a:t>
            </a:r>
            <a:r>
              <a:rPr lang="de-DE" err="1">
                <a:cs typeface="Calibri"/>
              </a:rPr>
              <a:t>the</a:t>
            </a:r>
            <a:r>
              <a:rPr lang="de-DE">
                <a:cs typeface="Calibri"/>
              </a:rPr>
              <a:t> </a:t>
            </a:r>
            <a:r>
              <a:rPr lang="de-DE" err="1">
                <a:cs typeface="Calibri"/>
              </a:rPr>
              <a:t>fixed</a:t>
            </a:r>
            <a:r>
              <a:rPr lang="de-DE">
                <a:cs typeface="Calibri"/>
              </a:rPr>
              <a:t> </a:t>
            </a:r>
            <a:r>
              <a:rPr lang="de-DE" err="1">
                <a:cs typeface="Calibri"/>
              </a:rPr>
              <a:t>role</a:t>
            </a:r>
            <a:r>
              <a:rPr lang="de-DE">
                <a:cs typeface="Calibri"/>
              </a:rPr>
              <a:t> </a:t>
            </a:r>
            <a:r>
              <a:rPr lang="de-DE" err="1">
                <a:cs typeface="Calibri"/>
              </a:rPr>
              <a:t>expected</a:t>
            </a:r>
            <a:r>
              <a:rPr lang="de-DE">
                <a:cs typeface="Calibri"/>
              </a:rPr>
              <a:t> </a:t>
            </a:r>
            <a:r>
              <a:rPr lang="de-DE" err="1">
                <a:cs typeface="Calibri"/>
              </a:rPr>
              <a:t>of</a:t>
            </a:r>
            <a:r>
              <a:rPr lang="de-DE">
                <a:cs typeface="Calibri"/>
              </a:rPr>
              <a:t> </a:t>
            </a:r>
            <a:r>
              <a:rPr lang="de-DE" err="1">
                <a:cs typeface="Calibri"/>
              </a:rPr>
              <a:t>women</a:t>
            </a:r>
            <a:r>
              <a:rPr lang="de-DE">
                <a:cs typeface="Calibri"/>
              </a:rPr>
              <a:t> and time </a:t>
            </a:r>
            <a:r>
              <a:rPr lang="de-DE" err="1">
                <a:cs typeface="Calibri"/>
              </a:rPr>
              <a:t>constraints</a:t>
            </a:r>
            <a:r>
              <a:rPr lang="de-DE">
                <a:cs typeface="Calibri"/>
              </a:rPr>
              <a:t>. </a:t>
            </a:r>
          </a:p>
          <a:p>
            <a:pPr algn="just" rtl="0">
              <a:buChar char="•"/>
            </a:pPr>
            <a:r>
              <a:rPr lang="en-US" b="1"/>
              <a:t>Potential for progress:</a:t>
            </a:r>
            <a:r>
              <a:rPr lang="en-US"/>
              <a:t> In general, were women to have the same opportunities as men in agriculture, the production capacity in the agricultural sector of developing countries would be 2.5 to 4% higher, and the number of hungry people worldwide would fall by 150 million people. ​</a:t>
            </a:r>
          </a:p>
          <a:p>
            <a:pPr algn="just" rtl="0">
              <a:buChar char="•"/>
            </a:pPr>
            <a:r>
              <a:rPr lang="en-US" b="1"/>
              <a:t>Triple burden:</a:t>
            </a:r>
            <a:r>
              <a:rPr lang="en-US"/>
              <a:t> Work in the fields, housework and childcare represent a triple burden for which women are generally not paid.​</a:t>
            </a:r>
            <a:endParaRPr lang="en-US">
              <a:cs typeface="Calibri"/>
            </a:endParaRPr>
          </a:p>
          <a:p>
            <a:pPr algn="just" rtl="0">
              <a:buChar char="•"/>
            </a:pPr>
            <a:r>
              <a:rPr lang="en-US" b="1"/>
              <a:t>Primary care givers:</a:t>
            </a:r>
            <a:r>
              <a:rPr lang="en-US"/>
              <a:t> Women frequently bear the responsibility for food, provision of care and health in families: if they are at a disadvantage economically and socially, it has a negative influence on the community but particularly children. ​</a:t>
            </a:r>
            <a:endParaRPr lang="en-US">
              <a:cs typeface="Calibri"/>
            </a:endParaRPr>
          </a:p>
          <a:p>
            <a:pPr algn="just" rtl="0">
              <a:buChar char="•"/>
            </a:pPr>
            <a:r>
              <a:rPr lang="en-US" b="1"/>
              <a:t>Education:</a:t>
            </a:r>
            <a:r>
              <a:rPr lang="en-US"/>
              <a:t> In rural Zambian households, women receive considerably less education. While the net enrollment rates for boys and girls in primary education are similar, the dropout ratio for girls increases as they advance to higher grades, mainly due to pregnancy</a:t>
            </a:r>
            <a:endParaRPr lang="en-US">
              <a:cs typeface="Calibri"/>
            </a:endParaRPr>
          </a:p>
          <a:p>
            <a:endParaRPr lang="de-DE">
              <a:cs typeface="Calibri"/>
            </a:endParaRPr>
          </a:p>
          <a:p>
            <a:endParaRPr lang="de-DE"/>
          </a:p>
        </p:txBody>
      </p:sp>
      <p:sp>
        <p:nvSpPr>
          <p:cNvPr id="4" name="Foliennummernplatzhalter 3"/>
          <p:cNvSpPr>
            <a:spLocks noGrp="1"/>
          </p:cNvSpPr>
          <p:nvPr>
            <p:ph type="sldNum" sz="quarter" idx="10"/>
          </p:nvPr>
        </p:nvSpPr>
        <p:spPr/>
        <p:txBody>
          <a:bodyPr/>
          <a:lstStyle/>
          <a:p>
            <a:pPr defTabSz="698830">
              <a:defRPr/>
            </a:pPr>
            <a:fld id="{276F4F92-661F-4424-ADED-7D3829A4203F}" type="slidenum">
              <a:rPr lang="de-DE">
                <a:solidFill>
                  <a:prstClr val="black"/>
                </a:solidFill>
                <a:latin typeface="Arial" panose="020B0604020202020204" pitchFamily="34" charset="0"/>
              </a:rPr>
              <a:pPr defTabSz="698830">
                <a:defRPr/>
              </a:pPr>
              <a:t>20</a:t>
            </a:fld>
            <a:endParaRPr lang="de-DE">
              <a:solidFill>
                <a:prstClr val="black"/>
              </a:solidFill>
              <a:latin typeface="Arial" panose="020B0604020202020204" pitchFamily="34" charset="0"/>
            </a:endParaRPr>
          </a:p>
        </p:txBody>
      </p:sp>
    </p:spTree>
    <p:extLst>
      <p:ext uri="{BB962C8B-B14F-4D97-AF65-F5344CB8AC3E}">
        <p14:creationId xmlns:p14="http://schemas.microsoft.com/office/powerpoint/2010/main" val="360609033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84AE9005-ECA4-4365-95F1-B9154CC8B035}" type="slidenum">
              <a:rPr lang="de-DE" smtClean="0"/>
              <a:t>2</a:t>
            </a:fld>
            <a:endParaRPr lang="de-DE"/>
          </a:p>
        </p:txBody>
      </p:sp>
    </p:spTree>
    <p:extLst>
      <p:ext uri="{BB962C8B-B14F-4D97-AF65-F5344CB8AC3E}">
        <p14:creationId xmlns:p14="http://schemas.microsoft.com/office/powerpoint/2010/main" val="28297619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a:t>Gender </a:t>
            </a:r>
            <a:r>
              <a:rPr lang="en-US">
                <a:solidFill>
                  <a:prstClr val="black"/>
                </a:solidFill>
                <a:latin typeface="Arial"/>
              </a:rPr>
              <a:t>Animators are based in each district to plan, supervise, support, and monitor the activities under the Gender Transformative Approach. They are responsible for ensuring an integrated gender approach across all components of the FANSER Project.</a:t>
            </a:r>
          </a:p>
          <a:p>
            <a:endParaRPr lang="en-US">
              <a:solidFill>
                <a:prstClr val="black"/>
              </a:solidFill>
              <a:latin typeface="Arial"/>
            </a:endParaRPr>
          </a:p>
          <a:p>
            <a:pPr defTabSz="931774">
              <a:spcAft>
                <a:spcPts val="611"/>
              </a:spcAft>
              <a:defRPr/>
            </a:pPr>
            <a:r>
              <a:rPr lang="en-US" b="1" u="sng">
                <a:solidFill>
                  <a:prstClr val="black"/>
                </a:solidFill>
                <a:latin typeface="Arial"/>
              </a:rPr>
              <a:t>Provide training on gender topics for intermediaries and change agents:</a:t>
            </a:r>
          </a:p>
          <a:p>
            <a:pPr marL="174708" indent="-174708" defTabSz="931774">
              <a:buFont typeface="Arial" panose="020B0604020202020204" pitchFamily="34" charset="0"/>
              <a:buChar char="•"/>
              <a:defRPr/>
            </a:pPr>
            <a:r>
              <a:rPr lang="en-US" b="1">
                <a:solidFill>
                  <a:prstClr val="black"/>
                </a:solidFill>
                <a:latin typeface="Arial"/>
              </a:rPr>
              <a:t>Nutrition Volunteers, Health and WASH Promotors  </a:t>
            </a:r>
            <a:r>
              <a:rPr lang="en-US">
                <a:solidFill>
                  <a:prstClr val="black"/>
                </a:solidFill>
                <a:latin typeface="Arial"/>
              </a:rPr>
              <a:t>(1-day training)</a:t>
            </a:r>
          </a:p>
          <a:p>
            <a:pPr marL="174708" indent="-174708" defTabSz="931774">
              <a:buFont typeface="Arial" panose="020B0604020202020204" pitchFamily="34" charset="0"/>
              <a:buChar char="•"/>
              <a:defRPr/>
            </a:pPr>
            <a:r>
              <a:rPr lang="en-US" b="1">
                <a:solidFill>
                  <a:prstClr val="black"/>
                </a:solidFill>
                <a:latin typeface="Arial"/>
              </a:rPr>
              <a:t>Private Service Providers (PSP) </a:t>
            </a:r>
            <a:r>
              <a:rPr lang="en-US">
                <a:solidFill>
                  <a:prstClr val="black"/>
                </a:solidFill>
                <a:latin typeface="Arial"/>
              </a:rPr>
              <a:t>(5-days Training of Trainers (</a:t>
            </a:r>
            <a:r>
              <a:rPr lang="en-US" err="1">
                <a:solidFill>
                  <a:prstClr val="black"/>
                </a:solidFill>
                <a:latin typeface="Arial"/>
              </a:rPr>
              <a:t>ToT</a:t>
            </a:r>
            <a:r>
              <a:rPr lang="en-US">
                <a:solidFill>
                  <a:prstClr val="black"/>
                </a:solidFill>
                <a:latin typeface="Arial"/>
              </a:rPr>
              <a:t>) which enables them to deliver the 12 modules of the GTA+SILC training to the members of the SILC Groups and their spouses)</a:t>
            </a:r>
          </a:p>
          <a:p>
            <a:pPr marL="174708" indent="-174708" defTabSz="931774">
              <a:buFont typeface="Arial" panose="020B0604020202020204" pitchFamily="34" charset="0"/>
              <a:buChar char="•"/>
              <a:defRPr/>
            </a:pPr>
            <a:r>
              <a:rPr lang="en-US" b="1">
                <a:solidFill>
                  <a:prstClr val="black"/>
                </a:solidFill>
                <a:latin typeface="Arial"/>
              </a:rPr>
              <a:t>Gender Champions </a:t>
            </a:r>
            <a:r>
              <a:rPr lang="en-US">
                <a:solidFill>
                  <a:prstClr val="black"/>
                </a:solidFill>
                <a:latin typeface="Arial"/>
              </a:rPr>
              <a:t>(5-days training on Gender and how it is related to the different project areas of intervention.</a:t>
            </a:r>
          </a:p>
          <a:p>
            <a:pPr marL="174708" indent="-174708" defTabSz="931774">
              <a:buFont typeface="Arial" panose="020B0604020202020204" pitchFamily="34" charset="0"/>
              <a:buChar char="•"/>
              <a:defRPr/>
            </a:pPr>
            <a:r>
              <a:rPr lang="en-US" b="1">
                <a:solidFill>
                  <a:prstClr val="black"/>
                </a:solidFill>
                <a:latin typeface="Arial"/>
              </a:rPr>
              <a:t>Traditional Leaders (</a:t>
            </a:r>
            <a:r>
              <a:rPr lang="en-US">
                <a:solidFill>
                  <a:prstClr val="black"/>
                </a:solidFill>
                <a:latin typeface="Arial"/>
              </a:rPr>
              <a:t>3-days training)</a:t>
            </a:r>
            <a:endParaRPr lang="de-DE"/>
          </a:p>
        </p:txBody>
      </p:sp>
      <p:sp>
        <p:nvSpPr>
          <p:cNvPr id="4" name="Foliennummernplatzhalter 3"/>
          <p:cNvSpPr>
            <a:spLocks noGrp="1"/>
          </p:cNvSpPr>
          <p:nvPr>
            <p:ph type="sldNum" sz="quarter" idx="5"/>
          </p:nvPr>
        </p:nvSpPr>
        <p:spPr/>
        <p:txBody>
          <a:bodyPr/>
          <a:lstStyle/>
          <a:p>
            <a:fld id="{84AE9005-ECA4-4365-95F1-B9154CC8B035}" type="slidenum">
              <a:rPr lang="de-DE" smtClean="0"/>
              <a:t>21</a:t>
            </a:fld>
            <a:endParaRPr lang="de-DE"/>
          </a:p>
        </p:txBody>
      </p:sp>
    </p:spTree>
    <p:extLst>
      <p:ext uri="{BB962C8B-B14F-4D97-AF65-F5344CB8AC3E}">
        <p14:creationId xmlns:p14="http://schemas.microsoft.com/office/powerpoint/2010/main" val="36616858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FANSER implements a comprehensive Gender Transformative Approach to empower women and support joint decision making in the </a:t>
            </a:r>
            <a:r>
              <a:rPr lang="en-US" err="1"/>
              <a:t>hoseholds</a:t>
            </a:r>
            <a:endParaRPr lang="en-US"/>
          </a:p>
          <a:p>
            <a:endParaRPr lang="en-US"/>
          </a:p>
          <a:p>
            <a:r>
              <a:rPr lang="en-US"/>
              <a:t>Definition women empowerment in the FUSIII 2022:</a:t>
            </a:r>
          </a:p>
          <a:p>
            <a:pPr marL="174708" indent="-174708">
              <a:buFont typeface="Arial" panose="020B0604020202020204" pitchFamily="34" charset="0"/>
              <a:buChar char="•"/>
            </a:pPr>
            <a:r>
              <a:rPr lang="en-US">
                <a:solidFill>
                  <a:srgbClr val="323232"/>
                </a:solidFill>
                <a:latin typeface="Times New Roman" panose="02020603050405020304" pitchFamily="18" charset="0"/>
              </a:rPr>
              <a:t>women’s decision-making power over use of income and agriculture</a:t>
            </a:r>
          </a:p>
          <a:p>
            <a:pPr marL="174708" indent="-174708">
              <a:buFont typeface="Arial" panose="020B0604020202020204" pitchFamily="34" charset="0"/>
              <a:buChar char="•"/>
            </a:pPr>
            <a:r>
              <a:rPr lang="en-US">
                <a:solidFill>
                  <a:srgbClr val="323232"/>
                </a:solidFill>
                <a:latin typeface="Times New Roman" panose="02020603050405020304" pitchFamily="18" charset="0"/>
              </a:rPr>
              <a:t>Group membership of women</a:t>
            </a:r>
          </a:p>
          <a:p>
            <a:pPr marL="174708" indent="-174708">
              <a:buFont typeface="Arial" panose="020B0604020202020204" pitchFamily="34" charset="0"/>
              <a:buChar char="•"/>
            </a:pPr>
            <a:r>
              <a:rPr lang="en-US">
                <a:solidFill>
                  <a:srgbClr val="323232"/>
                </a:solidFill>
                <a:latin typeface="Times New Roman" panose="02020603050405020304" pitchFamily="18" charset="0"/>
              </a:rPr>
              <a:t>Receive help in the main tasks in the household, namely fetching water, working in the field, going to the market and taking care of the children, </a:t>
            </a:r>
            <a:endParaRPr lang="en-US"/>
          </a:p>
          <a:p>
            <a:endParaRPr lang="en-US"/>
          </a:p>
          <a:p>
            <a:r>
              <a:rPr lang="en-US"/>
              <a:t>Annette:</a:t>
            </a:r>
          </a:p>
          <a:p>
            <a:pPr defTabSz="931774">
              <a:defRPr/>
            </a:pPr>
            <a:r>
              <a:rPr lang="en-US" sz="1800">
                <a:latin typeface="Segoe UI" panose="020B0502040204020203" pitchFamily="34" charset="0"/>
              </a:rPr>
              <a:t>We have specific and comprehensive interventions like the Training for SILC members and their spouses, we support the conduction of community conversations about gender related issues, we have the gender champions who support this and do household visits, and we trained traditional leaders</a:t>
            </a:r>
            <a:endParaRPr lang="en-US" sz="1800">
              <a:latin typeface="Arial" panose="020B0604020202020204" pitchFamily="34" charset="0"/>
            </a:endParaRPr>
          </a:p>
          <a:p>
            <a:r>
              <a:rPr lang="en-US"/>
              <a:t>Gladys:</a:t>
            </a:r>
          </a:p>
          <a:p>
            <a:pPr defTabSz="931774">
              <a:defRPr/>
            </a:pPr>
            <a:r>
              <a:rPr lang="en-US" sz="1800">
                <a:latin typeface="Segoe UI" panose="020B0502040204020203" pitchFamily="34" charset="0"/>
              </a:rPr>
              <a:t>"The care group has had challenges because some of the men are not able to participate in the lessons due to poor timings, other commitments, and just the idea that nutrition focusses on women and children." </a:t>
            </a:r>
            <a:endParaRPr lang="en-US" sz="1800">
              <a:latin typeface="Arial" panose="020B0604020202020204" pitchFamily="34" charset="0"/>
            </a:endParaRPr>
          </a:p>
          <a:p>
            <a:endParaRPr lang="en-US"/>
          </a:p>
        </p:txBody>
      </p:sp>
      <p:sp>
        <p:nvSpPr>
          <p:cNvPr id="4" name="Slide Number Placeholder 3"/>
          <p:cNvSpPr>
            <a:spLocks noGrp="1"/>
          </p:cNvSpPr>
          <p:nvPr>
            <p:ph type="sldNum" sz="quarter" idx="5"/>
          </p:nvPr>
        </p:nvSpPr>
        <p:spPr/>
        <p:txBody>
          <a:bodyPr/>
          <a:lstStyle/>
          <a:p>
            <a:fld id="{84AE9005-ECA4-4365-95F1-B9154CC8B035}" type="slidenum">
              <a:rPr lang="en-US" smtClean="0"/>
              <a:t>22</a:t>
            </a:fld>
            <a:endParaRPr lang="en-US"/>
          </a:p>
        </p:txBody>
      </p:sp>
    </p:spTree>
    <p:extLst>
      <p:ext uri="{BB962C8B-B14F-4D97-AF65-F5344CB8AC3E}">
        <p14:creationId xmlns:p14="http://schemas.microsoft.com/office/powerpoint/2010/main" val="14877442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10"/>
          </p:nvPr>
        </p:nvSpPr>
        <p:spPr/>
        <p:txBody>
          <a:bodyPr/>
          <a:lstStyle/>
          <a:p>
            <a:pPr defTabSz="698830">
              <a:defRPr/>
            </a:pPr>
            <a:fld id="{276F4F92-661F-4424-ADED-7D3829A4203F}" type="slidenum">
              <a:rPr lang="de-DE">
                <a:solidFill>
                  <a:prstClr val="black"/>
                </a:solidFill>
                <a:latin typeface="Arial" panose="020B0604020202020204" pitchFamily="34" charset="0"/>
              </a:rPr>
              <a:pPr defTabSz="698830">
                <a:defRPr/>
              </a:pPr>
              <a:t>23</a:t>
            </a:fld>
            <a:endParaRPr lang="de-DE">
              <a:solidFill>
                <a:prstClr val="black"/>
              </a:solidFill>
              <a:latin typeface="Arial" panose="020B0604020202020204" pitchFamily="34" charset="0"/>
            </a:endParaRPr>
          </a:p>
        </p:txBody>
      </p:sp>
    </p:spTree>
    <p:extLst>
      <p:ext uri="{BB962C8B-B14F-4D97-AF65-F5344CB8AC3E}">
        <p14:creationId xmlns:p14="http://schemas.microsoft.com/office/powerpoint/2010/main" val="36628298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defTabSz="698830">
              <a:defRPr/>
            </a:pPr>
            <a:fld id="{4045F879-0589-40D4-B0E5-B74D0CAD5C6C}" type="slidenum">
              <a:rPr lang="en-GB">
                <a:solidFill>
                  <a:prstClr val="black"/>
                </a:solidFill>
                <a:latin typeface="Arial" panose="020B0604020202020204" pitchFamily="34" charset="0"/>
              </a:rPr>
              <a:pPr defTabSz="698830">
                <a:defRPr/>
              </a:pPr>
              <a:t>25</a:t>
            </a:fld>
            <a:endParaRPr lang="en-GB">
              <a:solidFill>
                <a:prstClr val="black"/>
              </a:solidFill>
              <a:latin typeface="Arial" panose="020B0604020202020204" pitchFamily="34" charset="0"/>
            </a:endParaRPr>
          </a:p>
        </p:txBody>
      </p:sp>
    </p:spTree>
    <p:extLst>
      <p:ext uri="{BB962C8B-B14F-4D97-AF65-F5344CB8AC3E}">
        <p14:creationId xmlns:p14="http://schemas.microsoft.com/office/powerpoint/2010/main" val="31510417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defTabSz="931774">
              <a:defRPr/>
            </a:pPr>
            <a:fld id="{4045F879-0589-40D4-B0E5-B74D0CAD5C6C}" type="slidenum">
              <a:rPr lang="de-DE" sz="1800">
                <a:solidFill>
                  <a:prstClr val="black"/>
                </a:solidFill>
                <a:latin typeface="Calibri" panose="020F0502020204030204"/>
              </a:rPr>
              <a:pPr defTabSz="931774">
                <a:defRPr/>
              </a:pPr>
              <a:t>26</a:t>
            </a:fld>
            <a:endParaRPr lang="de-DE" sz="1800">
              <a:solidFill>
                <a:prstClr val="black"/>
              </a:solidFill>
              <a:latin typeface="Calibri" panose="020F0502020204030204"/>
            </a:endParaRPr>
          </a:p>
        </p:txBody>
      </p:sp>
      <p:sp>
        <p:nvSpPr>
          <p:cNvPr id="5" name="Datumsplatzhalter 4">
            <a:extLst>
              <a:ext uri="{FF2B5EF4-FFF2-40B4-BE49-F238E27FC236}">
                <a16:creationId xmlns:a16="http://schemas.microsoft.com/office/drawing/2014/main" id="{EF55007F-5055-416C-87C8-6D6EC6B192A0}"/>
              </a:ext>
            </a:extLst>
          </p:cNvPr>
          <p:cNvSpPr>
            <a:spLocks noGrp="1"/>
          </p:cNvSpPr>
          <p:nvPr>
            <p:ph type="dt" idx="1"/>
          </p:nvPr>
        </p:nvSpPr>
        <p:spPr/>
        <p:txBody>
          <a:bodyPr/>
          <a:lstStyle/>
          <a:p>
            <a:pPr defTabSz="931774">
              <a:defRPr/>
            </a:pPr>
            <a:fld id="{E55ED8EE-A43A-42B1-9CD9-63A6FA6E1E5A}" type="datetime1">
              <a:rPr lang="de-DE" sz="1800">
                <a:solidFill>
                  <a:prstClr val="black"/>
                </a:solidFill>
                <a:latin typeface="Calibri" panose="020F0502020204030204"/>
              </a:rPr>
              <a:pPr defTabSz="931774">
                <a:defRPr/>
              </a:pPr>
              <a:t>12.09.2023</a:t>
            </a:fld>
            <a:endParaRPr lang="de-DE" sz="1800">
              <a:solidFill>
                <a:prstClr val="black"/>
              </a:solidFill>
              <a:latin typeface="Calibri" panose="020F0502020204030204"/>
            </a:endParaRPr>
          </a:p>
        </p:txBody>
      </p:sp>
      <p:sp>
        <p:nvSpPr>
          <p:cNvPr id="6" name="Fußzeilenplatzhalter 5">
            <a:extLst>
              <a:ext uri="{FF2B5EF4-FFF2-40B4-BE49-F238E27FC236}">
                <a16:creationId xmlns:a16="http://schemas.microsoft.com/office/drawing/2014/main" id="{DAE1FC41-2655-4B80-A283-9D10822AEDD9}"/>
              </a:ext>
            </a:extLst>
          </p:cNvPr>
          <p:cNvSpPr>
            <a:spLocks noGrp="1"/>
          </p:cNvSpPr>
          <p:nvPr>
            <p:ph type="ftr" sz="quarter" idx="4"/>
          </p:nvPr>
        </p:nvSpPr>
        <p:spPr/>
        <p:txBody>
          <a:bodyPr/>
          <a:lstStyle/>
          <a:p>
            <a:pPr defTabSz="931774">
              <a:defRPr/>
            </a:pPr>
            <a:endParaRPr lang="de-DE" sz="1800">
              <a:solidFill>
                <a:prstClr val="black"/>
              </a:solidFill>
              <a:latin typeface="Calibri" panose="020F0502020204030204"/>
            </a:endParaRPr>
          </a:p>
        </p:txBody>
      </p:sp>
      <p:sp>
        <p:nvSpPr>
          <p:cNvPr id="7" name="Kopfzeilenplatzhalter 6">
            <a:extLst>
              <a:ext uri="{FF2B5EF4-FFF2-40B4-BE49-F238E27FC236}">
                <a16:creationId xmlns:a16="http://schemas.microsoft.com/office/drawing/2014/main" id="{22B39AD5-3183-4D23-B645-DB1414D1E055}"/>
              </a:ext>
            </a:extLst>
          </p:cNvPr>
          <p:cNvSpPr>
            <a:spLocks noGrp="1"/>
          </p:cNvSpPr>
          <p:nvPr>
            <p:ph type="hdr" sz="quarter"/>
          </p:nvPr>
        </p:nvSpPr>
        <p:spPr/>
        <p:txBody>
          <a:bodyPr/>
          <a:lstStyle/>
          <a:p>
            <a:pPr defTabSz="931774">
              <a:defRPr/>
            </a:pPr>
            <a:endParaRPr lang="de-DE" sz="1800">
              <a:solidFill>
                <a:prstClr val="black"/>
              </a:solidFill>
              <a:latin typeface="Calibri" panose="020F0502020204030204"/>
            </a:endParaRPr>
          </a:p>
        </p:txBody>
      </p:sp>
    </p:spTree>
    <p:extLst>
      <p:ext uri="{BB962C8B-B14F-4D97-AF65-F5344CB8AC3E}">
        <p14:creationId xmlns:p14="http://schemas.microsoft.com/office/powerpoint/2010/main" val="15621632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a:t>NIPN</a:t>
            </a:r>
            <a:r>
              <a:rPr lang="en-US" baseline="0"/>
              <a:t> started as an initiative funded by the European Union.</a:t>
            </a:r>
          </a:p>
          <a:p>
            <a:r>
              <a:rPr lang="en-US" baseline="0"/>
              <a:t>At the Nutrition for Growth in 2013, the EU has made two pledges:</a:t>
            </a:r>
          </a:p>
          <a:p>
            <a:pPr marL="232943" indent="-232943">
              <a:buAutoNum type="arabicParenR"/>
            </a:pPr>
            <a:r>
              <a:rPr lang="en-US" baseline="0"/>
              <a:t>To contribute to a reduction of the number of stunted children under five by at least 7 million by 2025</a:t>
            </a:r>
          </a:p>
          <a:p>
            <a:pPr marL="232943" indent="-232943">
              <a:buAutoNum type="arabicParenR"/>
            </a:pPr>
            <a:r>
              <a:rPr lang="en-US" baseline="0"/>
              <a:t>To invest 3,5 billion euros for nutrition-specific and nutrition-sensitive activities over that same time period.</a:t>
            </a:r>
          </a:p>
          <a:p>
            <a:r>
              <a:rPr lang="en-US" baseline="0"/>
              <a:t>On the latter, the EU has by now committed almost 4.3 billion euros for nutrition – 800 million more than its original pledge</a:t>
            </a:r>
          </a:p>
          <a:p>
            <a:endParaRPr lang="en-US" baseline="0"/>
          </a:p>
          <a:p>
            <a:r>
              <a:rPr lang="en-US" baseline="0"/>
              <a:t>In the first phase of NIPN, nine country platforms were supported by the EU, FCDO and BMGF to set-up and implement the NIPN approach. In the second phase we have the EU and the German government via BMZ are supporting the implementation again in nine countries, only that Bangladesh NIPN phased out and Zambia has been added to start.</a:t>
            </a:r>
          </a:p>
        </p:txBody>
      </p:sp>
      <p:sp>
        <p:nvSpPr>
          <p:cNvPr id="4" name="Slide Number Placeholder 3"/>
          <p:cNvSpPr>
            <a:spLocks noGrp="1"/>
          </p:cNvSpPr>
          <p:nvPr>
            <p:ph type="sldNum" sz="quarter" idx="5"/>
          </p:nvPr>
        </p:nvSpPr>
        <p:spPr/>
        <p:txBody>
          <a:bodyPr/>
          <a:lstStyle/>
          <a:p>
            <a:pPr defTabSz="931774">
              <a:defRPr/>
            </a:pPr>
            <a:fld id="{A4B48DAC-8A2D-4825-850C-34E762FB0A5F}" type="slidenum">
              <a:rPr lang="fr-FR">
                <a:solidFill>
                  <a:prstClr val="black"/>
                </a:solidFill>
                <a:latin typeface="Calibri" panose="020F0502020204030204"/>
              </a:rPr>
              <a:pPr defTabSz="931774">
                <a:defRPr/>
              </a:pPr>
              <a:t>27</a:t>
            </a:fld>
            <a:endParaRPr lang="fr-FR">
              <a:solidFill>
                <a:prstClr val="black"/>
              </a:solidFill>
              <a:latin typeface="Calibri" panose="020F0502020204030204"/>
            </a:endParaRPr>
          </a:p>
        </p:txBody>
      </p:sp>
    </p:spTree>
    <p:extLst>
      <p:ext uri="{BB962C8B-B14F-4D97-AF65-F5344CB8AC3E}">
        <p14:creationId xmlns:p14="http://schemas.microsoft.com/office/powerpoint/2010/main" val="403339178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0" algn="l" rtl="0" eaLnBrk="1" fontAlgn="t" latinLnBrk="0" hangingPunct="1">
              <a:spcBef>
                <a:spcPts val="0"/>
              </a:spcBef>
              <a:spcAft>
                <a:spcPts val="0"/>
              </a:spcAft>
            </a:pPr>
            <a:r>
              <a:rPr lang="en-US" sz="1800" b="0" i="0" u="none" strike="noStrike" kern="1200" dirty="0">
                <a:solidFill>
                  <a:srgbClr val="000000"/>
                </a:solidFill>
                <a:effectLst/>
                <a:latin typeface="Arial" panose="020B0604020202020204" pitchFamily="34" charset="0"/>
              </a:rPr>
              <a:t>Ensuring access to safe and nutritious foods</a:t>
            </a:r>
            <a:endParaRPr lang="de-DE" sz="1800" b="0" i="0" u="none" strike="noStrike" dirty="0">
              <a:effectLst/>
              <a:latin typeface="Arial" panose="020B0604020202020204" pitchFamily="34" charset="0"/>
            </a:endParaRPr>
          </a:p>
          <a:p>
            <a:pPr marL="0" algn="l" rtl="0" eaLnBrk="1" fontAlgn="t" latinLnBrk="0" hangingPunct="1">
              <a:spcBef>
                <a:spcPts val="0"/>
              </a:spcBef>
              <a:spcAft>
                <a:spcPts val="0"/>
              </a:spcAft>
            </a:pPr>
            <a:r>
              <a:rPr lang="en-US" sz="1800" b="0" i="0" u="none" strike="noStrike" kern="1200" dirty="0">
                <a:solidFill>
                  <a:srgbClr val="000000"/>
                </a:solidFill>
                <a:effectLst/>
                <a:latin typeface="Arial" panose="020B0604020202020204" pitchFamily="34" charset="0"/>
              </a:rPr>
              <a:t>Shifting to healthy and sustainable consumption patterns</a:t>
            </a:r>
            <a:endParaRPr lang="de-DE" sz="1800" b="0" i="0" u="none" strike="noStrike" dirty="0">
              <a:effectLst/>
              <a:latin typeface="Arial" panose="020B0604020202020204" pitchFamily="34" charset="0"/>
            </a:endParaRPr>
          </a:p>
          <a:p>
            <a:pPr marL="0" algn="l" rtl="0" eaLnBrk="1" fontAlgn="t" latinLnBrk="0" hangingPunct="1">
              <a:spcBef>
                <a:spcPts val="0"/>
              </a:spcBef>
              <a:spcAft>
                <a:spcPts val="0"/>
              </a:spcAft>
            </a:pPr>
            <a:r>
              <a:rPr lang="en-US" sz="1800" b="0" i="0" u="none" strike="noStrike" kern="1200" dirty="0">
                <a:solidFill>
                  <a:srgbClr val="000000"/>
                </a:solidFill>
                <a:effectLst/>
                <a:latin typeface="Arial" panose="020B0604020202020204" pitchFamily="34" charset="0"/>
              </a:rPr>
              <a:t>Boosting Nature- positive food production</a:t>
            </a:r>
            <a:endParaRPr lang="de-DE" sz="1800" b="0" i="0" u="none" strike="noStrike" dirty="0">
              <a:effectLst/>
              <a:latin typeface="Arial" panose="020B0604020202020204" pitchFamily="34" charset="0"/>
            </a:endParaRPr>
          </a:p>
          <a:p>
            <a:pPr marL="0" algn="l" rtl="0" eaLnBrk="1" fontAlgn="t" latinLnBrk="0" hangingPunct="1">
              <a:spcBef>
                <a:spcPts val="0"/>
              </a:spcBef>
              <a:spcAft>
                <a:spcPts val="0"/>
              </a:spcAft>
            </a:pPr>
            <a:r>
              <a:rPr lang="en-US" sz="1800" b="0" i="0" u="none" strike="noStrike" kern="1200" dirty="0">
                <a:solidFill>
                  <a:srgbClr val="000000"/>
                </a:solidFill>
                <a:effectLst/>
                <a:latin typeface="Arial" panose="020B0604020202020204" pitchFamily="34" charset="0"/>
              </a:rPr>
              <a:t>Advancing equitable livelihoods of people involved in the food system</a:t>
            </a:r>
            <a:endParaRPr lang="de-DE" sz="1800" b="0" i="0" u="none" strike="noStrike" dirty="0">
              <a:effectLst/>
              <a:latin typeface="Arial" panose="020B0604020202020204" pitchFamily="34" charset="0"/>
            </a:endParaRPr>
          </a:p>
          <a:p>
            <a:pPr marL="0" algn="l" rtl="0" eaLnBrk="1" fontAlgn="t" latinLnBrk="0" hangingPunct="1">
              <a:spcBef>
                <a:spcPts val="0"/>
              </a:spcBef>
              <a:spcAft>
                <a:spcPts val="0"/>
              </a:spcAft>
            </a:pPr>
            <a:r>
              <a:rPr lang="en-US" sz="1800" b="0" i="0" u="none" strike="noStrike" kern="1200" dirty="0">
                <a:solidFill>
                  <a:srgbClr val="000000"/>
                </a:solidFill>
                <a:effectLst/>
                <a:latin typeface="Arial" panose="020B0604020202020204" pitchFamily="34" charset="0"/>
              </a:rPr>
              <a:t>Building resilience to vulnerabilities, shocks and stresses</a:t>
            </a:r>
            <a:endParaRPr lang="de-DE" sz="1800" b="0" i="0" u="none" strike="noStrike" dirty="0">
              <a:effectLst/>
              <a:latin typeface="Arial" panose="020B0604020202020204" pitchFamily="34" charset="0"/>
            </a:endParaRPr>
          </a:p>
          <a:p>
            <a:endParaRPr lang="de-DE" dirty="0"/>
          </a:p>
        </p:txBody>
      </p:sp>
      <p:sp>
        <p:nvSpPr>
          <p:cNvPr id="4" name="Foliennummernplatzhalter 3"/>
          <p:cNvSpPr>
            <a:spLocks noGrp="1"/>
          </p:cNvSpPr>
          <p:nvPr>
            <p:ph type="sldNum" sz="quarter" idx="5"/>
          </p:nvPr>
        </p:nvSpPr>
        <p:spPr/>
        <p:txBody>
          <a:bodyPr/>
          <a:lstStyle/>
          <a:p>
            <a:fld id="{84AE9005-ECA4-4365-95F1-B9154CC8B035}" type="slidenum">
              <a:rPr lang="de-DE" smtClean="0"/>
              <a:t>28</a:t>
            </a:fld>
            <a:endParaRPr lang="de-DE"/>
          </a:p>
        </p:txBody>
      </p:sp>
    </p:spTree>
    <p:extLst>
      <p:ext uri="{BB962C8B-B14F-4D97-AF65-F5344CB8AC3E}">
        <p14:creationId xmlns:p14="http://schemas.microsoft.com/office/powerpoint/2010/main" val="16578684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lvl="0"/>
            <a:r>
              <a:rPr lang="en-US" dirty="0"/>
              <a:t>How can we jointly use these and other results better for future programming?</a:t>
            </a:r>
          </a:p>
          <a:p>
            <a:pPr lvl="0"/>
            <a:r>
              <a:rPr lang="en-US" dirty="0"/>
              <a:t>How can multi-sectorial approaches be further strengthened and implemented at government level (e.g. budget planning)</a:t>
            </a:r>
          </a:p>
          <a:p>
            <a:pPr lvl="0"/>
            <a:endParaRPr lang="en-US" dirty="0"/>
          </a:p>
          <a:p>
            <a:pPr lvl="1"/>
            <a:r>
              <a:rPr lang="en-US" dirty="0"/>
              <a:t>For long-term impact transformative action that overcomes silo-mentality is necessary (keyword food systems transformation)</a:t>
            </a:r>
          </a:p>
          <a:p>
            <a:pPr lvl="1"/>
            <a:r>
              <a:rPr lang="en-US" dirty="0"/>
              <a:t>Unique opportunity to shape the new national nutrition program in that holistic and transformative sense</a:t>
            </a:r>
          </a:p>
          <a:p>
            <a:endParaRPr lang="de-DE" dirty="0"/>
          </a:p>
        </p:txBody>
      </p:sp>
      <p:sp>
        <p:nvSpPr>
          <p:cNvPr id="4" name="Foliennummernplatzhalter 3"/>
          <p:cNvSpPr>
            <a:spLocks noGrp="1"/>
          </p:cNvSpPr>
          <p:nvPr>
            <p:ph type="sldNum" sz="quarter" idx="5"/>
          </p:nvPr>
        </p:nvSpPr>
        <p:spPr/>
        <p:txBody>
          <a:bodyPr/>
          <a:lstStyle/>
          <a:p>
            <a:fld id="{84AE9005-ECA4-4365-95F1-B9154CC8B035}" type="slidenum">
              <a:rPr lang="de-DE" smtClean="0"/>
              <a:t>29</a:t>
            </a:fld>
            <a:endParaRPr lang="de-DE"/>
          </a:p>
        </p:txBody>
      </p:sp>
    </p:spTree>
    <p:extLst>
      <p:ext uri="{BB962C8B-B14F-4D97-AF65-F5344CB8AC3E}">
        <p14:creationId xmlns:p14="http://schemas.microsoft.com/office/powerpoint/2010/main" val="7736665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712108">
              <a:defRPr/>
            </a:pPr>
            <a:endParaRPr lang="de-DE">
              <a:solidFill>
                <a:schemeClr val="tx2"/>
              </a:solidFill>
            </a:endParaRPr>
          </a:p>
        </p:txBody>
      </p:sp>
      <p:sp>
        <p:nvSpPr>
          <p:cNvPr id="4" name="Slide Number Placeholder 3"/>
          <p:cNvSpPr>
            <a:spLocks noGrp="1"/>
          </p:cNvSpPr>
          <p:nvPr>
            <p:ph type="sldNum" sz="quarter" idx="10"/>
          </p:nvPr>
        </p:nvSpPr>
        <p:spPr/>
        <p:txBody>
          <a:bodyPr/>
          <a:lstStyle/>
          <a:p>
            <a:pPr defTabSz="698830">
              <a:defRPr/>
            </a:pPr>
            <a:fld id="{4045F879-0589-40D4-B0E5-B74D0CAD5C6C}" type="slidenum">
              <a:rPr lang="en-GB">
                <a:solidFill>
                  <a:prstClr val="black"/>
                </a:solidFill>
                <a:latin typeface="Arial" panose="020B0604020202020204" pitchFamily="34" charset="0"/>
              </a:rPr>
              <a:pPr defTabSz="698830">
                <a:defRPr/>
              </a:pPr>
              <a:t>3</a:t>
            </a:fld>
            <a:endParaRPr lang="en-GB">
              <a:solidFill>
                <a:prstClr val="black"/>
              </a:solidFill>
              <a:latin typeface="Arial" panose="020B0604020202020204" pitchFamily="34" charset="0"/>
            </a:endParaRPr>
          </a:p>
        </p:txBody>
      </p:sp>
    </p:spTree>
    <p:extLst>
      <p:ext uri="{BB962C8B-B14F-4D97-AF65-F5344CB8AC3E}">
        <p14:creationId xmlns:p14="http://schemas.microsoft.com/office/powerpoint/2010/main" val="7752905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84AE9005-ECA4-4365-95F1-B9154CC8B035}" type="slidenum">
              <a:rPr lang="de-DE" smtClean="0"/>
              <a:t>4</a:t>
            </a:fld>
            <a:endParaRPr lang="de-DE"/>
          </a:p>
        </p:txBody>
      </p:sp>
    </p:spTree>
    <p:extLst>
      <p:ext uri="{BB962C8B-B14F-4D97-AF65-F5344CB8AC3E}">
        <p14:creationId xmlns:p14="http://schemas.microsoft.com/office/powerpoint/2010/main" val="11740758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698830">
              <a:defRPr/>
            </a:pPr>
            <a:endParaRPr lang="de-DE" sz="900">
              <a:solidFill>
                <a:schemeClr val="tx2"/>
              </a:solidFill>
            </a:endParaRPr>
          </a:p>
        </p:txBody>
      </p:sp>
      <p:sp>
        <p:nvSpPr>
          <p:cNvPr id="4" name="Slide Number Placeholder 3"/>
          <p:cNvSpPr>
            <a:spLocks noGrp="1"/>
          </p:cNvSpPr>
          <p:nvPr>
            <p:ph type="sldNum" sz="quarter" idx="10"/>
          </p:nvPr>
        </p:nvSpPr>
        <p:spPr/>
        <p:txBody>
          <a:bodyPr/>
          <a:lstStyle/>
          <a:p>
            <a:pPr defTabSz="931774">
              <a:defRPr/>
            </a:pPr>
            <a:fld id="{4045F879-0589-40D4-B0E5-B74D0CAD5C6C}" type="slidenum">
              <a:rPr lang="en-GB">
                <a:solidFill>
                  <a:prstClr val="black"/>
                </a:solidFill>
                <a:latin typeface="Calibri" panose="020F0502020204030204"/>
              </a:rPr>
              <a:pPr defTabSz="931774">
                <a:defRPr/>
              </a:pPr>
              <a:t>5</a:t>
            </a:fld>
            <a:endParaRPr lang="en-GB">
              <a:solidFill>
                <a:prstClr val="black"/>
              </a:solidFill>
              <a:latin typeface="Calibri" panose="020F0502020204030204"/>
            </a:endParaRPr>
          </a:p>
        </p:txBody>
      </p:sp>
    </p:spTree>
    <p:extLst>
      <p:ext uri="{BB962C8B-B14F-4D97-AF65-F5344CB8AC3E}">
        <p14:creationId xmlns:p14="http://schemas.microsoft.com/office/powerpoint/2010/main" val="36484242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380365" indent="-380365">
              <a:spcBef>
                <a:spcPts val="800"/>
              </a:spcBef>
              <a:buFont typeface="Arial" panose="020B0604020202020204" pitchFamily="34" charset="0"/>
              <a:buChar char="•"/>
            </a:pPr>
            <a:r>
              <a:rPr lang="de-DE" sz="1400" b="1" dirty="0">
                <a:solidFill>
                  <a:srgbClr val="C00000"/>
                </a:solidFill>
              </a:rPr>
              <a:t>Nutrition</a:t>
            </a:r>
            <a:r>
              <a:rPr lang="de-DE" sz="1400" dirty="0">
                <a:solidFill>
                  <a:srgbClr val="C00000"/>
                </a:solidFill>
              </a:rPr>
              <a:t>: </a:t>
            </a:r>
            <a:r>
              <a:rPr lang="de-DE" sz="1400" dirty="0"/>
              <a:t>Monthly </a:t>
            </a:r>
            <a:r>
              <a:rPr lang="en-US" sz="1400" dirty="0"/>
              <a:t>lessons to beneficiary households on </a:t>
            </a:r>
            <a:r>
              <a:rPr lang="en-US" sz="1400" b="1" dirty="0"/>
              <a:t>nutrition for women of reproductive age</a:t>
            </a:r>
            <a:r>
              <a:rPr lang="en-US" sz="1400" dirty="0"/>
              <a:t> (diversity) and </a:t>
            </a:r>
            <a:r>
              <a:rPr lang="en-US" sz="1400" b="1" dirty="0"/>
              <a:t>feeding practices (diversity and meal frequency) </a:t>
            </a:r>
            <a:r>
              <a:rPr lang="en-US" sz="1400" dirty="0"/>
              <a:t>through the Care Group Model </a:t>
            </a:r>
            <a:r>
              <a:rPr lang="de-DE" sz="1400" dirty="0"/>
              <a:t>– </a:t>
            </a:r>
            <a:r>
              <a:rPr lang="en-US" sz="1400" dirty="0">
                <a:solidFill>
                  <a:srgbClr val="C00000"/>
                </a:solidFill>
              </a:rPr>
              <a:t>negotiation for behavior change</a:t>
            </a:r>
          </a:p>
          <a:p>
            <a:pPr marL="551815" lvl="2" indent="-380365">
              <a:buFont typeface="Arial" panose="020B0604020202020204" pitchFamily="34" charset="0"/>
              <a:buChar char="•"/>
            </a:pPr>
            <a:r>
              <a:rPr lang="en-US" sz="1400" dirty="0"/>
              <a:t>Cascade Model with community volunteers as the main change agents</a:t>
            </a:r>
            <a:endParaRPr lang="en-US" sz="1400" dirty="0">
              <a:cs typeface="Arial"/>
            </a:endParaRPr>
          </a:p>
          <a:p>
            <a:pPr marL="551815" lvl="2" indent="-380365">
              <a:buFont typeface="Arial" panose="020B0604020202020204" pitchFamily="34" charset="0"/>
              <a:buChar char="•"/>
            </a:pPr>
            <a:r>
              <a:rPr lang="en-US" sz="1400" dirty="0"/>
              <a:t>9 core lessons</a:t>
            </a:r>
            <a:endParaRPr lang="en-US" sz="1400" dirty="0">
              <a:cs typeface="Arial"/>
            </a:endParaRPr>
          </a:p>
          <a:p>
            <a:pPr marL="551815" lvl="2" indent="-380365">
              <a:spcBef>
                <a:spcPts val="800"/>
              </a:spcBef>
              <a:buFont typeface="Arial" panose="020B0604020202020204" pitchFamily="34" charset="0"/>
              <a:buChar char="•"/>
            </a:pPr>
            <a:r>
              <a:rPr lang="en-US" sz="1400" dirty="0"/>
              <a:t>in collaboration with the Ministry of Health </a:t>
            </a:r>
            <a:endParaRPr lang="en-US" sz="1400" dirty="0">
              <a:cs typeface="Arial"/>
            </a:endParaRPr>
          </a:p>
          <a:p>
            <a:pPr marL="380365" indent="-380365">
              <a:spcBef>
                <a:spcPts val="800"/>
              </a:spcBef>
              <a:buFont typeface="Arial" panose="020B0604020202020204" pitchFamily="34" charset="0"/>
              <a:buChar char="•"/>
            </a:pPr>
            <a:r>
              <a:rPr lang="en-US" sz="1400" b="1" dirty="0">
                <a:solidFill>
                  <a:srgbClr val="C00000"/>
                </a:solidFill>
              </a:rPr>
              <a:t>WASH</a:t>
            </a:r>
            <a:r>
              <a:rPr lang="en-US" sz="1400" dirty="0">
                <a:solidFill>
                  <a:srgbClr val="C00000"/>
                </a:solidFill>
              </a:rPr>
              <a:t>: </a:t>
            </a:r>
            <a:r>
              <a:rPr lang="en-US" sz="1400" dirty="0"/>
              <a:t>Monthly lessons to beneficiary households on </a:t>
            </a:r>
            <a:r>
              <a:rPr lang="en-US" sz="1400" b="1" dirty="0"/>
              <a:t>Hygiene</a:t>
            </a:r>
            <a:r>
              <a:rPr lang="en-US" sz="1400" dirty="0"/>
              <a:t> and </a:t>
            </a:r>
            <a:r>
              <a:rPr lang="en-US" sz="1400" b="1" dirty="0"/>
              <a:t>Sanitation</a:t>
            </a:r>
            <a:r>
              <a:rPr lang="en-US" sz="1400" dirty="0"/>
              <a:t> through the Care Group Model</a:t>
            </a:r>
            <a:endParaRPr lang="en-US" sz="1400" dirty="0">
              <a:cs typeface="Arial"/>
            </a:endParaRPr>
          </a:p>
          <a:p>
            <a:pPr marL="380365" indent="-380365">
              <a:spcBef>
                <a:spcPts val="800"/>
              </a:spcBef>
              <a:buFont typeface="Arial" panose="020B0604020202020204" pitchFamily="34" charset="0"/>
              <a:buChar char="•"/>
            </a:pPr>
            <a:r>
              <a:rPr lang="en-US" sz="1400" b="1" dirty="0">
                <a:solidFill>
                  <a:srgbClr val="C00000"/>
                </a:solidFill>
              </a:rPr>
              <a:t>Nutrition-sensitive Agriculture</a:t>
            </a:r>
            <a:r>
              <a:rPr lang="en-US" sz="1400" dirty="0">
                <a:solidFill>
                  <a:srgbClr val="C00000"/>
                </a:solidFill>
              </a:rPr>
              <a:t>: </a:t>
            </a:r>
            <a:r>
              <a:rPr lang="en-US" sz="1400" dirty="0"/>
              <a:t>Improve all-year round availability of nutritious foods in the beneficiary households through the Lead Farmer Model in Collaboration with the Ministry of Agriculture</a:t>
            </a:r>
            <a:endParaRPr lang="en-US" sz="1400" dirty="0">
              <a:cs typeface="Arial"/>
            </a:endParaRPr>
          </a:p>
          <a:p>
            <a:pPr marL="474980" lvl="2" indent="-240665">
              <a:buFont typeface="Arial" panose="020B0604020202020204" pitchFamily="34" charset="0"/>
              <a:buChar char="•"/>
            </a:pPr>
            <a:r>
              <a:rPr lang="en-US" sz="1400" dirty="0">
                <a:cs typeface="Arial"/>
              </a:rPr>
              <a:t>Trainings of beneficiaries on production on legumes (beans, cowpeas), Orange Maize, Orange Fleshed Sweet Potatoes (OFSP) and Vegetables </a:t>
            </a:r>
          </a:p>
          <a:p>
            <a:pPr marL="474980" lvl="2" indent="-240665">
              <a:buFont typeface="Arial" panose="020B0604020202020204" pitchFamily="34" charset="0"/>
              <a:buChar char="•"/>
            </a:pPr>
            <a:r>
              <a:rPr lang="en-US" sz="1400" dirty="0">
                <a:cs typeface="Arial"/>
              </a:rPr>
              <a:t>Trainings of beneficiaries on improved Post- Harvest- Management Practices (storage, conservation and processing</a:t>
            </a:r>
          </a:p>
          <a:p>
            <a:pPr marL="380365" indent="-380365">
              <a:spcBef>
                <a:spcPts val="800"/>
              </a:spcBef>
              <a:buFont typeface="Arial" panose="020B0604020202020204" pitchFamily="34" charset="0"/>
              <a:buChar char="•"/>
            </a:pPr>
            <a:r>
              <a:rPr lang="en-US" sz="1400" b="1" dirty="0">
                <a:solidFill>
                  <a:srgbClr val="C00000"/>
                </a:solidFill>
                <a:cs typeface="Arial"/>
              </a:rPr>
              <a:t>Economic Dimension of food and nutrition security</a:t>
            </a:r>
          </a:p>
          <a:p>
            <a:pPr marL="551180" lvl="2" indent="-380365">
              <a:buFont typeface="Arial" panose="020B0604020202020204" pitchFamily="34" charset="0"/>
              <a:buChar char="•"/>
            </a:pPr>
            <a:r>
              <a:rPr lang="en-US" sz="1400" dirty="0">
                <a:cs typeface="Arial"/>
              </a:rPr>
              <a:t>Establishment of </a:t>
            </a:r>
            <a:r>
              <a:rPr lang="en-US" sz="1400" b="1" dirty="0">
                <a:cs typeface="Arial"/>
              </a:rPr>
              <a:t>Savings and Internal Lending Communities </a:t>
            </a:r>
            <a:r>
              <a:rPr lang="en-US" sz="1400" dirty="0">
                <a:cs typeface="Arial"/>
              </a:rPr>
              <a:t>(SILC) and support management through capacity building of Private Service Providers (PSPs)</a:t>
            </a:r>
          </a:p>
          <a:p>
            <a:pPr marL="551180" lvl="2" indent="-380365">
              <a:buFont typeface="Arial" panose="020B0604020202020204" pitchFamily="34" charset="0"/>
              <a:buChar char="•"/>
            </a:pPr>
            <a:r>
              <a:rPr lang="en-US" sz="1400" dirty="0">
                <a:cs typeface="Arial"/>
              </a:rPr>
              <a:t>Training beneficiaries in taking </a:t>
            </a:r>
            <a:r>
              <a:rPr lang="en-US" sz="1400" b="1" dirty="0">
                <a:cs typeface="Arial"/>
              </a:rPr>
              <a:t>farming as a business </a:t>
            </a:r>
            <a:r>
              <a:rPr lang="en-US" sz="1400" dirty="0">
                <a:cs typeface="Arial"/>
              </a:rPr>
              <a:t>through 5-days </a:t>
            </a:r>
            <a:r>
              <a:rPr lang="en-US" sz="1400" b="1" dirty="0">
                <a:cs typeface="Arial"/>
              </a:rPr>
              <a:t>Farmer Business School </a:t>
            </a:r>
            <a:r>
              <a:rPr lang="en-US" sz="1400" dirty="0">
                <a:cs typeface="Arial"/>
              </a:rPr>
              <a:t>and coaching to support implementation of the learnings after the trainings by the PSPs</a:t>
            </a:r>
          </a:p>
          <a:p>
            <a:pPr marL="551180" lvl="2" indent="-380365">
              <a:buFont typeface="Arial" panose="020B0604020202020204" pitchFamily="34" charset="0"/>
              <a:buChar char="•"/>
            </a:pPr>
            <a:r>
              <a:rPr lang="en-US" sz="1400" dirty="0">
                <a:cs typeface="Arial"/>
              </a:rPr>
              <a:t>Focus on promotion of the value chains Soya, Village Chicken, Tomato</a:t>
            </a:r>
          </a:p>
          <a:p>
            <a:pPr marL="380365" indent="-380365">
              <a:spcBef>
                <a:spcPts val="800"/>
              </a:spcBef>
              <a:buFont typeface="Arial" panose="020B0604020202020204" pitchFamily="34" charset="0"/>
              <a:buChar char="•"/>
            </a:pPr>
            <a:r>
              <a:rPr lang="de-DE" sz="1400" b="1" dirty="0">
                <a:solidFill>
                  <a:srgbClr val="C00000"/>
                </a:solidFill>
                <a:cs typeface="Arial"/>
              </a:rPr>
              <a:t>Nutrition </a:t>
            </a:r>
            <a:r>
              <a:rPr lang="de-DE" sz="1400" b="1" dirty="0" err="1">
                <a:solidFill>
                  <a:srgbClr val="C00000"/>
                </a:solidFill>
                <a:cs typeface="Arial"/>
              </a:rPr>
              <a:t>Governance</a:t>
            </a:r>
            <a:endParaRPr lang="de-DE" sz="1400" b="1" dirty="0">
              <a:solidFill>
                <a:srgbClr val="C00000"/>
              </a:solidFill>
              <a:cs typeface="Arial"/>
            </a:endParaRPr>
          </a:p>
          <a:p>
            <a:pPr marL="474980" lvl="2" indent="-240665">
              <a:buFont typeface="Arial" panose="020B0604020202020204" pitchFamily="34" charset="0"/>
              <a:buChar char="•"/>
            </a:pPr>
            <a:r>
              <a:rPr lang="de-DE" sz="1400" dirty="0">
                <a:cs typeface="Arial"/>
              </a:rPr>
              <a:t>Support </a:t>
            </a:r>
            <a:r>
              <a:rPr lang="de-DE" sz="1400" dirty="0" err="1">
                <a:cs typeface="Arial"/>
              </a:rPr>
              <a:t>of</a:t>
            </a:r>
            <a:r>
              <a:rPr lang="de-DE" sz="1400" dirty="0">
                <a:cs typeface="Arial"/>
              </a:rPr>
              <a:t> Nutrition </a:t>
            </a:r>
            <a:r>
              <a:rPr lang="de-DE" sz="1400" dirty="0" err="1">
                <a:cs typeface="Arial"/>
              </a:rPr>
              <a:t>coordination</a:t>
            </a:r>
            <a:r>
              <a:rPr lang="de-DE" sz="1400" dirty="0">
                <a:cs typeface="Arial"/>
              </a:rPr>
              <a:t> </a:t>
            </a:r>
            <a:r>
              <a:rPr lang="de-DE" sz="1400" dirty="0" err="1">
                <a:cs typeface="Arial"/>
              </a:rPr>
              <a:t>structures</a:t>
            </a:r>
            <a:r>
              <a:rPr lang="de-DE" sz="1400" dirty="0">
                <a:cs typeface="Arial"/>
              </a:rPr>
              <a:t> at </a:t>
            </a:r>
            <a:r>
              <a:rPr lang="de-DE" sz="1400" dirty="0" err="1">
                <a:cs typeface="Arial"/>
              </a:rPr>
              <a:t>province</a:t>
            </a:r>
            <a:r>
              <a:rPr lang="de-DE" sz="1400" dirty="0">
                <a:cs typeface="Arial"/>
              </a:rPr>
              <a:t>, </a:t>
            </a:r>
            <a:r>
              <a:rPr lang="de-DE" sz="1400" dirty="0" err="1">
                <a:cs typeface="Arial"/>
              </a:rPr>
              <a:t>district</a:t>
            </a:r>
            <a:r>
              <a:rPr lang="de-DE" sz="1400" dirty="0">
                <a:cs typeface="Arial"/>
              </a:rPr>
              <a:t> and ward </a:t>
            </a:r>
            <a:r>
              <a:rPr lang="de-DE" sz="1400" dirty="0" err="1">
                <a:cs typeface="Arial"/>
              </a:rPr>
              <a:t>level</a:t>
            </a:r>
            <a:endParaRPr lang="de-DE" sz="1400" dirty="0">
              <a:cs typeface="Arial"/>
            </a:endParaRPr>
          </a:p>
          <a:p>
            <a:endParaRPr lang="de-DE" dirty="0"/>
          </a:p>
        </p:txBody>
      </p:sp>
      <p:sp>
        <p:nvSpPr>
          <p:cNvPr id="4" name="Foliennummernplatzhalter 3"/>
          <p:cNvSpPr>
            <a:spLocks noGrp="1"/>
          </p:cNvSpPr>
          <p:nvPr>
            <p:ph type="sldNum" sz="quarter" idx="5"/>
          </p:nvPr>
        </p:nvSpPr>
        <p:spPr/>
        <p:txBody>
          <a:bodyPr/>
          <a:lstStyle/>
          <a:p>
            <a:fld id="{84AE9005-ECA4-4365-95F1-B9154CC8B035}" type="slidenum">
              <a:rPr lang="de-DE" smtClean="0"/>
              <a:t>6</a:t>
            </a:fld>
            <a:endParaRPr lang="de-DE"/>
          </a:p>
        </p:txBody>
      </p:sp>
    </p:spTree>
    <p:extLst>
      <p:ext uri="{BB962C8B-B14F-4D97-AF65-F5344CB8AC3E}">
        <p14:creationId xmlns:p14="http://schemas.microsoft.com/office/powerpoint/2010/main" val="23491828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a:t>Further </a:t>
            </a:r>
            <a:r>
              <a:rPr lang="de-DE" err="1"/>
              <a:t>information</a:t>
            </a:r>
            <a:r>
              <a:rPr lang="de-DE"/>
              <a:t> on </a:t>
            </a:r>
            <a:r>
              <a:rPr lang="de-DE" err="1"/>
              <a:t>the</a:t>
            </a:r>
            <a:r>
              <a:rPr lang="de-DE"/>
              <a:t> </a:t>
            </a:r>
            <a:r>
              <a:rPr lang="de-DE" err="1"/>
              <a:t>sampling</a:t>
            </a:r>
            <a:r>
              <a:rPr lang="de-DE"/>
              <a:t> </a:t>
            </a:r>
            <a:r>
              <a:rPr lang="de-DE" err="1"/>
              <a:t>approach</a:t>
            </a:r>
            <a:r>
              <a:rPr lang="de-DE"/>
              <a:t>: </a:t>
            </a:r>
            <a:endParaRPr lang="en-US"/>
          </a:p>
          <a:p>
            <a:pPr marL="285750" marR="0" indent="-285750">
              <a:spcBef>
                <a:spcPts val="0"/>
              </a:spcBef>
              <a:spcAft>
                <a:spcPts val="0"/>
              </a:spcAft>
              <a:buFont typeface="Arial" panose="020B0604020202020204" pitchFamily="34" charset="0"/>
              <a:buChar char="•"/>
            </a:pPr>
            <a:r>
              <a:rPr lang="en-GB" sz="1800">
                <a:solidFill>
                  <a:srgbClr val="333333"/>
                </a:solidFill>
                <a:effectLst/>
                <a:latin typeface="Times New Roman" panose="02020603050405020304" pitchFamily="18" charset="0"/>
                <a:ea typeface="Times New Roman" panose="02020603050405020304" pitchFamily="18" charset="0"/>
              </a:rPr>
              <a:t>The calculation of the required sample size was done with </a:t>
            </a:r>
            <a:r>
              <a:rPr lang="en-GB" sz="1800" err="1">
                <a:solidFill>
                  <a:srgbClr val="333333"/>
                </a:solidFill>
                <a:effectLst/>
                <a:latin typeface="Times New Roman" panose="02020603050405020304" pitchFamily="18" charset="0"/>
                <a:ea typeface="Times New Roman" panose="02020603050405020304" pitchFamily="18" charset="0"/>
              </a:rPr>
              <a:t>GPower</a:t>
            </a:r>
            <a:r>
              <a:rPr lang="en-GB" sz="1800">
                <a:solidFill>
                  <a:srgbClr val="333333"/>
                </a:solidFill>
                <a:effectLst/>
                <a:latin typeface="Times New Roman" panose="02020603050405020304" pitchFamily="18" charset="0"/>
                <a:ea typeface="Times New Roman" panose="02020603050405020304" pitchFamily="18" charset="0"/>
              </a:rPr>
              <a:t>, resulting in a sample size of 200 beneficiary households and 200 control households for each intervention area of the project, in this case the Eastern Province in Zambia, including 13% additional households for each intervention area to compensate for potential dropouts. </a:t>
            </a:r>
            <a:r>
              <a:rPr lang="en-US" sz="1800" err="1">
                <a:effectLst/>
                <a:latin typeface="Times New Roman" panose="02020603050405020304" pitchFamily="18" charset="0"/>
                <a:ea typeface="Calibri" panose="020F0502020204030204" pitchFamily="34" charset="0"/>
              </a:rPr>
              <a:t>Gpower</a:t>
            </a:r>
            <a:r>
              <a:rPr lang="en-US" sz="1800">
                <a:effectLst/>
                <a:latin typeface="Times New Roman" panose="02020603050405020304" pitchFamily="18" charset="0"/>
                <a:ea typeface="Calibri" panose="020F0502020204030204" pitchFamily="34" charset="0"/>
              </a:rPr>
              <a:t> is a tool to calculate sample size based on power.</a:t>
            </a:r>
          </a:p>
          <a:p>
            <a:pPr marL="285750" marR="0" indent="-285750">
              <a:spcBef>
                <a:spcPts val="0"/>
              </a:spcBef>
              <a:spcAft>
                <a:spcPts val="0"/>
              </a:spcAft>
              <a:buFont typeface="Arial" panose="020B0604020202020204" pitchFamily="34" charset="0"/>
              <a:buChar char="•"/>
            </a:pPr>
            <a:r>
              <a:rPr lang="en-US" sz="1800">
                <a:effectLst/>
                <a:latin typeface="Times New Roman" panose="02020603050405020304" pitchFamily="18" charset="0"/>
                <a:ea typeface="Calibri" panose="020F0502020204030204" pitchFamily="34" charset="0"/>
              </a:rPr>
              <a:t>Based on the available information, and the objectives of the study, the sampling method proposed is a two stages cluster sampling. The first stage is the village level, while the second stage level are the households.</a:t>
            </a:r>
          </a:p>
          <a:p>
            <a:pPr marL="285750" marR="0" indent="-285750">
              <a:spcBef>
                <a:spcPts val="0"/>
              </a:spcBef>
              <a:spcAft>
                <a:spcPts val="0"/>
              </a:spcAft>
              <a:buFont typeface="Arial" panose="020B0604020202020204" pitchFamily="34" charset="0"/>
              <a:buChar char="•"/>
            </a:pPr>
            <a:r>
              <a:rPr lang="en-US" sz="1800">
                <a:effectLst/>
                <a:latin typeface="Times New Roman" panose="02020603050405020304" pitchFamily="18" charset="0"/>
                <a:ea typeface="Calibri" panose="020F0502020204030204" pitchFamily="34" charset="0"/>
              </a:rPr>
              <a:t>Number of villages per province: 25 villages + 2 </a:t>
            </a:r>
            <a:r>
              <a:rPr lang="en-US" sz="1800" err="1">
                <a:effectLst/>
                <a:latin typeface="Times New Roman" panose="02020603050405020304" pitchFamily="18" charset="0"/>
                <a:ea typeface="Calibri" panose="020F0502020204030204" pitchFamily="34" charset="0"/>
              </a:rPr>
              <a:t>additionl</a:t>
            </a:r>
            <a:r>
              <a:rPr lang="en-US" sz="1800">
                <a:effectLst/>
                <a:latin typeface="Times New Roman" panose="02020603050405020304" pitchFamily="18" charset="0"/>
                <a:ea typeface="Calibri" panose="020F0502020204030204" pitchFamily="34" charset="0"/>
              </a:rPr>
              <a:t> villages as reserve for each beneficiary and control group</a:t>
            </a:r>
          </a:p>
          <a:p>
            <a:pPr marL="0" marR="0">
              <a:spcBef>
                <a:spcPts val="0"/>
              </a:spcBef>
              <a:spcAft>
                <a:spcPts val="0"/>
              </a:spcAft>
            </a:pPr>
            <a:r>
              <a:rPr lang="en-GB" sz="1800">
                <a:effectLst/>
                <a:latin typeface="Times New Roman" panose="02020603050405020304" pitchFamily="18" charset="0"/>
                <a:ea typeface="Calibri" panose="020F0502020204030204" pitchFamily="34" charset="0"/>
              </a:rPr>
              <a:t> </a:t>
            </a:r>
            <a:endParaRPr lang="en-US" sz="1800">
              <a:effectLst/>
              <a:latin typeface="Times New Roman" panose="02020603050405020304" pitchFamily="18" charset="0"/>
              <a:ea typeface="Calibri" panose="020F0502020204030204" pitchFamily="34" charset="0"/>
            </a:endParaRPr>
          </a:p>
          <a:p>
            <a:pPr marL="0" marR="0">
              <a:spcBef>
                <a:spcPts val="0"/>
              </a:spcBef>
              <a:spcAft>
                <a:spcPts val="0"/>
              </a:spcAft>
            </a:pPr>
            <a:r>
              <a:rPr lang="en-GB" sz="1800">
                <a:effectLst/>
                <a:latin typeface="Times New Roman" panose="02020603050405020304" pitchFamily="18" charset="0"/>
                <a:ea typeface="Calibri" panose="020F0502020204030204" pitchFamily="34" charset="0"/>
              </a:rPr>
              <a:t> </a:t>
            </a:r>
            <a:endParaRPr lang="en-US" sz="1800">
              <a:effectLst/>
              <a:latin typeface="Times New Roman" panose="02020603050405020304" pitchFamily="18" charset="0"/>
              <a:ea typeface="Calibri" panose="020F0502020204030204" pitchFamily="34" charset="0"/>
            </a:endParaRPr>
          </a:p>
        </p:txBody>
      </p:sp>
      <p:sp>
        <p:nvSpPr>
          <p:cNvPr id="4" name="Slide Number Placeholder 3"/>
          <p:cNvSpPr>
            <a:spLocks noGrp="1"/>
          </p:cNvSpPr>
          <p:nvPr>
            <p:ph type="sldNum" sz="quarter" idx="5"/>
          </p:nvPr>
        </p:nvSpPr>
        <p:spPr/>
        <p:txBody>
          <a:bodyPr/>
          <a:lstStyle/>
          <a:p>
            <a:fld id="{84AE9005-ECA4-4365-95F1-B9154CC8B035}" type="slidenum">
              <a:rPr lang="en-US" smtClean="0"/>
              <a:t>7</a:t>
            </a:fld>
            <a:endParaRPr lang="en-US"/>
          </a:p>
        </p:txBody>
      </p:sp>
    </p:spTree>
    <p:extLst>
      <p:ext uri="{BB962C8B-B14F-4D97-AF65-F5344CB8AC3E}">
        <p14:creationId xmlns:p14="http://schemas.microsoft.com/office/powerpoint/2010/main" val="40478693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nSpc>
                <a:spcPct val="100000"/>
              </a:lnSpc>
            </a:pPr>
            <a:r>
              <a:rPr lang="de-DE" dirty="0"/>
              <a:t>Eastern: </a:t>
            </a:r>
            <a:r>
              <a:rPr lang="de-DE" dirty="0" err="1"/>
              <a:t>Katete</a:t>
            </a:r>
            <a:r>
              <a:rPr lang="de-DE" dirty="0"/>
              <a:t> and </a:t>
            </a:r>
            <a:r>
              <a:rPr lang="de-DE" dirty="0" err="1"/>
              <a:t>Petauke</a:t>
            </a:r>
            <a:r>
              <a:rPr lang="de-DE" dirty="0"/>
              <a:t> </a:t>
            </a:r>
            <a:r>
              <a:rPr lang="de-DE" dirty="0" err="1"/>
              <a:t>Districts</a:t>
            </a:r>
            <a:r>
              <a:rPr lang="de-DE" dirty="0"/>
              <a:t> </a:t>
            </a:r>
            <a:r>
              <a:rPr lang="de-DE" dirty="0" err="1"/>
              <a:t>started</a:t>
            </a:r>
            <a:r>
              <a:rPr lang="de-DE" dirty="0"/>
              <a:t> in 2015; </a:t>
            </a:r>
            <a:r>
              <a:rPr lang="de-DE" dirty="0" err="1"/>
              <a:t>Sinda</a:t>
            </a:r>
            <a:r>
              <a:rPr lang="de-DE" dirty="0"/>
              <a:t> in 2020</a:t>
            </a:r>
          </a:p>
          <a:p>
            <a:pPr>
              <a:lnSpc>
                <a:spcPct val="100000"/>
              </a:lnSpc>
            </a:pPr>
            <a:r>
              <a:rPr lang="de-DE" dirty="0" err="1"/>
              <a:t>Luapula</a:t>
            </a:r>
            <a:r>
              <a:rPr lang="de-DE" dirty="0"/>
              <a:t>: </a:t>
            </a:r>
            <a:r>
              <a:rPr lang="en-GB" dirty="0" err="1"/>
              <a:t>Mwense</a:t>
            </a:r>
            <a:r>
              <a:rPr lang="en-GB" dirty="0"/>
              <a:t> and </a:t>
            </a:r>
            <a:r>
              <a:rPr lang="en-GB" dirty="0" err="1"/>
              <a:t>Kawambwa</a:t>
            </a:r>
            <a:r>
              <a:rPr lang="en-GB" dirty="0"/>
              <a:t> District (started in November 2019); </a:t>
            </a:r>
          </a:p>
          <a:p>
            <a:pPr>
              <a:lnSpc>
                <a:spcPct val="100000"/>
              </a:lnSpc>
            </a:pPr>
            <a:r>
              <a:rPr lang="en-GB" dirty="0" err="1"/>
              <a:t>Mwansabombwe</a:t>
            </a:r>
            <a:r>
              <a:rPr lang="en-GB" dirty="0"/>
              <a:t> District (started in 2021).</a:t>
            </a:r>
          </a:p>
          <a:p>
            <a:pPr>
              <a:lnSpc>
                <a:spcPct val="100000"/>
              </a:lnSpc>
            </a:pPr>
            <a:r>
              <a:rPr lang="en-GB" dirty="0"/>
              <a:t> This was the plan. Due to </a:t>
            </a:r>
            <a:r>
              <a:rPr lang="en-GB" dirty="0" err="1"/>
              <a:t>a.o.</a:t>
            </a:r>
            <a:r>
              <a:rPr lang="en-GB" dirty="0"/>
              <a:t> COVID some delays so </a:t>
            </a:r>
            <a:r>
              <a:rPr lang="en-GB" dirty="0" err="1"/>
              <a:t>Sinda</a:t>
            </a:r>
            <a:r>
              <a:rPr lang="en-GB" dirty="0"/>
              <a:t> and </a:t>
            </a:r>
            <a:r>
              <a:rPr lang="en-GB" dirty="0" err="1"/>
              <a:t>Mwansabombwe</a:t>
            </a:r>
            <a:r>
              <a:rPr lang="en-GB" dirty="0"/>
              <a:t> started in 2022.  These two districts served as a control for Eastern and </a:t>
            </a:r>
            <a:r>
              <a:rPr lang="en-GB" dirty="0" err="1"/>
              <a:t>Luapula</a:t>
            </a:r>
            <a:r>
              <a:rPr lang="en-GB" dirty="0"/>
              <a:t> respectively in 2022. </a:t>
            </a:r>
          </a:p>
          <a:p>
            <a:endParaRPr lang="de-DE" dirty="0"/>
          </a:p>
          <a:p>
            <a:endParaRPr lang="de-DE" dirty="0"/>
          </a:p>
        </p:txBody>
      </p:sp>
      <p:sp>
        <p:nvSpPr>
          <p:cNvPr id="4" name="Foliennummernplatzhalter 3"/>
          <p:cNvSpPr>
            <a:spLocks noGrp="1"/>
          </p:cNvSpPr>
          <p:nvPr>
            <p:ph type="sldNum" sz="quarter" idx="5"/>
          </p:nvPr>
        </p:nvSpPr>
        <p:spPr/>
        <p:txBody>
          <a:bodyPr/>
          <a:lstStyle/>
          <a:p>
            <a:pPr defTabSz="931774">
              <a:defRPr/>
            </a:pPr>
            <a:fld id="{6881936D-F87F-46B5-BD68-62C9277950BB}" type="slidenum">
              <a:rPr lang="en-DE">
                <a:solidFill>
                  <a:prstClr val="black"/>
                </a:solidFill>
                <a:latin typeface="Calibri" panose="020F0502020204030204"/>
              </a:rPr>
              <a:pPr defTabSz="931774">
                <a:defRPr/>
              </a:pPr>
              <a:t>8</a:t>
            </a:fld>
            <a:endParaRPr lang="en-DE">
              <a:solidFill>
                <a:prstClr val="black"/>
              </a:solidFill>
              <a:latin typeface="Calibri" panose="020F0502020204030204"/>
            </a:endParaRPr>
          </a:p>
        </p:txBody>
      </p:sp>
    </p:spTree>
    <p:extLst>
      <p:ext uri="{BB962C8B-B14F-4D97-AF65-F5344CB8AC3E}">
        <p14:creationId xmlns:p14="http://schemas.microsoft.com/office/powerpoint/2010/main" val="5880988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4045F879-0589-40D4-B0E5-B74D0CAD5C6C}" type="slidenum">
              <a:rPr lang="en-GB" smtClean="0"/>
              <a:pPr/>
              <a:t>9</a:t>
            </a:fld>
            <a:endParaRPr lang="en-GB"/>
          </a:p>
        </p:txBody>
      </p:sp>
    </p:spTree>
    <p:extLst>
      <p:ext uri="{BB962C8B-B14F-4D97-AF65-F5344CB8AC3E}">
        <p14:creationId xmlns:p14="http://schemas.microsoft.com/office/powerpoint/2010/main" val="21799559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5.xml"/><Relationship Id="rId5" Type="http://schemas.microsoft.com/office/2007/relationships/hdphoto" Target="../media/hdphoto8.wdp"/><Relationship Id="rId4" Type="http://schemas.openxmlformats.org/officeDocument/2006/relationships/image" Target="../media/image41.pn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eg"/><Relationship Id="rId1" Type="http://schemas.openxmlformats.org/officeDocument/2006/relationships/slideMaster" Target="../slideMasters/slideMaster5.xml"/><Relationship Id="rId5" Type="http://schemas.microsoft.com/office/2007/relationships/hdphoto" Target="../media/hdphoto8.wdp"/><Relationship Id="rId4" Type="http://schemas.openxmlformats.org/officeDocument/2006/relationships/image" Target="../media/image4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39.jpeg"/><Relationship Id="rId2" Type="http://schemas.openxmlformats.org/officeDocument/2006/relationships/image" Target="../media/image42.png"/><Relationship Id="rId1" Type="http://schemas.openxmlformats.org/officeDocument/2006/relationships/slideMaster" Target="../slideMasters/slideMaster5.xml"/><Relationship Id="rId6" Type="http://schemas.openxmlformats.org/officeDocument/2006/relationships/image" Target="../media/image11.png"/><Relationship Id="rId5" Type="http://schemas.microsoft.com/office/2007/relationships/hdphoto" Target="../media/hdphoto8.wdp"/><Relationship Id="rId4" Type="http://schemas.openxmlformats.org/officeDocument/2006/relationships/image" Target="../media/image41.png"/></Relationships>
</file>

<file path=ppt/slideLayouts/_rels/slideLayout111.xml.rels><?xml version="1.0" encoding="UTF-8" standalone="yes"?>
<Relationships xmlns="http://schemas.openxmlformats.org/package/2006/relationships"><Relationship Id="rId3" Type="http://schemas.microsoft.com/office/2007/relationships/hdphoto" Target="../media/hdphoto8.wdp"/><Relationship Id="rId7" Type="http://schemas.openxmlformats.org/officeDocument/2006/relationships/image" Target="../media/image43.png"/><Relationship Id="rId2" Type="http://schemas.openxmlformats.org/officeDocument/2006/relationships/image" Target="../media/image41.png"/><Relationship Id="rId1" Type="http://schemas.openxmlformats.org/officeDocument/2006/relationships/slideMaster" Target="../slideMasters/slideMaster5.xml"/><Relationship Id="rId6" Type="http://schemas.openxmlformats.org/officeDocument/2006/relationships/image" Target="../media/image42.png"/><Relationship Id="rId5" Type="http://schemas.openxmlformats.org/officeDocument/2006/relationships/image" Target="../media/image39.jpeg"/><Relationship Id="rId4" Type="http://schemas.openxmlformats.org/officeDocument/2006/relationships/image" Target="../media/image44.png"/></Relationships>
</file>

<file path=ppt/slideLayouts/_rels/slideLayout112.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41.png"/><Relationship Id="rId1" Type="http://schemas.openxmlformats.org/officeDocument/2006/relationships/slideMaster" Target="../slideMasters/slideMaster5.xml"/><Relationship Id="rId4" Type="http://schemas.openxmlformats.org/officeDocument/2006/relationships/image" Target="../media/image8.jpe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jpe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11.png"/><Relationship Id="rId1" Type="http://schemas.openxmlformats.org/officeDocument/2006/relationships/slideMaster" Target="../slideMasters/slideMaster5.xml"/><Relationship Id="rId5" Type="http://schemas.openxmlformats.org/officeDocument/2006/relationships/image" Target="../media/image43.png"/><Relationship Id="rId4" Type="http://schemas.openxmlformats.org/officeDocument/2006/relationships/image" Target="../media/image42.png"/></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11.png"/><Relationship Id="rId1" Type="http://schemas.openxmlformats.org/officeDocument/2006/relationships/slideMaster" Target="../slideMasters/slideMaster5.xml"/><Relationship Id="rId5" Type="http://schemas.openxmlformats.org/officeDocument/2006/relationships/image" Target="../media/image43.png"/><Relationship Id="rId4" Type="http://schemas.openxmlformats.org/officeDocument/2006/relationships/image" Target="../media/image42.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5.xml"/><Relationship Id="rId4" Type="http://schemas.openxmlformats.org/officeDocument/2006/relationships/image" Target="../media/image45.png"/></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5.xml"/><Relationship Id="rId4" Type="http://schemas.openxmlformats.org/officeDocument/2006/relationships/image" Target="../media/image45.png"/></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5.xml"/><Relationship Id="rId4" Type="http://schemas.openxmlformats.org/officeDocument/2006/relationships/image" Target="../media/image45.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5.xml"/><Relationship Id="rId5" Type="http://schemas.microsoft.com/office/2007/relationships/hdphoto" Target="../media/hdphoto9.wdp"/><Relationship Id="rId4" Type="http://schemas.openxmlformats.org/officeDocument/2006/relationships/image" Target="../media/image46.png"/></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6.xml"/><Relationship Id="rId5" Type="http://schemas.microsoft.com/office/2007/relationships/hdphoto" Target="../media/hdphoto2.wdp"/><Relationship Id="rId4" Type="http://schemas.openxmlformats.org/officeDocument/2006/relationships/image" Target="../media/image4.png"/></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eg"/><Relationship Id="rId1" Type="http://schemas.openxmlformats.org/officeDocument/2006/relationships/slideMaster" Target="../slideMasters/slideMaster6.xml"/><Relationship Id="rId5" Type="http://schemas.microsoft.com/office/2007/relationships/hdphoto" Target="../media/hdphoto2.wdp"/><Relationship Id="rId4" Type="http://schemas.openxmlformats.org/officeDocument/2006/relationships/image" Target="../media/image4.png"/></Relationships>
</file>

<file path=ppt/slideLayouts/_rels/slideLayout146.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39.jpeg"/><Relationship Id="rId2" Type="http://schemas.openxmlformats.org/officeDocument/2006/relationships/image" Target="../media/image4.png"/><Relationship Id="rId1" Type="http://schemas.openxmlformats.org/officeDocument/2006/relationships/slideMaster" Target="../slideMasters/slideMaster6.xml"/><Relationship Id="rId6" Type="http://schemas.openxmlformats.org/officeDocument/2006/relationships/image" Target="../media/image38.png"/><Relationship Id="rId5" Type="http://schemas.openxmlformats.org/officeDocument/2006/relationships/image" Target="../media/image11.png"/><Relationship Id="rId4" Type="http://schemas.openxmlformats.org/officeDocument/2006/relationships/image" Target="../media/image37.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39.jpeg"/><Relationship Id="rId2" Type="http://schemas.openxmlformats.org/officeDocument/2006/relationships/image" Target="../media/image37.png"/><Relationship Id="rId1" Type="http://schemas.openxmlformats.org/officeDocument/2006/relationships/slideMaster" Target="../slideMasters/slideMaster6.xml"/><Relationship Id="rId6" Type="http://schemas.openxmlformats.org/officeDocument/2006/relationships/image" Target="../media/image44.png"/><Relationship Id="rId5" Type="http://schemas.microsoft.com/office/2007/relationships/hdphoto" Target="../media/hdphoto2.wdp"/><Relationship Id="rId4" Type="http://schemas.openxmlformats.org/officeDocument/2006/relationships/image" Target="../media/image4.png"/></Relationships>
</file>

<file path=ppt/slideLayouts/_rels/slideLayout14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8.jpe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2.xml"/><Relationship Id="rId5" Type="http://schemas.microsoft.com/office/2007/relationships/hdphoto" Target="../media/hdphoto2.wdp"/><Relationship Id="rId4" Type="http://schemas.openxmlformats.org/officeDocument/2006/relationships/image" Target="../media/image4.png"/></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jpeg"/><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6.xml"/><Relationship Id="rId5" Type="http://schemas.openxmlformats.org/officeDocument/2006/relationships/image" Target="../media/image39.jpeg"/><Relationship Id="rId4" Type="http://schemas.openxmlformats.org/officeDocument/2006/relationships/image" Target="../media/image11.png"/></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11.png"/><Relationship Id="rId1" Type="http://schemas.openxmlformats.org/officeDocument/2006/relationships/slideMaster" Target="../slideMasters/slideMaster6.xml"/><Relationship Id="rId5" Type="http://schemas.openxmlformats.org/officeDocument/2006/relationships/image" Target="../media/image38.png"/><Relationship Id="rId4" Type="http://schemas.openxmlformats.org/officeDocument/2006/relationships/image" Target="../media/image37.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eg"/><Relationship Id="rId1" Type="http://schemas.openxmlformats.org/officeDocument/2006/relationships/slideMaster" Target="../slideMasters/slideMaster2.xml"/><Relationship Id="rId5" Type="http://schemas.microsoft.com/office/2007/relationships/hdphoto" Target="../media/hdphoto2.wdp"/><Relationship Id="rId4" Type="http://schemas.openxmlformats.org/officeDocument/2006/relationships/image" Target="../media/image4.png"/></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6.xml"/><Relationship Id="rId4" Type="http://schemas.openxmlformats.org/officeDocument/2006/relationships/image" Target="../media/image45.png"/></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6.xml"/><Relationship Id="rId4" Type="http://schemas.openxmlformats.org/officeDocument/2006/relationships/image" Target="../media/image45.pn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6.xml"/><Relationship Id="rId4" Type="http://schemas.openxmlformats.org/officeDocument/2006/relationships/image" Target="../media/image45.png"/></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6.xml"/><Relationship Id="rId5" Type="http://schemas.microsoft.com/office/2007/relationships/hdphoto" Target="../media/hdphoto3.wdp"/><Relationship Id="rId4" Type="http://schemas.openxmlformats.org/officeDocument/2006/relationships/image" Target="../media/image17.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7.xml"/><Relationship Id="rId5" Type="http://schemas.microsoft.com/office/2007/relationships/hdphoto" Target="../media/hdphoto2.wdp"/><Relationship Id="rId4" Type="http://schemas.openxmlformats.org/officeDocument/2006/relationships/image" Target="../media/image4.png"/></Relationships>
</file>

<file path=ppt/slideLayouts/_rels/slideLayout1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eg"/><Relationship Id="rId1" Type="http://schemas.openxmlformats.org/officeDocument/2006/relationships/slideMaster" Target="../slideMasters/slideMaster7.xml"/><Relationship Id="rId5" Type="http://schemas.microsoft.com/office/2007/relationships/hdphoto" Target="../media/hdphoto2.wdp"/><Relationship Id="rId4" Type="http://schemas.openxmlformats.org/officeDocument/2006/relationships/image" Target="../media/image4.png"/></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39.jpeg"/><Relationship Id="rId2" Type="http://schemas.openxmlformats.org/officeDocument/2006/relationships/image" Target="../media/image42.png"/><Relationship Id="rId1" Type="http://schemas.openxmlformats.org/officeDocument/2006/relationships/slideMaster" Target="../slideMasters/slideMaster7.xml"/><Relationship Id="rId6" Type="http://schemas.openxmlformats.org/officeDocument/2006/relationships/image" Target="../media/image11.png"/><Relationship Id="rId5" Type="http://schemas.microsoft.com/office/2007/relationships/hdphoto" Target="../media/hdphoto2.wdp"/><Relationship Id="rId4" Type="http://schemas.openxmlformats.org/officeDocument/2006/relationships/image" Target="../media/image4.png"/></Relationships>
</file>

<file path=ppt/slideLayouts/_rels/slideLayout182.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43.png"/><Relationship Id="rId2" Type="http://schemas.openxmlformats.org/officeDocument/2006/relationships/image" Target="../media/image4.png"/><Relationship Id="rId1" Type="http://schemas.openxmlformats.org/officeDocument/2006/relationships/slideMaster" Target="../slideMasters/slideMaster7.xml"/><Relationship Id="rId6" Type="http://schemas.openxmlformats.org/officeDocument/2006/relationships/image" Target="../media/image42.png"/><Relationship Id="rId5" Type="http://schemas.openxmlformats.org/officeDocument/2006/relationships/image" Target="../media/image39.jpeg"/><Relationship Id="rId4" Type="http://schemas.openxmlformats.org/officeDocument/2006/relationships/image" Target="../media/image44.png"/></Relationships>
</file>

<file path=ppt/slideLayouts/_rels/slideLayout18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8.jpe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jpeg"/><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11.png"/><Relationship Id="rId1" Type="http://schemas.openxmlformats.org/officeDocument/2006/relationships/slideMaster" Target="../slideMasters/slideMaster7.xml"/><Relationship Id="rId5" Type="http://schemas.openxmlformats.org/officeDocument/2006/relationships/image" Target="../media/image43.png"/><Relationship Id="rId4" Type="http://schemas.openxmlformats.org/officeDocument/2006/relationships/image" Target="../media/image42.png"/></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8.jpe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11.png"/><Relationship Id="rId1" Type="http://schemas.openxmlformats.org/officeDocument/2006/relationships/slideMaster" Target="../slideMasters/slideMaster7.xml"/><Relationship Id="rId5" Type="http://schemas.openxmlformats.org/officeDocument/2006/relationships/image" Target="../media/image43.png"/><Relationship Id="rId4" Type="http://schemas.openxmlformats.org/officeDocument/2006/relationships/image" Target="../media/image42.png"/></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7.xml"/><Relationship Id="rId4" Type="http://schemas.openxmlformats.org/officeDocument/2006/relationships/image" Target="../media/image45.png"/></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7.xml"/><Relationship Id="rId4" Type="http://schemas.openxmlformats.org/officeDocument/2006/relationships/image" Target="../media/image45.png"/></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7.xml"/><Relationship Id="rId4" Type="http://schemas.openxmlformats.org/officeDocument/2006/relationships/image" Target="../media/image45.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7.xml"/><Relationship Id="rId5" Type="http://schemas.microsoft.com/office/2007/relationships/hdphoto" Target="../media/hdphoto3.wdp"/><Relationship Id="rId4" Type="http://schemas.openxmlformats.org/officeDocument/2006/relationships/image" Target="../media/image17.png"/></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jpeg"/><Relationship Id="rId1" Type="http://schemas.openxmlformats.org/officeDocument/2006/relationships/slideMaster" Target="../slideMasters/slideMaster8.xml"/><Relationship Id="rId5" Type="http://schemas.microsoft.com/office/2007/relationships/hdphoto" Target="../media/hdphoto11.wdp"/><Relationship Id="rId4" Type="http://schemas.openxmlformats.org/officeDocument/2006/relationships/image" Target="../media/image50.png"/></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1.jpeg"/><Relationship Id="rId1" Type="http://schemas.openxmlformats.org/officeDocument/2006/relationships/slideMaster" Target="../slideMasters/slideMaster8.xml"/><Relationship Id="rId5" Type="http://schemas.microsoft.com/office/2007/relationships/hdphoto" Target="../media/hdphoto11.wdp"/><Relationship Id="rId4" Type="http://schemas.openxmlformats.org/officeDocument/2006/relationships/image" Target="../media/image50.png"/></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52.jpeg"/><Relationship Id="rId2" Type="http://schemas.openxmlformats.org/officeDocument/2006/relationships/image" Target="../media/image42.png"/><Relationship Id="rId1" Type="http://schemas.openxmlformats.org/officeDocument/2006/relationships/slideMaster" Target="../slideMasters/slideMaster8.xml"/><Relationship Id="rId6" Type="http://schemas.openxmlformats.org/officeDocument/2006/relationships/image" Target="../media/image49.png"/><Relationship Id="rId5" Type="http://schemas.microsoft.com/office/2007/relationships/hdphoto" Target="../media/hdphoto11.wdp"/><Relationship Id="rId4" Type="http://schemas.openxmlformats.org/officeDocument/2006/relationships/image" Target="../media/image50.png"/></Relationships>
</file>

<file path=ppt/slideLayouts/_rels/slideLayout218.xml.rels><?xml version="1.0" encoding="UTF-8" standalone="yes"?>
<Relationships xmlns="http://schemas.openxmlformats.org/package/2006/relationships"><Relationship Id="rId3" Type="http://schemas.microsoft.com/office/2007/relationships/hdphoto" Target="../media/hdphoto11.wdp"/><Relationship Id="rId7" Type="http://schemas.openxmlformats.org/officeDocument/2006/relationships/image" Target="../media/image43.png"/><Relationship Id="rId2" Type="http://schemas.openxmlformats.org/officeDocument/2006/relationships/image" Target="../media/image50.png"/><Relationship Id="rId1" Type="http://schemas.openxmlformats.org/officeDocument/2006/relationships/slideMaster" Target="../slideMasters/slideMaster8.xml"/><Relationship Id="rId6" Type="http://schemas.openxmlformats.org/officeDocument/2006/relationships/image" Target="../media/image42.png"/><Relationship Id="rId5" Type="http://schemas.openxmlformats.org/officeDocument/2006/relationships/image" Target="../media/image52.jpeg"/><Relationship Id="rId4" Type="http://schemas.openxmlformats.org/officeDocument/2006/relationships/image" Target="../media/image53.png"/></Relationships>
</file>

<file path=ppt/slideLayouts/_rels/slideLayout219.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50.png"/><Relationship Id="rId1" Type="http://schemas.openxmlformats.org/officeDocument/2006/relationships/slideMaster" Target="../slideMasters/slideMaster8.xml"/><Relationship Id="rId4" Type="http://schemas.openxmlformats.org/officeDocument/2006/relationships/image" Target="../media/image54.jpe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8.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6.jpeg"/><Relationship Id="rId1" Type="http://schemas.openxmlformats.org/officeDocument/2006/relationships/slideMaster" Target="../slideMasters/slideMaster8.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8.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Master" Target="../slideMasters/slideMaster8.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Master" Target="../slideMasters/slideMaster8.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6.jpeg"/><Relationship Id="rId1" Type="http://schemas.openxmlformats.org/officeDocument/2006/relationships/slideMaster" Target="../slideMasters/slideMaster8.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6.jpeg"/><Relationship Id="rId1" Type="http://schemas.openxmlformats.org/officeDocument/2006/relationships/slideMaster" Target="../slideMasters/slideMaster8.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6.jpeg"/><Relationship Id="rId1" Type="http://schemas.openxmlformats.org/officeDocument/2006/relationships/slideMaster" Target="../slideMasters/slideMaster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8.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9.jpeg"/><Relationship Id="rId1" Type="http://schemas.openxmlformats.org/officeDocument/2006/relationships/slideMaster" Target="../slideMasters/slideMaster8.xml"/><Relationship Id="rId5" Type="http://schemas.microsoft.com/office/2007/relationships/hdphoto" Target="../media/hdphoto12.wdp"/><Relationship Id="rId4" Type="http://schemas.openxmlformats.org/officeDocument/2006/relationships/image" Target="../media/image60.png"/></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9.xml"/><Relationship Id="rId5" Type="http://schemas.microsoft.com/office/2007/relationships/hdphoto" Target="../media/hdphoto8.wdp"/><Relationship Id="rId4" Type="http://schemas.openxmlformats.org/officeDocument/2006/relationships/image" Target="../media/image41.png"/></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eg"/><Relationship Id="rId1" Type="http://schemas.openxmlformats.org/officeDocument/2006/relationships/slideMaster" Target="../slideMasters/slideMaster9.xml"/><Relationship Id="rId5" Type="http://schemas.microsoft.com/office/2007/relationships/hdphoto" Target="../media/hdphoto8.wdp"/><Relationship Id="rId4" Type="http://schemas.openxmlformats.org/officeDocument/2006/relationships/image" Target="../media/image41.png"/></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39.jpeg"/><Relationship Id="rId2" Type="http://schemas.openxmlformats.org/officeDocument/2006/relationships/image" Target="../media/image42.png"/><Relationship Id="rId1" Type="http://schemas.openxmlformats.org/officeDocument/2006/relationships/slideMaster" Target="../slideMasters/slideMaster9.xml"/><Relationship Id="rId6" Type="http://schemas.openxmlformats.org/officeDocument/2006/relationships/image" Target="../media/image11.png"/><Relationship Id="rId5" Type="http://schemas.microsoft.com/office/2007/relationships/hdphoto" Target="../media/hdphoto8.wdp"/><Relationship Id="rId4" Type="http://schemas.openxmlformats.org/officeDocument/2006/relationships/image" Target="../media/image41.png"/></Relationships>
</file>

<file path=ppt/slideLayouts/_rels/slideLayout257.xml.rels><?xml version="1.0" encoding="UTF-8" standalone="yes"?>
<Relationships xmlns="http://schemas.openxmlformats.org/package/2006/relationships"><Relationship Id="rId3" Type="http://schemas.microsoft.com/office/2007/relationships/hdphoto" Target="../media/hdphoto8.wdp"/><Relationship Id="rId7" Type="http://schemas.openxmlformats.org/officeDocument/2006/relationships/image" Target="../media/image43.png"/><Relationship Id="rId2" Type="http://schemas.openxmlformats.org/officeDocument/2006/relationships/image" Target="../media/image41.png"/><Relationship Id="rId1" Type="http://schemas.openxmlformats.org/officeDocument/2006/relationships/slideMaster" Target="../slideMasters/slideMaster9.xml"/><Relationship Id="rId6" Type="http://schemas.openxmlformats.org/officeDocument/2006/relationships/image" Target="../media/image42.png"/><Relationship Id="rId5" Type="http://schemas.openxmlformats.org/officeDocument/2006/relationships/image" Target="../media/image39.jpeg"/><Relationship Id="rId4" Type="http://schemas.openxmlformats.org/officeDocument/2006/relationships/image" Target="../media/image44.png"/></Relationships>
</file>

<file path=ppt/slideLayouts/_rels/slideLayout258.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41.png"/><Relationship Id="rId1" Type="http://schemas.openxmlformats.org/officeDocument/2006/relationships/slideMaster" Target="../slideMasters/slideMaster9.xml"/><Relationship Id="rId4" Type="http://schemas.openxmlformats.org/officeDocument/2006/relationships/image" Target="../media/image8.jpeg"/></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jpeg"/><Relationship Id="rId1" Type="http://schemas.openxmlformats.org/officeDocument/2006/relationships/slideMaster" Target="../slideMasters/slideMaster9.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11.png"/><Relationship Id="rId1" Type="http://schemas.openxmlformats.org/officeDocument/2006/relationships/slideMaster" Target="../slideMasters/slideMaster9.xml"/><Relationship Id="rId5" Type="http://schemas.openxmlformats.org/officeDocument/2006/relationships/image" Target="../media/image43.png"/><Relationship Id="rId4" Type="http://schemas.openxmlformats.org/officeDocument/2006/relationships/image" Target="../media/image42.png"/></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9.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Master" Target="../slideMasters/slideMaster9.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11.png"/><Relationship Id="rId1" Type="http://schemas.openxmlformats.org/officeDocument/2006/relationships/slideMaster" Target="../slideMasters/slideMaster9.xml"/><Relationship Id="rId5" Type="http://schemas.openxmlformats.org/officeDocument/2006/relationships/image" Target="../media/image43.png"/><Relationship Id="rId4" Type="http://schemas.openxmlformats.org/officeDocument/2006/relationships/image" Target="../media/image42.png"/></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9.xml"/><Relationship Id="rId4" Type="http://schemas.openxmlformats.org/officeDocument/2006/relationships/image" Target="../media/image45.png"/></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9.xml"/><Relationship Id="rId4" Type="http://schemas.openxmlformats.org/officeDocument/2006/relationships/image" Target="../media/image45.png"/></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9.xml"/><Relationship Id="rId4" Type="http://schemas.openxmlformats.org/officeDocument/2006/relationships/image" Target="../media/image45.png"/></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9.xml"/><Relationship Id="rId5" Type="http://schemas.microsoft.com/office/2007/relationships/hdphoto" Target="../media/hdphoto9.wdp"/><Relationship Id="rId4" Type="http://schemas.openxmlformats.org/officeDocument/2006/relationships/image" Target="../media/image46.png"/></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Master" Target="../slideMasters/slideMaster1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2.xml"/><Relationship Id="rId5" Type="http://schemas.microsoft.com/office/2007/relationships/hdphoto" Target="../media/hdphoto3.wdp"/><Relationship Id="rId4" Type="http://schemas.openxmlformats.org/officeDocument/2006/relationships/image" Target="../media/image17.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jpeg"/><Relationship Id="rId1" Type="http://schemas.openxmlformats.org/officeDocument/2006/relationships/slideMaster" Target="../slideMasters/slideMaster3.xml"/><Relationship Id="rId5" Type="http://schemas.microsoft.com/office/2007/relationships/hdphoto" Target="../media/hdphoto5.wdp"/><Relationship Id="rId4" Type="http://schemas.openxmlformats.org/officeDocument/2006/relationships/image" Target="../media/image21.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2.jpeg"/><Relationship Id="rId1" Type="http://schemas.openxmlformats.org/officeDocument/2006/relationships/slideMaster" Target="../slideMasters/slideMaster3.xml"/><Relationship Id="rId5" Type="http://schemas.microsoft.com/office/2007/relationships/hdphoto" Target="../media/hdphoto5.wdp"/><Relationship Id="rId4" Type="http://schemas.openxmlformats.org/officeDocument/2006/relationships/image" Target="../media/image2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6.jpeg"/><Relationship Id="rId2" Type="http://schemas.openxmlformats.org/officeDocument/2006/relationships/image" Target="../media/image23.png"/><Relationship Id="rId1" Type="http://schemas.openxmlformats.org/officeDocument/2006/relationships/slideMaster" Target="../slideMasters/slideMaster3.xml"/><Relationship Id="rId6" Type="http://schemas.openxmlformats.org/officeDocument/2006/relationships/image" Target="../media/image25.png"/><Relationship Id="rId5" Type="http://schemas.microsoft.com/office/2007/relationships/hdphoto" Target="../media/hdphoto5.wdp"/><Relationship Id="rId4" Type="http://schemas.openxmlformats.org/officeDocument/2006/relationships/image" Target="../media/image21.png"/></Relationships>
</file>

<file path=ppt/slideLayouts/_rels/slideLayout61.xml.rels><?xml version="1.0" encoding="UTF-8" standalone="yes"?>
<Relationships xmlns="http://schemas.openxmlformats.org/package/2006/relationships"><Relationship Id="rId3" Type="http://schemas.microsoft.com/office/2007/relationships/hdphoto" Target="../media/hdphoto5.wdp"/><Relationship Id="rId7"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3.xml"/><Relationship Id="rId6" Type="http://schemas.openxmlformats.org/officeDocument/2006/relationships/image" Target="../media/image23.png"/><Relationship Id="rId5" Type="http://schemas.openxmlformats.org/officeDocument/2006/relationships/image" Target="../media/image26.jpeg"/><Relationship Id="rId4" Type="http://schemas.openxmlformats.org/officeDocument/2006/relationships/image" Target="../media/image27.png"/></Relationships>
</file>

<file path=ppt/slideLayouts/_rels/slideLayout62.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21.png"/><Relationship Id="rId1" Type="http://schemas.openxmlformats.org/officeDocument/2006/relationships/slideMaster" Target="../slideMasters/slideMaster3.xml"/><Relationship Id="rId4" Type="http://schemas.openxmlformats.org/officeDocument/2006/relationships/image" Target="../media/image28.jpe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30.jpe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0.jpe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0.jpe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0.jpe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eg"/><Relationship Id="rId1" Type="http://schemas.openxmlformats.org/officeDocument/2006/relationships/slideMaster" Target="../slideMasters/slideMaster3.xml"/><Relationship Id="rId5" Type="http://schemas.microsoft.com/office/2007/relationships/hdphoto" Target="../media/hdphoto6.wdp"/><Relationship Id="rId4" Type="http://schemas.openxmlformats.org/officeDocument/2006/relationships/image" Target="../media/image36.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39.jpeg"/><Relationship Id="rId2" Type="http://schemas.openxmlformats.org/officeDocument/2006/relationships/image" Target="../media/image4.png"/><Relationship Id="rId1" Type="http://schemas.openxmlformats.org/officeDocument/2006/relationships/slideMaster" Target="../slideMasters/slideMaster3.xml"/><Relationship Id="rId6" Type="http://schemas.openxmlformats.org/officeDocument/2006/relationships/image" Target="../media/image38.png"/><Relationship Id="rId5" Type="http://schemas.openxmlformats.org/officeDocument/2006/relationships/image" Target="../media/image11.png"/><Relationship Id="rId4" Type="http://schemas.openxmlformats.org/officeDocument/2006/relationships/image" Target="../media/image37.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D02E31C-EF6C-4294-9E3D-ACBFB6D1FB65}"/>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DFCBA2B2-267E-4A84-B19A-406588D3403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1D5BF35B-4F7C-418A-95CD-0AADC6ACE432}"/>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5" name="Fußzeilenplatzhalter 4">
            <a:extLst>
              <a:ext uri="{FF2B5EF4-FFF2-40B4-BE49-F238E27FC236}">
                <a16:creationId xmlns:a16="http://schemas.microsoft.com/office/drawing/2014/main" id="{EDBFD83F-9935-464E-A269-9A8CF0225B3C}"/>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5D577C5C-FD94-491E-A01D-70B0E813A343}"/>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42852449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82C0EF5-D990-49FC-A1EC-82B8495249AB}"/>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675BCE42-9D5F-4C28-BABC-3E95405E12BE}"/>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D2570ACE-7B37-4A3A-941F-D0C731D2E329}"/>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5" name="Fußzeilenplatzhalter 4">
            <a:extLst>
              <a:ext uri="{FF2B5EF4-FFF2-40B4-BE49-F238E27FC236}">
                <a16:creationId xmlns:a16="http://schemas.microsoft.com/office/drawing/2014/main" id="{2D13B20E-CB45-476B-BE4D-810F51E9EAF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3C75303B-8028-426E-8CEB-69EBAD8D4122}"/>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124996746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C9D422-D18F-F1AE-FE72-698C866D2DB1}"/>
              </a:ext>
            </a:extLst>
          </p:cNvPr>
          <p:cNvSpPr>
            <a:spLocks noGrp="1"/>
          </p:cNvSpPr>
          <p:nvPr>
            <p:ph type="dt" sz="half" idx="10"/>
          </p:nvPr>
        </p:nvSpPr>
        <p:spPr/>
        <p:txBody>
          <a:bodyPr/>
          <a:lstStyle/>
          <a:p>
            <a:fld id="{9539C5F8-A1E6-4D88-8D80-81504624CE84}" type="datetime1">
              <a:rPr lang="en-US" smtClean="0"/>
              <a:t>9/12/2023</a:t>
            </a:fld>
            <a:endParaRPr lang="en-DE"/>
          </a:p>
        </p:txBody>
      </p:sp>
      <p:sp>
        <p:nvSpPr>
          <p:cNvPr id="3" name="Footer Placeholder 2">
            <a:extLst>
              <a:ext uri="{FF2B5EF4-FFF2-40B4-BE49-F238E27FC236}">
                <a16:creationId xmlns:a16="http://schemas.microsoft.com/office/drawing/2014/main" id="{751EF3BF-1D0D-56F7-09B7-AD0B7A5E3F77}"/>
              </a:ext>
            </a:extLst>
          </p:cNvPr>
          <p:cNvSpPr>
            <a:spLocks noGrp="1"/>
          </p:cNvSpPr>
          <p:nvPr>
            <p:ph type="ftr" sz="quarter" idx="11"/>
          </p:nvPr>
        </p:nvSpPr>
        <p:spPr/>
        <p:txBody>
          <a:bodyPr/>
          <a:lstStyle/>
          <a:p>
            <a:r>
              <a:rPr lang="en-GB"/>
              <a:t>Follow-Up Surveys II</a:t>
            </a:r>
            <a:endParaRPr lang="en-DE"/>
          </a:p>
        </p:txBody>
      </p:sp>
      <p:sp>
        <p:nvSpPr>
          <p:cNvPr id="4" name="Slide Number Placeholder 3">
            <a:extLst>
              <a:ext uri="{FF2B5EF4-FFF2-40B4-BE49-F238E27FC236}">
                <a16:creationId xmlns:a16="http://schemas.microsoft.com/office/drawing/2014/main" id="{59735308-59EB-AF33-4EA3-3D47084B06B7}"/>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90134108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66AA5B-361E-D535-8C07-7749ED62B70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DE"/>
          </a:p>
        </p:txBody>
      </p:sp>
      <p:sp>
        <p:nvSpPr>
          <p:cNvPr id="3" name="Content Placeholder 2">
            <a:extLst>
              <a:ext uri="{FF2B5EF4-FFF2-40B4-BE49-F238E27FC236}">
                <a16:creationId xmlns:a16="http://schemas.microsoft.com/office/drawing/2014/main" id="{FFFBF094-6006-8243-870E-D34F98C2CC0A}"/>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E"/>
          </a:p>
        </p:txBody>
      </p:sp>
      <p:sp>
        <p:nvSpPr>
          <p:cNvPr id="4" name="Text Placeholder 3">
            <a:extLst>
              <a:ext uri="{FF2B5EF4-FFF2-40B4-BE49-F238E27FC236}">
                <a16:creationId xmlns:a16="http://schemas.microsoft.com/office/drawing/2014/main" id="{B69A33C9-F044-F8FE-DE5F-22BCF1770329}"/>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D7BB3AD-CFE3-BF94-29EF-C2D6480583D1}"/>
              </a:ext>
            </a:extLst>
          </p:cNvPr>
          <p:cNvSpPr>
            <a:spLocks noGrp="1"/>
          </p:cNvSpPr>
          <p:nvPr>
            <p:ph type="dt" sz="half" idx="10"/>
          </p:nvPr>
        </p:nvSpPr>
        <p:spPr/>
        <p:txBody>
          <a:bodyPr/>
          <a:lstStyle/>
          <a:p>
            <a:fld id="{A2D9CA42-02B1-4E55-90E1-384BE9B51904}" type="datetime1">
              <a:rPr lang="en-US" smtClean="0"/>
              <a:t>9/12/2023</a:t>
            </a:fld>
            <a:endParaRPr lang="en-DE"/>
          </a:p>
        </p:txBody>
      </p:sp>
      <p:sp>
        <p:nvSpPr>
          <p:cNvPr id="6" name="Footer Placeholder 5">
            <a:extLst>
              <a:ext uri="{FF2B5EF4-FFF2-40B4-BE49-F238E27FC236}">
                <a16:creationId xmlns:a16="http://schemas.microsoft.com/office/drawing/2014/main" id="{BCCCC28F-7D49-ABE5-6F37-5AE82280ADD9}"/>
              </a:ext>
            </a:extLst>
          </p:cNvPr>
          <p:cNvSpPr>
            <a:spLocks noGrp="1"/>
          </p:cNvSpPr>
          <p:nvPr>
            <p:ph type="ftr" sz="quarter" idx="11"/>
          </p:nvPr>
        </p:nvSpPr>
        <p:spPr/>
        <p:txBody>
          <a:bodyPr/>
          <a:lstStyle/>
          <a:p>
            <a:r>
              <a:rPr lang="en-GB"/>
              <a:t>Follow-Up Surveys II</a:t>
            </a:r>
            <a:endParaRPr lang="en-DE"/>
          </a:p>
        </p:txBody>
      </p:sp>
      <p:sp>
        <p:nvSpPr>
          <p:cNvPr id="7" name="Slide Number Placeholder 6">
            <a:extLst>
              <a:ext uri="{FF2B5EF4-FFF2-40B4-BE49-F238E27FC236}">
                <a16:creationId xmlns:a16="http://schemas.microsoft.com/office/drawing/2014/main" id="{6AAB1FEC-7AA0-3DD6-7B58-AFEDB6723F9E}"/>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274539153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B8B79-A8A1-8C63-7AD7-2D154D9F739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DE"/>
          </a:p>
        </p:txBody>
      </p:sp>
      <p:sp>
        <p:nvSpPr>
          <p:cNvPr id="3" name="Picture Placeholder 2">
            <a:extLst>
              <a:ext uri="{FF2B5EF4-FFF2-40B4-BE49-F238E27FC236}">
                <a16:creationId xmlns:a16="http://schemas.microsoft.com/office/drawing/2014/main" id="{88227649-4E55-6DE1-11A2-8AEF7B5FCE8E}"/>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DE"/>
          </a:p>
        </p:txBody>
      </p:sp>
      <p:sp>
        <p:nvSpPr>
          <p:cNvPr id="4" name="Text Placeholder 3">
            <a:extLst>
              <a:ext uri="{FF2B5EF4-FFF2-40B4-BE49-F238E27FC236}">
                <a16:creationId xmlns:a16="http://schemas.microsoft.com/office/drawing/2014/main" id="{431B94F2-5E6A-7B0E-D645-36DD3CBF2CF6}"/>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787A7A5-EDE2-2A60-B753-E8ABBD72E656}"/>
              </a:ext>
            </a:extLst>
          </p:cNvPr>
          <p:cNvSpPr>
            <a:spLocks noGrp="1"/>
          </p:cNvSpPr>
          <p:nvPr>
            <p:ph type="dt" sz="half" idx="10"/>
          </p:nvPr>
        </p:nvSpPr>
        <p:spPr/>
        <p:txBody>
          <a:bodyPr/>
          <a:lstStyle/>
          <a:p>
            <a:fld id="{28F09077-41A6-4C2D-8C25-BFADE8F5CCE9}" type="datetime1">
              <a:rPr lang="en-US" smtClean="0"/>
              <a:t>9/12/2023</a:t>
            </a:fld>
            <a:endParaRPr lang="en-DE"/>
          </a:p>
        </p:txBody>
      </p:sp>
      <p:sp>
        <p:nvSpPr>
          <p:cNvPr id="6" name="Footer Placeholder 5">
            <a:extLst>
              <a:ext uri="{FF2B5EF4-FFF2-40B4-BE49-F238E27FC236}">
                <a16:creationId xmlns:a16="http://schemas.microsoft.com/office/drawing/2014/main" id="{4762DDDF-0774-45AC-6AAB-92FFBE98C105}"/>
              </a:ext>
            </a:extLst>
          </p:cNvPr>
          <p:cNvSpPr>
            <a:spLocks noGrp="1"/>
          </p:cNvSpPr>
          <p:nvPr>
            <p:ph type="ftr" sz="quarter" idx="11"/>
          </p:nvPr>
        </p:nvSpPr>
        <p:spPr/>
        <p:txBody>
          <a:bodyPr/>
          <a:lstStyle/>
          <a:p>
            <a:r>
              <a:rPr lang="en-GB"/>
              <a:t>Follow-Up Surveys II</a:t>
            </a:r>
            <a:endParaRPr lang="en-DE"/>
          </a:p>
        </p:txBody>
      </p:sp>
      <p:sp>
        <p:nvSpPr>
          <p:cNvPr id="7" name="Slide Number Placeholder 6">
            <a:extLst>
              <a:ext uri="{FF2B5EF4-FFF2-40B4-BE49-F238E27FC236}">
                <a16:creationId xmlns:a16="http://schemas.microsoft.com/office/drawing/2014/main" id="{5E98A1BD-BFF6-66E3-FE4C-4F3D570CCB3D}"/>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4232240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39DDCE-BFB9-5A24-AE40-E27524F189D6}"/>
              </a:ext>
            </a:extLst>
          </p:cNvPr>
          <p:cNvSpPr>
            <a:spLocks noGrp="1"/>
          </p:cNvSpPr>
          <p:nvPr>
            <p:ph type="title"/>
          </p:nvPr>
        </p:nvSpPr>
        <p:spPr/>
        <p:txBody>
          <a:bodyPr/>
          <a:lstStyle/>
          <a:p>
            <a:r>
              <a:rPr lang="en-US"/>
              <a:t>Click to edit Master title style</a:t>
            </a:r>
            <a:endParaRPr lang="en-DE"/>
          </a:p>
        </p:txBody>
      </p:sp>
      <p:sp>
        <p:nvSpPr>
          <p:cNvPr id="3" name="Vertical Text Placeholder 2">
            <a:extLst>
              <a:ext uri="{FF2B5EF4-FFF2-40B4-BE49-F238E27FC236}">
                <a16:creationId xmlns:a16="http://schemas.microsoft.com/office/drawing/2014/main" id="{3887A524-2654-FF3A-2A51-2361CDE7C9E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E"/>
          </a:p>
        </p:txBody>
      </p:sp>
      <p:sp>
        <p:nvSpPr>
          <p:cNvPr id="4" name="Date Placeholder 3">
            <a:extLst>
              <a:ext uri="{FF2B5EF4-FFF2-40B4-BE49-F238E27FC236}">
                <a16:creationId xmlns:a16="http://schemas.microsoft.com/office/drawing/2014/main" id="{9CE15402-FE29-07BC-244D-85EDFE924E95}"/>
              </a:ext>
            </a:extLst>
          </p:cNvPr>
          <p:cNvSpPr>
            <a:spLocks noGrp="1"/>
          </p:cNvSpPr>
          <p:nvPr>
            <p:ph type="dt" sz="half" idx="10"/>
          </p:nvPr>
        </p:nvSpPr>
        <p:spPr/>
        <p:txBody>
          <a:bodyPr/>
          <a:lstStyle/>
          <a:p>
            <a:fld id="{F92BED75-7379-49EC-BAA4-0F08724B8788}" type="datetime1">
              <a:rPr lang="en-US" smtClean="0"/>
              <a:t>9/12/2023</a:t>
            </a:fld>
            <a:endParaRPr lang="en-DE"/>
          </a:p>
        </p:txBody>
      </p:sp>
      <p:sp>
        <p:nvSpPr>
          <p:cNvPr id="5" name="Footer Placeholder 4">
            <a:extLst>
              <a:ext uri="{FF2B5EF4-FFF2-40B4-BE49-F238E27FC236}">
                <a16:creationId xmlns:a16="http://schemas.microsoft.com/office/drawing/2014/main" id="{0A1A971C-C11A-DB50-AC2B-F172ECA1CDBC}"/>
              </a:ext>
            </a:extLst>
          </p:cNvPr>
          <p:cNvSpPr>
            <a:spLocks noGrp="1"/>
          </p:cNvSpPr>
          <p:nvPr>
            <p:ph type="ftr" sz="quarter" idx="11"/>
          </p:nvPr>
        </p:nvSpPr>
        <p:spPr/>
        <p:txBody>
          <a:bodyPr/>
          <a:lstStyle/>
          <a:p>
            <a:r>
              <a:rPr lang="en-GB"/>
              <a:t>Follow-Up Surveys II</a:t>
            </a:r>
            <a:endParaRPr lang="en-DE"/>
          </a:p>
        </p:txBody>
      </p:sp>
      <p:sp>
        <p:nvSpPr>
          <p:cNvPr id="6" name="Slide Number Placeholder 5">
            <a:extLst>
              <a:ext uri="{FF2B5EF4-FFF2-40B4-BE49-F238E27FC236}">
                <a16:creationId xmlns:a16="http://schemas.microsoft.com/office/drawing/2014/main" id="{C2A662B9-6D5C-244A-589A-2FC51ACB5DF6}"/>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141517680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F8024D-CFC8-400C-2973-0D1E0F30EA80}"/>
              </a:ext>
            </a:extLst>
          </p:cNvPr>
          <p:cNvSpPr>
            <a:spLocks noGrp="1"/>
          </p:cNvSpPr>
          <p:nvPr>
            <p:ph type="title" orient="vert"/>
          </p:nvPr>
        </p:nvSpPr>
        <p:spPr>
          <a:xfrm>
            <a:off x="8724901" y="365126"/>
            <a:ext cx="2628900" cy="5811839"/>
          </a:xfrm>
        </p:spPr>
        <p:txBody>
          <a:bodyPr vert="eaVert"/>
          <a:lstStyle/>
          <a:p>
            <a:r>
              <a:rPr lang="en-US"/>
              <a:t>Click to edit Master title style</a:t>
            </a:r>
            <a:endParaRPr lang="en-DE"/>
          </a:p>
        </p:txBody>
      </p:sp>
      <p:sp>
        <p:nvSpPr>
          <p:cNvPr id="3" name="Vertical Text Placeholder 2">
            <a:extLst>
              <a:ext uri="{FF2B5EF4-FFF2-40B4-BE49-F238E27FC236}">
                <a16:creationId xmlns:a16="http://schemas.microsoft.com/office/drawing/2014/main" id="{CEE90A49-0257-4DB5-F90A-495ECB8DDF48}"/>
              </a:ext>
            </a:extLst>
          </p:cNvPr>
          <p:cNvSpPr>
            <a:spLocks noGrp="1"/>
          </p:cNvSpPr>
          <p:nvPr>
            <p:ph type="body" orient="vert" idx="1"/>
          </p:nvPr>
        </p:nvSpPr>
        <p:spPr>
          <a:xfrm>
            <a:off x="838201" y="365126"/>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E"/>
          </a:p>
        </p:txBody>
      </p:sp>
      <p:sp>
        <p:nvSpPr>
          <p:cNvPr id="4" name="Date Placeholder 3">
            <a:extLst>
              <a:ext uri="{FF2B5EF4-FFF2-40B4-BE49-F238E27FC236}">
                <a16:creationId xmlns:a16="http://schemas.microsoft.com/office/drawing/2014/main" id="{60E95B9E-FF25-424F-A414-D7961F2F3098}"/>
              </a:ext>
            </a:extLst>
          </p:cNvPr>
          <p:cNvSpPr>
            <a:spLocks noGrp="1"/>
          </p:cNvSpPr>
          <p:nvPr>
            <p:ph type="dt" sz="half" idx="10"/>
          </p:nvPr>
        </p:nvSpPr>
        <p:spPr/>
        <p:txBody>
          <a:bodyPr/>
          <a:lstStyle/>
          <a:p>
            <a:fld id="{990F8160-2E96-4FC4-A047-8567F7064B16}" type="datetime1">
              <a:rPr lang="en-US" smtClean="0"/>
              <a:t>9/12/2023</a:t>
            </a:fld>
            <a:endParaRPr lang="en-DE"/>
          </a:p>
        </p:txBody>
      </p:sp>
      <p:sp>
        <p:nvSpPr>
          <p:cNvPr id="5" name="Footer Placeholder 4">
            <a:extLst>
              <a:ext uri="{FF2B5EF4-FFF2-40B4-BE49-F238E27FC236}">
                <a16:creationId xmlns:a16="http://schemas.microsoft.com/office/drawing/2014/main" id="{706AB4CB-19B4-B2B4-F913-63A6FD503FBC}"/>
              </a:ext>
            </a:extLst>
          </p:cNvPr>
          <p:cNvSpPr>
            <a:spLocks noGrp="1"/>
          </p:cNvSpPr>
          <p:nvPr>
            <p:ph type="ftr" sz="quarter" idx="11"/>
          </p:nvPr>
        </p:nvSpPr>
        <p:spPr/>
        <p:txBody>
          <a:bodyPr/>
          <a:lstStyle/>
          <a:p>
            <a:r>
              <a:rPr lang="en-GB"/>
              <a:t>Follow-Up Surveys II</a:t>
            </a:r>
            <a:endParaRPr lang="en-DE"/>
          </a:p>
        </p:txBody>
      </p:sp>
      <p:sp>
        <p:nvSpPr>
          <p:cNvPr id="6" name="Slide Number Placeholder 5">
            <a:extLst>
              <a:ext uri="{FF2B5EF4-FFF2-40B4-BE49-F238E27FC236}">
                <a16:creationId xmlns:a16="http://schemas.microsoft.com/office/drawing/2014/main" id="{B7E0A8CE-CC6A-2D72-D730-751770EBC31A}"/>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22553969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Textfolie Standar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4"/>
            <a:ext cx="9563579" cy="4660625"/>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7" y="320284"/>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Follow-Up Surveys II</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B0D2438C-65C5-43CE-AA55-D7500EF85245}"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4263453094"/>
      </p:ext>
    </p:extLst>
  </p:cSld>
  <p:clrMapOvr>
    <a:masterClrMapping/>
  </p:clrMapOvr>
  <p:transition>
    <p:fade/>
  </p:transition>
  <p:extLst>
    <p:ext uri="{DCECCB84-F9BA-43D5-87BE-67443E8EF086}">
      <p15:sldGuideLst xmlns:p15="http://schemas.microsoft.com/office/powerpoint/2012/main">
        <p15:guide id="1" orient="horz" pos="3793" userDrawn="1">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Agenda,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60" y="320315"/>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210"/>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400">
                <a:solidFill>
                  <a:prstClr val="white"/>
                </a:solidFill>
              </a:endParaRPr>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US" sz="2400">
                <a:solidFill>
                  <a:prstClr val="white"/>
                </a:solidFill>
              </a:endParaRPr>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US" sz="2400">
                <a:solidFill>
                  <a:prstClr val="white"/>
                </a:solidFill>
              </a:endParaRPr>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US" sz="2400">
                <a:solidFill>
                  <a:prstClr val="white"/>
                </a:solidFill>
              </a:endParaRPr>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US" sz="2400">
                <a:solidFill>
                  <a:prstClr val="white"/>
                </a:solidFill>
              </a:endParaRPr>
            </a:p>
          </p:txBody>
        </p:sp>
      </p:grpSp>
      <p:sp>
        <p:nvSpPr>
          <p:cNvPr id="12" name="Textplatzhalter 7">
            <a:extLst>
              <a:ext uri="{FF2B5EF4-FFF2-40B4-BE49-F238E27FC236}">
                <a16:creationId xmlns:a16="http://schemas.microsoft.com/office/drawing/2014/main" id="{32E1886A-3475-4E66-B3BF-1AD48A2030B2}"/>
              </a:ext>
            </a:extLst>
          </p:cNvPr>
          <p:cNvSpPr>
            <a:spLocks noGrp="1"/>
          </p:cNvSpPr>
          <p:nvPr>
            <p:ph type="body" sz="quarter" idx="13" hasCustomPrompt="1"/>
          </p:nvPr>
        </p:nvSpPr>
        <p:spPr bwMode="gray">
          <a:xfrm>
            <a:off x="599757" y="1361294"/>
            <a:ext cx="9563579" cy="3746844"/>
          </a:xfrm>
        </p:spPr>
        <p:txBody>
          <a:bodyPr/>
          <a:lstStyle>
            <a:lvl1pPr marL="0" marR="0" indent="0" algn="l" defTabSz="914354" rtl="0" eaLnBrk="1" fontAlgn="auto" latinLnBrk="0" hangingPunct="1">
              <a:lnSpc>
                <a:spcPct val="90000"/>
              </a:lnSpc>
              <a:spcBef>
                <a:spcPts val="2400"/>
              </a:spcBef>
              <a:spcAft>
                <a:spcPts val="0"/>
              </a:spcAft>
              <a:buClrTx/>
              <a:buSzTx/>
              <a:buFont typeface="+mj-lt"/>
              <a:buNone/>
              <a:tabLst/>
              <a:defRPr/>
            </a:lvl1pPr>
          </a:lstStyle>
          <a:p>
            <a:pPr marL="304784" marR="0" lvl="0" indent="-304784" algn="l" defTabSz="914354" rtl="0" eaLnBrk="1" fontAlgn="auto" latinLnBrk="0" hangingPunct="1">
              <a:lnSpc>
                <a:spcPct val="90000"/>
              </a:lnSpc>
              <a:spcBef>
                <a:spcPts val="2400"/>
              </a:spcBef>
              <a:spcAft>
                <a:spcPts val="0"/>
              </a:spcAft>
              <a:buClrTx/>
              <a:buSzTx/>
              <a:buFont typeface="+mj-lt"/>
              <a:buAutoNum type="arabicPeriod"/>
              <a:tabLst/>
              <a:defRPr/>
            </a:pPr>
            <a:r>
              <a:rPr lang="en-GB"/>
              <a:t>Click to add text</a:t>
            </a:r>
          </a:p>
        </p:txBody>
      </p:sp>
      <p:sp>
        <p:nvSpPr>
          <p:cNvPr id="13" name="Datumsplatzhalter 12">
            <a:extLst>
              <a:ext uri="{FF2B5EF4-FFF2-40B4-BE49-F238E27FC236}">
                <a16:creationId xmlns:a16="http://schemas.microsoft.com/office/drawing/2014/main" id="{E5D8E01E-F49F-4D57-89D4-E949623D1DC6}"/>
              </a:ext>
            </a:extLst>
          </p:cNvPr>
          <p:cNvSpPr>
            <a:spLocks noGrp="1"/>
          </p:cNvSpPr>
          <p:nvPr>
            <p:ph type="dt" sz="half" idx="14"/>
          </p:nvPr>
        </p:nvSpPr>
        <p:spPr/>
        <p:txBody>
          <a:bodyPr/>
          <a:lstStyle/>
          <a:p>
            <a:r>
              <a:rPr lang="de-DE">
                <a:solidFill>
                  <a:prstClr val="black">
                    <a:tint val="75000"/>
                  </a:prstClr>
                </a:solidFill>
              </a:rPr>
              <a:t>05/02/20</a:t>
            </a:r>
            <a:endParaRPr lang="en-GB">
              <a:solidFill>
                <a:prstClr val="black">
                  <a:tint val="75000"/>
                </a:prstClr>
              </a:solidFill>
            </a:endParaRPr>
          </a:p>
        </p:txBody>
      </p:sp>
      <p:sp>
        <p:nvSpPr>
          <p:cNvPr id="14" name="Fußzeilenplatzhalter 13">
            <a:extLst>
              <a:ext uri="{FF2B5EF4-FFF2-40B4-BE49-F238E27FC236}">
                <a16:creationId xmlns:a16="http://schemas.microsoft.com/office/drawing/2014/main" id="{BCF8D0CE-4095-4F50-924A-6E387AE4CF28}"/>
              </a:ext>
            </a:extLst>
          </p:cNvPr>
          <p:cNvSpPr>
            <a:spLocks noGrp="1"/>
          </p:cNvSpPr>
          <p:nvPr>
            <p:ph type="ftr" sz="quarter" idx="15"/>
          </p:nvPr>
        </p:nvSpPr>
        <p:spPr/>
        <p:txBody>
          <a:bodyPr/>
          <a:lstStyle/>
          <a:p>
            <a:r>
              <a:rPr lang="en-US">
                <a:solidFill>
                  <a:prstClr val="black">
                    <a:tint val="75000"/>
                  </a:prstClr>
                </a:solidFill>
              </a:rPr>
              <a:t>Training of survey team – Mekele 2020 - AV &amp; ZD </a:t>
            </a:r>
            <a:endParaRPr lang="en-GB">
              <a:solidFill>
                <a:prstClr val="black">
                  <a:tint val="75000"/>
                </a:prstClr>
              </a:solidFill>
            </a:endParaRPr>
          </a:p>
        </p:txBody>
      </p:sp>
      <p:sp>
        <p:nvSpPr>
          <p:cNvPr id="15" name="Foliennummernplatzhalter 14">
            <a:extLst>
              <a:ext uri="{FF2B5EF4-FFF2-40B4-BE49-F238E27FC236}">
                <a16:creationId xmlns:a16="http://schemas.microsoft.com/office/drawing/2014/main" id="{4509B031-4623-4B3A-8E75-E14CEB8CCF15}"/>
              </a:ext>
            </a:extLst>
          </p:cNvPr>
          <p:cNvSpPr>
            <a:spLocks noGrp="1"/>
          </p:cNvSpPr>
          <p:nvPr>
            <p:ph type="sldNum" sz="quarter" idx="16"/>
          </p:nvPr>
        </p:nvSpPr>
        <p:spPr/>
        <p:txBody>
          <a:bodyPr/>
          <a:lstStyle/>
          <a:p>
            <a:r>
              <a:rPr lang="en-GB">
                <a:solidFill>
                  <a:prstClr val="black">
                    <a:tint val="75000"/>
                  </a:prstClr>
                </a:solidFill>
              </a:rPr>
              <a:t>Page </a:t>
            </a:r>
            <a:fld id="{3A8B5DB7-81A8-4ED4-916B-6B23CD603687}"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296376438"/>
      </p:ext>
    </p:extLst>
  </p:cSld>
  <p:clrMapOvr>
    <a:masterClrMapping/>
  </p:clrMapOvr>
  <p:transition>
    <p:fade/>
  </p:transition>
  <p:extLst>
    <p:ext uri="{DCECCB84-F9BA-43D5-87BE-67443E8EF086}">
      <p15:sldGuideLst xmlns:p15="http://schemas.microsoft.com/office/powerpoint/2012/main">
        <p15:guide id="1" orient="horz" pos="3793" userDrawn="1">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Chapter start slide, alternative">
    <p:spTree>
      <p:nvGrpSpPr>
        <p:cNvPr id="1" name=""/>
        <p:cNvGrpSpPr/>
        <p:nvPr/>
      </p:nvGrpSpPr>
      <p:grpSpPr>
        <a:xfrm>
          <a:off x="0" y="0"/>
          <a:ext cx="0" cy="0"/>
          <a:chOff x="0" y="0"/>
          <a:chExt cx="0" cy="0"/>
        </a:xfrm>
      </p:grpSpPr>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3" y="3700611"/>
            <a:ext cx="10627783" cy="384721"/>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480644"/>
            <a:ext cx="10628948" cy="108337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This may also have two lines</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2" y="165102"/>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D88D0E22-2017-4208-9ADC-47A2FAF1D431}"/>
              </a:ext>
            </a:extLst>
          </p:cNvPr>
          <p:cNvSpPr>
            <a:spLocks noGrp="1"/>
          </p:cNvSpPr>
          <p:nvPr>
            <p:ph type="dt" sz="half" idx="11"/>
          </p:nvPr>
        </p:nvSpPr>
        <p:spPr/>
        <p:txBody>
          <a:bodyPr/>
          <a:lstStyle/>
          <a:p>
            <a:r>
              <a:rPr lang="de-DE"/>
              <a:t>05/02/20</a:t>
            </a:r>
            <a:endParaRPr lang="en-GB"/>
          </a:p>
        </p:txBody>
      </p:sp>
      <p:sp>
        <p:nvSpPr>
          <p:cNvPr id="7" name="Fußzeilenplatzhalter 6">
            <a:extLst>
              <a:ext uri="{FF2B5EF4-FFF2-40B4-BE49-F238E27FC236}">
                <a16:creationId xmlns:a16="http://schemas.microsoft.com/office/drawing/2014/main" id="{F9F9B96F-E57D-429A-9EB5-D561A8B62E5B}"/>
              </a:ext>
            </a:extLst>
          </p:cNvPr>
          <p:cNvSpPr>
            <a:spLocks noGrp="1"/>
          </p:cNvSpPr>
          <p:nvPr>
            <p:ph type="ftr" sz="quarter" idx="12"/>
          </p:nvPr>
        </p:nvSpPr>
        <p:spPr/>
        <p:txBody>
          <a:bodyPr/>
          <a:lstStyle/>
          <a:p>
            <a:r>
              <a:rPr lang="en-US"/>
              <a:t>Training of survey team – Mekele 2020 - AV &amp; ZD </a:t>
            </a:r>
            <a:endParaRPr lang="en-GB"/>
          </a:p>
        </p:txBody>
      </p:sp>
      <p:sp>
        <p:nvSpPr>
          <p:cNvPr id="10" name="Foliennummernplatzhalter 9">
            <a:extLst>
              <a:ext uri="{FF2B5EF4-FFF2-40B4-BE49-F238E27FC236}">
                <a16:creationId xmlns:a16="http://schemas.microsoft.com/office/drawing/2014/main" id="{5AA07C4F-927A-4ADF-8F4E-0E641F59E174}"/>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4152715094"/>
      </p:ext>
    </p:extLst>
  </p:cSld>
  <p:clrMapOvr>
    <a:masterClrMapping/>
  </p:clrMapOvr>
  <p:transition>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p:cSld name="Title, colour">
    <p:spTree>
      <p:nvGrpSpPr>
        <p:cNvPr id="1" name=""/>
        <p:cNvGrpSpPr/>
        <p:nvPr/>
      </p:nvGrpSpPr>
      <p:grpSpPr>
        <a:xfrm>
          <a:off x="0" y="0"/>
          <a:ext cx="0" cy="0"/>
          <a:chOff x="0" y="0"/>
          <a:chExt cx="0" cy="0"/>
        </a:xfrm>
      </p:grpSpPr>
      <p:pic>
        <p:nvPicPr>
          <p:cNvPr id="21" name="Grafik 20" descr="Ein Bild, das Kette enthält.&#10;&#10;Automatisch generierte Beschreibung">
            <a:extLst>
              <a:ext uri="{FF2B5EF4-FFF2-40B4-BE49-F238E27FC236}">
                <a16:creationId xmlns:a16="http://schemas.microsoft.com/office/drawing/2014/main" id="{82995FEF-F44E-4720-98FA-B2AE557B1183}"/>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4721860"/>
          </a:xfrm>
          <a:prstGeom prst="rect">
            <a:avLst/>
          </a:prstGeom>
        </p:spPr>
      </p:pic>
      <p:pic>
        <p:nvPicPr>
          <p:cNvPr id="18" name="Grafik 17" descr="Ein Bild, das Säge enthält.&#10;&#10;Automatisch generierte Beschreibung">
            <a:extLst>
              <a:ext uri="{FF2B5EF4-FFF2-40B4-BE49-F238E27FC236}">
                <a16:creationId xmlns:a16="http://schemas.microsoft.com/office/drawing/2014/main" id="{57A5703D-6864-419D-AAFF-48396C4B22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colour GIZ key visual</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en-GB"/>
              <a:t>This is the sub-line</a:t>
            </a:r>
          </a:p>
          <a:p>
            <a:pPr lvl="0"/>
            <a:r>
              <a:rPr lang="en-GB"/>
              <a:t>Project name | Date</a:t>
            </a:r>
          </a:p>
        </p:txBody>
      </p:sp>
      <p:pic>
        <p:nvPicPr>
          <p:cNvPr id="10" name="logo">
            <a:extLst>
              <a:ext uri="{FF2B5EF4-FFF2-40B4-BE49-F238E27FC236}">
                <a16:creationId xmlns:a16="http://schemas.microsoft.com/office/drawing/2014/main" id="{BB915B2F-F90E-4740-9ADA-291A0E63BDE2}"/>
              </a:ext>
            </a:extLst>
          </p:cNvPr>
          <p:cNvPicPr>
            <a:picLocks noChangeAspect="1"/>
          </p:cNvPicPr>
          <p:nvPr/>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BD21318B-3022-42D5-AB5E-3CB62091D006}"/>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Tree>
    <p:extLst>
      <p:ext uri="{BB962C8B-B14F-4D97-AF65-F5344CB8AC3E}">
        <p14:creationId xmlns:p14="http://schemas.microsoft.com/office/powerpoint/2010/main" val="2970425468"/>
      </p:ext>
    </p:extLst>
  </p:cSld>
  <p:clrMapOvr>
    <a:masterClrMapping/>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p:cSld name="Title b/w ">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FF0DB5C6-9E74-4378-9827-68473EFA35F3}"/>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4721861"/>
          </a:xfrm>
          <a:prstGeom prst="rect">
            <a:avLst/>
          </a:prstGeom>
        </p:spPr>
      </p:pic>
      <p:pic>
        <p:nvPicPr>
          <p:cNvPr id="15" name="Grafik 14" descr="Ein Bild, das Säge enthält.&#10;&#10;Automatisch generierte Beschreibung">
            <a:extLst>
              <a:ext uri="{FF2B5EF4-FFF2-40B4-BE49-F238E27FC236}">
                <a16:creationId xmlns:a16="http://schemas.microsoft.com/office/drawing/2014/main" id="{31687CA2-4830-4EA3-B6BE-4D04E1B8363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pic>
        <p:nvPicPr>
          <p:cNvPr id="10" name="logo">
            <a:extLst>
              <a:ext uri="{FF2B5EF4-FFF2-40B4-BE49-F238E27FC236}">
                <a16:creationId xmlns:a16="http://schemas.microsoft.com/office/drawing/2014/main" id="{5020DAB1-6624-4F6F-85BE-D8BE78A1A57E}"/>
              </a:ext>
            </a:extLst>
          </p:cNvPr>
          <p:cNvPicPr>
            <a:picLocks noChangeAspect="1"/>
          </p:cNvPicPr>
          <p:nvPr/>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b/w GIZ key visual</a:t>
            </a:r>
          </a:p>
        </p:txBody>
      </p:sp>
    </p:spTree>
    <p:extLst>
      <p:ext uri="{BB962C8B-B14F-4D97-AF65-F5344CB8AC3E}">
        <p14:creationId xmlns:p14="http://schemas.microsoft.com/office/powerpoint/2010/main" val="1230427138"/>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33434524-246F-4963-B370-9D03A8A612F4}"/>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236A171F-D9B6-430C-B2CD-41D6500BC8A7}"/>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F4B5CFEE-6F74-4FBF-9FA2-F7617F7596A0}"/>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5" name="Fußzeilenplatzhalter 4">
            <a:extLst>
              <a:ext uri="{FF2B5EF4-FFF2-40B4-BE49-F238E27FC236}">
                <a16:creationId xmlns:a16="http://schemas.microsoft.com/office/drawing/2014/main" id="{F40F6D27-B51E-4854-8F6E-4810385E8B88}"/>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F481EB22-82BB-4612-81E0-34EC99D84EC1}"/>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22012782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p:cSld name="Photo title">
    <p:spTree>
      <p:nvGrpSpPr>
        <p:cNvPr id="1" name=""/>
        <p:cNvGrpSpPr/>
        <p:nvPr/>
      </p:nvGrpSpPr>
      <p:grpSpPr>
        <a:xfrm>
          <a:off x="0" y="0"/>
          <a:ext cx="0" cy="0"/>
          <a:chOff x="0" y="0"/>
          <a:chExt cx="0" cy="0"/>
        </a:xfrm>
      </p:grpSpPr>
      <p:pic>
        <p:nvPicPr>
          <p:cNvPr id="8" name="Grafik 7" descr="Ein Bild, das Screenshot enthält.&#10;&#10;Automatisch generierte Beschreibung">
            <a:extLst>
              <a:ext uri="{FF2B5EF4-FFF2-40B4-BE49-F238E27FC236}">
                <a16:creationId xmlns:a16="http://schemas.microsoft.com/office/drawing/2014/main" id="{8B5BB38C-C268-430A-95D0-A4989E9A611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cxnSp>
        <p:nvCxnSpPr>
          <p:cNvPr id="6" name="Gerade Verbindung mit Pfeil 5">
            <a:extLst>
              <a:ext uri="{FF2B5EF4-FFF2-40B4-BE49-F238E27FC236}">
                <a16:creationId xmlns:a16="http://schemas.microsoft.com/office/drawing/2014/main" id="{FE685868-EA5A-4891-A28F-04F16BEAED38}"/>
              </a:ext>
            </a:extLst>
          </p:cNvPr>
          <p:cNvCxnSpPr/>
          <p:nvPr/>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grpSp>
        <p:nvGrpSpPr>
          <p:cNvPr id="5" name="Gruppieren 4">
            <a:extLst>
              <a:ext uri="{FF2B5EF4-FFF2-40B4-BE49-F238E27FC236}">
                <a16:creationId xmlns:a16="http://schemas.microsoft.com/office/drawing/2014/main" id="{2033EF87-771C-4B92-ADFE-7B13B36298B2}"/>
              </a:ext>
            </a:extLst>
          </p:cNvPr>
          <p:cNvGrpSpPr/>
          <p:nvPr/>
        </p:nvGrpSpPr>
        <p:grpSpPr>
          <a:xfrm>
            <a:off x="7472793" y="1034676"/>
            <a:ext cx="2117468" cy="866995"/>
            <a:chOff x="5604594" y="1459908"/>
            <a:chExt cx="1588101" cy="650246"/>
          </a:xfrm>
        </p:grpSpPr>
        <p:pic>
          <p:nvPicPr>
            <p:cNvPr id="4" name="Grafik 3" descr="Ein Bild, das Screenshot enthält.&#10;&#10;Automatisch generierte Beschreibung">
              <a:extLst>
                <a:ext uri="{FF2B5EF4-FFF2-40B4-BE49-F238E27FC236}">
                  <a16:creationId xmlns:a16="http://schemas.microsoft.com/office/drawing/2014/main" id="{819D2676-9436-4032-BE32-30435B740AE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28" name="Rechteck 27">
              <a:extLst>
                <a:ext uri="{FF2B5EF4-FFF2-40B4-BE49-F238E27FC236}">
                  <a16:creationId xmlns:a16="http://schemas.microsoft.com/office/drawing/2014/main" id="{F4035884-6A0A-4E92-9DBD-74348932C0B3}"/>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25" name="Rechteck">
            <a:extLst>
              <a:ext uri="{FF2B5EF4-FFF2-40B4-BE49-F238E27FC236}">
                <a16:creationId xmlns:a16="http://schemas.microsoft.com/office/drawing/2014/main" id="{F2E38B50-980D-47A1-BF50-09C022DE3178}"/>
              </a:ext>
            </a:extLst>
          </p:cNvPr>
          <p:cNvSpPr/>
          <p:nvPr/>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3" name="1.">
            <a:extLst>
              <a:ext uri="{FF2B5EF4-FFF2-40B4-BE49-F238E27FC236}">
                <a16:creationId xmlns:a16="http://schemas.microsoft.com/office/drawing/2014/main" id="{6C4143CA-4DB1-41D8-8702-2CD00961FDB5}"/>
              </a:ext>
            </a:extLst>
          </p:cNvPr>
          <p:cNvSpPr/>
          <p:nvPr/>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16" name="2.">
            <a:extLst>
              <a:ext uri="{FF2B5EF4-FFF2-40B4-BE49-F238E27FC236}">
                <a16:creationId xmlns:a16="http://schemas.microsoft.com/office/drawing/2014/main" id="{8F222F02-A2DC-42E9-84D4-4ACEFEE70A4D}"/>
              </a:ext>
            </a:extLst>
          </p:cNvPr>
          <p:cNvSpPr/>
          <p:nvPr/>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23" name="3.">
            <a:extLst>
              <a:ext uri="{FF2B5EF4-FFF2-40B4-BE49-F238E27FC236}">
                <a16:creationId xmlns:a16="http://schemas.microsoft.com/office/drawing/2014/main" id="{C15972D1-066C-49B6-94E5-4A7A0A3B2587}"/>
              </a:ext>
            </a:extLst>
          </p:cNvPr>
          <p:cNvSpPr/>
          <p:nvPr/>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pic>
        <p:nvPicPr>
          <p:cNvPr id="11" name="logo">
            <a:extLst>
              <a:ext uri="{FF2B5EF4-FFF2-40B4-BE49-F238E27FC236}">
                <a16:creationId xmlns:a16="http://schemas.microsoft.com/office/drawing/2014/main" id="{F8081F88-CBA8-4146-B984-924F5BAE4350}"/>
              </a:ext>
            </a:extLst>
          </p:cNvPr>
          <p:cNvPicPr>
            <a:picLocks noChangeAspect="1"/>
          </p:cNvPicPr>
          <p:nvPr/>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how">
            <a:extLst>
              <a:ext uri="{FF2B5EF4-FFF2-40B4-BE49-F238E27FC236}">
                <a16:creationId xmlns:a16="http://schemas.microsoft.com/office/drawing/2014/main" id="{B4432FF7-B852-4F03-B6BA-EEC7AD563D82}"/>
              </a:ext>
            </a:extLst>
          </p:cNvPr>
          <p:cNvSpPr txBox="1"/>
          <p:nvPr/>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sp>
        <p:nvSpPr>
          <p:cNvPr id="10" name="Dreieck">
            <a:extLst>
              <a:ext uri="{FF2B5EF4-FFF2-40B4-BE49-F238E27FC236}">
                <a16:creationId xmlns:a16="http://schemas.microsoft.com/office/drawing/2014/main" id="{22DB09A9-BCD0-4F35-8DC4-DDFE9DE6C2F9}"/>
              </a:ext>
            </a:extLst>
          </p:cNvPr>
          <p:cNvSpPr/>
          <p:nvPr/>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846875"/>
            <a:ext cx="11858487" cy="4040085"/>
          </a:xfrm>
          <a:prstGeom prst="rect">
            <a:avLst/>
          </a:prstGeom>
          <a:blipFill dpi="0" rotWithShape="1">
            <a:blip r:embed="rId6"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Title slide/headline</a:t>
            </a:r>
            <a:br>
              <a:rPr lang="en-GB"/>
            </a:br>
            <a:r>
              <a:rPr lang="en-GB"/>
              <a:t>with background photo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Tree>
    <p:extLst>
      <p:ext uri="{BB962C8B-B14F-4D97-AF65-F5344CB8AC3E}">
        <p14:creationId xmlns:p14="http://schemas.microsoft.com/office/powerpoint/2010/main" val="2815648850"/>
      </p:ext>
    </p:extLst>
  </p:cSld>
  <p:clrMapOvr>
    <a:masterClrMapping/>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p:cSld name="Graphic/free-form selection title">
    <p:spTree>
      <p:nvGrpSpPr>
        <p:cNvPr id="1" name=""/>
        <p:cNvGrpSpPr/>
        <p:nvPr/>
      </p:nvGrpSpPr>
      <p:grpSpPr>
        <a:xfrm>
          <a:off x="0" y="0"/>
          <a:ext cx="0" cy="0"/>
          <a:chOff x="0" y="0"/>
          <a:chExt cx="0" cy="0"/>
        </a:xfrm>
      </p:grpSpPr>
      <p:pic>
        <p:nvPicPr>
          <p:cNvPr id="11" name="logo">
            <a:extLst>
              <a:ext uri="{FF2B5EF4-FFF2-40B4-BE49-F238E27FC236}">
                <a16:creationId xmlns:a16="http://schemas.microsoft.com/office/drawing/2014/main" id="{F8081F88-CBA8-4146-B984-924F5BAE4350}"/>
              </a:ext>
            </a:extLst>
          </p:cNvPr>
          <p:cNvPicPr>
            <a:picLocks noChangeAspect="1"/>
          </p:cNvPicPr>
          <p:nvPr/>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10" name="Dreieck">
            <a:extLst>
              <a:ext uri="{FF2B5EF4-FFF2-40B4-BE49-F238E27FC236}">
                <a16:creationId xmlns:a16="http://schemas.microsoft.com/office/drawing/2014/main" id="{22DB09A9-BCD0-4F35-8DC4-DDFE9DE6C2F9}"/>
              </a:ext>
            </a:extLst>
          </p:cNvPr>
          <p:cNvSpPr/>
          <p:nvPr/>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28" name="Headline">
            <a:extLst>
              <a:ext uri="{FF2B5EF4-FFF2-40B4-BE49-F238E27FC236}">
                <a16:creationId xmlns:a16="http://schemas.microsoft.com/office/drawing/2014/main" id="{813E0E27-07DF-4161-8BD6-EBA305CB5161}"/>
              </a:ext>
            </a:extLst>
          </p:cNvPr>
          <p:cNvSpPr>
            <a:spLocks noGrp="1"/>
          </p:cNvSpPr>
          <p:nvPr>
            <p:ph type="title" hasCustomPrompt="1"/>
          </p:nvPr>
        </p:nvSpPr>
        <p:spPr bwMode="gray">
          <a:xfrm>
            <a:off x="164181" y="846875"/>
            <a:ext cx="11858487" cy="4040085"/>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Title slide for illustration/free-form selection</a:t>
            </a:r>
            <a:br>
              <a:rPr lang="en-GB"/>
            </a:br>
            <a:r>
              <a:rPr lang="en-GB"/>
              <a:t>with white background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bwMode="gray">
          <a:xfrm>
            <a:off x="10396670" y="1966807"/>
            <a:ext cx="1662545" cy="1147156"/>
          </a:xfrm>
          <a:prstGeom prst="rect">
            <a:avLst/>
          </a:prstGeom>
        </p:spPr>
      </p:pic>
      <p:sp>
        <p:nvSpPr>
          <p:cNvPr id="29" name="1.">
            <a:extLst>
              <a:ext uri="{FF2B5EF4-FFF2-40B4-BE49-F238E27FC236}">
                <a16:creationId xmlns:a16="http://schemas.microsoft.com/office/drawing/2014/main" id="{20B6CB06-5705-4A0C-80E4-F97390E0F331}"/>
              </a:ext>
            </a:extLst>
          </p:cNvPr>
          <p:cNvSpPr/>
          <p:nvPr/>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30" name="2.">
            <a:extLst>
              <a:ext uri="{FF2B5EF4-FFF2-40B4-BE49-F238E27FC236}">
                <a16:creationId xmlns:a16="http://schemas.microsoft.com/office/drawing/2014/main" id="{D84EBA1A-4DAD-4862-AA4E-9880DC7763BC}"/>
              </a:ext>
            </a:extLst>
          </p:cNvPr>
          <p:cNvSpPr/>
          <p:nvPr/>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1" name="3.">
            <a:extLst>
              <a:ext uri="{FF2B5EF4-FFF2-40B4-BE49-F238E27FC236}">
                <a16:creationId xmlns:a16="http://schemas.microsoft.com/office/drawing/2014/main" id="{B2678BDE-5861-465F-B7A9-0C02CEA5146A}"/>
              </a:ext>
            </a:extLst>
          </p:cNvPr>
          <p:cNvSpPr/>
          <p:nvPr/>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sp>
        <p:nvSpPr>
          <p:cNvPr id="32" name="how">
            <a:extLst>
              <a:ext uri="{FF2B5EF4-FFF2-40B4-BE49-F238E27FC236}">
                <a16:creationId xmlns:a16="http://schemas.microsoft.com/office/drawing/2014/main" id="{DD9A8E2A-61F9-4B3C-9A2B-7F7E505F0D6A}"/>
              </a:ext>
            </a:extLst>
          </p:cNvPr>
          <p:cNvSpPr txBox="1"/>
          <p:nvPr/>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pic>
        <p:nvPicPr>
          <p:cNvPr id="23" name="Grafik 22" descr="Ein Bild, das Screenshot enthält.&#10;&#10;Automatisch generierte Beschreibung">
            <a:extLst>
              <a:ext uri="{FF2B5EF4-FFF2-40B4-BE49-F238E27FC236}">
                <a16:creationId xmlns:a16="http://schemas.microsoft.com/office/drawing/2014/main" id="{624386F1-94F3-4226-906F-12B82E9AA11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10396670" y="1029491"/>
            <a:ext cx="517191" cy="787908"/>
          </a:xfrm>
          <a:prstGeom prst="rect">
            <a:avLst/>
          </a:prstGeom>
        </p:spPr>
      </p:pic>
      <p:grpSp>
        <p:nvGrpSpPr>
          <p:cNvPr id="33" name="Gruppieren 32">
            <a:extLst>
              <a:ext uri="{FF2B5EF4-FFF2-40B4-BE49-F238E27FC236}">
                <a16:creationId xmlns:a16="http://schemas.microsoft.com/office/drawing/2014/main" id="{105A1CD3-65ED-4979-8ED3-C6C6D69CA36F}"/>
              </a:ext>
            </a:extLst>
          </p:cNvPr>
          <p:cNvGrpSpPr/>
          <p:nvPr/>
        </p:nvGrpSpPr>
        <p:grpSpPr>
          <a:xfrm>
            <a:off x="7472793" y="1034676"/>
            <a:ext cx="2117468" cy="866995"/>
            <a:chOff x="5604594" y="1459908"/>
            <a:chExt cx="1588101" cy="650246"/>
          </a:xfrm>
        </p:grpSpPr>
        <p:pic>
          <p:nvPicPr>
            <p:cNvPr id="34" name="Grafik 33" descr="Ein Bild, das Screenshot enthält.&#10;&#10;Automatisch generierte Beschreibung">
              <a:extLst>
                <a:ext uri="{FF2B5EF4-FFF2-40B4-BE49-F238E27FC236}">
                  <a16:creationId xmlns:a16="http://schemas.microsoft.com/office/drawing/2014/main" id="{51D59DA1-E2B0-4CDB-A12E-01AA9A73E876}"/>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5" name="Rechteck 34">
              <a:extLst>
                <a:ext uri="{FF2B5EF4-FFF2-40B4-BE49-F238E27FC236}">
                  <a16:creationId xmlns:a16="http://schemas.microsoft.com/office/drawing/2014/main" id="{CA75C1DE-0310-44D2-BF9A-8AF0BB55C2BA}"/>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6" name="Rechteck">
            <a:extLst>
              <a:ext uri="{FF2B5EF4-FFF2-40B4-BE49-F238E27FC236}">
                <a16:creationId xmlns:a16="http://schemas.microsoft.com/office/drawing/2014/main" id="{E6AB41C2-B97C-4B5B-B3A7-980B47D8BCA4}"/>
              </a:ext>
            </a:extLst>
          </p:cNvPr>
          <p:cNvSpPr/>
          <p:nvPr/>
        </p:nvSpPr>
        <p:spPr bwMode="gray">
          <a:xfrm>
            <a:off x="10439990"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2763361129"/>
      </p:ext>
    </p:extLst>
  </p:cSld>
  <p:clrMapOvr>
    <a:masterClrMapping/>
  </p:clrMapOvr>
  <p:transition>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p:cSld name="Title, alternative">
    <p:spTree>
      <p:nvGrpSpPr>
        <p:cNvPr id="1" name=""/>
        <p:cNvGrpSpPr/>
        <p:nvPr/>
      </p:nvGrpSpPr>
      <p:grpSpPr>
        <a:xfrm>
          <a:off x="0" y="0"/>
          <a:ext cx="0" cy="0"/>
          <a:chOff x="0" y="0"/>
          <a:chExt cx="0" cy="0"/>
        </a:xfrm>
      </p:grpSpPr>
      <p:pic>
        <p:nvPicPr>
          <p:cNvPr id="10" name="logo">
            <a:extLst>
              <a:ext uri="{FF2B5EF4-FFF2-40B4-BE49-F238E27FC236}">
                <a16:creationId xmlns:a16="http://schemas.microsoft.com/office/drawing/2014/main" id="{5020DAB1-6624-4F6F-85BE-D8BE78A1A57E}"/>
              </a:ext>
            </a:extLst>
          </p:cNvPr>
          <p:cNvPicPr>
            <a:picLocks noChangeAspect="1"/>
          </p:cNvPicPr>
          <p:nvPr/>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Alternative title slide</a:t>
            </a:r>
            <a:br>
              <a:rPr lang="en-GB"/>
            </a:br>
            <a:r>
              <a:rPr lang="en-GB"/>
              <a:t>without photo</a:t>
            </a:r>
          </a:p>
        </p:txBody>
      </p:sp>
      <p:grpSp>
        <p:nvGrpSpPr>
          <p:cNvPr id="8" name="Key Visual">
            <a:extLst>
              <a:ext uri="{FF2B5EF4-FFF2-40B4-BE49-F238E27FC236}">
                <a16:creationId xmlns:a16="http://schemas.microsoft.com/office/drawing/2014/main" id="{1E0F1E1C-CA23-484C-B4BB-7C7FB71D6C86}"/>
              </a:ext>
            </a:extLst>
          </p:cNvPr>
          <p:cNvGrpSpPr/>
          <p:nvPr/>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2139136814"/>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Agend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Textplatzhalter 7">
            <a:extLst>
              <a:ext uri="{FF2B5EF4-FFF2-40B4-BE49-F238E27FC236}">
                <a16:creationId xmlns:a16="http://schemas.microsoft.com/office/drawing/2014/main" id="{F0E6115A-0138-4831-8CBC-F3B86D4660B2}"/>
              </a:ext>
            </a:extLst>
          </p:cNvPr>
          <p:cNvSpPr>
            <a:spLocks noGrp="1"/>
          </p:cNvSpPr>
          <p:nvPr>
            <p:ph type="body" sz="quarter" idx="13" hasCustomPrompt="1"/>
          </p:nvPr>
        </p:nvSpPr>
        <p:spPr bwMode="gray">
          <a:xfrm>
            <a:off x="599757" y="1361293"/>
            <a:ext cx="9563579" cy="4660625"/>
          </a:xfrm>
        </p:spPr>
        <p:txBody>
          <a:bodyPr/>
          <a:lstStyle>
            <a:lvl1pPr marL="304792" indent="-304792">
              <a:spcBef>
                <a:spcPts val="2400"/>
              </a:spcBef>
              <a:buFont typeface="+mj-lt"/>
              <a:buAutoNum type="arabicPeriod"/>
              <a:defRPr/>
            </a:lvl1pPr>
          </a:lstStyle>
          <a:p>
            <a:pPr lvl="0"/>
            <a:r>
              <a:rPr lang="en-GB"/>
              <a:t>Click to add text</a:t>
            </a:r>
          </a:p>
        </p:txBody>
      </p:sp>
      <p:sp>
        <p:nvSpPr>
          <p:cNvPr id="7" name="Datumsplatzhalter 6">
            <a:extLst>
              <a:ext uri="{FF2B5EF4-FFF2-40B4-BE49-F238E27FC236}">
                <a16:creationId xmlns:a16="http://schemas.microsoft.com/office/drawing/2014/main" id="{B452EF93-E523-4879-A016-E498F54384DB}"/>
              </a:ext>
            </a:extLst>
          </p:cNvPr>
          <p:cNvSpPr>
            <a:spLocks noGrp="1"/>
          </p:cNvSpPr>
          <p:nvPr>
            <p:ph type="dt" sz="half" idx="14"/>
          </p:nvPr>
        </p:nvSpPr>
        <p:spPr/>
        <p:txBody>
          <a:bodyPr/>
          <a:lstStyle/>
          <a:p>
            <a:fld id="{8E838066-05D6-4BDE-A9C0-A0B2B7D735B8}" type="datetime3">
              <a:rPr lang="en-US" smtClean="0"/>
              <a:t>12 September 2023</a:t>
            </a:fld>
            <a:endParaRPr lang="en-GB"/>
          </a:p>
        </p:txBody>
      </p:sp>
      <p:sp>
        <p:nvSpPr>
          <p:cNvPr id="8" name="Fußzeilenplatzhalter 7">
            <a:extLst>
              <a:ext uri="{FF2B5EF4-FFF2-40B4-BE49-F238E27FC236}">
                <a16:creationId xmlns:a16="http://schemas.microsoft.com/office/drawing/2014/main" id="{B153431B-7D6D-4B55-A0DF-437772147847}"/>
              </a:ext>
            </a:extLst>
          </p:cNvPr>
          <p:cNvSpPr>
            <a:spLocks noGrp="1"/>
          </p:cNvSpPr>
          <p:nvPr>
            <p:ph type="ftr" sz="quarter" idx="15"/>
          </p:nvPr>
        </p:nvSpPr>
        <p:spPr/>
        <p:txBody>
          <a:bodyPr/>
          <a:lstStyle/>
          <a:p>
            <a:r>
              <a:rPr lang="en-US"/>
              <a:t>FANSER GTA 2022</a:t>
            </a:r>
            <a:endParaRPr lang="en-GB"/>
          </a:p>
        </p:txBody>
      </p:sp>
      <p:sp>
        <p:nvSpPr>
          <p:cNvPr id="9" name="Foliennummernplatzhalter 8">
            <a:extLst>
              <a:ext uri="{FF2B5EF4-FFF2-40B4-BE49-F238E27FC236}">
                <a16:creationId xmlns:a16="http://schemas.microsoft.com/office/drawing/2014/main" id="{7190EEF8-EC05-4B47-999A-57A36EBAB75C}"/>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991156353"/>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Agenda,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Textplatzhalter 7">
            <a:extLst>
              <a:ext uri="{FF2B5EF4-FFF2-40B4-BE49-F238E27FC236}">
                <a16:creationId xmlns:a16="http://schemas.microsoft.com/office/drawing/2014/main" id="{32E1886A-3475-4E66-B3BF-1AD48A2030B2}"/>
              </a:ext>
            </a:extLst>
          </p:cNvPr>
          <p:cNvSpPr>
            <a:spLocks noGrp="1"/>
          </p:cNvSpPr>
          <p:nvPr>
            <p:ph type="body" sz="quarter" idx="13" hasCustomPrompt="1"/>
          </p:nvPr>
        </p:nvSpPr>
        <p:spPr bwMode="gray">
          <a:xfrm>
            <a:off x="599757" y="1361293"/>
            <a:ext cx="9563579" cy="3746844"/>
          </a:xfrm>
        </p:spPr>
        <p:txBody>
          <a:bodyPr/>
          <a:lstStyle>
            <a:lvl1pPr marL="0" marR="0" indent="0" algn="l" defTabSz="914377" rtl="0" eaLnBrk="1" fontAlgn="auto" latinLnBrk="0" hangingPunct="1">
              <a:lnSpc>
                <a:spcPct val="90000"/>
              </a:lnSpc>
              <a:spcBef>
                <a:spcPts val="2400"/>
              </a:spcBef>
              <a:spcAft>
                <a:spcPts val="0"/>
              </a:spcAft>
              <a:buClrTx/>
              <a:buSzTx/>
              <a:buFont typeface="+mj-lt"/>
              <a:buNone/>
              <a:tabLst/>
              <a:defRPr/>
            </a:lvl1pPr>
          </a:lstStyle>
          <a:p>
            <a:pPr marL="304792" marR="0" lvl="0" indent="-304792" algn="l" defTabSz="914377" rtl="0" eaLnBrk="1" fontAlgn="auto" latinLnBrk="0" hangingPunct="1">
              <a:lnSpc>
                <a:spcPct val="90000"/>
              </a:lnSpc>
              <a:spcBef>
                <a:spcPts val="2400"/>
              </a:spcBef>
              <a:spcAft>
                <a:spcPts val="0"/>
              </a:spcAft>
              <a:buClrTx/>
              <a:buSzTx/>
              <a:buFont typeface="+mj-lt"/>
              <a:buAutoNum type="arabicPeriod"/>
              <a:tabLst/>
              <a:defRPr/>
            </a:pPr>
            <a:r>
              <a:rPr lang="en-GB"/>
              <a:t>Click to add text</a:t>
            </a:r>
          </a:p>
        </p:txBody>
      </p:sp>
      <p:sp>
        <p:nvSpPr>
          <p:cNvPr id="13" name="Datumsplatzhalter 12">
            <a:extLst>
              <a:ext uri="{FF2B5EF4-FFF2-40B4-BE49-F238E27FC236}">
                <a16:creationId xmlns:a16="http://schemas.microsoft.com/office/drawing/2014/main" id="{E5D8E01E-F49F-4D57-89D4-E949623D1DC6}"/>
              </a:ext>
            </a:extLst>
          </p:cNvPr>
          <p:cNvSpPr>
            <a:spLocks noGrp="1"/>
          </p:cNvSpPr>
          <p:nvPr>
            <p:ph type="dt" sz="half" idx="14"/>
          </p:nvPr>
        </p:nvSpPr>
        <p:spPr/>
        <p:txBody>
          <a:bodyPr/>
          <a:lstStyle/>
          <a:p>
            <a:fld id="{658629C2-E233-4D7A-9474-0D3DE6DCA0FD}" type="datetime3">
              <a:rPr lang="en-US" smtClean="0"/>
              <a:t>12 September 2023</a:t>
            </a:fld>
            <a:endParaRPr lang="en-GB"/>
          </a:p>
        </p:txBody>
      </p:sp>
      <p:sp>
        <p:nvSpPr>
          <p:cNvPr id="14" name="Fußzeilenplatzhalter 13">
            <a:extLst>
              <a:ext uri="{FF2B5EF4-FFF2-40B4-BE49-F238E27FC236}">
                <a16:creationId xmlns:a16="http://schemas.microsoft.com/office/drawing/2014/main" id="{BCF8D0CE-4095-4F50-924A-6E387AE4CF28}"/>
              </a:ext>
            </a:extLst>
          </p:cNvPr>
          <p:cNvSpPr>
            <a:spLocks noGrp="1"/>
          </p:cNvSpPr>
          <p:nvPr>
            <p:ph type="ftr" sz="quarter" idx="15"/>
          </p:nvPr>
        </p:nvSpPr>
        <p:spPr/>
        <p:txBody>
          <a:bodyPr/>
          <a:lstStyle/>
          <a:p>
            <a:r>
              <a:rPr lang="en-US"/>
              <a:t>FANSER GTA 2022</a:t>
            </a:r>
            <a:endParaRPr lang="en-GB"/>
          </a:p>
        </p:txBody>
      </p:sp>
      <p:sp>
        <p:nvSpPr>
          <p:cNvPr id="15" name="Foliennummernplatzhalter 14">
            <a:extLst>
              <a:ext uri="{FF2B5EF4-FFF2-40B4-BE49-F238E27FC236}">
                <a16:creationId xmlns:a16="http://schemas.microsoft.com/office/drawing/2014/main" id="{4509B031-4623-4B3A-8E75-E14CEB8CCF15}"/>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758072810"/>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Chapter start slide, b/w  ">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pic>
        <p:nvPicPr>
          <p:cNvPr id="20" name="Grafik 19" descr="Ein Bild, das Säge enthält.&#10;&#10;Automatisch generierte Beschreibung">
            <a:extLst>
              <a:ext uri="{FF2B5EF4-FFF2-40B4-BE49-F238E27FC236}">
                <a16:creationId xmlns:a16="http://schemas.microsoft.com/office/drawing/2014/main" id="{BCF144E3-F322-4496-87EE-8035011D1A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164180" y="2093674"/>
            <a:ext cx="11860800" cy="4040085"/>
          </a:xfrm>
          <a:prstGeom prst="rect">
            <a:avLst/>
          </a:prstGeom>
        </p:spPr>
      </p:pic>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3793150"/>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with b/w GIZ key visual</a:t>
            </a:r>
          </a:p>
        </p:txBody>
      </p:sp>
      <p:sp>
        <p:nvSpPr>
          <p:cNvPr id="6" name="Datumsplatzhalter 5">
            <a:extLst>
              <a:ext uri="{FF2B5EF4-FFF2-40B4-BE49-F238E27FC236}">
                <a16:creationId xmlns:a16="http://schemas.microsoft.com/office/drawing/2014/main" id="{0DC1FF66-9C6A-433E-8553-8083512E9621}"/>
              </a:ext>
            </a:extLst>
          </p:cNvPr>
          <p:cNvSpPr>
            <a:spLocks noGrp="1"/>
          </p:cNvSpPr>
          <p:nvPr>
            <p:ph type="dt" sz="half" idx="11"/>
          </p:nvPr>
        </p:nvSpPr>
        <p:spPr/>
        <p:txBody>
          <a:bodyPr/>
          <a:lstStyle/>
          <a:p>
            <a:fld id="{EA991757-9D56-4C53-BB79-D472E13B355F}" type="datetime3">
              <a:rPr lang="en-US" smtClean="0"/>
              <a:t>12 September 2023</a:t>
            </a:fld>
            <a:endParaRPr lang="en-GB"/>
          </a:p>
        </p:txBody>
      </p:sp>
      <p:sp>
        <p:nvSpPr>
          <p:cNvPr id="7" name="Fußzeilenplatzhalter 6">
            <a:extLst>
              <a:ext uri="{FF2B5EF4-FFF2-40B4-BE49-F238E27FC236}">
                <a16:creationId xmlns:a16="http://schemas.microsoft.com/office/drawing/2014/main" id="{EF569824-8B73-4A2E-B4EF-29A198DE52A6}"/>
              </a:ext>
            </a:extLst>
          </p:cNvPr>
          <p:cNvSpPr>
            <a:spLocks noGrp="1"/>
          </p:cNvSpPr>
          <p:nvPr>
            <p:ph type="ftr" sz="quarter" idx="12"/>
          </p:nvPr>
        </p:nvSpPr>
        <p:spPr/>
        <p:txBody>
          <a:bodyPr/>
          <a:lstStyle/>
          <a:p>
            <a:r>
              <a:rPr lang="en-US"/>
              <a:t>FANSER GTA 2022</a:t>
            </a:r>
            <a:endParaRPr lang="en-GB"/>
          </a:p>
        </p:txBody>
      </p:sp>
      <p:sp>
        <p:nvSpPr>
          <p:cNvPr id="8" name="Foliennummernplatzhalter 7">
            <a:extLst>
              <a:ext uri="{FF2B5EF4-FFF2-40B4-BE49-F238E27FC236}">
                <a16:creationId xmlns:a16="http://schemas.microsoft.com/office/drawing/2014/main" id="{540C7464-2E6B-420A-8943-567BDD649418}"/>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34609351"/>
      </p:ext>
    </p:extLst>
  </p:cSld>
  <p:clrMapOvr>
    <a:masterClrMapping/>
  </p:clrMapOvr>
  <p:transition>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Chapter start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cxnSp>
        <p:nvCxnSpPr>
          <p:cNvPr id="6" name="Gerade Verbindung mit Pfeil 5">
            <a:extLst>
              <a:ext uri="{FF2B5EF4-FFF2-40B4-BE49-F238E27FC236}">
                <a16:creationId xmlns:a16="http://schemas.microsoft.com/office/drawing/2014/main" id="{FE685868-EA5A-4891-A28F-04F16BEAED38}"/>
              </a:ext>
            </a:extLst>
          </p:cNvPr>
          <p:cNvCxnSpPr/>
          <p:nvPr/>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
        <p:nvSpPr>
          <p:cNvPr id="10" name="Dreieck">
            <a:extLst>
              <a:ext uri="{FF2B5EF4-FFF2-40B4-BE49-F238E27FC236}">
                <a16:creationId xmlns:a16="http://schemas.microsoft.com/office/drawing/2014/main" id="{22DB09A9-BCD0-4F35-8DC4-DDFE9DE6C2F9}"/>
              </a:ext>
            </a:extLst>
          </p:cNvPr>
          <p:cNvSpPr/>
          <p:nvPr/>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Section start slide</a:t>
            </a:r>
            <a:br>
              <a:rPr lang="en-GB"/>
            </a:br>
            <a:r>
              <a:rPr lang="en-GB"/>
              <a:t>with background photo (interchangeable)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28" name="Subline">
            <a:extLst>
              <a:ext uri="{FF2B5EF4-FFF2-40B4-BE49-F238E27FC236}">
                <a16:creationId xmlns:a16="http://schemas.microsoft.com/office/drawing/2014/main" id="{6699B1E5-C447-4674-92BB-C2A1F3ADCF99}"/>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29" name="1.">
            <a:extLst>
              <a:ext uri="{FF2B5EF4-FFF2-40B4-BE49-F238E27FC236}">
                <a16:creationId xmlns:a16="http://schemas.microsoft.com/office/drawing/2014/main" id="{DF731E94-BC4E-4147-8280-79F13CCEF08B}"/>
              </a:ext>
            </a:extLst>
          </p:cNvPr>
          <p:cNvSpPr/>
          <p:nvPr/>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30" name="2.">
            <a:extLst>
              <a:ext uri="{FF2B5EF4-FFF2-40B4-BE49-F238E27FC236}">
                <a16:creationId xmlns:a16="http://schemas.microsoft.com/office/drawing/2014/main" id="{6B919EA4-50E9-46C9-AC5A-76AC20E25106}"/>
              </a:ext>
            </a:extLst>
          </p:cNvPr>
          <p:cNvSpPr/>
          <p:nvPr/>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1" name="3.">
            <a:extLst>
              <a:ext uri="{FF2B5EF4-FFF2-40B4-BE49-F238E27FC236}">
                <a16:creationId xmlns:a16="http://schemas.microsoft.com/office/drawing/2014/main" id="{36FCB48E-A225-433E-9552-1EC05D2E90CB}"/>
              </a:ext>
            </a:extLst>
          </p:cNvPr>
          <p:cNvSpPr/>
          <p:nvPr/>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sp>
        <p:nvSpPr>
          <p:cNvPr id="32" name="how">
            <a:extLst>
              <a:ext uri="{FF2B5EF4-FFF2-40B4-BE49-F238E27FC236}">
                <a16:creationId xmlns:a16="http://schemas.microsoft.com/office/drawing/2014/main" id="{308DC210-80AE-4E96-8C9E-08E1D0F3C4B1}"/>
              </a:ext>
            </a:extLst>
          </p:cNvPr>
          <p:cNvSpPr txBox="1"/>
          <p:nvPr/>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sp>
        <p:nvSpPr>
          <p:cNvPr id="7" name="Datumsplatzhalter 6">
            <a:extLst>
              <a:ext uri="{FF2B5EF4-FFF2-40B4-BE49-F238E27FC236}">
                <a16:creationId xmlns:a16="http://schemas.microsoft.com/office/drawing/2014/main" id="{ECA10962-7562-45EF-9BCC-CF8E4A8ECDD8}"/>
              </a:ext>
            </a:extLst>
          </p:cNvPr>
          <p:cNvSpPr>
            <a:spLocks noGrp="1"/>
          </p:cNvSpPr>
          <p:nvPr>
            <p:ph type="dt" sz="half" idx="12"/>
          </p:nvPr>
        </p:nvSpPr>
        <p:spPr/>
        <p:txBody>
          <a:bodyPr/>
          <a:lstStyle/>
          <a:p>
            <a:fld id="{27271915-F50C-4905-A709-3B95FB7C04F4}" type="datetime3">
              <a:rPr lang="en-US" smtClean="0"/>
              <a:t>12 September 2023</a:t>
            </a:fld>
            <a:endParaRPr lang="en-GB"/>
          </a:p>
        </p:txBody>
      </p:sp>
      <p:sp>
        <p:nvSpPr>
          <p:cNvPr id="8" name="Fußzeilenplatzhalter 7">
            <a:extLst>
              <a:ext uri="{FF2B5EF4-FFF2-40B4-BE49-F238E27FC236}">
                <a16:creationId xmlns:a16="http://schemas.microsoft.com/office/drawing/2014/main" id="{4EDF0250-D30F-4BC8-BDE1-DB1BD325237F}"/>
              </a:ext>
            </a:extLst>
          </p:cNvPr>
          <p:cNvSpPr>
            <a:spLocks noGrp="1"/>
          </p:cNvSpPr>
          <p:nvPr>
            <p:ph type="ftr" sz="quarter" idx="13"/>
          </p:nvPr>
        </p:nvSpPr>
        <p:spPr/>
        <p:txBody>
          <a:bodyPr/>
          <a:lstStyle/>
          <a:p>
            <a:r>
              <a:rPr lang="en-US"/>
              <a:t>FANSER GTA 2022</a:t>
            </a:r>
            <a:endParaRPr lang="en-GB"/>
          </a:p>
        </p:txBody>
      </p:sp>
      <p:sp>
        <p:nvSpPr>
          <p:cNvPr id="11" name="Foliennummernplatzhalter 10">
            <a:extLst>
              <a:ext uri="{FF2B5EF4-FFF2-40B4-BE49-F238E27FC236}">
                <a16:creationId xmlns:a16="http://schemas.microsoft.com/office/drawing/2014/main" id="{98F0E3FB-E27A-4457-B526-B2D2906906AA}"/>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pic>
        <p:nvPicPr>
          <p:cNvPr id="23" name="Grafik 22" descr="Ein Bild, das Screenshot enthält.&#10;&#10;Automatisch generierte Beschreibung">
            <a:extLst>
              <a:ext uri="{FF2B5EF4-FFF2-40B4-BE49-F238E27FC236}">
                <a16:creationId xmlns:a16="http://schemas.microsoft.com/office/drawing/2014/main" id="{AFC53F5D-C099-4AB8-BEA0-0C0599C54F2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grpSp>
        <p:nvGrpSpPr>
          <p:cNvPr id="33" name="Gruppieren 32">
            <a:extLst>
              <a:ext uri="{FF2B5EF4-FFF2-40B4-BE49-F238E27FC236}">
                <a16:creationId xmlns:a16="http://schemas.microsoft.com/office/drawing/2014/main" id="{71BF95A1-C507-454F-AD5B-C1AE17A76F07}"/>
              </a:ext>
            </a:extLst>
          </p:cNvPr>
          <p:cNvGrpSpPr/>
          <p:nvPr/>
        </p:nvGrpSpPr>
        <p:grpSpPr>
          <a:xfrm>
            <a:off x="7472793" y="1034676"/>
            <a:ext cx="2117468" cy="866995"/>
            <a:chOff x="5604594" y="1459908"/>
            <a:chExt cx="1588101" cy="650246"/>
          </a:xfrm>
        </p:grpSpPr>
        <p:pic>
          <p:nvPicPr>
            <p:cNvPr id="34" name="Grafik 33" descr="Ein Bild, das Screenshot enthält.&#10;&#10;Automatisch generierte Beschreibung">
              <a:extLst>
                <a:ext uri="{FF2B5EF4-FFF2-40B4-BE49-F238E27FC236}">
                  <a16:creationId xmlns:a16="http://schemas.microsoft.com/office/drawing/2014/main" id="{355A07BF-0F32-412A-AAD2-48911D07B2F8}"/>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5" name="Rechteck 34">
              <a:extLst>
                <a:ext uri="{FF2B5EF4-FFF2-40B4-BE49-F238E27FC236}">
                  <a16:creationId xmlns:a16="http://schemas.microsoft.com/office/drawing/2014/main" id="{B2564D52-B4AC-4D61-B46E-BE3CE7851C95}"/>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6" name="Rechteck">
            <a:extLst>
              <a:ext uri="{FF2B5EF4-FFF2-40B4-BE49-F238E27FC236}">
                <a16:creationId xmlns:a16="http://schemas.microsoft.com/office/drawing/2014/main" id="{9A38222B-6179-4D47-87DD-F77D00C82A5F}"/>
              </a:ext>
            </a:extLst>
          </p:cNvPr>
          <p:cNvSpPr/>
          <p:nvPr/>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1648834713"/>
      </p:ext>
    </p:extLst>
  </p:cSld>
  <p:clrMapOvr>
    <a:masterClrMapping/>
  </p:clrMapOvr>
  <p:transition>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Chapter start slide, alternative">
    <p:spTree>
      <p:nvGrpSpPr>
        <p:cNvPr id="1" name=""/>
        <p:cNvGrpSpPr/>
        <p:nvPr/>
      </p:nvGrpSpPr>
      <p:grpSpPr>
        <a:xfrm>
          <a:off x="0" y="0"/>
          <a:ext cx="0" cy="0"/>
          <a:chOff x="0" y="0"/>
          <a:chExt cx="0" cy="0"/>
        </a:xfrm>
      </p:grpSpPr>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This may also have two lines</a:t>
            </a:r>
          </a:p>
        </p:txBody>
      </p:sp>
      <p:grpSp>
        <p:nvGrpSpPr>
          <p:cNvPr id="8" name="Key Visual">
            <a:extLst>
              <a:ext uri="{FF2B5EF4-FFF2-40B4-BE49-F238E27FC236}">
                <a16:creationId xmlns:a16="http://schemas.microsoft.com/office/drawing/2014/main" id="{1E0F1E1C-CA23-484C-B4BB-7C7FB71D6C86}"/>
              </a:ext>
            </a:extLst>
          </p:cNvPr>
          <p:cNvGrpSpPr/>
          <p:nvPr/>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D88D0E22-2017-4208-9ADC-47A2FAF1D431}"/>
              </a:ext>
            </a:extLst>
          </p:cNvPr>
          <p:cNvSpPr>
            <a:spLocks noGrp="1"/>
          </p:cNvSpPr>
          <p:nvPr>
            <p:ph type="dt" sz="half" idx="11"/>
          </p:nvPr>
        </p:nvSpPr>
        <p:spPr/>
        <p:txBody>
          <a:bodyPr/>
          <a:lstStyle/>
          <a:p>
            <a:fld id="{C5321DF6-CFA3-4DE5-9058-0767DB4EDC35}" type="datetime3">
              <a:rPr lang="en-US" smtClean="0"/>
              <a:t>12 September 2023</a:t>
            </a:fld>
            <a:endParaRPr lang="en-GB"/>
          </a:p>
        </p:txBody>
      </p:sp>
      <p:sp>
        <p:nvSpPr>
          <p:cNvPr id="7" name="Fußzeilenplatzhalter 6">
            <a:extLst>
              <a:ext uri="{FF2B5EF4-FFF2-40B4-BE49-F238E27FC236}">
                <a16:creationId xmlns:a16="http://schemas.microsoft.com/office/drawing/2014/main" id="{F9F9B96F-E57D-429A-9EB5-D561A8B62E5B}"/>
              </a:ext>
            </a:extLst>
          </p:cNvPr>
          <p:cNvSpPr>
            <a:spLocks noGrp="1"/>
          </p:cNvSpPr>
          <p:nvPr>
            <p:ph type="ftr" sz="quarter" idx="12"/>
          </p:nvPr>
        </p:nvSpPr>
        <p:spPr/>
        <p:txBody>
          <a:bodyPr/>
          <a:lstStyle/>
          <a:p>
            <a:r>
              <a:rPr lang="en-US"/>
              <a:t>FANSER GTA 2022</a:t>
            </a:r>
            <a:endParaRPr lang="en-GB"/>
          </a:p>
        </p:txBody>
      </p:sp>
      <p:sp>
        <p:nvSpPr>
          <p:cNvPr id="10" name="Foliennummernplatzhalter 9">
            <a:extLst>
              <a:ext uri="{FF2B5EF4-FFF2-40B4-BE49-F238E27FC236}">
                <a16:creationId xmlns:a16="http://schemas.microsoft.com/office/drawing/2014/main" id="{5AA07C4F-927A-4ADF-8F4E-0E641F59E174}"/>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660993025"/>
      </p:ext>
    </p:extLst>
  </p:cSld>
  <p:clrMapOvr>
    <a:masterClrMapping/>
  </p:clrMapOvr>
  <p:transition>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Intermediate slide, b/w visual">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7" name="Datumsplatzhalter 6">
            <a:extLst>
              <a:ext uri="{FF2B5EF4-FFF2-40B4-BE49-F238E27FC236}">
                <a16:creationId xmlns:a16="http://schemas.microsoft.com/office/drawing/2014/main" id="{10132F28-06B2-4221-9B40-46373C4BF16B}"/>
              </a:ext>
            </a:extLst>
          </p:cNvPr>
          <p:cNvSpPr>
            <a:spLocks noGrp="1"/>
          </p:cNvSpPr>
          <p:nvPr>
            <p:ph type="dt" sz="half" idx="10"/>
          </p:nvPr>
        </p:nvSpPr>
        <p:spPr/>
        <p:txBody>
          <a:bodyPr/>
          <a:lstStyle/>
          <a:p>
            <a:fld id="{27A32968-66F3-4225-8426-0F5B815EC409}" type="datetime3">
              <a:rPr lang="en-US" smtClean="0"/>
              <a:t>12 September 2023</a:t>
            </a:fld>
            <a:endParaRPr lang="en-GB"/>
          </a:p>
        </p:txBody>
      </p:sp>
      <p:sp>
        <p:nvSpPr>
          <p:cNvPr id="8" name="Fußzeilenplatzhalter 7">
            <a:extLst>
              <a:ext uri="{FF2B5EF4-FFF2-40B4-BE49-F238E27FC236}">
                <a16:creationId xmlns:a16="http://schemas.microsoft.com/office/drawing/2014/main" id="{41382050-2B79-493B-95AA-DBF7B83499F7}"/>
              </a:ext>
            </a:extLst>
          </p:cNvPr>
          <p:cNvSpPr>
            <a:spLocks noGrp="1"/>
          </p:cNvSpPr>
          <p:nvPr>
            <p:ph type="ftr" sz="quarter" idx="11"/>
          </p:nvPr>
        </p:nvSpPr>
        <p:spPr/>
        <p:txBody>
          <a:bodyPr/>
          <a:lstStyle/>
          <a:p>
            <a:r>
              <a:rPr lang="en-US"/>
              <a:t>FANSER GTA 2022</a:t>
            </a:r>
            <a:endParaRPr lang="en-GB"/>
          </a:p>
        </p:txBody>
      </p:sp>
      <p:sp>
        <p:nvSpPr>
          <p:cNvPr id="9" name="Foliennummernplatzhalter 8">
            <a:extLst>
              <a:ext uri="{FF2B5EF4-FFF2-40B4-BE49-F238E27FC236}">
                <a16:creationId xmlns:a16="http://schemas.microsoft.com/office/drawing/2014/main" id="{DC291D8C-7803-47D0-8143-6798277D74D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98806919"/>
      </p:ext>
    </p:extLst>
  </p:cSld>
  <p:clrMapOvr>
    <a:masterClrMapping/>
  </p:clrMapOvr>
  <p:transition>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Intermediate slide, whit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6" name="Datumsplatzhalter 5">
            <a:extLst>
              <a:ext uri="{FF2B5EF4-FFF2-40B4-BE49-F238E27FC236}">
                <a16:creationId xmlns:a16="http://schemas.microsoft.com/office/drawing/2014/main" id="{E4858B5A-3D9C-44AE-ADA7-B7DF2E935AD2}"/>
              </a:ext>
            </a:extLst>
          </p:cNvPr>
          <p:cNvSpPr>
            <a:spLocks noGrp="1"/>
          </p:cNvSpPr>
          <p:nvPr>
            <p:ph type="dt" sz="half" idx="10"/>
          </p:nvPr>
        </p:nvSpPr>
        <p:spPr/>
        <p:txBody>
          <a:bodyPr/>
          <a:lstStyle/>
          <a:p>
            <a:fld id="{4F1F8004-D81B-420A-BBAA-9F16DB905C06}" type="datetime3">
              <a:rPr lang="en-US" smtClean="0"/>
              <a:t>12 September 2023</a:t>
            </a:fld>
            <a:endParaRPr lang="en-GB"/>
          </a:p>
        </p:txBody>
      </p:sp>
      <p:sp>
        <p:nvSpPr>
          <p:cNvPr id="7" name="Fußzeilenplatzhalter 6">
            <a:extLst>
              <a:ext uri="{FF2B5EF4-FFF2-40B4-BE49-F238E27FC236}">
                <a16:creationId xmlns:a16="http://schemas.microsoft.com/office/drawing/2014/main" id="{D743612B-9303-4BD1-8570-21C327D0D081}"/>
              </a:ext>
            </a:extLst>
          </p:cNvPr>
          <p:cNvSpPr>
            <a:spLocks noGrp="1"/>
          </p:cNvSpPr>
          <p:nvPr>
            <p:ph type="ftr" sz="quarter" idx="11"/>
          </p:nvPr>
        </p:nvSpPr>
        <p:spPr/>
        <p:txBody>
          <a:bodyPr/>
          <a:lstStyle/>
          <a:p>
            <a:r>
              <a:rPr lang="en-US"/>
              <a:t>FANSER GTA 2022</a:t>
            </a:r>
            <a:endParaRPr lang="en-GB"/>
          </a:p>
        </p:txBody>
      </p:sp>
      <p:sp>
        <p:nvSpPr>
          <p:cNvPr id="8" name="Foliennummernplatzhalter 7">
            <a:extLst>
              <a:ext uri="{FF2B5EF4-FFF2-40B4-BE49-F238E27FC236}">
                <a16:creationId xmlns:a16="http://schemas.microsoft.com/office/drawing/2014/main" id="{364C8BC3-F5EC-4CDC-BEF6-A683BD9DDB2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146965104"/>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Agend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Textplatzhalter 7">
            <a:extLst>
              <a:ext uri="{FF2B5EF4-FFF2-40B4-BE49-F238E27FC236}">
                <a16:creationId xmlns:a16="http://schemas.microsoft.com/office/drawing/2014/main" id="{F0E6115A-0138-4831-8CBC-F3B86D4660B2}"/>
              </a:ext>
            </a:extLst>
          </p:cNvPr>
          <p:cNvSpPr>
            <a:spLocks noGrp="1"/>
          </p:cNvSpPr>
          <p:nvPr>
            <p:ph type="body" sz="quarter" idx="13" hasCustomPrompt="1"/>
          </p:nvPr>
        </p:nvSpPr>
        <p:spPr bwMode="gray">
          <a:xfrm>
            <a:off x="599757" y="1361293"/>
            <a:ext cx="9563579" cy="4660625"/>
          </a:xfrm>
        </p:spPr>
        <p:txBody>
          <a:bodyPr/>
          <a:lstStyle>
            <a:lvl1pPr marL="304792" indent="-304792">
              <a:spcBef>
                <a:spcPts val="2400"/>
              </a:spcBef>
              <a:buFont typeface="+mj-lt"/>
              <a:buAutoNum type="arabicPeriod"/>
              <a:defRPr/>
            </a:lvl1pPr>
          </a:lstStyle>
          <a:p>
            <a:pPr lvl="0"/>
            <a:r>
              <a:rPr lang="en-GB"/>
              <a:t>Click to add text</a:t>
            </a:r>
          </a:p>
        </p:txBody>
      </p:sp>
      <p:sp>
        <p:nvSpPr>
          <p:cNvPr id="7" name="Datumsplatzhalter 6">
            <a:extLst>
              <a:ext uri="{FF2B5EF4-FFF2-40B4-BE49-F238E27FC236}">
                <a16:creationId xmlns:a16="http://schemas.microsoft.com/office/drawing/2014/main" id="{B452EF93-E523-4879-A016-E498F54384DB}"/>
              </a:ext>
            </a:extLst>
          </p:cNvPr>
          <p:cNvSpPr>
            <a:spLocks noGrp="1"/>
          </p:cNvSpPr>
          <p:nvPr>
            <p:ph type="dt" sz="half" idx="14"/>
          </p:nvPr>
        </p:nvSpPr>
        <p:spPr/>
        <p:txBody>
          <a:bodyPr/>
          <a:lstStyle/>
          <a:p>
            <a:fld id="{8E838066-05D6-4BDE-A9C0-A0B2B7D735B8}" type="datetime3">
              <a:rPr lang="en-US" smtClean="0"/>
              <a:t>12 September 2023</a:t>
            </a:fld>
            <a:endParaRPr lang="en-GB"/>
          </a:p>
        </p:txBody>
      </p:sp>
      <p:sp>
        <p:nvSpPr>
          <p:cNvPr id="8" name="Fußzeilenplatzhalter 7">
            <a:extLst>
              <a:ext uri="{FF2B5EF4-FFF2-40B4-BE49-F238E27FC236}">
                <a16:creationId xmlns:a16="http://schemas.microsoft.com/office/drawing/2014/main" id="{B153431B-7D6D-4B55-A0DF-437772147847}"/>
              </a:ext>
            </a:extLst>
          </p:cNvPr>
          <p:cNvSpPr>
            <a:spLocks noGrp="1"/>
          </p:cNvSpPr>
          <p:nvPr>
            <p:ph type="ftr" sz="quarter" idx="15"/>
          </p:nvPr>
        </p:nvSpPr>
        <p:spPr/>
        <p:txBody>
          <a:bodyPr/>
          <a:lstStyle/>
          <a:p>
            <a:r>
              <a:rPr lang="en-US"/>
              <a:t>FANSER GTA 2022</a:t>
            </a:r>
            <a:endParaRPr lang="en-GB"/>
          </a:p>
        </p:txBody>
      </p:sp>
      <p:sp>
        <p:nvSpPr>
          <p:cNvPr id="9" name="Foliennummernplatzhalter 8">
            <a:extLst>
              <a:ext uri="{FF2B5EF4-FFF2-40B4-BE49-F238E27FC236}">
                <a16:creationId xmlns:a16="http://schemas.microsoft.com/office/drawing/2014/main" id="{7190EEF8-EC05-4B47-999A-57A36EBAB75C}"/>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380174465"/>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Intermediate slide, white, alternativ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grpSp>
        <p:nvGrpSpPr>
          <p:cNvPr id="12" name="Key Visual">
            <a:extLst>
              <a:ext uri="{FF2B5EF4-FFF2-40B4-BE49-F238E27FC236}">
                <a16:creationId xmlns:a16="http://schemas.microsoft.com/office/drawing/2014/main" id="{D9D8699C-EAEE-4654-9DB5-5DBEA94DFD69}"/>
              </a:ext>
            </a:extLst>
          </p:cNvPr>
          <p:cNvGrpSpPr/>
          <p:nvPr/>
        </p:nvGrpSpPr>
        <p:grpSpPr bwMode="gray">
          <a:xfrm flipV="1">
            <a:off x="164179" y="4525210"/>
            <a:ext cx="6050711" cy="1608548"/>
            <a:chOff x="4846637" y="119557"/>
            <a:chExt cx="3783013" cy="1005693"/>
          </a:xfrm>
        </p:grpSpPr>
        <p:sp>
          <p:nvSpPr>
            <p:cNvPr id="13" name="Freihandform: Form 12">
              <a:extLst>
                <a:ext uri="{FF2B5EF4-FFF2-40B4-BE49-F238E27FC236}">
                  <a16:creationId xmlns:a16="http://schemas.microsoft.com/office/drawing/2014/main" id="{57ACA972-95E7-4330-A959-68C656E58B90}"/>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Freihandform: Form 13">
              <a:extLst>
                <a:ext uri="{FF2B5EF4-FFF2-40B4-BE49-F238E27FC236}">
                  <a16:creationId xmlns:a16="http://schemas.microsoft.com/office/drawing/2014/main" id="{EF93F907-303A-4592-848E-F1A7AFDDDD4A}"/>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C8AAE6CE-CD01-4233-9E65-D495D92CF1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1AAC9A52-2206-4D16-A752-9C733CC5CB7F}"/>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7" name="Freihandform: Form 16">
              <a:extLst>
                <a:ext uri="{FF2B5EF4-FFF2-40B4-BE49-F238E27FC236}">
                  <a16:creationId xmlns:a16="http://schemas.microsoft.com/office/drawing/2014/main" id="{8D075FE9-0EDA-4BE2-B2C1-22DF2B8842B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grpSp>
        <p:nvGrpSpPr>
          <p:cNvPr id="36" name="Key Visual">
            <a:extLst>
              <a:ext uri="{FF2B5EF4-FFF2-40B4-BE49-F238E27FC236}">
                <a16:creationId xmlns:a16="http://schemas.microsoft.com/office/drawing/2014/main" id="{C7D69FF2-A45A-405D-BC43-69B4E925551F}"/>
              </a:ext>
            </a:extLst>
          </p:cNvPr>
          <p:cNvGrpSpPr/>
          <p:nvPr/>
        </p:nvGrpSpPr>
        <p:grpSpPr bwMode="gray">
          <a:xfrm flipH="1">
            <a:off x="8934717" y="165100"/>
            <a:ext cx="3087951" cy="820915"/>
            <a:chOff x="4846637" y="119557"/>
            <a:chExt cx="3783013" cy="1005693"/>
          </a:xfrm>
        </p:grpSpPr>
        <p:sp>
          <p:nvSpPr>
            <p:cNvPr id="37" name="Freihandform: Form 36">
              <a:extLst>
                <a:ext uri="{FF2B5EF4-FFF2-40B4-BE49-F238E27FC236}">
                  <a16:creationId xmlns:a16="http://schemas.microsoft.com/office/drawing/2014/main" id="{67E195A5-1DB2-4051-897C-B5E84120B476}"/>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Freihandform: Form 37">
              <a:extLst>
                <a:ext uri="{FF2B5EF4-FFF2-40B4-BE49-F238E27FC236}">
                  <a16:creationId xmlns:a16="http://schemas.microsoft.com/office/drawing/2014/main" id="{9234AB9A-5088-479E-92C2-4F81972E1E55}"/>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39" name="Freihandform: Form 38">
              <a:extLst>
                <a:ext uri="{FF2B5EF4-FFF2-40B4-BE49-F238E27FC236}">
                  <a16:creationId xmlns:a16="http://schemas.microsoft.com/office/drawing/2014/main" id="{5FBB400A-FFCE-4E88-B1BF-846AC7A46F8E}"/>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0" name="Freihandform: Form 39">
              <a:extLst>
                <a:ext uri="{FF2B5EF4-FFF2-40B4-BE49-F238E27FC236}">
                  <a16:creationId xmlns:a16="http://schemas.microsoft.com/office/drawing/2014/main" id="{4A214495-DB26-435D-9164-4A350ECF007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1" name="Freihandform: Form 40">
              <a:extLst>
                <a:ext uri="{FF2B5EF4-FFF2-40B4-BE49-F238E27FC236}">
                  <a16:creationId xmlns:a16="http://schemas.microsoft.com/office/drawing/2014/main" id="{AD46CA09-12E7-4803-A8A0-CC8821A2FBF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1D7087B2-841C-4578-8D4C-FD96605E1BE7}"/>
              </a:ext>
            </a:extLst>
          </p:cNvPr>
          <p:cNvSpPr>
            <a:spLocks noGrp="1"/>
          </p:cNvSpPr>
          <p:nvPr>
            <p:ph type="dt" sz="half" idx="10"/>
          </p:nvPr>
        </p:nvSpPr>
        <p:spPr/>
        <p:txBody>
          <a:bodyPr/>
          <a:lstStyle/>
          <a:p>
            <a:fld id="{C5845C0C-E1E2-470F-9606-FF7A62C44DC2}" type="datetime3">
              <a:rPr lang="en-US" smtClean="0"/>
              <a:t>12 September 2023</a:t>
            </a:fld>
            <a:endParaRPr lang="en-GB"/>
          </a:p>
        </p:txBody>
      </p:sp>
      <p:sp>
        <p:nvSpPr>
          <p:cNvPr id="7" name="Fußzeilenplatzhalter 6">
            <a:extLst>
              <a:ext uri="{FF2B5EF4-FFF2-40B4-BE49-F238E27FC236}">
                <a16:creationId xmlns:a16="http://schemas.microsoft.com/office/drawing/2014/main" id="{0812E5FB-AE5B-45DE-A139-9BF8C60A354B}"/>
              </a:ext>
            </a:extLst>
          </p:cNvPr>
          <p:cNvSpPr>
            <a:spLocks noGrp="1"/>
          </p:cNvSpPr>
          <p:nvPr>
            <p:ph type="ftr" sz="quarter" idx="11"/>
          </p:nvPr>
        </p:nvSpPr>
        <p:spPr/>
        <p:txBody>
          <a:bodyPr/>
          <a:lstStyle/>
          <a:p>
            <a:r>
              <a:rPr lang="en-US"/>
              <a:t>FANSER GTA 2022</a:t>
            </a:r>
            <a:endParaRPr lang="en-GB"/>
          </a:p>
        </p:txBody>
      </p:sp>
      <p:sp>
        <p:nvSpPr>
          <p:cNvPr id="8" name="Foliennummernplatzhalter 7">
            <a:extLst>
              <a:ext uri="{FF2B5EF4-FFF2-40B4-BE49-F238E27FC236}">
                <a16:creationId xmlns:a16="http://schemas.microsoft.com/office/drawing/2014/main" id="{5C4834F1-8AA0-4335-9A3C-58D358314C13}"/>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496799631"/>
      </p:ext>
    </p:extLst>
  </p:cSld>
  <p:clrMapOvr>
    <a:masterClrMapping/>
  </p:clrMapOvr>
  <p:transition>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Intermediate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cxnSp>
        <p:nvCxnSpPr>
          <p:cNvPr id="6" name="Gerade Verbindung mit Pfeil 5">
            <a:extLst>
              <a:ext uri="{FF2B5EF4-FFF2-40B4-BE49-F238E27FC236}">
                <a16:creationId xmlns:a16="http://schemas.microsoft.com/office/drawing/2014/main" id="{FE685868-EA5A-4891-A28F-04F16BEAED38}"/>
              </a:ext>
            </a:extLst>
          </p:cNvPr>
          <p:cNvCxnSpPr/>
          <p:nvPr/>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900000" bIns="684000" anchor="b">
            <a:noAutofit/>
          </a:bodyPr>
          <a:lstStyle>
            <a:lvl1pPr>
              <a:defRPr sz="3467" b="0">
                <a:solidFill>
                  <a:schemeClr val="tx1"/>
                </a:solidFill>
              </a:defRPr>
            </a:lvl1pPr>
          </a:lstStyle>
          <a:p>
            <a:r>
              <a:rPr lang="en-GB"/>
              <a:t>Intermediate slide, photo</a:t>
            </a:r>
            <a:br>
              <a:rPr lang="en-GB"/>
            </a:br>
            <a:r>
              <a:rPr lang="en-GB"/>
              <a:t>(interchangeable)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28" name="1.">
            <a:extLst>
              <a:ext uri="{FF2B5EF4-FFF2-40B4-BE49-F238E27FC236}">
                <a16:creationId xmlns:a16="http://schemas.microsoft.com/office/drawing/2014/main" id="{0BCFDBF6-0C4F-4BA9-84EB-ED3466065719}"/>
              </a:ext>
            </a:extLst>
          </p:cNvPr>
          <p:cNvSpPr/>
          <p:nvPr/>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29" name="2.">
            <a:extLst>
              <a:ext uri="{FF2B5EF4-FFF2-40B4-BE49-F238E27FC236}">
                <a16:creationId xmlns:a16="http://schemas.microsoft.com/office/drawing/2014/main" id="{918BC469-7392-45B5-882F-1B971DBE17B2}"/>
              </a:ext>
            </a:extLst>
          </p:cNvPr>
          <p:cNvSpPr/>
          <p:nvPr/>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0" name="3.">
            <a:extLst>
              <a:ext uri="{FF2B5EF4-FFF2-40B4-BE49-F238E27FC236}">
                <a16:creationId xmlns:a16="http://schemas.microsoft.com/office/drawing/2014/main" id="{431D4BE7-4DC0-4A8D-8A4E-899AB39C9BFA}"/>
              </a:ext>
            </a:extLst>
          </p:cNvPr>
          <p:cNvSpPr/>
          <p:nvPr/>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sp>
        <p:nvSpPr>
          <p:cNvPr id="31" name="how">
            <a:extLst>
              <a:ext uri="{FF2B5EF4-FFF2-40B4-BE49-F238E27FC236}">
                <a16:creationId xmlns:a16="http://schemas.microsoft.com/office/drawing/2014/main" id="{CFE17404-D559-410E-817A-BE37032A4EC8}"/>
              </a:ext>
            </a:extLst>
          </p:cNvPr>
          <p:cNvSpPr txBox="1"/>
          <p:nvPr/>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sp>
        <p:nvSpPr>
          <p:cNvPr id="7" name="Datumsplatzhalter 6">
            <a:extLst>
              <a:ext uri="{FF2B5EF4-FFF2-40B4-BE49-F238E27FC236}">
                <a16:creationId xmlns:a16="http://schemas.microsoft.com/office/drawing/2014/main" id="{25D92098-BA3C-4707-8ABA-0C27A011DB6B}"/>
              </a:ext>
            </a:extLst>
          </p:cNvPr>
          <p:cNvSpPr>
            <a:spLocks noGrp="1"/>
          </p:cNvSpPr>
          <p:nvPr>
            <p:ph type="dt" sz="half" idx="12"/>
          </p:nvPr>
        </p:nvSpPr>
        <p:spPr/>
        <p:txBody>
          <a:bodyPr/>
          <a:lstStyle/>
          <a:p>
            <a:fld id="{67142235-E71D-4983-BEF2-17FEA1205B74}" type="datetime3">
              <a:rPr lang="en-US" smtClean="0"/>
              <a:t>12 September 2023</a:t>
            </a:fld>
            <a:endParaRPr lang="en-GB"/>
          </a:p>
        </p:txBody>
      </p:sp>
      <p:sp>
        <p:nvSpPr>
          <p:cNvPr id="8" name="Fußzeilenplatzhalter 7">
            <a:extLst>
              <a:ext uri="{FF2B5EF4-FFF2-40B4-BE49-F238E27FC236}">
                <a16:creationId xmlns:a16="http://schemas.microsoft.com/office/drawing/2014/main" id="{645C6D00-0E00-4289-836D-A87919E2F942}"/>
              </a:ext>
            </a:extLst>
          </p:cNvPr>
          <p:cNvSpPr>
            <a:spLocks noGrp="1"/>
          </p:cNvSpPr>
          <p:nvPr>
            <p:ph type="ftr" sz="quarter" idx="13"/>
          </p:nvPr>
        </p:nvSpPr>
        <p:spPr/>
        <p:txBody>
          <a:bodyPr/>
          <a:lstStyle/>
          <a:p>
            <a:r>
              <a:rPr lang="en-US"/>
              <a:t>FANSER GTA 2022</a:t>
            </a:r>
            <a:endParaRPr lang="en-GB"/>
          </a:p>
        </p:txBody>
      </p:sp>
      <p:sp>
        <p:nvSpPr>
          <p:cNvPr id="11" name="Foliennummernplatzhalter 10">
            <a:extLst>
              <a:ext uri="{FF2B5EF4-FFF2-40B4-BE49-F238E27FC236}">
                <a16:creationId xmlns:a16="http://schemas.microsoft.com/office/drawing/2014/main" id="{C45153B9-0A46-4ECF-876F-E46153C49C5F}"/>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pic>
        <p:nvPicPr>
          <p:cNvPr id="19" name="Grafik 18" descr="Ein Bild, das Screenshot enthält.&#10;&#10;Automatisch generierte Beschreibung">
            <a:extLst>
              <a:ext uri="{FF2B5EF4-FFF2-40B4-BE49-F238E27FC236}">
                <a16:creationId xmlns:a16="http://schemas.microsoft.com/office/drawing/2014/main" id="{F90E96F9-8FB8-41D7-9257-7179FD053D2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grpSp>
        <p:nvGrpSpPr>
          <p:cNvPr id="23" name="Gruppieren 22">
            <a:extLst>
              <a:ext uri="{FF2B5EF4-FFF2-40B4-BE49-F238E27FC236}">
                <a16:creationId xmlns:a16="http://schemas.microsoft.com/office/drawing/2014/main" id="{67BCCCE2-341A-478B-A3EC-6046F8A5D497}"/>
              </a:ext>
            </a:extLst>
          </p:cNvPr>
          <p:cNvGrpSpPr/>
          <p:nvPr/>
        </p:nvGrpSpPr>
        <p:grpSpPr>
          <a:xfrm>
            <a:off x="7472793" y="1034676"/>
            <a:ext cx="2117468" cy="866995"/>
            <a:chOff x="5604594" y="1459908"/>
            <a:chExt cx="1588101" cy="650246"/>
          </a:xfrm>
        </p:grpSpPr>
        <p:pic>
          <p:nvPicPr>
            <p:cNvPr id="32" name="Grafik 31" descr="Ein Bild, das Screenshot enthält.&#10;&#10;Automatisch generierte Beschreibung">
              <a:extLst>
                <a:ext uri="{FF2B5EF4-FFF2-40B4-BE49-F238E27FC236}">
                  <a16:creationId xmlns:a16="http://schemas.microsoft.com/office/drawing/2014/main" id="{78A59224-4957-4C08-BE65-D8BD25A23E44}"/>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3" name="Rechteck 32">
              <a:extLst>
                <a:ext uri="{FF2B5EF4-FFF2-40B4-BE49-F238E27FC236}">
                  <a16:creationId xmlns:a16="http://schemas.microsoft.com/office/drawing/2014/main" id="{D3A98BB7-764F-4350-BD71-C6758C885B37}"/>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4" name="Rechteck">
            <a:extLst>
              <a:ext uri="{FF2B5EF4-FFF2-40B4-BE49-F238E27FC236}">
                <a16:creationId xmlns:a16="http://schemas.microsoft.com/office/drawing/2014/main" id="{C2B577D0-C8DA-42B1-BF4C-EE3ACF0A05FC}"/>
              </a:ext>
            </a:extLst>
          </p:cNvPr>
          <p:cNvSpPr/>
          <p:nvPr/>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351550414"/>
      </p:ext>
    </p:extLst>
  </p:cSld>
  <p:clrMapOvr>
    <a:masterClrMapping/>
  </p:clrMapOvr>
  <p:transition>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Standard text slid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9"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9403C02B-EA48-4260-811D-43CCEC0F652F}"/>
              </a:ext>
            </a:extLst>
          </p:cNvPr>
          <p:cNvSpPr>
            <a:spLocks noGrp="1"/>
          </p:cNvSpPr>
          <p:nvPr>
            <p:ph type="dt" sz="half" idx="14"/>
          </p:nvPr>
        </p:nvSpPr>
        <p:spPr/>
        <p:txBody>
          <a:bodyPr/>
          <a:lstStyle/>
          <a:p>
            <a:fld id="{760BE0BF-86C3-4D4F-A09D-8D5D6FF7BD8E}" type="datetime3">
              <a:rPr lang="en-US" smtClean="0"/>
              <a:t>12 September 2023</a:t>
            </a:fld>
            <a:endParaRPr lang="en-GB"/>
          </a:p>
        </p:txBody>
      </p:sp>
      <p:sp>
        <p:nvSpPr>
          <p:cNvPr id="7" name="Fußzeilenplatzhalter 6">
            <a:extLst>
              <a:ext uri="{FF2B5EF4-FFF2-40B4-BE49-F238E27FC236}">
                <a16:creationId xmlns:a16="http://schemas.microsoft.com/office/drawing/2014/main" id="{3572318F-C167-4A9B-9214-245E7E1B6789}"/>
              </a:ext>
            </a:extLst>
          </p:cNvPr>
          <p:cNvSpPr>
            <a:spLocks noGrp="1"/>
          </p:cNvSpPr>
          <p:nvPr>
            <p:ph type="ftr" sz="quarter" idx="15"/>
          </p:nvPr>
        </p:nvSpPr>
        <p:spPr/>
        <p:txBody>
          <a:bodyPr/>
          <a:lstStyle/>
          <a:p>
            <a:r>
              <a:rPr lang="en-US"/>
              <a:t>FANSER GTA 2022</a:t>
            </a:r>
            <a:endParaRPr lang="en-GB"/>
          </a:p>
        </p:txBody>
      </p:sp>
      <p:sp>
        <p:nvSpPr>
          <p:cNvPr id="9" name="Foliennummernplatzhalter 8">
            <a:extLst>
              <a:ext uri="{FF2B5EF4-FFF2-40B4-BE49-F238E27FC236}">
                <a16:creationId xmlns:a16="http://schemas.microsoft.com/office/drawing/2014/main" id="{75A6A7C1-5347-4031-950E-FE89F744C1A9}"/>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919445567"/>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Standard text slide with sub-line">
    <p:spTree>
      <p:nvGrpSpPr>
        <p:cNvPr id="1" name=""/>
        <p:cNvGrpSpPr/>
        <p:nvPr/>
      </p:nvGrpSpPr>
      <p:grpSpPr>
        <a:xfrm>
          <a:off x="0" y="0"/>
          <a:ext cx="0" cy="0"/>
          <a:chOff x="0" y="0"/>
          <a:chExt cx="0" cy="0"/>
        </a:xfrm>
      </p:grpSpPr>
      <p:sp>
        <p:nvSpPr>
          <p:cNvPr id="12" name="Titel 1">
            <a:extLst>
              <a:ext uri="{FF2B5EF4-FFF2-40B4-BE49-F238E27FC236}">
                <a16:creationId xmlns:a16="http://schemas.microsoft.com/office/drawing/2014/main" id="{726EAD89-A3DC-4500-9071-F28C7DB87ECF}"/>
              </a:ext>
            </a:extLst>
          </p:cNvPr>
          <p:cNvSpPr>
            <a:spLocks noGrp="1"/>
          </p:cNvSpPr>
          <p:nvPr>
            <p:ph type="title" hasCustomPrompt="1"/>
          </p:nvPr>
        </p:nvSpPr>
        <p:spPr bwMode="gray">
          <a:xfrm>
            <a:off x="599755" y="352037"/>
            <a:ext cx="11422911" cy="360753"/>
          </a:xfrm>
        </p:spPr>
        <p:txBody>
          <a:bodyPr/>
          <a:lstStyle>
            <a:lvl1pPr>
              <a:defRPr/>
            </a:lvl1pPr>
          </a:lstStyle>
          <a:p>
            <a:r>
              <a:rPr lang="en-GB"/>
              <a:t>Click to add headline</a:t>
            </a:r>
          </a:p>
        </p:txBody>
      </p:sp>
      <p:sp>
        <p:nvSpPr>
          <p:cNvPr id="7" name="Textplatzhalter 2">
            <a:extLst>
              <a:ext uri="{FF2B5EF4-FFF2-40B4-BE49-F238E27FC236}">
                <a16:creationId xmlns:a16="http://schemas.microsoft.com/office/drawing/2014/main" id="{7BDDDF81-EBEA-4C88-AA55-681A5710CA2C}"/>
              </a:ext>
            </a:extLst>
          </p:cNvPr>
          <p:cNvSpPr>
            <a:spLocks noGrp="1"/>
          </p:cNvSpPr>
          <p:nvPr>
            <p:ph type="body" sz="quarter" idx="14" hasCustomPrompt="1"/>
          </p:nvPr>
        </p:nvSpPr>
        <p:spPr bwMode="gray">
          <a:xfrm>
            <a:off x="599018" y="774701"/>
            <a:ext cx="11423649" cy="501651"/>
          </a:xfrm>
        </p:spPr>
        <p:txBody>
          <a:bodyPr vert="horz" lIns="0" tIns="0" rIns="72000" bIns="0" rtlCol="0" anchor="t">
            <a:noAutofit/>
          </a:bodyPr>
          <a:lstStyle>
            <a:lvl1pPr>
              <a:defRPr lang="de-DE" sz="1867" b="0" cap="none" baseline="0" smtClean="0">
                <a:latin typeface="+mj-lt"/>
                <a:ea typeface="+mj-ea"/>
                <a:cs typeface="+mj-cs"/>
              </a:defRPr>
            </a:lvl1pPr>
            <a:lvl2pPr>
              <a:defRPr lang="de-DE" smtClean="0"/>
            </a:lvl2pPr>
            <a:lvl3pPr>
              <a:defRPr lang="de-DE" smtClean="0"/>
            </a:lvl3pPr>
            <a:lvl4pPr>
              <a:defRPr lang="de-DE" smtClean="0"/>
            </a:lvl4pPr>
            <a:lvl5pPr>
              <a:defRPr lang="en-US"/>
            </a:lvl5pPr>
          </a:lstStyle>
          <a:p>
            <a:pPr lvl="0">
              <a:spcBef>
                <a:spcPct val="0"/>
              </a:spcBef>
            </a:pPr>
            <a:r>
              <a:rPr lang="en-GB"/>
              <a:t>Click to add sub-line</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7"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0B548EA6-0BD4-4DE9-880C-9051257B8288}"/>
              </a:ext>
            </a:extLst>
          </p:cNvPr>
          <p:cNvSpPr>
            <a:spLocks noGrp="1"/>
          </p:cNvSpPr>
          <p:nvPr>
            <p:ph type="dt" sz="half" idx="15"/>
          </p:nvPr>
        </p:nvSpPr>
        <p:spPr/>
        <p:txBody>
          <a:bodyPr/>
          <a:lstStyle/>
          <a:p>
            <a:fld id="{8C77B79E-D018-42F9-8BE1-9451CD909249}" type="datetime3">
              <a:rPr lang="en-US" smtClean="0"/>
              <a:t>12 September 2023</a:t>
            </a:fld>
            <a:endParaRPr lang="en-GB"/>
          </a:p>
        </p:txBody>
      </p:sp>
      <p:sp>
        <p:nvSpPr>
          <p:cNvPr id="6" name="Fußzeilenplatzhalter 5">
            <a:extLst>
              <a:ext uri="{FF2B5EF4-FFF2-40B4-BE49-F238E27FC236}">
                <a16:creationId xmlns:a16="http://schemas.microsoft.com/office/drawing/2014/main" id="{83E7CC3B-6035-4291-B04F-DE018A6C968C}"/>
              </a:ext>
            </a:extLst>
          </p:cNvPr>
          <p:cNvSpPr>
            <a:spLocks noGrp="1"/>
          </p:cNvSpPr>
          <p:nvPr>
            <p:ph type="ftr" sz="quarter" idx="16"/>
          </p:nvPr>
        </p:nvSpPr>
        <p:spPr/>
        <p:txBody>
          <a:bodyPr/>
          <a:lstStyle/>
          <a:p>
            <a:r>
              <a:rPr lang="en-US"/>
              <a:t>FANSER GTA 2022</a:t>
            </a:r>
            <a:endParaRPr lang="en-GB"/>
          </a:p>
        </p:txBody>
      </p:sp>
      <p:sp>
        <p:nvSpPr>
          <p:cNvPr id="9" name="Foliennummernplatzhalter 8">
            <a:extLst>
              <a:ext uri="{FF2B5EF4-FFF2-40B4-BE49-F238E27FC236}">
                <a16:creationId xmlns:a16="http://schemas.microsoft.com/office/drawing/2014/main" id="{5D360B5D-15C8-4DDF-99B9-68062FEA3754}"/>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151363373"/>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Standard text slide, alternativ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2"/>
            <a:ext cx="9563579" cy="3786443"/>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20" name="Key Visual">
            <a:extLst>
              <a:ext uri="{FF2B5EF4-FFF2-40B4-BE49-F238E27FC236}">
                <a16:creationId xmlns:a16="http://schemas.microsoft.com/office/drawing/2014/main" id="{BCBD8A78-7D69-4DFD-B354-CF36A84705CB}"/>
              </a:ext>
            </a:extLst>
          </p:cNvPr>
          <p:cNvGrpSpPr/>
          <p:nvPr/>
        </p:nvGrpSpPr>
        <p:grpSpPr bwMode="gray">
          <a:xfrm flipV="1">
            <a:off x="164180" y="5311118"/>
            <a:ext cx="3094437" cy="822639"/>
            <a:chOff x="4846637" y="119557"/>
            <a:chExt cx="3783013" cy="1005693"/>
          </a:xfrm>
        </p:grpSpPr>
        <p:sp>
          <p:nvSpPr>
            <p:cNvPr id="21" name="Freihandform: Form 20">
              <a:extLst>
                <a:ext uri="{FF2B5EF4-FFF2-40B4-BE49-F238E27FC236}">
                  <a16:creationId xmlns:a16="http://schemas.microsoft.com/office/drawing/2014/main" id="{E45BEDC0-179F-43C1-A606-AFD62A6A063E}"/>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Freihandform: Form 21">
              <a:extLst>
                <a:ext uri="{FF2B5EF4-FFF2-40B4-BE49-F238E27FC236}">
                  <a16:creationId xmlns:a16="http://schemas.microsoft.com/office/drawing/2014/main" id="{F6CCD5CC-5505-4485-9297-BB0A34EBB2F6}"/>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3" name="Freihandform: Form 22">
              <a:extLst>
                <a:ext uri="{FF2B5EF4-FFF2-40B4-BE49-F238E27FC236}">
                  <a16:creationId xmlns:a16="http://schemas.microsoft.com/office/drawing/2014/main" id="{18541086-C56A-406D-91E6-D3E933CF7BA3}"/>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4" name="Freihandform: Form 23">
              <a:extLst>
                <a:ext uri="{FF2B5EF4-FFF2-40B4-BE49-F238E27FC236}">
                  <a16:creationId xmlns:a16="http://schemas.microsoft.com/office/drawing/2014/main" id="{1B8A9566-A588-4E4A-8143-1CBDC9C30D67}"/>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5" name="Freihandform: Form 24">
              <a:extLst>
                <a:ext uri="{FF2B5EF4-FFF2-40B4-BE49-F238E27FC236}">
                  <a16:creationId xmlns:a16="http://schemas.microsoft.com/office/drawing/2014/main" id="{6FDDC1A6-3462-4813-8D80-9E642D6179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7312137B-7817-4520-A9FF-87A20B391AA0}"/>
              </a:ext>
            </a:extLst>
          </p:cNvPr>
          <p:cNvSpPr>
            <a:spLocks noGrp="1"/>
          </p:cNvSpPr>
          <p:nvPr>
            <p:ph type="dt" sz="half" idx="14"/>
          </p:nvPr>
        </p:nvSpPr>
        <p:spPr/>
        <p:txBody>
          <a:bodyPr/>
          <a:lstStyle/>
          <a:p>
            <a:fld id="{12817527-D7DC-4D52-9823-D3180AB3E458}" type="datetime3">
              <a:rPr lang="en-US" smtClean="0"/>
              <a:t>12 September 2023</a:t>
            </a:fld>
            <a:endParaRPr lang="en-GB"/>
          </a:p>
        </p:txBody>
      </p:sp>
      <p:sp>
        <p:nvSpPr>
          <p:cNvPr id="7" name="Fußzeilenplatzhalter 6">
            <a:extLst>
              <a:ext uri="{FF2B5EF4-FFF2-40B4-BE49-F238E27FC236}">
                <a16:creationId xmlns:a16="http://schemas.microsoft.com/office/drawing/2014/main" id="{0F93DA6A-ABDD-4D0F-AFE3-FF43762B7FB4}"/>
              </a:ext>
            </a:extLst>
          </p:cNvPr>
          <p:cNvSpPr>
            <a:spLocks noGrp="1"/>
          </p:cNvSpPr>
          <p:nvPr>
            <p:ph type="ftr" sz="quarter" idx="15"/>
          </p:nvPr>
        </p:nvSpPr>
        <p:spPr/>
        <p:txBody>
          <a:bodyPr/>
          <a:lstStyle/>
          <a:p>
            <a:r>
              <a:rPr lang="en-US"/>
              <a:t>FANSER GTA 2022</a:t>
            </a:r>
            <a:endParaRPr lang="en-GB"/>
          </a:p>
        </p:txBody>
      </p:sp>
      <p:sp>
        <p:nvSpPr>
          <p:cNvPr id="9" name="Foliennummernplatzhalter 8">
            <a:extLst>
              <a:ext uri="{FF2B5EF4-FFF2-40B4-BE49-F238E27FC236}">
                <a16:creationId xmlns:a16="http://schemas.microsoft.com/office/drawing/2014/main" id="{7905C91D-31F5-4E80-9F76-6D372B3A1690}"/>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64907512"/>
      </p:ext>
    </p:extLst>
  </p:cSld>
  <p:clrMapOvr>
    <a:masterClrMapping/>
  </p:clrMapOvr>
  <p:transition>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Text slide, with two columns">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5496243"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517957" y="1361293"/>
            <a:ext cx="5496243"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F4E7BC60-DC17-4952-AA54-E728E1C62BDC}"/>
              </a:ext>
            </a:extLst>
          </p:cNvPr>
          <p:cNvSpPr>
            <a:spLocks noGrp="1"/>
          </p:cNvSpPr>
          <p:nvPr>
            <p:ph type="dt" sz="half" idx="15"/>
          </p:nvPr>
        </p:nvSpPr>
        <p:spPr/>
        <p:txBody>
          <a:bodyPr/>
          <a:lstStyle/>
          <a:p>
            <a:fld id="{84106F54-2A75-4E22-BDD8-B3361D7FA8FD}" type="datetime3">
              <a:rPr lang="en-US" smtClean="0"/>
              <a:t>12 September 2023</a:t>
            </a:fld>
            <a:endParaRPr lang="en-GB"/>
          </a:p>
        </p:txBody>
      </p:sp>
      <p:sp>
        <p:nvSpPr>
          <p:cNvPr id="7" name="Fußzeilenplatzhalter 6">
            <a:extLst>
              <a:ext uri="{FF2B5EF4-FFF2-40B4-BE49-F238E27FC236}">
                <a16:creationId xmlns:a16="http://schemas.microsoft.com/office/drawing/2014/main" id="{616123A0-A869-46F1-9E20-A4CCE7F665FA}"/>
              </a:ext>
            </a:extLst>
          </p:cNvPr>
          <p:cNvSpPr>
            <a:spLocks noGrp="1"/>
          </p:cNvSpPr>
          <p:nvPr>
            <p:ph type="ftr" sz="quarter" idx="16"/>
          </p:nvPr>
        </p:nvSpPr>
        <p:spPr/>
        <p:txBody>
          <a:bodyPr/>
          <a:lstStyle/>
          <a:p>
            <a:r>
              <a:rPr lang="en-US"/>
              <a:t>FANSER GTA 2022</a:t>
            </a:r>
            <a:endParaRPr lang="en-GB"/>
          </a:p>
        </p:txBody>
      </p:sp>
      <p:sp>
        <p:nvSpPr>
          <p:cNvPr id="10" name="Foliennummernplatzhalter 9">
            <a:extLst>
              <a:ext uri="{FF2B5EF4-FFF2-40B4-BE49-F238E27FC236}">
                <a16:creationId xmlns:a16="http://schemas.microsoft.com/office/drawing/2014/main" id="{39EFEB5C-119E-416E-84F6-79F25273C8C7}"/>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752478183"/>
      </p:ext>
    </p:extLst>
  </p:cSld>
  <p:clrMapOvr>
    <a:masterClrMapping/>
  </p:clrMapOvr>
  <p:transition>
    <p:fade/>
  </p:transition>
  <p:extLst>
    <p:ext uri="{DCECCB84-F9BA-43D5-87BE-67443E8EF086}">
      <p15:sldGuideLst xmlns:p15="http://schemas.microsoft.com/office/powerpoint/2012/main">
        <p15:guide id="2" orient="horz" pos="2845">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Text slide, with one column">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2"/>
            <a:ext cx="5496243"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12EA4DEB-4859-40BB-BA0A-9D4E262D701C}"/>
              </a:ext>
            </a:extLst>
          </p:cNvPr>
          <p:cNvSpPr>
            <a:spLocks noGrp="1"/>
          </p:cNvSpPr>
          <p:nvPr>
            <p:ph type="dt" sz="half" idx="14"/>
          </p:nvPr>
        </p:nvSpPr>
        <p:spPr/>
        <p:txBody>
          <a:bodyPr/>
          <a:lstStyle/>
          <a:p>
            <a:fld id="{D19DB418-6766-4EFE-A9BD-570789D536DD}" type="datetime3">
              <a:rPr lang="en-US" smtClean="0"/>
              <a:t>12 September 2023</a:t>
            </a:fld>
            <a:endParaRPr lang="en-GB"/>
          </a:p>
        </p:txBody>
      </p:sp>
      <p:sp>
        <p:nvSpPr>
          <p:cNvPr id="7" name="Fußzeilenplatzhalter 6">
            <a:extLst>
              <a:ext uri="{FF2B5EF4-FFF2-40B4-BE49-F238E27FC236}">
                <a16:creationId xmlns:a16="http://schemas.microsoft.com/office/drawing/2014/main" id="{FFE8A212-1664-4A14-896F-DC3AE0C13F67}"/>
              </a:ext>
            </a:extLst>
          </p:cNvPr>
          <p:cNvSpPr>
            <a:spLocks noGrp="1"/>
          </p:cNvSpPr>
          <p:nvPr>
            <p:ph type="ftr" sz="quarter" idx="15"/>
          </p:nvPr>
        </p:nvSpPr>
        <p:spPr/>
        <p:txBody>
          <a:bodyPr/>
          <a:lstStyle/>
          <a:p>
            <a:r>
              <a:rPr lang="en-US"/>
              <a:t>FANSER GTA 2022</a:t>
            </a:r>
            <a:endParaRPr lang="en-GB"/>
          </a:p>
        </p:txBody>
      </p:sp>
      <p:sp>
        <p:nvSpPr>
          <p:cNvPr id="9" name="Foliennummernplatzhalter 8">
            <a:extLst>
              <a:ext uri="{FF2B5EF4-FFF2-40B4-BE49-F238E27FC236}">
                <a16:creationId xmlns:a16="http://schemas.microsoft.com/office/drawing/2014/main" id="{753C8D80-6BFD-4466-8E36-54C951F12DD8}"/>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322941503"/>
      </p:ext>
    </p:extLst>
  </p:cSld>
  <p:clrMapOvr>
    <a:masterClrMapping/>
  </p:clrMapOvr>
  <p:transition>
    <p:fade/>
  </p:transition>
  <p:extLst>
    <p:ext uri="{DCECCB84-F9BA-43D5-87BE-67443E8EF086}">
      <p15:sldGuideLst xmlns:p15="http://schemas.microsoft.com/office/powerpoint/2012/main">
        <p15:guide id="1" pos="2880">
          <p15:clr>
            <a:srgbClr val="FBAE40"/>
          </p15:clr>
        </p15:guide>
        <p15:guide id="2" orient="horz" pos="2845">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Text slide, 1 photo">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5966593"/>
          </a:xfrm>
          <a:solidFill>
            <a:schemeClr val="bg2"/>
          </a:solidFill>
        </p:spPr>
        <p:txBody>
          <a:bodyPr tIns="1440000"/>
          <a:lstStyle>
            <a:lvl1pPr algn="ctr">
              <a:defRPr sz="1333">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477280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1" name="Titel 1">
            <a:extLst>
              <a:ext uri="{FF2B5EF4-FFF2-40B4-BE49-F238E27FC236}">
                <a16:creationId xmlns:a16="http://schemas.microsoft.com/office/drawing/2014/main" id="{7EA27159-D449-4E61-9234-12331EF25886}"/>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6AF2015D-9762-47AA-9BD6-3FA6CCC0648F}"/>
              </a:ext>
            </a:extLst>
          </p:cNvPr>
          <p:cNvSpPr>
            <a:spLocks noGrp="1"/>
          </p:cNvSpPr>
          <p:nvPr>
            <p:ph type="dt" sz="half" idx="16"/>
          </p:nvPr>
        </p:nvSpPr>
        <p:spPr/>
        <p:txBody>
          <a:bodyPr/>
          <a:lstStyle/>
          <a:p>
            <a:fld id="{4F67ACE5-11CA-4992-AB16-07A2111356DD}" type="datetime3">
              <a:rPr lang="en-US" smtClean="0"/>
              <a:t>12 September 2023</a:t>
            </a:fld>
            <a:endParaRPr lang="en-GB"/>
          </a:p>
        </p:txBody>
      </p:sp>
      <p:sp>
        <p:nvSpPr>
          <p:cNvPr id="7" name="Fußzeilenplatzhalter 6">
            <a:extLst>
              <a:ext uri="{FF2B5EF4-FFF2-40B4-BE49-F238E27FC236}">
                <a16:creationId xmlns:a16="http://schemas.microsoft.com/office/drawing/2014/main" id="{80DC7F6F-F5EA-41B6-BA59-091605C586C9}"/>
              </a:ext>
            </a:extLst>
          </p:cNvPr>
          <p:cNvSpPr>
            <a:spLocks noGrp="1"/>
          </p:cNvSpPr>
          <p:nvPr>
            <p:ph type="ftr" sz="quarter" idx="17"/>
          </p:nvPr>
        </p:nvSpPr>
        <p:spPr/>
        <p:txBody>
          <a:bodyPr/>
          <a:lstStyle/>
          <a:p>
            <a:r>
              <a:rPr lang="en-US"/>
              <a:t>FANSER GTA 2022</a:t>
            </a:r>
            <a:endParaRPr lang="en-GB"/>
          </a:p>
        </p:txBody>
      </p:sp>
      <p:sp>
        <p:nvSpPr>
          <p:cNvPr id="9" name="Foliennummernplatzhalter 8">
            <a:extLst>
              <a:ext uri="{FF2B5EF4-FFF2-40B4-BE49-F238E27FC236}">
                <a16:creationId xmlns:a16="http://schemas.microsoft.com/office/drawing/2014/main" id="{86AA5DDD-B7D2-44C4-84F6-785C251D3F31}"/>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379592121"/>
      </p:ext>
    </p:extLst>
  </p:cSld>
  <p:clrMapOvr>
    <a:masterClrMapping/>
  </p:clrMapOvr>
  <p:transition>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Text slide, 1 photo,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5966593"/>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3799989"/>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2" name="Titel 1">
            <a:extLst>
              <a:ext uri="{FF2B5EF4-FFF2-40B4-BE49-F238E27FC236}">
                <a16:creationId xmlns:a16="http://schemas.microsoft.com/office/drawing/2014/main" id="{7204390B-3D37-494E-81FF-E1335F27C2A8}"/>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B9F79D6-321B-4922-9CB8-D52F509ACE09}"/>
              </a:ext>
            </a:extLst>
          </p:cNvPr>
          <p:cNvSpPr>
            <a:spLocks noGrp="1"/>
          </p:cNvSpPr>
          <p:nvPr>
            <p:ph type="dt" sz="half" idx="16"/>
          </p:nvPr>
        </p:nvSpPr>
        <p:spPr/>
        <p:txBody>
          <a:bodyPr/>
          <a:lstStyle/>
          <a:p>
            <a:fld id="{6C85DA35-4A1C-4C02-B9AF-35040161354B}" type="datetime3">
              <a:rPr lang="en-US" smtClean="0"/>
              <a:t>12 September 2023</a:t>
            </a:fld>
            <a:endParaRPr lang="en-GB"/>
          </a:p>
        </p:txBody>
      </p:sp>
      <p:sp>
        <p:nvSpPr>
          <p:cNvPr id="7" name="Fußzeilenplatzhalter 6">
            <a:extLst>
              <a:ext uri="{FF2B5EF4-FFF2-40B4-BE49-F238E27FC236}">
                <a16:creationId xmlns:a16="http://schemas.microsoft.com/office/drawing/2014/main" id="{CDD2BC95-CDE0-4C78-A9D8-EB3D9A577DFE}"/>
              </a:ext>
            </a:extLst>
          </p:cNvPr>
          <p:cNvSpPr>
            <a:spLocks noGrp="1"/>
          </p:cNvSpPr>
          <p:nvPr>
            <p:ph type="ftr" sz="quarter" idx="17"/>
          </p:nvPr>
        </p:nvSpPr>
        <p:spPr/>
        <p:txBody>
          <a:bodyPr/>
          <a:lstStyle/>
          <a:p>
            <a:r>
              <a:rPr lang="en-US"/>
              <a:t>FANSER GTA 2022</a:t>
            </a:r>
            <a:endParaRPr lang="en-GB"/>
          </a:p>
        </p:txBody>
      </p:sp>
      <p:sp>
        <p:nvSpPr>
          <p:cNvPr id="12" name="Foliennummernplatzhalter 11">
            <a:extLst>
              <a:ext uri="{FF2B5EF4-FFF2-40B4-BE49-F238E27FC236}">
                <a16:creationId xmlns:a16="http://schemas.microsoft.com/office/drawing/2014/main" id="{B96B41DE-2A1A-4BF8-A471-7AFD62750A92}"/>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446508326"/>
      </p:ext>
    </p:extLst>
  </p:cSld>
  <p:clrMapOvr>
    <a:masterClrMapping/>
  </p:clrMapOvr>
  <p:transition>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Text slide, 2 photos ">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477280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5" y="320283"/>
            <a:ext cx="6452847"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E5771484-3E18-42CC-9FC0-9F82AA9D7804}"/>
              </a:ext>
            </a:extLst>
          </p:cNvPr>
          <p:cNvSpPr>
            <a:spLocks noGrp="1"/>
          </p:cNvSpPr>
          <p:nvPr>
            <p:ph type="dt" sz="half" idx="17"/>
          </p:nvPr>
        </p:nvSpPr>
        <p:spPr/>
        <p:txBody>
          <a:bodyPr/>
          <a:lstStyle/>
          <a:p>
            <a:fld id="{6E72BBDD-4BF6-4ACC-93E7-73C6FC501C26}" type="datetime3">
              <a:rPr lang="en-US" smtClean="0"/>
              <a:t>12 September 2023</a:t>
            </a:fld>
            <a:endParaRPr lang="en-GB"/>
          </a:p>
        </p:txBody>
      </p:sp>
      <p:sp>
        <p:nvSpPr>
          <p:cNvPr id="7" name="Fußzeilenplatzhalter 6">
            <a:extLst>
              <a:ext uri="{FF2B5EF4-FFF2-40B4-BE49-F238E27FC236}">
                <a16:creationId xmlns:a16="http://schemas.microsoft.com/office/drawing/2014/main" id="{95F12524-47B7-4E4B-A82D-4A982EC622BC}"/>
              </a:ext>
            </a:extLst>
          </p:cNvPr>
          <p:cNvSpPr>
            <a:spLocks noGrp="1"/>
          </p:cNvSpPr>
          <p:nvPr>
            <p:ph type="ftr" sz="quarter" idx="18"/>
          </p:nvPr>
        </p:nvSpPr>
        <p:spPr/>
        <p:txBody>
          <a:bodyPr/>
          <a:lstStyle/>
          <a:p>
            <a:r>
              <a:rPr lang="en-US"/>
              <a:t>FANSER GTA 2022</a:t>
            </a:r>
            <a:endParaRPr lang="en-GB"/>
          </a:p>
        </p:txBody>
      </p:sp>
      <p:sp>
        <p:nvSpPr>
          <p:cNvPr id="9" name="Foliennummernplatzhalter 8">
            <a:extLst>
              <a:ext uri="{FF2B5EF4-FFF2-40B4-BE49-F238E27FC236}">
                <a16:creationId xmlns:a16="http://schemas.microsoft.com/office/drawing/2014/main" id="{D1F91BAF-4218-480C-87A8-87D4B1CDDF80}"/>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139794144"/>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Kapitel 3">
    <p:spTree>
      <p:nvGrpSpPr>
        <p:cNvPr id="1" name=""/>
        <p:cNvGrpSpPr/>
        <p:nvPr/>
      </p:nvGrpSpPr>
      <p:grpSpPr>
        <a:xfrm>
          <a:off x="0" y="0"/>
          <a:ext cx="0" cy="0"/>
          <a:chOff x="0" y="0"/>
          <a:chExt cx="0" cy="0"/>
        </a:xfrm>
      </p:grpSpPr>
      <p:sp>
        <p:nvSpPr>
          <p:cNvPr id="20" name="Rechteck 19">
            <a:extLst>
              <a:ext uri="{FF2B5EF4-FFF2-40B4-BE49-F238E27FC236}">
                <a16:creationId xmlns:a16="http://schemas.microsoft.com/office/drawing/2014/main" id="{475EFA89-0DDC-224B-B55E-61D5C8EDAB90}"/>
              </a:ext>
            </a:extLst>
          </p:cNvPr>
          <p:cNvSpPr/>
          <p:nvPr userDrawn="1"/>
        </p:nvSpPr>
        <p:spPr>
          <a:xfrm>
            <a:off x="0" y="1200054"/>
            <a:ext cx="12192000" cy="4938727"/>
          </a:xfrm>
          <a:prstGeom prst="rect">
            <a:avLst/>
          </a:prstGeom>
          <a:solidFill>
            <a:srgbClr val="BFBFB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0000" rtlCol="0" anchor="ctr"/>
          <a:lstStyle/>
          <a:p>
            <a:pPr algn="ctr"/>
            <a:endParaRPr lang="de-DE" sz="2400"/>
          </a:p>
        </p:txBody>
      </p:sp>
      <p:sp>
        <p:nvSpPr>
          <p:cNvPr id="10" name="Titel 1">
            <a:extLst>
              <a:ext uri="{FF2B5EF4-FFF2-40B4-BE49-F238E27FC236}">
                <a16:creationId xmlns:a16="http://schemas.microsoft.com/office/drawing/2014/main" id="{15ADBDCF-8319-F247-83BC-11B26ED31E66}"/>
              </a:ext>
            </a:extLst>
          </p:cNvPr>
          <p:cNvSpPr>
            <a:spLocks noGrp="1"/>
          </p:cNvSpPr>
          <p:nvPr>
            <p:ph type="title" hasCustomPrompt="1"/>
          </p:nvPr>
        </p:nvSpPr>
        <p:spPr>
          <a:xfrm>
            <a:off x="1007535" y="624000"/>
            <a:ext cx="9504956" cy="480053"/>
          </a:xfrm>
          <a:prstGeom prst="rect">
            <a:avLst/>
          </a:prstGeom>
        </p:spPr>
        <p:txBody>
          <a:bodyPr lIns="0" tIns="0" rIns="0" bIns="0"/>
          <a:lstStyle>
            <a:lvl1pPr>
              <a:defRPr sz="2000" b="1" spc="40" baseline="0">
                <a:solidFill>
                  <a:schemeClr val="bg1">
                    <a:lumMod val="50000"/>
                  </a:schemeClr>
                </a:solidFill>
                <a:latin typeface="Arial" panose="020B0604020202020204" pitchFamily="34" charset="0"/>
                <a:cs typeface="Arial" panose="020B0604020202020204" pitchFamily="34" charset="0"/>
              </a:defRPr>
            </a:lvl1pPr>
          </a:lstStyle>
          <a:p>
            <a:r>
              <a:rPr lang="de-DE"/>
              <a:t>Headline</a:t>
            </a:r>
          </a:p>
        </p:txBody>
      </p:sp>
      <p:pic>
        <p:nvPicPr>
          <p:cNvPr id="18" name="Logo">
            <a:extLst>
              <a:ext uri="{FF2B5EF4-FFF2-40B4-BE49-F238E27FC236}">
                <a16:creationId xmlns:a16="http://schemas.microsoft.com/office/drawing/2014/main" id="{BEE6D520-081C-C044-9A84-32CD8400652D}"/>
              </a:ext>
            </a:extLst>
          </p:cNvPr>
          <p:cNvPicPr>
            <a:picLocks noChangeAspect="1"/>
          </p:cNvPicPr>
          <p:nvPr userDrawn="1"/>
        </p:nvPicPr>
        <p:blipFill rotWithShape="1">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rcRect/>
          <a:stretch/>
        </p:blipFill>
        <p:spPr bwMode="gray">
          <a:xfrm>
            <a:off x="11568001" y="6371813"/>
            <a:ext cx="413113" cy="316833"/>
          </a:xfrm>
          <a:prstGeom prst="rect">
            <a:avLst/>
          </a:prstGeom>
        </p:spPr>
      </p:pic>
      <p:sp>
        <p:nvSpPr>
          <p:cNvPr id="5" name="Textfeld 4">
            <a:extLst>
              <a:ext uri="{FF2B5EF4-FFF2-40B4-BE49-F238E27FC236}">
                <a16:creationId xmlns:a16="http://schemas.microsoft.com/office/drawing/2014/main" id="{C9B5B43A-0D19-F64A-85B6-14DDC2CFCD6D}"/>
              </a:ext>
            </a:extLst>
          </p:cNvPr>
          <p:cNvSpPr txBox="1">
            <a:spLocks/>
          </p:cNvSpPr>
          <p:nvPr userDrawn="1"/>
        </p:nvSpPr>
        <p:spPr>
          <a:xfrm>
            <a:off x="11486091" y="356084"/>
            <a:ext cx="480000" cy="480000"/>
          </a:xfrm>
          <a:prstGeom prst="roundRect">
            <a:avLst/>
          </a:prstGeom>
          <a:solidFill>
            <a:srgbClr val="88B135"/>
          </a:solidFill>
        </p:spPr>
        <p:txBody>
          <a:bodyPr wrap="square" lIns="0" tIns="0" rIns="0" bIns="0" rtlCol="0" anchor="ctr" anchorCtr="0">
            <a:noAutofit/>
          </a:bodyPr>
          <a:lstStyle/>
          <a:p>
            <a:pPr algn="ctr"/>
            <a:r>
              <a:rPr lang="de-DE" sz="2133" b="1">
                <a:solidFill>
                  <a:schemeClr val="bg1"/>
                </a:solidFill>
                <a:latin typeface="Arial" panose="020B0604020202020204" pitchFamily="34" charset="0"/>
                <a:cs typeface="Arial" panose="020B0604020202020204" pitchFamily="34" charset="0"/>
              </a:rPr>
              <a:t>03</a:t>
            </a:r>
          </a:p>
        </p:txBody>
      </p:sp>
    </p:spTree>
    <p:extLst>
      <p:ext uri="{BB962C8B-B14F-4D97-AF65-F5344CB8AC3E}">
        <p14:creationId xmlns:p14="http://schemas.microsoft.com/office/powerpoint/2010/main" val="1351127166"/>
      </p:ext>
    </p:extLst>
  </p:cSld>
  <p:clrMapOvr>
    <a:masterClrMapping/>
  </p:clrMapOvr>
  <p:extLst>
    <p:ext uri="{DCECCB84-F9BA-43D5-87BE-67443E8EF086}">
      <p15:sldGuideLst xmlns:p15="http://schemas.microsoft.com/office/powerpoint/2012/main">
        <p15:guide id="1" pos="476">
          <p15:clr>
            <a:srgbClr val="FBAE40"/>
          </p15:clr>
        </p15:guide>
        <p15:guide id="2" pos="5284">
          <p15:clr>
            <a:srgbClr val="FBAE40"/>
          </p15:clr>
        </p15:guide>
        <p15:guide id="3" orient="horz" pos="395">
          <p15:clr>
            <a:srgbClr val="FBAE40"/>
          </p15:clr>
        </p15:guide>
        <p15:guide id="4" orient="horz" pos="577">
          <p15:clr>
            <a:srgbClr val="FBAE40"/>
          </p15:clr>
        </p15:guide>
        <p15:guide id="5" orient="horz" pos="2890">
          <p15:clr>
            <a:srgbClr val="FBAE40"/>
          </p15:clr>
        </p15:guide>
        <p15:guide id="6" orient="horz" pos="758">
          <p15:clr>
            <a:srgbClr val="FBAE40"/>
          </p15:clr>
        </p15:guide>
        <p15:guide id="7" orient="horz" pos="2709">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Text slide, 2 photos,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3799989"/>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6" name="Titel 1">
            <a:extLst>
              <a:ext uri="{FF2B5EF4-FFF2-40B4-BE49-F238E27FC236}">
                <a16:creationId xmlns:a16="http://schemas.microsoft.com/office/drawing/2014/main" id="{0DB39AEE-4D7E-4227-8B8B-6259DA49FDB2}"/>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227D3D8-FEBD-4AD0-9F71-6844E987B7B7}"/>
              </a:ext>
            </a:extLst>
          </p:cNvPr>
          <p:cNvSpPr>
            <a:spLocks noGrp="1"/>
          </p:cNvSpPr>
          <p:nvPr>
            <p:ph type="dt" sz="half" idx="17"/>
          </p:nvPr>
        </p:nvSpPr>
        <p:spPr/>
        <p:txBody>
          <a:bodyPr/>
          <a:lstStyle/>
          <a:p>
            <a:fld id="{60A598BC-93BC-4D4B-B869-463DA399AD11}" type="datetime3">
              <a:rPr lang="en-US" smtClean="0"/>
              <a:t>12 September 2023</a:t>
            </a:fld>
            <a:endParaRPr lang="en-GB"/>
          </a:p>
        </p:txBody>
      </p:sp>
      <p:sp>
        <p:nvSpPr>
          <p:cNvPr id="7" name="Fußzeilenplatzhalter 6">
            <a:extLst>
              <a:ext uri="{FF2B5EF4-FFF2-40B4-BE49-F238E27FC236}">
                <a16:creationId xmlns:a16="http://schemas.microsoft.com/office/drawing/2014/main" id="{9EBC020C-FAD6-4991-9B68-DFC849647738}"/>
              </a:ext>
            </a:extLst>
          </p:cNvPr>
          <p:cNvSpPr>
            <a:spLocks noGrp="1"/>
          </p:cNvSpPr>
          <p:nvPr>
            <p:ph type="ftr" sz="quarter" idx="18"/>
          </p:nvPr>
        </p:nvSpPr>
        <p:spPr/>
        <p:txBody>
          <a:bodyPr/>
          <a:lstStyle/>
          <a:p>
            <a:r>
              <a:rPr lang="en-US"/>
              <a:t>FANSER GTA 2022</a:t>
            </a:r>
            <a:endParaRPr lang="en-GB"/>
          </a:p>
        </p:txBody>
      </p:sp>
      <p:sp>
        <p:nvSpPr>
          <p:cNvPr id="12" name="Foliennummernplatzhalter 11">
            <a:extLst>
              <a:ext uri="{FF2B5EF4-FFF2-40B4-BE49-F238E27FC236}">
                <a16:creationId xmlns:a16="http://schemas.microsoft.com/office/drawing/2014/main" id="{2ED17441-C804-4576-8739-5227CF2486C9}"/>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492211687"/>
      </p:ext>
    </p:extLst>
  </p:cSld>
  <p:clrMapOvr>
    <a:masterClrMapping/>
  </p:clrMapOvr>
  <p:transition>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Text slide, 2 photos, with two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6304207"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79"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3"/>
            <a:ext cx="5282881" cy="166638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740977" y="1361293"/>
            <a:ext cx="5273223" cy="166638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62043D58-AA3C-40BE-BEAB-11A193484391}"/>
              </a:ext>
            </a:extLst>
          </p:cNvPr>
          <p:cNvSpPr>
            <a:spLocks noGrp="1"/>
          </p:cNvSpPr>
          <p:nvPr>
            <p:ph type="dt" sz="half" idx="17"/>
          </p:nvPr>
        </p:nvSpPr>
        <p:spPr/>
        <p:txBody>
          <a:bodyPr/>
          <a:lstStyle/>
          <a:p>
            <a:fld id="{CBFC2F44-C270-48F6-9D7E-857EC00B4A90}" type="datetime3">
              <a:rPr lang="en-US" smtClean="0"/>
              <a:t>12 September 2023</a:t>
            </a:fld>
            <a:endParaRPr lang="en-GB"/>
          </a:p>
        </p:txBody>
      </p:sp>
      <p:sp>
        <p:nvSpPr>
          <p:cNvPr id="10" name="Fußzeilenplatzhalter 9">
            <a:extLst>
              <a:ext uri="{FF2B5EF4-FFF2-40B4-BE49-F238E27FC236}">
                <a16:creationId xmlns:a16="http://schemas.microsoft.com/office/drawing/2014/main" id="{1195C9E7-AD30-401E-97F1-ECD1F6426F94}"/>
              </a:ext>
            </a:extLst>
          </p:cNvPr>
          <p:cNvSpPr>
            <a:spLocks noGrp="1"/>
          </p:cNvSpPr>
          <p:nvPr>
            <p:ph type="ftr" sz="quarter" idx="18"/>
          </p:nvPr>
        </p:nvSpPr>
        <p:spPr/>
        <p:txBody>
          <a:bodyPr/>
          <a:lstStyle/>
          <a:p>
            <a:r>
              <a:rPr lang="en-US"/>
              <a:t>FANSER GTA 2022</a:t>
            </a:r>
            <a:endParaRPr lang="en-GB"/>
          </a:p>
        </p:txBody>
      </p:sp>
      <p:sp>
        <p:nvSpPr>
          <p:cNvPr id="12" name="Foliennummernplatzhalter 11">
            <a:extLst>
              <a:ext uri="{FF2B5EF4-FFF2-40B4-BE49-F238E27FC236}">
                <a16:creationId xmlns:a16="http://schemas.microsoft.com/office/drawing/2014/main" id="{3D02F96E-9198-496A-A4B1-6804F455A112}"/>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356779709"/>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Text slide, 3 photos, with three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4187824"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80"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3"/>
            <a:ext cx="3375623" cy="2358831"/>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4623402" y="1361293"/>
            <a:ext cx="3375623" cy="2358831"/>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6" name="Bildplatzhalter 6">
            <a:extLst>
              <a:ext uri="{FF2B5EF4-FFF2-40B4-BE49-F238E27FC236}">
                <a16:creationId xmlns:a16="http://schemas.microsoft.com/office/drawing/2014/main" id="{AB38192C-6783-4C98-AB15-3A38EFFC1B08}"/>
              </a:ext>
            </a:extLst>
          </p:cNvPr>
          <p:cNvSpPr>
            <a:spLocks noGrp="1"/>
          </p:cNvSpPr>
          <p:nvPr>
            <p:ph type="pic" sz="quarter" idx="17" hasCustomPrompt="1"/>
          </p:nvPr>
        </p:nvSpPr>
        <p:spPr bwMode="gray">
          <a:xfrm>
            <a:off x="8211467"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20" name="Textplatzhalter 7">
            <a:extLst>
              <a:ext uri="{FF2B5EF4-FFF2-40B4-BE49-F238E27FC236}">
                <a16:creationId xmlns:a16="http://schemas.microsoft.com/office/drawing/2014/main" id="{DED8696E-3F6E-4312-8474-D7B6C988FDD5}"/>
              </a:ext>
            </a:extLst>
          </p:cNvPr>
          <p:cNvSpPr>
            <a:spLocks noGrp="1"/>
          </p:cNvSpPr>
          <p:nvPr>
            <p:ph type="body" sz="quarter" idx="18" hasCustomPrompt="1"/>
          </p:nvPr>
        </p:nvSpPr>
        <p:spPr bwMode="gray">
          <a:xfrm>
            <a:off x="8647046" y="1361293"/>
            <a:ext cx="3375623" cy="2358831"/>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EF501F9B-7E1C-4D10-BFA8-F160A61CBB4B}"/>
              </a:ext>
            </a:extLst>
          </p:cNvPr>
          <p:cNvSpPr>
            <a:spLocks noGrp="1"/>
          </p:cNvSpPr>
          <p:nvPr>
            <p:ph type="dt" sz="half" idx="19"/>
          </p:nvPr>
        </p:nvSpPr>
        <p:spPr/>
        <p:txBody>
          <a:bodyPr/>
          <a:lstStyle/>
          <a:p>
            <a:fld id="{E46FBE9F-E7D2-4030-BDAB-14CF26D5D8AA}" type="datetime3">
              <a:rPr lang="en-US" smtClean="0"/>
              <a:t>12 September 2023</a:t>
            </a:fld>
            <a:endParaRPr lang="en-GB"/>
          </a:p>
        </p:txBody>
      </p:sp>
      <p:sp>
        <p:nvSpPr>
          <p:cNvPr id="10" name="Fußzeilenplatzhalter 9">
            <a:extLst>
              <a:ext uri="{FF2B5EF4-FFF2-40B4-BE49-F238E27FC236}">
                <a16:creationId xmlns:a16="http://schemas.microsoft.com/office/drawing/2014/main" id="{4AC48705-A504-41C9-A7C4-A310E36C3CFC}"/>
              </a:ext>
            </a:extLst>
          </p:cNvPr>
          <p:cNvSpPr>
            <a:spLocks noGrp="1"/>
          </p:cNvSpPr>
          <p:nvPr>
            <p:ph type="ftr" sz="quarter" idx="20"/>
          </p:nvPr>
        </p:nvSpPr>
        <p:spPr/>
        <p:txBody>
          <a:bodyPr/>
          <a:lstStyle/>
          <a:p>
            <a:r>
              <a:rPr lang="en-US"/>
              <a:t>FANSER GTA 2022</a:t>
            </a:r>
            <a:endParaRPr lang="en-GB"/>
          </a:p>
        </p:txBody>
      </p:sp>
      <p:sp>
        <p:nvSpPr>
          <p:cNvPr id="12" name="Foliennummernplatzhalter 11">
            <a:extLst>
              <a:ext uri="{FF2B5EF4-FFF2-40B4-BE49-F238E27FC236}">
                <a16:creationId xmlns:a16="http://schemas.microsoft.com/office/drawing/2014/main" id="{A0DBE614-6EA1-4B61-BE6D-D779C0E5AD80}"/>
              </a:ext>
            </a:extLst>
          </p:cNvPr>
          <p:cNvSpPr>
            <a:spLocks noGrp="1"/>
          </p:cNvSpPr>
          <p:nvPr>
            <p:ph type="sldNum" sz="quarter" idx="21"/>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494116254"/>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Project slid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613833" y="4150517"/>
            <a:ext cx="3526768" cy="1983583"/>
          </a:xfrm>
          <a:solidFill>
            <a:schemeClr val="bg2"/>
          </a:solidFill>
        </p:spPr>
        <p:txBody>
          <a:bodyPr vert="horz" lIns="36000" tIns="1152000" rIns="36000" bIns="36000" rtlCol="0">
            <a:noAutofit/>
          </a:bodyPr>
          <a:lstStyle>
            <a:lvl1pPr algn="ctr">
              <a:defRPr lang="en-GB" sz="1333" dirty="0">
                <a:solidFill>
                  <a:schemeClr val="tx2"/>
                </a:solidFill>
              </a:defRPr>
            </a:lvl1pPr>
          </a:lstStyle>
          <a:p>
            <a:r>
              <a:rPr lang="en-GB"/>
              <a:t>Photo</a:t>
            </a:r>
          </a:p>
        </p:txBody>
      </p:sp>
      <p:sp>
        <p:nvSpPr>
          <p:cNvPr id="18" name="Rechteck 17">
            <a:extLst>
              <a:ext uri="{FF2B5EF4-FFF2-40B4-BE49-F238E27FC236}">
                <a16:creationId xmlns:a16="http://schemas.microsoft.com/office/drawing/2014/main" id="{2FE0F192-365F-4B9B-9AE5-A8DCD077B27C}"/>
              </a:ext>
            </a:extLst>
          </p:cNvPr>
          <p:cNvSpPr/>
          <p:nvPr/>
        </p:nvSpPr>
        <p:spPr bwMode="gray">
          <a:xfrm>
            <a:off x="613832" y="1294229"/>
            <a:ext cx="3526368" cy="18534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Rechteck 11">
            <a:extLst>
              <a:ext uri="{FF2B5EF4-FFF2-40B4-BE49-F238E27FC236}">
                <a16:creationId xmlns:a16="http://schemas.microsoft.com/office/drawing/2014/main" id="{FD20B6CE-6FB5-47BE-ACA3-1FADB18A5F9F}"/>
              </a:ext>
            </a:extLst>
          </p:cNvPr>
          <p:cNvSpPr/>
          <p:nvPr/>
        </p:nvSpPr>
        <p:spPr bwMode="gray">
          <a:xfrm>
            <a:off x="613832" y="3228948"/>
            <a:ext cx="3526368" cy="84582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613832" y="3223373"/>
            <a:ext cx="3526368" cy="282675"/>
          </a:xfrm>
          <a:noFill/>
        </p:spPr>
        <p:txBody>
          <a:bodyPr vert="horz" lIns="72000" tIns="36000" rIns="72000" bIns="36000" rtlCol="0" anchor="ctr">
            <a:noAutofit/>
          </a:bodyPr>
          <a:lstStyle>
            <a:lvl1pPr marL="0" marR="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lang="de-DE" sz="1333" b="1" baseline="0" dirty="0">
                <a:solidFill>
                  <a:schemeClr val="bg1"/>
                </a:solidFill>
              </a:defRPr>
            </a:lvl1pPr>
            <a:lvl2pPr>
              <a:defRPr lang="de-DE" dirty="0"/>
            </a:lvl2pPr>
            <a:lvl3pPr>
              <a:defRPr lang="en-GB" dirty="0"/>
            </a:lvl3pPr>
          </a:lstStyle>
          <a:p>
            <a:r>
              <a:rPr lang="en-GB"/>
              <a:t>Name of partner</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5" y="320283"/>
            <a:ext cx="6452847" cy="720725"/>
          </a:xfrm>
        </p:spPr>
        <p:txBody>
          <a:bodyPr/>
          <a:lstStyle>
            <a:lvl1pPr>
              <a:defRPr/>
            </a:lvl1pPr>
          </a:lstStyle>
          <a:p>
            <a:r>
              <a:rPr lang="en-GB"/>
              <a:t>Project text slide</a:t>
            </a:r>
          </a:p>
        </p:txBody>
      </p:sp>
      <p:sp>
        <p:nvSpPr>
          <p:cNvPr id="14" name="Textplatzhalter 8">
            <a:extLst>
              <a:ext uri="{FF2B5EF4-FFF2-40B4-BE49-F238E27FC236}">
                <a16:creationId xmlns:a16="http://schemas.microsoft.com/office/drawing/2014/main" id="{40AE37FF-8E79-4DC2-894F-409F5F142440}"/>
              </a:ext>
            </a:extLst>
          </p:cNvPr>
          <p:cNvSpPr>
            <a:spLocks noGrp="1"/>
          </p:cNvSpPr>
          <p:nvPr>
            <p:ph type="body" sz="quarter" idx="17" hasCustomPrompt="1"/>
          </p:nvPr>
        </p:nvSpPr>
        <p:spPr bwMode="gray">
          <a:xfrm>
            <a:off x="613832" y="3532554"/>
            <a:ext cx="3526368" cy="525937"/>
          </a:xfrm>
          <a:noFill/>
        </p:spPr>
        <p:txBody>
          <a:bodyPr lIns="72000" anchor="t"/>
          <a:lstStyle>
            <a:lvl1pPr>
              <a:lnSpc>
                <a:spcPct val="100000"/>
              </a:lnSpc>
              <a:spcBef>
                <a:spcPts val="0"/>
              </a:spcBef>
              <a:defRPr sz="1067" b="0" baseline="0">
                <a:solidFill>
                  <a:schemeClr val="bg1"/>
                </a:solidFill>
              </a:defRPr>
            </a:lvl1pPr>
          </a:lstStyle>
          <a:p>
            <a:r>
              <a:rPr lang="en-GB"/>
              <a:t>MM/YYYY – MM/YYYY</a:t>
            </a:r>
            <a:br>
              <a:rPr lang="en-GB"/>
            </a:br>
            <a:r>
              <a:rPr lang="en-GB"/>
              <a:t>Volume: EUR 00 million</a:t>
            </a:r>
            <a:br>
              <a:rPr lang="en-GB"/>
            </a:br>
            <a:r>
              <a:rPr lang="en-GB"/>
              <a:t>Public contribution: EUR 000,000</a:t>
            </a:r>
          </a:p>
        </p:txBody>
      </p:sp>
      <p:sp>
        <p:nvSpPr>
          <p:cNvPr id="15" name="Textplatzhalter 8">
            <a:extLst>
              <a:ext uri="{FF2B5EF4-FFF2-40B4-BE49-F238E27FC236}">
                <a16:creationId xmlns:a16="http://schemas.microsoft.com/office/drawing/2014/main" id="{133FB7B2-F1B0-4BE4-A9A1-2AA5AD68EB76}"/>
              </a:ext>
            </a:extLst>
          </p:cNvPr>
          <p:cNvSpPr>
            <a:spLocks noGrp="1"/>
          </p:cNvSpPr>
          <p:nvPr>
            <p:ph type="body" sz="quarter" idx="18" hasCustomPrompt="1"/>
          </p:nvPr>
        </p:nvSpPr>
        <p:spPr bwMode="gray">
          <a:xfrm>
            <a:off x="613832" y="1295081"/>
            <a:ext cx="3526368" cy="362396"/>
          </a:xfrm>
          <a:noFill/>
        </p:spPr>
        <p:txBody>
          <a:bodyPr lIns="72000" tIns="36000" bIns="36000" anchor="ctr"/>
          <a:lstStyle>
            <a:lvl1pPr>
              <a:defRPr sz="1467" b="1" baseline="0">
                <a:solidFill>
                  <a:schemeClr val="tx1"/>
                </a:solidFill>
              </a:defRPr>
            </a:lvl1pPr>
          </a:lstStyle>
          <a:p>
            <a:r>
              <a:rPr lang="en-GB"/>
              <a:t>Name of country</a:t>
            </a:r>
          </a:p>
        </p:txBody>
      </p:sp>
      <p:sp>
        <p:nvSpPr>
          <p:cNvPr id="16" name="Textplatzhalter 8">
            <a:extLst>
              <a:ext uri="{FF2B5EF4-FFF2-40B4-BE49-F238E27FC236}">
                <a16:creationId xmlns:a16="http://schemas.microsoft.com/office/drawing/2014/main" id="{50874649-3395-4A9D-A057-03A867415BCC}"/>
              </a:ext>
            </a:extLst>
          </p:cNvPr>
          <p:cNvSpPr>
            <a:spLocks noGrp="1"/>
          </p:cNvSpPr>
          <p:nvPr>
            <p:ph type="body" sz="quarter" idx="19" hasCustomPrompt="1"/>
          </p:nvPr>
        </p:nvSpPr>
        <p:spPr bwMode="gray">
          <a:xfrm>
            <a:off x="613832" y="1657477"/>
            <a:ext cx="3526368" cy="1490155"/>
          </a:xfrm>
          <a:noFill/>
        </p:spPr>
        <p:txBody>
          <a:bodyPr lIns="72000" tIns="0" bIns="36000" anchor="t"/>
          <a:lstStyle>
            <a:lvl1pPr marL="0" indent="0" algn="l" defTabSz="914377" rtl="0" eaLnBrk="1" latinLnBrk="0" hangingPunct="1">
              <a:lnSpc>
                <a:spcPct val="100000"/>
              </a:lnSpc>
              <a:spcBef>
                <a:spcPts val="0"/>
              </a:spcBef>
              <a:buFont typeface="Arial" panose="020B0604020202020204" pitchFamily="34" charset="0"/>
              <a:buNone/>
              <a:defRPr lang="de-DE" sz="1333" b="0" kern="1200" baseline="0" dirty="0" smtClean="0">
                <a:solidFill>
                  <a:schemeClr val="tx1"/>
                </a:solidFill>
                <a:latin typeface="+mn-lt"/>
                <a:ea typeface="+mn-ea"/>
                <a:cs typeface="+mn-cs"/>
              </a:defRPr>
            </a:lvl1pPr>
          </a:lstStyle>
          <a:p>
            <a:r>
              <a:rPr lang="en-GB"/>
              <a:t>Text containing the name of the country.</a:t>
            </a:r>
          </a:p>
        </p:txBody>
      </p:sp>
      <p:sp>
        <p:nvSpPr>
          <p:cNvPr id="7" name="Textplatzhalter 6">
            <a:extLst>
              <a:ext uri="{FF2B5EF4-FFF2-40B4-BE49-F238E27FC236}">
                <a16:creationId xmlns:a16="http://schemas.microsoft.com/office/drawing/2014/main" id="{47B8F238-9E4D-4367-BF20-CAA4F4E82F22}"/>
              </a:ext>
            </a:extLst>
          </p:cNvPr>
          <p:cNvSpPr>
            <a:spLocks noGrp="1"/>
          </p:cNvSpPr>
          <p:nvPr>
            <p:ph type="body" sz="quarter" idx="20" hasCustomPrompt="1"/>
          </p:nvPr>
        </p:nvSpPr>
        <p:spPr bwMode="gray">
          <a:xfrm>
            <a:off x="4414129" y="1361017"/>
            <a:ext cx="7623355" cy="4773083"/>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A7C48950-E750-4312-A454-A82F556734D7}"/>
              </a:ext>
            </a:extLst>
          </p:cNvPr>
          <p:cNvSpPr>
            <a:spLocks noGrp="1"/>
          </p:cNvSpPr>
          <p:nvPr>
            <p:ph type="dt" sz="half" idx="21"/>
          </p:nvPr>
        </p:nvSpPr>
        <p:spPr/>
        <p:txBody>
          <a:bodyPr/>
          <a:lstStyle/>
          <a:p>
            <a:fld id="{48C2B28D-C62F-4BEE-987F-620761623DF7}" type="datetime3">
              <a:rPr lang="en-US" smtClean="0"/>
              <a:t>12 September 2023</a:t>
            </a:fld>
            <a:endParaRPr lang="en-GB"/>
          </a:p>
        </p:txBody>
      </p:sp>
      <p:sp>
        <p:nvSpPr>
          <p:cNvPr id="9" name="Fußzeilenplatzhalter 8">
            <a:extLst>
              <a:ext uri="{FF2B5EF4-FFF2-40B4-BE49-F238E27FC236}">
                <a16:creationId xmlns:a16="http://schemas.microsoft.com/office/drawing/2014/main" id="{16784B76-6A40-447C-A5C8-AA9E24FA6125}"/>
              </a:ext>
            </a:extLst>
          </p:cNvPr>
          <p:cNvSpPr>
            <a:spLocks noGrp="1"/>
          </p:cNvSpPr>
          <p:nvPr>
            <p:ph type="ftr" sz="quarter" idx="22"/>
          </p:nvPr>
        </p:nvSpPr>
        <p:spPr/>
        <p:txBody>
          <a:bodyPr/>
          <a:lstStyle/>
          <a:p>
            <a:r>
              <a:rPr lang="en-US"/>
              <a:t>FANSER GTA 2022</a:t>
            </a:r>
            <a:endParaRPr lang="en-GB"/>
          </a:p>
        </p:txBody>
      </p:sp>
      <p:sp>
        <p:nvSpPr>
          <p:cNvPr id="10" name="Foliennummernplatzhalter 9">
            <a:extLst>
              <a:ext uri="{FF2B5EF4-FFF2-40B4-BE49-F238E27FC236}">
                <a16:creationId xmlns:a16="http://schemas.microsoft.com/office/drawing/2014/main" id="{BA7D98D1-5D4C-4CA4-ACFE-BE4E7462CAA8}"/>
              </a:ext>
            </a:extLst>
          </p:cNvPr>
          <p:cNvSpPr>
            <a:spLocks noGrp="1"/>
          </p:cNvSpPr>
          <p:nvPr>
            <p:ph type="sldNum" sz="quarter" idx="2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53025002"/>
      </p:ext>
    </p:extLst>
  </p:cSld>
  <p:clrMapOvr>
    <a:masterClrMapping/>
  </p:clrMapOvr>
  <p:transition>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Contact 1">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6" y="320283"/>
            <a:ext cx="11123323"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2853713" y="2760959"/>
            <a:ext cx="4492748" cy="1366715"/>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2853713" y="1857148"/>
            <a:ext cx="4492748" cy="235035"/>
          </a:xfrm>
        </p:spPr>
        <p:txBody>
          <a:bodyPr/>
          <a:lstStyle>
            <a:lvl1pPr>
              <a:defRPr sz="1600"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2853713" y="2181304"/>
            <a:ext cx="4492748" cy="235035"/>
          </a:xfrm>
        </p:spPr>
        <p:txBody>
          <a:bodyPr/>
          <a:lstStyle>
            <a:lvl1pPr>
              <a:defRPr sz="1600"/>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5" y="1857148"/>
            <a:ext cx="1957439" cy="227052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37" name="TextBox 7">
            <a:extLst>
              <a:ext uri="{FF2B5EF4-FFF2-40B4-BE49-F238E27FC236}">
                <a16:creationId xmlns:a16="http://schemas.microsoft.com/office/drawing/2014/main" id="{A45E5920-77D2-4E1E-832E-8A215D8A1078}"/>
              </a:ext>
            </a:extLst>
          </p:cNvPr>
          <p:cNvSpPr txBox="1"/>
          <p:nvPr/>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39" name="Grafik 38">
            <a:extLst>
              <a:ext uri="{FF2B5EF4-FFF2-40B4-BE49-F238E27FC236}">
                <a16:creationId xmlns:a16="http://schemas.microsoft.com/office/drawing/2014/main" id="{E3F751BB-E4FA-4732-80BD-F94670E22B0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p:nvGrpSpPr>
        <p:grpSpPr bwMode="gray">
          <a:xfrm>
            <a:off x="592656"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47" name="TextBox 7">
            <a:extLst>
              <a:ext uri="{FF2B5EF4-FFF2-40B4-BE49-F238E27FC236}">
                <a16:creationId xmlns:a16="http://schemas.microsoft.com/office/drawing/2014/main" id="{143F2906-482C-48A6-8D87-67C6BCEBAF88}"/>
              </a:ext>
            </a:extLst>
          </p:cNvPr>
          <p:cNvSpPr txBox="1"/>
          <p:nvPr/>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https://www.facebook.com/gizprofile/</a:t>
            </a:r>
          </a:p>
        </p:txBody>
      </p:sp>
      <p:sp>
        <p:nvSpPr>
          <p:cNvPr id="5" name="Datumsplatzhalter 4">
            <a:extLst>
              <a:ext uri="{FF2B5EF4-FFF2-40B4-BE49-F238E27FC236}">
                <a16:creationId xmlns:a16="http://schemas.microsoft.com/office/drawing/2014/main" id="{9391187D-9F65-4A30-8974-4A449DE89BF0}"/>
              </a:ext>
            </a:extLst>
          </p:cNvPr>
          <p:cNvSpPr>
            <a:spLocks noGrp="1"/>
          </p:cNvSpPr>
          <p:nvPr>
            <p:ph type="dt" sz="half" idx="24"/>
          </p:nvPr>
        </p:nvSpPr>
        <p:spPr/>
        <p:txBody>
          <a:bodyPr/>
          <a:lstStyle/>
          <a:p>
            <a:fld id="{20548EC3-5529-40BB-9F72-FD4A1F90A46B}" type="datetime3">
              <a:rPr lang="en-US" smtClean="0"/>
              <a:t>12 September 2023</a:t>
            </a:fld>
            <a:endParaRPr lang="en-GB"/>
          </a:p>
        </p:txBody>
      </p:sp>
      <p:sp>
        <p:nvSpPr>
          <p:cNvPr id="7" name="Fußzeilenplatzhalter 6">
            <a:extLst>
              <a:ext uri="{FF2B5EF4-FFF2-40B4-BE49-F238E27FC236}">
                <a16:creationId xmlns:a16="http://schemas.microsoft.com/office/drawing/2014/main" id="{36C4DFAD-A99C-4092-9FAE-D03CBD68A1FC}"/>
              </a:ext>
            </a:extLst>
          </p:cNvPr>
          <p:cNvSpPr>
            <a:spLocks noGrp="1"/>
          </p:cNvSpPr>
          <p:nvPr>
            <p:ph type="ftr" sz="quarter" idx="25"/>
          </p:nvPr>
        </p:nvSpPr>
        <p:spPr/>
        <p:txBody>
          <a:bodyPr/>
          <a:lstStyle/>
          <a:p>
            <a:r>
              <a:rPr lang="en-US"/>
              <a:t>FANSER GTA 2022</a:t>
            </a:r>
            <a:endParaRPr lang="en-GB"/>
          </a:p>
        </p:txBody>
      </p:sp>
      <p:sp>
        <p:nvSpPr>
          <p:cNvPr id="8" name="Foliennummernplatzhalter 7">
            <a:extLst>
              <a:ext uri="{FF2B5EF4-FFF2-40B4-BE49-F238E27FC236}">
                <a16:creationId xmlns:a16="http://schemas.microsoft.com/office/drawing/2014/main" id="{C8F52293-BD85-4DFE-A73D-98ECA1993658}"/>
              </a:ext>
            </a:extLst>
          </p:cNvPr>
          <p:cNvSpPr>
            <a:spLocks noGrp="1"/>
          </p:cNvSpPr>
          <p:nvPr>
            <p:ph type="sldNum" sz="quarter" idx="2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731050742"/>
      </p:ext>
    </p:extLst>
  </p:cSld>
  <p:clrMapOvr>
    <a:masterClrMapping/>
  </p:clrMapOvr>
  <p:transition>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Contact 2">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42" name="TextBox 7">
            <a:extLst>
              <a:ext uri="{FF2B5EF4-FFF2-40B4-BE49-F238E27FC236}">
                <a16:creationId xmlns:a16="http://schemas.microsoft.com/office/drawing/2014/main" id="{0ACBC6BD-AF1C-4AC3-B989-7C0851FD4A36}"/>
              </a:ext>
            </a:extLst>
          </p:cNvPr>
          <p:cNvSpPr txBox="1"/>
          <p:nvPr/>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44" name="Grafik 43">
            <a:extLst>
              <a:ext uri="{FF2B5EF4-FFF2-40B4-BE49-F238E27FC236}">
                <a16:creationId xmlns:a16="http://schemas.microsoft.com/office/drawing/2014/main" id="{95D9641D-18D8-4757-B59C-824BED8ECD9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2" name="TextBox 7">
            <a:extLst>
              <a:ext uri="{FF2B5EF4-FFF2-40B4-BE49-F238E27FC236}">
                <a16:creationId xmlns:a16="http://schemas.microsoft.com/office/drawing/2014/main" id="{D1A27A20-93C4-43EC-9799-1798AF93C848}"/>
              </a:ext>
            </a:extLst>
          </p:cNvPr>
          <p:cNvSpPr txBox="1"/>
          <p:nvPr/>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https://www.facebook.com/gizprofile/</a:t>
            </a:r>
          </a:p>
        </p:txBody>
      </p:sp>
      <p:sp>
        <p:nvSpPr>
          <p:cNvPr id="31" name="Textplatzhalter 16">
            <a:extLst>
              <a:ext uri="{FF2B5EF4-FFF2-40B4-BE49-F238E27FC236}">
                <a16:creationId xmlns:a16="http://schemas.microsoft.com/office/drawing/2014/main" id="{99BAFDF9-B477-4EAA-888B-B283B996F142}"/>
              </a:ext>
            </a:extLst>
          </p:cNvPr>
          <p:cNvSpPr>
            <a:spLocks noGrp="1"/>
          </p:cNvSpPr>
          <p:nvPr>
            <p:ph type="body" sz="quarter" idx="15" hasCustomPrompt="1"/>
          </p:nvPr>
        </p:nvSpPr>
        <p:spPr bwMode="gray">
          <a:xfrm>
            <a:off x="2612084" y="2760959"/>
            <a:ext cx="3426913" cy="801691"/>
          </a:xfrm>
        </p:spPr>
        <p:txBody>
          <a:bodyPr/>
          <a:lstStyle>
            <a:lvl1pPr>
              <a:lnSpc>
                <a:spcPct val="100000"/>
              </a:lnSpc>
              <a:spcBef>
                <a:spcPts val="0"/>
              </a:spcBef>
              <a:defRPr sz="1600"/>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2" name="Textplatzhalter 29">
            <a:extLst>
              <a:ext uri="{FF2B5EF4-FFF2-40B4-BE49-F238E27FC236}">
                <a16:creationId xmlns:a16="http://schemas.microsoft.com/office/drawing/2014/main" id="{45476593-F938-4100-B13C-38D8379BF2AB}"/>
              </a:ext>
            </a:extLst>
          </p:cNvPr>
          <p:cNvSpPr>
            <a:spLocks noGrp="1"/>
          </p:cNvSpPr>
          <p:nvPr>
            <p:ph type="body" sz="quarter" idx="22" hasCustomPrompt="1"/>
          </p:nvPr>
        </p:nvSpPr>
        <p:spPr bwMode="gray">
          <a:xfrm>
            <a:off x="2612084" y="1857148"/>
            <a:ext cx="3426913" cy="235035"/>
          </a:xfrm>
        </p:spPr>
        <p:txBody>
          <a:bodyPr/>
          <a:lstStyle>
            <a:lvl1pPr>
              <a:defRPr sz="1600" b="1"/>
            </a:lvl1pPr>
          </a:lstStyle>
          <a:p>
            <a:r>
              <a:rPr lang="en-GB"/>
              <a:t>Given name Family name</a:t>
            </a:r>
          </a:p>
        </p:txBody>
      </p:sp>
      <p:sp>
        <p:nvSpPr>
          <p:cNvPr id="33" name="Textplatzhalter 30">
            <a:extLst>
              <a:ext uri="{FF2B5EF4-FFF2-40B4-BE49-F238E27FC236}">
                <a16:creationId xmlns:a16="http://schemas.microsoft.com/office/drawing/2014/main" id="{01D00CFF-DFE3-4530-913B-A7058396109E}"/>
              </a:ext>
            </a:extLst>
          </p:cNvPr>
          <p:cNvSpPr>
            <a:spLocks noGrp="1"/>
          </p:cNvSpPr>
          <p:nvPr>
            <p:ph type="body" sz="quarter" idx="23" hasCustomPrompt="1"/>
          </p:nvPr>
        </p:nvSpPr>
        <p:spPr bwMode="gray">
          <a:xfrm>
            <a:off x="2612084" y="2181304"/>
            <a:ext cx="3426913" cy="235035"/>
          </a:xfrm>
        </p:spPr>
        <p:txBody>
          <a:bodyPr/>
          <a:lstStyle>
            <a:lvl1pPr>
              <a:defRPr sz="1600"/>
            </a:lvl1pPr>
          </a:lstStyle>
          <a:p>
            <a:r>
              <a:rPr lang="en-GB"/>
              <a:t>Function, place</a:t>
            </a:r>
          </a:p>
        </p:txBody>
      </p:sp>
      <p:sp>
        <p:nvSpPr>
          <p:cNvPr id="34" name="Bildplatzhalter 6">
            <a:extLst>
              <a:ext uri="{FF2B5EF4-FFF2-40B4-BE49-F238E27FC236}">
                <a16:creationId xmlns:a16="http://schemas.microsoft.com/office/drawing/2014/main" id="{E73BDD7E-D6A6-482B-9D61-5276F4F49979}"/>
              </a:ext>
            </a:extLst>
          </p:cNvPr>
          <p:cNvSpPr>
            <a:spLocks noGrp="1"/>
          </p:cNvSpPr>
          <p:nvPr>
            <p:ph type="pic" sz="quarter" idx="17" hasCustomPrompt="1"/>
          </p:nvPr>
        </p:nvSpPr>
        <p:spPr bwMode="gray">
          <a:xfrm>
            <a:off x="599758"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3" name="Textplatzhalter 16">
            <a:extLst>
              <a:ext uri="{FF2B5EF4-FFF2-40B4-BE49-F238E27FC236}">
                <a16:creationId xmlns:a16="http://schemas.microsoft.com/office/drawing/2014/main" id="{D4C3F840-A666-4D4F-B080-E849549C179C}"/>
              </a:ext>
            </a:extLst>
          </p:cNvPr>
          <p:cNvSpPr>
            <a:spLocks noGrp="1"/>
          </p:cNvSpPr>
          <p:nvPr>
            <p:ph type="body" sz="quarter" idx="24" hasCustomPrompt="1"/>
          </p:nvPr>
        </p:nvSpPr>
        <p:spPr bwMode="gray">
          <a:xfrm>
            <a:off x="8323537" y="2760959"/>
            <a:ext cx="3562099" cy="801691"/>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54" name="Textplatzhalter 29">
            <a:extLst>
              <a:ext uri="{FF2B5EF4-FFF2-40B4-BE49-F238E27FC236}">
                <a16:creationId xmlns:a16="http://schemas.microsoft.com/office/drawing/2014/main" id="{1183BB15-4C0C-49C5-B0B2-4418E3FD55EC}"/>
              </a:ext>
            </a:extLst>
          </p:cNvPr>
          <p:cNvSpPr>
            <a:spLocks noGrp="1"/>
          </p:cNvSpPr>
          <p:nvPr>
            <p:ph type="body" sz="quarter" idx="25" hasCustomPrompt="1"/>
          </p:nvPr>
        </p:nvSpPr>
        <p:spPr bwMode="gray">
          <a:xfrm>
            <a:off x="8323537" y="1857148"/>
            <a:ext cx="3562099" cy="235035"/>
          </a:xfrm>
        </p:spPr>
        <p:txBody>
          <a:bodyPr/>
          <a:lstStyle>
            <a:lvl1pPr>
              <a:defRPr sz="1600" b="1"/>
            </a:lvl1pPr>
          </a:lstStyle>
          <a:p>
            <a:r>
              <a:rPr lang="en-GB"/>
              <a:t>Given name Family name</a:t>
            </a:r>
          </a:p>
        </p:txBody>
      </p:sp>
      <p:sp>
        <p:nvSpPr>
          <p:cNvPr id="55" name="Textplatzhalter 30">
            <a:extLst>
              <a:ext uri="{FF2B5EF4-FFF2-40B4-BE49-F238E27FC236}">
                <a16:creationId xmlns:a16="http://schemas.microsoft.com/office/drawing/2014/main" id="{0C6CA511-61C0-47B0-A071-DE194172414D}"/>
              </a:ext>
            </a:extLst>
          </p:cNvPr>
          <p:cNvSpPr>
            <a:spLocks noGrp="1"/>
          </p:cNvSpPr>
          <p:nvPr>
            <p:ph type="body" sz="quarter" idx="26" hasCustomPrompt="1"/>
          </p:nvPr>
        </p:nvSpPr>
        <p:spPr bwMode="gray">
          <a:xfrm>
            <a:off x="8323537" y="2181304"/>
            <a:ext cx="3562099" cy="235035"/>
          </a:xfrm>
        </p:spPr>
        <p:txBody>
          <a:bodyPr/>
          <a:lstStyle>
            <a:lvl1pPr>
              <a:defRPr sz="1600"/>
            </a:lvl1pPr>
          </a:lstStyle>
          <a:p>
            <a:r>
              <a:rPr lang="en-GB"/>
              <a:t>Function, place</a:t>
            </a:r>
          </a:p>
        </p:txBody>
      </p:sp>
      <p:sp>
        <p:nvSpPr>
          <p:cNvPr id="56" name="Bildplatzhalter 6">
            <a:extLst>
              <a:ext uri="{FF2B5EF4-FFF2-40B4-BE49-F238E27FC236}">
                <a16:creationId xmlns:a16="http://schemas.microsoft.com/office/drawing/2014/main" id="{B0EA41BA-7C5A-4545-A1DA-71964B045D1C}"/>
              </a:ext>
            </a:extLst>
          </p:cNvPr>
          <p:cNvSpPr>
            <a:spLocks noGrp="1"/>
          </p:cNvSpPr>
          <p:nvPr>
            <p:ph type="pic" sz="quarter" idx="27" hasCustomPrompt="1"/>
          </p:nvPr>
        </p:nvSpPr>
        <p:spPr bwMode="gray">
          <a:xfrm>
            <a:off x="6311212"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8" name="Titel 1">
            <a:extLst>
              <a:ext uri="{FF2B5EF4-FFF2-40B4-BE49-F238E27FC236}">
                <a16:creationId xmlns:a16="http://schemas.microsoft.com/office/drawing/2014/main" id="{2DD72F4F-E3F2-49DC-BBAE-681D615ED495}"/>
              </a:ext>
            </a:extLst>
          </p:cNvPr>
          <p:cNvSpPr>
            <a:spLocks noGrp="1"/>
          </p:cNvSpPr>
          <p:nvPr>
            <p:ph type="title" hasCustomPrompt="1"/>
          </p:nvPr>
        </p:nvSpPr>
        <p:spPr bwMode="gray">
          <a:xfrm>
            <a:off x="599756" y="320283"/>
            <a:ext cx="11285881" cy="720725"/>
          </a:xfrm>
        </p:spPr>
        <p:txBody>
          <a:bodyPr/>
          <a:lstStyle>
            <a:lvl1pPr>
              <a:defRPr/>
            </a:lvl1pPr>
          </a:lstStyle>
          <a:p>
            <a:r>
              <a:rPr lang="en-GB"/>
              <a:t>Contact</a:t>
            </a:r>
          </a:p>
        </p:txBody>
      </p:sp>
      <p:sp>
        <p:nvSpPr>
          <p:cNvPr id="5" name="Datumsplatzhalter 4">
            <a:extLst>
              <a:ext uri="{FF2B5EF4-FFF2-40B4-BE49-F238E27FC236}">
                <a16:creationId xmlns:a16="http://schemas.microsoft.com/office/drawing/2014/main" id="{0986030D-586C-4CC7-A485-8B94480B0077}"/>
              </a:ext>
            </a:extLst>
          </p:cNvPr>
          <p:cNvSpPr>
            <a:spLocks noGrp="1"/>
          </p:cNvSpPr>
          <p:nvPr>
            <p:ph type="dt" sz="half" idx="28"/>
          </p:nvPr>
        </p:nvSpPr>
        <p:spPr/>
        <p:txBody>
          <a:bodyPr/>
          <a:lstStyle/>
          <a:p>
            <a:fld id="{9FC4CD11-A3E6-4F9E-AAC9-ED488BE917AE}" type="datetime3">
              <a:rPr lang="en-US" smtClean="0"/>
              <a:t>12 September 2023</a:t>
            </a:fld>
            <a:endParaRPr lang="en-GB"/>
          </a:p>
        </p:txBody>
      </p:sp>
      <p:sp>
        <p:nvSpPr>
          <p:cNvPr id="7" name="Fußzeilenplatzhalter 6">
            <a:extLst>
              <a:ext uri="{FF2B5EF4-FFF2-40B4-BE49-F238E27FC236}">
                <a16:creationId xmlns:a16="http://schemas.microsoft.com/office/drawing/2014/main" id="{3EBD3BE4-6430-4C29-8496-67F818CF60BF}"/>
              </a:ext>
            </a:extLst>
          </p:cNvPr>
          <p:cNvSpPr>
            <a:spLocks noGrp="1"/>
          </p:cNvSpPr>
          <p:nvPr>
            <p:ph type="ftr" sz="quarter" idx="29"/>
          </p:nvPr>
        </p:nvSpPr>
        <p:spPr/>
        <p:txBody>
          <a:bodyPr/>
          <a:lstStyle/>
          <a:p>
            <a:r>
              <a:rPr lang="en-US"/>
              <a:t>FANSER GTA 2022</a:t>
            </a:r>
            <a:endParaRPr lang="en-GB"/>
          </a:p>
        </p:txBody>
      </p:sp>
      <p:sp>
        <p:nvSpPr>
          <p:cNvPr id="8" name="Foliennummernplatzhalter 7">
            <a:extLst>
              <a:ext uri="{FF2B5EF4-FFF2-40B4-BE49-F238E27FC236}">
                <a16:creationId xmlns:a16="http://schemas.microsoft.com/office/drawing/2014/main" id="{79D4F2A6-2371-4DC2-B09B-12DDA2F8FC28}"/>
              </a:ext>
            </a:extLst>
          </p:cNvPr>
          <p:cNvSpPr>
            <a:spLocks noGrp="1"/>
          </p:cNvSpPr>
          <p:nvPr>
            <p:ph type="sldNum" sz="quarter" idx="30"/>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801786067"/>
      </p:ext>
    </p:extLst>
  </p:cSld>
  <p:clrMapOvr>
    <a:masterClrMapping/>
  </p:clrMapOvr>
  <p:transition>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Contact 3">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p:nvSpPr>
        <p:spPr bwMode="gray">
          <a:xfrm>
            <a:off x="177802"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5" y="320283"/>
            <a:ext cx="11414444"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9756"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599756" y="3345197"/>
            <a:ext cx="3477993" cy="235035"/>
          </a:xfrm>
        </p:spPr>
        <p:txBody>
          <a:bodyPr/>
          <a:lstStyle>
            <a:lvl1pPr>
              <a:defRPr sz="1333"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9756" y="3581825"/>
            <a:ext cx="3477993" cy="235035"/>
          </a:xfrm>
        </p:spPr>
        <p:txBody>
          <a:bodyPr/>
          <a:lstStyle>
            <a:lvl1pPr>
              <a:defRPr sz="1333"/>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23" name="Textplatzhalter 16">
            <a:extLst>
              <a:ext uri="{FF2B5EF4-FFF2-40B4-BE49-F238E27FC236}">
                <a16:creationId xmlns:a16="http://schemas.microsoft.com/office/drawing/2014/main" id="{A3959264-4C48-474A-BB44-B8C103D1F20F}"/>
              </a:ext>
            </a:extLst>
          </p:cNvPr>
          <p:cNvSpPr>
            <a:spLocks noGrp="1"/>
          </p:cNvSpPr>
          <p:nvPr>
            <p:ph type="body" sz="quarter" idx="24" hasCustomPrompt="1"/>
          </p:nvPr>
        </p:nvSpPr>
        <p:spPr bwMode="gray">
          <a:xfrm>
            <a:off x="4464610"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4" name="Textplatzhalter 29">
            <a:extLst>
              <a:ext uri="{FF2B5EF4-FFF2-40B4-BE49-F238E27FC236}">
                <a16:creationId xmlns:a16="http://schemas.microsoft.com/office/drawing/2014/main" id="{37C5BE72-A50D-4E1F-A698-7239B19ED5FF}"/>
              </a:ext>
            </a:extLst>
          </p:cNvPr>
          <p:cNvSpPr>
            <a:spLocks noGrp="1"/>
          </p:cNvSpPr>
          <p:nvPr>
            <p:ph type="body" sz="quarter" idx="25" hasCustomPrompt="1"/>
          </p:nvPr>
        </p:nvSpPr>
        <p:spPr bwMode="gray">
          <a:xfrm>
            <a:off x="4464610" y="3345197"/>
            <a:ext cx="3477993" cy="235035"/>
          </a:xfrm>
        </p:spPr>
        <p:txBody>
          <a:bodyPr/>
          <a:lstStyle>
            <a:lvl1pPr>
              <a:defRPr sz="1333" b="1"/>
            </a:lvl1pPr>
          </a:lstStyle>
          <a:p>
            <a:r>
              <a:rPr lang="en-GB"/>
              <a:t>Given name Family name</a:t>
            </a:r>
          </a:p>
        </p:txBody>
      </p:sp>
      <p:sp>
        <p:nvSpPr>
          <p:cNvPr id="25" name="Textplatzhalter 30">
            <a:extLst>
              <a:ext uri="{FF2B5EF4-FFF2-40B4-BE49-F238E27FC236}">
                <a16:creationId xmlns:a16="http://schemas.microsoft.com/office/drawing/2014/main" id="{BBC5F177-59CC-4E2C-8920-EF6014FA21D0}"/>
              </a:ext>
            </a:extLst>
          </p:cNvPr>
          <p:cNvSpPr>
            <a:spLocks noGrp="1"/>
          </p:cNvSpPr>
          <p:nvPr>
            <p:ph type="body" sz="quarter" idx="26" hasCustomPrompt="1"/>
          </p:nvPr>
        </p:nvSpPr>
        <p:spPr bwMode="gray">
          <a:xfrm>
            <a:off x="4464610" y="3581825"/>
            <a:ext cx="3477993" cy="235035"/>
          </a:xfrm>
        </p:spPr>
        <p:txBody>
          <a:bodyPr/>
          <a:lstStyle>
            <a:lvl1pPr>
              <a:defRPr sz="1333"/>
            </a:lvl1pPr>
          </a:lstStyle>
          <a:p>
            <a:r>
              <a:rPr lang="en-GB"/>
              <a:t>Function, place</a:t>
            </a:r>
          </a:p>
        </p:txBody>
      </p:sp>
      <p:sp>
        <p:nvSpPr>
          <p:cNvPr id="36" name="Bildplatzhalter 6">
            <a:extLst>
              <a:ext uri="{FF2B5EF4-FFF2-40B4-BE49-F238E27FC236}">
                <a16:creationId xmlns:a16="http://schemas.microsoft.com/office/drawing/2014/main" id="{BB2B85DB-7C09-47DD-8B78-3BE26DF17326}"/>
              </a:ext>
            </a:extLst>
          </p:cNvPr>
          <p:cNvSpPr>
            <a:spLocks noGrp="1"/>
          </p:cNvSpPr>
          <p:nvPr>
            <p:ph type="pic" sz="quarter" idx="27" hasCustomPrompt="1"/>
          </p:nvPr>
        </p:nvSpPr>
        <p:spPr bwMode="gray">
          <a:xfrm>
            <a:off x="4464612" y="1569543"/>
            <a:ext cx="1355440" cy="1572237"/>
          </a:xfrm>
          <a:solidFill>
            <a:schemeClr val="bg2"/>
          </a:solidFill>
        </p:spPr>
        <p:txBody>
          <a:bodyPr vert="horz" lIns="36000" tIns="864000" rIns="36000" bIns="36000" rtlCol="0">
            <a:noAutofit/>
          </a:bodyPr>
          <a:lstStyle>
            <a:lvl1pPr marL="0" marR="0" indent="0" algn="ctr" defTabSz="914377" rtl="0" eaLnBrk="1" fontAlgn="auto" latinLnBrk="0" hangingPunct="1">
              <a:lnSpc>
                <a:spcPct val="90000"/>
              </a:lnSpc>
              <a:spcBef>
                <a:spcPts val="800"/>
              </a:spcBef>
              <a:spcAft>
                <a:spcPts val="0"/>
              </a:spcAft>
              <a:buClrTx/>
              <a:buSzTx/>
              <a:buFont typeface="Arial" panose="020B0604020202020204" pitchFamily="34" charset="0"/>
              <a:buNone/>
              <a:tabLst/>
              <a:defRPr lang="en-GB" sz="800" dirty="0">
                <a:solidFill>
                  <a:schemeClr val="tx2"/>
                </a:solidFill>
              </a:defRPr>
            </a:lvl1pPr>
          </a:lstStyle>
          <a:p>
            <a:pPr marL="0" marR="0" lvl="0" indent="0" algn="ctr"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lang="en-GB"/>
              <a:t>Photo</a:t>
            </a:r>
          </a:p>
        </p:txBody>
      </p:sp>
      <p:sp>
        <p:nvSpPr>
          <p:cNvPr id="37" name="Textplatzhalter 16">
            <a:extLst>
              <a:ext uri="{FF2B5EF4-FFF2-40B4-BE49-F238E27FC236}">
                <a16:creationId xmlns:a16="http://schemas.microsoft.com/office/drawing/2014/main" id="{C376165A-CE76-4372-91C7-F6C54DEAFEF0}"/>
              </a:ext>
            </a:extLst>
          </p:cNvPr>
          <p:cNvSpPr>
            <a:spLocks noGrp="1"/>
          </p:cNvSpPr>
          <p:nvPr>
            <p:ph type="body" sz="quarter" idx="28" hasCustomPrompt="1"/>
          </p:nvPr>
        </p:nvSpPr>
        <p:spPr bwMode="gray">
          <a:xfrm>
            <a:off x="8329465"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8" name="Textplatzhalter 29">
            <a:extLst>
              <a:ext uri="{FF2B5EF4-FFF2-40B4-BE49-F238E27FC236}">
                <a16:creationId xmlns:a16="http://schemas.microsoft.com/office/drawing/2014/main" id="{12DC0B08-9C2F-4A20-8D25-AB673DE13DB5}"/>
              </a:ext>
            </a:extLst>
          </p:cNvPr>
          <p:cNvSpPr>
            <a:spLocks noGrp="1"/>
          </p:cNvSpPr>
          <p:nvPr>
            <p:ph type="body" sz="quarter" idx="29" hasCustomPrompt="1"/>
          </p:nvPr>
        </p:nvSpPr>
        <p:spPr bwMode="gray">
          <a:xfrm>
            <a:off x="8329465" y="3345197"/>
            <a:ext cx="3477993" cy="235035"/>
          </a:xfrm>
        </p:spPr>
        <p:txBody>
          <a:bodyPr/>
          <a:lstStyle>
            <a:lvl1pPr>
              <a:defRPr sz="1333" b="1"/>
            </a:lvl1pPr>
          </a:lstStyle>
          <a:p>
            <a:r>
              <a:rPr lang="en-GB"/>
              <a:t>Given name Family name</a:t>
            </a:r>
          </a:p>
        </p:txBody>
      </p:sp>
      <p:sp>
        <p:nvSpPr>
          <p:cNvPr id="39" name="Textplatzhalter 30">
            <a:extLst>
              <a:ext uri="{FF2B5EF4-FFF2-40B4-BE49-F238E27FC236}">
                <a16:creationId xmlns:a16="http://schemas.microsoft.com/office/drawing/2014/main" id="{7DB1B252-5879-4206-BDF8-0A22178C0420}"/>
              </a:ext>
            </a:extLst>
          </p:cNvPr>
          <p:cNvSpPr>
            <a:spLocks noGrp="1"/>
          </p:cNvSpPr>
          <p:nvPr>
            <p:ph type="body" sz="quarter" idx="30" hasCustomPrompt="1"/>
          </p:nvPr>
        </p:nvSpPr>
        <p:spPr bwMode="gray">
          <a:xfrm>
            <a:off x="8329465" y="3581825"/>
            <a:ext cx="3477993" cy="235035"/>
          </a:xfrm>
        </p:spPr>
        <p:txBody>
          <a:bodyPr/>
          <a:lstStyle>
            <a:lvl1pPr>
              <a:defRPr sz="1333"/>
            </a:lvl1pPr>
          </a:lstStyle>
          <a:p>
            <a:r>
              <a:rPr lang="en-GB"/>
              <a:t>Function, place</a:t>
            </a:r>
          </a:p>
        </p:txBody>
      </p:sp>
      <p:sp>
        <p:nvSpPr>
          <p:cNvPr id="40" name="Bildplatzhalter 6">
            <a:extLst>
              <a:ext uri="{FF2B5EF4-FFF2-40B4-BE49-F238E27FC236}">
                <a16:creationId xmlns:a16="http://schemas.microsoft.com/office/drawing/2014/main" id="{DD64FA03-A54F-412F-96FC-EE4E88E5DD5F}"/>
              </a:ext>
            </a:extLst>
          </p:cNvPr>
          <p:cNvSpPr>
            <a:spLocks noGrp="1"/>
          </p:cNvSpPr>
          <p:nvPr>
            <p:ph type="pic" sz="quarter" idx="31" hasCustomPrompt="1"/>
          </p:nvPr>
        </p:nvSpPr>
        <p:spPr bwMode="gray">
          <a:xfrm>
            <a:off x="832946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42" name="TextBox 7">
            <a:extLst>
              <a:ext uri="{FF2B5EF4-FFF2-40B4-BE49-F238E27FC236}">
                <a16:creationId xmlns:a16="http://schemas.microsoft.com/office/drawing/2014/main" id="{0ACBC6BD-AF1C-4AC3-B989-7C0851FD4A36}"/>
              </a:ext>
            </a:extLst>
          </p:cNvPr>
          <p:cNvSpPr txBox="1"/>
          <p:nvPr/>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44" name="Grafik 43">
            <a:extLst>
              <a:ext uri="{FF2B5EF4-FFF2-40B4-BE49-F238E27FC236}">
                <a16:creationId xmlns:a16="http://schemas.microsoft.com/office/drawing/2014/main" id="{95D9641D-18D8-4757-B59C-824BED8ECD9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2" name="TextBox 7">
            <a:extLst>
              <a:ext uri="{FF2B5EF4-FFF2-40B4-BE49-F238E27FC236}">
                <a16:creationId xmlns:a16="http://schemas.microsoft.com/office/drawing/2014/main" id="{D1A27A20-93C4-43EC-9799-1798AF93C848}"/>
              </a:ext>
            </a:extLst>
          </p:cNvPr>
          <p:cNvSpPr txBox="1"/>
          <p:nvPr/>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https://www.facebook.com/gizprofile/</a:t>
            </a:r>
          </a:p>
        </p:txBody>
      </p:sp>
      <p:sp>
        <p:nvSpPr>
          <p:cNvPr id="5" name="Datumsplatzhalter 4">
            <a:extLst>
              <a:ext uri="{FF2B5EF4-FFF2-40B4-BE49-F238E27FC236}">
                <a16:creationId xmlns:a16="http://schemas.microsoft.com/office/drawing/2014/main" id="{21D138DF-0689-42A1-BBDF-4599B8C4F19A}"/>
              </a:ext>
            </a:extLst>
          </p:cNvPr>
          <p:cNvSpPr>
            <a:spLocks noGrp="1"/>
          </p:cNvSpPr>
          <p:nvPr>
            <p:ph type="dt" sz="half" idx="32"/>
          </p:nvPr>
        </p:nvSpPr>
        <p:spPr/>
        <p:txBody>
          <a:bodyPr/>
          <a:lstStyle/>
          <a:p>
            <a:fld id="{62A6B462-72FB-45CB-A858-471F9A3D9F1D}" type="datetime3">
              <a:rPr lang="en-US" smtClean="0"/>
              <a:t>12 September 2023</a:t>
            </a:fld>
            <a:endParaRPr lang="en-GB"/>
          </a:p>
        </p:txBody>
      </p:sp>
      <p:sp>
        <p:nvSpPr>
          <p:cNvPr id="7" name="Fußzeilenplatzhalter 6">
            <a:extLst>
              <a:ext uri="{FF2B5EF4-FFF2-40B4-BE49-F238E27FC236}">
                <a16:creationId xmlns:a16="http://schemas.microsoft.com/office/drawing/2014/main" id="{B48531D5-774B-43B2-BF9F-942049A2E308}"/>
              </a:ext>
            </a:extLst>
          </p:cNvPr>
          <p:cNvSpPr>
            <a:spLocks noGrp="1"/>
          </p:cNvSpPr>
          <p:nvPr>
            <p:ph type="ftr" sz="quarter" idx="33"/>
          </p:nvPr>
        </p:nvSpPr>
        <p:spPr/>
        <p:txBody>
          <a:bodyPr/>
          <a:lstStyle/>
          <a:p>
            <a:r>
              <a:rPr lang="en-US"/>
              <a:t>FANSER GTA 2022</a:t>
            </a:r>
            <a:endParaRPr lang="en-GB"/>
          </a:p>
        </p:txBody>
      </p:sp>
      <p:sp>
        <p:nvSpPr>
          <p:cNvPr id="8" name="Foliennummernplatzhalter 7">
            <a:extLst>
              <a:ext uri="{FF2B5EF4-FFF2-40B4-BE49-F238E27FC236}">
                <a16:creationId xmlns:a16="http://schemas.microsoft.com/office/drawing/2014/main" id="{B567733F-77B6-4DB6-99E1-00F2DD5496BA}"/>
              </a:ext>
            </a:extLst>
          </p:cNvPr>
          <p:cNvSpPr>
            <a:spLocks noGrp="1"/>
          </p:cNvSpPr>
          <p:nvPr>
            <p:ph type="sldNum" sz="quarter" idx="34"/>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171531321"/>
      </p:ext>
    </p:extLst>
  </p:cSld>
  <p:clrMapOvr>
    <a:masterClrMapping/>
  </p:clrMapOvr>
  <p:transition>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Only head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AE92EAB6-E800-4824-9AA6-CF3265D225A1}"/>
              </a:ext>
            </a:extLst>
          </p:cNvPr>
          <p:cNvSpPr>
            <a:spLocks noGrp="1"/>
          </p:cNvSpPr>
          <p:nvPr>
            <p:ph type="dt" sz="half" idx="10"/>
          </p:nvPr>
        </p:nvSpPr>
        <p:spPr/>
        <p:txBody>
          <a:bodyPr/>
          <a:lstStyle/>
          <a:p>
            <a:fld id="{DB3C5F62-67E2-4D69-8035-4EAC53B1E1CF}" type="datetime3">
              <a:rPr lang="en-US" smtClean="0"/>
              <a:t>12 September 2023</a:t>
            </a:fld>
            <a:endParaRPr lang="en-GB"/>
          </a:p>
        </p:txBody>
      </p:sp>
      <p:sp>
        <p:nvSpPr>
          <p:cNvPr id="7" name="Fußzeilenplatzhalter 6">
            <a:extLst>
              <a:ext uri="{FF2B5EF4-FFF2-40B4-BE49-F238E27FC236}">
                <a16:creationId xmlns:a16="http://schemas.microsoft.com/office/drawing/2014/main" id="{8C747616-D15A-4B76-A750-E3C2CAEDF52A}"/>
              </a:ext>
            </a:extLst>
          </p:cNvPr>
          <p:cNvSpPr>
            <a:spLocks noGrp="1"/>
          </p:cNvSpPr>
          <p:nvPr>
            <p:ph type="ftr" sz="quarter" idx="11"/>
          </p:nvPr>
        </p:nvSpPr>
        <p:spPr/>
        <p:txBody>
          <a:bodyPr/>
          <a:lstStyle/>
          <a:p>
            <a:r>
              <a:rPr lang="en-US"/>
              <a:t>FANSER GTA 2022</a:t>
            </a:r>
            <a:endParaRPr lang="en-GB"/>
          </a:p>
        </p:txBody>
      </p:sp>
      <p:sp>
        <p:nvSpPr>
          <p:cNvPr id="8" name="Foliennummernplatzhalter 7">
            <a:extLst>
              <a:ext uri="{FF2B5EF4-FFF2-40B4-BE49-F238E27FC236}">
                <a16:creationId xmlns:a16="http://schemas.microsoft.com/office/drawing/2014/main" id="{E01D67F9-3FD2-4133-A359-8B5B098782AF}"/>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4128453102"/>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Only headline,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Datumsplatzhalter 11">
            <a:extLst>
              <a:ext uri="{FF2B5EF4-FFF2-40B4-BE49-F238E27FC236}">
                <a16:creationId xmlns:a16="http://schemas.microsoft.com/office/drawing/2014/main" id="{947CAD9D-1855-4034-B38A-24703C6CD8BD}"/>
              </a:ext>
            </a:extLst>
          </p:cNvPr>
          <p:cNvSpPr>
            <a:spLocks noGrp="1"/>
          </p:cNvSpPr>
          <p:nvPr>
            <p:ph type="dt" sz="half" idx="10"/>
          </p:nvPr>
        </p:nvSpPr>
        <p:spPr/>
        <p:txBody>
          <a:bodyPr/>
          <a:lstStyle/>
          <a:p>
            <a:fld id="{B56E3362-1EA0-4B02-9343-F80A79908506}" type="datetime3">
              <a:rPr lang="en-US" smtClean="0"/>
              <a:t>12 September 2023</a:t>
            </a:fld>
            <a:endParaRPr lang="en-GB"/>
          </a:p>
        </p:txBody>
      </p:sp>
      <p:sp>
        <p:nvSpPr>
          <p:cNvPr id="13" name="Fußzeilenplatzhalter 12">
            <a:extLst>
              <a:ext uri="{FF2B5EF4-FFF2-40B4-BE49-F238E27FC236}">
                <a16:creationId xmlns:a16="http://schemas.microsoft.com/office/drawing/2014/main" id="{5310A70C-D8B8-42A6-B5C9-447FBE8EE8D3}"/>
              </a:ext>
            </a:extLst>
          </p:cNvPr>
          <p:cNvSpPr>
            <a:spLocks noGrp="1"/>
          </p:cNvSpPr>
          <p:nvPr>
            <p:ph type="ftr" sz="quarter" idx="11"/>
          </p:nvPr>
        </p:nvSpPr>
        <p:spPr/>
        <p:txBody>
          <a:bodyPr/>
          <a:lstStyle/>
          <a:p>
            <a:r>
              <a:rPr lang="en-US"/>
              <a:t>FANSER GTA 2022</a:t>
            </a:r>
            <a:endParaRPr lang="en-GB"/>
          </a:p>
        </p:txBody>
      </p:sp>
      <p:sp>
        <p:nvSpPr>
          <p:cNvPr id="14" name="Foliennummernplatzhalter 13">
            <a:extLst>
              <a:ext uri="{FF2B5EF4-FFF2-40B4-BE49-F238E27FC236}">
                <a16:creationId xmlns:a16="http://schemas.microsoft.com/office/drawing/2014/main" id="{66669E51-E04F-47E9-8734-AABE57CED6EE}"/>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387439312"/>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Publication details">
    <p:spTree>
      <p:nvGrpSpPr>
        <p:cNvPr id="1" name=""/>
        <p:cNvGrpSpPr/>
        <p:nvPr/>
      </p:nvGrpSpPr>
      <p:grpSpPr>
        <a:xfrm>
          <a:off x="0" y="0"/>
          <a:ext cx="0" cy="0"/>
          <a:chOff x="0" y="0"/>
          <a:chExt cx="0" cy="0"/>
        </a:xfrm>
      </p:grpSpPr>
      <p:sp>
        <p:nvSpPr>
          <p:cNvPr id="15" name="Textplatzhalter 14">
            <a:extLst>
              <a:ext uri="{FF2B5EF4-FFF2-40B4-BE49-F238E27FC236}">
                <a16:creationId xmlns:a16="http://schemas.microsoft.com/office/drawing/2014/main" id="{790F769E-F4C9-44EF-9773-070A28E48EFF}"/>
              </a:ext>
            </a:extLst>
          </p:cNvPr>
          <p:cNvSpPr>
            <a:spLocks noGrp="1"/>
          </p:cNvSpPr>
          <p:nvPr>
            <p:ph type="body" sz="quarter" idx="17" hasCustomPrompt="1"/>
          </p:nvPr>
        </p:nvSpPr>
        <p:spPr bwMode="gray">
          <a:xfrm>
            <a:off x="599757" y="431341"/>
            <a:ext cx="5765996" cy="574260"/>
          </a:xfrm>
        </p:spPr>
        <p:txBody>
          <a:bodyPr wrap="square">
            <a:spAutoFit/>
          </a:bodyPr>
          <a:lstStyle>
            <a:lvl1pPr marL="0" marR="0" indent="0" algn="l" defTabSz="914377" rtl="0" eaLnBrk="1" fontAlgn="auto" latinLnBrk="0" hangingPunct="1">
              <a:lnSpc>
                <a:spcPct val="100000"/>
              </a:lnSpc>
              <a:spcBef>
                <a:spcPts val="0"/>
              </a:spcBef>
              <a:spcAft>
                <a:spcPts val="0"/>
              </a:spcAft>
              <a:buClrTx/>
              <a:buSzTx/>
              <a:buFontTx/>
              <a:buNone/>
              <a:tabLst/>
              <a:defRPr sz="933" b="1">
                <a:solidFill>
                  <a:schemeClr val="accent1"/>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srgbClr val="C80F0F"/>
                </a:solidFill>
                <a:effectLst/>
                <a:uLnTx/>
                <a:uFillTx/>
                <a:latin typeface="+mn-lt"/>
                <a:ea typeface="+mn-ea"/>
                <a:cs typeface="+mn-cs"/>
              </a:rPr>
              <a:t>Note for publication details:</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Please adapt/delete placeholder texts (project/programme name, address, email, etc.) as required.</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Delete the placeholder for the cooperation partner if it is not appropriate.</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(This note is not visible in presentation mode and will also not be printed.)</a:t>
            </a:r>
          </a:p>
        </p:txBody>
      </p:sp>
      <p:sp>
        <p:nvSpPr>
          <p:cNvPr id="10" name="Rechteck 9">
            <a:extLst>
              <a:ext uri="{FF2B5EF4-FFF2-40B4-BE49-F238E27FC236}">
                <a16:creationId xmlns:a16="http://schemas.microsoft.com/office/drawing/2014/main" id="{8EF3C373-F3E5-423E-B3C3-C5E1BD203F77}"/>
              </a:ext>
            </a:extLst>
          </p:cNvPr>
          <p:cNvSpPr/>
          <p:nvPr/>
        </p:nvSpPr>
        <p:spPr bwMode="gray">
          <a:xfrm>
            <a:off x="600661" y="1475896"/>
            <a:ext cx="4286015" cy="1688283"/>
          </a:xfrm>
          <a:prstGeom prst="rect">
            <a:avLst/>
          </a:prstGeom>
        </p:spPr>
        <p:txBody>
          <a:bodyPr wrap="square" lIns="0" tIns="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1067" b="0" i="0" u="none" strike="noStrike" kern="0" cap="none" spc="0" normalizeH="0" baseline="0" noProof="0">
                <a:ln>
                  <a:noFill/>
                </a:ln>
                <a:solidFill>
                  <a:prstClr val="black"/>
                </a:solidFill>
                <a:effectLst/>
                <a:uLnTx/>
                <a:uFillTx/>
              </a:rPr>
              <a:t>As a federally owned enterprise, GIZ supports the German Government in achieving its objectives in the field of international cooperation for sustainable development.</a:t>
            </a:r>
          </a:p>
          <a:p>
            <a:pPr marL="0" marR="0" lvl="0" indent="0" defTabSz="1219170" eaLnBrk="1" fontAlgn="auto" latinLnBrk="0" hangingPunct="1">
              <a:lnSpc>
                <a:spcPct val="100000"/>
              </a:lnSpc>
              <a:spcBef>
                <a:spcPts val="0"/>
              </a:spcBef>
              <a:spcAft>
                <a:spcPts val="0"/>
              </a:spcAft>
              <a:buClrTx/>
              <a:buSzTx/>
              <a:buFontTx/>
              <a:buNone/>
              <a:tabLst/>
              <a:defRPr/>
            </a:pPr>
            <a:br>
              <a:rPr kumimoji="0" lang="en-US" sz="1067" b="0" i="0" u="none" strike="noStrike" kern="0" cap="none" spc="0" normalizeH="0" baseline="0" noProof="0">
                <a:ln>
                  <a:noFill/>
                </a:ln>
                <a:solidFill>
                  <a:prstClr val="black"/>
                </a:solidFill>
                <a:effectLst/>
                <a:uLnTx/>
                <a:uFillTx/>
              </a:rPr>
            </a:br>
            <a:r>
              <a:rPr kumimoji="0" lang="de-DE" sz="1067" b="1" i="0" u="none" strike="noStrike" kern="0" cap="none" spc="0" normalizeH="0" baseline="0" noProof="0" err="1">
                <a:ln>
                  <a:noFill/>
                </a:ln>
                <a:solidFill>
                  <a:prstClr val="black"/>
                </a:solidFill>
                <a:effectLst/>
                <a:uLnTx/>
                <a:uFillTx/>
              </a:rPr>
              <a:t>Published</a:t>
            </a:r>
            <a:r>
              <a:rPr kumimoji="0" lang="de-DE" sz="1067" b="1" i="0" u="none" strike="noStrike" kern="0" cap="none" spc="0" normalizeH="0" baseline="0" noProof="0">
                <a:ln>
                  <a:noFill/>
                </a:ln>
                <a:solidFill>
                  <a:prstClr val="black"/>
                </a:solidFill>
                <a:effectLst/>
                <a:uLnTx/>
                <a:uFillTx/>
              </a:rPr>
              <a:t> </a:t>
            </a:r>
            <a:r>
              <a:rPr kumimoji="0" lang="de-DE" sz="1067" b="1" i="0" u="none" strike="noStrike" kern="0" cap="none" spc="0" normalizeH="0" baseline="0" noProof="0" err="1">
                <a:ln>
                  <a:noFill/>
                </a:ln>
                <a:solidFill>
                  <a:prstClr val="black"/>
                </a:solidFill>
                <a:effectLst/>
                <a:uLnTx/>
                <a:uFillTx/>
              </a:rPr>
              <a:t>by</a:t>
            </a:r>
            <a:r>
              <a:rPr kumimoji="0" lang="de-DE" sz="1067" b="1" i="0" u="none" strike="noStrike" kern="0" cap="none" spc="0" normalizeH="0" baseline="0" noProof="0">
                <a:ln>
                  <a:noFill/>
                </a:ln>
                <a:solidFill>
                  <a:prstClr val="black"/>
                </a:solidFill>
                <a:effectLst/>
                <a:uLnTx/>
                <a:uFillTx/>
              </a:rPr>
              <a:t>:</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Deutsche Gesellschaft </a:t>
            </a:r>
            <a:r>
              <a:rPr kumimoji="0" lang="de-DE" sz="1067" b="0" i="0" u="none" strike="noStrike" kern="0" cap="none" spc="0" normalizeH="0" baseline="0" noProof="0" err="1">
                <a:ln>
                  <a:noFill/>
                </a:ln>
                <a:solidFill>
                  <a:prstClr val="black"/>
                </a:solidFill>
                <a:effectLst/>
                <a:uLnTx/>
                <a:uFillTx/>
              </a:rPr>
              <a:t>für</a:t>
            </a: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Internationale Zusammenarbeit (GIZ) GmbH</a:t>
            </a:r>
            <a:br>
              <a:rPr kumimoji="0" lang="de-DE" sz="1067" b="0" i="0" u="none" strike="noStrike" kern="0" cap="none" spc="0" normalizeH="0" baseline="0" noProof="0">
                <a:ln>
                  <a:noFill/>
                </a:ln>
                <a:solidFill>
                  <a:prstClr val="black"/>
                </a:solidFill>
                <a:effectLst/>
                <a:uLnTx/>
                <a:uFillTx/>
              </a:rPr>
            </a:br>
            <a:br>
              <a:rPr kumimoji="0" lang="de-DE" sz="1067" b="0" i="0" u="none" strike="noStrike" kern="0" cap="none" spc="0" normalizeH="0" baseline="0" noProof="0">
                <a:ln>
                  <a:noFill/>
                </a:ln>
                <a:solidFill>
                  <a:prstClr val="black"/>
                </a:solidFill>
                <a:effectLst/>
                <a:uLnTx/>
                <a:uFillTx/>
              </a:rPr>
            </a:br>
            <a:r>
              <a:rPr kumimoji="0" lang="de-DE" sz="1067" b="0" i="0" u="none" strike="noStrike" kern="0" cap="none" spc="0" normalizeH="0" baseline="0" noProof="0">
                <a:ln>
                  <a:noFill/>
                </a:ln>
                <a:solidFill>
                  <a:prstClr val="black"/>
                </a:solidFill>
                <a:effectLst/>
                <a:uLnTx/>
                <a:uFillTx/>
              </a:rPr>
              <a:t>Registered </a:t>
            </a:r>
            <a:r>
              <a:rPr kumimoji="0" lang="de-DE" sz="1067" b="0" i="0" u="none" strike="noStrike" kern="0" cap="none" spc="0" normalizeH="0" baseline="0" noProof="0" err="1">
                <a:ln>
                  <a:noFill/>
                </a:ln>
                <a:solidFill>
                  <a:prstClr val="black"/>
                </a:solidFill>
                <a:effectLst/>
                <a:uLnTx/>
                <a:uFillTx/>
              </a:rPr>
              <a:t>offices</a:t>
            </a: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Bonn and Eschborn</a:t>
            </a:r>
            <a:endParaRPr kumimoji="0" lang="en-US" sz="1067" b="0" i="0" u="none" strike="noStrike" kern="0" cap="none" spc="0" normalizeH="0" baseline="0" noProof="0">
              <a:ln>
                <a:noFill/>
              </a:ln>
              <a:solidFill>
                <a:prstClr val="black"/>
              </a:solidFill>
              <a:effectLst/>
              <a:uLnTx/>
              <a:uFillTx/>
            </a:endParaRPr>
          </a:p>
        </p:txBody>
      </p:sp>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0" y="3397146"/>
            <a:ext cx="4619229"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13" name="Textplatzhalter 6">
            <a:extLst>
              <a:ext uri="{FF2B5EF4-FFF2-40B4-BE49-F238E27FC236}">
                <a16:creationId xmlns:a16="http://schemas.microsoft.com/office/drawing/2014/main" id="{CF011E25-18E3-408D-87A2-25C927E6CD34}"/>
              </a:ext>
            </a:extLst>
          </p:cNvPr>
          <p:cNvSpPr>
            <a:spLocks noGrp="1"/>
          </p:cNvSpPr>
          <p:nvPr>
            <p:ph type="body" sz="quarter" idx="15" hasCustomPrompt="1"/>
          </p:nvPr>
        </p:nvSpPr>
        <p:spPr bwMode="gray">
          <a:xfrm>
            <a:off x="5848718" y="1475895"/>
            <a:ext cx="4570903"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lnSpc>
                <a:spcPct val="100000"/>
              </a:lnSpc>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5" name="Datumsplatzhalter 4">
            <a:extLst>
              <a:ext uri="{FF2B5EF4-FFF2-40B4-BE49-F238E27FC236}">
                <a16:creationId xmlns:a16="http://schemas.microsoft.com/office/drawing/2014/main" id="{F710B78A-21F5-4CD5-A798-9F28BEF0EA21}"/>
              </a:ext>
            </a:extLst>
          </p:cNvPr>
          <p:cNvSpPr>
            <a:spLocks noGrp="1"/>
          </p:cNvSpPr>
          <p:nvPr>
            <p:ph type="dt" sz="half" idx="18"/>
          </p:nvPr>
        </p:nvSpPr>
        <p:spPr/>
        <p:txBody>
          <a:bodyPr/>
          <a:lstStyle/>
          <a:p>
            <a:fld id="{FADB9B53-DDC8-4B1C-AC49-A5FDC563C454}" type="datetime3">
              <a:rPr lang="en-US" smtClean="0"/>
              <a:t>12 September 2023</a:t>
            </a:fld>
            <a:endParaRPr lang="en-GB"/>
          </a:p>
        </p:txBody>
      </p:sp>
      <p:sp>
        <p:nvSpPr>
          <p:cNvPr id="6" name="Fußzeilenplatzhalter 5">
            <a:extLst>
              <a:ext uri="{FF2B5EF4-FFF2-40B4-BE49-F238E27FC236}">
                <a16:creationId xmlns:a16="http://schemas.microsoft.com/office/drawing/2014/main" id="{489B8326-D6A7-4E0B-A320-27E8F32582F1}"/>
              </a:ext>
            </a:extLst>
          </p:cNvPr>
          <p:cNvSpPr>
            <a:spLocks noGrp="1"/>
          </p:cNvSpPr>
          <p:nvPr>
            <p:ph type="ftr" sz="quarter" idx="19"/>
          </p:nvPr>
        </p:nvSpPr>
        <p:spPr/>
        <p:txBody>
          <a:bodyPr/>
          <a:lstStyle/>
          <a:p>
            <a:r>
              <a:rPr lang="en-US"/>
              <a:t>FANSER GTA 2022</a:t>
            </a:r>
            <a:endParaRPr lang="en-GB"/>
          </a:p>
        </p:txBody>
      </p:sp>
      <p:sp>
        <p:nvSpPr>
          <p:cNvPr id="8" name="Foliennummernplatzhalter 7">
            <a:extLst>
              <a:ext uri="{FF2B5EF4-FFF2-40B4-BE49-F238E27FC236}">
                <a16:creationId xmlns:a16="http://schemas.microsoft.com/office/drawing/2014/main" id="{B829CD0F-D162-4EFA-8033-3557250F4410}"/>
              </a:ext>
            </a:extLst>
          </p:cNvPr>
          <p:cNvSpPr>
            <a:spLocks noGrp="1"/>
          </p:cNvSpPr>
          <p:nvPr>
            <p:ph type="sldNum" sz="quarter" idx="20"/>
          </p:nvPr>
        </p:nvSpPr>
        <p:spPr/>
        <p:txBody>
          <a:bodyPr/>
          <a:lstStyle/>
          <a:p>
            <a:r>
              <a:rPr lang="en-GB"/>
              <a:t>Page </a:t>
            </a:r>
            <a:fld id="{3A8B5DB7-81A8-4ED4-916B-6B23CD603687}" type="slidenum">
              <a:rPr lang="en-GB" smtClean="0"/>
              <a:pPr/>
              <a:t>‹#›</a:t>
            </a:fld>
            <a:endParaRPr lang="en-GB"/>
          </a:p>
        </p:txBody>
      </p:sp>
      <p:sp>
        <p:nvSpPr>
          <p:cNvPr id="3" name="Textplatzhalter 2">
            <a:extLst>
              <a:ext uri="{FF2B5EF4-FFF2-40B4-BE49-F238E27FC236}">
                <a16:creationId xmlns:a16="http://schemas.microsoft.com/office/drawing/2014/main" id="{912896FF-98FC-4945-B272-264E311FE7AC}"/>
              </a:ext>
            </a:extLst>
          </p:cNvPr>
          <p:cNvSpPr>
            <a:spLocks noGrp="1"/>
          </p:cNvSpPr>
          <p:nvPr>
            <p:ph type="body" sz="quarter" idx="21" hasCustomPrompt="1"/>
          </p:nvPr>
        </p:nvSpPr>
        <p:spPr>
          <a:xfrm>
            <a:off x="5848351" y="4276011"/>
            <a:ext cx="1075837" cy="147733"/>
          </a:xfrm>
        </p:spPr>
        <p:txBody>
          <a:bodyPr wrap="none" lIns="0">
            <a:spAutoFit/>
          </a:bodyPr>
          <a:lstStyle>
            <a:lvl1pPr>
              <a:defRPr lang="de-DE" sz="1067" smtClean="0">
                <a:solidFill>
                  <a:prstClr val="black"/>
                </a:solidFill>
              </a:defRPr>
            </a:lvl1pPr>
            <a:lvl2pPr>
              <a:defRPr lang="de-DE" sz="1800" smtClean="0"/>
            </a:lvl2pPr>
            <a:lvl3pPr>
              <a:defRPr lang="de-DE" sz="1800" smtClean="0"/>
            </a:lvl3pPr>
            <a:lvl4pPr>
              <a:defRPr lang="de-DE" smtClean="0"/>
            </a:lvl4pPr>
            <a:lvl5pPr>
              <a:defRPr lang="fr-FR"/>
            </a:lvl5pPr>
          </a:lstStyle>
          <a:p>
            <a:pPr lvl="0"/>
            <a:r>
              <a:rPr lang="de-DE"/>
              <a:t>Click </a:t>
            </a:r>
            <a:r>
              <a:rPr lang="de-DE" err="1"/>
              <a:t>to</a:t>
            </a:r>
            <a:r>
              <a:rPr lang="de-DE"/>
              <a:t> </a:t>
            </a:r>
            <a:r>
              <a:rPr lang="de-DE" err="1"/>
              <a:t>add</a:t>
            </a:r>
            <a:r>
              <a:rPr lang="de-DE"/>
              <a:t> </a:t>
            </a:r>
            <a:r>
              <a:rPr lang="de-DE" err="1"/>
              <a:t>text</a:t>
            </a:r>
            <a:endParaRPr lang="fr-FR"/>
          </a:p>
        </p:txBody>
      </p:sp>
    </p:spTree>
    <p:extLst>
      <p:ext uri="{BB962C8B-B14F-4D97-AF65-F5344CB8AC3E}">
        <p14:creationId xmlns:p14="http://schemas.microsoft.com/office/powerpoint/2010/main" val="3129839024"/>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Textfolie Standar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3"/>
            <a:ext cx="9563579" cy="4660625"/>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a:xfrm>
            <a:off x="4038600" y="6356350"/>
            <a:ext cx="4114800" cy="365125"/>
          </a:xfrm>
          <a:prstGeom prst="rect">
            <a:avLst/>
          </a:prstGeom>
        </p:spPr>
        <p:txBody>
          <a:bodyPr/>
          <a:lstStyle/>
          <a:p>
            <a:r>
              <a:rPr lang="en-US"/>
              <a:t>FUSIII - Cross Country Results - One FANSER Meeting</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a:xfrm>
            <a:off x="838200" y="6356350"/>
            <a:ext cx="2743200" cy="365125"/>
          </a:xfrm>
          <a:prstGeom prst="rect">
            <a:avLst/>
          </a:prstGeom>
        </p:spPr>
        <p:txBody>
          <a:bodyPr/>
          <a:lstStyle/>
          <a:p>
            <a:r>
              <a:rPr lang="en-US"/>
              <a:t>24.08.2023</a:t>
            </a:r>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a:xfrm>
            <a:off x="8610600" y="6356350"/>
            <a:ext cx="2743200" cy="365125"/>
          </a:xfrm>
          <a:prstGeom prst="rect">
            <a:avLst/>
          </a:prstGeom>
        </p:spPr>
        <p:txBody>
          <a:bodyPr/>
          <a:lstStyle/>
          <a:p>
            <a:r>
              <a:rPr lang="de-DE"/>
              <a:t>Seite </a:t>
            </a:r>
            <a:fld id="{3A8B5DB7-81A8-4ED4-916B-6B23CD603687}" type="slidenum">
              <a:rPr smtClean="0"/>
              <a:pPr/>
              <a:t>‹#›</a:t>
            </a:fld>
            <a:endParaRPr/>
          </a:p>
        </p:txBody>
      </p:sp>
      <p:sp>
        <p:nvSpPr>
          <p:cNvPr id="6" name="Title 1">
            <a:extLst>
              <a:ext uri="{FF2B5EF4-FFF2-40B4-BE49-F238E27FC236}">
                <a16:creationId xmlns:a16="http://schemas.microsoft.com/office/drawing/2014/main" id="{631C82A1-5053-C3C2-AC48-91496AB70682}"/>
              </a:ext>
            </a:extLst>
          </p:cNvPr>
          <p:cNvSpPr>
            <a:spLocks noGrp="1"/>
          </p:cNvSpPr>
          <p:nvPr>
            <p:ph type="title"/>
          </p:nvPr>
        </p:nvSpPr>
        <p:spPr>
          <a:xfrm>
            <a:off x="599757" y="356160"/>
            <a:ext cx="10515600" cy="603063"/>
          </a:xfrm>
        </p:spPr>
        <p:txBody>
          <a:bodyPr>
            <a:normAutofit/>
          </a:bodyPr>
          <a:lstStyle>
            <a:lvl1pPr>
              <a:defRPr sz="4000" b="1">
                <a:solidFill>
                  <a:srgbClr val="C00000"/>
                </a:solidFill>
                <a:latin typeface="+mn-lt"/>
              </a:defRPr>
            </a:lvl1pPr>
          </a:lstStyle>
          <a:p>
            <a:r>
              <a:rPr lang="en-US"/>
              <a:t>Click to edit Master title style</a:t>
            </a:r>
            <a:endParaRPr lang="en-DE"/>
          </a:p>
        </p:txBody>
      </p:sp>
    </p:spTree>
    <p:extLst>
      <p:ext uri="{BB962C8B-B14F-4D97-AF65-F5344CB8AC3E}">
        <p14:creationId xmlns:p14="http://schemas.microsoft.com/office/powerpoint/2010/main" val="2150019898"/>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Photo credits and sources">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0" y="1475895"/>
            <a:ext cx="9563579" cy="4626708"/>
          </a:xfrm>
        </p:spPr>
        <p:txBody>
          <a:bodyPr numCol="2"/>
          <a:lstStyle>
            <a:lvl1pPr marL="0" marR="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marL="0" marR="0" lvl="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r>
              <a:rPr lang="en-GB"/>
              <a:t>Click to add text</a:t>
            </a:r>
          </a:p>
          <a:p>
            <a:pPr lvl="0"/>
            <a:endParaRPr lang="en-GB"/>
          </a:p>
        </p:txBody>
      </p:sp>
      <p:sp>
        <p:nvSpPr>
          <p:cNvPr id="11" name="Rechteck 10">
            <a:extLst>
              <a:ext uri="{FF2B5EF4-FFF2-40B4-BE49-F238E27FC236}">
                <a16:creationId xmlns:a16="http://schemas.microsoft.com/office/drawing/2014/main" id="{1BCACD76-7CB8-457E-9434-C57DB9E23AA9}"/>
              </a:ext>
            </a:extLst>
          </p:cNvPr>
          <p:cNvSpPr/>
          <p:nvPr/>
        </p:nvSpPr>
        <p:spPr bwMode="gray">
          <a:xfrm>
            <a:off x="1036949" y="6535917"/>
            <a:ext cx="1445444" cy="21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Titel 4">
            <a:extLst>
              <a:ext uri="{FF2B5EF4-FFF2-40B4-BE49-F238E27FC236}">
                <a16:creationId xmlns:a16="http://schemas.microsoft.com/office/drawing/2014/main" id="{7C271A97-CC1D-481E-9972-CE4AD69C28AD}"/>
              </a:ext>
            </a:extLst>
          </p:cNvPr>
          <p:cNvSpPr txBox="1">
            <a:spLocks/>
          </p:cNvSpPr>
          <p:nvPr/>
        </p:nvSpPr>
        <p:spPr bwMode="gray">
          <a:xfrm>
            <a:off x="599757" y="320283"/>
            <a:ext cx="9020495" cy="720725"/>
          </a:xfrm>
          <a:prstGeom prst="rect">
            <a:avLst/>
          </a:prstGeom>
        </p:spPr>
        <p:txBody>
          <a:bodyPr vert="horz" lIns="0" tIns="0" rIns="96000" bIns="0" rtlCol="0" anchor="b">
            <a:noAutofit/>
          </a:bodyPr>
          <a:lstStyle>
            <a:lvl1pPr algn="l" defTabSz="685800" rtl="0" eaLnBrk="1" latinLnBrk="0" hangingPunct="1">
              <a:lnSpc>
                <a:spcPct val="90000"/>
              </a:lnSpc>
              <a:spcBef>
                <a:spcPct val="0"/>
              </a:spcBef>
              <a:buNone/>
              <a:defRPr sz="1800" b="1" kern="1200" cap="none" baseline="0">
                <a:solidFill>
                  <a:schemeClr val="tx1"/>
                </a:solidFill>
                <a:latin typeface="+mj-lt"/>
                <a:ea typeface="+mj-ea"/>
                <a:cs typeface="+mj-cs"/>
              </a:defRPr>
            </a:lvl1pPr>
          </a:lstStyle>
          <a:p>
            <a:r>
              <a:rPr lang="en-GB" sz="2400" b="1"/>
              <a:t>Photo credits/sources</a:t>
            </a:r>
            <a:endParaRPr lang="en-GB" sz="2400"/>
          </a:p>
        </p:txBody>
      </p:sp>
    </p:spTree>
    <p:extLst>
      <p:ext uri="{BB962C8B-B14F-4D97-AF65-F5344CB8AC3E}">
        <p14:creationId xmlns:p14="http://schemas.microsoft.com/office/powerpoint/2010/main" val="3009043917"/>
      </p:ext>
    </p:extLst>
  </p:cSld>
  <p:clrMapOvr>
    <a:masterClrMapping/>
  </p:clrMapOvr>
  <p:transition>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p:cSld name="Closing slide">
    <p:spTree>
      <p:nvGrpSpPr>
        <p:cNvPr id="1" name=""/>
        <p:cNvGrpSpPr/>
        <p:nvPr/>
      </p:nvGrpSpPr>
      <p:grpSpPr>
        <a:xfrm>
          <a:off x="0" y="0"/>
          <a:ext cx="0" cy="0"/>
          <a:chOff x="0" y="0"/>
          <a:chExt cx="0" cy="0"/>
        </a:xfrm>
      </p:grpSpPr>
      <p:pic>
        <p:nvPicPr>
          <p:cNvPr id="17" name="Grafik 16" descr="Ein Bild, das Kette enthält.&#10;&#10;Automatisch generierte Beschreibung">
            <a:extLst>
              <a:ext uri="{FF2B5EF4-FFF2-40B4-BE49-F238E27FC236}">
                <a16:creationId xmlns:a16="http://schemas.microsoft.com/office/drawing/2014/main" id="{D27820A7-D571-4E28-A8CF-ADB17402AE97}"/>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5444047"/>
          </a:xfrm>
          <a:prstGeom prst="rect">
            <a:avLst/>
          </a:prstGeom>
        </p:spPr>
      </p:pic>
      <p:pic>
        <p:nvPicPr>
          <p:cNvPr id="12" name="Grafik 11" descr="Ein Bild, das Säge enthält.&#10;&#10;Automatisch generierte Beschreibung">
            <a:extLst>
              <a:ext uri="{FF2B5EF4-FFF2-40B4-BE49-F238E27FC236}">
                <a16:creationId xmlns:a16="http://schemas.microsoft.com/office/drawing/2014/main" id="{D33A00EE-9ACF-4636-BD82-6CF5E7FCB98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161865" y="821728"/>
            <a:ext cx="11860800" cy="5214544"/>
          </a:xfrm>
          <a:prstGeom prst="rect">
            <a:avLst/>
          </a:prstGeom>
        </p:spPr>
      </p:pic>
      <p:sp>
        <p:nvSpPr>
          <p:cNvPr id="14" name="Bar">
            <a:extLst>
              <a:ext uri="{FF2B5EF4-FFF2-40B4-BE49-F238E27FC236}">
                <a16:creationId xmlns:a16="http://schemas.microsoft.com/office/drawing/2014/main" id="{CAE61038-067C-47CF-8DDC-5ED6CDAC4AEE}"/>
              </a:ext>
            </a:extLst>
          </p:cNvPr>
          <p:cNvSpPr/>
          <p:nvPr/>
        </p:nvSpPr>
        <p:spPr bwMode="gray">
          <a:xfrm>
            <a:off x="8815753" y="5609147"/>
            <a:ext cx="3206913" cy="19590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Rechteck 18">
            <a:extLst>
              <a:ext uri="{FF2B5EF4-FFF2-40B4-BE49-F238E27FC236}">
                <a16:creationId xmlns:a16="http://schemas.microsoft.com/office/drawing/2014/main" id="{4950B203-064F-443F-94A9-C002DAAE8F83}"/>
              </a:ext>
            </a:extLst>
          </p:cNvPr>
          <p:cNvSpPr/>
          <p:nvPr/>
        </p:nvSpPr>
        <p:spPr bwMode="gray">
          <a:xfrm>
            <a:off x="1620789" y="2077320"/>
            <a:ext cx="4705732" cy="3027304"/>
          </a:xfrm>
          <a:prstGeom prst="rect">
            <a:avLst/>
          </a:prstGeom>
        </p:spPr>
        <p:txBody>
          <a:bodyPr wrap="square">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GB" sz="1467" b="1" i="0" u="none" strike="noStrike" kern="0" cap="none" spc="0" normalizeH="0" baseline="0" noProof="0">
                <a:ln>
                  <a:noFill/>
                </a:ln>
                <a:solidFill>
                  <a:prstClr val="black"/>
                </a:solidFill>
                <a:effectLst/>
                <a:uLnTx/>
                <a:uFillTx/>
              </a:rPr>
              <a:t>Deutsche Gesellschaft </a:t>
            </a:r>
            <a:r>
              <a:rPr kumimoji="0" lang="en-GB" sz="1467" b="1" i="0" u="none" strike="noStrike" kern="0" cap="none" spc="0" normalizeH="0" baseline="0" noProof="0" err="1">
                <a:ln>
                  <a:noFill/>
                </a:ln>
                <a:solidFill>
                  <a:prstClr val="black"/>
                </a:solidFill>
                <a:effectLst/>
                <a:uLnTx/>
                <a:uFillTx/>
              </a:rPr>
              <a:t>für</a:t>
            </a:r>
            <a:br>
              <a:rPr kumimoji="0" lang="en-GB" sz="1467" b="1" i="0" u="none" strike="noStrike" kern="0" cap="none" spc="0" normalizeH="0" baseline="0" noProof="0">
                <a:ln>
                  <a:noFill/>
                </a:ln>
                <a:solidFill>
                  <a:prstClr val="black"/>
                </a:solidFill>
                <a:effectLst/>
                <a:uLnTx/>
                <a:uFillTx/>
              </a:rPr>
            </a:br>
            <a:r>
              <a:rPr kumimoji="0" lang="en-GB" sz="1467" b="1" i="0" u="none" strike="noStrike" kern="0" cap="none" spc="0" normalizeH="0" baseline="0" noProof="0">
                <a:ln>
                  <a:noFill/>
                </a:ln>
                <a:solidFill>
                  <a:prstClr val="black"/>
                </a:solidFill>
                <a:effectLst/>
                <a:uLnTx/>
                <a:uFillTx/>
              </a:rPr>
              <a:t>Internationale </a:t>
            </a:r>
            <a:r>
              <a:rPr kumimoji="0" lang="en-GB" sz="1467" b="1" i="0" u="none" strike="noStrike" kern="0" cap="none" spc="0" normalizeH="0" baseline="0" noProof="0" err="1">
                <a:ln>
                  <a:noFill/>
                </a:ln>
                <a:solidFill>
                  <a:prstClr val="black"/>
                </a:solidFill>
                <a:effectLst/>
                <a:uLnTx/>
                <a:uFillTx/>
              </a:rPr>
              <a:t>Zusammenarbeit</a:t>
            </a:r>
            <a:r>
              <a:rPr kumimoji="0" lang="en-GB" sz="1467" b="1" i="0" u="none" strike="noStrike" kern="0" cap="none" spc="0" normalizeH="0" baseline="0" noProof="0">
                <a:ln>
                  <a:noFill/>
                </a:ln>
                <a:solidFill>
                  <a:prstClr val="black"/>
                </a:solidFill>
                <a:effectLst/>
                <a:uLnTx/>
                <a:uFillTx/>
              </a:rPr>
              <a:t> (GIZ) GmbH</a:t>
            </a: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1"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Registered offices</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Bonn and </a:t>
            </a:r>
            <a:r>
              <a:rPr kumimoji="0" lang="en-US" sz="1467" b="0" i="0" u="none" strike="noStrike" kern="0" cap="none" spc="0" normalizeH="0" baseline="0" noProof="0" err="1">
                <a:ln>
                  <a:noFill/>
                </a:ln>
                <a:solidFill>
                  <a:prstClr val="black"/>
                </a:solidFill>
                <a:effectLst/>
                <a:uLnTx/>
                <a:uFillTx/>
              </a:rPr>
              <a:t>Eschborn</a:t>
            </a:r>
            <a:endParaRPr kumimoji="0" lang="en-US"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Friedrich-Ebert-Allee 36 + 40</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53113 Bonn, Germany</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T  +49  228  44 60 - 0</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F  +49  228  44 60 - 17 66</a:t>
            </a: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E  info@giz.de</a:t>
            </a: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I   </a:t>
            </a:r>
            <a:r>
              <a:rPr kumimoji="0" lang="en-GB" sz="533" b="0" i="0" u="none" strike="noStrike" kern="0" cap="none" spc="0" normalizeH="0" baseline="0" noProof="0">
                <a:ln>
                  <a:noFill/>
                </a:ln>
                <a:solidFill>
                  <a:prstClr val="black"/>
                </a:solidFill>
                <a:effectLst/>
                <a:uLnTx/>
                <a:uFillTx/>
              </a:rPr>
              <a:t> </a:t>
            </a:r>
            <a:r>
              <a:rPr kumimoji="0" lang="en-GB" sz="1467" b="0" i="0" u="none" strike="noStrike" kern="0" cap="none" spc="0" normalizeH="0" baseline="0" noProof="0">
                <a:ln>
                  <a:noFill/>
                </a:ln>
                <a:solidFill>
                  <a:prstClr val="black"/>
                </a:solidFill>
                <a:effectLst/>
                <a:uLnTx/>
                <a:uFillTx/>
              </a:rPr>
              <a:t>www.giz.de</a:t>
            </a:r>
          </a:p>
        </p:txBody>
      </p:sp>
      <p:sp>
        <p:nvSpPr>
          <p:cNvPr id="20" name="Rechteck 19">
            <a:extLst>
              <a:ext uri="{FF2B5EF4-FFF2-40B4-BE49-F238E27FC236}">
                <a16:creationId xmlns:a16="http://schemas.microsoft.com/office/drawing/2014/main" id="{37982854-A844-4D46-9BB7-0890F958ED69}"/>
              </a:ext>
            </a:extLst>
          </p:cNvPr>
          <p:cNvSpPr/>
          <p:nvPr/>
        </p:nvSpPr>
        <p:spPr bwMode="gray">
          <a:xfrm>
            <a:off x="4700586" y="3413820"/>
            <a:ext cx="4294717" cy="995401"/>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latin typeface="+mn-lt"/>
                <a:ea typeface="+mn-ea"/>
                <a:cs typeface="+mn-cs"/>
              </a:rPr>
              <a:t>Dag-Hammarskjöld-</a:t>
            </a:r>
            <a:r>
              <a:rPr kumimoji="0" lang="en-GB" sz="1467" b="0" i="0" u="none" strike="noStrike" kern="0" cap="none" spc="0" normalizeH="0" baseline="0" noProof="0" err="1">
                <a:ln>
                  <a:noFill/>
                </a:ln>
                <a:solidFill>
                  <a:prstClr val="black"/>
                </a:solidFill>
                <a:effectLst/>
                <a:uLnTx/>
                <a:uFillTx/>
                <a:latin typeface="+mn-lt"/>
                <a:ea typeface="+mn-ea"/>
                <a:cs typeface="+mn-cs"/>
              </a:rPr>
              <a:t>Weg</a:t>
            </a:r>
            <a:r>
              <a:rPr kumimoji="0" lang="en-GB" sz="1467" b="0" i="0" u="none" strike="noStrike" kern="0" cap="none" spc="0" normalizeH="0" baseline="0" noProof="0">
                <a:ln>
                  <a:noFill/>
                </a:ln>
                <a:solidFill>
                  <a:prstClr val="black"/>
                </a:solidFill>
                <a:effectLst/>
                <a:uLnTx/>
                <a:uFillTx/>
                <a:latin typeface="+mn-lt"/>
                <a:ea typeface="+mn-ea"/>
                <a:cs typeface="+mn-cs"/>
              </a:rPr>
              <a:t> 1 - 5</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65760 </a:t>
            </a:r>
            <a:r>
              <a:rPr kumimoji="0" lang="en-GB" sz="1467" b="0" i="0" u="none" strike="noStrike" kern="0" cap="none" spc="0" normalizeH="0" baseline="0" noProof="0" err="1">
                <a:ln>
                  <a:noFill/>
                </a:ln>
                <a:solidFill>
                  <a:prstClr val="black"/>
                </a:solidFill>
                <a:effectLst/>
                <a:uLnTx/>
                <a:uFillTx/>
                <a:latin typeface="+mn-lt"/>
                <a:ea typeface="+mn-ea"/>
                <a:cs typeface="+mn-cs"/>
              </a:rPr>
              <a:t>Eschborn</a:t>
            </a:r>
            <a:r>
              <a:rPr kumimoji="0" lang="en-GB" sz="1467" b="0" i="0" u="none" strike="noStrike" kern="0" cap="none" spc="0" normalizeH="0" baseline="0" noProof="0">
                <a:ln>
                  <a:noFill/>
                </a:ln>
                <a:solidFill>
                  <a:prstClr val="black"/>
                </a:solidFill>
                <a:effectLst/>
                <a:uLnTx/>
                <a:uFillTx/>
                <a:latin typeface="+mn-lt"/>
                <a:ea typeface="+mn-ea"/>
                <a:cs typeface="+mn-cs"/>
              </a:rPr>
              <a:t>, Germany</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T  +49  61 96  79 - 0</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F  +49  61 96  79 - 11 15</a:t>
            </a:r>
          </a:p>
        </p:txBody>
      </p:sp>
      <p:pic>
        <p:nvPicPr>
          <p:cNvPr id="8" name="logo">
            <a:extLst>
              <a:ext uri="{FF2B5EF4-FFF2-40B4-BE49-F238E27FC236}">
                <a16:creationId xmlns:a16="http://schemas.microsoft.com/office/drawing/2014/main" id="{89CFF6E4-F492-44F6-997D-92E15F612E25}"/>
              </a:ext>
            </a:extLst>
          </p:cNvPr>
          <p:cNvPicPr>
            <a:picLocks noChangeAspect="1"/>
          </p:cNvPicPr>
          <p:nvPr/>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1702220" y="5929845"/>
            <a:ext cx="2200291" cy="607280"/>
          </a:xfrm>
          <a:prstGeom prst="rect">
            <a:avLst/>
          </a:prstGeom>
        </p:spPr>
      </p:pic>
    </p:spTree>
    <p:extLst>
      <p:ext uri="{BB962C8B-B14F-4D97-AF65-F5344CB8AC3E}">
        <p14:creationId xmlns:p14="http://schemas.microsoft.com/office/powerpoint/2010/main" val="4157792996"/>
      </p:ext>
    </p:extLst>
  </p:cSld>
  <p:clrMapOvr>
    <a:masterClrMapping/>
  </p:clrMapOvr>
  <p:transition>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85D5AE-8C5E-4069-8528-E8B76E31933E}"/>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CB804B98-F34D-45CF-8A7A-B287C62F92E3}"/>
              </a:ext>
            </a:extLst>
          </p:cNvPr>
          <p:cNvSpPr>
            <a:spLocks noGrp="1"/>
          </p:cNvSpPr>
          <p:nvPr>
            <p:ph type="dt" sz="half" idx="10"/>
          </p:nvPr>
        </p:nvSpPr>
        <p:spPr/>
        <p:txBody>
          <a:bodyPr/>
          <a:lstStyle/>
          <a:p>
            <a:fld id="{B206AB63-13FB-43A4-A33B-9A55B1DC2307}" type="datetime3">
              <a:rPr lang="en-US" smtClean="0"/>
              <a:t>12 September 2023</a:t>
            </a:fld>
            <a:endParaRPr lang="en-GB"/>
          </a:p>
        </p:txBody>
      </p:sp>
      <p:sp>
        <p:nvSpPr>
          <p:cNvPr id="4" name="Footer Placeholder 3">
            <a:extLst>
              <a:ext uri="{FF2B5EF4-FFF2-40B4-BE49-F238E27FC236}">
                <a16:creationId xmlns:a16="http://schemas.microsoft.com/office/drawing/2014/main" id="{5D00502A-15C7-4017-8356-3B23AA0A1833}"/>
              </a:ext>
            </a:extLst>
          </p:cNvPr>
          <p:cNvSpPr>
            <a:spLocks noGrp="1"/>
          </p:cNvSpPr>
          <p:nvPr>
            <p:ph type="ftr" sz="quarter" idx="11"/>
          </p:nvPr>
        </p:nvSpPr>
        <p:spPr/>
        <p:txBody>
          <a:bodyPr/>
          <a:lstStyle/>
          <a:p>
            <a:r>
              <a:rPr lang="en-US"/>
              <a:t>FANSER GTA 2022</a:t>
            </a:r>
            <a:endParaRPr lang="en-GB"/>
          </a:p>
        </p:txBody>
      </p:sp>
      <p:sp>
        <p:nvSpPr>
          <p:cNvPr id="5" name="Slide Number Placeholder 4">
            <a:extLst>
              <a:ext uri="{FF2B5EF4-FFF2-40B4-BE49-F238E27FC236}">
                <a16:creationId xmlns:a16="http://schemas.microsoft.com/office/drawing/2014/main" id="{589D042E-E5E2-490C-883E-0BBC0158201A}"/>
              </a:ext>
            </a:extLst>
          </p:cNvPr>
          <p:cNvSpPr>
            <a:spLocks noGrp="1"/>
          </p:cNvSpPr>
          <p:nvPr>
            <p:ph type="sldNum" sz="quarter" idx="12"/>
          </p:nvPr>
        </p:nvSpPr>
        <p:spPr/>
        <p:txBody>
          <a:bodyPr/>
          <a:lstStyle/>
          <a:p>
            <a:fld id="{AE5E996D-B69C-4CA7-A474-AB0F5A15E26B}" type="slidenum">
              <a:rPr lang="en-GB" smtClean="0"/>
              <a:t>‹#›</a:t>
            </a:fld>
            <a:endParaRPr lang="en-GB"/>
          </a:p>
        </p:txBody>
      </p:sp>
    </p:spTree>
    <p:extLst>
      <p:ext uri="{BB962C8B-B14F-4D97-AF65-F5344CB8AC3E}">
        <p14:creationId xmlns:p14="http://schemas.microsoft.com/office/powerpoint/2010/main" val="62979784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Textfolie 1 Foto">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7371928" y="167508"/>
            <a:ext cx="4653681" cy="5966593"/>
          </a:xfrm>
          <a:solidFill>
            <a:schemeClr val="bg2"/>
          </a:solidFill>
        </p:spPr>
        <p:txBody>
          <a:bodyPr tIns="1440000"/>
          <a:lstStyle>
            <a:lvl1pPr algn="ctr">
              <a:defRPr sz="1333">
                <a:solidFill>
                  <a:schemeClr val="tx2"/>
                </a:solidFill>
              </a:defRPr>
            </a:lvl1pPr>
          </a:lstStyle>
          <a:p>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9" y="1361291"/>
            <a:ext cx="6452845" cy="4772808"/>
          </a:xfrm>
        </p:spPr>
        <p:txBody>
          <a:bodyPr/>
          <a:lstStyle/>
          <a:p>
            <a:pPr lvl="0"/>
            <a:r>
              <a:rPr lang="de-DE"/>
              <a:t>Mastertextformat bearbeiten</a:t>
            </a:r>
          </a:p>
          <a:p>
            <a:pPr lvl="1"/>
            <a:r>
              <a:rPr lang="de-DE"/>
              <a:t>Zweite Ebene</a:t>
            </a:r>
          </a:p>
          <a:p>
            <a:pPr lvl="2"/>
            <a:r>
              <a:rPr lang="de-DE"/>
              <a:t>Dritte Ebene</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FANSER GTA 2022</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D9AD9BEC-FA9C-4D27-9A0C-0EDCEECD2D51}" type="datetime3">
              <a:rPr lang="en-US" smtClean="0"/>
              <a:t>12 September 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
        <p:nvSpPr>
          <p:cNvPr id="11" name="Titel 1">
            <a:extLst>
              <a:ext uri="{FF2B5EF4-FFF2-40B4-BE49-F238E27FC236}">
                <a16:creationId xmlns:a16="http://schemas.microsoft.com/office/drawing/2014/main" id="{7EA27159-D449-4E61-9234-12331EF25886}"/>
              </a:ext>
            </a:extLst>
          </p:cNvPr>
          <p:cNvSpPr>
            <a:spLocks noGrp="1"/>
          </p:cNvSpPr>
          <p:nvPr>
            <p:ph type="title"/>
          </p:nvPr>
        </p:nvSpPr>
        <p:spPr bwMode="gray">
          <a:xfrm>
            <a:off x="599756" y="320284"/>
            <a:ext cx="6452845" cy="720725"/>
          </a:xfrm>
        </p:spPr>
        <p:txBody>
          <a:bodyPr/>
          <a:lstStyle/>
          <a:p>
            <a:r>
              <a:rPr lang="de-DE"/>
              <a:t>Mastertitelformat bearbeiten</a:t>
            </a:r>
            <a:endParaRPr lang="en-GB"/>
          </a:p>
        </p:txBody>
      </p:sp>
    </p:spTree>
    <p:extLst>
      <p:ext uri="{BB962C8B-B14F-4D97-AF65-F5344CB8AC3E}">
        <p14:creationId xmlns:p14="http://schemas.microsoft.com/office/powerpoint/2010/main" val="4214712320"/>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itel farbig">
    <p:spTree>
      <p:nvGrpSpPr>
        <p:cNvPr id="1" name=""/>
        <p:cNvGrpSpPr/>
        <p:nvPr/>
      </p:nvGrpSpPr>
      <p:grpSpPr>
        <a:xfrm>
          <a:off x="0" y="0"/>
          <a:ext cx="0" cy="0"/>
          <a:chOff x="0" y="0"/>
          <a:chExt cx="0" cy="0"/>
        </a:xfrm>
      </p:grpSpPr>
      <p:pic>
        <p:nvPicPr>
          <p:cNvPr id="21" name="Grafik 20" descr="Ein Bild, das Kette enthält.&#10;&#10;Automatisch generierte Beschreibung">
            <a:extLst>
              <a:ext uri="{FF2B5EF4-FFF2-40B4-BE49-F238E27FC236}">
                <a16:creationId xmlns:a16="http://schemas.microsoft.com/office/drawing/2014/main" id="{82995FEF-F44E-4720-98FA-B2AE557B118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4721860"/>
          </a:xfrm>
          <a:prstGeom prst="rect">
            <a:avLst/>
          </a:prstGeom>
        </p:spPr>
      </p:pic>
      <p:pic>
        <p:nvPicPr>
          <p:cNvPr id="18" name="Grafik 17" descr="Ein Bild, das Säge enthält.&#10;&#10;Automatisch generierte Beschreibung">
            <a:extLst>
              <a:ext uri="{FF2B5EF4-FFF2-40B4-BE49-F238E27FC236}">
                <a16:creationId xmlns:a16="http://schemas.microsoft.com/office/drawing/2014/main" id="{57A5703D-6864-419D-AAFF-48396C4B22D5}"/>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de-DE"/>
              <a:t>Titelfolie / </a:t>
            </a:r>
            <a:r>
              <a:rPr lang="de-DE" noProof="0"/>
              <a:t>Headline</a:t>
            </a:r>
            <a:br>
              <a:rPr lang="de-DE" noProof="0"/>
            </a:br>
            <a:r>
              <a:rPr lang="de-DE" noProof="0"/>
              <a:t>mit farbigem GIZ Key Visual</a:t>
            </a:r>
            <a:endParaRPr lang="de-DE"/>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endParaRPr lang="de-DE"/>
          </a:p>
          <a:p>
            <a:pPr lvl="0"/>
            <a:r>
              <a:rPr lang="de-DE"/>
              <a:t>Projektname | Datum  </a:t>
            </a:r>
          </a:p>
        </p:txBody>
      </p:sp>
      <p:pic>
        <p:nvPicPr>
          <p:cNvPr id="10" name="logo">
            <a:extLst>
              <a:ext uri="{FF2B5EF4-FFF2-40B4-BE49-F238E27FC236}">
                <a16:creationId xmlns:a16="http://schemas.microsoft.com/office/drawing/2014/main" id="{BB915B2F-F90E-4740-9ADA-291A0E63BDE2}"/>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BD21318B-3022-42D5-AB5E-3CB62091D006}"/>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2" name="Datumsplatzhalter 1">
            <a:extLst>
              <a:ext uri="{FF2B5EF4-FFF2-40B4-BE49-F238E27FC236}">
                <a16:creationId xmlns:a16="http://schemas.microsoft.com/office/drawing/2014/main" id="{9A1FCDC7-2CA3-487A-93BE-7EEEA5BFE77E}"/>
              </a:ext>
            </a:extLst>
          </p:cNvPr>
          <p:cNvSpPr>
            <a:spLocks noGrp="1"/>
          </p:cNvSpPr>
          <p:nvPr>
            <p:ph type="dt" sz="half" idx="11"/>
          </p:nvPr>
        </p:nvSpPr>
        <p:spPr/>
        <p:txBody>
          <a:bodyPr/>
          <a:lstStyle/>
          <a:p>
            <a:fld id="{830960FB-7BC1-4EA7-BF9A-4A4AA1D0EFE7}" type="datetime1">
              <a:rPr lang="en-US" smtClean="0"/>
              <a:t>9/12/2023</a:t>
            </a:fld>
            <a:endParaRPr lang="de-DE"/>
          </a:p>
        </p:txBody>
      </p:sp>
      <p:sp>
        <p:nvSpPr>
          <p:cNvPr id="3" name="Fußzeilenplatzhalter 2">
            <a:extLst>
              <a:ext uri="{FF2B5EF4-FFF2-40B4-BE49-F238E27FC236}">
                <a16:creationId xmlns:a16="http://schemas.microsoft.com/office/drawing/2014/main" id="{4F58D513-9DFE-4B2A-8946-A215B93969C0}"/>
              </a:ext>
            </a:extLst>
          </p:cNvPr>
          <p:cNvSpPr>
            <a:spLocks noGrp="1"/>
          </p:cNvSpPr>
          <p:nvPr>
            <p:ph type="ftr" sz="quarter" idx="12"/>
          </p:nvPr>
        </p:nvSpPr>
        <p:spPr/>
        <p:txBody>
          <a:bodyPr/>
          <a:lstStyle/>
          <a:p>
            <a:r>
              <a:rPr lang="en-US"/>
              <a:t>Food and nutrition security - a cross-sectoral orientatiom</a:t>
            </a:r>
          </a:p>
        </p:txBody>
      </p:sp>
      <p:sp>
        <p:nvSpPr>
          <p:cNvPr id="4" name="Foliennummernplatzhalter 3">
            <a:extLst>
              <a:ext uri="{FF2B5EF4-FFF2-40B4-BE49-F238E27FC236}">
                <a16:creationId xmlns:a16="http://schemas.microsoft.com/office/drawing/2014/main" id="{B83AB65E-C015-4502-862D-3F2182593A9C}"/>
              </a:ext>
            </a:extLst>
          </p:cNvPr>
          <p:cNvSpPr>
            <a:spLocks noGrp="1"/>
          </p:cNvSpPr>
          <p:nvPr>
            <p:ph type="sldNum" sz="quarter" idx="13"/>
          </p:nvPr>
        </p:nvSpPr>
        <p:spPr/>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2157516892"/>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Titel s/w">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FF0DB5C6-9E74-4378-9827-68473EFA35F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4721861"/>
          </a:xfrm>
          <a:prstGeom prst="rect">
            <a:avLst/>
          </a:prstGeom>
        </p:spPr>
      </p:pic>
      <p:pic>
        <p:nvPicPr>
          <p:cNvPr id="15" name="Grafik 14" descr="Ein Bild, das Säge enthält.&#10;&#10;Automatisch generierte Beschreibung">
            <a:extLst>
              <a:ext uri="{FF2B5EF4-FFF2-40B4-BE49-F238E27FC236}">
                <a16:creationId xmlns:a16="http://schemas.microsoft.com/office/drawing/2014/main" id="{31687CA2-4830-4EA3-B6BE-4D04E1B8363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endParaRPr lang="de-DE"/>
          </a:p>
          <a:p>
            <a:pPr lvl="0"/>
            <a:r>
              <a:rPr lang="de-DE"/>
              <a:t>Projektname | Datum</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de-DE"/>
              <a:t>Titelfolie / Headline</a:t>
            </a:r>
            <a:br>
              <a:rPr lang="de-DE"/>
            </a:br>
            <a:r>
              <a:rPr lang="de-DE"/>
              <a:t>mit s/w GIZ Key Visual</a:t>
            </a:r>
          </a:p>
        </p:txBody>
      </p:sp>
    </p:spTree>
    <p:extLst>
      <p:ext uri="{BB962C8B-B14F-4D97-AF65-F5344CB8AC3E}">
        <p14:creationId xmlns:p14="http://schemas.microsoft.com/office/powerpoint/2010/main" val="1901140430"/>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Titel F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de-DE"/>
              <a:t>.</a:t>
            </a:r>
          </a:p>
        </p:txBody>
      </p:sp>
      <p:sp>
        <p:nvSpPr>
          <p:cNvPr id="3" name="1.">
            <a:extLst>
              <a:ext uri="{FF2B5EF4-FFF2-40B4-BE49-F238E27FC236}">
                <a16:creationId xmlns:a16="http://schemas.microsoft.com/office/drawing/2014/main" id="{6C4143CA-4DB1-41D8-8702-2CD00961FDB5}"/>
              </a:ext>
            </a:extLst>
          </p:cNvPr>
          <p:cNvSpPr/>
          <p:nvPr userDrawn="1"/>
        </p:nvSpPr>
        <p:spPr bwMode="gray">
          <a:xfrm>
            <a:off x="5456990" y="170887"/>
            <a:ext cx="196850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1. Auf dieses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Symbol klicken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um neues Fotos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einzufügen</a:t>
            </a:r>
          </a:p>
        </p:txBody>
      </p:sp>
      <p:sp>
        <p:nvSpPr>
          <p:cNvPr id="16" name="2.">
            <a:extLst>
              <a:ext uri="{FF2B5EF4-FFF2-40B4-BE49-F238E27FC236}">
                <a16:creationId xmlns:a16="http://schemas.microsoft.com/office/drawing/2014/main" id="{8F222F02-A2DC-42E9-84D4-4ACEFEE70A4D}"/>
              </a:ext>
            </a:extLst>
          </p:cNvPr>
          <p:cNvSpPr/>
          <p:nvPr userDrawn="1"/>
        </p:nvSpPr>
        <p:spPr bwMode="gray">
          <a:xfrm>
            <a:off x="7335817" y="170887"/>
            <a:ext cx="1968500" cy="535531"/>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2. Folie wieder zurücksetzen</a:t>
            </a:r>
          </a:p>
        </p:txBody>
      </p:sp>
      <p:sp>
        <p:nvSpPr>
          <p:cNvPr id="23" name="3.">
            <a:extLst>
              <a:ext uri="{FF2B5EF4-FFF2-40B4-BE49-F238E27FC236}">
                <a16:creationId xmlns:a16="http://schemas.microsoft.com/office/drawing/2014/main" id="{C15972D1-066C-49B6-94E5-4A7A0A3B2587}"/>
              </a:ext>
            </a:extLst>
          </p:cNvPr>
          <p:cNvSpPr/>
          <p:nvPr userDrawn="1"/>
        </p:nvSpPr>
        <p:spPr bwMode="gray">
          <a:xfrm>
            <a:off x="9903959" y="170887"/>
            <a:ext cx="226278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3. ggfs. mit „Zuschneiden“ den Ausschnitt verändern</a:t>
            </a:r>
            <a:br>
              <a:rPr kumimoji="0" lang="de-DE" sz="1600" b="0" i="0" u="none" strike="noStrike" kern="1200" cap="none" spc="0" normalizeH="0" baseline="0" noProof="0">
                <a:ln>
                  <a:noFill/>
                </a:ln>
                <a:solidFill>
                  <a:prstClr val="black"/>
                </a:solidFill>
                <a:effectLst/>
                <a:uLnTx/>
                <a:uFillTx/>
                <a:latin typeface="+mn-lt"/>
                <a:ea typeface="+mn-ea"/>
                <a:cs typeface="+mn-cs"/>
              </a:rPr>
            </a:br>
            <a:endParaRPr kumimoji="0" lang="de-DE" sz="1600" b="0" i="0" u="none" strike="noStrike" kern="1200" cap="none" spc="0" normalizeH="0" baseline="0" noProof="0">
              <a:ln>
                <a:noFill/>
              </a:ln>
              <a:solidFill>
                <a:prstClr val="black"/>
              </a:solidFill>
              <a:effectLst/>
              <a:uLnTx/>
              <a:uFillTx/>
              <a:latin typeface="+mn-lt"/>
              <a:ea typeface="+mn-ea"/>
              <a:cs typeface="+mn-cs"/>
            </a:endParaRPr>
          </a:p>
        </p:txBody>
      </p:sp>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how">
            <a:extLst>
              <a:ext uri="{FF2B5EF4-FFF2-40B4-BE49-F238E27FC236}">
                <a16:creationId xmlns:a16="http://schemas.microsoft.com/office/drawing/2014/main" id="{B4432FF7-B852-4F03-B6BA-EEC7AD563D82}"/>
              </a:ext>
            </a:extLst>
          </p:cNvPr>
          <p:cNvSpPr txBox="1"/>
          <p:nvPr userDrawn="1"/>
        </p:nvSpPr>
        <p:spPr bwMode="gray">
          <a:xfrm>
            <a:off x="-3801934" y="237067"/>
            <a:ext cx="3720442" cy="1384995"/>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Auf Bild oberhalb der Transparenz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Bild mit Taste ENTF löschen.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 Auf kleines Symbol in der Mitte der Page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Foto auswählen.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Unter „Start/Folie zurücksetzen“.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Bei Bedarf unter „Format/Schneidewerkzeug“ </a:t>
            </a:r>
            <a:br>
              <a:rPr lang="de-DE" sz="1200" b="0">
                <a:solidFill>
                  <a:schemeClr val="bg1">
                    <a:lumMod val="50000"/>
                  </a:schemeClr>
                </a:solidFill>
              </a:rPr>
            </a:br>
            <a:r>
              <a:rPr lang="de-DE" sz="1200" b="0">
                <a:solidFill>
                  <a:schemeClr val="bg1">
                    <a:lumMod val="50000"/>
                  </a:schemeClr>
                </a:solidFill>
              </a:rPr>
              <a:t>Ausschnitt bearbeiten.</a:t>
            </a:r>
          </a:p>
        </p:txBody>
      </p:sp>
      <p:pic>
        <p:nvPicPr>
          <p:cNvPr id="7" name="Grafik 6" descr="Ein Bild, das Screenshot enthält.&#10;&#10;Automatisch generierte Beschreibung">
            <a:extLst>
              <a:ext uri="{FF2B5EF4-FFF2-40B4-BE49-F238E27FC236}">
                <a16:creationId xmlns:a16="http://schemas.microsoft.com/office/drawing/2014/main" id="{B2F80A22-ED8F-44E7-B2BE-85BF50D142D7}"/>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9938772" y="1136801"/>
            <a:ext cx="620963" cy="751359"/>
          </a:xfrm>
          <a:prstGeom prst="rect">
            <a:avLst/>
          </a:prstGeom>
        </p:spPr>
      </p:pic>
      <p:sp>
        <p:nvSpPr>
          <p:cNvPr id="10" name="Dreieck">
            <a:extLst>
              <a:ext uri="{FF2B5EF4-FFF2-40B4-BE49-F238E27FC236}">
                <a16:creationId xmlns:a16="http://schemas.microsoft.com/office/drawing/2014/main" id="{22DB09A9-BCD0-4F35-8DC4-DDFE9DE6C2F9}"/>
              </a:ext>
            </a:extLst>
          </p:cNvPr>
          <p:cNvSpPr/>
          <p:nvPr userDrawn="1"/>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846875"/>
            <a:ext cx="11858487" cy="4040085"/>
          </a:xfrm>
          <a:prstGeom prst="rect">
            <a:avLst/>
          </a:prstGeom>
          <a:blipFill dpi="0" rotWithShape="1">
            <a:blip r:embed="rId5"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de-DE"/>
              <a:t>Titelfolie / Headline</a:t>
            </a:r>
            <a:br>
              <a:rPr lang="de-DE"/>
            </a:br>
            <a:r>
              <a:rPr lang="de-DE"/>
              <a:t>mit Hintergrundfoto (austauschbar)</a:t>
            </a:r>
          </a:p>
        </p:txBody>
      </p:sp>
      <p:pic>
        <p:nvPicPr>
          <p:cNvPr id="4" name="Grafik 3" descr="Ein Bild, das Screenshot enthält.&#10;&#10;Automatisch generierte Beschreibung">
            <a:extLst>
              <a:ext uri="{FF2B5EF4-FFF2-40B4-BE49-F238E27FC236}">
                <a16:creationId xmlns:a16="http://schemas.microsoft.com/office/drawing/2014/main" id="{E5595441-F987-46F7-B0FF-6162DB53F7E5}"/>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7453078" y="1136801"/>
            <a:ext cx="2113197" cy="751359"/>
          </a:xfrm>
          <a:prstGeom prst="rect">
            <a:avLst/>
          </a:prstGeom>
        </p:spPr>
      </p:pic>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endParaRPr lang="de-DE"/>
          </a:p>
          <a:p>
            <a:pPr lvl="0"/>
            <a:r>
              <a:rPr lang="de-DE"/>
              <a:t>Projektname | Datum</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30" name="Rechteck 29">
            <a:extLst>
              <a:ext uri="{FF2B5EF4-FFF2-40B4-BE49-F238E27FC236}">
                <a16:creationId xmlns:a16="http://schemas.microsoft.com/office/drawing/2014/main" id="{D653919A-E7CD-4FC8-8C22-019673316FC4}"/>
              </a:ext>
            </a:extLst>
          </p:cNvPr>
          <p:cNvSpPr/>
          <p:nvPr userDrawn="1"/>
        </p:nvSpPr>
        <p:spPr bwMode="gray">
          <a:xfrm>
            <a:off x="8734474" y="1509303"/>
            <a:ext cx="844305" cy="191324"/>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33" name="Rechteck">
            <a:extLst>
              <a:ext uri="{FF2B5EF4-FFF2-40B4-BE49-F238E27FC236}">
                <a16:creationId xmlns:a16="http://schemas.microsoft.com/office/drawing/2014/main" id="{63D020A0-C673-400D-8D07-9B4444BF8D7C}"/>
              </a:ext>
            </a:extLst>
          </p:cNvPr>
          <p:cNvSpPr/>
          <p:nvPr userDrawn="1"/>
        </p:nvSpPr>
        <p:spPr bwMode="gray">
          <a:xfrm>
            <a:off x="9971276" y="1373457"/>
            <a:ext cx="575955"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985238429"/>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Titel Grafik/Freisteller">
    <p:spTree>
      <p:nvGrpSpPr>
        <p:cNvPr id="1" name=""/>
        <p:cNvGrpSpPr/>
        <p:nvPr/>
      </p:nvGrpSpPr>
      <p:grpSpPr>
        <a:xfrm>
          <a:off x="0" y="0"/>
          <a:ext cx="0" cy="0"/>
          <a:chOff x="0" y="0"/>
          <a:chExt cx="0" cy="0"/>
        </a:xfrm>
      </p:grpSpPr>
      <p:pic>
        <p:nvPicPr>
          <p:cNvPr id="30" name="Grafik 29" descr="Ein Bild, das Screenshot enthält.&#10;&#10;Automatisch generierte Beschreibung">
            <a:extLst>
              <a:ext uri="{FF2B5EF4-FFF2-40B4-BE49-F238E27FC236}">
                <a16:creationId xmlns:a16="http://schemas.microsoft.com/office/drawing/2014/main" id="{A5AD85A5-A6F8-4851-92FD-EA6609DAF6FA}"/>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007544" y="1136801"/>
            <a:ext cx="620963" cy="751359"/>
          </a:xfrm>
          <a:prstGeom prst="rect">
            <a:avLst/>
          </a:prstGeom>
        </p:spPr>
      </p:pic>
      <p:pic>
        <p:nvPicPr>
          <p:cNvPr id="31" name="Grafik 30" descr="Ein Bild, das Screenshot enthält.&#10;&#10;Automatisch generierte Beschreibung">
            <a:extLst>
              <a:ext uri="{FF2B5EF4-FFF2-40B4-BE49-F238E27FC236}">
                <a16:creationId xmlns:a16="http://schemas.microsoft.com/office/drawing/2014/main" id="{4F0518D7-2DF0-4D50-B3EB-3D64E2485ABF}"/>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7453078" y="1136801"/>
            <a:ext cx="2113197" cy="751359"/>
          </a:xfrm>
          <a:prstGeom prst="rect">
            <a:avLst/>
          </a:prstGeom>
        </p:spPr>
      </p:pic>
      <p:sp>
        <p:nvSpPr>
          <p:cNvPr id="32" name="Rechteck 31">
            <a:extLst>
              <a:ext uri="{FF2B5EF4-FFF2-40B4-BE49-F238E27FC236}">
                <a16:creationId xmlns:a16="http://schemas.microsoft.com/office/drawing/2014/main" id="{3D8B1A33-9136-4498-A38F-1FAFEE6C912B}"/>
              </a:ext>
            </a:extLst>
          </p:cNvPr>
          <p:cNvSpPr/>
          <p:nvPr userDrawn="1"/>
        </p:nvSpPr>
        <p:spPr bwMode="gray">
          <a:xfrm>
            <a:off x="8734474" y="1509303"/>
            <a:ext cx="844305" cy="191324"/>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33" name="Rechteck">
            <a:extLst>
              <a:ext uri="{FF2B5EF4-FFF2-40B4-BE49-F238E27FC236}">
                <a16:creationId xmlns:a16="http://schemas.microsoft.com/office/drawing/2014/main" id="{13815075-80B4-4697-8852-2EC6A756D3E7}"/>
              </a:ext>
            </a:extLst>
          </p:cNvPr>
          <p:cNvSpPr/>
          <p:nvPr userDrawn="1"/>
        </p:nvSpPr>
        <p:spPr bwMode="gray">
          <a:xfrm>
            <a:off x="10040048" y="1373457"/>
            <a:ext cx="575955"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3" name="1.">
            <a:extLst>
              <a:ext uri="{FF2B5EF4-FFF2-40B4-BE49-F238E27FC236}">
                <a16:creationId xmlns:a16="http://schemas.microsoft.com/office/drawing/2014/main" id="{6C4143CA-4DB1-41D8-8702-2CD00961FDB5}"/>
              </a:ext>
            </a:extLst>
          </p:cNvPr>
          <p:cNvSpPr/>
          <p:nvPr userDrawn="1"/>
        </p:nvSpPr>
        <p:spPr bwMode="gray">
          <a:xfrm>
            <a:off x="5456990" y="170887"/>
            <a:ext cx="196850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1. Auf dieses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Symbol klicken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um neues Fotos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einzufügen</a:t>
            </a:r>
          </a:p>
        </p:txBody>
      </p:sp>
      <p:sp>
        <p:nvSpPr>
          <p:cNvPr id="16" name="2.">
            <a:extLst>
              <a:ext uri="{FF2B5EF4-FFF2-40B4-BE49-F238E27FC236}">
                <a16:creationId xmlns:a16="http://schemas.microsoft.com/office/drawing/2014/main" id="{8F222F02-A2DC-42E9-84D4-4ACEFEE70A4D}"/>
              </a:ext>
            </a:extLst>
          </p:cNvPr>
          <p:cNvSpPr/>
          <p:nvPr userDrawn="1"/>
        </p:nvSpPr>
        <p:spPr bwMode="gray">
          <a:xfrm>
            <a:off x="7335817" y="170887"/>
            <a:ext cx="1968500" cy="535531"/>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2. Folie wieder zurücksetzen</a:t>
            </a:r>
          </a:p>
        </p:txBody>
      </p:sp>
      <p:sp>
        <p:nvSpPr>
          <p:cNvPr id="23" name="3.">
            <a:extLst>
              <a:ext uri="{FF2B5EF4-FFF2-40B4-BE49-F238E27FC236}">
                <a16:creationId xmlns:a16="http://schemas.microsoft.com/office/drawing/2014/main" id="{C15972D1-066C-49B6-94E5-4A7A0A3B2587}"/>
              </a:ext>
            </a:extLst>
          </p:cNvPr>
          <p:cNvSpPr/>
          <p:nvPr userDrawn="1"/>
        </p:nvSpPr>
        <p:spPr bwMode="gray">
          <a:xfrm>
            <a:off x="9903959" y="170887"/>
            <a:ext cx="226278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3. ggfs. mit „Zuschneiden“ den Ausschnitt verändern</a:t>
            </a:r>
            <a:br>
              <a:rPr kumimoji="0" lang="de-DE" sz="1600" b="0" i="0" u="none" strike="noStrike" kern="1200" cap="none" spc="0" normalizeH="0" baseline="0" noProof="0">
                <a:ln>
                  <a:noFill/>
                </a:ln>
                <a:solidFill>
                  <a:prstClr val="black"/>
                </a:solidFill>
                <a:effectLst/>
                <a:uLnTx/>
                <a:uFillTx/>
                <a:latin typeface="+mn-lt"/>
                <a:ea typeface="+mn-ea"/>
                <a:cs typeface="+mn-cs"/>
              </a:rPr>
            </a:br>
            <a:endParaRPr kumimoji="0" lang="de-DE" sz="1600" b="0" i="0" u="none" strike="noStrike" kern="1200" cap="none" spc="0" normalizeH="0" baseline="0" noProof="0">
              <a:ln>
                <a:noFill/>
              </a:ln>
              <a:solidFill>
                <a:prstClr val="black"/>
              </a:solidFill>
              <a:effectLst/>
              <a:uLnTx/>
              <a:uFillTx/>
              <a:latin typeface="+mn-lt"/>
              <a:ea typeface="+mn-ea"/>
              <a:cs typeface="+mn-cs"/>
            </a:endParaRPr>
          </a:p>
        </p:txBody>
      </p:sp>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how">
            <a:extLst>
              <a:ext uri="{FF2B5EF4-FFF2-40B4-BE49-F238E27FC236}">
                <a16:creationId xmlns:a16="http://schemas.microsoft.com/office/drawing/2014/main" id="{B4432FF7-B852-4F03-B6BA-EEC7AD563D82}"/>
              </a:ext>
            </a:extLst>
          </p:cNvPr>
          <p:cNvSpPr txBox="1"/>
          <p:nvPr userDrawn="1"/>
        </p:nvSpPr>
        <p:spPr bwMode="gray">
          <a:xfrm>
            <a:off x="-3801934" y="237067"/>
            <a:ext cx="3720442" cy="1384995"/>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Auf Bild oberhalb der Transparenz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Bild mit Taste ENTF löschen.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 Auf kleines Symbol in der Mitte der Page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Foto auswählen.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Unter „Start/Folie zurücksetzen“.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Bei Bedarf unter „Format/Schneidewerkzeug“ </a:t>
            </a:r>
            <a:br>
              <a:rPr lang="de-DE" sz="1200" b="0">
                <a:solidFill>
                  <a:schemeClr val="bg1">
                    <a:lumMod val="50000"/>
                  </a:schemeClr>
                </a:solidFill>
              </a:rPr>
            </a:br>
            <a:r>
              <a:rPr lang="de-DE" sz="1200" b="0">
                <a:solidFill>
                  <a:schemeClr val="bg1">
                    <a:lumMod val="50000"/>
                  </a:schemeClr>
                </a:solidFill>
              </a:rPr>
              <a:t>Ausschnitt bearbeiten.</a:t>
            </a:r>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de-DE"/>
              <a:t>.</a:t>
            </a:r>
          </a:p>
        </p:txBody>
      </p:sp>
      <p:sp>
        <p:nvSpPr>
          <p:cNvPr id="10" name="Dreieck">
            <a:extLst>
              <a:ext uri="{FF2B5EF4-FFF2-40B4-BE49-F238E27FC236}">
                <a16:creationId xmlns:a16="http://schemas.microsoft.com/office/drawing/2014/main" id="{22DB09A9-BCD0-4F35-8DC4-DDFE9DE6C2F9}"/>
              </a:ext>
            </a:extLst>
          </p:cNvPr>
          <p:cNvSpPr/>
          <p:nvPr userDrawn="1"/>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28" name="Headline">
            <a:extLst>
              <a:ext uri="{FF2B5EF4-FFF2-40B4-BE49-F238E27FC236}">
                <a16:creationId xmlns:a16="http://schemas.microsoft.com/office/drawing/2014/main" id="{813E0E27-07DF-4161-8BD6-EBA305CB5161}"/>
              </a:ext>
            </a:extLst>
          </p:cNvPr>
          <p:cNvSpPr>
            <a:spLocks noGrp="1"/>
          </p:cNvSpPr>
          <p:nvPr>
            <p:ph type="title" hasCustomPrompt="1"/>
          </p:nvPr>
        </p:nvSpPr>
        <p:spPr bwMode="gray">
          <a:xfrm>
            <a:off x="164181" y="846875"/>
            <a:ext cx="11858487" cy="4040085"/>
          </a:xfrm>
          <a:prstGeom prst="rect">
            <a:avLst/>
          </a:prstGeom>
          <a:blipFill dpi="0" rotWithShape="1">
            <a:blip r:embed="rId6" cstate="email">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de-DE"/>
              <a:t>Titelfolie für Illustration/Freisteller </a:t>
            </a:r>
            <a:br>
              <a:rPr lang="de-DE"/>
            </a:br>
            <a:r>
              <a:rPr lang="de-DE"/>
              <a:t>mit weißem Hintergrund (austauschbar)</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endParaRPr lang="de-DE"/>
          </a:p>
          <a:p>
            <a:pPr lvl="0"/>
            <a:r>
              <a:rPr lang="de-DE"/>
              <a:t>Projektname | Datum</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cxnSp>
        <p:nvCxnSpPr>
          <p:cNvPr id="29" name="Gerade Verbindung mit Pfeil 28">
            <a:extLst>
              <a:ext uri="{FF2B5EF4-FFF2-40B4-BE49-F238E27FC236}">
                <a16:creationId xmlns:a16="http://schemas.microsoft.com/office/drawing/2014/main" id="{B1AFA279-6BD4-4D5A-91D6-9AF666C8CC39}"/>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6193703"/>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Titel Alternative">
    <p:spTree>
      <p:nvGrpSpPr>
        <p:cNvPr id="1" name=""/>
        <p:cNvGrpSpPr/>
        <p:nvPr/>
      </p:nvGrpSpPr>
      <p:grpSpPr>
        <a:xfrm>
          <a:off x="0" y="0"/>
          <a:ext cx="0" cy="0"/>
          <a:chOff x="0" y="0"/>
          <a:chExt cx="0" cy="0"/>
        </a:xfrm>
      </p:grpSpPr>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r>
              <a:rPr lang="de-DE"/>
              <a:t> </a:t>
            </a:r>
          </a:p>
          <a:p>
            <a:pPr lvl="0"/>
            <a:r>
              <a:rPr lang="de-DE"/>
              <a:t>Projektname | Datum</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de-DE"/>
              <a:t>Alternative Titelfolie</a:t>
            </a:r>
            <a:br>
              <a:rPr lang="de-DE"/>
            </a:br>
            <a:r>
              <a:rPr lang="de-DE"/>
              <a:t>ohne Foto</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3491736427"/>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6" name="Textplatzhalter 7">
            <a:extLst>
              <a:ext uri="{FF2B5EF4-FFF2-40B4-BE49-F238E27FC236}">
                <a16:creationId xmlns:a16="http://schemas.microsoft.com/office/drawing/2014/main" id="{F0E6115A-0138-4831-8CBC-F3B86D4660B2}"/>
              </a:ext>
            </a:extLst>
          </p:cNvPr>
          <p:cNvSpPr>
            <a:spLocks noGrp="1"/>
          </p:cNvSpPr>
          <p:nvPr>
            <p:ph type="body" sz="quarter" idx="13"/>
          </p:nvPr>
        </p:nvSpPr>
        <p:spPr bwMode="gray">
          <a:xfrm>
            <a:off x="599757" y="1361293"/>
            <a:ext cx="9563579" cy="4660625"/>
          </a:xfrm>
        </p:spPr>
        <p:txBody>
          <a:bodyPr/>
          <a:lstStyle>
            <a:lvl1pPr marL="304792" indent="-304792">
              <a:spcBef>
                <a:spcPts val="2400"/>
              </a:spcBef>
              <a:buFont typeface="+mj-lt"/>
              <a:buAutoNum type="arabicPeriod"/>
              <a:defRPr/>
            </a:lvl1pPr>
          </a:lstStyle>
          <a:p>
            <a:pPr lvl="0"/>
            <a:r>
              <a:rPr lang="de-DE"/>
              <a:t>Mastertextformat bearbeiten</a:t>
            </a:r>
          </a:p>
        </p:txBody>
      </p:sp>
      <p:sp>
        <p:nvSpPr>
          <p:cNvPr id="7" name="Datumsplatzhalter 6">
            <a:extLst>
              <a:ext uri="{FF2B5EF4-FFF2-40B4-BE49-F238E27FC236}">
                <a16:creationId xmlns:a16="http://schemas.microsoft.com/office/drawing/2014/main" id="{9784911A-4531-4EC8-A2BC-BD5FE66CDAB4}"/>
              </a:ext>
            </a:extLst>
          </p:cNvPr>
          <p:cNvSpPr>
            <a:spLocks noGrp="1"/>
          </p:cNvSpPr>
          <p:nvPr>
            <p:ph type="dt" sz="half" idx="14"/>
          </p:nvPr>
        </p:nvSpPr>
        <p:spPr/>
        <p:txBody>
          <a:bodyPr/>
          <a:lstStyle/>
          <a:p>
            <a:fld id="{CA876DD9-6D94-4E1E-A36D-250FDC1A6080}" type="datetime1">
              <a:rPr lang="en-US" smtClean="0"/>
              <a:t>9/12/2023</a:t>
            </a:fld>
            <a:endParaRPr lang="de-DE"/>
          </a:p>
        </p:txBody>
      </p:sp>
      <p:sp>
        <p:nvSpPr>
          <p:cNvPr id="8" name="Fußzeilenplatzhalter 7">
            <a:extLst>
              <a:ext uri="{FF2B5EF4-FFF2-40B4-BE49-F238E27FC236}">
                <a16:creationId xmlns:a16="http://schemas.microsoft.com/office/drawing/2014/main" id="{1D525EE9-116C-4FB0-92D5-CB912DA5AC25}"/>
              </a:ext>
            </a:extLst>
          </p:cNvPr>
          <p:cNvSpPr>
            <a:spLocks noGrp="1"/>
          </p:cNvSpPr>
          <p:nvPr>
            <p:ph type="ftr" sz="quarter" idx="15"/>
          </p:nvPr>
        </p:nvSpPr>
        <p:spPr/>
        <p:txBody>
          <a:bodyPr/>
          <a:lstStyle/>
          <a:p>
            <a:r>
              <a:rPr lang="en-US"/>
              <a:t>Food and nutrition security - a cross-sectoral orientatiom</a:t>
            </a:r>
          </a:p>
        </p:txBody>
      </p:sp>
      <p:sp>
        <p:nvSpPr>
          <p:cNvPr id="9" name="Foliennummernplatzhalter 8">
            <a:extLst>
              <a:ext uri="{FF2B5EF4-FFF2-40B4-BE49-F238E27FC236}">
                <a16:creationId xmlns:a16="http://schemas.microsoft.com/office/drawing/2014/main" id="{7D0C5AF2-D2FD-4FEC-A45C-9EBECB41888F}"/>
              </a:ext>
            </a:extLst>
          </p:cNvPr>
          <p:cNvSpPr>
            <a:spLocks noGrp="1"/>
          </p:cNvSpPr>
          <p:nvPr>
            <p:ph type="sldNum" sz="quarter" idx="16"/>
          </p:nvPr>
        </p:nvSpPr>
        <p:spPr/>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3260638488"/>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itel farbig">
    <p:spTree>
      <p:nvGrpSpPr>
        <p:cNvPr id="1" name=""/>
        <p:cNvGrpSpPr/>
        <p:nvPr/>
      </p:nvGrpSpPr>
      <p:grpSpPr>
        <a:xfrm>
          <a:off x="0" y="0"/>
          <a:ext cx="0" cy="0"/>
          <a:chOff x="0" y="0"/>
          <a:chExt cx="0" cy="0"/>
        </a:xfrm>
      </p:grpSpPr>
      <p:pic>
        <p:nvPicPr>
          <p:cNvPr id="21" name="Grafik 20" descr="Ein Bild, das Kette enthält.&#10;&#10;Automatisch generierte Beschreibung">
            <a:extLst>
              <a:ext uri="{FF2B5EF4-FFF2-40B4-BE49-F238E27FC236}">
                <a16:creationId xmlns:a16="http://schemas.microsoft.com/office/drawing/2014/main" id="{82995FEF-F44E-4720-98FA-B2AE557B118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4721860"/>
          </a:xfrm>
          <a:prstGeom prst="rect">
            <a:avLst/>
          </a:prstGeom>
        </p:spPr>
      </p:pic>
      <p:pic>
        <p:nvPicPr>
          <p:cNvPr id="18" name="Grafik 17" descr="Ein Bild, das Säge enthält.&#10;&#10;Automatisch generierte Beschreibung">
            <a:extLst>
              <a:ext uri="{FF2B5EF4-FFF2-40B4-BE49-F238E27FC236}">
                <a16:creationId xmlns:a16="http://schemas.microsoft.com/office/drawing/2014/main" id="{57A5703D-6864-419D-AAFF-48396C4B22D5}"/>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de-DE"/>
              <a:t>Titelfolie / </a:t>
            </a:r>
            <a:r>
              <a:rPr lang="de-DE" noProof="0"/>
              <a:t>Headline</a:t>
            </a:r>
            <a:br>
              <a:rPr lang="de-DE" noProof="0"/>
            </a:br>
            <a:r>
              <a:rPr lang="de-DE" noProof="0"/>
              <a:t>mit farbigem GIZ Key Visual</a:t>
            </a:r>
            <a:endParaRPr lang="de-DE"/>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endParaRPr lang="de-DE"/>
          </a:p>
          <a:p>
            <a:pPr lvl="0"/>
            <a:r>
              <a:rPr lang="de-DE"/>
              <a:t>Projektname | Datum  </a:t>
            </a:r>
          </a:p>
        </p:txBody>
      </p:sp>
      <p:pic>
        <p:nvPicPr>
          <p:cNvPr id="10" name="logo">
            <a:extLst>
              <a:ext uri="{FF2B5EF4-FFF2-40B4-BE49-F238E27FC236}">
                <a16:creationId xmlns:a16="http://schemas.microsoft.com/office/drawing/2014/main" id="{BB915B2F-F90E-4740-9ADA-291A0E63BDE2}"/>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BD21318B-3022-42D5-AB5E-3CB62091D006}"/>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30" name="Textplatzhalter 15">
            <a:extLst>
              <a:ext uri="{FF2B5EF4-FFF2-40B4-BE49-F238E27FC236}">
                <a16:creationId xmlns:a16="http://schemas.microsoft.com/office/drawing/2014/main" id="{F3728416-BFB9-4AC3-84FA-033AF3289E4B}"/>
              </a:ext>
            </a:extLst>
          </p:cNvPr>
          <p:cNvSpPr>
            <a:spLocks noGrp="1"/>
          </p:cNvSpPr>
          <p:nvPr>
            <p:ph type="body" sz="quarter" idx="17" hasCustomPrompt="1"/>
          </p:nvPr>
        </p:nvSpPr>
        <p:spPr>
          <a:xfrm rot="21047493">
            <a:off x="3208039" y="889568"/>
            <a:ext cx="4090987" cy="1459099"/>
          </a:xfrm>
          <a:solidFill>
            <a:schemeClr val="accent4">
              <a:lumMod val="20000"/>
              <a:lumOff val="80000"/>
            </a:schemeClr>
          </a:solidFill>
        </p:spPr>
        <p:txBody>
          <a:bodyPr wrap="square" lIns="72000" tIns="72000" bIns="72000">
            <a:spAutoFit/>
          </a:bodyPr>
          <a:lstStyle>
            <a:lvl1pPr>
              <a:lnSpc>
                <a:spcPct val="100000"/>
              </a:lnSpc>
              <a:spcBef>
                <a:spcPts val="0"/>
              </a:spcBef>
              <a:defRPr sz="1067"/>
            </a:lvl1pPr>
            <a:lvl2pPr marL="0" indent="0">
              <a:buNone/>
              <a:defRPr sz="4267" b="1"/>
            </a:lvl2pPr>
            <a:lvl5pPr>
              <a:defRPr sz="800"/>
            </a:lvl5pPr>
          </a:lstStyle>
          <a:p>
            <a:pPr marL="114297" lvl="1"/>
            <a:r>
              <a:rPr lang="de-DE" sz="1067"/>
              <a:t>Wir stellen Ihnen in dieser </a:t>
            </a:r>
            <a:r>
              <a:rPr lang="de-DE" sz="1067" err="1"/>
              <a:t>potx</a:t>
            </a:r>
            <a:r>
              <a:rPr lang="de-DE" sz="1067"/>
              <a:t>-Vorlage eine Reihe von Folien zur Verfügung. Einige enthalten das Standardbild, das Kaleidoskop, einige können mit eigenen Bildern gefüllt werden. Beides sollte möglichst nicht vermischt werden.</a:t>
            </a:r>
            <a:br>
              <a:rPr lang="de-DE" sz="1067"/>
            </a:br>
            <a:r>
              <a:rPr lang="de-DE" sz="1067"/>
              <a:t>Weitere Folienvorlagen können durch einen Klick auf den kleinen Pfeil rechts neben „Start &gt; Neue Folie“ eingefügt werden.</a:t>
            </a:r>
            <a:br>
              <a:rPr lang="de-DE" sz="1067"/>
            </a:br>
            <a:r>
              <a:rPr lang="de-DE" sz="1067"/>
              <a:t>Bitte löschen Sie diese Notiz!</a:t>
            </a:r>
          </a:p>
        </p:txBody>
      </p:sp>
    </p:spTree>
    <p:extLst>
      <p:ext uri="{BB962C8B-B14F-4D97-AF65-F5344CB8AC3E}">
        <p14:creationId xmlns:p14="http://schemas.microsoft.com/office/powerpoint/2010/main" val="263813208"/>
      </p:ext>
    </p:extLst>
  </p:cSld>
  <p:clrMapOvr>
    <a:masterClrMapping/>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Agenda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Textplatzhalter 7">
            <a:extLst>
              <a:ext uri="{FF2B5EF4-FFF2-40B4-BE49-F238E27FC236}">
                <a16:creationId xmlns:a16="http://schemas.microsoft.com/office/drawing/2014/main" id="{32E1886A-3475-4E66-B3BF-1AD48A2030B2}"/>
              </a:ext>
            </a:extLst>
          </p:cNvPr>
          <p:cNvSpPr>
            <a:spLocks noGrp="1"/>
          </p:cNvSpPr>
          <p:nvPr>
            <p:ph type="body" sz="quarter" idx="13"/>
          </p:nvPr>
        </p:nvSpPr>
        <p:spPr bwMode="gray">
          <a:xfrm>
            <a:off x="599757" y="1361293"/>
            <a:ext cx="9563579" cy="3746844"/>
          </a:xfrm>
        </p:spPr>
        <p:txBody>
          <a:bodyPr/>
          <a:lstStyle>
            <a:lvl1pPr marL="304792" indent="-304792">
              <a:spcBef>
                <a:spcPts val="2400"/>
              </a:spcBef>
              <a:buFont typeface="+mj-lt"/>
              <a:buAutoNum type="arabicPeriod"/>
              <a:defRPr/>
            </a:lvl1pPr>
          </a:lstStyle>
          <a:p>
            <a:pPr lvl="0"/>
            <a:r>
              <a:rPr lang="de-DE"/>
              <a:t>Mastertextformat bearbeiten</a:t>
            </a:r>
          </a:p>
        </p:txBody>
      </p:sp>
      <p:sp>
        <p:nvSpPr>
          <p:cNvPr id="13" name="Datumsplatzhalter 12">
            <a:extLst>
              <a:ext uri="{FF2B5EF4-FFF2-40B4-BE49-F238E27FC236}">
                <a16:creationId xmlns:a16="http://schemas.microsoft.com/office/drawing/2014/main" id="{CED4B340-A353-41B2-A312-99DC1FA47043}"/>
              </a:ext>
            </a:extLst>
          </p:cNvPr>
          <p:cNvSpPr>
            <a:spLocks noGrp="1"/>
          </p:cNvSpPr>
          <p:nvPr>
            <p:ph type="dt" sz="half" idx="14"/>
          </p:nvPr>
        </p:nvSpPr>
        <p:spPr/>
        <p:txBody>
          <a:bodyPr/>
          <a:lstStyle/>
          <a:p>
            <a:fld id="{C8A06C0A-DFFA-41E7-960A-7E4CB1B71522}" type="datetime1">
              <a:rPr lang="en-US" smtClean="0"/>
              <a:t>9/12/2023</a:t>
            </a:fld>
            <a:endParaRPr lang="de-DE"/>
          </a:p>
        </p:txBody>
      </p:sp>
      <p:sp>
        <p:nvSpPr>
          <p:cNvPr id="14" name="Fußzeilenplatzhalter 13">
            <a:extLst>
              <a:ext uri="{FF2B5EF4-FFF2-40B4-BE49-F238E27FC236}">
                <a16:creationId xmlns:a16="http://schemas.microsoft.com/office/drawing/2014/main" id="{D6D870E0-2D44-4A9B-95D0-5B34329529B8}"/>
              </a:ext>
            </a:extLst>
          </p:cNvPr>
          <p:cNvSpPr>
            <a:spLocks noGrp="1"/>
          </p:cNvSpPr>
          <p:nvPr>
            <p:ph type="ftr" sz="quarter" idx="15"/>
          </p:nvPr>
        </p:nvSpPr>
        <p:spPr/>
        <p:txBody>
          <a:bodyPr/>
          <a:lstStyle/>
          <a:p>
            <a:r>
              <a:rPr lang="en-US"/>
              <a:t>Food and nutrition security - a cross-sectoral orientatiom</a:t>
            </a:r>
          </a:p>
        </p:txBody>
      </p:sp>
      <p:sp>
        <p:nvSpPr>
          <p:cNvPr id="15" name="Foliennummernplatzhalter 14">
            <a:extLst>
              <a:ext uri="{FF2B5EF4-FFF2-40B4-BE49-F238E27FC236}">
                <a16:creationId xmlns:a16="http://schemas.microsoft.com/office/drawing/2014/main" id="{5E3E053F-07D7-4C39-8EF4-7B3CD073D4AB}"/>
              </a:ext>
            </a:extLst>
          </p:cNvPr>
          <p:cNvSpPr>
            <a:spLocks noGrp="1"/>
          </p:cNvSpPr>
          <p:nvPr>
            <p:ph type="sldNum" sz="quarter" idx="16"/>
          </p:nvPr>
        </p:nvSpPr>
        <p:spPr/>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3128944258"/>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Kapitelstartfolie s/w ">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pic>
        <p:nvPicPr>
          <p:cNvPr id="20" name="Grafik 19" descr="Ein Bild, das Säge enthält.&#10;&#10;Automatisch generierte Beschreibung">
            <a:extLst>
              <a:ext uri="{FF2B5EF4-FFF2-40B4-BE49-F238E27FC236}">
                <a16:creationId xmlns:a16="http://schemas.microsoft.com/office/drawing/2014/main" id="{BCF144E3-F322-4496-87EE-8035011D1AB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2093674"/>
            <a:ext cx="11860800" cy="4040085"/>
          </a:xfrm>
          <a:prstGeom prst="rect">
            <a:avLst/>
          </a:prstGeom>
        </p:spPr>
      </p:pic>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endParaRPr lang="de-DE"/>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3793150"/>
            <a:ext cx="10628948" cy="960263"/>
          </a:xfrm>
          <a:prstGeom prst="rect">
            <a:avLst/>
          </a:prstGeom>
        </p:spPr>
        <p:txBody>
          <a:bodyPr wrap="square">
            <a:spAutoFit/>
          </a:bodyPr>
          <a:lstStyle>
            <a:lvl1pPr>
              <a:defRPr sz="3467" b="1">
                <a:solidFill>
                  <a:schemeClr val="tx1"/>
                </a:solidFill>
              </a:defRPr>
            </a:lvl1pPr>
          </a:lstStyle>
          <a:p>
            <a:r>
              <a:rPr lang="de-DE"/>
              <a:t>Kapitel- Startfolie</a:t>
            </a:r>
            <a:br>
              <a:rPr lang="de-DE"/>
            </a:br>
            <a:r>
              <a:rPr lang="de-DE" noProof="0"/>
              <a:t>mit s/w GIZ Key Visual</a:t>
            </a:r>
            <a:endParaRPr lang="de-DE"/>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p:txBody>
          <a:bodyPr/>
          <a:lstStyle/>
          <a:p>
            <a:fld id="{AEB5BA0E-1D12-4E8D-A123-0FE4AD742CAA}"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p:txBody>
          <a:bodyPr/>
          <a:lstStyle/>
          <a:p>
            <a:r>
              <a:rPr lang="en-US"/>
              <a:t>Food and nutrition security - a cross-sectoral orientatiom</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1657471543"/>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Kapitelstartfolie Foto">
    <p:spTree>
      <p:nvGrpSpPr>
        <p:cNvPr id="1" name=""/>
        <p:cNvGrpSpPr/>
        <p:nvPr/>
      </p:nvGrpSpPr>
      <p:grpSpPr>
        <a:xfrm>
          <a:off x="0" y="0"/>
          <a:ext cx="0" cy="0"/>
          <a:chOff x="0" y="0"/>
          <a:chExt cx="0" cy="0"/>
        </a:xfrm>
      </p:grpSpPr>
      <p:pic>
        <p:nvPicPr>
          <p:cNvPr id="30" name="Grafik 29" descr="Ein Bild, das Screenshot enthält.&#10;&#10;Automatisch generierte Beschreibung">
            <a:extLst>
              <a:ext uri="{FF2B5EF4-FFF2-40B4-BE49-F238E27FC236}">
                <a16:creationId xmlns:a16="http://schemas.microsoft.com/office/drawing/2014/main" id="{44D13A53-E295-469E-858E-7B58C3A9BDE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001292" y="1136801"/>
            <a:ext cx="620963" cy="751359"/>
          </a:xfrm>
          <a:prstGeom prst="rect">
            <a:avLst/>
          </a:prstGeom>
        </p:spPr>
      </p:pic>
      <p:pic>
        <p:nvPicPr>
          <p:cNvPr id="31" name="Grafik 30" descr="Ein Bild, das Screenshot enthält.&#10;&#10;Automatisch generierte Beschreibung">
            <a:extLst>
              <a:ext uri="{FF2B5EF4-FFF2-40B4-BE49-F238E27FC236}">
                <a16:creationId xmlns:a16="http://schemas.microsoft.com/office/drawing/2014/main" id="{039598BE-791E-4D95-98E2-387FD9AFFE2B}"/>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7453078" y="1136801"/>
            <a:ext cx="2113197" cy="751359"/>
          </a:xfrm>
          <a:prstGeom prst="rect">
            <a:avLst/>
          </a:prstGeom>
        </p:spPr>
      </p:pic>
      <p:sp>
        <p:nvSpPr>
          <p:cNvPr id="32" name="Rechteck 31">
            <a:extLst>
              <a:ext uri="{FF2B5EF4-FFF2-40B4-BE49-F238E27FC236}">
                <a16:creationId xmlns:a16="http://schemas.microsoft.com/office/drawing/2014/main" id="{15D7DBD6-6353-423F-8FD4-C16E2BBCE1B4}"/>
              </a:ext>
            </a:extLst>
          </p:cNvPr>
          <p:cNvSpPr/>
          <p:nvPr userDrawn="1"/>
        </p:nvSpPr>
        <p:spPr bwMode="gray">
          <a:xfrm>
            <a:off x="8734474" y="1509303"/>
            <a:ext cx="844305" cy="191324"/>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33" name="Rechteck">
            <a:extLst>
              <a:ext uri="{FF2B5EF4-FFF2-40B4-BE49-F238E27FC236}">
                <a16:creationId xmlns:a16="http://schemas.microsoft.com/office/drawing/2014/main" id="{ED021507-F859-4746-88F8-317706961200}"/>
              </a:ext>
            </a:extLst>
          </p:cNvPr>
          <p:cNvSpPr/>
          <p:nvPr userDrawn="1"/>
        </p:nvSpPr>
        <p:spPr bwMode="gray">
          <a:xfrm>
            <a:off x="10033796" y="1373457"/>
            <a:ext cx="575955"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de-DE"/>
              <a:t>.</a:t>
            </a:r>
          </a:p>
        </p:txBody>
      </p:sp>
      <p:sp>
        <p:nvSpPr>
          <p:cNvPr id="3" name="1.">
            <a:extLst>
              <a:ext uri="{FF2B5EF4-FFF2-40B4-BE49-F238E27FC236}">
                <a16:creationId xmlns:a16="http://schemas.microsoft.com/office/drawing/2014/main" id="{6C4143CA-4DB1-41D8-8702-2CD00961FDB5}"/>
              </a:ext>
            </a:extLst>
          </p:cNvPr>
          <p:cNvSpPr/>
          <p:nvPr userDrawn="1"/>
        </p:nvSpPr>
        <p:spPr bwMode="gray">
          <a:xfrm>
            <a:off x="5456990" y="170887"/>
            <a:ext cx="196850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1. Auf dieses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Symbol klicken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um neues Fotos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einzufügen</a:t>
            </a:r>
          </a:p>
        </p:txBody>
      </p:sp>
      <p:sp>
        <p:nvSpPr>
          <p:cNvPr id="16" name="2.">
            <a:extLst>
              <a:ext uri="{FF2B5EF4-FFF2-40B4-BE49-F238E27FC236}">
                <a16:creationId xmlns:a16="http://schemas.microsoft.com/office/drawing/2014/main" id="{8F222F02-A2DC-42E9-84D4-4ACEFEE70A4D}"/>
              </a:ext>
            </a:extLst>
          </p:cNvPr>
          <p:cNvSpPr/>
          <p:nvPr userDrawn="1"/>
        </p:nvSpPr>
        <p:spPr bwMode="gray">
          <a:xfrm>
            <a:off x="7335817" y="170887"/>
            <a:ext cx="1968500" cy="535531"/>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2. Folie wieder zurücksetzen</a:t>
            </a:r>
          </a:p>
        </p:txBody>
      </p:sp>
      <p:sp>
        <p:nvSpPr>
          <p:cNvPr id="23" name="3.">
            <a:extLst>
              <a:ext uri="{FF2B5EF4-FFF2-40B4-BE49-F238E27FC236}">
                <a16:creationId xmlns:a16="http://schemas.microsoft.com/office/drawing/2014/main" id="{C15972D1-066C-49B6-94E5-4A7A0A3B2587}"/>
              </a:ext>
            </a:extLst>
          </p:cNvPr>
          <p:cNvSpPr/>
          <p:nvPr userDrawn="1"/>
        </p:nvSpPr>
        <p:spPr bwMode="gray">
          <a:xfrm>
            <a:off x="9903959" y="170887"/>
            <a:ext cx="226278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3. ggfs. mit „Zuschneiden“ den Ausschnitt verändern</a:t>
            </a:r>
            <a:br>
              <a:rPr kumimoji="0" lang="de-DE" sz="1600" b="0" i="0" u="none" strike="noStrike" kern="1200" cap="none" spc="0" normalizeH="0" baseline="0" noProof="0">
                <a:ln>
                  <a:noFill/>
                </a:ln>
                <a:solidFill>
                  <a:prstClr val="black"/>
                </a:solidFill>
                <a:effectLst/>
                <a:uLnTx/>
                <a:uFillTx/>
                <a:latin typeface="+mn-lt"/>
                <a:ea typeface="+mn-ea"/>
                <a:cs typeface="+mn-cs"/>
              </a:rPr>
            </a:br>
            <a:endParaRPr kumimoji="0" lang="de-DE" sz="1600" b="0" i="0" u="none" strike="noStrike" kern="1200" cap="none" spc="0" normalizeH="0" baseline="0" noProof="0">
              <a:ln>
                <a:noFill/>
              </a:ln>
              <a:solidFill>
                <a:prstClr val="black"/>
              </a:solidFill>
              <a:effectLst/>
              <a:uLnTx/>
              <a:uFillTx/>
              <a:latin typeface="+mn-lt"/>
              <a:ea typeface="+mn-ea"/>
              <a:cs typeface="+mn-cs"/>
            </a:endParaRPr>
          </a:p>
        </p:txBody>
      </p:sp>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
        <p:nvSpPr>
          <p:cNvPr id="9" name="how">
            <a:extLst>
              <a:ext uri="{FF2B5EF4-FFF2-40B4-BE49-F238E27FC236}">
                <a16:creationId xmlns:a16="http://schemas.microsoft.com/office/drawing/2014/main" id="{B4432FF7-B852-4F03-B6BA-EEC7AD563D82}"/>
              </a:ext>
            </a:extLst>
          </p:cNvPr>
          <p:cNvSpPr txBox="1"/>
          <p:nvPr userDrawn="1"/>
        </p:nvSpPr>
        <p:spPr bwMode="gray">
          <a:xfrm>
            <a:off x="-3801934" y="237067"/>
            <a:ext cx="3720442" cy="1384995"/>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Auf Bild oberhalb der Transparenz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Bild mit Taste ENTF löschen.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 Auf kleines Symbol in der Mitte der Page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Foto auswählen.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Unter „Start/Folie zurücksetzen“.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Bei Bedarf unter „Format/Schneidewerkzeug“ </a:t>
            </a:r>
            <a:br>
              <a:rPr lang="de-DE" sz="1200" b="0">
                <a:solidFill>
                  <a:schemeClr val="bg1">
                    <a:lumMod val="50000"/>
                  </a:schemeClr>
                </a:solidFill>
              </a:rPr>
            </a:br>
            <a:r>
              <a:rPr lang="de-DE" sz="1200" b="0">
                <a:solidFill>
                  <a:schemeClr val="bg1">
                    <a:lumMod val="50000"/>
                  </a:schemeClr>
                </a:solidFill>
              </a:rPr>
              <a:t>Ausschnitt bearbeiten.</a:t>
            </a:r>
          </a:p>
        </p:txBody>
      </p:sp>
      <p:sp>
        <p:nvSpPr>
          <p:cNvPr id="10" name="Dreieck">
            <a:extLst>
              <a:ext uri="{FF2B5EF4-FFF2-40B4-BE49-F238E27FC236}">
                <a16:creationId xmlns:a16="http://schemas.microsoft.com/office/drawing/2014/main" id="{22DB09A9-BCD0-4F35-8DC4-DDFE9DE6C2F9}"/>
              </a:ext>
            </a:extLst>
          </p:cNvPr>
          <p:cNvSpPr/>
          <p:nvPr userDrawn="1"/>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4"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de-DE"/>
              <a:t>Kapitel- Startfolie</a:t>
            </a:r>
            <a:br>
              <a:rPr lang="de-DE"/>
            </a:br>
            <a:r>
              <a:rPr lang="de-DE"/>
              <a:t>mit Hintergrundfoto (austauschbar)</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2" name="Datumsplatzhalter 1">
            <a:extLst>
              <a:ext uri="{FF2B5EF4-FFF2-40B4-BE49-F238E27FC236}">
                <a16:creationId xmlns:a16="http://schemas.microsoft.com/office/drawing/2014/main" id="{FDD79862-8BF3-4D14-AF58-2F22BF60427E}"/>
              </a:ext>
            </a:extLst>
          </p:cNvPr>
          <p:cNvSpPr>
            <a:spLocks noGrp="1"/>
          </p:cNvSpPr>
          <p:nvPr>
            <p:ph type="dt" sz="half" idx="12"/>
          </p:nvPr>
        </p:nvSpPr>
        <p:spPr bwMode="gray"/>
        <p:txBody>
          <a:bodyPr/>
          <a:lstStyle/>
          <a:p>
            <a:fld id="{4641D9EE-7507-4178-A0A9-917A0E0C1A71}" type="datetime1">
              <a:rPr lang="en-US" smtClean="0"/>
              <a:t>9/12/2023</a:t>
            </a:fld>
            <a:endParaRPr lang="de-DE"/>
          </a:p>
        </p:txBody>
      </p:sp>
      <p:sp>
        <p:nvSpPr>
          <p:cNvPr id="4" name="Fußzeilenplatzhalter 3">
            <a:extLst>
              <a:ext uri="{FF2B5EF4-FFF2-40B4-BE49-F238E27FC236}">
                <a16:creationId xmlns:a16="http://schemas.microsoft.com/office/drawing/2014/main" id="{2CB5F56C-6422-4495-9DA4-2AF22406E267}"/>
              </a:ext>
            </a:extLst>
          </p:cNvPr>
          <p:cNvSpPr>
            <a:spLocks noGrp="1"/>
          </p:cNvSpPr>
          <p:nvPr>
            <p:ph type="ftr" sz="quarter" idx="13"/>
          </p:nvPr>
        </p:nvSpPr>
        <p:spPr bwMode="gray"/>
        <p:txBody>
          <a:bodyPr/>
          <a:lstStyle/>
          <a:p>
            <a:r>
              <a:rPr lang="en-US"/>
              <a:t>Food and nutrition security - a cross-sectoral orientatiom</a:t>
            </a:r>
          </a:p>
        </p:txBody>
      </p:sp>
      <p:sp>
        <p:nvSpPr>
          <p:cNvPr id="5" name="Foliennummernplatzhalter 4">
            <a:extLst>
              <a:ext uri="{FF2B5EF4-FFF2-40B4-BE49-F238E27FC236}">
                <a16:creationId xmlns:a16="http://schemas.microsoft.com/office/drawing/2014/main" id="{2D7E061E-EDDF-4769-84B3-644BEC3FD70D}"/>
              </a:ext>
            </a:extLst>
          </p:cNvPr>
          <p:cNvSpPr>
            <a:spLocks noGrp="1"/>
          </p:cNvSpPr>
          <p:nvPr>
            <p:ph type="sldNum" sz="quarter" idx="14"/>
          </p:nvPr>
        </p:nvSpPr>
        <p:spPr bwMode="gray"/>
        <p:txBody>
          <a:bodyPr/>
          <a:lstStyle/>
          <a:p>
            <a:r>
              <a:rPr lang="de-DE"/>
              <a:t>Page </a:t>
            </a:r>
            <a:fld id="{3A8B5DB7-81A8-4ED4-916B-6B23CD603687}" type="slidenum">
              <a:rPr smtClean="0"/>
              <a:pPr/>
              <a:t>‹#›</a:t>
            </a:fld>
            <a:endParaRPr/>
          </a:p>
        </p:txBody>
      </p:sp>
      <p:sp>
        <p:nvSpPr>
          <p:cNvPr id="28" name="Subline">
            <a:extLst>
              <a:ext uri="{FF2B5EF4-FFF2-40B4-BE49-F238E27FC236}">
                <a16:creationId xmlns:a16="http://schemas.microsoft.com/office/drawing/2014/main" id="{6699B1E5-C447-4674-92BB-C2A1F3ADCF99}"/>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pPr lvl="0"/>
            <a:r>
              <a:rPr lang="de-DE"/>
              <a:t>Dies ist die </a:t>
            </a:r>
            <a:r>
              <a:rPr lang="de-DE" err="1"/>
              <a:t>Subline</a:t>
            </a:r>
            <a:endParaRPr lang="de-DE"/>
          </a:p>
        </p:txBody>
      </p:sp>
      <p:cxnSp>
        <p:nvCxnSpPr>
          <p:cNvPr id="29" name="Gerade Verbindung mit Pfeil 28">
            <a:extLst>
              <a:ext uri="{FF2B5EF4-FFF2-40B4-BE49-F238E27FC236}">
                <a16:creationId xmlns:a16="http://schemas.microsoft.com/office/drawing/2014/main" id="{32E200F4-77BE-447A-A909-46651560A0DE}"/>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8534929"/>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Kapitelstartfolie Alternative">
    <p:spTree>
      <p:nvGrpSpPr>
        <p:cNvPr id="1" name=""/>
        <p:cNvGrpSpPr/>
        <p:nvPr/>
      </p:nvGrpSpPr>
      <p:grpSpPr>
        <a:xfrm>
          <a:off x="0" y="0"/>
          <a:ext cx="0" cy="0"/>
          <a:chOff x="0" y="0"/>
          <a:chExt cx="0" cy="0"/>
        </a:xfrm>
      </p:grpSpPr>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pPr lvl="0"/>
            <a:r>
              <a:rPr lang="de-DE"/>
              <a:t>Dies ist die </a:t>
            </a:r>
            <a:r>
              <a:rPr lang="de-DE" err="1"/>
              <a:t>Subline</a:t>
            </a:r>
            <a:endParaRPr lang="de-DE"/>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de-DE"/>
              <a:t>Kapitel- Startfolie</a:t>
            </a:r>
            <a:br>
              <a:rPr lang="de-DE"/>
            </a:br>
            <a:r>
              <a:rPr lang="de-DE"/>
              <a:t>Diese kann auch zweizeilig sein</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 name="Datumsplatzhalter 1">
            <a:extLst>
              <a:ext uri="{FF2B5EF4-FFF2-40B4-BE49-F238E27FC236}">
                <a16:creationId xmlns:a16="http://schemas.microsoft.com/office/drawing/2014/main" id="{83DA937B-815A-4937-A580-EB446EC1E29C}"/>
              </a:ext>
            </a:extLst>
          </p:cNvPr>
          <p:cNvSpPr>
            <a:spLocks noGrp="1"/>
          </p:cNvSpPr>
          <p:nvPr>
            <p:ph type="dt" sz="half" idx="11"/>
          </p:nvPr>
        </p:nvSpPr>
        <p:spPr bwMode="gray"/>
        <p:txBody>
          <a:bodyPr/>
          <a:lstStyle/>
          <a:p>
            <a:fld id="{25E7818B-95C0-4B4A-86CA-918F26A50086}" type="datetime1">
              <a:rPr lang="en-US" smtClean="0"/>
              <a:t>9/12/2023</a:t>
            </a:fld>
            <a:endParaRPr lang="de-DE"/>
          </a:p>
        </p:txBody>
      </p:sp>
      <p:sp>
        <p:nvSpPr>
          <p:cNvPr id="3" name="Fußzeilenplatzhalter 2">
            <a:extLst>
              <a:ext uri="{FF2B5EF4-FFF2-40B4-BE49-F238E27FC236}">
                <a16:creationId xmlns:a16="http://schemas.microsoft.com/office/drawing/2014/main" id="{3879C62A-D416-4679-A185-87D192D151AE}"/>
              </a:ext>
            </a:extLst>
          </p:cNvPr>
          <p:cNvSpPr>
            <a:spLocks noGrp="1"/>
          </p:cNvSpPr>
          <p:nvPr>
            <p:ph type="ftr" sz="quarter" idx="12"/>
          </p:nvPr>
        </p:nvSpPr>
        <p:spPr bwMode="gray"/>
        <p:txBody>
          <a:bodyPr/>
          <a:lstStyle/>
          <a:p>
            <a:r>
              <a:rPr lang="en-US"/>
              <a:t>Food and nutrition security - a cross-sectoral orientatiom</a:t>
            </a:r>
          </a:p>
        </p:txBody>
      </p:sp>
      <p:sp>
        <p:nvSpPr>
          <p:cNvPr id="4" name="Foliennummernplatzhalter 3">
            <a:extLst>
              <a:ext uri="{FF2B5EF4-FFF2-40B4-BE49-F238E27FC236}">
                <a16:creationId xmlns:a16="http://schemas.microsoft.com/office/drawing/2014/main" id="{344C1EF2-B6DF-42B8-821B-BF76B5E14A26}"/>
              </a:ext>
            </a:extLst>
          </p:cNvPr>
          <p:cNvSpPr>
            <a:spLocks noGrp="1"/>
          </p:cNvSpPr>
          <p:nvPr>
            <p:ph type="sldNum" sz="quarter" idx="13"/>
          </p:nvPr>
        </p:nvSpPr>
        <p:spPr bwMode="gray"/>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3174335981"/>
      </p:ext>
    </p:extLst>
  </p:cSld>
  <p:clrMapOvr>
    <a:masterClrMapping/>
  </p:clrMapOvr>
  <p:transition>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Zwischenfolie s/w Visual">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de-DE" noProof="0"/>
              <a:t>Zwischenfolie</a:t>
            </a:r>
            <a:endParaRPr lang="de-DE"/>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p:txBody>
          <a:bodyPr/>
          <a:lstStyle/>
          <a:p>
            <a:fld id="{D960B53E-15AC-48CE-AEA2-7C1091D71B1D}"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p:txBody>
          <a:bodyPr/>
          <a:lstStyle/>
          <a:p>
            <a:r>
              <a:rPr lang="en-US"/>
              <a:t>Food and nutrition security - a cross-sectoral orientatiom</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3692987975"/>
      </p:ext>
    </p:extLst>
  </p:cSld>
  <p:clrMapOvr>
    <a:masterClrMapping/>
  </p:clrMapOvr>
  <p:transition>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Zwischenfolie weiß">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de-DE" noProof="0"/>
              <a:t>Zwischenfolie</a:t>
            </a:r>
            <a:endParaRPr lang="de-DE"/>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p:txBody>
          <a:bodyPr/>
          <a:lstStyle/>
          <a:p>
            <a:fld id="{E5C11CF8-995A-4D91-9D12-3361DE49C5C9}"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p:txBody>
          <a:bodyPr/>
          <a:lstStyle/>
          <a:p>
            <a:r>
              <a:rPr lang="en-US"/>
              <a:t>Food and nutrition security - a cross-sectoral orientatiom</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299439555"/>
      </p:ext>
    </p:extLst>
  </p:cSld>
  <p:clrMapOvr>
    <a:masterClrMapping/>
  </p:clrMapOvr>
  <p:transition>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Zwischenfolie weiß Alternativ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de-DE" noProof="0"/>
              <a:t>Zwischenfolie</a:t>
            </a:r>
            <a:endParaRPr lang="de-DE"/>
          </a:p>
        </p:txBody>
      </p:sp>
      <p:grpSp>
        <p:nvGrpSpPr>
          <p:cNvPr id="12" name="Key Visual">
            <a:extLst>
              <a:ext uri="{FF2B5EF4-FFF2-40B4-BE49-F238E27FC236}">
                <a16:creationId xmlns:a16="http://schemas.microsoft.com/office/drawing/2014/main" id="{D9D8699C-EAEE-4654-9DB5-5DBEA94DFD69}"/>
              </a:ext>
            </a:extLst>
          </p:cNvPr>
          <p:cNvGrpSpPr/>
          <p:nvPr userDrawn="1"/>
        </p:nvGrpSpPr>
        <p:grpSpPr bwMode="gray">
          <a:xfrm flipV="1">
            <a:off x="164179" y="4525210"/>
            <a:ext cx="6050711" cy="1608548"/>
            <a:chOff x="4846637" y="119557"/>
            <a:chExt cx="3783013" cy="1005693"/>
          </a:xfrm>
        </p:grpSpPr>
        <p:sp>
          <p:nvSpPr>
            <p:cNvPr id="13" name="Freihandform: Form 12">
              <a:extLst>
                <a:ext uri="{FF2B5EF4-FFF2-40B4-BE49-F238E27FC236}">
                  <a16:creationId xmlns:a16="http://schemas.microsoft.com/office/drawing/2014/main" id="{57ACA972-95E7-4330-A959-68C656E58B90}"/>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Freihandform: Form 13">
              <a:extLst>
                <a:ext uri="{FF2B5EF4-FFF2-40B4-BE49-F238E27FC236}">
                  <a16:creationId xmlns:a16="http://schemas.microsoft.com/office/drawing/2014/main" id="{EF93F907-303A-4592-848E-F1A7AFDDDD4A}"/>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C8AAE6CE-CD01-4233-9E65-D495D92CF1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1AAC9A52-2206-4D16-A752-9C733CC5CB7F}"/>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7" name="Freihandform: Form 16">
              <a:extLst>
                <a:ext uri="{FF2B5EF4-FFF2-40B4-BE49-F238E27FC236}">
                  <a16:creationId xmlns:a16="http://schemas.microsoft.com/office/drawing/2014/main" id="{8D075FE9-0EDA-4BE2-B2C1-22DF2B8842B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grpSp>
        <p:nvGrpSpPr>
          <p:cNvPr id="36" name="Key Visual">
            <a:extLst>
              <a:ext uri="{FF2B5EF4-FFF2-40B4-BE49-F238E27FC236}">
                <a16:creationId xmlns:a16="http://schemas.microsoft.com/office/drawing/2014/main" id="{C7D69FF2-A45A-405D-BC43-69B4E925551F}"/>
              </a:ext>
            </a:extLst>
          </p:cNvPr>
          <p:cNvGrpSpPr/>
          <p:nvPr userDrawn="1"/>
        </p:nvGrpSpPr>
        <p:grpSpPr bwMode="gray">
          <a:xfrm flipH="1">
            <a:off x="8934717" y="165100"/>
            <a:ext cx="3087951" cy="820915"/>
            <a:chOff x="4846637" y="119557"/>
            <a:chExt cx="3783013" cy="1005693"/>
          </a:xfrm>
        </p:grpSpPr>
        <p:sp>
          <p:nvSpPr>
            <p:cNvPr id="37" name="Freihandform: Form 36">
              <a:extLst>
                <a:ext uri="{FF2B5EF4-FFF2-40B4-BE49-F238E27FC236}">
                  <a16:creationId xmlns:a16="http://schemas.microsoft.com/office/drawing/2014/main" id="{67E195A5-1DB2-4051-897C-B5E84120B476}"/>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Freihandform: Form 37">
              <a:extLst>
                <a:ext uri="{FF2B5EF4-FFF2-40B4-BE49-F238E27FC236}">
                  <a16:creationId xmlns:a16="http://schemas.microsoft.com/office/drawing/2014/main" id="{9234AB9A-5088-479E-92C2-4F81972E1E55}"/>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39" name="Freihandform: Form 38">
              <a:extLst>
                <a:ext uri="{FF2B5EF4-FFF2-40B4-BE49-F238E27FC236}">
                  <a16:creationId xmlns:a16="http://schemas.microsoft.com/office/drawing/2014/main" id="{5FBB400A-FFCE-4E88-B1BF-846AC7A46F8E}"/>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0" name="Freihandform: Form 39">
              <a:extLst>
                <a:ext uri="{FF2B5EF4-FFF2-40B4-BE49-F238E27FC236}">
                  <a16:creationId xmlns:a16="http://schemas.microsoft.com/office/drawing/2014/main" id="{4A214495-DB26-435D-9164-4A350ECF007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1" name="Freihandform: Form 40">
              <a:extLst>
                <a:ext uri="{FF2B5EF4-FFF2-40B4-BE49-F238E27FC236}">
                  <a16:creationId xmlns:a16="http://schemas.microsoft.com/office/drawing/2014/main" id="{AD46CA09-12E7-4803-A8A0-CC8821A2FBF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F5F9B0DD-D47F-4E63-BA50-B28816A21F90}"/>
              </a:ext>
            </a:extLst>
          </p:cNvPr>
          <p:cNvSpPr>
            <a:spLocks noGrp="1"/>
          </p:cNvSpPr>
          <p:nvPr>
            <p:ph type="dt" sz="half" idx="10"/>
          </p:nvPr>
        </p:nvSpPr>
        <p:spPr/>
        <p:txBody>
          <a:bodyPr/>
          <a:lstStyle/>
          <a:p>
            <a:fld id="{57F06E17-A3C3-480C-A083-91C7310CF942}" type="datetime1">
              <a:rPr lang="en-US" smtClean="0"/>
              <a:t>9/12/2023</a:t>
            </a:fld>
            <a:endParaRPr lang="de-DE"/>
          </a:p>
        </p:txBody>
      </p:sp>
      <p:sp>
        <p:nvSpPr>
          <p:cNvPr id="7" name="Fußzeilenplatzhalter 6">
            <a:extLst>
              <a:ext uri="{FF2B5EF4-FFF2-40B4-BE49-F238E27FC236}">
                <a16:creationId xmlns:a16="http://schemas.microsoft.com/office/drawing/2014/main" id="{9E7F4D6A-743F-4434-AAD1-69AFF37E0EE2}"/>
              </a:ext>
            </a:extLst>
          </p:cNvPr>
          <p:cNvSpPr>
            <a:spLocks noGrp="1"/>
          </p:cNvSpPr>
          <p:nvPr>
            <p:ph type="ftr" sz="quarter" idx="11"/>
          </p:nvPr>
        </p:nvSpPr>
        <p:spPr/>
        <p:txBody>
          <a:bodyPr/>
          <a:lstStyle/>
          <a:p>
            <a:r>
              <a:rPr lang="en-US"/>
              <a:t>Food and nutrition security - a cross-sectoral orientatiom</a:t>
            </a:r>
          </a:p>
        </p:txBody>
      </p:sp>
      <p:sp>
        <p:nvSpPr>
          <p:cNvPr id="8" name="Foliennummernplatzhalter 7">
            <a:extLst>
              <a:ext uri="{FF2B5EF4-FFF2-40B4-BE49-F238E27FC236}">
                <a16:creationId xmlns:a16="http://schemas.microsoft.com/office/drawing/2014/main" id="{3FD8E23E-9B65-4B87-BE10-25F0F84A5032}"/>
              </a:ext>
            </a:extLst>
          </p:cNvPr>
          <p:cNvSpPr>
            <a:spLocks noGrp="1"/>
          </p:cNvSpPr>
          <p:nvPr>
            <p:ph type="sldNum" sz="quarter" idx="12"/>
          </p:nvPr>
        </p:nvSpPr>
        <p:spPr/>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2730609163"/>
      </p:ext>
    </p:extLst>
  </p:cSld>
  <p:clrMapOvr>
    <a:masterClrMapping/>
  </p:clrMapOvr>
  <p:transition>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Zwischenfolie F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de-DE"/>
              <a:t>.</a:t>
            </a:r>
          </a:p>
        </p:txBody>
      </p:sp>
      <p:sp>
        <p:nvSpPr>
          <p:cNvPr id="3" name="1.">
            <a:extLst>
              <a:ext uri="{FF2B5EF4-FFF2-40B4-BE49-F238E27FC236}">
                <a16:creationId xmlns:a16="http://schemas.microsoft.com/office/drawing/2014/main" id="{6C4143CA-4DB1-41D8-8702-2CD00961FDB5}"/>
              </a:ext>
            </a:extLst>
          </p:cNvPr>
          <p:cNvSpPr/>
          <p:nvPr userDrawn="1"/>
        </p:nvSpPr>
        <p:spPr bwMode="gray">
          <a:xfrm>
            <a:off x="5456990" y="170887"/>
            <a:ext cx="196850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1. Auf dieses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Symbol klicken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um neues Fotos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einzufügen</a:t>
            </a:r>
          </a:p>
        </p:txBody>
      </p:sp>
      <p:sp>
        <p:nvSpPr>
          <p:cNvPr id="16" name="2.">
            <a:extLst>
              <a:ext uri="{FF2B5EF4-FFF2-40B4-BE49-F238E27FC236}">
                <a16:creationId xmlns:a16="http://schemas.microsoft.com/office/drawing/2014/main" id="{8F222F02-A2DC-42E9-84D4-4ACEFEE70A4D}"/>
              </a:ext>
            </a:extLst>
          </p:cNvPr>
          <p:cNvSpPr/>
          <p:nvPr userDrawn="1"/>
        </p:nvSpPr>
        <p:spPr bwMode="gray">
          <a:xfrm>
            <a:off x="7335817" y="170887"/>
            <a:ext cx="1968500" cy="535531"/>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2. Folie wieder zurücksetzen</a:t>
            </a:r>
          </a:p>
        </p:txBody>
      </p:sp>
      <p:sp>
        <p:nvSpPr>
          <p:cNvPr id="23" name="3.">
            <a:extLst>
              <a:ext uri="{FF2B5EF4-FFF2-40B4-BE49-F238E27FC236}">
                <a16:creationId xmlns:a16="http://schemas.microsoft.com/office/drawing/2014/main" id="{C15972D1-066C-49B6-94E5-4A7A0A3B2587}"/>
              </a:ext>
            </a:extLst>
          </p:cNvPr>
          <p:cNvSpPr/>
          <p:nvPr userDrawn="1"/>
        </p:nvSpPr>
        <p:spPr bwMode="gray">
          <a:xfrm>
            <a:off x="9903959" y="170887"/>
            <a:ext cx="226278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3. ggfs. mit „Zuschneiden“ den Ausschnitt verändern</a:t>
            </a:r>
            <a:br>
              <a:rPr kumimoji="0" lang="de-DE" sz="1600" b="0" i="0" u="none" strike="noStrike" kern="1200" cap="none" spc="0" normalizeH="0" baseline="0" noProof="0">
                <a:ln>
                  <a:noFill/>
                </a:ln>
                <a:solidFill>
                  <a:prstClr val="black"/>
                </a:solidFill>
                <a:effectLst/>
                <a:uLnTx/>
                <a:uFillTx/>
                <a:latin typeface="+mn-lt"/>
                <a:ea typeface="+mn-ea"/>
                <a:cs typeface="+mn-cs"/>
              </a:rPr>
            </a:br>
            <a:endParaRPr kumimoji="0" lang="de-DE" sz="1600" b="0" i="0" u="none" strike="noStrike" kern="1200" cap="none" spc="0" normalizeH="0" baseline="0" noProof="0">
              <a:ln>
                <a:noFill/>
              </a:ln>
              <a:solidFill>
                <a:prstClr val="black"/>
              </a:solidFill>
              <a:effectLst/>
              <a:uLnTx/>
              <a:uFillTx/>
              <a:latin typeface="+mn-lt"/>
              <a:ea typeface="+mn-ea"/>
              <a:cs typeface="+mn-cs"/>
            </a:endParaRPr>
          </a:p>
        </p:txBody>
      </p:sp>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
        <p:nvSpPr>
          <p:cNvPr id="9" name="how">
            <a:extLst>
              <a:ext uri="{FF2B5EF4-FFF2-40B4-BE49-F238E27FC236}">
                <a16:creationId xmlns:a16="http://schemas.microsoft.com/office/drawing/2014/main" id="{B4432FF7-B852-4F03-B6BA-EEC7AD563D82}"/>
              </a:ext>
            </a:extLst>
          </p:cNvPr>
          <p:cNvSpPr txBox="1"/>
          <p:nvPr userDrawn="1"/>
        </p:nvSpPr>
        <p:spPr bwMode="gray">
          <a:xfrm>
            <a:off x="-3801934" y="237067"/>
            <a:ext cx="3720442" cy="1384995"/>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Auf Bild oberhalb der Transparenz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Bild mit Taste ENTF löschen.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 Auf kleines Symbol in der Mitte der Page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Foto auswählen.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Unter „Start/Folie zurücksetzen“.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Bei Bedarf unter „Format/ Schneidewerkzeug“ </a:t>
            </a:r>
            <a:br>
              <a:rPr lang="de-DE" sz="1200" b="0">
                <a:solidFill>
                  <a:schemeClr val="bg1">
                    <a:lumMod val="50000"/>
                  </a:schemeClr>
                </a:solidFill>
              </a:rPr>
            </a:br>
            <a:r>
              <a:rPr lang="de-DE" sz="1200" b="0">
                <a:solidFill>
                  <a:schemeClr val="bg1">
                    <a:lumMod val="50000"/>
                  </a:schemeClr>
                </a:solidFill>
              </a:rPr>
              <a:t>Ausschnitt bearbeiten.</a:t>
            </a:r>
          </a:p>
        </p:txBody>
      </p:sp>
      <p:sp>
        <p:nvSpPr>
          <p:cNvPr id="10" name="Dreieck">
            <a:extLst>
              <a:ext uri="{FF2B5EF4-FFF2-40B4-BE49-F238E27FC236}">
                <a16:creationId xmlns:a16="http://schemas.microsoft.com/office/drawing/2014/main" id="{22DB09A9-BCD0-4F35-8DC4-DDFE9DE6C2F9}"/>
              </a:ext>
            </a:extLst>
          </p:cNvPr>
          <p:cNvSpPr/>
          <p:nvPr userDrawn="1"/>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900000" bIns="684000" anchor="b">
            <a:noAutofit/>
          </a:bodyPr>
          <a:lstStyle>
            <a:lvl1pPr>
              <a:defRPr sz="2400" b="0">
                <a:solidFill>
                  <a:schemeClr val="tx1"/>
                </a:solidFill>
              </a:defRPr>
            </a:lvl1pPr>
          </a:lstStyle>
          <a:p>
            <a:r>
              <a:rPr lang="de-DE"/>
              <a:t>Zwischenfolie mit Hintergrundfoto </a:t>
            </a:r>
            <a:br>
              <a:rPr lang="de-DE"/>
            </a:br>
            <a:r>
              <a:rPr lang="de-DE"/>
              <a:t>(austauschbar) </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2" name="Datumsplatzhalter 1">
            <a:extLst>
              <a:ext uri="{FF2B5EF4-FFF2-40B4-BE49-F238E27FC236}">
                <a16:creationId xmlns:a16="http://schemas.microsoft.com/office/drawing/2014/main" id="{FDD79862-8BF3-4D14-AF58-2F22BF60427E}"/>
              </a:ext>
            </a:extLst>
          </p:cNvPr>
          <p:cNvSpPr>
            <a:spLocks noGrp="1"/>
          </p:cNvSpPr>
          <p:nvPr>
            <p:ph type="dt" sz="half" idx="12"/>
          </p:nvPr>
        </p:nvSpPr>
        <p:spPr bwMode="gray"/>
        <p:txBody>
          <a:bodyPr/>
          <a:lstStyle/>
          <a:p>
            <a:fld id="{9A9D9E86-7FCB-4ED1-8654-75BEB3365C62}" type="datetime1">
              <a:rPr lang="en-US" smtClean="0"/>
              <a:t>9/12/2023</a:t>
            </a:fld>
            <a:endParaRPr lang="de-DE"/>
          </a:p>
        </p:txBody>
      </p:sp>
      <p:sp>
        <p:nvSpPr>
          <p:cNvPr id="4" name="Fußzeilenplatzhalter 3">
            <a:extLst>
              <a:ext uri="{FF2B5EF4-FFF2-40B4-BE49-F238E27FC236}">
                <a16:creationId xmlns:a16="http://schemas.microsoft.com/office/drawing/2014/main" id="{2CB5F56C-6422-4495-9DA4-2AF22406E267}"/>
              </a:ext>
            </a:extLst>
          </p:cNvPr>
          <p:cNvSpPr>
            <a:spLocks noGrp="1"/>
          </p:cNvSpPr>
          <p:nvPr>
            <p:ph type="ftr" sz="quarter" idx="13"/>
          </p:nvPr>
        </p:nvSpPr>
        <p:spPr bwMode="gray"/>
        <p:txBody>
          <a:bodyPr/>
          <a:lstStyle/>
          <a:p>
            <a:r>
              <a:rPr lang="en-US"/>
              <a:t>Food and nutrition security - a cross-sectoral orientatiom</a:t>
            </a:r>
          </a:p>
        </p:txBody>
      </p:sp>
      <p:sp>
        <p:nvSpPr>
          <p:cNvPr id="5" name="Foliennummernplatzhalter 4">
            <a:extLst>
              <a:ext uri="{FF2B5EF4-FFF2-40B4-BE49-F238E27FC236}">
                <a16:creationId xmlns:a16="http://schemas.microsoft.com/office/drawing/2014/main" id="{2D7E061E-EDDF-4769-84B3-644BEC3FD70D}"/>
              </a:ext>
            </a:extLst>
          </p:cNvPr>
          <p:cNvSpPr>
            <a:spLocks noGrp="1"/>
          </p:cNvSpPr>
          <p:nvPr>
            <p:ph type="sldNum" sz="quarter" idx="14"/>
          </p:nvPr>
        </p:nvSpPr>
        <p:spPr bwMode="gray"/>
        <p:txBody>
          <a:bodyPr/>
          <a:lstStyle/>
          <a:p>
            <a:r>
              <a:rPr lang="de-DE"/>
              <a:t>Page </a:t>
            </a:r>
            <a:fld id="{3A8B5DB7-81A8-4ED4-916B-6B23CD603687}" type="slidenum">
              <a:rPr smtClean="0"/>
              <a:pPr/>
              <a:t>‹#›</a:t>
            </a:fld>
            <a:endParaRPr/>
          </a:p>
        </p:txBody>
      </p:sp>
      <p:pic>
        <p:nvPicPr>
          <p:cNvPr id="28" name="Grafik 27" descr="Ein Bild, das Screenshot enthält.&#10;&#10;Automatisch generierte Beschreibung">
            <a:extLst>
              <a:ext uri="{FF2B5EF4-FFF2-40B4-BE49-F238E27FC236}">
                <a16:creationId xmlns:a16="http://schemas.microsoft.com/office/drawing/2014/main" id="{F1DBC752-EBBC-4263-9446-7AAD2ADD5BCC}"/>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10001292" y="1136801"/>
            <a:ext cx="620963" cy="751359"/>
          </a:xfrm>
          <a:prstGeom prst="rect">
            <a:avLst/>
          </a:prstGeom>
        </p:spPr>
      </p:pic>
      <p:pic>
        <p:nvPicPr>
          <p:cNvPr id="29" name="Grafik 28" descr="Ein Bild, das Screenshot enthält.&#10;&#10;Automatisch generierte Beschreibung">
            <a:extLst>
              <a:ext uri="{FF2B5EF4-FFF2-40B4-BE49-F238E27FC236}">
                <a16:creationId xmlns:a16="http://schemas.microsoft.com/office/drawing/2014/main" id="{BF7AF15A-C526-4954-8322-2AC54E413E9B}"/>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453078" y="1136801"/>
            <a:ext cx="2113197" cy="751359"/>
          </a:xfrm>
          <a:prstGeom prst="rect">
            <a:avLst/>
          </a:prstGeom>
        </p:spPr>
      </p:pic>
      <p:sp>
        <p:nvSpPr>
          <p:cNvPr id="30" name="Rechteck 29">
            <a:extLst>
              <a:ext uri="{FF2B5EF4-FFF2-40B4-BE49-F238E27FC236}">
                <a16:creationId xmlns:a16="http://schemas.microsoft.com/office/drawing/2014/main" id="{529302A3-2D45-4FC1-BF49-971AA95174F2}"/>
              </a:ext>
            </a:extLst>
          </p:cNvPr>
          <p:cNvSpPr/>
          <p:nvPr userDrawn="1"/>
        </p:nvSpPr>
        <p:spPr bwMode="gray">
          <a:xfrm>
            <a:off x="8734474" y="1509303"/>
            <a:ext cx="844305" cy="191324"/>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31" name="Rechteck">
            <a:extLst>
              <a:ext uri="{FF2B5EF4-FFF2-40B4-BE49-F238E27FC236}">
                <a16:creationId xmlns:a16="http://schemas.microsoft.com/office/drawing/2014/main" id="{59E4E17F-B8C7-48BE-82D7-2110F53F1AF1}"/>
              </a:ext>
            </a:extLst>
          </p:cNvPr>
          <p:cNvSpPr/>
          <p:nvPr userDrawn="1"/>
        </p:nvSpPr>
        <p:spPr bwMode="gray">
          <a:xfrm>
            <a:off x="10033796" y="1373457"/>
            <a:ext cx="575955"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327393681"/>
      </p:ext>
    </p:extLst>
  </p:cSld>
  <p:clrMapOvr>
    <a:masterClrMapping/>
  </p:clrMapOvr>
  <p:transition>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extfolie Standar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3"/>
            <a:ext cx="9563579" cy="4660625"/>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782633CE-22B9-49E0-9157-3BCE47226C90}"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2153861315"/>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extfolie Standard mit Subline">
    <p:spTree>
      <p:nvGrpSpPr>
        <p:cNvPr id="1" name=""/>
        <p:cNvGrpSpPr/>
        <p:nvPr/>
      </p:nvGrpSpPr>
      <p:grpSpPr>
        <a:xfrm>
          <a:off x="0" y="0"/>
          <a:ext cx="0" cy="0"/>
          <a:chOff x="0" y="0"/>
          <a:chExt cx="0" cy="0"/>
        </a:xfrm>
      </p:grpSpPr>
      <p:sp>
        <p:nvSpPr>
          <p:cNvPr id="12" name="Titel 1">
            <a:extLst>
              <a:ext uri="{FF2B5EF4-FFF2-40B4-BE49-F238E27FC236}">
                <a16:creationId xmlns:a16="http://schemas.microsoft.com/office/drawing/2014/main" id="{726EAD89-A3DC-4500-9071-F28C7DB87ECF}"/>
              </a:ext>
            </a:extLst>
          </p:cNvPr>
          <p:cNvSpPr>
            <a:spLocks noGrp="1"/>
          </p:cNvSpPr>
          <p:nvPr>
            <p:ph type="title"/>
          </p:nvPr>
        </p:nvSpPr>
        <p:spPr bwMode="gray">
          <a:xfrm>
            <a:off x="599755" y="352037"/>
            <a:ext cx="11422911" cy="360753"/>
          </a:xfrm>
        </p:spPr>
        <p:txBody>
          <a:bodyPr/>
          <a:lstStyle>
            <a:lvl1pPr>
              <a:defRPr/>
            </a:lvl1pPr>
          </a:lstStyle>
          <a:p>
            <a:r>
              <a:rPr lang="de-DE"/>
              <a:t>Mastertitelformat bearbeiten</a:t>
            </a:r>
            <a:endParaRPr lang="en-GB"/>
          </a:p>
        </p:txBody>
      </p:sp>
      <p:sp>
        <p:nvSpPr>
          <p:cNvPr id="7" name="Textplatzhalter 2">
            <a:extLst>
              <a:ext uri="{FF2B5EF4-FFF2-40B4-BE49-F238E27FC236}">
                <a16:creationId xmlns:a16="http://schemas.microsoft.com/office/drawing/2014/main" id="{7BDDDF81-EBEA-4C88-AA55-681A5710CA2C}"/>
              </a:ext>
            </a:extLst>
          </p:cNvPr>
          <p:cNvSpPr>
            <a:spLocks noGrp="1"/>
          </p:cNvSpPr>
          <p:nvPr>
            <p:ph type="body" sz="quarter" idx="14"/>
          </p:nvPr>
        </p:nvSpPr>
        <p:spPr bwMode="gray">
          <a:xfrm>
            <a:off x="599018" y="774701"/>
            <a:ext cx="11423649" cy="501651"/>
          </a:xfrm>
        </p:spPr>
        <p:txBody>
          <a:bodyPr vert="horz" lIns="0" tIns="0" rIns="72000" bIns="0" rtlCol="0" anchor="t">
            <a:noAutofit/>
          </a:bodyPr>
          <a:lstStyle>
            <a:lvl1pPr>
              <a:defRPr lang="de-DE" sz="1867" b="0" cap="none" baseline="0" smtClean="0">
                <a:latin typeface="+mj-lt"/>
                <a:ea typeface="+mj-ea"/>
                <a:cs typeface="+mj-cs"/>
              </a:defRPr>
            </a:lvl1pPr>
            <a:lvl2pPr>
              <a:defRPr lang="de-DE" smtClean="0"/>
            </a:lvl2pPr>
            <a:lvl3pPr>
              <a:defRPr lang="de-DE" smtClean="0"/>
            </a:lvl3pPr>
            <a:lvl4pPr>
              <a:defRPr lang="de-DE" smtClean="0"/>
            </a:lvl4pPr>
            <a:lvl5pPr>
              <a:defRPr lang="en-US"/>
            </a:lvl5pPr>
          </a:lstStyle>
          <a:p>
            <a:pPr lvl="0">
              <a:spcBef>
                <a:spcPct val="0"/>
              </a:spcBef>
            </a:pPr>
            <a:r>
              <a:rPr lang="de-DE"/>
              <a:t>Mastertextformat bearbeiten</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3"/>
            <a:ext cx="9563577" cy="4660625"/>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06C28DC1-136B-4CC2-BD0C-F1615D3DAACC}"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2437964555"/>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Titel s/w">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FF0DB5C6-9E74-4378-9827-68473EFA35F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4721861"/>
          </a:xfrm>
          <a:prstGeom prst="rect">
            <a:avLst/>
          </a:prstGeom>
        </p:spPr>
      </p:pic>
      <p:pic>
        <p:nvPicPr>
          <p:cNvPr id="15" name="Grafik 14" descr="Ein Bild, das Säge enthält.&#10;&#10;Automatisch generierte Beschreibung">
            <a:extLst>
              <a:ext uri="{FF2B5EF4-FFF2-40B4-BE49-F238E27FC236}">
                <a16:creationId xmlns:a16="http://schemas.microsoft.com/office/drawing/2014/main" id="{31687CA2-4830-4EA3-B6BE-4D04E1B8363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endParaRPr lang="de-DE"/>
          </a:p>
          <a:p>
            <a:pPr lvl="0"/>
            <a:r>
              <a:rPr lang="de-DE"/>
              <a:t>Projektname | Datum</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de-DE"/>
              <a:t>Titelfolie / Headline</a:t>
            </a:r>
            <a:br>
              <a:rPr lang="de-DE"/>
            </a:br>
            <a:r>
              <a:rPr lang="de-DE"/>
              <a:t>mit s/w GIZ Key Visual</a:t>
            </a:r>
          </a:p>
        </p:txBody>
      </p:sp>
    </p:spTree>
    <p:extLst>
      <p:ext uri="{BB962C8B-B14F-4D97-AF65-F5344CB8AC3E}">
        <p14:creationId xmlns:p14="http://schemas.microsoft.com/office/powerpoint/2010/main" val="784717954"/>
      </p:ext>
    </p:extLst>
  </p:cSld>
  <p:clrMapOvr>
    <a:masterClrMapping/>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extfolie Standard Alternativ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2"/>
            <a:ext cx="9563579" cy="3786443"/>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A89BDC99-23C2-46FD-B710-06ED92E324A9}"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grpSp>
        <p:nvGrpSpPr>
          <p:cNvPr id="20" name="Key Visual">
            <a:extLst>
              <a:ext uri="{FF2B5EF4-FFF2-40B4-BE49-F238E27FC236}">
                <a16:creationId xmlns:a16="http://schemas.microsoft.com/office/drawing/2014/main" id="{BCBD8A78-7D69-4DFD-B354-CF36A84705CB}"/>
              </a:ext>
            </a:extLst>
          </p:cNvPr>
          <p:cNvGrpSpPr/>
          <p:nvPr userDrawn="1"/>
        </p:nvGrpSpPr>
        <p:grpSpPr bwMode="gray">
          <a:xfrm flipV="1">
            <a:off x="164180" y="5311118"/>
            <a:ext cx="3094437" cy="822639"/>
            <a:chOff x="4846637" y="119557"/>
            <a:chExt cx="3783013" cy="1005693"/>
          </a:xfrm>
        </p:grpSpPr>
        <p:sp>
          <p:nvSpPr>
            <p:cNvPr id="21" name="Freihandform: Form 20">
              <a:extLst>
                <a:ext uri="{FF2B5EF4-FFF2-40B4-BE49-F238E27FC236}">
                  <a16:creationId xmlns:a16="http://schemas.microsoft.com/office/drawing/2014/main" id="{E45BEDC0-179F-43C1-A606-AFD62A6A063E}"/>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Freihandform: Form 21">
              <a:extLst>
                <a:ext uri="{FF2B5EF4-FFF2-40B4-BE49-F238E27FC236}">
                  <a16:creationId xmlns:a16="http://schemas.microsoft.com/office/drawing/2014/main" id="{F6CCD5CC-5505-4485-9297-BB0A34EBB2F6}"/>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3" name="Freihandform: Form 22">
              <a:extLst>
                <a:ext uri="{FF2B5EF4-FFF2-40B4-BE49-F238E27FC236}">
                  <a16:creationId xmlns:a16="http://schemas.microsoft.com/office/drawing/2014/main" id="{18541086-C56A-406D-91E6-D3E933CF7BA3}"/>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4" name="Freihandform: Form 23">
              <a:extLst>
                <a:ext uri="{FF2B5EF4-FFF2-40B4-BE49-F238E27FC236}">
                  <a16:creationId xmlns:a16="http://schemas.microsoft.com/office/drawing/2014/main" id="{1B8A9566-A588-4E4A-8143-1CBDC9C30D67}"/>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5" name="Freihandform: Form 24">
              <a:extLst>
                <a:ext uri="{FF2B5EF4-FFF2-40B4-BE49-F238E27FC236}">
                  <a16:creationId xmlns:a16="http://schemas.microsoft.com/office/drawing/2014/main" id="{6FDDC1A6-3462-4813-8D80-9E642D6179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2650550595"/>
      </p:ext>
    </p:extLst>
  </p:cSld>
  <p:clrMapOvr>
    <a:masterClrMapping/>
  </p:clrMapOvr>
  <p:transition>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extfolie zweispaltig">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3"/>
            <a:ext cx="5496243" cy="4660625"/>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14444" cy="720725"/>
          </a:xfrm>
        </p:spPr>
        <p:txBody>
          <a:body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45D05B31-19DA-4EC5-BC95-5376CDDD736D}"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p:nvPr>
        </p:nvSpPr>
        <p:spPr bwMode="gray">
          <a:xfrm>
            <a:off x="6517957" y="1361293"/>
            <a:ext cx="5496243" cy="4660625"/>
          </a:xfrm>
        </p:spPr>
        <p:txBody>
          <a:bodyPr/>
          <a:lstStyle/>
          <a:p>
            <a:pPr lvl="0"/>
            <a:r>
              <a:rPr lang="de-DE"/>
              <a:t>Mastertextformat bearbeiten</a:t>
            </a:r>
          </a:p>
          <a:p>
            <a:pPr lvl="1"/>
            <a:r>
              <a:rPr lang="de-DE"/>
              <a:t>Zweite Ebene</a:t>
            </a:r>
          </a:p>
          <a:p>
            <a:pPr lvl="2"/>
            <a:r>
              <a:rPr lang="de-DE"/>
              <a:t>Dritte Ebene</a:t>
            </a:r>
          </a:p>
        </p:txBody>
      </p:sp>
    </p:spTree>
    <p:extLst>
      <p:ext uri="{BB962C8B-B14F-4D97-AF65-F5344CB8AC3E}">
        <p14:creationId xmlns:p14="http://schemas.microsoft.com/office/powerpoint/2010/main" val="1660183277"/>
      </p:ext>
    </p:extLst>
  </p:cSld>
  <p:clrMapOvr>
    <a:masterClrMapping/>
  </p:clrMapOvr>
  <p:transition>
    <p:fade/>
  </p:transition>
  <p:extLst>
    <p:ext uri="{DCECCB84-F9BA-43D5-87BE-67443E8EF086}">
      <p15:sldGuideLst xmlns:p15="http://schemas.microsoft.com/office/powerpoint/2012/main">
        <p15:guide id="2" orient="horz" pos="2845">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extfolie einspaltig ">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2"/>
            <a:ext cx="5496243" cy="4660625"/>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54A48DDB-57EA-4481-A4C1-2B4DA0DE30AB}"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83239840"/>
      </p:ext>
    </p:extLst>
  </p:cSld>
  <p:clrMapOvr>
    <a:masterClrMapping/>
  </p:clrMapOvr>
  <p:transition>
    <p:fade/>
  </p:transition>
  <p:extLst>
    <p:ext uri="{DCECCB84-F9BA-43D5-87BE-67443E8EF086}">
      <p15:sldGuideLst xmlns:p15="http://schemas.microsoft.com/office/powerpoint/2012/main">
        <p15:guide id="1" pos="2880">
          <p15:clr>
            <a:srgbClr val="FBAE40"/>
          </p15:clr>
        </p15:guide>
        <p15:guide id="2" orient="horz" pos="2845">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extfolie 1 Foto">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7371926" y="167506"/>
            <a:ext cx="4653681" cy="5966593"/>
          </a:xfrm>
          <a:solidFill>
            <a:schemeClr val="bg2"/>
          </a:solidFill>
        </p:spPr>
        <p:txBody>
          <a:bodyPr tIns="1440000"/>
          <a:lstStyle>
            <a:lvl1pPr algn="ctr">
              <a:defRPr sz="1333">
                <a:solidFill>
                  <a:schemeClr val="tx2"/>
                </a:solidFill>
              </a:defRPr>
            </a:lvl1pPr>
          </a:lstStyle>
          <a:p>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1"/>
            <a:ext cx="6452845" cy="4772808"/>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5B586C0B-453D-45E7-A5F8-A5DC8281E82C}"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
        <p:nvSpPr>
          <p:cNvPr id="11" name="Titel 1">
            <a:extLst>
              <a:ext uri="{FF2B5EF4-FFF2-40B4-BE49-F238E27FC236}">
                <a16:creationId xmlns:a16="http://schemas.microsoft.com/office/drawing/2014/main" id="{7EA27159-D449-4E61-9234-12331EF25886}"/>
              </a:ext>
            </a:extLst>
          </p:cNvPr>
          <p:cNvSpPr>
            <a:spLocks noGrp="1"/>
          </p:cNvSpPr>
          <p:nvPr>
            <p:ph type="title"/>
          </p:nvPr>
        </p:nvSpPr>
        <p:spPr bwMode="gray">
          <a:xfrm>
            <a:off x="599756" y="320283"/>
            <a:ext cx="6452845" cy="720725"/>
          </a:xfrm>
        </p:spPr>
        <p:txBody>
          <a:bodyPr/>
          <a:lstStyle/>
          <a:p>
            <a:r>
              <a:rPr lang="de-DE"/>
              <a:t>Mastertitelformat bearbeiten</a:t>
            </a:r>
            <a:endParaRPr lang="en-GB"/>
          </a:p>
        </p:txBody>
      </p:sp>
    </p:spTree>
    <p:extLst>
      <p:ext uri="{BB962C8B-B14F-4D97-AF65-F5344CB8AC3E}">
        <p14:creationId xmlns:p14="http://schemas.microsoft.com/office/powerpoint/2010/main" val="3532258647"/>
      </p:ext>
    </p:extLst>
  </p:cSld>
  <p:clrMapOvr>
    <a:masterClrMapping/>
  </p:clrMapOvr>
  <p:transition>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extfolie 1 Foto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7371926" y="167506"/>
            <a:ext cx="4653681" cy="5966593"/>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1"/>
            <a:ext cx="6452845" cy="3799989"/>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14F734FE-E240-459D-B598-455D8A112EC0}"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2" name="Titel 1">
            <a:extLst>
              <a:ext uri="{FF2B5EF4-FFF2-40B4-BE49-F238E27FC236}">
                <a16:creationId xmlns:a16="http://schemas.microsoft.com/office/drawing/2014/main" id="{7204390B-3D37-494E-81FF-E1335F27C2A8}"/>
              </a:ext>
            </a:extLst>
          </p:cNvPr>
          <p:cNvSpPr>
            <a:spLocks noGrp="1"/>
          </p:cNvSpPr>
          <p:nvPr>
            <p:ph type="title"/>
          </p:nvPr>
        </p:nvSpPr>
        <p:spPr bwMode="gray">
          <a:xfrm>
            <a:off x="599756" y="320283"/>
            <a:ext cx="6452845" cy="720725"/>
          </a:xfrm>
        </p:spPr>
        <p:txBody>
          <a:bodyPr/>
          <a:lstStyle/>
          <a:p>
            <a:r>
              <a:rPr lang="de-DE"/>
              <a:t>Mastertitelformat bearbeiten</a:t>
            </a:r>
            <a:endParaRPr lang="en-GB"/>
          </a:p>
        </p:txBody>
      </p:sp>
    </p:spTree>
    <p:extLst>
      <p:ext uri="{BB962C8B-B14F-4D97-AF65-F5344CB8AC3E}">
        <p14:creationId xmlns:p14="http://schemas.microsoft.com/office/powerpoint/2010/main" val="1279977375"/>
      </p:ext>
    </p:extLst>
  </p:cSld>
  <p:clrMapOvr>
    <a:masterClrMapping/>
  </p:clrMapOvr>
  <p:transition>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extfolie 2 Fotos">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1"/>
            <a:ext cx="6452845" cy="4772808"/>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E053E69B-D1A7-42F7-8203-4AE00236EC11}"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19" name="Titel 1">
            <a:extLst>
              <a:ext uri="{FF2B5EF4-FFF2-40B4-BE49-F238E27FC236}">
                <a16:creationId xmlns:a16="http://schemas.microsoft.com/office/drawing/2014/main" id="{E5EE29FF-B139-4CD9-A32C-25A2CCBFB41B}"/>
              </a:ext>
            </a:extLst>
          </p:cNvPr>
          <p:cNvSpPr>
            <a:spLocks noGrp="1"/>
          </p:cNvSpPr>
          <p:nvPr>
            <p:ph type="title"/>
          </p:nvPr>
        </p:nvSpPr>
        <p:spPr bwMode="gray">
          <a:xfrm>
            <a:off x="599755" y="320283"/>
            <a:ext cx="6452847" cy="720725"/>
          </a:xfrm>
        </p:spPr>
        <p:txBody>
          <a:bodyPr/>
          <a:lstStyle/>
          <a:p>
            <a:r>
              <a:rPr lang="de-DE"/>
              <a:t>Mastertitelformat bearbeiten</a:t>
            </a:r>
            <a:endParaRPr lang="en-GB"/>
          </a:p>
        </p:txBody>
      </p:sp>
    </p:spTree>
    <p:extLst>
      <p:ext uri="{BB962C8B-B14F-4D97-AF65-F5344CB8AC3E}">
        <p14:creationId xmlns:p14="http://schemas.microsoft.com/office/powerpoint/2010/main" val="2168754507"/>
      </p:ext>
    </p:extLst>
  </p:cSld>
  <p:clrMapOvr>
    <a:masterClrMapping/>
  </p:clrMapOvr>
  <p:transition>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extfolie 2 Fotos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1"/>
            <a:ext cx="6452845" cy="3799989"/>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9ED5D696-98FC-429A-80B2-AEA21365CC06}"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16" name="Titel 1">
            <a:extLst>
              <a:ext uri="{FF2B5EF4-FFF2-40B4-BE49-F238E27FC236}">
                <a16:creationId xmlns:a16="http://schemas.microsoft.com/office/drawing/2014/main" id="{0DB39AEE-4D7E-4227-8B8B-6259DA49FDB2}"/>
              </a:ext>
            </a:extLst>
          </p:cNvPr>
          <p:cNvSpPr>
            <a:spLocks noGrp="1"/>
          </p:cNvSpPr>
          <p:nvPr>
            <p:ph type="title"/>
          </p:nvPr>
        </p:nvSpPr>
        <p:spPr bwMode="gray">
          <a:xfrm>
            <a:off x="599756" y="320283"/>
            <a:ext cx="6452845" cy="720725"/>
          </a:xfrm>
        </p:spPr>
        <p:txBody>
          <a:bodyPr/>
          <a:lstStyle/>
          <a:p>
            <a:r>
              <a:rPr lang="de-DE"/>
              <a:t>Mastertitelformat bearbeiten</a:t>
            </a:r>
            <a:endParaRPr lang="en-GB"/>
          </a:p>
        </p:txBody>
      </p:sp>
    </p:spTree>
    <p:extLst>
      <p:ext uri="{BB962C8B-B14F-4D97-AF65-F5344CB8AC3E}">
        <p14:creationId xmlns:p14="http://schemas.microsoft.com/office/powerpoint/2010/main" val="168273486"/>
      </p:ext>
    </p:extLst>
  </p:cSld>
  <p:clrMapOvr>
    <a:masterClrMapping/>
  </p:clrMapOvr>
  <p:transition>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extfolie 2 Fotos zweispaltig">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p:nvPr>
        </p:nvSpPr>
        <p:spPr bwMode="gray">
          <a:xfrm>
            <a:off x="6304207"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de-DE"/>
              <a:t>Bild durch Klicken auf Symbol hinzufügen</a:t>
            </a:r>
            <a:endParaRPr lang="en-GB"/>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p:nvPr>
        </p:nvSpPr>
        <p:spPr bwMode="gray">
          <a:xfrm>
            <a:off x="164179"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3"/>
            <a:ext cx="5282881" cy="1666388"/>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14444" cy="720725"/>
          </a:xfrm>
        </p:spPr>
        <p:txBody>
          <a:body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07874DF0-A1EE-42BB-A1CC-D92A610BB2D1}"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p:nvPr>
        </p:nvSpPr>
        <p:spPr bwMode="gray">
          <a:xfrm>
            <a:off x="6740977" y="1361293"/>
            <a:ext cx="5273223" cy="1666388"/>
          </a:xfrm>
        </p:spPr>
        <p:txBody>
          <a:bodyPr/>
          <a:lstStyle/>
          <a:p>
            <a:pPr lvl="0"/>
            <a:r>
              <a:rPr lang="de-DE"/>
              <a:t>Mastertextformat bearbeiten</a:t>
            </a:r>
          </a:p>
          <a:p>
            <a:pPr lvl="1"/>
            <a:r>
              <a:rPr lang="de-DE"/>
              <a:t>Zweite Ebene</a:t>
            </a:r>
          </a:p>
          <a:p>
            <a:pPr lvl="2"/>
            <a:r>
              <a:rPr lang="de-DE"/>
              <a:t>Dritte Ebene</a:t>
            </a:r>
          </a:p>
        </p:txBody>
      </p:sp>
    </p:spTree>
    <p:extLst>
      <p:ext uri="{BB962C8B-B14F-4D97-AF65-F5344CB8AC3E}">
        <p14:creationId xmlns:p14="http://schemas.microsoft.com/office/powerpoint/2010/main" val="2375220950"/>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extfolie 3 Fotos dreispaltig">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p:nvPr>
        </p:nvSpPr>
        <p:spPr bwMode="gray">
          <a:xfrm>
            <a:off x="4187824"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p:nvPr>
        </p:nvSpPr>
        <p:spPr bwMode="gray">
          <a:xfrm>
            <a:off x="164180"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3"/>
            <a:ext cx="3375623" cy="2358831"/>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14444" cy="720725"/>
          </a:xfrm>
        </p:spPr>
        <p:txBody>
          <a:body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F2EF2026-8D09-41D2-9425-5F893123CC47}"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p:nvPr>
        </p:nvSpPr>
        <p:spPr bwMode="gray">
          <a:xfrm>
            <a:off x="4623402" y="1361293"/>
            <a:ext cx="3375623" cy="2358831"/>
          </a:xfrm>
        </p:spPr>
        <p:txBody>
          <a:bodyPr/>
          <a:lstStyle/>
          <a:p>
            <a:pPr lvl="0"/>
            <a:r>
              <a:rPr lang="de-DE"/>
              <a:t>Mastertextformat bearbeiten</a:t>
            </a:r>
          </a:p>
          <a:p>
            <a:pPr lvl="1"/>
            <a:r>
              <a:rPr lang="de-DE"/>
              <a:t>Zweite Ebene</a:t>
            </a:r>
          </a:p>
          <a:p>
            <a:pPr lvl="2"/>
            <a:r>
              <a:rPr lang="de-DE"/>
              <a:t>Dritte Ebene</a:t>
            </a:r>
          </a:p>
        </p:txBody>
      </p:sp>
      <p:sp>
        <p:nvSpPr>
          <p:cNvPr id="16" name="Bildplatzhalter 6">
            <a:extLst>
              <a:ext uri="{FF2B5EF4-FFF2-40B4-BE49-F238E27FC236}">
                <a16:creationId xmlns:a16="http://schemas.microsoft.com/office/drawing/2014/main" id="{AB38192C-6783-4C98-AB15-3A38EFFC1B08}"/>
              </a:ext>
            </a:extLst>
          </p:cNvPr>
          <p:cNvSpPr>
            <a:spLocks noGrp="1"/>
          </p:cNvSpPr>
          <p:nvPr>
            <p:ph type="pic" sz="quarter" idx="17"/>
          </p:nvPr>
        </p:nvSpPr>
        <p:spPr bwMode="gray">
          <a:xfrm>
            <a:off x="8211467"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20" name="Textplatzhalter 7">
            <a:extLst>
              <a:ext uri="{FF2B5EF4-FFF2-40B4-BE49-F238E27FC236}">
                <a16:creationId xmlns:a16="http://schemas.microsoft.com/office/drawing/2014/main" id="{DED8696E-3F6E-4312-8474-D7B6C988FDD5}"/>
              </a:ext>
            </a:extLst>
          </p:cNvPr>
          <p:cNvSpPr>
            <a:spLocks noGrp="1"/>
          </p:cNvSpPr>
          <p:nvPr>
            <p:ph type="body" sz="quarter" idx="18"/>
          </p:nvPr>
        </p:nvSpPr>
        <p:spPr bwMode="gray">
          <a:xfrm>
            <a:off x="8647046" y="1361293"/>
            <a:ext cx="3375623" cy="2358831"/>
          </a:xfrm>
        </p:spPr>
        <p:txBody>
          <a:bodyPr/>
          <a:lstStyle/>
          <a:p>
            <a:pPr lvl="0"/>
            <a:r>
              <a:rPr lang="de-DE"/>
              <a:t>Mastertextformat bearbeiten</a:t>
            </a:r>
          </a:p>
          <a:p>
            <a:pPr lvl="1"/>
            <a:r>
              <a:rPr lang="de-DE"/>
              <a:t>Zweite Ebene</a:t>
            </a:r>
          </a:p>
          <a:p>
            <a:pPr lvl="2"/>
            <a:r>
              <a:rPr lang="de-DE"/>
              <a:t>Dritte Ebene</a:t>
            </a:r>
          </a:p>
        </p:txBody>
      </p:sp>
    </p:spTree>
    <p:extLst>
      <p:ext uri="{BB962C8B-B14F-4D97-AF65-F5344CB8AC3E}">
        <p14:creationId xmlns:p14="http://schemas.microsoft.com/office/powerpoint/2010/main" val="521416764"/>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Projektfoli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613833" y="4150517"/>
            <a:ext cx="3526768" cy="1983583"/>
          </a:xfrm>
          <a:solidFill>
            <a:schemeClr val="bg2"/>
          </a:solidFill>
        </p:spPr>
        <p:txBody>
          <a:bodyPr vert="horz" lIns="36000" tIns="1152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18" name="Rechteck 17">
            <a:extLst>
              <a:ext uri="{FF2B5EF4-FFF2-40B4-BE49-F238E27FC236}">
                <a16:creationId xmlns:a16="http://schemas.microsoft.com/office/drawing/2014/main" id="{2FE0F192-365F-4B9B-9AE5-A8DCD077B27C}"/>
              </a:ext>
            </a:extLst>
          </p:cNvPr>
          <p:cNvSpPr/>
          <p:nvPr userDrawn="1"/>
        </p:nvSpPr>
        <p:spPr bwMode="gray">
          <a:xfrm>
            <a:off x="613832" y="1294229"/>
            <a:ext cx="3526368" cy="18534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Rechteck 11">
            <a:extLst>
              <a:ext uri="{FF2B5EF4-FFF2-40B4-BE49-F238E27FC236}">
                <a16:creationId xmlns:a16="http://schemas.microsoft.com/office/drawing/2014/main" id="{FD20B6CE-6FB5-47BE-ACA3-1FADB18A5F9F}"/>
              </a:ext>
            </a:extLst>
          </p:cNvPr>
          <p:cNvSpPr/>
          <p:nvPr userDrawn="1"/>
        </p:nvSpPr>
        <p:spPr bwMode="gray">
          <a:xfrm>
            <a:off x="613832" y="3228948"/>
            <a:ext cx="3526368" cy="84582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613832" y="3223373"/>
            <a:ext cx="3526368" cy="282675"/>
          </a:xfrm>
          <a:noFill/>
        </p:spPr>
        <p:txBody>
          <a:bodyPr vert="horz" lIns="72000" tIns="36000" rIns="72000" bIns="36000" rtlCol="0" anchor="ctr">
            <a:noAutofit/>
          </a:bodyPr>
          <a:lstStyle>
            <a:lvl1pPr marL="0" marR="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lang="de-DE" sz="1333" b="1" baseline="0" dirty="0">
                <a:solidFill>
                  <a:schemeClr val="bg1"/>
                </a:solidFill>
              </a:defRPr>
            </a:lvl1pPr>
            <a:lvl2pPr>
              <a:defRPr lang="de-DE" dirty="0"/>
            </a:lvl2pPr>
            <a:lvl3pPr>
              <a:defRPr lang="en-GB" dirty="0"/>
            </a:lvl3p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lang="de-DE"/>
              <a:t>Name des Partners</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9253813A-837B-4D09-B743-EEBCC5556569}"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
        <p:nvSpPr>
          <p:cNvPr id="19" name="Titel 1">
            <a:extLst>
              <a:ext uri="{FF2B5EF4-FFF2-40B4-BE49-F238E27FC236}">
                <a16:creationId xmlns:a16="http://schemas.microsoft.com/office/drawing/2014/main" id="{E5EE29FF-B139-4CD9-A32C-25A2CCBFB41B}"/>
              </a:ext>
            </a:extLst>
          </p:cNvPr>
          <p:cNvSpPr>
            <a:spLocks noGrp="1"/>
          </p:cNvSpPr>
          <p:nvPr>
            <p:ph type="title"/>
          </p:nvPr>
        </p:nvSpPr>
        <p:spPr bwMode="gray">
          <a:xfrm>
            <a:off x="599755" y="320283"/>
            <a:ext cx="6452847" cy="720725"/>
          </a:xfrm>
        </p:spPr>
        <p:txBody>
          <a:bodyPr/>
          <a:lstStyle/>
          <a:p>
            <a:r>
              <a:rPr lang="de-DE"/>
              <a:t>Mastertitelformat bearbeiten</a:t>
            </a:r>
            <a:endParaRPr lang="en-GB"/>
          </a:p>
        </p:txBody>
      </p:sp>
      <p:sp>
        <p:nvSpPr>
          <p:cNvPr id="14" name="Textplatzhalter 8">
            <a:extLst>
              <a:ext uri="{FF2B5EF4-FFF2-40B4-BE49-F238E27FC236}">
                <a16:creationId xmlns:a16="http://schemas.microsoft.com/office/drawing/2014/main" id="{40AE37FF-8E79-4DC2-894F-409F5F142440}"/>
              </a:ext>
            </a:extLst>
          </p:cNvPr>
          <p:cNvSpPr>
            <a:spLocks noGrp="1"/>
          </p:cNvSpPr>
          <p:nvPr>
            <p:ph type="body" sz="quarter" idx="17" hasCustomPrompt="1"/>
          </p:nvPr>
        </p:nvSpPr>
        <p:spPr bwMode="gray">
          <a:xfrm>
            <a:off x="613832" y="3532554"/>
            <a:ext cx="3526368" cy="525937"/>
          </a:xfrm>
          <a:noFill/>
        </p:spPr>
        <p:txBody>
          <a:bodyPr lIns="72000" anchor="t"/>
          <a:lstStyle>
            <a:lvl1pPr>
              <a:lnSpc>
                <a:spcPct val="100000"/>
              </a:lnSpc>
              <a:spcBef>
                <a:spcPts val="0"/>
              </a:spcBef>
              <a:defRPr sz="1067" b="0" baseline="0">
                <a:solidFill>
                  <a:schemeClr val="bg1"/>
                </a:solidFill>
              </a:defRPr>
            </a:lvl1pPr>
          </a:lstStyle>
          <a:p>
            <a:pPr lvl="0"/>
            <a:r>
              <a:rPr lang="de-DE"/>
              <a:t>MM/JJJJ – MM/JJJJ</a:t>
            </a:r>
            <a:br>
              <a:rPr lang="de-DE"/>
            </a:br>
            <a:r>
              <a:rPr lang="de-DE"/>
              <a:t>Volumen: 00 Mio. €</a:t>
            </a:r>
            <a:br>
              <a:rPr lang="de-DE"/>
            </a:br>
            <a:r>
              <a:rPr lang="de-DE"/>
              <a:t>Öffentlicher Beitrag: 000.000 €</a:t>
            </a:r>
          </a:p>
        </p:txBody>
      </p:sp>
      <p:sp>
        <p:nvSpPr>
          <p:cNvPr id="15" name="Textplatzhalter 8">
            <a:extLst>
              <a:ext uri="{FF2B5EF4-FFF2-40B4-BE49-F238E27FC236}">
                <a16:creationId xmlns:a16="http://schemas.microsoft.com/office/drawing/2014/main" id="{133FB7B2-F1B0-4BE4-A9A1-2AA5AD68EB76}"/>
              </a:ext>
            </a:extLst>
          </p:cNvPr>
          <p:cNvSpPr>
            <a:spLocks noGrp="1"/>
          </p:cNvSpPr>
          <p:nvPr>
            <p:ph type="body" sz="quarter" idx="18" hasCustomPrompt="1"/>
          </p:nvPr>
        </p:nvSpPr>
        <p:spPr bwMode="gray">
          <a:xfrm>
            <a:off x="613832" y="1295081"/>
            <a:ext cx="3526368" cy="362396"/>
          </a:xfrm>
          <a:noFill/>
        </p:spPr>
        <p:txBody>
          <a:bodyPr lIns="72000" tIns="36000" bIns="36000" anchor="ctr"/>
          <a:lstStyle>
            <a:lvl1pPr>
              <a:defRPr sz="1467" b="1" baseline="0">
                <a:solidFill>
                  <a:schemeClr val="tx1"/>
                </a:solidFill>
              </a:defRPr>
            </a:lvl1pPr>
          </a:lstStyle>
          <a:p>
            <a:pPr lvl="0"/>
            <a:r>
              <a:rPr lang="de-DE"/>
              <a:t>Name des Landes</a:t>
            </a:r>
          </a:p>
        </p:txBody>
      </p:sp>
      <p:sp>
        <p:nvSpPr>
          <p:cNvPr id="16" name="Textplatzhalter 8">
            <a:extLst>
              <a:ext uri="{FF2B5EF4-FFF2-40B4-BE49-F238E27FC236}">
                <a16:creationId xmlns:a16="http://schemas.microsoft.com/office/drawing/2014/main" id="{50874649-3395-4A9D-A057-03A867415BCC}"/>
              </a:ext>
            </a:extLst>
          </p:cNvPr>
          <p:cNvSpPr>
            <a:spLocks noGrp="1"/>
          </p:cNvSpPr>
          <p:nvPr>
            <p:ph type="body" sz="quarter" idx="19" hasCustomPrompt="1"/>
          </p:nvPr>
        </p:nvSpPr>
        <p:spPr bwMode="gray">
          <a:xfrm>
            <a:off x="613832" y="1657477"/>
            <a:ext cx="3526368" cy="1490155"/>
          </a:xfrm>
          <a:noFill/>
        </p:spPr>
        <p:txBody>
          <a:bodyPr lIns="72000" tIns="0" bIns="36000" anchor="t"/>
          <a:lstStyle>
            <a:lvl1pPr marL="0" indent="0" algn="l" defTabSz="914377" rtl="0" eaLnBrk="1" latinLnBrk="0" hangingPunct="1">
              <a:lnSpc>
                <a:spcPct val="100000"/>
              </a:lnSpc>
              <a:spcBef>
                <a:spcPts val="0"/>
              </a:spcBef>
              <a:buFont typeface="Arial" panose="020B0604020202020204" pitchFamily="34" charset="0"/>
              <a:buNone/>
              <a:defRPr lang="de-DE" sz="1333" b="0" kern="1200" baseline="0" dirty="0" smtClean="0">
                <a:solidFill>
                  <a:schemeClr val="tx1"/>
                </a:solidFill>
                <a:latin typeface="+mn-lt"/>
                <a:ea typeface="+mn-ea"/>
                <a:cs typeface="+mn-cs"/>
              </a:defRPr>
            </a:lvl1pPr>
          </a:lstStyle>
          <a:p>
            <a:pPr marL="0" lvl="0" indent="0" algn="l" defTabSz="914377" rtl="0" eaLnBrk="1" latinLnBrk="0" hangingPunct="1">
              <a:lnSpc>
                <a:spcPct val="100000"/>
              </a:lnSpc>
              <a:spcBef>
                <a:spcPts val="0"/>
              </a:spcBef>
              <a:buFont typeface="Arial" panose="020B0604020202020204" pitchFamily="34" charset="0"/>
              <a:buNone/>
            </a:pPr>
            <a:r>
              <a:rPr lang="de-DE"/>
              <a:t>Text mit dem Namen des Landes.</a:t>
            </a:r>
          </a:p>
        </p:txBody>
      </p:sp>
      <p:sp>
        <p:nvSpPr>
          <p:cNvPr id="7" name="Textplatzhalter 6">
            <a:extLst>
              <a:ext uri="{FF2B5EF4-FFF2-40B4-BE49-F238E27FC236}">
                <a16:creationId xmlns:a16="http://schemas.microsoft.com/office/drawing/2014/main" id="{47B8F238-9E4D-4367-BF20-CAA4F4E82F22}"/>
              </a:ext>
            </a:extLst>
          </p:cNvPr>
          <p:cNvSpPr>
            <a:spLocks noGrp="1"/>
          </p:cNvSpPr>
          <p:nvPr>
            <p:ph type="body" sz="quarter" idx="20"/>
          </p:nvPr>
        </p:nvSpPr>
        <p:spPr bwMode="gray">
          <a:xfrm>
            <a:off x="4414129" y="1361017"/>
            <a:ext cx="7623355" cy="4773083"/>
          </a:xfrm>
        </p:spPr>
        <p:txBody>
          <a:bodyPr/>
          <a:lstStyle/>
          <a:p>
            <a:pPr lvl="0"/>
            <a:r>
              <a:rPr lang="de-DE"/>
              <a:t>Mastertextformat bearbeiten</a:t>
            </a:r>
          </a:p>
          <a:p>
            <a:pPr lvl="1"/>
            <a:r>
              <a:rPr lang="de-DE"/>
              <a:t>Zweite Ebene</a:t>
            </a:r>
          </a:p>
          <a:p>
            <a:pPr lvl="2"/>
            <a:r>
              <a:rPr lang="de-DE"/>
              <a:t>Dritte Ebene</a:t>
            </a:r>
          </a:p>
        </p:txBody>
      </p:sp>
    </p:spTree>
    <p:extLst>
      <p:ext uri="{BB962C8B-B14F-4D97-AF65-F5344CB8AC3E}">
        <p14:creationId xmlns:p14="http://schemas.microsoft.com/office/powerpoint/2010/main" val="884061054"/>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Titel F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de-DE"/>
              <a:t>.</a:t>
            </a:r>
          </a:p>
        </p:txBody>
      </p:sp>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674376"/>
            <a:ext cx="11858487" cy="2212584"/>
          </a:xfrm>
          <a:prstGeom prst="rect">
            <a:avLst/>
          </a:prstGeom>
          <a:blipFill dpi="0" rotWithShape="1">
            <a:blip r:embed="rId4" cstate="email">
              <a:alphaModFix amt="80000"/>
              <a:extLst>
                <a:ext uri="{28A0092B-C50C-407E-A947-70E740481C1C}">
                  <a14:useLocalDpi xmlns:a14="http://schemas.microsoft.com/office/drawing/2010/main"/>
                </a:ext>
              </a:extLst>
            </a:blip>
            <a:srcRect/>
            <a:stretch>
              <a:fillRect/>
            </a:stretch>
          </a:blipFill>
        </p:spPr>
        <p:txBody>
          <a:bodyPr wrap="square" lIns="576000" bIns="540000" anchor="b">
            <a:noAutofit/>
          </a:bodyPr>
          <a:lstStyle>
            <a:lvl1pPr>
              <a:defRPr sz="3467" b="1">
                <a:solidFill>
                  <a:schemeClr val="tx1"/>
                </a:solidFill>
              </a:defRPr>
            </a:lvl1pPr>
          </a:lstStyle>
          <a:p>
            <a:r>
              <a:rPr lang="de-DE"/>
              <a:t>Titelfolie / Headline</a:t>
            </a:r>
            <a:br>
              <a:rPr lang="de-DE"/>
            </a:br>
            <a:r>
              <a:rPr lang="de-DE"/>
              <a:t>mit Hintergrundfoto (austauschbar)</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4231273"/>
            <a:ext cx="10627783" cy="615553"/>
          </a:xfrm>
        </p:spPr>
        <p:txBody>
          <a:bodyPr>
            <a:spAutoFit/>
          </a:bodyPr>
          <a:lstStyle>
            <a:lvl1pPr marL="0" indent="0">
              <a:lnSpc>
                <a:spcPct val="100000"/>
              </a:lnSpc>
              <a:spcBef>
                <a:spcPts val="0"/>
              </a:spcBef>
              <a:spcAft>
                <a:spcPts val="0"/>
              </a:spcAft>
              <a:buNone/>
              <a:defRPr sz="2000">
                <a:solidFill>
                  <a:schemeClr val="tx1"/>
                </a:solidFill>
              </a:defRPr>
            </a:lvl1pPr>
          </a:lstStyle>
          <a:p>
            <a:pPr lvl="0"/>
            <a:r>
              <a:rPr lang="de-DE"/>
              <a:t>Dies ist die Subline</a:t>
            </a:r>
          </a:p>
          <a:p>
            <a:pPr lvl="0"/>
            <a:r>
              <a:rPr lang="de-DE"/>
              <a:t>Projektname | Datum</a:t>
            </a:r>
          </a:p>
        </p:txBody>
      </p:sp>
      <p:sp>
        <p:nvSpPr>
          <p:cNvPr id="14" name="Textplatzhalter 15">
            <a:extLst>
              <a:ext uri="{FF2B5EF4-FFF2-40B4-BE49-F238E27FC236}">
                <a16:creationId xmlns:a16="http://schemas.microsoft.com/office/drawing/2014/main" id="{B84CF0D8-7A26-4FE7-B70C-2B5F95A3BD5E}"/>
              </a:ext>
            </a:extLst>
          </p:cNvPr>
          <p:cNvSpPr>
            <a:spLocks noGrp="1"/>
          </p:cNvSpPr>
          <p:nvPr>
            <p:ph type="body" sz="quarter" idx="15" hasCustomPrompt="1"/>
          </p:nvPr>
        </p:nvSpPr>
        <p:spPr>
          <a:xfrm rot="21047493">
            <a:off x="3441515" y="1131998"/>
            <a:ext cx="5303815" cy="802253"/>
          </a:xfrm>
          <a:solidFill>
            <a:schemeClr val="accent4">
              <a:lumMod val="20000"/>
              <a:lumOff val="80000"/>
            </a:schemeClr>
          </a:solidFill>
        </p:spPr>
        <p:txBody>
          <a:bodyPr wrap="square" lIns="72000" tIns="72000" bIns="72000">
            <a:spAutoFit/>
          </a:bodyPr>
          <a:lstStyle>
            <a:lvl1pPr>
              <a:lnSpc>
                <a:spcPct val="100000"/>
              </a:lnSpc>
              <a:spcBef>
                <a:spcPts val="0"/>
              </a:spcBef>
              <a:defRPr sz="1067"/>
            </a:lvl1pPr>
            <a:lvl2pPr marL="0" indent="0">
              <a:buNone/>
              <a:defRPr sz="4267" b="1"/>
            </a:lvl2pPr>
            <a:lvl5pPr>
              <a:defRPr sz="800"/>
            </a:lvl5pPr>
          </a:lstStyle>
          <a:p>
            <a:pPr marL="114297" lvl="1"/>
            <a:r>
              <a:rPr lang="de-DE" sz="1067"/>
              <a:t>1. Auf kleines Symbol in der Mitte der Seite klicken.</a:t>
            </a:r>
            <a:br>
              <a:rPr lang="de-DE" sz="1067"/>
            </a:br>
            <a:r>
              <a:rPr lang="de-DE" sz="1067"/>
              <a:t>2. Foto auswählen.</a:t>
            </a:r>
            <a:br>
              <a:rPr lang="de-DE" sz="1067"/>
            </a:br>
            <a:r>
              <a:rPr lang="de-DE" sz="1067"/>
              <a:t>3. Bei Bedarf unter „Format/Schneidewerkzeug“ Ausschnitt bearbeiten.</a:t>
            </a:r>
            <a:br>
              <a:rPr lang="de-DE" sz="1067"/>
            </a:br>
            <a:r>
              <a:rPr lang="de-DE" sz="1067"/>
              <a:t>4. Diese Notiz löschen!</a:t>
            </a:r>
          </a:p>
        </p:txBody>
      </p:sp>
    </p:spTree>
    <p:extLst>
      <p:ext uri="{BB962C8B-B14F-4D97-AF65-F5344CB8AC3E}">
        <p14:creationId xmlns:p14="http://schemas.microsoft.com/office/powerpoint/2010/main" val="1068687260"/>
      </p:ext>
    </p:extLst>
  </p:cSld>
  <p:clrMapOvr>
    <a:masterClrMapping/>
  </p:clrMapOvr>
  <p:transition>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Kontakt 1">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70221142-A2F5-4AD3-83FC-40704CBED9CC}"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Food and nutrition security - a cross-sectoral orientatiom</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Page </a:t>
            </a:r>
            <a:fld id="{3A8B5DB7-81A8-4ED4-916B-6B23CD603687}" type="slidenum">
              <a:rPr smtClean="0"/>
              <a:pPr/>
              <a:t>‹#›</a:t>
            </a:fld>
            <a:endParaRPr/>
          </a:p>
        </p:txBody>
      </p:sp>
      <p:sp>
        <p:nvSpPr>
          <p:cNvPr id="16" name="Titel 1">
            <a:extLst>
              <a:ext uri="{FF2B5EF4-FFF2-40B4-BE49-F238E27FC236}">
                <a16:creationId xmlns:a16="http://schemas.microsoft.com/office/drawing/2014/main" id="{3B6C23A5-1B72-42F2-B92F-DC68B632F6B0}"/>
              </a:ext>
            </a:extLst>
          </p:cNvPr>
          <p:cNvSpPr>
            <a:spLocks noGrp="1"/>
          </p:cNvSpPr>
          <p:nvPr>
            <p:ph type="title"/>
          </p:nvPr>
        </p:nvSpPr>
        <p:spPr bwMode="gray">
          <a:xfrm>
            <a:off x="599756" y="320283"/>
            <a:ext cx="11123323" cy="720725"/>
          </a:xfrm>
        </p:spPr>
        <p:txBody>
          <a:bodyPr/>
          <a:lstStyle>
            <a:lvl1pPr>
              <a:defRPr/>
            </a:lvl1pPr>
          </a:lstStyle>
          <a:p>
            <a:r>
              <a:rPr lang="de-DE"/>
              <a:t>Mastertitelformat bearbeiten</a:t>
            </a:r>
            <a:endParaRPr lang="en-GB"/>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2853713" y="2760959"/>
            <a:ext cx="4492748" cy="1366715"/>
          </a:xfrm>
        </p:spPr>
        <p:txBody>
          <a:bodyPr/>
          <a:lstStyle>
            <a:lvl1pPr>
              <a:lnSpc>
                <a:spcPct val="100000"/>
              </a:lnSpc>
              <a:spcBef>
                <a:spcPts val="0"/>
              </a:spcBef>
              <a:defRPr sz="1600"/>
            </a:lvl1pPr>
          </a:lstStyle>
          <a:p>
            <a:r>
              <a:rPr lang="fr-FR"/>
              <a:t>vorname.nachname@giz.de</a:t>
            </a:r>
          </a:p>
          <a:p>
            <a:r>
              <a:rPr lang="fr-FR"/>
              <a:t>T +49 (0) x xx </a:t>
            </a:r>
            <a:r>
              <a:rPr lang="fr-FR" err="1"/>
              <a:t>xx</a:t>
            </a:r>
            <a:r>
              <a:rPr lang="fr-FR"/>
              <a:t> </a:t>
            </a:r>
            <a:r>
              <a:rPr lang="fr-FR" err="1"/>
              <a:t>xx</a:t>
            </a:r>
            <a:r>
              <a:rPr lang="fr-FR"/>
              <a:t> </a:t>
            </a:r>
          </a:p>
          <a:p>
            <a:r>
              <a:rPr lang="fr-FR"/>
              <a:t>F +49 (0) x xx </a:t>
            </a:r>
            <a:r>
              <a:rPr lang="fr-FR" err="1"/>
              <a:t>xx</a:t>
            </a:r>
            <a:r>
              <a:rPr lang="fr-FR"/>
              <a:t> </a:t>
            </a:r>
            <a:r>
              <a:rPr lang="fr-FR" err="1"/>
              <a:t>xx</a:t>
            </a:r>
            <a:endParaRPr lang="fr-FR"/>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p:nvPr>
        </p:nvSpPr>
        <p:spPr bwMode="gray">
          <a:xfrm>
            <a:off x="2853713" y="1857148"/>
            <a:ext cx="4492748" cy="235035"/>
          </a:xfrm>
        </p:spPr>
        <p:txBody>
          <a:bodyPr/>
          <a:lstStyle>
            <a:lvl1pPr>
              <a:defRPr sz="1600" b="1"/>
            </a:lvl1pPr>
          </a:lstStyle>
          <a:p>
            <a:pPr lvl="0"/>
            <a:r>
              <a:rPr lang="de-DE"/>
              <a:t>Mastertextformat bearbeiten</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2853713" y="2181304"/>
            <a:ext cx="4492748" cy="235035"/>
          </a:xfrm>
        </p:spPr>
        <p:txBody>
          <a:bodyPr/>
          <a:lstStyle>
            <a:lvl1pPr>
              <a:defRPr sz="1600"/>
            </a:lvl1pPr>
          </a:lstStyle>
          <a:p>
            <a:r>
              <a:rPr lang="de-DE"/>
              <a:t>Funktion, Ort</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p:nvPr>
        </p:nvSpPr>
        <p:spPr bwMode="gray">
          <a:xfrm>
            <a:off x="599755" y="1857148"/>
            <a:ext cx="1957439" cy="227052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37" name="TextBox 7">
            <a:extLst>
              <a:ext uri="{FF2B5EF4-FFF2-40B4-BE49-F238E27FC236}">
                <a16:creationId xmlns:a16="http://schemas.microsoft.com/office/drawing/2014/main" id="{A45E5920-77D2-4E1E-832E-8A215D8A1078}"/>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39" name="Grafik 38">
            <a:extLst>
              <a:ext uri="{FF2B5EF4-FFF2-40B4-BE49-F238E27FC236}">
                <a16:creationId xmlns:a16="http://schemas.microsoft.com/office/drawing/2014/main" id="{E3F751BB-E4FA-4732-80BD-F94670E22B0F}"/>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userDrawn="1"/>
        </p:nvGrpSpPr>
        <p:grpSpPr bwMode="gray">
          <a:xfrm>
            <a:off x="592656"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
        <p:nvSpPr>
          <p:cNvPr id="47" name="TextBox 7">
            <a:extLst>
              <a:ext uri="{FF2B5EF4-FFF2-40B4-BE49-F238E27FC236}">
                <a16:creationId xmlns:a16="http://schemas.microsoft.com/office/drawing/2014/main" id="{143F2906-482C-48A6-8D87-67C6BCEBAF88}"/>
              </a:ext>
            </a:extLst>
          </p:cNvPr>
          <p:cNvSpPr txBox="1"/>
          <p:nvPr userDrawn="1"/>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https://www.facebook.com/gizprofile/</a:t>
            </a:r>
          </a:p>
        </p:txBody>
      </p:sp>
    </p:spTree>
    <p:extLst>
      <p:ext uri="{BB962C8B-B14F-4D97-AF65-F5344CB8AC3E}">
        <p14:creationId xmlns:p14="http://schemas.microsoft.com/office/powerpoint/2010/main" val="3476667339"/>
      </p:ext>
    </p:extLst>
  </p:cSld>
  <p:clrMapOvr>
    <a:masterClrMapping/>
  </p:clrMapOvr>
  <p:transition>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Kontakt 2">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B9A5EDBB-8259-4C1A-A307-9B3B2B9E4DD0}"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Food and nutrition security - a cross-sectoral orientatiom</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Page </a:t>
            </a:r>
            <a:fld id="{3A8B5DB7-81A8-4ED4-916B-6B23CD603687}" type="slidenum">
              <a:rPr smtClean="0"/>
              <a:pPr/>
              <a:t>‹#›</a:t>
            </a:fld>
            <a:endParaRPr/>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44" name="Grafik 43">
            <a:extLst>
              <a:ext uri="{FF2B5EF4-FFF2-40B4-BE49-F238E27FC236}">
                <a16:creationId xmlns:a16="http://schemas.microsoft.com/office/drawing/2014/main" id="{95D9641D-18D8-4757-B59C-824BED8ECD98}"/>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
        <p:nvSpPr>
          <p:cNvPr id="52" name="TextBox 7">
            <a:extLst>
              <a:ext uri="{FF2B5EF4-FFF2-40B4-BE49-F238E27FC236}">
                <a16:creationId xmlns:a16="http://schemas.microsoft.com/office/drawing/2014/main" id="{D1A27A20-93C4-43EC-9799-1798AF93C848}"/>
              </a:ext>
            </a:extLst>
          </p:cNvPr>
          <p:cNvSpPr txBox="1"/>
          <p:nvPr userDrawn="1"/>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https://www.facebook.com/gizprofile/</a:t>
            </a:r>
          </a:p>
        </p:txBody>
      </p:sp>
      <p:sp>
        <p:nvSpPr>
          <p:cNvPr id="31" name="Textplatzhalter 16">
            <a:extLst>
              <a:ext uri="{FF2B5EF4-FFF2-40B4-BE49-F238E27FC236}">
                <a16:creationId xmlns:a16="http://schemas.microsoft.com/office/drawing/2014/main" id="{99BAFDF9-B477-4EAA-888B-B283B996F142}"/>
              </a:ext>
            </a:extLst>
          </p:cNvPr>
          <p:cNvSpPr>
            <a:spLocks noGrp="1"/>
          </p:cNvSpPr>
          <p:nvPr>
            <p:ph type="body" sz="quarter" idx="15" hasCustomPrompt="1"/>
          </p:nvPr>
        </p:nvSpPr>
        <p:spPr bwMode="gray">
          <a:xfrm>
            <a:off x="2612084" y="2760959"/>
            <a:ext cx="3426913" cy="801691"/>
          </a:xfrm>
        </p:spPr>
        <p:txBody>
          <a:bodyPr/>
          <a:lstStyle>
            <a:lvl1pPr>
              <a:lnSpc>
                <a:spcPct val="100000"/>
              </a:lnSpc>
              <a:spcBef>
                <a:spcPts val="0"/>
              </a:spcBef>
              <a:defRPr sz="1600"/>
            </a:lvl1pPr>
          </a:lstStyle>
          <a:p>
            <a:r>
              <a:rPr lang="fr-FR"/>
              <a:t>vorname.nachname@giz.de</a:t>
            </a:r>
          </a:p>
          <a:p>
            <a:r>
              <a:rPr lang="fr-FR"/>
              <a:t>T	+49 (0) x xx </a:t>
            </a:r>
            <a:r>
              <a:rPr lang="fr-FR" err="1"/>
              <a:t>xx</a:t>
            </a:r>
            <a:r>
              <a:rPr lang="fr-FR"/>
              <a:t> </a:t>
            </a:r>
            <a:r>
              <a:rPr lang="fr-FR" err="1"/>
              <a:t>xx</a:t>
            </a:r>
            <a:r>
              <a:rPr lang="fr-FR"/>
              <a:t> </a:t>
            </a:r>
          </a:p>
          <a:p>
            <a:r>
              <a:rPr lang="fr-FR"/>
              <a:t>T	+49 (0) x xx </a:t>
            </a:r>
            <a:r>
              <a:rPr lang="fr-FR" err="1"/>
              <a:t>xx</a:t>
            </a:r>
            <a:r>
              <a:rPr lang="fr-FR"/>
              <a:t> </a:t>
            </a:r>
            <a:r>
              <a:rPr lang="fr-FR" err="1"/>
              <a:t>xx</a:t>
            </a:r>
            <a:endParaRPr lang="fr-FR"/>
          </a:p>
        </p:txBody>
      </p:sp>
      <p:sp>
        <p:nvSpPr>
          <p:cNvPr id="32" name="Textplatzhalter 29">
            <a:extLst>
              <a:ext uri="{FF2B5EF4-FFF2-40B4-BE49-F238E27FC236}">
                <a16:creationId xmlns:a16="http://schemas.microsoft.com/office/drawing/2014/main" id="{45476593-F938-4100-B13C-38D8379BF2AB}"/>
              </a:ext>
            </a:extLst>
          </p:cNvPr>
          <p:cNvSpPr>
            <a:spLocks noGrp="1"/>
          </p:cNvSpPr>
          <p:nvPr>
            <p:ph type="body" sz="quarter" idx="22"/>
          </p:nvPr>
        </p:nvSpPr>
        <p:spPr bwMode="gray">
          <a:xfrm>
            <a:off x="2612084" y="1857148"/>
            <a:ext cx="3426913" cy="235035"/>
          </a:xfrm>
        </p:spPr>
        <p:txBody>
          <a:bodyPr/>
          <a:lstStyle>
            <a:lvl1pPr>
              <a:defRPr sz="1600" b="1"/>
            </a:lvl1pPr>
          </a:lstStyle>
          <a:p>
            <a:pPr lvl="0"/>
            <a:r>
              <a:rPr lang="de-DE"/>
              <a:t>Mastertextformat bearbeiten</a:t>
            </a:r>
          </a:p>
        </p:txBody>
      </p:sp>
      <p:sp>
        <p:nvSpPr>
          <p:cNvPr id="33" name="Textplatzhalter 30">
            <a:extLst>
              <a:ext uri="{FF2B5EF4-FFF2-40B4-BE49-F238E27FC236}">
                <a16:creationId xmlns:a16="http://schemas.microsoft.com/office/drawing/2014/main" id="{01D00CFF-DFE3-4530-913B-A7058396109E}"/>
              </a:ext>
            </a:extLst>
          </p:cNvPr>
          <p:cNvSpPr>
            <a:spLocks noGrp="1"/>
          </p:cNvSpPr>
          <p:nvPr>
            <p:ph type="body" sz="quarter" idx="23" hasCustomPrompt="1"/>
          </p:nvPr>
        </p:nvSpPr>
        <p:spPr bwMode="gray">
          <a:xfrm>
            <a:off x="2612084" y="2181304"/>
            <a:ext cx="3426913" cy="235035"/>
          </a:xfrm>
        </p:spPr>
        <p:txBody>
          <a:bodyPr/>
          <a:lstStyle>
            <a:lvl1pPr>
              <a:defRPr sz="1600"/>
            </a:lvl1pPr>
          </a:lstStyle>
          <a:p>
            <a:r>
              <a:rPr lang="de-DE"/>
              <a:t>Funktion, Ort</a:t>
            </a:r>
          </a:p>
        </p:txBody>
      </p:sp>
      <p:sp>
        <p:nvSpPr>
          <p:cNvPr id="34" name="Bildplatzhalter 6">
            <a:extLst>
              <a:ext uri="{FF2B5EF4-FFF2-40B4-BE49-F238E27FC236}">
                <a16:creationId xmlns:a16="http://schemas.microsoft.com/office/drawing/2014/main" id="{E73BDD7E-D6A6-482B-9D61-5276F4F49979}"/>
              </a:ext>
            </a:extLst>
          </p:cNvPr>
          <p:cNvSpPr>
            <a:spLocks noGrp="1"/>
          </p:cNvSpPr>
          <p:nvPr>
            <p:ph type="pic" sz="quarter" idx="17"/>
          </p:nvPr>
        </p:nvSpPr>
        <p:spPr bwMode="gray">
          <a:xfrm>
            <a:off x="599758"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53" name="Textplatzhalter 16">
            <a:extLst>
              <a:ext uri="{FF2B5EF4-FFF2-40B4-BE49-F238E27FC236}">
                <a16:creationId xmlns:a16="http://schemas.microsoft.com/office/drawing/2014/main" id="{D4C3F840-A666-4D4F-B080-E849549C179C}"/>
              </a:ext>
            </a:extLst>
          </p:cNvPr>
          <p:cNvSpPr>
            <a:spLocks noGrp="1"/>
          </p:cNvSpPr>
          <p:nvPr>
            <p:ph type="body" sz="quarter" idx="24" hasCustomPrompt="1"/>
          </p:nvPr>
        </p:nvSpPr>
        <p:spPr bwMode="gray">
          <a:xfrm>
            <a:off x="8323537" y="2760959"/>
            <a:ext cx="3562099" cy="801691"/>
          </a:xfrm>
        </p:spPr>
        <p:txBody>
          <a:bodyPr/>
          <a:lstStyle>
            <a:lvl1pPr>
              <a:lnSpc>
                <a:spcPct val="100000"/>
              </a:lnSpc>
              <a:spcBef>
                <a:spcPts val="0"/>
              </a:spcBef>
              <a:defRPr sz="1600"/>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54" name="Textplatzhalter 29">
            <a:extLst>
              <a:ext uri="{FF2B5EF4-FFF2-40B4-BE49-F238E27FC236}">
                <a16:creationId xmlns:a16="http://schemas.microsoft.com/office/drawing/2014/main" id="{1183BB15-4C0C-49C5-B0B2-4418E3FD55EC}"/>
              </a:ext>
            </a:extLst>
          </p:cNvPr>
          <p:cNvSpPr>
            <a:spLocks noGrp="1"/>
          </p:cNvSpPr>
          <p:nvPr>
            <p:ph type="body" sz="quarter" idx="25"/>
          </p:nvPr>
        </p:nvSpPr>
        <p:spPr bwMode="gray">
          <a:xfrm>
            <a:off x="8323537" y="1857148"/>
            <a:ext cx="3562099" cy="235035"/>
          </a:xfrm>
        </p:spPr>
        <p:txBody>
          <a:bodyPr/>
          <a:lstStyle>
            <a:lvl1pPr>
              <a:defRPr sz="1600" b="1"/>
            </a:lvl1pPr>
          </a:lstStyle>
          <a:p>
            <a:pPr lvl="0"/>
            <a:r>
              <a:rPr lang="de-DE"/>
              <a:t>Mastertextformat bearbeiten</a:t>
            </a:r>
          </a:p>
        </p:txBody>
      </p:sp>
      <p:sp>
        <p:nvSpPr>
          <p:cNvPr id="55" name="Textplatzhalter 30">
            <a:extLst>
              <a:ext uri="{FF2B5EF4-FFF2-40B4-BE49-F238E27FC236}">
                <a16:creationId xmlns:a16="http://schemas.microsoft.com/office/drawing/2014/main" id="{0C6CA511-61C0-47B0-A071-DE194172414D}"/>
              </a:ext>
            </a:extLst>
          </p:cNvPr>
          <p:cNvSpPr>
            <a:spLocks noGrp="1"/>
          </p:cNvSpPr>
          <p:nvPr>
            <p:ph type="body" sz="quarter" idx="26" hasCustomPrompt="1"/>
          </p:nvPr>
        </p:nvSpPr>
        <p:spPr bwMode="gray">
          <a:xfrm>
            <a:off x="8323537" y="2181304"/>
            <a:ext cx="3562099" cy="235035"/>
          </a:xfrm>
        </p:spPr>
        <p:txBody>
          <a:bodyPr/>
          <a:lstStyle>
            <a:lvl1pPr>
              <a:defRPr sz="1600"/>
            </a:lvl1pPr>
          </a:lstStyle>
          <a:p>
            <a:r>
              <a:rPr lang="de-DE"/>
              <a:t>Funktion, Ort</a:t>
            </a:r>
          </a:p>
        </p:txBody>
      </p:sp>
      <p:sp>
        <p:nvSpPr>
          <p:cNvPr id="56" name="Bildplatzhalter 6">
            <a:extLst>
              <a:ext uri="{FF2B5EF4-FFF2-40B4-BE49-F238E27FC236}">
                <a16:creationId xmlns:a16="http://schemas.microsoft.com/office/drawing/2014/main" id="{B0EA41BA-7C5A-4545-A1DA-71964B045D1C}"/>
              </a:ext>
            </a:extLst>
          </p:cNvPr>
          <p:cNvSpPr>
            <a:spLocks noGrp="1"/>
          </p:cNvSpPr>
          <p:nvPr>
            <p:ph type="pic" sz="quarter" idx="27"/>
          </p:nvPr>
        </p:nvSpPr>
        <p:spPr bwMode="gray">
          <a:xfrm>
            <a:off x="6311212"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58" name="Titel 1">
            <a:extLst>
              <a:ext uri="{FF2B5EF4-FFF2-40B4-BE49-F238E27FC236}">
                <a16:creationId xmlns:a16="http://schemas.microsoft.com/office/drawing/2014/main" id="{2DD72F4F-E3F2-49DC-BBAE-681D615ED495}"/>
              </a:ext>
            </a:extLst>
          </p:cNvPr>
          <p:cNvSpPr>
            <a:spLocks noGrp="1"/>
          </p:cNvSpPr>
          <p:nvPr>
            <p:ph type="title"/>
          </p:nvPr>
        </p:nvSpPr>
        <p:spPr bwMode="gray">
          <a:xfrm>
            <a:off x="599756" y="320283"/>
            <a:ext cx="11285881" cy="720725"/>
          </a:xfrm>
        </p:spPr>
        <p:txBody>
          <a:bodyPr/>
          <a:lstStyle>
            <a:lvl1pPr>
              <a:defRPr/>
            </a:lvl1pPr>
          </a:lstStyle>
          <a:p>
            <a:r>
              <a:rPr lang="de-DE"/>
              <a:t>Mastertitelformat bearbeiten</a:t>
            </a:r>
            <a:endParaRPr lang="en-GB"/>
          </a:p>
        </p:txBody>
      </p:sp>
    </p:spTree>
    <p:extLst>
      <p:ext uri="{BB962C8B-B14F-4D97-AF65-F5344CB8AC3E}">
        <p14:creationId xmlns:p14="http://schemas.microsoft.com/office/powerpoint/2010/main" val="3700657736"/>
      </p:ext>
    </p:extLst>
  </p:cSld>
  <p:clrMapOvr>
    <a:masterClrMapping/>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Kontakt 3">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6D9A6770-F742-4C49-A402-D8E749BCD5B5}"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Food and nutrition security - a cross-sectoral orientatiom</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Page </a:t>
            </a:r>
            <a:fld id="{3A8B5DB7-81A8-4ED4-916B-6B23CD603687}" type="slidenum">
              <a:rPr smtClean="0"/>
              <a:pPr/>
              <a:t>‹#›</a:t>
            </a:fld>
            <a:endParaRPr/>
          </a:p>
        </p:txBody>
      </p:sp>
      <p:sp>
        <p:nvSpPr>
          <p:cNvPr id="16" name="Titel 1">
            <a:extLst>
              <a:ext uri="{FF2B5EF4-FFF2-40B4-BE49-F238E27FC236}">
                <a16:creationId xmlns:a16="http://schemas.microsoft.com/office/drawing/2014/main" id="{3B6C23A5-1B72-42F2-B92F-DC68B632F6B0}"/>
              </a:ext>
            </a:extLst>
          </p:cNvPr>
          <p:cNvSpPr>
            <a:spLocks noGrp="1"/>
          </p:cNvSpPr>
          <p:nvPr>
            <p:ph type="title"/>
          </p:nvPr>
        </p:nvSpPr>
        <p:spPr bwMode="gray">
          <a:xfrm>
            <a:off x="599755" y="320283"/>
            <a:ext cx="11414444" cy="720725"/>
          </a:xfrm>
        </p:spPr>
        <p:txBody>
          <a:bodyPr/>
          <a:lstStyle>
            <a:lvl1pPr>
              <a:defRPr/>
            </a:lvl1pPr>
          </a:lstStyle>
          <a:p>
            <a:r>
              <a:rPr lang="de-DE"/>
              <a:t>Mastertitelformat bearbeiten</a:t>
            </a:r>
            <a:endParaRPr lang="en-GB"/>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9756" y="3965951"/>
            <a:ext cx="3477993" cy="720149"/>
          </a:xfrm>
        </p:spPr>
        <p:txBody>
          <a:bodyPr/>
          <a:lstStyle>
            <a:lvl1pPr>
              <a:lnSpc>
                <a:spcPct val="100000"/>
              </a:lnSpc>
              <a:spcBef>
                <a:spcPts val="0"/>
              </a:spcBef>
              <a:defRPr sz="1333"/>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p:nvPr>
        </p:nvSpPr>
        <p:spPr bwMode="gray">
          <a:xfrm>
            <a:off x="599756" y="3345197"/>
            <a:ext cx="3477993" cy="235035"/>
          </a:xfrm>
        </p:spPr>
        <p:txBody>
          <a:bodyPr/>
          <a:lstStyle>
            <a:lvl1pPr>
              <a:defRPr sz="1333" b="1"/>
            </a:lvl1pPr>
          </a:lstStyle>
          <a:p>
            <a:pPr lvl="0"/>
            <a:r>
              <a:rPr lang="de-DE"/>
              <a:t>Mastertextformat bearbeiten</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9756" y="3581825"/>
            <a:ext cx="3477993" cy="235035"/>
          </a:xfrm>
        </p:spPr>
        <p:txBody>
          <a:bodyPr/>
          <a:lstStyle>
            <a:lvl1pPr>
              <a:defRPr sz="1333"/>
            </a:lvl1pPr>
          </a:lstStyle>
          <a:p>
            <a:r>
              <a:rPr lang="de-DE"/>
              <a:t>Funktion, Ort</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p:nvPr>
        </p:nvSpPr>
        <p:spPr bwMode="gray">
          <a:xfrm>
            <a:off x="59975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de-DE"/>
              <a:t>Bild durch Klicken auf Symbol hinzufügen</a:t>
            </a:r>
            <a:endParaRPr lang="en-GB"/>
          </a:p>
        </p:txBody>
      </p:sp>
      <p:sp>
        <p:nvSpPr>
          <p:cNvPr id="23" name="Textplatzhalter 16">
            <a:extLst>
              <a:ext uri="{FF2B5EF4-FFF2-40B4-BE49-F238E27FC236}">
                <a16:creationId xmlns:a16="http://schemas.microsoft.com/office/drawing/2014/main" id="{A3959264-4C48-474A-BB44-B8C103D1F20F}"/>
              </a:ext>
            </a:extLst>
          </p:cNvPr>
          <p:cNvSpPr>
            <a:spLocks noGrp="1"/>
          </p:cNvSpPr>
          <p:nvPr>
            <p:ph type="body" sz="quarter" idx="24" hasCustomPrompt="1"/>
          </p:nvPr>
        </p:nvSpPr>
        <p:spPr bwMode="gray">
          <a:xfrm>
            <a:off x="4464610" y="3965951"/>
            <a:ext cx="3477993" cy="720149"/>
          </a:xfrm>
        </p:spPr>
        <p:txBody>
          <a:bodyPr/>
          <a:lstStyle>
            <a:lvl1pPr>
              <a:lnSpc>
                <a:spcPct val="100000"/>
              </a:lnSpc>
              <a:spcBef>
                <a:spcPts val="0"/>
              </a:spcBef>
              <a:defRPr sz="1333"/>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24" name="Textplatzhalter 29">
            <a:extLst>
              <a:ext uri="{FF2B5EF4-FFF2-40B4-BE49-F238E27FC236}">
                <a16:creationId xmlns:a16="http://schemas.microsoft.com/office/drawing/2014/main" id="{37C5BE72-A50D-4E1F-A698-7239B19ED5FF}"/>
              </a:ext>
            </a:extLst>
          </p:cNvPr>
          <p:cNvSpPr>
            <a:spLocks noGrp="1"/>
          </p:cNvSpPr>
          <p:nvPr>
            <p:ph type="body" sz="quarter" idx="25"/>
          </p:nvPr>
        </p:nvSpPr>
        <p:spPr bwMode="gray">
          <a:xfrm>
            <a:off x="4464610" y="3345197"/>
            <a:ext cx="3477993" cy="235035"/>
          </a:xfrm>
        </p:spPr>
        <p:txBody>
          <a:bodyPr/>
          <a:lstStyle>
            <a:lvl1pPr>
              <a:defRPr sz="1333" b="1"/>
            </a:lvl1pPr>
          </a:lstStyle>
          <a:p>
            <a:pPr lvl="0"/>
            <a:r>
              <a:rPr lang="de-DE"/>
              <a:t>Mastertextformat bearbeiten</a:t>
            </a:r>
          </a:p>
        </p:txBody>
      </p:sp>
      <p:sp>
        <p:nvSpPr>
          <p:cNvPr id="25" name="Textplatzhalter 30">
            <a:extLst>
              <a:ext uri="{FF2B5EF4-FFF2-40B4-BE49-F238E27FC236}">
                <a16:creationId xmlns:a16="http://schemas.microsoft.com/office/drawing/2014/main" id="{BBC5F177-59CC-4E2C-8920-EF6014FA21D0}"/>
              </a:ext>
            </a:extLst>
          </p:cNvPr>
          <p:cNvSpPr>
            <a:spLocks noGrp="1"/>
          </p:cNvSpPr>
          <p:nvPr>
            <p:ph type="body" sz="quarter" idx="26" hasCustomPrompt="1"/>
          </p:nvPr>
        </p:nvSpPr>
        <p:spPr bwMode="gray">
          <a:xfrm>
            <a:off x="4464610" y="3581825"/>
            <a:ext cx="3477993" cy="235035"/>
          </a:xfrm>
        </p:spPr>
        <p:txBody>
          <a:bodyPr/>
          <a:lstStyle>
            <a:lvl1pPr>
              <a:defRPr sz="1333"/>
            </a:lvl1pPr>
          </a:lstStyle>
          <a:p>
            <a:r>
              <a:rPr lang="de-DE"/>
              <a:t>Funktion, Ort</a:t>
            </a:r>
          </a:p>
        </p:txBody>
      </p:sp>
      <p:sp>
        <p:nvSpPr>
          <p:cNvPr id="36" name="Bildplatzhalter 6">
            <a:extLst>
              <a:ext uri="{FF2B5EF4-FFF2-40B4-BE49-F238E27FC236}">
                <a16:creationId xmlns:a16="http://schemas.microsoft.com/office/drawing/2014/main" id="{BB2B85DB-7C09-47DD-8B78-3BE26DF17326}"/>
              </a:ext>
            </a:extLst>
          </p:cNvPr>
          <p:cNvSpPr>
            <a:spLocks noGrp="1"/>
          </p:cNvSpPr>
          <p:nvPr>
            <p:ph type="pic" sz="quarter" idx="27"/>
          </p:nvPr>
        </p:nvSpPr>
        <p:spPr bwMode="gray">
          <a:xfrm>
            <a:off x="4464612"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de-DE"/>
              <a:t>Bild durch Klicken auf Symbol hinzufügen</a:t>
            </a:r>
            <a:endParaRPr lang="en-GB"/>
          </a:p>
        </p:txBody>
      </p:sp>
      <p:sp>
        <p:nvSpPr>
          <p:cNvPr id="37" name="Textplatzhalter 16">
            <a:extLst>
              <a:ext uri="{FF2B5EF4-FFF2-40B4-BE49-F238E27FC236}">
                <a16:creationId xmlns:a16="http://schemas.microsoft.com/office/drawing/2014/main" id="{C376165A-CE76-4372-91C7-F6C54DEAFEF0}"/>
              </a:ext>
            </a:extLst>
          </p:cNvPr>
          <p:cNvSpPr>
            <a:spLocks noGrp="1"/>
          </p:cNvSpPr>
          <p:nvPr>
            <p:ph type="body" sz="quarter" idx="28" hasCustomPrompt="1"/>
          </p:nvPr>
        </p:nvSpPr>
        <p:spPr bwMode="gray">
          <a:xfrm>
            <a:off x="8329465" y="3965951"/>
            <a:ext cx="3477993" cy="720149"/>
          </a:xfrm>
        </p:spPr>
        <p:txBody>
          <a:bodyPr/>
          <a:lstStyle>
            <a:lvl1pPr>
              <a:lnSpc>
                <a:spcPct val="100000"/>
              </a:lnSpc>
              <a:spcBef>
                <a:spcPts val="0"/>
              </a:spcBef>
              <a:defRPr sz="1333"/>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38" name="Textplatzhalter 29">
            <a:extLst>
              <a:ext uri="{FF2B5EF4-FFF2-40B4-BE49-F238E27FC236}">
                <a16:creationId xmlns:a16="http://schemas.microsoft.com/office/drawing/2014/main" id="{12DC0B08-9C2F-4A20-8D25-AB673DE13DB5}"/>
              </a:ext>
            </a:extLst>
          </p:cNvPr>
          <p:cNvSpPr>
            <a:spLocks noGrp="1"/>
          </p:cNvSpPr>
          <p:nvPr>
            <p:ph type="body" sz="quarter" idx="29"/>
          </p:nvPr>
        </p:nvSpPr>
        <p:spPr bwMode="gray">
          <a:xfrm>
            <a:off x="8329465" y="3345197"/>
            <a:ext cx="3477993" cy="235035"/>
          </a:xfrm>
        </p:spPr>
        <p:txBody>
          <a:bodyPr/>
          <a:lstStyle>
            <a:lvl1pPr>
              <a:defRPr sz="1333" b="1"/>
            </a:lvl1pPr>
          </a:lstStyle>
          <a:p>
            <a:pPr lvl="0"/>
            <a:r>
              <a:rPr lang="de-DE"/>
              <a:t>Mastertextformat bearbeiten</a:t>
            </a:r>
          </a:p>
        </p:txBody>
      </p:sp>
      <p:sp>
        <p:nvSpPr>
          <p:cNvPr id="39" name="Textplatzhalter 30">
            <a:extLst>
              <a:ext uri="{FF2B5EF4-FFF2-40B4-BE49-F238E27FC236}">
                <a16:creationId xmlns:a16="http://schemas.microsoft.com/office/drawing/2014/main" id="{7DB1B252-5879-4206-BDF8-0A22178C0420}"/>
              </a:ext>
            </a:extLst>
          </p:cNvPr>
          <p:cNvSpPr>
            <a:spLocks noGrp="1"/>
          </p:cNvSpPr>
          <p:nvPr>
            <p:ph type="body" sz="quarter" idx="30" hasCustomPrompt="1"/>
          </p:nvPr>
        </p:nvSpPr>
        <p:spPr bwMode="gray">
          <a:xfrm>
            <a:off x="8329465" y="3581825"/>
            <a:ext cx="3477993" cy="235035"/>
          </a:xfrm>
        </p:spPr>
        <p:txBody>
          <a:bodyPr/>
          <a:lstStyle>
            <a:lvl1pPr>
              <a:defRPr sz="1333"/>
            </a:lvl1pPr>
          </a:lstStyle>
          <a:p>
            <a:r>
              <a:rPr lang="de-DE"/>
              <a:t>Funktion, Ort</a:t>
            </a:r>
          </a:p>
        </p:txBody>
      </p:sp>
      <p:sp>
        <p:nvSpPr>
          <p:cNvPr id="40" name="Bildplatzhalter 6">
            <a:extLst>
              <a:ext uri="{FF2B5EF4-FFF2-40B4-BE49-F238E27FC236}">
                <a16:creationId xmlns:a16="http://schemas.microsoft.com/office/drawing/2014/main" id="{DD64FA03-A54F-412F-96FC-EE4E88E5DD5F}"/>
              </a:ext>
            </a:extLst>
          </p:cNvPr>
          <p:cNvSpPr>
            <a:spLocks noGrp="1"/>
          </p:cNvSpPr>
          <p:nvPr>
            <p:ph type="pic" sz="quarter" idx="31"/>
          </p:nvPr>
        </p:nvSpPr>
        <p:spPr bwMode="gray">
          <a:xfrm>
            <a:off x="832946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de-DE"/>
              <a:t>Bild durch Klicken auf Symbol hinzufügen</a:t>
            </a:r>
            <a:endParaRPr lang="en-GB"/>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44" name="Grafik 43">
            <a:extLst>
              <a:ext uri="{FF2B5EF4-FFF2-40B4-BE49-F238E27FC236}">
                <a16:creationId xmlns:a16="http://schemas.microsoft.com/office/drawing/2014/main" id="{95D9641D-18D8-4757-B59C-824BED8ECD98}"/>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
        <p:nvSpPr>
          <p:cNvPr id="52" name="TextBox 7">
            <a:extLst>
              <a:ext uri="{FF2B5EF4-FFF2-40B4-BE49-F238E27FC236}">
                <a16:creationId xmlns:a16="http://schemas.microsoft.com/office/drawing/2014/main" id="{D1A27A20-93C4-43EC-9799-1798AF93C848}"/>
              </a:ext>
            </a:extLst>
          </p:cNvPr>
          <p:cNvSpPr txBox="1"/>
          <p:nvPr userDrawn="1"/>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https://www.facebook.com/gizprofile/</a:t>
            </a:r>
          </a:p>
        </p:txBody>
      </p:sp>
    </p:spTree>
    <p:extLst>
      <p:ext uri="{BB962C8B-B14F-4D97-AF65-F5344CB8AC3E}">
        <p14:creationId xmlns:p14="http://schemas.microsoft.com/office/powerpoint/2010/main" val="3770164738"/>
      </p:ext>
    </p:extLst>
  </p:cSld>
  <p:clrMapOvr>
    <a:masterClrMapping/>
  </p:clrMapOvr>
  <p:transition>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Nur Head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3B8893D7-9C1D-4847-863A-D326CE5D863A}"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spTree>
    <p:extLst>
      <p:ext uri="{BB962C8B-B14F-4D97-AF65-F5344CB8AC3E}">
        <p14:creationId xmlns:p14="http://schemas.microsoft.com/office/powerpoint/2010/main" val="2813747996"/>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Nur Headline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Food and nutrition security - a cross-sectoral orientatiom</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A5A9370E-4A07-4F05-B829-507C74BEBC81}"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Page </a:t>
            </a:r>
            <a:fld id="{3A8B5DB7-81A8-4ED4-916B-6B23CD603687}" type="slidenum">
              <a:rPr smtClean="0"/>
              <a:pPr/>
              <a:t>‹#›</a:t>
            </a:fld>
            <a:endParaRP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491685695"/>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Impressum">
    <p:spTree>
      <p:nvGrpSpPr>
        <p:cNvPr id="1" name=""/>
        <p:cNvGrpSpPr/>
        <p:nvPr/>
      </p:nvGrpSpPr>
      <p:grpSpPr>
        <a:xfrm>
          <a:off x="0" y="0"/>
          <a:ext cx="0" cy="0"/>
          <a:chOff x="0" y="0"/>
          <a:chExt cx="0" cy="0"/>
        </a:xfrm>
      </p:grpSpPr>
      <p:sp>
        <p:nvSpPr>
          <p:cNvPr id="15" name="Textplatzhalter 14">
            <a:extLst>
              <a:ext uri="{FF2B5EF4-FFF2-40B4-BE49-F238E27FC236}">
                <a16:creationId xmlns:a16="http://schemas.microsoft.com/office/drawing/2014/main" id="{790F769E-F4C9-44EF-9773-070A28E48EFF}"/>
              </a:ext>
            </a:extLst>
          </p:cNvPr>
          <p:cNvSpPr>
            <a:spLocks noGrp="1"/>
          </p:cNvSpPr>
          <p:nvPr>
            <p:ph type="body" sz="quarter" idx="17" hasCustomPrompt="1"/>
          </p:nvPr>
        </p:nvSpPr>
        <p:spPr bwMode="gray">
          <a:xfrm>
            <a:off x="2676649" y="431341"/>
            <a:ext cx="5765996" cy="574260"/>
          </a:xfrm>
        </p:spPr>
        <p:txBody>
          <a:bodyPr wrap="square">
            <a:spAutoFit/>
          </a:bodyPr>
          <a:lstStyle>
            <a:lvl1pPr marL="0" marR="0" indent="0" algn="l" defTabSz="914377" rtl="0" eaLnBrk="1" fontAlgn="auto" latinLnBrk="0" hangingPunct="1">
              <a:lnSpc>
                <a:spcPct val="100000"/>
              </a:lnSpc>
              <a:spcBef>
                <a:spcPts val="0"/>
              </a:spcBef>
              <a:spcAft>
                <a:spcPts val="0"/>
              </a:spcAft>
              <a:buClrTx/>
              <a:buSzTx/>
              <a:buFontTx/>
              <a:buNone/>
              <a:tabLst/>
              <a:defRPr sz="933" b="1">
                <a:solidFill>
                  <a:schemeClr val="accent1"/>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de-DE" sz="933" b="0" i="0" u="none" strike="noStrike" kern="1200" cap="none" spc="0" normalizeH="0" baseline="0" noProof="0">
                <a:ln>
                  <a:noFill/>
                </a:ln>
                <a:solidFill>
                  <a:srgbClr val="C80F0F"/>
                </a:solidFill>
                <a:effectLst/>
                <a:uLnTx/>
                <a:uFillTx/>
                <a:latin typeface="+mn-lt"/>
                <a:ea typeface="+mn-ea"/>
                <a:cs typeface="+mn-cs"/>
              </a:rPr>
              <a:t>Hinweistext für Impressum: </a:t>
            </a:r>
            <a:br>
              <a:rPr kumimoji="0" lang="de-DE" sz="933" b="0" i="0" u="none" strike="noStrike" kern="1200" cap="none" spc="0" normalizeH="0" baseline="0" noProof="0">
                <a:ln>
                  <a:noFill/>
                </a:ln>
                <a:solidFill>
                  <a:srgbClr val="C80F0F"/>
                </a:solidFill>
                <a:effectLst/>
                <a:uLnTx/>
                <a:uFillTx/>
                <a:latin typeface="+mn-lt"/>
                <a:ea typeface="+mn-ea"/>
                <a:cs typeface="+mn-cs"/>
              </a:rPr>
            </a:br>
            <a:r>
              <a:rPr kumimoji="0" lang="de-DE" sz="933" b="0" i="0" u="none" strike="noStrike" kern="1200" cap="none" spc="0" normalizeH="0" baseline="0" noProof="0">
                <a:ln>
                  <a:noFill/>
                </a:ln>
                <a:solidFill>
                  <a:srgbClr val="C80F0F"/>
                </a:solidFill>
                <a:effectLst/>
                <a:uLnTx/>
                <a:uFillTx/>
                <a:latin typeface="+mn-lt"/>
                <a:ea typeface="+mn-ea"/>
                <a:cs typeface="+mn-cs"/>
              </a:rPr>
              <a:t>Platzhaltertexte (Projekt-/Programmname, Anschrift, E-Mail etc.) bitte nach Bedarf anpassen/löschen. </a:t>
            </a:r>
            <a:br>
              <a:rPr kumimoji="0" lang="de-DE" sz="933" b="0" i="0" u="none" strike="noStrike" kern="1200" cap="none" spc="0" normalizeH="0" baseline="0" noProof="0">
                <a:ln>
                  <a:noFill/>
                </a:ln>
                <a:solidFill>
                  <a:srgbClr val="C80F0F"/>
                </a:solidFill>
                <a:effectLst/>
                <a:uLnTx/>
                <a:uFillTx/>
                <a:latin typeface="+mn-lt"/>
                <a:ea typeface="+mn-ea"/>
                <a:cs typeface="+mn-cs"/>
              </a:rPr>
            </a:br>
            <a:r>
              <a:rPr kumimoji="0" lang="de-DE" sz="933" b="0" i="0" u="none" strike="noStrike" kern="1200" cap="none" spc="0" normalizeH="0" baseline="0" noProof="0">
                <a:ln>
                  <a:noFill/>
                </a:ln>
                <a:solidFill>
                  <a:srgbClr val="C80F0F"/>
                </a:solidFill>
                <a:effectLst/>
                <a:uLnTx/>
                <a:uFillTx/>
                <a:latin typeface="+mn-lt"/>
                <a:ea typeface="+mn-ea"/>
                <a:cs typeface="+mn-cs"/>
              </a:rPr>
              <a:t>Löschen Sie den Platzhalter für das logo des Kooperationspartners falls nicht passend.</a:t>
            </a:r>
            <a:br>
              <a:rPr kumimoji="0" lang="de-DE" sz="933" b="0" i="0" u="none" strike="noStrike" kern="1200" cap="none" spc="0" normalizeH="0" baseline="0" noProof="0">
                <a:ln>
                  <a:noFill/>
                </a:ln>
                <a:solidFill>
                  <a:srgbClr val="C80F0F"/>
                </a:solidFill>
                <a:effectLst/>
                <a:uLnTx/>
                <a:uFillTx/>
                <a:latin typeface="+mn-lt"/>
                <a:ea typeface="+mn-ea"/>
                <a:cs typeface="+mn-cs"/>
              </a:rPr>
            </a:br>
            <a:r>
              <a:rPr kumimoji="0" lang="de-DE" sz="933" b="0" i="0" u="none" strike="noStrike" kern="1200" cap="none" spc="0" normalizeH="0" baseline="0" noProof="0">
                <a:ln>
                  <a:noFill/>
                </a:ln>
                <a:solidFill>
                  <a:srgbClr val="C80F0F"/>
                </a:solidFill>
                <a:effectLst/>
                <a:uLnTx/>
                <a:uFillTx/>
                <a:latin typeface="+mn-lt"/>
                <a:ea typeface="+mn-ea"/>
                <a:cs typeface="+mn-cs"/>
              </a:rPr>
              <a:t>(Dieser Hinweis ist im Präsentationsmodus nicht sichtbar und wird auch nicht ausgedruckt.)</a:t>
            </a:r>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p:txBody>
          <a:bodyPr/>
          <a:lstStyle/>
          <a:p>
            <a:fld id="{7B3A1E86-56D6-45A8-9641-7A034597714C}"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p:txBody>
          <a:bodyPr/>
          <a:lstStyle/>
          <a:p>
            <a:r>
              <a:rPr lang="en-US"/>
              <a:t>Food and nutrition security - a cross-sectoral orientatiom</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p:txBody>
          <a:bodyPr/>
          <a:lstStyle/>
          <a:p>
            <a:r>
              <a:rPr lang="de-DE"/>
              <a:t>Page </a:t>
            </a:r>
            <a:fld id="{3A8B5DB7-81A8-4ED4-916B-6B23CD603687}" type="slidenum">
              <a:rPr smtClean="0"/>
              <a:pPr/>
              <a:t>‹#›</a:t>
            </a:fld>
            <a:endParaRPr/>
          </a:p>
        </p:txBody>
      </p:sp>
      <p:sp>
        <p:nvSpPr>
          <p:cNvPr id="10" name="Rechteck 9">
            <a:extLst>
              <a:ext uri="{FF2B5EF4-FFF2-40B4-BE49-F238E27FC236}">
                <a16:creationId xmlns:a16="http://schemas.microsoft.com/office/drawing/2014/main" id="{8EF3C373-F3E5-423E-B3C3-C5E1BD203F77}"/>
              </a:ext>
            </a:extLst>
          </p:cNvPr>
          <p:cNvSpPr/>
          <p:nvPr userDrawn="1"/>
        </p:nvSpPr>
        <p:spPr bwMode="gray">
          <a:xfrm>
            <a:off x="600661" y="1475895"/>
            <a:ext cx="4286015" cy="1688283"/>
          </a:xfrm>
          <a:prstGeom prst="rect">
            <a:avLst/>
          </a:prstGeom>
        </p:spPr>
        <p:txBody>
          <a:bodyPr wrap="square" lIns="0" tIns="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Als Bundesunternehmen unterstützt die GIZ </a:t>
            </a:r>
            <a:br>
              <a:rPr kumimoji="0" lang="de-DE" sz="1067" b="0" i="0" u="none" strike="noStrike" kern="0" cap="none" spc="0" normalizeH="0" baseline="0" noProof="0">
                <a:ln>
                  <a:noFill/>
                </a:ln>
                <a:solidFill>
                  <a:prstClr val="black"/>
                </a:solidFill>
                <a:effectLst/>
                <a:uLnTx/>
                <a:uFillTx/>
              </a:rPr>
            </a:br>
            <a:r>
              <a:rPr kumimoji="0" lang="de-DE" sz="1067" b="0" i="0" u="none" strike="noStrike" kern="0" cap="none" spc="0" normalizeH="0" baseline="0" noProof="0">
                <a:ln>
                  <a:noFill/>
                </a:ln>
                <a:solidFill>
                  <a:prstClr val="black"/>
                </a:solidFill>
                <a:effectLst/>
                <a:uLnTx/>
                <a:uFillTx/>
              </a:rPr>
              <a:t>die deutsche Bundesregierung bei der Erreichung ihrer Ziele </a:t>
            </a:r>
            <a:br>
              <a:rPr kumimoji="0" lang="de-DE" sz="1067" b="0" i="0" u="none" strike="noStrike" kern="0" cap="none" spc="0" normalizeH="0" baseline="0" noProof="0">
                <a:ln>
                  <a:noFill/>
                </a:ln>
                <a:solidFill>
                  <a:prstClr val="black"/>
                </a:solidFill>
                <a:effectLst/>
                <a:uLnTx/>
                <a:uFillTx/>
              </a:rPr>
            </a:br>
            <a:r>
              <a:rPr kumimoji="0" lang="de-DE" sz="1067" b="0" i="0" u="none" strike="noStrike" kern="0" cap="none" spc="0" normalizeH="0" baseline="0" noProof="0">
                <a:ln>
                  <a:noFill/>
                </a:ln>
                <a:solidFill>
                  <a:prstClr val="black"/>
                </a:solidFill>
                <a:effectLst/>
                <a:uLnTx/>
                <a:uFillTx/>
              </a:rPr>
              <a:t>in der Internationalen Zusammenarbeit für nachhaltige Entwicklung.</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1" i="0" u="none" strike="noStrike" kern="0" cap="none" spc="0" normalizeH="0" baseline="0" noProof="0">
                <a:ln>
                  <a:noFill/>
                </a:ln>
                <a:solidFill>
                  <a:prstClr val="black"/>
                </a:solidFill>
                <a:effectLst/>
                <a:uLnTx/>
                <a:uFillTx/>
              </a:rPr>
              <a:t>Herausgeber: </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Deutsche Gesellschaft für </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Internationale Zusammenarbeit (GIZ) GmbH</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Sitz der Gesellschaft </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Bonn und Eschborn </a:t>
            </a:r>
          </a:p>
        </p:txBody>
      </p:sp>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p:nvPr>
        </p:nvSpPr>
        <p:spPr bwMode="gray">
          <a:xfrm>
            <a:off x="600660" y="3397146"/>
            <a:ext cx="4619229"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de-DE"/>
              <a:t>Mastertextformat bearbeiten</a:t>
            </a:r>
          </a:p>
        </p:txBody>
      </p:sp>
      <p:sp>
        <p:nvSpPr>
          <p:cNvPr id="13" name="Textplatzhalter 6">
            <a:extLst>
              <a:ext uri="{FF2B5EF4-FFF2-40B4-BE49-F238E27FC236}">
                <a16:creationId xmlns:a16="http://schemas.microsoft.com/office/drawing/2014/main" id="{CF011E25-18E3-408D-87A2-25C927E6CD34}"/>
              </a:ext>
            </a:extLst>
          </p:cNvPr>
          <p:cNvSpPr>
            <a:spLocks noGrp="1"/>
          </p:cNvSpPr>
          <p:nvPr>
            <p:ph type="body" sz="quarter" idx="15"/>
          </p:nvPr>
        </p:nvSpPr>
        <p:spPr bwMode="gray">
          <a:xfrm>
            <a:off x="5848718" y="1475896"/>
            <a:ext cx="4570903" cy="249432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lnSpc>
                <a:spcPct val="100000"/>
              </a:lnSpc>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de-DE"/>
              <a:t>Mastertextformat bearbeiten</a:t>
            </a:r>
          </a:p>
        </p:txBody>
      </p:sp>
      <p:sp>
        <p:nvSpPr>
          <p:cNvPr id="11" name="Titel 4">
            <a:extLst>
              <a:ext uri="{FF2B5EF4-FFF2-40B4-BE49-F238E27FC236}">
                <a16:creationId xmlns:a16="http://schemas.microsoft.com/office/drawing/2014/main" id="{25948279-B0DD-4569-9447-FFB1B6C1C356}"/>
              </a:ext>
            </a:extLst>
          </p:cNvPr>
          <p:cNvSpPr txBox="1">
            <a:spLocks/>
          </p:cNvSpPr>
          <p:nvPr userDrawn="1"/>
        </p:nvSpPr>
        <p:spPr bwMode="gray">
          <a:xfrm>
            <a:off x="599757" y="320283"/>
            <a:ext cx="9020495" cy="720725"/>
          </a:xfrm>
          <a:prstGeom prst="rect">
            <a:avLst/>
          </a:prstGeom>
        </p:spPr>
        <p:txBody>
          <a:bodyPr vert="horz" lIns="0" tIns="0" rIns="96000" bIns="0" rtlCol="0" anchor="b">
            <a:noAutofit/>
          </a:bodyPr>
          <a:lstStyle>
            <a:lvl1pPr algn="l" defTabSz="685800" rtl="0" eaLnBrk="1" latinLnBrk="0" hangingPunct="1">
              <a:lnSpc>
                <a:spcPct val="90000"/>
              </a:lnSpc>
              <a:spcBef>
                <a:spcPct val="0"/>
              </a:spcBef>
              <a:buNone/>
              <a:defRPr sz="1800" b="1" kern="1200" cap="none" baseline="0">
                <a:solidFill>
                  <a:schemeClr val="tx1"/>
                </a:solidFill>
                <a:latin typeface="+mj-lt"/>
                <a:ea typeface="+mj-ea"/>
                <a:cs typeface="+mj-cs"/>
              </a:defRPr>
            </a:lvl1pPr>
          </a:lstStyle>
          <a:p>
            <a:r>
              <a:rPr lang="de-DE" sz="2400"/>
              <a:t>Impressum</a:t>
            </a:r>
          </a:p>
        </p:txBody>
      </p:sp>
      <p:sp>
        <p:nvSpPr>
          <p:cNvPr id="12" name="Textplatzhalter 2">
            <a:extLst>
              <a:ext uri="{FF2B5EF4-FFF2-40B4-BE49-F238E27FC236}">
                <a16:creationId xmlns:a16="http://schemas.microsoft.com/office/drawing/2014/main" id="{0D9D2269-B68A-4FB7-81ED-4D5317C4B88A}"/>
              </a:ext>
            </a:extLst>
          </p:cNvPr>
          <p:cNvSpPr>
            <a:spLocks noGrp="1"/>
          </p:cNvSpPr>
          <p:nvPr>
            <p:ph type="body" sz="quarter" idx="21"/>
          </p:nvPr>
        </p:nvSpPr>
        <p:spPr>
          <a:xfrm>
            <a:off x="5848351" y="4276011"/>
            <a:ext cx="3038475" cy="147733"/>
          </a:xfrm>
        </p:spPr>
        <p:txBody>
          <a:bodyPr wrap="none" lIns="0">
            <a:noAutofit/>
          </a:bodyPr>
          <a:lstStyle>
            <a:lvl1pPr>
              <a:defRPr lang="de-DE" sz="1067" smtClean="0">
                <a:solidFill>
                  <a:prstClr val="black"/>
                </a:solidFill>
              </a:defRPr>
            </a:lvl1pPr>
            <a:lvl2pPr>
              <a:defRPr lang="de-DE" sz="1800" smtClean="0"/>
            </a:lvl2pPr>
            <a:lvl3pPr>
              <a:defRPr lang="de-DE" sz="1800" smtClean="0"/>
            </a:lvl3pPr>
            <a:lvl4pPr>
              <a:defRPr lang="de-DE" smtClean="0"/>
            </a:lvl4pPr>
            <a:lvl5pPr>
              <a:defRPr lang="fr-FR"/>
            </a:lvl5pPr>
          </a:lstStyle>
          <a:p>
            <a:pPr lvl="0"/>
            <a:r>
              <a:rPr lang="de-DE"/>
              <a:t>Mastertextformat bearbeiten</a:t>
            </a:r>
          </a:p>
        </p:txBody>
      </p:sp>
    </p:spTree>
    <p:extLst>
      <p:ext uri="{BB962C8B-B14F-4D97-AF65-F5344CB8AC3E}">
        <p14:creationId xmlns:p14="http://schemas.microsoft.com/office/powerpoint/2010/main" val="4240549831"/>
      </p:ext>
    </p:extLst>
  </p:cSld>
  <p:clrMapOvr>
    <a:masterClrMapping/>
  </p:clrMapOvr>
  <p:transition>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Fotonachweise und Quellen">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p:nvPr>
        </p:nvSpPr>
        <p:spPr bwMode="gray">
          <a:xfrm>
            <a:off x="600660" y="1475895"/>
            <a:ext cx="9563579" cy="4626708"/>
          </a:xfrm>
        </p:spPr>
        <p:txBody>
          <a:bodyPr numCol="2"/>
          <a:lstStyle>
            <a:lvl1pPr>
              <a:lnSpc>
                <a:spcPct val="100000"/>
              </a:lnSpc>
              <a:spcBef>
                <a:spcPts val="0"/>
              </a:spcBef>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de-DE"/>
              <a:t>Mastertextformat bearbeiten</a:t>
            </a:r>
          </a:p>
        </p:txBody>
      </p:sp>
      <p:sp>
        <p:nvSpPr>
          <p:cNvPr id="11" name="Rechteck 10">
            <a:extLst>
              <a:ext uri="{FF2B5EF4-FFF2-40B4-BE49-F238E27FC236}">
                <a16:creationId xmlns:a16="http://schemas.microsoft.com/office/drawing/2014/main" id="{1BCACD76-7CB8-457E-9434-C57DB9E23AA9}"/>
              </a:ext>
            </a:extLst>
          </p:cNvPr>
          <p:cNvSpPr/>
          <p:nvPr userDrawn="1"/>
        </p:nvSpPr>
        <p:spPr bwMode="gray">
          <a:xfrm>
            <a:off x="1036949" y="6535917"/>
            <a:ext cx="1445444" cy="21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Titel 4">
            <a:extLst>
              <a:ext uri="{FF2B5EF4-FFF2-40B4-BE49-F238E27FC236}">
                <a16:creationId xmlns:a16="http://schemas.microsoft.com/office/drawing/2014/main" id="{7C271A97-CC1D-481E-9972-CE4AD69C28AD}"/>
              </a:ext>
            </a:extLst>
          </p:cNvPr>
          <p:cNvSpPr txBox="1">
            <a:spLocks/>
          </p:cNvSpPr>
          <p:nvPr userDrawn="1"/>
        </p:nvSpPr>
        <p:spPr bwMode="gray">
          <a:xfrm>
            <a:off x="599757" y="320283"/>
            <a:ext cx="9020495" cy="720725"/>
          </a:xfrm>
          <a:prstGeom prst="rect">
            <a:avLst/>
          </a:prstGeom>
        </p:spPr>
        <p:txBody>
          <a:bodyPr vert="horz" lIns="0" tIns="0" rIns="96000" bIns="0" rtlCol="0" anchor="b">
            <a:noAutofit/>
          </a:bodyPr>
          <a:lstStyle>
            <a:lvl1pPr algn="l" defTabSz="685800" rtl="0" eaLnBrk="1" latinLnBrk="0" hangingPunct="1">
              <a:lnSpc>
                <a:spcPct val="90000"/>
              </a:lnSpc>
              <a:spcBef>
                <a:spcPct val="0"/>
              </a:spcBef>
              <a:buNone/>
              <a:defRPr sz="1800" b="1" kern="1200" cap="none" baseline="0">
                <a:solidFill>
                  <a:schemeClr val="tx1"/>
                </a:solidFill>
                <a:latin typeface="+mj-lt"/>
                <a:ea typeface="+mj-ea"/>
                <a:cs typeface="+mj-cs"/>
              </a:defRPr>
            </a:lvl1pPr>
          </a:lstStyle>
          <a:p>
            <a:r>
              <a:rPr lang="de-DE" sz="2400" b="1"/>
              <a:t>Fotonachweise / Quellen</a:t>
            </a:r>
            <a:endParaRPr lang="de-DE" sz="2400"/>
          </a:p>
        </p:txBody>
      </p:sp>
    </p:spTree>
    <p:extLst>
      <p:ext uri="{BB962C8B-B14F-4D97-AF65-F5344CB8AC3E}">
        <p14:creationId xmlns:p14="http://schemas.microsoft.com/office/powerpoint/2010/main" val="3868889159"/>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Abschlussfolie">
    <p:spTree>
      <p:nvGrpSpPr>
        <p:cNvPr id="1" name=""/>
        <p:cNvGrpSpPr/>
        <p:nvPr/>
      </p:nvGrpSpPr>
      <p:grpSpPr>
        <a:xfrm>
          <a:off x="0" y="0"/>
          <a:ext cx="0" cy="0"/>
          <a:chOff x="0" y="0"/>
          <a:chExt cx="0" cy="0"/>
        </a:xfrm>
      </p:grpSpPr>
      <p:pic>
        <p:nvPicPr>
          <p:cNvPr id="17" name="Grafik 16" descr="Ein Bild, das Kette enthält.&#10;&#10;Automatisch generierte Beschreibung">
            <a:extLst>
              <a:ext uri="{FF2B5EF4-FFF2-40B4-BE49-F238E27FC236}">
                <a16:creationId xmlns:a16="http://schemas.microsoft.com/office/drawing/2014/main" id="{D27820A7-D571-4E28-A8CF-ADB17402AE97}"/>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5444047"/>
          </a:xfrm>
          <a:prstGeom prst="rect">
            <a:avLst/>
          </a:prstGeom>
        </p:spPr>
      </p:pic>
      <p:pic>
        <p:nvPicPr>
          <p:cNvPr id="12" name="Grafik 11" descr="Ein Bild, das Säge enthält.&#10;&#10;Automatisch generierte Beschreibung">
            <a:extLst>
              <a:ext uri="{FF2B5EF4-FFF2-40B4-BE49-F238E27FC236}">
                <a16:creationId xmlns:a16="http://schemas.microsoft.com/office/drawing/2014/main" id="{D33A00EE-9ACF-4636-BD82-6CF5E7FCB98C}"/>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56567"/>
            <a:ext cx="11860800" cy="5214544"/>
          </a:xfrm>
          <a:prstGeom prst="rect">
            <a:avLst/>
          </a:prstGeom>
        </p:spPr>
      </p:pic>
      <p:sp>
        <p:nvSpPr>
          <p:cNvPr id="14" name="Bar">
            <a:extLst>
              <a:ext uri="{FF2B5EF4-FFF2-40B4-BE49-F238E27FC236}">
                <a16:creationId xmlns:a16="http://schemas.microsoft.com/office/drawing/2014/main" id="{CAE61038-067C-47CF-8DDC-5ED6CDAC4AEE}"/>
              </a:ext>
            </a:extLst>
          </p:cNvPr>
          <p:cNvSpPr/>
          <p:nvPr userDrawn="1"/>
        </p:nvSpPr>
        <p:spPr bwMode="gray">
          <a:xfrm>
            <a:off x="8815753" y="5609147"/>
            <a:ext cx="3206913" cy="19590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Rechteck 18">
            <a:extLst>
              <a:ext uri="{FF2B5EF4-FFF2-40B4-BE49-F238E27FC236}">
                <a16:creationId xmlns:a16="http://schemas.microsoft.com/office/drawing/2014/main" id="{4950B203-064F-443F-94A9-C002DAAE8F83}"/>
              </a:ext>
            </a:extLst>
          </p:cNvPr>
          <p:cNvSpPr/>
          <p:nvPr userDrawn="1"/>
        </p:nvSpPr>
        <p:spPr bwMode="gray">
          <a:xfrm>
            <a:off x="1620789" y="2077320"/>
            <a:ext cx="4705732" cy="3027304"/>
          </a:xfrm>
          <a:prstGeom prst="rect">
            <a:avLst/>
          </a:prstGeom>
        </p:spPr>
        <p:txBody>
          <a:bodyPr wrap="square">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de-DE" sz="1467" b="1" i="0" u="none" strike="noStrike" kern="0" cap="none" spc="0" normalizeH="0" baseline="0" noProof="0">
                <a:ln>
                  <a:noFill/>
                </a:ln>
                <a:solidFill>
                  <a:prstClr val="black"/>
                </a:solidFill>
                <a:effectLst/>
                <a:uLnTx/>
                <a:uFillTx/>
              </a:rPr>
              <a:t>Deutsche Gesellschaft für</a:t>
            </a:r>
            <a:br>
              <a:rPr kumimoji="0" lang="de-DE" sz="1467" b="1" i="0" u="none" strike="noStrike" kern="0" cap="none" spc="0" normalizeH="0" baseline="0" noProof="0">
                <a:ln>
                  <a:noFill/>
                </a:ln>
                <a:solidFill>
                  <a:prstClr val="black"/>
                </a:solidFill>
                <a:effectLst/>
                <a:uLnTx/>
                <a:uFillTx/>
              </a:rPr>
            </a:br>
            <a:r>
              <a:rPr kumimoji="0" lang="de-DE" sz="1467" b="1" i="0" u="none" strike="noStrike" kern="0" cap="none" spc="0" normalizeH="0" baseline="0" noProof="0">
                <a:ln>
                  <a:noFill/>
                </a:ln>
                <a:solidFill>
                  <a:prstClr val="black"/>
                </a:solidFill>
                <a:effectLst/>
                <a:uLnTx/>
                <a:uFillTx/>
              </a:rPr>
              <a:t>Internationale Zusammenarbeit (GIZ) GmbH</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467" b="1"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rPr>
              <a:t>Sitz der Gesellschaft </a:t>
            </a:r>
            <a:br>
              <a:rPr kumimoji="0" lang="de-DE" sz="1467" b="0" i="0" u="none" strike="noStrike" kern="0" cap="none" spc="0" normalizeH="0" baseline="0" noProof="0">
                <a:ln>
                  <a:noFill/>
                </a:ln>
                <a:solidFill>
                  <a:prstClr val="black"/>
                </a:solidFill>
                <a:effectLst/>
                <a:uLnTx/>
                <a:uFillTx/>
              </a:rPr>
            </a:br>
            <a:r>
              <a:rPr kumimoji="0" lang="de-DE" sz="1467" b="0" i="0" u="none" strike="noStrike" kern="0" cap="none" spc="0" normalizeH="0" baseline="0" noProof="0">
                <a:ln>
                  <a:noFill/>
                </a:ln>
                <a:solidFill>
                  <a:prstClr val="black"/>
                </a:solidFill>
                <a:effectLst/>
                <a:uLnTx/>
                <a:uFillTx/>
              </a:rPr>
              <a:t>Bonn und Eschborn</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rPr>
              <a:t>Friedrich-Ebert-Allee 32 + 36</a:t>
            </a:r>
            <a:br>
              <a:rPr kumimoji="0" lang="de-DE" sz="1467" b="0" i="0" u="none" strike="noStrike" kern="0" cap="none" spc="0" normalizeH="0" baseline="0" noProof="0">
                <a:ln>
                  <a:noFill/>
                </a:ln>
                <a:solidFill>
                  <a:prstClr val="black"/>
                </a:solidFill>
                <a:effectLst/>
                <a:uLnTx/>
                <a:uFillTx/>
              </a:rPr>
            </a:br>
            <a:r>
              <a:rPr kumimoji="0" lang="de-DE" sz="1467" b="0" i="0" u="none" strike="noStrike" kern="0" cap="none" spc="0" normalizeH="0" baseline="0" noProof="0">
                <a:ln>
                  <a:noFill/>
                </a:ln>
                <a:solidFill>
                  <a:prstClr val="black"/>
                </a:solidFill>
                <a:effectLst/>
                <a:uLnTx/>
                <a:uFillTx/>
              </a:rPr>
              <a:t>53113 Bonn, Deutschland</a:t>
            </a:r>
            <a:br>
              <a:rPr kumimoji="0" lang="de-DE" sz="1467" b="0" i="0" u="none" strike="noStrike" kern="0" cap="none" spc="0" normalizeH="0" baseline="0" noProof="0">
                <a:ln>
                  <a:noFill/>
                </a:ln>
                <a:solidFill>
                  <a:prstClr val="black"/>
                </a:solidFill>
                <a:effectLst/>
                <a:uLnTx/>
                <a:uFillTx/>
              </a:rPr>
            </a:br>
            <a:r>
              <a:rPr kumimoji="0" lang="de-DE" sz="1467" b="0" i="0" u="none" strike="noStrike" kern="0" cap="none" spc="0" normalizeH="0" baseline="0" noProof="0">
                <a:ln>
                  <a:noFill/>
                </a:ln>
                <a:solidFill>
                  <a:prstClr val="black"/>
                </a:solidFill>
                <a:effectLst/>
                <a:uLnTx/>
                <a:uFillTx/>
              </a:rPr>
              <a:t>T  +49  228  44 60 - 0</a:t>
            </a:r>
            <a:br>
              <a:rPr kumimoji="0" lang="de-DE" sz="1467" b="0" i="0" u="none" strike="noStrike" kern="0" cap="none" spc="0" normalizeH="0" baseline="0" noProof="0">
                <a:ln>
                  <a:noFill/>
                </a:ln>
                <a:solidFill>
                  <a:prstClr val="black"/>
                </a:solidFill>
                <a:effectLst/>
                <a:uLnTx/>
                <a:uFillTx/>
              </a:rPr>
            </a:br>
            <a:r>
              <a:rPr kumimoji="0" lang="de-DE" sz="1467" b="0" i="0" u="none" strike="noStrike" kern="0" cap="none" spc="0" normalizeH="0" baseline="0" noProof="0">
                <a:ln>
                  <a:noFill/>
                </a:ln>
                <a:solidFill>
                  <a:prstClr val="black"/>
                </a:solidFill>
                <a:effectLst/>
                <a:uLnTx/>
                <a:uFillTx/>
              </a:rPr>
              <a:t>F  +49  228  44 60 - 17 66</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rPr>
              <a:t>E  info@giz.de</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rPr>
              <a:t>I   </a:t>
            </a:r>
            <a:r>
              <a:rPr kumimoji="0" lang="de-DE" sz="533" b="0" i="0" u="none" strike="noStrike" kern="0" cap="none" spc="0" normalizeH="0" baseline="0" noProof="0">
                <a:ln>
                  <a:noFill/>
                </a:ln>
                <a:solidFill>
                  <a:prstClr val="black"/>
                </a:solidFill>
                <a:effectLst/>
                <a:uLnTx/>
                <a:uFillTx/>
              </a:rPr>
              <a:t> </a:t>
            </a:r>
            <a:r>
              <a:rPr kumimoji="0" lang="de-DE" sz="1467" b="0" i="0" u="none" strike="noStrike" kern="0" cap="none" spc="0" normalizeH="0" baseline="0" noProof="0">
                <a:ln>
                  <a:noFill/>
                </a:ln>
                <a:solidFill>
                  <a:prstClr val="black"/>
                </a:solidFill>
                <a:effectLst/>
                <a:uLnTx/>
                <a:uFillTx/>
              </a:rPr>
              <a:t>www.giz.de</a:t>
            </a:r>
          </a:p>
        </p:txBody>
      </p:sp>
      <p:sp>
        <p:nvSpPr>
          <p:cNvPr id="20" name="Rechteck 19">
            <a:extLst>
              <a:ext uri="{FF2B5EF4-FFF2-40B4-BE49-F238E27FC236}">
                <a16:creationId xmlns:a16="http://schemas.microsoft.com/office/drawing/2014/main" id="{37982854-A844-4D46-9BB7-0890F958ED69}"/>
              </a:ext>
            </a:extLst>
          </p:cNvPr>
          <p:cNvSpPr/>
          <p:nvPr userDrawn="1"/>
        </p:nvSpPr>
        <p:spPr bwMode="gray">
          <a:xfrm>
            <a:off x="4700586" y="3413820"/>
            <a:ext cx="4294717" cy="995401"/>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latin typeface="+mn-lt"/>
                <a:ea typeface="+mn-ea"/>
                <a:cs typeface="+mn-cs"/>
              </a:rPr>
              <a:t>Dag-</a:t>
            </a:r>
            <a:r>
              <a:rPr kumimoji="0" lang="de-DE" sz="1467" b="0" i="0" u="none" strike="noStrike" kern="0" cap="none" spc="0" normalizeH="0" baseline="0" noProof="0" err="1">
                <a:ln>
                  <a:noFill/>
                </a:ln>
                <a:solidFill>
                  <a:prstClr val="black"/>
                </a:solidFill>
                <a:effectLst/>
                <a:uLnTx/>
                <a:uFillTx/>
                <a:latin typeface="+mn-lt"/>
                <a:ea typeface="+mn-ea"/>
                <a:cs typeface="+mn-cs"/>
              </a:rPr>
              <a:t>Hammarskjöld</a:t>
            </a:r>
            <a:r>
              <a:rPr kumimoji="0" lang="de-DE" sz="1467" b="0" i="0" u="none" strike="noStrike" kern="0" cap="none" spc="0" normalizeH="0" baseline="0" noProof="0">
                <a:ln>
                  <a:noFill/>
                </a:ln>
                <a:solidFill>
                  <a:prstClr val="black"/>
                </a:solidFill>
                <a:effectLst/>
                <a:uLnTx/>
                <a:uFillTx/>
                <a:latin typeface="+mn-lt"/>
                <a:ea typeface="+mn-ea"/>
                <a:cs typeface="+mn-cs"/>
              </a:rPr>
              <a:t>-Weg 1 - 5</a:t>
            </a:r>
            <a:br>
              <a:rPr kumimoji="0" lang="de-DE" sz="1467" b="0" i="0" u="none" strike="noStrike" kern="0" cap="none" spc="0" normalizeH="0" baseline="0" noProof="0">
                <a:ln>
                  <a:noFill/>
                </a:ln>
                <a:solidFill>
                  <a:prstClr val="black"/>
                </a:solidFill>
                <a:effectLst/>
                <a:uLnTx/>
                <a:uFillTx/>
                <a:latin typeface="+mn-lt"/>
                <a:ea typeface="+mn-ea"/>
                <a:cs typeface="+mn-cs"/>
              </a:rPr>
            </a:br>
            <a:r>
              <a:rPr kumimoji="0" lang="de-DE" sz="1467" b="0" i="0" u="none" strike="noStrike" kern="0" cap="none" spc="0" normalizeH="0" baseline="0" noProof="0">
                <a:ln>
                  <a:noFill/>
                </a:ln>
                <a:solidFill>
                  <a:prstClr val="black"/>
                </a:solidFill>
                <a:effectLst/>
                <a:uLnTx/>
                <a:uFillTx/>
                <a:latin typeface="+mn-lt"/>
                <a:ea typeface="+mn-ea"/>
                <a:cs typeface="+mn-cs"/>
              </a:rPr>
              <a:t>65760 Eschborn, Deutschland</a:t>
            </a:r>
            <a:br>
              <a:rPr kumimoji="0" lang="de-DE" sz="1467" b="0" i="0" u="none" strike="noStrike" kern="0" cap="none" spc="0" normalizeH="0" baseline="0" noProof="0">
                <a:ln>
                  <a:noFill/>
                </a:ln>
                <a:solidFill>
                  <a:prstClr val="black"/>
                </a:solidFill>
                <a:effectLst/>
                <a:uLnTx/>
                <a:uFillTx/>
                <a:latin typeface="+mn-lt"/>
                <a:ea typeface="+mn-ea"/>
                <a:cs typeface="+mn-cs"/>
              </a:rPr>
            </a:br>
            <a:r>
              <a:rPr kumimoji="0" lang="de-DE" sz="1467" b="0" i="0" u="none" strike="noStrike" kern="0" cap="none" spc="0" normalizeH="0" baseline="0" noProof="0">
                <a:ln>
                  <a:noFill/>
                </a:ln>
                <a:solidFill>
                  <a:prstClr val="black"/>
                </a:solidFill>
                <a:effectLst/>
                <a:uLnTx/>
                <a:uFillTx/>
                <a:latin typeface="+mn-lt"/>
                <a:ea typeface="+mn-ea"/>
                <a:cs typeface="+mn-cs"/>
              </a:rPr>
              <a:t>T  +49  61 96  79 - 0</a:t>
            </a:r>
            <a:br>
              <a:rPr kumimoji="0" lang="de-DE" sz="1467" b="0" i="0" u="none" strike="noStrike" kern="0" cap="none" spc="0" normalizeH="0" baseline="0" noProof="0">
                <a:ln>
                  <a:noFill/>
                </a:ln>
                <a:solidFill>
                  <a:prstClr val="black"/>
                </a:solidFill>
                <a:effectLst/>
                <a:uLnTx/>
                <a:uFillTx/>
                <a:latin typeface="+mn-lt"/>
                <a:ea typeface="+mn-ea"/>
                <a:cs typeface="+mn-cs"/>
              </a:rPr>
            </a:br>
            <a:r>
              <a:rPr kumimoji="0" lang="de-DE" sz="1467" b="0" i="0" u="none" strike="noStrike" kern="0" cap="none" spc="0" normalizeH="0" baseline="0" noProof="0">
                <a:ln>
                  <a:noFill/>
                </a:ln>
                <a:solidFill>
                  <a:prstClr val="black"/>
                </a:solidFill>
                <a:effectLst/>
                <a:uLnTx/>
                <a:uFillTx/>
                <a:latin typeface="+mn-lt"/>
                <a:ea typeface="+mn-ea"/>
                <a:cs typeface="+mn-cs"/>
              </a:rPr>
              <a:t>F  +49  61 96  79 - 11 15</a:t>
            </a:r>
          </a:p>
        </p:txBody>
      </p:sp>
      <p:pic>
        <p:nvPicPr>
          <p:cNvPr id="8" name="logo">
            <a:extLst>
              <a:ext uri="{FF2B5EF4-FFF2-40B4-BE49-F238E27FC236}">
                <a16:creationId xmlns:a16="http://schemas.microsoft.com/office/drawing/2014/main" id="{89CFF6E4-F492-44F6-997D-92E15F612E25}"/>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1702220" y="5929845"/>
            <a:ext cx="2200291" cy="607280"/>
          </a:xfrm>
          <a:prstGeom prst="rect">
            <a:avLst/>
          </a:prstGeom>
        </p:spPr>
      </p:pic>
    </p:spTree>
    <p:extLst>
      <p:ext uri="{BB962C8B-B14F-4D97-AF65-F5344CB8AC3E}">
        <p14:creationId xmlns:p14="http://schemas.microsoft.com/office/powerpoint/2010/main" val="4232716814"/>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Standard text slid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9"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9403C02B-EA48-4260-811D-43CCEC0F652F}"/>
              </a:ext>
            </a:extLst>
          </p:cNvPr>
          <p:cNvSpPr>
            <a:spLocks noGrp="1"/>
          </p:cNvSpPr>
          <p:nvPr>
            <p:ph type="dt" sz="half" idx="14"/>
          </p:nvPr>
        </p:nvSpPr>
        <p:spPr/>
        <p:txBody>
          <a:bodyPr/>
          <a:lstStyle/>
          <a:p>
            <a:fld id="{E43E178A-E406-4BC8-A1AB-456BC2CBA4F8}" type="datetime1">
              <a:rPr lang="en-US" smtClean="0"/>
              <a:t>9/12/2023</a:t>
            </a:fld>
            <a:endParaRPr lang="en-GB"/>
          </a:p>
        </p:txBody>
      </p:sp>
      <p:sp>
        <p:nvSpPr>
          <p:cNvPr id="7" name="Fußzeilenplatzhalter 6">
            <a:extLst>
              <a:ext uri="{FF2B5EF4-FFF2-40B4-BE49-F238E27FC236}">
                <a16:creationId xmlns:a16="http://schemas.microsoft.com/office/drawing/2014/main" id="{3572318F-C167-4A9B-9214-245E7E1B6789}"/>
              </a:ext>
            </a:extLst>
          </p:cNvPr>
          <p:cNvSpPr>
            <a:spLocks noGrp="1"/>
          </p:cNvSpPr>
          <p:nvPr>
            <p:ph type="ftr" sz="quarter" idx="15"/>
          </p:nvPr>
        </p:nvSpPr>
        <p:spPr/>
        <p:txBody>
          <a:bodyPr/>
          <a:lstStyle/>
          <a:p>
            <a:r>
              <a:rPr lang="en-US"/>
              <a:t>Food and nutrition security - a cross-sectoral orientatiom</a:t>
            </a:r>
            <a:endParaRPr lang="en-GB"/>
          </a:p>
        </p:txBody>
      </p:sp>
      <p:sp>
        <p:nvSpPr>
          <p:cNvPr id="9" name="Foliennummernplatzhalter 8">
            <a:extLst>
              <a:ext uri="{FF2B5EF4-FFF2-40B4-BE49-F238E27FC236}">
                <a16:creationId xmlns:a16="http://schemas.microsoft.com/office/drawing/2014/main" id="{75A6A7C1-5347-4031-950E-FE89F744C1A9}"/>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881942928"/>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Title, colour">
    <p:spTree>
      <p:nvGrpSpPr>
        <p:cNvPr id="1" name=""/>
        <p:cNvGrpSpPr/>
        <p:nvPr/>
      </p:nvGrpSpPr>
      <p:grpSpPr>
        <a:xfrm>
          <a:off x="0" y="0"/>
          <a:ext cx="0" cy="0"/>
          <a:chOff x="0" y="0"/>
          <a:chExt cx="0" cy="0"/>
        </a:xfrm>
      </p:grpSpPr>
      <p:pic>
        <p:nvPicPr>
          <p:cNvPr id="21" name="Grafik 20" descr="Ein Bild, das Kette enthält.&#10;&#10;Automatisch generierte Beschreibung">
            <a:extLst>
              <a:ext uri="{FF2B5EF4-FFF2-40B4-BE49-F238E27FC236}">
                <a16:creationId xmlns:a16="http://schemas.microsoft.com/office/drawing/2014/main" id="{82995FEF-F44E-4720-98FA-B2AE557B118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4721860"/>
          </a:xfrm>
          <a:prstGeom prst="rect">
            <a:avLst/>
          </a:prstGeom>
        </p:spPr>
      </p:pic>
      <p:pic>
        <p:nvPicPr>
          <p:cNvPr id="18" name="Grafik 17" descr="Ein Bild, das Säge enthält.&#10;&#10;Automatisch generierte Beschreibung">
            <a:extLst>
              <a:ext uri="{FF2B5EF4-FFF2-40B4-BE49-F238E27FC236}">
                <a16:creationId xmlns:a16="http://schemas.microsoft.com/office/drawing/2014/main" id="{57A5703D-6864-419D-AAFF-48396C4B22D5}"/>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colour GIZ key visual</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en-GB"/>
              <a:t>This is the sub-line</a:t>
            </a:r>
          </a:p>
          <a:p>
            <a:pPr lvl="0"/>
            <a:r>
              <a:rPr lang="en-GB"/>
              <a:t>Project name | Date</a:t>
            </a:r>
          </a:p>
        </p:txBody>
      </p:sp>
      <p:pic>
        <p:nvPicPr>
          <p:cNvPr id="10" name="logo">
            <a:extLst>
              <a:ext uri="{FF2B5EF4-FFF2-40B4-BE49-F238E27FC236}">
                <a16:creationId xmlns:a16="http://schemas.microsoft.com/office/drawing/2014/main" id="{BB915B2F-F90E-4740-9ADA-291A0E63BDE2}"/>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BD21318B-3022-42D5-AB5E-3CB62091D006}"/>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Tree>
    <p:extLst>
      <p:ext uri="{BB962C8B-B14F-4D97-AF65-F5344CB8AC3E}">
        <p14:creationId xmlns:p14="http://schemas.microsoft.com/office/powerpoint/2010/main" val="451853329"/>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Titel Grafik/Freisteller">
    <p:spTree>
      <p:nvGrpSpPr>
        <p:cNvPr id="1" name=""/>
        <p:cNvGrpSpPr/>
        <p:nvPr/>
      </p:nvGrpSpPr>
      <p:grpSpPr>
        <a:xfrm>
          <a:off x="0" y="0"/>
          <a:ext cx="0" cy="0"/>
          <a:chOff x="0" y="0"/>
          <a:chExt cx="0" cy="0"/>
        </a:xfrm>
      </p:grpSpPr>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de-DE"/>
              <a:t>.</a:t>
            </a:r>
          </a:p>
        </p:txBody>
      </p:sp>
      <p:sp>
        <p:nvSpPr>
          <p:cNvPr id="28" name="Headline">
            <a:extLst>
              <a:ext uri="{FF2B5EF4-FFF2-40B4-BE49-F238E27FC236}">
                <a16:creationId xmlns:a16="http://schemas.microsoft.com/office/drawing/2014/main" id="{813E0E27-07DF-4161-8BD6-EBA305CB5161}"/>
              </a:ext>
            </a:extLst>
          </p:cNvPr>
          <p:cNvSpPr>
            <a:spLocks noGrp="1"/>
          </p:cNvSpPr>
          <p:nvPr>
            <p:ph type="title" hasCustomPrompt="1"/>
          </p:nvPr>
        </p:nvSpPr>
        <p:spPr bwMode="gray">
          <a:xfrm>
            <a:off x="164181" y="2654709"/>
            <a:ext cx="11858487" cy="2232251"/>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p:spPr>
        <p:txBody>
          <a:bodyPr wrap="square" lIns="576000" bIns="576000" anchor="b">
            <a:noAutofit/>
          </a:bodyPr>
          <a:lstStyle>
            <a:lvl1pPr>
              <a:defRPr sz="3467" b="1">
                <a:solidFill>
                  <a:schemeClr val="tx1"/>
                </a:solidFill>
              </a:defRPr>
            </a:lvl1pPr>
          </a:lstStyle>
          <a:p>
            <a:r>
              <a:rPr lang="de-DE"/>
              <a:t>Titelfolie für Illustration/Freisteller </a:t>
            </a:r>
            <a:br>
              <a:rPr lang="de-DE"/>
            </a:br>
            <a:r>
              <a:rPr lang="de-DE"/>
              <a:t>mit weißem Hintergrund (austauschbar)</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4231273"/>
            <a:ext cx="10627783" cy="615553"/>
          </a:xfrm>
        </p:spPr>
        <p:txBody>
          <a:bodyPr>
            <a:spAutoFit/>
          </a:bodyPr>
          <a:lstStyle>
            <a:lvl1pPr marL="0" indent="0">
              <a:lnSpc>
                <a:spcPct val="100000"/>
              </a:lnSpc>
              <a:spcBef>
                <a:spcPts val="0"/>
              </a:spcBef>
              <a:spcAft>
                <a:spcPts val="0"/>
              </a:spcAft>
              <a:buNone/>
              <a:defRPr sz="2000">
                <a:solidFill>
                  <a:schemeClr val="tx1"/>
                </a:solidFill>
              </a:defRPr>
            </a:lvl1pPr>
          </a:lstStyle>
          <a:p>
            <a:pPr lvl="0"/>
            <a:r>
              <a:rPr lang="de-DE"/>
              <a:t>Dies ist die </a:t>
            </a:r>
            <a:r>
              <a:rPr lang="de-DE" err="1"/>
              <a:t>Subline</a:t>
            </a:r>
            <a:endParaRPr lang="de-DE"/>
          </a:p>
          <a:p>
            <a:pPr lvl="0"/>
            <a:r>
              <a:rPr lang="de-DE"/>
              <a:t>Projektname | Datum</a:t>
            </a:r>
          </a:p>
        </p:txBody>
      </p:sp>
      <p:sp>
        <p:nvSpPr>
          <p:cNvPr id="9" name="Textplatzhalter 15">
            <a:extLst>
              <a:ext uri="{FF2B5EF4-FFF2-40B4-BE49-F238E27FC236}">
                <a16:creationId xmlns:a16="http://schemas.microsoft.com/office/drawing/2014/main" id="{E4C85ECD-568F-4B18-93A7-27BE9DEB2536}"/>
              </a:ext>
            </a:extLst>
          </p:cNvPr>
          <p:cNvSpPr>
            <a:spLocks noGrp="1"/>
          </p:cNvSpPr>
          <p:nvPr>
            <p:ph type="body" sz="quarter" idx="15" hasCustomPrompt="1"/>
          </p:nvPr>
        </p:nvSpPr>
        <p:spPr>
          <a:xfrm rot="21047493">
            <a:off x="3625645" y="1146697"/>
            <a:ext cx="5242756" cy="802253"/>
          </a:xfrm>
          <a:solidFill>
            <a:schemeClr val="accent4">
              <a:lumMod val="20000"/>
              <a:lumOff val="80000"/>
            </a:schemeClr>
          </a:solidFill>
        </p:spPr>
        <p:txBody>
          <a:bodyPr wrap="square" lIns="72000" tIns="72000" bIns="72000">
            <a:spAutoFit/>
          </a:bodyPr>
          <a:lstStyle>
            <a:lvl1pPr>
              <a:lnSpc>
                <a:spcPct val="100000"/>
              </a:lnSpc>
              <a:spcBef>
                <a:spcPts val="0"/>
              </a:spcBef>
              <a:defRPr sz="1067"/>
            </a:lvl1pPr>
            <a:lvl2pPr marL="0" indent="0">
              <a:buNone/>
              <a:defRPr sz="800" b="1"/>
            </a:lvl2pPr>
            <a:lvl5pPr>
              <a:defRPr sz="800"/>
            </a:lvl5pPr>
          </a:lstStyle>
          <a:p>
            <a:pPr marL="114297" lvl="1"/>
            <a:r>
              <a:rPr lang="de-DE" sz="1067"/>
              <a:t>1. Auf kleines Symbol in der Mitte der Seite klicken.</a:t>
            </a:r>
            <a:br>
              <a:rPr lang="de-DE" sz="1067"/>
            </a:br>
            <a:r>
              <a:rPr lang="de-DE" sz="1067"/>
              <a:t>2. Foto auswählen.</a:t>
            </a:r>
            <a:br>
              <a:rPr lang="de-DE" sz="1067"/>
            </a:br>
            <a:r>
              <a:rPr lang="de-DE" sz="1067"/>
              <a:t>3. Bei Bedarf unter „Format/Schneidewerkzeug“ Ausschnitt bearbeiten.</a:t>
            </a:r>
            <a:br>
              <a:rPr lang="de-DE" sz="1067"/>
            </a:br>
            <a:r>
              <a:rPr lang="de-DE" sz="1067"/>
              <a:t>4. Diese Notiz löschen!</a:t>
            </a:r>
          </a:p>
        </p:txBody>
      </p:sp>
    </p:spTree>
    <p:extLst>
      <p:ext uri="{BB962C8B-B14F-4D97-AF65-F5344CB8AC3E}">
        <p14:creationId xmlns:p14="http://schemas.microsoft.com/office/powerpoint/2010/main" val="1766383898"/>
      </p:ext>
    </p:extLst>
  </p:cSld>
  <p:clrMapOvr>
    <a:masterClrMapping/>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Title b/w ">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FF0DB5C6-9E74-4378-9827-68473EFA35F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4721861"/>
          </a:xfrm>
          <a:prstGeom prst="rect">
            <a:avLst/>
          </a:prstGeom>
        </p:spPr>
      </p:pic>
      <p:pic>
        <p:nvPicPr>
          <p:cNvPr id="15" name="Grafik 14" descr="Ein Bild, das Säge enthält.&#10;&#10;Automatisch generierte Beschreibung">
            <a:extLst>
              <a:ext uri="{FF2B5EF4-FFF2-40B4-BE49-F238E27FC236}">
                <a16:creationId xmlns:a16="http://schemas.microsoft.com/office/drawing/2014/main" id="{31687CA2-4830-4EA3-B6BE-4D04E1B8363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b/w GIZ key visual</a:t>
            </a:r>
          </a:p>
        </p:txBody>
      </p:sp>
    </p:spTree>
    <p:extLst>
      <p:ext uri="{BB962C8B-B14F-4D97-AF65-F5344CB8AC3E}">
        <p14:creationId xmlns:p14="http://schemas.microsoft.com/office/powerpoint/2010/main" val="3435544822"/>
      </p:ext>
    </p:extLst>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Photo title">
    <p:spTree>
      <p:nvGrpSpPr>
        <p:cNvPr id="1" name=""/>
        <p:cNvGrpSpPr/>
        <p:nvPr/>
      </p:nvGrpSpPr>
      <p:grpSpPr>
        <a:xfrm>
          <a:off x="0" y="0"/>
          <a:ext cx="0" cy="0"/>
          <a:chOff x="0" y="0"/>
          <a:chExt cx="0" cy="0"/>
        </a:xfrm>
      </p:grpSpPr>
      <p:pic>
        <p:nvPicPr>
          <p:cNvPr id="8" name="Grafik 7" descr="Ein Bild, das Screenshot enthält.&#10;&#10;Automatisch generierte Beschreibung">
            <a:extLst>
              <a:ext uri="{FF2B5EF4-FFF2-40B4-BE49-F238E27FC236}">
                <a16:creationId xmlns:a16="http://schemas.microsoft.com/office/drawing/2014/main" id="{8B5BB38C-C268-430A-95D0-A4989E9A611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grpSp>
        <p:nvGrpSpPr>
          <p:cNvPr id="5" name="Gruppieren 4">
            <a:extLst>
              <a:ext uri="{FF2B5EF4-FFF2-40B4-BE49-F238E27FC236}">
                <a16:creationId xmlns:a16="http://schemas.microsoft.com/office/drawing/2014/main" id="{2033EF87-771C-4B92-ADFE-7B13B36298B2}"/>
              </a:ext>
            </a:extLst>
          </p:cNvPr>
          <p:cNvGrpSpPr/>
          <p:nvPr userDrawn="1"/>
        </p:nvGrpSpPr>
        <p:grpSpPr>
          <a:xfrm>
            <a:off x="7472793" y="1034676"/>
            <a:ext cx="2117468" cy="866995"/>
            <a:chOff x="5604594" y="1459908"/>
            <a:chExt cx="1588101" cy="650246"/>
          </a:xfrm>
        </p:grpSpPr>
        <p:pic>
          <p:nvPicPr>
            <p:cNvPr id="4" name="Grafik 3" descr="Ein Bild, das Screenshot enthält.&#10;&#10;Automatisch generierte Beschreibung">
              <a:extLst>
                <a:ext uri="{FF2B5EF4-FFF2-40B4-BE49-F238E27FC236}">
                  <a16:creationId xmlns:a16="http://schemas.microsoft.com/office/drawing/2014/main" id="{819D2676-9436-4032-BE32-30435B740AE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28" name="Rechteck 27">
              <a:extLst>
                <a:ext uri="{FF2B5EF4-FFF2-40B4-BE49-F238E27FC236}">
                  <a16:creationId xmlns:a16="http://schemas.microsoft.com/office/drawing/2014/main" id="{F4035884-6A0A-4E92-9DBD-74348932C0B3}"/>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25" name="Rechteck">
            <a:extLst>
              <a:ext uri="{FF2B5EF4-FFF2-40B4-BE49-F238E27FC236}">
                <a16:creationId xmlns:a16="http://schemas.microsoft.com/office/drawing/2014/main" id="{F2E38B50-980D-47A1-BF50-09C022DE3178}"/>
              </a:ext>
            </a:extLst>
          </p:cNvPr>
          <p:cNvSpPr/>
          <p:nvPr userDrawn="1"/>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3" name="1.">
            <a:extLst>
              <a:ext uri="{FF2B5EF4-FFF2-40B4-BE49-F238E27FC236}">
                <a16:creationId xmlns:a16="http://schemas.microsoft.com/office/drawing/2014/main" id="{6C4143CA-4DB1-41D8-8702-2CD00961FDB5}"/>
              </a:ext>
            </a:extLst>
          </p:cNvPr>
          <p:cNvSpPr/>
          <p:nvPr userDrawn="1"/>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16" name="2.">
            <a:extLst>
              <a:ext uri="{FF2B5EF4-FFF2-40B4-BE49-F238E27FC236}">
                <a16:creationId xmlns:a16="http://schemas.microsoft.com/office/drawing/2014/main" id="{8F222F02-A2DC-42E9-84D4-4ACEFEE70A4D}"/>
              </a:ext>
            </a:extLst>
          </p:cNvPr>
          <p:cNvSpPr/>
          <p:nvPr userDrawn="1"/>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23" name="3.">
            <a:extLst>
              <a:ext uri="{FF2B5EF4-FFF2-40B4-BE49-F238E27FC236}">
                <a16:creationId xmlns:a16="http://schemas.microsoft.com/office/drawing/2014/main" id="{C15972D1-066C-49B6-94E5-4A7A0A3B2587}"/>
              </a:ext>
            </a:extLst>
          </p:cNvPr>
          <p:cNvSpPr/>
          <p:nvPr userDrawn="1"/>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how">
            <a:extLst>
              <a:ext uri="{FF2B5EF4-FFF2-40B4-BE49-F238E27FC236}">
                <a16:creationId xmlns:a16="http://schemas.microsoft.com/office/drawing/2014/main" id="{B4432FF7-B852-4F03-B6BA-EEC7AD563D82}"/>
              </a:ext>
            </a:extLst>
          </p:cNvPr>
          <p:cNvSpPr txBox="1"/>
          <p:nvPr userDrawn="1"/>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sp>
        <p:nvSpPr>
          <p:cNvPr id="10" name="Dreieck">
            <a:extLst>
              <a:ext uri="{FF2B5EF4-FFF2-40B4-BE49-F238E27FC236}">
                <a16:creationId xmlns:a16="http://schemas.microsoft.com/office/drawing/2014/main" id="{22DB09A9-BCD0-4F35-8DC4-DDFE9DE6C2F9}"/>
              </a:ext>
            </a:extLst>
          </p:cNvPr>
          <p:cNvSpPr/>
          <p:nvPr userDrawn="1"/>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846875"/>
            <a:ext cx="11858487" cy="4040085"/>
          </a:xfrm>
          <a:prstGeom prst="rect">
            <a:avLst/>
          </a:prstGeom>
          <a:blipFill dpi="0" rotWithShape="1">
            <a:blip r:embed="rId6"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Title slide/headline</a:t>
            </a:r>
            <a:br>
              <a:rPr lang="en-GB"/>
            </a:br>
            <a:r>
              <a:rPr lang="en-GB"/>
              <a:t>with background photo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Tree>
    <p:extLst>
      <p:ext uri="{BB962C8B-B14F-4D97-AF65-F5344CB8AC3E}">
        <p14:creationId xmlns:p14="http://schemas.microsoft.com/office/powerpoint/2010/main" val="2997075544"/>
      </p:ext>
    </p:extLst>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Graphic/free-form selection title">
    <p:spTree>
      <p:nvGrpSpPr>
        <p:cNvPr id="1" name=""/>
        <p:cNvGrpSpPr/>
        <p:nvPr/>
      </p:nvGrpSpPr>
      <p:grpSpPr>
        <a:xfrm>
          <a:off x="0" y="0"/>
          <a:ext cx="0" cy="0"/>
          <a:chOff x="0" y="0"/>
          <a:chExt cx="0" cy="0"/>
        </a:xfrm>
      </p:grpSpPr>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10" name="Dreieck">
            <a:extLst>
              <a:ext uri="{FF2B5EF4-FFF2-40B4-BE49-F238E27FC236}">
                <a16:creationId xmlns:a16="http://schemas.microsoft.com/office/drawing/2014/main" id="{22DB09A9-BCD0-4F35-8DC4-DDFE9DE6C2F9}"/>
              </a:ext>
            </a:extLst>
          </p:cNvPr>
          <p:cNvSpPr/>
          <p:nvPr userDrawn="1"/>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28" name="Headline">
            <a:extLst>
              <a:ext uri="{FF2B5EF4-FFF2-40B4-BE49-F238E27FC236}">
                <a16:creationId xmlns:a16="http://schemas.microsoft.com/office/drawing/2014/main" id="{813E0E27-07DF-4161-8BD6-EBA305CB5161}"/>
              </a:ext>
            </a:extLst>
          </p:cNvPr>
          <p:cNvSpPr>
            <a:spLocks noGrp="1"/>
          </p:cNvSpPr>
          <p:nvPr>
            <p:ph type="title" hasCustomPrompt="1"/>
          </p:nvPr>
        </p:nvSpPr>
        <p:spPr bwMode="gray">
          <a:xfrm>
            <a:off x="164181" y="846875"/>
            <a:ext cx="11858487" cy="4040085"/>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Title slide for illustration/free-form selection</a:t>
            </a:r>
            <a:br>
              <a:rPr lang="en-GB"/>
            </a:br>
            <a:r>
              <a:rPr lang="en-GB"/>
              <a:t>with white background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bwMode="gray">
          <a:xfrm>
            <a:off x="10396670" y="1966807"/>
            <a:ext cx="1662545" cy="1147156"/>
          </a:xfrm>
          <a:prstGeom prst="rect">
            <a:avLst/>
          </a:prstGeom>
        </p:spPr>
      </p:pic>
      <p:sp>
        <p:nvSpPr>
          <p:cNvPr id="29" name="1.">
            <a:extLst>
              <a:ext uri="{FF2B5EF4-FFF2-40B4-BE49-F238E27FC236}">
                <a16:creationId xmlns:a16="http://schemas.microsoft.com/office/drawing/2014/main" id="{20B6CB06-5705-4A0C-80E4-F97390E0F331}"/>
              </a:ext>
            </a:extLst>
          </p:cNvPr>
          <p:cNvSpPr/>
          <p:nvPr userDrawn="1"/>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30" name="2.">
            <a:extLst>
              <a:ext uri="{FF2B5EF4-FFF2-40B4-BE49-F238E27FC236}">
                <a16:creationId xmlns:a16="http://schemas.microsoft.com/office/drawing/2014/main" id="{D84EBA1A-4DAD-4862-AA4E-9880DC7763BC}"/>
              </a:ext>
            </a:extLst>
          </p:cNvPr>
          <p:cNvSpPr/>
          <p:nvPr userDrawn="1"/>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1" name="3.">
            <a:extLst>
              <a:ext uri="{FF2B5EF4-FFF2-40B4-BE49-F238E27FC236}">
                <a16:creationId xmlns:a16="http://schemas.microsoft.com/office/drawing/2014/main" id="{B2678BDE-5861-465F-B7A9-0C02CEA5146A}"/>
              </a:ext>
            </a:extLst>
          </p:cNvPr>
          <p:cNvSpPr/>
          <p:nvPr userDrawn="1"/>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sp>
        <p:nvSpPr>
          <p:cNvPr id="32" name="how">
            <a:extLst>
              <a:ext uri="{FF2B5EF4-FFF2-40B4-BE49-F238E27FC236}">
                <a16:creationId xmlns:a16="http://schemas.microsoft.com/office/drawing/2014/main" id="{DD9A8E2A-61F9-4B3C-9A2B-7F7E505F0D6A}"/>
              </a:ext>
            </a:extLst>
          </p:cNvPr>
          <p:cNvSpPr txBox="1"/>
          <p:nvPr userDrawn="1"/>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pic>
        <p:nvPicPr>
          <p:cNvPr id="23" name="Grafik 22" descr="Ein Bild, das Screenshot enthält.&#10;&#10;Automatisch generierte Beschreibung">
            <a:extLst>
              <a:ext uri="{FF2B5EF4-FFF2-40B4-BE49-F238E27FC236}">
                <a16:creationId xmlns:a16="http://schemas.microsoft.com/office/drawing/2014/main" id="{624386F1-94F3-4226-906F-12B82E9AA11C}"/>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10396670" y="1029491"/>
            <a:ext cx="517191" cy="787908"/>
          </a:xfrm>
          <a:prstGeom prst="rect">
            <a:avLst/>
          </a:prstGeom>
        </p:spPr>
      </p:pic>
      <p:grpSp>
        <p:nvGrpSpPr>
          <p:cNvPr id="33" name="Gruppieren 32">
            <a:extLst>
              <a:ext uri="{FF2B5EF4-FFF2-40B4-BE49-F238E27FC236}">
                <a16:creationId xmlns:a16="http://schemas.microsoft.com/office/drawing/2014/main" id="{105A1CD3-65ED-4979-8ED3-C6C6D69CA36F}"/>
              </a:ext>
            </a:extLst>
          </p:cNvPr>
          <p:cNvGrpSpPr/>
          <p:nvPr userDrawn="1"/>
        </p:nvGrpSpPr>
        <p:grpSpPr>
          <a:xfrm>
            <a:off x="7472793" y="1034676"/>
            <a:ext cx="2117468" cy="866995"/>
            <a:chOff x="5604594" y="1459908"/>
            <a:chExt cx="1588101" cy="650246"/>
          </a:xfrm>
        </p:grpSpPr>
        <p:pic>
          <p:nvPicPr>
            <p:cNvPr id="34" name="Grafik 33" descr="Ein Bild, das Screenshot enthält.&#10;&#10;Automatisch generierte Beschreibung">
              <a:extLst>
                <a:ext uri="{FF2B5EF4-FFF2-40B4-BE49-F238E27FC236}">
                  <a16:creationId xmlns:a16="http://schemas.microsoft.com/office/drawing/2014/main" id="{51D59DA1-E2B0-4CDB-A12E-01AA9A73E876}"/>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5" name="Rechteck 34">
              <a:extLst>
                <a:ext uri="{FF2B5EF4-FFF2-40B4-BE49-F238E27FC236}">
                  <a16:creationId xmlns:a16="http://schemas.microsoft.com/office/drawing/2014/main" id="{CA75C1DE-0310-44D2-BF9A-8AF0BB55C2BA}"/>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6" name="Rechteck">
            <a:extLst>
              <a:ext uri="{FF2B5EF4-FFF2-40B4-BE49-F238E27FC236}">
                <a16:creationId xmlns:a16="http://schemas.microsoft.com/office/drawing/2014/main" id="{E6AB41C2-B97C-4B5B-B3A7-980B47D8BCA4}"/>
              </a:ext>
            </a:extLst>
          </p:cNvPr>
          <p:cNvSpPr/>
          <p:nvPr userDrawn="1"/>
        </p:nvSpPr>
        <p:spPr bwMode="gray">
          <a:xfrm>
            <a:off x="10439990"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3848620823"/>
      </p:ext>
    </p:extLst>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Title, alternative">
    <p:spTree>
      <p:nvGrpSpPr>
        <p:cNvPr id="1" name=""/>
        <p:cNvGrpSpPr/>
        <p:nvPr/>
      </p:nvGrpSpPr>
      <p:grpSpPr>
        <a:xfrm>
          <a:off x="0" y="0"/>
          <a:ext cx="0" cy="0"/>
          <a:chOff x="0" y="0"/>
          <a:chExt cx="0" cy="0"/>
        </a:xfrm>
      </p:grpSpPr>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Alternative title slide</a:t>
            </a:r>
            <a:br>
              <a:rPr lang="en-GB"/>
            </a:br>
            <a:r>
              <a:rPr lang="en-GB"/>
              <a:t>without photo</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155198479"/>
      </p:ext>
    </p:extLst>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Textplatzhalter 7">
            <a:extLst>
              <a:ext uri="{FF2B5EF4-FFF2-40B4-BE49-F238E27FC236}">
                <a16:creationId xmlns:a16="http://schemas.microsoft.com/office/drawing/2014/main" id="{F0E6115A-0138-4831-8CBC-F3B86D4660B2}"/>
              </a:ext>
            </a:extLst>
          </p:cNvPr>
          <p:cNvSpPr>
            <a:spLocks noGrp="1"/>
          </p:cNvSpPr>
          <p:nvPr>
            <p:ph type="body" sz="quarter" idx="13" hasCustomPrompt="1"/>
          </p:nvPr>
        </p:nvSpPr>
        <p:spPr bwMode="gray">
          <a:xfrm>
            <a:off x="599757" y="1361293"/>
            <a:ext cx="9563579" cy="4660625"/>
          </a:xfrm>
        </p:spPr>
        <p:txBody>
          <a:bodyPr/>
          <a:lstStyle>
            <a:lvl1pPr marL="304792" indent="-304792">
              <a:spcBef>
                <a:spcPts val="2400"/>
              </a:spcBef>
              <a:buFont typeface="+mj-lt"/>
              <a:buAutoNum type="arabicPeriod"/>
              <a:defRPr/>
            </a:lvl1pPr>
          </a:lstStyle>
          <a:p>
            <a:pPr lvl="0"/>
            <a:r>
              <a:rPr lang="en-GB"/>
              <a:t>Click to add text</a:t>
            </a:r>
          </a:p>
        </p:txBody>
      </p:sp>
      <p:sp>
        <p:nvSpPr>
          <p:cNvPr id="7" name="Datumsplatzhalter 6">
            <a:extLst>
              <a:ext uri="{FF2B5EF4-FFF2-40B4-BE49-F238E27FC236}">
                <a16:creationId xmlns:a16="http://schemas.microsoft.com/office/drawing/2014/main" id="{B452EF93-E523-4879-A016-E498F54384DB}"/>
              </a:ext>
            </a:extLst>
          </p:cNvPr>
          <p:cNvSpPr>
            <a:spLocks noGrp="1"/>
          </p:cNvSpPr>
          <p:nvPr>
            <p:ph type="dt" sz="half" idx="14"/>
          </p:nvPr>
        </p:nvSpPr>
        <p:spPr/>
        <p:txBody>
          <a:bodyPr/>
          <a:lstStyle/>
          <a:p>
            <a:fld id="{1B08F9B2-1832-459A-9F9E-5F64C6F20EFF}" type="datetime3">
              <a:rPr lang="en-US" smtClean="0"/>
              <a:t>12 September 2023</a:t>
            </a:fld>
            <a:endParaRPr lang="en-GB"/>
          </a:p>
        </p:txBody>
      </p:sp>
      <p:sp>
        <p:nvSpPr>
          <p:cNvPr id="8" name="Fußzeilenplatzhalter 7">
            <a:extLst>
              <a:ext uri="{FF2B5EF4-FFF2-40B4-BE49-F238E27FC236}">
                <a16:creationId xmlns:a16="http://schemas.microsoft.com/office/drawing/2014/main" id="{B153431B-7D6D-4B55-A0DF-437772147847}"/>
              </a:ext>
            </a:extLst>
          </p:cNvPr>
          <p:cNvSpPr>
            <a:spLocks noGrp="1"/>
          </p:cNvSpPr>
          <p:nvPr>
            <p:ph type="ftr" sz="quarter" idx="15"/>
          </p:nvPr>
        </p:nvSpPr>
        <p:spPr/>
        <p:txBody>
          <a:bodyPr/>
          <a:lstStyle/>
          <a:p>
            <a:r>
              <a:rPr lang="en-GB"/>
              <a:t>AgriFood Zambia Onboarding</a:t>
            </a:r>
          </a:p>
        </p:txBody>
      </p:sp>
      <p:sp>
        <p:nvSpPr>
          <p:cNvPr id="9" name="Foliennummernplatzhalter 8">
            <a:extLst>
              <a:ext uri="{FF2B5EF4-FFF2-40B4-BE49-F238E27FC236}">
                <a16:creationId xmlns:a16="http://schemas.microsoft.com/office/drawing/2014/main" id="{7190EEF8-EC05-4B47-999A-57A36EBAB75C}"/>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893843893"/>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Agenda,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Textplatzhalter 7">
            <a:extLst>
              <a:ext uri="{FF2B5EF4-FFF2-40B4-BE49-F238E27FC236}">
                <a16:creationId xmlns:a16="http://schemas.microsoft.com/office/drawing/2014/main" id="{32E1886A-3475-4E66-B3BF-1AD48A2030B2}"/>
              </a:ext>
            </a:extLst>
          </p:cNvPr>
          <p:cNvSpPr>
            <a:spLocks noGrp="1"/>
          </p:cNvSpPr>
          <p:nvPr>
            <p:ph type="body" sz="quarter" idx="13" hasCustomPrompt="1"/>
          </p:nvPr>
        </p:nvSpPr>
        <p:spPr bwMode="gray">
          <a:xfrm>
            <a:off x="599757" y="1361293"/>
            <a:ext cx="9563579" cy="3746844"/>
          </a:xfrm>
        </p:spPr>
        <p:txBody>
          <a:bodyPr/>
          <a:lstStyle>
            <a:lvl1pPr marL="0" marR="0" indent="0" algn="l" defTabSz="914377" rtl="0" eaLnBrk="1" fontAlgn="auto" latinLnBrk="0" hangingPunct="1">
              <a:lnSpc>
                <a:spcPct val="90000"/>
              </a:lnSpc>
              <a:spcBef>
                <a:spcPts val="2400"/>
              </a:spcBef>
              <a:spcAft>
                <a:spcPts val="0"/>
              </a:spcAft>
              <a:buClrTx/>
              <a:buSzTx/>
              <a:buFont typeface="+mj-lt"/>
              <a:buNone/>
              <a:tabLst/>
              <a:defRPr/>
            </a:lvl1pPr>
          </a:lstStyle>
          <a:p>
            <a:pPr marL="304792" marR="0" lvl="0" indent="-304792" algn="l" defTabSz="914377" rtl="0" eaLnBrk="1" fontAlgn="auto" latinLnBrk="0" hangingPunct="1">
              <a:lnSpc>
                <a:spcPct val="90000"/>
              </a:lnSpc>
              <a:spcBef>
                <a:spcPts val="2400"/>
              </a:spcBef>
              <a:spcAft>
                <a:spcPts val="0"/>
              </a:spcAft>
              <a:buClrTx/>
              <a:buSzTx/>
              <a:buFont typeface="+mj-lt"/>
              <a:buAutoNum type="arabicPeriod"/>
              <a:tabLst/>
              <a:defRPr/>
            </a:pPr>
            <a:r>
              <a:rPr lang="en-GB"/>
              <a:t>Click to add text</a:t>
            </a:r>
          </a:p>
        </p:txBody>
      </p:sp>
      <p:sp>
        <p:nvSpPr>
          <p:cNvPr id="13" name="Datumsplatzhalter 12">
            <a:extLst>
              <a:ext uri="{FF2B5EF4-FFF2-40B4-BE49-F238E27FC236}">
                <a16:creationId xmlns:a16="http://schemas.microsoft.com/office/drawing/2014/main" id="{E5D8E01E-F49F-4D57-89D4-E949623D1DC6}"/>
              </a:ext>
            </a:extLst>
          </p:cNvPr>
          <p:cNvSpPr>
            <a:spLocks noGrp="1"/>
          </p:cNvSpPr>
          <p:nvPr>
            <p:ph type="dt" sz="half" idx="14"/>
          </p:nvPr>
        </p:nvSpPr>
        <p:spPr/>
        <p:txBody>
          <a:bodyPr/>
          <a:lstStyle/>
          <a:p>
            <a:fld id="{81157852-E3BB-418F-9C71-C9D5A603DE6B}" type="datetime3">
              <a:rPr lang="en-US" smtClean="0"/>
              <a:t>12 September 2023</a:t>
            </a:fld>
            <a:endParaRPr lang="en-GB"/>
          </a:p>
        </p:txBody>
      </p:sp>
      <p:sp>
        <p:nvSpPr>
          <p:cNvPr id="14" name="Fußzeilenplatzhalter 13">
            <a:extLst>
              <a:ext uri="{FF2B5EF4-FFF2-40B4-BE49-F238E27FC236}">
                <a16:creationId xmlns:a16="http://schemas.microsoft.com/office/drawing/2014/main" id="{BCF8D0CE-4095-4F50-924A-6E387AE4CF28}"/>
              </a:ext>
            </a:extLst>
          </p:cNvPr>
          <p:cNvSpPr>
            <a:spLocks noGrp="1"/>
          </p:cNvSpPr>
          <p:nvPr>
            <p:ph type="ftr" sz="quarter" idx="15"/>
          </p:nvPr>
        </p:nvSpPr>
        <p:spPr/>
        <p:txBody>
          <a:bodyPr/>
          <a:lstStyle/>
          <a:p>
            <a:r>
              <a:rPr lang="en-GB"/>
              <a:t>AgriFood Zambia Onboarding</a:t>
            </a:r>
          </a:p>
        </p:txBody>
      </p:sp>
      <p:sp>
        <p:nvSpPr>
          <p:cNvPr id="15" name="Foliennummernplatzhalter 14">
            <a:extLst>
              <a:ext uri="{FF2B5EF4-FFF2-40B4-BE49-F238E27FC236}">
                <a16:creationId xmlns:a16="http://schemas.microsoft.com/office/drawing/2014/main" id="{4509B031-4623-4B3A-8E75-E14CEB8CCF15}"/>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533413222"/>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Chapter start slide, b/w  ">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pic>
        <p:nvPicPr>
          <p:cNvPr id="20" name="Grafik 19" descr="Ein Bild, das Säge enthält.&#10;&#10;Automatisch generierte Beschreibung">
            <a:extLst>
              <a:ext uri="{FF2B5EF4-FFF2-40B4-BE49-F238E27FC236}">
                <a16:creationId xmlns:a16="http://schemas.microsoft.com/office/drawing/2014/main" id="{BCF144E3-F322-4496-87EE-8035011D1AB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2093674"/>
            <a:ext cx="11860800" cy="4040085"/>
          </a:xfrm>
          <a:prstGeom prst="rect">
            <a:avLst/>
          </a:prstGeom>
        </p:spPr>
      </p:pic>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3793150"/>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with b/w GIZ key visual</a:t>
            </a:r>
          </a:p>
        </p:txBody>
      </p:sp>
      <p:sp>
        <p:nvSpPr>
          <p:cNvPr id="6" name="Datumsplatzhalter 5">
            <a:extLst>
              <a:ext uri="{FF2B5EF4-FFF2-40B4-BE49-F238E27FC236}">
                <a16:creationId xmlns:a16="http://schemas.microsoft.com/office/drawing/2014/main" id="{0DC1FF66-9C6A-433E-8553-8083512E9621}"/>
              </a:ext>
            </a:extLst>
          </p:cNvPr>
          <p:cNvSpPr>
            <a:spLocks noGrp="1"/>
          </p:cNvSpPr>
          <p:nvPr>
            <p:ph type="dt" sz="half" idx="11"/>
          </p:nvPr>
        </p:nvSpPr>
        <p:spPr/>
        <p:txBody>
          <a:bodyPr/>
          <a:lstStyle/>
          <a:p>
            <a:fld id="{290697F7-2256-46B0-8024-AAA32DF2C1A2}" type="datetime3">
              <a:rPr lang="en-US" smtClean="0"/>
              <a:t>12 September 2023</a:t>
            </a:fld>
            <a:endParaRPr lang="en-GB"/>
          </a:p>
        </p:txBody>
      </p:sp>
      <p:sp>
        <p:nvSpPr>
          <p:cNvPr id="7" name="Fußzeilenplatzhalter 6">
            <a:extLst>
              <a:ext uri="{FF2B5EF4-FFF2-40B4-BE49-F238E27FC236}">
                <a16:creationId xmlns:a16="http://schemas.microsoft.com/office/drawing/2014/main" id="{EF569824-8B73-4A2E-B4EF-29A198DE52A6}"/>
              </a:ext>
            </a:extLst>
          </p:cNvPr>
          <p:cNvSpPr>
            <a:spLocks noGrp="1"/>
          </p:cNvSpPr>
          <p:nvPr>
            <p:ph type="ftr" sz="quarter" idx="12"/>
          </p:nvPr>
        </p:nvSpPr>
        <p:spPr/>
        <p:txBody>
          <a:bodyPr/>
          <a:lstStyle/>
          <a:p>
            <a:r>
              <a:rPr lang="en-GB"/>
              <a:t>AgriFood Zambia Onboarding</a:t>
            </a:r>
          </a:p>
        </p:txBody>
      </p:sp>
      <p:sp>
        <p:nvSpPr>
          <p:cNvPr id="8" name="Foliennummernplatzhalter 7">
            <a:extLst>
              <a:ext uri="{FF2B5EF4-FFF2-40B4-BE49-F238E27FC236}">
                <a16:creationId xmlns:a16="http://schemas.microsoft.com/office/drawing/2014/main" id="{540C7464-2E6B-420A-8943-567BDD649418}"/>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263075494"/>
      </p:ext>
    </p:extLst>
  </p:cSld>
  <p:clrMapOvr>
    <a:masterClrMapping/>
  </p:clrMapOvr>
  <p:transition>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Chapter start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
        <p:nvSpPr>
          <p:cNvPr id="10" name="Dreieck">
            <a:extLst>
              <a:ext uri="{FF2B5EF4-FFF2-40B4-BE49-F238E27FC236}">
                <a16:creationId xmlns:a16="http://schemas.microsoft.com/office/drawing/2014/main" id="{22DB09A9-BCD0-4F35-8DC4-DDFE9DE6C2F9}"/>
              </a:ext>
            </a:extLst>
          </p:cNvPr>
          <p:cNvSpPr/>
          <p:nvPr userDrawn="1"/>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Section start slide</a:t>
            </a:r>
            <a:br>
              <a:rPr lang="en-GB"/>
            </a:br>
            <a:r>
              <a:rPr lang="en-GB"/>
              <a:t>with background photo (interchangeable)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28" name="Subline">
            <a:extLst>
              <a:ext uri="{FF2B5EF4-FFF2-40B4-BE49-F238E27FC236}">
                <a16:creationId xmlns:a16="http://schemas.microsoft.com/office/drawing/2014/main" id="{6699B1E5-C447-4674-92BB-C2A1F3ADCF99}"/>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29" name="1.">
            <a:extLst>
              <a:ext uri="{FF2B5EF4-FFF2-40B4-BE49-F238E27FC236}">
                <a16:creationId xmlns:a16="http://schemas.microsoft.com/office/drawing/2014/main" id="{DF731E94-BC4E-4147-8280-79F13CCEF08B}"/>
              </a:ext>
            </a:extLst>
          </p:cNvPr>
          <p:cNvSpPr/>
          <p:nvPr userDrawn="1"/>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30" name="2.">
            <a:extLst>
              <a:ext uri="{FF2B5EF4-FFF2-40B4-BE49-F238E27FC236}">
                <a16:creationId xmlns:a16="http://schemas.microsoft.com/office/drawing/2014/main" id="{6B919EA4-50E9-46C9-AC5A-76AC20E25106}"/>
              </a:ext>
            </a:extLst>
          </p:cNvPr>
          <p:cNvSpPr/>
          <p:nvPr userDrawn="1"/>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1" name="3.">
            <a:extLst>
              <a:ext uri="{FF2B5EF4-FFF2-40B4-BE49-F238E27FC236}">
                <a16:creationId xmlns:a16="http://schemas.microsoft.com/office/drawing/2014/main" id="{36FCB48E-A225-433E-9552-1EC05D2E90CB}"/>
              </a:ext>
            </a:extLst>
          </p:cNvPr>
          <p:cNvSpPr/>
          <p:nvPr userDrawn="1"/>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sp>
        <p:nvSpPr>
          <p:cNvPr id="32" name="how">
            <a:extLst>
              <a:ext uri="{FF2B5EF4-FFF2-40B4-BE49-F238E27FC236}">
                <a16:creationId xmlns:a16="http://schemas.microsoft.com/office/drawing/2014/main" id="{308DC210-80AE-4E96-8C9E-08E1D0F3C4B1}"/>
              </a:ext>
            </a:extLst>
          </p:cNvPr>
          <p:cNvSpPr txBox="1"/>
          <p:nvPr userDrawn="1"/>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sp>
        <p:nvSpPr>
          <p:cNvPr id="7" name="Datumsplatzhalter 6">
            <a:extLst>
              <a:ext uri="{FF2B5EF4-FFF2-40B4-BE49-F238E27FC236}">
                <a16:creationId xmlns:a16="http://schemas.microsoft.com/office/drawing/2014/main" id="{ECA10962-7562-45EF-9BCC-CF8E4A8ECDD8}"/>
              </a:ext>
            </a:extLst>
          </p:cNvPr>
          <p:cNvSpPr>
            <a:spLocks noGrp="1"/>
          </p:cNvSpPr>
          <p:nvPr>
            <p:ph type="dt" sz="half" idx="12"/>
          </p:nvPr>
        </p:nvSpPr>
        <p:spPr/>
        <p:txBody>
          <a:bodyPr/>
          <a:lstStyle/>
          <a:p>
            <a:fld id="{2C2D7AA5-D61B-4D0E-A4AE-9F13C599E860}" type="datetime3">
              <a:rPr lang="en-US" smtClean="0"/>
              <a:t>12 September 2023</a:t>
            </a:fld>
            <a:endParaRPr lang="en-GB"/>
          </a:p>
        </p:txBody>
      </p:sp>
      <p:sp>
        <p:nvSpPr>
          <p:cNvPr id="8" name="Fußzeilenplatzhalter 7">
            <a:extLst>
              <a:ext uri="{FF2B5EF4-FFF2-40B4-BE49-F238E27FC236}">
                <a16:creationId xmlns:a16="http://schemas.microsoft.com/office/drawing/2014/main" id="{4EDF0250-D30F-4BC8-BDE1-DB1BD325237F}"/>
              </a:ext>
            </a:extLst>
          </p:cNvPr>
          <p:cNvSpPr>
            <a:spLocks noGrp="1"/>
          </p:cNvSpPr>
          <p:nvPr>
            <p:ph type="ftr" sz="quarter" idx="13"/>
          </p:nvPr>
        </p:nvSpPr>
        <p:spPr/>
        <p:txBody>
          <a:bodyPr/>
          <a:lstStyle/>
          <a:p>
            <a:r>
              <a:rPr lang="en-GB"/>
              <a:t>AgriFood Zambia Onboarding</a:t>
            </a:r>
          </a:p>
        </p:txBody>
      </p:sp>
      <p:sp>
        <p:nvSpPr>
          <p:cNvPr id="11" name="Foliennummernplatzhalter 10">
            <a:extLst>
              <a:ext uri="{FF2B5EF4-FFF2-40B4-BE49-F238E27FC236}">
                <a16:creationId xmlns:a16="http://schemas.microsoft.com/office/drawing/2014/main" id="{98F0E3FB-E27A-4457-B526-B2D2906906AA}"/>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pic>
        <p:nvPicPr>
          <p:cNvPr id="23" name="Grafik 22" descr="Ein Bild, das Screenshot enthält.&#10;&#10;Automatisch generierte Beschreibung">
            <a:extLst>
              <a:ext uri="{FF2B5EF4-FFF2-40B4-BE49-F238E27FC236}">
                <a16:creationId xmlns:a16="http://schemas.microsoft.com/office/drawing/2014/main" id="{AFC53F5D-C099-4AB8-BEA0-0C0599C54F28}"/>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grpSp>
        <p:nvGrpSpPr>
          <p:cNvPr id="33" name="Gruppieren 32">
            <a:extLst>
              <a:ext uri="{FF2B5EF4-FFF2-40B4-BE49-F238E27FC236}">
                <a16:creationId xmlns:a16="http://schemas.microsoft.com/office/drawing/2014/main" id="{71BF95A1-C507-454F-AD5B-C1AE17A76F07}"/>
              </a:ext>
            </a:extLst>
          </p:cNvPr>
          <p:cNvGrpSpPr/>
          <p:nvPr userDrawn="1"/>
        </p:nvGrpSpPr>
        <p:grpSpPr>
          <a:xfrm>
            <a:off x="7472793" y="1034676"/>
            <a:ext cx="2117468" cy="866995"/>
            <a:chOff x="5604594" y="1459908"/>
            <a:chExt cx="1588101" cy="650246"/>
          </a:xfrm>
        </p:grpSpPr>
        <p:pic>
          <p:nvPicPr>
            <p:cNvPr id="34" name="Grafik 33" descr="Ein Bild, das Screenshot enthält.&#10;&#10;Automatisch generierte Beschreibung">
              <a:extLst>
                <a:ext uri="{FF2B5EF4-FFF2-40B4-BE49-F238E27FC236}">
                  <a16:creationId xmlns:a16="http://schemas.microsoft.com/office/drawing/2014/main" id="{355A07BF-0F32-412A-AAD2-48911D07B2F8}"/>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5" name="Rechteck 34">
              <a:extLst>
                <a:ext uri="{FF2B5EF4-FFF2-40B4-BE49-F238E27FC236}">
                  <a16:creationId xmlns:a16="http://schemas.microsoft.com/office/drawing/2014/main" id="{B2564D52-B4AC-4D61-B46E-BE3CE7851C95}"/>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6" name="Rechteck">
            <a:extLst>
              <a:ext uri="{FF2B5EF4-FFF2-40B4-BE49-F238E27FC236}">
                <a16:creationId xmlns:a16="http://schemas.microsoft.com/office/drawing/2014/main" id="{9A38222B-6179-4D47-87DD-F77D00C82A5F}"/>
              </a:ext>
            </a:extLst>
          </p:cNvPr>
          <p:cNvSpPr/>
          <p:nvPr userDrawn="1"/>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3375512640"/>
      </p:ext>
    </p:extLst>
  </p:cSld>
  <p:clrMapOvr>
    <a:masterClrMapping/>
  </p:clrMapOvr>
  <p:transition>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Chapter start slide, alternative">
    <p:spTree>
      <p:nvGrpSpPr>
        <p:cNvPr id="1" name=""/>
        <p:cNvGrpSpPr/>
        <p:nvPr/>
      </p:nvGrpSpPr>
      <p:grpSpPr>
        <a:xfrm>
          <a:off x="0" y="0"/>
          <a:ext cx="0" cy="0"/>
          <a:chOff x="0" y="0"/>
          <a:chExt cx="0" cy="0"/>
        </a:xfrm>
      </p:grpSpPr>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This may also have two lines</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D88D0E22-2017-4208-9ADC-47A2FAF1D431}"/>
              </a:ext>
            </a:extLst>
          </p:cNvPr>
          <p:cNvSpPr>
            <a:spLocks noGrp="1"/>
          </p:cNvSpPr>
          <p:nvPr>
            <p:ph type="dt" sz="half" idx="11"/>
          </p:nvPr>
        </p:nvSpPr>
        <p:spPr/>
        <p:txBody>
          <a:bodyPr/>
          <a:lstStyle/>
          <a:p>
            <a:fld id="{D7F270AC-2C40-4EF3-8377-BE491DBC9429}" type="datetime3">
              <a:rPr lang="en-US" smtClean="0"/>
              <a:t>12 September 2023</a:t>
            </a:fld>
            <a:endParaRPr lang="en-GB"/>
          </a:p>
        </p:txBody>
      </p:sp>
      <p:sp>
        <p:nvSpPr>
          <p:cNvPr id="7" name="Fußzeilenplatzhalter 6">
            <a:extLst>
              <a:ext uri="{FF2B5EF4-FFF2-40B4-BE49-F238E27FC236}">
                <a16:creationId xmlns:a16="http://schemas.microsoft.com/office/drawing/2014/main" id="{F9F9B96F-E57D-429A-9EB5-D561A8B62E5B}"/>
              </a:ext>
            </a:extLst>
          </p:cNvPr>
          <p:cNvSpPr>
            <a:spLocks noGrp="1"/>
          </p:cNvSpPr>
          <p:nvPr>
            <p:ph type="ftr" sz="quarter" idx="12"/>
          </p:nvPr>
        </p:nvSpPr>
        <p:spPr/>
        <p:txBody>
          <a:bodyPr/>
          <a:lstStyle/>
          <a:p>
            <a:r>
              <a:rPr lang="en-GB"/>
              <a:t>AgriFood Zambia Onboarding</a:t>
            </a:r>
          </a:p>
        </p:txBody>
      </p:sp>
      <p:sp>
        <p:nvSpPr>
          <p:cNvPr id="10" name="Foliennummernplatzhalter 9">
            <a:extLst>
              <a:ext uri="{FF2B5EF4-FFF2-40B4-BE49-F238E27FC236}">
                <a16:creationId xmlns:a16="http://schemas.microsoft.com/office/drawing/2014/main" id="{5AA07C4F-927A-4ADF-8F4E-0E641F59E174}"/>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20073394"/>
      </p:ext>
    </p:extLst>
  </p:cSld>
  <p:clrMapOvr>
    <a:masterClrMapping/>
  </p:clrMapOvr>
  <p:transition>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Intermediate slide, b/w visual">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7" name="Datumsplatzhalter 6">
            <a:extLst>
              <a:ext uri="{FF2B5EF4-FFF2-40B4-BE49-F238E27FC236}">
                <a16:creationId xmlns:a16="http://schemas.microsoft.com/office/drawing/2014/main" id="{10132F28-06B2-4221-9B40-46373C4BF16B}"/>
              </a:ext>
            </a:extLst>
          </p:cNvPr>
          <p:cNvSpPr>
            <a:spLocks noGrp="1"/>
          </p:cNvSpPr>
          <p:nvPr>
            <p:ph type="dt" sz="half" idx="10"/>
          </p:nvPr>
        </p:nvSpPr>
        <p:spPr/>
        <p:txBody>
          <a:bodyPr/>
          <a:lstStyle/>
          <a:p>
            <a:fld id="{C9472445-F2CA-441F-A461-5A42BB5E499B}" type="datetime3">
              <a:rPr lang="en-US" smtClean="0"/>
              <a:t>12 September 2023</a:t>
            </a:fld>
            <a:endParaRPr lang="en-GB"/>
          </a:p>
        </p:txBody>
      </p:sp>
      <p:sp>
        <p:nvSpPr>
          <p:cNvPr id="8" name="Fußzeilenplatzhalter 7">
            <a:extLst>
              <a:ext uri="{FF2B5EF4-FFF2-40B4-BE49-F238E27FC236}">
                <a16:creationId xmlns:a16="http://schemas.microsoft.com/office/drawing/2014/main" id="{41382050-2B79-493B-95AA-DBF7B83499F7}"/>
              </a:ext>
            </a:extLst>
          </p:cNvPr>
          <p:cNvSpPr>
            <a:spLocks noGrp="1"/>
          </p:cNvSpPr>
          <p:nvPr>
            <p:ph type="ftr" sz="quarter" idx="11"/>
          </p:nvPr>
        </p:nvSpPr>
        <p:spPr/>
        <p:txBody>
          <a:bodyPr/>
          <a:lstStyle/>
          <a:p>
            <a:r>
              <a:rPr lang="en-GB"/>
              <a:t>AgriFood Zambia Onboarding</a:t>
            </a:r>
          </a:p>
        </p:txBody>
      </p:sp>
      <p:sp>
        <p:nvSpPr>
          <p:cNvPr id="9" name="Foliennummernplatzhalter 8">
            <a:extLst>
              <a:ext uri="{FF2B5EF4-FFF2-40B4-BE49-F238E27FC236}">
                <a16:creationId xmlns:a16="http://schemas.microsoft.com/office/drawing/2014/main" id="{DC291D8C-7803-47D0-8143-6798277D74D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695262753"/>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Titel Alternative">
    <p:spTree>
      <p:nvGrpSpPr>
        <p:cNvPr id="1" name=""/>
        <p:cNvGrpSpPr/>
        <p:nvPr/>
      </p:nvGrpSpPr>
      <p:grpSpPr>
        <a:xfrm>
          <a:off x="0" y="0"/>
          <a:ext cx="0" cy="0"/>
          <a:chOff x="0" y="0"/>
          <a:chExt cx="0" cy="0"/>
        </a:xfrm>
      </p:grpSpPr>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r>
              <a:rPr lang="de-DE"/>
              <a:t> </a:t>
            </a:r>
          </a:p>
          <a:p>
            <a:pPr lvl="0"/>
            <a:r>
              <a:rPr lang="de-DE"/>
              <a:t>Projektname | Datum</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de-DE"/>
              <a:t>Alternative Titelfolie</a:t>
            </a:r>
            <a:br>
              <a:rPr lang="de-DE"/>
            </a:br>
            <a:r>
              <a:rPr lang="de-DE"/>
              <a:t>ohne Foto</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2256433633"/>
      </p:ext>
    </p:extLst>
  </p:cSld>
  <p:clrMapOvr>
    <a:masterClrMapping/>
  </p:clrMapOvr>
  <p:transition>
    <p:fade/>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Intermediate slide, whit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6" name="Datumsplatzhalter 5">
            <a:extLst>
              <a:ext uri="{FF2B5EF4-FFF2-40B4-BE49-F238E27FC236}">
                <a16:creationId xmlns:a16="http://schemas.microsoft.com/office/drawing/2014/main" id="{E4858B5A-3D9C-44AE-ADA7-B7DF2E935AD2}"/>
              </a:ext>
            </a:extLst>
          </p:cNvPr>
          <p:cNvSpPr>
            <a:spLocks noGrp="1"/>
          </p:cNvSpPr>
          <p:nvPr>
            <p:ph type="dt" sz="half" idx="10"/>
          </p:nvPr>
        </p:nvSpPr>
        <p:spPr/>
        <p:txBody>
          <a:bodyPr/>
          <a:lstStyle/>
          <a:p>
            <a:fld id="{688EF6BB-D508-4FB2-A805-10B84E62B9F3}" type="datetime3">
              <a:rPr lang="en-US" smtClean="0"/>
              <a:t>12 September 2023</a:t>
            </a:fld>
            <a:endParaRPr lang="en-GB"/>
          </a:p>
        </p:txBody>
      </p:sp>
      <p:sp>
        <p:nvSpPr>
          <p:cNvPr id="7" name="Fußzeilenplatzhalter 6">
            <a:extLst>
              <a:ext uri="{FF2B5EF4-FFF2-40B4-BE49-F238E27FC236}">
                <a16:creationId xmlns:a16="http://schemas.microsoft.com/office/drawing/2014/main" id="{D743612B-9303-4BD1-8570-21C327D0D081}"/>
              </a:ext>
            </a:extLst>
          </p:cNvPr>
          <p:cNvSpPr>
            <a:spLocks noGrp="1"/>
          </p:cNvSpPr>
          <p:nvPr>
            <p:ph type="ftr" sz="quarter" idx="11"/>
          </p:nvPr>
        </p:nvSpPr>
        <p:spPr/>
        <p:txBody>
          <a:bodyPr/>
          <a:lstStyle/>
          <a:p>
            <a:r>
              <a:rPr lang="en-GB"/>
              <a:t>AgriFood Zambia Onboarding</a:t>
            </a:r>
          </a:p>
        </p:txBody>
      </p:sp>
      <p:sp>
        <p:nvSpPr>
          <p:cNvPr id="8" name="Foliennummernplatzhalter 7">
            <a:extLst>
              <a:ext uri="{FF2B5EF4-FFF2-40B4-BE49-F238E27FC236}">
                <a16:creationId xmlns:a16="http://schemas.microsoft.com/office/drawing/2014/main" id="{364C8BC3-F5EC-4CDC-BEF6-A683BD9DDB2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540385648"/>
      </p:ext>
    </p:extLst>
  </p:cSld>
  <p:clrMapOvr>
    <a:masterClrMapping/>
  </p:clrMapOvr>
  <p:transition>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Intermediate slide, white, alternativ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grpSp>
        <p:nvGrpSpPr>
          <p:cNvPr id="12" name="Key Visual">
            <a:extLst>
              <a:ext uri="{FF2B5EF4-FFF2-40B4-BE49-F238E27FC236}">
                <a16:creationId xmlns:a16="http://schemas.microsoft.com/office/drawing/2014/main" id="{D9D8699C-EAEE-4654-9DB5-5DBEA94DFD69}"/>
              </a:ext>
            </a:extLst>
          </p:cNvPr>
          <p:cNvGrpSpPr/>
          <p:nvPr userDrawn="1"/>
        </p:nvGrpSpPr>
        <p:grpSpPr bwMode="gray">
          <a:xfrm flipV="1">
            <a:off x="164179" y="4525210"/>
            <a:ext cx="6050711" cy="1608548"/>
            <a:chOff x="4846637" y="119557"/>
            <a:chExt cx="3783013" cy="1005693"/>
          </a:xfrm>
        </p:grpSpPr>
        <p:sp>
          <p:nvSpPr>
            <p:cNvPr id="13" name="Freihandform: Form 12">
              <a:extLst>
                <a:ext uri="{FF2B5EF4-FFF2-40B4-BE49-F238E27FC236}">
                  <a16:creationId xmlns:a16="http://schemas.microsoft.com/office/drawing/2014/main" id="{57ACA972-95E7-4330-A959-68C656E58B90}"/>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Freihandform: Form 13">
              <a:extLst>
                <a:ext uri="{FF2B5EF4-FFF2-40B4-BE49-F238E27FC236}">
                  <a16:creationId xmlns:a16="http://schemas.microsoft.com/office/drawing/2014/main" id="{EF93F907-303A-4592-848E-F1A7AFDDDD4A}"/>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C8AAE6CE-CD01-4233-9E65-D495D92CF1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1AAC9A52-2206-4D16-A752-9C733CC5CB7F}"/>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7" name="Freihandform: Form 16">
              <a:extLst>
                <a:ext uri="{FF2B5EF4-FFF2-40B4-BE49-F238E27FC236}">
                  <a16:creationId xmlns:a16="http://schemas.microsoft.com/office/drawing/2014/main" id="{8D075FE9-0EDA-4BE2-B2C1-22DF2B8842B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grpSp>
        <p:nvGrpSpPr>
          <p:cNvPr id="36" name="Key Visual">
            <a:extLst>
              <a:ext uri="{FF2B5EF4-FFF2-40B4-BE49-F238E27FC236}">
                <a16:creationId xmlns:a16="http://schemas.microsoft.com/office/drawing/2014/main" id="{C7D69FF2-A45A-405D-BC43-69B4E925551F}"/>
              </a:ext>
            </a:extLst>
          </p:cNvPr>
          <p:cNvGrpSpPr/>
          <p:nvPr userDrawn="1"/>
        </p:nvGrpSpPr>
        <p:grpSpPr bwMode="gray">
          <a:xfrm flipH="1">
            <a:off x="8934717" y="165100"/>
            <a:ext cx="3087951" cy="820915"/>
            <a:chOff x="4846637" y="119557"/>
            <a:chExt cx="3783013" cy="1005693"/>
          </a:xfrm>
        </p:grpSpPr>
        <p:sp>
          <p:nvSpPr>
            <p:cNvPr id="37" name="Freihandform: Form 36">
              <a:extLst>
                <a:ext uri="{FF2B5EF4-FFF2-40B4-BE49-F238E27FC236}">
                  <a16:creationId xmlns:a16="http://schemas.microsoft.com/office/drawing/2014/main" id="{67E195A5-1DB2-4051-897C-B5E84120B476}"/>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Freihandform: Form 37">
              <a:extLst>
                <a:ext uri="{FF2B5EF4-FFF2-40B4-BE49-F238E27FC236}">
                  <a16:creationId xmlns:a16="http://schemas.microsoft.com/office/drawing/2014/main" id="{9234AB9A-5088-479E-92C2-4F81972E1E55}"/>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39" name="Freihandform: Form 38">
              <a:extLst>
                <a:ext uri="{FF2B5EF4-FFF2-40B4-BE49-F238E27FC236}">
                  <a16:creationId xmlns:a16="http://schemas.microsoft.com/office/drawing/2014/main" id="{5FBB400A-FFCE-4E88-B1BF-846AC7A46F8E}"/>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0" name="Freihandform: Form 39">
              <a:extLst>
                <a:ext uri="{FF2B5EF4-FFF2-40B4-BE49-F238E27FC236}">
                  <a16:creationId xmlns:a16="http://schemas.microsoft.com/office/drawing/2014/main" id="{4A214495-DB26-435D-9164-4A350ECF007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1" name="Freihandform: Form 40">
              <a:extLst>
                <a:ext uri="{FF2B5EF4-FFF2-40B4-BE49-F238E27FC236}">
                  <a16:creationId xmlns:a16="http://schemas.microsoft.com/office/drawing/2014/main" id="{AD46CA09-12E7-4803-A8A0-CC8821A2FBF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1D7087B2-841C-4578-8D4C-FD96605E1BE7}"/>
              </a:ext>
            </a:extLst>
          </p:cNvPr>
          <p:cNvSpPr>
            <a:spLocks noGrp="1"/>
          </p:cNvSpPr>
          <p:nvPr>
            <p:ph type="dt" sz="half" idx="10"/>
          </p:nvPr>
        </p:nvSpPr>
        <p:spPr/>
        <p:txBody>
          <a:bodyPr/>
          <a:lstStyle/>
          <a:p>
            <a:fld id="{CF1AF3B7-2957-4DD8-9771-4DAA084B7AFD}" type="datetime3">
              <a:rPr lang="en-US" smtClean="0"/>
              <a:t>12 September 2023</a:t>
            </a:fld>
            <a:endParaRPr lang="en-GB"/>
          </a:p>
        </p:txBody>
      </p:sp>
      <p:sp>
        <p:nvSpPr>
          <p:cNvPr id="7" name="Fußzeilenplatzhalter 6">
            <a:extLst>
              <a:ext uri="{FF2B5EF4-FFF2-40B4-BE49-F238E27FC236}">
                <a16:creationId xmlns:a16="http://schemas.microsoft.com/office/drawing/2014/main" id="{0812E5FB-AE5B-45DE-A139-9BF8C60A354B}"/>
              </a:ext>
            </a:extLst>
          </p:cNvPr>
          <p:cNvSpPr>
            <a:spLocks noGrp="1"/>
          </p:cNvSpPr>
          <p:nvPr>
            <p:ph type="ftr" sz="quarter" idx="11"/>
          </p:nvPr>
        </p:nvSpPr>
        <p:spPr/>
        <p:txBody>
          <a:bodyPr/>
          <a:lstStyle/>
          <a:p>
            <a:r>
              <a:rPr lang="en-GB"/>
              <a:t>AgriFood Zambia Onboarding</a:t>
            </a:r>
          </a:p>
        </p:txBody>
      </p:sp>
      <p:sp>
        <p:nvSpPr>
          <p:cNvPr id="8" name="Foliennummernplatzhalter 7">
            <a:extLst>
              <a:ext uri="{FF2B5EF4-FFF2-40B4-BE49-F238E27FC236}">
                <a16:creationId xmlns:a16="http://schemas.microsoft.com/office/drawing/2014/main" id="{5C4834F1-8AA0-4335-9A3C-58D358314C13}"/>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419140783"/>
      </p:ext>
    </p:extLst>
  </p:cSld>
  <p:clrMapOvr>
    <a:masterClrMapping/>
  </p:clrMapOvr>
  <p:transition>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Intermediate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900000" bIns="684000" anchor="b">
            <a:noAutofit/>
          </a:bodyPr>
          <a:lstStyle>
            <a:lvl1pPr>
              <a:defRPr sz="3467" b="0">
                <a:solidFill>
                  <a:schemeClr val="tx1"/>
                </a:solidFill>
              </a:defRPr>
            </a:lvl1pPr>
          </a:lstStyle>
          <a:p>
            <a:r>
              <a:rPr lang="en-GB"/>
              <a:t>Intermediate slide, photo</a:t>
            </a:r>
            <a:br>
              <a:rPr lang="en-GB"/>
            </a:br>
            <a:r>
              <a:rPr lang="en-GB"/>
              <a:t>(interchangeable)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28" name="1.">
            <a:extLst>
              <a:ext uri="{FF2B5EF4-FFF2-40B4-BE49-F238E27FC236}">
                <a16:creationId xmlns:a16="http://schemas.microsoft.com/office/drawing/2014/main" id="{0BCFDBF6-0C4F-4BA9-84EB-ED3466065719}"/>
              </a:ext>
            </a:extLst>
          </p:cNvPr>
          <p:cNvSpPr/>
          <p:nvPr userDrawn="1"/>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29" name="2.">
            <a:extLst>
              <a:ext uri="{FF2B5EF4-FFF2-40B4-BE49-F238E27FC236}">
                <a16:creationId xmlns:a16="http://schemas.microsoft.com/office/drawing/2014/main" id="{918BC469-7392-45B5-882F-1B971DBE17B2}"/>
              </a:ext>
            </a:extLst>
          </p:cNvPr>
          <p:cNvSpPr/>
          <p:nvPr userDrawn="1"/>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0" name="3.">
            <a:extLst>
              <a:ext uri="{FF2B5EF4-FFF2-40B4-BE49-F238E27FC236}">
                <a16:creationId xmlns:a16="http://schemas.microsoft.com/office/drawing/2014/main" id="{431D4BE7-4DC0-4A8D-8A4E-899AB39C9BFA}"/>
              </a:ext>
            </a:extLst>
          </p:cNvPr>
          <p:cNvSpPr/>
          <p:nvPr userDrawn="1"/>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sp>
        <p:nvSpPr>
          <p:cNvPr id="31" name="how">
            <a:extLst>
              <a:ext uri="{FF2B5EF4-FFF2-40B4-BE49-F238E27FC236}">
                <a16:creationId xmlns:a16="http://schemas.microsoft.com/office/drawing/2014/main" id="{CFE17404-D559-410E-817A-BE37032A4EC8}"/>
              </a:ext>
            </a:extLst>
          </p:cNvPr>
          <p:cNvSpPr txBox="1"/>
          <p:nvPr userDrawn="1"/>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sp>
        <p:nvSpPr>
          <p:cNvPr id="7" name="Datumsplatzhalter 6">
            <a:extLst>
              <a:ext uri="{FF2B5EF4-FFF2-40B4-BE49-F238E27FC236}">
                <a16:creationId xmlns:a16="http://schemas.microsoft.com/office/drawing/2014/main" id="{25D92098-BA3C-4707-8ABA-0C27A011DB6B}"/>
              </a:ext>
            </a:extLst>
          </p:cNvPr>
          <p:cNvSpPr>
            <a:spLocks noGrp="1"/>
          </p:cNvSpPr>
          <p:nvPr>
            <p:ph type="dt" sz="half" idx="12"/>
          </p:nvPr>
        </p:nvSpPr>
        <p:spPr/>
        <p:txBody>
          <a:bodyPr/>
          <a:lstStyle/>
          <a:p>
            <a:fld id="{5E62182A-4561-496A-BAD1-8D2FCD9C6220}" type="datetime3">
              <a:rPr lang="en-US" smtClean="0"/>
              <a:t>12 September 2023</a:t>
            </a:fld>
            <a:endParaRPr lang="en-GB"/>
          </a:p>
        </p:txBody>
      </p:sp>
      <p:sp>
        <p:nvSpPr>
          <p:cNvPr id="8" name="Fußzeilenplatzhalter 7">
            <a:extLst>
              <a:ext uri="{FF2B5EF4-FFF2-40B4-BE49-F238E27FC236}">
                <a16:creationId xmlns:a16="http://schemas.microsoft.com/office/drawing/2014/main" id="{645C6D00-0E00-4289-836D-A87919E2F942}"/>
              </a:ext>
            </a:extLst>
          </p:cNvPr>
          <p:cNvSpPr>
            <a:spLocks noGrp="1"/>
          </p:cNvSpPr>
          <p:nvPr>
            <p:ph type="ftr" sz="quarter" idx="13"/>
          </p:nvPr>
        </p:nvSpPr>
        <p:spPr/>
        <p:txBody>
          <a:bodyPr/>
          <a:lstStyle/>
          <a:p>
            <a:r>
              <a:rPr lang="en-GB"/>
              <a:t>AgriFood Zambia Onboarding</a:t>
            </a:r>
          </a:p>
        </p:txBody>
      </p:sp>
      <p:sp>
        <p:nvSpPr>
          <p:cNvPr id="11" name="Foliennummernplatzhalter 10">
            <a:extLst>
              <a:ext uri="{FF2B5EF4-FFF2-40B4-BE49-F238E27FC236}">
                <a16:creationId xmlns:a16="http://schemas.microsoft.com/office/drawing/2014/main" id="{C45153B9-0A46-4ECF-876F-E46153C49C5F}"/>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pic>
        <p:nvPicPr>
          <p:cNvPr id="19" name="Grafik 18" descr="Ein Bild, das Screenshot enthält.&#10;&#10;Automatisch generierte Beschreibung">
            <a:extLst>
              <a:ext uri="{FF2B5EF4-FFF2-40B4-BE49-F238E27FC236}">
                <a16:creationId xmlns:a16="http://schemas.microsoft.com/office/drawing/2014/main" id="{F90E96F9-8FB8-41D7-9257-7179FD053D2F}"/>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grpSp>
        <p:nvGrpSpPr>
          <p:cNvPr id="23" name="Gruppieren 22">
            <a:extLst>
              <a:ext uri="{FF2B5EF4-FFF2-40B4-BE49-F238E27FC236}">
                <a16:creationId xmlns:a16="http://schemas.microsoft.com/office/drawing/2014/main" id="{67BCCCE2-341A-478B-A3EC-6046F8A5D497}"/>
              </a:ext>
            </a:extLst>
          </p:cNvPr>
          <p:cNvGrpSpPr/>
          <p:nvPr userDrawn="1"/>
        </p:nvGrpSpPr>
        <p:grpSpPr>
          <a:xfrm>
            <a:off x="7472793" y="1034676"/>
            <a:ext cx="2117468" cy="866995"/>
            <a:chOff x="5604594" y="1459908"/>
            <a:chExt cx="1588101" cy="650246"/>
          </a:xfrm>
        </p:grpSpPr>
        <p:pic>
          <p:nvPicPr>
            <p:cNvPr id="32" name="Grafik 31" descr="Ein Bild, das Screenshot enthält.&#10;&#10;Automatisch generierte Beschreibung">
              <a:extLst>
                <a:ext uri="{FF2B5EF4-FFF2-40B4-BE49-F238E27FC236}">
                  <a16:creationId xmlns:a16="http://schemas.microsoft.com/office/drawing/2014/main" id="{78A59224-4957-4C08-BE65-D8BD25A23E44}"/>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3" name="Rechteck 32">
              <a:extLst>
                <a:ext uri="{FF2B5EF4-FFF2-40B4-BE49-F238E27FC236}">
                  <a16:creationId xmlns:a16="http://schemas.microsoft.com/office/drawing/2014/main" id="{D3A98BB7-764F-4350-BD71-C6758C885B37}"/>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4" name="Rechteck">
            <a:extLst>
              <a:ext uri="{FF2B5EF4-FFF2-40B4-BE49-F238E27FC236}">
                <a16:creationId xmlns:a16="http://schemas.microsoft.com/office/drawing/2014/main" id="{C2B577D0-C8DA-42B1-BF4C-EE3ACF0A05FC}"/>
              </a:ext>
            </a:extLst>
          </p:cNvPr>
          <p:cNvSpPr/>
          <p:nvPr userDrawn="1"/>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2235806796"/>
      </p:ext>
    </p:extLst>
  </p:cSld>
  <p:clrMapOvr>
    <a:masterClrMapping/>
  </p:clrMapOvr>
  <p:transition>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Standard text slid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9"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9403C02B-EA48-4260-811D-43CCEC0F652F}"/>
              </a:ext>
            </a:extLst>
          </p:cNvPr>
          <p:cNvSpPr>
            <a:spLocks noGrp="1"/>
          </p:cNvSpPr>
          <p:nvPr>
            <p:ph type="dt" sz="half" idx="14"/>
          </p:nvPr>
        </p:nvSpPr>
        <p:spPr/>
        <p:txBody>
          <a:bodyPr/>
          <a:lstStyle/>
          <a:p>
            <a:fld id="{5A621374-1BBA-4F6A-889D-08159D30C16B}" type="datetime3">
              <a:rPr lang="en-US" smtClean="0"/>
              <a:t>12 September 2023</a:t>
            </a:fld>
            <a:endParaRPr lang="en-GB"/>
          </a:p>
        </p:txBody>
      </p:sp>
      <p:sp>
        <p:nvSpPr>
          <p:cNvPr id="7" name="Fußzeilenplatzhalter 6">
            <a:extLst>
              <a:ext uri="{FF2B5EF4-FFF2-40B4-BE49-F238E27FC236}">
                <a16:creationId xmlns:a16="http://schemas.microsoft.com/office/drawing/2014/main" id="{3572318F-C167-4A9B-9214-245E7E1B6789}"/>
              </a:ext>
            </a:extLst>
          </p:cNvPr>
          <p:cNvSpPr>
            <a:spLocks noGrp="1"/>
          </p:cNvSpPr>
          <p:nvPr>
            <p:ph type="ftr" sz="quarter" idx="15"/>
          </p:nvPr>
        </p:nvSpPr>
        <p:spPr/>
        <p:txBody>
          <a:bodyPr/>
          <a:lstStyle/>
          <a:p>
            <a:r>
              <a:rPr lang="en-GB"/>
              <a:t>AgriFood Zambia Onboarding</a:t>
            </a:r>
          </a:p>
        </p:txBody>
      </p:sp>
      <p:sp>
        <p:nvSpPr>
          <p:cNvPr id="9" name="Foliennummernplatzhalter 8">
            <a:extLst>
              <a:ext uri="{FF2B5EF4-FFF2-40B4-BE49-F238E27FC236}">
                <a16:creationId xmlns:a16="http://schemas.microsoft.com/office/drawing/2014/main" id="{75A6A7C1-5347-4031-950E-FE89F744C1A9}"/>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4138081793"/>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Standard text slide with sub-line">
    <p:spTree>
      <p:nvGrpSpPr>
        <p:cNvPr id="1" name=""/>
        <p:cNvGrpSpPr/>
        <p:nvPr/>
      </p:nvGrpSpPr>
      <p:grpSpPr>
        <a:xfrm>
          <a:off x="0" y="0"/>
          <a:ext cx="0" cy="0"/>
          <a:chOff x="0" y="0"/>
          <a:chExt cx="0" cy="0"/>
        </a:xfrm>
      </p:grpSpPr>
      <p:sp>
        <p:nvSpPr>
          <p:cNvPr id="12" name="Titel 1">
            <a:extLst>
              <a:ext uri="{FF2B5EF4-FFF2-40B4-BE49-F238E27FC236}">
                <a16:creationId xmlns:a16="http://schemas.microsoft.com/office/drawing/2014/main" id="{726EAD89-A3DC-4500-9071-F28C7DB87ECF}"/>
              </a:ext>
            </a:extLst>
          </p:cNvPr>
          <p:cNvSpPr>
            <a:spLocks noGrp="1"/>
          </p:cNvSpPr>
          <p:nvPr>
            <p:ph type="title" hasCustomPrompt="1"/>
          </p:nvPr>
        </p:nvSpPr>
        <p:spPr bwMode="gray">
          <a:xfrm>
            <a:off x="599755" y="352037"/>
            <a:ext cx="11422911" cy="360753"/>
          </a:xfrm>
        </p:spPr>
        <p:txBody>
          <a:bodyPr/>
          <a:lstStyle>
            <a:lvl1pPr>
              <a:defRPr/>
            </a:lvl1pPr>
          </a:lstStyle>
          <a:p>
            <a:r>
              <a:rPr lang="en-GB"/>
              <a:t>Click to add headline</a:t>
            </a:r>
          </a:p>
        </p:txBody>
      </p:sp>
      <p:sp>
        <p:nvSpPr>
          <p:cNvPr id="7" name="Textplatzhalter 2">
            <a:extLst>
              <a:ext uri="{FF2B5EF4-FFF2-40B4-BE49-F238E27FC236}">
                <a16:creationId xmlns:a16="http://schemas.microsoft.com/office/drawing/2014/main" id="{7BDDDF81-EBEA-4C88-AA55-681A5710CA2C}"/>
              </a:ext>
            </a:extLst>
          </p:cNvPr>
          <p:cNvSpPr>
            <a:spLocks noGrp="1"/>
          </p:cNvSpPr>
          <p:nvPr>
            <p:ph type="body" sz="quarter" idx="14" hasCustomPrompt="1"/>
          </p:nvPr>
        </p:nvSpPr>
        <p:spPr bwMode="gray">
          <a:xfrm>
            <a:off x="599018" y="774701"/>
            <a:ext cx="11423649" cy="501651"/>
          </a:xfrm>
        </p:spPr>
        <p:txBody>
          <a:bodyPr vert="horz" lIns="0" tIns="0" rIns="72000" bIns="0" rtlCol="0" anchor="t">
            <a:noAutofit/>
          </a:bodyPr>
          <a:lstStyle>
            <a:lvl1pPr>
              <a:defRPr lang="de-DE" sz="1867" b="0" cap="none" baseline="0" smtClean="0">
                <a:latin typeface="+mj-lt"/>
                <a:ea typeface="+mj-ea"/>
                <a:cs typeface="+mj-cs"/>
              </a:defRPr>
            </a:lvl1pPr>
            <a:lvl2pPr>
              <a:defRPr lang="de-DE" smtClean="0"/>
            </a:lvl2pPr>
            <a:lvl3pPr>
              <a:defRPr lang="de-DE" smtClean="0"/>
            </a:lvl3pPr>
            <a:lvl4pPr>
              <a:defRPr lang="de-DE" smtClean="0"/>
            </a:lvl4pPr>
            <a:lvl5pPr>
              <a:defRPr lang="en-US"/>
            </a:lvl5pPr>
          </a:lstStyle>
          <a:p>
            <a:pPr lvl="0">
              <a:spcBef>
                <a:spcPct val="0"/>
              </a:spcBef>
            </a:pPr>
            <a:r>
              <a:rPr lang="en-GB"/>
              <a:t>Click to add sub-line</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7"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0B548EA6-0BD4-4DE9-880C-9051257B8288}"/>
              </a:ext>
            </a:extLst>
          </p:cNvPr>
          <p:cNvSpPr>
            <a:spLocks noGrp="1"/>
          </p:cNvSpPr>
          <p:nvPr>
            <p:ph type="dt" sz="half" idx="15"/>
          </p:nvPr>
        </p:nvSpPr>
        <p:spPr/>
        <p:txBody>
          <a:bodyPr/>
          <a:lstStyle/>
          <a:p>
            <a:fld id="{3710DCC0-FC14-4E2B-A7C1-A450F5314492}" type="datetime3">
              <a:rPr lang="en-US" smtClean="0"/>
              <a:t>12 September 2023</a:t>
            </a:fld>
            <a:endParaRPr lang="en-GB"/>
          </a:p>
        </p:txBody>
      </p:sp>
      <p:sp>
        <p:nvSpPr>
          <p:cNvPr id="6" name="Fußzeilenplatzhalter 5">
            <a:extLst>
              <a:ext uri="{FF2B5EF4-FFF2-40B4-BE49-F238E27FC236}">
                <a16:creationId xmlns:a16="http://schemas.microsoft.com/office/drawing/2014/main" id="{83E7CC3B-6035-4291-B04F-DE018A6C968C}"/>
              </a:ext>
            </a:extLst>
          </p:cNvPr>
          <p:cNvSpPr>
            <a:spLocks noGrp="1"/>
          </p:cNvSpPr>
          <p:nvPr>
            <p:ph type="ftr" sz="quarter" idx="16"/>
          </p:nvPr>
        </p:nvSpPr>
        <p:spPr/>
        <p:txBody>
          <a:bodyPr/>
          <a:lstStyle/>
          <a:p>
            <a:r>
              <a:rPr lang="en-GB"/>
              <a:t>AgriFood Zambia Onboarding</a:t>
            </a:r>
          </a:p>
        </p:txBody>
      </p:sp>
      <p:sp>
        <p:nvSpPr>
          <p:cNvPr id="9" name="Foliennummernplatzhalter 8">
            <a:extLst>
              <a:ext uri="{FF2B5EF4-FFF2-40B4-BE49-F238E27FC236}">
                <a16:creationId xmlns:a16="http://schemas.microsoft.com/office/drawing/2014/main" id="{5D360B5D-15C8-4DDF-99B9-68062FEA3754}"/>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681463429"/>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Standard text slide, alternativ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2"/>
            <a:ext cx="9563579" cy="3786443"/>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20" name="Key Visual">
            <a:extLst>
              <a:ext uri="{FF2B5EF4-FFF2-40B4-BE49-F238E27FC236}">
                <a16:creationId xmlns:a16="http://schemas.microsoft.com/office/drawing/2014/main" id="{BCBD8A78-7D69-4DFD-B354-CF36A84705CB}"/>
              </a:ext>
            </a:extLst>
          </p:cNvPr>
          <p:cNvGrpSpPr/>
          <p:nvPr userDrawn="1"/>
        </p:nvGrpSpPr>
        <p:grpSpPr bwMode="gray">
          <a:xfrm flipV="1">
            <a:off x="164180" y="5311118"/>
            <a:ext cx="3094437" cy="822639"/>
            <a:chOff x="4846637" y="119557"/>
            <a:chExt cx="3783013" cy="1005693"/>
          </a:xfrm>
        </p:grpSpPr>
        <p:sp>
          <p:nvSpPr>
            <p:cNvPr id="21" name="Freihandform: Form 20">
              <a:extLst>
                <a:ext uri="{FF2B5EF4-FFF2-40B4-BE49-F238E27FC236}">
                  <a16:creationId xmlns:a16="http://schemas.microsoft.com/office/drawing/2014/main" id="{E45BEDC0-179F-43C1-A606-AFD62A6A063E}"/>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Freihandform: Form 21">
              <a:extLst>
                <a:ext uri="{FF2B5EF4-FFF2-40B4-BE49-F238E27FC236}">
                  <a16:creationId xmlns:a16="http://schemas.microsoft.com/office/drawing/2014/main" id="{F6CCD5CC-5505-4485-9297-BB0A34EBB2F6}"/>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3" name="Freihandform: Form 22">
              <a:extLst>
                <a:ext uri="{FF2B5EF4-FFF2-40B4-BE49-F238E27FC236}">
                  <a16:creationId xmlns:a16="http://schemas.microsoft.com/office/drawing/2014/main" id="{18541086-C56A-406D-91E6-D3E933CF7BA3}"/>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4" name="Freihandform: Form 23">
              <a:extLst>
                <a:ext uri="{FF2B5EF4-FFF2-40B4-BE49-F238E27FC236}">
                  <a16:creationId xmlns:a16="http://schemas.microsoft.com/office/drawing/2014/main" id="{1B8A9566-A588-4E4A-8143-1CBDC9C30D67}"/>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5" name="Freihandform: Form 24">
              <a:extLst>
                <a:ext uri="{FF2B5EF4-FFF2-40B4-BE49-F238E27FC236}">
                  <a16:creationId xmlns:a16="http://schemas.microsoft.com/office/drawing/2014/main" id="{6FDDC1A6-3462-4813-8D80-9E642D6179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7312137B-7817-4520-A9FF-87A20B391AA0}"/>
              </a:ext>
            </a:extLst>
          </p:cNvPr>
          <p:cNvSpPr>
            <a:spLocks noGrp="1"/>
          </p:cNvSpPr>
          <p:nvPr>
            <p:ph type="dt" sz="half" idx="14"/>
          </p:nvPr>
        </p:nvSpPr>
        <p:spPr/>
        <p:txBody>
          <a:bodyPr/>
          <a:lstStyle/>
          <a:p>
            <a:fld id="{0198B31D-8784-4A9C-869E-E2E8D0C0BB63}" type="datetime3">
              <a:rPr lang="en-US" smtClean="0"/>
              <a:t>12 September 2023</a:t>
            </a:fld>
            <a:endParaRPr lang="en-GB"/>
          </a:p>
        </p:txBody>
      </p:sp>
      <p:sp>
        <p:nvSpPr>
          <p:cNvPr id="7" name="Fußzeilenplatzhalter 6">
            <a:extLst>
              <a:ext uri="{FF2B5EF4-FFF2-40B4-BE49-F238E27FC236}">
                <a16:creationId xmlns:a16="http://schemas.microsoft.com/office/drawing/2014/main" id="{0F93DA6A-ABDD-4D0F-AFE3-FF43762B7FB4}"/>
              </a:ext>
            </a:extLst>
          </p:cNvPr>
          <p:cNvSpPr>
            <a:spLocks noGrp="1"/>
          </p:cNvSpPr>
          <p:nvPr>
            <p:ph type="ftr" sz="quarter" idx="15"/>
          </p:nvPr>
        </p:nvSpPr>
        <p:spPr/>
        <p:txBody>
          <a:bodyPr/>
          <a:lstStyle/>
          <a:p>
            <a:r>
              <a:rPr lang="en-GB"/>
              <a:t>AgriFood Zambia Onboarding</a:t>
            </a:r>
          </a:p>
        </p:txBody>
      </p:sp>
      <p:sp>
        <p:nvSpPr>
          <p:cNvPr id="9" name="Foliennummernplatzhalter 8">
            <a:extLst>
              <a:ext uri="{FF2B5EF4-FFF2-40B4-BE49-F238E27FC236}">
                <a16:creationId xmlns:a16="http://schemas.microsoft.com/office/drawing/2014/main" id="{7905C91D-31F5-4E80-9F76-6D372B3A1690}"/>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181507760"/>
      </p:ext>
    </p:extLst>
  </p:cSld>
  <p:clrMapOvr>
    <a:masterClrMapping/>
  </p:clrMapOvr>
  <p:transition>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ext slide, with two columns">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5496243"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517957" y="1361293"/>
            <a:ext cx="5496243"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F4E7BC60-DC17-4952-AA54-E728E1C62BDC}"/>
              </a:ext>
            </a:extLst>
          </p:cNvPr>
          <p:cNvSpPr>
            <a:spLocks noGrp="1"/>
          </p:cNvSpPr>
          <p:nvPr>
            <p:ph type="dt" sz="half" idx="15"/>
          </p:nvPr>
        </p:nvSpPr>
        <p:spPr/>
        <p:txBody>
          <a:bodyPr/>
          <a:lstStyle/>
          <a:p>
            <a:fld id="{199FFB57-B122-4DCC-86BD-BF86F004A44A}" type="datetime3">
              <a:rPr lang="en-US" smtClean="0"/>
              <a:t>12 September 2023</a:t>
            </a:fld>
            <a:endParaRPr lang="en-GB"/>
          </a:p>
        </p:txBody>
      </p:sp>
      <p:sp>
        <p:nvSpPr>
          <p:cNvPr id="7" name="Fußzeilenplatzhalter 6">
            <a:extLst>
              <a:ext uri="{FF2B5EF4-FFF2-40B4-BE49-F238E27FC236}">
                <a16:creationId xmlns:a16="http://schemas.microsoft.com/office/drawing/2014/main" id="{616123A0-A869-46F1-9E20-A4CCE7F665FA}"/>
              </a:ext>
            </a:extLst>
          </p:cNvPr>
          <p:cNvSpPr>
            <a:spLocks noGrp="1"/>
          </p:cNvSpPr>
          <p:nvPr>
            <p:ph type="ftr" sz="quarter" idx="16"/>
          </p:nvPr>
        </p:nvSpPr>
        <p:spPr/>
        <p:txBody>
          <a:bodyPr/>
          <a:lstStyle/>
          <a:p>
            <a:r>
              <a:rPr lang="en-GB"/>
              <a:t>AgriFood Zambia Onboarding</a:t>
            </a:r>
          </a:p>
        </p:txBody>
      </p:sp>
      <p:sp>
        <p:nvSpPr>
          <p:cNvPr id="10" name="Foliennummernplatzhalter 9">
            <a:extLst>
              <a:ext uri="{FF2B5EF4-FFF2-40B4-BE49-F238E27FC236}">
                <a16:creationId xmlns:a16="http://schemas.microsoft.com/office/drawing/2014/main" id="{39EFEB5C-119E-416E-84F6-79F25273C8C7}"/>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091705656"/>
      </p:ext>
    </p:extLst>
  </p:cSld>
  <p:clrMapOvr>
    <a:masterClrMapping/>
  </p:clrMapOvr>
  <p:transition>
    <p:fade/>
  </p:transition>
  <p:extLst>
    <p:ext uri="{DCECCB84-F9BA-43D5-87BE-67443E8EF086}">
      <p15:sldGuideLst xmlns:p15="http://schemas.microsoft.com/office/powerpoint/2012/main">
        <p15:guide id="2" orient="horz" pos="2845">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ext slide, with one column">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2"/>
            <a:ext cx="5496243"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12EA4DEB-4859-40BB-BA0A-9D4E262D701C}"/>
              </a:ext>
            </a:extLst>
          </p:cNvPr>
          <p:cNvSpPr>
            <a:spLocks noGrp="1"/>
          </p:cNvSpPr>
          <p:nvPr>
            <p:ph type="dt" sz="half" idx="14"/>
          </p:nvPr>
        </p:nvSpPr>
        <p:spPr/>
        <p:txBody>
          <a:bodyPr/>
          <a:lstStyle/>
          <a:p>
            <a:fld id="{051877F5-B6B1-4034-804F-68A8B46A8F0E}" type="datetime3">
              <a:rPr lang="en-US" smtClean="0"/>
              <a:t>12 September 2023</a:t>
            </a:fld>
            <a:endParaRPr lang="en-GB"/>
          </a:p>
        </p:txBody>
      </p:sp>
      <p:sp>
        <p:nvSpPr>
          <p:cNvPr id="7" name="Fußzeilenplatzhalter 6">
            <a:extLst>
              <a:ext uri="{FF2B5EF4-FFF2-40B4-BE49-F238E27FC236}">
                <a16:creationId xmlns:a16="http://schemas.microsoft.com/office/drawing/2014/main" id="{FFE8A212-1664-4A14-896F-DC3AE0C13F67}"/>
              </a:ext>
            </a:extLst>
          </p:cNvPr>
          <p:cNvSpPr>
            <a:spLocks noGrp="1"/>
          </p:cNvSpPr>
          <p:nvPr>
            <p:ph type="ftr" sz="quarter" idx="15"/>
          </p:nvPr>
        </p:nvSpPr>
        <p:spPr/>
        <p:txBody>
          <a:bodyPr/>
          <a:lstStyle/>
          <a:p>
            <a:r>
              <a:rPr lang="en-GB"/>
              <a:t>AgriFood Zambia Onboarding</a:t>
            </a:r>
          </a:p>
        </p:txBody>
      </p:sp>
      <p:sp>
        <p:nvSpPr>
          <p:cNvPr id="9" name="Foliennummernplatzhalter 8">
            <a:extLst>
              <a:ext uri="{FF2B5EF4-FFF2-40B4-BE49-F238E27FC236}">
                <a16:creationId xmlns:a16="http://schemas.microsoft.com/office/drawing/2014/main" id="{753C8D80-6BFD-4466-8E36-54C951F12DD8}"/>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855609768"/>
      </p:ext>
    </p:extLst>
  </p:cSld>
  <p:clrMapOvr>
    <a:masterClrMapping/>
  </p:clrMapOvr>
  <p:transition>
    <p:fade/>
  </p:transition>
  <p:extLst>
    <p:ext uri="{DCECCB84-F9BA-43D5-87BE-67443E8EF086}">
      <p15:sldGuideLst xmlns:p15="http://schemas.microsoft.com/office/powerpoint/2012/main">
        <p15:guide id="1" pos="2880">
          <p15:clr>
            <a:srgbClr val="FBAE40"/>
          </p15:clr>
        </p15:guide>
        <p15:guide id="2" orient="horz" pos="2845">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Text slide, 1 photo">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5966593"/>
          </a:xfrm>
          <a:solidFill>
            <a:schemeClr val="bg2"/>
          </a:solidFill>
        </p:spPr>
        <p:txBody>
          <a:bodyPr tIns="1440000"/>
          <a:lstStyle>
            <a:lvl1pPr algn="ctr">
              <a:defRPr sz="1333">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477280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1" name="Titel 1">
            <a:extLst>
              <a:ext uri="{FF2B5EF4-FFF2-40B4-BE49-F238E27FC236}">
                <a16:creationId xmlns:a16="http://schemas.microsoft.com/office/drawing/2014/main" id="{7EA27159-D449-4E61-9234-12331EF25886}"/>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6AF2015D-9762-47AA-9BD6-3FA6CCC0648F}"/>
              </a:ext>
            </a:extLst>
          </p:cNvPr>
          <p:cNvSpPr>
            <a:spLocks noGrp="1"/>
          </p:cNvSpPr>
          <p:nvPr>
            <p:ph type="dt" sz="half" idx="16"/>
          </p:nvPr>
        </p:nvSpPr>
        <p:spPr/>
        <p:txBody>
          <a:bodyPr/>
          <a:lstStyle/>
          <a:p>
            <a:fld id="{E7C8514D-8AD9-46EA-8904-E859A64F26BB}" type="datetime3">
              <a:rPr lang="en-US" smtClean="0"/>
              <a:t>12 September 2023</a:t>
            </a:fld>
            <a:endParaRPr lang="en-GB"/>
          </a:p>
        </p:txBody>
      </p:sp>
      <p:sp>
        <p:nvSpPr>
          <p:cNvPr id="7" name="Fußzeilenplatzhalter 6">
            <a:extLst>
              <a:ext uri="{FF2B5EF4-FFF2-40B4-BE49-F238E27FC236}">
                <a16:creationId xmlns:a16="http://schemas.microsoft.com/office/drawing/2014/main" id="{80DC7F6F-F5EA-41B6-BA59-091605C586C9}"/>
              </a:ext>
            </a:extLst>
          </p:cNvPr>
          <p:cNvSpPr>
            <a:spLocks noGrp="1"/>
          </p:cNvSpPr>
          <p:nvPr>
            <p:ph type="ftr" sz="quarter" idx="17"/>
          </p:nvPr>
        </p:nvSpPr>
        <p:spPr/>
        <p:txBody>
          <a:bodyPr/>
          <a:lstStyle/>
          <a:p>
            <a:r>
              <a:rPr lang="en-GB"/>
              <a:t>AgriFood Zambia Onboarding</a:t>
            </a:r>
          </a:p>
        </p:txBody>
      </p:sp>
      <p:sp>
        <p:nvSpPr>
          <p:cNvPr id="9" name="Foliennummernplatzhalter 8">
            <a:extLst>
              <a:ext uri="{FF2B5EF4-FFF2-40B4-BE49-F238E27FC236}">
                <a16:creationId xmlns:a16="http://schemas.microsoft.com/office/drawing/2014/main" id="{86AA5DDD-B7D2-44C4-84F6-785C251D3F31}"/>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114047970"/>
      </p:ext>
    </p:extLst>
  </p:cSld>
  <p:clrMapOvr>
    <a:masterClrMapping/>
  </p:clrMapOvr>
  <p:transition>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ext slide, 1 photo,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5966593"/>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3799989"/>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2" name="Titel 1">
            <a:extLst>
              <a:ext uri="{FF2B5EF4-FFF2-40B4-BE49-F238E27FC236}">
                <a16:creationId xmlns:a16="http://schemas.microsoft.com/office/drawing/2014/main" id="{7204390B-3D37-494E-81FF-E1335F27C2A8}"/>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B9F79D6-321B-4922-9CB8-D52F509ACE09}"/>
              </a:ext>
            </a:extLst>
          </p:cNvPr>
          <p:cNvSpPr>
            <a:spLocks noGrp="1"/>
          </p:cNvSpPr>
          <p:nvPr>
            <p:ph type="dt" sz="half" idx="16"/>
          </p:nvPr>
        </p:nvSpPr>
        <p:spPr/>
        <p:txBody>
          <a:bodyPr/>
          <a:lstStyle/>
          <a:p>
            <a:fld id="{A1DE005B-5893-47D2-80DB-534999470D46}" type="datetime3">
              <a:rPr lang="en-US" smtClean="0"/>
              <a:t>12 September 2023</a:t>
            </a:fld>
            <a:endParaRPr lang="en-GB"/>
          </a:p>
        </p:txBody>
      </p:sp>
      <p:sp>
        <p:nvSpPr>
          <p:cNvPr id="7" name="Fußzeilenplatzhalter 6">
            <a:extLst>
              <a:ext uri="{FF2B5EF4-FFF2-40B4-BE49-F238E27FC236}">
                <a16:creationId xmlns:a16="http://schemas.microsoft.com/office/drawing/2014/main" id="{CDD2BC95-CDE0-4C78-A9D8-EB3D9A577DFE}"/>
              </a:ext>
            </a:extLst>
          </p:cNvPr>
          <p:cNvSpPr>
            <a:spLocks noGrp="1"/>
          </p:cNvSpPr>
          <p:nvPr>
            <p:ph type="ftr" sz="quarter" idx="17"/>
          </p:nvPr>
        </p:nvSpPr>
        <p:spPr/>
        <p:txBody>
          <a:bodyPr/>
          <a:lstStyle/>
          <a:p>
            <a:r>
              <a:rPr lang="en-GB"/>
              <a:t>AgriFood Zambia Onboarding</a:t>
            </a:r>
          </a:p>
        </p:txBody>
      </p:sp>
      <p:sp>
        <p:nvSpPr>
          <p:cNvPr id="12" name="Foliennummernplatzhalter 11">
            <a:extLst>
              <a:ext uri="{FF2B5EF4-FFF2-40B4-BE49-F238E27FC236}">
                <a16:creationId xmlns:a16="http://schemas.microsoft.com/office/drawing/2014/main" id="{B96B41DE-2A1A-4BF8-A471-7AFD62750A92}"/>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699047951"/>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B7C716B-532A-4D9E-9E73-740E7EA2D4FD}"/>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23B7163C-FE8F-47A0-BE0E-7893B666DABC}"/>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102295F2-1900-4496-96CB-159C1ABA07C0}"/>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5" name="Fußzeilenplatzhalter 4">
            <a:extLst>
              <a:ext uri="{FF2B5EF4-FFF2-40B4-BE49-F238E27FC236}">
                <a16:creationId xmlns:a16="http://schemas.microsoft.com/office/drawing/2014/main" id="{EB2C3F97-554F-42CA-9A1A-B5F17452D3E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73FD173D-75C1-4F8D-8B2F-24C9CBEDFA01}"/>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40393269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DD58254A-DF7B-4F4F-AD0E-A89B7BB6CDF0}"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
        <p:nvSpPr>
          <p:cNvPr id="6" name="Textplatzhalter 7">
            <a:extLst>
              <a:ext uri="{FF2B5EF4-FFF2-40B4-BE49-F238E27FC236}">
                <a16:creationId xmlns:a16="http://schemas.microsoft.com/office/drawing/2014/main" id="{F0E6115A-0138-4831-8CBC-F3B86D4660B2}"/>
              </a:ext>
            </a:extLst>
          </p:cNvPr>
          <p:cNvSpPr>
            <a:spLocks noGrp="1"/>
          </p:cNvSpPr>
          <p:nvPr>
            <p:ph type="body" sz="quarter" idx="13"/>
          </p:nvPr>
        </p:nvSpPr>
        <p:spPr bwMode="gray">
          <a:xfrm>
            <a:off x="599757" y="1361293"/>
            <a:ext cx="9563579" cy="4660625"/>
          </a:xfrm>
        </p:spPr>
        <p:txBody>
          <a:bodyPr/>
          <a:lstStyle>
            <a:lvl1pPr marL="304792" indent="-304792">
              <a:spcBef>
                <a:spcPts val="1067"/>
              </a:spcBef>
              <a:buFont typeface="+mj-lt"/>
              <a:buAutoNum type="arabicPeriod"/>
              <a:defRPr/>
            </a:lvl1pPr>
          </a:lstStyle>
          <a:p>
            <a:pPr lvl="0"/>
            <a:r>
              <a:rPr lang="de-DE"/>
              <a:t>Mastertextformat bearbeiten</a:t>
            </a:r>
          </a:p>
        </p:txBody>
      </p:sp>
    </p:spTree>
    <p:extLst>
      <p:ext uri="{BB962C8B-B14F-4D97-AF65-F5344CB8AC3E}">
        <p14:creationId xmlns:p14="http://schemas.microsoft.com/office/powerpoint/2010/main" val="4179207097"/>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ext slide, 2 photos ">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477280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5" y="320283"/>
            <a:ext cx="6452847"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E5771484-3E18-42CC-9FC0-9F82AA9D7804}"/>
              </a:ext>
            </a:extLst>
          </p:cNvPr>
          <p:cNvSpPr>
            <a:spLocks noGrp="1"/>
          </p:cNvSpPr>
          <p:nvPr>
            <p:ph type="dt" sz="half" idx="17"/>
          </p:nvPr>
        </p:nvSpPr>
        <p:spPr/>
        <p:txBody>
          <a:bodyPr/>
          <a:lstStyle/>
          <a:p>
            <a:fld id="{5F5CC885-63A4-44EC-8A51-92937C672DDA}" type="datetime3">
              <a:rPr lang="en-US" smtClean="0"/>
              <a:t>12 September 2023</a:t>
            </a:fld>
            <a:endParaRPr lang="en-GB"/>
          </a:p>
        </p:txBody>
      </p:sp>
      <p:sp>
        <p:nvSpPr>
          <p:cNvPr id="7" name="Fußzeilenplatzhalter 6">
            <a:extLst>
              <a:ext uri="{FF2B5EF4-FFF2-40B4-BE49-F238E27FC236}">
                <a16:creationId xmlns:a16="http://schemas.microsoft.com/office/drawing/2014/main" id="{95F12524-47B7-4E4B-A82D-4A982EC622BC}"/>
              </a:ext>
            </a:extLst>
          </p:cNvPr>
          <p:cNvSpPr>
            <a:spLocks noGrp="1"/>
          </p:cNvSpPr>
          <p:nvPr>
            <p:ph type="ftr" sz="quarter" idx="18"/>
          </p:nvPr>
        </p:nvSpPr>
        <p:spPr/>
        <p:txBody>
          <a:bodyPr/>
          <a:lstStyle/>
          <a:p>
            <a:r>
              <a:rPr lang="en-GB"/>
              <a:t>AgriFood Zambia Onboarding</a:t>
            </a:r>
          </a:p>
        </p:txBody>
      </p:sp>
      <p:sp>
        <p:nvSpPr>
          <p:cNvPr id="9" name="Foliennummernplatzhalter 8">
            <a:extLst>
              <a:ext uri="{FF2B5EF4-FFF2-40B4-BE49-F238E27FC236}">
                <a16:creationId xmlns:a16="http://schemas.microsoft.com/office/drawing/2014/main" id="{D1F91BAF-4218-480C-87A8-87D4B1CDDF80}"/>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942788347"/>
      </p:ext>
    </p:extLst>
  </p:cSld>
  <p:clrMapOvr>
    <a:masterClrMapping/>
  </p:clrMapOvr>
  <p:transition>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ext slide, 2 photos,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3799989"/>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6" name="Titel 1">
            <a:extLst>
              <a:ext uri="{FF2B5EF4-FFF2-40B4-BE49-F238E27FC236}">
                <a16:creationId xmlns:a16="http://schemas.microsoft.com/office/drawing/2014/main" id="{0DB39AEE-4D7E-4227-8B8B-6259DA49FDB2}"/>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227D3D8-FEBD-4AD0-9F71-6844E987B7B7}"/>
              </a:ext>
            </a:extLst>
          </p:cNvPr>
          <p:cNvSpPr>
            <a:spLocks noGrp="1"/>
          </p:cNvSpPr>
          <p:nvPr>
            <p:ph type="dt" sz="half" idx="17"/>
          </p:nvPr>
        </p:nvSpPr>
        <p:spPr/>
        <p:txBody>
          <a:bodyPr/>
          <a:lstStyle/>
          <a:p>
            <a:fld id="{D343875E-8DEF-4477-BA66-E62F21008999}" type="datetime3">
              <a:rPr lang="en-US" smtClean="0"/>
              <a:t>12 September 2023</a:t>
            </a:fld>
            <a:endParaRPr lang="en-GB"/>
          </a:p>
        </p:txBody>
      </p:sp>
      <p:sp>
        <p:nvSpPr>
          <p:cNvPr id="7" name="Fußzeilenplatzhalter 6">
            <a:extLst>
              <a:ext uri="{FF2B5EF4-FFF2-40B4-BE49-F238E27FC236}">
                <a16:creationId xmlns:a16="http://schemas.microsoft.com/office/drawing/2014/main" id="{9EBC020C-FAD6-4991-9B68-DFC849647738}"/>
              </a:ext>
            </a:extLst>
          </p:cNvPr>
          <p:cNvSpPr>
            <a:spLocks noGrp="1"/>
          </p:cNvSpPr>
          <p:nvPr>
            <p:ph type="ftr" sz="quarter" idx="18"/>
          </p:nvPr>
        </p:nvSpPr>
        <p:spPr/>
        <p:txBody>
          <a:bodyPr/>
          <a:lstStyle/>
          <a:p>
            <a:r>
              <a:rPr lang="en-GB"/>
              <a:t>AgriFood Zambia Onboarding</a:t>
            </a:r>
          </a:p>
        </p:txBody>
      </p:sp>
      <p:sp>
        <p:nvSpPr>
          <p:cNvPr id="12" name="Foliennummernplatzhalter 11">
            <a:extLst>
              <a:ext uri="{FF2B5EF4-FFF2-40B4-BE49-F238E27FC236}">
                <a16:creationId xmlns:a16="http://schemas.microsoft.com/office/drawing/2014/main" id="{2ED17441-C804-4576-8739-5227CF2486C9}"/>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600819528"/>
      </p:ext>
    </p:extLst>
  </p:cSld>
  <p:clrMapOvr>
    <a:masterClrMapping/>
  </p:clrMapOvr>
  <p:transition>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ext slide, 2 photos, with two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6304207"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79"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3"/>
            <a:ext cx="5282881" cy="166638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740977" y="1361293"/>
            <a:ext cx="5273223" cy="166638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62043D58-AA3C-40BE-BEAB-11A193484391}"/>
              </a:ext>
            </a:extLst>
          </p:cNvPr>
          <p:cNvSpPr>
            <a:spLocks noGrp="1"/>
          </p:cNvSpPr>
          <p:nvPr>
            <p:ph type="dt" sz="half" idx="17"/>
          </p:nvPr>
        </p:nvSpPr>
        <p:spPr/>
        <p:txBody>
          <a:bodyPr/>
          <a:lstStyle/>
          <a:p>
            <a:fld id="{01E5324E-B220-447C-ACF9-37E6D6B0B913}" type="datetime3">
              <a:rPr lang="en-US" smtClean="0"/>
              <a:t>12 September 2023</a:t>
            </a:fld>
            <a:endParaRPr lang="en-GB"/>
          </a:p>
        </p:txBody>
      </p:sp>
      <p:sp>
        <p:nvSpPr>
          <p:cNvPr id="10" name="Fußzeilenplatzhalter 9">
            <a:extLst>
              <a:ext uri="{FF2B5EF4-FFF2-40B4-BE49-F238E27FC236}">
                <a16:creationId xmlns:a16="http://schemas.microsoft.com/office/drawing/2014/main" id="{1195C9E7-AD30-401E-97F1-ECD1F6426F94}"/>
              </a:ext>
            </a:extLst>
          </p:cNvPr>
          <p:cNvSpPr>
            <a:spLocks noGrp="1"/>
          </p:cNvSpPr>
          <p:nvPr>
            <p:ph type="ftr" sz="quarter" idx="18"/>
          </p:nvPr>
        </p:nvSpPr>
        <p:spPr/>
        <p:txBody>
          <a:bodyPr/>
          <a:lstStyle/>
          <a:p>
            <a:r>
              <a:rPr lang="en-GB"/>
              <a:t>AgriFood Zambia Onboarding</a:t>
            </a:r>
          </a:p>
        </p:txBody>
      </p:sp>
      <p:sp>
        <p:nvSpPr>
          <p:cNvPr id="12" name="Foliennummernplatzhalter 11">
            <a:extLst>
              <a:ext uri="{FF2B5EF4-FFF2-40B4-BE49-F238E27FC236}">
                <a16:creationId xmlns:a16="http://schemas.microsoft.com/office/drawing/2014/main" id="{3D02F96E-9198-496A-A4B1-6804F455A112}"/>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006469255"/>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ext slide, 3 photos, with three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4187824"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80"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3"/>
            <a:ext cx="3375623" cy="2358831"/>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4623402" y="1361293"/>
            <a:ext cx="3375623" cy="2358831"/>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6" name="Bildplatzhalter 6">
            <a:extLst>
              <a:ext uri="{FF2B5EF4-FFF2-40B4-BE49-F238E27FC236}">
                <a16:creationId xmlns:a16="http://schemas.microsoft.com/office/drawing/2014/main" id="{AB38192C-6783-4C98-AB15-3A38EFFC1B08}"/>
              </a:ext>
            </a:extLst>
          </p:cNvPr>
          <p:cNvSpPr>
            <a:spLocks noGrp="1"/>
          </p:cNvSpPr>
          <p:nvPr>
            <p:ph type="pic" sz="quarter" idx="17" hasCustomPrompt="1"/>
          </p:nvPr>
        </p:nvSpPr>
        <p:spPr bwMode="gray">
          <a:xfrm>
            <a:off x="8211467"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20" name="Textplatzhalter 7">
            <a:extLst>
              <a:ext uri="{FF2B5EF4-FFF2-40B4-BE49-F238E27FC236}">
                <a16:creationId xmlns:a16="http://schemas.microsoft.com/office/drawing/2014/main" id="{DED8696E-3F6E-4312-8474-D7B6C988FDD5}"/>
              </a:ext>
            </a:extLst>
          </p:cNvPr>
          <p:cNvSpPr>
            <a:spLocks noGrp="1"/>
          </p:cNvSpPr>
          <p:nvPr>
            <p:ph type="body" sz="quarter" idx="18" hasCustomPrompt="1"/>
          </p:nvPr>
        </p:nvSpPr>
        <p:spPr bwMode="gray">
          <a:xfrm>
            <a:off x="8647046" y="1361293"/>
            <a:ext cx="3375623" cy="2358831"/>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EF501F9B-7E1C-4D10-BFA8-F160A61CBB4B}"/>
              </a:ext>
            </a:extLst>
          </p:cNvPr>
          <p:cNvSpPr>
            <a:spLocks noGrp="1"/>
          </p:cNvSpPr>
          <p:nvPr>
            <p:ph type="dt" sz="half" idx="19"/>
          </p:nvPr>
        </p:nvSpPr>
        <p:spPr/>
        <p:txBody>
          <a:bodyPr/>
          <a:lstStyle/>
          <a:p>
            <a:fld id="{54F75409-8C53-4493-BD1A-3AF8AAC3E2D9}" type="datetime3">
              <a:rPr lang="en-US" smtClean="0"/>
              <a:t>12 September 2023</a:t>
            </a:fld>
            <a:endParaRPr lang="en-GB"/>
          </a:p>
        </p:txBody>
      </p:sp>
      <p:sp>
        <p:nvSpPr>
          <p:cNvPr id="10" name="Fußzeilenplatzhalter 9">
            <a:extLst>
              <a:ext uri="{FF2B5EF4-FFF2-40B4-BE49-F238E27FC236}">
                <a16:creationId xmlns:a16="http://schemas.microsoft.com/office/drawing/2014/main" id="{4AC48705-A504-41C9-A7C4-A310E36C3CFC}"/>
              </a:ext>
            </a:extLst>
          </p:cNvPr>
          <p:cNvSpPr>
            <a:spLocks noGrp="1"/>
          </p:cNvSpPr>
          <p:nvPr>
            <p:ph type="ftr" sz="quarter" idx="20"/>
          </p:nvPr>
        </p:nvSpPr>
        <p:spPr/>
        <p:txBody>
          <a:bodyPr/>
          <a:lstStyle/>
          <a:p>
            <a:r>
              <a:rPr lang="en-GB"/>
              <a:t>AgriFood Zambia Onboarding</a:t>
            </a:r>
          </a:p>
        </p:txBody>
      </p:sp>
      <p:sp>
        <p:nvSpPr>
          <p:cNvPr id="12" name="Foliennummernplatzhalter 11">
            <a:extLst>
              <a:ext uri="{FF2B5EF4-FFF2-40B4-BE49-F238E27FC236}">
                <a16:creationId xmlns:a16="http://schemas.microsoft.com/office/drawing/2014/main" id="{A0DBE614-6EA1-4B61-BE6D-D779C0E5AD80}"/>
              </a:ext>
            </a:extLst>
          </p:cNvPr>
          <p:cNvSpPr>
            <a:spLocks noGrp="1"/>
          </p:cNvSpPr>
          <p:nvPr>
            <p:ph type="sldNum" sz="quarter" idx="21"/>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451382116"/>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Project slid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613833" y="4150517"/>
            <a:ext cx="3526768" cy="1983583"/>
          </a:xfrm>
          <a:solidFill>
            <a:schemeClr val="bg2"/>
          </a:solidFill>
        </p:spPr>
        <p:txBody>
          <a:bodyPr vert="horz" lIns="36000" tIns="1152000" rIns="36000" bIns="36000" rtlCol="0">
            <a:noAutofit/>
          </a:bodyPr>
          <a:lstStyle>
            <a:lvl1pPr algn="ctr">
              <a:defRPr lang="en-GB" sz="1333" dirty="0">
                <a:solidFill>
                  <a:schemeClr val="tx2"/>
                </a:solidFill>
              </a:defRPr>
            </a:lvl1pPr>
          </a:lstStyle>
          <a:p>
            <a:r>
              <a:rPr lang="en-GB"/>
              <a:t>Photo</a:t>
            </a:r>
          </a:p>
        </p:txBody>
      </p:sp>
      <p:sp>
        <p:nvSpPr>
          <p:cNvPr id="18" name="Rechteck 17">
            <a:extLst>
              <a:ext uri="{FF2B5EF4-FFF2-40B4-BE49-F238E27FC236}">
                <a16:creationId xmlns:a16="http://schemas.microsoft.com/office/drawing/2014/main" id="{2FE0F192-365F-4B9B-9AE5-A8DCD077B27C}"/>
              </a:ext>
            </a:extLst>
          </p:cNvPr>
          <p:cNvSpPr/>
          <p:nvPr userDrawn="1"/>
        </p:nvSpPr>
        <p:spPr bwMode="gray">
          <a:xfrm>
            <a:off x="613832" y="1294229"/>
            <a:ext cx="3526368" cy="18534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Rechteck 11">
            <a:extLst>
              <a:ext uri="{FF2B5EF4-FFF2-40B4-BE49-F238E27FC236}">
                <a16:creationId xmlns:a16="http://schemas.microsoft.com/office/drawing/2014/main" id="{FD20B6CE-6FB5-47BE-ACA3-1FADB18A5F9F}"/>
              </a:ext>
            </a:extLst>
          </p:cNvPr>
          <p:cNvSpPr/>
          <p:nvPr userDrawn="1"/>
        </p:nvSpPr>
        <p:spPr bwMode="gray">
          <a:xfrm>
            <a:off x="613832" y="3228948"/>
            <a:ext cx="3526368" cy="84582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613832" y="3223373"/>
            <a:ext cx="3526368" cy="282675"/>
          </a:xfrm>
          <a:noFill/>
        </p:spPr>
        <p:txBody>
          <a:bodyPr vert="horz" lIns="72000" tIns="36000" rIns="72000" bIns="36000" rtlCol="0" anchor="ctr">
            <a:noAutofit/>
          </a:bodyPr>
          <a:lstStyle>
            <a:lvl1pPr marL="0" marR="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lang="de-DE" sz="1333" b="1" baseline="0" dirty="0">
                <a:solidFill>
                  <a:schemeClr val="bg1"/>
                </a:solidFill>
              </a:defRPr>
            </a:lvl1pPr>
            <a:lvl2pPr>
              <a:defRPr lang="de-DE" dirty="0"/>
            </a:lvl2pPr>
            <a:lvl3pPr>
              <a:defRPr lang="en-GB" dirty="0"/>
            </a:lvl3pPr>
          </a:lstStyle>
          <a:p>
            <a:r>
              <a:rPr lang="en-GB"/>
              <a:t>Name of partner</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5" y="320283"/>
            <a:ext cx="6452847" cy="720725"/>
          </a:xfrm>
        </p:spPr>
        <p:txBody>
          <a:bodyPr/>
          <a:lstStyle>
            <a:lvl1pPr>
              <a:defRPr/>
            </a:lvl1pPr>
          </a:lstStyle>
          <a:p>
            <a:r>
              <a:rPr lang="en-GB"/>
              <a:t>Project text slide</a:t>
            </a:r>
          </a:p>
        </p:txBody>
      </p:sp>
      <p:sp>
        <p:nvSpPr>
          <p:cNvPr id="14" name="Textplatzhalter 8">
            <a:extLst>
              <a:ext uri="{FF2B5EF4-FFF2-40B4-BE49-F238E27FC236}">
                <a16:creationId xmlns:a16="http://schemas.microsoft.com/office/drawing/2014/main" id="{40AE37FF-8E79-4DC2-894F-409F5F142440}"/>
              </a:ext>
            </a:extLst>
          </p:cNvPr>
          <p:cNvSpPr>
            <a:spLocks noGrp="1"/>
          </p:cNvSpPr>
          <p:nvPr>
            <p:ph type="body" sz="quarter" idx="17" hasCustomPrompt="1"/>
          </p:nvPr>
        </p:nvSpPr>
        <p:spPr bwMode="gray">
          <a:xfrm>
            <a:off x="613832" y="3532554"/>
            <a:ext cx="3526368" cy="525937"/>
          </a:xfrm>
          <a:noFill/>
        </p:spPr>
        <p:txBody>
          <a:bodyPr lIns="72000" anchor="t"/>
          <a:lstStyle>
            <a:lvl1pPr>
              <a:lnSpc>
                <a:spcPct val="100000"/>
              </a:lnSpc>
              <a:spcBef>
                <a:spcPts val="0"/>
              </a:spcBef>
              <a:defRPr sz="1067" b="0" baseline="0">
                <a:solidFill>
                  <a:schemeClr val="bg1"/>
                </a:solidFill>
              </a:defRPr>
            </a:lvl1pPr>
          </a:lstStyle>
          <a:p>
            <a:r>
              <a:rPr lang="en-GB"/>
              <a:t>MM/YYYY – MM/YYYY</a:t>
            </a:r>
            <a:br>
              <a:rPr lang="en-GB"/>
            </a:br>
            <a:r>
              <a:rPr lang="en-GB"/>
              <a:t>Volume: EUR 00 million</a:t>
            </a:r>
            <a:br>
              <a:rPr lang="en-GB"/>
            </a:br>
            <a:r>
              <a:rPr lang="en-GB"/>
              <a:t>Public contribution: EUR 000,000</a:t>
            </a:r>
          </a:p>
        </p:txBody>
      </p:sp>
      <p:sp>
        <p:nvSpPr>
          <p:cNvPr id="15" name="Textplatzhalter 8">
            <a:extLst>
              <a:ext uri="{FF2B5EF4-FFF2-40B4-BE49-F238E27FC236}">
                <a16:creationId xmlns:a16="http://schemas.microsoft.com/office/drawing/2014/main" id="{133FB7B2-F1B0-4BE4-A9A1-2AA5AD68EB76}"/>
              </a:ext>
            </a:extLst>
          </p:cNvPr>
          <p:cNvSpPr>
            <a:spLocks noGrp="1"/>
          </p:cNvSpPr>
          <p:nvPr>
            <p:ph type="body" sz="quarter" idx="18" hasCustomPrompt="1"/>
          </p:nvPr>
        </p:nvSpPr>
        <p:spPr bwMode="gray">
          <a:xfrm>
            <a:off x="613832" y="1295081"/>
            <a:ext cx="3526368" cy="362396"/>
          </a:xfrm>
          <a:noFill/>
        </p:spPr>
        <p:txBody>
          <a:bodyPr lIns="72000" tIns="36000" bIns="36000" anchor="ctr"/>
          <a:lstStyle>
            <a:lvl1pPr>
              <a:defRPr sz="1467" b="1" baseline="0">
                <a:solidFill>
                  <a:schemeClr val="tx1"/>
                </a:solidFill>
              </a:defRPr>
            </a:lvl1pPr>
          </a:lstStyle>
          <a:p>
            <a:r>
              <a:rPr lang="en-GB"/>
              <a:t>Name of country</a:t>
            </a:r>
          </a:p>
        </p:txBody>
      </p:sp>
      <p:sp>
        <p:nvSpPr>
          <p:cNvPr id="16" name="Textplatzhalter 8">
            <a:extLst>
              <a:ext uri="{FF2B5EF4-FFF2-40B4-BE49-F238E27FC236}">
                <a16:creationId xmlns:a16="http://schemas.microsoft.com/office/drawing/2014/main" id="{50874649-3395-4A9D-A057-03A867415BCC}"/>
              </a:ext>
            </a:extLst>
          </p:cNvPr>
          <p:cNvSpPr>
            <a:spLocks noGrp="1"/>
          </p:cNvSpPr>
          <p:nvPr>
            <p:ph type="body" sz="quarter" idx="19" hasCustomPrompt="1"/>
          </p:nvPr>
        </p:nvSpPr>
        <p:spPr bwMode="gray">
          <a:xfrm>
            <a:off x="613832" y="1657477"/>
            <a:ext cx="3526368" cy="1490155"/>
          </a:xfrm>
          <a:noFill/>
        </p:spPr>
        <p:txBody>
          <a:bodyPr lIns="72000" tIns="0" bIns="36000" anchor="t"/>
          <a:lstStyle>
            <a:lvl1pPr marL="0" indent="0" algn="l" defTabSz="914377" rtl="0" eaLnBrk="1" latinLnBrk="0" hangingPunct="1">
              <a:lnSpc>
                <a:spcPct val="100000"/>
              </a:lnSpc>
              <a:spcBef>
                <a:spcPts val="0"/>
              </a:spcBef>
              <a:buFont typeface="Arial" panose="020B0604020202020204" pitchFamily="34" charset="0"/>
              <a:buNone/>
              <a:defRPr lang="de-DE" sz="1333" b="0" kern="1200" baseline="0" dirty="0" smtClean="0">
                <a:solidFill>
                  <a:schemeClr val="tx1"/>
                </a:solidFill>
                <a:latin typeface="+mn-lt"/>
                <a:ea typeface="+mn-ea"/>
                <a:cs typeface="+mn-cs"/>
              </a:defRPr>
            </a:lvl1pPr>
          </a:lstStyle>
          <a:p>
            <a:r>
              <a:rPr lang="en-GB"/>
              <a:t>Text containing the name of the country.</a:t>
            </a:r>
          </a:p>
        </p:txBody>
      </p:sp>
      <p:sp>
        <p:nvSpPr>
          <p:cNvPr id="7" name="Textplatzhalter 6">
            <a:extLst>
              <a:ext uri="{FF2B5EF4-FFF2-40B4-BE49-F238E27FC236}">
                <a16:creationId xmlns:a16="http://schemas.microsoft.com/office/drawing/2014/main" id="{47B8F238-9E4D-4367-BF20-CAA4F4E82F22}"/>
              </a:ext>
            </a:extLst>
          </p:cNvPr>
          <p:cNvSpPr>
            <a:spLocks noGrp="1"/>
          </p:cNvSpPr>
          <p:nvPr>
            <p:ph type="body" sz="quarter" idx="20" hasCustomPrompt="1"/>
          </p:nvPr>
        </p:nvSpPr>
        <p:spPr bwMode="gray">
          <a:xfrm>
            <a:off x="4414129" y="1361017"/>
            <a:ext cx="7623355" cy="4773083"/>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A7C48950-E750-4312-A454-A82F556734D7}"/>
              </a:ext>
            </a:extLst>
          </p:cNvPr>
          <p:cNvSpPr>
            <a:spLocks noGrp="1"/>
          </p:cNvSpPr>
          <p:nvPr>
            <p:ph type="dt" sz="half" idx="21"/>
          </p:nvPr>
        </p:nvSpPr>
        <p:spPr/>
        <p:txBody>
          <a:bodyPr/>
          <a:lstStyle/>
          <a:p>
            <a:fld id="{9DA35276-F535-483F-81F1-F39547F25F96}" type="datetime3">
              <a:rPr lang="en-US" smtClean="0"/>
              <a:t>12 September 2023</a:t>
            </a:fld>
            <a:endParaRPr lang="en-GB"/>
          </a:p>
        </p:txBody>
      </p:sp>
      <p:sp>
        <p:nvSpPr>
          <p:cNvPr id="9" name="Fußzeilenplatzhalter 8">
            <a:extLst>
              <a:ext uri="{FF2B5EF4-FFF2-40B4-BE49-F238E27FC236}">
                <a16:creationId xmlns:a16="http://schemas.microsoft.com/office/drawing/2014/main" id="{16784B76-6A40-447C-A5C8-AA9E24FA6125}"/>
              </a:ext>
            </a:extLst>
          </p:cNvPr>
          <p:cNvSpPr>
            <a:spLocks noGrp="1"/>
          </p:cNvSpPr>
          <p:nvPr>
            <p:ph type="ftr" sz="quarter" idx="22"/>
          </p:nvPr>
        </p:nvSpPr>
        <p:spPr/>
        <p:txBody>
          <a:bodyPr/>
          <a:lstStyle/>
          <a:p>
            <a:r>
              <a:rPr lang="en-GB"/>
              <a:t>AgriFood Zambia Onboarding</a:t>
            </a:r>
          </a:p>
        </p:txBody>
      </p:sp>
      <p:sp>
        <p:nvSpPr>
          <p:cNvPr id="10" name="Foliennummernplatzhalter 9">
            <a:extLst>
              <a:ext uri="{FF2B5EF4-FFF2-40B4-BE49-F238E27FC236}">
                <a16:creationId xmlns:a16="http://schemas.microsoft.com/office/drawing/2014/main" id="{BA7D98D1-5D4C-4CA4-ACFE-BE4E7462CAA8}"/>
              </a:ext>
            </a:extLst>
          </p:cNvPr>
          <p:cNvSpPr>
            <a:spLocks noGrp="1"/>
          </p:cNvSpPr>
          <p:nvPr>
            <p:ph type="sldNum" sz="quarter" idx="2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163333438"/>
      </p:ext>
    </p:extLst>
  </p:cSld>
  <p:clrMapOvr>
    <a:masterClrMapping/>
  </p:clrMapOvr>
  <p:transition>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Contact 1">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6" y="320283"/>
            <a:ext cx="11123323"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2853713" y="2760959"/>
            <a:ext cx="4492748" cy="1366715"/>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2853713" y="1857148"/>
            <a:ext cx="4492748" cy="235035"/>
          </a:xfrm>
        </p:spPr>
        <p:txBody>
          <a:bodyPr/>
          <a:lstStyle>
            <a:lvl1pPr>
              <a:defRPr sz="1600"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2853713" y="2181304"/>
            <a:ext cx="4492748" cy="235035"/>
          </a:xfrm>
        </p:spPr>
        <p:txBody>
          <a:bodyPr/>
          <a:lstStyle>
            <a:lvl1pPr>
              <a:defRPr sz="1600"/>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5" y="1857148"/>
            <a:ext cx="1957439" cy="227052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37" name="TextBox 7">
            <a:extLst>
              <a:ext uri="{FF2B5EF4-FFF2-40B4-BE49-F238E27FC236}">
                <a16:creationId xmlns:a16="http://schemas.microsoft.com/office/drawing/2014/main" id="{A45E5920-77D2-4E1E-832E-8A215D8A1078}"/>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39" name="Grafik 38">
            <a:extLst>
              <a:ext uri="{FF2B5EF4-FFF2-40B4-BE49-F238E27FC236}">
                <a16:creationId xmlns:a16="http://schemas.microsoft.com/office/drawing/2014/main" id="{E3F751BB-E4FA-4732-80BD-F94670E22B0F}"/>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userDrawn="1"/>
        </p:nvGrpSpPr>
        <p:grpSpPr bwMode="gray">
          <a:xfrm>
            <a:off x="592656"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47" name="TextBox 7">
            <a:extLst>
              <a:ext uri="{FF2B5EF4-FFF2-40B4-BE49-F238E27FC236}">
                <a16:creationId xmlns:a16="http://schemas.microsoft.com/office/drawing/2014/main" id="{143F2906-482C-48A6-8D87-67C6BCEBAF88}"/>
              </a:ext>
            </a:extLst>
          </p:cNvPr>
          <p:cNvSpPr txBox="1"/>
          <p:nvPr userDrawn="1"/>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https://www.facebook.com/gizprofile/</a:t>
            </a:r>
          </a:p>
        </p:txBody>
      </p:sp>
      <p:sp>
        <p:nvSpPr>
          <p:cNvPr id="5" name="Datumsplatzhalter 4">
            <a:extLst>
              <a:ext uri="{FF2B5EF4-FFF2-40B4-BE49-F238E27FC236}">
                <a16:creationId xmlns:a16="http://schemas.microsoft.com/office/drawing/2014/main" id="{9391187D-9F65-4A30-8974-4A449DE89BF0}"/>
              </a:ext>
            </a:extLst>
          </p:cNvPr>
          <p:cNvSpPr>
            <a:spLocks noGrp="1"/>
          </p:cNvSpPr>
          <p:nvPr>
            <p:ph type="dt" sz="half" idx="24"/>
          </p:nvPr>
        </p:nvSpPr>
        <p:spPr/>
        <p:txBody>
          <a:bodyPr/>
          <a:lstStyle/>
          <a:p>
            <a:fld id="{799B2C92-1A37-4C2B-9ABB-F040F48516BA}" type="datetime3">
              <a:rPr lang="en-US" smtClean="0"/>
              <a:t>12 September 2023</a:t>
            </a:fld>
            <a:endParaRPr lang="en-GB"/>
          </a:p>
        </p:txBody>
      </p:sp>
      <p:sp>
        <p:nvSpPr>
          <p:cNvPr id="7" name="Fußzeilenplatzhalter 6">
            <a:extLst>
              <a:ext uri="{FF2B5EF4-FFF2-40B4-BE49-F238E27FC236}">
                <a16:creationId xmlns:a16="http://schemas.microsoft.com/office/drawing/2014/main" id="{36C4DFAD-A99C-4092-9FAE-D03CBD68A1FC}"/>
              </a:ext>
            </a:extLst>
          </p:cNvPr>
          <p:cNvSpPr>
            <a:spLocks noGrp="1"/>
          </p:cNvSpPr>
          <p:nvPr>
            <p:ph type="ftr" sz="quarter" idx="25"/>
          </p:nvPr>
        </p:nvSpPr>
        <p:spPr/>
        <p:txBody>
          <a:bodyPr/>
          <a:lstStyle/>
          <a:p>
            <a:r>
              <a:rPr lang="en-GB"/>
              <a:t>AgriFood Zambia Onboarding</a:t>
            </a:r>
          </a:p>
        </p:txBody>
      </p:sp>
      <p:sp>
        <p:nvSpPr>
          <p:cNvPr id="8" name="Foliennummernplatzhalter 7">
            <a:extLst>
              <a:ext uri="{FF2B5EF4-FFF2-40B4-BE49-F238E27FC236}">
                <a16:creationId xmlns:a16="http://schemas.microsoft.com/office/drawing/2014/main" id="{C8F52293-BD85-4DFE-A73D-98ECA1993658}"/>
              </a:ext>
            </a:extLst>
          </p:cNvPr>
          <p:cNvSpPr>
            <a:spLocks noGrp="1"/>
          </p:cNvSpPr>
          <p:nvPr>
            <p:ph type="sldNum" sz="quarter" idx="2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747265973"/>
      </p:ext>
    </p:extLst>
  </p:cSld>
  <p:clrMapOvr>
    <a:masterClrMapping/>
  </p:clrMapOvr>
  <p:transition>
    <p:fade/>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Contact 2">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44" name="Grafik 43">
            <a:extLst>
              <a:ext uri="{FF2B5EF4-FFF2-40B4-BE49-F238E27FC236}">
                <a16:creationId xmlns:a16="http://schemas.microsoft.com/office/drawing/2014/main" id="{95D9641D-18D8-4757-B59C-824BED8ECD98}"/>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2" name="TextBox 7">
            <a:extLst>
              <a:ext uri="{FF2B5EF4-FFF2-40B4-BE49-F238E27FC236}">
                <a16:creationId xmlns:a16="http://schemas.microsoft.com/office/drawing/2014/main" id="{D1A27A20-93C4-43EC-9799-1798AF93C848}"/>
              </a:ext>
            </a:extLst>
          </p:cNvPr>
          <p:cNvSpPr txBox="1"/>
          <p:nvPr userDrawn="1"/>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https://www.facebook.com/gizprofile/</a:t>
            </a:r>
          </a:p>
        </p:txBody>
      </p:sp>
      <p:sp>
        <p:nvSpPr>
          <p:cNvPr id="31" name="Textplatzhalter 16">
            <a:extLst>
              <a:ext uri="{FF2B5EF4-FFF2-40B4-BE49-F238E27FC236}">
                <a16:creationId xmlns:a16="http://schemas.microsoft.com/office/drawing/2014/main" id="{99BAFDF9-B477-4EAA-888B-B283B996F142}"/>
              </a:ext>
            </a:extLst>
          </p:cNvPr>
          <p:cNvSpPr>
            <a:spLocks noGrp="1"/>
          </p:cNvSpPr>
          <p:nvPr>
            <p:ph type="body" sz="quarter" idx="15" hasCustomPrompt="1"/>
          </p:nvPr>
        </p:nvSpPr>
        <p:spPr bwMode="gray">
          <a:xfrm>
            <a:off x="2612084" y="2760959"/>
            <a:ext cx="3426913" cy="801691"/>
          </a:xfrm>
        </p:spPr>
        <p:txBody>
          <a:bodyPr/>
          <a:lstStyle>
            <a:lvl1pPr>
              <a:lnSpc>
                <a:spcPct val="100000"/>
              </a:lnSpc>
              <a:spcBef>
                <a:spcPts val="0"/>
              </a:spcBef>
              <a:defRPr sz="1600"/>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2" name="Textplatzhalter 29">
            <a:extLst>
              <a:ext uri="{FF2B5EF4-FFF2-40B4-BE49-F238E27FC236}">
                <a16:creationId xmlns:a16="http://schemas.microsoft.com/office/drawing/2014/main" id="{45476593-F938-4100-B13C-38D8379BF2AB}"/>
              </a:ext>
            </a:extLst>
          </p:cNvPr>
          <p:cNvSpPr>
            <a:spLocks noGrp="1"/>
          </p:cNvSpPr>
          <p:nvPr>
            <p:ph type="body" sz="quarter" idx="22" hasCustomPrompt="1"/>
          </p:nvPr>
        </p:nvSpPr>
        <p:spPr bwMode="gray">
          <a:xfrm>
            <a:off x="2612084" y="1857148"/>
            <a:ext cx="3426913" cy="235035"/>
          </a:xfrm>
        </p:spPr>
        <p:txBody>
          <a:bodyPr/>
          <a:lstStyle>
            <a:lvl1pPr>
              <a:defRPr sz="1600" b="1"/>
            </a:lvl1pPr>
          </a:lstStyle>
          <a:p>
            <a:r>
              <a:rPr lang="en-GB"/>
              <a:t>Given name Family name</a:t>
            </a:r>
          </a:p>
        </p:txBody>
      </p:sp>
      <p:sp>
        <p:nvSpPr>
          <p:cNvPr id="33" name="Textplatzhalter 30">
            <a:extLst>
              <a:ext uri="{FF2B5EF4-FFF2-40B4-BE49-F238E27FC236}">
                <a16:creationId xmlns:a16="http://schemas.microsoft.com/office/drawing/2014/main" id="{01D00CFF-DFE3-4530-913B-A7058396109E}"/>
              </a:ext>
            </a:extLst>
          </p:cNvPr>
          <p:cNvSpPr>
            <a:spLocks noGrp="1"/>
          </p:cNvSpPr>
          <p:nvPr>
            <p:ph type="body" sz="quarter" idx="23" hasCustomPrompt="1"/>
          </p:nvPr>
        </p:nvSpPr>
        <p:spPr bwMode="gray">
          <a:xfrm>
            <a:off x="2612084" y="2181304"/>
            <a:ext cx="3426913" cy="235035"/>
          </a:xfrm>
        </p:spPr>
        <p:txBody>
          <a:bodyPr/>
          <a:lstStyle>
            <a:lvl1pPr>
              <a:defRPr sz="1600"/>
            </a:lvl1pPr>
          </a:lstStyle>
          <a:p>
            <a:r>
              <a:rPr lang="en-GB"/>
              <a:t>Function, place</a:t>
            </a:r>
          </a:p>
        </p:txBody>
      </p:sp>
      <p:sp>
        <p:nvSpPr>
          <p:cNvPr id="34" name="Bildplatzhalter 6">
            <a:extLst>
              <a:ext uri="{FF2B5EF4-FFF2-40B4-BE49-F238E27FC236}">
                <a16:creationId xmlns:a16="http://schemas.microsoft.com/office/drawing/2014/main" id="{E73BDD7E-D6A6-482B-9D61-5276F4F49979}"/>
              </a:ext>
            </a:extLst>
          </p:cNvPr>
          <p:cNvSpPr>
            <a:spLocks noGrp="1"/>
          </p:cNvSpPr>
          <p:nvPr>
            <p:ph type="pic" sz="quarter" idx="17" hasCustomPrompt="1"/>
          </p:nvPr>
        </p:nvSpPr>
        <p:spPr bwMode="gray">
          <a:xfrm>
            <a:off x="599758"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3" name="Textplatzhalter 16">
            <a:extLst>
              <a:ext uri="{FF2B5EF4-FFF2-40B4-BE49-F238E27FC236}">
                <a16:creationId xmlns:a16="http://schemas.microsoft.com/office/drawing/2014/main" id="{D4C3F840-A666-4D4F-B080-E849549C179C}"/>
              </a:ext>
            </a:extLst>
          </p:cNvPr>
          <p:cNvSpPr>
            <a:spLocks noGrp="1"/>
          </p:cNvSpPr>
          <p:nvPr>
            <p:ph type="body" sz="quarter" idx="24" hasCustomPrompt="1"/>
          </p:nvPr>
        </p:nvSpPr>
        <p:spPr bwMode="gray">
          <a:xfrm>
            <a:off x="8323537" y="2760959"/>
            <a:ext cx="3562099" cy="801691"/>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54" name="Textplatzhalter 29">
            <a:extLst>
              <a:ext uri="{FF2B5EF4-FFF2-40B4-BE49-F238E27FC236}">
                <a16:creationId xmlns:a16="http://schemas.microsoft.com/office/drawing/2014/main" id="{1183BB15-4C0C-49C5-B0B2-4418E3FD55EC}"/>
              </a:ext>
            </a:extLst>
          </p:cNvPr>
          <p:cNvSpPr>
            <a:spLocks noGrp="1"/>
          </p:cNvSpPr>
          <p:nvPr>
            <p:ph type="body" sz="quarter" idx="25" hasCustomPrompt="1"/>
          </p:nvPr>
        </p:nvSpPr>
        <p:spPr bwMode="gray">
          <a:xfrm>
            <a:off x="8323537" y="1857148"/>
            <a:ext cx="3562099" cy="235035"/>
          </a:xfrm>
        </p:spPr>
        <p:txBody>
          <a:bodyPr/>
          <a:lstStyle>
            <a:lvl1pPr>
              <a:defRPr sz="1600" b="1"/>
            </a:lvl1pPr>
          </a:lstStyle>
          <a:p>
            <a:r>
              <a:rPr lang="en-GB"/>
              <a:t>Given name Family name</a:t>
            </a:r>
          </a:p>
        </p:txBody>
      </p:sp>
      <p:sp>
        <p:nvSpPr>
          <p:cNvPr id="55" name="Textplatzhalter 30">
            <a:extLst>
              <a:ext uri="{FF2B5EF4-FFF2-40B4-BE49-F238E27FC236}">
                <a16:creationId xmlns:a16="http://schemas.microsoft.com/office/drawing/2014/main" id="{0C6CA511-61C0-47B0-A071-DE194172414D}"/>
              </a:ext>
            </a:extLst>
          </p:cNvPr>
          <p:cNvSpPr>
            <a:spLocks noGrp="1"/>
          </p:cNvSpPr>
          <p:nvPr>
            <p:ph type="body" sz="quarter" idx="26" hasCustomPrompt="1"/>
          </p:nvPr>
        </p:nvSpPr>
        <p:spPr bwMode="gray">
          <a:xfrm>
            <a:off x="8323537" y="2181304"/>
            <a:ext cx="3562099" cy="235035"/>
          </a:xfrm>
        </p:spPr>
        <p:txBody>
          <a:bodyPr/>
          <a:lstStyle>
            <a:lvl1pPr>
              <a:defRPr sz="1600"/>
            </a:lvl1pPr>
          </a:lstStyle>
          <a:p>
            <a:r>
              <a:rPr lang="en-GB"/>
              <a:t>Function, place</a:t>
            </a:r>
          </a:p>
        </p:txBody>
      </p:sp>
      <p:sp>
        <p:nvSpPr>
          <p:cNvPr id="56" name="Bildplatzhalter 6">
            <a:extLst>
              <a:ext uri="{FF2B5EF4-FFF2-40B4-BE49-F238E27FC236}">
                <a16:creationId xmlns:a16="http://schemas.microsoft.com/office/drawing/2014/main" id="{B0EA41BA-7C5A-4545-A1DA-71964B045D1C}"/>
              </a:ext>
            </a:extLst>
          </p:cNvPr>
          <p:cNvSpPr>
            <a:spLocks noGrp="1"/>
          </p:cNvSpPr>
          <p:nvPr>
            <p:ph type="pic" sz="quarter" idx="27" hasCustomPrompt="1"/>
          </p:nvPr>
        </p:nvSpPr>
        <p:spPr bwMode="gray">
          <a:xfrm>
            <a:off x="6311212"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8" name="Titel 1">
            <a:extLst>
              <a:ext uri="{FF2B5EF4-FFF2-40B4-BE49-F238E27FC236}">
                <a16:creationId xmlns:a16="http://schemas.microsoft.com/office/drawing/2014/main" id="{2DD72F4F-E3F2-49DC-BBAE-681D615ED495}"/>
              </a:ext>
            </a:extLst>
          </p:cNvPr>
          <p:cNvSpPr>
            <a:spLocks noGrp="1"/>
          </p:cNvSpPr>
          <p:nvPr>
            <p:ph type="title" hasCustomPrompt="1"/>
          </p:nvPr>
        </p:nvSpPr>
        <p:spPr bwMode="gray">
          <a:xfrm>
            <a:off x="599756" y="320283"/>
            <a:ext cx="11285881" cy="720725"/>
          </a:xfrm>
        </p:spPr>
        <p:txBody>
          <a:bodyPr/>
          <a:lstStyle>
            <a:lvl1pPr>
              <a:defRPr/>
            </a:lvl1pPr>
          </a:lstStyle>
          <a:p>
            <a:r>
              <a:rPr lang="en-GB"/>
              <a:t>Contact</a:t>
            </a:r>
          </a:p>
        </p:txBody>
      </p:sp>
      <p:sp>
        <p:nvSpPr>
          <p:cNvPr id="5" name="Datumsplatzhalter 4">
            <a:extLst>
              <a:ext uri="{FF2B5EF4-FFF2-40B4-BE49-F238E27FC236}">
                <a16:creationId xmlns:a16="http://schemas.microsoft.com/office/drawing/2014/main" id="{0986030D-586C-4CC7-A485-8B94480B0077}"/>
              </a:ext>
            </a:extLst>
          </p:cNvPr>
          <p:cNvSpPr>
            <a:spLocks noGrp="1"/>
          </p:cNvSpPr>
          <p:nvPr>
            <p:ph type="dt" sz="half" idx="28"/>
          </p:nvPr>
        </p:nvSpPr>
        <p:spPr/>
        <p:txBody>
          <a:bodyPr/>
          <a:lstStyle/>
          <a:p>
            <a:fld id="{92E00E72-8996-4F9A-A977-E28F2B123A70}" type="datetime3">
              <a:rPr lang="en-US" smtClean="0"/>
              <a:t>12 September 2023</a:t>
            </a:fld>
            <a:endParaRPr lang="en-GB"/>
          </a:p>
        </p:txBody>
      </p:sp>
      <p:sp>
        <p:nvSpPr>
          <p:cNvPr id="7" name="Fußzeilenplatzhalter 6">
            <a:extLst>
              <a:ext uri="{FF2B5EF4-FFF2-40B4-BE49-F238E27FC236}">
                <a16:creationId xmlns:a16="http://schemas.microsoft.com/office/drawing/2014/main" id="{3EBD3BE4-6430-4C29-8496-67F818CF60BF}"/>
              </a:ext>
            </a:extLst>
          </p:cNvPr>
          <p:cNvSpPr>
            <a:spLocks noGrp="1"/>
          </p:cNvSpPr>
          <p:nvPr>
            <p:ph type="ftr" sz="quarter" idx="29"/>
          </p:nvPr>
        </p:nvSpPr>
        <p:spPr/>
        <p:txBody>
          <a:bodyPr/>
          <a:lstStyle/>
          <a:p>
            <a:r>
              <a:rPr lang="en-GB"/>
              <a:t>AgriFood Zambia Onboarding</a:t>
            </a:r>
          </a:p>
        </p:txBody>
      </p:sp>
      <p:sp>
        <p:nvSpPr>
          <p:cNvPr id="8" name="Foliennummernplatzhalter 7">
            <a:extLst>
              <a:ext uri="{FF2B5EF4-FFF2-40B4-BE49-F238E27FC236}">
                <a16:creationId xmlns:a16="http://schemas.microsoft.com/office/drawing/2014/main" id="{79D4F2A6-2371-4DC2-B09B-12DDA2F8FC28}"/>
              </a:ext>
            </a:extLst>
          </p:cNvPr>
          <p:cNvSpPr>
            <a:spLocks noGrp="1"/>
          </p:cNvSpPr>
          <p:nvPr>
            <p:ph type="sldNum" sz="quarter" idx="30"/>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285352146"/>
      </p:ext>
    </p:extLst>
  </p:cSld>
  <p:clrMapOvr>
    <a:masterClrMapping/>
  </p:clrMapOvr>
  <p:transition>
    <p:fade/>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Contact 3">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77802"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5" y="320283"/>
            <a:ext cx="11414444"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9756"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599756" y="3345197"/>
            <a:ext cx="3477993" cy="235035"/>
          </a:xfrm>
        </p:spPr>
        <p:txBody>
          <a:bodyPr/>
          <a:lstStyle>
            <a:lvl1pPr>
              <a:defRPr sz="1333"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9756" y="3581825"/>
            <a:ext cx="3477993" cy="235035"/>
          </a:xfrm>
        </p:spPr>
        <p:txBody>
          <a:bodyPr/>
          <a:lstStyle>
            <a:lvl1pPr>
              <a:defRPr sz="1333"/>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23" name="Textplatzhalter 16">
            <a:extLst>
              <a:ext uri="{FF2B5EF4-FFF2-40B4-BE49-F238E27FC236}">
                <a16:creationId xmlns:a16="http://schemas.microsoft.com/office/drawing/2014/main" id="{A3959264-4C48-474A-BB44-B8C103D1F20F}"/>
              </a:ext>
            </a:extLst>
          </p:cNvPr>
          <p:cNvSpPr>
            <a:spLocks noGrp="1"/>
          </p:cNvSpPr>
          <p:nvPr>
            <p:ph type="body" sz="quarter" idx="24" hasCustomPrompt="1"/>
          </p:nvPr>
        </p:nvSpPr>
        <p:spPr bwMode="gray">
          <a:xfrm>
            <a:off x="4464610"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4" name="Textplatzhalter 29">
            <a:extLst>
              <a:ext uri="{FF2B5EF4-FFF2-40B4-BE49-F238E27FC236}">
                <a16:creationId xmlns:a16="http://schemas.microsoft.com/office/drawing/2014/main" id="{37C5BE72-A50D-4E1F-A698-7239B19ED5FF}"/>
              </a:ext>
            </a:extLst>
          </p:cNvPr>
          <p:cNvSpPr>
            <a:spLocks noGrp="1"/>
          </p:cNvSpPr>
          <p:nvPr>
            <p:ph type="body" sz="quarter" idx="25" hasCustomPrompt="1"/>
          </p:nvPr>
        </p:nvSpPr>
        <p:spPr bwMode="gray">
          <a:xfrm>
            <a:off x="4464610" y="3345197"/>
            <a:ext cx="3477993" cy="235035"/>
          </a:xfrm>
        </p:spPr>
        <p:txBody>
          <a:bodyPr/>
          <a:lstStyle>
            <a:lvl1pPr>
              <a:defRPr sz="1333" b="1"/>
            </a:lvl1pPr>
          </a:lstStyle>
          <a:p>
            <a:r>
              <a:rPr lang="en-GB"/>
              <a:t>Given name Family name</a:t>
            </a:r>
          </a:p>
        </p:txBody>
      </p:sp>
      <p:sp>
        <p:nvSpPr>
          <p:cNvPr id="25" name="Textplatzhalter 30">
            <a:extLst>
              <a:ext uri="{FF2B5EF4-FFF2-40B4-BE49-F238E27FC236}">
                <a16:creationId xmlns:a16="http://schemas.microsoft.com/office/drawing/2014/main" id="{BBC5F177-59CC-4E2C-8920-EF6014FA21D0}"/>
              </a:ext>
            </a:extLst>
          </p:cNvPr>
          <p:cNvSpPr>
            <a:spLocks noGrp="1"/>
          </p:cNvSpPr>
          <p:nvPr>
            <p:ph type="body" sz="quarter" idx="26" hasCustomPrompt="1"/>
          </p:nvPr>
        </p:nvSpPr>
        <p:spPr bwMode="gray">
          <a:xfrm>
            <a:off x="4464610" y="3581825"/>
            <a:ext cx="3477993" cy="235035"/>
          </a:xfrm>
        </p:spPr>
        <p:txBody>
          <a:bodyPr/>
          <a:lstStyle>
            <a:lvl1pPr>
              <a:defRPr sz="1333"/>
            </a:lvl1pPr>
          </a:lstStyle>
          <a:p>
            <a:r>
              <a:rPr lang="en-GB"/>
              <a:t>Function, place</a:t>
            </a:r>
          </a:p>
        </p:txBody>
      </p:sp>
      <p:sp>
        <p:nvSpPr>
          <p:cNvPr id="36" name="Bildplatzhalter 6">
            <a:extLst>
              <a:ext uri="{FF2B5EF4-FFF2-40B4-BE49-F238E27FC236}">
                <a16:creationId xmlns:a16="http://schemas.microsoft.com/office/drawing/2014/main" id="{BB2B85DB-7C09-47DD-8B78-3BE26DF17326}"/>
              </a:ext>
            </a:extLst>
          </p:cNvPr>
          <p:cNvSpPr>
            <a:spLocks noGrp="1"/>
          </p:cNvSpPr>
          <p:nvPr>
            <p:ph type="pic" sz="quarter" idx="27" hasCustomPrompt="1"/>
          </p:nvPr>
        </p:nvSpPr>
        <p:spPr bwMode="gray">
          <a:xfrm>
            <a:off x="4464612" y="1569543"/>
            <a:ext cx="1355440" cy="1572237"/>
          </a:xfrm>
          <a:solidFill>
            <a:schemeClr val="bg2"/>
          </a:solidFill>
        </p:spPr>
        <p:txBody>
          <a:bodyPr vert="horz" lIns="36000" tIns="864000" rIns="36000" bIns="36000" rtlCol="0">
            <a:noAutofit/>
          </a:bodyPr>
          <a:lstStyle>
            <a:lvl1pPr marL="0" marR="0" indent="0" algn="ctr" defTabSz="914377" rtl="0" eaLnBrk="1" fontAlgn="auto" latinLnBrk="0" hangingPunct="1">
              <a:lnSpc>
                <a:spcPct val="90000"/>
              </a:lnSpc>
              <a:spcBef>
                <a:spcPts val="800"/>
              </a:spcBef>
              <a:spcAft>
                <a:spcPts val="0"/>
              </a:spcAft>
              <a:buClrTx/>
              <a:buSzTx/>
              <a:buFont typeface="Arial" panose="020B0604020202020204" pitchFamily="34" charset="0"/>
              <a:buNone/>
              <a:tabLst/>
              <a:defRPr lang="en-GB" sz="800" dirty="0">
                <a:solidFill>
                  <a:schemeClr val="tx2"/>
                </a:solidFill>
              </a:defRPr>
            </a:lvl1pPr>
          </a:lstStyle>
          <a:p>
            <a:pPr marL="0" marR="0" lvl="0" indent="0" algn="ctr"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lang="en-GB"/>
              <a:t>Photo</a:t>
            </a:r>
          </a:p>
        </p:txBody>
      </p:sp>
      <p:sp>
        <p:nvSpPr>
          <p:cNvPr id="37" name="Textplatzhalter 16">
            <a:extLst>
              <a:ext uri="{FF2B5EF4-FFF2-40B4-BE49-F238E27FC236}">
                <a16:creationId xmlns:a16="http://schemas.microsoft.com/office/drawing/2014/main" id="{C376165A-CE76-4372-91C7-F6C54DEAFEF0}"/>
              </a:ext>
            </a:extLst>
          </p:cNvPr>
          <p:cNvSpPr>
            <a:spLocks noGrp="1"/>
          </p:cNvSpPr>
          <p:nvPr>
            <p:ph type="body" sz="quarter" idx="28" hasCustomPrompt="1"/>
          </p:nvPr>
        </p:nvSpPr>
        <p:spPr bwMode="gray">
          <a:xfrm>
            <a:off x="8329465"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8" name="Textplatzhalter 29">
            <a:extLst>
              <a:ext uri="{FF2B5EF4-FFF2-40B4-BE49-F238E27FC236}">
                <a16:creationId xmlns:a16="http://schemas.microsoft.com/office/drawing/2014/main" id="{12DC0B08-9C2F-4A20-8D25-AB673DE13DB5}"/>
              </a:ext>
            </a:extLst>
          </p:cNvPr>
          <p:cNvSpPr>
            <a:spLocks noGrp="1"/>
          </p:cNvSpPr>
          <p:nvPr>
            <p:ph type="body" sz="quarter" idx="29" hasCustomPrompt="1"/>
          </p:nvPr>
        </p:nvSpPr>
        <p:spPr bwMode="gray">
          <a:xfrm>
            <a:off x="8329465" y="3345197"/>
            <a:ext cx="3477993" cy="235035"/>
          </a:xfrm>
        </p:spPr>
        <p:txBody>
          <a:bodyPr/>
          <a:lstStyle>
            <a:lvl1pPr>
              <a:defRPr sz="1333" b="1"/>
            </a:lvl1pPr>
          </a:lstStyle>
          <a:p>
            <a:r>
              <a:rPr lang="en-GB"/>
              <a:t>Given name Family name</a:t>
            </a:r>
          </a:p>
        </p:txBody>
      </p:sp>
      <p:sp>
        <p:nvSpPr>
          <p:cNvPr id="39" name="Textplatzhalter 30">
            <a:extLst>
              <a:ext uri="{FF2B5EF4-FFF2-40B4-BE49-F238E27FC236}">
                <a16:creationId xmlns:a16="http://schemas.microsoft.com/office/drawing/2014/main" id="{7DB1B252-5879-4206-BDF8-0A22178C0420}"/>
              </a:ext>
            </a:extLst>
          </p:cNvPr>
          <p:cNvSpPr>
            <a:spLocks noGrp="1"/>
          </p:cNvSpPr>
          <p:nvPr>
            <p:ph type="body" sz="quarter" idx="30" hasCustomPrompt="1"/>
          </p:nvPr>
        </p:nvSpPr>
        <p:spPr bwMode="gray">
          <a:xfrm>
            <a:off x="8329465" y="3581825"/>
            <a:ext cx="3477993" cy="235035"/>
          </a:xfrm>
        </p:spPr>
        <p:txBody>
          <a:bodyPr/>
          <a:lstStyle>
            <a:lvl1pPr>
              <a:defRPr sz="1333"/>
            </a:lvl1pPr>
          </a:lstStyle>
          <a:p>
            <a:r>
              <a:rPr lang="en-GB"/>
              <a:t>Function, place</a:t>
            </a:r>
          </a:p>
        </p:txBody>
      </p:sp>
      <p:sp>
        <p:nvSpPr>
          <p:cNvPr id="40" name="Bildplatzhalter 6">
            <a:extLst>
              <a:ext uri="{FF2B5EF4-FFF2-40B4-BE49-F238E27FC236}">
                <a16:creationId xmlns:a16="http://schemas.microsoft.com/office/drawing/2014/main" id="{DD64FA03-A54F-412F-96FC-EE4E88E5DD5F}"/>
              </a:ext>
            </a:extLst>
          </p:cNvPr>
          <p:cNvSpPr>
            <a:spLocks noGrp="1"/>
          </p:cNvSpPr>
          <p:nvPr>
            <p:ph type="pic" sz="quarter" idx="31" hasCustomPrompt="1"/>
          </p:nvPr>
        </p:nvSpPr>
        <p:spPr bwMode="gray">
          <a:xfrm>
            <a:off x="832946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44" name="Grafik 43">
            <a:extLst>
              <a:ext uri="{FF2B5EF4-FFF2-40B4-BE49-F238E27FC236}">
                <a16:creationId xmlns:a16="http://schemas.microsoft.com/office/drawing/2014/main" id="{95D9641D-18D8-4757-B59C-824BED8ECD98}"/>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2" name="TextBox 7">
            <a:extLst>
              <a:ext uri="{FF2B5EF4-FFF2-40B4-BE49-F238E27FC236}">
                <a16:creationId xmlns:a16="http://schemas.microsoft.com/office/drawing/2014/main" id="{D1A27A20-93C4-43EC-9799-1798AF93C848}"/>
              </a:ext>
            </a:extLst>
          </p:cNvPr>
          <p:cNvSpPr txBox="1"/>
          <p:nvPr userDrawn="1"/>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https://www.facebook.com/gizprofile/</a:t>
            </a:r>
          </a:p>
        </p:txBody>
      </p:sp>
      <p:sp>
        <p:nvSpPr>
          <p:cNvPr id="5" name="Datumsplatzhalter 4">
            <a:extLst>
              <a:ext uri="{FF2B5EF4-FFF2-40B4-BE49-F238E27FC236}">
                <a16:creationId xmlns:a16="http://schemas.microsoft.com/office/drawing/2014/main" id="{21D138DF-0689-42A1-BBDF-4599B8C4F19A}"/>
              </a:ext>
            </a:extLst>
          </p:cNvPr>
          <p:cNvSpPr>
            <a:spLocks noGrp="1"/>
          </p:cNvSpPr>
          <p:nvPr>
            <p:ph type="dt" sz="half" idx="32"/>
          </p:nvPr>
        </p:nvSpPr>
        <p:spPr/>
        <p:txBody>
          <a:bodyPr/>
          <a:lstStyle/>
          <a:p>
            <a:fld id="{ABA43336-15E4-4258-A284-63510EE22474}" type="datetime3">
              <a:rPr lang="en-US" smtClean="0"/>
              <a:t>12 September 2023</a:t>
            </a:fld>
            <a:endParaRPr lang="en-GB"/>
          </a:p>
        </p:txBody>
      </p:sp>
      <p:sp>
        <p:nvSpPr>
          <p:cNvPr id="7" name="Fußzeilenplatzhalter 6">
            <a:extLst>
              <a:ext uri="{FF2B5EF4-FFF2-40B4-BE49-F238E27FC236}">
                <a16:creationId xmlns:a16="http://schemas.microsoft.com/office/drawing/2014/main" id="{B48531D5-774B-43B2-BF9F-942049A2E308}"/>
              </a:ext>
            </a:extLst>
          </p:cNvPr>
          <p:cNvSpPr>
            <a:spLocks noGrp="1"/>
          </p:cNvSpPr>
          <p:nvPr>
            <p:ph type="ftr" sz="quarter" idx="33"/>
          </p:nvPr>
        </p:nvSpPr>
        <p:spPr/>
        <p:txBody>
          <a:bodyPr/>
          <a:lstStyle/>
          <a:p>
            <a:r>
              <a:rPr lang="en-GB"/>
              <a:t>AgriFood Zambia Onboarding</a:t>
            </a:r>
          </a:p>
        </p:txBody>
      </p:sp>
      <p:sp>
        <p:nvSpPr>
          <p:cNvPr id="8" name="Foliennummernplatzhalter 7">
            <a:extLst>
              <a:ext uri="{FF2B5EF4-FFF2-40B4-BE49-F238E27FC236}">
                <a16:creationId xmlns:a16="http://schemas.microsoft.com/office/drawing/2014/main" id="{B567733F-77B6-4DB6-99E1-00F2DD5496BA}"/>
              </a:ext>
            </a:extLst>
          </p:cNvPr>
          <p:cNvSpPr>
            <a:spLocks noGrp="1"/>
          </p:cNvSpPr>
          <p:nvPr>
            <p:ph type="sldNum" sz="quarter" idx="34"/>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753234443"/>
      </p:ext>
    </p:extLst>
  </p:cSld>
  <p:clrMapOvr>
    <a:masterClrMapping/>
  </p:clrMapOvr>
  <p:transition>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Only head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AE92EAB6-E800-4824-9AA6-CF3265D225A1}"/>
              </a:ext>
            </a:extLst>
          </p:cNvPr>
          <p:cNvSpPr>
            <a:spLocks noGrp="1"/>
          </p:cNvSpPr>
          <p:nvPr>
            <p:ph type="dt" sz="half" idx="10"/>
          </p:nvPr>
        </p:nvSpPr>
        <p:spPr/>
        <p:txBody>
          <a:bodyPr/>
          <a:lstStyle/>
          <a:p>
            <a:fld id="{F955A1D5-374D-4668-BE96-186A0F595263}" type="datetime3">
              <a:rPr lang="en-US" smtClean="0"/>
              <a:t>12 September 2023</a:t>
            </a:fld>
            <a:endParaRPr lang="en-GB"/>
          </a:p>
        </p:txBody>
      </p:sp>
      <p:sp>
        <p:nvSpPr>
          <p:cNvPr id="7" name="Fußzeilenplatzhalter 6">
            <a:extLst>
              <a:ext uri="{FF2B5EF4-FFF2-40B4-BE49-F238E27FC236}">
                <a16:creationId xmlns:a16="http://schemas.microsoft.com/office/drawing/2014/main" id="{8C747616-D15A-4B76-A750-E3C2CAEDF52A}"/>
              </a:ext>
            </a:extLst>
          </p:cNvPr>
          <p:cNvSpPr>
            <a:spLocks noGrp="1"/>
          </p:cNvSpPr>
          <p:nvPr>
            <p:ph type="ftr" sz="quarter" idx="11"/>
          </p:nvPr>
        </p:nvSpPr>
        <p:spPr/>
        <p:txBody>
          <a:bodyPr/>
          <a:lstStyle/>
          <a:p>
            <a:r>
              <a:rPr lang="en-GB"/>
              <a:t>AgriFood Zambia Onboarding</a:t>
            </a:r>
          </a:p>
        </p:txBody>
      </p:sp>
      <p:sp>
        <p:nvSpPr>
          <p:cNvPr id="8" name="Foliennummernplatzhalter 7">
            <a:extLst>
              <a:ext uri="{FF2B5EF4-FFF2-40B4-BE49-F238E27FC236}">
                <a16:creationId xmlns:a16="http://schemas.microsoft.com/office/drawing/2014/main" id="{E01D67F9-3FD2-4133-A359-8B5B098782AF}"/>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604219579"/>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Only headline,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Datumsplatzhalter 11">
            <a:extLst>
              <a:ext uri="{FF2B5EF4-FFF2-40B4-BE49-F238E27FC236}">
                <a16:creationId xmlns:a16="http://schemas.microsoft.com/office/drawing/2014/main" id="{947CAD9D-1855-4034-B38A-24703C6CD8BD}"/>
              </a:ext>
            </a:extLst>
          </p:cNvPr>
          <p:cNvSpPr>
            <a:spLocks noGrp="1"/>
          </p:cNvSpPr>
          <p:nvPr>
            <p:ph type="dt" sz="half" idx="10"/>
          </p:nvPr>
        </p:nvSpPr>
        <p:spPr/>
        <p:txBody>
          <a:bodyPr/>
          <a:lstStyle/>
          <a:p>
            <a:fld id="{1427761E-B446-4FCB-BD30-236EB2A765E3}" type="datetime3">
              <a:rPr lang="en-US" smtClean="0"/>
              <a:t>12 September 2023</a:t>
            </a:fld>
            <a:endParaRPr lang="en-GB"/>
          </a:p>
        </p:txBody>
      </p:sp>
      <p:sp>
        <p:nvSpPr>
          <p:cNvPr id="13" name="Fußzeilenplatzhalter 12">
            <a:extLst>
              <a:ext uri="{FF2B5EF4-FFF2-40B4-BE49-F238E27FC236}">
                <a16:creationId xmlns:a16="http://schemas.microsoft.com/office/drawing/2014/main" id="{5310A70C-D8B8-42A6-B5C9-447FBE8EE8D3}"/>
              </a:ext>
            </a:extLst>
          </p:cNvPr>
          <p:cNvSpPr>
            <a:spLocks noGrp="1"/>
          </p:cNvSpPr>
          <p:nvPr>
            <p:ph type="ftr" sz="quarter" idx="11"/>
          </p:nvPr>
        </p:nvSpPr>
        <p:spPr/>
        <p:txBody>
          <a:bodyPr/>
          <a:lstStyle/>
          <a:p>
            <a:r>
              <a:rPr lang="en-GB"/>
              <a:t>AgriFood Zambia Onboarding</a:t>
            </a:r>
          </a:p>
        </p:txBody>
      </p:sp>
      <p:sp>
        <p:nvSpPr>
          <p:cNvPr id="14" name="Foliennummernplatzhalter 13">
            <a:extLst>
              <a:ext uri="{FF2B5EF4-FFF2-40B4-BE49-F238E27FC236}">
                <a16:creationId xmlns:a16="http://schemas.microsoft.com/office/drawing/2014/main" id="{66669E51-E04F-47E9-8734-AABE57CED6EE}"/>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532813062"/>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Agenda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12555274-C6E2-46A4-B98D-AE7D01FB92A7}"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Textplatzhalter 7">
            <a:extLst>
              <a:ext uri="{FF2B5EF4-FFF2-40B4-BE49-F238E27FC236}">
                <a16:creationId xmlns:a16="http://schemas.microsoft.com/office/drawing/2014/main" id="{32E1886A-3475-4E66-B3BF-1AD48A2030B2}"/>
              </a:ext>
            </a:extLst>
          </p:cNvPr>
          <p:cNvSpPr>
            <a:spLocks noGrp="1"/>
          </p:cNvSpPr>
          <p:nvPr>
            <p:ph type="body" sz="quarter" idx="13"/>
          </p:nvPr>
        </p:nvSpPr>
        <p:spPr bwMode="gray">
          <a:xfrm>
            <a:off x="599757" y="1361293"/>
            <a:ext cx="9563579" cy="3746844"/>
          </a:xfrm>
        </p:spPr>
        <p:txBody>
          <a:bodyPr/>
          <a:lstStyle>
            <a:lvl1pPr marL="304792" indent="-304792">
              <a:spcBef>
                <a:spcPts val="1067"/>
              </a:spcBef>
              <a:buFont typeface="+mj-lt"/>
              <a:buAutoNum type="arabicPeriod"/>
              <a:defRPr/>
            </a:lvl1pPr>
          </a:lstStyle>
          <a:p>
            <a:pPr lvl="0"/>
            <a:r>
              <a:rPr lang="de-DE"/>
              <a:t>Mastertextformat bearbeiten</a:t>
            </a:r>
          </a:p>
        </p:txBody>
      </p:sp>
    </p:spTree>
    <p:extLst>
      <p:ext uri="{BB962C8B-B14F-4D97-AF65-F5344CB8AC3E}">
        <p14:creationId xmlns:p14="http://schemas.microsoft.com/office/powerpoint/2010/main" val="1321762654"/>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Publication details">
    <p:spTree>
      <p:nvGrpSpPr>
        <p:cNvPr id="1" name=""/>
        <p:cNvGrpSpPr/>
        <p:nvPr/>
      </p:nvGrpSpPr>
      <p:grpSpPr>
        <a:xfrm>
          <a:off x="0" y="0"/>
          <a:ext cx="0" cy="0"/>
          <a:chOff x="0" y="0"/>
          <a:chExt cx="0" cy="0"/>
        </a:xfrm>
      </p:grpSpPr>
      <p:sp>
        <p:nvSpPr>
          <p:cNvPr id="15" name="Textplatzhalter 14">
            <a:extLst>
              <a:ext uri="{FF2B5EF4-FFF2-40B4-BE49-F238E27FC236}">
                <a16:creationId xmlns:a16="http://schemas.microsoft.com/office/drawing/2014/main" id="{790F769E-F4C9-44EF-9773-070A28E48EFF}"/>
              </a:ext>
            </a:extLst>
          </p:cNvPr>
          <p:cNvSpPr>
            <a:spLocks noGrp="1"/>
          </p:cNvSpPr>
          <p:nvPr>
            <p:ph type="body" sz="quarter" idx="17" hasCustomPrompt="1"/>
          </p:nvPr>
        </p:nvSpPr>
        <p:spPr bwMode="gray">
          <a:xfrm>
            <a:off x="599757" y="431341"/>
            <a:ext cx="5765996" cy="574260"/>
          </a:xfrm>
        </p:spPr>
        <p:txBody>
          <a:bodyPr wrap="square">
            <a:spAutoFit/>
          </a:bodyPr>
          <a:lstStyle>
            <a:lvl1pPr marL="0" marR="0" indent="0" algn="l" defTabSz="914377" rtl="0" eaLnBrk="1" fontAlgn="auto" latinLnBrk="0" hangingPunct="1">
              <a:lnSpc>
                <a:spcPct val="100000"/>
              </a:lnSpc>
              <a:spcBef>
                <a:spcPts val="0"/>
              </a:spcBef>
              <a:spcAft>
                <a:spcPts val="0"/>
              </a:spcAft>
              <a:buClrTx/>
              <a:buSzTx/>
              <a:buFontTx/>
              <a:buNone/>
              <a:tabLst/>
              <a:defRPr sz="933" b="1">
                <a:solidFill>
                  <a:schemeClr val="accent1"/>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srgbClr val="C80F0F"/>
                </a:solidFill>
                <a:effectLst/>
                <a:uLnTx/>
                <a:uFillTx/>
                <a:latin typeface="+mn-lt"/>
                <a:ea typeface="+mn-ea"/>
                <a:cs typeface="+mn-cs"/>
              </a:rPr>
              <a:t>Note for publication details:</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Please adapt/delete placeholder texts (project/programme name, address, email, etc.) as required.</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Delete the placeholder for the cooperation partner if it is not appropriate.</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(This note is not visible in presentation mode and will also not be printed.)</a:t>
            </a:r>
          </a:p>
        </p:txBody>
      </p:sp>
      <p:sp>
        <p:nvSpPr>
          <p:cNvPr id="10" name="Rechteck 9">
            <a:extLst>
              <a:ext uri="{FF2B5EF4-FFF2-40B4-BE49-F238E27FC236}">
                <a16:creationId xmlns:a16="http://schemas.microsoft.com/office/drawing/2014/main" id="{8EF3C373-F3E5-423E-B3C3-C5E1BD203F77}"/>
              </a:ext>
            </a:extLst>
          </p:cNvPr>
          <p:cNvSpPr/>
          <p:nvPr userDrawn="1"/>
        </p:nvSpPr>
        <p:spPr bwMode="gray">
          <a:xfrm>
            <a:off x="600661" y="1475896"/>
            <a:ext cx="4286015" cy="1688283"/>
          </a:xfrm>
          <a:prstGeom prst="rect">
            <a:avLst/>
          </a:prstGeom>
        </p:spPr>
        <p:txBody>
          <a:bodyPr wrap="square" lIns="0" tIns="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1067" b="0" i="0" u="none" strike="noStrike" kern="0" cap="none" spc="0" normalizeH="0" baseline="0" noProof="0">
                <a:ln>
                  <a:noFill/>
                </a:ln>
                <a:solidFill>
                  <a:prstClr val="black"/>
                </a:solidFill>
                <a:effectLst/>
                <a:uLnTx/>
                <a:uFillTx/>
              </a:rPr>
              <a:t>As a federally owned enterprise, GIZ supports the German Government in achieving its objectives in the field of international cooperation for sustainable development.</a:t>
            </a:r>
          </a:p>
          <a:p>
            <a:pPr marL="0" marR="0" lvl="0" indent="0" defTabSz="1219170" eaLnBrk="1" fontAlgn="auto" latinLnBrk="0" hangingPunct="1">
              <a:lnSpc>
                <a:spcPct val="100000"/>
              </a:lnSpc>
              <a:spcBef>
                <a:spcPts val="0"/>
              </a:spcBef>
              <a:spcAft>
                <a:spcPts val="0"/>
              </a:spcAft>
              <a:buClrTx/>
              <a:buSzTx/>
              <a:buFontTx/>
              <a:buNone/>
              <a:tabLst/>
              <a:defRPr/>
            </a:pPr>
            <a:br>
              <a:rPr kumimoji="0" lang="en-US" sz="1067" b="0" i="0" u="none" strike="noStrike" kern="0" cap="none" spc="0" normalizeH="0" baseline="0" noProof="0">
                <a:ln>
                  <a:noFill/>
                </a:ln>
                <a:solidFill>
                  <a:prstClr val="black"/>
                </a:solidFill>
                <a:effectLst/>
                <a:uLnTx/>
                <a:uFillTx/>
              </a:rPr>
            </a:br>
            <a:r>
              <a:rPr kumimoji="0" lang="de-DE" sz="1067" b="1" i="0" u="none" strike="noStrike" kern="0" cap="none" spc="0" normalizeH="0" baseline="0" noProof="0" err="1">
                <a:ln>
                  <a:noFill/>
                </a:ln>
                <a:solidFill>
                  <a:prstClr val="black"/>
                </a:solidFill>
                <a:effectLst/>
                <a:uLnTx/>
                <a:uFillTx/>
              </a:rPr>
              <a:t>Published</a:t>
            </a:r>
            <a:r>
              <a:rPr kumimoji="0" lang="de-DE" sz="1067" b="1" i="0" u="none" strike="noStrike" kern="0" cap="none" spc="0" normalizeH="0" baseline="0" noProof="0">
                <a:ln>
                  <a:noFill/>
                </a:ln>
                <a:solidFill>
                  <a:prstClr val="black"/>
                </a:solidFill>
                <a:effectLst/>
                <a:uLnTx/>
                <a:uFillTx/>
              </a:rPr>
              <a:t> </a:t>
            </a:r>
            <a:r>
              <a:rPr kumimoji="0" lang="de-DE" sz="1067" b="1" i="0" u="none" strike="noStrike" kern="0" cap="none" spc="0" normalizeH="0" baseline="0" noProof="0" err="1">
                <a:ln>
                  <a:noFill/>
                </a:ln>
                <a:solidFill>
                  <a:prstClr val="black"/>
                </a:solidFill>
                <a:effectLst/>
                <a:uLnTx/>
                <a:uFillTx/>
              </a:rPr>
              <a:t>by</a:t>
            </a:r>
            <a:r>
              <a:rPr kumimoji="0" lang="de-DE" sz="1067" b="1" i="0" u="none" strike="noStrike" kern="0" cap="none" spc="0" normalizeH="0" baseline="0" noProof="0">
                <a:ln>
                  <a:noFill/>
                </a:ln>
                <a:solidFill>
                  <a:prstClr val="black"/>
                </a:solidFill>
                <a:effectLst/>
                <a:uLnTx/>
                <a:uFillTx/>
              </a:rPr>
              <a:t>:</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Deutsche Gesellschaft </a:t>
            </a:r>
            <a:r>
              <a:rPr kumimoji="0" lang="de-DE" sz="1067" b="0" i="0" u="none" strike="noStrike" kern="0" cap="none" spc="0" normalizeH="0" baseline="0" noProof="0" err="1">
                <a:ln>
                  <a:noFill/>
                </a:ln>
                <a:solidFill>
                  <a:prstClr val="black"/>
                </a:solidFill>
                <a:effectLst/>
                <a:uLnTx/>
                <a:uFillTx/>
              </a:rPr>
              <a:t>für</a:t>
            </a: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Internationale Zusammenarbeit (GIZ) GmbH</a:t>
            </a:r>
            <a:br>
              <a:rPr kumimoji="0" lang="de-DE" sz="1067" b="0" i="0" u="none" strike="noStrike" kern="0" cap="none" spc="0" normalizeH="0" baseline="0" noProof="0">
                <a:ln>
                  <a:noFill/>
                </a:ln>
                <a:solidFill>
                  <a:prstClr val="black"/>
                </a:solidFill>
                <a:effectLst/>
                <a:uLnTx/>
                <a:uFillTx/>
              </a:rPr>
            </a:br>
            <a:br>
              <a:rPr kumimoji="0" lang="de-DE" sz="1067" b="0" i="0" u="none" strike="noStrike" kern="0" cap="none" spc="0" normalizeH="0" baseline="0" noProof="0">
                <a:ln>
                  <a:noFill/>
                </a:ln>
                <a:solidFill>
                  <a:prstClr val="black"/>
                </a:solidFill>
                <a:effectLst/>
                <a:uLnTx/>
                <a:uFillTx/>
              </a:rPr>
            </a:br>
            <a:r>
              <a:rPr kumimoji="0" lang="de-DE" sz="1067" b="0" i="0" u="none" strike="noStrike" kern="0" cap="none" spc="0" normalizeH="0" baseline="0" noProof="0">
                <a:ln>
                  <a:noFill/>
                </a:ln>
                <a:solidFill>
                  <a:prstClr val="black"/>
                </a:solidFill>
                <a:effectLst/>
                <a:uLnTx/>
                <a:uFillTx/>
              </a:rPr>
              <a:t>Registered </a:t>
            </a:r>
            <a:r>
              <a:rPr kumimoji="0" lang="de-DE" sz="1067" b="0" i="0" u="none" strike="noStrike" kern="0" cap="none" spc="0" normalizeH="0" baseline="0" noProof="0" err="1">
                <a:ln>
                  <a:noFill/>
                </a:ln>
                <a:solidFill>
                  <a:prstClr val="black"/>
                </a:solidFill>
                <a:effectLst/>
                <a:uLnTx/>
                <a:uFillTx/>
              </a:rPr>
              <a:t>offices</a:t>
            </a: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Bonn and Eschborn</a:t>
            </a:r>
            <a:endParaRPr kumimoji="0" lang="en-US" sz="1067" b="0" i="0" u="none" strike="noStrike" kern="0" cap="none" spc="0" normalizeH="0" baseline="0" noProof="0">
              <a:ln>
                <a:noFill/>
              </a:ln>
              <a:solidFill>
                <a:prstClr val="black"/>
              </a:solidFill>
              <a:effectLst/>
              <a:uLnTx/>
              <a:uFillTx/>
            </a:endParaRPr>
          </a:p>
        </p:txBody>
      </p:sp>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0" y="3397146"/>
            <a:ext cx="4619229"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13" name="Textplatzhalter 6">
            <a:extLst>
              <a:ext uri="{FF2B5EF4-FFF2-40B4-BE49-F238E27FC236}">
                <a16:creationId xmlns:a16="http://schemas.microsoft.com/office/drawing/2014/main" id="{CF011E25-18E3-408D-87A2-25C927E6CD34}"/>
              </a:ext>
            </a:extLst>
          </p:cNvPr>
          <p:cNvSpPr>
            <a:spLocks noGrp="1"/>
          </p:cNvSpPr>
          <p:nvPr>
            <p:ph type="body" sz="quarter" idx="15" hasCustomPrompt="1"/>
          </p:nvPr>
        </p:nvSpPr>
        <p:spPr bwMode="gray">
          <a:xfrm>
            <a:off x="5848718" y="1475895"/>
            <a:ext cx="4570903"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lnSpc>
                <a:spcPct val="100000"/>
              </a:lnSpc>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5" name="Datumsplatzhalter 4">
            <a:extLst>
              <a:ext uri="{FF2B5EF4-FFF2-40B4-BE49-F238E27FC236}">
                <a16:creationId xmlns:a16="http://schemas.microsoft.com/office/drawing/2014/main" id="{F710B78A-21F5-4CD5-A798-9F28BEF0EA21}"/>
              </a:ext>
            </a:extLst>
          </p:cNvPr>
          <p:cNvSpPr>
            <a:spLocks noGrp="1"/>
          </p:cNvSpPr>
          <p:nvPr>
            <p:ph type="dt" sz="half" idx="18"/>
          </p:nvPr>
        </p:nvSpPr>
        <p:spPr/>
        <p:txBody>
          <a:bodyPr/>
          <a:lstStyle/>
          <a:p>
            <a:fld id="{B3183B17-8C90-4C43-BC3E-D6F5144E1EDE}" type="datetime3">
              <a:rPr lang="en-US" smtClean="0"/>
              <a:t>12 September 2023</a:t>
            </a:fld>
            <a:endParaRPr lang="en-GB"/>
          </a:p>
        </p:txBody>
      </p:sp>
      <p:sp>
        <p:nvSpPr>
          <p:cNvPr id="6" name="Fußzeilenplatzhalter 5">
            <a:extLst>
              <a:ext uri="{FF2B5EF4-FFF2-40B4-BE49-F238E27FC236}">
                <a16:creationId xmlns:a16="http://schemas.microsoft.com/office/drawing/2014/main" id="{489B8326-D6A7-4E0B-A320-27E8F32582F1}"/>
              </a:ext>
            </a:extLst>
          </p:cNvPr>
          <p:cNvSpPr>
            <a:spLocks noGrp="1"/>
          </p:cNvSpPr>
          <p:nvPr>
            <p:ph type="ftr" sz="quarter" idx="19"/>
          </p:nvPr>
        </p:nvSpPr>
        <p:spPr/>
        <p:txBody>
          <a:bodyPr/>
          <a:lstStyle/>
          <a:p>
            <a:r>
              <a:rPr lang="en-GB"/>
              <a:t>AgriFood Zambia Onboarding</a:t>
            </a:r>
          </a:p>
        </p:txBody>
      </p:sp>
      <p:sp>
        <p:nvSpPr>
          <p:cNvPr id="8" name="Foliennummernplatzhalter 7">
            <a:extLst>
              <a:ext uri="{FF2B5EF4-FFF2-40B4-BE49-F238E27FC236}">
                <a16:creationId xmlns:a16="http://schemas.microsoft.com/office/drawing/2014/main" id="{B829CD0F-D162-4EFA-8033-3557250F4410}"/>
              </a:ext>
            </a:extLst>
          </p:cNvPr>
          <p:cNvSpPr>
            <a:spLocks noGrp="1"/>
          </p:cNvSpPr>
          <p:nvPr>
            <p:ph type="sldNum" sz="quarter" idx="20"/>
          </p:nvPr>
        </p:nvSpPr>
        <p:spPr/>
        <p:txBody>
          <a:bodyPr/>
          <a:lstStyle/>
          <a:p>
            <a:r>
              <a:rPr lang="en-GB"/>
              <a:t>Page </a:t>
            </a:r>
            <a:fld id="{3A8B5DB7-81A8-4ED4-916B-6B23CD603687}" type="slidenum">
              <a:rPr lang="en-GB" smtClean="0"/>
              <a:pPr/>
              <a:t>‹#›</a:t>
            </a:fld>
            <a:endParaRPr lang="en-GB"/>
          </a:p>
        </p:txBody>
      </p:sp>
      <p:sp>
        <p:nvSpPr>
          <p:cNvPr id="3" name="Textplatzhalter 2">
            <a:extLst>
              <a:ext uri="{FF2B5EF4-FFF2-40B4-BE49-F238E27FC236}">
                <a16:creationId xmlns:a16="http://schemas.microsoft.com/office/drawing/2014/main" id="{912896FF-98FC-4945-B272-264E311FE7AC}"/>
              </a:ext>
            </a:extLst>
          </p:cNvPr>
          <p:cNvSpPr>
            <a:spLocks noGrp="1"/>
          </p:cNvSpPr>
          <p:nvPr>
            <p:ph type="body" sz="quarter" idx="21" hasCustomPrompt="1"/>
          </p:nvPr>
        </p:nvSpPr>
        <p:spPr>
          <a:xfrm>
            <a:off x="5848351" y="4276011"/>
            <a:ext cx="1075837" cy="147733"/>
          </a:xfrm>
        </p:spPr>
        <p:txBody>
          <a:bodyPr wrap="none" lIns="0">
            <a:spAutoFit/>
          </a:bodyPr>
          <a:lstStyle>
            <a:lvl1pPr>
              <a:defRPr lang="de-DE" sz="1067" smtClean="0">
                <a:solidFill>
                  <a:prstClr val="black"/>
                </a:solidFill>
              </a:defRPr>
            </a:lvl1pPr>
            <a:lvl2pPr>
              <a:defRPr lang="de-DE" sz="1800" smtClean="0"/>
            </a:lvl2pPr>
            <a:lvl3pPr>
              <a:defRPr lang="de-DE" sz="1800" smtClean="0"/>
            </a:lvl3pPr>
            <a:lvl4pPr>
              <a:defRPr lang="de-DE" smtClean="0"/>
            </a:lvl4pPr>
            <a:lvl5pPr>
              <a:defRPr lang="fr-FR"/>
            </a:lvl5pPr>
          </a:lstStyle>
          <a:p>
            <a:pPr lvl="0"/>
            <a:r>
              <a:rPr lang="de-DE"/>
              <a:t>Click </a:t>
            </a:r>
            <a:r>
              <a:rPr lang="de-DE" err="1"/>
              <a:t>to</a:t>
            </a:r>
            <a:r>
              <a:rPr lang="de-DE"/>
              <a:t> </a:t>
            </a:r>
            <a:r>
              <a:rPr lang="de-DE" err="1"/>
              <a:t>add</a:t>
            </a:r>
            <a:r>
              <a:rPr lang="de-DE"/>
              <a:t> </a:t>
            </a:r>
            <a:r>
              <a:rPr lang="de-DE" err="1"/>
              <a:t>text</a:t>
            </a:r>
            <a:endParaRPr lang="fr-FR"/>
          </a:p>
        </p:txBody>
      </p:sp>
    </p:spTree>
    <p:extLst>
      <p:ext uri="{BB962C8B-B14F-4D97-AF65-F5344CB8AC3E}">
        <p14:creationId xmlns:p14="http://schemas.microsoft.com/office/powerpoint/2010/main" val="3451113970"/>
      </p:ext>
    </p:extLst>
  </p:cSld>
  <p:clrMapOvr>
    <a:masterClrMapping/>
  </p:clrMapOvr>
  <p:transition>
    <p:fade/>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Photo credits and sources">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0" y="1475895"/>
            <a:ext cx="9563579" cy="4626708"/>
          </a:xfrm>
        </p:spPr>
        <p:txBody>
          <a:bodyPr numCol="2"/>
          <a:lstStyle>
            <a:lvl1pPr marL="0" marR="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marL="0" marR="0" lvl="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r>
              <a:rPr lang="en-GB"/>
              <a:t>Click to add text</a:t>
            </a:r>
          </a:p>
          <a:p>
            <a:pPr lvl="0"/>
            <a:endParaRPr lang="en-GB"/>
          </a:p>
        </p:txBody>
      </p:sp>
      <p:sp>
        <p:nvSpPr>
          <p:cNvPr id="11" name="Rechteck 10">
            <a:extLst>
              <a:ext uri="{FF2B5EF4-FFF2-40B4-BE49-F238E27FC236}">
                <a16:creationId xmlns:a16="http://schemas.microsoft.com/office/drawing/2014/main" id="{1BCACD76-7CB8-457E-9434-C57DB9E23AA9}"/>
              </a:ext>
            </a:extLst>
          </p:cNvPr>
          <p:cNvSpPr/>
          <p:nvPr userDrawn="1"/>
        </p:nvSpPr>
        <p:spPr bwMode="gray">
          <a:xfrm>
            <a:off x="1036949" y="6535917"/>
            <a:ext cx="1445444" cy="21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Titel 4">
            <a:extLst>
              <a:ext uri="{FF2B5EF4-FFF2-40B4-BE49-F238E27FC236}">
                <a16:creationId xmlns:a16="http://schemas.microsoft.com/office/drawing/2014/main" id="{7C271A97-CC1D-481E-9972-CE4AD69C28AD}"/>
              </a:ext>
            </a:extLst>
          </p:cNvPr>
          <p:cNvSpPr txBox="1">
            <a:spLocks/>
          </p:cNvSpPr>
          <p:nvPr userDrawn="1"/>
        </p:nvSpPr>
        <p:spPr bwMode="gray">
          <a:xfrm>
            <a:off x="599757" y="320283"/>
            <a:ext cx="9020495" cy="720725"/>
          </a:xfrm>
          <a:prstGeom prst="rect">
            <a:avLst/>
          </a:prstGeom>
        </p:spPr>
        <p:txBody>
          <a:bodyPr vert="horz" lIns="0" tIns="0" rIns="96000" bIns="0" rtlCol="0" anchor="b">
            <a:noAutofit/>
          </a:bodyPr>
          <a:lstStyle>
            <a:lvl1pPr algn="l" defTabSz="685800" rtl="0" eaLnBrk="1" latinLnBrk="0" hangingPunct="1">
              <a:lnSpc>
                <a:spcPct val="90000"/>
              </a:lnSpc>
              <a:spcBef>
                <a:spcPct val="0"/>
              </a:spcBef>
              <a:buNone/>
              <a:defRPr sz="1800" b="1" kern="1200" cap="none" baseline="0">
                <a:solidFill>
                  <a:schemeClr val="tx1"/>
                </a:solidFill>
                <a:latin typeface="+mj-lt"/>
                <a:ea typeface="+mj-ea"/>
                <a:cs typeface="+mj-cs"/>
              </a:defRPr>
            </a:lvl1pPr>
          </a:lstStyle>
          <a:p>
            <a:r>
              <a:rPr lang="en-GB" sz="2400" b="1"/>
              <a:t>Photo credits/sources</a:t>
            </a:r>
            <a:endParaRPr lang="en-GB" sz="2400"/>
          </a:p>
        </p:txBody>
      </p:sp>
    </p:spTree>
    <p:extLst>
      <p:ext uri="{BB962C8B-B14F-4D97-AF65-F5344CB8AC3E}">
        <p14:creationId xmlns:p14="http://schemas.microsoft.com/office/powerpoint/2010/main" val="2951418153"/>
      </p:ext>
    </p:extLst>
  </p:cSld>
  <p:clrMapOvr>
    <a:masterClrMapping/>
  </p:clrMapOvr>
  <p:transition>
    <p:fade/>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Closing slide">
    <p:spTree>
      <p:nvGrpSpPr>
        <p:cNvPr id="1" name=""/>
        <p:cNvGrpSpPr/>
        <p:nvPr/>
      </p:nvGrpSpPr>
      <p:grpSpPr>
        <a:xfrm>
          <a:off x="0" y="0"/>
          <a:ext cx="0" cy="0"/>
          <a:chOff x="0" y="0"/>
          <a:chExt cx="0" cy="0"/>
        </a:xfrm>
      </p:grpSpPr>
      <p:pic>
        <p:nvPicPr>
          <p:cNvPr id="17" name="Grafik 16" descr="Ein Bild, das Kette enthält.&#10;&#10;Automatisch generierte Beschreibung">
            <a:extLst>
              <a:ext uri="{FF2B5EF4-FFF2-40B4-BE49-F238E27FC236}">
                <a16:creationId xmlns:a16="http://schemas.microsoft.com/office/drawing/2014/main" id="{D27820A7-D571-4E28-A8CF-ADB17402AE97}"/>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5444047"/>
          </a:xfrm>
          <a:prstGeom prst="rect">
            <a:avLst/>
          </a:prstGeom>
        </p:spPr>
      </p:pic>
      <p:pic>
        <p:nvPicPr>
          <p:cNvPr id="12" name="Grafik 11" descr="Ein Bild, das Säge enthält.&#10;&#10;Automatisch generierte Beschreibung">
            <a:extLst>
              <a:ext uri="{FF2B5EF4-FFF2-40B4-BE49-F238E27FC236}">
                <a16:creationId xmlns:a16="http://schemas.microsoft.com/office/drawing/2014/main" id="{D33A00EE-9ACF-4636-BD82-6CF5E7FCB98C}"/>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1865" y="821728"/>
            <a:ext cx="11860800" cy="5214544"/>
          </a:xfrm>
          <a:prstGeom prst="rect">
            <a:avLst/>
          </a:prstGeom>
        </p:spPr>
      </p:pic>
      <p:sp>
        <p:nvSpPr>
          <p:cNvPr id="14" name="Bar">
            <a:extLst>
              <a:ext uri="{FF2B5EF4-FFF2-40B4-BE49-F238E27FC236}">
                <a16:creationId xmlns:a16="http://schemas.microsoft.com/office/drawing/2014/main" id="{CAE61038-067C-47CF-8DDC-5ED6CDAC4AEE}"/>
              </a:ext>
            </a:extLst>
          </p:cNvPr>
          <p:cNvSpPr/>
          <p:nvPr userDrawn="1"/>
        </p:nvSpPr>
        <p:spPr bwMode="gray">
          <a:xfrm>
            <a:off x="8815753" y="5609147"/>
            <a:ext cx="3206913" cy="19590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Rechteck 18">
            <a:extLst>
              <a:ext uri="{FF2B5EF4-FFF2-40B4-BE49-F238E27FC236}">
                <a16:creationId xmlns:a16="http://schemas.microsoft.com/office/drawing/2014/main" id="{4950B203-064F-443F-94A9-C002DAAE8F83}"/>
              </a:ext>
            </a:extLst>
          </p:cNvPr>
          <p:cNvSpPr/>
          <p:nvPr userDrawn="1"/>
        </p:nvSpPr>
        <p:spPr bwMode="gray">
          <a:xfrm>
            <a:off x="1620789" y="2077320"/>
            <a:ext cx="4705732" cy="3027304"/>
          </a:xfrm>
          <a:prstGeom prst="rect">
            <a:avLst/>
          </a:prstGeom>
        </p:spPr>
        <p:txBody>
          <a:bodyPr wrap="square">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GB" sz="1467" b="1" i="0" u="none" strike="noStrike" kern="0" cap="none" spc="0" normalizeH="0" baseline="0" noProof="0">
                <a:ln>
                  <a:noFill/>
                </a:ln>
                <a:solidFill>
                  <a:prstClr val="black"/>
                </a:solidFill>
                <a:effectLst/>
                <a:uLnTx/>
                <a:uFillTx/>
              </a:rPr>
              <a:t>Deutsche Gesellschaft </a:t>
            </a:r>
            <a:r>
              <a:rPr kumimoji="0" lang="en-GB" sz="1467" b="1" i="0" u="none" strike="noStrike" kern="0" cap="none" spc="0" normalizeH="0" baseline="0" noProof="0" err="1">
                <a:ln>
                  <a:noFill/>
                </a:ln>
                <a:solidFill>
                  <a:prstClr val="black"/>
                </a:solidFill>
                <a:effectLst/>
                <a:uLnTx/>
                <a:uFillTx/>
              </a:rPr>
              <a:t>für</a:t>
            </a:r>
            <a:br>
              <a:rPr kumimoji="0" lang="en-GB" sz="1467" b="1" i="0" u="none" strike="noStrike" kern="0" cap="none" spc="0" normalizeH="0" baseline="0" noProof="0">
                <a:ln>
                  <a:noFill/>
                </a:ln>
                <a:solidFill>
                  <a:prstClr val="black"/>
                </a:solidFill>
                <a:effectLst/>
                <a:uLnTx/>
                <a:uFillTx/>
              </a:rPr>
            </a:br>
            <a:r>
              <a:rPr kumimoji="0" lang="en-GB" sz="1467" b="1" i="0" u="none" strike="noStrike" kern="0" cap="none" spc="0" normalizeH="0" baseline="0" noProof="0">
                <a:ln>
                  <a:noFill/>
                </a:ln>
                <a:solidFill>
                  <a:prstClr val="black"/>
                </a:solidFill>
                <a:effectLst/>
                <a:uLnTx/>
                <a:uFillTx/>
              </a:rPr>
              <a:t>Internationale </a:t>
            </a:r>
            <a:r>
              <a:rPr kumimoji="0" lang="en-GB" sz="1467" b="1" i="0" u="none" strike="noStrike" kern="0" cap="none" spc="0" normalizeH="0" baseline="0" noProof="0" err="1">
                <a:ln>
                  <a:noFill/>
                </a:ln>
                <a:solidFill>
                  <a:prstClr val="black"/>
                </a:solidFill>
                <a:effectLst/>
                <a:uLnTx/>
                <a:uFillTx/>
              </a:rPr>
              <a:t>Zusammenarbeit</a:t>
            </a:r>
            <a:r>
              <a:rPr kumimoji="0" lang="en-GB" sz="1467" b="1" i="0" u="none" strike="noStrike" kern="0" cap="none" spc="0" normalizeH="0" baseline="0" noProof="0">
                <a:ln>
                  <a:noFill/>
                </a:ln>
                <a:solidFill>
                  <a:prstClr val="black"/>
                </a:solidFill>
                <a:effectLst/>
                <a:uLnTx/>
                <a:uFillTx/>
              </a:rPr>
              <a:t> (GIZ) GmbH</a:t>
            </a: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1"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Registered offices</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Bonn and </a:t>
            </a:r>
            <a:r>
              <a:rPr kumimoji="0" lang="en-US" sz="1467" b="0" i="0" u="none" strike="noStrike" kern="0" cap="none" spc="0" normalizeH="0" baseline="0" noProof="0" err="1">
                <a:ln>
                  <a:noFill/>
                </a:ln>
                <a:solidFill>
                  <a:prstClr val="black"/>
                </a:solidFill>
                <a:effectLst/>
                <a:uLnTx/>
                <a:uFillTx/>
              </a:rPr>
              <a:t>Eschborn</a:t>
            </a:r>
            <a:endParaRPr kumimoji="0" lang="en-US"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Friedrich-Ebert-Allee 36 + 40</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53113 Bonn, Germany</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T  +49  228  44 60 - 0</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F  +49  228  44 60 - 17 66</a:t>
            </a: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E  info@giz.de</a:t>
            </a: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I   </a:t>
            </a:r>
            <a:r>
              <a:rPr kumimoji="0" lang="en-GB" sz="533" b="0" i="0" u="none" strike="noStrike" kern="0" cap="none" spc="0" normalizeH="0" baseline="0" noProof="0">
                <a:ln>
                  <a:noFill/>
                </a:ln>
                <a:solidFill>
                  <a:prstClr val="black"/>
                </a:solidFill>
                <a:effectLst/>
                <a:uLnTx/>
                <a:uFillTx/>
              </a:rPr>
              <a:t> </a:t>
            </a:r>
            <a:r>
              <a:rPr kumimoji="0" lang="en-GB" sz="1467" b="0" i="0" u="none" strike="noStrike" kern="0" cap="none" spc="0" normalizeH="0" baseline="0" noProof="0">
                <a:ln>
                  <a:noFill/>
                </a:ln>
                <a:solidFill>
                  <a:prstClr val="black"/>
                </a:solidFill>
                <a:effectLst/>
                <a:uLnTx/>
                <a:uFillTx/>
              </a:rPr>
              <a:t>www.giz.de</a:t>
            </a:r>
          </a:p>
        </p:txBody>
      </p:sp>
      <p:sp>
        <p:nvSpPr>
          <p:cNvPr id="20" name="Rechteck 19">
            <a:extLst>
              <a:ext uri="{FF2B5EF4-FFF2-40B4-BE49-F238E27FC236}">
                <a16:creationId xmlns:a16="http://schemas.microsoft.com/office/drawing/2014/main" id="{37982854-A844-4D46-9BB7-0890F958ED69}"/>
              </a:ext>
            </a:extLst>
          </p:cNvPr>
          <p:cNvSpPr/>
          <p:nvPr userDrawn="1"/>
        </p:nvSpPr>
        <p:spPr bwMode="gray">
          <a:xfrm>
            <a:off x="4700586" y="3413820"/>
            <a:ext cx="4294717" cy="995401"/>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latin typeface="+mn-lt"/>
                <a:ea typeface="+mn-ea"/>
                <a:cs typeface="+mn-cs"/>
              </a:rPr>
              <a:t>Dag-Hammarskjöld-</a:t>
            </a:r>
            <a:r>
              <a:rPr kumimoji="0" lang="en-GB" sz="1467" b="0" i="0" u="none" strike="noStrike" kern="0" cap="none" spc="0" normalizeH="0" baseline="0" noProof="0" err="1">
                <a:ln>
                  <a:noFill/>
                </a:ln>
                <a:solidFill>
                  <a:prstClr val="black"/>
                </a:solidFill>
                <a:effectLst/>
                <a:uLnTx/>
                <a:uFillTx/>
                <a:latin typeface="+mn-lt"/>
                <a:ea typeface="+mn-ea"/>
                <a:cs typeface="+mn-cs"/>
              </a:rPr>
              <a:t>Weg</a:t>
            </a:r>
            <a:r>
              <a:rPr kumimoji="0" lang="en-GB" sz="1467" b="0" i="0" u="none" strike="noStrike" kern="0" cap="none" spc="0" normalizeH="0" baseline="0" noProof="0">
                <a:ln>
                  <a:noFill/>
                </a:ln>
                <a:solidFill>
                  <a:prstClr val="black"/>
                </a:solidFill>
                <a:effectLst/>
                <a:uLnTx/>
                <a:uFillTx/>
                <a:latin typeface="+mn-lt"/>
                <a:ea typeface="+mn-ea"/>
                <a:cs typeface="+mn-cs"/>
              </a:rPr>
              <a:t> 1 - 5</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65760 </a:t>
            </a:r>
            <a:r>
              <a:rPr kumimoji="0" lang="en-GB" sz="1467" b="0" i="0" u="none" strike="noStrike" kern="0" cap="none" spc="0" normalizeH="0" baseline="0" noProof="0" err="1">
                <a:ln>
                  <a:noFill/>
                </a:ln>
                <a:solidFill>
                  <a:prstClr val="black"/>
                </a:solidFill>
                <a:effectLst/>
                <a:uLnTx/>
                <a:uFillTx/>
                <a:latin typeface="+mn-lt"/>
                <a:ea typeface="+mn-ea"/>
                <a:cs typeface="+mn-cs"/>
              </a:rPr>
              <a:t>Eschborn</a:t>
            </a:r>
            <a:r>
              <a:rPr kumimoji="0" lang="en-GB" sz="1467" b="0" i="0" u="none" strike="noStrike" kern="0" cap="none" spc="0" normalizeH="0" baseline="0" noProof="0">
                <a:ln>
                  <a:noFill/>
                </a:ln>
                <a:solidFill>
                  <a:prstClr val="black"/>
                </a:solidFill>
                <a:effectLst/>
                <a:uLnTx/>
                <a:uFillTx/>
                <a:latin typeface="+mn-lt"/>
                <a:ea typeface="+mn-ea"/>
                <a:cs typeface="+mn-cs"/>
              </a:rPr>
              <a:t>, Germany</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T  +49  61 96  79 - 0</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F  +49  61 96  79 - 11 15</a:t>
            </a:r>
          </a:p>
        </p:txBody>
      </p:sp>
      <p:pic>
        <p:nvPicPr>
          <p:cNvPr id="8" name="logo">
            <a:extLst>
              <a:ext uri="{FF2B5EF4-FFF2-40B4-BE49-F238E27FC236}">
                <a16:creationId xmlns:a16="http://schemas.microsoft.com/office/drawing/2014/main" id="{89CFF6E4-F492-44F6-997D-92E15F612E25}"/>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1702220" y="5929845"/>
            <a:ext cx="2200291" cy="607280"/>
          </a:xfrm>
          <a:prstGeom prst="rect">
            <a:avLst/>
          </a:prstGeom>
        </p:spPr>
      </p:pic>
    </p:spTree>
    <p:extLst>
      <p:ext uri="{BB962C8B-B14F-4D97-AF65-F5344CB8AC3E}">
        <p14:creationId xmlns:p14="http://schemas.microsoft.com/office/powerpoint/2010/main" val="689205327"/>
      </p:ext>
    </p:extLst>
  </p:cSld>
  <p:clrMapOvr>
    <a:masterClrMapping/>
  </p:clrMapOvr>
  <p:transition>
    <p:fade/>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615D0B2-2998-448F-BBCD-C36833CC652A}"/>
              </a:ext>
            </a:extLst>
          </p:cNvPr>
          <p:cNvSpPr>
            <a:spLocks noGrp="1"/>
          </p:cNvSpPr>
          <p:nvPr>
            <p:ph type="dt" sz="half" idx="10"/>
          </p:nvPr>
        </p:nvSpPr>
        <p:spPr/>
        <p:txBody>
          <a:bodyPr/>
          <a:lstStyle/>
          <a:p>
            <a:fld id="{247BB808-24C4-4352-91B4-4DE562F52827}" type="datetimeFigureOut">
              <a:rPr lang="en-US" smtClean="0"/>
              <a:t>9/12/2023</a:t>
            </a:fld>
            <a:endParaRPr lang="en-US"/>
          </a:p>
        </p:txBody>
      </p:sp>
      <p:sp>
        <p:nvSpPr>
          <p:cNvPr id="3" name="Footer Placeholder 2">
            <a:extLst>
              <a:ext uri="{FF2B5EF4-FFF2-40B4-BE49-F238E27FC236}">
                <a16:creationId xmlns:a16="http://schemas.microsoft.com/office/drawing/2014/main" id="{94B3A74D-723C-4D7D-878B-A8694F5D87CD}"/>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B0CBBE3-12EE-4915-B916-7D9FE5EAAD5D}"/>
              </a:ext>
            </a:extLst>
          </p:cNvPr>
          <p:cNvSpPr>
            <a:spLocks noGrp="1"/>
          </p:cNvSpPr>
          <p:nvPr>
            <p:ph type="sldNum" sz="quarter" idx="12"/>
          </p:nvPr>
        </p:nvSpPr>
        <p:spPr/>
        <p:txBody>
          <a:bodyPr/>
          <a:lstStyle/>
          <a:p>
            <a:fld id="{8FE23029-0155-4D8D-BBCA-7278AEA79825}" type="slidenum">
              <a:rPr lang="en-US" smtClean="0"/>
              <a:t>‹#›</a:t>
            </a:fld>
            <a:endParaRPr lang="en-US"/>
          </a:p>
        </p:txBody>
      </p:sp>
    </p:spTree>
    <p:extLst>
      <p:ext uri="{BB962C8B-B14F-4D97-AF65-F5344CB8AC3E}">
        <p14:creationId xmlns:p14="http://schemas.microsoft.com/office/powerpoint/2010/main" val="347410926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Headline, Subhead, Bulletpoin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6891701"/>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Title, colour">
    <p:spTree>
      <p:nvGrpSpPr>
        <p:cNvPr id="1" name=""/>
        <p:cNvGrpSpPr/>
        <p:nvPr/>
      </p:nvGrpSpPr>
      <p:grpSpPr>
        <a:xfrm>
          <a:off x="0" y="0"/>
          <a:ext cx="0" cy="0"/>
          <a:chOff x="0" y="0"/>
          <a:chExt cx="0" cy="0"/>
        </a:xfrm>
      </p:grpSpPr>
      <p:pic>
        <p:nvPicPr>
          <p:cNvPr id="21" name="Grafik 20" descr="Ein Bild, das Kette enthält.&#10;&#10;Automatisch generierte Beschreibung">
            <a:extLst>
              <a:ext uri="{FF2B5EF4-FFF2-40B4-BE49-F238E27FC236}">
                <a16:creationId xmlns:a16="http://schemas.microsoft.com/office/drawing/2014/main" id="{82995FEF-F44E-4720-98FA-B2AE557B118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2" y="165102"/>
            <a:ext cx="11858487" cy="4721860"/>
          </a:xfrm>
          <a:prstGeom prst="rect">
            <a:avLst/>
          </a:prstGeom>
        </p:spPr>
      </p:pic>
      <p:pic>
        <p:nvPicPr>
          <p:cNvPr id="18" name="Grafik 17" descr="Ein Bild, das Säge enthält.&#10;&#10;Automatisch generierte Beschreibung">
            <a:extLst>
              <a:ext uri="{FF2B5EF4-FFF2-40B4-BE49-F238E27FC236}">
                <a16:creationId xmlns:a16="http://schemas.microsoft.com/office/drawing/2014/main" id="{57A5703D-6864-419D-AAFF-48396C4B22D5}"/>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6"/>
            <a:ext cx="11860800" cy="4040085"/>
          </a:xfrm>
          <a:prstGeom prst="rect">
            <a:avLst/>
          </a:prstGeom>
        </p:spPr>
      </p:pic>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9"/>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colour GIZ key visual</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3"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en-GB"/>
              <a:t>This is the sub-line</a:t>
            </a:r>
          </a:p>
          <a:p>
            <a:pPr lvl="0"/>
            <a:r>
              <a:rPr lang="en-GB"/>
              <a:t>Project name | Date</a:t>
            </a:r>
          </a:p>
        </p:txBody>
      </p:sp>
      <p:pic>
        <p:nvPicPr>
          <p:cNvPr id="10" name="logo">
            <a:extLst>
              <a:ext uri="{FF2B5EF4-FFF2-40B4-BE49-F238E27FC236}">
                <a16:creationId xmlns:a16="http://schemas.microsoft.com/office/drawing/2014/main" id="{BB915B2F-F90E-4740-9ADA-291A0E63BDE2}"/>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BD21318B-3022-42D5-AB5E-3CB62091D006}"/>
              </a:ext>
            </a:extLst>
          </p:cNvPr>
          <p:cNvSpPr/>
          <p:nvPr userDrawn="1"/>
        </p:nvSpPr>
        <p:spPr bwMode="gray">
          <a:xfrm>
            <a:off x="7158791" y="4886961"/>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Tree>
    <p:extLst>
      <p:ext uri="{BB962C8B-B14F-4D97-AF65-F5344CB8AC3E}">
        <p14:creationId xmlns:p14="http://schemas.microsoft.com/office/powerpoint/2010/main" val="1140211257"/>
      </p:ext>
    </p:extLst>
  </p:cSld>
  <p:clrMapOvr>
    <a:masterClrMapping/>
  </p:clrMapOvr>
  <p:transition>
    <p:fade/>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Title b/w ">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FF0DB5C6-9E74-4378-9827-68473EFA35F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2" y="165100"/>
            <a:ext cx="11858487" cy="4721861"/>
          </a:xfrm>
          <a:prstGeom prst="rect">
            <a:avLst/>
          </a:prstGeom>
        </p:spPr>
      </p:pic>
      <p:pic>
        <p:nvPicPr>
          <p:cNvPr id="15" name="Grafik 14" descr="Ein Bild, das Säge enthält.&#10;&#10;Automatisch generierte Beschreibung">
            <a:extLst>
              <a:ext uri="{FF2B5EF4-FFF2-40B4-BE49-F238E27FC236}">
                <a16:creationId xmlns:a16="http://schemas.microsoft.com/office/drawing/2014/main" id="{31687CA2-4830-4EA3-B6BE-4D04E1B8363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6"/>
            <a:ext cx="11860800" cy="4040085"/>
          </a:xfrm>
          <a:prstGeom prst="rect">
            <a:avLst/>
          </a:prstGeom>
        </p:spPr>
      </p:pic>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1" y="4886961"/>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3"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9"/>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b/w GIZ key visual</a:t>
            </a:r>
          </a:p>
        </p:txBody>
      </p:sp>
    </p:spTree>
    <p:extLst>
      <p:ext uri="{BB962C8B-B14F-4D97-AF65-F5344CB8AC3E}">
        <p14:creationId xmlns:p14="http://schemas.microsoft.com/office/powerpoint/2010/main" val="1762099600"/>
      </p:ext>
    </p:extLst>
  </p:cSld>
  <p:clrMapOvr>
    <a:masterClrMapping/>
  </p:clrMapOvr>
  <p:transition>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Photo title">
    <p:spTree>
      <p:nvGrpSpPr>
        <p:cNvPr id="1" name=""/>
        <p:cNvGrpSpPr/>
        <p:nvPr/>
      </p:nvGrpSpPr>
      <p:grpSpPr>
        <a:xfrm>
          <a:off x="0" y="0"/>
          <a:ext cx="0" cy="0"/>
          <a:chOff x="0" y="0"/>
          <a:chExt cx="0" cy="0"/>
        </a:xfrm>
      </p:grpSpPr>
      <p:pic>
        <p:nvPicPr>
          <p:cNvPr id="8" name="Grafik 7" descr="Ein Bild, das Screenshot enthält.&#10;&#10;Automatisch generierte Beschreibung">
            <a:extLst>
              <a:ext uri="{FF2B5EF4-FFF2-40B4-BE49-F238E27FC236}">
                <a16:creationId xmlns:a16="http://schemas.microsoft.com/office/drawing/2014/main" id="{8B5BB38C-C268-430A-95D0-A4989E9A611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996730" y="1029491"/>
            <a:ext cx="517191" cy="787908"/>
          </a:xfrm>
          <a:prstGeom prst="rect">
            <a:avLst/>
          </a:prstGeom>
        </p:spPr>
      </p:pic>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grpSp>
        <p:nvGrpSpPr>
          <p:cNvPr id="5" name="Gruppieren 4">
            <a:extLst>
              <a:ext uri="{FF2B5EF4-FFF2-40B4-BE49-F238E27FC236}">
                <a16:creationId xmlns:a16="http://schemas.microsoft.com/office/drawing/2014/main" id="{2033EF87-771C-4B92-ADFE-7B13B36298B2}"/>
              </a:ext>
            </a:extLst>
          </p:cNvPr>
          <p:cNvGrpSpPr/>
          <p:nvPr userDrawn="1"/>
        </p:nvGrpSpPr>
        <p:grpSpPr>
          <a:xfrm>
            <a:off x="7472794" y="1034677"/>
            <a:ext cx="2117468" cy="866995"/>
            <a:chOff x="5604594" y="1459908"/>
            <a:chExt cx="1588101" cy="650246"/>
          </a:xfrm>
        </p:grpSpPr>
        <p:pic>
          <p:nvPicPr>
            <p:cNvPr id="4" name="Grafik 3" descr="Ein Bild, das Screenshot enthält.&#10;&#10;Automatisch generierte Beschreibung">
              <a:extLst>
                <a:ext uri="{FF2B5EF4-FFF2-40B4-BE49-F238E27FC236}">
                  <a16:creationId xmlns:a16="http://schemas.microsoft.com/office/drawing/2014/main" id="{819D2676-9436-4032-BE32-30435B740AE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28" name="Rechteck 27">
              <a:extLst>
                <a:ext uri="{FF2B5EF4-FFF2-40B4-BE49-F238E27FC236}">
                  <a16:creationId xmlns:a16="http://schemas.microsoft.com/office/drawing/2014/main" id="{F4035884-6A0A-4E92-9DBD-74348932C0B3}"/>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25" name="Rechteck">
            <a:extLst>
              <a:ext uri="{FF2B5EF4-FFF2-40B4-BE49-F238E27FC236}">
                <a16:creationId xmlns:a16="http://schemas.microsoft.com/office/drawing/2014/main" id="{F2E38B50-980D-47A1-BF50-09C022DE3178}"/>
              </a:ext>
            </a:extLst>
          </p:cNvPr>
          <p:cNvSpPr/>
          <p:nvPr userDrawn="1"/>
        </p:nvSpPr>
        <p:spPr bwMode="gray">
          <a:xfrm>
            <a:off x="10040048" y="1279680"/>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2" y="165102"/>
            <a:ext cx="11858487" cy="4721860"/>
          </a:xfrm>
          <a:noFill/>
        </p:spPr>
        <p:txBody>
          <a:bodyPr tIns="720000" rIns="0"/>
          <a:lstStyle>
            <a:lvl1pPr marL="0" marR="0" indent="0" algn="ctr" defTabSz="914354"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3" name="1.">
            <a:extLst>
              <a:ext uri="{FF2B5EF4-FFF2-40B4-BE49-F238E27FC236}">
                <a16:creationId xmlns:a16="http://schemas.microsoft.com/office/drawing/2014/main" id="{6C4143CA-4DB1-41D8-8702-2CD00961FDB5}"/>
              </a:ext>
            </a:extLst>
          </p:cNvPr>
          <p:cNvSpPr/>
          <p:nvPr userDrawn="1"/>
        </p:nvSpPr>
        <p:spPr bwMode="gray">
          <a:xfrm>
            <a:off x="5456991" y="170887"/>
            <a:ext cx="1968500" cy="757130"/>
          </a:xfrm>
          <a:prstGeom prst="rect">
            <a:avLst/>
          </a:prstGeom>
        </p:spPr>
        <p:txBody>
          <a:bodyPr wrap="square">
            <a:spAutoFit/>
          </a:bodyPr>
          <a:lstStyle/>
          <a:p>
            <a:pPr marL="0" marR="0" lvl="0" indent="0" algn="l" defTabSz="914354"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16" name="2.">
            <a:extLst>
              <a:ext uri="{FF2B5EF4-FFF2-40B4-BE49-F238E27FC236}">
                <a16:creationId xmlns:a16="http://schemas.microsoft.com/office/drawing/2014/main" id="{8F222F02-A2DC-42E9-84D4-4ACEFEE70A4D}"/>
              </a:ext>
            </a:extLst>
          </p:cNvPr>
          <p:cNvSpPr/>
          <p:nvPr userDrawn="1"/>
        </p:nvSpPr>
        <p:spPr bwMode="gray">
          <a:xfrm>
            <a:off x="7335818" y="170889"/>
            <a:ext cx="1968500" cy="313932"/>
          </a:xfrm>
          <a:prstGeom prst="rect">
            <a:avLst/>
          </a:prstGeom>
        </p:spPr>
        <p:txBody>
          <a:bodyPr wrap="square">
            <a:spAutoFit/>
          </a:bodyPr>
          <a:lstStyle/>
          <a:p>
            <a:pPr marL="0" marR="0" lvl="0" indent="0" algn="l" defTabSz="914354"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23" name="3.">
            <a:extLst>
              <a:ext uri="{FF2B5EF4-FFF2-40B4-BE49-F238E27FC236}">
                <a16:creationId xmlns:a16="http://schemas.microsoft.com/office/drawing/2014/main" id="{C15972D1-066C-49B6-94E5-4A7A0A3B2587}"/>
              </a:ext>
            </a:extLst>
          </p:cNvPr>
          <p:cNvSpPr/>
          <p:nvPr userDrawn="1"/>
        </p:nvSpPr>
        <p:spPr bwMode="gray">
          <a:xfrm>
            <a:off x="9682481" y="170887"/>
            <a:ext cx="2484259" cy="757130"/>
          </a:xfrm>
          <a:prstGeom prst="rect">
            <a:avLst/>
          </a:prstGeom>
        </p:spPr>
        <p:txBody>
          <a:bodyPr wrap="square">
            <a:spAutoFit/>
          </a:bodyPr>
          <a:lstStyle/>
          <a:p>
            <a:pPr marL="0" marR="0" lvl="0" indent="0" algn="l" defTabSz="914354"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1" y="4886961"/>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2" y="846876"/>
            <a:ext cx="11858487" cy="4040085"/>
          </a:xfrm>
          <a:prstGeom prst="rect">
            <a:avLst/>
          </a:prstGeom>
          <a:blipFill dpi="0" rotWithShape="1">
            <a:blip r:embed="rId6" cstate="email">
              <a:alphaModFix amt="80000"/>
              <a:extLst>
                <a:ext uri="{28A0092B-C50C-407E-A947-70E740481C1C}">
                  <a14:useLocalDpi xmlns:a14="http://schemas.microsoft.com/office/drawing/2010/main"/>
                </a:ext>
              </a:extLst>
            </a:blip>
            <a:srcRect/>
            <a:stretch>
              <a:fillRect l="-10" r="-10"/>
            </a:stretch>
          </a:blipFill>
        </p:spPr>
        <p:txBody>
          <a:bodyPr wrap="square" lIns="576000" bIns="1036800" anchor="b">
            <a:noAutofit/>
          </a:bodyPr>
          <a:lstStyle>
            <a:lvl1pPr>
              <a:defRPr sz="3467" b="1">
                <a:solidFill>
                  <a:schemeClr val="tx1"/>
                </a:solidFill>
              </a:defRPr>
            </a:lvl1pPr>
          </a:lstStyle>
          <a:p>
            <a:r>
              <a:rPr lang="en-GB"/>
              <a:t>Title slide/headline</a:t>
            </a:r>
            <a:br>
              <a:rPr lang="en-GB"/>
            </a:br>
            <a:r>
              <a:rPr lang="en-GB"/>
              <a:t>with background photo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3"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gray">
          <a:xfrm>
            <a:off x="9996032" y="1966807"/>
            <a:ext cx="1662545" cy="1147156"/>
          </a:xfrm>
          <a:prstGeom prst="rect">
            <a:avLst/>
          </a:prstGeom>
        </p:spPr>
      </p:pic>
    </p:spTree>
    <p:extLst>
      <p:ext uri="{BB962C8B-B14F-4D97-AF65-F5344CB8AC3E}">
        <p14:creationId xmlns:p14="http://schemas.microsoft.com/office/powerpoint/2010/main" val="2982835528"/>
      </p:ext>
    </p:extLst>
  </p:cSld>
  <p:clrMapOvr>
    <a:masterClrMapping/>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Graphic/free-form selection title">
    <p:spTree>
      <p:nvGrpSpPr>
        <p:cNvPr id="1" name=""/>
        <p:cNvGrpSpPr/>
        <p:nvPr/>
      </p:nvGrpSpPr>
      <p:grpSpPr>
        <a:xfrm>
          <a:off x="0" y="0"/>
          <a:ext cx="0" cy="0"/>
          <a:chOff x="0" y="0"/>
          <a:chExt cx="0" cy="0"/>
        </a:xfrm>
      </p:grpSpPr>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1" y="4886961"/>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2" y="165102"/>
            <a:ext cx="11858487" cy="4721860"/>
          </a:xfrm>
          <a:noFill/>
        </p:spPr>
        <p:txBody>
          <a:bodyPr tIns="720000" rIns="0"/>
          <a:lstStyle>
            <a:lvl1pPr marL="0" marR="0" indent="0" algn="ctr" defTabSz="914354"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28" name="Headline">
            <a:extLst>
              <a:ext uri="{FF2B5EF4-FFF2-40B4-BE49-F238E27FC236}">
                <a16:creationId xmlns:a16="http://schemas.microsoft.com/office/drawing/2014/main" id="{813E0E27-07DF-4161-8BD6-EBA305CB5161}"/>
              </a:ext>
            </a:extLst>
          </p:cNvPr>
          <p:cNvSpPr>
            <a:spLocks noGrp="1"/>
          </p:cNvSpPr>
          <p:nvPr>
            <p:ph type="title" hasCustomPrompt="1"/>
          </p:nvPr>
        </p:nvSpPr>
        <p:spPr bwMode="gray">
          <a:xfrm>
            <a:off x="164182" y="846876"/>
            <a:ext cx="11858487" cy="4040085"/>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Title slide for illustration/free-form selection</a:t>
            </a:r>
            <a:br>
              <a:rPr lang="en-GB"/>
            </a:br>
            <a:r>
              <a:rPr lang="en-GB"/>
              <a:t>with white background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3"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bwMode="gray">
          <a:xfrm>
            <a:off x="10396672" y="1966807"/>
            <a:ext cx="1662545" cy="1147156"/>
          </a:xfrm>
          <a:prstGeom prst="rect">
            <a:avLst/>
          </a:prstGeom>
        </p:spPr>
      </p:pic>
      <p:sp>
        <p:nvSpPr>
          <p:cNvPr id="29" name="1.">
            <a:extLst>
              <a:ext uri="{FF2B5EF4-FFF2-40B4-BE49-F238E27FC236}">
                <a16:creationId xmlns:a16="http://schemas.microsoft.com/office/drawing/2014/main" id="{20B6CB06-5705-4A0C-80E4-F97390E0F331}"/>
              </a:ext>
            </a:extLst>
          </p:cNvPr>
          <p:cNvSpPr/>
          <p:nvPr userDrawn="1"/>
        </p:nvSpPr>
        <p:spPr bwMode="gray">
          <a:xfrm>
            <a:off x="5456991" y="170887"/>
            <a:ext cx="1968500" cy="757130"/>
          </a:xfrm>
          <a:prstGeom prst="rect">
            <a:avLst/>
          </a:prstGeom>
        </p:spPr>
        <p:txBody>
          <a:bodyPr wrap="square">
            <a:spAutoFit/>
          </a:bodyPr>
          <a:lstStyle/>
          <a:p>
            <a:pPr marL="0" marR="0" lvl="0" indent="0" algn="l" defTabSz="914354"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30" name="2.">
            <a:extLst>
              <a:ext uri="{FF2B5EF4-FFF2-40B4-BE49-F238E27FC236}">
                <a16:creationId xmlns:a16="http://schemas.microsoft.com/office/drawing/2014/main" id="{D84EBA1A-4DAD-4862-AA4E-9880DC7763BC}"/>
              </a:ext>
            </a:extLst>
          </p:cNvPr>
          <p:cNvSpPr/>
          <p:nvPr userDrawn="1"/>
        </p:nvSpPr>
        <p:spPr bwMode="gray">
          <a:xfrm>
            <a:off x="7335818" y="170889"/>
            <a:ext cx="1968500" cy="313932"/>
          </a:xfrm>
          <a:prstGeom prst="rect">
            <a:avLst/>
          </a:prstGeom>
        </p:spPr>
        <p:txBody>
          <a:bodyPr wrap="square">
            <a:spAutoFit/>
          </a:bodyPr>
          <a:lstStyle/>
          <a:p>
            <a:pPr marL="0" marR="0" lvl="0" indent="0" algn="l" defTabSz="914354"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1" name="3.">
            <a:extLst>
              <a:ext uri="{FF2B5EF4-FFF2-40B4-BE49-F238E27FC236}">
                <a16:creationId xmlns:a16="http://schemas.microsoft.com/office/drawing/2014/main" id="{B2678BDE-5861-465F-B7A9-0C02CEA5146A}"/>
              </a:ext>
            </a:extLst>
          </p:cNvPr>
          <p:cNvSpPr/>
          <p:nvPr userDrawn="1"/>
        </p:nvSpPr>
        <p:spPr bwMode="gray">
          <a:xfrm>
            <a:off x="9682481" y="170887"/>
            <a:ext cx="2484259" cy="757130"/>
          </a:xfrm>
          <a:prstGeom prst="rect">
            <a:avLst/>
          </a:prstGeom>
        </p:spPr>
        <p:txBody>
          <a:bodyPr wrap="square">
            <a:spAutoFit/>
          </a:bodyPr>
          <a:lstStyle/>
          <a:p>
            <a:pPr marL="0" marR="0" lvl="0" indent="0" algn="l" defTabSz="914354"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pic>
        <p:nvPicPr>
          <p:cNvPr id="23" name="Grafik 22" descr="Ein Bild, das Screenshot enthält.&#10;&#10;Automatisch generierte Beschreibung">
            <a:extLst>
              <a:ext uri="{FF2B5EF4-FFF2-40B4-BE49-F238E27FC236}">
                <a16:creationId xmlns:a16="http://schemas.microsoft.com/office/drawing/2014/main" id="{624386F1-94F3-4226-906F-12B82E9AA11C}"/>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10396671" y="1029491"/>
            <a:ext cx="517191" cy="787908"/>
          </a:xfrm>
          <a:prstGeom prst="rect">
            <a:avLst/>
          </a:prstGeom>
        </p:spPr>
      </p:pic>
      <p:grpSp>
        <p:nvGrpSpPr>
          <p:cNvPr id="33" name="Gruppieren 32">
            <a:extLst>
              <a:ext uri="{FF2B5EF4-FFF2-40B4-BE49-F238E27FC236}">
                <a16:creationId xmlns:a16="http://schemas.microsoft.com/office/drawing/2014/main" id="{105A1CD3-65ED-4979-8ED3-C6C6D69CA36F}"/>
              </a:ext>
            </a:extLst>
          </p:cNvPr>
          <p:cNvGrpSpPr/>
          <p:nvPr userDrawn="1"/>
        </p:nvGrpSpPr>
        <p:grpSpPr>
          <a:xfrm>
            <a:off x="7472794" y="1034677"/>
            <a:ext cx="2117468" cy="866995"/>
            <a:chOff x="5604594" y="1459908"/>
            <a:chExt cx="1588101" cy="650246"/>
          </a:xfrm>
        </p:grpSpPr>
        <p:pic>
          <p:nvPicPr>
            <p:cNvPr id="34" name="Grafik 33" descr="Ein Bild, das Screenshot enthält.&#10;&#10;Automatisch generierte Beschreibung">
              <a:extLst>
                <a:ext uri="{FF2B5EF4-FFF2-40B4-BE49-F238E27FC236}">
                  <a16:creationId xmlns:a16="http://schemas.microsoft.com/office/drawing/2014/main" id="{51D59DA1-E2B0-4CDB-A12E-01AA9A73E876}"/>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5" name="Rechteck 34">
              <a:extLst>
                <a:ext uri="{FF2B5EF4-FFF2-40B4-BE49-F238E27FC236}">
                  <a16:creationId xmlns:a16="http://schemas.microsoft.com/office/drawing/2014/main" id="{CA75C1DE-0310-44D2-BF9A-8AF0BB55C2BA}"/>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6" name="Rechteck">
            <a:extLst>
              <a:ext uri="{FF2B5EF4-FFF2-40B4-BE49-F238E27FC236}">
                <a16:creationId xmlns:a16="http://schemas.microsoft.com/office/drawing/2014/main" id="{E6AB41C2-B97C-4B5B-B3A7-980B47D8BCA4}"/>
              </a:ext>
            </a:extLst>
          </p:cNvPr>
          <p:cNvSpPr/>
          <p:nvPr userDrawn="1"/>
        </p:nvSpPr>
        <p:spPr bwMode="gray">
          <a:xfrm>
            <a:off x="10439991" y="1279680"/>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2127584226"/>
      </p:ext>
    </p:extLst>
  </p:cSld>
  <p:clrMapOvr>
    <a:masterClrMapping/>
  </p:clrMapOvr>
  <p:transition>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Title, alternative">
    <p:spTree>
      <p:nvGrpSpPr>
        <p:cNvPr id="1" name=""/>
        <p:cNvGrpSpPr/>
        <p:nvPr/>
      </p:nvGrpSpPr>
      <p:grpSpPr>
        <a:xfrm>
          <a:off x="0" y="0"/>
          <a:ext cx="0" cy="0"/>
          <a:chOff x="0" y="0"/>
          <a:chExt cx="0" cy="0"/>
        </a:xfrm>
      </p:grpSpPr>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1" y="4886961"/>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3"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9"/>
            <a:ext cx="10628948" cy="960263"/>
          </a:xfrm>
          <a:prstGeom prst="rect">
            <a:avLst/>
          </a:prstGeom>
        </p:spPr>
        <p:txBody>
          <a:bodyPr wrap="square">
            <a:spAutoFit/>
          </a:bodyPr>
          <a:lstStyle>
            <a:lvl1pPr>
              <a:defRPr sz="3467" b="1">
                <a:solidFill>
                  <a:schemeClr val="tx1"/>
                </a:solidFill>
              </a:defRPr>
            </a:lvl1pPr>
          </a:lstStyle>
          <a:p>
            <a:r>
              <a:rPr lang="en-GB"/>
              <a:t>Alternative title slide</a:t>
            </a:r>
            <a:br>
              <a:rPr lang="en-GB"/>
            </a:br>
            <a:r>
              <a:rPr lang="en-GB"/>
              <a:t>without photo</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2" y="165102"/>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3965642161"/>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Kapitelstartfolie s/w ">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pic>
        <p:nvPicPr>
          <p:cNvPr id="20" name="Grafik 19" descr="Ein Bild, das Säge enthält.&#10;&#10;Automatisch generierte Beschreibung">
            <a:extLst>
              <a:ext uri="{FF2B5EF4-FFF2-40B4-BE49-F238E27FC236}">
                <a16:creationId xmlns:a16="http://schemas.microsoft.com/office/drawing/2014/main" id="{BCF144E3-F322-4496-87EE-8035011D1AB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2093674"/>
            <a:ext cx="11860800" cy="4040085"/>
          </a:xfrm>
          <a:prstGeom prst="rect">
            <a:avLst/>
          </a:prstGeom>
        </p:spPr>
      </p:pic>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endParaRPr lang="de-DE"/>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3793150"/>
            <a:ext cx="10628948" cy="960263"/>
          </a:xfrm>
          <a:prstGeom prst="rect">
            <a:avLst/>
          </a:prstGeom>
        </p:spPr>
        <p:txBody>
          <a:bodyPr wrap="square">
            <a:spAutoFit/>
          </a:bodyPr>
          <a:lstStyle>
            <a:lvl1pPr>
              <a:defRPr sz="3467" b="1">
                <a:solidFill>
                  <a:schemeClr val="tx1"/>
                </a:solidFill>
              </a:defRPr>
            </a:lvl1pPr>
          </a:lstStyle>
          <a:p>
            <a:r>
              <a:rPr lang="de-DE"/>
              <a:t>Kapitel- Startfolie</a:t>
            </a:r>
            <a:br>
              <a:rPr lang="de-DE"/>
            </a:br>
            <a:r>
              <a:rPr lang="de-DE" noProof="0"/>
              <a:t>mit s/w GIZ Key Visual</a:t>
            </a:r>
            <a:endParaRPr lang="de-DE"/>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p:txBody>
          <a:bodyPr/>
          <a:lstStyle/>
          <a:p>
            <a:fld id="{56C1CD64-E3C3-4730-A6EA-AC448DFE9C89}"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1461067127"/>
      </p:ext>
    </p:extLst>
  </p:cSld>
  <p:clrMapOvr>
    <a:masterClrMapping/>
  </p:clrMapOvr>
  <p:transition>
    <p:fade/>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7" y="320284"/>
            <a:ext cx="11422911" cy="720725"/>
          </a:xfrm>
        </p:spPr>
        <p:txBody>
          <a:bodyPr/>
          <a:lstStyle>
            <a:lvl1pPr>
              <a:defRPr/>
            </a:lvl1pPr>
          </a:lstStyle>
          <a:p>
            <a:r>
              <a:rPr lang="en-GB"/>
              <a:t>Click to add headline</a:t>
            </a:r>
          </a:p>
        </p:txBody>
      </p:sp>
      <p:sp>
        <p:nvSpPr>
          <p:cNvPr id="6" name="Textplatzhalter 7">
            <a:extLst>
              <a:ext uri="{FF2B5EF4-FFF2-40B4-BE49-F238E27FC236}">
                <a16:creationId xmlns:a16="http://schemas.microsoft.com/office/drawing/2014/main" id="{F0E6115A-0138-4831-8CBC-F3B86D4660B2}"/>
              </a:ext>
            </a:extLst>
          </p:cNvPr>
          <p:cNvSpPr>
            <a:spLocks noGrp="1"/>
          </p:cNvSpPr>
          <p:nvPr>
            <p:ph type="body" sz="quarter" idx="13" hasCustomPrompt="1"/>
          </p:nvPr>
        </p:nvSpPr>
        <p:spPr bwMode="gray">
          <a:xfrm>
            <a:off x="599757" y="1361294"/>
            <a:ext cx="9563579" cy="4660625"/>
          </a:xfrm>
        </p:spPr>
        <p:txBody>
          <a:bodyPr/>
          <a:lstStyle>
            <a:lvl1pPr marL="304784" indent="-304784">
              <a:spcBef>
                <a:spcPts val="2400"/>
              </a:spcBef>
              <a:buFont typeface="+mj-lt"/>
              <a:buAutoNum type="arabicPeriod"/>
              <a:defRPr sz="2133"/>
            </a:lvl1pPr>
          </a:lstStyle>
          <a:p>
            <a:pPr lvl="0"/>
            <a:r>
              <a:rPr lang="en-GB"/>
              <a:t>Click to add text</a:t>
            </a:r>
          </a:p>
        </p:txBody>
      </p:sp>
      <p:sp>
        <p:nvSpPr>
          <p:cNvPr id="7" name="Datumsplatzhalter 6">
            <a:extLst>
              <a:ext uri="{FF2B5EF4-FFF2-40B4-BE49-F238E27FC236}">
                <a16:creationId xmlns:a16="http://schemas.microsoft.com/office/drawing/2014/main" id="{B452EF93-E523-4879-A016-E498F54384DB}"/>
              </a:ext>
            </a:extLst>
          </p:cNvPr>
          <p:cNvSpPr>
            <a:spLocks noGrp="1"/>
          </p:cNvSpPr>
          <p:nvPr>
            <p:ph type="dt" sz="half" idx="14"/>
          </p:nvPr>
        </p:nvSpPr>
        <p:spPr/>
        <p:txBody>
          <a:bodyPr/>
          <a:lstStyle/>
          <a:p>
            <a:fld id="{EEE30FD3-CDA8-43A4-8330-30885584C2DF}" type="datetime1">
              <a:rPr lang="en-US" smtClean="0"/>
              <a:t>9/12/2023</a:t>
            </a:fld>
            <a:endParaRPr lang="en-GB"/>
          </a:p>
        </p:txBody>
      </p:sp>
      <p:sp>
        <p:nvSpPr>
          <p:cNvPr id="8" name="Fußzeilenplatzhalter 7">
            <a:extLst>
              <a:ext uri="{FF2B5EF4-FFF2-40B4-BE49-F238E27FC236}">
                <a16:creationId xmlns:a16="http://schemas.microsoft.com/office/drawing/2014/main" id="{B153431B-7D6D-4B55-A0DF-437772147847}"/>
              </a:ext>
            </a:extLst>
          </p:cNvPr>
          <p:cNvSpPr>
            <a:spLocks noGrp="1"/>
          </p:cNvSpPr>
          <p:nvPr>
            <p:ph type="ftr" sz="quarter" idx="15"/>
          </p:nvPr>
        </p:nvSpPr>
        <p:spPr/>
        <p:txBody>
          <a:bodyPr/>
          <a:lstStyle/>
          <a:p>
            <a:r>
              <a:rPr lang="en-GB"/>
              <a:t>Agrifood Cluster Standard Presentation</a:t>
            </a:r>
          </a:p>
        </p:txBody>
      </p:sp>
      <p:sp>
        <p:nvSpPr>
          <p:cNvPr id="9" name="Foliennummernplatzhalter 8">
            <a:extLst>
              <a:ext uri="{FF2B5EF4-FFF2-40B4-BE49-F238E27FC236}">
                <a16:creationId xmlns:a16="http://schemas.microsoft.com/office/drawing/2014/main" id="{7190EEF8-EC05-4B47-999A-57A36EBAB75C}"/>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772616558"/>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Agenda,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7" y="320284"/>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9"/>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Textplatzhalter 7">
            <a:extLst>
              <a:ext uri="{FF2B5EF4-FFF2-40B4-BE49-F238E27FC236}">
                <a16:creationId xmlns:a16="http://schemas.microsoft.com/office/drawing/2014/main" id="{32E1886A-3475-4E66-B3BF-1AD48A2030B2}"/>
              </a:ext>
            </a:extLst>
          </p:cNvPr>
          <p:cNvSpPr>
            <a:spLocks noGrp="1"/>
          </p:cNvSpPr>
          <p:nvPr>
            <p:ph type="body" sz="quarter" idx="13" hasCustomPrompt="1"/>
          </p:nvPr>
        </p:nvSpPr>
        <p:spPr bwMode="gray">
          <a:xfrm>
            <a:off x="599757" y="1361294"/>
            <a:ext cx="9563579" cy="3746844"/>
          </a:xfrm>
        </p:spPr>
        <p:txBody>
          <a:bodyPr/>
          <a:lstStyle>
            <a:lvl1pPr marL="0" marR="0" indent="0" algn="l" defTabSz="914354" rtl="0" eaLnBrk="1" fontAlgn="auto" latinLnBrk="0" hangingPunct="1">
              <a:lnSpc>
                <a:spcPct val="90000"/>
              </a:lnSpc>
              <a:spcBef>
                <a:spcPts val="2400"/>
              </a:spcBef>
              <a:spcAft>
                <a:spcPts val="0"/>
              </a:spcAft>
              <a:buClrTx/>
              <a:buSzTx/>
              <a:buFont typeface="+mj-lt"/>
              <a:buNone/>
              <a:tabLst/>
              <a:defRPr sz="2133"/>
            </a:lvl1pPr>
          </a:lstStyle>
          <a:p>
            <a:pPr marL="304784" marR="0" lvl="0" indent="-304784" algn="l" defTabSz="914354" rtl="0" eaLnBrk="1" fontAlgn="auto" latinLnBrk="0" hangingPunct="1">
              <a:lnSpc>
                <a:spcPct val="90000"/>
              </a:lnSpc>
              <a:spcBef>
                <a:spcPts val="2400"/>
              </a:spcBef>
              <a:spcAft>
                <a:spcPts val="0"/>
              </a:spcAft>
              <a:buClrTx/>
              <a:buSzTx/>
              <a:buFont typeface="+mj-lt"/>
              <a:buAutoNum type="arabicPeriod"/>
              <a:tabLst/>
              <a:defRPr/>
            </a:pPr>
            <a:r>
              <a:rPr lang="en-GB"/>
              <a:t>Click to add text</a:t>
            </a:r>
          </a:p>
        </p:txBody>
      </p:sp>
      <p:sp>
        <p:nvSpPr>
          <p:cNvPr id="13" name="Datumsplatzhalter 12">
            <a:extLst>
              <a:ext uri="{FF2B5EF4-FFF2-40B4-BE49-F238E27FC236}">
                <a16:creationId xmlns:a16="http://schemas.microsoft.com/office/drawing/2014/main" id="{E5D8E01E-F49F-4D57-89D4-E949623D1DC6}"/>
              </a:ext>
            </a:extLst>
          </p:cNvPr>
          <p:cNvSpPr>
            <a:spLocks noGrp="1"/>
          </p:cNvSpPr>
          <p:nvPr>
            <p:ph type="dt" sz="half" idx="14"/>
          </p:nvPr>
        </p:nvSpPr>
        <p:spPr/>
        <p:txBody>
          <a:bodyPr/>
          <a:lstStyle/>
          <a:p>
            <a:fld id="{4AD8044A-8CC7-4515-BAF6-001A66C83845}" type="datetime1">
              <a:rPr lang="en-US" smtClean="0"/>
              <a:t>9/12/2023</a:t>
            </a:fld>
            <a:endParaRPr lang="en-GB"/>
          </a:p>
        </p:txBody>
      </p:sp>
      <p:sp>
        <p:nvSpPr>
          <p:cNvPr id="14" name="Fußzeilenplatzhalter 13">
            <a:extLst>
              <a:ext uri="{FF2B5EF4-FFF2-40B4-BE49-F238E27FC236}">
                <a16:creationId xmlns:a16="http://schemas.microsoft.com/office/drawing/2014/main" id="{BCF8D0CE-4095-4F50-924A-6E387AE4CF28}"/>
              </a:ext>
            </a:extLst>
          </p:cNvPr>
          <p:cNvSpPr>
            <a:spLocks noGrp="1"/>
          </p:cNvSpPr>
          <p:nvPr>
            <p:ph type="ftr" sz="quarter" idx="15"/>
          </p:nvPr>
        </p:nvSpPr>
        <p:spPr/>
        <p:txBody>
          <a:bodyPr/>
          <a:lstStyle/>
          <a:p>
            <a:r>
              <a:rPr lang="en-GB"/>
              <a:t>Agrifood Cluster Standard Presentation</a:t>
            </a:r>
          </a:p>
        </p:txBody>
      </p:sp>
      <p:sp>
        <p:nvSpPr>
          <p:cNvPr id="15" name="Foliennummernplatzhalter 14">
            <a:extLst>
              <a:ext uri="{FF2B5EF4-FFF2-40B4-BE49-F238E27FC236}">
                <a16:creationId xmlns:a16="http://schemas.microsoft.com/office/drawing/2014/main" id="{4509B031-4623-4B3A-8E75-E14CEB8CCF15}"/>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292308705"/>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Chapter start slide, b/w  ">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2" y="165101"/>
            <a:ext cx="11858487" cy="5968659"/>
          </a:xfrm>
          <a:prstGeom prst="rect">
            <a:avLst/>
          </a:prstGeom>
        </p:spPr>
      </p:pic>
      <p:pic>
        <p:nvPicPr>
          <p:cNvPr id="20" name="Grafik 19" descr="Ein Bild, das Säge enthält.&#10;&#10;Automatisch generierte Beschreibung">
            <a:extLst>
              <a:ext uri="{FF2B5EF4-FFF2-40B4-BE49-F238E27FC236}">
                <a16:creationId xmlns:a16="http://schemas.microsoft.com/office/drawing/2014/main" id="{BCF144E3-F322-4496-87EE-8035011D1AB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2093675"/>
            <a:ext cx="11860800" cy="4040085"/>
          </a:xfrm>
          <a:prstGeom prst="rect">
            <a:avLst/>
          </a:prstGeom>
        </p:spPr>
      </p:pic>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3" y="4938863"/>
            <a:ext cx="10627783" cy="292388"/>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3793151"/>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with b/w GIZ key visual</a:t>
            </a:r>
          </a:p>
        </p:txBody>
      </p:sp>
      <p:sp>
        <p:nvSpPr>
          <p:cNvPr id="6" name="Datumsplatzhalter 5">
            <a:extLst>
              <a:ext uri="{FF2B5EF4-FFF2-40B4-BE49-F238E27FC236}">
                <a16:creationId xmlns:a16="http://schemas.microsoft.com/office/drawing/2014/main" id="{0DC1FF66-9C6A-433E-8553-8083512E9621}"/>
              </a:ext>
            </a:extLst>
          </p:cNvPr>
          <p:cNvSpPr>
            <a:spLocks noGrp="1"/>
          </p:cNvSpPr>
          <p:nvPr>
            <p:ph type="dt" sz="half" idx="11"/>
          </p:nvPr>
        </p:nvSpPr>
        <p:spPr/>
        <p:txBody>
          <a:bodyPr/>
          <a:lstStyle/>
          <a:p>
            <a:fld id="{9C69D5CA-AB33-4567-ADDC-77E5A5B21946}" type="datetime1">
              <a:rPr lang="en-US" smtClean="0"/>
              <a:t>9/12/2023</a:t>
            </a:fld>
            <a:endParaRPr lang="en-GB"/>
          </a:p>
        </p:txBody>
      </p:sp>
      <p:sp>
        <p:nvSpPr>
          <p:cNvPr id="7" name="Fußzeilenplatzhalter 6">
            <a:extLst>
              <a:ext uri="{FF2B5EF4-FFF2-40B4-BE49-F238E27FC236}">
                <a16:creationId xmlns:a16="http://schemas.microsoft.com/office/drawing/2014/main" id="{EF569824-8B73-4A2E-B4EF-29A198DE52A6}"/>
              </a:ext>
            </a:extLst>
          </p:cNvPr>
          <p:cNvSpPr>
            <a:spLocks noGrp="1"/>
          </p:cNvSpPr>
          <p:nvPr>
            <p:ph type="ftr" sz="quarter" idx="12"/>
          </p:nvPr>
        </p:nvSpPr>
        <p:spPr/>
        <p:txBody>
          <a:bodyPr/>
          <a:lstStyle/>
          <a:p>
            <a:r>
              <a:rPr lang="en-GB"/>
              <a:t>Agrifood Cluster Standard Presentation</a:t>
            </a:r>
          </a:p>
        </p:txBody>
      </p:sp>
      <p:sp>
        <p:nvSpPr>
          <p:cNvPr id="8" name="Foliennummernplatzhalter 7">
            <a:extLst>
              <a:ext uri="{FF2B5EF4-FFF2-40B4-BE49-F238E27FC236}">
                <a16:creationId xmlns:a16="http://schemas.microsoft.com/office/drawing/2014/main" id="{540C7464-2E6B-420A-8943-567BDD649418}"/>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183918362"/>
      </p:ext>
    </p:extLst>
  </p:cSld>
  <p:clrMapOvr>
    <a:masterClrMapping/>
  </p:clrMapOvr>
  <p:transition>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Chapter start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2" y="165101"/>
            <a:ext cx="11858487" cy="5968659"/>
          </a:xfrm>
          <a:noFill/>
        </p:spPr>
        <p:txBody>
          <a:bodyPr tIns="720000" rIns="0"/>
          <a:lstStyle>
            <a:lvl1pPr marL="0" marR="0" indent="0" algn="ctr" defTabSz="914354"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2" y="2093675"/>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l="-10" r="-10"/>
            </a:stretch>
          </a:blipFill>
        </p:spPr>
        <p:txBody>
          <a:bodyPr wrap="square" lIns="576000" bIns="1036800" anchor="b">
            <a:noAutofit/>
          </a:bodyPr>
          <a:lstStyle>
            <a:lvl1pPr>
              <a:defRPr sz="3467" b="1">
                <a:solidFill>
                  <a:schemeClr val="tx1"/>
                </a:solidFill>
              </a:defRPr>
            </a:lvl1pPr>
          </a:lstStyle>
          <a:p>
            <a:r>
              <a:rPr lang="en-GB"/>
              <a:t>Section start slide</a:t>
            </a:r>
            <a:br>
              <a:rPr lang="en-GB"/>
            </a:br>
            <a:r>
              <a:rPr lang="en-GB"/>
              <a:t>with background photo (interchangeable)</a:t>
            </a:r>
          </a:p>
        </p:txBody>
      </p:sp>
      <p:sp>
        <p:nvSpPr>
          <p:cNvPr id="28" name="Subline">
            <a:extLst>
              <a:ext uri="{FF2B5EF4-FFF2-40B4-BE49-F238E27FC236}">
                <a16:creationId xmlns:a16="http://schemas.microsoft.com/office/drawing/2014/main" id="{6699B1E5-C447-4674-92BB-C2A1F3ADCF99}"/>
              </a:ext>
            </a:extLst>
          </p:cNvPr>
          <p:cNvSpPr>
            <a:spLocks noGrp="1"/>
          </p:cNvSpPr>
          <p:nvPr>
            <p:ph type="body" sz="quarter" idx="10" hasCustomPrompt="1"/>
          </p:nvPr>
        </p:nvSpPr>
        <p:spPr bwMode="gray">
          <a:xfrm>
            <a:off x="933133" y="4938863"/>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7" name="Datumsplatzhalter 6">
            <a:extLst>
              <a:ext uri="{FF2B5EF4-FFF2-40B4-BE49-F238E27FC236}">
                <a16:creationId xmlns:a16="http://schemas.microsoft.com/office/drawing/2014/main" id="{ECA10962-7562-45EF-9BCC-CF8E4A8ECDD8}"/>
              </a:ext>
            </a:extLst>
          </p:cNvPr>
          <p:cNvSpPr>
            <a:spLocks noGrp="1"/>
          </p:cNvSpPr>
          <p:nvPr>
            <p:ph type="dt" sz="half" idx="12"/>
          </p:nvPr>
        </p:nvSpPr>
        <p:spPr/>
        <p:txBody>
          <a:bodyPr/>
          <a:lstStyle/>
          <a:p>
            <a:fld id="{19937179-2DFA-414B-84FA-EF1DB0A7864A}" type="datetime1">
              <a:rPr lang="en-US" smtClean="0"/>
              <a:t>9/12/2023</a:t>
            </a:fld>
            <a:endParaRPr lang="en-GB"/>
          </a:p>
        </p:txBody>
      </p:sp>
      <p:sp>
        <p:nvSpPr>
          <p:cNvPr id="8" name="Fußzeilenplatzhalter 7">
            <a:extLst>
              <a:ext uri="{FF2B5EF4-FFF2-40B4-BE49-F238E27FC236}">
                <a16:creationId xmlns:a16="http://schemas.microsoft.com/office/drawing/2014/main" id="{4EDF0250-D30F-4BC8-BDE1-DB1BD325237F}"/>
              </a:ext>
            </a:extLst>
          </p:cNvPr>
          <p:cNvSpPr>
            <a:spLocks noGrp="1"/>
          </p:cNvSpPr>
          <p:nvPr>
            <p:ph type="ftr" sz="quarter" idx="13"/>
          </p:nvPr>
        </p:nvSpPr>
        <p:spPr/>
        <p:txBody>
          <a:bodyPr/>
          <a:lstStyle/>
          <a:p>
            <a:r>
              <a:rPr lang="en-GB"/>
              <a:t>Agrifood Cluster Standard Presentation</a:t>
            </a:r>
          </a:p>
        </p:txBody>
      </p:sp>
      <p:sp>
        <p:nvSpPr>
          <p:cNvPr id="11" name="Foliennummernplatzhalter 10">
            <a:extLst>
              <a:ext uri="{FF2B5EF4-FFF2-40B4-BE49-F238E27FC236}">
                <a16:creationId xmlns:a16="http://schemas.microsoft.com/office/drawing/2014/main" id="{98F0E3FB-E27A-4457-B526-B2D2906906AA}"/>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554060101"/>
      </p:ext>
    </p:extLst>
  </p:cSld>
  <p:clrMapOvr>
    <a:masterClrMapping/>
  </p:clrMapOvr>
  <p:transition>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Chapter start slide, alternative">
    <p:spTree>
      <p:nvGrpSpPr>
        <p:cNvPr id="1" name=""/>
        <p:cNvGrpSpPr/>
        <p:nvPr/>
      </p:nvGrpSpPr>
      <p:grpSpPr>
        <a:xfrm>
          <a:off x="0" y="0"/>
          <a:ext cx="0" cy="0"/>
          <a:chOff x="0" y="0"/>
          <a:chExt cx="0" cy="0"/>
        </a:xfrm>
      </p:grpSpPr>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3" y="3700611"/>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9"/>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This may also have two lines</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2" y="165102"/>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D88D0E22-2017-4208-9ADC-47A2FAF1D431}"/>
              </a:ext>
            </a:extLst>
          </p:cNvPr>
          <p:cNvSpPr>
            <a:spLocks noGrp="1"/>
          </p:cNvSpPr>
          <p:nvPr>
            <p:ph type="dt" sz="half" idx="11"/>
          </p:nvPr>
        </p:nvSpPr>
        <p:spPr/>
        <p:txBody>
          <a:bodyPr/>
          <a:lstStyle/>
          <a:p>
            <a:fld id="{0A40A514-5601-403E-8018-C5C1A2315455}" type="datetime1">
              <a:rPr lang="en-US" smtClean="0"/>
              <a:t>9/12/2023</a:t>
            </a:fld>
            <a:endParaRPr lang="en-GB"/>
          </a:p>
        </p:txBody>
      </p:sp>
      <p:sp>
        <p:nvSpPr>
          <p:cNvPr id="7" name="Fußzeilenplatzhalter 6">
            <a:extLst>
              <a:ext uri="{FF2B5EF4-FFF2-40B4-BE49-F238E27FC236}">
                <a16:creationId xmlns:a16="http://schemas.microsoft.com/office/drawing/2014/main" id="{F9F9B96F-E57D-429A-9EB5-D561A8B62E5B}"/>
              </a:ext>
            </a:extLst>
          </p:cNvPr>
          <p:cNvSpPr>
            <a:spLocks noGrp="1"/>
          </p:cNvSpPr>
          <p:nvPr>
            <p:ph type="ftr" sz="quarter" idx="12"/>
          </p:nvPr>
        </p:nvSpPr>
        <p:spPr/>
        <p:txBody>
          <a:bodyPr/>
          <a:lstStyle/>
          <a:p>
            <a:r>
              <a:rPr lang="en-GB"/>
              <a:t>Agrifood Cluster Standard Presentation</a:t>
            </a:r>
          </a:p>
        </p:txBody>
      </p:sp>
      <p:sp>
        <p:nvSpPr>
          <p:cNvPr id="10" name="Foliennummernplatzhalter 9">
            <a:extLst>
              <a:ext uri="{FF2B5EF4-FFF2-40B4-BE49-F238E27FC236}">
                <a16:creationId xmlns:a16="http://schemas.microsoft.com/office/drawing/2014/main" id="{5AA07C4F-927A-4ADF-8F4E-0E641F59E174}"/>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734741385"/>
      </p:ext>
    </p:extLst>
  </p:cSld>
  <p:clrMapOvr>
    <a:masterClrMapping/>
  </p:clrMapOvr>
  <p:transition>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Intermediate slide, b/w visual">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2" y="165101"/>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2" y="165101"/>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7" y="2737267"/>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7" name="Datumsplatzhalter 6">
            <a:extLst>
              <a:ext uri="{FF2B5EF4-FFF2-40B4-BE49-F238E27FC236}">
                <a16:creationId xmlns:a16="http://schemas.microsoft.com/office/drawing/2014/main" id="{10132F28-06B2-4221-9B40-46373C4BF16B}"/>
              </a:ext>
            </a:extLst>
          </p:cNvPr>
          <p:cNvSpPr>
            <a:spLocks noGrp="1"/>
          </p:cNvSpPr>
          <p:nvPr>
            <p:ph type="dt" sz="half" idx="10"/>
          </p:nvPr>
        </p:nvSpPr>
        <p:spPr/>
        <p:txBody>
          <a:bodyPr/>
          <a:lstStyle/>
          <a:p>
            <a:fld id="{26B755E0-0D1D-4ED6-AE82-6C50B3B13EFF}" type="datetime1">
              <a:rPr lang="en-US" smtClean="0"/>
              <a:t>9/12/2023</a:t>
            </a:fld>
            <a:endParaRPr lang="en-GB"/>
          </a:p>
        </p:txBody>
      </p:sp>
      <p:sp>
        <p:nvSpPr>
          <p:cNvPr id="8" name="Fußzeilenplatzhalter 7">
            <a:extLst>
              <a:ext uri="{FF2B5EF4-FFF2-40B4-BE49-F238E27FC236}">
                <a16:creationId xmlns:a16="http://schemas.microsoft.com/office/drawing/2014/main" id="{41382050-2B79-493B-95AA-DBF7B83499F7}"/>
              </a:ext>
            </a:extLst>
          </p:cNvPr>
          <p:cNvSpPr>
            <a:spLocks noGrp="1"/>
          </p:cNvSpPr>
          <p:nvPr>
            <p:ph type="ftr" sz="quarter" idx="11"/>
          </p:nvPr>
        </p:nvSpPr>
        <p:spPr/>
        <p:txBody>
          <a:bodyPr/>
          <a:lstStyle/>
          <a:p>
            <a:r>
              <a:rPr lang="en-GB"/>
              <a:t>Agrifood Cluster Standard Presentation</a:t>
            </a:r>
          </a:p>
        </p:txBody>
      </p:sp>
      <p:sp>
        <p:nvSpPr>
          <p:cNvPr id="9" name="Foliennummernplatzhalter 8">
            <a:extLst>
              <a:ext uri="{FF2B5EF4-FFF2-40B4-BE49-F238E27FC236}">
                <a16:creationId xmlns:a16="http://schemas.microsoft.com/office/drawing/2014/main" id="{DC291D8C-7803-47D0-8143-6798277D74D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39467263"/>
      </p:ext>
    </p:extLst>
  </p:cSld>
  <p:clrMapOvr>
    <a:masterClrMapping/>
  </p:clrMapOvr>
  <p:transition>
    <p:fade/>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Intermediate slide, whit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7" y="2737267"/>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6" name="Datumsplatzhalter 5">
            <a:extLst>
              <a:ext uri="{FF2B5EF4-FFF2-40B4-BE49-F238E27FC236}">
                <a16:creationId xmlns:a16="http://schemas.microsoft.com/office/drawing/2014/main" id="{E4858B5A-3D9C-44AE-ADA7-B7DF2E935AD2}"/>
              </a:ext>
            </a:extLst>
          </p:cNvPr>
          <p:cNvSpPr>
            <a:spLocks noGrp="1"/>
          </p:cNvSpPr>
          <p:nvPr>
            <p:ph type="dt" sz="half" idx="10"/>
          </p:nvPr>
        </p:nvSpPr>
        <p:spPr/>
        <p:txBody>
          <a:bodyPr/>
          <a:lstStyle/>
          <a:p>
            <a:fld id="{659C09B9-F65C-4A19-9487-4FCDE9864025}" type="datetime1">
              <a:rPr lang="en-US" smtClean="0"/>
              <a:t>9/12/2023</a:t>
            </a:fld>
            <a:endParaRPr lang="en-GB"/>
          </a:p>
        </p:txBody>
      </p:sp>
      <p:sp>
        <p:nvSpPr>
          <p:cNvPr id="7" name="Fußzeilenplatzhalter 6">
            <a:extLst>
              <a:ext uri="{FF2B5EF4-FFF2-40B4-BE49-F238E27FC236}">
                <a16:creationId xmlns:a16="http://schemas.microsoft.com/office/drawing/2014/main" id="{D743612B-9303-4BD1-8570-21C327D0D081}"/>
              </a:ext>
            </a:extLst>
          </p:cNvPr>
          <p:cNvSpPr>
            <a:spLocks noGrp="1"/>
          </p:cNvSpPr>
          <p:nvPr>
            <p:ph type="ftr" sz="quarter" idx="11"/>
          </p:nvPr>
        </p:nvSpPr>
        <p:spPr/>
        <p:txBody>
          <a:bodyPr/>
          <a:lstStyle/>
          <a:p>
            <a:r>
              <a:rPr lang="en-GB"/>
              <a:t>Agrifood Cluster Standard Presentation</a:t>
            </a:r>
          </a:p>
        </p:txBody>
      </p:sp>
      <p:sp>
        <p:nvSpPr>
          <p:cNvPr id="8" name="Foliennummernplatzhalter 7">
            <a:extLst>
              <a:ext uri="{FF2B5EF4-FFF2-40B4-BE49-F238E27FC236}">
                <a16:creationId xmlns:a16="http://schemas.microsoft.com/office/drawing/2014/main" id="{364C8BC3-F5EC-4CDC-BEF6-A683BD9DDB2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342720501"/>
      </p:ext>
    </p:extLst>
  </p:cSld>
  <p:clrMapOvr>
    <a:masterClrMapping/>
  </p:clrMapOvr>
  <p:transition>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Intermediate slide, white, alternativ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7" y="2737267"/>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grpSp>
        <p:nvGrpSpPr>
          <p:cNvPr id="12" name="Key Visual">
            <a:extLst>
              <a:ext uri="{FF2B5EF4-FFF2-40B4-BE49-F238E27FC236}">
                <a16:creationId xmlns:a16="http://schemas.microsoft.com/office/drawing/2014/main" id="{D9D8699C-EAEE-4654-9DB5-5DBEA94DFD69}"/>
              </a:ext>
            </a:extLst>
          </p:cNvPr>
          <p:cNvGrpSpPr/>
          <p:nvPr userDrawn="1"/>
        </p:nvGrpSpPr>
        <p:grpSpPr bwMode="gray">
          <a:xfrm flipV="1">
            <a:off x="164181" y="4525211"/>
            <a:ext cx="6050711" cy="1608548"/>
            <a:chOff x="4846637" y="119557"/>
            <a:chExt cx="3783013" cy="1005693"/>
          </a:xfrm>
        </p:grpSpPr>
        <p:sp>
          <p:nvSpPr>
            <p:cNvPr id="13" name="Freihandform: Form 12">
              <a:extLst>
                <a:ext uri="{FF2B5EF4-FFF2-40B4-BE49-F238E27FC236}">
                  <a16:creationId xmlns:a16="http://schemas.microsoft.com/office/drawing/2014/main" id="{57ACA972-95E7-4330-A959-68C656E58B90}"/>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Freihandform: Form 13">
              <a:extLst>
                <a:ext uri="{FF2B5EF4-FFF2-40B4-BE49-F238E27FC236}">
                  <a16:creationId xmlns:a16="http://schemas.microsoft.com/office/drawing/2014/main" id="{EF93F907-303A-4592-848E-F1A7AFDDDD4A}"/>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C8AAE6CE-CD01-4233-9E65-D495D92CF1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1AAC9A52-2206-4D16-A752-9C733CC5CB7F}"/>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7" name="Freihandform: Form 16">
              <a:extLst>
                <a:ext uri="{FF2B5EF4-FFF2-40B4-BE49-F238E27FC236}">
                  <a16:creationId xmlns:a16="http://schemas.microsoft.com/office/drawing/2014/main" id="{8D075FE9-0EDA-4BE2-B2C1-22DF2B8842B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grpSp>
        <p:nvGrpSpPr>
          <p:cNvPr id="36" name="Key Visual">
            <a:extLst>
              <a:ext uri="{FF2B5EF4-FFF2-40B4-BE49-F238E27FC236}">
                <a16:creationId xmlns:a16="http://schemas.microsoft.com/office/drawing/2014/main" id="{C7D69FF2-A45A-405D-BC43-69B4E925551F}"/>
              </a:ext>
            </a:extLst>
          </p:cNvPr>
          <p:cNvGrpSpPr/>
          <p:nvPr userDrawn="1"/>
        </p:nvGrpSpPr>
        <p:grpSpPr bwMode="gray">
          <a:xfrm flipH="1">
            <a:off x="8934718" y="165101"/>
            <a:ext cx="3087951" cy="820915"/>
            <a:chOff x="4846637" y="119557"/>
            <a:chExt cx="3783013" cy="1005693"/>
          </a:xfrm>
        </p:grpSpPr>
        <p:sp>
          <p:nvSpPr>
            <p:cNvPr id="37" name="Freihandform: Form 36">
              <a:extLst>
                <a:ext uri="{FF2B5EF4-FFF2-40B4-BE49-F238E27FC236}">
                  <a16:creationId xmlns:a16="http://schemas.microsoft.com/office/drawing/2014/main" id="{67E195A5-1DB2-4051-897C-B5E84120B476}"/>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Freihandform: Form 37">
              <a:extLst>
                <a:ext uri="{FF2B5EF4-FFF2-40B4-BE49-F238E27FC236}">
                  <a16:creationId xmlns:a16="http://schemas.microsoft.com/office/drawing/2014/main" id="{9234AB9A-5088-479E-92C2-4F81972E1E55}"/>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39" name="Freihandform: Form 38">
              <a:extLst>
                <a:ext uri="{FF2B5EF4-FFF2-40B4-BE49-F238E27FC236}">
                  <a16:creationId xmlns:a16="http://schemas.microsoft.com/office/drawing/2014/main" id="{5FBB400A-FFCE-4E88-B1BF-846AC7A46F8E}"/>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0" name="Freihandform: Form 39">
              <a:extLst>
                <a:ext uri="{FF2B5EF4-FFF2-40B4-BE49-F238E27FC236}">
                  <a16:creationId xmlns:a16="http://schemas.microsoft.com/office/drawing/2014/main" id="{4A214495-DB26-435D-9164-4A350ECF007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1" name="Freihandform: Form 40">
              <a:extLst>
                <a:ext uri="{FF2B5EF4-FFF2-40B4-BE49-F238E27FC236}">
                  <a16:creationId xmlns:a16="http://schemas.microsoft.com/office/drawing/2014/main" id="{AD46CA09-12E7-4803-A8A0-CC8821A2FBF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1D7087B2-841C-4578-8D4C-FD96605E1BE7}"/>
              </a:ext>
            </a:extLst>
          </p:cNvPr>
          <p:cNvSpPr>
            <a:spLocks noGrp="1"/>
          </p:cNvSpPr>
          <p:nvPr>
            <p:ph type="dt" sz="half" idx="10"/>
          </p:nvPr>
        </p:nvSpPr>
        <p:spPr/>
        <p:txBody>
          <a:bodyPr/>
          <a:lstStyle/>
          <a:p>
            <a:fld id="{E6AC648E-0083-458C-B30C-508E5251B02E}" type="datetime1">
              <a:rPr lang="en-US" smtClean="0"/>
              <a:t>9/12/2023</a:t>
            </a:fld>
            <a:endParaRPr lang="en-GB"/>
          </a:p>
        </p:txBody>
      </p:sp>
      <p:sp>
        <p:nvSpPr>
          <p:cNvPr id="7" name="Fußzeilenplatzhalter 6">
            <a:extLst>
              <a:ext uri="{FF2B5EF4-FFF2-40B4-BE49-F238E27FC236}">
                <a16:creationId xmlns:a16="http://schemas.microsoft.com/office/drawing/2014/main" id="{0812E5FB-AE5B-45DE-A139-9BF8C60A354B}"/>
              </a:ext>
            </a:extLst>
          </p:cNvPr>
          <p:cNvSpPr>
            <a:spLocks noGrp="1"/>
          </p:cNvSpPr>
          <p:nvPr>
            <p:ph type="ftr" sz="quarter" idx="11"/>
          </p:nvPr>
        </p:nvSpPr>
        <p:spPr/>
        <p:txBody>
          <a:bodyPr/>
          <a:lstStyle/>
          <a:p>
            <a:r>
              <a:rPr lang="en-GB"/>
              <a:t>Agrifood Cluster Standard Presentation</a:t>
            </a:r>
          </a:p>
        </p:txBody>
      </p:sp>
      <p:sp>
        <p:nvSpPr>
          <p:cNvPr id="8" name="Foliennummernplatzhalter 7">
            <a:extLst>
              <a:ext uri="{FF2B5EF4-FFF2-40B4-BE49-F238E27FC236}">
                <a16:creationId xmlns:a16="http://schemas.microsoft.com/office/drawing/2014/main" id="{5C4834F1-8AA0-4335-9A3C-58D358314C13}"/>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579570005"/>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Intermediate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2" y="165101"/>
            <a:ext cx="11858487" cy="5968659"/>
          </a:xfrm>
          <a:noFill/>
        </p:spPr>
        <p:txBody>
          <a:bodyPr tIns="720000" rIns="0"/>
          <a:lstStyle>
            <a:lvl1pPr marL="0" marR="0" indent="0" algn="ctr" defTabSz="914354"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2" y="2093675"/>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l="-10" r="-10"/>
            </a:stretch>
          </a:blipFill>
        </p:spPr>
        <p:txBody>
          <a:bodyPr wrap="square" lIns="900000" bIns="684000" anchor="b">
            <a:noAutofit/>
          </a:bodyPr>
          <a:lstStyle>
            <a:lvl1pPr>
              <a:defRPr sz="3467" b="0">
                <a:solidFill>
                  <a:schemeClr val="tx1"/>
                </a:solidFill>
              </a:defRPr>
            </a:lvl1pPr>
          </a:lstStyle>
          <a:p>
            <a:r>
              <a:rPr lang="en-GB"/>
              <a:t>Intermediate slide, photo</a:t>
            </a:r>
            <a:br>
              <a:rPr lang="en-GB"/>
            </a:br>
            <a:r>
              <a:rPr lang="en-GB"/>
              <a:t>(interchangeable)</a:t>
            </a:r>
          </a:p>
        </p:txBody>
      </p:sp>
      <p:sp>
        <p:nvSpPr>
          <p:cNvPr id="7" name="Datumsplatzhalter 6">
            <a:extLst>
              <a:ext uri="{FF2B5EF4-FFF2-40B4-BE49-F238E27FC236}">
                <a16:creationId xmlns:a16="http://schemas.microsoft.com/office/drawing/2014/main" id="{25D92098-BA3C-4707-8ABA-0C27A011DB6B}"/>
              </a:ext>
            </a:extLst>
          </p:cNvPr>
          <p:cNvSpPr>
            <a:spLocks noGrp="1"/>
          </p:cNvSpPr>
          <p:nvPr>
            <p:ph type="dt" sz="half" idx="12"/>
          </p:nvPr>
        </p:nvSpPr>
        <p:spPr/>
        <p:txBody>
          <a:bodyPr/>
          <a:lstStyle/>
          <a:p>
            <a:fld id="{610EE38D-5014-42ED-A94F-7018183C2E20}" type="datetime1">
              <a:rPr lang="en-US" smtClean="0"/>
              <a:t>9/12/2023</a:t>
            </a:fld>
            <a:endParaRPr lang="en-GB"/>
          </a:p>
        </p:txBody>
      </p:sp>
      <p:sp>
        <p:nvSpPr>
          <p:cNvPr id="8" name="Fußzeilenplatzhalter 7">
            <a:extLst>
              <a:ext uri="{FF2B5EF4-FFF2-40B4-BE49-F238E27FC236}">
                <a16:creationId xmlns:a16="http://schemas.microsoft.com/office/drawing/2014/main" id="{645C6D00-0E00-4289-836D-A87919E2F942}"/>
              </a:ext>
            </a:extLst>
          </p:cNvPr>
          <p:cNvSpPr>
            <a:spLocks noGrp="1"/>
          </p:cNvSpPr>
          <p:nvPr>
            <p:ph type="ftr" sz="quarter" idx="13"/>
          </p:nvPr>
        </p:nvSpPr>
        <p:spPr/>
        <p:txBody>
          <a:bodyPr/>
          <a:lstStyle/>
          <a:p>
            <a:r>
              <a:rPr lang="en-GB"/>
              <a:t>Agrifood Cluster Standard Presentation</a:t>
            </a:r>
          </a:p>
        </p:txBody>
      </p:sp>
      <p:sp>
        <p:nvSpPr>
          <p:cNvPr id="11" name="Foliennummernplatzhalter 10">
            <a:extLst>
              <a:ext uri="{FF2B5EF4-FFF2-40B4-BE49-F238E27FC236}">
                <a16:creationId xmlns:a16="http://schemas.microsoft.com/office/drawing/2014/main" id="{C45153B9-0A46-4ECF-876F-E46153C49C5F}"/>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885551774"/>
      </p:ext>
    </p:extLst>
  </p:cSld>
  <p:clrMapOvr>
    <a:masterClrMapping/>
  </p:clrMapOvr>
  <p:transition>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Standard text slid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4"/>
            <a:ext cx="9563579"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7" y="320284"/>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9403C02B-EA48-4260-811D-43CCEC0F652F}"/>
              </a:ext>
            </a:extLst>
          </p:cNvPr>
          <p:cNvSpPr>
            <a:spLocks noGrp="1"/>
          </p:cNvSpPr>
          <p:nvPr>
            <p:ph type="dt" sz="half" idx="14"/>
          </p:nvPr>
        </p:nvSpPr>
        <p:spPr/>
        <p:txBody>
          <a:bodyPr/>
          <a:lstStyle/>
          <a:p>
            <a:fld id="{D06C20B3-9364-492F-9C1F-B38DDC53453C}" type="datetime1">
              <a:rPr lang="en-US" smtClean="0"/>
              <a:t>9/12/2023</a:t>
            </a:fld>
            <a:endParaRPr lang="en-GB"/>
          </a:p>
        </p:txBody>
      </p:sp>
      <p:sp>
        <p:nvSpPr>
          <p:cNvPr id="7" name="Fußzeilenplatzhalter 6">
            <a:extLst>
              <a:ext uri="{FF2B5EF4-FFF2-40B4-BE49-F238E27FC236}">
                <a16:creationId xmlns:a16="http://schemas.microsoft.com/office/drawing/2014/main" id="{3572318F-C167-4A9B-9214-245E7E1B6789}"/>
              </a:ext>
            </a:extLst>
          </p:cNvPr>
          <p:cNvSpPr>
            <a:spLocks noGrp="1"/>
          </p:cNvSpPr>
          <p:nvPr>
            <p:ph type="ftr" sz="quarter" idx="15"/>
          </p:nvPr>
        </p:nvSpPr>
        <p:spPr/>
        <p:txBody>
          <a:bodyPr/>
          <a:lstStyle/>
          <a:p>
            <a:r>
              <a:rPr lang="en-GB"/>
              <a:t>Agrifood Cluster Standard Presentation</a:t>
            </a:r>
          </a:p>
        </p:txBody>
      </p:sp>
      <p:sp>
        <p:nvSpPr>
          <p:cNvPr id="9" name="Foliennummernplatzhalter 8">
            <a:extLst>
              <a:ext uri="{FF2B5EF4-FFF2-40B4-BE49-F238E27FC236}">
                <a16:creationId xmlns:a16="http://schemas.microsoft.com/office/drawing/2014/main" id="{75A6A7C1-5347-4031-950E-FE89F744C1A9}"/>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777329246"/>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Kapitelstartfolie F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de-DE"/>
              <a:t>.</a:t>
            </a:r>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3429000"/>
            <a:ext cx="11858487" cy="2704757"/>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576000" bIns="432000" anchor="b">
            <a:noAutofit/>
          </a:bodyPr>
          <a:lstStyle>
            <a:lvl1pPr>
              <a:defRPr sz="3467" b="1">
                <a:solidFill>
                  <a:schemeClr val="tx1"/>
                </a:solidFill>
              </a:defRPr>
            </a:lvl1pPr>
          </a:lstStyle>
          <a:p>
            <a:r>
              <a:rPr lang="de-DE"/>
              <a:t>Kapitel- Startfolie</a:t>
            </a:r>
            <a:br>
              <a:rPr lang="de-DE"/>
            </a:br>
            <a:r>
              <a:rPr lang="de-DE"/>
              <a:t>mit Hintergrundfoto (austauschbar)</a:t>
            </a:r>
          </a:p>
        </p:txBody>
      </p:sp>
      <p:sp>
        <p:nvSpPr>
          <p:cNvPr id="2" name="Datumsplatzhalter 1">
            <a:extLst>
              <a:ext uri="{FF2B5EF4-FFF2-40B4-BE49-F238E27FC236}">
                <a16:creationId xmlns:a16="http://schemas.microsoft.com/office/drawing/2014/main" id="{FDD79862-8BF3-4D14-AF58-2F22BF60427E}"/>
              </a:ext>
            </a:extLst>
          </p:cNvPr>
          <p:cNvSpPr>
            <a:spLocks noGrp="1"/>
          </p:cNvSpPr>
          <p:nvPr>
            <p:ph type="dt" sz="half" idx="12"/>
          </p:nvPr>
        </p:nvSpPr>
        <p:spPr bwMode="gray"/>
        <p:txBody>
          <a:bodyPr/>
          <a:lstStyle/>
          <a:p>
            <a:fld id="{A3BB7873-EC3E-4F28-8A98-EC91117A1915}" type="datetime1">
              <a:rPr lang="en-US" smtClean="0"/>
              <a:t>9/12/2023</a:t>
            </a:fld>
            <a:endParaRPr lang="de-DE"/>
          </a:p>
        </p:txBody>
      </p:sp>
      <p:sp>
        <p:nvSpPr>
          <p:cNvPr id="4" name="Fußzeilenplatzhalter 3">
            <a:extLst>
              <a:ext uri="{FF2B5EF4-FFF2-40B4-BE49-F238E27FC236}">
                <a16:creationId xmlns:a16="http://schemas.microsoft.com/office/drawing/2014/main" id="{2CB5F56C-6422-4495-9DA4-2AF22406E267}"/>
              </a:ext>
            </a:extLst>
          </p:cNvPr>
          <p:cNvSpPr>
            <a:spLocks noGrp="1"/>
          </p:cNvSpPr>
          <p:nvPr>
            <p:ph type="ftr" sz="quarter" idx="13"/>
          </p:nvPr>
        </p:nvSpPr>
        <p:spPr bwMode="gray"/>
        <p:txBody>
          <a:bodyPr/>
          <a:lstStyle/>
          <a:p>
            <a:r>
              <a:rPr lang="en-US"/>
              <a:t>Presentation on the CTREATE Project </a:t>
            </a:r>
          </a:p>
        </p:txBody>
      </p:sp>
      <p:sp>
        <p:nvSpPr>
          <p:cNvPr id="5" name="Foliennummernplatzhalter 4">
            <a:extLst>
              <a:ext uri="{FF2B5EF4-FFF2-40B4-BE49-F238E27FC236}">
                <a16:creationId xmlns:a16="http://schemas.microsoft.com/office/drawing/2014/main" id="{2D7E061E-EDDF-4769-84B3-644BEC3FD70D}"/>
              </a:ext>
            </a:extLst>
          </p:cNvPr>
          <p:cNvSpPr>
            <a:spLocks noGrp="1"/>
          </p:cNvSpPr>
          <p:nvPr>
            <p:ph type="sldNum" sz="quarter" idx="14"/>
          </p:nvPr>
        </p:nvSpPr>
        <p:spPr bwMode="gray"/>
        <p:txBody>
          <a:bodyPr/>
          <a:lstStyle/>
          <a:p>
            <a:r>
              <a:rPr lang="de-DE"/>
              <a:t>Seite </a:t>
            </a:r>
            <a:fld id="{3A8B5DB7-81A8-4ED4-916B-6B23CD603687}" type="slidenum">
              <a:rPr smtClean="0"/>
              <a:pPr/>
              <a:t>‹#›</a:t>
            </a:fld>
            <a:endParaRPr/>
          </a:p>
        </p:txBody>
      </p:sp>
      <p:sp>
        <p:nvSpPr>
          <p:cNvPr id="28" name="Subline">
            <a:extLst>
              <a:ext uri="{FF2B5EF4-FFF2-40B4-BE49-F238E27FC236}">
                <a16:creationId xmlns:a16="http://schemas.microsoft.com/office/drawing/2014/main" id="{6699B1E5-C447-4674-92BB-C2A1F3ADCF99}"/>
              </a:ext>
            </a:extLst>
          </p:cNvPr>
          <p:cNvSpPr>
            <a:spLocks noGrp="1"/>
          </p:cNvSpPr>
          <p:nvPr>
            <p:ph type="body" sz="quarter" idx="10" hasCustomPrompt="1"/>
          </p:nvPr>
        </p:nvSpPr>
        <p:spPr bwMode="gray">
          <a:xfrm>
            <a:off x="933131" y="5689141"/>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pPr lvl="0"/>
            <a:r>
              <a:rPr lang="de-DE"/>
              <a:t>Das ist die Subline</a:t>
            </a:r>
          </a:p>
        </p:txBody>
      </p:sp>
      <p:sp>
        <p:nvSpPr>
          <p:cNvPr id="10" name="Textplatzhalter 15">
            <a:extLst>
              <a:ext uri="{FF2B5EF4-FFF2-40B4-BE49-F238E27FC236}">
                <a16:creationId xmlns:a16="http://schemas.microsoft.com/office/drawing/2014/main" id="{CE19ECA7-A03B-4667-B840-31407F7D1DDE}"/>
              </a:ext>
            </a:extLst>
          </p:cNvPr>
          <p:cNvSpPr>
            <a:spLocks noGrp="1"/>
          </p:cNvSpPr>
          <p:nvPr>
            <p:ph type="body" sz="quarter" idx="15" hasCustomPrompt="1"/>
          </p:nvPr>
        </p:nvSpPr>
        <p:spPr>
          <a:xfrm rot="21047493">
            <a:off x="3246329" y="1395924"/>
            <a:ext cx="6001388" cy="802253"/>
          </a:xfrm>
          <a:solidFill>
            <a:schemeClr val="accent4">
              <a:lumMod val="20000"/>
              <a:lumOff val="80000"/>
            </a:schemeClr>
          </a:solidFill>
        </p:spPr>
        <p:txBody>
          <a:bodyPr wrap="square" lIns="72000" tIns="72000" bIns="72000">
            <a:spAutoFit/>
          </a:bodyPr>
          <a:lstStyle>
            <a:lvl1pPr>
              <a:lnSpc>
                <a:spcPct val="100000"/>
              </a:lnSpc>
              <a:spcBef>
                <a:spcPts val="0"/>
              </a:spcBef>
              <a:defRPr sz="1067"/>
            </a:lvl1pPr>
            <a:lvl2pPr marL="0" indent="0">
              <a:buNone/>
              <a:defRPr sz="800" b="1"/>
            </a:lvl2pPr>
            <a:lvl5pPr>
              <a:defRPr sz="800"/>
            </a:lvl5pPr>
          </a:lstStyle>
          <a:p>
            <a:pPr marL="114297" lvl="1"/>
            <a:r>
              <a:rPr lang="de-DE" sz="1067"/>
              <a:t>1. Auf kleines Symbol in der Mitte der Seite klicken.</a:t>
            </a:r>
            <a:br>
              <a:rPr lang="de-DE" sz="1067"/>
            </a:br>
            <a:r>
              <a:rPr lang="de-DE" sz="1067"/>
              <a:t>2. Foto auswählen.</a:t>
            </a:r>
            <a:br>
              <a:rPr lang="de-DE" sz="1067"/>
            </a:br>
            <a:r>
              <a:rPr lang="de-DE" sz="1067"/>
              <a:t>3. Bei Bedarf unter „Format/Schneidewerkzeug“ Ausschnitt bearbeiten.</a:t>
            </a:r>
            <a:br>
              <a:rPr lang="de-DE" sz="1067"/>
            </a:br>
            <a:r>
              <a:rPr lang="de-DE" sz="1067"/>
              <a:t>4. Diese Notiz löschen!</a:t>
            </a:r>
          </a:p>
        </p:txBody>
      </p:sp>
    </p:spTree>
    <p:extLst>
      <p:ext uri="{BB962C8B-B14F-4D97-AF65-F5344CB8AC3E}">
        <p14:creationId xmlns:p14="http://schemas.microsoft.com/office/powerpoint/2010/main" val="1615380969"/>
      </p:ext>
    </p:extLst>
  </p:cSld>
  <p:clrMapOvr>
    <a:masterClrMapping/>
  </p:clrMapOvr>
  <p:transition>
    <p:fade/>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Standard text slide with sub-line">
    <p:spTree>
      <p:nvGrpSpPr>
        <p:cNvPr id="1" name=""/>
        <p:cNvGrpSpPr/>
        <p:nvPr/>
      </p:nvGrpSpPr>
      <p:grpSpPr>
        <a:xfrm>
          <a:off x="0" y="0"/>
          <a:ext cx="0" cy="0"/>
          <a:chOff x="0" y="0"/>
          <a:chExt cx="0" cy="0"/>
        </a:xfrm>
      </p:grpSpPr>
      <p:sp>
        <p:nvSpPr>
          <p:cNvPr id="12" name="Titel 1">
            <a:extLst>
              <a:ext uri="{FF2B5EF4-FFF2-40B4-BE49-F238E27FC236}">
                <a16:creationId xmlns:a16="http://schemas.microsoft.com/office/drawing/2014/main" id="{726EAD89-A3DC-4500-9071-F28C7DB87ECF}"/>
              </a:ext>
            </a:extLst>
          </p:cNvPr>
          <p:cNvSpPr>
            <a:spLocks noGrp="1"/>
          </p:cNvSpPr>
          <p:nvPr>
            <p:ph type="title" hasCustomPrompt="1"/>
          </p:nvPr>
        </p:nvSpPr>
        <p:spPr bwMode="gray">
          <a:xfrm>
            <a:off x="599757" y="352038"/>
            <a:ext cx="11422911" cy="360753"/>
          </a:xfrm>
        </p:spPr>
        <p:txBody>
          <a:bodyPr/>
          <a:lstStyle>
            <a:lvl1pPr>
              <a:defRPr/>
            </a:lvl1pPr>
          </a:lstStyle>
          <a:p>
            <a:r>
              <a:rPr lang="en-GB"/>
              <a:t>Click to add headline</a:t>
            </a:r>
          </a:p>
        </p:txBody>
      </p:sp>
      <p:sp>
        <p:nvSpPr>
          <p:cNvPr id="7" name="Textplatzhalter 2">
            <a:extLst>
              <a:ext uri="{FF2B5EF4-FFF2-40B4-BE49-F238E27FC236}">
                <a16:creationId xmlns:a16="http://schemas.microsoft.com/office/drawing/2014/main" id="{7BDDDF81-EBEA-4C88-AA55-681A5710CA2C}"/>
              </a:ext>
            </a:extLst>
          </p:cNvPr>
          <p:cNvSpPr>
            <a:spLocks noGrp="1"/>
          </p:cNvSpPr>
          <p:nvPr>
            <p:ph type="body" sz="quarter" idx="14" hasCustomPrompt="1"/>
          </p:nvPr>
        </p:nvSpPr>
        <p:spPr bwMode="gray">
          <a:xfrm>
            <a:off x="599020" y="774701"/>
            <a:ext cx="11423649" cy="501651"/>
          </a:xfrm>
        </p:spPr>
        <p:txBody>
          <a:bodyPr vert="horz" lIns="0" tIns="0" rIns="72000" bIns="0" rtlCol="0" anchor="t">
            <a:noAutofit/>
          </a:bodyPr>
          <a:lstStyle>
            <a:lvl1pPr>
              <a:defRPr lang="de-DE" sz="1867" b="0" cap="none" baseline="0" smtClean="0">
                <a:latin typeface="+mj-lt"/>
                <a:ea typeface="+mj-ea"/>
                <a:cs typeface="+mj-cs"/>
              </a:defRPr>
            </a:lvl1pPr>
            <a:lvl2pPr>
              <a:defRPr lang="de-DE" smtClean="0"/>
            </a:lvl2pPr>
            <a:lvl3pPr>
              <a:defRPr lang="de-DE" smtClean="0"/>
            </a:lvl3pPr>
            <a:lvl4pPr>
              <a:defRPr lang="de-DE" smtClean="0"/>
            </a:lvl4pPr>
            <a:lvl5pPr>
              <a:defRPr lang="en-US"/>
            </a:lvl5pPr>
          </a:lstStyle>
          <a:p>
            <a:pPr lvl="0">
              <a:spcBef>
                <a:spcPct val="0"/>
              </a:spcBef>
            </a:pPr>
            <a:r>
              <a:rPr lang="en-GB"/>
              <a:t>Click to add sub-line</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4"/>
            <a:ext cx="9563577" cy="4660625"/>
          </a:xfrm>
        </p:spPr>
        <p:txBody>
          <a:bodyPr/>
          <a:lstStyle>
            <a:lvl1pPr>
              <a:defRPr sz="2133"/>
            </a:lvl1pPr>
            <a:lvl2pPr>
              <a:defRPr sz="1867"/>
            </a:lvl2pPr>
            <a:lvl3pPr>
              <a:defRPr>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0B548EA6-0BD4-4DE9-880C-9051257B8288}"/>
              </a:ext>
            </a:extLst>
          </p:cNvPr>
          <p:cNvSpPr>
            <a:spLocks noGrp="1"/>
          </p:cNvSpPr>
          <p:nvPr>
            <p:ph type="dt" sz="half" idx="15"/>
          </p:nvPr>
        </p:nvSpPr>
        <p:spPr/>
        <p:txBody>
          <a:bodyPr/>
          <a:lstStyle/>
          <a:p>
            <a:fld id="{E897544C-DB6F-46E1-9CE1-ECFB50BDD3B3}" type="datetime1">
              <a:rPr lang="en-US" smtClean="0"/>
              <a:t>9/12/2023</a:t>
            </a:fld>
            <a:endParaRPr lang="en-GB"/>
          </a:p>
        </p:txBody>
      </p:sp>
      <p:sp>
        <p:nvSpPr>
          <p:cNvPr id="6" name="Fußzeilenplatzhalter 5">
            <a:extLst>
              <a:ext uri="{FF2B5EF4-FFF2-40B4-BE49-F238E27FC236}">
                <a16:creationId xmlns:a16="http://schemas.microsoft.com/office/drawing/2014/main" id="{83E7CC3B-6035-4291-B04F-DE018A6C968C}"/>
              </a:ext>
            </a:extLst>
          </p:cNvPr>
          <p:cNvSpPr>
            <a:spLocks noGrp="1"/>
          </p:cNvSpPr>
          <p:nvPr>
            <p:ph type="ftr" sz="quarter" idx="16"/>
          </p:nvPr>
        </p:nvSpPr>
        <p:spPr/>
        <p:txBody>
          <a:bodyPr/>
          <a:lstStyle/>
          <a:p>
            <a:r>
              <a:rPr lang="en-GB"/>
              <a:t>Agrifood Cluster Standard Presentation</a:t>
            </a:r>
          </a:p>
        </p:txBody>
      </p:sp>
      <p:sp>
        <p:nvSpPr>
          <p:cNvPr id="9" name="Foliennummernplatzhalter 8">
            <a:extLst>
              <a:ext uri="{FF2B5EF4-FFF2-40B4-BE49-F238E27FC236}">
                <a16:creationId xmlns:a16="http://schemas.microsoft.com/office/drawing/2014/main" id="{5D360B5D-15C8-4DDF-99B9-68062FEA3754}"/>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935142328"/>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Standard text slide, alternativ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9" cy="3786443"/>
          </a:xfrm>
        </p:spPr>
        <p:txBody>
          <a:bodyPr/>
          <a:lstStyle>
            <a:lvl1pPr>
              <a:defRPr sz="2133"/>
            </a:lvl1pPr>
            <a:lvl2pPr>
              <a:defRPr sz="1867"/>
            </a:lvl2pPr>
            <a:lvl3pPr>
              <a:defRPr>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7" y="320284"/>
            <a:ext cx="11422911" cy="720725"/>
          </a:xfrm>
        </p:spPr>
        <p:txBody>
          <a:bodyPr/>
          <a:lstStyle>
            <a:lvl1pPr>
              <a:defRPr/>
            </a:lvl1pPr>
          </a:lstStyle>
          <a:p>
            <a:r>
              <a:rPr lang="en-GB"/>
              <a:t>Click to add headline</a:t>
            </a:r>
          </a:p>
        </p:txBody>
      </p:sp>
      <p:grpSp>
        <p:nvGrpSpPr>
          <p:cNvPr id="20" name="Key Visual">
            <a:extLst>
              <a:ext uri="{FF2B5EF4-FFF2-40B4-BE49-F238E27FC236}">
                <a16:creationId xmlns:a16="http://schemas.microsoft.com/office/drawing/2014/main" id="{BCBD8A78-7D69-4DFD-B354-CF36A84705CB}"/>
              </a:ext>
            </a:extLst>
          </p:cNvPr>
          <p:cNvGrpSpPr/>
          <p:nvPr userDrawn="1"/>
        </p:nvGrpSpPr>
        <p:grpSpPr bwMode="gray">
          <a:xfrm flipV="1">
            <a:off x="164180" y="5311119"/>
            <a:ext cx="3094437" cy="822639"/>
            <a:chOff x="4846637" y="119557"/>
            <a:chExt cx="3783013" cy="1005693"/>
          </a:xfrm>
        </p:grpSpPr>
        <p:sp>
          <p:nvSpPr>
            <p:cNvPr id="21" name="Freihandform: Form 20">
              <a:extLst>
                <a:ext uri="{FF2B5EF4-FFF2-40B4-BE49-F238E27FC236}">
                  <a16:creationId xmlns:a16="http://schemas.microsoft.com/office/drawing/2014/main" id="{E45BEDC0-179F-43C1-A606-AFD62A6A063E}"/>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Freihandform: Form 21">
              <a:extLst>
                <a:ext uri="{FF2B5EF4-FFF2-40B4-BE49-F238E27FC236}">
                  <a16:creationId xmlns:a16="http://schemas.microsoft.com/office/drawing/2014/main" id="{F6CCD5CC-5505-4485-9297-BB0A34EBB2F6}"/>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3" name="Freihandform: Form 22">
              <a:extLst>
                <a:ext uri="{FF2B5EF4-FFF2-40B4-BE49-F238E27FC236}">
                  <a16:creationId xmlns:a16="http://schemas.microsoft.com/office/drawing/2014/main" id="{18541086-C56A-406D-91E6-D3E933CF7BA3}"/>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4" name="Freihandform: Form 23">
              <a:extLst>
                <a:ext uri="{FF2B5EF4-FFF2-40B4-BE49-F238E27FC236}">
                  <a16:creationId xmlns:a16="http://schemas.microsoft.com/office/drawing/2014/main" id="{1B8A9566-A588-4E4A-8143-1CBDC9C30D67}"/>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5" name="Freihandform: Form 24">
              <a:extLst>
                <a:ext uri="{FF2B5EF4-FFF2-40B4-BE49-F238E27FC236}">
                  <a16:creationId xmlns:a16="http://schemas.microsoft.com/office/drawing/2014/main" id="{6FDDC1A6-3462-4813-8D80-9E642D6179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7312137B-7817-4520-A9FF-87A20B391AA0}"/>
              </a:ext>
            </a:extLst>
          </p:cNvPr>
          <p:cNvSpPr>
            <a:spLocks noGrp="1"/>
          </p:cNvSpPr>
          <p:nvPr>
            <p:ph type="dt" sz="half" idx="14"/>
          </p:nvPr>
        </p:nvSpPr>
        <p:spPr/>
        <p:txBody>
          <a:bodyPr/>
          <a:lstStyle/>
          <a:p>
            <a:fld id="{2E8DB711-4908-499D-937E-0ACCB732D39B}" type="datetime1">
              <a:rPr lang="en-US" smtClean="0"/>
              <a:t>9/12/2023</a:t>
            </a:fld>
            <a:endParaRPr lang="en-GB"/>
          </a:p>
        </p:txBody>
      </p:sp>
      <p:sp>
        <p:nvSpPr>
          <p:cNvPr id="7" name="Fußzeilenplatzhalter 6">
            <a:extLst>
              <a:ext uri="{FF2B5EF4-FFF2-40B4-BE49-F238E27FC236}">
                <a16:creationId xmlns:a16="http://schemas.microsoft.com/office/drawing/2014/main" id="{0F93DA6A-ABDD-4D0F-AFE3-FF43762B7FB4}"/>
              </a:ext>
            </a:extLst>
          </p:cNvPr>
          <p:cNvSpPr>
            <a:spLocks noGrp="1"/>
          </p:cNvSpPr>
          <p:nvPr>
            <p:ph type="ftr" sz="quarter" idx="15"/>
          </p:nvPr>
        </p:nvSpPr>
        <p:spPr/>
        <p:txBody>
          <a:bodyPr/>
          <a:lstStyle/>
          <a:p>
            <a:r>
              <a:rPr lang="en-GB"/>
              <a:t>Agrifood Cluster Standard Presentation</a:t>
            </a:r>
          </a:p>
        </p:txBody>
      </p:sp>
      <p:sp>
        <p:nvSpPr>
          <p:cNvPr id="9" name="Foliennummernplatzhalter 8">
            <a:extLst>
              <a:ext uri="{FF2B5EF4-FFF2-40B4-BE49-F238E27FC236}">
                <a16:creationId xmlns:a16="http://schemas.microsoft.com/office/drawing/2014/main" id="{7905C91D-31F5-4E80-9F76-6D372B3A1690}"/>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783201567"/>
      </p:ext>
    </p:extLst>
  </p:cSld>
  <p:clrMapOvr>
    <a:masterClrMapping/>
  </p:clrMapOvr>
  <p:transition>
    <p:fad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ext slide, with two columns">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4"/>
            <a:ext cx="5496243"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4"/>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517957" y="1361294"/>
            <a:ext cx="5496243"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F4E7BC60-DC17-4952-AA54-E728E1C62BDC}"/>
              </a:ext>
            </a:extLst>
          </p:cNvPr>
          <p:cNvSpPr>
            <a:spLocks noGrp="1"/>
          </p:cNvSpPr>
          <p:nvPr>
            <p:ph type="dt" sz="half" idx="15"/>
          </p:nvPr>
        </p:nvSpPr>
        <p:spPr/>
        <p:txBody>
          <a:bodyPr/>
          <a:lstStyle/>
          <a:p>
            <a:fld id="{061EFEEA-A1C4-4436-8D15-BE779CC7B2EA}" type="datetime1">
              <a:rPr lang="en-US" smtClean="0"/>
              <a:t>9/12/2023</a:t>
            </a:fld>
            <a:endParaRPr lang="en-GB"/>
          </a:p>
        </p:txBody>
      </p:sp>
      <p:sp>
        <p:nvSpPr>
          <p:cNvPr id="7" name="Fußzeilenplatzhalter 6">
            <a:extLst>
              <a:ext uri="{FF2B5EF4-FFF2-40B4-BE49-F238E27FC236}">
                <a16:creationId xmlns:a16="http://schemas.microsoft.com/office/drawing/2014/main" id="{616123A0-A869-46F1-9E20-A4CCE7F665FA}"/>
              </a:ext>
            </a:extLst>
          </p:cNvPr>
          <p:cNvSpPr>
            <a:spLocks noGrp="1"/>
          </p:cNvSpPr>
          <p:nvPr>
            <p:ph type="ftr" sz="quarter" idx="16"/>
          </p:nvPr>
        </p:nvSpPr>
        <p:spPr/>
        <p:txBody>
          <a:bodyPr/>
          <a:lstStyle/>
          <a:p>
            <a:r>
              <a:rPr lang="en-GB"/>
              <a:t>Agrifood Cluster Standard Presentation</a:t>
            </a:r>
          </a:p>
        </p:txBody>
      </p:sp>
      <p:sp>
        <p:nvSpPr>
          <p:cNvPr id="10" name="Foliennummernplatzhalter 9">
            <a:extLst>
              <a:ext uri="{FF2B5EF4-FFF2-40B4-BE49-F238E27FC236}">
                <a16:creationId xmlns:a16="http://schemas.microsoft.com/office/drawing/2014/main" id="{39EFEB5C-119E-416E-84F6-79F25273C8C7}"/>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924938864"/>
      </p:ext>
    </p:extLst>
  </p:cSld>
  <p:clrMapOvr>
    <a:masterClrMapping/>
  </p:clrMapOvr>
  <p:transition>
    <p:fade/>
  </p:transition>
  <p:extLst>
    <p:ext uri="{DCECCB84-F9BA-43D5-87BE-67443E8EF086}">
      <p15:sldGuideLst xmlns:p15="http://schemas.microsoft.com/office/powerpoint/2012/main">
        <p15:guide id="2" orient="horz" pos="2845">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Text slide, with one column">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5496243"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7" y="320284"/>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12EA4DEB-4859-40BB-BA0A-9D4E262D701C}"/>
              </a:ext>
            </a:extLst>
          </p:cNvPr>
          <p:cNvSpPr>
            <a:spLocks noGrp="1"/>
          </p:cNvSpPr>
          <p:nvPr>
            <p:ph type="dt" sz="half" idx="14"/>
          </p:nvPr>
        </p:nvSpPr>
        <p:spPr/>
        <p:txBody>
          <a:bodyPr/>
          <a:lstStyle/>
          <a:p>
            <a:fld id="{CAC0670F-81DC-4738-8CF9-21E0F0103559}" type="datetime1">
              <a:rPr lang="en-US" smtClean="0"/>
              <a:t>9/12/2023</a:t>
            </a:fld>
            <a:endParaRPr lang="en-GB"/>
          </a:p>
        </p:txBody>
      </p:sp>
      <p:sp>
        <p:nvSpPr>
          <p:cNvPr id="7" name="Fußzeilenplatzhalter 6">
            <a:extLst>
              <a:ext uri="{FF2B5EF4-FFF2-40B4-BE49-F238E27FC236}">
                <a16:creationId xmlns:a16="http://schemas.microsoft.com/office/drawing/2014/main" id="{FFE8A212-1664-4A14-896F-DC3AE0C13F67}"/>
              </a:ext>
            </a:extLst>
          </p:cNvPr>
          <p:cNvSpPr>
            <a:spLocks noGrp="1"/>
          </p:cNvSpPr>
          <p:nvPr>
            <p:ph type="ftr" sz="quarter" idx="15"/>
          </p:nvPr>
        </p:nvSpPr>
        <p:spPr/>
        <p:txBody>
          <a:bodyPr/>
          <a:lstStyle/>
          <a:p>
            <a:r>
              <a:rPr lang="en-GB"/>
              <a:t>Agrifood Cluster Standard Presentation</a:t>
            </a:r>
          </a:p>
        </p:txBody>
      </p:sp>
      <p:sp>
        <p:nvSpPr>
          <p:cNvPr id="9" name="Foliennummernplatzhalter 8">
            <a:extLst>
              <a:ext uri="{FF2B5EF4-FFF2-40B4-BE49-F238E27FC236}">
                <a16:creationId xmlns:a16="http://schemas.microsoft.com/office/drawing/2014/main" id="{753C8D80-6BFD-4466-8E36-54C951F12DD8}"/>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276094228"/>
      </p:ext>
    </p:extLst>
  </p:cSld>
  <p:clrMapOvr>
    <a:masterClrMapping/>
  </p:clrMapOvr>
  <p:transition>
    <p:fade/>
  </p:transition>
  <p:extLst>
    <p:ext uri="{DCECCB84-F9BA-43D5-87BE-67443E8EF086}">
      <p15:sldGuideLst xmlns:p15="http://schemas.microsoft.com/office/powerpoint/2012/main">
        <p15:guide id="1" pos="2880">
          <p15:clr>
            <a:srgbClr val="FBAE40"/>
          </p15:clr>
        </p15:guide>
        <p15:guide id="2" orient="horz" pos="2845">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Text slide, 1 photo">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8" y="167508"/>
            <a:ext cx="4653681" cy="5966593"/>
          </a:xfrm>
          <a:solidFill>
            <a:schemeClr val="bg2"/>
          </a:solidFill>
        </p:spPr>
        <p:txBody>
          <a:bodyPr tIns="1440000"/>
          <a:lstStyle>
            <a:lvl1pPr algn="ctr">
              <a:defRPr sz="1333">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9" y="1361291"/>
            <a:ext cx="6452845" cy="4772808"/>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1" name="Titel 1">
            <a:extLst>
              <a:ext uri="{FF2B5EF4-FFF2-40B4-BE49-F238E27FC236}">
                <a16:creationId xmlns:a16="http://schemas.microsoft.com/office/drawing/2014/main" id="{7EA27159-D449-4E61-9234-12331EF25886}"/>
              </a:ext>
            </a:extLst>
          </p:cNvPr>
          <p:cNvSpPr>
            <a:spLocks noGrp="1"/>
          </p:cNvSpPr>
          <p:nvPr>
            <p:ph type="title" hasCustomPrompt="1"/>
          </p:nvPr>
        </p:nvSpPr>
        <p:spPr bwMode="gray">
          <a:xfrm>
            <a:off x="599756" y="320284"/>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6AF2015D-9762-47AA-9BD6-3FA6CCC0648F}"/>
              </a:ext>
            </a:extLst>
          </p:cNvPr>
          <p:cNvSpPr>
            <a:spLocks noGrp="1"/>
          </p:cNvSpPr>
          <p:nvPr>
            <p:ph type="dt" sz="half" idx="16"/>
          </p:nvPr>
        </p:nvSpPr>
        <p:spPr/>
        <p:txBody>
          <a:bodyPr/>
          <a:lstStyle/>
          <a:p>
            <a:fld id="{D2967461-6762-4C02-AEB4-93888472AA99}" type="datetime1">
              <a:rPr lang="en-US" smtClean="0"/>
              <a:t>9/12/2023</a:t>
            </a:fld>
            <a:endParaRPr lang="en-GB"/>
          </a:p>
        </p:txBody>
      </p:sp>
      <p:sp>
        <p:nvSpPr>
          <p:cNvPr id="7" name="Fußzeilenplatzhalter 6">
            <a:extLst>
              <a:ext uri="{FF2B5EF4-FFF2-40B4-BE49-F238E27FC236}">
                <a16:creationId xmlns:a16="http://schemas.microsoft.com/office/drawing/2014/main" id="{80DC7F6F-F5EA-41B6-BA59-091605C586C9}"/>
              </a:ext>
            </a:extLst>
          </p:cNvPr>
          <p:cNvSpPr>
            <a:spLocks noGrp="1"/>
          </p:cNvSpPr>
          <p:nvPr>
            <p:ph type="ftr" sz="quarter" idx="17"/>
          </p:nvPr>
        </p:nvSpPr>
        <p:spPr/>
        <p:txBody>
          <a:bodyPr/>
          <a:lstStyle/>
          <a:p>
            <a:r>
              <a:rPr lang="en-GB"/>
              <a:t>Agrifood Cluster Standard Presentation</a:t>
            </a:r>
          </a:p>
        </p:txBody>
      </p:sp>
      <p:sp>
        <p:nvSpPr>
          <p:cNvPr id="9" name="Foliennummernplatzhalter 8">
            <a:extLst>
              <a:ext uri="{FF2B5EF4-FFF2-40B4-BE49-F238E27FC236}">
                <a16:creationId xmlns:a16="http://schemas.microsoft.com/office/drawing/2014/main" id="{86AA5DDD-B7D2-44C4-84F6-785C251D3F31}"/>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746820971"/>
      </p:ext>
    </p:extLst>
  </p:cSld>
  <p:clrMapOvr>
    <a:masterClrMapping/>
  </p:clrMapOvr>
  <p:transition>
    <p:fad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ext slide, 1 photo,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8" y="167508"/>
            <a:ext cx="4653681" cy="5966593"/>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9" y="1361292"/>
            <a:ext cx="6452845" cy="3799989"/>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9"/>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2" name="Titel 1">
            <a:extLst>
              <a:ext uri="{FF2B5EF4-FFF2-40B4-BE49-F238E27FC236}">
                <a16:creationId xmlns:a16="http://schemas.microsoft.com/office/drawing/2014/main" id="{7204390B-3D37-494E-81FF-E1335F27C2A8}"/>
              </a:ext>
            </a:extLst>
          </p:cNvPr>
          <p:cNvSpPr>
            <a:spLocks noGrp="1"/>
          </p:cNvSpPr>
          <p:nvPr>
            <p:ph type="title" hasCustomPrompt="1"/>
          </p:nvPr>
        </p:nvSpPr>
        <p:spPr bwMode="gray">
          <a:xfrm>
            <a:off x="599756" y="320284"/>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B9F79D6-321B-4922-9CB8-D52F509ACE09}"/>
              </a:ext>
            </a:extLst>
          </p:cNvPr>
          <p:cNvSpPr>
            <a:spLocks noGrp="1"/>
          </p:cNvSpPr>
          <p:nvPr>
            <p:ph type="dt" sz="half" idx="16"/>
          </p:nvPr>
        </p:nvSpPr>
        <p:spPr/>
        <p:txBody>
          <a:bodyPr/>
          <a:lstStyle/>
          <a:p>
            <a:fld id="{65D0D472-BFD2-46A4-8DB2-B9D869EF4B9E}" type="datetime1">
              <a:rPr lang="en-US" smtClean="0"/>
              <a:t>9/12/2023</a:t>
            </a:fld>
            <a:endParaRPr lang="en-GB"/>
          </a:p>
        </p:txBody>
      </p:sp>
      <p:sp>
        <p:nvSpPr>
          <p:cNvPr id="7" name="Fußzeilenplatzhalter 6">
            <a:extLst>
              <a:ext uri="{FF2B5EF4-FFF2-40B4-BE49-F238E27FC236}">
                <a16:creationId xmlns:a16="http://schemas.microsoft.com/office/drawing/2014/main" id="{CDD2BC95-CDE0-4C78-A9D8-EB3D9A577DFE}"/>
              </a:ext>
            </a:extLst>
          </p:cNvPr>
          <p:cNvSpPr>
            <a:spLocks noGrp="1"/>
          </p:cNvSpPr>
          <p:nvPr>
            <p:ph type="ftr" sz="quarter" idx="17"/>
          </p:nvPr>
        </p:nvSpPr>
        <p:spPr/>
        <p:txBody>
          <a:bodyPr/>
          <a:lstStyle/>
          <a:p>
            <a:r>
              <a:rPr lang="en-GB"/>
              <a:t>Agrifood Cluster Standard Presentation</a:t>
            </a:r>
          </a:p>
        </p:txBody>
      </p:sp>
      <p:sp>
        <p:nvSpPr>
          <p:cNvPr id="12" name="Foliennummernplatzhalter 11">
            <a:extLst>
              <a:ext uri="{FF2B5EF4-FFF2-40B4-BE49-F238E27FC236}">
                <a16:creationId xmlns:a16="http://schemas.microsoft.com/office/drawing/2014/main" id="{B96B41DE-2A1A-4BF8-A471-7AFD62750A92}"/>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347723511"/>
      </p:ext>
    </p:extLst>
  </p:cSld>
  <p:clrMapOvr>
    <a:masterClrMapping/>
  </p:clrMapOvr>
  <p:transition>
    <p:fad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ext slide, 2 photos ">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8" y="167507"/>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9" y="1361291"/>
            <a:ext cx="6452845" cy="4772808"/>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8" y="3273374"/>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7" y="320284"/>
            <a:ext cx="6452847"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E5771484-3E18-42CC-9FC0-9F82AA9D7804}"/>
              </a:ext>
            </a:extLst>
          </p:cNvPr>
          <p:cNvSpPr>
            <a:spLocks noGrp="1"/>
          </p:cNvSpPr>
          <p:nvPr>
            <p:ph type="dt" sz="half" idx="17"/>
          </p:nvPr>
        </p:nvSpPr>
        <p:spPr/>
        <p:txBody>
          <a:bodyPr/>
          <a:lstStyle/>
          <a:p>
            <a:fld id="{77785664-66CE-478F-9018-02DAB4D7CDC0}" type="datetime1">
              <a:rPr lang="en-US" smtClean="0"/>
              <a:t>9/12/2023</a:t>
            </a:fld>
            <a:endParaRPr lang="en-GB"/>
          </a:p>
        </p:txBody>
      </p:sp>
      <p:sp>
        <p:nvSpPr>
          <p:cNvPr id="7" name="Fußzeilenplatzhalter 6">
            <a:extLst>
              <a:ext uri="{FF2B5EF4-FFF2-40B4-BE49-F238E27FC236}">
                <a16:creationId xmlns:a16="http://schemas.microsoft.com/office/drawing/2014/main" id="{95F12524-47B7-4E4B-A82D-4A982EC622BC}"/>
              </a:ext>
            </a:extLst>
          </p:cNvPr>
          <p:cNvSpPr>
            <a:spLocks noGrp="1"/>
          </p:cNvSpPr>
          <p:nvPr>
            <p:ph type="ftr" sz="quarter" idx="18"/>
          </p:nvPr>
        </p:nvSpPr>
        <p:spPr/>
        <p:txBody>
          <a:bodyPr/>
          <a:lstStyle/>
          <a:p>
            <a:r>
              <a:rPr lang="en-GB"/>
              <a:t>Agrifood Cluster Standard Presentation</a:t>
            </a:r>
          </a:p>
        </p:txBody>
      </p:sp>
      <p:sp>
        <p:nvSpPr>
          <p:cNvPr id="9" name="Foliennummernplatzhalter 8">
            <a:extLst>
              <a:ext uri="{FF2B5EF4-FFF2-40B4-BE49-F238E27FC236}">
                <a16:creationId xmlns:a16="http://schemas.microsoft.com/office/drawing/2014/main" id="{D1F91BAF-4218-480C-87A8-87D4B1CDDF80}"/>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510298917"/>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ext slide, 2 photos,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8" y="167507"/>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9" y="1361292"/>
            <a:ext cx="6452845" cy="3799989"/>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9"/>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8" y="3273374"/>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6" name="Titel 1">
            <a:extLst>
              <a:ext uri="{FF2B5EF4-FFF2-40B4-BE49-F238E27FC236}">
                <a16:creationId xmlns:a16="http://schemas.microsoft.com/office/drawing/2014/main" id="{0DB39AEE-4D7E-4227-8B8B-6259DA49FDB2}"/>
              </a:ext>
            </a:extLst>
          </p:cNvPr>
          <p:cNvSpPr>
            <a:spLocks noGrp="1"/>
          </p:cNvSpPr>
          <p:nvPr>
            <p:ph type="title" hasCustomPrompt="1"/>
          </p:nvPr>
        </p:nvSpPr>
        <p:spPr bwMode="gray">
          <a:xfrm>
            <a:off x="599756" y="320284"/>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227D3D8-FEBD-4AD0-9F71-6844E987B7B7}"/>
              </a:ext>
            </a:extLst>
          </p:cNvPr>
          <p:cNvSpPr>
            <a:spLocks noGrp="1"/>
          </p:cNvSpPr>
          <p:nvPr>
            <p:ph type="dt" sz="half" idx="17"/>
          </p:nvPr>
        </p:nvSpPr>
        <p:spPr/>
        <p:txBody>
          <a:bodyPr/>
          <a:lstStyle/>
          <a:p>
            <a:fld id="{939AB470-3EC7-4F32-9C3B-4C6B4427C0D4}" type="datetime1">
              <a:rPr lang="en-US" smtClean="0"/>
              <a:t>9/12/2023</a:t>
            </a:fld>
            <a:endParaRPr lang="en-GB"/>
          </a:p>
        </p:txBody>
      </p:sp>
      <p:sp>
        <p:nvSpPr>
          <p:cNvPr id="7" name="Fußzeilenplatzhalter 6">
            <a:extLst>
              <a:ext uri="{FF2B5EF4-FFF2-40B4-BE49-F238E27FC236}">
                <a16:creationId xmlns:a16="http://schemas.microsoft.com/office/drawing/2014/main" id="{9EBC020C-FAD6-4991-9B68-DFC849647738}"/>
              </a:ext>
            </a:extLst>
          </p:cNvPr>
          <p:cNvSpPr>
            <a:spLocks noGrp="1"/>
          </p:cNvSpPr>
          <p:nvPr>
            <p:ph type="ftr" sz="quarter" idx="18"/>
          </p:nvPr>
        </p:nvSpPr>
        <p:spPr/>
        <p:txBody>
          <a:bodyPr/>
          <a:lstStyle/>
          <a:p>
            <a:r>
              <a:rPr lang="en-GB"/>
              <a:t>Agrifood Cluster Standard Presentation</a:t>
            </a:r>
          </a:p>
        </p:txBody>
      </p:sp>
      <p:sp>
        <p:nvSpPr>
          <p:cNvPr id="12" name="Foliennummernplatzhalter 11">
            <a:extLst>
              <a:ext uri="{FF2B5EF4-FFF2-40B4-BE49-F238E27FC236}">
                <a16:creationId xmlns:a16="http://schemas.microsoft.com/office/drawing/2014/main" id="{2ED17441-C804-4576-8739-5227CF2486C9}"/>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4050386717"/>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ext slide, 2 photos, with two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6304207" y="3259669"/>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79" y="3259669"/>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60" y="1361294"/>
            <a:ext cx="5282881" cy="1666388"/>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4"/>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740978" y="1361294"/>
            <a:ext cx="5273223" cy="1666388"/>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62043D58-AA3C-40BE-BEAB-11A193484391}"/>
              </a:ext>
            </a:extLst>
          </p:cNvPr>
          <p:cNvSpPr>
            <a:spLocks noGrp="1"/>
          </p:cNvSpPr>
          <p:nvPr>
            <p:ph type="dt" sz="half" idx="17"/>
          </p:nvPr>
        </p:nvSpPr>
        <p:spPr/>
        <p:txBody>
          <a:bodyPr/>
          <a:lstStyle/>
          <a:p>
            <a:fld id="{526BDE57-3CA8-4376-B047-EFF1A705BF0D}" type="datetime1">
              <a:rPr lang="en-US" smtClean="0"/>
              <a:t>9/12/2023</a:t>
            </a:fld>
            <a:endParaRPr lang="en-GB"/>
          </a:p>
        </p:txBody>
      </p:sp>
      <p:sp>
        <p:nvSpPr>
          <p:cNvPr id="10" name="Fußzeilenplatzhalter 9">
            <a:extLst>
              <a:ext uri="{FF2B5EF4-FFF2-40B4-BE49-F238E27FC236}">
                <a16:creationId xmlns:a16="http://schemas.microsoft.com/office/drawing/2014/main" id="{1195C9E7-AD30-401E-97F1-ECD1F6426F94}"/>
              </a:ext>
            </a:extLst>
          </p:cNvPr>
          <p:cNvSpPr>
            <a:spLocks noGrp="1"/>
          </p:cNvSpPr>
          <p:nvPr>
            <p:ph type="ftr" sz="quarter" idx="18"/>
          </p:nvPr>
        </p:nvSpPr>
        <p:spPr/>
        <p:txBody>
          <a:bodyPr/>
          <a:lstStyle/>
          <a:p>
            <a:r>
              <a:rPr lang="en-GB"/>
              <a:t>Agrifood Cluster Standard Presentation</a:t>
            </a:r>
          </a:p>
        </p:txBody>
      </p:sp>
      <p:sp>
        <p:nvSpPr>
          <p:cNvPr id="12" name="Foliennummernplatzhalter 11">
            <a:extLst>
              <a:ext uri="{FF2B5EF4-FFF2-40B4-BE49-F238E27FC236}">
                <a16:creationId xmlns:a16="http://schemas.microsoft.com/office/drawing/2014/main" id="{3D02F96E-9198-496A-A4B1-6804F455A112}"/>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943336640"/>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ext slide, 3 photos, with three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4187824"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80"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9" y="1361294"/>
            <a:ext cx="3375623" cy="2358831"/>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4"/>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4623403" y="1361294"/>
            <a:ext cx="3375623" cy="2358831"/>
          </a:xfrm>
        </p:spPr>
        <p:txBody>
          <a:bodyPr/>
          <a:lstStyle>
            <a:lvl1pPr>
              <a:defRPr lang="en-GB" sz="2133" kern="1200" noProof="0" dirty="0">
                <a:solidFill>
                  <a:schemeClr val="tx1"/>
                </a:solidFill>
                <a:latin typeface="+mn-lt"/>
                <a:ea typeface="+mn-ea"/>
                <a:cs typeface="+mn-cs"/>
              </a:defRPr>
            </a:lvl1pPr>
            <a:lvl2pPr>
              <a:defRPr lang="en-GB" sz="1867" kern="1200" noProof="0" dirty="0">
                <a:solidFill>
                  <a:schemeClr val="tx1"/>
                </a:solidFill>
                <a:latin typeface="+mn-lt"/>
                <a:ea typeface="+mn-ea"/>
                <a:cs typeface="+mn-cs"/>
              </a:defRPr>
            </a:lvl2pPr>
            <a:lvl3pPr>
              <a:defRPr lang="en-GB" sz="1600" kern="1200" noProof="0" dirty="0">
                <a:solidFill>
                  <a:schemeClr val="bg1">
                    <a:lumMod val="50000"/>
                  </a:schemeClr>
                </a:solidFill>
                <a:latin typeface="+mn-lt"/>
                <a:ea typeface="+mn-ea"/>
                <a:cs typeface="+mn-cs"/>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6" name="Bildplatzhalter 6">
            <a:extLst>
              <a:ext uri="{FF2B5EF4-FFF2-40B4-BE49-F238E27FC236}">
                <a16:creationId xmlns:a16="http://schemas.microsoft.com/office/drawing/2014/main" id="{AB38192C-6783-4C98-AB15-3A38EFFC1B08}"/>
              </a:ext>
            </a:extLst>
          </p:cNvPr>
          <p:cNvSpPr>
            <a:spLocks noGrp="1"/>
          </p:cNvSpPr>
          <p:nvPr>
            <p:ph type="pic" sz="quarter" idx="17" hasCustomPrompt="1"/>
          </p:nvPr>
        </p:nvSpPr>
        <p:spPr bwMode="gray">
          <a:xfrm>
            <a:off x="8211467"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20" name="Textplatzhalter 7">
            <a:extLst>
              <a:ext uri="{FF2B5EF4-FFF2-40B4-BE49-F238E27FC236}">
                <a16:creationId xmlns:a16="http://schemas.microsoft.com/office/drawing/2014/main" id="{DED8696E-3F6E-4312-8474-D7B6C988FDD5}"/>
              </a:ext>
            </a:extLst>
          </p:cNvPr>
          <p:cNvSpPr>
            <a:spLocks noGrp="1"/>
          </p:cNvSpPr>
          <p:nvPr>
            <p:ph type="body" sz="quarter" idx="18" hasCustomPrompt="1"/>
          </p:nvPr>
        </p:nvSpPr>
        <p:spPr bwMode="gray">
          <a:xfrm>
            <a:off x="8647047" y="1361294"/>
            <a:ext cx="3375623" cy="2358831"/>
          </a:xfrm>
        </p:spPr>
        <p:txBody>
          <a:bodyPr/>
          <a:lstStyle>
            <a:lvl1pPr>
              <a:defRPr lang="en-GB" sz="2133" kern="1200" noProof="0" dirty="0">
                <a:solidFill>
                  <a:schemeClr val="tx1"/>
                </a:solidFill>
                <a:latin typeface="+mn-lt"/>
                <a:ea typeface="+mn-ea"/>
                <a:cs typeface="+mn-cs"/>
              </a:defRPr>
            </a:lvl1pPr>
            <a:lvl2pPr>
              <a:defRPr lang="en-GB" sz="1867" kern="1200" noProof="0" dirty="0">
                <a:solidFill>
                  <a:schemeClr val="tx1"/>
                </a:solidFill>
                <a:latin typeface="+mn-lt"/>
                <a:ea typeface="+mn-ea"/>
                <a:cs typeface="+mn-cs"/>
              </a:defRPr>
            </a:lvl2pPr>
            <a:lvl3pPr>
              <a:defRPr lang="en-GB" sz="1600" kern="1200" noProof="0" dirty="0">
                <a:solidFill>
                  <a:schemeClr val="bg1">
                    <a:lumMod val="50000"/>
                  </a:schemeClr>
                </a:solidFill>
                <a:latin typeface="+mn-lt"/>
                <a:ea typeface="+mn-ea"/>
                <a:cs typeface="+mn-cs"/>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EF501F9B-7E1C-4D10-BFA8-F160A61CBB4B}"/>
              </a:ext>
            </a:extLst>
          </p:cNvPr>
          <p:cNvSpPr>
            <a:spLocks noGrp="1"/>
          </p:cNvSpPr>
          <p:nvPr>
            <p:ph type="dt" sz="half" idx="19"/>
          </p:nvPr>
        </p:nvSpPr>
        <p:spPr/>
        <p:txBody>
          <a:bodyPr/>
          <a:lstStyle/>
          <a:p>
            <a:fld id="{8770532B-C60E-4157-8BC8-19EC67331EA5}" type="datetime1">
              <a:rPr lang="en-US" smtClean="0"/>
              <a:t>9/12/2023</a:t>
            </a:fld>
            <a:endParaRPr lang="en-GB"/>
          </a:p>
        </p:txBody>
      </p:sp>
      <p:sp>
        <p:nvSpPr>
          <p:cNvPr id="10" name="Fußzeilenplatzhalter 9">
            <a:extLst>
              <a:ext uri="{FF2B5EF4-FFF2-40B4-BE49-F238E27FC236}">
                <a16:creationId xmlns:a16="http://schemas.microsoft.com/office/drawing/2014/main" id="{4AC48705-A504-41C9-A7C4-A310E36C3CFC}"/>
              </a:ext>
            </a:extLst>
          </p:cNvPr>
          <p:cNvSpPr>
            <a:spLocks noGrp="1"/>
          </p:cNvSpPr>
          <p:nvPr>
            <p:ph type="ftr" sz="quarter" idx="20"/>
          </p:nvPr>
        </p:nvSpPr>
        <p:spPr/>
        <p:txBody>
          <a:bodyPr/>
          <a:lstStyle/>
          <a:p>
            <a:r>
              <a:rPr lang="en-GB"/>
              <a:t>Agrifood Cluster Standard Presentation</a:t>
            </a:r>
          </a:p>
        </p:txBody>
      </p:sp>
      <p:sp>
        <p:nvSpPr>
          <p:cNvPr id="12" name="Foliennummernplatzhalter 11">
            <a:extLst>
              <a:ext uri="{FF2B5EF4-FFF2-40B4-BE49-F238E27FC236}">
                <a16:creationId xmlns:a16="http://schemas.microsoft.com/office/drawing/2014/main" id="{A0DBE614-6EA1-4B61-BE6D-D779C0E5AD80}"/>
              </a:ext>
            </a:extLst>
          </p:cNvPr>
          <p:cNvSpPr>
            <a:spLocks noGrp="1"/>
          </p:cNvSpPr>
          <p:nvPr>
            <p:ph type="sldNum" sz="quarter" idx="21"/>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501768207"/>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Kapitelstartfolie Alternative">
    <p:spTree>
      <p:nvGrpSpPr>
        <p:cNvPr id="1" name=""/>
        <p:cNvGrpSpPr/>
        <p:nvPr/>
      </p:nvGrpSpPr>
      <p:grpSpPr>
        <a:xfrm>
          <a:off x="0" y="0"/>
          <a:ext cx="0" cy="0"/>
          <a:chOff x="0" y="0"/>
          <a:chExt cx="0" cy="0"/>
        </a:xfrm>
      </p:grpSpPr>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pPr lvl="0"/>
            <a:r>
              <a:rPr lang="de-DE"/>
              <a:t>Dies ist die </a:t>
            </a:r>
            <a:r>
              <a:rPr lang="de-DE" err="1"/>
              <a:t>Subline</a:t>
            </a:r>
            <a:endParaRPr lang="de-DE"/>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de-DE"/>
              <a:t>Kapitel- Startfolie</a:t>
            </a:r>
            <a:br>
              <a:rPr lang="de-DE"/>
            </a:br>
            <a:r>
              <a:rPr lang="de-DE"/>
              <a:t>Diese kann auch zweizeilig sein</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 name="Datumsplatzhalter 1">
            <a:extLst>
              <a:ext uri="{FF2B5EF4-FFF2-40B4-BE49-F238E27FC236}">
                <a16:creationId xmlns:a16="http://schemas.microsoft.com/office/drawing/2014/main" id="{83DA937B-815A-4937-A580-EB446EC1E29C}"/>
              </a:ext>
            </a:extLst>
          </p:cNvPr>
          <p:cNvSpPr>
            <a:spLocks noGrp="1"/>
          </p:cNvSpPr>
          <p:nvPr>
            <p:ph type="dt" sz="half" idx="11"/>
          </p:nvPr>
        </p:nvSpPr>
        <p:spPr bwMode="gray"/>
        <p:txBody>
          <a:bodyPr/>
          <a:lstStyle/>
          <a:p>
            <a:fld id="{FA1B88A2-6A94-439E-A8F3-F4EEA771A24C}" type="datetime1">
              <a:rPr lang="en-US" smtClean="0"/>
              <a:t>9/12/2023</a:t>
            </a:fld>
            <a:endParaRPr lang="de-DE"/>
          </a:p>
        </p:txBody>
      </p:sp>
      <p:sp>
        <p:nvSpPr>
          <p:cNvPr id="3" name="Fußzeilenplatzhalter 2">
            <a:extLst>
              <a:ext uri="{FF2B5EF4-FFF2-40B4-BE49-F238E27FC236}">
                <a16:creationId xmlns:a16="http://schemas.microsoft.com/office/drawing/2014/main" id="{3879C62A-D416-4679-A185-87D192D151AE}"/>
              </a:ext>
            </a:extLst>
          </p:cNvPr>
          <p:cNvSpPr>
            <a:spLocks noGrp="1"/>
          </p:cNvSpPr>
          <p:nvPr>
            <p:ph type="ftr" sz="quarter" idx="12"/>
          </p:nvPr>
        </p:nvSpPr>
        <p:spPr bwMode="gray"/>
        <p:txBody>
          <a:bodyPr/>
          <a:lstStyle/>
          <a:p>
            <a:r>
              <a:rPr lang="en-US"/>
              <a:t>Presentation on the CTREATE Project </a:t>
            </a:r>
          </a:p>
        </p:txBody>
      </p:sp>
      <p:sp>
        <p:nvSpPr>
          <p:cNvPr id="4" name="Foliennummernplatzhalter 3">
            <a:extLst>
              <a:ext uri="{FF2B5EF4-FFF2-40B4-BE49-F238E27FC236}">
                <a16:creationId xmlns:a16="http://schemas.microsoft.com/office/drawing/2014/main" id="{344C1EF2-B6DF-42B8-821B-BF76B5E14A26}"/>
              </a:ext>
            </a:extLst>
          </p:cNvPr>
          <p:cNvSpPr>
            <a:spLocks noGrp="1"/>
          </p:cNvSpPr>
          <p:nvPr>
            <p:ph type="sldNum" sz="quarter" idx="13"/>
          </p:nvPr>
        </p:nvSpPr>
        <p:spPr bwMode="gray"/>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1977881458"/>
      </p:ext>
    </p:extLst>
  </p:cSld>
  <p:clrMapOvr>
    <a:masterClrMapping/>
  </p:clrMapOvr>
  <p:transition>
    <p:fade/>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Project slid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613833" y="4150518"/>
            <a:ext cx="3526768" cy="1983583"/>
          </a:xfrm>
          <a:solidFill>
            <a:schemeClr val="bg2"/>
          </a:solidFill>
        </p:spPr>
        <p:txBody>
          <a:bodyPr vert="horz" lIns="36000" tIns="1152000" rIns="36000" bIns="36000" rtlCol="0">
            <a:noAutofit/>
          </a:bodyPr>
          <a:lstStyle>
            <a:lvl1pPr algn="ctr">
              <a:defRPr lang="en-GB" sz="1333" dirty="0">
                <a:solidFill>
                  <a:schemeClr val="tx2"/>
                </a:solidFill>
              </a:defRPr>
            </a:lvl1pPr>
          </a:lstStyle>
          <a:p>
            <a:r>
              <a:rPr lang="en-GB"/>
              <a:t>Photo</a:t>
            </a:r>
          </a:p>
        </p:txBody>
      </p:sp>
      <p:sp>
        <p:nvSpPr>
          <p:cNvPr id="18" name="Rechteck 17">
            <a:extLst>
              <a:ext uri="{FF2B5EF4-FFF2-40B4-BE49-F238E27FC236}">
                <a16:creationId xmlns:a16="http://schemas.microsoft.com/office/drawing/2014/main" id="{2FE0F192-365F-4B9B-9AE5-A8DCD077B27C}"/>
              </a:ext>
            </a:extLst>
          </p:cNvPr>
          <p:cNvSpPr/>
          <p:nvPr userDrawn="1"/>
        </p:nvSpPr>
        <p:spPr bwMode="gray">
          <a:xfrm>
            <a:off x="613832" y="1294230"/>
            <a:ext cx="3526368" cy="18534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Rechteck 11">
            <a:extLst>
              <a:ext uri="{FF2B5EF4-FFF2-40B4-BE49-F238E27FC236}">
                <a16:creationId xmlns:a16="http://schemas.microsoft.com/office/drawing/2014/main" id="{FD20B6CE-6FB5-47BE-ACA3-1FADB18A5F9F}"/>
              </a:ext>
            </a:extLst>
          </p:cNvPr>
          <p:cNvSpPr/>
          <p:nvPr userDrawn="1"/>
        </p:nvSpPr>
        <p:spPr bwMode="gray">
          <a:xfrm>
            <a:off x="613832" y="3228949"/>
            <a:ext cx="3526368" cy="84582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613832" y="3223373"/>
            <a:ext cx="3526368" cy="282675"/>
          </a:xfrm>
          <a:noFill/>
        </p:spPr>
        <p:txBody>
          <a:bodyPr vert="horz" lIns="72000" tIns="36000" rIns="72000" bIns="36000" rtlCol="0" anchor="ctr">
            <a:noAutofit/>
          </a:bodyPr>
          <a:lstStyle>
            <a:lvl1pPr marL="0" marR="0" indent="0" algn="l" defTabSz="914354" rtl="0" eaLnBrk="1" fontAlgn="auto" latinLnBrk="0" hangingPunct="1">
              <a:lnSpc>
                <a:spcPct val="90000"/>
              </a:lnSpc>
              <a:spcBef>
                <a:spcPts val="800"/>
              </a:spcBef>
              <a:spcAft>
                <a:spcPts val="0"/>
              </a:spcAft>
              <a:buClrTx/>
              <a:buSzTx/>
              <a:buFont typeface="Arial" panose="020B0604020202020204" pitchFamily="34" charset="0"/>
              <a:buNone/>
              <a:tabLst/>
              <a:defRPr lang="de-DE" sz="1333" b="1" baseline="0" dirty="0">
                <a:solidFill>
                  <a:schemeClr val="bg1"/>
                </a:solidFill>
              </a:defRPr>
            </a:lvl1pPr>
            <a:lvl2pPr>
              <a:defRPr lang="de-DE" dirty="0"/>
            </a:lvl2pPr>
            <a:lvl3pPr>
              <a:defRPr lang="en-GB" dirty="0"/>
            </a:lvl3pPr>
          </a:lstStyle>
          <a:p>
            <a:r>
              <a:rPr lang="en-GB"/>
              <a:t>Name of partner</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7" y="320284"/>
            <a:ext cx="6452847" cy="720725"/>
          </a:xfrm>
        </p:spPr>
        <p:txBody>
          <a:bodyPr/>
          <a:lstStyle>
            <a:lvl1pPr>
              <a:defRPr/>
            </a:lvl1pPr>
          </a:lstStyle>
          <a:p>
            <a:r>
              <a:rPr lang="en-GB"/>
              <a:t>Project text slide</a:t>
            </a:r>
          </a:p>
        </p:txBody>
      </p:sp>
      <p:sp>
        <p:nvSpPr>
          <p:cNvPr id="14" name="Textplatzhalter 8">
            <a:extLst>
              <a:ext uri="{FF2B5EF4-FFF2-40B4-BE49-F238E27FC236}">
                <a16:creationId xmlns:a16="http://schemas.microsoft.com/office/drawing/2014/main" id="{40AE37FF-8E79-4DC2-894F-409F5F142440}"/>
              </a:ext>
            </a:extLst>
          </p:cNvPr>
          <p:cNvSpPr>
            <a:spLocks noGrp="1"/>
          </p:cNvSpPr>
          <p:nvPr>
            <p:ph type="body" sz="quarter" idx="17" hasCustomPrompt="1"/>
          </p:nvPr>
        </p:nvSpPr>
        <p:spPr bwMode="gray">
          <a:xfrm>
            <a:off x="613832" y="3532556"/>
            <a:ext cx="3526368" cy="525937"/>
          </a:xfrm>
          <a:noFill/>
        </p:spPr>
        <p:txBody>
          <a:bodyPr lIns="72000" anchor="t"/>
          <a:lstStyle>
            <a:lvl1pPr>
              <a:lnSpc>
                <a:spcPct val="100000"/>
              </a:lnSpc>
              <a:spcBef>
                <a:spcPts val="0"/>
              </a:spcBef>
              <a:defRPr sz="1067" b="0" baseline="0">
                <a:solidFill>
                  <a:schemeClr val="bg1"/>
                </a:solidFill>
              </a:defRPr>
            </a:lvl1pPr>
          </a:lstStyle>
          <a:p>
            <a:r>
              <a:rPr lang="en-GB"/>
              <a:t>MM/YYYY – MM/YYYY</a:t>
            </a:r>
            <a:br>
              <a:rPr lang="en-GB"/>
            </a:br>
            <a:r>
              <a:rPr lang="en-GB"/>
              <a:t>Volume: EUR 00 million</a:t>
            </a:r>
            <a:br>
              <a:rPr lang="en-GB"/>
            </a:br>
            <a:r>
              <a:rPr lang="en-GB"/>
              <a:t>Public contribution: EUR 000,000</a:t>
            </a:r>
          </a:p>
        </p:txBody>
      </p:sp>
      <p:sp>
        <p:nvSpPr>
          <p:cNvPr id="15" name="Textplatzhalter 8">
            <a:extLst>
              <a:ext uri="{FF2B5EF4-FFF2-40B4-BE49-F238E27FC236}">
                <a16:creationId xmlns:a16="http://schemas.microsoft.com/office/drawing/2014/main" id="{133FB7B2-F1B0-4BE4-A9A1-2AA5AD68EB76}"/>
              </a:ext>
            </a:extLst>
          </p:cNvPr>
          <p:cNvSpPr>
            <a:spLocks noGrp="1"/>
          </p:cNvSpPr>
          <p:nvPr>
            <p:ph type="body" sz="quarter" idx="18" hasCustomPrompt="1"/>
          </p:nvPr>
        </p:nvSpPr>
        <p:spPr bwMode="gray">
          <a:xfrm>
            <a:off x="613832" y="1295082"/>
            <a:ext cx="3526368" cy="362396"/>
          </a:xfrm>
          <a:noFill/>
        </p:spPr>
        <p:txBody>
          <a:bodyPr lIns="72000" tIns="36000" bIns="36000" anchor="ctr"/>
          <a:lstStyle>
            <a:lvl1pPr>
              <a:defRPr sz="1467" b="1" baseline="0">
                <a:solidFill>
                  <a:schemeClr val="tx1"/>
                </a:solidFill>
              </a:defRPr>
            </a:lvl1pPr>
          </a:lstStyle>
          <a:p>
            <a:r>
              <a:rPr lang="en-GB"/>
              <a:t>Name of country</a:t>
            </a:r>
          </a:p>
        </p:txBody>
      </p:sp>
      <p:sp>
        <p:nvSpPr>
          <p:cNvPr id="16" name="Textplatzhalter 8">
            <a:extLst>
              <a:ext uri="{FF2B5EF4-FFF2-40B4-BE49-F238E27FC236}">
                <a16:creationId xmlns:a16="http://schemas.microsoft.com/office/drawing/2014/main" id="{50874649-3395-4A9D-A057-03A867415BCC}"/>
              </a:ext>
            </a:extLst>
          </p:cNvPr>
          <p:cNvSpPr>
            <a:spLocks noGrp="1"/>
          </p:cNvSpPr>
          <p:nvPr>
            <p:ph type="body" sz="quarter" idx="19" hasCustomPrompt="1"/>
          </p:nvPr>
        </p:nvSpPr>
        <p:spPr bwMode="gray">
          <a:xfrm>
            <a:off x="613832" y="1657477"/>
            <a:ext cx="3526368" cy="1490155"/>
          </a:xfrm>
          <a:noFill/>
        </p:spPr>
        <p:txBody>
          <a:bodyPr lIns="72000" tIns="0" bIns="36000" anchor="t"/>
          <a:lstStyle>
            <a:lvl1pPr marL="0" indent="0" algn="l" defTabSz="914354" rtl="0" eaLnBrk="1" latinLnBrk="0" hangingPunct="1">
              <a:lnSpc>
                <a:spcPct val="100000"/>
              </a:lnSpc>
              <a:spcBef>
                <a:spcPts val="0"/>
              </a:spcBef>
              <a:buFont typeface="Arial" panose="020B0604020202020204" pitchFamily="34" charset="0"/>
              <a:buNone/>
              <a:defRPr lang="de-DE" sz="1333" b="0" kern="1200" baseline="0" dirty="0" smtClean="0">
                <a:solidFill>
                  <a:schemeClr val="tx1"/>
                </a:solidFill>
                <a:latin typeface="+mn-lt"/>
                <a:ea typeface="+mn-ea"/>
                <a:cs typeface="+mn-cs"/>
              </a:defRPr>
            </a:lvl1pPr>
          </a:lstStyle>
          <a:p>
            <a:r>
              <a:rPr lang="en-GB"/>
              <a:t>Text containing the name of the country.</a:t>
            </a:r>
          </a:p>
        </p:txBody>
      </p:sp>
      <p:sp>
        <p:nvSpPr>
          <p:cNvPr id="7" name="Textplatzhalter 6">
            <a:extLst>
              <a:ext uri="{FF2B5EF4-FFF2-40B4-BE49-F238E27FC236}">
                <a16:creationId xmlns:a16="http://schemas.microsoft.com/office/drawing/2014/main" id="{47B8F238-9E4D-4367-BF20-CAA4F4E82F22}"/>
              </a:ext>
            </a:extLst>
          </p:cNvPr>
          <p:cNvSpPr>
            <a:spLocks noGrp="1"/>
          </p:cNvSpPr>
          <p:nvPr>
            <p:ph type="body" sz="quarter" idx="20" hasCustomPrompt="1"/>
          </p:nvPr>
        </p:nvSpPr>
        <p:spPr bwMode="gray">
          <a:xfrm>
            <a:off x="4414129" y="1361017"/>
            <a:ext cx="7623355" cy="4773083"/>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A7C48950-E750-4312-A454-A82F556734D7}"/>
              </a:ext>
            </a:extLst>
          </p:cNvPr>
          <p:cNvSpPr>
            <a:spLocks noGrp="1"/>
          </p:cNvSpPr>
          <p:nvPr>
            <p:ph type="dt" sz="half" idx="21"/>
          </p:nvPr>
        </p:nvSpPr>
        <p:spPr/>
        <p:txBody>
          <a:bodyPr/>
          <a:lstStyle/>
          <a:p>
            <a:fld id="{54786F6D-CDB3-43E2-A15F-E196B81A2D78}" type="datetime1">
              <a:rPr lang="en-US" smtClean="0"/>
              <a:t>9/12/2023</a:t>
            </a:fld>
            <a:endParaRPr lang="en-GB"/>
          </a:p>
        </p:txBody>
      </p:sp>
      <p:sp>
        <p:nvSpPr>
          <p:cNvPr id="9" name="Fußzeilenplatzhalter 8">
            <a:extLst>
              <a:ext uri="{FF2B5EF4-FFF2-40B4-BE49-F238E27FC236}">
                <a16:creationId xmlns:a16="http://schemas.microsoft.com/office/drawing/2014/main" id="{16784B76-6A40-447C-A5C8-AA9E24FA6125}"/>
              </a:ext>
            </a:extLst>
          </p:cNvPr>
          <p:cNvSpPr>
            <a:spLocks noGrp="1"/>
          </p:cNvSpPr>
          <p:nvPr>
            <p:ph type="ftr" sz="quarter" idx="22"/>
          </p:nvPr>
        </p:nvSpPr>
        <p:spPr/>
        <p:txBody>
          <a:bodyPr/>
          <a:lstStyle/>
          <a:p>
            <a:r>
              <a:rPr lang="en-GB"/>
              <a:t>Agrifood Cluster Standard Presentation</a:t>
            </a:r>
          </a:p>
        </p:txBody>
      </p:sp>
      <p:sp>
        <p:nvSpPr>
          <p:cNvPr id="10" name="Foliennummernplatzhalter 9">
            <a:extLst>
              <a:ext uri="{FF2B5EF4-FFF2-40B4-BE49-F238E27FC236}">
                <a16:creationId xmlns:a16="http://schemas.microsoft.com/office/drawing/2014/main" id="{BA7D98D1-5D4C-4CA4-ACFE-BE4E7462CAA8}"/>
              </a:ext>
            </a:extLst>
          </p:cNvPr>
          <p:cNvSpPr>
            <a:spLocks noGrp="1"/>
          </p:cNvSpPr>
          <p:nvPr>
            <p:ph type="sldNum" sz="quarter" idx="2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4000750348"/>
      </p:ext>
    </p:extLst>
  </p:cSld>
  <p:clrMapOvr>
    <a:masterClrMapping/>
  </p:clrMapOvr>
  <p:transition>
    <p:fad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Contact 1">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2" y="165101"/>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2" y="165101"/>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7" y="320284"/>
            <a:ext cx="11123323"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2853714" y="2760960"/>
            <a:ext cx="4492748" cy="1366715"/>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2853714" y="1857149"/>
            <a:ext cx="4492748" cy="235035"/>
          </a:xfrm>
        </p:spPr>
        <p:txBody>
          <a:bodyPr/>
          <a:lstStyle>
            <a:lvl1pPr>
              <a:defRPr sz="1600"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2853714" y="2181305"/>
            <a:ext cx="4492748" cy="235035"/>
          </a:xfrm>
        </p:spPr>
        <p:txBody>
          <a:bodyPr/>
          <a:lstStyle>
            <a:lvl1pPr>
              <a:defRPr sz="1600"/>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7" y="1857149"/>
            <a:ext cx="1957439" cy="227052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37" name="TextBox 7">
            <a:extLst>
              <a:ext uri="{FF2B5EF4-FFF2-40B4-BE49-F238E27FC236}">
                <a16:creationId xmlns:a16="http://schemas.microsoft.com/office/drawing/2014/main" id="{A45E5920-77D2-4E1E-832E-8A215D8A1078}"/>
              </a:ext>
            </a:extLst>
          </p:cNvPr>
          <p:cNvSpPr txBox="1"/>
          <p:nvPr userDrawn="1"/>
        </p:nvSpPr>
        <p:spPr bwMode="gray">
          <a:xfrm>
            <a:off x="1046183"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5"/>
            <a:ext cx="387637" cy="315277"/>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userDrawn="1"/>
        </p:nvGrpSpPr>
        <p:grpSpPr bwMode="gray">
          <a:xfrm>
            <a:off x="592657"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 name="Datumsplatzhalter 4">
            <a:extLst>
              <a:ext uri="{FF2B5EF4-FFF2-40B4-BE49-F238E27FC236}">
                <a16:creationId xmlns:a16="http://schemas.microsoft.com/office/drawing/2014/main" id="{9391187D-9F65-4A30-8974-4A449DE89BF0}"/>
              </a:ext>
            </a:extLst>
          </p:cNvPr>
          <p:cNvSpPr>
            <a:spLocks noGrp="1"/>
          </p:cNvSpPr>
          <p:nvPr>
            <p:ph type="dt" sz="half" idx="24"/>
          </p:nvPr>
        </p:nvSpPr>
        <p:spPr/>
        <p:txBody>
          <a:bodyPr/>
          <a:lstStyle/>
          <a:p>
            <a:fld id="{E949F921-12D6-4A3B-8AFB-79D5139999AA}" type="datetime1">
              <a:rPr lang="en-US" smtClean="0"/>
              <a:t>9/12/2023</a:t>
            </a:fld>
            <a:endParaRPr lang="en-GB"/>
          </a:p>
        </p:txBody>
      </p:sp>
      <p:sp>
        <p:nvSpPr>
          <p:cNvPr id="7" name="Fußzeilenplatzhalter 6">
            <a:extLst>
              <a:ext uri="{FF2B5EF4-FFF2-40B4-BE49-F238E27FC236}">
                <a16:creationId xmlns:a16="http://schemas.microsoft.com/office/drawing/2014/main" id="{36C4DFAD-A99C-4092-9FAE-D03CBD68A1FC}"/>
              </a:ext>
            </a:extLst>
          </p:cNvPr>
          <p:cNvSpPr>
            <a:spLocks noGrp="1"/>
          </p:cNvSpPr>
          <p:nvPr>
            <p:ph type="ftr" sz="quarter" idx="25"/>
          </p:nvPr>
        </p:nvSpPr>
        <p:spPr/>
        <p:txBody>
          <a:bodyPr/>
          <a:lstStyle/>
          <a:p>
            <a:r>
              <a:rPr lang="en-GB"/>
              <a:t>Agrifood Cluster Standard Presentation</a:t>
            </a:r>
          </a:p>
        </p:txBody>
      </p:sp>
      <p:sp>
        <p:nvSpPr>
          <p:cNvPr id="8" name="Foliennummernplatzhalter 7">
            <a:extLst>
              <a:ext uri="{FF2B5EF4-FFF2-40B4-BE49-F238E27FC236}">
                <a16:creationId xmlns:a16="http://schemas.microsoft.com/office/drawing/2014/main" id="{C8F52293-BD85-4DFE-A73D-98ECA1993658}"/>
              </a:ext>
            </a:extLst>
          </p:cNvPr>
          <p:cNvSpPr>
            <a:spLocks noGrp="1"/>
          </p:cNvSpPr>
          <p:nvPr>
            <p:ph type="sldNum" sz="quarter" idx="2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382398343"/>
      </p:ext>
    </p:extLst>
  </p:cSld>
  <p:clrMapOvr>
    <a:masterClrMapping/>
  </p:clrMapOvr>
  <p:transition>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Contact 2">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2" y="165101"/>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2" y="165101"/>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3"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5"/>
            <a:ext cx="387637" cy="315277"/>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7"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31" name="Textplatzhalter 16">
            <a:extLst>
              <a:ext uri="{FF2B5EF4-FFF2-40B4-BE49-F238E27FC236}">
                <a16:creationId xmlns:a16="http://schemas.microsoft.com/office/drawing/2014/main" id="{99BAFDF9-B477-4EAA-888B-B283B996F142}"/>
              </a:ext>
            </a:extLst>
          </p:cNvPr>
          <p:cNvSpPr>
            <a:spLocks noGrp="1"/>
          </p:cNvSpPr>
          <p:nvPr>
            <p:ph type="body" sz="quarter" idx="15" hasCustomPrompt="1"/>
          </p:nvPr>
        </p:nvSpPr>
        <p:spPr bwMode="gray">
          <a:xfrm>
            <a:off x="2612085" y="2760960"/>
            <a:ext cx="3426913" cy="801691"/>
          </a:xfrm>
        </p:spPr>
        <p:txBody>
          <a:bodyPr/>
          <a:lstStyle>
            <a:lvl1pPr>
              <a:lnSpc>
                <a:spcPct val="100000"/>
              </a:lnSpc>
              <a:spcBef>
                <a:spcPts val="0"/>
              </a:spcBef>
              <a:defRPr sz="1600"/>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2" name="Textplatzhalter 29">
            <a:extLst>
              <a:ext uri="{FF2B5EF4-FFF2-40B4-BE49-F238E27FC236}">
                <a16:creationId xmlns:a16="http://schemas.microsoft.com/office/drawing/2014/main" id="{45476593-F938-4100-B13C-38D8379BF2AB}"/>
              </a:ext>
            </a:extLst>
          </p:cNvPr>
          <p:cNvSpPr>
            <a:spLocks noGrp="1"/>
          </p:cNvSpPr>
          <p:nvPr>
            <p:ph type="body" sz="quarter" idx="22" hasCustomPrompt="1"/>
          </p:nvPr>
        </p:nvSpPr>
        <p:spPr bwMode="gray">
          <a:xfrm>
            <a:off x="2612085" y="1857149"/>
            <a:ext cx="3426913" cy="235035"/>
          </a:xfrm>
        </p:spPr>
        <p:txBody>
          <a:bodyPr/>
          <a:lstStyle>
            <a:lvl1pPr>
              <a:defRPr sz="1600" b="1"/>
            </a:lvl1pPr>
          </a:lstStyle>
          <a:p>
            <a:r>
              <a:rPr lang="en-GB"/>
              <a:t>Given name Family name</a:t>
            </a:r>
          </a:p>
        </p:txBody>
      </p:sp>
      <p:sp>
        <p:nvSpPr>
          <p:cNvPr id="33" name="Textplatzhalter 30">
            <a:extLst>
              <a:ext uri="{FF2B5EF4-FFF2-40B4-BE49-F238E27FC236}">
                <a16:creationId xmlns:a16="http://schemas.microsoft.com/office/drawing/2014/main" id="{01D00CFF-DFE3-4530-913B-A7058396109E}"/>
              </a:ext>
            </a:extLst>
          </p:cNvPr>
          <p:cNvSpPr>
            <a:spLocks noGrp="1"/>
          </p:cNvSpPr>
          <p:nvPr>
            <p:ph type="body" sz="quarter" idx="23" hasCustomPrompt="1"/>
          </p:nvPr>
        </p:nvSpPr>
        <p:spPr bwMode="gray">
          <a:xfrm>
            <a:off x="2612085" y="2181305"/>
            <a:ext cx="3426913" cy="235035"/>
          </a:xfrm>
        </p:spPr>
        <p:txBody>
          <a:bodyPr/>
          <a:lstStyle>
            <a:lvl1pPr>
              <a:defRPr sz="1600"/>
            </a:lvl1pPr>
          </a:lstStyle>
          <a:p>
            <a:r>
              <a:rPr lang="en-GB"/>
              <a:t>Function, place</a:t>
            </a:r>
          </a:p>
        </p:txBody>
      </p:sp>
      <p:sp>
        <p:nvSpPr>
          <p:cNvPr id="34" name="Bildplatzhalter 6">
            <a:extLst>
              <a:ext uri="{FF2B5EF4-FFF2-40B4-BE49-F238E27FC236}">
                <a16:creationId xmlns:a16="http://schemas.microsoft.com/office/drawing/2014/main" id="{E73BDD7E-D6A6-482B-9D61-5276F4F49979}"/>
              </a:ext>
            </a:extLst>
          </p:cNvPr>
          <p:cNvSpPr>
            <a:spLocks noGrp="1"/>
          </p:cNvSpPr>
          <p:nvPr>
            <p:ph type="pic" sz="quarter" idx="17" hasCustomPrompt="1"/>
          </p:nvPr>
        </p:nvSpPr>
        <p:spPr bwMode="gray">
          <a:xfrm>
            <a:off x="599760" y="1857150"/>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3" name="Textplatzhalter 16">
            <a:extLst>
              <a:ext uri="{FF2B5EF4-FFF2-40B4-BE49-F238E27FC236}">
                <a16:creationId xmlns:a16="http://schemas.microsoft.com/office/drawing/2014/main" id="{D4C3F840-A666-4D4F-B080-E849549C179C}"/>
              </a:ext>
            </a:extLst>
          </p:cNvPr>
          <p:cNvSpPr>
            <a:spLocks noGrp="1"/>
          </p:cNvSpPr>
          <p:nvPr>
            <p:ph type="body" sz="quarter" idx="24" hasCustomPrompt="1"/>
          </p:nvPr>
        </p:nvSpPr>
        <p:spPr bwMode="gray">
          <a:xfrm>
            <a:off x="8323537" y="2760960"/>
            <a:ext cx="3562099" cy="801691"/>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54" name="Textplatzhalter 29">
            <a:extLst>
              <a:ext uri="{FF2B5EF4-FFF2-40B4-BE49-F238E27FC236}">
                <a16:creationId xmlns:a16="http://schemas.microsoft.com/office/drawing/2014/main" id="{1183BB15-4C0C-49C5-B0B2-4418E3FD55EC}"/>
              </a:ext>
            </a:extLst>
          </p:cNvPr>
          <p:cNvSpPr>
            <a:spLocks noGrp="1"/>
          </p:cNvSpPr>
          <p:nvPr>
            <p:ph type="body" sz="quarter" idx="25" hasCustomPrompt="1"/>
          </p:nvPr>
        </p:nvSpPr>
        <p:spPr bwMode="gray">
          <a:xfrm>
            <a:off x="8323537" y="1857149"/>
            <a:ext cx="3562099" cy="235035"/>
          </a:xfrm>
        </p:spPr>
        <p:txBody>
          <a:bodyPr/>
          <a:lstStyle>
            <a:lvl1pPr>
              <a:defRPr sz="1600" b="1"/>
            </a:lvl1pPr>
          </a:lstStyle>
          <a:p>
            <a:r>
              <a:rPr lang="en-GB"/>
              <a:t>Given name Family name</a:t>
            </a:r>
          </a:p>
        </p:txBody>
      </p:sp>
      <p:sp>
        <p:nvSpPr>
          <p:cNvPr id="55" name="Textplatzhalter 30">
            <a:extLst>
              <a:ext uri="{FF2B5EF4-FFF2-40B4-BE49-F238E27FC236}">
                <a16:creationId xmlns:a16="http://schemas.microsoft.com/office/drawing/2014/main" id="{0C6CA511-61C0-47B0-A071-DE194172414D}"/>
              </a:ext>
            </a:extLst>
          </p:cNvPr>
          <p:cNvSpPr>
            <a:spLocks noGrp="1"/>
          </p:cNvSpPr>
          <p:nvPr>
            <p:ph type="body" sz="quarter" idx="26" hasCustomPrompt="1"/>
          </p:nvPr>
        </p:nvSpPr>
        <p:spPr bwMode="gray">
          <a:xfrm>
            <a:off x="8323537" y="2181305"/>
            <a:ext cx="3562099" cy="235035"/>
          </a:xfrm>
        </p:spPr>
        <p:txBody>
          <a:bodyPr/>
          <a:lstStyle>
            <a:lvl1pPr>
              <a:defRPr sz="1600"/>
            </a:lvl1pPr>
          </a:lstStyle>
          <a:p>
            <a:r>
              <a:rPr lang="en-GB"/>
              <a:t>Function, place</a:t>
            </a:r>
          </a:p>
        </p:txBody>
      </p:sp>
      <p:sp>
        <p:nvSpPr>
          <p:cNvPr id="56" name="Bildplatzhalter 6">
            <a:extLst>
              <a:ext uri="{FF2B5EF4-FFF2-40B4-BE49-F238E27FC236}">
                <a16:creationId xmlns:a16="http://schemas.microsoft.com/office/drawing/2014/main" id="{B0EA41BA-7C5A-4545-A1DA-71964B045D1C}"/>
              </a:ext>
            </a:extLst>
          </p:cNvPr>
          <p:cNvSpPr>
            <a:spLocks noGrp="1"/>
          </p:cNvSpPr>
          <p:nvPr>
            <p:ph type="pic" sz="quarter" idx="27" hasCustomPrompt="1"/>
          </p:nvPr>
        </p:nvSpPr>
        <p:spPr bwMode="gray">
          <a:xfrm>
            <a:off x="6311213" y="1857150"/>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8" name="Titel 1">
            <a:extLst>
              <a:ext uri="{FF2B5EF4-FFF2-40B4-BE49-F238E27FC236}">
                <a16:creationId xmlns:a16="http://schemas.microsoft.com/office/drawing/2014/main" id="{2DD72F4F-E3F2-49DC-BBAE-681D615ED495}"/>
              </a:ext>
            </a:extLst>
          </p:cNvPr>
          <p:cNvSpPr>
            <a:spLocks noGrp="1"/>
          </p:cNvSpPr>
          <p:nvPr>
            <p:ph type="title" hasCustomPrompt="1"/>
          </p:nvPr>
        </p:nvSpPr>
        <p:spPr bwMode="gray">
          <a:xfrm>
            <a:off x="599757" y="320284"/>
            <a:ext cx="11285881" cy="720725"/>
          </a:xfrm>
        </p:spPr>
        <p:txBody>
          <a:bodyPr/>
          <a:lstStyle>
            <a:lvl1pPr>
              <a:defRPr/>
            </a:lvl1pPr>
          </a:lstStyle>
          <a:p>
            <a:r>
              <a:rPr lang="en-GB"/>
              <a:t>Contact</a:t>
            </a:r>
          </a:p>
        </p:txBody>
      </p:sp>
      <p:sp>
        <p:nvSpPr>
          <p:cNvPr id="5" name="Datumsplatzhalter 4">
            <a:extLst>
              <a:ext uri="{FF2B5EF4-FFF2-40B4-BE49-F238E27FC236}">
                <a16:creationId xmlns:a16="http://schemas.microsoft.com/office/drawing/2014/main" id="{0986030D-586C-4CC7-A485-8B94480B0077}"/>
              </a:ext>
            </a:extLst>
          </p:cNvPr>
          <p:cNvSpPr>
            <a:spLocks noGrp="1"/>
          </p:cNvSpPr>
          <p:nvPr>
            <p:ph type="dt" sz="half" idx="28"/>
          </p:nvPr>
        </p:nvSpPr>
        <p:spPr/>
        <p:txBody>
          <a:bodyPr/>
          <a:lstStyle/>
          <a:p>
            <a:fld id="{F4402566-500C-4479-9454-0B698600263C}" type="datetime1">
              <a:rPr lang="en-US" smtClean="0"/>
              <a:t>9/12/2023</a:t>
            </a:fld>
            <a:endParaRPr lang="en-GB"/>
          </a:p>
        </p:txBody>
      </p:sp>
      <p:sp>
        <p:nvSpPr>
          <p:cNvPr id="7" name="Fußzeilenplatzhalter 6">
            <a:extLst>
              <a:ext uri="{FF2B5EF4-FFF2-40B4-BE49-F238E27FC236}">
                <a16:creationId xmlns:a16="http://schemas.microsoft.com/office/drawing/2014/main" id="{3EBD3BE4-6430-4C29-8496-67F818CF60BF}"/>
              </a:ext>
            </a:extLst>
          </p:cNvPr>
          <p:cNvSpPr>
            <a:spLocks noGrp="1"/>
          </p:cNvSpPr>
          <p:nvPr>
            <p:ph type="ftr" sz="quarter" idx="29"/>
          </p:nvPr>
        </p:nvSpPr>
        <p:spPr/>
        <p:txBody>
          <a:bodyPr/>
          <a:lstStyle/>
          <a:p>
            <a:r>
              <a:rPr lang="en-GB"/>
              <a:t>Agrifood Cluster Standard Presentation</a:t>
            </a:r>
          </a:p>
        </p:txBody>
      </p:sp>
      <p:sp>
        <p:nvSpPr>
          <p:cNvPr id="8" name="Foliennummernplatzhalter 7">
            <a:extLst>
              <a:ext uri="{FF2B5EF4-FFF2-40B4-BE49-F238E27FC236}">
                <a16:creationId xmlns:a16="http://schemas.microsoft.com/office/drawing/2014/main" id="{79D4F2A6-2371-4DC2-B09B-12DDA2F8FC28}"/>
              </a:ext>
            </a:extLst>
          </p:cNvPr>
          <p:cNvSpPr>
            <a:spLocks noGrp="1"/>
          </p:cNvSpPr>
          <p:nvPr>
            <p:ph type="sldNum" sz="quarter" idx="30"/>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584302548"/>
      </p:ext>
    </p:extLst>
  </p:cSld>
  <p:clrMapOvr>
    <a:masterClrMapping/>
  </p:clrMapOvr>
  <p:transition>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Contact 3">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2" y="165101"/>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77803" y="165101"/>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5" y="320284"/>
            <a:ext cx="11414444"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9757" y="3965952"/>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599757" y="3345197"/>
            <a:ext cx="3477993" cy="235035"/>
          </a:xfrm>
        </p:spPr>
        <p:txBody>
          <a:bodyPr/>
          <a:lstStyle>
            <a:lvl1pPr>
              <a:defRPr sz="1333"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9757" y="3581825"/>
            <a:ext cx="3477993" cy="235035"/>
          </a:xfrm>
        </p:spPr>
        <p:txBody>
          <a:bodyPr/>
          <a:lstStyle>
            <a:lvl1pPr>
              <a:defRPr sz="1333"/>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7" y="1569544"/>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23" name="Textplatzhalter 16">
            <a:extLst>
              <a:ext uri="{FF2B5EF4-FFF2-40B4-BE49-F238E27FC236}">
                <a16:creationId xmlns:a16="http://schemas.microsoft.com/office/drawing/2014/main" id="{A3959264-4C48-474A-BB44-B8C103D1F20F}"/>
              </a:ext>
            </a:extLst>
          </p:cNvPr>
          <p:cNvSpPr>
            <a:spLocks noGrp="1"/>
          </p:cNvSpPr>
          <p:nvPr>
            <p:ph type="body" sz="quarter" idx="24" hasCustomPrompt="1"/>
          </p:nvPr>
        </p:nvSpPr>
        <p:spPr bwMode="gray">
          <a:xfrm>
            <a:off x="4464612" y="3965952"/>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4" name="Textplatzhalter 29">
            <a:extLst>
              <a:ext uri="{FF2B5EF4-FFF2-40B4-BE49-F238E27FC236}">
                <a16:creationId xmlns:a16="http://schemas.microsoft.com/office/drawing/2014/main" id="{37C5BE72-A50D-4E1F-A698-7239B19ED5FF}"/>
              </a:ext>
            </a:extLst>
          </p:cNvPr>
          <p:cNvSpPr>
            <a:spLocks noGrp="1"/>
          </p:cNvSpPr>
          <p:nvPr>
            <p:ph type="body" sz="quarter" idx="25" hasCustomPrompt="1"/>
          </p:nvPr>
        </p:nvSpPr>
        <p:spPr bwMode="gray">
          <a:xfrm>
            <a:off x="4464612" y="3345197"/>
            <a:ext cx="3477993" cy="235035"/>
          </a:xfrm>
        </p:spPr>
        <p:txBody>
          <a:bodyPr/>
          <a:lstStyle>
            <a:lvl1pPr>
              <a:defRPr sz="1333" b="1"/>
            </a:lvl1pPr>
          </a:lstStyle>
          <a:p>
            <a:r>
              <a:rPr lang="en-GB"/>
              <a:t>Given name Family name</a:t>
            </a:r>
          </a:p>
        </p:txBody>
      </p:sp>
      <p:sp>
        <p:nvSpPr>
          <p:cNvPr id="25" name="Textplatzhalter 30">
            <a:extLst>
              <a:ext uri="{FF2B5EF4-FFF2-40B4-BE49-F238E27FC236}">
                <a16:creationId xmlns:a16="http://schemas.microsoft.com/office/drawing/2014/main" id="{BBC5F177-59CC-4E2C-8920-EF6014FA21D0}"/>
              </a:ext>
            </a:extLst>
          </p:cNvPr>
          <p:cNvSpPr>
            <a:spLocks noGrp="1"/>
          </p:cNvSpPr>
          <p:nvPr>
            <p:ph type="body" sz="quarter" idx="26" hasCustomPrompt="1"/>
          </p:nvPr>
        </p:nvSpPr>
        <p:spPr bwMode="gray">
          <a:xfrm>
            <a:off x="4464612" y="3581825"/>
            <a:ext cx="3477993" cy="235035"/>
          </a:xfrm>
        </p:spPr>
        <p:txBody>
          <a:bodyPr/>
          <a:lstStyle>
            <a:lvl1pPr>
              <a:defRPr sz="1333"/>
            </a:lvl1pPr>
          </a:lstStyle>
          <a:p>
            <a:r>
              <a:rPr lang="en-GB"/>
              <a:t>Function, place</a:t>
            </a:r>
          </a:p>
        </p:txBody>
      </p:sp>
      <p:sp>
        <p:nvSpPr>
          <p:cNvPr id="36" name="Bildplatzhalter 6">
            <a:extLst>
              <a:ext uri="{FF2B5EF4-FFF2-40B4-BE49-F238E27FC236}">
                <a16:creationId xmlns:a16="http://schemas.microsoft.com/office/drawing/2014/main" id="{BB2B85DB-7C09-47DD-8B78-3BE26DF17326}"/>
              </a:ext>
            </a:extLst>
          </p:cNvPr>
          <p:cNvSpPr>
            <a:spLocks noGrp="1"/>
          </p:cNvSpPr>
          <p:nvPr>
            <p:ph type="pic" sz="quarter" idx="27" hasCustomPrompt="1"/>
          </p:nvPr>
        </p:nvSpPr>
        <p:spPr bwMode="gray">
          <a:xfrm>
            <a:off x="4464612" y="1569544"/>
            <a:ext cx="1355440" cy="1572237"/>
          </a:xfrm>
          <a:solidFill>
            <a:schemeClr val="bg2"/>
          </a:solidFill>
        </p:spPr>
        <p:txBody>
          <a:bodyPr vert="horz" lIns="36000" tIns="864000" rIns="36000" bIns="36000" rtlCol="0">
            <a:noAutofit/>
          </a:bodyPr>
          <a:lstStyle>
            <a:lvl1pPr marL="0" marR="0" indent="0" algn="ctr" defTabSz="914354" rtl="0" eaLnBrk="1" fontAlgn="auto" latinLnBrk="0" hangingPunct="1">
              <a:lnSpc>
                <a:spcPct val="90000"/>
              </a:lnSpc>
              <a:spcBef>
                <a:spcPts val="800"/>
              </a:spcBef>
              <a:spcAft>
                <a:spcPts val="0"/>
              </a:spcAft>
              <a:buClrTx/>
              <a:buSzTx/>
              <a:buFont typeface="Arial" panose="020B0604020202020204" pitchFamily="34" charset="0"/>
              <a:buNone/>
              <a:tabLst/>
              <a:defRPr lang="en-GB" sz="800" dirty="0">
                <a:solidFill>
                  <a:schemeClr val="tx2"/>
                </a:solidFill>
              </a:defRPr>
            </a:lvl1pPr>
          </a:lstStyle>
          <a:p>
            <a:pPr marL="0" marR="0" lvl="0" indent="0" algn="ctr" defTabSz="914354" rtl="0" eaLnBrk="1" fontAlgn="auto" latinLnBrk="0" hangingPunct="1">
              <a:lnSpc>
                <a:spcPct val="90000"/>
              </a:lnSpc>
              <a:spcBef>
                <a:spcPts val="800"/>
              </a:spcBef>
              <a:spcAft>
                <a:spcPts val="0"/>
              </a:spcAft>
              <a:buClrTx/>
              <a:buSzTx/>
              <a:buFont typeface="Arial" panose="020B0604020202020204" pitchFamily="34" charset="0"/>
              <a:buNone/>
              <a:tabLst/>
              <a:defRPr/>
            </a:pPr>
            <a:r>
              <a:rPr lang="en-GB"/>
              <a:t>Photo</a:t>
            </a:r>
          </a:p>
        </p:txBody>
      </p:sp>
      <p:sp>
        <p:nvSpPr>
          <p:cNvPr id="37" name="Textplatzhalter 16">
            <a:extLst>
              <a:ext uri="{FF2B5EF4-FFF2-40B4-BE49-F238E27FC236}">
                <a16:creationId xmlns:a16="http://schemas.microsoft.com/office/drawing/2014/main" id="{C376165A-CE76-4372-91C7-F6C54DEAFEF0}"/>
              </a:ext>
            </a:extLst>
          </p:cNvPr>
          <p:cNvSpPr>
            <a:spLocks noGrp="1"/>
          </p:cNvSpPr>
          <p:nvPr>
            <p:ph type="body" sz="quarter" idx="28" hasCustomPrompt="1"/>
          </p:nvPr>
        </p:nvSpPr>
        <p:spPr bwMode="gray">
          <a:xfrm>
            <a:off x="8329466" y="3965952"/>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8" name="Textplatzhalter 29">
            <a:extLst>
              <a:ext uri="{FF2B5EF4-FFF2-40B4-BE49-F238E27FC236}">
                <a16:creationId xmlns:a16="http://schemas.microsoft.com/office/drawing/2014/main" id="{12DC0B08-9C2F-4A20-8D25-AB673DE13DB5}"/>
              </a:ext>
            </a:extLst>
          </p:cNvPr>
          <p:cNvSpPr>
            <a:spLocks noGrp="1"/>
          </p:cNvSpPr>
          <p:nvPr>
            <p:ph type="body" sz="quarter" idx="29" hasCustomPrompt="1"/>
          </p:nvPr>
        </p:nvSpPr>
        <p:spPr bwMode="gray">
          <a:xfrm>
            <a:off x="8329466" y="3345197"/>
            <a:ext cx="3477993" cy="235035"/>
          </a:xfrm>
        </p:spPr>
        <p:txBody>
          <a:bodyPr/>
          <a:lstStyle>
            <a:lvl1pPr>
              <a:defRPr sz="1333" b="1"/>
            </a:lvl1pPr>
          </a:lstStyle>
          <a:p>
            <a:r>
              <a:rPr lang="en-GB"/>
              <a:t>Given name Family name</a:t>
            </a:r>
          </a:p>
        </p:txBody>
      </p:sp>
      <p:sp>
        <p:nvSpPr>
          <p:cNvPr id="39" name="Textplatzhalter 30">
            <a:extLst>
              <a:ext uri="{FF2B5EF4-FFF2-40B4-BE49-F238E27FC236}">
                <a16:creationId xmlns:a16="http://schemas.microsoft.com/office/drawing/2014/main" id="{7DB1B252-5879-4206-BDF8-0A22178C0420}"/>
              </a:ext>
            </a:extLst>
          </p:cNvPr>
          <p:cNvSpPr>
            <a:spLocks noGrp="1"/>
          </p:cNvSpPr>
          <p:nvPr>
            <p:ph type="body" sz="quarter" idx="30" hasCustomPrompt="1"/>
          </p:nvPr>
        </p:nvSpPr>
        <p:spPr bwMode="gray">
          <a:xfrm>
            <a:off x="8329466" y="3581825"/>
            <a:ext cx="3477993" cy="235035"/>
          </a:xfrm>
        </p:spPr>
        <p:txBody>
          <a:bodyPr/>
          <a:lstStyle>
            <a:lvl1pPr>
              <a:defRPr sz="1333"/>
            </a:lvl1pPr>
          </a:lstStyle>
          <a:p>
            <a:r>
              <a:rPr lang="en-GB"/>
              <a:t>Function, place</a:t>
            </a:r>
          </a:p>
        </p:txBody>
      </p:sp>
      <p:sp>
        <p:nvSpPr>
          <p:cNvPr id="40" name="Bildplatzhalter 6">
            <a:extLst>
              <a:ext uri="{FF2B5EF4-FFF2-40B4-BE49-F238E27FC236}">
                <a16:creationId xmlns:a16="http://schemas.microsoft.com/office/drawing/2014/main" id="{DD64FA03-A54F-412F-96FC-EE4E88E5DD5F}"/>
              </a:ext>
            </a:extLst>
          </p:cNvPr>
          <p:cNvSpPr>
            <a:spLocks noGrp="1"/>
          </p:cNvSpPr>
          <p:nvPr>
            <p:ph type="pic" sz="quarter" idx="31" hasCustomPrompt="1"/>
          </p:nvPr>
        </p:nvSpPr>
        <p:spPr bwMode="gray">
          <a:xfrm>
            <a:off x="8329467" y="1569544"/>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3"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5"/>
            <a:ext cx="387637" cy="315277"/>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7"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 name="Datumsplatzhalter 4">
            <a:extLst>
              <a:ext uri="{FF2B5EF4-FFF2-40B4-BE49-F238E27FC236}">
                <a16:creationId xmlns:a16="http://schemas.microsoft.com/office/drawing/2014/main" id="{21D138DF-0689-42A1-BBDF-4599B8C4F19A}"/>
              </a:ext>
            </a:extLst>
          </p:cNvPr>
          <p:cNvSpPr>
            <a:spLocks noGrp="1"/>
          </p:cNvSpPr>
          <p:nvPr>
            <p:ph type="dt" sz="half" idx="32"/>
          </p:nvPr>
        </p:nvSpPr>
        <p:spPr/>
        <p:txBody>
          <a:bodyPr/>
          <a:lstStyle/>
          <a:p>
            <a:fld id="{BDA91DC4-2AA0-4D24-9BA8-FAEF03DEB792}" type="datetime1">
              <a:rPr lang="en-US" smtClean="0"/>
              <a:t>9/12/2023</a:t>
            </a:fld>
            <a:endParaRPr lang="en-GB"/>
          </a:p>
        </p:txBody>
      </p:sp>
      <p:sp>
        <p:nvSpPr>
          <p:cNvPr id="7" name="Fußzeilenplatzhalter 6">
            <a:extLst>
              <a:ext uri="{FF2B5EF4-FFF2-40B4-BE49-F238E27FC236}">
                <a16:creationId xmlns:a16="http://schemas.microsoft.com/office/drawing/2014/main" id="{B48531D5-774B-43B2-BF9F-942049A2E308}"/>
              </a:ext>
            </a:extLst>
          </p:cNvPr>
          <p:cNvSpPr>
            <a:spLocks noGrp="1"/>
          </p:cNvSpPr>
          <p:nvPr>
            <p:ph type="ftr" sz="quarter" idx="33"/>
          </p:nvPr>
        </p:nvSpPr>
        <p:spPr/>
        <p:txBody>
          <a:bodyPr/>
          <a:lstStyle/>
          <a:p>
            <a:r>
              <a:rPr lang="en-GB"/>
              <a:t>Agrifood Cluster Standard Presentation</a:t>
            </a:r>
          </a:p>
        </p:txBody>
      </p:sp>
      <p:sp>
        <p:nvSpPr>
          <p:cNvPr id="8" name="Foliennummernplatzhalter 7">
            <a:extLst>
              <a:ext uri="{FF2B5EF4-FFF2-40B4-BE49-F238E27FC236}">
                <a16:creationId xmlns:a16="http://schemas.microsoft.com/office/drawing/2014/main" id="{B567733F-77B6-4DB6-99E1-00F2DD5496BA}"/>
              </a:ext>
            </a:extLst>
          </p:cNvPr>
          <p:cNvSpPr>
            <a:spLocks noGrp="1"/>
          </p:cNvSpPr>
          <p:nvPr>
            <p:ph type="sldNum" sz="quarter" idx="34"/>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4010574573"/>
      </p:ext>
    </p:extLst>
  </p:cSld>
  <p:clrMapOvr>
    <a:masterClrMapping/>
  </p:clrMapOvr>
  <p:transition>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Only head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7" y="320284"/>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AE92EAB6-E800-4824-9AA6-CF3265D225A1}"/>
              </a:ext>
            </a:extLst>
          </p:cNvPr>
          <p:cNvSpPr>
            <a:spLocks noGrp="1"/>
          </p:cNvSpPr>
          <p:nvPr>
            <p:ph type="dt" sz="half" idx="10"/>
          </p:nvPr>
        </p:nvSpPr>
        <p:spPr/>
        <p:txBody>
          <a:bodyPr/>
          <a:lstStyle/>
          <a:p>
            <a:fld id="{EC1F5CD0-14CB-4E43-828B-1DF80965B11E}" type="datetime1">
              <a:rPr lang="en-US" smtClean="0"/>
              <a:t>9/12/2023</a:t>
            </a:fld>
            <a:endParaRPr lang="en-GB"/>
          </a:p>
        </p:txBody>
      </p:sp>
      <p:sp>
        <p:nvSpPr>
          <p:cNvPr id="7" name="Fußzeilenplatzhalter 6">
            <a:extLst>
              <a:ext uri="{FF2B5EF4-FFF2-40B4-BE49-F238E27FC236}">
                <a16:creationId xmlns:a16="http://schemas.microsoft.com/office/drawing/2014/main" id="{8C747616-D15A-4B76-A750-E3C2CAEDF52A}"/>
              </a:ext>
            </a:extLst>
          </p:cNvPr>
          <p:cNvSpPr>
            <a:spLocks noGrp="1"/>
          </p:cNvSpPr>
          <p:nvPr>
            <p:ph type="ftr" sz="quarter" idx="11"/>
          </p:nvPr>
        </p:nvSpPr>
        <p:spPr/>
        <p:txBody>
          <a:bodyPr/>
          <a:lstStyle/>
          <a:p>
            <a:r>
              <a:rPr lang="en-GB"/>
              <a:t>Agrifood Cluster Standard Presentation</a:t>
            </a:r>
          </a:p>
        </p:txBody>
      </p:sp>
      <p:sp>
        <p:nvSpPr>
          <p:cNvPr id="8" name="Foliennummernplatzhalter 7">
            <a:extLst>
              <a:ext uri="{FF2B5EF4-FFF2-40B4-BE49-F238E27FC236}">
                <a16:creationId xmlns:a16="http://schemas.microsoft.com/office/drawing/2014/main" id="{E01D67F9-3FD2-4133-A359-8B5B098782AF}"/>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916610895"/>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Only headline,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7" y="320284"/>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9"/>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Datumsplatzhalter 11">
            <a:extLst>
              <a:ext uri="{FF2B5EF4-FFF2-40B4-BE49-F238E27FC236}">
                <a16:creationId xmlns:a16="http://schemas.microsoft.com/office/drawing/2014/main" id="{947CAD9D-1855-4034-B38A-24703C6CD8BD}"/>
              </a:ext>
            </a:extLst>
          </p:cNvPr>
          <p:cNvSpPr>
            <a:spLocks noGrp="1"/>
          </p:cNvSpPr>
          <p:nvPr>
            <p:ph type="dt" sz="half" idx="10"/>
          </p:nvPr>
        </p:nvSpPr>
        <p:spPr/>
        <p:txBody>
          <a:bodyPr/>
          <a:lstStyle/>
          <a:p>
            <a:fld id="{F31ECF07-2078-4E1A-B658-2DD7D095364A}" type="datetime1">
              <a:rPr lang="en-US" smtClean="0"/>
              <a:t>9/12/2023</a:t>
            </a:fld>
            <a:endParaRPr lang="en-GB"/>
          </a:p>
        </p:txBody>
      </p:sp>
      <p:sp>
        <p:nvSpPr>
          <p:cNvPr id="13" name="Fußzeilenplatzhalter 12">
            <a:extLst>
              <a:ext uri="{FF2B5EF4-FFF2-40B4-BE49-F238E27FC236}">
                <a16:creationId xmlns:a16="http://schemas.microsoft.com/office/drawing/2014/main" id="{5310A70C-D8B8-42A6-B5C9-447FBE8EE8D3}"/>
              </a:ext>
            </a:extLst>
          </p:cNvPr>
          <p:cNvSpPr>
            <a:spLocks noGrp="1"/>
          </p:cNvSpPr>
          <p:nvPr>
            <p:ph type="ftr" sz="quarter" idx="11"/>
          </p:nvPr>
        </p:nvSpPr>
        <p:spPr/>
        <p:txBody>
          <a:bodyPr/>
          <a:lstStyle/>
          <a:p>
            <a:r>
              <a:rPr lang="en-GB"/>
              <a:t>Agrifood Cluster Standard Presentation</a:t>
            </a:r>
          </a:p>
        </p:txBody>
      </p:sp>
      <p:sp>
        <p:nvSpPr>
          <p:cNvPr id="14" name="Foliennummernplatzhalter 13">
            <a:extLst>
              <a:ext uri="{FF2B5EF4-FFF2-40B4-BE49-F238E27FC236}">
                <a16:creationId xmlns:a16="http://schemas.microsoft.com/office/drawing/2014/main" id="{66669E51-E04F-47E9-8734-AABE57CED6EE}"/>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167247722"/>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Publication details">
    <p:spTree>
      <p:nvGrpSpPr>
        <p:cNvPr id="1" name=""/>
        <p:cNvGrpSpPr/>
        <p:nvPr/>
      </p:nvGrpSpPr>
      <p:grpSpPr>
        <a:xfrm>
          <a:off x="0" y="0"/>
          <a:ext cx="0" cy="0"/>
          <a:chOff x="0" y="0"/>
          <a:chExt cx="0" cy="0"/>
        </a:xfrm>
      </p:grpSpPr>
      <p:sp>
        <p:nvSpPr>
          <p:cNvPr id="15" name="Textplatzhalter 14">
            <a:extLst>
              <a:ext uri="{FF2B5EF4-FFF2-40B4-BE49-F238E27FC236}">
                <a16:creationId xmlns:a16="http://schemas.microsoft.com/office/drawing/2014/main" id="{790F769E-F4C9-44EF-9773-070A28E48EFF}"/>
              </a:ext>
            </a:extLst>
          </p:cNvPr>
          <p:cNvSpPr>
            <a:spLocks noGrp="1"/>
          </p:cNvSpPr>
          <p:nvPr>
            <p:ph type="body" sz="quarter" idx="17" hasCustomPrompt="1"/>
          </p:nvPr>
        </p:nvSpPr>
        <p:spPr bwMode="gray">
          <a:xfrm>
            <a:off x="599758" y="431342"/>
            <a:ext cx="5765996" cy="574260"/>
          </a:xfrm>
        </p:spPr>
        <p:txBody>
          <a:bodyPr wrap="square">
            <a:spAutoFit/>
          </a:bodyPr>
          <a:lstStyle>
            <a:lvl1pPr marL="0" marR="0" indent="0" algn="l" defTabSz="914354" rtl="0" eaLnBrk="1" fontAlgn="auto" latinLnBrk="0" hangingPunct="1">
              <a:lnSpc>
                <a:spcPct val="100000"/>
              </a:lnSpc>
              <a:spcBef>
                <a:spcPts val="0"/>
              </a:spcBef>
              <a:spcAft>
                <a:spcPts val="0"/>
              </a:spcAft>
              <a:buClrTx/>
              <a:buSzTx/>
              <a:buFontTx/>
              <a:buNone/>
              <a:tabLst/>
              <a:defRPr sz="933" b="1">
                <a:solidFill>
                  <a:schemeClr val="accent1"/>
                </a:solidFill>
              </a:defRPr>
            </a:lvl1p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srgbClr val="C80F0F"/>
                </a:solidFill>
                <a:effectLst/>
                <a:uLnTx/>
                <a:uFillTx/>
                <a:latin typeface="+mn-lt"/>
                <a:ea typeface="+mn-ea"/>
                <a:cs typeface="+mn-cs"/>
              </a:rPr>
              <a:t>Note for publication details:</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Please adapt/delete placeholder texts (project/programme name, address, email, etc.) as required.</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Delete the placeholder for the cooperation partner if it is not appropriate.</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(This note is not visible in presentation mode and will also not be printed.)</a:t>
            </a:r>
          </a:p>
        </p:txBody>
      </p:sp>
      <p:sp>
        <p:nvSpPr>
          <p:cNvPr id="10" name="Rechteck 9">
            <a:extLst>
              <a:ext uri="{FF2B5EF4-FFF2-40B4-BE49-F238E27FC236}">
                <a16:creationId xmlns:a16="http://schemas.microsoft.com/office/drawing/2014/main" id="{8EF3C373-F3E5-423E-B3C3-C5E1BD203F77}"/>
              </a:ext>
            </a:extLst>
          </p:cNvPr>
          <p:cNvSpPr/>
          <p:nvPr userDrawn="1"/>
        </p:nvSpPr>
        <p:spPr bwMode="gray">
          <a:xfrm>
            <a:off x="600662" y="1475897"/>
            <a:ext cx="4286015" cy="1688283"/>
          </a:xfrm>
          <a:prstGeom prst="rect">
            <a:avLst/>
          </a:prstGeom>
        </p:spPr>
        <p:txBody>
          <a:bodyPr wrap="square" lIns="0" tIns="0">
            <a:spAutoFit/>
          </a:bodyPr>
          <a:lstStyle/>
          <a:p>
            <a:pPr marL="0" marR="0" lvl="0" indent="0" defTabSz="1219140" eaLnBrk="1" fontAlgn="auto" latinLnBrk="0" hangingPunct="1">
              <a:lnSpc>
                <a:spcPct val="100000"/>
              </a:lnSpc>
              <a:spcBef>
                <a:spcPts val="0"/>
              </a:spcBef>
              <a:spcAft>
                <a:spcPts val="0"/>
              </a:spcAft>
              <a:buClrTx/>
              <a:buSzTx/>
              <a:buFontTx/>
              <a:buNone/>
              <a:tabLst/>
              <a:defRPr/>
            </a:pPr>
            <a:r>
              <a:rPr kumimoji="0" lang="en-US" sz="1067" b="0" i="0" u="none" strike="noStrike" kern="0" cap="none" spc="0" normalizeH="0" baseline="0" noProof="0">
                <a:ln>
                  <a:noFill/>
                </a:ln>
                <a:solidFill>
                  <a:prstClr val="black"/>
                </a:solidFill>
                <a:effectLst/>
                <a:uLnTx/>
                <a:uFillTx/>
              </a:rPr>
              <a:t>As a federally owned enterprise, GIZ supports the German Government in achieving its objectives in the field of international cooperation for sustainable development.</a:t>
            </a:r>
          </a:p>
          <a:p>
            <a:pPr marL="0" marR="0" lvl="0" indent="0" defTabSz="1219140" eaLnBrk="1" fontAlgn="auto" latinLnBrk="0" hangingPunct="1">
              <a:lnSpc>
                <a:spcPct val="100000"/>
              </a:lnSpc>
              <a:spcBef>
                <a:spcPts val="0"/>
              </a:spcBef>
              <a:spcAft>
                <a:spcPts val="0"/>
              </a:spcAft>
              <a:buClrTx/>
              <a:buSzTx/>
              <a:buFontTx/>
              <a:buNone/>
              <a:tabLst/>
              <a:defRPr/>
            </a:pPr>
            <a:br>
              <a:rPr kumimoji="0" lang="en-US" sz="1067" b="0" i="0" u="none" strike="noStrike" kern="0" cap="none" spc="0" normalizeH="0" baseline="0" noProof="0">
                <a:ln>
                  <a:noFill/>
                </a:ln>
                <a:solidFill>
                  <a:prstClr val="black"/>
                </a:solidFill>
                <a:effectLst/>
                <a:uLnTx/>
                <a:uFillTx/>
              </a:rPr>
            </a:br>
            <a:r>
              <a:rPr kumimoji="0" lang="de-DE" sz="1067" b="1" i="0" u="none" strike="noStrike" kern="0" cap="none" spc="0" normalizeH="0" baseline="0" noProof="0" err="1">
                <a:ln>
                  <a:noFill/>
                </a:ln>
                <a:solidFill>
                  <a:prstClr val="black"/>
                </a:solidFill>
                <a:effectLst/>
                <a:uLnTx/>
                <a:uFillTx/>
              </a:rPr>
              <a:t>Published</a:t>
            </a:r>
            <a:r>
              <a:rPr kumimoji="0" lang="de-DE" sz="1067" b="1" i="0" u="none" strike="noStrike" kern="0" cap="none" spc="0" normalizeH="0" baseline="0" noProof="0">
                <a:ln>
                  <a:noFill/>
                </a:ln>
                <a:solidFill>
                  <a:prstClr val="black"/>
                </a:solidFill>
                <a:effectLst/>
                <a:uLnTx/>
                <a:uFillTx/>
              </a:rPr>
              <a:t> </a:t>
            </a:r>
            <a:r>
              <a:rPr kumimoji="0" lang="de-DE" sz="1067" b="1" i="0" u="none" strike="noStrike" kern="0" cap="none" spc="0" normalizeH="0" baseline="0" noProof="0" err="1">
                <a:ln>
                  <a:noFill/>
                </a:ln>
                <a:solidFill>
                  <a:prstClr val="black"/>
                </a:solidFill>
                <a:effectLst/>
                <a:uLnTx/>
                <a:uFillTx/>
              </a:rPr>
              <a:t>by</a:t>
            </a:r>
            <a:r>
              <a:rPr kumimoji="0" lang="de-DE" sz="1067" b="1" i="0" u="none" strike="noStrike" kern="0" cap="none" spc="0" normalizeH="0" baseline="0" noProof="0">
                <a:ln>
                  <a:noFill/>
                </a:ln>
                <a:solidFill>
                  <a:prstClr val="black"/>
                </a:solidFill>
                <a:effectLst/>
                <a:uLnTx/>
                <a:uFillTx/>
              </a:rPr>
              <a:t>:</a:t>
            </a:r>
          </a:p>
          <a:p>
            <a:pPr marL="0" marR="0" lvl="0" indent="0" defTabSz="121914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Deutsche Gesellschaft </a:t>
            </a:r>
            <a:r>
              <a:rPr kumimoji="0" lang="de-DE" sz="1067" b="0" i="0" u="none" strike="noStrike" kern="0" cap="none" spc="0" normalizeH="0" baseline="0" noProof="0" err="1">
                <a:ln>
                  <a:noFill/>
                </a:ln>
                <a:solidFill>
                  <a:prstClr val="black"/>
                </a:solidFill>
                <a:effectLst/>
                <a:uLnTx/>
                <a:uFillTx/>
              </a:rPr>
              <a:t>für</a:t>
            </a:r>
            <a:endParaRPr kumimoji="0" lang="de-DE" sz="1067" b="0" i="0" u="none" strike="noStrike" kern="0" cap="none" spc="0" normalizeH="0" baseline="0" noProof="0">
              <a:ln>
                <a:noFill/>
              </a:ln>
              <a:solidFill>
                <a:prstClr val="black"/>
              </a:solidFill>
              <a:effectLst/>
              <a:uLnTx/>
              <a:uFillTx/>
            </a:endParaRPr>
          </a:p>
          <a:p>
            <a:pPr marL="0" marR="0" lvl="0" indent="0" defTabSz="121914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Internationale Zusammenarbeit (GIZ) GmbH</a:t>
            </a:r>
            <a:br>
              <a:rPr kumimoji="0" lang="de-DE" sz="1067" b="0" i="0" u="none" strike="noStrike" kern="0" cap="none" spc="0" normalizeH="0" baseline="0" noProof="0">
                <a:ln>
                  <a:noFill/>
                </a:ln>
                <a:solidFill>
                  <a:prstClr val="black"/>
                </a:solidFill>
                <a:effectLst/>
                <a:uLnTx/>
                <a:uFillTx/>
              </a:rPr>
            </a:br>
            <a:br>
              <a:rPr kumimoji="0" lang="de-DE" sz="1067" b="0" i="0" u="none" strike="noStrike" kern="0" cap="none" spc="0" normalizeH="0" baseline="0" noProof="0">
                <a:ln>
                  <a:noFill/>
                </a:ln>
                <a:solidFill>
                  <a:prstClr val="black"/>
                </a:solidFill>
                <a:effectLst/>
                <a:uLnTx/>
                <a:uFillTx/>
              </a:rPr>
            </a:br>
            <a:r>
              <a:rPr kumimoji="0" lang="de-DE" sz="1067" b="0" i="0" u="none" strike="noStrike" kern="0" cap="none" spc="0" normalizeH="0" baseline="0" noProof="0">
                <a:ln>
                  <a:noFill/>
                </a:ln>
                <a:solidFill>
                  <a:prstClr val="black"/>
                </a:solidFill>
                <a:effectLst/>
                <a:uLnTx/>
                <a:uFillTx/>
              </a:rPr>
              <a:t>Registered </a:t>
            </a:r>
            <a:r>
              <a:rPr kumimoji="0" lang="de-DE" sz="1067" b="0" i="0" u="none" strike="noStrike" kern="0" cap="none" spc="0" normalizeH="0" baseline="0" noProof="0" err="1">
                <a:ln>
                  <a:noFill/>
                </a:ln>
                <a:solidFill>
                  <a:prstClr val="black"/>
                </a:solidFill>
                <a:effectLst/>
                <a:uLnTx/>
                <a:uFillTx/>
              </a:rPr>
              <a:t>offices</a:t>
            </a:r>
            <a:endParaRPr kumimoji="0" lang="de-DE" sz="1067" b="0" i="0" u="none" strike="noStrike" kern="0" cap="none" spc="0" normalizeH="0" baseline="0" noProof="0">
              <a:ln>
                <a:noFill/>
              </a:ln>
              <a:solidFill>
                <a:prstClr val="black"/>
              </a:solidFill>
              <a:effectLst/>
              <a:uLnTx/>
              <a:uFillTx/>
            </a:endParaRPr>
          </a:p>
          <a:p>
            <a:pPr marL="0" marR="0" lvl="0" indent="0" defTabSz="121914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Bonn and Eschborn</a:t>
            </a:r>
            <a:endParaRPr kumimoji="0" lang="en-US" sz="1067" b="0" i="0" u="none" strike="noStrike" kern="0" cap="none" spc="0" normalizeH="0" baseline="0" noProof="0">
              <a:ln>
                <a:noFill/>
              </a:ln>
              <a:solidFill>
                <a:prstClr val="black"/>
              </a:solidFill>
              <a:effectLst/>
              <a:uLnTx/>
              <a:uFillTx/>
            </a:endParaRPr>
          </a:p>
        </p:txBody>
      </p:sp>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0" y="3397147"/>
            <a:ext cx="4619229"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13" name="Textplatzhalter 6">
            <a:extLst>
              <a:ext uri="{FF2B5EF4-FFF2-40B4-BE49-F238E27FC236}">
                <a16:creationId xmlns:a16="http://schemas.microsoft.com/office/drawing/2014/main" id="{CF011E25-18E3-408D-87A2-25C927E6CD34}"/>
              </a:ext>
            </a:extLst>
          </p:cNvPr>
          <p:cNvSpPr>
            <a:spLocks noGrp="1"/>
          </p:cNvSpPr>
          <p:nvPr>
            <p:ph type="body" sz="quarter" idx="15" hasCustomPrompt="1"/>
          </p:nvPr>
        </p:nvSpPr>
        <p:spPr bwMode="gray">
          <a:xfrm>
            <a:off x="5848719" y="1475897"/>
            <a:ext cx="4570903"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lnSpc>
                <a:spcPct val="100000"/>
              </a:lnSpc>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5" name="Datumsplatzhalter 4">
            <a:extLst>
              <a:ext uri="{FF2B5EF4-FFF2-40B4-BE49-F238E27FC236}">
                <a16:creationId xmlns:a16="http://schemas.microsoft.com/office/drawing/2014/main" id="{F710B78A-21F5-4CD5-A798-9F28BEF0EA21}"/>
              </a:ext>
            </a:extLst>
          </p:cNvPr>
          <p:cNvSpPr>
            <a:spLocks noGrp="1"/>
          </p:cNvSpPr>
          <p:nvPr>
            <p:ph type="dt" sz="half" idx="18"/>
          </p:nvPr>
        </p:nvSpPr>
        <p:spPr/>
        <p:txBody>
          <a:bodyPr/>
          <a:lstStyle/>
          <a:p>
            <a:fld id="{04417F1E-D6CB-4E66-B68E-36E9BC3B29EB}" type="datetime1">
              <a:rPr lang="en-US" smtClean="0"/>
              <a:t>9/12/2023</a:t>
            </a:fld>
            <a:endParaRPr lang="en-GB"/>
          </a:p>
        </p:txBody>
      </p:sp>
      <p:sp>
        <p:nvSpPr>
          <p:cNvPr id="6" name="Fußzeilenplatzhalter 5">
            <a:extLst>
              <a:ext uri="{FF2B5EF4-FFF2-40B4-BE49-F238E27FC236}">
                <a16:creationId xmlns:a16="http://schemas.microsoft.com/office/drawing/2014/main" id="{489B8326-D6A7-4E0B-A320-27E8F32582F1}"/>
              </a:ext>
            </a:extLst>
          </p:cNvPr>
          <p:cNvSpPr>
            <a:spLocks noGrp="1"/>
          </p:cNvSpPr>
          <p:nvPr>
            <p:ph type="ftr" sz="quarter" idx="19"/>
          </p:nvPr>
        </p:nvSpPr>
        <p:spPr/>
        <p:txBody>
          <a:bodyPr/>
          <a:lstStyle/>
          <a:p>
            <a:r>
              <a:rPr lang="en-GB"/>
              <a:t>Agrifood Cluster Standard Presentation</a:t>
            </a:r>
          </a:p>
        </p:txBody>
      </p:sp>
      <p:sp>
        <p:nvSpPr>
          <p:cNvPr id="8" name="Foliennummernplatzhalter 7">
            <a:extLst>
              <a:ext uri="{FF2B5EF4-FFF2-40B4-BE49-F238E27FC236}">
                <a16:creationId xmlns:a16="http://schemas.microsoft.com/office/drawing/2014/main" id="{B829CD0F-D162-4EFA-8033-3557250F4410}"/>
              </a:ext>
            </a:extLst>
          </p:cNvPr>
          <p:cNvSpPr>
            <a:spLocks noGrp="1"/>
          </p:cNvSpPr>
          <p:nvPr>
            <p:ph type="sldNum" sz="quarter" idx="20"/>
          </p:nvPr>
        </p:nvSpPr>
        <p:spPr/>
        <p:txBody>
          <a:bodyPr/>
          <a:lstStyle/>
          <a:p>
            <a:r>
              <a:rPr lang="en-GB"/>
              <a:t>Page </a:t>
            </a:r>
            <a:fld id="{3A8B5DB7-81A8-4ED4-916B-6B23CD603687}" type="slidenum">
              <a:rPr lang="en-GB" smtClean="0"/>
              <a:pPr/>
              <a:t>‹#›</a:t>
            </a:fld>
            <a:endParaRPr lang="en-GB"/>
          </a:p>
        </p:txBody>
      </p:sp>
      <p:sp>
        <p:nvSpPr>
          <p:cNvPr id="3" name="Textplatzhalter 2">
            <a:extLst>
              <a:ext uri="{FF2B5EF4-FFF2-40B4-BE49-F238E27FC236}">
                <a16:creationId xmlns:a16="http://schemas.microsoft.com/office/drawing/2014/main" id="{912896FF-98FC-4945-B272-264E311FE7AC}"/>
              </a:ext>
            </a:extLst>
          </p:cNvPr>
          <p:cNvSpPr>
            <a:spLocks noGrp="1"/>
          </p:cNvSpPr>
          <p:nvPr>
            <p:ph type="body" sz="quarter" idx="21" hasCustomPrompt="1"/>
          </p:nvPr>
        </p:nvSpPr>
        <p:spPr>
          <a:xfrm>
            <a:off x="5848352" y="4276012"/>
            <a:ext cx="1075837" cy="147733"/>
          </a:xfrm>
        </p:spPr>
        <p:txBody>
          <a:bodyPr wrap="none" lIns="0">
            <a:spAutoFit/>
          </a:bodyPr>
          <a:lstStyle>
            <a:lvl1pPr>
              <a:defRPr lang="de-DE" sz="1067" smtClean="0">
                <a:solidFill>
                  <a:prstClr val="black"/>
                </a:solidFill>
              </a:defRPr>
            </a:lvl1pPr>
            <a:lvl2pPr>
              <a:defRPr lang="de-DE" sz="1800" smtClean="0"/>
            </a:lvl2pPr>
            <a:lvl3pPr>
              <a:defRPr lang="de-DE" sz="1800" smtClean="0"/>
            </a:lvl3pPr>
            <a:lvl4pPr>
              <a:defRPr lang="de-DE" smtClean="0"/>
            </a:lvl4pPr>
            <a:lvl5pPr>
              <a:defRPr lang="fr-FR"/>
            </a:lvl5pPr>
          </a:lstStyle>
          <a:p>
            <a:pPr lvl="0"/>
            <a:r>
              <a:rPr lang="de-DE"/>
              <a:t>Click </a:t>
            </a:r>
            <a:r>
              <a:rPr lang="de-DE" err="1"/>
              <a:t>to</a:t>
            </a:r>
            <a:r>
              <a:rPr lang="de-DE"/>
              <a:t> </a:t>
            </a:r>
            <a:r>
              <a:rPr lang="de-DE" err="1"/>
              <a:t>add</a:t>
            </a:r>
            <a:r>
              <a:rPr lang="de-DE"/>
              <a:t> </a:t>
            </a:r>
            <a:r>
              <a:rPr lang="de-DE" err="1"/>
              <a:t>text</a:t>
            </a:r>
            <a:endParaRPr lang="fr-FR"/>
          </a:p>
        </p:txBody>
      </p:sp>
    </p:spTree>
    <p:extLst>
      <p:ext uri="{BB962C8B-B14F-4D97-AF65-F5344CB8AC3E}">
        <p14:creationId xmlns:p14="http://schemas.microsoft.com/office/powerpoint/2010/main" val="183050380"/>
      </p:ext>
    </p:extLst>
  </p:cSld>
  <p:clrMapOvr>
    <a:masterClrMapping/>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Photo credits and sources">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1" y="1475895"/>
            <a:ext cx="9563579" cy="4626708"/>
          </a:xfrm>
        </p:spPr>
        <p:txBody>
          <a:bodyPr numCol="2"/>
          <a:lstStyle>
            <a:lvl1pPr marL="0" marR="0" indent="0" algn="l" defTabSz="914354" rtl="0" eaLnBrk="1" fontAlgn="auto" latinLnBrk="0" hangingPunct="1">
              <a:lnSpc>
                <a:spcPct val="100000"/>
              </a:lnSpc>
              <a:spcBef>
                <a:spcPts val="0"/>
              </a:spcBef>
              <a:spcAft>
                <a:spcPts val="0"/>
              </a:spcAft>
              <a:buClrTx/>
              <a:buSzTx/>
              <a:buFont typeface="Arial" panose="020B0604020202020204" pitchFamily="34" charset="0"/>
              <a:buNone/>
              <a:tabLst/>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marL="0" marR="0" lvl="0" indent="0" algn="l"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lang="en-GB"/>
              <a:t>Click to add text</a:t>
            </a:r>
          </a:p>
          <a:p>
            <a:pPr lvl="0"/>
            <a:endParaRPr lang="en-GB"/>
          </a:p>
        </p:txBody>
      </p:sp>
      <p:sp>
        <p:nvSpPr>
          <p:cNvPr id="11" name="Rechteck 10">
            <a:extLst>
              <a:ext uri="{FF2B5EF4-FFF2-40B4-BE49-F238E27FC236}">
                <a16:creationId xmlns:a16="http://schemas.microsoft.com/office/drawing/2014/main" id="{1BCACD76-7CB8-457E-9434-C57DB9E23AA9}"/>
              </a:ext>
            </a:extLst>
          </p:cNvPr>
          <p:cNvSpPr/>
          <p:nvPr userDrawn="1"/>
        </p:nvSpPr>
        <p:spPr bwMode="gray">
          <a:xfrm>
            <a:off x="1036949" y="6535919"/>
            <a:ext cx="1688323" cy="2503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Titel 4">
            <a:extLst>
              <a:ext uri="{FF2B5EF4-FFF2-40B4-BE49-F238E27FC236}">
                <a16:creationId xmlns:a16="http://schemas.microsoft.com/office/drawing/2014/main" id="{7C271A97-CC1D-481E-9972-CE4AD69C28AD}"/>
              </a:ext>
            </a:extLst>
          </p:cNvPr>
          <p:cNvSpPr txBox="1">
            <a:spLocks/>
          </p:cNvSpPr>
          <p:nvPr userDrawn="1"/>
        </p:nvSpPr>
        <p:spPr bwMode="gray">
          <a:xfrm>
            <a:off x="599758" y="320284"/>
            <a:ext cx="9020495" cy="720725"/>
          </a:xfrm>
          <a:prstGeom prst="rect">
            <a:avLst/>
          </a:prstGeom>
        </p:spPr>
        <p:txBody>
          <a:bodyPr vert="horz" lIns="0" tIns="0" rIns="96000" bIns="0" rtlCol="0" anchor="b">
            <a:noAutofit/>
          </a:bodyPr>
          <a:lstStyle>
            <a:lvl1pPr algn="l" defTabSz="685800" rtl="0" eaLnBrk="1" latinLnBrk="0" hangingPunct="1">
              <a:lnSpc>
                <a:spcPct val="90000"/>
              </a:lnSpc>
              <a:spcBef>
                <a:spcPct val="0"/>
              </a:spcBef>
              <a:buNone/>
              <a:defRPr sz="1800" b="1" kern="1200" cap="none" baseline="0">
                <a:solidFill>
                  <a:schemeClr val="tx1"/>
                </a:solidFill>
                <a:latin typeface="+mj-lt"/>
                <a:ea typeface="+mj-ea"/>
                <a:cs typeface="+mj-cs"/>
              </a:defRPr>
            </a:lvl1pPr>
          </a:lstStyle>
          <a:p>
            <a:r>
              <a:rPr lang="en-GB" sz="2400" b="1"/>
              <a:t>Photo credits/sources</a:t>
            </a:r>
            <a:endParaRPr lang="en-GB" sz="2400"/>
          </a:p>
        </p:txBody>
      </p:sp>
    </p:spTree>
    <p:extLst>
      <p:ext uri="{BB962C8B-B14F-4D97-AF65-F5344CB8AC3E}">
        <p14:creationId xmlns:p14="http://schemas.microsoft.com/office/powerpoint/2010/main" val="3432694134"/>
      </p:ext>
    </p:extLst>
  </p:cSld>
  <p:clrMapOvr>
    <a:masterClrMapping/>
  </p:clrMapOvr>
  <p:transition>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Closing slide">
    <p:spTree>
      <p:nvGrpSpPr>
        <p:cNvPr id="1" name=""/>
        <p:cNvGrpSpPr/>
        <p:nvPr/>
      </p:nvGrpSpPr>
      <p:grpSpPr>
        <a:xfrm>
          <a:off x="0" y="0"/>
          <a:ext cx="0" cy="0"/>
          <a:chOff x="0" y="0"/>
          <a:chExt cx="0" cy="0"/>
        </a:xfrm>
      </p:grpSpPr>
      <p:pic>
        <p:nvPicPr>
          <p:cNvPr id="17" name="Grafik 16" descr="Ein Bild, das Kette enthält.&#10;&#10;Automatisch generierte Beschreibung">
            <a:extLst>
              <a:ext uri="{FF2B5EF4-FFF2-40B4-BE49-F238E27FC236}">
                <a16:creationId xmlns:a16="http://schemas.microsoft.com/office/drawing/2014/main" id="{D27820A7-D571-4E28-A8CF-ADB17402AE97}"/>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2" y="165102"/>
            <a:ext cx="11858487" cy="5444047"/>
          </a:xfrm>
          <a:prstGeom prst="rect">
            <a:avLst/>
          </a:prstGeom>
        </p:spPr>
      </p:pic>
      <p:pic>
        <p:nvPicPr>
          <p:cNvPr id="12" name="Grafik 11" descr="Ein Bild, das Säge enthält.&#10;&#10;Automatisch generierte Beschreibung">
            <a:extLst>
              <a:ext uri="{FF2B5EF4-FFF2-40B4-BE49-F238E27FC236}">
                <a16:creationId xmlns:a16="http://schemas.microsoft.com/office/drawing/2014/main" id="{D33A00EE-9ACF-4636-BD82-6CF5E7FCB98C}"/>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1865" y="821728"/>
            <a:ext cx="11860800" cy="5214544"/>
          </a:xfrm>
          <a:prstGeom prst="rect">
            <a:avLst/>
          </a:prstGeom>
        </p:spPr>
      </p:pic>
      <p:sp>
        <p:nvSpPr>
          <p:cNvPr id="14" name="Bar">
            <a:extLst>
              <a:ext uri="{FF2B5EF4-FFF2-40B4-BE49-F238E27FC236}">
                <a16:creationId xmlns:a16="http://schemas.microsoft.com/office/drawing/2014/main" id="{CAE61038-067C-47CF-8DDC-5ED6CDAC4AEE}"/>
              </a:ext>
            </a:extLst>
          </p:cNvPr>
          <p:cNvSpPr/>
          <p:nvPr userDrawn="1"/>
        </p:nvSpPr>
        <p:spPr bwMode="gray">
          <a:xfrm>
            <a:off x="8815754" y="5609149"/>
            <a:ext cx="3206913" cy="19590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Rechteck 18">
            <a:extLst>
              <a:ext uri="{FF2B5EF4-FFF2-40B4-BE49-F238E27FC236}">
                <a16:creationId xmlns:a16="http://schemas.microsoft.com/office/drawing/2014/main" id="{4950B203-064F-443F-94A9-C002DAAE8F83}"/>
              </a:ext>
            </a:extLst>
          </p:cNvPr>
          <p:cNvSpPr/>
          <p:nvPr userDrawn="1"/>
        </p:nvSpPr>
        <p:spPr bwMode="gray">
          <a:xfrm>
            <a:off x="1620790" y="2077321"/>
            <a:ext cx="4705732" cy="3027304"/>
          </a:xfrm>
          <a:prstGeom prst="rect">
            <a:avLst/>
          </a:prstGeom>
        </p:spPr>
        <p:txBody>
          <a:bodyPr wrap="square">
            <a:spAutoFit/>
          </a:bodyPr>
          <a:lstStyle/>
          <a:p>
            <a:pPr marL="0" marR="0" lvl="0" indent="0" defTabSz="1219140" eaLnBrk="1" fontAlgn="auto" latinLnBrk="0" hangingPunct="1">
              <a:lnSpc>
                <a:spcPct val="100000"/>
              </a:lnSpc>
              <a:spcBef>
                <a:spcPts val="0"/>
              </a:spcBef>
              <a:spcAft>
                <a:spcPts val="0"/>
              </a:spcAft>
              <a:buClrTx/>
              <a:buSzTx/>
              <a:buFontTx/>
              <a:buNone/>
              <a:tabLst/>
              <a:defRPr/>
            </a:pPr>
            <a:r>
              <a:rPr kumimoji="0" lang="en-GB" sz="1467" b="1" i="0" u="none" strike="noStrike" kern="0" cap="none" spc="0" normalizeH="0" baseline="0" noProof="0">
                <a:ln>
                  <a:noFill/>
                </a:ln>
                <a:solidFill>
                  <a:prstClr val="black"/>
                </a:solidFill>
                <a:effectLst/>
                <a:uLnTx/>
                <a:uFillTx/>
              </a:rPr>
              <a:t>Deutsche Gesellschaft </a:t>
            </a:r>
            <a:r>
              <a:rPr kumimoji="0" lang="en-GB" sz="1467" b="1" i="0" u="none" strike="noStrike" kern="0" cap="none" spc="0" normalizeH="0" baseline="0" noProof="0" err="1">
                <a:ln>
                  <a:noFill/>
                </a:ln>
                <a:solidFill>
                  <a:prstClr val="black"/>
                </a:solidFill>
                <a:effectLst/>
                <a:uLnTx/>
                <a:uFillTx/>
              </a:rPr>
              <a:t>für</a:t>
            </a:r>
            <a:br>
              <a:rPr kumimoji="0" lang="en-GB" sz="1467" b="1" i="0" u="none" strike="noStrike" kern="0" cap="none" spc="0" normalizeH="0" baseline="0" noProof="0">
                <a:ln>
                  <a:noFill/>
                </a:ln>
                <a:solidFill>
                  <a:prstClr val="black"/>
                </a:solidFill>
                <a:effectLst/>
                <a:uLnTx/>
                <a:uFillTx/>
              </a:rPr>
            </a:br>
            <a:r>
              <a:rPr kumimoji="0" lang="en-GB" sz="1467" b="1" i="0" u="none" strike="noStrike" kern="0" cap="none" spc="0" normalizeH="0" baseline="0" noProof="0">
                <a:ln>
                  <a:noFill/>
                </a:ln>
                <a:solidFill>
                  <a:prstClr val="black"/>
                </a:solidFill>
                <a:effectLst/>
                <a:uLnTx/>
                <a:uFillTx/>
              </a:rPr>
              <a:t>Internationale </a:t>
            </a:r>
            <a:r>
              <a:rPr kumimoji="0" lang="en-GB" sz="1467" b="1" i="0" u="none" strike="noStrike" kern="0" cap="none" spc="0" normalizeH="0" baseline="0" noProof="0" err="1">
                <a:ln>
                  <a:noFill/>
                </a:ln>
                <a:solidFill>
                  <a:prstClr val="black"/>
                </a:solidFill>
                <a:effectLst/>
                <a:uLnTx/>
                <a:uFillTx/>
              </a:rPr>
              <a:t>Zusammenarbeit</a:t>
            </a:r>
            <a:r>
              <a:rPr kumimoji="0" lang="en-GB" sz="1467" b="1" i="0" u="none" strike="noStrike" kern="0" cap="none" spc="0" normalizeH="0" baseline="0" noProof="0">
                <a:ln>
                  <a:noFill/>
                </a:ln>
                <a:solidFill>
                  <a:prstClr val="black"/>
                </a:solidFill>
                <a:effectLst/>
                <a:uLnTx/>
                <a:uFillTx/>
              </a:rPr>
              <a:t> (GIZ) GmbH</a:t>
            </a:r>
          </a:p>
          <a:p>
            <a:pPr marL="0" marR="0" lvl="0" indent="0" defTabSz="1219140" eaLnBrk="1" fontAlgn="auto" latinLnBrk="0" hangingPunct="1">
              <a:lnSpc>
                <a:spcPct val="100000"/>
              </a:lnSpc>
              <a:spcBef>
                <a:spcPts val="0"/>
              </a:spcBef>
              <a:spcAft>
                <a:spcPts val="0"/>
              </a:spcAft>
              <a:buClrTx/>
              <a:buSzTx/>
              <a:buFontTx/>
              <a:buNone/>
              <a:tabLst/>
              <a:defRPr/>
            </a:pPr>
            <a:endParaRPr kumimoji="0" lang="en-GB" sz="1467" b="1" i="0" u="none" strike="noStrike" kern="0" cap="none" spc="0" normalizeH="0" baseline="0" noProof="0">
              <a:ln>
                <a:noFill/>
              </a:ln>
              <a:solidFill>
                <a:prstClr val="black"/>
              </a:solidFill>
              <a:effectLst/>
              <a:uLnTx/>
              <a:uFillTx/>
            </a:endParaRPr>
          </a:p>
          <a:p>
            <a:pPr marL="0" marR="0" lvl="0" indent="0" defTabSz="121914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Registered offices</a:t>
            </a:r>
          </a:p>
          <a:p>
            <a:pPr marL="0" marR="0" lvl="0" indent="0" defTabSz="121914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Bonn and Eschborn, Germany</a:t>
            </a:r>
          </a:p>
          <a:p>
            <a:pPr marL="0" marR="0" lvl="0" indent="0" defTabSz="121914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4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Friedrich-Ebert-Allee 32 + 36</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53113 Bonn, Germany</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T  +49  228  44 60 - 0</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F  +49  228  44 60 - 17 66</a:t>
            </a:r>
          </a:p>
          <a:p>
            <a:pPr marL="0" marR="0" lvl="0" indent="0" defTabSz="121914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4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E  info@giz.de</a:t>
            </a:r>
          </a:p>
          <a:p>
            <a:pPr marL="0" marR="0" lvl="0" indent="0" defTabSz="121914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I   </a:t>
            </a:r>
            <a:r>
              <a:rPr kumimoji="0" lang="en-GB" sz="533" b="0" i="0" u="none" strike="noStrike" kern="0" cap="none" spc="0" normalizeH="0" baseline="0" noProof="0">
                <a:ln>
                  <a:noFill/>
                </a:ln>
                <a:solidFill>
                  <a:prstClr val="black"/>
                </a:solidFill>
                <a:effectLst/>
                <a:uLnTx/>
                <a:uFillTx/>
              </a:rPr>
              <a:t> </a:t>
            </a:r>
            <a:r>
              <a:rPr kumimoji="0" lang="en-GB" sz="1467" b="0" i="0" u="none" strike="noStrike" kern="0" cap="none" spc="0" normalizeH="0" baseline="0" noProof="0">
                <a:ln>
                  <a:noFill/>
                </a:ln>
                <a:solidFill>
                  <a:prstClr val="black"/>
                </a:solidFill>
                <a:effectLst/>
                <a:uLnTx/>
                <a:uFillTx/>
              </a:rPr>
              <a:t>www.giz.de</a:t>
            </a:r>
          </a:p>
        </p:txBody>
      </p:sp>
      <p:sp>
        <p:nvSpPr>
          <p:cNvPr id="20" name="Rechteck 19">
            <a:extLst>
              <a:ext uri="{FF2B5EF4-FFF2-40B4-BE49-F238E27FC236}">
                <a16:creationId xmlns:a16="http://schemas.microsoft.com/office/drawing/2014/main" id="{37982854-A844-4D46-9BB7-0890F958ED69}"/>
              </a:ext>
            </a:extLst>
          </p:cNvPr>
          <p:cNvSpPr/>
          <p:nvPr userDrawn="1"/>
        </p:nvSpPr>
        <p:spPr bwMode="gray">
          <a:xfrm>
            <a:off x="4700587" y="3413821"/>
            <a:ext cx="4294717" cy="995401"/>
          </a:xfrm>
          <a:prstGeom prst="rect">
            <a:avLst/>
          </a:prstGeom>
        </p:spPr>
        <p:txBody>
          <a:bodyPr wrap="square">
            <a:sp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latin typeface="+mn-lt"/>
                <a:ea typeface="+mn-ea"/>
                <a:cs typeface="+mn-cs"/>
              </a:rPr>
              <a:t>Dag-Hammarskjöld-</a:t>
            </a:r>
            <a:r>
              <a:rPr kumimoji="0" lang="en-GB" sz="1467" b="0" i="0" u="none" strike="noStrike" kern="0" cap="none" spc="0" normalizeH="0" baseline="0" noProof="0" err="1">
                <a:ln>
                  <a:noFill/>
                </a:ln>
                <a:solidFill>
                  <a:prstClr val="black"/>
                </a:solidFill>
                <a:effectLst/>
                <a:uLnTx/>
                <a:uFillTx/>
                <a:latin typeface="+mn-lt"/>
                <a:ea typeface="+mn-ea"/>
                <a:cs typeface="+mn-cs"/>
              </a:rPr>
              <a:t>Weg</a:t>
            </a:r>
            <a:r>
              <a:rPr kumimoji="0" lang="en-GB" sz="1467" b="0" i="0" u="none" strike="noStrike" kern="0" cap="none" spc="0" normalizeH="0" baseline="0" noProof="0">
                <a:ln>
                  <a:noFill/>
                </a:ln>
                <a:solidFill>
                  <a:prstClr val="black"/>
                </a:solidFill>
                <a:effectLst/>
                <a:uLnTx/>
                <a:uFillTx/>
                <a:latin typeface="+mn-lt"/>
                <a:ea typeface="+mn-ea"/>
                <a:cs typeface="+mn-cs"/>
              </a:rPr>
              <a:t> 1 - 5</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65760 </a:t>
            </a:r>
            <a:r>
              <a:rPr kumimoji="0" lang="en-GB" sz="1467" b="0" i="0" u="none" strike="noStrike" kern="0" cap="none" spc="0" normalizeH="0" baseline="0" noProof="0" err="1">
                <a:ln>
                  <a:noFill/>
                </a:ln>
                <a:solidFill>
                  <a:prstClr val="black"/>
                </a:solidFill>
                <a:effectLst/>
                <a:uLnTx/>
                <a:uFillTx/>
                <a:latin typeface="+mn-lt"/>
                <a:ea typeface="+mn-ea"/>
                <a:cs typeface="+mn-cs"/>
              </a:rPr>
              <a:t>Eschborn</a:t>
            </a:r>
            <a:r>
              <a:rPr kumimoji="0" lang="en-GB" sz="1467" b="0" i="0" u="none" strike="noStrike" kern="0" cap="none" spc="0" normalizeH="0" baseline="0" noProof="0">
                <a:ln>
                  <a:noFill/>
                </a:ln>
                <a:solidFill>
                  <a:prstClr val="black"/>
                </a:solidFill>
                <a:effectLst/>
                <a:uLnTx/>
                <a:uFillTx/>
                <a:latin typeface="+mn-lt"/>
                <a:ea typeface="+mn-ea"/>
                <a:cs typeface="+mn-cs"/>
              </a:rPr>
              <a:t>, Germany</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T  +49  61 96  79 - 0</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F  +49  61 96  79 - 11 15</a:t>
            </a:r>
          </a:p>
        </p:txBody>
      </p:sp>
      <p:pic>
        <p:nvPicPr>
          <p:cNvPr id="8" name="logo">
            <a:extLst>
              <a:ext uri="{FF2B5EF4-FFF2-40B4-BE49-F238E27FC236}">
                <a16:creationId xmlns:a16="http://schemas.microsoft.com/office/drawing/2014/main" id="{89CFF6E4-F492-44F6-997D-92E15F612E25}"/>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1702221" y="5929845"/>
            <a:ext cx="2200291" cy="607280"/>
          </a:xfrm>
          <a:prstGeom prst="rect">
            <a:avLst/>
          </a:prstGeom>
        </p:spPr>
      </p:pic>
    </p:spTree>
    <p:extLst>
      <p:ext uri="{BB962C8B-B14F-4D97-AF65-F5344CB8AC3E}">
        <p14:creationId xmlns:p14="http://schemas.microsoft.com/office/powerpoint/2010/main" val="911586828"/>
      </p:ext>
    </p:extLst>
  </p:cSld>
  <p:clrMapOvr>
    <a:masterClrMapping/>
  </p:clrMapOvr>
  <p:transition>
    <p:fade/>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Textfolie 2 Fotos zweispaltig">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p:nvPr>
        </p:nvSpPr>
        <p:spPr bwMode="gray">
          <a:xfrm>
            <a:off x="6304207" y="3259669"/>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de-DE"/>
              <a:t>Bild durch Klicken auf Symbol hinzufügen</a:t>
            </a:r>
            <a:endParaRPr lang="en-GB"/>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p:nvPr>
        </p:nvSpPr>
        <p:spPr bwMode="gray">
          <a:xfrm>
            <a:off x="164179" y="3259669"/>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60" y="1361294"/>
            <a:ext cx="5282881" cy="1666388"/>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4"/>
            <a:ext cx="11414444" cy="720725"/>
          </a:xfrm>
        </p:spPr>
        <p:txBody>
          <a:bodyPr/>
          <a:lstStyle/>
          <a:p>
            <a:r>
              <a:rPr lang="de-DE"/>
              <a:t>Mastertitelformat bearbeiten</a:t>
            </a:r>
            <a:endParaRPr lang="en-GB"/>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p:nvPr>
        </p:nvSpPr>
        <p:spPr bwMode="gray">
          <a:xfrm>
            <a:off x="6740978" y="1361294"/>
            <a:ext cx="5273223" cy="1666388"/>
          </a:xfrm>
        </p:spPr>
        <p:txBody>
          <a:bodyPr/>
          <a:lstStyle/>
          <a:p>
            <a:pPr lvl="0"/>
            <a:r>
              <a:rPr lang="de-DE"/>
              <a:t>Mastertextformat bearbeiten</a:t>
            </a:r>
          </a:p>
          <a:p>
            <a:pPr lvl="1"/>
            <a:r>
              <a:rPr lang="de-DE"/>
              <a:t>Zweite Ebene</a:t>
            </a:r>
          </a:p>
          <a:p>
            <a:pPr lvl="2"/>
            <a:r>
              <a:rPr lang="de-DE"/>
              <a:t>Dritte Ebene</a:t>
            </a:r>
          </a:p>
        </p:txBody>
      </p:sp>
      <p:sp>
        <p:nvSpPr>
          <p:cNvPr id="10" name="Fußzeile">
            <a:extLst>
              <a:ext uri="{FF2B5EF4-FFF2-40B4-BE49-F238E27FC236}">
                <a16:creationId xmlns:a16="http://schemas.microsoft.com/office/drawing/2014/main" id="{4AB8C03B-C8A0-4D82-8F98-2B51C8F537D9}"/>
              </a:ext>
            </a:extLst>
          </p:cNvPr>
          <p:cNvSpPr>
            <a:spLocks noGrp="1"/>
          </p:cNvSpPr>
          <p:nvPr>
            <p:ph type="ftr" sz="quarter" idx="3"/>
          </p:nvPr>
        </p:nvSpPr>
        <p:spPr bwMode="gray">
          <a:xfrm>
            <a:off x="2729900" y="6568513"/>
            <a:ext cx="7701304" cy="123111"/>
          </a:xfrm>
          <a:prstGeom prst="rect">
            <a:avLst/>
          </a:prstGeom>
        </p:spPr>
        <p:txBody>
          <a:bodyPr vert="horz" wrap="square" lIns="0" tIns="0" rIns="0" bIns="0" rtlCol="0" anchor="ctr">
            <a:spAutoFit/>
          </a:bodyPr>
          <a:lstStyle>
            <a:lvl1pPr algn="l">
              <a:defRPr sz="800" spc="51" baseline="0">
                <a:solidFill>
                  <a:schemeClr val="tx1">
                    <a:lumMod val="50000"/>
                    <a:lumOff val="50000"/>
                  </a:schemeClr>
                </a:solidFill>
                <a:latin typeface="Arial" panose="020B0604020202020204" pitchFamily="34" charset="0"/>
                <a:cs typeface="Arial" panose="020B0604020202020204" pitchFamily="34" charset="0"/>
              </a:defRPr>
            </a:lvl1pPr>
          </a:lstStyle>
          <a:p>
            <a:r>
              <a:rPr lang="en-GB"/>
              <a:t>Agrifood Cluster Standard Presentation</a:t>
            </a:r>
          </a:p>
        </p:txBody>
      </p:sp>
      <p:sp>
        <p:nvSpPr>
          <p:cNvPr id="12" name="Datum">
            <a:extLst>
              <a:ext uri="{FF2B5EF4-FFF2-40B4-BE49-F238E27FC236}">
                <a16:creationId xmlns:a16="http://schemas.microsoft.com/office/drawing/2014/main" id="{1BDCE26A-5215-47F4-81D2-D45D8A621784}"/>
              </a:ext>
            </a:extLst>
          </p:cNvPr>
          <p:cNvSpPr>
            <a:spLocks noGrp="1"/>
          </p:cNvSpPr>
          <p:nvPr>
            <p:ph type="dt" sz="half" idx="2"/>
          </p:nvPr>
        </p:nvSpPr>
        <p:spPr bwMode="gray">
          <a:xfrm>
            <a:off x="1412557" y="6569151"/>
            <a:ext cx="969391" cy="123111"/>
          </a:xfrm>
          <a:prstGeom prst="rect">
            <a:avLst/>
          </a:prstGeom>
        </p:spPr>
        <p:txBody>
          <a:bodyPr vert="horz" wrap="square" lIns="0" tIns="0" rIns="0" bIns="0" rtlCol="0" anchor="ctr">
            <a:spAutoFit/>
          </a:bodyPr>
          <a:lstStyle>
            <a:lvl1pPr>
              <a:defRPr lang="de-DE" sz="800" spc="51" baseline="0" smtClean="0">
                <a:solidFill>
                  <a:schemeClr val="tx1">
                    <a:lumMod val="50000"/>
                    <a:lumOff val="50000"/>
                  </a:schemeClr>
                </a:solidFill>
                <a:latin typeface="Arial" panose="020B0604020202020204" pitchFamily="34" charset="0"/>
                <a:cs typeface="Arial" panose="020B0604020202020204" pitchFamily="34" charset="0"/>
              </a:defRPr>
            </a:lvl1pPr>
          </a:lstStyle>
          <a:p>
            <a:fld id="{90E454E6-31E3-484B-945E-C3FB2E7D98A1}" type="datetime1">
              <a:rPr lang="en-US" smtClean="0"/>
              <a:t>9/12/2023</a:t>
            </a:fld>
            <a:endParaRPr lang="en-GB"/>
          </a:p>
        </p:txBody>
      </p:sp>
      <p:sp>
        <p:nvSpPr>
          <p:cNvPr id="13" name="Foliennummernplatzhalter">
            <a:extLst>
              <a:ext uri="{FF2B5EF4-FFF2-40B4-BE49-F238E27FC236}">
                <a16:creationId xmlns:a16="http://schemas.microsoft.com/office/drawing/2014/main" id="{BF9F1B9E-4ABF-4DA5-ABD3-F93EF64A405A}"/>
              </a:ext>
            </a:extLst>
          </p:cNvPr>
          <p:cNvSpPr>
            <a:spLocks noGrp="1"/>
          </p:cNvSpPr>
          <p:nvPr>
            <p:ph type="sldNum" sz="quarter" idx="4"/>
          </p:nvPr>
        </p:nvSpPr>
        <p:spPr bwMode="gray">
          <a:xfrm>
            <a:off x="599756" y="6568513"/>
            <a:ext cx="601133" cy="123111"/>
          </a:xfrm>
          <a:prstGeom prst="rect">
            <a:avLst/>
          </a:prstGeom>
        </p:spPr>
        <p:txBody>
          <a:bodyPr vert="horz" wrap="square" lIns="0" tIns="0" rIns="0" bIns="0" rtlCol="0" anchor="ctr">
            <a:spAutoFit/>
          </a:bodyPr>
          <a:lstStyle>
            <a:lvl1pPr algn="l">
              <a:defRPr lang="de-DE" sz="800" spc="51" baseline="0" smtClean="0">
                <a:solidFill>
                  <a:schemeClr val="tx2"/>
                </a:solidFill>
                <a:latin typeface="Arial" panose="020B0604020202020204" pitchFamily="34" charset="0"/>
                <a:cs typeface="Arial" panose="020B0604020202020204" pitchFamily="34" charset="0"/>
              </a:defRPr>
            </a:lvl1p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659846102"/>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Zwischenfolie s/w Visual">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de-DE" noProof="0"/>
              <a:t>Zwischenfolie</a:t>
            </a:r>
            <a:endParaRPr lang="de-DE"/>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p:txBody>
          <a:bodyPr/>
          <a:lstStyle/>
          <a:p>
            <a:fld id="{50ABBB6A-E49F-4255-B6DF-42861A64E80E}"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2672116767"/>
      </p:ext>
    </p:extLst>
  </p:cSld>
  <p:clrMapOvr>
    <a:masterClrMapping/>
  </p:clrMapOvr>
  <p:transition>
    <p:fade/>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userDrawn="1">
  <p:cSld name="Headline, Subhead, Bulletpoin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6532412"/>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userDrawn="1">
  <p:cSld name="Textfolie Standar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4"/>
            <a:ext cx="9563579" cy="4660625"/>
          </a:xfrm>
        </p:spPr>
        <p:txBody>
          <a:bodyPr/>
          <a:lstStyle/>
          <a:p>
            <a:pPr lvl="0"/>
            <a:r>
              <a:rPr lang="de-DE"/>
              <a:t>Mastertextformat bearbeiten</a:t>
            </a:r>
          </a:p>
          <a:p>
            <a:pPr lvl="1"/>
            <a:r>
              <a:rPr lang="de-DE"/>
              <a:t>Zweite Ebene</a:t>
            </a:r>
          </a:p>
          <a:p>
            <a:pPr lvl="2"/>
            <a:r>
              <a:rPr lang="de-DE"/>
              <a:t>Dritte Ebene</a:t>
            </a:r>
            <a:endParaRPr lang="en-GB"/>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7" y="320284"/>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Agrifood Cluster Standard Presentation</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69C177CD-51E6-4A94-AA22-7838F70227A1}"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2912801931"/>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615D0B2-2998-448F-BBCD-C36833CC652A}"/>
              </a:ext>
            </a:extLst>
          </p:cNvPr>
          <p:cNvSpPr>
            <a:spLocks noGrp="1"/>
          </p:cNvSpPr>
          <p:nvPr>
            <p:ph type="dt" sz="half" idx="10"/>
          </p:nvPr>
        </p:nvSpPr>
        <p:spPr/>
        <p:txBody>
          <a:bodyPr/>
          <a:lstStyle/>
          <a:p>
            <a:fld id="{BD418D22-E156-46E3-AC6D-22162684C63A}" type="datetime1">
              <a:rPr lang="en-US" smtClean="0"/>
              <a:t>9/12/2023</a:t>
            </a:fld>
            <a:endParaRPr lang="en-US"/>
          </a:p>
        </p:txBody>
      </p:sp>
      <p:sp>
        <p:nvSpPr>
          <p:cNvPr id="3" name="Footer Placeholder 2">
            <a:extLst>
              <a:ext uri="{FF2B5EF4-FFF2-40B4-BE49-F238E27FC236}">
                <a16:creationId xmlns:a16="http://schemas.microsoft.com/office/drawing/2014/main" id="{94B3A74D-723C-4D7D-878B-A8694F5D87CD}"/>
              </a:ext>
            </a:extLst>
          </p:cNvPr>
          <p:cNvSpPr>
            <a:spLocks noGrp="1"/>
          </p:cNvSpPr>
          <p:nvPr>
            <p:ph type="ftr" sz="quarter" idx="11"/>
          </p:nvPr>
        </p:nvSpPr>
        <p:spPr/>
        <p:txBody>
          <a:bodyPr/>
          <a:lstStyle/>
          <a:p>
            <a:r>
              <a:rPr lang="en-US"/>
              <a:t>Agrifood Cluster Standard Presentation</a:t>
            </a:r>
          </a:p>
        </p:txBody>
      </p:sp>
      <p:sp>
        <p:nvSpPr>
          <p:cNvPr id="4" name="Slide Number Placeholder 3">
            <a:extLst>
              <a:ext uri="{FF2B5EF4-FFF2-40B4-BE49-F238E27FC236}">
                <a16:creationId xmlns:a16="http://schemas.microsoft.com/office/drawing/2014/main" id="{FB0CBBE3-12EE-4915-B916-7D9FE5EAAD5D}"/>
              </a:ext>
            </a:extLst>
          </p:cNvPr>
          <p:cNvSpPr>
            <a:spLocks noGrp="1"/>
          </p:cNvSpPr>
          <p:nvPr>
            <p:ph type="sldNum" sz="quarter" idx="12"/>
          </p:nvPr>
        </p:nvSpPr>
        <p:spPr/>
        <p:txBody>
          <a:bodyPr/>
          <a:lstStyle/>
          <a:p>
            <a:fld id="{8FE23029-0155-4D8D-BBCA-7278AEA79825}" type="slidenum">
              <a:rPr lang="en-US" smtClean="0"/>
              <a:t>‹#›</a:t>
            </a:fld>
            <a:endParaRPr lang="en-US"/>
          </a:p>
        </p:txBody>
      </p:sp>
    </p:spTree>
    <p:extLst>
      <p:ext uri="{BB962C8B-B14F-4D97-AF65-F5344CB8AC3E}">
        <p14:creationId xmlns:p14="http://schemas.microsoft.com/office/powerpoint/2010/main" val="38082353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Leer">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en-US" noProof="0"/>
              <a:t>Agrifood Cluster Standard Presentation</a:t>
            </a:r>
            <a:endParaRPr lang="de-DE" noProof="0"/>
          </a:p>
        </p:txBody>
      </p:sp>
      <p:sp>
        <p:nvSpPr>
          <p:cNvPr id="4" name="Datumsplatzhalter 3"/>
          <p:cNvSpPr>
            <a:spLocks noGrp="1"/>
          </p:cNvSpPr>
          <p:nvPr>
            <p:ph type="dt" sz="half" idx="11"/>
          </p:nvPr>
        </p:nvSpPr>
        <p:spPr/>
        <p:txBody>
          <a:bodyPr/>
          <a:lstStyle/>
          <a:p>
            <a:fld id="{B1FF001C-B841-4B17-AB0A-363C6D735ACA}" type="datetime1">
              <a:rPr lang="en-US" noProof="0" smtClean="0"/>
              <a:t>9/12/2023</a:t>
            </a:fld>
            <a:endParaRPr lang="de-DE" noProof="0"/>
          </a:p>
        </p:txBody>
      </p:sp>
    </p:spTree>
    <p:extLst>
      <p:ext uri="{BB962C8B-B14F-4D97-AF65-F5344CB8AC3E}">
        <p14:creationId xmlns:p14="http://schemas.microsoft.com/office/powerpoint/2010/main" val="1804178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p:cSld name="Title, colour">
    <p:spTree>
      <p:nvGrpSpPr>
        <p:cNvPr id="1" name=""/>
        <p:cNvGrpSpPr/>
        <p:nvPr/>
      </p:nvGrpSpPr>
      <p:grpSpPr>
        <a:xfrm>
          <a:off x="0" y="0"/>
          <a:ext cx="0" cy="0"/>
          <a:chOff x="0" y="0"/>
          <a:chExt cx="0" cy="0"/>
        </a:xfrm>
      </p:grpSpPr>
      <p:pic>
        <p:nvPicPr>
          <p:cNvPr id="21" name="Grafik 20" descr="Ein Bild, das Kette enthält.&#10;&#10;Automatisch generierte Beschreibung">
            <a:extLst>
              <a:ext uri="{FF2B5EF4-FFF2-40B4-BE49-F238E27FC236}">
                <a16:creationId xmlns:a16="http://schemas.microsoft.com/office/drawing/2014/main" id="{82995FEF-F44E-4720-98FA-B2AE557B1183}"/>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4721860"/>
          </a:xfrm>
          <a:prstGeom prst="rect">
            <a:avLst/>
          </a:prstGeom>
        </p:spPr>
      </p:pic>
      <p:pic>
        <p:nvPicPr>
          <p:cNvPr id="18" name="Grafik 17" descr="Ein Bild, das Säge enthält.&#10;&#10;Automatisch generierte Beschreibung">
            <a:extLst>
              <a:ext uri="{FF2B5EF4-FFF2-40B4-BE49-F238E27FC236}">
                <a16:creationId xmlns:a16="http://schemas.microsoft.com/office/drawing/2014/main" id="{57A5703D-6864-419D-AAFF-48396C4B22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colour GIZ key visual</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en-GB"/>
              <a:t>This is the sub-line</a:t>
            </a:r>
          </a:p>
          <a:p>
            <a:pPr lvl="0"/>
            <a:r>
              <a:rPr lang="en-GB"/>
              <a:t>Project name | Date</a:t>
            </a:r>
          </a:p>
        </p:txBody>
      </p:sp>
      <p:pic>
        <p:nvPicPr>
          <p:cNvPr id="10" name="logo">
            <a:extLst>
              <a:ext uri="{FF2B5EF4-FFF2-40B4-BE49-F238E27FC236}">
                <a16:creationId xmlns:a16="http://schemas.microsoft.com/office/drawing/2014/main" id="{BB915B2F-F90E-4740-9ADA-291A0E63BDE2}"/>
              </a:ext>
            </a:extLst>
          </p:cNvPr>
          <p:cNvPicPr>
            <a:picLocks noChangeAspect="1"/>
          </p:cNvPicPr>
          <p:nvPr/>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BD21318B-3022-42D5-AB5E-3CB62091D006}"/>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Tree>
    <p:extLst>
      <p:ext uri="{BB962C8B-B14F-4D97-AF65-F5344CB8AC3E}">
        <p14:creationId xmlns:p14="http://schemas.microsoft.com/office/powerpoint/2010/main" val="1658392636"/>
      </p:ext>
    </p:extLst>
  </p:cSld>
  <p:clrMapOvr>
    <a:masterClrMapping/>
  </p:clrMapOvr>
  <p:transition>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p:cSld name="Title b/w ">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FF0DB5C6-9E74-4378-9827-68473EFA35F3}"/>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4721861"/>
          </a:xfrm>
          <a:prstGeom prst="rect">
            <a:avLst/>
          </a:prstGeom>
        </p:spPr>
      </p:pic>
      <p:pic>
        <p:nvPicPr>
          <p:cNvPr id="15" name="Grafik 14" descr="Ein Bild, das Säge enthält.&#10;&#10;Automatisch generierte Beschreibung">
            <a:extLst>
              <a:ext uri="{FF2B5EF4-FFF2-40B4-BE49-F238E27FC236}">
                <a16:creationId xmlns:a16="http://schemas.microsoft.com/office/drawing/2014/main" id="{31687CA2-4830-4EA3-B6BE-4D04E1B8363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pic>
        <p:nvPicPr>
          <p:cNvPr id="10" name="logo">
            <a:extLst>
              <a:ext uri="{FF2B5EF4-FFF2-40B4-BE49-F238E27FC236}">
                <a16:creationId xmlns:a16="http://schemas.microsoft.com/office/drawing/2014/main" id="{5020DAB1-6624-4F6F-85BE-D8BE78A1A57E}"/>
              </a:ext>
            </a:extLst>
          </p:cNvPr>
          <p:cNvPicPr>
            <a:picLocks noChangeAspect="1"/>
          </p:cNvPicPr>
          <p:nvPr/>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b/w GIZ key visual</a:t>
            </a:r>
          </a:p>
        </p:txBody>
      </p:sp>
    </p:spTree>
    <p:extLst>
      <p:ext uri="{BB962C8B-B14F-4D97-AF65-F5344CB8AC3E}">
        <p14:creationId xmlns:p14="http://schemas.microsoft.com/office/powerpoint/2010/main" val="949947595"/>
      </p:ext>
    </p:extLst>
  </p:cSld>
  <p:clrMapOvr>
    <a:masterClrMapping/>
  </p:clrMapOvr>
  <p:transition>
    <p:fade/>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p:cSld name="Photo title">
    <p:spTree>
      <p:nvGrpSpPr>
        <p:cNvPr id="1" name=""/>
        <p:cNvGrpSpPr/>
        <p:nvPr/>
      </p:nvGrpSpPr>
      <p:grpSpPr>
        <a:xfrm>
          <a:off x="0" y="0"/>
          <a:ext cx="0" cy="0"/>
          <a:chOff x="0" y="0"/>
          <a:chExt cx="0" cy="0"/>
        </a:xfrm>
      </p:grpSpPr>
      <p:pic>
        <p:nvPicPr>
          <p:cNvPr id="8" name="Grafik 7" descr="Ein Bild, das Screenshot enthält.&#10;&#10;Automatisch generierte Beschreibung">
            <a:extLst>
              <a:ext uri="{FF2B5EF4-FFF2-40B4-BE49-F238E27FC236}">
                <a16:creationId xmlns:a16="http://schemas.microsoft.com/office/drawing/2014/main" id="{8B5BB38C-C268-430A-95D0-A4989E9A611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cxnSp>
        <p:nvCxnSpPr>
          <p:cNvPr id="6" name="Gerade Verbindung mit Pfeil 5">
            <a:extLst>
              <a:ext uri="{FF2B5EF4-FFF2-40B4-BE49-F238E27FC236}">
                <a16:creationId xmlns:a16="http://schemas.microsoft.com/office/drawing/2014/main" id="{FE685868-EA5A-4891-A28F-04F16BEAED38}"/>
              </a:ext>
            </a:extLst>
          </p:cNvPr>
          <p:cNvCxnSpPr/>
          <p:nvPr/>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grpSp>
        <p:nvGrpSpPr>
          <p:cNvPr id="5" name="Gruppieren 4">
            <a:extLst>
              <a:ext uri="{FF2B5EF4-FFF2-40B4-BE49-F238E27FC236}">
                <a16:creationId xmlns:a16="http://schemas.microsoft.com/office/drawing/2014/main" id="{2033EF87-771C-4B92-ADFE-7B13B36298B2}"/>
              </a:ext>
            </a:extLst>
          </p:cNvPr>
          <p:cNvGrpSpPr/>
          <p:nvPr/>
        </p:nvGrpSpPr>
        <p:grpSpPr>
          <a:xfrm>
            <a:off x="7472793" y="1034676"/>
            <a:ext cx="2117468" cy="866995"/>
            <a:chOff x="5604594" y="1459908"/>
            <a:chExt cx="1588101" cy="650246"/>
          </a:xfrm>
        </p:grpSpPr>
        <p:pic>
          <p:nvPicPr>
            <p:cNvPr id="4" name="Grafik 3" descr="Ein Bild, das Screenshot enthält.&#10;&#10;Automatisch generierte Beschreibung">
              <a:extLst>
                <a:ext uri="{FF2B5EF4-FFF2-40B4-BE49-F238E27FC236}">
                  <a16:creationId xmlns:a16="http://schemas.microsoft.com/office/drawing/2014/main" id="{819D2676-9436-4032-BE32-30435B740AE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28" name="Rechteck 27">
              <a:extLst>
                <a:ext uri="{FF2B5EF4-FFF2-40B4-BE49-F238E27FC236}">
                  <a16:creationId xmlns:a16="http://schemas.microsoft.com/office/drawing/2014/main" id="{F4035884-6A0A-4E92-9DBD-74348932C0B3}"/>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25" name="Rechteck">
            <a:extLst>
              <a:ext uri="{FF2B5EF4-FFF2-40B4-BE49-F238E27FC236}">
                <a16:creationId xmlns:a16="http://schemas.microsoft.com/office/drawing/2014/main" id="{F2E38B50-980D-47A1-BF50-09C022DE3178}"/>
              </a:ext>
            </a:extLst>
          </p:cNvPr>
          <p:cNvSpPr/>
          <p:nvPr/>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3" name="1.">
            <a:extLst>
              <a:ext uri="{FF2B5EF4-FFF2-40B4-BE49-F238E27FC236}">
                <a16:creationId xmlns:a16="http://schemas.microsoft.com/office/drawing/2014/main" id="{6C4143CA-4DB1-41D8-8702-2CD00961FDB5}"/>
              </a:ext>
            </a:extLst>
          </p:cNvPr>
          <p:cNvSpPr/>
          <p:nvPr/>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16" name="2.">
            <a:extLst>
              <a:ext uri="{FF2B5EF4-FFF2-40B4-BE49-F238E27FC236}">
                <a16:creationId xmlns:a16="http://schemas.microsoft.com/office/drawing/2014/main" id="{8F222F02-A2DC-42E9-84D4-4ACEFEE70A4D}"/>
              </a:ext>
            </a:extLst>
          </p:cNvPr>
          <p:cNvSpPr/>
          <p:nvPr/>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23" name="3.">
            <a:extLst>
              <a:ext uri="{FF2B5EF4-FFF2-40B4-BE49-F238E27FC236}">
                <a16:creationId xmlns:a16="http://schemas.microsoft.com/office/drawing/2014/main" id="{C15972D1-066C-49B6-94E5-4A7A0A3B2587}"/>
              </a:ext>
            </a:extLst>
          </p:cNvPr>
          <p:cNvSpPr/>
          <p:nvPr/>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pic>
        <p:nvPicPr>
          <p:cNvPr id="11" name="logo">
            <a:extLst>
              <a:ext uri="{FF2B5EF4-FFF2-40B4-BE49-F238E27FC236}">
                <a16:creationId xmlns:a16="http://schemas.microsoft.com/office/drawing/2014/main" id="{F8081F88-CBA8-4146-B984-924F5BAE4350}"/>
              </a:ext>
            </a:extLst>
          </p:cNvPr>
          <p:cNvPicPr>
            <a:picLocks noChangeAspect="1"/>
          </p:cNvPicPr>
          <p:nvPr/>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how">
            <a:extLst>
              <a:ext uri="{FF2B5EF4-FFF2-40B4-BE49-F238E27FC236}">
                <a16:creationId xmlns:a16="http://schemas.microsoft.com/office/drawing/2014/main" id="{B4432FF7-B852-4F03-B6BA-EEC7AD563D82}"/>
              </a:ext>
            </a:extLst>
          </p:cNvPr>
          <p:cNvSpPr txBox="1"/>
          <p:nvPr/>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sp>
        <p:nvSpPr>
          <p:cNvPr id="10" name="Dreieck">
            <a:extLst>
              <a:ext uri="{FF2B5EF4-FFF2-40B4-BE49-F238E27FC236}">
                <a16:creationId xmlns:a16="http://schemas.microsoft.com/office/drawing/2014/main" id="{22DB09A9-BCD0-4F35-8DC4-DDFE9DE6C2F9}"/>
              </a:ext>
            </a:extLst>
          </p:cNvPr>
          <p:cNvSpPr/>
          <p:nvPr/>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846875"/>
            <a:ext cx="11858487" cy="4040085"/>
          </a:xfrm>
          <a:prstGeom prst="rect">
            <a:avLst/>
          </a:prstGeom>
          <a:blipFill dpi="0" rotWithShape="1">
            <a:blip r:embed="rId6"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Title slide/headline</a:t>
            </a:r>
            <a:br>
              <a:rPr lang="en-GB"/>
            </a:br>
            <a:r>
              <a:rPr lang="en-GB"/>
              <a:t>with background photo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Tree>
    <p:extLst>
      <p:ext uri="{BB962C8B-B14F-4D97-AF65-F5344CB8AC3E}">
        <p14:creationId xmlns:p14="http://schemas.microsoft.com/office/powerpoint/2010/main" val="4023195374"/>
      </p:ext>
    </p:extLst>
  </p:cSld>
  <p:clrMapOvr>
    <a:masterClrMapping/>
  </p:clrMapOvr>
  <p:transition>
    <p:fade/>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p:cSld name="Graphic/free-form selection title">
    <p:spTree>
      <p:nvGrpSpPr>
        <p:cNvPr id="1" name=""/>
        <p:cNvGrpSpPr/>
        <p:nvPr/>
      </p:nvGrpSpPr>
      <p:grpSpPr>
        <a:xfrm>
          <a:off x="0" y="0"/>
          <a:ext cx="0" cy="0"/>
          <a:chOff x="0" y="0"/>
          <a:chExt cx="0" cy="0"/>
        </a:xfrm>
      </p:grpSpPr>
      <p:pic>
        <p:nvPicPr>
          <p:cNvPr id="11" name="logo">
            <a:extLst>
              <a:ext uri="{FF2B5EF4-FFF2-40B4-BE49-F238E27FC236}">
                <a16:creationId xmlns:a16="http://schemas.microsoft.com/office/drawing/2014/main" id="{F8081F88-CBA8-4146-B984-924F5BAE4350}"/>
              </a:ext>
            </a:extLst>
          </p:cNvPr>
          <p:cNvPicPr>
            <a:picLocks noChangeAspect="1"/>
          </p:cNvPicPr>
          <p:nvPr/>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10" name="Dreieck">
            <a:extLst>
              <a:ext uri="{FF2B5EF4-FFF2-40B4-BE49-F238E27FC236}">
                <a16:creationId xmlns:a16="http://schemas.microsoft.com/office/drawing/2014/main" id="{22DB09A9-BCD0-4F35-8DC4-DDFE9DE6C2F9}"/>
              </a:ext>
            </a:extLst>
          </p:cNvPr>
          <p:cNvSpPr/>
          <p:nvPr/>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28" name="Headline">
            <a:extLst>
              <a:ext uri="{FF2B5EF4-FFF2-40B4-BE49-F238E27FC236}">
                <a16:creationId xmlns:a16="http://schemas.microsoft.com/office/drawing/2014/main" id="{813E0E27-07DF-4161-8BD6-EBA305CB5161}"/>
              </a:ext>
            </a:extLst>
          </p:cNvPr>
          <p:cNvSpPr>
            <a:spLocks noGrp="1"/>
          </p:cNvSpPr>
          <p:nvPr>
            <p:ph type="title" hasCustomPrompt="1"/>
          </p:nvPr>
        </p:nvSpPr>
        <p:spPr bwMode="gray">
          <a:xfrm>
            <a:off x="164181" y="846875"/>
            <a:ext cx="11858487" cy="4040085"/>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Title slide for illustration/free-form selection</a:t>
            </a:r>
            <a:br>
              <a:rPr lang="en-GB"/>
            </a:br>
            <a:r>
              <a:rPr lang="en-GB"/>
              <a:t>with white background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bwMode="gray">
          <a:xfrm>
            <a:off x="10396670" y="1966807"/>
            <a:ext cx="1662545" cy="1147156"/>
          </a:xfrm>
          <a:prstGeom prst="rect">
            <a:avLst/>
          </a:prstGeom>
        </p:spPr>
      </p:pic>
      <p:sp>
        <p:nvSpPr>
          <p:cNvPr id="29" name="1.">
            <a:extLst>
              <a:ext uri="{FF2B5EF4-FFF2-40B4-BE49-F238E27FC236}">
                <a16:creationId xmlns:a16="http://schemas.microsoft.com/office/drawing/2014/main" id="{20B6CB06-5705-4A0C-80E4-F97390E0F331}"/>
              </a:ext>
            </a:extLst>
          </p:cNvPr>
          <p:cNvSpPr/>
          <p:nvPr/>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30" name="2.">
            <a:extLst>
              <a:ext uri="{FF2B5EF4-FFF2-40B4-BE49-F238E27FC236}">
                <a16:creationId xmlns:a16="http://schemas.microsoft.com/office/drawing/2014/main" id="{D84EBA1A-4DAD-4862-AA4E-9880DC7763BC}"/>
              </a:ext>
            </a:extLst>
          </p:cNvPr>
          <p:cNvSpPr/>
          <p:nvPr/>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1" name="3.">
            <a:extLst>
              <a:ext uri="{FF2B5EF4-FFF2-40B4-BE49-F238E27FC236}">
                <a16:creationId xmlns:a16="http://schemas.microsoft.com/office/drawing/2014/main" id="{B2678BDE-5861-465F-B7A9-0C02CEA5146A}"/>
              </a:ext>
            </a:extLst>
          </p:cNvPr>
          <p:cNvSpPr/>
          <p:nvPr/>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sp>
        <p:nvSpPr>
          <p:cNvPr id="32" name="how">
            <a:extLst>
              <a:ext uri="{FF2B5EF4-FFF2-40B4-BE49-F238E27FC236}">
                <a16:creationId xmlns:a16="http://schemas.microsoft.com/office/drawing/2014/main" id="{DD9A8E2A-61F9-4B3C-9A2B-7F7E505F0D6A}"/>
              </a:ext>
            </a:extLst>
          </p:cNvPr>
          <p:cNvSpPr txBox="1"/>
          <p:nvPr/>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pic>
        <p:nvPicPr>
          <p:cNvPr id="23" name="Grafik 22" descr="Ein Bild, das Screenshot enthält.&#10;&#10;Automatisch generierte Beschreibung">
            <a:extLst>
              <a:ext uri="{FF2B5EF4-FFF2-40B4-BE49-F238E27FC236}">
                <a16:creationId xmlns:a16="http://schemas.microsoft.com/office/drawing/2014/main" id="{624386F1-94F3-4226-906F-12B82E9AA11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10396670" y="1029491"/>
            <a:ext cx="517191" cy="787908"/>
          </a:xfrm>
          <a:prstGeom prst="rect">
            <a:avLst/>
          </a:prstGeom>
        </p:spPr>
      </p:pic>
      <p:grpSp>
        <p:nvGrpSpPr>
          <p:cNvPr id="33" name="Gruppieren 32">
            <a:extLst>
              <a:ext uri="{FF2B5EF4-FFF2-40B4-BE49-F238E27FC236}">
                <a16:creationId xmlns:a16="http://schemas.microsoft.com/office/drawing/2014/main" id="{105A1CD3-65ED-4979-8ED3-C6C6D69CA36F}"/>
              </a:ext>
            </a:extLst>
          </p:cNvPr>
          <p:cNvGrpSpPr/>
          <p:nvPr/>
        </p:nvGrpSpPr>
        <p:grpSpPr>
          <a:xfrm>
            <a:off x="7472793" y="1034676"/>
            <a:ext cx="2117468" cy="866995"/>
            <a:chOff x="5604594" y="1459908"/>
            <a:chExt cx="1588101" cy="650246"/>
          </a:xfrm>
        </p:grpSpPr>
        <p:pic>
          <p:nvPicPr>
            <p:cNvPr id="34" name="Grafik 33" descr="Ein Bild, das Screenshot enthält.&#10;&#10;Automatisch generierte Beschreibung">
              <a:extLst>
                <a:ext uri="{FF2B5EF4-FFF2-40B4-BE49-F238E27FC236}">
                  <a16:creationId xmlns:a16="http://schemas.microsoft.com/office/drawing/2014/main" id="{51D59DA1-E2B0-4CDB-A12E-01AA9A73E876}"/>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5" name="Rechteck 34">
              <a:extLst>
                <a:ext uri="{FF2B5EF4-FFF2-40B4-BE49-F238E27FC236}">
                  <a16:creationId xmlns:a16="http://schemas.microsoft.com/office/drawing/2014/main" id="{CA75C1DE-0310-44D2-BF9A-8AF0BB55C2BA}"/>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6" name="Rechteck">
            <a:extLst>
              <a:ext uri="{FF2B5EF4-FFF2-40B4-BE49-F238E27FC236}">
                <a16:creationId xmlns:a16="http://schemas.microsoft.com/office/drawing/2014/main" id="{E6AB41C2-B97C-4B5B-B3A7-980B47D8BCA4}"/>
              </a:ext>
            </a:extLst>
          </p:cNvPr>
          <p:cNvSpPr/>
          <p:nvPr/>
        </p:nvSpPr>
        <p:spPr bwMode="gray">
          <a:xfrm>
            <a:off x="10439990"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141238097"/>
      </p:ext>
    </p:extLst>
  </p:cSld>
  <p:clrMapOvr>
    <a:masterClrMapping/>
  </p:clrMapOvr>
  <p:transition>
    <p:fade/>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p:cSld name="Title, alternative">
    <p:spTree>
      <p:nvGrpSpPr>
        <p:cNvPr id="1" name=""/>
        <p:cNvGrpSpPr/>
        <p:nvPr/>
      </p:nvGrpSpPr>
      <p:grpSpPr>
        <a:xfrm>
          <a:off x="0" y="0"/>
          <a:ext cx="0" cy="0"/>
          <a:chOff x="0" y="0"/>
          <a:chExt cx="0" cy="0"/>
        </a:xfrm>
      </p:grpSpPr>
      <p:pic>
        <p:nvPicPr>
          <p:cNvPr id="10" name="logo">
            <a:extLst>
              <a:ext uri="{FF2B5EF4-FFF2-40B4-BE49-F238E27FC236}">
                <a16:creationId xmlns:a16="http://schemas.microsoft.com/office/drawing/2014/main" id="{5020DAB1-6624-4F6F-85BE-D8BE78A1A57E}"/>
              </a:ext>
            </a:extLst>
          </p:cNvPr>
          <p:cNvPicPr>
            <a:picLocks noChangeAspect="1"/>
          </p:cNvPicPr>
          <p:nvPr/>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Alternative title slide</a:t>
            </a:r>
            <a:br>
              <a:rPr lang="en-GB"/>
            </a:br>
            <a:r>
              <a:rPr lang="en-GB"/>
              <a:t>without photo</a:t>
            </a:r>
          </a:p>
        </p:txBody>
      </p:sp>
      <p:grpSp>
        <p:nvGrpSpPr>
          <p:cNvPr id="8" name="Key Visual">
            <a:extLst>
              <a:ext uri="{FF2B5EF4-FFF2-40B4-BE49-F238E27FC236}">
                <a16:creationId xmlns:a16="http://schemas.microsoft.com/office/drawing/2014/main" id="{1E0F1E1C-CA23-484C-B4BB-7C7FB71D6C86}"/>
              </a:ext>
            </a:extLst>
          </p:cNvPr>
          <p:cNvGrpSpPr/>
          <p:nvPr/>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1469742872"/>
      </p:ext>
    </p:extLst>
  </p:cSld>
  <p:clrMapOvr>
    <a:masterClrMapping/>
  </p:clrMapOvr>
  <p:transition>
    <p:fade/>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Agend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Textplatzhalter 7">
            <a:extLst>
              <a:ext uri="{FF2B5EF4-FFF2-40B4-BE49-F238E27FC236}">
                <a16:creationId xmlns:a16="http://schemas.microsoft.com/office/drawing/2014/main" id="{F0E6115A-0138-4831-8CBC-F3B86D4660B2}"/>
              </a:ext>
            </a:extLst>
          </p:cNvPr>
          <p:cNvSpPr>
            <a:spLocks noGrp="1"/>
          </p:cNvSpPr>
          <p:nvPr>
            <p:ph type="body" sz="quarter" idx="13" hasCustomPrompt="1"/>
          </p:nvPr>
        </p:nvSpPr>
        <p:spPr bwMode="gray">
          <a:xfrm>
            <a:off x="599757" y="1361293"/>
            <a:ext cx="9563579" cy="4660625"/>
          </a:xfrm>
        </p:spPr>
        <p:txBody>
          <a:bodyPr/>
          <a:lstStyle>
            <a:lvl1pPr marL="304792" indent="-304792">
              <a:spcBef>
                <a:spcPts val="2400"/>
              </a:spcBef>
              <a:buFont typeface="+mj-lt"/>
              <a:buAutoNum type="arabicPeriod"/>
              <a:defRPr/>
            </a:lvl1pPr>
          </a:lstStyle>
          <a:p>
            <a:pPr lvl="0"/>
            <a:r>
              <a:rPr lang="en-GB"/>
              <a:t>Click to add text</a:t>
            </a:r>
          </a:p>
        </p:txBody>
      </p:sp>
      <p:sp>
        <p:nvSpPr>
          <p:cNvPr id="7" name="Datumsplatzhalter 6">
            <a:extLst>
              <a:ext uri="{FF2B5EF4-FFF2-40B4-BE49-F238E27FC236}">
                <a16:creationId xmlns:a16="http://schemas.microsoft.com/office/drawing/2014/main" id="{B452EF93-E523-4879-A016-E498F54384DB}"/>
              </a:ext>
            </a:extLst>
          </p:cNvPr>
          <p:cNvSpPr>
            <a:spLocks noGrp="1"/>
          </p:cNvSpPr>
          <p:nvPr>
            <p:ph type="dt" sz="half" idx="14"/>
          </p:nvPr>
        </p:nvSpPr>
        <p:spPr/>
        <p:txBody>
          <a:bodyPr/>
          <a:lstStyle/>
          <a:p>
            <a:r>
              <a:rPr lang="en-GB"/>
              <a:t>22 Jan. 2019</a:t>
            </a:r>
          </a:p>
        </p:txBody>
      </p:sp>
      <p:sp>
        <p:nvSpPr>
          <p:cNvPr id="8" name="Fußzeilenplatzhalter 7">
            <a:extLst>
              <a:ext uri="{FF2B5EF4-FFF2-40B4-BE49-F238E27FC236}">
                <a16:creationId xmlns:a16="http://schemas.microsoft.com/office/drawing/2014/main" id="{B153431B-7D6D-4B55-A0DF-437772147847}"/>
              </a:ext>
            </a:extLst>
          </p:cNvPr>
          <p:cNvSpPr>
            <a:spLocks noGrp="1"/>
          </p:cNvSpPr>
          <p:nvPr>
            <p:ph type="ftr" sz="quarter" idx="15"/>
          </p:nvPr>
        </p:nvSpPr>
        <p:spPr/>
        <p:txBody>
          <a:bodyPr/>
          <a:lstStyle/>
          <a:p>
            <a:r>
              <a:rPr lang="en-GB"/>
              <a:t>Titel of the presentation</a:t>
            </a:r>
          </a:p>
        </p:txBody>
      </p:sp>
      <p:sp>
        <p:nvSpPr>
          <p:cNvPr id="9" name="Foliennummernplatzhalter 8">
            <a:extLst>
              <a:ext uri="{FF2B5EF4-FFF2-40B4-BE49-F238E27FC236}">
                <a16:creationId xmlns:a16="http://schemas.microsoft.com/office/drawing/2014/main" id="{7190EEF8-EC05-4B47-999A-57A36EBAB75C}"/>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551108763"/>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Zwischenfolie weiß">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de-DE" noProof="0"/>
              <a:t>Zwischenfolie</a:t>
            </a:r>
            <a:endParaRPr lang="de-DE"/>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p:txBody>
          <a:bodyPr/>
          <a:lstStyle/>
          <a:p>
            <a:fld id="{DD16DAC1-2346-4602-8081-39A5A9A3AC3E}"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2103059308"/>
      </p:ext>
    </p:extLst>
  </p:cSld>
  <p:clrMapOvr>
    <a:masterClrMapping/>
  </p:clrMapOvr>
  <p:transition>
    <p:fade/>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Agenda,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Textplatzhalter 7">
            <a:extLst>
              <a:ext uri="{FF2B5EF4-FFF2-40B4-BE49-F238E27FC236}">
                <a16:creationId xmlns:a16="http://schemas.microsoft.com/office/drawing/2014/main" id="{32E1886A-3475-4E66-B3BF-1AD48A2030B2}"/>
              </a:ext>
            </a:extLst>
          </p:cNvPr>
          <p:cNvSpPr>
            <a:spLocks noGrp="1"/>
          </p:cNvSpPr>
          <p:nvPr>
            <p:ph type="body" sz="quarter" idx="13" hasCustomPrompt="1"/>
          </p:nvPr>
        </p:nvSpPr>
        <p:spPr bwMode="gray">
          <a:xfrm>
            <a:off x="599757" y="1361293"/>
            <a:ext cx="9563579" cy="3746844"/>
          </a:xfrm>
        </p:spPr>
        <p:txBody>
          <a:bodyPr/>
          <a:lstStyle>
            <a:lvl1pPr marL="0" marR="0" indent="0" algn="l" defTabSz="914377" rtl="0" eaLnBrk="1" fontAlgn="auto" latinLnBrk="0" hangingPunct="1">
              <a:lnSpc>
                <a:spcPct val="90000"/>
              </a:lnSpc>
              <a:spcBef>
                <a:spcPts val="2400"/>
              </a:spcBef>
              <a:spcAft>
                <a:spcPts val="0"/>
              </a:spcAft>
              <a:buClrTx/>
              <a:buSzTx/>
              <a:buFont typeface="+mj-lt"/>
              <a:buNone/>
              <a:tabLst/>
              <a:defRPr/>
            </a:lvl1pPr>
          </a:lstStyle>
          <a:p>
            <a:pPr marL="304792" marR="0" lvl="0" indent="-304792" algn="l" defTabSz="914377" rtl="0" eaLnBrk="1" fontAlgn="auto" latinLnBrk="0" hangingPunct="1">
              <a:lnSpc>
                <a:spcPct val="90000"/>
              </a:lnSpc>
              <a:spcBef>
                <a:spcPts val="2400"/>
              </a:spcBef>
              <a:spcAft>
                <a:spcPts val="0"/>
              </a:spcAft>
              <a:buClrTx/>
              <a:buSzTx/>
              <a:buFont typeface="+mj-lt"/>
              <a:buAutoNum type="arabicPeriod"/>
              <a:tabLst/>
              <a:defRPr/>
            </a:pPr>
            <a:r>
              <a:rPr lang="en-GB"/>
              <a:t>Click to add text</a:t>
            </a:r>
          </a:p>
        </p:txBody>
      </p:sp>
      <p:sp>
        <p:nvSpPr>
          <p:cNvPr id="13" name="Datumsplatzhalter 12">
            <a:extLst>
              <a:ext uri="{FF2B5EF4-FFF2-40B4-BE49-F238E27FC236}">
                <a16:creationId xmlns:a16="http://schemas.microsoft.com/office/drawing/2014/main" id="{E5D8E01E-F49F-4D57-89D4-E949623D1DC6}"/>
              </a:ext>
            </a:extLst>
          </p:cNvPr>
          <p:cNvSpPr>
            <a:spLocks noGrp="1"/>
          </p:cNvSpPr>
          <p:nvPr>
            <p:ph type="dt" sz="half" idx="14"/>
          </p:nvPr>
        </p:nvSpPr>
        <p:spPr/>
        <p:txBody>
          <a:bodyPr/>
          <a:lstStyle/>
          <a:p>
            <a:r>
              <a:rPr lang="en-GB"/>
              <a:t>22 Jan. 2019</a:t>
            </a:r>
          </a:p>
        </p:txBody>
      </p:sp>
      <p:sp>
        <p:nvSpPr>
          <p:cNvPr id="14" name="Fußzeilenplatzhalter 13">
            <a:extLst>
              <a:ext uri="{FF2B5EF4-FFF2-40B4-BE49-F238E27FC236}">
                <a16:creationId xmlns:a16="http://schemas.microsoft.com/office/drawing/2014/main" id="{BCF8D0CE-4095-4F50-924A-6E387AE4CF28}"/>
              </a:ext>
            </a:extLst>
          </p:cNvPr>
          <p:cNvSpPr>
            <a:spLocks noGrp="1"/>
          </p:cNvSpPr>
          <p:nvPr>
            <p:ph type="ftr" sz="quarter" idx="15"/>
          </p:nvPr>
        </p:nvSpPr>
        <p:spPr/>
        <p:txBody>
          <a:bodyPr/>
          <a:lstStyle/>
          <a:p>
            <a:r>
              <a:rPr lang="en-GB"/>
              <a:t>Titel of the presentation</a:t>
            </a:r>
          </a:p>
        </p:txBody>
      </p:sp>
      <p:sp>
        <p:nvSpPr>
          <p:cNvPr id="15" name="Foliennummernplatzhalter 14">
            <a:extLst>
              <a:ext uri="{FF2B5EF4-FFF2-40B4-BE49-F238E27FC236}">
                <a16:creationId xmlns:a16="http://schemas.microsoft.com/office/drawing/2014/main" id="{4509B031-4623-4B3A-8E75-E14CEB8CCF15}"/>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735546599"/>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Chapter start slide, b/w  ">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pic>
        <p:nvPicPr>
          <p:cNvPr id="20" name="Grafik 19" descr="Ein Bild, das Säge enthält.&#10;&#10;Automatisch generierte Beschreibung">
            <a:extLst>
              <a:ext uri="{FF2B5EF4-FFF2-40B4-BE49-F238E27FC236}">
                <a16:creationId xmlns:a16="http://schemas.microsoft.com/office/drawing/2014/main" id="{BCF144E3-F322-4496-87EE-8035011D1A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164180" y="2093674"/>
            <a:ext cx="11860800" cy="4040085"/>
          </a:xfrm>
          <a:prstGeom prst="rect">
            <a:avLst/>
          </a:prstGeom>
        </p:spPr>
      </p:pic>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3793150"/>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with b/w GIZ key visual</a:t>
            </a:r>
          </a:p>
        </p:txBody>
      </p:sp>
      <p:sp>
        <p:nvSpPr>
          <p:cNvPr id="6" name="Datumsplatzhalter 5">
            <a:extLst>
              <a:ext uri="{FF2B5EF4-FFF2-40B4-BE49-F238E27FC236}">
                <a16:creationId xmlns:a16="http://schemas.microsoft.com/office/drawing/2014/main" id="{0DC1FF66-9C6A-433E-8553-8083512E9621}"/>
              </a:ext>
            </a:extLst>
          </p:cNvPr>
          <p:cNvSpPr>
            <a:spLocks noGrp="1"/>
          </p:cNvSpPr>
          <p:nvPr>
            <p:ph type="dt" sz="half" idx="11"/>
          </p:nvPr>
        </p:nvSpPr>
        <p:spPr/>
        <p:txBody>
          <a:bodyPr/>
          <a:lstStyle/>
          <a:p>
            <a:r>
              <a:rPr lang="en-GB"/>
              <a:t>22 Jan. 2019</a:t>
            </a:r>
          </a:p>
        </p:txBody>
      </p:sp>
      <p:sp>
        <p:nvSpPr>
          <p:cNvPr id="7" name="Fußzeilenplatzhalter 6">
            <a:extLst>
              <a:ext uri="{FF2B5EF4-FFF2-40B4-BE49-F238E27FC236}">
                <a16:creationId xmlns:a16="http://schemas.microsoft.com/office/drawing/2014/main" id="{EF569824-8B73-4A2E-B4EF-29A198DE52A6}"/>
              </a:ext>
            </a:extLst>
          </p:cNvPr>
          <p:cNvSpPr>
            <a:spLocks noGrp="1"/>
          </p:cNvSpPr>
          <p:nvPr>
            <p:ph type="ftr" sz="quarter" idx="12"/>
          </p:nvPr>
        </p:nvSpPr>
        <p:spPr/>
        <p:txBody>
          <a:bodyPr/>
          <a:lstStyle/>
          <a:p>
            <a:r>
              <a:rPr lang="en-GB"/>
              <a:t>Titel of the presentation</a:t>
            </a:r>
          </a:p>
        </p:txBody>
      </p:sp>
      <p:sp>
        <p:nvSpPr>
          <p:cNvPr id="8" name="Foliennummernplatzhalter 7">
            <a:extLst>
              <a:ext uri="{FF2B5EF4-FFF2-40B4-BE49-F238E27FC236}">
                <a16:creationId xmlns:a16="http://schemas.microsoft.com/office/drawing/2014/main" id="{540C7464-2E6B-420A-8943-567BDD649418}"/>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64987607"/>
      </p:ext>
    </p:extLst>
  </p:cSld>
  <p:clrMapOvr>
    <a:masterClrMapping/>
  </p:clrMapOvr>
  <p:transition>
    <p:fade/>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Chapter start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cxnSp>
        <p:nvCxnSpPr>
          <p:cNvPr id="6" name="Gerade Verbindung mit Pfeil 5">
            <a:extLst>
              <a:ext uri="{FF2B5EF4-FFF2-40B4-BE49-F238E27FC236}">
                <a16:creationId xmlns:a16="http://schemas.microsoft.com/office/drawing/2014/main" id="{FE685868-EA5A-4891-A28F-04F16BEAED38}"/>
              </a:ext>
            </a:extLst>
          </p:cNvPr>
          <p:cNvCxnSpPr/>
          <p:nvPr/>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
        <p:nvSpPr>
          <p:cNvPr id="10" name="Dreieck">
            <a:extLst>
              <a:ext uri="{FF2B5EF4-FFF2-40B4-BE49-F238E27FC236}">
                <a16:creationId xmlns:a16="http://schemas.microsoft.com/office/drawing/2014/main" id="{22DB09A9-BCD0-4F35-8DC4-DDFE9DE6C2F9}"/>
              </a:ext>
            </a:extLst>
          </p:cNvPr>
          <p:cNvSpPr/>
          <p:nvPr/>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Section start slide</a:t>
            </a:r>
            <a:br>
              <a:rPr lang="en-GB"/>
            </a:br>
            <a:r>
              <a:rPr lang="en-GB"/>
              <a:t>with background photo (interchangeable)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28" name="Subline">
            <a:extLst>
              <a:ext uri="{FF2B5EF4-FFF2-40B4-BE49-F238E27FC236}">
                <a16:creationId xmlns:a16="http://schemas.microsoft.com/office/drawing/2014/main" id="{6699B1E5-C447-4674-92BB-C2A1F3ADCF99}"/>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29" name="1.">
            <a:extLst>
              <a:ext uri="{FF2B5EF4-FFF2-40B4-BE49-F238E27FC236}">
                <a16:creationId xmlns:a16="http://schemas.microsoft.com/office/drawing/2014/main" id="{DF731E94-BC4E-4147-8280-79F13CCEF08B}"/>
              </a:ext>
            </a:extLst>
          </p:cNvPr>
          <p:cNvSpPr/>
          <p:nvPr/>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30" name="2.">
            <a:extLst>
              <a:ext uri="{FF2B5EF4-FFF2-40B4-BE49-F238E27FC236}">
                <a16:creationId xmlns:a16="http://schemas.microsoft.com/office/drawing/2014/main" id="{6B919EA4-50E9-46C9-AC5A-76AC20E25106}"/>
              </a:ext>
            </a:extLst>
          </p:cNvPr>
          <p:cNvSpPr/>
          <p:nvPr/>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1" name="3.">
            <a:extLst>
              <a:ext uri="{FF2B5EF4-FFF2-40B4-BE49-F238E27FC236}">
                <a16:creationId xmlns:a16="http://schemas.microsoft.com/office/drawing/2014/main" id="{36FCB48E-A225-433E-9552-1EC05D2E90CB}"/>
              </a:ext>
            </a:extLst>
          </p:cNvPr>
          <p:cNvSpPr/>
          <p:nvPr/>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sp>
        <p:nvSpPr>
          <p:cNvPr id="32" name="how">
            <a:extLst>
              <a:ext uri="{FF2B5EF4-FFF2-40B4-BE49-F238E27FC236}">
                <a16:creationId xmlns:a16="http://schemas.microsoft.com/office/drawing/2014/main" id="{308DC210-80AE-4E96-8C9E-08E1D0F3C4B1}"/>
              </a:ext>
            </a:extLst>
          </p:cNvPr>
          <p:cNvSpPr txBox="1"/>
          <p:nvPr/>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sp>
        <p:nvSpPr>
          <p:cNvPr id="7" name="Datumsplatzhalter 6">
            <a:extLst>
              <a:ext uri="{FF2B5EF4-FFF2-40B4-BE49-F238E27FC236}">
                <a16:creationId xmlns:a16="http://schemas.microsoft.com/office/drawing/2014/main" id="{ECA10962-7562-45EF-9BCC-CF8E4A8ECDD8}"/>
              </a:ext>
            </a:extLst>
          </p:cNvPr>
          <p:cNvSpPr>
            <a:spLocks noGrp="1"/>
          </p:cNvSpPr>
          <p:nvPr>
            <p:ph type="dt" sz="half" idx="12"/>
          </p:nvPr>
        </p:nvSpPr>
        <p:spPr/>
        <p:txBody>
          <a:bodyPr/>
          <a:lstStyle/>
          <a:p>
            <a:r>
              <a:rPr lang="en-GB"/>
              <a:t>22 Jan. 2019</a:t>
            </a:r>
          </a:p>
        </p:txBody>
      </p:sp>
      <p:sp>
        <p:nvSpPr>
          <p:cNvPr id="8" name="Fußzeilenplatzhalter 7">
            <a:extLst>
              <a:ext uri="{FF2B5EF4-FFF2-40B4-BE49-F238E27FC236}">
                <a16:creationId xmlns:a16="http://schemas.microsoft.com/office/drawing/2014/main" id="{4EDF0250-D30F-4BC8-BDE1-DB1BD325237F}"/>
              </a:ext>
            </a:extLst>
          </p:cNvPr>
          <p:cNvSpPr>
            <a:spLocks noGrp="1"/>
          </p:cNvSpPr>
          <p:nvPr>
            <p:ph type="ftr" sz="quarter" idx="13"/>
          </p:nvPr>
        </p:nvSpPr>
        <p:spPr/>
        <p:txBody>
          <a:bodyPr/>
          <a:lstStyle/>
          <a:p>
            <a:r>
              <a:rPr lang="en-GB"/>
              <a:t>Titel of the presentation</a:t>
            </a:r>
          </a:p>
        </p:txBody>
      </p:sp>
      <p:sp>
        <p:nvSpPr>
          <p:cNvPr id="11" name="Foliennummernplatzhalter 10">
            <a:extLst>
              <a:ext uri="{FF2B5EF4-FFF2-40B4-BE49-F238E27FC236}">
                <a16:creationId xmlns:a16="http://schemas.microsoft.com/office/drawing/2014/main" id="{98F0E3FB-E27A-4457-B526-B2D2906906AA}"/>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pic>
        <p:nvPicPr>
          <p:cNvPr id="23" name="Grafik 22" descr="Ein Bild, das Screenshot enthält.&#10;&#10;Automatisch generierte Beschreibung">
            <a:extLst>
              <a:ext uri="{FF2B5EF4-FFF2-40B4-BE49-F238E27FC236}">
                <a16:creationId xmlns:a16="http://schemas.microsoft.com/office/drawing/2014/main" id="{AFC53F5D-C099-4AB8-BEA0-0C0599C54F2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grpSp>
        <p:nvGrpSpPr>
          <p:cNvPr id="33" name="Gruppieren 32">
            <a:extLst>
              <a:ext uri="{FF2B5EF4-FFF2-40B4-BE49-F238E27FC236}">
                <a16:creationId xmlns:a16="http://schemas.microsoft.com/office/drawing/2014/main" id="{71BF95A1-C507-454F-AD5B-C1AE17A76F07}"/>
              </a:ext>
            </a:extLst>
          </p:cNvPr>
          <p:cNvGrpSpPr/>
          <p:nvPr/>
        </p:nvGrpSpPr>
        <p:grpSpPr>
          <a:xfrm>
            <a:off x="7472793" y="1034676"/>
            <a:ext cx="2117468" cy="866995"/>
            <a:chOff x="5604594" y="1459908"/>
            <a:chExt cx="1588101" cy="650246"/>
          </a:xfrm>
        </p:grpSpPr>
        <p:pic>
          <p:nvPicPr>
            <p:cNvPr id="34" name="Grafik 33" descr="Ein Bild, das Screenshot enthält.&#10;&#10;Automatisch generierte Beschreibung">
              <a:extLst>
                <a:ext uri="{FF2B5EF4-FFF2-40B4-BE49-F238E27FC236}">
                  <a16:creationId xmlns:a16="http://schemas.microsoft.com/office/drawing/2014/main" id="{355A07BF-0F32-412A-AAD2-48911D07B2F8}"/>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5" name="Rechteck 34">
              <a:extLst>
                <a:ext uri="{FF2B5EF4-FFF2-40B4-BE49-F238E27FC236}">
                  <a16:creationId xmlns:a16="http://schemas.microsoft.com/office/drawing/2014/main" id="{B2564D52-B4AC-4D61-B46E-BE3CE7851C95}"/>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6" name="Rechteck">
            <a:extLst>
              <a:ext uri="{FF2B5EF4-FFF2-40B4-BE49-F238E27FC236}">
                <a16:creationId xmlns:a16="http://schemas.microsoft.com/office/drawing/2014/main" id="{9A38222B-6179-4D47-87DD-F77D00C82A5F}"/>
              </a:ext>
            </a:extLst>
          </p:cNvPr>
          <p:cNvSpPr/>
          <p:nvPr/>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1426891372"/>
      </p:ext>
    </p:extLst>
  </p:cSld>
  <p:clrMapOvr>
    <a:masterClrMapping/>
  </p:clrMapOvr>
  <p:transition>
    <p:fade/>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Chapter start slide, alternative">
    <p:spTree>
      <p:nvGrpSpPr>
        <p:cNvPr id="1" name=""/>
        <p:cNvGrpSpPr/>
        <p:nvPr/>
      </p:nvGrpSpPr>
      <p:grpSpPr>
        <a:xfrm>
          <a:off x="0" y="0"/>
          <a:ext cx="0" cy="0"/>
          <a:chOff x="0" y="0"/>
          <a:chExt cx="0" cy="0"/>
        </a:xfrm>
      </p:grpSpPr>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This may also have two lines</a:t>
            </a:r>
          </a:p>
        </p:txBody>
      </p:sp>
      <p:grpSp>
        <p:nvGrpSpPr>
          <p:cNvPr id="8" name="Key Visual">
            <a:extLst>
              <a:ext uri="{FF2B5EF4-FFF2-40B4-BE49-F238E27FC236}">
                <a16:creationId xmlns:a16="http://schemas.microsoft.com/office/drawing/2014/main" id="{1E0F1E1C-CA23-484C-B4BB-7C7FB71D6C86}"/>
              </a:ext>
            </a:extLst>
          </p:cNvPr>
          <p:cNvGrpSpPr/>
          <p:nvPr/>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D88D0E22-2017-4208-9ADC-47A2FAF1D431}"/>
              </a:ext>
            </a:extLst>
          </p:cNvPr>
          <p:cNvSpPr>
            <a:spLocks noGrp="1"/>
          </p:cNvSpPr>
          <p:nvPr>
            <p:ph type="dt" sz="half" idx="11"/>
          </p:nvPr>
        </p:nvSpPr>
        <p:spPr/>
        <p:txBody>
          <a:bodyPr/>
          <a:lstStyle/>
          <a:p>
            <a:r>
              <a:rPr lang="en-GB"/>
              <a:t>22 Jan. 2019</a:t>
            </a:r>
          </a:p>
        </p:txBody>
      </p:sp>
      <p:sp>
        <p:nvSpPr>
          <p:cNvPr id="7" name="Fußzeilenplatzhalter 6">
            <a:extLst>
              <a:ext uri="{FF2B5EF4-FFF2-40B4-BE49-F238E27FC236}">
                <a16:creationId xmlns:a16="http://schemas.microsoft.com/office/drawing/2014/main" id="{F9F9B96F-E57D-429A-9EB5-D561A8B62E5B}"/>
              </a:ext>
            </a:extLst>
          </p:cNvPr>
          <p:cNvSpPr>
            <a:spLocks noGrp="1"/>
          </p:cNvSpPr>
          <p:nvPr>
            <p:ph type="ftr" sz="quarter" idx="12"/>
          </p:nvPr>
        </p:nvSpPr>
        <p:spPr/>
        <p:txBody>
          <a:bodyPr/>
          <a:lstStyle/>
          <a:p>
            <a:r>
              <a:rPr lang="en-GB"/>
              <a:t>Titel of the presentation</a:t>
            </a:r>
          </a:p>
        </p:txBody>
      </p:sp>
      <p:sp>
        <p:nvSpPr>
          <p:cNvPr id="10" name="Foliennummernplatzhalter 9">
            <a:extLst>
              <a:ext uri="{FF2B5EF4-FFF2-40B4-BE49-F238E27FC236}">
                <a16:creationId xmlns:a16="http://schemas.microsoft.com/office/drawing/2014/main" id="{5AA07C4F-927A-4ADF-8F4E-0E641F59E174}"/>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390565255"/>
      </p:ext>
    </p:extLst>
  </p:cSld>
  <p:clrMapOvr>
    <a:masterClrMapping/>
  </p:clrMapOvr>
  <p:transition>
    <p:fade/>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Intermediate slide, b/w visual">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7" name="Datumsplatzhalter 6">
            <a:extLst>
              <a:ext uri="{FF2B5EF4-FFF2-40B4-BE49-F238E27FC236}">
                <a16:creationId xmlns:a16="http://schemas.microsoft.com/office/drawing/2014/main" id="{10132F28-06B2-4221-9B40-46373C4BF16B}"/>
              </a:ext>
            </a:extLst>
          </p:cNvPr>
          <p:cNvSpPr>
            <a:spLocks noGrp="1"/>
          </p:cNvSpPr>
          <p:nvPr>
            <p:ph type="dt" sz="half" idx="10"/>
          </p:nvPr>
        </p:nvSpPr>
        <p:spPr/>
        <p:txBody>
          <a:bodyPr/>
          <a:lstStyle/>
          <a:p>
            <a:r>
              <a:rPr lang="en-GB"/>
              <a:t>22 Jan. 2019</a:t>
            </a:r>
          </a:p>
        </p:txBody>
      </p:sp>
      <p:sp>
        <p:nvSpPr>
          <p:cNvPr id="8" name="Fußzeilenplatzhalter 7">
            <a:extLst>
              <a:ext uri="{FF2B5EF4-FFF2-40B4-BE49-F238E27FC236}">
                <a16:creationId xmlns:a16="http://schemas.microsoft.com/office/drawing/2014/main" id="{41382050-2B79-493B-95AA-DBF7B83499F7}"/>
              </a:ext>
            </a:extLst>
          </p:cNvPr>
          <p:cNvSpPr>
            <a:spLocks noGrp="1"/>
          </p:cNvSpPr>
          <p:nvPr>
            <p:ph type="ftr" sz="quarter" idx="11"/>
          </p:nvPr>
        </p:nvSpPr>
        <p:spPr/>
        <p:txBody>
          <a:bodyPr/>
          <a:lstStyle/>
          <a:p>
            <a:r>
              <a:rPr lang="en-GB"/>
              <a:t>Titel of the presentation</a:t>
            </a:r>
          </a:p>
        </p:txBody>
      </p:sp>
      <p:sp>
        <p:nvSpPr>
          <p:cNvPr id="9" name="Foliennummernplatzhalter 8">
            <a:extLst>
              <a:ext uri="{FF2B5EF4-FFF2-40B4-BE49-F238E27FC236}">
                <a16:creationId xmlns:a16="http://schemas.microsoft.com/office/drawing/2014/main" id="{DC291D8C-7803-47D0-8143-6798277D74D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3737718"/>
      </p:ext>
    </p:extLst>
  </p:cSld>
  <p:clrMapOvr>
    <a:masterClrMapping/>
  </p:clrMapOvr>
  <p:transition>
    <p:fade/>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Intermediate slide, whit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6" name="Datumsplatzhalter 5">
            <a:extLst>
              <a:ext uri="{FF2B5EF4-FFF2-40B4-BE49-F238E27FC236}">
                <a16:creationId xmlns:a16="http://schemas.microsoft.com/office/drawing/2014/main" id="{E4858B5A-3D9C-44AE-ADA7-B7DF2E935AD2}"/>
              </a:ext>
            </a:extLst>
          </p:cNvPr>
          <p:cNvSpPr>
            <a:spLocks noGrp="1"/>
          </p:cNvSpPr>
          <p:nvPr>
            <p:ph type="dt" sz="half" idx="10"/>
          </p:nvPr>
        </p:nvSpPr>
        <p:spPr/>
        <p:txBody>
          <a:bodyPr/>
          <a:lstStyle/>
          <a:p>
            <a:r>
              <a:rPr lang="en-GB"/>
              <a:t>22 Jan. 2019</a:t>
            </a:r>
          </a:p>
        </p:txBody>
      </p:sp>
      <p:sp>
        <p:nvSpPr>
          <p:cNvPr id="7" name="Fußzeilenplatzhalter 6">
            <a:extLst>
              <a:ext uri="{FF2B5EF4-FFF2-40B4-BE49-F238E27FC236}">
                <a16:creationId xmlns:a16="http://schemas.microsoft.com/office/drawing/2014/main" id="{D743612B-9303-4BD1-8570-21C327D0D081}"/>
              </a:ext>
            </a:extLst>
          </p:cNvPr>
          <p:cNvSpPr>
            <a:spLocks noGrp="1"/>
          </p:cNvSpPr>
          <p:nvPr>
            <p:ph type="ftr" sz="quarter" idx="11"/>
          </p:nvPr>
        </p:nvSpPr>
        <p:spPr/>
        <p:txBody>
          <a:bodyPr/>
          <a:lstStyle/>
          <a:p>
            <a:r>
              <a:rPr lang="en-GB"/>
              <a:t>Titel of the presentation</a:t>
            </a:r>
          </a:p>
        </p:txBody>
      </p:sp>
      <p:sp>
        <p:nvSpPr>
          <p:cNvPr id="8" name="Foliennummernplatzhalter 7">
            <a:extLst>
              <a:ext uri="{FF2B5EF4-FFF2-40B4-BE49-F238E27FC236}">
                <a16:creationId xmlns:a16="http://schemas.microsoft.com/office/drawing/2014/main" id="{364C8BC3-F5EC-4CDC-BEF6-A683BD9DDB2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701685012"/>
      </p:ext>
    </p:extLst>
  </p:cSld>
  <p:clrMapOvr>
    <a:masterClrMapping/>
  </p:clrMapOvr>
  <p:transition>
    <p:fade/>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Intermediate slide, white, alternativ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grpSp>
        <p:nvGrpSpPr>
          <p:cNvPr id="12" name="Key Visual">
            <a:extLst>
              <a:ext uri="{FF2B5EF4-FFF2-40B4-BE49-F238E27FC236}">
                <a16:creationId xmlns:a16="http://schemas.microsoft.com/office/drawing/2014/main" id="{D9D8699C-EAEE-4654-9DB5-5DBEA94DFD69}"/>
              </a:ext>
            </a:extLst>
          </p:cNvPr>
          <p:cNvGrpSpPr/>
          <p:nvPr/>
        </p:nvGrpSpPr>
        <p:grpSpPr bwMode="gray">
          <a:xfrm flipV="1">
            <a:off x="164179" y="4525210"/>
            <a:ext cx="6050711" cy="1608548"/>
            <a:chOff x="4846637" y="119557"/>
            <a:chExt cx="3783013" cy="1005693"/>
          </a:xfrm>
        </p:grpSpPr>
        <p:sp>
          <p:nvSpPr>
            <p:cNvPr id="13" name="Freihandform: Form 12">
              <a:extLst>
                <a:ext uri="{FF2B5EF4-FFF2-40B4-BE49-F238E27FC236}">
                  <a16:creationId xmlns:a16="http://schemas.microsoft.com/office/drawing/2014/main" id="{57ACA972-95E7-4330-A959-68C656E58B90}"/>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Freihandform: Form 13">
              <a:extLst>
                <a:ext uri="{FF2B5EF4-FFF2-40B4-BE49-F238E27FC236}">
                  <a16:creationId xmlns:a16="http://schemas.microsoft.com/office/drawing/2014/main" id="{EF93F907-303A-4592-848E-F1A7AFDDDD4A}"/>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C8AAE6CE-CD01-4233-9E65-D495D92CF1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1AAC9A52-2206-4D16-A752-9C733CC5CB7F}"/>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7" name="Freihandform: Form 16">
              <a:extLst>
                <a:ext uri="{FF2B5EF4-FFF2-40B4-BE49-F238E27FC236}">
                  <a16:creationId xmlns:a16="http://schemas.microsoft.com/office/drawing/2014/main" id="{8D075FE9-0EDA-4BE2-B2C1-22DF2B8842B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grpSp>
        <p:nvGrpSpPr>
          <p:cNvPr id="36" name="Key Visual">
            <a:extLst>
              <a:ext uri="{FF2B5EF4-FFF2-40B4-BE49-F238E27FC236}">
                <a16:creationId xmlns:a16="http://schemas.microsoft.com/office/drawing/2014/main" id="{C7D69FF2-A45A-405D-BC43-69B4E925551F}"/>
              </a:ext>
            </a:extLst>
          </p:cNvPr>
          <p:cNvGrpSpPr/>
          <p:nvPr/>
        </p:nvGrpSpPr>
        <p:grpSpPr bwMode="gray">
          <a:xfrm flipH="1">
            <a:off x="8934717" y="165100"/>
            <a:ext cx="3087951" cy="820915"/>
            <a:chOff x="4846637" y="119557"/>
            <a:chExt cx="3783013" cy="1005693"/>
          </a:xfrm>
        </p:grpSpPr>
        <p:sp>
          <p:nvSpPr>
            <p:cNvPr id="37" name="Freihandform: Form 36">
              <a:extLst>
                <a:ext uri="{FF2B5EF4-FFF2-40B4-BE49-F238E27FC236}">
                  <a16:creationId xmlns:a16="http://schemas.microsoft.com/office/drawing/2014/main" id="{67E195A5-1DB2-4051-897C-B5E84120B476}"/>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Freihandform: Form 37">
              <a:extLst>
                <a:ext uri="{FF2B5EF4-FFF2-40B4-BE49-F238E27FC236}">
                  <a16:creationId xmlns:a16="http://schemas.microsoft.com/office/drawing/2014/main" id="{9234AB9A-5088-479E-92C2-4F81972E1E55}"/>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39" name="Freihandform: Form 38">
              <a:extLst>
                <a:ext uri="{FF2B5EF4-FFF2-40B4-BE49-F238E27FC236}">
                  <a16:creationId xmlns:a16="http://schemas.microsoft.com/office/drawing/2014/main" id="{5FBB400A-FFCE-4E88-B1BF-846AC7A46F8E}"/>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0" name="Freihandform: Form 39">
              <a:extLst>
                <a:ext uri="{FF2B5EF4-FFF2-40B4-BE49-F238E27FC236}">
                  <a16:creationId xmlns:a16="http://schemas.microsoft.com/office/drawing/2014/main" id="{4A214495-DB26-435D-9164-4A350ECF007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1" name="Freihandform: Form 40">
              <a:extLst>
                <a:ext uri="{FF2B5EF4-FFF2-40B4-BE49-F238E27FC236}">
                  <a16:creationId xmlns:a16="http://schemas.microsoft.com/office/drawing/2014/main" id="{AD46CA09-12E7-4803-A8A0-CC8821A2FBF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1D7087B2-841C-4578-8D4C-FD96605E1BE7}"/>
              </a:ext>
            </a:extLst>
          </p:cNvPr>
          <p:cNvSpPr>
            <a:spLocks noGrp="1"/>
          </p:cNvSpPr>
          <p:nvPr>
            <p:ph type="dt" sz="half" idx="10"/>
          </p:nvPr>
        </p:nvSpPr>
        <p:spPr/>
        <p:txBody>
          <a:bodyPr/>
          <a:lstStyle/>
          <a:p>
            <a:r>
              <a:rPr lang="en-GB"/>
              <a:t>22 Jan. 2019</a:t>
            </a:r>
          </a:p>
        </p:txBody>
      </p:sp>
      <p:sp>
        <p:nvSpPr>
          <p:cNvPr id="7" name="Fußzeilenplatzhalter 6">
            <a:extLst>
              <a:ext uri="{FF2B5EF4-FFF2-40B4-BE49-F238E27FC236}">
                <a16:creationId xmlns:a16="http://schemas.microsoft.com/office/drawing/2014/main" id="{0812E5FB-AE5B-45DE-A139-9BF8C60A354B}"/>
              </a:ext>
            </a:extLst>
          </p:cNvPr>
          <p:cNvSpPr>
            <a:spLocks noGrp="1"/>
          </p:cNvSpPr>
          <p:nvPr>
            <p:ph type="ftr" sz="quarter" idx="11"/>
          </p:nvPr>
        </p:nvSpPr>
        <p:spPr/>
        <p:txBody>
          <a:bodyPr/>
          <a:lstStyle/>
          <a:p>
            <a:r>
              <a:rPr lang="en-GB"/>
              <a:t>Titel of the presentation</a:t>
            </a:r>
          </a:p>
        </p:txBody>
      </p:sp>
      <p:sp>
        <p:nvSpPr>
          <p:cNvPr id="8" name="Foliennummernplatzhalter 7">
            <a:extLst>
              <a:ext uri="{FF2B5EF4-FFF2-40B4-BE49-F238E27FC236}">
                <a16:creationId xmlns:a16="http://schemas.microsoft.com/office/drawing/2014/main" id="{5C4834F1-8AA0-4335-9A3C-58D358314C13}"/>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602901740"/>
      </p:ext>
    </p:extLst>
  </p:cSld>
  <p:clrMapOvr>
    <a:masterClrMapping/>
  </p:clrMapOvr>
  <p:transition>
    <p:fade/>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Intermediate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cxnSp>
        <p:nvCxnSpPr>
          <p:cNvPr id="6" name="Gerade Verbindung mit Pfeil 5">
            <a:extLst>
              <a:ext uri="{FF2B5EF4-FFF2-40B4-BE49-F238E27FC236}">
                <a16:creationId xmlns:a16="http://schemas.microsoft.com/office/drawing/2014/main" id="{FE685868-EA5A-4891-A28F-04F16BEAED38}"/>
              </a:ext>
            </a:extLst>
          </p:cNvPr>
          <p:cNvCxnSpPr/>
          <p:nvPr/>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900000" bIns="684000" anchor="b">
            <a:noAutofit/>
          </a:bodyPr>
          <a:lstStyle>
            <a:lvl1pPr>
              <a:defRPr sz="3467" b="0">
                <a:solidFill>
                  <a:schemeClr val="tx1"/>
                </a:solidFill>
              </a:defRPr>
            </a:lvl1pPr>
          </a:lstStyle>
          <a:p>
            <a:r>
              <a:rPr lang="en-GB"/>
              <a:t>Intermediate slide, photo</a:t>
            </a:r>
            <a:br>
              <a:rPr lang="en-GB"/>
            </a:br>
            <a:r>
              <a:rPr lang="en-GB"/>
              <a:t>(interchangeable)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28" name="1.">
            <a:extLst>
              <a:ext uri="{FF2B5EF4-FFF2-40B4-BE49-F238E27FC236}">
                <a16:creationId xmlns:a16="http://schemas.microsoft.com/office/drawing/2014/main" id="{0BCFDBF6-0C4F-4BA9-84EB-ED3466065719}"/>
              </a:ext>
            </a:extLst>
          </p:cNvPr>
          <p:cNvSpPr/>
          <p:nvPr/>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29" name="2.">
            <a:extLst>
              <a:ext uri="{FF2B5EF4-FFF2-40B4-BE49-F238E27FC236}">
                <a16:creationId xmlns:a16="http://schemas.microsoft.com/office/drawing/2014/main" id="{918BC469-7392-45B5-882F-1B971DBE17B2}"/>
              </a:ext>
            </a:extLst>
          </p:cNvPr>
          <p:cNvSpPr/>
          <p:nvPr/>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0" name="3.">
            <a:extLst>
              <a:ext uri="{FF2B5EF4-FFF2-40B4-BE49-F238E27FC236}">
                <a16:creationId xmlns:a16="http://schemas.microsoft.com/office/drawing/2014/main" id="{431D4BE7-4DC0-4A8D-8A4E-899AB39C9BFA}"/>
              </a:ext>
            </a:extLst>
          </p:cNvPr>
          <p:cNvSpPr/>
          <p:nvPr/>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sp>
        <p:nvSpPr>
          <p:cNvPr id="31" name="how">
            <a:extLst>
              <a:ext uri="{FF2B5EF4-FFF2-40B4-BE49-F238E27FC236}">
                <a16:creationId xmlns:a16="http://schemas.microsoft.com/office/drawing/2014/main" id="{CFE17404-D559-410E-817A-BE37032A4EC8}"/>
              </a:ext>
            </a:extLst>
          </p:cNvPr>
          <p:cNvSpPr txBox="1"/>
          <p:nvPr/>
        </p:nvSpPr>
        <p:spPr bwMode="gray">
          <a:xfrm>
            <a:off x="-3743071" y="237067"/>
            <a:ext cx="3661579" cy="1200329"/>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image above transparent section.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Delete image by pressing the DEL key.</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Click on small icon in centre of page.</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photo.</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Select ‘Home / Reset ’.</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en-GB" sz="1200" b="0">
                <a:solidFill>
                  <a:schemeClr val="bg1">
                    <a:lumMod val="50000"/>
                  </a:schemeClr>
                </a:solidFill>
              </a:rPr>
              <a:t>If required, edit the section under ‘Format/Crop ’.</a:t>
            </a:r>
          </a:p>
        </p:txBody>
      </p:sp>
      <p:sp>
        <p:nvSpPr>
          <p:cNvPr id="7" name="Datumsplatzhalter 6">
            <a:extLst>
              <a:ext uri="{FF2B5EF4-FFF2-40B4-BE49-F238E27FC236}">
                <a16:creationId xmlns:a16="http://schemas.microsoft.com/office/drawing/2014/main" id="{25D92098-BA3C-4707-8ABA-0C27A011DB6B}"/>
              </a:ext>
            </a:extLst>
          </p:cNvPr>
          <p:cNvSpPr>
            <a:spLocks noGrp="1"/>
          </p:cNvSpPr>
          <p:nvPr>
            <p:ph type="dt" sz="half" idx="12"/>
          </p:nvPr>
        </p:nvSpPr>
        <p:spPr/>
        <p:txBody>
          <a:bodyPr/>
          <a:lstStyle/>
          <a:p>
            <a:r>
              <a:rPr lang="en-GB"/>
              <a:t>22 Jan. 2019</a:t>
            </a:r>
          </a:p>
        </p:txBody>
      </p:sp>
      <p:sp>
        <p:nvSpPr>
          <p:cNvPr id="8" name="Fußzeilenplatzhalter 7">
            <a:extLst>
              <a:ext uri="{FF2B5EF4-FFF2-40B4-BE49-F238E27FC236}">
                <a16:creationId xmlns:a16="http://schemas.microsoft.com/office/drawing/2014/main" id="{645C6D00-0E00-4289-836D-A87919E2F942}"/>
              </a:ext>
            </a:extLst>
          </p:cNvPr>
          <p:cNvSpPr>
            <a:spLocks noGrp="1"/>
          </p:cNvSpPr>
          <p:nvPr>
            <p:ph type="ftr" sz="quarter" idx="13"/>
          </p:nvPr>
        </p:nvSpPr>
        <p:spPr/>
        <p:txBody>
          <a:bodyPr/>
          <a:lstStyle/>
          <a:p>
            <a:r>
              <a:rPr lang="en-GB"/>
              <a:t>Titel of the presentation</a:t>
            </a:r>
          </a:p>
        </p:txBody>
      </p:sp>
      <p:sp>
        <p:nvSpPr>
          <p:cNvPr id="11" name="Foliennummernplatzhalter 10">
            <a:extLst>
              <a:ext uri="{FF2B5EF4-FFF2-40B4-BE49-F238E27FC236}">
                <a16:creationId xmlns:a16="http://schemas.microsoft.com/office/drawing/2014/main" id="{C45153B9-0A46-4ECF-876F-E46153C49C5F}"/>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pic>
        <p:nvPicPr>
          <p:cNvPr id="19" name="Grafik 18" descr="Ein Bild, das Screenshot enthält.&#10;&#10;Automatisch generierte Beschreibung">
            <a:extLst>
              <a:ext uri="{FF2B5EF4-FFF2-40B4-BE49-F238E27FC236}">
                <a16:creationId xmlns:a16="http://schemas.microsoft.com/office/drawing/2014/main" id="{F90E96F9-8FB8-41D7-9257-7179FD053D2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grpSp>
        <p:nvGrpSpPr>
          <p:cNvPr id="23" name="Gruppieren 22">
            <a:extLst>
              <a:ext uri="{FF2B5EF4-FFF2-40B4-BE49-F238E27FC236}">
                <a16:creationId xmlns:a16="http://schemas.microsoft.com/office/drawing/2014/main" id="{67BCCCE2-341A-478B-A3EC-6046F8A5D497}"/>
              </a:ext>
            </a:extLst>
          </p:cNvPr>
          <p:cNvGrpSpPr/>
          <p:nvPr/>
        </p:nvGrpSpPr>
        <p:grpSpPr>
          <a:xfrm>
            <a:off x="7472793" y="1034676"/>
            <a:ext cx="2117468" cy="866995"/>
            <a:chOff x="5604594" y="1459908"/>
            <a:chExt cx="1588101" cy="650246"/>
          </a:xfrm>
        </p:grpSpPr>
        <p:pic>
          <p:nvPicPr>
            <p:cNvPr id="32" name="Grafik 31" descr="Ein Bild, das Screenshot enthält.&#10;&#10;Automatisch generierte Beschreibung">
              <a:extLst>
                <a:ext uri="{FF2B5EF4-FFF2-40B4-BE49-F238E27FC236}">
                  <a16:creationId xmlns:a16="http://schemas.microsoft.com/office/drawing/2014/main" id="{78A59224-4957-4C08-BE65-D8BD25A23E44}"/>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3" name="Rechteck 32">
              <a:extLst>
                <a:ext uri="{FF2B5EF4-FFF2-40B4-BE49-F238E27FC236}">
                  <a16:creationId xmlns:a16="http://schemas.microsoft.com/office/drawing/2014/main" id="{D3A98BB7-764F-4350-BD71-C6758C885B37}"/>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4" name="Rechteck">
            <a:extLst>
              <a:ext uri="{FF2B5EF4-FFF2-40B4-BE49-F238E27FC236}">
                <a16:creationId xmlns:a16="http://schemas.microsoft.com/office/drawing/2014/main" id="{C2B577D0-C8DA-42B1-BF4C-EE3ACF0A05FC}"/>
              </a:ext>
            </a:extLst>
          </p:cNvPr>
          <p:cNvSpPr/>
          <p:nvPr/>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3234919551"/>
      </p:ext>
    </p:extLst>
  </p:cSld>
  <p:clrMapOvr>
    <a:masterClrMapping/>
  </p:clrMapOvr>
  <p:transition>
    <p:fade/>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Standard text slid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9"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9403C02B-EA48-4260-811D-43CCEC0F652F}"/>
              </a:ext>
            </a:extLst>
          </p:cNvPr>
          <p:cNvSpPr>
            <a:spLocks noGrp="1"/>
          </p:cNvSpPr>
          <p:nvPr>
            <p:ph type="dt" sz="half" idx="14"/>
          </p:nvPr>
        </p:nvSpPr>
        <p:spPr/>
        <p:txBody>
          <a:bodyPr/>
          <a:lstStyle/>
          <a:p>
            <a:r>
              <a:rPr lang="en-GB"/>
              <a:t>22 Jan. 2019</a:t>
            </a:r>
          </a:p>
        </p:txBody>
      </p:sp>
      <p:sp>
        <p:nvSpPr>
          <p:cNvPr id="7" name="Fußzeilenplatzhalter 6">
            <a:extLst>
              <a:ext uri="{FF2B5EF4-FFF2-40B4-BE49-F238E27FC236}">
                <a16:creationId xmlns:a16="http://schemas.microsoft.com/office/drawing/2014/main" id="{3572318F-C167-4A9B-9214-245E7E1B6789}"/>
              </a:ext>
            </a:extLst>
          </p:cNvPr>
          <p:cNvSpPr>
            <a:spLocks noGrp="1"/>
          </p:cNvSpPr>
          <p:nvPr>
            <p:ph type="ftr" sz="quarter" idx="15"/>
          </p:nvPr>
        </p:nvSpPr>
        <p:spPr/>
        <p:txBody>
          <a:bodyPr/>
          <a:lstStyle/>
          <a:p>
            <a:r>
              <a:rPr lang="en-GB"/>
              <a:t>Titel of the presentation</a:t>
            </a:r>
          </a:p>
        </p:txBody>
      </p:sp>
      <p:sp>
        <p:nvSpPr>
          <p:cNvPr id="9" name="Foliennummernplatzhalter 8">
            <a:extLst>
              <a:ext uri="{FF2B5EF4-FFF2-40B4-BE49-F238E27FC236}">
                <a16:creationId xmlns:a16="http://schemas.microsoft.com/office/drawing/2014/main" id="{75A6A7C1-5347-4031-950E-FE89F744C1A9}"/>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784162577"/>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Standard text slide with sub-line">
    <p:spTree>
      <p:nvGrpSpPr>
        <p:cNvPr id="1" name=""/>
        <p:cNvGrpSpPr/>
        <p:nvPr/>
      </p:nvGrpSpPr>
      <p:grpSpPr>
        <a:xfrm>
          <a:off x="0" y="0"/>
          <a:ext cx="0" cy="0"/>
          <a:chOff x="0" y="0"/>
          <a:chExt cx="0" cy="0"/>
        </a:xfrm>
      </p:grpSpPr>
      <p:sp>
        <p:nvSpPr>
          <p:cNvPr id="12" name="Titel 1">
            <a:extLst>
              <a:ext uri="{FF2B5EF4-FFF2-40B4-BE49-F238E27FC236}">
                <a16:creationId xmlns:a16="http://schemas.microsoft.com/office/drawing/2014/main" id="{726EAD89-A3DC-4500-9071-F28C7DB87ECF}"/>
              </a:ext>
            </a:extLst>
          </p:cNvPr>
          <p:cNvSpPr>
            <a:spLocks noGrp="1"/>
          </p:cNvSpPr>
          <p:nvPr>
            <p:ph type="title" hasCustomPrompt="1"/>
          </p:nvPr>
        </p:nvSpPr>
        <p:spPr bwMode="gray">
          <a:xfrm>
            <a:off x="599755" y="352037"/>
            <a:ext cx="11422911" cy="360753"/>
          </a:xfrm>
        </p:spPr>
        <p:txBody>
          <a:bodyPr/>
          <a:lstStyle>
            <a:lvl1pPr>
              <a:defRPr/>
            </a:lvl1pPr>
          </a:lstStyle>
          <a:p>
            <a:r>
              <a:rPr lang="en-GB"/>
              <a:t>Click to add headline</a:t>
            </a:r>
          </a:p>
        </p:txBody>
      </p:sp>
      <p:sp>
        <p:nvSpPr>
          <p:cNvPr id="7" name="Textplatzhalter 2">
            <a:extLst>
              <a:ext uri="{FF2B5EF4-FFF2-40B4-BE49-F238E27FC236}">
                <a16:creationId xmlns:a16="http://schemas.microsoft.com/office/drawing/2014/main" id="{7BDDDF81-EBEA-4C88-AA55-681A5710CA2C}"/>
              </a:ext>
            </a:extLst>
          </p:cNvPr>
          <p:cNvSpPr>
            <a:spLocks noGrp="1"/>
          </p:cNvSpPr>
          <p:nvPr>
            <p:ph type="body" sz="quarter" idx="14" hasCustomPrompt="1"/>
          </p:nvPr>
        </p:nvSpPr>
        <p:spPr bwMode="gray">
          <a:xfrm>
            <a:off x="599018" y="774701"/>
            <a:ext cx="11423649" cy="501651"/>
          </a:xfrm>
        </p:spPr>
        <p:txBody>
          <a:bodyPr vert="horz" lIns="0" tIns="0" rIns="72000" bIns="0" rtlCol="0" anchor="t">
            <a:noAutofit/>
          </a:bodyPr>
          <a:lstStyle>
            <a:lvl1pPr>
              <a:defRPr lang="de-DE" sz="1867" b="0" cap="none" baseline="0" smtClean="0">
                <a:latin typeface="+mj-lt"/>
                <a:ea typeface="+mj-ea"/>
                <a:cs typeface="+mj-cs"/>
              </a:defRPr>
            </a:lvl1pPr>
            <a:lvl2pPr>
              <a:defRPr lang="de-DE" smtClean="0"/>
            </a:lvl2pPr>
            <a:lvl3pPr>
              <a:defRPr lang="de-DE" smtClean="0"/>
            </a:lvl3pPr>
            <a:lvl4pPr>
              <a:defRPr lang="de-DE" smtClean="0"/>
            </a:lvl4pPr>
            <a:lvl5pPr>
              <a:defRPr lang="en-US"/>
            </a:lvl5pPr>
          </a:lstStyle>
          <a:p>
            <a:pPr lvl="0">
              <a:spcBef>
                <a:spcPct val="0"/>
              </a:spcBef>
            </a:pPr>
            <a:r>
              <a:rPr lang="en-GB"/>
              <a:t>Click to add sub-line</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7"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0B548EA6-0BD4-4DE9-880C-9051257B8288}"/>
              </a:ext>
            </a:extLst>
          </p:cNvPr>
          <p:cNvSpPr>
            <a:spLocks noGrp="1"/>
          </p:cNvSpPr>
          <p:nvPr>
            <p:ph type="dt" sz="half" idx="15"/>
          </p:nvPr>
        </p:nvSpPr>
        <p:spPr/>
        <p:txBody>
          <a:bodyPr/>
          <a:lstStyle/>
          <a:p>
            <a:r>
              <a:rPr lang="en-GB"/>
              <a:t>22 Jan. 2019</a:t>
            </a:r>
          </a:p>
        </p:txBody>
      </p:sp>
      <p:sp>
        <p:nvSpPr>
          <p:cNvPr id="6" name="Fußzeilenplatzhalter 5">
            <a:extLst>
              <a:ext uri="{FF2B5EF4-FFF2-40B4-BE49-F238E27FC236}">
                <a16:creationId xmlns:a16="http://schemas.microsoft.com/office/drawing/2014/main" id="{83E7CC3B-6035-4291-B04F-DE018A6C968C}"/>
              </a:ext>
            </a:extLst>
          </p:cNvPr>
          <p:cNvSpPr>
            <a:spLocks noGrp="1"/>
          </p:cNvSpPr>
          <p:nvPr>
            <p:ph type="ftr" sz="quarter" idx="16"/>
          </p:nvPr>
        </p:nvSpPr>
        <p:spPr/>
        <p:txBody>
          <a:bodyPr/>
          <a:lstStyle/>
          <a:p>
            <a:r>
              <a:rPr lang="en-GB"/>
              <a:t>Titel of the presentation</a:t>
            </a:r>
          </a:p>
        </p:txBody>
      </p:sp>
      <p:sp>
        <p:nvSpPr>
          <p:cNvPr id="9" name="Foliennummernplatzhalter 8">
            <a:extLst>
              <a:ext uri="{FF2B5EF4-FFF2-40B4-BE49-F238E27FC236}">
                <a16:creationId xmlns:a16="http://schemas.microsoft.com/office/drawing/2014/main" id="{5D360B5D-15C8-4DDF-99B9-68062FEA3754}"/>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631407808"/>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Zwischenfolie weiß Alternativ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de-DE" noProof="0"/>
              <a:t>Zwischenfolie</a:t>
            </a:r>
            <a:endParaRPr lang="de-DE"/>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p:txBody>
          <a:bodyPr/>
          <a:lstStyle/>
          <a:p>
            <a:fld id="{7A29E2D1-FC69-4DBC-B37E-4D2638CE4D88}"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p:txBody>
          <a:bodyPr/>
          <a:lstStyle/>
          <a:p>
            <a:r>
              <a:rPr lang="de-DE"/>
              <a:t>Seite </a:t>
            </a:r>
            <a:fld id="{3A8B5DB7-81A8-4ED4-916B-6B23CD603687}" type="slidenum">
              <a:rPr smtClean="0"/>
              <a:pPr/>
              <a:t>‹#›</a:t>
            </a:fld>
            <a:endParaRPr/>
          </a:p>
        </p:txBody>
      </p:sp>
      <p:grpSp>
        <p:nvGrpSpPr>
          <p:cNvPr id="12" name="Key Visual">
            <a:extLst>
              <a:ext uri="{FF2B5EF4-FFF2-40B4-BE49-F238E27FC236}">
                <a16:creationId xmlns:a16="http://schemas.microsoft.com/office/drawing/2014/main" id="{D9D8699C-EAEE-4654-9DB5-5DBEA94DFD69}"/>
              </a:ext>
            </a:extLst>
          </p:cNvPr>
          <p:cNvGrpSpPr/>
          <p:nvPr userDrawn="1"/>
        </p:nvGrpSpPr>
        <p:grpSpPr bwMode="gray">
          <a:xfrm flipV="1">
            <a:off x="164179" y="4525210"/>
            <a:ext cx="6050711" cy="1608548"/>
            <a:chOff x="4846637" y="119557"/>
            <a:chExt cx="3783013" cy="1005693"/>
          </a:xfrm>
        </p:grpSpPr>
        <p:sp>
          <p:nvSpPr>
            <p:cNvPr id="13" name="Freihandform: Form 12">
              <a:extLst>
                <a:ext uri="{FF2B5EF4-FFF2-40B4-BE49-F238E27FC236}">
                  <a16:creationId xmlns:a16="http://schemas.microsoft.com/office/drawing/2014/main" id="{57ACA972-95E7-4330-A959-68C656E58B90}"/>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Freihandform: Form 13">
              <a:extLst>
                <a:ext uri="{FF2B5EF4-FFF2-40B4-BE49-F238E27FC236}">
                  <a16:creationId xmlns:a16="http://schemas.microsoft.com/office/drawing/2014/main" id="{EF93F907-303A-4592-848E-F1A7AFDDDD4A}"/>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C8AAE6CE-CD01-4233-9E65-D495D92CF1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1AAC9A52-2206-4D16-A752-9C733CC5CB7F}"/>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7" name="Freihandform: Form 16">
              <a:extLst>
                <a:ext uri="{FF2B5EF4-FFF2-40B4-BE49-F238E27FC236}">
                  <a16:creationId xmlns:a16="http://schemas.microsoft.com/office/drawing/2014/main" id="{8D075FE9-0EDA-4BE2-B2C1-22DF2B8842B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grpSp>
        <p:nvGrpSpPr>
          <p:cNvPr id="36" name="Key Visual">
            <a:extLst>
              <a:ext uri="{FF2B5EF4-FFF2-40B4-BE49-F238E27FC236}">
                <a16:creationId xmlns:a16="http://schemas.microsoft.com/office/drawing/2014/main" id="{C7D69FF2-A45A-405D-BC43-69B4E925551F}"/>
              </a:ext>
            </a:extLst>
          </p:cNvPr>
          <p:cNvGrpSpPr/>
          <p:nvPr userDrawn="1"/>
        </p:nvGrpSpPr>
        <p:grpSpPr bwMode="gray">
          <a:xfrm flipH="1">
            <a:off x="8934717" y="165100"/>
            <a:ext cx="3087951" cy="820915"/>
            <a:chOff x="4846637" y="119557"/>
            <a:chExt cx="3783013" cy="1005693"/>
          </a:xfrm>
        </p:grpSpPr>
        <p:sp>
          <p:nvSpPr>
            <p:cNvPr id="37" name="Freihandform: Form 36">
              <a:extLst>
                <a:ext uri="{FF2B5EF4-FFF2-40B4-BE49-F238E27FC236}">
                  <a16:creationId xmlns:a16="http://schemas.microsoft.com/office/drawing/2014/main" id="{67E195A5-1DB2-4051-897C-B5E84120B476}"/>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Freihandform: Form 37">
              <a:extLst>
                <a:ext uri="{FF2B5EF4-FFF2-40B4-BE49-F238E27FC236}">
                  <a16:creationId xmlns:a16="http://schemas.microsoft.com/office/drawing/2014/main" id="{9234AB9A-5088-479E-92C2-4F81972E1E55}"/>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39" name="Freihandform: Form 38">
              <a:extLst>
                <a:ext uri="{FF2B5EF4-FFF2-40B4-BE49-F238E27FC236}">
                  <a16:creationId xmlns:a16="http://schemas.microsoft.com/office/drawing/2014/main" id="{5FBB400A-FFCE-4E88-B1BF-846AC7A46F8E}"/>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0" name="Freihandform: Form 39">
              <a:extLst>
                <a:ext uri="{FF2B5EF4-FFF2-40B4-BE49-F238E27FC236}">
                  <a16:creationId xmlns:a16="http://schemas.microsoft.com/office/drawing/2014/main" id="{4A214495-DB26-435D-9164-4A350ECF007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1" name="Freihandform: Form 40">
              <a:extLst>
                <a:ext uri="{FF2B5EF4-FFF2-40B4-BE49-F238E27FC236}">
                  <a16:creationId xmlns:a16="http://schemas.microsoft.com/office/drawing/2014/main" id="{AD46CA09-12E7-4803-A8A0-CC8821A2FBF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2860760769"/>
      </p:ext>
    </p:extLst>
  </p:cSld>
  <p:clrMapOvr>
    <a:masterClrMapping/>
  </p:clrMapOvr>
  <p:transition>
    <p:fade/>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Standard text slide, alternativ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2"/>
            <a:ext cx="9563579" cy="3786443"/>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20" name="Key Visual">
            <a:extLst>
              <a:ext uri="{FF2B5EF4-FFF2-40B4-BE49-F238E27FC236}">
                <a16:creationId xmlns:a16="http://schemas.microsoft.com/office/drawing/2014/main" id="{BCBD8A78-7D69-4DFD-B354-CF36A84705CB}"/>
              </a:ext>
            </a:extLst>
          </p:cNvPr>
          <p:cNvGrpSpPr/>
          <p:nvPr/>
        </p:nvGrpSpPr>
        <p:grpSpPr bwMode="gray">
          <a:xfrm flipV="1">
            <a:off x="164180" y="5311118"/>
            <a:ext cx="3094437" cy="822639"/>
            <a:chOff x="4846637" y="119557"/>
            <a:chExt cx="3783013" cy="1005693"/>
          </a:xfrm>
        </p:grpSpPr>
        <p:sp>
          <p:nvSpPr>
            <p:cNvPr id="21" name="Freihandform: Form 20">
              <a:extLst>
                <a:ext uri="{FF2B5EF4-FFF2-40B4-BE49-F238E27FC236}">
                  <a16:creationId xmlns:a16="http://schemas.microsoft.com/office/drawing/2014/main" id="{E45BEDC0-179F-43C1-A606-AFD62A6A063E}"/>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Freihandform: Form 21">
              <a:extLst>
                <a:ext uri="{FF2B5EF4-FFF2-40B4-BE49-F238E27FC236}">
                  <a16:creationId xmlns:a16="http://schemas.microsoft.com/office/drawing/2014/main" id="{F6CCD5CC-5505-4485-9297-BB0A34EBB2F6}"/>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3" name="Freihandform: Form 22">
              <a:extLst>
                <a:ext uri="{FF2B5EF4-FFF2-40B4-BE49-F238E27FC236}">
                  <a16:creationId xmlns:a16="http://schemas.microsoft.com/office/drawing/2014/main" id="{18541086-C56A-406D-91E6-D3E933CF7BA3}"/>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4" name="Freihandform: Form 23">
              <a:extLst>
                <a:ext uri="{FF2B5EF4-FFF2-40B4-BE49-F238E27FC236}">
                  <a16:creationId xmlns:a16="http://schemas.microsoft.com/office/drawing/2014/main" id="{1B8A9566-A588-4E4A-8143-1CBDC9C30D67}"/>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5" name="Freihandform: Form 24">
              <a:extLst>
                <a:ext uri="{FF2B5EF4-FFF2-40B4-BE49-F238E27FC236}">
                  <a16:creationId xmlns:a16="http://schemas.microsoft.com/office/drawing/2014/main" id="{6FDDC1A6-3462-4813-8D80-9E642D6179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7312137B-7817-4520-A9FF-87A20B391AA0}"/>
              </a:ext>
            </a:extLst>
          </p:cNvPr>
          <p:cNvSpPr>
            <a:spLocks noGrp="1"/>
          </p:cNvSpPr>
          <p:nvPr>
            <p:ph type="dt" sz="half" idx="14"/>
          </p:nvPr>
        </p:nvSpPr>
        <p:spPr/>
        <p:txBody>
          <a:bodyPr/>
          <a:lstStyle/>
          <a:p>
            <a:r>
              <a:rPr lang="en-GB"/>
              <a:t>22 Jan. 2019</a:t>
            </a:r>
          </a:p>
        </p:txBody>
      </p:sp>
      <p:sp>
        <p:nvSpPr>
          <p:cNvPr id="7" name="Fußzeilenplatzhalter 6">
            <a:extLst>
              <a:ext uri="{FF2B5EF4-FFF2-40B4-BE49-F238E27FC236}">
                <a16:creationId xmlns:a16="http://schemas.microsoft.com/office/drawing/2014/main" id="{0F93DA6A-ABDD-4D0F-AFE3-FF43762B7FB4}"/>
              </a:ext>
            </a:extLst>
          </p:cNvPr>
          <p:cNvSpPr>
            <a:spLocks noGrp="1"/>
          </p:cNvSpPr>
          <p:nvPr>
            <p:ph type="ftr" sz="quarter" idx="15"/>
          </p:nvPr>
        </p:nvSpPr>
        <p:spPr/>
        <p:txBody>
          <a:bodyPr/>
          <a:lstStyle/>
          <a:p>
            <a:r>
              <a:rPr lang="en-GB"/>
              <a:t>Titel of the presentation</a:t>
            </a:r>
          </a:p>
        </p:txBody>
      </p:sp>
      <p:sp>
        <p:nvSpPr>
          <p:cNvPr id="9" name="Foliennummernplatzhalter 8">
            <a:extLst>
              <a:ext uri="{FF2B5EF4-FFF2-40B4-BE49-F238E27FC236}">
                <a16:creationId xmlns:a16="http://schemas.microsoft.com/office/drawing/2014/main" id="{7905C91D-31F5-4E80-9F76-6D372B3A1690}"/>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919015794"/>
      </p:ext>
    </p:extLst>
  </p:cSld>
  <p:clrMapOvr>
    <a:masterClrMapping/>
  </p:clrMapOvr>
  <p:transition>
    <p:fade/>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Text slide, with two columns">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5496243"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517957" y="1361293"/>
            <a:ext cx="5496243"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F4E7BC60-DC17-4952-AA54-E728E1C62BDC}"/>
              </a:ext>
            </a:extLst>
          </p:cNvPr>
          <p:cNvSpPr>
            <a:spLocks noGrp="1"/>
          </p:cNvSpPr>
          <p:nvPr>
            <p:ph type="dt" sz="half" idx="15"/>
          </p:nvPr>
        </p:nvSpPr>
        <p:spPr/>
        <p:txBody>
          <a:bodyPr/>
          <a:lstStyle/>
          <a:p>
            <a:r>
              <a:rPr lang="en-GB"/>
              <a:t>22 Jan. 2019</a:t>
            </a:r>
          </a:p>
        </p:txBody>
      </p:sp>
      <p:sp>
        <p:nvSpPr>
          <p:cNvPr id="7" name="Fußzeilenplatzhalter 6">
            <a:extLst>
              <a:ext uri="{FF2B5EF4-FFF2-40B4-BE49-F238E27FC236}">
                <a16:creationId xmlns:a16="http://schemas.microsoft.com/office/drawing/2014/main" id="{616123A0-A869-46F1-9E20-A4CCE7F665FA}"/>
              </a:ext>
            </a:extLst>
          </p:cNvPr>
          <p:cNvSpPr>
            <a:spLocks noGrp="1"/>
          </p:cNvSpPr>
          <p:nvPr>
            <p:ph type="ftr" sz="quarter" idx="16"/>
          </p:nvPr>
        </p:nvSpPr>
        <p:spPr/>
        <p:txBody>
          <a:bodyPr/>
          <a:lstStyle/>
          <a:p>
            <a:r>
              <a:rPr lang="en-GB"/>
              <a:t>Titel of the presentation</a:t>
            </a:r>
          </a:p>
        </p:txBody>
      </p:sp>
      <p:sp>
        <p:nvSpPr>
          <p:cNvPr id="10" name="Foliennummernplatzhalter 9">
            <a:extLst>
              <a:ext uri="{FF2B5EF4-FFF2-40B4-BE49-F238E27FC236}">
                <a16:creationId xmlns:a16="http://schemas.microsoft.com/office/drawing/2014/main" id="{39EFEB5C-119E-416E-84F6-79F25273C8C7}"/>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802748577"/>
      </p:ext>
    </p:extLst>
  </p:cSld>
  <p:clrMapOvr>
    <a:masterClrMapping/>
  </p:clrMapOvr>
  <p:transition>
    <p:fade/>
  </p:transition>
  <p:extLst>
    <p:ext uri="{DCECCB84-F9BA-43D5-87BE-67443E8EF086}">
      <p15:sldGuideLst xmlns:p15="http://schemas.microsoft.com/office/powerpoint/2012/main">
        <p15:guide id="2" orient="horz" pos="2845">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Text slide, with one column">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2"/>
            <a:ext cx="5496243" cy="4660625"/>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12EA4DEB-4859-40BB-BA0A-9D4E262D701C}"/>
              </a:ext>
            </a:extLst>
          </p:cNvPr>
          <p:cNvSpPr>
            <a:spLocks noGrp="1"/>
          </p:cNvSpPr>
          <p:nvPr>
            <p:ph type="dt" sz="half" idx="14"/>
          </p:nvPr>
        </p:nvSpPr>
        <p:spPr/>
        <p:txBody>
          <a:bodyPr/>
          <a:lstStyle/>
          <a:p>
            <a:r>
              <a:rPr lang="en-GB"/>
              <a:t>22 Jan. 2019</a:t>
            </a:r>
          </a:p>
        </p:txBody>
      </p:sp>
      <p:sp>
        <p:nvSpPr>
          <p:cNvPr id="7" name="Fußzeilenplatzhalter 6">
            <a:extLst>
              <a:ext uri="{FF2B5EF4-FFF2-40B4-BE49-F238E27FC236}">
                <a16:creationId xmlns:a16="http://schemas.microsoft.com/office/drawing/2014/main" id="{FFE8A212-1664-4A14-896F-DC3AE0C13F67}"/>
              </a:ext>
            </a:extLst>
          </p:cNvPr>
          <p:cNvSpPr>
            <a:spLocks noGrp="1"/>
          </p:cNvSpPr>
          <p:nvPr>
            <p:ph type="ftr" sz="quarter" idx="15"/>
          </p:nvPr>
        </p:nvSpPr>
        <p:spPr/>
        <p:txBody>
          <a:bodyPr/>
          <a:lstStyle/>
          <a:p>
            <a:r>
              <a:rPr lang="en-GB"/>
              <a:t>Titel of the presentation</a:t>
            </a:r>
          </a:p>
        </p:txBody>
      </p:sp>
      <p:sp>
        <p:nvSpPr>
          <p:cNvPr id="9" name="Foliennummernplatzhalter 8">
            <a:extLst>
              <a:ext uri="{FF2B5EF4-FFF2-40B4-BE49-F238E27FC236}">
                <a16:creationId xmlns:a16="http://schemas.microsoft.com/office/drawing/2014/main" id="{753C8D80-6BFD-4466-8E36-54C951F12DD8}"/>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989985570"/>
      </p:ext>
    </p:extLst>
  </p:cSld>
  <p:clrMapOvr>
    <a:masterClrMapping/>
  </p:clrMapOvr>
  <p:transition>
    <p:fade/>
  </p:transition>
  <p:extLst>
    <p:ext uri="{DCECCB84-F9BA-43D5-87BE-67443E8EF086}">
      <p15:sldGuideLst xmlns:p15="http://schemas.microsoft.com/office/powerpoint/2012/main">
        <p15:guide id="1" pos="2880">
          <p15:clr>
            <a:srgbClr val="FBAE40"/>
          </p15:clr>
        </p15:guide>
        <p15:guide id="2" orient="horz" pos="2845">
          <p15:clr>
            <a:srgbClr val="FBAE4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Text slide, 1 photo">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5966593"/>
          </a:xfrm>
          <a:solidFill>
            <a:schemeClr val="bg2"/>
          </a:solidFill>
        </p:spPr>
        <p:txBody>
          <a:bodyPr tIns="1440000"/>
          <a:lstStyle>
            <a:lvl1pPr algn="ctr">
              <a:defRPr sz="1333">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477280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1" name="Titel 1">
            <a:extLst>
              <a:ext uri="{FF2B5EF4-FFF2-40B4-BE49-F238E27FC236}">
                <a16:creationId xmlns:a16="http://schemas.microsoft.com/office/drawing/2014/main" id="{7EA27159-D449-4E61-9234-12331EF25886}"/>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6AF2015D-9762-47AA-9BD6-3FA6CCC0648F}"/>
              </a:ext>
            </a:extLst>
          </p:cNvPr>
          <p:cNvSpPr>
            <a:spLocks noGrp="1"/>
          </p:cNvSpPr>
          <p:nvPr>
            <p:ph type="dt" sz="half" idx="16"/>
          </p:nvPr>
        </p:nvSpPr>
        <p:spPr/>
        <p:txBody>
          <a:bodyPr/>
          <a:lstStyle/>
          <a:p>
            <a:r>
              <a:rPr lang="en-GB"/>
              <a:t>22 Jan. 2019</a:t>
            </a:r>
          </a:p>
        </p:txBody>
      </p:sp>
      <p:sp>
        <p:nvSpPr>
          <p:cNvPr id="7" name="Fußzeilenplatzhalter 6">
            <a:extLst>
              <a:ext uri="{FF2B5EF4-FFF2-40B4-BE49-F238E27FC236}">
                <a16:creationId xmlns:a16="http://schemas.microsoft.com/office/drawing/2014/main" id="{80DC7F6F-F5EA-41B6-BA59-091605C586C9}"/>
              </a:ext>
            </a:extLst>
          </p:cNvPr>
          <p:cNvSpPr>
            <a:spLocks noGrp="1"/>
          </p:cNvSpPr>
          <p:nvPr>
            <p:ph type="ftr" sz="quarter" idx="17"/>
          </p:nvPr>
        </p:nvSpPr>
        <p:spPr/>
        <p:txBody>
          <a:bodyPr/>
          <a:lstStyle/>
          <a:p>
            <a:r>
              <a:rPr lang="en-GB"/>
              <a:t>Titel of the presentation</a:t>
            </a:r>
          </a:p>
        </p:txBody>
      </p:sp>
      <p:sp>
        <p:nvSpPr>
          <p:cNvPr id="9" name="Foliennummernplatzhalter 8">
            <a:extLst>
              <a:ext uri="{FF2B5EF4-FFF2-40B4-BE49-F238E27FC236}">
                <a16:creationId xmlns:a16="http://schemas.microsoft.com/office/drawing/2014/main" id="{86AA5DDD-B7D2-44C4-84F6-785C251D3F31}"/>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162918260"/>
      </p:ext>
    </p:extLst>
  </p:cSld>
  <p:clrMapOvr>
    <a:masterClrMapping/>
  </p:clrMapOvr>
  <p:transition>
    <p:fade/>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Text slide, 1 photo,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5966593"/>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3799989"/>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2" name="Titel 1">
            <a:extLst>
              <a:ext uri="{FF2B5EF4-FFF2-40B4-BE49-F238E27FC236}">
                <a16:creationId xmlns:a16="http://schemas.microsoft.com/office/drawing/2014/main" id="{7204390B-3D37-494E-81FF-E1335F27C2A8}"/>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B9F79D6-321B-4922-9CB8-D52F509ACE09}"/>
              </a:ext>
            </a:extLst>
          </p:cNvPr>
          <p:cNvSpPr>
            <a:spLocks noGrp="1"/>
          </p:cNvSpPr>
          <p:nvPr>
            <p:ph type="dt" sz="half" idx="16"/>
          </p:nvPr>
        </p:nvSpPr>
        <p:spPr/>
        <p:txBody>
          <a:bodyPr/>
          <a:lstStyle/>
          <a:p>
            <a:r>
              <a:rPr lang="en-GB"/>
              <a:t>22 Jan. 2019</a:t>
            </a:r>
          </a:p>
        </p:txBody>
      </p:sp>
      <p:sp>
        <p:nvSpPr>
          <p:cNvPr id="7" name="Fußzeilenplatzhalter 6">
            <a:extLst>
              <a:ext uri="{FF2B5EF4-FFF2-40B4-BE49-F238E27FC236}">
                <a16:creationId xmlns:a16="http://schemas.microsoft.com/office/drawing/2014/main" id="{CDD2BC95-CDE0-4C78-A9D8-EB3D9A577DFE}"/>
              </a:ext>
            </a:extLst>
          </p:cNvPr>
          <p:cNvSpPr>
            <a:spLocks noGrp="1"/>
          </p:cNvSpPr>
          <p:nvPr>
            <p:ph type="ftr" sz="quarter" idx="17"/>
          </p:nvPr>
        </p:nvSpPr>
        <p:spPr/>
        <p:txBody>
          <a:bodyPr/>
          <a:lstStyle/>
          <a:p>
            <a:r>
              <a:rPr lang="en-GB"/>
              <a:t>Titel of the presentation</a:t>
            </a:r>
          </a:p>
        </p:txBody>
      </p:sp>
      <p:sp>
        <p:nvSpPr>
          <p:cNvPr id="12" name="Foliennummernplatzhalter 11">
            <a:extLst>
              <a:ext uri="{FF2B5EF4-FFF2-40B4-BE49-F238E27FC236}">
                <a16:creationId xmlns:a16="http://schemas.microsoft.com/office/drawing/2014/main" id="{B96B41DE-2A1A-4BF8-A471-7AFD62750A92}"/>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672454280"/>
      </p:ext>
    </p:extLst>
  </p:cSld>
  <p:clrMapOvr>
    <a:masterClrMapping/>
  </p:clrMapOvr>
  <p:transition>
    <p:fade/>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Text slide, 2 photos ">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477280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5" y="320283"/>
            <a:ext cx="6452847"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E5771484-3E18-42CC-9FC0-9F82AA9D7804}"/>
              </a:ext>
            </a:extLst>
          </p:cNvPr>
          <p:cNvSpPr>
            <a:spLocks noGrp="1"/>
          </p:cNvSpPr>
          <p:nvPr>
            <p:ph type="dt" sz="half" idx="17"/>
          </p:nvPr>
        </p:nvSpPr>
        <p:spPr/>
        <p:txBody>
          <a:bodyPr/>
          <a:lstStyle/>
          <a:p>
            <a:r>
              <a:rPr lang="en-GB"/>
              <a:t>22 Jan. 2019</a:t>
            </a:r>
          </a:p>
        </p:txBody>
      </p:sp>
      <p:sp>
        <p:nvSpPr>
          <p:cNvPr id="7" name="Fußzeilenplatzhalter 6">
            <a:extLst>
              <a:ext uri="{FF2B5EF4-FFF2-40B4-BE49-F238E27FC236}">
                <a16:creationId xmlns:a16="http://schemas.microsoft.com/office/drawing/2014/main" id="{95F12524-47B7-4E4B-A82D-4A982EC622BC}"/>
              </a:ext>
            </a:extLst>
          </p:cNvPr>
          <p:cNvSpPr>
            <a:spLocks noGrp="1"/>
          </p:cNvSpPr>
          <p:nvPr>
            <p:ph type="ftr" sz="quarter" idx="18"/>
          </p:nvPr>
        </p:nvSpPr>
        <p:spPr/>
        <p:txBody>
          <a:bodyPr/>
          <a:lstStyle/>
          <a:p>
            <a:r>
              <a:rPr lang="en-GB"/>
              <a:t>Titel of the presentation</a:t>
            </a:r>
          </a:p>
        </p:txBody>
      </p:sp>
      <p:sp>
        <p:nvSpPr>
          <p:cNvPr id="9" name="Foliennummernplatzhalter 8">
            <a:extLst>
              <a:ext uri="{FF2B5EF4-FFF2-40B4-BE49-F238E27FC236}">
                <a16:creationId xmlns:a16="http://schemas.microsoft.com/office/drawing/2014/main" id="{D1F91BAF-4218-480C-87A8-87D4B1CDDF80}"/>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694703862"/>
      </p:ext>
    </p:extLst>
  </p:cSld>
  <p:clrMapOvr>
    <a:masterClrMapping/>
  </p:clrMapOvr>
  <p:transition>
    <p:fade/>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Text slide, 2 photos,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3799989"/>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6" name="Titel 1">
            <a:extLst>
              <a:ext uri="{FF2B5EF4-FFF2-40B4-BE49-F238E27FC236}">
                <a16:creationId xmlns:a16="http://schemas.microsoft.com/office/drawing/2014/main" id="{0DB39AEE-4D7E-4227-8B8B-6259DA49FDB2}"/>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227D3D8-FEBD-4AD0-9F71-6844E987B7B7}"/>
              </a:ext>
            </a:extLst>
          </p:cNvPr>
          <p:cNvSpPr>
            <a:spLocks noGrp="1"/>
          </p:cNvSpPr>
          <p:nvPr>
            <p:ph type="dt" sz="half" idx="17"/>
          </p:nvPr>
        </p:nvSpPr>
        <p:spPr/>
        <p:txBody>
          <a:bodyPr/>
          <a:lstStyle/>
          <a:p>
            <a:r>
              <a:rPr lang="en-GB"/>
              <a:t>22 Jan. 2019</a:t>
            </a:r>
          </a:p>
        </p:txBody>
      </p:sp>
      <p:sp>
        <p:nvSpPr>
          <p:cNvPr id="7" name="Fußzeilenplatzhalter 6">
            <a:extLst>
              <a:ext uri="{FF2B5EF4-FFF2-40B4-BE49-F238E27FC236}">
                <a16:creationId xmlns:a16="http://schemas.microsoft.com/office/drawing/2014/main" id="{9EBC020C-FAD6-4991-9B68-DFC849647738}"/>
              </a:ext>
            </a:extLst>
          </p:cNvPr>
          <p:cNvSpPr>
            <a:spLocks noGrp="1"/>
          </p:cNvSpPr>
          <p:nvPr>
            <p:ph type="ftr" sz="quarter" idx="18"/>
          </p:nvPr>
        </p:nvSpPr>
        <p:spPr/>
        <p:txBody>
          <a:bodyPr/>
          <a:lstStyle/>
          <a:p>
            <a:r>
              <a:rPr lang="en-GB"/>
              <a:t>Titel of the presentation</a:t>
            </a:r>
          </a:p>
        </p:txBody>
      </p:sp>
      <p:sp>
        <p:nvSpPr>
          <p:cNvPr id="12" name="Foliennummernplatzhalter 11">
            <a:extLst>
              <a:ext uri="{FF2B5EF4-FFF2-40B4-BE49-F238E27FC236}">
                <a16:creationId xmlns:a16="http://schemas.microsoft.com/office/drawing/2014/main" id="{2ED17441-C804-4576-8739-5227CF2486C9}"/>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492221329"/>
      </p:ext>
    </p:extLst>
  </p:cSld>
  <p:clrMapOvr>
    <a:masterClrMapping/>
  </p:clrMapOvr>
  <p:transition>
    <p:fade/>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Text slide, 2 photos, with two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6304207"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79"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3"/>
            <a:ext cx="5282881" cy="166638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740977" y="1361293"/>
            <a:ext cx="5273223" cy="1666388"/>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62043D58-AA3C-40BE-BEAB-11A193484391}"/>
              </a:ext>
            </a:extLst>
          </p:cNvPr>
          <p:cNvSpPr>
            <a:spLocks noGrp="1"/>
          </p:cNvSpPr>
          <p:nvPr>
            <p:ph type="dt" sz="half" idx="17"/>
          </p:nvPr>
        </p:nvSpPr>
        <p:spPr/>
        <p:txBody>
          <a:bodyPr/>
          <a:lstStyle/>
          <a:p>
            <a:r>
              <a:rPr lang="en-GB"/>
              <a:t>22 Jan. 2019</a:t>
            </a:r>
          </a:p>
        </p:txBody>
      </p:sp>
      <p:sp>
        <p:nvSpPr>
          <p:cNvPr id="10" name="Fußzeilenplatzhalter 9">
            <a:extLst>
              <a:ext uri="{FF2B5EF4-FFF2-40B4-BE49-F238E27FC236}">
                <a16:creationId xmlns:a16="http://schemas.microsoft.com/office/drawing/2014/main" id="{1195C9E7-AD30-401E-97F1-ECD1F6426F94}"/>
              </a:ext>
            </a:extLst>
          </p:cNvPr>
          <p:cNvSpPr>
            <a:spLocks noGrp="1"/>
          </p:cNvSpPr>
          <p:nvPr>
            <p:ph type="ftr" sz="quarter" idx="18"/>
          </p:nvPr>
        </p:nvSpPr>
        <p:spPr/>
        <p:txBody>
          <a:bodyPr/>
          <a:lstStyle/>
          <a:p>
            <a:r>
              <a:rPr lang="en-GB"/>
              <a:t>Titel of the presentation</a:t>
            </a:r>
          </a:p>
        </p:txBody>
      </p:sp>
      <p:sp>
        <p:nvSpPr>
          <p:cNvPr id="12" name="Foliennummernplatzhalter 11">
            <a:extLst>
              <a:ext uri="{FF2B5EF4-FFF2-40B4-BE49-F238E27FC236}">
                <a16:creationId xmlns:a16="http://schemas.microsoft.com/office/drawing/2014/main" id="{3D02F96E-9198-496A-A4B1-6804F455A112}"/>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033911305"/>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Text slide, 3 photos, with three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4187824"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80"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3"/>
            <a:ext cx="3375623" cy="2358831"/>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4623402" y="1361293"/>
            <a:ext cx="3375623" cy="2358831"/>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6" name="Bildplatzhalter 6">
            <a:extLst>
              <a:ext uri="{FF2B5EF4-FFF2-40B4-BE49-F238E27FC236}">
                <a16:creationId xmlns:a16="http://schemas.microsoft.com/office/drawing/2014/main" id="{AB38192C-6783-4C98-AB15-3A38EFFC1B08}"/>
              </a:ext>
            </a:extLst>
          </p:cNvPr>
          <p:cNvSpPr>
            <a:spLocks noGrp="1"/>
          </p:cNvSpPr>
          <p:nvPr>
            <p:ph type="pic" sz="quarter" idx="17" hasCustomPrompt="1"/>
          </p:nvPr>
        </p:nvSpPr>
        <p:spPr bwMode="gray">
          <a:xfrm>
            <a:off x="8211467"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20" name="Textplatzhalter 7">
            <a:extLst>
              <a:ext uri="{FF2B5EF4-FFF2-40B4-BE49-F238E27FC236}">
                <a16:creationId xmlns:a16="http://schemas.microsoft.com/office/drawing/2014/main" id="{DED8696E-3F6E-4312-8474-D7B6C988FDD5}"/>
              </a:ext>
            </a:extLst>
          </p:cNvPr>
          <p:cNvSpPr>
            <a:spLocks noGrp="1"/>
          </p:cNvSpPr>
          <p:nvPr>
            <p:ph type="body" sz="quarter" idx="18" hasCustomPrompt="1"/>
          </p:nvPr>
        </p:nvSpPr>
        <p:spPr bwMode="gray">
          <a:xfrm>
            <a:off x="8647046" y="1361293"/>
            <a:ext cx="3375623" cy="2358831"/>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EF501F9B-7E1C-4D10-BFA8-F160A61CBB4B}"/>
              </a:ext>
            </a:extLst>
          </p:cNvPr>
          <p:cNvSpPr>
            <a:spLocks noGrp="1"/>
          </p:cNvSpPr>
          <p:nvPr>
            <p:ph type="dt" sz="half" idx="19"/>
          </p:nvPr>
        </p:nvSpPr>
        <p:spPr/>
        <p:txBody>
          <a:bodyPr/>
          <a:lstStyle/>
          <a:p>
            <a:r>
              <a:rPr lang="en-GB"/>
              <a:t>22 Jan. 2019</a:t>
            </a:r>
          </a:p>
        </p:txBody>
      </p:sp>
      <p:sp>
        <p:nvSpPr>
          <p:cNvPr id="10" name="Fußzeilenplatzhalter 9">
            <a:extLst>
              <a:ext uri="{FF2B5EF4-FFF2-40B4-BE49-F238E27FC236}">
                <a16:creationId xmlns:a16="http://schemas.microsoft.com/office/drawing/2014/main" id="{4AC48705-A504-41C9-A7C4-A310E36C3CFC}"/>
              </a:ext>
            </a:extLst>
          </p:cNvPr>
          <p:cNvSpPr>
            <a:spLocks noGrp="1"/>
          </p:cNvSpPr>
          <p:nvPr>
            <p:ph type="ftr" sz="quarter" idx="20"/>
          </p:nvPr>
        </p:nvSpPr>
        <p:spPr/>
        <p:txBody>
          <a:bodyPr/>
          <a:lstStyle/>
          <a:p>
            <a:r>
              <a:rPr lang="en-GB"/>
              <a:t>Titel of the presentation</a:t>
            </a:r>
          </a:p>
        </p:txBody>
      </p:sp>
      <p:sp>
        <p:nvSpPr>
          <p:cNvPr id="12" name="Foliennummernplatzhalter 11">
            <a:extLst>
              <a:ext uri="{FF2B5EF4-FFF2-40B4-BE49-F238E27FC236}">
                <a16:creationId xmlns:a16="http://schemas.microsoft.com/office/drawing/2014/main" id="{A0DBE614-6EA1-4B61-BE6D-D779C0E5AD80}"/>
              </a:ext>
            </a:extLst>
          </p:cNvPr>
          <p:cNvSpPr>
            <a:spLocks noGrp="1"/>
          </p:cNvSpPr>
          <p:nvPr>
            <p:ph type="sldNum" sz="quarter" idx="21"/>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706715914"/>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Project slid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613833" y="4150517"/>
            <a:ext cx="3526768" cy="1983583"/>
          </a:xfrm>
          <a:solidFill>
            <a:schemeClr val="bg2"/>
          </a:solidFill>
        </p:spPr>
        <p:txBody>
          <a:bodyPr vert="horz" lIns="36000" tIns="1152000" rIns="36000" bIns="36000" rtlCol="0">
            <a:noAutofit/>
          </a:bodyPr>
          <a:lstStyle>
            <a:lvl1pPr algn="ctr">
              <a:defRPr lang="en-GB" sz="1333" dirty="0">
                <a:solidFill>
                  <a:schemeClr val="tx2"/>
                </a:solidFill>
              </a:defRPr>
            </a:lvl1pPr>
          </a:lstStyle>
          <a:p>
            <a:r>
              <a:rPr lang="en-GB"/>
              <a:t>Photo</a:t>
            </a:r>
          </a:p>
        </p:txBody>
      </p:sp>
      <p:sp>
        <p:nvSpPr>
          <p:cNvPr id="18" name="Rechteck 17">
            <a:extLst>
              <a:ext uri="{FF2B5EF4-FFF2-40B4-BE49-F238E27FC236}">
                <a16:creationId xmlns:a16="http://schemas.microsoft.com/office/drawing/2014/main" id="{2FE0F192-365F-4B9B-9AE5-A8DCD077B27C}"/>
              </a:ext>
            </a:extLst>
          </p:cNvPr>
          <p:cNvSpPr/>
          <p:nvPr/>
        </p:nvSpPr>
        <p:spPr bwMode="gray">
          <a:xfrm>
            <a:off x="613832" y="1294229"/>
            <a:ext cx="3526368" cy="18534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Rechteck 11">
            <a:extLst>
              <a:ext uri="{FF2B5EF4-FFF2-40B4-BE49-F238E27FC236}">
                <a16:creationId xmlns:a16="http://schemas.microsoft.com/office/drawing/2014/main" id="{FD20B6CE-6FB5-47BE-ACA3-1FADB18A5F9F}"/>
              </a:ext>
            </a:extLst>
          </p:cNvPr>
          <p:cNvSpPr/>
          <p:nvPr/>
        </p:nvSpPr>
        <p:spPr bwMode="gray">
          <a:xfrm>
            <a:off x="613832" y="3228948"/>
            <a:ext cx="3526368" cy="84582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613832" y="3223373"/>
            <a:ext cx="3526368" cy="282675"/>
          </a:xfrm>
          <a:noFill/>
        </p:spPr>
        <p:txBody>
          <a:bodyPr vert="horz" lIns="72000" tIns="36000" rIns="72000" bIns="36000" rtlCol="0" anchor="ctr">
            <a:noAutofit/>
          </a:bodyPr>
          <a:lstStyle>
            <a:lvl1pPr marL="0" marR="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lang="de-DE" sz="1333" b="1" baseline="0" dirty="0">
                <a:solidFill>
                  <a:schemeClr val="bg1"/>
                </a:solidFill>
              </a:defRPr>
            </a:lvl1pPr>
            <a:lvl2pPr>
              <a:defRPr lang="de-DE" dirty="0"/>
            </a:lvl2pPr>
            <a:lvl3pPr>
              <a:defRPr lang="en-GB" dirty="0"/>
            </a:lvl3pPr>
          </a:lstStyle>
          <a:p>
            <a:r>
              <a:rPr lang="en-GB"/>
              <a:t>Name of partner</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5" y="320283"/>
            <a:ext cx="6452847" cy="720725"/>
          </a:xfrm>
        </p:spPr>
        <p:txBody>
          <a:bodyPr/>
          <a:lstStyle>
            <a:lvl1pPr>
              <a:defRPr/>
            </a:lvl1pPr>
          </a:lstStyle>
          <a:p>
            <a:r>
              <a:rPr lang="en-GB"/>
              <a:t>Project text slide</a:t>
            </a:r>
          </a:p>
        </p:txBody>
      </p:sp>
      <p:sp>
        <p:nvSpPr>
          <p:cNvPr id="14" name="Textplatzhalter 8">
            <a:extLst>
              <a:ext uri="{FF2B5EF4-FFF2-40B4-BE49-F238E27FC236}">
                <a16:creationId xmlns:a16="http://schemas.microsoft.com/office/drawing/2014/main" id="{40AE37FF-8E79-4DC2-894F-409F5F142440}"/>
              </a:ext>
            </a:extLst>
          </p:cNvPr>
          <p:cNvSpPr>
            <a:spLocks noGrp="1"/>
          </p:cNvSpPr>
          <p:nvPr>
            <p:ph type="body" sz="quarter" idx="17" hasCustomPrompt="1"/>
          </p:nvPr>
        </p:nvSpPr>
        <p:spPr bwMode="gray">
          <a:xfrm>
            <a:off x="613832" y="3532554"/>
            <a:ext cx="3526368" cy="525937"/>
          </a:xfrm>
          <a:noFill/>
        </p:spPr>
        <p:txBody>
          <a:bodyPr lIns="72000" anchor="t"/>
          <a:lstStyle>
            <a:lvl1pPr>
              <a:lnSpc>
                <a:spcPct val="100000"/>
              </a:lnSpc>
              <a:spcBef>
                <a:spcPts val="0"/>
              </a:spcBef>
              <a:defRPr sz="1067" b="0" baseline="0">
                <a:solidFill>
                  <a:schemeClr val="bg1"/>
                </a:solidFill>
              </a:defRPr>
            </a:lvl1pPr>
          </a:lstStyle>
          <a:p>
            <a:r>
              <a:rPr lang="en-GB"/>
              <a:t>MM/YYYY – MM/YYYY</a:t>
            </a:r>
            <a:br>
              <a:rPr lang="en-GB"/>
            </a:br>
            <a:r>
              <a:rPr lang="en-GB"/>
              <a:t>Volume: EUR 00 million</a:t>
            </a:r>
            <a:br>
              <a:rPr lang="en-GB"/>
            </a:br>
            <a:r>
              <a:rPr lang="en-GB"/>
              <a:t>Public contribution: EUR 000,000</a:t>
            </a:r>
          </a:p>
        </p:txBody>
      </p:sp>
      <p:sp>
        <p:nvSpPr>
          <p:cNvPr id="15" name="Textplatzhalter 8">
            <a:extLst>
              <a:ext uri="{FF2B5EF4-FFF2-40B4-BE49-F238E27FC236}">
                <a16:creationId xmlns:a16="http://schemas.microsoft.com/office/drawing/2014/main" id="{133FB7B2-F1B0-4BE4-A9A1-2AA5AD68EB76}"/>
              </a:ext>
            </a:extLst>
          </p:cNvPr>
          <p:cNvSpPr>
            <a:spLocks noGrp="1"/>
          </p:cNvSpPr>
          <p:nvPr>
            <p:ph type="body" sz="quarter" idx="18" hasCustomPrompt="1"/>
          </p:nvPr>
        </p:nvSpPr>
        <p:spPr bwMode="gray">
          <a:xfrm>
            <a:off x="613832" y="1295081"/>
            <a:ext cx="3526368" cy="362396"/>
          </a:xfrm>
          <a:noFill/>
        </p:spPr>
        <p:txBody>
          <a:bodyPr lIns="72000" tIns="36000" bIns="36000" anchor="ctr"/>
          <a:lstStyle>
            <a:lvl1pPr>
              <a:defRPr sz="1467" b="1" baseline="0">
                <a:solidFill>
                  <a:schemeClr val="tx1"/>
                </a:solidFill>
              </a:defRPr>
            </a:lvl1pPr>
          </a:lstStyle>
          <a:p>
            <a:r>
              <a:rPr lang="en-GB"/>
              <a:t>Name of country</a:t>
            </a:r>
          </a:p>
        </p:txBody>
      </p:sp>
      <p:sp>
        <p:nvSpPr>
          <p:cNvPr id="16" name="Textplatzhalter 8">
            <a:extLst>
              <a:ext uri="{FF2B5EF4-FFF2-40B4-BE49-F238E27FC236}">
                <a16:creationId xmlns:a16="http://schemas.microsoft.com/office/drawing/2014/main" id="{50874649-3395-4A9D-A057-03A867415BCC}"/>
              </a:ext>
            </a:extLst>
          </p:cNvPr>
          <p:cNvSpPr>
            <a:spLocks noGrp="1"/>
          </p:cNvSpPr>
          <p:nvPr>
            <p:ph type="body" sz="quarter" idx="19" hasCustomPrompt="1"/>
          </p:nvPr>
        </p:nvSpPr>
        <p:spPr bwMode="gray">
          <a:xfrm>
            <a:off x="613832" y="1657477"/>
            <a:ext cx="3526368" cy="1490155"/>
          </a:xfrm>
          <a:noFill/>
        </p:spPr>
        <p:txBody>
          <a:bodyPr lIns="72000" tIns="0" bIns="36000" anchor="t"/>
          <a:lstStyle>
            <a:lvl1pPr marL="0" indent="0" algn="l" defTabSz="914377" rtl="0" eaLnBrk="1" latinLnBrk="0" hangingPunct="1">
              <a:lnSpc>
                <a:spcPct val="100000"/>
              </a:lnSpc>
              <a:spcBef>
                <a:spcPts val="0"/>
              </a:spcBef>
              <a:buFont typeface="Arial" panose="020B0604020202020204" pitchFamily="34" charset="0"/>
              <a:buNone/>
              <a:defRPr lang="de-DE" sz="1333" b="0" kern="1200" baseline="0" dirty="0" smtClean="0">
                <a:solidFill>
                  <a:schemeClr val="tx1"/>
                </a:solidFill>
                <a:latin typeface="+mn-lt"/>
                <a:ea typeface="+mn-ea"/>
                <a:cs typeface="+mn-cs"/>
              </a:defRPr>
            </a:lvl1pPr>
          </a:lstStyle>
          <a:p>
            <a:r>
              <a:rPr lang="en-GB"/>
              <a:t>Text containing the name of the country.</a:t>
            </a:r>
          </a:p>
        </p:txBody>
      </p:sp>
      <p:sp>
        <p:nvSpPr>
          <p:cNvPr id="7" name="Textplatzhalter 6">
            <a:extLst>
              <a:ext uri="{FF2B5EF4-FFF2-40B4-BE49-F238E27FC236}">
                <a16:creationId xmlns:a16="http://schemas.microsoft.com/office/drawing/2014/main" id="{47B8F238-9E4D-4367-BF20-CAA4F4E82F22}"/>
              </a:ext>
            </a:extLst>
          </p:cNvPr>
          <p:cNvSpPr>
            <a:spLocks noGrp="1"/>
          </p:cNvSpPr>
          <p:nvPr>
            <p:ph type="body" sz="quarter" idx="20" hasCustomPrompt="1"/>
          </p:nvPr>
        </p:nvSpPr>
        <p:spPr bwMode="gray">
          <a:xfrm>
            <a:off x="4414129" y="1361017"/>
            <a:ext cx="7623355" cy="4773083"/>
          </a:xfrm>
        </p:spPr>
        <p:txBody>
          <a:bodyPr/>
          <a:lstStyle>
            <a:lvl1pPr>
              <a:defRPr/>
            </a:lvl1pPr>
            <a:lvl2pPr>
              <a:defRPr/>
            </a:lvl2pPr>
            <a:lvl3pPr>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A7C48950-E750-4312-A454-A82F556734D7}"/>
              </a:ext>
            </a:extLst>
          </p:cNvPr>
          <p:cNvSpPr>
            <a:spLocks noGrp="1"/>
          </p:cNvSpPr>
          <p:nvPr>
            <p:ph type="dt" sz="half" idx="21"/>
          </p:nvPr>
        </p:nvSpPr>
        <p:spPr/>
        <p:txBody>
          <a:bodyPr/>
          <a:lstStyle/>
          <a:p>
            <a:r>
              <a:rPr lang="en-GB"/>
              <a:t>22 Jan. 2019</a:t>
            </a:r>
          </a:p>
        </p:txBody>
      </p:sp>
      <p:sp>
        <p:nvSpPr>
          <p:cNvPr id="9" name="Fußzeilenplatzhalter 8">
            <a:extLst>
              <a:ext uri="{FF2B5EF4-FFF2-40B4-BE49-F238E27FC236}">
                <a16:creationId xmlns:a16="http://schemas.microsoft.com/office/drawing/2014/main" id="{16784B76-6A40-447C-A5C8-AA9E24FA6125}"/>
              </a:ext>
            </a:extLst>
          </p:cNvPr>
          <p:cNvSpPr>
            <a:spLocks noGrp="1"/>
          </p:cNvSpPr>
          <p:nvPr>
            <p:ph type="ftr" sz="quarter" idx="22"/>
          </p:nvPr>
        </p:nvSpPr>
        <p:spPr/>
        <p:txBody>
          <a:bodyPr/>
          <a:lstStyle/>
          <a:p>
            <a:r>
              <a:rPr lang="en-GB"/>
              <a:t>Titel of the presentation</a:t>
            </a:r>
          </a:p>
        </p:txBody>
      </p:sp>
      <p:sp>
        <p:nvSpPr>
          <p:cNvPr id="10" name="Foliennummernplatzhalter 9">
            <a:extLst>
              <a:ext uri="{FF2B5EF4-FFF2-40B4-BE49-F238E27FC236}">
                <a16:creationId xmlns:a16="http://schemas.microsoft.com/office/drawing/2014/main" id="{BA7D98D1-5D4C-4CA4-ACFE-BE4E7462CAA8}"/>
              </a:ext>
            </a:extLst>
          </p:cNvPr>
          <p:cNvSpPr>
            <a:spLocks noGrp="1"/>
          </p:cNvSpPr>
          <p:nvPr>
            <p:ph type="sldNum" sz="quarter" idx="2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68774995"/>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Zwischenfolie F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de-DE"/>
              <a:t>.</a:t>
            </a:r>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3428999"/>
            <a:ext cx="11858487" cy="2704759"/>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900000" bIns="684000" anchor="b">
            <a:noAutofit/>
          </a:bodyPr>
          <a:lstStyle>
            <a:lvl1pPr>
              <a:defRPr sz="2400" b="0">
                <a:solidFill>
                  <a:schemeClr val="tx1"/>
                </a:solidFill>
              </a:defRPr>
            </a:lvl1pPr>
          </a:lstStyle>
          <a:p>
            <a:r>
              <a:rPr lang="de-DE"/>
              <a:t>Zwischenfolie mit Hintergrundfoto </a:t>
            </a:r>
            <a:br>
              <a:rPr lang="de-DE"/>
            </a:br>
            <a:r>
              <a:rPr lang="de-DE"/>
              <a:t>(austauschbar) </a:t>
            </a:r>
          </a:p>
        </p:txBody>
      </p:sp>
      <p:sp>
        <p:nvSpPr>
          <p:cNvPr id="2" name="Datumsplatzhalter 1">
            <a:extLst>
              <a:ext uri="{FF2B5EF4-FFF2-40B4-BE49-F238E27FC236}">
                <a16:creationId xmlns:a16="http://schemas.microsoft.com/office/drawing/2014/main" id="{FDD79862-8BF3-4D14-AF58-2F22BF60427E}"/>
              </a:ext>
            </a:extLst>
          </p:cNvPr>
          <p:cNvSpPr>
            <a:spLocks noGrp="1"/>
          </p:cNvSpPr>
          <p:nvPr>
            <p:ph type="dt" sz="half" idx="12"/>
          </p:nvPr>
        </p:nvSpPr>
        <p:spPr bwMode="gray"/>
        <p:txBody>
          <a:bodyPr/>
          <a:lstStyle/>
          <a:p>
            <a:fld id="{3D4F71C8-B4A3-4464-A05F-D15388B70CD4}" type="datetime1">
              <a:rPr lang="en-US" smtClean="0"/>
              <a:t>9/12/2023</a:t>
            </a:fld>
            <a:endParaRPr lang="de-DE"/>
          </a:p>
        </p:txBody>
      </p:sp>
      <p:sp>
        <p:nvSpPr>
          <p:cNvPr id="4" name="Fußzeilenplatzhalter 3">
            <a:extLst>
              <a:ext uri="{FF2B5EF4-FFF2-40B4-BE49-F238E27FC236}">
                <a16:creationId xmlns:a16="http://schemas.microsoft.com/office/drawing/2014/main" id="{2CB5F56C-6422-4495-9DA4-2AF22406E267}"/>
              </a:ext>
            </a:extLst>
          </p:cNvPr>
          <p:cNvSpPr>
            <a:spLocks noGrp="1"/>
          </p:cNvSpPr>
          <p:nvPr>
            <p:ph type="ftr" sz="quarter" idx="13"/>
          </p:nvPr>
        </p:nvSpPr>
        <p:spPr bwMode="gray"/>
        <p:txBody>
          <a:bodyPr/>
          <a:lstStyle/>
          <a:p>
            <a:r>
              <a:rPr lang="en-US"/>
              <a:t>Presentation on the CTREATE Project </a:t>
            </a:r>
          </a:p>
        </p:txBody>
      </p:sp>
      <p:sp>
        <p:nvSpPr>
          <p:cNvPr id="5" name="Foliennummernplatzhalter 4">
            <a:extLst>
              <a:ext uri="{FF2B5EF4-FFF2-40B4-BE49-F238E27FC236}">
                <a16:creationId xmlns:a16="http://schemas.microsoft.com/office/drawing/2014/main" id="{2D7E061E-EDDF-4769-84B3-644BEC3FD70D}"/>
              </a:ext>
            </a:extLst>
          </p:cNvPr>
          <p:cNvSpPr>
            <a:spLocks noGrp="1"/>
          </p:cNvSpPr>
          <p:nvPr>
            <p:ph type="sldNum" sz="quarter" idx="14"/>
          </p:nvPr>
        </p:nvSpPr>
        <p:spPr bwMode="gray"/>
        <p:txBody>
          <a:bodyPr/>
          <a:lstStyle/>
          <a:p>
            <a:r>
              <a:rPr lang="de-DE"/>
              <a:t>Seite </a:t>
            </a:r>
            <a:fld id="{3A8B5DB7-81A8-4ED4-916B-6B23CD603687}" type="slidenum">
              <a:rPr smtClean="0"/>
              <a:pPr/>
              <a:t>‹#›</a:t>
            </a:fld>
            <a:endParaRPr/>
          </a:p>
        </p:txBody>
      </p:sp>
      <p:sp>
        <p:nvSpPr>
          <p:cNvPr id="9" name="Textplatzhalter 15">
            <a:extLst>
              <a:ext uri="{FF2B5EF4-FFF2-40B4-BE49-F238E27FC236}">
                <a16:creationId xmlns:a16="http://schemas.microsoft.com/office/drawing/2014/main" id="{F2597C1E-0C7F-42E1-A1C5-AC61A61D6027}"/>
              </a:ext>
            </a:extLst>
          </p:cNvPr>
          <p:cNvSpPr>
            <a:spLocks noGrp="1"/>
          </p:cNvSpPr>
          <p:nvPr>
            <p:ph type="body" sz="quarter" idx="15" hasCustomPrompt="1"/>
          </p:nvPr>
        </p:nvSpPr>
        <p:spPr>
          <a:xfrm rot="21047493">
            <a:off x="3179725" y="1875466"/>
            <a:ext cx="5662617" cy="802253"/>
          </a:xfrm>
          <a:solidFill>
            <a:schemeClr val="accent4">
              <a:lumMod val="20000"/>
              <a:lumOff val="80000"/>
            </a:schemeClr>
          </a:solidFill>
        </p:spPr>
        <p:txBody>
          <a:bodyPr wrap="square" lIns="72000" tIns="72000" bIns="72000">
            <a:spAutoFit/>
          </a:bodyPr>
          <a:lstStyle>
            <a:lvl1pPr>
              <a:lnSpc>
                <a:spcPct val="100000"/>
              </a:lnSpc>
              <a:spcBef>
                <a:spcPts val="0"/>
              </a:spcBef>
              <a:defRPr sz="1067"/>
            </a:lvl1pPr>
            <a:lvl2pPr marL="0" indent="0">
              <a:buNone/>
              <a:defRPr sz="800" b="1"/>
            </a:lvl2pPr>
            <a:lvl5pPr>
              <a:defRPr sz="800"/>
            </a:lvl5pPr>
          </a:lstStyle>
          <a:p>
            <a:pPr marL="114297" lvl="1"/>
            <a:r>
              <a:rPr lang="de-DE" sz="1067"/>
              <a:t>1. Auf kleines Symbol in der Mitte der Seite klicken.</a:t>
            </a:r>
            <a:br>
              <a:rPr lang="de-DE" sz="1067"/>
            </a:br>
            <a:r>
              <a:rPr lang="de-DE" sz="1067"/>
              <a:t>2. Foto auswählen.</a:t>
            </a:r>
            <a:br>
              <a:rPr lang="de-DE" sz="1067"/>
            </a:br>
            <a:r>
              <a:rPr lang="de-DE" sz="1067"/>
              <a:t>3. Bei Bedarf unter „Format/Schneidewerkzeug“ Ausschnitt bearbeiten.</a:t>
            </a:r>
            <a:br>
              <a:rPr lang="de-DE" sz="1067"/>
            </a:br>
            <a:r>
              <a:rPr lang="de-DE" sz="1067"/>
              <a:t>4. Diese Notiz löschen!</a:t>
            </a:r>
          </a:p>
        </p:txBody>
      </p:sp>
    </p:spTree>
    <p:extLst>
      <p:ext uri="{BB962C8B-B14F-4D97-AF65-F5344CB8AC3E}">
        <p14:creationId xmlns:p14="http://schemas.microsoft.com/office/powerpoint/2010/main" val="2179450819"/>
      </p:ext>
    </p:extLst>
  </p:cSld>
  <p:clrMapOvr>
    <a:masterClrMapping/>
  </p:clrMapOvr>
  <p:transition>
    <p:fade/>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Contact 1">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6" y="320283"/>
            <a:ext cx="11123323"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2853713" y="2760959"/>
            <a:ext cx="4492748" cy="1366715"/>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2853713" y="1857148"/>
            <a:ext cx="4492748" cy="235035"/>
          </a:xfrm>
        </p:spPr>
        <p:txBody>
          <a:bodyPr/>
          <a:lstStyle>
            <a:lvl1pPr>
              <a:defRPr sz="1600"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2853713" y="2181304"/>
            <a:ext cx="4492748" cy="235035"/>
          </a:xfrm>
        </p:spPr>
        <p:txBody>
          <a:bodyPr/>
          <a:lstStyle>
            <a:lvl1pPr>
              <a:defRPr sz="1600"/>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5" y="1857148"/>
            <a:ext cx="1957439" cy="227052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37" name="TextBox 7">
            <a:extLst>
              <a:ext uri="{FF2B5EF4-FFF2-40B4-BE49-F238E27FC236}">
                <a16:creationId xmlns:a16="http://schemas.microsoft.com/office/drawing/2014/main" id="{A45E5920-77D2-4E1E-832E-8A215D8A1078}"/>
              </a:ext>
            </a:extLst>
          </p:cNvPr>
          <p:cNvSpPr txBox="1"/>
          <p:nvPr/>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39" name="Grafik 38">
            <a:extLst>
              <a:ext uri="{FF2B5EF4-FFF2-40B4-BE49-F238E27FC236}">
                <a16:creationId xmlns:a16="http://schemas.microsoft.com/office/drawing/2014/main" id="{E3F751BB-E4FA-4732-80BD-F94670E22B0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p:nvGrpSpPr>
        <p:grpSpPr bwMode="gray">
          <a:xfrm>
            <a:off x="592656"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47" name="TextBox 7">
            <a:extLst>
              <a:ext uri="{FF2B5EF4-FFF2-40B4-BE49-F238E27FC236}">
                <a16:creationId xmlns:a16="http://schemas.microsoft.com/office/drawing/2014/main" id="{143F2906-482C-48A6-8D87-67C6BCEBAF88}"/>
              </a:ext>
            </a:extLst>
          </p:cNvPr>
          <p:cNvSpPr txBox="1"/>
          <p:nvPr/>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https://www.facebook.com/gizprofile/</a:t>
            </a:r>
          </a:p>
        </p:txBody>
      </p:sp>
      <p:sp>
        <p:nvSpPr>
          <p:cNvPr id="5" name="Datumsplatzhalter 4">
            <a:extLst>
              <a:ext uri="{FF2B5EF4-FFF2-40B4-BE49-F238E27FC236}">
                <a16:creationId xmlns:a16="http://schemas.microsoft.com/office/drawing/2014/main" id="{9391187D-9F65-4A30-8974-4A449DE89BF0}"/>
              </a:ext>
            </a:extLst>
          </p:cNvPr>
          <p:cNvSpPr>
            <a:spLocks noGrp="1"/>
          </p:cNvSpPr>
          <p:nvPr>
            <p:ph type="dt" sz="half" idx="24"/>
          </p:nvPr>
        </p:nvSpPr>
        <p:spPr/>
        <p:txBody>
          <a:bodyPr/>
          <a:lstStyle/>
          <a:p>
            <a:r>
              <a:rPr lang="en-GB"/>
              <a:t>22 Jan. 2019</a:t>
            </a:r>
          </a:p>
        </p:txBody>
      </p:sp>
      <p:sp>
        <p:nvSpPr>
          <p:cNvPr id="7" name="Fußzeilenplatzhalter 6">
            <a:extLst>
              <a:ext uri="{FF2B5EF4-FFF2-40B4-BE49-F238E27FC236}">
                <a16:creationId xmlns:a16="http://schemas.microsoft.com/office/drawing/2014/main" id="{36C4DFAD-A99C-4092-9FAE-D03CBD68A1FC}"/>
              </a:ext>
            </a:extLst>
          </p:cNvPr>
          <p:cNvSpPr>
            <a:spLocks noGrp="1"/>
          </p:cNvSpPr>
          <p:nvPr>
            <p:ph type="ftr" sz="quarter" idx="25"/>
          </p:nvPr>
        </p:nvSpPr>
        <p:spPr/>
        <p:txBody>
          <a:bodyPr/>
          <a:lstStyle/>
          <a:p>
            <a:r>
              <a:rPr lang="en-GB"/>
              <a:t>Titel of the presentation</a:t>
            </a:r>
          </a:p>
        </p:txBody>
      </p:sp>
      <p:sp>
        <p:nvSpPr>
          <p:cNvPr id="8" name="Foliennummernplatzhalter 7">
            <a:extLst>
              <a:ext uri="{FF2B5EF4-FFF2-40B4-BE49-F238E27FC236}">
                <a16:creationId xmlns:a16="http://schemas.microsoft.com/office/drawing/2014/main" id="{C8F52293-BD85-4DFE-A73D-98ECA1993658}"/>
              </a:ext>
            </a:extLst>
          </p:cNvPr>
          <p:cNvSpPr>
            <a:spLocks noGrp="1"/>
          </p:cNvSpPr>
          <p:nvPr>
            <p:ph type="sldNum" sz="quarter" idx="2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523107355"/>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Contact 2">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42" name="TextBox 7">
            <a:extLst>
              <a:ext uri="{FF2B5EF4-FFF2-40B4-BE49-F238E27FC236}">
                <a16:creationId xmlns:a16="http://schemas.microsoft.com/office/drawing/2014/main" id="{0ACBC6BD-AF1C-4AC3-B989-7C0851FD4A36}"/>
              </a:ext>
            </a:extLst>
          </p:cNvPr>
          <p:cNvSpPr txBox="1"/>
          <p:nvPr/>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44" name="Grafik 43">
            <a:extLst>
              <a:ext uri="{FF2B5EF4-FFF2-40B4-BE49-F238E27FC236}">
                <a16:creationId xmlns:a16="http://schemas.microsoft.com/office/drawing/2014/main" id="{95D9641D-18D8-4757-B59C-824BED8ECD9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2" name="TextBox 7">
            <a:extLst>
              <a:ext uri="{FF2B5EF4-FFF2-40B4-BE49-F238E27FC236}">
                <a16:creationId xmlns:a16="http://schemas.microsoft.com/office/drawing/2014/main" id="{D1A27A20-93C4-43EC-9799-1798AF93C848}"/>
              </a:ext>
            </a:extLst>
          </p:cNvPr>
          <p:cNvSpPr txBox="1"/>
          <p:nvPr/>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https://www.facebook.com/gizprofile/</a:t>
            </a:r>
          </a:p>
        </p:txBody>
      </p:sp>
      <p:sp>
        <p:nvSpPr>
          <p:cNvPr id="31" name="Textplatzhalter 16">
            <a:extLst>
              <a:ext uri="{FF2B5EF4-FFF2-40B4-BE49-F238E27FC236}">
                <a16:creationId xmlns:a16="http://schemas.microsoft.com/office/drawing/2014/main" id="{99BAFDF9-B477-4EAA-888B-B283B996F142}"/>
              </a:ext>
            </a:extLst>
          </p:cNvPr>
          <p:cNvSpPr>
            <a:spLocks noGrp="1"/>
          </p:cNvSpPr>
          <p:nvPr>
            <p:ph type="body" sz="quarter" idx="15" hasCustomPrompt="1"/>
          </p:nvPr>
        </p:nvSpPr>
        <p:spPr bwMode="gray">
          <a:xfrm>
            <a:off x="2612084" y="2760959"/>
            <a:ext cx="3426913" cy="801691"/>
          </a:xfrm>
        </p:spPr>
        <p:txBody>
          <a:bodyPr/>
          <a:lstStyle>
            <a:lvl1pPr>
              <a:lnSpc>
                <a:spcPct val="100000"/>
              </a:lnSpc>
              <a:spcBef>
                <a:spcPts val="0"/>
              </a:spcBef>
              <a:defRPr sz="1600"/>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2" name="Textplatzhalter 29">
            <a:extLst>
              <a:ext uri="{FF2B5EF4-FFF2-40B4-BE49-F238E27FC236}">
                <a16:creationId xmlns:a16="http://schemas.microsoft.com/office/drawing/2014/main" id="{45476593-F938-4100-B13C-38D8379BF2AB}"/>
              </a:ext>
            </a:extLst>
          </p:cNvPr>
          <p:cNvSpPr>
            <a:spLocks noGrp="1"/>
          </p:cNvSpPr>
          <p:nvPr>
            <p:ph type="body" sz="quarter" idx="22" hasCustomPrompt="1"/>
          </p:nvPr>
        </p:nvSpPr>
        <p:spPr bwMode="gray">
          <a:xfrm>
            <a:off x="2612084" y="1857148"/>
            <a:ext cx="3426913" cy="235035"/>
          </a:xfrm>
        </p:spPr>
        <p:txBody>
          <a:bodyPr/>
          <a:lstStyle>
            <a:lvl1pPr>
              <a:defRPr sz="1600" b="1"/>
            </a:lvl1pPr>
          </a:lstStyle>
          <a:p>
            <a:r>
              <a:rPr lang="en-GB"/>
              <a:t>Given name Family name</a:t>
            </a:r>
          </a:p>
        </p:txBody>
      </p:sp>
      <p:sp>
        <p:nvSpPr>
          <p:cNvPr id="33" name="Textplatzhalter 30">
            <a:extLst>
              <a:ext uri="{FF2B5EF4-FFF2-40B4-BE49-F238E27FC236}">
                <a16:creationId xmlns:a16="http://schemas.microsoft.com/office/drawing/2014/main" id="{01D00CFF-DFE3-4530-913B-A7058396109E}"/>
              </a:ext>
            </a:extLst>
          </p:cNvPr>
          <p:cNvSpPr>
            <a:spLocks noGrp="1"/>
          </p:cNvSpPr>
          <p:nvPr>
            <p:ph type="body" sz="quarter" idx="23" hasCustomPrompt="1"/>
          </p:nvPr>
        </p:nvSpPr>
        <p:spPr bwMode="gray">
          <a:xfrm>
            <a:off x="2612084" y="2181304"/>
            <a:ext cx="3426913" cy="235035"/>
          </a:xfrm>
        </p:spPr>
        <p:txBody>
          <a:bodyPr/>
          <a:lstStyle>
            <a:lvl1pPr>
              <a:defRPr sz="1600"/>
            </a:lvl1pPr>
          </a:lstStyle>
          <a:p>
            <a:r>
              <a:rPr lang="en-GB"/>
              <a:t>Function, place</a:t>
            </a:r>
          </a:p>
        </p:txBody>
      </p:sp>
      <p:sp>
        <p:nvSpPr>
          <p:cNvPr id="34" name="Bildplatzhalter 6">
            <a:extLst>
              <a:ext uri="{FF2B5EF4-FFF2-40B4-BE49-F238E27FC236}">
                <a16:creationId xmlns:a16="http://schemas.microsoft.com/office/drawing/2014/main" id="{E73BDD7E-D6A6-482B-9D61-5276F4F49979}"/>
              </a:ext>
            </a:extLst>
          </p:cNvPr>
          <p:cNvSpPr>
            <a:spLocks noGrp="1"/>
          </p:cNvSpPr>
          <p:nvPr>
            <p:ph type="pic" sz="quarter" idx="17" hasCustomPrompt="1"/>
          </p:nvPr>
        </p:nvSpPr>
        <p:spPr bwMode="gray">
          <a:xfrm>
            <a:off x="599758"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3" name="Textplatzhalter 16">
            <a:extLst>
              <a:ext uri="{FF2B5EF4-FFF2-40B4-BE49-F238E27FC236}">
                <a16:creationId xmlns:a16="http://schemas.microsoft.com/office/drawing/2014/main" id="{D4C3F840-A666-4D4F-B080-E849549C179C}"/>
              </a:ext>
            </a:extLst>
          </p:cNvPr>
          <p:cNvSpPr>
            <a:spLocks noGrp="1"/>
          </p:cNvSpPr>
          <p:nvPr>
            <p:ph type="body" sz="quarter" idx="24" hasCustomPrompt="1"/>
          </p:nvPr>
        </p:nvSpPr>
        <p:spPr bwMode="gray">
          <a:xfrm>
            <a:off x="8323537" y="2760959"/>
            <a:ext cx="3562099" cy="801691"/>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54" name="Textplatzhalter 29">
            <a:extLst>
              <a:ext uri="{FF2B5EF4-FFF2-40B4-BE49-F238E27FC236}">
                <a16:creationId xmlns:a16="http://schemas.microsoft.com/office/drawing/2014/main" id="{1183BB15-4C0C-49C5-B0B2-4418E3FD55EC}"/>
              </a:ext>
            </a:extLst>
          </p:cNvPr>
          <p:cNvSpPr>
            <a:spLocks noGrp="1"/>
          </p:cNvSpPr>
          <p:nvPr>
            <p:ph type="body" sz="quarter" idx="25" hasCustomPrompt="1"/>
          </p:nvPr>
        </p:nvSpPr>
        <p:spPr bwMode="gray">
          <a:xfrm>
            <a:off x="8323537" y="1857148"/>
            <a:ext cx="3562099" cy="235035"/>
          </a:xfrm>
        </p:spPr>
        <p:txBody>
          <a:bodyPr/>
          <a:lstStyle>
            <a:lvl1pPr>
              <a:defRPr sz="1600" b="1"/>
            </a:lvl1pPr>
          </a:lstStyle>
          <a:p>
            <a:r>
              <a:rPr lang="en-GB"/>
              <a:t>Given name Family name</a:t>
            </a:r>
          </a:p>
        </p:txBody>
      </p:sp>
      <p:sp>
        <p:nvSpPr>
          <p:cNvPr id="55" name="Textplatzhalter 30">
            <a:extLst>
              <a:ext uri="{FF2B5EF4-FFF2-40B4-BE49-F238E27FC236}">
                <a16:creationId xmlns:a16="http://schemas.microsoft.com/office/drawing/2014/main" id="{0C6CA511-61C0-47B0-A071-DE194172414D}"/>
              </a:ext>
            </a:extLst>
          </p:cNvPr>
          <p:cNvSpPr>
            <a:spLocks noGrp="1"/>
          </p:cNvSpPr>
          <p:nvPr>
            <p:ph type="body" sz="quarter" idx="26" hasCustomPrompt="1"/>
          </p:nvPr>
        </p:nvSpPr>
        <p:spPr bwMode="gray">
          <a:xfrm>
            <a:off x="8323537" y="2181304"/>
            <a:ext cx="3562099" cy="235035"/>
          </a:xfrm>
        </p:spPr>
        <p:txBody>
          <a:bodyPr/>
          <a:lstStyle>
            <a:lvl1pPr>
              <a:defRPr sz="1600"/>
            </a:lvl1pPr>
          </a:lstStyle>
          <a:p>
            <a:r>
              <a:rPr lang="en-GB"/>
              <a:t>Function, place</a:t>
            </a:r>
          </a:p>
        </p:txBody>
      </p:sp>
      <p:sp>
        <p:nvSpPr>
          <p:cNvPr id="56" name="Bildplatzhalter 6">
            <a:extLst>
              <a:ext uri="{FF2B5EF4-FFF2-40B4-BE49-F238E27FC236}">
                <a16:creationId xmlns:a16="http://schemas.microsoft.com/office/drawing/2014/main" id="{B0EA41BA-7C5A-4545-A1DA-71964B045D1C}"/>
              </a:ext>
            </a:extLst>
          </p:cNvPr>
          <p:cNvSpPr>
            <a:spLocks noGrp="1"/>
          </p:cNvSpPr>
          <p:nvPr>
            <p:ph type="pic" sz="quarter" idx="27" hasCustomPrompt="1"/>
          </p:nvPr>
        </p:nvSpPr>
        <p:spPr bwMode="gray">
          <a:xfrm>
            <a:off x="6311212"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8" name="Titel 1">
            <a:extLst>
              <a:ext uri="{FF2B5EF4-FFF2-40B4-BE49-F238E27FC236}">
                <a16:creationId xmlns:a16="http://schemas.microsoft.com/office/drawing/2014/main" id="{2DD72F4F-E3F2-49DC-BBAE-681D615ED495}"/>
              </a:ext>
            </a:extLst>
          </p:cNvPr>
          <p:cNvSpPr>
            <a:spLocks noGrp="1"/>
          </p:cNvSpPr>
          <p:nvPr>
            <p:ph type="title" hasCustomPrompt="1"/>
          </p:nvPr>
        </p:nvSpPr>
        <p:spPr bwMode="gray">
          <a:xfrm>
            <a:off x="599756" y="320283"/>
            <a:ext cx="11285881" cy="720725"/>
          </a:xfrm>
        </p:spPr>
        <p:txBody>
          <a:bodyPr/>
          <a:lstStyle>
            <a:lvl1pPr>
              <a:defRPr/>
            </a:lvl1pPr>
          </a:lstStyle>
          <a:p>
            <a:r>
              <a:rPr lang="en-GB"/>
              <a:t>Contact</a:t>
            </a:r>
          </a:p>
        </p:txBody>
      </p:sp>
      <p:sp>
        <p:nvSpPr>
          <p:cNvPr id="5" name="Datumsplatzhalter 4">
            <a:extLst>
              <a:ext uri="{FF2B5EF4-FFF2-40B4-BE49-F238E27FC236}">
                <a16:creationId xmlns:a16="http://schemas.microsoft.com/office/drawing/2014/main" id="{0986030D-586C-4CC7-A485-8B94480B0077}"/>
              </a:ext>
            </a:extLst>
          </p:cNvPr>
          <p:cNvSpPr>
            <a:spLocks noGrp="1"/>
          </p:cNvSpPr>
          <p:nvPr>
            <p:ph type="dt" sz="half" idx="28"/>
          </p:nvPr>
        </p:nvSpPr>
        <p:spPr/>
        <p:txBody>
          <a:bodyPr/>
          <a:lstStyle/>
          <a:p>
            <a:r>
              <a:rPr lang="en-GB"/>
              <a:t>22 Jan. 2019</a:t>
            </a:r>
          </a:p>
        </p:txBody>
      </p:sp>
      <p:sp>
        <p:nvSpPr>
          <p:cNvPr id="7" name="Fußzeilenplatzhalter 6">
            <a:extLst>
              <a:ext uri="{FF2B5EF4-FFF2-40B4-BE49-F238E27FC236}">
                <a16:creationId xmlns:a16="http://schemas.microsoft.com/office/drawing/2014/main" id="{3EBD3BE4-6430-4C29-8496-67F818CF60BF}"/>
              </a:ext>
            </a:extLst>
          </p:cNvPr>
          <p:cNvSpPr>
            <a:spLocks noGrp="1"/>
          </p:cNvSpPr>
          <p:nvPr>
            <p:ph type="ftr" sz="quarter" idx="29"/>
          </p:nvPr>
        </p:nvSpPr>
        <p:spPr/>
        <p:txBody>
          <a:bodyPr/>
          <a:lstStyle/>
          <a:p>
            <a:r>
              <a:rPr lang="en-GB"/>
              <a:t>Titel of the presentation</a:t>
            </a:r>
          </a:p>
        </p:txBody>
      </p:sp>
      <p:sp>
        <p:nvSpPr>
          <p:cNvPr id="8" name="Foliennummernplatzhalter 7">
            <a:extLst>
              <a:ext uri="{FF2B5EF4-FFF2-40B4-BE49-F238E27FC236}">
                <a16:creationId xmlns:a16="http://schemas.microsoft.com/office/drawing/2014/main" id="{79D4F2A6-2371-4DC2-B09B-12DDA2F8FC28}"/>
              </a:ext>
            </a:extLst>
          </p:cNvPr>
          <p:cNvSpPr>
            <a:spLocks noGrp="1"/>
          </p:cNvSpPr>
          <p:nvPr>
            <p:ph type="sldNum" sz="quarter" idx="30"/>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60803055"/>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Contact 3">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p:nvSpPr>
        <p:spPr bwMode="gray">
          <a:xfrm>
            <a:off x="177802"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5" y="320283"/>
            <a:ext cx="11414444"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9756"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599756" y="3345197"/>
            <a:ext cx="3477993" cy="235035"/>
          </a:xfrm>
        </p:spPr>
        <p:txBody>
          <a:bodyPr/>
          <a:lstStyle>
            <a:lvl1pPr>
              <a:defRPr sz="1333"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9756" y="3581825"/>
            <a:ext cx="3477993" cy="235035"/>
          </a:xfrm>
        </p:spPr>
        <p:txBody>
          <a:bodyPr/>
          <a:lstStyle>
            <a:lvl1pPr>
              <a:defRPr sz="1333"/>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23" name="Textplatzhalter 16">
            <a:extLst>
              <a:ext uri="{FF2B5EF4-FFF2-40B4-BE49-F238E27FC236}">
                <a16:creationId xmlns:a16="http://schemas.microsoft.com/office/drawing/2014/main" id="{A3959264-4C48-474A-BB44-B8C103D1F20F}"/>
              </a:ext>
            </a:extLst>
          </p:cNvPr>
          <p:cNvSpPr>
            <a:spLocks noGrp="1"/>
          </p:cNvSpPr>
          <p:nvPr>
            <p:ph type="body" sz="quarter" idx="24" hasCustomPrompt="1"/>
          </p:nvPr>
        </p:nvSpPr>
        <p:spPr bwMode="gray">
          <a:xfrm>
            <a:off x="4464610"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4" name="Textplatzhalter 29">
            <a:extLst>
              <a:ext uri="{FF2B5EF4-FFF2-40B4-BE49-F238E27FC236}">
                <a16:creationId xmlns:a16="http://schemas.microsoft.com/office/drawing/2014/main" id="{37C5BE72-A50D-4E1F-A698-7239B19ED5FF}"/>
              </a:ext>
            </a:extLst>
          </p:cNvPr>
          <p:cNvSpPr>
            <a:spLocks noGrp="1"/>
          </p:cNvSpPr>
          <p:nvPr>
            <p:ph type="body" sz="quarter" idx="25" hasCustomPrompt="1"/>
          </p:nvPr>
        </p:nvSpPr>
        <p:spPr bwMode="gray">
          <a:xfrm>
            <a:off x="4464610" y="3345197"/>
            <a:ext cx="3477993" cy="235035"/>
          </a:xfrm>
        </p:spPr>
        <p:txBody>
          <a:bodyPr/>
          <a:lstStyle>
            <a:lvl1pPr>
              <a:defRPr sz="1333" b="1"/>
            </a:lvl1pPr>
          </a:lstStyle>
          <a:p>
            <a:r>
              <a:rPr lang="en-GB"/>
              <a:t>Given name Family name</a:t>
            </a:r>
          </a:p>
        </p:txBody>
      </p:sp>
      <p:sp>
        <p:nvSpPr>
          <p:cNvPr id="25" name="Textplatzhalter 30">
            <a:extLst>
              <a:ext uri="{FF2B5EF4-FFF2-40B4-BE49-F238E27FC236}">
                <a16:creationId xmlns:a16="http://schemas.microsoft.com/office/drawing/2014/main" id="{BBC5F177-59CC-4E2C-8920-EF6014FA21D0}"/>
              </a:ext>
            </a:extLst>
          </p:cNvPr>
          <p:cNvSpPr>
            <a:spLocks noGrp="1"/>
          </p:cNvSpPr>
          <p:nvPr>
            <p:ph type="body" sz="quarter" idx="26" hasCustomPrompt="1"/>
          </p:nvPr>
        </p:nvSpPr>
        <p:spPr bwMode="gray">
          <a:xfrm>
            <a:off x="4464610" y="3581825"/>
            <a:ext cx="3477993" cy="235035"/>
          </a:xfrm>
        </p:spPr>
        <p:txBody>
          <a:bodyPr/>
          <a:lstStyle>
            <a:lvl1pPr>
              <a:defRPr sz="1333"/>
            </a:lvl1pPr>
          </a:lstStyle>
          <a:p>
            <a:r>
              <a:rPr lang="en-GB"/>
              <a:t>Function, place</a:t>
            </a:r>
          </a:p>
        </p:txBody>
      </p:sp>
      <p:sp>
        <p:nvSpPr>
          <p:cNvPr id="36" name="Bildplatzhalter 6">
            <a:extLst>
              <a:ext uri="{FF2B5EF4-FFF2-40B4-BE49-F238E27FC236}">
                <a16:creationId xmlns:a16="http://schemas.microsoft.com/office/drawing/2014/main" id="{BB2B85DB-7C09-47DD-8B78-3BE26DF17326}"/>
              </a:ext>
            </a:extLst>
          </p:cNvPr>
          <p:cNvSpPr>
            <a:spLocks noGrp="1"/>
          </p:cNvSpPr>
          <p:nvPr>
            <p:ph type="pic" sz="quarter" idx="27" hasCustomPrompt="1"/>
          </p:nvPr>
        </p:nvSpPr>
        <p:spPr bwMode="gray">
          <a:xfrm>
            <a:off x="4464612" y="1569543"/>
            <a:ext cx="1355440" cy="1572237"/>
          </a:xfrm>
          <a:solidFill>
            <a:schemeClr val="bg2"/>
          </a:solidFill>
        </p:spPr>
        <p:txBody>
          <a:bodyPr vert="horz" lIns="36000" tIns="864000" rIns="36000" bIns="36000" rtlCol="0">
            <a:noAutofit/>
          </a:bodyPr>
          <a:lstStyle>
            <a:lvl1pPr marL="0" marR="0" indent="0" algn="ctr" defTabSz="914377" rtl="0" eaLnBrk="1" fontAlgn="auto" latinLnBrk="0" hangingPunct="1">
              <a:lnSpc>
                <a:spcPct val="90000"/>
              </a:lnSpc>
              <a:spcBef>
                <a:spcPts val="800"/>
              </a:spcBef>
              <a:spcAft>
                <a:spcPts val="0"/>
              </a:spcAft>
              <a:buClrTx/>
              <a:buSzTx/>
              <a:buFont typeface="Arial" panose="020B0604020202020204" pitchFamily="34" charset="0"/>
              <a:buNone/>
              <a:tabLst/>
              <a:defRPr lang="en-GB" sz="800" dirty="0">
                <a:solidFill>
                  <a:schemeClr val="tx2"/>
                </a:solidFill>
              </a:defRPr>
            </a:lvl1pPr>
          </a:lstStyle>
          <a:p>
            <a:pPr marL="0" marR="0" lvl="0" indent="0" algn="ctr"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lang="en-GB"/>
              <a:t>Photo</a:t>
            </a:r>
          </a:p>
        </p:txBody>
      </p:sp>
      <p:sp>
        <p:nvSpPr>
          <p:cNvPr id="37" name="Textplatzhalter 16">
            <a:extLst>
              <a:ext uri="{FF2B5EF4-FFF2-40B4-BE49-F238E27FC236}">
                <a16:creationId xmlns:a16="http://schemas.microsoft.com/office/drawing/2014/main" id="{C376165A-CE76-4372-91C7-F6C54DEAFEF0}"/>
              </a:ext>
            </a:extLst>
          </p:cNvPr>
          <p:cNvSpPr>
            <a:spLocks noGrp="1"/>
          </p:cNvSpPr>
          <p:nvPr>
            <p:ph type="body" sz="quarter" idx="28" hasCustomPrompt="1"/>
          </p:nvPr>
        </p:nvSpPr>
        <p:spPr bwMode="gray">
          <a:xfrm>
            <a:off x="8329465"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8" name="Textplatzhalter 29">
            <a:extLst>
              <a:ext uri="{FF2B5EF4-FFF2-40B4-BE49-F238E27FC236}">
                <a16:creationId xmlns:a16="http://schemas.microsoft.com/office/drawing/2014/main" id="{12DC0B08-9C2F-4A20-8D25-AB673DE13DB5}"/>
              </a:ext>
            </a:extLst>
          </p:cNvPr>
          <p:cNvSpPr>
            <a:spLocks noGrp="1"/>
          </p:cNvSpPr>
          <p:nvPr>
            <p:ph type="body" sz="quarter" idx="29" hasCustomPrompt="1"/>
          </p:nvPr>
        </p:nvSpPr>
        <p:spPr bwMode="gray">
          <a:xfrm>
            <a:off x="8329465" y="3345197"/>
            <a:ext cx="3477993" cy="235035"/>
          </a:xfrm>
        </p:spPr>
        <p:txBody>
          <a:bodyPr/>
          <a:lstStyle>
            <a:lvl1pPr>
              <a:defRPr sz="1333" b="1"/>
            </a:lvl1pPr>
          </a:lstStyle>
          <a:p>
            <a:r>
              <a:rPr lang="en-GB"/>
              <a:t>Given name Family name</a:t>
            </a:r>
          </a:p>
        </p:txBody>
      </p:sp>
      <p:sp>
        <p:nvSpPr>
          <p:cNvPr id="39" name="Textplatzhalter 30">
            <a:extLst>
              <a:ext uri="{FF2B5EF4-FFF2-40B4-BE49-F238E27FC236}">
                <a16:creationId xmlns:a16="http://schemas.microsoft.com/office/drawing/2014/main" id="{7DB1B252-5879-4206-BDF8-0A22178C0420}"/>
              </a:ext>
            </a:extLst>
          </p:cNvPr>
          <p:cNvSpPr>
            <a:spLocks noGrp="1"/>
          </p:cNvSpPr>
          <p:nvPr>
            <p:ph type="body" sz="quarter" idx="30" hasCustomPrompt="1"/>
          </p:nvPr>
        </p:nvSpPr>
        <p:spPr bwMode="gray">
          <a:xfrm>
            <a:off x="8329465" y="3581825"/>
            <a:ext cx="3477993" cy="235035"/>
          </a:xfrm>
        </p:spPr>
        <p:txBody>
          <a:bodyPr/>
          <a:lstStyle>
            <a:lvl1pPr>
              <a:defRPr sz="1333"/>
            </a:lvl1pPr>
          </a:lstStyle>
          <a:p>
            <a:r>
              <a:rPr lang="en-GB"/>
              <a:t>Function, place</a:t>
            </a:r>
          </a:p>
        </p:txBody>
      </p:sp>
      <p:sp>
        <p:nvSpPr>
          <p:cNvPr id="40" name="Bildplatzhalter 6">
            <a:extLst>
              <a:ext uri="{FF2B5EF4-FFF2-40B4-BE49-F238E27FC236}">
                <a16:creationId xmlns:a16="http://schemas.microsoft.com/office/drawing/2014/main" id="{DD64FA03-A54F-412F-96FC-EE4E88E5DD5F}"/>
              </a:ext>
            </a:extLst>
          </p:cNvPr>
          <p:cNvSpPr>
            <a:spLocks noGrp="1"/>
          </p:cNvSpPr>
          <p:nvPr>
            <p:ph type="pic" sz="quarter" idx="31" hasCustomPrompt="1"/>
          </p:nvPr>
        </p:nvSpPr>
        <p:spPr bwMode="gray">
          <a:xfrm>
            <a:off x="832946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42" name="TextBox 7">
            <a:extLst>
              <a:ext uri="{FF2B5EF4-FFF2-40B4-BE49-F238E27FC236}">
                <a16:creationId xmlns:a16="http://schemas.microsoft.com/office/drawing/2014/main" id="{0ACBC6BD-AF1C-4AC3-B989-7C0851FD4A36}"/>
              </a:ext>
            </a:extLst>
          </p:cNvPr>
          <p:cNvSpPr txBox="1"/>
          <p:nvPr/>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pic>
        <p:nvPicPr>
          <p:cNvPr id="44" name="Grafik 43">
            <a:extLst>
              <a:ext uri="{FF2B5EF4-FFF2-40B4-BE49-F238E27FC236}">
                <a16:creationId xmlns:a16="http://schemas.microsoft.com/office/drawing/2014/main" id="{95D9641D-18D8-4757-B59C-824BED8ECD9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bwMode="gray">
          <a:xfrm>
            <a:off x="6614904" y="5408250"/>
            <a:ext cx="312688" cy="312685"/>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2" name="TextBox 7">
            <a:extLst>
              <a:ext uri="{FF2B5EF4-FFF2-40B4-BE49-F238E27FC236}">
                <a16:creationId xmlns:a16="http://schemas.microsoft.com/office/drawing/2014/main" id="{D1A27A20-93C4-43EC-9799-1798AF93C848}"/>
              </a:ext>
            </a:extLst>
          </p:cNvPr>
          <p:cNvSpPr txBox="1"/>
          <p:nvPr/>
        </p:nvSpPr>
        <p:spPr bwMode="gray">
          <a:xfrm>
            <a:off x="7004908" y="5403596"/>
            <a:ext cx="2950038"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https://www.facebook.com/gizprofile/</a:t>
            </a:r>
          </a:p>
        </p:txBody>
      </p:sp>
      <p:sp>
        <p:nvSpPr>
          <p:cNvPr id="5" name="Datumsplatzhalter 4">
            <a:extLst>
              <a:ext uri="{FF2B5EF4-FFF2-40B4-BE49-F238E27FC236}">
                <a16:creationId xmlns:a16="http://schemas.microsoft.com/office/drawing/2014/main" id="{21D138DF-0689-42A1-BBDF-4599B8C4F19A}"/>
              </a:ext>
            </a:extLst>
          </p:cNvPr>
          <p:cNvSpPr>
            <a:spLocks noGrp="1"/>
          </p:cNvSpPr>
          <p:nvPr>
            <p:ph type="dt" sz="half" idx="32"/>
          </p:nvPr>
        </p:nvSpPr>
        <p:spPr/>
        <p:txBody>
          <a:bodyPr/>
          <a:lstStyle/>
          <a:p>
            <a:r>
              <a:rPr lang="en-GB"/>
              <a:t>22 Jan. 2019</a:t>
            </a:r>
          </a:p>
        </p:txBody>
      </p:sp>
      <p:sp>
        <p:nvSpPr>
          <p:cNvPr id="7" name="Fußzeilenplatzhalter 6">
            <a:extLst>
              <a:ext uri="{FF2B5EF4-FFF2-40B4-BE49-F238E27FC236}">
                <a16:creationId xmlns:a16="http://schemas.microsoft.com/office/drawing/2014/main" id="{B48531D5-774B-43B2-BF9F-942049A2E308}"/>
              </a:ext>
            </a:extLst>
          </p:cNvPr>
          <p:cNvSpPr>
            <a:spLocks noGrp="1"/>
          </p:cNvSpPr>
          <p:nvPr>
            <p:ph type="ftr" sz="quarter" idx="33"/>
          </p:nvPr>
        </p:nvSpPr>
        <p:spPr/>
        <p:txBody>
          <a:bodyPr/>
          <a:lstStyle/>
          <a:p>
            <a:r>
              <a:rPr lang="en-GB"/>
              <a:t>Titel of the presentation</a:t>
            </a:r>
          </a:p>
        </p:txBody>
      </p:sp>
      <p:sp>
        <p:nvSpPr>
          <p:cNvPr id="8" name="Foliennummernplatzhalter 7">
            <a:extLst>
              <a:ext uri="{FF2B5EF4-FFF2-40B4-BE49-F238E27FC236}">
                <a16:creationId xmlns:a16="http://schemas.microsoft.com/office/drawing/2014/main" id="{B567733F-77B6-4DB6-99E1-00F2DD5496BA}"/>
              </a:ext>
            </a:extLst>
          </p:cNvPr>
          <p:cNvSpPr>
            <a:spLocks noGrp="1"/>
          </p:cNvSpPr>
          <p:nvPr>
            <p:ph type="sldNum" sz="quarter" idx="34"/>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350863534"/>
      </p:ext>
    </p:extLst>
  </p:cSld>
  <p:clrMapOvr>
    <a:masterClrMapping/>
  </p:clrMapOvr>
  <p:transition>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Only head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AE92EAB6-E800-4824-9AA6-CF3265D225A1}"/>
              </a:ext>
            </a:extLst>
          </p:cNvPr>
          <p:cNvSpPr>
            <a:spLocks noGrp="1"/>
          </p:cNvSpPr>
          <p:nvPr>
            <p:ph type="dt" sz="half" idx="10"/>
          </p:nvPr>
        </p:nvSpPr>
        <p:spPr/>
        <p:txBody>
          <a:bodyPr/>
          <a:lstStyle/>
          <a:p>
            <a:r>
              <a:rPr lang="en-GB"/>
              <a:t>22 Jan. 2019</a:t>
            </a:r>
          </a:p>
        </p:txBody>
      </p:sp>
      <p:sp>
        <p:nvSpPr>
          <p:cNvPr id="7" name="Fußzeilenplatzhalter 6">
            <a:extLst>
              <a:ext uri="{FF2B5EF4-FFF2-40B4-BE49-F238E27FC236}">
                <a16:creationId xmlns:a16="http://schemas.microsoft.com/office/drawing/2014/main" id="{8C747616-D15A-4B76-A750-E3C2CAEDF52A}"/>
              </a:ext>
            </a:extLst>
          </p:cNvPr>
          <p:cNvSpPr>
            <a:spLocks noGrp="1"/>
          </p:cNvSpPr>
          <p:nvPr>
            <p:ph type="ftr" sz="quarter" idx="11"/>
          </p:nvPr>
        </p:nvSpPr>
        <p:spPr/>
        <p:txBody>
          <a:bodyPr/>
          <a:lstStyle/>
          <a:p>
            <a:r>
              <a:rPr lang="en-GB"/>
              <a:t>Titel of the presentation</a:t>
            </a:r>
          </a:p>
        </p:txBody>
      </p:sp>
      <p:sp>
        <p:nvSpPr>
          <p:cNvPr id="8" name="Foliennummernplatzhalter 7">
            <a:extLst>
              <a:ext uri="{FF2B5EF4-FFF2-40B4-BE49-F238E27FC236}">
                <a16:creationId xmlns:a16="http://schemas.microsoft.com/office/drawing/2014/main" id="{E01D67F9-3FD2-4133-A359-8B5B098782AF}"/>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649000502"/>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Only headline,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Datumsplatzhalter 11">
            <a:extLst>
              <a:ext uri="{FF2B5EF4-FFF2-40B4-BE49-F238E27FC236}">
                <a16:creationId xmlns:a16="http://schemas.microsoft.com/office/drawing/2014/main" id="{947CAD9D-1855-4034-B38A-24703C6CD8BD}"/>
              </a:ext>
            </a:extLst>
          </p:cNvPr>
          <p:cNvSpPr>
            <a:spLocks noGrp="1"/>
          </p:cNvSpPr>
          <p:nvPr>
            <p:ph type="dt" sz="half" idx="10"/>
          </p:nvPr>
        </p:nvSpPr>
        <p:spPr/>
        <p:txBody>
          <a:bodyPr/>
          <a:lstStyle/>
          <a:p>
            <a:r>
              <a:rPr lang="en-GB"/>
              <a:t>22 Jan. 2019</a:t>
            </a:r>
          </a:p>
        </p:txBody>
      </p:sp>
      <p:sp>
        <p:nvSpPr>
          <p:cNvPr id="13" name="Fußzeilenplatzhalter 12">
            <a:extLst>
              <a:ext uri="{FF2B5EF4-FFF2-40B4-BE49-F238E27FC236}">
                <a16:creationId xmlns:a16="http://schemas.microsoft.com/office/drawing/2014/main" id="{5310A70C-D8B8-42A6-B5C9-447FBE8EE8D3}"/>
              </a:ext>
            </a:extLst>
          </p:cNvPr>
          <p:cNvSpPr>
            <a:spLocks noGrp="1"/>
          </p:cNvSpPr>
          <p:nvPr>
            <p:ph type="ftr" sz="quarter" idx="11"/>
          </p:nvPr>
        </p:nvSpPr>
        <p:spPr/>
        <p:txBody>
          <a:bodyPr/>
          <a:lstStyle/>
          <a:p>
            <a:r>
              <a:rPr lang="en-GB"/>
              <a:t>Titel of the presentation</a:t>
            </a:r>
          </a:p>
        </p:txBody>
      </p:sp>
      <p:sp>
        <p:nvSpPr>
          <p:cNvPr id="14" name="Foliennummernplatzhalter 13">
            <a:extLst>
              <a:ext uri="{FF2B5EF4-FFF2-40B4-BE49-F238E27FC236}">
                <a16:creationId xmlns:a16="http://schemas.microsoft.com/office/drawing/2014/main" id="{66669E51-E04F-47E9-8734-AABE57CED6EE}"/>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667366033"/>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Publication details">
    <p:spTree>
      <p:nvGrpSpPr>
        <p:cNvPr id="1" name=""/>
        <p:cNvGrpSpPr/>
        <p:nvPr/>
      </p:nvGrpSpPr>
      <p:grpSpPr>
        <a:xfrm>
          <a:off x="0" y="0"/>
          <a:ext cx="0" cy="0"/>
          <a:chOff x="0" y="0"/>
          <a:chExt cx="0" cy="0"/>
        </a:xfrm>
      </p:grpSpPr>
      <p:sp>
        <p:nvSpPr>
          <p:cNvPr id="15" name="Textplatzhalter 14">
            <a:extLst>
              <a:ext uri="{FF2B5EF4-FFF2-40B4-BE49-F238E27FC236}">
                <a16:creationId xmlns:a16="http://schemas.microsoft.com/office/drawing/2014/main" id="{790F769E-F4C9-44EF-9773-070A28E48EFF}"/>
              </a:ext>
            </a:extLst>
          </p:cNvPr>
          <p:cNvSpPr>
            <a:spLocks noGrp="1"/>
          </p:cNvSpPr>
          <p:nvPr>
            <p:ph type="body" sz="quarter" idx="17" hasCustomPrompt="1"/>
          </p:nvPr>
        </p:nvSpPr>
        <p:spPr bwMode="gray">
          <a:xfrm>
            <a:off x="599757" y="431341"/>
            <a:ext cx="5765996" cy="574260"/>
          </a:xfrm>
        </p:spPr>
        <p:txBody>
          <a:bodyPr wrap="square">
            <a:spAutoFit/>
          </a:bodyPr>
          <a:lstStyle>
            <a:lvl1pPr marL="0" marR="0" indent="0" algn="l" defTabSz="914377" rtl="0" eaLnBrk="1" fontAlgn="auto" latinLnBrk="0" hangingPunct="1">
              <a:lnSpc>
                <a:spcPct val="100000"/>
              </a:lnSpc>
              <a:spcBef>
                <a:spcPts val="0"/>
              </a:spcBef>
              <a:spcAft>
                <a:spcPts val="0"/>
              </a:spcAft>
              <a:buClrTx/>
              <a:buSzTx/>
              <a:buFontTx/>
              <a:buNone/>
              <a:tabLst/>
              <a:defRPr sz="933" b="1">
                <a:solidFill>
                  <a:schemeClr val="accent1"/>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srgbClr val="C80F0F"/>
                </a:solidFill>
                <a:effectLst/>
                <a:uLnTx/>
                <a:uFillTx/>
                <a:latin typeface="+mn-lt"/>
                <a:ea typeface="+mn-ea"/>
                <a:cs typeface="+mn-cs"/>
              </a:rPr>
              <a:t>Note for publication details:</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Please adapt/delete placeholder texts (project/programme name, address, email, etc.) as required.</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Delete the placeholder for the cooperation partner if it is not appropriate.</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(This note is not visible in presentation mode and will also not be printed.)</a:t>
            </a:r>
          </a:p>
        </p:txBody>
      </p:sp>
      <p:sp>
        <p:nvSpPr>
          <p:cNvPr id="10" name="Rechteck 9">
            <a:extLst>
              <a:ext uri="{FF2B5EF4-FFF2-40B4-BE49-F238E27FC236}">
                <a16:creationId xmlns:a16="http://schemas.microsoft.com/office/drawing/2014/main" id="{8EF3C373-F3E5-423E-B3C3-C5E1BD203F77}"/>
              </a:ext>
            </a:extLst>
          </p:cNvPr>
          <p:cNvSpPr/>
          <p:nvPr/>
        </p:nvSpPr>
        <p:spPr bwMode="gray">
          <a:xfrm>
            <a:off x="600661" y="1475896"/>
            <a:ext cx="4286015" cy="1688283"/>
          </a:xfrm>
          <a:prstGeom prst="rect">
            <a:avLst/>
          </a:prstGeom>
        </p:spPr>
        <p:txBody>
          <a:bodyPr wrap="square" lIns="0" tIns="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1067" b="0" i="0" u="none" strike="noStrike" kern="0" cap="none" spc="0" normalizeH="0" baseline="0" noProof="0">
                <a:ln>
                  <a:noFill/>
                </a:ln>
                <a:solidFill>
                  <a:prstClr val="black"/>
                </a:solidFill>
                <a:effectLst/>
                <a:uLnTx/>
                <a:uFillTx/>
              </a:rPr>
              <a:t>As a federally owned enterprise, GIZ supports the German Government in achieving its objectives in the field of international cooperation for sustainable development.</a:t>
            </a:r>
          </a:p>
          <a:p>
            <a:pPr marL="0" marR="0" lvl="0" indent="0" defTabSz="1219170" eaLnBrk="1" fontAlgn="auto" latinLnBrk="0" hangingPunct="1">
              <a:lnSpc>
                <a:spcPct val="100000"/>
              </a:lnSpc>
              <a:spcBef>
                <a:spcPts val="0"/>
              </a:spcBef>
              <a:spcAft>
                <a:spcPts val="0"/>
              </a:spcAft>
              <a:buClrTx/>
              <a:buSzTx/>
              <a:buFontTx/>
              <a:buNone/>
              <a:tabLst/>
              <a:defRPr/>
            </a:pPr>
            <a:br>
              <a:rPr kumimoji="0" lang="en-US" sz="1067" b="0" i="0" u="none" strike="noStrike" kern="0" cap="none" spc="0" normalizeH="0" baseline="0" noProof="0">
                <a:ln>
                  <a:noFill/>
                </a:ln>
                <a:solidFill>
                  <a:prstClr val="black"/>
                </a:solidFill>
                <a:effectLst/>
                <a:uLnTx/>
                <a:uFillTx/>
              </a:rPr>
            </a:br>
            <a:r>
              <a:rPr kumimoji="0" lang="de-DE" sz="1067" b="1" i="0" u="none" strike="noStrike" kern="0" cap="none" spc="0" normalizeH="0" baseline="0" noProof="0" err="1">
                <a:ln>
                  <a:noFill/>
                </a:ln>
                <a:solidFill>
                  <a:prstClr val="black"/>
                </a:solidFill>
                <a:effectLst/>
                <a:uLnTx/>
                <a:uFillTx/>
              </a:rPr>
              <a:t>Published</a:t>
            </a:r>
            <a:r>
              <a:rPr kumimoji="0" lang="de-DE" sz="1067" b="1" i="0" u="none" strike="noStrike" kern="0" cap="none" spc="0" normalizeH="0" baseline="0" noProof="0">
                <a:ln>
                  <a:noFill/>
                </a:ln>
                <a:solidFill>
                  <a:prstClr val="black"/>
                </a:solidFill>
                <a:effectLst/>
                <a:uLnTx/>
                <a:uFillTx/>
              </a:rPr>
              <a:t> </a:t>
            </a:r>
            <a:r>
              <a:rPr kumimoji="0" lang="de-DE" sz="1067" b="1" i="0" u="none" strike="noStrike" kern="0" cap="none" spc="0" normalizeH="0" baseline="0" noProof="0" err="1">
                <a:ln>
                  <a:noFill/>
                </a:ln>
                <a:solidFill>
                  <a:prstClr val="black"/>
                </a:solidFill>
                <a:effectLst/>
                <a:uLnTx/>
                <a:uFillTx/>
              </a:rPr>
              <a:t>by</a:t>
            </a:r>
            <a:r>
              <a:rPr kumimoji="0" lang="de-DE" sz="1067" b="1" i="0" u="none" strike="noStrike" kern="0" cap="none" spc="0" normalizeH="0" baseline="0" noProof="0">
                <a:ln>
                  <a:noFill/>
                </a:ln>
                <a:solidFill>
                  <a:prstClr val="black"/>
                </a:solidFill>
                <a:effectLst/>
                <a:uLnTx/>
                <a:uFillTx/>
              </a:rPr>
              <a:t>:</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Deutsche Gesellschaft </a:t>
            </a:r>
            <a:r>
              <a:rPr kumimoji="0" lang="de-DE" sz="1067" b="0" i="0" u="none" strike="noStrike" kern="0" cap="none" spc="0" normalizeH="0" baseline="0" noProof="0" err="1">
                <a:ln>
                  <a:noFill/>
                </a:ln>
                <a:solidFill>
                  <a:prstClr val="black"/>
                </a:solidFill>
                <a:effectLst/>
                <a:uLnTx/>
                <a:uFillTx/>
              </a:rPr>
              <a:t>für</a:t>
            </a: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Internationale Zusammenarbeit (GIZ) GmbH</a:t>
            </a:r>
            <a:br>
              <a:rPr kumimoji="0" lang="de-DE" sz="1067" b="0" i="0" u="none" strike="noStrike" kern="0" cap="none" spc="0" normalizeH="0" baseline="0" noProof="0">
                <a:ln>
                  <a:noFill/>
                </a:ln>
                <a:solidFill>
                  <a:prstClr val="black"/>
                </a:solidFill>
                <a:effectLst/>
                <a:uLnTx/>
                <a:uFillTx/>
              </a:rPr>
            </a:br>
            <a:br>
              <a:rPr kumimoji="0" lang="de-DE" sz="1067" b="0" i="0" u="none" strike="noStrike" kern="0" cap="none" spc="0" normalizeH="0" baseline="0" noProof="0">
                <a:ln>
                  <a:noFill/>
                </a:ln>
                <a:solidFill>
                  <a:prstClr val="black"/>
                </a:solidFill>
                <a:effectLst/>
                <a:uLnTx/>
                <a:uFillTx/>
              </a:rPr>
            </a:br>
            <a:r>
              <a:rPr kumimoji="0" lang="de-DE" sz="1067" b="0" i="0" u="none" strike="noStrike" kern="0" cap="none" spc="0" normalizeH="0" baseline="0" noProof="0">
                <a:ln>
                  <a:noFill/>
                </a:ln>
                <a:solidFill>
                  <a:prstClr val="black"/>
                </a:solidFill>
                <a:effectLst/>
                <a:uLnTx/>
                <a:uFillTx/>
              </a:rPr>
              <a:t>Registered </a:t>
            </a:r>
            <a:r>
              <a:rPr kumimoji="0" lang="de-DE" sz="1067" b="0" i="0" u="none" strike="noStrike" kern="0" cap="none" spc="0" normalizeH="0" baseline="0" noProof="0" err="1">
                <a:ln>
                  <a:noFill/>
                </a:ln>
                <a:solidFill>
                  <a:prstClr val="black"/>
                </a:solidFill>
                <a:effectLst/>
                <a:uLnTx/>
                <a:uFillTx/>
              </a:rPr>
              <a:t>offices</a:t>
            </a: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Bonn and Eschborn</a:t>
            </a:r>
            <a:endParaRPr kumimoji="0" lang="en-US" sz="1067" b="0" i="0" u="none" strike="noStrike" kern="0" cap="none" spc="0" normalizeH="0" baseline="0" noProof="0">
              <a:ln>
                <a:noFill/>
              </a:ln>
              <a:solidFill>
                <a:prstClr val="black"/>
              </a:solidFill>
              <a:effectLst/>
              <a:uLnTx/>
              <a:uFillTx/>
            </a:endParaRPr>
          </a:p>
        </p:txBody>
      </p:sp>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0" y="3397146"/>
            <a:ext cx="4619229"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13" name="Textplatzhalter 6">
            <a:extLst>
              <a:ext uri="{FF2B5EF4-FFF2-40B4-BE49-F238E27FC236}">
                <a16:creationId xmlns:a16="http://schemas.microsoft.com/office/drawing/2014/main" id="{CF011E25-18E3-408D-87A2-25C927E6CD34}"/>
              </a:ext>
            </a:extLst>
          </p:cNvPr>
          <p:cNvSpPr>
            <a:spLocks noGrp="1"/>
          </p:cNvSpPr>
          <p:nvPr>
            <p:ph type="body" sz="quarter" idx="15" hasCustomPrompt="1"/>
          </p:nvPr>
        </p:nvSpPr>
        <p:spPr bwMode="gray">
          <a:xfrm>
            <a:off x="5848718" y="1475895"/>
            <a:ext cx="4570903"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lnSpc>
                <a:spcPct val="100000"/>
              </a:lnSpc>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5" name="Datumsplatzhalter 4">
            <a:extLst>
              <a:ext uri="{FF2B5EF4-FFF2-40B4-BE49-F238E27FC236}">
                <a16:creationId xmlns:a16="http://schemas.microsoft.com/office/drawing/2014/main" id="{F710B78A-21F5-4CD5-A798-9F28BEF0EA21}"/>
              </a:ext>
            </a:extLst>
          </p:cNvPr>
          <p:cNvSpPr>
            <a:spLocks noGrp="1"/>
          </p:cNvSpPr>
          <p:nvPr>
            <p:ph type="dt" sz="half" idx="18"/>
          </p:nvPr>
        </p:nvSpPr>
        <p:spPr/>
        <p:txBody>
          <a:bodyPr/>
          <a:lstStyle/>
          <a:p>
            <a:r>
              <a:rPr lang="en-GB"/>
              <a:t>22 Jan. 2019</a:t>
            </a:r>
          </a:p>
        </p:txBody>
      </p:sp>
      <p:sp>
        <p:nvSpPr>
          <p:cNvPr id="6" name="Fußzeilenplatzhalter 5">
            <a:extLst>
              <a:ext uri="{FF2B5EF4-FFF2-40B4-BE49-F238E27FC236}">
                <a16:creationId xmlns:a16="http://schemas.microsoft.com/office/drawing/2014/main" id="{489B8326-D6A7-4E0B-A320-27E8F32582F1}"/>
              </a:ext>
            </a:extLst>
          </p:cNvPr>
          <p:cNvSpPr>
            <a:spLocks noGrp="1"/>
          </p:cNvSpPr>
          <p:nvPr>
            <p:ph type="ftr" sz="quarter" idx="19"/>
          </p:nvPr>
        </p:nvSpPr>
        <p:spPr/>
        <p:txBody>
          <a:bodyPr/>
          <a:lstStyle/>
          <a:p>
            <a:r>
              <a:rPr lang="en-GB"/>
              <a:t>Titel of the presentation</a:t>
            </a:r>
          </a:p>
        </p:txBody>
      </p:sp>
      <p:sp>
        <p:nvSpPr>
          <p:cNvPr id="8" name="Foliennummernplatzhalter 7">
            <a:extLst>
              <a:ext uri="{FF2B5EF4-FFF2-40B4-BE49-F238E27FC236}">
                <a16:creationId xmlns:a16="http://schemas.microsoft.com/office/drawing/2014/main" id="{B829CD0F-D162-4EFA-8033-3557250F4410}"/>
              </a:ext>
            </a:extLst>
          </p:cNvPr>
          <p:cNvSpPr>
            <a:spLocks noGrp="1"/>
          </p:cNvSpPr>
          <p:nvPr>
            <p:ph type="sldNum" sz="quarter" idx="20"/>
          </p:nvPr>
        </p:nvSpPr>
        <p:spPr/>
        <p:txBody>
          <a:bodyPr/>
          <a:lstStyle/>
          <a:p>
            <a:r>
              <a:rPr lang="en-GB"/>
              <a:t>Page </a:t>
            </a:r>
            <a:fld id="{3A8B5DB7-81A8-4ED4-916B-6B23CD603687}" type="slidenum">
              <a:rPr lang="en-GB" smtClean="0"/>
              <a:pPr/>
              <a:t>‹#›</a:t>
            </a:fld>
            <a:endParaRPr lang="en-GB"/>
          </a:p>
        </p:txBody>
      </p:sp>
      <p:sp>
        <p:nvSpPr>
          <p:cNvPr id="3" name="Textplatzhalter 2">
            <a:extLst>
              <a:ext uri="{FF2B5EF4-FFF2-40B4-BE49-F238E27FC236}">
                <a16:creationId xmlns:a16="http://schemas.microsoft.com/office/drawing/2014/main" id="{912896FF-98FC-4945-B272-264E311FE7AC}"/>
              </a:ext>
            </a:extLst>
          </p:cNvPr>
          <p:cNvSpPr>
            <a:spLocks noGrp="1"/>
          </p:cNvSpPr>
          <p:nvPr>
            <p:ph type="body" sz="quarter" idx="21" hasCustomPrompt="1"/>
          </p:nvPr>
        </p:nvSpPr>
        <p:spPr>
          <a:xfrm>
            <a:off x="5848351" y="4276011"/>
            <a:ext cx="1075837" cy="147733"/>
          </a:xfrm>
        </p:spPr>
        <p:txBody>
          <a:bodyPr wrap="none" lIns="0">
            <a:spAutoFit/>
          </a:bodyPr>
          <a:lstStyle>
            <a:lvl1pPr>
              <a:defRPr lang="de-DE" sz="1067" smtClean="0">
                <a:solidFill>
                  <a:prstClr val="black"/>
                </a:solidFill>
              </a:defRPr>
            </a:lvl1pPr>
            <a:lvl2pPr>
              <a:defRPr lang="de-DE" sz="1800" smtClean="0"/>
            </a:lvl2pPr>
            <a:lvl3pPr>
              <a:defRPr lang="de-DE" sz="1800" smtClean="0"/>
            </a:lvl3pPr>
            <a:lvl4pPr>
              <a:defRPr lang="de-DE" smtClean="0"/>
            </a:lvl4pPr>
            <a:lvl5pPr>
              <a:defRPr lang="fr-FR"/>
            </a:lvl5pPr>
          </a:lstStyle>
          <a:p>
            <a:pPr lvl="0"/>
            <a:r>
              <a:rPr lang="de-DE"/>
              <a:t>Click </a:t>
            </a:r>
            <a:r>
              <a:rPr lang="de-DE" err="1"/>
              <a:t>to</a:t>
            </a:r>
            <a:r>
              <a:rPr lang="de-DE"/>
              <a:t> </a:t>
            </a:r>
            <a:r>
              <a:rPr lang="de-DE" err="1"/>
              <a:t>add</a:t>
            </a:r>
            <a:r>
              <a:rPr lang="de-DE"/>
              <a:t> </a:t>
            </a:r>
            <a:r>
              <a:rPr lang="de-DE" err="1"/>
              <a:t>text</a:t>
            </a:r>
            <a:endParaRPr lang="fr-FR"/>
          </a:p>
        </p:txBody>
      </p:sp>
    </p:spTree>
    <p:extLst>
      <p:ext uri="{BB962C8B-B14F-4D97-AF65-F5344CB8AC3E}">
        <p14:creationId xmlns:p14="http://schemas.microsoft.com/office/powerpoint/2010/main" val="2773424013"/>
      </p:ext>
    </p:extLst>
  </p:cSld>
  <p:clrMapOvr>
    <a:masterClrMapping/>
  </p:clrMapOvr>
  <p:transition>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Photo credits and sources">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0" y="1475895"/>
            <a:ext cx="9563579" cy="4626708"/>
          </a:xfrm>
        </p:spPr>
        <p:txBody>
          <a:bodyPr numCol="2"/>
          <a:lstStyle>
            <a:lvl1pPr marL="0" marR="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marL="0" marR="0" lvl="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r>
              <a:rPr lang="en-GB"/>
              <a:t>Click to add text</a:t>
            </a:r>
          </a:p>
          <a:p>
            <a:pPr lvl="0"/>
            <a:endParaRPr lang="en-GB"/>
          </a:p>
        </p:txBody>
      </p:sp>
      <p:sp>
        <p:nvSpPr>
          <p:cNvPr id="11" name="Rechteck 10">
            <a:extLst>
              <a:ext uri="{FF2B5EF4-FFF2-40B4-BE49-F238E27FC236}">
                <a16:creationId xmlns:a16="http://schemas.microsoft.com/office/drawing/2014/main" id="{1BCACD76-7CB8-457E-9434-C57DB9E23AA9}"/>
              </a:ext>
            </a:extLst>
          </p:cNvPr>
          <p:cNvSpPr/>
          <p:nvPr/>
        </p:nvSpPr>
        <p:spPr bwMode="gray">
          <a:xfrm>
            <a:off x="1036949" y="6535917"/>
            <a:ext cx="1445444" cy="21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Titel 4">
            <a:extLst>
              <a:ext uri="{FF2B5EF4-FFF2-40B4-BE49-F238E27FC236}">
                <a16:creationId xmlns:a16="http://schemas.microsoft.com/office/drawing/2014/main" id="{7C271A97-CC1D-481E-9972-CE4AD69C28AD}"/>
              </a:ext>
            </a:extLst>
          </p:cNvPr>
          <p:cNvSpPr txBox="1">
            <a:spLocks/>
          </p:cNvSpPr>
          <p:nvPr/>
        </p:nvSpPr>
        <p:spPr bwMode="gray">
          <a:xfrm>
            <a:off x="599757" y="320283"/>
            <a:ext cx="9020495" cy="720725"/>
          </a:xfrm>
          <a:prstGeom prst="rect">
            <a:avLst/>
          </a:prstGeom>
        </p:spPr>
        <p:txBody>
          <a:bodyPr vert="horz" lIns="0" tIns="0" rIns="96000" bIns="0" rtlCol="0" anchor="b">
            <a:noAutofit/>
          </a:bodyPr>
          <a:lstStyle>
            <a:lvl1pPr algn="l" defTabSz="685800" rtl="0" eaLnBrk="1" latinLnBrk="0" hangingPunct="1">
              <a:lnSpc>
                <a:spcPct val="90000"/>
              </a:lnSpc>
              <a:spcBef>
                <a:spcPct val="0"/>
              </a:spcBef>
              <a:buNone/>
              <a:defRPr sz="1800" b="1" kern="1200" cap="none" baseline="0">
                <a:solidFill>
                  <a:schemeClr val="tx1"/>
                </a:solidFill>
                <a:latin typeface="+mj-lt"/>
                <a:ea typeface="+mj-ea"/>
                <a:cs typeface="+mj-cs"/>
              </a:defRPr>
            </a:lvl1pPr>
          </a:lstStyle>
          <a:p>
            <a:r>
              <a:rPr lang="en-GB" sz="2400" b="1"/>
              <a:t>Photo credits/sources</a:t>
            </a:r>
            <a:endParaRPr lang="en-GB" sz="2400"/>
          </a:p>
        </p:txBody>
      </p:sp>
    </p:spTree>
    <p:extLst>
      <p:ext uri="{BB962C8B-B14F-4D97-AF65-F5344CB8AC3E}">
        <p14:creationId xmlns:p14="http://schemas.microsoft.com/office/powerpoint/2010/main" val="3808529214"/>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p:cSld name="Closing slide">
    <p:spTree>
      <p:nvGrpSpPr>
        <p:cNvPr id="1" name=""/>
        <p:cNvGrpSpPr/>
        <p:nvPr/>
      </p:nvGrpSpPr>
      <p:grpSpPr>
        <a:xfrm>
          <a:off x="0" y="0"/>
          <a:ext cx="0" cy="0"/>
          <a:chOff x="0" y="0"/>
          <a:chExt cx="0" cy="0"/>
        </a:xfrm>
      </p:grpSpPr>
      <p:pic>
        <p:nvPicPr>
          <p:cNvPr id="17" name="Grafik 16" descr="Ein Bild, das Kette enthält.&#10;&#10;Automatisch generierte Beschreibung">
            <a:extLst>
              <a:ext uri="{FF2B5EF4-FFF2-40B4-BE49-F238E27FC236}">
                <a16:creationId xmlns:a16="http://schemas.microsoft.com/office/drawing/2014/main" id="{D27820A7-D571-4E28-A8CF-ADB17402AE97}"/>
              </a:ext>
            </a:extLst>
          </p:cNvPr>
          <p:cNvPicPr>
            <a:picLocks/>
          </p:cNvPicPr>
          <p:nvPr/>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5444047"/>
          </a:xfrm>
          <a:prstGeom prst="rect">
            <a:avLst/>
          </a:prstGeom>
        </p:spPr>
      </p:pic>
      <p:pic>
        <p:nvPicPr>
          <p:cNvPr id="12" name="Grafik 11" descr="Ein Bild, das Säge enthält.&#10;&#10;Automatisch generierte Beschreibung">
            <a:extLst>
              <a:ext uri="{FF2B5EF4-FFF2-40B4-BE49-F238E27FC236}">
                <a16:creationId xmlns:a16="http://schemas.microsoft.com/office/drawing/2014/main" id="{D33A00EE-9ACF-4636-BD82-6CF5E7FCB98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bwMode="gray">
          <a:xfrm>
            <a:off x="161865" y="821728"/>
            <a:ext cx="11860800" cy="5214544"/>
          </a:xfrm>
          <a:prstGeom prst="rect">
            <a:avLst/>
          </a:prstGeom>
        </p:spPr>
      </p:pic>
      <p:sp>
        <p:nvSpPr>
          <p:cNvPr id="14" name="Bar">
            <a:extLst>
              <a:ext uri="{FF2B5EF4-FFF2-40B4-BE49-F238E27FC236}">
                <a16:creationId xmlns:a16="http://schemas.microsoft.com/office/drawing/2014/main" id="{CAE61038-067C-47CF-8DDC-5ED6CDAC4AEE}"/>
              </a:ext>
            </a:extLst>
          </p:cNvPr>
          <p:cNvSpPr/>
          <p:nvPr/>
        </p:nvSpPr>
        <p:spPr bwMode="gray">
          <a:xfrm>
            <a:off x="8815753" y="5609147"/>
            <a:ext cx="3206913" cy="19590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Rechteck 18">
            <a:extLst>
              <a:ext uri="{FF2B5EF4-FFF2-40B4-BE49-F238E27FC236}">
                <a16:creationId xmlns:a16="http://schemas.microsoft.com/office/drawing/2014/main" id="{4950B203-064F-443F-94A9-C002DAAE8F83}"/>
              </a:ext>
            </a:extLst>
          </p:cNvPr>
          <p:cNvSpPr/>
          <p:nvPr/>
        </p:nvSpPr>
        <p:spPr bwMode="gray">
          <a:xfrm>
            <a:off x="1620789" y="2077320"/>
            <a:ext cx="4705732" cy="3027304"/>
          </a:xfrm>
          <a:prstGeom prst="rect">
            <a:avLst/>
          </a:prstGeom>
        </p:spPr>
        <p:txBody>
          <a:bodyPr wrap="square">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GB" sz="1467" b="1" i="0" u="none" strike="noStrike" kern="0" cap="none" spc="0" normalizeH="0" baseline="0" noProof="0">
                <a:ln>
                  <a:noFill/>
                </a:ln>
                <a:solidFill>
                  <a:prstClr val="black"/>
                </a:solidFill>
                <a:effectLst/>
                <a:uLnTx/>
                <a:uFillTx/>
              </a:rPr>
              <a:t>Deutsche Gesellschaft </a:t>
            </a:r>
            <a:r>
              <a:rPr kumimoji="0" lang="en-GB" sz="1467" b="1" i="0" u="none" strike="noStrike" kern="0" cap="none" spc="0" normalizeH="0" baseline="0" noProof="0" err="1">
                <a:ln>
                  <a:noFill/>
                </a:ln>
                <a:solidFill>
                  <a:prstClr val="black"/>
                </a:solidFill>
                <a:effectLst/>
                <a:uLnTx/>
                <a:uFillTx/>
              </a:rPr>
              <a:t>für</a:t>
            </a:r>
            <a:br>
              <a:rPr kumimoji="0" lang="en-GB" sz="1467" b="1" i="0" u="none" strike="noStrike" kern="0" cap="none" spc="0" normalizeH="0" baseline="0" noProof="0">
                <a:ln>
                  <a:noFill/>
                </a:ln>
                <a:solidFill>
                  <a:prstClr val="black"/>
                </a:solidFill>
                <a:effectLst/>
                <a:uLnTx/>
                <a:uFillTx/>
              </a:rPr>
            </a:br>
            <a:r>
              <a:rPr kumimoji="0" lang="en-GB" sz="1467" b="1" i="0" u="none" strike="noStrike" kern="0" cap="none" spc="0" normalizeH="0" baseline="0" noProof="0">
                <a:ln>
                  <a:noFill/>
                </a:ln>
                <a:solidFill>
                  <a:prstClr val="black"/>
                </a:solidFill>
                <a:effectLst/>
                <a:uLnTx/>
                <a:uFillTx/>
              </a:rPr>
              <a:t>Internationale </a:t>
            </a:r>
            <a:r>
              <a:rPr kumimoji="0" lang="en-GB" sz="1467" b="1" i="0" u="none" strike="noStrike" kern="0" cap="none" spc="0" normalizeH="0" baseline="0" noProof="0" err="1">
                <a:ln>
                  <a:noFill/>
                </a:ln>
                <a:solidFill>
                  <a:prstClr val="black"/>
                </a:solidFill>
                <a:effectLst/>
                <a:uLnTx/>
                <a:uFillTx/>
              </a:rPr>
              <a:t>Zusammenarbeit</a:t>
            </a:r>
            <a:r>
              <a:rPr kumimoji="0" lang="en-GB" sz="1467" b="1" i="0" u="none" strike="noStrike" kern="0" cap="none" spc="0" normalizeH="0" baseline="0" noProof="0">
                <a:ln>
                  <a:noFill/>
                </a:ln>
                <a:solidFill>
                  <a:prstClr val="black"/>
                </a:solidFill>
                <a:effectLst/>
                <a:uLnTx/>
                <a:uFillTx/>
              </a:rPr>
              <a:t> (GIZ) GmbH</a:t>
            </a: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1"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Registered offices</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Bonn and </a:t>
            </a:r>
            <a:r>
              <a:rPr kumimoji="0" lang="en-US" sz="1467" b="0" i="0" u="none" strike="noStrike" kern="0" cap="none" spc="0" normalizeH="0" baseline="0" noProof="0" err="1">
                <a:ln>
                  <a:noFill/>
                </a:ln>
                <a:solidFill>
                  <a:prstClr val="black"/>
                </a:solidFill>
                <a:effectLst/>
                <a:uLnTx/>
                <a:uFillTx/>
              </a:rPr>
              <a:t>Eschborn</a:t>
            </a:r>
            <a:endParaRPr kumimoji="0" lang="en-US"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Friedrich-Ebert-Allee 36 + 40</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53113 Bonn, Germany</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T  +49  228  44 60 - 0</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F  +49  228  44 60 - 17 66</a:t>
            </a: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E  info@giz.de</a:t>
            </a: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I   </a:t>
            </a:r>
            <a:r>
              <a:rPr kumimoji="0" lang="en-GB" sz="533" b="0" i="0" u="none" strike="noStrike" kern="0" cap="none" spc="0" normalizeH="0" baseline="0" noProof="0">
                <a:ln>
                  <a:noFill/>
                </a:ln>
                <a:solidFill>
                  <a:prstClr val="black"/>
                </a:solidFill>
                <a:effectLst/>
                <a:uLnTx/>
                <a:uFillTx/>
              </a:rPr>
              <a:t> </a:t>
            </a:r>
            <a:r>
              <a:rPr kumimoji="0" lang="en-GB" sz="1467" b="0" i="0" u="none" strike="noStrike" kern="0" cap="none" spc="0" normalizeH="0" baseline="0" noProof="0">
                <a:ln>
                  <a:noFill/>
                </a:ln>
                <a:solidFill>
                  <a:prstClr val="black"/>
                </a:solidFill>
                <a:effectLst/>
                <a:uLnTx/>
                <a:uFillTx/>
              </a:rPr>
              <a:t>www.giz.de</a:t>
            </a:r>
          </a:p>
        </p:txBody>
      </p:sp>
      <p:sp>
        <p:nvSpPr>
          <p:cNvPr id="20" name="Rechteck 19">
            <a:extLst>
              <a:ext uri="{FF2B5EF4-FFF2-40B4-BE49-F238E27FC236}">
                <a16:creationId xmlns:a16="http://schemas.microsoft.com/office/drawing/2014/main" id="{37982854-A844-4D46-9BB7-0890F958ED69}"/>
              </a:ext>
            </a:extLst>
          </p:cNvPr>
          <p:cNvSpPr/>
          <p:nvPr/>
        </p:nvSpPr>
        <p:spPr bwMode="gray">
          <a:xfrm>
            <a:off x="4700586" y="3413820"/>
            <a:ext cx="4294717" cy="995401"/>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latin typeface="+mn-lt"/>
                <a:ea typeface="+mn-ea"/>
                <a:cs typeface="+mn-cs"/>
              </a:rPr>
              <a:t>Dag-Hammarskjöld-</a:t>
            </a:r>
            <a:r>
              <a:rPr kumimoji="0" lang="en-GB" sz="1467" b="0" i="0" u="none" strike="noStrike" kern="0" cap="none" spc="0" normalizeH="0" baseline="0" noProof="0" err="1">
                <a:ln>
                  <a:noFill/>
                </a:ln>
                <a:solidFill>
                  <a:prstClr val="black"/>
                </a:solidFill>
                <a:effectLst/>
                <a:uLnTx/>
                <a:uFillTx/>
                <a:latin typeface="+mn-lt"/>
                <a:ea typeface="+mn-ea"/>
                <a:cs typeface="+mn-cs"/>
              </a:rPr>
              <a:t>Weg</a:t>
            </a:r>
            <a:r>
              <a:rPr kumimoji="0" lang="en-GB" sz="1467" b="0" i="0" u="none" strike="noStrike" kern="0" cap="none" spc="0" normalizeH="0" baseline="0" noProof="0">
                <a:ln>
                  <a:noFill/>
                </a:ln>
                <a:solidFill>
                  <a:prstClr val="black"/>
                </a:solidFill>
                <a:effectLst/>
                <a:uLnTx/>
                <a:uFillTx/>
                <a:latin typeface="+mn-lt"/>
                <a:ea typeface="+mn-ea"/>
                <a:cs typeface="+mn-cs"/>
              </a:rPr>
              <a:t> 1 - 5</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65760 </a:t>
            </a:r>
            <a:r>
              <a:rPr kumimoji="0" lang="en-GB" sz="1467" b="0" i="0" u="none" strike="noStrike" kern="0" cap="none" spc="0" normalizeH="0" baseline="0" noProof="0" err="1">
                <a:ln>
                  <a:noFill/>
                </a:ln>
                <a:solidFill>
                  <a:prstClr val="black"/>
                </a:solidFill>
                <a:effectLst/>
                <a:uLnTx/>
                <a:uFillTx/>
                <a:latin typeface="+mn-lt"/>
                <a:ea typeface="+mn-ea"/>
                <a:cs typeface="+mn-cs"/>
              </a:rPr>
              <a:t>Eschborn</a:t>
            </a:r>
            <a:r>
              <a:rPr kumimoji="0" lang="en-GB" sz="1467" b="0" i="0" u="none" strike="noStrike" kern="0" cap="none" spc="0" normalizeH="0" baseline="0" noProof="0">
                <a:ln>
                  <a:noFill/>
                </a:ln>
                <a:solidFill>
                  <a:prstClr val="black"/>
                </a:solidFill>
                <a:effectLst/>
                <a:uLnTx/>
                <a:uFillTx/>
                <a:latin typeface="+mn-lt"/>
                <a:ea typeface="+mn-ea"/>
                <a:cs typeface="+mn-cs"/>
              </a:rPr>
              <a:t>, Germany</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T  +49  61 96  79 - 0</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F  +49  61 96  79 - 11 15</a:t>
            </a:r>
          </a:p>
        </p:txBody>
      </p:sp>
      <p:pic>
        <p:nvPicPr>
          <p:cNvPr id="8" name="logo">
            <a:extLst>
              <a:ext uri="{FF2B5EF4-FFF2-40B4-BE49-F238E27FC236}">
                <a16:creationId xmlns:a16="http://schemas.microsoft.com/office/drawing/2014/main" id="{89CFF6E4-F492-44F6-997D-92E15F612E25}"/>
              </a:ext>
            </a:extLst>
          </p:cNvPr>
          <p:cNvPicPr>
            <a:picLocks noChangeAspect="1"/>
          </p:cNvPicPr>
          <p:nvPr/>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1702220" y="5929845"/>
            <a:ext cx="2200291" cy="607280"/>
          </a:xfrm>
          <a:prstGeom prst="rect">
            <a:avLst/>
          </a:prstGeom>
        </p:spPr>
      </p:pic>
    </p:spTree>
    <p:extLst>
      <p:ext uri="{BB962C8B-B14F-4D97-AF65-F5344CB8AC3E}">
        <p14:creationId xmlns:p14="http://schemas.microsoft.com/office/powerpoint/2010/main" val="2740334130"/>
      </p:ext>
    </p:extLst>
  </p:cSld>
  <p:clrMapOvr>
    <a:masterClrMapping/>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85D5AE-8C5E-4069-8528-E8B76E31933E}"/>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CB804B98-F34D-45CF-8A7A-B287C62F92E3}"/>
              </a:ext>
            </a:extLst>
          </p:cNvPr>
          <p:cNvSpPr>
            <a:spLocks noGrp="1"/>
          </p:cNvSpPr>
          <p:nvPr>
            <p:ph type="dt" sz="half" idx="10"/>
          </p:nvPr>
        </p:nvSpPr>
        <p:spPr/>
        <p:txBody>
          <a:bodyPr/>
          <a:lstStyle/>
          <a:p>
            <a:fld id="{0CCCCA79-F2B3-43E3-99FD-93AEFA8A4DDF}" type="datetimeFigureOut">
              <a:rPr lang="en-GB" smtClean="0"/>
              <a:t>12/09/2023</a:t>
            </a:fld>
            <a:endParaRPr lang="en-GB"/>
          </a:p>
        </p:txBody>
      </p:sp>
      <p:sp>
        <p:nvSpPr>
          <p:cNvPr id="4" name="Footer Placeholder 3">
            <a:extLst>
              <a:ext uri="{FF2B5EF4-FFF2-40B4-BE49-F238E27FC236}">
                <a16:creationId xmlns:a16="http://schemas.microsoft.com/office/drawing/2014/main" id="{5D00502A-15C7-4017-8356-3B23AA0A1833}"/>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589D042E-E5E2-490C-883E-0BBC0158201A}"/>
              </a:ext>
            </a:extLst>
          </p:cNvPr>
          <p:cNvSpPr>
            <a:spLocks noGrp="1"/>
          </p:cNvSpPr>
          <p:nvPr>
            <p:ph type="sldNum" sz="quarter" idx="12"/>
          </p:nvPr>
        </p:nvSpPr>
        <p:spPr/>
        <p:txBody>
          <a:bodyPr/>
          <a:lstStyle/>
          <a:p>
            <a:fld id="{AE5E996D-B69C-4CA7-A474-AB0F5A15E26B}" type="slidenum">
              <a:rPr lang="en-GB" smtClean="0"/>
              <a:t>‹#›</a:t>
            </a:fld>
            <a:endParaRPr lang="en-GB"/>
          </a:p>
        </p:txBody>
      </p:sp>
    </p:spTree>
    <p:extLst>
      <p:ext uri="{BB962C8B-B14F-4D97-AF65-F5344CB8AC3E}">
        <p14:creationId xmlns:p14="http://schemas.microsoft.com/office/powerpoint/2010/main" val="269262718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blank">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774470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folie Standar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3"/>
            <a:ext cx="9563579" cy="4660625"/>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3046DB20-E9D4-4276-92C8-D4C20C80420B}"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a:xfrm>
            <a:off x="599756" y="6553115"/>
            <a:ext cx="602027" cy="123111"/>
          </a:xfrm>
        </p:spPr>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973028675"/>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Intermediate title">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623392" y="3573016"/>
            <a:ext cx="10945216" cy="2016224"/>
          </a:xfrm>
        </p:spPr>
        <p:txBody>
          <a:bodyPr anchor="ctr" anchorCtr="0">
            <a:normAutofit/>
          </a:bodyPr>
          <a:lstStyle>
            <a:lvl1pPr algn="ctr">
              <a:buNone/>
              <a:defRPr sz="2800"/>
            </a:lvl1pPr>
          </a:lstStyle>
          <a:p>
            <a:pPr lvl="0"/>
            <a:r>
              <a:rPr lang="fr-FR"/>
              <a:t>Sub-title</a:t>
            </a:r>
          </a:p>
        </p:txBody>
      </p:sp>
      <p:sp>
        <p:nvSpPr>
          <p:cNvPr id="12" name="Espace réservé du contenu 11"/>
          <p:cNvSpPr>
            <a:spLocks noGrp="1"/>
          </p:cNvSpPr>
          <p:nvPr>
            <p:ph sz="quarter" idx="13" hasCustomPrompt="1"/>
          </p:nvPr>
        </p:nvSpPr>
        <p:spPr>
          <a:xfrm>
            <a:off x="3312584" y="188913"/>
            <a:ext cx="8255000" cy="431800"/>
          </a:xfrm>
        </p:spPr>
        <p:txBody>
          <a:bodyPr anchor="ctr" anchorCtr="0">
            <a:noAutofit/>
          </a:bodyPr>
          <a:lstStyle>
            <a:lvl1pPr>
              <a:buNone/>
              <a:defRPr sz="1400" b="1" baseline="0">
                <a:solidFill>
                  <a:schemeClr val="bg2"/>
                </a:solidFill>
              </a:defRPr>
            </a:lvl1pPr>
          </a:lstStyle>
          <a:p>
            <a:pPr lvl="0"/>
            <a:r>
              <a:rPr lang="fr-FR"/>
              <a:t>Title of the presentation</a:t>
            </a:r>
          </a:p>
        </p:txBody>
      </p:sp>
      <p:sp>
        <p:nvSpPr>
          <p:cNvPr id="8" name="Titre 7"/>
          <p:cNvSpPr>
            <a:spLocks noGrp="1"/>
          </p:cNvSpPr>
          <p:nvPr>
            <p:ph type="title" hasCustomPrompt="1"/>
          </p:nvPr>
        </p:nvSpPr>
        <p:spPr>
          <a:xfrm>
            <a:off x="623392" y="1628800"/>
            <a:ext cx="10945216" cy="1728192"/>
          </a:xfrm>
        </p:spPr>
        <p:txBody>
          <a:bodyPr/>
          <a:lstStyle>
            <a:lvl1pPr>
              <a:defRPr/>
            </a:lvl1pPr>
          </a:lstStyle>
          <a:p>
            <a:r>
              <a:rPr lang="fr-FR"/>
              <a:t>Title</a:t>
            </a:r>
          </a:p>
        </p:txBody>
      </p:sp>
      <p:sp>
        <p:nvSpPr>
          <p:cNvPr id="10" name="Espace réservé du numéro de diapositive 9"/>
          <p:cNvSpPr>
            <a:spLocks noGrp="1"/>
          </p:cNvSpPr>
          <p:nvPr>
            <p:ph type="sldNum" sz="quarter" idx="15"/>
          </p:nvPr>
        </p:nvSpPr>
        <p:spPr/>
        <p:txBody>
          <a:bodyPr/>
          <a:lstStyle/>
          <a:p>
            <a:fld id="{02C702AE-1502-43AE-8DBA-2BCAD3408EF2}" type="slidenum">
              <a:rPr lang="fr-FR" smtClean="0"/>
              <a:pPr/>
              <a:t>‹#›</a:t>
            </a:fld>
            <a:endParaRPr lang="fr-FR"/>
          </a:p>
        </p:txBody>
      </p:sp>
      <p:sp>
        <p:nvSpPr>
          <p:cNvPr id="14" name="Espace réservé du contenu 13"/>
          <p:cNvSpPr>
            <a:spLocks noGrp="1"/>
          </p:cNvSpPr>
          <p:nvPr>
            <p:ph sz="quarter" idx="17" hasCustomPrompt="1"/>
          </p:nvPr>
        </p:nvSpPr>
        <p:spPr>
          <a:xfrm>
            <a:off x="624424" y="6444808"/>
            <a:ext cx="1822449" cy="360000"/>
          </a:xfrm>
        </p:spPr>
        <p:txBody>
          <a:bodyPr anchor="ctr" anchorCtr="0">
            <a:noAutofit/>
          </a:bodyPr>
          <a:lstStyle>
            <a:lvl1pPr>
              <a:buNone/>
              <a:defRPr sz="1200">
                <a:solidFill>
                  <a:schemeClr val="bg1"/>
                </a:solidFill>
              </a:defRPr>
            </a:lvl1pPr>
            <a:lvl2pPr>
              <a:buNone/>
              <a:defRPr sz="1400">
                <a:solidFill>
                  <a:schemeClr val="bg1"/>
                </a:solidFill>
              </a:defRPr>
            </a:lvl2pPr>
            <a:lvl3pPr>
              <a:buNone/>
              <a:defRPr sz="1400">
                <a:solidFill>
                  <a:schemeClr val="bg1"/>
                </a:solidFill>
              </a:defRPr>
            </a:lvl3pPr>
            <a:lvl4pPr>
              <a:buNone/>
              <a:defRPr sz="1400">
                <a:solidFill>
                  <a:schemeClr val="bg1"/>
                </a:solidFill>
              </a:defRPr>
            </a:lvl4pPr>
            <a:lvl5pPr>
              <a:buNone/>
              <a:defRPr sz="1400">
                <a:solidFill>
                  <a:schemeClr val="bg1"/>
                </a:solidFill>
              </a:defRPr>
            </a:lvl5pPr>
          </a:lstStyle>
          <a:p>
            <a:pPr lvl="0"/>
            <a:r>
              <a:rPr lang="fr-FR"/>
              <a:t>Date</a:t>
            </a:r>
          </a:p>
        </p:txBody>
      </p:sp>
      <p:sp>
        <p:nvSpPr>
          <p:cNvPr id="15" name="Espace réservé du contenu 13"/>
          <p:cNvSpPr>
            <a:spLocks noGrp="1"/>
          </p:cNvSpPr>
          <p:nvPr>
            <p:ph sz="quarter" idx="18" hasCustomPrompt="1"/>
          </p:nvPr>
        </p:nvSpPr>
        <p:spPr>
          <a:xfrm>
            <a:off x="2545365" y="6444808"/>
            <a:ext cx="5854897" cy="360000"/>
          </a:xfrm>
        </p:spPr>
        <p:txBody>
          <a:bodyPr anchor="ctr" anchorCtr="0">
            <a:noAutofit/>
          </a:bodyPr>
          <a:lstStyle>
            <a:lvl1pPr algn="ctr">
              <a:buNone/>
              <a:defRPr sz="1200" baseline="0">
                <a:solidFill>
                  <a:schemeClr val="bg1"/>
                </a:solidFill>
              </a:defRPr>
            </a:lvl1pPr>
            <a:lvl2pPr>
              <a:buNone/>
              <a:defRPr sz="1400">
                <a:solidFill>
                  <a:schemeClr val="bg1"/>
                </a:solidFill>
              </a:defRPr>
            </a:lvl2pPr>
            <a:lvl3pPr>
              <a:buNone/>
              <a:defRPr sz="1400">
                <a:solidFill>
                  <a:schemeClr val="bg1"/>
                </a:solidFill>
              </a:defRPr>
            </a:lvl3pPr>
            <a:lvl4pPr>
              <a:buNone/>
              <a:defRPr sz="1400">
                <a:solidFill>
                  <a:schemeClr val="bg1"/>
                </a:solidFill>
              </a:defRPr>
            </a:lvl4pPr>
            <a:lvl5pPr>
              <a:buNone/>
              <a:defRPr sz="1400">
                <a:solidFill>
                  <a:schemeClr val="bg1"/>
                </a:solidFill>
              </a:defRPr>
            </a:lvl5pPr>
          </a:lstStyle>
          <a:p>
            <a:pPr lvl="0"/>
            <a:r>
              <a:rPr lang="fr-FR"/>
              <a:t>Event, place</a:t>
            </a:r>
          </a:p>
        </p:txBody>
      </p:sp>
    </p:spTree>
    <p:extLst>
      <p:ext uri="{BB962C8B-B14F-4D97-AF65-F5344CB8AC3E}">
        <p14:creationId xmlns:p14="http://schemas.microsoft.com/office/powerpoint/2010/main" val="380558890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normAutofit/>
          </a:bodyPr>
          <a:lstStyle>
            <a:lvl1pPr>
              <a:defRPr sz="3200" cap="none" baseline="0"/>
            </a:lvl1pPr>
          </a:lstStyle>
          <a:p>
            <a:r>
              <a:rPr lang="fr-FR"/>
              <a:t>Title</a:t>
            </a:r>
          </a:p>
        </p:txBody>
      </p:sp>
      <p:sp>
        <p:nvSpPr>
          <p:cNvPr id="3" name="Espace réservé du contenu 2"/>
          <p:cNvSpPr>
            <a:spLocks noGrp="1"/>
          </p:cNvSpPr>
          <p:nvPr>
            <p:ph idx="1" hasCustomPrompt="1"/>
          </p:nvPr>
        </p:nvSpPr>
        <p:spPr/>
        <p:txBody>
          <a:bodyPr/>
          <a:lstStyle>
            <a:lvl1pPr>
              <a:defRPr/>
            </a:lvl1pPr>
          </a:lstStyle>
          <a:p>
            <a:pPr lvl="0"/>
            <a:r>
              <a:rPr lang="fr-FR"/>
              <a:t>Text</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numéro de diapositive 5"/>
          <p:cNvSpPr>
            <a:spLocks noGrp="1"/>
          </p:cNvSpPr>
          <p:nvPr>
            <p:ph type="sldNum" sz="quarter" idx="12"/>
          </p:nvPr>
        </p:nvSpPr>
        <p:spPr/>
        <p:txBody>
          <a:bodyPr/>
          <a:lstStyle/>
          <a:p>
            <a:fld id="{02C702AE-1502-43AE-8DBA-2BCAD3408EF2}" type="slidenum">
              <a:rPr lang="fr-FR" smtClean="0"/>
              <a:pPr/>
              <a:t>‹#›</a:t>
            </a:fld>
            <a:endParaRPr lang="fr-FR"/>
          </a:p>
        </p:txBody>
      </p:sp>
      <p:sp>
        <p:nvSpPr>
          <p:cNvPr id="12" name="Espace réservé du contenu 11"/>
          <p:cNvSpPr>
            <a:spLocks noGrp="1"/>
          </p:cNvSpPr>
          <p:nvPr>
            <p:ph sz="quarter" idx="13" hasCustomPrompt="1"/>
          </p:nvPr>
        </p:nvSpPr>
        <p:spPr>
          <a:xfrm>
            <a:off x="3312584" y="188913"/>
            <a:ext cx="8255000" cy="431800"/>
          </a:xfrm>
        </p:spPr>
        <p:txBody>
          <a:bodyPr anchor="ctr" anchorCtr="0">
            <a:noAutofit/>
          </a:bodyPr>
          <a:lstStyle>
            <a:lvl1pPr>
              <a:buNone/>
              <a:defRPr sz="1400" b="1" baseline="0">
                <a:solidFill>
                  <a:schemeClr val="bg2"/>
                </a:solidFill>
              </a:defRPr>
            </a:lvl1pPr>
          </a:lstStyle>
          <a:p>
            <a:pPr lvl="0"/>
            <a:r>
              <a:rPr lang="fr-FR"/>
              <a:t>Title of the presentation</a:t>
            </a:r>
          </a:p>
        </p:txBody>
      </p:sp>
      <p:sp>
        <p:nvSpPr>
          <p:cNvPr id="8" name="Espace réservé du contenu 13"/>
          <p:cNvSpPr>
            <a:spLocks noGrp="1"/>
          </p:cNvSpPr>
          <p:nvPr>
            <p:ph sz="quarter" idx="17" hasCustomPrompt="1"/>
          </p:nvPr>
        </p:nvSpPr>
        <p:spPr>
          <a:xfrm>
            <a:off x="624424" y="6444808"/>
            <a:ext cx="1822449" cy="360000"/>
          </a:xfrm>
        </p:spPr>
        <p:txBody>
          <a:bodyPr anchor="ctr" anchorCtr="0">
            <a:noAutofit/>
          </a:bodyPr>
          <a:lstStyle>
            <a:lvl1pPr>
              <a:buNone/>
              <a:defRPr sz="1200">
                <a:solidFill>
                  <a:schemeClr val="bg1"/>
                </a:solidFill>
              </a:defRPr>
            </a:lvl1pPr>
            <a:lvl2pPr>
              <a:buNone/>
              <a:defRPr sz="1400">
                <a:solidFill>
                  <a:schemeClr val="bg1"/>
                </a:solidFill>
              </a:defRPr>
            </a:lvl2pPr>
            <a:lvl3pPr>
              <a:buNone/>
              <a:defRPr sz="1400">
                <a:solidFill>
                  <a:schemeClr val="bg1"/>
                </a:solidFill>
              </a:defRPr>
            </a:lvl3pPr>
            <a:lvl4pPr>
              <a:buNone/>
              <a:defRPr sz="1400">
                <a:solidFill>
                  <a:schemeClr val="bg1"/>
                </a:solidFill>
              </a:defRPr>
            </a:lvl4pPr>
            <a:lvl5pPr>
              <a:buNone/>
              <a:defRPr sz="1400">
                <a:solidFill>
                  <a:schemeClr val="bg1"/>
                </a:solidFill>
              </a:defRPr>
            </a:lvl5pPr>
          </a:lstStyle>
          <a:p>
            <a:pPr lvl="0"/>
            <a:r>
              <a:rPr lang="fr-FR"/>
              <a:t>Date</a:t>
            </a:r>
          </a:p>
        </p:txBody>
      </p:sp>
      <p:sp>
        <p:nvSpPr>
          <p:cNvPr id="9" name="Espace réservé du contenu 13"/>
          <p:cNvSpPr>
            <a:spLocks noGrp="1"/>
          </p:cNvSpPr>
          <p:nvPr>
            <p:ph sz="quarter" idx="18" hasCustomPrompt="1"/>
          </p:nvPr>
        </p:nvSpPr>
        <p:spPr>
          <a:xfrm>
            <a:off x="2545365" y="6444808"/>
            <a:ext cx="5854897" cy="360000"/>
          </a:xfrm>
        </p:spPr>
        <p:txBody>
          <a:bodyPr anchor="ctr" anchorCtr="0">
            <a:noAutofit/>
          </a:bodyPr>
          <a:lstStyle>
            <a:lvl1pPr algn="ctr">
              <a:buNone/>
              <a:defRPr sz="1200" baseline="0">
                <a:solidFill>
                  <a:schemeClr val="bg1"/>
                </a:solidFill>
              </a:defRPr>
            </a:lvl1pPr>
            <a:lvl2pPr>
              <a:buNone/>
              <a:defRPr sz="1400">
                <a:solidFill>
                  <a:schemeClr val="bg1"/>
                </a:solidFill>
              </a:defRPr>
            </a:lvl2pPr>
            <a:lvl3pPr>
              <a:buNone/>
              <a:defRPr sz="1400">
                <a:solidFill>
                  <a:schemeClr val="bg1"/>
                </a:solidFill>
              </a:defRPr>
            </a:lvl3pPr>
            <a:lvl4pPr>
              <a:buNone/>
              <a:defRPr sz="1400">
                <a:solidFill>
                  <a:schemeClr val="bg1"/>
                </a:solidFill>
              </a:defRPr>
            </a:lvl4pPr>
            <a:lvl5pPr>
              <a:buNone/>
              <a:defRPr sz="1400">
                <a:solidFill>
                  <a:schemeClr val="bg1"/>
                </a:solidFill>
              </a:defRPr>
            </a:lvl5pPr>
          </a:lstStyle>
          <a:p>
            <a:pPr lvl="0"/>
            <a:r>
              <a:rPr lang="fr-FR"/>
              <a:t>Event, place</a:t>
            </a:r>
          </a:p>
        </p:txBody>
      </p:sp>
    </p:spTree>
    <p:extLst>
      <p:ext uri="{BB962C8B-B14F-4D97-AF65-F5344CB8AC3E}">
        <p14:creationId xmlns:p14="http://schemas.microsoft.com/office/powerpoint/2010/main" val="1970373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EA3066-20FD-4B37-83CC-1EA35CD971C5}"/>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72E50F26-A573-490D-91B8-0CD50A4F7E8B}"/>
              </a:ext>
            </a:extLst>
          </p:cNvPr>
          <p:cNvSpPr>
            <a:spLocks noGrp="1"/>
          </p:cNvSpPr>
          <p:nvPr>
            <p:ph type="dt" sz="half" idx="10"/>
          </p:nvPr>
        </p:nvSpPr>
        <p:spPr/>
        <p:txBody>
          <a:bodyPr/>
          <a:lstStyle/>
          <a:p>
            <a:endParaRPr lang="fr-FR"/>
          </a:p>
        </p:txBody>
      </p:sp>
      <p:sp>
        <p:nvSpPr>
          <p:cNvPr id="4" name="Footer Placeholder 3">
            <a:extLst>
              <a:ext uri="{FF2B5EF4-FFF2-40B4-BE49-F238E27FC236}">
                <a16:creationId xmlns:a16="http://schemas.microsoft.com/office/drawing/2014/main" id="{8B9F2D3F-F1C9-4073-997E-9D5AA3CC1467}"/>
              </a:ext>
            </a:extLst>
          </p:cNvPr>
          <p:cNvSpPr>
            <a:spLocks noGrp="1"/>
          </p:cNvSpPr>
          <p:nvPr>
            <p:ph type="ftr" sz="quarter" idx="11"/>
          </p:nvPr>
        </p:nvSpPr>
        <p:spPr/>
        <p:txBody>
          <a:bodyPr/>
          <a:lstStyle/>
          <a:p>
            <a:endParaRPr lang="fr-FR"/>
          </a:p>
        </p:txBody>
      </p:sp>
      <p:sp>
        <p:nvSpPr>
          <p:cNvPr id="5" name="Slide Number Placeholder 4">
            <a:extLst>
              <a:ext uri="{FF2B5EF4-FFF2-40B4-BE49-F238E27FC236}">
                <a16:creationId xmlns:a16="http://schemas.microsoft.com/office/drawing/2014/main" id="{C05DC628-F938-4065-972D-B474E885136E}"/>
              </a:ext>
            </a:extLst>
          </p:cNvPr>
          <p:cNvSpPr>
            <a:spLocks noGrp="1"/>
          </p:cNvSpPr>
          <p:nvPr>
            <p:ph type="sldNum" sz="quarter" idx="12"/>
          </p:nvPr>
        </p:nvSpPr>
        <p:spPr/>
        <p:txBody>
          <a:bodyPr/>
          <a:lstStyle/>
          <a:p>
            <a:fld id="{02C702AE-1502-43AE-8DBA-2BCAD3408EF2}" type="slidenum">
              <a:rPr lang="fr-FR" smtClean="0"/>
              <a:pPr/>
              <a:t>‹#›</a:t>
            </a:fld>
            <a:endParaRPr lang="fr-FR"/>
          </a:p>
        </p:txBody>
      </p:sp>
    </p:spTree>
    <p:extLst>
      <p:ext uri="{BB962C8B-B14F-4D97-AF65-F5344CB8AC3E}">
        <p14:creationId xmlns:p14="http://schemas.microsoft.com/office/powerpoint/2010/main" val="365916121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itle and text - 2 columns">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normAutofit/>
          </a:bodyPr>
          <a:lstStyle>
            <a:lvl1pPr>
              <a:defRPr sz="3200" cap="none" baseline="0"/>
            </a:lvl1pPr>
          </a:lstStyle>
          <a:p>
            <a:r>
              <a:rPr lang="fr-FR"/>
              <a:t>Title</a:t>
            </a:r>
          </a:p>
        </p:txBody>
      </p:sp>
      <p:sp>
        <p:nvSpPr>
          <p:cNvPr id="3" name="Espace réservé du contenu 2"/>
          <p:cNvSpPr>
            <a:spLocks noGrp="1"/>
          </p:cNvSpPr>
          <p:nvPr>
            <p:ph idx="1" hasCustomPrompt="1"/>
          </p:nvPr>
        </p:nvSpPr>
        <p:spPr>
          <a:xfrm>
            <a:off x="623393" y="2276872"/>
            <a:ext cx="5280587" cy="3888432"/>
          </a:xfrm>
        </p:spPr>
        <p:txBody>
          <a:bodyPr>
            <a:normAutofit/>
          </a:bodyPr>
          <a:lstStyle>
            <a:lvl1pPr>
              <a:defRPr sz="2400"/>
            </a:lvl1pPr>
          </a:lstStyle>
          <a:p>
            <a:pPr lvl="0"/>
            <a:r>
              <a:rPr lang="fr-FR"/>
              <a:t>Text</a:t>
            </a:r>
          </a:p>
        </p:txBody>
      </p:sp>
      <p:sp>
        <p:nvSpPr>
          <p:cNvPr id="6" name="Espace réservé du numéro de diapositive 5"/>
          <p:cNvSpPr>
            <a:spLocks noGrp="1"/>
          </p:cNvSpPr>
          <p:nvPr>
            <p:ph type="sldNum" sz="quarter" idx="12"/>
          </p:nvPr>
        </p:nvSpPr>
        <p:spPr/>
        <p:txBody>
          <a:bodyPr/>
          <a:lstStyle/>
          <a:p>
            <a:fld id="{02C702AE-1502-43AE-8DBA-2BCAD3408EF2}" type="slidenum">
              <a:rPr lang="fr-FR" smtClean="0"/>
              <a:pPr/>
              <a:t>‹#›</a:t>
            </a:fld>
            <a:endParaRPr lang="fr-FR"/>
          </a:p>
        </p:txBody>
      </p:sp>
      <p:sp>
        <p:nvSpPr>
          <p:cNvPr id="12" name="Espace réservé du contenu 11"/>
          <p:cNvSpPr>
            <a:spLocks noGrp="1"/>
          </p:cNvSpPr>
          <p:nvPr>
            <p:ph sz="quarter" idx="13" hasCustomPrompt="1"/>
          </p:nvPr>
        </p:nvSpPr>
        <p:spPr>
          <a:xfrm>
            <a:off x="3312584" y="188913"/>
            <a:ext cx="8255000" cy="431800"/>
          </a:xfrm>
        </p:spPr>
        <p:txBody>
          <a:bodyPr anchor="ctr" anchorCtr="0">
            <a:noAutofit/>
          </a:bodyPr>
          <a:lstStyle>
            <a:lvl1pPr>
              <a:buNone/>
              <a:defRPr sz="1400" b="1" baseline="0">
                <a:solidFill>
                  <a:schemeClr val="bg2"/>
                </a:solidFill>
              </a:defRPr>
            </a:lvl1pPr>
          </a:lstStyle>
          <a:p>
            <a:pPr lvl="0"/>
            <a:r>
              <a:rPr lang="fr-FR"/>
              <a:t>Title of the presentation</a:t>
            </a:r>
          </a:p>
        </p:txBody>
      </p:sp>
      <p:sp>
        <p:nvSpPr>
          <p:cNvPr id="13" name="Espace réservé du contenu 2"/>
          <p:cNvSpPr>
            <a:spLocks noGrp="1"/>
          </p:cNvSpPr>
          <p:nvPr>
            <p:ph idx="14" hasCustomPrompt="1"/>
          </p:nvPr>
        </p:nvSpPr>
        <p:spPr>
          <a:xfrm>
            <a:off x="6288021" y="2276872"/>
            <a:ext cx="5280587" cy="3888432"/>
          </a:xfrm>
        </p:spPr>
        <p:txBody>
          <a:bodyPr>
            <a:normAutofit/>
          </a:bodyPr>
          <a:lstStyle>
            <a:lvl1pPr>
              <a:defRPr sz="2400"/>
            </a:lvl1pPr>
          </a:lstStyle>
          <a:p>
            <a:pPr lvl="0"/>
            <a:r>
              <a:rPr lang="fr-FR"/>
              <a:t>Text</a:t>
            </a:r>
          </a:p>
        </p:txBody>
      </p:sp>
      <p:sp>
        <p:nvSpPr>
          <p:cNvPr id="9" name="Espace réservé du contenu 13"/>
          <p:cNvSpPr>
            <a:spLocks noGrp="1"/>
          </p:cNvSpPr>
          <p:nvPr>
            <p:ph sz="quarter" idx="17" hasCustomPrompt="1"/>
          </p:nvPr>
        </p:nvSpPr>
        <p:spPr>
          <a:xfrm>
            <a:off x="624424" y="6444808"/>
            <a:ext cx="1822449" cy="360000"/>
          </a:xfrm>
        </p:spPr>
        <p:txBody>
          <a:bodyPr anchor="ctr" anchorCtr="0">
            <a:noAutofit/>
          </a:bodyPr>
          <a:lstStyle>
            <a:lvl1pPr>
              <a:buNone/>
              <a:defRPr sz="1200">
                <a:solidFill>
                  <a:schemeClr val="bg1"/>
                </a:solidFill>
              </a:defRPr>
            </a:lvl1pPr>
            <a:lvl2pPr>
              <a:buNone/>
              <a:defRPr sz="1400">
                <a:solidFill>
                  <a:schemeClr val="bg1"/>
                </a:solidFill>
              </a:defRPr>
            </a:lvl2pPr>
            <a:lvl3pPr>
              <a:buNone/>
              <a:defRPr sz="1400">
                <a:solidFill>
                  <a:schemeClr val="bg1"/>
                </a:solidFill>
              </a:defRPr>
            </a:lvl3pPr>
            <a:lvl4pPr>
              <a:buNone/>
              <a:defRPr sz="1400">
                <a:solidFill>
                  <a:schemeClr val="bg1"/>
                </a:solidFill>
              </a:defRPr>
            </a:lvl4pPr>
            <a:lvl5pPr>
              <a:buNone/>
              <a:defRPr sz="1400">
                <a:solidFill>
                  <a:schemeClr val="bg1"/>
                </a:solidFill>
              </a:defRPr>
            </a:lvl5pPr>
          </a:lstStyle>
          <a:p>
            <a:pPr lvl="0"/>
            <a:r>
              <a:rPr lang="fr-FR"/>
              <a:t>Date</a:t>
            </a:r>
          </a:p>
        </p:txBody>
      </p:sp>
      <p:sp>
        <p:nvSpPr>
          <p:cNvPr id="10" name="Espace réservé du contenu 13"/>
          <p:cNvSpPr>
            <a:spLocks noGrp="1"/>
          </p:cNvSpPr>
          <p:nvPr>
            <p:ph sz="quarter" idx="18" hasCustomPrompt="1"/>
          </p:nvPr>
        </p:nvSpPr>
        <p:spPr>
          <a:xfrm>
            <a:off x="2545365" y="6444808"/>
            <a:ext cx="5854897" cy="360000"/>
          </a:xfrm>
        </p:spPr>
        <p:txBody>
          <a:bodyPr anchor="ctr" anchorCtr="0">
            <a:noAutofit/>
          </a:bodyPr>
          <a:lstStyle>
            <a:lvl1pPr algn="ctr">
              <a:buNone/>
              <a:defRPr sz="1200" baseline="0">
                <a:solidFill>
                  <a:schemeClr val="bg1"/>
                </a:solidFill>
              </a:defRPr>
            </a:lvl1pPr>
            <a:lvl2pPr>
              <a:buNone/>
              <a:defRPr sz="1400">
                <a:solidFill>
                  <a:schemeClr val="bg1"/>
                </a:solidFill>
              </a:defRPr>
            </a:lvl2pPr>
            <a:lvl3pPr>
              <a:buNone/>
              <a:defRPr sz="1400">
                <a:solidFill>
                  <a:schemeClr val="bg1"/>
                </a:solidFill>
              </a:defRPr>
            </a:lvl3pPr>
            <a:lvl4pPr>
              <a:buNone/>
              <a:defRPr sz="1400">
                <a:solidFill>
                  <a:schemeClr val="bg1"/>
                </a:solidFill>
              </a:defRPr>
            </a:lvl4pPr>
            <a:lvl5pPr>
              <a:buNone/>
              <a:defRPr sz="1400">
                <a:solidFill>
                  <a:schemeClr val="bg1"/>
                </a:solidFill>
              </a:defRPr>
            </a:lvl5pPr>
          </a:lstStyle>
          <a:p>
            <a:pPr lvl="0"/>
            <a:r>
              <a:rPr lang="fr-FR"/>
              <a:t>Event, place</a:t>
            </a:r>
          </a:p>
        </p:txBody>
      </p:sp>
    </p:spTree>
    <p:extLst>
      <p:ext uri="{BB962C8B-B14F-4D97-AF65-F5344CB8AC3E}">
        <p14:creationId xmlns:p14="http://schemas.microsoft.com/office/powerpoint/2010/main" val="241543669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02C702AE-1502-43AE-8DBA-2BCAD3408EF2}" type="slidenum">
              <a:rPr lang="fr-FR" smtClean="0"/>
              <a:t>‹#›</a:t>
            </a:fld>
            <a:endParaRPr lang="fr-FR"/>
          </a:p>
        </p:txBody>
      </p:sp>
    </p:spTree>
    <p:extLst>
      <p:ext uri="{BB962C8B-B14F-4D97-AF65-F5344CB8AC3E}">
        <p14:creationId xmlns:p14="http://schemas.microsoft.com/office/powerpoint/2010/main" val="41281595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32DDE48-8E72-48F2-8963-0C41F4A1DBBE}"/>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7E791698-043E-4B77-B68E-A79B73C56EE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59828D83-93B1-4AC7-977C-0E0DC2AF4BF5}"/>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5" name="Fußzeilenplatzhalter 4">
            <a:extLst>
              <a:ext uri="{FF2B5EF4-FFF2-40B4-BE49-F238E27FC236}">
                <a16:creationId xmlns:a16="http://schemas.microsoft.com/office/drawing/2014/main" id="{57E4DAA3-E31D-4942-B42D-440FA05AEEF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FD0BF127-4AB7-441D-88FC-AF5236D8B816}"/>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9380410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xtfolie Standard mit Subline">
    <p:spTree>
      <p:nvGrpSpPr>
        <p:cNvPr id="1" name=""/>
        <p:cNvGrpSpPr/>
        <p:nvPr/>
      </p:nvGrpSpPr>
      <p:grpSpPr>
        <a:xfrm>
          <a:off x="0" y="0"/>
          <a:ext cx="0" cy="0"/>
          <a:chOff x="0" y="0"/>
          <a:chExt cx="0" cy="0"/>
        </a:xfrm>
      </p:grpSpPr>
      <p:sp>
        <p:nvSpPr>
          <p:cNvPr id="12" name="Titel 1">
            <a:extLst>
              <a:ext uri="{FF2B5EF4-FFF2-40B4-BE49-F238E27FC236}">
                <a16:creationId xmlns:a16="http://schemas.microsoft.com/office/drawing/2014/main" id="{726EAD89-A3DC-4500-9071-F28C7DB87ECF}"/>
              </a:ext>
            </a:extLst>
          </p:cNvPr>
          <p:cNvSpPr>
            <a:spLocks noGrp="1"/>
          </p:cNvSpPr>
          <p:nvPr>
            <p:ph type="title"/>
          </p:nvPr>
        </p:nvSpPr>
        <p:spPr bwMode="gray">
          <a:xfrm>
            <a:off x="599755" y="352037"/>
            <a:ext cx="11422911" cy="360753"/>
          </a:xfrm>
        </p:spPr>
        <p:txBody>
          <a:bodyPr/>
          <a:lstStyle>
            <a:lvl1pPr>
              <a:defRPr/>
            </a:lvl1pPr>
          </a:lstStyle>
          <a:p>
            <a:r>
              <a:rPr lang="de-DE"/>
              <a:t>Mastertitelformat bearbeiten</a:t>
            </a:r>
            <a:endParaRPr lang="en-GB"/>
          </a:p>
        </p:txBody>
      </p:sp>
      <p:sp>
        <p:nvSpPr>
          <p:cNvPr id="7" name="Textplatzhalter 2">
            <a:extLst>
              <a:ext uri="{FF2B5EF4-FFF2-40B4-BE49-F238E27FC236}">
                <a16:creationId xmlns:a16="http://schemas.microsoft.com/office/drawing/2014/main" id="{7BDDDF81-EBEA-4C88-AA55-681A5710CA2C}"/>
              </a:ext>
            </a:extLst>
          </p:cNvPr>
          <p:cNvSpPr>
            <a:spLocks noGrp="1"/>
          </p:cNvSpPr>
          <p:nvPr>
            <p:ph type="body" sz="quarter" idx="14"/>
          </p:nvPr>
        </p:nvSpPr>
        <p:spPr bwMode="gray">
          <a:xfrm>
            <a:off x="599018" y="774701"/>
            <a:ext cx="11423649" cy="501651"/>
          </a:xfrm>
        </p:spPr>
        <p:txBody>
          <a:bodyPr vert="horz" lIns="0" tIns="0" rIns="72000" bIns="0" rtlCol="0" anchor="t">
            <a:noAutofit/>
          </a:bodyPr>
          <a:lstStyle>
            <a:lvl1pPr>
              <a:defRPr lang="de-DE" sz="1867" b="0" cap="none" baseline="0" smtClean="0">
                <a:latin typeface="+mj-lt"/>
                <a:ea typeface="+mj-ea"/>
                <a:cs typeface="+mj-cs"/>
              </a:defRPr>
            </a:lvl1pPr>
            <a:lvl2pPr>
              <a:defRPr lang="de-DE" smtClean="0"/>
            </a:lvl2pPr>
            <a:lvl3pPr>
              <a:defRPr lang="de-DE" smtClean="0"/>
            </a:lvl3pPr>
            <a:lvl4pPr>
              <a:defRPr lang="de-DE" smtClean="0"/>
            </a:lvl4pPr>
            <a:lvl5pPr>
              <a:defRPr lang="en-US"/>
            </a:lvl5pPr>
          </a:lstStyle>
          <a:p>
            <a:pPr lvl="0">
              <a:spcBef>
                <a:spcPct val="0"/>
              </a:spcBef>
            </a:pPr>
            <a:r>
              <a:rPr lang="de-DE"/>
              <a:t>Mastertextformat bearbeiten</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3"/>
            <a:ext cx="9563577" cy="4660625"/>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D8CEE935-F8F0-4E2A-A47C-435FD11D795D}"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2268796287"/>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folie Standard Alternativ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2"/>
            <a:ext cx="9563579" cy="3786443"/>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EF70178E-C8B2-443F-A213-1213AFCA202C}"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grpSp>
        <p:nvGrpSpPr>
          <p:cNvPr id="20" name="Key Visual">
            <a:extLst>
              <a:ext uri="{FF2B5EF4-FFF2-40B4-BE49-F238E27FC236}">
                <a16:creationId xmlns:a16="http://schemas.microsoft.com/office/drawing/2014/main" id="{BCBD8A78-7D69-4DFD-B354-CF36A84705CB}"/>
              </a:ext>
            </a:extLst>
          </p:cNvPr>
          <p:cNvGrpSpPr/>
          <p:nvPr userDrawn="1"/>
        </p:nvGrpSpPr>
        <p:grpSpPr bwMode="gray">
          <a:xfrm flipV="1">
            <a:off x="164180" y="5311118"/>
            <a:ext cx="3094437" cy="822639"/>
            <a:chOff x="4846637" y="119557"/>
            <a:chExt cx="3783013" cy="1005693"/>
          </a:xfrm>
        </p:grpSpPr>
        <p:sp>
          <p:nvSpPr>
            <p:cNvPr id="21" name="Freihandform: Form 20">
              <a:extLst>
                <a:ext uri="{FF2B5EF4-FFF2-40B4-BE49-F238E27FC236}">
                  <a16:creationId xmlns:a16="http://schemas.microsoft.com/office/drawing/2014/main" id="{E45BEDC0-179F-43C1-A606-AFD62A6A063E}"/>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Freihandform: Form 21">
              <a:extLst>
                <a:ext uri="{FF2B5EF4-FFF2-40B4-BE49-F238E27FC236}">
                  <a16:creationId xmlns:a16="http://schemas.microsoft.com/office/drawing/2014/main" id="{F6CCD5CC-5505-4485-9297-BB0A34EBB2F6}"/>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3" name="Freihandform: Form 22">
              <a:extLst>
                <a:ext uri="{FF2B5EF4-FFF2-40B4-BE49-F238E27FC236}">
                  <a16:creationId xmlns:a16="http://schemas.microsoft.com/office/drawing/2014/main" id="{18541086-C56A-406D-91E6-D3E933CF7BA3}"/>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4" name="Freihandform: Form 23">
              <a:extLst>
                <a:ext uri="{FF2B5EF4-FFF2-40B4-BE49-F238E27FC236}">
                  <a16:creationId xmlns:a16="http://schemas.microsoft.com/office/drawing/2014/main" id="{1B8A9566-A588-4E4A-8143-1CBDC9C30D67}"/>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5" name="Freihandform: Form 24">
              <a:extLst>
                <a:ext uri="{FF2B5EF4-FFF2-40B4-BE49-F238E27FC236}">
                  <a16:creationId xmlns:a16="http://schemas.microsoft.com/office/drawing/2014/main" id="{6FDDC1A6-3462-4813-8D80-9E642D6179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783278240"/>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xtfolie zweispaltig">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3"/>
            <a:ext cx="5496243" cy="4660625"/>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14444" cy="720725"/>
          </a:xfrm>
        </p:spPr>
        <p:txBody>
          <a:body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EFA81C46-8960-4587-A515-7CA2F479603B}"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p:nvPr>
        </p:nvSpPr>
        <p:spPr bwMode="gray">
          <a:xfrm>
            <a:off x="6517957" y="1361293"/>
            <a:ext cx="5496243" cy="4660625"/>
          </a:xfrm>
        </p:spPr>
        <p:txBody>
          <a:bodyPr/>
          <a:lstStyle/>
          <a:p>
            <a:pPr lvl="0"/>
            <a:r>
              <a:rPr lang="de-DE"/>
              <a:t>Mastertextformat bearbeiten</a:t>
            </a:r>
          </a:p>
          <a:p>
            <a:pPr lvl="1"/>
            <a:r>
              <a:rPr lang="de-DE"/>
              <a:t>Zweite Ebene</a:t>
            </a:r>
          </a:p>
          <a:p>
            <a:pPr lvl="2"/>
            <a:r>
              <a:rPr lang="de-DE"/>
              <a:t>Dritte Ebene</a:t>
            </a:r>
          </a:p>
        </p:txBody>
      </p:sp>
    </p:spTree>
    <p:extLst>
      <p:ext uri="{BB962C8B-B14F-4D97-AF65-F5344CB8AC3E}">
        <p14:creationId xmlns:p14="http://schemas.microsoft.com/office/powerpoint/2010/main" val="1833020364"/>
      </p:ext>
    </p:extLst>
  </p:cSld>
  <p:clrMapOvr>
    <a:masterClrMapping/>
  </p:clrMapOvr>
  <p:transition>
    <p:fade/>
  </p:transition>
  <p:extLst>
    <p:ext uri="{DCECCB84-F9BA-43D5-87BE-67443E8EF086}">
      <p15:sldGuideLst xmlns:p15="http://schemas.microsoft.com/office/powerpoint/2012/main">
        <p15:guide id="2" orient="horz" pos="2845">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xtfolie einspaltig ">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7" y="1361292"/>
            <a:ext cx="9563577" cy="4660625"/>
          </a:xfrm>
        </p:spPr>
        <p:txBody>
          <a:bodyPr/>
          <a:lstStyle>
            <a:lvl3pPr>
              <a:defRPr/>
            </a:lvl3pPr>
            <a:lvl4pPr marL="488938" indent="0">
              <a:buNone/>
              <a:defRPr/>
            </a:lvl4p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86078DBF-F6F9-4769-B74E-3FF70746F37C}"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839591791"/>
      </p:ext>
    </p:extLst>
  </p:cSld>
  <p:clrMapOvr>
    <a:masterClrMapping/>
  </p:clrMapOvr>
  <p:transition>
    <p:fade/>
  </p:transition>
  <p:extLst>
    <p:ext uri="{DCECCB84-F9BA-43D5-87BE-67443E8EF086}">
      <p15:sldGuideLst xmlns:p15="http://schemas.microsoft.com/office/powerpoint/2012/main">
        <p15:guide id="1" pos="2880">
          <p15:clr>
            <a:srgbClr val="FBAE40"/>
          </p15:clr>
        </p15:guide>
        <p15:guide id="2" orient="horz" pos="2845">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folie 1 Foto">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7371926" y="167506"/>
            <a:ext cx="4653681" cy="5966593"/>
          </a:xfrm>
          <a:solidFill>
            <a:schemeClr val="bg2"/>
          </a:solidFill>
        </p:spPr>
        <p:txBody>
          <a:bodyPr tIns="1440000"/>
          <a:lstStyle>
            <a:lvl1pPr algn="ctr">
              <a:defRPr sz="1333">
                <a:solidFill>
                  <a:schemeClr val="tx2"/>
                </a:solidFill>
              </a:defRPr>
            </a:lvl1pPr>
          </a:lstStyle>
          <a:p>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1"/>
            <a:ext cx="6452845" cy="4772808"/>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682DB93B-B68C-462F-B2F7-95F90CF2FC86}"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
        <p:nvSpPr>
          <p:cNvPr id="11" name="Titel 1">
            <a:extLst>
              <a:ext uri="{FF2B5EF4-FFF2-40B4-BE49-F238E27FC236}">
                <a16:creationId xmlns:a16="http://schemas.microsoft.com/office/drawing/2014/main" id="{7EA27159-D449-4E61-9234-12331EF25886}"/>
              </a:ext>
            </a:extLst>
          </p:cNvPr>
          <p:cNvSpPr>
            <a:spLocks noGrp="1"/>
          </p:cNvSpPr>
          <p:nvPr>
            <p:ph type="title"/>
          </p:nvPr>
        </p:nvSpPr>
        <p:spPr bwMode="gray">
          <a:xfrm>
            <a:off x="599756" y="320283"/>
            <a:ext cx="6452845" cy="720725"/>
          </a:xfrm>
        </p:spPr>
        <p:txBody>
          <a:bodyPr/>
          <a:lstStyle/>
          <a:p>
            <a:r>
              <a:rPr lang="de-DE"/>
              <a:t>Mastertitelformat bearbeiten</a:t>
            </a:r>
            <a:endParaRPr lang="en-GB"/>
          </a:p>
        </p:txBody>
      </p:sp>
    </p:spTree>
    <p:extLst>
      <p:ext uri="{BB962C8B-B14F-4D97-AF65-F5344CB8AC3E}">
        <p14:creationId xmlns:p14="http://schemas.microsoft.com/office/powerpoint/2010/main" val="1029123190"/>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folie 1 Foto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7371926" y="167506"/>
            <a:ext cx="4653681" cy="5966593"/>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1"/>
            <a:ext cx="6452845" cy="3799989"/>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2BE9DDBA-F7F2-4A46-B45C-F90308049DBE}"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2" name="Titel 1">
            <a:extLst>
              <a:ext uri="{FF2B5EF4-FFF2-40B4-BE49-F238E27FC236}">
                <a16:creationId xmlns:a16="http://schemas.microsoft.com/office/drawing/2014/main" id="{7204390B-3D37-494E-81FF-E1335F27C2A8}"/>
              </a:ext>
            </a:extLst>
          </p:cNvPr>
          <p:cNvSpPr>
            <a:spLocks noGrp="1"/>
          </p:cNvSpPr>
          <p:nvPr>
            <p:ph type="title"/>
          </p:nvPr>
        </p:nvSpPr>
        <p:spPr bwMode="gray">
          <a:xfrm>
            <a:off x="599756" y="320283"/>
            <a:ext cx="6452845" cy="720725"/>
          </a:xfrm>
        </p:spPr>
        <p:txBody>
          <a:bodyPr/>
          <a:lstStyle/>
          <a:p>
            <a:r>
              <a:rPr lang="de-DE"/>
              <a:t>Mastertitelformat bearbeiten</a:t>
            </a:r>
            <a:endParaRPr lang="en-GB"/>
          </a:p>
        </p:txBody>
      </p:sp>
    </p:spTree>
    <p:extLst>
      <p:ext uri="{BB962C8B-B14F-4D97-AF65-F5344CB8AC3E}">
        <p14:creationId xmlns:p14="http://schemas.microsoft.com/office/powerpoint/2010/main" val="206307482"/>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Große Grafik oder Foto">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599757" y="1181687"/>
            <a:ext cx="11425851" cy="4952412"/>
          </a:xfrm>
          <a:solidFill>
            <a:schemeClr val="bg2"/>
          </a:solidFill>
        </p:spPr>
        <p:txBody>
          <a:bodyPr tIns="1440000"/>
          <a:lstStyle>
            <a:lvl1pPr algn="ctr">
              <a:defRPr sz="1333">
                <a:solidFill>
                  <a:schemeClr val="tx2"/>
                </a:solidFill>
              </a:defRPr>
            </a:lvl1pPr>
          </a:lstStyle>
          <a:p>
            <a:r>
              <a:rPr lang="de-DE"/>
              <a:t>Bild durch Klicken auf Symbol hinzufügen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FD7603CC-93F6-41E7-A72B-A546B6FC98DC}"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
        <p:nvSpPr>
          <p:cNvPr id="11" name="Titel 1">
            <a:extLst>
              <a:ext uri="{FF2B5EF4-FFF2-40B4-BE49-F238E27FC236}">
                <a16:creationId xmlns:a16="http://schemas.microsoft.com/office/drawing/2014/main" id="{7EA27159-D449-4E61-9234-12331EF25886}"/>
              </a:ext>
            </a:extLst>
          </p:cNvPr>
          <p:cNvSpPr>
            <a:spLocks noGrp="1"/>
          </p:cNvSpPr>
          <p:nvPr>
            <p:ph type="title"/>
          </p:nvPr>
        </p:nvSpPr>
        <p:spPr bwMode="gray">
          <a:xfrm>
            <a:off x="599756" y="320283"/>
            <a:ext cx="6452845" cy="720725"/>
          </a:xfrm>
        </p:spPr>
        <p:txBody>
          <a:bodyPr/>
          <a:lstStyle/>
          <a:p>
            <a:r>
              <a:rPr lang="de-DE"/>
              <a:t>Mastertitelformat bearbeiten</a:t>
            </a:r>
            <a:endParaRPr lang="en-GB"/>
          </a:p>
        </p:txBody>
      </p:sp>
    </p:spTree>
    <p:extLst>
      <p:ext uri="{BB962C8B-B14F-4D97-AF65-F5344CB8AC3E}">
        <p14:creationId xmlns:p14="http://schemas.microsoft.com/office/powerpoint/2010/main" val="2584222089"/>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Große Grafik oder Foto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599757" y="1172309"/>
            <a:ext cx="11425851" cy="4961791"/>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F8B9AF41-5CCC-457C-815D-75DF966C607A}"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2" name="Titel 1">
            <a:extLst>
              <a:ext uri="{FF2B5EF4-FFF2-40B4-BE49-F238E27FC236}">
                <a16:creationId xmlns:a16="http://schemas.microsoft.com/office/drawing/2014/main" id="{7204390B-3D37-494E-81FF-E1335F27C2A8}"/>
              </a:ext>
            </a:extLst>
          </p:cNvPr>
          <p:cNvSpPr>
            <a:spLocks noGrp="1"/>
          </p:cNvSpPr>
          <p:nvPr>
            <p:ph type="title"/>
          </p:nvPr>
        </p:nvSpPr>
        <p:spPr bwMode="gray">
          <a:xfrm>
            <a:off x="599756" y="320283"/>
            <a:ext cx="6452845" cy="720725"/>
          </a:xfrm>
        </p:spPr>
        <p:txBody>
          <a:bodyPr/>
          <a:lstStyle/>
          <a:p>
            <a:r>
              <a:rPr lang="de-DE"/>
              <a:t>Mastertitelformat bearbeiten</a:t>
            </a:r>
            <a:endParaRPr lang="en-GB"/>
          </a:p>
        </p:txBody>
      </p:sp>
    </p:spTree>
    <p:extLst>
      <p:ext uri="{BB962C8B-B14F-4D97-AF65-F5344CB8AC3E}">
        <p14:creationId xmlns:p14="http://schemas.microsoft.com/office/powerpoint/2010/main" val="873584130"/>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xtfolie 2 Fotos">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1"/>
            <a:ext cx="6452845" cy="4772808"/>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E7FC3ED0-FA23-4A15-A73C-288581EA32BB}"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19" name="Titel 1">
            <a:extLst>
              <a:ext uri="{FF2B5EF4-FFF2-40B4-BE49-F238E27FC236}">
                <a16:creationId xmlns:a16="http://schemas.microsoft.com/office/drawing/2014/main" id="{E5EE29FF-B139-4CD9-A32C-25A2CCBFB41B}"/>
              </a:ext>
            </a:extLst>
          </p:cNvPr>
          <p:cNvSpPr>
            <a:spLocks noGrp="1"/>
          </p:cNvSpPr>
          <p:nvPr>
            <p:ph type="title"/>
          </p:nvPr>
        </p:nvSpPr>
        <p:spPr bwMode="gray">
          <a:xfrm>
            <a:off x="599755" y="320283"/>
            <a:ext cx="6452847" cy="720725"/>
          </a:xfrm>
        </p:spPr>
        <p:txBody>
          <a:bodyPr/>
          <a:lstStyle/>
          <a:p>
            <a:r>
              <a:rPr lang="de-DE"/>
              <a:t>Mastertitelformat bearbeiten</a:t>
            </a:r>
            <a:endParaRPr lang="en-GB"/>
          </a:p>
        </p:txBody>
      </p:sp>
    </p:spTree>
    <p:extLst>
      <p:ext uri="{BB962C8B-B14F-4D97-AF65-F5344CB8AC3E}">
        <p14:creationId xmlns:p14="http://schemas.microsoft.com/office/powerpoint/2010/main" val="3198570382"/>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extfolie 2 Fotos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1"/>
            <a:ext cx="6452845" cy="3799989"/>
          </a:xfrm>
        </p:spPr>
        <p:txBody>
          <a:bodyPr/>
          <a:lstStyle/>
          <a:p>
            <a:pPr lvl="0"/>
            <a:r>
              <a:rPr lang="de-DE"/>
              <a:t>Mastertextformat bearbeiten</a:t>
            </a:r>
          </a:p>
          <a:p>
            <a:pPr lvl="1"/>
            <a:r>
              <a:rPr lang="de-DE"/>
              <a:t>Zweite Ebene</a:t>
            </a:r>
          </a:p>
          <a:p>
            <a:pPr lvl="2"/>
            <a:r>
              <a:rPr lang="de-DE"/>
              <a:t>Dritte Ebene</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6F25D8CD-A167-4696-93EC-2B00F712FC0E}"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16" name="Titel 1">
            <a:extLst>
              <a:ext uri="{FF2B5EF4-FFF2-40B4-BE49-F238E27FC236}">
                <a16:creationId xmlns:a16="http://schemas.microsoft.com/office/drawing/2014/main" id="{0DB39AEE-4D7E-4227-8B8B-6259DA49FDB2}"/>
              </a:ext>
            </a:extLst>
          </p:cNvPr>
          <p:cNvSpPr>
            <a:spLocks noGrp="1"/>
          </p:cNvSpPr>
          <p:nvPr>
            <p:ph type="title"/>
          </p:nvPr>
        </p:nvSpPr>
        <p:spPr bwMode="gray">
          <a:xfrm>
            <a:off x="599756" y="320283"/>
            <a:ext cx="6452845" cy="720725"/>
          </a:xfrm>
        </p:spPr>
        <p:txBody>
          <a:bodyPr/>
          <a:lstStyle/>
          <a:p>
            <a:r>
              <a:rPr lang="de-DE"/>
              <a:t>Mastertitelformat bearbeiten</a:t>
            </a:r>
            <a:endParaRPr lang="en-GB"/>
          </a:p>
        </p:txBody>
      </p:sp>
    </p:spTree>
    <p:extLst>
      <p:ext uri="{BB962C8B-B14F-4D97-AF65-F5344CB8AC3E}">
        <p14:creationId xmlns:p14="http://schemas.microsoft.com/office/powerpoint/2010/main" val="3141053771"/>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84710F0-D37D-4F6F-8F8A-C0E1C2E0E6FE}"/>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838C000E-C911-4AEE-844C-66669BD37CE8}"/>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17A2C2B4-00DA-4ED6-9085-55F8E54DE6A1}"/>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80DA1A5A-CE18-4221-BF3B-532656F837D8}"/>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6" name="Fußzeilenplatzhalter 5">
            <a:extLst>
              <a:ext uri="{FF2B5EF4-FFF2-40B4-BE49-F238E27FC236}">
                <a16:creationId xmlns:a16="http://schemas.microsoft.com/office/drawing/2014/main" id="{996D699C-6856-4383-BF57-F84EF0880B74}"/>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DB555D0B-38EF-4008-9EA5-09AC9245B6BA}"/>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126229745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extfolie 2 Fotos zweispaltig">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p:nvPr>
        </p:nvSpPr>
        <p:spPr bwMode="gray">
          <a:xfrm>
            <a:off x="6304207"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de-DE"/>
              <a:t>Bild durch Klicken auf Symbol hinzufügen</a:t>
            </a:r>
            <a:endParaRPr lang="en-GB"/>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p:nvPr>
        </p:nvSpPr>
        <p:spPr bwMode="gray">
          <a:xfrm>
            <a:off x="164179"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3"/>
            <a:ext cx="5282881" cy="1666388"/>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14444" cy="720725"/>
          </a:xfrm>
        </p:spPr>
        <p:txBody>
          <a:body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A181CD65-2013-4B19-966E-E5046CA6D87F}"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p:nvPr>
        </p:nvSpPr>
        <p:spPr bwMode="gray">
          <a:xfrm>
            <a:off x="6740977" y="1361293"/>
            <a:ext cx="5273223" cy="1666388"/>
          </a:xfrm>
        </p:spPr>
        <p:txBody>
          <a:bodyPr/>
          <a:lstStyle/>
          <a:p>
            <a:pPr lvl="0"/>
            <a:r>
              <a:rPr lang="de-DE"/>
              <a:t>Mastertextformat bearbeiten</a:t>
            </a:r>
          </a:p>
          <a:p>
            <a:pPr lvl="1"/>
            <a:r>
              <a:rPr lang="de-DE"/>
              <a:t>Zweite Ebene</a:t>
            </a:r>
          </a:p>
          <a:p>
            <a:pPr lvl="2"/>
            <a:r>
              <a:rPr lang="de-DE"/>
              <a:t>Dritte Ebene</a:t>
            </a:r>
          </a:p>
        </p:txBody>
      </p:sp>
    </p:spTree>
    <p:extLst>
      <p:ext uri="{BB962C8B-B14F-4D97-AF65-F5344CB8AC3E}">
        <p14:creationId xmlns:p14="http://schemas.microsoft.com/office/powerpoint/2010/main" val="3313984954"/>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xtfolie 3 Fotos dreispaltig">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p:nvPr>
        </p:nvSpPr>
        <p:spPr bwMode="gray">
          <a:xfrm>
            <a:off x="4187824"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p:nvPr>
        </p:nvSpPr>
        <p:spPr bwMode="gray">
          <a:xfrm>
            <a:off x="164180"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3"/>
            <a:ext cx="3375623" cy="2358831"/>
          </a:xfrm>
        </p:spPr>
        <p:txBody>
          <a:bodyPr/>
          <a:lstStyle/>
          <a:p>
            <a:pPr lvl="0"/>
            <a:r>
              <a:rPr lang="de-DE"/>
              <a:t>Mastertextformat bearbeiten</a:t>
            </a:r>
          </a:p>
          <a:p>
            <a:pPr lvl="1"/>
            <a:r>
              <a:rPr lang="de-DE"/>
              <a:t>Zweite Ebene</a:t>
            </a:r>
          </a:p>
          <a:p>
            <a:pPr lvl="2"/>
            <a:r>
              <a:rPr lang="de-DE"/>
              <a:t>Dritte Ebene</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14444" cy="720725"/>
          </a:xfrm>
        </p:spPr>
        <p:txBody>
          <a:body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45767DF2-ABD5-424E-B3EB-2C715EAD41EA}"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p:nvPr>
        </p:nvSpPr>
        <p:spPr bwMode="gray">
          <a:xfrm>
            <a:off x="4623402" y="1361293"/>
            <a:ext cx="3375623" cy="2358831"/>
          </a:xfrm>
        </p:spPr>
        <p:txBody>
          <a:bodyPr/>
          <a:lstStyle/>
          <a:p>
            <a:pPr lvl="0"/>
            <a:r>
              <a:rPr lang="de-DE"/>
              <a:t>Mastertextformat bearbeiten</a:t>
            </a:r>
          </a:p>
          <a:p>
            <a:pPr lvl="1"/>
            <a:r>
              <a:rPr lang="de-DE"/>
              <a:t>Zweite Ebene</a:t>
            </a:r>
          </a:p>
          <a:p>
            <a:pPr lvl="2"/>
            <a:r>
              <a:rPr lang="de-DE"/>
              <a:t>Dritte Ebene</a:t>
            </a:r>
          </a:p>
        </p:txBody>
      </p:sp>
      <p:sp>
        <p:nvSpPr>
          <p:cNvPr id="16" name="Bildplatzhalter 6">
            <a:extLst>
              <a:ext uri="{FF2B5EF4-FFF2-40B4-BE49-F238E27FC236}">
                <a16:creationId xmlns:a16="http://schemas.microsoft.com/office/drawing/2014/main" id="{AB38192C-6783-4C98-AB15-3A38EFFC1B08}"/>
              </a:ext>
            </a:extLst>
          </p:cNvPr>
          <p:cNvSpPr>
            <a:spLocks noGrp="1"/>
          </p:cNvSpPr>
          <p:nvPr>
            <p:ph type="pic" sz="quarter" idx="17"/>
          </p:nvPr>
        </p:nvSpPr>
        <p:spPr bwMode="gray">
          <a:xfrm>
            <a:off x="8211467"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20" name="Textplatzhalter 7">
            <a:extLst>
              <a:ext uri="{FF2B5EF4-FFF2-40B4-BE49-F238E27FC236}">
                <a16:creationId xmlns:a16="http://schemas.microsoft.com/office/drawing/2014/main" id="{DED8696E-3F6E-4312-8474-D7B6C988FDD5}"/>
              </a:ext>
            </a:extLst>
          </p:cNvPr>
          <p:cNvSpPr>
            <a:spLocks noGrp="1"/>
          </p:cNvSpPr>
          <p:nvPr>
            <p:ph type="body" sz="quarter" idx="18"/>
          </p:nvPr>
        </p:nvSpPr>
        <p:spPr bwMode="gray">
          <a:xfrm>
            <a:off x="8647046" y="1361293"/>
            <a:ext cx="3375623" cy="2358831"/>
          </a:xfrm>
        </p:spPr>
        <p:txBody>
          <a:bodyPr/>
          <a:lstStyle/>
          <a:p>
            <a:pPr lvl="0"/>
            <a:r>
              <a:rPr lang="de-DE"/>
              <a:t>Mastertextformat bearbeiten</a:t>
            </a:r>
          </a:p>
          <a:p>
            <a:pPr lvl="1"/>
            <a:r>
              <a:rPr lang="de-DE"/>
              <a:t>Zweite Ebene</a:t>
            </a:r>
          </a:p>
          <a:p>
            <a:pPr lvl="2"/>
            <a:r>
              <a:rPr lang="de-DE"/>
              <a:t>Dritte Ebene</a:t>
            </a:r>
          </a:p>
        </p:txBody>
      </p:sp>
    </p:spTree>
    <p:extLst>
      <p:ext uri="{BB962C8B-B14F-4D97-AF65-F5344CB8AC3E}">
        <p14:creationId xmlns:p14="http://schemas.microsoft.com/office/powerpoint/2010/main" val="2688529356"/>
      </p:ext>
    </p:extLst>
  </p:cSld>
  <p:clrMapOvr>
    <a:masterClrMapping/>
  </p:clrMapOvr>
  <p:transition>
    <p:fade/>
  </p:transition>
  <p:extLst>
    <p:ext uri="{DCECCB84-F9BA-43D5-87BE-67443E8EF086}">
      <p15:sldGuideLst xmlns:p15="http://schemas.microsoft.com/office/powerpoint/2012/main">
        <p15:guide id="1" pos="288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Projektfoli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p:nvPr>
        </p:nvSpPr>
        <p:spPr bwMode="gray">
          <a:xfrm>
            <a:off x="613833" y="4150517"/>
            <a:ext cx="3526768" cy="1983583"/>
          </a:xfrm>
          <a:solidFill>
            <a:schemeClr val="bg2"/>
          </a:solidFill>
        </p:spPr>
        <p:txBody>
          <a:bodyPr vert="horz" lIns="36000" tIns="1152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18" name="Rechteck 17">
            <a:extLst>
              <a:ext uri="{FF2B5EF4-FFF2-40B4-BE49-F238E27FC236}">
                <a16:creationId xmlns:a16="http://schemas.microsoft.com/office/drawing/2014/main" id="{2FE0F192-365F-4B9B-9AE5-A8DCD077B27C}"/>
              </a:ext>
            </a:extLst>
          </p:cNvPr>
          <p:cNvSpPr/>
          <p:nvPr userDrawn="1"/>
        </p:nvSpPr>
        <p:spPr bwMode="gray">
          <a:xfrm>
            <a:off x="613832" y="1294229"/>
            <a:ext cx="3526368" cy="18534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Rechteck 11">
            <a:extLst>
              <a:ext uri="{FF2B5EF4-FFF2-40B4-BE49-F238E27FC236}">
                <a16:creationId xmlns:a16="http://schemas.microsoft.com/office/drawing/2014/main" id="{FD20B6CE-6FB5-47BE-ACA3-1FADB18A5F9F}"/>
              </a:ext>
            </a:extLst>
          </p:cNvPr>
          <p:cNvSpPr/>
          <p:nvPr userDrawn="1"/>
        </p:nvSpPr>
        <p:spPr bwMode="gray">
          <a:xfrm>
            <a:off x="613832" y="3228948"/>
            <a:ext cx="3526368" cy="84582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613832" y="3223373"/>
            <a:ext cx="3526368" cy="282675"/>
          </a:xfrm>
          <a:noFill/>
        </p:spPr>
        <p:txBody>
          <a:bodyPr vert="horz" lIns="72000" tIns="36000" rIns="72000" bIns="36000" rtlCol="0" anchor="ctr">
            <a:noAutofit/>
          </a:bodyPr>
          <a:lstStyle>
            <a:lvl1pPr marL="0" marR="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lang="de-DE" sz="1333" b="1" baseline="0" dirty="0">
                <a:solidFill>
                  <a:schemeClr val="bg1"/>
                </a:solidFill>
              </a:defRPr>
            </a:lvl1pPr>
            <a:lvl2pPr>
              <a:defRPr lang="de-DE" dirty="0"/>
            </a:lvl2pPr>
            <a:lvl3pPr>
              <a:defRPr lang="en-GB" dirty="0"/>
            </a:lvl3p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lang="de-DE"/>
              <a:t>Name des Partners</a:t>
            </a:r>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5C6CBCCF-1F36-4DCF-B050-E00F8A8268AB}"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
        <p:nvSpPr>
          <p:cNvPr id="19" name="Titel 1">
            <a:extLst>
              <a:ext uri="{FF2B5EF4-FFF2-40B4-BE49-F238E27FC236}">
                <a16:creationId xmlns:a16="http://schemas.microsoft.com/office/drawing/2014/main" id="{E5EE29FF-B139-4CD9-A32C-25A2CCBFB41B}"/>
              </a:ext>
            </a:extLst>
          </p:cNvPr>
          <p:cNvSpPr>
            <a:spLocks noGrp="1"/>
          </p:cNvSpPr>
          <p:nvPr>
            <p:ph type="title"/>
          </p:nvPr>
        </p:nvSpPr>
        <p:spPr bwMode="gray">
          <a:xfrm>
            <a:off x="599755" y="320283"/>
            <a:ext cx="6452847" cy="720725"/>
          </a:xfrm>
        </p:spPr>
        <p:txBody>
          <a:bodyPr/>
          <a:lstStyle/>
          <a:p>
            <a:r>
              <a:rPr lang="de-DE"/>
              <a:t>Mastertitelformat bearbeiten</a:t>
            </a:r>
            <a:endParaRPr lang="en-GB"/>
          </a:p>
        </p:txBody>
      </p:sp>
      <p:sp>
        <p:nvSpPr>
          <p:cNvPr id="14" name="Textplatzhalter 8">
            <a:extLst>
              <a:ext uri="{FF2B5EF4-FFF2-40B4-BE49-F238E27FC236}">
                <a16:creationId xmlns:a16="http://schemas.microsoft.com/office/drawing/2014/main" id="{40AE37FF-8E79-4DC2-894F-409F5F142440}"/>
              </a:ext>
            </a:extLst>
          </p:cNvPr>
          <p:cNvSpPr>
            <a:spLocks noGrp="1"/>
          </p:cNvSpPr>
          <p:nvPr>
            <p:ph type="body" sz="quarter" idx="17" hasCustomPrompt="1"/>
          </p:nvPr>
        </p:nvSpPr>
        <p:spPr bwMode="gray">
          <a:xfrm>
            <a:off x="613832" y="3532554"/>
            <a:ext cx="3526368" cy="525937"/>
          </a:xfrm>
          <a:noFill/>
        </p:spPr>
        <p:txBody>
          <a:bodyPr lIns="72000" anchor="t"/>
          <a:lstStyle>
            <a:lvl1pPr>
              <a:lnSpc>
                <a:spcPct val="100000"/>
              </a:lnSpc>
              <a:spcBef>
                <a:spcPts val="0"/>
              </a:spcBef>
              <a:defRPr sz="1067" b="0" baseline="0">
                <a:solidFill>
                  <a:schemeClr val="bg1"/>
                </a:solidFill>
              </a:defRPr>
            </a:lvl1pPr>
          </a:lstStyle>
          <a:p>
            <a:pPr lvl="0"/>
            <a:r>
              <a:rPr lang="de-DE"/>
              <a:t>MM/JJJJ – MM/JJJJ</a:t>
            </a:r>
            <a:br>
              <a:rPr lang="de-DE"/>
            </a:br>
            <a:r>
              <a:rPr lang="de-DE"/>
              <a:t>Volumen: 00 Mio. €</a:t>
            </a:r>
            <a:br>
              <a:rPr lang="de-DE"/>
            </a:br>
            <a:r>
              <a:rPr lang="de-DE"/>
              <a:t>Öffentlicher Beitrag: 000.000 €</a:t>
            </a:r>
          </a:p>
        </p:txBody>
      </p:sp>
      <p:sp>
        <p:nvSpPr>
          <p:cNvPr id="15" name="Textplatzhalter 8">
            <a:extLst>
              <a:ext uri="{FF2B5EF4-FFF2-40B4-BE49-F238E27FC236}">
                <a16:creationId xmlns:a16="http://schemas.microsoft.com/office/drawing/2014/main" id="{133FB7B2-F1B0-4BE4-A9A1-2AA5AD68EB76}"/>
              </a:ext>
            </a:extLst>
          </p:cNvPr>
          <p:cNvSpPr>
            <a:spLocks noGrp="1"/>
          </p:cNvSpPr>
          <p:nvPr>
            <p:ph type="body" sz="quarter" idx="18" hasCustomPrompt="1"/>
          </p:nvPr>
        </p:nvSpPr>
        <p:spPr bwMode="gray">
          <a:xfrm>
            <a:off x="613832" y="1295081"/>
            <a:ext cx="3526368" cy="362396"/>
          </a:xfrm>
          <a:noFill/>
        </p:spPr>
        <p:txBody>
          <a:bodyPr lIns="72000" tIns="36000" bIns="36000" anchor="ctr"/>
          <a:lstStyle>
            <a:lvl1pPr>
              <a:defRPr sz="1467" b="1" baseline="0">
                <a:solidFill>
                  <a:schemeClr val="tx1"/>
                </a:solidFill>
              </a:defRPr>
            </a:lvl1pPr>
          </a:lstStyle>
          <a:p>
            <a:pPr lvl="0"/>
            <a:r>
              <a:rPr lang="de-DE"/>
              <a:t>Name des Landes</a:t>
            </a:r>
          </a:p>
        </p:txBody>
      </p:sp>
      <p:sp>
        <p:nvSpPr>
          <p:cNvPr id="16" name="Textplatzhalter 8">
            <a:extLst>
              <a:ext uri="{FF2B5EF4-FFF2-40B4-BE49-F238E27FC236}">
                <a16:creationId xmlns:a16="http://schemas.microsoft.com/office/drawing/2014/main" id="{50874649-3395-4A9D-A057-03A867415BCC}"/>
              </a:ext>
            </a:extLst>
          </p:cNvPr>
          <p:cNvSpPr>
            <a:spLocks noGrp="1"/>
          </p:cNvSpPr>
          <p:nvPr>
            <p:ph type="body" sz="quarter" idx="19" hasCustomPrompt="1"/>
          </p:nvPr>
        </p:nvSpPr>
        <p:spPr bwMode="gray">
          <a:xfrm>
            <a:off x="613832" y="1657477"/>
            <a:ext cx="3526368" cy="1490155"/>
          </a:xfrm>
          <a:noFill/>
        </p:spPr>
        <p:txBody>
          <a:bodyPr lIns="72000" tIns="0" bIns="36000" anchor="t"/>
          <a:lstStyle>
            <a:lvl1pPr marL="0" indent="0" algn="l" defTabSz="914377" rtl="0" eaLnBrk="1" latinLnBrk="0" hangingPunct="1">
              <a:lnSpc>
                <a:spcPct val="100000"/>
              </a:lnSpc>
              <a:spcBef>
                <a:spcPts val="0"/>
              </a:spcBef>
              <a:buFont typeface="Arial" panose="020B0604020202020204" pitchFamily="34" charset="0"/>
              <a:buNone/>
              <a:defRPr lang="de-DE" sz="1333" b="0" kern="1200" baseline="0" dirty="0" smtClean="0">
                <a:solidFill>
                  <a:schemeClr val="tx1"/>
                </a:solidFill>
                <a:latin typeface="+mn-lt"/>
                <a:ea typeface="+mn-ea"/>
                <a:cs typeface="+mn-cs"/>
              </a:defRPr>
            </a:lvl1pPr>
          </a:lstStyle>
          <a:p>
            <a:pPr marL="0" lvl="0" indent="0" algn="l" defTabSz="914377" rtl="0" eaLnBrk="1" latinLnBrk="0" hangingPunct="1">
              <a:lnSpc>
                <a:spcPct val="100000"/>
              </a:lnSpc>
              <a:spcBef>
                <a:spcPts val="0"/>
              </a:spcBef>
              <a:buFont typeface="Arial" panose="020B0604020202020204" pitchFamily="34" charset="0"/>
              <a:buNone/>
            </a:pPr>
            <a:r>
              <a:rPr lang="de-DE"/>
              <a:t>Text mit dem Namen des Landes.</a:t>
            </a:r>
          </a:p>
        </p:txBody>
      </p:sp>
      <p:sp>
        <p:nvSpPr>
          <p:cNvPr id="7" name="Textplatzhalter 6">
            <a:extLst>
              <a:ext uri="{FF2B5EF4-FFF2-40B4-BE49-F238E27FC236}">
                <a16:creationId xmlns:a16="http://schemas.microsoft.com/office/drawing/2014/main" id="{47B8F238-9E4D-4367-BF20-CAA4F4E82F22}"/>
              </a:ext>
            </a:extLst>
          </p:cNvPr>
          <p:cNvSpPr>
            <a:spLocks noGrp="1"/>
          </p:cNvSpPr>
          <p:nvPr>
            <p:ph type="body" sz="quarter" idx="20"/>
          </p:nvPr>
        </p:nvSpPr>
        <p:spPr bwMode="gray">
          <a:xfrm>
            <a:off x="4414129" y="1361017"/>
            <a:ext cx="7623355" cy="4773083"/>
          </a:xfrm>
        </p:spPr>
        <p:txBody>
          <a:bodyPr/>
          <a:lstStyle/>
          <a:p>
            <a:pPr lvl="0"/>
            <a:r>
              <a:rPr lang="de-DE"/>
              <a:t>Mastertextformat bearbeiten</a:t>
            </a:r>
          </a:p>
          <a:p>
            <a:pPr lvl="1"/>
            <a:r>
              <a:rPr lang="de-DE"/>
              <a:t>Zweite Ebene</a:t>
            </a:r>
          </a:p>
          <a:p>
            <a:pPr lvl="2"/>
            <a:r>
              <a:rPr lang="de-DE"/>
              <a:t>Dritte Ebene</a:t>
            </a:r>
          </a:p>
        </p:txBody>
      </p:sp>
    </p:spTree>
    <p:extLst>
      <p:ext uri="{BB962C8B-B14F-4D97-AF65-F5344CB8AC3E}">
        <p14:creationId xmlns:p14="http://schemas.microsoft.com/office/powerpoint/2010/main" val="623056527"/>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Kontakt 1">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E5A6F23B-6078-40F5-9288-38E80077BF9A}"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Seite </a:t>
            </a:r>
            <a:fld id="{3A8B5DB7-81A8-4ED4-916B-6B23CD603687}" type="slidenum">
              <a:rPr smtClean="0"/>
              <a:pPr/>
              <a:t>‹#›</a:t>
            </a:fld>
            <a:endParaRPr/>
          </a:p>
        </p:txBody>
      </p:sp>
      <p:sp>
        <p:nvSpPr>
          <p:cNvPr id="16" name="Titel 1">
            <a:extLst>
              <a:ext uri="{FF2B5EF4-FFF2-40B4-BE49-F238E27FC236}">
                <a16:creationId xmlns:a16="http://schemas.microsoft.com/office/drawing/2014/main" id="{3B6C23A5-1B72-42F2-B92F-DC68B632F6B0}"/>
              </a:ext>
            </a:extLst>
          </p:cNvPr>
          <p:cNvSpPr>
            <a:spLocks noGrp="1"/>
          </p:cNvSpPr>
          <p:nvPr>
            <p:ph type="title"/>
          </p:nvPr>
        </p:nvSpPr>
        <p:spPr bwMode="gray">
          <a:xfrm>
            <a:off x="599756" y="320283"/>
            <a:ext cx="11123323" cy="720725"/>
          </a:xfrm>
        </p:spPr>
        <p:txBody>
          <a:bodyPr/>
          <a:lstStyle>
            <a:lvl1pPr>
              <a:defRPr/>
            </a:lvl1pPr>
          </a:lstStyle>
          <a:p>
            <a:r>
              <a:rPr lang="de-DE"/>
              <a:t>Mastertitelformat bearbeiten</a:t>
            </a:r>
            <a:endParaRPr lang="en-GB"/>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2657" y="2760959"/>
            <a:ext cx="4492748" cy="1366715"/>
          </a:xfrm>
        </p:spPr>
        <p:txBody>
          <a:bodyPr/>
          <a:lstStyle>
            <a:lvl1pPr>
              <a:lnSpc>
                <a:spcPct val="100000"/>
              </a:lnSpc>
              <a:spcBef>
                <a:spcPts val="0"/>
              </a:spcBef>
              <a:defRPr sz="1600"/>
            </a:lvl1pPr>
          </a:lstStyle>
          <a:p>
            <a:r>
              <a:rPr lang="fr-FR"/>
              <a:t>vorname.nachname@giz.de</a:t>
            </a:r>
          </a:p>
          <a:p>
            <a:r>
              <a:rPr lang="fr-FR"/>
              <a:t>T +49 (0) x xx </a:t>
            </a:r>
            <a:r>
              <a:rPr lang="fr-FR" err="1"/>
              <a:t>xx</a:t>
            </a:r>
            <a:r>
              <a:rPr lang="fr-FR"/>
              <a:t> </a:t>
            </a:r>
            <a:r>
              <a:rPr lang="fr-FR" err="1"/>
              <a:t>xx</a:t>
            </a:r>
            <a:r>
              <a:rPr lang="fr-FR"/>
              <a:t> </a:t>
            </a:r>
          </a:p>
          <a:p>
            <a:r>
              <a:rPr lang="fr-FR"/>
              <a:t>F +49 (0) x xx </a:t>
            </a:r>
            <a:r>
              <a:rPr lang="fr-FR" err="1"/>
              <a:t>xx</a:t>
            </a:r>
            <a:r>
              <a:rPr lang="fr-FR"/>
              <a:t> </a:t>
            </a:r>
            <a:r>
              <a:rPr lang="fr-FR" err="1"/>
              <a:t>xx</a:t>
            </a:r>
            <a:endParaRPr lang="fr-FR"/>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p:nvPr>
        </p:nvSpPr>
        <p:spPr bwMode="gray">
          <a:xfrm>
            <a:off x="592657" y="1857148"/>
            <a:ext cx="4492748" cy="235035"/>
          </a:xfrm>
        </p:spPr>
        <p:txBody>
          <a:bodyPr/>
          <a:lstStyle>
            <a:lvl1pPr>
              <a:defRPr sz="1600" b="1"/>
            </a:lvl1pPr>
          </a:lstStyle>
          <a:p>
            <a:pPr lvl="0"/>
            <a:r>
              <a:rPr lang="de-DE"/>
              <a:t>Mastertextformat bearbeiten</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2657" y="2181304"/>
            <a:ext cx="4492748" cy="235035"/>
          </a:xfrm>
        </p:spPr>
        <p:txBody>
          <a:bodyPr/>
          <a:lstStyle>
            <a:lvl1pPr>
              <a:defRPr sz="1600"/>
            </a:lvl1pPr>
          </a:lstStyle>
          <a:p>
            <a:r>
              <a:rPr lang="de-DE"/>
              <a:t>Funktion, Ort</a:t>
            </a:r>
          </a:p>
        </p:txBody>
      </p:sp>
      <p:sp>
        <p:nvSpPr>
          <p:cNvPr id="37" name="TextBox 7">
            <a:extLst>
              <a:ext uri="{FF2B5EF4-FFF2-40B4-BE49-F238E27FC236}">
                <a16:creationId xmlns:a16="http://schemas.microsoft.com/office/drawing/2014/main" id="{A45E5920-77D2-4E1E-832E-8A215D8A1078}"/>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userDrawn="1"/>
        </p:nvGrpSpPr>
        <p:grpSpPr bwMode="gray">
          <a:xfrm>
            <a:off x="592656"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Tree>
    <p:extLst>
      <p:ext uri="{BB962C8B-B14F-4D97-AF65-F5344CB8AC3E}">
        <p14:creationId xmlns:p14="http://schemas.microsoft.com/office/powerpoint/2010/main" val="3944935057"/>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Kontakt 1">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7016853B-7C22-4974-8786-C443C3C86026}"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Seite </a:t>
            </a:r>
            <a:fld id="{3A8B5DB7-81A8-4ED4-916B-6B23CD603687}" type="slidenum">
              <a:rPr smtClean="0"/>
              <a:pPr/>
              <a:t>‹#›</a:t>
            </a:fld>
            <a:endParaRPr/>
          </a:p>
        </p:txBody>
      </p:sp>
      <p:sp>
        <p:nvSpPr>
          <p:cNvPr id="16" name="Titel 1">
            <a:extLst>
              <a:ext uri="{FF2B5EF4-FFF2-40B4-BE49-F238E27FC236}">
                <a16:creationId xmlns:a16="http://schemas.microsoft.com/office/drawing/2014/main" id="{3B6C23A5-1B72-42F2-B92F-DC68B632F6B0}"/>
              </a:ext>
            </a:extLst>
          </p:cNvPr>
          <p:cNvSpPr>
            <a:spLocks noGrp="1"/>
          </p:cNvSpPr>
          <p:nvPr>
            <p:ph type="title"/>
          </p:nvPr>
        </p:nvSpPr>
        <p:spPr bwMode="gray">
          <a:xfrm>
            <a:off x="599756" y="320283"/>
            <a:ext cx="11123323" cy="720725"/>
          </a:xfrm>
        </p:spPr>
        <p:txBody>
          <a:bodyPr/>
          <a:lstStyle>
            <a:lvl1pPr>
              <a:defRPr/>
            </a:lvl1pPr>
          </a:lstStyle>
          <a:p>
            <a:r>
              <a:rPr lang="de-DE"/>
              <a:t>Mastertitelformat bearbeiten</a:t>
            </a:r>
            <a:endParaRPr lang="en-GB"/>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2853713" y="2760959"/>
            <a:ext cx="4492748" cy="1366715"/>
          </a:xfrm>
        </p:spPr>
        <p:txBody>
          <a:bodyPr/>
          <a:lstStyle>
            <a:lvl1pPr>
              <a:lnSpc>
                <a:spcPct val="100000"/>
              </a:lnSpc>
              <a:spcBef>
                <a:spcPts val="0"/>
              </a:spcBef>
              <a:defRPr sz="1600"/>
            </a:lvl1pPr>
          </a:lstStyle>
          <a:p>
            <a:r>
              <a:rPr lang="fr-FR"/>
              <a:t>vorname.nachname@giz.de</a:t>
            </a:r>
          </a:p>
          <a:p>
            <a:r>
              <a:rPr lang="fr-FR"/>
              <a:t>T +49 (0) x xx </a:t>
            </a:r>
            <a:r>
              <a:rPr lang="fr-FR" err="1"/>
              <a:t>xx</a:t>
            </a:r>
            <a:r>
              <a:rPr lang="fr-FR"/>
              <a:t> </a:t>
            </a:r>
            <a:r>
              <a:rPr lang="fr-FR" err="1"/>
              <a:t>xx</a:t>
            </a:r>
            <a:r>
              <a:rPr lang="fr-FR"/>
              <a:t> </a:t>
            </a:r>
          </a:p>
          <a:p>
            <a:r>
              <a:rPr lang="fr-FR"/>
              <a:t>F +49 (0) x xx </a:t>
            </a:r>
            <a:r>
              <a:rPr lang="fr-FR" err="1"/>
              <a:t>xx</a:t>
            </a:r>
            <a:r>
              <a:rPr lang="fr-FR"/>
              <a:t> </a:t>
            </a:r>
            <a:r>
              <a:rPr lang="fr-FR" err="1"/>
              <a:t>xx</a:t>
            </a:r>
            <a:endParaRPr lang="fr-FR"/>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p:nvPr>
        </p:nvSpPr>
        <p:spPr bwMode="gray">
          <a:xfrm>
            <a:off x="2853713" y="1857148"/>
            <a:ext cx="4492748" cy="235035"/>
          </a:xfrm>
        </p:spPr>
        <p:txBody>
          <a:bodyPr/>
          <a:lstStyle>
            <a:lvl1pPr>
              <a:defRPr sz="1600" b="1"/>
            </a:lvl1pPr>
          </a:lstStyle>
          <a:p>
            <a:pPr lvl="0"/>
            <a:r>
              <a:rPr lang="de-DE"/>
              <a:t>Mastertextformat bearbeiten</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2853713" y="2181304"/>
            <a:ext cx="4492748" cy="235035"/>
          </a:xfrm>
        </p:spPr>
        <p:txBody>
          <a:bodyPr/>
          <a:lstStyle>
            <a:lvl1pPr>
              <a:defRPr sz="1600"/>
            </a:lvl1pPr>
          </a:lstStyle>
          <a:p>
            <a:r>
              <a:rPr lang="de-DE"/>
              <a:t>Funktion, Ort</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p:nvPr>
        </p:nvSpPr>
        <p:spPr bwMode="gray">
          <a:xfrm>
            <a:off x="599755" y="1857148"/>
            <a:ext cx="1957439" cy="227052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37" name="TextBox 7">
            <a:extLst>
              <a:ext uri="{FF2B5EF4-FFF2-40B4-BE49-F238E27FC236}">
                <a16:creationId xmlns:a16="http://schemas.microsoft.com/office/drawing/2014/main" id="{A45E5920-77D2-4E1E-832E-8A215D8A1078}"/>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userDrawn="1"/>
        </p:nvGrpSpPr>
        <p:grpSpPr bwMode="gray">
          <a:xfrm>
            <a:off x="592656"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Tree>
    <p:extLst>
      <p:ext uri="{BB962C8B-B14F-4D97-AF65-F5344CB8AC3E}">
        <p14:creationId xmlns:p14="http://schemas.microsoft.com/office/powerpoint/2010/main" val="2331055179"/>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Kontakt 2">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36B39B7F-C372-4991-B660-8BC1124172A7}"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Seite </a:t>
            </a:r>
            <a:fld id="{3A8B5DB7-81A8-4ED4-916B-6B23CD603687}" type="slidenum">
              <a:rPr smtClean="0"/>
              <a:pPr/>
              <a:t>‹#›</a:t>
            </a:fld>
            <a:endParaRPr/>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
        <p:nvSpPr>
          <p:cNvPr id="31" name="Textplatzhalter 16">
            <a:extLst>
              <a:ext uri="{FF2B5EF4-FFF2-40B4-BE49-F238E27FC236}">
                <a16:creationId xmlns:a16="http://schemas.microsoft.com/office/drawing/2014/main" id="{99BAFDF9-B477-4EAA-888B-B283B996F142}"/>
              </a:ext>
            </a:extLst>
          </p:cNvPr>
          <p:cNvSpPr>
            <a:spLocks noGrp="1"/>
          </p:cNvSpPr>
          <p:nvPr>
            <p:ph type="body" sz="quarter" idx="15" hasCustomPrompt="1"/>
          </p:nvPr>
        </p:nvSpPr>
        <p:spPr bwMode="gray">
          <a:xfrm>
            <a:off x="2612084" y="2760959"/>
            <a:ext cx="3426913" cy="801691"/>
          </a:xfrm>
        </p:spPr>
        <p:txBody>
          <a:bodyPr/>
          <a:lstStyle>
            <a:lvl1pPr>
              <a:lnSpc>
                <a:spcPct val="100000"/>
              </a:lnSpc>
              <a:spcBef>
                <a:spcPts val="0"/>
              </a:spcBef>
              <a:defRPr sz="1600"/>
            </a:lvl1pPr>
          </a:lstStyle>
          <a:p>
            <a:r>
              <a:rPr lang="fr-FR"/>
              <a:t>vorname.nachname@giz.de</a:t>
            </a:r>
          </a:p>
          <a:p>
            <a:r>
              <a:rPr lang="fr-FR"/>
              <a:t>T	+49 (0) x xx </a:t>
            </a:r>
            <a:r>
              <a:rPr lang="fr-FR" err="1"/>
              <a:t>xx</a:t>
            </a:r>
            <a:r>
              <a:rPr lang="fr-FR"/>
              <a:t> </a:t>
            </a:r>
            <a:r>
              <a:rPr lang="fr-FR" err="1"/>
              <a:t>xx</a:t>
            </a:r>
            <a:r>
              <a:rPr lang="fr-FR"/>
              <a:t> </a:t>
            </a:r>
          </a:p>
          <a:p>
            <a:r>
              <a:rPr lang="fr-FR"/>
              <a:t>T	+49 (0) x xx </a:t>
            </a:r>
            <a:r>
              <a:rPr lang="fr-FR" err="1"/>
              <a:t>xx</a:t>
            </a:r>
            <a:r>
              <a:rPr lang="fr-FR"/>
              <a:t> </a:t>
            </a:r>
            <a:r>
              <a:rPr lang="fr-FR" err="1"/>
              <a:t>xx</a:t>
            </a:r>
            <a:endParaRPr lang="fr-FR"/>
          </a:p>
        </p:txBody>
      </p:sp>
      <p:sp>
        <p:nvSpPr>
          <p:cNvPr id="32" name="Textplatzhalter 29">
            <a:extLst>
              <a:ext uri="{FF2B5EF4-FFF2-40B4-BE49-F238E27FC236}">
                <a16:creationId xmlns:a16="http://schemas.microsoft.com/office/drawing/2014/main" id="{45476593-F938-4100-B13C-38D8379BF2AB}"/>
              </a:ext>
            </a:extLst>
          </p:cNvPr>
          <p:cNvSpPr>
            <a:spLocks noGrp="1"/>
          </p:cNvSpPr>
          <p:nvPr>
            <p:ph type="body" sz="quarter" idx="22"/>
          </p:nvPr>
        </p:nvSpPr>
        <p:spPr bwMode="gray">
          <a:xfrm>
            <a:off x="2612084" y="1857148"/>
            <a:ext cx="3426913" cy="235035"/>
          </a:xfrm>
        </p:spPr>
        <p:txBody>
          <a:bodyPr/>
          <a:lstStyle>
            <a:lvl1pPr>
              <a:defRPr sz="1600" b="1"/>
            </a:lvl1pPr>
          </a:lstStyle>
          <a:p>
            <a:pPr lvl="0"/>
            <a:r>
              <a:rPr lang="de-DE"/>
              <a:t>Mastertextformat bearbeiten</a:t>
            </a:r>
          </a:p>
        </p:txBody>
      </p:sp>
      <p:sp>
        <p:nvSpPr>
          <p:cNvPr id="33" name="Textplatzhalter 30">
            <a:extLst>
              <a:ext uri="{FF2B5EF4-FFF2-40B4-BE49-F238E27FC236}">
                <a16:creationId xmlns:a16="http://schemas.microsoft.com/office/drawing/2014/main" id="{01D00CFF-DFE3-4530-913B-A7058396109E}"/>
              </a:ext>
            </a:extLst>
          </p:cNvPr>
          <p:cNvSpPr>
            <a:spLocks noGrp="1"/>
          </p:cNvSpPr>
          <p:nvPr>
            <p:ph type="body" sz="quarter" idx="23" hasCustomPrompt="1"/>
          </p:nvPr>
        </p:nvSpPr>
        <p:spPr bwMode="gray">
          <a:xfrm>
            <a:off x="2612084" y="2181304"/>
            <a:ext cx="3426913" cy="235035"/>
          </a:xfrm>
        </p:spPr>
        <p:txBody>
          <a:bodyPr/>
          <a:lstStyle>
            <a:lvl1pPr>
              <a:defRPr sz="1600"/>
            </a:lvl1pPr>
          </a:lstStyle>
          <a:p>
            <a:r>
              <a:rPr lang="de-DE"/>
              <a:t>Funktion, Ort</a:t>
            </a:r>
          </a:p>
        </p:txBody>
      </p:sp>
      <p:sp>
        <p:nvSpPr>
          <p:cNvPr id="34" name="Bildplatzhalter 6">
            <a:extLst>
              <a:ext uri="{FF2B5EF4-FFF2-40B4-BE49-F238E27FC236}">
                <a16:creationId xmlns:a16="http://schemas.microsoft.com/office/drawing/2014/main" id="{E73BDD7E-D6A6-482B-9D61-5276F4F49979}"/>
              </a:ext>
            </a:extLst>
          </p:cNvPr>
          <p:cNvSpPr>
            <a:spLocks noGrp="1"/>
          </p:cNvSpPr>
          <p:nvPr>
            <p:ph type="pic" sz="quarter" idx="17"/>
          </p:nvPr>
        </p:nvSpPr>
        <p:spPr bwMode="gray">
          <a:xfrm>
            <a:off x="599758"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53" name="Textplatzhalter 16">
            <a:extLst>
              <a:ext uri="{FF2B5EF4-FFF2-40B4-BE49-F238E27FC236}">
                <a16:creationId xmlns:a16="http://schemas.microsoft.com/office/drawing/2014/main" id="{D4C3F840-A666-4D4F-B080-E849549C179C}"/>
              </a:ext>
            </a:extLst>
          </p:cNvPr>
          <p:cNvSpPr>
            <a:spLocks noGrp="1"/>
          </p:cNvSpPr>
          <p:nvPr>
            <p:ph type="body" sz="quarter" idx="24" hasCustomPrompt="1"/>
          </p:nvPr>
        </p:nvSpPr>
        <p:spPr bwMode="gray">
          <a:xfrm>
            <a:off x="8323537" y="2760959"/>
            <a:ext cx="3562099" cy="801691"/>
          </a:xfrm>
        </p:spPr>
        <p:txBody>
          <a:bodyPr/>
          <a:lstStyle>
            <a:lvl1pPr>
              <a:lnSpc>
                <a:spcPct val="100000"/>
              </a:lnSpc>
              <a:spcBef>
                <a:spcPts val="0"/>
              </a:spcBef>
              <a:defRPr sz="1600"/>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54" name="Textplatzhalter 29">
            <a:extLst>
              <a:ext uri="{FF2B5EF4-FFF2-40B4-BE49-F238E27FC236}">
                <a16:creationId xmlns:a16="http://schemas.microsoft.com/office/drawing/2014/main" id="{1183BB15-4C0C-49C5-B0B2-4418E3FD55EC}"/>
              </a:ext>
            </a:extLst>
          </p:cNvPr>
          <p:cNvSpPr>
            <a:spLocks noGrp="1"/>
          </p:cNvSpPr>
          <p:nvPr>
            <p:ph type="body" sz="quarter" idx="25"/>
          </p:nvPr>
        </p:nvSpPr>
        <p:spPr bwMode="gray">
          <a:xfrm>
            <a:off x="8323537" y="1857148"/>
            <a:ext cx="3562099" cy="235035"/>
          </a:xfrm>
        </p:spPr>
        <p:txBody>
          <a:bodyPr/>
          <a:lstStyle>
            <a:lvl1pPr>
              <a:defRPr sz="1600" b="1"/>
            </a:lvl1pPr>
          </a:lstStyle>
          <a:p>
            <a:pPr lvl="0"/>
            <a:r>
              <a:rPr lang="de-DE"/>
              <a:t>Mastertextformat bearbeiten</a:t>
            </a:r>
          </a:p>
        </p:txBody>
      </p:sp>
      <p:sp>
        <p:nvSpPr>
          <p:cNvPr id="55" name="Textplatzhalter 30">
            <a:extLst>
              <a:ext uri="{FF2B5EF4-FFF2-40B4-BE49-F238E27FC236}">
                <a16:creationId xmlns:a16="http://schemas.microsoft.com/office/drawing/2014/main" id="{0C6CA511-61C0-47B0-A071-DE194172414D}"/>
              </a:ext>
            </a:extLst>
          </p:cNvPr>
          <p:cNvSpPr>
            <a:spLocks noGrp="1"/>
          </p:cNvSpPr>
          <p:nvPr>
            <p:ph type="body" sz="quarter" idx="26" hasCustomPrompt="1"/>
          </p:nvPr>
        </p:nvSpPr>
        <p:spPr bwMode="gray">
          <a:xfrm>
            <a:off x="8323537" y="2181304"/>
            <a:ext cx="3562099" cy="235035"/>
          </a:xfrm>
        </p:spPr>
        <p:txBody>
          <a:bodyPr/>
          <a:lstStyle>
            <a:lvl1pPr>
              <a:defRPr sz="1600"/>
            </a:lvl1pPr>
          </a:lstStyle>
          <a:p>
            <a:r>
              <a:rPr lang="de-DE"/>
              <a:t>Funktion, Ort</a:t>
            </a:r>
          </a:p>
        </p:txBody>
      </p:sp>
      <p:sp>
        <p:nvSpPr>
          <p:cNvPr id="56" name="Bildplatzhalter 6">
            <a:extLst>
              <a:ext uri="{FF2B5EF4-FFF2-40B4-BE49-F238E27FC236}">
                <a16:creationId xmlns:a16="http://schemas.microsoft.com/office/drawing/2014/main" id="{B0EA41BA-7C5A-4545-A1DA-71964B045D1C}"/>
              </a:ext>
            </a:extLst>
          </p:cNvPr>
          <p:cNvSpPr>
            <a:spLocks noGrp="1"/>
          </p:cNvSpPr>
          <p:nvPr>
            <p:ph type="pic" sz="quarter" idx="27"/>
          </p:nvPr>
        </p:nvSpPr>
        <p:spPr bwMode="gray">
          <a:xfrm>
            <a:off x="6311212"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58" name="Titel 1">
            <a:extLst>
              <a:ext uri="{FF2B5EF4-FFF2-40B4-BE49-F238E27FC236}">
                <a16:creationId xmlns:a16="http://schemas.microsoft.com/office/drawing/2014/main" id="{2DD72F4F-E3F2-49DC-BBAE-681D615ED495}"/>
              </a:ext>
            </a:extLst>
          </p:cNvPr>
          <p:cNvSpPr>
            <a:spLocks noGrp="1"/>
          </p:cNvSpPr>
          <p:nvPr>
            <p:ph type="title"/>
          </p:nvPr>
        </p:nvSpPr>
        <p:spPr bwMode="gray">
          <a:xfrm>
            <a:off x="599756" y="320283"/>
            <a:ext cx="11285881" cy="720725"/>
          </a:xfrm>
        </p:spPr>
        <p:txBody>
          <a:bodyPr/>
          <a:lstStyle>
            <a:lvl1pPr>
              <a:defRPr/>
            </a:lvl1pPr>
          </a:lstStyle>
          <a:p>
            <a:r>
              <a:rPr lang="de-DE"/>
              <a:t>Mastertitelformat bearbeiten</a:t>
            </a:r>
            <a:endParaRPr lang="en-GB"/>
          </a:p>
        </p:txBody>
      </p:sp>
    </p:spTree>
    <p:extLst>
      <p:ext uri="{BB962C8B-B14F-4D97-AF65-F5344CB8AC3E}">
        <p14:creationId xmlns:p14="http://schemas.microsoft.com/office/powerpoint/2010/main" val="785727646"/>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Kontakt 3">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74E2EB99-8526-476D-89EE-6B110C53F747}"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Seite </a:t>
            </a:r>
            <a:fld id="{3A8B5DB7-81A8-4ED4-916B-6B23CD603687}" type="slidenum">
              <a:rPr smtClean="0"/>
              <a:pPr/>
              <a:t>‹#›</a:t>
            </a:fld>
            <a:endParaRPr/>
          </a:p>
        </p:txBody>
      </p:sp>
      <p:sp>
        <p:nvSpPr>
          <p:cNvPr id="16" name="Titel 1">
            <a:extLst>
              <a:ext uri="{FF2B5EF4-FFF2-40B4-BE49-F238E27FC236}">
                <a16:creationId xmlns:a16="http://schemas.microsoft.com/office/drawing/2014/main" id="{3B6C23A5-1B72-42F2-B92F-DC68B632F6B0}"/>
              </a:ext>
            </a:extLst>
          </p:cNvPr>
          <p:cNvSpPr>
            <a:spLocks noGrp="1"/>
          </p:cNvSpPr>
          <p:nvPr>
            <p:ph type="title"/>
          </p:nvPr>
        </p:nvSpPr>
        <p:spPr bwMode="gray">
          <a:xfrm>
            <a:off x="599755" y="320283"/>
            <a:ext cx="11414444" cy="720725"/>
          </a:xfrm>
        </p:spPr>
        <p:txBody>
          <a:bodyPr/>
          <a:lstStyle>
            <a:lvl1pPr>
              <a:defRPr/>
            </a:lvl1pPr>
          </a:lstStyle>
          <a:p>
            <a:r>
              <a:rPr lang="de-DE"/>
              <a:t>Mastertitelformat bearbeiten</a:t>
            </a:r>
            <a:endParaRPr lang="en-GB"/>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9756" y="3965951"/>
            <a:ext cx="3477993" cy="720149"/>
          </a:xfrm>
        </p:spPr>
        <p:txBody>
          <a:bodyPr/>
          <a:lstStyle>
            <a:lvl1pPr>
              <a:lnSpc>
                <a:spcPct val="100000"/>
              </a:lnSpc>
              <a:spcBef>
                <a:spcPts val="0"/>
              </a:spcBef>
              <a:defRPr sz="1333"/>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p:nvPr>
        </p:nvSpPr>
        <p:spPr bwMode="gray">
          <a:xfrm>
            <a:off x="599756" y="3345197"/>
            <a:ext cx="3477993" cy="235035"/>
          </a:xfrm>
        </p:spPr>
        <p:txBody>
          <a:bodyPr/>
          <a:lstStyle>
            <a:lvl1pPr>
              <a:defRPr sz="1333" b="1"/>
            </a:lvl1pPr>
          </a:lstStyle>
          <a:p>
            <a:pPr lvl="0"/>
            <a:r>
              <a:rPr lang="de-DE"/>
              <a:t>Mastertextformat bearbeiten</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9756" y="3581825"/>
            <a:ext cx="3477993" cy="235035"/>
          </a:xfrm>
        </p:spPr>
        <p:txBody>
          <a:bodyPr/>
          <a:lstStyle>
            <a:lvl1pPr>
              <a:defRPr sz="1333"/>
            </a:lvl1pPr>
          </a:lstStyle>
          <a:p>
            <a:r>
              <a:rPr lang="de-DE"/>
              <a:t>Funktion, Ort</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p:nvPr>
        </p:nvSpPr>
        <p:spPr bwMode="gray">
          <a:xfrm>
            <a:off x="59975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de-DE"/>
              <a:t>Bild durch Klicken auf Symbol hinzufügen</a:t>
            </a:r>
            <a:endParaRPr lang="en-GB"/>
          </a:p>
        </p:txBody>
      </p:sp>
      <p:sp>
        <p:nvSpPr>
          <p:cNvPr id="23" name="Textplatzhalter 16">
            <a:extLst>
              <a:ext uri="{FF2B5EF4-FFF2-40B4-BE49-F238E27FC236}">
                <a16:creationId xmlns:a16="http://schemas.microsoft.com/office/drawing/2014/main" id="{A3959264-4C48-474A-BB44-B8C103D1F20F}"/>
              </a:ext>
            </a:extLst>
          </p:cNvPr>
          <p:cNvSpPr>
            <a:spLocks noGrp="1"/>
          </p:cNvSpPr>
          <p:nvPr>
            <p:ph type="body" sz="quarter" idx="24" hasCustomPrompt="1"/>
          </p:nvPr>
        </p:nvSpPr>
        <p:spPr bwMode="gray">
          <a:xfrm>
            <a:off x="4464610" y="3965951"/>
            <a:ext cx="3477993" cy="720149"/>
          </a:xfrm>
        </p:spPr>
        <p:txBody>
          <a:bodyPr/>
          <a:lstStyle>
            <a:lvl1pPr>
              <a:lnSpc>
                <a:spcPct val="100000"/>
              </a:lnSpc>
              <a:spcBef>
                <a:spcPts val="0"/>
              </a:spcBef>
              <a:defRPr sz="1333"/>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24" name="Textplatzhalter 29">
            <a:extLst>
              <a:ext uri="{FF2B5EF4-FFF2-40B4-BE49-F238E27FC236}">
                <a16:creationId xmlns:a16="http://schemas.microsoft.com/office/drawing/2014/main" id="{37C5BE72-A50D-4E1F-A698-7239B19ED5FF}"/>
              </a:ext>
            </a:extLst>
          </p:cNvPr>
          <p:cNvSpPr>
            <a:spLocks noGrp="1"/>
          </p:cNvSpPr>
          <p:nvPr>
            <p:ph type="body" sz="quarter" idx="25"/>
          </p:nvPr>
        </p:nvSpPr>
        <p:spPr bwMode="gray">
          <a:xfrm>
            <a:off x="4464610" y="3345197"/>
            <a:ext cx="3477993" cy="235035"/>
          </a:xfrm>
        </p:spPr>
        <p:txBody>
          <a:bodyPr/>
          <a:lstStyle>
            <a:lvl1pPr>
              <a:defRPr sz="1333" b="1"/>
            </a:lvl1pPr>
          </a:lstStyle>
          <a:p>
            <a:pPr lvl="0"/>
            <a:r>
              <a:rPr lang="de-DE"/>
              <a:t>Mastertextformat bearbeiten</a:t>
            </a:r>
          </a:p>
        </p:txBody>
      </p:sp>
      <p:sp>
        <p:nvSpPr>
          <p:cNvPr id="25" name="Textplatzhalter 30">
            <a:extLst>
              <a:ext uri="{FF2B5EF4-FFF2-40B4-BE49-F238E27FC236}">
                <a16:creationId xmlns:a16="http://schemas.microsoft.com/office/drawing/2014/main" id="{BBC5F177-59CC-4E2C-8920-EF6014FA21D0}"/>
              </a:ext>
            </a:extLst>
          </p:cNvPr>
          <p:cNvSpPr>
            <a:spLocks noGrp="1"/>
          </p:cNvSpPr>
          <p:nvPr>
            <p:ph type="body" sz="quarter" idx="26" hasCustomPrompt="1"/>
          </p:nvPr>
        </p:nvSpPr>
        <p:spPr bwMode="gray">
          <a:xfrm>
            <a:off x="4464610" y="3581825"/>
            <a:ext cx="3477993" cy="235035"/>
          </a:xfrm>
        </p:spPr>
        <p:txBody>
          <a:bodyPr/>
          <a:lstStyle>
            <a:lvl1pPr>
              <a:defRPr sz="1333"/>
            </a:lvl1pPr>
          </a:lstStyle>
          <a:p>
            <a:r>
              <a:rPr lang="de-DE"/>
              <a:t>Funktion, Ort</a:t>
            </a:r>
          </a:p>
        </p:txBody>
      </p:sp>
      <p:sp>
        <p:nvSpPr>
          <p:cNvPr id="36" name="Bildplatzhalter 6">
            <a:extLst>
              <a:ext uri="{FF2B5EF4-FFF2-40B4-BE49-F238E27FC236}">
                <a16:creationId xmlns:a16="http://schemas.microsoft.com/office/drawing/2014/main" id="{BB2B85DB-7C09-47DD-8B78-3BE26DF17326}"/>
              </a:ext>
            </a:extLst>
          </p:cNvPr>
          <p:cNvSpPr>
            <a:spLocks noGrp="1"/>
          </p:cNvSpPr>
          <p:nvPr>
            <p:ph type="pic" sz="quarter" idx="27"/>
          </p:nvPr>
        </p:nvSpPr>
        <p:spPr bwMode="gray">
          <a:xfrm>
            <a:off x="4464612"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de-DE"/>
              <a:t>Bild durch Klicken auf Symbol hinzufügen</a:t>
            </a:r>
            <a:endParaRPr lang="en-GB"/>
          </a:p>
        </p:txBody>
      </p:sp>
      <p:sp>
        <p:nvSpPr>
          <p:cNvPr id="37" name="Textplatzhalter 16">
            <a:extLst>
              <a:ext uri="{FF2B5EF4-FFF2-40B4-BE49-F238E27FC236}">
                <a16:creationId xmlns:a16="http://schemas.microsoft.com/office/drawing/2014/main" id="{C376165A-CE76-4372-91C7-F6C54DEAFEF0}"/>
              </a:ext>
            </a:extLst>
          </p:cNvPr>
          <p:cNvSpPr>
            <a:spLocks noGrp="1"/>
          </p:cNvSpPr>
          <p:nvPr>
            <p:ph type="body" sz="quarter" idx="28" hasCustomPrompt="1"/>
          </p:nvPr>
        </p:nvSpPr>
        <p:spPr bwMode="gray">
          <a:xfrm>
            <a:off x="8329465" y="3965951"/>
            <a:ext cx="3477993" cy="720149"/>
          </a:xfrm>
        </p:spPr>
        <p:txBody>
          <a:bodyPr/>
          <a:lstStyle>
            <a:lvl1pPr>
              <a:lnSpc>
                <a:spcPct val="100000"/>
              </a:lnSpc>
              <a:spcBef>
                <a:spcPts val="0"/>
              </a:spcBef>
              <a:defRPr sz="1333"/>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38" name="Textplatzhalter 29">
            <a:extLst>
              <a:ext uri="{FF2B5EF4-FFF2-40B4-BE49-F238E27FC236}">
                <a16:creationId xmlns:a16="http://schemas.microsoft.com/office/drawing/2014/main" id="{12DC0B08-9C2F-4A20-8D25-AB673DE13DB5}"/>
              </a:ext>
            </a:extLst>
          </p:cNvPr>
          <p:cNvSpPr>
            <a:spLocks noGrp="1"/>
          </p:cNvSpPr>
          <p:nvPr>
            <p:ph type="body" sz="quarter" idx="29"/>
          </p:nvPr>
        </p:nvSpPr>
        <p:spPr bwMode="gray">
          <a:xfrm>
            <a:off x="8329465" y="3345197"/>
            <a:ext cx="3477993" cy="235035"/>
          </a:xfrm>
        </p:spPr>
        <p:txBody>
          <a:bodyPr/>
          <a:lstStyle>
            <a:lvl1pPr>
              <a:defRPr sz="1333" b="1"/>
            </a:lvl1pPr>
          </a:lstStyle>
          <a:p>
            <a:pPr lvl="0"/>
            <a:r>
              <a:rPr lang="de-DE"/>
              <a:t>Mastertextformat bearbeiten</a:t>
            </a:r>
          </a:p>
        </p:txBody>
      </p:sp>
      <p:sp>
        <p:nvSpPr>
          <p:cNvPr id="39" name="Textplatzhalter 30">
            <a:extLst>
              <a:ext uri="{FF2B5EF4-FFF2-40B4-BE49-F238E27FC236}">
                <a16:creationId xmlns:a16="http://schemas.microsoft.com/office/drawing/2014/main" id="{7DB1B252-5879-4206-BDF8-0A22178C0420}"/>
              </a:ext>
            </a:extLst>
          </p:cNvPr>
          <p:cNvSpPr>
            <a:spLocks noGrp="1"/>
          </p:cNvSpPr>
          <p:nvPr>
            <p:ph type="body" sz="quarter" idx="30" hasCustomPrompt="1"/>
          </p:nvPr>
        </p:nvSpPr>
        <p:spPr bwMode="gray">
          <a:xfrm>
            <a:off x="8329465" y="3581825"/>
            <a:ext cx="3477993" cy="235035"/>
          </a:xfrm>
        </p:spPr>
        <p:txBody>
          <a:bodyPr/>
          <a:lstStyle>
            <a:lvl1pPr>
              <a:defRPr sz="1333"/>
            </a:lvl1pPr>
          </a:lstStyle>
          <a:p>
            <a:r>
              <a:rPr lang="de-DE"/>
              <a:t>Funktion, Ort</a:t>
            </a:r>
          </a:p>
        </p:txBody>
      </p:sp>
      <p:sp>
        <p:nvSpPr>
          <p:cNvPr id="40" name="Bildplatzhalter 6">
            <a:extLst>
              <a:ext uri="{FF2B5EF4-FFF2-40B4-BE49-F238E27FC236}">
                <a16:creationId xmlns:a16="http://schemas.microsoft.com/office/drawing/2014/main" id="{DD64FA03-A54F-412F-96FC-EE4E88E5DD5F}"/>
              </a:ext>
            </a:extLst>
          </p:cNvPr>
          <p:cNvSpPr>
            <a:spLocks noGrp="1"/>
          </p:cNvSpPr>
          <p:nvPr>
            <p:ph type="pic" sz="quarter" idx="31"/>
          </p:nvPr>
        </p:nvSpPr>
        <p:spPr bwMode="gray">
          <a:xfrm>
            <a:off x="832946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de-DE"/>
              <a:t>Bild durch Klicken auf Symbol hinzufügen</a:t>
            </a:r>
            <a:endParaRPr lang="en-GB"/>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Tree>
    <p:extLst>
      <p:ext uri="{BB962C8B-B14F-4D97-AF65-F5344CB8AC3E}">
        <p14:creationId xmlns:p14="http://schemas.microsoft.com/office/powerpoint/2010/main" val="1116131581"/>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Kontakt 1 ohne Hintergrund">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0066834A-D2EB-4E12-AE46-F60D495B5DB4}"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Seite </a:t>
            </a:r>
            <a:fld id="{3A8B5DB7-81A8-4ED4-916B-6B23CD603687}" type="slidenum">
              <a:rPr smtClean="0"/>
              <a:pPr/>
              <a:t>‹#›</a:t>
            </a:fld>
            <a:endParaRPr/>
          </a:p>
        </p:txBody>
      </p:sp>
      <p:sp>
        <p:nvSpPr>
          <p:cNvPr id="16" name="Titel 1">
            <a:extLst>
              <a:ext uri="{FF2B5EF4-FFF2-40B4-BE49-F238E27FC236}">
                <a16:creationId xmlns:a16="http://schemas.microsoft.com/office/drawing/2014/main" id="{3B6C23A5-1B72-42F2-B92F-DC68B632F6B0}"/>
              </a:ext>
            </a:extLst>
          </p:cNvPr>
          <p:cNvSpPr>
            <a:spLocks noGrp="1"/>
          </p:cNvSpPr>
          <p:nvPr>
            <p:ph type="title"/>
          </p:nvPr>
        </p:nvSpPr>
        <p:spPr bwMode="gray">
          <a:xfrm>
            <a:off x="599756" y="320283"/>
            <a:ext cx="11123323" cy="720725"/>
          </a:xfrm>
        </p:spPr>
        <p:txBody>
          <a:bodyPr/>
          <a:lstStyle>
            <a:lvl1pPr>
              <a:defRPr/>
            </a:lvl1pPr>
          </a:lstStyle>
          <a:p>
            <a:r>
              <a:rPr lang="de-DE"/>
              <a:t>Mastertitelformat bearbeiten</a:t>
            </a:r>
            <a:endParaRPr lang="en-GB"/>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2657" y="2760959"/>
            <a:ext cx="4492748" cy="1366715"/>
          </a:xfrm>
        </p:spPr>
        <p:txBody>
          <a:bodyPr/>
          <a:lstStyle>
            <a:lvl1pPr>
              <a:lnSpc>
                <a:spcPct val="100000"/>
              </a:lnSpc>
              <a:spcBef>
                <a:spcPts val="0"/>
              </a:spcBef>
              <a:defRPr sz="1600"/>
            </a:lvl1pPr>
          </a:lstStyle>
          <a:p>
            <a:r>
              <a:rPr lang="fr-FR"/>
              <a:t>vorname.nachname@giz.de</a:t>
            </a:r>
          </a:p>
          <a:p>
            <a:r>
              <a:rPr lang="fr-FR"/>
              <a:t>T +49 (0) x xx </a:t>
            </a:r>
            <a:r>
              <a:rPr lang="fr-FR" err="1"/>
              <a:t>xx</a:t>
            </a:r>
            <a:r>
              <a:rPr lang="fr-FR"/>
              <a:t> </a:t>
            </a:r>
            <a:r>
              <a:rPr lang="fr-FR" err="1"/>
              <a:t>xx</a:t>
            </a:r>
            <a:r>
              <a:rPr lang="fr-FR"/>
              <a:t> </a:t>
            </a:r>
          </a:p>
          <a:p>
            <a:r>
              <a:rPr lang="fr-FR"/>
              <a:t>F +49 (0) x xx </a:t>
            </a:r>
            <a:r>
              <a:rPr lang="fr-FR" err="1"/>
              <a:t>xx</a:t>
            </a:r>
            <a:r>
              <a:rPr lang="fr-FR"/>
              <a:t> </a:t>
            </a:r>
            <a:r>
              <a:rPr lang="fr-FR" err="1"/>
              <a:t>xx</a:t>
            </a:r>
            <a:endParaRPr lang="fr-FR"/>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p:nvPr>
        </p:nvSpPr>
        <p:spPr bwMode="gray">
          <a:xfrm>
            <a:off x="592657" y="1857148"/>
            <a:ext cx="4492748" cy="235035"/>
          </a:xfrm>
        </p:spPr>
        <p:txBody>
          <a:bodyPr/>
          <a:lstStyle>
            <a:lvl1pPr>
              <a:defRPr sz="1600" b="1"/>
            </a:lvl1pPr>
          </a:lstStyle>
          <a:p>
            <a:pPr lvl="0"/>
            <a:r>
              <a:rPr lang="de-DE"/>
              <a:t>Mastertextformat bearbeiten</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2657" y="2181304"/>
            <a:ext cx="4492748" cy="235035"/>
          </a:xfrm>
        </p:spPr>
        <p:txBody>
          <a:bodyPr/>
          <a:lstStyle>
            <a:lvl1pPr>
              <a:defRPr sz="1600"/>
            </a:lvl1pPr>
          </a:lstStyle>
          <a:p>
            <a:r>
              <a:rPr lang="de-DE"/>
              <a:t>Funktion, Ort</a:t>
            </a:r>
          </a:p>
        </p:txBody>
      </p:sp>
      <p:sp>
        <p:nvSpPr>
          <p:cNvPr id="37" name="TextBox 7">
            <a:extLst>
              <a:ext uri="{FF2B5EF4-FFF2-40B4-BE49-F238E27FC236}">
                <a16:creationId xmlns:a16="http://schemas.microsoft.com/office/drawing/2014/main" id="{A45E5920-77D2-4E1E-832E-8A215D8A1078}"/>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userDrawn="1"/>
        </p:nvGrpSpPr>
        <p:grpSpPr bwMode="gray">
          <a:xfrm>
            <a:off x="592656"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Tree>
    <p:extLst>
      <p:ext uri="{BB962C8B-B14F-4D97-AF65-F5344CB8AC3E}">
        <p14:creationId xmlns:p14="http://schemas.microsoft.com/office/powerpoint/2010/main" val="2927390311"/>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Kontakt 1 ohne Hintergrund">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47CE7B24-ED40-45D9-83FB-A886981017CF}"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Seite </a:t>
            </a:r>
            <a:fld id="{3A8B5DB7-81A8-4ED4-916B-6B23CD603687}" type="slidenum">
              <a:rPr smtClean="0"/>
              <a:pPr/>
              <a:t>‹#›</a:t>
            </a:fld>
            <a:endParaRPr/>
          </a:p>
        </p:txBody>
      </p:sp>
      <p:sp>
        <p:nvSpPr>
          <p:cNvPr id="16" name="Titel 1">
            <a:extLst>
              <a:ext uri="{FF2B5EF4-FFF2-40B4-BE49-F238E27FC236}">
                <a16:creationId xmlns:a16="http://schemas.microsoft.com/office/drawing/2014/main" id="{3B6C23A5-1B72-42F2-B92F-DC68B632F6B0}"/>
              </a:ext>
            </a:extLst>
          </p:cNvPr>
          <p:cNvSpPr>
            <a:spLocks noGrp="1"/>
          </p:cNvSpPr>
          <p:nvPr>
            <p:ph type="title"/>
          </p:nvPr>
        </p:nvSpPr>
        <p:spPr bwMode="gray">
          <a:xfrm>
            <a:off x="599756" y="320283"/>
            <a:ext cx="11123323" cy="720725"/>
          </a:xfrm>
        </p:spPr>
        <p:txBody>
          <a:bodyPr/>
          <a:lstStyle>
            <a:lvl1pPr>
              <a:defRPr/>
            </a:lvl1pPr>
          </a:lstStyle>
          <a:p>
            <a:r>
              <a:rPr lang="de-DE"/>
              <a:t>Mastertitelformat bearbeiten</a:t>
            </a:r>
            <a:endParaRPr lang="en-GB"/>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2853713" y="2760959"/>
            <a:ext cx="4492748" cy="1366715"/>
          </a:xfrm>
        </p:spPr>
        <p:txBody>
          <a:bodyPr/>
          <a:lstStyle>
            <a:lvl1pPr>
              <a:lnSpc>
                <a:spcPct val="100000"/>
              </a:lnSpc>
              <a:spcBef>
                <a:spcPts val="0"/>
              </a:spcBef>
              <a:defRPr sz="1600"/>
            </a:lvl1pPr>
          </a:lstStyle>
          <a:p>
            <a:r>
              <a:rPr lang="fr-FR"/>
              <a:t>vorname.nachname@giz.de</a:t>
            </a:r>
          </a:p>
          <a:p>
            <a:r>
              <a:rPr lang="fr-FR"/>
              <a:t>T +49 (0) x xx </a:t>
            </a:r>
            <a:r>
              <a:rPr lang="fr-FR" err="1"/>
              <a:t>xx</a:t>
            </a:r>
            <a:r>
              <a:rPr lang="fr-FR"/>
              <a:t> </a:t>
            </a:r>
            <a:r>
              <a:rPr lang="fr-FR" err="1"/>
              <a:t>xx</a:t>
            </a:r>
            <a:r>
              <a:rPr lang="fr-FR"/>
              <a:t> </a:t>
            </a:r>
          </a:p>
          <a:p>
            <a:r>
              <a:rPr lang="fr-FR"/>
              <a:t>F +49 (0) x xx </a:t>
            </a:r>
            <a:r>
              <a:rPr lang="fr-FR" err="1"/>
              <a:t>xx</a:t>
            </a:r>
            <a:r>
              <a:rPr lang="fr-FR"/>
              <a:t> </a:t>
            </a:r>
            <a:r>
              <a:rPr lang="fr-FR" err="1"/>
              <a:t>xx</a:t>
            </a:r>
            <a:endParaRPr lang="fr-FR"/>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p:nvPr>
        </p:nvSpPr>
        <p:spPr bwMode="gray">
          <a:xfrm>
            <a:off x="2853713" y="1857148"/>
            <a:ext cx="4492748" cy="235035"/>
          </a:xfrm>
        </p:spPr>
        <p:txBody>
          <a:bodyPr/>
          <a:lstStyle>
            <a:lvl1pPr>
              <a:defRPr sz="1600" b="1"/>
            </a:lvl1pPr>
          </a:lstStyle>
          <a:p>
            <a:pPr lvl="0"/>
            <a:r>
              <a:rPr lang="de-DE"/>
              <a:t>Mastertextformat bearbeiten</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2853713" y="2181304"/>
            <a:ext cx="4492748" cy="235035"/>
          </a:xfrm>
        </p:spPr>
        <p:txBody>
          <a:bodyPr/>
          <a:lstStyle>
            <a:lvl1pPr>
              <a:defRPr sz="1600"/>
            </a:lvl1pPr>
          </a:lstStyle>
          <a:p>
            <a:r>
              <a:rPr lang="de-DE"/>
              <a:t>Funktion, Ort</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p:nvPr>
        </p:nvSpPr>
        <p:spPr bwMode="gray">
          <a:xfrm>
            <a:off x="599755" y="1857148"/>
            <a:ext cx="1957439" cy="227052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37" name="TextBox 7">
            <a:extLst>
              <a:ext uri="{FF2B5EF4-FFF2-40B4-BE49-F238E27FC236}">
                <a16:creationId xmlns:a16="http://schemas.microsoft.com/office/drawing/2014/main" id="{A45E5920-77D2-4E1E-832E-8A215D8A1078}"/>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userDrawn="1"/>
        </p:nvGrpSpPr>
        <p:grpSpPr bwMode="gray">
          <a:xfrm>
            <a:off x="592656"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Tree>
    <p:extLst>
      <p:ext uri="{BB962C8B-B14F-4D97-AF65-F5344CB8AC3E}">
        <p14:creationId xmlns:p14="http://schemas.microsoft.com/office/powerpoint/2010/main" val="2151253178"/>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Kontakt 2 ohne Hintergrund">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CFDF3E47-63A3-41E8-AA01-F68D54929EDF}"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Seite </a:t>
            </a:r>
            <a:fld id="{3A8B5DB7-81A8-4ED4-916B-6B23CD603687}" type="slidenum">
              <a:rPr smtClean="0"/>
              <a:pPr/>
              <a:t>‹#›</a:t>
            </a:fld>
            <a:endParaRPr/>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
        <p:nvSpPr>
          <p:cNvPr id="31" name="Textplatzhalter 16">
            <a:extLst>
              <a:ext uri="{FF2B5EF4-FFF2-40B4-BE49-F238E27FC236}">
                <a16:creationId xmlns:a16="http://schemas.microsoft.com/office/drawing/2014/main" id="{99BAFDF9-B477-4EAA-888B-B283B996F142}"/>
              </a:ext>
            </a:extLst>
          </p:cNvPr>
          <p:cNvSpPr>
            <a:spLocks noGrp="1"/>
          </p:cNvSpPr>
          <p:nvPr>
            <p:ph type="body" sz="quarter" idx="15" hasCustomPrompt="1"/>
          </p:nvPr>
        </p:nvSpPr>
        <p:spPr bwMode="gray">
          <a:xfrm>
            <a:off x="2612084" y="2760959"/>
            <a:ext cx="3426913" cy="801691"/>
          </a:xfrm>
        </p:spPr>
        <p:txBody>
          <a:bodyPr/>
          <a:lstStyle>
            <a:lvl1pPr>
              <a:lnSpc>
                <a:spcPct val="100000"/>
              </a:lnSpc>
              <a:spcBef>
                <a:spcPts val="0"/>
              </a:spcBef>
              <a:defRPr sz="1600"/>
            </a:lvl1pPr>
          </a:lstStyle>
          <a:p>
            <a:r>
              <a:rPr lang="fr-FR"/>
              <a:t>vorname.nachname@giz.de</a:t>
            </a:r>
          </a:p>
          <a:p>
            <a:r>
              <a:rPr lang="fr-FR"/>
              <a:t>T	+49 (0) x xx </a:t>
            </a:r>
            <a:r>
              <a:rPr lang="fr-FR" err="1"/>
              <a:t>xx</a:t>
            </a:r>
            <a:r>
              <a:rPr lang="fr-FR"/>
              <a:t> </a:t>
            </a:r>
            <a:r>
              <a:rPr lang="fr-FR" err="1"/>
              <a:t>xx</a:t>
            </a:r>
            <a:r>
              <a:rPr lang="fr-FR"/>
              <a:t> </a:t>
            </a:r>
          </a:p>
          <a:p>
            <a:r>
              <a:rPr lang="fr-FR"/>
              <a:t>T	+49 (0) x xx </a:t>
            </a:r>
            <a:r>
              <a:rPr lang="fr-FR" err="1"/>
              <a:t>xx</a:t>
            </a:r>
            <a:r>
              <a:rPr lang="fr-FR"/>
              <a:t> </a:t>
            </a:r>
            <a:r>
              <a:rPr lang="fr-FR" err="1"/>
              <a:t>xx</a:t>
            </a:r>
            <a:endParaRPr lang="fr-FR"/>
          </a:p>
        </p:txBody>
      </p:sp>
      <p:sp>
        <p:nvSpPr>
          <p:cNvPr id="32" name="Textplatzhalter 29">
            <a:extLst>
              <a:ext uri="{FF2B5EF4-FFF2-40B4-BE49-F238E27FC236}">
                <a16:creationId xmlns:a16="http://schemas.microsoft.com/office/drawing/2014/main" id="{45476593-F938-4100-B13C-38D8379BF2AB}"/>
              </a:ext>
            </a:extLst>
          </p:cNvPr>
          <p:cNvSpPr>
            <a:spLocks noGrp="1"/>
          </p:cNvSpPr>
          <p:nvPr>
            <p:ph type="body" sz="quarter" idx="22"/>
          </p:nvPr>
        </p:nvSpPr>
        <p:spPr bwMode="gray">
          <a:xfrm>
            <a:off x="2612084" y="1857148"/>
            <a:ext cx="3426913" cy="235035"/>
          </a:xfrm>
        </p:spPr>
        <p:txBody>
          <a:bodyPr/>
          <a:lstStyle>
            <a:lvl1pPr>
              <a:defRPr sz="1600" b="1"/>
            </a:lvl1pPr>
          </a:lstStyle>
          <a:p>
            <a:pPr lvl="0"/>
            <a:r>
              <a:rPr lang="de-DE"/>
              <a:t>Mastertextformat bearbeiten</a:t>
            </a:r>
          </a:p>
        </p:txBody>
      </p:sp>
      <p:sp>
        <p:nvSpPr>
          <p:cNvPr id="33" name="Textplatzhalter 30">
            <a:extLst>
              <a:ext uri="{FF2B5EF4-FFF2-40B4-BE49-F238E27FC236}">
                <a16:creationId xmlns:a16="http://schemas.microsoft.com/office/drawing/2014/main" id="{01D00CFF-DFE3-4530-913B-A7058396109E}"/>
              </a:ext>
            </a:extLst>
          </p:cNvPr>
          <p:cNvSpPr>
            <a:spLocks noGrp="1"/>
          </p:cNvSpPr>
          <p:nvPr>
            <p:ph type="body" sz="quarter" idx="23" hasCustomPrompt="1"/>
          </p:nvPr>
        </p:nvSpPr>
        <p:spPr bwMode="gray">
          <a:xfrm>
            <a:off x="2612084" y="2181304"/>
            <a:ext cx="3426913" cy="235035"/>
          </a:xfrm>
        </p:spPr>
        <p:txBody>
          <a:bodyPr/>
          <a:lstStyle>
            <a:lvl1pPr>
              <a:defRPr sz="1600"/>
            </a:lvl1pPr>
          </a:lstStyle>
          <a:p>
            <a:r>
              <a:rPr lang="de-DE"/>
              <a:t>Funktion, Ort</a:t>
            </a:r>
          </a:p>
        </p:txBody>
      </p:sp>
      <p:sp>
        <p:nvSpPr>
          <p:cNvPr id="34" name="Bildplatzhalter 6">
            <a:extLst>
              <a:ext uri="{FF2B5EF4-FFF2-40B4-BE49-F238E27FC236}">
                <a16:creationId xmlns:a16="http://schemas.microsoft.com/office/drawing/2014/main" id="{E73BDD7E-D6A6-482B-9D61-5276F4F49979}"/>
              </a:ext>
            </a:extLst>
          </p:cNvPr>
          <p:cNvSpPr>
            <a:spLocks noGrp="1"/>
          </p:cNvSpPr>
          <p:nvPr>
            <p:ph type="pic" sz="quarter" idx="17"/>
          </p:nvPr>
        </p:nvSpPr>
        <p:spPr bwMode="gray">
          <a:xfrm>
            <a:off x="599758"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53" name="Textplatzhalter 16">
            <a:extLst>
              <a:ext uri="{FF2B5EF4-FFF2-40B4-BE49-F238E27FC236}">
                <a16:creationId xmlns:a16="http://schemas.microsoft.com/office/drawing/2014/main" id="{D4C3F840-A666-4D4F-B080-E849549C179C}"/>
              </a:ext>
            </a:extLst>
          </p:cNvPr>
          <p:cNvSpPr>
            <a:spLocks noGrp="1"/>
          </p:cNvSpPr>
          <p:nvPr>
            <p:ph type="body" sz="quarter" idx="24" hasCustomPrompt="1"/>
          </p:nvPr>
        </p:nvSpPr>
        <p:spPr bwMode="gray">
          <a:xfrm>
            <a:off x="8323537" y="2760959"/>
            <a:ext cx="3562099" cy="801691"/>
          </a:xfrm>
        </p:spPr>
        <p:txBody>
          <a:bodyPr/>
          <a:lstStyle>
            <a:lvl1pPr>
              <a:lnSpc>
                <a:spcPct val="100000"/>
              </a:lnSpc>
              <a:spcBef>
                <a:spcPts val="0"/>
              </a:spcBef>
              <a:defRPr sz="1600"/>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54" name="Textplatzhalter 29">
            <a:extLst>
              <a:ext uri="{FF2B5EF4-FFF2-40B4-BE49-F238E27FC236}">
                <a16:creationId xmlns:a16="http://schemas.microsoft.com/office/drawing/2014/main" id="{1183BB15-4C0C-49C5-B0B2-4418E3FD55EC}"/>
              </a:ext>
            </a:extLst>
          </p:cNvPr>
          <p:cNvSpPr>
            <a:spLocks noGrp="1"/>
          </p:cNvSpPr>
          <p:nvPr>
            <p:ph type="body" sz="quarter" idx="25"/>
          </p:nvPr>
        </p:nvSpPr>
        <p:spPr bwMode="gray">
          <a:xfrm>
            <a:off x="8323537" y="1857148"/>
            <a:ext cx="3562099" cy="235035"/>
          </a:xfrm>
        </p:spPr>
        <p:txBody>
          <a:bodyPr/>
          <a:lstStyle>
            <a:lvl1pPr>
              <a:defRPr sz="1600" b="1"/>
            </a:lvl1pPr>
          </a:lstStyle>
          <a:p>
            <a:pPr lvl="0"/>
            <a:r>
              <a:rPr lang="de-DE"/>
              <a:t>Mastertextformat bearbeiten</a:t>
            </a:r>
          </a:p>
        </p:txBody>
      </p:sp>
      <p:sp>
        <p:nvSpPr>
          <p:cNvPr id="55" name="Textplatzhalter 30">
            <a:extLst>
              <a:ext uri="{FF2B5EF4-FFF2-40B4-BE49-F238E27FC236}">
                <a16:creationId xmlns:a16="http://schemas.microsoft.com/office/drawing/2014/main" id="{0C6CA511-61C0-47B0-A071-DE194172414D}"/>
              </a:ext>
            </a:extLst>
          </p:cNvPr>
          <p:cNvSpPr>
            <a:spLocks noGrp="1"/>
          </p:cNvSpPr>
          <p:nvPr>
            <p:ph type="body" sz="quarter" idx="26" hasCustomPrompt="1"/>
          </p:nvPr>
        </p:nvSpPr>
        <p:spPr bwMode="gray">
          <a:xfrm>
            <a:off x="8323537" y="2181304"/>
            <a:ext cx="3562099" cy="235035"/>
          </a:xfrm>
        </p:spPr>
        <p:txBody>
          <a:bodyPr/>
          <a:lstStyle>
            <a:lvl1pPr>
              <a:defRPr sz="1600"/>
            </a:lvl1pPr>
          </a:lstStyle>
          <a:p>
            <a:r>
              <a:rPr lang="de-DE"/>
              <a:t>Funktion, Ort</a:t>
            </a:r>
          </a:p>
        </p:txBody>
      </p:sp>
      <p:sp>
        <p:nvSpPr>
          <p:cNvPr id="56" name="Bildplatzhalter 6">
            <a:extLst>
              <a:ext uri="{FF2B5EF4-FFF2-40B4-BE49-F238E27FC236}">
                <a16:creationId xmlns:a16="http://schemas.microsoft.com/office/drawing/2014/main" id="{B0EA41BA-7C5A-4545-A1DA-71964B045D1C}"/>
              </a:ext>
            </a:extLst>
          </p:cNvPr>
          <p:cNvSpPr>
            <a:spLocks noGrp="1"/>
          </p:cNvSpPr>
          <p:nvPr>
            <p:ph type="pic" sz="quarter" idx="27"/>
          </p:nvPr>
        </p:nvSpPr>
        <p:spPr bwMode="gray">
          <a:xfrm>
            <a:off x="6311212"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de-DE"/>
              <a:t>Bild durch Klicken auf Symbol hinzufügen</a:t>
            </a:r>
            <a:endParaRPr lang="en-GB"/>
          </a:p>
        </p:txBody>
      </p:sp>
      <p:sp>
        <p:nvSpPr>
          <p:cNvPr id="58" name="Titel 1">
            <a:extLst>
              <a:ext uri="{FF2B5EF4-FFF2-40B4-BE49-F238E27FC236}">
                <a16:creationId xmlns:a16="http://schemas.microsoft.com/office/drawing/2014/main" id="{2DD72F4F-E3F2-49DC-BBAE-681D615ED495}"/>
              </a:ext>
            </a:extLst>
          </p:cNvPr>
          <p:cNvSpPr>
            <a:spLocks noGrp="1"/>
          </p:cNvSpPr>
          <p:nvPr>
            <p:ph type="title"/>
          </p:nvPr>
        </p:nvSpPr>
        <p:spPr bwMode="gray">
          <a:xfrm>
            <a:off x="599756" y="320283"/>
            <a:ext cx="11285881" cy="720725"/>
          </a:xfrm>
        </p:spPr>
        <p:txBody>
          <a:bodyPr/>
          <a:lstStyle>
            <a:lvl1pPr>
              <a:defRPr/>
            </a:lvl1pPr>
          </a:lstStyle>
          <a:p>
            <a:r>
              <a:rPr lang="de-DE"/>
              <a:t>Mastertitelformat bearbeiten</a:t>
            </a:r>
            <a:endParaRPr lang="en-GB"/>
          </a:p>
        </p:txBody>
      </p:sp>
    </p:spTree>
    <p:extLst>
      <p:ext uri="{BB962C8B-B14F-4D97-AF65-F5344CB8AC3E}">
        <p14:creationId xmlns:p14="http://schemas.microsoft.com/office/powerpoint/2010/main" val="2561067996"/>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4F91D2D-9563-4E7B-BFAB-6456BAFC08C1}"/>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FB1F3B04-6970-43F5-AF54-85D945863EF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01AEFE34-A892-4F66-ADAB-0A8BDD7C7E7F}"/>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DF7BE6C6-E87B-4BF2-8A1F-B8FF9E6142A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6ACDB2AF-F514-411A-8D30-31CF4BEE3A50}"/>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B5D6CE3C-3387-46CC-AAE4-1D298123161A}"/>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8" name="Fußzeilenplatzhalter 7">
            <a:extLst>
              <a:ext uri="{FF2B5EF4-FFF2-40B4-BE49-F238E27FC236}">
                <a16:creationId xmlns:a16="http://schemas.microsoft.com/office/drawing/2014/main" id="{FCE033CE-4FF5-47C3-BAAD-5C80D1A99382}"/>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24EAC91D-493B-46F4-809D-A0FD9DBE0960}"/>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304767608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Kontakt 3 ohne Hintergrund">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a:xfrm>
            <a:off x="1412557" y="6568511"/>
            <a:ext cx="711519" cy="123111"/>
          </a:xfrm>
        </p:spPr>
        <p:txBody>
          <a:bodyPr/>
          <a:lstStyle/>
          <a:p>
            <a:fld id="{AC02AE7B-8167-4EFD-AD6F-CE0929F7D7D5}"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a:xfrm>
            <a:off x="2377363" y="6568513"/>
            <a:ext cx="7785972" cy="123111"/>
          </a:xfrm>
        </p:spPr>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a:xfrm>
            <a:off x="599756" y="6568511"/>
            <a:ext cx="601133" cy="123111"/>
          </a:xfrm>
        </p:spPr>
        <p:txBody>
          <a:bodyPr/>
          <a:lstStyle/>
          <a:p>
            <a:r>
              <a:rPr lang="de-DE"/>
              <a:t>Seite </a:t>
            </a:r>
            <a:fld id="{3A8B5DB7-81A8-4ED4-916B-6B23CD603687}" type="slidenum">
              <a:rPr smtClean="0"/>
              <a:pPr/>
              <a:t>‹#›</a:t>
            </a:fld>
            <a:endParaRPr/>
          </a:p>
        </p:txBody>
      </p:sp>
      <p:sp>
        <p:nvSpPr>
          <p:cNvPr id="16" name="Titel 1">
            <a:extLst>
              <a:ext uri="{FF2B5EF4-FFF2-40B4-BE49-F238E27FC236}">
                <a16:creationId xmlns:a16="http://schemas.microsoft.com/office/drawing/2014/main" id="{3B6C23A5-1B72-42F2-B92F-DC68B632F6B0}"/>
              </a:ext>
            </a:extLst>
          </p:cNvPr>
          <p:cNvSpPr>
            <a:spLocks noGrp="1"/>
          </p:cNvSpPr>
          <p:nvPr>
            <p:ph type="title"/>
          </p:nvPr>
        </p:nvSpPr>
        <p:spPr bwMode="gray">
          <a:xfrm>
            <a:off x="599755" y="320283"/>
            <a:ext cx="11414444" cy="720725"/>
          </a:xfrm>
        </p:spPr>
        <p:txBody>
          <a:bodyPr/>
          <a:lstStyle>
            <a:lvl1pPr>
              <a:defRPr/>
            </a:lvl1pPr>
          </a:lstStyle>
          <a:p>
            <a:r>
              <a:rPr lang="de-DE"/>
              <a:t>Mastertitelformat bearbeiten</a:t>
            </a:r>
            <a:endParaRPr lang="en-GB"/>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9756" y="3965951"/>
            <a:ext cx="3477993" cy="720149"/>
          </a:xfrm>
        </p:spPr>
        <p:txBody>
          <a:bodyPr/>
          <a:lstStyle>
            <a:lvl1pPr>
              <a:lnSpc>
                <a:spcPct val="100000"/>
              </a:lnSpc>
              <a:spcBef>
                <a:spcPts val="0"/>
              </a:spcBef>
              <a:defRPr sz="1333"/>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p:nvPr>
        </p:nvSpPr>
        <p:spPr bwMode="gray">
          <a:xfrm>
            <a:off x="599756" y="3345197"/>
            <a:ext cx="3477993" cy="235035"/>
          </a:xfrm>
        </p:spPr>
        <p:txBody>
          <a:bodyPr/>
          <a:lstStyle>
            <a:lvl1pPr>
              <a:defRPr sz="1333" b="1"/>
            </a:lvl1pPr>
          </a:lstStyle>
          <a:p>
            <a:pPr lvl="0"/>
            <a:r>
              <a:rPr lang="de-DE"/>
              <a:t>Mastertextformat bearbeiten</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9756" y="3581825"/>
            <a:ext cx="3477993" cy="235035"/>
          </a:xfrm>
        </p:spPr>
        <p:txBody>
          <a:bodyPr/>
          <a:lstStyle>
            <a:lvl1pPr>
              <a:defRPr sz="1333"/>
            </a:lvl1pPr>
          </a:lstStyle>
          <a:p>
            <a:r>
              <a:rPr lang="de-DE"/>
              <a:t>Funktion, Ort</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p:nvPr>
        </p:nvSpPr>
        <p:spPr bwMode="gray">
          <a:xfrm>
            <a:off x="59975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de-DE"/>
              <a:t>Bild durch Klicken auf Symbol hinzufügen</a:t>
            </a:r>
            <a:endParaRPr lang="en-GB"/>
          </a:p>
        </p:txBody>
      </p:sp>
      <p:sp>
        <p:nvSpPr>
          <p:cNvPr id="23" name="Textplatzhalter 16">
            <a:extLst>
              <a:ext uri="{FF2B5EF4-FFF2-40B4-BE49-F238E27FC236}">
                <a16:creationId xmlns:a16="http://schemas.microsoft.com/office/drawing/2014/main" id="{A3959264-4C48-474A-BB44-B8C103D1F20F}"/>
              </a:ext>
            </a:extLst>
          </p:cNvPr>
          <p:cNvSpPr>
            <a:spLocks noGrp="1"/>
          </p:cNvSpPr>
          <p:nvPr>
            <p:ph type="body" sz="quarter" idx="24" hasCustomPrompt="1"/>
          </p:nvPr>
        </p:nvSpPr>
        <p:spPr bwMode="gray">
          <a:xfrm>
            <a:off x="4464610" y="3965951"/>
            <a:ext cx="3477993" cy="720149"/>
          </a:xfrm>
        </p:spPr>
        <p:txBody>
          <a:bodyPr/>
          <a:lstStyle>
            <a:lvl1pPr>
              <a:lnSpc>
                <a:spcPct val="100000"/>
              </a:lnSpc>
              <a:spcBef>
                <a:spcPts val="0"/>
              </a:spcBef>
              <a:defRPr sz="1333"/>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24" name="Textplatzhalter 29">
            <a:extLst>
              <a:ext uri="{FF2B5EF4-FFF2-40B4-BE49-F238E27FC236}">
                <a16:creationId xmlns:a16="http://schemas.microsoft.com/office/drawing/2014/main" id="{37C5BE72-A50D-4E1F-A698-7239B19ED5FF}"/>
              </a:ext>
            </a:extLst>
          </p:cNvPr>
          <p:cNvSpPr>
            <a:spLocks noGrp="1"/>
          </p:cNvSpPr>
          <p:nvPr>
            <p:ph type="body" sz="quarter" idx="25"/>
          </p:nvPr>
        </p:nvSpPr>
        <p:spPr bwMode="gray">
          <a:xfrm>
            <a:off x="4464610" y="3345197"/>
            <a:ext cx="3477993" cy="235035"/>
          </a:xfrm>
        </p:spPr>
        <p:txBody>
          <a:bodyPr/>
          <a:lstStyle>
            <a:lvl1pPr>
              <a:defRPr sz="1333" b="1"/>
            </a:lvl1pPr>
          </a:lstStyle>
          <a:p>
            <a:pPr lvl="0"/>
            <a:r>
              <a:rPr lang="de-DE"/>
              <a:t>Mastertextformat bearbeiten</a:t>
            </a:r>
          </a:p>
        </p:txBody>
      </p:sp>
      <p:sp>
        <p:nvSpPr>
          <p:cNvPr id="25" name="Textplatzhalter 30">
            <a:extLst>
              <a:ext uri="{FF2B5EF4-FFF2-40B4-BE49-F238E27FC236}">
                <a16:creationId xmlns:a16="http://schemas.microsoft.com/office/drawing/2014/main" id="{BBC5F177-59CC-4E2C-8920-EF6014FA21D0}"/>
              </a:ext>
            </a:extLst>
          </p:cNvPr>
          <p:cNvSpPr>
            <a:spLocks noGrp="1"/>
          </p:cNvSpPr>
          <p:nvPr>
            <p:ph type="body" sz="quarter" idx="26" hasCustomPrompt="1"/>
          </p:nvPr>
        </p:nvSpPr>
        <p:spPr bwMode="gray">
          <a:xfrm>
            <a:off x="4464610" y="3581825"/>
            <a:ext cx="3477993" cy="235035"/>
          </a:xfrm>
        </p:spPr>
        <p:txBody>
          <a:bodyPr/>
          <a:lstStyle>
            <a:lvl1pPr>
              <a:defRPr sz="1333"/>
            </a:lvl1pPr>
          </a:lstStyle>
          <a:p>
            <a:r>
              <a:rPr lang="de-DE"/>
              <a:t>Funktion, Ort</a:t>
            </a:r>
          </a:p>
        </p:txBody>
      </p:sp>
      <p:sp>
        <p:nvSpPr>
          <p:cNvPr id="36" name="Bildplatzhalter 6">
            <a:extLst>
              <a:ext uri="{FF2B5EF4-FFF2-40B4-BE49-F238E27FC236}">
                <a16:creationId xmlns:a16="http://schemas.microsoft.com/office/drawing/2014/main" id="{BB2B85DB-7C09-47DD-8B78-3BE26DF17326}"/>
              </a:ext>
            </a:extLst>
          </p:cNvPr>
          <p:cNvSpPr>
            <a:spLocks noGrp="1"/>
          </p:cNvSpPr>
          <p:nvPr>
            <p:ph type="pic" sz="quarter" idx="27"/>
          </p:nvPr>
        </p:nvSpPr>
        <p:spPr bwMode="gray">
          <a:xfrm>
            <a:off x="4464612"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de-DE"/>
              <a:t>Bild durch Klicken auf Symbol hinzufügen</a:t>
            </a:r>
            <a:endParaRPr lang="en-GB"/>
          </a:p>
        </p:txBody>
      </p:sp>
      <p:sp>
        <p:nvSpPr>
          <p:cNvPr id="37" name="Textplatzhalter 16">
            <a:extLst>
              <a:ext uri="{FF2B5EF4-FFF2-40B4-BE49-F238E27FC236}">
                <a16:creationId xmlns:a16="http://schemas.microsoft.com/office/drawing/2014/main" id="{C376165A-CE76-4372-91C7-F6C54DEAFEF0}"/>
              </a:ext>
            </a:extLst>
          </p:cNvPr>
          <p:cNvSpPr>
            <a:spLocks noGrp="1"/>
          </p:cNvSpPr>
          <p:nvPr>
            <p:ph type="body" sz="quarter" idx="28" hasCustomPrompt="1"/>
          </p:nvPr>
        </p:nvSpPr>
        <p:spPr bwMode="gray">
          <a:xfrm>
            <a:off x="8329465" y="3965951"/>
            <a:ext cx="3477993" cy="720149"/>
          </a:xfrm>
        </p:spPr>
        <p:txBody>
          <a:bodyPr/>
          <a:lstStyle>
            <a:lvl1pPr>
              <a:lnSpc>
                <a:spcPct val="100000"/>
              </a:lnSpc>
              <a:spcBef>
                <a:spcPts val="0"/>
              </a:spcBef>
              <a:defRPr sz="1333"/>
            </a:lvl1pPr>
          </a:lstStyle>
          <a:p>
            <a:r>
              <a:rPr lang="fr-FR"/>
              <a:t>vorname.nachname@giz.de</a:t>
            </a:r>
          </a:p>
          <a:p>
            <a:r>
              <a:rPr lang="fr-FR"/>
              <a:t>Tel.	+49 (0) x xx </a:t>
            </a:r>
            <a:r>
              <a:rPr lang="fr-FR" err="1"/>
              <a:t>xx</a:t>
            </a:r>
            <a:r>
              <a:rPr lang="fr-FR"/>
              <a:t> </a:t>
            </a:r>
            <a:r>
              <a:rPr lang="fr-FR" err="1"/>
              <a:t>xx</a:t>
            </a:r>
            <a:r>
              <a:rPr lang="fr-FR"/>
              <a:t> </a:t>
            </a:r>
          </a:p>
          <a:p>
            <a:r>
              <a:rPr lang="fr-FR"/>
              <a:t>Fax	+49 (0) x xx </a:t>
            </a:r>
            <a:r>
              <a:rPr lang="fr-FR" err="1"/>
              <a:t>xx</a:t>
            </a:r>
            <a:r>
              <a:rPr lang="fr-FR"/>
              <a:t> </a:t>
            </a:r>
            <a:r>
              <a:rPr lang="fr-FR" err="1"/>
              <a:t>xx</a:t>
            </a:r>
            <a:endParaRPr lang="fr-FR"/>
          </a:p>
        </p:txBody>
      </p:sp>
      <p:sp>
        <p:nvSpPr>
          <p:cNvPr id="38" name="Textplatzhalter 29">
            <a:extLst>
              <a:ext uri="{FF2B5EF4-FFF2-40B4-BE49-F238E27FC236}">
                <a16:creationId xmlns:a16="http://schemas.microsoft.com/office/drawing/2014/main" id="{12DC0B08-9C2F-4A20-8D25-AB673DE13DB5}"/>
              </a:ext>
            </a:extLst>
          </p:cNvPr>
          <p:cNvSpPr>
            <a:spLocks noGrp="1"/>
          </p:cNvSpPr>
          <p:nvPr>
            <p:ph type="body" sz="quarter" idx="29"/>
          </p:nvPr>
        </p:nvSpPr>
        <p:spPr bwMode="gray">
          <a:xfrm>
            <a:off x="8329465" y="3345197"/>
            <a:ext cx="3477993" cy="235035"/>
          </a:xfrm>
        </p:spPr>
        <p:txBody>
          <a:bodyPr/>
          <a:lstStyle>
            <a:lvl1pPr>
              <a:defRPr sz="1333" b="1"/>
            </a:lvl1pPr>
          </a:lstStyle>
          <a:p>
            <a:pPr lvl="0"/>
            <a:r>
              <a:rPr lang="de-DE"/>
              <a:t>Mastertextformat bearbeiten</a:t>
            </a:r>
          </a:p>
        </p:txBody>
      </p:sp>
      <p:sp>
        <p:nvSpPr>
          <p:cNvPr id="39" name="Textplatzhalter 30">
            <a:extLst>
              <a:ext uri="{FF2B5EF4-FFF2-40B4-BE49-F238E27FC236}">
                <a16:creationId xmlns:a16="http://schemas.microsoft.com/office/drawing/2014/main" id="{7DB1B252-5879-4206-BDF8-0A22178C0420}"/>
              </a:ext>
            </a:extLst>
          </p:cNvPr>
          <p:cNvSpPr>
            <a:spLocks noGrp="1"/>
          </p:cNvSpPr>
          <p:nvPr>
            <p:ph type="body" sz="quarter" idx="30" hasCustomPrompt="1"/>
          </p:nvPr>
        </p:nvSpPr>
        <p:spPr bwMode="gray">
          <a:xfrm>
            <a:off x="8329465" y="3581825"/>
            <a:ext cx="3477993" cy="235035"/>
          </a:xfrm>
        </p:spPr>
        <p:txBody>
          <a:bodyPr/>
          <a:lstStyle>
            <a:lvl1pPr>
              <a:defRPr sz="1333"/>
            </a:lvl1pPr>
          </a:lstStyle>
          <a:p>
            <a:r>
              <a:rPr lang="de-DE"/>
              <a:t>Funktion, Ort</a:t>
            </a:r>
          </a:p>
        </p:txBody>
      </p:sp>
      <p:sp>
        <p:nvSpPr>
          <p:cNvPr id="40" name="Bildplatzhalter 6">
            <a:extLst>
              <a:ext uri="{FF2B5EF4-FFF2-40B4-BE49-F238E27FC236}">
                <a16:creationId xmlns:a16="http://schemas.microsoft.com/office/drawing/2014/main" id="{DD64FA03-A54F-412F-96FC-EE4E88E5DD5F}"/>
              </a:ext>
            </a:extLst>
          </p:cNvPr>
          <p:cNvSpPr>
            <a:spLocks noGrp="1"/>
          </p:cNvSpPr>
          <p:nvPr>
            <p:ph type="pic" sz="quarter" idx="31"/>
          </p:nvPr>
        </p:nvSpPr>
        <p:spPr bwMode="gray">
          <a:xfrm>
            <a:off x="832946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de-DE"/>
              <a:t>Bild durch Klicken auf Symbol hinzufügen</a:t>
            </a:r>
            <a:endParaRPr lang="en-GB"/>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de-DE" sz="1333">
                <a:solidFill>
                  <a:schemeClr val="tx1">
                    <a:lumMod val="75000"/>
                    <a:lumOff val="25000"/>
                  </a:schemeClr>
                </a:solidFill>
              </a:rPr>
              <a:t>https://twitter.com/giz_gmbh</a:t>
            </a:r>
          </a:p>
        </p:txBody>
      </p:sp>
    </p:spTree>
    <p:extLst>
      <p:ext uri="{BB962C8B-B14F-4D97-AF65-F5344CB8AC3E}">
        <p14:creationId xmlns:p14="http://schemas.microsoft.com/office/powerpoint/2010/main" val="191787270"/>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Nur Head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3C75B6F0-C12D-4BAC-9B94-04CB7F977298}"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spTree>
    <p:extLst>
      <p:ext uri="{BB962C8B-B14F-4D97-AF65-F5344CB8AC3E}">
        <p14:creationId xmlns:p14="http://schemas.microsoft.com/office/powerpoint/2010/main" val="948394482"/>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Nur Headline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22911" cy="720725"/>
          </a:xfrm>
        </p:spPr>
        <p:txBody>
          <a:bodyPr/>
          <a:lstStyle>
            <a:lvl1pPr>
              <a:defRPr/>
            </a:lvl1pPr>
          </a:lstStyle>
          <a:p>
            <a:r>
              <a:rPr lang="de-DE"/>
              <a:t>Mastertitelformat bearbeiten</a:t>
            </a:r>
            <a:endParaRPr lang="en-GB"/>
          </a:p>
        </p:txBody>
      </p:sp>
      <p:sp>
        <p:nvSpPr>
          <p:cNvPr id="3" name="Fußzeilenplatzhalter 2">
            <a:extLst>
              <a:ext uri="{FF2B5EF4-FFF2-40B4-BE49-F238E27FC236}">
                <a16:creationId xmlns:a16="http://schemas.microsoft.com/office/drawing/2014/main" id="{5EF497FE-F899-473C-86D1-3A47B30E7D5D}"/>
              </a:ext>
            </a:extLst>
          </p:cNvPr>
          <p:cNvSpPr>
            <a:spLocks noGrp="1"/>
          </p:cNvSpPr>
          <p:nvPr>
            <p:ph type="ftr" sz="quarter" idx="10"/>
          </p:nvPr>
        </p:nvSpPr>
        <p:spPr bwMode="gray"/>
        <p:txBody>
          <a:bodyPr/>
          <a:lstStyle/>
          <a:p>
            <a:r>
              <a:rPr lang="en-US"/>
              <a:t>Presentation on the CTREATE Project </a:t>
            </a:r>
          </a:p>
        </p:txBody>
      </p:sp>
      <p:sp>
        <p:nvSpPr>
          <p:cNvPr id="4" name="Datumsplatzhalter 3">
            <a:extLst>
              <a:ext uri="{FF2B5EF4-FFF2-40B4-BE49-F238E27FC236}">
                <a16:creationId xmlns:a16="http://schemas.microsoft.com/office/drawing/2014/main" id="{B2E21C64-2F48-45FF-A940-2E7AC5533CE5}"/>
              </a:ext>
            </a:extLst>
          </p:cNvPr>
          <p:cNvSpPr>
            <a:spLocks noGrp="1"/>
          </p:cNvSpPr>
          <p:nvPr>
            <p:ph type="dt" sz="half" idx="11"/>
          </p:nvPr>
        </p:nvSpPr>
        <p:spPr bwMode="gray"/>
        <p:txBody>
          <a:bodyPr/>
          <a:lstStyle/>
          <a:p>
            <a:fld id="{57D89C15-BD3F-45B2-9FD6-AEABCEE65E33}" type="datetime1">
              <a:rPr lang="en-US" smtClean="0"/>
              <a:t>9/12/2023</a:t>
            </a:fld>
            <a:endParaRPr lang="de-DE"/>
          </a:p>
        </p:txBody>
      </p:sp>
      <p:sp>
        <p:nvSpPr>
          <p:cNvPr id="5" name="Foliennummernplatzhalter 4">
            <a:extLst>
              <a:ext uri="{FF2B5EF4-FFF2-40B4-BE49-F238E27FC236}">
                <a16:creationId xmlns:a16="http://schemas.microsoft.com/office/drawing/2014/main" id="{7970A760-2D10-4D79-B1A9-41D0DCCF1EE1}"/>
              </a:ext>
            </a:extLst>
          </p:cNvPr>
          <p:cNvSpPr>
            <a:spLocks noGrp="1"/>
          </p:cNvSpPr>
          <p:nvPr>
            <p:ph type="sldNum" sz="quarter" idx="12"/>
          </p:nvPr>
        </p:nvSpPr>
        <p:spPr bwMode="gray"/>
        <p:txBody>
          <a:bodyPr/>
          <a:lstStyle/>
          <a:p>
            <a:r>
              <a:rPr lang="de-DE"/>
              <a:t>Seite </a:t>
            </a:r>
            <a:fld id="{3A8B5DB7-81A8-4ED4-916B-6B23CD603687}" type="slidenum">
              <a:rPr smtClean="0"/>
              <a:pPr/>
              <a:t>‹#›</a:t>
            </a:fld>
            <a:endParaRP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2062278194"/>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Infos zum Herausgeb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825FAA2D-10D4-4CD9-B9B7-92585570EFD8}"/>
              </a:ext>
            </a:extLst>
          </p:cNvPr>
          <p:cNvSpPr>
            <a:spLocks noGrp="1"/>
          </p:cNvSpPr>
          <p:nvPr>
            <p:ph type="dt" sz="half" idx="11"/>
          </p:nvPr>
        </p:nvSpPr>
        <p:spPr bwMode="gray"/>
        <p:txBody>
          <a:bodyPr/>
          <a:lstStyle/>
          <a:p>
            <a:fld id="{D13B1CD4-21A7-4D60-BD5D-91E56DBE8FFC}" type="datetime1">
              <a:rPr lang="en-US" smtClean="0"/>
              <a:t>9/12/2023</a:t>
            </a:fld>
            <a:endParaRPr lang="de-DE"/>
          </a:p>
        </p:txBody>
      </p:sp>
      <p:sp>
        <p:nvSpPr>
          <p:cNvPr id="3" name="Fußzeilenplatzhalter 2">
            <a:extLst>
              <a:ext uri="{FF2B5EF4-FFF2-40B4-BE49-F238E27FC236}">
                <a16:creationId xmlns:a16="http://schemas.microsoft.com/office/drawing/2014/main" id="{B0246DFF-FEF2-46ED-9853-DC7A06FF89CD}"/>
              </a:ext>
            </a:extLst>
          </p:cNvPr>
          <p:cNvSpPr>
            <a:spLocks noGrp="1"/>
          </p:cNvSpPr>
          <p:nvPr>
            <p:ph type="ftr" sz="quarter" idx="12"/>
          </p:nvPr>
        </p:nvSpPr>
        <p:spPr bwMode="gray"/>
        <p:txBody>
          <a:bodyPr/>
          <a:lstStyle/>
          <a:p>
            <a:r>
              <a:rPr lang="en-US"/>
              <a:t>Presentation on the CTREATE Project </a:t>
            </a:r>
          </a:p>
        </p:txBody>
      </p:sp>
      <p:sp>
        <p:nvSpPr>
          <p:cNvPr id="4" name="Foliennummernplatzhalter 3">
            <a:extLst>
              <a:ext uri="{FF2B5EF4-FFF2-40B4-BE49-F238E27FC236}">
                <a16:creationId xmlns:a16="http://schemas.microsoft.com/office/drawing/2014/main" id="{8455B516-5F12-4FE2-A6E7-8A95B57A8ABB}"/>
              </a:ext>
            </a:extLst>
          </p:cNvPr>
          <p:cNvSpPr>
            <a:spLocks noGrp="1"/>
          </p:cNvSpPr>
          <p:nvPr>
            <p:ph type="sldNum" sz="quarter" idx="13"/>
          </p:nvPr>
        </p:nvSpPr>
        <p:spPr bwMode="gray"/>
        <p:txBody>
          <a:bodyPr/>
          <a:lstStyle/>
          <a:p>
            <a:r>
              <a:rPr lang="de-DE"/>
              <a:t>Seite </a:t>
            </a:r>
            <a:fld id="{3A8B5DB7-81A8-4ED4-916B-6B23CD603687}" type="slidenum">
              <a:rPr smtClean="0"/>
              <a:pPr/>
              <a:t>‹#›</a:t>
            </a:fld>
            <a:endParaRPr/>
          </a:p>
        </p:txBody>
      </p:sp>
      <p:sp>
        <p:nvSpPr>
          <p:cNvPr id="10" name="Rechteck 9">
            <a:extLst>
              <a:ext uri="{FF2B5EF4-FFF2-40B4-BE49-F238E27FC236}">
                <a16:creationId xmlns:a16="http://schemas.microsoft.com/office/drawing/2014/main" id="{8EF3C373-F3E5-423E-B3C3-C5E1BD203F77}"/>
              </a:ext>
            </a:extLst>
          </p:cNvPr>
          <p:cNvSpPr/>
          <p:nvPr userDrawn="1"/>
        </p:nvSpPr>
        <p:spPr bwMode="gray">
          <a:xfrm>
            <a:off x="600661" y="1475895"/>
            <a:ext cx="4286015" cy="1688283"/>
          </a:xfrm>
          <a:prstGeom prst="rect">
            <a:avLst/>
          </a:prstGeom>
        </p:spPr>
        <p:txBody>
          <a:bodyPr wrap="square" lIns="0" tIns="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Als Bundesunternehmen unterstützt die GIZ </a:t>
            </a:r>
            <a:br>
              <a:rPr kumimoji="0" lang="de-DE" sz="1067" b="0" i="0" u="none" strike="noStrike" kern="0" cap="none" spc="0" normalizeH="0" baseline="0" noProof="0">
                <a:ln>
                  <a:noFill/>
                </a:ln>
                <a:solidFill>
                  <a:prstClr val="black"/>
                </a:solidFill>
                <a:effectLst/>
                <a:uLnTx/>
                <a:uFillTx/>
              </a:rPr>
            </a:br>
            <a:r>
              <a:rPr kumimoji="0" lang="de-DE" sz="1067" b="0" i="0" u="none" strike="noStrike" kern="0" cap="none" spc="0" normalizeH="0" baseline="0" noProof="0">
                <a:ln>
                  <a:noFill/>
                </a:ln>
                <a:solidFill>
                  <a:prstClr val="black"/>
                </a:solidFill>
                <a:effectLst/>
                <a:uLnTx/>
                <a:uFillTx/>
              </a:rPr>
              <a:t>die deutsche Bundesregierung bei der Erreichung ihrer Ziele </a:t>
            </a:r>
            <a:br>
              <a:rPr kumimoji="0" lang="de-DE" sz="1067" b="0" i="0" u="none" strike="noStrike" kern="0" cap="none" spc="0" normalizeH="0" baseline="0" noProof="0">
                <a:ln>
                  <a:noFill/>
                </a:ln>
                <a:solidFill>
                  <a:prstClr val="black"/>
                </a:solidFill>
                <a:effectLst/>
                <a:uLnTx/>
                <a:uFillTx/>
              </a:rPr>
            </a:br>
            <a:r>
              <a:rPr kumimoji="0" lang="de-DE" sz="1067" b="0" i="0" u="none" strike="noStrike" kern="0" cap="none" spc="0" normalizeH="0" baseline="0" noProof="0">
                <a:ln>
                  <a:noFill/>
                </a:ln>
                <a:solidFill>
                  <a:prstClr val="black"/>
                </a:solidFill>
                <a:effectLst/>
                <a:uLnTx/>
                <a:uFillTx/>
              </a:rPr>
              <a:t>in der Internationalen Zusammenarbeit für nachhaltige Entwicklung.</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1" i="0" u="none" strike="noStrike" kern="0" cap="none" spc="0" normalizeH="0" baseline="0" noProof="0">
                <a:ln>
                  <a:noFill/>
                </a:ln>
                <a:solidFill>
                  <a:prstClr val="black"/>
                </a:solidFill>
                <a:effectLst/>
                <a:uLnTx/>
                <a:uFillTx/>
              </a:rPr>
              <a:t>Herausgeber: </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Deutsche Gesellschaft für </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Internationale Zusammenarbeit (GIZ) GmbH</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Sitz der Gesellschaft </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Bonn und Eschborn </a:t>
            </a:r>
          </a:p>
        </p:txBody>
      </p:sp>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p:nvPr>
        </p:nvSpPr>
        <p:spPr bwMode="gray">
          <a:xfrm>
            <a:off x="600660" y="3397146"/>
            <a:ext cx="4619229"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de-DE"/>
              <a:t>Mastertextformat bearbeiten</a:t>
            </a:r>
          </a:p>
        </p:txBody>
      </p:sp>
      <p:sp>
        <p:nvSpPr>
          <p:cNvPr id="13" name="Textplatzhalter 6">
            <a:extLst>
              <a:ext uri="{FF2B5EF4-FFF2-40B4-BE49-F238E27FC236}">
                <a16:creationId xmlns:a16="http://schemas.microsoft.com/office/drawing/2014/main" id="{CF011E25-18E3-408D-87A2-25C927E6CD34}"/>
              </a:ext>
            </a:extLst>
          </p:cNvPr>
          <p:cNvSpPr>
            <a:spLocks noGrp="1"/>
          </p:cNvSpPr>
          <p:nvPr>
            <p:ph type="body" sz="quarter" idx="15"/>
          </p:nvPr>
        </p:nvSpPr>
        <p:spPr bwMode="gray">
          <a:xfrm>
            <a:off x="5848718" y="1475896"/>
            <a:ext cx="4570903" cy="2638905"/>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lnSpc>
                <a:spcPct val="100000"/>
              </a:lnSpc>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de-DE"/>
              <a:t>Mastertextformat bearbeiten</a:t>
            </a:r>
          </a:p>
        </p:txBody>
      </p:sp>
      <p:sp>
        <p:nvSpPr>
          <p:cNvPr id="6" name="Bildplatzhalter 5">
            <a:extLst>
              <a:ext uri="{FF2B5EF4-FFF2-40B4-BE49-F238E27FC236}">
                <a16:creationId xmlns:a16="http://schemas.microsoft.com/office/drawing/2014/main" id="{FA30AE92-479C-4316-9152-07F5E4B511EF}"/>
              </a:ext>
            </a:extLst>
          </p:cNvPr>
          <p:cNvSpPr>
            <a:spLocks noGrp="1"/>
          </p:cNvSpPr>
          <p:nvPr>
            <p:ph type="pic" sz="quarter" idx="22" hasCustomPrompt="1"/>
          </p:nvPr>
        </p:nvSpPr>
        <p:spPr>
          <a:xfrm>
            <a:off x="5848717" y="4344525"/>
            <a:ext cx="2160000" cy="1440000"/>
          </a:xfrm>
        </p:spPr>
        <p:txBody>
          <a:bodyPr/>
          <a:lstStyle>
            <a:lvl1pPr>
              <a:defRPr sz="1067"/>
            </a:lvl1pPr>
          </a:lstStyle>
          <a:p>
            <a:r>
              <a:rPr lang="de-DE"/>
              <a:t>Platzhalter </a:t>
            </a:r>
            <a:br>
              <a:rPr lang="de-DE"/>
            </a:br>
            <a:r>
              <a:rPr lang="de-DE"/>
              <a:t>Logo Kooperationspartner</a:t>
            </a:r>
            <a:br>
              <a:rPr lang="de-DE"/>
            </a:br>
            <a:r>
              <a:rPr lang="de-DE"/>
              <a:t>(Bitte löschen, falls nicht passend)</a:t>
            </a:r>
          </a:p>
        </p:txBody>
      </p:sp>
      <p:sp>
        <p:nvSpPr>
          <p:cNvPr id="14" name="Bildplatzhalter 5">
            <a:extLst>
              <a:ext uri="{FF2B5EF4-FFF2-40B4-BE49-F238E27FC236}">
                <a16:creationId xmlns:a16="http://schemas.microsoft.com/office/drawing/2014/main" id="{3D59614B-F990-4CC1-AF06-5A7BEB0B8A68}"/>
              </a:ext>
            </a:extLst>
          </p:cNvPr>
          <p:cNvSpPr>
            <a:spLocks noGrp="1"/>
          </p:cNvSpPr>
          <p:nvPr>
            <p:ph type="pic" sz="quarter" idx="23" hasCustomPrompt="1"/>
          </p:nvPr>
        </p:nvSpPr>
        <p:spPr>
          <a:xfrm>
            <a:off x="8259620" y="4344525"/>
            <a:ext cx="2160000" cy="1440000"/>
          </a:xfrm>
        </p:spPr>
        <p:txBody>
          <a:bodyPr/>
          <a:lstStyle>
            <a:lvl1pPr>
              <a:defRPr sz="1067"/>
            </a:lvl1pPr>
          </a:lstStyle>
          <a:p>
            <a:r>
              <a:rPr lang="de-DE"/>
              <a:t>Platzhalter </a:t>
            </a:r>
            <a:br>
              <a:rPr lang="de-DE"/>
            </a:br>
            <a:r>
              <a:rPr lang="de-DE"/>
              <a:t>Logo Kooperationspartner</a:t>
            </a:r>
            <a:br>
              <a:rPr lang="de-DE"/>
            </a:br>
            <a:r>
              <a:rPr lang="de-DE"/>
              <a:t>(Bitte löschen, falls nicht passend)</a:t>
            </a:r>
          </a:p>
          <a:p>
            <a:endParaRPr lang="en-GB"/>
          </a:p>
        </p:txBody>
      </p:sp>
      <p:sp>
        <p:nvSpPr>
          <p:cNvPr id="16" name="Textplatzhalter 15">
            <a:extLst>
              <a:ext uri="{FF2B5EF4-FFF2-40B4-BE49-F238E27FC236}">
                <a16:creationId xmlns:a16="http://schemas.microsoft.com/office/drawing/2014/main" id="{597D03B5-08D6-4DB4-88CC-8F5815A5C6F7}"/>
              </a:ext>
            </a:extLst>
          </p:cNvPr>
          <p:cNvSpPr>
            <a:spLocks noGrp="1"/>
          </p:cNvSpPr>
          <p:nvPr>
            <p:ph type="body" sz="quarter" idx="25" hasCustomPrompt="1"/>
          </p:nvPr>
        </p:nvSpPr>
        <p:spPr>
          <a:xfrm>
            <a:off x="2743666" y="1"/>
            <a:ext cx="7785971" cy="1459099"/>
          </a:xfrm>
          <a:solidFill>
            <a:schemeClr val="accent4">
              <a:lumMod val="20000"/>
              <a:lumOff val="80000"/>
            </a:schemeClr>
          </a:solidFill>
        </p:spPr>
        <p:txBody>
          <a:bodyPr wrap="square" lIns="72000" tIns="72000" bIns="72000">
            <a:spAutoFit/>
          </a:bodyPr>
          <a:lstStyle>
            <a:lvl1pPr>
              <a:lnSpc>
                <a:spcPct val="100000"/>
              </a:lnSpc>
              <a:spcBef>
                <a:spcPts val="0"/>
              </a:spcBef>
              <a:defRPr sz="1067"/>
            </a:lvl1pPr>
            <a:lvl2pPr marL="0" indent="0">
              <a:buNone/>
              <a:defRPr sz="933" b="1">
                <a:solidFill>
                  <a:srgbClr val="C00000"/>
                </a:solidFill>
              </a:defRPr>
            </a:lvl2pPr>
            <a:lvl5pPr>
              <a:defRPr sz="800"/>
            </a:lvl5pPr>
          </a:lstStyle>
          <a:p>
            <a:pPr marL="114297" lvl="1"/>
            <a:r>
              <a:rPr lang="de-DE" sz="1067"/>
              <a:t>Hinweistext für diese Seite: </a:t>
            </a:r>
            <a:br>
              <a:rPr lang="de-DE" sz="1067"/>
            </a:br>
            <a:r>
              <a:rPr lang="de-DE" sz="1067"/>
              <a:t>Platzhaltertexte bitte nach Bedarf anpassen/löschen. </a:t>
            </a:r>
            <a:br>
              <a:rPr lang="de-DE" sz="1067"/>
            </a:br>
            <a:r>
              <a:rPr lang="de-DE" sz="1067"/>
              <a:t>Links: Projekt-/Programmname, Anschrift, E-Mail etc.</a:t>
            </a:r>
            <a:br>
              <a:rPr lang="de-DE" sz="1067"/>
            </a:br>
            <a:r>
              <a:rPr lang="de-DE" sz="1067"/>
              <a:t>Rechts oben: </a:t>
            </a:r>
            <a:r>
              <a:rPr lang="de-DE" sz="1067" err="1"/>
              <a:t>Auftrageber</a:t>
            </a:r>
            <a:r>
              <a:rPr lang="de-DE" sz="1067"/>
              <a:t>*innen (z.B. Im Auftrag des BMZ, BMU, …) Referat, Ansprechpartner*in</a:t>
            </a:r>
            <a:br>
              <a:rPr lang="de-DE" sz="1067"/>
            </a:br>
            <a:r>
              <a:rPr lang="de-DE" sz="1067"/>
              <a:t>Rechts unten; erster Platzhalter: BMZ-Logo, falls erforderlich. </a:t>
            </a:r>
            <a:br>
              <a:rPr lang="de-DE" sz="1067"/>
            </a:br>
            <a:r>
              <a:rPr lang="de-DE" sz="1067"/>
              <a:t>Rechts unten, zweiter Platzhalter: Logo des Kooperationspartners. </a:t>
            </a:r>
            <a:br>
              <a:rPr lang="de-DE" sz="1067"/>
            </a:br>
            <a:r>
              <a:rPr lang="de-DE" sz="1067"/>
              <a:t>Löschen Sie die Platzhalter falls nicht relevant. </a:t>
            </a:r>
            <a:br>
              <a:rPr lang="de-DE" sz="1067"/>
            </a:br>
            <a:r>
              <a:rPr lang="de-DE" sz="1067"/>
              <a:t>Diese Notiz bitte löschen.</a:t>
            </a:r>
          </a:p>
        </p:txBody>
      </p:sp>
    </p:spTree>
    <p:extLst>
      <p:ext uri="{BB962C8B-B14F-4D97-AF65-F5344CB8AC3E}">
        <p14:creationId xmlns:p14="http://schemas.microsoft.com/office/powerpoint/2010/main" val="2291072607"/>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Fotonachweise und Quellen">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p:nvPr>
        </p:nvSpPr>
        <p:spPr bwMode="gray">
          <a:xfrm>
            <a:off x="600660" y="1475895"/>
            <a:ext cx="9563579" cy="4626708"/>
          </a:xfrm>
        </p:spPr>
        <p:txBody>
          <a:bodyPr numCol="2"/>
          <a:lstStyle>
            <a:lvl1pPr>
              <a:lnSpc>
                <a:spcPct val="100000"/>
              </a:lnSpc>
              <a:spcBef>
                <a:spcPts val="0"/>
              </a:spcBef>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de-DE"/>
              <a:t>Mastertextformat bearbeiten</a:t>
            </a:r>
          </a:p>
        </p:txBody>
      </p:sp>
      <p:sp>
        <p:nvSpPr>
          <p:cNvPr id="11" name="Rechteck 10">
            <a:extLst>
              <a:ext uri="{FF2B5EF4-FFF2-40B4-BE49-F238E27FC236}">
                <a16:creationId xmlns:a16="http://schemas.microsoft.com/office/drawing/2014/main" id="{1BCACD76-7CB8-457E-9434-C57DB9E23AA9}"/>
              </a:ext>
            </a:extLst>
          </p:cNvPr>
          <p:cNvSpPr/>
          <p:nvPr userDrawn="1"/>
        </p:nvSpPr>
        <p:spPr bwMode="gray">
          <a:xfrm>
            <a:off x="1036949" y="6535917"/>
            <a:ext cx="1445444" cy="213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Titel 4">
            <a:extLst>
              <a:ext uri="{FF2B5EF4-FFF2-40B4-BE49-F238E27FC236}">
                <a16:creationId xmlns:a16="http://schemas.microsoft.com/office/drawing/2014/main" id="{7C271A97-CC1D-481E-9972-CE4AD69C28AD}"/>
              </a:ext>
            </a:extLst>
          </p:cNvPr>
          <p:cNvSpPr txBox="1">
            <a:spLocks/>
          </p:cNvSpPr>
          <p:nvPr userDrawn="1"/>
        </p:nvSpPr>
        <p:spPr bwMode="gray">
          <a:xfrm>
            <a:off x="599757" y="320283"/>
            <a:ext cx="9020495" cy="720725"/>
          </a:xfrm>
          <a:prstGeom prst="rect">
            <a:avLst/>
          </a:prstGeom>
        </p:spPr>
        <p:txBody>
          <a:bodyPr vert="horz" lIns="0" tIns="0" rIns="96000" bIns="0" rtlCol="0" anchor="b">
            <a:noAutofit/>
          </a:bodyPr>
          <a:lstStyle>
            <a:lvl1pPr algn="l" defTabSz="685800" rtl="0" eaLnBrk="1" latinLnBrk="0" hangingPunct="1">
              <a:lnSpc>
                <a:spcPct val="90000"/>
              </a:lnSpc>
              <a:spcBef>
                <a:spcPct val="0"/>
              </a:spcBef>
              <a:buNone/>
              <a:defRPr sz="1800" b="1" kern="1200" cap="none" baseline="0">
                <a:solidFill>
                  <a:schemeClr val="tx1"/>
                </a:solidFill>
                <a:latin typeface="+mj-lt"/>
                <a:ea typeface="+mj-ea"/>
                <a:cs typeface="+mj-cs"/>
              </a:defRPr>
            </a:lvl1pPr>
          </a:lstStyle>
          <a:p>
            <a:r>
              <a:rPr lang="de-DE" sz="2400" b="1"/>
              <a:t>Fotonachweise / Quellen</a:t>
            </a:r>
            <a:endParaRPr lang="de-DE" sz="2400"/>
          </a:p>
        </p:txBody>
      </p:sp>
    </p:spTree>
    <p:extLst>
      <p:ext uri="{BB962C8B-B14F-4D97-AF65-F5344CB8AC3E}">
        <p14:creationId xmlns:p14="http://schemas.microsoft.com/office/powerpoint/2010/main" val="1110701019"/>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Adressfolie">
    <p:spTree>
      <p:nvGrpSpPr>
        <p:cNvPr id="1" name=""/>
        <p:cNvGrpSpPr/>
        <p:nvPr/>
      </p:nvGrpSpPr>
      <p:grpSpPr>
        <a:xfrm>
          <a:off x="0" y="0"/>
          <a:ext cx="0" cy="0"/>
          <a:chOff x="0" y="0"/>
          <a:chExt cx="0" cy="0"/>
        </a:xfrm>
      </p:grpSpPr>
      <p:pic>
        <p:nvPicPr>
          <p:cNvPr id="17" name="Grafik 16" descr="Ein Bild, das Kette enthält.&#10;&#10;Automatisch generierte Beschreibung">
            <a:extLst>
              <a:ext uri="{FF2B5EF4-FFF2-40B4-BE49-F238E27FC236}">
                <a16:creationId xmlns:a16="http://schemas.microsoft.com/office/drawing/2014/main" id="{D27820A7-D571-4E28-A8CF-ADB17402AE97}"/>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5444047"/>
          </a:xfrm>
          <a:prstGeom prst="rect">
            <a:avLst/>
          </a:prstGeom>
        </p:spPr>
      </p:pic>
      <p:pic>
        <p:nvPicPr>
          <p:cNvPr id="12" name="Grafik 11" descr="Ein Bild, das Säge enthält.&#10;&#10;Automatisch generierte Beschreibung">
            <a:extLst>
              <a:ext uri="{FF2B5EF4-FFF2-40B4-BE49-F238E27FC236}">
                <a16:creationId xmlns:a16="http://schemas.microsoft.com/office/drawing/2014/main" id="{D33A00EE-9ACF-4636-BD82-6CF5E7FCB98C}"/>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56567"/>
            <a:ext cx="11860800" cy="5214544"/>
          </a:xfrm>
          <a:prstGeom prst="rect">
            <a:avLst/>
          </a:prstGeom>
        </p:spPr>
      </p:pic>
      <p:sp>
        <p:nvSpPr>
          <p:cNvPr id="14" name="Bar">
            <a:extLst>
              <a:ext uri="{FF2B5EF4-FFF2-40B4-BE49-F238E27FC236}">
                <a16:creationId xmlns:a16="http://schemas.microsoft.com/office/drawing/2014/main" id="{CAE61038-067C-47CF-8DDC-5ED6CDAC4AEE}"/>
              </a:ext>
            </a:extLst>
          </p:cNvPr>
          <p:cNvSpPr/>
          <p:nvPr userDrawn="1"/>
        </p:nvSpPr>
        <p:spPr bwMode="gray">
          <a:xfrm>
            <a:off x="8815753" y="5609147"/>
            <a:ext cx="3206913" cy="19590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Rechteck 18">
            <a:extLst>
              <a:ext uri="{FF2B5EF4-FFF2-40B4-BE49-F238E27FC236}">
                <a16:creationId xmlns:a16="http://schemas.microsoft.com/office/drawing/2014/main" id="{4950B203-064F-443F-94A9-C002DAAE8F83}"/>
              </a:ext>
            </a:extLst>
          </p:cNvPr>
          <p:cNvSpPr/>
          <p:nvPr userDrawn="1"/>
        </p:nvSpPr>
        <p:spPr bwMode="gray">
          <a:xfrm>
            <a:off x="1620789" y="2077320"/>
            <a:ext cx="4705732" cy="3027304"/>
          </a:xfrm>
          <a:prstGeom prst="rect">
            <a:avLst/>
          </a:prstGeom>
        </p:spPr>
        <p:txBody>
          <a:bodyPr wrap="square">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de-DE" sz="1467" b="1" i="0" u="none" strike="noStrike" kern="0" cap="none" spc="0" normalizeH="0" baseline="0" noProof="0">
                <a:ln>
                  <a:noFill/>
                </a:ln>
                <a:solidFill>
                  <a:prstClr val="black"/>
                </a:solidFill>
                <a:effectLst/>
                <a:uLnTx/>
                <a:uFillTx/>
              </a:rPr>
              <a:t>Deutsche Gesellschaft für</a:t>
            </a:r>
            <a:br>
              <a:rPr kumimoji="0" lang="de-DE" sz="1467" b="1" i="0" u="none" strike="noStrike" kern="0" cap="none" spc="0" normalizeH="0" baseline="0" noProof="0">
                <a:ln>
                  <a:noFill/>
                </a:ln>
                <a:solidFill>
                  <a:prstClr val="black"/>
                </a:solidFill>
                <a:effectLst/>
                <a:uLnTx/>
                <a:uFillTx/>
              </a:rPr>
            </a:br>
            <a:r>
              <a:rPr kumimoji="0" lang="de-DE" sz="1467" b="1" i="0" u="none" strike="noStrike" kern="0" cap="none" spc="0" normalizeH="0" baseline="0" noProof="0">
                <a:ln>
                  <a:noFill/>
                </a:ln>
                <a:solidFill>
                  <a:prstClr val="black"/>
                </a:solidFill>
                <a:effectLst/>
                <a:uLnTx/>
                <a:uFillTx/>
              </a:rPr>
              <a:t>Internationale Zusammenarbeit (GIZ) GmbH</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467" b="1"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rPr>
              <a:t>Sitz der Gesellschaft </a:t>
            </a:r>
            <a:br>
              <a:rPr kumimoji="0" lang="de-DE" sz="1467" b="0" i="0" u="none" strike="noStrike" kern="0" cap="none" spc="0" normalizeH="0" baseline="0" noProof="0">
                <a:ln>
                  <a:noFill/>
                </a:ln>
                <a:solidFill>
                  <a:prstClr val="black"/>
                </a:solidFill>
                <a:effectLst/>
                <a:uLnTx/>
                <a:uFillTx/>
              </a:rPr>
            </a:br>
            <a:r>
              <a:rPr kumimoji="0" lang="de-DE" sz="1467" b="0" i="0" u="none" strike="noStrike" kern="0" cap="none" spc="0" normalizeH="0" baseline="0" noProof="0">
                <a:ln>
                  <a:noFill/>
                </a:ln>
                <a:solidFill>
                  <a:prstClr val="black"/>
                </a:solidFill>
                <a:effectLst/>
                <a:uLnTx/>
                <a:uFillTx/>
              </a:rPr>
              <a:t>Bonn und Eschborn</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rPr>
              <a:t>Friedrich-Ebert-Allee 32 + 36</a:t>
            </a:r>
            <a:br>
              <a:rPr kumimoji="0" lang="de-DE" sz="1467" b="0" i="0" u="none" strike="noStrike" kern="0" cap="none" spc="0" normalizeH="0" baseline="0" noProof="0">
                <a:ln>
                  <a:noFill/>
                </a:ln>
                <a:solidFill>
                  <a:prstClr val="black"/>
                </a:solidFill>
                <a:effectLst/>
                <a:uLnTx/>
                <a:uFillTx/>
              </a:rPr>
            </a:br>
            <a:r>
              <a:rPr kumimoji="0" lang="de-DE" sz="1467" b="0" i="0" u="none" strike="noStrike" kern="0" cap="none" spc="0" normalizeH="0" baseline="0" noProof="0">
                <a:ln>
                  <a:noFill/>
                </a:ln>
                <a:solidFill>
                  <a:prstClr val="black"/>
                </a:solidFill>
                <a:effectLst/>
                <a:uLnTx/>
                <a:uFillTx/>
              </a:rPr>
              <a:t>53113 Bonn, Deutschland</a:t>
            </a:r>
            <a:br>
              <a:rPr kumimoji="0" lang="de-DE" sz="1467" b="0" i="0" u="none" strike="noStrike" kern="0" cap="none" spc="0" normalizeH="0" baseline="0" noProof="0">
                <a:ln>
                  <a:noFill/>
                </a:ln>
                <a:solidFill>
                  <a:prstClr val="black"/>
                </a:solidFill>
                <a:effectLst/>
                <a:uLnTx/>
                <a:uFillTx/>
              </a:rPr>
            </a:br>
            <a:r>
              <a:rPr kumimoji="0" lang="de-DE" sz="1467" b="0" i="0" u="none" strike="noStrike" kern="0" cap="none" spc="0" normalizeH="0" baseline="0" noProof="0">
                <a:ln>
                  <a:noFill/>
                </a:ln>
                <a:solidFill>
                  <a:prstClr val="black"/>
                </a:solidFill>
                <a:effectLst/>
                <a:uLnTx/>
                <a:uFillTx/>
              </a:rPr>
              <a:t>T  +49  228  44 60 - 0</a:t>
            </a:r>
            <a:br>
              <a:rPr kumimoji="0" lang="de-DE" sz="1467" b="0" i="0" u="none" strike="noStrike" kern="0" cap="none" spc="0" normalizeH="0" baseline="0" noProof="0">
                <a:ln>
                  <a:noFill/>
                </a:ln>
                <a:solidFill>
                  <a:prstClr val="black"/>
                </a:solidFill>
                <a:effectLst/>
                <a:uLnTx/>
                <a:uFillTx/>
              </a:rPr>
            </a:br>
            <a:r>
              <a:rPr kumimoji="0" lang="de-DE" sz="1467" b="0" i="0" u="none" strike="noStrike" kern="0" cap="none" spc="0" normalizeH="0" baseline="0" noProof="0">
                <a:ln>
                  <a:noFill/>
                </a:ln>
                <a:solidFill>
                  <a:prstClr val="black"/>
                </a:solidFill>
                <a:effectLst/>
                <a:uLnTx/>
                <a:uFillTx/>
              </a:rPr>
              <a:t>F  +49  228  44 60 - 17 66</a:t>
            </a:r>
          </a:p>
          <a:p>
            <a:pPr marL="0" marR="0" lvl="0" indent="0" defTabSz="1219170" eaLnBrk="1" fontAlgn="auto" latinLnBrk="0" hangingPunct="1">
              <a:lnSpc>
                <a:spcPct val="100000"/>
              </a:lnSpc>
              <a:spcBef>
                <a:spcPts val="0"/>
              </a:spcBef>
              <a:spcAft>
                <a:spcPts val="0"/>
              </a:spcAft>
              <a:buClrTx/>
              <a:buSzTx/>
              <a:buFontTx/>
              <a:buNone/>
              <a:tabLst/>
              <a:defRPr/>
            </a:pPr>
            <a:endParaRPr kumimoji="0" lang="de-DE"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rPr>
              <a:t>E  info@giz.de</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rPr>
              <a:t>I   </a:t>
            </a:r>
            <a:r>
              <a:rPr kumimoji="0" lang="de-DE" sz="533" b="0" i="0" u="none" strike="noStrike" kern="0" cap="none" spc="0" normalizeH="0" baseline="0" noProof="0">
                <a:ln>
                  <a:noFill/>
                </a:ln>
                <a:solidFill>
                  <a:prstClr val="black"/>
                </a:solidFill>
                <a:effectLst/>
                <a:uLnTx/>
                <a:uFillTx/>
              </a:rPr>
              <a:t> </a:t>
            </a:r>
            <a:r>
              <a:rPr kumimoji="0" lang="de-DE" sz="1467" b="0" i="0" u="none" strike="noStrike" kern="0" cap="none" spc="0" normalizeH="0" baseline="0" noProof="0">
                <a:ln>
                  <a:noFill/>
                </a:ln>
                <a:solidFill>
                  <a:prstClr val="black"/>
                </a:solidFill>
                <a:effectLst/>
                <a:uLnTx/>
                <a:uFillTx/>
              </a:rPr>
              <a:t>www.giz.de</a:t>
            </a:r>
          </a:p>
        </p:txBody>
      </p:sp>
      <p:sp>
        <p:nvSpPr>
          <p:cNvPr id="20" name="Rechteck 19">
            <a:extLst>
              <a:ext uri="{FF2B5EF4-FFF2-40B4-BE49-F238E27FC236}">
                <a16:creationId xmlns:a16="http://schemas.microsoft.com/office/drawing/2014/main" id="{37982854-A844-4D46-9BB7-0890F958ED69}"/>
              </a:ext>
            </a:extLst>
          </p:cNvPr>
          <p:cNvSpPr/>
          <p:nvPr userDrawn="1"/>
        </p:nvSpPr>
        <p:spPr bwMode="gray">
          <a:xfrm>
            <a:off x="4700586" y="3413820"/>
            <a:ext cx="4294717" cy="995401"/>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de-DE" sz="1467" b="0" i="0" u="none" strike="noStrike" kern="0" cap="none" spc="0" normalizeH="0" baseline="0" noProof="0">
                <a:ln>
                  <a:noFill/>
                </a:ln>
                <a:solidFill>
                  <a:prstClr val="black"/>
                </a:solidFill>
                <a:effectLst/>
                <a:uLnTx/>
                <a:uFillTx/>
                <a:latin typeface="+mn-lt"/>
                <a:ea typeface="+mn-ea"/>
                <a:cs typeface="+mn-cs"/>
              </a:rPr>
              <a:t>Dag-</a:t>
            </a:r>
            <a:r>
              <a:rPr kumimoji="0" lang="de-DE" sz="1467" b="0" i="0" u="none" strike="noStrike" kern="0" cap="none" spc="0" normalizeH="0" baseline="0" noProof="0" err="1">
                <a:ln>
                  <a:noFill/>
                </a:ln>
                <a:solidFill>
                  <a:prstClr val="black"/>
                </a:solidFill>
                <a:effectLst/>
                <a:uLnTx/>
                <a:uFillTx/>
                <a:latin typeface="+mn-lt"/>
                <a:ea typeface="+mn-ea"/>
                <a:cs typeface="+mn-cs"/>
              </a:rPr>
              <a:t>Hammarskjöld</a:t>
            </a:r>
            <a:r>
              <a:rPr kumimoji="0" lang="de-DE" sz="1467" b="0" i="0" u="none" strike="noStrike" kern="0" cap="none" spc="0" normalizeH="0" baseline="0" noProof="0">
                <a:ln>
                  <a:noFill/>
                </a:ln>
                <a:solidFill>
                  <a:prstClr val="black"/>
                </a:solidFill>
                <a:effectLst/>
                <a:uLnTx/>
                <a:uFillTx/>
                <a:latin typeface="+mn-lt"/>
                <a:ea typeface="+mn-ea"/>
                <a:cs typeface="+mn-cs"/>
              </a:rPr>
              <a:t>-Weg 1 - 5</a:t>
            </a:r>
            <a:br>
              <a:rPr kumimoji="0" lang="de-DE" sz="1467" b="0" i="0" u="none" strike="noStrike" kern="0" cap="none" spc="0" normalizeH="0" baseline="0" noProof="0">
                <a:ln>
                  <a:noFill/>
                </a:ln>
                <a:solidFill>
                  <a:prstClr val="black"/>
                </a:solidFill>
                <a:effectLst/>
                <a:uLnTx/>
                <a:uFillTx/>
                <a:latin typeface="+mn-lt"/>
                <a:ea typeface="+mn-ea"/>
                <a:cs typeface="+mn-cs"/>
              </a:rPr>
            </a:br>
            <a:r>
              <a:rPr kumimoji="0" lang="de-DE" sz="1467" b="0" i="0" u="none" strike="noStrike" kern="0" cap="none" spc="0" normalizeH="0" baseline="0" noProof="0">
                <a:ln>
                  <a:noFill/>
                </a:ln>
                <a:solidFill>
                  <a:prstClr val="black"/>
                </a:solidFill>
                <a:effectLst/>
                <a:uLnTx/>
                <a:uFillTx/>
                <a:latin typeface="+mn-lt"/>
                <a:ea typeface="+mn-ea"/>
                <a:cs typeface="+mn-cs"/>
              </a:rPr>
              <a:t>65760 Eschborn, Deutschland</a:t>
            </a:r>
            <a:br>
              <a:rPr kumimoji="0" lang="de-DE" sz="1467" b="0" i="0" u="none" strike="noStrike" kern="0" cap="none" spc="0" normalizeH="0" baseline="0" noProof="0">
                <a:ln>
                  <a:noFill/>
                </a:ln>
                <a:solidFill>
                  <a:prstClr val="black"/>
                </a:solidFill>
                <a:effectLst/>
                <a:uLnTx/>
                <a:uFillTx/>
                <a:latin typeface="+mn-lt"/>
                <a:ea typeface="+mn-ea"/>
                <a:cs typeface="+mn-cs"/>
              </a:rPr>
            </a:br>
            <a:r>
              <a:rPr kumimoji="0" lang="de-DE" sz="1467" b="0" i="0" u="none" strike="noStrike" kern="0" cap="none" spc="0" normalizeH="0" baseline="0" noProof="0">
                <a:ln>
                  <a:noFill/>
                </a:ln>
                <a:solidFill>
                  <a:prstClr val="black"/>
                </a:solidFill>
                <a:effectLst/>
                <a:uLnTx/>
                <a:uFillTx/>
                <a:latin typeface="+mn-lt"/>
                <a:ea typeface="+mn-ea"/>
                <a:cs typeface="+mn-cs"/>
              </a:rPr>
              <a:t>T  +49  61 96  79 - 0</a:t>
            </a:r>
            <a:br>
              <a:rPr kumimoji="0" lang="de-DE" sz="1467" b="0" i="0" u="none" strike="noStrike" kern="0" cap="none" spc="0" normalizeH="0" baseline="0" noProof="0">
                <a:ln>
                  <a:noFill/>
                </a:ln>
                <a:solidFill>
                  <a:prstClr val="black"/>
                </a:solidFill>
                <a:effectLst/>
                <a:uLnTx/>
                <a:uFillTx/>
                <a:latin typeface="+mn-lt"/>
                <a:ea typeface="+mn-ea"/>
                <a:cs typeface="+mn-cs"/>
              </a:rPr>
            </a:br>
            <a:r>
              <a:rPr kumimoji="0" lang="de-DE" sz="1467" b="0" i="0" u="none" strike="noStrike" kern="0" cap="none" spc="0" normalizeH="0" baseline="0" noProof="0">
                <a:ln>
                  <a:noFill/>
                </a:ln>
                <a:solidFill>
                  <a:prstClr val="black"/>
                </a:solidFill>
                <a:effectLst/>
                <a:uLnTx/>
                <a:uFillTx/>
                <a:latin typeface="+mn-lt"/>
                <a:ea typeface="+mn-ea"/>
                <a:cs typeface="+mn-cs"/>
              </a:rPr>
              <a:t>F  +49  61 96  79 - 11 15</a:t>
            </a:r>
          </a:p>
        </p:txBody>
      </p:sp>
      <p:pic>
        <p:nvPicPr>
          <p:cNvPr id="8" name="logo">
            <a:extLst>
              <a:ext uri="{FF2B5EF4-FFF2-40B4-BE49-F238E27FC236}">
                <a16:creationId xmlns:a16="http://schemas.microsoft.com/office/drawing/2014/main" id="{89CFF6E4-F492-44F6-997D-92E15F612E25}"/>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1702220" y="5929845"/>
            <a:ext cx="2200291" cy="607280"/>
          </a:xfrm>
          <a:prstGeom prst="rect">
            <a:avLst/>
          </a:prstGeom>
        </p:spPr>
      </p:pic>
    </p:spTree>
    <p:extLst>
      <p:ext uri="{BB962C8B-B14F-4D97-AF65-F5344CB8AC3E}">
        <p14:creationId xmlns:p14="http://schemas.microsoft.com/office/powerpoint/2010/main" val="142737041"/>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Abschlussgruß">
    <p:spTree>
      <p:nvGrpSpPr>
        <p:cNvPr id="1" name=""/>
        <p:cNvGrpSpPr/>
        <p:nvPr/>
      </p:nvGrpSpPr>
      <p:grpSpPr>
        <a:xfrm>
          <a:off x="0" y="0"/>
          <a:ext cx="0" cy="0"/>
          <a:chOff x="0" y="0"/>
          <a:chExt cx="0" cy="0"/>
        </a:xfrm>
      </p:grpSpPr>
      <p:sp>
        <p:nvSpPr>
          <p:cNvPr id="3" name="Fußzeilenplatzhalter 2">
            <a:extLst>
              <a:ext uri="{FF2B5EF4-FFF2-40B4-BE49-F238E27FC236}">
                <a16:creationId xmlns:a16="http://schemas.microsoft.com/office/drawing/2014/main" id="{A54843D0-9D4E-4A08-B21C-F3CF94B3419F}"/>
              </a:ext>
            </a:extLst>
          </p:cNvPr>
          <p:cNvSpPr>
            <a:spLocks noGrp="1"/>
          </p:cNvSpPr>
          <p:nvPr>
            <p:ph type="ftr" sz="quarter" idx="10"/>
          </p:nvPr>
        </p:nvSpPr>
        <p:spPr/>
        <p:txBody>
          <a:bodyPr/>
          <a:lstStyle/>
          <a:p>
            <a:r>
              <a:rPr lang="en-US"/>
              <a:t>Presentation on the CTREATE Project </a:t>
            </a:r>
          </a:p>
        </p:txBody>
      </p:sp>
      <p:sp>
        <p:nvSpPr>
          <p:cNvPr id="4" name="Datumsplatzhalter 3">
            <a:extLst>
              <a:ext uri="{FF2B5EF4-FFF2-40B4-BE49-F238E27FC236}">
                <a16:creationId xmlns:a16="http://schemas.microsoft.com/office/drawing/2014/main" id="{561AFD69-7AC2-40FF-B65D-36D6A58C325F}"/>
              </a:ext>
            </a:extLst>
          </p:cNvPr>
          <p:cNvSpPr>
            <a:spLocks noGrp="1"/>
          </p:cNvSpPr>
          <p:nvPr>
            <p:ph type="dt" sz="half" idx="11"/>
          </p:nvPr>
        </p:nvSpPr>
        <p:spPr/>
        <p:txBody>
          <a:bodyPr/>
          <a:lstStyle/>
          <a:p>
            <a:fld id="{B4B18D17-243F-48E0-B842-A247CA66605A}" type="datetime1">
              <a:rPr lang="en-US" smtClean="0"/>
              <a:t>9/12/2023</a:t>
            </a:fld>
            <a:endParaRPr lang="de-DE"/>
          </a:p>
        </p:txBody>
      </p:sp>
      <p:sp>
        <p:nvSpPr>
          <p:cNvPr id="5" name="Foliennummernplatzhalter 4">
            <a:extLst>
              <a:ext uri="{FF2B5EF4-FFF2-40B4-BE49-F238E27FC236}">
                <a16:creationId xmlns:a16="http://schemas.microsoft.com/office/drawing/2014/main" id="{34D52D57-D33E-4FC9-BA8B-83F3837CF61C}"/>
              </a:ext>
            </a:extLst>
          </p:cNvPr>
          <p:cNvSpPr>
            <a:spLocks noGrp="1"/>
          </p:cNvSpPr>
          <p:nvPr>
            <p:ph type="sldNum" sz="quarter" idx="12"/>
          </p:nvPr>
        </p:nvSpPr>
        <p:spPr/>
        <p:txBody>
          <a:bodyPr/>
          <a:lstStyle/>
          <a:p>
            <a:r>
              <a:rPr lang="de-DE"/>
              <a:t>Seite </a:t>
            </a:r>
            <a:fld id="{3A8B5DB7-81A8-4ED4-916B-6B23CD603687}" type="slidenum">
              <a:rPr smtClean="0"/>
              <a:pPr/>
              <a:t>‹#›</a:t>
            </a:fld>
            <a:endParaRPr/>
          </a:p>
        </p:txBody>
      </p:sp>
      <p:sp>
        <p:nvSpPr>
          <p:cNvPr id="12" name="Rechteck 11">
            <a:extLst>
              <a:ext uri="{FF2B5EF4-FFF2-40B4-BE49-F238E27FC236}">
                <a16:creationId xmlns:a16="http://schemas.microsoft.com/office/drawing/2014/main" id="{97FE8B9F-E6A5-4833-BF1A-244E46E3A1EB}"/>
              </a:ext>
            </a:extLst>
          </p:cNvPr>
          <p:cNvSpPr/>
          <p:nvPr userDrawn="1"/>
        </p:nvSpPr>
        <p:spPr bwMode="gray">
          <a:xfrm>
            <a:off x="3106491" y="1797585"/>
            <a:ext cx="5976380" cy="28009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de-DE" sz="5867"/>
              <a:t>Herzlichen Dank </a:t>
            </a:r>
            <a:br>
              <a:rPr lang="de-DE" sz="5867"/>
            </a:br>
            <a:r>
              <a:rPr lang="de-DE" sz="5867"/>
              <a:t>für Ihre </a:t>
            </a:r>
            <a:br>
              <a:rPr lang="de-DE" sz="5867"/>
            </a:br>
            <a:r>
              <a:rPr lang="de-DE" sz="5867"/>
              <a:t>Aufmerksamkeit!</a:t>
            </a:r>
            <a:endParaRPr lang="de-DE" sz="5867" b="0" kern="1200" cap="none" baseline="0" noProof="0">
              <a:solidFill>
                <a:schemeClr val="tx1"/>
              </a:solidFill>
              <a:latin typeface="+mj-lt"/>
              <a:ea typeface="+mj-ea"/>
              <a:cs typeface="+mj-cs"/>
            </a:endParaRPr>
          </a:p>
        </p:txBody>
      </p:sp>
    </p:spTree>
    <p:extLst>
      <p:ext uri="{BB962C8B-B14F-4D97-AF65-F5344CB8AC3E}">
        <p14:creationId xmlns:p14="http://schemas.microsoft.com/office/powerpoint/2010/main" val="3587659582"/>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Standard text slid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9"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9403C02B-EA48-4260-811D-43CCEC0F652F}"/>
              </a:ext>
            </a:extLst>
          </p:cNvPr>
          <p:cNvSpPr>
            <a:spLocks noGrp="1"/>
          </p:cNvSpPr>
          <p:nvPr>
            <p:ph type="dt" sz="half" idx="14"/>
          </p:nvPr>
        </p:nvSpPr>
        <p:spPr/>
        <p:txBody>
          <a:bodyPr/>
          <a:lstStyle/>
          <a:p>
            <a:r>
              <a:rPr lang="en-US"/>
              <a:t>August 2023</a:t>
            </a:r>
            <a:endParaRPr lang="en-GB"/>
          </a:p>
        </p:txBody>
      </p:sp>
      <p:sp>
        <p:nvSpPr>
          <p:cNvPr id="7" name="Fußzeilenplatzhalter 6">
            <a:extLst>
              <a:ext uri="{FF2B5EF4-FFF2-40B4-BE49-F238E27FC236}">
                <a16:creationId xmlns:a16="http://schemas.microsoft.com/office/drawing/2014/main" id="{3572318F-C167-4A9B-9214-245E7E1B6789}"/>
              </a:ext>
            </a:extLst>
          </p:cNvPr>
          <p:cNvSpPr>
            <a:spLocks noGrp="1"/>
          </p:cNvSpPr>
          <p:nvPr>
            <p:ph type="ftr" sz="quarter" idx="15"/>
          </p:nvPr>
        </p:nvSpPr>
        <p:spPr/>
        <p:txBody>
          <a:bodyPr/>
          <a:lstStyle/>
          <a:p>
            <a:r>
              <a:rPr lang="en-GB"/>
              <a:t>AgriFood Cluster Zambia</a:t>
            </a:r>
          </a:p>
        </p:txBody>
      </p:sp>
      <p:sp>
        <p:nvSpPr>
          <p:cNvPr id="9" name="Foliennummernplatzhalter 8">
            <a:extLst>
              <a:ext uri="{FF2B5EF4-FFF2-40B4-BE49-F238E27FC236}">
                <a16:creationId xmlns:a16="http://schemas.microsoft.com/office/drawing/2014/main" id="{75A6A7C1-5347-4031-950E-FE89F744C1A9}"/>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125090023"/>
      </p:ext>
    </p:extLst>
  </p:cSld>
  <p:clrMapOvr>
    <a:masterClrMapping/>
  </p:clrMapOvr>
  <p:transition>
    <p:fade/>
  </p:transition>
  <p:extLst>
    <p:ext uri="{DCECCB84-F9BA-43D5-87BE-67443E8EF086}">
      <p15:sldGuideLst xmlns:p15="http://schemas.microsoft.com/office/powerpoint/2012/main">
        <p15:guide id="1" orient="horz" pos="2845">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Title, colour">
    <p:spTree>
      <p:nvGrpSpPr>
        <p:cNvPr id="1" name=""/>
        <p:cNvGrpSpPr/>
        <p:nvPr/>
      </p:nvGrpSpPr>
      <p:grpSpPr>
        <a:xfrm>
          <a:off x="0" y="0"/>
          <a:ext cx="0" cy="0"/>
          <a:chOff x="0" y="0"/>
          <a:chExt cx="0" cy="0"/>
        </a:xfrm>
      </p:grpSpPr>
      <p:pic>
        <p:nvPicPr>
          <p:cNvPr id="21" name="Grafik 20" descr="Ein Bild, das Kette enthält.&#10;&#10;Automatisch generierte Beschreibung">
            <a:extLst>
              <a:ext uri="{FF2B5EF4-FFF2-40B4-BE49-F238E27FC236}">
                <a16:creationId xmlns:a16="http://schemas.microsoft.com/office/drawing/2014/main" id="{82995FEF-F44E-4720-98FA-B2AE557B118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4721860"/>
          </a:xfrm>
          <a:prstGeom prst="rect">
            <a:avLst/>
          </a:prstGeom>
        </p:spPr>
      </p:pic>
      <p:pic>
        <p:nvPicPr>
          <p:cNvPr id="18" name="Grafik 17" descr="Ein Bild, das Säge enthält.&#10;&#10;Automatisch generierte Beschreibung">
            <a:extLst>
              <a:ext uri="{FF2B5EF4-FFF2-40B4-BE49-F238E27FC236}">
                <a16:creationId xmlns:a16="http://schemas.microsoft.com/office/drawing/2014/main" id="{57A5703D-6864-419D-AAFF-48396C4B22D5}"/>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colour GIZ key visual</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en-GB"/>
              <a:t>This is the sub-line</a:t>
            </a:r>
          </a:p>
          <a:p>
            <a:pPr lvl="0"/>
            <a:r>
              <a:rPr lang="en-GB"/>
              <a:t>Project name | Date</a:t>
            </a:r>
          </a:p>
        </p:txBody>
      </p:sp>
      <p:pic>
        <p:nvPicPr>
          <p:cNvPr id="10" name="logo">
            <a:extLst>
              <a:ext uri="{FF2B5EF4-FFF2-40B4-BE49-F238E27FC236}">
                <a16:creationId xmlns:a16="http://schemas.microsoft.com/office/drawing/2014/main" id="{BB915B2F-F90E-4740-9ADA-291A0E63BDE2}"/>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BD21318B-3022-42D5-AB5E-3CB62091D006}"/>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Tree>
    <p:extLst>
      <p:ext uri="{BB962C8B-B14F-4D97-AF65-F5344CB8AC3E}">
        <p14:creationId xmlns:p14="http://schemas.microsoft.com/office/powerpoint/2010/main" val="713914068"/>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Title b/w ">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FF0DB5C6-9E74-4378-9827-68473EFA35F3}"/>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4721861"/>
          </a:xfrm>
          <a:prstGeom prst="rect">
            <a:avLst/>
          </a:prstGeom>
        </p:spPr>
      </p:pic>
      <p:pic>
        <p:nvPicPr>
          <p:cNvPr id="15" name="Grafik 14" descr="Ein Bild, das Säge enthält.&#10;&#10;Automatisch generierte Beschreibung">
            <a:extLst>
              <a:ext uri="{FF2B5EF4-FFF2-40B4-BE49-F238E27FC236}">
                <a16:creationId xmlns:a16="http://schemas.microsoft.com/office/drawing/2014/main" id="{31687CA2-4830-4EA3-B6BE-4D04E1B8363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846875"/>
            <a:ext cx="11860800" cy="4040085"/>
          </a:xfrm>
          <a:prstGeom prst="rect">
            <a:avLst/>
          </a:prstGeom>
        </p:spPr>
      </p:pic>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Title slide/headline</a:t>
            </a:r>
            <a:br>
              <a:rPr lang="en-GB"/>
            </a:br>
            <a:r>
              <a:rPr lang="en-GB"/>
              <a:t>with b/w GIZ key visual</a:t>
            </a:r>
          </a:p>
        </p:txBody>
      </p:sp>
    </p:spTree>
    <p:extLst>
      <p:ext uri="{BB962C8B-B14F-4D97-AF65-F5344CB8AC3E}">
        <p14:creationId xmlns:p14="http://schemas.microsoft.com/office/powerpoint/2010/main" val="4291466940"/>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61CA4A7-DA48-4A1B-9244-BA17ECF0562D}"/>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4B31A4A0-FDC7-4CDF-AADA-1AF89BF0C9FA}"/>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4" name="Fußzeilenplatzhalter 3">
            <a:extLst>
              <a:ext uri="{FF2B5EF4-FFF2-40B4-BE49-F238E27FC236}">
                <a16:creationId xmlns:a16="http://schemas.microsoft.com/office/drawing/2014/main" id="{9BFC6C54-4ECD-4964-9473-515600BE5EAF}"/>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BF5110D9-82D3-4826-892B-9058B9A046A2}"/>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245096200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Photo title">
    <p:spTree>
      <p:nvGrpSpPr>
        <p:cNvPr id="1" name=""/>
        <p:cNvGrpSpPr/>
        <p:nvPr/>
      </p:nvGrpSpPr>
      <p:grpSpPr>
        <a:xfrm>
          <a:off x="0" y="0"/>
          <a:ext cx="0" cy="0"/>
          <a:chOff x="0" y="0"/>
          <a:chExt cx="0" cy="0"/>
        </a:xfrm>
      </p:grpSpPr>
      <p:pic>
        <p:nvPicPr>
          <p:cNvPr id="8" name="Grafik 7" descr="Ein Bild, das Screenshot enthält.&#10;&#10;Automatisch generierte Beschreibung">
            <a:extLst>
              <a:ext uri="{FF2B5EF4-FFF2-40B4-BE49-F238E27FC236}">
                <a16:creationId xmlns:a16="http://schemas.microsoft.com/office/drawing/2014/main" id="{8B5BB38C-C268-430A-95D0-A4989E9A611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996729" y="1029491"/>
            <a:ext cx="517191" cy="787908"/>
          </a:xfrm>
          <a:prstGeom prst="rect">
            <a:avLst/>
          </a:prstGeom>
        </p:spPr>
      </p:pic>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grpSp>
        <p:nvGrpSpPr>
          <p:cNvPr id="5" name="Gruppieren 4">
            <a:extLst>
              <a:ext uri="{FF2B5EF4-FFF2-40B4-BE49-F238E27FC236}">
                <a16:creationId xmlns:a16="http://schemas.microsoft.com/office/drawing/2014/main" id="{2033EF87-771C-4B92-ADFE-7B13B36298B2}"/>
              </a:ext>
            </a:extLst>
          </p:cNvPr>
          <p:cNvGrpSpPr/>
          <p:nvPr userDrawn="1"/>
        </p:nvGrpSpPr>
        <p:grpSpPr>
          <a:xfrm>
            <a:off x="7472793" y="1034676"/>
            <a:ext cx="2117468" cy="866995"/>
            <a:chOff x="5604594" y="1459908"/>
            <a:chExt cx="1588101" cy="650246"/>
          </a:xfrm>
        </p:grpSpPr>
        <p:pic>
          <p:nvPicPr>
            <p:cNvPr id="4" name="Grafik 3" descr="Ein Bild, das Screenshot enthält.&#10;&#10;Automatisch generierte Beschreibung">
              <a:extLst>
                <a:ext uri="{FF2B5EF4-FFF2-40B4-BE49-F238E27FC236}">
                  <a16:creationId xmlns:a16="http://schemas.microsoft.com/office/drawing/2014/main" id="{819D2676-9436-4032-BE32-30435B740AE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28" name="Rechteck 27">
              <a:extLst>
                <a:ext uri="{FF2B5EF4-FFF2-40B4-BE49-F238E27FC236}">
                  <a16:creationId xmlns:a16="http://schemas.microsoft.com/office/drawing/2014/main" id="{F4035884-6A0A-4E92-9DBD-74348932C0B3}"/>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25" name="Rechteck">
            <a:extLst>
              <a:ext uri="{FF2B5EF4-FFF2-40B4-BE49-F238E27FC236}">
                <a16:creationId xmlns:a16="http://schemas.microsoft.com/office/drawing/2014/main" id="{F2E38B50-980D-47A1-BF50-09C022DE3178}"/>
              </a:ext>
            </a:extLst>
          </p:cNvPr>
          <p:cNvSpPr/>
          <p:nvPr userDrawn="1"/>
        </p:nvSpPr>
        <p:spPr bwMode="gray">
          <a:xfrm>
            <a:off x="10040048"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3" name="1.">
            <a:extLst>
              <a:ext uri="{FF2B5EF4-FFF2-40B4-BE49-F238E27FC236}">
                <a16:creationId xmlns:a16="http://schemas.microsoft.com/office/drawing/2014/main" id="{6C4143CA-4DB1-41D8-8702-2CD00961FDB5}"/>
              </a:ext>
            </a:extLst>
          </p:cNvPr>
          <p:cNvSpPr/>
          <p:nvPr userDrawn="1"/>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16" name="2.">
            <a:extLst>
              <a:ext uri="{FF2B5EF4-FFF2-40B4-BE49-F238E27FC236}">
                <a16:creationId xmlns:a16="http://schemas.microsoft.com/office/drawing/2014/main" id="{8F222F02-A2DC-42E9-84D4-4ACEFEE70A4D}"/>
              </a:ext>
            </a:extLst>
          </p:cNvPr>
          <p:cNvSpPr/>
          <p:nvPr userDrawn="1"/>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23" name="3.">
            <a:extLst>
              <a:ext uri="{FF2B5EF4-FFF2-40B4-BE49-F238E27FC236}">
                <a16:creationId xmlns:a16="http://schemas.microsoft.com/office/drawing/2014/main" id="{C15972D1-066C-49B6-94E5-4A7A0A3B2587}"/>
              </a:ext>
            </a:extLst>
          </p:cNvPr>
          <p:cNvSpPr/>
          <p:nvPr userDrawn="1"/>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846875"/>
            <a:ext cx="11858487" cy="4040085"/>
          </a:xfrm>
          <a:prstGeom prst="rect">
            <a:avLst/>
          </a:prstGeom>
          <a:blipFill dpi="0" rotWithShape="1">
            <a:blip r:embed="rId6"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Title slide/headline</a:t>
            </a:r>
            <a:br>
              <a:rPr lang="en-GB"/>
            </a:br>
            <a:r>
              <a:rPr lang="en-GB"/>
              <a:t>with background photo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Tree>
    <p:extLst>
      <p:ext uri="{BB962C8B-B14F-4D97-AF65-F5344CB8AC3E}">
        <p14:creationId xmlns:p14="http://schemas.microsoft.com/office/powerpoint/2010/main" val="3065872053"/>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Graphic/free-form selection title">
    <p:spTree>
      <p:nvGrpSpPr>
        <p:cNvPr id="1" name=""/>
        <p:cNvGrpSpPr/>
        <p:nvPr/>
      </p:nvGrpSpPr>
      <p:grpSpPr>
        <a:xfrm>
          <a:off x="0" y="0"/>
          <a:ext cx="0" cy="0"/>
          <a:chOff x="0" y="0"/>
          <a:chExt cx="0" cy="0"/>
        </a:xfrm>
      </p:grpSpPr>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28" name="Headline">
            <a:extLst>
              <a:ext uri="{FF2B5EF4-FFF2-40B4-BE49-F238E27FC236}">
                <a16:creationId xmlns:a16="http://schemas.microsoft.com/office/drawing/2014/main" id="{813E0E27-07DF-4161-8BD6-EBA305CB5161}"/>
              </a:ext>
            </a:extLst>
          </p:cNvPr>
          <p:cNvSpPr>
            <a:spLocks noGrp="1"/>
          </p:cNvSpPr>
          <p:nvPr>
            <p:ph type="title" hasCustomPrompt="1"/>
          </p:nvPr>
        </p:nvSpPr>
        <p:spPr bwMode="gray">
          <a:xfrm>
            <a:off x="164181" y="846875"/>
            <a:ext cx="11858487" cy="4040085"/>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Title slide for illustration/free-form selection</a:t>
            </a:r>
            <a:br>
              <a:rPr lang="en-GB"/>
            </a:br>
            <a:r>
              <a:rPr lang="en-GB"/>
              <a:t>with white background (interchangeable)</a:t>
            </a: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bwMode="gray">
          <a:xfrm>
            <a:off x="10396670" y="1966807"/>
            <a:ext cx="1662545" cy="1147156"/>
          </a:xfrm>
          <a:prstGeom prst="rect">
            <a:avLst/>
          </a:prstGeom>
        </p:spPr>
      </p:pic>
      <p:sp>
        <p:nvSpPr>
          <p:cNvPr id="29" name="1.">
            <a:extLst>
              <a:ext uri="{FF2B5EF4-FFF2-40B4-BE49-F238E27FC236}">
                <a16:creationId xmlns:a16="http://schemas.microsoft.com/office/drawing/2014/main" id="{20B6CB06-5705-4A0C-80E4-F97390E0F331}"/>
              </a:ext>
            </a:extLst>
          </p:cNvPr>
          <p:cNvSpPr/>
          <p:nvPr userDrawn="1"/>
        </p:nvSpPr>
        <p:spPr bwMode="gray">
          <a:xfrm>
            <a:off x="5456990" y="170887"/>
            <a:ext cx="1968500"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1. Click on this icon to insert a new photo.</a:t>
            </a:r>
          </a:p>
        </p:txBody>
      </p:sp>
      <p:sp>
        <p:nvSpPr>
          <p:cNvPr id="30" name="2.">
            <a:extLst>
              <a:ext uri="{FF2B5EF4-FFF2-40B4-BE49-F238E27FC236}">
                <a16:creationId xmlns:a16="http://schemas.microsoft.com/office/drawing/2014/main" id="{D84EBA1A-4DAD-4862-AA4E-9880DC7763BC}"/>
              </a:ext>
            </a:extLst>
          </p:cNvPr>
          <p:cNvSpPr/>
          <p:nvPr userDrawn="1"/>
        </p:nvSpPr>
        <p:spPr bwMode="gray">
          <a:xfrm>
            <a:off x="7335817" y="170888"/>
            <a:ext cx="1968500" cy="313932"/>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2. Reset the slide.</a:t>
            </a:r>
          </a:p>
        </p:txBody>
      </p:sp>
      <p:sp>
        <p:nvSpPr>
          <p:cNvPr id="31" name="3.">
            <a:extLst>
              <a:ext uri="{FF2B5EF4-FFF2-40B4-BE49-F238E27FC236}">
                <a16:creationId xmlns:a16="http://schemas.microsoft.com/office/drawing/2014/main" id="{B2678BDE-5861-465F-B7A9-0C02CEA5146A}"/>
              </a:ext>
            </a:extLst>
          </p:cNvPr>
          <p:cNvSpPr/>
          <p:nvPr userDrawn="1"/>
        </p:nvSpPr>
        <p:spPr bwMode="gray">
          <a:xfrm>
            <a:off x="9682481" y="170887"/>
            <a:ext cx="2484259" cy="757130"/>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en-GB" sz="1600" b="0" i="0" u="none" strike="noStrike" kern="1200" cap="none" spc="0" normalizeH="0" baseline="0" noProof="0">
                <a:ln>
                  <a:noFill/>
                </a:ln>
                <a:solidFill>
                  <a:prstClr val="black"/>
                </a:solidFill>
                <a:effectLst/>
                <a:uLnTx/>
                <a:uFillTx/>
                <a:latin typeface="+mn-lt"/>
                <a:ea typeface="+mn-ea"/>
                <a:cs typeface="+mn-cs"/>
              </a:rPr>
              <a:t>3. Where necessary, change the section using the ‘Crop’ function.</a:t>
            </a:r>
          </a:p>
        </p:txBody>
      </p:sp>
      <p:pic>
        <p:nvPicPr>
          <p:cNvPr id="23" name="Grafik 22" descr="Ein Bild, das Screenshot enthält.&#10;&#10;Automatisch generierte Beschreibung">
            <a:extLst>
              <a:ext uri="{FF2B5EF4-FFF2-40B4-BE49-F238E27FC236}">
                <a16:creationId xmlns:a16="http://schemas.microsoft.com/office/drawing/2014/main" id="{624386F1-94F3-4226-906F-12B82E9AA11C}"/>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10396670" y="1029491"/>
            <a:ext cx="517191" cy="787908"/>
          </a:xfrm>
          <a:prstGeom prst="rect">
            <a:avLst/>
          </a:prstGeom>
        </p:spPr>
      </p:pic>
      <p:grpSp>
        <p:nvGrpSpPr>
          <p:cNvPr id="33" name="Gruppieren 32">
            <a:extLst>
              <a:ext uri="{FF2B5EF4-FFF2-40B4-BE49-F238E27FC236}">
                <a16:creationId xmlns:a16="http://schemas.microsoft.com/office/drawing/2014/main" id="{105A1CD3-65ED-4979-8ED3-C6C6D69CA36F}"/>
              </a:ext>
            </a:extLst>
          </p:cNvPr>
          <p:cNvGrpSpPr/>
          <p:nvPr userDrawn="1"/>
        </p:nvGrpSpPr>
        <p:grpSpPr>
          <a:xfrm>
            <a:off x="7472793" y="1034676"/>
            <a:ext cx="2117468" cy="866995"/>
            <a:chOff x="5604594" y="1459908"/>
            <a:chExt cx="1588101" cy="650246"/>
          </a:xfrm>
        </p:grpSpPr>
        <p:pic>
          <p:nvPicPr>
            <p:cNvPr id="34" name="Grafik 33" descr="Ein Bild, das Screenshot enthält.&#10;&#10;Automatisch generierte Beschreibung">
              <a:extLst>
                <a:ext uri="{FF2B5EF4-FFF2-40B4-BE49-F238E27FC236}">
                  <a16:creationId xmlns:a16="http://schemas.microsoft.com/office/drawing/2014/main" id="{51D59DA1-E2B0-4CDB-A12E-01AA9A73E876}"/>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5604594" y="1459908"/>
              <a:ext cx="1588101" cy="650246"/>
            </a:xfrm>
            <a:prstGeom prst="rect">
              <a:avLst/>
            </a:prstGeom>
          </p:spPr>
        </p:pic>
        <p:sp>
          <p:nvSpPr>
            <p:cNvPr id="35" name="Rechteck 34">
              <a:extLst>
                <a:ext uri="{FF2B5EF4-FFF2-40B4-BE49-F238E27FC236}">
                  <a16:creationId xmlns:a16="http://schemas.microsoft.com/office/drawing/2014/main" id="{CA75C1DE-0310-44D2-BF9A-8AF0BB55C2BA}"/>
                </a:ext>
              </a:extLst>
            </p:cNvPr>
            <p:cNvSpPr/>
            <p:nvPr userDrawn="1"/>
          </p:nvSpPr>
          <p:spPr bwMode="gray">
            <a:xfrm>
              <a:off x="6631396" y="1739890"/>
              <a:ext cx="482357" cy="179961"/>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grpSp>
      <p:sp>
        <p:nvSpPr>
          <p:cNvPr id="36" name="Rechteck">
            <a:extLst>
              <a:ext uri="{FF2B5EF4-FFF2-40B4-BE49-F238E27FC236}">
                <a16:creationId xmlns:a16="http://schemas.microsoft.com/office/drawing/2014/main" id="{E6AB41C2-B97C-4B5B-B3A7-980B47D8BCA4}"/>
              </a:ext>
            </a:extLst>
          </p:cNvPr>
          <p:cNvSpPr/>
          <p:nvPr userDrawn="1"/>
        </p:nvSpPr>
        <p:spPr bwMode="gray">
          <a:xfrm>
            <a:off x="10439990" y="1279678"/>
            <a:ext cx="446293"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1363549308"/>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Title, alternative">
    <p:spTree>
      <p:nvGrpSpPr>
        <p:cNvPr id="1" name=""/>
        <p:cNvGrpSpPr/>
        <p:nvPr/>
      </p:nvGrpSpPr>
      <p:grpSpPr>
        <a:xfrm>
          <a:off x="0" y="0"/>
          <a:ext cx="0" cy="0"/>
          <a:chOff x="0" y="0"/>
          <a:chExt cx="0" cy="0"/>
        </a:xfrm>
      </p:grpSpPr>
      <p:pic>
        <p:nvPicPr>
          <p:cNvPr id="10" name="logo">
            <a:extLst>
              <a:ext uri="{FF2B5EF4-FFF2-40B4-BE49-F238E27FC236}">
                <a16:creationId xmlns:a16="http://schemas.microsoft.com/office/drawing/2014/main" id="{5020DAB1-6624-4F6F-85BE-D8BE78A1A57E}"/>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3" name="Bar">
            <a:extLst>
              <a:ext uri="{FF2B5EF4-FFF2-40B4-BE49-F238E27FC236}">
                <a16:creationId xmlns:a16="http://schemas.microsoft.com/office/drawing/2014/main" id="{8C59F0BE-E094-4F6F-B663-07A571A19A62}"/>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a:p>
            <a:r>
              <a:rPr lang="en-GB"/>
              <a:t>Project name | Date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Alternative title slide</a:t>
            </a:r>
            <a:br>
              <a:rPr lang="en-GB"/>
            </a:br>
            <a:r>
              <a:rPr lang="en-GB"/>
              <a:t>without photo</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Tree>
    <p:extLst>
      <p:ext uri="{BB962C8B-B14F-4D97-AF65-F5344CB8AC3E}">
        <p14:creationId xmlns:p14="http://schemas.microsoft.com/office/powerpoint/2010/main" val="4124781924"/>
      </p:ext>
    </p:extLst>
  </p:cSld>
  <p:clrMapOvr>
    <a:masterClrMapping/>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Textplatzhalter 7">
            <a:extLst>
              <a:ext uri="{FF2B5EF4-FFF2-40B4-BE49-F238E27FC236}">
                <a16:creationId xmlns:a16="http://schemas.microsoft.com/office/drawing/2014/main" id="{F0E6115A-0138-4831-8CBC-F3B86D4660B2}"/>
              </a:ext>
            </a:extLst>
          </p:cNvPr>
          <p:cNvSpPr>
            <a:spLocks noGrp="1"/>
          </p:cNvSpPr>
          <p:nvPr>
            <p:ph type="body" sz="quarter" idx="13" hasCustomPrompt="1"/>
          </p:nvPr>
        </p:nvSpPr>
        <p:spPr bwMode="gray">
          <a:xfrm>
            <a:off x="599757" y="1361293"/>
            <a:ext cx="9563579" cy="4660625"/>
          </a:xfrm>
        </p:spPr>
        <p:txBody>
          <a:bodyPr/>
          <a:lstStyle>
            <a:lvl1pPr marL="304792" indent="-304792">
              <a:spcBef>
                <a:spcPts val="2400"/>
              </a:spcBef>
              <a:buFont typeface="+mj-lt"/>
              <a:buAutoNum type="arabicPeriod"/>
              <a:defRPr sz="2133"/>
            </a:lvl1pPr>
          </a:lstStyle>
          <a:p>
            <a:pPr lvl="0"/>
            <a:r>
              <a:rPr lang="en-GB"/>
              <a:t>Click to add text</a:t>
            </a:r>
          </a:p>
        </p:txBody>
      </p:sp>
      <p:sp>
        <p:nvSpPr>
          <p:cNvPr id="7" name="Datumsplatzhalter 6">
            <a:extLst>
              <a:ext uri="{FF2B5EF4-FFF2-40B4-BE49-F238E27FC236}">
                <a16:creationId xmlns:a16="http://schemas.microsoft.com/office/drawing/2014/main" id="{B452EF93-E523-4879-A016-E498F54384DB}"/>
              </a:ext>
            </a:extLst>
          </p:cNvPr>
          <p:cNvSpPr>
            <a:spLocks noGrp="1"/>
          </p:cNvSpPr>
          <p:nvPr>
            <p:ph type="dt" sz="half" idx="14"/>
          </p:nvPr>
        </p:nvSpPr>
        <p:spPr/>
        <p:txBody>
          <a:bodyPr/>
          <a:lstStyle/>
          <a:p>
            <a:fld id="{790EFE74-60E4-4B18-B9AB-C0543F27D0BA}" type="datetime1">
              <a:rPr lang="en-US" smtClean="0"/>
              <a:t>9/12/2023</a:t>
            </a:fld>
            <a:endParaRPr lang="en-GB"/>
          </a:p>
        </p:txBody>
      </p:sp>
      <p:sp>
        <p:nvSpPr>
          <p:cNvPr id="8" name="Fußzeilenplatzhalter 7">
            <a:extLst>
              <a:ext uri="{FF2B5EF4-FFF2-40B4-BE49-F238E27FC236}">
                <a16:creationId xmlns:a16="http://schemas.microsoft.com/office/drawing/2014/main" id="{B153431B-7D6D-4B55-A0DF-437772147847}"/>
              </a:ext>
            </a:extLst>
          </p:cNvPr>
          <p:cNvSpPr>
            <a:spLocks noGrp="1"/>
          </p:cNvSpPr>
          <p:nvPr>
            <p:ph type="ftr" sz="quarter" idx="15"/>
          </p:nvPr>
        </p:nvSpPr>
        <p:spPr/>
        <p:txBody>
          <a:bodyPr/>
          <a:lstStyle/>
          <a:p>
            <a:r>
              <a:rPr lang="en-US"/>
              <a:t>FUS 2022 - Key Findings</a:t>
            </a:r>
            <a:endParaRPr lang="en-GB"/>
          </a:p>
        </p:txBody>
      </p:sp>
      <p:sp>
        <p:nvSpPr>
          <p:cNvPr id="9" name="Foliennummernplatzhalter 8">
            <a:extLst>
              <a:ext uri="{FF2B5EF4-FFF2-40B4-BE49-F238E27FC236}">
                <a16:creationId xmlns:a16="http://schemas.microsoft.com/office/drawing/2014/main" id="{7190EEF8-EC05-4B47-999A-57A36EBAB75C}"/>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116619068"/>
      </p:ext>
    </p:extLst>
  </p:cSld>
  <p:clrMapOvr>
    <a:masterClrMapping/>
  </p:clrMapOvr>
  <p:transition>
    <p:fade/>
  </p:transition>
  <p:extLst>
    <p:ext uri="{DCECCB84-F9BA-43D5-87BE-67443E8EF086}">
      <p15:sldGuideLst xmlns:p15="http://schemas.microsoft.com/office/powerpoint/2012/main">
        <p15:guide id="1" orient="horz" pos="3793" userDrawn="1">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Agenda,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Textplatzhalter 7">
            <a:extLst>
              <a:ext uri="{FF2B5EF4-FFF2-40B4-BE49-F238E27FC236}">
                <a16:creationId xmlns:a16="http://schemas.microsoft.com/office/drawing/2014/main" id="{32E1886A-3475-4E66-B3BF-1AD48A2030B2}"/>
              </a:ext>
            </a:extLst>
          </p:cNvPr>
          <p:cNvSpPr>
            <a:spLocks noGrp="1"/>
          </p:cNvSpPr>
          <p:nvPr>
            <p:ph type="body" sz="quarter" idx="13" hasCustomPrompt="1"/>
          </p:nvPr>
        </p:nvSpPr>
        <p:spPr bwMode="gray">
          <a:xfrm>
            <a:off x="599757" y="1361293"/>
            <a:ext cx="9563579" cy="3746844"/>
          </a:xfrm>
        </p:spPr>
        <p:txBody>
          <a:bodyPr/>
          <a:lstStyle>
            <a:lvl1pPr marL="0" marR="0" indent="0" algn="l" defTabSz="914377" rtl="0" eaLnBrk="1" fontAlgn="auto" latinLnBrk="0" hangingPunct="1">
              <a:lnSpc>
                <a:spcPct val="90000"/>
              </a:lnSpc>
              <a:spcBef>
                <a:spcPts val="2400"/>
              </a:spcBef>
              <a:spcAft>
                <a:spcPts val="0"/>
              </a:spcAft>
              <a:buClrTx/>
              <a:buSzTx/>
              <a:buFont typeface="+mj-lt"/>
              <a:buNone/>
              <a:tabLst/>
              <a:defRPr sz="2133"/>
            </a:lvl1pPr>
          </a:lstStyle>
          <a:p>
            <a:pPr marL="304792" marR="0" lvl="0" indent="-304792" algn="l" defTabSz="914377" rtl="0" eaLnBrk="1" fontAlgn="auto" latinLnBrk="0" hangingPunct="1">
              <a:lnSpc>
                <a:spcPct val="90000"/>
              </a:lnSpc>
              <a:spcBef>
                <a:spcPts val="2400"/>
              </a:spcBef>
              <a:spcAft>
                <a:spcPts val="0"/>
              </a:spcAft>
              <a:buClrTx/>
              <a:buSzTx/>
              <a:buFont typeface="+mj-lt"/>
              <a:buAutoNum type="arabicPeriod"/>
              <a:tabLst/>
              <a:defRPr/>
            </a:pPr>
            <a:r>
              <a:rPr lang="en-GB"/>
              <a:t>Click to add text</a:t>
            </a:r>
          </a:p>
        </p:txBody>
      </p:sp>
      <p:sp>
        <p:nvSpPr>
          <p:cNvPr id="13" name="Datumsplatzhalter 12">
            <a:extLst>
              <a:ext uri="{FF2B5EF4-FFF2-40B4-BE49-F238E27FC236}">
                <a16:creationId xmlns:a16="http://schemas.microsoft.com/office/drawing/2014/main" id="{E5D8E01E-F49F-4D57-89D4-E949623D1DC6}"/>
              </a:ext>
            </a:extLst>
          </p:cNvPr>
          <p:cNvSpPr>
            <a:spLocks noGrp="1"/>
          </p:cNvSpPr>
          <p:nvPr>
            <p:ph type="dt" sz="half" idx="14"/>
          </p:nvPr>
        </p:nvSpPr>
        <p:spPr/>
        <p:txBody>
          <a:bodyPr/>
          <a:lstStyle/>
          <a:p>
            <a:fld id="{1BF8FF38-0377-47DE-9F01-323463D7E84F}" type="datetime1">
              <a:rPr lang="en-US" smtClean="0"/>
              <a:t>9/12/2023</a:t>
            </a:fld>
            <a:endParaRPr lang="en-GB"/>
          </a:p>
        </p:txBody>
      </p:sp>
      <p:sp>
        <p:nvSpPr>
          <p:cNvPr id="14" name="Fußzeilenplatzhalter 13">
            <a:extLst>
              <a:ext uri="{FF2B5EF4-FFF2-40B4-BE49-F238E27FC236}">
                <a16:creationId xmlns:a16="http://schemas.microsoft.com/office/drawing/2014/main" id="{BCF8D0CE-4095-4F50-924A-6E387AE4CF28}"/>
              </a:ext>
            </a:extLst>
          </p:cNvPr>
          <p:cNvSpPr>
            <a:spLocks noGrp="1"/>
          </p:cNvSpPr>
          <p:nvPr>
            <p:ph type="ftr" sz="quarter" idx="15"/>
          </p:nvPr>
        </p:nvSpPr>
        <p:spPr/>
        <p:txBody>
          <a:bodyPr/>
          <a:lstStyle/>
          <a:p>
            <a:r>
              <a:rPr lang="en-US"/>
              <a:t>FUS 2022 - Key Findings</a:t>
            </a:r>
            <a:endParaRPr lang="en-GB"/>
          </a:p>
        </p:txBody>
      </p:sp>
      <p:sp>
        <p:nvSpPr>
          <p:cNvPr id="15" name="Foliennummernplatzhalter 14">
            <a:extLst>
              <a:ext uri="{FF2B5EF4-FFF2-40B4-BE49-F238E27FC236}">
                <a16:creationId xmlns:a16="http://schemas.microsoft.com/office/drawing/2014/main" id="{4509B031-4623-4B3A-8E75-E14CEB8CCF15}"/>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287411557"/>
      </p:ext>
    </p:extLst>
  </p:cSld>
  <p:clrMapOvr>
    <a:masterClrMapping/>
  </p:clrMapOvr>
  <p:transition>
    <p:fade/>
  </p:transition>
  <p:extLst>
    <p:ext uri="{DCECCB84-F9BA-43D5-87BE-67443E8EF086}">
      <p15:sldGuideLst xmlns:p15="http://schemas.microsoft.com/office/powerpoint/2012/main">
        <p15:guide id="1" orient="horz" pos="3793" userDrawn="1">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Chapter start slide, b/w  ">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pic>
        <p:nvPicPr>
          <p:cNvPr id="20" name="Grafik 19" descr="Ein Bild, das Säge enthält.&#10;&#10;Automatisch generierte Beschreibung">
            <a:extLst>
              <a:ext uri="{FF2B5EF4-FFF2-40B4-BE49-F238E27FC236}">
                <a16:creationId xmlns:a16="http://schemas.microsoft.com/office/drawing/2014/main" id="{BCF144E3-F322-4496-87EE-8035011D1AB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4180" y="2093674"/>
            <a:ext cx="11860800" cy="4040085"/>
          </a:xfrm>
          <a:prstGeom prst="rect">
            <a:avLst/>
          </a:prstGeom>
        </p:spPr>
      </p:pic>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160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3793150"/>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with b/w GIZ key visual</a:t>
            </a:r>
          </a:p>
        </p:txBody>
      </p:sp>
      <p:sp>
        <p:nvSpPr>
          <p:cNvPr id="6" name="Datumsplatzhalter 5">
            <a:extLst>
              <a:ext uri="{FF2B5EF4-FFF2-40B4-BE49-F238E27FC236}">
                <a16:creationId xmlns:a16="http://schemas.microsoft.com/office/drawing/2014/main" id="{0DC1FF66-9C6A-433E-8553-8083512E9621}"/>
              </a:ext>
            </a:extLst>
          </p:cNvPr>
          <p:cNvSpPr>
            <a:spLocks noGrp="1"/>
          </p:cNvSpPr>
          <p:nvPr>
            <p:ph type="dt" sz="half" idx="11"/>
          </p:nvPr>
        </p:nvSpPr>
        <p:spPr/>
        <p:txBody>
          <a:bodyPr/>
          <a:lstStyle/>
          <a:p>
            <a:fld id="{ED487215-7E33-40A8-9FB9-0EDC650EC650}" type="datetime1">
              <a:rPr lang="en-US" smtClean="0"/>
              <a:t>9/12/2023</a:t>
            </a:fld>
            <a:endParaRPr lang="en-GB"/>
          </a:p>
        </p:txBody>
      </p:sp>
      <p:sp>
        <p:nvSpPr>
          <p:cNvPr id="7" name="Fußzeilenplatzhalter 6">
            <a:extLst>
              <a:ext uri="{FF2B5EF4-FFF2-40B4-BE49-F238E27FC236}">
                <a16:creationId xmlns:a16="http://schemas.microsoft.com/office/drawing/2014/main" id="{EF569824-8B73-4A2E-B4EF-29A198DE52A6}"/>
              </a:ext>
            </a:extLst>
          </p:cNvPr>
          <p:cNvSpPr>
            <a:spLocks noGrp="1"/>
          </p:cNvSpPr>
          <p:nvPr>
            <p:ph type="ftr" sz="quarter" idx="12"/>
          </p:nvPr>
        </p:nvSpPr>
        <p:spPr/>
        <p:txBody>
          <a:bodyPr/>
          <a:lstStyle/>
          <a:p>
            <a:r>
              <a:rPr lang="en-US"/>
              <a:t>FUS 2022 - Key Findings</a:t>
            </a:r>
            <a:endParaRPr lang="en-GB"/>
          </a:p>
        </p:txBody>
      </p:sp>
      <p:sp>
        <p:nvSpPr>
          <p:cNvPr id="8" name="Foliennummernplatzhalter 7">
            <a:extLst>
              <a:ext uri="{FF2B5EF4-FFF2-40B4-BE49-F238E27FC236}">
                <a16:creationId xmlns:a16="http://schemas.microsoft.com/office/drawing/2014/main" id="{540C7464-2E6B-420A-8943-567BDD649418}"/>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493775239"/>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hapter start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en-GB"/>
              <a:t>Section start slide</a:t>
            </a:r>
            <a:br>
              <a:rPr lang="en-GB"/>
            </a:br>
            <a:r>
              <a:rPr lang="en-GB"/>
              <a:t>with background photo (interchangeable)</a:t>
            </a:r>
          </a:p>
        </p:txBody>
      </p:sp>
      <p:sp>
        <p:nvSpPr>
          <p:cNvPr id="28" name="Subline">
            <a:extLst>
              <a:ext uri="{FF2B5EF4-FFF2-40B4-BE49-F238E27FC236}">
                <a16:creationId xmlns:a16="http://schemas.microsoft.com/office/drawing/2014/main" id="{6699B1E5-C447-4674-92BB-C2A1F3ADCF99}"/>
              </a:ext>
            </a:extLst>
          </p:cNvPr>
          <p:cNvSpPr>
            <a:spLocks noGrp="1"/>
          </p:cNvSpPr>
          <p:nvPr>
            <p:ph type="body" sz="quarter" idx="10" hasCustomPrompt="1"/>
          </p:nvPr>
        </p:nvSpPr>
        <p:spPr bwMode="gray">
          <a:xfrm>
            <a:off x="933131" y="4938863"/>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7" name="Datumsplatzhalter 6">
            <a:extLst>
              <a:ext uri="{FF2B5EF4-FFF2-40B4-BE49-F238E27FC236}">
                <a16:creationId xmlns:a16="http://schemas.microsoft.com/office/drawing/2014/main" id="{ECA10962-7562-45EF-9BCC-CF8E4A8ECDD8}"/>
              </a:ext>
            </a:extLst>
          </p:cNvPr>
          <p:cNvSpPr>
            <a:spLocks noGrp="1"/>
          </p:cNvSpPr>
          <p:nvPr>
            <p:ph type="dt" sz="half" idx="12"/>
          </p:nvPr>
        </p:nvSpPr>
        <p:spPr/>
        <p:txBody>
          <a:bodyPr/>
          <a:lstStyle/>
          <a:p>
            <a:fld id="{3B468841-70FA-43D1-A96E-7BFE7920B7CE}" type="datetime1">
              <a:rPr lang="en-US" smtClean="0"/>
              <a:t>9/12/2023</a:t>
            </a:fld>
            <a:endParaRPr lang="en-GB"/>
          </a:p>
        </p:txBody>
      </p:sp>
      <p:sp>
        <p:nvSpPr>
          <p:cNvPr id="8" name="Fußzeilenplatzhalter 7">
            <a:extLst>
              <a:ext uri="{FF2B5EF4-FFF2-40B4-BE49-F238E27FC236}">
                <a16:creationId xmlns:a16="http://schemas.microsoft.com/office/drawing/2014/main" id="{4EDF0250-D30F-4BC8-BDE1-DB1BD325237F}"/>
              </a:ext>
            </a:extLst>
          </p:cNvPr>
          <p:cNvSpPr>
            <a:spLocks noGrp="1"/>
          </p:cNvSpPr>
          <p:nvPr>
            <p:ph type="ftr" sz="quarter" idx="13"/>
          </p:nvPr>
        </p:nvSpPr>
        <p:spPr/>
        <p:txBody>
          <a:bodyPr/>
          <a:lstStyle/>
          <a:p>
            <a:r>
              <a:rPr lang="en-US"/>
              <a:t>FUS 2022 - Key Findings</a:t>
            </a:r>
            <a:endParaRPr lang="en-GB"/>
          </a:p>
        </p:txBody>
      </p:sp>
      <p:sp>
        <p:nvSpPr>
          <p:cNvPr id="11" name="Foliennummernplatzhalter 10">
            <a:extLst>
              <a:ext uri="{FF2B5EF4-FFF2-40B4-BE49-F238E27FC236}">
                <a16:creationId xmlns:a16="http://schemas.microsoft.com/office/drawing/2014/main" id="{98F0E3FB-E27A-4457-B526-B2D2906906AA}"/>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628188471"/>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Chapter start slide, alternative">
    <p:spTree>
      <p:nvGrpSpPr>
        <p:cNvPr id="1" name=""/>
        <p:cNvGrpSpPr/>
        <p:nvPr/>
      </p:nvGrpSpPr>
      <p:grpSpPr>
        <a:xfrm>
          <a:off x="0" y="0"/>
          <a:ext cx="0" cy="0"/>
          <a:chOff x="0" y="0"/>
          <a:chExt cx="0" cy="0"/>
        </a:xfrm>
      </p:grpSpPr>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292388"/>
          </a:xfrm>
        </p:spPr>
        <p:txBody>
          <a:bodyPr>
            <a:spAutoFit/>
          </a:bodyPr>
          <a:lstStyle>
            <a:lvl1pPr marL="0" indent="0">
              <a:lnSpc>
                <a:spcPct val="95000"/>
              </a:lnSpc>
              <a:spcBef>
                <a:spcPts val="0"/>
              </a:spcBef>
              <a:spcAft>
                <a:spcPts val="0"/>
              </a:spcAft>
              <a:buNone/>
              <a:defRPr sz="2000">
                <a:solidFill>
                  <a:schemeClr val="tx1"/>
                </a:solidFill>
              </a:defRPr>
            </a:lvl1pPr>
          </a:lstStyle>
          <a:p>
            <a:r>
              <a:rPr lang="en-GB"/>
              <a:t>This is the sub-line</a:t>
            </a:r>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933131" y="2542198"/>
            <a:ext cx="10628948" cy="960263"/>
          </a:xfrm>
          <a:prstGeom prst="rect">
            <a:avLst/>
          </a:prstGeom>
        </p:spPr>
        <p:txBody>
          <a:bodyPr wrap="square">
            <a:spAutoFit/>
          </a:bodyPr>
          <a:lstStyle>
            <a:lvl1pPr>
              <a:defRPr sz="3467" b="1">
                <a:solidFill>
                  <a:schemeClr val="tx1"/>
                </a:solidFill>
              </a:defRPr>
            </a:lvl1pPr>
          </a:lstStyle>
          <a:p>
            <a:r>
              <a:rPr lang="en-GB"/>
              <a:t>Section start slide</a:t>
            </a:r>
            <a:br>
              <a:rPr lang="en-GB"/>
            </a:br>
            <a:r>
              <a:rPr lang="en-GB"/>
              <a:t>This may also have two lines</a:t>
            </a:r>
          </a:p>
        </p:txBody>
      </p:sp>
      <p:grpSp>
        <p:nvGrpSpPr>
          <p:cNvPr id="8" name="Key Visual">
            <a:extLst>
              <a:ext uri="{FF2B5EF4-FFF2-40B4-BE49-F238E27FC236}">
                <a16:creationId xmlns:a16="http://schemas.microsoft.com/office/drawing/2014/main" id="{1E0F1E1C-CA23-484C-B4BB-7C7FB71D6C86}"/>
              </a:ext>
            </a:extLst>
          </p:cNvPr>
          <p:cNvGrpSpPr/>
          <p:nvPr userDrawn="1"/>
        </p:nvGrpSpPr>
        <p:grpSpPr bwMode="gray">
          <a:xfrm>
            <a:off x="164181" y="165101"/>
            <a:ext cx="5044017" cy="1340924"/>
            <a:chOff x="4846637" y="119557"/>
            <a:chExt cx="3783013" cy="1005693"/>
          </a:xfrm>
        </p:grpSpPr>
        <p:sp>
          <p:nvSpPr>
            <p:cNvPr id="9" name="Freihandform: Form 8">
              <a:extLst>
                <a:ext uri="{FF2B5EF4-FFF2-40B4-BE49-F238E27FC236}">
                  <a16:creationId xmlns:a16="http://schemas.microsoft.com/office/drawing/2014/main" id="{361BEDD0-CC28-449C-8AF8-28ECB9820DCA}"/>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2AF78ACF-6170-47AC-80E0-F6021AD8B19F}"/>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2" name="Freihandform: Form 11">
              <a:extLst>
                <a:ext uri="{FF2B5EF4-FFF2-40B4-BE49-F238E27FC236}">
                  <a16:creationId xmlns:a16="http://schemas.microsoft.com/office/drawing/2014/main" id="{5BAE5611-256D-4234-B00F-EB779B3EA9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D32235C7-71CD-4034-844A-03FD0D112CE2}"/>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717CA073-D9FE-4EFD-801F-27AB9308B31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D88D0E22-2017-4208-9ADC-47A2FAF1D431}"/>
              </a:ext>
            </a:extLst>
          </p:cNvPr>
          <p:cNvSpPr>
            <a:spLocks noGrp="1"/>
          </p:cNvSpPr>
          <p:nvPr>
            <p:ph type="dt" sz="half" idx="11"/>
          </p:nvPr>
        </p:nvSpPr>
        <p:spPr/>
        <p:txBody>
          <a:bodyPr/>
          <a:lstStyle/>
          <a:p>
            <a:fld id="{3AE68A31-C611-486B-9358-1C52F50AC104}" type="datetime1">
              <a:rPr lang="en-US" smtClean="0"/>
              <a:t>9/12/2023</a:t>
            </a:fld>
            <a:endParaRPr lang="en-GB"/>
          </a:p>
        </p:txBody>
      </p:sp>
      <p:sp>
        <p:nvSpPr>
          <p:cNvPr id="7" name="Fußzeilenplatzhalter 6">
            <a:extLst>
              <a:ext uri="{FF2B5EF4-FFF2-40B4-BE49-F238E27FC236}">
                <a16:creationId xmlns:a16="http://schemas.microsoft.com/office/drawing/2014/main" id="{F9F9B96F-E57D-429A-9EB5-D561A8B62E5B}"/>
              </a:ext>
            </a:extLst>
          </p:cNvPr>
          <p:cNvSpPr>
            <a:spLocks noGrp="1"/>
          </p:cNvSpPr>
          <p:nvPr>
            <p:ph type="ftr" sz="quarter" idx="12"/>
          </p:nvPr>
        </p:nvSpPr>
        <p:spPr/>
        <p:txBody>
          <a:bodyPr/>
          <a:lstStyle/>
          <a:p>
            <a:r>
              <a:rPr lang="en-US"/>
              <a:t>FUS 2022 - Key Findings</a:t>
            </a:r>
            <a:endParaRPr lang="en-GB"/>
          </a:p>
        </p:txBody>
      </p:sp>
      <p:sp>
        <p:nvSpPr>
          <p:cNvPr id="10" name="Foliennummernplatzhalter 9">
            <a:extLst>
              <a:ext uri="{FF2B5EF4-FFF2-40B4-BE49-F238E27FC236}">
                <a16:creationId xmlns:a16="http://schemas.microsoft.com/office/drawing/2014/main" id="{5AA07C4F-927A-4ADF-8F4E-0E641F59E174}"/>
              </a:ext>
            </a:extLst>
          </p:cNvPr>
          <p:cNvSpPr>
            <a:spLocks noGrp="1"/>
          </p:cNvSpPr>
          <p:nvPr>
            <p:ph type="sldNum" sz="quarter" idx="1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846429090"/>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Intermediate slide, b/w visual">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7" name="Datumsplatzhalter 6">
            <a:extLst>
              <a:ext uri="{FF2B5EF4-FFF2-40B4-BE49-F238E27FC236}">
                <a16:creationId xmlns:a16="http://schemas.microsoft.com/office/drawing/2014/main" id="{10132F28-06B2-4221-9B40-46373C4BF16B}"/>
              </a:ext>
            </a:extLst>
          </p:cNvPr>
          <p:cNvSpPr>
            <a:spLocks noGrp="1"/>
          </p:cNvSpPr>
          <p:nvPr>
            <p:ph type="dt" sz="half" idx="10"/>
          </p:nvPr>
        </p:nvSpPr>
        <p:spPr/>
        <p:txBody>
          <a:bodyPr/>
          <a:lstStyle/>
          <a:p>
            <a:fld id="{20E0238E-7D15-4F9A-9A3A-AFFEF9D75E36}" type="datetime1">
              <a:rPr lang="en-US" smtClean="0"/>
              <a:t>9/12/2023</a:t>
            </a:fld>
            <a:endParaRPr lang="en-GB"/>
          </a:p>
        </p:txBody>
      </p:sp>
      <p:sp>
        <p:nvSpPr>
          <p:cNvPr id="8" name="Fußzeilenplatzhalter 7">
            <a:extLst>
              <a:ext uri="{FF2B5EF4-FFF2-40B4-BE49-F238E27FC236}">
                <a16:creationId xmlns:a16="http://schemas.microsoft.com/office/drawing/2014/main" id="{41382050-2B79-493B-95AA-DBF7B83499F7}"/>
              </a:ext>
            </a:extLst>
          </p:cNvPr>
          <p:cNvSpPr>
            <a:spLocks noGrp="1"/>
          </p:cNvSpPr>
          <p:nvPr>
            <p:ph type="ftr" sz="quarter" idx="11"/>
          </p:nvPr>
        </p:nvSpPr>
        <p:spPr/>
        <p:txBody>
          <a:bodyPr/>
          <a:lstStyle/>
          <a:p>
            <a:r>
              <a:rPr lang="en-US"/>
              <a:t>FUS 2022 - Key Findings</a:t>
            </a:r>
            <a:endParaRPr lang="en-GB"/>
          </a:p>
        </p:txBody>
      </p:sp>
      <p:sp>
        <p:nvSpPr>
          <p:cNvPr id="9" name="Foliennummernplatzhalter 8">
            <a:extLst>
              <a:ext uri="{FF2B5EF4-FFF2-40B4-BE49-F238E27FC236}">
                <a16:creationId xmlns:a16="http://schemas.microsoft.com/office/drawing/2014/main" id="{DC291D8C-7803-47D0-8143-6798277D74D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433023638"/>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Intermediate slide, whit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sp>
        <p:nvSpPr>
          <p:cNvPr id="6" name="Datumsplatzhalter 5">
            <a:extLst>
              <a:ext uri="{FF2B5EF4-FFF2-40B4-BE49-F238E27FC236}">
                <a16:creationId xmlns:a16="http://schemas.microsoft.com/office/drawing/2014/main" id="{E4858B5A-3D9C-44AE-ADA7-B7DF2E935AD2}"/>
              </a:ext>
            </a:extLst>
          </p:cNvPr>
          <p:cNvSpPr>
            <a:spLocks noGrp="1"/>
          </p:cNvSpPr>
          <p:nvPr>
            <p:ph type="dt" sz="half" idx="10"/>
          </p:nvPr>
        </p:nvSpPr>
        <p:spPr/>
        <p:txBody>
          <a:bodyPr/>
          <a:lstStyle/>
          <a:p>
            <a:fld id="{FD125B53-0232-4705-B983-1CB564483EDB}" type="datetime1">
              <a:rPr lang="en-US" smtClean="0"/>
              <a:t>9/12/2023</a:t>
            </a:fld>
            <a:endParaRPr lang="en-GB"/>
          </a:p>
        </p:txBody>
      </p:sp>
      <p:sp>
        <p:nvSpPr>
          <p:cNvPr id="7" name="Fußzeilenplatzhalter 6">
            <a:extLst>
              <a:ext uri="{FF2B5EF4-FFF2-40B4-BE49-F238E27FC236}">
                <a16:creationId xmlns:a16="http://schemas.microsoft.com/office/drawing/2014/main" id="{D743612B-9303-4BD1-8570-21C327D0D081}"/>
              </a:ext>
            </a:extLst>
          </p:cNvPr>
          <p:cNvSpPr>
            <a:spLocks noGrp="1"/>
          </p:cNvSpPr>
          <p:nvPr>
            <p:ph type="ftr" sz="quarter" idx="11"/>
          </p:nvPr>
        </p:nvSpPr>
        <p:spPr/>
        <p:txBody>
          <a:bodyPr/>
          <a:lstStyle/>
          <a:p>
            <a:r>
              <a:rPr lang="en-US"/>
              <a:t>FUS 2022 - Key Findings</a:t>
            </a:r>
            <a:endParaRPr lang="en-GB"/>
          </a:p>
        </p:txBody>
      </p:sp>
      <p:sp>
        <p:nvSpPr>
          <p:cNvPr id="8" name="Foliennummernplatzhalter 7">
            <a:extLst>
              <a:ext uri="{FF2B5EF4-FFF2-40B4-BE49-F238E27FC236}">
                <a16:creationId xmlns:a16="http://schemas.microsoft.com/office/drawing/2014/main" id="{364C8BC3-F5EC-4CDC-BEF6-A683BD9DDB29}"/>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77383523"/>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19E33A5C-DB9B-4A87-A6CB-F18D444310FB}"/>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3" name="Fußzeilenplatzhalter 2">
            <a:extLst>
              <a:ext uri="{FF2B5EF4-FFF2-40B4-BE49-F238E27FC236}">
                <a16:creationId xmlns:a16="http://schemas.microsoft.com/office/drawing/2014/main" id="{2EF1F984-DCDF-4437-875E-F4263CF2820E}"/>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FFC1F7A8-76AF-48A1-BFC0-E85CCAC96ACB}"/>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228712373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Intermediate slide, white, alternative">
    <p:spTree>
      <p:nvGrpSpPr>
        <p:cNvPr id="1" name=""/>
        <p:cNvGrpSpPr/>
        <p:nvPr/>
      </p:nvGrpSpPr>
      <p:grpSpPr>
        <a:xfrm>
          <a:off x="0" y="0"/>
          <a:ext cx="0" cy="0"/>
          <a:chOff x="0" y="0"/>
          <a:chExt cx="0" cy="0"/>
        </a:xfrm>
      </p:grpSpPr>
      <p:sp>
        <p:nvSpPr>
          <p:cNvPr id="5" name="Headline">
            <a:extLst>
              <a:ext uri="{FF2B5EF4-FFF2-40B4-BE49-F238E27FC236}">
                <a16:creationId xmlns:a16="http://schemas.microsoft.com/office/drawing/2014/main" id="{4ECCE95F-3D45-442B-95A6-78CBB31D3D1A}"/>
              </a:ext>
            </a:extLst>
          </p:cNvPr>
          <p:cNvSpPr>
            <a:spLocks noGrp="1"/>
          </p:cNvSpPr>
          <p:nvPr>
            <p:ph type="title" hasCustomPrompt="1"/>
          </p:nvPr>
        </p:nvSpPr>
        <p:spPr bwMode="gray">
          <a:xfrm>
            <a:off x="1114266" y="2737266"/>
            <a:ext cx="9963469" cy="506805"/>
          </a:xfrm>
          <a:prstGeom prst="rect">
            <a:avLst/>
          </a:prstGeom>
        </p:spPr>
        <p:txBody>
          <a:bodyPr wrap="square" anchor="ctr">
            <a:spAutoFit/>
          </a:bodyPr>
          <a:lstStyle>
            <a:lvl1pPr algn="ctr">
              <a:lnSpc>
                <a:spcPct val="95000"/>
              </a:lnSpc>
              <a:spcBef>
                <a:spcPts val="1600"/>
              </a:spcBef>
              <a:defRPr sz="3467" b="0">
                <a:solidFill>
                  <a:schemeClr val="tx1"/>
                </a:solidFill>
              </a:defRPr>
            </a:lvl1pPr>
          </a:lstStyle>
          <a:p>
            <a:r>
              <a:rPr lang="en-GB" noProof="0"/>
              <a:t>Intermediate slide</a:t>
            </a:r>
            <a:endParaRPr lang="en-GB"/>
          </a:p>
        </p:txBody>
      </p:sp>
      <p:grpSp>
        <p:nvGrpSpPr>
          <p:cNvPr id="12" name="Key Visual">
            <a:extLst>
              <a:ext uri="{FF2B5EF4-FFF2-40B4-BE49-F238E27FC236}">
                <a16:creationId xmlns:a16="http://schemas.microsoft.com/office/drawing/2014/main" id="{D9D8699C-EAEE-4654-9DB5-5DBEA94DFD69}"/>
              </a:ext>
            </a:extLst>
          </p:cNvPr>
          <p:cNvGrpSpPr/>
          <p:nvPr userDrawn="1"/>
        </p:nvGrpSpPr>
        <p:grpSpPr bwMode="gray">
          <a:xfrm flipV="1">
            <a:off x="164179" y="4525210"/>
            <a:ext cx="6050711" cy="1608548"/>
            <a:chOff x="4846637" y="119557"/>
            <a:chExt cx="3783013" cy="1005693"/>
          </a:xfrm>
        </p:grpSpPr>
        <p:sp>
          <p:nvSpPr>
            <p:cNvPr id="13" name="Freihandform: Form 12">
              <a:extLst>
                <a:ext uri="{FF2B5EF4-FFF2-40B4-BE49-F238E27FC236}">
                  <a16:creationId xmlns:a16="http://schemas.microsoft.com/office/drawing/2014/main" id="{57ACA972-95E7-4330-A959-68C656E58B90}"/>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Freihandform: Form 13">
              <a:extLst>
                <a:ext uri="{FF2B5EF4-FFF2-40B4-BE49-F238E27FC236}">
                  <a16:creationId xmlns:a16="http://schemas.microsoft.com/office/drawing/2014/main" id="{EF93F907-303A-4592-848E-F1A7AFDDDD4A}"/>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C8AAE6CE-CD01-4233-9E65-D495D92CF161}"/>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6" name="Freihandform: Form 15">
              <a:extLst>
                <a:ext uri="{FF2B5EF4-FFF2-40B4-BE49-F238E27FC236}">
                  <a16:creationId xmlns:a16="http://schemas.microsoft.com/office/drawing/2014/main" id="{1AAC9A52-2206-4D16-A752-9C733CC5CB7F}"/>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7" name="Freihandform: Form 16">
              <a:extLst>
                <a:ext uri="{FF2B5EF4-FFF2-40B4-BE49-F238E27FC236}">
                  <a16:creationId xmlns:a16="http://schemas.microsoft.com/office/drawing/2014/main" id="{8D075FE9-0EDA-4BE2-B2C1-22DF2B8842B2}"/>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grpSp>
        <p:nvGrpSpPr>
          <p:cNvPr id="36" name="Key Visual">
            <a:extLst>
              <a:ext uri="{FF2B5EF4-FFF2-40B4-BE49-F238E27FC236}">
                <a16:creationId xmlns:a16="http://schemas.microsoft.com/office/drawing/2014/main" id="{C7D69FF2-A45A-405D-BC43-69B4E925551F}"/>
              </a:ext>
            </a:extLst>
          </p:cNvPr>
          <p:cNvGrpSpPr/>
          <p:nvPr userDrawn="1"/>
        </p:nvGrpSpPr>
        <p:grpSpPr bwMode="gray">
          <a:xfrm flipH="1">
            <a:off x="8934717" y="165100"/>
            <a:ext cx="3087951" cy="820915"/>
            <a:chOff x="4846637" y="119557"/>
            <a:chExt cx="3783013" cy="1005693"/>
          </a:xfrm>
        </p:grpSpPr>
        <p:sp>
          <p:nvSpPr>
            <p:cNvPr id="37" name="Freihandform: Form 36">
              <a:extLst>
                <a:ext uri="{FF2B5EF4-FFF2-40B4-BE49-F238E27FC236}">
                  <a16:creationId xmlns:a16="http://schemas.microsoft.com/office/drawing/2014/main" id="{67E195A5-1DB2-4051-897C-B5E84120B476}"/>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Freihandform: Form 37">
              <a:extLst>
                <a:ext uri="{FF2B5EF4-FFF2-40B4-BE49-F238E27FC236}">
                  <a16:creationId xmlns:a16="http://schemas.microsoft.com/office/drawing/2014/main" id="{9234AB9A-5088-479E-92C2-4F81972E1E55}"/>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39" name="Freihandform: Form 38">
              <a:extLst>
                <a:ext uri="{FF2B5EF4-FFF2-40B4-BE49-F238E27FC236}">
                  <a16:creationId xmlns:a16="http://schemas.microsoft.com/office/drawing/2014/main" id="{5FBB400A-FFCE-4E88-B1BF-846AC7A46F8E}"/>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0" name="Freihandform: Form 39">
              <a:extLst>
                <a:ext uri="{FF2B5EF4-FFF2-40B4-BE49-F238E27FC236}">
                  <a16:creationId xmlns:a16="http://schemas.microsoft.com/office/drawing/2014/main" id="{4A214495-DB26-435D-9164-4A350ECF007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41" name="Freihandform: Form 40">
              <a:extLst>
                <a:ext uri="{FF2B5EF4-FFF2-40B4-BE49-F238E27FC236}">
                  <a16:creationId xmlns:a16="http://schemas.microsoft.com/office/drawing/2014/main" id="{AD46CA09-12E7-4803-A8A0-CC8821A2FBF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1D7087B2-841C-4578-8D4C-FD96605E1BE7}"/>
              </a:ext>
            </a:extLst>
          </p:cNvPr>
          <p:cNvSpPr>
            <a:spLocks noGrp="1"/>
          </p:cNvSpPr>
          <p:nvPr>
            <p:ph type="dt" sz="half" idx="10"/>
          </p:nvPr>
        </p:nvSpPr>
        <p:spPr/>
        <p:txBody>
          <a:bodyPr/>
          <a:lstStyle/>
          <a:p>
            <a:fld id="{E33CF5D8-D2E2-4365-9B58-5ED4C8573600}" type="datetime1">
              <a:rPr lang="en-US" smtClean="0"/>
              <a:t>9/12/2023</a:t>
            </a:fld>
            <a:endParaRPr lang="en-GB"/>
          </a:p>
        </p:txBody>
      </p:sp>
      <p:sp>
        <p:nvSpPr>
          <p:cNvPr id="7" name="Fußzeilenplatzhalter 6">
            <a:extLst>
              <a:ext uri="{FF2B5EF4-FFF2-40B4-BE49-F238E27FC236}">
                <a16:creationId xmlns:a16="http://schemas.microsoft.com/office/drawing/2014/main" id="{0812E5FB-AE5B-45DE-A139-9BF8C60A354B}"/>
              </a:ext>
            </a:extLst>
          </p:cNvPr>
          <p:cNvSpPr>
            <a:spLocks noGrp="1"/>
          </p:cNvSpPr>
          <p:nvPr>
            <p:ph type="ftr" sz="quarter" idx="11"/>
          </p:nvPr>
        </p:nvSpPr>
        <p:spPr/>
        <p:txBody>
          <a:bodyPr/>
          <a:lstStyle/>
          <a:p>
            <a:r>
              <a:rPr lang="en-US"/>
              <a:t>FUS 2022 - Key Findings</a:t>
            </a:r>
            <a:endParaRPr lang="en-GB"/>
          </a:p>
        </p:txBody>
      </p:sp>
      <p:sp>
        <p:nvSpPr>
          <p:cNvPr id="8" name="Foliennummernplatzhalter 7">
            <a:extLst>
              <a:ext uri="{FF2B5EF4-FFF2-40B4-BE49-F238E27FC236}">
                <a16:creationId xmlns:a16="http://schemas.microsoft.com/office/drawing/2014/main" id="{5C4834F1-8AA0-4335-9A3C-58D358314C13}"/>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457878424"/>
      </p:ext>
    </p:extLst>
  </p:cSld>
  <p:clrMapOvr>
    <a:masterClrMapping/>
  </p:clrMapOvr>
  <p:transition>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Intermediate slide, ph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0"/>
            <a:ext cx="11858487" cy="5968659"/>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en-GB"/>
              <a:t>.</a:t>
            </a:r>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2093674"/>
            <a:ext cx="11858487" cy="4040085"/>
          </a:xfrm>
          <a:prstGeom prst="rect">
            <a:avLst/>
          </a:prstGeom>
          <a:blipFill dpi="0" rotWithShape="1">
            <a:blip r:embed="rId2" cstate="email">
              <a:alphaModFix amt="80000"/>
              <a:extLst>
                <a:ext uri="{28A0092B-C50C-407E-A947-70E740481C1C}">
                  <a14:useLocalDpi xmlns:a14="http://schemas.microsoft.com/office/drawing/2010/main"/>
                </a:ext>
              </a:extLst>
            </a:blip>
            <a:srcRect/>
            <a:stretch>
              <a:fillRect/>
            </a:stretch>
          </a:blipFill>
        </p:spPr>
        <p:txBody>
          <a:bodyPr wrap="square" lIns="900000" bIns="684000" anchor="b">
            <a:noAutofit/>
          </a:bodyPr>
          <a:lstStyle>
            <a:lvl1pPr>
              <a:defRPr sz="3467" b="0">
                <a:solidFill>
                  <a:schemeClr val="tx1"/>
                </a:solidFill>
              </a:defRPr>
            </a:lvl1pPr>
          </a:lstStyle>
          <a:p>
            <a:r>
              <a:rPr lang="en-GB"/>
              <a:t>Intermediate slide, photo</a:t>
            </a:r>
            <a:br>
              <a:rPr lang="en-GB"/>
            </a:br>
            <a:r>
              <a:rPr lang="en-GB"/>
              <a:t>(interchangeable)</a:t>
            </a:r>
          </a:p>
        </p:txBody>
      </p:sp>
      <p:sp>
        <p:nvSpPr>
          <p:cNvPr id="7" name="Datumsplatzhalter 6">
            <a:extLst>
              <a:ext uri="{FF2B5EF4-FFF2-40B4-BE49-F238E27FC236}">
                <a16:creationId xmlns:a16="http://schemas.microsoft.com/office/drawing/2014/main" id="{25D92098-BA3C-4707-8ABA-0C27A011DB6B}"/>
              </a:ext>
            </a:extLst>
          </p:cNvPr>
          <p:cNvSpPr>
            <a:spLocks noGrp="1"/>
          </p:cNvSpPr>
          <p:nvPr>
            <p:ph type="dt" sz="half" idx="12"/>
          </p:nvPr>
        </p:nvSpPr>
        <p:spPr/>
        <p:txBody>
          <a:bodyPr/>
          <a:lstStyle/>
          <a:p>
            <a:fld id="{50597B04-4C3A-438B-A82F-A783CE4B1BBE}" type="datetime1">
              <a:rPr lang="en-US" smtClean="0"/>
              <a:t>9/12/2023</a:t>
            </a:fld>
            <a:endParaRPr lang="en-GB"/>
          </a:p>
        </p:txBody>
      </p:sp>
      <p:sp>
        <p:nvSpPr>
          <p:cNvPr id="8" name="Fußzeilenplatzhalter 7">
            <a:extLst>
              <a:ext uri="{FF2B5EF4-FFF2-40B4-BE49-F238E27FC236}">
                <a16:creationId xmlns:a16="http://schemas.microsoft.com/office/drawing/2014/main" id="{645C6D00-0E00-4289-836D-A87919E2F942}"/>
              </a:ext>
            </a:extLst>
          </p:cNvPr>
          <p:cNvSpPr>
            <a:spLocks noGrp="1"/>
          </p:cNvSpPr>
          <p:nvPr>
            <p:ph type="ftr" sz="quarter" idx="13"/>
          </p:nvPr>
        </p:nvSpPr>
        <p:spPr/>
        <p:txBody>
          <a:bodyPr/>
          <a:lstStyle/>
          <a:p>
            <a:r>
              <a:rPr lang="en-US"/>
              <a:t>FUS 2022 - Key Findings</a:t>
            </a:r>
            <a:endParaRPr lang="en-GB"/>
          </a:p>
        </p:txBody>
      </p:sp>
      <p:sp>
        <p:nvSpPr>
          <p:cNvPr id="11" name="Foliennummernplatzhalter 10">
            <a:extLst>
              <a:ext uri="{FF2B5EF4-FFF2-40B4-BE49-F238E27FC236}">
                <a16:creationId xmlns:a16="http://schemas.microsoft.com/office/drawing/2014/main" id="{C45153B9-0A46-4ECF-876F-E46153C49C5F}"/>
              </a:ext>
            </a:extLst>
          </p:cNvPr>
          <p:cNvSpPr>
            <a:spLocks noGrp="1"/>
          </p:cNvSpPr>
          <p:nvPr>
            <p:ph type="sldNum" sz="quarter" idx="14"/>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847978215"/>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tandard text slid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9"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9403C02B-EA48-4260-811D-43CCEC0F652F}"/>
              </a:ext>
            </a:extLst>
          </p:cNvPr>
          <p:cNvSpPr>
            <a:spLocks noGrp="1"/>
          </p:cNvSpPr>
          <p:nvPr>
            <p:ph type="dt" sz="half" idx="14"/>
          </p:nvPr>
        </p:nvSpPr>
        <p:spPr/>
        <p:txBody>
          <a:bodyPr/>
          <a:lstStyle/>
          <a:p>
            <a:fld id="{99881D0C-E4E1-4A6B-86D9-3F2F237A612A}" type="datetime1">
              <a:rPr lang="en-US" smtClean="0"/>
              <a:t>9/12/2023</a:t>
            </a:fld>
            <a:endParaRPr lang="en-GB"/>
          </a:p>
        </p:txBody>
      </p:sp>
      <p:sp>
        <p:nvSpPr>
          <p:cNvPr id="7" name="Fußzeilenplatzhalter 6">
            <a:extLst>
              <a:ext uri="{FF2B5EF4-FFF2-40B4-BE49-F238E27FC236}">
                <a16:creationId xmlns:a16="http://schemas.microsoft.com/office/drawing/2014/main" id="{3572318F-C167-4A9B-9214-245E7E1B6789}"/>
              </a:ext>
            </a:extLst>
          </p:cNvPr>
          <p:cNvSpPr>
            <a:spLocks noGrp="1"/>
          </p:cNvSpPr>
          <p:nvPr>
            <p:ph type="ftr" sz="quarter" idx="15"/>
          </p:nvPr>
        </p:nvSpPr>
        <p:spPr/>
        <p:txBody>
          <a:bodyPr/>
          <a:lstStyle/>
          <a:p>
            <a:r>
              <a:rPr lang="en-US"/>
              <a:t>FUS 2022 - Key Findings</a:t>
            </a:r>
            <a:endParaRPr lang="en-GB"/>
          </a:p>
        </p:txBody>
      </p:sp>
      <p:sp>
        <p:nvSpPr>
          <p:cNvPr id="9" name="Foliennummernplatzhalter 8">
            <a:extLst>
              <a:ext uri="{FF2B5EF4-FFF2-40B4-BE49-F238E27FC236}">
                <a16:creationId xmlns:a16="http://schemas.microsoft.com/office/drawing/2014/main" id="{75A6A7C1-5347-4031-950E-FE89F744C1A9}"/>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473975719"/>
      </p:ext>
    </p:extLst>
  </p:cSld>
  <p:clrMapOvr>
    <a:masterClrMapping/>
  </p:clrMapOvr>
  <p:transition>
    <p:fade/>
  </p:transition>
  <p:extLst>
    <p:ext uri="{DCECCB84-F9BA-43D5-87BE-67443E8EF086}">
      <p15:sldGuideLst xmlns:p15="http://schemas.microsoft.com/office/powerpoint/2012/main">
        <p15:guide id="1" orient="horz" pos="3793" userDrawn="1">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tandard text slide with sub-line">
    <p:spTree>
      <p:nvGrpSpPr>
        <p:cNvPr id="1" name=""/>
        <p:cNvGrpSpPr/>
        <p:nvPr/>
      </p:nvGrpSpPr>
      <p:grpSpPr>
        <a:xfrm>
          <a:off x="0" y="0"/>
          <a:ext cx="0" cy="0"/>
          <a:chOff x="0" y="0"/>
          <a:chExt cx="0" cy="0"/>
        </a:xfrm>
      </p:grpSpPr>
      <p:sp>
        <p:nvSpPr>
          <p:cNvPr id="12" name="Titel 1">
            <a:extLst>
              <a:ext uri="{FF2B5EF4-FFF2-40B4-BE49-F238E27FC236}">
                <a16:creationId xmlns:a16="http://schemas.microsoft.com/office/drawing/2014/main" id="{726EAD89-A3DC-4500-9071-F28C7DB87ECF}"/>
              </a:ext>
            </a:extLst>
          </p:cNvPr>
          <p:cNvSpPr>
            <a:spLocks noGrp="1"/>
          </p:cNvSpPr>
          <p:nvPr>
            <p:ph type="title" hasCustomPrompt="1"/>
          </p:nvPr>
        </p:nvSpPr>
        <p:spPr bwMode="gray">
          <a:xfrm>
            <a:off x="599755" y="352037"/>
            <a:ext cx="11422911" cy="360753"/>
          </a:xfrm>
        </p:spPr>
        <p:txBody>
          <a:bodyPr/>
          <a:lstStyle>
            <a:lvl1pPr>
              <a:defRPr/>
            </a:lvl1pPr>
          </a:lstStyle>
          <a:p>
            <a:r>
              <a:rPr lang="en-GB"/>
              <a:t>Click to add headline</a:t>
            </a:r>
          </a:p>
        </p:txBody>
      </p:sp>
      <p:sp>
        <p:nvSpPr>
          <p:cNvPr id="7" name="Textplatzhalter 2">
            <a:extLst>
              <a:ext uri="{FF2B5EF4-FFF2-40B4-BE49-F238E27FC236}">
                <a16:creationId xmlns:a16="http://schemas.microsoft.com/office/drawing/2014/main" id="{7BDDDF81-EBEA-4C88-AA55-681A5710CA2C}"/>
              </a:ext>
            </a:extLst>
          </p:cNvPr>
          <p:cNvSpPr>
            <a:spLocks noGrp="1"/>
          </p:cNvSpPr>
          <p:nvPr>
            <p:ph type="body" sz="quarter" idx="14" hasCustomPrompt="1"/>
          </p:nvPr>
        </p:nvSpPr>
        <p:spPr bwMode="gray">
          <a:xfrm>
            <a:off x="599018" y="774701"/>
            <a:ext cx="11423649" cy="501651"/>
          </a:xfrm>
        </p:spPr>
        <p:txBody>
          <a:bodyPr vert="horz" lIns="0" tIns="0" rIns="72000" bIns="0" rtlCol="0" anchor="t">
            <a:noAutofit/>
          </a:bodyPr>
          <a:lstStyle>
            <a:lvl1pPr>
              <a:defRPr lang="de-DE" sz="1867" b="0" cap="none" baseline="0" smtClean="0">
                <a:latin typeface="+mj-lt"/>
                <a:ea typeface="+mj-ea"/>
                <a:cs typeface="+mj-cs"/>
              </a:defRPr>
            </a:lvl1pPr>
            <a:lvl2pPr>
              <a:defRPr lang="de-DE" smtClean="0"/>
            </a:lvl2pPr>
            <a:lvl3pPr>
              <a:defRPr lang="de-DE" smtClean="0"/>
            </a:lvl3pPr>
            <a:lvl4pPr>
              <a:defRPr lang="de-DE" smtClean="0"/>
            </a:lvl4pPr>
            <a:lvl5pPr>
              <a:defRPr lang="en-US"/>
            </a:lvl5pPr>
          </a:lstStyle>
          <a:p>
            <a:pPr lvl="0">
              <a:spcBef>
                <a:spcPct val="0"/>
              </a:spcBef>
            </a:pPr>
            <a:r>
              <a:rPr lang="en-GB"/>
              <a:t>Click to add sub-line</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9563577" cy="4660625"/>
          </a:xfrm>
        </p:spPr>
        <p:txBody>
          <a:bodyPr/>
          <a:lstStyle>
            <a:lvl1pPr>
              <a:defRPr sz="2133"/>
            </a:lvl1pPr>
            <a:lvl2pPr>
              <a:defRPr sz="1867"/>
            </a:lvl2pPr>
            <a:lvl3pPr>
              <a:defRPr>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0B548EA6-0BD4-4DE9-880C-9051257B8288}"/>
              </a:ext>
            </a:extLst>
          </p:cNvPr>
          <p:cNvSpPr>
            <a:spLocks noGrp="1"/>
          </p:cNvSpPr>
          <p:nvPr>
            <p:ph type="dt" sz="half" idx="15"/>
          </p:nvPr>
        </p:nvSpPr>
        <p:spPr/>
        <p:txBody>
          <a:bodyPr/>
          <a:lstStyle/>
          <a:p>
            <a:fld id="{9FE5FF6D-1B47-4F55-B85F-1E864D05A391}" type="datetime1">
              <a:rPr lang="en-US" smtClean="0"/>
              <a:t>9/12/2023</a:t>
            </a:fld>
            <a:endParaRPr lang="en-GB"/>
          </a:p>
        </p:txBody>
      </p:sp>
      <p:sp>
        <p:nvSpPr>
          <p:cNvPr id="6" name="Fußzeilenplatzhalter 5">
            <a:extLst>
              <a:ext uri="{FF2B5EF4-FFF2-40B4-BE49-F238E27FC236}">
                <a16:creationId xmlns:a16="http://schemas.microsoft.com/office/drawing/2014/main" id="{83E7CC3B-6035-4291-B04F-DE018A6C968C}"/>
              </a:ext>
            </a:extLst>
          </p:cNvPr>
          <p:cNvSpPr>
            <a:spLocks noGrp="1"/>
          </p:cNvSpPr>
          <p:nvPr>
            <p:ph type="ftr" sz="quarter" idx="16"/>
          </p:nvPr>
        </p:nvSpPr>
        <p:spPr/>
        <p:txBody>
          <a:bodyPr/>
          <a:lstStyle/>
          <a:p>
            <a:r>
              <a:rPr lang="en-US"/>
              <a:t>FUS 2022 - Key Findings</a:t>
            </a:r>
            <a:endParaRPr lang="en-GB"/>
          </a:p>
        </p:txBody>
      </p:sp>
      <p:sp>
        <p:nvSpPr>
          <p:cNvPr id="9" name="Foliennummernplatzhalter 8">
            <a:extLst>
              <a:ext uri="{FF2B5EF4-FFF2-40B4-BE49-F238E27FC236}">
                <a16:creationId xmlns:a16="http://schemas.microsoft.com/office/drawing/2014/main" id="{5D360B5D-15C8-4DDF-99B9-68062FEA3754}"/>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055235818"/>
      </p:ext>
    </p:extLst>
  </p:cSld>
  <p:clrMapOvr>
    <a:masterClrMapping/>
  </p:clrMapOvr>
  <p:transition>
    <p:fade/>
  </p:transition>
  <p:extLst>
    <p:ext uri="{DCECCB84-F9BA-43D5-87BE-67443E8EF086}">
      <p15:sldGuideLst xmlns:p15="http://schemas.microsoft.com/office/powerpoint/2012/main">
        <p15:guide id="1" orient="horz" pos="3793" userDrawn="1">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Standard text slide, alternative">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2"/>
            <a:ext cx="9563579" cy="3786443"/>
          </a:xfrm>
        </p:spPr>
        <p:txBody>
          <a:bodyPr/>
          <a:lstStyle>
            <a:lvl1pPr>
              <a:defRPr sz="2133"/>
            </a:lvl1pPr>
            <a:lvl2pPr>
              <a:defRPr sz="1867"/>
            </a:lvl2pPr>
            <a:lvl3pPr>
              <a:defRPr>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20" name="Key Visual">
            <a:extLst>
              <a:ext uri="{FF2B5EF4-FFF2-40B4-BE49-F238E27FC236}">
                <a16:creationId xmlns:a16="http://schemas.microsoft.com/office/drawing/2014/main" id="{BCBD8A78-7D69-4DFD-B354-CF36A84705CB}"/>
              </a:ext>
            </a:extLst>
          </p:cNvPr>
          <p:cNvGrpSpPr/>
          <p:nvPr userDrawn="1"/>
        </p:nvGrpSpPr>
        <p:grpSpPr bwMode="gray">
          <a:xfrm flipV="1">
            <a:off x="164180" y="5311118"/>
            <a:ext cx="3094437" cy="822639"/>
            <a:chOff x="4846637" y="119557"/>
            <a:chExt cx="3783013" cy="1005693"/>
          </a:xfrm>
        </p:grpSpPr>
        <p:sp>
          <p:nvSpPr>
            <p:cNvPr id="21" name="Freihandform: Form 20">
              <a:extLst>
                <a:ext uri="{FF2B5EF4-FFF2-40B4-BE49-F238E27FC236}">
                  <a16:creationId xmlns:a16="http://schemas.microsoft.com/office/drawing/2014/main" id="{E45BEDC0-179F-43C1-A606-AFD62A6A063E}"/>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Freihandform: Form 21">
              <a:extLst>
                <a:ext uri="{FF2B5EF4-FFF2-40B4-BE49-F238E27FC236}">
                  <a16:creationId xmlns:a16="http://schemas.microsoft.com/office/drawing/2014/main" id="{F6CCD5CC-5505-4485-9297-BB0A34EBB2F6}"/>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3" name="Freihandform: Form 22">
              <a:extLst>
                <a:ext uri="{FF2B5EF4-FFF2-40B4-BE49-F238E27FC236}">
                  <a16:creationId xmlns:a16="http://schemas.microsoft.com/office/drawing/2014/main" id="{18541086-C56A-406D-91E6-D3E933CF7BA3}"/>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4" name="Freihandform: Form 23">
              <a:extLst>
                <a:ext uri="{FF2B5EF4-FFF2-40B4-BE49-F238E27FC236}">
                  <a16:creationId xmlns:a16="http://schemas.microsoft.com/office/drawing/2014/main" id="{1B8A9566-A588-4E4A-8143-1CBDC9C30D67}"/>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25" name="Freihandform: Form 24">
              <a:extLst>
                <a:ext uri="{FF2B5EF4-FFF2-40B4-BE49-F238E27FC236}">
                  <a16:creationId xmlns:a16="http://schemas.microsoft.com/office/drawing/2014/main" id="{6FDDC1A6-3462-4813-8D80-9E642D6179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6" name="Datumsplatzhalter 5">
            <a:extLst>
              <a:ext uri="{FF2B5EF4-FFF2-40B4-BE49-F238E27FC236}">
                <a16:creationId xmlns:a16="http://schemas.microsoft.com/office/drawing/2014/main" id="{7312137B-7817-4520-A9FF-87A20B391AA0}"/>
              </a:ext>
            </a:extLst>
          </p:cNvPr>
          <p:cNvSpPr>
            <a:spLocks noGrp="1"/>
          </p:cNvSpPr>
          <p:nvPr>
            <p:ph type="dt" sz="half" idx="14"/>
          </p:nvPr>
        </p:nvSpPr>
        <p:spPr/>
        <p:txBody>
          <a:bodyPr/>
          <a:lstStyle/>
          <a:p>
            <a:fld id="{358859D8-450C-4699-BE27-B6CE2522CE57}" type="datetime1">
              <a:rPr lang="en-US" smtClean="0"/>
              <a:t>9/12/2023</a:t>
            </a:fld>
            <a:endParaRPr lang="en-GB"/>
          </a:p>
        </p:txBody>
      </p:sp>
      <p:sp>
        <p:nvSpPr>
          <p:cNvPr id="7" name="Fußzeilenplatzhalter 6">
            <a:extLst>
              <a:ext uri="{FF2B5EF4-FFF2-40B4-BE49-F238E27FC236}">
                <a16:creationId xmlns:a16="http://schemas.microsoft.com/office/drawing/2014/main" id="{0F93DA6A-ABDD-4D0F-AFE3-FF43762B7FB4}"/>
              </a:ext>
            </a:extLst>
          </p:cNvPr>
          <p:cNvSpPr>
            <a:spLocks noGrp="1"/>
          </p:cNvSpPr>
          <p:nvPr>
            <p:ph type="ftr" sz="quarter" idx="15"/>
          </p:nvPr>
        </p:nvSpPr>
        <p:spPr/>
        <p:txBody>
          <a:bodyPr/>
          <a:lstStyle/>
          <a:p>
            <a:r>
              <a:rPr lang="en-US"/>
              <a:t>FUS 2022 - Key Findings</a:t>
            </a:r>
            <a:endParaRPr lang="en-GB"/>
          </a:p>
        </p:txBody>
      </p:sp>
      <p:sp>
        <p:nvSpPr>
          <p:cNvPr id="9" name="Foliennummernplatzhalter 8">
            <a:extLst>
              <a:ext uri="{FF2B5EF4-FFF2-40B4-BE49-F238E27FC236}">
                <a16:creationId xmlns:a16="http://schemas.microsoft.com/office/drawing/2014/main" id="{7905C91D-31F5-4E80-9F76-6D372B3A1690}"/>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358597088"/>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ext slide, with two columns">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3"/>
            <a:ext cx="5496243"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517957" y="1361293"/>
            <a:ext cx="5496243"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F4E7BC60-DC17-4952-AA54-E728E1C62BDC}"/>
              </a:ext>
            </a:extLst>
          </p:cNvPr>
          <p:cNvSpPr>
            <a:spLocks noGrp="1"/>
          </p:cNvSpPr>
          <p:nvPr>
            <p:ph type="dt" sz="half" idx="15"/>
          </p:nvPr>
        </p:nvSpPr>
        <p:spPr/>
        <p:txBody>
          <a:bodyPr/>
          <a:lstStyle/>
          <a:p>
            <a:fld id="{1DF7A6E1-F951-4F34-B8D2-6090F13B1DF6}" type="datetime1">
              <a:rPr lang="en-US" smtClean="0"/>
              <a:t>9/12/2023</a:t>
            </a:fld>
            <a:endParaRPr lang="en-GB"/>
          </a:p>
        </p:txBody>
      </p:sp>
      <p:sp>
        <p:nvSpPr>
          <p:cNvPr id="7" name="Fußzeilenplatzhalter 6">
            <a:extLst>
              <a:ext uri="{FF2B5EF4-FFF2-40B4-BE49-F238E27FC236}">
                <a16:creationId xmlns:a16="http://schemas.microsoft.com/office/drawing/2014/main" id="{616123A0-A869-46F1-9E20-A4CCE7F665FA}"/>
              </a:ext>
            </a:extLst>
          </p:cNvPr>
          <p:cNvSpPr>
            <a:spLocks noGrp="1"/>
          </p:cNvSpPr>
          <p:nvPr>
            <p:ph type="ftr" sz="quarter" idx="16"/>
          </p:nvPr>
        </p:nvSpPr>
        <p:spPr/>
        <p:txBody>
          <a:bodyPr/>
          <a:lstStyle/>
          <a:p>
            <a:r>
              <a:rPr lang="en-US"/>
              <a:t>FUS 2022 - Key Findings</a:t>
            </a:r>
            <a:endParaRPr lang="en-GB"/>
          </a:p>
        </p:txBody>
      </p:sp>
      <p:sp>
        <p:nvSpPr>
          <p:cNvPr id="10" name="Foliennummernplatzhalter 9">
            <a:extLst>
              <a:ext uri="{FF2B5EF4-FFF2-40B4-BE49-F238E27FC236}">
                <a16:creationId xmlns:a16="http://schemas.microsoft.com/office/drawing/2014/main" id="{39EFEB5C-119E-416E-84F6-79F25273C8C7}"/>
              </a:ext>
            </a:extLst>
          </p:cNvPr>
          <p:cNvSpPr>
            <a:spLocks noGrp="1"/>
          </p:cNvSpPr>
          <p:nvPr>
            <p:ph type="sldNum" sz="quarter" idx="17"/>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871978961"/>
      </p:ext>
    </p:extLst>
  </p:cSld>
  <p:clrMapOvr>
    <a:masterClrMapping/>
  </p:clrMapOvr>
  <p:transition>
    <p:fade/>
  </p:transition>
  <p:extLst>
    <p:ext uri="{DCECCB84-F9BA-43D5-87BE-67443E8EF086}">
      <p15:sldGuideLst xmlns:p15="http://schemas.microsoft.com/office/powerpoint/2012/main">
        <p15:guide id="2" orient="horz" pos="3793" userDrawn="1">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xt slide, with one column">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7" y="1361292"/>
            <a:ext cx="5496243" cy="4660625"/>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12EA4DEB-4859-40BB-BA0A-9D4E262D701C}"/>
              </a:ext>
            </a:extLst>
          </p:cNvPr>
          <p:cNvSpPr>
            <a:spLocks noGrp="1"/>
          </p:cNvSpPr>
          <p:nvPr>
            <p:ph type="dt" sz="half" idx="14"/>
          </p:nvPr>
        </p:nvSpPr>
        <p:spPr/>
        <p:txBody>
          <a:bodyPr/>
          <a:lstStyle/>
          <a:p>
            <a:fld id="{D9ED6524-578C-4D44-86E4-04A501E92AC5}" type="datetime1">
              <a:rPr lang="en-US" smtClean="0"/>
              <a:t>9/12/2023</a:t>
            </a:fld>
            <a:endParaRPr lang="en-GB"/>
          </a:p>
        </p:txBody>
      </p:sp>
      <p:sp>
        <p:nvSpPr>
          <p:cNvPr id="7" name="Fußzeilenplatzhalter 6">
            <a:extLst>
              <a:ext uri="{FF2B5EF4-FFF2-40B4-BE49-F238E27FC236}">
                <a16:creationId xmlns:a16="http://schemas.microsoft.com/office/drawing/2014/main" id="{FFE8A212-1664-4A14-896F-DC3AE0C13F67}"/>
              </a:ext>
            </a:extLst>
          </p:cNvPr>
          <p:cNvSpPr>
            <a:spLocks noGrp="1"/>
          </p:cNvSpPr>
          <p:nvPr>
            <p:ph type="ftr" sz="quarter" idx="15"/>
          </p:nvPr>
        </p:nvSpPr>
        <p:spPr/>
        <p:txBody>
          <a:bodyPr/>
          <a:lstStyle/>
          <a:p>
            <a:r>
              <a:rPr lang="en-US"/>
              <a:t>FUS 2022 - Key Findings</a:t>
            </a:r>
            <a:endParaRPr lang="en-GB"/>
          </a:p>
        </p:txBody>
      </p:sp>
      <p:sp>
        <p:nvSpPr>
          <p:cNvPr id="9" name="Foliennummernplatzhalter 8">
            <a:extLst>
              <a:ext uri="{FF2B5EF4-FFF2-40B4-BE49-F238E27FC236}">
                <a16:creationId xmlns:a16="http://schemas.microsoft.com/office/drawing/2014/main" id="{753C8D80-6BFD-4466-8E36-54C951F12DD8}"/>
              </a:ext>
            </a:extLst>
          </p:cNvPr>
          <p:cNvSpPr>
            <a:spLocks noGrp="1"/>
          </p:cNvSpPr>
          <p:nvPr>
            <p:ph type="sldNum" sz="quarter" idx="1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87320649"/>
      </p:ext>
    </p:extLst>
  </p:cSld>
  <p:clrMapOvr>
    <a:masterClrMapping/>
  </p:clrMapOvr>
  <p:transition>
    <p:fade/>
  </p:transition>
  <p:extLst>
    <p:ext uri="{DCECCB84-F9BA-43D5-87BE-67443E8EF086}">
      <p15:sldGuideLst xmlns:p15="http://schemas.microsoft.com/office/powerpoint/2012/main">
        <p15:guide id="1" pos="3840" userDrawn="1">
          <p15:clr>
            <a:srgbClr val="FBAE40"/>
          </p15:clr>
        </p15:guide>
        <p15:guide id="2" orient="horz" pos="3793" userDrawn="1">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ext slide, 1 photo">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5966593"/>
          </a:xfrm>
          <a:solidFill>
            <a:schemeClr val="bg2"/>
          </a:solidFill>
        </p:spPr>
        <p:txBody>
          <a:bodyPr tIns="1440000"/>
          <a:lstStyle>
            <a:lvl1pPr algn="ctr">
              <a:defRPr sz="1333">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4772808"/>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1" name="Titel 1">
            <a:extLst>
              <a:ext uri="{FF2B5EF4-FFF2-40B4-BE49-F238E27FC236}">
                <a16:creationId xmlns:a16="http://schemas.microsoft.com/office/drawing/2014/main" id="{7EA27159-D449-4E61-9234-12331EF25886}"/>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6AF2015D-9762-47AA-9BD6-3FA6CCC0648F}"/>
              </a:ext>
            </a:extLst>
          </p:cNvPr>
          <p:cNvSpPr>
            <a:spLocks noGrp="1"/>
          </p:cNvSpPr>
          <p:nvPr>
            <p:ph type="dt" sz="half" idx="16"/>
          </p:nvPr>
        </p:nvSpPr>
        <p:spPr/>
        <p:txBody>
          <a:bodyPr/>
          <a:lstStyle/>
          <a:p>
            <a:fld id="{A0926733-D66D-4F62-85F6-069D3C4613B2}" type="datetime1">
              <a:rPr lang="en-US" smtClean="0"/>
              <a:t>9/12/2023</a:t>
            </a:fld>
            <a:endParaRPr lang="en-GB"/>
          </a:p>
        </p:txBody>
      </p:sp>
      <p:sp>
        <p:nvSpPr>
          <p:cNvPr id="7" name="Fußzeilenplatzhalter 6">
            <a:extLst>
              <a:ext uri="{FF2B5EF4-FFF2-40B4-BE49-F238E27FC236}">
                <a16:creationId xmlns:a16="http://schemas.microsoft.com/office/drawing/2014/main" id="{80DC7F6F-F5EA-41B6-BA59-091605C586C9}"/>
              </a:ext>
            </a:extLst>
          </p:cNvPr>
          <p:cNvSpPr>
            <a:spLocks noGrp="1"/>
          </p:cNvSpPr>
          <p:nvPr>
            <p:ph type="ftr" sz="quarter" idx="17"/>
          </p:nvPr>
        </p:nvSpPr>
        <p:spPr/>
        <p:txBody>
          <a:bodyPr/>
          <a:lstStyle/>
          <a:p>
            <a:r>
              <a:rPr lang="en-US"/>
              <a:t>FUS 2022 - Key Findings</a:t>
            </a:r>
            <a:endParaRPr lang="en-GB"/>
          </a:p>
        </p:txBody>
      </p:sp>
      <p:sp>
        <p:nvSpPr>
          <p:cNvPr id="9" name="Foliennummernplatzhalter 8">
            <a:extLst>
              <a:ext uri="{FF2B5EF4-FFF2-40B4-BE49-F238E27FC236}">
                <a16:creationId xmlns:a16="http://schemas.microsoft.com/office/drawing/2014/main" id="{86AA5DDD-B7D2-44C4-84F6-785C251D3F31}"/>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876954809"/>
      </p:ext>
    </p:extLst>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xt slide, 1 photo,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5966593"/>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3799989"/>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22" name="Titel 1">
            <a:extLst>
              <a:ext uri="{FF2B5EF4-FFF2-40B4-BE49-F238E27FC236}">
                <a16:creationId xmlns:a16="http://schemas.microsoft.com/office/drawing/2014/main" id="{7204390B-3D37-494E-81FF-E1335F27C2A8}"/>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B9F79D6-321B-4922-9CB8-D52F509ACE09}"/>
              </a:ext>
            </a:extLst>
          </p:cNvPr>
          <p:cNvSpPr>
            <a:spLocks noGrp="1"/>
          </p:cNvSpPr>
          <p:nvPr>
            <p:ph type="dt" sz="half" idx="16"/>
          </p:nvPr>
        </p:nvSpPr>
        <p:spPr/>
        <p:txBody>
          <a:bodyPr/>
          <a:lstStyle/>
          <a:p>
            <a:fld id="{ED34439E-6A5C-475F-B254-591B180FC8F0}" type="datetime1">
              <a:rPr lang="en-US" smtClean="0"/>
              <a:t>9/12/2023</a:t>
            </a:fld>
            <a:endParaRPr lang="en-GB"/>
          </a:p>
        </p:txBody>
      </p:sp>
      <p:sp>
        <p:nvSpPr>
          <p:cNvPr id="7" name="Fußzeilenplatzhalter 6">
            <a:extLst>
              <a:ext uri="{FF2B5EF4-FFF2-40B4-BE49-F238E27FC236}">
                <a16:creationId xmlns:a16="http://schemas.microsoft.com/office/drawing/2014/main" id="{CDD2BC95-CDE0-4C78-A9D8-EB3D9A577DFE}"/>
              </a:ext>
            </a:extLst>
          </p:cNvPr>
          <p:cNvSpPr>
            <a:spLocks noGrp="1"/>
          </p:cNvSpPr>
          <p:nvPr>
            <p:ph type="ftr" sz="quarter" idx="17"/>
          </p:nvPr>
        </p:nvSpPr>
        <p:spPr/>
        <p:txBody>
          <a:bodyPr/>
          <a:lstStyle/>
          <a:p>
            <a:r>
              <a:rPr lang="en-US"/>
              <a:t>FUS 2022 - Key Findings</a:t>
            </a:r>
            <a:endParaRPr lang="en-GB"/>
          </a:p>
        </p:txBody>
      </p:sp>
      <p:sp>
        <p:nvSpPr>
          <p:cNvPr id="12" name="Foliennummernplatzhalter 11">
            <a:extLst>
              <a:ext uri="{FF2B5EF4-FFF2-40B4-BE49-F238E27FC236}">
                <a16:creationId xmlns:a16="http://schemas.microsoft.com/office/drawing/2014/main" id="{B96B41DE-2A1A-4BF8-A471-7AFD62750A92}"/>
              </a:ext>
            </a:extLst>
          </p:cNvPr>
          <p:cNvSpPr>
            <a:spLocks noGrp="1"/>
          </p:cNvSpPr>
          <p:nvPr>
            <p:ph type="sldNum" sz="quarter" idx="18"/>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281613313"/>
      </p:ext>
    </p:extLst>
  </p:cSld>
  <p:clrMapOvr>
    <a:masterClrMapping/>
  </p:clrMapOvr>
  <p:transition>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ext slide, 2 photos ">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4772808"/>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5" y="320283"/>
            <a:ext cx="6452847"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E5771484-3E18-42CC-9FC0-9F82AA9D7804}"/>
              </a:ext>
            </a:extLst>
          </p:cNvPr>
          <p:cNvSpPr>
            <a:spLocks noGrp="1"/>
          </p:cNvSpPr>
          <p:nvPr>
            <p:ph type="dt" sz="half" idx="17"/>
          </p:nvPr>
        </p:nvSpPr>
        <p:spPr/>
        <p:txBody>
          <a:bodyPr/>
          <a:lstStyle/>
          <a:p>
            <a:fld id="{3258AACB-71F7-4C54-979A-B0A7A4E94371}" type="datetime1">
              <a:rPr lang="en-US" smtClean="0"/>
              <a:t>9/12/2023</a:t>
            </a:fld>
            <a:endParaRPr lang="en-GB"/>
          </a:p>
        </p:txBody>
      </p:sp>
      <p:sp>
        <p:nvSpPr>
          <p:cNvPr id="7" name="Fußzeilenplatzhalter 6">
            <a:extLst>
              <a:ext uri="{FF2B5EF4-FFF2-40B4-BE49-F238E27FC236}">
                <a16:creationId xmlns:a16="http://schemas.microsoft.com/office/drawing/2014/main" id="{95F12524-47B7-4E4B-A82D-4A982EC622BC}"/>
              </a:ext>
            </a:extLst>
          </p:cNvPr>
          <p:cNvSpPr>
            <a:spLocks noGrp="1"/>
          </p:cNvSpPr>
          <p:nvPr>
            <p:ph type="ftr" sz="quarter" idx="18"/>
          </p:nvPr>
        </p:nvSpPr>
        <p:spPr/>
        <p:txBody>
          <a:bodyPr/>
          <a:lstStyle/>
          <a:p>
            <a:r>
              <a:rPr lang="en-US"/>
              <a:t>FUS 2022 - Key Findings</a:t>
            </a:r>
            <a:endParaRPr lang="en-GB"/>
          </a:p>
        </p:txBody>
      </p:sp>
      <p:sp>
        <p:nvSpPr>
          <p:cNvPr id="9" name="Foliennummernplatzhalter 8">
            <a:extLst>
              <a:ext uri="{FF2B5EF4-FFF2-40B4-BE49-F238E27FC236}">
                <a16:creationId xmlns:a16="http://schemas.microsoft.com/office/drawing/2014/main" id="{D1F91BAF-4218-480C-87A8-87D4B1CDDF80}"/>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02796988"/>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0282A73-D48D-4055-83EA-AB9700389941}"/>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83A333E6-3A38-4FAD-8201-7763A15686E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5D9AAC3E-75E3-452E-81B3-6E1A055394B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3CA4B6D0-B295-4373-9E3C-A2EC07D8E6A7}"/>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6" name="Fußzeilenplatzhalter 5">
            <a:extLst>
              <a:ext uri="{FF2B5EF4-FFF2-40B4-BE49-F238E27FC236}">
                <a16:creationId xmlns:a16="http://schemas.microsoft.com/office/drawing/2014/main" id="{A1CB18FA-B3D6-40B6-994E-1A453FF23782}"/>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28E73032-A3B7-4CCA-BE00-291102227A78}"/>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17403323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ext slide, 2 photos, alternativ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7371926" y="167506"/>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1"/>
            <a:ext cx="6452845" cy="3799989"/>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grpSp>
        <p:nvGrpSpPr>
          <p:cNvPr id="9" name="Key Visual">
            <a:extLst>
              <a:ext uri="{FF2B5EF4-FFF2-40B4-BE49-F238E27FC236}">
                <a16:creationId xmlns:a16="http://schemas.microsoft.com/office/drawing/2014/main" id="{0AED28BE-BD58-4C37-99C9-6DDD5906BC8A}"/>
              </a:ext>
            </a:extLst>
          </p:cNvPr>
          <p:cNvGrpSpPr/>
          <p:nvPr userDrawn="1"/>
        </p:nvGrpSpPr>
        <p:grpSpPr bwMode="gray">
          <a:xfrm flipV="1">
            <a:off x="164180" y="5311118"/>
            <a:ext cx="3094437" cy="822639"/>
            <a:chOff x="4846637" y="119557"/>
            <a:chExt cx="3783013" cy="1005693"/>
          </a:xfrm>
        </p:grpSpPr>
        <p:sp>
          <p:nvSpPr>
            <p:cNvPr id="10" name="Freihandform: Form 9">
              <a:extLst>
                <a:ext uri="{FF2B5EF4-FFF2-40B4-BE49-F238E27FC236}">
                  <a16:creationId xmlns:a16="http://schemas.microsoft.com/office/drawing/2014/main" id="{BC779D39-D9BE-456C-932C-90157753B824}"/>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reihandform: Form 10">
              <a:extLst>
                <a:ext uri="{FF2B5EF4-FFF2-40B4-BE49-F238E27FC236}">
                  <a16:creationId xmlns:a16="http://schemas.microsoft.com/office/drawing/2014/main" id="{B50BB92C-06E3-4F21-96E2-B587EED5161E}"/>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3" name="Freihandform: Form 12">
              <a:extLst>
                <a:ext uri="{FF2B5EF4-FFF2-40B4-BE49-F238E27FC236}">
                  <a16:creationId xmlns:a16="http://schemas.microsoft.com/office/drawing/2014/main" id="{855BC612-A565-4995-974E-DBAC4B729050}"/>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4" name="Freihandform: Form 13">
              <a:extLst>
                <a:ext uri="{FF2B5EF4-FFF2-40B4-BE49-F238E27FC236}">
                  <a16:creationId xmlns:a16="http://schemas.microsoft.com/office/drawing/2014/main" id="{44462D1D-D151-4AD3-A2DA-8257376E401D}"/>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5" name="Freihandform: Form 14">
              <a:extLst>
                <a:ext uri="{FF2B5EF4-FFF2-40B4-BE49-F238E27FC236}">
                  <a16:creationId xmlns:a16="http://schemas.microsoft.com/office/drawing/2014/main" id="{07239E2B-B3C5-44BB-B6DD-DB8BC01E6601}"/>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8" name="Bildplatzhalter 5">
            <a:extLst>
              <a:ext uri="{FF2B5EF4-FFF2-40B4-BE49-F238E27FC236}">
                <a16:creationId xmlns:a16="http://schemas.microsoft.com/office/drawing/2014/main" id="{BD74B354-F270-4422-B8BC-EE20D478AAEB}"/>
              </a:ext>
            </a:extLst>
          </p:cNvPr>
          <p:cNvSpPr>
            <a:spLocks noGrp="1"/>
          </p:cNvSpPr>
          <p:nvPr>
            <p:ph type="pic" sz="quarter" idx="16" hasCustomPrompt="1"/>
          </p:nvPr>
        </p:nvSpPr>
        <p:spPr bwMode="gray">
          <a:xfrm>
            <a:off x="7371926" y="3273373"/>
            <a:ext cx="4653681" cy="2860727"/>
          </a:xfrm>
          <a:solidFill>
            <a:schemeClr val="bg2"/>
          </a:solidFill>
        </p:spPr>
        <p:txBody>
          <a:bodyPr vert="horz" lIns="36000" tIns="1440000" rIns="36000" bIns="36000" rtlCol="0">
            <a:noAutofit/>
          </a:bodyPr>
          <a:lstStyle>
            <a:lvl1pPr algn="ctr">
              <a:defRPr lang="en-GB" sz="1333" dirty="0">
                <a:solidFill>
                  <a:schemeClr val="tx2"/>
                </a:solidFill>
              </a:defRPr>
            </a:lvl1pPr>
          </a:lstStyle>
          <a:p>
            <a:r>
              <a:rPr lang="en-GB"/>
              <a:t>Photo</a:t>
            </a:r>
          </a:p>
        </p:txBody>
      </p:sp>
      <p:sp>
        <p:nvSpPr>
          <p:cNvPr id="16" name="Titel 1">
            <a:extLst>
              <a:ext uri="{FF2B5EF4-FFF2-40B4-BE49-F238E27FC236}">
                <a16:creationId xmlns:a16="http://schemas.microsoft.com/office/drawing/2014/main" id="{0DB39AEE-4D7E-4227-8B8B-6259DA49FDB2}"/>
              </a:ext>
            </a:extLst>
          </p:cNvPr>
          <p:cNvSpPr>
            <a:spLocks noGrp="1"/>
          </p:cNvSpPr>
          <p:nvPr>
            <p:ph type="title" hasCustomPrompt="1"/>
          </p:nvPr>
        </p:nvSpPr>
        <p:spPr bwMode="gray">
          <a:xfrm>
            <a:off x="599756" y="320283"/>
            <a:ext cx="6452845" cy="720725"/>
          </a:xfrm>
        </p:spPr>
        <p:txBody>
          <a:bodyPr/>
          <a:lstStyle>
            <a:lvl1pPr>
              <a:defRPr/>
            </a:lvl1pPr>
          </a:lstStyle>
          <a:p>
            <a:r>
              <a:rPr lang="en-GB"/>
              <a:t>Click to add headline</a:t>
            </a:r>
          </a:p>
        </p:txBody>
      </p:sp>
      <p:sp>
        <p:nvSpPr>
          <p:cNvPr id="2" name="Datumsplatzhalter 1">
            <a:extLst>
              <a:ext uri="{FF2B5EF4-FFF2-40B4-BE49-F238E27FC236}">
                <a16:creationId xmlns:a16="http://schemas.microsoft.com/office/drawing/2014/main" id="{5227D3D8-FEBD-4AD0-9F71-6844E987B7B7}"/>
              </a:ext>
            </a:extLst>
          </p:cNvPr>
          <p:cNvSpPr>
            <a:spLocks noGrp="1"/>
          </p:cNvSpPr>
          <p:nvPr>
            <p:ph type="dt" sz="half" idx="17"/>
          </p:nvPr>
        </p:nvSpPr>
        <p:spPr/>
        <p:txBody>
          <a:bodyPr/>
          <a:lstStyle/>
          <a:p>
            <a:fld id="{1F979D0C-D8F3-4153-8EF1-09CA10B90A44}" type="datetime1">
              <a:rPr lang="en-US" smtClean="0"/>
              <a:t>9/12/2023</a:t>
            </a:fld>
            <a:endParaRPr lang="en-GB"/>
          </a:p>
        </p:txBody>
      </p:sp>
      <p:sp>
        <p:nvSpPr>
          <p:cNvPr id="7" name="Fußzeilenplatzhalter 6">
            <a:extLst>
              <a:ext uri="{FF2B5EF4-FFF2-40B4-BE49-F238E27FC236}">
                <a16:creationId xmlns:a16="http://schemas.microsoft.com/office/drawing/2014/main" id="{9EBC020C-FAD6-4991-9B68-DFC849647738}"/>
              </a:ext>
            </a:extLst>
          </p:cNvPr>
          <p:cNvSpPr>
            <a:spLocks noGrp="1"/>
          </p:cNvSpPr>
          <p:nvPr>
            <p:ph type="ftr" sz="quarter" idx="18"/>
          </p:nvPr>
        </p:nvSpPr>
        <p:spPr/>
        <p:txBody>
          <a:bodyPr/>
          <a:lstStyle/>
          <a:p>
            <a:r>
              <a:rPr lang="en-US"/>
              <a:t>FUS 2022 - Key Findings</a:t>
            </a:r>
            <a:endParaRPr lang="en-GB"/>
          </a:p>
        </p:txBody>
      </p:sp>
      <p:sp>
        <p:nvSpPr>
          <p:cNvPr id="12" name="Foliennummernplatzhalter 11">
            <a:extLst>
              <a:ext uri="{FF2B5EF4-FFF2-40B4-BE49-F238E27FC236}">
                <a16:creationId xmlns:a16="http://schemas.microsoft.com/office/drawing/2014/main" id="{2ED17441-C804-4576-8739-5227CF2486C9}"/>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677620724"/>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ext slide, 2 photos, with two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6304207"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79"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3"/>
            <a:ext cx="5282881" cy="1666388"/>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6740977" y="1361293"/>
            <a:ext cx="5273223" cy="1666388"/>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62043D58-AA3C-40BE-BEAB-11A193484391}"/>
              </a:ext>
            </a:extLst>
          </p:cNvPr>
          <p:cNvSpPr>
            <a:spLocks noGrp="1"/>
          </p:cNvSpPr>
          <p:nvPr>
            <p:ph type="dt" sz="half" idx="17"/>
          </p:nvPr>
        </p:nvSpPr>
        <p:spPr/>
        <p:txBody>
          <a:bodyPr/>
          <a:lstStyle/>
          <a:p>
            <a:fld id="{471DBBD7-A864-4026-8A2B-706D40007E4D}" type="datetime1">
              <a:rPr lang="en-US" smtClean="0"/>
              <a:t>9/12/2023</a:t>
            </a:fld>
            <a:endParaRPr lang="en-GB"/>
          </a:p>
        </p:txBody>
      </p:sp>
      <p:sp>
        <p:nvSpPr>
          <p:cNvPr id="10" name="Fußzeilenplatzhalter 9">
            <a:extLst>
              <a:ext uri="{FF2B5EF4-FFF2-40B4-BE49-F238E27FC236}">
                <a16:creationId xmlns:a16="http://schemas.microsoft.com/office/drawing/2014/main" id="{1195C9E7-AD30-401E-97F1-ECD1F6426F94}"/>
              </a:ext>
            </a:extLst>
          </p:cNvPr>
          <p:cNvSpPr>
            <a:spLocks noGrp="1"/>
          </p:cNvSpPr>
          <p:nvPr>
            <p:ph type="ftr" sz="quarter" idx="18"/>
          </p:nvPr>
        </p:nvSpPr>
        <p:spPr/>
        <p:txBody>
          <a:bodyPr/>
          <a:lstStyle/>
          <a:p>
            <a:r>
              <a:rPr lang="en-US"/>
              <a:t>FUS 2022 - Key Findings</a:t>
            </a:r>
            <a:endParaRPr lang="en-GB"/>
          </a:p>
        </p:txBody>
      </p:sp>
      <p:sp>
        <p:nvSpPr>
          <p:cNvPr id="12" name="Foliennummernplatzhalter 11">
            <a:extLst>
              <a:ext uri="{FF2B5EF4-FFF2-40B4-BE49-F238E27FC236}">
                <a16:creationId xmlns:a16="http://schemas.microsoft.com/office/drawing/2014/main" id="{3D02F96E-9198-496A-A4B1-6804F455A112}"/>
              </a:ext>
            </a:extLst>
          </p:cNvPr>
          <p:cNvSpPr>
            <a:spLocks noGrp="1"/>
          </p:cNvSpPr>
          <p:nvPr>
            <p:ph type="sldNum" sz="quarter" idx="19"/>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591959471"/>
      </p:ext>
    </p:extLst>
  </p:cSld>
  <p:clrMapOvr>
    <a:masterClrMapping/>
  </p:clrMapOvr>
  <p:transition>
    <p:fade/>
  </p:transition>
  <p:extLst>
    <p:ext uri="{DCECCB84-F9BA-43D5-87BE-67443E8EF086}">
      <p15:sldGuideLst xmlns:p15="http://schemas.microsoft.com/office/powerpoint/2012/main">
        <p15:guide id="1" pos="3840" userDrawn="1">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ext slide, 3 photos, with three columns">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hasCustomPrompt="1"/>
          </p:nvPr>
        </p:nvSpPr>
        <p:spPr bwMode="gray">
          <a:xfrm>
            <a:off x="4187824"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hasCustomPrompt="1"/>
          </p:nvPr>
        </p:nvSpPr>
        <p:spPr bwMode="gray">
          <a:xfrm>
            <a:off x="164180"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599758" y="1361293"/>
            <a:ext cx="3375623" cy="2358831"/>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14444" cy="720725"/>
          </a:xfrm>
        </p:spPr>
        <p:txBody>
          <a:bodyPr/>
          <a:lstStyle>
            <a:lvl1pPr>
              <a:defRPr/>
            </a:lvl1pPr>
          </a:lstStyle>
          <a:p>
            <a:r>
              <a:rPr lang="en-GB"/>
              <a:t>Click to add headline</a:t>
            </a:r>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hasCustomPrompt="1"/>
          </p:nvPr>
        </p:nvSpPr>
        <p:spPr bwMode="gray">
          <a:xfrm>
            <a:off x="4623402" y="1361293"/>
            <a:ext cx="3375623" cy="2358831"/>
          </a:xfrm>
        </p:spPr>
        <p:txBody>
          <a:bodyPr/>
          <a:lstStyle>
            <a:lvl1pPr>
              <a:defRPr lang="en-GB" sz="2133" kern="1200" noProof="0" dirty="0">
                <a:solidFill>
                  <a:schemeClr val="tx1"/>
                </a:solidFill>
                <a:latin typeface="+mn-lt"/>
                <a:ea typeface="+mn-ea"/>
                <a:cs typeface="+mn-cs"/>
              </a:defRPr>
            </a:lvl1pPr>
            <a:lvl2pPr>
              <a:defRPr lang="en-GB" sz="1867" kern="1200" noProof="0" dirty="0">
                <a:solidFill>
                  <a:schemeClr val="tx1"/>
                </a:solidFill>
                <a:latin typeface="+mn-lt"/>
                <a:ea typeface="+mn-ea"/>
                <a:cs typeface="+mn-cs"/>
              </a:defRPr>
            </a:lvl2pPr>
            <a:lvl3pPr>
              <a:defRPr lang="en-GB" sz="1600" kern="1200" noProof="0" dirty="0">
                <a:solidFill>
                  <a:schemeClr val="bg1">
                    <a:lumMod val="50000"/>
                  </a:schemeClr>
                </a:solidFill>
                <a:latin typeface="+mn-lt"/>
                <a:ea typeface="+mn-ea"/>
                <a:cs typeface="+mn-cs"/>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16" name="Bildplatzhalter 6">
            <a:extLst>
              <a:ext uri="{FF2B5EF4-FFF2-40B4-BE49-F238E27FC236}">
                <a16:creationId xmlns:a16="http://schemas.microsoft.com/office/drawing/2014/main" id="{AB38192C-6783-4C98-AB15-3A38EFFC1B08}"/>
              </a:ext>
            </a:extLst>
          </p:cNvPr>
          <p:cNvSpPr>
            <a:spLocks noGrp="1"/>
          </p:cNvSpPr>
          <p:nvPr>
            <p:ph type="pic" sz="quarter" idx="17" hasCustomPrompt="1"/>
          </p:nvPr>
        </p:nvSpPr>
        <p:spPr bwMode="gray">
          <a:xfrm>
            <a:off x="8211467" y="3992957"/>
            <a:ext cx="3811200" cy="2140800"/>
          </a:xfrm>
          <a:solidFill>
            <a:schemeClr val="bg2"/>
          </a:solidFill>
        </p:spPr>
        <p:txBody>
          <a:bodyPr vert="horz" lIns="36000" tIns="1080000" rIns="36000" bIns="36000" rtlCol="0">
            <a:noAutofit/>
          </a:bodyPr>
          <a:lstStyle>
            <a:lvl1pPr algn="ctr">
              <a:defRPr lang="en-GB" sz="1333" dirty="0">
                <a:solidFill>
                  <a:schemeClr val="tx2"/>
                </a:solidFill>
              </a:defRPr>
            </a:lvl1pPr>
          </a:lstStyle>
          <a:p>
            <a:r>
              <a:rPr lang="en-GB"/>
              <a:t>Photo</a:t>
            </a:r>
          </a:p>
        </p:txBody>
      </p:sp>
      <p:sp>
        <p:nvSpPr>
          <p:cNvPr id="20" name="Textplatzhalter 7">
            <a:extLst>
              <a:ext uri="{FF2B5EF4-FFF2-40B4-BE49-F238E27FC236}">
                <a16:creationId xmlns:a16="http://schemas.microsoft.com/office/drawing/2014/main" id="{DED8696E-3F6E-4312-8474-D7B6C988FDD5}"/>
              </a:ext>
            </a:extLst>
          </p:cNvPr>
          <p:cNvSpPr>
            <a:spLocks noGrp="1"/>
          </p:cNvSpPr>
          <p:nvPr>
            <p:ph type="body" sz="quarter" idx="18" hasCustomPrompt="1"/>
          </p:nvPr>
        </p:nvSpPr>
        <p:spPr bwMode="gray">
          <a:xfrm>
            <a:off x="8647046" y="1361293"/>
            <a:ext cx="3375623" cy="2358831"/>
          </a:xfrm>
        </p:spPr>
        <p:txBody>
          <a:bodyPr/>
          <a:lstStyle>
            <a:lvl1pPr>
              <a:defRPr lang="en-GB" sz="2133" kern="1200" noProof="0" dirty="0">
                <a:solidFill>
                  <a:schemeClr val="tx1"/>
                </a:solidFill>
                <a:latin typeface="+mn-lt"/>
                <a:ea typeface="+mn-ea"/>
                <a:cs typeface="+mn-cs"/>
              </a:defRPr>
            </a:lvl1pPr>
            <a:lvl2pPr>
              <a:defRPr lang="en-GB" sz="1867" kern="1200" noProof="0" dirty="0">
                <a:solidFill>
                  <a:schemeClr val="tx1"/>
                </a:solidFill>
                <a:latin typeface="+mn-lt"/>
                <a:ea typeface="+mn-ea"/>
                <a:cs typeface="+mn-cs"/>
              </a:defRPr>
            </a:lvl2pPr>
            <a:lvl3pPr>
              <a:defRPr lang="en-GB" sz="1600" kern="1200" noProof="0" dirty="0">
                <a:solidFill>
                  <a:schemeClr val="bg1">
                    <a:lumMod val="50000"/>
                  </a:schemeClr>
                </a:solidFill>
                <a:latin typeface="+mn-lt"/>
                <a:ea typeface="+mn-ea"/>
                <a:cs typeface="+mn-cs"/>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6" name="Datumsplatzhalter 5">
            <a:extLst>
              <a:ext uri="{FF2B5EF4-FFF2-40B4-BE49-F238E27FC236}">
                <a16:creationId xmlns:a16="http://schemas.microsoft.com/office/drawing/2014/main" id="{EF501F9B-7E1C-4D10-BFA8-F160A61CBB4B}"/>
              </a:ext>
            </a:extLst>
          </p:cNvPr>
          <p:cNvSpPr>
            <a:spLocks noGrp="1"/>
          </p:cNvSpPr>
          <p:nvPr>
            <p:ph type="dt" sz="half" idx="19"/>
          </p:nvPr>
        </p:nvSpPr>
        <p:spPr/>
        <p:txBody>
          <a:bodyPr/>
          <a:lstStyle/>
          <a:p>
            <a:fld id="{D02BBEFC-44F1-4026-8622-5C7E64FCDC39}" type="datetime1">
              <a:rPr lang="en-US" smtClean="0"/>
              <a:t>9/12/2023</a:t>
            </a:fld>
            <a:endParaRPr lang="en-GB"/>
          </a:p>
        </p:txBody>
      </p:sp>
      <p:sp>
        <p:nvSpPr>
          <p:cNvPr id="10" name="Fußzeilenplatzhalter 9">
            <a:extLst>
              <a:ext uri="{FF2B5EF4-FFF2-40B4-BE49-F238E27FC236}">
                <a16:creationId xmlns:a16="http://schemas.microsoft.com/office/drawing/2014/main" id="{4AC48705-A504-41C9-A7C4-A310E36C3CFC}"/>
              </a:ext>
            </a:extLst>
          </p:cNvPr>
          <p:cNvSpPr>
            <a:spLocks noGrp="1"/>
          </p:cNvSpPr>
          <p:nvPr>
            <p:ph type="ftr" sz="quarter" idx="20"/>
          </p:nvPr>
        </p:nvSpPr>
        <p:spPr/>
        <p:txBody>
          <a:bodyPr/>
          <a:lstStyle/>
          <a:p>
            <a:r>
              <a:rPr lang="en-US"/>
              <a:t>FUS 2022 - Key Findings</a:t>
            </a:r>
            <a:endParaRPr lang="en-GB"/>
          </a:p>
        </p:txBody>
      </p:sp>
      <p:sp>
        <p:nvSpPr>
          <p:cNvPr id="12" name="Foliennummernplatzhalter 11">
            <a:extLst>
              <a:ext uri="{FF2B5EF4-FFF2-40B4-BE49-F238E27FC236}">
                <a16:creationId xmlns:a16="http://schemas.microsoft.com/office/drawing/2014/main" id="{A0DBE614-6EA1-4B61-BE6D-D779C0E5AD80}"/>
              </a:ext>
            </a:extLst>
          </p:cNvPr>
          <p:cNvSpPr>
            <a:spLocks noGrp="1"/>
          </p:cNvSpPr>
          <p:nvPr>
            <p:ph type="sldNum" sz="quarter" idx="21"/>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069192385"/>
      </p:ext>
    </p:extLst>
  </p:cSld>
  <p:clrMapOvr>
    <a:masterClrMapping/>
  </p:clrMapOvr>
  <p:transition>
    <p:fade/>
  </p:transition>
  <p:extLst>
    <p:ext uri="{DCECCB84-F9BA-43D5-87BE-67443E8EF086}">
      <p15:sldGuideLst xmlns:p15="http://schemas.microsoft.com/office/powerpoint/2012/main">
        <p15:guide id="1" pos="3840" userDrawn="1">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Project slide">
    <p:spTree>
      <p:nvGrpSpPr>
        <p:cNvPr id="1" name=""/>
        <p:cNvGrpSpPr/>
        <p:nvPr/>
      </p:nvGrpSpPr>
      <p:grpSpPr>
        <a:xfrm>
          <a:off x="0" y="0"/>
          <a:ext cx="0" cy="0"/>
          <a:chOff x="0" y="0"/>
          <a:chExt cx="0" cy="0"/>
        </a:xfrm>
      </p:grpSpPr>
      <p:sp>
        <p:nvSpPr>
          <p:cNvPr id="6" name="Bildplatzhalter 5">
            <a:extLst>
              <a:ext uri="{FF2B5EF4-FFF2-40B4-BE49-F238E27FC236}">
                <a16:creationId xmlns:a16="http://schemas.microsoft.com/office/drawing/2014/main" id="{AD865FD3-1198-4DEC-9CE4-A71B7C84CD08}"/>
              </a:ext>
            </a:extLst>
          </p:cNvPr>
          <p:cNvSpPr>
            <a:spLocks noGrp="1"/>
          </p:cNvSpPr>
          <p:nvPr>
            <p:ph type="pic" sz="quarter" idx="15" hasCustomPrompt="1"/>
          </p:nvPr>
        </p:nvSpPr>
        <p:spPr bwMode="gray">
          <a:xfrm>
            <a:off x="613833" y="4150517"/>
            <a:ext cx="3526768" cy="1983583"/>
          </a:xfrm>
          <a:solidFill>
            <a:schemeClr val="bg2"/>
          </a:solidFill>
        </p:spPr>
        <p:txBody>
          <a:bodyPr vert="horz" lIns="36000" tIns="1152000" rIns="36000" bIns="36000" rtlCol="0">
            <a:noAutofit/>
          </a:bodyPr>
          <a:lstStyle>
            <a:lvl1pPr algn="ctr">
              <a:defRPr lang="en-GB" sz="1333" dirty="0">
                <a:solidFill>
                  <a:schemeClr val="tx2"/>
                </a:solidFill>
              </a:defRPr>
            </a:lvl1pPr>
          </a:lstStyle>
          <a:p>
            <a:r>
              <a:rPr lang="en-GB"/>
              <a:t>Photo</a:t>
            </a:r>
          </a:p>
        </p:txBody>
      </p:sp>
      <p:sp>
        <p:nvSpPr>
          <p:cNvPr id="18" name="Rechteck 17">
            <a:extLst>
              <a:ext uri="{FF2B5EF4-FFF2-40B4-BE49-F238E27FC236}">
                <a16:creationId xmlns:a16="http://schemas.microsoft.com/office/drawing/2014/main" id="{2FE0F192-365F-4B9B-9AE5-A8DCD077B27C}"/>
              </a:ext>
            </a:extLst>
          </p:cNvPr>
          <p:cNvSpPr/>
          <p:nvPr userDrawn="1"/>
        </p:nvSpPr>
        <p:spPr bwMode="gray">
          <a:xfrm>
            <a:off x="613832" y="1294229"/>
            <a:ext cx="3526368" cy="18534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Rechteck 11">
            <a:extLst>
              <a:ext uri="{FF2B5EF4-FFF2-40B4-BE49-F238E27FC236}">
                <a16:creationId xmlns:a16="http://schemas.microsoft.com/office/drawing/2014/main" id="{FD20B6CE-6FB5-47BE-ACA3-1FADB18A5F9F}"/>
              </a:ext>
            </a:extLst>
          </p:cNvPr>
          <p:cNvSpPr/>
          <p:nvPr userDrawn="1"/>
        </p:nvSpPr>
        <p:spPr bwMode="gray">
          <a:xfrm>
            <a:off x="613832" y="3228948"/>
            <a:ext cx="3526368" cy="84582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hasCustomPrompt="1"/>
          </p:nvPr>
        </p:nvSpPr>
        <p:spPr bwMode="gray">
          <a:xfrm>
            <a:off x="613832" y="3223373"/>
            <a:ext cx="3526368" cy="282675"/>
          </a:xfrm>
          <a:noFill/>
        </p:spPr>
        <p:txBody>
          <a:bodyPr vert="horz" lIns="72000" tIns="36000" rIns="72000" bIns="36000" rtlCol="0" anchor="ctr">
            <a:noAutofit/>
          </a:bodyPr>
          <a:lstStyle>
            <a:lvl1pPr marL="0" marR="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lang="de-DE" sz="1333" b="1" baseline="0" dirty="0">
                <a:solidFill>
                  <a:schemeClr val="bg1"/>
                </a:solidFill>
              </a:defRPr>
            </a:lvl1pPr>
            <a:lvl2pPr>
              <a:defRPr lang="de-DE" dirty="0"/>
            </a:lvl2pPr>
            <a:lvl3pPr>
              <a:defRPr lang="en-GB" dirty="0"/>
            </a:lvl3pPr>
          </a:lstStyle>
          <a:p>
            <a:r>
              <a:rPr lang="en-GB"/>
              <a:t>Name of partner</a:t>
            </a:r>
          </a:p>
        </p:txBody>
      </p:sp>
      <p:sp>
        <p:nvSpPr>
          <p:cNvPr id="19" name="Titel 1">
            <a:extLst>
              <a:ext uri="{FF2B5EF4-FFF2-40B4-BE49-F238E27FC236}">
                <a16:creationId xmlns:a16="http://schemas.microsoft.com/office/drawing/2014/main" id="{E5EE29FF-B139-4CD9-A32C-25A2CCBFB41B}"/>
              </a:ext>
            </a:extLst>
          </p:cNvPr>
          <p:cNvSpPr>
            <a:spLocks noGrp="1"/>
          </p:cNvSpPr>
          <p:nvPr>
            <p:ph type="title" hasCustomPrompt="1"/>
          </p:nvPr>
        </p:nvSpPr>
        <p:spPr bwMode="gray">
          <a:xfrm>
            <a:off x="599755" y="320283"/>
            <a:ext cx="6452847" cy="720725"/>
          </a:xfrm>
        </p:spPr>
        <p:txBody>
          <a:bodyPr/>
          <a:lstStyle>
            <a:lvl1pPr>
              <a:defRPr/>
            </a:lvl1pPr>
          </a:lstStyle>
          <a:p>
            <a:r>
              <a:rPr lang="en-GB"/>
              <a:t>Project text slide</a:t>
            </a:r>
          </a:p>
        </p:txBody>
      </p:sp>
      <p:sp>
        <p:nvSpPr>
          <p:cNvPr id="14" name="Textplatzhalter 8">
            <a:extLst>
              <a:ext uri="{FF2B5EF4-FFF2-40B4-BE49-F238E27FC236}">
                <a16:creationId xmlns:a16="http://schemas.microsoft.com/office/drawing/2014/main" id="{40AE37FF-8E79-4DC2-894F-409F5F142440}"/>
              </a:ext>
            </a:extLst>
          </p:cNvPr>
          <p:cNvSpPr>
            <a:spLocks noGrp="1"/>
          </p:cNvSpPr>
          <p:nvPr>
            <p:ph type="body" sz="quarter" idx="17" hasCustomPrompt="1"/>
          </p:nvPr>
        </p:nvSpPr>
        <p:spPr bwMode="gray">
          <a:xfrm>
            <a:off x="613832" y="3532554"/>
            <a:ext cx="3526368" cy="525937"/>
          </a:xfrm>
          <a:noFill/>
        </p:spPr>
        <p:txBody>
          <a:bodyPr lIns="72000" anchor="t"/>
          <a:lstStyle>
            <a:lvl1pPr>
              <a:lnSpc>
                <a:spcPct val="100000"/>
              </a:lnSpc>
              <a:spcBef>
                <a:spcPts val="0"/>
              </a:spcBef>
              <a:defRPr sz="1067" b="0" baseline="0">
                <a:solidFill>
                  <a:schemeClr val="bg1"/>
                </a:solidFill>
              </a:defRPr>
            </a:lvl1pPr>
          </a:lstStyle>
          <a:p>
            <a:r>
              <a:rPr lang="en-GB"/>
              <a:t>MM/YYYY – MM/YYYY</a:t>
            </a:r>
            <a:br>
              <a:rPr lang="en-GB"/>
            </a:br>
            <a:r>
              <a:rPr lang="en-GB"/>
              <a:t>Volume: EUR 00 million</a:t>
            </a:r>
            <a:br>
              <a:rPr lang="en-GB"/>
            </a:br>
            <a:r>
              <a:rPr lang="en-GB"/>
              <a:t>Public contribution: EUR 000,000</a:t>
            </a:r>
          </a:p>
        </p:txBody>
      </p:sp>
      <p:sp>
        <p:nvSpPr>
          <p:cNvPr id="15" name="Textplatzhalter 8">
            <a:extLst>
              <a:ext uri="{FF2B5EF4-FFF2-40B4-BE49-F238E27FC236}">
                <a16:creationId xmlns:a16="http://schemas.microsoft.com/office/drawing/2014/main" id="{133FB7B2-F1B0-4BE4-A9A1-2AA5AD68EB76}"/>
              </a:ext>
            </a:extLst>
          </p:cNvPr>
          <p:cNvSpPr>
            <a:spLocks noGrp="1"/>
          </p:cNvSpPr>
          <p:nvPr>
            <p:ph type="body" sz="quarter" idx="18" hasCustomPrompt="1"/>
          </p:nvPr>
        </p:nvSpPr>
        <p:spPr bwMode="gray">
          <a:xfrm>
            <a:off x="613832" y="1295081"/>
            <a:ext cx="3526368" cy="362396"/>
          </a:xfrm>
          <a:noFill/>
        </p:spPr>
        <p:txBody>
          <a:bodyPr lIns="72000" tIns="36000" bIns="36000" anchor="ctr"/>
          <a:lstStyle>
            <a:lvl1pPr>
              <a:defRPr sz="1467" b="1" baseline="0">
                <a:solidFill>
                  <a:schemeClr val="tx1"/>
                </a:solidFill>
              </a:defRPr>
            </a:lvl1pPr>
          </a:lstStyle>
          <a:p>
            <a:r>
              <a:rPr lang="en-GB"/>
              <a:t>Name of country</a:t>
            </a:r>
          </a:p>
        </p:txBody>
      </p:sp>
      <p:sp>
        <p:nvSpPr>
          <p:cNvPr id="16" name="Textplatzhalter 8">
            <a:extLst>
              <a:ext uri="{FF2B5EF4-FFF2-40B4-BE49-F238E27FC236}">
                <a16:creationId xmlns:a16="http://schemas.microsoft.com/office/drawing/2014/main" id="{50874649-3395-4A9D-A057-03A867415BCC}"/>
              </a:ext>
            </a:extLst>
          </p:cNvPr>
          <p:cNvSpPr>
            <a:spLocks noGrp="1"/>
          </p:cNvSpPr>
          <p:nvPr>
            <p:ph type="body" sz="quarter" idx="19" hasCustomPrompt="1"/>
          </p:nvPr>
        </p:nvSpPr>
        <p:spPr bwMode="gray">
          <a:xfrm>
            <a:off x="613832" y="1657477"/>
            <a:ext cx="3526368" cy="1490155"/>
          </a:xfrm>
          <a:noFill/>
        </p:spPr>
        <p:txBody>
          <a:bodyPr lIns="72000" tIns="0" bIns="36000" anchor="t"/>
          <a:lstStyle>
            <a:lvl1pPr marL="0" indent="0" algn="l" defTabSz="914377" rtl="0" eaLnBrk="1" latinLnBrk="0" hangingPunct="1">
              <a:lnSpc>
                <a:spcPct val="100000"/>
              </a:lnSpc>
              <a:spcBef>
                <a:spcPts val="0"/>
              </a:spcBef>
              <a:buFont typeface="Arial" panose="020B0604020202020204" pitchFamily="34" charset="0"/>
              <a:buNone/>
              <a:defRPr lang="de-DE" sz="1333" b="0" kern="1200" baseline="0" dirty="0" smtClean="0">
                <a:solidFill>
                  <a:schemeClr val="tx1"/>
                </a:solidFill>
                <a:latin typeface="+mn-lt"/>
                <a:ea typeface="+mn-ea"/>
                <a:cs typeface="+mn-cs"/>
              </a:defRPr>
            </a:lvl1pPr>
          </a:lstStyle>
          <a:p>
            <a:r>
              <a:rPr lang="en-GB"/>
              <a:t>Text containing the name of the country.</a:t>
            </a:r>
          </a:p>
        </p:txBody>
      </p:sp>
      <p:sp>
        <p:nvSpPr>
          <p:cNvPr id="7" name="Textplatzhalter 6">
            <a:extLst>
              <a:ext uri="{FF2B5EF4-FFF2-40B4-BE49-F238E27FC236}">
                <a16:creationId xmlns:a16="http://schemas.microsoft.com/office/drawing/2014/main" id="{47B8F238-9E4D-4367-BF20-CAA4F4E82F22}"/>
              </a:ext>
            </a:extLst>
          </p:cNvPr>
          <p:cNvSpPr>
            <a:spLocks noGrp="1"/>
          </p:cNvSpPr>
          <p:nvPr>
            <p:ph type="body" sz="quarter" idx="20" hasCustomPrompt="1"/>
          </p:nvPr>
        </p:nvSpPr>
        <p:spPr bwMode="gray">
          <a:xfrm>
            <a:off x="4414129" y="1361017"/>
            <a:ext cx="7623355" cy="4773083"/>
          </a:xfrm>
        </p:spPr>
        <p:txBody>
          <a:bodyPr/>
          <a:lstStyle>
            <a:lvl1pPr>
              <a:defRPr sz="2133"/>
            </a:lvl1pPr>
            <a:lvl2pPr>
              <a:defRPr sz="1867"/>
            </a:lvl2pPr>
            <a:lvl3pPr>
              <a:defRPr sz="1600">
                <a:solidFill>
                  <a:schemeClr val="bg1">
                    <a:lumMod val="50000"/>
                  </a:schemeClr>
                </a:solidFill>
              </a:defRPr>
            </a:lvl3p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 name="Datumsplatzhalter 1">
            <a:extLst>
              <a:ext uri="{FF2B5EF4-FFF2-40B4-BE49-F238E27FC236}">
                <a16:creationId xmlns:a16="http://schemas.microsoft.com/office/drawing/2014/main" id="{A7C48950-E750-4312-A454-A82F556734D7}"/>
              </a:ext>
            </a:extLst>
          </p:cNvPr>
          <p:cNvSpPr>
            <a:spLocks noGrp="1"/>
          </p:cNvSpPr>
          <p:nvPr>
            <p:ph type="dt" sz="half" idx="21"/>
          </p:nvPr>
        </p:nvSpPr>
        <p:spPr/>
        <p:txBody>
          <a:bodyPr/>
          <a:lstStyle/>
          <a:p>
            <a:fld id="{BB455B9F-2954-4416-BBE5-E92F0235E697}" type="datetime1">
              <a:rPr lang="en-US" smtClean="0"/>
              <a:t>9/12/2023</a:t>
            </a:fld>
            <a:endParaRPr lang="en-GB"/>
          </a:p>
        </p:txBody>
      </p:sp>
      <p:sp>
        <p:nvSpPr>
          <p:cNvPr id="9" name="Fußzeilenplatzhalter 8">
            <a:extLst>
              <a:ext uri="{FF2B5EF4-FFF2-40B4-BE49-F238E27FC236}">
                <a16:creationId xmlns:a16="http://schemas.microsoft.com/office/drawing/2014/main" id="{16784B76-6A40-447C-A5C8-AA9E24FA6125}"/>
              </a:ext>
            </a:extLst>
          </p:cNvPr>
          <p:cNvSpPr>
            <a:spLocks noGrp="1"/>
          </p:cNvSpPr>
          <p:nvPr>
            <p:ph type="ftr" sz="quarter" idx="22"/>
          </p:nvPr>
        </p:nvSpPr>
        <p:spPr/>
        <p:txBody>
          <a:bodyPr/>
          <a:lstStyle/>
          <a:p>
            <a:r>
              <a:rPr lang="en-US"/>
              <a:t>FUS 2022 - Key Findings</a:t>
            </a:r>
            <a:endParaRPr lang="en-GB"/>
          </a:p>
        </p:txBody>
      </p:sp>
      <p:sp>
        <p:nvSpPr>
          <p:cNvPr id="10" name="Foliennummernplatzhalter 9">
            <a:extLst>
              <a:ext uri="{FF2B5EF4-FFF2-40B4-BE49-F238E27FC236}">
                <a16:creationId xmlns:a16="http://schemas.microsoft.com/office/drawing/2014/main" id="{BA7D98D1-5D4C-4CA4-ACFE-BE4E7462CAA8}"/>
              </a:ext>
            </a:extLst>
          </p:cNvPr>
          <p:cNvSpPr>
            <a:spLocks noGrp="1"/>
          </p:cNvSpPr>
          <p:nvPr>
            <p:ph type="sldNum" sz="quarter" idx="23"/>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900305788"/>
      </p:ext>
    </p:extLst>
  </p:cSld>
  <p:clrMapOvr>
    <a:masterClrMapping/>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ontact 1">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6" y="320283"/>
            <a:ext cx="11123323"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2853713" y="2760959"/>
            <a:ext cx="4492748" cy="1366715"/>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2853713" y="1857148"/>
            <a:ext cx="4492748" cy="235035"/>
          </a:xfrm>
        </p:spPr>
        <p:txBody>
          <a:bodyPr/>
          <a:lstStyle>
            <a:lvl1pPr>
              <a:defRPr sz="1600"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2853713" y="2181304"/>
            <a:ext cx="4492748" cy="235035"/>
          </a:xfrm>
        </p:spPr>
        <p:txBody>
          <a:bodyPr/>
          <a:lstStyle>
            <a:lvl1pPr>
              <a:defRPr sz="1600"/>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5" y="1857148"/>
            <a:ext cx="1957439" cy="227052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37" name="TextBox 7">
            <a:extLst>
              <a:ext uri="{FF2B5EF4-FFF2-40B4-BE49-F238E27FC236}">
                <a16:creationId xmlns:a16="http://schemas.microsoft.com/office/drawing/2014/main" id="{A45E5920-77D2-4E1E-832E-8A215D8A1078}"/>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38" name="Grafik 37" descr="Ein Bild, das Axt, Werkzeug enthält.&#10;&#10;Mit sehr hoher Zuverlässigkeit generierte Beschreibung">
            <a:extLst>
              <a:ext uri="{FF2B5EF4-FFF2-40B4-BE49-F238E27FC236}">
                <a16:creationId xmlns:a16="http://schemas.microsoft.com/office/drawing/2014/main" id="{195D3B85-8F61-41B8-939D-6F7806BB044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0" name="Gruppieren 39">
            <a:extLst>
              <a:ext uri="{FF2B5EF4-FFF2-40B4-BE49-F238E27FC236}">
                <a16:creationId xmlns:a16="http://schemas.microsoft.com/office/drawing/2014/main" id="{58EDDA33-F3A1-4081-87DD-3B5C06FD4DD3}"/>
              </a:ext>
            </a:extLst>
          </p:cNvPr>
          <p:cNvGrpSpPr/>
          <p:nvPr userDrawn="1"/>
        </p:nvGrpSpPr>
        <p:grpSpPr bwMode="gray">
          <a:xfrm>
            <a:off x="592656" y="5372336"/>
            <a:ext cx="350163" cy="396344"/>
            <a:chOff x="4933951" y="-41275"/>
            <a:chExt cx="2130425" cy="2411413"/>
          </a:xfrm>
        </p:grpSpPr>
        <p:sp>
          <p:nvSpPr>
            <p:cNvPr id="41" name="Freeform 6">
              <a:extLst>
                <a:ext uri="{FF2B5EF4-FFF2-40B4-BE49-F238E27FC236}">
                  <a16:creationId xmlns:a16="http://schemas.microsoft.com/office/drawing/2014/main" id="{29CE574A-E366-49FD-9460-14AADB765FE9}"/>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2" name="Freeform 7">
              <a:extLst>
                <a:ext uri="{FF2B5EF4-FFF2-40B4-BE49-F238E27FC236}">
                  <a16:creationId xmlns:a16="http://schemas.microsoft.com/office/drawing/2014/main" id="{38A2A830-AF34-4C5B-87EB-D628018EE322}"/>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3" name="Freeform 8">
              <a:extLst>
                <a:ext uri="{FF2B5EF4-FFF2-40B4-BE49-F238E27FC236}">
                  <a16:creationId xmlns:a16="http://schemas.microsoft.com/office/drawing/2014/main" id="{EF5B3A25-E6A5-43A3-AFD2-A4D64B803FEB}"/>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4" name="Freeform 9">
              <a:extLst>
                <a:ext uri="{FF2B5EF4-FFF2-40B4-BE49-F238E27FC236}">
                  <a16:creationId xmlns:a16="http://schemas.microsoft.com/office/drawing/2014/main" id="{456DF07A-687E-4C5E-A327-5581E21105CD}"/>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5" name="Freeform 10">
              <a:extLst>
                <a:ext uri="{FF2B5EF4-FFF2-40B4-BE49-F238E27FC236}">
                  <a16:creationId xmlns:a16="http://schemas.microsoft.com/office/drawing/2014/main" id="{A1EFA999-3BA8-4B1E-B6F4-0A44A111E24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46" name="TextBox 7">
            <a:extLst>
              <a:ext uri="{FF2B5EF4-FFF2-40B4-BE49-F238E27FC236}">
                <a16:creationId xmlns:a16="http://schemas.microsoft.com/office/drawing/2014/main" id="{AB1D21B3-5EA8-4583-8B39-5C5D45B4127F}"/>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 name="Datumsplatzhalter 4">
            <a:extLst>
              <a:ext uri="{FF2B5EF4-FFF2-40B4-BE49-F238E27FC236}">
                <a16:creationId xmlns:a16="http://schemas.microsoft.com/office/drawing/2014/main" id="{9391187D-9F65-4A30-8974-4A449DE89BF0}"/>
              </a:ext>
            </a:extLst>
          </p:cNvPr>
          <p:cNvSpPr>
            <a:spLocks noGrp="1"/>
          </p:cNvSpPr>
          <p:nvPr>
            <p:ph type="dt" sz="half" idx="24"/>
          </p:nvPr>
        </p:nvSpPr>
        <p:spPr/>
        <p:txBody>
          <a:bodyPr/>
          <a:lstStyle/>
          <a:p>
            <a:fld id="{F11EDCB0-74AC-4D14-B83B-7EB93EC8A0AB}" type="datetime1">
              <a:rPr lang="en-US" smtClean="0"/>
              <a:t>9/12/2023</a:t>
            </a:fld>
            <a:endParaRPr lang="en-GB"/>
          </a:p>
        </p:txBody>
      </p:sp>
      <p:sp>
        <p:nvSpPr>
          <p:cNvPr id="7" name="Fußzeilenplatzhalter 6">
            <a:extLst>
              <a:ext uri="{FF2B5EF4-FFF2-40B4-BE49-F238E27FC236}">
                <a16:creationId xmlns:a16="http://schemas.microsoft.com/office/drawing/2014/main" id="{36C4DFAD-A99C-4092-9FAE-D03CBD68A1FC}"/>
              </a:ext>
            </a:extLst>
          </p:cNvPr>
          <p:cNvSpPr>
            <a:spLocks noGrp="1"/>
          </p:cNvSpPr>
          <p:nvPr>
            <p:ph type="ftr" sz="quarter" idx="25"/>
          </p:nvPr>
        </p:nvSpPr>
        <p:spPr/>
        <p:txBody>
          <a:bodyPr/>
          <a:lstStyle/>
          <a:p>
            <a:r>
              <a:rPr lang="en-US"/>
              <a:t>FUS 2022 - Key Findings</a:t>
            </a:r>
            <a:endParaRPr lang="en-GB"/>
          </a:p>
        </p:txBody>
      </p:sp>
      <p:sp>
        <p:nvSpPr>
          <p:cNvPr id="8" name="Foliennummernplatzhalter 7">
            <a:extLst>
              <a:ext uri="{FF2B5EF4-FFF2-40B4-BE49-F238E27FC236}">
                <a16:creationId xmlns:a16="http://schemas.microsoft.com/office/drawing/2014/main" id="{C8F52293-BD85-4DFE-A73D-98ECA1993658}"/>
              </a:ext>
            </a:extLst>
          </p:cNvPr>
          <p:cNvSpPr>
            <a:spLocks noGrp="1"/>
          </p:cNvSpPr>
          <p:nvPr>
            <p:ph type="sldNum" sz="quarter" idx="26"/>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405406117"/>
      </p:ext>
    </p:extLst>
  </p:cSld>
  <p:clrMapOvr>
    <a:masterClrMapping/>
  </p:clrMapOvr>
  <p:transition>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ontact 2">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64181"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31" name="Textplatzhalter 16">
            <a:extLst>
              <a:ext uri="{FF2B5EF4-FFF2-40B4-BE49-F238E27FC236}">
                <a16:creationId xmlns:a16="http://schemas.microsoft.com/office/drawing/2014/main" id="{99BAFDF9-B477-4EAA-888B-B283B996F142}"/>
              </a:ext>
            </a:extLst>
          </p:cNvPr>
          <p:cNvSpPr>
            <a:spLocks noGrp="1"/>
          </p:cNvSpPr>
          <p:nvPr>
            <p:ph type="body" sz="quarter" idx="15" hasCustomPrompt="1"/>
          </p:nvPr>
        </p:nvSpPr>
        <p:spPr bwMode="gray">
          <a:xfrm>
            <a:off x="2612084" y="2760959"/>
            <a:ext cx="3426913" cy="801691"/>
          </a:xfrm>
        </p:spPr>
        <p:txBody>
          <a:bodyPr/>
          <a:lstStyle>
            <a:lvl1pPr>
              <a:lnSpc>
                <a:spcPct val="100000"/>
              </a:lnSpc>
              <a:spcBef>
                <a:spcPts val="0"/>
              </a:spcBef>
              <a:defRPr sz="1600"/>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2" name="Textplatzhalter 29">
            <a:extLst>
              <a:ext uri="{FF2B5EF4-FFF2-40B4-BE49-F238E27FC236}">
                <a16:creationId xmlns:a16="http://schemas.microsoft.com/office/drawing/2014/main" id="{45476593-F938-4100-B13C-38D8379BF2AB}"/>
              </a:ext>
            </a:extLst>
          </p:cNvPr>
          <p:cNvSpPr>
            <a:spLocks noGrp="1"/>
          </p:cNvSpPr>
          <p:nvPr>
            <p:ph type="body" sz="quarter" idx="22" hasCustomPrompt="1"/>
          </p:nvPr>
        </p:nvSpPr>
        <p:spPr bwMode="gray">
          <a:xfrm>
            <a:off x="2612084" y="1857148"/>
            <a:ext cx="3426913" cy="235035"/>
          </a:xfrm>
        </p:spPr>
        <p:txBody>
          <a:bodyPr/>
          <a:lstStyle>
            <a:lvl1pPr>
              <a:defRPr sz="1600" b="1"/>
            </a:lvl1pPr>
          </a:lstStyle>
          <a:p>
            <a:r>
              <a:rPr lang="en-GB"/>
              <a:t>Given name Family name</a:t>
            </a:r>
          </a:p>
        </p:txBody>
      </p:sp>
      <p:sp>
        <p:nvSpPr>
          <p:cNvPr id="33" name="Textplatzhalter 30">
            <a:extLst>
              <a:ext uri="{FF2B5EF4-FFF2-40B4-BE49-F238E27FC236}">
                <a16:creationId xmlns:a16="http://schemas.microsoft.com/office/drawing/2014/main" id="{01D00CFF-DFE3-4530-913B-A7058396109E}"/>
              </a:ext>
            </a:extLst>
          </p:cNvPr>
          <p:cNvSpPr>
            <a:spLocks noGrp="1"/>
          </p:cNvSpPr>
          <p:nvPr>
            <p:ph type="body" sz="quarter" idx="23" hasCustomPrompt="1"/>
          </p:nvPr>
        </p:nvSpPr>
        <p:spPr bwMode="gray">
          <a:xfrm>
            <a:off x="2612084" y="2181304"/>
            <a:ext cx="3426913" cy="235035"/>
          </a:xfrm>
        </p:spPr>
        <p:txBody>
          <a:bodyPr/>
          <a:lstStyle>
            <a:lvl1pPr>
              <a:defRPr sz="1600"/>
            </a:lvl1pPr>
          </a:lstStyle>
          <a:p>
            <a:r>
              <a:rPr lang="en-GB"/>
              <a:t>Function, place</a:t>
            </a:r>
          </a:p>
        </p:txBody>
      </p:sp>
      <p:sp>
        <p:nvSpPr>
          <p:cNvPr id="34" name="Bildplatzhalter 6">
            <a:extLst>
              <a:ext uri="{FF2B5EF4-FFF2-40B4-BE49-F238E27FC236}">
                <a16:creationId xmlns:a16="http://schemas.microsoft.com/office/drawing/2014/main" id="{E73BDD7E-D6A6-482B-9D61-5276F4F49979}"/>
              </a:ext>
            </a:extLst>
          </p:cNvPr>
          <p:cNvSpPr>
            <a:spLocks noGrp="1"/>
          </p:cNvSpPr>
          <p:nvPr>
            <p:ph type="pic" sz="quarter" idx="17" hasCustomPrompt="1"/>
          </p:nvPr>
        </p:nvSpPr>
        <p:spPr bwMode="gray">
          <a:xfrm>
            <a:off x="599758"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3" name="Textplatzhalter 16">
            <a:extLst>
              <a:ext uri="{FF2B5EF4-FFF2-40B4-BE49-F238E27FC236}">
                <a16:creationId xmlns:a16="http://schemas.microsoft.com/office/drawing/2014/main" id="{D4C3F840-A666-4D4F-B080-E849549C179C}"/>
              </a:ext>
            </a:extLst>
          </p:cNvPr>
          <p:cNvSpPr>
            <a:spLocks noGrp="1"/>
          </p:cNvSpPr>
          <p:nvPr>
            <p:ph type="body" sz="quarter" idx="24" hasCustomPrompt="1"/>
          </p:nvPr>
        </p:nvSpPr>
        <p:spPr bwMode="gray">
          <a:xfrm>
            <a:off x="8323537" y="2760959"/>
            <a:ext cx="3562099" cy="801691"/>
          </a:xfrm>
        </p:spPr>
        <p:txBody>
          <a:bodyPr/>
          <a:lstStyle>
            <a:lvl1pPr>
              <a:lnSpc>
                <a:spcPct val="100000"/>
              </a:lnSpc>
              <a:spcBef>
                <a:spcPts val="0"/>
              </a:spcBef>
              <a:defRPr sz="1600"/>
            </a:lvl1pPr>
          </a:lstStyle>
          <a:p>
            <a:r>
              <a:rPr lang="en-GB"/>
              <a:t>givenname.familyname@giz.de </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54" name="Textplatzhalter 29">
            <a:extLst>
              <a:ext uri="{FF2B5EF4-FFF2-40B4-BE49-F238E27FC236}">
                <a16:creationId xmlns:a16="http://schemas.microsoft.com/office/drawing/2014/main" id="{1183BB15-4C0C-49C5-B0B2-4418E3FD55EC}"/>
              </a:ext>
            </a:extLst>
          </p:cNvPr>
          <p:cNvSpPr>
            <a:spLocks noGrp="1"/>
          </p:cNvSpPr>
          <p:nvPr>
            <p:ph type="body" sz="quarter" idx="25" hasCustomPrompt="1"/>
          </p:nvPr>
        </p:nvSpPr>
        <p:spPr bwMode="gray">
          <a:xfrm>
            <a:off x="8323537" y="1857148"/>
            <a:ext cx="3562099" cy="235035"/>
          </a:xfrm>
        </p:spPr>
        <p:txBody>
          <a:bodyPr/>
          <a:lstStyle>
            <a:lvl1pPr>
              <a:defRPr sz="1600" b="1"/>
            </a:lvl1pPr>
          </a:lstStyle>
          <a:p>
            <a:r>
              <a:rPr lang="en-GB"/>
              <a:t>Given name Family name</a:t>
            </a:r>
          </a:p>
        </p:txBody>
      </p:sp>
      <p:sp>
        <p:nvSpPr>
          <p:cNvPr id="55" name="Textplatzhalter 30">
            <a:extLst>
              <a:ext uri="{FF2B5EF4-FFF2-40B4-BE49-F238E27FC236}">
                <a16:creationId xmlns:a16="http://schemas.microsoft.com/office/drawing/2014/main" id="{0C6CA511-61C0-47B0-A071-DE194172414D}"/>
              </a:ext>
            </a:extLst>
          </p:cNvPr>
          <p:cNvSpPr>
            <a:spLocks noGrp="1"/>
          </p:cNvSpPr>
          <p:nvPr>
            <p:ph type="body" sz="quarter" idx="26" hasCustomPrompt="1"/>
          </p:nvPr>
        </p:nvSpPr>
        <p:spPr bwMode="gray">
          <a:xfrm>
            <a:off x="8323537" y="2181304"/>
            <a:ext cx="3562099" cy="235035"/>
          </a:xfrm>
        </p:spPr>
        <p:txBody>
          <a:bodyPr/>
          <a:lstStyle>
            <a:lvl1pPr>
              <a:defRPr sz="1600"/>
            </a:lvl1pPr>
          </a:lstStyle>
          <a:p>
            <a:r>
              <a:rPr lang="en-GB"/>
              <a:t>Function, place</a:t>
            </a:r>
          </a:p>
        </p:txBody>
      </p:sp>
      <p:sp>
        <p:nvSpPr>
          <p:cNvPr id="56" name="Bildplatzhalter 6">
            <a:extLst>
              <a:ext uri="{FF2B5EF4-FFF2-40B4-BE49-F238E27FC236}">
                <a16:creationId xmlns:a16="http://schemas.microsoft.com/office/drawing/2014/main" id="{B0EA41BA-7C5A-4545-A1DA-71964B045D1C}"/>
              </a:ext>
            </a:extLst>
          </p:cNvPr>
          <p:cNvSpPr>
            <a:spLocks noGrp="1"/>
          </p:cNvSpPr>
          <p:nvPr>
            <p:ph type="pic" sz="quarter" idx="27" hasCustomPrompt="1"/>
          </p:nvPr>
        </p:nvSpPr>
        <p:spPr bwMode="gray">
          <a:xfrm>
            <a:off x="6311212" y="1857149"/>
            <a:ext cx="1789353" cy="2075553"/>
          </a:xfrm>
          <a:solidFill>
            <a:schemeClr val="bg2"/>
          </a:solidFill>
        </p:spPr>
        <p:txBody>
          <a:bodyPr vert="horz" lIns="36000" tIns="1080000" rIns="36000" bIns="36000" rtlCol="0">
            <a:noAutofit/>
          </a:bodyPr>
          <a:lstStyle>
            <a:lvl1pPr algn="ctr">
              <a:defRPr lang="en-GB" sz="1333" dirty="0">
                <a:solidFill>
                  <a:schemeClr val="tx2"/>
                </a:solidFill>
              </a:defRPr>
            </a:lvl1pPr>
          </a:lstStyle>
          <a:p>
            <a:pPr lvl="0" algn="ctr"/>
            <a:r>
              <a:rPr lang="en-GB"/>
              <a:t>Photo</a:t>
            </a:r>
          </a:p>
        </p:txBody>
      </p:sp>
      <p:sp>
        <p:nvSpPr>
          <p:cNvPr id="58" name="Titel 1">
            <a:extLst>
              <a:ext uri="{FF2B5EF4-FFF2-40B4-BE49-F238E27FC236}">
                <a16:creationId xmlns:a16="http://schemas.microsoft.com/office/drawing/2014/main" id="{2DD72F4F-E3F2-49DC-BBAE-681D615ED495}"/>
              </a:ext>
            </a:extLst>
          </p:cNvPr>
          <p:cNvSpPr>
            <a:spLocks noGrp="1"/>
          </p:cNvSpPr>
          <p:nvPr>
            <p:ph type="title" hasCustomPrompt="1"/>
          </p:nvPr>
        </p:nvSpPr>
        <p:spPr bwMode="gray">
          <a:xfrm>
            <a:off x="599756" y="320283"/>
            <a:ext cx="11285881" cy="720725"/>
          </a:xfrm>
        </p:spPr>
        <p:txBody>
          <a:bodyPr/>
          <a:lstStyle>
            <a:lvl1pPr>
              <a:defRPr/>
            </a:lvl1pPr>
          </a:lstStyle>
          <a:p>
            <a:r>
              <a:rPr lang="en-GB"/>
              <a:t>Contact</a:t>
            </a:r>
          </a:p>
        </p:txBody>
      </p:sp>
      <p:sp>
        <p:nvSpPr>
          <p:cNvPr id="5" name="Datumsplatzhalter 4">
            <a:extLst>
              <a:ext uri="{FF2B5EF4-FFF2-40B4-BE49-F238E27FC236}">
                <a16:creationId xmlns:a16="http://schemas.microsoft.com/office/drawing/2014/main" id="{0986030D-586C-4CC7-A485-8B94480B0077}"/>
              </a:ext>
            </a:extLst>
          </p:cNvPr>
          <p:cNvSpPr>
            <a:spLocks noGrp="1"/>
          </p:cNvSpPr>
          <p:nvPr>
            <p:ph type="dt" sz="half" idx="28"/>
          </p:nvPr>
        </p:nvSpPr>
        <p:spPr/>
        <p:txBody>
          <a:bodyPr/>
          <a:lstStyle/>
          <a:p>
            <a:fld id="{B5E927C2-1374-49D7-BADC-4639524E04AB}" type="datetime1">
              <a:rPr lang="en-US" smtClean="0"/>
              <a:t>9/12/2023</a:t>
            </a:fld>
            <a:endParaRPr lang="en-GB"/>
          </a:p>
        </p:txBody>
      </p:sp>
      <p:sp>
        <p:nvSpPr>
          <p:cNvPr id="7" name="Fußzeilenplatzhalter 6">
            <a:extLst>
              <a:ext uri="{FF2B5EF4-FFF2-40B4-BE49-F238E27FC236}">
                <a16:creationId xmlns:a16="http://schemas.microsoft.com/office/drawing/2014/main" id="{3EBD3BE4-6430-4C29-8496-67F818CF60BF}"/>
              </a:ext>
            </a:extLst>
          </p:cNvPr>
          <p:cNvSpPr>
            <a:spLocks noGrp="1"/>
          </p:cNvSpPr>
          <p:nvPr>
            <p:ph type="ftr" sz="quarter" idx="29"/>
          </p:nvPr>
        </p:nvSpPr>
        <p:spPr/>
        <p:txBody>
          <a:bodyPr/>
          <a:lstStyle/>
          <a:p>
            <a:r>
              <a:rPr lang="en-US"/>
              <a:t>FUS 2022 - Key Findings</a:t>
            </a:r>
            <a:endParaRPr lang="en-GB"/>
          </a:p>
        </p:txBody>
      </p:sp>
      <p:sp>
        <p:nvSpPr>
          <p:cNvPr id="8" name="Foliennummernplatzhalter 7">
            <a:extLst>
              <a:ext uri="{FF2B5EF4-FFF2-40B4-BE49-F238E27FC236}">
                <a16:creationId xmlns:a16="http://schemas.microsoft.com/office/drawing/2014/main" id="{79D4F2A6-2371-4DC2-B09B-12DDA2F8FC28}"/>
              </a:ext>
            </a:extLst>
          </p:cNvPr>
          <p:cNvSpPr>
            <a:spLocks noGrp="1"/>
          </p:cNvSpPr>
          <p:nvPr>
            <p:ph type="sldNum" sz="quarter" idx="30"/>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1419690712"/>
      </p:ext>
    </p:extLst>
  </p:cSld>
  <p:clrMapOvr>
    <a:masterClrMapping/>
  </p:clrMapOvr>
  <p:transition>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ontact 3">
    <p:spTree>
      <p:nvGrpSpPr>
        <p:cNvPr id="1" name=""/>
        <p:cNvGrpSpPr/>
        <p:nvPr/>
      </p:nvGrpSpPr>
      <p:grpSpPr>
        <a:xfrm>
          <a:off x="0" y="0"/>
          <a:ext cx="0" cy="0"/>
          <a:chOff x="0" y="0"/>
          <a:chExt cx="0" cy="0"/>
        </a:xfrm>
      </p:grpSpPr>
      <p:pic>
        <p:nvPicPr>
          <p:cNvPr id="18" name="Grafik 17">
            <a:extLst>
              <a:ext uri="{FF2B5EF4-FFF2-40B4-BE49-F238E27FC236}">
                <a16:creationId xmlns:a16="http://schemas.microsoft.com/office/drawing/2014/main" id="{DF58C217-C4E2-448E-B6B5-E56CEFB6D358}"/>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0"/>
            <a:ext cx="11858487" cy="5968659"/>
          </a:xfrm>
          <a:prstGeom prst="rect">
            <a:avLst/>
          </a:prstGeom>
        </p:spPr>
      </p:pic>
      <p:sp>
        <p:nvSpPr>
          <p:cNvPr id="6" name="Rechteck 5">
            <a:extLst>
              <a:ext uri="{FF2B5EF4-FFF2-40B4-BE49-F238E27FC236}">
                <a16:creationId xmlns:a16="http://schemas.microsoft.com/office/drawing/2014/main" id="{1E3E3E95-0AFA-477F-B88E-9AEDC037418E}"/>
              </a:ext>
            </a:extLst>
          </p:cNvPr>
          <p:cNvSpPr>
            <a:spLocks/>
          </p:cNvSpPr>
          <p:nvPr userDrawn="1"/>
        </p:nvSpPr>
        <p:spPr bwMode="gray">
          <a:xfrm>
            <a:off x="177802" y="165100"/>
            <a:ext cx="11858487" cy="59686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GB" sz="2400"/>
          </a:p>
        </p:txBody>
      </p:sp>
      <p:sp>
        <p:nvSpPr>
          <p:cNvPr id="16" name="Titel 1">
            <a:extLst>
              <a:ext uri="{FF2B5EF4-FFF2-40B4-BE49-F238E27FC236}">
                <a16:creationId xmlns:a16="http://schemas.microsoft.com/office/drawing/2014/main" id="{3B6C23A5-1B72-42F2-B92F-DC68B632F6B0}"/>
              </a:ext>
            </a:extLst>
          </p:cNvPr>
          <p:cNvSpPr>
            <a:spLocks noGrp="1"/>
          </p:cNvSpPr>
          <p:nvPr>
            <p:ph type="title" hasCustomPrompt="1"/>
          </p:nvPr>
        </p:nvSpPr>
        <p:spPr bwMode="gray">
          <a:xfrm>
            <a:off x="599755" y="320283"/>
            <a:ext cx="11414444" cy="720725"/>
          </a:xfrm>
        </p:spPr>
        <p:txBody>
          <a:bodyPr/>
          <a:lstStyle>
            <a:lvl1pPr>
              <a:defRPr/>
            </a:lvl1pPr>
          </a:lstStyle>
          <a:p>
            <a:r>
              <a:rPr lang="en-GB"/>
              <a:t>Contact</a:t>
            </a:r>
          </a:p>
        </p:txBody>
      </p:sp>
      <p:sp>
        <p:nvSpPr>
          <p:cNvPr id="19" name="Textplatzhalter 16">
            <a:extLst>
              <a:ext uri="{FF2B5EF4-FFF2-40B4-BE49-F238E27FC236}">
                <a16:creationId xmlns:a16="http://schemas.microsoft.com/office/drawing/2014/main" id="{F0C65784-9410-409B-82EA-6584D4732CDD}"/>
              </a:ext>
            </a:extLst>
          </p:cNvPr>
          <p:cNvSpPr>
            <a:spLocks noGrp="1"/>
          </p:cNvSpPr>
          <p:nvPr>
            <p:ph type="body" sz="quarter" idx="15" hasCustomPrompt="1"/>
          </p:nvPr>
        </p:nvSpPr>
        <p:spPr bwMode="gray">
          <a:xfrm>
            <a:off x="599756"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0" name="Textplatzhalter 29">
            <a:extLst>
              <a:ext uri="{FF2B5EF4-FFF2-40B4-BE49-F238E27FC236}">
                <a16:creationId xmlns:a16="http://schemas.microsoft.com/office/drawing/2014/main" id="{85761457-A63B-46F2-99C5-E217A1E0A705}"/>
              </a:ext>
            </a:extLst>
          </p:cNvPr>
          <p:cNvSpPr>
            <a:spLocks noGrp="1"/>
          </p:cNvSpPr>
          <p:nvPr>
            <p:ph type="body" sz="quarter" idx="22" hasCustomPrompt="1"/>
          </p:nvPr>
        </p:nvSpPr>
        <p:spPr bwMode="gray">
          <a:xfrm>
            <a:off x="599756" y="3345197"/>
            <a:ext cx="3477993" cy="235035"/>
          </a:xfrm>
        </p:spPr>
        <p:txBody>
          <a:bodyPr/>
          <a:lstStyle>
            <a:lvl1pPr>
              <a:defRPr sz="1333" b="1"/>
            </a:lvl1pPr>
          </a:lstStyle>
          <a:p>
            <a:r>
              <a:rPr lang="en-GB"/>
              <a:t>Given name Family name</a:t>
            </a:r>
          </a:p>
        </p:txBody>
      </p:sp>
      <p:sp>
        <p:nvSpPr>
          <p:cNvPr id="21" name="Textplatzhalter 30">
            <a:extLst>
              <a:ext uri="{FF2B5EF4-FFF2-40B4-BE49-F238E27FC236}">
                <a16:creationId xmlns:a16="http://schemas.microsoft.com/office/drawing/2014/main" id="{CB52D947-0416-4964-B28D-129580E47725}"/>
              </a:ext>
            </a:extLst>
          </p:cNvPr>
          <p:cNvSpPr>
            <a:spLocks noGrp="1"/>
          </p:cNvSpPr>
          <p:nvPr>
            <p:ph type="body" sz="quarter" idx="23" hasCustomPrompt="1"/>
          </p:nvPr>
        </p:nvSpPr>
        <p:spPr bwMode="gray">
          <a:xfrm>
            <a:off x="599756" y="3581825"/>
            <a:ext cx="3477993" cy="235035"/>
          </a:xfrm>
        </p:spPr>
        <p:txBody>
          <a:bodyPr/>
          <a:lstStyle>
            <a:lvl1pPr>
              <a:defRPr sz="1333"/>
            </a:lvl1pPr>
          </a:lstStyle>
          <a:p>
            <a:r>
              <a:rPr lang="en-GB"/>
              <a:t>Function, place</a:t>
            </a:r>
          </a:p>
        </p:txBody>
      </p:sp>
      <p:sp>
        <p:nvSpPr>
          <p:cNvPr id="35" name="Bildplatzhalter 6">
            <a:extLst>
              <a:ext uri="{FF2B5EF4-FFF2-40B4-BE49-F238E27FC236}">
                <a16:creationId xmlns:a16="http://schemas.microsoft.com/office/drawing/2014/main" id="{FC763A8F-9E6C-4EEB-90DC-0F65B80379CA}"/>
              </a:ext>
            </a:extLst>
          </p:cNvPr>
          <p:cNvSpPr>
            <a:spLocks noGrp="1"/>
          </p:cNvSpPr>
          <p:nvPr>
            <p:ph type="pic" sz="quarter" idx="17" hasCustomPrompt="1"/>
          </p:nvPr>
        </p:nvSpPr>
        <p:spPr bwMode="gray">
          <a:xfrm>
            <a:off x="59975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23" name="Textplatzhalter 16">
            <a:extLst>
              <a:ext uri="{FF2B5EF4-FFF2-40B4-BE49-F238E27FC236}">
                <a16:creationId xmlns:a16="http://schemas.microsoft.com/office/drawing/2014/main" id="{A3959264-4C48-474A-BB44-B8C103D1F20F}"/>
              </a:ext>
            </a:extLst>
          </p:cNvPr>
          <p:cNvSpPr>
            <a:spLocks noGrp="1"/>
          </p:cNvSpPr>
          <p:nvPr>
            <p:ph type="body" sz="quarter" idx="24" hasCustomPrompt="1"/>
          </p:nvPr>
        </p:nvSpPr>
        <p:spPr bwMode="gray">
          <a:xfrm>
            <a:off x="4464610"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24" name="Textplatzhalter 29">
            <a:extLst>
              <a:ext uri="{FF2B5EF4-FFF2-40B4-BE49-F238E27FC236}">
                <a16:creationId xmlns:a16="http://schemas.microsoft.com/office/drawing/2014/main" id="{37C5BE72-A50D-4E1F-A698-7239B19ED5FF}"/>
              </a:ext>
            </a:extLst>
          </p:cNvPr>
          <p:cNvSpPr>
            <a:spLocks noGrp="1"/>
          </p:cNvSpPr>
          <p:nvPr>
            <p:ph type="body" sz="quarter" idx="25" hasCustomPrompt="1"/>
          </p:nvPr>
        </p:nvSpPr>
        <p:spPr bwMode="gray">
          <a:xfrm>
            <a:off x="4464610" y="3345197"/>
            <a:ext cx="3477993" cy="235035"/>
          </a:xfrm>
        </p:spPr>
        <p:txBody>
          <a:bodyPr/>
          <a:lstStyle>
            <a:lvl1pPr>
              <a:defRPr sz="1333" b="1"/>
            </a:lvl1pPr>
          </a:lstStyle>
          <a:p>
            <a:r>
              <a:rPr lang="en-GB"/>
              <a:t>Given name Family name</a:t>
            </a:r>
          </a:p>
        </p:txBody>
      </p:sp>
      <p:sp>
        <p:nvSpPr>
          <p:cNvPr id="25" name="Textplatzhalter 30">
            <a:extLst>
              <a:ext uri="{FF2B5EF4-FFF2-40B4-BE49-F238E27FC236}">
                <a16:creationId xmlns:a16="http://schemas.microsoft.com/office/drawing/2014/main" id="{BBC5F177-59CC-4E2C-8920-EF6014FA21D0}"/>
              </a:ext>
            </a:extLst>
          </p:cNvPr>
          <p:cNvSpPr>
            <a:spLocks noGrp="1"/>
          </p:cNvSpPr>
          <p:nvPr>
            <p:ph type="body" sz="quarter" idx="26" hasCustomPrompt="1"/>
          </p:nvPr>
        </p:nvSpPr>
        <p:spPr bwMode="gray">
          <a:xfrm>
            <a:off x="4464610" y="3581825"/>
            <a:ext cx="3477993" cy="235035"/>
          </a:xfrm>
        </p:spPr>
        <p:txBody>
          <a:bodyPr/>
          <a:lstStyle>
            <a:lvl1pPr>
              <a:defRPr sz="1333"/>
            </a:lvl1pPr>
          </a:lstStyle>
          <a:p>
            <a:r>
              <a:rPr lang="en-GB"/>
              <a:t>Function, place</a:t>
            </a:r>
          </a:p>
        </p:txBody>
      </p:sp>
      <p:sp>
        <p:nvSpPr>
          <p:cNvPr id="36" name="Bildplatzhalter 6">
            <a:extLst>
              <a:ext uri="{FF2B5EF4-FFF2-40B4-BE49-F238E27FC236}">
                <a16:creationId xmlns:a16="http://schemas.microsoft.com/office/drawing/2014/main" id="{BB2B85DB-7C09-47DD-8B78-3BE26DF17326}"/>
              </a:ext>
            </a:extLst>
          </p:cNvPr>
          <p:cNvSpPr>
            <a:spLocks noGrp="1"/>
          </p:cNvSpPr>
          <p:nvPr>
            <p:ph type="pic" sz="quarter" idx="27" hasCustomPrompt="1"/>
          </p:nvPr>
        </p:nvSpPr>
        <p:spPr bwMode="gray">
          <a:xfrm>
            <a:off x="4464612" y="1569543"/>
            <a:ext cx="1355440" cy="1572237"/>
          </a:xfrm>
          <a:solidFill>
            <a:schemeClr val="bg2"/>
          </a:solidFill>
        </p:spPr>
        <p:txBody>
          <a:bodyPr vert="horz" lIns="36000" tIns="864000" rIns="36000" bIns="36000" rtlCol="0">
            <a:noAutofit/>
          </a:bodyPr>
          <a:lstStyle>
            <a:lvl1pPr marL="0" marR="0" indent="0" algn="ctr" defTabSz="914377" rtl="0" eaLnBrk="1" fontAlgn="auto" latinLnBrk="0" hangingPunct="1">
              <a:lnSpc>
                <a:spcPct val="90000"/>
              </a:lnSpc>
              <a:spcBef>
                <a:spcPts val="800"/>
              </a:spcBef>
              <a:spcAft>
                <a:spcPts val="0"/>
              </a:spcAft>
              <a:buClrTx/>
              <a:buSzTx/>
              <a:buFont typeface="Arial" panose="020B0604020202020204" pitchFamily="34" charset="0"/>
              <a:buNone/>
              <a:tabLst/>
              <a:defRPr lang="en-GB" sz="800" dirty="0">
                <a:solidFill>
                  <a:schemeClr val="tx2"/>
                </a:solidFill>
              </a:defRPr>
            </a:lvl1pPr>
          </a:lstStyle>
          <a:p>
            <a:pPr marL="0" marR="0" lvl="0" indent="0" algn="ctr"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lang="en-GB"/>
              <a:t>Photo</a:t>
            </a:r>
          </a:p>
        </p:txBody>
      </p:sp>
      <p:sp>
        <p:nvSpPr>
          <p:cNvPr id="37" name="Textplatzhalter 16">
            <a:extLst>
              <a:ext uri="{FF2B5EF4-FFF2-40B4-BE49-F238E27FC236}">
                <a16:creationId xmlns:a16="http://schemas.microsoft.com/office/drawing/2014/main" id="{C376165A-CE76-4372-91C7-F6C54DEAFEF0}"/>
              </a:ext>
            </a:extLst>
          </p:cNvPr>
          <p:cNvSpPr>
            <a:spLocks noGrp="1"/>
          </p:cNvSpPr>
          <p:nvPr>
            <p:ph type="body" sz="quarter" idx="28" hasCustomPrompt="1"/>
          </p:nvPr>
        </p:nvSpPr>
        <p:spPr bwMode="gray">
          <a:xfrm>
            <a:off x="8329465" y="3965951"/>
            <a:ext cx="3477993" cy="720149"/>
          </a:xfrm>
        </p:spPr>
        <p:txBody>
          <a:bodyPr/>
          <a:lstStyle>
            <a:lvl1pPr>
              <a:lnSpc>
                <a:spcPct val="100000"/>
              </a:lnSpc>
              <a:spcBef>
                <a:spcPts val="0"/>
              </a:spcBef>
              <a:defRPr sz="1333"/>
            </a:lvl1pPr>
          </a:lstStyle>
          <a:p>
            <a:r>
              <a:rPr lang="en-GB"/>
              <a:t>givenname.familyname@giz.de</a:t>
            </a:r>
          </a:p>
          <a:p>
            <a:r>
              <a:rPr lang="en-GB"/>
              <a:t>T +49 (0) x xx </a:t>
            </a:r>
            <a:r>
              <a:rPr lang="en-GB" err="1"/>
              <a:t>xx</a:t>
            </a:r>
            <a:r>
              <a:rPr lang="en-GB"/>
              <a:t> </a:t>
            </a:r>
            <a:r>
              <a:rPr lang="en-GB" err="1"/>
              <a:t>xx</a:t>
            </a:r>
            <a:r>
              <a:rPr lang="en-GB"/>
              <a:t> </a:t>
            </a:r>
          </a:p>
          <a:p>
            <a:r>
              <a:rPr lang="en-GB"/>
              <a:t>F +49 (0) x xx </a:t>
            </a:r>
            <a:r>
              <a:rPr lang="en-GB" err="1"/>
              <a:t>xx</a:t>
            </a:r>
            <a:r>
              <a:rPr lang="en-GB"/>
              <a:t> </a:t>
            </a:r>
            <a:r>
              <a:rPr lang="en-GB" err="1"/>
              <a:t>xx</a:t>
            </a:r>
            <a:endParaRPr lang="en-GB"/>
          </a:p>
        </p:txBody>
      </p:sp>
      <p:sp>
        <p:nvSpPr>
          <p:cNvPr id="38" name="Textplatzhalter 29">
            <a:extLst>
              <a:ext uri="{FF2B5EF4-FFF2-40B4-BE49-F238E27FC236}">
                <a16:creationId xmlns:a16="http://schemas.microsoft.com/office/drawing/2014/main" id="{12DC0B08-9C2F-4A20-8D25-AB673DE13DB5}"/>
              </a:ext>
            </a:extLst>
          </p:cNvPr>
          <p:cNvSpPr>
            <a:spLocks noGrp="1"/>
          </p:cNvSpPr>
          <p:nvPr>
            <p:ph type="body" sz="quarter" idx="29" hasCustomPrompt="1"/>
          </p:nvPr>
        </p:nvSpPr>
        <p:spPr bwMode="gray">
          <a:xfrm>
            <a:off x="8329465" y="3345197"/>
            <a:ext cx="3477993" cy="235035"/>
          </a:xfrm>
        </p:spPr>
        <p:txBody>
          <a:bodyPr/>
          <a:lstStyle>
            <a:lvl1pPr>
              <a:defRPr sz="1333" b="1"/>
            </a:lvl1pPr>
          </a:lstStyle>
          <a:p>
            <a:r>
              <a:rPr lang="en-GB"/>
              <a:t>Given name Family name</a:t>
            </a:r>
          </a:p>
        </p:txBody>
      </p:sp>
      <p:sp>
        <p:nvSpPr>
          <p:cNvPr id="39" name="Textplatzhalter 30">
            <a:extLst>
              <a:ext uri="{FF2B5EF4-FFF2-40B4-BE49-F238E27FC236}">
                <a16:creationId xmlns:a16="http://schemas.microsoft.com/office/drawing/2014/main" id="{7DB1B252-5879-4206-BDF8-0A22178C0420}"/>
              </a:ext>
            </a:extLst>
          </p:cNvPr>
          <p:cNvSpPr>
            <a:spLocks noGrp="1"/>
          </p:cNvSpPr>
          <p:nvPr>
            <p:ph type="body" sz="quarter" idx="30" hasCustomPrompt="1"/>
          </p:nvPr>
        </p:nvSpPr>
        <p:spPr bwMode="gray">
          <a:xfrm>
            <a:off x="8329465" y="3581825"/>
            <a:ext cx="3477993" cy="235035"/>
          </a:xfrm>
        </p:spPr>
        <p:txBody>
          <a:bodyPr/>
          <a:lstStyle>
            <a:lvl1pPr>
              <a:defRPr sz="1333"/>
            </a:lvl1pPr>
          </a:lstStyle>
          <a:p>
            <a:r>
              <a:rPr lang="en-GB"/>
              <a:t>Function, place</a:t>
            </a:r>
          </a:p>
        </p:txBody>
      </p:sp>
      <p:sp>
        <p:nvSpPr>
          <p:cNvPr id="40" name="Bildplatzhalter 6">
            <a:extLst>
              <a:ext uri="{FF2B5EF4-FFF2-40B4-BE49-F238E27FC236}">
                <a16:creationId xmlns:a16="http://schemas.microsoft.com/office/drawing/2014/main" id="{DD64FA03-A54F-412F-96FC-EE4E88E5DD5F}"/>
              </a:ext>
            </a:extLst>
          </p:cNvPr>
          <p:cNvSpPr>
            <a:spLocks noGrp="1"/>
          </p:cNvSpPr>
          <p:nvPr>
            <p:ph type="pic" sz="quarter" idx="31" hasCustomPrompt="1"/>
          </p:nvPr>
        </p:nvSpPr>
        <p:spPr bwMode="gray">
          <a:xfrm>
            <a:off x="8329467" y="1569543"/>
            <a:ext cx="1355440" cy="1572237"/>
          </a:xfrm>
          <a:solidFill>
            <a:schemeClr val="bg2"/>
          </a:solidFill>
        </p:spPr>
        <p:txBody>
          <a:bodyPr vert="horz" lIns="36000" tIns="864000" rIns="36000" bIns="36000" rtlCol="0">
            <a:noAutofit/>
          </a:bodyPr>
          <a:lstStyle>
            <a:lvl1pPr algn="ctr">
              <a:defRPr lang="en-GB" sz="800" dirty="0">
                <a:solidFill>
                  <a:schemeClr val="tx2"/>
                </a:solidFill>
              </a:defRPr>
            </a:lvl1pPr>
          </a:lstStyle>
          <a:p>
            <a:pPr lvl="0" algn="ctr"/>
            <a:r>
              <a:rPr lang="en-GB"/>
              <a:t>Photo</a:t>
            </a:r>
          </a:p>
        </p:txBody>
      </p:sp>
      <p:sp>
        <p:nvSpPr>
          <p:cNvPr id="42" name="TextBox 7">
            <a:extLst>
              <a:ext uri="{FF2B5EF4-FFF2-40B4-BE49-F238E27FC236}">
                <a16:creationId xmlns:a16="http://schemas.microsoft.com/office/drawing/2014/main" id="{0ACBC6BD-AF1C-4AC3-B989-7C0851FD4A36}"/>
              </a:ext>
            </a:extLst>
          </p:cNvPr>
          <p:cNvSpPr txBox="1"/>
          <p:nvPr userDrawn="1"/>
        </p:nvSpPr>
        <p:spPr bwMode="gray">
          <a:xfrm>
            <a:off x="1046182" y="5403596"/>
            <a:ext cx="1048877"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www.giz.de</a:t>
            </a:r>
          </a:p>
        </p:txBody>
      </p:sp>
      <p:pic>
        <p:nvPicPr>
          <p:cNvPr id="43" name="Grafik 42" descr="Ein Bild, das Axt, Werkzeug enthält.&#10;&#10;Mit sehr hoher Zuverlässigkeit generierte Beschreibung">
            <a:extLst>
              <a:ext uri="{FF2B5EF4-FFF2-40B4-BE49-F238E27FC236}">
                <a16:creationId xmlns:a16="http://schemas.microsoft.com/office/drawing/2014/main" id="{1409F6AC-26EC-4924-85C7-7C52829EA0B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3031312" y="5442594"/>
            <a:ext cx="387637" cy="315277"/>
          </a:xfrm>
          <a:prstGeom prst="rect">
            <a:avLst/>
          </a:prstGeom>
        </p:spPr>
      </p:pic>
      <p:grpSp>
        <p:nvGrpSpPr>
          <p:cNvPr id="45" name="Gruppieren 44">
            <a:extLst>
              <a:ext uri="{FF2B5EF4-FFF2-40B4-BE49-F238E27FC236}">
                <a16:creationId xmlns:a16="http://schemas.microsoft.com/office/drawing/2014/main" id="{5C7EA8DE-E5C0-4542-A14B-2F893BDFC8D1}"/>
              </a:ext>
            </a:extLst>
          </p:cNvPr>
          <p:cNvGrpSpPr/>
          <p:nvPr userDrawn="1"/>
        </p:nvGrpSpPr>
        <p:grpSpPr bwMode="gray">
          <a:xfrm>
            <a:off x="592656" y="5372336"/>
            <a:ext cx="350163" cy="396344"/>
            <a:chOff x="4933951" y="-41275"/>
            <a:chExt cx="2130425" cy="2411413"/>
          </a:xfrm>
        </p:grpSpPr>
        <p:sp>
          <p:nvSpPr>
            <p:cNvPr id="46" name="Freeform 6">
              <a:extLst>
                <a:ext uri="{FF2B5EF4-FFF2-40B4-BE49-F238E27FC236}">
                  <a16:creationId xmlns:a16="http://schemas.microsoft.com/office/drawing/2014/main" id="{05EE60F5-13C7-4FF2-87FA-B42FCFE9CCF1}"/>
                </a:ext>
              </a:extLst>
            </p:cNvPr>
            <p:cNvSpPr>
              <a:spLocks noEditPoints="1"/>
            </p:cNvSpPr>
            <p:nvPr/>
          </p:nvSpPr>
          <p:spPr bwMode="gray">
            <a:xfrm>
              <a:off x="4945063" y="1435100"/>
              <a:ext cx="2114550" cy="935038"/>
            </a:xfrm>
            <a:custGeom>
              <a:avLst/>
              <a:gdLst>
                <a:gd name="T0" fmla="*/ 287 w 425"/>
                <a:gd name="T1" fmla="*/ 25 h 188"/>
                <a:gd name="T2" fmla="*/ 297 w 425"/>
                <a:gd name="T3" fmla="*/ 2 h 188"/>
                <a:gd name="T4" fmla="*/ 325 w 425"/>
                <a:gd name="T5" fmla="*/ 0 h 188"/>
                <a:gd name="T6" fmla="*/ 321 w 425"/>
                <a:gd name="T7" fmla="*/ 23 h 188"/>
                <a:gd name="T8" fmla="*/ 382 w 425"/>
                <a:gd name="T9" fmla="*/ 25 h 188"/>
                <a:gd name="T10" fmla="*/ 394 w 425"/>
                <a:gd name="T11" fmla="*/ 2 h 188"/>
                <a:gd name="T12" fmla="*/ 423 w 425"/>
                <a:gd name="T13" fmla="*/ 0 h 188"/>
                <a:gd name="T14" fmla="*/ 307 w 425"/>
                <a:gd name="T15" fmla="*/ 135 h 188"/>
                <a:gd name="T16" fmla="*/ 0 w 425"/>
                <a:gd name="T17" fmla="*/ 2 h 188"/>
                <a:gd name="T18" fmla="*/ 28 w 425"/>
                <a:gd name="T19" fmla="*/ 0 h 188"/>
                <a:gd name="T20" fmla="*/ 40 w 425"/>
                <a:gd name="T21" fmla="*/ 23 h 188"/>
                <a:gd name="T22" fmla="*/ 101 w 425"/>
                <a:gd name="T23" fmla="*/ 25 h 188"/>
                <a:gd name="T24" fmla="*/ 97 w 425"/>
                <a:gd name="T25" fmla="*/ 3 h 188"/>
                <a:gd name="T26" fmla="*/ 125 w 425"/>
                <a:gd name="T27" fmla="*/ 0 h 188"/>
                <a:gd name="T28" fmla="*/ 134 w 425"/>
                <a:gd name="T29" fmla="*/ 23 h 188"/>
                <a:gd name="T30" fmla="*/ 192 w 425"/>
                <a:gd name="T31" fmla="*/ 25 h 188"/>
                <a:gd name="T32" fmla="*/ 194 w 425"/>
                <a:gd name="T33" fmla="*/ 2 h 188"/>
                <a:gd name="T34" fmla="*/ 221 w 425"/>
                <a:gd name="T35" fmla="*/ 0 h 188"/>
                <a:gd name="T36" fmla="*/ 224 w 425"/>
                <a:gd name="T37" fmla="*/ 23 h 188"/>
                <a:gd name="T38" fmla="*/ 256 w 425"/>
                <a:gd name="T39" fmla="*/ 25 h 188"/>
                <a:gd name="T40" fmla="*/ 362 w 425"/>
                <a:gd name="T41" fmla="*/ 55 h 188"/>
                <a:gd name="T42" fmla="*/ 307 w 425"/>
                <a:gd name="T43" fmla="*/ 56 h 188"/>
                <a:gd name="T44" fmla="*/ 256 w 425"/>
                <a:gd name="T45" fmla="*/ 121 h 188"/>
                <a:gd name="T46" fmla="*/ 363 w 425"/>
                <a:gd name="T47" fmla="*/ 56 h 188"/>
                <a:gd name="T48" fmla="*/ 87 w 425"/>
                <a:gd name="T49" fmla="*/ 55 h 188"/>
                <a:gd name="T50" fmla="*/ 61 w 425"/>
                <a:gd name="T51" fmla="*/ 55 h 188"/>
                <a:gd name="T52" fmla="*/ 155 w 425"/>
                <a:gd name="T53" fmla="*/ 118 h 188"/>
                <a:gd name="T54" fmla="*/ 156 w 425"/>
                <a:gd name="T55" fmla="*/ 117 h 188"/>
                <a:gd name="T56" fmla="*/ 111 w 425"/>
                <a:gd name="T57" fmla="*/ 55 h 188"/>
                <a:gd name="T58" fmla="*/ 224 w 425"/>
                <a:gd name="T59" fmla="*/ 81 h 188"/>
                <a:gd name="T60" fmla="*/ 224 w 425"/>
                <a:gd name="T61" fmla="*/ 108 h 188"/>
                <a:gd name="T62" fmla="*/ 273 w 425"/>
                <a:gd name="T63" fmla="*/ 56 h 188"/>
                <a:gd name="T64" fmla="*/ 225 w 425"/>
                <a:gd name="T65" fmla="*/ 55 h 188"/>
                <a:gd name="T66" fmla="*/ 224 w 425"/>
                <a:gd name="T67" fmla="*/ 81 h 188"/>
                <a:gd name="T68" fmla="*/ 194 w 425"/>
                <a:gd name="T69" fmla="*/ 56 h 188"/>
                <a:gd name="T70" fmla="*/ 148 w 425"/>
                <a:gd name="T71" fmla="*/ 55 h 188"/>
                <a:gd name="T72" fmla="*/ 192 w 425"/>
                <a:gd name="T73" fmla="*/ 109 h 188"/>
                <a:gd name="T74" fmla="*/ 194 w 425"/>
                <a:gd name="T75" fmla="*/ 10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188">
                  <a:moveTo>
                    <a:pt x="256" y="25"/>
                  </a:moveTo>
                  <a:cubicBezTo>
                    <a:pt x="267" y="25"/>
                    <a:pt x="277" y="25"/>
                    <a:pt x="287" y="25"/>
                  </a:cubicBezTo>
                  <a:cubicBezTo>
                    <a:pt x="288" y="25"/>
                    <a:pt x="290" y="24"/>
                    <a:pt x="290" y="23"/>
                  </a:cubicBezTo>
                  <a:cubicBezTo>
                    <a:pt x="292" y="16"/>
                    <a:pt x="294" y="9"/>
                    <a:pt x="297" y="2"/>
                  </a:cubicBezTo>
                  <a:cubicBezTo>
                    <a:pt x="297" y="2"/>
                    <a:pt x="298" y="0"/>
                    <a:pt x="299" y="0"/>
                  </a:cubicBezTo>
                  <a:cubicBezTo>
                    <a:pt x="308" y="0"/>
                    <a:pt x="316" y="0"/>
                    <a:pt x="325" y="0"/>
                  </a:cubicBezTo>
                  <a:cubicBezTo>
                    <a:pt x="326" y="0"/>
                    <a:pt x="327" y="2"/>
                    <a:pt x="326" y="2"/>
                  </a:cubicBezTo>
                  <a:cubicBezTo>
                    <a:pt x="325" y="9"/>
                    <a:pt x="323" y="16"/>
                    <a:pt x="321" y="23"/>
                  </a:cubicBezTo>
                  <a:cubicBezTo>
                    <a:pt x="321" y="23"/>
                    <a:pt x="322" y="25"/>
                    <a:pt x="322" y="25"/>
                  </a:cubicBezTo>
                  <a:cubicBezTo>
                    <a:pt x="342" y="25"/>
                    <a:pt x="362" y="25"/>
                    <a:pt x="382" y="25"/>
                  </a:cubicBezTo>
                  <a:cubicBezTo>
                    <a:pt x="383" y="25"/>
                    <a:pt x="384" y="24"/>
                    <a:pt x="384" y="23"/>
                  </a:cubicBezTo>
                  <a:cubicBezTo>
                    <a:pt x="388" y="16"/>
                    <a:pt x="391" y="9"/>
                    <a:pt x="394" y="2"/>
                  </a:cubicBezTo>
                  <a:cubicBezTo>
                    <a:pt x="394" y="1"/>
                    <a:pt x="395" y="0"/>
                    <a:pt x="396" y="0"/>
                  </a:cubicBezTo>
                  <a:cubicBezTo>
                    <a:pt x="405" y="0"/>
                    <a:pt x="414" y="0"/>
                    <a:pt x="423" y="0"/>
                  </a:cubicBezTo>
                  <a:cubicBezTo>
                    <a:pt x="424" y="0"/>
                    <a:pt x="425" y="2"/>
                    <a:pt x="425" y="3"/>
                  </a:cubicBezTo>
                  <a:cubicBezTo>
                    <a:pt x="405" y="64"/>
                    <a:pt x="365" y="108"/>
                    <a:pt x="307" y="135"/>
                  </a:cubicBezTo>
                  <a:cubicBezTo>
                    <a:pt x="195" y="188"/>
                    <a:pt x="60" y="139"/>
                    <a:pt x="10" y="28"/>
                  </a:cubicBezTo>
                  <a:cubicBezTo>
                    <a:pt x="6" y="20"/>
                    <a:pt x="3" y="11"/>
                    <a:pt x="0" y="2"/>
                  </a:cubicBezTo>
                  <a:cubicBezTo>
                    <a:pt x="0" y="2"/>
                    <a:pt x="1" y="0"/>
                    <a:pt x="1" y="0"/>
                  </a:cubicBezTo>
                  <a:cubicBezTo>
                    <a:pt x="10" y="0"/>
                    <a:pt x="19" y="0"/>
                    <a:pt x="28" y="0"/>
                  </a:cubicBezTo>
                  <a:cubicBezTo>
                    <a:pt x="29" y="0"/>
                    <a:pt x="30" y="1"/>
                    <a:pt x="31" y="2"/>
                  </a:cubicBezTo>
                  <a:cubicBezTo>
                    <a:pt x="34" y="9"/>
                    <a:pt x="37" y="16"/>
                    <a:pt x="40" y="23"/>
                  </a:cubicBezTo>
                  <a:cubicBezTo>
                    <a:pt x="41" y="24"/>
                    <a:pt x="42" y="25"/>
                    <a:pt x="43" y="25"/>
                  </a:cubicBezTo>
                  <a:cubicBezTo>
                    <a:pt x="62" y="25"/>
                    <a:pt x="81" y="25"/>
                    <a:pt x="101" y="25"/>
                  </a:cubicBezTo>
                  <a:cubicBezTo>
                    <a:pt x="101" y="25"/>
                    <a:pt x="102" y="23"/>
                    <a:pt x="102" y="23"/>
                  </a:cubicBezTo>
                  <a:cubicBezTo>
                    <a:pt x="101" y="16"/>
                    <a:pt x="99" y="9"/>
                    <a:pt x="97" y="3"/>
                  </a:cubicBezTo>
                  <a:cubicBezTo>
                    <a:pt x="97" y="2"/>
                    <a:pt x="98" y="0"/>
                    <a:pt x="99" y="0"/>
                  </a:cubicBezTo>
                  <a:cubicBezTo>
                    <a:pt x="108" y="0"/>
                    <a:pt x="116" y="0"/>
                    <a:pt x="125" y="0"/>
                  </a:cubicBezTo>
                  <a:cubicBezTo>
                    <a:pt x="126" y="0"/>
                    <a:pt x="127" y="1"/>
                    <a:pt x="127" y="2"/>
                  </a:cubicBezTo>
                  <a:cubicBezTo>
                    <a:pt x="130" y="9"/>
                    <a:pt x="131" y="16"/>
                    <a:pt x="134" y="23"/>
                  </a:cubicBezTo>
                  <a:cubicBezTo>
                    <a:pt x="134" y="24"/>
                    <a:pt x="135" y="25"/>
                    <a:pt x="136" y="25"/>
                  </a:cubicBezTo>
                  <a:cubicBezTo>
                    <a:pt x="155" y="25"/>
                    <a:pt x="173" y="25"/>
                    <a:pt x="192" y="25"/>
                  </a:cubicBezTo>
                  <a:cubicBezTo>
                    <a:pt x="193" y="25"/>
                    <a:pt x="194" y="24"/>
                    <a:pt x="194" y="23"/>
                  </a:cubicBezTo>
                  <a:cubicBezTo>
                    <a:pt x="194" y="16"/>
                    <a:pt x="194" y="9"/>
                    <a:pt x="194" y="2"/>
                  </a:cubicBezTo>
                  <a:cubicBezTo>
                    <a:pt x="194" y="2"/>
                    <a:pt x="195" y="0"/>
                    <a:pt x="196" y="0"/>
                  </a:cubicBezTo>
                  <a:cubicBezTo>
                    <a:pt x="205" y="0"/>
                    <a:pt x="213" y="0"/>
                    <a:pt x="221" y="0"/>
                  </a:cubicBezTo>
                  <a:cubicBezTo>
                    <a:pt x="222" y="0"/>
                    <a:pt x="223" y="2"/>
                    <a:pt x="223" y="3"/>
                  </a:cubicBezTo>
                  <a:cubicBezTo>
                    <a:pt x="224" y="9"/>
                    <a:pt x="223" y="16"/>
                    <a:pt x="224" y="23"/>
                  </a:cubicBezTo>
                  <a:cubicBezTo>
                    <a:pt x="224" y="23"/>
                    <a:pt x="225" y="25"/>
                    <a:pt x="226" y="25"/>
                  </a:cubicBezTo>
                  <a:cubicBezTo>
                    <a:pt x="236" y="25"/>
                    <a:pt x="246" y="25"/>
                    <a:pt x="256" y="25"/>
                  </a:cubicBezTo>
                  <a:close/>
                  <a:moveTo>
                    <a:pt x="364" y="55"/>
                  </a:moveTo>
                  <a:cubicBezTo>
                    <a:pt x="363" y="55"/>
                    <a:pt x="363" y="55"/>
                    <a:pt x="362" y="55"/>
                  </a:cubicBezTo>
                  <a:cubicBezTo>
                    <a:pt x="345" y="55"/>
                    <a:pt x="328" y="54"/>
                    <a:pt x="311" y="55"/>
                  </a:cubicBezTo>
                  <a:cubicBezTo>
                    <a:pt x="310" y="55"/>
                    <a:pt x="308" y="56"/>
                    <a:pt x="307" y="56"/>
                  </a:cubicBezTo>
                  <a:cubicBezTo>
                    <a:pt x="295" y="81"/>
                    <a:pt x="279" y="103"/>
                    <a:pt x="257" y="120"/>
                  </a:cubicBezTo>
                  <a:cubicBezTo>
                    <a:pt x="257" y="121"/>
                    <a:pt x="257" y="121"/>
                    <a:pt x="256" y="121"/>
                  </a:cubicBezTo>
                  <a:cubicBezTo>
                    <a:pt x="257" y="122"/>
                    <a:pt x="257" y="122"/>
                    <a:pt x="258" y="122"/>
                  </a:cubicBezTo>
                  <a:cubicBezTo>
                    <a:pt x="300" y="111"/>
                    <a:pt x="335" y="90"/>
                    <a:pt x="363" y="56"/>
                  </a:cubicBezTo>
                  <a:cubicBezTo>
                    <a:pt x="363" y="56"/>
                    <a:pt x="364" y="55"/>
                    <a:pt x="364" y="55"/>
                  </a:cubicBezTo>
                  <a:close/>
                  <a:moveTo>
                    <a:pt x="87" y="55"/>
                  </a:moveTo>
                  <a:cubicBezTo>
                    <a:pt x="79" y="55"/>
                    <a:pt x="71" y="54"/>
                    <a:pt x="62" y="55"/>
                  </a:cubicBezTo>
                  <a:cubicBezTo>
                    <a:pt x="62" y="55"/>
                    <a:pt x="61" y="55"/>
                    <a:pt x="61" y="55"/>
                  </a:cubicBezTo>
                  <a:cubicBezTo>
                    <a:pt x="61" y="55"/>
                    <a:pt x="61" y="56"/>
                    <a:pt x="62" y="56"/>
                  </a:cubicBezTo>
                  <a:cubicBezTo>
                    <a:pt x="86" y="86"/>
                    <a:pt x="118" y="107"/>
                    <a:pt x="155" y="118"/>
                  </a:cubicBezTo>
                  <a:cubicBezTo>
                    <a:pt x="156" y="118"/>
                    <a:pt x="156" y="118"/>
                    <a:pt x="156" y="118"/>
                  </a:cubicBezTo>
                  <a:cubicBezTo>
                    <a:pt x="156" y="118"/>
                    <a:pt x="156" y="118"/>
                    <a:pt x="156" y="117"/>
                  </a:cubicBezTo>
                  <a:cubicBezTo>
                    <a:pt x="137" y="100"/>
                    <a:pt x="124" y="79"/>
                    <a:pt x="114" y="56"/>
                  </a:cubicBezTo>
                  <a:cubicBezTo>
                    <a:pt x="114" y="55"/>
                    <a:pt x="112" y="55"/>
                    <a:pt x="111" y="55"/>
                  </a:cubicBezTo>
                  <a:cubicBezTo>
                    <a:pt x="103" y="54"/>
                    <a:pt x="95" y="55"/>
                    <a:pt x="87" y="55"/>
                  </a:cubicBezTo>
                  <a:close/>
                  <a:moveTo>
                    <a:pt x="224" y="81"/>
                  </a:moveTo>
                  <a:cubicBezTo>
                    <a:pt x="224" y="89"/>
                    <a:pt x="224" y="98"/>
                    <a:pt x="224" y="106"/>
                  </a:cubicBezTo>
                  <a:cubicBezTo>
                    <a:pt x="224" y="107"/>
                    <a:pt x="224" y="107"/>
                    <a:pt x="224" y="108"/>
                  </a:cubicBezTo>
                  <a:cubicBezTo>
                    <a:pt x="224" y="108"/>
                    <a:pt x="225" y="107"/>
                    <a:pt x="226" y="107"/>
                  </a:cubicBezTo>
                  <a:cubicBezTo>
                    <a:pt x="246" y="94"/>
                    <a:pt x="261" y="76"/>
                    <a:pt x="273" y="56"/>
                  </a:cubicBezTo>
                  <a:cubicBezTo>
                    <a:pt x="274" y="56"/>
                    <a:pt x="273" y="55"/>
                    <a:pt x="272" y="55"/>
                  </a:cubicBezTo>
                  <a:cubicBezTo>
                    <a:pt x="257" y="54"/>
                    <a:pt x="241" y="54"/>
                    <a:pt x="225" y="55"/>
                  </a:cubicBezTo>
                  <a:cubicBezTo>
                    <a:pt x="225" y="55"/>
                    <a:pt x="224" y="56"/>
                    <a:pt x="224" y="56"/>
                  </a:cubicBezTo>
                  <a:cubicBezTo>
                    <a:pt x="224" y="65"/>
                    <a:pt x="224" y="73"/>
                    <a:pt x="224" y="81"/>
                  </a:cubicBezTo>
                  <a:close/>
                  <a:moveTo>
                    <a:pt x="194" y="82"/>
                  </a:moveTo>
                  <a:cubicBezTo>
                    <a:pt x="194" y="73"/>
                    <a:pt x="194" y="65"/>
                    <a:pt x="194" y="56"/>
                  </a:cubicBezTo>
                  <a:cubicBezTo>
                    <a:pt x="194" y="56"/>
                    <a:pt x="193" y="55"/>
                    <a:pt x="192" y="55"/>
                  </a:cubicBezTo>
                  <a:cubicBezTo>
                    <a:pt x="178" y="54"/>
                    <a:pt x="163" y="54"/>
                    <a:pt x="148" y="55"/>
                  </a:cubicBezTo>
                  <a:cubicBezTo>
                    <a:pt x="148" y="55"/>
                    <a:pt x="147" y="56"/>
                    <a:pt x="147" y="56"/>
                  </a:cubicBezTo>
                  <a:cubicBezTo>
                    <a:pt x="158" y="77"/>
                    <a:pt x="172" y="95"/>
                    <a:pt x="192" y="109"/>
                  </a:cubicBezTo>
                  <a:cubicBezTo>
                    <a:pt x="193" y="109"/>
                    <a:pt x="193" y="109"/>
                    <a:pt x="194" y="109"/>
                  </a:cubicBezTo>
                  <a:cubicBezTo>
                    <a:pt x="194" y="109"/>
                    <a:pt x="194" y="108"/>
                    <a:pt x="194" y="108"/>
                  </a:cubicBezTo>
                  <a:cubicBezTo>
                    <a:pt x="194" y="99"/>
                    <a:pt x="194" y="91"/>
                    <a:pt x="194"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7" name="Freeform 7">
              <a:extLst>
                <a:ext uri="{FF2B5EF4-FFF2-40B4-BE49-F238E27FC236}">
                  <a16:creationId xmlns:a16="http://schemas.microsoft.com/office/drawing/2014/main" id="{BAA2DC66-D523-4725-9384-AA70E4C61DD3}"/>
                </a:ext>
              </a:extLst>
            </p:cNvPr>
            <p:cNvSpPr>
              <a:spLocks noEditPoints="1"/>
            </p:cNvSpPr>
            <p:nvPr/>
          </p:nvSpPr>
          <p:spPr bwMode="gray">
            <a:xfrm>
              <a:off x="4945063" y="-41275"/>
              <a:ext cx="2108200" cy="860425"/>
            </a:xfrm>
            <a:custGeom>
              <a:avLst/>
              <a:gdLst>
                <a:gd name="T0" fmla="*/ 45 w 424"/>
                <a:gd name="T1" fmla="*/ 148 h 173"/>
                <a:gd name="T2" fmla="*/ 32 w 424"/>
                <a:gd name="T3" fmla="*/ 170 h 173"/>
                <a:gd name="T4" fmla="*/ 3 w 424"/>
                <a:gd name="T5" fmla="*/ 173 h 173"/>
                <a:gd name="T6" fmla="*/ 155 w 424"/>
                <a:gd name="T7" fmla="*/ 28 h 173"/>
                <a:gd name="T8" fmla="*/ 424 w 424"/>
                <a:gd name="T9" fmla="*/ 171 h 173"/>
                <a:gd name="T10" fmla="*/ 395 w 424"/>
                <a:gd name="T11" fmla="*/ 173 h 173"/>
                <a:gd name="T12" fmla="*/ 382 w 424"/>
                <a:gd name="T13" fmla="*/ 149 h 173"/>
                <a:gd name="T14" fmla="*/ 321 w 424"/>
                <a:gd name="T15" fmla="*/ 148 h 173"/>
                <a:gd name="T16" fmla="*/ 325 w 424"/>
                <a:gd name="T17" fmla="*/ 171 h 173"/>
                <a:gd name="T18" fmla="*/ 297 w 424"/>
                <a:gd name="T19" fmla="*/ 173 h 173"/>
                <a:gd name="T20" fmla="*/ 287 w 424"/>
                <a:gd name="T21" fmla="*/ 149 h 173"/>
                <a:gd name="T22" fmla="*/ 225 w 424"/>
                <a:gd name="T23" fmla="*/ 148 h 173"/>
                <a:gd name="T24" fmla="*/ 223 w 424"/>
                <a:gd name="T25" fmla="*/ 170 h 173"/>
                <a:gd name="T26" fmla="*/ 196 w 424"/>
                <a:gd name="T27" fmla="*/ 173 h 173"/>
                <a:gd name="T28" fmla="*/ 194 w 424"/>
                <a:gd name="T29" fmla="*/ 150 h 173"/>
                <a:gd name="T30" fmla="*/ 137 w 424"/>
                <a:gd name="T31" fmla="*/ 148 h 173"/>
                <a:gd name="T32" fmla="*/ 128 w 424"/>
                <a:gd name="T33" fmla="*/ 171 h 173"/>
                <a:gd name="T34" fmla="*/ 99 w 424"/>
                <a:gd name="T35" fmla="*/ 173 h 173"/>
                <a:gd name="T36" fmla="*/ 103 w 424"/>
                <a:gd name="T37" fmla="*/ 150 h 173"/>
                <a:gd name="T38" fmla="*/ 73 w 424"/>
                <a:gd name="T39" fmla="*/ 148 h 173"/>
                <a:gd name="T40" fmla="*/ 359 w 424"/>
                <a:gd name="T41" fmla="*/ 118 h 173"/>
                <a:gd name="T42" fmla="*/ 360 w 424"/>
                <a:gd name="T43" fmla="*/ 116 h 173"/>
                <a:gd name="T44" fmla="*/ 258 w 424"/>
                <a:gd name="T45" fmla="*/ 56 h 173"/>
                <a:gd name="T46" fmla="*/ 305 w 424"/>
                <a:gd name="T47" fmla="*/ 116 h 173"/>
                <a:gd name="T48" fmla="*/ 333 w 424"/>
                <a:gd name="T49" fmla="*/ 118 h 173"/>
                <a:gd name="T50" fmla="*/ 113 w 424"/>
                <a:gd name="T51" fmla="*/ 118 h 173"/>
                <a:gd name="T52" fmla="*/ 157 w 424"/>
                <a:gd name="T53" fmla="*/ 59 h 173"/>
                <a:gd name="T54" fmla="*/ 157 w 424"/>
                <a:gd name="T55" fmla="*/ 58 h 173"/>
                <a:gd name="T56" fmla="*/ 64 w 424"/>
                <a:gd name="T57" fmla="*/ 118 h 173"/>
                <a:gd name="T58" fmla="*/ 90 w 424"/>
                <a:gd name="T59" fmla="*/ 118 h 173"/>
                <a:gd name="T60" fmla="*/ 269 w 424"/>
                <a:gd name="T61" fmla="*/ 118 h 173"/>
                <a:gd name="T62" fmla="*/ 225 w 424"/>
                <a:gd name="T63" fmla="*/ 68 h 173"/>
                <a:gd name="T64" fmla="*/ 224 w 424"/>
                <a:gd name="T65" fmla="*/ 69 h 173"/>
                <a:gd name="T66" fmla="*/ 225 w 424"/>
                <a:gd name="T67" fmla="*/ 118 h 173"/>
                <a:gd name="T68" fmla="*/ 194 w 424"/>
                <a:gd name="T69" fmla="*/ 93 h 173"/>
                <a:gd name="T70" fmla="*/ 194 w 424"/>
                <a:gd name="T71" fmla="*/ 68 h 173"/>
                <a:gd name="T72" fmla="*/ 150 w 424"/>
                <a:gd name="T73" fmla="*/ 116 h 173"/>
                <a:gd name="T74" fmla="*/ 192 w 424"/>
                <a:gd name="T75" fmla="*/ 118 h 173"/>
                <a:gd name="T76" fmla="*/ 194 w 424"/>
                <a:gd name="T77" fmla="*/ 9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4" h="173">
                  <a:moveTo>
                    <a:pt x="73" y="148"/>
                  </a:moveTo>
                  <a:cubicBezTo>
                    <a:pt x="64" y="148"/>
                    <a:pt x="55" y="148"/>
                    <a:pt x="45" y="148"/>
                  </a:cubicBezTo>
                  <a:cubicBezTo>
                    <a:pt x="44" y="148"/>
                    <a:pt x="43" y="149"/>
                    <a:pt x="42" y="149"/>
                  </a:cubicBezTo>
                  <a:cubicBezTo>
                    <a:pt x="39" y="156"/>
                    <a:pt x="36" y="164"/>
                    <a:pt x="32" y="170"/>
                  </a:cubicBezTo>
                  <a:cubicBezTo>
                    <a:pt x="32" y="171"/>
                    <a:pt x="30" y="173"/>
                    <a:pt x="29" y="173"/>
                  </a:cubicBezTo>
                  <a:cubicBezTo>
                    <a:pt x="21" y="173"/>
                    <a:pt x="12" y="173"/>
                    <a:pt x="3" y="173"/>
                  </a:cubicBezTo>
                  <a:cubicBezTo>
                    <a:pt x="1" y="173"/>
                    <a:pt x="0" y="172"/>
                    <a:pt x="1" y="170"/>
                  </a:cubicBezTo>
                  <a:cubicBezTo>
                    <a:pt x="28" y="96"/>
                    <a:pt x="80" y="48"/>
                    <a:pt x="155" y="28"/>
                  </a:cubicBezTo>
                  <a:cubicBezTo>
                    <a:pt x="258" y="0"/>
                    <a:pt x="366" y="50"/>
                    <a:pt x="413" y="144"/>
                  </a:cubicBezTo>
                  <a:cubicBezTo>
                    <a:pt x="417" y="153"/>
                    <a:pt x="420" y="162"/>
                    <a:pt x="424" y="171"/>
                  </a:cubicBezTo>
                  <a:cubicBezTo>
                    <a:pt x="424" y="171"/>
                    <a:pt x="423" y="173"/>
                    <a:pt x="422" y="173"/>
                  </a:cubicBezTo>
                  <a:cubicBezTo>
                    <a:pt x="413" y="173"/>
                    <a:pt x="404" y="173"/>
                    <a:pt x="395" y="173"/>
                  </a:cubicBezTo>
                  <a:cubicBezTo>
                    <a:pt x="394" y="173"/>
                    <a:pt x="393" y="172"/>
                    <a:pt x="392" y="171"/>
                  </a:cubicBezTo>
                  <a:cubicBezTo>
                    <a:pt x="389" y="164"/>
                    <a:pt x="386" y="156"/>
                    <a:pt x="382" y="149"/>
                  </a:cubicBezTo>
                  <a:cubicBezTo>
                    <a:pt x="382" y="148"/>
                    <a:pt x="381" y="148"/>
                    <a:pt x="380" y="148"/>
                  </a:cubicBezTo>
                  <a:cubicBezTo>
                    <a:pt x="360" y="148"/>
                    <a:pt x="340" y="148"/>
                    <a:pt x="321" y="148"/>
                  </a:cubicBezTo>
                  <a:cubicBezTo>
                    <a:pt x="320" y="148"/>
                    <a:pt x="319" y="149"/>
                    <a:pt x="319" y="150"/>
                  </a:cubicBezTo>
                  <a:cubicBezTo>
                    <a:pt x="321" y="157"/>
                    <a:pt x="323" y="164"/>
                    <a:pt x="325" y="171"/>
                  </a:cubicBezTo>
                  <a:cubicBezTo>
                    <a:pt x="325" y="171"/>
                    <a:pt x="325" y="173"/>
                    <a:pt x="324" y="173"/>
                  </a:cubicBezTo>
                  <a:cubicBezTo>
                    <a:pt x="315" y="173"/>
                    <a:pt x="306" y="173"/>
                    <a:pt x="297" y="173"/>
                  </a:cubicBezTo>
                  <a:cubicBezTo>
                    <a:pt x="296" y="173"/>
                    <a:pt x="295" y="172"/>
                    <a:pt x="295" y="171"/>
                  </a:cubicBezTo>
                  <a:cubicBezTo>
                    <a:pt x="292" y="164"/>
                    <a:pt x="290" y="156"/>
                    <a:pt x="287" y="149"/>
                  </a:cubicBezTo>
                  <a:cubicBezTo>
                    <a:pt x="287" y="148"/>
                    <a:pt x="286" y="148"/>
                    <a:pt x="285" y="148"/>
                  </a:cubicBezTo>
                  <a:cubicBezTo>
                    <a:pt x="265" y="148"/>
                    <a:pt x="245" y="148"/>
                    <a:pt x="225" y="148"/>
                  </a:cubicBezTo>
                  <a:cubicBezTo>
                    <a:pt x="225" y="148"/>
                    <a:pt x="224" y="149"/>
                    <a:pt x="224" y="150"/>
                  </a:cubicBezTo>
                  <a:cubicBezTo>
                    <a:pt x="223" y="156"/>
                    <a:pt x="224" y="163"/>
                    <a:pt x="223" y="170"/>
                  </a:cubicBezTo>
                  <a:cubicBezTo>
                    <a:pt x="223" y="171"/>
                    <a:pt x="222" y="173"/>
                    <a:pt x="221" y="173"/>
                  </a:cubicBezTo>
                  <a:cubicBezTo>
                    <a:pt x="213" y="173"/>
                    <a:pt x="205" y="173"/>
                    <a:pt x="196" y="173"/>
                  </a:cubicBezTo>
                  <a:cubicBezTo>
                    <a:pt x="195" y="173"/>
                    <a:pt x="194" y="171"/>
                    <a:pt x="194" y="170"/>
                  </a:cubicBezTo>
                  <a:cubicBezTo>
                    <a:pt x="194" y="164"/>
                    <a:pt x="194" y="157"/>
                    <a:pt x="194" y="150"/>
                  </a:cubicBezTo>
                  <a:cubicBezTo>
                    <a:pt x="194" y="149"/>
                    <a:pt x="193" y="148"/>
                    <a:pt x="192" y="148"/>
                  </a:cubicBezTo>
                  <a:cubicBezTo>
                    <a:pt x="174" y="148"/>
                    <a:pt x="156" y="148"/>
                    <a:pt x="137" y="148"/>
                  </a:cubicBezTo>
                  <a:cubicBezTo>
                    <a:pt x="137" y="148"/>
                    <a:pt x="135" y="149"/>
                    <a:pt x="135" y="149"/>
                  </a:cubicBezTo>
                  <a:cubicBezTo>
                    <a:pt x="133" y="156"/>
                    <a:pt x="131" y="164"/>
                    <a:pt x="128" y="171"/>
                  </a:cubicBezTo>
                  <a:cubicBezTo>
                    <a:pt x="128" y="172"/>
                    <a:pt x="127" y="173"/>
                    <a:pt x="126" y="173"/>
                  </a:cubicBezTo>
                  <a:cubicBezTo>
                    <a:pt x="117" y="173"/>
                    <a:pt x="108" y="173"/>
                    <a:pt x="99" y="173"/>
                  </a:cubicBezTo>
                  <a:cubicBezTo>
                    <a:pt x="99" y="173"/>
                    <a:pt x="98" y="171"/>
                    <a:pt x="98" y="171"/>
                  </a:cubicBezTo>
                  <a:cubicBezTo>
                    <a:pt x="100" y="164"/>
                    <a:pt x="101" y="157"/>
                    <a:pt x="103" y="150"/>
                  </a:cubicBezTo>
                  <a:cubicBezTo>
                    <a:pt x="103" y="149"/>
                    <a:pt x="102" y="148"/>
                    <a:pt x="102" y="148"/>
                  </a:cubicBezTo>
                  <a:cubicBezTo>
                    <a:pt x="92" y="148"/>
                    <a:pt x="83" y="148"/>
                    <a:pt x="73" y="148"/>
                  </a:cubicBezTo>
                  <a:close/>
                  <a:moveTo>
                    <a:pt x="333" y="118"/>
                  </a:moveTo>
                  <a:cubicBezTo>
                    <a:pt x="342" y="118"/>
                    <a:pt x="350" y="118"/>
                    <a:pt x="359" y="118"/>
                  </a:cubicBezTo>
                  <a:cubicBezTo>
                    <a:pt x="359" y="118"/>
                    <a:pt x="360" y="118"/>
                    <a:pt x="360" y="118"/>
                  </a:cubicBezTo>
                  <a:cubicBezTo>
                    <a:pt x="360" y="117"/>
                    <a:pt x="360" y="117"/>
                    <a:pt x="360" y="116"/>
                  </a:cubicBezTo>
                  <a:cubicBezTo>
                    <a:pt x="332" y="86"/>
                    <a:pt x="299" y="66"/>
                    <a:pt x="259" y="56"/>
                  </a:cubicBezTo>
                  <a:cubicBezTo>
                    <a:pt x="259" y="56"/>
                    <a:pt x="258" y="56"/>
                    <a:pt x="258" y="56"/>
                  </a:cubicBezTo>
                  <a:cubicBezTo>
                    <a:pt x="258" y="56"/>
                    <a:pt x="258" y="57"/>
                    <a:pt x="259" y="57"/>
                  </a:cubicBezTo>
                  <a:cubicBezTo>
                    <a:pt x="278" y="74"/>
                    <a:pt x="293" y="94"/>
                    <a:pt x="305" y="116"/>
                  </a:cubicBezTo>
                  <a:cubicBezTo>
                    <a:pt x="305" y="117"/>
                    <a:pt x="307" y="118"/>
                    <a:pt x="308" y="118"/>
                  </a:cubicBezTo>
                  <a:cubicBezTo>
                    <a:pt x="316" y="118"/>
                    <a:pt x="325" y="118"/>
                    <a:pt x="333" y="118"/>
                  </a:cubicBezTo>
                  <a:close/>
                  <a:moveTo>
                    <a:pt x="90" y="118"/>
                  </a:moveTo>
                  <a:cubicBezTo>
                    <a:pt x="98" y="118"/>
                    <a:pt x="106" y="118"/>
                    <a:pt x="113" y="118"/>
                  </a:cubicBezTo>
                  <a:cubicBezTo>
                    <a:pt x="114" y="118"/>
                    <a:pt x="116" y="117"/>
                    <a:pt x="116" y="116"/>
                  </a:cubicBezTo>
                  <a:cubicBezTo>
                    <a:pt x="127" y="95"/>
                    <a:pt x="140" y="76"/>
                    <a:pt x="157" y="59"/>
                  </a:cubicBezTo>
                  <a:cubicBezTo>
                    <a:pt x="158" y="59"/>
                    <a:pt x="158" y="58"/>
                    <a:pt x="158" y="58"/>
                  </a:cubicBezTo>
                  <a:cubicBezTo>
                    <a:pt x="158" y="58"/>
                    <a:pt x="157" y="58"/>
                    <a:pt x="157" y="58"/>
                  </a:cubicBezTo>
                  <a:cubicBezTo>
                    <a:pt x="121" y="69"/>
                    <a:pt x="90" y="88"/>
                    <a:pt x="65" y="116"/>
                  </a:cubicBezTo>
                  <a:cubicBezTo>
                    <a:pt x="65" y="117"/>
                    <a:pt x="65" y="117"/>
                    <a:pt x="64" y="118"/>
                  </a:cubicBezTo>
                  <a:cubicBezTo>
                    <a:pt x="65" y="118"/>
                    <a:pt x="65" y="118"/>
                    <a:pt x="66" y="118"/>
                  </a:cubicBezTo>
                  <a:cubicBezTo>
                    <a:pt x="74" y="118"/>
                    <a:pt x="82" y="118"/>
                    <a:pt x="90" y="118"/>
                  </a:cubicBezTo>
                  <a:close/>
                  <a:moveTo>
                    <a:pt x="247" y="118"/>
                  </a:moveTo>
                  <a:cubicBezTo>
                    <a:pt x="255" y="118"/>
                    <a:pt x="262" y="118"/>
                    <a:pt x="269" y="118"/>
                  </a:cubicBezTo>
                  <a:cubicBezTo>
                    <a:pt x="270" y="118"/>
                    <a:pt x="270" y="117"/>
                    <a:pt x="270" y="116"/>
                  </a:cubicBezTo>
                  <a:cubicBezTo>
                    <a:pt x="258" y="98"/>
                    <a:pt x="244" y="81"/>
                    <a:pt x="225" y="68"/>
                  </a:cubicBezTo>
                  <a:cubicBezTo>
                    <a:pt x="225" y="68"/>
                    <a:pt x="224" y="68"/>
                    <a:pt x="224" y="67"/>
                  </a:cubicBezTo>
                  <a:cubicBezTo>
                    <a:pt x="224" y="68"/>
                    <a:pt x="224" y="69"/>
                    <a:pt x="224" y="69"/>
                  </a:cubicBezTo>
                  <a:cubicBezTo>
                    <a:pt x="224" y="85"/>
                    <a:pt x="224" y="100"/>
                    <a:pt x="224" y="116"/>
                  </a:cubicBezTo>
                  <a:cubicBezTo>
                    <a:pt x="224" y="117"/>
                    <a:pt x="225" y="118"/>
                    <a:pt x="225" y="118"/>
                  </a:cubicBezTo>
                  <a:cubicBezTo>
                    <a:pt x="233" y="118"/>
                    <a:pt x="240" y="118"/>
                    <a:pt x="247" y="118"/>
                  </a:cubicBezTo>
                  <a:close/>
                  <a:moveTo>
                    <a:pt x="194" y="93"/>
                  </a:moveTo>
                  <a:cubicBezTo>
                    <a:pt x="194" y="85"/>
                    <a:pt x="194" y="78"/>
                    <a:pt x="194" y="70"/>
                  </a:cubicBezTo>
                  <a:cubicBezTo>
                    <a:pt x="194" y="69"/>
                    <a:pt x="194" y="68"/>
                    <a:pt x="194" y="68"/>
                  </a:cubicBezTo>
                  <a:cubicBezTo>
                    <a:pt x="193" y="68"/>
                    <a:pt x="192" y="68"/>
                    <a:pt x="192" y="69"/>
                  </a:cubicBezTo>
                  <a:cubicBezTo>
                    <a:pt x="175" y="82"/>
                    <a:pt x="161" y="98"/>
                    <a:pt x="150" y="116"/>
                  </a:cubicBezTo>
                  <a:cubicBezTo>
                    <a:pt x="150" y="117"/>
                    <a:pt x="151" y="118"/>
                    <a:pt x="151" y="118"/>
                  </a:cubicBezTo>
                  <a:cubicBezTo>
                    <a:pt x="165" y="118"/>
                    <a:pt x="179" y="118"/>
                    <a:pt x="192" y="118"/>
                  </a:cubicBezTo>
                  <a:cubicBezTo>
                    <a:pt x="193" y="118"/>
                    <a:pt x="194" y="117"/>
                    <a:pt x="194" y="116"/>
                  </a:cubicBezTo>
                  <a:cubicBezTo>
                    <a:pt x="194" y="108"/>
                    <a:pt x="194" y="101"/>
                    <a:pt x="194"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8" name="Freeform 8">
              <a:extLst>
                <a:ext uri="{FF2B5EF4-FFF2-40B4-BE49-F238E27FC236}">
                  <a16:creationId xmlns:a16="http://schemas.microsoft.com/office/drawing/2014/main" id="{575115B3-4C7D-4A6F-93E9-3A63D5591B69}"/>
                </a:ext>
              </a:extLst>
            </p:cNvPr>
            <p:cNvSpPr>
              <a:spLocks/>
            </p:cNvSpPr>
            <p:nvPr/>
          </p:nvSpPr>
          <p:spPr bwMode="gray">
            <a:xfrm>
              <a:off x="4933951"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6 w 124"/>
                <a:gd name="T11" fmla="*/ 64 h 73"/>
                <a:gd name="T12" fmla="*/ 32 w 124"/>
                <a:gd name="T13" fmla="*/ 73 h 73"/>
                <a:gd name="T14" fmla="*/ 19 w 124"/>
                <a:gd name="T15" fmla="*/ 63 h 73"/>
                <a:gd name="T16" fmla="*/ 2 w 124"/>
                <a:gd name="T17" fmla="*/ 14 h 73"/>
                <a:gd name="T18" fmla="*/ 6 w 124"/>
                <a:gd name="T19" fmla="*/ 2 h 73"/>
                <a:gd name="T20" fmla="*/ 21 w 124"/>
                <a:gd name="T21" fmla="*/ 7 h 73"/>
                <a:gd name="T22" fmla="*/ 31 w 124"/>
                <a:gd name="T23" fmla="*/ 41 h 73"/>
                <a:gd name="T24" fmla="*/ 34 w 124"/>
                <a:gd name="T25" fmla="*/ 49 h 73"/>
                <a:gd name="T26" fmla="*/ 37 w 124"/>
                <a:gd name="T27" fmla="*/ 42 h 73"/>
                <a:gd name="T28" fmla="*/ 47 w 124"/>
                <a:gd name="T29" fmla="*/ 11 h 73"/>
                <a:gd name="T30" fmla="*/ 62 w 124"/>
                <a:gd name="T31" fmla="*/ 1 h 73"/>
                <a:gd name="T32" fmla="*/ 76 w 124"/>
                <a:gd name="T33" fmla="*/ 11 h 73"/>
                <a:gd name="T34" fmla="*/ 89 w 124"/>
                <a:gd name="T35" fmla="*/ 47 h 73"/>
                <a:gd name="T36" fmla="*/ 90 w 124"/>
                <a:gd name="T37" fmla="*/ 49 h 73"/>
                <a:gd name="T38" fmla="*/ 90 w 124"/>
                <a:gd name="T39" fmla="*/ 47 h 73"/>
                <a:gd name="T40" fmla="*/ 101 w 124"/>
                <a:gd name="T41" fmla="*/ 10 h 73"/>
                <a:gd name="T42" fmla="*/ 113 w 124"/>
                <a:gd name="T43" fmla="*/ 1 h 73"/>
                <a:gd name="T44" fmla="*/ 121 w 124"/>
                <a:gd name="T45" fmla="*/ 13 h 73"/>
                <a:gd name="T46" fmla="*/ 104 w 124"/>
                <a:gd name="T47" fmla="*/ 63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3"/>
                  </a:cubicBezTo>
                  <a:cubicBezTo>
                    <a:pt x="72" y="50"/>
                    <a:pt x="67" y="37"/>
                    <a:pt x="63" y="23"/>
                  </a:cubicBezTo>
                  <a:cubicBezTo>
                    <a:pt x="62" y="22"/>
                    <a:pt x="62" y="22"/>
                    <a:pt x="62" y="21"/>
                  </a:cubicBezTo>
                  <a:cubicBezTo>
                    <a:pt x="61" y="22"/>
                    <a:pt x="61" y="22"/>
                    <a:pt x="61" y="23"/>
                  </a:cubicBezTo>
                  <a:cubicBezTo>
                    <a:pt x="56" y="37"/>
                    <a:pt x="51" y="50"/>
                    <a:pt x="46" y="64"/>
                  </a:cubicBezTo>
                  <a:cubicBezTo>
                    <a:pt x="44" y="70"/>
                    <a:pt x="40" y="73"/>
                    <a:pt x="32" y="73"/>
                  </a:cubicBezTo>
                  <a:cubicBezTo>
                    <a:pt x="25" y="72"/>
                    <a:pt x="21" y="69"/>
                    <a:pt x="19" y="63"/>
                  </a:cubicBezTo>
                  <a:cubicBezTo>
                    <a:pt x="13" y="47"/>
                    <a:pt x="8" y="30"/>
                    <a:pt x="2" y="14"/>
                  </a:cubicBezTo>
                  <a:cubicBezTo>
                    <a:pt x="0" y="8"/>
                    <a:pt x="1" y="4"/>
                    <a:pt x="6" y="2"/>
                  </a:cubicBezTo>
                  <a:cubicBezTo>
                    <a:pt x="12" y="0"/>
                    <a:pt x="19" y="2"/>
                    <a:pt x="21" y="7"/>
                  </a:cubicBezTo>
                  <a:cubicBezTo>
                    <a:pt x="25" y="18"/>
                    <a:pt x="28" y="30"/>
                    <a:pt x="31" y="41"/>
                  </a:cubicBezTo>
                  <a:cubicBezTo>
                    <a:pt x="32" y="44"/>
                    <a:pt x="33" y="47"/>
                    <a:pt x="34" y="49"/>
                  </a:cubicBezTo>
                  <a:cubicBezTo>
                    <a:pt x="35" y="47"/>
                    <a:pt x="36" y="44"/>
                    <a:pt x="37" y="42"/>
                  </a:cubicBezTo>
                  <a:cubicBezTo>
                    <a:pt x="40" y="31"/>
                    <a:pt x="44" y="21"/>
                    <a:pt x="47" y="11"/>
                  </a:cubicBezTo>
                  <a:cubicBezTo>
                    <a:pt x="50" y="4"/>
                    <a:pt x="54" y="1"/>
                    <a:pt x="62" y="1"/>
                  </a:cubicBezTo>
                  <a:cubicBezTo>
                    <a:pt x="69" y="1"/>
                    <a:pt x="73" y="4"/>
                    <a:pt x="76" y="11"/>
                  </a:cubicBezTo>
                  <a:cubicBezTo>
                    <a:pt x="80" y="23"/>
                    <a:pt x="84" y="35"/>
                    <a:pt x="89" y="47"/>
                  </a:cubicBezTo>
                  <a:cubicBezTo>
                    <a:pt x="89" y="48"/>
                    <a:pt x="89" y="49"/>
                    <a:pt x="90" y="49"/>
                  </a:cubicBezTo>
                  <a:cubicBezTo>
                    <a:pt x="90" y="48"/>
                    <a:pt x="90" y="48"/>
                    <a:pt x="90" y="47"/>
                  </a:cubicBezTo>
                  <a:cubicBezTo>
                    <a:pt x="94" y="35"/>
                    <a:pt x="97" y="23"/>
                    <a:pt x="101" y="10"/>
                  </a:cubicBezTo>
                  <a:cubicBezTo>
                    <a:pt x="103" y="3"/>
                    <a:pt x="106" y="1"/>
                    <a:pt x="113" y="1"/>
                  </a:cubicBezTo>
                  <a:cubicBezTo>
                    <a:pt x="121" y="2"/>
                    <a:pt x="124" y="6"/>
                    <a:pt x="121" y="13"/>
                  </a:cubicBezTo>
                  <a:cubicBezTo>
                    <a:pt x="116" y="30"/>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49" name="Freeform 9">
              <a:extLst>
                <a:ext uri="{FF2B5EF4-FFF2-40B4-BE49-F238E27FC236}">
                  <a16:creationId xmlns:a16="http://schemas.microsoft.com/office/drawing/2014/main" id="{CFB7063B-0DFA-4BB9-957F-7F068926E556}"/>
                </a:ext>
              </a:extLst>
            </p:cNvPr>
            <p:cNvSpPr>
              <a:spLocks/>
            </p:cNvSpPr>
            <p:nvPr/>
          </p:nvSpPr>
          <p:spPr bwMode="gray">
            <a:xfrm>
              <a:off x="6446838" y="952500"/>
              <a:ext cx="617538" cy="363538"/>
            </a:xfrm>
            <a:custGeom>
              <a:avLst/>
              <a:gdLst>
                <a:gd name="T0" fmla="*/ 90 w 124"/>
                <a:gd name="T1" fmla="*/ 72 h 73"/>
                <a:gd name="T2" fmla="*/ 77 w 124"/>
                <a:gd name="T3" fmla="*/ 63 h 73"/>
                <a:gd name="T4" fmla="*/ 63 w 124"/>
                <a:gd name="T5" fmla="*/ 23 h 73"/>
                <a:gd name="T6" fmla="*/ 62 w 124"/>
                <a:gd name="T7" fmla="*/ 21 h 73"/>
                <a:gd name="T8" fmla="*/ 61 w 124"/>
                <a:gd name="T9" fmla="*/ 23 h 73"/>
                <a:gd name="T10" fmla="*/ 47 w 124"/>
                <a:gd name="T11" fmla="*/ 63 h 73"/>
                <a:gd name="T12" fmla="*/ 32 w 124"/>
                <a:gd name="T13" fmla="*/ 72 h 73"/>
                <a:gd name="T14" fmla="*/ 19 w 124"/>
                <a:gd name="T15" fmla="*/ 63 h 73"/>
                <a:gd name="T16" fmla="*/ 2 w 124"/>
                <a:gd name="T17" fmla="*/ 14 h 73"/>
                <a:gd name="T18" fmla="*/ 6 w 124"/>
                <a:gd name="T19" fmla="*/ 2 h 73"/>
                <a:gd name="T20" fmla="*/ 21 w 124"/>
                <a:gd name="T21" fmla="*/ 6 h 73"/>
                <a:gd name="T22" fmla="*/ 31 w 124"/>
                <a:gd name="T23" fmla="*/ 40 h 73"/>
                <a:gd name="T24" fmla="*/ 33 w 124"/>
                <a:gd name="T25" fmla="*/ 48 h 73"/>
                <a:gd name="T26" fmla="*/ 34 w 124"/>
                <a:gd name="T27" fmla="*/ 49 h 73"/>
                <a:gd name="T28" fmla="*/ 35 w 124"/>
                <a:gd name="T29" fmla="*/ 48 h 73"/>
                <a:gd name="T30" fmla="*/ 47 w 124"/>
                <a:gd name="T31" fmla="*/ 12 h 73"/>
                <a:gd name="T32" fmla="*/ 62 w 124"/>
                <a:gd name="T33" fmla="*/ 1 h 73"/>
                <a:gd name="T34" fmla="*/ 76 w 124"/>
                <a:gd name="T35" fmla="*/ 12 h 73"/>
                <a:gd name="T36" fmla="*/ 89 w 124"/>
                <a:gd name="T37" fmla="*/ 48 h 73"/>
                <a:gd name="T38" fmla="*/ 90 w 124"/>
                <a:gd name="T39" fmla="*/ 49 h 73"/>
                <a:gd name="T40" fmla="*/ 90 w 124"/>
                <a:gd name="T41" fmla="*/ 48 h 73"/>
                <a:gd name="T42" fmla="*/ 101 w 124"/>
                <a:gd name="T43" fmla="*/ 10 h 73"/>
                <a:gd name="T44" fmla="*/ 112 w 124"/>
                <a:gd name="T45" fmla="*/ 1 h 73"/>
                <a:gd name="T46" fmla="*/ 121 w 124"/>
                <a:gd name="T47" fmla="*/ 14 h 73"/>
                <a:gd name="T48" fmla="*/ 104 w 124"/>
                <a:gd name="T49" fmla="*/ 63 h 73"/>
                <a:gd name="T50" fmla="*/ 90 w 124"/>
                <a:gd name="T5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73">
                  <a:moveTo>
                    <a:pt x="90" y="72"/>
                  </a:moveTo>
                  <a:cubicBezTo>
                    <a:pt x="84" y="73"/>
                    <a:pt x="79" y="70"/>
                    <a:pt x="77" y="63"/>
                  </a:cubicBezTo>
                  <a:cubicBezTo>
                    <a:pt x="72" y="50"/>
                    <a:pt x="68" y="36"/>
                    <a:pt x="63" y="23"/>
                  </a:cubicBezTo>
                  <a:cubicBezTo>
                    <a:pt x="63" y="22"/>
                    <a:pt x="62" y="22"/>
                    <a:pt x="62" y="21"/>
                  </a:cubicBezTo>
                  <a:cubicBezTo>
                    <a:pt x="62" y="22"/>
                    <a:pt x="61" y="22"/>
                    <a:pt x="61" y="23"/>
                  </a:cubicBezTo>
                  <a:cubicBezTo>
                    <a:pt x="56" y="36"/>
                    <a:pt x="52" y="50"/>
                    <a:pt x="47" y="63"/>
                  </a:cubicBezTo>
                  <a:cubicBezTo>
                    <a:pt x="44" y="70"/>
                    <a:pt x="40" y="73"/>
                    <a:pt x="32" y="72"/>
                  </a:cubicBezTo>
                  <a:cubicBezTo>
                    <a:pt x="25" y="72"/>
                    <a:pt x="22" y="70"/>
                    <a:pt x="19" y="63"/>
                  </a:cubicBezTo>
                  <a:cubicBezTo>
                    <a:pt x="13" y="46"/>
                    <a:pt x="8" y="30"/>
                    <a:pt x="2" y="14"/>
                  </a:cubicBezTo>
                  <a:cubicBezTo>
                    <a:pt x="0" y="9"/>
                    <a:pt x="0" y="5"/>
                    <a:pt x="6" y="2"/>
                  </a:cubicBezTo>
                  <a:cubicBezTo>
                    <a:pt x="12" y="0"/>
                    <a:pt x="19" y="1"/>
                    <a:pt x="21" y="6"/>
                  </a:cubicBezTo>
                  <a:cubicBezTo>
                    <a:pt x="25" y="17"/>
                    <a:pt x="28" y="29"/>
                    <a:pt x="31" y="40"/>
                  </a:cubicBezTo>
                  <a:cubicBezTo>
                    <a:pt x="32" y="42"/>
                    <a:pt x="33" y="45"/>
                    <a:pt x="33" y="48"/>
                  </a:cubicBezTo>
                  <a:cubicBezTo>
                    <a:pt x="33" y="48"/>
                    <a:pt x="34" y="49"/>
                    <a:pt x="34" y="49"/>
                  </a:cubicBezTo>
                  <a:cubicBezTo>
                    <a:pt x="34" y="49"/>
                    <a:pt x="34" y="48"/>
                    <a:pt x="35" y="48"/>
                  </a:cubicBezTo>
                  <a:cubicBezTo>
                    <a:pt x="39" y="36"/>
                    <a:pt x="43" y="24"/>
                    <a:pt x="47" y="12"/>
                  </a:cubicBezTo>
                  <a:cubicBezTo>
                    <a:pt x="50" y="4"/>
                    <a:pt x="54" y="1"/>
                    <a:pt x="62" y="1"/>
                  </a:cubicBezTo>
                  <a:cubicBezTo>
                    <a:pt x="70" y="1"/>
                    <a:pt x="73" y="4"/>
                    <a:pt x="76" y="12"/>
                  </a:cubicBezTo>
                  <a:cubicBezTo>
                    <a:pt x="81" y="23"/>
                    <a:pt x="85" y="36"/>
                    <a:pt x="89" y="48"/>
                  </a:cubicBezTo>
                  <a:cubicBezTo>
                    <a:pt x="89" y="48"/>
                    <a:pt x="90" y="49"/>
                    <a:pt x="90" y="49"/>
                  </a:cubicBezTo>
                  <a:cubicBezTo>
                    <a:pt x="90" y="49"/>
                    <a:pt x="90" y="48"/>
                    <a:pt x="90" y="48"/>
                  </a:cubicBezTo>
                  <a:cubicBezTo>
                    <a:pt x="94" y="35"/>
                    <a:pt x="98" y="23"/>
                    <a:pt x="101" y="10"/>
                  </a:cubicBezTo>
                  <a:cubicBezTo>
                    <a:pt x="103" y="5"/>
                    <a:pt x="106" y="2"/>
                    <a:pt x="112" y="1"/>
                  </a:cubicBezTo>
                  <a:cubicBezTo>
                    <a:pt x="121" y="1"/>
                    <a:pt x="124" y="6"/>
                    <a:pt x="121" y="14"/>
                  </a:cubicBezTo>
                  <a:cubicBezTo>
                    <a:pt x="116" y="31"/>
                    <a:pt x="110" y="47"/>
                    <a:pt x="104" y="63"/>
                  </a:cubicBezTo>
                  <a:cubicBezTo>
                    <a:pt x="102" y="70"/>
                    <a:pt x="98" y="72"/>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sp>
          <p:nvSpPr>
            <p:cNvPr id="50" name="Freeform 10">
              <a:extLst>
                <a:ext uri="{FF2B5EF4-FFF2-40B4-BE49-F238E27FC236}">
                  <a16:creationId xmlns:a16="http://schemas.microsoft.com/office/drawing/2014/main" id="{131A025F-51C1-46B8-8513-E958EFF8699E}"/>
                </a:ext>
              </a:extLst>
            </p:cNvPr>
            <p:cNvSpPr>
              <a:spLocks/>
            </p:cNvSpPr>
            <p:nvPr/>
          </p:nvSpPr>
          <p:spPr bwMode="gray">
            <a:xfrm>
              <a:off x="5691188" y="952500"/>
              <a:ext cx="615950" cy="363538"/>
            </a:xfrm>
            <a:custGeom>
              <a:avLst/>
              <a:gdLst>
                <a:gd name="T0" fmla="*/ 90 w 124"/>
                <a:gd name="T1" fmla="*/ 72 h 73"/>
                <a:gd name="T2" fmla="*/ 77 w 124"/>
                <a:gd name="T3" fmla="*/ 64 h 73"/>
                <a:gd name="T4" fmla="*/ 63 w 124"/>
                <a:gd name="T5" fmla="*/ 23 h 73"/>
                <a:gd name="T6" fmla="*/ 62 w 124"/>
                <a:gd name="T7" fmla="*/ 21 h 73"/>
                <a:gd name="T8" fmla="*/ 61 w 124"/>
                <a:gd name="T9" fmla="*/ 23 h 73"/>
                <a:gd name="T10" fmla="*/ 46 w 124"/>
                <a:gd name="T11" fmla="*/ 63 h 73"/>
                <a:gd name="T12" fmla="*/ 32 w 124"/>
                <a:gd name="T13" fmla="*/ 72 h 73"/>
                <a:gd name="T14" fmla="*/ 19 w 124"/>
                <a:gd name="T15" fmla="*/ 63 h 73"/>
                <a:gd name="T16" fmla="*/ 2 w 124"/>
                <a:gd name="T17" fmla="*/ 14 h 73"/>
                <a:gd name="T18" fmla="*/ 6 w 124"/>
                <a:gd name="T19" fmla="*/ 2 h 73"/>
                <a:gd name="T20" fmla="*/ 21 w 124"/>
                <a:gd name="T21" fmla="*/ 7 h 73"/>
                <a:gd name="T22" fmla="*/ 31 w 124"/>
                <a:gd name="T23" fmla="*/ 42 h 73"/>
                <a:gd name="T24" fmla="*/ 34 w 124"/>
                <a:gd name="T25" fmla="*/ 49 h 73"/>
                <a:gd name="T26" fmla="*/ 37 w 124"/>
                <a:gd name="T27" fmla="*/ 42 h 73"/>
                <a:gd name="T28" fmla="*/ 48 w 124"/>
                <a:gd name="T29" fmla="*/ 10 h 73"/>
                <a:gd name="T30" fmla="*/ 62 w 124"/>
                <a:gd name="T31" fmla="*/ 1 h 73"/>
                <a:gd name="T32" fmla="*/ 76 w 124"/>
                <a:gd name="T33" fmla="*/ 10 h 73"/>
                <a:gd name="T34" fmla="*/ 89 w 124"/>
                <a:gd name="T35" fmla="*/ 47 h 73"/>
                <a:gd name="T36" fmla="*/ 90 w 124"/>
                <a:gd name="T37" fmla="*/ 49 h 73"/>
                <a:gd name="T38" fmla="*/ 91 w 124"/>
                <a:gd name="T39" fmla="*/ 47 h 73"/>
                <a:gd name="T40" fmla="*/ 101 w 124"/>
                <a:gd name="T41" fmla="*/ 10 h 73"/>
                <a:gd name="T42" fmla="*/ 116 w 124"/>
                <a:gd name="T43" fmla="*/ 2 h 73"/>
                <a:gd name="T44" fmla="*/ 122 w 124"/>
                <a:gd name="T45" fmla="*/ 12 h 73"/>
                <a:gd name="T46" fmla="*/ 104 w 124"/>
                <a:gd name="T47" fmla="*/ 65 h 73"/>
                <a:gd name="T48" fmla="*/ 90 w 124"/>
                <a:gd name="T49"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73">
                  <a:moveTo>
                    <a:pt x="90" y="72"/>
                  </a:moveTo>
                  <a:cubicBezTo>
                    <a:pt x="84" y="73"/>
                    <a:pt x="79" y="70"/>
                    <a:pt x="77" y="64"/>
                  </a:cubicBezTo>
                  <a:cubicBezTo>
                    <a:pt x="72" y="50"/>
                    <a:pt x="68" y="36"/>
                    <a:pt x="63" y="23"/>
                  </a:cubicBezTo>
                  <a:cubicBezTo>
                    <a:pt x="62" y="22"/>
                    <a:pt x="62" y="22"/>
                    <a:pt x="62" y="21"/>
                  </a:cubicBezTo>
                  <a:cubicBezTo>
                    <a:pt x="61" y="22"/>
                    <a:pt x="61" y="22"/>
                    <a:pt x="61" y="23"/>
                  </a:cubicBezTo>
                  <a:cubicBezTo>
                    <a:pt x="56" y="36"/>
                    <a:pt x="51" y="50"/>
                    <a:pt x="46" y="63"/>
                  </a:cubicBezTo>
                  <a:cubicBezTo>
                    <a:pt x="44" y="70"/>
                    <a:pt x="40" y="73"/>
                    <a:pt x="32" y="72"/>
                  </a:cubicBezTo>
                  <a:cubicBezTo>
                    <a:pt x="25" y="72"/>
                    <a:pt x="22" y="70"/>
                    <a:pt x="19" y="63"/>
                  </a:cubicBezTo>
                  <a:cubicBezTo>
                    <a:pt x="13" y="46"/>
                    <a:pt x="8" y="30"/>
                    <a:pt x="2" y="14"/>
                  </a:cubicBezTo>
                  <a:cubicBezTo>
                    <a:pt x="0" y="7"/>
                    <a:pt x="1" y="4"/>
                    <a:pt x="6" y="2"/>
                  </a:cubicBezTo>
                  <a:cubicBezTo>
                    <a:pt x="12" y="0"/>
                    <a:pt x="19" y="2"/>
                    <a:pt x="21" y="7"/>
                  </a:cubicBezTo>
                  <a:cubicBezTo>
                    <a:pt x="25" y="19"/>
                    <a:pt x="28" y="30"/>
                    <a:pt x="31" y="42"/>
                  </a:cubicBezTo>
                  <a:cubicBezTo>
                    <a:pt x="32" y="44"/>
                    <a:pt x="33" y="47"/>
                    <a:pt x="34" y="49"/>
                  </a:cubicBezTo>
                  <a:cubicBezTo>
                    <a:pt x="35" y="47"/>
                    <a:pt x="36" y="44"/>
                    <a:pt x="37" y="42"/>
                  </a:cubicBezTo>
                  <a:cubicBezTo>
                    <a:pt x="40" y="31"/>
                    <a:pt x="44" y="21"/>
                    <a:pt x="48" y="10"/>
                  </a:cubicBezTo>
                  <a:cubicBezTo>
                    <a:pt x="50" y="3"/>
                    <a:pt x="55" y="1"/>
                    <a:pt x="62" y="1"/>
                  </a:cubicBezTo>
                  <a:cubicBezTo>
                    <a:pt x="69" y="1"/>
                    <a:pt x="73" y="4"/>
                    <a:pt x="76" y="10"/>
                  </a:cubicBezTo>
                  <a:cubicBezTo>
                    <a:pt x="80" y="23"/>
                    <a:pt x="84" y="35"/>
                    <a:pt x="89" y="47"/>
                  </a:cubicBezTo>
                  <a:cubicBezTo>
                    <a:pt x="89" y="48"/>
                    <a:pt x="89" y="48"/>
                    <a:pt x="90" y="49"/>
                  </a:cubicBezTo>
                  <a:cubicBezTo>
                    <a:pt x="90" y="48"/>
                    <a:pt x="90" y="48"/>
                    <a:pt x="91" y="47"/>
                  </a:cubicBezTo>
                  <a:cubicBezTo>
                    <a:pt x="94" y="35"/>
                    <a:pt x="98" y="22"/>
                    <a:pt x="101" y="10"/>
                  </a:cubicBezTo>
                  <a:cubicBezTo>
                    <a:pt x="103" y="3"/>
                    <a:pt x="108" y="0"/>
                    <a:pt x="116" y="2"/>
                  </a:cubicBezTo>
                  <a:cubicBezTo>
                    <a:pt x="121" y="3"/>
                    <a:pt x="124" y="7"/>
                    <a:pt x="122" y="12"/>
                  </a:cubicBezTo>
                  <a:cubicBezTo>
                    <a:pt x="116" y="30"/>
                    <a:pt x="110" y="47"/>
                    <a:pt x="104" y="65"/>
                  </a:cubicBezTo>
                  <a:cubicBezTo>
                    <a:pt x="101" y="71"/>
                    <a:pt x="97" y="73"/>
                    <a:pt x="90"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2400"/>
            </a:p>
          </p:txBody>
        </p:sp>
      </p:grpSp>
      <p:sp>
        <p:nvSpPr>
          <p:cNvPr id="51" name="TextBox 7">
            <a:extLst>
              <a:ext uri="{FF2B5EF4-FFF2-40B4-BE49-F238E27FC236}">
                <a16:creationId xmlns:a16="http://schemas.microsoft.com/office/drawing/2014/main" id="{D24B1108-EDD6-417B-A36D-F3867011F0AB}"/>
              </a:ext>
            </a:extLst>
          </p:cNvPr>
          <p:cNvSpPr txBox="1"/>
          <p:nvPr userDrawn="1"/>
        </p:nvSpPr>
        <p:spPr bwMode="gray">
          <a:xfrm>
            <a:off x="3496266" y="5403596"/>
            <a:ext cx="2305631" cy="297454"/>
          </a:xfrm>
          <a:prstGeom prst="rect">
            <a:avLst/>
          </a:prstGeom>
          <a:noFill/>
        </p:spPr>
        <p:txBody>
          <a:bodyPr wrap="none" rtlCol="0">
            <a:spAutoFit/>
          </a:bodyPr>
          <a:lstStyle/>
          <a:p>
            <a:pPr>
              <a:spcBef>
                <a:spcPts val="3200"/>
              </a:spcBef>
              <a:buClr>
                <a:srgbClr val="C00000"/>
              </a:buClr>
            </a:pPr>
            <a:r>
              <a:rPr lang="en-GB" sz="1333">
                <a:solidFill>
                  <a:schemeClr val="tx1">
                    <a:lumMod val="75000"/>
                    <a:lumOff val="25000"/>
                  </a:schemeClr>
                </a:solidFill>
              </a:rPr>
              <a:t>https://twitter.com/giz_gmbh</a:t>
            </a:r>
          </a:p>
        </p:txBody>
      </p:sp>
      <p:sp>
        <p:nvSpPr>
          <p:cNvPr id="5" name="Datumsplatzhalter 4">
            <a:extLst>
              <a:ext uri="{FF2B5EF4-FFF2-40B4-BE49-F238E27FC236}">
                <a16:creationId xmlns:a16="http://schemas.microsoft.com/office/drawing/2014/main" id="{21D138DF-0689-42A1-BBDF-4599B8C4F19A}"/>
              </a:ext>
            </a:extLst>
          </p:cNvPr>
          <p:cNvSpPr>
            <a:spLocks noGrp="1"/>
          </p:cNvSpPr>
          <p:nvPr>
            <p:ph type="dt" sz="half" idx="32"/>
          </p:nvPr>
        </p:nvSpPr>
        <p:spPr/>
        <p:txBody>
          <a:bodyPr/>
          <a:lstStyle/>
          <a:p>
            <a:fld id="{068F094C-B5D9-4972-AB8E-B5697BBFD0D2}" type="datetime1">
              <a:rPr lang="en-US" smtClean="0"/>
              <a:t>9/12/2023</a:t>
            </a:fld>
            <a:endParaRPr lang="en-GB"/>
          </a:p>
        </p:txBody>
      </p:sp>
      <p:sp>
        <p:nvSpPr>
          <p:cNvPr id="7" name="Fußzeilenplatzhalter 6">
            <a:extLst>
              <a:ext uri="{FF2B5EF4-FFF2-40B4-BE49-F238E27FC236}">
                <a16:creationId xmlns:a16="http://schemas.microsoft.com/office/drawing/2014/main" id="{B48531D5-774B-43B2-BF9F-942049A2E308}"/>
              </a:ext>
            </a:extLst>
          </p:cNvPr>
          <p:cNvSpPr>
            <a:spLocks noGrp="1"/>
          </p:cNvSpPr>
          <p:nvPr>
            <p:ph type="ftr" sz="quarter" idx="33"/>
          </p:nvPr>
        </p:nvSpPr>
        <p:spPr/>
        <p:txBody>
          <a:bodyPr/>
          <a:lstStyle/>
          <a:p>
            <a:r>
              <a:rPr lang="en-US"/>
              <a:t>FUS 2022 - Key Findings</a:t>
            </a:r>
            <a:endParaRPr lang="en-GB"/>
          </a:p>
        </p:txBody>
      </p:sp>
      <p:sp>
        <p:nvSpPr>
          <p:cNvPr id="8" name="Foliennummernplatzhalter 7">
            <a:extLst>
              <a:ext uri="{FF2B5EF4-FFF2-40B4-BE49-F238E27FC236}">
                <a16:creationId xmlns:a16="http://schemas.microsoft.com/office/drawing/2014/main" id="{B567733F-77B6-4DB6-99E1-00F2DD5496BA}"/>
              </a:ext>
            </a:extLst>
          </p:cNvPr>
          <p:cNvSpPr>
            <a:spLocks noGrp="1"/>
          </p:cNvSpPr>
          <p:nvPr>
            <p:ph type="sldNum" sz="quarter" idx="34"/>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4060150698"/>
      </p:ext>
    </p:extLst>
  </p:cSld>
  <p:clrMapOvr>
    <a:masterClrMapping/>
  </p:clrMapOvr>
  <p:transition>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Only head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sp>
        <p:nvSpPr>
          <p:cNvPr id="6" name="Datumsplatzhalter 5">
            <a:extLst>
              <a:ext uri="{FF2B5EF4-FFF2-40B4-BE49-F238E27FC236}">
                <a16:creationId xmlns:a16="http://schemas.microsoft.com/office/drawing/2014/main" id="{AE92EAB6-E800-4824-9AA6-CF3265D225A1}"/>
              </a:ext>
            </a:extLst>
          </p:cNvPr>
          <p:cNvSpPr>
            <a:spLocks noGrp="1"/>
          </p:cNvSpPr>
          <p:nvPr>
            <p:ph type="dt" sz="half" idx="10"/>
          </p:nvPr>
        </p:nvSpPr>
        <p:spPr/>
        <p:txBody>
          <a:bodyPr/>
          <a:lstStyle/>
          <a:p>
            <a:fld id="{53B50B70-A8C2-49B8-82F1-C3D55C1E58FA}" type="datetime1">
              <a:rPr lang="en-US" smtClean="0"/>
              <a:t>9/12/2023</a:t>
            </a:fld>
            <a:endParaRPr lang="en-GB"/>
          </a:p>
        </p:txBody>
      </p:sp>
      <p:sp>
        <p:nvSpPr>
          <p:cNvPr id="7" name="Fußzeilenplatzhalter 6">
            <a:extLst>
              <a:ext uri="{FF2B5EF4-FFF2-40B4-BE49-F238E27FC236}">
                <a16:creationId xmlns:a16="http://schemas.microsoft.com/office/drawing/2014/main" id="{8C747616-D15A-4B76-A750-E3C2CAEDF52A}"/>
              </a:ext>
            </a:extLst>
          </p:cNvPr>
          <p:cNvSpPr>
            <a:spLocks noGrp="1"/>
          </p:cNvSpPr>
          <p:nvPr>
            <p:ph type="ftr" sz="quarter" idx="11"/>
          </p:nvPr>
        </p:nvSpPr>
        <p:spPr/>
        <p:txBody>
          <a:bodyPr/>
          <a:lstStyle/>
          <a:p>
            <a:r>
              <a:rPr lang="en-US"/>
              <a:t>FUS 2022 - Key Findings</a:t>
            </a:r>
            <a:endParaRPr lang="en-GB"/>
          </a:p>
        </p:txBody>
      </p:sp>
      <p:sp>
        <p:nvSpPr>
          <p:cNvPr id="8" name="Foliennummernplatzhalter 7">
            <a:extLst>
              <a:ext uri="{FF2B5EF4-FFF2-40B4-BE49-F238E27FC236}">
                <a16:creationId xmlns:a16="http://schemas.microsoft.com/office/drawing/2014/main" id="{E01D67F9-3FD2-4133-A359-8B5B098782AF}"/>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3023591118"/>
      </p:ext>
    </p:extLst>
  </p:cSld>
  <p:clrMapOvr>
    <a:masterClrMapping/>
  </p:clrMapOvr>
  <p:transition>
    <p:fade/>
  </p:transition>
  <p:extLst>
    <p:ext uri="{DCECCB84-F9BA-43D5-87BE-67443E8EF086}">
      <p15:sldGuideLst xmlns:p15="http://schemas.microsoft.com/office/powerpoint/2012/main">
        <p15:guide id="1" orient="horz" pos="3793" userDrawn="1">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Only headline, alternativ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037597-8BB0-4750-8FAD-252867721047}"/>
              </a:ext>
            </a:extLst>
          </p:cNvPr>
          <p:cNvSpPr>
            <a:spLocks noGrp="1"/>
          </p:cNvSpPr>
          <p:nvPr>
            <p:ph type="title" hasCustomPrompt="1"/>
          </p:nvPr>
        </p:nvSpPr>
        <p:spPr bwMode="gray">
          <a:xfrm>
            <a:off x="599755" y="320283"/>
            <a:ext cx="11422911" cy="720725"/>
          </a:xfrm>
        </p:spPr>
        <p:txBody>
          <a:bodyPr/>
          <a:lstStyle>
            <a:lvl1pPr>
              <a:defRPr/>
            </a:lvl1pPr>
          </a:lstStyle>
          <a:p>
            <a:r>
              <a:rPr lang="en-GB"/>
              <a:t>Click to add headline</a:t>
            </a:r>
          </a:p>
        </p:txBody>
      </p:sp>
      <p:grpSp>
        <p:nvGrpSpPr>
          <p:cNvPr id="6" name="Key Visual">
            <a:extLst>
              <a:ext uri="{FF2B5EF4-FFF2-40B4-BE49-F238E27FC236}">
                <a16:creationId xmlns:a16="http://schemas.microsoft.com/office/drawing/2014/main" id="{77156747-85E7-4ED4-B2ED-42ABA70FA613}"/>
              </a:ext>
            </a:extLst>
          </p:cNvPr>
          <p:cNvGrpSpPr/>
          <p:nvPr userDrawn="1"/>
        </p:nvGrpSpPr>
        <p:grpSpPr bwMode="gray">
          <a:xfrm flipV="1">
            <a:off x="164180" y="5311118"/>
            <a:ext cx="3094437" cy="822639"/>
            <a:chOff x="4846637" y="119557"/>
            <a:chExt cx="3783013" cy="1005693"/>
          </a:xfrm>
        </p:grpSpPr>
        <p:sp>
          <p:nvSpPr>
            <p:cNvPr id="7" name="Freihandform: Form 6">
              <a:extLst>
                <a:ext uri="{FF2B5EF4-FFF2-40B4-BE49-F238E27FC236}">
                  <a16:creationId xmlns:a16="http://schemas.microsoft.com/office/drawing/2014/main" id="{2E6C23C4-9083-4866-858D-0C04644D965B}"/>
                </a:ext>
              </a:extLst>
            </p:cNvPr>
            <p:cNvSpPr/>
            <p:nvPr userDrawn="1"/>
          </p:nvSpPr>
          <p:spPr bwMode="gray">
            <a:xfrm>
              <a:off x="4846637" y="119557"/>
              <a:ext cx="3783013" cy="1003198"/>
            </a:xfrm>
            <a:custGeom>
              <a:avLst/>
              <a:gdLst>
                <a:gd name="connsiteX0" fmla="*/ 0 w 6644156"/>
                <a:gd name="connsiteY0" fmla="*/ 0 h 1761930"/>
                <a:gd name="connsiteX1" fmla="*/ 6644156 w 6644156"/>
                <a:gd name="connsiteY1" fmla="*/ 0 h 1761930"/>
                <a:gd name="connsiteX2" fmla="*/ 5593080 w 6644156"/>
                <a:gd name="connsiteY2" fmla="*/ 838200 h 1761930"/>
                <a:gd name="connsiteX3" fmla="*/ 4465320 w 6644156"/>
                <a:gd name="connsiteY3" fmla="*/ 426720 h 1761930"/>
                <a:gd name="connsiteX4" fmla="*/ 934433 w 6644156"/>
                <a:gd name="connsiteY4" fmla="*/ 1761930 h 1761930"/>
                <a:gd name="connsiteX5" fmla="*/ 0 w 6644156"/>
                <a:gd name="connsiteY5" fmla="*/ 1052662 h 17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4156" h="1761930">
                  <a:moveTo>
                    <a:pt x="0" y="0"/>
                  </a:moveTo>
                  <a:lnTo>
                    <a:pt x="6644156" y="0"/>
                  </a:lnTo>
                  <a:lnTo>
                    <a:pt x="5593080" y="838200"/>
                  </a:lnTo>
                  <a:lnTo>
                    <a:pt x="4465320" y="426720"/>
                  </a:lnTo>
                  <a:lnTo>
                    <a:pt x="934433" y="1761930"/>
                  </a:lnTo>
                  <a:lnTo>
                    <a:pt x="0" y="1052662"/>
                  </a:lnTo>
                  <a:close/>
                </a:path>
              </a:pathLst>
            </a:custGeom>
            <a:blipFill>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reihandform: Form 7">
              <a:extLst>
                <a:ext uri="{FF2B5EF4-FFF2-40B4-BE49-F238E27FC236}">
                  <a16:creationId xmlns:a16="http://schemas.microsoft.com/office/drawing/2014/main" id="{FB0BB156-07F2-4B83-B5A7-E91DE0017F5B}"/>
                </a:ext>
              </a:extLst>
            </p:cNvPr>
            <p:cNvSpPr/>
            <p:nvPr userDrawn="1"/>
          </p:nvSpPr>
          <p:spPr bwMode="gray">
            <a:xfrm>
              <a:off x="4920060" y="119557"/>
              <a:ext cx="1036212" cy="1005693"/>
            </a:xfrm>
            <a:custGeom>
              <a:avLst/>
              <a:gdLst>
                <a:gd name="connsiteX0" fmla="*/ 0 w 1978500"/>
                <a:gd name="connsiteY0" fmla="*/ 0 h 1920227"/>
                <a:gd name="connsiteX1" fmla="*/ 1978500 w 1978500"/>
                <a:gd name="connsiteY1" fmla="*/ 0 h 1920227"/>
                <a:gd name="connsiteX2" fmla="*/ 876998 w 1978500"/>
                <a:gd name="connsiteY2" fmla="*/ 1920227 h 1920227"/>
              </a:gdLst>
              <a:ahLst/>
              <a:cxnLst>
                <a:cxn ang="0">
                  <a:pos x="connsiteX0" y="connsiteY0"/>
                </a:cxn>
                <a:cxn ang="0">
                  <a:pos x="connsiteX1" y="connsiteY1"/>
                </a:cxn>
                <a:cxn ang="0">
                  <a:pos x="connsiteX2" y="connsiteY2"/>
                </a:cxn>
              </a:cxnLst>
              <a:rect l="l" t="t" r="r" b="b"/>
              <a:pathLst>
                <a:path w="1978500" h="1920227">
                  <a:moveTo>
                    <a:pt x="0" y="0"/>
                  </a:moveTo>
                  <a:lnTo>
                    <a:pt x="1978500"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9" name="Freihandform: Form 8">
              <a:extLst>
                <a:ext uri="{FF2B5EF4-FFF2-40B4-BE49-F238E27FC236}">
                  <a16:creationId xmlns:a16="http://schemas.microsoft.com/office/drawing/2014/main" id="{86502DB2-D1D5-44BB-955E-FA20933B0C5A}"/>
                </a:ext>
              </a:extLst>
            </p:cNvPr>
            <p:cNvSpPr/>
            <p:nvPr userDrawn="1"/>
          </p:nvSpPr>
          <p:spPr bwMode="gray">
            <a:xfrm>
              <a:off x="7610197" y="119557"/>
              <a:ext cx="508146" cy="477657"/>
            </a:xfrm>
            <a:custGeom>
              <a:avLst/>
              <a:gdLst>
                <a:gd name="connsiteX0" fmla="*/ 0 w 970232"/>
                <a:gd name="connsiteY0" fmla="*/ 0 h 912018"/>
                <a:gd name="connsiteX1" fmla="*/ 970232 w 970232"/>
                <a:gd name="connsiteY1" fmla="*/ 0 h 912018"/>
                <a:gd name="connsiteX2" fmla="*/ 804720 w 970232"/>
                <a:gd name="connsiteY2" fmla="*/ 912018 h 912018"/>
              </a:gdLst>
              <a:ahLst/>
              <a:cxnLst>
                <a:cxn ang="0">
                  <a:pos x="connsiteX0" y="connsiteY0"/>
                </a:cxn>
                <a:cxn ang="0">
                  <a:pos x="connsiteX1" y="connsiteY1"/>
                </a:cxn>
                <a:cxn ang="0">
                  <a:pos x="connsiteX2" y="connsiteY2"/>
                </a:cxn>
              </a:cxnLst>
              <a:rect l="l" t="t" r="r" b="b"/>
              <a:pathLst>
                <a:path w="970232" h="912018">
                  <a:moveTo>
                    <a:pt x="0" y="0"/>
                  </a:moveTo>
                  <a:lnTo>
                    <a:pt x="970232" y="0"/>
                  </a:lnTo>
                  <a:lnTo>
                    <a:pt x="804720" y="912018"/>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0" name="Freihandform: Form 9">
              <a:extLst>
                <a:ext uri="{FF2B5EF4-FFF2-40B4-BE49-F238E27FC236}">
                  <a16:creationId xmlns:a16="http://schemas.microsoft.com/office/drawing/2014/main" id="{A25DFF6E-FE1D-49A8-A873-770951547FF1}"/>
                </a:ext>
              </a:extLst>
            </p:cNvPr>
            <p:cNvSpPr/>
            <p:nvPr userDrawn="1"/>
          </p:nvSpPr>
          <p:spPr bwMode="gray">
            <a:xfrm flipH="1">
              <a:off x="7164646" y="119557"/>
              <a:ext cx="951008" cy="481890"/>
            </a:xfrm>
            <a:custGeom>
              <a:avLst/>
              <a:gdLst>
                <a:gd name="connsiteX0" fmla="*/ 1815814 w 1815814"/>
                <a:gd name="connsiteY0" fmla="*/ 0 h 920101"/>
                <a:gd name="connsiteX1" fmla="*/ 0 w 1815814"/>
                <a:gd name="connsiteY1" fmla="*/ 0 h 920101"/>
                <a:gd name="connsiteX2" fmla="*/ 161054 w 1815814"/>
                <a:gd name="connsiteY2" fmla="*/ 920101 h 920101"/>
              </a:gdLst>
              <a:ahLst/>
              <a:cxnLst>
                <a:cxn ang="0">
                  <a:pos x="connsiteX0" y="connsiteY0"/>
                </a:cxn>
                <a:cxn ang="0">
                  <a:pos x="connsiteX1" y="connsiteY1"/>
                </a:cxn>
                <a:cxn ang="0">
                  <a:pos x="connsiteX2" y="connsiteY2"/>
                </a:cxn>
              </a:cxnLst>
              <a:rect l="l" t="t" r="r" b="b"/>
              <a:pathLst>
                <a:path w="1815814" h="920101">
                  <a:moveTo>
                    <a:pt x="1815814" y="0"/>
                  </a:moveTo>
                  <a:lnTo>
                    <a:pt x="0" y="0"/>
                  </a:lnTo>
                  <a:lnTo>
                    <a:pt x="161054" y="920101"/>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sp>
          <p:nvSpPr>
            <p:cNvPr id="11" name="Freihandform: Form 10">
              <a:extLst>
                <a:ext uri="{FF2B5EF4-FFF2-40B4-BE49-F238E27FC236}">
                  <a16:creationId xmlns:a16="http://schemas.microsoft.com/office/drawing/2014/main" id="{8E38456C-C414-4CEB-A953-0F72775B0C83}"/>
                </a:ext>
              </a:extLst>
            </p:cNvPr>
            <p:cNvSpPr/>
            <p:nvPr userDrawn="1"/>
          </p:nvSpPr>
          <p:spPr bwMode="gray">
            <a:xfrm>
              <a:off x="4920060" y="119557"/>
              <a:ext cx="2146640" cy="1005693"/>
            </a:xfrm>
            <a:custGeom>
              <a:avLst/>
              <a:gdLst>
                <a:gd name="connsiteX0" fmla="*/ 0 w 4098704"/>
                <a:gd name="connsiteY0" fmla="*/ 0 h 1920227"/>
                <a:gd name="connsiteX1" fmla="*/ 4098704 w 4098704"/>
                <a:gd name="connsiteY1" fmla="*/ 0 h 1920227"/>
                <a:gd name="connsiteX2" fmla="*/ 876998 w 4098704"/>
                <a:gd name="connsiteY2" fmla="*/ 1920227 h 1920227"/>
              </a:gdLst>
              <a:ahLst/>
              <a:cxnLst>
                <a:cxn ang="0">
                  <a:pos x="connsiteX0" y="connsiteY0"/>
                </a:cxn>
                <a:cxn ang="0">
                  <a:pos x="connsiteX1" y="connsiteY1"/>
                </a:cxn>
                <a:cxn ang="0">
                  <a:pos x="connsiteX2" y="connsiteY2"/>
                </a:cxn>
              </a:cxnLst>
              <a:rect l="l" t="t" r="r" b="b"/>
              <a:pathLst>
                <a:path w="4098704" h="1920227">
                  <a:moveTo>
                    <a:pt x="0" y="0"/>
                  </a:moveTo>
                  <a:lnTo>
                    <a:pt x="4098704" y="0"/>
                  </a:lnTo>
                  <a:lnTo>
                    <a:pt x="876998" y="1920227"/>
                  </a:lnTo>
                  <a:close/>
                </a:path>
              </a:pathLst>
            </a:cu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p>
          </p:txBody>
        </p:sp>
      </p:grpSp>
      <p:sp>
        <p:nvSpPr>
          <p:cNvPr id="12" name="Datumsplatzhalter 11">
            <a:extLst>
              <a:ext uri="{FF2B5EF4-FFF2-40B4-BE49-F238E27FC236}">
                <a16:creationId xmlns:a16="http://schemas.microsoft.com/office/drawing/2014/main" id="{947CAD9D-1855-4034-B38A-24703C6CD8BD}"/>
              </a:ext>
            </a:extLst>
          </p:cNvPr>
          <p:cNvSpPr>
            <a:spLocks noGrp="1"/>
          </p:cNvSpPr>
          <p:nvPr>
            <p:ph type="dt" sz="half" idx="10"/>
          </p:nvPr>
        </p:nvSpPr>
        <p:spPr/>
        <p:txBody>
          <a:bodyPr/>
          <a:lstStyle/>
          <a:p>
            <a:fld id="{9DF459A9-B962-43F4-A69B-A8EFC6F148F4}" type="datetime1">
              <a:rPr lang="en-US" smtClean="0"/>
              <a:t>9/12/2023</a:t>
            </a:fld>
            <a:endParaRPr lang="en-GB"/>
          </a:p>
        </p:txBody>
      </p:sp>
      <p:sp>
        <p:nvSpPr>
          <p:cNvPr id="13" name="Fußzeilenplatzhalter 12">
            <a:extLst>
              <a:ext uri="{FF2B5EF4-FFF2-40B4-BE49-F238E27FC236}">
                <a16:creationId xmlns:a16="http://schemas.microsoft.com/office/drawing/2014/main" id="{5310A70C-D8B8-42A6-B5C9-447FBE8EE8D3}"/>
              </a:ext>
            </a:extLst>
          </p:cNvPr>
          <p:cNvSpPr>
            <a:spLocks noGrp="1"/>
          </p:cNvSpPr>
          <p:nvPr>
            <p:ph type="ftr" sz="quarter" idx="11"/>
          </p:nvPr>
        </p:nvSpPr>
        <p:spPr/>
        <p:txBody>
          <a:bodyPr/>
          <a:lstStyle/>
          <a:p>
            <a:r>
              <a:rPr lang="en-US"/>
              <a:t>FUS 2022 - Key Findings</a:t>
            </a:r>
            <a:endParaRPr lang="en-GB"/>
          </a:p>
        </p:txBody>
      </p:sp>
      <p:sp>
        <p:nvSpPr>
          <p:cNvPr id="14" name="Foliennummernplatzhalter 13">
            <a:extLst>
              <a:ext uri="{FF2B5EF4-FFF2-40B4-BE49-F238E27FC236}">
                <a16:creationId xmlns:a16="http://schemas.microsoft.com/office/drawing/2014/main" id="{66669E51-E04F-47E9-8734-AABE57CED6EE}"/>
              </a:ext>
            </a:extLst>
          </p:cNvPr>
          <p:cNvSpPr>
            <a:spLocks noGrp="1"/>
          </p:cNvSpPr>
          <p:nvPr>
            <p:ph type="sldNum" sz="quarter" idx="12"/>
          </p:nvPr>
        </p:nvSpPr>
        <p:spPr/>
        <p:txBody>
          <a:body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632759983"/>
      </p:ext>
    </p:extLst>
  </p:cSld>
  <p:clrMapOvr>
    <a:masterClrMapping/>
  </p:clrMapOvr>
  <p:transition>
    <p:fade/>
  </p:transition>
  <p:extLst>
    <p:ext uri="{DCECCB84-F9BA-43D5-87BE-67443E8EF086}">
      <p15:sldGuideLst xmlns:p15="http://schemas.microsoft.com/office/powerpoint/2012/main">
        <p15:guide id="1" orient="horz" pos="3793" userDrawn="1">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Publication details">
    <p:spTree>
      <p:nvGrpSpPr>
        <p:cNvPr id="1" name=""/>
        <p:cNvGrpSpPr/>
        <p:nvPr/>
      </p:nvGrpSpPr>
      <p:grpSpPr>
        <a:xfrm>
          <a:off x="0" y="0"/>
          <a:ext cx="0" cy="0"/>
          <a:chOff x="0" y="0"/>
          <a:chExt cx="0" cy="0"/>
        </a:xfrm>
      </p:grpSpPr>
      <p:sp>
        <p:nvSpPr>
          <p:cNvPr id="15" name="Textplatzhalter 14">
            <a:extLst>
              <a:ext uri="{FF2B5EF4-FFF2-40B4-BE49-F238E27FC236}">
                <a16:creationId xmlns:a16="http://schemas.microsoft.com/office/drawing/2014/main" id="{790F769E-F4C9-44EF-9773-070A28E48EFF}"/>
              </a:ext>
            </a:extLst>
          </p:cNvPr>
          <p:cNvSpPr>
            <a:spLocks noGrp="1"/>
          </p:cNvSpPr>
          <p:nvPr>
            <p:ph type="body" sz="quarter" idx="17" hasCustomPrompt="1"/>
          </p:nvPr>
        </p:nvSpPr>
        <p:spPr bwMode="gray">
          <a:xfrm>
            <a:off x="599757" y="431341"/>
            <a:ext cx="5765996" cy="574260"/>
          </a:xfrm>
        </p:spPr>
        <p:txBody>
          <a:bodyPr wrap="square">
            <a:spAutoFit/>
          </a:bodyPr>
          <a:lstStyle>
            <a:lvl1pPr marL="0" marR="0" indent="0" algn="l" defTabSz="914377" rtl="0" eaLnBrk="1" fontAlgn="auto" latinLnBrk="0" hangingPunct="1">
              <a:lnSpc>
                <a:spcPct val="100000"/>
              </a:lnSpc>
              <a:spcBef>
                <a:spcPts val="0"/>
              </a:spcBef>
              <a:spcAft>
                <a:spcPts val="0"/>
              </a:spcAft>
              <a:buClrTx/>
              <a:buSzTx/>
              <a:buFontTx/>
              <a:buNone/>
              <a:tabLst/>
              <a:defRPr sz="933" b="1">
                <a:solidFill>
                  <a:schemeClr val="accent1"/>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a:ln>
                  <a:noFill/>
                </a:ln>
                <a:solidFill>
                  <a:srgbClr val="C80F0F"/>
                </a:solidFill>
                <a:effectLst/>
                <a:uLnTx/>
                <a:uFillTx/>
                <a:latin typeface="+mn-lt"/>
                <a:ea typeface="+mn-ea"/>
                <a:cs typeface="+mn-cs"/>
              </a:rPr>
              <a:t>Note for publication details:</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Please adapt/delete placeholder texts (project/programme name, address, email, etc.) as required.</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Delete the placeholder for the cooperation partner if it is not appropriate.</a:t>
            </a:r>
            <a:br>
              <a:rPr kumimoji="0" lang="en-GB" sz="933" b="0" i="0" u="none" strike="noStrike" kern="1200" cap="none" spc="0" normalizeH="0" baseline="0" noProof="0">
                <a:ln>
                  <a:noFill/>
                </a:ln>
                <a:solidFill>
                  <a:srgbClr val="C80F0F"/>
                </a:solidFill>
                <a:effectLst/>
                <a:uLnTx/>
                <a:uFillTx/>
                <a:latin typeface="+mn-lt"/>
                <a:ea typeface="+mn-ea"/>
                <a:cs typeface="+mn-cs"/>
              </a:rPr>
            </a:br>
            <a:r>
              <a:rPr kumimoji="0" lang="en-GB" sz="933" b="0" i="0" u="none" strike="noStrike" kern="1200" cap="none" spc="0" normalizeH="0" baseline="0" noProof="0">
                <a:ln>
                  <a:noFill/>
                </a:ln>
                <a:solidFill>
                  <a:srgbClr val="C80F0F"/>
                </a:solidFill>
                <a:effectLst/>
                <a:uLnTx/>
                <a:uFillTx/>
                <a:latin typeface="+mn-lt"/>
                <a:ea typeface="+mn-ea"/>
                <a:cs typeface="+mn-cs"/>
              </a:rPr>
              <a:t>(This note is not visible in presentation mode and will also not be printed.)</a:t>
            </a:r>
          </a:p>
        </p:txBody>
      </p:sp>
      <p:sp>
        <p:nvSpPr>
          <p:cNvPr id="10" name="Rechteck 9">
            <a:extLst>
              <a:ext uri="{FF2B5EF4-FFF2-40B4-BE49-F238E27FC236}">
                <a16:creationId xmlns:a16="http://schemas.microsoft.com/office/drawing/2014/main" id="{8EF3C373-F3E5-423E-B3C3-C5E1BD203F77}"/>
              </a:ext>
            </a:extLst>
          </p:cNvPr>
          <p:cNvSpPr/>
          <p:nvPr userDrawn="1"/>
        </p:nvSpPr>
        <p:spPr bwMode="gray">
          <a:xfrm>
            <a:off x="600661" y="1475896"/>
            <a:ext cx="4286015" cy="1688283"/>
          </a:xfrm>
          <a:prstGeom prst="rect">
            <a:avLst/>
          </a:prstGeom>
        </p:spPr>
        <p:txBody>
          <a:bodyPr wrap="square" lIns="0" tIns="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1067" b="0" i="0" u="none" strike="noStrike" kern="0" cap="none" spc="0" normalizeH="0" baseline="0" noProof="0">
                <a:ln>
                  <a:noFill/>
                </a:ln>
                <a:solidFill>
                  <a:prstClr val="black"/>
                </a:solidFill>
                <a:effectLst/>
                <a:uLnTx/>
                <a:uFillTx/>
              </a:rPr>
              <a:t>As a federally owned enterprise, GIZ supports the German Government in achieving its objectives in the field of international cooperation for sustainable development.</a:t>
            </a:r>
          </a:p>
          <a:p>
            <a:pPr marL="0" marR="0" lvl="0" indent="0" defTabSz="1219170" eaLnBrk="1" fontAlgn="auto" latinLnBrk="0" hangingPunct="1">
              <a:lnSpc>
                <a:spcPct val="100000"/>
              </a:lnSpc>
              <a:spcBef>
                <a:spcPts val="0"/>
              </a:spcBef>
              <a:spcAft>
                <a:spcPts val="0"/>
              </a:spcAft>
              <a:buClrTx/>
              <a:buSzTx/>
              <a:buFontTx/>
              <a:buNone/>
              <a:tabLst/>
              <a:defRPr/>
            </a:pPr>
            <a:br>
              <a:rPr kumimoji="0" lang="en-US" sz="1067" b="0" i="0" u="none" strike="noStrike" kern="0" cap="none" spc="0" normalizeH="0" baseline="0" noProof="0">
                <a:ln>
                  <a:noFill/>
                </a:ln>
                <a:solidFill>
                  <a:prstClr val="black"/>
                </a:solidFill>
                <a:effectLst/>
                <a:uLnTx/>
                <a:uFillTx/>
              </a:rPr>
            </a:br>
            <a:r>
              <a:rPr kumimoji="0" lang="de-DE" sz="1067" b="1" i="0" u="none" strike="noStrike" kern="0" cap="none" spc="0" normalizeH="0" baseline="0" noProof="0" err="1">
                <a:ln>
                  <a:noFill/>
                </a:ln>
                <a:solidFill>
                  <a:prstClr val="black"/>
                </a:solidFill>
                <a:effectLst/>
                <a:uLnTx/>
                <a:uFillTx/>
              </a:rPr>
              <a:t>Published</a:t>
            </a:r>
            <a:r>
              <a:rPr kumimoji="0" lang="de-DE" sz="1067" b="1" i="0" u="none" strike="noStrike" kern="0" cap="none" spc="0" normalizeH="0" baseline="0" noProof="0">
                <a:ln>
                  <a:noFill/>
                </a:ln>
                <a:solidFill>
                  <a:prstClr val="black"/>
                </a:solidFill>
                <a:effectLst/>
                <a:uLnTx/>
                <a:uFillTx/>
              </a:rPr>
              <a:t> </a:t>
            </a:r>
            <a:r>
              <a:rPr kumimoji="0" lang="de-DE" sz="1067" b="1" i="0" u="none" strike="noStrike" kern="0" cap="none" spc="0" normalizeH="0" baseline="0" noProof="0" err="1">
                <a:ln>
                  <a:noFill/>
                </a:ln>
                <a:solidFill>
                  <a:prstClr val="black"/>
                </a:solidFill>
                <a:effectLst/>
                <a:uLnTx/>
                <a:uFillTx/>
              </a:rPr>
              <a:t>by</a:t>
            </a:r>
            <a:r>
              <a:rPr kumimoji="0" lang="de-DE" sz="1067" b="1" i="0" u="none" strike="noStrike" kern="0" cap="none" spc="0" normalizeH="0" baseline="0" noProof="0">
                <a:ln>
                  <a:noFill/>
                </a:ln>
                <a:solidFill>
                  <a:prstClr val="black"/>
                </a:solidFill>
                <a:effectLst/>
                <a:uLnTx/>
                <a:uFillTx/>
              </a:rPr>
              <a:t>:</a:t>
            </a: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Deutsche Gesellschaft </a:t>
            </a:r>
            <a:r>
              <a:rPr kumimoji="0" lang="de-DE" sz="1067" b="0" i="0" u="none" strike="noStrike" kern="0" cap="none" spc="0" normalizeH="0" baseline="0" noProof="0" err="1">
                <a:ln>
                  <a:noFill/>
                </a:ln>
                <a:solidFill>
                  <a:prstClr val="black"/>
                </a:solidFill>
                <a:effectLst/>
                <a:uLnTx/>
                <a:uFillTx/>
              </a:rPr>
              <a:t>für</a:t>
            </a: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Internationale Zusammenarbeit (GIZ) GmbH</a:t>
            </a:r>
            <a:br>
              <a:rPr kumimoji="0" lang="de-DE" sz="1067" b="0" i="0" u="none" strike="noStrike" kern="0" cap="none" spc="0" normalizeH="0" baseline="0" noProof="0">
                <a:ln>
                  <a:noFill/>
                </a:ln>
                <a:solidFill>
                  <a:prstClr val="black"/>
                </a:solidFill>
                <a:effectLst/>
                <a:uLnTx/>
                <a:uFillTx/>
              </a:rPr>
            </a:br>
            <a:br>
              <a:rPr kumimoji="0" lang="de-DE" sz="1067" b="0" i="0" u="none" strike="noStrike" kern="0" cap="none" spc="0" normalizeH="0" baseline="0" noProof="0">
                <a:ln>
                  <a:noFill/>
                </a:ln>
                <a:solidFill>
                  <a:prstClr val="black"/>
                </a:solidFill>
                <a:effectLst/>
                <a:uLnTx/>
                <a:uFillTx/>
              </a:rPr>
            </a:br>
            <a:r>
              <a:rPr kumimoji="0" lang="de-DE" sz="1067" b="0" i="0" u="none" strike="noStrike" kern="0" cap="none" spc="0" normalizeH="0" baseline="0" noProof="0">
                <a:ln>
                  <a:noFill/>
                </a:ln>
                <a:solidFill>
                  <a:prstClr val="black"/>
                </a:solidFill>
                <a:effectLst/>
                <a:uLnTx/>
                <a:uFillTx/>
              </a:rPr>
              <a:t>Registered </a:t>
            </a:r>
            <a:r>
              <a:rPr kumimoji="0" lang="de-DE" sz="1067" b="0" i="0" u="none" strike="noStrike" kern="0" cap="none" spc="0" normalizeH="0" baseline="0" noProof="0" err="1">
                <a:ln>
                  <a:noFill/>
                </a:ln>
                <a:solidFill>
                  <a:prstClr val="black"/>
                </a:solidFill>
                <a:effectLst/>
                <a:uLnTx/>
                <a:uFillTx/>
              </a:rPr>
              <a:t>offices</a:t>
            </a:r>
            <a:endParaRPr kumimoji="0" lang="de-DE" sz="10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de-DE" sz="1067" b="0" i="0" u="none" strike="noStrike" kern="0" cap="none" spc="0" normalizeH="0" baseline="0" noProof="0">
                <a:ln>
                  <a:noFill/>
                </a:ln>
                <a:solidFill>
                  <a:prstClr val="black"/>
                </a:solidFill>
                <a:effectLst/>
                <a:uLnTx/>
                <a:uFillTx/>
              </a:rPr>
              <a:t>Bonn and Eschborn</a:t>
            </a:r>
            <a:endParaRPr kumimoji="0" lang="en-US" sz="1067" b="0" i="0" u="none" strike="noStrike" kern="0" cap="none" spc="0" normalizeH="0" baseline="0" noProof="0">
              <a:ln>
                <a:noFill/>
              </a:ln>
              <a:solidFill>
                <a:prstClr val="black"/>
              </a:solidFill>
              <a:effectLst/>
              <a:uLnTx/>
              <a:uFillTx/>
            </a:endParaRPr>
          </a:p>
        </p:txBody>
      </p:sp>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0" y="3397146"/>
            <a:ext cx="4619229"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13" name="Textplatzhalter 6">
            <a:extLst>
              <a:ext uri="{FF2B5EF4-FFF2-40B4-BE49-F238E27FC236}">
                <a16:creationId xmlns:a16="http://schemas.microsoft.com/office/drawing/2014/main" id="{CF011E25-18E3-408D-87A2-25C927E6CD34}"/>
              </a:ext>
            </a:extLst>
          </p:cNvPr>
          <p:cNvSpPr>
            <a:spLocks noGrp="1"/>
          </p:cNvSpPr>
          <p:nvPr>
            <p:ph type="body" sz="quarter" idx="15" hasCustomPrompt="1"/>
          </p:nvPr>
        </p:nvSpPr>
        <p:spPr bwMode="gray">
          <a:xfrm>
            <a:off x="5848718" y="1475895"/>
            <a:ext cx="4570903" cy="2350191"/>
          </a:xfrm>
        </p:spPr>
        <p:txBody>
          <a:bodyPr/>
          <a:lstStyle>
            <a:lvl1pPr>
              <a:lnSpc>
                <a:spcPct val="100000"/>
              </a:lnSpc>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lnSpc>
                <a:spcPct val="100000"/>
              </a:lnSpc>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lvl="0"/>
            <a:r>
              <a:rPr lang="en-GB"/>
              <a:t>Click to add text</a:t>
            </a:r>
          </a:p>
        </p:txBody>
      </p:sp>
      <p:sp>
        <p:nvSpPr>
          <p:cNvPr id="5" name="Datumsplatzhalter 4">
            <a:extLst>
              <a:ext uri="{FF2B5EF4-FFF2-40B4-BE49-F238E27FC236}">
                <a16:creationId xmlns:a16="http://schemas.microsoft.com/office/drawing/2014/main" id="{F710B78A-21F5-4CD5-A798-9F28BEF0EA21}"/>
              </a:ext>
            </a:extLst>
          </p:cNvPr>
          <p:cNvSpPr>
            <a:spLocks noGrp="1"/>
          </p:cNvSpPr>
          <p:nvPr>
            <p:ph type="dt" sz="half" idx="18"/>
          </p:nvPr>
        </p:nvSpPr>
        <p:spPr/>
        <p:txBody>
          <a:bodyPr/>
          <a:lstStyle/>
          <a:p>
            <a:fld id="{AAC8FC09-0E35-4D24-B5FA-8040A6F3009E}" type="datetime1">
              <a:rPr lang="en-US" smtClean="0"/>
              <a:t>9/12/2023</a:t>
            </a:fld>
            <a:endParaRPr lang="en-GB"/>
          </a:p>
        </p:txBody>
      </p:sp>
      <p:sp>
        <p:nvSpPr>
          <p:cNvPr id="6" name="Fußzeilenplatzhalter 5">
            <a:extLst>
              <a:ext uri="{FF2B5EF4-FFF2-40B4-BE49-F238E27FC236}">
                <a16:creationId xmlns:a16="http://schemas.microsoft.com/office/drawing/2014/main" id="{489B8326-D6A7-4E0B-A320-27E8F32582F1}"/>
              </a:ext>
            </a:extLst>
          </p:cNvPr>
          <p:cNvSpPr>
            <a:spLocks noGrp="1"/>
          </p:cNvSpPr>
          <p:nvPr>
            <p:ph type="ftr" sz="quarter" idx="19"/>
          </p:nvPr>
        </p:nvSpPr>
        <p:spPr/>
        <p:txBody>
          <a:bodyPr/>
          <a:lstStyle/>
          <a:p>
            <a:r>
              <a:rPr lang="en-US"/>
              <a:t>FUS 2022 - Key Findings</a:t>
            </a:r>
            <a:endParaRPr lang="en-GB"/>
          </a:p>
        </p:txBody>
      </p:sp>
      <p:sp>
        <p:nvSpPr>
          <p:cNvPr id="8" name="Foliennummernplatzhalter 7">
            <a:extLst>
              <a:ext uri="{FF2B5EF4-FFF2-40B4-BE49-F238E27FC236}">
                <a16:creationId xmlns:a16="http://schemas.microsoft.com/office/drawing/2014/main" id="{B829CD0F-D162-4EFA-8033-3557250F4410}"/>
              </a:ext>
            </a:extLst>
          </p:cNvPr>
          <p:cNvSpPr>
            <a:spLocks noGrp="1"/>
          </p:cNvSpPr>
          <p:nvPr>
            <p:ph type="sldNum" sz="quarter" idx="20"/>
          </p:nvPr>
        </p:nvSpPr>
        <p:spPr/>
        <p:txBody>
          <a:bodyPr/>
          <a:lstStyle/>
          <a:p>
            <a:r>
              <a:rPr lang="en-GB"/>
              <a:t>Page </a:t>
            </a:r>
            <a:fld id="{3A8B5DB7-81A8-4ED4-916B-6B23CD603687}" type="slidenum">
              <a:rPr lang="en-GB" smtClean="0"/>
              <a:pPr/>
              <a:t>‹#›</a:t>
            </a:fld>
            <a:endParaRPr lang="en-GB"/>
          </a:p>
        </p:txBody>
      </p:sp>
      <p:sp>
        <p:nvSpPr>
          <p:cNvPr id="3" name="Textplatzhalter 2">
            <a:extLst>
              <a:ext uri="{FF2B5EF4-FFF2-40B4-BE49-F238E27FC236}">
                <a16:creationId xmlns:a16="http://schemas.microsoft.com/office/drawing/2014/main" id="{912896FF-98FC-4945-B272-264E311FE7AC}"/>
              </a:ext>
            </a:extLst>
          </p:cNvPr>
          <p:cNvSpPr>
            <a:spLocks noGrp="1"/>
          </p:cNvSpPr>
          <p:nvPr>
            <p:ph type="body" sz="quarter" idx="21" hasCustomPrompt="1"/>
          </p:nvPr>
        </p:nvSpPr>
        <p:spPr>
          <a:xfrm>
            <a:off x="5848351" y="4276011"/>
            <a:ext cx="1075837" cy="147733"/>
          </a:xfrm>
        </p:spPr>
        <p:txBody>
          <a:bodyPr wrap="none" lIns="0">
            <a:spAutoFit/>
          </a:bodyPr>
          <a:lstStyle>
            <a:lvl1pPr>
              <a:defRPr lang="de-DE" sz="1067" smtClean="0">
                <a:solidFill>
                  <a:prstClr val="black"/>
                </a:solidFill>
              </a:defRPr>
            </a:lvl1pPr>
            <a:lvl2pPr>
              <a:defRPr lang="de-DE" sz="1800" smtClean="0"/>
            </a:lvl2pPr>
            <a:lvl3pPr>
              <a:defRPr lang="de-DE" sz="1800" smtClean="0"/>
            </a:lvl3pPr>
            <a:lvl4pPr>
              <a:defRPr lang="de-DE" smtClean="0"/>
            </a:lvl4pPr>
            <a:lvl5pPr>
              <a:defRPr lang="fr-FR"/>
            </a:lvl5pPr>
          </a:lstStyle>
          <a:p>
            <a:pPr lvl="0"/>
            <a:r>
              <a:rPr lang="de-DE"/>
              <a:t>Click </a:t>
            </a:r>
            <a:r>
              <a:rPr lang="de-DE" err="1"/>
              <a:t>to</a:t>
            </a:r>
            <a:r>
              <a:rPr lang="de-DE"/>
              <a:t> </a:t>
            </a:r>
            <a:r>
              <a:rPr lang="de-DE" err="1"/>
              <a:t>add</a:t>
            </a:r>
            <a:r>
              <a:rPr lang="de-DE"/>
              <a:t> </a:t>
            </a:r>
            <a:r>
              <a:rPr lang="de-DE" err="1"/>
              <a:t>text</a:t>
            </a:r>
            <a:endParaRPr lang="fr-FR"/>
          </a:p>
        </p:txBody>
      </p:sp>
    </p:spTree>
    <p:extLst>
      <p:ext uri="{BB962C8B-B14F-4D97-AF65-F5344CB8AC3E}">
        <p14:creationId xmlns:p14="http://schemas.microsoft.com/office/powerpoint/2010/main" val="3435594303"/>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3D1FAB4-C285-405C-9205-3CF4BE2EDC3C}"/>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A514D77F-0956-4609-97A9-0F76EE3110E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D895C55F-E062-478C-9D9F-B40F9647C41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89A59409-448C-46B4-A92A-D76BDBD33BE3}"/>
              </a:ext>
            </a:extLst>
          </p:cNvPr>
          <p:cNvSpPr>
            <a:spLocks noGrp="1"/>
          </p:cNvSpPr>
          <p:nvPr>
            <p:ph type="dt" sz="half" idx="10"/>
          </p:nvPr>
        </p:nvSpPr>
        <p:spPr/>
        <p:txBody>
          <a:bodyPr/>
          <a:lstStyle/>
          <a:p>
            <a:fld id="{84B85BBB-290D-41F7-BFF3-9913E50DA793}" type="datetimeFigureOut">
              <a:rPr lang="de-DE" smtClean="0"/>
              <a:t>12.09.2023</a:t>
            </a:fld>
            <a:endParaRPr lang="de-DE"/>
          </a:p>
        </p:txBody>
      </p:sp>
      <p:sp>
        <p:nvSpPr>
          <p:cNvPr id="6" name="Fußzeilenplatzhalter 5">
            <a:extLst>
              <a:ext uri="{FF2B5EF4-FFF2-40B4-BE49-F238E27FC236}">
                <a16:creationId xmlns:a16="http://schemas.microsoft.com/office/drawing/2014/main" id="{B5084E8F-E6E9-4E80-9226-36A77501E9E0}"/>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013C964C-0CE2-48B9-B912-D615E8EEE66B}"/>
              </a:ext>
            </a:extLst>
          </p:cNvPr>
          <p:cNvSpPr>
            <a:spLocks noGrp="1"/>
          </p:cNvSpPr>
          <p:nvPr>
            <p:ph type="sldNum" sz="quarter" idx="12"/>
          </p:nvPr>
        </p:nvSpPr>
        <p:spPr/>
        <p:txBody>
          <a:bodyPr/>
          <a:lstStyle/>
          <a:p>
            <a:fld id="{479547A9-FE11-4AAE-BC45-B4356AF5E737}" type="slidenum">
              <a:rPr lang="de-DE" smtClean="0"/>
              <a:t>‹#›</a:t>
            </a:fld>
            <a:endParaRPr lang="de-DE"/>
          </a:p>
        </p:txBody>
      </p:sp>
    </p:spTree>
    <p:extLst>
      <p:ext uri="{BB962C8B-B14F-4D97-AF65-F5344CB8AC3E}">
        <p14:creationId xmlns:p14="http://schemas.microsoft.com/office/powerpoint/2010/main" val="402964089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Photo credits and sources">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24969EDD-4A06-4BE9-93A1-41E56B041198}"/>
              </a:ext>
            </a:extLst>
          </p:cNvPr>
          <p:cNvSpPr>
            <a:spLocks noGrp="1"/>
          </p:cNvSpPr>
          <p:nvPr>
            <p:ph type="body" sz="quarter" idx="14" hasCustomPrompt="1"/>
          </p:nvPr>
        </p:nvSpPr>
        <p:spPr bwMode="gray">
          <a:xfrm>
            <a:off x="600660" y="1475895"/>
            <a:ext cx="9563579" cy="4626708"/>
          </a:xfrm>
        </p:spPr>
        <p:txBody>
          <a:bodyPr numCol="2"/>
          <a:lstStyle>
            <a:lvl1pPr marL="0" marR="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kumimoji="0" lang="de-DE" sz="1067" b="0" i="0" u="none" strike="noStrike" kern="0" cap="none" spc="0" normalizeH="0" baseline="0" dirty="0" smtClean="0">
                <a:ln>
                  <a:noFill/>
                </a:ln>
                <a:solidFill>
                  <a:prstClr val="black"/>
                </a:solidFill>
                <a:effectLst/>
                <a:uLnTx/>
                <a:uFillTx/>
                <a:latin typeface="+mn-lt"/>
                <a:ea typeface="+mn-ea"/>
                <a:cs typeface="+mn-cs"/>
              </a:defRPr>
            </a:lvl1pPr>
            <a:lvl2pPr marL="0" indent="0">
              <a:buNone/>
              <a:defRPr kumimoji="0" lang="de-DE" sz="1067" b="0" i="0" u="none" strike="noStrike" kern="0" cap="none" spc="0" normalizeH="0" baseline="0" dirty="0">
                <a:ln>
                  <a:noFill/>
                </a:ln>
                <a:solidFill>
                  <a:prstClr val="black"/>
                </a:solidFill>
                <a:effectLst/>
                <a:uLnTx/>
                <a:uFillTx/>
                <a:latin typeface="+mn-lt"/>
                <a:ea typeface="+mn-ea"/>
                <a:cs typeface="+mn-cs"/>
              </a:defRPr>
            </a:lvl2pPr>
            <a:lvl3pPr>
              <a:defRPr kumimoji="0" lang="de-DE" sz="1333" b="0" i="0" u="none" strike="noStrike" kern="0" cap="none" spc="0" normalizeH="0" baseline="0" dirty="0" smtClean="0">
                <a:ln>
                  <a:noFill/>
                </a:ln>
                <a:solidFill>
                  <a:prstClr val="black"/>
                </a:solidFill>
                <a:effectLst/>
                <a:uLnTx/>
                <a:uFillTx/>
                <a:latin typeface="+mn-lt"/>
                <a:ea typeface="+mn-ea"/>
                <a:cs typeface="+mn-cs"/>
              </a:defRPr>
            </a:lvl3pPr>
            <a:lvl4pPr>
              <a:defRPr kumimoji="0" lang="de-DE" sz="1333" b="0" i="0" u="none" strike="noStrike" kern="0" cap="none" spc="0" normalizeH="0" baseline="0" dirty="0" smtClean="0">
                <a:ln>
                  <a:noFill/>
                </a:ln>
                <a:solidFill>
                  <a:prstClr val="black"/>
                </a:solidFill>
                <a:effectLst/>
                <a:uLnTx/>
                <a:uFillTx/>
                <a:latin typeface="+mn-lt"/>
                <a:ea typeface="+mn-ea"/>
                <a:cs typeface="+mn-cs"/>
              </a:defRPr>
            </a:lvl4pPr>
            <a:lvl5pPr>
              <a:defRPr kumimoji="0" lang="de-DE" sz="1333" b="0" i="0" u="none" strike="noStrike" kern="0" cap="none" spc="0" normalizeH="0" baseline="0" dirty="0">
                <a:ln>
                  <a:noFill/>
                </a:ln>
                <a:solidFill>
                  <a:prstClr val="black"/>
                </a:solidFill>
                <a:effectLst/>
                <a:uLnTx/>
                <a:uFillTx/>
                <a:latin typeface="+mn-lt"/>
                <a:ea typeface="+mn-ea"/>
                <a:cs typeface="+mn-cs"/>
              </a:defRPr>
            </a:lvl5pPr>
          </a:lstStyle>
          <a:p>
            <a:pPr marL="0" marR="0" lvl="0" indent="0"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r>
              <a:rPr lang="en-GB"/>
              <a:t>Click to add text</a:t>
            </a:r>
          </a:p>
          <a:p>
            <a:pPr lvl="0"/>
            <a:endParaRPr lang="en-GB"/>
          </a:p>
        </p:txBody>
      </p:sp>
      <p:sp>
        <p:nvSpPr>
          <p:cNvPr id="11" name="Rechteck 10">
            <a:extLst>
              <a:ext uri="{FF2B5EF4-FFF2-40B4-BE49-F238E27FC236}">
                <a16:creationId xmlns:a16="http://schemas.microsoft.com/office/drawing/2014/main" id="{1BCACD76-7CB8-457E-9434-C57DB9E23AA9}"/>
              </a:ext>
            </a:extLst>
          </p:cNvPr>
          <p:cNvSpPr/>
          <p:nvPr userDrawn="1"/>
        </p:nvSpPr>
        <p:spPr bwMode="gray">
          <a:xfrm>
            <a:off x="1036948" y="6535918"/>
            <a:ext cx="1688323" cy="2503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p>
        </p:txBody>
      </p:sp>
      <p:sp>
        <p:nvSpPr>
          <p:cNvPr id="12" name="Titel 4">
            <a:extLst>
              <a:ext uri="{FF2B5EF4-FFF2-40B4-BE49-F238E27FC236}">
                <a16:creationId xmlns:a16="http://schemas.microsoft.com/office/drawing/2014/main" id="{7C271A97-CC1D-481E-9972-CE4AD69C28AD}"/>
              </a:ext>
            </a:extLst>
          </p:cNvPr>
          <p:cNvSpPr txBox="1">
            <a:spLocks/>
          </p:cNvSpPr>
          <p:nvPr userDrawn="1"/>
        </p:nvSpPr>
        <p:spPr bwMode="gray">
          <a:xfrm>
            <a:off x="599757" y="320283"/>
            <a:ext cx="9020495" cy="720725"/>
          </a:xfrm>
          <a:prstGeom prst="rect">
            <a:avLst/>
          </a:prstGeom>
        </p:spPr>
        <p:txBody>
          <a:bodyPr vert="horz" lIns="0" tIns="0" rIns="96000" bIns="0" rtlCol="0" anchor="b">
            <a:noAutofit/>
          </a:bodyPr>
          <a:lstStyle>
            <a:lvl1pPr algn="l" defTabSz="685800" rtl="0" eaLnBrk="1" latinLnBrk="0" hangingPunct="1">
              <a:lnSpc>
                <a:spcPct val="90000"/>
              </a:lnSpc>
              <a:spcBef>
                <a:spcPct val="0"/>
              </a:spcBef>
              <a:buNone/>
              <a:defRPr sz="1800" b="1" kern="1200" cap="none" baseline="0">
                <a:solidFill>
                  <a:schemeClr val="tx1"/>
                </a:solidFill>
                <a:latin typeface="+mj-lt"/>
                <a:ea typeface="+mj-ea"/>
                <a:cs typeface="+mj-cs"/>
              </a:defRPr>
            </a:lvl1pPr>
          </a:lstStyle>
          <a:p>
            <a:r>
              <a:rPr lang="en-GB" sz="2400" b="1"/>
              <a:t>Photo credits/sources</a:t>
            </a:r>
            <a:endParaRPr lang="en-GB" sz="2400"/>
          </a:p>
        </p:txBody>
      </p:sp>
    </p:spTree>
    <p:extLst>
      <p:ext uri="{BB962C8B-B14F-4D97-AF65-F5344CB8AC3E}">
        <p14:creationId xmlns:p14="http://schemas.microsoft.com/office/powerpoint/2010/main" val="439145365"/>
      </p:ext>
    </p:extLst>
  </p:cSld>
  <p:clrMapOvr>
    <a:masterClrMapping/>
  </p:clrMapOvr>
  <p:transition>
    <p:fad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Closing slide">
    <p:spTree>
      <p:nvGrpSpPr>
        <p:cNvPr id="1" name=""/>
        <p:cNvGrpSpPr/>
        <p:nvPr/>
      </p:nvGrpSpPr>
      <p:grpSpPr>
        <a:xfrm>
          <a:off x="0" y="0"/>
          <a:ext cx="0" cy="0"/>
          <a:chOff x="0" y="0"/>
          <a:chExt cx="0" cy="0"/>
        </a:xfrm>
      </p:grpSpPr>
      <p:pic>
        <p:nvPicPr>
          <p:cNvPr id="17" name="Grafik 16" descr="Ein Bild, das Kette enthält.&#10;&#10;Automatisch generierte Beschreibung">
            <a:extLst>
              <a:ext uri="{FF2B5EF4-FFF2-40B4-BE49-F238E27FC236}">
                <a16:creationId xmlns:a16="http://schemas.microsoft.com/office/drawing/2014/main" id="{D27820A7-D571-4E28-A8CF-ADB17402AE97}"/>
              </a:ext>
            </a:extLst>
          </p:cNvPr>
          <p:cNvPicPr>
            <a:picLocks/>
          </p:cNvPicPr>
          <p:nvPr userDrawn="1"/>
        </p:nvPicPr>
        <p:blipFill rotWithShape="1">
          <a:blip r:embed="rId2" cstate="email">
            <a:extLst>
              <a:ext uri="{28A0092B-C50C-407E-A947-70E740481C1C}">
                <a14:useLocalDpi xmlns:a14="http://schemas.microsoft.com/office/drawing/2010/main"/>
              </a:ext>
            </a:extLst>
          </a:blip>
          <a:srcRect/>
          <a:stretch/>
        </p:blipFill>
        <p:spPr bwMode="gray">
          <a:xfrm>
            <a:off x="164181" y="165101"/>
            <a:ext cx="11858487" cy="5444047"/>
          </a:xfrm>
          <a:prstGeom prst="rect">
            <a:avLst/>
          </a:prstGeom>
        </p:spPr>
      </p:pic>
      <p:pic>
        <p:nvPicPr>
          <p:cNvPr id="12" name="Grafik 11" descr="Ein Bild, das Säge enthält.&#10;&#10;Automatisch generierte Beschreibung">
            <a:extLst>
              <a:ext uri="{FF2B5EF4-FFF2-40B4-BE49-F238E27FC236}">
                <a16:creationId xmlns:a16="http://schemas.microsoft.com/office/drawing/2014/main" id="{D33A00EE-9ACF-4636-BD82-6CF5E7FCB98C}"/>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gray">
          <a:xfrm>
            <a:off x="161865" y="821728"/>
            <a:ext cx="11860800" cy="5214544"/>
          </a:xfrm>
          <a:prstGeom prst="rect">
            <a:avLst/>
          </a:prstGeom>
        </p:spPr>
      </p:pic>
      <p:sp>
        <p:nvSpPr>
          <p:cNvPr id="14" name="Bar">
            <a:extLst>
              <a:ext uri="{FF2B5EF4-FFF2-40B4-BE49-F238E27FC236}">
                <a16:creationId xmlns:a16="http://schemas.microsoft.com/office/drawing/2014/main" id="{CAE61038-067C-47CF-8DDC-5ED6CDAC4AEE}"/>
              </a:ext>
            </a:extLst>
          </p:cNvPr>
          <p:cNvSpPr/>
          <p:nvPr userDrawn="1"/>
        </p:nvSpPr>
        <p:spPr bwMode="gray">
          <a:xfrm>
            <a:off x="8815753" y="5609147"/>
            <a:ext cx="3206913" cy="19590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19" name="Rechteck 18">
            <a:extLst>
              <a:ext uri="{FF2B5EF4-FFF2-40B4-BE49-F238E27FC236}">
                <a16:creationId xmlns:a16="http://schemas.microsoft.com/office/drawing/2014/main" id="{4950B203-064F-443F-94A9-C002DAAE8F83}"/>
              </a:ext>
            </a:extLst>
          </p:cNvPr>
          <p:cNvSpPr/>
          <p:nvPr userDrawn="1"/>
        </p:nvSpPr>
        <p:spPr bwMode="gray">
          <a:xfrm>
            <a:off x="1620789" y="2077320"/>
            <a:ext cx="4705732" cy="3027304"/>
          </a:xfrm>
          <a:prstGeom prst="rect">
            <a:avLst/>
          </a:prstGeom>
        </p:spPr>
        <p:txBody>
          <a:bodyPr wrap="square">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GB" sz="1467" b="1" i="0" u="none" strike="noStrike" kern="0" cap="none" spc="0" normalizeH="0" baseline="0" noProof="0">
                <a:ln>
                  <a:noFill/>
                </a:ln>
                <a:solidFill>
                  <a:prstClr val="black"/>
                </a:solidFill>
                <a:effectLst/>
                <a:uLnTx/>
                <a:uFillTx/>
              </a:rPr>
              <a:t>Deutsche Gesellschaft </a:t>
            </a:r>
            <a:r>
              <a:rPr kumimoji="0" lang="en-GB" sz="1467" b="1" i="0" u="none" strike="noStrike" kern="0" cap="none" spc="0" normalizeH="0" baseline="0" noProof="0" err="1">
                <a:ln>
                  <a:noFill/>
                </a:ln>
                <a:solidFill>
                  <a:prstClr val="black"/>
                </a:solidFill>
                <a:effectLst/>
                <a:uLnTx/>
                <a:uFillTx/>
              </a:rPr>
              <a:t>für</a:t>
            </a:r>
            <a:br>
              <a:rPr kumimoji="0" lang="en-GB" sz="1467" b="1" i="0" u="none" strike="noStrike" kern="0" cap="none" spc="0" normalizeH="0" baseline="0" noProof="0">
                <a:ln>
                  <a:noFill/>
                </a:ln>
                <a:solidFill>
                  <a:prstClr val="black"/>
                </a:solidFill>
                <a:effectLst/>
                <a:uLnTx/>
                <a:uFillTx/>
              </a:rPr>
            </a:br>
            <a:r>
              <a:rPr kumimoji="0" lang="en-GB" sz="1467" b="1" i="0" u="none" strike="noStrike" kern="0" cap="none" spc="0" normalizeH="0" baseline="0" noProof="0">
                <a:ln>
                  <a:noFill/>
                </a:ln>
                <a:solidFill>
                  <a:prstClr val="black"/>
                </a:solidFill>
                <a:effectLst/>
                <a:uLnTx/>
                <a:uFillTx/>
              </a:rPr>
              <a:t>Internationale </a:t>
            </a:r>
            <a:r>
              <a:rPr kumimoji="0" lang="en-GB" sz="1467" b="1" i="0" u="none" strike="noStrike" kern="0" cap="none" spc="0" normalizeH="0" baseline="0" noProof="0" err="1">
                <a:ln>
                  <a:noFill/>
                </a:ln>
                <a:solidFill>
                  <a:prstClr val="black"/>
                </a:solidFill>
                <a:effectLst/>
                <a:uLnTx/>
                <a:uFillTx/>
              </a:rPr>
              <a:t>Zusammenarbeit</a:t>
            </a:r>
            <a:r>
              <a:rPr kumimoji="0" lang="en-GB" sz="1467" b="1" i="0" u="none" strike="noStrike" kern="0" cap="none" spc="0" normalizeH="0" baseline="0" noProof="0">
                <a:ln>
                  <a:noFill/>
                </a:ln>
                <a:solidFill>
                  <a:prstClr val="black"/>
                </a:solidFill>
                <a:effectLst/>
                <a:uLnTx/>
                <a:uFillTx/>
              </a:rPr>
              <a:t> (GIZ) GmbH</a:t>
            </a: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1"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Registered offices</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1467" b="0" i="0" u="none" strike="noStrike" kern="0" cap="none" spc="0" normalizeH="0" baseline="0" noProof="0">
                <a:ln>
                  <a:noFill/>
                </a:ln>
                <a:solidFill>
                  <a:prstClr val="black"/>
                </a:solidFill>
                <a:effectLst/>
                <a:uLnTx/>
                <a:uFillTx/>
              </a:rPr>
              <a:t>Bonn and Eschborn, Germany</a:t>
            </a: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Friedrich-Ebert-Allee 32 + 36</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53113 Bonn, Germany</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T  +49  228  44 60 - 0</a:t>
            </a:r>
            <a:br>
              <a:rPr kumimoji="0" lang="en-GB" sz="1467" b="0" i="0" u="none" strike="noStrike" kern="0" cap="none" spc="0" normalizeH="0" baseline="0" noProof="0">
                <a:ln>
                  <a:noFill/>
                </a:ln>
                <a:solidFill>
                  <a:prstClr val="black"/>
                </a:solidFill>
                <a:effectLst/>
                <a:uLnTx/>
                <a:uFillTx/>
              </a:rPr>
            </a:br>
            <a:r>
              <a:rPr kumimoji="0" lang="en-GB" sz="1467" b="0" i="0" u="none" strike="noStrike" kern="0" cap="none" spc="0" normalizeH="0" baseline="0" noProof="0">
                <a:ln>
                  <a:noFill/>
                </a:ln>
                <a:solidFill>
                  <a:prstClr val="black"/>
                </a:solidFill>
                <a:effectLst/>
                <a:uLnTx/>
                <a:uFillTx/>
              </a:rPr>
              <a:t>F  +49  228  44 60 - 17 66</a:t>
            </a:r>
          </a:p>
          <a:p>
            <a:pPr marL="0" marR="0" lvl="0" indent="0" defTabSz="1219170" eaLnBrk="1" fontAlgn="auto" latinLnBrk="0" hangingPunct="1">
              <a:lnSpc>
                <a:spcPct val="100000"/>
              </a:lnSpc>
              <a:spcBef>
                <a:spcPts val="0"/>
              </a:spcBef>
              <a:spcAft>
                <a:spcPts val="0"/>
              </a:spcAft>
              <a:buClrTx/>
              <a:buSzTx/>
              <a:buFontTx/>
              <a:buNone/>
              <a:tabLst/>
              <a:defRPr/>
            </a:pPr>
            <a:endParaRPr kumimoji="0" lang="en-GB" sz="1467" b="0" i="0" u="none" strike="noStrike" kern="0" cap="none" spc="0" normalizeH="0" baseline="0" noProof="0">
              <a:ln>
                <a:noFill/>
              </a:ln>
              <a:solidFill>
                <a:prstClr val="black"/>
              </a:solidFill>
              <a:effectLst/>
              <a:uLnTx/>
              <a:uFillTx/>
            </a:endParaRP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E  info@giz.de</a:t>
            </a:r>
          </a:p>
          <a:p>
            <a:pPr marL="0" marR="0" lvl="0" indent="0" defTabSz="121917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rPr>
              <a:t>I   </a:t>
            </a:r>
            <a:r>
              <a:rPr kumimoji="0" lang="en-GB" sz="533" b="0" i="0" u="none" strike="noStrike" kern="0" cap="none" spc="0" normalizeH="0" baseline="0" noProof="0">
                <a:ln>
                  <a:noFill/>
                </a:ln>
                <a:solidFill>
                  <a:prstClr val="black"/>
                </a:solidFill>
                <a:effectLst/>
                <a:uLnTx/>
                <a:uFillTx/>
              </a:rPr>
              <a:t> </a:t>
            </a:r>
            <a:r>
              <a:rPr kumimoji="0" lang="en-GB" sz="1467" b="0" i="0" u="none" strike="noStrike" kern="0" cap="none" spc="0" normalizeH="0" baseline="0" noProof="0">
                <a:ln>
                  <a:noFill/>
                </a:ln>
                <a:solidFill>
                  <a:prstClr val="black"/>
                </a:solidFill>
                <a:effectLst/>
                <a:uLnTx/>
                <a:uFillTx/>
              </a:rPr>
              <a:t>www.giz.de</a:t>
            </a:r>
          </a:p>
        </p:txBody>
      </p:sp>
      <p:sp>
        <p:nvSpPr>
          <p:cNvPr id="20" name="Rechteck 19">
            <a:extLst>
              <a:ext uri="{FF2B5EF4-FFF2-40B4-BE49-F238E27FC236}">
                <a16:creationId xmlns:a16="http://schemas.microsoft.com/office/drawing/2014/main" id="{37982854-A844-4D46-9BB7-0890F958ED69}"/>
              </a:ext>
            </a:extLst>
          </p:cNvPr>
          <p:cNvSpPr/>
          <p:nvPr userDrawn="1"/>
        </p:nvSpPr>
        <p:spPr bwMode="gray">
          <a:xfrm>
            <a:off x="4700586" y="3413820"/>
            <a:ext cx="4294717" cy="995401"/>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67" b="0" i="0" u="none" strike="noStrike" kern="0" cap="none" spc="0" normalizeH="0" baseline="0" noProof="0">
                <a:ln>
                  <a:noFill/>
                </a:ln>
                <a:solidFill>
                  <a:prstClr val="black"/>
                </a:solidFill>
                <a:effectLst/>
                <a:uLnTx/>
                <a:uFillTx/>
                <a:latin typeface="+mn-lt"/>
                <a:ea typeface="+mn-ea"/>
                <a:cs typeface="+mn-cs"/>
              </a:rPr>
              <a:t>Dag-Hammarskjöld-</a:t>
            </a:r>
            <a:r>
              <a:rPr kumimoji="0" lang="en-GB" sz="1467" b="0" i="0" u="none" strike="noStrike" kern="0" cap="none" spc="0" normalizeH="0" baseline="0" noProof="0" err="1">
                <a:ln>
                  <a:noFill/>
                </a:ln>
                <a:solidFill>
                  <a:prstClr val="black"/>
                </a:solidFill>
                <a:effectLst/>
                <a:uLnTx/>
                <a:uFillTx/>
                <a:latin typeface="+mn-lt"/>
                <a:ea typeface="+mn-ea"/>
                <a:cs typeface="+mn-cs"/>
              </a:rPr>
              <a:t>Weg</a:t>
            </a:r>
            <a:r>
              <a:rPr kumimoji="0" lang="en-GB" sz="1467" b="0" i="0" u="none" strike="noStrike" kern="0" cap="none" spc="0" normalizeH="0" baseline="0" noProof="0">
                <a:ln>
                  <a:noFill/>
                </a:ln>
                <a:solidFill>
                  <a:prstClr val="black"/>
                </a:solidFill>
                <a:effectLst/>
                <a:uLnTx/>
                <a:uFillTx/>
                <a:latin typeface="+mn-lt"/>
                <a:ea typeface="+mn-ea"/>
                <a:cs typeface="+mn-cs"/>
              </a:rPr>
              <a:t> 1 - 5</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65760 </a:t>
            </a:r>
            <a:r>
              <a:rPr kumimoji="0" lang="en-GB" sz="1467" b="0" i="0" u="none" strike="noStrike" kern="0" cap="none" spc="0" normalizeH="0" baseline="0" noProof="0" err="1">
                <a:ln>
                  <a:noFill/>
                </a:ln>
                <a:solidFill>
                  <a:prstClr val="black"/>
                </a:solidFill>
                <a:effectLst/>
                <a:uLnTx/>
                <a:uFillTx/>
                <a:latin typeface="+mn-lt"/>
                <a:ea typeface="+mn-ea"/>
                <a:cs typeface="+mn-cs"/>
              </a:rPr>
              <a:t>Eschborn</a:t>
            </a:r>
            <a:r>
              <a:rPr kumimoji="0" lang="en-GB" sz="1467" b="0" i="0" u="none" strike="noStrike" kern="0" cap="none" spc="0" normalizeH="0" baseline="0" noProof="0">
                <a:ln>
                  <a:noFill/>
                </a:ln>
                <a:solidFill>
                  <a:prstClr val="black"/>
                </a:solidFill>
                <a:effectLst/>
                <a:uLnTx/>
                <a:uFillTx/>
                <a:latin typeface="+mn-lt"/>
                <a:ea typeface="+mn-ea"/>
                <a:cs typeface="+mn-cs"/>
              </a:rPr>
              <a:t>, Germany</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T  +49  61 96  79 - 0</a:t>
            </a:r>
            <a:br>
              <a:rPr kumimoji="0" lang="en-GB" sz="1467" b="0" i="0" u="none" strike="noStrike" kern="0" cap="none" spc="0" normalizeH="0" baseline="0" noProof="0">
                <a:ln>
                  <a:noFill/>
                </a:ln>
                <a:solidFill>
                  <a:prstClr val="black"/>
                </a:solidFill>
                <a:effectLst/>
                <a:uLnTx/>
                <a:uFillTx/>
                <a:latin typeface="+mn-lt"/>
                <a:ea typeface="+mn-ea"/>
                <a:cs typeface="+mn-cs"/>
              </a:rPr>
            </a:br>
            <a:r>
              <a:rPr kumimoji="0" lang="en-GB" sz="1467" b="0" i="0" u="none" strike="noStrike" kern="0" cap="none" spc="0" normalizeH="0" baseline="0" noProof="0">
                <a:ln>
                  <a:noFill/>
                </a:ln>
                <a:solidFill>
                  <a:prstClr val="black"/>
                </a:solidFill>
                <a:effectLst/>
                <a:uLnTx/>
                <a:uFillTx/>
                <a:latin typeface="+mn-lt"/>
                <a:ea typeface="+mn-ea"/>
                <a:cs typeface="+mn-cs"/>
              </a:rPr>
              <a:t>F  +49  61 96  79 - 11 15</a:t>
            </a:r>
          </a:p>
        </p:txBody>
      </p:sp>
      <p:pic>
        <p:nvPicPr>
          <p:cNvPr id="8" name="logo">
            <a:extLst>
              <a:ext uri="{FF2B5EF4-FFF2-40B4-BE49-F238E27FC236}">
                <a16:creationId xmlns:a16="http://schemas.microsoft.com/office/drawing/2014/main" id="{89CFF6E4-F492-44F6-997D-92E15F612E25}"/>
              </a:ext>
            </a:extLst>
          </p:cNvPr>
          <p:cNvPicPr>
            <a:picLocks noChangeAspect="1"/>
          </p:cNvPicPr>
          <p:nvPr userDrawn="1"/>
        </p:nvPicPr>
        <p:blipFill>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1702220" y="5929845"/>
            <a:ext cx="2200291" cy="607280"/>
          </a:xfrm>
          <a:prstGeom prst="rect">
            <a:avLst/>
          </a:prstGeom>
        </p:spPr>
      </p:pic>
    </p:spTree>
    <p:extLst>
      <p:ext uri="{BB962C8B-B14F-4D97-AF65-F5344CB8AC3E}">
        <p14:creationId xmlns:p14="http://schemas.microsoft.com/office/powerpoint/2010/main" val="4070059386"/>
      </p:ext>
    </p:extLst>
  </p:cSld>
  <p:clrMapOvr>
    <a:masterClrMapping/>
  </p:clrMapOvr>
  <p:transition>
    <p:fad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Textfolie 2 Fotos zweispaltig">
    <p:spTree>
      <p:nvGrpSpPr>
        <p:cNvPr id="1" name=""/>
        <p:cNvGrpSpPr/>
        <p:nvPr/>
      </p:nvGrpSpPr>
      <p:grpSpPr>
        <a:xfrm>
          <a:off x="0" y="0"/>
          <a:ext cx="0" cy="0"/>
          <a:chOff x="0" y="0"/>
          <a:chExt cx="0" cy="0"/>
        </a:xfrm>
      </p:grpSpPr>
      <p:sp>
        <p:nvSpPr>
          <p:cNvPr id="11" name="Bildplatzhalter 6">
            <a:extLst>
              <a:ext uri="{FF2B5EF4-FFF2-40B4-BE49-F238E27FC236}">
                <a16:creationId xmlns:a16="http://schemas.microsoft.com/office/drawing/2014/main" id="{6AFC61C6-D36D-49CC-A15E-B4D2086BCDB1}"/>
              </a:ext>
            </a:extLst>
          </p:cNvPr>
          <p:cNvSpPr>
            <a:spLocks noGrp="1"/>
          </p:cNvSpPr>
          <p:nvPr>
            <p:ph type="pic" sz="quarter" idx="16"/>
          </p:nvPr>
        </p:nvSpPr>
        <p:spPr bwMode="gray">
          <a:xfrm>
            <a:off x="6304207"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US"/>
              <a:t>Click icon to add picture</a:t>
            </a:r>
            <a:endParaRPr lang="en-GB"/>
          </a:p>
        </p:txBody>
      </p:sp>
      <p:sp>
        <p:nvSpPr>
          <p:cNvPr id="7" name="Bildplatzhalter 6">
            <a:extLst>
              <a:ext uri="{FF2B5EF4-FFF2-40B4-BE49-F238E27FC236}">
                <a16:creationId xmlns:a16="http://schemas.microsoft.com/office/drawing/2014/main" id="{04CC61FD-96E9-460E-816E-FA87841093C2}"/>
              </a:ext>
            </a:extLst>
          </p:cNvPr>
          <p:cNvSpPr>
            <a:spLocks noGrp="1"/>
          </p:cNvSpPr>
          <p:nvPr>
            <p:ph type="pic" sz="quarter" idx="15"/>
          </p:nvPr>
        </p:nvSpPr>
        <p:spPr bwMode="gray">
          <a:xfrm>
            <a:off x="164179" y="3259668"/>
            <a:ext cx="5718460" cy="2874091"/>
          </a:xfrm>
          <a:solidFill>
            <a:schemeClr val="bg2"/>
          </a:solidFill>
        </p:spPr>
        <p:txBody>
          <a:bodyPr vert="horz" lIns="36000" tIns="1440000" rIns="36000" bIns="36000" rtlCol="0">
            <a:noAutofit/>
          </a:bodyPr>
          <a:lstStyle>
            <a:lvl1pPr>
              <a:defRPr lang="en-GB" sz="1333" dirty="0">
                <a:solidFill>
                  <a:schemeClr val="tx2"/>
                </a:solidFill>
              </a:defRPr>
            </a:lvl1pPr>
          </a:lstStyle>
          <a:p>
            <a:pPr lvl="0" algn="ctr"/>
            <a:r>
              <a:rPr lang="en-US"/>
              <a:t>Click icon to add picture</a:t>
            </a:r>
            <a:endParaRPr lang="en-GB"/>
          </a:p>
        </p:txBody>
      </p:sp>
      <p:sp>
        <p:nvSpPr>
          <p:cNvPr id="8" name="Textplatzhalter 7">
            <a:extLst>
              <a:ext uri="{FF2B5EF4-FFF2-40B4-BE49-F238E27FC236}">
                <a16:creationId xmlns:a16="http://schemas.microsoft.com/office/drawing/2014/main" id="{5AF0F476-FCB1-4FAD-A333-9C951E2B5D18}"/>
              </a:ext>
            </a:extLst>
          </p:cNvPr>
          <p:cNvSpPr>
            <a:spLocks noGrp="1"/>
          </p:cNvSpPr>
          <p:nvPr>
            <p:ph type="body" sz="quarter" idx="13"/>
          </p:nvPr>
        </p:nvSpPr>
        <p:spPr bwMode="gray">
          <a:xfrm>
            <a:off x="599758" y="1361293"/>
            <a:ext cx="5282881" cy="1666388"/>
          </a:xfrm>
        </p:spPr>
        <p:txBody>
          <a:bodyPr/>
          <a:lstStyle/>
          <a:p>
            <a:pPr lvl="0"/>
            <a:r>
              <a:rPr lang="en-US"/>
              <a:t>Click to edit Master text styles</a:t>
            </a:r>
          </a:p>
          <a:p>
            <a:pPr lvl="1"/>
            <a:r>
              <a:rPr lang="en-US"/>
              <a:t>Second level</a:t>
            </a:r>
          </a:p>
          <a:p>
            <a:pPr lvl="2"/>
            <a:r>
              <a:rPr lang="en-US"/>
              <a:t>Third level</a:t>
            </a:r>
          </a:p>
        </p:txBody>
      </p:sp>
      <p:sp>
        <p:nvSpPr>
          <p:cNvPr id="2" name="Titel 1">
            <a:extLst>
              <a:ext uri="{FF2B5EF4-FFF2-40B4-BE49-F238E27FC236}">
                <a16:creationId xmlns:a16="http://schemas.microsoft.com/office/drawing/2014/main" id="{F3037597-8BB0-4750-8FAD-252867721047}"/>
              </a:ext>
            </a:extLst>
          </p:cNvPr>
          <p:cNvSpPr>
            <a:spLocks noGrp="1"/>
          </p:cNvSpPr>
          <p:nvPr>
            <p:ph type="title"/>
          </p:nvPr>
        </p:nvSpPr>
        <p:spPr bwMode="gray">
          <a:xfrm>
            <a:off x="599755" y="320283"/>
            <a:ext cx="11414444" cy="720725"/>
          </a:xfrm>
        </p:spPr>
        <p:txBody>
          <a:bodyPr/>
          <a:lstStyle/>
          <a:p>
            <a:r>
              <a:rPr lang="en-US"/>
              <a:t>Click to edit Master title style</a:t>
            </a:r>
            <a:endParaRPr lang="en-GB"/>
          </a:p>
        </p:txBody>
      </p:sp>
      <p:sp>
        <p:nvSpPr>
          <p:cNvPr id="9" name="Textplatzhalter 7">
            <a:extLst>
              <a:ext uri="{FF2B5EF4-FFF2-40B4-BE49-F238E27FC236}">
                <a16:creationId xmlns:a16="http://schemas.microsoft.com/office/drawing/2014/main" id="{22732D1C-05D1-4A5F-B576-23063E1D7BD4}"/>
              </a:ext>
            </a:extLst>
          </p:cNvPr>
          <p:cNvSpPr>
            <a:spLocks noGrp="1"/>
          </p:cNvSpPr>
          <p:nvPr>
            <p:ph type="body" sz="quarter" idx="14"/>
          </p:nvPr>
        </p:nvSpPr>
        <p:spPr bwMode="gray">
          <a:xfrm>
            <a:off x="6740977" y="1361293"/>
            <a:ext cx="5273223" cy="1666388"/>
          </a:xfrm>
        </p:spPr>
        <p:txBody>
          <a:bodyPr/>
          <a:lstStyle/>
          <a:p>
            <a:pPr lvl="0"/>
            <a:r>
              <a:rPr lang="en-US"/>
              <a:t>Click to edit Master text styles</a:t>
            </a:r>
          </a:p>
          <a:p>
            <a:pPr lvl="1"/>
            <a:r>
              <a:rPr lang="en-US"/>
              <a:t>Second level</a:t>
            </a:r>
          </a:p>
          <a:p>
            <a:pPr lvl="2"/>
            <a:r>
              <a:rPr lang="en-US"/>
              <a:t>Third level</a:t>
            </a:r>
          </a:p>
        </p:txBody>
      </p:sp>
      <p:sp>
        <p:nvSpPr>
          <p:cNvPr id="10" name="Fußzeile">
            <a:extLst>
              <a:ext uri="{FF2B5EF4-FFF2-40B4-BE49-F238E27FC236}">
                <a16:creationId xmlns:a16="http://schemas.microsoft.com/office/drawing/2014/main" id="{4AB8C03B-C8A0-4D82-8F98-2B51C8F537D9}"/>
              </a:ext>
            </a:extLst>
          </p:cNvPr>
          <p:cNvSpPr>
            <a:spLocks noGrp="1"/>
          </p:cNvSpPr>
          <p:nvPr>
            <p:ph type="ftr" sz="quarter" idx="3"/>
          </p:nvPr>
        </p:nvSpPr>
        <p:spPr bwMode="gray">
          <a:xfrm>
            <a:off x="2729900" y="6568511"/>
            <a:ext cx="7701304" cy="123111"/>
          </a:xfrm>
          <a:prstGeom prst="rect">
            <a:avLst/>
          </a:prstGeom>
        </p:spPr>
        <p:txBody>
          <a:bodyPr vert="horz" wrap="square" lIns="0" tIns="0" rIns="0" bIns="0" rtlCol="0" anchor="ctr">
            <a:spAutoFit/>
          </a:bodyPr>
          <a:lstStyle>
            <a:lvl1pPr algn="l">
              <a:defRPr sz="800" spc="51" baseline="0">
                <a:solidFill>
                  <a:schemeClr val="tx1">
                    <a:lumMod val="50000"/>
                    <a:lumOff val="50000"/>
                  </a:schemeClr>
                </a:solidFill>
                <a:latin typeface="Arial" panose="020B0604020202020204" pitchFamily="34" charset="0"/>
                <a:cs typeface="Arial" panose="020B0604020202020204" pitchFamily="34" charset="0"/>
              </a:defRPr>
            </a:lvl1pPr>
          </a:lstStyle>
          <a:p>
            <a:r>
              <a:rPr lang="en-US"/>
              <a:t>FUS 2022 - Key Findings</a:t>
            </a:r>
            <a:endParaRPr lang="en-GB"/>
          </a:p>
        </p:txBody>
      </p:sp>
      <p:sp>
        <p:nvSpPr>
          <p:cNvPr id="12" name="Datum">
            <a:extLst>
              <a:ext uri="{FF2B5EF4-FFF2-40B4-BE49-F238E27FC236}">
                <a16:creationId xmlns:a16="http://schemas.microsoft.com/office/drawing/2014/main" id="{1BDCE26A-5215-47F4-81D2-D45D8A621784}"/>
              </a:ext>
            </a:extLst>
          </p:cNvPr>
          <p:cNvSpPr>
            <a:spLocks noGrp="1"/>
          </p:cNvSpPr>
          <p:nvPr>
            <p:ph type="dt" sz="half" idx="2"/>
          </p:nvPr>
        </p:nvSpPr>
        <p:spPr bwMode="gray">
          <a:xfrm>
            <a:off x="1412555" y="6569150"/>
            <a:ext cx="969391" cy="123111"/>
          </a:xfrm>
          <a:prstGeom prst="rect">
            <a:avLst/>
          </a:prstGeom>
        </p:spPr>
        <p:txBody>
          <a:bodyPr vert="horz" wrap="square" lIns="0" tIns="0" rIns="0" bIns="0" rtlCol="0" anchor="ctr">
            <a:spAutoFit/>
          </a:bodyPr>
          <a:lstStyle>
            <a:lvl1pPr>
              <a:defRPr lang="de-DE" sz="800" spc="51" baseline="0" smtClean="0">
                <a:solidFill>
                  <a:schemeClr val="tx1">
                    <a:lumMod val="50000"/>
                    <a:lumOff val="50000"/>
                  </a:schemeClr>
                </a:solidFill>
                <a:latin typeface="Arial" panose="020B0604020202020204" pitchFamily="34" charset="0"/>
                <a:cs typeface="Arial" panose="020B0604020202020204" pitchFamily="34" charset="0"/>
              </a:defRPr>
            </a:lvl1pPr>
          </a:lstStyle>
          <a:p>
            <a:fld id="{E086268D-6CA8-43C8-8222-42F3F6FF8043}" type="datetime1">
              <a:rPr lang="en-US" smtClean="0"/>
              <a:t>9/12/2023</a:t>
            </a:fld>
            <a:endParaRPr lang="en-GB"/>
          </a:p>
        </p:txBody>
      </p:sp>
      <p:sp>
        <p:nvSpPr>
          <p:cNvPr id="13" name="Foliennummernplatzhalter">
            <a:extLst>
              <a:ext uri="{FF2B5EF4-FFF2-40B4-BE49-F238E27FC236}">
                <a16:creationId xmlns:a16="http://schemas.microsoft.com/office/drawing/2014/main" id="{BF9F1B9E-4ABF-4DA5-ABD3-F93EF64A405A}"/>
              </a:ext>
            </a:extLst>
          </p:cNvPr>
          <p:cNvSpPr>
            <a:spLocks noGrp="1"/>
          </p:cNvSpPr>
          <p:nvPr>
            <p:ph type="sldNum" sz="quarter" idx="4"/>
          </p:nvPr>
        </p:nvSpPr>
        <p:spPr bwMode="gray">
          <a:xfrm>
            <a:off x="599756" y="6568511"/>
            <a:ext cx="601133" cy="123111"/>
          </a:xfrm>
          <a:prstGeom prst="rect">
            <a:avLst/>
          </a:prstGeom>
        </p:spPr>
        <p:txBody>
          <a:bodyPr vert="horz" wrap="square" lIns="0" tIns="0" rIns="0" bIns="0" rtlCol="0" anchor="ctr">
            <a:spAutoFit/>
          </a:bodyPr>
          <a:lstStyle>
            <a:lvl1pPr algn="l">
              <a:defRPr lang="de-DE" sz="800" spc="51" baseline="0" smtClean="0">
                <a:solidFill>
                  <a:schemeClr val="tx2"/>
                </a:solidFill>
                <a:latin typeface="Arial" panose="020B0604020202020204" pitchFamily="34" charset="0"/>
                <a:cs typeface="Arial" panose="020B0604020202020204" pitchFamily="34" charset="0"/>
              </a:defRPr>
            </a:lvl1pPr>
          </a:lstStyle>
          <a:p>
            <a:r>
              <a:rPr lang="en-GB"/>
              <a:t>Page </a:t>
            </a:r>
            <a:fld id="{3A8B5DB7-81A8-4ED4-916B-6B23CD603687}" type="slidenum">
              <a:rPr lang="en-GB" smtClean="0"/>
              <a:pPr/>
              <a:t>‹#›</a:t>
            </a:fld>
            <a:endParaRPr lang="en-GB"/>
          </a:p>
        </p:txBody>
      </p:sp>
    </p:spTree>
    <p:extLst>
      <p:ext uri="{BB962C8B-B14F-4D97-AF65-F5344CB8AC3E}">
        <p14:creationId xmlns:p14="http://schemas.microsoft.com/office/powerpoint/2010/main" val="207379981"/>
      </p:ext>
    </p:extLst>
  </p:cSld>
  <p:clrMapOvr>
    <a:masterClrMapping/>
  </p:clrMapOvr>
  <p:transition>
    <p:fade/>
  </p:transition>
  <p:extLst>
    <p:ext uri="{DCECCB84-F9BA-43D5-87BE-67443E8EF086}">
      <p15:sldGuideLst xmlns:p15="http://schemas.microsoft.com/office/powerpoint/2012/main">
        <p15:guide id="1" pos="3840" userDrawn="1">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userDrawn="1">
  <p:cSld name="Titel Foto">
    <p:spTree>
      <p:nvGrpSpPr>
        <p:cNvPr id="1" name=""/>
        <p:cNvGrpSpPr/>
        <p:nvPr/>
      </p:nvGrpSpPr>
      <p:grpSpPr>
        <a:xfrm>
          <a:off x="0" y="0"/>
          <a:ext cx="0" cy="0"/>
          <a:chOff x="0" y="0"/>
          <a:chExt cx="0" cy="0"/>
        </a:xfrm>
      </p:grpSpPr>
      <p:sp>
        <p:nvSpPr>
          <p:cNvPr id="13" name="Bildplatzhalter">
            <a:extLst>
              <a:ext uri="{FF2B5EF4-FFF2-40B4-BE49-F238E27FC236}">
                <a16:creationId xmlns:a16="http://schemas.microsoft.com/office/drawing/2014/main" id="{670A352A-9075-4383-BC37-7EF209BB4A7F}"/>
              </a:ext>
            </a:extLst>
          </p:cNvPr>
          <p:cNvSpPr>
            <a:spLocks noGrp="1"/>
          </p:cNvSpPr>
          <p:nvPr>
            <p:ph type="pic" sz="quarter" idx="11" hasCustomPrompt="1"/>
          </p:nvPr>
        </p:nvSpPr>
        <p:spPr bwMode="gray">
          <a:xfrm>
            <a:off x="164181" y="165101"/>
            <a:ext cx="11858487" cy="4721860"/>
          </a:xfrm>
          <a:noFill/>
        </p:spPr>
        <p:txBody>
          <a:bodyPr tIns="720000" rIns="0"/>
          <a:lstStyle>
            <a:lvl1pPr marL="0" marR="0" indent="0" algn="ctr" defTabSz="914377" rtl="0" eaLnBrk="1" fontAlgn="auto" latinLnBrk="0" hangingPunct="1">
              <a:lnSpc>
                <a:spcPct val="90000"/>
              </a:lnSpc>
              <a:spcBef>
                <a:spcPts val="0"/>
              </a:spcBef>
              <a:spcAft>
                <a:spcPts val="0"/>
              </a:spcAft>
              <a:buClrTx/>
              <a:buSzTx/>
              <a:buFont typeface="Arial" panose="020B0604020202020204" pitchFamily="34" charset="0"/>
              <a:buNone/>
              <a:tabLst/>
              <a:defRPr sz="667">
                <a:solidFill>
                  <a:schemeClr val="accent1"/>
                </a:solidFill>
              </a:defRPr>
            </a:lvl1pPr>
          </a:lstStyle>
          <a:p>
            <a:r>
              <a:rPr lang="de-DE"/>
              <a:t>.</a:t>
            </a:r>
          </a:p>
        </p:txBody>
      </p:sp>
      <p:sp>
        <p:nvSpPr>
          <p:cNvPr id="3" name="1.">
            <a:extLst>
              <a:ext uri="{FF2B5EF4-FFF2-40B4-BE49-F238E27FC236}">
                <a16:creationId xmlns:a16="http://schemas.microsoft.com/office/drawing/2014/main" id="{6C4143CA-4DB1-41D8-8702-2CD00961FDB5}"/>
              </a:ext>
            </a:extLst>
          </p:cNvPr>
          <p:cNvSpPr/>
          <p:nvPr userDrawn="1"/>
        </p:nvSpPr>
        <p:spPr bwMode="gray">
          <a:xfrm>
            <a:off x="5456990" y="170887"/>
            <a:ext cx="196850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1. Auf dieses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Symbol klicken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um neues Fotos </a:t>
            </a:r>
            <a:br>
              <a:rPr kumimoji="0" lang="de-DE" sz="1600" b="0" i="0" u="none" strike="noStrike" kern="1200" cap="none" spc="0" normalizeH="0" baseline="0" noProof="0">
                <a:ln>
                  <a:noFill/>
                </a:ln>
                <a:solidFill>
                  <a:prstClr val="black"/>
                </a:solidFill>
                <a:effectLst/>
                <a:uLnTx/>
                <a:uFillTx/>
                <a:latin typeface="+mn-lt"/>
                <a:ea typeface="+mn-ea"/>
                <a:cs typeface="+mn-cs"/>
              </a:rPr>
            </a:br>
            <a:r>
              <a:rPr kumimoji="0" lang="de-DE" sz="1600" b="0" i="0" u="none" strike="noStrike" kern="1200" cap="none" spc="0" normalizeH="0" baseline="0" noProof="0">
                <a:ln>
                  <a:noFill/>
                </a:ln>
                <a:solidFill>
                  <a:prstClr val="black"/>
                </a:solidFill>
                <a:effectLst/>
                <a:uLnTx/>
                <a:uFillTx/>
                <a:latin typeface="+mn-lt"/>
                <a:ea typeface="+mn-ea"/>
                <a:cs typeface="+mn-cs"/>
              </a:rPr>
              <a:t>einzufügen</a:t>
            </a:r>
          </a:p>
        </p:txBody>
      </p:sp>
      <p:sp>
        <p:nvSpPr>
          <p:cNvPr id="16" name="2.">
            <a:extLst>
              <a:ext uri="{FF2B5EF4-FFF2-40B4-BE49-F238E27FC236}">
                <a16:creationId xmlns:a16="http://schemas.microsoft.com/office/drawing/2014/main" id="{8F222F02-A2DC-42E9-84D4-4ACEFEE70A4D}"/>
              </a:ext>
            </a:extLst>
          </p:cNvPr>
          <p:cNvSpPr/>
          <p:nvPr userDrawn="1"/>
        </p:nvSpPr>
        <p:spPr bwMode="gray">
          <a:xfrm>
            <a:off x="7335817" y="170887"/>
            <a:ext cx="1968500" cy="535531"/>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2. Folie wieder zurücksetzen</a:t>
            </a:r>
          </a:p>
        </p:txBody>
      </p:sp>
      <p:sp>
        <p:nvSpPr>
          <p:cNvPr id="23" name="3.">
            <a:extLst>
              <a:ext uri="{FF2B5EF4-FFF2-40B4-BE49-F238E27FC236}">
                <a16:creationId xmlns:a16="http://schemas.microsoft.com/office/drawing/2014/main" id="{C15972D1-066C-49B6-94E5-4A7A0A3B2587}"/>
              </a:ext>
            </a:extLst>
          </p:cNvPr>
          <p:cNvSpPr/>
          <p:nvPr userDrawn="1"/>
        </p:nvSpPr>
        <p:spPr bwMode="gray">
          <a:xfrm>
            <a:off x="9903959" y="170887"/>
            <a:ext cx="2262780" cy="978729"/>
          </a:xfrm>
          <a:prstGeom prst="rect">
            <a:avLst/>
          </a:prstGeom>
        </p:spPr>
        <p:txBody>
          <a:bodyPr wrap="square">
            <a:spAutoFit/>
          </a:bodyPr>
          <a:lstStyle/>
          <a:p>
            <a:pPr marL="0" marR="0" lvl="0" indent="0" algn="l" defTabSz="914377" rtl="0" eaLnBrk="1" fontAlgn="auto" latinLnBrk="0" hangingPunct="1">
              <a:lnSpc>
                <a:spcPct val="90000"/>
              </a:lnSpc>
              <a:spcBef>
                <a:spcPts val="800"/>
              </a:spcBef>
              <a:spcAft>
                <a:spcPts val="0"/>
              </a:spcAft>
              <a:buClrTx/>
              <a:buSzTx/>
              <a:buFont typeface="Arial" panose="020B0604020202020204" pitchFamily="34" charset="0"/>
              <a:buNone/>
              <a:tabLst/>
              <a:defRPr/>
            </a:pPr>
            <a:r>
              <a:rPr kumimoji="0" lang="de-DE" sz="1600" b="0" i="0" u="none" strike="noStrike" kern="1200" cap="none" spc="0" normalizeH="0" baseline="0" noProof="0">
                <a:ln>
                  <a:noFill/>
                </a:ln>
                <a:solidFill>
                  <a:prstClr val="black"/>
                </a:solidFill>
                <a:effectLst/>
                <a:uLnTx/>
                <a:uFillTx/>
                <a:latin typeface="+mn-lt"/>
                <a:ea typeface="+mn-ea"/>
                <a:cs typeface="+mn-cs"/>
              </a:rPr>
              <a:t>3. ggfs. mit „Zuschneiden“ den Ausschnitt verändern</a:t>
            </a:r>
            <a:br>
              <a:rPr kumimoji="0" lang="de-DE" sz="1600" b="0" i="0" u="none" strike="noStrike" kern="1200" cap="none" spc="0" normalizeH="0" baseline="0" noProof="0">
                <a:ln>
                  <a:noFill/>
                </a:ln>
                <a:solidFill>
                  <a:prstClr val="black"/>
                </a:solidFill>
                <a:effectLst/>
                <a:uLnTx/>
                <a:uFillTx/>
                <a:latin typeface="+mn-lt"/>
                <a:ea typeface="+mn-ea"/>
                <a:cs typeface="+mn-cs"/>
              </a:rPr>
            </a:br>
            <a:endParaRPr kumimoji="0" lang="de-DE" sz="1600" b="0" i="0" u="none" strike="noStrike" kern="1200" cap="none" spc="0" normalizeH="0" baseline="0" noProof="0">
              <a:ln>
                <a:noFill/>
              </a:ln>
              <a:solidFill>
                <a:prstClr val="black"/>
              </a:solidFill>
              <a:effectLst/>
              <a:uLnTx/>
              <a:uFillTx/>
              <a:latin typeface="+mn-lt"/>
              <a:ea typeface="+mn-ea"/>
              <a:cs typeface="+mn-cs"/>
            </a:endParaRPr>
          </a:p>
        </p:txBody>
      </p:sp>
      <p:cxnSp>
        <p:nvCxnSpPr>
          <p:cNvPr id="6" name="Gerade Verbindung mit Pfeil 5">
            <a:extLst>
              <a:ext uri="{FF2B5EF4-FFF2-40B4-BE49-F238E27FC236}">
                <a16:creationId xmlns:a16="http://schemas.microsoft.com/office/drawing/2014/main" id="{FE685868-EA5A-4891-A28F-04F16BEAED38}"/>
              </a:ext>
            </a:extLst>
          </p:cNvPr>
          <p:cNvCxnSpPr/>
          <p:nvPr userDrawn="1"/>
        </p:nvCxnSpPr>
        <p:spPr bwMode="gray">
          <a:xfrm>
            <a:off x="6096000" y="1244600"/>
            <a:ext cx="0" cy="914400"/>
          </a:xfrm>
          <a:prstGeom prst="straightConnector1">
            <a:avLst/>
          </a:prstGeom>
          <a:ln w="12700">
            <a:prstDash val="sysDash"/>
            <a:tailEnd type="triangle" w="lg" len="lg"/>
          </a:ln>
        </p:spPr>
        <p:style>
          <a:lnRef idx="1">
            <a:schemeClr val="accent1"/>
          </a:lnRef>
          <a:fillRef idx="0">
            <a:schemeClr val="accent1"/>
          </a:fillRef>
          <a:effectRef idx="0">
            <a:schemeClr val="accent1"/>
          </a:effectRef>
          <a:fontRef idx="minor">
            <a:schemeClr val="tx1"/>
          </a:fontRef>
        </p:style>
      </p:cxnSp>
      <p:pic>
        <p:nvPicPr>
          <p:cNvPr id="11" name="logo">
            <a:extLst>
              <a:ext uri="{FF2B5EF4-FFF2-40B4-BE49-F238E27FC236}">
                <a16:creationId xmlns:a16="http://schemas.microsoft.com/office/drawing/2014/main" id="{F8081F88-CBA8-4146-B984-924F5BAE4350}"/>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8000"/>
                    </a14:imgEffect>
                  </a14:imgLayer>
                </a14:imgProps>
              </a:ext>
              <a:ext uri="{28A0092B-C50C-407E-A947-70E740481C1C}">
                <a14:useLocalDpi xmlns:a14="http://schemas.microsoft.com/office/drawing/2010/main"/>
              </a:ext>
            </a:extLst>
          </a:blip>
          <a:stretch>
            <a:fillRect/>
          </a:stretch>
        </p:blipFill>
        <p:spPr bwMode="gray">
          <a:xfrm>
            <a:off x="916199" y="5422244"/>
            <a:ext cx="3081728" cy="850557"/>
          </a:xfrm>
          <a:prstGeom prst="rect">
            <a:avLst/>
          </a:prstGeom>
        </p:spPr>
      </p:pic>
      <p:sp>
        <p:nvSpPr>
          <p:cNvPr id="17" name="Bar">
            <a:extLst>
              <a:ext uri="{FF2B5EF4-FFF2-40B4-BE49-F238E27FC236}">
                <a16:creationId xmlns:a16="http://schemas.microsoft.com/office/drawing/2014/main" id="{F01B0C4A-732E-4BC2-A2D7-A086E4E5403B}"/>
              </a:ext>
            </a:extLst>
          </p:cNvPr>
          <p:cNvSpPr/>
          <p:nvPr userDrawn="1"/>
        </p:nvSpPr>
        <p:spPr bwMode="gray">
          <a:xfrm>
            <a:off x="7158790" y="4886960"/>
            <a:ext cx="4863877" cy="297123"/>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how">
            <a:extLst>
              <a:ext uri="{FF2B5EF4-FFF2-40B4-BE49-F238E27FC236}">
                <a16:creationId xmlns:a16="http://schemas.microsoft.com/office/drawing/2014/main" id="{B4432FF7-B852-4F03-B6BA-EEC7AD563D82}"/>
              </a:ext>
            </a:extLst>
          </p:cNvPr>
          <p:cNvSpPr txBox="1"/>
          <p:nvPr userDrawn="1"/>
        </p:nvSpPr>
        <p:spPr bwMode="gray">
          <a:xfrm>
            <a:off x="-3801934" y="237067"/>
            <a:ext cx="3720442" cy="1384995"/>
          </a:xfrm>
          <a:prstGeom prst="rect">
            <a:avLst/>
          </a:prstGeom>
          <a:noFill/>
        </p:spPr>
        <p:txBody>
          <a:bodyPr wrap="none" rtlCol="0">
            <a:spAutoFit/>
          </a:bodyPr>
          <a:lstStyle/>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Auf Bild oberhalb der Transparenz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Bild mit Taste ENTF löschen.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 Auf kleines Symbol in der Mitte der Page klicken.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Foto auswählen.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Unter „Start/Folie zurücksetzen“.</a:t>
            </a:r>
          </a:p>
          <a:p>
            <a:pPr marL="171446" marR="0" lvl="0" indent="-171446" algn="r" defTabSz="914377" rtl="0" eaLnBrk="1" fontAlgn="auto" latinLnBrk="0" hangingPunct="1">
              <a:lnSpc>
                <a:spcPct val="100000"/>
              </a:lnSpc>
              <a:spcBef>
                <a:spcPts val="0"/>
              </a:spcBef>
              <a:spcAft>
                <a:spcPts val="0"/>
              </a:spcAft>
              <a:buClrTx/>
              <a:buSzTx/>
              <a:buFontTx/>
              <a:buAutoNum type="arabicPeriod"/>
              <a:tabLst/>
              <a:defRPr/>
            </a:pPr>
            <a:r>
              <a:rPr lang="de-DE" sz="1200" b="0">
                <a:solidFill>
                  <a:schemeClr val="bg1">
                    <a:lumMod val="50000"/>
                  </a:schemeClr>
                </a:solidFill>
              </a:rPr>
              <a:t>Bei Bedarf unter „Format/Schneidewerkzeug“ </a:t>
            </a:r>
            <a:br>
              <a:rPr lang="de-DE" sz="1200" b="0">
                <a:solidFill>
                  <a:schemeClr val="bg1">
                    <a:lumMod val="50000"/>
                  </a:schemeClr>
                </a:solidFill>
              </a:rPr>
            </a:br>
            <a:r>
              <a:rPr lang="de-DE" sz="1200" b="0">
                <a:solidFill>
                  <a:schemeClr val="bg1">
                    <a:lumMod val="50000"/>
                  </a:schemeClr>
                </a:solidFill>
              </a:rPr>
              <a:t>Ausschnitt bearbeiten.</a:t>
            </a:r>
          </a:p>
        </p:txBody>
      </p:sp>
      <p:pic>
        <p:nvPicPr>
          <p:cNvPr id="7" name="Grafik 6" descr="Ein Bild, das Screenshot enthält.&#10;&#10;Automatisch generierte Beschreibung">
            <a:extLst>
              <a:ext uri="{FF2B5EF4-FFF2-40B4-BE49-F238E27FC236}">
                <a16:creationId xmlns:a16="http://schemas.microsoft.com/office/drawing/2014/main" id="{B2F80A22-ED8F-44E7-B2BE-85BF50D142D7}"/>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9938772" y="1136801"/>
            <a:ext cx="620963" cy="751359"/>
          </a:xfrm>
          <a:prstGeom prst="rect">
            <a:avLst/>
          </a:prstGeom>
        </p:spPr>
      </p:pic>
      <p:sp>
        <p:nvSpPr>
          <p:cNvPr id="10" name="Dreieck">
            <a:extLst>
              <a:ext uri="{FF2B5EF4-FFF2-40B4-BE49-F238E27FC236}">
                <a16:creationId xmlns:a16="http://schemas.microsoft.com/office/drawing/2014/main" id="{22DB09A9-BCD0-4F35-8DC4-DDFE9DE6C2F9}"/>
              </a:ext>
            </a:extLst>
          </p:cNvPr>
          <p:cNvSpPr/>
          <p:nvPr userDrawn="1"/>
        </p:nvSpPr>
        <p:spPr bwMode="gray">
          <a:xfrm rot="5400000">
            <a:off x="-222463" y="562187"/>
            <a:ext cx="281941" cy="60960"/>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5" name="Headline">
            <a:extLst>
              <a:ext uri="{FF2B5EF4-FFF2-40B4-BE49-F238E27FC236}">
                <a16:creationId xmlns:a16="http://schemas.microsoft.com/office/drawing/2014/main" id="{F8646EF2-FE73-41DC-B654-C5012A3720DD}"/>
              </a:ext>
            </a:extLst>
          </p:cNvPr>
          <p:cNvSpPr>
            <a:spLocks noGrp="1"/>
          </p:cNvSpPr>
          <p:nvPr>
            <p:ph type="title" hasCustomPrompt="1"/>
          </p:nvPr>
        </p:nvSpPr>
        <p:spPr bwMode="gray">
          <a:xfrm>
            <a:off x="164181" y="846875"/>
            <a:ext cx="11858487" cy="4040085"/>
          </a:xfrm>
          <a:prstGeom prst="rect">
            <a:avLst/>
          </a:prstGeom>
          <a:blipFill dpi="0" rotWithShape="1">
            <a:blip r:embed="rId5" cstate="email">
              <a:alphaModFix amt="80000"/>
              <a:extLst>
                <a:ext uri="{28A0092B-C50C-407E-A947-70E740481C1C}">
                  <a14:useLocalDpi xmlns:a14="http://schemas.microsoft.com/office/drawing/2010/main"/>
                </a:ext>
              </a:extLst>
            </a:blip>
            <a:srcRect/>
            <a:stretch>
              <a:fillRect/>
            </a:stretch>
          </a:blipFill>
        </p:spPr>
        <p:txBody>
          <a:bodyPr wrap="square" lIns="576000" bIns="1036800" anchor="b">
            <a:noAutofit/>
          </a:bodyPr>
          <a:lstStyle>
            <a:lvl1pPr>
              <a:defRPr sz="3467" b="1">
                <a:solidFill>
                  <a:schemeClr val="tx1"/>
                </a:solidFill>
              </a:defRPr>
            </a:lvl1pPr>
          </a:lstStyle>
          <a:p>
            <a:r>
              <a:rPr lang="de-DE"/>
              <a:t>Titelfolie / Headline</a:t>
            </a:r>
            <a:br>
              <a:rPr lang="de-DE"/>
            </a:br>
            <a:r>
              <a:rPr lang="de-DE"/>
              <a:t>mit Hintergrundfoto (austauschbar)</a:t>
            </a:r>
          </a:p>
        </p:txBody>
      </p:sp>
      <p:pic>
        <p:nvPicPr>
          <p:cNvPr id="4" name="Grafik 3" descr="Ein Bild, das Screenshot enthält.&#10;&#10;Automatisch generierte Beschreibung">
            <a:extLst>
              <a:ext uri="{FF2B5EF4-FFF2-40B4-BE49-F238E27FC236}">
                <a16:creationId xmlns:a16="http://schemas.microsoft.com/office/drawing/2014/main" id="{E5595441-F987-46F7-B0FF-6162DB53F7E5}"/>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7453078" y="1136801"/>
            <a:ext cx="2113197" cy="751359"/>
          </a:xfrm>
          <a:prstGeom prst="rect">
            <a:avLst/>
          </a:prstGeom>
        </p:spPr>
      </p:pic>
      <p:sp>
        <p:nvSpPr>
          <p:cNvPr id="19" name="Subline">
            <a:extLst>
              <a:ext uri="{FF2B5EF4-FFF2-40B4-BE49-F238E27FC236}">
                <a16:creationId xmlns:a16="http://schemas.microsoft.com/office/drawing/2014/main" id="{31A5E120-96AF-40F6-98D7-8A2FD24C3270}"/>
              </a:ext>
            </a:extLst>
          </p:cNvPr>
          <p:cNvSpPr>
            <a:spLocks noGrp="1"/>
          </p:cNvSpPr>
          <p:nvPr>
            <p:ph type="body" sz="quarter" idx="10" hasCustomPrompt="1"/>
          </p:nvPr>
        </p:nvSpPr>
        <p:spPr bwMode="gray">
          <a:xfrm>
            <a:off x="933131" y="3700611"/>
            <a:ext cx="10627783" cy="789960"/>
          </a:xfrm>
        </p:spPr>
        <p:txBody>
          <a:bodyPr>
            <a:spAutoFit/>
          </a:bodyPr>
          <a:lstStyle>
            <a:lvl1pPr marL="0" indent="0">
              <a:lnSpc>
                <a:spcPct val="95000"/>
              </a:lnSpc>
              <a:spcBef>
                <a:spcPts val="1600"/>
              </a:spcBef>
              <a:spcAft>
                <a:spcPts val="0"/>
              </a:spcAft>
              <a:buNone/>
              <a:defRPr sz="2000">
                <a:solidFill>
                  <a:schemeClr val="tx1"/>
                </a:solidFill>
              </a:defRPr>
            </a:lvl1pPr>
          </a:lstStyle>
          <a:p>
            <a:pPr lvl="0"/>
            <a:r>
              <a:rPr lang="de-DE"/>
              <a:t>Dies ist die </a:t>
            </a:r>
            <a:r>
              <a:rPr lang="de-DE" err="1"/>
              <a:t>Subline</a:t>
            </a:r>
            <a:endParaRPr lang="de-DE"/>
          </a:p>
          <a:p>
            <a:pPr lvl="0"/>
            <a:r>
              <a:rPr lang="de-DE"/>
              <a:t>Projektname | Datum</a:t>
            </a:r>
          </a:p>
        </p:txBody>
      </p:sp>
      <p:pic>
        <p:nvPicPr>
          <p:cNvPr id="26" name="Beispiel" descr="Ein Bild, das Wand, Gebäude enthält.&#10;&#10;Automatisch generierte Beschreibung">
            <a:extLst>
              <a:ext uri="{FF2B5EF4-FFF2-40B4-BE49-F238E27FC236}">
                <a16:creationId xmlns:a16="http://schemas.microsoft.com/office/drawing/2014/main" id="{317CFD46-37B5-4632-BBA4-3F2278F98B67}"/>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bwMode="gray">
          <a:xfrm>
            <a:off x="9996030" y="1966807"/>
            <a:ext cx="1662545" cy="1147156"/>
          </a:xfrm>
          <a:prstGeom prst="rect">
            <a:avLst/>
          </a:prstGeom>
        </p:spPr>
      </p:pic>
      <p:sp>
        <p:nvSpPr>
          <p:cNvPr id="30" name="Rechteck 29">
            <a:extLst>
              <a:ext uri="{FF2B5EF4-FFF2-40B4-BE49-F238E27FC236}">
                <a16:creationId xmlns:a16="http://schemas.microsoft.com/office/drawing/2014/main" id="{D653919A-E7CD-4FC8-8C22-019673316FC4}"/>
              </a:ext>
            </a:extLst>
          </p:cNvPr>
          <p:cNvSpPr/>
          <p:nvPr userDrawn="1"/>
        </p:nvSpPr>
        <p:spPr bwMode="gray">
          <a:xfrm>
            <a:off x="8734474" y="1509303"/>
            <a:ext cx="844305" cy="191324"/>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33" name="Rechteck">
            <a:extLst>
              <a:ext uri="{FF2B5EF4-FFF2-40B4-BE49-F238E27FC236}">
                <a16:creationId xmlns:a16="http://schemas.microsoft.com/office/drawing/2014/main" id="{63D020A0-C673-400D-8D07-9B4444BF8D7C}"/>
              </a:ext>
            </a:extLst>
          </p:cNvPr>
          <p:cNvSpPr/>
          <p:nvPr userDrawn="1"/>
        </p:nvSpPr>
        <p:spPr bwMode="gray">
          <a:xfrm>
            <a:off x="9971276" y="1373457"/>
            <a:ext cx="575955" cy="450849"/>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Tree>
    <p:extLst>
      <p:ext uri="{BB962C8B-B14F-4D97-AF65-F5344CB8AC3E}">
        <p14:creationId xmlns:p14="http://schemas.microsoft.com/office/powerpoint/2010/main" val="2651439477"/>
      </p:ext>
    </p:extLst>
  </p:cSld>
  <p:clrMapOvr>
    <a:masterClrMapping/>
  </p:clrMapOvr>
  <p:transition>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3C5745-F047-1AFB-2BD7-1C9A1162984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DE"/>
          </a:p>
        </p:txBody>
      </p:sp>
      <p:sp>
        <p:nvSpPr>
          <p:cNvPr id="3" name="Subtitle 2">
            <a:extLst>
              <a:ext uri="{FF2B5EF4-FFF2-40B4-BE49-F238E27FC236}">
                <a16:creationId xmlns:a16="http://schemas.microsoft.com/office/drawing/2014/main" id="{AFF385AC-1A2C-C834-3AB3-5C5EBB17314D}"/>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DE"/>
          </a:p>
        </p:txBody>
      </p:sp>
      <p:sp>
        <p:nvSpPr>
          <p:cNvPr id="4" name="Date Placeholder 3">
            <a:extLst>
              <a:ext uri="{FF2B5EF4-FFF2-40B4-BE49-F238E27FC236}">
                <a16:creationId xmlns:a16="http://schemas.microsoft.com/office/drawing/2014/main" id="{18ED5E84-562A-990B-7979-847AD445C765}"/>
              </a:ext>
            </a:extLst>
          </p:cNvPr>
          <p:cNvSpPr>
            <a:spLocks noGrp="1"/>
          </p:cNvSpPr>
          <p:nvPr>
            <p:ph type="dt" sz="half" idx="10"/>
          </p:nvPr>
        </p:nvSpPr>
        <p:spPr/>
        <p:txBody>
          <a:bodyPr/>
          <a:lstStyle/>
          <a:p>
            <a:fld id="{335F7DE0-7CC2-40AB-8526-91D3A57045C4}" type="datetime1">
              <a:rPr lang="en-US" smtClean="0"/>
              <a:t>9/12/2023</a:t>
            </a:fld>
            <a:endParaRPr lang="en-DE"/>
          </a:p>
        </p:txBody>
      </p:sp>
      <p:sp>
        <p:nvSpPr>
          <p:cNvPr id="5" name="Footer Placeholder 4">
            <a:extLst>
              <a:ext uri="{FF2B5EF4-FFF2-40B4-BE49-F238E27FC236}">
                <a16:creationId xmlns:a16="http://schemas.microsoft.com/office/drawing/2014/main" id="{0A88CDB4-8204-8906-DD75-89EC647DCEAD}"/>
              </a:ext>
            </a:extLst>
          </p:cNvPr>
          <p:cNvSpPr>
            <a:spLocks noGrp="1"/>
          </p:cNvSpPr>
          <p:nvPr>
            <p:ph type="ftr" sz="quarter" idx="11"/>
          </p:nvPr>
        </p:nvSpPr>
        <p:spPr/>
        <p:txBody>
          <a:bodyPr/>
          <a:lstStyle/>
          <a:p>
            <a:r>
              <a:rPr lang="en-GB" sz="1200"/>
              <a:t>Follow-Up Surveys II</a:t>
            </a:r>
            <a:endParaRPr lang="en-DE"/>
          </a:p>
        </p:txBody>
      </p:sp>
      <p:sp>
        <p:nvSpPr>
          <p:cNvPr id="6" name="Slide Number Placeholder 5">
            <a:extLst>
              <a:ext uri="{FF2B5EF4-FFF2-40B4-BE49-F238E27FC236}">
                <a16:creationId xmlns:a16="http://schemas.microsoft.com/office/drawing/2014/main" id="{BEAACA47-8B62-F5A5-CD61-50B5E50FE990}"/>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107221378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ED774D-1C2D-FFE9-5BDA-65EFD3253467}"/>
              </a:ext>
            </a:extLst>
          </p:cNvPr>
          <p:cNvSpPr>
            <a:spLocks noGrp="1"/>
          </p:cNvSpPr>
          <p:nvPr>
            <p:ph type="title"/>
          </p:nvPr>
        </p:nvSpPr>
        <p:spPr/>
        <p:txBody>
          <a:bodyPr/>
          <a:lstStyle/>
          <a:p>
            <a:r>
              <a:rPr lang="en-US"/>
              <a:t>Click to edit Master title style</a:t>
            </a:r>
            <a:endParaRPr lang="en-DE"/>
          </a:p>
        </p:txBody>
      </p:sp>
      <p:sp>
        <p:nvSpPr>
          <p:cNvPr id="3" name="Content Placeholder 2">
            <a:extLst>
              <a:ext uri="{FF2B5EF4-FFF2-40B4-BE49-F238E27FC236}">
                <a16:creationId xmlns:a16="http://schemas.microsoft.com/office/drawing/2014/main" id="{87CD2683-E840-B259-03AD-23A32C4B4D60}"/>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E"/>
          </a:p>
        </p:txBody>
      </p:sp>
      <p:sp>
        <p:nvSpPr>
          <p:cNvPr id="4" name="Date Placeholder 3">
            <a:extLst>
              <a:ext uri="{FF2B5EF4-FFF2-40B4-BE49-F238E27FC236}">
                <a16:creationId xmlns:a16="http://schemas.microsoft.com/office/drawing/2014/main" id="{CF543A72-54A1-6F1C-B2F9-D4D3ABFEBF37}"/>
              </a:ext>
            </a:extLst>
          </p:cNvPr>
          <p:cNvSpPr>
            <a:spLocks noGrp="1"/>
          </p:cNvSpPr>
          <p:nvPr>
            <p:ph type="dt" sz="half" idx="10"/>
          </p:nvPr>
        </p:nvSpPr>
        <p:spPr/>
        <p:txBody>
          <a:bodyPr/>
          <a:lstStyle/>
          <a:p>
            <a:fld id="{78B81C97-DC1E-4D6D-B0E2-FAC7B61689F0}" type="datetime1">
              <a:rPr lang="en-US" smtClean="0"/>
              <a:t>9/12/2023</a:t>
            </a:fld>
            <a:endParaRPr lang="en-DE"/>
          </a:p>
        </p:txBody>
      </p:sp>
      <p:sp>
        <p:nvSpPr>
          <p:cNvPr id="5" name="Footer Placeholder 4">
            <a:extLst>
              <a:ext uri="{FF2B5EF4-FFF2-40B4-BE49-F238E27FC236}">
                <a16:creationId xmlns:a16="http://schemas.microsoft.com/office/drawing/2014/main" id="{D1CE44C4-3783-6967-B8C5-ACBDDA4E174A}"/>
              </a:ext>
            </a:extLst>
          </p:cNvPr>
          <p:cNvSpPr>
            <a:spLocks noGrp="1"/>
          </p:cNvSpPr>
          <p:nvPr>
            <p:ph type="ftr" sz="quarter" idx="11"/>
          </p:nvPr>
        </p:nvSpPr>
        <p:spPr/>
        <p:txBody>
          <a:bodyPr/>
          <a:lstStyle/>
          <a:p>
            <a:r>
              <a:rPr lang="en-GB"/>
              <a:t>Follow-Up Surveys II</a:t>
            </a:r>
            <a:endParaRPr lang="en-DE"/>
          </a:p>
        </p:txBody>
      </p:sp>
      <p:sp>
        <p:nvSpPr>
          <p:cNvPr id="6" name="Slide Number Placeholder 5">
            <a:extLst>
              <a:ext uri="{FF2B5EF4-FFF2-40B4-BE49-F238E27FC236}">
                <a16:creationId xmlns:a16="http://schemas.microsoft.com/office/drawing/2014/main" id="{9B9293EC-75BF-E68B-4A9F-7D856C01533F}"/>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150700159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027147-6D24-FEE8-D772-54F8BBB5EE0F}"/>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en-DE"/>
          </a:p>
        </p:txBody>
      </p:sp>
      <p:sp>
        <p:nvSpPr>
          <p:cNvPr id="3" name="Text Placeholder 2">
            <a:extLst>
              <a:ext uri="{FF2B5EF4-FFF2-40B4-BE49-F238E27FC236}">
                <a16:creationId xmlns:a16="http://schemas.microsoft.com/office/drawing/2014/main" id="{7753E125-F88D-D87F-72AB-9B7BE87DC52A}"/>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9B20E9B-B56F-F9BD-DA7B-2F7239A9DA12}"/>
              </a:ext>
            </a:extLst>
          </p:cNvPr>
          <p:cNvSpPr>
            <a:spLocks noGrp="1"/>
          </p:cNvSpPr>
          <p:nvPr>
            <p:ph type="dt" sz="half" idx="10"/>
          </p:nvPr>
        </p:nvSpPr>
        <p:spPr/>
        <p:txBody>
          <a:bodyPr/>
          <a:lstStyle/>
          <a:p>
            <a:fld id="{3C466E20-7D17-4BBA-81EF-6EC0CA875BBA}" type="datetime1">
              <a:rPr lang="en-US" smtClean="0"/>
              <a:t>9/12/2023</a:t>
            </a:fld>
            <a:endParaRPr lang="en-DE"/>
          </a:p>
        </p:txBody>
      </p:sp>
      <p:sp>
        <p:nvSpPr>
          <p:cNvPr id="5" name="Footer Placeholder 4">
            <a:extLst>
              <a:ext uri="{FF2B5EF4-FFF2-40B4-BE49-F238E27FC236}">
                <a16:creationId xmlns:a16="http://schemas.microsoft.com/office/drawing/2014/main" id="{A958BA85-AC75-6DBF-D450-6B393919F1A8}"/>
              </a:ext>
            </a:extLst>
          </p:cNvPr>
          <p:cNvSpPr>
            <a:spLocks noGrp="1"/>
          </p:cNvSpPr>
          <p:nvPr>
            <p:ph type="ftr" sz="quarter" idx="11"/>
          </p:nvPr>
        </p:nvSpPr>
        <p:spPr/>
        <p:txBody>
          <a:bodyPr/>
          <a:lstStyle/>
          <a:p>
            <a:r>
              <a:rPr lang="en-GB"/>
              <a:t>Follow-Up Surveys II</a:t>
            </a:r>
            <a:endParaRPr lang="en-DE"/>
          </a:p>
        </p:txBody>
      </p:sp>
      <p:sp>
        <p:nvSpPr>
          <p:cNvPr id="6" name="Slide Number Placeholder 5">
            <a:extLst>
              <a:ext uri="{FF2B5EF4-FFF2-40B4-BE49-F238E27FC236}">
                <a16:creationId xmlns:a16="http://schemas.microsoft.com/office/drawing/2014/main" id="{790CDD1E-E1FF-A3DC-128C-7D2C7BA25A8E}"/>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213448182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1BDB44-C96E-0B1C-08B5-B952DFC3CD82}"/>
              </a:ext>
            </a:extLst>
          </p:cNvPr>
          <p:cNvSpPr>
            <a:spLocks noGrp="1"/>
          </p:cNvSpPr>
          <p:nvPr>
            <p:ph type="title"/>
          </p:nvPr>
        </p:nvSpPr>
        <p:spPr/>
        <p:txBody>
          <a:bodyPr/>
          <a:lstStyle/>
          <a:p>
            <a:r>
              <a:rPr lang="en-US"/>
              <a:t>Click to edit Master title style</a:t>
            </a:r>
            <a:endParaRPr lang="en-DE"/>
          </a:p>
        </p:txBody>
      </p:sp>
      <p:sp>
        <p:nvSpPr>
          <p:cNvPr id="3" name="Content Placeholder 2">
            <a:extLst>
              <a:ext uri="{FF2B5EF4-FFF2-40B4-BE49-F238E27FC236}">
                <a16:creationId xmlns:a16="http://schemas.microsoft.com/office/drawing/2014/main" id="{F5D2EC93-1DFE-5DE4-519E-FE792B01A7DC}"/>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E"/>
          </a:p>
        </p:txBody>
      </p:sp>
      <p:sp>
        <p:nvSpPr>
          <p:cNvPr id="4" name="Content Placeholder 3">
            <a:extLst>
              <a:ext uri="{FF2B5EF4-FFF2-40B4-BE49-F238E27FC236}">
                <a16:creationId xmlns:a16="http://schemas.microsoft.com/office/drawing/2014/main" id="{1162DA77-F670-EA1D-2B81-2986254A6A96}"/>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E"/>
          </a:p>
        </p:txBody>
      </p:sp>
      <p:sp>
        <p:nvSpPr>
          <p:cNvPr id="5" name="Date Placeholder 4">
            <a:extLst>
              <a:ext uri="{FF2B5EF4-FFF2-40B4-BE49-F238E27FC236}">
                <a16:creationId xmlns:a16="http://schemas.microsoft.com/office/drawing/2014/main" id="{C9C1A7B2-4609-A53B-73BC-061A43BC5640}"/>
              </a:ext>
            </a:extLst>
          </p:cNvPr>
          <p:cNvSpPr>
            <a:spLocks noGrp="1"/>
          </p:cNvSpPr>
          <p:nvPr>
            <p:ph type="dt" sz="half" idx="10"/>
          </p:nvPr>
        </p:nvSpPr>
        <p:spPr/>
        <p:txBody>
          <a:bodyPr/>
          <a:lstStyle/>
          <a:p>
            <a:fld id="{31FF22BD-CF43-4A32-A23F-8AFB47360E2E}" type="datetime1">
              <a:rPr lang="en-US" smtClean="0"/>
              <a:t>9/12/2023</a:t>
            </a:fld>
            <a:endParaRPr lang="en-DE"/>
          </a:p>
        </p:txBody>
      </p:sp>
      <p:sp>
        <p:nvSpPr>
          <p:cNvPr id="6" name="Footer Placeholder 5">
            <a:extLst>
              <a:ext uri="{FF2B5EF4-FFF2-40B4-BE49-F238E27FC236}">
                <a16:creationId xmlns:a16="http://schemas.microsoft.com/office/drawing/2014/main" id="{1E460DA6-DCE1-E817-2D3E-7AEEB5F14BFB}"/>
              </a:ext>
            </a:extLst>
          </p:cNvPr>
          <p:cNvSpPr>
            <a:spLocks noGrp="1"/>
          </p:cNvSpPr>
          <p:nvPr>
            <p:ph type="ftr" sz="quarter" idx="11"/>
          </p:nvPr>
        </p:nvSpPr>
        <p:spPr/>
        <p:txBody>
          <a:bodyPr/>
          <a:lstStyle/>
          <a:p>
            <a:r>
              <a:rPr lang="en-GB"/>
              <a:t>Follow-Up Surveys II</a:t>
            </a:r>
            <a:endParaRPr lang="en-DE"/>
          </a:p>
        </p:txBody>
      </p:sp>
      <p:sp>
        <p:nvSpPr>
          <p:cNvPr id="7" name="Slide Number Placeholder 6">
            <a:extLst>
              <a:ext uri="{FF2B5EF4-FFF2-40B4-BE49-F238E27FC236}">
                <a16:creationId xmlns:a16="http://schemas.microsoft.com/office/drawing/2014/main" id="{BAB8053F-65EF-698E-8661-A8A1FEC377E3}"/>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368188755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F1612B-5DA0-51AA-F145-DE7B8EDECD40}"/>
              </a:ext>
            </a:extLst>
          </p:cNvPr>
          <p:cNvSpPr>
            <a:spLocks noGrp="1"/>
          </p:cNvSpPr>
          <p:nvPr>
            <p:ph type="title"/>
          </p:nvPr>
        </p:nvSpPr>
        <p:spPr>
          <a:xfrm>
            <a:off x="839788" y="365125"/>
            <a:ext cx="10515600" cy="1325563"/>
          </a:xfrm>
        </p:spPr>
        <p:txBody>
          <a:bodyPr/>
          <a:lstStyle/>
          <a:p>
            <a:r>
              <a:rPr lang="en-US"/>
              <a:t>Click to edit Master title style</a:t>
            </a:r>
            <a:endParaRPr lang="en-DE"/>
          </a:p>
        </p:txBody>
      </p:sp>
      <p:sp>
        <p:nvSpPr>
          <p:cNvPr id="3" name="Text Placeholder 2">
            <a:extLst>
              <a:ext uri="{FF2B5EF4-FFF2-40B4-BE49-F238E27FC236}">
                <a16:creationId xmlns:a16="http://schemas.microsoft.com/office/drawing/2014/main" id="{25B12C99-1AB8-0DEB-F74A-645B3D2BDC03}"/>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C5C80BD-CA85-6CD7-BE83-3DEC238791C1}"/>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E"/>
          </a:p>
        </p:txBody>
      </p:sp>
      <p:sp>
        <p:nvSpPr>
          <p:cNvPr id="5" name="Text Placeholder 4">
            <a:extLst>
              <a:ext uri="{FF2B5EF4-FFF2-40B4-BE49-F238E27FC236}">
                <a16:creationId xmlns:a16="http://schemas.microsoft.com/office/drawing/2014/main" id="{AA1B31EF-5E65-D362-384C-E2EFEF5E1E10}"/>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376EE56-31C5-B185-1433-131385A41BB8}"/>
              </a:ext>
            </a:extLst>
          </p:cNvPr>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E"/>
          </a:p>
        </p:txBody>
      </p:sp>
      <p:sp>
        <p:nvSpPr>
          <p:cNvPr id="7" name="Date Placeholder 6">
            <a:extLst>
              <a:ext uri="{FF2B5EF4-FFF2-40B4-BE49-F238E27FC236}">
                <a16:creationId xmlns:a16="http://schemas.microsoft.com/office/drawing/2014/main" id="{56C222E5-C25D-601D-2168-FE3B9C951841}"/>
              </a:ext>
            </a:extLst>
          </p:cNvPr>
          <p:cNvSpPr>
            <a:spLocks noGrp="1"/>
          </p:cNvSpPr>
          <p:nvPr>
            <p:ph type="dt" sz="half" idx="10"/>
          </p:nvPr>
        </p:nvSpPr>
        <p:spPr/>
        <p:txBody>
          <a:bodyPr/>
          <a:lstStyle/>
          <a:p>
            <a:fld id="{67FC53BC-D669-45C9-A335-074A73062767}" type="datetime1">
              <a:rPr lang="en-US" smtClean="0"/>
              <a:t>9/12/2023</a:t>
            </a:fld>
            <a:endParaRPr lang="en-DE"/>
          </a:p>
        </p:txBody>
      </p:sp>
      <p:sp>
        <p:nvSpPr>
          <p:cNvPr id="8" name="Footer Placeholder 7">
            <a:extLst>
              <a:ext uri="{FF2B5EF4-FFF2-40B4-BE49-F238E27FC236}">
                <a16:creationId xmlns:a16="http://schemas.microsoft.com/office/drawing/2014/main" id="{7E6F276E-EEF2-39EC-880B-19C8556145A8}"/>
              </a:ext>
            </a:extLst>
          </p:cNvPr>
          <p:cNvSpPr>
            <a:spLocks noGrp="1"/>
          </p:cNvSpPr>
          <p:nvPr>
            <p:ph type="ftr" sz="quarter" idx="11"/>
          </p:nvPr>
        </p:nvSpPr>
        <p:spPr/>
        <p:txBody>
          <a:bodyPr/>
          <a:lstStyle/>
          <a:p>
            <a:r>
              <a:rPr lang="en-GB"/>
              <a:t>Follow-Up Surveys II</a:t>
            </a:r>
            <a:endParaRPr lang="en-DE"/>
          </a:p>
        </p:txBody>
      </p:sp>
      <p:sp>
        <p:nvSpPr>
          <p:cNvPr id="9" name="Slide Number Placeholder 8">
            <a:extLst>
              <a:ext uri="{FF2B5EF4-FFF2-40B4-BE49-F238E27FC236}">
                <a16:creationId xmlns:a16="http://schemas.microsoft.com/office/drawing/2014/main" id="{60670A38-92B2-9EC9-57F7-ACC457A39091}"/>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376191335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4EA364-C6DB-92F4-C968-65BF3591D59A}"/>
              </a:ext>
            </a:extLst>
          </p:cNvPr>
          <p:cNvSpPr>
            <a:spLocks noGrp="1"/>
          </p:cNvSpPr>
          <p:nvPr>
            <p:ph type="title"/>
          </p:nvPr>
        </p:nvSpPr>
        <p:spPr/>
        <p:txBody>
          <a:bodyPr/>
          <a:lstStyle/>
          <a:p>
            <a:r>
              <a:rPr lang="en-US"/>
              <a:t>Click to edit Master title style</a:t>
            </a:r>
            <a:endParaRPr lang="en-DE"/>
          </a:p>
        </p:txBody>
      </p:sp>
      <p:sp>
        <p:nvSpPr>
          <p:cNvPr id="3" name="Date Placeholder 2">
            <a:extLst>
              <a:ext uri="{FF2B5EF4-FFF2-40B4-BE49-F238E27FC236}">
                <a16:creationId xmlns:a16="http://schemas.microsoft.com/office/drawing/2014/main" id="{03909DF6-A73B-2492-545E-8F298929A4C5}"/>
              </a:ext>
            </a:extLst>
          </p:cNvPr>
          <p:cNvSpPr>
            <a:spLocks noGrp="1"/>
          </p:cNvSpPr>
          <p:nvPr>
            <p:ph type="dt" sz="half" idx="10"/>
          </p:nvPr>
        </p:nvSpPr>
        <p:spPr/>
        <p:txBody>
          <a:bodyPr/>
          <a:lstStyle/>
          <a:p>
            <a:fld id="{594BB6CA-245D-48F4-A185-EAD7C61D6A12}" type="datetime1">
              <a:rPr lang="en-US" smtClean="0"/>
              <a:t>9/12/2023</a:t>
            </a:fld>
            <a:endParaRPr lang="en-DE"/>
          </a:p>
        </p:txBody>
      </p:sp>
      <p:sp>
        <p:nvSpPr>
          <p:cNvPr id="4" name="Footer Placeholder 3">
            <a:extLst>
              <a:ext uri="{FF2B5EF4-FFF2-40B4-BE49-F238E27FC236}">
                <a16:creationId xmlns:a16="http://schemas.microsoft.com/office/drawing/2014/main" id="{D9721011-A0B3-721A-F269-6AD519FD85E1}"/>
              </a:ext>
            </a:extLst>
          </p:cNvPr>
          <p:cNvSpPr>
            <a:spLocks noGrp="1"/>
          </p:cNvSpPr>
          <p:nvPr>
            <p:ph type="ftr" sz="quarter" idx="11"/>
          </p:nvPr>
        </p:nvSpPr>
        <p:spPr/>
        <p:txBody>
          <a:bodyPr/>
          <a:lstStyle/>
          <a:p>
            <a:r>
              <a:rPr lang="en-GB"/>
              <a:t>Follow-Up Surveys II</a:t>
            </a:r>
            <a:endParaRPr lang="en-DE"/>
          </a:p>
        </p:txBody>
      </p:sp>
      <p:sp>
        <p:nvSpPr>
          <p:cNvPr id="5" name="Slide Number Placeholder 4">
            <a:extLst>
              <a:ext uri="{FF2B5EF4-FFF2-40B4-BE49-F238E27FC236}">
                <a16:creationId xmlns:a16="http://schemas.microsoft.com/office/drawing/2014/main" id="{2B9C4350-9CC3-0117-B28C-05130B7B3C36}"/>
              </a:ext>
            </a:extLst>
          </p:cNvPr>
          <p:cNvSpPr>
            <a:spLocks noGrp="1"/>
          </p:cNvSpPr>
          <p:nvPr>
            <p:ph type="sldNum" sz="quarter" idx="12"/>
          </p:nvPr>
        </p:nvSpPr>
        <p:spPr/>
        <p:txBody>
          <a:bodyPr/>
          <a:lstStyle/>
          <a:p>
            <a:fld id="{1CDE6A47-1559-4F8C-8633-5E95A23D9D91}" type="slidenum">
              <a:rPr lang="en-DE" smtClean="0"/>
              <a:t>‹#›</a:t>
            </a:fld>
            <a:endParaRPr lang="en-DE"/>
          </a:p>
        </p:txBody>
      </p:sp>
    </p:spTree>
    <p:extLst>
      <p:ext uri="{BB962C8B-B14F-4D97-AF65-F5344CB8AC3E}">
        <p14:creationId xmlns:p14="http://schemas.microsoft.com/office/powerpoint/2010/main" val="11214114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slideLayout" Target="../slideLayouts/slideLayout291.xml"/><Relationship Id="rId7" Type="http://schemas.openxmlformats.org/officeDocument/2006/relationships/theme" Target="../theme/theme10.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5" Type="http://schemas.openxmlformats.org/officeDocument/2006/relationships/slideLayout" Target="../slideLayouts/slideLayout293.xml"/><Relationship Id="rId4" Type="http://schemas.openxmlformats.org/officeDocument/2006/relationships/slideLayout" Target="../slideLayouts/slideLayout29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7.xml"/><Relationship Id="rId18" Type="http://schemas.openxmlformats.org/officeDocument/2006/relationships/slideLayout" Target="../slideLayouts/slideLayout32.xml"/><Relationship Id="rId26" Type="http://schemas.openxmlformats.org/officeDocument/2006/relationships/slideLayout" Target="../slideLayouts/slideLayout40.xml"/><Relationship Id="rId39" Type="http://schemas.openxmlformats.org/officeDocument/2006/relationships/slideLayout" Target="../slideLayouts/slideLayout53.xml"/><Relationship Id="rId21" Type="http://schemas.openxmlformats.org/officeDocument/2006/relationships/slideLayout" Target="../slideLayouts/slideLayout35.xml"/><Relationship Id="rId34" Type="http://schemas.openxmlformats.org/officeDocument/2006/relationships/slideLayout" Target="../slideLayouts/slideLayout48.xml"/><Relationship Id="rId42" Type="http://schemas.openxmlformats.org/officeDocument/2006/relationships/slideLayout" Target="../slideLayouts/slideLayout56.xml"/><Relationship Id="rId7" Type="http://schemas.openxmlformats.org/officeDocument/2006/relationships/slideLayout" Target="../slideLayouts/slideLayout21.xml"/><Relationship Id="rId2" Type="http://schemas.openxmlformats.org/officeDocument/2006/relationships/slideLayout" Target="../slideLayouts/slideLayout16.xml"/><Relationship Id="rId16" Type="http://schemas.openxmlformats.org/officeDocument/2006/relationships/slideLayout" Target="../slideLayouts/slideLayout30.xml"/><Relationship Id="rId29" Type="http://schemas.openxmlformats.org/officeDocument/2006/relationships/slideLayout" Target="../slideLayouts/slideLayout43.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24" Type="http://schemas.openxmlformats.org/officeDocument/2006/relationships/slideLayout" Target="../slideLayouts/slideLayout38.xml"/><Relationship Id="rId32" Type="http://schemas.openxmlformats.org/officeDocument/2006/relationships/slideLayout" Target="../slideLayouts/slideLayout46.xml"/><Relationship Id="rId37" Type="http://schemas.openxmlformats.org/officeDocument/2006/relationships/slideLayout" Target="../slideLayouts/slideLayout51.xml"/><Relationship Id="rId40" Type="http://schemas.openxmlformats.org/officeDocument/2006/relationships/slideLayout" Target="../slideLayouts/slideLayout54.xml"/><Relationship Id="rId45" Type="http://schemas.openxmlformats.org/officeDocument/2006/relationships/image" Target="../media/image1.png"/><Relationship Id="rId5" Type="http://schemas.openxmlformats.org/officeDocument/2006/relationships/slideLayout" Target="../slideLayouts/slideLayout19.xml"/><Relationship Id="rId15" Type="http://schemas.openxmlformats.org/officeDocument/2006/relationships/slideLayout" Target="../slideLayouts/slideLayout29.xml"/><Relationship Id="rId23" Type="http://schemas.openxmlformats.org/officeDocument/2006/relationships/slideLayout" Target="../slideLayouts/slideLayout37.xml"/><Relationship Id="rId28" Type="http://schemas.openxmlformats.org/officeDocument/2006/relationships/slideLayout" Target="../slideLayouts/slideLayout42.xml"/><Relationship Id="rId36" Type="http://schemas.openxmlformats.org/officeDocument/2006/relationships/slideLayout" Target="../slideLayouts/slideLayout50.xml"/><Relationship Id="rId10" Type="http://schemas.openxmlformats.org/officeDocument/2006/relationships/slideLayout" Target="../slideLayouts/slideLayout24.xml"/><Relationship Id="rId19" Type="http://schemas.openxmlformats.org/officeDocument/2006/relationships/slideLayout" Target="../slideLayouts/slideLayout33.xml"/><Relationship Id="rId31" Type="http://schemas.openxmlformats.org/officeDocument/2006/relationships/slideLayout" Target="../slideLayouts/slideLayout45.xml"/><Relationship Id="rId44" Type="http://schemas.openxmlformats.org/officeDocument/2006/relationships/theme" Target="../theme/theme2.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 Id="rId22" Type="http://schemas.openxmlformats.org/officeDocument/2006/relationships/slideLayout" Target="../slideLayouts/slideLayout36.xml"/><Relationship Id="rId27" Type="http://schemas.openxmlformats.org/officeDocument/2006/relationships/slideLayout" Target="../slideLayouts/slideLayout41.xml"/><Relationship Id="rId30" Type="http://schemas.openxmlformats.org/officeDocument/2006/relationships/slideLayout" Target="../slideLayouts/slideLayout44.xml"/><Relationship Id="rId35" Type="http://schemas.openxmlformats.org/officeDocument/2006/relationships/slideLayout" Target="../slideLayouts/slideLayout49.xml"/><Relationship Id="rId43" Type="http://schemas.openxmlformats.org/officeDocument/2006/relationships/slideLayout" Target="../slideLayouts/slideLayout57.xml"/><Relationship Id="rId8" Type="http://schemas.openxmlformats.org/officeDocument/2006/relationships/slideLayout" Target="../slideLayouts/slideLayout22.xml"/><Relationship Id="rId3" Type="http://schemas.openxmlformats.org/officeDocument/2006/relationships/slideLayout" Target="../slideLayouts/slideLayout17.xml"/><Relationship Id="rId12" Type="http://schemas.openxmlformats.org/officeDocument/2006/relationships/slideLayout" Target="../slideLayouts/slideLayout26.xml"/><Relationship Id="rId17" Type="http://schemas.openxmlformats.org/officeDocument/2006/relationships/slideLayout" Target="../slideLayouts/slideLayout31.xml"/><Relationship Id="rId25" Type="http://schemas.openxmlformats.org/officeDocument/2006/relationships/slideLayout" Target="../slideLayouts/slideLayout39.xml"/><Relationship Id="rId33" Type="http://schemas.openxmlformats.org/officeDocument/2006/relationships/slideLayout" Target="../slideLayouts/slideLayout47.xml"/><Relationship Id="rId38" Type="http://schemas.openxmlformats.org/officeDocument/2006/relationships/slideLayout" Target="../slideLayouts/slideLayout52.xml"/><Relationship Id="rId46" Type="http://schemas.microsoft.com/office/2007/relationships/hdphoto" Target="../media/hdphoto1.wdp"/><Relationship Id="rId20" Type="http://schemas.openxmlformats.org/officeDocument/2006/relationships/slideLayout" Target="../slideLayouts/slideLayout34.xml"/><Relationship Id="rId41" Type="http://schemas.openxmlformats.org/officeDocument/2006/relationships/slideLayout" Target="../slideLayouts/slideLayout55.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70.xml"/><Relationship Id="rId18" Type="http://schemas.openxmlformats.org/officeDocument/2006/relationships/slideLayout" Target="../slideLayouts/slideLayout75.xml"/><Relationship Id="rId26" Type="http://schemas.openxmlformats.org/officeDocument/2006/relationships/slideLayout" Target="../slideLayouts/slideLayout83.xml"/><Relationship Id="rId39" Type="http://schemas.microsoft.com/office/2007/relationships/hdphoto" Target="../media/hdphoto4.wdp"/><Relationship Id="rId21" Type="http://schemas.openxmlformats.org/officeDocument/2006/relationships/slideLayout" Target="../slideLayouts/slideLayout78.xml"/><Relationship Id="rId34" Type="http://schemas.openxmlformats.org/officeDocument/2006/relationships/slideLayout" Target="../slideLayouts/slideLayout91.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25" Type="http://schemas.openxmlformats.org/officeDocument/2006/relationships/slideLayout" Target="../slideLayouts/slideLayout82.xml"/><Relationship Id="rId33" Type="http://schemas.openxmlformats.org/officeDocument/2006/relationships/slideLayout" Target="../slideLayouts/slideLayout90.xml"/><Relationship Id="rId38" Type="http://schemas.openxmlformats.org/officeDocument/2006/relationships/image" Target="../media/image18.png"/><Relationship Id="rId2" Type="http://schemas.openxmlformats.org/officeDocument/2006/relationships/slideLayout" Target="../slideLayouts/slideLayout59.xml"/><Relationship Id="rId16" Type="http://schemas.openxmlformats.org/officeDocument/2006/relationships/slideLayout" Target="../slideLayouts/slideLayout73.xml"/><Relationship Id="rId20" Type="http://schemas.openxmlformats.org/officeDocument/2006/relationships/slideLayout" Target="../slideLayouts/slideLayout77.xml"/><Relationship Id="rId29" Type="http://schemas.openxmlformats.org/officeDocument/2006/relationships/slideLayout" Target="../slideLayouts/slideLayout86.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24" Type="http://schemas.openxmlformats.org/officeDocument/2006/relationships/slideLayout" Target="../slideLayouts/slideLayout81.xml"/><Relationship Id="rId32" Type="http://schemas.openxmlformats.org/officeDocument/2006/relationships/slideLayout" Target="../slideLayouts/slideLayout89.xml"/><Relationship Id="rId37" Type="http://schemas.openxmlformats.org/officeDocument/2006/relationships/theme" Target="../theme/theme3.xml"/><Relationship Id="rId5" Type="http://schemas.openxmlformats.org/officeDocument/2006/relationships/slideLayout" Target="../slideLayouts/slideLayout62.xml"/><Relationship Id="rId15" Type="http://schemas.openxmlformats.org/officeDocument/2006/relationships/slideLayout" Target="../slideLayouts/slideLayout72.xml"/><Relationship Id="rId23" Type="http://schemas.openxmlformats.org/officeDocument/2006/relationships/slideLayout" Target="../slideLayouts/slideLayout80.xml"/><Relationship Id="rId28" Type="http://schemas.openxmlformats.org/officeDocument/2006/relationships/slideLayout" Target="../slideLayouts/slideLayout85.xml"/><Relationship Id="rId36" Type="http://schemas.openxmlformats.org/officeDocument/2006/relationships/slideLayout" Target="../slideLayouts/slideLayout93.xml"/><Relationship Id="rId10" Type="http://schemas.openxmlformats.org/officeDocument/2006/relationships/slideLayout" Target="../slideLayouts/slideLayout67.xml"/><Relationship Id="rId19" Type="http://schemas.openxmlformats.org/officeDocument/2006/relationships/slideLayout" Target="../slideLayouts/slideLayout76.xml"/><Relationship Id="rId31" Type="http://schemas.openxmlformats.org/officeDocument/2006/relationships/slideLayout" Target="../slideLayouts/slideLayout88.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slideLayout" Target="../slideLayouts/slideLayout71.xml"/><Relationship Id="rId22" Type="http://schemas.openxmlformats.org/officeDocument/2006/relationships/slideLayout" Target="../slideLayouts/slideLayout79.xml"/><Relationship Id="rId27" Type="http://schemas.openxmlformats.org/officeDocument/2006/relationships/slideLayout" Target="../slideLayouts/slideLayout84.xml"/><Relationship Id="rId30" Type="http://schemas.openxmlformats.org/officeDocument/2006/relationships/slideLayout" Target="../slideLayouts/slideLayout87.xml"/><Relationship Id="rId35" Type="http://schemas.openxmlformats.org/officeDocument/2006/relationships/slideLayout" Target="../slideLayouts/slideLayout92.xml"/><Relationship Id="rId8" Type="http://schemas.openxmlformats.org/officeDocument/2006/relationships/slideLayout" Target="../slideLayouts/slideLayout65.xml"/><Relationship Id="rId3" Type="http://schemas.openxmlformats.org/officeDocument/2006/relationships/slideLayout" Target="../slideLayouts/slideLayout6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theme" Target="../theme/theme4.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20.xml"/><Relationship Id="rId18" Type="http://schemas.openxmlformats.org/officeDocument/2006/relationships/slideLayout" Target="../slideLayouts/slideLayout125.xml"/><Relationship Id="rId26" Type="http://schemas.openxmlformats.org/officeDocument/2006/relationships/slideLayout" Target="../slideLayouts/slideLayout133.xml"/><Relationship Id="rId39" Type="http://schemas.microsoft.com/office/2007/relationships/hdphoto" Target="../media/hdphoto7.wdp"/><Relationship Id="rId21" Type="http://schemas.openxmlformats.org/officeDocument/2006/relationships/slideLayout" Target="../slideLayouts/slideLayout128.xml"/><Relationship Id="rId34" Type="http://schemas.openxmlformats.org/officeDocument/2006/relationships/slideLayout" Target="../slideLayouts/slideLayout141.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17" Type="http://schemas.openxmlformats.org/officeDocument/2006/relationships/slideLayout" Target="../slideLayouts/slideLayout124.xml"/><Relationship Id="rId25" Type="http://schemas.openxmlformats.org/officeDocument/2006/relationships/slideLayout" Target="../slideLayouts/slideLayout132.xml"/><Relationship Id="rId33" Type="http://schemas.openxmlformats.org/officeDocument/2006/relationships/slideLayout" Target="../slideLayouts/slideLayout140.xml"/><Relationship Id="rId38" Type="http://schemas.openxmlformats.org/officeDocument/2006/relationships/image" Target="../media/image40.png"/><Relationship Id="rId2" Type="http://schemas.openxmlformats.org/officeDocument/2006/relationships/slideLayout" Target="../slideLayouts/slideLayout109.xml"/><Relationship Id="rId16" Type="http://schemas.openxmlformats.org/officeDocument/2006/relationships/slideLayout" Target="../slideLayouts/slideLayout123.xml"/><Relationship Id="rId20" Type="http://schemas.openxmlformats.org/officeDocument/2006/relationships/slideLayout" Target="../slideLayouts/slideLayout127.xml"/><Relationship Id="rId29" Type="http://schemas.openxmlformats.org/officeDocument/2006/relationships/slideLayout" Target="../slideLayouts/slideLayout136.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24" Type="http://schemas.openxmlformats.org/officeDocument/2006/relationships/slideLayout" Target="../slideLayouts/slideLayout131.xml"/><Relationship Id="rId32" Type="http://schemas.openxmlformats.org/officeDocument/2006/relationships/slideLayout" Target="../slideLayouts/slideLayout139.xml"/><Relationship Id="rId37" Type="http://schemas.openxmlformats.org/officeDocument/2006/relationships/theme" Target="../theme/theme5.xml"/><Relationship Id="rId5" Type="http://schemas.openxmlformats.org/officeDocument/2006/relationships/slideLayout" Target="../slideLayouts/slideLayout112.xml"/><Relationship Id="rId15" Type="http://schemas.openxmlformats.org/officeDocument/2006/relationships/slideLayout" Target="../slideLayouts/slideLayout122.xml"/><Relationship Id="rId23" Type="http://schemas.openxmlformats.org/officeDocument/2006/relationships/slideLayout" Target="../slideLayouts/slideLayout130.xml"/><Relationship Id="rId28" Type="http://schemas.openxmlformats.org/officeDocument/2006/relationships/slideLayout" Target="../slideLayouts/slideLayout135.xml"/><Relationship Id="rId36" Type="http://schemas.openxmlformats.org/officeDocument/2006/relationships/slideLayout" Target="../slideLayouts/slideLayout143.xml"/><Relationship Id="rId10" Type="http://schemas.openxmlformats.org/officeDocument/2006/relationships/slideLayout" Target="../slideLayouts/slideLayout117.xml"/><Relationship Id="rId19" Type="http://schemas.openxmlformats.org/officeDocument/2006/relationships/slideLayout" Target="../slideLayouts/slideLayout126.xml"/><Relationship Id="rId31" Type="http://schemas.openxmlformats.org/officeDocument/2006/relationships/slideLayout" Target="../slideLayouts/slideLayout138.xml"/><Relationship Id="rId4" Type="http://schemas.openxmlformats.org/officeDocument/2006/relationships/slideLayout" Target="../slideLayouts/slideLayout111.xml"/><Relationship Id="rId9" Type="http://schemas.openxmlformats.org/officeDocument/2006/relationships/slideLayout" Target="../slideLayouts/slideLayout116.xml"/><Relationship Id="rId14" Type="http://schemas.openxmlformats.org/officeDocument/2006/relationships/slideLayout" Target="../slideLayouts/slideLayout121.xml"/><Relationship Id="rId22" Type="http://schemas.openxmlformats.org/officeDocument/2006/relationships/slideLayout" Target="../slideLayouts/slideLayout129.xml"/><Relationship Id="rId27" Type="http://schemas.openxmlformats.org/officeDocument/2006/relationships/slideLayout" Target="../slideLayouts/slideLayout134.xml"/><Relationship Id="rId30" Type="http://schemas.openxmlformats.org/officeDocument/2006/relationships/slideLayout" Target="../slideLayouts/slideLayout137.xml"/><Relationship Id="rId35" Type="http://schemas.openxmlformats.org/officeDocument/2006/relationships/slideLayout" Target="../slideLayouts/slideLayout142.xml"/><Relationship Id="rId8" Type="http://schemas.openxmlformats.org/officeDocument/2006/relationships/slideLayout" Target="../slideLayouts/slideLayout115.xml"/><Relationship Id="rId3" Type="http://schemas.openxmlformats.org/officeDocument/2006/relationships/slideLayout" Target="../slideLayouts/slideLayout110.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156.xml"/><Relationship Id="rId18" Type="http://schemas.openxmlformats.org/officeDocument/2006/relationships/slideLayout" Target="../slideLayouts/slideLayout161.xml"/><Relationship Id="rId26" Type="http://schemas.openxmlformats.org/officeDocument/2006/relationships/slideLayout" Target="../slideLayouts/slideLayout169.xml"/><Relationship Id="rId21" Type="http://schemas.openxmlformats.org/officeDocument/2006/relationships/slideLayout" Target="../slideLayouts/slideLayout164.xml"/><Relationship Id="rId34" Type="http://schemas.openxmlformats.org/officeDocument/2006/relationships/slideLayout" Target="../slideLayouts/slideLayout177.xml"/><Relationship Id="rId7" Type="http://schemas.openxmlformats.org/officeDocument/2006/relationships/slideLayout" Target="../slideLayouts/slideLayout150.xml"/><Relationship Id="rId12" Type="http://schemas.openxmlformats.org/officeDocument/2006/relationships/slideLayout" Target="../slideLayouts/slideLayout155.xml"/><Relationship Id="rId17" Type="http://schemas.openxmlformats.org/officeDocument/2006/relationships/slideLayout" Target="../slideLayouts/slideLayout160.xml"/><Relationship Id="rId25" Type="http://schemas.openxmlformats.org/officeDocument/2006/relationships/slideLayout" Target="../slideLayouts/slideLayout168.xml"/><Relationship Id="rId33" Type="http://schemas.openxmlformats.org/officeDocument/2006/relationships/slideLayout" Target="../slideLayouts/slideLayout176.xml"/><Relationship Id="rId38" Type="http://schemas.microsoft.com/office/2007/relationships/hdphoto" Target="../media/hdphoto1.wdp"/><Relationship Id="rId2" Type="http://schemas.openxmlformats.org/officeDocument/2006/relationships/slideLayout" Target="../slideLayouts/slideLayout145.xml"/><Relationship Id="rId16" Type="http://schemas.openxmlformats.org/officeDocument/2006/relationships/slideLayout" Target="../slideLayouts/slideLayout159.xml"/><Relationship Id="rId20" Type="http://schemas.openxmlformats.org/officeDocument/2006/relationships/slideLayout" Target="../slideLayouts/slideLayout163.xml"/><Relationship Id="rId29" Type="http://schemas.openxmlformats.org/officeDocument/2006/relationships/slideLayout" Target="../slideLayouts/slideLayout172.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24" Type="http://schemas.openxmlformats.org/officeDocument/2006/relationships/slideLayout" Target="../slideLayouts/slideLayout167.xml"/><Relationship Id="rId32" Type="http://schemas.openxmlformats.org/officeDocument/2006/relationships/slideLayout" Target="../slideLayouts/slideLayout175.xml"/><Relationship Id="rId37" Type="http://schemas.openxmlformats.org/officeDocument/2006/relationships/image" Target="../media/image1.png"/><Relationship Id="rId5" Type="http://schemas.openxmlformats.org/officeDocument/2006/relationships/slideLayout" Target="../slideLayouts/slideLayout148.xml"/><Relationship Id="rId15" Type="http://schemas.openxmlformats.org/officeDocument/2006/relationships/slideLayout" Target="../slideLayouts/slideLayout158.xml"/><Relationship Id="rId23" Type="http://schemas.openxmlformats.org/officeDocument/2006/relationships/slideLayout" Target="../slideLayouts/slideLayout166.xml"/><Relationship Id="rId28" Type="http://schemas.openxmlformats.org/officeDocument/2006/relationships/slideLayout" Target="../slideLayouts/slideLayout171.xml"/><Relationship Id="rId36" Type="http://schemas.openxmlformats.org/officeDocument/2006/relationships/theme" Target="../theme/theme6.xml"/><Relationship Id="rId10" Type="http://schemas.openxmlformats.org/officeDocument/2006/relationships/slideLayout" Target="../slideLayouts/slideLayout153.xml"/><Relationship Id="rId19" Type="http://schemas.openxmlformats.org/officeDocument/2006/relationships/slideLayout" Target="../slideLayouts/slideLayout162.xml"/><Relationship Id="rId31" Type="http://schemas.openxmlformats.org/officeDocument/2006/relationships/slideLayout" Target="../slideLayouts/slideLayout174.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slideLayout" Target="../slideLayouts/slideLayout157.xml"/><Relationship Id="rId22" Type="http://schemas.openxmlformats.org/officeDocument/2006/relationships/slideLayout" Target="../slideLayouts/slideLayout165.xml"/><Relationship Id="rId27" Type="http://schemas.openxmlformats.org/officeDocument/2006/relationships/slideLayout" Target="../slideLayouts/slideLayout170.xml"/><Relationship Id="rId30" Type="http://schemas.openxmlformats.org/officeDocument/2006/relationships/slideLayout" Target="../slideLayouts/slideLayout173.xml"/><Relationship Id="rId35" Type="http://schemas.openxmlformats.org/officeDocument/2006/relationships/slideLayout" Target="../slideLayouts/slideLayout178.xml"/><Relationship Id="rId8" Type="http://schemas.openxmlformats.org/officeDocument/2006/relationships/slideLayout" Target="../slideLayouts/slideLayout151.xml"/><Relationship Id="rId3" Type="http://schemas.openxmlformats.org/officeDocument/2006/relationships/slideLayout" Target="../slideLayouts/slideLayout146.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91.xml"/><Relationship Id="rId18" Type="http://schemas.openxmlformats.org/officeDocument/2006/relationships/slideLayout" Target="../slideLayouts/slideLayout196.xml"/><Relationship Id="rId26" Type="http://schemas.openxmlformats.org/officeDocument/2006/relationships/slideLayout" Target="../slideLayouts/slideLayout204.xml"/><Relationship Id="rId39" Type="http://schemas.microsoft.com/office/2007/relationships/hdphoto" Target="../media/hdphoto1.wdp"/><Relationship Id="rId21" Type="http://schemas.openxmlformats.org/officeDocument/2006/relationships/slideLayout" Target="../slideLayouts/slideLayout199.xml"/><Relationship Id="rId34" Type="http://schemas.openxmlformats.org/officeDocument/2006/relationships/slideLayout" Target="../slideLayouts/slideLayout212.xml"/><Relationship Id="rId7" Type="http://schemas.openxmlformats.org/officeDocument/2006/relationships/slideLayout" Target="../slideLayouts/slideLayout185.xml"/><Relationship Id="rId12" Type="http://schemas.openxmlformats.org/officeDocument/2006/relationships/slideLayout" Target="../slideLayouts/slideLayout190.xml"/><Relationship Id="rId17" Type="http://schemas.openxmlformats.org/officeDocument/2006/relationships/slideLayout" Target="../slideLayouts/slideLayout195.xml"/><Relationship Id="rId25" Type="http://schemas.openxmlformats.org/officeDocument/2006/relationships/slideLayout" Target="../slideLayouts/slideLayout203.xml"/><Relationship Id="rId33" Type="http://schemas.openxmlformats.org/officeDocument/2006/relationships/slideLayout" Target="../slideLayouts/slideLayout211.xml"/><Relationship Id="rId38" Type="http://schemas.openxmlformats.org/officeDocument/2006/relationships/image" Target="../media/image1.png"/><Relationship Id="rId2" Type="http://schemas.openxmlformats.org/officeDocument/2006/relationships/slideLayout" Target="../slideLayouts/slideLayout180.xml"/><Relationship Id="rId16" Type="http://schemas.openxmlformats.org/officeDocument/2006/relationships/slideLayout" Target="../slideLayouts/slideLayout194.xml"/><Relationship Id="rId20" Type="http://schemas.openxmlformats.org/officeDocument/2006/relationships/slideLayout" Target="../slideLayouts/slideLayout198.xml"/><Relationship Id="rId29" Type="http://schemas.openxmlformats.org/officeDocument/2006/relationships/slideLayout" Target="../slideLayouts/slideLayout207.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24" Type="http://schemas.openxmlformats.org/officeDocument/2006/relationships/slideLayout" Target="../slideLayouts/slideLayout202.xml"/><Relationship Id="rId32" Type="http://schemas.openxmlformats.org/officeDocument/2006/relationships/slideLayout" Target="../slideLayouts/slideLayout210.xml"/><Relationship Id="rId37" Type="http://schemas.openxmlformats.org/officeDocument/2006/relationships/theme" Target="../theme/theme7.xml"/><Relationship Id="rId5" Type="http://schemas.openxmlformats.org/officeDocument/2006/relationships/slideLayout" Target="../slideLayouts/slideLayout183.xml"/><Relationship Id="rId15" Type="http://schemas.openxmlformats.org/officeDocument/2006/relationships/slideLayout" Target="../slideLayouts/slideLayout193.xml"/><Relationship Id="rId23" Type="http://schemas.openxmlformats.org/officeDocument/2006/relationships/slideLayout" Target="../slideLayouts/slideLayout201.xml"/><Relationship Id="rId28" Type="http://schemas.openxmlformats.org/officeDocument/2006/relationships/slideLayout" Target="../slideLayouts/slideLayout206.xml"/><Relationship Id="rId36" Type="http://schemas.openxmlformats.org/officeDocument/2006/relationships/slideLayout" Target="../slideLayouts/slideLayout214.xml"/><Relationship Id="rId10" Type="http://schemas.openxmlformats.org/officeDocument/2006/relationships/slideLayout" Target="../slideLayouts/slideLayout188.xml"/><Relationship Id="rId19" Type="http://schemas.openxmlformats.org/officeDocument/2006/relationships/slideLayout" Target="../slideLayouts/slideLayout197.xml"/><Relationship Id="rId31" Type="http://schemas.openxmlformats.org/officeDocument/2006/relationships/slideLayout" Target="../slideLayouts/slideLayout209.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slideLayout" Target="../slideLayouts/slideLayout192.xml"/><Relationship Id="rId22" Type="http://schemas.openxmlformats.org/officeDocument/2006/relationships/slideLayout" Target="../slideLayouts/slideLayout200.xml"/><Relationship Id="rId27" Type="http://schemas.openxmlformats.org/officeDocument/2006/relationships/slideLayout" Target="../slideLayouts/slideLayout205.xml"/><Relationship Id="rId30" Type="http://schemas.openxmlformats.org/officeDocument/2006/relationships/slideLayout" Target="../slideLayouts/slideLayout208.xml"/><Relationship Id="rId35" Type="http://schemas.openxmlformats.org/officeDocument/2006/relationships/slideLayout" Target="../slideLayouts/slideLayout213.xml"/><Relationship Id="rId8" Type="http://schemas.openxmlformats.org/officeDocument/2006/relationships/slideLayout" Target="../slideLayouts/slideLayout186.xml"/><Relationship Id="rId3" Type="http://schemas.openxmlformats.org/officeDocument/2006/relationships/slideLayout" Target="../slideLayouts/slideLayout181.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227.xml"/><Relationship Id="rId18" Type="http://schemas.openxmlformats.org/officeDocument/2006/relationships/slideLayout" Target="../slideLayouts/slideLayout232.xml"/><Relationship Id="rId26" Type="http://schemas.openxmlformats.org/officeDocument/2006/relationships/slideLayout" Target="../slideLayouts/slideLayout240.xml"/><Relationship Id="rId39" Type="http://schemas.openxmlformats.org/officeDocument/2006/relationships/slideLayout" Target="../slideLayouts/slideLayout253.xml"/><Relationship Id="rId21" Type="http://schemas.openxmlformats.org/officeDocument/2006/relationships/slideLayout" Target="../slideLayouts/slideLayout235.xml"/><Relationship Id="rId34" Type="http://schemas.openxmlformats.org/officeDocument/2006/relationships/slideLayout" Target="../slideLayouts/slideLayout248.xml"/><Relationship Id="rId42" Type="http://schemas.microsoft.com/office/2007/relationships/hdphoto" Target="../media/hdphoto10.wdp"/><Relationship Id="rId7" Type="http://schemas.openxmlformats.org/officeDocument/2006/relationships/slideLayout" Target="../slideLayouts/slideLayout221.xml"/><Relationship Id="rId2" Type="http://schemas.openxmlformats.org/officeDocument/2006/relationships/slideLayout" Target="../slideLayouts/slideLayout216.xml"/><Relationship Id="rId16" Type="http://schemas.openxmlformats.org/officeDocument/2006/relationships/slideLayout" Target="../slideLayouts/slideLayout230.xml"/><Relationship Id="rId20" Type="http://schemas.openxmlformats.org/officeDocument/2006/relationships/slideLayout" Target="../slideLayouts/slideLayout234.xml"/><Relationship Id="rId29" Type="http://schemas.openxmlformats.org/officeDocument/2006/relationships/slideLayout" Target="../slideLayouts/slideLayout243.xml"/><Relationship Id="rId41" Type="http://schemas.openxmlformats.org/officeDocument/2006/relationships/image" Target="../media/image47.png"/><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24" Type="http://schemas.openxmlformats.org/officeDocument/2006/relationships/slideLayout" Target="../slideLayouts/slideLayout238.xml"/><Relationship Id="rId32" Type="http://schemas.openxmlformats.org/officeDocument/2006/relationships/slideLayout" Target="../slideLayouts/slideLayout246.xml"/><Relationship Id="rId37" Type="http://schemas.openxmlformats.org/officeDocument/2006/relationships/slideLayout" Target="../slideLayouts/slideLayout251.xml"/><Relationship Id="rId40" Type="http://schemas.openxmlformats.org/officeDocument/2006/relationships/theme" Target="../theme/theme8.xml"/><Relationship Id="rId5" Type="http://schemas.openxmlformats.org/officeDocument/2006/relationships/slideLayout" Target="../slideLayouts/slideLayout219.xml"/><Relationship Id="rId15" Type="http://schemas.openxmlformats.org/officeDocument/2006/relationships/slideLayout" Target="../slideLayouts/slideLayout229.xml"/><Relationship Id="rId23" Type="http://schemas.openxmlformats.org/officeDocument/2006/relationships/slideLayout" Target="../slideLayouts/slideLayout237.xml"/><Relationship Id="rId28" Type="http://schemas.openxmlformats.org/officeDocument/2006/relationships/slideLayout" Target="../slideLayouts/slideLayout242.xml"/><Relationship Id="rId36" Type="http://schemas.openxmlformats.org/officeDocument/2006/relationships/slideLayout" Target="../slideLayouts/slideLayout250.xml"/><Relationship Id="rId10" Type="http://schemas.openxmlformats.org/officeDocument/2006/relationships/slideLayout" Target="../slideLayouts/slideLayout224.xml"/><Relationship Id="rId19" Type="http://schemas.openxmlformats.org/officeDocument/2006/relationships/slideLayout" Target="../slideLayouts/slideLayout233.xml"/><Relationship Id="rId31" Type="http://schemas.openxmlformats.org/officeDocument/2006/relationships/slideLayout" Target="../slideLayouts/slideLayout245.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slideLayout" Target="../slideLayouts/slideLayout228.xml"/><Relationship Id="rId22" Type="http://schemas.openxmlformats.org/officeDocument/2006/relationships/slideLayout" Target="../slideLayouts/slideLayout236.xml"/><Relationship Id="rId27" Type="http://schemas.openxmlformats.org/officeDocument/2006/relationships/slideLayout" Target="../slideLayouts/slideLayout241.xml"/><Relationship Id="rId30" Type="http://schemas.openxmlformats.org/officeDocument/2006/relationships/slideLayout" Target="../slideLayouts/slideLayout244.xml"/><Relationship Id="rId35" Type="http://schemas.openxmlformats.org/officeDocument/2006/relationships/slideLayout" Target="../slideLayouts/slideLayout249.xml"/><Relationship Id="rId8" Type="http://schemas.openxmlformats.org/officeDocument/2006/relationships/slideLayout" Target="../slideLayouts/slideLayout222.xml"/><Relationship Id="rId3" Type="http://schemas.openxmlformats.org/officeDocument/2006/relationships/slideLayout" Target="../slideLayouts/slideLayout217.xml"/><Relationship Id="rId12" Type="http://schemas.openxmlformats.org/officeDocument/2006/relationships/slideLayout" Target="../slideLayouts/slideLayout226.xml"/><Relationship Id="rId17" Type="http://schemas.openxmlformats.org/officeDocument/2006/relationships/slideLayout" Target="../slideLayouts/slideLayout231.xml"/><Relationship Id="rId25" Type="http://schemas.openxmlformats.org/officeDocument/2006/relationships/slideLayout" Target="../slideLayouts/slideLayout239.xml"/><Relationship Id="rId33" Type="http://schemas.openxmlformats.org/officeDocument/2006/relationships/slideLayout" Target="../slideLayouts/slideLayout247.xml"/><Relationship Id="rId38" Type="http://schemas.openxmlformats.org/officeDocument/2006/relationships/slideLayout" Target="../slideLayouts/slideLayout252.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266.xml"/><Relationship Id="rId18" Type="http://schemas.openxmlformats.org/officeDocument/2006/relationships/slideLayout" Target="../slideLayouts/slideLayout271.xml"/><Relationship Id="rId26" Type="http://schemas.openxmlformats.org/officeDocument/2006/relationships/slideLayout" Target="../slideLayouts/slideLayout279.xml"/><Relationship Id="rId21" Type="http://schemas.openxmlformats.org/officeDocument/2006/relationships/slideLayout" Target="../slideLayouts/slideLayout274.xml"/><Relationship Id="rId34" Type="http://schemas.openxmlformats.org/officeDocument/2006/relationships/slideLayout" Target="../slideLayouts/slideLayout287.xml"/><Relationship Id="rId7" Type="http://schemas.openxmlformats.org/officeDocument/2006/relationships/slideLayout" Target="../slideLayouts/slideLayout260.xml"/><Relationship Id="rId12" Type="http://schemas.openxmlformats.org/officeDocument/2006/relationships/slideLayout" Target="../slideLayouts/slideLayout265.xml"/><Relationship Id="rId17" Type="http://schemas.openxmlformats.org/officeDocument/2006/relationships/slideLayout" Target="../slideLayouts/slideLayout270.xml"/><Relationship Id="rId25" Type="http://schemas.openxmlformats.org/officeDocument/2006/relationships/slideLayout" Target="../slideLayouts/slideLayout278.xml"/><Relationship Id="rId33" Type="http://schemas.openxmlformats.org/officeDocument/2006/relationships/slideLayout" Target="../slideLayouts/slideLayout286.xml"/><Relationship Id="rId38" Type="http://schemas.microsoft.com/office/2007/relationships/hdphoto" Target="../media/hdphoto7.wdp"/><Relationship Id="rId2" Type="http://schemas.openxmlformats.org/officeDocument/2006/relationships/slideLayout" Target="../slideLayouts/slideLayout255.xml"/><Relationship Id="rId16" Type="http://schemas.openxmlformats.org/officeDocument/2006/relationships/slideLayout" Target="../slideLayouts/slideLayout269.xml"/><Relationship Id="rId20" Type="http://schemas.openxmlformats.org/officeDocument/2006/relationships/slideLayout" Target="../slideLayouts/slideLayout273.xml"/><Relationship Id="rId29" Type="http://schemas.openxmlformats.org/officeDocument/2006/relationships/slideLayout" Target="../slideLayouts/slideLayout282.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24" Type="http://schemas.openxmlformats.org/officeDocument/2006/relationships/slideLayout" Target="../slideLayouts/slideLayout277.xml"/><Relationship Id="rId32" Type="http://schemas.openxmlformats.org/officeDocument/2006/relationships/slideLayout" Target="../slideLayouts/slideLayout285.xml"/><Relationship Id="rId37" Type="http://schemas.openxmlformats.org/officeDocument/2006/relationships/image" Target="../media/image40.png"/><Relationship Id="rId5" Type="http://schemas.openxmlformats.org/officeDocument/2006/relationships/slideLayout" Target="../slideLayouts/slideLayout258.xml"/><Relationship Id="rId15" Type="http://schemas.openxmlformats.org/officeDocument/2006/relationships/slideLayout" Target="../slideLayouts/slideLayout268.xml"/><Relationship Id="rId23" Type="http://schemas.openxmlformats.org/officeDocument/2006/relationships/slideLayout" Target="../slideLayouts/slideLayout276.xml"/><Relationship Id="rId28" Type="http://schemas.openxmlformats.org/officeDocument/2006/relationships/slideLayout" Target="../slideLayouts/slideLayout281.xml"/><Relationship Id="rId36" Type="http://schemas.openxmlformats.org/officeDocument/2006/relationships/theme" Target="../theme/theme9.xml"/><Relationship Id="rId10" Type="http://schemas.openxmlformats.org/officeDocument/2006/relationships/slideLayout" Target="../slideLayouts/slideLayout263.xml"/><Relationship Id="rId19" Type="http://schemas.openxmlformats.org/officeDocument/2006/relationships/slideLayout" Target="../slideLayouts/slideLayout272.xml"/><Relationship Id="rId31" Type="http://schemas.openxmlformats.org/officeDocument/2006/relationships/slideLayout" Target="../slideLayouts/slideLayout284.xml"/><Relationship Id="rId4" Type="http://schemas.openxmlformats.org/officeDocument/2006/relationships/slideLayout" Target="../slideLayouts/slideLayout257.xml"/><Relationship Id="rId9" Type="http://schemas.openxmlformats.org/officeDocument/2006/relationships/slideLayout" Target="../slideLayouts/slideLayout262.xml"/><Relationship Id="rId14" Type="http://schemas.openxmlformats.org/officeDocument/2006/relationships/slideLayout" Target="../slideLayouts/slideLayout267.xml"/><Relationship Id="rId22" Type="http://schemas.openxmlformats.org/officeDocument/2006/relationships/slideLayout" Target="../slideLayouts/slideLayout275.xml"/><Relationship Id="rId27" Type="http://schemas.openxmlformats.org/officeDocument/2006/relationships/slideLayout" Target="../slideLayouts/slideLayout280.xml"/><Relationship Id="rId30" Type="http://schemas.openxmlformats.org/officeDocument/2006/relationships/slideLayout" Target="../slideLayouts/slideLayout283.xml"/><Relationship Id="rId35" Type="http://schemas.openxmlformats.org/officeDocument/2006/relationships/slideLayout" Target="../slideLayouts/slideLayout288.xml"/><Relationship Id="rId8" Type="http://schemas.openxmlformats.org/officeDocument/2006/relationships/slideLayout" Target="../slideLayouts/slideLayout261.xml"/><Relationship Id="rId3" Type="http://schemas.openxmlformats.org/officeDocument/2006/relationships/slideLayout" Target="../slideLayouts/slideLayout2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662EDBDE-B8E4-4B3E-933B-5BEA2BDEB26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1E20C5E9-F0A7-4288-B362-58668F50BF5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DF776808-5FCF-4D3E-8649-A46FA8496B6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B85BBB-290D-41F7-BFF3-9913E50DA793}" type="datetimeFigureOut">
              <a:rPr lang="de-DE" smtClean="0"/>
              <a:t>12.09.2023</a:t>
            </a:fld>
            <a:endParaRPr lang="de-DE"/>
          </a:p>
        </p:txBody>
      </p:sp>
      <p:sp>
        <p:nvSpPr>
          <p:cNvPr id="5" name="Fußzeilenplatzhalter 4">
            <a:extLst>
              <a:ext uri="{FF2B5EF4-FFF2-40B4-BE49-F238E27FC236}">
                <a16:creationId xmlns:a16="http://schemas.microsoft.com/office/drawing/2014/main" id="{63778CC9-F24F-46FF-BCD9-3462422183C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0E2E9851-82DC-4CC0-8667-B0A2021202E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79547A9-FE11-4AAE-BC45-B4356AF5E737}" type="slidenum">
              <a:rPr lang="de-DE" smtClean="0"/>
              <a:t>‹#›</a:t>
            </a:fld>
            <a:endParaRPr lang="de-DE"/>
          </a:p>
        </p:txBody>
      </p:sp>
    </p:spTree>
    <p:extLst>
      <p:ext uri="{BB962C8B-B14F-4D97-AF65-F5344CB8AC3E}">
        <p14:creationId xmlns:p14="http://schemas.microsoft.com/office/powerpoint/2010/main" val="50284955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705" r:id="rId13"/>
    <p:sldLayoutId id="2147483706"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23392" y="1196752"/>
            <a:ext cx="10945216" cy="1008112"/>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23392" y="2276872"/>
            <a:ext cx="10945216" cy="3888432"/>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1" y="6453345"/>
            <a:ext cx="1837995" cy="365125"/>
          </a:xfrm>
          <a:prstGeom prst="rect">
            <a:avLst/>
          </a:prstGeom>
        </p:spPr>
        <p:txBody>
          <a:bodyPr vert="horz" lIns="91440" tIns="45720" rIns="91440" bIns="45720" rtlCol="0" anchor="ctr"/>
          <a:lstStyle>
            <a:lvl1pPr algn="l">
              <a:defRPr sz="1200">
                <a:solidFill>
                  <a:schemeClr val="bg1"/>
                </a:solidFill>
              </a:defRPr>
            </a:lvl1pPr>
          </a:lstStyle>
          <a:p>
            <a:endParaRPr lang="fr-FR"/>
          </a:p>
        </p:txBody>
      </p:sp>
      <p:sp>
        <p:nvSpPr>
          <p:cNvPr id="5" name="Espace réservé du pied de page 4"/>
          <p:cNvSpPr>
            <a:spLocks noGrp="1"/>
          </p:cNvSpPr>
          <p:nvPr>
            <p:ph type="ftr" sz="quarter" idx="3"/>
          </p:nvPr>
        </p:nvSpPr>
        <p:spPr>
          <a:xfrm>
            <a:off x="2447597" y="6453345"/>
            <a:ext cx="5856651" cy="365125"/>
          </a:xfrm>
          <a:prstGeom prst="rect">
            <a:avLst/>
          </a:prstGeom>
        </p:spPr>
        <p:txBody>
          <a:bodyPr vert="horz" lIns="91440" tIns="45720" rIns="91440" bIns="45720" rtlCol="0" anchor="ctr"/>
          <a:lstStyle>
            <a:lvl1pPr algn="ctr">
              <a:defRPr sz="1200">
                <a:solidFill>
                  <a:schemeClr val="bg1"/>
                </a:solidFill>
              </a:defRPr>
            </a:lvl1pPr>
          </a:lstStyle>
          <a:p>
            <a:endParaRPr lang="fr-FR"/>
          </a:p>
        </p:txBody>
      </p:sp>
      <p:sp>
        <p:nvSpPr>
          <p:cNvPr id="6" name="Espace réservé du numéro de diapositive 5"/>
          <p:cNvSpPr>
            <a:spLocks noGrp="1"/>
          </p:cNvSpPr>
          <p:nvPr>
            <p:ph type="sldNum" sz="quarter" idx="4"/>
          </p:nvPr>
        </p:nvSpPr>
        <p:spPr>
          <a:xfrm>
            <a:off x="11184565" y="6453345"/>
            <a:ext cx="828576" cy="365125"/>
          </a:xfrm>
          <a:prstGeom prst="rect">
            <a:avLst/>
          </a:prstGeom>
        </p:spPr>
        <p:txBody>
          <a:bodyPr vert="horz" lIns="91440" tIns="45720" rIns="91440" bIns="45720" rtlCol="0" anchor="ctr"/>
          <a:lstStyle>
            <a:lvl1pPr algn="r">
              <a:defRPr sz="1200">
                <a:solidFill>
                  <a:schemeClr val="bg1"/>
                </a:solidFill>
              </a:defRPr>
            </a:lvl1pPr>
          </a:lstStyle>
          <a:p>
            <a:fld id="{02C702AE-1502-43AE-8DBA-2BCAD3408EF2}" type="slidenum">
              <a:rPr lang="fr-FR" smtClean="0"/>
              <a:pPr/>
              <a:t>‹#›</a:t>
            </a:fld>
            <a:endParaRPr lang="fr-FR"/>
          </a:p>
        </p:txBody>
      </p:sp>
    </p:spTree>
    <p:extLst>
      <p:ext uri="{BB962C8B-B14F-4D97-AF65-F5344CB8AC3E}">
        <p14:creationId xmlns:p14="http://schemas.microsoft.com/office/powerpoint/2010/main" val="1428712461"/>
      </p:ext>
    </p:extLst>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Lst>
  <p:hf hdr="0" ftr="0" dt="0"/>
  <p:txStyles>
    <p:titleStyle>
      <a:lvl1pPr algn="ctr" defTabSz="914400" rtl="0" eaLnBrk="1" latinLnBrk="0" hangingPunct="1">
        <a:spcBef>
          <a:spcPct val="0"/>
        </a:spcBef>
        <a:buNone/>
        <a:defRPr sz="3200" b="1" kern="1200" cap="none" baseline="0">
          <a:solidFill>
            <a:schemeClr val="accent4"/>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6" name="Logo">
            <a:extLst>
              <a:ext uri="{FF2B5EF4-FFF2-40B4-BE49-F238E27FC236}">
                <a16:creationId xmlns:a16="http://schemas.microsoft.com/office/drawing/2014/main" id="{9F0F5CEA-886E-4B05-93BC-F96F6B5DF08A}"/>
              </a:ext>
            </a:extLst>
          </p:cNvPr>
          <p:cNvPicPr>
            <a:picLocks noChangeAspect="1"/>
          </p:cNvPicPr>
          <p:nvPr userDrawn="1"/>
        </p:nvPicPr>
        <p:blipFill rotWithShape="1">
          <a:blip r:embed="rId45" cstate="email">
            <a:extLst>
              <a:ext uri="{BEBA8EAE-BF5A-486C-A8C5-ECC9F3942E4B}">
                <a14:imgProps xmlns:a14="http://schemas.microsoft.com/office/drawing/2010/main">
                  <a14:imgLayer r:embed="rId46">
                    <a14:imgEffect>
                      <a14:brightnessContrast bright="-8000"/>
                    </a14:imgEffect>
                  </a14:imgLayer>
                </a14:imgProps>
              </a:ext>
              <a:ext uri="{28A0092B-C50C-407E-A947-70E740481C1C}">
                <a14:useLocalDpi xmlns:a14="http://schemas.microsoft.com/office/drawing/2010/main"/>
              </a:ext>
            </a:extLst>
          </a:blip>
          <a:srcRect/>
          <a:stretch/>
        </p:blipFill>
        <p:spPr bwMode="gray">
          <a:xfrm>
            <a:off x="11589389" y="6371813"/>
            <a:ext cx="413113" cy="316833"/>
          </a:xfrm>
          <a:prstGeom prst="rect">
            <a:avLst/>
          </a:prstGeom>
        </p:spPr>
      </p:pic>
      <p:sp>
        <p:nvSpPr>
          <p:cNvPr id="15" name="bar">
            <a:extLst>
              <a:ext uri="{FF2B5EF4-FFF2-40B4-BE49-F238E27FC236}">
                <a16:creationId xmlns:a16="http://schemas.microsoft.com/office/drawing/2014/main" id="{49D9F131-2158-4CE8-878F-18E76BB55EA7}"/>
              </a:ext>
            </a:extLst>
          </p:cNvPr>
          <p:cNvSpPr/>
          <p:nvPr userDrawn="1"/>
        </p:nvSpPr>
        <p:spPr bwMode="gray">
          <a:xfrm>
            <a:off x="10890251" y="6133759"/>
            <a:ext cx="1132416" cy="69195"/>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Fußzeile">
            <a:extLst>
              <a:ext uri="{FF2B5EF4-FFF2-40B4-BE49-F238E27FC236}">
                <a16:creationId xmlns:a16="http://schemas.microsoft.com/office/drawing/2014/main" id="{19B70EF4-7BC8-4A19-AF2F-96476732805A}"/>
              </a:ext>
            </a:extLst>
          </p:cNvPr>
          <p:cNvSpPr>
            <a:spLocks noGrp="1"/>
          </p:cNvSpPr>
          <p:nvPr>
            <p:ph type="ftr" sz="quarter" idx="3"/>
          </p:nvPr>
        </p:nvSpPr>
        <p:spPr bwMode="gray">
          <a:xfrm>
            <a:off x="2608870" y="6553115"/>
            <a:ext cx="7554465" cy="123111"/>
          </a:xfrm>
          <a:prstGeom prst="rect">
            <a:avLst/>
          </a:prstGeom>
        </p:spPr>
        <p:txBody>
          <a:bodyPr vert="horz" wrap="square" lIns="0" tIns="0" rIns="0" bIns="0" rtlCol="0" anchor="ctr">
            <a:spAutoFit/>
          </a:bodyPr>
          <a:lstStyle>
            <a:lvl1pPr algn="l">
              <a:defRPr sz="800" spc="51" baseline="0">
                <a:solidFill>
                  <a:schemeClr val="tx1">
                    <a:lumMod val="50000"/>
                    <a:lumOff val="50000"/>
                  </a:schemeClr>
                </a:solidFill>
                <a:latin typeface="Arial" panose="020B0604020202020204" pitchFamily="34" charset="0"/>
                <a:cs typeface="Arial" panose="020B0604020202020204" pitchFamily="34" charset="0"/>
              </a:defRPr>
            </a:lvl1pPr>
          </a:lstStyle>
          <a:p>
            <a:r>
              <a:rPr lang="en-US"/>
              <a:t>Presentation on the CTREATE Project </a:t>
            </a:r>
          </a:p>
        </p:txBody>
      </p:sp>
      <p:sp>
        <p:nvSpPr>
          <p:cNvPr id="10" name="Datum">
            <a:extLst>
              <a:ext uri="{FF2B5EF4-FFF2-40B4-BE49-F238E27FC236}">
                <a16:creationId xmlns:a16="http://schemas.microsoft.com/office/drawing/2014/main" id="{6ED51528-C082-4A1A-9A13-B0D2B18590A6}"/>
              </a:ext>
            </a:extLst>
          </p:cNvPr>
          <p:cNvSpPr>
            <a:spLocks noGrp="1"/>
          </p:cNvSpPr>
          <p:nvPr>
            <p:ph type="dt" sz="half" idx="2"/>
          </p:nvPr>
        </p:nvSpPr>
        <p:spPr bwMode="gray">
          <a:xfrm>
            <a:off x="1306731" y="6553115"/>
            <a:ext cx="1122023" cy="123111"/>
          </a:xfrm>
          <a:prstGeom prst="rect">
            <a:avLst/>
          </a:prstGeom>
        </p:spPr>
        <p:txBody>
          <a:bodyPr vert="horz" wrap="square" lIns="0" tIns="0" rIns="0" bIns="0" rtlCol="0" anchor="ctr">
            <a:spAutoFit/>
          </a:bodyPr>
          <a:lstStyle>
            <a:lvl1pPr>
              <a:defRPr lang="de-DE" sz="800" spc="51" baseline="0" smtClean="0">
                <a:solidFill>
                  <a:schemeClr val="tx1">
                    <a:lumMod val="50000"/>
                    <a:lumOff val="50000"/>
                  </a:schemeClr>
                </a:solidFill>
                <a:latin typeface="Arial" panose="020B0604020202020204" pitchFamily="34" charset="0"/>
                <a:cs typeface="Arial" panose="020B0604020202020204" pitchFamily="34" charset="0"/>
              </a:defRPr>
            </a:lvl1pPr>
          </a:lstStyle>
          <a:p>
            <a:fld id="{A698B063-4A39-4103-B96A-18AE39CBB0BE}" type="datetime1">
              <a:rPr lang="en-US" smtClean="0"/>
              <a:t>9/12/2023</a:t>
            </a:fld>
            <a:endParaRPr lang="de-DE"/>
          </a:p>
        </p:txBody>
      </p:sp>
      <p:sp>
        <p:nvSpPr>
          <p:cNvPr id="5" name="Foliennummernplatzhalter">
            <a:extLst>
              <a:ext uri="{FF2B5EF4-FFF2-40B4-BE49-F238E27FC236}">
                <a16:creationId xmlns:a16="http://schemas.microsoft.com/office/drawing/2014/main" id="{4CDA9225-2A86-4401-A66D-D1B6B89C6007}"/>
              </a:ext>
            </a:extLst>
          </p:cNvPr>
          <p:cNvSpPr>
            <a:spLocks noGrp="1"/>
          </p:cNvSpPr>
          <p:nvPr>
            <p:ph type="sldNum" sz="quarter" idx="4"/>
          </p:nvPr>
        </p:nvSpPr>
        <p:spPr bwMode="gray">
          <a:xfrm>
            <a:off x="599756" y="6553115"/>
            <a:ext cx="601133" cy="123111"/>
          </a:xfrm>
          <a:prstGeom prst="rect">
            <a:avLst/>
          </a:prstGeom>
        </p:spPr>
        <p:txBody>
          <a:bodyPr vert="horz" wrap="square" lIns="0" tIns="0" rIns="0" bIns="0" rtlCol="0" anchor="ctr">
            <a:spAutoFit/>
          </a:bodyPr>
          <a:lstStyle>
            <a:lvl1pPr algn="l">
              <a:defRPr lang="de-DE" sz="800" spc="51" baseline="0" smtClean="0">
                <a:solidFill>
                  <a:schemeClr val="tx2"/>
                </a:solidFill>
                <a:latin typeface="Arial" panose="020B0604020202020204" pitchFamily="34" charset="0"/>
                <a:cs typeface="Arial" panose="020B0604020202020204" pitchFamily="34" charset="0"/>
              </a:defRPr>
            </a:lvl1pPr>
          </a:lstStyle>
          <a:p>
            <a:r>
              <a:rPr lang="de-DE"/>
              <a:t>Seite </a:t>
            </a:r>
            <a:fld id="{3A8B5DB7-81A8-4ED4-916B-6B23CD603687}" type="slidenum">
              <a:rPr smtClean="0"/>
              <a:pPr/>
              <a:t>‹#›</a:t>
            </a:fld>
            <a:endParaRPr/>
          </a:p>
        </p:txBody>
      </p:sp>
      <p:cxnSp>
        <p:nvCxnSpPr>
          <p:cNvPr id="14" name="Trennlinie 2">
            <a:extLst>
              <a:ext uri="{FF2B5EF4-FFF2-40B4-BE49-F238E27FC236}">
                <a16:creationId xmlns:a16="http://schemas.microsoft.com/office/drawing/2014/main" id="{BA7763BA-D29F-4859-88A9-E457D7D05001}"/>
              </a:ext>
            </a:extLst>
          </p:cNvPr>
          <p:cNvCxnSpPr>
            <a:cxnSpLocks/>
          </p:cNvCxnSpPr>
          <p:nvPr userDrawn="1"/>
        </p:nvCxnSpPr>
        <p:spPr bwMode="gray">
          <a:xfrm>
            <a:off x="2451631"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Trennline 1">
            <a:extLst>
              <a:ext uri="{FF2B5EF4-FFF2-40B4-BE49-F238E27FC236}">
                <a16:creationId xmlns:a16="http://schemas.microsoft.com/office/drawing/2014/main" id="{D7B3BF4D-6640-4657-BD72-5F4E0852873A}"/>
              </a:ext>
            </a:extLst>
          </p:cNvPr>
          <p:cNvCxnSpPr>
            <a:cxnSpLocks/>
          </p:cNvCxnSpPr>
          <p:nvPr userDrawn="1"/>
        </p:nvCxnSpPr>
        <p:spPr bwMode="gray">
          <a:xfrm>
            <a:off x="1162795"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 name="Text"/>
          <p:cNvSpPr>
            <a:spLocks noGrp="1"/>
          </p:cNvSpPr>
          <p:nvPr>
            <p:ph type="body" idx="1"/>
          </p:nvPr>
        </p:nvSpPr>
        <p:spPr bwMode="gray">
          <a:xfrm>
            <a:off x="599757" y="1361292"/>
            <a:ext cx="9563579" cy="4660627"/>
          </a:xfrm>
          <a:prstGeom prst="rect">
            <a:avLst/>
          </a:prstGeom>
        </p:spPr>
        <p:txBody>
          <a:bodyPr vert="horz" lIns="0" tIns="0" rIns="72000" bIns="0" rtlCol="0">
            <a:noAutofit/>
          </a:bodyPr>
          <a:lstStyle/>
          <a:p>
            <a:pPr lvl="0"/>
            <a:r>
              <a:rPr lang="de-DE"/>
              <a:t>Mastertextformat bearbeiten</a:t>
            </a:r>
          </a:p>
          <a:p>
            <a:pPr lvl="1">
              <a:buClr>
                <a:schemeClr val="accent1"/>
              </a:buClr>
            </a:pPr>
            <a:r>
              <a:rPr lang="de-DE"/>
              <a:t>Zweite Ebene</a:t>
            </a:r>
          </a:p>
          <a:p>
            <a:pPr lvl="2">
              <a:buClr>
                <a:schemeClr val="accent1"/>
              </a:buClr>
            </a:pPr>
            <a:r>
              <a:rPr lang="de-DE"/>
              <a:t>Dritte Ebene</a:t>
            </a:r>
          </a:p>
          <a:p>
            <a:pPr lvl="3">
              <a:buClr>
                <a:schemeClr val="accent1"/>
              </a:buClr>
            </a:pPr>
            <a:r>
              <a:rPr lang="de-DE"/>
              <a:t>Vierte Ebene</a:t>
            </a:r>
          </a:p>
        </p:txBody>
      </p:sp>
      <p:sp>
        <p:nvSpPr>
          <p:cNvPr id="22" name="Headline">
            <a:extLst>
              <a:ext uri="{FF2B5EF4-FFF2-40B4-BE49-F238E27FC236}">
                <a16:creationId xmlns:a16="http://schemas.microsoft.com/office/drawing/2014/main" id="{288DB87F-225C-44F9-8B2F-85DB9A3E0803}"/>
              </a:ext>
            </a:extLst>
          </p:cNvPr>
          <p:cNvSpPr>
            <a:spLocks noGrp="1"/>
          </p:cNvSpPr>
          <p:nvPr>
            <p:ph type="title"/>
          </p:nvPr>
        </p:nvSpPr>
        <p:spPr bwMode="gray">
          <a:xfrm>
            <a:off x="599756" y="320283"/>
            <a:ext cx="9563579" cy="720725"/>
          </a:xfrm>
          <a:prstGeom prst="rect">
            <a:avLst/>
          </a:prstGeom>
        </p:spPr>
        <p:txBody>
          <a:bodyPr vert="horz" lIns="0" tIns="0" rIns="72000" bIns="0" rtlCol="0" anchor="b">
            <a:noAutofit/>
          </a:bodyPr>
          <a:lstStyle/>
          <a:p>
            <a:endParaRPr lang="de-DE"/>
          </a:p>
        </p:txBody>
      </p:sp>
    </p:spTree>
    <p:extLst>
      <p:ext uri="{BB962C8B-B14F-4D97-AF65-F5344CB8AC3E}">
        <p14:creationId xmlns:p14="http://schemas.microsoft.com/office/powerpoint/2010/main" val="665940327"/>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880"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 id="2147483691" r:id="rId30"/>
    <p:sldLayoutId id="2147483692" r:id="rId31"/>
    <p:sldLayoutId id="2147483693" r:id="rId32"/>
    <p:sldLayoutId id="2147483694" r:id="rId33"/>
    <p:sldLayoutId id="2147483695" r:id="rId34"/>
    <p:sldLayoutId id="2147483696" r:id="rId35"/>
    <p:sldLayoutId id="2147483697" r:id="rId36"/>
    <p:sldLayoutId id="2147483698" r:id="rId37"/>
    <p:sldLayoutId id="2147483699" r:id="rId38"/>
    <p:sldLayoutId id="2147483700" r:id="rId39"/>
    <p:sldLayoutId id="2147483701" r:id="rId40"/>
    <p:sldLayoutId id="2147483702" r:id="rId41"/>
    <p:sldLayoutId id="2147483703" r:id="rId42"/>
    <p:sldLayoutId id="2147483704" r:id="rId43"/>
  </p:sldLayoutIdLst>
  <p:transition>
    <p:fade/>
  </p:transition>
  <p:hf sldNum="0" hdr="0"/>
  <p:txStyles>
    <p:titleStyle>
      <a:lvl1pPr algn="l" defTabSz="914377" rtl="0" eaLnBrk="1" latinLnBrk="0" hangingPunct="1">
        <a:lnSpc>
          <a:spcPct val="90000"/>
        </a:lnSpc>
        <a:spcBef>
          <a:spcPct val="0"/>
        </a:spcBef>
        <a:buNone/>
        <a:defRPr sz="2400" b="1" kern="1200" cap="none" baseline="0">
          <a:solidFill>
            <a:schemeClr val="tx1"/>
          </a:solidFill>
          <a:latin typeface="+mj-lt"/>
          <a:ea typeface="+mj-ea"/>
          <a:cs typeface="+mj-cs"/>
        </a:defRPr>
      </a:lvl1pPr>
    </p:titleStyle>
    <p:bodyStyle>
      <a:lvl1pPr marL="0" indent="0" algn="l" defTabSz="914377" rtl="0" eaLnBrk="1" latinLnBrk="0" hangingPunct="1">
        <a:lnSpc>
          <a:spcPct val="100000"/>
        </a:lnSpc>
        <a:spcBef>
          <a:spcPts val="800"/>
        </a:spcBef>
        <a:buFont typeface="Arial" panose="020B0604020202020204" pitchFamily="34" charset="0"/>
        <a:buNone/>
        <a:defRPr lang="de-DE" sz="2133" kern="1200" dirty="0" smtClean="0">
          <a:solidFill>
            <a:schemeClr val="tx1"/>
          </a:solidFill>
          <a:latin typeface="+mn-lt"/>
          <a:ea typeface="+mn-ea"/>
          <a:cs typeface="+mn-cs"/>
        </a:defRPr>
      </a:lvl1pPr>
      <a:lvl2pPr marL="241294" indent="-241294" algn="l" defTabSz="914377" rtl="0" eaLnBrk="1" latinLnBrk="0" hangingPunct="1">
        <a:lnSpc>
          <a:spcPct val="100000"/>
        </a:lnSpc>
        <a:spcBef>
          <a:spcPts val="800"/>
        </a:spcBef>
        <a:buClr>
          <a:schemeClr val="accent1"/>
        </a:buClr>
        <a:buFont typeface="Wingdings" panose="05000000000000000000" pitchFamily="2" charset="2"/>
        <a:buChar char="§"/>
        <a:defRPr lang="de-DE" sz="1867" kern="1200" dirty="0" smtClean="0">
          <a:solidFill>
            <a:schemeClr val="tx1"/>
          </a:solidFill>
          <a:latin typeface="+mn-lt"/>
          <a:ea typeface="+mn-ea"/>
          <a:cs typeface="+mn-cs"/>
        </a:defRPr>
      </a:lvl2pPr>
      <a:lvl3pPr marL="476239" indent="-234945" algn="l" defTabSz="914377" rtl="0" eaLnBrk="1" latinLnBrk="0" hangingPunct="1">
        <a:lnSpc>
          <a:spcPct val="100000"/>
        </a:lnSpc>
        <a:spcBef>
          <a:spcPts val="800"/>
        </a:spcBef>
        <a:buClr>
          <a:schemeClr val="accent1"/>
        </a:buClr>
        <a:buFont typeface="Symbol" panose="05050102010706020507" pitchFamily="18" charset="2"/>
        <a:buChar char="-"/>
        <a:defRPr lang="de-DE" sz="1600" kern="1200" dirty="0">
          <a:solidFill>
            <a:schemeClr val="bg1">
              <a:lumMod val="50000"/>
            </a:schemeClr>
          </a:solidFill>
          <a:latin typeface="+mn-lt"/>
          <a:ea typeface="+mn-ea"/>
          <a:cs typeface="+mn-cs"/>
        </a:defRPr>
      </a:lvl3pPr>
      <a:lvl4pPr marL="717533" indent="-228594" algn="l" defTabSz="914377" rtl="0" eaLnBrk="1" latinLnBrk="0" hangingPunct="1">
        <a:lnSpc>
          <a:spcPct val="100000"/>
        </a:lnSpc>
        <a:spcBef>
          <a:spcPts val="500"/>
        </a:spcBef>
        <a:buFont typeface="Symbol" panose="05050102010706020507" pitchFamily="18" charset="2"/>
        <a:buChar char=""/>
        <a:defRPr sz="1600" kern="1200">
          <a:solidFill>
            <a:schemeClr val="bg1">
              <a:lumMod val="50000"/>
            </a:schemeClr>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78">
          <p15:clr>
            <a:srgbClr val="F26B43"/>
          </p15:clr>
        </p15:guide>
        <p15:guide id="5" orient="horz" pos="3162">
          <p15:clr>
            <a:srgbClr val="F26B43"/>
          </p15:clr>
        </p15:guide>
        <p15:guide id="7" pos="5680">
          <p15:clr>
            <a:srgbClr val="F26B43"/>
          </p15:clr>
        </p15:guide>
        <p15:guide id="8" pos="77">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6" name="Logo">
            <a:extLst>
              <a:ext uri="{FF2B5EF4-FFF2-40B4-BE49-F238E27FC236}">
                <a16:creationId xmlns:a16="http://schemas.microsoft.com/office/drawing/2014/main" id="{9F0F5CEA-886E-4B05-93BC-F96F6B5DF08A}"/>
              </a:ext>
            </a:extLst>
          </p:cNvPr>
          <p:cNvPicPr>
            <a:picLocks noChangeAspect="1"/>
          </p:cNvPicPr>
          <p:nvPr userDrawn="1"/>
        </p:nvPicPr>
        <p:blipFill rotWithShape="1">
          <a:blip r:embed="rId38" cstate="email">
            <a:extLst>
              <a:ext uri="{BEBA8EAE-BF5A-486C-A8C5-ECC9F3942E4B}">
                <a14:imgProps xmlns:a14="http://schemas.microsoft.com/office/drawing/2010/main">
                  <a14:imgLayer r:embed="rId39">
                    <a14:imgEffect>
                      <a14:brightnessContrast bright="-8000"/>
                    </a14:imgEffect>
                  </a14:imgLayer>
                </a14:imgProps>
              </a:ext>
              <a:ext uri="{28A0092B-C50C-407E-A947-70E740481C1C}">
                <a14:useLocalDpi xmlns:a14="http://schemas.microsoft.com/office/drawing/2010/main"/>
              </a:ext>
            </a:extLst>
          </a:blip>
          <a:srcRect/>
          <a:stretch/>
        </p:blipFill>
        <p:spPr bwMode="gray">
          <a:xfrm>
            <a:off x="11589389" y="6371813"/>
            <a:ext cx="413113" cy="316833"/>
          </a:xfrm>
          <a:prstGeom prst="rect">
            <a:avLst/>
          </a:prstGeom>
        </p:spPr>
      </p:pic>
      <p:sp>
        <p:nvSpPr>
          <p:cNvPr id="15" name="bar">
            <a:extLst>
              <a:ext uri="{FF2B5EF4-FFF2-40B4-BE49-F238E27FC236}">
                <a16:creationId xmlns:a16="http://schemas.microsoft.com/office/drawing/2014/main" id="{49D9F131-2158-4CE8-878F-18E76BB55EA7}"/>
              </a:ext>
            </a:extLst>
          </p:cNvPr>
          <p:cNvSpPr/>
          <p:nvPr userDrawn="1"/>
        </p:nvSpPr>
        <p:spPr bwMode="gray">
          <a:xfrm>
            <a:off x="10890251" y="6133759"/>
            <a:ext cx="1132416" cy="69195"/>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Fußzeile">
            <a:extLst>
              <a:ext uri="{FF2B5EF4-FFF2-40B4-BE49-F238E27FC236}">
                <a16:creationId xmlns:a16="http://schemas.microsoft.com/office/drawing/2014/main" id="{19B70EF4-7BC8-4A19-AF2F-96476732805A}"/>
              </a:ext>
            </a:extLst>
          </p:cNvPr>
          <p:cNvSpPr>
            <a:spLocks noGrp="1"/>
          </p:cNvSpPr>
          <p:nvPr>
            <p:ph type="ftr" sz="quarter" idx="3"/>
          </p:nvPr>
        </p:nvSpPr>
        <p:spPr bwMode="gray">
          <a:xfrm>
            <a:off x="2729900" y="6568511"/>
            <a:ext cx="7701304" cy="123111"/>
          </a:xfrm>
          <a:prstGeom prst="rect">
            <a:avLst/>
          </a:prstGeom>
        </p:spPr>
        <p:txBody>
          <a:bodyPr vert="horz" wrap="square" lIns="0" tIns="0" rIns="0" bIns="0" rtlCol="0" anchor="ctr">
            <a:spAutoFit/>
          </a:bodyPr>
          <a:lstStyle>
            <a:lvl1pPr algn="l">
              <a:defRPr sz="800" spc="51" baseline="0">
                <a:solidFill>
                  <a:schemeClr val="tx1">
                    <a:lumMod val="50000"/>
                    <a:lumOff val="50000"/>
                  </a:schemeClr>
                </a:solidFill>
                <a:latin typeface="Arial" panose="020B0604020202020204" pitchFamily="34" charset="0"/>
                <a:cs typeface="Arial" panose="020B0604020202020204" pitchFamily="34" charset="0"/>
              </a:defRPr>
            </a:lvl1pPr>
          </a:lstStyle>
          <a:p>
            <a:r>
              <a:rPr lang="en-US"/>
              <a:t>FUS 2022 - Key Findings</a:t>
            </a:r>
            <a:endParaRPr lang="en-GB"/>
          </a:p>
        </p:txBody>
      </p:sp>
      <p:sp>
        <p:nvSpPr>
          <p:cNvPr id="10" name="Datum">
            <a:extLst>
              <a:ext uri="{FF2B5EF4-FFF2-40B4-BE49-F238E27FC236}">
                <a16:creationId xmlns:a16="http://schemas.microsoft.com/office/drawing/2014/main" id="{6ED51528-C082-4A1A-9A13-B0D2B18590A6}"/>
              </a:ext>
            </a:extLst>
          </p:cNvPr>
          <p:cNvSpPr>
            <a:spLocks noGrp="1"/>
          </p:cNvSpPr>
          <p:nvPr>
            <p:ph type="dt" sz="half" idx="2"/>
          </p:nvPr>
        </p:nvSpPr>
        <p:spPr bwMode="gray">
          <a:xfrm>
            <a:off x="1412555" y="6569150"/>
            <a:ext cx="969391" cy="123111"/>
          </a:xfrm>
          <a:prstGeom prst="rect">
            <a:avLst/>
          </a:prstGeom>
        </p:spPr>
        <p:txBody>
          <a:bodyPr vert="horz" wrap="square" lIns="0" tIns="0" rIns="0" bIns="0" rtlCol="0" anchor="ctr">
            <a:spAutoFit/>
          </a:bodyPr>
          <a:lstStyle>
            <a:lvl1pPr>
              <a:defRPr lang="de-DE" sz="800" spc="51" baseline="0" smtClean="0">
                <a:solidFill>
                  <a:schemeClr val="tx1">
                    <a:lumMod val="50000"/>
                    <a:lumOff val="50000"/>
                  </a:schemeClr>
                </a:solidFill>
                <a:latin typeface="Arial" panose="020B0604020202020204" pitchFamily="34" charset="0"/>
                <a:cs typeface="Arial" panose="020B0604020202020204" pitchFamily="34" charset="0"/>
              </a:defRPr>
            </a:lvl1pPr>
          </a:lstStyle>
          <a:p>
            <a:fld id="{72CE4BF1-8BA0-4897-8BDC-6462F6364CF0}" type="datetime1">
              <a:rPr lang="en-US" smtClean="0"/>
              <a:t>9/12/2023</a:t>
            </a:fld>
            <a:endParaRPr lang="en-GB"/>
          </a:p>
        </p:txBody>
      </p:sp>
      <p:sp>
        <p:nvSpPr>
          <p:cNvPr id="5" name="Foliennummernplatzhalter">
            <a:extLst>
              <a:ext uri="{FF2B5EF4-FFF2-40B4-BE49-F238E27FC236}">
                <a16:creationId xmlns:a16="http://schemas.microsoft.com/office/drawing/2014/main" id="{4CDA9225-2A86-4401-A66D-D1B6B89C6007}"/>
              </a:ext>
            </a:extLst>
          </p:cNvPr>
          <p:cNvSpPr>
            <a:spLocks noGrp="1"/>
          </p:cNvSpPr>
          <p:nvPr>
            <p:ph type="sldNum" sz="quarter" idx="4"/>
          </p:nvPr>
        </p:nvSpPr>
        <p:spPr bwMode="gray">
          <a:xfrm>
            <a:off x="599756" y="6568511"/>
            <a:ext cx="601133" cy="123111"/>
          </a:xfrm>
          <a:prstGeom prst="rect">
            <a:avLst/>
          </a:prstGeom>
        </p:spPr>
        <p:txBody>
          <a:bodyPr vert="horz" wrap="square" lIns="0" tIns="0" rIns="0" bIns="0" rtlCol="0" anchor="ctr">
            <a:spAutoFit/>
          </a:bodyPr>
          <a:lstStyle>
            <a:lvl1pPr algn="l">
              <a:defRPr lang="de-DE" sz="800" spc="51" baseline="0" smtClean="0">
                <a:solidFill>
                  <a:schemeClr val="tx2"/>
                </a:solidFill>
                <a:latin typeface="Arial" panose="020B0604020202020204" pitchFamily="34" charset="0"/>
                <a:cs typeface="Arial" panose="020B0604020202020204" pitchFamily="34" charset="0"/>
              </a:defRPr>
            </a:lvl1pPr>
          </a:lstStyle>
          <a:p>
            <a:r>
              <a:rPr lang="en-GB"/>
              <a:t>Page </a:t>
            </a:r>
            <a:fld id="{3A8B5DB7-81A8-4ED4-916B-6B23CD603687}" type="slidenum">
              <a:rPr lang="en-GB" smtClean="0"/>
              <a:pPr/>
              <a:t>‹#›</a:t>
            </a:fld>
            <a:endParaRPr lang="en-GB"/>
          </a:p>
        </p:txBody>
      </p:sp>
      <p:cxnSp>
        <p:nvCxnSpPr>
          <p:cNvPr id="14" name="Trennlinie 2">
            <a:extLst>
              <a:ext uri="{FF2B5EF4-FFF2-40B4-BE49-F238E27FC236}">
                <a16:creationId xmlns:a16="http://schemas.microsoft.com/office/drawing/2014/main" id="{BA7763BA-D29F-4859-88A9-E457D7D05001}"/>
              </a:ext>
            </a:extLst>
          </p:cNvPr>
          <p:cNvCxnSpPr>
            <a:cxnSpLocks/>
          </p:cNvCxnSpPr>
          <p:nvPr userDrawn="1"/>
        </p:nvCxnSpPr>
        <p:spPr bwMode="gray">
          <a:xfrm>
            <a:off x="2545401" y="6575618"/>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Trennline 1">
            <a:extLst>
              <a:ext uri="{FF2B5EF4-FFF2-40B4-BE49-F238E27FC236}">
                <a16:creationId xmlns:a16="http://schemas.microsoft.com/office/drawing/2014/main" id="{D7B3BF4D-6640-4657-BD72-5F4E0852873A}"/>
              </a:ext>
            </a:extLst>
          </p:cNvPr>
          <p:cNvCxnSpPr>
            <a:cxnSpLocks/>
          </p:cNvCxnSpPr>
          <p:nvPr userDrawn="1"/>
        </p:nvCxnSpPr>
        <p:spPr bwMode="gray">
          <a:xfrm>
            <a:off x="1223760"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 name="Text"/>
          <p:cNvSpPr>
            <a:spLocks noGrp="1"/>
          </p:cNvSpPr>
          <p:nvPr>
            <p:ph type="body" idx="1"/>
          </p:nvPr>
        </p:nvSpPr>
        <p:spPr bwMode="gray">
          <a:xfrm>
            <a:off x="599757" y="1361292"/>
            <a:ext cx="9563579" cy="4660627"/>
          </a:xfrm>
          <a:prstGeom prst="rect">
            <a:avLst/>
          </a:prstGeom>
        </p:spPr>
        <p:txBody>
          <a:bodyPr vert="horz" lIns="0" tIns="0" rIns="72000" bIns="0" rtlCol="0">
            <a:noAutofit/>
          </a:body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2" name="Headline">
            <a:extLst>
              <a:ext uri="{FF2B5EF4-FFF2-40B4-BE49-F238E27FC236}">
                <a16:creationId xmlns:a16="http://schemas.microsoft.com/office/drawing/2014/main" id="{288DB87F-225C-44F9-8B2F-85DB9A3E0803}"/>
              </a:ext>
            </a:extLst>
          </p:cNvPr>
          <p:cNvSpPr>
            <a:spLocks noGrp="1"/>
          </p:cNvSpPr>
          <p:nvPr>
            <p:ph type="title"/>
          </p:nvPr>
        </p:nvSpPr>
        <p:spPr bwMode="gray">
          <a:xfrm>
            <a:off x="599756" y="320283"/>
            <a:ext cx="9563579" cy="720725"/>
          </a:xfrm>
          <a:prstGeom prst="rect">
            <a:avLst/>
          </a:prstGeom>
        </p:spPr>
        <p:txBody>
          <a:bodyPr vert="horz" lIns="0" tIns="0" rIns="72000" bIns="0" rtlCol="0" anchor="b">
            <a:noAutofit/>
          </a:bodyPr>
          <a:lstStyle/>
          <a:p>
            <a:r>
              <a:rPr lang="en-GB"/>
              <a:t>Click to edit headline</a:t>
            </a:r>
          </a:p>
        </p:txBody>
      </p:sp>
    </p:spTree>
    <p:extLst>
      <p:ext uri="{BB962C8B-B14F-4D97-AF65-F5344CB8AC3E}">
        <p14:creationId xmlns:p14="http://schemas.microsoft.com/office/powerpoint/2010/main" val="4039776046"/>
      </p:ext>
    </p:extLst>
  </p:cSld>
  <p:clrMap bg1="lt1" tx1="dk1" bg2="lt2" tx2="dk2" accent1="accent1" accent2="accent2" accent3="accent3" accent4="accent4" accent5="accent5" accent6="accent6" hlink="hlink" folHlink="folHlink"/>
  <p:sldLayoutIdLst>
    <p:sldLayoutId id="2147483674" r:id="rId1"/>
    <p:sldLayoutId id="2147483814" r:id="rId2"/>
    <p:sldLayoutId id="2147483815" r:id="rId3"/>
    <p:sldLayoutId id="2147483818" r:id="rId4"/>
    <p:sldLayoutId id="2147483819" r:id="rId5"/>
    <p:sldLayoutId id="2147483858" r:id="rId6"/>
    <p:sldLayoutId id="2147483859" r:id="rId7"/>
    <p:sldLayoutId id="2147483824" r:id="rId8"/>
    <p:sldLayoutId id="2147483822" r:id="rId9"/>
    <p:sldLayoutId id="2147483823" r:id="rId10"/>
    <p:sldLayoutId id="2147483821" r:id="rId11"/>
    <p:sldLayoutId id="2147483826" r:id="rId12"/>
    <p:sldLayoutId id="2147483827" r:id="rId13"/>
    <p:sldLayoutId id="2147483825" r:id="rId14"/>
    <p:sldLayoutId id="2147483829" r:id="rId15"/>
    <p:sldLayoutId id="2147483838" r:id="rId16"/>
    <p:sldLayoutId id="2147483832" r:id="rId17"/>
    <p:sldLayoutId id="2147483828" r:id="rId18"/>
    <p:sldLayoutId id="2147483830" r:id="rId19"/>
    <p:sldLayoutId id="2147483831" r:id="rId20"/>
    <p:sldLayoutId id="2147483834" r:id="rId21"/>
    <p:sldLayoutId id="2147483835" r:id="rId22"/>
    <p:sldLayoutId id="2147483836" r:id="rId23"/>
    <p:sldLayoutId id="2147483837" r:id="rId24"/>
    <p:sldLayoutId id="2147483839" r:id="rId25"/>
    <p:sldLayoutId id="2147483852" r:id="rId26"/>
    <p:sldLayoutId id="2147483843" r:id="rId27"/>
    <p:sldLayoutId id="2147483847" r:id="rId28"/>
    <p:sldLayoutId id="2147483846" r:id="rId29"/>
    <p:sldLayoutId id="2147483841" r:id="rId30"/>
    <p:sldLayoutId id="2147483842" r:id="rId31"/>
    <p:sldLayoutId id="2147483857" r:id="rId32"/>
    <p:sldLayoutId id="2147483856" r:id="rId33"/>
    <p:sldLayoutId id="2147483840" r:id="rId34"/>
    <p:sldLayoutId id="2147483861" r:id="rId35"/>
    <p:sldLayoutId id="2147483954" r:id="rId36"/>
  </p:sldLayoutIdLst>
  <p:transition>
    <p:fade/>
  </p:transition>
  <p:hf hdr="0"/>
  <p:txStyles>
    <p:titleStyle>
      <a:lvl1pPr algn="l" defTabSz="914377" rtl="0" eaLnBrk="1" latinLnBrk="0" hangingPunct="1">
        <a:lnSpc>
          <a:spcPct val="90000"/>
        </a:lnSpc>
        <a:spcBef>
          <a:spcPct val="0"/>
        </a:spcBef>
        <a:buNone/>
        <a:defRPr sz="2400" b="1" kern="1200" cap="none" baseline="0">
          <a:solidFill>
            <a:schemeClr val="tx1"/>
          </a:solidFill>
          <a:latin typeface="+mj-lt"/>
          <a:ea typeface="+mj-ea"/>
          <a:cs typeface="+mj-cs"/>
        </a:defRPr>
      </a:lvl1pPr>
    </p:titleStyle>
    <p:bodyStyle>
      <a:lvl1pPr marL="0" indent="0" algn="l" defTabSz="914377" rtl="0" eaLnBrk="1" latinLnBrk="0" hangingPunct="1">
        <a:lnSpc>
          <a:spcPct val="90000"/>
        </a:lnSpc>
        <a:spcBef>
          <a:spcPts val="800"/>
        </a:spcBef>
        <a:buFont typeface="Arial" panose="020B0604020202020204" pitchFamily="34" charset="0"/>
        <a:buNone/>
        <a:defRPr lang="de-DE" sz="1600" kern="1200" dirty="0" smtClean="0">
          <a:solidFill>
            <a:schemeClr val="tx1"/>
          </a:solidFill>
          <a:latin typeface="+mn-lt"/>
          <a:ea typeface="+mn-ea"/>
          <a:cs typeface="+mn-cs"/>
        </a:defRPr>
      </a:lvl1pPr>
      <a:lvl2pPr marL="241294" indent="-241294" algn="l" defTabSz="914377" rtl="0" eaLnBrk="1" latinLnBrk="0" hangingPunct="1">
        <a:lnSpc>
          <a:spcPct val="90000"/>
        </a:lnSpc>
        <a:spcBef>
          <a:spcPts val="800"/>
        </a:spcBef>
        <a:buClr>
          <a:schemeClr val="accent1"/>
        </a:buClr>
        <a:buFont typeface="Wingdings" panose="05000000000000000000" pitchFamily="2" charset="2"/>
        <a:buChar char="§"/>
        <a:defRPr lang="de-DE" sz="1600" kern="1200" dirty="0" smtClean="0">
          <a:solidFill>
            <a:schemeClr val="tx1"/>
          </a:solidFill>
          <a:latin typeface="+mn-lt"/>
          <a:ea typeface="+mn-ea"/>
          <a:cs typeface="+mn-cs"/>
        </a:defRPr>
      </a:lvl2pPr>
      <a:lvl3pPr marL="476239" indent="-234945" algn="l" defTabSz="914377" rtl="0" eaLnBrk="1" latinLnBrk="0" hangingPunct="1">
        <a:lnSpc>
          <a:spcPct val="90000"/>
        </a:lnSpc>
        <a:spcBef>
          <a:spcPts val="800"/>
        </a:spcBef>
        <a:buClr>
          <a:schemeClr val="accent1"/>
        </a:buClr>
        <a:buFont typeface="Symbol" panose="05050102010706020507" pitchFamily="18" charset="2"/>
        <a:buChar char="-"/>
        <a:defRPr lang="de-DE" sz="1467" kern="1200" dirty="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104" userDrawn="1">
          <p15:clr>
            <a:srgbClr val="F26B43"/>
          </p15:clr>
        </p15:guide>
        <p15:guide id="5" orient="horz" pos="4216" userDrawn="1">
          <p15:clr>
            <a:srgbClr val="F26B43"/>
          </p15:clr>
        </p15:guide>
        <p15:guide id="7" pos="7573" userDrawn="1">
          <p15:clr>
            <a:srgbClr val="F26B43"/>
          </p15:clr>
        </p15:guide>
        <p15:guide id="8" pos="103"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66F9373-D29C-9E8E-8340-957878C01A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DE"/>
          </a:p>
        </p:txBody>
      </p:sp>
      <p:sp>
        <p:nvSpPr>
          <p:cNvPr id="3" name="Text Placeholder 2">
            <a:extLst>
              <a:ext uri="{FF2B5EF4-FFF2-40B4-BE49-F238E27FC236}">
                <a16:creationId xmlns:a16="http://schemas.microsoft.com/office/drawing/2014/main" id="{AE54DADA-F051-5411-698F-1230130F1C0D}"/>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E"/>
          </a:p>
        </p:txBody>
      </p:sp>
      <p:sp>
        <p:nvSpPr>
          <p:cNvPr id="4" name="Date Placeholder 3">
            <a:extLst>
              <a:ext uri="{FF2B5EF4-FFF2-40B4-BE49-F238E27FC236}">
                <a16:creationId xmlns:a16="http://schemas.microsoft.com/office/drawing/2014/main" id="{C7FFCBA0-0206-739A-DFB7-D4C004063391}"/>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B40C55D-DBB7-4197-BBBD-05DE0823C70D}" type="datetime1">
              <a:rPr lang="en-US" smtClean="0"/>
              <a:t>9/12/2023</a:t>
            </a:fld>
            <a:endParaRPr lang="en-DE"/>
          </a:p>
        </p:txBody>
      </p:sp>
      <p:sp>
        <p:nvSpPr>
          <p:cNvPr id="5" name="Footer Placeholder 4">
            <a:extLst>
              <a:ext uri="{FF2B5EF4-FFF2-40B4-BE49-F238E27FC236}">
                <a16:creationId xmlns:a16="http://schemas.microsoft.com/office/drawing/2014/main" id="{0E7C34A8-AAFF-1FB1-6317-6DF224EC68AC}"/>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GB"/>
              <a:t>Follow-Up Surveys II</a:t>
            </a:r>
            <a:endParaRPr lang="en-DE"/>
          </a:p>
        </p:txBody>
      </p:sp>
      <p:sp>
        <p:nvSpPr>
          <p:cNvPr id="6" name="Slide Number Placeholder 5">
            <a:extLst>
              <a:ext uri="{FF2B5EF4-FFF2-40B4-BE49-F238E27FC236}">
                <a16:creationId xmlns:a16="http://schemas.microsoft.com/office/drawing/2014/main" id="{63F56E9E-7FFD-5126-9C86-CF43D8EF35F5}"/>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CDE6A47-1559-4F8C-8633-5E95A23D9D91}" type="slidenum">
              <a:rPr lang="en-DE" smtClean="0"/>
              <a:t>‹#›</a:t>
            </a:fld>
            <a:endParaRPr lang="en-DE"/>
          </a:p>
        </p:txBody>
      </p:sp>
    </p:spTree>
    <p:extLst>
      <p:ext uri="{BB962C8B-B14F-4D97-AF65-F5344CB8AC3E}">
        <p14:creationId xmlns:p14="http://schemas.microsoft.com/office/powerpoint/2010/main" val="690934484"/>
      </p:ext>
    </p:extLst>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4" r:id="rId12"/>
    <p:sldLayoutId id="2147483875" r:id="rId13"/>
    <p:sldLayoutId id="2147483876" r:id="rId14"/>
  </p:sldLayoutIdLst>
  <p:hf hdr="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DE"/>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6" name="Logo">
            <a:extLst>
              <a:ext uri="{FF2B5EF4-FFF2-40B4-BE49-F238E27FC236}">
                <a16:creationId xmlns:a16="http://schemas.microsoft.com/office/drawing/2014/main" id="{9F0F5CEA-886E-4B05-93BC-F96F6B5DF08A}"/>
              </a:ext>
            </a:extLst>
          </p:cNvPr>
          <p:cNvPicPr>
            <a:picLocks noChangeAspect="1"/>
          </p:cNvPicPr>
          <p:nvPr/>
        </p:nvPicPr>
        <p:blipFill rotWithShape="1">
          <a:blip r:embed="rId38" cstate="email">
            <a:extLst>
              <a:ext uri="{BEBA8EAE-BF5A-486C-A8C5-ECC9F3942E4B}">
                <a14:imgProps xmlns:a14="http://schemas.microsoft.com/office/drawing/2010/main">
                  <a14:imgLayer r:embed="rId39">
                    <a14:imgEffect>
                      <a14:brightnessContrast bright="-8000"/>
                    </a14:imgEffect>
                  </a14:imgLayer>
                </a14:imgProps>
              </a:ext>
              <a:ext uri="{28A0092B-C50C-407E-A947-70E740481C1C}">
                <a14:useLocalDpi xmlns:a14="http://schemas.microsoft.com/office/drawing/2010/main"/>
              </a:ext>
            </a:extLst>
          </a:blip>
          <a:srcRect/>
          <a:stretch/>
        </p:blipFill>
        <p:spPr bwMode="gray">
          <a:xfrm>
            <a:off x="11589389" y="6371813"/>
            <a:ext cx="413113" cy="316833"/>
          </a:xfrm>
          <a:prstGeom prst="rect">
            <a:avLst/>
          </a:prstGeom>
        </p:spPr>
      </p:pic>
      <p:sp>
        <p:nvSpPr>
          <p:cNvPr id="15" name="bar">
            <a:extLst>
              <a:ext uri="{FF2B5EF4-FFF2-40B4-BE49-F238E27FC236}">
                <a16:creationId xmlns:a16="http://schemas.microsoft.com/office/drawing/2014/main" id="{49D9F131-2158-4CE8-878F-18E76BB55EA7}"/>
              </a:ext>
            </a:extLst>
          </p:cNvPr>
          <p:cNvSpPr/>
          <p:nvPr/>
        </p:nvSpPr>
        <p:spPr bwMode="gray">
          <a:xfrm>
            <a:off x="10890251" y="6133759"/>
            <a:ext cx="1132416" cy="69195"/>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Fußzeile">
            <a:extLst>
              <a:ext uri="{FF2B5EF4-FFF2-40B4-BE49-F238E27FC236}">
                <a16:creationId xmlns:a16="http://schemas.microsoft.com/office/drawing/2014/main" id="{19B70EF4-7BC8-4A19-AF2F-96476732805A}"/>
              </a:ext>
            </a:extLst>
          </p:cNvPr>
          <p:cNvSpPr>
            <a:spLocks noGrp="1"/>
          </p:cNvSpPr>
          <p:nvPr>
            <p:ph type="ftr" sz="quarter" idx="3"/>
          </p:nvPr>
        </p:nvSpPr>
        <p:spPr bwMode="gray">
          <a:xfrm>
            <a:off x="2462031" y="6568511"/>
            <a:ext cx="7701304" cy="123111"/>
          </a:xfrm>
          <a:prstGeom prst="rect">
            <a:avLst/>
          </a:prstGeom>
        </p:spPr>
        <p:txBody>
          <a:bodyPr vert="horz" wrap="square" lIns="0" tIns="0" rIns="0" bIns="0" rtlCol="0" anchor="ctr">
            <a:spAutoFit/>
          </a:bodyPr>
          <a:lstStyle>
            <a:lvl1pPr algn="l">
              <a:defRPr sz="800" spc="51" baseline="0">
                <a:solidFill>
                  <a:schemeClr val="tx1">
                    <a:lumMod val="50000"/>
                    <a:lumOff val="50000"/>
                  </a:schemeClr>
                </a:solidFill>
                <a:latin typeface="Arial" panose="020B0604020202020204" pitchFamily="34" charset="0"/>
                <a:cs typeface="Arial" panose="020B0604020202020204" pitchFamily="34" charset="0"/>
              </a:defRPr>
            </a:lvl1pPr>
          </a:lstStyle>
          <a:p>
            <a:r>
              <a:rPr lang="en-US"/>
              <a:t>FANSER GTA 2022</a:t>
            </a:r>
            <a:endParaRPr lang="en-GB"/>
          </a:p>
        </p:txBody>
      </p:sp>
      <p:sp>
        <p:nvSpPr>
          <p:cNvPr id="10" name="Datum">
            <a:extLst>
              <a:ext uri="{FF2B5EF4-FFF2-40B4-BE49-F238E27FC236}">
                <a16:creationId xmlns:a16="http://schemas.microsoft.com/office/drawing/2014/main" id="{6ED51528-C082-4A1A-9A13-B0D2B18590A6}"/>
              </a:ext>
            </a:extLst>
          </p:cNvPr>
          <p:cNvSpPr>
            <a:spLocks noGrp="1"/>
          </p:cNvSpPr>
          <p:nvPr>
            <p:ph type="dt" sz="half" idx="2"/>
          </p:nvPr>
        </p:nvSpPr>
        <p:spPr bwMode="gray">
          <a:xfrm>
            <a:off x="1412557" y="6568511"/>
            <a:ext cx="711519" cy="123111"/>
          </a:xfrm>
          <a:prstGeom prst="rect">
            <a:avLst/>
          </a:prstGeom>
        </p:spPr>
        <p:txBody>
          <a:bodyPr vert="horz" wrap="square" lIns="0" tIns="0" rIns="0" bIns="0" rtlCol="0" anchor="ctr">
            <a:spAutoFit/>
          </a:bodyPr>
          <a:lstStyle>
            <a:lvl1pPr>
              <a:defRPr lang="de-DE" sz="800" spc="51" baseline="0" smtClean="0">
                <a:solidFill>
                  <a:schemeClr val="tx1">
                    <a:lumMod val="50000"/>
                    <a:lumOff val="50000"/>
                  </a:schemeClr>
                </a:solidFill>
                <a:latin typeface="Arial" panose="020B0604020202020204" pitchFamily="34" charset="0"/>
                <a:cs typeface="Arial" panose="020B0604020202020204" pitchFamily="34" charset="0"/>
              </a:defRPr>
            </a:lvl1pPr>
          </a:lstStyle>
          <a:p>
            <a:fld id="{EC9562F9-2018-45BD-A6C7-EF4AC3BF039C}" type="datetime3">
              <a:rPr lang="en-US" smtClean="0"/>
              <a:t>12 September 2023</a:t>
            </a:fld>
            <a:endParaRPr lang="en-GB"/>
          </a:p>
        </p:txBody>
      </p:sp>
      <p:sp>
        <p:nvSpPr>
          <p:cNvPr id="5" name="Foliennummernplatzhalter">
            <a:extLst>
              <a:ext uri="{FF2B5EF4-FFF2-40B4-BE49-F238E27FC236}">
                <a16:creationId xmlns:a16="http://schemas.microsoft.com/office/drawing/2014/main" id="{4CDA9225-2A86-4401-A66D-D1B6B89C6007}"/>
              </a:ext>
            </a:extLst>
          </p:cNvPr>
          <p:cNvSpPr>
            <a:spLocks noGrp="1"/>
          </p:cNvSpPr>
          <p:nvPr>
            <p:ph type="sldNum" sz="quarter" idx="4"/>
          </p:nvPr>
        </p:nvSpPr>
        <p:spPr bwMode="gray">
          <a:xfrm>
            <a:off x="599756" y="6568511"/>
            <a:ext cx="601133" cy="123111"/>
          </a:xfrm>
          <a:prstGeom prst="rect">
            <a:avLst/>
          </a:prstGeom>
        </p:spPr>
        <p:txBody>
          <a:bodyPr vert="horz" wrap="square" lIns="0" tIns="0" rIns="0" bIns="0" rtlCol="0" anchor="ctr">
            <a:spAutoFit/>
          </a:bodyPr>
          <a:lstStyle>
            <a:lvl1pPr algn="l">
              <a:defRPr lang="de-DE" sz="800" spc="51" baseline="0" smtClean="0">
                <a:solidFill>
                  <a:schemeClr val="tx2"/>
                </a:solidFill>
                <a:latin typeface="Arial" panose="020B0604020202020204" pitchFamily="34" charset="0"/>
                <a:cs typeface="Arial" panose="020B0604020202020204" pitchFamily="34" charset="0"/>
              </a:defRPr>
            </a:lvl1pPr>
          </a:lstStyle>
          <a:p>
            <a:r>
              <a:rPr lang="en-GB"/>
              <a:t>Page </a:t>
            </a:r>
            <a:fld id="{3A8B5DB7-81A8-4ED4-916B-6B23CD603687}" type="slidenum">
              <a:rPr lang="en-GB" smtClean="0"/>
              <a:pPr/>
              <a:t>‹#›</a:t>
            </a:fld>
            <a:endParaRPr lang="en-GB"/>
          </a:p>
        </p:txBody>
      </p:sp>
      <p:cxnSp>
        <p:nvCxnSpPr>
          <p:cNvPr id="14" name="Trennlinie 2">
            <a:extLst>
              <a:ext uri="{FF2B5EF4-FFF2-40B4-BE49-F238E27FC236}">
                <a16:creationId xmlns:a16="http://schemas.microsoft.com/office/drawing/2014/main" id="{BA7763BA-D29F-4859-88A9-E457D7D05001}"/>
              </a:ext>
            </a:extLst>
          </p:cNvPr>
          <p:cNvCxnSpPr>
            <a:cxnSpLocks/>
          </p:cNvCxnSpPr>
          <p:nvPr/>
        </p:nvCxnSpPr>
        <p:spPr bwMode="gray">
          <a:xfrm>
            <a:off x="2277532" y="6575618"/>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Trennline 1">
            <a:extLst>
              <a:ext uri="{FF2B5EF4-FFF2-40B4-BE49-F238E27FC236}">
                <a16:creationId xmlns:a16="http://schemas.microsoft.com/office/drawing/2014/main" id="{D7B3BF4D-6640-4657-BD72-5F4E0852873A}"/>
              </a:ext>
            </a:extLst>
          </p:cNvPr>
          <p:cNvCxnSpPr>
            <a:cxnSpLocks/>
          </p:cNvCxnSpPr>
          <p:nvPr/>
        </p:nvCxnSpPr>
        <p:spPr bwMode="gray">
          <a:xfrm>
            <a:off x="1223760"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 name="Text"/>
          <p:cNvSpPr>
            <a:spLocks noGrp="1"/>
          </p:cNvSpPr>
          <p:nvPr>
            <p:ph type="body" idx="1"/>
          </p:nvPr>
        </p:nvSpPr>
        <p:spPr bwMode="gray">
          <a:xfrm>
            <a:off x="599757" y="1361292"/>
            <a:ext cx="9563579" cy="4660627"/>
          </a:xfrm>
          <a:prstGeom prst="rect">
            <a:avLst/>
          </a:prstGeom>
        </p:spPr>
        <p:txBody>
          <a:bodyPr vert="horz" lIns="0" tIns="0" rIns="72000" bIns="0" rtlCol="0">
            <a:noAutofit/>
          </a:body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2" name="Headline">
            <a:extLst>
              <a:ext uri="{FF2B5EF4-FFF2-40B4-BE49-F238E27FC236}">
                <a16:creationId xmlns:a16="http://schemas.microsoft.com/office/drawing/2014/main" id="{288DB87F-225C-44F9-8B2F-85DB9A3E0803}"/>
              </a:ext>
            </a:extLst>
          </p:cNvPr>
          <p:cNvSpPr>
            <a:spLocks noGrp="1"/>
          </p:cNvSpPr>
          <p:nvPr>
            <p:ph type="title"/>
          </p:nvPr>
        </p:nvSpPr>
        <p:spPr bwMode="gray">
          <a:xfrm>
            <a:off x="599756" y="320283"/>
            <a:ext cx="9563579" cy="720725"/>
          </a:xfrm>
          <a:prstGeom prst="rect">
            <a:avLst/>
          </a:prstGeom>
        </p:spPr>
        <p:txBody>
          <a:bodyPr vert="horz" lIns="0" tIns="0" rIns="72000" bIns="0" rtlCol="0" anchor="b">
            <a:noAutofit/>
          </a:bodyPr>
          <a:lstStyle/>
          <a:p>
            <a:r>
              <a:rPr lang="en-GB"/>
              <a:t>Click to edit headline</a:t>
            </a:r>
          </a:p>
        </p:txBody>
      </p:sp>
    </p:spTree>
    <p:extLst>
      <p:ext uri="{BB962C8B-B14F-4D97-AF65-F5344CB8AC3E}">
        <p14:creationId xmlns:p14="http://schemas.microsoft.com/office/powerpoint/2010/main" val="4168868154"/>
      </p:ext>
    </p:extLst>
  </p:cSld>
  <p:clrMap bg1="lt1" tx1="dk1" bg2="lt2" tx2="dk2" accent1="accent1" accent2="accent2" accent3="accent3" accent4="accent4" accent5="accent5" accent6="accent6" hlink="hlink" folHlink="folHlink"/>
  <p:sldLayoutIdLst>
    <p:sldLayoutId id="2147483882" r:id="rId1"/>
    <p:sldLayoutId id="2147483883" r:id="rId2"/>
    <p:sldLayoutId id="2147483884" r:id="rId3"/>
    <p:sldLayoutId id="2147483885" r:id="rId4"/>
    <p:sldLayoutId id="2147483886" r:id="rId5"/>
    <p:sldLayoutId id="2147483887" r:id="rId6"/>
    <p:sldLayoutId id="2147483888" r:id="rId7"/>
    <p:sldLayoutId id="2147483889" r:id="rId8"/>
    <p:sldLayoutId id="2147483890" r:id="rId9"/>
    <p:sldLayoutId id="2147483891" r:id="rId10"/>
    <p:sldLayoutId id="2147483892" r:id="rId11"/>
    <p:sldLayoutId id="2147483893" r:id="rId12"/>
    <p:sldLayoutId id="2147483894" r:id="rId13"/>
    <p:sldLayoutId id="2147483895" r:id="rId14"/>
    <p:sldLayoutId id="2147483896" r:id="rId15"/>
    <p:sldLayoutId id="2147483897" r:id="rId16"/>
    <p:sldLayoutId id="2147483898" r:id="rId17"/>
    <p:sldLayoutId id="2147483899" r:id="rId18"/>
    <p:sldLayoutId id="2147483900" r:id="rId19"/>
    <p:sldLayoutId id="2147483901" r:id="rId20"/>
    <p:sldLayoutId id="2147483902" r:id="rId21"/>
    <p:sldLayoutId id="2147483903" r:id="rId22"/>
    <p:sldLayoutId id="2147483904" r:id="rId23"/>
    <p:sldLayoutId id="2147483905" r:id="rId24"/>
    <p:sldLayoutId id="2147483906" r:id="rId25"/>
    <p:sldLayoutId id="2147483907" r:id="rId26"/>
    <p:sldLayoutId id="2147483908" r:id="rId27"/>
    <p:sldLayoutId id="2147483909" r:id="rId28"/>
    <p:sldLayoutId id="2147483910" r:id="rId29"/>
    <p:sldLayoutId id="2147483911" r:id="rId30"/>
    <p:sldLayoutId id="2147483912" r:id="rId31"/>
    <p:sldLayoutId id="2147483913" r:id="rId32"/>
    <p:sldLayoutId id="2147483914" r:id="rId33"/>
    <p:sldLayoutId id="2147483915" r:id="rId34"/>
    <p:sldLayoutId id="2147483916" r:id="rId35"/>
    <p:sldLayoutId id="2147483917" r:id="rId36"/>
  </p:sldLayoutIdLst>
  <p:transition>
    <p:fade/>
  </p:transition>
  <p:hf hdr="0"/>
  <p:txStyles>
    <p:titleStyle>
      <a:lvl1pPr algn="l" defTabSz="914377" rtl="0" eaLnBrk="1" latinLnBrk="0" hangingPunct="1">
        <a:lnSpc>
          <a:spcPct val="90000"/>
        </a:lnSpc>
        <a:spcBef>
          <a:spcPct val="0"/>
        </a:spcBef>
        <a:buNone/>
        <a:defRPr sz="2400" b="1" kern="1200" cap="none" baseline="0">
          <a:solidFill>
            <a:schemeClr val="tx1"/>
          </a:solidFill>
          <a:latin typeface="+mj-lt"/>
          <a:ea typeface="+mj-ea"/>
          <a:cs typeface="+mj-cs"/>
        </a:defRPr>
      </a:lvl1pPr>
    </p:titleStyle>
    <p:bodyStyle>
      <a:lvl1pPr marL="0" indent="0" algn="l" defTabSz="914377" rtl="0" eaLnBrk="1" latinLnBrk="0" hangingPunct="1">
        <a:lnSpc>
          <a:spcPct val="90000"/>
        </a:lnSpc>
        <a:spcBef>
          <a:spcPts val="800"/>
        </a:spcBef>
        <a:buFont typeface="Arial" panose="020B0604020202020204" pitchFamily="34" charset="0"/>
        <a:buNone/>
        <a:defRPr lang="de-DE" sz="1600" kern="1200" dirty="0" smtClean="0">
          <a:solidFill>
            <a:schemeClr val="tx1"/>
          </a:solidFill>
          <a:latin typeface="+mn-lt"/>
          <a:ea typeface="+mn-ea"/>
          <a:cs typeface="+mn-cs"/>
        </a:defRPr>
      </a:lvl1pPr>
      <a:lvl2pPr marL="241294" indent="-241294" algn="l" defTabSz="914377" rtl="0" eaLnBrk="1" latinLnBrk="0" hangingPunct="1">
        <a:lnSpc>
          <a:spcPct val="90000"/>
        </a:lnSpc>
        <a:spcBef>
          <a:spcPts val="800"/>
        </a:spcBef>
        <a:buClr>
          <a:schemeClr val="accent1"/>
        </a:buClr>
        <a:buFont typeface="Wingdings" panose="05000000000000000000" pitchFamily="2" charset="2"/>
        <a:buChar char="§"/>
        <a:defRPr lang="de-DE" sz="1600" kern="1200" dirty="0" smtClean="0">
          <a:solidFill>
            <a:schemeClr val="tx1"/>
          </a:solidFill>
          <a:latin typeface="+mn-lt"/>
          <a:ea typeface="+mn-ea"/>
          <a:cs typeface="+mn-cs"/>
        </a:defRPr>
      </a:lvl2pPr>
      <a:lvl3pPr marL="476239" indent="-234945" algn="l" defTabSz="914377" rtl="0" eaLnBrk="1" latinLnBrk="0" hangingPunct="1">
        <a:lnSpc>
          <a:spcPct val="90000"/>
        </a:lnSpc>
        <a:spcBef>
          <a:spcPts val="800"/>
        </a:spcBef>
        <a:buClr>
          <a:schemeClr val="accent1"/>
        </a:buClr>
        <a:buFont typeface="Symbol" panose="05050102010706020507" pitchFamily="18" charset="2"/>
        <a:buChar char="-"/>
        <a:defRPr lang="de-DE" sz="1467" kern="1200" dirty="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78">
          <p15:clr>
            <a:srgbClr val="F26B43"/>
          </p15:clr>
        </p15:guide>
        <p15:guide id="5" orient="horz" pos="3162">
          <p15:clr>
            <a:srgbClr val="F26B43"/>
          </p15:clr>
        </p15:guide>
        <p15:guide id="7" pos="5680">
          <p15:clr>
            <a:srgbClr val="F26B43"/>
          </p15:clr>
        </p15:guide>
        <p15:guide id="8" pos="77">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6" name="Logo">
            <a:extLst>
              <a:ext uri="{FF2B5EF4-FFF2-40B4-BE49-F238E27FC236}">
                <a16:creationId xmlns:a16="http://schemas.microsoft.com/office/drawing/2014/main" id="{9F0F5CEA-886E-4B05-93BC-F96F6B5DF08A}"/>
              </a:ext>
            </a:extLst>
          </p:cNvPr>
          <p:cNvPicPr>
            <a:picLocks noChangeAspect="1"/>
          </p:cNvPicPr>
          <p:nvPr userDrawn="1"/>
        </p:nvPicPr>
        <p:blipFill rotWithShape="1">
          <a:blip r:embed="rId37" cstate="email">
            <a:extLst>
              <a:ext uri="{BEBA8EAE-BF5A-486C-A8C5-ECC9F3942E4B}">
                <a14:imgProps xmlns:a14="http://schemas.microsoft.com/office/drawing/2010/main">
                  <a14:imgLayer r:embed="rId38">
                    <a14:imgEffect>
                      <a14:brightnessContrast bright="-8000"/>
                    </a14:imgEffect>
                  </a14:imgLayer>
                </a14:imgProps>
              </a:ext>
              <a:ext uri="{28A0092B-C50C-407E-A947-70E740481C1C}">
                <a14:useLocalDpi xmlns:a14="http://schemas.microsoft.com/office/drawing/2010/main"/>
              </a:ext>
            </a:extLst>
          </a:blip>
          <a:srcRect/>
          <a:stretch/>
        </p:blipFill>
        <p:spPr bwMode="gray">
          <a:xfrm>
            <a:off x="11589389" y="6371813"/>
            <a:ext cx="413113" cy="316833"/>
          </a:xfrm>
          <a:prstGeom prst="rect">
            <a:avLst/>
          </a:prstGeom>
        </p:spPr>
      </p:pic>
      <p:sp>
        <p:nvSpPr>
          <p:cNvPr id="15" name="bar">
            <a:extLst>
              <a:ext uri="{FF2B5EF4-FFF2-40B4-BE49-F238E27FC236}">
                <a16:creationId xmlns:a16="http://schemas.microsoft.com/office/drawing/2014/main" id="{49D9F131-2158-4CE8-878F-18E76BB55EA7}"/>
              </a:ext>
            </a:extLst>
          </p:cNvPr>
          <p:cNvSpPr/>
          <p:nvPr userDrawn="1"/>
        </p:nvSpPr>
        <p:spPr bwMode="gray">
          <a:xfrm>
            <a:off x="10890251" y="6133759"/>
            <a:ext cx="1132416" cy="69195"/>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Fußzeile">
            <a:extLst>
              <a:ext uri="{FF2B5EF4-FFF2-40B4-BE49-F238E27FC236}">
                <a16:creationId xmlns:a16="http://schemas.microsoft.com/office/drawing/2014/main" id="{19B70EF4-7BC8-4A19-AF2F-96476732805A}"/>
              </a:ext>
            </a:extLst>
          </p:cNvPr>
          <p:cNvSpPr>
            <a:spLocks noGrp="1"/>
          </p:cNvSpPr>
          <p:nvPr>
            <p:ph type="ftr" sz="quarter" idx="3"/>
          </p:nvPr>
        </p:nvSpPr>
        <p:spPr bwMode="gray">
          <a:xfrm>
            <a:off x="2377363" y="6568513"/>
            <a:ext cx="7785972" cy="123111"/>
          </a:xfrm>
          <a:prstGeom prst="rect">
            <a:avLst/>
          </a:prstGeom>
        </p:spPr>
        <p:txBody>
          <a:bodyPr vert="horz" wrap="square" lIns="0" tIns="0" rIns="0" bIns="0" rtlCol="0" anchor="ctr">
            <a:spAutoFit/>
          </a:bodyPr>
          <a:lstStyle>
            <a:lvl1pPr algn="l">
              <a:defRPr sz="800" spc="51" baseline="0">
                <a:solidFill>
                  <a:schemeClr val="tx1">
                    <a:lumMod val="50000"/>
                    <a:lumOff val="50000"/>
                  </a:schemeClr>
                </a:solidFill>
                <a:latin typeface="Arial" panose="020B0604020202020204" pitchFamily="34" charset="0"/>
                <a:cs typeface="Arial" panose="020B0604020202020204" pitchFamily="34" charset="0"/>
              </a:defRPr>
            </a:lvl1pPr>
          </a:lstStyle>
          <a:p>
            <a:r>
              <a:rPr lang="en-US"/>
              <a:t>Food and nutrition security - a cross-sectoral orientatiom</a:t>
            </a:r>
          </a:p>
        </p:txBody>
      </p:sp>
      <p:sp>
        <p:nvSpPr>
          <p:cNvPr id="10" name="Datum">
            <a:extLst>
              <a:ext uri="{FF2B5EF4-FFF2-40B4-BE49-F238E27FC236}">
                <a16:creationId xmlns:a16="http://schemas.microsoft.com/office/drawing/2014/main" id="{6ED51528-C082-4A1A-9A13-B0D2B18590A6}"/>
              </a:ext>
            </a:extLst>
          </p:cNvPr>
          <p:cNvSpPr>
            <a:spLocks noGrp="1"/>
          </p:cNvSpPr>
          <p:nvPr>
            <p:ph type="dt" sz="half" idx="2"/>
          </p:nvPr>
        </p:nvSpPr>
        <p:spPr bwMode="gray">
          <a:xfrm>
            <a:off x="1412557" y="6568511"/>
            <a:ext cx="711519" cy="123111"/>
          </a:xfrm>
          <a:prstGeom prst="rect">
            <a:avLst/>
          </a:prstGeom>
        </p:spPr>
        <p:txBody>
          <a:bodyPr vert="horz" wrap="square" lIns="0" tIns="0" rIns="0" bIns="0" rtlCol="0" anchor="ctr">
            <a:spAutoFit/>
          </a:bodyPr>
          <a:lstStyle>
            <a:lvl1pPr>
              <a:defRPr lang="de-DE" sz="800" spc="51" baseline="0" smtClean="0">
                <a:solidFill>
                  <a:schemeClr val="tx1">
                    <a:lumMod val="50000"/>
                    <a:lumOff val="50000"/>
                  </a:schemeClr>
                </a:solidFill>
                <a:latin typeface="Arial" panose="020B0604020202020204" pitchFamily="34" charset="0"/>
                <a:cs typeface="Arial" panose="020B0604020202020204" pitchFamily="34" charset="0"/>
              </a:defRPr>
            </a:lvl1pPr>
          </a:lstStyle>
          <a:p>
            <a:fld id="{9956BDB8-92C4-4DB0-95AC-D025F02FC3CB}" type="datetime1">
              <a:rPr lang="en-US" smtClean="0"/>
              <a:t>9/12/2023</a:t>
            </a:fld>
            <a:endParaRPr lang="de-DE"/>
          </a:p>
        </p:txBody>
      </p:sp>
      <p:sp>
        <p:nvSpPr>
          <p:cNvPr id="5" name="Foliennummernplatzhalter">
            <a:extLst>
              <a:ext uri="{FF2B5EF4-FFF2-40B4-BE49-F238E27FC236}">
                <a16:creationId xmlns:a16="http://schemas.microsoft.com/office/drawing/2014/main" id="{4CDA9225-2A86-4401-A66D-D1B6B89C6007}"/>
              </a:ext>
            </a:extLst>
          </p:cNvPr>
          <p:cNvSpPr>
            <a:spLocks noGrp="1"/>
          </p:cNvSpPr>
          <p:nvPr>
            <p:ph type="sldNum" sz="quarter" idx="4"/>
          </p:nvPr>
        </p:nvSpPr>
        <p:spPr bwMode="gray">
          <a:xfrm>
            <a:off x="599756" y="6568511"/>
            <a:ext cx="601133" cy="123111"/>
          </a:xfrm>
          <a:prstGeom prst="rect">
            <a:avLst/>
          </a:prstGeom>
        </p:spPr>
        <p:txBody>
          <a:bodyPr vert="horz" wrap="square" lIns="0" tIns="0" rIns="0" bIns="0" rtlCol="0" anchor="ctr">
            <a:spAutoFit/>
          </a:bodyPr>
          <a:lstStyle>
            <a:lvl1pPr algn="l">
              <a:defRPr lang="de-DE" sz="800" spc="51" baseline="0" smtClean="0">
                <a:solidFill>
                  <a:schemeClr val="tx2"/>
                </a:solidFill>
                <a:latin typeface="Arial" panose="020B0604020202020204" pitchFamily="34" charset="0"/>
                <a:cs typeface="Arial" panose="020B0604020202020204" pitchFamily="34" charset="0"/>
              </a:defRPr>
            </a:lvl1pPr>
          </a:lstStyle>
          <a:p>
            <a:r>
              <a:rPr lang="de-DE"/>
              <a:t>Page</a:t>
            </a:r>
            <a:fld id="{3A8B5DB7-81A8-4ED4-916B-6B23CD603687}" type="slidenum">
              <a:rPr smtClean="0"/>
              <a:t>‹#›</a:t>
            </a:fld>
            <a:endParaRPr/>
          </a:p>
        </p:txBody>
      </p:sp>
      <p:cxnSp>
        <p:nvCxnSpPr>
          <p:cNvPr id="14" name="Trennlinie 2">
            <a:extLst>
              <a:ext uri="{FF2B5EF4-FFF2-40B4-BE49-F238E27FC236}">
                <a16:creationId xmlns:a16="http://schemas.microsoft.com/office/drawing/2014/main" id="{BA7763BA-D29F-4859-88A9-E457D7D05001}"/>
              </a:ext>
            </a:extLst>
          </p:cNvPr>
          <p:cNvCxnSpPr>
            <a:cxnSpLocks/>
          </p:cNvCxnSpPr>
          <p:nvPr userDrawn="1"/>
        </p:nvCxnSpPr>
        <p:spPr bwMode="gray">
          <a:xfrm>
            <a:off x="2192865"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Trennline 1">
            <a:extLst>
              <a:ext uri="{FF2B5EF4-FFF2-40B4-BE49-F238E27FC236}">
                <a16:creationId xmlns:a16="http://schemas.microsoft.com/office/drawing/2014/main" id="{D7B3BF4D-6640-4657-BD72-5F4E0852873A}"/>
              </a:ext>
            </a:extLst>
          </p:cNvPr>
          <p:cNvCxnSpPr>
            <a:cxnSpLocks/>
          </p:cNvCxnSpPr>
          <p:nvPr userDrawn="1"/>
        </p:nvCxnSpPr>
        <p:spPr bwMode="gray">
          <a:xfrm>
            <a:off x="1223760"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 name="Text"/>
          <p:cNvSpPr>
            <a:spLocks noGrp="1"/>
          </p:cNvSpPr>
          <p:nvPr>
            <p:ph type="body" idx="1"/>
          </p:nvPr>
        </p:nvSpPr>
        <p:spPr bwMode="gray">
          <a:xfrm>
            <a:off x="599757" y="1361292"/>
            <a:ext cx="9563579" cy="4660627"/>
          </a:xfrm>
          <a:prstGeom prst="rect">
            <a:avLst/>
          </a:prstGeom>
        </p:spPr>
        <p:txBody>
          <a:bodyPr vert="horz" lIns="0" tIns="0" rIns="72000" bIns="0" rtlCol="0">
            <a:noAutofit/>
          </a:bodyPr>
          <a:lstStyle/>
          <a:p>
            <a:pPr lvl="0"/>
            <a:r>
              <a:rPr lang="de-DE"/>
              <a:t>Edit master text format</a:t>
            </a:r>
          </a:p>
          <a:p>
            <a:pPr lvl="1">
              <a:buClr>
                <a:schemeClr val="accent1"/>
              </a:buClr>
            </a:pPr>
            <a:r>
              <a:rPr lang="de-DE"/>
              <a:t>Second level</a:t>
            </a:r>
          </a:p>
          <a:p>
            <a:pPr lvl="2">
              <a:buClr>
                <a:schemeClr val="accent1"/>
              </a:buClr>
            </a:pPr>
            <a:r>
              <a:rPr lang="de-DE"/>
              <a:t>Third level</a:t>
            </a:r>
          </a:p>
        </p:txBody>
      </p:sp>
      <p:sp>
        <p:nvSpPr>
          <p:cNvPr id="22" name="Headline">
            <a:extLst>
              <a:ext uri="{FF2B5EF4-FFF2-40B4-BE49-F238E27FC236}">
                <a16:creationId xmlns:a16="http://schemas.microsoft.com/office/drawing/2014/main" id="{288DB87F-225C-44F9-8B2F-85DB9A3E0803}"/>
              </a:ext>
            </a:extLst>
          </p:cNvPr>
          <p:cNvSpPr>
            <a:spLocks noGrp="1"/>
          </p:cNvSpPr>
          <p:nvPr>
            <p:ph type="title"/>
          </p:nvPr>
        </p:nvSpPr>
        <p:spPr bwMode="gray">
          <a:xfrm>
            <a:off x="599756" y="320283"/>
            <a:ext cx="9563579" cy="720725"/>
          </a:xfrm>
          <a:prstGeom prst="rect">
            <a:avLst/>
          </a:prstGeom>
        </p:spPr>
        <p:txBody>
          <a:bodyPr vert="horz" lIns="0" tIns="0" rIns="72000" bIns="0" rtlCol="0" anchor="b">
            <a:noAutofit/>
          </a:bodyPr>
          <a:lstStyle/>
          <a:p>
            <a:endParaRPr lang="de-DE"/>
          </a:p>
        </p:txBody>
      </p:sp>
    </p:spTree>
    <p:extLst>
      <p:ext uri="{BB962C8B-B14F-4D97-AF65-F5344CB8AC3E}">
        <p14:creationId xmlns:p14="http://schemas.microsoft.com/office/powerpoint/2010/main" val="131111070"/>
      </p:ext>
    </p:extLst>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 id="2147483929" r:id="rId11"/>
    <p:sldLayoutId id="2147483930" r:id="rId12"/>
    <p:sldLayoutId id="2147483931" r:id="rId13"/>
    <p:sldLayoutId id="2147483932" r:id="rId14"/>
    <p:sldLayoutId id="2147483933" r:id="rId15"/>
    <p:sldLayoutId id="2147483934" r:id="rId16"/>
    <p:sldLayoutId id="2147483935" r:id="rId17"/>
    <p:sldLayoutId id="2147483936" r:id="rId18"/>
    <p:sldLayoutId id="2147483937" r:id="rId19"/>
    <p:sldLayoutId id="2147483938" r:id="rId20"/>
    <p:sldLayoutId id="2147483939" r:id="rId21"/>
    <p:sldLayoutId id="2147483940" r:id="rId22"/>
    <p:sldLayoutId id="2147483941" r:id="rId23"/>
    <p:sldLayoutId id="2147483942" r:id="rId24"/>
    <p:sldLayoutId id="2147483943" r:id="rId25"/>
    <p:sldLayoutId id="2147483944" r:id="rId26"/>
    <p:sldLayoutId id="2147483945" r:id="rId27"/>
    <p:sldLayoutId id="2147483946" r:id="rId28"/>
    <p:sldLayoutId id="2147483947" r:id="rId29"/>
    <p:sldLayoutId id="2147483948" r:id="rId30"/>
    <p:sldLayoutId id="2147483949" r:id="rId31"/>
    <p:sldLayoutId id="2147483950" r:id="rId32"/>
    <p:sldLayoutId id="2147483951" r:id="rId33"/>
    <p:sldLayoutId id="2147483952" r:id="rId34"/>
    <p:sldLayoutId id="2147483953" r:id="rId35"/>
  </p:sldLayoutIdLst>
  <p:transition>
    <p:fade/>
  </p:transition>
  <p:hf hdr="0"/>
  <p:txStyles>
    <p:titleStyle>
      <a:lvl1pPr algn="l" defTabSz="914377" rtl="0" eaLnBrk="1" latinLnBrk="0" hangingPunct="1">
        <a:lnSpc>
          <a:spcPct val="90000"/>
        </a:lnSpc>
        <a:spcBef>
          <a:spcPct val="0"/>
        </a:spcBef>
        <a:buNone/>
        <a:defRPr sz="2400" b="1" kern="1200" cap="none" baseline="0">
          <a:solidFill>
            <a:schemeClr val="tx1"/>
          </a:solidFill>
          <a:latin typeface="+mj-lt"/>
          <a:ea typeface="+mj-ea"/>
          <a:cs typeface="+mj-cs"/>
        </a:defRPr>
      </a:lvl1pPr>
    </p:titleStyle>
    <p:bodyStyle>
      <a:lvl1pPr marL="0" indent="0" algn="l" defTabSz="914377" rtl="0" eaLnBrk="1" latinLnBrk="0" hangingPunct="1">
        <a:lnSpc>
          <a:spcPct val="90000"/>
        </a:lnSpc>
        <a:spcBef>
          <a:spcPts val="800"/>
        </a:spcBef>
        <a:buFont typeface="Arial" panose="020B0604020202020204" pitchFamily="34" charset="0"/>
        <a:buNone/>
        <a:defRPr lang="de-DE" sz="1600" kern="1200" dirty="0" smtClean="0">
          <a:solidFill>
            <a:schemeClr val="tx1"/>
          </a:solidFill>
          <a:latin typeface="+mn-lt"/>
          <a:ea typeface="+mn-ea"/>
          <a:cs typeface="+mn-cs"/>
        </a:defRPr>
      </a:lvl1pPr>
      <a:lvl2pPr marL="241294" indent="-241294" algn="l" defTabSz="914377" rtl="0" eaLnBrk="1" latinLnBrk="0" hangingPunct="1">
        <a:lnSpc>
          <a:spcPct val="90000"/>
        </a:lnSpc>
        <a:spcBef>
          <a:spcPts val="800"/>
        </a:spcBef>
        <a:buClr>
          <a:schemeClr val="accent1"/>
        </a:buClr>
        <a:buFont typeface="Wingdings" panose="05000000000000000000" pitchFamily="2" charset="2"/>
        <a:buChar char="§"/>
        <a:defRPr lang="de-DE" sz="1600" kern="1200" dirty="0" smtClean="0">
          <a:solidFill>
            <a:schemeClr val="tx1"/>
          </a:solidFill>
          <a:latin typeface="+mn-lt"/>
          <a:ea typeface="+mn-ea"/>
          <a:cs typeface="+mn-cs"/>
        </a:defRPr>
      </a:lvl2pPr>
      <a:lvl3pPr marL="476239" indent="-234945" algn="l" defTabSz="914377" rtl="0" eaLnBrk="1" latinLnBrk="0" hangingPunct="1">
        <a:lnSpc>
          <a:spcPct val="90000"/>
        </a:lnSpc>
        <a:spcBef>
          <a:spcPts val="800"/>
        </a:spcBef>
        <a:buClr>
          <a:schemeClr val="accent1"/>
        </a:buClr>
        <a:buFont typeface="Symbol" panose="05050102010706020507" pitchFamily="18" charset="2"/>
        <a:buChar char="-"/>
        <a:defRPr lang="de-DE" sz="1467" kern="1200" dirty="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78">
          <p15:clr>
            <a:srgbClr val="F26B43"/>
          </p15:clr>
        </p15:guide>
        <p15:guide id="5" orient="horz" pos="3162">
          <p15:clr>
            <a:srgbClr val="F26B43"/>
          </p15:clr>
        </p15:guide>
        <p15:guide id="7" pos="5680">
          <p15:clr>
            <a:srgbClr val="F26B43"/>
          </p15:clr>
        </p15:guide>
        <p15:guide id="8" pos="77">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6" name="Logo">
            <a:extLst>
              <a:ext uri="{FF2B5EF4-FFF2-40B4-BE49-F238E27FC236}">
                <a16:creationId xmlns:a16="http://schemas.microsoft.com/office/drawing/2014/main" id="{9F0F5CEA-886E-4B05-93BC-F96F6B5DF08A}"/>
              </a:ext>
            </a:extLst>
          </p:cNvPr>
          <p:cNvPicPr>
            <a:picLocks noChangeAspect="1"/>
          </p:cNvPicPr>
          <p:nvPr userDrawn="1"/>
        </p:nvPicPr>
        <p:blipFill rotWithShape="1">
          <a:blip r:embed="rId38" cstate="email">
            <a:extLst>
              <a:ext uri="{BEBA8EAE-BF5A-486C-A8C5-ECC9F3942E4B}">
                <a14:imgProps xmlns:a14="http://schemas.microsoft.com/office/drawing/2010/main">
                  <a14:imgLayer r:embed="rId39">
                    <a14:imgEffect>
                      <a14:brightnessContrast bright="-8000"/>
                    </a14:imgEffect>
                  </a14:imgLayer>
                </a14:imgProps>
              </a:ext>
              <a:ext uri="{28A0092B-C50C-407E-A947-70E740481C1C}">
                <a14:useLocalDpi xmlns:a14="http://schemas.microsoft.com/office/drawing/2010/main"/>
              </a:ext>
            </a:extLst>
          </a:blip>
          <a:srcRect/>
          <a:stretch/>
        </p:blipFill>
        <p:spPr bwMode="gray">
          <a:xfrm>
            <a:off x="11589389" y="6371813"/>
            <a:ext cx="413113" cy="316833"/>
          </a:xfrm>
          <a:prstGeom prst="rect">
            <a:avLst/>
          </a:prstGeom>
        </p:spPr>
      </p:pic>
      <p:sp>
        <p:nvSpPr>
          <p:cNvPr id="15" name="bar">
            <a:extLst>
              <a:ext uri="{FF2B5EF4-FFF2-40B4-BE49-F238E27FC236}">
                <a16:creationId xmlns:a16="http://schemas.microsoft.com/office/drawing/2014/main" id="{49D9F131-2158-4CE8-878F-18E76BB55EA7}"/>
              </a:ext>
            </a:extLst>
          </p:cNvPr>
          <p:cNvSpPr/>
          <p:nvPr userDrawn="1"/>
        </p:nvSpPr>
        <p:spPr bwMode="gray">
          <a:xfrm>
            <a:off x="10890251" y="6133759"/>
            <a:ext cx="1132416" cy="69195"/>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Fußzeile">
            <a:extLst>
              <a:ext uri="{FF2B5EF4-FFF2-40B4-BE49-F238E27FC236}">
                <a16:creationId xmlns:a16="http://schemas.microsoft.com/office/drawing/2014/main" id="{19B70EF4-7BC8-4A19-AF2F-96476732805A}"/>
              </a:ext>
            </a:extLst>
          </p:cNvPr>
          <p:cNvSpPr>
            <a:spLocks noGrp="1"/>
          </p:cNvSpPr>
          <p:nvPr>
            <p:ph type="ftr" sz="quarter" idx="3"/>
          </p:nvPr>
        </p:nvSpPr>
        <p:spPr bwMode="gray">
          <a:xfrm>
            <a:off x="2462031" y="6568511"/>
            <a:ext cx="7701304" cy="123111"/>
          </a:xfrm>
          <a:prstGeom prst="rect">
            <a:avLst/>
          </a:prstGeom>
        </p:spPr>
        <p:txBody>
          <a:bodyPr vert="horz" wrap="square" lIns="0" tIns="0" rIns="0" bIns="0" rtlCol="0" anchor="ctr">
            <a:spAutoFit/>
          </a:bodyPr>
          <a:lstStyle>
            <a:lvl1pPr algn="l">
              <a:defRPr sz="800" spc="51" baseline="0">
                <a:solidFill>
                  <a:schemeClr val="tx1">
                    <a:lumMod val="50000"/>
                    <a:lumOff val="50000"/>
                  </a:schemeClr>
                </a:solidFill>
                <a:latin typeface="Arial" panose="020B0604020202020204" pitchFamily="34" charset="0"/>
                <a:cs typeface="Arial" panose="020B0604020202020204" pitchFamily="34" charset="0"/>
              </a:defRPr>
            </a:lvl1pPr>
          </a:lstStyle>
          <a:p>
            <a:r>
              <a:rPr lang="en-GB"/>
              <a:t>AgriFood Zambia Onboarding</a:t>
            </a:r>
          </a:p>
        </p:txBody>
      </p:sp>
      <p:sp>
        <p:nvSpPr>
          <p:cNvPr id="10" name="Datum">
            <a:extLst>
              <a:ext uri="{FF2B5EF4-FFF2-40B4-BE49-F238E27FC236}">
                <a16:creationId xmlns:a16="http://schemas.microsoft.com/office/drawing/2014/main" id="{6ED51528-C082-4A1A-9A13-B0D2B18590A6}"/>
              </a:ext>
            </a:extLst>
          </p:cNvPr>
          <p:cNvSpPr>
            <a:spLocks noGrp="1"/>
          </p:cNvSpPr>
          <p:nvPr>
            <p:ph type="dt" sz="half" idx="2"/>
          </p:nvPr>
        </p:nvSpPr>
        <p:spPr bwMode="gray">
          <a:xfrm>
            <a:off x="1412557" y="6568511"/>
            <a:ext cx="711519" cy="123111"/>
          </a:xfrm>
          <a:prstGeom prst="rect">
            <a:avLst/>
          </a:prstGeom>
        </p:spPr>
        <p:txBody>
          <a:bodyPr vert="horz" wrap="square" lIns="0" tIns="0" rIns="0" bIns="0" rtlCol="0" anchor="ctr">
            <a:spAutoFit/>
          </a:bodyPr>
          <a:lstStyle>
            <a:lvl1pPr>
              <a:defRPr lang="de-DE" sz="800" spc="51" baseline="0" smtClean="0">
                <a:solidFill>
                  <a:schemeClr val="tx1">
                    <a:lumMod val="50000"/>
                    <a:lumOff val="50000"/>
                  </a:schemeClr>
                </a:solidFill>
                <a:latin typeface="Arial" panose="020B0604020202020204" pitchFamily="34" charset="0"/>
                <a:cs typeface="Arial" panose="020B0604020202020204" pitchFamily="34" charset="0"/>
              </a:defRPr>
            </a:lvl1pPr>
          </a:lstStyle>
          <a:p>
            <a:fld id="{E1DE17B3-B894-48DE-9889-EC73D7118D1F}" type="datetime3">
              <a:rPr lang="en-US" smtClean="0"/>
              <a:t>12 September 2023</a:t>
            </a:fld>
            <a:endParaRPr lang="en-GB"/>
          </a:p>
        </p:txBody>
      </p:sp>
      <p:sp>
        <p:nvSpPr>
          <p:cNvPr id="5" name="Foliennummernplatzhalter">
            <a:extLst>
              <a:ext uri="{FF2B5EF4-FFF2-40B4-BE49-F238E27FC236}">
                <a16:creationId xmlns:a16="http://schemas.microsoft.com/office/drawing/2014/main" id="{4CDA9225-2A86-4401-A66D-D1B6B89C6007}"/>
              </a:ext>
            </a:extLst>
          </p:cNvPr>
          <p:cNvSpPr>
            <a:spLocks noGrp="1"/>
          </p:cNvSpPr>
          <p:nvPr>
            <p:ph type="sldNum" sz="quarter" idx="4"/>
          </p:nvPr>
        </p:nvSpPr>
        <p:spPr bwMode="gray">
          <a:xfrm>
            <a:off x="599756" y="6568511"/>
            <a:ext cx="601133" cy="123111"/>
          </a:xfrm>
          <a:prstGeom prst="rect">
            <a:avLst/>
          </a:prstGeom>
        </p:spPr>
        <p:txBody>
          <a:bodyPr vert="horz" wrap="square" lIns="0" tIns="0" rIns="0" bIns="0" rtlCol="0" anchor="ctr">
            <a:spAutoFit/>
          </a:bodyPr>
          <a:lstStyle>
            <a:lvl1pPr algn="l">
              <a:defRPr lang="de-DE" sz="800" spc="51" baseline="0" smtClean="0">
                <a:solidFill>
                  <a:schemeClr val="tx2"/>
                </a:solidFill>
                <a:latin typeface="Arial" panose="020B0604020202020204" pitchFamily="34" charset="0"/>
                <a:cs typeface="Arial" panose="020B0604020202020204" pitchFamily="34" charset="0"/>
              </a:defRPr>
            </a:lvl1pPr>
          </a:lstStyle>
          <a:p>
            <a:r>
              <a:rPr lang="en-GB"/>
              <a:t>Page </a:t>
            </a:r>
            <a:fld id="{3A8B5DB7-81A8-4ED4-916B-6B23CD603687}" type="slidenum">
              <a:rPr lang="en-GB" smtClean="0"/>
              <a:pPr/>
              <a:t>‹#›</a:t>
            </a:fld>
            <a:endParaRPr lang="en-GB"/>
          </a:p>
        </p:txBody>
      </p:sp>
      <p:cxnSp>
        <p:nvCxnSpPr>
          <p:cNvPr id="14" name="Trennlinie 2">
            <a:extLst>
              <a:ext uri="{FF2B5EF4-FFF2-40B4-BE49-F238E27FC236}">
                <a16:creationId xmlns:a16="http://schemas.microsoft.com/office/drawing/2014/main" id="{BA7763BA-D29F-4859-88A9-E457D7D05001}"/>
              </a:ext>
            </a:extLst>
          </p:cNvPr>
          <p:cNvCxnSpPr>
            <a:cxnSpLocks/>
          </p:cNvCxnSpPr>
          <p:nvPr userDrawn="1"/>
        </p:nvCxnSpPr>
        <p:spPr bwMode="gray">
          <a:xfrm>
            <a:off x="2277532" y="6575618"/>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Trennline 1">
            <a:extLst>
              <a:ext uri="{FF2B5EF4-FFF2-40B4-BE49-F238E27FC236}">
                <a16:creationId xmlns:a16="http://schemas.microsoft.com/office/drawing/2014/main" id="{D7B3BF4D-6640-4657-BD72-5F4E0852873A}"/>
              </a:ext>
            </a:extLst>
          </p:cNvPr>
          <p:cNvCxnSpPr>
            <a:cxnSpLocks/>
          </p:cNvCxnSpPr>
          <p:nvPr userDrawn="1"/>
        </p:nvCxnSpPr>
        <p:spPr bwMode="gray">
          <a:xfrm>
            <a:off x="1223760"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 name="Text"/>
          <p:cNvSpPr>
            <a:spLocks noGrp="1"/>
          </p:cNvSpPr>
          <p:nvPr>
            <p:ph type="body" idx="1"/>
          </p:nvPr>
        </p:nvSpPr>
        <p:spPr bwMode="gray">
          <a:xfrm>
            <a:off x="599757" y="1361292"/>
            <a:ext cx="9563579" cy="4660627"/>
          </a:xfrm>
          <a:prstGeom prst="rect">
            <a:avLst/>
          </a:prstGeom>
        </p:spPr>
        <p:txBody>
          <a:bodyPr vert="horz" lIns="0" tIns="0" rIns="72000" bIns="0" rtlCol="0">
            <a:noAutofit/>
          </a:body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2" name="Headline">
            <a:extLst>
              <a:ext uri="{FF2B5EF4-FFF2-40B4-BE49-F238E27FC236}">
                <a16:creationId xmlns:a16="http://schemas.microsoft.com/office/drawing/2014/main" id="{288DB87F-225C-44F9-8B2F-85DB9A3E0803}"/>
              </a:ext>
            </a:extLst>
          </p:cNvPr>
          <p:cNvSpPr>
            <a:spLocks noGrp="1"/>
          </p:cNvSpPr>
          <p:nvPr>
            <p:ph type="title"/>
          </p:nvPr>
        </p:nvSpPr>
        <p:spPr bwMode="gray">
          <a:xfrm>
            <a:off x="599756" y="320283"/>
            <a:ext cx="9563579" cy="720725"/>
          </a:xfrm>
          <a:prstGeom prst="rect">
            <a:avLst/>
          </a:prstGeom>
        </p:spPr>
        <p:txBody>
          <a:bodyPr vert="horz" lIns="0" tIns="0" rIns="72000" bIns="0" rtlCol="0" anchor="b">
            <a:noAutofit/>
          </a:bodyPr>
          <a:lstStyle/>
          <a:p>
            <a:r>
              <a:rPr lang="en-GB"/>
              <a:t>Click to edit headline</a:t>
            </a:r>
          </a:p>
        </p:txBody>
      </p:sp>
    </p:spTree>
    <p:extLst>
      <p:ext uri="{BB962C8B-B14F-4D97-AF65-F5344CB8AC3E}">
        <p14:creationId xmlns:p14="http://schemas.microsoft.com/office/powerpoint/2010/main" val="2525908473"/>
      </p:ext>
    </p:extLst>
  </p:cSld>
  <p:clrMap bg1="lt1" tx1="dk1" bg2="lt2" tx2="dk2" accent1="accent1" accent2="accent2" accent3="accent3" accent4="accent4" accent5="accent5" accent6="accent6" hlink="hlink" folHlink="folHlink"/>
  <p:sldLayoutIdLst>
    <p:sldLayoutId id="2147483956" r:id="rId1"/>
    <p:sldLayoutId id="2147483957" r:id="rId2"/>
    <p:sldLayoutId id="2147483958" r:id="rId3"/>
    <p:sldLayoutId id="2147483959" r:id="rId4"/>
    <p:sldLayoutId id="2147483960" r:id="rId5"/>
    <p:sldLayoutId id="2147483961" r:id="rId6"/>
    <p:sldLayoutId id="2147483962" r:id="rId7"/>
    <p:sldLayoutId id="2147483963" r:id="rId8"/>
    <p:sldLayoutId id="2147483964" r:id="rId9"/>
    <p:sldLayoutId id="2147483965" r:id="rId10"/>
    <p:sldLayoutId id="2147483966" r:id="rId11"/>
    <p:sldLayoutId id="2147483967" r:id="rId12"/>
    <p:sldLayoutId id="2147483968" r:id="rId13"/>
    <p:sldLayoutId id="2147483969" r:id="rId14"/>
    <p:sldLayoutId id="2147483970" r:id="rId15"/>
    <p:sldLayoutId id="2147483971" r:id="rId16"/>
    <p:sldLayoutId id="2147483972" r:id="rId17"/>
    <p:sldLayoutId id="2147483973" r:id="rId18"/>
    <p:sldLayoutId id="2147483974" r:id="rId19"/>
    <p:sldLayoutId id="2147483975" r:id="rId20"/>
    <p:sldLayoutId id="2147483976" r:id="rId21"/>
    <p:sldLayoutId id="2147483977" r:id="rId22"/>
    <p:sldLayoutId id="2147483978" r:id="rId23"/>
    <p:sldLayoutId id="2147483979" r:id="rId24"/>
    <p:sldLayoutId id="2147483980" r:id="rId25"/>
    <p:sldLayoutId id="2147483981" r:id="rId26"/>
    <p:sldLayoutId id="2147483982" r:id="rId27"/>
    <p:sldLayoutId id="2147483983" r:id="rId28"/>
    <p:sldLayoutId id="2147483984" r:id="rId29"/>
    <p:sldLayoutId id="2147483985" r:id="rId30"/>
    <p:sldLayoutId id="2147483986" r:id="rId31"/>
    <p:sldLayoutId id="2147483987" r:id="rId32"/>
    <p:sldLayoutId id="2147483988" r:id="rId33"/>
    <p:sldLayoutId id="2147483989" r:id="rId34"/>
    <p:sldLayoutId id="2147483990" r:id="rId35"/>
    <p:sldLayoutId id="2147483991" r:id="rId36"/>
  </p:sldLayoutIdLst>
  <p:transition>
    <p:fade/>
  </p:transition>
  <p:hf hdr="0"/>
  <p:txStyles>
    <p:titleStyle>
      <a:lvl1pPr algn="l" defTabSz="914377" rtl="0" eaLnBrk="1" latinLnBrk="0" hangingPunct="1">
        <a:lnSpc>
          <a:spcPct val="90000"/>
        </a:lnSpc>
        <a:spcBef>
          <a:spcPct val="0"/>
        </a:spcBef>
        <a:buNone/>
        <a:defRPr sz="2400" b="1" kern="1200" cap="none" baseline="0">
          <a:solidFill>
            <a:schemeClr val="tx1"/>
          </a:solidFill>
          <a:latin typeface="+mj-lt"/>
          <a:ea typeface="+mj-ea"/>
          <a:cs typeface="+mj-cs"/>
        </a:defRPr>
      </a:lvl1pPr>
    </p:titleStyle>
    <p:bodyStyle>
      <a:lvl1pPr marL="0" indent="0" algn="l" defTabSz="914377" rtl="0" eaLnBrk="1" latinLnBrk="0" hangingPunct="1">
        <a:lnSpc>
          <a:spcPct val="90000"/>
        </a:lnSpc>
        <a:spcBef>
          <a:spcPts val="800"/>
        </a:spcBef>
        <a:buFont typeface="Arial" panose="020B0604020202020204" pitchFamily="34" charset="0"/>
        <a:buNone/>
        <a:defRPr lang="de-DE" sz="1600" kern="1200" dirty="0" smtClean="0">
          <a:solidFill>
            <a:schemeClr val="tx1"/>
          </a:solidFill>
          <a:latin typeface="+mn-lt"/>
          <a:ea typeface="+mn-ea"/>
          <a:cs typeface="+mn-cs"/>
        </a:defRPr>
      </a:lvl1pPr>
      <a:lvl2pPr marL="241294" indent="-241294" algn="l" defTabSz="914377" rtl="0" eaLnBrk="1" latinLnBrk="0" hangingPunct="1">
        <a:lnSpc>
          <a:spcPct val="90000"/>
        </a:lnSpc>
        <a:spcBef>
          <a:spcPts val="800"/>
        </a:spcBef>
        <a:buClr>
          <a:schemeClr val="accent1"/>
        </a:buClr>
        <a:buFont typeface="Wingdings" panose="05000000000000000000" pitchFamily="2" charset="2"/>
        <a:buChar char="§"/>
        <a:defRPr lang="de-DE" sz="1600" kern="1200" dirty="0" smtClean="0">
          <a:solidFill>
            <a:schemeClr val="tx1"/>
          </a:solidFill>
          <a:latin typeface="+mn-lt"/>
          <a:ea typeface="+mn-ea"/>
          <a:cs typeface="+mn-cs"/>
        </a:defRPr>
      </a:lvl2pPr>
      <a:lvl3pPr marL="476239" indent="-234945" algn="l" defTabSz="914377" rtl="0" eaLnBrk="1" latinLnBrk="0" hangingPunct="1">
        <a:lnSpc>
          <a:spcPct val="90000"/>
        </a:lnSpc>
        <a:spcBef>
          <a:spcPts val="800"/>
        </a:spcBef>
        <a:buClr>
          <a:schemeClr val="accent1"/>
        </a:buClr>
        <a:buFont typeface="Symbol" panose="05050102010706020507" pitchFamily="18" charset="2"/>
        <a:buChar char="-"/>
        <a:defRPr lang="de-DE" sz="1467" kern="1200" dirty="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78">
          <p15:clr>
            <a:srgbClr val="F26B43"/>
          </p15:clr>
        </p15:guide>
        <p15:guide id="5" orient="horz" pos="3162">
          <p15:clr>
            <a:srgbClr val="F26B43"/>
          </p15:clr>
        </p15:guide>
        <p15:guide id="7" pos="5680">
          <p15:clr>
            <a:srgbClr val="F26B43"/>
          </p15:clr>
        </p15:guide>
        <p15:guide id="8" pos="77">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6" name="Logo">
            <a:extLst>
              <a:ext uri="{FF2B5EF4-FFF2-40B4-BE49-F238E27FC236}">
                <a16:creationId xmlns:a16="http://schemas.microsoft.com/office/drawing/2014/main" id="{9F0F5CEA-886E-4B05-93BC-F96F6B5DF08A}"/>
              </a:ext>
            </a:extLst>
          </p:cNvPr>
          <p:cNvPicPr>
            <a:picLocks noChangeAspect="1"/>
          </p:cNvPicPr>
          <p:nvPr userDrawn="1"/>
        </p:nvPicPr>
        <p:blipFill rotWithShape="1">
          <a:blip r:embed="rId41" cstate="email">
            <a:extLst>
              <a:ext uri="{BEBA8EAE-BF5A-486C-A8C5-ECC9F3942E4B}">
                <a14:imgProps xmlns:a14="http://schemas.microsoft.com/office/drawing/2010/main">
                  <a14:imgLayer r:embed="rId42">
                    <a14:imgEffect>
                      <a14:brightnessContrast bright="-8000"/>
                    </a14:imgEffect>
                  </a14:imgLayer>
                </a14:imgProps>
              </a:ext>
              <a:ext uri="{28A0092B-C50C-407E-A947-70E740481C1C}">
                <a14:useLocalDpi xmlns:a14="http://schemas.microsoft.com/office/drawing/2010/main"/>
              </a:ext>
            </a:extLst>
          </a:blip>
          <a:srcRect/>
          <a:stretch/>
        </p:blipFill>
        <p:spPr bwMode="gray">
          <a:xfrm>
            <a:off x="11589390" y="6371814"/>
            <a:ext cx="413113" cy="316833"/>
          </a:xfrm>
          <a:prstGeom prst="rect">
            <a:avLst/>
          </a:prstGeom>
        </p:spPr>
      </p:pic>
      <p:sp>
        <p:nvSpPr>
          <p:cNvPr id="15" name="bar">
            <a:extLst>
              <a:ext uri="{FF2B5EF4-FFF2-40B4-BE49-F238E27FC236}">
                <a16:creationId xmlns:a16="http://schemas.microsoft.com/office/drawing/2014/main" id="{49D9F131-2158-4CE8-878F-18E76BB55EA7}"/>
              </a:ext>
            </a:extLst>
          </p:cNvPr>
          <p:cNvSpPr/>
          <p:nvPr userDrawn="1"/>
        </p:nvSpPr>
        <p:spPr bwMode="gray">
          <a:xfrm>
            <a:off x="10890251" y="6133760"/>
            <a:ext cx="1132416" cy="69195"/>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Fußzeile">
            <a:extLst>
              <a:ext uri="{FF2B5EF4-FFF2-40B4-BE49-F238E27FC236}">
                <a16:creationId xmlns:a16="http://schemas.microsoft.com/office/drawing/2014/main" id="{19B70EF4-7BC8-4A19-AF2F-96476732805A}"/>
              </a:ext>
            </a:extLst>
          </p:cNvPr>
          <p:cNvSpPr>
            <a:spLocks noGrp="1"/>
          </p:cNvSpPr>
          <p:nvPr>
            <p:ph type="ftr" sz="quarter" idx="3"/>
          </p:nvPr>
        </p:nvSpPr>
        <p:spPr bwMode="gray">
          <a:xfrm>
            <a:off x="2729900" y="6568513"/>
            <a:ext cx="7701304" cy="123111"/>
          </a:xfrm>
          <a:prstGeom prst="rect">
            <a:avLst/>
          </a:prstGeom>
        </p:spPr>
        <p:txBody>
          <a:bodyPr vert="horz" wrap="square" lIns="0" tIns="0" rIns="0" bIns="0" rtlCol="0" anchor="ctr">
            <a:spAutoFit/>
          </a:bodyPr>
          <a:lstStyle>
            <a:lvl1pPr algn="l">
              <a:defRPr sz="800" spc="51" baseline="0">
                <a:solidFill>
                  <a:schemeClr val="tx1">
                    <a:lumMod val="50000"/>
                    <a:lumOff val="50000"/>
                  </a:schemeClr>
                </a:solidFill>
                <a:latin typeface="Arial" panose="020B0604020202020204" pitchFamily="34" charset="0"/>
                <a:cs typeface="Arial" panose="020B0604020202020204" pitchFamily="34" charset="0"/>
              </a:defRPr>
            </a:lvl1pPr>
          </a:lstStyle>
          <a:p>
            <a:r>
              <a:rPr lang="en-GB"/>
              <a:t>Agrifood Cluster Standard Presentation</a:t>
            </a:r>
          </a:p>
        </p:txBody>
      </p:sp>
      <p:sp>
        <p:nvSpPr>
          <p:cNvPr id="10" name="Datum">
            <a:extLst>
              <a:ext uri="{FF2B5EF4-FFF2-40B4-BE49-F238E27FC236}">
                <a16:creationId xmlns:a16="http://schemas.microsoft.com/office/drawing/2014/main" id="{6ED51528-C082-4A1A-9A13-B0D2B18590A6}"/>
              </a:ext>
            </a:extLst>
          </p:cNvPr>
          <p:cNvSpPr>
            <a:spLocks noGrp="1"/>
          </p:cNvSpPr>
          <p:nvPr>
            <p:ph type="dt" sz="half" idx="2"/>
          </p:nvPr>
        </p:nvSpPr>
        <p:spPr bwMode="gray">
          <a:xfrm>
            <a:off x="1412557" y="6569151"/>
            <a:ext cx="969391" cy="123111"/>
          </a:xfrm>
          <a:prstGeom prst="rect">
            <a:avLst/>
          </a:prstGeom>
        </p:spPr>
        <p:txBody>
          <a:bodyPr vert="horz" wrap="square" lIns="0" tIns="0" rIns="0" bIns="0" rtlCol="0" anchor="ctr">
            <a:spAutoFit/>
          </a:bodyPr>
          <a:lstStyle>
            <a:lvl1pPr>
              <a:defRPr lang="de-DE" sz="800" spc="51" baseline="0" smtClean="0">
                <a:solidFill>
                  <a:schemeClr val="tx1">
                    <a:lumMod val="50000"/>
                    <a:lumOff val="50000"/>
                  </a:schemeClr>
                </a:solidFill>
                <a:latin typeface="Arial" panose="020B0604020202020204" pitchFamily="34" charset="0"/>
                <a:cs typeface="Arial" panose="020B0604020202020204" pitchFamily="34" charset="0"/>
              </a:defRPr>
            </a:lvl1pPr>
          </a:lstStyle>
          <a:p>
            <a:fld id="{11084E01-C08A-40D9-B18B-8A3E62A80076}" type="datetime1">
              <a:rPr lang="en-US" smtClean="0"/>
              <a:t>9/12/2023</a:t>
            </a:fld>
            <a:endParaRPr lang="en-GB"/>
          </a:p>
        </p:txBody>
      </p:sp>
      <p:sp>
        <p:nvSpPr>
          <p:cNvPr id="5" name="Foliennummernplatzhalter">
            <a:extLst>
              <a:ext uri="{FF2B5EF4-FFF2-40B4-BE49-F238E27FC236}">
                <a16:creationId xmlns:a16="http://schemas.microsoft.com/office/drawing/2014/main" id="{4CDA9225-2A86-4401-A66D-D1B6B89C6007}"/>
              </a:ext>
            </a:extLst>
          </p:cNvPr>
          <p:cNvSpPr>
            <a:spLocks noGrp="1"/>
          </p:cNvSpPr>
          <p:nvPr>
            <p:ph type="sldNum" sz="quarter" idx="4"/>
          </p:nvPr>
        </p:nvSpPr>
        <p:spPr bwMode="gray">
          <a:xfrm>
            <a:off x="599756" y="6568513"/>
            <a:ext cx="601133" cy="123111"/>
          </a:xfrm>
          <a:prstGeom prst="rect">
            <a:avLst/>
          </a:prstGeom>
        </p:spPr>
        <p:txBody>
          <a:bodyPr vert="horz" wrap="square" lIns="0" tIns="0" rIns="0" bIns="0" rtlCol="0" anchor="ctr">
            <a:spAutoFit/>
          </a:bodyPr>
          <a:lstStyle>
            <a:lvl1pPr algn="l">
              <a:defRPr lang="de-DE" sz="800" spc="51" baseline="0" smtClean="0">
                <a:solidFill>
                  <a:schemeClr val="tx2"/>
                </a:solidFill>
                <a:latin typeface="Arial" panose="020B0604020202020204" pitchFamily="34" charset="0"/>
                <a:cs typeface="Arial" panose="020B0604020202020204" pitchFamily="34" charset="0"/>
              </a:defRPr>
            </a:lvl1pPr>
          </a:lstStyle>
          <a:p>
            <a:r>
              <a:rPr lang="en-GB"/>
              <a:t>Page </a:t>
            </a:r>
            <a:fld id="{3A8B5DB7-81A8-4ED4-916B-6B23CD603687}" type="slidenum">
              <a:rPr lang="en-GB" smtClean="0"/>
              <a:pPr/>
              <a:t>‹#›</a:t>
            </a:fld>
            <a:endParaRPr lang="en-GB"/>
          </a:p>
        </p:txBody>
      </p:sp>
      <p:cxnSp>
        <p:nvCxnSpPr>
          <p:cNvPr id="14" name="Trennlinie 2">
            <a:extLst>
              <a:ext uri="{FF2B5EF4-FFF2-40B4-BE49-F238E27FC236}">
                <a16:creationId xmlns:a16="http://schemas.microsoft.com/office/drawing/2014/main" id="{BA7763BA-D29F-4859-88A9-E457D7D05001}"/>
              </a:ext>
            </a:extLst>
          </p:cNvPr>
          <p:cNvCxnSpPr>
            <a:cxnSpLocks/>
          </p:cNvCxnSpPr>
          <p:nvPr userDrawn="1"/>
        </p:nvCxnSpPr>
        <p:spPr bwMode="gray">
          <a:xfrm>
            <a:off x="2545401"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Trennline 1">
            <a:extLst>
              <a:ext uri="{FF2B5EF4-FFF2-40B4-BE49-F238E27FC236}">
                <a16:creationId xmlns:a16="http://schemas.microsoft.com/office/drawing/2014/main" id="{D7B3BF4D-6640-4657-BD72-5F4E0852873A}"/>
              </a:ext>
            </a:extLst>
          </p:cNvPr>
          <p:cNvCxnSpPr>
            <a:cxnSpLocks/>
          </p:cNvCxnSpPr>
          <p:nvPr userDrawn="1"/>
        </p:nvCxnSpPr>
        <p:spPr bwMode="gray">
          <a:xfrm>
            <a:off x="1223760"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 name="Text"/>
          <p:cNvSpPr>
            <a:spLocks noGrp="1"/>
          </p:cNvSpPr>
          <p:nvPr>
            <p:ph type="body" idx="1"/>
          </p:nvPr>
        </p:nvSpPr>
        <p:spPr bwMode="gray">
          <a:xfrm>
            <a:off x="599757" y="1361293"/>
            <a:ext cx="9563579" cy="4660627"/>
          </a:xfrm>
          <a:prstGeom prst="rect">
            <a:avLst/>
          </a:prstGeom>
        </p:spPr>
        <p:txBody>
          <a:bodyPr vert="horz" lIns="0" tIns="0" rIns="72000" bIns="0" rtlCol="0">
            <a:noAutofit/>
          </a:body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2" name="Headline">
            <a:extLst>
              <a:ext uri="{FF2B5EF4-FFF2-40B4-BE49-F238E27FC236}">
                <a16:creationId xmlns:a16="http://schemas.microsoft.com/office/drawing/2014/main" id="{288DB87F-225C-44F9-8B2F-85DB9A3E0803}"/>
              </a:ext>
            </a:extLst>
          </p:cNvPr>
          <p:cNvSpPr>
            <a:spLocks noGrp="1"/>
          </p:cNvSpPr>
          <p:nvPr>
            <p:ph type="title"/>
          </p:nvPr>
        </p:nvSpPr>
        <p:spPr bwMode="gray">
          <a:xfrm>
            <a:off x="599757" y="320284"/>
            <a:ext cx="9563579" cy="720725"/>
          </a:xfrm>
          <a:prstGeom prst="rect">
            <a:avLst/>
          </a:prstGeom>
        </p:spPr>
        <p:txBody>
          <a:bodyPr vert="horz" lIns="0" tIns="0" rIns="72000" bIns="0" rtlCol="0" anchor="b">
            <a:noAutofit/>
          </a:bodyPr>
          <a:lstStyle/>
          <a:p>
            <a:r>
              <a:rPr lang="en-GB"/>
              <a:t>Click to edit headline</a:t>
            </a:r>
          </a:p>
        </p:txBody>
      </p:sp>
    </p:spTree>
    <p:extLst>
      <p:ext uri="{BB962C8B-B14F-4D97-AF65-F5344CB8AC3E}">
        <p14:creationId xmlns:p14="http://schemas.microsoft.com/office/powerpoint/2010/main" val="502805548"/>
      </p:ext>
    </p:extLst>
  </p:cSld>
  <p:clrMap bg1="lt1" tx1="dk1" bg2="lt2" tx2="dk2" accent1="accent1" accent2="accent2" accent3="accent3" accent4="accent4" accent5="accent5" accent6="accent6" hlink="hlink" folHlink="folHlink"/>
  <p:sldLayoutIdLst>
    <p:sldLayoutId id="2147483993" r:id="rId1"/>
    <p:sldLayoutId id="2147483994" r:id="rId2"/>
    <p:sldLayoutId id="2147483995" r:id="rId3"/>
    <p:sldLayoutId id="2147483996" r:id="rId4"/>
    <p:sldLayoutId id="2147483997" r:id="rId5"/>
    <p:sldLayoutId id="2147483998" r:id="rId6"/>
    <p:sldLayoutId id="2147483999" r:id="rId7"/>
    <p:sldLayoutId id="2147484000" r:id="rId8"/>
    <p:sldLayoutId id="2147484001" r:id="rId9"/>
    <p:sldLayoutId id="2147484002" r:id="rId10"/>
    <p:sldLayoutId id="2147484003" r:id="rId11"/>
    <p:sldLayoutId id="2147484004" r:id="rId12"/>
    <p:sldLayoutId id="2147484005" r:id="rId13"/>
    <p:sldLayoutId id="2147484006" r:id="rId14"/>
    <p:sldLayoutId id="2147484007" r:id="rId15"/>
    <p:sldLayoutId id="2147484008" r:id="rId16"/>
    <p:sldLayoutId id="2147484009" r:id="rId17"/>
    <p:sldLayoutId id="2147484010" r:id="rId18"/>
    <p:sldLayoutId id="2147484011" r:id="rId19"/>
    <p:sldLayoutId id="2147484012" r:id="rId20"/>
    <p:sldLayoutId id="2147484013" r:id="rId21"/>
    <p:sldLayoutId id="2147484014" r:id="rId22"/>
    <p:sldLayoutId id="2147484015" r:id="rId23"/>
    <p:sldLayoutId id="2147484016" r:id="rId24"/>
    <p:sldLayoutId id="2147484017" r:id="rId25"/>
    <p:sldLayoutId id="2147484018" r:id="rId26"/>
    <p:sldLayoutId id="2147484019" r:id="rId27"/>
    <p:sldLayoutId id="2147484020" r:id="rId28"/>
    <p:sldLayoutId id="2147484021" r:id="rId29"/>
    <p:sldLayoutId id="2147484022" r:id="rId30"/>
    <p:sldLayoutId id="2147484023" r:id="rId31"/>
    <p:sldLayoutId id="2147484024" r:id="rId32"/>
    <p:sldLayoutId id="2147484025" r:id="rId33"/>
    <p:sldLayoutId id="2147484026" r:id="rId34"/>
    <p:sldLayoutId id="2147484027" r:id="rId35"/>
    <p:sldLayoutId id="2147484028" r:id="rId36"/>
    <p:sldLayoutId id="2147484029" r:id="rId37"/>
    <p:sldLayoutId id="2147484030" r:id="rId38"/>
    <p:sldLayoutId id="2147484031" r:id="rId39"/>
  </p:sldLayoutIdLst>
  <p:transition>
    <p:fade/>
  </p:transition>
  <p:hf hdr="0"/>
  <p:txStyles>
    <p:titleStyle>
      <a:lvl1pPr algn="l" defTabSz="914354" rtl="0" eaLnBrk="1" latinLnBrk="0" hangingPunct="1">
        <a:lnSpc>
          <a:spcPct val="90000"/>
        </a:lnSpc>
        <a:spcBef>
          <a:spcPct val="0"/>
        </a:spcBef>
        <a:buNone/>
        <a:defRPr sz="2400" b="1" kern="1200" cap="none" baseline="0">
          <a:solidFill>
            <a:schemeClr val="tx1"/>
          </a:solidFill>
          <a:latin typeface="+mj-lt"/>
          <a:ea typeface="+mj-ea"/>
          <a:cs typeface="+mj-cs"/>
        </a:defRPr>
      </a:lvl1pPr>
    </p:titleStyle>
    <p:bodyStyle>
      <a:lvl1pPr marL="0" indent="0" algn="l" defTabSz="914354" rtl="0" eaLnBrk="1" latinLnBrk="0" hangingPunct="1">
        <a:lnSpc>
          <a:spcPct val="90000"/>
        </a:lnSpc>
        <a:spcBef>
          <a:spcPts val="800"/>
        </a:spcBef>
        <a:buFont typeface="Arial" panose="020B0604020202020204" pitchFamily="34" charset="0"/>
        <a:buNone/>
        <a:defRPr lang="de-DE" sz="1600" kern="1200" dirty="0" smtClean="0">
          <a:solidFill>
            <a:schemeClr val="tx1"/>
          </a:solidFill>
          <a:latin typeface="+mn-lt"/>
          <a:ea typeface="+mn-ea"/>
          <a:cs typeface="+mn-cs"/>
        </a:defRPr>
      </a:lvl1pPr>
      <a:lvl2pPr marL="241289" indent="-241289" algn="l" defTabSz="914354" rtl="0" eaLnBrk="1" latinLnBrk="0" hangingPunct="1">
        <a:lnSpc>
          <a:spcPct val="90000"/>
        </a:lnSpc>
        <a:spcBef>
          <a:spcPts val="800"/>
        </a:spcBef>
        <a:buClr>
          <a:schemeClr val="accent1"/>
        </a:buClr>
        <a:buFont typeface="Wingdings" panose="05000000000000000000" pitchFamily="2" charset="2"/>
        <a:buChar char="§"/>
        <a:defRPr lang="de-DE" sz="1600" kern="1200" dirty="0" smtClean="0">
          <a:solidFill>
            <a:schemeClr val="tx1"/>
          </a:solidFill>
          <a:latin typeface="+mn-lt"/>
          <a:ea typeface="+mn-ea"/>
          <a:cs typeface="+mn-cs"/>
        </a:defRPr>
      </a:lvl2pPr>
      <a:lvl3pPr marL="476227" indent="-234939" algn="l" defTabSz="914354" rtl="0" eaLnBrk="1" latinLnBrk="0" hangingPunct="1">
        <a:lnSpc>
          <a:spcPct val="90000"/>
        </a:lnSpc>
        <a:spcBef>
          <a:spcPts val="800"/>
        </a:spcBef>
        <a:buClr>
          <a:schemeClr val="accent1"/>
        </a:buClr>
        <a:buFont typeface="Symbol" panose="05050102010706020507" pitchFamily="18" charset="2"/>
        <a:buChar char="-"/>
        <a:defRPr lang="de-DE" sz="1467" kern="1200" dirty="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78">
          <p15:clr>
            <a:srgbClr val="F26B43"/>
          </p15:clr>
        </p15:guide>
        <p15:guide id="5" orient="horz" pos="3162">
          <p15:clr>
            <a:srgbClr val="F26B43"/>
          </p15:clr>
        </p15:guide>
        <p15:guide id="7" pos="5680">
          <p15:clr>
            <a:srgbClr val="F26B43"/>
          </p15:clr>
        </p15:guide>
        <p15:guide id="8" pos="77">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6" name="Logo">
            <a:extLst>
              <a:ext uri="{FF2B5EF4-FFF2-40B4-BE49-F238E27FC236}">
                <a16:creationId xmlns:a16="http://schemas.microsoft.com/office/drawing/2014/main" id="{9F0F5CEA-886E-4B05-93BC-F96F6B5DF08A}"/>
              </a:ext>
            </a:extLst>
          </p:cNvPr>
          <p:cNvPicPr>
            <a:picLocks noChangeAspect="1"/>
          </p:cNvPicPr>
          <p:nvPr/>
        </p:nvPicPr>
        <p:blipFill rotWithShape="1">
          <a:blip r:embed="rId37" cstate="email">
            <a:extLst>
              <a:ext uri="{BEBA8EAE-BF5A-486C-A8C5-ECC9F3942E4B}">
                <a14:imgProps xmlns:a14="http://schemas.microsoft.com/office/drawing/2010/main">
                  <a14:imgLayer r:embed="rId38">
                    <a14:imgEffect>
                      <a14:brightnessContrast bright="-8000"/>
                    </a14:imgEffect>
                  </a14:imgLayer>
                </a14:imgProps>
              </a:ext>
              <a:ext uri="{28A0092B-C50C-407E-A947-70E740481C1C}">
                <a14:useLocalDpi xmlns:a14="http://schemas.microsoft.com/office/drawing/2010/main"/>
              </a:ext>
            </a:extLst>
          </a:blip>
          <a:srcRect/>
          <a:stretch/>
        </p:blipFill>
        <p:spPr bwMode="gray">
          <a:xfrm>
            <a:off x="11589389" y="6371813"/>
            <a:ext cx="413113" cy="316833"/>
          </a:xfrm>
          <a:prstGeom prst="rect">
            <a:avLst/>
          </a:prstGeom>
        </p:spPr>
      </p:pic>
      <p:sp>
        <p:nvSpPr>
          <p:cNvPr id="15" name="bar">
            <a:extLst>
              <a:ext uri="{FF2B5EF4-FFF2-40B4-BE49-F238E27FC236}">
                <a16:creationId xmlns:a16="http://schemas.microsoft.com/office/drawing/2014/main" id="{49D9F131-2158-4CE8-878F-18E76BB55EA7}"/>
              </a:ext>
            </a:extLst>
          </p:cNvPr>
          <p:cNvSpPr/>
          <p:nvPr/>
        </p:nvSpPr>
        <p:spPr bwMode="gray">
          <a:xfrm>
            <a:off x="10890251" y="6133759"/>
            <a:ext cx="1132416" cy="69195"/>
          </a:xfrm>
          <a:prstGeom prst="rect">
            <a:avLst/>
          </a:prstGeom>
          <a:solidFill>
            <a:schemeClr val="accent1"/>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400" err="1">
              <a:solidFill>
                <a:schemeClr val="tx2"/>
              </a:solidFill>
              <a:latin typeface="Arial" charset="0"/>
            </a:endParaRPr>
          </a:p>
        </p:txBody>
      </p:sp>
      <p:sp>
        <p:nvSpPr>
          <p:cNvPr id="9" name="Fußzeile">
            <a:extLst>
              <a:ext uri="{FF2B5EF4-FFF2-40B4-BE49-F238E27FC236}">
                <a16:creationId xmlns:a16="http://schemas.microsoft.com/office/drawing/2014/main" id="{19B70EF4-7BC8-4A19-AF2F-96476732805A}"/>
              </a:ext>
            </a:extLst>
          </p:cNvPr>
          <p:cNvSpPr>
            <a:spLocks noGrp="1"/>
          </p:cNvSpPr>
          <p:nvPr>
            <p:ph type="ftr" sz="quarter" idx="3"/>
          </p:nvPr>
        </p:nvSpPr>
        <p:spPr bwMode="gray">
          <a:xfrm>
            <a:off x="2462031" y="6568511"/>
            <a:ext cx="7701304" cy="123111"/>
          </a:xfrm>
          <a:prstGeom prst="rect">
            <a:avLst/>
          </a:prstGeom>
        </p:spPr>
        <p:txBody>
          <a:bodyPr vert="horz" wrap="square" lIns="0" tIns="0" rIns="0" bIns="0" rtlCol="0" anchor="ctr">
            <a:spAutoFit/>
          </a:bodyPr>
          <a:lstStyle>
            <a:lvl1pPr algn="l">
              <a:defRPr sz="800" spc="51" baseline="0">
                <a:solidFill>
                  <a:schemeClr val="tx1">
                    <a:lumMod val="50000"/>
                    <a:lumOff val="50000"/>
                  </a:schemeClr>
                </a:solidFill>
                <a:latin typeface="Arial" panose="020B0604020202020204" pitchFamily="34" charset="0"/>
                <a:cs typeface="Arial" panose="020B0604020202020204" pitchFamily="34" charset="0"/>
              </a:defRPr>
            </a:lvl1pPr>
          </a:lstStyle>
          <a:p>
            <a:r>
              <a:rPr lang="en-GB"/>
              <a:t>Titel of the presentation</a:t>
            </a:r>
          </a:p>
        </p:txBody>
      </p:sp>
      <p:sp>
        <p:nvSpPr>
          <p:cNvPr id="10" name="Datum">
            <a:extLst>
              <a:ext uri="{FF2B5EF4-FFF2-40B4-BE49-F238E27FC236}">
                <a16:creationId xmlns:a16="http://schemas.microsoft.com/office/drawing/2014/main" id="{6ED51528-C082-4A1A-9A13-B0D2B18590A6}"/>
              </a:ext>
            </a:extLst>
          </p:cNvPr>
          <p:cNvSpPr>
            <a:spLocks noGrp="1"/>
          </p:cNvSpPr>
          <p:nvPr>
            <p:ph type="dt" sz="half" idx="2"/>
          </p:nvPr>
        </p:nvSpPr>
        <p:spPr bwMode="gray">
          <a:xfrm>
            <a:off x="1412557" y="6568511"/>
            <a:ext cx="711519" cy="123111"/>
          </a:xfrm>
          <a:prstGeom prst="rect">
            <a:avLst/>
          </a:prstGeom>
        </p:spPr>
        <p:txBody>
          <a:bodyPr vert="horz" wrap="square" lIns="0" tIns="0" rIns="0" bIns="0" rtlCol="0" anchor="ctr">
            <a:spAutoFit/>
          </a:bodyPr>
          <a:lstStyle>
            <a:lvl1pPr>
              <a:defRPr lang="de-DE" sz="800" spc="51" baseline="0" smtClean="0">
                <a:solidFill>
                  <a:schemeClr val="tx1">
                    <a:lumMod val="50000"/>
                    <a:lumOff val="50000"/>
                  </a:schemeClr>
                </a:solidFill>
                <a:latin typeface="Arial" panose="020B0604020202020204" pitchFamily="34" charset="0"/>
                <a:cs typeface="Arial" panose="020B0604020202020204" pitchFamily="34" charset="0"/>
              </a:defRPr>
            </a:lvl1pPr>
          </a:lstStyle>
          <a:p>
            <a:r>
              <a:rPr lang="en-GB"/>
              <a:t>22 Jan. 2019</a:t>
            </a:r>
          </a:p>
        </p:txBody>
      </p:sp>
      <p:sp>
        <p:nvSpPr>
          <p:cNvPr id="5" name="Foliennummernplatzhalter">
            <a:extLst>
              <a:ext uri="{FF2B5EF4-FFF2-40B4-BE49-F238E27FC236}">
                <a16:creationId xmlns:a16="http://schemas.microsoft.com/office/drawing/2014/main" id="{4CDA9225-2A86-4401-A66D-D1B6B89C6007}"/>
              </a:ext>
            </a:extLst>
          </p:cNvPr>
          <p:cNvSpPr>
            <a:spLocks noGrp="1"/>
          </p:cNvSpPr>
          <p:nvPr>
            <p:ph type="sldNum" sz="quarter" idx="4"/>
          </p:nvPr>
        </p:nvSpPr>
        <p:spPr bwMode="gray">
          <a:xfrm>
            <a:off x="599756" y="6568511"/>
            <a:ext cx="601133" cy="123111"/>
          </a:xfrm>
          <a:prstGeom prst="rect">
            <a:avLst/>
          </a:prstGeom>
        </p:spPr>
        <p:txBody>
          <a:bodyPr vert="horz" wrap="square" lIns="0" tIns="0" rIns="0" bIns="0" rtlCol="0" anchor="ctr">
            <a:spAutoFit/>
          </a:bodyPr>
          <a:lstStyle>
            <a:lvl1pPr algn="l">
              <a:defRPr lang="de-DE" sz="800" spc="51" baseline="0" smtClean="0">
                <a:solidFill>
                  <a:schemeClr val="tx2"/>
                </a:solidFill>
                <a:latin typeface="Arial" panose="020B0604020202020204" pitchFamily="34" charset="0"/>
                <a:cs typeface="Arial" panose="020B0604020202020204" pitchFamily="34" charset="0"/>
              </a:defRPr>
            </a:lvl1pPr>
          </a:lstStyle>
          <a:p>
            <a:r>
              <a:rPr lang="en-GB"/>
              <a:t>Page </a:t>
            </a:r>
            <a:fld id="{3A8B5DB7-81A8-4ED4-916B-6B23CD603687}" type="slidenum">
              <a:rPr lang="en-GB" smtClean="0"/>
              <a:pPr/>
              <a:t>‹#›</a:t>
            </a:fld>
            <a:endParaRPr lang="en-GB"/>
          </a:p>
        </p:txBody>
      </p:sp>
      <p:cxnSp>
        <p:nvCxnSpPr>
          <p:cNvPr id="14" name="Trennlinie 2">
            <a:extLst>
              <a:ext uri="{FF2B5EF4-FFF2-40B4-BE49-F238E27FC236}">
                <a16:creationId xmlns:a16="http://schemas.microsoft.com/office/drawing/2014/main" id="{BA7763BA-D29F-4859-88A9-E457D7D05001}"/>
              </a:ext>
            </a:extLst>
          </p:cNvPr>
          <p:cNvCxnSpPr>
            <a:cxnSpLocks/>
          </p:cNvCxnSpPr>
          <p:nvPr/>
        </p:nvCxnSpPr>
        <p:spPr bwMode="gray">
          <a:xfrm>
            <a:off x="2277532" y="6575618"/>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Trennline 1">
            <a:extLst>
              <a:ext uri="{FF2B5EF4-FFF2-40B4-BE49-F238E27FC236}">
                <a16:creationId xmlns:a16="http://schemas.microsoft.com/office/drawing/2014/main" id="{D7B3BF4D-6640-4657-BD72-5F4E0852873A}"/>
              </a:ext>
            </a:extLst>
          </p:cNvPr>
          <p:cNvCxnSpPr>
            <a:cxnSpLocks/>
          </p:cNvCxnSpPr>
          <p:nvPr/>
        </p:nvCxnSpPr>
        <p:spPr bwMode="gray">
          <a:xfrm>
            <a:off x="1223760" y="6575619"/>
            <a:ext cx="0" cy="103716"/>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 name="Text"/>
          <p:cNvSpPr>
            <a:spLocks noGrp="1"/>
          </p:cNvSpPr>
          <p:nvPr>
            <p:ph type="body" idx="1"/>
          </p:nvPr>
        </p:nvSpPr>
        <p:spPr bwMode="gray">
          <a:xfrm>
            <a:off x="599757" y="1361292"/>
            <a:ext cx="9563579" cy="4660627"/>
          </a:xfrm>
          <a:prstGeom prst="rect">
            <a:avLst/>
          </a:prstGeom>
        </p:spPr>
        <p:txBody>
          <a:bodyPr vert="horz" lIns="0" tIns="0" rIns="72000" bIns="0" rtlCol="0">
            <a:noAutofit/>
          </a:bodyPr>
          <a:lstStyle/>
          <a:p>
            <a:pPr lvl="0"/>
            <a:r>
              <a:rPr lang="en-GB" noProof="0"/>
              <a:t>Click to add text</a:t>
            </a:r>
          </a:p>
          <a:p>
            <a:pPr lvl="1">
              <a:buClr>
                <a:schemeClr val="accent1"/>
              </a:buClr>
            </a:pPr>
            <a:r>
              <a:rPr lang="en-GB" noProof="0"/>
              <a:t>Second level</a:t>
            </a:r>
          </a:p>
          <a:p>
            <a:pPr lvl="2">
              <a:buClr>
                <a:schemeClr val="accent1"/>
              </a:buClr>
            </a:pPr>
            <a:r>
              <a:rPr lang="en-GB" noProof="0"/>
              <a:t>Third level</a:t>
            </a:r>
          </a:p>
        </p:txBody>
      </p:sp>
      <p:sp>
        <p:nvSpPr>
          <p:cNvPr id="22" name="Headline">
            <a:extLst>
              <a:ext uri="{FF2B5EF4-FFF2-40B4-BE49-F238E27FC236}">
                <a16:creationId xmlns:a16="http://schemas.microsoft.com/office/drawing/2014/main" id="{288DB87F-225C-44F9-8B2F-85DB9A3E0803}"/>
              </a:ext>
            </a:extLst>
          </p:cNvPr>
          <p:cNvSpPr>
            <a:spLocks noGrp="1"/>
          </p:cNvSpPr>
          <p:nvPr>
            <p:ph type="title"/>
          </p:nvPr>
        </p:nvSpPr>
        <p:spPr bwMode="gray">
          <a:xfrm>
            <a:off x="599756" y="320283"/>
            <a:ext cx="9563579" cy="720725"/>
          </a:xfrm>
          <a:prstGeom prst="rect">
            <a:avLst/>
          </a:prstGeom>
        </p:spPr>
        <p:txBody>
          <a:bodyPr vert="horz" lIns="0" tIns="0" rIns="72000" bIns="0" rtlCol="0" anchor="b">
            <a:noAutofit/>
          </a:bodyPr>
          <a:lstStyle/>
          <a:p>
            <a:r>
              <a:rPr lang="en-GB"/>
              <a:t>Click to edit headline</a:t>
            </a:r>
          </a:p>
        </p:txBody>
      </p:sp>
    </p:spTree>
    <p:extLst>
      <p:ext uri="{BB962C8B-B14F-4D97-AF65-F5344CB8AC3E}">
        <p14:creationId xmlns:p14="http://schemas.microsoft.com/office/powerpoint/2010/main" val="3612017470"/>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 id="2147484044" r:id="rId12"/>
    <p:sldLayoutId id="2147484045" r:id="rId13"/>
    <p:sldLayoutId id="2147484046" r:id="rId14"/>
    <p:sldLayoutId id="2147484047" r:id="rId15"/>
    <p:sldLayoutId id="2147484048" r:id="rId16"/>
    <p:sldLayoutId id="2147484049" r:id="rId17"/>
    <p:sldLayoutId id="2147484050" r:id="rId18"/>
    <p:sldLayoutId id="2147484051" r:id="rId19"/>
    <p:sldLayoutId id="2147484052" r:id="rId20"/>
    <p:sldLayoutId id="2147484053" r:id="rId21"/>
    <p:sldLayoutId id="2147484054" r:id="rId22"/>
    <p:sldLayoutId id="2147484055" r:id="rId23"/>
    <p:sldLayoutId id="2147484056" r:id="rId24"/>
    <p:sldLayoutId id="2147484057" r:id="rId25"/>
    <p:sldLayoutId id="2147484058" r:id="rId26"/>
    <p:sldLayoutId id="2147484059" r:id="rId27"/>
    <p:sldLayoutId id="2147484060" r:id="rId28"/>
    <p:sldLayoutId id="2147484061" r:id="rId29"/>
    <p:sldLayoutId id="2147484062" r:id="rId30"/>
    <p:sldLayoutId id="2147484063" r:id="rId31"/>
    <p:sldLayoutId id="2147484064" r:id="rId32"/>
    <p:sldLayoutId id="2147484065" r:id="rId33"/>
    <p:sldLayoutId id="2147484066" r:id="rId34"/>
    <p:sldLayoutId id="2147484067" r:id="rId35"/>
  </p:sldLayoutIdLst>
  <p:transition>
    <p:fade/>
  </p:transition>
  <p:hf hdr="0"/>
  <p:txStyles>
    <p:titleStyle>
      <a:lvl1pPr algn="l" defTabSz="914377" rtl="0" eaLnBrk="1" latinLnBrk="0" hangingPunct="1">
        <a:lnSpc>
          <a:spcPct val="90000"/>
        </a:lnSpc>
        <a:spcBef>
          <a:spcPct val="0"/>
        </a:spcBef>
        <a:buNone/>
        <a:defRPr sz="2400" b="1" kern="1200" cap="none" baseline="0">
          <a:solidFill>
            <a:schemeClr val="tx1"/>
          </a:solidFill>
          <a:latin typeface="+mj-lt"/>
          <a:ea typeface="+mj-ea"/>
          <a:cs typeface="+mj-cs"/>
        </a:defRPr>
      </a:lvl1pPr>
    </p:titleStyle>
    <p:bodyStyle>
      <a:lvl1pPr marL="0" indent="0" algn="l" defTabSz="914377" rtl="0" eaLnBrk="1" latinLnBrk="0" hangingPunct="1">
        <a:lnSpc>
          <a:spcPct val="90000"/>
        </a:lnSpc>
        <a:spcBef>
          <a:spcPts val="800"/>
        </a:spcBef>
        <a:buFont typeface="Arial" panose="020B0604020202020204" pitchFamily="34" charset="0"/>
        <a:buNone/>
        <a:defRPr lang="de-DE" sz="1600" kern="1200" dirty="0" smtClean="0">
          <a:solidFill>
            <a:schemeClr val="tx1"/>
          </a:solidFill>
          <a:latin typeface="+mn-lt"/>
          <a:ea typeface="+mn-ea"/>
          <a:cs typeface="+mn-cs"/>
        </a:defRPr>
      </a:lvl1pPr>
      <a:lvl2pPr marL="241294" indent="-241294" algn="l" defTabSz="914377" rtl="0" eaLnBrk="1" latinLnBrk="0" hangingPunct="1">
        <a:lnSpc>
          <a:spcPct val="90000"/>
        </a:lnSpc>
        <a:spcBef>
          <a:spcPts val="800"/>
        </a:spcBef>
        <a:buClr>
          <a:schemeClr val="accent1"/>
        </a:buClr>
        <a:buFont typeface="Wingdings" panose="05000000000000000000" pitchFamily="2" charset="2"/>
        <a:buChar char="§"/>
        <a:defRPr lang="de-DE" sz="1600" kern="1200" dirty="0" smtClean="0">
          <a:solidFill>
            <a:schemeClr val="tx1"/>
          </a:solidFill>
          <a:latin typeface="+mn-lt"/>
          <a:ea typeface="+mn-ea"/>
          <a:cs typeface="+mn-cs"/>
        </a:defRPr>
      </a:lvl2pPr>
      <a:lvl3pPr marL="476239" indent="-234945" algn="l" defTabSz="914377" rtl="0" eaLnBrk="1" latinLnBrk="0" hangingPunct="1">
        <a:lnSpc>
          <a:spcPct val="90000"/>
        </a:lnSpc>
        <a:spcBef>
          <a:spcPts val="800"/>
        </a:spcBef>
        <a:buClr>
          <a:schemeClr val="accent1"/>
        </a:buClr>
        <a:buFont typeface="Symbol" panose="05050102010706020507" pitchFamily="18" charset="2"/>
        <a:buChar char="-"/>
        <a:defRPr lang="de-DE" sz="1467" kern="1200" dirty="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78">
          <p15:clr>
            <a:srgbClr val="F26B43"/>
          </p15:clr>
        </p15:guide>
        <p15:guide id="5" orient="horz" pos="3162">
          <p15:clr>
            <a:srgbClr val="F26B43"/>
          </p15:clr>
        </p15:guide>
        <p15:guide id="7" pos="5680">
          <p15:clr>
            <a:srgbClr val="F26B43"/>
          </p15:clr>
        </p15:guide>
        <p15:guide id="8" pos="77">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xml"/><Relationship Id="rId1" Type="http://schemas.openxmlformats.org/officeDocument/2006/relationships/slideLayout" Target="../slideLayouts/slideLayout93.xml"/></Relationships>
</file>

<file path=ppt/slides/_rels/slide10.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0.xml"/><Relationship Id="rId1" Type="http://schemas.openxmlformats.org/officeDocument/2006/relationships/slideLayout" Target="../slideLayouts/slideLayout71.xml"/><Relationship Id="rId5" Type="http://schemas.openxmlformats.org/officeDocument/2006/relationships/image" Target="../media/image73.svg"/><Relationship Id="rId4" Type="http://schemas.openxmlformats.org/officeDocument/2006/relationships/image" Target="../media/image72.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2.xml"/></Relationships>
</file>

<file path=ppt/slides/_rels/slide1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2.xml"/><Relationship Id="rId1" Type="http://schemas.openxmlformats.org/officeDocument/2006/relationships/slideLayout" Target="../slideLayouts/slideLayout66.xml"/><Relationship Id="rId5" Type="http://schemas.openxmlformats.org/officeDocument/2006/relationships/image" Target="../media/image76.svg"/><Relationship Id="rId4" Type="http://schemas.openxmlformats.org/officeDocument/2006/relationships/image" Target="../media/image75.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2.xml"/></Relationships>
</file>

<file path=ppt/slides/_rels/slide1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4.xml"/><Relationship Id="rId1" Type="http://schemas.openxmlformats.org/officeDocument/2006/relationships/slideLayout" Target="../slideLayouts/slideLayout66.xml"/><Relationship Id="rId5" Type="http://schemas.openxmlformats.org/officeDocument/2006/relationships/image" Target="../media/image79.svg"/><Relationship Id="rId4" Type="http://schemas.openxmlformats.org/officeDocument/2006/relationships/image" Target="../media/image78.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2.xml"/></Relationships>
</file>

<file path=ppt/slides/_rels/slide1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6.xml"/><Relationship Id="rId1" Type="http://schemas.openxmlformats.org/officeDocument/2006/relationships/slideLayout" Target="../slideLayouts/slideLayout66.xml"/><Relationship Id="rId5" Type="http://schemas.openxmlformats.org/officeDocument/2006/relationships/image" Target="../media/image82.svg"/><Relationship Id="rId4" Type="http://schemas.openxmlformats.org/officeDocument/2006/relationships/image" Target="../media/image81.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9.xml"/><Relationship Id="rId1" Type="http://schemas.openxmlformats.org/officeDocument/2006/relationships/slideLayout" Target="../slideLayouts/slideLayout152.xml"/></Relationships>
</file>

<file path=ppt/slides/_rels/slide2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20.xml"/><Relationship Id="rId1" Type="http://schemas.openxmlformats.org/officeDocument/2006/relationships/slideLayout" Target="../slideLayouts/slideLayout113.xml"/><Relationship Id="rId4" Type="http://schemas.openxmlformats.org/officeDocument/2006/relationships/image" Target="../media/image6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22.xml"/><Relationship Id="rId1" Type="http://schemas.openxmlformats.org/officeDocument/2006/relationships/slideLayout" Target="../slideLayouts/slideLayout152.xml"/></Relationships>
</file>

<file path=ppt/slides/_rels/slide24.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7.png"/><Relationship Id="rId3" Type="http://schemas.openxmlformats.org/officeDocument/2006/relationships/image" Target="../media/image87.png"/><Relationship Id="rId7" Type="http://schemas.openxmlformats.org/officeDocument/2006/relationships/image" Target="../media/image91.png"/><Relationship Id="rId12" Type="http://schemas.openxmlformats.org/officeDocument/2006/relationships/image" Target="../media/image96.png"/><Relationship Id="rId2" Type="http://schemas.openxmlformats.org/officeDocument/2006/relationships/image" Target="../media/image86.png"/><Relationship Id="rId1" Type="http://schemas.openxmlformats.org/officeDocument/2006/relationships/slideLayout" Target="../slideLayouts/slideLayout213.xml"/><Relationship Id="rId6" Type="http://schemas.openxmlformats.org/officeDocument/2006/relationships/image" Target="../media/image90.png"/><Relationship Id="rId11" Type="http://schemas.openxmlformats.org/officeDocument/2006/relationships/image" Target="../media/image95.png"/><Relationship Id="rId5" Type="http://schemas.openxmlformats.org/officeDocument/2006/relationships/image" Target="../media/image89.png"/><Relationship Id="rId15" Type="http://schemas.openxmlformats.org/officeDocument/2006/relationships/image" Target="../media/image99.png"/><Relationship Id="rId10" Type="http://schemas.openxmlformats.org/officeDocument/2006/relationships/image" Target="../media/image94.png"/><Relationship Id="rId4" Type="http://schemas.openxmlformats.org/officeDocument/2006/relationships/image" Target="../media/image88.png"/><Relationship Id="rId9" Type="http://schemas.openxmlformats.org/officeDocument/2006/relationships/image" Target="../media/image93.svg"/><Relationship Id="rId14" Type="http://schemas.openxmlformats.org/officeDocument/2006/relationships/image" Target="../media/image98.png"/></Relationships>
</file>

<file path=ppt/slides/_rels/slide25.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image" Target="../media/image110.png"/><Relationship Id="rId18" Type="http://schemas.openxmlformats.org/officeDocument/2006/relationships/image" Target="../media/image114.png"/><Relationship Id="rId3" Type="http://schemas.openxmlformats.org/officeDocument/2006/relationships/image" Target="../media/image100.png"/><Relationship Id="rId21" Type="http://schemas.openxmlformats.org/officeDocument/2006/relationships/image" Target="../media/image116.jpeg"/><Relationship Id="rId7" Type="http://schemas.openxmlformats.org/officeDocument/2006/relationships/image" Target="../media/image104.png"/><Relationship Id="rId12" Type="http://schemas.openxmlformats.org/officeDocument/2006/relationships/image" Target="../media/image109.png"/><Relationship Id="rId17" Type="http://schemas.openxmlformats.org/officeDocument/2006/relationships/image" Target="../media/image113.svg"/><Relationship Id="rId2" Type="http://schemas.openxmlformats.org/officeDocument/2006/relationships/notesSlide" Target="../notesSlides/notesSlide23.xml"/><Relationship Id="rId16" Type="http://schemas.openxmlformats.org/officeDocument/2006/relationships/image" Target="../media/image112.png"/><Relationship Id="rId20" Type="http://schemas.openxmlformats.org/officeDocument/2006/relationships/image" Target="../media/image115.png"/><Relationship Id="rId1" Type="http://schemas.openxmlformats.org/officeDocument/2006/relationships/slideLayout" Target="../slideLayouts/slideLayout196.xml"/><Relationship Id="rId6" Type="http://schemas.openxmlformats.org/officeDocument/2006/relationships/image" Target="../media/image103.png"/><Relationship Id="rId11" Type="http://schemas.openxmlformats.org/officeDocument/2006/relationships/image" Target="../media/image108.png"/><Relationship Id="rId5" Type="http://schemas.openxmlformats.org/officeDocument/2006/relationships/image" Target="../media/image102.png"/><Relationship Id="rId15" Type="http://schemas.microsoft.com/office/2007/relationships/hdphoto" Target="../media/hdphoto15.wdp"/><Relationship Id="rId10" Type="http://schemas.openxmlformats.org/officeDocument/2006/relationships/image" Target="../media/image107.png"/><Relationship Id="rId19" Type="http://schemas.openxmlformats.org/officeDocument/2006/relationships/image" Target="../media/image97.png"/><Relationship Id="rId4" Type="http://schemas.openxmlformats.org/officeDocument/2006/relationships/image" Target="../media/image101.png"/><Relationship Id="rId9" Type="http://schemas.openxmlformats.org/officeDocument/2006/relationships/image" Target="../media/image106.png"/><Relationship Id="rId14" Type="http://schemas.openxmlformats.org/officeDocument/2006/relationships/image" Target="../media/image111.png"/></Relationships>
</file>

<file path=ppt/slides/_rels/slide26.xml.rels><?xml version="1.0" encoding="UTF-8" standalone="yes"?>
<Relationships xmlns="http://schemas.openxmlformats.org/package/2006/relationships"><Relationship Id="rId8" Type="http://schemas.openxmlformats.org/officeDocument/2006/relationships/image" Target="../media/image122.jpeg"/><Relationship Id="rId3" Type="http://schemas.openxmlformats.org/officeDocument/2006/relationships/image" Target="../media/image117.png"/><Relationship Id="rId7" Type="http://schemas.openxmlformats.org/officeDocument/2006/relationships/image" Target="../media/image121.svg"/><Relationship Id="rId2" Type="http://schemas.openxmlformats.org/officeDocument/2006/relationships/notesSlide" Target="../notesSlides/notesSlide24.xml"/><Relationship Id="rId1" Type="http://schemas.openxmlformats.org/officeDocument/2006/relationships/slideLayout" Target="../slideLayouts/slideLayout220.xml"/><Relationship Id="rId6" Type="http://schemas.openxmlformats.org/officeDocument/2006/relationships/image" Target="../media/image120.png"/><Relationship Id="rId5" Type="http://schemas.openxmlformats.org/officeDocument/2006/relationships/image" Target="../media/image119.svg"/><Relationship Id="rId10" Type="http://schemas.openxmlformats.org/officeDocument/2006/relationships/image" Target="../media/image124.png"/><Relationship Id="rId4" Type="http://schemas.openxmlformats.org/officeDocument/2006/relationships/image" Target="../media/image118.png"/><Relationship Id="rId9" Type="http://schemas.openxmlformats.org/officeDocument/2006/relationships/image" Target="../media/image123.png"/></Relationships>
</file>

<file path=ppt/slides/_rels/slide27.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25.xml"/><Relationship Id="rId1" Type="http://schemas.openxmlformats.org/officeDocument/2006/relationships/slideLayout" Target="../slideLayouts/slideLayout291.xml"/><Relationship Id="rId4" Type="http://schemas.openxmlformats.org/officeDocument/2006/relationships/image" Target="../media/image126.jpeg"/></Relationships>
</file>

<file path=ppt/slides/_rels/slide28.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27.jpeg"/><Relationship Id="rId7" Type="http://schemas.openxmlformats.org/officeDocument/2006/relationships/diagramColors" Target="../diagrams/colors2.xml"/><Relationship Id="rId2" Type="http://schemas.openxmlformats.org/officeDocument/2006/relationships/notesSlide" Target="../notesSlides/notesSlide26.xml"/><Relationship Id="rId1" Type="http://schemas.openxmlformats.org/officeDocument/2006/relationships/slideLayout" Target="../slideLayouts/slideLayout32.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128.png"/></Relationships>
</file>

<file path=ppt/slides/_rels/slide29.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29.emf"/><Relationship Id="rId7" Type="http://schemas.openxmlformats.org/officeDocument/2006/relationships/diagramColors" Target="../diagrams/colors3.xml"/><Relationship Id="rId2" Type="http://schemas.openxmlformats.org/officeDocument/2006/relationships/notesSlide" Target="../notesSlides/notesSlide27.xml"/><Relationship Id="rId1" Type="http://schemas.openxmlformats.org/officeDocument/2006/relationships/slideLayout" Target="../slideLayouts/slideLayout32.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6.png"/><Relationship Id="rId2" Type="http://schemas.openxmlformats.org/officeDocument/2006/relationships/notesSlide" Target="../notesSlides/notesSlide3.xml"/><Relationship Id="rId1" Type="http://schemas.openxmlformats.org/officeDocument/2006/relationships/slideLayout" Target="../slideLayouts/slideLayout259.xml"/><Relationship Id="rId6" Type="http://schemas.openxmlformats.org/officeDocument/2006/relationships/image" Target="../media/image65.jpeg"/><Relationship Id="rId5" Type="http://schemas.openxmlformats.org/officeDocument/2006/relationships/image" Target="../media/image64.png"/><Relationship Id="rId4" Type="http://schemas.microsoft.com/office/2007/relationships/hdphoto" Target="../media/hdphoto13.wdp"/></Relationships>
</file>

<file path=ppt/slides/_rels/slide3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30.png"/><Relationship Id="rId1" Type="http://schemas.openxmlformats.org/officeDocument/2006/relationships/slideLayout" Target="../slideLayouts/slideLayout136.xml"/><Relationship Id="rId5" Type="http://schemas.openxmlformats.org/officeDocument/2006/relationships/image" Target="../media/image133.jpeg"/><Relationship Id="rId4" Type="http://schemas.openxmlformats.org/officeDocument/2006/relationships/image" Target="../media/image132.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3" Type="http://schemas.openxmlformats.org/officeDocument/2006/relationships/hyperlink" Target="https://inddex.nutrition.tufts.edu/data4diets/indicator/minimum-acceptable-diet-mad" TargetMode="External"/><Relationship Id="rId2" Type="http://schemas.openxmlformats.org/officeDocument/2006/relationships/hyperlink" Target="https://www.who.int/publications/i/item/9789240018389" TargetMode="External"/><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4.xml.rels><?xml version="1.0" encoding="UTF-8" standalone="yes"?>
<Relationships xmlns="http://schemas.openxmlformats.org/package/2006/relationships"><Relationship Id="rId3" Type="http://schemas.openxmlformats.org/officeDocument/2006/relationships/hyperlink" Target="https://www.giz.de/en/worldwide/32194.html" TargetMode="External"/><Relationship Id="rId2" Type="http://schemas.openxmlformats.org/officeDocument/2006/relationships/notesSlide" Target="../notesSlides/notesSlide4.xml"/><Relationship Id="rId1" Type="http://schemas.openxmlformats.org/officeDocument/2006/relationships/slideLayout" Target="../slideLayouts/slideLayout13.xml"/><Relationship Id="rId5" Type="http://schemas.microsoft.com/office/2007/relationships/hdphoto" Target="../media/hdphoto1.wdp"/><Relationship Id="rId4" Type="http://schemas.openxmlformats.org/officeDocument/2006/relationships/image" Target="../media/image1.png"/></Relationships>
</file>

<file path=ppt/slides/_rels/slide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xml"/><Relationship Id="rId1" Type="http://schemas.openxmlformats.org/officeDocument/2006/relationships/slideLayout" Target="../slideLayouts/slideLayout259.xml"/><Relationship Id="rId5" Type="http://schemas.openxmlformats.org/officeDocument/2006/relationships/image" Target="../media/image68.png"/><Relationship Id="rId4" Type="http://schemas.microsoft.com/office/2007/relationships/hdphoto" Target="../media/hdphoto14.wdp"/></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6.xml"/><Relationship Id="rId1" Type="http://schemas.openxmlformats.org/officeDocument/2006/relationships/slideLayout" Target="../slideLayouts/slideLayout259.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2.xml"/></Relationships>
</file>

<file path=ppt/slides/_rels/slide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8.xml"/><Relationship Id="rId1" Type="http://schemas.openxmlformats.org/officeDocument/2006/relationships/slideLayout" Target="../slideLayouts/slideLayout99.xml"/></Relationships>
</file>

<file path=ppt/slides/_rels/slide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9.xml"/><Relationship Id="rId1" Type="http://schemas.openxmlformats.org/officeDocument/2006/relationships/slideLayout" Target="../slideLayouts/slideLayout6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Grafik 9">
            <a:extLst>
              <a:ext uri="{FF2B5EF4-FFF2-40B4-BE49-F238E27FC236}">
                <a16:creationId xmlns:a16="http://schemas.microsoft.com/office/drawing/2014/main" id="{124E2AE7-02CB-4190-A4BA-C35B5E99FF96}"/>
              </a:ext>
            </a:extLst>
          </p:cNvPr>
          <p:cNvPicPr>
            <a:picLocks noChangeAspect="1"/>
          </p:cNvPicPr>
          <p:nvPr/>
        </p:nvPicPr>
        <p:blipFill rotWithShape="1">
          <a:blip r:embed="rId3">
            <a:extLst>
              <a:ext uri="{28A0092B-C50C-407E-A947-70E740481C1C}">
                <a14:useLocalDpi xmlns:a14="http://schemas.microsoft.com/office/drawing/2010/main"/>
              </a:ext>
            </a:extLst>
          </a:blip>
          <a:srcRect/>
          <a:stretch/>
        </p:blipFill>
        <p:spPr>
          <a:xfrm>
            <a:off x="164181" y="165101"/>
            <a:ext cx="11858487" cy="4721860"/>
          </a:xfrm>
          <a:prstGeom prst="rect">
            <a:avLst/>
          </a:prstGeom>
          <a:noFill/>
        </p:spPr>
      </p:pic>
      <p:sp>
        <p:nvSpPr>
          <p:cNvPr id="3" name="Titel 2">
            <a:extLst>
              <a:ext uri="{FF2B5EF4-FFF2-40B4-BE49-F238E27FC236}">
                <a16:creationId xmlns:a16="http://schemas.microsoft.com/office/drawing/2014/main" id="{D92EECE7-E812-4C75-A352-118620C0BA0F}"/>
              </a:ext>
            </a:extLst>
          </p:cNvPr>
          <p:cNvSpPr>
            <a:spLocks noGrp="1"/>
          </p:cNvSpPr>
          <p:nvPr>
            <p:ph type="title"/>
          </p:nvPr>
        </p:nvSpPr>
        <p:spPr>
          <a:xfrm>
            <a:off x="164181" y="846876"/>
            <a:ext cx="11858487" cy="4040085"/>
          </a:xfrm>
        </p:spPr>
        <p:txBody>
          <a:bodyPr wrap="square" anchor="b">
            <a:normAutofit/>
          </a:bodyPr>
          <a:lstStyle/>
          <a:p>
            <a:r>
              <a:rPr lang="en-US">
                <a:latin typeface="Arial" panose="020B0604020202020204" pitchFamily="34" charset="0"/>
                <a:cs typeface="Arial" panose="020B0604020202020204" pitchFamily="34" charset="0"/>
              </a:rPr>
              <a:t>Findings from the FANSER Follow-up Survey 2022</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and further Engagement in Zambia`s Food System </a:t>
            </a:r>
          </a:p>
        </p:txBody>
      </p:sp>
      <p:sp>
        <p:nvSpPr>
          <p:cNvPr id="4" name="Textplatzhalter 3">
            <a:extLst>
              <a:ext uri="{FF2B5EF4-FFF2-40B4-BE49-F238E27FC236}">
                <a16:creationId xmlns:a16="http://schemas.microsoft.com/office/drawing/2014/main" id="{925D50B3-BA89-4B3B-A87B-A2245C16E00E}"/>
              </a:ext>
            </a:extLst>
          </p:cNvPr>
          <p:cNvSpPr>
            <a:spLocks noGrp="1"/>
          </p:cNvSpPr>
          <p:nvPr>
            <p:ph type="body" sz="quarter" idx="10"/>
          </p:nvPr>
        </p:nvSpPr>
        <p:spPr>
          <a:xfrm>
            <a:off x="779532" y="4214961"/>
            <a:ext cx="10627783" cy="789960"/>
          </a:xfrm>
        </p:spPr>
        <p:txBody>
          <a:bodyPr vert="horz" lIns="0" tIns="0" rIns="96000" bIns="0" rtlCol="0" anchor="t">
            <a:normAutofit fontScale="62500" lnSpcReduction="20000"/>
          </a:bodyPr>
          <a:lstStyle/>
          <a:p>
            <a:r>
              <a:rPr lang="de-DE" sz="2900" b="1"/>
              <a:t>Dr. Heike Hoeffler, </a:t>
            </a:r>
            <a:r>
              <a:rPr lang="en-US" sz="2900" b="1">
                <a:effectLst/>
                <a:latin typeface="Arial" panose="020B0604020202020204" pitchFamily="34" charset="0"/>
                <a:ea typeface="Times New Roman" panose="02020603050405020304" pitchFamily="18" charset="0"/>
                <a:cs typeface="Times New Roman" panose="02020603050405020304" pitchFamily="18" charset="0"/>
              </a:rPr>
              <a:t>Food and Nutrition Security Coordinator Zambia</a:t>
            </a:r>
            <a:endParaRPr lang="de-DE" sz="2900" b="1">
              <a:effectLst/>
              <a:latin typeface="Calibri" panose="020F0502020204030204" pitchFamily="34" charset="0"/>
              <a:ea typeface="Calibri" panose="020F0502020204030204" pitchFamily="34" charset="0"/>
              <a:cs typeface="Times New Roman" panose="02020603050405020304" pitchFamily="18" charset="0"/>
            </a:endParaRPr>
          </a:p>
          <a:p>
            <a:r>
              <a:rPr lang="de-DE" sz="2900" b="1"/>
              <a:t>Zambia National Nutrition Conference Lusaka, 13-14 September 2023    Radisson Blue Hotel</a:t>
            </a:r>
          </a:p>
          <a:p>
            <a:endParaRPr lang="de-DE">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9175342"/>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A picture containing text, table, person, meal&#10;&#10;Description automatically generated">
            <a:extLst>
              <a:ext uri="{FF2B5EF4-FFF2-40B4-BE49-F238E27FC236}">
                <a16:creationId xmlns:a16="http://schemas.microsoft.com/office/drawing/2014/main" id="{58EEEF4F-F590-41AC-A34F-DC2D65DF8B28}"/>
              </a:ext>
            </a:extLst>
          </p:cNvPr>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a:xfrm>
            <a:off x="164181" y="165100"/>
            <a:ext cx="11858487" cy="5968659"/>
          </a:xfrm>
          <a:noFill/>
        </p:spPr>
      </p:pic>
      <p:sp>
        <p:nvSpPr>
          <p:cNvPr id="4" name="Datumsplatzhalter 3">
            <a:extLst>
              <a:ext uri="{FF2B5EF4-FFF2-40B4-BE49-F238E27FC236}">
                <a16:creationId xmlns:a16="http://schemas.microsoft.com/office/drawing/2014/main" id="{39924807-9B32-4B46-B758-E22E6ACD9ED7}"/>
              </a:ext>
            </a:extLst>
          </p:cNvPr>
          <p:cNvSpPr>
            <a:spLocks noGrp="1"/>
          </p:cNvSpPr>
          <p:nvPr>
            <p:ph type="dt" sz="half" idx="12"/>
          </p:nvPr>
        </p:nvSpPr>
        <p:spPr>
          <a:xfrm>
            <a:off x="1412555" y="6569150"/>
            <a:ext cx="969391" cy="123111"/>
          </a:xfrm>
        </p:spPr>
        <p:txBody>
          <a:bodyPr wrap="square" anchor="ctr">
            <a:normAutofit/>
          </a:bodyPr>
          <a:lstStyle/>
          <a:p>
            <a:pPr>
              <a:spcAft>
                <a:spcPts val="800"/>
              </a:spcAft>
            </a:pPr>
            <a:fld id="{1FBC6BC3-79BA-47D5-874E-BAB5C2B3BBE4}" type="datetime1">
              <a:rPr lang="en-US" smtClean="0"/>
              <a:pPr>
                <a:spcAft>
                  <a:spcPts val="800"/>
                </a:spcAft>
              </a:pPr>
              <a:t>9/12/2023</a:t>
            </a:fld>
            <a:endParaRPr lang="en-GB"/>
          </a:p>
        </p:txBody>
      </p:sp>
      <p:sp>
        <p:nvSpPr>
          <p:cNvPr id="5" name="Fußzeilenplatzhalter 4">
            <a:extLst>
              <a:ext uri="{FF2B5EF4-FFF2-40B4-BE49-F238E27FC236}">
                <a16:creationId xmlns:a16="http://schemas.microsoft.com/office/drawing/2014/main" id="{AA73D0AE-6EC8-467D-B123-DF754C0A8616}"/>
              </a:ext>
            </a:extLst>
          </p:cNvPr>
          <p:cNvSpPr>
            <a:spLocks noGrp="1"/>
          </p:cNvSpPr>
          <p:nvPr>
            <p:ph type="ftr" sz="quarter" idx="13"/>
          </p:nvPr>
        </p:nvSpPr>
        <p:spPr>
          <a:xfrm>
            <a:off x="2729900" y="6568511"/>
            <a:ext cx="7701304" cy="123111"/>
          </a:xfrm>
        </p:spPr>
        <p:txBody>
          <a:bodyPr wrap="square" anchor="ctr">
            <a:normAutofit/>
          </a:bodyPr>
          <a:lstStyle/>
          <a:p>
            <a:pPr>
              <a:spcAft>
                <a:spcPts val="800"/>
              </a:spcAft>
            </a:pPr>
            <a:r>
              <a:rPr lang="en-US"/>
              <a:t>FUS 2022 - Key Findings</a:t>
            </a:r>
            <a:endParaRPr lang="en-GB"/>
          </a:p>
        </p:txBody>
      </p:sp>
      <p:sp>
        <p:nvSpPr>
          <p:cNvPr id="7" name="Foliennummernplatzhalter 6">
            <a:extLst>
              <a:ext uri="{FF2B5EF4-FFF2-40B4-BE49-F238E27FC236}">
                <a16:creationId xmlns:a16="http://schemas.microsoft.com/office/drawing/2014/main" id="{4D698EAE-F6B3-4371-9FF9-A7395481101F}"/>
              </a:ext>
            </a:extLst>
          </p:cNvPr>
          <p:cNvSpPr>
            <a:spLocks noGrp="1"/>
          </p:cNvSpPr>
          <p:nvPr>
            <p:ph type="sldNum" sz="quarter" idx="14"/>
          </p:nvPr>
        </p:nvSpPr>
        <p:spPr>
          <a:xfrm>
            <a:off x="599756" y="6568511"/>
            <a:ext cx="601133" cy="123111"/>
          </a:xfrm>
        </p:spPr>
        <p:txBody>
          <a:bodyPr wrap="square" anchor="ctr">
            <a:normAutofit/>
          </a:bodyPr>
          <a:lstStyle/>
          <a:p>
            <a:pPr>
              <a:spcAft>
                <a:spcPts val="800"/>
              </a:spcAft>
            </a:pPr>
            <a:r>
              <a:rPr lang="en-GB"/>
              <a:t>Page </a:t>
            </a:r>
            <a:fld id="{3A8B5DB7-81A8-4ED4-916B-6B23CD603687}" type="slidenum">
              <a:rPr lang="en-GB" smtClean="0"/>
              <a:pPr>
                <a:spcAft>
                  <a:spcPts val="800"/>
                </a:spcAft>
              </a:pPr>
              <a:t>10</a:t>
            </a:fld>
            <a:endParaRPr lang="en-GB"/>
          </a:p>
        </p:txBody>
      </p:sp>
      <p:sp>
        <p:nvSpPr>
          <p:cNvPr id="8" name="Textfeld 7">
            <a:extLst>
              <a:ext uri="{FF2B5EF4-FFF2-40B4-BE49-F238E27FC236}">
                <a16:creationId xmlns:a16="http://schemas.microsoft.com/office/drawing/2014/main" id="{6D758C48-FADF-4002-9C85-76A7F40EB966}"/>
              </a:ext>
            </a:extLst>
          </p:cNvPr>
          <p:cNvSpPr txBox="1"/>
          <p:nvPr/>
        </p:nvSpPr>
        <p:spPr>
          <a:xfrm>
            <a:off x="753074" y="4010101"/>
            <a:ext cx="10680700" cy="2123658"/>
          </a:xfrm>
          <a:prstGeom prst="rect">
            <a:avLst/>
          </a:prstGeom>
          <a:solidFill>
            <a:srgbClr val="C00000"/>
          </a:solidFill>
        </p:spPr>
        <p:txBody>
          <a:bodyPr wrap="square" rtlCol="0">
            <a:spAutoFit/>
          </a:bodyPr>
          <a:lstStyle/>
          <a:p>
            <a:pPr algn="l"/>
            <a:r>
              <a:rPr lang="en-GB" sz="3200" dirty="0">
                <a:solidFill>
                  <a:schemeClr val="bg1"/>
                </a:solidFill>
              </a:rPr>
              <a:t>Individual Dietary Diversity Score (IDDS)</a:t>
            </a:r>
            <a:br>
              <a:rPr lang="en-GB" sz="3200" dirty="0">
                <a:solidFill>
                  <a:schemeClr val="bg1"/>
                </a:solidFill>
              </a:rPr>
            </a:br>
            <a:r>
              <a:rPr lang="en-GB" sz="2000" dirty="0">
                <a:solidFill>
                  <a:schemeClr val="bg1"/>
                </a:solidFill>
              </a:rPr>
              <a:t>Outcome indicator 1: The dietary diversity of 110,000 nutritionally vulnerable women (aged 15-49) in Katete, Petauke and </a:t>
            </a:r>
            <a:r>
              <a:rPr lang="en-GB" sz="2000" dirty="0" err="1">
                <a:solidFill>
                  <a:schemeClr val="bg1"/>
                </a:solidFill>
              </a:rPr>
              <a:t>Sinda</a:t>
            </a:r>
            <a:r>
              <a:rPr lang="en-GB" sz="2000" dirty="0">
                <a:solidFill>
                  <a:schemeClr val="bg1"/>
                </a:solidFill>
              </a:rPr>
              <a:t> districts in Eastern Province (77,500 women) and </a:t>
            </a:r>
            <a:r>
              <a:rPr lang="en-GB" sz="2000" dirty="0" err="1">
                <a:solidFill>
                  <a:schemeClr val="bg1"/>
                </a:solidFill>
              </a:rPr>
              <a:t>Kawambwa</a:t>
            </a:r>
            <a:r>
              <a:rPr lang="en-GB" sz="2000" dirty="0">
                <a:solidFill>
                  <a:schemeClr val="bg1"/>
                </a:solidFill>
              </a:rPr>
              <a:t>, </a:t>
            </a:r>
            <a:r>
              <a:rPr lang="en-GB" sz="2000" dirty="0" err="1">
                <a:solidFill>
                  <a:schemeClr val="bg1"/>
                </a:solidFill>
              </a:rPr>
              <a:t>Mwense</a:t>
            </a:r>
            <a:r>
              <a:rPr lang="en-GB" sz="2000" dirty="0">
                <a:solidFill>
                  <a:schemeClr val="bg1"/>
                </a:solidFill>
              </a:rPr>
              <a:t> and </a:t>
            </a:r>
            <a:r>
              <a:rPr lang="en-GB" sz="2000" dirty="0" err="1">
                <a:solidFill>
                  <a:schemeClr val="bg1"/>
                </a:solidFill>
              </a:rPr>
              <a:t>Mwansabombwe</a:t>
            </a:r>
            <a:r>
              <a:rPr lang="en-GB" sz="2000" dirty="0">
                <a:solidFill>
                  <a:schemeClr val="bg1"/>
                </a:solidFill>
              </a:rPr>
              <a:t> districts in </a:t>
            </a:r>
            <a:r>
              <a:rPr lang="en-GB" sz="2000" dirty="0" err="1">
                <a:solidFill>
                  <a:schemeClr val="bg1"/>
                </a:solidFill>
              </a:rPr>
              <a:t>Luapula</a:t>
            </a:r>
            <a:r>
              <a:rPr lang="en-GB" sz="2000" dirty="0">
                <a:solidFill>
                  <a:schemeClr val="bg1"/>
                </a:solidFill>
              </a:rPr>
              <a:t> Province (32,500 women) has improved according to the Individual Dietary Diversity Score (IDDS).</a:t>
            </a:r>
            <a:br>
              <a:rPr lang="en-GB" sz="2000" dirty="0">
                <a:solidFill>
                  <a:schemeClr val="bg1"/>
                </a:solidFill>
              </a:rPr>
            </a:br>
            <a:r>
              <a:rPr lang="en-GB" sz="2000" b="1" dirty="0">
                <a:solidFill>
                  <a:schemeClr val="bg1"/>
                </a:solidFill>
              </a:rPr>
              <a:t>Target: 5.3 food groups</a:t>
            </a:r>
            <a:endParaRPr lang="de-DE" sz="2000" dirty="0">
              <a:solidFill>
                <a:schemeClr val="bg1"/>
              </a:solidFill>
            </a:endParaRPr>
          </a:p>
        </p:txBody>
      </p:sp>
      <p:pic>
        <p:nvPicPr>
          <p:cNvPr id="3" name="Grafik 2" descr="Marke 1 mit einfarbiger Füllung">
            <a:extLst>
              <a:ext uri="{FF2B5EF4-FFF2-40B4-BE49-F238E27FC236}">
                <a16:creationId xmlns:a16="http://schemas.microsoft.com/office/drawing/2014/main" id="{AE03C9EB-1BE3-4651-967B-8F6B384FCFB0}"/>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86489" y="3349993"/>
            <a:ext cx="914400" cy="914400"/>
          </a:xfrm>
          <a:prstGeom prst="rect">
            <a:avLst/>
          </a:prstGeom>
        </p:spPr>
      </p:pic>
    </p:spTree>
    <p:extLst>
      <p:ext uri="{BB962C8B-B14F-4D97-AF65-F5344CB8AC3E}">
        <p14:creationId xmlns:p14="http://schemas.microsoft.com/office/powerpoint/2010/main" val="773303934"/>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5A147A-EB0B-86FB-7169-D9C0D3486EDA}"/>
              </a:ext>
            </a:extLst>
          </p:cNvPr>
          <p:cNvSpPr>
            <a:spLocks noGrp="1"/>
          </p:cNvSpPr>
          <p:nvPr>
            <p:ph type="title"/>
          </p:nvPr>
        </p:nvSpPr>
        <p:spPr>
          <a:xfrm>
            <a:off x="599756" y="112082"/>
            <a:ext cx="11422911" cy="562949"/>
          </a:xfrm>
        </p:spPr>
        <p:txBody>
          <a:bodyPr/>
          <a:lstStyle/>
          <a:p>
            <a:r>
              <a:rPr lang="de-DE"/>
              <a:t>Status </a:t>
            </a:r>
            <a:r>
              <a:rPr lang="en-US"/>
              <a:t>of the indicators – IDDS (Individual Dietary Diversity Score</a:t>
            </a:r>
            <a:r>
              <a:rPr lang="de-DE"/>
              <a:t>) Women</a:t>
            </a:r>
            <a:endParaRPr lang="en-US"/>
          </a:p>
        </p:txBody>
      </p:sp>
      <p:sp>
        <p:nvSpPr>
          <p:cNvPr id="4" name="Date Placeholder 3">
            <a:extLst>
              <a:ext uri="{FF2B5EF4-FFF2-40B4-BE49-F238E27FC236}">
                <a16:creationId xmlns:a16="http://schemas.microsoft.com/office/drawing/2014/main" id="{C20E58C4-F2C1-32F7-EBCC-6A60A95BF073}"/>
              </a:ext>
            </a:extLst>
          </p:cNvPr>
          <p:cNvSpPr>
            <a:spLocks noGrp="1"/>
          </p:cNvSpPr>
          <p:nvPr>
            <p:ph type="dt" sz="half" idx="14"/>
          </p:nvPr>
        </p:nvSpPr>
        <p:spPr/>
        <p:txBody>
          <a:bodyPr/>
          <a:lstStyle/>
          <a:p>
            <a:fld id="{99881D0C-E4E1-4A6B-86D9-3F2F237A612A}" type="datetime1">
              <a:rPr lang="en-US" smtClean="0"/>
              <a:t>9/12/2023</a:t>
            </a:fld>
            <a:endParaRPr lang="en-GB"/>
          </a:p>
        </p:txBody>
      </p:sp>
      <p:sp>
        <p:nvSpPr>
          <p:cNvPr id="5" name="Footer Placeholder 4">
            <a:extLst>
              <a:ext uri="{FF2B5EF4-FFF2-40B4-BE49-F238E27FC236}">
                <a16:creationId xmlns:a16="http://schemas.microsoft.com/office/drawing/2014/main" id="{D534705E-AFAC-94FD-0C13-1B78937FCB22}"/>
              </a:ext>
            </a:extLst>
          </p:cNvPr>
          <p:cNvSpPr>
            <a:spLocks noGrp="1"/>
          </p:cNvSpPr>
          <p:nvPr>
            <p:ph type="ftr" sz="quarter" idx="15"/>
          </p:nvPr>
        </p:nvSpPr>
        <p:spPr/>
        <p:txBody>
          <a:bodyPr/>
          <a:lstStyle/>
          <a:p>
            <a:r>
              <a:rPr lang="en-US"/>
              <a:t>FUS 2022 - Key Findings</a:t>
            </a:r>
            <a:endParaRPr lang="en-GB"/>
          </a:p>
        </p:txBody>
      </p:sp>
      <p:sp>
        <p:nvSpPr>
          <p:cNvPr id="6" name="Slide Number Placeholder 5">
            <a:extLst>
              <a:ext uri="{FF2B5EF4-FFF2-40B4-BE49-F238E27FC236}">
                <a16:creationId xmlns:a16="http://schemas.microsoft.com/office/drawing/2014/main" id="{4F70B6B1-4087-E02D-C118-70F427F13585}"/>
              </a:ext>
            </a:extLst>
          </p:cNvPr>
          <p:cNvSpPr>
            <a:spLocks noGrp="1"/>
          </p:cNvSpPr>
          <p:nvPr>
            <p:ph type="sldNum" sz="quarter" idx="16"/>
          </p:nvPr>
        </p:nvSpPr>
        <p:spPr/>
        <p:txBody>
          <a:bodyPr/>
          <a:lstStyle/>
          <a:p>
            <a:r>
              <a:rPr lang="en-GB"/>
              <a:t>Page </a:t>
            </a:r>
            <a:fld id="{3A8B5DB7-81A8-4ED4-916B-6B23CD603687}" type="slidenum">
              <a:rPr lang="en-GB" smtClean="0"/>
              <a:pPr/>
              <a:t>11</a:t>
            </a:fld>
            <a:endParaRPr lang="en-GB"/>
          </a:p>
        </p:txBody>
      </p:sp>
      <p:sp>
        <p:nvSpPr>
          <p:cNvPr id="26" name="Text Placeholder 1">
            <a:extLst>
              <a:ext uri="{FF2B5EF4-FFF2-40B4-BE49-F238E27FC236}">
                <a16:creationId xmlns:a16="http://schemas.microsoft.com/office/drawing/2014/main" id="{5227C2AB-05D9-A721-7C6B-F4F11FBA4079}"/>
              </a:ext>
            </a:extLst>
          </p:cNvPr>
          <p:cNvSpPr>
            <a:spLocks noGrp="1"/>
          </p:cNvSpPr>
          <p:nvPr>
            <p:ph type="body" sz="quarter" idx="13"/>
          </p:nvPr>
        </p:nvSpPr>
        <p:spPr>
          <a:xfrm>
            <a:off x="406400" y="1192952"/>
            <a:ext cx="10984036" cy="1891771"/>
          </a:xfrm>
        </p:spPr>
        <p:txBody>
          <a:bodyPr vert="horz" lIns="0" tIns="0" rIns="72000" bIns="0" rtlCol="0" anchor="t">
            <a:noAutofit/>
          </a:bodyPr>
          <a:lstStyle/>
          <a:p>
            <a:pPr marL="285750" indent="-285750">
              <a:buFont typeface="Arial" panose="020B0604020202020204" pitchFamily="34" charset="0"/>
              <a:buChar char="•"/>
            </a:pPr>
            <a:r>
              <a:rPr lang="en-US" sz="2000" dirty="0"/>
              <a:t>Different development of the IDDS in our two regions but the </a:t>
            </a:r>
            <a:r>
              <a:rPr lang="en-US" sz="2000" b="1" dirty="0"/>
              <a:t>beneficiary group is always doing better than the control group</a:t>
            </a:r>
          </a:p>
          <a:p>
            <a:pPr marL="285750" indent="-285750">
              <a:buFont typeface="Arial" panose="020B0604020202020204" pitchFamily="34" charset="0"/>
              <a:buChar char="•"/>
            </a:pPr>
            <a:r>
              <a:rPr lang="en-US" sz="2000" b="1" dirty="0">
                <a:solidFill>
                  <a:srgbClr val="C00000"/>
                </a:solidFill>
              </a:rPr>
              <a:t>Eastern</a:t>
            </a:r>
            <a:r>
              <a:rPr lang="en-US" sz="2000" b="1" dirty="0"/>
              <a:t>: IDDS </a:t>
            </a:r>
            <a:r>
              <a:rPr lang="en-US" sz="2000" dirty="0"/>
              <a:t>is </a:t>
            </a:r>
            <a:r>
              <a:rPr lang="en-US" sz="2000" b="1" dirty="0"/>
              <a:t>stagnant</a:t>
            </a:r>
            <a:r>
              <a:rPr lang="en-US" sz="2000" dirty="0"/>
              <a:t> same level compared to 2020; i</a:t>
            </a:r>
            <a:r>
              <a:rPr lang="en-US" sz="2000" b="1" dirty="0"/>
              <a:t>ncreased MDD-W from 59.4% to 66.5%</a:t>
            </a:r>
          </a:p>
          <a:p>
            <a:pPr marL="285750" indent="-285750">
              <a:buFont typeface="Arial" panose="020B0604020202020204" pitchFamily="34" charset="0"/>
              <a:buChar char="•"/>
            </a:pPr>
            <a:r>
              <a:rPr lang="en-US" sz="2000" b="1" dirty="0" err="1">
                <a:solidFill>
                  <a:srgbClr val="C00000"/>
                </a:solidFill>
              </a:rPr>
              <a:t>Luapula</a:t>
            </a:r>
            <a:r>
              <a:rPr lang="en-US" sz="2000" b="1" dirty="0"/>
              <a:t>: IDDS </a:t>
            </a:r>
            <a:r>
              <a:rPr lang="en-US" sz="2000" dirty="0"/>
              <a:t>strongly </a:t>
            </a:r>
            <a:r>
              <a:rPr lang="en-US" sz="2000" b="1" dirty="0"/>
              <a:t>increased</a:t>
            </a:r>
            <a:r>
              <a:rPr lang="en-US" sz="2000" dirty="0"/>
              <a:t> from 3.8 to 4.6 food groups (control: 4.4); s</a:t>
            </a:r>
            <a:r>
              <a:rPr lang="en-US" sz="2000" b="1" dirty="0"/>
              <a:t>trong increase in MDD-W  from 23.5% to 53.3%</a:t>
            </a:r>
            <a:endParaRPr lang="en-US" sz="2400" dirty="0">
              <a:highlight>
                <a:srgbClr val="FFFF00"/>
              </a:highlight>
              <a:cs typeface="Arial"/>
            </a:endParaRPr>
          </a:p>
        </p:txBody>
      </p:sp>
      <p:sp>
        <p:nvSpPr>
          <p:cNvPr id="28" name="TextBox 27">
            <a:extLst>
              <a:ext uri="{FF2B5EF4-FFF2-40B4-BE49-F238E27FC236}">
                <a16:creationId xmlns:a16="http://schemas.microsoft.com/office/drawing/2014/main" id="{760FB032-A1FD-681C-0410-A5428609B6BE}"/>
              </a:ext>
            </a:extLst>
          </p:cNvPr>
          <p:cNvSpPr txBox="1"/>
          <p:nvPr/>
        </p:nvSpPr>
        <p:spPr>
          <a:xfrm>
            <a:off x="900322" y="3294172"/>
            <a:ext cx="9745083" cy="2826306"/>
          </a:xfrm>
          <a:prstGeom prst="roundRect">
            <a:avLst/>
          </a:prstGeom>
        </p:spPr>
        <p:style>
          <a:lnRef idx="1">
            <a:schemeClr val="accent2"/>
          </a:lnRef>
          <a:fillRef idx="3">
            <a:schemeClr val="accent2"/>
          </a:fillRef>
          <a:effectRef idx="2">
            <a:schemeClr val="accent2"/>
          </a:effectRef>
          <a:fontRef idx="minor">
            <a:schemeClr val="lt1"/>
          </a:fontRef>
        </p:style>
        <p:txBody>
          <a:bodyPr wrap="square">
            <a:spAutoFit/>
          </a:bodyPr>
          <a:lstStyle/>
          <a:p>
            <a:r>
              <a:rPr lang="de-DE" sz="2000" b="1" dirty="0" err="1"/>
              <a:t>For</a:t>
            </a:r>
            <a:r>
              <a:rPr lang="de-DE" sz="2000" b="1" dirty="0"/>
              <a:t> </a:t>
            </a:r>
            <a:r>
              <a:rPr lang="en-US" sz="2000" b="1" dirty="0"/>
              <a:t>both provinces: 4.8 food groups consumed</a:t>
            </a:r>
          </a:p>
          <a:p>
            <a:endParaRPr lang="en-US" sz="2000" b="1" u="sng" dirty="0"/>
          </a:p>
          <a:p>
            <a:pPr marL="304792" indent="-304792">
              <a:buFont typeface="Wingdings" panose="05000000000000000000" pitchFamily="2" charset="2"/>
              <a:buChar char="Ø"/>
            </a:pPr>
            <a:r>
              <a:rPr lang="en-US" sz="2000" b="1" dirty="0"/>
              <a:t>Diversity in agricultural production </a:t>
            </a:r>
            <a:r>
              <a:rPr lang="en-US" sz="2000" dirty="0"/>
              <a:t>had a positive influence on dietary diversity of women (IDDS-W), in </a:t>
            </a:r>
            <a:r>
              <a:rPr lang="en-US" sz="2000" dirty="0" err="1"/>
              <a:t>Luapula</a:t>
            </a:r>
            <a:r>
              <a:rPr lang="en-US" sz="2000" dirty="0"/>
              <a:t> also for children </a:t>
            </a:r>
          </a:p>
          <a:p>
            <a:pPr marL="304792" indent="-304792">
              <a:buFont typeface="Wingdings" panose="05000000000000000000" pitchFamily="2" charset="2"/>
              <a:buChar char="Ø"/>
            </a:pPr>
            <a:endParaRPr lang="en-US" sz="2000" dirty="0"/>
          </a:p>
          <a:p>
            <a:pPr marL="304792" indent="-304792">
              <a:buFont typeface="Wingdings" panose="05000000000000000000" pitchFamily="2" charset="2"/>
              <a:buChar char="Ø"/>
            </a:pPr>
            <a:r>
              <a:rPr lang="de-DE" sz="2000" b="1" dirty="0"/>
              <a:t>Membership in SILC </a:t>
            </a:r>
            <a:r>
              <a:rPr lang="en-US" sz="2000" b="1" dirty="0"/>
              <a:t>groups </a:t>
            </a:r>
            <a:r>
              <a:rPr lang="en-US" sz="2000" dirty="0"/>
              <a:t>also had a significant positive influence on the dietary diversity of the women (IDDS-W) and on the food security perception of the household </a:t>
            </a:r>
          </a:p>
        </p:txBody>
      </p:sp>
    </p:spTree>
    <p:extLst>
      <p:ext uri="{BB962C8B-B14F-4D97-AF65-F5344CB8AC3E}">
        <p14:creationId xmlns:p14="http://schemas.microsoft.com/office/powerpoint/2010/main" val="39079662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A picture containing person, ground, outdoor, stone&#10;&#10;Description automatically generated">
            <a:extLst>
              <a:ext uri="{FF2B5EF4-FFF2-40B4-BE49-F238E27FC236}">
                <a16:creationId xmlns:a16="http://schemas.microsoft.com/office/drawing/2014/main" id="{EEBC123A-8632-4FCC-9ED6-5F427F52D7F6}"/>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2" name="Titel 1">
            <a:extLst>
              <a:ext uri="{FF2B5EF4-FFF2-40B4-BE49-F238E27FC236}">
                <a16:creationId xmlns:a16="http://schemas.microsoft.com/office/drawing/2014/main" id="{AEB6576C-1F23-4325-B076-85E87F8E1C07}"/>
              </a:ext>
            </a:extLst>
          </p:cNvPr>
          <p:cNvSpPr>
            <a:spLocks noGrp="1"/>
          </p:cNvSpPr>
          <p:nvPr>
            <p:ph type="title"/>
          </p:nvPr>
        </p:nvSpPr>
        <p:spPr>
          <a:xfrm>
            <a:off x="164181" y="2093674"/>
            <a:ext cx="11858487" cy="4040085"/>
          </a:xfrm>
        </p:spPr>
        <p:txBody>
          <a:bodyPr/>
          <a:lstStyle/>
          <a:p>
            <a:br>
              <a:rPr lang="en-GB" dirty="0"/>
            </a:br>
            <a:br>
              <a:rPr lang="en-GB" dirty="0"/>
            </a:br>
            <a:br>
              <a:rPr lang="en-GB" dirty="0"/>
            </a:br>
            <a:br>
              <a:rPr lang="en-GB" dirty="0"/>
            </a:br>
            <a:br>
              <a:rPr lang="en-GB" dirty="0"/>
            </a:br>
            <a:br>
              <a:rPr lang="en-GB" dirty="0"/>
            </a:br>
            <a:br>
              <a:rPr lang="en-GB" dirty="0"/>
            </a:br>
            <a:br>
              <a:rPr lang="en-GB" dirty="0"/>
            </a:br>
            <a:br>
              <a:rPr lang="en-GB" dirty="0"/>
            </a:br>
            <a:endParaRPr lang="en-GB" dirty="0"/>
          </a:p>
        </p:txBody>
      </p:sp>
      <p:sp>
        <p:nvSpPr>
          <p:cNvPr id="4" name="Datumsplatzhalter 3">
            <a:extLst>
              <a:ext uri="{FF2B5EF4-FFF2-40B4-BE49-F238E27FC236}">
                <a16:creationId xmlns:a16="http://schemas.microsoft.com/office/drawing/2014/main" id="{39924807-9B32-4B46-B758-E22E6ACD9ED7}"/>
              </a:ext>
            </a:extLst>
          </p:cNvPr>
          <p:cNvSpPr>
            <a:spLocks noGrp="1"/>
          </p:cNvSpPr>
          <p:nvPr>
            <p:ph type="dt" sz="half" idx="12"/>
          </p:nvPr>
        </p:nvSpPr>
        <p:spPr/>
        <p:txBody>
          <a:bodyPr/>
          <a:lstStyle/>
          <a:p>
            <a:fld id="{D28D30C9-BB83-4673-9FB4-750035D1C49B}" type="datetime1">
              <a:rPr lang="en-US" smtClean="0"/>
              <a:t>9/12/2023</a:t>
            </a:fld>
            <a:endParaRPr lang="en-GB"/>
          </a:p>
        </p:txBody>
      </p:sp>
      <p:sp>
        <p:nvSpPr>
          <p:cNvPr id="5" name="Fußzeilenplatzhalter 4">
            <a:extLst>
              <a:ext uri="{FF2B5EF4-FFF2-40B4-BE49-F238E27FC236}">
                <a16:creationId xmlns:a16="http://schemas.microsoft.com/office/drawing/2014/main" id="{AA73D0AE-6EC8-467D-B123-DF754C0A8616}"/>
              </a:ext>
            </a:extLst>
          </p:cNvPr>
          <p:cNvSpPr>
            <a:spLocks noGrp="1"/>
          </p:cNvSpPr>
          <p:nvPr>
            <p:ph type="ftr" sz="quarter" idx="13"/>
          </p:nvPr>
        </p:nvSpPr>
        <p:spPr/>
        <p:txBody>
          <a:bodyPr/>
          <a:lstStyle/>
          <a:p>
            <a:r>
              <a:rPr lang="en-US"/>
              <a:t>FUS 2022 - Key Findings</a:t>
            </a:r>
            <a:endParaRPr lang="en-GB"/>
          </a:p>
        </p:txBody>
      </p:sp>
      <p:sp>
        <p:nvSpPr>
          <p:cNvPr id="7" name="Foliennummernplatzhalter 6">
            <a:extLst>
              <a:ext uri="{FF2B5EF4-FFF2-40B4-BE49-F238E27FC236}">
                <a16:creationId xmlns:a16="http://schemas.microsoft.com/office/drawing/2014/main" id="{4D698EAE-F6B3-4371-9FF9-A7395481101F}"/>
              </a:ext>
            </a:extLst>
          </p:cNvPr>
          <p:cNvSpPr>
            <a:spLocks noGrp="1"/>
          </p:cNvSpPr>
          <p:nvPr>
            <p:ph type="sldNum" sz="quarter" idx="14"/>
          </p:nvPr>
        </p:nvSpPr>
        <p:spPr/>
        <p:txBody>
          <a:bodyPr/>
          <a:lstStyle/>
          <a:p>
            <a:r>
              <a:rPr lang="en-GB"/>
              <a:t>Page </a:t>
            </a:r>
            <a:fld id="{3A8B5DB7-81A8-4ED4-916B-6B23CD603687}" type="slidenum">
              <a:rPr lang="en-GB" smtClean="0"/>
              <a:pPr/>
              <a:t>12</a:t>
            </a:fld>
            <a:endParaRPr lang="en-GB"/>
          </a:p>
        </p:txBody>
      </p:sp>
      <p:sp>
        <p:nvSpPr>
          <p:cNvPr id="8" name="Textfeld 7">
            <a:extLst>
              <a:ext uri="{FF2B5EF4-FFF2-40B4-BE49-F238E27FC236}">
                <a16:creationId xmlns:a16="http://schemas.microsoft.com/office/drawing/2014/main" id="{43408447-1CBD-4A05-9457-3AB034800739}"/>
              </a:ext>
            </a:extLst>
          </p:cNvPr>
          <p:cNvSpPr txBox="1"/>
          <p:nvPr/>
        </p:nvSpPr>
        <p:spPr>
          <a:xfrm>
            <a:off x="1064964" y="4317877"/>
            <a:ext cx="10238342" cy="1815882"/>
          </a:xfrm>
          <a:prstGeom prst="rect">
            <a:avLst/>
          </a:prstGeom>
          <a:solidFill>
            <a:srgbClr val="C00000"/>
          </a:solidFill>
        </p:spPr>
        <p:txBody>
          <a:bodyPr wrap="square" rtlCol="0">
            <a:spAutoFit/>
          </a:bodyPr>
          <a:lstStyle/>
          <a:p>
            <a:pPr algn="l"/>
            <a:r>
              <a:rPr lang="en-GB" sz="3200" dirty="0">
                <a:solidFill>
                  <a:schemeClr val="bg1"/>
                </a:solidFill>
              </a:rPr>
              <a:t>Minimum Acceptable Diet (children)</a:t>
            </a:r>
            <a:br>
              <a:rPr lang="en-GB" sz="3200" dirty="0">
                <a:solidFill>
                  <a:schemeClr val="bg1"/>
                </a:solidFill>
              </a:rPr>
            </a:br>
            <a:r>
              <a:rPr lang="en-GB" sz="2000" b="0" dirty="0">
                <a:solidFill>
                  <a:schemeClr val="bg1"/>
                </a:solidFill>
              </a:rPr>
              <a:t>The proportion of 64,000 young children (6-23 months) in Eastern Province (45,000) and </a:t>
            </a:r>
            <a:r>
              <a:rPr lang="en-GB" sz="2000" b="0" dirty="0" err="1">
                <a:solidFill>
                  <a:schemeClr val="bg1"/>
                </a:solidFill>
              </a:rPr>
              <a:t>Luapula</a:t>
            </a:r>
            <a:r>
              <a:rPr lang="en-GB" sz="2000" b="0" dirty="0">
                <a:solidFill>
                  <a:schemeClr val="bg1"/>
                </a:solidFill>
              </a:rPr>
              <a:t> (19,000) receiving adequate meal frequency and diversity according to the </a:t>
            </a:r>
            <a:r>
              <a:rPr lang="en-GB" sz="2000" b="0" i="1" dirty="0">
                <a:solidFill>
                  <a:schemeClr val="bg1"/>
                </a:solidFill>
              </a:rPr>
              <a:t>Minimum Acceptable Diet </a:t>
            </a:r>
            <a:r>
              <a:rPr lang="en-GB" sz="2000" b="0" dirty="0">
                <a:solidFill>
                  <a:schemeClr val="bg1"/>
                </a:solidFill>
              </a:rPr>
              <a:t>(MAD) has increased by an average of 15 percentage points.</a:t>
            </a:r>
            <a:br>
              <a:rPr lang="en-US" sz="2000" b="0" dirty="0">
                <a:solidFill>
                  <a:schemeClr val="bg1"/>
                </a:solidFill>
              </a:rPr>
            </a:br>
            <a:r>
              <a:rPr lang="en-US" sz="2000" dirty="0">
                <a:solidFill>
                  <a:schemeClr val="bg1"/>
                </a:solidFill>
              </a:rPr>
              <a:t>Target: 47%</a:t>
            </a:r>
            <a:endParaRPr lang="de-DE" dirty="0">
              <a:solidFill>
                <a:schemeClr val="bg1"/>
              </a:solidFill>
            </a:endParaRPr>
          </a:p>
        </p:txBody>
      </p:sp>
      <p:pic>
        <p:nvPicPr>
          <p:cNvPr id="11" name="Grafik 10" descr="Abzeichen mit einfarbiger Füllung">
            <a:extLst>
              <a:ext uri="{FF2B5EF4-FFF2-40B4-BE49-F238E27FC236}">
                <a16:creationId xmlns:a16="http://schemas.microsoft.com/office/drawing/2014/main" id="{749590A4-1955-431E-A497-2848FB9F770D}"/>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31494" y="3643301"/>
            <a:ext cx="914400" cy="914400"/>
          </a:xfrm>
          <a:prstGeom prst="rect">
            <a:avLst/>
          </a:prstGeom>
        </p:spPr>
      </p:pic>
    </p:spTree>
    <p:extLst>
      <p:ext uri="{BB962C8B-B14F-4D97-AF65-F5344CB8AC3E}">
        <p14:creationId xmlns:p14="http://schemas.microsoft.com/office/powerpoint/2010/main" val="1351678754"/>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1A4A30E-47CC-78FC-39ED-120B24ABC4B7}"/>
              </a:ext>
            </a:extLst>
          </p:cNvPr>
          <p:cNvSpPr>
            <a:spLocks noGrp="1"/>
          </p:cNvSpPr>
          <p:nvPr>
            <p:ph type="title"/>
          </p:nvPr>
        </p:nvSpPr>
        <p:spPr>
          <a:xfrm>
            <a:off x="599755" y="165739"/>
            <a:ext cx="11422911" cy="473026"/>
          </a:xfrm>
        </p:spPr>
        <p:txBody>
          <a:bodyPr/>
          <a:lstStyle/>
          <a:p>
            <a:r>
              <a:rPr lang="en-US" dirty="0"/>
              <a:t>MAD (Minimum Acceptable Diet) for Children</a:t>
            </a:r>
          </a:p>
        </p:txBody>
      </p:sp>
      <p:sp>
        <p:nvSpPr>
          <p:cNvPr id="4" name="Date Placeholder 3">
            <a:extLst>
              <a:ext uri="{FF2B5EF4-FFF2-40B4-BE49-F238E27FC236}">
                <a16:creationId xmlns:a16="http://schemas.microsoft.com/office/drawing/2014/main" id="{FD903A24-32B6-821A-B382-0ED7C680BC5E}"/>
              </a:ext>
            </a:extLst>
          </p:cNvPr>
          <p:cNvSpPr>
            <a:spLocks noGrp="1"/>
          </p:cNvSpPr>
          <p:nvPr>
            <p:ph type="dt" sz="half" idx="14"/>
          </p:nvPr>
        </p:nvSpPr>
        <p:spPr/>
        <p:txBody>
          <a:bodyPr/>
          <a:lstStyle/>
          <a:p>
            <a:fld id="{99881D0C-E4E1-4A6B-86D9-3F2F237A612A}" type="datetime1">
              <a:rPr lang="en-US" smtClean="0"/>
              <a:t>9/12/2023</a:t>
            </a:fld>
            <a:endParaRPr lang="en-GB"/>
          </a:p>
        </p:txBody>
      </p:sp>
      <p:sp>
        <p:nvSpPr>
          <p:cNvPr id="5" name="Footer Placeholder 4">
            <a:extLst>
              <a:ext uri="{FF2B5EF4-FFF2-40B4-BE49-F238E27FC236}">
                <a16:creationId xmlns:a16="http://schemas.microsoft.com/office/drawing/2014/main" id="{399B2D00-BBE8-84B4-670B-DF6F415D1201}"/>
              </a:ext>
            </a:extLst>
          </p:cNvPr>
          <p:cNvSpPr>
            <a:spLocks noGrp="1"/>
          </p:cNvSpPr>
          <p:nvPr>
            <p:ph type="ftr" sz="quarter" idx="15"/>
          </p:nvPr>
        </p:nvSpPr>
        <p:spPr/>
        <p:txBody>
          <a:bodyPr/>
          <a:lstStyle/>
          <a:p>
            <a:r>
              <a:rPr lang="en-US"/>
              <a:t>FUS 2022 - Key Findings</a:t>
            </a:r>
            <a:endParaRPr lang="en-GB"/>
          </a:p>
        </p:txBody>
      </p:sp>
      <p:sp>
        <p:nvSpPr>
          <p:cNvPr id="6" name="Slide Number Placeholder 5">
            <a:extLst>
              <a:ext uri="{FF2B5EF4-FFF2-40B4-BE49-F238E27FC236}">
                <a16:creationId xmlns:a16="http://schemas.microsoft.com/office/drawing/2014/main" id="{303A1B3B-CDB9-F7C1-E840-F4366B0FCA7C}"/>
              </a:ext>
            </a:extLst>
          </p:cNvPr>
          <p:cNvSpPr>
            <a:spLocks noGrp="1"/>
          </p:cNvSpPr>
          <p:nvPr>
            <p:ph type="sldNum" sz="quarter" idx="16"/>
          </p:nvPr>
        </p:nvSpPr>
        <p:spPr/>
        <p:txBody>
          <a:bodyPr/>
          <a:lstStyle/>
          <a:p>
            <a:r>
              <a:rPr lang="en-GB"/>
              <a:t>Page </a:t>
            </a:r>
            <a:fld id="{3A8B5DB7-81A8-4ED4-916B-6B23CD603687}" type="slidenum">
              <a:rPr lang="en-GB" smtClean="0"/>
              <a:pPr/>
              <a:t>13</a:t>
            </a:fld>
            <a:endParaRPr lang="en-GB"/>
          </a:p>
        </p:txBody>
      </p:sp>
      <p:sp>
        <p:nvSpPr>
          <p:cNvPr id="16" name="TextBox 15">
            <a:extLst>
              <a:ext uri="{FF2B5EF4-FFF2-40B4-BE49-F238E27FC236}">
                <a16:creationId xmlns:a16="http://schemas.microsoft.com/office/drawing/2014/main" id="{3637D553-8676-CC4C-CC43-D956902D3F56}"/>
              </a:ext>
            </a:extLst>
          </p:cNvPr>
          <p:cNvSpPr txBox="1"/>
          <p:nvPr/>
        </p:nvSpPr>
        <p:spPr>
          <a:xfrm>
            <a:off x="5109500" y="2741279"/>
            <a:ext cx="869149" cy="307777"/>
          </a:xfrm>
          <a:prstGeom prst="rect">
            <a:avLst/>
          </a:prstGeom>
          <a:noFill/>
        </p:spPr>
        <p:txBody>
          <a:bodyPr wrap="none" rtlCol="0">
            <a:spAutoFit/>
          </a:bodyPr>
          <a:lstStyle/>
          <a:p>
            <a:pPr algn="l"/>
            <a:r>
              <a:rPr lang="de-DE" sz="1400" b="1"/>
              <a:t>Luapula</a:t>
            </a:r>
            <a:endParaRPr lang="en-US" sz="1400" b="1"/>
          </a:p>
        </p:txBody>
      </p:sp>
      <p:sp>
        <p:nvSpPr>
          <p:cNvPr id="17" name="Text Placeholder 1">
            <a:extLst>
              <a:ext uri="{FF2B5EF4-FFF2-40B4-BE49-F238E27FC236}">
                <a16:creationId xmlns:a16="http://schemas.microsoft.com/office/drawing/2014/main" id="{E021D4FD-6B63-3B27-DE4A-974985796FC8}"/>
              </a:ext>
            </a:extLst>
          </p:cNvPr>
          <p:cNvSpPr>
            <a:spLocks noGrp="1"/>
          </p:cNvSpPr>
          <p:nvPr>
            <p:ph type="body" sz="quarter" idx="13"/>
          </p:nvPr>
        </p:nvSpPr>
        <p:spPr>
          <a:xfrm>
            <a:off x="599755" y="1073966"/>
            <a:ext cx="11225451" cy="2643514"/>
          </a:xfrm>
          <a:solidFill>
            <a:schemeClr val="bg1"/>
          </a:solidFill>
        </p:spPr>
        <p:txBody>
          <a:bodyPr vert="horz" lIns="0" tIns="0" rIns="96000" bIns="0" rtlCol="0" anchor="t">
            <a:noAutofit/>
          </a:bodyPr>
          <a:lstStyle/>
          <a:p>
            <a:r>
              <a:rPr lang="en-US" sz="2000" dirty="0">
                <a:solidFill>
                  <a:srgbClr val="C00000"/>
                </a:solidFill>
              </a:rPr>
              <a:t>Overall, the </a:t>
            </a:r>
            <a:r>
              <a:rPr lang="en-US" sz="2000" b="1" dirty="0">
                <a:solidFill>
                  <a:srgbClr val="C00000"/>
                </a:solidFill>
              </a:rPr>
              <a:t>MAD</a:t>
            </a:r>
            <a:r>
              <a:rPr lang="en-US" sz="2000" dirty="0">
                <a:solidFill>
                  <a:srgbClr val="C00000"/>
                </a:solidFill>
              </a:rPr>
              <a:t> </a:t>
            </a:r>
            <a:r>
              <a:rPr lang="en-US" sz="2000" b="1" dirty="0">
                <a:solidFill>
                  <a:srgbClr val="C00000"/>
                </a:solidFill>
              </a:rPr>
              <a:t>target is achieved</a:t>
            </a:r>
            <a:r>
              <a:rPr lang="en-US" sz="2000" dirty="0">
                <a:solidFill>
                  <a:srgbClr val="C00000"/>
                </a:solidFill>
              </a:rPr>
              <a:t> and has even improved since 2020 </a:t>
            </a:r>
          </a:p>
          <a:p>
            <a:pPr marL="285750" indent="-285750">
              <a:buFont typeface="Wingdings" panose="05000000000000000000" pitchFamily="2" charset="2"/>
              <a:buChar char="Ø"/>
            </a:pPr>
            <a:r>
              <a:rPr lang="en-US" sz="2000" b="1" dirty="0"/>
              <a:t>Target: 46%; overall value 2022: 49%  </a:t>
            </a:r>
            <a:r>
              <a:rPr lang="en-US" sz="2000" dirty="0"/>
              <a:t>(control 37%)</a:t>
            </a:r>
            <a:br>
              <a:rPr lang="en-US" sz="2000" b="1" dirty="0"/>
            </a:br>
            <a:endParaRPr lang="en-US" sz="2000" b="1" dirty="0"/>
          </a:p>
          <a:p>
            <a:r>
              <a:rPr lang="en-US" sz="2000" dirty="0">
                <a:cs typeface="Arial"/>
              </a:rPr>
              <a:t>In </a:t>
            </a:r>
            <a:r>
              <a:rPr lang="en-US" sz="2000" b="1" dirty="0">
                <a:solidFill>
                  <a:srgbClr val="C00000"/>
                </a:solidFill>
                <a:cs typeface="Arial"/>
              </a:rPr>
              <a:t>Eastern</a:t>
            </a:r>
            <a:r>
              <a:rPr lang="en-US" sz="2000" dirty="0">
                <a:cs typeface="Arial"/>
              </a:rPr>
              <a:t>: </a:t>
            </a:r>
            <a:r>
              <a:rPr lang="en-US" sz="2000" dirty="0"/>
              <a:t>Diversity has improved, meal frequency has decreased; significant difference between beneficiaries and control group</a:t>
            </a:r>
          </a:p>
          <a:p>
            <a:r>
              <a:rPr lang="en-US" sz="2000" dirty="0"/>
              <a:t>In </a:t>
            </a:r>
            <a:r>
              <a:rPr lang="en-US" sz="2000" b="1" dirty="0" err="1">
                <a:solidFill>
                  <a:srgbClr val="C00000"/>
                </a:solidFill>
              </a:rPr>
              <a:t>Luapula</a:t>
            </a:r>
            <a:r>
              <a:rPr lang="en-US" sz="2000" dirty="0"/>
              <a:t>: Significant improvement for child nutrition compared to 2020 for both, beneficiaries and control group; MMF increased much more for the beneficiaries</a:t>
            </a:r>
          </a:p>
          <a:p>
            <a:endParaRPr lang="en-US" sz="2400" dirty="0"/>
          </a:p>
          <a:p>
            <a:pPr marL="380990" indent="-380990">
              <a:buFont typeface="Arial" panose="020B0604020202020204" pitchFamily="34" charset="0"/>
              <a:buChar char="•"/>
            </a:pPr>
            <a:endParaRPr lang="en-US" sz="2400" dirty="0"/>
          </a:p>
          <a:p>
            <a:pPr marL="683243"/>
            <a:endParaRPr lang="en-US" sz="2000" dirty="0"/>
          </a:p>
        </p:txBody>
      </p:sp>
      <p:sp>
        <p:nvSpPr>
          <p:cNvPr id="18" name="Rectangle: Rounded Corners 17">
            <a:extLst>
              <a:ext uri="{FF2B5EF4-FFF2-40B4-BE49-F238E27FC236}">
                <a16:creationId xmlns:a16="http://schemas.microsoft.com/office/drawing/2014/main" id="{035FB447-A5A1-F378-3926-F69FAB823893}"/>
              </a:ext>
            </a:extLst>
          </p:cNvPr>
          <p:cNvSpPr/>
          <p:nvPr/>
        </p:nvSpPr>
        <p:spPr>
          <a:xfrm>
            <a:off x="483274" y="3828496"/>
            <a:ext cx="11225451" cy="2071591"/>
          </a:xfrm>
          <a:prstGeom prst="round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r>
              <a:rPr lang="en-US" sz="2000" dirty="0"/>
              <a:t>For both Provinces: </a:t>
            </a:r>
          </a:p>
          <a:p>
            <a:r>
              <a:rPr lang="en-US" sz="2000" b="1" dirty="0"/>
              <a:t>Meal frequency </a:t>
            </a:r>
            <a:r>
              <a:rPr lang="en-US" sz="2000" dirty="0"/>
              <a:t>is an issue in the older age group (18 – 23 months; </a:t>
            </a:r>
          </a:p>
          <a:p>
            <a:r>
              <a:rPr lang="en-US" sz="2000" b="1" dirty="0"/>
              <a:t>Dietary diversity </a:t>
            </a:r>
            <a:r>
              <a:rPr lang="en-US" sz="2000" dirty="0"/>
              <a:t>is an issue in the youngest age group (6 – 8 months) and </a:t>
            </a:r>
          </a:p>
          <a:p>
            <a:r>
              <a:rPr lang="en-US" sz="2000" b="1" dirty="0"/>
              <a:t>Exclusive breastfeeding </a:t>
            </a:r>
            <a:r>
              <a:rPr lang="en-US" sz="2000" dirty="0"/>
              <a:t>in the first 6 months only</a:t>
            </a:r>
            <a:r>
              <a:rPr lang="de-DE" sz="2000" dirty="0"/>
              <a:t> at 56/57% (Eastern/</a:t>
            </a:r>
            <a:r>
              <a:rPr lang="de-DE" sz="2000" dirty="0" err="1"/>
              <a:t>Luapula</a:t>
            </a:r>
            <a:r>
              <a:rPr lang="de-DE" sz="2000" dirty="0"/>
              <a:t>)</a:t>
            </a:r>
            <a:endParaRPr lang="en-US" sz="2000" dirty="0"/>
          </a:p>
        </p:txBody>
      </p:sp>
    </p:spTree>
    <p:extLst>
      <p:ext uri="{BB962C8B-B14F-4D97-AF65-F5344CB8AC3E}">
        <p14:creationId xmlns:p14="http://schemas.microsoft.com/office/powerpoint/2010/main" val="36291546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icture containing outdoor, person, skirt&#10;&#10;Description automatically generated">
            <a:extLst>
              <a:ext uri="{FF2B5EF4-FFF2-40B4-BE49-F238E27FC236}">
                <a16:creationId xmlns:a16="http://schemas.microsoft.com/office/drawing/2014/main" id="{44C2A557-A375-4D75-A7B6-1AF064E33834}"/>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4" name="Datumsplatzhalter 3">
            <a:extLst>
              <a:ext uri="{FF2B5EF4-FFF2-40B4-BE49-F238E27FC236}">
                <a16:creationId xmlns:a16="http://schemas.microsoft.com/office/drawing/2014/main" id="{39924807-9B32-4B46-B758-E22E6ACD9ED7}"/>
              </a:ext>
            </a:extLst>
          </p:cNvPr>
          <p:cNvSpPr>
            <a:spLocks noGrp="1"/>
          </p:cNvSpPr>
          <p:nvPr>
            <p:ph type="dt" sz="half" idx="12"/>
          </p:nvPr>
        </p:nvSpPr>
        <p:spPr/>
        <p:txBody>
          <a:bodyPr/>
          <a:lstStyle/>
          <a:p>
            <a:fld id="{2DDAB952-8088-4C6E-AD3F-207A5BC4AA2E}" type="datetime1">
              <a:rPr lang="en-US" smtClean="0"/>
              <a:t>9/12/2023</a:t>
            </a:fld>
            <a:endParaRPr lang="en-GB"/>
          </a:p>
        </p:txBody>
      </p:sp>
      <p:sp>
        <p:nvSpPr>
          <p:cNvPr id="5" name="Fußzeilenplatzhalter 4">
            <a:extLst>
              <a:ext uri="{FF2B5EF4-FFF2-40B4-BE49-F238E27FC236}">
                <a16:creationId xmlns:a16="http://schemas.microsoft.com/office/drawing/2014/main" id="{AA73D0AE-6EC8-467D-B123-DF754C0A8616}"/>
              </a:ext>
            </a:extLst>
          </p:cNvPr>
          <p:cNvSpPr>
            <a:spLocks noGrp="1"/>
          </p:cNvSpPr>
          <p:nvPr>
            <p:ph type="ftr" sz="quarter" idx="13"/>
          </p:nvPr>
        </p:nvSpPr>
        <p:spPr/>
        <p:txBody>
          <a:bodyPr/>
          <a:lstStyle/>
          <a:p>
            <a:r>
              <a:rPr lang="en-US"/>
              <a:t>FUS 2022 - Key Findings</a:t>
            </a:r>
            <a:endParaRPr lang="en-GB"/>
          </a:p>
        </p:txBody>
      </p:sp>
      <p:sp>
        <p:nvSpPr>
          <p:cNvPr id="7" name="Foliennummernplatzhalter 6">
            <a:extLst>
              <a:ext uri="{FF2B5EF4-FFF2-40B4-BE49-F238E27FC236}">
                <a16:creationId xmlns:a16="http://schemas.microsoft.com/office/drawing/2014/main" id="{4D698EAE-F6B3-4371-9FF9-A7395481101F}"/>
              </a:ext>
            </a:extLst>
          </p:cNvPr>
          <p:cNvSpPr>
            <a:spLocks noGrp="1"/>
          </p:cNvSpPr>
          <p:nvPr>
            <p:ph type="sldNum" sz="quarter" idx="14"/>
          </p:nvPr>
        </p:nvSpPr>
        <p:spPr/>
        <p:txBody>
          <a:bodyPr/>
          <a:lstStyle/>
          <a:p>
            <a:r>
              <a:rPr lang="en-GB"/>
              <a:t>Page </a:t>
            </a:r>
            <a:fld id="{3A8B5DB7-81A8-4ED4-916B-6B23CD603687}" type="slidenum">
              <a:rPr lang="en-GB" smtClean="0"/>
              <a:pPr/>
              <a:t>14</a:t>
            </a:fld>
            <a:endParaRPr lang="en-GB"/>
          </a:p>
        </p:txBody>
      </p:sp>
      <p:sp>
        <p:nvSpPr>
          <p:cNvPr id="3" name="Textfeld 2">
            <a:extLst>
              <a:ext uri="{FF2B5EF4-FFF2-40B4-BE49-F238E27FC236}">
                <a16:creationId xmlns:a16="http://schemas.microsoft.com/office/drawing/2014/main" id="{6456451C-080D-4FAA-AC88-CC17414DD8DF}"/>
              </a:ext>
            </a:extLst>
          </p:cNvPr>
          <p:cNvSpPr txBox="1"/>
          <p:nvPr/>
        </p:nvSpPr>
        <p:spPr>
          <a:xfrm>
            <a:off x="757495" y="4256322"/>
            <a:ext cx="10671858" cy="1877437"/>
          </a:xfrm>
          <a:prstGeom prst="rect">
            <a:avLst/>
          </a:prstGeom>
          <a:solidFill>
            <a:srgbClr val="C00000"/>
          </a:solidFill>
        </p:spPr>
        <p:txBody>
          <a:bodyPr wrap="square" rtlCol="0">
            <a:spAutoFit/>
          </a:bodyPr>
          <a:lstStyle/>
          <a:p>
            <a:pPr algn="l"/>
            <a:r>
              <a:rPr lang="en-GB" sz="3600" dirty="0">
                <a:solidFill>
                  <a:schemeClr val="bg1"/>
                </a:solidFill>
              </a:rPr>
              <a:t>Hygiene Practices</a:t>
            </a:r>
            <a:br>
              <a:rPr lang="en-GB" sz="3600" dirty="0">
                <a:solidFill>
                  <a:schemeClr val="bg1"/>
                </a:solidFill>
              </a:rPr>
            </a:br>
            <a:r>
              <a:rPr lang="en-GB" sz="2000" b="0" dirty="0">
                <a:solidFill>
                  <a:schemeClr val="bg1"/>
                </a:solidFill>
              </a:rPr>
              <a:t>The proportion of 110,000 women using at least 3 (75%) of the 4 promoted hygiene practices (hand washing, use of good sanitation, water treatment techniques, preventive measures against food poisoning) has increased by an average of 25% (20% in new districts). </a:t>
            </a:r>
            <a:br>
              <a:rPr lang="en-US" sz="2000" b="0" dirty="0">
                <a:solidFill>
                  <a:schemeClr val="bg1"/>
                </a:solidFill>
              </a:rPr>
            </a:br>
            <a:r>
              <a:rPr lang="en-US" sz="2000" dirty="0">
                <a:solidFill>
                  <a:schemeClr val="bg1"/>
                </a:solidFill>
              </a:rPr>
              <a:t>Target: 25%</a:t>
            </a:r>
            <a:endParaRPr lang="de-DE" sz="2000" dirty="0">
              <a:solidFill>
                <a:schemeClr val="bg1"/>
              </a:solidFill>
            </a:endParaRPr>
          </a:p>
        </p:txBody>
      </p:sp>
      <p:pic>
        <p:nvPicPr>
          <p:cNvPr id="8" name="Grafik 7" descr="Marke 3 mit einfarbiger Füllung">
            <a:extLst>
              <a:ext uri="{FF2B5EF4-FFF2-40B4-BE49-F238E27FC236}">
                <a16:creationId xmlns:a16="http://schemas.microsoft.com/office/drawing/2014/main" id="{D9CB1A04-EED6-4CC8-BE97-ED92E06F64B4}"/>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00295" y="3598489"/>
            <a:ext cx="914400" cy="914400"/>
          </a:xfrm>
          <a:prstGeom prst="rect">
            <a:avLst/>
          </a:prstGeom>
        </p:spPr>
      </p:pic>
    </p:spTree>
    <p:extLst>
      <p:ext uri="{BB962C8B-B14F-4D97-AF65-F5344CB8AC3E}">
        <p14:creationId xmlns:p14="http://schemas.microsoft.com/office/powerpoint/2010/main" val="683285609"/>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D8501E9-080A-ACC8-A789-CC944EB147D8}"/>
              </a:ext>
            </a:extLst>
          </p:cNvPr>
          <p:cNvSpPr>
            <a:spLocks noGrp="1"/>
          </p:cNvSpPr>
          <p:nvPr>
            <p:ph type="title"/>
          </p:nvPr>
        </p:nvSpPr>
        <p:spPr>
          <a:xfrm>
            <a:off x="684207" y="488506"/>
            <a:ext cx="11422911" cy="360170"/>
          </a:xfrm>
        </p:spPr>
        <p:txBody>
          <a:bodyPr/>
          <a:lstStyle/>
          <a:p>
            <a:r>
              <a:rPr lang="de-DE" dirty="0"/>
              <a:t>Hygiene </a:t>
            </a:r>
            <a:r>
              <a:rPr lang="de-DE" dirty="0" err="1"/>
              <a:t>Indicators</a:t>
            </a:r>
            <a:endParaRPr lang="en-US" dirty="0"/>
          </a:p>
        </p:txBody>
      </p:sp>
      <p:sp>
        <p:nvSpPr>
          <p:cNvPr id="19" name="Textfeld 18">
            <a:extLst>
              <a:ext uri="{FF2B5EF4-FFF2-40B4-BE49-F238E27FC236}">
                <a16:creationId xmlns:a16="http://schemas.microsoft.com/office/drawing/2014/main" id="{F5CB6DDA-21DD-4FD3-90FD-5F8A64D97970}"/>
              </a:ext>
            </a:extLst>
          </p:cNvPr>
          <p:cNvSpPr txBox="1"/>
          <p:nvPr/>
        </p:nvSpPr>
        <p:spPr>
          <a:xfrm>
            <a:off x="350981" y="1353215"/>
            <a:ext cx="11131105" cy="3170099"/>
          </a:xfrm>
          <a:prstGeom prst="rect">
            <a:avLst/>
          </a:prstGeom>
          <a:noFill/>
        </p:spPr>
        <p:txBody>
          <a:bodyPr wrap="square">
            <a:spAutoFit/>
          </a:bodyPr>
          <a:lstStyle/>
          <a:p>
            <a:pPr marL="380990" indent="-380990">
              <a:buFont typeface="Arial" panose="020B0604020202020204" pitchFamily="34" charset="0"/>
              <a:buChar char="•"/>
            </a:pPr>
            <a:r>
              <a:rPr lang="en-US" sz="2000" b="1" dirty="0">
                <a:solidFill>
                  <a:srgbClr val="C00000"/>
                </a:solidFill>
              </a:rPr>
              <a:t>Eastern: </a:t>
            </a:r>
            <a:r>
              <a:rPr lang="en-US" sz="2000" b="1" dirty="0"/>
              <a:t>Stagnation</a:t>
            </a:r>
            <a:r>
              <a:rPr lang="en-US" sz="2000" dirty="0"/>
              <a:t>! </a:t>
            </a:r>
            <a:br>
              <a:rPr lang="en-US" sz="2000" dirty="0"/>
            </a:br>
            <a:r>
              <a:rPr lang="en-US" sz="2000" dirty="0"/>
              <a:t>Improvement in the water treatment practices, </a:t>
            </a:r>
            <a:r>
              <a:rPr lang="en-US" sz="2000" b="1" dirty="0"/>
              <a:t>drastic decrease in the use of improved toilets</a:t>
            </a:r>
            <a:r>
              <a:rPr lang="en-US" sz="2000" dirty="0"/>
              <a:t>, water treatment and hand washing knowledge are higher for beneficiaries than for the control group; Incidence of diarrhea in children showed a decrease from 59% in 2020 to 49% in 2022</a:t>
            </a:r>
          </a:p>
          <a:p>
            <a:pPr marL="380990" indent="-380990">
              <a:buFont typeface="Arial" panose="020B0604020202020204" pitchFamily="34" charset="0"/>
              <a:buChar char="•"/>
            </a:pPr>
            <a:r>
              <a:rPr lang="en-US" sz="2000" b="1" dirty="0" err="1">
                <a:solidFill>
                  <a:srgbClr val="C00000"/>
                </a:solidFill>
              </a:rPr>
              <a:t>Luapula</a:t>
            </a:r>
            <a:r>
              <a:rPr lang="en-US" sz="2000" dirty="0">
                <a:solidFill>
                  <a:srgbClr val="C00000"/>
                </a:solidFill>
              </a:rPr>
              <a:t>: </a:t>
            </a:r>
            <a:r>
              <a:rPr lang="en-US" sz="2000" b="1" dirty="0"/>
              <a:t>progress</a:t>
            </a:r>
            <a:r>
              <a:rPr lang="en-US" sz="2000" dirty="0"/>
              <a:t> was made</a:t>
            </a:r>
            <a:br>
              <a:rPr lang="en-US" sz="2000" dirty="0"/>
            </a:br>
            <a:r>
              <a:rPr lang="en-US" sz="2000" b="1" dirty="0"/>
              <a:t>Increase particularly for water treatment and use of toilets; d</a:t>
            </a:r>
            <a:r>
              <a:rPr lang="en-US" sz="2000" dirty="0"/>
              <a:t>ecrease in the knowledge on the </a:t>
            </a:r>
            <a:r>
              <a:rPr lang="en-US" sz="2000" b="1" dirty="0"/>
              <a:t>prevention of food contamination </a:t>
            </a:r>
            <a:r>
              <a:rPr lang="en-US" sz="2000" dirty="0"/>
              <a:t>(both groups); w</a:t>
            </a:r>
            <a:r>
              <a:rPr lang="en-US" sz="2000" b="1" dirty="0"/>
              <a:t>ater treatment -</a:t>
            </a:r>
            <a:r>
              <a:rPr lang="en-US" sz="2000" dirty="0"/>
              <a:t>major difference in hygiene practice between beneficiaries and control group and incidence of </a:t>
            </a:r>
            <a:r>
              <a:rPr lang="en-US" sz="2000" b="1" dirty="0" err="1"/>
              <a:t>diarrhoea</a:t>
            </a:r>
            <a:r>
              <a:rPr lang="en-US" sz="2000" dirty="0"/>
              <a:t> in children showed a </a:t>
            </a:r>
            <a:r>
              <a:rPr lang="en-US" sz="2000" b="1" dirty="0"/>
              <a:t>decrease</a:t>
            </a:r>
            <a:r>
              <a:rPr lang="en-US" sz="2000" dirty="0"/>
              <a:t> from 52% in 2020 to 27% in 2022</a:t>
            </a:r>
          </a:p>
        </p:txBody>
      </p:sp>
      <p:sp>
        <p:nvSpPr>
          <p:cNvPr id="22" name="Rectangle: Rounded Corners 17">
            <a:extLst>
              <a:ext uri="{FF2B5EF4-FFF2-40B4-BE49-F238E27FC236}">
                <a16:creationId xmlns:a16="http://schemas.microsoft.com/office/drawing/2014/main" id="{C18AA101-2777-403F-ABF0-37495AA7659A}"/>
              </a:ext>
            </a:extLst>
          </p:cNvPr>
          <p:cNvSpPr/>
          <p:nvPr/>
        </p:nvSpPr>
        <p:spPr>
          <a:xfrm>
            <a:off x="577620" y="4919632"/>
            <a:ext cx="11225451" cy="1173606"/>
          </a:xfrm>
          <a:prstGeom prst="round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r>
              <a:rPr lang="en-US" sz="2000" b="1" dirty="0"/>
              <a:t>Overall, </a:t>
            </a:r>
            <a:r>
              <a:rPr lang="en-US" sz="2000" dirty="0"/>
              <a:t>we have an improvement but:</a:t>
            </a:r>
            <a:br>
              <a:rPr lang="en-US" sz="2000" dirty="0"/>
            </a:br>
            <a:r>
              <a:rPr lang="en-US" sz="2000" dirty="0"/>
              <a:t>the hygiene indicators continue to be the most challenging ones for FANSER</a:t>
            </a:r>
          </a:p>
          <a:p>
            <a:pPr algn="l"/>
            <a:endParaRPr lang="de-DE" sz="2000" dirty="0"/>
          </a:p>
        </p:txBody>
      </p:sp>
      <p:sp>
        <p:nvSpPr>
          <p:cNvPr id="29" name="Sprechblase: oval 7">
            <a:extLst>
              <a:ext uri="{FF2B5EF4-FFF2-40B4-BE49-F238E27FC236}">
                <a16:creationId xmlns:a16="http://schemas.microsoft.com/office/drawing/2014/main" id="{E325CCE5-F875-5CC2-9CA1-D1083D04156E}"/>
              </a:ext>
            </a:extLst>
          </p:cNvPr>
          <p:cNvSpPr/>
          <p:nvPr/>
        </p:nvSpPr>
        <p:spPr>
          <a:xfrm>
            <a:off x="5532480" y="2615878"/>
            <a:ext cx="6574638" cy="2009354"/>
          </a:xfrm>
          <a:prstGeom prst="wedgeEllipseCallout">
            <a:avLst>
              <a:gd name="adj1" fmla="val -28929"/>
              <a:gd name="adj2" fmla="val 79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Question to the audience: </a:t>
            </a:r>
            <a:br>
              <a:rPr lang="en-US" dirty="0"/>
            </a:br>
            <a:r>
              <a:rPr lang="en-US" dirty="0"/>
              <a:t>What could be an explanation for low presence of latrines? </a:t>
            </a:r>
            <a:r>
              <a:rPr lang="en-US" b="1" dirty="0"/>
              <a:t>And what could be done? </a:t>
            </a:r>
            <a:r>
              <a:rPr lang="en-US" dirty="0"/>
              <a:t>What has worked elsewhere?</a:t>
            </a:r>
          </a:p>
        </p:txBody>
      </p:sp>
    </p:spTree>
    <p:extLst>
      <p:ext uri="{BB962C8B-B14F-4D97-AF65-F5344CB8AC3E}">
        <p14:creationId xmlns:p14="http://schemas.microsoft.com/office/powerpoint/2010/main" val="18213538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icture containing grass, ground, outdoor, plant&#10;&#10;Description automatically generated">
            <a:extLst>
              <a:ext uri="{FF2B5EF4-FFF2-40B4-BE49-F238E27FC236}">
                <a16:creationId xmlns:a16="http://schemas.microsoft.com/office/drawing/2014/main" id="{F28C9A98-469E-4759-B534-ED37E12440F8}"/>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2" name="Titel 1">
            <a:extLst>
              <a:ext uri="{FF2B5EF4-FFF2-40B4-BE49-F238E27FC236}">
                <a16:creationId xmlns:a16="http://schemas.microsoft.com/office/drawing/2014/main" id="{AEB6576C-1F23-4325-B076-85E87F8E1C07}"/>
              </a:ext>
            </a:extLst>
          </p:cNvPr>
          <p:cNvSpPr>
            <a:spLocks noGrp="1"/>
          </p:cNvSpPr>
          <p:nvPr>
            <p:ph type="title"/>
          </p:nvPr>
        </p:nvSpPr>
        <p:spPr>
          <a:xfrm>
            <a:off x="164181" y="2093674"/>
            <a:ext cx="11858487" cy="4040085"/>
          </a:xfrm>
        </p:spPr>
        <p:txBody>
          <a:bodyPr/>
          <a:lstStyle/>
          <a:p>
            <a:endParaRPr lang="en-GB" sz="1600" b="0" dirty="0"/>
          </a:p>
        </p:txBody>
      </p:sp>
      <p:sp>
        <p:nvSpPr>
          <p:cNvPr id="4" name="Datumsplatzhalter 3">
            <a:extLst>
              <a:ext uri="{FF2B5EF4-FFF2-40B4-BE49-F238E27FC236}">
                <a16:creationId xmlns:a16="http://schemas.microsoft.com/office/drawing/2014/main" id="{39924807-9B32-4B46-B758-E22E6ACD9ED7}"/>
              </a:ext>
            </a:extLst>
          </p:cNvPr>
          <p:cNvSpPr>
            <a:spLocks noGrp="1"/>
          </p:cNvSpPr>
          <p:nvPr>
            <p:ph type="dt" sz="half" idx="12"/>
          </p:nvPr>
        </p:nvSpPr>
        <p:spPr/>
        <p:txBody>
          <a:bodyPr/>
          <a:lstStyle/>
          <a:p>
            <a:fld id="{2885564E-D61B-4445-93CC-693B89998CC8}" type="datetime1">
              <a:rPr lang="en-US" smtClean="0"/>
              <a:t>9/12/2023</a:t>
            </a:fld>
            <a:endParaRPr lang="en-GB"/>
          </a:p>
        </p:txBody>
      </p:sp>
      <p:sp>
        <p:nvSpPr>
          <p:cNvPr id="5" name="Fußzeilenplatzhalter 4">
            <a:extLst>
              <a:ext uri="{FF2B5EF4-FFF2-40B4-BE49-F238E27FC236}">
                <a16:creationId xmlns:a16="http://schemas.microsoft.com/office/drawing/2014/main" id="{AA73D0AE-6EC8-467D-B123-DF754C0A8616}"/>
              </a:ext>
            </a:extLst>
          </p:cNvPr>
          <p:cNvSpPr>
            <a:spLocks noGrp="1"/>
          </p:cNvSpPr>
          <p:nvPr>
            <p:ph type="ftr" sz="quarter" idx="13"/>
          </p:nvPr>
        </p:nvSpPr>
        <p:spPr/>
        <p:txBody>
          <a:bodyPr/>
          <a:lstStyle/>
          <a:p>
            <a:r>
              <a:rPr lang="en-US"/>
              <a:t>FUS 2022 - Key Findings</a:t>
            </a:r>
            <a:endParaRPr lang="en-GB"/>
          </a:p>
        </p:txBody>
      </p:sp>
      <p:sp>
        <p:nvSpPr>
          <p:cNvPr id="7" name="Foliennummernplatzhalter 6">
            <a:extLst>
              <a:ext uri="{FF2B5EF4-FFF2-40B4-BE49-F238E27FC236}">
                <a16:creationId xmlns:a16="http://schemas.microsoft.com/office/drawing/2014/main" id="{4D698EAE-F6B3-4371-9FF9-A7395481101F}"/>
              </a:ext>
            </a:extLst>
          </p:cNvPr>
          <p:cNvSpPr>
            <a:spLocks noGrp="1"/>
          </p:cNvSpPr>
          <p:nvPr>
            <p:ph type="sldNum" sz="quarter" idx="14"/>
          </p:nvPr>
        </p:nvSpPr>
        <p:spPr/>
        <p:txBody>
          <a:bodyPr/>
          <a:lstStyle/>
          <a:p>
            <a:r>
              <a:rPr lang="en-GB"/>
              <a:t>Page </a:t>
            </a:r>
            <a:fld id="{3A8B5DB7-81A8-4ED4-916B-6B23CD603687}" type="slidenum">
              <a:rPr lang="en-GB" smtClean="0"/>
              <a:pPr/>
              <a:t>16</a:t>
            </a:fld>
            <a:endParaRPr lang="en-GB"/>
          </a:p>
        </p:txBody>
      </p:sp>
      <p:sp>
        <p:nvSpPr>
          <p:cNvPr id="3" name="Textfeld 2">
            <a:extLst>
              <a:ext uri="{FF2B5EF4-FFF2-40B4-BE49-F238E27FC236}">
                <a16:creationId xmlns:a16="http://schemas.microsoft.com/office/drawing/2014/main" id="{F1413B6E-80A0-475E-B58B-0C3D0EDBC7B5}"/>
              </a:ext>
            </a:extLst>
          </p:cNvPr>
          <p:cNvSpPr txBox="1"/>
          <p:nvPr/>
        </p:nvSpPr>
        <p:spPr>
          <a:xfrm>
            <a:off x="599756" y="3948545"/>
            <a:ext cx="11217996" cy="2185214"/>
          </a:xfrm>
          <a:prstGeom prst="rect">
            <a:avLst/>
          </a:prstGeom>
          <a:solidFill>
            <a:srgbClr val="C00000"/>
          </a:solidFill>
        </p:spPr>
        <p:txBody>
          <a:bodyPr wrap="square" rtlCol="0">
            <a:spAutoFit/>
          </a:bodyPr>
          <a:lstStyle/>
          <a:p>
            <a:pPr algn="l"/>
            <a:r>
              <a:rPr lang="en-GB" sz="3600" dirty="0">
                <a:solidFill>
                  <a:schemeClr val="bg1"/>
                </a:solidFill>
              </a:rPr>
              <a:t>Household Food Insecurity Experience Scale (HFIES)</a:t>
            </a:r>
            <a:br>
              <a:rPr lang="en-GB" sz="2400" dirty="0">
                <a:solidFill>
                  <a:schemeClr val="bg1"/>
                </a:solidFill>
              </a:rPr>
            </a:br>
            <a:r>
              <a:rPr lang="en-GB" sz="2000" b="0" dirty="0">
                <a:solidFill>
                  <a:schemeClr val="bg1"/>
                </a:solidFill>
              </a:rPr>
              <a:t>H</a:t>
            </a:r>
            <a:r>
              <a:rPr lang="en-US" sz="2000" b="0" dirty="0">
                <a:solidFill>
                  <a:schemeClr val="bg1"/>
                </a:solidFill>
              </a:rPr>
              <a:t>FIES is a food insecurity severity experience matrix that relies on immediate responses of respondents to questions about their access to adequate food (set of eight questions). Food insecurity means households were, at times, unable to acquire adequate food for one or more household members because the households had insufficient money and other resources for food.</a:t>
            </a:r>
            <a:endParaRPr lang="de-DE" sz="2000" dirty="0">
              <a:solidFill>
                <a:schemeClr val="bg1"/>
              </a:solidFill>
            </a:endParaRPr>
          </a:p>
        </p:txBody>
      </p:sp>
      <p:pic>
        <p:nvPicPr>
          <p:cNvPr id="8" name="Grafik 7" descr="Marke 4 mit einfarbiger Füllung">
            <a:extLst>
              <a:ext uri="{FF2B5EF4-FFF2-40B4-BE49-F238E27FC236}">
                <a16:creationId xmlns:a16="http://schemas.microsoft.com/office/drawing/2014/main" id="{55ECC839-6A03-4DA7-B990-DAA78EEC2185}"/>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15203" y="3236934"/>
            <a:ext cx="914400" cy="914400"/>
          </a:xfrm>
          <a:prstGeom prst="rect">
            <a:avLst/>
          </a:prstGeom>
        </p:spPr>
      </p:pic>
    </p:spTree>
    <p:extLst>
      <p:ext uri="{BB962C8B-B14F-4D97-AF65-F5344CB8AC3E}">
        <p14:creationId xmlns:p14="http://schemas.microsoft.com/office/powerpoint/2010/main" val="3827664694"/>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18A33-729C-4FCE-A69D-AB3F0CD42069}"/>
              </a:ext>
            </a:extLst>
          </p:cNvPr>
          <p:cNvSpPr>
            <a:spLocks noGrp="1"/>
          </p:cNvSpPr>
          <p:nvPr>
            <p:ph type="body" sz="quarter" idx="13"/>
          </p:nvPr>
        </p:nvSpPr>
        <p:spPr>
          <a:xfrm>
            <a:off x="9316719" y="1475274"/>
            <a:ext cx="2705947" cy="2285887"/>
          </a:xfrm>
        </p:spPr>
        <p:txBody>
          <a:bodyPr/>
          <a:lstStyle/>
          <a:p>
            <a:r>
              <a:rPr lang="en-US" b="1" dirty="0">
                <a:solidFill>
                  <a:srgbClr val="C00000"/>
                </a:solidFill>
              </a:rPr>
              <a:t>Eastern</a:t>
            </a:r>
            <a:r>
              <a:rPr lang="en-US" dirty="0"/>
              <a:t>: </a:t>
            </a:r>
            <a:br>
              <a:rPr lang="en-US" dirty="0"/>
            </a:br>
            <a:r>
              <a:rPr lang="en-US" dirty="0"/>
              <a:t>The food security situation seems to have worsened (no sign. difference to the control group)</a:t>
            </a:r>
          </a:p>
        </p:txBody>
      </p:sp>
      <p:sp>
        <p:nvSpPr>
          <p:cNvPr id="3" name="Title 2">
            <a:extLst>
              <a:ext uri="{FF2B5EF4-FFF2-40B4-BE49-F238E27FC236}">
                <a16:creationId xmlns:a16="http://schemas.microsoft.com/office/drawing/2014/main" id="{574309DD-6555-438F-931D-82475E460F72}"/>
              </a:ext>
            </a:extLst>
          </p:cNvPr>
          <p:cNvSpPr>
            <a:spLocks noGrp="1"/>
          </p:cNvSpPr>
          <p:nvPr>
            <p:ph type="title"/>
          </p:nvPr>
        </p:nvSpPr>
        <p:spPr/>
        <p:txBody>
          <a:bodyPr/>
          <a:lstStyle/>
          <a:p>
            <a:r>
              <a:rPr lang="en-US" dirty="0"/>
              <a:t>Household Food Insecurity Experience Scale (HFIES)</a:t>
            </a:r>
          </a:p>
        </p:txBody>
      </p:sp>
      <p:sp>
        <p:nvSpPr>
          <p:cNvPr id="4" name="Date Placeholder 3">
            <a:extLst>
              <a:ext uri="{FF2B5EF4-FFF2-40B4-BE49-F238E27FC236}">
                <a16:creationId xmlns:a16="http://schemas.microsoft.com/office/drawing/2014/main" id="{60FCB83F-06F8-48EA-91B7-3EC36E15D48A}"/>
              </a:ext>
            </a:extLst>
          </p:cNvPr>
          <p:cNvSpPr>
            <a:spLocks noGrp="1"/>
          </p:cNvSpPr>
          <p:nvPr>
            <p:ph type="dt" sz="half" idx="14"/>
          </p:nvPr>
        </p:nvSpPr>
        <p:spPr/>
        <p:txBody>
          <a:bodyPr/>
          <a:lstStyle/>
          <a:p>
            <a:fld id="{A7F3F591-5BE9-4B16-9890-BE9828D107EF}" type="datetime1">
              <a:rPr lang="en-US" smtClean="0"/>
              <a:t>9/12/2023</a:t>
            </a:fld>
            <a:endParaRPr lang="en-GB"/>
          </a:p>
        </p:txBody>
      </p:sp>
      <p:sp>
        <p:nvSpPr>
          <p:cNvPr id="5" name="Footer Placeholder 4">
            <a:extLst>
              <a:ext uri="{FF2B5EF4-FFF2-40B4-BE49-F238E27FC236}">
                <a16:creationId xmlns:a16="http://schemas.microsoft.com/office/drawing/2014/main" id="{1C0D6B7B-6DCA-43BA-80AF-EBEEB110C276}"/>
              </a:ext>
            </a:extLst>
          </p:cNvPr>
          <p:cNvSpPr>
            <a:spLocks noGrp="1"/>
          </p:cNvSpPr>
          <p:nvPr>
            <p:ph type="ftr" sz="quarter" idx="15"/>
          </p:nvPr>
        </p:nvSpPr>
        <p:spPr/>
        <p:txBody>
          <a:bodyPr/>
          <a:lstStyle/>
          <a:p>
            <a:r>
              <a:rPr lang="en-US"/>
              <a:t>FUS 2022 - Key Findings</a:t>
            </a:r>
            <a:endParaRPr lang="en-GB"/>
          </a:p>
        </p:txBody>
      </p:sp>
      <p:sp>
        <p:nvSpPr>
          <p:cNvPr id="6" name="Slide Number Placeholder 5">
            <a:extLst>
              <a:ext uri="{FF2B5EF4-FFF2-40B4-BE49-F238E27FC236}">
                <a16:creationId xmlns:a16="http://schemas.microsoft.com/office/drawing/2014/main" id="{8EC48BED-3F88-4025-AE94-E670743AB823}"/>
              </a:ext>
            </a:extLst>
          </p:cNvPr>
          <p:cNvSpPr>
            <a:spLocks noGrp="1"/>
          </p:cNvSpPr>
          <p:nvPr>
            <p:ph type="sldNum" sz="quarter" idx="16"/>
          </p:nvPr>
        </p:nvSpPr>
        <p:spPr/>
        <p:txBody>
          <a:bodyPr/>
          <a:lstStyle/>
          <a:p>
            <a:r>
              <a:rPr lang="en-GB"/>
              <a:t>Page </a:t>
            </a:r>
            <a:fld id="{3A8B5DB7-81A8-4ED4-916B-6B23CD603687}" type="slidenum">
              <a:rPr lang="en-GB" smtClean="0"/>
              <a:pPr/>
              <a:t>17</a:t>
            </a:fld>
            <a:endParaRPr lang="en-GB"/>
          </a:p>
        </p:txBody>
      </p:sp>
      <p:graphicFrame>
        <p:nvGraphicFramePr>
          <p:cNvPr id="7" name="Table 6">
            <a:extLst>
              <a:ext uri="{FF2B5EF4-FFF2-40B4-BE49-F238E27FC236}">
                <a16:creationId xmlns:a16="http://schemas.microsoft.com/office/drawing/2014/main" id="{4B32CE89-E56A-4F69-A667-EC9B5D1F7374}"/>
              </a:ext>
            </a:extLst>
          </p:cNvPr>
          <p:cNvGraphicFramePr>
            <a:graphicFrameLocks noGrp="1"/>
          </p:cNvGraphicFramePr>
          <p:nvPr>
            <p:extLst>
              <p:ext uri="{D42A27DB-BD31-4B8C-83A1-F6EECF244321}">
                <p14:modId xmlns:p14="http://schemas.microsoft.com/office/powerpoint/2010/main" val="309337835"/>
              </p:ext>
            </p:extLst>
          </p:nvPr>
        </p:nvGraphicFramePr>
        <p:xfrm>
          <a:off x="586888" y="1164694"/>
          <a:ext cx="8221446" cy="2638129"/>
        </p:xfrm>
        <a:graphic>
          <a:graphicData uri="http://schemas.openxmlformats.org/drawingml/2006/table">
            <a:tbl>
              <a:tblPr firstRow="1" firstCol="1" bandRow="1">
                <a:tableStyleId>{93296810-A885-4BE3-A3E7-6D5BEEA58F35}</a:tableStyleId>
              </a:tblPr>
              <a:tblGrid>
                <a:gridCol w="1947767">
                  <a:extLst>
                    <a:ext uri="{9D8B030D-6E8A-4147-A177-3AD203B41FA5}">
                      <a16:colId xmlns:a16="http://schemas.microsoft.com/office/drawing/2014/main" val="3479463759"/>
                    </a:ext>
                  </a:extLst>
                </a:gridCol>
                <a:gridCol w="843860">
                  <a:extLst>
                    <a:ext uri="{9D8B030D-6E8A-4147-A177-3AD203B41FA5}">
                      <a16:colId xmlns:a16="http://schemas.microsoft.com/office/drawing/2014/main" val="4085791717"/>
                    </a:ext>
                  </a:extLst>
                </a:gridCol>
                <a:gridCol w="1284790">
                  <a:extLst>
                    <a:ext uri="{9D8B030D-6E8A-4147-A177-3AD203B41FA5}">
                      <a16:colId xmlns:a16="http://schemas.microsoft.com/office/drawing/2014/main" val="1741371816"/>
                    </a:ext>
                  </a:extLst>
                </a:gridCol>
                <a:gridCol w="1342663">
                  <a:extLst>
                    <a:ext uri="{9D8B030D-6E8A-4147-A177-3AD203B41FA5}">
                      <a16:colId xmlns:a16="http://schemas.microsoft.com/office/drawing/2014/main" val="3130983076"/>
                    </a:ext>
                  </a:extLst>
                </a:gridCol>
                <a:gridCol w="1423687">
                  <a:extLst>
                    <a:ext uri="{9D8B030D-6E8A-4147-A177-3AD203B41FA5}">
                      <a16:colId xmlns:a16="http://schemas.microsoft.com/office/drawing/2014/main" val="3270227361"/>
                    </a:ext>
                  </a:extLst>
                </a:gridCol>
                <a:gridCol w="1378679">
                  <a:extLst>
                    <a:ext uri="{9D8B030D-6E8A-4147-A177-3AD203B41FA5}">
                      <a16:colId xmlns:a16="http://schemas.microsoft.com/office/drawing/2014/main" val="2319219798"/>
                    </a:ext>
                  </a:extLst>
                </a:gridCol>
              </a:tblGrid>
              <a:tr h="880533">
                <a:tc>
                  <a:txBody>
                    <a:bodyPr/>
                    <a:lstStyle/>
                    <a:p>
                      <a:pPr marL="0" marR="0">
                        <a:lnSpc>
                          <a:spcPct val="107000"/>
                        </a:lnSpc>
                        <a:spcBef>
                          <a:spcPts val="0"/>
                        </a:spcBef>
                        <a:spcAft>
                          <a:spcPts val="0"/>
                        </a:spcAft>
                      </a:pPr>
                      <a:r>
                        <a:rPr lang="en-GB" sz="1600">
                          <a:effectLst/>
                        </a:rPr>
                        <a:t> EASTERN in %</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dirty="0">
                          <a:effectLst/>
                        </a:rPr>
                        <a:t>Base</a:t>
                      </a:r>
                      <a:br>
                        <a:rPr lang="en-GB" sz="1600" dirty="0">
                          <a:effectLst/>
                        </a:rPr>
                      </a:br>
                      <a:r>
                        <a:rPr lang="en-GB" sz="1600" dirty="0">
                          <a:effectLst/>
                        </a:rPr>
                        <a:t>line</a:t>
                      </a:r>
                      <a:endParaRPr lang="en-US" sz="1600"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2018</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2020</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dirty="0">
                          <a:effectLst/>
                        </a:rPr>
                        <a:t>2022</a:t>
                      </a:r>
                    </a:p>
                    <a:p>
                      <a:pPr marL="0" marR="0" algn="ctr">
                        <a:lnSpc>
                          <a:spcPct val="107000"/>
                        </a:lnSpc>
                        <a:spcBef>
                          <a:spcPts val="0"/>
                        </a:spcBef>
                        <a:spcAft>
                          <a:spcPts val="0"/>
                        </a:spcAft>
                      </a:pPr>
                      <a:r>
                        <a:rPr lang="en-GB" sz="1600" dirty="0" err="1">
                          <a:effectLst/>
                        </a:rPr>
                        <a:t>Benef</a:t>
                      </a:r>
                      <a:r>
                        <a:rPr lang="en-GB" sz="1600" dirty="0">
                          <a:effectLst/>
                        </a:rPr>
                        <a:t>.</a:t>
                      </a:r>
                      <a:endParaRPr lang="en-US" sz="1600"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solidFill>
                      <a:schemeClr val="accent1">
                        <a:lumMod val="75000"/>
                      </a:schemeClr>
                    </a:solidFill>
                  </a:tcPr>
                </a:tc>
                <a:tc>
                  <a:txBody>
                    <a:bodyPr/>
                    <a:lstStyle/>
                    <a:p>
                      <a:pPr marL="0" marR="0" algn="ctr">
                        <a:lnSpc>
                          <a:spcPct val="107000"/>
                        </a:lnSpc>
                        <a:spcBef>
                          <a:spcPts val="0"/>
                        </a:spcBef>
                        <a:spcAft>
                          <a:spcPts val="0"/>
                        </a:spcAft>
                      </a:pPr>
                      <a:r>
                        <a:rPr lang="en-GB" sz="1600">
                          <a:effectLst/>
                        </a:rPr>
                        <a:t>2022</a:t>
                      </a:r>
                    </a:p>
                    <a:p>
                      <a:pPr marL="0" marR="0" algn="ctr">
                        <a:lnSpc>
                          <a:spcPct val="107000"/>
                        </a:lnSpc>
                        <a:spcBef>
                          <a:spcPts val="0"/>
                        </a:spcBef>
                        <a:spcAft>
                          <a:spcPts val="0"/>
                        </a:spcAft>
                      </a:pPr>
                      <a:r>
                        <a:rPr lang="en-GB" sz="1600">
                          <a:effectLst/>
                        </a:rPr>
                        <a:t>Control</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solidFill>
                      <a:schemeClr val="accent1">
                        <a:lumMod val="75000"/>
                      </a:schemeClr>
                    </a:solidFill>
                  </a:tcPr>
                </a:tc>
                <a:extLst>
                  <a:ext uri="{0D108BD9-81ED-4DB2-BD59-A6C34878D82A}">
                    <a16:rowId xmlns:a16="http://schemas.microsoft.com/office/drawing/2014/main" val="728498173"/>
                  </a:ext>
                </a:extLst>
              </a:tr>
              <a:tr h="245533">
                <a:tc>
                  <a:txBody>
                    <a:bodyPr/>
                    <a:lstStyle/>
                    <a:p>
                      <a:pPr marL="0" marR="0">
                        <a:lnSpc>
                          <a:spcPct val="107000"/>
                        </a:lnSpc>
                        <a:spcBef>
                          <a:spcPts val="0"/>
                        </a:spcBef>
                        <a:spcAft>
                          <a:spcPts val="0"/>
                        </a:spcAft>
                      </a:pPr>
                      <a:r>
                        <a:rPr lang="en-GB" sz="1600">
                          <a:effectLst/>
                        </a:rPr>
                        <a:t>Food secure</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24</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43</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22</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a:effectLst/>
                        </a:rPr>
                        <a:t>13</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a:effectLst/>
                        </a:rPr>
                        <a:t>12</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extLst>
                  <a:ext uri="{0D108BD9-81ED-4DB2-BD59-A6C34878D82A}">
                    <a16:rowId xmlns:a16="http://schemas.microsoft.com/office/drawing/2014/main" val="463084974"/>
                  </a:ext>
                </a:extLst>
              </a:tr>
              <a:tr h="504021">
                <a:tc>
                  <a:txBody>
                    <a:bodyPr/>
                    <a:lstStyle/>
                    <a:p>
                      <a:pPr marL="0" marR="0">
                        <a:lnSpc>
                          <a:spcPct val="107000"/>
                        </a:lnSpc>
                        <a:spcBef>
                          <a:spcPts val="0"/>
                        </a:spcBef>
                        <a:spcAft>
                          <a:spcPts val="0"/>
                        </a:spcAft>
                      </a:pPr>
                      <a:r>
                        <a:rPr lang="en-GB" sz="1600">
                          <a:effectLst/>
                        </a:rPr>
                        <a:t>Mildly food insecure</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37</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34</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37</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a:effectLst/>
                        </a:rPr>
                        <a:t>26</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dirty="0">
                          <a:effectLst/>
                        </a:rPr>
                        <a:t>23</a:t>
                      </a:r>
                      <a:endParaRPr lang="en-US" sz="1600"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tc>
                <a:extLst>
                  <a:ext uri="{0D108BD9-81ED-4DB2-BD59-A6C34878D82A}">
                    <a16:rowId xmlns:a16="http://schemas.microsoft.com/office/drawing/2014/main" val="3825553555"/>
                  </a:ext>
                </a:extLst>
              </a:tr>
              <a:tr h="504021">
                <a:tc>
                  <a:txBody>
                    <a:bodyPr/>
                    <a:lstStyle/>
                    <a:p>
                      <a:pPr marL="0" marR="0">
                        <a:lnSpc>
                          <a:spcPct val="107000"/>
                        </a:lnSpc>
                        <a:spcBef>
                          <a:spcPts val="0"/>
                        </a:spcBef>
                        <a:spcAft>
                          <a:spcPts val="0"/>
                        </a:spcAft>
                      </a:pPr>
                      <a:r>
                        <a:rPr lang="en-GB" sz="1600" dirty="0">
                          <a:effectLst/>
                        </a:rPr>
                        <a:t>Moderately food insecure</a:t>
                      </a:r>
                      <a:endParaRPr lang="en-US" sz="1600"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solidFill>
                      <a:schemeClr val="accent1">
                        <a:lumMod val="40000"/>
                        <a:lumOff val="60000"/>
                      </a:schemeClr>
                    </a:solidFill>
                  </a:tcPr>
                </a:tc>
                <a:tc>
                  <a:txBody>
                    <a:bodyPr/>
                    <a:lstStyle/>
                    <a:p>
                      <a:pPr marL="0" marR="0" algn="ctr">
                        <a:lnSpc>
                          <a:spcPct val="107000"/>
                        </a:lnSpc>
                        <a:spcBef>
                          <a:spcPts val="0"/>
                        </a:spcBef>
                        <a:spcAft>
                          <a:spcPts val="0"/>
                        </a:spcAft>
                      </a:pPr>
                      <a:r>
                        <a:rPr lang="en-GB" sz="1600" dirty="0">
                          <a:effectLst/>
                        </a:rPr>
                        <a:t>24</a:t>
                      </a:r>
                      <a:endParaRPr lang="en-US" sz="1600"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18</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dirty="0">
                          <a:effectLst/>
                        </a:rPr>
                        <a:t>33</a:t>
                      </a:r>
                      <a:endParaRPr lang="en-US" sz="1600"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b="1" dirty="0">
                          <a:effectLst/>
                        </a:rPr>
                        <a:t>49</a:t>
                      </a:r>
                      <a:endParaRPr lang="en-US" sz="1600" b="1"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b="1" dirty="0">
                          <a:effectLst/>
                        </a:rPr>
                        <a:t>46</a:t>
                      </a:r>
                      <a:endParaRPr lang="en-US" sz="1600" b="1"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tc>
                <a:extLst>
                  <a:ext uri="{0D108BD9-81ED-4DB2-BD59-A6C34878D82A}">
                    <a16:rowId xmlns:a16="http://schemas.microsoft.com/office/drawing/2014/main" val="469699807"/>
                  </a:ext>
                </a:extLst>
              </a:tr>
              <a:tr h="504021">
                <a:tc>
                  <a:txBody>
                    <a:bodyPr/>
                    <a:lstStyle/>
                    <a:p>
                      <a:pPr marL="0" marR="0">
                        <a:lnSpc>
                          <a:spcPct val="107000"/>
                        </a:lnSpc>
                        <a:spcBef>
                          <a:spcPts val="0"/>
                        </a:spcBef>
                        <a:spcAft>
                          <a:spcPts val="0"/>
                        </a:spcAft>
                      </a:pPr>
                      <a:r>
                        <a:rPr lang="en-GB" sz="1600" dirty="0">
                          <a:effectLst/>
                        </a:rPr>
                        <a:t>Severely food insecure</a:t>
                      </a:r>
                      <a:endParaRPr lang="en-US" sz="1600"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solidFill>
                      <a:schemeClr val="accent1">
                        <a:lumMod val="40000"/>
                        <a:lumOff val="60000"/>
                      </a:schemeClr>
                    </a:solidFill>
                  </a:tcPr>
                </a:tc>
                <a:tc>
                  <a:txBody>
                    <a:bodyPr/>
                    <a:lstStyle/>
                    <a:p>
                      <a:pPr marL="0" marR="0" algn="ctr">
                        <a:lnSpc>
                          <a:spcPct val="107000"/>
                        </a:lnSpc>
                        <a:spcBef>
                          <a:spcPts val="0"/>
                        </a:spcBef>
                        <a:spcAft>
                          <a:spcPts val="0"/>
                        </a:spcAft>
                      </a:pPr>
                      <a:r>
                        <a:rPr lang="en-GB" sz="1600">
                          <a:effectLst/>
                        </a:rPr>
                        <a:t>14</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5</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rPr>
                        <a:t>8</a:t>
                      </a:r>
                      <a:endParaRPr lang="en-US" sz="1600">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b="1">
                          <a:effectLst/>
                        </a:rPr>
                        <a:t>13</a:t>
                      </a:r>
                      <a:endParaRPr lang="en-US" sz="1600" b="1">
                        <a:effectLst/>
                        <a:latin typeface="Times New Roman" panose="02020603050405020304" pitchFamily="18" charset="0"/>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b="1" dirty="0">
                          <a:effectLst/>
                        </a:rPr>
                        <a:t>20</a:t>
                      </a:r>
                      <a:endParaRPr lang="en-US" sz="1600" b="1" dirty="0">
                        <a:effectLst/>
                        <a:latin typeface="Times New Roman" panose="02020603050405020304" pitchFamily="18" charset="0"/>
                        <a:ea typeface="Calibri" panose="020F0502020204030204" pitchFamily="34" charset="0"/>
                        <a:cs typeface="Arial" panose="020B0604020202020204" pitchFamily="34" charset="0"/>
                      </a:endParaRPr>
                    </a:p>
                  </a:txBody>
                  <a:tcPr marT="0" marB="0"/>
                </a:tc>
                <a:extLst>
                  <a:ext uri="{0D108BD9-81ED-4DB2-BD59-A6C34878D82A}">
                    <a16:rowId xmlns:a16="http://schemas.microsoft.com/office/drawing/2014/main" val="2188711201"/>
                  </a:ext>
                </a:extLst>
              </a:tr>
            </a:tbl>
          </a:graphicData>
        </a:graphic>
      </p:graphicFrame>
      <p:graphicFrame>
        <p:nvGraphicFramePr>
          <p:cNvPr id="8" name="Table 7">
            <a:extLst>
              <a:ext uri="{FF2B5EF4-FFF2-40B4-BE49-F238E27FC236}">
                <a16:creationId xmlns:a16="http://schemas.microsoft.com/office/drawing/2014/main" id="{FA51B8F5-A956-4235-B0E9-FAA767AEA0B6}"/>
              </a:ext>
            </a:extLst>
          </p:cNvPr>
          <p:cNvGraphicFramePr>
            <a:graphicFrameLocks noGrp="1"/>
          </p:cNvGraphicFramePr>
          <p:nvPr>
            <p:extLst>
              <p:ext uri="{D42A27DB-BD31-4B8C-83A1-F6EECF244321}">
                <p14:modId xmlns:p14="http://schemas.microsoft.com/office/powerpoint/2010/main" val="1944346619"/>
              </p:ext>
            </p:extLst>
          </p:nvPr>
        </p:nvGraphicFramePr>
        <p:xfrm>
          <a:off x="599755" y="4055675"/>
          <a:ext cx="6148286" cy="2370836"/>
        </p:xfrm>
        <a:graphic>
          <a:graphicData uri="http://schemas.openxmlformats.org/drawingml/2006/table">
            <a:tbl>
              <a:tblPr firstRow="1" firstCol="1" bandRow="1">
                <a:tableStyleId>{93296810-A885-4BE3-A3E7-6D5BEEA58F35}</a:tableStyleId>
              </a:tblPr>
              <a:tblGrid>
                <a:gridCol w="2151785">
                  <a:extLst>
                    <a:ext uri="{9D8B030D-6E8A-4147-A177-3AD203B41FA5}">
                      <a16:colId xmlns:a16="http://schemas.microsoft.com/office/drawing/2014/main" val="3299744138"/>
                    </a:ext>
                  </a:extLst>
                </a:gridCol>
                <a:gridCol w="1351280">
                  <a:extLst>
                    <a:ext uri="{9D8B030D-6E8A-4147-A177-3AD203B41FA5}">
                      <a16:colId xmlns:a16="http://schemas.microsoft.com/office/drawing/2014/main" val="273866186"/>
                    </a:ext>
                  </a:extLst>
                </a:gridCol>
                <a:gridCol w="1372005">
                  <a:extLst>
                    <a:ext uri="{9D8B030D-6E8A-4147-A177-3AD203B41FA5}">
                      <a16:colId xmlns:a16="http://schemas.microsoft.com/office/drawing/2014/main" val="2212581764"/>
                    </a:ext>
                  </a:extLst>
                </a:gridCol>
                <a:gridCol w="1273216">
                  <a:extLst>
                    <a:ext uri="{9D8B030D-6E8A-4147-A177-3AD203B41FA5}">
                      <a16:colId xmlns:a16="http://schemas.microsoft.com/office/drawing/2014/main" val="3392597905"/>
                    </a:ext>
                  </a:extLst>
                </a:gridCol>
              </a:tblGrid>
              <a:tr h="873760">
                <a:tc>
                  <a:txBody>
                    <a:bodyPr/>
                    <a:lstStyle/>
                    <a:p>
                      <a:r>
                        <a:rPr lang="de-DE" sz="1600">
                          <a:effectLst/>
                          <a:latin typeface="+mn-lt"/>
                          <a:cs typeface="Arial" panose="020B0604020202020204" pitchFamily="34" charset="0"/>
                        </a:rPr>
                        <a:t>LUAPULA in %</a:t>
                      </a:r>
                      <a:endParaRPr lang="en-US" sz="1600">
                        <a:effectLst/>
                        <a:latin typeface="+mn-lt"/>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latin typeface="+mn-lt"/>
                        </a:rPr>
                        <a:t>Baseline</a:t>
                      </a:r>
                      <a:endParaRPr lang="en-US" sz="1600">
                        <a:effectLst/>
                        <a:latin typeface="+mn-lt"/>
                      </a:endParaRPr>
                    </a:p>
                  </a:txBody>
                  <a:tcPr marT="0" marB="0"/>
                </a:tc>
                <a:tc>
                  <a:txBody>
                    <a:bodyPr/>
                    <a:lstStyle/>
                    <a:p>
                      <a:pPr marL="0" marR="0" algn="ctr">
                        <a:lnSpc>
                          <a:spcPct val="107000"/>
                        </a:lnSpc>
                        <a:spcBef>
                          <a:spcPts val="0"/>
                        </a:spcBef>
                        <a:spcAft>
                          <a:spcPts val="0"/>
                        </a:spcAft>
                      </a:pPr>
                      <a:r>
                        <a:rPr lang="en-GB" sz="1600" dirty="0">
                          <a:effectLst/>
                          <a:latin typeface="+mn-lt"/>
                        </a:rPr>
                        <a:t>2022</a:t>
                      </a:r>
                    </a:p>
                    <a:p>
                      <a:pPr marL="0" marR="0" algn="ctr">
                        <a:lnSpc>
                          <a:spcPct val="107000"/>
                        </a:lnSpc>
                        <a:spcBef>
                          <a:spcPts val="0"/>
                        </a:spcBef>
                        <a:spcAft>
                          <a:spcPts val="0"/>
                        </a:spcAft>
                      </a:pPr>
                      <a:r>
                        <a:rPr lang="en-GB" sz="1600" dirty="0" err="1">
                          <a:effectLst/>
                          <a:latin typeface="+mn-lt"/>
                        </a:rPr>
                        <a:t>Benef</a:t>
                      </a:r>
                      <a:r>
                        <a:rPr lang="en-GB" sz="1600" dirty="0">
                          <a:effectLst/>
                          <a:latin typeface="+mn-lt"/>
                        </a:rPr>
                        <a:t>.</a:t>
                      </a:r>
                      <a:endParaRPr lang="en-US" sz="1600" dirty="0">
                        <a:effectLst/>
                        <a:latin typeface="+mn-lt"/>
                        <a:ea typeface="Calibri" panose="020F0502020204030204" pitchFamily="34" charset="0"/>
                        <a:cs typeface="Arial" panose="020B0604020202020204" pitchFamily="34" charset="0"/>
                      </a:endParaRPr>
                    </a:p>
                  </a:txBody>
                  <a:tcPr marT="0" marB="0">
                    <a:solidFill>
                      <a:schemeClr val="accent1">
                        <a:lumMod val="75000"/>
                      </a:schemeClr>
                    </a:solidFill>
                  </a:tcPr>
                </a:tc>
                <a:tc>
                  <a:txBody>
                    <a:bodyPr/>
                    <a:lstStyle/>
                    <a:p>
                      <a:pPr marL="0" marR="0" algn="ctr">
                        <a:lnSpc>
                          <a:spcPct val="107000"/>
                        </a:lnSpc>
                        <a:spcBef>
                          <a:spcPts val="0"/>
                        </a:spcBef>
                        <a:spcAft>
                          <a:spcPts val="0"/>
                        </a:spcAft>
                      </a:pPr>
                      <a:r>
                        <a:rPr lang="en-GB" sz="1600">
                          <a:effectLst/>
                          <a:latin typeface="+mn-lt"/>
                        </a:rPr>
                        <a:t>2022</a:t>
                      </a:r>
                    </a:p>
                    <a:p>
                      <a:pPr marL="0" marR="0" algn="ctr">
                        <a:lnSpc>
                          <a:spcPct val="107000"/>
                        </a:lnSpc>
                        <a:spcBef>
                          <a:spcPts val="0"/>
                        </a:spcBef>
                        <a:spcAft>
                          <a:spcPts val="0"/>
                        </a:spcAft>
                      </a:pPr>
                      <a:r>
                        <a:rPr lang="en-GB" sz="1600">
                          <a:effectLst/>
                          <a:latin typeface="+mn-lt"/>
                        </a:rPr>
                        <a:t>Control</a:t>
                      </a:r>
                      <a:endParaRPr lang="en-US" sz="1600">
                        <a:effectLst/>
                        <a:latin typeface="+mn-lt"/>
                        <a:ea typeface="Calibri" panose="020F0502020204030204" pitchFamily="34" charset="0"/>
                        <a:cs typeface="Arial" panose="020B0604020202020204" pitchFamily="34" charset="0"/>
                      </a:endParaRPr>
                    </a:p>
                  </a:txBody>
                  <a:tcPr marT="0" marB="0">
                    <a:solidFill>
                      <a:schemeClr val="accent1">
                        <a:lumMod val="75000"/>
                      </a:schemeClr>
                    </a:solidFill>
                  </a:tcPr>
                </a:tc>
                <a:extLst>
                  <a:ext uri="{0D108BD9-81ED-4DB2-BD59-A6C34878D82A}">
                    <a16:rowId xmlns:a16="http://schemas.microsoft.com/office/drawing/2014/main" val="3540187114"/>
                  </a:ext>
                </a:extLst>
              </a:tr>
              <a:tr h="245533">
                <a:tc>
                  <a:txBody>
                    <a:bodyPr/>
                    <a:lstStyle/>
                    <a:p>
                      <a:pPr marL="0" marR="0">
                        <a:lnSpc>
                          <a:spcPct val="107000"/>
                        </a:lnSpc>
                        <a:spcBef>
                          <a:spcPts val="0"/>
                        </a:spcBef>
                        <a:spcAft>
                          <a:spcPts val="0"/>
                        </a:spcAft>
                      </a:pPr>
                      <a:r>
                        <a:rPr lang="en-GB" sz="1600">
                          <a:effectLst/>
                          <a:latin typeface="+mn-lt"/>
                        </a:rPr>
                        <a:t>Food secure</a:t>
                      </a:r>
                      <a:endParaRPr lang="en-US" sz="160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latin typeface="+mn-lt"/>
                          <a:ea typeface="Calibri" panose="020F0502020204030204" pitchFamily="34" charset="0"/>
                          <a:cs typeface="Arial" panose="020B0604020202020204" pitchFamily="34" charset="0"/>
                        </a:rPr>
                        <a:t>6</a:t>
                      </a:r>
                      <a:endParaRPr lang="en-US" sz="160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a:effectLst/>
                          <a:latin typeface="+mn-lt"/>
                        </a:rPr>
                        <a:t>3</a:t>
                      </a:r>
                      <a:endParaRPr lang="en-US" sz="160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a:effectLst/>
                          <a:latin typeface="+mn-lt"/>
                        </a:rPr>
                        <a:t>1.5</a:t>
                      </a:r>
                      <a:endParaRPr lang="en-US" sz="1600">
                        <a:effectLst/>
                        <a:latin typeface="+mn-lt"/>
                        <a:ea typeface="Calibri" panose="020F0502020204030204" pitchFamily="34" charset="0"/>
                        <a:cs typeface="Arial" panose="020B0604020202020204" pitchFamily="34" charset="0"/>
                      </a:endParaRPr>
                    </a:p>
                  </a:txBody>
                  <a:tcPr marT="0" marB="0"/>
                </a:tc>
                <a:extLst>
                  <a:ext uri="{0D108BD9-81ED-4DB2-BD59-A6C34878D82A}">
                    <a16:rowId xmlns:a16="http://schemas.microsoft.com/office/drawing/2014/main" val="2024734841"/>
                  </a:ext>
                </a:extLst>
              </a:tr>
              <a:tr h="245533">
                <a:tc>
                  <a:txBody>
                    <a:bodyPr/>
                    <a:lstStyle/>
                    <a:p>
                      <a:pPr marL="0" marR="0">
                        <a:lnSpc>
                          <a:spcPct val="107000"/>
                        </a:lnSpc>
                        <a:spcBef>
                          <a:spcPts val="0"/>
                        </a:spcBef>
                        <a:spcAft>
                          <a:spcPts val="0"/>
                        </a:spcAft>
                      </a:pPr>
                      <a:r>
                        <a:rPr lang="en-GB" sz="1600">
                          <a:effectLst/>
                          <a:latin typeface="+mn-lt"/>
                        </a:rPr>
                        <a:t>Mildly food insecure</a:t>
                      </a:r>
                      <a:endParaRPr lang="en-US" sz="160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GB" sz="1600">
                          <a:effectLst/>
                          <a:latin typeface="+mn-lt"/>
                          <a:ea typeface="Calibri" panose="020F0502020204030204" pitchFamily="34" charset="0"/>
                          <a:cs typeface="Arial" panose="020B0604020202020204" pitchFamily="34" charset="0"/>
                        </a:rPr>
                        <a:t>8</a:t>
                      </a:r>
                      <a:endParaRPr lang="en-US" sz="160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a:effectLst/>
                          <a:latin typeface="+mn-lt"/>
                        </a:rPr>
                        <a:t>15</a:t>
                      </a:r>
                      <a:endParaRPr lang="en-US" sz="160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a:effectLst/>
                          <a:latin typeface="+mn-lt"/>
                        </a:rPr>
                        <a:t>11</a:t>
                      </a:r>
                      <a:endParaRPr lang="en-US" sz="1600">
                        <a:effectLst/>
                        <a:latin typeface="+mn-lt"/>
                        <a:ea typeface="Calibri" panose="020F0502020204030204" pitchFamily="34" charset="0"/>
                        <a:cs typeface="Arial" panose="020B0604020202020204" pitchFamily="34" charset="0"/>
                      </a:endParaRPr>
                    </a:p>
                  </a:txBody>
                  <a:tcPr marT="0" marB="0"/>
                </a:tc>
                <a:extLst>
                  <a:ext uri="{0D108BD9-81ED-4DB2-BD59-A6C34878D82A}">
                    <a16:rowId xmlns:a16="http://schemas.microsoft.com/office/drawing/2014/main" val="4027876672"/>
                  </a:ext>
                </a:extLst>
              </a:tr>
              <a:tr h="503005">
                <a:tc>
                  <a:txBody>
                    <a:bodyPr/>
                    <a:lstStyle/>
                    <a:p>
                      <a:pPr marL="0" marR="0">
                        <a:lnSpc>
                          <a:spcPct val="107000"/>
                        </a:lnSpc>
                        <a:spcBef>
                          <a:spcPts val="0"/>
                        </a:spcBef>
                        <a:spcAft>
                          <a:spcPts val="0"/>
                        </a:spcAft>
                      </a:pPr>
                      <a:r>
                        <a:rPr lang="en-GB" sz="1600" dirty="0">
                          <a:effectLst/>
                          <a:latin typeface="+mn-lt"/>
                        </a:rPr>
                        <a:t>Moderately food insecure</a:t>
                      </a:r>
                      <a:endParaRPr lang="en-US" sz="1600" dirty="0">
                        <a:effectLst/>
                        <a:latin typeface="+mn-lt"/>
                        <a:ea typeface="Calibri" panose="020F0502020204030204" pitchFamily="34" charset="0"/>
                        <a:cs typeface="Arial" panose="020B0604020202020204" pitchFamily="34" charset="0"/>
                      </a:endParaRPr>
                    </a:p>
                  </a:txBody>
                  <a:tcPr marT="0" marB="0">
                    <a:solidFill>
                      <a:schemeClr val="accent1">
                        <a:lumMod val="40000"/>
                        <a:lumOff val="60000"/>
                      </a:schemeClr>
                    </a:solidFill>
                  </a:tcPr>
                </a:tc>
                <a:tc>
                  <a:txBody>
                    <a:bodyPr/>
                    <a:lstStyle/>
                    <a:p>
                      <a:pPr marL="0" marR="0" algn="ctr">
                        <a:lnSpc>
                          <a:spcPct val="107000"/>
                        </a:lnSpc>
                        <a:spcBef>
                          <a:spcPts val="0"/>
                        </a:spcBef>
                        <a:spcAft>
                          <a:spcPts val="0"/>
                        </a:spcAft>
                      </a:pPr>
                      <a:r>
                        <a:rPr lang="en-GB" sz="1600">
                          <a:effectLst/>
                          <a:latin typeface="+mn-lt"/>
                        </a:rPr>
                        <a:t>30</a:t>
                      </a:r>
                      <a:endParaRPr lang="en-US" sz="160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b="1" dirty="0">
                          <a:effectLst/>
                          <a:latin typeface="+mn-lt"/>
                        </a:rPr>
                        <a:t>56</a:t>
                      </a:r>
                      <a:endParaRPr lang="en-US" sz="1600" b="1" dirty="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b="1" dirty="0">
                          <a:effectLst/>
                          <a:latin typeface="+mn-lt"/>
                        </a:rPr>
                        <a:t>45</a:t>
                      </a:r>
                      <a:endParaRPr lang="en-US" sz="1600" b="1" dirty="0">
                        <a:effectLst/>
                        <a:latin typeface="+mn-lt"/>
                        <a:ea typeface="Calibri" panose="020F0502020204030204" pitchFamily="34" charset="0"/>
                        <a:cs typeface="Arial" panose="020B0604020202020204" pitchFamily="34" charset="0"/>
                      </a:endParaRPr>
                    </a:p>
                  </a:txBody>
                  <a:tcPr marT="0" marB="0"/>
                </a:tc>
                <a:extLst>
                  <a:ext uri="{0D108BD9-81ED-4DB2-BD59-A6C34878D82A}">
                    <a16:rowId xmlns:a16="http://schemas.microsoft.com/office/drawing/2014/main" val="376438499"/>
                  </a:ext>
                </a:extLst>
              </a:tr>
              <a:tr h="503005">
                <a:tc>
                  <a:txBody>
                    <a:bodyPr/>
                    <a:lstStyle/>
                    <a:p>
                      <a:pPr marL="0" marR="0">
                        <a:lnSpc>
                          <a:spcPct val="107000"/>
                        </a:lnSpc>
                        <a:spcBef>
                          <a:spcPts val="0"/>
                        </a:spcBef>
                        <a:spcAft>
                          <a:spcPts val="0"/>
                        </a:spcAft>
                      </a:pPr>
                      <a:r>
                        <a:rPr lang="en-GB" sz="1600" dirty="0">
                          <a:effectLst/>
                          <a:latin typeface="+mn-lt"/>
                        </a:rPr>
                        <a:t>Severely food insecure</a:t>
                      </a:r>
                      <a:endParaRPr lang="en-US" sz="1600" dirty="0">
                        <a:effectLst/>
                        <a:latin typeface="+mn-lt"/>
                        <a:ea typeface="Calibri" panose="020F0502020204030204" pitchFamily="34" charset="0"/>
                        <a:cs typeface="Arial" panose="020B0604020202020204" pitchFamily="34" charset="0"/>
                      </a:endParaRPr>
                    </a:p>
                  </a:txBody>
                  <a:tcPr marT="0" marB="0">
                    <a:solidFill>
                      <a:schemeClr val="accent1">
                        <a:lumMod val="40000"/>
                        <a:lumOff val="60000"/>
                      </a:schemeClr>
                    </a:solidFill>
                  </a:tcPr>
                </a:tc>
                <a:tc>
                  <a:txBody>
                    <a:bodyPr/>
                    <a:lstStyle/>
                    <a:p>
                      <a:pPr marL="0" marR="0" algn="ctr">
                        <a:lnSpc>
                          <a:spcPct val="107000"/>
                        </a:lnSpc>
                        <a:spcBef>
                          <a:spcPts val="0"/>
                        </a:spcBef>
                        <a:spcAft>
                          <a:spcPts val="0"/>
                        </a:spcAft>
                      </a:pPr>
                      <a:r>
                        <a:rPr lang="en-GB" sz="1600" dirty="0">
                          <a:effectLst/>
                          <a:latin typeface="+mn-lt"/>
                        </a:rPr>
                        <a:t>57</a:t>
                      </a:r>
                      <a:endParaRPr lang="en-US" sz="1600" dirty="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b="1" dirty="0">
                          <a:effectLst/>
                          <a:latin typeface="+mn-lt"/>
                        </a:rPr>
                        <a:t>26</a:t>
                      </a:r>
                      <a:endParaRPr lang="en-US" sz="1600" b="1" dirty="0">
                        <a:effectLst/>
                        <a:latin typeface="+mn-lt"/>
                        <a:ea typeface="Calibri" panose="020F0502020204030204" pitchFamily="34" charset="0"/>
                        <a:cs typeface="Arial" panose="020B0604020202020204" pitchFamily="34" charset="0"/>
                      </a:endParaRPr>
                    </a:p>
                  </a:txBody>
                  <a:tcPr marT="0" marB="0"/>
                </a:tc>
                <a:tc>
                  <a:txBody>
                    <a:bodyPr/>
                    <a:lstStyle/>
                    <a:p>
                      <a:pPr marL="0" marR="0" algn="ctr">
                        <a:lnSpc>
                          <a:spcPct val="107000"/>
                        </a:lnSpc>
                        <a:spcBef>
                          <a:spcPts val="0"/>
                        </a:spcBef>
                        <a:spcAft>
                          <a:spcPts val="0"/>
                        </a:spcAft>
                      </a:pPr>
                      <a:r>
                        <a:rPr lang="en-US" sz="1600" b="1" dirty="0">
                          <a:effectLst/>
                          <a:latin typeface="+mn-lt"/>
                        </a:rPr>
                        <a:t>43</a:t>
                      </a:r>
                      <a:endParaRPr lang="en-US" sz="1600" b="1" dirty="0">
                        <a:effectLst/>
                        <a:latin typeface="+mn-lt"/>
                        <a:ea typeface="Calibri" panose="020F0502020204030204" pitchFamily="34" charset="0"/>
                        <a:cs typeface="Arial" panose="020B0604020202020204" pitchFamily="34" charset="0"/>
                      </a:endParaRPr>
                    </a:p>
                  </a:txBody>
                  <a:tcPr marT="0" marB="0"/>
                </a:tc>
                <a:extLst>
                  <a:ext uri="{0D108BD9-81ED-4DB2-BD59-A6C34878D82A}">
                    <a16:rowId xmlns:a16="http://schemas.microsoft.com/office/drawing/2014/main" val="555868570"/>
                  </a:ext>
                </a:extLst>
              </a:tr>
            </a:tbl>
          </a:graphicData>
        </a:graphic>
      </p:graphicFrame>
      <p:sp>
        <p:nvSpPr>
          <p:cNvPr id="9" name="Text Placeholder 1">
            <a:extLst>
              <a:ext uri="{FF2B5EF4-FFF2-40B4-BE49-F238E27FC236}">
                <a16:creationId xmlns:a16="http://schemas.microsoft.com/office/drawing/2014/main" id="{7F9C4087-4E88-461A-BDCA-F7388C3BB8B9}"/>
              </a:ext>
            </a:extLst>
          </p:cNvPr>
          <p:cNvSpPr txBox="1">
            <a:spLocks/>
          </p:cNvSpPr>
          <p:nvPr/>
        </p:nvSpPr>
        <p:spPr bwMode="gray">
          <a:xfrm>
            <a:off x="7500394" y="4405735"/>
            <a:ext cx="4365220" cy="2285887"/>
          </a:xfrm>
          <a:prstGeom prst="rect">
            <a:avLst/>
          </a:prstGeom>
        </p:spPr>
        <p:txBody>
          <a:bodyPr vert="horz" lIns="0" tIns="0" rIns="96000" bIns="0" rtlCol="0">
            <a:noAutofit/>
          </a:bodyPr>
          <a:lstStyle>
            <a:lvl1pPr marL="0" indent="0" algn="l" defTabSz="685800" rtl="0" eaLnBrk="1" latinLnBrk="0" hangingPunct="1">
              <a:lnSpc>
                <a:spcPct val="90000"/>
              </a:lnSpc>
              <a:spcBef>
                <a:spcPts val="600"/>
              </a:spcBef>
              <a:buFont typeface="Arial" panose="020B0604020202020204" pitchFamily="34" charset="0"/>
              <a:buNone/>
              <a:defRPr lang="de-DE" sz="1600" kern="1200">
                <a:solidFill>
                  <a:schemeClr val="tx1"/>
                </a:solidFill>
                <a:latin typeface="+mn-lt"/>
                <a:ea typeface="+mn-ea"/>
                <a:cs typeface="+mn-cs"/>
              </a:defRPr>
            </a:lvl1pPr>
            <a:lvl2pPr marL="180975" indent="-180975" algn="l" defTabSz="685800" rtl="0" eaLnBrk="1" latinLnBrk="0" hangingPunct="1">
              <a:lnSpc>
                <a:spcPct val="90000"/>
              </a:lnSpc>
              <a:spcBef>
                <a:spcPts val="600"/>
              </a:spcBef>
              <a:buClr>
                <a:schemeClr val="accent1"/>
              </a:buClr>
              <a:buFont typeface="Wingdings" panose="05000000000000000000" pitchFamily="2" charset="2"/>
              <a:buChar char="§"/>
              <a:defRPr lang="de-DE" sz="1400" kern="1200">
                <a:solidFill>
                  <a:schemeClr val="tx1"/>
                </a:solidFill>
                <a:latin typeface="+mn-lt"/>
                <a:ea typeface="+mn-ea"/>
                <a:cs typeface="+mn-cs"/>
              </a:defRPr>
            </a:lvl2pPr>
            <a:lvl3pPr marL="357188" indent="-176213" algn="l" defTabSz="685800" rtl="0" eaLnBrk="1" latinLnBrk="0" hangingPunct="1">
              <a:lnSpc>
                <a:spcPct val="90000"/>
              </a:lnSpc>
              <a:spcBef>
                <a:spcPts val="600"/>
              </a:spcBef>
              <a:buClr>
                <a:schemeClr val="accent1"/>
              </a:buClr>
              <a:buFont typeface="Symbol" panose="05050102010706020507" pitchFamily="18" charset="2"/>
              <a:buChar char="-"/>
              <a:defRPr lang="de-DE" sz="1200" kern="1200">
                <a:solidFill>
                  <a:schemeClr val="bg1">
                    <a:lumMod val="50000"/>
                  </a:schemeClr>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2133" b="1" dirty="0" err="1">
                <a:solidFill>
                  <a:srgbClr val="C00000"/>
                </a:solidFill>
              </a:rPr>
              <a:t>Luapula</a:t>
            </a:r>
            <a:r>
              <a:rPr lang="en-US" sz="2133" dirty="0"/>
              <a:t>: </a:t>
            </a:r>
            <a:br>
              <a:rPr lang="en-US" sz="2133" dirty="0"/>
            </a:br>
            <a:r>
              <a:rPr lang="en-US" sz="2133" dirty="0"/>
              <a:t>The share of severely food insecure people has decreased; generally, the food security situation remains critical</a:t>
            </a:r>
          </a:p>
        </p:txBody>
      </p:sp>
      <p:sp>
        <p:nvSpPr>
          <p:cNvPr id="10" name="Ellipse 9">
            <a:extLst>
              <a:ext uri="{FF2B5EF4-FFF2-40B4-BE49-F238E27FC236}">
                <a16:creationId xmlns:a16="http://schemas.microsoft.com/office/drawing/2014/main" id="{19D90204-344C-42F8-AD0E-2836A26C079F}"/>
              </a:ext>
            </a:extLst>
          </p:cNvPr>
          <p:cNvSpPr/>
          <p:nvPr/>
        </p:nvSpPr>
        <p:spPr>
          <a:xfrm>
            <a:off x="6293089" y="2595432"/>
            <a:ext cx="810228" cy="1165729"/>
          </a:xfrm>
          <a:prstGeom prst="ellipse">
            <a:avLst/>
          </a:prstGeom>
          <a:solidFill>
            <a:srgbClr val="C80F0F">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11" name="Ellipse 10">
            <a:extLst>
              <a:ext uri="{FF2B5EF4-FFF2-40B4-BE49-F238E27FC236}">
                <a16:creationId xmlns:a16="http://schemas.microsoft.com/office/drawing/2014/main" id="{FA615E67-69FF-46B1-8EAA-449345E13B25}"/>
              </a:ext>
            </a:extLst>
          </p:cNvPr>
          <p:cNvSpPr/>
          <p:nvPr/>
        </p:nvSpPr>
        <p:spPr>
          <a:xfrm>
            <a:off x="7694443" y="2595433"/>
            <a:ext cx="810228" cy="1165729"/>
          </a:xfrm>
          <a:prstGeom prst="ellipse">
            <a:avLst/>
          </a:prstGeom>
          <a:solidFill>
            <a:srgbClr val="C80F0F">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12" name="Ellipse 11">
            <a:extLst>
              <a:ext uri="{FF2B5EF4-FFF2-40B4-BE49-F238E27FC236}">
                <a16:creationId xmlns:a16="http://schemas.microsoft.com/office/drawing/2014/main" id="{E4D282D2-3F52-484C-9E12-8AC57C03531F}"/>
              </a:ext>
            </a:extLst>
          </p:cNvPr>
          <p:cNvSpPr/>
          <p:nvPr/>
        </p:nvSpPr>
        <p:spPr>
          <a:xfrm>
            <a:off x="5770324" y="5382227"/>
            <a:ext cx="810228" cy="925975"/>
          </a:xfrm>
          <a:prstGeom prst="ellipse">
            <a:avLst/>
          </a:prstGeom>
          <a:solidFill>
            <a:srgbClr val="C80F0F">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13" name="Ellipse 12">
            <a:extLst>
              <a:ext uri="{FF2B5EF4-FFF2-40B4-BE49-F238E27FC236}">
                <a16:creationId xmlns:a16="http://schemas.microsoft.com/office/drawing/2014/main" id="{C7F2DAB0-0AC1-423C-BA8B-6F6F0034FFC7}"/>
              </a:ext>
            </a:extLst>
          </p:cNvPr>
          <p:cNvSpPr/>
          <p:nvPr/>
        </p:nvSpPr>
        <p:spPr>
          <a:xfrm>
            <a:off x="4392938" y="5382227"/>
            <a:ext cx="810228" cy="925975"/>
          </a:xfrm>
          <a:prstGeom prst="ellipse">
            <a:avLst/>
          </a:prstGeom>
          <a:solidFill>
            <a:srgbClr val="C80F0F">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Tree>
    <p:extLst>
      <p:ext uri="{BB962C8B-B14F-4D97-AF65-F5344CB8AC3E}">
        <p14:creationId xmlns:p14="http://schemas.microsoft.com/office/powerpoint/2010/main" val="23627984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58067E7-6598-4F18-BB27-30459486C6E8}"/>
              </a:ext>
            </a:extLst>
          </p:cNvPr>
          <p:cNvSpPr>
            <a:spLocks noGrp="1"/>
          </p:cNvSpPr>
          <p:nvPr>
            <p:ph type="body" sz="quarter" idx="13"/>
          </p:nvPr>
        </p:nvSpPr>
        <p:spPr>
          <a:xfrm>
            <a:off x="599755" y="1300471"/>
            <a:ext cx="10916743" cy="5469824"/>
          </a:xfrm>
        </p:spPr>
        <p:txBody>
          <a:bodyPr vert="horz" lIns="0" tIns="0" rIns="96000" bIns="0" rtlCol="0" anchor="t">
            <a:noAutofit/>
          </a:bodyPr>
          <a:lstStyle/>
          <a:p>
            <a:r>
              <a:rPr lang="de-DE" b="1" dirty="0">
                <a:solidFill>
                  <a:schemeClr val="accent1"/>
                </a:solidFill>
              </a:rPr>
              <a:t>Positive </a:t>
            </a:r>
            <a:r>
              <a:rPr lang="de-DE" b="1" dirty="0" err="1">
                <a:solidFill>
                  <a:schemeClr val="accent1"/>
                </a:solidFill>
              </a:rPr>
              <a:t>impacts</a:t>
            </a:r>
            <a:r>
              <a:rPr lang="de-DE" b="1" dirty="0">
                <a:solidFill>
                  <a:schemeClr val="accent1"/>
                </a:solidFill>
              </a:rPr>
              <a:t>:</a:t>
            </a:r>
          </a:p>
          <a:p>
            <a:pPr marL="380990" indent="-380990">
              <a:buFont typeface="Arial" panose="020B0604020202020204" pitchFamily="34" charset="0"/>
              <a:buChar char="•"/>
            </a:pPr>
            <a:r>
              <a:rPr lang="en-US" dirty="0"/>
              <a:t>Beneficiaries score better than the control group in all outcome indicators (IDDS, MAD, hygiene practices and knowledge) </a:t>
            </a:r>
            <a:r>
              <a:rPr lang="en-US" dirty="0">
                <a:sym typeface="Wingdings" panose="05000000000000000000" pitchFamily="2" charset="2"/>
              </a:rPr>
              <a:t> Impact! </a:t>
            </a:r>
            <a:endParaRPr lang="en-US" dirty="0"/>
          </a:p>
          <a:p>
            <a:pPr marL="380990" indent="-380990">
              <a:buFont typeface="Arial" panose="020B0604020202020204" pitchFamily="34" charset="0"/>
              <a:buChar char="•"/>
            </a:pPr>
            <a:r>
              <a:rPr lang="en-US" dirty="0"/>
              <a:t>Also looking at the HFIES the FANSER beneficiaries experience less food insecurity than the control group </a:t>
            </a:r>
            <a:r>
              <a:rPr lang="en-US" dirty="0">
                <a:sym typeface="Wingdings" panose="05000000000000000000" pitchFamily="2" charset="2"/>
              </a:rPr>
              <a:t> Resilience! </a:t>
            </a:r>
            <a:endParaRPr lang="en-US" dirty="0"/>
          </a:p>
          <a:p>
            <a:pPr marL="380990" indent="-380990">
              <a:buFont typeface="Arial" panose="020B0604020202020204" pitchFamily="34" charset="0"/>
              <a:buChar char="•"/>
            </a:pPr>
            <a:r>
              <a:rPr lang="de-DE" dirty="0">
                <a:latin typeface="Arial" panose="020B0604020202020204" pitchFamily="34" charset="0"/>
                <a:cs typeface="Arial" panose="020B0604020202020204" pitchFamily="34" charset="0"/>
              </a:rPr>
              <a:t>The </a:t>
            </a:r>
            <a:r>
              <a:rPr lang="en-US" dirty="0">
                <a:latin typeface="Arial" panose="020B0604020202020204" pitchFamily="34" charset="0"/>
                <a:cs typeface="Arial" panose="020B0604020202020204" pitchFamily="34" charset="0"/>
              </a:rPr>
              <a:t>production and consumption of promoted crops (legumes and OFSP) seems to increase the IDDS for women and children - </a:t>
            </a:r>
            <a:r>
              <a:rPr lang="en-US" dirty="0"/>
              <a:t>Nutrition sensitive agriculture interventions bear fruits </a:t>
            </a:r>
            <a:r>
              <a:rPr lang="en-US" dirty="0">
                <a:sym typeface="Wingdings" panose="05000000000000000000" pitchFamily="2" charset="2"/>
              </a:rPr>
              <a:t> Impact! </a:t>
            </a:r>
            <a:endParaRPr lang="en-US" dirty="0">
              <a:latin typeface="Arial" panose="020B0604020202020204" pitchFamily="34" charset="0"/>
              <a:cs typeface="Arial" panose="020B0604020202020204" pitchFamily="34" charset="0"/>
            </a:endParaRPr>
          </a:p>
          <a:p>
            <a:r>
              <a:rPr lang="en-US" b="1" dirty="0">
                <a:solidFill>
                  <a:schemeClr val="accent1"/>
                </a:solidFill>
              </a:rPr>
              <a:t>Aspects that need adjustment/further investigation: </a:t>
            </a:r>
          </a:p>
          <a:p>
            <a:pPr marL="380990" indent="-380990">
              <a:buFont typeface="Arial" panose="020B0604020202020204" pitchFamily="34" charset="0"/>
              <a:buChar char="•"/>
            </a:pPr>
            <a:r>
              <a:rPr lang="en-US" dirty="0"/>
              <a:t>Child feeding practices in specific age groups (low MMF and MDD), exclusive breastfeeding until 6 months (</a:t>
            </a:r>
            <a:r>
              <a:rPr lang="en-US" dirty="0" err="1"/>
              <a:t>Luapula</a:t>
            </a:r>
            <a:r>
              <a:rPr lang="en-US" dirty="0"/>
              <a:t>)</a:t>
            </a:r>
          </a:p>
          <a:p>
            <a:pPr marL="380990" indent="-380990">
              <a:buFont typeface="Arial" panose="020B0604020202020204" pitchFamily="34" charset="0"/>
              <a:buChar char="•"/>
            </a:pPr>
            <a:r>
              <a:rPr lang="en-US" dirty="0"/>
              <a:t>More emphasis on the consumption of legumes, and eggs as well as Vit-A rich food</a:t>
            </a:r>
          </a:p>
          <a:p>
            <a:pPr marL="380990" indent="-380990">
              <a:buFont typeface="Arial" panose="020B0604020202020204" pitchFamily="34" charset="0"/>
              <a:buChar char="•"/>
            </a:pPr>
            <a:r>
              <a:rPr lang="en-US" dirty="0"/>
              <a:t>Hygiene: prevention of food contamination (</a:t>
            </a:r>
            <a:r>
              <a:rPr lang="en-US" dirty="0" err="1"/>
              <a:t>Luapula</a:t>
            </a:r>
            <a:r>
              <a:rPr lang="en-US" dirty="0"/>
              <a:t>) </a:t>
            </a:r>
            <a:r>
              <a:rPr lang="en-US" dirty="0">
                <a:sym typeface="Wingdings" panose="05000000000000000000" pitchFamily="2" charset="2"/>
              </a:rPr>
              <a:t> Challenge!</a:t>
            </a:r>
            <a:br>
              <a:rPr lang="en-US" dirty="0"/>
            </a:br>
            <a:r>
              <a:rPr lang="en-US" dirty="0"/>
              <a:t>decline in improved toilets (Eastern) </a:t>
            </a:r>
            <a:r>
              <a:rPr lang="en-US" dirty="0">
                <a:sym typeface="Wingdings" panose="05000000000000000000" pitchFamily="2" charset="2"/>
              </a:rPr>
              <a:t> Challenge! </a:t>
            </a:r>
            <a:endParaRPr lang="en-US" dirty="0">
              <a:cs typeface="Arial"/>
            </a:endParaRPr>
          </a:p>
        </p:txBody>
      </p:sp>
      <p:sp>
        <p:nvSpPr>
          <p:cNvPr id="3" name="Title 2">
            <a:extLst>
              <a:ext uri="{FF2B5EF4-FFF2-40B4-BE49-F238E27FC236}">
                <a16:creationId xmlns:a16="http://schemas.microsoft.com/office/drawing/2014/main" id="{FAF6FE4A-BC86-4BB1-8081-8CCE1E6BB538}"/>
              </a:ext>
            </a:extLst>
          </p:cNvPr>
          <p:cNvSpPr>
            <a:spLocks noGrp="1"/>
          </p:cNvSpPr>
          <p:nvPr>
            <p:ph type="title"/>
          </p:nvPr>
        </p:nvSpPr>
        <p:spPr/>
        <p:txBody>
          <a:bodyPr/>
          <a:lstStyle/>
          <a:p>
            <a:r>
              <a:rPr lang="en-US" dirty="0"/>
              <a:t>Conclusions and Take aways from FUS 2022 (selection)</a:t>
            </a:r>
            <a:r>
              <a:rPr lang="de-DE" dirty="0"/>
              <a:t>:</a:t>
            </a:r>
            <a:endParaRPr lang="en-US" dirty="0"/>
          </a:p>
        </p:txBody>
      </p:sp>
      <p:sp>
        <p:nvSpPr>
          <p:cNvPr id="4" name="Date Placeholder 3">
            <a:extLst>
              <a:ext uri="{FF2B5EF4-FFF2-40B4-BE49-F238E27FC236}">
                <a16:creationId xmlns:a16="http://schemas.microsoft.com/office/drawing/2014/main" id="{481394D1-CB5A-4165-9460-FE6DD0D66D7D}"/>
              </a:ext>
            </a:extLst>
          </p:cNvPr>
          <p:cNvSpPr>
            <a:spLocks noGrp="1"/>
          </p:cNvSpPr>
          <p:nvPr>
            <p:ph type="dt" sz="half" idx="14"/>
          </p:nvPr>
        </p:nvSpPr>
        <p:spPr/>
        <p:txBody>
          <a:bodyPr/>
          <a:lstStyle/>
          <a:p>
            <a:fld id="{FC0DD1A8-9E6A-422B-9E44-7A64EB5E2283}" type="datetime1">
              <a:rPr lang="en-US" smtClean="0"/>
              <a:t>9/12/2023</a:t>
            </a:fld>
            <a:endParaRPr lang="en-GB"/>
          </a:p>
        </p:txBody>
      </p:sp>
      <p:sp>
        <p:nvSpPr>
          <p:cNvPr id="5" name="Footer Placeholder 4">
            <a:extLst>
              <a:ext uri="{FF2B5EF4-FFF2-40B4-BE49-F238E27FC236}">
                <a16:creationId xmlns:a16="http://schemas.microsoft.com/office/drawing/2014/main" id="{6AD0FCD3-4B5E-46DE-A98D-05FCE45A4299}"/>
              </a:ext>
            </a:extLst>
          </p:cNvPr>
          <p:cNvSpPr>
            <a:spLocks noGrp="1"/>
          </p:cNvSpPr>
          <p:nvPr>
            <p:ph type="ftr" sz="quarter" idx="15"/>
          </p:nvPr>
        </p:nvSpPr>
        <p:spPr/>
        <p:txBody>
          <a:bodyPr/>
          <a:lstStyle/>
          <a:p>
            <a:r>
              <a:rPr lang="en-US"/>
              <a:t>FUS 2022 - Key Findings</a:t>
            </a:r>
            <a:endParaRPr lang="en-GB"/>
          </a:p>
        </p:txBody>
      </p:sp>
      <p:sp>
        <p:nvSpPr>
          <p:cNvPr id="6" name="Slide Number Placeholder 5">
            <a:extLst>
              <a:ext uri="{FF2B5EF4-FFF2-40B4-BE49-F238E27FC236}">
                <a16:creationId xmlns:a16="http://schemas.microsoft.com/office/drawing/2014/main" id="{7DD0E13B-FC97-48B2-A9DB-EE21FE5740ED}"/>
              </a:ext>
            </a:extLst>
          </p:cNvPr>
          <p:cNvSpPr>
            <a:spLocks noGrp="1"/>
          </p:cNvSpPr>
          <p:nvPr>
            <p:ph type="sldNum" sz="quarter" idx="16"/>
          </p:nvPr>
        </p:nvSpPr>
        <p:spPr/>
        <p:txBody>
          <a:bodyPr/>
          <a:lstStyle/>
          <a:p>
            <a:r>
              <a:rPr lang="en-GB"/>
              <a:t>Page </a:t>
            </a:r>
            <a:fld id="{3A8B5DB7-81A8-4ED4-916B-6B23CD603687}" type="slidenum">
              <a:rPr lang="en-GB" smtClean="0"/>
              <a:pPr/>
              <a:t>18</a:t>
            </a:fld>
            <a:endParaRPr lang="en-GB"/>
          </a:p>
        </p:txBody>
      </p:sp>
    </p:spTree>
    <p:extLst>
      <p:ext uri="{BB962C8B-B14F-4D97-AF65-F5344CB8AC3E}">
        <p14:creationId xmlns:p14="http://schemas.microsoft.com/office/powerpoint/2010/main" val="340337115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EEF57AAD-798B-08C3-FDDA-A600D9066522}"/>
              </a:ext>
            </a:extLst>
          </p:cNvPr>
          <p:cNvSpPr>
            <a:spLocks noGrp="1"/>
          </p:cNvSpPr>
          <p:nvPr>
            <p:ph type="body" sz="quarter" idx="13"/>
          </p:nvPr>
        </p:nvSpPr>
        <p:spPr>
          <a:xfrm>
            <a:off x="599756" y="1612900"/>
            <a:ext cx="11008044" cy="4888940"/>
          </a:xfrm>
        </p:spPr>
        <p:txBody>
          <a:bodyPr vert="horz" lIns="91440" tIns="45720" rIns="91440" bIns="45720" rtlCol="0" anchor="t">
            <a:normAutofit fontScale="92500" lnSpcReduction="20000"/>
          </a:bodyPr>
          <a:lstStyle/>
          <a:p>
            <a:pPr>
              <a:lnSpc>
                <a:spcPct val="110000"/>
              </a:lnSpc>
            </a:pPr>
            <a:r>
              <a:rPr lang="en-US" b="1" dirty="0">
                <a:latin typeface="Arial" panose="020B0604020202020204" pitchFamily="34" charset="0"/>
                <a:cs typeface="Arial" panose="020B0604020202020204" pitchFamily="34" charset="0"/>
              </a:rPr>
              <a:t>Beneficiary mothers and children are systematically better nourished </a:t>
            </a:r>
            <a:r>
              <a:rPr lang="en-US" dirty="0">
                <a:latin typeface="Arial" panose="020B0604020202020204" pitchFamily="34" charset="0"/>
                <a:cs typeface="Arial" panose="020B0604020202020204" pitchFamily="34" charset="0"/>
              </a:rPr>
              <a:t>than the control group (IDDS and MAD)</a:t>
            </a:r>
          </a:p>
          <a:p>
            <a:pPr>
              <a:lnSpc>
                <a:spcPct val="110000"/>
              </a:lnSpc>
            </a:pPr>
            <a:r>
              <a:rPr lang="en-US" dirty="0">
                <a:latin typeface="Arial"/>
                <a:cs typeface="Arial"/>
              </a:rPr>
              <a:t>There are clear indications that SBC measures and a </a:t>
            </a:r>
            <a:r>
              <a:rPr lang="en-US" b="1" dirty="0">
                <a:latin typeface="Arial"/>
                <a:cs typeface="Arial"/>
              </a:rPr>
              <a:t>multi-sectorial approach</a:t>
            </a:r>
            <a:r>
              <a:rPr lang="en-US" dirty="0">
                <a:latin typeface="Arial"/>
                <a:cs typeface="Arial"/>
              </a:rPr>
              <a:t> are </a:t>
            </a:r>
            <a:r>
              <a:rPr lang="en-US" b="1" dirty="0">
                <a:latin typeface="Arial"/>
                <a:cs typeface="Arial"/>
              </a:rPr>
              <a:t>impactful</a:t>
            </a:r>
            <a:r>
              <a:rPr lang="en-US" dirty="0">
                <a:latin typeface="Arial"/>
                <a:cs typeface="Arial"/>
              </a:rPr>
              <a:t> in most countries </a:t>
            </a:r>
            <a:endParaRPr lang="en-US" dirty="0">
              <a:latin typeface="Arial" panose="020B0604020202020204" pitchFamily="34" charset="0"/>
              <a:cs typeface="Arial" panose="020B0604020202020204" pitchFamily="34" charset="0"/>
            </a:endParaRPr>
          </a:p>
          <a:p>
            <a:pPr>
              <a:lnSpc>
                <a:spcPct val="110000"/>
              </a:lnSpc>
            </a:pPr>
            <a:r>
              <a:rPr lang="en-US" dirty="0">
                <a:latin typeface="Arial" panose="020B0604020202020204" pitchFamily="34" charset="0"/>
                <a:cs typeface="Arial" panose="020B0604020202020204" pitchFamily="34" charset="0"/>
              </a:rPr>
              <a:t>COVID Crisis had negative effects on Women and child nutrition in all countries - </a:t>
            </a:r>
            <a:r>
              <a:rPr lang="en-US" b="1" dirty="0">
                <a:latin typeface="Arial" panose="020B0604020202020204" pitchFamily="34" charset="0"/>
                <a:cs typeface="Arial" panose="020B0604020202020204" pitchFamily="34" charset="0"/>
              </a:rPr>
              <a:t>post-COVID recovery clouded by </a:t>
            </a:r>
            <a:r>
              <a:rPr lang="en-US" b="1" dirty="0" err="1">
                <a:latin typeface="Arial" panose="020B0604020202020204" pitchFamily="34" charset="0"/>
                <a:cs typeface="Arial" panose="020B0604020202020204" pitchFamily="34" charset="0"/>
              </a:rPr>
              <a:t>risingglobal</a:t>
            </a:r>
            <a:r>
              <a:rPr lang="en-US" b="1" dirty="0">
                <a:latin typeface="Arial" panose="020B0604020202020204" pitchFamily="34" charset="0"/>
                <a:cs typeface="Arial" panose="020B0604020202020204" pitchFamily="34" charset="0"/>
              </a:rPr>
              <a:t> food insecurity (SOFI 2022, SOFI 2023)</a:t>
            </a:r>
            <a:endParaRPr lang="en-US" dirty="0">
              <a:latin typeface="Arial" panose="020B0604020202020204" pitchFamily="34" charset="0"/>
              <a:cs typeface="Arial" panose="020B0604020202020204" pitchFamily="34" charset="0"/>
            </a:endParaRPr>
          </a:p>
          <a:p>
            <a:pPr>
              <a:lnSpc>
                <a:spcPct val="110000"/>
              </a:lnSpc>
            </a:pPr>
            <a:r>
              <a:rPr lang="en-US" sz="2800" b="1" dirty="0">
                <a:latin typeface="Arial" panose="020B0604020202020204" pitchFamily="34" charset="0"/>
                <a:cs typeface="Arial" panose="020B0604020202020204" pitchFamily="34" charset="0"/>
              </a:rPr>
              <a:t>The global food crisis 2022 </a:t>
            </a:r>
            <a:r>
              <a:rPr lang="en-US" sz="2800" dirty="0">
                <a:latin typeface="Arial" panose="020B0604020202020204" pitchFamily="34" charset="0"/>
                <a:cs typeface="Arial" panose="020B0604020202020204" pitchFamily="34" charset="0"/>
              </a:rPr>
              <a:t>has had </a:t>
            </a:r>
            <a:r>
              <a:rPr lang="en-US" sz="2800" b="1" dirty="0">
                <a:latin typeface="Arial" panose="020B0604020202020204" pitchFamily="34" charset="0"/>
                <a:cs typeface="Arial" panose="020B0604020202020204" pitchFamily="34" charset="0"/>
              </a:rPr>
              <a:t>negative effects </a:t>
            </a:r>
            <a:r>
              <a:rPr lang="en-US" sz="2800" dirty="0">
                <a:latin typeface="Arial" panose="020B0604020202020204" pitchFamily="34" charset="0"/>
                <a:cs typeface="Arial" panose="020B0604020202020204" pitchFamily="34" charset="0"/>
              </a:rPr>
              <a:t>on the impacts of all global </a:t>
            </a:r>
            <a:r>
              <a:rPr lang="en-US" sz="2800" dirty="0" err="1">
                <a:latin typeface="Arial" panose="020B0604020202020204" pitchFamily="34" charset="0"/>
                <a:cs typeface="Arial" panose="020B0604020202020204" pitchFamily="34" charset="0"/>
              </a:rPr>
              <a:t>programme</a:t>
            </a:r>
            <a:r>
              <a:rPr lang="en-US" sz="2800" dirty="0">
                <a:latin typeface="Arial" panose="020B0604020202020204" pitchFamily="34" charset="0"/>
                <a:cs typeface="Arial" panose="020B0604020202020204" pitchFamily="34" charset="0"/>
              </a:rPr>
              <a:t> measures and has affected nutrition outcomes almost in all countries</a:t>
            </a:r>
            <a:r>
              <a:rPr lang="en-US" dirty="0">
                <a:latin typeface="Arial" panose="020B0604020202020204" pitchFamily="34" charset="0"/>
                <a:cs typeface="Arial" panose="020B0604020202020204" pitchFamily="34" charset="0"/>
              </a:rPr>
              <a:t> – however: </a:t>
            </a:r>
            <a:br>
              <a:rPr lang="en-US" dirty="0">
                <a:latin typeface="Arial" panose="020B0604020202020204" pitchFamily="34" charset="0"/>
                <a:cs typeface="Arial" panose="020B0604020202020204" pitchFamily="34" charset="0"/>
              </a:rPr>
            </a:br>
            <a:r>
              <a:rPr lang="en-US" b="1" dirty="0">
                <a:solidFill>
                  <a:srgbClr val="C00000"/>
                </a:solidFill>
                <a:latin typeface="Arial" panose="020B0604020202020204" pitchFamily="34" charset="0"/>
                <a:cs typeface="Arial" panose="020B0604020202020204" pitchFamily="34" charset="0"/>
              </a:rPr>
              <a:t>clear indication that the beneficiaries have more resilience compared to the control groups (= increased resilience).</a:t>
            </a:r>
            <a:endParaRPr lang="en-US" sz="2800" b="1" dirty="0">
              <a:solidFill>
                <a:srgbClr val="C00000"/>
              </a:solidFill>
              <a:latin typeface="Arial" panose="020B0604020202020204" pitchFamily="34" charset="0"/>
              <a:cs typeface="Arial" panose="020B0604020202020204" pitchFamily="34" charset="0"/>
            </a:endParaRPr>
          </a:p>
        </p:txBody>
      </p:sp>
      <p:sp>
        <p:nvSpPr>
          <p:cNvPr id="4" name="Date Placeholder 3">
            <a:extLst>
              <a:ext uri="{FF2B5EF4-FFF2-40B4-BE49-F238E27FC236}">
                <a16:creationId xmlns:a16="http://schemas.microsoft.com/office/drawing/2014/main" id="{7B1854D8-52CE-AA87-79E8-813C9C694B62}"/>
              </a:ext>
            </a:extLst>
          </p:cNvPr>
          <p:cNvSpPr>
            <a:spLocks noGrp="1"/>
          </p:cNvSpPr>
          <p:nvPr>
            <p:ph type="dt" sz="half" idx="11"/>
          </p:nvPr>
        </p:nvSpPr>
        <p:spPr/>
        <p:txBody>
          <a:bodyPr/>
          <a:lstStyle/>
          <a:p>
            <a:r>
              <a:rPr lang="en-US"/>
              <a:t>24.08.2023</a:t>
            </a:r>
            <a:endParaRPr lang="en-DE"/>
          </a:p>
        </p:txBody>
      </p:sp>
      <p:sp>
        <p:nvSpPr>
          <p:cNvPr id="6" name="Slide Number Placeholder 5">
            <a:extLst>
              <a:ext uri="{FF2B5EF4-FFF2-40B4-BE49-F238E27FC236}">
                <a16:creationId xmlns:a16="http://schemas.microsoft.com/office/drawing/2014/main" id="{F4473B10-7611-F4B5-ED52-D9507C244973}"/>
              </a:ext>
            </a:extLst>
          </p:cNvPr>
          <p:cNvSpPr>
            <a:spLocks noGrp="1"/>
          </p:cNvSpPr>
          <p:nvPr>
            <p:ph type="sldNum" sz="quarter" idx="12"/>
          </p:nvPr>
        </p:nvSpPr>
        <p:spPr/>
        <p:txBody>
          <a:bodyPr/>
          <a:lstStyle/>
          <a:p>
            <a:fld id="{1CDE6A47-1559-4F8C-8633-5E95A23D9D91}" type="slidenum">
              <a:rPr lang="en-DE" smtClean="0"/>
              <a:t>19</a:t>
            </a:fld>
            <a:endParaRPr lang="en-DE"/>
          </a:p>
        </p:txBody>
      </p:sp>
      <p:sp>
        <p:nvSpPr>
          <p:cNvPr id="11" name="Title 10">
            <a:extLst>
              <a:ext uri="{FF2B5EF4-FFF2-40B4-BE49-F238E27FC236}">
                <a16:creationId xmlns:a16="http://schemas.microsoft.com/office/drawing/2014/main" id="{AE8A25E8-9D62-B2B0-61AF-0FA9ADCD971A}"/>
              </a:ext>
            </a:extLst>
          </p:cNvPr>
          <p:cNvSpPr>
            <a:spLocks noGrp="1"/>
          </p:cNvSpPr>
          <p:nvPr>
            <p:ph type="title"/>
          </p:nvPr>
        </p:nvSpPr>
        <p:spPr>
          <a:xfrm>
            <a:off x="599756" y="356160"/>
            <a:ext cx="10754043" cy="937073"/>
          </a:xfrm>
        </p:spPr>
        <p:txBody>
          <a:bodyPr>
            <a:normAutofit fontScale="90000"/>
          </a:bodyPr>
          <a:lstStyle/>
          <a:p>
            <a:r>
              <a:rPr lang="en-US" dirty="0">
                <a:latin typeface="Arial" panose="020B0604020202020204" pitchFamily="34" charset="0"/>
                <a:cs typeface="Arial" panose="020B0604020202020204" pitchFamily="34" charset="0"/>
              </a:rPr>
              <a:t>Key messages of the Cross-Country Analyses </a:t>
            </a:r>
            <a:endParaRPr lang="en-GB"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2238274"/>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9EC2752-72C8-4214-A578-EC04D00CD754}"/>
              </a:ext>
            </a:extLst>
          </p:cNvPr>
          <p:cNvSpPr>
            <a:spLocks noGrp="1"/>
          </p:cNvSpPr>
          <p:nvPr>
            <p:ph type="title"/>
          </p:nvPr>
        </p:nvSpPr>
        <p:spPr/>
        <p:txBody>
          <a:bodyPr>
            <a:normAutofit/>
          </a:bodyPr>
          <a:lstStyle/>
          <a:p>
            <a:pPr defTabSz="914377"/>
            <a:r>
              <a:rPr lang="de-DE" sz="2400" b="1" dirty="0">
                <a:latin typeface="Arial" panose="020B0604020202020204" pitchFamily="34" charset="0"/>
                <a:cs typeface="Arial" panose="020B0604020202020204" pitchFamily="34" charset="0"/>
              </a:rPr>
              <a:t>Outline </a:t>
            </a:r>
          </a:p>
        </p:txBody>
      </p:sp>
      <p:sp>
        <p:nvSpPr>
          <p:cNvPr id="3" name="Inhaltsplatzhalter 2">
            <a:extLst>
              <a:ext uri="{FF2B5EF4-FFF2-40B4-BE49-F238E27FC236}">
                <a16:creationId xmlns:a16="http://schemas.microsoft.com/office/drawing/2014/main" id="{0ACA5086-A049-4E2F-AF6D-1B49711027EC}"/>
              </a:ext>
            </a:extLst>
          </p:cNvPr>
          <p:cNvSpPr>
            <a:spLocks noGrp="1"/>
          </p:cNvSpPr>
          <p:nvPr>
            <p:ph idx="1"/>
          </p:nvPr>
        </p:nvSpPr>
        <p:spPr>
          <a:xfrm>
            <a:off x="838200" y="1790700"/>
            <a:ext cx="10515600" cy="4386263"/>
          </a:xfrm>
        </p:spPr>
        <p:txBody>
          <a:bodyPr>
            <a:normAutofit/>
          </a:bodyPr>
          <a:lstStyle/>
          <a:p>
            <a:pPr marL="514350" indent="-514350">
              <a:spcBef>
                <a:spcPts val="500"/>
              </a:spcBef>
              <a:spcAft>
                <a:spcPts val="1200"/>
              </a:spcAft>
              <a:buFont typeface="+mj-lt"/>
              <a:buAutoNum type="arabicPeriod"/>
            </a:pPr>
            <a:r>
              <a:rPr lang="en-US" sz="2400" b="1" dirty="0">
                <a:solidFill>
                  <a:srgbClr val="C00000"/>
                </a:solidFill>
                <a:latin typeface="Arial" panose="020B0604020202020204" pitchFamily="34" charset="0"/>
                <a:cs typeface="Arial" panose="020B0604020202020204" pitchFamily="34" charset="0"/>
              </a:rPr>
              <a:t>Overview of FANSER and the Follow-up Survey 2022 (FUS)</a:t>
            </a:r>
          </a:p>
          <a:p>
            <a:pPr lvl="1">
              <a:spcAft>
                <a:spcPts val="1200"/>
              </a:spcAft>
            </a:pPr>
            <a:r>
              <a:rPr lang="en-US" sz="2000" dirty="0">
                <a:latin typeface="Arial" panose="020B0604020202020204" pitchFamily="34" charset="0"/>
                <a:cs typeface="Arial" panose="020B0604020202020204" pitchFamily="34" charset="0"/>
              </a:rPr>
              <a:t>Background &amp; Methodology</a:t>
            </a:r>
          </a:p>
          <a:p>
            <a:pPr lvl="1">
              <a:spcAft>
                <a:spcPts val="1200"/>
              </a:spcAft>
            </a:pPr>
            <a:r>
              <a:rPr lang="en-US" sz="2000" dirty="0">
                <a:latin typeface="Arial" panose="020B0604020202020204" pitchFamily="34" charset="0"/>
                <a:cs typeface="Arial" panose="020B0604020202020204" pitchFamily="34" charset="0"/>
              </a:rPr>
              <a:t>Key Results on 4 Indicators</a:t>
            </a:r>
          </a:p>
          <a:p>
            <a:pPr lvl="1">
              <a:spcAft>
                <a:spcPts val="1200"/>
              </a:spcAft>
            </a:pPr>
            <a:r>
              <a:rPr lang="en-US" sz="2000" dirty="0">
                <a:latin typeface="Arial" panose="020B0604020202020204" pitchFamily="34" charset="0"/>
                <a:cs typeface="Arial" panose="020B0604020202020204" pitchFamily="34" charset="0"/>
              </a:rPr>
              <a:t>Questions on WASH</a:t>
            </a:r>
          </a:p>
          <a:p>
            <a:pPr lvl="1">
              <a:spcAft>
                <a:spcPts val="1200"/>
              </a:spcAft>
            </a:pPr>
            <a:r>
              <a:rPr lang="en-US" sz="2000" dirty="0">
                <a:latin typeface="Arial" panose="020B0604020202020204" pitchFamily="34" charset="0"/>
                <a:cs typeface="Arial" panose="020B0604020202020204" pitchFamily="34" charset="0"/>
              </a:rPr>
              <a:t>Cross-Country Comparison / Food Crisis and Resilience </a:t>
            </a:r>
          </a:p>
          <a:p>
            <a:pPr lvl="1">
              <a:spcAft>
                <a:spcPts val="1200"/>
              </a:spcAft>
            </a:pPr>
            <a:r>
              <a:rPr lang="en-US" sz="2000" dirty="0">
                <a:latin typeface="Arial" panose="020B0604020202020204" pitchFamily="34" charset="0"/>
                <a:cs typeface="Arial" panose="020B0604020202020204" pitchFamily="34" charset="0"/>
              </a:rPr>
              <a:t>Gender-transformative Approaches</a:t>
            </a:r>
          </a:p>
          <a:p>
            <a:pPr marL="514350" indent="-514350">
              <a:spcBef>
                <a:spcPts val="500"/>
              </a:spcBef>
              <a:spcAft>
                <a:spcPts val="1200"/>
              </a:spcAft>
              <a:buFont typeface="+mj-lt"/>
              <a:buAutoNum type="arabicPeriod"/>
            </a:pPr>
            <a:r>
              <a:rPr lang="en-US" sz="2400" b="1" dirty="0">
                <a:solidFill>
                  <a:srgbClr val="C00000"/>
                </a:solidFill>
                <a:latin typeface="Arial" panose="020B0604020202020204" pitchFamily="34" charset="0"/>
                <a:cs typeface="Arial" panose="020B0604020202020204" pitchFamily="34" charset="0"/>
              </a:rPr>
              <a:t>Outlook: German Development Cooperation`s future Engagement </a:t>
            </a:r>
            <a:br>
              <a:rPr lang="en-US" sz="2400" b="1" dirty="0">
                <a:solidFill>
                  <a:srgbClr val="C00000"/>
                </a:solidFill>
                <a:latin typeface="Arial" panose="020B0604020202020204" pitchFamily="34" charset="0"/>
                <a:cs typeface="Arial" panose="020B0604020202020204" pitchFamily="34" charset="0"/>
              </a:rPr>
            </a:br>
            <a:r>
              <a:rPr lang="en-US" sz="2400" b="1" dirty="0">
                <a:solidFill>
                  <a:srgbClr val="C00000"/>
                </a:solidFill>
                <a:latin typeface="Arial" panose="020B0604020202020204" pitchFamily="34" charset="0"/>
                <a:cs typeface="Arial" panose="020B0604020202020204" pitchFamily="34" charset="0"/>
              </a:rPr>
              <a:t>in Zambia`s Food System </a:t>
            </a:r>
          </a:p>
        </p:txBody>
      </p:sp>
    </p:spTree>
    <p:extLst>
      <p:ext uri="{BB962C8B-B14F-4D97-AF65-F5344CB8AC3E}">
        <p14:creationId xmlns:p14="http://schemas.microsoft.com/office/powerpoint/2010/main" val="6662509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Bildplatzhalter 4">
            <a:extLst>
              <a:ext uri="{FF2B5EF4-FFF2-40B4-BE49-F238E27FC236}">
                <a16:creationId xmlns:a16="http://schemas.microsoft.com/office/drawing/2014/main" id="{328C7F78-FD02-4DAB-9D7E-6E9C21B59E16}"/>
              </a:ext>
            </a:extLst>
          </p:cNvPr>
          <p:cNvSpPr>
            <a:spLocks noGrp="1"/>
          </p:cNvSpPr>
          <p:nvPr>
            <p:ph type="pic" sz="quarter" idx="11"/>
          </p:nvPr>
        </p:nvSpPr>
        <p:spPr/>
        <p:txBody>
          <a:bodyPr/>
          <a:lstStyle/>
          <a:p>
            <a:endParaRPr lang="en-US"/>
          </a:p>
        </p:txBody>
      </p:sp>
      <p:pic>
        <p:nvPicPr>
          <p:cNvPr id="3074" name="Picture 2">
            <a:extLst>
              <a:ext uri="{FF2B5EF4-FFF2-40B4-BE49-F238E27FC236}">
                <a16:creationId xmlns:a16="http://schemas.microsoft.com/office/drawing/2014/main" id="{AB60A652-B6D5-454F-91CB-0D80D112E739}"/>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a:stretch/>
        </p:blipFill>
        <p:spPr bwMode="auto">
          <a:xfrm>
            <a:off x="0" y="-895256"/>
            <a:ext cx="12192000" cy="7029015"/>
          </a:xfrm>
          <a:prstGeom prst="rect">
            <a:avLst/>
          </a:prstGeom>
          <a:noFill/>
          <a:extLst>
            <a:ext uri="{909E8E84-426E-40DD-AFC4-6F175D3DCCD1}">
              <a14:hiddenFill xmlns:a14="http://schemas.microsoft.com/office/drawing/2010/main">
                <a:solidFill>
                  <a:srgbClr val="FFFFFF"/>
                </a:solidFill>
              </a14:hiddenFill>
            </a:ext>
          </a:extLst>
        </p:spPr>
      </p:pic>
      <p:sp>
        <p:nvSpPr>
          <p:cNvPr id="2" name="Titel 1"/>
          <p:cNvSpPr>
            <a:spLocks noGrp="1"/>
          </p:cNvSpPr>
          <p:nvPr>
            <p:ph type="title"/>
          </p:nvPr>
        </p:nvSpPr>
        <p:spPr/>
        <p:txBody>
          <a:bodyPr/>
          <a:lstStyle/>
          <a:p>
            <a:r>
              <a:rPr lang="de-DE" sz="3600"/>
              <a:t>Gender Transformative </a:t>
            </a:r>
            <a:r>
              <a:rPr lang="de-DE" sz="3600" err="1"/>
              <a:t>Approaches</a:t>
            </a:r>
            <a:r>
              <a:rPr lang="de-DE" sz="3600"/>
              <a:t> </a:t>
            </a:r>
          </a:p>
        </p:txBody>
      </p:sp>
      <p:sp>
        <p:nvSpPr>
          <p:cNvPr id="6" name="Datumsplatzhalter 5">
            <a:extLst>
              <a:ext uri="{FF2B5EF4-FFF2-40B4-BE49-F238E27FC236}">
                <a16:creationId xmlns:a16="http://schemas.microsoft.com/office/drawing/2014/main" id="{6E26B699-9923-44B1-B4B3-68CB333C4517}"/>
              </a:ext>
            </a:extLst>
          </p:cNvPr>
          <p:cNvSpPr>
            <a:spLocks noGrp="1"/>
          </p:cNvSpPr>
          <p:nvPr>
            <p:ph type="dt" sz="half" idx="12"/>
          </p:nvPr>
        </p:nvSpPr>
        <p:spPr/>
        <p:txBody>
          <a:bodyPr/>
          <a:lstStyle/>
          <a:p>
            <a:pPr defTabSz="914377"/>
            <a:fld id="{A57F8D1C-2EB9-4850-80DB-F97E8A25D535}" type="datetime1">
              <a:rPr lang="en-US">
                <a:solidFill>
                  <a:prstClr val="black">
                    <a:lumMod val="50000"/>
                    <a:lumOff val="50000"/>
                  </a:prstClr>
                </a:solidFill>
              </a:rPr>
              <a:pPr defTabSz="914377"/>
              <a:t>9/12/2023</a:t>
            </a:fld>
            <a:endParaRPr lang="de-DE">
              <a:solidFill>
                <a:prstClr val="black">
                  <a:lumMod val="50000"/>
                  <a:lumOff val="50000"/>
                </a:prstClr>
              </a:solidFill>
            </a:endParaRPr>
          </a:p>
        </p:txBody>
      </p:sp>
      <p:sp>
        <p:nvSpPr>
          <p:cNvPr id="8" name="Fußzeilenplatzhalter 7">
            <a:extLst>
              <a:ext uri="{FF2B5EF4-FFF2-40B4-BE49-F238E27FC236}">
                <a16:creationId xmlns:a16="http://schemas.microsoft.com/office/drawing/2014/main" id="{F2BD97C4-2915-4D03-9AB1-AA21B68BCD70}"/>
              </a:ext>
            </a:extLst>
          </p:cNvPr>
          <p:cNvSpPr>
            <a:spLocks noGrp="1"/>
          </p:cNvSpPr>
          <p:nvPr>
            <p:ph type="ftr" sz="quarter" idx="13"/>
          </p:nvPr>
        </p:nvSpPr>
        <p:spPr/>
        <p:txBody>
          <a:bodyPr/>
          <a:lstStyle/>
          <a:p>
            <a:pPr defTabSz="914377"/>
            <a:r>
              <a:rPr lang="en-US">
                <a:solidFill>
                  <a:prstClr val="black">
                    <a:lumMod val="50000"/>
                    <a:lumOff val="50000"/>
                  </a:prstClr>
                </a:solidFill>
              </a:rPr>
              <a:t>Food and nutrition security - a cross-sectoral orientation</a:t>
            </a:r>
          </a:p>
        </p:txBody>
      </p:sp>
      <p:sp>
        <p:nvSpPr>
          <p:cNvPr id="10" name="Foliennummernplatzhalter 9">
            <a:extLst>
              <a:ext uri="{FF2B5EF4-FFF2-40B4-BE49-F238E27FC236}">
                <a16:creationId xmlns:a16="http://schemas.microsoft.com/office/drawing/2014/main" id="{C8D92609-0476-41D1-940A-618B568F37A1}"/>
              </a:ext>
            </a:extLst>
          </p:cNvPr>
          <p:cNvSpPr>
            <a:spLocks noGrp="1"/>
          </p:cNvSpPr>
          <p:nvPr>
            <p:ph type="sldNum" sz="quarter" idx="14"/>
          </p:nvPr>
        </p:nvSpPr>
        <p:spPr/>
        <p:txBody>
          <a:bodyPr/>
          <a:lstStyle/>
          <a:p>
            <a:pPr defTabSz="914377"/>
            <a:r>
              <a:rPr lang="de-DE">
                <a:solidFill>
                  <a:srgbClr val="6F6F6F"/>
                </a:solidFill>
              </a:rPr>
              <a:t>Page </a:t>
            </a:r>
            <a:fld id="{3A8B5DB7-81A8-4ED4-916B-6B23CD603687}" type="slidenum">
              <a:rPr lang="de-DE">
                <a:solidFill>
                  <a:srgbClr val="6F6F6F"/>
                </a:solidFill>
              </a:rPr>
              <a:pPr defTabSz="914377"/>
              <a:t>20</a:t>
            </a:fld>
            <a:endParaRPr lang="de-DE">
              <a:solidFill>
                <a:srgbClr val="6F6F6F"/>
              </a:solidFill>
            </a:endParaRPr>
          </a:p>
        </p:txBody>
      </p:sp>
    </p:spTree>
    <p:extLst>
      <p:ext uri="{BB962C8B-B14F-4D97-AF65-F5344CB8AC3E}">
        <p14:creationId xmlns:p14="http://schemas.microsoft.com/office/powerpoint/2010/main" val="3105265133"/>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pieren 8">
            <a:extLst>
              <a:ext uri="{FF2B5EF4-FFF2-40B4-BE49-F238E27FC236}">
                <a16:creationId xmlns:a16="http://schemas.microsoft.com/office/drawing/2014/main" id="{7EF1E0FA-8F65-48FB-A815-27D78F979359}"/>
              </a:ext>
            </a:extLst>
          </p:cNvPr>
          <p:cNvGrpSpPr/>
          <p:nvPr/>
        </p:nvGrpSpPr>
        <p:grpSpPr>
          <a:xfrm>
            <a:off x="557201" y="3230671"/>
            <a:ext cx="11510964" cy="3053553"/>
            <a:chOff x="599756" y="3038211"/>
            <a:chExt cx="11510964" cy="3053553"/>
          </a:xfrm>
        </p:grpSpPr>
        <p:grpSp>
          <p:nvGrpSpPr>
            <p:cNvPr id="34" name="Gruppieren 33">
              <a:extLst>
                <a:ext uri="{FF2B5EF4-FFF2-40B4-BE49-F238E27FC236}">
                  <a16:creationId xmlns:a16="http://schemas.microsoft.com/office/drawing/2014/main" id="{65BFB8A7-33F4-4A4D-BB87-DB4F4F5260D3}"/>
                </a:ext>
              </a:extLst>
            </p:cNvPr>
            <p:cNvGrpSpPr/>
            <p:nvPr/>
          </p:nvGrpSpPr>
          <p:grpSpPr>
            <a:xfrm>
              <a:off x="599756" y="3038211"/>
              <a:ext cx="11510964" cy="3053553"/>
              <a:chOff x="599756" y="1295128"/>
              <a:chExt cx="11054732" cy="4777681"/>
            </a:xfrm>
          </p:grpSpPr>
          <p:grpSp>
            <p:nvGrpSpPr>
              <p:cNvPr id="15" name="Gruppieren 14">
                <a:extLst>
                  <a:ext uri="{FF2B5EF4-FFF2-40B4-BE49-F238E27FC236}">
                    <a16:creationId xmlns:a16="http://schemas.microsoft.com/office/drawing/2014/main" id="{2978EE62-75E9-4B6A-8DE9-290571FFD19F}"/>
                  </a:ext>
                </a:extLst>
              </p:cNvPr>
              <p:cNvGrpSpPr/>
              <p:nvPr/>
            </p:nvGrpSpPr>
            <p:grpSpPr>
              <a:xfrm>
                <a:off x="599756" y="1295128"/>
                <a:ext cx="10989270" cy="4777681"/>
                <a:chOff x="1412557" y="1292086"/>
                <a:chExt cx="8306713" cy="4631635"/>
              </a:xfrm>
            </p:grpSpPr>
            <p:sp>
              <p:nvSpPr>
                <p:cNvPr id="13" name="Rechteck 12">
                  <a:extLst>
                    <a:ext uri="{FF2B5EF4-FFF2-40B4-BE49-F238E27FC236}">
                      <a16:creationId xmlns:a16="http://schemas.microsoft.com/office/drawing/2014/main" id="{F1BC9993-33B0-490B-953C-8F8570850BC0}"/>
                    </a:ext>
                  </a:extLst>
                </p:cNvPr>
                <p:cNvSpPr/>
                <p:nvPr/>
              </p:nvSpPr>
              <p:spPr>
                <a:xfrm>
                  <a:off x="5516429" y="1292086"/>
                  <a:ext cx="4202841" cy="2315817"/>
                </a:xfrm>
                <a:prstGeom prst="rect">
                  <a:avLst/>
                </a:prstGeom>
                <a:solidFill>
                  <a:schemeClr val="accent1">
                    <a:lumMod val="20000"/>
                    <a:lumOff val="8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prstClr val="white"/>
                    </a:solidFill>
                    <a:effectLst/>
                    <a:uLnTx/>
                    <a:uFillTx/>
                    <a:latin typeface="Arial"/>
                    <a:ea typeface="+mn-ea"/>
                    <a:cs typeface="+mn-cs"/>
                  </a:endParaRPr>
                </a:p>
              </p:txBody>
            </p:sp>
            <p:sp>
              <p:nvSpPr>
                <p:cNvPr id="14" name="Rechteck 13">
                  <a:extLst>
                    <a:ext uri="{FF2B5EF4-FFF2-40B4-BE49-F238E27FC236}">
                      <a16:creationId xmlns:a16="http://schemas.microsoft.com/office/drawing/2014/main" id="{5DD1A1DB-C95F-41D1-8B93-F5C21BE40C7C}"/>
                    </a:ext>
                  </a:extLst>
                </p:cNvPr>
                <p:cNvSpPr/>
                <p:nvPr/>
              </p:nvSpPr>
              <p:spPr>
                <a:xfrm>
                  <a:off x="5565913" y="3607903"/>
                  <a:ext cx="4153356" cy="2315817"/>
                </a:xfrm>
                <a:prstGeom prst="rect">
                  <a:avLst/>
                </a:prstGeom>
                <a:solidFill>
                  <a:schemeClr val="accent1">
                    <a:lumMod val="20000"/>
                    <a:lumOff val="8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prstClr val="white"/>
                    </a:solidFill>
                    <a:effectLst/>
                    <a:uLnTx/>
                    <a:uFillTx/>
                    <a:latin typeface="Arial"/>
                    <a:ea typeface="+mn-ea"/>
                    <a:cs typeface="+mn-cs"/>
                  </a:endParaRPr>
                </a:p>
              </p:txBody>
            </p:sp>
            <p:sp>
              <p:nvSpPr>
                <p:cNvPr id="12" name="Rechteck 11">
                  <a:extLst>
                    <a:ext uri="{FF2B5EF4-FFF2-40B4-BE49-F238E27FC236}">
                      <a16:creationId xmlns:a16="http://schemas.microsoft.com/office/drawing/2014/main" id="{DEEE6F5E-81FF-44BA-BF18-B8DCCEF24F09}"/>
                    </a:ext>
                  </a:extLst>
                </p:cNvPr>
                <p:cNvSpPr/>
                <p:nvPr/>
              </p:nvSpPr>
              <p:spPr>
                <a:xfrm>
                  <a:off x="1412557" y="3607904"/>
                  <a:ext cx="4153356" cy="2315817"/>
                </a:xfrm>
                <a:prstGeom prst="rect">
                  <a:avLst/>
                </a:prstGeom>
                <a:solidFill>
                  <a:schemeClr val="accent1">
                    <a:lumMod val="20000"/>
                    <a:lumOff val="8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prstClr val="white"/>
                    </a:solidFill>
                    <a:effectLst/>
                    <a:uLnTx/>
                    <a:uFillTx/>
                    <a:latin typeface="Arial"/>
                    <a:ea typeface="+mn-ea"/>
                    <a:cs typeface="+mn-cs"/>
                  </a:endParaRPr>
                </a:p>
              </p:txBody>
            </p:sp>
            <p:sp>
              <p:nvSpPr>
                <p:cNvPr id="11" name="Rechteck 10">
                  <a:extLst>
                    <a:ext uri="{FF2B5EF4-FFF2-40B4-BE49-F238E27FC236}">
                      <a16:creationId xmlns:a16="http://schemas.microsoft.com/office/drawing/2014/main" id="{560C5B5B-47DF-44EF-9266-792427CBCC3B}"/>
                    </a:ext>
                  </a:extLst>
                </p:cNvPr>
                <p:cNvSpPr/>
                <p:nvPr/>
              </p:nvSpPr>
              <p:spPr>
                <a:xfrm>
                  <a:off x="1412557" y="1292087"/>
                  <a:ext cx="4153356" cy="2315817"/>
                </a:xfrm>
                <a:prstGeom prst="rect">
                  <a:avLst/>
                </a:prstGeom>
                <a:solidFill>
                  <a:schemeClr val="accent1">
                    <a:lumMod val="20000"/>
                    <a:lumOff val="8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prstClr val="white"/>
                    </a:solidFill>
                    <a:effectLst/>
                    <a:uLnTx/>
                    <a:uFillTx/>
                    <a:latin typeface="Arial"/>
                    <a:ea typeface="+mn-ea"/>
                    <a:cs typeface="+mn-cs"/>
                  </a:endParaRPr>
                </a:p>
              </p:txBody>
            </p:sp>
          </p:grpSp>
          <p:sp>
            <p:nvSpPr>
              <p:cNvPr id="18" name="Textfeld 17">
                <a:extLst>
                  <a:ext uri="{FF2B5EF4-FFF2-40B4-BE49-F238E27FC236}">
                    <a16:creationId xmlns:a16="http://schemas.microsoft.com/office/drawing/2014/main" id="{DDEFDAEB-DBB9-4710-A44A-DA1D1BFC3AC7}"/>
                  </a:ext>
                </a:extLst>
              </p:cNvPr>
              <p:cNvSpPr txBox="1"/>
              <p:nvPr/>
            </p:nvSpPr>
            <p:spPr>
              <a:xfrm>
                <a:off x="695739" y="1398210"/>
                <a:ext cx="4104861" cy="6602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2200" b="1" i="0" u="none" strike="noStrike" kern="1200" cap="none" spc="0" normalizeH="0" baseline="0" noProof="0">
                    <a:ln>
                      <a:noFill/>
                    </a:ln>
                    <a:solidFill>
                      <a:prstClr val="black"/>
                    </a:solidFill>
                    <a:effectLst/>
                    <a:uLnTx/>
                    <a:uFillTx/>
                    <a:latin typeface="Arial"/>
                    <a:ea typeface="+mn-ea"/>
                    <a:cs typeface="+mn-cs"/>
                  </a:rPr>
                  <a:t>Individual</a:t>
                </a:r>
              </a:p>
            </p:txBody>
          </p:sp>
          <p:sp>
            <p:nvSpPr>
              <p:cNvPr id="19" name="Textfeld 18">
                <a:extLst>
                  <a:ext uri="{FF2B5EF4-FFF2-40B4-BE49-F238E27FC236}">
                    <a16:creationId xmlns:a16="http://schemas.microsoft.com/office/drawing/2014/main" id="{135638AD-8425-482F-B008-88726A9FA200}"/>
                  </a:ext>
                </a:extLst>
              </p:cNvPr>
              <p:cNvSpPr txBox="1"/>
              <p:nvPr/>
            </p:nvSpPr>
            <p:spPr>
              <a:xfrm>
                <a:off x="6190348" y="1398210"/>
                <a:ext cx="4104861" cy="6602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2200" b="1" i="0" u="none" strike="noStrike" kern="1200" cap="none" spc="0" normalizeH="0" baseline="0" noProof="0" err="1">
                    <a:ln>
                      <a:noFill/>
                    </a:ln>
                    <a:solidFill>
                      <a:prstClr val="black"/>
                    </a:solidFill>
                    <a:effectLst/>
                    <a:uLnTx/>
                    <a:uFillTx/>
                    <a:latin typeface="Arial"/>
                    <a:ea typeface="+mn-ea"/>
                    <a:cs typeface="+mn-cs"/>
                  </a:rPr>
                  <a:t>Relationships</a:t>
                </a:r>
                <a:endParaRPr kumimoji="0" lang="de-DE" sz="2200" b="1" i="0" u="none" strike="noStrike" kern="1200" cap="none" spc="0" normalizeH="0" baseline="0" noProof="0">
                  <a:ln>
                    <a:noFill/>
                  </a:ln>
                  <a:solidFill>
                    <a:prstClr val="black"/>
                  </a:solidFill>
                  <a:effectLst/>
                  <a:uLnTx/>
                  <a:uFillTx/>
                  <a:latin typeface="Arial"/>
                  <a:ea typeface="+mn-ea"/>
                  <a:cs typeface="+mn-cs"/>
                </a:endParaRPr>
              </a:p>
            </p:txBody>
          </p:sp>
          <p:sp>
            <p:nvSpPr>
              <p:cNvPr id="20" name="Textfeld 19">
                <a:extLst>
                  <a:ext uri="{FF2B5EF4-FFF2-40B4-BE49-F238E27FC236}">
                    <a16:creationId xmlns:a16="http://schemas.microsoft.com/office/drawing/2014/main" id="{29C920D3-E6B9-4D33-881B-182299377B7A}"/>
                  </a:ext>
                </a:extLst>
              </p:cNvPr>
              <p:cNvSpPr txBox="1"/>
              <p:nvPr/>
            </p:nvSpPr>
            <p:spPr>
              <a:xfrm>
                <a:off x="599756" y="3787051"/>
                <a:ext cx="4104861" cy="6602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2200" b="1" i="0" u="none" strike="noStrike" kern="1200" cap="none" spc="0" normalizeH="0" baseline="0" noProof="0">
                    <a:ln>
                      <a:noFill/>
                    </a:ln>
                    <a:solidFill>
                      <a:prstClr val="black"/>
                    </a:solidFill>
                    <a:effectLst/>
                    <a:uLnTx/>
                    <a:uFillTx/>
                    <a:latin typeface="Arial"/>
                    <a:ea typeface="+mn-ea"/>
                    <a:cs typeface="+mn-cs"/>
                  </a:rPr>
                  <a:t>Culture</a:t>
                </a:r>
              </a:p>
            </p:txBody>
          </p:sp>
          <p:sp>
            <p:nvSpPr>
              <p:cNvPr id="21" name="Textfeld 20">
                <a:extLst>
                  <a:ext uri="{FF2B5EF4-FFF2-40B4-BE49-F238E27FC236}">
                    <a16:creationId xmlns:a16="http://schemas.microsoft.com/office/drawing/2014/main" id="{66C35F72-4955-43A7-AC57-AE2D2AF7EA94}"/>
                  </a:ext>
                </a:extLst>
              </p:cNvPr>
              <p:cNvSpPr txBox="1"/>
              <p:nvPr/>
            </p:nvSpPr>
            <p:spPr>
              <a:xfrm>
                <a:off x="6611260" y="3810338"/>
                <a:ext cx="4104861" cy="6602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2200" b="1" i="0" u="none" strike="noStrike" kern="1200" cap="none" spc="0" normalizeH="0" baseline="0" noProof="0">
                    <a:ln>
                      <a:noFill/>
                    </a:ln>
                    <a:solidFill>
                      <a:prstClr val="black"/>
                    </a:solidFill>
                    <a:effectLst/>
                    <a:uLnTx/>
                    <a:uFillTx/>
                    <a:latin typeface="Arial"/>
                    <a:ea typeface="+mn-ea"/>
                    <a:cs typeface="+mn-cs"/>
                  </a:rPr>
                  <a:t>Systems and </a:t>
                </a:r>
                <a:r>
                  <a:rPr kumimoji="0" lang="de-DE" sz="2200" b="1" i="0" u="none" strike="noStrike" kern="1200" cap="none" spc="0" normalizeH="0" baseline="0" noProof="0" err="1">
                    <a:ln>
                      <a:noFill/>
                    </a:ln>
                    <a:solidFill>
                      <a:prstClr val="black"/>
                    </a:solidFill>
                    <a:effectLst/>
                    <a:uLnTx/>
                    <a:uFillTx/>
                    <a:latin typeface="Arial"/>
                    <a:ea typeface="+mn-ea"/>
                    <a:cs typeface="+mn-cs"/>
                  </a:rPr>
                  <a:t>Structures</a:t>
                </a:r>
                <a:endParaRPr kumimoji="0" lang="de-DE" sz="2200" b="1" i="0" u="none" strike="noStrike" kern="1200" cap="none" spc="0" normalizeH="0" baseline="0" noProof="0">
                  <a:ln>
                    <a:noFill/>
                  </a:ln>
                  <a:solidFill>
                    <a:prstClr val="black"/>
                  </a:solidFill>
                  <a:effectLst/>
                  <a:uLnTx/>
                  <a:uFillTx/>
                  <a:latin typeface="Arial"/>
                  <a:ea typeface="+mn-ea"/>
                  <a:cs typeface="+mn-cs"/>
                </a:endParaRPr>
              </a:p>
            </p:txBody>
          </p:sp>
          <p:sp>
            <p:nvSpPr>
              <p:cNvPr id="27" name="Textfeld 26">
                <a:extLst>
                  <a:ext uri="{FF2B5EF4-FFF2-40B4-BE49-F238E27FC236}">
                    <a16:creationId xmlns:a16="http://schemas.microsoft.com/office/drawing/2014/main" id="{B583F62E-601D-43AC-9421-8B765A1795DF}"/>
                  </a:ext>
                </a:extLst>
              </p:cNvPr>
              <p:cNvSpPr txBox="1"/>
              <p:nvPr/>
            </p:nvSpPr>
            <p:spPr>
              <a:xfrm>
                <a:off x="944217" y="2047460"/>
                <a:ext cx="4518628" cy="1107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0" i="0" u="none" strike="noStrike" kern="1200" cap="none" spc="0" normalizeH="0" baseline="0" noProof="0">
                    <a:ln>
                      <a:noFill/>
                    </a:ln>
                    <a:solidFill>
                      <a:prstClr val="black"/>
                    </a:solidFill>
                    <a:effectLst/>
                    <a:uLnTx/>
                    <a:uFillTx/>
                    <a:latin typeface="Arial"/>
                    <a:ea typeface="+mn-ea"/>
                    <a:cs typeface="+mn-cs"/>
                  </a:rPr>
                  <a:t>Personal </a:t>
                </a:r>
                <a:r>
                  <a:rPr kumimoji="0" lang="de-DE" sz="2000" b="0" i="0" u="none" strike="noStrike" kern="1200" cap="none" spc="0" normalizeH="0" baseline="0" noProof="0" err="1">
                    <a:ln>
                      <a:noFill/>
                    </a:ln>
                    <a:solidFill>
                      <a:prstClr val="black"/>
                    </a:solidFill>
                    <a:effectLst/>
                    <a:uLnTx/>
                    <a:uFillTx/>
                    <a:latin typeface="Arial"/>
                    <a:ea typeface="+mn-ea"/>
                    <a:cs typeface="+mn-cs"/>
                  </a:rPr>
                  <a:t>experiences</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capabilities</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self</a:t>
                </a:r>
                <a:r>
                  <a:rPr kumimoji="0" lang="de-DE" sz="2000" b="0" i="0" u="none" strike="noStrike" kern="1200" cap="none" spc="0" normalizeH="0" baseline="0" noProof="0">
                    <a:ln>
                      <a:noFill/>
                    </a:ln>
                    <a:solidFill>
                      <a:prstClr val="black"/>
                    </a:solidFill>
                    <a:effectLst/>
                    <a:uLnTx/>
                    <a:uFillTx/>
                    <a:latin typeface="Arial"/>
                    <a:ea typeface="+mn-ea"/>
                    <a:cs typeface="+mn-cs"/>
                  </a:rPr>
                  <a:t>-image, </a:t>
                </a:r>
                <a:r>
                  <a:rPr kumimoji="0" lang="de-DE" sz="2000" b="0" i="0" u="none" strike="noStrike" kern="1200" cap="none" spc="0" normalizeH="0" baseline="0" noProof="0" err="1">
                    <a:ln>
                      <a:noFill/>
                    </a:ln>
                    <a:solidFill>
                      <a:prstClr val="black"/>
                    </a:solidFill>
                    <a:effectLst/>
                    <a:uLnTx/>
                    <a:uFillTx/>
                    <a:latin typeface="Arial"/>
                    <a:ea typeface="+mn-ea"/>
                    <a:cs typeface="+mn-cs"/>
                  </a:rPr>
                  <a:t>opportunities</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limitations</a:t>
                </a:r>
                <a:r>
                  <a:rPr kumimoji="0" lang="de-DE" sz="2000" b="0" i="0" u="none" strike="noStrike" kern="1200" cap="none" spc="0" normalizeH="0" baseline="0" noProof="0">
                    <a:ln>
                      <a:noFill/>
                    </a:ln>
                    <a:solidFill>
                      <a:prstClr val="black"/>
                    </a:solidFill>
                    <a:effectLst/>
                    <a:uLnTx/>
                    <a:uFillTx/>
                    <a:latin typeface="Arial"/>
                    <a:ea typeface="+mn-ea"/>
                    <a:cs typeface="+mn-cs"/>
                  </a:rPr>
                  <a:t> etc.</a:t>
                </a:r>
              </a:p>
            </p:txBody>
          </p:sp>
          <p:sp>
            <p:nvSpPr>
              <p:cNvPr id="28" name="Textfeld 27">
                <a:extLst>
                  <a:ext uri="{FF2B5EF4-FFF2-40B4-BE49-F238E27FC236}">
                    <a16:creationId xmlns:a16="http://schemas.microsoft.com/office/drawing/2014/main" id="{815186D3-2554-4AA2-8FC0-9C7012D759C8}"/>
                  </a:ext>
                </a:extLst>
              </p:cNvPr>
              <p:cNvSpPr txBox="1"/>
              <p:nvPr/>
            </p:nvSpPr>
            <p:spPr>
              <a:xfrm>
                <a:off x="6935089" y="2058487"/>
                <a:ext cx="4244009" cy="10847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0" i="0" u="none" strike="noStrike" kern="1200" cap="none" spc="0" normalizeH="0" baseline="0" noProof="0" dirty="0" err="1">
                    <a:ln>
                      <a:noFill/>
                    </a:ln>
                    <a:solidFill>
                      <a:prstClr val="black"/>
                    </a:solidFill>
                    <a:effectLst/>
                    <a:uLnTx/>
                    <a:uFillTx/>
                    <a:latin typeface="Arial"/>
                    <a:ea typeface="+mn-ea"/>
                    <a:cs typeface="+mn-cs"/>
                  </a:rPr>
                  <a:t>How</a:t>
                </a:r>
                <a:r>
                  <a:rPr kumimoji="0" lang="de-DE" sz="2000" b="0" i="0" u="none" strike="noStrike" kern="1200" cap="none" spc="0" normalizeH="0" baseline="0" noProof="0" dirty="0">
                    <a:ln>
                      <a:noFill/>
                    </a:ln>
                    <a:solidFill>
                      <a:prstClr val="black"/>
                    </a:solidFill>
                    <a:effectLst/>
                    <a:uLnTx/>
                    <a:uFillTx/>
                    <a:latin typeface="Arial"/>
                    <a:ea typeface="+mn-ea"/>
                    <a:cs typeface="+mn-cs"/>
                  </a:rPr>
                  <a:t> </a:t>
                </a:r>
                <a:r>
                  <a:rPr kumimoji="0" lang="de-DE" sz="2000" b="0" i="0" u="none" strike="noStrike" kern="1200" cap="none" spc="0" normalizeH="0" baseline="0" noProof="0" dirty="0" err="1">
                    <a:ln>
                      <a:noFill/>
                    </a:ln>
                    <a:solidFill>
                      <a:prstClr val="black"/>
                    </a:solidFill>
                    <a:effectLst/>
                    <a:uLnTx/>
                    <a:uFillTx/>
                    <a:latin typeface="Arial"/>
                    <a:ea typeface="+mn-ea"/>
                    <a:cs typeface="+mn-cs"/>
                  </a:rPr>
                  <a:t>relationships</a:t>
                </a:r>
                <a:r>
                  <a:rPr kumimoji="0" lang="de-DE" sz="2000" b="0" i="0" u="none" strike="noStrike" kern="1200" cap="none" spc="0" normalizeH="0" baseline="0" noProof="0" dirty="0">
                    <a:ln>
                      <a:noFill/>
                    </a:ln>
                    <a:solidFill>
                      <a:prstClr val="black"/>
                    </a:solidFill>
                    <a:effectLst/>
                    <a:uLnTx/>
                    <a:uFillTx/>
                    <a:latin typeface="Arial"/>
                    <a:ea typeface="+mn-ea"/>
                    <a:cs typeface="+mn-cs"/>
                  </a:rPr>
                  <a:t>, </a:t>
                </a:r>
                <a:r>
                  <a:rPr kumimoji="0" lang="de-DE" sz="2000" b="0" i="0" u="none" strike="noStrike" kern="1200" cap="none" spc="0" normalizeH="0" baseline="0" noProof="0" dirty="0" err="1">
                    <a:ln>
                      <a:noFill/>
                    </a:ln>
                    <a:solidFill>
                      <a:prstClr val="black"/>
                    </a:solidFill>
                    <a:effectLst/>
                    <a:uLnTx/>
                    <a:uFillTx/>
                    <a:latin typeface="Arial"/>
                    <a:ea typeface="+mn-ea"/>
                    <a:cs typeface="+mn-cs"/>
                  </a:rPr>
                  <a:t>roles</a:t>
                </a:r>
                <a:r>
                  <a:rPr kumimoji="0" lang="de-DE" sz="2000" b="0" i="0" u="none" strike="noStrike" kern="1200" cap="none" spc="0" normalizeH="0" baseline="0" noProof="0" dirty="0">
                    <a:ln>
                      <a:noFill/>
                    </a:ln>
                    <a:solidFill>
                      <a:prstClr val="black"/>
                    </a:solidFill>
                    <a:effectLst/>
                    <a:uLnTx/>
                    <a:uFillTx/>
                    <a:latin typeface="Arial"/>
                    <a:ea typeface="+mn-ea"/>
                    <a:cs typeface="+mn-cs"/>
                  </a:rPr>
                  <a:t> </a:t>
                </a:r>
                <a:r>
                  <a:rPr kumimoji="0" lang="de-DE" sz="2000" b="0" i="0" u="none" strike="noStrike" kern="1200" cap="none" spc="0" normalizeH="0" baseline="0" noProof="0" dirty="0" err="1">
                    <a:ln>
                      <a:noFill/>
                    </a:ln>
                    <a:solidFill>
                      <a:prstClr val="black"/>
                    </a:solidFill>
                    <a:effectLst/>
                    <a:uLnTx/>
                    <a:uFillTx/>
                    <a:latin typeface="Arial"/>
                    <a:ea typeface="+mn-ea"/>
                    <a:cs typeface="+mn-cs"/>
                  </a:rPr>
                  <a:t>labour</a:t>
                </a:r>
                <a:r>
                  <a:rPr kumimoji="0" lang="de-DE" sz="2000" b="0" i="0" u="none" strike="noStrike" kern="1200" cap="none" spc="0" normalizeH="0" baseline="0" noProof="0" dirty="0">
                    <a:ln>
                      <a:noFill/>
                    </a:ln>
                    <a:solidFill>
                      <a:prstClr val="black"/>
                    </a:solidFill>
                    <a:effectLst/>
                    <a:uLnTx/>
                    <a:uFillTx/>
                    <a:latin typeface="Arial"/>
                    <a:ea typeface="+mn-ea"/>
                    <a:cs typeface="+mn-cs"/>
                  </a:rPr>
                  <a:t> </a:t>
                </a:r>
                <a:r>
                  <a:rPr kumimoji="0" lang="de-DE" sz="2000" b="0" i="0" u="none" strike="noStrike" kern="1200" cap="none" spc="0" normalizeH="0" baseline="0" noProof="0" dirty="0" err="1">
                    <a:ln>
                      <a:noFill/>
                    </a:ln>
                    <a:solidFill>
                      <a:prstClr val="black"/>
                    </a:solidFill>
                    <a:effectLst/>
                    <a:uLnTx/>
                    <a:uFillTx/>
                    <a:latin typeface="Arial"/>
                    <a:ea typeface="+mn-ea"/>
                    <a:cs typeface="+mn-cs"/>
                  </a:rPr>
                  <a:t>etc</a:t>
                </a:r>
                <a:r>
                  <a:rPr kumimoji="0" lang="de-DE" sz="2000" b="0" i="0" u="none" strike="noStrike" kern="1200" cap="none" spc="0" normalizeH="0" baseline="0" noProof="0" dirty="0">
                    <a:ln>
                      <a:noFill/>
                    </a:ln>
                    <a:solidFill>
                      <a:prstClr val="black"/>
                    </a:solidFill>
                    <a:effectLst/>
                    <a:uLnTx/>
                    <a:uFillTx/>
                    <a:latin typeface="Arial"/>
                    <a:ea typeface="+mn-ea"/>
                    <a:cs typeface="+mn-cs"/>
                  </a:rPr>
                  <a:t> </a:t>
                </a:r>
                <a:r>
                  <a:rPr kumimoji="0" lang="de-DE" sz="2000" b="0" i="0" u="none" strike="noStrike" kern="1200" cap="none" spc="0" normalizeH="0" baseline="0" noProof="0" dirty="0" err="1">
                    <a:ln>
                      <a:noFill/>
                    </a:ln>
                    <a:solidFill>
                      <a:prstClr val="black"/>
                    </a:solidFill>
                    <a:effectLst/>
                    <a:uLnTx/>
                    <a:uFillTx/>
                    <a:latin typeface="Arial"/>
                    <a:ea typeface="+mn-ea"/>
                    <a:cs typeface="+mn-cs"/>
                  </a:rPr>
                  <a:t>are</a:t>
                </a:r>
                <a:r>
                  <a:rPr kumimoji="0" lang="de-DE" sz="2000" b="0" i="0" u="none" strike="noStrike" kern="1200" cap="none" spc="0" normalizeH="0" baseline="0" noProof="0" dirty="0">
                    <a:ln>
                      <a:noFill/>
                    </a:ln>
                    <a:solidFill>
                      <a:prstClr val="black"/>
                    </a:solidFill>
                    <a:effectLst/>
                    <a:uLnTx/>
                    <a:uFillTx/>
                    <a:latin typeface="Arial"/>
                    <a:ea typeface="+mn-ea"/>
                    <a:cs typeface="+mn-cs"/>
                  </a:rPr>
                  <a:t> </a:t>
                </a:r>
                <a:r>
                  <a:rPr kumimoji="0" lang="de-DE" sz="2000" b="0" i="0" u="none" strike="noStrike" kern="1200" cap="none" spc="0" normalizeH="0" baseline="0" noProof="0" dirty="0" err="1">
                    <a:ln>
                      <a:noFill/>
                    </a:ln>
                    <a:solidFill>
                      <a:prstClr val="black"/>
                    </a:solidFill>
                    <a:effectLst/>
                    <a:uLnTx/>
                    <a:uFillTx/>
                    <a:latin typeface="Arial"/>
                    <a:ea typeface="+mn-ea"/>
                    <a:cs typeface="+mn-cs"/>
                  </a:rPr>
                  <a:t>shaped</a:t>
                </a:r>
                <a:endParaRPr kumimoji="0" lang="de-DE" sz="20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Textfeld 28">
                <a:extLst>
                  <a:ext uri="{FF2B5EF4-FFF2-40B4-BE49-F238E27FC236}">
                    <a16:creationId xmlns:a16="http://schemas.microsoft.com/office/drawing/2014/main" id="{D5DC97BE-3595-4E43-A6AF-1C324BBF8604}"/>
                  </a:ext>
                </a:extLst>
              </p:cNvPr>
              <p:cNvSpPr txBox="1"/>
              <p:nvPr/>
            </p:nvSpPr>
            <p:spPr>
              <a:xfrm>
                <a:off x="944217" y="4436300"/>
                <a:ext cx="4794140" cy="15563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0" i="0" u="none" strike="noStrike" kern="1200" cap="none" spc="0" normalizeH="0" baseline="0" noProof="0" err="1">
                    <a:ln>
                      <a:noFill/>
                    </a:ln>
                    <a:solidFill>
                      <a:prstClr val="black"/>
                    </a:solidFill>
                    <a:effectLst/>
                    <a:uLnTx/>
                    <a:uFillTx/>
                    <a:latin typeface="Arial"/>
                    <a:ea typeface="+mn-ea"/>
                    <a:cs typeface="+mn-cs"/>
                  </a:rPr>
                  <a:t>How</a:t>
                </a:r>
                <a:r>
                  <a:rPr kumimoji="0" lang="de-DE" sz="2000" b="0" i="0" u="none" strike="noStrike" kern="1200" cap="none" spc="0" normalizeH="0" baseline="0" noProof="0">
                    <a:ln>
                      <a:noFill/>
                    </a:ln>
                    <a:solidFill>
                      <a:prstClr val="black"/>
                    </a:solidFill>
                    <a:effectLst/>
                    <a:uLnTx/>
                    <a:uFillTx/>
                    <a:latin typeface="Arial"/>
                    <a:ea typeface="+mn-ea"/>
                    <a:cs typeface="+mn-cs"/>
                  </a:rPr>
                  <a:t> social </a:t>
                </a:r>
                <a:r>
                  <a:rPr kumimoji="0" lang="de-DE" sz="2000" b="0" i="0" u="none" strike="noStrike" kern="1200" cap="none" spc="0" normalizeH="0" baseline="0" noProof="0" err="1">
                    <a:ln>
                      <a:noFill/>
                    </a:ln>
                    <a:solidFill>
                      <a:prstClr val="black"/>
                    </a:solidFill>
                    <a:effectLst/>
                    <a:uLnTx/>
                    <a:uFillTx/>
                    <a:latin typeface="Arial"/>
                    <a:ea typeface="+mn-ea"/>
                    <a:cs typeface="+mn-cs"/>
                  </a:rPr>
                  <a:t>norms</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values</a:t>
                </a:r>
                <a:r>
                  <a:rPr kumimoji="0" lang="de-DE" sz="2000" b="0" i="0" u="none" strike="noStrike" kern="1200" cap="none" spc="0" normalizeH="0" baseline="0" noProof="0">
                    <a:ln>
                      <a:noFill/>
                    </a:ln>
                    <a:solidFill>
                      <a:prstClr val="black"/>
                    </a:solidFill>
                    <a:effectLst/>
                    <a:uLnTx/>
                    <a:uFillTx/>
                    <a:latin typeface="Arial"/>
                    <a:ea typeface="+mn-ea"/>
                    <a:cs typeface="+mn-cs"/>
                  </a:rPr>
                  <a:t> beliefs </a:t>
                </a:r>
                <a:r>
                  <a:rPr kumimoji="0" lang="de-DE" sz="2000" b="0" i="0" u="none" strike="noStrike" kern="1200" cap="none" spc="0" normalizeH="0" baseline="0" noProof="0" err="1">
                    <a:ln>
                      <a:noFill/>
                    </a:ln>
                    <a:solidFill>
                      <a:prstClr val="black"/>
                    </a:solidFill>
                    <a:effectLst/>
                    <a:uLnTx/>
                    <a:uFillTx/>
                    <a:latin typeface="Arial"/>
                    <a:ea typeface="+mn-ea"/>
                    <a:cs typeface="+mn-cs"/>
                  </a:rPr>
                  <a:t>are</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shaped</a:t>
                </a:r>
                <a:r>
                  <a:rPr kumimoji="0" lang="de-DE" sz="2000" b="0" i="0" u="none" strike="noStrike" kern="1200" cap="none" spc="0" normalizeH="0" baseline="0" noProof="0">
                    <a:ln>
                      <a:noFill/>
                    </a:ln>
                    <a:solidFill>
                      <a:prstClr val="black"/>
                    </a:solidFill>
                    <a:effectLst/>
                    <a:uLnTx/>
                    <a:uFillTx/>
                    <a:latin typeface="Arial"/>
                    <a:ea typeface="+mn-ea"/>
                    <a:cs typeface="+mn-cs"/>
                  </a:rPr>
                  <a:t>. Stereotypes, </a:t>
                </a:r>
                <a:r>
                  <a:rPr kumimoji="0" lang="de-DE" sz="2000" b="0" i="0" u="none" strike="noStrike" kern="1200" cap="none" spc="0" normalizeH="0" baseline="0" noProof="0" err="1">
                    <a:ln>
                      <a:noFill/>
                    </a:ln>
                    <a:solidFill>
                      <a:prstClr val="black"/>
                    </a:solidFill>
                    <a:effectLst/>
                    <a:uLnTx/>
                    <a:uFillTx/>
                    <a:latin typeface="Arial"/>
                    <a:ea typeface="+mn-ea"/>
                    <a:cs typeface="+mn-cs"/>
                  </a:rPr>
                  <a:t>expectations</a:t>
                </a:r>
                <a:r>
                  <a:rPr kumimoji="0" lang="de-DE" sz="2000" b="0" i="0" u="none" strike="noStrike" kern="1200" cap="none" spc="0" normalizeH="0" baseline="0" noProof="0">
                    <a:ln>
                      <a:noFill/>
                    </a:ln>
                    <a:solidFill>
                      <a:prstClr val="black"/>
                    </a:solidFill>
                    <a:effectLst/>
                    <a:uLnTx/>
                    <a:uFillTx/>
                    <a:latin typeface="Arial"/>
                    <a:ea typeface="+mn-ea"/>
                    <a:cs typeface="+mn-cs"/>
                  </a:rPr>
                  <a:t> etc. </a:t>
                </a:r>
                <a:r>
                  <a:rPr kumimoji="0" lang="de-DE" sz="2000" b="0" i="0" u="none" strike="noStrike" kern="1200" cap="none" spc="0" normalizeH="0" baseline="0" noProof="0" err="1">
                    <a:ln>
                      <a:noFill/>
                    </a:ln>
                    <a:solidFill>
                      <a:prstClr val="black"/>
                    </a:solidFill>
                    <a:effectLst/>
                    <a:uLnTx/>
                    <a:uFillTx/>
                    <a:latin typeface="Arial"/>
                    <a:ea typeface="+mn-ea"/>
                    <a:cs typeface="+mn-cs"/>
                  </a:rPr>
                  <a:t>that</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maintain</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these</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norms</a:t>
                </a:r>
                <a:endParaRPr kumimoji="0" lang="de-DE" sz="2000" b="0" i="0" u="none" strike="noStrike" kern="1200" cap="none" spc="0" normalizeH="0" baseline="0" noProof="0">
                  <a:ln>
                    <a:noFill/>
                  </a:ln>
                  <a:solidFill>
                    <a:prstClr val="black"/>
                  </a:solidFill>
                  <a:effectLst/>
                  <a:uLnTx/>
                  <a:uFillTx/>
                  <a:latin typeface="Arial"/>
                  <a:ea typeface="+mn-ea"/>
                  <a:cs typeface="+mn-cs"/>
                </a:endParaRPr>
              </a:p>
            </p:txBody>
          </p:sp>
          <p:sp>
            <p:nvSpPr>
              <p:cNvPr id="30" name="Textfeld 29">
                <a:extLst>
                  <a:ext uri="{FF2B5EF4-FFF2-40B4-BE49-F238E27FC236}">
                    <a16:creationId xmlns:a16="http://schemas.microsoft.com/office/drawing/2014/main" id="{79DD5739-F1E5-44E4-9EBA-5218916DEB07}"/>
                  </a:ext>
                </a:extLst>
              </p:cNvPr>
              <p:cNvSpPr txBox="1"/>
              <p:nvPr/>
            </p:nvSpPr>
            <p:spPr>
              <a:xfrm>
                <a:off x="6935089" y="4447327"/>
                <a:ext cx="4719399" cy="15563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0" i="0" u="none" strike="noStrike" kern="1200" cap="none" spc="0" normalizeH="0" baseline="0" noProof="0">
                    <a:ln>
                      <a:noFill/>
                    </a:ln>
                    <a:solidFill>
                      <a:prstClr val="black"/>
                    </a:solidFill>
                    <a:effectLst/>
                    <a:uLnTx/>
                    <a:uFillTx/>
                    <a:latin typeface="Arial"/>
                    <a:ea typeface="+mn-ea"/>
                    <a:cs typeface="+mn-cs"/>
                  </a:rPr>
                  <a:t>(in)formal </a:t>
                </a:r>
                <a:r>
                  <a:rPr kumimoji="0" lang="de-DE" sz="2000" b="0" i="0" u="none" strike="noStrike" kern="1200" cap="none" spc="0" normalizeH="0" baseline="0" noProof="0" err="1">
                    <a:ln>
                      <a:noFill/>
                    </a:ln>
                    <a:solidFill>
                      <a:prstClr val="black"/>
                    </a:solidFill>
                    <a:effectLst/>
                    <a:uLnTx/>
                    <a:uFillTx/>
                    <a:latin typeface="Arial"/>
                    <a:ea typeface="+mn-ea"/>
                    <a:cs typeface="+mn-cs"/>
                  </a:rPr>
                  <a:t>laws</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policies</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institutions</a:t>
                </a:r>
                <a:r>
                  <a:rPr kumimoji="0" lang="de-DE" sz="2000" b="0" i="0" u="none" strike="noStrike" kern="1200" cap="none" spc="0" normalizeH="0" baseline="0" noProof="0">
                    <a:ln>
                      <a:noFill/>
                    </a:ln>
                    <a:solidFill>
                      <a:prstClr val="black"/>
                    </a:solidFill>
                    <a:effectLst/>
                    <a:uLnTx/>
                    <a:uFillTx/>
                    <a:latin typeface="Arial"/>
                    <a:ea typeface="+mn-ea"/>
                    <a:cs typeface="+mn-cs"/>
                  </a:rPr>
                  <a:t> etc. </a:t>
                </a:r>
                <a:r>
                  <a:rPr kumimoji="0" lang="de-DE" sz="2000" b="0" i="0" u="none" strike="noStrike" kern="1200" cap="none" spc="0" normalizeH="0" baseline="0" noProof="0" err="1">
                    <a:ln>
                      <a:noFill/>
                    </a:ln>
                    <a:solidFill>
                      <a:prstClr val="black"/>
                    </a:solidFill>
                    <a:effectLst/>
                    <a:uLnTx/>
                    <a:uFillTx/>
                    <a:latin typeface="Arial"/>
                    <a:ea typeface="+mn-ea"/>
                    <a:cs typeface="+mn-cs"/>
                  </a:rPr>
                  <a:t>that</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create</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reproduce</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or</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challenge</a:t>
                </a:r>
                <a:r>
                  <a:rPr kumimoji="0" lang="de-DE" sz="2000" b="0" i="0" u="none" strike="noStrike" kern="1200" cap="none" spc="0" normalizeH="0" baseline="0" noProof="0">
                    <a:ln>
                      <a:noFill/>
                    </a:ln>
                    <a:solidFill>
                      <a:prstClr val="black"/>
                    </a:solidFill>
                    <a:effectLst/>
                    <a:uLnTx/>
                    <a:uFillTx/>
                    <a:latin typeface="Arial"/>
                    <a:ea typeface="+mn-ea"/>
                    <a:cs typeface="+mn-cs"/>
                  </a:rPr>
                  <a:t> </a:t>
                </a:r>
                <a:r>
                  <a:rPr kumimoji="0" lang="de-DE" sz="2000" b="0" i="0" u="none" strike="noStrike" kern="1200" cap="none" spc="0" normalizeH="0" baseline="0" noProof="0" err="1">
                    <a:ln>
                      <a:noFill/>
                    </a:ln>
                    <a:solidFill>
                      <a:prstClr val="black"/>
                    </a:solidFill>
                    <a:effectLst/>
                    <a:uLnTx/>
                    <a:uFillTx/>
                    <a:latin typeface="Arial"/>
                    <a:ea typeface="+mn-ea"/>
                    <a:cs typeface="+mn-cs"/>
                  </a:rPr>
                  <a:t>discrimination</a:t>
                </a:r>
                <a:r>
                  <a:rPr kumimoji="0" lang="de-DE" sz="2000" b="0" i="0" u="none" strike="noStrike" kern="1200" cap="none" spc="0" normalizeH="0" baseline="0" noProof="0">
                    <a:ln>
                      <a:noFill/>
                    </a:ln>
                    <a:solidFill>
                      <a:prstClr val="black"/>
                    </a:solidFill>
                    <a:effectLst/>
                    <a:uLnTx/>
                    <a:uFillTx/>
                    <a:latin typeface="Arial"/>
                    <a:ea typeface="+mn-ea"/>
                    <a:cs typeface="+mn-cs"/>
                  </a:rPr>
                  <a:t> and </a:t>
                </a:r>
                <a:r>
                  <a:rPr kumimoji="0" lang="de-DE" sz="2000" b="0" i="0" u="none" strike="noStrike" kern="1200" cap="none" spc="0" normalizeH="0" baseline="0" noProof="0" err="1">
                    <a:ln>
                      <a:noFill/>
                    </a:ln>
                    <a:solidFill>
                      <a:prstClr val="black"/>
                    </a:solidFill>
                    <a:effectLst/>
                    <a:uLnTx/>
                    <a:uFillTx/>
                    <a:latin typeface="Arial"/>
                    <a:ea typeface="+mn-ea"/>
                    <a:cs typeface="+mn-cs"/>
                  </a:rPr>
                  <a:t>inequality</a:t>
                </a:r>
                <a:endParaRPr kumimoji="0" lang="de-DE" sz="2000" b="0" i="0" u="none" strike="noStrike" kern="1200" cap="none" spc="0" normalizeH="0" baseline="0" noProof="0">
                  <a:ln>
                    <a:noFill/>
                  </a:ln>
                  <a:solidFill>
                    <a:prstClr val="black"/>
                  </a:solidFill>
                  <a:effectLst/>
                  <a:uLnTx/>
                  <a:uFillTx/>
                  <a:latin typeface="Arial"/>
                  <a:ea typeface="+mn-ea"/>
                  <a:cs typeface="+mn-cs"/>
                </a:endParaRPr>
              </a:p>
            </p:txBody>
          </p:sp>
        </p:grpSp>
        <p:pic>
          <p:nvPicPr>
            <p:cNvPr id="43" name="Grafik 42">
              <a:extLst>
                <a:ext uri="{FF2B5EF4-FFF2-40B4-BE49-F238E27FC236}">
                  <a16:creationId xmlns:a16="http://schemas.microsoft.com/office/drawing/2014/main" id="{3363699A-58BE-4D6F-A823-B6396522E4F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593445" y="3848707"/>
              <a:ext cx="1455420" cy="1432560"/>
            </a:xfrm>
            <a:prstGeom prst="rect">
              <a:avLst/>
            </a:prstGeom>
          </p:spPr>
        </p:pic>
      </p:grpSp>
      <p:sp>
        <p:nvSpPr>
          <p:cNvPr id="2" name="Titel 1">
            <a:extLst>
              <a:ext uri="{FF2B5EF4-FFF2-40B4-BE49-F238E27FC236}">
                <a16:creationId xmlns:a16="http://schemas.microsoft.com/office/drawing/2014/main" id="{E589C6E8-2B91-48C1-A459-3F3C8D6277E9}"/>
              </a:ext>
            </a:extLst>
          </p:cNvPr>
          <p:cNvSpPr>
            <a:spLocks noGrp="1"/>
          </p:cNvSpPr>
          <p:nvPr>
            <p:ph type="title"/>
          </p:nvPr>
        </p:nvSpPr>
        <p:spPr>
          <a:xfrm>
            <a:off x="1200889" y="320283"/>
            <a:ext cx="9263013" cy="720725"/>
          </a:xfrm>
        </p:spPr>
        <p:txBody>
          <a:bodyPr/>
          <a:lstStyle/>
          <a:p>
            <a:r>
              <a:rPr lang="de-DE"/>
              <a:t>Quadrant </a:t>
            </a:r>
            <a:r>
              <a:rPr lang="de-DE" err="1"/>
              <a:t>of</a:t>
            </a:r>
            <a:r>
              <a:rPr lang="de-DE"/>
              <a:t> Change: </a:t>
            </a:r>
            <a:r>
              <a:rPr lang="de-DE" err="1"/>
              <a:t>FANSER‘s</a:t>
            </a:r>
            <a:r>
              <a:rPr lang="de-DE"/>
              <a:t> Gender </a:t>
            </a:r>
            <a:r>
              <a:rPr lang="de-DE" err="1"/>
              <a:t>Strategy</a:t>
            </a:r>
            <a:endParaRPr lang="de-DE"/>
          </a:p>
        </p:txBody>
      </p:sp>
      <p:sp>
        <p:nvSpPr>
          <p:cNvPr id="4" name="Datumsplatzhalter 3">
            <a:extLst>
              <a:ext uri="{FF2B5EF4-FFF2-40B4-BE49-F238E27FC236}">
                <a16:creationId xmlns:a16="http://schemas.microsoft.com/office/drawing/2014/main" id="{56ED56AC-B3E4-48FE-8082-5996F20D00F8}"/>
              </a:ext>
            </a:extLst>
          </p:cNvPr>
          <p:cNvSpPr>
            <a:spLocks noGrp="1"/>
          </p:cNvSpPr>
          <p:nvPr>
            <p:ph type="dt" sz="half" idx="1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D2398B-4482-47AD-BB88-7D1089C53335}" type="datetime3">
              <a:rPr kumimoji="0" lang="en-US" sz="800" b="0" i="0" u="none" strike="noStrike" kern="1200" cap="none" spc="51" normalizeH="0" baseline="0" noProof="0" smtClean="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12 September 2023</a:t>
            </a:fld>
            <a:endParaRPr kumimoji="0" lang="en-GB" sz="800" b="0" i="0" u="none" strike="noStrike" kern="1200" cap="none" spc="51" normalizeH="0" baseline="0" noProof="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5" name="Fußzeilenplatzhalter 4">
            <a:extLst>
              <a:ext uri="{FF2B5EF4-FFF2-40B4-BE49-F238E27FC236}">
                <a16:creationId xmlns:a16="http://schemas.microsoft.com/office/drawing/2014/main" id="{E75F3818-F0C6-4FB2-8EF1-8DC727F42B0F}"/>
              </a:ext>
            </a:extLst>
          </p:cNvPr>
          <p:cNvSpPr>
            <a:spLocks noGrp="1"/>
          </p:cNvSpPr>
          <p:nvPr>
            <p:ph type="ftr" sz="quarter" idx="15"/>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51" normalizeH="0" baseline="0" noProof="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FANSER GTA 2022</a:t>
            </a:r>
            <a:endParaRPr kumimoji="0" lang="en-GB" sz="800" b="0" i="0" u="none" strike="noStrike" kern="1200" cap="none" spc="51" normalizeH="0" baseline="0" noProof="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6" name="Foliennummernplatzhalter 5">
            <a:extLst>
              <a:ext uri="{FF2B5EF4-FFF2-40B4-BE49-F238E27FC236}">
                <a16:creationId xmlns:a16="http://schemas.microsoft.com/office/drawing/2014/main" id="{C4F349E9-B512-4C73-B124-F62D6C801348}"/>
              </a:ext>
            </a:extLst>
          </p:cNvPr>
          <p:cNvSpPr>
            <a:spLocks noGrp="1"/>
          </p:cNvSpPr>
          <p:nvPr>
            <p:ph type="sldNum" sz="quarter" idx="16"/>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51" normalizeH="0" baseline="0" noProof="0">
                <a:ln>
                  <a:noFill/>
                </a:ln>
                <a:solidFill>
                  <a:srgbClr val="6F6F6F"/>
                </a:solidFill>
                <a:effectLst/>
                <a:uLnTx/>
                <a:uFillTx/>
                <a:latin typeface="Arial" panose="020B0604020202020204" pitchFamily="34" charset="0"/>
                <a:ea typeface="+mn-ea"/>
                <a:cs typeface="Arial" panose="020B0604020202020204" pitchFamily="34" charset="0"/>
              </a:rPr>
              <a:t>Page </a:t>
            </a:r>
            <a:fld id="{3A8B5DB7-81A8-4ED4-916B-6B23CD603687}" type="slidenum">
              <a:rPr kumimoji="0" lang="en-GB" sz="800" b="0" i="0" u="none" strike="noStrike" kern="1200" cap="none" spc="51" normalizeH="0" baseline="0" noProof="0" smtClean="0">
                <a:ln>
                  <a:noFill/>
                </a:ln>
                <a:solidFill>
                  <a:srgbClr val="6F6F6F"/>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21</a:t>
            </a:fld>
            <a:endParaRPr kumimoji="0" lang="en-GB" sz="800" b="0" i="0" u="none" strike="noStrike" kern="1200" cap="none" spc="51" normalizeH="0" baseline="0" noProof="0">
              <a:ln>
                <a:noFill/>
              </a:ln>
              <a:solidFill>
                <a:srgbClr val="6F6F6F"/>
              </a:solidFill>
              <a:effectLst/>
              <a:uLnTx/>
              <a:uFillTx/>
              <a:latin typeface="Arial" panose="020B0604020202020204" pitchFamily="34" charset="0"/>
              <a:ea typeface="+mn-ea"/>
              <a:cs typeface="Arial" panose="020B0604020202020204" pitchFamily="34" charset="0"/>
            </a:endParaRPr>
          </a:p>
        </p:txBody>
      </p:sp>
      <p:pic>
        <p:nvPicPr>
          <p:cNvPr id="7" name="Picture 2">
            <a:extLst>
              <a:ext uri="{FF2B5EF4-FFF2-40B4-BE49-F238E27FC236}">
                <a16:creationId xmlns:a16="http://schemas.microsoft.com/office/drawing/2014/main" id="{87ED57D8-AA63-48B4-8628-742BE11D46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99756" y="573777"/>
            <a:ext cx="475678" cy="467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9" name="Textplatzhalter 2">
            <a:extLst>
              <a:ext uri="{FF2B5EF4-FFF2-40B4-BE49-F238E27FC236}">
                <a16:creationId xmlns:a16="http://schemas.microsoft.com/office/drawing/2014/main" id="{3DFD9ED0-5386-4205-8F89-54E3CEBAA2C6}"/>
              </a:ext>
            </a:extLst>
          </p:cNvPr>
          <p:cNvSpPr txBox="1">
            <a:spLocks/>
          </p:cNvSpPr>
          <p:nvPr/>
        </p:nvSpPr>
        <p:spPr bwMode="gray">
          <a:xfrm>
            <a:off x="672698" y="1265941"/>
            <a:ext cx="10998890" cy="2460657"/>
          </a:xfrm>
          <a:prstGeom prst="rect">
            <a:avLst/>
          </a:prstGeom>
        </p:spPr>
        <p:txBody>
          <a:bodyPr vert="horz" lIns="0" tIns="0" rIns="72000" bIns="0" rtlCol="0">
            <a:noAutofit/>
          </a:bodyPr>
          <a:lstStyle>
            <a:lvl1pPr marL="304792" indent="-304792" algn="l" defTabSz="914377" rtl="0" eaLnBrk="1" latinLnBrk="0" hangingPunct="1">
              <a:lnSpc>
                <a:spcPct val="90000"/>
              </a:lnSpc>
              <a:spcBef>
                <a:spcPts val="2400"/>
              </a:spcBef>
              <a:buFont typeface="+mj-lt"/>
              <a:buAutoNum type="arabicPeriod"/>
              <a:defRPr lang="de-DE" sz="1600" kern="1200">
                <a:solidFill>
                  <a:schemeClr val="tx1"/>
                </a:solidFill>
                <a:latin typeface="+mn-lt"/>
                <a:ea typeface="+mn-ea"/>
                <a:cs typeface="+mn-cs"/>
              </a:defRPr>
            </a:lvl1pPr>
            <a:lvl2pPr marL="241294" indent="-241294" algn="l" defTabSz="914377" rtl="0" eaLnBrk="1" latinLnBrk="0" hangingPunct="1">
              <a:lnSpc>
                <a:spcPct val="90000"/>
              </a:lnSpc>
              <a:spcBef>
                <a:spcPts val="800"/>
              </a:spcBef>
              <a:buClr>
                <a:schemeClr val="accent1"/>
              </a:buClr>
              <a:buFont typeface="Wingdings" panose="05000000000000000000" pitchFamily="2" charset="2"/>
              <a:buChar char="§"/>
              <a:defRPr lang="de-DE" sz="1600" kern="1200" dirty="0" smtClean="0">
                <a:solidFill>
                  <a:schemeClr val="tx1"/>
                </a:solidFill>
                <a:latin typeface="+mn-lt"/>
                <a:ea typeface="+mn-ea"/>
                <a:cs typeface="+mn-cs"/>
              </a:defRPr>
            </a:lvl2pPr>
            <a:lvl3pPr marL="476239" indent="-234945" algn="l" defTabSz="914377" rtl="0" eaLnBrk="1" latinLnBrk="0" hangingPunct="1">
              <a:lnSpc>
                <a:spcPct val="90000"/>
              </a:lnSpc>
              <a:spcBef>
                <a:spcPts val="800"/>
              </a:spcBef>
              <a:buClr>
                <a:schemeClr val="accent1"/>
              </a:buClr>
              <a:buFont typeface="Symbol" panose="05050102010706020507" pitchFamily="18" charset="2"/>
              <a:buChar char="-"/>
              <a:defRPr lang="de-DE" sz="1467" kern="1200" dirty="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377" rtl="0" eaLnBrk="1" fontAlgn="auto" latinLnBrk="0" hangingPunct="1">
              <a:lnSpc>
                <a:spcPct val="107000"/>
              </a:lnSpc>
              <a:spcBef>
                <a:spcPts val="2400"/>
              </a:spcBef>
              <a:spcAft>
                <a:spcPts val="300"/>
              </a:spcAft>
              <a:buClrTx/>
              <a:buSzTx/>
              <a:buFont typeface="+mj-lt"/>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FANSER’s goal is to empower women to improve their control over resources on household level and increase their decision-making power especially related to nutrition. This includes:</a:t>
            </a:r>
          </a:p>
          <a:p>
            <a:pPr marL="342900" marR="0" lvl="0" indent="-342900" algn="just"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Improve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women’s</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and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men’s self-efficacy </a:t>
            </a:r>
          </a:p>
          <a:p>
            <a:pPr marL="342900" marR="0" lvl="0" indent="-342900" algn="just"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Improve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joint decision making </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on household level</a:t>
            </a:r>
          </a:p>
          <a:p>
            <a:pPr marL="342900" marR="0" lvl="0" indent="-342900" algn="just"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Enhance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shared roles </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and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responsibilities</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on household level for better nutrition and to reduce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gender-based violence</a:t>
            </a:r>
          </a:p>
          <a:p>
            <a:pPr marL="0" marR="0" lvl="0" indent="0" algn="just" defTabSz="914377" rtl="0" eaLnBrk="1" fontAlgn="auto" latinLnBrk="0" hangingPunct="1">
              <a:lnSpc>
                <a:spcPct val="100000"/>
              </a:lnSpc>
              <a:spcBef>
                <a:spcPts val="0"/>
              </a:spcBef>
              <a:spcAft>
                <a:spcPts val="0"/>
              </a:spcAft>
              <a:buClrTx/>
              <a:buSzTx/>
              <a:buFont typeface="+mj-lt"/>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just" defTabSz="914377" rtl="0" eaLnBrk="1" fontAlgn="auto" latinLnBrk="0" hangingPunct="1">
              <a:lnSpc>
                <a:spcPct val="100000"/>
              </a:lnSpc>
              <a:spcBef>
                <a:spcPts val="600"/>
              </a:spcBef>
              <a:spcAft>
                <a:spcPts val="600"/>
              </a:spcAft>
              <a:buClrTx/>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596559920"/>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6ED98C-704B-0B08-9333-0F34DC51AAE0}"/>
              </a:ext>
            </a:extLst>
          </p:cNvPr>
          <p:cNvSpPr>
            <a:spLocks noGrp="1"/>
          </p:cNvSpPr>
          <p:nvPr>
            <p:ph type="title"/>
          </p:nvPr>
        </p:nvSpPr>
        <p:spPr>
          <a:xfrm>
            <a:off x="683820" y="18255"/>
            <a:ext cx="11508179" cy="1325563"/>
          </a:xfrm>
        </p:spPr>
        <p:txBody>
          <a:bodyPr>
            <a:normAutofit/>
          </a:bodyPr>
          <a:lstStyle/>
          <a:p>
            <a:r>
              <a:rPr lang="en-US" sz="2400" b="1" dirty="0">
                <a:latin typeface="Arial" panose="020B0604020202020204" pitchFamily="34" charset="0"/>
                <a:cs typeface="Arial" panose="020B0604020202020204" pitchFamily="34" charset="0"/>
              </a:rPr>
              <a:t>Effects of Women empowerment on women- and child nutrition (FUS 2022)</a:t>
            </a:r>
          </a:p>
        </p:txBody>
      </p:sp>
      <p:sp>
        <p:nvSpPr>
          <p:cNvPr id="3" name="Content Placeholder 2">
            <a:extLst>
              <a:ext uri="{FF2B5EF4-FFF2-40B4-BE49-F238E27FC236}">
                <a16:creationId xmlns:a16="http://schemas.microsoft.com/office/drawing/2014/main" id="{9FDFDB31-46C3-DA04-ACD9-9B83E0EEE16D}"/>
              </a:ext>
            </a:extLst>
          </p:cNvPr>
          <p:cNvSpPr>
            <a:spLocks noGrp="1"/>
          </p:cNvSpPr>
          <p:nvPr>
            <p:ph idx="1"/>
          </p:nvPr>
        </p:nvSpPr>
        <p:spPr>
          <a:xfrm>
            <a:off x="520701" y="1166018"/>
            <a:ext cx="11341924" cy="5114734"/>
          </a:xfrm>
        </p:spPr>
        <p:txBody>
          <a:bodyPr>
            <a:normAutofit fontScale="25000" lnSpcReduction="20000"/>
          </a:bodyPr>
          <a:lstStyle/>
          <a:p>
            <a:pPr marL="0" indent="0">
              <a:lnSpc>
                <a:spcPct val="110000"/>
              </a:lnSpc>
              <a:buNone/>
            </a:pPr>
            <a:r>
              <a:rPr lang="en-US" sz="9600" b="1" dirty="0">
                <a:solidFill>
                  <a:srgbClr val="C00000"/>
                </a:solidFill>
                <a:latin typeface="Arial" panose="020B0604020202020204" pitchFamily="34" charset="0"/>
                <a:cs typeface="Arial" panose="020B0604020202020204" pitchFamily="34" charset="0"/>
              </a:rPr>
              <a:t>Measures to empower women are key for improved women and child nutrition!</a:t>
            </a:r>
            <a:br>
              <a:rPr lang="en-US" sz="9600" b="1" dirty="0">
                <a:solidFill>
                  <a:srgbClr val="C00000"/>
                </a:solidFill>
                <a:latin typeface="Arial" panose="020B0604020202020204" pitchFamily="34" charset="0"/>
                <a:cs typeface="Arial" panose="020B0604020202020204" pitchFamily="34" charset="0"/>
              </a:rPr>
            </a:br>
            <a:endParaRPr lang="en-US" sz="9600" b="1" dirty="0">
              <a:solidFill>
                <a:srgbClr val="C00000"/>
              </a:solidFill>
              <a:latin typeface="Arial" panose="020B0604020202020204" pitchFamily="34" charset="0"/>
              <a:cs typeface="Arial" panose="020B0604020202020204" pitchFamily="34" charset="0"/>
            </a:endParaRPr>
          </a:p>
          <a:p>
            <a:pPr marL="228600" lvl="1">
              <a:lnSpc>
                <a:spcPct val="120000"/>
              </a:lnSpc>
              <a:spcBef>
                <a:spcPts val="1000"/>
              </a:spcBef>
            </a:pPr>
            <a:r>
              <a:rPr lang="en-US" sz="9600" dirty="0">
                <a:latin typeface="Arial" panose="020B0604020202020204" pitchFamily="34" charset="0"/>
                <a:cs typeface="Arial" panose="020B0604020202020204" pitchFamily="34" charset="0"/>
              </a:rPr>
              <a:t>In FANSER, gender is an important component in the implementation, not only a crosscutting topic. Using transformation processes on household, community and systems level towards gender equality, FANSER is able to achieve sustainable change and improved nutrition. </a:t>
            </a:r>
          </a:p>
          <a:p>
            <a:pPr marL="685800" lvl="2">
              <a:lnSpc>
                <a:spcPct val="120000"/>
              </a:lnSpc>
              <a:spcBef>
                <a:spcPts val="1000"/>
              </a:spcBef>
            </a:pPr>
            <a:r>
              <a:rPr lang="en-US" sz="8000" dirty="0">
                <a:latin typeface="Arial" panose="020B0604020202020204" pitchFamily="34" charset="0"/>
                <a:cs typeface="Arial" panose="020B0604020202020204" pitchFamily="34" charset="0"/>
              </a:rPr>
              <a:t>Empowered women (SILC Group membership) consume a more diverse diet (IDDS-W)</a:t>
            </a:r>
          </a:p>
          <a:p>
            <a:pPr marL="685800" lvl="2">
              <a:lnSpc>
                <a:spcPct val="120000"/>
              </a:lnSpc>
              <a:spcBef>
                <a:spcPts val="1000"/>
              </a:spcBef>
            </a:pPr>
            <a:r>
              <a:rPr lang="en-US" sz="8000" dirty="0">
                <a:latin typeface="Arial" panose="020B0604020202020204" pitchFamily="34" charset="0"/>
                <a:cs typeface="Arial" panose="020B0604020202020204" pitchFamily="34" charset="0"/>
              </a:rPr>
              <a:t>In households with empowered mothers (group membership), children under the age of two years are fed with a more diverse diet (IDDS-C)</a:t>
            </a:r>
          </a:p>
          <a:p>
            <a:pPr>
              <a:lnSpc>
                <a:spcPct val="120000"/>
              </a:lnSpc>
            </a:pPr>
            <a:r>
              <a:rPr lang="en-US" sz="8000" dirty="0">
                <a:latin typeface="Arial" panose="020B0604020202020204" pitchFamily="34" charset="0"/>
                <a:cs typeface="Arial" panose="020B0604020202020204" pitchFamily="34" charset="0"/>
              </a:rPr>
              <a:t>However, we still feel existing barriers to effectively reach out to women and men – we want to engage men more into nutrition activities – we are experimenting with the concept of “Husband Schools” (Burkina Faso made good experiences)…</a:t>
            </a:r>
          </a:p>
          <a:p>
            <a:pPr marL="0" indent="0">
              <a:buNone/>
            </a:pPr>
            <a:endParaRPr lang="en-US" dirty="0"/>
          </a:p>
        </p:txBody>
      </p:sp>
      <p:sp>
        <p:nvSpPr>
          <p:cNvPr id="5" name="Sprechblase: oval 3">
            <a:extLst>
              <a:ext uri="{FF2B5EF4-FFF2-40B4-BE49-F238E27FC236}">
                <a16:creationId xmlns:a16="http://schemas.microsoft.com/office/drawing/2014/main" id="{B4C57DD8-2506-F9C4-0803-E78A9CE0F9D7}"/>
              </a:ext>
            </a:extLst>
          </p:cNvPr>
          <p:cNvSpPr/>
          <p:nvPr/>
        </p:nvSpPr>
        <p:spPr>
          <a:xfrm>
            <a:off x="2192480" y="822913"/>
            <a:ext cx="8490857" cy="4498679"/>
          </a:xfrm>
          <a:prstGeom prst="wedgeEllipseCallout">
            <a:avLst>
              <a:gd name="adj1" fmla="val -53649"/>
              <a:gd name="adj2" fmla="val 60225"/>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000" b="1" dirty="0">
                <a:latin typeface="Arial"/>
                <a:cs typeface="Arial"/>
              </a:rPr>
              <a:t>We want to work more with Gender-transformative Approaches (GTA): </a:t>
            </a:r>
            <a:br>
              <a:rPr lang="en-US" sz="2000" b="1" dirty="0">
                <a:latin typeface="Arial"/>
                <a:cs typeface="Arial"/>
              </a:rPr>
            </a:br>
            <a:r>
              <a:rPr lang="en-US" sz="2000" dirty="0">
                <a:latin typeface="Arial"/>
                <a:cs typeface="Arial"/>
              </a:rPr>
              <a:t>Based on the Gender assessments done in Eastern and </a:t>
            </a:r>
            <a:r>
              <a:rPr lang="en-US" sz="2000" dirty="0" err="1">
                <a:latin typeface="Arial"/>
                <a:cs typeface="Arial"/>
              </a:rPr>
              <a:t>Luapula</a:t>
            </a:r>
            <a:r>
              <a:rPr lang="en-US" sz="2000" dirty="0">
                <a:latin typeface="Arial"/>
                <a:cs typeface="Arial"/>
              </a:rPr>
              <a:t>, we know that we needed to involve men more because men were not really present and knowledgeable on nutrition … so we tried to involve men in the care group.</a:t>
            </a:r>
          </a:p>
          <a:p>
            <a:pPr algn="ctr"/>
            <a:r>
              <a:rPr lang="en-US" sz="2000" dirty="0">
                <a:latin typeface="Arial"/>
                <a:cs typeface="Arial"/>
              </a:rPr>
              <a:t>We are planning to evaluate the outcomes this year and will share results. </a:t>
            </a:r>
            <a:endParaRPr lang="en-US" sz="2000" dirty="0">
              <a:latin typeface="Arial" panose="020B0604020202020204" pitchFamily="34" charset="0"/>
              <a:cs typeface="Arial" panose="020B0604020202020204" pitchFamily="34" charset="0"/>
            </a:endParaRPr>
          </a:p>
          <a:p>
            <a:pPr algn="ctr"/>
            <a:r>
              <a:rPr lang="en-US" sz="2000" b="1" dirty="0">
                <a:latin typeface="Arial"/>
                <a:cs typeface="Arial"/>
              </a:rPr>
              <a:t>Do others have data or experience in this? </a:t>
            </a:r>
            <a:endParaRPr lang="en-US" sz="2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3409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rafik 6">
            <a:extLst>
              <a:ext uri="{FF2B5EF4-FFF2-40B4-BE49-F238E27FC236}">
                <a16:creationId xmlns:a16="http://schemas.microsoft.com/office/drawing/2014/main" id="{47EB5E76-F354-49A8-B496-E6F56137DEA5}"/>
              </a:ext>
            </a:extLst>
          </p:cNvPr>
          <p:cNvPicPr>
            <a:picLocks noChangeAspect="1"/>
          </p:cNvPicPr>
          <p:nvPr/>
        </p:nvPicPr>
        <p:blipFill rotWithShape="1">
          <a:blip r:embed="rId3">
            <a:alphaModFix amt="50000"/>
            <a:extLst>
              <a:ext uri="{28A0092B-C50C-407E-A947-70E740481C1C}">
                <a14:useLocalDpi xmlns:a14="http://schemas.microsoft.com/office/drawing/2010/main"/>
              </a:ext>
            </a:extLst>
          </a:blip>
          <a:srcRect/>
          <a:stretch/>
        </p:blipFill>
        <p:spPr>
          <a:xfrm>
            <a:off x="-1567543" y="-2448183"/>
            <a:ext cx="18269817" cy="9306183"/>
          </a:xfrm>
          <a:prstGeom prst="rect">
            <a:avLst/>
          </a:prstGeom>
          <a:ln>
            <a:noFill/>
          </a:ln>
          <a:effectLst>
            <a:outerShdw blurRad="292100" dist="139700" dir="2700000" algn="tl" rotWithShape="0">
              <a:srgbClr val="333333">
                <a:alpha val="65000"/>
              </a:srgbClr>
            </a:outerShdw>
          </a:effectLst>
        </p:spPr>
      </p:pic>
      <p:sp>
        <p:nvSpPr>
          <p:cNvPr id="2" name="Titel 1"/>
          <p:cNvSpPr>
            <a:spLocks noGrp="1"/>
          </p:cNvSpPr>
          <p:nvPr>
            <p:ph type="title"/>
          </p:nvPr>
        </p:nvSpPr>
        <p:spPr>
          <a:xfrm>
            <a:off x="166756" y="2093674"/>
            <a:ext cx="11858487" cy="4040085"/>
          </a:xfrm>
        </p:spPr>
        <p:txBody>
          <a:bodyPr/>
          <a:lstStyle/>
          <a:p>
            <a:r>
              <a:rPr lang="de-DE" sz="4000"/>
              <a:t>Outlook: </a:t>
            </a:r>
            <a:br>
              <a:rPr lang="de-DE" sz="4000"/>
            </a:br>
            <a:r>
              <a:rPr lang="de-DE" sz="4000"/>
              <a:t>German Development </a:t>
            </a:r>
            <a:r>
              <a:rPr lang="de-DE" sz="4000" err="1"/>
              <a:t>Cooperation`s</a:t>
            </a:r>
            <a:r>
              <a:rPr lang="de-DE" sz="4000"/>
              <a:t> </a:t>
            </a:r>
            <a:r>
              <a:rPr lang="de-DE" sz="4000" err="1"/>
              <a:t>future</a:t>
            </a:r>
            <a:r>
              <a:rPr lang="de-DE" sz="4000"/>
              <a:t> Engagement in </a:t>
            </a:r>
            <a:r>
              <a:rPr lang="de-DE" sz="4000" err="1"/>
              <a:t>Zambia`s</a:t>
            </a:r>
            <a:r>
              <a:rPr lang="de-DE" sz="4000"/>
              <a:t> Food System</a:t>
            </a:r>
            <a:endParaRPr lang="de-DE" sz="2800"/>
          </a:p>
        </p:txBody>
      </p:sp>
      <p:sp>
        <p:nvSpPr>
          <p:cNvPr id="6" name="Datumsplatzhalter 5">
            <a:extLst>
              <a:ext uri="{FF2B5EF4-FFF2-40B4-BE49-F238E27FC236}">
                <a16:creationId xmlns:a16="http://schemas.microsoft.com/office/drawing/2014/main" id="{6E26B699-9923-44B1-B4B3-68CB333C4517}"/>
              </a:ext>
            </a:extLst>
          </p:cNvPr>
          <p:cNvSpPr>
            <a:spLocks noGrp="1"/>
          </p:cNvSpPr>
          <p:nvPr>
            <p:ph type="dt" sz="half" idx="12"/>
          </p:nvPr>
        </p:nvSpPr>
        <p:spPr/>
        <p:txBody>
          <a:bodyPr/>
          <a:lstStyle/>
          <a:p>
            <a:pPr defTabSz="914377"/>
            <a:fld id="{A57F8D1C-2EB9-4850-80DB-F97E8A25D535}" type="datetime1">
              <a:rPr lang="en-US">
                <a:solidFill>
                  <a:prstClr val="black">
                    <a:lumMod val="50000"/>
                    <a:lumOff val="50000"/>
                  </a:prstClr>
                </a:solidFill>
              </a:rPr>
              <a:pPr defTabSz="914377"/>
              <a:t>9/12/2023</a:t>
            </a:fld>
            <a:endParaRPr lang="de-DE">
              <a:solidFill>
                <a:prstClr val="black">
                  <a:lumMod val="50000"/>
                  <a:lumOff val="50000"/>
                </a:prstClr>
              </a:solidFill>
            </a:endParaRPr>
          </a:p>
        </p:txBody>
      </p:sp>
      <p:sp>
        <p:nvSpPr>
          <p:cNvPr id="8" name="Fußzeilenplatzhalter 7">
            <a:extLst>
              <a:ext uri="{FF2B5EF4-FFF2-40B4-BE49-F238E27FC236}">
                <a16:creationId xmlns:a16="http://schemas.microsoft.com/office/drawing/2014/main" id="{F2BD97C4-2915-4D03-9AB1-AA21B68BCD70}"/>
              </a:ext>
            </a:extLst>
          </p:cNvPr>
          <p:cNvSpPr>
            <a:spLocks noGrp="1"/>
          </p:cNvSpPr>
          <p:nvPr>
            <p:ph type="ftr" sz="quarter" idx="13"/>
          </p:nvPr>
        </p:nvSpPr>
        <p:spPr/>
        <p:txBody>
          <a:bodyPr/>
          <a:lstStyle/>
          <a:p>
            <a:pPr defTabSz="914377"/>
            <a:r>
              <a:rPr lang="en-US">
                <a:solidFill>
                  <a:prstClr val="black">
                    <a:lumMod val="50000"/>
                    <a:lumOff val="50000"/>
                  </a:prstClr>
                </a:solidFill>
              </a:rPr>
              <a:t>Food and nutrition security - a cross-sectoral orientation</a:t>
            </a:r>
          </a:p>
        </p:txBody>
      </p:sp>
      <p:sp>
        <p:nvSpPr>
          <p:cNvPr id="10" name="Foliennummernplatzhalter 9">
            <a:extLst>
              <a:ext uri="{FF2B5EF4-FFF2-40B4-BE49-F238E27FC236}">
                <a16:creationId xmlns:a16="http://schemas.microsoft.com/office/drawing/2014/main" id="{C8D92609-0476-41D1-940A-618B568F37A1}"/>
              </a:ext>
            </a:extLst>
          </p:cNvPr>
          <p:cNvSpPr>
            <a:spLocks noGrp="1"/>
          </p:cNvSpPr>
          <p:nvPr>
            <p:ph type="sldNum" sz="quarter" idx="14"/>
          </p:nvPr>
        </p:nvSpPr>
        <p:spPr/>
        <p:txBody>
          <a:bodyPr/>
          <a:lstStyle/>
          <a:p>
            <a:pPr defTabSz="914377"/>
            <a:r>
              <a:rPr lang="de-DE">
                <a:solidFill>
                  <a:srgbClr val="6F6F6F"/>
                </a:solidFill>
              </a:rPr>
              <a:t>Page </a:t>
            </a:r>
            <a:fld id="{3A8B5DB7-81A8-4ED4-916B-6B23CD603687}" type="slidenum">
              <a:rPr lang="de-DE">
                <a:solidFill>
                  <a:srgbClr val="6F6F6F"/>
                </a:solidFill>
              </a:rPr>
              <a:pPr defTabSz="914377"/>
              <a:t>23</a:t>
            </a:fld>
            <a:endParaRPr lang="de-DE">
              <a:solidFill>
                <a:srgbClr val="6F6F6F"/>
              </a:solidFill>
            </a:endParaRPr>
          </a:p>
        </p:txBody>
      </p:sp>
      <p:sp>
        <p:nvSpPr>
          <p:cNvPr id="3" name="Rechteck 2">
            <a:extLst>
              <a:ext uri="{FF2B5EF4-FFF2-40B4-BE49-F238E27FC236}">
                <a16:creationId xmlns:a16="http://schemas.microsoft.com/office/drawing/2014/main" id="{45D71DDD-B5BA-41E0-B5CF-D834CBFBC536}"/>
              </a:ext>
            </a:extLst>
          </p:cNvPr>
          <p:cNvSpPr/>
          <p:nvPr/>
        </p:nvSpPr>
        <p:spPr>
          <a:xfrm>
            <a:off x="-1567543" y="6858000"/>
            <a:ext cx="16488229" cy="10270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err="1"/>
          </a:p>
        </p:txBody>
      </p:sp>
    </p:spTree>
    <p:extLst>
      <p:ext uri="{BB962C8B-B14F-4D97-AF65-F5344CB8AC3E}">
        <p14:creationId xmlns:p14="http://schemas.microsoft.com/office/powerpoint/2010/main" val="3108232648"/>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52">
            <a:extLst>
              <a:ext uri="{FF2B5EF4-FFF2-40B4-BE49-F238E27FC236}">
                <a16:creationId xmlns:a16="http://schemas.microsoft.com/office/drawing/2014/main" id="{DDAA8799-699D-46F5-8275-90757BC3DEF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633588" y="4867273"/>
            <a:ext cx="1597291" cy="573075"/>
          </a:xfrm>
          <a:prstGeom prst="rect">
            <a:avLst/>
          </a:prstGeom>
        </p:spPr>
      </p:pic>
      <p:pic>
        <p:nvPicPr>
          <p:cNvPr id="54" name="Picture 53">
            <a:extLst>
              <a:ext uri="{FF2B5EF4-FFF2-40B4-BE49-F238E27FC236}">
                <a16:creationId xmlns:a16="http://schemas.microsoft.com/office/drawing/2014/main" id="{B2D6019B-1C22-4BBC-B246-C172E699AE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635552" y="2682501"/>
            <a:ext cx="1597291" cy="573075"/>
          </a:xfrm>
          <a:prstGeom prst="rect">
            <a:avLst/>
          </a:prstGeom>
        </p:spPr>
      </p:pic>
      <p:sp>
        <p:nvSpPr>
          <p:cNvPr id="56" name="TextBox 55">
            <a:extLst>
              <a:ext uri="{FF2B5EF4-FFF2-40B4-BE49-F238E27FC236}">
                <a16:creationId xmlns:a16="http://schemas.microsoft.com/office/drawing/2014/main" id="{C6CC3B80-E8EA-4576-9CD6-AF9B5F294594}"/>
              </a:ext>
            </a:extLst>
          </p:cNvPr>
          <p:cNvSpPr txBox="1"/>
          <p:nvPr/>
        </p:nvSpPr>
        <p:spPr>
          <a:xfrm>
            <a:off x="1572770" y="2548473"/>
            <a:ext cx="1033783" cy="420564"/>
          </a:xfrm>
          <a:prstGeom prst="rect">
            <a:avLst/>
          </a:prstGeom>
          <a:noFill/>
        </p:spPr>
        <p:txBody>
          <a:bodyPr wrap="square" rtlCol="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a:ln>
                  <a:noFill/>
                </a:ln>
                <a:solidFill>
                  <a:prstClr val="white"/>
                </a:solidFill>
                <a:effectLst/>
                <a:uLnTx/>
                <a:uFillTx/>
                <a:latin typeface="Arial"/>
                <a:ea typeface="+mn-ea"/>
                <a:cs typeface="+mn-cs"/>
              </a:rPr>
              <a:t>GIC</a:t>
            </a:r>
            <a:endParaRPr kumimoji="0" lang="en-US" sz="2400" b="0" i="0" u="none" strike="noStrike" kern="1200" cap="none" spc="0" normalizeH="0" baseline="0" noProof="0">
              <a:ln>
                <a:noFill/>
              </a:ln>
              <a:solidFill>
                <a:prstClr val="white"/>
              </a:solidFill>
              <a:effectLst/>
              <a:uLnTx/>
              <a:uFillTx/>
              <a:latin typeface="Arial"/>
              <a:ea typeface="+mn-ea"/>
              <a:cs typeface="+mn-cs"/>
            </a:endParaRPr>
          </a:p>
        </p:txBody>
      </p:sp>
      <p:sp>
        <p:nvSpPr>
          <p:cNvPr id="3" name="Rectangle 2">
            <a:extLst>
              <a:ext uri="{FF2B5EF4-FFF2-40B4-BE49-F238E27FC236}">
                <a16:creationId xmlns:a16="http://schemas.microsoft.com/office/drawing/2014/main" id="{7E92752B-CA99-4718-AB22-84959D00F6EF}"/>
              </a:ext>
            </a:extLst>
          </p:cNvPr>
          <p:cNvSpPr/>
          <p:nvPr/>
        </p:nvSpPr>
        <p:spPr>
          <a:xfrm>
            <a:off x="257718" y="-50571"/>
            <a:ext cx="11676567" cy="954107"/>
          </a:xfrm>
          <a:prstGeom prst="rect">
            <a:avLst/>
          </a:prstGeom>
        </p:spPr>
        <p:txBody>
          <a:bodyPr wrap="square">
            <a:spAutoFit/>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Body"/>
                <a:ea typeface="+mn-ea"/>
                <a:cs typeface="+mn-cs"/>
              </a:rPr>
              <a:t>3</a:t>
            </a:r>
            <a:r>
              <a:rPr kumimoji="0" lang="en-US" sz="3200" b="1" i="0" u="none" strike="noStrike" kern="1200" cap="none" spc="0" normalizeH="0" baseline="0" noProof="0" dirty="0">
                <a:ln>
                  <a:noFill/>
                </a:ln>
                <a:solidFill>
                  <a:prstClr val="black"/>
                </a:solidFill>
                <a:effectLst/>
                <a:uLnTx/>
                <a:uFillTx/>
                <a:latin typeface="Arial Body"/>
                <a:ea typeface="+mn-ea"/>
                <a:cs typeface="+mn-cs"/>
              </a:rPr>
              <a:t>Agriculture and Food Security Cluster and Target Groups: </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effectLst/>
                <a:uLnTx/>
                <a:uFillTx/>
                <a:latin typeface="Arial Body"/>
                <a:ea typeface="+mn-ea"/>
                <a:cs typeface="+mn-cs"/>
              </a:rPr>
              <a:t>Addressing multi-sectorial challenges with complementary approaches</a:t>
            </a:r>
            <a:endParaRPr kumimoji="0" lang="fr-FR" sz="2400" b="0" i="0" u="none" strike="noStrike" kern="0" cap="none" spc="0" normalizeH="0" baseline="0" noProof="0" dirty="0">
              <a:ln>
                <a:noFill/>
              </a:ln>
              <a:effectLst/>
              <a:uLnTx/>
              <a:uFillTx/>
              <a:latin typeface="Arial Body"/>
              <a:ea typeface="+mn-ea"/>
              <a:cs typeface="+mn-cs"/>
            </a:endParaRPr>
          </a:p>
        </p:txBody>
      </p:sp>
      <p:pic>
        <p:nvPicPr>
          <p:cNvPr id="4" name="Picture 3" descr="Diagram&#10;&#10;Description automatically generated">
            <a:extLst>
              <a:ext uri="{FF2B5EF4-FFF2-40B4-BE49-F238E27FC236}">
                <a16:creationId xmlns:a16="http://schemas.microsoft.com/office/drawing/2014/main" id="{0E0C57C1-EA53-459D-BBE9-AB33A844770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59147" y="1052887"/>
            <a:ext cx="8500112" cy="5996156"/>
          </a:xfrm>
          <a:prstGeom prst="rect">
            <a:avLst/>
          </a:prstGeom>
        </p:spPr>
      </p:pic>
      <p:grpSp>
        <p:nvGrpSpPr>
          <p:cNvPr id="6" name="Group 5">
            <a:extLst>
              <a:ext uri="{FF2B5EF4-FFF2-40B4-BE49-F238E27FC236}">
                <a16:creationId xmlns:a16="http://schemas.microsoft.com/office/drawing/2014/main" id="{B8C841B5-18A4-4ACD-9F65-95987F27FEF1}"/>
              </a:ext>
            </a:extLst>
          </p:cNvPr>
          <p:cNvGrpSpPr/>
          <p:nvPr/>
        </p:nvGrpSpPr>
        <p:grpSpPr>
          <a:xfrm>
            <a:off x="5863673" y="841981"/>
            <a:ext cx="6281871" cy="5898673"/>
            <a:chOff x="5863670" y="841982"/>
            <a:chExt cx="6281869" cy="5898673"/>
          </a:xfrm>
        </p:grpSpPr>
        <p:sp>
          <p:nvSpPr>
            <p:cNvPr id="29" name="Rectangle: Rounded Corners 28">
              <a:extLst>
                <a:ext uri="{FF2B5EF4-FFF2-40B4-BE49-F238E27FC236}">
                  <a16:creationId xmlns:a16="http://schemas.microsoft.com/office/drawing/2014/main" id="{3E505EAF-B8A3-4D1D-8105-87562F3D58F7}"/>
                </a:ext>
              </a:extLst>
            </p:cNvPr>
            <p:cNvSpPr>
              <a:spLocks noChangeAspect="1"/>
            </p:cNvSpPr>
            <p:nvPr/>
          </p:nvSpPr>
          <p:spPr>
            <a:xfrm>
              <a:off x="8593628" y="1485145"/>
              <a:ext cx="3540071" cy="621963"/>
            </a:xfrm>
            <a:prstGeom prst="roundRect">
              <a:avLst>
                <a:gd name="adj" fmla="val 0"/>
              </a:avLst>
            </a:prstGeom>
            <a:solidFill>
              <a:srgbClr val="60C4D9"/>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white"/>
                  </a:solidFill>
                  <a:effectLst/>
                  <a:uLnTx/>
                  <a:uFillTx/>
                  <a:latin typeface="Arial"/>
                  <a:ea typeface="+mn-ea"/>
                  <a:cs typeface="+mn-cs"/>
                </a:rPr>
                <a:t>     </a:t>
              </a:r>
              <a:r>
                <a:rPr kumimoji="0" lang="en-US" sz="1333" b="0" i="0" u="none" strike="noStrike" kern="1200" cap="none" spc="0" normalizeH="0" baseline="0" noProof="0" err="1">
                  <a:ln>
                    <a:noFill/>
                  </a:ln>
                  <a:solidFill>
                    <a:prstClr val="white"/>
                  </a:solidFill>
                  <a:effectLst/>
                  <a:uLnTx/>
                  <a:uFillTx/>
                  <a:latin typeface="Arial"/>
                  <a:ea typeface="+mn-ea"/>
                  <a:cs typeface="+mn-cs"/>
                </a:rPr>
                <a:t>Agfin</a:t>
              </a:r>
              <a:r>
                <a:rPr kumimoji="0" lang="en-US" sz="1333" b="0" i="0" u="none" strike="noStrike" kern="1200" cap="none" spc="0" normalizeH="0" baseline="0" noProof="0">
                  <a:ln>
                    <a:noFill/>
                  </a:ln>
                  <a:solidFill>
                    <a:prstClr val="white"/>
                  </a:solidFill>
                  <a:effectLst/>
                  <a:uLnTx/>
                  <a:uFillTx/>
                  <a:latin typeface="Arial"/>
                  <a:ea typeface="+mn-ea"/>
                  <a:cs typeface="+mn-cs"/>
                </a:rPr>
                <a:t> &amp;CRIIZ : Farms and rural </a:t>
              </a:r>
              <a:r>
                <a:rPr kumimoji="0" lang="en-US" sz="1333" b="0" i="0" u="none" strike="noStrike" kern="1200" cap="none" spc="0" normalizeH="0" baseline="0" noProof="0" err="1">
                  <a:ln>
                    <a:noFill/>
                  </a:ln>
                  <a:solidFill>
                    <a:prstClr val="white"/>
                  </a:solidFill>
                  <a:effectLst/>
                  <a:uLnTx/>
                  <a:uFillTx/>
                  <a:latin typeface="Arial"/>
                  <a:ea typeface="+mn-ea"/>
                  <a:cs typeface="+mn-cs"/>
                </a:rPr>
                <a:t>agro</a:t>
              </a:r>
              <a:r>
                <a:rPr kumimoji="0" lang="en-US" sz="1333" b="0" i="0" u="none" strike="noStrike" kern="1200" cap="none" spc="0" normalizeH="0" baseline="0" noProof="0">
                  <a:ln>
                    <a:noFill/>
                  </a:ln>
                  <a:solidFill>
                    <a:prstClr val="white"/>
                  </a:solidFill>
                  <a:effectLst/>
                  <a:uLnTx/>
                  <a:uFillTx/>
                  <a:latin typeface="Arial"/>
                  <a:ea typeface="+mn-ea"/>
                  <a:cs typeface="+mn-cs"/>
                </a:rPr>
                <a:t>-</a:t>
              </a:r>
              <a:br>
                <a:rPr kumimoji="0" lang="en-US" sz="1333" b="0" i="0" u="none" strike="noStrike" kern="1200" cap="none" spc="0" normalizeH="0" baseline="0" noProof="0">
                  <a:ln>
                    <a:noFill/>
                  </a:ln>
                  <a:solidFill>
                    <a:prstClr val="white"/>
                  </a:solidFill>
                  <a:effectLst/>
                  <a:uLnTx/>
                  <a:uFillTx/>
                  <a:latin typeface="Arial"/>
                  <a:ea typeface="+mn-ea"/>
                  <a:cs typeface="+mn-cs"/>
                </a:rPr>
              </a:br>
              <a:r>
                <a:rPr kumimoji="0" lang="en-US" sz="1333" b="0" i="0" u="none" strike="noStrike" kern="1200" cap="none" spc="0" normalizeH="0" baseline="0" noProof="0">
                  <a:ln>
                    <a:noFill/>
                  </a:ln>
                  <a:solidFill>
                    <a:prstClr val="white"/>
                  </a:solidFill>
                  <a:effectLst/>
                  <a:uLnTx/>
                  <a:uFillTx/>
                  <a:latin typeface="Arial"/>
                  <a:ea typeface="+mn-ea"/>
                  <a:cs typeface="+mn-cs"/>
                </a:rPr>
                <a:t>enterprises, financial institutions</a:t>
              </a:r>
            </a:p>
            <a:p>
              <a:pPr marL="0" marR="0" lvl="0" indent="0" algn="r"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a:ln>
                  <a:noFill/>
                </a:ln>
                <a:solidFill>
                  <a:prstClr val="white"/>
                </a:solidFill>
                <a:effectLst/>
                <a:uLnTx/>
                <a:uFillTx/>
                <a:latin typeface="Arial"/>
                <a:ea typeface="+mn-ea"/>
                <a:cs typeface="+mn-cs"/>
              </a:endParaRPr>
            </a:p>
          </p:txBody>
        </p:sp>
        <p:grpSp>
          <p:nvGrpSpPr>
            <p:cNvPr id="38" name="Group 37">
              <a:extLst>
                <a:ext uri="{FF2B5EF4-FFF2-40B4-BE49-F238E27FC236}">
                  <a16:creationId xmlns:a16="http://schemas.microsoft.com/office/drawing/2014/main" id="{81CA3F5F-1C8C-4F84-9046-63C1F7EC4556}"/>
                </a:ext>
              </a:extLst>
            </p:cNvPr>
            <p:cNvGrpSpPr>
              <a:grpSpLocks noChangeAspect="1"/>
            </p:cNvGrpSpPr>
            <p:nvPr/>
          </p:nvGrpSpPr>
          <p:grpSpPr>
            <a:xfrm>
              <a:off x="8000120" y="2116434"/>
              <a:ext cx="4145419" cy="623999"/>
              <a:chOff x="5754013" y="2053701"/>
              <a:chExt cx="3389972" cy="510284"/>
            </a:xfrm>
          </p:grpSpPr>
          <p:sp>
            <p:nvSpPr>
              <p:cNvPr id="23" name="Rectangle: Rounded Corners 22">
                <a:extLst>
                  <a:ext uri="{FF2B5EF4-FFF2-40B4-BE49-F238E27FC236}">
                    <a16:creationId xmlns:a16="http://schemas.microsoft.com/office/drawing/2014/main" id="{F79BD56A-319A-4B0D-B172-593DC3B78DD0}"/>
                  </a:ext>
                </a:extLst>
              </p:cNvPr>
              <p:cNvSpPr/>
              <p:nvPr/>
            </p:nvSpPr>
            <p:spPr>
              <a:xfrm>
                <a:off x="6028692" y="2056841"/>
                <a:ext cx="3115293" cy="503997"/>
              </a:xfrm>
              <a:prstGeom prst="roundRect">
                <a:avLst>
                  <a:gd name="adj" fmla="val 0"/>
                </a:avLst>
              </a:prstGeom>
              <a:solidFill>
                <a:srgbClr val="75BB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          GIC: Smallholder Farmers, Processors</a:t>
                </a:r>
              </a:p>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and </a:t>
                </a:r>
                <a:r>
                  <a:rPr kumimoji="0" lang="en-US" sz="1351" b="0" i="0" u="none" strike="noStrike" kern="1200" cap="none" spc="0" normalizeH="0" baseline="0" noProof="0" err="1">
                    <a:ln>
                      <a:noFill/>
                    </a:ln>
                    <a:solidFill>
                      <a:prstClr val="white"/>
                    </a:solidFill>
                    <a:effectLst/>
                    <a:uLnTx/>
                    <a:uFillTx/>
                    <a:latin typeface="Arial"/>
                    <a:ea typeface="+mn-ea"/>
                    <a:cs typeface="+mn-cs"/>
                  </a:rPr>
                  <a:t>Agro</a:t>
                </a:r>
                <a:r>
                  <a:rPr kumimoji="0" lang="en-US" sz="1351" b="0" i="0" u="none" strike="noStrike" kern="1200" cap="none" spc="0" normalizeH="0" baseline="0" noProof="0">
                    <a:ln>
                      <a:noFill/>
                    </a:ln>
                    <a:solidFill>
                      <a:prstClr val="white"/>
                    </a:solidFill>
                    <a:effectLst/>
                    <a:uLnTx/>
                    <a:uFillTx/>
                    <a:latin typeface="Arial"/>
                    <a:ea typeface="+mn-ea"/>
                    <a:cs typeface="+mn-cs"/>
                  </a:rPr>
                  <a:t>-enterprises</a:t>
                </a:r>
              </a:p>
            </p:txBody>
          </p:sp>
          <p:grpSp>
            <p:nvGrpSpPr>
              <p:cNvPr id="14" name="Group 13">
                <a:extLst>
                  <a:ext uri="{FF2B5EF4-FFF2-40B4-BE49-F238E27FC236}">
                    <a16:creationId xmlns:a16="http://schemas.microsoft.com/office/drawing/2014/main" id="{1C982EDD-9621-42B4-881F-55F0EB346A54}"/>
                  </a:ext>
                </a:extLst>
              </p:cNvPr>
              <p:cNvGrpSpPr/>
              <p:nvPr/>
            </p:nvGrpSpPr>
            <p:grpSpPr>
              <a:xfrm>
                <a:off x="5754013" y="2053701"/>
                <a:ext cx="513376" cy="510284"/>
                <a:chOff x="5234148" y="2394717"/>
                <a:chExt cx="504002" cy="500966"/>
              </a:xfrm>
            </p:grpSpPr>
            <p:sp>
              <p:nvSpPr>
                <p:cNvPr id="25" name="Oval 24">
                  <a:extLst>
                    <a:ext uri="{FF2B5EF4-FFF2-40B4-BE49-F238E27FC236}">
                      <a16:creationId xmlns:a16="http://schemas.microsoft.com/office/drawing/2014/main" id="{9CB39935-5872-4290-945A-F1E7A577EECF}"/>
                    </a:ext>
                  </a:extLst>
                </p:cNvPr>
                <p:cNvSpPr>
                  <a:spLocks noChangeAspect="1"/>
                </p:cNvSpPr>
                <p:nvPr/>
              </p:nvSpPr>
              <p:spPr>
                <a:xfrm>
                  <a:off x="5234151" y="2402196"/>
                  <a:ext cx="486000" cy="48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a:ln>
                      <a:noFill/>
                    </a:ln>
                    <a:solidFill>
                      <a:prstClr val="white"/>
                    </a:solidFill>
                    <a:effectLst/>
                    <a:uLnTx/>
                    <a:uFillTx/>
                    <a:latin typeface="Arial"/>
                    <a:ea typeface="+mn-ea"/>
                    <a:cs typeface="+mn-cs"/>
                  </a:endParaRPr>
                </a:p>
              </p:txBody>
            </p:sp>
            <p:pic>
              <p:nvPicPr>
                <p:cNvPr id="26" name="Picture 25">
                  <a:extLst>
                    <a:ext uri="{FF2B5EF4-FFF2-40B4-BE49-F238E27FC236}">
                      <a16:creationId xmlns:a16="http://schemas.microsoft.com/office/drawing/2014/main" id="{321BC67D-1478-48CC-A285-F1E7ADCE16E4}"/>
                    </a:ext>
                  </a:extLst>
                </p:cNvPr>
                <p:cNvPicPr>
                  <a:picLocks/>
                </p:cNvPicPr>
                <p:nvPr/>
              </p:nvPicPr>
              <p:blipFill>
                <a:blip r:embed="rId5" cstate="email">
                  <a:extLst>
                    <a:ext uri="{28A0092B-C50C-407E-A947-70E740481C1C}">
                      <a14:useLocalDpi xmlns:a14="http://schemas.microsoft.com/office/drawing/2010/main"/>
                    </a:ext>
                  </a:extLst>
                </a:blip>
                <a:srcRect/>
                <a:stretch/>
              </p:blipFill>
              <p:spPr>
                <a:xfrm>
                  <a:off x="5234148" y="2394717"/>
                  <a:ext cx="504002" cy="500966"/>
                </a:xfrm>
                <a:prstGeom prst="rect">
                  <a:avLst/>
                </a:prstGeom>
              </p:spPr>
            </p:pic>
          </p:grpSp>
        </p:grpSp>
        <p:grpSp>
          <p:nvGrpSpPr>
            <p:cNvPr id="55" name="Group 54">
              <a:extLst>
                <a:ext uri="{FF2B5EF4-FFF2-40B4-BE49-F238E27FC236}">
                  <a16:creationId xmlns:a16="http://schemas.microsoft.com/office/drawing/2014/main" id="{B91330A4-16E3-4057-BA2E-CD7BA74B9D81}"/>
                </a:ext>
              </a:extLst>
            </p:cNvPr>
            <p:cNvGrpSpPr>
              <a:grpSpLocks noChangeAspect="1"/>
            </p:cNvGrpSpPr>
            <p:nvPr/>
          </p:nvGrpSpPr>
          <p:grpSpPr>
            <a:xfrm>
              <a:off x="8269226" y="841982"/>
              <a:ext cx="3864473" cy="1257646"/>
              <a:chOff x="6022694" y="922443"/>
              <a:chExt cx="3121305" cy="1015791"/>
            </a:xfrm>
          </p:grpSpPr>
          <p:sp>
            <p:nvSpPr>
              <p:cNvPr id="27" name="Rectangle: Rounded Corners 26">
                <a:extLst>
                  <a:ext uri="{FF2B5EF4-FFF2-40B4-BE49-F238E27FC236}">
                    <a16:creationId xmlns:a16="http://schemas.microsoft.com/office/drawing/2014/main" id="{6EA720AB-B25F-403C-B3EC-E81BE590CFF2}"/>
                  </a:ext>
                </a:extLst>
              </p:cNvPr>
              <p:cNvSpPr/>
              <p:nvPr/>
            </p:nvSpPr>
            <p:spPr>
              <a:xfrm>
                <a:off x="6523286" y="922443"/>
                <a:ext cx="2620713" cy="504000"/>
              </a:xfrm>
              <a:prstGeom prst="roundRect">
                <a:avLst>
                  <a:gd name="adj"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CREATE &amp; </a:t>
                </a:r>
                <a:r>
                  <a:rPr kumimoji="0" lang="en-US" sz="1351" b="0" i="0" u="none" strike="noStrike" kern="1200" cap="none" spc="0" normalizeH="0" baseline="0" noProof="0" err="1">
                    <a:ln>
                      <a:noFill/>
                    </a:ln>
                    <a:solidFill>
                      <a:prstClr val="white"/>
                    </a:solidFill>
                    <a:effectLst/>
                    <a:uLnTx/>
                    <a:uFillTx/>
                    <a:latin typeface="Arial"/>
                    <a:ea typeface="+mn-ea"/>
                    <a:cs typeface="+mn-cs"/>
                  </a:rPr>
                  <a:t>AgSys</a:t>
                </a:r>
                <a:r>
                  <a:rPr kumimoji="0" lang="en-US" sz="1351" b="0" i="0" u="none" strike="noStrike" kern="1200" cap="none" spc="0" normalizeH="0" baseline="0" noProof="0">
                    <a:ln>
                      <a:noFill/>
                    </a:ln>
                    <a:solidFill>
                      <a:prstClr val="white"/>
                    </a:solidFill>
                    <a:effectLst/>
                    <a:uLnTx/>
                    <a:uFillTx/>
                    <a:latin typeface="Arial"/>
                    <a:ea typeface="+mn-ea"/>
                    <a:cs typeface="+mn-cs"/>
                  </a:rPr>
                  <a:t>: GRZ; agricultural stakeholders; policymakers</a:t>
                </a:r>
              </a:p>
            </p:txBody>
          </p:sp>
          <p:pic>
            <p:nvPicPr>
              <p:cNvPr id="28" name="Picture 27" descr="Icon&#10;&#10;Description automatically generated">
                <a:extLst>
                  <a:ext uri="{FF2B5EF4-FFF2-40B4-BE49-F238E27FC236}">
                    <a16:creationId xmlns:a16="http://schemas.microsoft.com/office/drawing/2014/main" id="{33B56468-AE5B-4C3A-82E2-6208BFD2F30D}"/>
                  </a:ext>
                </a:extLst>
              </p:cNvPr>
              <p:cNvPicPr>
                <a:picLocks/>
              </p:cNvPicPr>
              <p:nvPr/>
            </p:nvPicPr>
            <p:blipFill>
              <a:blip r:embed="rId6" cstate="email">
                <a:extLst>
                  <a:ext uri="{28A0092B-C50C-407E-A947-70E740481C1C}">
                    <a14:useLocalDpi xmlns:a14="http://schemas.microsoft.com/office/drawing/2010/main"/>
                  </a:ext>
                </a:extLst>
              </a:blip>
              <a:stretch>
                <a:fillRect/>
              </a:stretch>
            </p:blipFill>
            <p:spPr>
              <a:xfrm>
                <a:off x="6022694" y="1434233"/>
                <a:ext cx="504000" cy="504001"/>
              </a:xfrm>
              <a:prstGeom prst="rect">
                <a:avLst/>
              </a:prstGeom>
            </p:spPr>
          </p:pic>
        </p:grpSp>
        <p:grpSp>
          <p:nvGrpSpPr>
            <p:cNvPr id="17" name="Group 16">
              <a:extLst>
                <a:ext uri="{FF2B5EF4-FFF2-40B4-BE49-F238E27FC236}">
                  <a16:creationId xmlns:a16="http://schemas.microsoft.com/office/drawing/2014/main" id="{B354D041-DDA8-4ED5-A468-4ADC1A31CD17}"/>
                </a:ext>
              </a:extLst>
            </p:cNvPr>
            <p:cNvGrpSpPr>
              <a:grpSpLocks noChangeAspect="1"/>
            </p:cNvGrpSpPr>
            <p:nvPr/>
          </p:nvGrpSpPr>
          <p:grpSpPr>
            <a:xfrm>
              <a:off x="7664440" y="2749744"/>
              <a:ext cx="4481031" cy="624000"/>
              <a:chOff x="5524704" y="3041840"/>
              <a:chExt cx="3619296" cy="504000"/>
            </a:xfrm>
          </p:grpSpPr>
          <p:sp>
            <p:nvSpPr>
              <p:cNvPr id="31" name="Rectangle: Rounded Corners 30">
                <a:extLst>
                  <a:ext uri="{FF2B5EF4-FFF2-40B4-BE49-F238E27FC236}">
                    <a16:creationId xmlns:a16="http://schemas.microsoft.com/office/drawing/2014/main" id="{8C26721A-3BBC-4344-BE2D-8CAE58AB377C}"/>
                  </a:ext>
                </a:extLst>
              </p:cNvPr>
              <p:cNvSpPr/>
              <p:nvPr/>
            </p:nvSpPr>
            <p:spPr>
              <a:xfrm>
                <a:off x="5776704" y="3041840"/>
                <a:ext cx="3367296" cy="504000"/>
              </a:xfrm>
              <a:prstGeom prst="roundRect">
                <a:avLst>
                  <a:gd name="adj" fmla="val 0"/>
                </a:avLst>
              </a:prstGeom>
              <a:solidFill>
                <a:srgbClr val="FFA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FANSER: Women of reproductive age</a:t>
                </a:r>
              </a:p>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and children below the age of two</a:t>
                </a:r>
              </a:p>
            </p:txBody>
          </p:sp>
          <p:pic>
            <p:nvPicPr>
              <p:cNvPr id="33" name="Picture 32" descr="Logo, icon&#10;&#10;Description automatically generated">
                <a:extLst>
                  <a:ext uri="{FF2B5EF4-FFF2-40B4-BE49-F238E27FC236}">
                    <a16:creationId xmlns:a16="http://schemas.microsoft.com/office/drawing/2014/main" id="{AB461A9A-130B-4C13-9E6D-E967A7306746}"/>
                  </a:ext>
                </a:extLst>
              </p:cNvPr>
              <p:cNvPicPr>
                <a:picLocks/>
              </p:cNvPicPr>
              <p:nvPr/>
            </p:nvPicPr>
            <p:blipFill>
              <a:blip r:embed="rId7" cstate="email">
                <a:extLst>
                  <a:ext uri="{28A0092B-C50C-407E-A947-70E740481C1C}">
                    <a14:useLocalDpi xmlns:a14="http://schemas.microsoft.com/office/drawing/2010/main"/>
                  </a:ext>
                </a:extLst>
              </a:blip>
              <a:stretch>
                <a:fillRect/>
              </a:stretch>
            </p:blipFill>
            <p:spPr>
              <a:xfrm>
                <a:off x="5524704" y="3041840"/>
                <a:ext cx="504000" cy="504000"/>
              </a:xfrm>
              <a:prstGeom prst="rect">
                <a:avLst/>
              </a:prstGeom>
            </p:spPr>
          </p:pic>
        </p:grpSp>
        <p:grpSp>
          <p:nvGrpSpPr>
            <p:cNvPr id="19" name="Group 18">
              <a:extLst>
                <a:ext uri="{FF2B5EF4-FFF2-40B4-BE49-F238E27FC236}">
                  <a16:creationId xmlns:a16="http://schemas.microsoft.com/office/drawing/2014/main" id="{58D81B48-A479-4D19-9EC6-ED03D496B5FB}"/>
                </a:ext>
              </a:extLst>
            </p:cNvPr>
            <p:cNvGrpSpPr>
              <a:grpSpLocks noChangeAspect="1"/>
            </p:cNvGrpSpPr>
            <p:nvPr/>
          </p:nvGrpSpPr>
          <p:grpSpPr>
            <a:xfrm>
              <a:off x="7040440" y="4050966"/>
              <a:ext cx="5093255" cy="624000"/>
              <a:chOff x="4999721" y="4471514"/>
              <a:chExt cx="4144279" cy="507736"/>
            </a:xfrm>
          </p:grpSpPr>
          <p:sp>
            <p:nvSpPr>
              <p:cNvPr id="34" name="Rectangle: Rounded Corners 33">
                <a:extLst>
                  <a:ext uri="{FF2B5EF4-FFF2-40B4-BE49-F238E27FC236}">
                    <a16:creationId xmlns:a16="http://schemas.microsoft.com/office/drawing/2014/main" id="{A930EE37-9DAE-4CC8-85B5-7CC9F1716F5D}"/>
                  </a:ext>
                </a:extLst>
              </p:cNvPr>
              <p:cNvSpPr/>
              <p:nvPr/>
            </p:nvSpPr>
            <p:spPr>
              <a:xfrm>
                <a:off x="5245704" y="4475250"/>
                <a:ext cx="3898296" cy="504000"/>
              </a:xfrm>
              <a:prstGeom prst="roundRect">
                <a:avLst>
                  <a:gd name="adj" fmla="val 0"/>
                </a:avLst>
              </a:prstGeom>
              <a:solidFill>
                <a:srgbClr val="318E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FABI: </a:t>
                </a:r>
                <a:r>
                  <a:rPr kumimoji="0" lang="en-US" sz="1351" b="0" i="0" u="none" strike="noStrike" kern="1200" cap="none" spc="0" normalizeH="0" baseline="0" noProof="0" err="1">
                    <a:ln>
                      <a:noFill/>
                    </a:ln>
                    <a:solidFill>
                      <a:prstClr val="white"/>
                    </a:solidFill>
                    <a:effectLst/>
                    <a:uLnTx/>
                    <a:uFillTx/>
                    <a:latin typeface="Arial"/>
                    <a:ea typeface="+mn-ea"/>
                    <a:cs typeface="+mn-cs"/>
                  </a:rPr>
                  <a:t>MoA</a:t>
                </a:r>
                <a:r>
                  <a:rPr kumimoji="0" lang="en-US" sz="1351" b="0" i="0" u="none" strike="noStrike" kern="1200" cap="none" spc="0" normalizeH="0" baseline="0" noProof="0">
                    <a:ln>
                      <a:noFill/>
                    </a:ln>
                    <a:solidFill>
                      <a:prstClr val="white"/>
                    </a:solidFill>
                    <a:effectLst/>
                    <a:uLnTx/>
                    <a:uFillTx/>
                    <a:latin typeface="Arial"/>
                    <a:ea typeface="+mn-ea"/>
                    <a:cs typeface="+mn-cs"/>
                  </a:rPr>
                  <a:t> &amp; MFL Government Institutions, </a:t>
                </a:r>
              </a:p>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Stakeholders in the Agriculture Sector</a:t>
                </a:r>
              </a:p>
            </p:txBody>
          </p:sp>
          <p:pic>
            <p:nvPicPr>
              <p:cNvPr id="35" name="Graphic 34">
                <a:extLst>
                  <a:ext uri="{FF2B5EF4-FFF2-40B4-BE49-F238E27FC236}">
                    <a16:creationId xmlns:a16="http://schemas.microsoft.com/office/drawing/2014/main" id="{657B81EC-618B-4577-B9F1-9CC7609A272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999721" y="4471514"/>
                <a:ext cx="507736" cy="507736"/>
              </a:xfrm>
              <a:prstGeom prst="rect">
                <a:avLst/>
              </a:prstGeom>
            </p:spPr>
          </p:pic>
        </p:grpSp>
        <p:grpSp>
          <p:nvGrpSpPr>
            <p:cNvPr id="18" name="Group 17">
              <a:extLst>
                <a:ext uri="{FF2B5EF4-FFF2-40B4-BE49-F238E27FC236}">
                  <a16:creationId xmlns:a16="http://schemas.microsoft.com/office/drawing/2014/main" id="{640E4BCF-ED47-44FD-BF13-F9C5854E4145}"/>
                </a:ext>
              </a:extLst>
            </p:cNvPr>
            <p:cNvGrpSpPr>
              <a:grpSpLocks noChangeAspect="1"/>
            </p:cNvGrpSpPr>
            <p:nvPr/>
          </p:nvGrpSpPr>
          <p:grpSpPr>
            <a:xfrm>
              <a:off x="7213216" y="3361841"/>
              <a:ext cx="4920479" cy="719654"/>
              <a:chOff x="5330628" y="3727131"/>
              <a:chExt cx="3813372" cy="557733"/>
            </a:xfrm>
          </p:grpSpPr>
          <p:sp>
            <p:nvSpPr>
              <p:cNvPr id="36" name="Rectangle: Rounded Corners 35">
                <a:extLst>
                  <a:ext uri="{FF2B5EF4-FFF2-40B4-BE49-F238E27FC236}">
                    <a16:creationId xmlns:a16="http://schemas.microsoft.com/office/drawing/2014/main" id="{F541AF54-0D30-48BB-88AD-F3B97B525E40}"/>
                  </a:ext>
                </a:extLst>
              </p:cNvPr>
              <p:cNvSpPr/>
              <p:nvPr/>
            </p:nvSpPr>
            <p:spPr>
              <a:xfrm>
                <a:off x="5671200" y="3763084"/>
                <a:ext cx="3472800" cy="480042"/>
              </a:xfrm>
              <a:prstGeom prst="roundRect">
                <a:avLst>
                  <a:gd name="adj" fmla="val 0"/>
                </a:avLst>
              </a:prstGeom>
              <a:solidFill>
                <a:srgbClr val="8769A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white"/>
                    </a:solidFill>
                    <a:effectLst/>
                    <a:uLnTx/>
                    <a:uFillTx/>
                    <a:latin typeface="Arial"/>
                    <a:ea typeface="+mn-ea"/>
                    <a:cs typeface="+mn-cs"/>
                  </a:rPr>
                  <a:t>F4F: Dam Management Committees, Artisanal Fishers </a:t>
                </a:r>
                <a:endParaRPr kumimoji="0" lang="en-US" sz="1351" b="0" i="0" u="none" strike="noStrike" kern="1200" cap="none" spc="0" normalizeH="0" baseline="0" noProof="0">
                  <a:ln>
                    <a:noFill/>
                  </a:ln>
                  <a:solidFill>
                    <a:prstClr val="white"/>
                  </a:solidFill>
                  <a:effectLst/>
                  <a:uLnTx/>
                  <a:uFillTx/>
                  <a:latin typeface="Arial"/>
                  <a:ea typeface="+mn-ea"/>
                  <a:cs typeface="+mn-cs"/>
                </a:endParaRPr>
              </a:p>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and Aquaculture Farmers</a:t>
                </a:r>
              </a:p>
            </p:txBody>
          </p:sp>
          <p:pic>
            <p:nvPicPr>
              <p:cNvPr id="37" name="Picture 36">
                <a:extLst>
                  <a:ext uri="{FF2B5EF4-FFF2-40B4-BE49-F238E27FC236}">
                    <a16:creationId xmlns:a16="http://schemas.microsoft.com/office/drawing/2014/main" id="{221349EB-D986-4270-B6C6-02A62CE268F6}"/>
                  </a:ext>
                </a:extLst>
              </p:cNvPr>
              <p:cNvPicPr>
                <a:picLocks/>
              </p:cNvPicPr>
              <p:nvPr/>
            </p:nvPicPr>
            <p:blipFill rotWithShape="1">
              <a:blip r:embed="rId10" cstate="email">
                <a:extLst>
                  <a:ext uri="{28A0092B-C50C-407E-A947-70E740481C1C}">
                    <a14:useLocalDpi xmlns:a14="http://schemas.microsoft.com/office/drawing/2010/main"/>
                  </a:ext>
                </a:extLst>
              </a:blip>
              <a:srcRect/>
              <a:stretch/>
            </p:blipFill>
            <p:spPr>
              <a:xfrm>
                <a:off x="5330628" y="3727131"/>
                <a:ext cx="543402" cy="557733"/>
              </a:xfrm>
              <a:prstGeom prst="rect">
                <a:avLst/>
              </a:prstGeom>
            </p:spPr>
          </p:pic>
        </p:grpSp>
        <p:grpSp>
          <p:nvGrpSpPr>
            <p:cNvPr id="20" name="Group 19">
              <a:extLst>
                <a:ext uri="{FF2B5EF4-FFF2-40B4-BE49-F238E27FC236}">
                  <a16:creationId xmlns:a16="http://schemas.microsoft.com/office/drawing/2014/main" id="{D6265C4B-9447-490A-9E12-50A55D37A9E5}"/>
                </a:ext>
              </a:extLst>
            </p:cNvPr>
            <p:cNvGrpSpPr>
              <a:grpSpLocks noChangeAspect="1"/>
            </p:cNvGrpSpPr>
            <p:nvPr/>
          </p:nvGrpSpPr>
          <p:grpSpPr>
            <a:xfrm>
              <a:off x="6617035" y="4659557"/>
              <a:ext cx="5528436" cy="672000"/>
              <a:chOff x="4736715" y="5140208"/>
              <a:chExt cx="4407284" cy="535720"/>
            </a:xfrm>
          </p:grpSpPr>
          <p:sp>
            <p:nvSpPr>
              <p:cNvPr id="39" name="Rectangle: Rounded Corners 38">
                <a:extLst>
                  <a:ext uri="{FF2B5EF4-FFF2-40B4-BE49-F238E27FC236}">
                    <a16:creationId xmlns:a16="http://schemas.microsoft.com/office/drawing/2014/main" id="{AFDA99F6-085A-4576-BA94-F15999C9C15A}"/>
                  </a:ext>
                </a:extLst>
              </p:cNvPr>
              <p:cNvSpPr>
                <a:spLocks noChangeAspect="1"/>
              </p:cNvSpPr>
              <p:nvPr/>
            </p:nvSpPr>
            <p:spPr>
              <a:xfrm>
                <a:off x="5083643" y="5168326"/>
                <a:ext cx="4060356" cy="504000"/>
              </a:xfrm>
              <a:prstGeom prst="roundRect">
                <a:avLst>
                  <a:gd name="adj" fmla="val 0"/>
                </a:avLst>
              </a:prstGeom>
              <a:solidFill>
                <a:srgbClr val="3857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          SAFE: Chiefs, Headmen, Smallholder Farmers, Rural Households, Community Members</a:t>
                </a:r>
              </a:p>
            </p:txBody>
          </p:sp>
          <p:grpSp>
            <p:nvGrpSpPr>
              <p:cNvPr id="40" name="Group 39">
                <a:extLst>
                  <a:ext uri="{FF2B5EF4-FFF2-40B4-BE49-F238E27FC236}">
                    <a16:creationId xmlns:a16="http://schemas.microsoft.com/office/drawing/2014/main" id="{C456CF09-44F6-47D6-857B-014896427F05}"/>
                  </a:ext>
                </a:extLst>
              </p:cNvPr>
              <p:cNvGrpSpPr/>
              <p:nvPr/>
            </p:nvGrpSpPr>
            <p:grpSpPr>
              <a:xfrm>
                <a:off x="4736715" y="5140208"/>
                <a:ext cx="623005" cy="535720"/>
                <a:chOff x="5234151" y="2402196"/>
                <a:chExt cx="565998" cy="486700"/>
              </a:xfrm>
              <a:noFill/>
            </p:grpSpPr>
            <p:sp>
              <p:nvSpPr>
                <p:cNvPr id="41" name="Oval 40">
                  <a:extLst>
                    <a:ext uri="{FF2B5EF4-FFF2-40B4-BE49-F238E27FC236}">
                      <a16:creationId xmlns:a16="http://schemas.microsoft.com/office/drawing/2014/main" id="{5FD8ADB3-F767-4881-8394-D219A519626A}"/>
                    </a:ext>
                  </a:extLst>
                </p:cNvPr>
                <p:cNvSpPr>
                  <a:spLocks noChangeAspect="1"/>
                </p:cNvSpPr>
                <p:nvPr/>
              </p:nvSpPr>
              <p:spPr>
                <a:xfrm>
                  <a:off x="5234151" y="2402196"/>
                  <a:ext cx="486000" cy="486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a:ln>
                      <a:noFill/>
                    </a:ln>
                    <a:solidFill>
                      <a:prstClr val="white"/>
                    </a:solidFill>
                    <a:effectLst/>
                    <a:uLnTx/>
                    <a:uFillTx/>
                    <a:latin typeface="Arial"/>
                    <a:ea typeface="+mn-ea"/>
                    <a:cs typeface="+mn-cs"/>
                  </a:endParaRPr>
                </a:p>
              </p:txBody>
            </p:sp>
            <p:pic>
              <p:nvPicPr>
                <p:cNvPr id="42" name="Picture 41">
                  <a:extLst>
                    <a:ext uri="{FF2B5EF4-FFF2-40B4-BE49-F238E27FC236}">
                      <a16:creationId xmlns:a16="http://schemas.microsoft.com/office/drawing/2014/main" id="{35DD1620-664F-488C-A854-2D105F8DA97A}"/>
                    </a:ext>
                  </a:extLst>
                </p:cNvPr>
                <p:cNvPicPr>
                  <a:picLocks noChangeAspect="1"/>
                </p:cNvPicPr>
                <p:nvPr/>
              </p:nvPicPr>
              <p:blipFill>
                <a:blip r:embed="rId11" cstate="email">
                  <a:extLst>
                    <a:ext uri="{28A0092B-C50C-407E-A947-70E740481C1C}">
                      <a14:useLocalDpi xmlns:a14="http://schemas.microsoft.com/office/drawing/2010/main"/>
                    </a:ext>
                  </a:extLst>
                </a:blip>
                <a:srcRect/>
                <a:stretch/>
              </p:blipFill>
              <p:spPr>
                <a:xfrm>
                  <a:off x="5316770" y="2427743"/>
                  <a:ext cx="483379" cy="461153"/>
                </a:xfrm>
                <a:prstGeom prst="rect">
                  <a:avLst/>
                </a:prstGeom>
                <a:grpFill/>
              </p:spPr>
            </p:pic>
          </p:grpSp>
        </p:grpSp>
        <p:grpSp>
          <p:nvGrpSpPr>
            <p:cNvPr id="22" name="Group 21">
              <a:extLst>
                <a:ext uri="{FF2B5EF4-FFF2-40B4-BE49-F238E27FC236}">
                  <a16:creationId xmlns:a16="http://schemas.microsoft.com/office/drawing/2014/main" id="{46486EAC-DD3E-4928-988F-3402FBCF584C}"/>
                </a:ext>
              </a:extLst>
            </p:cNvPr>
            <p:cNvGrpSpPr>
              <a:grpSpLocks noChangeAspect="1"/>
            </p:cNvGrpSpPr>
            <p:nvPr/>
          </p:nvGrpSpPr>
          <p:grpSpPr>
            <a:xfrm>
              <a:off x="6425888" y="5362310"/>
              <a:ext cx="5707806" cy="624000"/>
              <a:chOff x="4533848" y="5092467"/>
              <a:chExt cx="4610152" cy="504000"/>
            </a:xfrm>
          </p:grpSpPr>
          <p:sp>
            <p:nvSpPr>
              <p:cNvPr id="46" name="Rectangle: Rounded Corners 45">
                <a:extLst>
                  <a:ext uri="{FF2B5EF4-FFF2-40B4-BE49-F238E27FC236}">
                    <a16:creationId xmlns:a16="http://schemas.microsoft.com/office/drawing/2014/main" id="{1D31914E-434B-4875-841B-E543C5F0F4BA}"/>
                  </a:ext>
                </a:extLst>
              </p:cNvPr>
              <p:cNvSpPr>
                <a:spLocks noChangeAspect="1"/>
              </p:cNvSpPr>
              <p:nvPr/>
            </p:nvSpPr>
            <p:spPr>
              <a:xfrm>
                <a:off x="4736709" y="5092467"/>
                <a:ext cx="4407291" cy="504000"/>
              </a:xfrm>
              <a:prstGeom prst="roundRect">
                <a:avLst>
                  <a:gd name="adj" fmla="val 0"/>
                </a:avLst>
              </a:prstGeom>
              <a:solidFill>
                <a:srgbClr val="F791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          E-PICSA: Agricultural Extension Services, Smallholder Farmers, Intermediaries</a:t>
                </a:r>
              </a:p>
            </p:txBody>
          </p:sp>
          <p:grpSp>
            <p:nvGrpSpPr>
              <p:cNvPr id="50" name="Group 49">
                <a:extLst>
                  <a:ext uri="{FF2B5EF4-FFF2-40B4-BE49-F238E27FC236}">
                    <a16:creationId xmlns:a16="http://schemas.microsoft.com/office/drawing/2014/main" id="{C1EC0178-8E32-4E31-A5F9-D245597F621A}"/>
                  </a:ext>
                </a:extLst>
              </p:cNvPr>
              <p:cNvGrpSpPr>
                <a:grpSpLocks noChangeAspect="1"/>
              </p:cNvGrpSpPr>
              <p:nvPr/>
            </p:nvGrpSpPr>
            <p:grpSpPr>
              <a:xfrm>
                <a:off x="4533848" y="5094913"/>
                <a:ext cx="505879" cy="486674"/>
                <a:chOff x="7285996" y="2920106"/>
                <a:chExt cx="576512" cy="508549"/>
              </a:xfrm>
              <a:solidFill>
                <a:schemeClr val="bg1"/>
              </a:solidFill>
            </p:grpSpPr>
            <p:sp>
              <p:nvSpPr>
                <p:cNvPr id="51" name="Ellipse 44">
                  <a:extLst>
                    <a:ext uri="{FF2B5EF4-FFF2-40B4-BE49-F238E27FC236}">
                      <a16:creationId xmlns:a16="http://schemas.microsoft.com/office/drawing/2014/main" id="{F923CD20-24F3-4713-88ED-BB27E0C71405}"/>
                    </a:ext>
                  </a:extLst>
                </p:cNvPr>
                <p:cNvSpPr/>
                <p:nvPr/>
              </p:nvSpPr>
              <p:spPr>
                <a:xfrm>
                  <a:off x="7285996" y="2920106"/>
                  <a:ext cx="576512" cy="508549"/>
                </a:xfrm>
                <a:prstGeom prst="ellipse">
                  <a:avLst/>
                </a:prstGeom>
                <a:grpFill/>
                <a:ln w="19050">
                  <a:solidFill>
                    <a:schemeClr val="accent1">
                      <a:lumMod val="40000"/>
                      <a:lumOff val="60000"/>
                    </a:schemeClr>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err="1">
                    <a:ln>
                      <a:noFill/>
                    </a:ln>
                    <a:solidFill>
                      <a:prstClr val="black"/>
                    </a:solidFill>
                    <a:effectLst/>
                    <a:uLnTx/>
                    <a:uFillTx/>
                    <a:latin typeface="Arial"/>
                    <a:ea typeface="+mn-ea"/>
                    <a:cs typeface="+mn-cs"/>
                  </a:endParaRPr>
                </a:p>
              </p:txBody>
            </p:sp>
            <p:pic>
              <p:nvPicPr>
                <p:cNvPr id="52" name="Picture 51">
                  <a:extLst>
                    <a:ext uri="{FF2B5EF4-FFF2-40B4-BE49-F238E27FC236}">
                      <a16:creationId xmlns:a16="http://schemas.microsoft.com/office/drawing/2014/main" id="{510FE768-2D14-486B-B51C-65AC212EE957}"/>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7411999" y="3011850"/>
                  <a:ext cx="288182" cy="297347"/>
                </a:xfrm>
                <a:prstGeom prst="rect">
                  <a:avLst/>
                </a:prstGeom>
                <a:grpFill/>
              </p:spPr>
            </p:pic>
          </p:grpSp>
        </p:grpSp>
        <p:grpSp>
          <p:nvGrpSpPr>
            <p:cNvPr id="43" name="Group 42">
              <a:extLst>
                <a:ext uri="{FF2B5EF4-FFF2-40B4-BE49-F238E27FC236}">
                  <a16:creationId xmlns:a16="http://schemas.microsoft.com/office/drawing/2014/main" id="{760E9B77-A771-4739-8F6D-CA99EE414A08}"/>
                </a:ext>
              </a:extLst>
            </p:cNvPr>
            <p:cNvGrpSpPr>
              <a:grpSpLocks noChangeAspect="1"/>
            </p:cNvGrpSpPr>
            <p:nvPr/>
          </p:nvGrpSpPr>
          <p:grpSpPr>
            <a:xfrm>
              <a:off x="5863670" y="5963514"/>
              <a:ext cx="6270024" cy="661104"/>
              <a:chOff x="4736715" y="5140208"/>
              <a:chExt cx="4407284" cy="534949"/>
            </a:xfrm>
          </p:grpSpPr>
          <p:sp>
            <p:nvSpPr>
              <p:cNvPr id="44" name="Rectangle: Rounded Corners 43">
                <a:extLst>
                  <a:ext uri="{FF2B5EF4-FFF2-40B4-BE49-F238E27FC236}">
                    <a16:creationId xmlns:a16="http://schemas.microsoft.com/office/drawing/2014/main" id="{38F9B5BF-3560-4533-B98D-ED357A8E33E9}"/>
                  </a:ext>
                </a:extLst>
              </p:cNvPr>
              <p:cNvSpPr>
                <a:spLocks noChangeAspect="1"/>
              </p:cNvSpPr>
              <p:nvPr/>
            </p:nvSpPr>
            <p:spPr>
              <a:xfrm>
                <a:off x="5083643" y="5168326"/>
                <a:ext cx="4060356" cy="504000"/>
              </a:xfrm>
              <a:prstGeom prst="roundRect">
                <a:avLst>
                  <a:gd name="adj" fmla="val 0"/>
                </a:avLst>
              </a:prstGeom>
              <a:solidFill>
                <a:srgbClr val="7B6E35"/>
              </a:solidFill>
              <a:ln>
                <a:solidFill>
                  <a:srgbClr val="7B6E3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r>
                  <a:rPr kumimoji="0" lang="en-US" sz="1351" b="0" i="0" u="none" strike="noStrike" kern="1200" cap="none" spc="0" normalizeH="0" baseline="0" noProof="0">
                    <a:ln>
                      <a:noFill/>
                    </a:ln>
                    <a:solidFill>
                      <a:prstClr val="white"/>
                    </a:solidFill>
                    <a:effectLst/>
                    <a:uLnTx/>
                    <a:uFillTx/>
                    <a:latin typeface="Arial"/>
                    <a:ea typeface="+mn-ea"/>
                    <a:cs typeface="+mn-cs"/>
                  </a:rPr>
                  <a:t>         </a:t>
                </a:r>
                <a:r>
                  <a:rPr kumimoji="0" lang="en-US" sz="1351" b="0" i="0" u="none" strike="noStrike" kern="1200" cap="none" spc="0" normalizeH="0" baseline="0" noProof="0" err="1">
                    <a:ln>
                      <a:noFill/>
                    </a:ln>
                    <a:solidFill>
                      <a:prstClr val="white"/>
                    </a:solidFill>
                    <a:effectLst/>
                    <a:uLnTx/>
                    <a:uFillTx/>
                    <a:latin typeface="Arial"/>
                    <a:ea typeface="+mn-ea"/>
                    <a:cs typeface="+mn-cs"/>
                  </a:rPr>
                  <a:t>EcoPM</a:t>
                </a:r>
                <a:r>
                  <a:rPr kumimoji="0" lang="en-US" sz="1351" b="0" i="0" u="none" strike="noStrike" kern="1200" cap="none" spc="0" normalizeH="0" baseline="0" noProof="0">
                    <a:ln>
                      <a:noFill/>
                    </a:ln>
                    <a:solidFill>
                      <a:prstClr val="white"/>
                    </a:solidFill>
                    <a:effectLst/>
                    <a:uLnTx/>
                    <a:uFillTx/>
                    <a:latin typeface="Arial"/>
                    <a:ea typeface="+mn-ea"/>
                    <a:cs typeface="+mn-cs"/>
                  </a:rPr>
                  <a:t>: Chiefs, Headmen, Smallholder Farmers, Rural Households, Community Members</a:t>
                </a:r>
              </a:p>
            </p:txBody>
          </p:sp>
          <p:sp>
            <p:nvSpPr>
              <p:cNvPr id="47" name="Oval 46">
                <a:extLst>
                  <a:ext uri="{FF2B5EF4-FFF2-40B4-BE49-F238E27FC236}">
                    <a16:creationId xmlns:a16="http://schemas.microsoft.com/office/drawing/2014/main" id="{204D530C-E1E4-40B9-BAFC-D48C8FDFDDD6}"/>
                  </a:ext>
                </a:extLst>
              </p:cNvPr>
              <p:cNvSpPr>
                <a:spLocks noChangeAspect="1"/>
              </p:cNvSpPr>
              <p:nvPr/>
            </p:nvSpPr>
            <p:spPr>
              <a:xfrm>
                <a:off x="4736715" y="5140208"/>
                <a:ext cx="534950" cy="534949"/>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a:ln>
                    <a:noFill/>
                  </a:ln>
                  <a:solidFill>
                    <a:prstClr val="white"/>
                  </a:solidFill>
                  <a:effectLst/>
                  <a:uLnTx/>
                  <a:uFillTx/>
                  <a:latin typeface="Arial"/>
                  <a:ea typeface="+mn-ea"/>
                  <a:cs typeface="+mn-cs"/>
                </a:endParaRPr>
              </a:p>
            </p:txBody>
          </p:sp>
        </p:grpSp>
        <p:pic>
          <p:nvPicPr>
            <p:cNvPr id="5" name="Picture 4" descr="A picture containing text, dark, close&#10;&#10;Description automatically generated">
              <a:extLst>
                <a:ext uri="{FF2B5EF4-FFF2-40B4-BE49-F238E27FC236}">
                  <a16:creationId xmlns:a16="http://schemas.microsoft.com/office/drawing/2014/main" id="{D47F2AC0-A227-44E2-9451-2764860C77B9}"/>
                </a:ext>
              </a:extLst>
            </p:cNvPr>
            <p:cNvPicPr>
              <a:picLocks noChangeAspect="1"/>
            </p:cNvPicPr>
            <p:nvPr/>
          </p:nvPicPr>
          <p:blipFill>
            <a:blip r:embed="rId13">
              <a:extLst>
                <a:ext uri="{28A0092B-C50C-407E-A947-70E740481C1C}">
                  <a14:useLocalDpi xmlns:a14="http://schemas.microsoft.com/office/drawing/2010/main"/>
                </a:ext>
              </a:extLst>
            </a:blip>
            <a:stretch>
              <a:fillRect/>
            </a:stretch>
          </p:blipFill>
          <p:spPr>
            <a:xfrm>
              <a:off x="6016231" y="5876246"/>
              <a:ext cx="873909" cy="864409"/>
            </a:xfrm>
            <a:prstGeom prst="rect">
              <a:avLst/>
            </a:prstGeom>
            <a:ln>
              <a:noFill/>
            </a:ln>
          </p:spPr>
        </p:pic>
      </p:grpSp>
      <p:sp>
        <p:nvSpPr>
          <p:cNvPr id="2" name="Date Placeholder 1">
            <a:extLst>
              <a:ext uri="{FF2B5EF4-FFF2-40B4-BE49-F238E27FC236}">
                <a16:creationId xmlns:a16="http://schemas.microsoft.com/office/drawing/2014/main" id="{64FC1733-1E52-4DAC-813F-2665C802E79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7C44475-979C-4D92-BEF3-E66EF4CB7AA8}" type="datetime1">
              <a:rPr kumimoji="0" lang="en-US" sz="800" b="0" i="0" u="none" strike="noStrike" kern="1200" cap="none" spc="51" normalizeH="0" baseline="0" noProof="0" smtClean="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9/12/2023</a:t>
            </a:fld>
            <a:endParaRPr kumimoji="0" lang="en-US" sz="800" b="0" i="0" u="none" strike="noStrike" kern="1200" cap="none" spc="51" normalizeH="0" baseline="0" noProof="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7" name="Footer Placeholder 6">
            <a:extLst>
              <a:ext uri="{FF2B5EF4-FFF2-40B4-BE49-F238E27FC236}">
                <a16:creationId xmlns:a16="http://schemas.microsoft.com/office/drawing/2014/main" id="{15DAB1FB-F9F4-495D-A38D-E13A193EC7A2}"/>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51" normalizeH="0" baseline="0" noProof="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Agrifood Cluster Standard Presentation</a:t>
            </a:r>
          </a:p>
        </p:txBody>
      </p:sp>
      <p:sp>
        <p:nvSpPr>
          <p:cNvPr id="8" name="Slide Number Placeholder 7">
            <a:extLst>
              <a:ext uri="{FF2B5EF4-FFF2-40B4-BE49-F238E27FC236}">
                <a16:creationId xmlns:a16="http://schemas.microsoft.com/office/drawing/2014/main" id="{FF764644-8B29-44E3-B2A1-D07FFC8BAB5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FE23029-0155-4D8D-BBCA-7278AEA79825}" type="slidenum">
              <a:rPr kumimoji="0" lang="en-US" sz="800" b="0" i="0" u="none" strike="noStrike" kern="1200" cap="none" spc="51" normalizeH="0" baseline="0" noProof="0" smtClean="0">
                <a:ln>
                  <a:noFill/>
                </a:ln>
                <a:solidFill>
                  <a:srgbClr val="6F6F6F"/>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lang="en-US" sz="800" b="0" i="0" u="none" strike="noStrike" kern="1200" cap="none" spc="51" normalizeH="0" baseline="0" noProof="0">
              <a:ln>
                <a:noFill/>
              </a:ln>
              <a:solidFill>
                <a:srgbClr val="6F6F6F"/>
              </a:solidFill>
              <a:effectLst/>
              <a:uLnTx/>
              <a:uFillTx/>
              <a:latin typeface="Arial" panose="020B0604020202020204" pitchFamily="34" charset="0"/>
              <a:ea typeface="+mn-ea"/>
              <a:cs typeface="Arial" panose="020B0604020202020204" pitchFamily="34" charset="0"/>
            </a:endParaRPr>
          </a:p>
        </p:txBody>
      </p:sp>
      <p:grpSp>
        <p:nvGrpSpPr>
          <p:cNvPr id="45" name="Group 44">
            <a:extLst>
              <a:ext uri="{FF2B5EF4-FFF2-40B4-BE49-F238E27FC236}">
                <a16:creationId xmlns:a16="http://schemas.microsoft.com/office/drawing/2014/main" id="{841661CE-6A8A-4DBD-9FFB-2E5EE72EA5E8}"/>
              </a:ext>
            </a:extLst>
          </p:cNvPr>
          <p:cNvGrpSpPr/>
          <p:nvPr/>
        </p:nvGrpSpPr>
        <p:grpSpPr>
          <a:xfrm>
            <a:off x="2754093" y="3336011"/>
            <a:ext cx="566953" cy="573663"/>
            <a:chOff x="4282884" y="2292724"/>
            <a:chExt cx="605118" cy="625288"/>
          </a:xfrm>
        </p:grpSpPr>
        <p:sp>
          <p:nvSpPr>
            <p:cNvPr id="48" name="Oval 47">
              <a:extLst>
                <a:ext uri="{FF2B5EF4-FFF2-40B4-BE49-F238E27FC236}">
                  <a16:creationId xmlns:a16="http://schemas.microsoft.com/office/drawing/2014/main" id="{6833504A-DFC1-4078-BF7E-BA636B902352}"/>
                </a:ext>
              </a:extLst>
            </p:cNvPr>
            <p:cNvSpPr/>
            <p:nvPr/>
          </p:nvSpPr>
          <p:spPr>
            <a:xfrm>
              <a:off x="4282884" y="2292724"/>
              <a:ext cx="605118" cy="625288"/>
            </a:xfrm>
            <a:prstGeom prst="ellipse">
              <a:avLst/>
            </a:prstGeom>
            <a:solidFill>
              <a:schemeClr val="bg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err="1">
                <a:ln>
                  <a:noFill/>
                </a:ln>
                <a:solidFill>
                  <a:prstClr val="white"/>
                </a:solidFill>
                <a:effectLst/>
                <a:uLnTx/>
                <a:uFillTx/>
                <a:latin typeface="Arial"/>
                <a:ea typeface="+mn-ea"/>
                <a:cs typeface="+mn-cs"/>
              </a:endParaRPr>
            </a:p>
          </p:txBody>
        </p:sp>
        <p:pic>
          <p:nvPicPr>
            <p:cNvPr id="49" name="Picture 4">
              <a:extLst>
                <a:ext uri="{FF2B5EF4-FFF2-40B4-BE49-F238E27FC236}">
                  <a16:creationId xmlns:a16="http://schemas.microsoft.com/office/drawing/2014/main" id="{4C367F76-71C6-4A82-8A6F-1C590BD5BD66}"/>
                </a:ext>
              </a:extLst>
            </p:cNvPr>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4313986" y="2302249"/>
              <a:ext cx="542925" cy="5524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a:extLst>
              <a:ext uri="{FF2B5EF4-FFF2-40B4-BE49-F238E27FC236}">
                <a16:creationId xmlns:a16="http://schemas.microsoft.com/office/drawing/2014/main" id="{909038A7-562D-4555-9E16-FA1EA55893B9}"/>
              </a:ext>
            </a:extLst>
          </p:cNvPr>
          <p:cNvGrpSpPr/>
          <p:nvPr/>
        </p:nvGrpSpPr>
        <p:grpSpPr>
          <a:xfrm>
            <a:off x="8588860" y="858185"/>
            <a:ext cx="566953" cy="573663"/>
            <a:chOff x="4282884" y="2292724"/>
            <a:chExt cx="605118" cy="625288"/>
          </a:xfrm>
        </p:grpSpPr>
        <p:sp>
          <p:nvSpPr>
            <p:cNvPr id="59" name="Oval 58">
              <a:extLst>
                <a:ext uri="{FF2B5EF4-FFF2-40B4-BE49-F238E27FC236}">
                  <a16:creationId xmlns:a16="http://schemas.microsoft.com/office/drawing/2014/main" id="{959DBBD3-DCE4-4DF9-B49E-00E45DE4F7AE}"/>
                </a:ext>
              </a:extLst>
            </p:cNvPr>
            <p:cNvSpPr/>
            <p:nvPr/>
          </p:nvSpPr>
          <p:spPr>
            <a:xfrm>
              <a:off x="4282884" y="2292724"/>
              <a:ext cx="605118" cy="625288"/>
            </a:xfrm>
            <a:prstGeom prst="ellipse">
              <a:avLst/>
            </a:prstGeom>
            <a:solidFill>
              <a:schemeClr val="bg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err="1">
                <a:ln>
                  <a:noFill/>
                </a:ln>
                <a:solidFill>
                  <a:prstClr val="white"/>
                </a:solidFill>
                <a:effectLst/>
                <a:uLnTx/>
                <a:uFillTx/>
                <a:latin typeface="Arial"/>
                <a:ea typeface="+mn-ea"/>
                <a:cs typeface="+mn-cs"/>
              </a:endParaRPr>
            </a:p>
          </p:txBody>
        </p:sp>
        <p:pic>
          <p:nvPicPr>
            <p:cNvPr id="60" name="Picture 4">
              <a:extLst>
                <a:ext uri="{FF2B5EF4-FFF2-40B4-BE49-F238E27FC236}">
                  <a16:creationId xmlns:a16="http://schemas.microsoft.com/office/drawing/2014/main" id="{58EDECDE-2637-4985-8EFF-FF7694CF49EB}"/>
                </a:ext>
              </a:extLst>
            </p:cNvPr>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4313986" y="2302249"/>
              <a:ext cx="542925" cy="552450"/>
            </a:xfrm>
            <a:prstGeom prst="rect">
              <a:avLst/>
            </a:prstGeom>
            <a:noFill/>
            <a:extLst>
              <a:ext uri="{909E8E84-426E-40DD-AFC4-6F175D3DCCD1}">
                <a14:hiddenFill xmlns:a14="http://schemas.microsoft.com/office/drawing/2010/main">
                  <a:solidFill>
                    <a:srgbClr val="FFFFFF"/>
                  </a:solidFill>
                </a14:hiddenFill>
              </a:ext>
            </a:extLst>
          </p:spPr>
        </p:pic>
      </p:grpSp>
      <p:pic>
        <p:nvPicPr>
          <p:cNvPr id="57" name="Picture 2">
            <a:extLst>
              <a:ext uri="{FF2B5EF4-FFF2-40B4-BE49-F238E27FC236}">
                <a16:creationId xmlns:a16="http://schemas.microsoft.com/office/drawing/2014/main" id="{280FB134-E944-4C56-9231-F0C2290F6AA0}"/>
              </a:ext>
            </a:extLst>
          </p:cNvPr>
          <p:cNvPicPr>
            <a:picLocks noChangeAspect="1" noChangeArrowheads="1"/>
          </p:cNvPicPr>
          <p:nvPr/>
        </p:nvPicPr>
        <p:blipFill rotWithShape="1">
          <a:blip r:embed="rId15" cstate="email">
            <a:extLst>
              <a:ext uri="{28A0092B-C50C-407E-A947-70E740481C1C}">
                <a14:useLocalDpi xmlns:a14="http://schemas.microsoft.com/office/drawing/2010/main"/>
              </a:ext>
            </a:extLst>
          </a:blip>
          <a:srcRect/>
          <a:stretch/>
        </p:blipFill>
        <p:spPr bwMode="auto">
          <a:xfrm>
            <a:off x="3455056" y="4185731"/>
            <a:ext cx="357064" cy="396016"/>
          </a:xfrm>
          <a:prstGeom prst="rect">
            <a:avLst/>
          </a:prstGeom>
          <a:noFill/>
          <a:extLst>
            <a:ext uri="{909E8E84-426E-40DD-AFC4-6F175D3DCCD1}">
              <a14:hiddenFill xmlns:a14="http://schemas.microsoft.com/office/drawing/2010/main">
                <a:solidFill>
                  <a:srgbClr val="FFFFFF"/>
                </a:solidFill>
              </a14:hiddenFill>
            </a:ext>
          </a:extLst>
        </p:spPr>
      </p:pic>
      <p:sp>
        <p:nvSpPr>
          <p:cNvPr id="9" name="Textfeld 8">
            <a:extLst>
              <a:ext uri="{FF2B5EF4-FFF2-40B4-BE49-F238E27FC236}">
                <a16:creationId xmlns:a16="http://schemas.microsoft.com/office/drawing/2014/main" id="{997E6200-6734-47D6-8BA0-8CBE5F14DB7E}"/>
              </a:ext>
            </a:extLst>
          </p:cNvPr>
          <p:cNvSpPr txBox="1"/>
          <p:nvPr/>
        </p:nvSpPr>
        <p:spPr>
          <a:xfrm rot="20791682">
            <a:off x="1646786" y="1623197"/>
            <a:ext cx="5319381" cy="1938992"/>
          </a:xfrm>
          <a:prstGeom prst="rect">
            <a:avLst/>
          </a:prstGeom>
          <a:solidFill>
            <a:srgbClr val="C00000"/>
          </a:solidFill>
        </p:spPr>
        <p:txBody>
          <a:bodyPr wrap="square" rtlCol="0">
            <a:spAutoFit/>
          </a:bodyPr>
          <a:lstStyle/>
          <a:p>
            <a:pPr algn="l"/>
            <a:endParaRPr lang="de-DE" sz="2400" b="1" dirty="0">
              <a:solidFill>
                <a:schemeClr val="bg1"/>
              </a:solidFill>
            </a:endParaRPr>
          </a:p>
          <a:p>
            <a:pPr algn="l"/>
            <a:r>
              <a:rPr lang="de-DE" sz="2400" b="1" dirty="0">
                <a:solidFill>
                  <a:schemeClr val="bg1"/>
                </a:solidFill>
              </a:rPr>
              <a:t>Plus 2 </a:t>
            </a:r>
            <a:r>
              <a:rPr lang="de-DE" sz="2400" b="1" dirty="0" err="1">
                <a:solidFill>
                  <a:schemeClr val="bg1"/>
                </a:solidFill>
              </a:rPr>
              <a:t>new</a:t>
            </a:r>
            <a:r>
              <a:rPr lang="de-DE" sz="2400" b="1" dirty="0">
                <a:solidFill>
                  <a:schemeClr val="bg1"/>
                </a:solidFill>
              </a:rPr>
              <a:t> initiatives </a:t>
            </a:r>
            <a:r>
              <a:rPr lang="de-DE" sz="2400" b="1" dirty="0" err="1">
                <a:solidFill>
                  <a:schemeClr val="bg1"/>
                </a:solidFill>
              </a:rPr>
              <a:t>supporting</a:t>
            </a:r>
            <a:r>
              <a:rPr lang="de-DE" sz="2400" b="1" dirty="0">
                <a:solidFill>
                  <a:schemeClr val="bg1"/>
                </a:solidFill>
              </a:rPr>
              <a:t> Food System Transformation: support </a:t>
            </a:r>
            <a:r>
              <a:rPr lang="de-DE" sz="2400" b="1" dirty="0" err="1">
                <a:solidFill>
                  <a:schemeClr val="bg1"/>
                </a:solidFill>
              </a:rPr>
              <a:t>to</a:t>
            </a:r>
            <a:r>
              <a:rPr lang="de-DE" sz="2400" b="1" dirty="0">
                <a:solidFill>
                  <a:schemeClr val="bg1"/>
                </a:solidFill>
              </a:rPr>
              <a:t> NIPN and TES</a:t>
            </a:r>
          </a:p>
          <a:p>
            <a:pPr algn="l"/>
            <a:endParaRPr lang="de-DE" sz="2400" b="1" dirty="0">
              <a:solidFill>
                <a:schemeClr val="bg1"/>
              </a:solidFill>
            </a:endParaRPr>
          </a:p>
        </p:txBody>
      </p:sp>
    </p:spTree>
    <p:extLst>
      <p:ext uri="{BB962C8B-B14F-4D97-AF65-F5344CB8AC3E}">
        <p14:creationId xmlns:p14="http://schemas.microsoft.com/office/powerpoint/2010/main" val="746083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4D52A979-C44A-48B1-9FFC-EBA5CC12BF23}"/>
              </a:ext>
            </a:extLst>
          </p:cNvPr>
          <p:cNvSpPr>
            <a:spLocks noGrp="1"/>
          </p:cNvSpPr>
          <p:nvPr>
            <p:ph type="dt" sz="half" idx="15"/>
          </p:nvPr>
        </p:nvSpPr>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fld id="{BA8D7285-D32A-42FB-9A06-1542FCCFF236}" type="datetime1">
              <a:rPr kumimoji="0" lang="en-US" sz="800" b="0" i="0" u="none" strike="noStrike" kern="1200" cap="none" spc="51" normalizeH="0" baseline="0" noProof="0" smtClean="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pPr marL="0" marR="0" lvl="0" indent="0" algn="l" defTabSz="914354" rtl="0" eaLnBrk="1" fontAlgn="auto" latinLnBrk="0" hangingPunct="1">
                <a:lnSpc>
                  <a:spcPct val="100000"/>
                </a:lnSpc>
                <a:spcBef>
                  <a:spcPts val="0"/>
                </a:spcBef>
                <a:spcAft>
                  <a:spcPts val="0"/>
                </a:spcAft>
                <a:buClrTx/>
                <a:buSzTx/>
                <a:buFontTx/>
                <a:buNone/>
                <a:tabLst/>
                <a:defRPr/>
              </a:pPr>
              <a:t>9/12/2023</a:t>
            </a:fld>
            <a:endParaRPr kumimoji="0" lang="en-GB" sz="800" b="0" i="0" u="none" strike="noStrike" kern="1200" cap="none" spc="51" normalizeH="0" baseline="0" noProof="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endParaRPr>
          </a:p>
        </p:txBody>
      </p:sp>
      <p:sp>
        <p:nvSpPr>
          <p:cNvPr id="7" name="Foliennummernplatzhalter 6">
            <a:extLst>
              <a:ext uri="{FF2B5EF4-FFF2-40B4-BE49-F238E27FC236}">
                <a16:creationId xmlns:a16="http://schemas.microsoft.com/office/drawing/2014/main" id="{C31C6066-7BF1-4902-8E0E-8610ED533B55}"/>
              </a:ext>
            </a:extLst>
          </p:cNvPr>
          <p:cNvSpPr>
            <a:spLocks noGrp="1"/>
          </p:cNvSpPr>
          <p:nvPr>
            <p:ph type="sldNum" sz="quarter" idx="17"/>
          </p:nvPr>
        </p:nvSpPr>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51" normalizeH="0" baseline="0" noProof="0">
                <a:ln>
                  <a:noFill/>
                </a:ln>
                <a:solidFill>
                  <a:srgbClr val="6F6F6F"/>
                </a:solidFill>
                <a:effectLst/>
                <a:uLnTx/>
                <a:uFillTx/>
                <a:latin typeface="Arial" panose="020B0604020202020204" pitchFamily="34" charset="0"/>
                <a:ea typeface="+mn-ea"/>
                <a:cs typeface="Arial" panose="020B0604020202020204" pitchFamily="34" charset="0"/>
              </a:rPr>
              <a:t>Page </a:t>
            </a:r>
            <a:fld id="{3A8B5DB7-81A8-4ED4-916B-6B23CD603687}" type="slidenum">
              <a:rPr kumimoji="0" lang="en-GB" sz="800" b="0" i="0" u="none" strike="noStrike" kern="1200" cap="none" spc="51" normalizeH="0" baseline="0" noProof="0">
                <a:ln>
                  <a:noFill/>
                </a:ln>
                <a:solidFill>
                  <a:srgbClr val="6F6F6F"/>
                </a:solidFill>
                <a:effectLst/>
                <a:uLnTx/>
                <a:uFillTx/>
                <a:latin typeface="Arial" panose="020B0604020202020204" pitchFamily="34" charset="0"/>
                <a:ea typeface="+mn-ea"/>
                <a:cs typeface="Arial" panose="020B0604020202020204" pitchFamily="34" charset="0"/>
              </a:rPr>
              <a:pPr marL="0" marR="0" lvl="0" indent="0" algn="l" defTabSz="914354" rtl="0" eaLnBrk="1" fontAlgn="auto" latinLnBrk="0" hangingPunct="1">
                <a:lnSpc>
                  <a:spcPct val="100000"/>
                </a:lnSpc>
                <a:spcBef>
                  <a:spcPts val="0"/>
                </a:spcBef>
                <a:spcAft>
                  <a:spcPts val="0"/>
                </a:spcAft>
                <a:buClrTx/>
                <a:buSzTx/>
                <a:buFontTx/>
                <a:buNone/>
                <a:tabLst/>
                <a:defRPr/>
              </a:pPr>
              <a:t>25</a:t>
            </a:fld>
            <a:endParaRPr kumimoji="0" lang="en-GB" sz="800" b="0" i="0" u="none" strike="noStrike" kern="1200" cap="none" spc="51" normalizeH="0" baseline="0" noProof="0">
              <a:ln>
                <a:noFill/>
              </a:ln>
              <a:solidFill>
                <a:srgbClr val="6F6F6F"/>
              </a:solidFill>
              <a:effectLst/>
              <a:uLnTx/>
              <a:uFillTx/>
              <a:latin typeface="Arial" panose="020B0604020202020204" pitchFamily="34" charset="0"/>
              <a:ea typeface="+mn-ea"/>
              <a:cs typeface="Arial" panose="020B0604020202020204" pitchFamily="34" charset="0"/>
            </a:endParaRPr>
          </a:p>
        </p:txBody>
      </p:sp>
      <p:grpSp>
        <p:nvGrpSpPr>
          <p:cNvPr id="5" name="Group 4">
            <a:extLst>
              <a:ext uri="{FF2B5EF4-FFF2-40B4-BE49-F238E27FC236}">
                <a16:creationId xmlns:a16="http://schemas.microsoft.com/office/drawing/2014/main" id="{1C932B19-1608-4625-8616-280EE93955CB}"/>
              </a:ext>
            </a:extLst>
          </p:cNvPr>
          <p:cNvGrpSpPr/>
          <p:nvPr/>
        </p:nvGrpSpPr>
        <p:grpSpPr>
          <a:xfrm>
            <a:off x="1297657" y="546185"/>
            <a:ext cx="9582821" cy="6022165"/>
            <a:chOff x="1163147" y="458407"/>
            <a:chExt cx="6940130" cy="4516624"/>
          </a:xfrm>
        </p:grpSpPr>
        <p:grpSp>
          <p:nvGrpSpPr>
            <p:cNvPr id="73" name="组合 11">
              <a:extLst>
                <a:ext uri="{FF2B5EF4-FFF2-40B4-BE49-F238E27FC236}">
                  <a16:creationId xmlns:a16="http://schemas.microsoft.com/office/drawing/2014/main" id="{164AC944-56E8-4271-ACFC-E96E01AD143D}"/>
                </a:ext>
              </a:extLst>
            </p:cNvPr>
            <p:cNvGrpSpPr/>
            <p:nvPr/>
          </p:nvGrpSpPr>
          <p:grpSpPr>
            <a:xfrm>
              <a:off x="1299778" y="1391969"/>
              <a:ext cx="6803499" cy="3580580"/>
              <a:chOff x="358964" y="1776026"/>
              <a:chExt cx="8504721" cy="4804748"/>
            </a:xfrm>
          </p:grpSpPr>
          <p:sp>
            <p:nvSpPr>
              <p:cNvPr id="99" name="任意多边形 65">
                <a:extLst>
                  <a:ext uri="{FF2B5EF4-FFF2-40B4-BE49-F238E27FC236}">
                    <a16:creationId xmlns:a16="http://schemas.microsoft.com/office/drawing/2014/main" id="{51A69071-4250-4545-919F-AF738B439C2B}"/>
                  </a:ext>
                </a:extLst>
              </p:cNvPr>
              <p:cNvSpPr>
                <a:spLocks/>
              </p:cNvSpPr>
              <p:nvPr/>
            </p:nvSpPr>
            <p:spPr bwMode="auto">
              <a:xfrm>
                <a:off x="5271886" y="2141848"/>
                <a:ext cx="1499695" cy="1688093"/>
              </a:xfrm>
              <a:custGeom>
                <a:avLst/>
                <a:gdLst/>
                <a:ahLst/>
                <a:cxnLst/>
                <a:rect l="0" t="0" r="r" b="b"/>
                <a:pathLst>
                  <a:path w="10064108" h="11350025">
                    <a:moveTo>
                      <a:pt x="123040" y="7796666"/>
                    </a:moveTo>
                    <a:lnTo>
                      <a:pt x="263943" y="7665209"/>
                    </a:lnTo>
                    <a:lnTo>
                      <a:pt x="456009" y="7505552"/>
                    </a:lnTo>
                    <a:lnTo>
                      <a:pt x="673159" y="7546841"/>
                    </a:lnTo>
                    <a:lnTo>
                      <a:pt x="736288" y="7754548"/>
                    </a:lnTo>
                    <a:lnTo>
                      <a:pt x="755517" y="7954673"/>
                    </a:lnTo>
                    <a:lnTo>
                      <a:pt x="986138" y="8049847"/>
                    </a:lnTo>
                    <a:lnTo>
                      <a:pt x="1276133" y="8178280"/>
                    </a:lnTo>
                    <a:lnTo>
                      <a:pt x="1653505" y="8236337"/>
                    </a:lnTo>
                    <a:lnTo>
                      <a:pt x="1931530" y="8324550"/>
                    </a:lnTo>
                    <a:cubicBezTo>
                      <a:pt x="1931718" y="8411635"/>
                      <a:pt x="1931905" y="8498721"/>
                      <a:pt x="1932093" y="8585806"/>
                    </a:cubicBezTo>
                    <a:lnTo>
                      <a:pt x="1889114" y="8703047"/>
                    </a:lnTo>
                    <a:lnTo>
                      <a:pt x="1901249" y="8899495"/>
                    </a:lnTo>
                    <a:lnTo>
                      <a:pt x="2048771" y="9051954"/>
                    </a:lnTo>
                    <a:cubicBezTo>
                      <a:pt x="2048967" y="9113139"/>
                      <a:pt x="2049162" y="9174325"/>
                      <a:pt x="2049358" y="9235510"/>
                    </a:cubicBezTo>
                    <a:lnTo>
                      <a:pt x="2252440" y="9237643"/>
                    </a:lnTo>
                    <a:lnTo>
                      <a:pt x="2369775" y="9112265"/>
                    </a:lnTo>
                    <a:lnTo>
                      <a:pt x="2495505" y="9313230"/>
                    </a:lnTo>
                    <a:lnTo>
                      <a:pt x="2488144" y="9519229"/>
                    </a:lnTo>
                    <a:lnTo>
                      <a:pt x="2517736" y="9783303"/>
                    </a:lnTo>
                    <a:lnTo>
                      <a:pt x="2736577" y="10016427"/>
                    </a:lnTo>
                    <a:lnTo>
                      <a:pt x="2944284" y="9963108"/>
                    </a:lnTo>
                    <a:lnTo>
                      <a:pt x="3221182" y="10021165"/>
                    </a:lnTo>
                    <a:lnTo>
                      <a:pt x="3455665" y="10283550"/>
                    </a:lnTo>
                    <a:lnTo>
                      <a:pt x="3644351" y="10197027"/>
                    </a:lnTo>
                    <a:lnTo>
                      <a:pt x="3659992" y="10065835"/>
                    </a:lnTo>
                    <a:lnTo>
                      <a:pt x="3863755" y="10008342"/>
                    </a:lnTo>
                    <a:lnTo>
                      <a:pt x="3997674" y="10258557"/>
                    </a:lnTo>
                    <a:lnTo>
                      <a:pt x="4022249" y="10516853"/>
                    </a:lnTo>
                    <a:lnTo>
                      <a:pt x="4074020" y="10861730"/>
                    </a:lnTo>
                    <a:lnTo>
                      <a:pt x="4191027" y="11025437"/>
                    </a:lnTo>
                    <a:lnTo>
                      <a:pt x="4172761" y="11350025"/>
                    </a:lnTo>
                    <a:lnTo>
                      <a:pt x="4458066" y="11283860"/>
                    </a:lnTo>
                    <a:lnTo>
                      <a:pt x="4786355" y="11022107"/>
                    </a:lnTo>
                    <a:lnTo>
                      <a:pt x="4858614" y="10732366"/>
                    </a:lnTo>
                    <a:lnTo>
                      <a:pt x="5090843" y="10541990"/>
                    </a:lnTo>
                    <a:lnTo>
                      <a:pt x="5208084" y="10339917"/>
                    </a:lnTo>
                    <a:lnTo>
                      <a:pt x="5483856" y="10234142"/>
                    </a:lnTo>
                    <a:lnTo>
                      <a:pt x="5516829" y="9941833"/>
                    </a:lnTo>
                    <a:lnTo>
                      <a:pt x="5794290" y="9777105"/>
                    </a:lnTo>
                    <a:lnTo>
                      <a:pt x="5909968" y="9383945"/>
                    </a:lnTo>
                    <a:lnTo>
                      <a:pt x="5999744" y="9077602"/>
                    </a:lnTo>
                    <a:lnTo>
                      <a:pt x="6144887" y="8582426"/>
                    </a:lnTo>
                    <a:lnTo>
                      <a:pt x="6305107" y="8334557"/>
                    </a:lnTo>
                    <a:lnTo>
                      <a:pt x="6456812" y="8145403"/>
                    </a:lnTo>
                    <a:lnTo>
                      <a:pt x="6646824" y="8212807"/>
                    </a:lnTo>
                    <a:lnTo>
                      <a:pt x="6939927" y="8125158"/>
                    </a:lnTo>
                    <a:lnTo>
                      <a:pt x="7042653" y="7834873"/>
                    </a:lnTo>
                    <a:lnTo>
                      <a:pt x="7421715" y="7774563"/>
                    </a:lnTo>
                    <a:lnTo>
                      <a:pt x="7799650" y="7643934"/>
                    </a:lnTo>
                    <a:lnTo>
                      <a:pt x="8294826" y="7541770"/>
                    </a:lnTo>
                    <a:lnTo>
                      <a:pt x="8645986" y="7380986"/>
                    </a:lnTo>
                    <a:lnTo>
                      <a:pt x="8807333" y="7045467"/>
                    </a:lnTo>
                    <a:lnTo>
                      <a:pt x="8953039" y="6725026"/>
                    </a:lnTo>
                    <a:lnTo>
                      <a:pt x="9121180" y="6640500"/>
                    </a:lnTo>
                    <a:lnTo>
                      <a:pt x="9059103" y="6572524"/>
                    </a:lnTo>
                    <a:lnTo>
                      <a:pt x="8880468" y="6484346"/>
                    </a:lnTo>
                    <a:lnTo>
                      <a:pt x="8937398" y="6169539"/>
                    </a:lnTo>
                    <a:lnTo>
                      <a:pt x="8969245" y="6019326"/>
                    </a:lnTo>
                    <a:lnTo>
                      <a:pt x="9114950" y="5758069"/>
                    </a:lnTo>
                    <a:lnTo>
                      <a:pt x="9344925" y="5340535"/>
                    </a:lnTo>
                    <a:lnTo>
                      <a:pt x="9228811" y="5207089"/>
                    </a:lnTo>
                    <a:lnTo>
                      <a:pt x="9112134" y="4914549"/>
                    </a:lnTo>
                    <a:lnTo>
                      <a:pt x="8997680" y="4642435"/>
                    </a:lnTo>
                    <a:lnTo>
                      <a:pt x="9189776" y="4441077"/>
                    </a:lnTo>
                    <a:lnTo>
                      <a:pt x="9394103" y="4425437"/>
                    </a:lnTo>
                    <a:lnTo>
                      <a:pt x="9626895" y="4338351"/>
                    </a:lnTo>
                    <a:lnTo>
                      <a:pt x="9758086" y="4077094"/>
                    </a:lnTo>
                    <a:lnTo>
                      <a:pt x="9932821" y="3974367"/>
                    </a:lnTo>
                    <a:lnTo>
                      <a:pt x="10064108" y="3759662"/>
                    </a:lnTo>
                    <a:lnTo>
                      <a:pt x="9729621" y="3347999"/>
                    </a:lnTo>
                    <a:lnTo>
                      <a:pt x="9671000" y="3143672"/>
                    </a:lnTo>
                    <a:lnTo>
                      <a:pt x="9729058" y="2910317"/>
                    </a:lnTo>
                    <a:lnTo>
                      <a:pt x="9611816" y="2808153"/>
                    </a:lnTo>
                    <a:lnTo>
                      <a:pt x="9451596" y="2706553"/>
                    </a:lnTo>
                    <a:lnTo>
                      <a:pt x="9175261" y="2443605"/>
                    </a:lnTo>
                    <a:lnTo>
                      <a:pt x="9282488" y="2253843"/>
                    </a:lnTo>
                    <a:lnTo>
                      <a:pt x="9326580" y="2093130"/>
                    </a:lnTo>
                    <a:lnTo>
                      <a:pt x="9245015" y="1928281"/>
                    </a:lnTo>
                    <a:lnTo>
                      <a:pt x="9055203" y="1739032"/>
                    </a:lnTo>
                    <a:lnTo>
                      <a:pt x="8881032" y="1548093"/>
                    </a:lnTo>
                    <a:lnTo>
                      <a:pt x="8849749" y="1271194"/>
                    </a:lnTo>
                    <a:lnTo>
                      <a:pt x="8645985" y="1214264"/>
                    </a:lnTo>
                    <a:lnTo>
                      <a:pt x="8587928" y="1418590"/>
                    </a:lnTo>
                    <a:lnTo>
                      <a:pt x="8426018" y="1315300"/>
                    </a:lnTo>
                    <a:lnTo>
                      <a:pt x="8295953" y="1372231"/>
                    </a:lnTo>
                    <a:lnTo>
                      <a:pt x="8310467" y="1210320"/>
                    </a:lnTo>
                    <a:lnTo>
                      <a:pt x="8366270" y="963013"/>
                    </a:lnTo>
                    <a:lnTo>
                      <a:pt x="8150246" y="904957"/>
                    </a:lnTo>
                    <a:lnTo>
                      <a:pt x="8161380" y="684988"/>
                    </a:lnTo>
                    <a:lnTo>
                      <a:pt x="7870531" y="597903"/>
                    </a:lnTo>
                    <a:lnTo>
                      <a:pt x="7694669" y="393576"/>
                    </a:lnTo>
                    <a:lnTo>
                      <a:pt x="7489779" y="378498"/>
                    </a:lnTo>
                    <a:lnTo>
                      <a:pt x="7284889" y="319878"/>
                    </a:lnTo>
                    <a:lnTo>
                      <a:pt x="7124668" y="362293"/>
                    </a:lnTo>
                    <a:lnTo>
                      <a:pt x="7064886" y="198729"/>
                    </a:lnTo>
                    <a:lnTo>
                      <a:pt x="6905827" y="28465"/>
                    </a:lnTo>
                    <a:lnTo>
                      <a:pt x="6657394" y="0"/>
                    </a:lnTo>
                    <a:lnTo>
                      <a:pt x="6382130" y="29076"/>
                    </a:lnTo>
                    <a:lnTo>
                      <a:pt x="6405017" y="321004"/>
                    </a:lnTo>
                    <a:lnTo>
                      <a:pt x="6536209" y="611854"/>
                    </a:lnTo>
                    <a:lnTo>
                      <a:pt x="6593703" y="920598"/>
                    </a:lnTo>
                    <a:lnTo>
                      <a:pt x="6609907" y="1210883"/>
                    </a:lnTo>
                    <a:lnTo>
                      <a:pt x="6726022" y="1634051"/>
                    </a:lnTo>
                    <a:lnTo>
                      <a:pt x="6524512" y="1722828"/>
                    </a:lnTo>
                    <a:lnTo>
                      <a:pt x="6277205" y="1985211"/>
                    </a:lnTo>
                    <a:lnTo>
                      <a:pt x="6204634" y="2290011"/>
                    </a:lnTo>
                    <a:lnTo>
                      <a:pt x="6043850" y="2392174"/>
                    </a:lnTo>
                    <a:lnTo>
                      <a:pt x="5854601" y="2553522"/>
                    </a:lnTo>
                    <a:lnTo>
                      <a:pt x="5796543" y="2844935"/>
                    </a:lnTo>
                    <a:lnTo>
                      <a:pt x="5706870" y="3002694"/>
                    </a:lnTo>
                    <a:lnTo>
                      <a:pt x="5516020" y="3103492"/>
                    </a:lnTo>
                    <a:lnTo>
                      <a:pt x="5337433" y="3164490"/>
                    </a:lnTo>
                    <a:lnTo>
                      <a:pt x="5312301" y="3361955"/>
                    </a:lnTo>
                    <a:lnTo>
                      <a:pt x="5142169" y="3490712"/>
                    </a:lnTo>
                    <a:lnTo>
                      <a:pt x="4901594" y="3622079"/>
                    </a:lnTo>
                    <a:lnTo>
                      <a:pt x="4636393" y="3783427"/>
                    </a:lnTo>
                    <a:lnTo>
                      <a:pt x="4402473" y="3870513"/>
                    </a:lnTo>
                    <a:lnTo>
                      <a:pt x="4184196" y="3885591"/>
                    </a:lnTo>
                    <a:lnTo>
                      <a:pt x="3978742" y="4162489"/>
                    </a:lnTo>
                    <a:lnTo>
                      <a:pt x="3701844" y="4178130"/>
                    </a:lnTo>
                    <a:lnTo>
                      <a:pt x="3630399" y="4309885"/>
                    </a:lnTo>
                    <a:lnTo>
                      <a:pt x="3789494" y="4412049"/>
                    </a:lnTo>
                    <a:lnTo>
                      <a:pt x="3672815" y="4572269"/>
                    </a:lnTo>
                    <a:lnTo>
                      <a:pt x="3481876" y="4819576"/>
                    </a:lnTo>
                    <a:lnTo>
                      <a:pt x="3204415" y="4778287"/>
                    </a:lnTo>
                    <a:lnTo>
                      <a:pt x="2940904" y="5112679"/>
                    </a:lnTo>
                    <a:lnTo>
                      <a:pt x="2751091" y="5144524"/>
                    </a:lnTo>
                    <a:lnTo>
                      <a:pt x="2557248" y="5392999"/>
                    </a:lnTo>
                    <a:lnTo>
                      <a:pt x="2397090" y="5673099"/>
                    </a:lnTo>
                    <a:lnTo>
                      <a:pt x="2165449" y="5831203"/>
                    </a:lnTo>
                    <a:lnTo>
                      <a:pt x="1773716" y="6239063"/>
                    </a:lnTo>
                    <a:lnTo>
                      <a:pt x="1743688" y="6434970"/>
                    </a:lnTo>
                    <a:lnTo>
                      <a:pt x="1598265" y="6660772"/>
                    </a:lnTo>
                    <a:lnTo>
                      <a:pt x="1257675" y="7043777"/>
                    </a:lnTo>
                    <a:lnTo>
                      <a:pt x="848503" y="7154802"/>
                    </a:lnTo>
                    <a:lnTo>
                      <a:pt x="368359" y="7189483"/>
                    </a:lnTo>
                    <a:lnTo>
                      <a:pt x="0" y="7212732"/>
                    </a:lnTo>
                    <a:lnTo>
                      <a:pt x="31714" y="7529509"/>
                    </a:lnTo>
                    <a:lnTo>
                      <a:pt x="123040" y="7796666"/>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00" name="任意多边形 83">
                <a:extLst>
                  <a:ext uri="{FF2B5EF4-FFF2-40B4-BE49-F238E27FC236}">
                    <a16:creationId xmlns:a16="http://schemas.microsoft.com/office/drawing/2014/main" id="{75576A9B-CA18-4760-B8B5-AA618E12A4EC}"/>
                  </a:ext>
                </a:extLst>
              </p:cNvPr>
              <p:cNvSpPr>
                <a:spLocks/>
              </p:cNvSpPr>
              <p:nvPr/>
            </p:nvSpPr>
            <p:spPr bwMode="auto">
              <a:xfrm>
                <a:off x="4504050" y="4285106"/>
                <a:ext cx="998428" cy="521568"/>
              </a:xfrm>
              <a:custGeom>
                <a:avLst/>
                <a:gdLst/>
                <a:ahLst/>
                <a:cxnLst/>
                <a:rect l="0" t="0" r="r" b="b"/>
                <a:pathLst>
                  <a:path w="6562428" h="3431455">
                    <a:moveTo>
                      <a:pt x="3917628" y="781670"/>
                    </a:moveTo>
                    <a:lnTo>
                      <a:pt x="3761532" y="600968"/>
                    </a:lnTo>
                    <a:lnTo>
                      <a:pt x="3613448" y="639068"/>
                    </a:lnTo>
                    <a:lnTo>
                      <a:pt x="3490764" y="774452"/>
                    </a:lnTo>
                    <a:lnTo>
                      <a:pt x="3334172" y="914152"/>
                    </a:lnTo>
                    <a:lnTo>
                      <a:pt x="3173388" y="892944"/>
                    </a:lnTo>
                    <a:lnTo>
                      <a:pt x="2995712" y="914028"/>
                    </a:lnTo>
                    <a:lnTo>
                      <a:pt x="2817912" y="1155328"/>
                    </a:lnTo>
                    <a:lnTo>
                      <a:pt x="2699544" y="1341388"/>
                    </a:lnTo>
                    <a:lnTo>
                      <a:pt x="2492152" y="1371104"/>
                    </a:lnTo>
                    <a:lnTo>
                      <a:pt x="2339876" y="1400696"/>
                    </a:lnTo>
                    <a:lnTo>
                      <a:pt x="2115592" y="1426096"/>
                    </a:lnTo>
                    <a:lnTo>
                      <a:pt x="1910456" y="1301380"/>
                    </a:lnTo>
                    <a:lnTo>
                      <a:pt x="1751732" y="1227212"/>
                    </a:lnTo>
                    <a:lnTo>
                      <a:pt x="1569740" y="1227212"/>
                    </a:lnTo>
                    <a:lnTo>
                      <a:pt x="1447056" y="1210196"/>
                    </a:lnTo>
                    <a:lnTo>
                      <a:pt x="1315864" y="1442864"/>
                    </a:lnTo>
                    <a:lnTo>
                      <a:pt x="1252364" y="1679848"/>
                    </a:lnTo>
                    <a:lnTo>
                      <a:pt x="1210196" y="1844948"/>
                    </a:lnTo>
                    <a:lnTo>
                      <a:pt x="985912" y="1734964"/>
                    </a:lnTo>
                    <a:lnTo>
                      <a:pt x="833636" y="1607964"/>
                    </a:lnTo>
                    <a:lnTo>
                      <a:pt x="592460" y="1586756"/>
                    </a:lnTo>
                    <a:lnTo>
                      <a:pt x="435868" y="1552972"/>
                    </a:lnTo>
                    <a:lnTo>
                      <a:pt x="266700" y="1489472"/>
                    </a:lnTo>
                    <a:lnTo>
                      <a:pt x="0" y="1531640"/>
                    </a:lnTo>
                    <a:lnTo>
                      <a:pt x="67692" y="1700932"/>
                    </a:lnTo>
                    <a:lnTo>
                      <a:pt x="126876" y="1844824"/>
                    </a:lnTo>
                    <a:lnTo>
                      <a:pt x="325760" y="1895624"/>
                    </a:lnTo>
                    <a:lnTo>
                      <a:pt x="427236" y="1921024"/>
                    </a:lnTo>
                    <a:lnTo>
                      <a:pt x="495052" y="2064792"/>
                    </a:lnTo>
                    <a:lnTo>
                      <a:pt x="444252" y="2272184"/>
                    </a:lnTo>
                    <a:lnTo>
                      <a:pt x="355476" y="2399184"/>
                    </a:lnTo>
                    <a:lnTo>
                      <a:pt x="186184" y="2361084"/>
                    </a:lnTo>
                    <a:lnTo>
                      <a:pt x="54992" y="2373660"/>
                    </a:lnTo>
                    <a:lnTo>
                      <a:pt x="49435" y="2585988"/>
                    </a:lnTo>
                    <a:lnTo>
                      <a:pt x="206580" y="2682967"/>
                    </a:lnTo>
                    <a:lnTo>
                      <a:pt x="496302" y="2639424"/>
                    </a:lnTo>
                    <a:lnTo>
                      <a:pt x="687243" y="2798517"/>
                    </a:lnTo>
                    <a:lnTo>
                      <a:pt x="846900" y="2901244"/>
                    </a:lnTo>
                    <a:lnTo>
                      <a:pt x="1023325" y="2974379"/>
                    </a:lnTo>
                    <a:lnTo>
                      <a:pt x="1154517" y="3105571"/>
                    </a:lnTo>
                    <a:lnTo>
                      <a:pt x="1333759" y="3005662"/>
                    </a:lnTo>
                    <a:lnTo>
                      <a:pt x="1669841" y="3034689"/>
                    </a:lnTo>
                    <a:lnTo>
                      <a:pt x="1917148" y="3164755"/>
                    </a:lnTo>
                    <a:lnTo>
                      <a:pt x="2064544" y="3266918"/>
                    </a:lnTo>
                    <a:lnTo>
                      <a:pt x="2253793" y="3252968"/>
                    </a:lnTo>
                    <a:lnTo>
                      <a:pt x="2457556" y="3369645"/>
                    </a:lnTo>
                    <a:lnTo>
                      <a:pt x="2675835" y="3398674"/>
                    </a:lnTo>
                    <a:lnTo>
                      <a:pt x="2793075" y="3326103"/>
                    </a:lnTo>
                    <a:lnTo>
                      <a:pt x="2969816" y="3416724"/>
                    </a:lnTo>
                    <a:lnTo>
                      <a:pt x="3152180" y="3431455"/>
                    </a:lnTo>
                    <a:lnTo>
                      <a:pt x="3245148" y="3262163"/>
                    </a:lnTo>
                    <a:lnTo>
                      <a:pt x="3365028" y="3119563"/>
                    </a:lnTo>
                    <a:lnTo>
                      <a:pt x="3571032" y="3004095"/>
                    </a:lnTo>
                    <a:lnTo>
                      <a:pt x="3799384" y="2885851"/>
                    </a:lnTo>
                    <a:lnTo>
                      <a:pt x="3977060" y="2822351"/>
                    </a:lnTo>
                    <a:lnTo>
                      <a:pt x="4192960" y="2741835"/>
                    </a:lnTo>
                    <a:lnTo>
                      <a:pt x="4328344" y="2754535"/>
                    </a:lnTo>
                    <a:lnTo>
                      <a:pt x="4493320" y="2619151"/>
                    </a:lnTo>
                    <a:lnTo>
                      <a:pt x="4641404" y="2686967"/>
                    </a:lnTo>
                    <a:lnTo>
                      <a:pt x="4827588" y="2636167"/>
                    </a:lnTo>
                    <a:lnTo>
                      <a:pt x="4962972" y="2585367"/>
                    </a:lnTo>
                    <a:lnTo>
                      <a:pt x="5144964" y="2517675"/>
                    </a:lnTo>
                    <a:lnTo>
                      <a:pt x="5331148" y="2619275"/>
                    </a:lnTo>
                    <a:lnTo>
                      <a:pt x="5508824" y="2610767"/>
                    </a:lnTo>
                    <a:lnTo>
                      <a:pt x="5728916" y="2602259"/>
                    </a:lnTo>
                    <a:lnTo>
                      <a:pt x="5881192" y="2606451"/>
                    </a:lnTo>
                    <a:lnTo>
                      <a:pt x="6041976" y="2695351"/>
                    </a:lnTo>
                    <a:lnTo>
                      <a:pt x="6151960" y="2619151"/>
                    </a:lnTo>
                    <a:lnTo>
                      <a:pt x="6359352" y="2636167"/>
                    </a:lnTo>
                    <a:lnTo>
                      <a:pt x="6562428" y="2619151"/>
                    </a:lnTo>
                    <a:lnTo>
                      <a:pt x="6479411" y="2403814"/>
                    </a:lnTo>
                    <a:lnTo>
                      <a:pt x="6507875" y="2112965"/>
                    </a:lnTo>
                    <a:lnTo>
                      <a:pt x="6478284" y="1865659"/>
                    </a:lnTo>
                    <a:lnTo>
                      <a:pt x="6289597" y="1704875"/>
                    </a:lnTo>
                    <a:lnTo>
                      <a:pt x="6173484" y="1457569"/>
                    </a:lnTo>
                    <a:lnTo>
                      <a:pt x="6100348" y="1120923"/>
                    </a:lnTo>
                    <a:lnTo>
                      <a:pt x="6071320" y="829511"/>
                    </a:lnTo>
                    <a:lnTo>
                      <a:pt x="6113736" y="567690"/>
                    </a:lnTo>
                    <a:lnTo>
                      <a:pt x="5982544" y="449886"/>
                    </a:lnTo>
                    <a:lnTo>
                      <a:pt x="5820634" y="286284"/>
                    </a:lnTo>
                    <a:lnTo>
                      <a:pt x="5634212" y="124966"/>
                    </a:lnTo>
                    <a:lnTo>
                      <a:pt x="5449516" y="0"/>
                    </a:lnTo>
                    <a:lnTo>
                      <a:pt x="5318324" y="54992"/>
                    </a:lnTo>
                    <a:lnTo>
                      <a:pt x="5238056" y="156592"/>
                    </a:lnTo>
                    <a:lnTo>
                      <a:pt x="5022032" y="194692"/>
                    </a:lnTo>
                    <a:lnTo>
                      <a:pt x="4861248" y="236984"/>
                    </a:lnTo>
                    <a:lnTo>
                      <a:pt x="4725864" y="338584"/>
                    </a:lnTo>
                    <a:lnTo>
                      <a:pt x="4560888" y="397768"/>
                    </a:lnTo>
                    <a:lnTo>
                      <a:pt x="4383212" y="486544"/>
                    </a:lnTo>
                    <a:cubicBezTo>
                      <a:pt x="4384651" y="561305"/>
                      <a:pt x="4386089" y="636067"/>
                      <a:pt x="4387528" y="710828"/>
                    </a:cubicBezTo>
                    <a:lnTo>
                      <a:pt x="4277544" y="842020"/>
                    </a:lnTo>
                    <a:lnTo>
                      <a:pt x="4087168" y="909836"/>
                    </a:lnTo>
                    <a:lnTo>
                      <a:pt x="3917628" y="781670"/>
                    </a:lnTo>
                    <a:close/>
                  </a:path>
                </a:pathLst>
              </a:custGeom>
              <a:solidFill>
                <a:schemeClr val="accent4">
                  <a:lumMod val="20000"/>
                  <a:lumOff val="8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base" latinLnBrk="0" hangingPunct="1">
                  <a:lnSpc>
                    <a:spcPct val="100000"/>
                  </a:lnSpc>
                  <a:spcBef>
                    <a:spcPct val="0"/>
                  </a:spcBef>
                  <a:spcAft>
                    <a:spcPct val="0"/>
                  </a:spcAft>
                  <a:buClrTx/>
                  <a:buSzTx/>
                  <a:buFontTx/>
                  <a:buNone/>
                  <a:tabLst/>
                  <a:defRPr/>
                </a:pPr>
                <a:endParaRPr kumimoji="0" lang="zh-CN" altLang="en-US" sz="2400" b="1" i="0" u="none" strike="noStrike" kern="0" cap="none" spc="0" normalizeH="0" baseline="0" noProof="0">
                  <a:ln>
                    <a:noFill/>
                  </a:ln>
                  <a:solidFill>
                    <a:srgbClr val="000000"/>
                  </a:solidFill>
                  <a:effectLst/>
                  <a:uLnTx/>
                  <a:uFillTx/>
                  <a:latin typeface="Arial" charset="0"/>
                  <a:ea typeface="+mn-ea"/>
                  <a:cs typeface="+mn-cs"/>
                </a:endParaRPr>
              </a:p>
            </p:txBody>
          </p:sp>
          <p:sp>
            <p:nvSpPr>
              <p:cNvPr id="101" name="任意多边形 84">
                <a:extLst>
                  <a:ext uri="{FF2B5EF4-FFF2-40B4-BE49-F238E27FC236}">
                    <a16:creationId xmlns:a16="http://schemas.microsoft.com/office/drawing/2014/main" id="{B2DFA136-3E51-4CE7-A738-936238CE2A49}"/>
                  </a:ext>
                </a:extLst>
              </p:cNvPr>
              <p:cNvSpPr>
                <a:spLocks/>
              </p:cNvSpPr>
              <p:nvPr/>
            </p:nvSpPr>
            <p:spPr bwMode="auto">
              <a:xfrm>
                <a:off x="3460710" y="4543475"/>
                <a:ext cx="1494866" cy="1080805"/>
              </a:xfrm>
              <a:custGeom>
                <a:avLst/>
                <a:gdLst/>
                <a:ahLst/>
                <a:cxnLst/>
                <a:rect l="0" t="0" r="r" b="b"/>
                <a:pathLst>
                  <a:path w="9829429" h="7102029">
                    <a:moveTo>
                      <a:pt x="901891" y="35614"/>
                    </a:moveTo>
                    <a:lnTo>
                      <a:pt x="861374" y="332691"/>
                    </a:lnTo>
                    <a:lnTo>
                      <a:pt x="701154" y="435981"/>
                    </a:lnTo>
                    <a:lnTo>
                      <a:pt x="643661" y="668773"/>
                    </a:lnTo>
                    <a:lnTo>
                      <a:pt x="600118" y="871973"/>
                    </a:lnTo>
                    <a:lnTo>
                      <a:pt x="803317" y="872536"/>
                    </a:lnTo>
                    <a:lnTo>
                      <a:pt x="730746" y="1018807"/>
                    </a:lnTo>
                    <a:lnTo>
                      <a:pt x="760338" y="1265549"/>
                    </a:lnTo>
                    <a:lnTo>
                      <a:pt x="978615" y="1120970"/>
                    </a:lnTo>
                    <a:lnTo>
                      <a:pt x="1065138" y="1310219"/>
                    </a:lnTo>
                    <a:lnTo>
                      <a:pt x="992567" y="1499468"/>
                    </a:lnTo>
                    <a:lnTo>
                      <a:pt x="929533" y="1722416"/>
                    </a:lnTo>
                    <a:lnTo>
                      <a:pt x="949587" y="1923199"/>
                    </a:lnTo>
                    <a:lnTo>
                      <a:pt x="1065701" y="2101878"/>
                    </a:lnTo>
                    <a:lnTo>
                      <a:pt x="978052" y="2205169"/>
                    </a:lnTo>
                    <a:lnTo>
                      <a:pt x="875889" y="2322410"/>
                    </a:lnTo>
                    <a:lnTo>
                      <a:pt x="773162" y="2599308"/>
                    </a:lnTo>
                    <a:lnTo>
                      <a:pt x="626329" y="2643978"/>
                    </a:lnTo>
                    <a:lnTo>
                      <a:pt x="436517" y="2833227"/>
                    </a:lnTo>
                    <a:lnTo>
                      <a:pt x="246704" y="3082224"/>
                    </a:lnTo>
                    <a:lnTo>
                      <a:pt x="87610" y="3273726"/>
                    </a:lnTo>
                    <a:lnTo>
                      <a:pt x="233879" y="3505954"/>
                    </a:lnTo>
                    <a:lnTo>
                      <a:pt x="307015" y="3622633"/>
                    </a:lnTo>
                    <a:lnTo>
                      <a:pt x="482876" y="3607555"/>
                    </a:lnTo>
                    <a:lnTo>
                      <a:pt x="687203" y="3622633"/>
                    </a:lnTo>
                    <a:lnTo>
                      <a:pt x="846860" y="3696894"/>
                    </a:lnTo>
                    <a:lnTo>
                      <a:pt x="803881" y="3901221"/>
                    </a:lnTo>
                    <a:lnTo>
                      <a:pt x="919432" y="4062005"/>
                    </a:lnTo>
                    <a:lnTo>
                      <a:pt x="816705" y="4193760"/>
                    </a:lnTo>
                    <a:lnTo>
                      <a:pt x="655357" y="4267459"/>
                    </a:lnTo>
                    <a:lnTo>
                      <a:pt x="452158" y="4427116"/>
                    </a:lnTo>
                    <a:lnTo>
                      <a:pt x="451594" y="4647648"/>
                    </a:lnTo>
                    <a:lnTo>
                      <a:pt x="349430" y="4677803"/>
                    </a:lnTo>
                    <a:lnTo>
                      <a:pt x="262908" y="4881566"/>
                    </a:lnTo>
                    <a:lnTo>
                      <a:pt x="363382" y="5013885"/>
                    </a:lnTo>
                    <a:lnTo>
                      <a:pt x="203161" y="5218212"/>
                    </a:lnTo>
                    <a:lnTo>
                      <a:pt x="116638" y="5365045"/>
                    </a:lnTo>
                    <a:lnTo>
                      <a:pt x="173005" y="5569372"/>
                    </a:lnTo>
                    <a:lnTo>
                      <a:pt x="43503" y="5637436"/>
                    </a:lnTo>
                    <a:lnTo>
                      <a:pt x="0" y="5833529"/>
                    </a:lnTo>
                    <a:lnTo>
                      <a:pt x="189209" y="5966329"/>
                    </a:lnTo>
                    <a:lnTo>
                      <a:pt x="320965" y="6126549"/>
                    </a:lnTo>
                    <a:lnTo>
                      <a:pt x="481748" y="6273382"/>
                    </a:lnTo>
                    <a:lnTo>
                      <a:pt x="585084" y="6435658"/>
                    </a:lnTo>
                    <a:lnTo>
                      <a:pt x="781322" y="6513537"/>
                    </a:lnTo>
                    <a:lnTo>
                      <a:pt x="1295871" y="6630443"/>
                    </a:lnTo>
                    <a:lnTo>
                      <a:pt x="1534666" y="6632254"/>
                    </a:lnTo>
                    <a:lnTo>
                      <a:pt x="1790922" y="6497667"/>
                    </a:lnTo>
                    <a:lnTo>
                      <a:pt x="2185516" y="6770465"/>
                    </a:lnTo>
                    <a:lnTo>
                      <a:pt x="2173710" y="6860953"/>
                    </a:lnTo>
                    <a:lnTo>
                      <a:pt x="2376116" y="6946677"/>
                    </a:lnTo>
                    <a:lnTo>
                      <a:pt x="2554139" y="6969821"/>
                    </a:lnTo>
                    <a:lnTo>
                      <a:pt x="2770361" y="6872859"/>
                    </a:lnTo>
                    <a:lnTo>
                      <a:pt x="2960488" y="6770470"/>
                    </a:lnTo>
                    <a:lnTo>
                      <a:pt x="3080024" y="6715697"/>
                    </a:lnTo>
                    <a:lnTo>
                      <a:pt x="3328343" y="6763892"/>
                    </a:lnTo>
                    <a:lnTo>
                      <a:pt x="3587428" y="6846665"/>
                    </a:lnTo>
                    <a:lnTo>
                      <a:pt x="4100736" y="7062217"/>
                    </a:lnTo>
                    <a:lnTo>
                      <a:pt x="4278288" y="7102029"/>
                    </a:lnTo>
                    <a:lnTo>
                      <a:pt x="4492601" y="7022307"/>
                    </a:lnTo>
                    <a:lnTo>
                      <a:pt x="4672435" y="6919343"/>
                    </a:lnTo>
                    <a:lnTo>
                      <a:pt x="4924947" y="6908578"/>
                    </a:lnTo>
                    <a:lnTo>
                      <a:pt x="5059652" y="6883411"/>
                    </a:lnTo>
                    <a:lnTo>
                      <a:pt x="5224183" y="6683167"/>
                    </a:lnTo>
                    <a:lnTo>
                      <a:pt x="5310902" y="6550281"/>
                    </a:lnTo>
                    <a:lnTo>
                      <a:pt x="5266797" y="6463195"/>
                    </a:lnTo>
                    <a:lnTo>
                      <a:pt x="5383474" y="6244353"/>
                    </a:lnTo>
                    <a:lnTo>
                      <a:pt x="5499390" y="6078503"/>
                    </a:lnTo>
                    <a:lnTo>
                      <a:pt x="5764226" y="5848524"/>
                    </a:lnTo>
                    <a:lnTo>
                      <a:pt x="5982504" y="5731282"/>
                    </a:lnTo>
                    <a:lnTo>
                      <a:pt x="5940088" y="5556548"/>
                    </a:lnTo>
                    <a:lnTo>
                      <a:pt x="5794945" y="5540907"/>
                    </a:lnTo>
                    <a:lnTo>
                      <a:pt x="6113133" y="5265135"/>
                    </a:lnTo>
                    <a:lnTo>
                      <a:pt x="6260529" y="4987110"/>
                    </a:lnTo>
                    <a:lnTo>
                      <a:pt x="6420750" y="4767706"/>
                    </a:lnTo>
                    <a:lnTo>
                      <a:pt x="6553632" y="4576766"/>
                    </a:lnTo>
                    <a:lnTo>
                      <a:pt x="6700465" y="4575076"/>
                    </a:lnTo>
                    <a:lnTo>
                      <a:pt x="6729494" y="4430496"/>
                    </a:lnTo>
                    <a:lnTo>
                      <a:pt x="6803755" y="4312692"/>
                    </a:lnTo>
                    <a:lnTo>
                      <a:pt x="7181690" y="4137957"/>
                    </a:lnTo>
                    <a:lnTo>
                      <a:pt x="7014280" y="4032976"/>
                    </a:lnTo>
                    <a:lnTo>
                      <a:pt x="7259896" y="3902348"/>
                    </a:lnTo>
                    <a:lnTo>
                      <a:pt x="7420680" y="3988307"/>
                    </a:lnTo>
                    <a:lnTo>
                      <a:pt x="7667986" y="3959842"/>
                    </a:lnTo>
                    <a:lnTo>
                      <a:pt x="7742248" y="3727613"/>
                    </a:lnTo>
                    <a:lnTo>
                      <a:pt x="8062126" y="3566829"/>
                    </a:lnTo>
                    <a:lnTo>
                      <a:pt x="8223473" y="3377016"/>
                    </a:lnTo>
                    <a:lnTo>
                      <a:pt x="8442314" y="3303882"/>
                    </a:lnTo>
                    <a:lnTo>
                      <a:pt x="8791783" y="3187204"/>
                    </a:lnTo>
                    <a:lnTo>
                      <a:pt x="8953131" y="3143661"/>
                    </a:lnTo>
                    <a:lnTo>
                      <a:pt x="9084323" y="3099555"/>
                    </a:lnTo>
                    <a:lnTo>
                      <a:pt x="9338550" y="3155864"/>
                    </a:lnTo>
                    <a:lnTo>
                      <a:pt x="9475862" y="2987650"/>
                    </a:lnTo>
                    <a:lnTo>
                      <a:pt x="9529490" y="2799532"/>
                    </a:lnTo>
                    <a:lnTo>
                      <a:pt x="9563397" y="2636366"/>
                    </a:lnTo>
                    <a:lnTo>
                      <a:pt x="9540825" y="2502917"/>
                    </a:lnTo>
                    <a:lnTo>
                      <a:pt x="9567591" y="2315369"/>
                    </a:lnTo>
                    <a:lnTo>
                      <a:pt x="9572353" y="2124200"/>
                    </a:lnTo>
                    <a:lnTo>
                      <a:pt x="9583119" y="1974751"/>
                    </a:lnTo>
                    <a:lnTo>
                      <a:pt x="9692656" y="1809775"/>
                    </a:lnTo>
                    <a:lnTo>
                      <a:pt x="9829429" y="1711682"/>
                    </a:lnTo>
                    <a:lnTo>
                      <a:pt x="9659889" y="1625178"/>
                    </a:lnTo>
                    <a:lnTo>
                      <a:pt x="9536684" y="1697160"/>
                    </a:lnTo>
                    <a:lnTo>
                      <a:pt x="9321082" y="1669182"/>
                    </a:lnTo>
                    <a:lnTo>
                      <a:pt x="9109794" y="1550741"/>
                    </a:lnTo>
                    <a:lnTo>
                      <a:pt x="8923884" y="1564978"/>
                    </a:lnTo>
                    <a:lnTo>
                      <a:pt x="8769004" y="1455440"/>
                    </a:lnTo>
                    <a:lnTo>
                      <a:pt x="8522966" y="1332186"/>
                    </a:lnTo>
                    <a:lnTo>
                      <a:pt x="8189591" y="1304181"/>
                    </a:lnTo>
                    <a:lnTo>
                      <a:pt x="8018042" y="1402383"/>
                    </a:lnTo>
                    <a:lnTo>
                      <a:pt x="7876308" y="1266651"/>
                    </a:lnTo>
                    <a:lnTo>
                      <a:pt x="7713142" y="1200547"/>
                    </a:lnTo>
                    <a:lnTo>
                      <a:pt x="7544645" y="1096913"/>
                    </a:lnTo>
                    <a:lnTo>
                      <a:pt x="7359378" y="939751"/>
                    </a:lnTo>
                    <a:lnTo>
                      <a:pt x="7067625" y="981373"/>
                    </a:lnTo>
                    <a:lnTo>
                      <a:pt x="6910934" y="883270"/>
                    </a:lnTo>
                    <a:lnTo>
                      <a:pt x="6713291" y="961653"/>
                    </a:lnTo>
                    <a:lnTo>
                      <a:pt x="6684046" y="735434"/>
                    </a:lnTo>
                    <a:lnTo>
                      <a:pt x="6556028" y="512737"/>
                    </a:lnTo>
                    <a:lnTo>
                      <a:pt x="6322666" y="340246"/>
                    </a:lnTo>
                    <a:lnTo>
                      <a:pt x="6262465" y="541883"/>
                    </a:lnTo>
                    <a:lnTo>
                      <a:pt x="6070154" y="629419"/>
                    </a:lnTo>
                    <a:lnTo>
                      <a:pt x="5970712" y="854497"/>
                    </a:lnTo>
                    <a:lnTo>
                      <a:pt x="5895653" y="1053381"/>
                    </a:lnTo>
                    <a:lnTo>
                      <a:pt x="5708252" y="1107358"/>
                    </a:lnTo>
                    <a:lnTo>
                      <a:pt x="5586463" y="438919"/>
                    </a:lnTo>
                    <a:lnTo>
                      <a:pt x="4995912" y="381670"/>
                    </a:lnTo>
                    <a:lnTo>
                      <a:pt x="4954563" y="103262"/>
                    </a:lnTo>
                    <a:lnTo>
                      <a:pt x="3155082" y="14287"/>
                    </a:lnTo>
                    <a:lnTo>
                      <a:pt x="2161133" y="0"/>
                    </a:lnTo>
                    <a:lnTo>
                      <a:pt x="901891" y="35614"/>
                    </a:lnTo>
                    <a:close/>
                  </a:path>
                </a:pathLst>
              </a:custGeom>
              <a:solidFill>
                <a:schemeClr val="accent3">
                  <a:lumMod val="75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02" name="任意多边形 85">
                <a:extLst>
                  <a:ext uri="{FF2B5EF4-FFF2-40B4-BE49-F238E27FC236}">
                    <a16:creationId xmlns:a16="http://schemas.microsoft.com/office/drawing/2014/main" id="{8374FC54-C251-4877-8CA6-A535119F86E7}"/>
                  </a:ext>
                </a:extLst>
              </p:cNvPr>
              <p:cNvSpPr>
                <a:spLocks/>
              </p:cNvSpPr>
              <p:nvPr/>
            </p:nvSpPr>
            <p:spPr bwMode="auto">
              <a:xfrm>
                <a:off x="3596113" y="3269231"/>
                <a:ext cx="2312201" cy="1455078"/>
              </a:xfrm>
              <a:custGeom>
                <a:avLst/>
                <a:gdLst/>
                <a:ahLst/>
                <a:cxnLst/>
                <a:rect l="0" t="0" r="r" b="b"/>
                <a:pathLst>
                  <a:path w="15198535" h="9561639">
                    <a:moveTo>
                      <a:pt x="9958792" y="7533656"/>
                    </a:moveTo>
                    <a:lnTo>
                      <a:pt x="9802696" y="7352954"/>
                    </a:lnTo>
                    <a:lnTo>
                      <a:pt x="9654612" y="7391054"/>
                    </a:lnTo>
                    <a:lnTo>
                      <a:pt x="9531928" y="7526438"/>
                    </a:lnTo>
                    <a:lnTo>
                      <a:pt x="9375336" y="7666138"/>
                    </a:lnTo>
                    <a:lnTo>
                      <a:pt x="9214552" y="7644930"/>
                    </a:lnTo>
                    <a:lnTo>
                      <a:pt x="9036876" y="7666014"/>
                    </a:lnTo>
                    <a:lnTo>
                      <a:pt x="8859076" y="7907314"/>
                    </a:lnTo>
                    <a:lnTo>
                      <a:pt x="8740708" y="8093374"/>
                    </a:lnTo>
                    <a:lnTo>
                      <a:pt x="8533316" y="8123090"/>
                    </a:lnTo>
                    <a:lnTo>
                      <a:pt x="8381040" y="8152682"/>
                    </a:lnTo>
                    <a:lnTo>
                      <a:pt x="8156756" y="8178082"/>
                    </a:lnTo>
                    <a:lnTo>
                      <a:pt x="7951620" y="8053366"/>
                    </a:lnTo>
                    <a:lnTo>
                      <a:pt x="7792896" y="7979198"/>
                    </a:lnTo>
                    <a:lnTo>
                      <a:pt x="7610904" y="7979198"/>
                    </a:lnTo>
                    <a:lnTo>
                      <a:pt x="7488220" y="7962182"/>
                    </a:lnTo>
                    <a:lnTo>
                      <a:pt x="7357028" y="8194850"/>
                    </a:lnTo>
                    <a:lnTo>
                      <a:pt x="7293528" y="8431834"/>
                    </a:lnTo>
                    <a:lnTo>
                      <a:pt x="7251360" y="8596934"/>
                    </a:lnTo>
                    <a:lnTo>
                      <a:pt x="7027076" y="8486950"/>
                    </a:lnTo>
                    <a:lnTo>
                      <a:pt x="6874800" y="8359950"/>
                    </a:lnTo>
                    <a:lnTo>
                      <a:pt x="6633624" y="8338742"/>
                    </a:lnTo>
                    <a:lnTo>
                      <a:pt x="6477032" y="8304958"/>
                    </a:lnTo>
                    <a:lnTo>
                      <a:pt x="6307864" y="8241458"/>
                    </a:lnTo>
                    <a:lnTo>
                      <a:pt x="6041164" y="8283626"/>
                    </a:lnTo>
                    <a:lnTo>
                      <a:pt x="6108856" y="8452918"/>
                    </a:lnTo>
                    <a:lnTo>
                      <a:pt x="6168040" y="8596810"/>
                    </a:lnTo>
                    <a:lnTo>
                      <a:pt x="6366924" y="8647610"/>
                    </a:lnTo>
                    <a:lnTo>
                      <a:pt x="6468400" y="8673010"/>
                    </a:lnTo>
                    <a:lnTo>
                      <a:pt x="6536216" y="8816778"/>
                    </a:lnTo>
                    <a:lnTo>
                      <a:pt x="6485416" y="9024170"/>
                    </a:lnTo>
                    <a:lnTo>
                      <a:pt x="6396640" y="9151170"/>
                    </a:lnTo>
                    <a:lnTo>
                      <a:pt x="6227348" y="9113070"/>
                    </a:lnTo>
                    <a:lnTo>
                      <a:pt x="6096156" y="9125646"/>
                    </a:lnTo>
                    <a:lnTo>
                      <a:pt x="6090599" y="9337974"/>
                    </a:lnTo>
                    <a:lnTo>
                      <a:pt x="5893204" y="9417058"/>
                    </a:lnTo>
                    <a:lnTo>
                      <a:pt x="5863049" y="9184830"/>
                    </a:lnTo>
                    <a:lnTo>
                      <a:pt x="5732983" y="8966552"/>
                    </a:lnTo>
                    <a:lnTo>
                      <a:pt x="5500754" y="8793507"/>
                    </a:lnTo>
                    <a:lnTo>
                      <a:pt x="5441007" y="8996708"/>
                    </a:lnTo>
                    <a:lnTo>
                      <a:pt x="5250632" y="9084357"/>
                    </a:lnTo>
                    <a:lnTo>
                      <a:pt x="5150722" y="9303198"/>
                    </a:lnTo>
                    <a:lnTo>
                      <a:pt x="5078514" y="9505997"/>
                    </a:lnTo>
                    <a:lnTo>
                      <a:pt x="4887774" y="9561639"/>
                    </a:lnTo>
                    <a:lnTo>
                      <a:pt x="4767716" y="8893982"/>
                    </a:lnTo>
                    <a:lnTo>
                      <a:pt x="4173757" y="8834798"/>
                    </a:lnTo>
                    <a:lnTo>
                      <a:pt x="4136278" y="8558463"/>
                    </a:lnTo>
                    <a:lnTo>
                      <a:pt x="2300153" y="8470814"/>
                    </a:lnTo>
                    <a:lnTo>
                      <a:pt x="1325870" y="8455172"/>
                    </a:lnTo>
                    <a:lnTo>
                      <a:pt x="82928" y="8488936"/>
                    </a:lnTo>
                    <a:lnTo>
                      <a:pt x="0" y="8306650"/>
                    </a:lnTo>
                    <a:lnTo>
                      <a:pt x="87085" y="8116273"/>
                    </a:lnTo>
                    <a:lnTo>
                      <a:pt x="233354" y="7983955"/>
                    </a:lnTo>
                    <a:lnTo>
                      <a:pt x="408089" y="7852763"/>
                    </a:lnTo>
                    <a:lnTo>
                      <a:pt x="350596" y="7634485"/>
                    </a:lnTo>
                    <a:lnTo>
                      <a:pt x="220531" y="7458060"/>
                    </a:lnTo>
                    <a:lnTo>
                      <a:pt x="335518" y="7167210"/>
                    </a:lnTo>
                    <a:lnTo>
                      <a:pt x="379625" y="6932728"/>
                    </a:lnTo>
                    <a:lnTo>
                      <a:pt x="393530" y="6761930"/>
                    </a:lnTo>
                    <a:lnTo>
                      <a:pt x="554923" y="6565927"/>
                    </a:lnTo>
                    <a:lnTo>
                      <a:pt x="803356" y="6564237"/>
                    </a:lnTo>
                    <a:lnTo>
                      <a:pt x="1357716" y="6621731"/>
                    </a:lnTo>
                    <a:lnTo>
                      <a:pt x="1797088" y="6636808"/>
                    </a:lnTo>
                    <a:lnTo>
                      <a:pt x="1987465" y="6709943"/>
                    </a:lnTo>
                    <a:lnTo>
                      <a:pt x="2148249" y="6812106"/>
                    </a:lnTo>
                    <a:lnTo>
                      <a:pt x="2280004" y="6856776"/>
                    </a:lnTo>
                    <a:lnTo>
                      <a:pt x="2483768" y="7046026"/>
                    </a:lnTo>
                    <a:lnTo>
                      <a:pt x="2616650" y="6872417"/>
                    </a:lnTo>
                    <a:lnTo>
                      <a:pt x="2689785" y="6711633"/>
                    </a:lnTo>
                    <a:lnTo>
                      <a:pt x="2821540" y="6535771"/>
                    </a:lnTo>
                    <a:lnTo>
                      <a:pt x="3011353" y="6330882"/>
                    </a:lnTo>
                    <a:lnTo>
                      <a:pt x="3259222" y="6286212"/>
                    </a:lnTo>
                    <a:lnTo>
                      <a:pt x="3565712" y="6271133"/>
                    </a:lnTo>
                    <a:lnTo>
                      <a:pt x="3828660" y="6197999"/>
                    </a:lnTo>
                    <a:lnTo>
                      <a:pt x="4077093" y="6183485"/>
                    </a:lnTo>
                    <a:lnTo>
                      <a:pt x="4092734" y="5917720"/>
                    </a:lnTo>
                    <a:lnTo>
                      <a:pt x="4107248" y="5626871"/>
                    </a:lnTo>
                    <a:lnTo>
                      <a:pt x="4020163" y="5392952"/>
                    </a:lnTo>
                    <a:lnTo>
                      <a:pt x="3888971" y="5276275"/>
                    </a:lnTo>
                    <a:lnTo>
                      <a:pt x="3772294" y="5188062"/>
                    </a:lnTo>
                    <a:lnTo>
                      <a:pt x="3859379" y="5013327"/>
                    </a:lnTo>
                    <a:lnTo>
                      <a:pt x="3990008" y="4882135"/>
                    </a:lnTo>
                    <a:lnTo>
                      <a:pt x="4033551" y="4634828"/>
                    </a:lnTo>
                    <a:lnTo>
                      <a:pt x="3803831" y="4401175"/>
                    </a:lnTo>
                    <a:lnTo>
                      <a:pt x="4937943" y="4374135"/>
                    </a:lnTo>
                    <a:lnTo>
                      <a:pt x="5001072" y="4563384"/>
                    </a:lnTo>
                    <a:lnTo>
                      <a:pt x="5073643" y="4709091"/>
                    </a:lnTo>
                    <a:lnTo>
                      <a:pt x="5141842" y="4907783"/>
                    </a:lnTo>
                    <a:lnTo>
                      <a:pt x="5294738" y="4825768"/>
                    </a:lnTo>
                    <a:lnTo>
                      <a:pt x="5324329" y="4665548"/>
                    </a:lnTo>
                    <a:lnTo>
                      <a:pt x="5499064" y="4591849"/>
                    </a:lnTo>
                    <a:lnTo>
                      <a:pt x="5617433" y="4417115"/>
                    </a:lnTo>
                    <a:lnTo>
                      <a:pt x="5719596" y="4183759"/>
                    </a:lnTo>
                    <a:lnTo>
                      <a:pt x="5981980" y="4225612"/>
                    </a:lnTo>
                    <a:lnTo>
                      <a:pt x="6289597" y="4298183"/>
                    </a:lnTo>
                    <a:lnTo>
                      <a:pt x="6450381" y="4487433"/>
                    </a:lnTo>
                    <a:lnTo>
                      <a:pt x="6378937" y="4648779"/>
                    </a:lnTo>
                    <a:cubicBezTo>
                      <a:pt x="6378561" y="4683022"/>
                      <a:pt x="6378186" y="4717264"/>
                      <a:pt x="6377810" y="4751507"/>
                    </a:cubicBezTo>
                    <a:lnTo>
                      <a:pt x="6435867" y="4882699"/>
                    </a:lnTo>
                    <a:lnTo>
                      <a:pt x="6874676" y="4738119"/>
                    </a:lnTo>
                    <a:lnTo>
                      <a:pt x="7239787" y="4736992"/>
                    </a:lnTo>
                    <a:lnTo>
                      <a:pt x="7548531" y="4707963"/>
                    </a:lnTo>
                    <a:lnTo>
                      <a:pt x="7854458" y="4721915"/>
                    </a:lnTo>
                    <a:lnTo>
                      <a:pt x="8190540" y="4692886"/>
                    </a:lnTo>
                    <a:lnTo>
                      <a:pt x="8291577" y="4489685"/>
                    </a:lnTo>
                    <a:lnTo>
                      <a:pt x="8352450" y="4242943"/>
                    </a:lnTo>
                    <a:lnTo>
                      <a:pt x="8716435" y="4007898"/>
                    </a:lnTo>
                    <a:lnTo>
                      <a:pt x="9067032" y="3803007"/>
                    </a:lnTo>
                    <a:lnTo>
                      <a:pt x="9118462" y="3583602"/>
                    </a:lnTo>
                    <a:lnTo>
                      <a:pt x="9423262" y="3524418"/>
                    </a:lnTo>
                    <a:lnTo>
                      <a:pt x="9713548" y="3655047"/>
                    </a:lnTo>
                    <a:lnTo>
                      <a:pt x="10094300" y="3437896"/>
                    </a:lnTo>
                    <a:lnTo>
                      <a:pt x="10560447" y="3131970"/>
                    </a:lnTo>
                    <a:lnTo>
                      <a:pt x="10851860" y="3275986"/>
                    </a:lnTo>
                    <a:lnTo>
                      <a:pt x="10766464" y="3451283"/>
                    </a:lnTo>
                    <a:lnTo>
                      <a:pt x="10592293" y="3553447"/>
                    </a:lnTo>
                    <a:lnTo>
                      <a:pt x="10707844" y="3698590"/>
                    </a:lnTo>
                    <a:lnTo>
                      <a:pt x="10983616" y="3786239"/>
                    </a:lnTo>
                    <a:lnTo>
                      <a:pt x="11146519" y="3679433"/>
                    </a:lnTo>
                    <a:lnTo>
                      <a:pt x="11215069" y="280720"/>
                    </a:lnTo>
                    <a:lnTo>
                      <a:pt x="11371965" y="136972"/>
                    </a:lnTo>
                    <a:lnTo>
                      <a:pt x="11537512" y="0"/>
                    </a:lnTo>
                    <a:lnTo>
                      <a:pt x="11749344" y="42962"/>
                    </a:lnTo>
                    <a:lnTo>
                      <a:pt x="11814407" y="246510"/>
                    </a:lnTo>
                    <a:lnTo>
                      <a:pt x="11831744" y="438821"/>
                    </a:lnTo>
                    <a:lnTo>
                      <a:pt x="12343813" y="657995"/>
                    </a:lnTo>
                    <a:lnTo>
                      <a:pt x="12719579" y="716385"/>
                    </a:lnTo>
                    <a:lnTo>
                      <a:pt x="12982558" y="803920"/>
                    </a:lnTo>
                    <a:cubicBezTo>
                      <a:pt x="12983641" y="889075"/>
                      <a:pt x="12984725" y="974229"/>
                      <a:pt x="12985808" y="1059384"/>
                    </a:cubicBezTo>
                    <a:lnTo>
                      <a:pt x="12944036" y="1171577"/>
                    </a:lnTo>
                    <a:lnTo>
                      <a:pt x="12956662" y="1361902"/>
                    </a:lnTo>
                    <a:lnTo>
                      <a:pt x="13099537" y="1514972"/>
                    </a:lnTo>
                    <a:lnTo>
                      <a:pt x="13098496" y="1688804"/>
                    </a:lnTo>
                    <a:lnTo>
                      <a:pt x="13297850" y="1694806"/>
                    </a:lnTo>
                    <a:lnTo>
                      <a:pt x="13415103" y="1572221"/>
                    </a:lnTo>
                    <a:lnTo>
                      <a:pt x="13536646" y="1769865"/>
                    </a:lnTo>
                    <a:lnTo>
                      <a:pt x="13531312" y="1972941"/>
                    </a:lnTo>
                    <a:lnTo>
                      <a:pt x="13561699" y="2227164"/>
                    </a:lnTo>
                    <a:lnTo>
                      <a:pt x="13774969" y="2454053"/>
                    </a:lnTo>
                    <a:lnTo>
                      <a:pt x="13978616" y="2401764"/>
                    </a:lnTo>
                    <a:lnTo>
                      <a:pt x="14247696" y="2461866"/>
                    </a:lnTo>
                    <a:lnTo>
                      <a:pt x="14476770" y="2716811"/>
                    </a:lnTo>
                    <a:lnTo>
                      <a:pt x="14661563" y="2634556"/>
                    </a:lnTo>
                    <a:lnTo>
                      <a:pt x="14679472" y="2504158"/>
                    </a:lnTo>
                    <a:lnTo>
                      <a:pt x="14880986" y="2447803"/>
                    </a:lnTo>
                    <a:lnTo>
                      <a:pt x="15006373" y="2691706"/>
                    </a:lnTo>
                    <a:lnTo>
                      <a:pt x="15033807" y="2941837"/>
                    </a:lnTo>
                    <a:lnTo>
                      <a:pt x="15080862" y="3275881"/>
                    </a:lnTo>
                    <a:lnTo>
                      <a:pt x="15198535" y="3443363"/>
                    </a:lnTo>
                    <a:lnTo>
                      <a:pt x="15181569" y="3757842"/>
                    </a:lnTo>
                    <a:lnTo>
                      <a:pt x="14920073" y="3830909"/>
                    </a:lnTo>
                    <a:lnTo>
                      <a:pt x="14774368" y="3990566"/>
                    </a:lnTo>
                    <a:lnTo>
                      <a:pt x="14599069" y="4049750"/>
                    </a:lnTo>
                    <a:lnTo>
                      <a:pt x="14395869" y="4224484"/>
                    </a:lnTo>
                    <a:cubicBezTo>
                      <a:pt x="14395681" y="4277891"/>
                      <a:pt x="14395494" y="4331298"/>
                      <a:pt x="14395306" y="4384705"/>
                    </a:cubicBezTo>
                    <a:lnTo>
                      <a:pt x="14278628" y="4544926"/>
                    </a:lnTo>
                    <a:lnTo>
                      <a:pt x="14132922" y="4617497"/>
                    </a:lnTo>
                    <a:lnTo>
                      <a:pt x="13986652" y="4735302"/>
                    </a:lnTo>
                    <a:lnTo>
                      <a:pt x="13788388" y="4982608"/>
                    </a:lnTo>
                    <a:lnTo>
                      <a:pt x="11922671" y="4958651"/>
                    </a:lnTo>
                    <a:lnTo>
                      <a:pt x="12070068" y="5206520"/>
                    </a:lnTo>
                    <a:lnTo>
                      <a:pt x="12288345" y="5323761"/>
                    </a:lnTo>
                    <a:lnTo>
                      <a:pt x="12375431" y="5513010"/>
                    </a:lnTo>
                    <a:lnTo>
                      <a:pt x="12316811" y="5687745"/>
                    </a:lnTo>
                    <a:lnTo>
                      <a:pt x="12081765" y="5893199"/>
                    </a:lnTo>
                    <a:lnTo>
                      <a:pt x="11790352" y="6112604"/>
                    </a:lnTo>
                    <a:lnTo>
                      <a:pt x="11673111" y="6316930"/>
                    </a:lnTo>
                    <a:lnTo>
                      <a:pt x="11510987" y="6522441"/>
                    </a:lnTo>
                    <a:lnTo>
                      <a:pt x="11490680" y="6751986"/>
                    </a:lnTo>
                    <a:lnTo>
                      <a:pt x="11359488" y="6806978"/>
                    </a:lnTo>
                    <a:lnTo>
                      <a:pt x="11279220" y="6908578"/>
                    </a:lnTo>
                    <a:lnTo>
                      <a:pt x="11063196" y="6946678"/>
                    </a:lnTo>
                    <a:lnTo>
                      <a:pt x="10902412" y="6988970"/>
                    </a:lnTo>
                    <a:lnTo>
                      <a:pt x="10767028" y="7090570"/>
                    </a:lnTo>
                    <a:lnTo>
                      <a:pt x="10602052" y="7149754"/>
                    </a:lnTo>
                    <a:lnTo>
                      <a:pt x="10424376" y="7238530"/>
                    </a:lnTo>
                    <a:cubicBezTo>
                      <a:pt x="10425815" y="7313291"/>
                      <a:pt x="10427253" y="7388053"/>
                      <a:pt x="10428692" y="7462814"/>
                    </a:cubicBezTo>
                    <a:lnTo>
                      <a:pt x="10318708" y="7594006"/>
                    </a:lnTo>
                    <a:lnTo>
                      <a:pt x="10128332" y="7661822"/>
                    </a:lnTo>
                    <a:lnTo>
                      <a:pt x="9958792" y="7533656"/>
                    </a:lnTo>
                    <a:close/>
                  </a:path>
                </a:pathLst>
              </a:custGeom>
              <a:solidFill>
                <a:schemeClr val="accent4">
                  <a:lumMod val="20000"/>
                  <a:lumOff val="80000"/>
                </a:schemeClr>
              </a:solidFill>
              <a:ln w="19050" cmpd="sng">
                <a:solidFill>
                  <a:schemeClr val="bg1">
                    <a:lumMod val="75000"/>
                  </a:schemeClr>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03" name="任意多边形 86">
                <a:extLst>
                  <a:ext uri="{FF2B5EF4-FFF2-40B4-BE49-F238E27FC236}">
                    <a16:creationId xmlns:a16="http://schemas.microsoft.com/office/drawing/2014/main" id="{A8E3167F-D812-4967-B482-1AC419FE4F35}"/>
                  </a:ext>
                </a:extLst>
              </p:cNvPr>
              <p:cNvSpPr>
                <a:spLocks/>
              </p:cNvSpPr>
              <p:nvPr/>
            </p:nvSpPr>
            <p:spPr bwMode="auto">
              <a:xfrm>
                <a:off x="4136218" y="3366949"/>
                <a:ext cx="848966" cy="653409"/>
              </a:xfrm>
              <a:custGeom>
                <a:avLst/>
                <a:gdLst/>
                <a:ahLst/>
                <a:cxnLst/>
                <a:rect l="0" t="0" r="r" b="b"/>
                <a:pathLst>
                  <a:path w="5578621" h="4299940">
                    <a:moveTo>
                      <a:pt x="2041354" y="0"/>
                    </a:moveTo>
                    <a:lnTo>
                      <a:pt x="1696617" y="65248"/>
                    </a:lnTo>
                    <a:lnTo>
                      <a:pt x="1535833" y="152898"/>
                    </a:lnTo>
                    <a:lnTo>
                      <a:pt x="1331506" y="239983"/>
                    </a:lnTo>
                    <a:lnTo>
                      <a:pt x="1039530" y="195877"/>
                    </a:lnTo>
                    <a:lnTo>
                      <a:pt x="734730" y="124432"/>
                    </a:lnTo>
                    <a:lnTo>
                      <a:pt x="705702" y="299167"/>
                    </a:lnTo>
                    <a:lnTo>
                      <a:pt x="763195" y="474465"/>
                    </a:lnTo>
                    <a:lnTo>
                      <a:pt x="717962" y="678792"/>
                    </a:lnTo>
                    <a:lnTo>
                      <a:pt x="394704" y="926432"/>
                    </a:lnTo>
                    <a:lnTo>
                      <a:pt x="205455" y="1089699"/>
                    </a:lnTo>
                    <a:lnTo>
                      <a:pt x="235047" y="1307977"/>
                    </a:lnTo>
                    <a:lnTo>
                      <a:pt x="351161" y="1395626"/>
                    </a:lnTo>
                    <a:lnTo>
                      <a:pt x="351161" y="1484402"/>
                    </a:lnTo>
                    <a:lnTo>
                      <a:pt x="337210" y="1659701"/>
                    </a:lnTo>
                    <a:lnTo>
                      <a:pt x="542664" y="1760173"/>
                    </a:lnTo>
                    <a:lnTo>
                      <a:pt x="629750" y="1906444"/>
                    </a:lnTo>
                    <a:lnTo>
                      <a:pt x="789971" y="1893620"/>
                    </a:lnTo>
                    <a:lnTo>
                      <a:pt x="832949" y="2053840"/>
                    </a:lnTo>
                    <a:lnTo>
                      <a:pt x="773202" y="2214624"/>
                    </a:lnTo>
                    <a:lnTo>
                      <a:pt x="569439" y="2288322"/>
                    </a:lnTo>
                    <a:lnTo>
                      <a:pt x="468402" y="2507727"/>
                    </a:lnTo>
                    <a:lnTo>
                      <a:pt x="554925" y="2638919"/>
                    </a:lnTo>
                    <a:lnTo>
                      <a:pt x="482353" y="2827041"/>
                    </a:lnTo>
                    <a:lnTo>
                      <a:pt x="349471" y="2916944"/>
                    </a:lnTo>
                    <a:lnTo>
                      <a:pt x="218843" y="3107320"/>
                    </a:lnTo>
                    <a:lnTo>
                      <a:pt x="203201" y="3311647"/>
                    </a:lnTo>
                    <a:lnTo>
                      <a:pt x="0" y="3502586"/>
                    </a:lnTo>
                    <a:lnTo>
                      <a:pt x="74825" y="3676195"/>
                    </a:lnTo>
                    <a:lnTo>
                      <a:pt x="267479" y="3794945"/>
                    </a:lnTo>
                    <a:lnTo>
                      <a:pt x="1395474" y="3768921"/>
                    </a:lnTo>
                    <a:lnTo>
                      <a:pt x="1468152" y="3973709"/>
                    </a:lnTo>
                    <a:lnTo>
                      <a:pt x="1537108" y="4105868"/>
                    </a:lnTo>
                    <a:lnTo>
                      <a:pt x="1598749" y="4299940"/>
                    </a:lnTo>
                    <a:lnTo>
                      <a:pt x="1755143" y="4220838"/>
                    </a:lnTo>
                    <a:lnTo>
                      <a:pt x="1783817" y="4065436"/>
                    </a:lnTo>
                    <a:lnTo>
                      <a:pt x="1960029" y="3983233"/>
                    </a:lnTo>
                    <a:lnTo>
                      <a:pt x="2074999" y="3815306"/>
                    </a:lnTo>
                    <a:lnTo>
                      <a:pt x="2178534" y="3577950"/>
                    </a:lnTo>
                    <a:lnTo>
                      <a:pt x="2429334" y="3616421"/>
                    </a:lnTo>
                    <a:lnTo>
                      <a:pt x="2752042" y="3693862"/>
                    </a:lnTo>
                    <a:lnTo>
                      <a:pt x="2909205" y="3880839"/>
                    </a:lnTo>
                    <a:lnTo>
                      <a:pt x="2837867" y="4044575"/>
                    </a:lnTo>
                    <a:lnTo>
                      <a:pt x="2837867" y="4151161"/>
                    </a:lnTo>
                    <a:lnTo>
                      <a:pt x="2896504" y="4277691"/>
                    </a:lnTo>
                    <a:lnTo>
                      <a:pt x="3333366" y="4133351"/>
                    </a:lnTo>
                    <a:lnTo>
                      <a:pt x="3687701" y="4129730"/>
                    </a:lnTo>
                    <a:lnTo>
                      <a:pt x="3987837" y="4101155"/>
                    </a:lnTo>
                    <a:lnTo>
                      <a:pt x="4336169" y="4113061"/>
                    </a:lnTo>
                    <a:lnTo>
                      <a:pt x="4649155" y="4084387"/>
                    </a:lnTo>
                    <a:lnTo>
                      <a:pt x="4754228" y="3879029"/>
                    </a:lnTo>
                    <a:lnTo>
                      <a:pt x="4811477" y="3635471"/>
                    </a:lnTo>
                    <a:lnTo>
                      <a:pt x="5167524" y="3408583"/>
                    </a:lnTo>
                    <a:lnTo>
                      <a:pt x="5529573" y="3194742"/>
                    </a:lnTo>
                    <a:lnTo>
                      <a:pt x="5578621" y="2979130"/>
                    </a:lnTo>
                    <a:lnTo>
                      <a:pt x="5426495" y="2830422"/>
                    </a:lnTo>
                    <a:lnTo>
                      <a:pt x="5397466" y="2597066"/>
                    </a:lnTo>
                    <a:lnTo>
                      <a:pt x="5382388" y="2350324"/>
                    </a:lnTo>
                    <a:lnTo>
                      <a:pt x="5251196" y="2306217"/>
                    </a:lnTo>
                    <a:lnTo>
                      <a:pt x="5207090" y="2159948"/>
                    </a:lnTo>
                    <a:lnTo>
                      <a:pt x="5105491" y="1884176"/>
                    </a:lnTo>
                    <a:lnTo>
                      <a:pt x="4930192" y="1723392"/>
                    </a:lnTo>
                    <a:lnTo>
                      <a:pt x="4740380" y="1534143"/>
                    </a:lnTo>
                    <a:lnTo>
                      <a:pt x="4508151" y="1664771"/>
                    </a:lnTo>
                    <a:lnTo>
                      <a:pt x="4431635" y="1513995"/>
                    </a:lnTo>
                    <a:lnTo>
                      <a:pt x="4331726" y="1281766"/>
                    </a:lnTo>
                    <a:lnTo>
                      <a:pt x="4403171" y="1017691"/>
                    </a:lnTo>
                    <a:lnTo>
                      <a:pt x="4228999" y="770385"/>
                    </a:lnTo>
                    <a:lnTo>
                      <a:pt x="4039186" y="581136"/>
                    </a:lnTo>
                    <a:lnTo>
                      <a:pt x="3849374" y="522515"/>
                    </a:lnTo>
                    <a:lnTo>
                      <a:pt x="3586990" y="435429"/>
                    </a:lnTo>
                    <a:lnTo>
                      <a:pt x="3484263" y="549060"/>
                    </a:lnTo>
                    <a:lnTo>
                      <a:pt x="3362515" y="329885"/>
                    </a:lnTo>
                    <a:lnTo>
                      <a:pt x="3115208" y="314808"/>
                    </a:lnTo>
                    <a:lnTo>
                      <a:pt x="3028123" y="241674"/>
                    </a:lnTo>
                    <a:lnTo>
                      <a:pt x="2879599" y="109918"/>
                    </a:lnTo>
                    <a:lnTo>
                      <a:pt x="2631165" y="81452"/>
                    </a:lnTo>
                    <a:lnTo>
                      <a:pt x="2412888" y="154024"/>
                    </a:lnTo>
                    <a:lnTo>
                      <a:pt x="2225330" y="154587"/>
                    </a:lnTo>
                    <a:lnTo>
                      <a:pt x="2041354" y="0"/>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base" latinLnBrk="0" hangingPunct="1">
                  <a:lnSpc>
                    <a:spcPct val="100000"/>
                  </a:lnSpc>
                  <a:spcBef>
                    <a:spcPct val="0"/>
                  </a:spcBef>
                  <a:spcAft>
                    <a:spcPct val="0"/>
                  </a:spcAft>
                  <a:buClrTx/>
                  <a:buSzTx/>
                  <a:buFontTx/>
                  <a:buNone/>
                  <a:tabLst/>
                  <a:defRPr/>
                </a:pPr>
                <a:endParaRPr kumimoji="0" lang="zh-CN" altLang="en-US" sz="2400" b="1" i="0" u="none" strike="noStrike" kern="0" cap="none" spc="0" normalizeH="0" baseline="0" noProof="0">
                  <a:ln>
                    <a:noFill/>
                  </a:ln>
                  <a:solidFill>
                    <a:srgbClr val="000000"/>
                  </a:solidFill>
                  <a:effectLst/>
                  <a:uLnTx/>
                  <a:uFillTx/>
                  <a:latin typeface="Arial" charset="0"/>
                  <a:ea typeface="+mn-ea"/>
                  <a:cs typeface="+mn-cs"/>
                </a:endParaRPr>
              </a:p>
            </p:txBody>
          </p:sp>
          <p:sp>
            <p:nvSpPr>
              <p:cNvPr id="104" name="任意多边形 87">
                <a:extLst>
                  <a:ext uri="{FF2B5EF4-FFF2-40B4-BE49-F238E27FC236}">
                    <a16:creationId xmlns:a16="http://schemas.microsoft.com/office/drawing/2014/main" id="{D01D46F3-80BE-4E96-9B9F-C52E29816590}"/>
                  </a:ext>
                </a:extLst>
              </p:cNvPr>
              <p:cNvSpPr>
                <a:spLocks/>
              </p:cNvSpPr>
              <p:nvPr/>
            </p:nvSpPr>
            <p:spPr bwMode="auto">
              <a:xfrm>
                <a:off x="5023184" y="1776026"/>
                <a:ext cx="1250994" cy="1293054"/>
              </a:xfrm>
              <a:custGeom>
                <a:avLst/>
                <a:gdLst/>
                <a:ahLst/>
                <a:cxnLst/>
                <a:rect l="0" t="0" r="r" b="b"/>
                <a:pathLst>
                  <a:path w="8227878" h="8504264">
                    <a:moveTo>
                      <a:pt x="1145444" y="385190"/>
                    </a:moveTo>
                    <a:lnTo>
                      <a:pt x="1266123" y="542511"/>
                    </a:lnTo>
                    <a:lnTo>
                      <a:pt x="1223707" y="760789"/>
                    </a:lnTo>
                    <a:lnTo>
                      <a:pt x="990352" y="776430"/>
                    </a:lnTo>
                    <a:lnTo>
                      <a:pt x="845209" y="920447"/>
                    </a:lnTo>
                    <a:lnTo>
                      <a:pt x="742482" y="1125337"/>
                    </a:lnTo>
                    <a:lnTo>
                      <a:pt x="582825" y="1373770"/>
                    </a:lnTo>
                    <a:lnTo>
                      <a:pt x="553796" y="1635591"/>
                    </a:lnTo>
                    <a:lnTo>
                      <a:pt x="493486" y="1810325"/>
                    </a:lnTo>
                    <a:lnTo>
                      <a:pt x="275772" y="1825966"/>
                    </a:lnTo>
                    <a:lnTo>
                      <a:pt x="174171" y="2130767"/>
                    </a:lnTo>
                    <a:lnTo>
                      <a:pt x="0" y="2248007"/>
                    </a:lnTo>
                    <a:lnTo>
                      <a:pt x="159657" y="2378636"/>
                    </a:lnTo>
                    <a:lnTo>
                      <a:pt x="304800" y="2379763"/>
                    </a:lnTo>
                    <a:lnTo>
                      <a:pt x="437119" y="2510955"/>
                    </a:lnTo>
                    <a:lnTo>
                      <a:pt x="524768" y="2570702"/>
                    </a:lnTo>
                    <a:lnTo>
                      <a:pt x="568311" y="2846474"/>
                    </a:lnTo>
                    <a:lnTo>
                      <a:pt x="553233" y="3065315"/>
                    </a:lnTo>
                    <a:lnTo>
                      <a:pt x="538719" y="3211584"/>
                    </a:lnTo>
                    <a:lnTo>
                      <a:pt x="612417" y="3428172"/>
                    </a:lnTo>
                    <a:lnTo>
                      <a:pt x="801666" y="3371805"/>
                    </a:lnTo>
                    <a:lnTo>
                      <a:pt x="830901" y="3585788"/>
                    </a:lnTo>
                    <a:lnTo>
                      <a:pt x="1064613" y="3637570"/>
                    </a:lnTo>
                    <a:lnTo>
                      <a:pt x="1269504" y="3729163"/>
                    </a:lnTo>
                    <a:lnTo>
                      <a:pt x="1521523" y="3810826"/>
                    </a:lnTo>
                    <a:lnTo>
                      <a:pt x="1692672" y="3802861"/>
                    </a:lnTo>
                    <a:lnTo>
                      <a:pt x="1838941" y="3992111"/>
                    </a:lnTo>
                    <a:lnTo>
                      <a:pt x="1956183" y="4153458"/>
                    </a:lnTo>
                    <a:lnTo>
                      <a:pt x="2101326" y="4300291"/>
                    </a:lnTo>
                    <a:lnTo>
                      <a:pt x="2101326" y="4520822"/>
                    </a:lnTo>
                    <a:lnTo>
                      <a:pt x="2070607" y="4855214"/>
                    </a:lnTo>
                    <a:lnTo>
                      <a:pt x="1938851" y="5103085"/>
                    </a:lnTo>
                    <a:lnTo>
                      <a:pt x="1704933" y="5132113"/>
                    </a:lnTo>
                    <a:lnTo>
                      <a:pt x="1428034" y="5104774"/>
                    </a:lnTo>
                    <a:lnTo>
                      <a:pt x="1295715" y="5307975"/>
                    </a:lnTo>
                    <a:lnTo>
                      <a:pt x="1047845" y="5396751"/>
                    </a:lnTo>
                    <a:lnTo>
                      <a:pt x="872548" y="5572049"/>
                    </a:lnTo>
                    <a:lnTo>
                      <a:pt x="786025" y="5790890"/>
                    </a:lnTo>
                    <a:lnTo>
                      <a:pt x="798286" y="6011985"/>
                    </a:lnTo>
                    <a:lnTo>
                      <a:pt x="682172" y="6156564"/>
                    </a:lnTo>
                    <a:lnTo>
                      <a:pt x="478971" y="6157128"/>
                    </a:lnTo>
                    <a:lnTo>
                      <a:pt x="331011" y="6260418"/>
                    </a:lnTo>
                    <a:lnTo>
                      <a:pt x="171918" y="6421202"/>
                    </a:lnTo>
                    <a:lnTo>
                      <a:pt x="171354" y="6669072"/>
                    </a:lnTo>
                    <a:lnTo>
                      <a:pt x="98219" y="6827602"/>
                    </a:lnTo>
                    <a:lnTo>
                      <a:pt x="17466" y="6989512"/>
                    </a:lnTo>
                    <a:lnTo>
                      <a:pt x="420914" y="7228502"/>
                    </a:lnTo>
                    <a:lnTo>
                      <a:pt x="656523" y="7404364"/>
                    </a:lnTo>
                    <a:lnTo>
                      <a:pt x="822379" y="7392667"/>
                    </a:lnTo>
                    <a:lnTo>
                      <a:pt x="648207" y="6971752"/>
                    </a:lnTo>
                    <a:lnTo>
                      <a:pt x="676672" y="6824356"/>
                    </a:lnTo>
                    <a:lnTo>
                      <a:pt x="1461007" y="6402878"/>
                    </a:lnTo>
                    <a:lnTo>
                      <a:pt x="1928845" y="6952167"/>
                    </a:lnTo>
                    <a:lnTo>
                      <a:pt x="2033261" y="7245833"/>
                    </a:lnTo>
                    <a:lnTo>
                      <a:pt x="1946739" y="7580789"/>
                    </a:lnTo>
                    <a:lnTo>
                      <a:pt x="1787645" y="7931386"/>
                    </a:lnTo>
                    <a:lnTo>
                      <a:pt x="1902633" y="8077656"/>
                    </a:lnTo>
                    <a:lnTo>
                      <a:pt x="2047776" y="7860505"/>
                    </a:lnTo>
                    <a:lnTo>
                      <a:pt x="2295645" y="7815835"/>
                    </a:lnTo>
                    <a:lnTo>
                      <a:pt x="2515050" y="7816398"/>
                    </a:lnTo>
                    <a:lnTo>
                      <a:pt x="3377512" y="8504264"/>
                    </a:lnTo>
                    <a:lnTo>
                      <a:pt x="3760975" y="8109970"/>
                    </a:lnTo>
                    <a:lnTo>
                      <a:pt x="3984912" y="7956230"/>
                    </a:lnTo>
                    <a:lnTo>
                      <a:pt x="4140362" y="7686480"/>
                    </a:lnTo>
                    <a:lnTo>
                      <a:pt x="4333913" y="7440541"/>
                    </a:lnTo>
                    <a:lnTo>
                      <a:pt x="4520891" y="7405964"/>
                    </a:lnTo>
                    <a:lnTo>
                      <a:pt x="4777595" y="7079732"/>
                    </a:lnTo>
                    <a:lnTo>
                      <a:pt x="5050868" y="7120685"/>
                    </a:lnTo>
                    <a:lnTo>
                      <a:pt x="5351576" y="6719965"/>
                    </a:lnTo>
                    <a:lnTo>
                      <a:pt x="5195653" y="6621093"/>
                    </a:lnTo>
                    <a:lnTo>
                      <a:pt x="5265949" y="6490125"/>
                    </a:lnTo>
                    <a:lnTo>
                      <a:pt x="5532649" y="6479930"/>
                    </a:lnTo>
                    <a:lnTo>
                      <a:pt x="5736569" y="6208913"/>
                    </a:lnTo>
                    <a:lnTo>
                      <a:pt x="5954900" y="6189318"/>
                    </a:lnTo>
                    <a:lnTo>
                      <a:pt x="6178266" y="6108926"/>
                    </a:lnTo>
                    <a:lnTo>
                      <a:pt x="6432489" y="5952334"/>
                    </a:lnTo>
                    <a:lnTo>
                      <a:pt x="6675476" y="5817744"/>
                    </a:lnTo>
                    <a:lnTo>
                      <a:pt x="6846926" y="5692009"/>
                    </a:lnTo>
                    <a:lnTo>
                      <a:pt x="6869028" y="5502749"/>
                    </a:lnTo>
                    <a:lnTo>
                      <a:pt x="7048861" y="5437215"/>
                    </a:lnTo>
                    <a:lnTo>
                      <a:pt x="7231076" y="5341296"/>
                    </a:lnTo>
                    <a:lnTo>
                      <a:pt x="7318612" y="5189466"/>
                    </a:lnTo>
                    <a:lnTo>
                      <a:pt x="7374051" y="4907238"/>
                    </a:lnTo>
                    <a:lnTo>
                      <a:pt x="7552074" y="4754168"/>
                    </a:lnTo>
                    <a:lnTo>
                      <a:pt x="7715810" y="4649294"/>
                    </a:lnTo>
                    <a:lnTo>
                      <a:pt x="7792109" y="4348016"/>
                    </a:lnTo>
                    <a:lnTo>
                      <a:pt x="8032045" y="4089601"/>
                    </a:lnTo>
                    <a:lnTo>
                      <a:pt x="8227878" y="4003355"/>
                    </a:lnTo>
                    <a:lnTo>
                      <a:pt x="8116629" y="3591721"/>
                    </a:lnTo>
                    <a:lnTo>
                      <a:pt x="8100532" y="3301680"/>
                    </a:lnTo>
                    <a:lnTo>
                      <a:pt x="8041571" y="2998592"/>
                    </a:lnTo>
                    <a:lnTo>
                      <a:pt x="7915365" y="2718076"/>
                    </a:lnTo>
                    <a:lnTo>
                      <a:pt x="7890758" y="2431406"/>
                    </a:lnTo>
                    <a:lnTo>
                      <a:pt x="7703557" y="2256584"/>
                    </a:lnTo>
                    <a:lnTo>
                      <a:pt x="7534265" y="2154984"/>
                    </a:lnTo>
                    <a:lnTo>
                      <a:pt x="7335381" y="2129584"/>
                    </a:lnTo>
                    <a:lnTo>
                      <a:pt x="7144881" y="2121200"/>
                    </a:lnTo>
                    <a:lnTo>
                      <a:pt x="7246605" y="1901108"/>
                    </a:lnTo>
                    <a:lnTo>
                      <a:pt x="6958697" y="1803700"/>
                    </a:lnTo>
                    <a:lnTo>
                      <a:pt x="6768321" y="1812208"/>
                    </a:lnTo>
                    <a:lnTo>
                      <a:pt x="6594837" y="1858816"/>
                    </a:lnTo>
                    <a:lnTo>
                      <a:pt x="6256253" y="1621832"/>
                    </a:lnTo>
                    <a:lnTo>
                      <a:pt x="6222345" y="1465240"/>
                    </a:lnTo>
                    <a:lnTo>
                      <a:pt x="6158969" y="1253656"/>
                    </a:lnTo>
                    <a:lnTo>
                      <a:pt x="5985485" y="1135164"/>
                    </a:lnTo>
                    <a:lnTo>
                      <a:pt x="5807685" y="1122464"/>
                    </a:lnTo>
                    <a:lnTo>
                      <a:pt x="5731981" y="974504"/>
                    </a:lnTo>
                    <a:lnTo>
                      <a:pt x="5490681" y="1126780"/>
                    </a:lnTo>
                    <a:lnTo>
                      <a:pt x="5338281" y="1003972"/>
                    </a:lnTo>
                    <a:lnTo>
                      <a:pt x="5262081" y="1139356"/>
                    </a:lnTo>
                    <a:lnTo>
                      <a:pt x="5321389" y="1363764"/>
                    </a:lnTo>
                    <a:lnTo>
                      <a:pt x="5169113" y="1351064"/>
                    </a:lnTo>
                    <a:lnTo>
                      <a:pt x="5029537" y="1439964"/>
                    </a:lnTo>
                    <a:lnTo>
                      <a:pt x="4978861" y="1571280"/>
                    </a:lnTo>
                    <a:lnTo>
                      <a:pt x="4659773" y="1366963"/>
                    </a:lnTo>
                    <a:lnTo>
                      <a:pt x="4571121" y="1180903"/>
                    </a:lnTo>
                    <a:lnTo>
                      <a:pt x="4403169" y="1016796"/>
                    </a:lnTo>
                    <a:lnTo>
                      <a:pt x="4145349" y="881536"/>
                    </a:lnTo>
                    <a:lnTo>
                      <a:pt x="3942273" y="805336"/>
                    </a:lnTo>
                    <a:lnTo>
                      <a:pt x="3857689" y="911128"/>
                    </a:lnTo>
                    <a:lnTo>
                      <a:pt x="3654489" y="962052"/>
                    </a:lnTo>
                    <a:lnTo>
                      <a:pt x="3633405" y="763044"/>
                    </a:lnTo>
                    <a:lnTo>
                      <a:pt x="3464113" y="784252"/>
                    </a:lnTo>
                    <a:lnTo>
                      <a:pt x="3379405" y="636168"/>
                    </a:lnTo>
                    <a:lnTo>
                      <a:pt x="3391857" y="513360"/>
                    </a:lnTo>
                    <a:lnTo>
                      <a:pt x="3455109" y="314352"/>
                    </a:lnTo>
                    <a:lnTo>
                      <a:pt x="3696409" y="221260"/>
                    </a:lnTo>
                    <a:lnTo>
                      <a:pt x="3652577" y="0"/>
                    </a:lnTo>
                    <a:lnTo>
                      <a:pt x="1145444" y="385190"/>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05" name="任意多边形 88">
                <a:extLst>
                  <a:ext uri="{FF2B5EF4-FFF2-40B4-BE49-F238E27FC236}">
                    <a16:creationId xmlns:a16="http://schemas.microsoft.com/office/drawing/2014/main" id="{E3BD4579-6F73-4789-AC4D-0C06945DCCF6}"/>
                  </a:ext>
                </a:extLst>
              </p:cNvPr>
              <p:cNvSpPr>
                <a:spLocks/>
              </p:cNvSpPr>
              <p:nvPr/>
            </p:nvSpPr>
            <p:spPr bwMode="auto">
              <a:xfrm>
                <a:off x="5333457" y="3129446"/>
                <a:ext cx="1368100" cy="1287259"/>
              </a:xfrm>
              <a:custGeom>
                <a:avLst/>
                <a:gdLst/>
                <a:ahLst/>
                <a:cxnLst/>
                <a:rect l="0" t="0" r="r" b="b"/>
                <a:pathLst>
                  <a:path w="8998521" h="8464937">
                    <a:moveTo>
                      <a:pt x="0" y="7600542"/>
                    </a:moveTo>
                    <a:lnTo>
                      <a:pt x="189558" y="7727097"/>
                    </a:lnTo>
                    <a:lnTo>
                      <a:pt x="366518" y="7881831"/>
                    </a:lnTo>
                    <a:lnTo>
                      <a:pt x="527224" y="8039140"/>
                    </a:lnTo>
                    <a:lnTo>
                      <a:pt x="665238" y="8163536"/>
                    </a:lnTo>
                    <a:lnTo>
                      <a:pt x="621434" y="8432595"/>
                    </a:lnTo>
                    <a:lnTo>
                      <a:pt x="975345" y="8464937"/>
                    </a:lnTo>
                    <a:lnTo>
                      <a:pt x="1365473" y="8329305"/>
                    </a:lnTo>
                    <a:lnTo>
                      <a:pt x="1649065" y="8198113"/>
                    </a:lnTo>
                    <a:lnTo>
                      <a:pt x="2042641" y="8062729"/>
                    </a:lnTo>
                    <a:lnTo>
                      <a:pt x="2360017" y="7931537"/>
                    </a:lnTo>
                    <a:lnTo>
                      <a:pt x="2816969" y="7821553"/>
                    </a:lnTo>
                    <a:lnTo>
                      <a:pt x="3709417" y="7665085"/>
                    </a:lnTo>
                    <a:lnTo>
                      <a:pt x="4009653" y="7533893"/>
                    </a:lnTo>
                    <a:lnTo>
                      <a:pt x="4407421" y="7301101"/>
                    </a:lnTo>
                    <a:lnTo>
                      <a:pt x="5114181" y="7064117"/>
                    </a:lnTo>
                    <a:lnTo>
                      <a:pt x="5753621" y="6899341"/>
                    </a:lnTo>
                    <a:lnTo>
                      <a:pt x="6565305" y="6662405"/>
                    </a:lnTo>
                    <a:lnTo>
                      <a:pt x="7576865" y="6336521"/>
                    </a:lnTo>
                    <a:lnTo>
                      <a:pt x="8114651" y="6086319"/>
                    </a:lnTo>
                    <a:lnTo>
                      <a:pt x="8012609" y="5824701"/>
                    </a:lnTo>
                    <a:lnTo>
                      <a:pt x="7877225" y="5994241"/>
                    </a:lnTo>
                    <a:lnTo>
                      <a:pt x="7644433" y="6197441"/>
                    </a:lnTo>
                    <a:lnTo>
                      <a:pt x="7538641" y="6116925"/>
                    </a:lnTo>
                    <a:lnTo>
                      <a:pt x="7559849" y="5913725"/>
                    </a:lnTo>
                    <a:lnTo>
                      <a:pt x="7428657" y="5765641"/>
                    </a:lnTo>
                    <a:lnTo>
                      <a:pt x="7348265" y="5634449"/>
                    </a:lnTo>
                    <a:lnTo>
                      <a:pt x="7132365" y="5511765"/>
                    </a:lnTo>
                    <a:lnTo>
                      <a:pt x="7178973" y="5317073"/>
                    </a:lnTo>
                    <a:lnTo>
                      <a:pt x="7043465" y="5092789"/>
                    </a:lnTo>
                    <a:lnTo>
                      <a:pt x="6874173" y="5177497"/>
                    </a:lnTo>
                    <a:lnTo>
                      <a:pt x="6806481" y="5075897"/>
                    </a:lnTo>
                    <a:lnTo>
                      <a:pt x="6929289" y="4948897"/>
                    </a:lnTo>
                    <a:lnTo>
                      <a:pt x="7123981" y="4868505"/>
                    </a:lnTo>
                    <a:lnTo>
                      <a:pt x="7272065" y="4750013"/>
                    </a:lnTo>
                    <a:lnTo>
                      <a:pt x="7449741" y="4487506"/>
                    </a:lnTo>
                    <a:lnTo>
                      <a:pt x="7470825" y="4237822"/>
                    </a:lnTo>
                    <a:lnTo>
                      <a:pt x="7669833" y="4026362"/>
                    </a:lnTo>
                    <a:lnTo>
                      <a:pt x="7597825" y="3742894"/>
                    </a:lnTo>
                    <a:lnTo>
                      <a:pt x="7661325" y="3467810"/>
                    </a:lnTo>
                    <a:lnTo>
                      <a:pt x="7729141" y="3285942"/>
                    </a:lnTo>
                    <a:lnTo>
                      <a:pt x="7542833" y="3150558"/>
                    </a:lnTo>
                    <a:lnTo>
                      <a:pt x="7572425" y="2850198"/>
                    </a:lnTo>
                    <a:lnTo>
                      <a:pt x="7690917" y="2664014"/>
                    </a:lnTo>
                    <a:lnTo>
                      <a:pt x="7813477" y="2500602"/>
                    </a:lnTo>
                    <a:lnTo>
                      <a:pt x="8185969" y="2570922"/>
                    </a:lnTo>
                    <a:lnTo>
                      <a:pt x="8300145" y="2393122"/>
                    </a:lnTo>
                    <a:lnTo>
                      <a:pt x="8486329" y="2350706"/>
                    </a:lnTo>
                    <a:lnTo>
                      <a:pt x="8718997" y="2274754"/>
                    </a:lnTo>
                    <a:lnTo>
                      <a:pt x="8998397" y="1969284"/>
                    </a:lnTo>
                    <a:cubicBezTo>
                      <a:pt x="8998438" y="1922717"/>
                      <a:pt x="8998480" y="1876151"/>
                      <a:pt x="8998521" y="1829584"/>
                    </a:cubicBezTo>
                    <a:lnTo>
                      <a:pt x="8828733" y="1806242"/>
                    </a:lnTo>
                    <a:lnTo>
                      <a:pt x="8592245" y="1727984"/>
                    </a:lnTo>
                    <a:lnTo>
                      <a:pt x="8482261" y="1572310"/>
                    </a:lnTo>
                    <a:lnTo>
                      <a:pt x="8350945" y="1217330"/>
                    </a:lnTo>
                    <a:lnTo>
                      <a:pt x="8427145" y="984662"/>
                    </a:lnTo>
                    <a:lnTo>
                      <a:pt x="8554145" y="798478"/>
                    </a:lnTo>
                    <a:lnTo>
                      <a:pt x="8507537" y="641886"/>
                    </a:lnTo>
                    <a:lnTo>
                      <a:pt x="8482137" y="493802"/>
                    </a:lnTo>
                    <a:cubicBezTo>
                      <a:pt x="8482918" y="417114"/>
                      <a:pt x="8499066" y="296702"/>
                      <a:pt x="8507537" y="214402"/>
                    </a:cubicBezTo>
                    <a:lnTo>
                      <a:pt x="8532961" y="0"/>
                    </a:lnTo>
                    <a:lnTo>
                      <a:pt x="8373741" y="82415"/>
                    </a:lnTo>
                    <a:lnTo>
                      <a:pt x="8269834" y="310495"/>
                    </a:lnTo>
                    <a:lnTo>
                      <a:pt x="8070553" y="724311"/>
                    </a:lnTo>
                    <a:lnTo>
                      <a:pt x="7729365" y="881573"/>
                    </a:lnTo>
                    <a:lnTo>
                      <a:pt x="7270825" y="973301"/>
                    </a:lnTo>
                    <a:lnTo>
                      <a:pt x="6854577" y="1113224"/>
                    </a:lnTo>
                    <a:lnTo>
                      <a:pt x="6501780" y="1169233"/>
                    </a:lnTo>
                    <a:lnTo>
                      <a:pt x="6397179" y="1451461"/>
                    </a:lnTo>
                    <a:lnTo>
                      <a:pt x="6110189" y="1539567"/>
                    </a:lnTo>
                    <a:lnTo>
                      <a:pt x="5924972" y="1472496"/>
                    </a:lnTo>
                    <a:lnTo>
                      <a:pt x="5772522" y="1668254"/>
                    </a:lnTo>
                    <a:lnTo>
                      <a:pt x="5623075" y="1898763"/>
                    </a:lnTo>
                    <a:lnTo>
                      <a:pt x="5280672" y="3065800"/>
                    </a:lnTo>
                    <a:lnTo>
                      <a:pt x="5009084" y="3224376"/>
                    </a:lnTo>
                    <a:lnTo>
                      <a:pt x="4975647" y="3511367"/>
                    </a:lnTo>
                    <a:lnTo>
                      <a:pt x="4705995" y="3619193"/>
                    </a:lnTo>
                    <a:lnTo>
                      <a:pt x="4589785" y="3810933"/>
                    </a:lnTo>
                    <a:lnTo>
                      <a:pt x="4361756" y="3999150"/>
                    </a:lnTo>
                    <a:lnTo>
                      <a:pt x="4289027" y="4285124"/>
                    </a:lnTo>
                    <a:lnTo>
                      <a:pt x="3970462" y="4541604"/>
                    </a:lnTo>
                    <a:lnTo>
                      <a:pt x="3690045" y="4604187"/>
                    </a:lnTo>
                    <a:lnTo>
                      <a:pt x="3429719" y="4676865"/>
                    </a:lnTo>
                    <a:lnTo>
                      <a:pt x="3285604" y="4833456"/>
                    </a:lnTo>
                    <a:lnTo>
                      <a:pt x="3109963" y="4894798"/>
                    </a:lnTo>
                    <a:lnTo>
                      <a:pt x="2905174" y="5071680"/>
                    </a:lnTo>
                    <a:cubicBezTo>
                      <a:pt x="2904537" y="5125465"/>
                      <a:pt x="2903901" y="5179250"/>
                      <a:pt x="2903264" y="5233035"/>
                    </a:cubicBezTo>
                    <a:lnTo>
                      <a:pt x="2784202" y="5393819"/>
                    </a:lnTo>
                    <a:lnTo>
                      <a:pt x="2642469" y="5464686"/>
                    </a:lnTo>
                    <a:lnTo>
                      <a:pt x="2500164" y="5573082"/>
                    </a:lnTo>
                    <a:lnTo>
                      <a:pt x="2298179" y="5827704"/>
                    </a:lnTo>
                    <a:lnTo>
                      <a:pt x="434081" y="5804115"/>
                    </a:lnTo>
                    <a:lnTo>
                      <a:pt x="572467" y="6045909"/>
                    </a:lnTo>
                    <a:lnTo>
                      <a:pt x="795164" y="6173356"/>
                    </a:lnTo>
                    <a:lnTo>
                      <a:pt x="884311" y="6361474"/>
                    </a:lnTo>
                    <a:lnTo>
                      <a:pt x="824309" y="6537216"/>
                    </a:lnTo>
                    <a:lnTo>
                      <a:pt x="586754" y="6742673"/>
                    </a:lnTo>
                    <a:lnTo>
                      <a:pt x="292621" y="6964799"/>
                    </a:lnTo>
                    <a:lnTo>
                      <a:pt x="180602" y="7166064"/>
                    </a:lnTo>
                    <a:lnTo>
                      <a:pt x="16945" y="7367953"/>
                    </a:lnTo>
                    <a:lnTo>
                      <a:pt x="0" y="7600542"/>
                    </a:lnTo>
                    <a:close/>
                  </a:path>
                </a:pathLst>
              </a:custGeom>
              <a:solidFill>
                <a:schemeClr val="accent3">
                  <a:lumMod val="75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06" name="任意多边形 90">
                <a:extLst>
                  <a:ext uri="{FF2B5EF4-FFF2-40B4-BE49-F238E27FC236}">
                    <a16:creationId xmlns:a16="http://schemas.microsoft.com/office/drawing/2014/main" id="{33D70F75-8C79-4686-A474-9238012E3FED}"/>
                  </a:ext>
                </a:extLst>
              </p:cNvPr>
              <p:cNvSpPr>
                <a:spLocks/>
              </p:cNvSpPr>
              <p:nvPr/>
            </p:nvSpPr>
            <p:spPr bwMode="auto">
              <a:xfrm>
                <a:off x="4724984" y="1833978"/>
                <a:ext cx="811299" cy="1609375"/>
              </a:xfrm>
              <a:custGeom>
                <a:avLst/>
                <a:gdLst/>
                <a:ahLst/>
                <a:cxnLst/>
                <a:rect l="0" t="0" r="r" b="b"/>
                <a:pathLst>
                  <a:path w="5338504" h="10583073">
                    <a:moveTo>
                      <a:pt x="3106436" y="0"/>
                    </a:moveTo>
                    <a:lnTo>
                      <a:pt x="3227115" y="157321"/>
                    </a:lnTo>
                    <a:lnTo>
                      <a:pt x="3184699" y="375599"/>
                    </a:lnTo>
                    <a:lnTo>
                      <a:pt x="2951344" y="391240"/>
                    </a:lnTo>
                    <a:lnTo>
                      <a:pt x="2806201" y="535257"/>
                    </a:lnTo>
                    <a:lnTo>
                      <a:pt x="2703474" y="740147"/>
                    </a:lnTo>
                    <a:lnTo>
                      <a:pt x="2543817" y="988580"/>
                    </a:lnTo>
                    <a:lnTo>
                      <a:pt x="2514788" y="1250401"/>
                    </a:lnTo>
                    <a:lnTo>
                      <a:pt x="2454478" y="1425135"/>
                    </a:lnTo>
                    <a:lnTo>
                      <a:pt x="2236764" y="1440776"/>
                    </a:lnTo>
                    <a:lnTo>
                      <a:pt x="2135163" y="1745577"/>
                    </a:lnTo>
                    <a:lnTo>
                      <a:pt x="1960992" y="1862817"/>
                    </a:lnTo>
                    <a:lnTo>
                      <a:pt x="2120649" y="1993446"/>
                    </a:lnTo>
                    <a:lnTo>
                      <a:pt x="2265792" y="1994573"/>
                    </a:lnTo>
                    <a:lnTo>
                      <a:pt x="2398111" y="2125765"/>
                    </a:lnTo>
                    <a:lnTo>
                      <a:pt x="2485760" y="2185512"/>
                    </a:lnTo>
                    <a:lnTo>
                      <a:pt x="2529303" y="2461284"/>
                    </a:lnTo>
                    <a:lnTo>
                      <a:pt x="2514225" y="2680125"/>
                    </a:lnTo>
                    <a:lnTo>
                      <a:pt x="2499711" y="2826394"/>
                    </a:lnTo>
                    <a:lnTo>
                      <a:pt x="2573409" y="3042982"/>
                    </a:lnTo>
                    <a:lnTo>
                      <a:pt x="2762658" y="2986615"/>
                    </a:lnTo>
                    <a:lnTo>
                      <a:pt x="2791893" y="3200598"/>
                    </a:lnTo>
                    <a:lnTo>
                      <a:pt x="3025605" y="3252380"/>
                    </a:lnTo>
                    <a:lnTo>
                      <a:pt x="3230496" y="3343973"/>
                    </a:lnTo>
                    <a:lnTo>
                      <a:pt x="3482515" y="3425636"/>
                    </a:lnTo>
                    <a:lnTo>
                      <a:pt x="3653664" y="3417671"/>
                    </a:lnTo>
                    <a:lnTo>
                      <a:pt x="3799933" y="3606921"/>
                    </a:lnTo>
                    <a:lnTo>
                      <a:pt x="3917175" y="3768268"/>
                    </a:lnTo>
                    <a:lnTo>
                      <a:pt x="4062318" y="3915101"/>
                    </a:lnTo>
                    <a:lnTo>
                      <a:pt x="4062318" y="4135632"/>
                    </a:lnTo>
                    <a:lnTo>
                      <a:pt x="4031599" y="4470024"/>
                    </a:lnTo>
                    <a:lnTo>
                      <a:pt x="3899843" y="4717895"/>
                    </a:lnTo>
                    <a:lnTo>
                      <a:pt x="3665925" y="4746923"/>
                    </a:lnTo>
                    <a:lnTo>
                      <a:pt x="3389026" y="4719584"/>
                    </a:lnTo>
                    <a:lnTo>
                      <a:pt x="3256707" y="4922785"/>
                    </a:lnTo>
                    <a:lnTo>
                      <a:pt x="3008837" y="5011561"/>
                    </a:lnTo>
                    <a:lnTo>
                      <a:pt x="2833540" y="5186859"/>
                    </a:lnTo>
                    <a:lnTo>
                      <a:pt x="2747017" y="5405700"/>
                    </a:lnTo>
                    <a:lnTo>
                      <a:pt x="2759278" y="5626795"/>
                    </a:lnTo>
                    <a:lnTo>
                      <a:pt x="2643164" y="5771374"/>
                    </a:lnTo>
                    <a:lnTo>
                      <a:pt x="2439963" y="5771938"/>
                    </a:lnTo>
                    <a:lnTo>
                      <a:pt x="2292003" y="5875228"/>
                    </a:lnTo>
                    <a:lnTo>
                      <a:pt x="2132910" y="6036012"/>
                    </a:lnTo>
                    <a:lnTo>
                      <a:pt x="2132346" y="6283882"/>
                    </a:lnTo>
                    <a:lnTo>
                      <a:pt x="2059211" y="6442412"/>
                    </a:lnTo>
                    <a:lnTo>
                      <a:pt x="1978458" y="6604322"/>
                    </a:lnTo>
                    <a:lnTo>
                      <a:pt x="2381906" y="6843312"/>
                    </a:lnTo>
                    <a:lnTo>
                      <a:pt x="2617515" y="7019174"/>
                    </a:lnTo>
                    <a:lnTo>
                      <a:pt x="2783371" y="7007477"/>
                    </a:lnTo>
                    <a:lnTo>
                      <a:pt x="2609199" y="6586562"/>
                    </a:lnTo>
                    <a:lnTo>
                      <a:pt x="2637664" y="6439166"/>
                    </a:lnTo>
                    <a:lnTo>
                      <a:pt x="3421999" y="6017688"/>
                    </a:lnTo>
                    <a:lnTo>
                      <a:pt x="3889837" y="6566977"/>
                    </a:lnTo>
                    <a:lnTo>
                      <a:pt x="3994253" y="6860643"/>
                    </a:lnTo>
                    <a:lnTo>
                      <a:pt x="3907731" y="7195599"/>
                    </a:lnTo>
                    <a:lnTo>
                      <a:pt x="3748637" y="7546196"/>
                    </a:lnTo>
                    <a:lnTo>
                      <a:pt x="3863625" y="7692466"/>
                    </a:lnTo>
                    <a:lnTo>
                      <a:pt x="4008768" y="7475315"/>
                    </a:lnTo>
                    <a:lnTo>
                      <a:pt x="4256637" y="7430645"/>
                    </a:lnTo>
                    <a:lnTo>
                      <a:pt x="4476042" y="7431208"/>
                    </a:lnTo>
                    <a:lnTo>
                      <a:pt x="5338504" y="8119074"/>
                    </a:lnTo>
                    <a:lnTo>
                      <a:pt x="5308673" y="8314288"/>
                    </a:lnTo>
                    <a:lnTo>
                      <a:pt x="5171131" y="8531651"/>
                    </a:lnTo>
                    <a:lnTo>
                      <a:pt x="4834506" y="8909699"/>
                    </a:lnTo>
                    <a:lnTo>
                      <a:pt x="4427312" y="9018766"/>
                    </a:lnTo>
                    <a:lnTo>
                      <a:pt x="3603202" y="9073634"/>
                    </a:lnTo>
                    <a:lnTo>
                      <a:pt x="3628925" y="9383767"/>
                    </a:lnTo>
                    <a:lnTo>
                      <a:pt x="3717920" y="9646260"/>
                    </a:lnTo>
                    <a:lnTo>
                      <a:pt x="3449338" y="9779029"/>
                    </a:lnTo>
                    <a:lnTo>
                      <a:pt x="3288554" y="9906029"/>
                    </a:lnTo>
                    <a:lnTo>
                      <a:pt x="3076970" y="9846721"/>
                    </a:lnTo>
                    <a:lnTo>
                      <a:pt x="2861070" y="9990613"/>
                    </a:lnTo>
                    <a:lnTo>
                      <a:pt x="2746770" y="10189497"/>
                    </a:lnTo>
                    <a:lnTo>
                      <a:pt x="2894854" y="10329197"/>
                    </a:lnTo>
                    <a:lnTo>
                      <a:pt x="3026170" y="10426481"/>
                    </a:lnTo>
                    <a:lnTo>
                      <a:pt x="2865510" y="10583073"/>
                    </a:lnTo>
                    <a:lnTo>
                      <a:pt x="2581794" y="10443497"/>
                    </a:lnTo>
                    <a:lnTo>
                      <a:pt x="2421010" y="10392697"/>
                    </a:lnTo>
                    <a:lnTo>
                      <a:pt x="2264418" y="10278397"/>
                    </a:lnTo>
                    <a:lnTo>
                      <a:pt x="2082550" y="10291097"/>
                    </a:lnTo>
                    <a:lnTo>
                      <a:pt x="1726950" y="10350405"/>
                    </a:lnTo>
                    <a:lnTo>
                      <a:pt x="1663574" y="10117613"/>
                    </a:lnTo>
                    <a:lnTo>
                      <a:pt x="1524122" y="9931429"/>
                    </a:lnTo>
                    <a:lnTo>
                      <a:pt x="1350390" y="9707145"/>
                    </a:lnTo>
                    <a:lnTo>
                      <a:pt x="1110976" y="9553108"/>
                    </a:lnTo>
                    <a:lnTo>
                      <a:pt x="1012302" y="9347477"/>
                    </a:lnTo>
                    <a:lnTo>
                      <a:pt x="821926" y="9241685"/>
                    </a:lnTo>
                    <a:lnTo>
                      <a:pt x="665334" y="9161293"/>
                    </a:lnTo>
                    <a:lnTo>
                      <a:pt x="445366" y="9047117"/>
                    </a:lnTo>
                    <a:lnTo>
                      <a:pt x="326874" y="8890525"/>
                    </a:lnTo>
                    <a:lnTo>
                      <a:pt x="233782" y="8729865"/>
                    </a:lnTo>
                    <a:lnTo>
                      <a:pt x="174474" y="8454781"/>
                    </a:lnTo>
                    <a:lnTo>
                      <a:pt x="17882" y="8200905"/>
                    </a:lnTo>
                    <a:lnTo>
                      <a:pt x="0" y="7947691"/>
                    </a:lnTo>
                    <a:lnTo>
                      <a:pt x="170406" y="7634093"/>
                    </a:lnTo>
                    <a:lnTo>
                      <a:pt x="305790" y="7359133"/>
                    </a:lnTo>
                    <a:lnTo>
                      <a:pt x="322682" y="7139165"/>
                    </a:lnTo>
                    <a:lnTo>
                      <a:pt x="309982" y="6910565"/>
                    </a:lnTo>
                    <a:lnTo>
                      <a:pt x="411582" y="6686281"/>
                    </a:lnTo>
                    <a:lnTo>
                      <a:pt x="466574" y="6512797"/>
                    </a:lnTo>
                    <a:lnTo>
                      <a:pt x="521690" y="6283825"/>
                    </a:lnTo>
                    <a:lnTo>
                      <a:pt x="669650" y="6081121"/>
                    </a:lnTo>
                    <a:lnTo>
                      <a:pt x="809350" y="6021937"/>
                    </a:lnTo>
                    <a:lnTo>
                      <a:pt x="860150" y="5827245"/>
                    </a:lnTo>
                    <a:lnTo>
                      <a:pt x="792458" y="5683477"/>
                    </a:lnTo>
                    <a:lnTo>
                      <a:pt x="678158" y="5526885"/>
                    </a:lnTo>
                    <a:lnTo>
                      <a:pt x="712066" y="5332193"/>
                    </a:lnTo>
                    <a:lnTo>
                      <a:pt x="648566" y="5234909"/>
                    </a:lnTo>
                    <a:lnTo>
                      <a:pt x="690982" y="4930233"/>
                    </a:lnTo>
                    <a:lnTo>
                      <a:pt x="534266" y="4739857"/>
                    </a:lnTo>
                    <a:lnTo>
                      <a:pt x="678158" y="4612981"/>
                    </a:lnTo>
                    <a:lnTo>
                      <a:pt x="699366" y="4426797"/>
                    </a:lnTo>
                    <a:lnTo>
                      <a:pt x="669650" y="4092529"/>
                    </a:lnTo>
                    <a:lnTo>
                      <a:pt x="771250" y="3953077"/>
                    </a:lnTo>
                    <a:lnTo>
                      <a:pt x="843258" y="3618685"/>
                    </a:lnTo>
                    <a:lnTo>
                      <a:pt x="712066" y="3508701"/>
                    </a:lnTo>
                    <a:lnTo>
                      <a:pt x="644374" y="3263209"/>
                    </a:lnTo>
                    <a:lnTo>
                      <a:pt x="576682" y="2988125"/>
                    </a:lnTo>
                    <a:lnTo>
                      <a:pt x="473051" y="2716053"/>
                    </a:lnTo>
                    <a:lnTo>
                      <a:pt x="656950" y="2629077"/>
                    </a:lnTo>
                    <a:lnTo>
                      <a:pt x="885550" y="2764337"/>
                    </a:lnTo>
                    <a:lnTo>
                      <a:pt x="923526" y="2484937"/>
                    </a:lnTo>
                    <a:lnTo>
                      <a:pt x="1016618" y="2303069"/>
                    </a:lnTo>
                    <a:lnTo>
                      <a:pt x="1173210" y="2040685"/>
                    </a:lnTo>
                    <a:lnTo>
                      <a:pt x="1321294" y="1935017"/>
                    </a:lnTo>
                    <a:lnTo>
                      <a:pt x="1490586" y="1727625"/>
                    </a:lnTo>
                    <a:lnTo>
                      <a:pt x="1651370" y="1516413"/>
                    </a:lnTo>
                    <a:lnTo>
                      <a:pt x="1795262" y="1262413"/>
                    </a:lnTo>
                    <a:lnTo>
                      <a:pt x="1947662" y="995837"/>
                    </a:lnTo>
                    <a:lnTo>
                      <a:pt x="2032246" y="813845"/>
                    </a:lnTo>
                    <a:lnTo>
                      <a:pt x="1909314" y="606329"/>
                    </a:lnTo>
                    <a:lnTo>
                      <a:pt x="1778122" y="542829"/>
                    </a:lnTo>
                    <a:lnTo>
                      <a:pt x="1638546" y="479453"/>
                    </a:lnTo>
                    <a:lnTo>
                      <a:pt x="1417441" y="293881"/>
                    </a:lnTo>
                    <a:lnTo>
                      <a:pt x="3106436" y="0"/>
                    </a:lnTo>
                    <a:close/>
                  </a:path>
                </a:pathLst>
              </a:custGeom>
              <a:solidFill>
                <a:schemeClr val="accent3">
                  <a:lumMod val="75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07" name="任意多边形 91">
                <a:extLst>
                  <a:ext uri="{FF2B5EF4-FFF2-40B4-BE49-F238E27FC236}">
                    <a16:creationId xmlns:a16="http://schemas.microsoft.com/office/drawing/2014/main" id="{AD12D82C-D790-43A7-9916-4253246070B7}"/>
                  </a:ext>
                </a:extLst>
              </p:cNvPr>
              <p:cNvSpPr>
                <a:spLocks/>
              </p:cNvSpPr>
              <p:nvPr/>
            </p:nvSpPr>
            <p:spPr bwMode="auto">
              <a:xfrm>
                <a:off x="2309922" y="3938601"/>
                <a:ext cx="1337918" cy="1535969"/>
              </a:xfrm>
              <a:custGeom>
                <a:avLst/>
                <a:gdLst/>
                <a:ahLst/>
                <a:cxnLst/>
                <a:rect l="0" t="0" r="r" b="b"/>
                <a:pathLst>
                  <a:path w="8791522" h="10098430">
                    <a:moveTo>
                      <a:pt x="8466126" y="4015626"/>
                    </a:moveTo>
                    <a:lnTo>
                      <a:pt x="8425609" y="4312703"/>
                    </a:lnTo>
                    <a:lnTo>
                      <a:pt x="8265389" y="4415993"/>
                    </a:lnTo>
                    <a:lnTo>
                      <a:pt x="8207896" y="4648785"/>
                    </a:lnTo>
                    <a:lnTo>
                      <a:pt x="8164353" y="4851985"/>
                    </a:lnTo>
                    <a:lnTo>
                      <a:pt x="8367552" y="4852548"/>
                    </a:lnTo>
                    <a:lnTo>
                      <a:pt x="8294981" y="4998819"/>
                    </a:lnTo>
                    <a:lnTo>
                      <a:pt x="8324573" y="5245561"/>
                    </a:lnTo>
                    <a:lnTo>
                      <a:pt x="8542850" y="5100982"/>
                    </a:lnTo>
                    <a:lnTo>
                      <a:pt x="8629373" y="5290231"/>
                    </a:lnTo>
                    <a:lnTo>
                      <a:pt x="8556802" y="5479480"/>
                    </a:lnTo>
                    <a:lnTo>
                      <a:pt x="8493768" y="5702428"/>
                    </a:lnTo>
                    <a:lnTo>
                      <a:pt x="8513822" y="5903211"/>
                    </a:lnTo>
                    <a:lnTo>
                      <a:pt x="8629936" y="6081890"/>
                    </a:lnTo>
                    <a:lnTo>
                      <a:pt x="8542287" y="6185181"/>
                    </a:lnTo>
                    <a:lnTo>
                      <a:pt x="8440124" y="6302422"/>
                    </a:lnTo>
                    <a:lnTo>
                      <a:pt x="8337397" y="6579320"/>
                    </a:lnTo>
                    <a:lnTo>
                      <a:pt x="8190564" y="6623990"/>
                    </a:lnTo>
                    <a:lnTo>
                      <a:pt x="8000752" y="6813239"/>
                    </a:lnTo>
                    <a:lnTo>
                      <a:pt x="7810939" y="7062236"/>
                    </a:lnTo>
                    <a:lnTo>
                      <a:pt x="7651845" y="7253738"/>
                    </a:lnTo>
                    <a:lnTo>
                      <a:pt x="7798114" y="7485966"/>
                    </a:lnTo>
                    <a:lnTo>
                      <a:pt x="7871250" y="7602645"/>
                    </a:lnTo>
                    <a:lnTo>
                      <a:pt x="8047111" y="7587567"/>
                    </a:lnTo>
                    <a:lnTo>
                      <a:pt x="8251438" y="7602645"/>
                    </a:lnTo>
                    <a:lnTo>
                      <a:pt x="8411095" y="7676906"/>
                    </a:lnTo>
                    <a:lnTo>
                      <a:pt x="8368116" y="7881233"/>
                    </a:lnTo>
                    <a:lnTo>
                      <a:pt x="8483667" y="8042017"/>
                    </a:lnTo>
                    <a:lnTo>
                      <a:pt x="8380940" y="8173772"/>
                    </a:lnTo>
                    <a:lnTo>
                      <a:pt x="8219592" y="8247471"/>
                    </a:lnTo>
                    <a:lnTo>
                      <a:pt x="8016393" y="8407128"/>
                    </a:lnTo>
                    <a:lnTo>
                      <a:pt x="8015829" y="8627660"/>
                    </a:lnTo>
                    <a:lnTo>
                      <a:pt x="7913665" y="8657815"/>
                    </a:lnTo>
                    <a:lnTo>
                      <a:pt x="7827143" y="8861578"/>
                    </a:lnTo>
                    <a:lnTo>
                      <a:pt x="7927617" y="8993897"/>
                    </a:lnTo>
                    <a:lnTo>
                      <a:pt x="7767396" y="9198224"/>
                    </a:lnTo>
                    <a:lnTo>
                      <a:pt x="7680873" y="9345057"/>
                    </a:lnTo>
                    <a:lnTo>
                      <a:pt x="7737240" y="9549384"/>
                    </a:lnTo>
                    <a:lnTo>
                      <a:pt x="7607738" y="9617448"/>
                    </a:lnTo>
                    <a:lnTo>
                      <a:pt x="7564235" y="9813541"/>
                    </a:lnTo>
                    <a:lnTo>
                      <a:pt x="7123009" y="9743828"/>
                    </a:lnTo>
                    <a:lnTo>
                      <a:pt x="6775917" y="9697220"/>
                    </a:lnTo>
                    <a:lnTo>
                      <a:pt x="6619449" y="9790436"/>
                    </a:lnTo>
                    <a:lnTo>
                      <a:pt x="6306265" y="9688836"/>
                    </a:lnTo>
                    <a:lnTo>
                      <a:pt x="5980505" y="9654928"/>
                    </a:lnTo>
                    <a:lnTo>
                      <a:pt x="5536377" y="9735320"/>
                    </a:lnTo>
                    <a:lnTo>
                      <a:pt x="4588441" y="9908804"/>
                    </a:lnTo>
                    <a:lnTo>
                      <a:pt x="3888953" y="10098430"/>
                    </a:lnTo>
                    <a:lnTo>
                      <a:pt x="3273073" y="9760968"/>
                    </a:lnTo>
                    <a:lnTo>
                      <a:pt x="2155845" y="8715624"/>
                    </a:lnTo>
                    <a:lnTo>
                      <a:pt x="1550933" y="8055596"/>
                    </a:lnTo>
                    <a:lnTo>
                      <a:pt x="1098173" y="7670652"/>
                    </a:lnTo>
                    <a:lnTo>
                      <a:pt x="611629" y="7285708"/>
                    </a:lnTo>
                    <a:lnTo>
                      <a:pt x="582037" y="7099524"/>
                    </a:lnTo>
                    <a:lnTo>
                      <a:pt x="476245" y="6892256"/>
                    </a:lnTo>
                    <a:lnTo>
                      <a:pt x="412745" y="6663656"/>
                    </a:lnTo>
                    <a:lnTo>
                      <a:pt x="204361" y="6448252"/>
                    </a:lnTo>
                    <a:lnTo>
                      <a:pt x="0" y="98623"/>
                    </a:lnTo>
                    <a:lnTo>
                      <a:pt x="179953" y="169292"/>
                    </a:lnTo>
                    <a:lnTo>
                      <a:pt x="353561" y="308992"/>
                    </a:lnTo>
                    <a:lnTo>
                      <a:pt x="472053" y="88776"/>
                    </a:lnTo>
                    <a:lnTo>
                      <a:pt x="675129" y="0"/>
                    </a:lnTo>
                    <a:lnTo>
                      <a:pt x="844297" y="139700"/>
                    </a:lnTo>
                    <a:lnTo>
                      <a:pt x="1144781" y="397892"/>
                    </a:lnTo>
                    <a:lnTo>
                      <a:pt x="1373257" y="579760"/>
                    </a:lnTo>
                    <a:lnTo>
                      <a:pt x="1694701" y="732036"/>
                    </a:lnTo>
                    <a:lnTo>
                      <a:pt x="1834401" y="787028"/>
                    </a:lnTo>
                    <a:lnTo>
                      <a:pt x="1935877" y="638820"/>
                    </a:lnTo>
                    <a:lnTo>
                      <a:pt x="2067069" y="554236"/>
                    </a:lnTo>
                    <a:lnTo>
                      <a:pt x="2198261" y="423044"/>
                    </a:lnTo>
                    <a:lnTo>
                      <a:pt x="2418229" y="571252"/>
                    </a:lnTo>
                    <a:lnTo>
                      <a:pt x="2574821" y="804044"/>
                    </a:lnTo>
                    <a:lnTo>
                      <a:pt x="2824505" y="753120"/>
                    </a:lnTo>
                    <a:lnTo>
                      <a:pt x="2976657" y="829320"/>
                    </a:lnTo>
                    <a:lnTo>
                      <a:pt x="3103657" y="803920"/>
                    </a:lnTo>
                    <a:lnTo>
                      <a:pt x="3150141" y="960512"/>
                    </a:lnTo>
                    <a:lnTo>
                      <a:pt x="2997741" y="1180604"/>
                    </a:lnTo>
                    <a:lnTo>
                      <a:pt x="3213641" y="1256680"/>
                    </a:lnTo>
                    <a:lnTo>
                      <a:pt x="3382933" y="1171972"/>
                    </a:lnTo>
                    <a:lnTo>
                      <a:pt x="3602901" y="1002680"/>
                    </a:lnTo>
                    <a:lnTo>
                      <a:pt x="3983777" y="905396"/>
                    </a:lnTo>
                    <a:lnTo>
                      <a:pt x="4254545" y="757312"/>
                    </a:lnTo>
                    <a:lnTo>
                      <a:pt x="4504105" y="770012"/>
                    </a:lnTo>
                    <a:lnTo>
                      <a:pt x="4728265" y="719212"/>
                    </a:lnTo>
                    <a:lnTo>
                      <a:pt x="5032941" y="731912"/>
                    </a:lnTo>
                    <a:lnTo>
                      <a:pt x="5269925" y="638820"/>
                    </a:lnTo>
                    <a:lnTo>
                      <a:pt x="5477193" y="634628"/>
                    </a:lnTo>
                    <a:lnTo>
                      <a:pt x="5595685" y="503436"/>
                    </a:lnTo>
                    <a:lnTo>
                      <a:pt x="5811461" y="550044"/>
                    </a:lnTo>
                    <a:lnTo>
                      <a:pt x="6010345" y="592336"/>
                    </a:lnTo>
                    <a:lnTo>
                      <a:pt x="6268413" y="533028"/>
                    </a:lnTo>
                    <a:lnTo>
                      <a:pt x="6433389" y="693936"/>
                    </a:lnTo>
                    <a:lnTo>
                      <a:pt x="6530673" y="613420"/>
                    </a:lnTo>
                    <a:lnTo>
                      <a:pt x="6729557" y="634628"/>
                    </a:lnTo>
                    <a:lnTo>
                      <a:pt x="6818333" y="791220"/>
                    </a:lnTo>
                    <a:lnTo>
                      <a:pt x="6869133" y="973212"/>
                    </a:lnTo>
                    <a:lnTo>
                      <a:pt x="6958033" y="1121296"/>
                    </a:lnTo>
                    <a:lnTo>
                      <a:pt x="7173561" y="1125240"/>
                    </a:lnTo>
                    <a:lnTo>
                      <a:pt x="7427437" y="1205632"/>
                    </a:lnTo>
                    <a:lnTo>
                      <a:pt x="7647529" y="1256432"/>
                    </a:lnTo>
                    <a:lnTo>
                      <a:pt x="7715097" y="1315616"/>
                    </a:lnTo>
                    <a:lnTo>
                      <a:pt x="7761705" y="1468016"/>
                    </a:lnTo>
                    <a:lnTo>
                      <a:pt x="7672805" y="1611908"/>
                    </a:lnTo>
                    <a:lnTo>
                      <a:pt x="7685505" y="1781200"/>
                    </a:lnTo>
                    <a:lnTo>
                      <a:pt x="7579713" y="1874292"/>
                    </a:lnTo>
                    <a:lnTo>
                      <a:pt x="7442789" y="1947272"/>
                    </a:lnTo>
                    <a:lnTo>
                      <a:pt x="7465413" y="2085876"/>
                    </a:lnTo>
                    <a:lnTo>
                      <a:pt x="7537421" y="2255168"/>
                    </a:lnTo>
                    <a:lnTo>
                      <a:pt x="7795613" y="2310160"/>
                    </a:lnTo>
                    <a:lnTo>
                      <a:pt x="8053681" y="2322860"/>
                    </a:lnTo>
                    <a:lnTo>
                      <a:pt x="8146773" y="2233960"/>
                    </a:lnTo>
                    <a:lnTo>
                      <a:pt x="8354165" y="2145060"/>
                    </a:lnTo>
                    <a:lnTo>
                      <a:pt x="8578449" y="2204368"/>
                    </a:lnTo>
                    <a:lnTo>
                      <a:pt x="8774944" y="2287892"/>
                    </a:lnTo>
                    <a:lnTo>
                      <a:pt x="8763616" y="2463800"/>
                    </a:lnTo>
                    <a:lnTo>
                      <a:pt x="8718943" y="2690118"/>
                    </a:lnTo>
                    <a:lnTo>
                      <a:pt x="8601691" y="2984253"/>
                    </a:lnTo>
                    <a:lnTo>
                      <a:pt x="8733230" y="3158183"/>
                    </a:lnTo>
                    <a:lnTo>
                      <a:pt x="8791522" y="3377258"/>
                    </a:lnTo>
                    <a:lnTo>
                      <a:pt x="8619501" y="3505374"/>
                    </a:lnTo>
                    <a:lnTo>
                      <a:pt x="8470053" y="3642346"/>
                    </a:lnTo>
                    <a:lnTo>
                      <a:pt x="8384328" y="3834657"/>
                    </a:lnTo>
                    <a:lnTo>
                      <a:pt x="8466126" y="4015626"/>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08" name="任意多边形 96">
                <a:extLst>
                  <a:ext uri="{FF2B5EF4-FFF2-40B4-BE49-F238E27FC236}">
                    <a16:creationId xmlns:a16="http://schemas.microsoft.com/office/drawing/2014/main" id="{1D050DDD-5E25-45A6-BE18-4A67C36CAB56}"/>
                  </a:ext>
                </a:extLst>
              </p:cNvPr>
              <p:cNvSpPr>
                <a:spLocks/>
              </p:cNvSpPr>
              <p:nvPr/>
            </p:nvSpPr>
            <p:spPr bwMode="auto">
              <a:xfrm>
                <a:off x="2307238" y="2846831"/>
                <a:ext cx="2147044" cy="1499749"/>
              </a:xfrm>
              <a:custGeom>
                <a:avLst/>
                <a:gdLst/>
                <a:ahLst/>
                <a:cxnLst/>
                <a:rect l="0" t="0" r="r" b="b"/>
                <a:pathLst>
                  <a:path w="14118870" h="9853887">
                    <a:moveTo>
                      <a:pt x="14118870" y="3416451"/>
                    </a:moveTo>
                    <a:lnTo>
                      <a:pt x="13774133" y="3481699"/>
                    </a:lnTo>
                    <a:lnTo>
                      <a:pt x="13613349" y="3569349"/>
                    </a:lnTo>
                    <a:lnTo>
                      <a:pt x="13409022" y="3656434"/>
                    </a:lnTo>
                    <a:lnTo>
                      <a:pt x="13117046" y="3612328"/>
                    </a:lnTo>
                    <a:lnTo>
                      <a:pt x="12812246" y="3540883"/>
                    </a:lnTo>
                    <a:lnTo>
                      <a:pt x="12783218" y="3715618"/>
                    </a:lnTo>
                    <a:lnTo>
                      <a:pt x="12840711" y="3890916"/>
                    </a:lnTo>
                    <a:lnTo>
                      <a:pt x="12795478" y="4095243"/>
                    </a:lnTo>
                    <a:lnTo>
                      <a:pt x="12472220" y="4342883"/>
                    </a:lnTo>
                    <a:lnTo>
                      <a:pt x="12282971" y="4506150"/>
                    </a:lnTo>
                    <a:lnTo>
                      <a:pt x="12312563" y="4724428"/>
                    </a:lnTo>
                    <a:lnTo>
                      <a:pt x="12428677" y="4812077"/>
                    </a:lnTo>
                    <a:lnTo>
                      <a:pt x="12428677" y="4900853"/>
                    </a:lnTo>
                    <a:lnTo>
                      <a:pt x="12414726" y="5076152"/>
                    </a:lnTo>
                    <a:lnTo>
                      <a:pt x="12620180" y="5176624"/>
                    </a:lnTo>
                    <a:lnTo>
                      <a:pt x="12707266" y="5322895"/>
                    </a:lnTo>
                    <a:lnTo>
                      <a:pt x="12867487" y="5310071"/>
                    </a:lnTo>
                    <a:lnTo>
                      <a:pt x="12910465" y="5470291"/>
                    </a:lnTo>
                    <a:lnTo>
                      <a:pt x="12850718" y="5631075"/>
                    </a:lnTo>
                    <a:lnTo>
                      <a:pt x="12646955" y="5704773"/>
                    </a:lnTo>
                    <a:lnTo>
                      <a:pt x="12545918" y="5924178"/>
                    </a:lnTo>
                    <a:lnTo>
                      <a:pt x="12632441" y="6055370"/>
                    </a:lnTo>
                    <a:lnTo>
                      <a:pt x="12559869" y="6243492"/>
                    </a:lnTo>
                    <a:lnTo>
                      <a:pt x="12426987" y="6333395"/>
                    </a:lnTo>
                    <a:lnTo>
                      <a:pt x="12296359" y="6523771"/>
                    </a:lnTo>
                    <a:lnTo>
                      <a:pt x="12280717" y="6728098"/>
                    </a:lnTo>
                    <a:lnTo>
                      <a:pt x="12077516" y="6919037"/>
                    </a:lnTo>
                    <a:lnTo>
                      <a:pt x="12152341" y="7092646"/>
                    </a:lnTo>
                    <a:lnTo>
                      <a:pt x="12344995" y="7211396"/>
                    </a:lnTo>
                    <a:lnTo>
                      <a:pt x="12569530" y="7443787"/>
                    </a:lnTo>
                    <a:lnTo>
                      <a:pt x="12527907" y="7689726"/>
                    </a:lnTo>
                    <a:lnTo>
                      <a:pt x="12396939" y="7821934"/>
                    </a:lnTo>
                    <a:lnTo>
                      <a:pt x="12308263" y="7999958"/>
                    </a:lnTo>
                    <a:lnTo>
                      <a:pt x="12444564" y="8102451"/>
                    </a:lnTo>
                    <a:lnTo>
                      <a:pt x="12560675" y="8209037"/>
                    </a:lnTo>
                    <a:lnTo>
                      <a:pt x="12646400" y="8446020"/>
                    </a:lnTo>
                    <a:lnTo>
                      <a:pt x="12615763" y="8994281"/>
                    </a:lnTo>
                    <a:lnTo>
                      <a:pt x="12369505" y="9010005"/>
                    </a:lnTo>
                    <a:lnTo>
                      <a:pt x="12105036" y="9081867"/>
                    </a:lnTo>
                    <a:lnTo>
                      <a:pt x="11799046" y="9095160"/>
                    </a:lnTo>
                    <a:lnTo>
                      <a:pt x="11547205" y="9142883"/>
                    </a:lnTo>
                    <a:lnTo>
                      <a:pt x="11357746" y="9348241"/>
                    </a:lnTo>
                    <a:lnTo>
                      <a:pt x="11236873" y="9511407"/>
                    </a:lnTo>
                    <a:lnTo>
                      <a:pt x="11147526" y="9693052"/>
                    </a:lnTo>
                    <a:lnTo>
                      <a:pt x="11022135" y="9853887"/>
                    </a:lnTo>
                    <a:lnTo>
                      <a:pt x="10817772" y="9665868"/>
                    </a:lnTo>
                    <a:lnTo>
                      <a:pt x="10677081" y="9617993"/>
                    </a:lnTo>
                    <a:lnTo>
                      <a:pt x="10521060" y="9518550"/>
                    </a:lnTo>
                    <a:lnTo>
                      <a:pt x="10339886" y="9449494"/>
                    </a:lnTo>
                    <a:lnTo>
                      <a:pt x="9907069" y="9433396"/>
                    </a:lnTo>
                    <a:lnTo>
                      <a:pt x="9340133" y="9373865"/>
                    </a:lnTo>
                    <a:lnTo>
                      <a:pt x="9091813" y="9377486"/>
                    </a:lnTo>
                    <a:lnTo>
                      <a:pt x="8930919" y="9573283"/>
                    </a:lnTo>
                    <a:lnTo>
                      <a:pt x="8730905" y="9487594"/>
                    </a:lnTo>
                    <a:lnTo>
                      <a:pt x="8508779" y="9432255"/>
                    </a:lnTo>
                    <a:lnTo>
                      <a:pt x="8300370" y="9522743"/>
                    </a:lnTo>
                    <a:lnTo>
                      <a:pt x="8211023" y="9609609"/>
                    </a:lnTo>
                    <a:lnTo>
                      <a:pt x="7951368" y="9598942"/>
                    </a:lnTo>
                    <a:lnTo>
                      <a:pt x="7692482" y="9538742"/>
                    </a:lnTo>
                    <a:lnTo>
                      <a:pt x="7617894" y="9369673"/>
                    </a:lnTo>
                    <a:lnTo>
                      <a:pt x="7597902" y="9232031"/>
                    </a:lnTo>
                    <a:lnTo>
                      <a:pt x="7734005" y="9164215"/>
                    </a:lnTo>
                    <a:lnTo>
                      <a:pt x="7838779" y="9070677"/>
                    </a:lnTo>
                    <a:lnTo>
                      <a:pt x="7829924" y="8899227"/>
                    </a:lnTo>
                    <a:lnTo>
                      <a:pt x="7916220" y="8750919"/>
                    </a:lnTo>
                    <a:lnTo>
                      <a:pt x="7873358" y="8606234"/>
                    </a:lnTo>
                    <a:lnTo>
                      <a:pt x="7805914" y="8545463"/>
                    </a:lnTo>
                    <a:lnTo>
                      <a:pt x="7582175" y="8493075"/>
                    </a:lnTo>
                    <a:lnTo>
                      <a:pt x="7334425" y="8415064"/>
                    </a:lnTo>
                    <a:lnTo>
                      <a:pt x="7112969" y="8406680"/>
                    </a:lnTo>
                    <a:lnTo>
                      <a:pt x="7024764" y="8264376"/>
                    </a:lnTo>
                    <a:lnTo>
                      <a:pt x="6972947" y="8074446"/>
                    </a:lnTo>
                    <a:lnTo>
                      <a:pt x="6888363" y="7923188"/>
                    </a:lnTo>
                    <a:lnTo>
                      <a:pt x="6688642" y="7899165"/>
                    </a:lnTo>
                    <a:lnTo>
                      <a:pt x="6587085" y="7981479"/>
                    </a:lnTo>
                    <a:lnTo>
                      <a:pt x="6419728" y="7821935"/>
                    </a:lnTo>
                    <a:lnTo>
                      <a:pt x="6154740" y="7877273"/>
                    </a:lnTo>
                    <a:lnTo>
                      <a:pt x="5747917" y="7792789"/>
                    </a:lnTo>
                    <a:lnTo>
                      <a:pt x="5634188" y="7921947"/>
                    </a:lnTo>
                    <a:lnTo>
                      <a:pt x="5427590" y="7927950"/>
                    </a:lnTo>
                    <a:lnTo>
                      <a:pt x="5187555" y="8016626"/>
                    </a:lnTo>
                    <a:lnTo>
                      <a:pt x="4882086" y="8008342"/>
                    </a:lnTo>
                    <a:lnTo>
                      <a:pt x="4645672" y="8058348"/>
                    </a:lnTo>
                    <a:lnTo>
                      <a:pt x="4412210" y="8042349"/>
                    </a:lnTo>
                    <a:lnTo>
                      <a:pt x="4133505" y="8193509"/>
                    </a:lnTo>
                    <a:lnTo>
                      <a:pt x="3752405" y="8291810"/>
                    </a:lnTo>
                    <a:lnTo>
                      <a:pt x="3542756" y="8455545"/>
                    </a:lnTo>
                    <a:lnTo>
                      <a:pt x="3367114" y="8541841"/>
                    </a:lnTo>
                    <a:lnTo>
                      <a:pt x="3153632" y="8467509"/>
                    </a:lnTo>
                    <a:lnTo>
                      <a:pt x="3304532" y="8247136"/>
                    </a:lnTo>
                    <a:lnTo>
                      <a:pt x="3258048" y="8095307"/>
                    </a:lnTo>
                    <a:lnTo>
                      <a:pt x="3126508" y="8113117"/>
                    </a:lnTo>
                    <a:lnTo>
                      <a:pt x="2976391" y="8039298"/>
                    </a:lnTo>
                    <a:lnTo>
                      <a:pt x="2728740" y="8092827"/>
                    </a:lnTo>
                    <a:lnTo>
                      <a:pt x="2576812" y="7860035"/>
                    </a:lnTo>
                    <a:lnTo>
                      <a:pt x="2354016" y="7710685"/>
                    </a:lnTo>
                    <a:lnTo>
                      <a:pt x="2226669" y="7839173"/>
                    </a:lnTo>
                    <a:lnTo>
                      <a:pt x="2096271" y="7921376"/>
                    </a:lnTo>
                    <a:lnTo>
                      <a:pt x="1992235" y="8074225"/>
                    </a:lnTo>
                    <a:lnTo>
                      <a:pt x="1801466" y="7997006"/>
                    </a:lnTo>
                    <a:lnTo>
                      <a:pt x="1530476" y="7868320"/>
                    </a:lnTo>
                    <a:lnTo>
                      <a:pt x="1286348" y="7671246"/>
                    </a:lnTo>
                    <a:lnTo>
                      <a:pt x="828949" y="7288435"/>
                    </a:lnTo>
                    <a:lnTo>
                      <a:pt x="626543" y="7377683"/>
                    </a:lnTo>
                    <a:lnTo>
                      <a:pt x="509192" y="7597328"/>
                    </a:lnTo>
                    <a:lnTo>
                      <a:pt x="334691" y="7453312"/>
                    </a:lnTo>
                    <a:lnTo>
                      <a:pt x="154380" y="7383724"/>
                    </a:lnTo>
                    <a:lnTo>
                      <a:pt x="0" y="5548718"/>
                    </a:lnTo>
                    <a:lnTo>
                      <a:pt x="5215608" y="5497438"/>
                    </a:lnTo>
                    <a:lnTo>
                      <a:pt x="5106244" y="5247506"/>
                    </a:lnTo>
                    <a:lnTo>
                      <a:pt x="4949652" y="5150098"/>
                    </a:lnTo>
                    <a:lnTo>
                      <a:pt x="4831160" y="4959722"/>
                    </a:lnTo>
                    <a:lnTo>
                      <a:pt x="4928568" y="4608438"/>
                    </a:lnTo>
                    <a:lnTo>
                      <a:pt x="4983560" y="4341068"/>
                    </a:lnTo>
                    <a:lnTo>
                      <a:pt x="5174381" y="4059410"/>
                    </a:lnTo>
                    <a:lnTo>
                      <a:pt x="5230392" y="3854326"/>
                    </a:lnTo>
                    <a:lnTo>
                      <a:pt x="5203652" y="3635474"/>
                    </a:lnTo>
                    <a:lnTo>
                      <a:pt x="5030044" y="3360390"/>
                    </a:lnTo>
                    <a:cubicBezTo>
                      <a:pt x="5031483" y="3182673"/>
                      <a:pt x="5032921" y="3004955"/>
                      <a:pt x="5034360" y="2827238"/>
                    </a:cubicBezTo>
                    <a:lnTo>
                      <a:pt x="5119068" y="2386930"/>
                    </a:lnTo>
                    <a:lnTo>
                      <a:pt x="5021660" y="1964010"/>
                    </a:lnTo>
                    <a:lnTo>
                      <a:pt x="5135960" y="1727026"/>
                    </a:lnTo>
                    <a:lnTo>
                      <a:pt x="5144344" y="1511126"/>
                    </a:lnTo>
                    <a:lnTo>
                      <a:pt x="5271468" y="1320874"/>
                    </a:lnTo>
                    <a:lnTo>
                      <a:pt x="5140152" y="1037654"/>
                    </a:lnTo>
                    <a:cubicBezTo>
                      <a:pt x="5138755" y="923395"/>
                      <a:pt x="5137357" y="809137"/>
                      <a:pt x="5135960" y="694878"/>
                    </a:cubicBezTo>
                    <a:lnTo>
                      <a:pt x="5123260" y="318194"/>
                    </a:lnTo>
                    <a:lnTo>
                      <a:pt x="5092526" y="0"/>
                    </a:lnTo>
                    <a:lnTo>
                      <a:pt x="5305004" y="47302"/>
                    </a:lnTo>
                    <a:lnTo>
                      <a:pt x="5377012" y="182810"/>
                    </a:lnTo>
                    <a:lnTo>
                      <a:pt x="5427688" y="407094"/>
                    </a:lnTo>
                    <a:lnTo>
                      <a:pt x="5681688" y="406970"/>
                    </a:lnTo>
                    <a:lnTo>
                      <a:pt x="5872064" y="457770"/>
                    </a:lnTo>
                    <a:lnTo>
                      <a:pt x="6015708" y="567754"/>
                    </a:lnTo>
                    <a:lnTo>
                      <a:pt x="6075140" y="720154"/>
                    </a:lnTo>
                    <a:lnTo>
                      <a:pt x="6134324" y="906338"/>
                    </a:lnTo>
                    <a:lnTo>
                      <a:pt x="6092032" y="1105222"/>
                    </a:lnTo>
                    <a:lnTo>
                      <a:pt x="6020024" y="1261690"/>
                    </a:lnTo>
                    <a:lnTo>
                      <a:pt x="6138516" y="1460574"/>
                    </a:lnTo>
                    <a:lnTo>
                      <a:pt x="6532092" y="1447750"/>
                    </a:lnTo>
                    <a:lnTo>
                      <a:pt x="6612484" y="1325066"/>
                    </a:lnTo>
                    <a:lnTo>
                      <a:pt x="6807176" y="1181174"/>
                    </a:lnTo>
                    <a:lnTo>
                      <a:pt x="6997552" y="1109290"/>
                    </a:lnTo>
                    <a:lnTo>
                      <a:pt x="7179420" y="1071190"/>
                    </a:lnTo>
                    <a:lnTo>
                      <a:pt x="7386688" y="1028898"/>
                    </a:lnTo>
                    <a:lnTo>
                      <a:pt x="7577188" y="973906"/>
                    </a:lnTo>
                    <a:lnTo>
                      <a:pt x="7835256" y="961206"/>
                    </a:lnTo>
                    <a:lnTo>
                      <a:pt x="8025632" y="957014"/>
                    </a:lnTo>
                    <a:lnTo>
                      <a:pt x="8245600" y="846906"/>
                    </a:lnTo>
                    <a:lnTo>
                      <a:pt x="8380984" y="813122"/>
                    </a:lnTo>
                    <a:lnTo>
                      <a:pt x="8520560" y="914722"/>
                    </a:lnTo>
                    <a:lnTo>
                      <a:pt x="8372352" y="1058614"/>
                    </a:lnTo>
                    <a:lnTo>
                      <a:pt x="8347076" y="1244798"/>
                    </a:lnTo>
                    <a:lnTo>
                      <a:pt x="8448676" y="1447874"/>
                    </a:lnTo>
                    <a:lnTo>
                      <a:pt x="8457060" y="1684858"/>
                    </a:lnTo>
                    <a:lnTo>
                      <a:pt x="8529068" y="1887934"/>
                    </a:lnTo>
                    <a:lnTo>
                      <a:pt x="8732144" y="1989410"/>
                    </a:lnTo>
                    <a:lnTo>
                      <a:pt x="8850512" y="2061294"/>
                    </a:lnTo>
                    <a:lnTo>
                      <a:pt x="8909820" y="2226394"/>
                    </a:lnTo>
                    <a:lnTo>
                      <a:pt x="9214496" y="2124670"/>
                    </a:lnTo>
                    <a:lnTo>
                      <a:pt x="9417448" y="2285578"/>
                    </a:lnTo>
                    <a:lnTo>
                      <a:pt x="9823848" y="2302470"/>
                    </a:lnTo>
                    <a:lnTo>
                      <a:pt x="9988700" y="2420962"/>
                    </a:lnTo>
                    <a:lnTo>
                      <a:pt x="10132592" y="2552154"/>
                    </a:lnTo>
                    <a:lnTo>
                      <a:pt x="10487944" y="2552030"/>
                    </a:lnTo>
                    <a:lnTo>
                      <a:pt x="10682636" y="2598638"/>
                    </a:lnTo>
                    <a:lnTo>
                      <a:pt x="10932196" y="2666330"/>
                    </a:lnTo>
                    <a:lnTo>
                      <a:pt x="11299876" y="2606898"/>
                    </a:lnTo>
                    <a:lnTo>
                      <a:pt x="11532544" y="2746598"/>
                    </a:lnTo>
                    <a:lnTo>
                      <a:pt x="11718728" y="2776190"/>
                    </a:lnTo>
                    <a:lnTo>
                      <a:pt x="11888020" y="2839690"/>
                    </a:lnTo>
                    <a:lnTo>
                      <a:pt x="12082712" y="2742282"/>
                    </a:lnTo>
                    <a:lnTo>
                      <a:pt x="12357796" y="2712690"/>
                    </a:lnTo>
                    <a:lnTo>
                      <a:pt x="12488864" y="2577182"/>
                    </a:lnTo>
                    <a:lnTo>
                      <a:pt x="12611672" y="2475706"/>
                    </a:lnTo>
                    <a:lnTo>
                      <a:pt x="12586148" y="2323306"/>
                    </a:lnTo>
                    <a:lnTo>
                      <a:pt x="12611424" y="2136998"/>
                    </a:lnTo>
                    <a:lnTo>
                      <a:pt x="12772456" y="2031330"/>
                    </a:lnTo>
                    <a:lnTo>
                      <a:pt x="12717340" y="1777330"/>
                    </a:lnTo>
                    <a:lnTo>
                      <a:pt x="12882440" y="1743546"/>
                    </a:lnTo>
                    <a:lnTo>
                      <a:pt x="13077132" y="1701254"/>
                    </a:lnTo>
                    <a:lnTo>
                      <a:pt x="13170224" y="1853654"/>
                    </a:lnTo>
                    <a:lnTo>
                      <a:pt x="13178608" y="2044030"/>
                    </a:lnTo>
                    <a:lnTo>
                      <a:pt x="13250616" y="2247230"/>
                    </a:lnTo>
                    <a:lnTo>
                      <a:pt x="13474900" y="2437606"/>
                    </a:lnTo>
                    <a:lnTo>
                      <a:pt x="13648384" y="2606898"/>
                    </a:lnTo>
                    <a:lnTo>
                      <a:pt x="13821992" y="2717006"/>
                    </a:lnTo>
                    <a:lnTo>
                      <a:pt x="13910768" y="2970882"/>
                    </a:lnTo>
                    <a:lnTo>
                      <a:pt x="14012368" y="3220566"/>
                    </a:lnTo>
                    <a:lnTo>
                      <a:pt x="14118870" y="3416451"/>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grpSp>
            <p:nvGrpSpPr>
              <p:cNvPr id="109" name="组合 110">
                <a:extLst>
                  <a:ext uri="{FF2B5EF4-FFF2-40B4-BE49-F238E27FC236}">
                    <a16:creationId xmlns:a16="http://schemas.microsoft.com/office/drawing/2014/main" id="{69EAD7BC-EAD7-423B-A839-42F97736A83E}"/>
                  </a:ext>
                </a:extLst>
              </p:cNvPr>
              <p:cNvGrpSpPr/>
              <p:nvPr/>
            </p:nvGrpSpPr>
            <p:grpSpPr>
              <a:xfrm>
                <a:off x="5307188" y="4666994"/>
                <a:ext cx="3556497" cy="1913780"/>
                <a:chOff x="-54208" y="4877486"/>
                <a:chExt cx="3556497" cy="1913780"/>
              </a:xfrm>
            </p:grpSpPr>
            <p:sp>
              <p:nvSpPr>
                <p:cNvPr id="122" name="圆角矩形 111">
                  <a:extLst>
                    <a:ext uri="{FF2B5EF4-FFF2-40B4-BE49-F238E27FC236}">
                      <a16:creationId xmlns:a16="http://schemas.microsoft.com/office/drawing/2014/main" id="{B2F9AA9E-0B9E-4E31-9F80-4D3CA8626BA0}"/>
                    </a:ext>
                  </a:extLst>
                </p:cNvPr>
                <p:cNvSpPr/>
                <p:nvPr/>
              </p:nvSpPr>
              <p:spPr>
                <a:xfrm>
                  <a:off x="-54208" y="5092563"/>
                  <a:ext cx="3556497" cy="1698703"/>
                </a:xfrm>
                <a:prstGeom prst="roundRect">
                  <a:avLst>
                    <a:gd name="adj" fmla="val 11361"/>
                  </a:avLst>
                </a:prstGeom>
                <a:noFill/>
                <a:ln w="9525">
                  <a:solidFill>
                    <a:schemeClr val="bg1">
                      <a:lumMod val="65000"/>
                    </a:schemeClr>
                  </a:solidFill>
                  <a:prstDash val="sysDash"/>
                  <a:miter lim="800000"/>
                  <a:headEnd/>
                  <a:tailEnd/>
                </a:ln>
              </p:spPr>
              <p:txBody>
                <a:bodyPr wrap="none" lIns="121873" tIns="60937" rIns="121873" bIns="60937" anchor="ctr"/>
                <a:lstStyle/>
                <a:p>
                  <a:pPr marL="0" marR="0" lvl="0" indent="0" algn="l" defTabSz="1218214" rtl="0" eaLnBrk="1" fontAlgn="auto" latinLnBrk="0" hangingPunct="1">
                    <a:lnSpc>
                      <a:spcPct val="100000"/>
                    </a:lnSpc>
                    <a:spcBef>
                      <a:spcPts val="0"/>
                    </a:spcBef>
                    <a:spcAft>
                      <a:spcPts val="0"/>
                    </a:spcAft>
                    <a:buClrTx/>
                    <a:buSzTx/>
                    <a:buFontTx/>
                    <a:buNone/>
                    <a:tabLst/>
                    <a:defRPr/>
                  </a:pPr>
                  <a:r>
                    <a:rPr kumimoji="0" lang="en-US" altLang="zh-CN"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rPr>
                    <a:t>          </a:t>
                  </a: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endParaRPr>
                </a:p>
              </p:txBody>
            </p:sp>
            <p:sp>
              <p:nvSpPr>
                <p:cNvPr id="123" name="圆角矩形 45">
                  <a:extLst>
                    <a:ext uri="{FF2B5EF4-FFF2-40B4-BE49-F238E27FC236}">
                      <a16:creationId xmlns:a16="http://schemas.microsoft.com/office/drawing/2014/main" id="{2FA50F33-E0A8-4AC9-A723-CAE12D4664A1}"/>
                    </a:ext>
                  </a:extLst>
                </p:cNvPr>
                <p:cNvSpPr/>
                <p:nvPr/>
              </p:nvSpPr>
              <p:spPr>
                <a:xfrm>
                  <a:off x="1118213" y="4877486"/>
                  <a:ext cx="1582021" cy="422783"/>
                </a:xfrm>
                <a:prstGeom prst="roundRect">
                  <a:avLst>
                    <a:gd name="adj" fmla="val 50000"/>
                  </a:avLst>
                </a:prstGeom>
                <a:solidFill>
                  <a:schemeClr val="bg1">
                    <a:lumMod val="75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lIns="0" tIns="60937" rIns="0" bIns="60937" anchor="ctr" anchorCtr="1"/>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altLang="zh-CN" sz="1867" b="1" i="0" u="none" strike="noStrike" kern="0" cap="none" spc="0" normalizeH="0" baseline="0" noProof="0">
                      <a:ln>
                        <a:noFill/>
                      </a:ln>
                      <a:solidFill>
                        <a:prstClr val="black"/>
                      </a:solidFill>
                      <a:effectLst/>
                      <a:uLnTx/>
                      <a:uFillTx/>
                      <a:latin typeface="Arial"/>
                      <a:ea typeface="+mn-ea"/>
                      <a:cs typeface="+mn-cs"/>
                    </a:rPr>
                    <a:t>Lusaka</a:t>
                  </a:r>
                </a:p>
              </p:txBody>
            </p:sp>
          </p:grpSp>
          <p:cxnSp>
            <p:nvCxnSpPr>
              <p:cNvPr id="110" name="肘形连接符 114">
                <a:extLst>
                  <a:ext uri="{FF2B5EF4-FFF2-40B4-BE49-F238E27FC236}">
                    <a16:creationId xmlns:a16="http://schemas.microsoft.com/office/drawing/2014/main" id="{D7E1F82E-A92A-4D27-B53E-BE770EE33430}"/>
                  </a:ext>
                </a:extLst>
              </p:cNvPr>
              <p:cNvCxnSpPr>
                <a:cxnSpLocks/>
                <a:stCxn id="111" idx="4"/>
                <a:endCxn id="122" idx="1"/>
              </p:cNvCxnSpPr>
              <p:nvPr/>
            </p:nvCxnSpPr>
            <p:spPr>
              <a:xfrm rot="16200000" flipH="1">
                <a:off x="4653350" y="5077584"/>
                <a:ext cx="1076712" cy="230965"/>
              </a:xfrm>
              <a:prstGeom prst="bentConnector2">
                <a:avLst/>
              </a:prstGeom>
              <a:noFill/>
              <a:ln w="9525">
                <a:solidFill>
                  <a:schemeClr val="tx1">
                    <a:lumMod val="75000"/>
                    <a:lumOff val="25000"/>
                  </a:schemeClr>
                </a:solidFill>
                <a:prstDash val="sysDash"/>
                <a:miter lim="800000"/>
                <a:headEnd/>
                <a:tailEnd/>
              </a:ln>
            </p:spPr>
          </p:cxnSp>
          <p:sp>
            <p:nvSpPr>
              <p:cNvPr id="111" name="Oval 25">
                <a:extLst>
                  <a:ext uri="{FF2B5EF4-FFF2-40B4-BE49-F238E27FC236}">
                    <a16:creationId xmlns:a16="http://schemas.microsoft.com/office/drawing/2014/main" id="{C6D44C27-A710-4D82-82DF-4D8737A14F8D}"/>
                  </a:ext>
                </a:extLst>
              </p:cNvPr>
              <p:cNvSpPr>
                <a:spLocks noChangeArrowheads="1"/>
              </p:cNvSpPr>
              <p:nvPr/>
            </p:nvSpPr>
            <p:spPr bwMode="gray">
              <a:xfrm>
                <a:off x="5021812" y="4545890"/>
                <a:ext cx="108821" cy="108821"/>
              </a:xfrm>
              <a:prstGeom prst="ellipse">
                <a:avLst/>
              </a:prstGeom>
              <a:solidFill>
                <a:schemeClr val="accent2"/>
              </a:solidFill>
              <a:ln w="12700">
                <a:solidFill>
                  <a:schemeClr val="bg1"/>
                </a:solidFill>
                <a:round/>
                <a:headEnd/>
                <a:tailEnd/>
              </a:ln>
              <a:effectLst>
                <a:outerShdw dist="35921" dir="2700000" sx="66000" sy="66000" algn="ctr" rotWithShape="0">
                  <a:srgbClr val="1C1C1C">
                    <a:alpha val="50000"/>
                  </a:srgbClr>
                </a:outerShdw>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mn-ea"/>
                  <a:cs typeface="+mn-cs"/>
                </a:endParaRPr>
              </a:p>
            </p:txBody>
          </p:sp>
          <p:grpSp>
            <p:nvGrpSpPr>
              <p:cNvPr id="112" name="组合 122">
                <a:extLst>
                  <a:ext uri="{FF2B5EF4-FFF2-40B4-BE49-F238E27FC236}">
                    <a16:creationId xmlns:a16="http://schemas.microsoft.com/office/drawing/2014/main" id="{CBFE9EA3-1F25-4460-9DA9-A8B7035CDD4B}"/>
                  </a:ext>
                </a:extLst>
              </p:cNvPr>
              <p:cNvGrpSpPr/>
              <p:nvPr/>
            </p:nvGrpSpPr>
            <p:grpSpPr>
              <a:xfrm>
                <a:off x="358964" y="4839242"/>
                <a:ext cx="2018678" cy="1565255"/>
                <a:chOff x="462396" y="4722304"/>
                <a:chExt cx="2018678" cy="1565255"/>
              </a:xfrm>
            </p:grpSpPr>
            <p:sp>
              <p:nvSpPr>
                <p:cNvPr id="120" name="圆角矩形 123">
                  <a:extLst>
                    <a:ext uri="{FF2B5EF4-FFF2-40B4-BE49-F238E27FC236}">
                      <a16:creationId xmlns:a16="http://schemas.microsoft.com/office/drawing/2014/main" id="{8D5CF0FC-0354-4914-B301-C9EE7E88161E}"/>
                    </a:ext>
                  </a:extLst>
                </p:cNvPr>
                <p:cNvSpPr/>
                <p:nvPr/>
              </p:nvSpPr>
              <p:spPr>
                <a:xfrm>
                  <a:off x="462396" y="4982477"/>
                  <a:ext cx="2018678" cy="1305082"/>
                </a:xfrm>
                <a:prstGeom prst="roundRect">
                  <a:avLst>
                    <a:gd name="adj" fmla="val 11361"/>
                  </a:avLst>
                </a:prstGeom>
                <a:noFill/>
                <a:ln w="9525">
                  <a:solidFill>
                    <a:schemeClr val="bg1">
                      <a:lumMod val="65000"/>
                    </a:schemeClr>
                  </a:solidFill>
                  <a:prstDash val="sysDash"/>
                  <a:miter lim="800000"/>
                  <a:headEnd/>
                  <a:tailEnd/>
                </a:ln>
              </p:spPr>
              <p:txBody>
                <a:bodyPr wrap="none" lIns="121873" tIns="60937" rIns="121873" bIns="60937" anchor="ctr"/>
                <a:lstStyle/>
                <a:p>
                  <a:pPr marL="0" marR="0" lvl="0" indent="0" algn="l" defTabSz="1218214" rtl="0" eaLnBrk="1" fontAlgn="auto" latinLnBrk="0" hangingPunct="1">
                    <a:lnSpc>
                      <a:spcPct val="100000"/>
                    </a:lnSpc>
                    <a:spcBef>
                      <a:spcPts val="0"/>
                    </a:spcBef>
                    <a:spcAft>
                      <a:spcPts val="0"/>
                    </a:spcAft>
                    <a:buClrTx/>
                    <a:buSzTx/>
                    <a:buFontTx/>
                    <a:buNone/>
                    <a:tabLst/>
                    <a:defRPr/>
                  </a:pPr>
                  <a:r>
                    <a:rPr kumimoji="0" lang="en-US" altLang="zh-CN"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rPr>
                    <a:t>          </a:t>
                  </a: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endParaRPr>
                </a:p>
              </p:txBody>
            </p:sp>
            <p:sp>
              <p:nvSpPr>
                <p:cNvPr id="121" name="圆角矩形 45">
                  <a:extLst>
                    <a:ext uri="{FF2B5EF4-FFF2-40B4-BE49-F238E27FC236}">
                      <a16:creationId xmlns:a16="http://schemas.microsoft.com/office/drawing/2014/main" id="{646B356F-F749-478C-844D-2B40D24FE345}"/>
                    </a:ext>
                  </a:extLst>
                </p:cNvPr>
                <p:cNvSpPr/>
                <p:nvPr/>
              </p:nvSpPr>
              <p:spPr>
                <a:xfrm>
                  <a:off x="692465" y="4722304"/>
                  <a:ext cx="1582020" cy="422783"/>
                </a:xfrm>
                <a:prstGeom prst="roundRect">
                  <a:avLst>
                    <a:gd name="adj" fmla="val 50000"/>
                  </a:avLst>
                </a:prstGeom>
                <a:solidFill>
                  <a:schemeClr val="bg1">
                    <a:lumMod val="75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lIns="0" tIns="60937" rIns="0" bIns="60937" anchor="ctr" anchorCtr="1"/>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altLang="zh-CN" sz="1867" b="1" i="0" u="none" strike="noStrike" kern="0" cap="none" spc="0" normalizeH="0" baseline="0" noProof="0">
                      <a:ln>
                        <a:noFill/>
                      </a:ln>
                      <a:solidFill>
                        <a:prstClr val="black"/>
                      </a:solidFill>
                      <a:effectLst/>
                      <a:uLnTx/>
                      <a:uFillTx/>
                      <a:latin typeface="Arial"/>
                      <a:ea typeface="+mn-ea"/>
                      <a:cs typeface="+mn-cs"/>
                    </a:rPr>
                    <a:t>Southern</a:t>
                  </a:r>
                </a:p>
              </p:txBody>
            </p:sp>
          </p:grpSp>
          <p:cxnSp>
            <p:nvCxnSpPr>
              <p:cNvPr id="113" name="肘形连接符 126">
                <a:extLst>
                  <a:ext uri="{FF2B5EF4-FFF2-40B4-BE49-F238E27FC236}">
                    <a16:creationId xmlns:a16="http://schemas.microsoft.com/office/drawing/2014/main" id="{F5639C08-4BC6-47F2-95A7-47EF186A1C63}"/>
                  </a:ext>
                </a:extLst>
              </p:cNvPr>
              <p:cNvCxnSpPr>
                <a:cxnSpLocks/>
                <a:stCxn id="114" idx="4"/>
                <a:endCxn id="120" idx="3"/>
              </p:cNvCxnSpPr>
              <p:nvPr/>
            </p:nvCxnSpPr>
            <p:spPr>
              <a:xfrm rot="5400000">
                <a:off x="2964396" y="4689725"/>
                <a:ext cx="475478" cy="1648985"/>
              </a:xfrm>
              <a:prstGeom prst="bentConnector2">
                <a:avLst/>
              </a:prstGeom>
              <a:noFill/>
              <a:ln w="9525">
                <a:solidFill>
                  <a:schemeClr val="tx1">
                    <a:lumMod val="75000"/>
                    <a:lumOff val="25000"/>
                  </a:schemeClr>
                </a:solidFill>
                <a:prstDash val="sysDash"/>
                <a:miter lim="800000"/>
                <a:headEnd/>
                <a:tailEnd/>
              </a:ln>
            </p:spPr>
          </p:cxnSp>
          <p:sp>
            <p:nvSpPr>
              <p:cNvPr id="114" name="Oval 25">
                <a:extLst>
                  <a:ext uri="{FF2B5EF4-FFF2-40B4-BE49-F238E27FC236}">
                    <a16:creationId xmlns:a16="http://schemas.microsoft.com/office/drawing/2014/main" id="{0DB1EC75-635A-46B1-9E26-0CB143A44FC9}"/>
                  </a:ext>
                </a:extLst>
              </p:cNvPr>
              <p:cNvSpPr>
                <a:spLocks noChangeArrowheads="1"/>
              </p:cNvSpPr>
              <p:nvPr/>
            </p:nvSpPr>
            <p:spPr bwMode="gray">
              <a:xfrm>
                <a:off x="3972216" y="5167657"/>
                <a:ext cx="108821" cy="108821"/>
              </a:xfrm>
              <a:prstGeom prst="ellipse">
                <a:avLst/>
              </a:prstGeom>
              <a:solidFill>
                <a:schemeClr val="accent2"/>
              </a:solidFill>
              <a:ln w="12700">
                <a:solidFill>
                  <a:schemeClr val="bg1"/>
                </a:solidFill>
                <a:round/>
                <a:headEnd/>
                <a:tailEnd/>
              </a:ln>
              <a:effectLst>
                <a:outerShdw dist="35921" dir="2700000" sx="66000" sy="66000" algn="ctr" rotWithShape="0">
                  <a:srgbClr val="1C1C1C">
                    <a:alpha val="50000"/>
                  </a:srgbClr>
                </a:outerShdw>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mn-ea"/>
                  <a:cs typeface="+mn-cs"/>
                </a:endParaRPr>
              </a:p>
            </p:txBody>
          </p:sp>
          <p:grpSp>
            <p:nvGrpSpPr>
              <p:cNvPr id="115" name="组合 128">
                <a:extLst>
                  <a:ext uri="{FF2B5EF4-FFF2-40B4-BE49-F238E27FC236}">
                    <a16:creationId xmlns:a16="http://schemas.microsoft.com/office/drawing/2014/main" id="{B1EE3AD7-3EDB-4149-939A-F2FF24055D94}"/>
                  </a:ext>
                </a:extLst>
              </p:cNvPr>
              <p:cNvGrpSpPr/>
              <p:nvPr/>
            </p:nvGrpSpPr>
            <p:grpSpPr>
              <a:xfrm>
                <a:off x="6821080" y="2665048"/>
                <a:ext cx="1974949" cy="1878427"/>
                <a:chOff x="433760" y="5110103"/>
                <a:chExt cx="1974949" cy="1878427"/>
              </a:xfrm>
            </p:grpSpPr>
            <p:sp>
              <p:nvSpPr>
                <p:cNvPr id="118" name="圆角矩形 129">
                  <a:extLst>
                    <a:ext uri="{FF2B5EF4-FFF2-40B4-BE49-F238E27FC236}">
                      <a16:creationId xmlns:a16="http://schemas.microsoft.com/office/drawing/2014/main" id="{5C030EA3-42D5-4CF5-A9CB-319E150101DD}"/>
                    </a:ext>
                  </a:extLst>
                </p:cNvPr>
                <p:cNvSpPr/>
                <p:nvPr/>
              </p:nvSpPr>
              <p:spPr>
                <a:xfrm>
                  <a:off x="433760" y="5309107"/>
                  <a:ext cx="1974949" cy="1679423"/>
                </a:xfrm>
                <a:prstGeom prst="roundRect">
                  <a:avLst>
                    <a:gd name="adj" fmla="val 11361"/>
                  </a:avLst>
                </a:prstGeom>
                <a:noFill/>
                <a:ln w="9525">
                  <a:solidFill>
                    <a:schemeClr val="bg1">
                      <a:lumMod val="65000"/>
                    </a:schemeClr>
                  </a:solidFill>
                  <a:prstDash val="sysDash"/>
                  <a:miter lim="800000"/>
                  <a:headEnd/>
                  <a:tailEnd/>
                </a:ln>
              </p:spPr>
              <p:txBody>
                <a:bodyPr wrap="none" lIns="121873" tIns="60937" rIns="121873" bIns="60937" anchor="ctr"/>
                <a:lstStyle/>
                <a:p>
                  <a:pPr marL="0" marR="0" lvl="0" indent="0" algn="l" defTabSz="1218214" rtl="0" eaLnBrk="1" fontAlgn="auto" latinLnBrk="0" hangingPunct="1">
                    <a:lnSpc>
                      <a:spcPct val="100000"/>
                    </a:lnSpc>
                    <a:spcBef>
                      <a:spcPts val="0"/>
                    </a:spcBef>
                    <a:spcAft>
                      <a:spcPts val="0"/>
                    </a:spcAft>
                    <a:buClrTx/>
                    <a:buSzTx/>
                    <a:buFontTx/>
                    <a:buNone/>
                    <a:tabLst/>
                    <a:defRPr/>
                  </a:pPr>
                  <a:r>
                    <a:rPr kumimoji="0" lang="en-US" altLang="zh-CN"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rPr>
                    <a:t>          </a:t>
                  </a: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endParaRPr>
                </a:p>
              </p:txBody>
            </p:sp>
            <p:sp>
              <p:nvSpPr>
                <p:cNvPr id="119" name="圆角矩形 45">
                  <a:extLst>
                    <a:ext uri="{FF2B5EF4-FFF2-40B4-BE49-F238E27FC236}">
                      <a16:creationId xmlns:a16="http://schemas.microsoft.com/office/drawing/2014/main" id="{7C84A655-5D89-432D-98F2-C26B46ED3645}"/>
                    </a:ext>
                  </a:extLst>
                </p:cNvPr>
                <p:cNvSpPr/>
                <p:nvPr/>
              </p:nvSpPr>
              <p:spPr>
                <a:xfrm>
                  <a:off x="677868" y="5110103"/>
                  <a:ext cx="1582020" cy="422783"/>
                </a:xfrm>
                <a:prstGeom prst="roundRect">
                  <a:avLst>
                    <a:gd name="adj" fmla="val 50000"/>
                  </a:avLst>
                </a:prstGeom>
                <a:solidFill>
                  <a:schemeClr val="bg1">
                    <a:lumMod val="75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lIns="0" tIns="60937" rIns="0" bIns="60937" anchor="ctr" anchorCtr="1"/>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altLang="zh-CN" sz="1867" b="1" i="0" u="none" strike="noStrike" kern="0" cap="none" spc="0" normalizeH="0" baseline="0" noProof="0">
                      <a:ln>
                        <a:noFill/>
                      </a:ln>
                      <a:solidFill>
                        <a:prstClr val="black"/>
                      </a:solidFill>
                      <a:effectLst/>
                      <a:uLnTx/>
                      <a:uFillTx/>
                      <a:latin typeface="Arial"/>
                      <a:ea typeface="+mn-ea"/>
                      <a:cs typeface="+mn-cs"/>
                    </a:rPr>
                    <a:t>Eastern</a:t>
                  </a:r>
                </a:p>
              </p:txBody>
            </p:sp>
          </p:grpSp>
          <p:cxnSp>
            <p:nvCxnSpPr>
              <p:cNvPr id="116" name="肘形连接符 132">
                <a:extLst>
                  <a:ext uri="{FF2B5EF4-FFF2-40B4-BE49-F238E27FC236}">
                    <a16:creationId xmlns:a16="http://schemas.microsoft.com/office/drawing/2014/main" id="{C9A1BDBF-D526-4593-916B-A7F505271942}"/>
                  </a:ext>
                </a:extLst>
              </p:cNvPr>
              <p:cNvCxnSpPr>
                <a:cxnSpLocks/>
                <a:stCxn id="117" idx="0"/>
                <a:endCxn id="118" idx="1"/>
              </p:cNvCxnSpPr>
              <p:nvPr/>
            </p:nvCxnSpPr>
            <p:spPr>
              <a:xfrm rot="5400000" flipH="1" flipV="1">
                <a:off x="6440335" y="3456118"/>
                <a:ext cx="133099" cy="628391"/>
              </a:xfrm>
              <a:prstGeom prst="bentConnector2">
                <a:avLst/>
              </a:prstGeom>
              <a:noFill/>
              <a:ln w="9525">
                <a:solidFill>
                  <a:schemeClr val="tx1">
                    <a:lumMod val="75000"/>
                    <a:lumOff val="25000"/>
                  </a:schemeClr>
                </a:solidFill>
                <a:prstDash val="sysDash"/>
                <a:miter lim="800000"/>
                <a:headEnd/>
                <a:tailEnd/>
              </a:ln>
            </p:spPr>
          </p:cxnSp>
          <p:sp>
            <p:nvSpPr>
              <p:cNvPr id="117" name="Oval 25">
                <a:extLst>
                  <a:ext uri="{FF2B5EF4-FFF2-40B4-BE49-F238E27FC236}">
                    <a16:creationId xmlns:a16="http://schemas.microsoft.com/office/drawing/2014/main" id="{051D390A-0532-4C6B-AC39-4ACDF1F00E3C}"/>
                  </a:ext>
                </a:extLst>
              </p:cNvPr>
              <p:cNvSpPr>
                <a:spLocks noChangeArrowheads="1"/>
              </p:cNvSpPr>
              <p:nvPr/>
            </p:nvSpPr>
            <p:spPr bwMode="gray">
              <a:xfrm>
                <a:off x="6138278" y="3836863"/>
                <a:ext cx="108821" cy="108821"/>
              </a:xfrm>
              <a:prstGeom prst="ellipse">
                <a:avLst/>
              </a:prstGeom>
              <a:solidFill>
                <a:schemeClr val="accent2"/>
              </a:solidFill>
              <a:ln w="12700">
                <a:solidFill>
                  <a:schemeClr val="bg1"/>
                </a:solidFill>
                <a:round/>
                <a:headEnd/>
                <a:tailEnd/>
              </a:ln>
              <a:effectLst>
                <a:outerShdw dist="35921" dir="2700000" sx="66000" sy="66000" algn="ctr" rotWithShape="0">
                  <a:srgbClr val="1C1C1C">
                    <a:alpha val="50000"/>
                  </a:srgbClr>
                </a:outerShdw>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mn-ea"/>
                  <a:cs typeface="+mn-cs"/>
                </a:endParaRPr>
              </a:p>
            </p:txBody>
          </p:sp>
        </p:grpSp>
        <p:cxnSp>
          <p:nvCxnSpPr>
            <p:cNvPr id="74" name="肘形连接符 132">
              <a:extLst>
                <a:ext uri="{FF2B5EF4-FFF2-40B4-BE49-F238E27FC236}">
                  <a16:creationId xmlns:a16="http://schemas.microsoft.com/office/drawing/2014/main" id="{1ABC8B77-1C42-468F-BCB3-86E65AEC3233}"/>
                </a:ext>
              </a:extLst>
            </p:cNvPr>
            <p:cNvCxnSpPr>
              <a:cxnSpLocks/>
              <a:endCxn id="125" idx="1"/>
            </p:cNvCxnSpPr>
            <p:nvPr/>
          </p:nvCxnSpPr>
          <p:spPr>
            <a:xfrm flipV="1">
              <a:off x="5008022" y="1344855"/>
              <a:ext cx="781065" cy="491364"/>
            </a:xfrm>
            <a:prstGeom prst="bentConnector3">
              <a:avLst>
                <a:gd name="adj1" fmla="val 50000"/>
              </a:avLst>
            </a:prstGeom>
            <a:noFill/>
            <a:ln w="9525">
              <a:solidFill>
                <a:schemeClr val="tx1">
                  <a:lumMod val="75000"/>
                  <a:lumOff val="25000"/>
                </a:schemeClr>
              </a:solidFill>
              <a:prstDash val="sysDash"/>
              <a:miter lim="800000"/>
              <a:headEnd/>
              <a:tailEnd/>
            </a:ln>
          </p:spPr>
        </p:cxnSp>
        <p:sp>
          <p:nvSpPr>
            <p:cNvPr id="75" name="圆角矩形 117">
              <a:extLst>
                <a:ext uri="{FF2B5EF4-FFF2-40B4-BE49-F238E27FC236}">
                  <a16:creationId xmlns:a16="http://schemas.microsoft.com/office/drawing/2014/main" id="{4770E860-E1A3-49F1-9474-E8F20881B694}"/>
                </a:ext>
              </a:extLst>
            </p:cNvPr>
            <p:cNvSpPr/>
            <p:nvPr/>
          </p:nvSpPr>
          <p:spPr>
            <a:xfrm>
              <a:off x="1190046" y="2503262"/>
              <a:ext cx="1265566" cy="870542"/>
            </a:xfrm>
            <a:prstGeom prst="roundRect">
              <a:avLst>
                <a:gd name="adj" fmla="val 11361"/>
              </a:avLst>
            </a:prstGeom>
            <a:noFill/>
            <a:ln w="9525">
              <a:solidFill>
                <a:schemeClr val="bg1">
                  <a:lumMod val="65000"/>
                </a:schemeClr>
              </a:solidFill>
              <a:prstDash val="sysDash"/>
              <a:miter lim="800000"/>
              <a:headEnd/>
              <a:tailEnd/>
            </a:ln>
          </p:spPr>
          <p:txBody>
            <a:bodyPr wrap="none" lIns="121873" tIns="60937" rIns="121873" bIns="60937" anchor="ctr"/>
            <a:lstStyle/>
            <a:p>
              <a:pPr marL="0" marR="0" lvl="0" indent="0" algn="l" defTabSz="1218214" rtl="0" eaLnBrk="1" fontAlgn="auto" latinLnBrk="0" hangingPunct="1">
                <a:lnSpc>
                  <a:spcPct val="100000"/>
                </a:lnSpc>
                <a:spcBef>
                  <a:spcPts val="0"/>
                </a:spcBef>
                <a:spcAft>
                  <a:spcPts val="0"/>
                </a:spcAft>
                <a:buClrTx/>
                <a:buSzTx/>
                <a:buFontTx/>
                <a:buNone/>
                <a:tabLst/>
                <a:defRPr/>
              </a:pPr>
              <a:r>
                <a:rPr kumimoji="0" lang="en-US" altLang="zh-CN"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rPr>
                <a:t>          </a:t>
              </a: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endParaRPr>
            </a:p>
          </p:txBody>
        </p:sp>
        <p:sp>
          <p:nvSpPr>
            <p:cNvPr id="76" name="圆角矩形 45">
              <a:extLst>
                <a:ext uri="{FF2B5EF4-FFF2-40B4-BE49-F238E27FC236}">
                  <a16:creationId xmlns:a16="http://schemas.microsoft.com/office/drawing/2014/main" id="{53D78FD1-257B-474B-8504-DE2B474E2600}"/>
                </a:ext>
              </a:extLst>
            </p:cNvPr>
            <p:cNvSpPr/>
            <p:nvPr/>
          </p:nvSpPr>
          <p:spPr>
            <a:xfrm>
              <a:off x="1282934" y="2295942"/>
              <a:ext cx="1092512" cy="281713"/>
            </a:xfrm>
            <a:prstGeom prst="roundRect">
              <a:avLst>
                <a:gd name="adj" fmla="val 50000"/>
              </a:avLst>
            </a:prstGeom>
            <a:solidFill>
              <a:schemeClr val="bg1">
                <a:lumMod val="75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lIns="0" tIns="60937" rIns="0" bIns="60937" anchor="ctr" anchorCtr="1"/>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altLang="zh-CN" sz="1867" b="1" i="0" u="none" strike="noStrike" kern="0" cap="none" spc="0" normalizeH="0" baseline="0" noProof="0">
                  <a:ln>
                    <a:noFill/>
                  </a:ln>
                  <a:solidFill>
                    <a:prstClr val="black"/>
                  </a:solidFill>
                  <a:effectLst/>
                  <a:uLnTx/>
                  <a:uFillTx/>
                  <a:latin typeface="Arial"/>
                  <a:ea typeface="+mn-ea"/>
                  <a:cs typeface="+mn-cs"/>
                </a:rPr>
                <a:t>Central</a:t>
              </a:r>
            </a:p>
          </p:txBody>
        </p:sp>
        <p:pic>
          <p:nvPicPr>
            <p:cNvPr id="77" name="Picture 6">
              <a:extLst>
                <a:ext uri="{FF2B5EF4-FFF2-40B4-BE49-F238E27FC236}">
                  <a16:creationId xmlns:a16="http://schemas.microsoft.com/office/drawing/2014/main" id="{ED9C1AE5-42E8-4154-AC42-A3DB21F1903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24957" y="4069023"/>
              <a:ext cx="521462" cy="5029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8" name="Picture 3">
              <a:extLst>
                <a:ext uri="{FF2B5EF4-FFF2-40B4-BE49-F238E27FC236}">
                  <a16:creationId xmlns:a16="http://schemas.microsoft.com/office/drawing/2014/main" id="{7CABDC4C-CE49-4DF0-9CC7-0DE2788E296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413233" y="4092286"/>
              <a:ext cx="505892" cy="5029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9" name="Picture 6">
              <a:extLst>
                <a:ext uri="{FF2B5EF4-FFF2-40B4-BE49-F238E27FC236}">
                  <a16:creationId xmlns:a16="http://schemas.microsoft.com/office/drawing/2014/main" id="{C9B9FF3E-B80F-429D-A47E-FC42E2C81B3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951588" y="1480727"/>
              <a:ext cx="501963" cy="492256"/>
            </a:xfrm>
            <a:prstGeom prst="rect">
              <a:avLst/>
            </a:prstGeom>
          </p:spPr>
        </p:pic>
        <p:pic>
          <p:nvPicPr>
            <p:cNvPr id="80" name="Picture 5">
              <a:extLst>
                <a:ext uri="{FF2B5EF4-FFF2-40B4-BE49-F238E27FC236}">
                  <a16:creationId xmlns:a16="http://schemas.microsoft.com/office/drawing/2014/main" id="{B07072CC-9144-4DB5-88F9-19D0386B20CA}"/>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75496" y="981834"/>
              <a:ext cx="455919" cy="480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 name="Picture 3">
              <a:extLst>
                <a:ext uri="{FF2B5EF4-FFF2-40B4-BE49-F238E27FC236}">
                  <a16:creationId xmlns:a16="http://schemas.microsoft.com/office/drawing/2014/main" id="{F7176306-F9A9-4D9B-A116-C5E2994A973C}"/>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514998" y="971653"/>
              <a:ext cx="455919" cy="480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2" name="Picture 6">
              <a:extLst>
                <a:ext uri="{FF2B5EF4-FFF2-40B4-BE49-F238E27FC236}">
                  <a16:creationId xmlns:a16="http://schemas.microsoft.com/office/drawing/2014/main" id="{31CE5428-2D66-4ECD-917B-CC812C260AA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510243" y="2403389"/>
              <a:ext cx="501134" cy="491443"/>
            </a:xfrm>
            <a:prstGeom prst="rect">
              <a:avLst/>
            </a:prstGeom>
          </p:spPr>
        </p:pic>
        <p:pic>
          <p:nvPicPr>
            <p:cNvPr id="83" name="Picture 5">
              <a:extLst>
                <a:ext uri="{FF2B5EF4-FFF2-40B4-BE49-F238E27FC236}">
                  <a16:creationId xmlns:a16="http://schemas.microsoft.com/office/drawing/2014/main" id="{0CC3AA39-85B4-41CC-BA8E-3B5C8CD73A78}"/>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7487255" y="2422775"/>
              <a:ext cx="473348" cy="4644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4" name="Picture 3">
              <a:extLst>
                <a:ext uri="{FF2B5EF4-FFF2-40B4-BE49-F238E27FC236}">
                  <a16:creationId xmlns:a16="http://schemas.microsoft.com/office/drawing/2014/main" id="{9015E8B6-DCFE-4C19-86B1-A2B3105ECF71}"/>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6547910" y="2977505"/>
              <a:ext cx="478475" cy="469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6" name="Picture 6">
              <a:extLst>
                <a:ext uri="{FF2B5EF4-FFF2-40B4-BE49-F238E27FC236}">
                  <a16:creationId xmlns:a16="http://schemas.microsoft.com/office/drawing/2014/main" id="{3908CDF8-66AE-4627-B472-1DB1E55AB898}"/>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5286157" y="3868615"/>
              <a:ext cx="503098" cy="498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7" name="Picture 5">
              <a:extLst>
                <a:ext uri="{FF2B5EF4-FFF2-40B4-BE49-F238E27FC236}">
                  <a16:creationId xmlns:a16="http://schemas.microsoft.com/office/drawing/2014/main" id="{F54F877E-9E08-41C7-9BBE-CAA6F7CB31EF}"/>
                </a:ext>
              </a:extLst>
            </p:cNvPr>
            <p:cNvPicPr>
              <a:picLocks noChangeAspect="1" noChangeArrowheads="1"/>
            </p:cNvPicPr>
            <p:nvPr/>
          </p:nvPicPr>
          <p:blipFill>
            <a:blip r:embed="rId11" cstate="email">
              <a:extLst>
                <a:ext uri="{28A0092B-C50C-407E-A947-70E740481C1C}">
                  <a14:useLocalDpi xmlns:a14="http://schemas.microsoft.com/office/drawing/2010/main"/>
                </a:ext>
              </a:extLst>
            </a:blip>
            <a:srcRect/>
            <a:stretch>
              <a:fillRect/>
            </a:stretch>
          </p:blipFill>
          <p:spPr bwMode="auto">
            <a:xfrm>
              <a:off x="5829005" y="3886595"/>
              <a:ext cx="503098" cy="482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8" name="Picture 6">
              <a:extLst>
                <a:ext uri="{FF2B5EF4-FFF2-40B4-BE49-F238E27FC236}">
                  <a16:creationId xmlns:a16="http://schemas.microsoft.com/office/drawing/2014/main" id="{162218DF-1F31-47D8-A1A7-6BE20C8D3BE7}"/>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5858182" y="4467414"/>
              <a:ext cx="517627" cy="507617"/>
            </a:xfrm>
            <a:prstGeom prst="rect">
              <a:avLst/>
            </a:prstGeom>
          </p:spPr>
        </p:pic>
        <p:pic>
          <p:nvPicPr>
            <p:cNvPr id="89" name="Picture 3">
              <a:extLst>
                <a:ext uri="{FF2B5EF4-FFF2-40B4-BE49-F238E27FC236}">
                  <a16:creationId xmlns:a16="http://schemas.microsoft.com/office/drawing/2014/main" id="{ED32D551-CB0C-4A10-A934-0F24A85A52D2}"/>
                </a:ext>
              </a:extLst>
            </p:cNvPr>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5311265" y="4485533"/>
              <a:ext cx="480362" cy="467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1" name="Picture 3">
              <a:extLst>
                <a:ext uri="{FF2B5EF4-FFF2-40B4-BE49-F238E27FC236}">
                  <a16:creationId xmlns:a16="http://schemas.microsoft.com/office/drawing/2014/main" id="{B86FF150-8309-46ED-98BC-214EE07A65CB}"/>
                </a:ext>
              </a:extLst>
            </p:cNvPr>
            <p:cNvPicPr>
              <a:picLocks noChangeAspect="1" noChangeArrowheads="1"/>
            </p:cNvPicPr>
            <p:nvPr/>
          </p:nvPicPr>
          <p:blipFill>
            <a:blip r:embed="rId14" cstate="email">
              <a:extLst>
                <a:ext uri="{BEBA8EAE-BF5A-486C-A8C5-ECC9F3942E4B}">
                  <a14:imgProps xmlns:a14="http://schemas.microsoft.com/office/drawing/2010/main">
                    <a14:imgLayer r:embed="rId15">
                      <a14:imgEffect>
                        <a14:colorTemperature colorTemp="5900"/>
                      </a14:imgEffect>
                      <a14:imgEffect>
                        <a14:brightnessContrast contrast="20000"/>
                      </a14:imgEffect>
                    </a14:imgLayer>
                  </a14:imgProps>
                </a:ext>
                <a:ext uri="{28A0092B-C50C-407E-A947-70E740481C1C}">
                  <a14:useLocalDpi xmlns:a14="http://schemas.microsoft.com/office/drawing/2010/main"/>
                </a:ext>
              </a:extLst>
            </a:blip>
            <a:srcRect/>
            <a:stretch>
              <a:fillRect/>
            </a:stretch>
          </p:blipFill>
          <p:spPr bwMode="auto">
            <a:xfrm>
              <a:off x="1270971" y="2716474"/>
              <a:ext cx="534618" cy="538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2" name="Textfeld 23">
              <a:extLst>
                <a:ext uri="{FF2B5EF4-FFF2-40B4-BE49-F238E27FC236}">
                  <a16:creationId xmlns:a16="http://schemas.microsoft.com/office/drawing/2014/main" id="{7E01C35F-5B39-48AC-A1E3-73D8AA9B5E42}"/>
                </a:ext>
              </a:extLst>
            </p:cNvPr>
            <p:cNvSpPr txBox="1"/>
            <p:nvPr/>
          </p:nvSpPr>
          <p:spPr>
            <a:xfrm>
              <a:off x="1163147" y="458407"/>
              <a:ext cx="4298571" cy="369332"/>
            </a:xfrm>
            <a:prstGeom prst="rect">
              <a:avLst/>
            </a:prstGeom>
            <a:noFill/>
          </p:spPr>
          <p:txBody>
            <a:bodyPr wrap="square" lIns="121920" tIns="60960" rIns="121920" bIns="60960" rtlCol="0" anchor="t">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de-DE" sz="2400" b="1" i="0" u="none" strike="noStrike" kern="1200" cap="none" spc="0" normalizeH="0" baseline="0" noProof="0">
                  <a:ln>
                    <a:noFill/>
                  </a:ln>
                  <a:solidFill>
                    <a:prstClr val="black"/>
                  </a:solidFill>
                  <a:effectLst/>
                  <a:uLnTx/>
                  <a:uFillTx/>
                  <a:latin typeface="Arial"/>
                  <a:ea typeface="+mn-ea"/>
                  <a:cs typeface="+mn-cs"/>
                </a:rPr>
                <a:t>Agri-Food Cluster Presence in </a:t>
              </a:r>
              <a:r>
                <a:rPr kumimoji="0" lang="de-DE" sz="2400" b="1" i="0" u="none" strike="noStrike" kern="1200" cap="none" spc="0" normalizeH="0" baseline="0" noProof="0" err="1">
                  <a:ln>
                    <a:noFill/>
                  </a:ln>
                  <a:solidFill>
                    <a:prstClr val="black"/>
                  </a:solidFill>
                  <a:effectLst/>
                  <a:uLnTx/>
                  <a:uFillTx/>
                  <a:latin typeface="Arial"/>
                  <a:ea typeface="+mn-ea"/>
                  <a:cs typeface="+mn-cs"/>
                </a:rPr>
                <a:t>Zambia</a:t>
              </a:r>
              <a:endParaRPr kumimoji="0" lang="en-US" sz="24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 name="Group 2">
            <a:extLst>
              <a:ext uri="{FF2B5EF4-FFF2-40B4-BE49-F238E27FC236}">
                <a16:creationId xmlns:a16="http://schemas.microsoft.com/office/drawing/2014/main" id="{25ABB15B-4F3B-4051-9196-F128472A228A}"/>
              </a:ext>
            </a:extLst>
          </p:cNvPr>
          <p:cNvGrpSpPr/>
          <p:nvPr/>
        </p:nvGrpSpPr>
        <p:grpSpPr>
          <a:xfrm>
            <a:off x="7696124" y="541867"/>
            <a:ext cx="1958872" cy="2099677"/>
            <a:chOff x="5778761" y="406401"/>
            <a:chExt cx="1365367" cy="1328966"/>
          </a:xfrm>
        </p:grpSpPr>
        <p:sp>
          <p:nvSpPr>
            <p:cNvPr id="125" name="圆角矩形 129">
              <a:extLst>
                <a:ext uri="{FF2B5EF4-FFF2-40B4-BE49-F238E27FC236}">
                  <a16:creationId xmlns:a16="http://schemas.microsoft.com/office/drawing/2014/main" id="{7952A976-A763-4957-8BD1-B9C60737EC2F}"/>
                </a:ext>
              </a:extLst>
            </p:cNvPr>
            <p:cNvSpPr/>
            <p:nvPr/>
          </p:nvSpPr>
          <p:spPr>
            <a:xfrm>
              <a:off x="5778761" y="579078"/>
              <a:ext cx="1365367" cy="1156289"/>
            </a:xfrm>
            <a:prstGeom prst="roundRect">
              <a:avLst>
                <a:gd name="adj" fmla="val 11361"/>
              </a:avLst>
            </a:prstGeom>
            <a:noFill/>
            <a:ln w="9525">
              <a:solidFill>
                <a:schemeClr val="bg1">
                  <a:lumMod val="65000"/>
                </a:schemeClr>
              </a:solidFill>
              <a:prstDash val="sysDash"/>
              <a:miter lim="800000"/>
              <a:headEnd/>
              <a:tailEnd/>
            </a:ln>
          </p:spPr>
          <p:txBody>
            <a:bodyPr wrap="none" lIns="121873" tIns="60937" rIns="121873" bIns="60937" anchor="ctr"/>
            <a:lstStyle/>
            <a:p>
              <a:pPr marL="0" marR="0" lvl="0" indent="0" algn="l" defTabSz="1218214" rtl="0" eaLnBrk="1" fontAlgn="auto" latinLnBrk="0" hangingPunct="1">
                <a:lnSpc>
                  <a:spcPct val="100000"/>
                </a:lnSpc>
                <a:spcBef>
                  <a:spcPts val="0"/>
                </a:spcBef>
                <a:spcAft>
                  <a:spcPts val="0"/>
                </a:spcAft>
                <a:buClrTx/>
                <a:buSzTx/>
                <a:buFontTx/>
                <a:buNone/>
                <a:tabLst/>
                <a:defRPr/>
              </a:pPr>
              <a:r>
                <a:rPr kumimoji="0" lang="en-US" altLang="zh-CN"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rPr>
                <a:t>          </a:t>
              </a: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微软雅黑" pitchFamily="34" charset="-122"/>
                <a:cs typeface="Calibri" pitchFamily="34" charset="0"/>
              </a:endParaRPr>
            </a:p>
          </p:txBody>
        </p:sp>
        <p:sp>
          <p:nvSpPr>
            <p:cNvPr id="126" name="圆角矩形 45">
              <a:extLst>
                <a:ext uri="{FF2B5EF4-FFF2-40B4-BE49-F238E27FC236}">
                  <a16:creationId xmlns:a16="http://schemas.microsoft.com/office/drawing/2014/main" id="{BD7754A1-64D5-4432-9784-C64038980E9C}"/>
                </a:ext>
              </a:extLst>
            </p:cNvPr>
            <p:cNvSpPr/>
            <p:nvPr/>
          </p:nvSpPr>
          <p:spPr>
            <a:xfrm>
              <a:off x="5967966" y="406401"/>
              <a:ext cx="1176161" cy="375081"/>
            </a:xfrm>
            <a:prstGeom prst="roundRect">
              <a:avLst>
                <a:gd name="adj" fmla="val 50000"/>
              </a:avLst>
            </a:prstGeom>
            <a:solidFill>
              <a:schemeClr val="bg1">
                <a:lumMod val="75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lIns="0" tIns="60937" rIns="0" bIns="60937" anchor="ctr" anchorCtr="1"/>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altLang="zh-CN" sz="1867" b="1" i="0" u="none" strike="noStrike" kern="0" cap="none" spc="0" normalizeH="0" baseline="0" noProof="0">
                  <a:ln>
                    <a:noFill/>
                  </a:ln>
                  <a:solidFill>
                    <a:prstClr val="black"/>
                  </a:solidFill>
                  <a:effectLst/>
                  <a:uLnTx/>
                  <a:uFillTx/>
                  <a:latin typeface="Arial"/>
                  <a:ea typeface="+mn-ea"/>
                  <a:cs typeface="+mn-cs"/>
                </a:rPr>
                <a:t>Luapula</a:t>
              </a:r>
            </a:p>
          </p:txBody>
        </p:sp>
      </p:grpSp>
      <p:cxnSp>
        <p:nvCxnSpPr>
          <p:cNvPr id="14" name="Connector: Elbow 13">
            <a:extLst>
              <a:ext uri="{FF2B5EF4-FFF2-40B4-BE49-F238E27FC236}">
                <a16:creationId xmlns:a16="http://schemas.microsoft.com/office/drawing/2014/main" id="{3686F1DE-5B00-4473-93CB-DFDE15E57A6C}"/>
              </a:ext>
            </a:extLst>
          </p:cNvPr>
          <p:cNvCxnSpPr>
            <a:cxnSpLocks/>
          </p:cNvCxnSpPr>
          <p:nvPr/>
        </p:nvCxnSpPr>
        <p:spPr>
          <a:xfrm>
            <a:off x="3274149" y="3918046"/>
            <a:ext cx="2667387" cy="544684"/>
          </a:xfrm>
          <a:prstGeom prst="bentConnector3">
            <a:avLst/>
          </a:prstGeom>
          <a:ln w="9525">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27" name="Oval 25">
            <a:extLst>
              <a:ext uri="{FF2B5EF4-FFF2-40B4-BE49-F238E27FC236}">
                <a16:creationId xmlns:a16="http://schemas.microsoft.com/office/drawing/2014/main" id="{5C78A8D2-389F-4306-9C2D-CFA530788166}"/>
              </a:ext>
            </a:extLst>
          </p:cNvPr>
          <p:cNvSpPr>
            <a:spLocks noChangeArrowheads="1"/>
          </p:cNvSpPr>
          <p:nvPr/>
        </p:nvSpPr>
        <p:spPr bwMode="gray">
          <a:xfrm>
            <a:off x="5931842" y="4410121"/>
            <a:ext cx="116071" cy="108127"/>
          </a:xfrm>
          <a:prstGeom prst="ellipse">
            <a:avLst/>
          </a:prstGeom>
          <a:solidFill>
            <a:schemeClr val="accent2"/>
          </a:solidFill>
          <a:ln w="12700">
            <a:solidFill>
              <a:schemeClr val="bg1"/>
            </a:solidFill>
            <a:round/>
            <a:headEnd/>
            <a:tailEnd/>
          </a:ln>
          <a:effectLst>
            <a:outerShdw dist="35921" dir="2700000" sx="66000" sy="66000" algn="ctr" rotWithShape="0">
              <a:srgbClr val="1C1C1C">
                <a:alpha val="50000"/>
              </a:srgbClr>
            </a:outerShdw>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mn-ea"/>
              <a:cs typeface="+mn-cs"/>
            </a:endParaRPr>
          </a:p>
        </p:txBody>
      </p:sp>
      <p:sp>
        <p:nvSpPr>
          <p:cNvPr id="128" name="Oval 25">
            <a:extLst>
              <a:ext uri="{FF2B5EF4-FFF2-40B4-BE49-F238E27FC236}">
                <a16:creationId xmlns:a16="http://schemas.microsoft.com/office/drawing/2014/main" id="{8C293002-E4D8-4BC1-B195-6EBAE104ECBE}"/>
              </a:ext>
            </a:extLst>
          </p:cNvPr>
          <p:cNvSpPr>
            <a:spLocks noChangeArrowheads="1"/>
          </p:cNvSpPr>
          <p:nvPr/>
        </p:nvSpPr>
        <p:spPr bwMode="gray">
          <a:xfrm>
            <a:off x="6642782" y="2408111"/>
            <a:ext cx="116071" cy="108127"/>
          </a:xfrm>
          <a:prstGeom prst="ellipse">
            <a:avLst/>
          </a:prstGeom>
          <a:solidFill>
            <a:schemeClr val="accent2"/>
          </a:solidFill>
          <a:ln w="12700">
            <a:solidFill>
              <a:schemeClr val="bg1"/>
            </a:solidFill>
            <a:round/>
            <a:headEnd/>
            <a:tailEnd/>
          </a:ln>
          <a:effectLst>
            <a:outerShdw dist="35921" dir="2700000" sx="66000" sy="66000" algn="ctr" rotWithShape="0">
              <a:srgbClr val="1C1C1C">
                <a:alpha val="50000"/>
              </a:srgbClr>
            </a:outerShdw>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Calibri" pitchFamily="34" charset="0"/>
              <a:ea typeface="+mn-ea"/>
              <a:cs typeface="+mn-cs"/>
            </a:endParaRPr>
          </a:p>
        </p:txBody>
      </p:sp>
      <p:cxnSp>
        <p:nvCxnSpPr>
          <p:cNvPr id="4" name="Straight Connector 3">
            <a:extLst>
              <a:ext uri="{FF2B5EF4-FFF2-40B4-BE49-F238E27FC236}">
                <a16:creationId xmlns:a16="http://schemas.microsoft.com/office/drawing/2014/main" id="{9A1DD05C-04E9-4FA1-AF14-4AE09922324E}"/>
              </a:ext>
            </a:extLst>
          </p:cNvPr>
          <p:cNvCxnSpPr>
            <a:cxnSpLocks/>
          </p:cNvCxnSpPr>
          <p:nvPr/>
        </p:nvCxnSpPr>
        <p:spPr>
          <a:xfrm flipH="1">
            <a:off x="7038955" y="3446420"/>
            <a:ext cx="194100" cy="161253"/>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36BB2B6-4BEF-46DA-ADB5-786DEE5B064C}"/>
              </a:ext>
            </a:extLst>
          </p:cNvPr>
          <p:cNvCxnSpPr>
            <a:cxnSpLocks/>
          </p:cNvCxnSpPr>
          <p:nvPr/>
        </p:nvCxnSpPr>
        <p:spPr>
          <a:xfrm flipH="1">
            <a:off x="5931840" y="3664011"/>
            <a:ext cx="1425352" cy="1033277"/>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2F5C482-A847-4262-8A98-C5BB8B9780F4}"/>
              </a:ext>
            </a:extLst>
          </p:cNvPr>
          <p:cNvCxnSpPr>
            <a:cxnSpLocks/>
          </p:cNvCxnSpPr>
          <p:nvPr/>
        </p:nvCxnSpPr>
        <p:spPr>
          <a:xfrm flipH="1">
            <a:off x="7038952" y="3550269"/>
            <a:ext cx="269139" cy="20876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B465169-AAF3-4F67-BFE0-95503A0C6E23}"/>
              </a:ext>
            </a:extLst>
          </p:cNvPr>
          <p:cNvCxnSpPr/>
          <p:nvPr/>
        </p:nvCxnSpPr>
        <p:spPr>
          <a:xfrm flipH="1">
            <a:off x="6389681" y="3749142"/>
            <a:ext cx="1111937" cy="802124"/>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B81A00E-BAE4-49C3-8099-3EE4898A068C}"/>
              </a:ext>
            </a:extLst>
          </p:cNvPr>
          <p:cNvCxnSpPr/>
          <p:nvPr/>
        </p:nvCxnSpPr>
        <p:spPr>
          <a:xfrm flipH="1">
            <a:off x="5725190" y="3889403"/>
            <a:ext cx="1027996" cy="74682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9A56425-7E97-41AC-AE71-DB19840350F7}"/>
              </a:ext>
            </a:extLst>
          </p:cNvPr>
          <p:cNvCxnSpPr>
            <a:cxnSpLocks/>
          </p:cNvCxnSpPr>
          <p:nvPr/>
        </p:nvCxnSpPr>
        <p:spPr>
          <a:xfrm flipH="1">
            <a:off x="5462074" y="4100675"/>
            <a:ext cx="751265" cy="532351"/>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20F8E83-8D3F-468B-B4B8-11460E0448A7}"/>
              </a:ext>
            </a:extLst>
          </p:cNvPr>
          <p:cNvCxnSpPr>
            <a:cxnSpLocks/>
          </p:cNvCxnSpPr>
          <p:nvPr/>
        </p:nvCxnSpPr>
        <p:spPr>
          <a:xfrm flipH="1">
            <a:off x="6551436" y="4135559"/>
            <a:ext cx="575157" cy="409495"/>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343EB83-3179-4D24-B82A-5FB30B3D55F1}"/>
              </a:ext>
            </a:extLst>
          </p:cNvPr>
          <p:cNvCxnSpPr>
            <a:cxnSpLocks/>
          </p:cNvCxnSpPr>
          <p:nvPr/>
        </p:nvCxnSpPr>
        <p:spPr>
          <a:xfrm flipH="1">
            <a:off x="6491445" y="4379005"/>
            <a:ext cx="569531" cy="468953"/>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8BBCB86-D2A5-48E5-A66A-3385B67B17B9}"/>
              </a:ext>
            </a:extLst>
          </p:cNvPr>
          <p:cNvCxnSpPr/>
          <p:nvPr/>
        </p:nvCxnSpPr>
        <p:spPr>
          <a:xfrm flipH="1">
            <a:off x="6353113" y="4564052"/>
            <a:ext cx="305480" cy="233369"/>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44E82AA4-FBE2-4133-B735-BBCE22EFEC1B}"/>
              </a:ext>
            </a:extLst>
          </p:cNvPr>
          <p:cNvCxnSpPr>
            <a:cxnSpLocks/>
          </p:cNvCxnSpPr>
          <p:nvPr/>
        </p:nvCxnSpPr>
        <p:spPr>
          <a:xfrm flipH="1">
            <a:off x="6875415" y="4496468"/>
            <a:ext cx="260588" cy="227269"/>
          </a:xfrm>
          <a:prstGeom prst="line">
            <a:avLst/>
          </a:prstGeom>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84E3ADCD-D33D-44B9-A034-66F6392AB6E5}"/>
              </a:ext>
            </a:extLst>
          </p:cNvPr>
          <p:cNvSpPr>
            <a:spLocks noGrp="1"/>
          </p:cNvSpPr>
          <p:nvPr>
            <p:ph type="ftr" sz="quarter" idx="16"/>
          </p:nvPr>
        </p:nvSpPr>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51" normalizeH="0" baseline="0" noProof="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Agrifood Cluster Standard Presentation</a:t>
            </a:r>
          </a:p>
        </p:txBody>
      </p:sp>
      <p:grpSp>
        <p:nvGrpSpPr>
          <p:cNvPr id="9" name="Group 8">
            <a:extLst>
              <a:ext uri="{FF2B5EF4-FFF2-40B4-BE49-F238E27FC236}">
                <a16:creationId xmlns:a16="http://schemas.microsoft.com/office/drawing/2014/main" id="{293B3C36-AE76-403A-9A55-FA2CFAC81044}"/>
              </a:ext>
            </a:extLst>
          </p:cNvPr>
          <p:cNvGrpSpPr/>
          <p:nvPr/>
        </p:nvGrpSpPr>
        <p:grpSpPr>
          <a:xfrm>
            <a:off x="2294465" y="3541164"/>
            <a:ext cx="694735" cy="696763"/>
            <a:chOff x="7007924" y="1677437"/>
            <a:chExt cx="897817" cy="891244"/>
          </a:xfrm>
        </p:grpSpPr>
        <p:sp>
          <p:nvSpPr>
            <p:cNvPr id="124" name="Ellipse 2">
              <a:extLst>
                <a:ext uri="{FF2B5EF4-FFF2-40B4-BE49-F238E27FC236}">
                  <a16:creationId xmlns:a16="http://schemas.microsoft.com/office/drawing/2014/main" id="{0BFB8D7E-7936-4B6F-9FAD-960455647563}"/>
                </a:ext>
              </a:extLst>
            </p:cNvPr>
            <p:cNvSpPr/>
            <p:nvPr/>
          </p:nvSpPr>
          <p:spPr>
            <a:xfrm>
              <a:off x="7007924" y="1677437"/>
              <a:ext cx="897817" cy="891244"/>
            </a:xfrm>
            <a:prstGeom prst="ellipse">
              <a:avLst/>
            </a:prstGeom>
            <a:noFill/>
            <a:ln w="28575">
              <a:solidFill>
                <a:schemeClr val="accent2">
                  <a:lumMod val="50000"/>
                </a:schemeClr>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err="1">
                <a:ln>
                  <a:noFill/>
                </a:ln>
                <a:solidFill>
                  <a:prstClr val="black"/>
                </a:solidFill>
                <a:effectLst/>
                <a:uLnTx/>
                <a:uFillTx/>
                <a:latin typeface="Arial"/>
                <a:ea typeface="+mn-ea"/>
                <a:cs typeface="+mn-cs"/>
              </a:endParaRPr>
            </a:p>
          </p:txBody>
        </p:sp>
        <p:pic>
          <p:nvPicPr>
            <p:cNvPr id="129" name="Grafik 9" descr="Laubbaum Silhouette">
              <a:extLst>
                <a:ext uri="{FF2B5EF4-FFF2-40B4-BE49-F238E27FC236}">
                  <a16:creationId xmlns:a16="http://schemas.microsoft.com/office/drawing/2014/main" id="{1B2BF776-27DA-4072-A678-5A94D9CEFA7D}"/>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155596" y="1854977"/>
              <a:ext cx="574157" cy="574158"/>
            </a:xfrm>
            <a:prstGeom prst="rect">
              <a:avLst/>
            </a:prstGeom>
          </p:spPr>
        </p:pic>
      </p:grpSp>
      <p:grpSp>
        <p:nvGrpSpPr>
          <p:cNvPr id="131" name="Group 130">
            <a:extLst>
              <a:ext uri="{FF2B5EF4-FFF2-40B4-BE49-F238E27FC236}">
                <a16:creationId xmlns:a16="http://schemas.microsoft.com/office/drawing/2014/main" id="{61068710-1857-465D-8366-365A4BC5DE7E}"/>
              </a:ext>
            </a:extLst>
          </p:cNvPr>
          <p:cNvGrpSpPr/>
          <p:nvPr/>
        </p:nvGrpSpPr>
        <p:grpSpPr>
          <a:xfrm>
            <a:off x="9282140" y="5902926"/>
            <a:ext cx="640483" cy="623297"/>
            <a:chOff x="7007924" y="1677437"/>
            <a:chExt cx="897817" cy="891244"/>
          </a:xfrm>
        </p:grpSpPr>
        <p:sp>
          <p:nvSpPr>
            <p:cNvPr id="132" name="Ellipse 2">
              <a:extLst>
                <a:ext uri="{FF2B5EF4-FFF2-40B4-BE49-F238E27FC236}">
                  <a16:creationId xmlns:a16="http://schemas.microsoft.com/office/drawing/2014/main" id="{6BD899A0-D0FC-4E3B-88BF-ED442C674782}"/>
                </a:ext>
              </a:extLst>
            </p:cNvPr>
            <p:cNvSpPr/>
            <p:nvPr/>
          </p:nvSpPr>
          <p:spPr>
            <a:xfrm>
              <a:off x="7007924" y="1677437"/>
              <a:ext cx="897817" cy="891244"/>
            </a:xfrm>
            <a:prstGeom prst="ellipse">
              <a:avLst/>
            </a:prstGeom>
            <a:noFill/>
            <a:ln w="28575">
              <a:solidFill>
                <a:schemeClr val="accent2">
                  <a:lumMod val="50000"/>
                </a:schemeClr>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err="1">
                <a:ln>
                  <a:noFill/>
                </a:ln>
                <a:solidFill>
                  <a:prstClr val="black"/>
                </a:solidFill>
                <a:effectLst/>
                <a:uLnTx/>
                <a:uFillTx/>
                <a:latin typeface="Arial"/>
                <a:ea typeface="+mn-ea"/>
                <a:cs typeface="+mn-cs"/>
              </a:endParaRPr>
            </a:p>
          </p:txBody>
        </p:sp>
        <p:pic>
          <p:nvPicPr>
            <p:cNvPr id="133" name="Grafik 9" descr="Laubbaum Silhouette">
              <a:extLst>
                <a:ext uri="{FF2B5EF4-FFF2-40B4-BE49-F238E27FC236}">
                  <a16:creationId xmlns:a16="http://schemas.microsoft.com/office/drawing/2014/main" id="{06DB3F10-76C4-458E-8F46-5F57A54FCE8E}"/>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7155596" y="1854977"/>
              <a:ext cx="574157" cy="574158"/>
            </a:xfrm>
            <a:prstGeom prst="rect">
              <a:avLst/>
            </a:prstGeom>
          </p:spPr>
        </p:pic>
      </p:grpSp>
      <p:sp>
        <p:nvSpPr>
          <p:cNvPr id="134" name="Ellipse 44">
            <a:extLst>
              <a:ext uri="{FF2B5EF4-FFF2-40B4-BE49-F238E27FC236}">
                <a16:creationId xmlns:a16="http://schemas.microsoft.com/office/drawing/2014/main" id="{2F8D66D5-7A9A-4703-B352-DCF0793E6D45}"/>
              </a:ext>
            </a:extLst>
          </p:cNvPr>
          <p:cNvSpPr/>
          <p:nvPr/>
        </p:nvSpPr>
        <p:spPr>
          <a:xfrm>
            <a:off x="10048129" y="5173202"/>
            <a:ext cx="659529" cy="629209"/>
          </a:xfrm>
          <a:prstGeom prst="ellipse">
            <a:avLst/>
          </a:prstGeom>
          <a:noFill/>
          <a:ln w="28575">
            <a:solidFill>
              <a:schemeClr val="tx2">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err="1">
              <a:ln>
                <a:noFill/>
              </a:ln>
              <a:solidFill>
                <a:prstClr val="black"/>
              </a:solidFill>
              <a:effectLst/>
              <a:uLnTx/>
              <a:uFillTx/>
              <a:latin typeface="Arial"/>
              <a:ea typeface="+mn-ea"/>
              <a:cs typeface="+mn-cs"/>
            </a:endParaRPr>
          </a:p>
        </p:txBody>
      </p:sp>
      <p:pic>
        <p:nvPicPr>
          <p:cNvPr id="136" name="Picture 135">
            <a:extLst>
              <a:ext uri="{FF2B5EF4-FFF2-40B4-BE49-F238E27FC236}">
                <a16:creationId xmlns:a16="http://schemas.microsoft.com/office/drawing/2014/main" id="{823F7FB0-1536-4775-9E88-39E731E11AF0}"/>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10188316" y="5266167"/>
            <a:ext cx="422528" cy="435965"/>
          </a:xfrm>
          <a:prstGeom prst="rect">
            <a:avLst/>
          </a:prstGeom>
        </p:spPr>
      </p:pic>
      <p:pic>
        <p:nvPicPr>
          <p:cNvPr id="12" name="Picture 11" descr="A picture containing text, dark, close&#10;&#10;Description automatically generated">
            <a:extLst>
              <a:ext uri="{FF2B5EF4-FFF2-40B4-BE49-F238E27FC236}">
                <a16:creationId xmlns:a16="http://schemas.microsoft.com/office/drawing/2014/main" id="{3EDFD9EA-06D8-4ADE-9D12-6DE919C41C84}"/>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9199473" y="5088153"/>
            <a:ext cx="858819" cy="849484"/>
          </a:xfrm>
          <a:prstGeom prst="rect">
            <a:avLst/>
          </a:prstGeom>
        </p:spPr>
      </p:pic>
      <p:sp>
        <p:nvSpPr>
          <p:cNvPr id="16" name="Rectangle 15">
            <a:extLst>
              <a:ext uri="{FF2B5EF4-FFF2-40B4-BE49-F238E27FC236}">
                <a16:creationId xmlns:a16="http://schemas.microsoft.com/office/drawing/2014/main" id="{1061D34D-2ED7-483A-88A7-4D7F467AC586}"/>
              </a:ext>
            </a:extLst>
          </p:cNvPr>
          <p:cNvSpPr/>
          <p:nvPr/>
        </p:nvSpPr>
        <p:spPr>
          <a:xfrm flipH="1">
            <a:off x="6247966" y="541869"/>
            <a:ext cx="646453"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 </a:t>
            </a:r>
            <a:endParaRPr kumimoji="0" 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CC91BC6D-3DB0-4879-BD32-C0A35A5F8AE9}"/>
              </a:ext>
            </a:extLst>
          </p:cNvPr>
          <p:cNvSpPr/>
          <p:nvPr/>
        </p:nvSpPr>
        <p:spPr>
          <a:xfrm>
            <a:off x="5944035" y="3228946"/>
            <a:ext cx="261610"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 </a:t>
            </a:r>
            <a:endParaRPr kumimoji="0" 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7F2E56EC-D4C8-4684-A237-750B84C8BD20}"/>
              </a:ext>
            </a:extLst>
          </p:cNvPr>
          <p:cNvSpPr/>
          <p:nvPr/>
        </p:nvSpPr>
        <p:spPr>
          <a:xfrm>
            <a:off x="5944035" y="3228946"/>
            <a:ext cx="261610"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 </a:t>
            </a:r>
            <a:endParaRPr kumimoji="0" lang="en-US" sz="24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roup 137">
            <a:extLst>
              <a:ext uri="{FF2B5EF4-FFF2-40B4-BE49-F238E27FC236}">
                <a16:creationId xmlns:a16="http://schemas.microsoft.com/office/drawing/2014/main" id="{187BEFAA-6388-4B16-8E5B-3A45093D8D1C}"/>
              </a:ext>
            </a:extLst>
          </p:cNvPr>
          <p:cNvGrpSpPr/>
          <p:nvPr/>
        </p:nvGrpSpPr>
        <p:grpSpPr>
          <a:xfrm>
            <a:off x="9375813" y="3484262"/>
            <a:ext cx="682585" cy="657431"/>
            <a:chOff x="4282884" y="2292724"/>
            <a:chExt cx="605118" cy="625288"/>
          </a:xfrm>
        </p:grpSpPr>
        <p:sp>
          <p:nvSpPr>
            <p:cNvPr id="139" name="Oval 138">
              <a:extLst>
                <a:ext uri="{FF2B5EF4-FFF2-40B4-BE49-F238E27FC236}">
                  <a16:creationId xmlns:a16="http://schemas.microsoft.com/office/drawing/2014/main" id="{D9081246-F03D-4A1F-A08D-6529F3FE3117}"/>
                </a:ext>
              </a:extLst>
            </p:cNvPr>
            <p:cNvSpPr/>
            <p:nvPr/>
          </p:nvSpPr>
          <p:spPr>
            <a:xfrm>
              <a:off x="4282884" y="2292724"/>
              <a:ext cx="605118" cy="625288"/>
            </a:xfrm>
            <a:prstGeom prst="ellipse">
              <a:avLst/>
            </a:prstGeom>
            <a:solidFill>
              <a:schemeClr val="bg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err="1">
                <a:ln>
                  <a:noFill/>
                </a:ln>
                <a:solidFill>
                  <a:prstClr val="white"/>
                </a:solidFill>
                <a:effectLst/>
                <a:uLnTx/>
                <a:uFillTx/>
                <a:latin typeface="Arial"/>
                <a:ea typeface="+mn-ea"/>
                <a:cs typeface="+mn-cs"/>
              </a:endParaRPr>
            </a:p>
          </p:txBody>
        </p:sp>
        <p:pic>
          <p:nvPicPr>
            <p:cNvPr id="140" name="Picture 4">
              <a:extLst>
                <a:ext uri="{FF2B5EF4-FFF2-40B4-BE49-F238E27FC236}">
                  <a16:creationId xmlns:a16="http://schemas.microsoft.com/office/drawing/2014/main" id="{B8DE6CD4-C510-485E-AA39-01A265C34F40}"/>
                </a:ext>
              </a:extLst>
            </p:cNvPr>
            <p:cNvPicPr>
              <a:picLocks noChangeAspect="1" noChangeArrowheads="1"/>
            </p:cNvPicPr>
            <p:nvPr/>
          </p:nvPicPr>
          <p:blipFill>
            <a:blip r:embed="rId20">
              <a:extLst>
                <a:ext uri="{28A0092B-C50C-407E-A947-70E740481C1C}">
                  <a14:useLocalDpi xmlns:a14="http://schemas.microsoft.com/office/drawing/2010/main"/>
                </a:ext>
              </a:extLst>
            </a:blip>
            <a:srcRect/>
            <a:stretch>
              <a:fillRect/>
            </a:stretch>
          </p:blipFill>
          <p:spPr bwMode="auto">
            <a:xfrm>
              <a:off x="4313986" y="2302249"/>
              <a:ext cx="542925" cy="5524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1" name="Group 140">
            <a:extLst>
              <a:ext uri="{FF2B5EF4-FFF2-40B4-BE49-F238E27FC236}">
                <a16:creationId xmlns:a16="http://schemas.microsoft.com/office/drawing/2014/main" id="{72AA2DF3-D3FC-4038-839C-27102990DC43}"/>
              </a:ext>
            </a:extLst>
          </p:cNvPr>
          <p:cNvGrpSpPr/>
          <p:nvPr/>
        </p:nvGrpSpPr>
        <p:grpSpPr>
          <a:xfrm>
            <a:off x="8716244" y="1927725"/>
            <a:ext cx="692992" cy="626124"/>
            <a:chOff x="4282884" y="2292724"/>
            <a:chExt cx="605118" cy="625288"/>
          </a:xfrm>
        </p:grpSpPr>
        <p:sp>
          <p:nvSpPr>
            <p:cNvPr id="142" name="Oval 141">
              <a:extLst>
                <a:ext uri="{FF2B5EF4-FFF2-40B4-BE49-F238E27FC236}">
                  <a16:creationId xmlns:a16="http://schemas.microsoft.com/office/drawing/2014/main" id="{BE0762D9-7638-40E5-B789-C508B8D699A0}"/>
                </a:ext>
              </a:extLst>
            </p:cNvPr>
            <p:cNvSpPr/>
            <p:nvPr/>
          </p:nvSpPr>
          <p:spPr>
            <a:xfrm>
              <a:off x="4282884" y="2292724"/>
              <a:ext cx="605118" cy="625288"/>
            </a:xfrm>
            <a:prstGeom prst="ellipse">
              <a:avLst/>
            </a:prstGeom>
            <a:solidFill>
              <a:schemeClr val="bg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err="1">
                <a:ln>
                  <a:noFill/>
                </a:ln>
                <a:solidFill>
                  <a:prstClr val="white"/>
                </a:solidFill>
                <a:effectLst/>
                <a:uLnTx/>
                <a:uFillTx/>
                <a:latin typeface="Arial"/>
                <a:ea typeface="+mn-ea"/>
                <a:cs typeface="+mn-cs"/>
              </a:endParaRPr>
            </a:p>
          </p:txBody>
        </p:sp>
        <p:pic>
          <p:nvPicPr>
            <p:cNvPr id="143" name="Picture 4">
              <a:extLst>
                <a:ext uri="{FF2B5EF4-FFF2-40B4-BE49-F238E27FC236}">
                  <a16:creationId xmlns:a16="http://schemas.microsoft.com/office/drawing/2014/main" id="{2AF24C7C-D21B-48B2-A1B8-B4B013398C03}"/>
                </a:ext>
              </a:extLst>
            </p:cNvPr>
            <p:cNvPicPr>
              <a:picLocks noChangeAspect="1" noChangeArrowheads="1"/>
            </p:cNvPicPr>
            <p:nvPr/>
          </p:nvPicPr>
          <p:blipFill>
            <a:blip r:embed="rId20">
              <a:extLst>
                <a:ext uri="{28A0092B-C50C-407E-A947-70E740481C1C}">
                  <a14:useLocalDpi xmlns:a14="http://schemas.microsoft.com/office/drawing/2010/main"/>
                </a:ext>
              </a:extLst>
            </a:blip>
            <a:srcRect/>
            <a:stretch>
              <a:fillRect/>
            </a:stretch>
          </p:blipFill>
          <p:spPr bwMode="auto">
            <a:xfrm>
              <a:off x="4313986" y="2302249"/>
              <a:ext cx="542925" cy="5524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4" name="Group 143">
            <a:extLst>
              <a:ext uri="{FF2B5EF4-FFF2-40B4-BE49-F238E27FC236}">
                <a16:creationId xmlns:a16="http://schemas.microsoft.com/office/drawing/2014/main" id="{AD2A3C76-2713-4888-830B-F5E07694D886}"/>
              </a:ext>
            </a:extLst>
          </p:cNvPr>
          <p:cNvGrpSpPr/>
          <p:nvPr/>
        </p:nvGrpSpPr>
        <p:grpSpPr>
          <a:xfrm>
            <a:off x="2283698" y="5366007"/>
            <a:ext cx="716157" cy="659224"/>
            <a:chOff x="4282884" y="2292724"/>
            <a:chExt cx="605118" cy="625288"/>
          </a:xfrm>
        </p:grpSpPr>
        <p:sp>
          <p:nvSpPr>
            <p:cNvPr id="145" name="Oval 144">
              <a:extLst>
                <a:ext uri="{FF2B5EF4-FFF2-40B4-BE49-F238E27FC236}">
                  <a16:creationId xmlns:a16="http://schemas.microsoft.com/office/drawing/2014/main" id="{A083C99F-63FC-43FE-B06C-F643B8024AD8}"/>
                </a:ext>
              </a:extLst>
            </p:cNvPr>
            <p:cNvSpPr/>
            <p:nvPr/>
          </p:nvSpPr>
          <p:spPr>
            <a:xfrm>
              <a:off x="4282884" y="2292724"/>
              <a:ext cx="605118" cy="625288"/>
            </a:xfrm>
            <a:prstGeom prst="ellipse">
              <a:avLst/>
            </a:prstGeom>
            <a:solidFill>
              <a:schemeClr val="bg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err="1">
                <a:ln>
                  <a:noFill/>
                </a:ln>
                <a:solidFill>
                  <a:prstClr val="white"/>
                </a:solidFill>
                <a:effectLst/>
                <a:uLnTx/>
                <a:uFillTx/>
                <a:latin typeface="Arial"/>
                <a:ea typeface="+mn-ea"/>
                <a:cs typeface="+mn-cs"/>
              </a:endParaRPr>
            </a:p>
          </p:txBody>
        </p:sp>
        <p:pic>
          <p:nvPicPr>
            <p:cNvPr id="146" name="Picture 4">
              <a:extLst>
                <a:ext uri="{FF2B5EF4-FFF2-40B4-BE49-F238E27FC236}">
                  <a16:creationId xmlns:a16="http://schemas.microsoft.com/office/drawing/2014/main" id="{7AEB8EAF-BEE9-4921-BBE4-CF1E8F8F48A3}"/>
                </a:ext>
              </a:extLst>
            </p:cNvPr>
            <p:cNvPicPr>
              <a:picLocks noChangeAspect="1" noChangeArrowheads="1"/>
            </p:cNvPicPr>
            <p:nvPr/>
          </p:nvPicPr>
          <p:blipFill>
            <a:blip r:embed="rId20">
              <a:extLst>
                <a:ext uri="{28A0092B-C50C-407E-A947-70E740481C1C}">
                  <a14:useLocalDpi xmlns:a14="http://schemas.microsoft.com/office/drawing/2010/main"/>
                </a:ext>
              </a:extLst>
            </a:blip>
            <a:srcRect/>
            <a:stretch>
              <a:fillRect/>
            </a:stretch>
          </p:blipFill>
          <p:spPr bwMode="auto">
            <a:xfrm>
              <a:off x="4313986" y="2302249"/>
              <a:ext cx="542925" cy="5524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7" name="Group 146">
            <a:extLst>
              <a:ext uri="{FF2B5EF4-FFF2-40B4-BE49-F238E27FC236}">
                <a16:creationId xmlns:a16="http://schemas.microsoft.com/office/drawing/2014/main" id="{5A2965F8-0157-4B9D-954B-B161E3FF476C}"/>
              </a:ext>
            </a:extLst>
          </p:cNvPr>
          <p:cNvGrpSpPr/>
          <p:nvPr/>
        </p:nvGrpSpPr>
        <p:grpSpPr>
          <a:xfrm>
            <a:off x="8527266" y="5423515"/>
            <a:ext cx="713903" cy="670877"/>
            <a:chOff x="4282884" y="2292724"/>
            <a:chExt cx="605118" cy="625288"/>
          </a:xfrm>
        </p:grpSpPr>
        <p:sp>
          <p:nvSpPr>
            <p:cNvPr id="148" name="Oval 147">
              <a:extLst>
                <a:ext uri="{FF2B5EF4-FFF2-40B4-BE49-F238E27FC236}">
                  <a16:creationId xmlns:a16="http://schemas.microsoft.com/office/drawing/2014/main" id="{4026A0FD-0EEF-477E-9B38-A5EB2377E45B}"/>
                </a:ext>
              </a:extLst>
            </p:cNvPr>
            <p:cNvSpPr/>
            <p:nvPr/>
          </p:nvSpPr>
          <p:spPr>
            <a:xfrm>
              <a:off x="4282884" y="2292724"/>
              <a:ext cx="605118" cy="625288"/>
            </a:xfrm>
            <a:prstGeom prst="ellipse">
              <a:avLst/>
            </a:prstGeom>
            <a:solidFill>
              <a:schemeClr val="bg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err="1">
                <a:ln>
                  <a:noFill/>
                </a:ln>
                <a:solidFill>
                  <a:prstClr val="white"/>
                </a:solidFill>
                <a:effectLst/>
                <a:uLnTx/>
                <a:uFillTx/>
                <a:latin typeface="Arial"/>
                <a:ea typeface="+mn-ea"/>
                <a:cs typeface="+mn-cs"/>
              </a:endParaRPr>
            </a:p>
          </p:txBody>
        </p:sp>
        <p:pic>
          <p:nvPicPr>
            <p:cNvPr id="149" name="Picture 4">
              <a:extLst>
                <a:ext uri="{FF2B5EF4-FFF2-40B4-BE49-F238E27FC236}">
                  <a16:creationId xmlns:a16="http://schemas.microsoft.com/office/drawing/2014/main" id="{210E32FD-038E-46F0-BD5D-06EADE5F76B9}"/>
                </a:ext>
              </a:extLst>
            </p:cNvPr>
            <p:cNvPicPr>
              <a:picLocks noChangeAspect="1" noChangeArrowheads="1"/>
            </p:cNvPicPr>
            <p:nvPr/>
          </p:nvPicPr>
          <p:blipFill>
            <a:blip r:embed="rId20">
              <a:extLst>
                <a:ext uri="{28A0092B-C50C-407E-A947-70E740481C1C}">
                  <a14:useLocalDpi xmlns:a14="http://schemas.microsoft.com/office/drawing/2010/main"/>
                </a:ext>
              </a:extLst>
            </a:blip>
            <a:srcRect/>
            <a:stretch>
              <a:fillRect/>
            </a:stretch>
          </p:blipFill>
          <p:spPr bwMode="auto">
            <a:xfrm>
              <a:off x="4313986" y="2302249"/>
              <a:ext cx="542925" cy="5524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oup 29">
            <a:extLst>
              <a:ext uri="{FF2B5EF4-FFF2-40B4-BE49-F238E27FC236}">
                <a16:creationId xmlns:a16="http://schemas.microsoft.com/office/drawing/2014/main" id="{97775E48-56FB-476B-95F7-5EDAA8966731}"/>
              </a:ext>
            </a:extLst>
          </p:cNvPr>
          <p:cNvGrpSpPr/>
          <p:nvPr/>
        </p:nvGrpSpPr>
        <p:grpSpPr>
          <a:xfrm>
            <a:off x="10051664" y="5901104"/>
            <a:ext cx="640483" cy="648353"/>
            <a:chOff x="4522486" y="4260161"/>
            <a:chExt cx="612940" cy="562967"/>
          </a:xfrm>
        </p:grpSpPr>
        <p:pic>
          <p:nvPicPr>
            <p:cNvPr id="2056" name="Picture 8">
              <a:extLst>
                <a:ext uri="{FF2B5EF4-FFF2-40B4-BE49-F238E27FC236}">
                  <a16:creationId xmlns:a16="http://schemas.microsoft.com/office/drawing/2014/main" id="{72C54AF9-EB98-40B1-83C9-F13F1E1A959D}"/>
                </a:ext>
              </a:extLst>
            </p:cNvPr>
            <p:cNvPicPr>
              <a:picLocks noChangeAspect="1" noChangeArrowheads="1"/>
            </p:cNvPicPr>
            <p:nvPr/>
          </p:nvPicPr>
          <p:blipFill>
            <a:blip r:embed="rId21">
              <a:extLst>
                <a:ext uri="{28A0092B-C50C-407E-A947-70E740481C1C}">
                  <a14:useLocalDpi xmlns:a14="http://schemas.microsoft.com/office/drawing/2010/main"/>
                </a:ext>
              </a:extLst>
            </a:blip>
            <a:srcRect/>
            <a:stretch>
              <a:fillRect/>
            </a:stretch>
          </p:blipFill>
          <p:spPr bwMode="auto">
            <a:xfrm>
              <a:off x="4614983" y="4318986"/>
              <a:ext cx="485775" cy="457200"/>
            </a:xfrm>
            <a:prstGeom prst="rect">
              <a:avLst/>
            </a:prstGeom>
            <a:noFill/>
            <a:extLst>
              <a:ext uri="{909E8E84-426E-40DD-AFC4-6F175D3DCCD1}">
                <a14:hiddenFill xmlns:a14="http://schemas.microsoft.com/office/drawing/2010/main">
                  <a:solidFill>
                    <a:srgbClr val="FFFFFF"/>
                  </a:solidFill>
                </a14:hiddenFill>
              </a:ext>
            </a:extLst>
          </p:spPr>
        </p:pic>
        <p:sp>
          <p:nvSpPr>
            <p:cNvPr id="28" name="Oval 27">
              <a:extLst>
                <a:ext uri="{FF2B5EF4-FFF2-40B4-BE49-F238E27FC236}">
                  <a16:creationId xmlns:a16="http://schemas.microsoft.com/office/drawing/2014/main" id="{F7D3F1E8-D695-427E-B776-98444F1E611F}"/>
                </a:ext>
              </a:extLst>
            </p:cNvPr>
            <p:cNvSpPr/>
            <p:nvPr/>
          </p:nvSpPr>
          <p:spPr>
            <a:xfrm>
              <a:off x="4522486" y="4260161"/>
              <a:ext cx="612940" cy="562967"/>
            </a:xfrm>
            <a:prstGeom prst="ellipse">
              <a:avLst/>
            </a:pr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err="1">
                <a:ln>
                  <a:noFill/>
                </a:ln>
                <a:solidFill>
                  <a:prstClr val="white"/>
                </a:solidFill>
                <a:effectLst/>
                <a:uLnTx/>
                <a:uFillTx/>
                <a:latin typeface="Arial"/>
                <a:ea typeface="+mn-ea"/>
                <a:cs typeface="+mn-cs"/>
              </a:endParaRPr>
            </a:p>
          </p:txBody>
        </p:sp>
      </p:grpSp>
      <p:sp>
        <p:nvSpPr>
          <p:cNvPr id="152" name="Ellipse 44">
            <a:extLst>
              <a:ext uri="{FF2B5EF4-FFF2-40B4-BE49-F238E27FC236}">
                <a16:creationId xmlns:a16="http://schemas.microsoft.com/office/drawing/2014/main" id="{6562A26A-D966-42F9-9200-AD6C1C1713BD}"/>
              </a:ext>
            </a:extLst>
          </p:cNvPr>
          <p:cNvSpPr/>
          <p:nvPr/>
        </p:nvSpPr>
        <p:spPr>
          <a:xfrm>
            <a:off x="10004830" y="3911954"/>
            <a:ext cx="659529" cy="629209"/>
          </a:xfrm>
          <a:prstGeom prst="ellipse">
            <a:avLst/>
          </a:prstGeom>
          <a:noFill/>
          <a:ln w="28575">
            <a:solidFill>
              <a:schemeClr val="tx2">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err="1">
              <a:ln>
                <a:noFill/>
              </a:ln>
              <a:solidFill>
                <a:prstClr val="black"/>
              </a:solidFill>
              <a:effectLst/>
              <a:uLnTx/>
              <a:uFillTx/>
              <a:latin typeface="Arial"/>
              <a:ea typeface="+mn-ea"/>
              <a:cs typeface="+mn-cs"/>
            </a:endParaRPr>
          </a:p>
        </p:txBody>
      </p:sp>
      <p:pic>
        <p:nvPicPr>
          <p:cNvPr id="153" name="Picture 152">
            <a:extLst>
              <a:ext uri="{FF2B5EF4-FFF2-40B4-BE49-F238E27FC236}">
                <a16:creationId xmlns:a16="http://schemas.microsoft.com/office/drawing/2014/main" id="{6A56CE38-7544-4086-A456-FE1A79F1C504}"/>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10129243" y="3992024"/>
            <a:ext cx="422528" cy="435965"/>
          </a:xfrm>
          <a:prstGeom prst="rect">
            <a:avLst/>
          </a:prstGeom>
        </p:spPr>
      </p:pic>
    </p:spTree>
    <p:extLst>
      <p:ext uri="{BB962C8B-B14F-4D97-AF65-F5344CB8AC3E}">
        <p14:creationId xmlns:p14="http://schemas.microsoft.com/office/powerpoint/2010/main" val="4081525982"/>
      </p:ext>
    </p:extLst>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Datumsplatzhalter 2">
            <a:extLst>
              <a:ext uri="{FF2B5EF4-FFF2-40B4-BE49-F238E27FC236}">
                <a16:creationId xmlns:a16="http://schemas.microsoft.com/office/drawing/2014/main" id="{3F211661-28B1-4706-9D8A-B0A9C6939E4D}"/>
              </a:ext>
            </a:extLst>
          </p:cNvPr>
          <p:cNvSpPr>
            <a:spLocks noGrp="1"/>
          </p:cNvSpPr>
          <p:nvPr>
            <p:ph type="dt" sz="half" idx="11"/>
          </p:nvPr>
        </p:nvSpPr>
        <p:spPr bwMode="gray">
          <a:xfrm>
            <a:off x="1412557" y="6568511"/>
            <a:ext cx="711519" cy="123111"/>
          </a:xfrm>
          <a:prstGeom prst="rect">
            <a:avLst/>
          </a:prstGeom>
        </p:spPr>
        <p:txBody>
          <a:bodyPr vert="horz" wrap="square" lIns="0" tIns="0" rIns="0" bIns="0" rtlCol="0" anchor="ctr">
            <a:spAutoFit/>
          </a:bodyPr>
          <a:lstStyle>
            <a:defPPr>
              <a:defRPr lang="de-DE"/>
            </a:defPPr>
            <a:lvl1pPr marL="0" algn="l" defTabSz="914377" rtl="0" eaLnBrk="1" latinLnBrk="0" hangingPunct="1">
              <a:defRPr lang="de-DE" sz="800" kern="1200" spc="51" baseline="0" smtClean="0">
                <a:solidFill>
                  <a:schemeClr val="tx1">
                    <a:lumMod val="50000"/>
                    <a:lumOff val="50000"/>
                  </a:schemeClr>
                </a:solidFill>
                <a:latin typeface="Arial" panose="020B0604020202020204" pitchFamily="34" charset="0"/>
                <a:ea typeface="+mn-ea"/>
                <a:cs typeface="Arial" panose="020B0604020202020204" pitchFamily="34" charset="0"/>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51" normalizeH="0" baseline="0" noProof="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06/16/2023</a:t>
            </a:r>
          </a:p>
        </p:txBody>
      </p:sp>
      <p:sp>
        <p:nvSpPr>
          <p:cNvPr id="25" name="Foliennummernplatzhalter 4">
            <a:extLst>
              <a:ext uri="{FF2B5EF4-FFF2-40B4-BE49-F238E27FC236}">
                <a16:creationId xmlns:a16="http://schemas.microsoft.com/office/drawing/2014/main" id="{5BB04CBF-A8D4-4472-97D3-4F971075D91E}"/>
              </a:ext>
            </a:extLst>
          </p:cNvPr>
          <p:cNvSpPr>
            <a:spLocks noGrp="1"/>
          </p:cNvSpPr>
          <p:nvPr>
            <p:ph type="sldNum" sz="quarter" idx="12"/>
          </p:nvPr>
        </p:nvSpPr>
        <p:spPr bwMode="gray">
          <a:xfrm>
            <a:off x="599756" y="6568511"/>
            <a:ext cx="601133" cy="123111"/>
          </a:xfrm>
          <a:prstGeom prst="rect">
            <a:avLst/>
          </a:prstGeom>
        </p:spPr>
        <p:txBody>
          <a:bodyPr vert="horz" wrap="square" lIns="0" tIns="0" rIns="0" bIns="0" rtlCol="0" anchor="ctr">
            <a:spAutoFit/>
          </a:bodyPr>
          <a:lstStyle>
            <a:defPPr>
              <a:defRPr lang="de-DE"/>
            </a:defPPr>
            <a:lvl1pPr marL="0" algn="l" defTabSz="914377" rtl="0" eaLnBrk="1" latinLnBrk="0" hangingPunct="1">
              <a:defRPr lang="de-DE" sz="800" kern="1200" spc="51" baseline="0" smtClean="0">
                <a:solidFill>
                  <a:schemeClr val="tx2"/>
                </a:solidFill>
                <a:latin typeface="Arial" panose="020B0604020202020204" pitchFamily="34" charset="0"/>
                <a:ea typeface="+mn-ea"/>
                <a:cs typeface="Arial" panose="020B0604020202020204" pitchFamily="34" charset="0"/>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51" normalizeH="0" baseline="0" noProof="0">
                <a:ln>
                  <a:noFill/>
                </a:ln>
                <a:solidFill>
                  <a:srgbClr val="6F6F6F"/>
                </a:solidFill>
                <a:effectLst/>
                <a:uLnTx/>
                <a:uFillTx/>
                <a:latin typeface="Arial" panose="020B0604020202020204" pitchFamily="34" charset="0"/>
                <a:ea typeface="+mn-ea"/>
                <a:cs typeface="Arial" panose="020B0604020202020204" pitchFamily="34" charset="0"/>
              </a:rPr>
              <a:t>Page 10</a:t>
            </a:r>
          </a:p>
        </p:txBody>
      </p:sp>
      <p:sp>
        <p:nvSpPr>
          <p:cNvPr id="7" name="Titel 6">
            <a:extLst>
              <a:ext uri="{FF2B5EF4-FFF2-40B4-BE49-F238E27FC236}">
                <a16:creationId xmlns:a16="http://schemas.microsoft.com/office/drawing/2014/main" id="{61226CAF-7DDE-4A9D-9A3B-D405F6240CC8}"/>
              </a:ext>
            </a:extLst>
          </p:cNvPr>
          <p:cNvSpPr>
            <a:spLocks noGrp="1"/>
          </p:cNvSpPr>
          <p:nvPr>
            <p:ph type="title"/>
          </p:nvPr>
        </p:nvSpPr>
        <p:spPr>
          <a:xfrm>
            <a:off x="599757" y="147014"/>
            <a:ext cx="11422911" cy="720725"/>
          </a:xfrm>
        </p:spPr>
        <p:txBody>
          <a:bodyPr/>
          <a:lstStyle/>
          <a:p>
            <a:r>
              <a:rPr lang="de-DE" sz="2667"/>
              <a:t>Partners </a:t>
            </a:r>
            <a:r>
              <a:rPr lang="de-DE" sz="2667" err="1"/>
              <a:t>of</a:t>
            </a:r>
            <a:r>
              <a:rPr lang="de-DE" sz="2667"/>
              <a:t> </a:t>
            </a:r>
            <a:r>
              <a:rPr lang="de-DE" sz="2667" err="1"/>
              <a:t>the</a:t>
            </a:r>
            <a:r>
              <a:rPr lang="de-DE" sz="2667"/>
              <a:t> </a:t>
            </a:r>
            <a:r>
              <a:rPr lang="de-DE" sz="2667" err="1"/>
              <a:t>Agri</a:t>
            </a:r>
            <a:r>
              <a:rPr lang="de-DE" sz="2667"/>
              <a:t>-Food Cluster in Zambia</a:t>
            </a:r>
          </a:p>
        </p:txBody>
      </p:sp>
      <p:grpSp>
        <p:nvGrpSpPr>
          <p:cNvPr id="21" name="组合 11">
            <a:extLst>
              <a:ext uri="{FF2B5EF4-FFF2-40B4-BE49-F238E27FC236}">
                <a16:creationId xmlns:a16="http://schemas.microsoft.com/office/drawing/2014/main" id="{63F28481-3A19-4AC8-9925-EC4B6EB7CBAD}"/>
              </a:ext>
            </a:extLst>
          </p:cNvPr>
          <p:cNvGrpSpPr>
            <a:grpSpLocks noChangeAspect="1"/>
          </p:cNvGrpSpPr>
          <p:nvPr/>
        </p:nvGrpSpPr>
        <p:grpSpPr>
          <a:xfrm>
            <a:off x="10262153" y="79413"/>
            <a:ext cx="1086320" cy="891833"/>
            <a:chOff x="2307238" y="1776026"/>
            <a:chExt cx="4464343" cy="3848254"/>
          </a:xfrm>
        </p:grpSpPr>
        <p:sp>
          <p:nvSpPr>
            <p:cNvPr id="22" name="任意多边形 65">
              <a:extLst>
                <a:ext uri="{FF2B5EF4-FFF2-40B4-BE49-F238E27FC236}">
                  <a16:creationId xmlns:a16="http://schemas.microsoft.com/office/drawing/2014/main" id="{CD4D5223-26BC-4C92-B10F-3262AF8B158E}"/>
                </a:ext>
              </a:extLst>
            </p:cNvPr>
            <p:cNvSpPr>
              <a:spLocks/>
            </p:cNvSpPr>
            <p:nvPr/>
          </p:nvSpPr>
          <p:spPr bwMode="auto">
            <a:xfrm>
              <a:off x="5271886" y="2141848"/>
              <a:ext cx="1499695" cy="1688093"/>
            </a:xfrm>
            <a:custGeom>
              <a:avLst/>
              <a:gdLst/>
              <a:ahLst/>
              <a:cxnLst/>
              <a:rect l="0" t="0" r="r" b="b"/>
              <a:pathLst>
                <a:path w="10064108" h="11350025">
                  <a:moveTo>
                    <a:pt x="123040" y="7796666"/>
                  </a:moveTo>
                  <a:lnTo>
                    <a:pt x="263943" y="7665209"/>
                  </a:lnTo>
                  <a:lnTo>
                    <a:pt x="456009" y="7505552"/>
                  </a:lnTo>
                  <a:lnTo>
                    <a:pt x="673159" y="7546841"/>
                  </a:lnTo>
                  <a:lnTo>
                    <a:pt x="736288" y="7754548"/>
                  </a:lnTo>
                  <a:lnTo>
                    <a:pt x="755517" y="7954673"/>
                  </a:lnTo>
                  <a:lnTo>
                    <a:pt x="986138" y="8049847"/>
                  </a:lnTo>
                  <a:lnTo>
                    <a:pt x="1276133" y="8178280"/>
                  </a:lnTo>
                  <a:lnTo>
                    <a:pt x="1653505" y="8236337"/>
                  </a:lnTo>
                  <a:lnTo>
                    <a:pt x="1931530" y="8324550"/>
                  </a:lnTo>
                  <a:cubicBezTo>
                    <a:pt x="1931718" y="8411635"/>
                    <a:pt x="1931905" y="8498721"/>
                    <a:pt x="1932093" y="8585806"/>
                  </a:cubicBezTo>
                  <a:lnTo>
                    <a:pt x="1889114" y="8703047"/>
                  </a:lnTo>
                  <a:lnTo>
                    <a:pt x="1901249" y="8899495"/>
                  </a:lnTo>
                  <a:lnTo>
                    <a:pt x="2048771" y="9051954"/>
                  </a:lnTo>
                  <a:cubicBezTo>
                    <a:pt x="2048967" y="9113139"/>
                    <a:pt x="2049162" y="9174325"/>
                    <a:pt x="2049358" y="9235510"/>
                  </a:cubicBezTo>
                  <a:lnTo>
                    <a:pt x="2252440" y="9237643"/>
                  </a:lnTo>
                  <a:lnTo>
                    <a:pt x="2369775" y="9112265"/>
                  </a:lnTo>
                  <a:lnTo>
                    <a:pt x="2495505" y="9313230"/>
                  </a:lnTo>
                  <a:lnTo>
                    <a:pt x="2488144" y="9519229"/>
                  </a:lnTo>
                  <a:lnTo>
                    <a:pt x="2517736" y="9783303"/>
                  </a:lnTo>
                  <a:lnTo>
                    <a:pt x="2736577" y="10016427"/>
                  </a:lnTo>
                  <a:lnTo>
                    <a:pt x="2944284" y="9963108"/>
                  </a:lnTo>
                  <a:lnTo>
                    <a:pt x="3221182" y="10021165"/>
                  </a:lnTo>
                  <a:lnTo>
                    <a:pt x="3455665" y="10283550"/>
                  </a:lnTo>
                  <a:lnTo>
                    <a:pt x="3644351" y="10197027"/>
                  </a:lnTo>
                  <a:lnTo>
                    <a:pt x="3659992" y="10065835"/>
                  </a:lnTo>
                  <a:lnTo>
                    <a:pt x="3863755" y="10008342"/>
                  </a:lnTo>
                  <a:lnTo>
                    <a:pt x="3997674" y="10258557"/>
                  </a:lnTo>
                  <a:lnTo>
                    <a:pt x="4022249" y="10516853"/>
                  </a:lnTo>
                  <a:lnTo>
                    <a:pt x="4074020" y="10861730"/>
                  </a:lnTo>
                  <a:lnTo>
                    <a:pt x="4191027" y="11025437"/>
                  </a:lnTo>
                  <a:lnTo>
                    <a:pt x="4172761" y="11350025"/>
                  </a:lnTo>
                  <a:lnTo>
                    <a:pt x="4458066" y="11283860"/>
                  </a:lnTo>
                  <a:lnTo>
                    <a:pt x="4786355" y="11022107"/>
                  </a:lnTo>
                  <a:lnTo>
                    <a:pt x="4858614" y="10732366"/>
                  </a:lnTo>
                  <a:lnTo>
                    <a:pt x="5090843" y="10541990"/>
                  </a:lnTo>
                  <a:lnTo>
                    <a:pt x="5208084" y="10339917"/>
                  </a:lnTo>
                  <a:lnTo>
                    <a:pt x="5483856" y="10234142"/>
                  </a:lnTo>
                  <a:lnTo>
                    <a:pt x="5516829" y="9941833"/>
                  </a:lnTo>
                  <a:lnTo>
                    <a:pt x="5794290" y="9777105"/>
                  </a:lnTo>
                  <a:lnTo>
                    <a:pt x="5909968" y="9383945"/>
                  </a:lnTo>
                  <a:lnTo>
                    <a:pt x="5999744" y="9077602"/>
                  </a:lnTo>
                  <a:lnTo>
                    <a:pt x="6144887" y="8582426"/>
                  </a:lnTo>
                  <a:lnTo>
                    <a:pt x="6305107" y="8334557"/>
                  </a:lnTo>
                  <a:lnTo>
                    <a:pt x="6456812" y="8145403"/>
                  </a:lnTo>
                  <a:lnTo>
                    <a:pt x="6646824" y="8212807"/>
                  </a:lnTo>
                  <a:lnTo>
                    <a:pt x="6939927" y="8125158"/>
                  </a:lnTo>
                  <a:lnTo>
                    <a:pt x="7042653" y="7834873"/>
                  </a:lnTo>
                  <a:lnTo>
                    <a:pt x="7421715" y="7774563"/>
                  </a:lnTo>
                  <a:lnTo>
                    <a:pt x="7799650" y="7643934"/>
                  </a:lnTo>
                  <a:lnTo>
                    <a:pt x="8294826" y="7541770"/>
                  </a:lnTo>
                  <a:lnTo>
                    <a:pt x="8645986" y="7380986"/>
                  </a:lnTo>
                  <a:lnTo>
                    <a:pt x="8807333" y="7045467"/>
                  </a:lnTo>
                  <a:lnTo>
                    <a:pt x="8953039" y="6725026"/>
                  </a:lnTo>
                  <a:lnTo>
                    <a:pt x="9121180" y="6640500"/>
                  </a:lnTo>
                  <a:lnTo>
                    <a:pt x="9059103" y="6572524"/>
                  </a:lnTo>
                  <a:lnTo>
                    <a:pt x="8880468" y="6484346"/>
                  </a:lnTo>
                  <a:lnTo>
                    <a:pt x="8937398" y="6169539"/>
                  </a:lnTo>
                  <a:lnTo>
                    <a:pt x="8969245" y="6019326"/>
                  </a:lnTo>
                  <a:lnTo>
                    <a:pt x="9114950" y="5758069"/>
                  </a:lnTo>
                  <a:lnTo>
                    <a:pt x="9344925" y="5340535"/>
                  </a:lnTo>
                  <a:lnTo>
                    <a:pt x="9228811" y="5207089"/>
                  </a:lnTo>
                  <a:lnTo>
                    <a:pt x="9112134" y="4914549"/>
                  </a:lnTo>
                  <a:lnTo>
                    <a:pt x="8997680" y="4642435"/>
                  </a:lnTo>
                  <a:lnTo>
                    <a:pt x="9189776" y="4441077"/>
                  </a:lnTo>
                  <a:lnTo>
                    <a:pt x="9394103" y="4425437"/>
                  </a:lnTo>
                  <a:lnTo>
                    <a:pt x="9626895" y="4338351"/>
                  </a:lnTo>
                  <a:lnTo>
                    <a:pt x="9758086" y="4077094"/>
                  </a:lnTo>
                  <a:lnTo>
                    <a:pt x="9932821" y="3974367"/>
                  </a:lnTo>
                  <a:lnTo>
                    <a:pt x="10064108" y="3759662"/>
                  </a:lnTo>
                  <a:lnTo>
                    <a:pt x="9729621" y="3347999"/>
                  </a:lnTo>
                  <a:lnTo>
                    <a:pt x="9671000" y="3143672"/>
                  </a:lnTo>
                  <a:lnTo>
                    <a:pt x="9729058" y="2910317"/>
                  </a:lnTo>
                  <a:lnTo>
                    <a:pt x="9611816" y="2808153"/>
                  </a:lnTo>
                  <a:lnTo>
                    <a:pt x="9451596" y="2706553"/>
                  </a:lnTo>
                  <a:lnTo>
                    <a:pt x="9175261" y="2443605"/>
                  </a:lnTo>
                  <a:lnTo>
                    <a:pt x="9282488" y="2253843"/>
                  </a:lnTo>
                  <a:lnTo>
                    <a:pt x="9326580" y="2093130"/>
                  </a:lnTo>
                  <a:lnTo>
                    <a:pt x="9245015" y="1928281"/>
                  </a:lnTo>
                  <a:lnTo>
                    <a:pt x="9055203" y="1739032"/>
                  </a:lnTo>
                  <a:lnTo>
                    <a:pt x="8881032" y="1548093"/>
                  </a:lnTo>
                  <a:lnTo>
                    <a:pt x="8849749" y="1271194"/>
                  </a:lnTo>
                  <a:lnTo>
                    <a:pt x="8645985" y="1214264"/>
                  </a:lnTo>
                  <a:lnTo>
                    <a:pt x="8587928" y="1418590"/>
                  </a:lnTo>
                  <a:lnTo>
                    <a:pt x="8426018" y="1315300"/>
                  </a:lnTo>
                  <a:lnTo>
                    <a:pt x="8295953" y="1372231"/>
                  </a:lnTo>
                  <a:lnTo>
                    <a:pt x="8310467" y="1210320"/>
                  </a:lnTo>
                  <a:lnTo>
                    <a:pt x="8366270" y="963013"/>
                  </a:lnTo>
                  <a:lnTo>
                    <a:pt x="8150246" y="904957"/>
                  </a:lnTo>
                  <a:lnTo>
                    <a:pt x="8161380" y="684988"/>
                  </a:lnTo>
                  <a:lnTo>
                    <a:pt x="7870531" y="597903"/>
                  </a:lnTo>
                  <a:lnTo>
                    <a:pt x="7694669" y="393576"/>
                  </a:lnTo>
                  <a:lnTo>
                    <a:pt x="7489779" y="378498"/>
                  </a:lnTo>
                  <a:lnTo>
                    <a:pt x="7284889" y="319878"/>
                  </a:lnTo>
                  <a:lnTo>
                    <a:pt x="7124668" y="362293"/>
                  </a:lnTo>
                  <a:lnTo>
                    <a:pt x="7064886" y="198729"/>
                  </a:lnTo>
                  <a:lnTo>
                    <a:pt x="6905827" y="28465"/>
                  </a:lnTo>
                  <a:lnTo>
                    <a:pt x="6657394" y="0"/>
                  </a:lnTo>
                  <a:lnTo>
                    <a:pt x="6382130" y="29076"/>
                  </a:lnTo>
                  <a:lnTo>
                    <a:pt x="6405017" y="321004"/>
                  </a:lnTo>
                  <a:lnTo>
                    <a:pt x="6536209" y="611854"/>
                  </a:lnTo>
                  <a:lnTo>
                    <a:pt x="6593703" y="920598"/>
                  </a:lnTo>
                  <a:lnTo>
                    <a:pt x="6609907" y="1210883"/>
                  </a:lnTo>
                  <a:lnTo>
                    <a:pt x="6726022" y="1634051"/>
                  </a:lnTo>
                  <a:lnTo>
                    <a:pt x="6524512" y="1722828"/>
                  </a:lnTo>
                  <a:lnTo>
                    <a:pt x="6277205" y="1985211"/>
                  </a:lnTo>
                  <a:lnTo>
                    <a:pt x="6204634" y="2290011"/>
                  </a:lnTo>
                  <a:lnTo>
                    <a:pt x="6043850" y="2392174"/>
                  </a:lnTo>
                  <a:lnTo>
                    <a:pt x="5854601" y="2553522"/>
                  </a:lnTo>
                  <a:lnTo>
                    <a:pt x="5796543" y="2844935"/>
                  </a:lnTo>
                  <a:lnTo>
                    <a:pt x="5706870" y="3002694"/>
                  </a:lnTo>
                  <a:lnTo>
                    <a:pt x="5516020" y="3103492"/>
                  </a:lnTo>
                  <a:lnTo>
                    <a:pt x="5337433" y="3164490"/>
                  </a:lnTo>
                  <a:lnTo>
                    <a:pt x="5312301" y="3361955"/>
                  </a:lnTo>
                  <a:lnTo>
                    <a:pt x="5142169" y="3490712"/>
                  </a:lnTo>
                  <a:lnTo>
                    <a:pt x="4901594" y="3622079"/>
                  </a:lnTo>
                  <a:lnTo>
                    <a:pt x="4636393" y="3783427"/>
                  </a:lnTo>
                  <a:lnTo>
                    <a:pt x="4402473" y="3870513"/>
                  </a:lnTo>
                  <a:lnTo>
                    <a:pt x="4184196" y="3885591"/>
                  </a:lnTo>
                  <a:lnTo>
                    <a:pt x="3978742" y="4162489"/>
                  </a:lnTo>
                  <a:lnTo>
                    <a:pt x="3701844" y="4178130"/>
                  </a:lnTo>
                  <a:lnTo>
                    <a:pt x="3630399" y="4309885"/>
                  </a:lnTo>
                  <a:lnTo>
                    <a:pt x="3789494" y="4412049"/>
                  </a:lnTo>
                  <a:lnTo>
                    <a:pt x="3672815" y="4572269"/>
                  </a:lnTo>
                  <a:lnTo>
                    <a:pt x="3481876" y="4819576"/>
                  </a:lnTo>
                  <a:lnTo>
                    <a:pt x="3204415" y="4778287"/>
                  </a:lnTo>
                  <a:lnTo>
                    <a:pt x="2940904" y="5112679"/>
                  </a:lnTo>
                  <a:lnTo>
                    <a:pt x="2751091" y="5144524"/>
                  </a:lnTo>
                  <a:lnTo>
                    <a:pt x="2557248" y="5392999"/>
                  </a:lnTo>
                  <a:lnTo>
                    <a:pt x="2397090" y="5673099"/>
                  </a:lnTo>
                  <a:lnTo>
                    <a:pt x="2165449" y="5831203"/>
                  </a:lnTo>
                  <a:lnTo>
                    <a:pt x="1773716" y="6239063"/>
                  </a:lnTo>
                  <a:lnTo>
                    <a:pt x="1743688" y="6434970"/>
                  </a:lnTo>
                  <a:lnTo>
                    <a:pt x="1598265" y="6660772"/>
                  </a:lnTo>
                  <a:lnTo>
                    <a:pt x="1257675" y="7043777"/>
                  </a:lnTo>
                  <a:lnTo>
                    <a:pt x="848503" y="7154802"/>
                  </a:lnTo>
                  <a:lnTo>
                    <a:pt x="368359" y="7189483"/>
                  </a:lnTo>
                  <a:lnTo>
                    <a:pt x="0" y="7212732"/>
                  </a:lnTo>
                  <a:lnTo>
                    <a:pt x="31714" y="7529509"/>
                  </a:lnTo>
                  <a:lnTo>
                    <a:pt x="123040" y="7796666"/>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23" name="任意多边形 83">
              <a:extLst>
                <a:ext uri="{FF2B5EF4-FFF2-40B4-BE49-F238E27FC236}">
                  <a16:creationId xmlns:a16="http://schemas.microsoft.com/office/drawing/2014/main" id="{4D2B35D6-D100-44BF-9693-273B7C2CCB73}"/>
                </a:ext>
              </a:extLst>
            </p:cNvPr>
            <p:cNvSpPr>
              <a:spLocks/>
            </p:cNvSpPr>
            <p:nvPr/>
          </p:nvSpPr>
          <p:spPr bwMode="auto">
            <a:xfrm>
              <a:off x="4504050" y="4285106"/>
              <a:ext cx="998428" cy="521568"/>
            </a:xfrm>
            <a:custGeom>
              <a:avLst/>
              <a:gdLst/>
              <a:ahLst/>
              <a:cxnLst/>
              <a:rect l="0" t="0" r="r" b="b"/>
              <a:pathLst>
                <a:path w="6562428" h="3431455">
                  <a:moveTo>
                    <a:pt x="3917628" y="781670"/>
                  </a:moveTo>
                  <a:lnTo>
                    <a:pt x="3761532" y="600968"/>
                  </a:lnTo>
                  <a:lnTo>
                    <a:pt x="3613448" y="639068"/>
                  </a:lnTo>
                  <a:lnTo>
                    <a:pt x="3490764" y="774452"/>
                  </a:lnTo>
                  <a:lnTo>
                    <a:pt x="3334172" y="914152"/>
                  </a:lnTo>
                  <a:lnTo>
                    <a:pt x="3173388" y="892944"/>
                  </a:lnTo>
                  <a:lnTo>
                    <a:pt x="2995712" y="914028"/>
                  </a:lnTo>
                  <a:lnTo>
                    <a:pt x="2817912" y="1155328"/>
                  </a:lnTo>
                  <a:lnTo>
                    <a:pt x="2699544" y="1341388"/>
                  </a:lnTo>
                  <a:lnTo>
                    <a:pt x="2492152" y="1371104"/>
                  </a:lnTo>
                  <a:lnTo>
                    <a:pt x="2339876" y="1400696"/>
                  </a:lnTo>
                  <a:lnTo>
                    <a:pt x="2115592" y="1426096"/>
                  </a:lnTo>
                  <a:lnTo>
                    <a:pt x="1910456" y="1301380"/>
                  </a:lnTo>
                  <a:lnTo>
                    <a:pt x="1751732" y="1227212"/>
                  </a:lnTo>
                  <a:lnTo>
                    <a:pt x="1569740" y="1227212"/>
                  </a:lnTo>
                  <a:lnTo>
                    <a:pt x="1447056" y="1210196"/>
                  </a:lnTo>
                  <a:lnTo>
                    <a:pt x="1315864" y="1442864"/>
                  </a:lnTo>
                  <a:lnTo>
                    <a:pt x="1252364" y="1679848"/>
                  </a:lnTo>
                  <a:lnTo>
                    <a:pt x="1210196" y="1844948"/>
                  </a:lnTo>
                  <a:lnTo>
                    <a:pt x="985912" y="1734964"/>
                  </a:lnTo>
                  <a:lnTo>
                    <a:pt x="833636" y="1607964"/>
                  </a:lnTo>
                  <a:lnTo>
                    <a:pt x="592460" y="1586756"/>
                  </a:lnTo>
                  <a:lnTo>
                    <a:pt x="435868" y="1552972"/>
                  </a:lnTo>
                  <a:lnTo>
                    <a:pt x="266700" y="1489472"/>
                  </a:lnTo>
                  <a:lnTo>
                    <a:pt x="0" y="1531640"/>
                  </a:lnTo>
                  <a:lnTo>
                    <a:pt x="67692" y="1700932"/>
                  </a:lnTo>
                  <a:lnTo>
                    <a:pt x="126876" y="1844824"/>
                  </a:lnTo>
                  <a:lnTo>
                    <a:pt x="325760" y="1895624"/>
                  </a:lnTo>
                  <a:lnTo>
                    <a:pt x="427236" y="1921024"/>
                  </a:lnTo>
                  <a:lnTo>
                    <a:pt x="495052" y="2064792"/>
                  </a:lnTo>
                  <a:lnTo>
                    <a:pt x="444252" y="2272184"/>
                  </a:lnTo>
                  <a:lnTo>
                    <a:pt x="355476" y="2399184"/>
                  </a:lnTo>
                  <a:lnTo>
                    <a:pt x="186184" y="2361084"/>
                  </a:lnTo>
                  <a:lnTo>
                    <a:pt x="54992" y="2373660"/>
                  </a:lnTo>
                  <a:lnTo>
                    <a:pt x="49435" y="2585988"/>
                  </a:lnTo>
                  <a:lnTo>
                    <a:pt x="206580" y="2682967"/>
                  </a:lnTo>
                  <a:lnTo>
                    <a:pt x="496302" y="2639424"/>
                  </a:lnTo>
                  <a:lnTo>
                    <a:pt x="687243" y="2798517"/>
                  </a:lnTo>
                  <a:lnTo>
                    <a:pt x="846900" y="2901244"/>
                  </a:lnTo>
                  <a:lnTo>
                    <a:pt x="1023325" y="2974379"/>
                  </a:lnTo>
                  <a:lnTo>
                    <a:pt x="1154517" y="3105571"/>
                  </a:lnTo>
                  <a:lnTo>
                    <a:pt x="1333759" y="3005662"/>
                  </a:lnTo>
                  <a:lnTo>
                    <a:pt x="1669841" y="3034689"/>
                  </a:lnTo>
                  <a:lnTo>
                    <a:pt x="1917148" y="3164755"/>
                  </a:lnTo>
                  <a:lnTo>
                    <a:pt x="2064544" y="3266918"/>
                  </a:lnTo>
                  <a:lnTo>
                    <a:pt x="2253793" y="3252968"/>
                  </a:lnTo>
                  <a:lnTo>
                    <a:pt x="2457556" y="3369645"/>
                  </a:lnTo>
                  <a:lnTo>
                    <a:pt x="2675835" y="3398674"/>
                  </a:lnTo>
                  <a:lnTo>
                    <a:pt x="2793075" y="3326103"/>
                  </a:lnTo>
                  <a:lnTo>
                    <a:pt x="2969816" y="3416724"/>
                  </a:lnTo>
                  <a:lnTo>
                    <a:pt x="3152180" y="3431455"/>
                  </a:lnTo>
                  <a:lnTo>
                    <a:pt x="3245148" y="3262163"/>
                  </a:lnTo>
                  <a:lnTo>
                    <a:pt x="3365028" y="3119563"/>
                  </a:lnTo>
                  <a:lnTo>
                    <a:pt x="3571032" y="3004095"/>
                  </a:lnTo>
                  <a:lnTo>
                    <a:pt x="3799384" y="2885851"/>
                  </a:lnTo>
                  <a:lnTo>
                    <a:pt x="3977060" y="2822351"/>
                  </a:lnTo>
                  <a:lnTo>
                    <a:pt x="4192960" y="2741835"/>
                  </a:lnTo>
                  <a:lnTo>
                    <a:pt x="4328344" y="2754535"/>
                  </a:lnTo>
                  <a:lnTo>
                    <a:pt x="4493320" y="2619151"/>
                  </a:lnTo>
                  <a:lnTo>
                    <a:pt x="4641404" y="2686967"/>
                  </a:lnTo>
                  <a:lnTo>
                    <a:pt x="4827588" y="2636167"/>
                  </a:lnTo>
                  <a:lnTo>
                    <a:pt x="4962972" y="2585367"/>
                  </a:lnTo>
                  <a:lnTo>
                    <a:pt x="5144964" y="2517675"/>
                  </a:lnTo>
                  <a:lnTo>
                    <a:pt x="5331148" y="2619275"/>
                  </a:lnTo>
                  <a:lnTo>
                    <a:pt x="5508824" y="2610767"/>
                  </a:lnTo>
                  <a:lnTo>
                    <a:pt x="5728916" y="2602259"/>
                  </a:lnTo>
                  <a:lnTo>
                    <a:pt x="5881192" y="2606451"/>
                  </a:lnTo>
                  <a:lnTo>
                    <a:pt x="6041976" y="2695351"/>
                  </a:lnTo>
                  <a:lnTo>
                    <a:pt x="6151960" y="2619151"/>
                  </a:lnTo>
                  <a:lnTo>
                    <a:pt x="6359352" y="2636167"/>
                  </a:lnTo>
                  <a:lnTo>
                    <a:pt x="6562428" y="2619151"/>
                  </a:lnTo>
                  <a:lnTo>
                    <a:pt x="6479411" y="2403814"/>
                  </a:lnTo>
                  <a:lnTo>
                    <a:pt x="6507875" y="2112965"/>
                  </a:lnTo>
                  <a:lnTo>
                    <a:pt x="6478284" y="1865659"/>
                  </a:lnTo>
                  <a:lnTo>
                    <a:pt x="6289597" y="1704875"/>
                  </a:lnTo>
                  <a:lnTo>
                    <a:pt x="6173484" y="1457569"/>
                  </a:lnTo>
                  <a:lnTo>
                    <a:pt x="6100348" y="1120923"/>
                  </a:lnTo>
                  <a:lnTo>
                    <a:pt x="6071320" y="829511"/>
                  </a:lnTo>
                  <a:lnTo>
                    <a:pt x="6113736" y="567690"/>
                  </a:lnTo>
                  <a:lnTo>
                    <a:pt x="5982544" y="449886"/>
                  </a:lnTo>
                  <a:lnTo>
                    <a:pt x="5820634" y="286284"/>
                  </a:lnTo>
                  <a:lnTo>
                    <a:pt x="5634212" y="124966"/>
                  </a:lnTo>
                  <a:lnTo>
                    <a:pt x="5449516" y="0"/>
                  </a:lnTo>
                  <a:lnTo>
                    <a:pt x="5318324" y="54992"/>
                  </a:lnTo>
                  <a:lnTo>
                    <a:pt x="5238056" y="156592"/>
                  </a:lnTo>
                  <a:lnTo>
                    <a:pt x="5022032" y="194692"/>
                  </a:lnTo>
                  <a:lnTo>
                    <a:pt x="4861248" y="236984"/>
                  </a:lnTo>
                  <a:lnTo>
                    <a:pt x="4725864" y="338584"/>
                  </a:lnTo>
                  <a:lnTo>
                    <a:pt x="4560888" y="397768"/>
                  </a:lnTo>
                  <a:lnTo>
                    <a:pt x="4383212" y="486544"/>
                  </a:lnTo>
                  <a:cubicBezTo>
                    <a:pt x="4384651" y="561305"/>
                    <a:pt x="4386089" y="636067"/>
                    <a:pt x="4387528" y="710828"/>
                  </a:cubicBezTo>
                  <a:lnTo>
                    <a:pt x="4277544" y="842020"/>
                  </a:lnTo>
                  <a:lnTo>
                    <a:pt x="4087168" y="909836"/>
                  </a:lnTo>
                  <a:lnTo>
                    <a:pt x="3917628" y="781670"/>
                  </a:lnTo>
                  <a:close/>
                </a:path>
              </a:pathLst>
            </a:custGeom>
            <a:solidFill>
              <a:schemeClr val="accent6">
                <a:lumMod val="60000"/>
                <a:lumOff val="40000"/>
              </a:schemeClr>
            </a:solidFill>
            <a:ln w="19050" cmpd="sng">
              <a:solidFill>
                <a:schemeClr val="bg1"/>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1" i="0" u="none" strike="noStrike" kern="0" cap="none" spc="0" normalizeH="0" baseline="0" noProof="0">
                <a:ln>
                  <a:noFill/>
                </a:ln>
                <a:solidFill>
                  <a:srgbClr val="000000"/>
                </a:solidFill>
                <a:effectLst/>
                <a:uLnTx/>
                <a:uFillTx/>
                <a:latin typeface="Arial" charset="0"/>
                <a:ea typeface="+mn-ea"/>
                <a:cs typeface="+mn-cs"/>
              </a:endParaRPr>
            </a:p>
          </p:txBody>
        </p:sp>
        <p:sp>
          <p:nvSpPr>
            <p:cNvPr id="26" name="任意多边形 84">
              <a:extLst>
                <a:ext uri="{FF2B5EF4-FFF2-40B4-BE49-F238E27FC236}">
                  <a16:creationId xmlns:a16="http://schemas.microsoft.com/office/drawing/2014/main" id="{1B357934-6ADE-4088-9E9D-5E646341DD1D}"/>
                </a:ext>
              </a:extLst>
            </p:cNvPr>
            <p:cNvSpPr>
              <a:spLocks/>
            </p:cNvSpPr>
            <p:nvPr/>
          </p:nvSpPr>
          <p:spPr bwMode="auto">
            <a:xfrm>
              <a:off x="3460710" y="4543475"/>
              <a:ext cx="1494866" cy="1080805"/>
            </a:xfrm>
            <a:custGeom>
              <a:avLst/>
              <a:gdLst/>
              <a:ahLst/>
              <a:cxnLst/>
              <a:rect l="0" t="0" r="r" b="b"/>
              <a:pathLst>
                <a:path w="9829429" h="7102029">
                  <a:moveTo>
                    <a:pt x="901891" y="35614"/>
                  </a:moveTo>
                  <a:lnTo>
                    <a:pt x="861374" y="332691"/>
                  </a:lnTo>
                  <a:lnTo>
                    <a:pt x="701154" y="435981"/>
                  </a:lnTo>
                  <a:lnTo>
                    <a:pt x="643661" y="668773"/>
                  </a:lnTo>
                  <a:lnTo>
                    <a:pt x="600118" y="871973"/>
                  </a:lnTo>
                  <a:lnTo>
                    <a:pt x="803317" y="872536"/>
                  </a:lnTo>
                  <a:lnTo>
                    <a:pt x="730746" y="1018807"/>
                  </a:lnTo>
                  <a:lnTo>
                    <a:pt x="760338" y="1265549"/>
                  </a:lnTo>
                  <a:lnTo>
                    <a:pt x="978615" y="1120970"/>
                  </a:lnTo>
                  <a:lnTo>
                    <a:pt x="1065138" y="1310219"/>
                  </a:lnTo>
                  <a:lnTo>
                    <a:pt x="992567" y="1499468"/>
                  </a:lnTo>
                  <a:lnTo>
                    <a:pt x="929533" y="1722416"/>
                  </a:lnTo>
                  <a:lnTo>
                    <a:pt x="949587" y="1923199"/>
                  </a:lnTo>
                  <a:lnTo>
                    <a:pt x="1065701" y="2101878"/>
                  </a:lnTo>
                  <a:lnTo>
                    <a:pt x="978052" y="2205169"/>
                  </a:lnTo>
                  <a:lnTo>
                    <a:pt x="875889" y="2322410"/>
                  </a:lnTo>
                  <a:lnTo>
                    <a:pt x="773162" y="2599308"/>
                  </a:lnTo>
                  <a:lnTo>
                    <a:pt x="626329" y="2643978"/>
                  </a:lnTo>
                  <a:lnTo>
                    <a:pt x="436517" y="2833227"/>
                  </a:lnTo>
                  <a:lnTo>
                    <a:pt x="246704" y="3082224"/>
                  </a:lnTo>
                  <a:lnTo>
                    <a:pt x="87610" y="3273726"/>
                  </a:lnTo>
                  <a:lnTo>
                    <a:pt x="233879" y="3505954"/>
                  </a:lnTo>
                  <a:lnTo>
                    <a:pt x="307015" y="3622633"/>
                  </a:lnTo>
                  <a:lnTo>
                    <a:pt x="482876" y="3607555"/>
                  </a:lnTo>
                  <a:lnTo>
                    <a:pt x="687203" y="3622633"/>
                  </a:lnTo>
                  <a:lnTo>
                    <a:pt x="846860" y="3696894"/>
                  </a:lnTo>
                  <a:lnTo>
                    <a:pt x="803881" y="3901221"/>
                  </a:lnTo>
                  <a:lnTo>
                    <a:pt x="919432" y="4062005"/>
                  </a:lnTo>
                  <a:lnTo>
                    <a:pt x="816705" y="4193760"/>
                  </a:lnTo>
                  <a:lnTo>
                    <a:pt x="655357" y="4267459"/>
                  </a:lnTo>
                  <a:lnTo>
                    <a:pt x="452158" y="4427116"/>
                  </a:lnTo>
                  <a:lnTo>
                    <a:pt x="451594" y="4647648"/>
                  </a:lnTo>
                  <a:lnTo>
                    <a:pt x="349430" y="4677803"/>
                  </a:lnTo>
                  <a:lnTo>
                    <a:pt x="262908" y="4881566"/>
                  </a:lnTo>
                  <a:lnTo>
                    <a:pt x="363382" y="5013885"/>
                  </a:lnTo>
                  <a:lnTo>
                    <a:pt x="203161" y="5218212"/>
                  </a:lnTo>
                  <a:lnTo>
                    <a:pt x="116638" y="5365045"/>
                  </a:lnTo>
                  <a:lnTo>
                    <a:pt x="173005" y="5569372"/>
                  </a:lnTo>
                  <a:lnTo>
                    <a:pt x="43503" y="5637436"/>
                  </a:lnTo>
                  <a:lnTo>
                    <a:pt x="0" y="5833529"/>
                  </a:lnTo>
                  <a:lnTo>
                    <a:pt x="189209" y="5966329"/>
                  </a:lnTo>
                  <a:lnTo>
                    <a:pt x="320965" y="6126549"/>
                  </a:lnTo>
                  <a:lnTo>
                    <a:pt x="481748" y="6273382"/>
                  </a:lnTo>
                  <a:lnTo>
                    <a:pt x="585084" y="6435658"/>
                  </a:lnTo>
                  <a:lnTo>
                    <a:pt x="781322" y="6513537"/>
                  </a:lnTo>
                  <a:lnTo>
                    <a:pt x="1295871" y="6630443"/>
                  </a:lnTo>
                  <a:lnTo>
                    <a:pt x="1534666" y="6632254"/>
                  </a:lnTo>
                  <a:lnTo>
                    <a:pt x="1790922" y="6497667"/>
                  </a:lnTo>
                  <a:lnTo>
                    <a:pt x="2185516" y="6770465"/>
                  </a:lnTo>
                  <a:lnTo>
                    <a:pt x="2173710" y="6860953"/>
                  </a:lnTo>
                  <a:lnTo>
                    <a:pt x="2376116" y="6946677"/>
                  </a:lnTo>
                  <a:lnTo>
                    <a:pt x="2554139" y="6969821"/>
                  </a:lnTo>
                  <a:lnTo>
                    <a:pt x="2770361" y="6872859"/>
                  </a:lnTo>
                  <a:lnTo>
                    <a:pt x="2960488" y="6770470"/>
                  </a:lnTo>
                  <a:lnTo>
                    <a:pt x="3080024" y="6715697"/>
                  </a:lnTo>
                  <a:lnTo>
                    <a:pt x="3328343" y="6763892"/>
                  </a:lnTo>
                  <a:lnTo>
                    <a:pt x="3587428" y="6846665"/>
                  </a:lnTo>
                  <a:lnTo>
                    <a:pt x="4100736" y="7062217"/>
                  </a:lnTo>
                  <a:lnTo>
                    <a:pt x="4278288" y="7102029"/>
                  </a:lnTo>
                  <a:lnTo>
                    <a:pt x="4492601" y="7022307"/>
                  </a:lnTo>
                  <a:lnTo>
                    <a:pt x="4672435" y="6919343"/>
                  </a:lnTo>
                  <a:lnTo>
                    <a:pt x="4924947" y="6908578"/>
                  </a:lnTo>
                  <a:lnTo>
                    <a:pt x="5059652" y="6883411"/>
                  </a:lnTo>
                  <a:lnTo>
                    <a:pt x="5224183" y="6683167"/>
                  </a:lnTo>
                  <a:lnTo>
                    <a:pt x="5310902" y="6550281"/>
                  </a:lnTo>
                  <a:lnTo>
                    <a:pt x="5266797" y="6463195"/>
                  </a:lnTo>
                  <a:lnTo>
                    <a:pt x="5383474" y="6244353"/>
                  </a:lnTo>
                  <a:lnTo>
                    <a:pt x="5499390" y="6078503"/>
                  </a:lnTo>
                  <a:lnTo>
                    <a:pt x="5764226" y="5848524"/>
                  </a:lnTo>
                  <a:lnTo>
                    <a:pt x="5982504" y="5731282"/>
                  </a:lnTo>
                  <a:lnTo>
                    <a:pt x="5940088" y="5556548"/>
                  </a:lnTo>
                  <a:lnTo>
                    <a:pt x="5794945" y="5540907"/>
                  </a:lnTo>
                  <a:lnTo>
                    <a:pt x="6113133" y="5265135"/>
                  </a:lnTo>
                  <a:lnTo>
                    <a:pt x="6260529" y="4987110"/>
                  </a:lnTo>
                  <a:lnTo>
                    <a:pt x="6420750" y="4767706"/>
                  </a:lnTo>
                  <a:lnTo>
                    <a:pt x="6553632" y="4576766"/>
                  </a:lnTo>
                  <a:lnTo>
                    <a:pt x="6700465" y="4575076"/>
                  </a:lnTo>
                  <a:lnTo>
                    <a:pt x="6729494" y="4430496"/>
                  </a:lnTo>
                  <a:lnTo>
                    <a:pt x="6803755" y="4312692"/>
                  </a:lnTo>
                  <a:lnTo>
                    <a:pt x="7181690" y="4137957"/>
                  </a:lnTo>
                  <a:lnTo>
                    <a:pt x="7014280" y="4032976"/>
                  </a:lnTo>
                  <a:lnTo>
                    <a:pt x="7259896" y="3902348"/>
                  </a:lnTo>
                  <a:lnTo>
                    <a:pt x="7420680" y="3988307"/>
                  </a:lnTo>
                  <a:lnTo>
                    <a:pt x="7667986" y="3959842"/>
                  </a:lnTo>
                  <a:lnTo>
                    <a:pt x="7742248" y="3727613"/>
                  </a:lnTo>
                  <a:lnTo>
                    <a:pt x="8062126" y="3566829"/>
                  </a:lnTo>
                  <a:lnTo>
                    <a:pt x="8223473" y="3377016"/>
                  </a:lnTo>
                  <a:lnTo>
                    <a:pt x="8442314" y="3303882"/>
                  </a:lnTo>
                  <a:lnTo>
                    <a:pt x="8791783" y="3187204"/>
                  </a:lnTo>
                  <a:lnTo>
                    <a:pt x="8953131" y="3143661"/>
                  </a:lnTo>
                  <a:lnTo>
                    <a:pt x="9084323" y="3099555"/>
                  </a:lnTo>
                  <a:lnTo>
                    <a:pt x="9338550" y="3155864"/>
                  </a:lnTo>
                  <a:lnTo>
                    <a:pt x="9475862" y="2987650"/>
                  </a:lnTo>
                  <a:lnTo>
                    <a:pt x="9529490" y="2799532"/>
                  </a:lnTo>
                  <a:lnTo>
                    <a:pt x="9563397" y="2636366"/>
                  </a:lnTo>
                  <a:lnTo>
                    <a:pt x="9540825" y="2502917"/>
                  </a:lnTo>
                  <a:lnTo>
                    <a:pt x="9567591" y="2315369"/>
                  </a:lnTo>
                  <a:lnTo>
                    <a:pt x="9572353" y="2124200"/>
                  </a:lnTo>
                  <a:lnTo>
                    <a:pt x="9583119" y="1974751"/>
                  </a:lnTo>
                  <a:lnTo>
                    <a:pt x="9692656" y="1809775"/>
                  </a:lnTo>
                  <a:lnTo>
                    <a:pt x="9829429" y="1711682"/>
                  </a:lnTo>
                  <a:lnTo>
                    <a:pt x="9659889" y="1625178"/>
                  </a:lnTo>
                  <a:lnTo>
                    <a:pt x="9536684" y="1697160"/>
                  </a:lnTo>
                  <a:lnTo>
                    <a:pt x="9321082" y="1669182"/>
                  </a:lnTo>
                  <a:lnTo>
                    <a:pt x="9109794" y="1550741"/>
                  </a:lnTo>
                  <a:lnTo>
                    <a:pt x="8923884" y="1564978"/>
                  </a:lnTo>
                  <a:lnTo>
                    <a:pt x="8769004" y="1455440"/>
                  </a:lnTo>
                  <a:lnTo>
                    <a:pt x="8522966" y="1332186"/>
                  </a:lnTo>
                  <a:lnTo>
                    <a:pt x="8189591" y="1304181"/>
                  </a:lnTo>
                  <a:lnTo>
                    <a:pt x="8018042" y="1402383"/>
                  </a:lnTo>
                  <a:lnTo>
                    <a:pt x="7876308" y="1266651"/>
                  </a:lnTo>
                  <a:lnTo>
                    <a:pt x="7713142" y="1200547"/>
                  </a:lnTo>
                  <a:lnTo>
                    <a:pt x="7544645" y="1096913"/>
                  </a:lnTo>
                  <a:lnTo>
                    <a:pt x="7359378" y="939751"/>
                  </a:lnTo>
                  <a:lnTo>
                    <a:pt x="7067625" y="981373"/>
                  </a:lnTo>
                  <a:lnTo>
                    <a:pt x="6910934" y="883270"/>
                  </a:lnTo>
                  <a:lnTo>
                    <a:pt x="6713291" y="961653"/>
                  </a:lnTo>
                  <a:lnTo>
                    <a:pt x="6684046" y="735434"/>
                  </a:lnTo>
                  <a:lnTo>
                    <a:pt x="6556028" y="512737"/>
                  </a:lnTo>
                  <a:lnTo>
                    <a:pt x="6322666" y="340246"/>
                  </a:lnTo>
                  <a:lnTo>
                    <a:pt x="6262465" y="541883"/>
                  </a:lnTo>
                  <a:lnTo>
                    <a:pt x="6070154" y="629419"/>
                  </a:lnTo>
                  <a:lnTo>
                    <a:pt x="5970712" y="854497"/>
                  </a:lnTo>
                  <a:lnTo>
                    <a:pt x="5895653" y="1053381"/>
                  </a:lnTo>
                  <a:lnTo>
                    <a:pt x="5708252" y="1107358"/>
                  </a:lnTo>
                  <a:lnTo>
                    <a:pt x="5586463" y="438919"/>
                  </a:lnTo>
                  <a:lnTo>
                    <a:pt x="4995912" y="381670"/>
                  </a:lnTo>
                  <a:lnTo>
                    <a:pt x="4954563" y="103262"/>
                  </a:lnTo>
                  <a:lnTo>
                    <a:pt x="3155082" y="14287"/>
                  </a:lnTo>
                  <a:lnTo>
                    <a:pt x="2161133" y="0"/>
                  </a:lnTo>
                  <a:lnTo>
                    <a:pt x="901891" y="35614"/>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30" name="任意多边形 85">
              <a:extLst>
                <a:ext uri="{FF2B5EF4-FFF2-40B4-BE49-F238E27FC236}">
                  <a16:creationId xmlns:a16="http://schemas.microsoft.com/office/drawing/2014/main" id="{0FD9FF52-5328-4FA8-A00C-088E2027AE98}"/>
                </a:ext>
              </a:extLst>
            </p:cNvPr>
            <p:cNvSpPr>
              <a:spLocks/>
            </p:cNvSpPr>
            <p:nvPr/>
          </p:nvSpPr>
          <p:spPr bwMode="auto">
            <a:xfrm>
              <a:off x="3596113" y="3269231"/>
              <a:ext cx="2312201" cy="1455078"/>
            </a:xfrm>
            <a:custGeom>
              <a:avLst/>
              <a:gdLst/>
              <a:ahLst/>
              <a:cxnLst/>
              <a:rect l="0" t="0" r="r" b="b"/>
              <a:pathLst>
                <a:path w="15198535" h="9561639">
                  <a:moveTo>
                    <a:pt x="9958792" y="7533656"/>
                  </a:moveTo>
                  <a:lnTo>
                    <a:pt x="9802696" y="7352954"/>
                  </a:lnTo>
                  <a:lnTo>
                    <a:pt x="9654612" y="7391054"/>
                  </a:lnTo>
                  <a:lnTo>
                    <a:pt x="9531928" y="7526438"/>
                  </a:lnTo>
                  <a:lnTo>
                    <a:pt x="9375336" y="7666138"/>
                  </a:lnTo>
                  <a:lnTo>
                    <a:pt x="9214552" y="7644930"/>
                  </a:lnTo>
                  <a:lnTo>
                    <a:pt x="9036876" y="7666014"/>
                  </a:lnTo>
                  <a:lnTo>
                    <a:pt x="8859076" y="7907314"/>
                  </a:lnTo>
                  <a:lnTo>
                    <a:pt x="8740708" y="8093374"/>
                  </a:lnTo>
                  <a:lnTo>
                    <a:pt x="8533316" y="8123090"/>
                  </a:lnTo>
                  <a:lnTo>
                    <a:pt x="8381040" y="8152682"/>
                  </a:lnTo>
                  <a:lnTo>
                    <a:pt x="8156756" y="8178082"/>
                  </a:lnTo>
                  <a:lnTo>
                    <a:pt x="7951620" y="8053366"/>
                  </a:lnTo>
                  <a:lnTo>
                    <a:pt x="7792896" y="7979198"/>
                  </a:lnTo>
                  <a:lnTo>
                    <a:pt x="7610904" y="7979198"/>
                  </a:lnTo>
                  <a:lnTo>
                    <a:pt x="7488220" y="7962182"/>
                  </a:lnTo>
                  <a:lnTo>
                    <a:pt x="7357028" y="8194850"/>
                  </a:lnTo>
                  <a:lnTo>
                    <a:pt x="7293528" y="8431834"/>
                  </a:lnTo>
                  <a:lnTo>
                    <a:pt x="7251360" y="8596934"/>
                  </a:lnTo>
                  <a:lnTo>
                    <a:pt x="7027076" y="8486950"/>
                  </a:lnTo>
                  <a:lnTo>
                    <a:pt x="6874800" y="8359950"/>
                  </a:lnTo>
                  <a:lnTo>
                    <a:pt x="6633624" y="8338742"/>
                  </a:lnTo>
                  <a:lnTo>
                    <a:pt x="6477032" y="8304958"/>
                  </a:lnTo>
                  <a:lnTo>
                    <a:pt x="6307864" y="8241458"/>
                  </a:lnTo>
                  <a:lnTo>
                    <a:pt x="6041164" y="8283626"/>
                  </a:lnTo>
                  <a:lnTo>
                    <a:pt x="6108856" y="8452918"/>
                  </a:lnTo>
                  <a:lnTo>
                    <a:pt x="6168040" y="8596810"/>
                  </a:lnTo>
                  <a:lnTo>
                    <a:pt x="6366924" y="8647610"/>
                  </a:lnTo>
                  <a:lnTo>
                    <a:pt x="6468400" y="8673010"/>
                  </a:lnTo>
                  <a:lnTo>
                    <a:pt x="6536216" y="8816778"/>
                  </a:lnTo>
                  <a:lnTo>
                    <a:pt x="6485416" y="9024170"/>
                  </a:lnTo>
                  <a:lnTo>
                    <a:pt x="6396640" y="9151170"/>
                  </a:lnTo>
                  <a:lnTo>
                    <a:pt x="6227348" y="9113070"/>
                  </a:lnTo>
                  <a:lnTo>
                    <a:pt x="6096156" y="9125646"/>
                  </a:lnTo>
                  <a:lnTo>
                    <a:pt x="6090599" y="9337974"/>
                  </a:lnTo>
                  <a:lnTo>
                    <a:pt x="5893204" y="9417058"/>
                  </a:lnTo>
                  <a:lnTo>
                    <a:pt x="5863049" y="9184830"/>
                  </a:lnTo>
                  <a:lnTo>
                    <a:pt x="5732983" y="8966552"/>
                  </a:lnTo>
                  <a:lnTo>
                    <a:pt x="5500754" y="8793507"/>
                  </a:lnTo>
                  <a:lnTo>
                    <a:pt x="5441007" y="8996708"/>
                  </a:lnTo>
                  <a:lnTo>
                    <a:pt x="5250632" y="9084357"/>
                  </a:lnTo>
                  <a:lnTo>
                    <a:pt x="5150722" y="9303198"/>
                  </a:lnTo>
                  <a:lnTo>
                    <a:pt x="5078514" y="9505997"/>
                  </a:lnTo>
                  <a:lnTo>
                    <a:pt x="4887774" y="9561639"/>
                  </a:lnTo>
                  <a:lnTo>
                    <a:pt x="4767716" y="8893982"/>
                  </a:lnTo>
                  <a:lnTo>
                    <a:pt x="4173757" y="8834798"/>
                  </a:lnTo>
                  <a:lnTo>
                    <a:pt x="4136278" y="8558463"/>
                  </a:lnTo>
                  <a:lnTo>
                    <a:pt x="2300153" y="8470814"/>
                  </a:lnTo>
                  <a:lnTo>
                    <a:pt x="1325870" y="8455172"/>
                  </a:lnTo>
                  <a:lnTo>
                    <a:pt x="82928" y="8488936"/>
                  </a:lnTo>
                  <a:lnTo>
                    <a:pt x="0" y="8306650"/>
                  </a:lnTo>
                  <a:lnTo>
                    <a:pt x="87085" y="8116273"/>
                  </a:lnTo>
                  <a:lnTo>
                    <a:pt x="233354" y="7983955"/>
                  </a:lnTo>
                  <a:lnTo>
                    <a:pt x="408089" y="7852763"/>
                  </a:lnTo>
                  <a:lnTo>
                    <a:pt x="350596" y="7634485"/>
                  </a:lnTo>
                  <a:lnTo>
                    <a:pt x="220531" y="7458060"/>
                  </a:lnTo>
                  <a:lnTo>
                    <a:pt x="335518" y="7167210"/>
                  </a:lnTo>
                  <a:lnTo>
                    <a:pt x="379625" y="6932728"/>
                  </a:lnTo>
                  <a:lnTo>
                    <a:pt x="393530" y="6761930"/>
                  </a:lnTo>
                  <a:lnTo>
                    <a:pt x="554923" y="6565927"/>
                  </a:lnTo>
                  <a:lnTo>
                    <a:pt x="803356" y="6564237"/>
                  </a:lnTo>
                  <a:lnTo>
                    <a:pt x="1357716" y="6621731"/>
                  </a:lnTo>
                  <a:lnTo>
                    <a:pt x="1797088" y="6636808"/>
                  </a:lnTo>
                  <a:lnTo>
                    <a:pt x="1987465" y="6709943"/>
                  </a:lnTo>
                  <a:lnTo>
                    <a:pt x="2148249" y="6812106"/>
                  </a:lnTo>
                  <a:lnTo>
                    <a:pt x="2280004" y="6856776"/>
                  </a:lnTo>
                  <a:lnTo>
                    <a:pt x="2483768" y="7046026"/>
                  </a:lnTo>
                  <a:lnTo>
                    <a:pt x="2616650" y="6872417"/>
                  </a:lnTo>
                  <a:lnTo>
                    <a:pt x="2689785" y="6711633"/>
                  </a:lnTo>
                  <a:lnTo>
                    <a:pt x="2821540" y="6535771"/>
                  </a:lnTo>
                  <a:lnTo>
                    <a:pt x="3011353" y="6330882"/>
                  </a:lnTo>
                  <a:lnTo>
                    <a:pt x="3259222" y="6286212"/>
                  </a:lnTo>
                  <a:lnTo>
                    <a:pt x="3565712" y="6271133"/>
                  </a:lnTo>
                  <a:lnTo>
                    <a:pt x="3828660" y="6197999"/>
                  </a:lnTo>
                  <a:lnTo>
                    <a:pt x="4077093" y="6183485"/>
                  </a:lnTo>
                  <a:lnTo>
                    <a:pt x="4092734" y="5917720"/>
                  </a:lnTo>
                  <a:lnTo>
                    <a:pt x="4107248" y="5626871"/>
                  </a:lnTo>
                  <a:lnTo>
                    <a:pt x="4020163" y="5392952"/>
                  </a:lnTo>
                  <a:lnTo>
                    <a:pt x="3888971" y="5276275"/>
                  </a:lnTo>
                  <a:lnTo>
                    <a:pt x="3772294" y="5188062"/>
                  </a:lnTo>
                  <a:lnTo>
                    <a:pt x="3859379" y="5013327"/>
                  </a:lnTo>
                  <a:lnTo>
                    <a:pt x="3990008" y="4882135"/>
                  </a:lnTo>
                  <a:lnTo>
                    <a:pt x="4033551" y="4634828"/>
                  </a:lnTo>
                  <a:lnTo>
                    <a:pt x="3803831" y="4401175"/>
                  </a:lnTo>
                  <a:lnTo>
                    <a:pt x="4937943" y="4374135"/>
                  </a:lnTo>
                  <a:lnTo>
                    <a:pt x="5001072" y="4563384"/>
                  </a:lnTo>
                  <a:lnTo>
                    <a:pt x="5073643" y="4709091"/>
                  </a:lnTo>
                  <a:lnTo>
                    <a:pt x="5141842" y="4907783"/>
                  </a:lnTo>
                  <a:lnTo>
                    <a:pt x="5294738" y="4825768"/>
                  </a:lnTo>
                  <a:lnTo>
                    <a:pt x="5324329" y="4665548"/>
                  </a:lnTo>
                  <a:lnTo>
                    <a:pt x="5499064" y="4591849"/>
                  </a:lnTo>
                  <a:lnTo>
                    <a:pt x="5617433" y="4417115"/>
                  </a:lnTo>
                  <a:lnTo>
                    <a:pt x="5719596" y="4183759"/>
                  </a:lnTo>
                  <a:lnTo>
                    <a:pt x="5981980" y="4225612"/>
                  </a:lnTo>
                  <a:lnTo>
                    <a:pt x="6289597" y="4298183"/>
                  </a:lnTo>
                  <a:lnTo>
                    <a:pt x="6450381" y="4487433"/>
                  </a:lnTo>
                  <a:lnTo>
                    <a:pt x="6378937" y="4648779"/>
                  </a:lnTo>
                  <a:cubicBezTo>
                    <a:pt x="6378561" y="4683022"/>
                    <a:pt x="6378186" y="4717264"/>
                    <a:pt x="6377810" y="4751507"/>
                  </a:cubicBezTo>
                  <a:lnTo>
                    <a:pt x="6435867" y="4882699"/>
                  </a:lnTo>
                  <a:lnTo>
                    <a:pt x="6874676" y="4738119"/>
                  </a:lnTo>
                  <a:lnTo>
                    <a:pt x="7239787" y="4736992"/>
                  </a:lnTo>
                  <a:lnTo>
                    <a:pt x="7548531" y="4707963"/>
                  </a:lnTo>
                  <a:lnTo>
                    <a:pt x="7854458" y="4721915"/>
                  </a:lnTo>
                  <a:lnTo>
                    <a:pt x="8190540" y="4692886"/>
                  </a:lnTo>
                  <a:lnTo>
                    <a:pt x="8291577" y="4489685"/>
                  </a:lnTo>
                  <a:lnTo>
                    <a:pt x="8352450" y="4242943"/>
                  </a:lnTo>
                  <a:lnTo>
                    <a:pt x="8716435" y="4007898"/>
                  </a:lnTo>
                  <a:lnTo>
                    <a:pt x="9067032" y="3803007"/>
                  </a:lnTo>
                  <a:lnTo>
                    <a:pt x="9118462" y="3583602"/>
                  </a:lnTo>
                  <a:lnTo>
                    <a:pt x="9423262" y="3524418"/>
                  </a:lnTo>
                  <a:lnTo>
                    <a:pt x="9713548" y="3655047"/>
                  </a:lnTo>
                  <a:lnTo>
                    <a:pt x="10094300" y="3437896"/>
                  </a:lnTo>
                  <a:lnTo>
                    <a:pt x="10560447" y="3131970"/>
                  </a:lnTo>
                  <a:lnTo>
                    <a:pt x="10851860" y="3275986"/>
                  </a:lnTo>
                  <a:lnTo>
                    <a:pt x="10766464" y="3451283"/>
                  </a:lnTo>
                  <a:lnTo>
                    <a:pt x="10592293" y="3553447"/>
                  </a:lnTo>
                  <a:lnTo>
                    <a:pt x="10707844" y="3698590"/>
                  </a:lnTo>
                  <a:lnTo>
                    <a:pt x="10983616" y="3786239"/>
                  </a:lnTo>
                  <a:lnTo>
                    <a:pt x="11146519" y="3679433"/>
                  </a:lnTo>
                  <a:lnTo>
                    <a:pt x="11215069" y="280720"/>
                  </a:lnTo>
                  <a:lnTo>
                    <a:pt x="11371965" y="136972"/>
                  </a:lnTo>
                  <a:lnTo>
                    <a:pt x="11537512" y="0"/>
                  </a:lnTo>
                  <a:lnTo>
                    <a:pt x="11749344" y="42962"/>
                  </a:lnTo>
                  <a:lnTo>
                    <a:pt x="11814407" y="246510"/>
                  </a:lnTo>
                  <a:lnTo>
                    <a:pt x="11831744" y="438821"/>
                  </a:lnTo>
                  <a:lnTo>
                    <a:pt x="12343813" y="657995"/>
                  </a:lnTo>
                  <a:lnTo>
                    <a:pt x="12719579" y="716385"/>
                  </a:lnTo>
                  <a:lnTo>
                    <a:pt x="12982558" y="803920"/>
                  </a:lnTo>
                  <a:cubicBezTo>
                    <a:pt x="12983641" y="889075"/>
                    <a:pt x="12984725" y="974229"/>
                    <a:pt x="12985808" y="1059384"/>
                  </a:cubicBezTo>
                  <a:lnTo>
                    <a:pt x="12944036" y="1171577"/>
                  </a:lnTo>
                  <a:lnTo>
                    <a:pt x="12956662" y="1361902"/>
                  </a:lnTo>
                  <a:lnTo>
                    <a:pt x="13099537" y="1514972"/>
                  </a:lnTo>
                  <a:lnTo>
                    <a:pt x="13098496" y="1688804"/>
                  </a:lnTo>
                  <a:lnTo>
                    <a:pt x="13297850" y="1694806"/>
                  </a:lnTo>
                  <a:lnTo>
                    <a:pt x="13415103" y="1572221"/>
                  </a:lnTo>
                  <a:lnTo>
                    <a:pt x="13536646" y="1769865"/>
                  </a:lnTo>
                  <a:lnTo>
                    <a:pt x="13531312" y="1972941"/>
                  </a:lnTo>
                  <a:lnTo>
                    <a:pt x="13561699" y="2227164"/>
                  </a:lnTo>
                  <a:lnTo>
                    <a:pt x="13774969" y="2454053"/>
                  </a:lnTo>
                  <a:lnTo>
                    <a:pt x="13978616" y="2401764"/>
                  </a:lnTo>
                  <a:lnTo>
                    <a:pt x="14247696" y="2461866"/>
                  </a:lnTo>
                  <a:lnTo>
                    <a:pt x="14476770" y="2716811"/>
                  </a:lnTo>
                  <a:lnTo>
                    <a:pt x="14661563" y="2634556"/>
                  </a:lnTo>
                  <a:lnTo>
                    <a:pt x="14679472" y="2504158"/>
                  </a:lnTo>
                  <a:lnTo>
                    <a:pt x="14880986" y="2447803"/>
                  </a:lnTo>
                  <a:lnTo>
                    <a:pt x="15006373" y="2691706"/>
                  </a:lnTo>
                  <a:lnTo>
                    <a:pt x="15033807" y="2941837"/>
                  </a:lnTo>
                  <a:lnTo>
                    <a:pt x="15080862" y="3275881"/>
                  </a:lnTo>
                  <a:lnTo>
                    <a:pt x="15198535" y="3443363"/>
                  </a:lnTo>
                  <a:lnTo>
                    <a:pt x="15181569" y="3757842"/>
                  </a:lnTo>
                  <a:lnTo>
                    <a:pt x="14920073" y="3830909"/>
                  </a:lnTo>
                  <a:lnTo>
                    <a:pt x="14774368" y="3990566"/>
                  </a:lnTo>
                  <a:lnTo>
                    <a:pt x="14599069" y="4049750"/>
                  </a:lnTo>
                  <a:lnTo>
                    <a:pt x="14395869" y="4224484"/>
                  </a:lnTo>
                  <a:cubicBezTo>
                    <a:pt x="14395681" y="4277891"/>
                    <a:pt x="14395494" y="4331298"/>
                    <a:pt x="14395306" y="4384705"/>
                  </a:cubicBezTo>
                  <a:lnTo>
                    <a:pt x="14278628" y="4544926"/>
                  </a:lnTo>
                  <a:lnTo>
                    <a:pt x="14132922" y="4617497"/>
                  </a:lnTo>
                  <a:lnTo>
                    <a:pt x="13986652" y="4735302"/>
                  </a:lnTo>
                  <a:lnTo>
                    <a:pt x="13788388" y="4982608"/>
                  </a:lnTo>
                  <a:lnTo>
                    <a:pt x="11922671" y="4958651"/>
                  </a:lnTo>
                  <a:lnTo>
                    <a:pt x="12070068" y="5206520"/>
                  </a:lnTo>
                  <a:lnTo>
                    <a:pt x="12288345" y="5323761"/>
                  </a:lnTo>
                  <a:lnTo>
                    <a:pt x="12375431" y="5513010"/>
                  </a:lnTo>
                  <a:lnTo>
                    <a:pt x="12316811" y="5687745"/>
                  </a:lnTo>
                  <a:lnTo>
                    <a:pt x="12081765" y="5893199"/>
                  </a:lnTo>
                  <a:lnTo>
                    <a:pt x="11790352" y="6112604"/>
                  </a:lnTo>
                  <a:lnTo>
                    <a:pt x="11673111" y="6316930"/>
                  </a:lnTo>
                  <a:lnTo>
                    <a:pt x="11510987" y="6522441"/>
                  </a:lnTo>
                  <a:lnTo>
                    <a:pt x="11490680" y="6751986"/>
                  </a:lnTo>
                  <a:lnTo>
                    <a:pt x="11359488" y="6806978"/>
                  </a:lnTo>
                  <a:lnTo>
                    <a:pt x="11279220" y="6908578"/>
                  </a:lnTo>
                  <a:lnTo>
                    <a:pt x="11063196" y="6946678"/>
                  </a:lnTo>
                  <a:lnTo>
                    <a:pt x="10902412" y="6988970"/>
                  </a:lnTo>
                  <a:lnTo>
                    <a:pt x="10767028" y="7090570"/>
                  </a:lnTo>
                  <a:lnTo>
                    <a:pt x="10602052" y="7149754"/>
                  </a:lnTo>
                  <a:lnTo>
                    <a:pt x="10424376" y="7238530"/>
                  </a:lnTo>
                  <a:cubicBezTo>
                    <a:pt x="10425815" y="7313291"/>
                    <a:pt x="10427253" y="7388053"/>
                    <a:pt x="10428692" y="7462814"/>
                  </a:cubicBezTo>
                  <a:lnTo>
                    <a:pt x="10318708" y="7594006"/>
                  </a:lnTo>
                  <a:lnTo>
                    <a:pt x="10128332" y="7661822"/>
                  </a:lnTo>
                  <a:lnTo>
                    <a:pt x="9958792" y="7533656"/>
                  </a:lnTo>
                  <a:close/>
                </a:path>
              </a:pathLst>
            </a:custGeom>
            <a:solidFill>
              <a:schemeClr val="accent6">
                <a:lumMod val="60000"/>
                <a:lumOff val="40000"/>
              </a:schemeClr>
            </a:solidFill>
            <a:ln w="19050" cmpd="sng">
              <a:solidFill>
                <a:schemeClr val="bg1"/>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31" name="任意多边形 86">
              <a:extLst>
                <a:ext uri="{FF2B5EF4-FFF2-40B4-BE49-F238E27FC236}">
                  <a16:creationId xmlns:a16="http://schemas.microsoft.com/office/drawing/2014/main" id="{F26D7220-5598-40D2-AF8B-C673B45D5089}"/>
                </a:ext>
              </a:extLst>
            </p:cNvPr>
            <p:cNvSpPr>
              <a:spLocks/>
            </p:cNvSpPr>
            <p:nvPr/>
          </p:nvSpPr>
          <p:spPr bwMode="auto">
            <a:xfrm>
              <a:off x="4136218" y="3366949"/>
              <a:ext cx="848966" cy="653409"/>
            </a:xfrm>
            <a:custGeom>
              <a:avLst/>
              <a:gdLst/>
              <a:ahLst/>
              <a:cxnLst/>
              <a:rect l="0" t="0" r="r" b="b"/>
              <a:pathLst>
                <a:path w="5578621" h="4299940">
                  <a:moveTo>
                    <a:pt x="2041354" y="0"/>
                  </a:moveTo>
                  <a:lnTo>
                    <a:pt x="1696617" y="65248"/>
                  </a:lnTo>
                  <a:lnTo>
                    <a:pt x="1535833" y="152898"/>
                  </a:lnTo>
                  <a:lnTo>
                    <a:pt x="1331506" y="239983"/>
                  </a:lnTo>
                  <a:lnTo>
                    <a:pt x="1039530" y="195877"/>
                  </a:lnTo>
                  <a:lnTo>
                    <a:pt x="734730" y="124432"/>
                  </a:lnTo>
                  <a:lnTo>
                    <a:pt x="705702" y="299167"/>
                  </a:lnTo>
                  <a:lnTo>
                    <a:pt x="763195" y="474465"/>
                  </a:lnTo>
                  <a:lnTo>
                    <a:pt x="717962" y="678792"/>
                  </a:lnTo>
                  <a:lnTo>
                    <a:pt x="394704" y="926432"/>
                  </a:lnTo>
                  <a:lnTo>
                    <a:pt x="205455" y="1089699"/>
                  </a:lnTo>
                  <a:lnTo>
                    <a:pt x="235047" y="1307977"/>
                  </a:lnTo>
                  <a:lnTo>
                    <a:pt x="351161" y="1395626"/>
                  </a:lnTo>
                  <a:lnTo>
                    <a:pt x="351161" y="1484402"/>
                  </a:lnTo>
                  <a:lnTo>
                    <a:pt x="337210" y="1659701"/>
                  </a:lnTo>
                  <a:lnTo>
                    <a:pt x="542664" y="1760173"/>
                  </a:lnTo>
                  <a:lnTo>
                    <a:pt x="629750" y="1906444"/>
                  </a:lnTo>
                  <a:lnTo>
                    <a:pt x="789971" y="1893620"/>
                  </a:lnTo>
                  <a:lnTo>
                    <a:pt x="832949" y="2053840"/>
                  </a:lnTo>
                  <a:lnTo>
                    <a:pt x="773202" y="2214624"/>
                  </a:lnTo>
                  <a:lnTo>
                    <a:pt x="569439" y="2288322"/>
                  </a:lnTo>
                  <a:lnTo>
                    <a:pt x="468402" y="2507727"/>
                  </a:lnTo>
                  <a:lnTo>
                    <a:pt x="554925" y="2638919"/>
                  </a:lnTo>
                  <a:lnTo>
                    <a:pt x="482353" y="2827041"/>
                  </a:lnTo>
                  <a:lnTo>
                    <a:pt x="349471" y="2916944"/>
                  </a:lnTo>
                  <a:lnTo>
                    <a:pt x="218843" y="3107320"/>
                  </a:lnTo>
                  <a:lnTo>
                    <a:pt x="203201" y="3311647"/>
                  </a:lnTo>
                  <a:lnTo>
                    <a:pt x="0" y="3502586"/>
                  </a:lnTo>
                  <a:lnTo>
                    <a:pt x="74825" y="3676195"/>
                  </a:lnTo>
                  <a:lnTo>
                    <a:pt x="267479" y="3794945"/>
                  </a:lnTo>
                  <a:lnTo>
                    <a:pt x="1395474" y="3768921"/>
                  </a:lnTo>
                  <a:lnTo>
                    <a:pt x="1468152" y="3973709"/>
                  </a:lnTo>
                  <a:lnTo>
                    <a:pt x="1537108" y="4105868"/>
                  </a:lnTo>
                  <a:lnTo>
                    <a:pt x="1598749" y="4299940"/>
                  </a:lnTo>
                  <a:lnTo>
                    <a:pt x="1755143" y="4220838"/>
                  </a:lnTo>
                  <a:lnTo>
                    <a:pt x="1783817" y="4065436"/>
                  </a:lnTo>
                  <a:lnTo>
                    <a:pt x="1960029" y="3983233"/>
                  </a:lnTo>
                  <a:lnTo>
                    <a:pt x="2074999" y="3815306"/>
                  </a:lnTo>
                  <a:lnTo>
                    <a:pt x="2178534" y="3577950"/>
                  </a:lnTo>
                  <a:lnTo>
                    <a:pt x="2429334" y="3616421"/>
                  </a:lnTo>
                  <a:lnTo>
                    <a:pt x="2752042" y="3693862"/>
                  </a:lnTo>
                  <a:lnTo>
                    <a:pt x="2909205" y="3880839"/>
                  </a:lnTo>
                  <a:lnTo>
                    <a:pt x="2837867" y="4044575"/>
                  </a:lnTo>
                  <a:lnTo>
                    <a:pt x="2837867" y="4151161"/>
                  </a:lnTo>
                  <a:lnTo>
                    <a:pt x="2896504" y="4277691"/>
                  </a:lnTo>
                  <a:lnTo>
                    <a:pt x="3333366" y="4133351"/>
                  </a:lnTo>
                  <a:lnTo>
                    <a:pt x="3687701" y="4129730"/>
                  </a:lnTo>
                  <a:lnTo>
                    <a:pt x="3987837" y="4101155"/>
                  </a:lnTo>
                  <a:lnTo>
                    <a:pt x="4336169" y="4113061"/>
                  </a:lnTo>
                  <a:lnTo>
                    <a:pt x="4649155" y="4084387"/>
                  </a:lnTo>
                  <a:lnTo>
                    <a:pt x="4754228" y="3879029"/>
                  </a:lnTo>
                  <a:lnTo>
                    <a:pt x="4811477" y="3635471"/>
                  </a:lnTo>
                  <a:lnTo>
                    <a:pt x="5167524" y="3408583"/>
                  </a:lnTo>
                  <a:lnTo>
                    <a:pt x="5529573" y="3194742"/>
                  </a:lnTo>
                  <a:lnTo>
                    <a:pt x="5578621" y="2979130"/>
                  </a:lnTo>
                  <a:lnTo>
                    <a:pt x="5426495" y="2830422"/>
                  </a:lnTo>
                  <a:lnTo>
                    <a:pt x="5397466" y="2597066"/>
                  </a:lnTo>
                  <a:lnTo>
                    <a:pt x="5382388" y="2350324"/>
                  </a:lnTo>
                  <a:lnTo>
                    <a:pt x="5251196" y="2306217"/>
                  </a:lnTo>
                  <a:lnTo>
                    <a:pt x="5207090" y="2159948"/>
                  </a:lnTo>
                  <a:lnTo>
                    <a:pt x="5105491" y="1884176"/>
                  </a:lnTo>
                  <a:lnTo>
                    <a:pt x="4930192" y="1723392"/>
                  </a:lnTo>
                  <a:lnTo>
                    <a:pt x="4740380" y="1534143"/>
                  </a:lnTo>
                  <a:lnTo>
                    <a:pt x="4508151" y="1664771"/>
                  </a:lnTo>
                  <a:lnTo>
                    <a:pt x="4431635" y="1513995"/>
                  </a:lnTo>
                  <a:lnTo>
                    <a:pt x="4331726" y="1281766"/>
                  </a:lnTo>
                  <a:lnTo>
                    <a:pt x="4403171" y="1017691"/>
                  </a:lnTo>
                  <a:lnTo>
                    <a:pt x="4228999" y="770385"/>
                  </a:lnTo>
                  <a:lnTo>
                    <a:pt x="4039186" y="581136"/>
                  </a:lnTo>
                  <a:lnTo>
                    <a:pt x="3849374" y="522515"/>
                  </a:lnTo>
                  <a:lnTo>
                    <a:pt x="3586990" y="435429"/>
                  </a:lnTo>
                  <a:lnTo>
                    <a:pt x="3484263" y="549060"/>
                  </a:lnTo>
                  <a:lnTo>
                    <a:pt x="3362515" y="329885"/>
                  </a:lnTo>
                  <a:lnTo>
                    <a:pt x="3115208" y="314808"/>
                  </a:lnTo>
                  <a:lnTo>
                    <a:pt x="3028123" y="241674"/>
                  </a:lnTo>
                  <a:lnTo>
                    <a:pt x="2879599" y="109918"/>
                  </a:lnTo>
                  <a:lnTo>
                    <a:pt x="2631165" y="81452"/>
                  </a:lnTo>
                  <a:lnTo>
                    <a:pt x="2412888" y="154024"/>
                  </a:lnTo>
                  <a:lnTo>
                    <a:pt x="2225330" y="154587"/>
                  </a:lnTo>
                  <a:lnTo>
                    <a:pt x="2041354" y="0"/>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1" i="0" u="none" strike="noStrike" kern="0" cap="none" spc="0" normalizeH="0" baseline="0" noProof="0">
                <a:ln>
                  <a:noFill/>
                </a:ln>
                <a:solidFill>
                  <a:srgbClr val="000000"/>
                </a:solidFill>
                <a:effectLst/>
                <a:uLnTx/>
                <a:uFillTx/>
                <a:latin typeface="Arial" charset="0"/>
                <a:ea typeface="+mn-ea"/>
                <a:cs typeface="+mn-cs"/>
              </a:endParaRPr>
            </a:p>
          </p:txBody>
        </p:sp>
        <p:sp>
          <p:nvSpPr>
            <p:cNvPr id="32" name="任意多边形 87">
              <a:extLst>
                <a:ext uri="{FF2B5EF4-FFF2-40B4-BE49-F238E27FC236}">
                  <a16:creationId xmlns:a16="http://schemas.microsoft.com/office/drawing/2014/main" id="{C9ED7659-2239-4678-A310-475B1653BDB8}"/>
                </a:ext>
              </a:extLst>
            </p:cNvPr>
            <p:cNvSpPr>
              <a:spLocks/>
            </p:cNvSpPr>
            <p:nvPr/>
          </p:nvSpPr>
          <p:spPr bwMode="auto">
            <a:xfrm>
              <a:off x="5023184" y="1776026"/>
              <a:ext cx="1250994" cy="1293054"/>
            </a:xfrm>
            <a:custGeom>
              <a:avLst/>
              <a:gdLst/>
              <a:ahLst/>
              <a:cxnLst/>
              <a:rect l="0" t="0" r="r" b="b"/>
              <a:pathLst>
                <a:path w="8227878" h="8504264">
                  <a:moveTo>
                    <a:pt x="1145444" y="385190"/>
                  </a:moveTo>
                  <a:lnTo>
                    <a:pt x="1266123" y="542511"/>
                  </a:lnTo>
                  <a:lnTo>
                    <a:pt x="1223707" y="760789"/>
                  </a:lnTo>
                  <a:lnTo>
                    <a:pt x="990352" y="776430"/>
                  </a:lnTo>
                  <a:lnTo>
                    <a:pt x="845209" y="920447"/>
                  </a:lnTo>
                  <a:lnTo>
                    <a:pt x="742482" y="1125337"/>
                  </a:lnTo>
                  <a:lnTo>
                    <a:pt x="582825" y="1373770"/>
                  </a:lnTo>
                  <a:lnTo>
                    <a:pt x="553796" y="1635591"/>
                  </a:lnTo>
                  <a:lnTo>
                    <a:pt x="493486" y="1810325"/>
                  </a:lnTo>
                  <a:lnTo>
                    <a:pt x="275772" y="1825966"/>
                  </a:lnTo>
                  <a:lnTo>
                    <a:pt x="174171" y="2130767"/>
                  </a:lnTo>
                  <a:lnTo>
                    <a:pt x="0" y="2248007"/>
                  </a:lnTo>
                  <a:lnTo>
                    <a:pt x="159657" y="2378636"/>
                  </a:lnTo>
                  <a:lnTo>
                    <a:pt x="304800" y="2379763"/>
                  </a:lnTo>
                  <a:lnTo>
                    <a:pt x="437119" y="2510955"/>
                  </a:lnTo>
                  <a:lnTo>
                    <a:pt x="524768" y="2570702"/>
                  </a:lnTo>
                  <a:lnTo>
                    <a:pt x="568311" y="2846474"/>
                  </a:lnTo>
                  <a:lnTo>
                    <a:pt x="553233" y="3065315"/>
                  </a:lnTo>
                  <a:lnTo>
                    <a:pt x="538719" y="3211584"/>
                  </a:lnTo>
                  <a:lnTo>
                    <a:pt x="612417" y="3428172"/>
                  </a:lnTo>
                  <a:lnTo>
                    <a:pt x="801666" y="3371805"/>
                  </a:lnTo>
                  <a:lnTo>
                    <a:pt x="830901" y="3585788"/>
                  </a:lnTo>
                  <a:lnTo>
                    <a:pt x="1064613" y="3637570"/>
                  </a:lnTo>
                  <a:lnTo>
                    <a:pt x="1269504" y="3729163"/>
                  </a:lnTo>
                  <a:lnTo>
                    <a:pt x="1521523" y="3810826"/>
                  </a:lnTo>
                  <a:lnTo>
                    <a:pt x="1692672" y="3802861"/>
                  </a:lnTo>
                  <a:lnTo>
                    <a:pt x="1838941" y="3992111"/>
                  </a:lnTo>
                  <a:lnTo>
                    <a:pt x="1956183" y="4153458"/>
                  </a:lnTo>
                  <a:lnTo>
                    <a:pt x="2101326" y="4300291"/>
                  </a:lnTo>
                  <a:lnTo>
                    <a:pt x="2101326" y="4520822"/>
                  </a:lnTo>
                  <a:lnTo>
                    <a:pt x="2070607" y="4855214"/>
                  </a:lnTo>
                  <a:lnTo>
                    <a:pt x="1938851" y="5103085"/>
                  </a:lnTo>
                  <a:lnTo>
                    <a:pt x="1704933" y="5132113"/>
                  </a:lnTo>
                  <a:lnTo>
                    <a:pt x="1428034" y="5104774"/>
                  </a:lnTo>
                  <a:lnTo>
                    <a:pt x="1295715" y="5307975"/>
                  </a:lnTo>
                  <a:lnTo>
                    <a:pt x="1047845" y="5396751"/>
                  </a:lnTo>
                  <a:lnTo>
                    <a:pt x="872548" y="5572049"/>
                  </a:lnTo>
                  <a:lnTo>
                    <a:pt x="786025" y="5790890"/>
                  </a:lnTo>
                  <a:lnTo>
                    <a:pt x="798286" y="6011985"/>
                  </a:lnTo>
                  <a:lnTo>
                    <a:pt x="682172" y="6156564"/>
                  </a:lnTo>
                  <a:lnTo>
                    <a:pt x="478971" y="6157128"/>
                  </a:lnTo>
                  <a:lnTo>
                    <a:pt x="331011" y="6260418"/>
                  </a:lnTo>
                  <a:lnTo>
                    <a:pt x="171918" y="6421202"/>
                  </a:lnTo>
                  <a:lnTo>
                    <a:pt x="171354" y="6669072"/>
                  </a:lnTo>
                  <a:lnTo>
                    <a:pt x="98219" y="6827602"/>
                  </a:lnTo>
                  <a:lnTo>
                    <a:pt x="17466" y="6989512"/>
                  </a:lnTo>
                  <a:lnTo>
                    <a:pt x="420914" y="7228502"/>
                  </a:lnTo>
                  <a:lnTo>
                    <a:pt x="656523" y="7404364"/>
                  </a:lnTo>
                  <a:lnTo>
                    <a:pt x="822379" y="7392667"/>
                  </a:lnTo>
                  <a:lnTo>
                    <a:pt x="648207" y="6971752"/>
                  </a:lnTo>
                  <a:lnTo>
                    <a:pt x="676672" y="6824356"/>
                  </a:lnTo>
                  <a:lnTo>
                    <a:pt x="1461007" y="6402878"/>
                  </a:lnTo>
                  <a:lnTo>
                    <a:pt x="1928845" y="6952167"/>
                  </a:lnTo>
                  <a:lnTo>
                    <a:pt x="2033261" y="7245833"/>
                  </a:lnTo>
                  <a:lnTo>
                    <a:pt x="1946739" y="7580789"/>
                  </a:lnTo>
                  <a:lnTo>
                    <a:pt x="1787645" y="7931386"/>
                  </a:lnTo>
                  <a:lnTo>
                    <a:pt x="1902633" y="8077656"/>
                  </a:lnTo>
                  <a:lnTo>
                    <a:pt x="2047776" y="7860505"/>
                  </a:lnTo>
                  <a:lnTo>
                    <a:pt x="2295645" y="7815835"/>
                  </a:lnTo>
                  <a:lnTo>
                    <a:pt x="2515050" y="7816398"/>
                  </a:lnTo>
                  <a:lnTo>
                    <a:pt x="3377512" y="8504264"/>
                  </a:lnTo>
                  <a:lnTo>
                    <a:pt x="3760975" y="8109970"/>
                  </a:lnTo>
                  <a:lnTo>
                    <a:pt x="3984912" y="7956230"/>
                  </a:lnTo>
                  <a:lnTo>
                    <a:pt x="4140362" y="7686480"/>
                  </a:lnTo>
                  <a:lnTo>
                    <a:pt x="4333913" y="7440541"/>
                  </a:lnTo>
                  <a:lnTo>
                    <a:pt x="4520891" y="7405964"/>
                  </a:lnTo>
                  <a:lnTo>
                    <a:pt x="4777595" y="7079732"/>
                  </a:lnTo>
                  <a:lnTo>
                    <a:pt x="5050868" y="7120685"/>
                  </a:lnTo>
                  <a:lnTo>
                    <a:pt x="5351576" y="6719965"/>
                  </a:lnTo>
                  <a:lnTo>
                    <a:pt x="5195653" y="6621093"/>
                  </a:lnTo>
                  <a:lnTo>
                    <a:pt x="5265949" y="6490125"/>
                  </a:lnTo>
                  <a:lnTo>
                    <a:pt x="5532649" y="6479930"/>
                  </a:lnTo>
                  <a:lnTo>
                    <a:pt x="5736569" y="6208913"/>
                  </a:lnTo>
                  <a:lnTo>
                    <a:pt x="5954900" y="6189318"/>
                  </a:lnTo>
                  <a:lnTo>
                    <a:pt x="6178266" y="6108926"/>
                  </a:lnTo>
                  <a:lnTo>
                    <a:pt x="6432489" y="5952334"/>
                  </a:lnTo>
                  <a:lnTo>
                    <a:pt x="6675476" y="5817744"/>
                  </a:lnTo>
                  <a:lnTo>
                    <a:pt x="6846926" y="5692009"/>
                  </a:lnTo>
                  <a:lnTo>
                    <a:pt x="6869028" y="5502749"/>
                  </a:lnTo>
                  <a:lnTo>
                    <a:pt x="7048861" y="5437215"/>
                  </a:lnTo>
                  <a:lnTo>
                    <a:pt x="7231076" y="5341296"/>
                  </a:lnTo>
                  <a:lnTo>
                    <a:pt x="7318612" y="5189466"/>
                  </a:lnTo>
                  <a:lnTo>
                    <a:pt x="7374051" y="4907238"/>
                  </a:lnTo>
                  <a:lnTo>
                    <a:pt x="7552074" y="4754168"/>
                  </a:lnTo>
                  <a:lnTo>
                    <a:pt x="7715810" y="4649294"/>
                  </a:lnTo>
                  <a:lnTo>
                    <a:pt x="7792109" y="4348016"/>
                  </a:lnTo>
                  <a:lnTo>
                    <a:pt x="8032045" y="4089601"/>
                  </a:lnTo>
                  <a:lnTo>
                    <a:pt x="8227878" y="4003355"/>
                  </a:lnTo>
                  <a:lnTo>
                    <a:pt x="8116629" y="3591721"/>
                  </a:lnTo>
                  <a:lnTo>
                    <a:pt x="8100532" y="3301680"/>
                  </a:lnTo>
                  <a:lnTo>
                    <a:pt x="8041571" y="2998592"/>
                  </a:lnTo>
                  <a:lnTo>
                    <a:pt x="7915365" y="2718076"/>
                  </a:lnTo>
                  <a:lnTo>
                    <a:pt x="7890758" y="2431406"/>
                  </a:lnTo>
                  <a:lnTo>
                    <a:pt x="7703557" y="2256584"/>
                  </a:lnTo>
                  <a:lnTo>
                    <a:pt x="7534265" y="2154984"/>
                  </a:lnTo>
                  <a:lnTo>
                    <a:pt x="7335381" y="2129584"/>
                  </a:lnTo>
                  <a:lnTo>
                    <a:pt x="7144881" y="2121200"/>
                  </a:lnTo>
                  <a:lnTo>
                    <a:pt x="7246605" y="1901108"/>
                  </a:lnTo>
                  <a:lnTo>
                    <a:pt x="6958697" y="1803700"/>
                  </a:lnTo>
                  <a:lnTo>
                    <a:pt x="6768321" y="1812208"/>
                  </a:lnTo>
                  <a:lnTo>
                    <a:pt x="6594837" y="1858816"/>
                  </a:lnTo>
                  <a:lnTo>
                    <a:pt x="6256253" y="1621832"/>
                  </a:lnTo>
                  <a:lnTo>
                    <a:pt x="6222345" y="1465240"/>
                  </a:lnTo>
                  <a:lnTo>
                    <a:pt x="6158969" y="1253656"/>
                  </a:lnTo>
                  <a:lnTo>
                    <a:pt x="5985485" y="1135164"/>
                  </a:lnTo>
                  <a:lnTo>
                    <a:pt x="5807685" y="1122464"/>
                  </a:lnTo>
                  <a:lnTo>
                    <a:pt x="5731981" y="974504"/>
                  </a:lnTo>
                  <a:lnTo>
                    <a:pt x="5490681" y="1126780"/>
                  </a:lnTo>
                  <a:lnTo>
                    <a:pt x="5338281" y="1003972"/>
                  </a:lnTo>
                  <a:lnTo>
                    <a:pt x="5262081" y="1139356"/>
                  </a:lnTo>
                  <a:lnTo>
                    <a:pt x="5321389" y="1363764"/>
                  </a:lnTo>
                  <a:lnTo>
                    <a:pt x="5169113" y="1351064"/>
                  </a:lnTo>
                  <a:lnTo>
                    <a:pt x="5029537" y="1439964"/>
                  </a:lnTo>
                  <a:lnTo>
                    <a:pt x="4978861" y="1571280"/>
                  </a:lnTo>
                  <a:lnTo>
                    <a:pt x="4659773" y="1366963"/>
                  </a:lnTo>
                  <a:lnTo>
                    <a:pt x="4571121" y="1180903"/>
                  </a:lnTo>
                  <a:lnTo>
                    <a:pt x="4403169" y="1016796"/>
                  </a:lnTo>
                  <a:lnTo>
                    <a:pt x="4145349" y="881536"/>
                  </a:lnTo>
                  <a:lnTo>
                    <a:pt x="3942273" y="805336"/>
                  </a:lnTo>
                  <a:lnTo>
                    <a:pt x="3857689" y="911128"/>
                  </a:lnTo>
                  <a:lnTo>
                    <a:pt x="3654489" y="962052"/>
                  </a:lnTo>
                  <a:lnTo>
                    <a:pt x="3633405" y="763044"/>
                  </a:lnTo>
                  <a:lnTo>
                    <a:pt x="3464113" y="784252"/>
                  </a:lnTo>
                  <a:lnTo>
                    <a:pt x="3379405" y="636168"/>
                  </a:lnTo>
                  <a:lnTo>
                    <a:pt x="3391857" y="513360"/>
                  </a:lnTo>
                  <a:lnTo>
                    <a:pt x="3455109" y="314352"/>
                  </a:lnTo>
                  <a:lnTo>
                    <a:pt x="3696409" y="221260"/>
                  </a:lnTo>
                  <a:lnTo>
                    <a:pt x="3652577" y="0"/>
                  </a:lnTo>
                  <a:lnTo>
                    <a:pt x="1145444" y="385190"/>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33" name="任意多边形 88">
              <a:extLst>
                <a:ext uri="{FF2B5EF4-FFF2-40B4-BE49-F238E27FC236}">
                  <a16:creationId xmlns:a16="http://schemas.microsoft.com/office/drawing/2014/main" id="{7A947A05-3780-4954-9B01-C0881914375F}"/>
                </a:ext>
              </a:extLst>
            </p:cNvPr>
            <p:cNvSpPr>
              <a:spLocks/>
            </p:cNvSpPr>
            <p:nvPr/>
          </p:nvSpPr>
          <p:spPr bwMode="auto">
            <a:xfrm>
              <a:off x="5333457" y="3129446"/>
              <a:ext cx="1368100" cy="1287259"/>
            </a:xfrm>
            <a:custGeom>
              <a:avLst/>
              <a:gdLst/>
              <a:ahLst/>
              <a:cxnLst/>
              <a:rect l="0" t="0" r="r" b="b"/>
              <a:pathLst>
                <a:path w="8998521" h="8464937">
                  <a:moveTo>
                    <a:pt x="0" y="7600542"/>
                  </a:moveTo>
                  <a:lnTo>
                    <a:pt x="189558" y="7727097"/>
                  </a:lnTo>
                  <a:lnTo>
                    <a:pt x="366518" y="7881831"/>
                  </a:lnTo>
                  <a:lnTo>
                    <a:pt x="527224" y="8039140"/>
                  </a:lnTo>
                  <a:lnTo>
                    <a:pt x="665238" y="8163536"/>
                  </a:lnTo>
                  <a:lnTo>
                    <a:pt x="621434" y="8432595"/>
                  </a:lnTo>
                  <a:lnTo>
                    <a:pt x="975345" y="8464937"/>
                  </a:lnTo>
                  <a:lnTo>
                    <a:pt x="1365473" y="8329305"/>
                  </a:lnTo>
                  <a:lnTo>
                    <a:pt x="1649065" y="8198113"/>
                  </a:lnTo>
                  <a:lnTo>
                    <a:pt x="2042641" y="8062729"/>
                  </a:lnTo>
                  <a:lnTo>
                    <a:pt x="2360017" y="7931537"/>
                  </a:lnTo>
                  <a:lnTo>
                    <a:pt x="2816969" y="7821553"/>
                  </a:lnTo>
                  <a:lnTo>
                    <a:pt x="3709417" y="7665085"/>
                  </a:lnTo>
                  <a:lnTo>
                    <a:pt x="4009653" y="7533893"/>
                  </a:lnTo>
                  <a:lnTo>
                    <a:pt x="4407421" y="7301101"/>
                  </a:lnTo>
                  <a:lnTo>
                    <a:pt x="5114181" y="7064117"/>
                  </a:lnTo>
                  <a:lnTo>
                    <a:pt x="5753621" y="6899341"/>
                  </a:lnTo>
                  <a:lnTo>
                    <a:pt x="6565305" y="6662405"/>
                  </a:lnTo>
                  <a:lnTo>
                    <a:pt x="7576865" y="6336521"/>
                  </a:lnTo>
                  <a:lnTo>
                    <a:pt x="8114651" y="6086319"/>
                  </a:lnTo>
                  <a:lnTo>
                    <a:pt x="8012609" y="5824701"/>
                  </a:lnTo>
                  <a:lnTo>
                    <a:pt x="7877225" y="5994241"/>
                  </a:lnTo>
                  <a:lnTo>
                    <a:pt x="7644433" y="6197441"/>
                  </a:lnTo>
                  <a:lnTo>
                    <a:pt x="7538641" y="6116925"/>
                  </a:lnTo>
                  <a:lnTo>
                    <a:pt x="7559849" y="5913725"/>
                  </a:lnTo>
                  <a:lnTo>
                    <a:pt x="7428657" y="5765641"/>
                  </a:lnTo>
                  <a:lnTo>
                    <a:pt x="7348265" y="5634449"/>
                  </a:lnTo>
                  <a:lnTo>
                    <a:pt x="7132365" y="5511765"/>
                  </a:lnTo>
                  <a:lnTo>
                    <a:pt x="7178973" y="5317073"/>
                  </a:lnTo>
                  <a:lnTo>
                    <a:pt x="7043465" y="5092789"/>
                  </a:lnTo>
                  <a:lnTo>
                    <a:pt x="6874173" y="5177497"/>
                  </a:lnTo>
                  <a:lnTo>
                    <a:pt x="6806481" y="5075897"/>
                  </a:lnTo>
                  <a:lnTo>
                    <a:pt x="6929289" y="4948897"/>
                  </a:lnTo>
                  <a:lnTo>
                    <a:pt x="7123981" y="4868505"/>
                  </a:lnTo>
                  <a:lnTo>
                    <a:pt x="7272065" y="4750013"/>
                  </a:lnTo>
                  <a:lnTo>
                    <a:pt x="7449741" y="4487506"/>
                  </a:lnTo>
                  <a:lnTo>
                    <a:pt x="7470825" y="4237822"/>
                  </a:lnTo>
                  <a:lnTo>
                    <a:pt x="7669833" y="4026362"/>
                  </a:lnTo>
                  <a:lnTo>
                    <a:pt x="7597825" y="3742894"/>
                  </a:lnTo>
                  <a:lnTo>
                    <a:pt x="7661325" y="3467810"/>
                  </a:lnTo>
                  <a:lnTo>
                    <a:pt x="7729141" y="3285942"/>
                  </a:lnTo>
                  <a:lnTo>
                    <a:pt x="7542833" y="3150558"/>
                  </a:lnTo>
                  <a:lnTo>
                    <a:pt x="7572425" y="2850198"/>
                  </a:lnTo>
                  <a:lnTo>
                    <a:pt x="7690917" y="2664014"/>
                  </a:lnTo>
                  <a:lnTo>
                    <a:pt x="7813477" y="2500602"/>
                  </a:lnTo>
                  <a:lnTo>
                    <a:pt x="8185969" y="2570922"/>
                  </a:lnTo>
                  <a:lnTo>
                    <a:pt x="8300145" y="2393122"/>
                  </a:lnTo>
                  <a:lnTo>
                    <a:pt x="8486329" y="2350706"/>
                  </a:lnTo>
                  <a:lnTo>
                    <a:pt x="8718997" y="2274754"/>
                  </a:lnTo>
                  <a:lnTo>
                    <a:pt x="8998397" y="1969284"/>
                  </a:lnTo>
                  <a:cubicBezTo>
                    <a:pt x="8998438" y="1922717"/>
                    <a:pt x="8998480" y="1876151"/>
                    <a:pt x="8998521" y="1829584"/>
                  </a:cubicBezTo>
                  <a:lnTo>
                    <a:pt x="8828733" y="1806242"/>
                  </a:lnTo>
                  <a:lnTo>
                    <a:pt x="8592245" y="1727984"/>
                  </a:lnTo>
                  <a:lnTo>
                    <a:pt x="8482261" y="1572310"/>
                  </a:lnTo>
                  <a:lnTo>
                    <a:pt x="8350945" y="1217330"/>
                  </a:lnTo>
                  <a:lnTo>
                    <a:pt x="8427145" y="984662"/>
                  </a:lnTo>
                  <a:lnTo>
                    <a:pt x="8554145" y="798478"/>
                  </a:lnTo>
                  <a:lnTo>
                    <a:pt x="8507537" y="641886"/>
                  </a:lnTo>
                  <a:lnTo>
                    <a:pt x="8482137" y="493802"/>
                  </a:lnTo>
                  <a:cubicBezTo>
                    <a:pt x="8482918" y="417114"/>
                    <a:pt x="8499066" y="296702"/>
                    <a:pt x="8507537" y="214402"/>
                  </a:cubicBezTo>
                  <a:lnTo>
                    <a:pt x="8532961" y="0"/>
                  </a:lnTo>
                  <a:lnTo>
                    <a:pt x="8373741" y="82415"/>
                  </a:lnTo>
                  <a:lnTo>
                    <a:pt x="8269834" y="310495"/>
                  </a:lnTo>
                  <a:lnTo>
                    <a:pt x="8070553" y="724311"/>
                  </a:lnTo>
                  <a:lnTo>
                    <a:pt x="7729365" y="881573"/>
                  </a:lnTo>
                  <a:lnTo>
                    <a:pt x="7270825" y="973301"/>
                  </a:lnTo>
                  <a:lnTo>
                    <a:pt x="6854577" y="1113224"/>
                  </a:lnTo>
                  <a:lnTo>
                    <a:pt x="6501780" y="1169233"/>
                  </a:lnTo>
                  <a:lnTo>
                    <a:pt x="6397179" y="1451461"/>
                  </a:lnTo>
                  <a:lnTo>
                    <a:pt x="6110189" y="1539567"/>
                  </a:lnTo>
                  <a:lnTo>
                    <a:pt x="5924972" y="1472496"/>
                  </a:lnTo>
                  <a:lnTo>
                    <a:pt x="5772522" y="1668254"/>
                  </a:lnTo>
                  <a:lnTo>
                    <a:pt x="5623075" y="1898763"/>
                  </a:lnTo>
                  <a:lnTo>
                    <a:pt x="5280672" y="3065800"/>
                  </a:lnTo>
                  <a:lnTo>
                    <a:pt x="5009084" y="3224376"/>
                  </a:lnTo>
                  <a:lnTo>
                    <a:pt x="4975647" y="3511367"/>
                  </a:lnTo>
                  <a:lnTo>
                    <a:pt x="4705995" y="3619193"/>
                  </a:lnTo>
                  <a:lnTo>
                    <a:pt x="4589785" y="3810933"/>
                  </a:lnTo>
                  <a:lnTo>
                    <a:pt x="4361756" y="3999150"/>
                  </a:lnTo>
                  <a:lnTo>
                    <a:pt x="4289027" y="4285124"/>
                  </a:lnTo>
                  <a:lnTo>
                    <a:pt x="3970462" y="4541604"/>
                  </a:lnTo>
                  <a:lnTo>
                    <a:pt x="3690045" y="4604187"/>
                  </a:lnTo>
                  <a:lnTo>
                    <a:pt x="3429719" y="4676865"/>
                  </a:lnTo>
                  <a:lnTo>
                    <a:pt x="3285604" y="4833456"/>
                  </a:lnTo>
                  <a:lnTo>
                    <a:pt x="3109963" y="4894798"/>
                  </a:lnTo>
                  <a:lnTo>
                    <a:pt x="2905174" y="5071680"/>
                  </a:lnTo>
                  <a:cubicBezTo>
                    <a:pt x="2904537" y="5125465"/>
                    <a:pt x="2903901" y="5179250"/>
                    <a:pt x="2903264" y="5233035"/>
                  </a:cubicBezTo>
                  <a:lnTo>
                    <a:pt x="2784202" y="5393819"/>
                  </a:lnTo>
                  <a:lnTo>
                    <a:pt x="2642469" y="5464686"/>
                  </a:lnTo>
                  <a:lnTo>
                    <a:pt x="2500164" y="5573082"/>
                  </a:lnTo>
                  <a:lnTo>
                    <a:pt x="2298179" y="5827704"/>
                  </a:lnTo>
                  <a:lnTo>
                    <a:pt x="434081" y="5804115"/>
                  </a:lnTo>
                  <a:lnTo>
                    <a:pt x="572467" y="6045909"/>
                  </a:lnTo>
                  <a:lnTo>
                    <a:pt x="795164" y="6173356"/>
                  </a:lnTo>
                  <a:lnTo>
                    <a:pt x="884311" y="6361474"/>
                  </a:lnTo>
                  <a:lnTo>
                    <a:pt x="824309" y="6537216"/>
                  </a:lnTo>
                  <a:lnTo>
                    <a:pt x="586754" y="6742673"/>
                  </a:lnTo>
                  <a:lnTo>
                    <a:pt x="292621" y="6964799"/>
                  </a:lnTo>
                  <a:lnTo>
                    <a:pt x="180602" y="7166064"/>
                  </a:lnTo>
                  <a:lnTo>
                    <a:pt x="16945" y="7367953"/>
                  </a:lnTo>
                  <a:lnTo>
                    <a:pt x="0" y="7600542"/>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34" name="任意多边形 90">
              <a:extLst>
                <a:ext uri="{FF2B5EF4-FFF2-40B4-BE49-F238E27FC236}">
                  <a16:creationId xmlns:a16="http://schemas.microsoft.com/office/drawing/2014/main" id="{BE2E6338-104B-4BFE-A7E0-E466ED3EB215}"/>
                </a:ext>
              </a:extLst>
            </p:cNvPr>
            <p:cNvSpPr>
              <a:spLocks/>
            </p:cNvSpPr>
            <p:nvPr/>
          </p:nvSpPr>
          <p:spPr bwMode="auto">
            <a:xfrm>
              <a:off x="4724984" y="1833978"/>
              <a:ext cx="811299" cy="1609375"/>
            </a:xfrm>
            <a:custGeom>
              <a:avLst/>
              <a:gdLst/>
              <a:ahLst/>
              <a:cxnLst/>
              <a:rect l="0" t="0" r="r" b="b"/>
              <a:pathLst>
                <a:path w="5338504" h="10583073">
                  <a:moveTo>
                    <a:pt x="3106436" y="0"/>
                  </a:moveTo>
                  <a:lnTo>
                    <a:pt x="3227115" y="157321"/>
                  </a:lnTo>
                  <a:lnTo>
                    <a:pt x="3184699" y="375599"/>
                  </a:lnTo>
                  <a:lnTo>
                    <a:pt x="2951344" y="391240"/>
                  </a:lnTo>
                  <a:lnTo>
                    <a:pt x="2806201" y="535257"/>
                  </a:lnTo>
                  <a:lnTo>
                    <a:pt x="2703474" y="740147"/>
                  </a:lnTo>
                  <a:lnTo>
                    <a:pt x="2543817" y="988580"/>
                  </a:lnTo>
                  <a:lnTo>
                    <a:pt x="2514788" y="1250401"/>
                  </a:lnTo>
                  <a:lnTo>
                    <a:pt x="2454478" y="1425135"/>
                  </a:lnTo>
                  <a:lnTo>
                    <a:pt x="2236764" y="1440776"/>
                  </a:lnTo>
                  <a:lnTo>
                    <a:pt x="2135163" y="1745577"/>
                  </a:lnTo>
                  <a:lnTo>
                    <a:pt x="1960992" y="1862817"/>
                  </a:lnTo>
                  <a:lnTo>
                    <a:pt x="2120649" y="1993446"/>
                  </a:lnTo>
                  <a:lnTo>
                    <a:pt x="2265792" y="1994573"/>
                  </a:lnTo>
                  <a:lnTo>
                    <a:pt x="2398111" y="2125765"/>
                  </a:lnTo>
                  <a:lnTo>
                    <a:pt x="2485760" y="2185512"/>
                  </a:lnTo>
                  <a:lnTo>
                    <a:pt x="2529303" y="2461284"/>
                  </a:lnTo>
                  <a:lnTo>
                    <a:pt x="2514225" y="2680125"/>
                  </a:lnTo>
                  <a:lnTo>
                    <a:pt x="2499711" y="2826394"/>
                  </a:lnTo>
                  <a:lnTo>
                    <a:pt x="2573409" y="3042982"/>
                  </a:lnTo>
                  <a:lnTo>
                    <a:pt x="2762658" y="2986615"/>
                  </a:lnTo>
                  <a:lnTo>
                    <a:pt x="2791893" y="3200598"/>
                  </a:lnTo>
                  <a:lnTo>
                    <a:pt x="3025605" y="3252380"/>
                  </a:lnTo>
                  <a:lnTo>
                    <a:pt x="3230496" y="3343973"/>
                  </a:lnTo>
                  <a:lnTo>
                    <a:pt x="3482515" y="3425636"/>
                  </a:lnTo>
                  <a:lnTo>
                    <a:pt x="3653664" y="3417671"/>
                  </a:lnTo>
                  <a:lnTo>
                    <a:pt x="3799933" y="3606921"/>
                  </a:lnTo>
                  <a:lnTo>
                    <a:pt x="3917175" y="3768268"/>
                  </a:lnTo>
                  <a:lnTo>
                    <a:pt x="4062318" y="3915101"/>
                  </a:lnTo>
                  <a:lnTo>
                    <a:pt x="4062318" y="4135632"/>
                  </a:lnTo>
                  <a:lnTo>
                    <a:pt x="4031599" y="4470024"/>
                  </a:lnTo>
                  <a:lnTo>
                    <a:pt x="3899843" y="4717895"/>
                  </a:lnTo>
                  <a:lnTo>
                    <a:pt x="3665925" y="4746923"/>
                  </a:lnTo>
                  <a:lnTo>
                    <a:pt x="3389026" y="4719584"/>
                  </a:lnTo>
                  <a:lnTo>
                    <a:pt x="3256707" y="4922785"/>
                  </a:lnTo>
                  <a:lnTo>
                    <a:pt x="3008837" y="5011561"/>
                  </a:lnTo>
                  <a:lnTo>
                    <a:pt x="2833540" y="5186859"/>
                  </a:lnTo>
                  <a:lnTo>
                    <a:pt x="2747017" y="5405700"/>
                  </a:lnTo>
                  <a:lnTo>
                    <a:pt x="2759278" y="5626795"/>
                  </a:lnTo>
                  <a:lnTo>
                    <a:pt x="2643164" y="5771374"/>
                  </a:lnTo>
                  <a:lnTo>
                    <a:pt x="2439963" y="5771938"/>
                  </a:lnTo>
                  <a:lnTo>
                    <a:pt x="2292003" y="5875228"/>
                  </a:lnTo>
                  <a:lnTo>
                    <a:pt x="2132910" y="6036012"/>
                  </a:lnTo>
                  <a:lnTo>
                    <a:pt x="2132346" y="6283882"/>
                  </a:lnTo>
                  <a:lnTo>
                    <a:pt x="2059211" y="6442412"/>
                  </a:lnTo>
                  <a:lnTo>
                    <a:pt x="1978458" y="6604322"/>
                  </a:lnTo>
                  <a:lnTo>
                    <a:pt x="2381906" y="6843312"/>
                  </a:lnTo>
                  <a:lnTo>
                    <a:pt x="2617515" y="7019174"/>
                  </a:lnTo>
                  <a:lnTo>
                    <a:pt x="2783371" y="7007477"/>
                  </a:lnTo>
                  <a:lnTo>
                    <a:pt x="2609199" y="6586562"/>
                  </a:lnTo>
                  <a:lnTo>
                    <a:pt x="2637664" y="6439166"/>
                  </a:lnTo>
                  <a:lnTo>
                    <a:pt x="3421999" y="6017688"/>
                  </a:lnTo>
                  <a:lnTo>
                    <a:pt x="3889837" y="6566977"/>
                  </a:lnTo>
                  <a:lnTo>
                    <a:pt x="3994253" y="6860643"/>
                  </a:lnTo>
                  <a:lnTo>
                    <a:pt x="3907731" y="7195599"/>
                  </a:lnTo>
                  <a:lnTo>
                    <a:pt x="3748637" y="7546196"/>
                  </a:lnTo>
                  <a:lnTo>
                    <a:pt x="3863625" y="7692466"/>
                  </a:lnTo>
                  <a:lnTo>
                    <a:pt x="4008768" y="7475315"/>
                  </a:lnTo>
                  <a:lnTo>
                    <a:pt x="4256637" y="7430645"/>
                  </a:lnTo>
                  <a:lnTo>
                    <a:pt x="4476042" y="7431208"/>
                  </a:lnTo>
                  <a:lnTo>
                    <a:pt x="5338504" y="8119074"/>
                  </a:lnTo>
                  <a:lnTo>
                    <a:pt x="5308673" y="8314288"/>
                  </a:lnTo>
                  <a:lnTo>
                    <a:pt x="5171131" y="8531651"/>
                  </a:lnTo>
                  <a:lnTo>
                    <a:pt x="4834506" y="8909699"/>
                  </a:lnTo>
                  <a:lnTo>
                    <a:pt x="4427312" y="9018766"/>
                  </a:lnTo>
                  <a:lnTo>
                    <a:pt x="3603202" y="9073634"/>
                  </a:lnTo>
                  <a:lnTo>
                    <a:pt x="3628925" y="9383767"/>
                  </a:lnTo>
                  <a:lnTo>
                    <a:pt x="3717920" y="9646260"/>
                  </a:lnTo>
                  <a:lnTo>
                    <a:pt x="3449338" y="9779029"/>
                  </a:lnTo>
                  <a:lnTo>
                    <a:pt x="3288554" y="9906029"/>
                  </a:lnTo>
                  <a:lnTo>
                    <a:pt x="3076970" y="9846721"/>
                  </a:lnTo>
                  <a:lnTo>
                    <a:pt x="2861070" y="9990613"/>
                  </a:lnTo>
                  <a:lnTo>
                    <a:pt x="2746770" y="10189497"/>
                  </a:lnTo>
                  <a:lnTo>
                    <a:pt x="2894854" y="10329197"/>
                  </a:lnTo>
                  <a:lnTo>
                    <a:pt x="3026170" y="10426481"/>
                  </a:lnTo>
                  <a:lnTo>
                    <a:pt x="2865510" y="10583073"/>
                  </a:lnTo>
                  <a:lnTo>
                    <a:pt x="2581794" y="10443497"/>
                  </a:lnTo>
                  <a:lnTo>
                    <a:pt x="2421010" y="10392697"/>
                  </a:lnTo>
                  <a:lnTo>
                    <a:pt x="2264418" y="10278397"/>
                  </a:lnTo>
                  <a:lnTo>
                    <a:pt x="2082550" y="10291097"/>
                  </a:lnTo>
                  <a:lnTo>
                    <a:pt x="1726950" y="10350405"/>
                  </a:lnTo>
                  <a:lnTo>
                    <a:pt x="1663574" y="10117613"/>
                  </a:lnTo>
                  <a:lnTo>
                    <a:pt x="1524122" y="9931429"/>
                  </a:lnTo>
                  <a:lnTo>
                    <a:pt x="1350390" y="9707145"/>
                  </a:lnTo>
                  <a:lnTo>
                    <a:pt x="1110976" y="9553108"/>
                  </a:lnTo>
                  <a:lnTo>
                    <a:pt x="1012302" y="9347477"/>
                  </a:lnTo>
                  <a:lnTo>
                    <a:pt x="821926" y="9241685"/>
                  </a:lnTo>
                  <a:lnTo>
                    <a:pt x="665334" y="9161293"/>
                  </a:lnTo>
                  <a:lnTo>
                    <a:pt x="445366" y="9047117"/>
                  </a:lnTo>
                  <a:lnTo>
                    <a:pt x="326874" y="8890525"/>
                  </a:lnTo>
                  <a:lnTo>
                    <a:pt x="233782" y="8729865"/>
                  </a:lnTo>
                  <a:lnTo>
                    <a:pt x="174474" y="8454781"/>
                  </a:lnTo>
                  <a:lnTo>
                    <a:pt x="17882" y="8200905"/>
                  </a:lnTo>
                  <a:lnTo>
                    <a:pt x="0" y="7947691"/>
                  </a:lnTo>
                  <a:lnTo>
                    <a:pt x="170406" y="7634093"/>
                  </a:lnTo>
                  <a:lnTo>
                    <a:pt x="305790" y="7359133"/>
                  </a:lnTo>
                  <a:lnTo>
                    <a:pt x="322682" y="7139165"/>
                  </a:lnTo>
                  <a:lnTo>
                    <a:pt x="309982" y="6910565"/>
                  </a:lnTo>
                  <a:lnTo>
                    <a:pt x="411582" y="6686281"/>
                  </a:lnTo>
                  <a:lnTo>
                    <a:pt x="466574" y="6512797"/>
                  </a:lnTo>
                  <a:lnTo>
                    <a:pt x="521690" y="6283825"/>
                  </a:lnTo>
                  <a:lnTo>
                    <a:pt x="669650" y="6081121"/>
                  </a:lnTo>
                  <a:lnTo>
                    <a:pt x="809350" y="6021937"/>
                  </a:lnTo>
                  <a:lnTo>
                    <a:pt x="860150" y="5827245"/>
                  </a:lnTo>
                  <a:lnTo>
                    <a:pt x="792458" y="5683477"/>
                  </a:lnTo>
                  <a:lnTo>
                    <a:pt x="678158" y="5526885"/>
                  </a:lnTo>
                  <a:lnTo>
                    <a:pt x="712066" y="5332193"/>
                  </a:lnTo>
                  <a:lnTo>
                    <a:pt x="648566" y="5234909"/>
                  </a:lnTo>
                  <a:lnTo>
                    <a:pt x="690982" y="4930233"/>
                  </a:lnTo>
                  <a:lnTo>
                    <a:pt x="534266" y="4739857"/>
                  </a:lnTo>
                  <a:lnTo>
                    <a:pt x="678158" y="4612981"/>
                  </a:lnTo>
                  <a:lnTo>
                    <a:pt x="699366" y="4426797"/>
                  </a:lnTo>
                  <a:lnTo>
                    <a:pt x="669650" y="4092529"/>
                  </a:lnTo>
                  <a:lnTo>
                    <a:pt x="771250" y="3953077"/>
                  </a:lnTo>
                  <a:lnTo>
                    <a:pt x="843258" y="3618685"/>
                  </a:lnTo>
                  <a:lnTo>
                    <a:pt x="712066" y="3508701"/>
                  </a:lnTo>
                  <a:lnTo>
                    <a:pt x="644374" y="3263209"/>
                  </a:lnTo>
                  <a:lnTo>
                    <a:pt x="576682" y="2988125"/>
                  </a:lnTo>
                  <a:lnTo>
                    <a:pt x="473051" y="2716053"/>
                  </a:lnTo>
                  <a:lnTo>
                    <a:pt x="656950" y="2629077"/>
                  </a:lnTo>
                  <a:lnTo>
                    <a:pt x="885550" y="2764337"/>
                  </a:lnTo>
                  <a:lnTo>
                    <a:pt x="923526" y="2484937"/>
                  </a:lnTo>
                  <a:lnTo>
                    <a:pt x="1016618" y="2303069"/>
                  </a:lnTo>
                  <a:lnTo>
                    <a:pt x="1173210" y="2040685"/>
                  </a:lnTo>
                  <a:lnTo>
                    <a:pt x="1321294" y="1935017"/>
                  </a:lnTo>
                  <a:lnTo>
                    <a:pt x="1490586" y="1727625"/>
                  </a:lnTo>
                  <a:lnTo>
                    <a:pt x="1651370" y="1516413"/>
                  </a:lnTo>
                  <a:lnTo>
                    <a:pt x="1795262" y="1262413"/>
                  </a:lnTo>
                  <a:lnTo>
                    <a:pt x="1947662" y="995837"/>
                  </a:lnTo>
                  <a:lnTo>
                    <a:pt x="2032246" y="813845"/>
                  </a:lnTo>
                  <a:lnTo>
                    <a:pt x="1909314" y="606329"/>
                  </a:lnTo>
                  <a:lnTo>
                    <a:pt x="1778122" y="542829"/>
                  </a:lnTo>
                  <a:lnTo>
                    <a:pt x="1638546" y="479453"/>
                  </a:lnTo>
                  <a:lnTo>
                    <a:pt x="1417441" y="293881"/>
                  </a:lnTo>
                  <a:lnTo>
                    <a:pt x="3106436" y="0"/>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39" name="任意多边形 91">
              <a:extLst>
                <a:ext uri="{FF2B5EF4-FFF2-40B4-BE49-F238E27FC236}">
                  <a16:creationId xmlns:a16="http://schemas.microsoft.com/office/drawing/2014/main" id="{0E0B0DAA-C6DE-4D2A-A515-FD2D4F22C3CD}"/>
                </a:ext>
              </a:extLst>
            </p:cNvPr>
            <p:cNvSpPr>
              <a:spLocks/>
            </p:cNvSpPr>
            <p:nvPr/>
          </p:nvSpPr>
          <p:spPr bwMode="auto">
            <a:xfrm>
              <a:off x="2309922" y="3938601"/>
              <a:ext cx="1337918" cy="1535969"/>
            </a:xfrm>
            <a:custGeom>
              <a:avLst/>
              <a:gdLst/>
              <a:ahLst/>
              <a:cxnLst/>
              <a:rect l="0" t="0" r="r" b="b"/>
              <a:pathLst>
                <a:path w="8791522" h="10098430">
                  <a:moveTo>
                    <a:pt x="8466126" y="4015626"/>
                  </a:moveTo>
                  <a:lnTo>
                    <a:pt x="8425609" y="4312703"/>
                  </a:lnTo>
                  <a:lnTo>
                    <a:pt x="8265389" y="4415993"/>
                  </a:lnTo>
                  <a:lnTo>
                    <a:pt x="8207896" y="4648785"/>
                  </a:lnTo>
                  <a:lnTo>
                    <a:pt x="8164353" y="4851985"/>
                  </a:lnTo>
                  <a:lnTo>
                    <a:pt x="8367552" y="4852548"/>
                  </a:lnTo>
                  <a:lnTo>
                    <a:pt x="8294981" y="4998819"/>
                  </a:lnTo>
                  <a:lnTo>
                    <a:pt x="8324573" y="5245561"/>
                  </a:lnTo>
                  <a:lnTo>
                    <a:pt x="8542850" y="5100982"/>
                  </a:lnTo>
                  <a:lnTo>
                    <a:pt x="8629373" y="5290231"/>
                  </a:lnTo>
                  <a:lnTo>
                    <a:pt x="8556802" y="5479480"/>
                  </a:lnTo>
                  <a:lnTo>
                    <a:pt x="8493768" y="5702428"/>
                  </a:lnTo>
                  <a:lnTo>
                    <a:pt x="8513822" y="5903211"/>
                  </a:lnTo>
                  <a:lnTo>
                    <a:pt x="8629936" y="6081890"/>
                  </a:lnTo>
                  <a:lnTo>
                    <a:pt x="8542287" y="6185181"/>
                  </a:lnTo>
                  <a:lnTo>
                    <a:pt x="8440124" y="6302422"/>
                  </a:lnTo>
                  <a:lnTo>
                    <a:pt x="8337397" y="6579320"/>
                  </a:lnTo>
                  <a:lnTo>
                    <a:pt x="8190564" y="6623990"/>
                  </a:lnTo>
                  <a:lnTo>
                    <a:pt x="8000752" y="6813239"/>
                  </a:lnTo>
                  <a:lnTo>
                    <a:pt x="7810939" y="7062236"/>
                  </a:lnTo>
                  <a:lnTo>
                    <a:pt x="7651845" y="7253738"/>
                  </a:lnTo>
                  <a:lnTo>
                    <a:pt x="7798114" y="7485966"/>
                  </a:lnTo>
                  <a:lnTo>
                    <a:pt x="7871250" y="7602645"/>
                  </a:lnTo>
                  <a:lnTo>
                    <a:pt x="8047111" y="7587567"/>
                  </a:lnTo>
                  <a:lnTo>
                    <a:pt x="8251438" y="7602645"/>
                  </a:lnTo>
                  <a:lnTo>
                    <a:pt x="8411095" y="7676906"/>
                  </a:lnTo>
                  <a:lnTo>
                    <a:pt x="8368116" y="7881233"/>
                  </a:lnTo>
                  <a:lnTo>
                    <a:pt x="8483667" y="8042017"/>
                  </a:lnTo>
                  <a:lnTo>
                    <a:pt x="8380940" y="8173772"/>
                  </a:lnTo>
                  <a:lnTo>
                    <a:pt x="8219592" y="8247471"/>
                  </a:lnTo>
                  <a:lnTo>
                    <a:pt x="8016393" y="8407128"/>
                  </a:lnTo>
                  <a:lnTo>
                    <a:pt x="8015829" y="8627660"/>
                  </a:lnTo>
                  <a:lnTo>
                    <a:pt x="7913665" y="8657815"/>
                  </a:lnTo>
                  <a:lnTo>
                    <a:pt x="7827143" y="8861578"/>
                  </a:lnTo>
                  <a:lnTo>
                    <a:pt x="7927617" y="8993897"/>
                  </a:lnTo>
                  <a:lnTo>
                    <a:pt x="7767396" y="9198224"/>
                  </a:lnTo>
                  <a:lnTo>
                    <a:pt x="7680873" y="9345057"/>
                  </a:lnTo>
                  <a:lnTo>
                    <a:pt x="7737240" y="9549384"/>
                  </a:lnTo>
                  <a:lnTo>
                    <a:pt x="7607738" y="9617448"/>
                  </a:lnTo>
                  <a:lnTo>
                    <a:pt x="7564235" y="9813541"/>
                  </a:lnTo>
                  <a:lnTo>
                    <a:pt x="7123009" y="9743828"/>
                  </a:lnTo>
                  <a:lnTo>
                    <a:pt x="6775917" y="9697220"/>
                  </a:lnTo>
                  <a:lnTo>
                    <a:pt x="6619449" y="9790436"/>
                  </a:lnTo>
                  <a:lnTo>
                    <a:pt x="6306265" y="9688836"/>
                  </a:lnTo>
                  <a:lnTo>
                    <a:pt x="5980505" y="9654928"/>
                  </a:lnTo>
                  <a:lnTo>
                    <a:pt x="5536377" y="9735320"/>
                  </a:lnTo>
                  <a:lnTo>
                    <a:pt x="4588441" y="9908804"/>
                  </a:lnTo>
                  <a:lnTo>
                    <a:pt x="3888953" y="10098430"/>
                  </a:lnTo>
                  <a:lnTo>
                    <a:pt x="3273073" y="9760968"/>
                  </a:lnTo>
                  <a:lnTo>
                    <a:pt x="2155845" y="8715624"/>
                  </a:lnTo>
                  <a:lnTo>
                    <a:pt x="1550933" y="8055596"/>
                  </a:lnTo>
                  <a:lnTo>
                    <a:pt x="1098173" y="7670652"/>
                  </a:lnTo>
                  <a:lnTo>
                    <a:pt x="611629" y="7285708"/>
                  </a:lnTo>
                  <a:lnTo>
                    <a:pt x="582037" y="7099524"/>
                  </a:lnTo>
                  <a:lnTo>
                    <a:pt x="476245" y="6892256"/>
                  </a:lnTo>
                  <a:lnTo>
                    <a:pt x="412745" y="6663656"/>
                  </a:lnTo>
                  <a:lnTo>
                    <a:pt x="204361" y="6448252"/>
                  </a:lnTo>
                  <a:lnTo>
                    <a:pt x="0" y="98623"/>
                  </a:lnTo>
                  <a:lnTo>
                    <a:pt x="179953" y="169292"/>
                  </a:lnTo>
                  <a:lnTo>
                    <a:pt x="353561" y="308992"/>
                  </a:lnTo>
                  <a:lnTo>
                    <a:pt x="472053" y="88776"/>
                  </a:lnTo>
                  <a:lnTo>
                    <a:pt x="675129" y="0"/>
                  </a:lnTo>
                  <a:lnTo>
                    <a:pt x="844297" y="139700"/>
                  </a:lnTo>
                  <a:lnTo>
                    <a:pt x="1144781" y="397892"/>
                  </a:lnTo>
                  <a:lnTo>
                    <a:pt x="1373257" y="579760"/>
                  </a:lnTo>
                  <a:lnTo>
                    <a:pt x="1694701" y="732036"/>
                  </a:lnTo>
                  <a:lnTo>
                    <a:pt x="1834401" y="787028"/>
                  </a:lnTo>
                  <a:lnTo>
                    <a:pt x="1935877" y="638820"/>
                  </a:lnTo>
                  <a:lnTo>
                    <a:pt x="2067069" y="554236"/>
                  </a:lnTo>
                  <a:lnTo>
                    <a:pt x="2198261" y="423044"/>
                  </a:lnTo>
                  <a:lnTo>
                    <a:pt x="2418229" y="571252"/>
                  </a:lnTo>
                  <a:lnTo>
                    <a:pt x="2574821" y="804044"/>
                  </a:lnTo>
                  <a:lnTo>
                    <a:pt x="2824505" y="753120"/>
                  </a:lnTo>
                  <a:lnTo>
                    <a:pt x="2976657" y="829320"/>
                  </a:lnTo>
                  <a:lnTo>
                    <a:pt x="3103657" y="803920"/>
                  </a:lnTo>
                  <a:lnTo>
                    <a:pt x="3150141" y="960512"/>
                  </a:lnTo>
                  <a:lnTo>
                    <a:pt x="2997741" y="1180604"/>
                  </a:lnTo>
                  <a:lnTo>
                    <a:pt x="3213641" y="1256680"/>
                  </a:lnTo>
                  <a:lnTo>
                    <a:pt x="3382933" y="1171972"/>
                  </a:lnTo>
                  <a:lnTo>
                    <a:pt x="3602901" y="1002680"/>
                  </a:lnTo>
                  <a:lnTo>
                    <a:pt x="3983777" y="905396"/>
                  </a:lnTo>
                  <a:lnTo>
                    <a:pt x="4254545" y="757312"/>
                  </a:lnTo>
                  <a:lnTo>
                    <a:pt x="4504105" y="770012"/>
                  </a:lnTo>
                  <a:lnTo>
                    <a:pt x="4728265" y="719212"/>
                  </a:lnTo>
                  <a:lnTo>
                    <a:pt x="5032941" y="731912"/>
                  </a:lnTo>
                  <a:lnTo>
                    <a:pt x="5269925" y="638820"/>
                  </a:lnTo>
                  <a:lnTo>
                    <a:pt x="5477193" y="634628"/>
                  </a:lnTo>
                  <a:lnTo>
                    <a:pt x="5595685" y="503436"/>
                  </a:lnTo>
                  <a:lnTo>
                    <a:pt x="5811461" y="550044"/>
                  </a:lnTo>
                  <a:lnTo>
                    <a:pt x="6010345" y="592336"/>
                  </a:lnTo>
                  <a:lnTo>
                    <a:pt x="6268413" y="533028"/>
                  </a:lnTo>
                  <a:lnTo>
                    <a:pt x="6433389" y="693936"/>
                  </a:lnTo>
                  <a:lnTo>
                    <a:pt x="6530673" y="613420"/>
                  </a:lnTo>
                  <a:lnTo>
                    <a:pt x="6729557" y="634628"/>
                  </a:lnTo>
                  <a:lnTo>
                    <a:pt x="6818333" y="791220"/>
                  </a:lnTo>
                  <a:lnTo>
                    <a:pt x="6869133" y="973212"/>
                  </a:lnTo>
                  <a:lnTo>
                    <a:pt x="6958033" y="1121296"/>
                  </a:lnTo>
                  <a:lnTo>
                    <a:pt x="7173561" y="1125240"/>
                  </a:lnTo>
                  <a:lnTo>
                    <a:pt x="7427437" y="1205632"/>
                  </a:lnTo>
                  <a:lnTo>
                    <a:pt x="7647529" y="1256432"/>
                  </a:lnTo>
                  <a:lnTo>
                    <a:pt x="7715097" y="1315616"/>
                  </a:lnTo>
                  <a:lnTo>
                    <a:pt x="7761705" y="1468016"/>
                  </a:lnTo>
                  <a:lnTo>
                    <a:pt x="7672805" y="1611908"/>
                  </a:lnTo>
                  <a:lnTo>
                    <a:pt x="7685505" y="1781200"/>
                  </a:lnTo>
                  <a:lnTo>
                    <a:pt x="7579713" y="1874292"/>
                  </a:lnTo>
                  <a:lnTo>
                    <a:pt x="7442789" y="1947272"/>
                  </a:lnTo>
                  <a:lnTo>
                    <a:pt x="7465413" y="2085876"/>
                  </a:lnTo>
                  <a:lnTo>
                    <a:pt x="7537421" y="2255168"/>
                  </a:lnTo>
                  <a:lnTo>
                    <a:pt x="7795613" y="2310160"/>
                  </a:lnTo>
                  <a:lnTo>
                    <a:pt x="8053681" y="2322860"/>
                  </a:lnTo>
                  <a:lnTo>
                    <a:pt x="8146773" y="2233960"/>
                  </a:lnTo>
                  <a:lnTo>
                    <a:pt x="8354165" y="2145060"/>
                  </a:lnTo>
                  <a:lnTo>
                    <a:pt x="8578449" y="2204368"/>
                  </a:lnTo>
                  <a:lnTo>
                    <a:pt x="8774944" y="2287892"/>
                  </a:lnTo>
                  <a:lnTo>
                    <a:pt x="8763616" y="2463800"/>
                  </a:lnTo>
                  <a:lnTo>
                    <a:pt x="8718943" y="2690118"/>
                  </a:lnTo>
                  <a:lnTo>
                    <a:pt x="8601691" y="2984253"/>
                  </a:lnTo>
                  <a:lnTo>
                    <a:pt x="8733230" y="3158183"/>
                  </a:lnTo>
                  <a:lnTo>
                    <a:pt x="8791522" y="3377258"/>
                  </a:lnTo>
                  <a:lnTo>
                    <a:pt x="8619501" y="3505374"/>
                  </a:lnTo>
                  <a:lnTo>
                    <a:pt x="8470053" y="3642346"/>
                  </a:lnTo>
                  <a:lnTo>
                    <a:pt x="8384328" y="3834657"/>
                  </a:lnTo>
                  <a:lnTo>
                    <a:pt x="8466126" y="4015626"/>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41" name="任意多边形 96">
              <a:extLst>
                <a:ext uri="{FF2B5EF4-FFF2-40B4-BE49-F238E27FC236}">
                  <a16:creationId xmlns:a16="http://schemas.microsoft.com/office/drawing/2014/main" id="{17B6F88A-97C1-44BF-9449-F7B1302E7A2F}"/>
                </a:ext>
              </a:extLst>
            </p:cNvPr>
            <p:cNvSpPr>
              <a:spLocks/>
            </p:cNvSpPr>
            <p:nvPr/>
          </p:nvSpPr>
          <p:spPr bwMode="auto">
            <a:xfrm>
              <a:off x="2307238" y="2846831"/>
              <a:ext cx="2147044" cy="1499749"/>
            </a:xfrm>
            <a:custGeom>
              <a:avLst/>
              <a:gdLst/>
              <a:ahLst/>
              <a:cxnLst/>
              <a:rect l="0" t="0" r="r" b="b"/>
              <a:pathLst>
                <a:path w="14118870" h="9853887">
                  <a:moveTo>
                    <a:pt x="14118870" y="3416451"/>
                  </a:moveTo>
                  <a:lnTo>
                    <a:pt x="13774133" y="3481699"/>
                  </a:lnTo>
                  <a:lnTo>
                    <a:pt x="13613349" y="3569349"/>
                  </a:lnTo>
                  <a:lnTo>
                    <a:pt x="13409022" y="3656434"/>
                  </a:lnTo>
                  <a:lnTo>
                    <a:pt x="13117046" y="3612328"/>
                  </a:lnTo>
                  <a:lnTo>
                    <a:pt x="12812246" y="3540883"/>
                  </a:lnTo>
                  <a:lnTo>
                    <a:pt x="12783218" y="3715618"/>
                  </a:lnTo>
                  <a:lnTo>
                    <a:pt x="12840711" y="3890916"/>
                  </a:lnTo>
                  <a:lnTo>
                    <a:pt x="12795478" y="4095243"/>
                  </a:lnTo>
                  <a:lnTo>
                    <a:pt x="12472220" y="4342883"/>
                  </a:lnTo>
                  <a:lnTo>
                    <a:pt x="12282971" y="4506150"/>
                  </a:lnTo>
                  <a:lnTo>
                    <a:pt x="12312563" y="4724428"/>
                  </a:lnTo>
                  <a:lnTo>
                    <a:pt x="12428677" y="4812077"/>
                  </a:lnTo>
                  <a:lnTo>
                    <a:pt x="12428677" y="4900853"/>
                  </a:lnTo>
                  <a:lnTo>
                    <a:pt x="12414726" y="5076152"/>
                  </a:lnTo>
                  <a:lnTo>
                    <a:pt x="12620180" y="5176624"/>
                  </a:lnTo>
                  <a:lnTo>
                    <a:pt x="12707266" y="5322895"/>
                  </a:lnTo>
                  <a:lnTo>
                    <a:pt x="12867487" y="5310071"/>
                  </a:lnTo>
                  <a:lnTo>
                    <a:pt x="12910465" y="5470291"/>
                  </a:lnTo>
                  <a:lnTo>
                    <a:pt x="12850718" y="5631075"/>
                  </a:lnTo>
                  <a:lnTo>
                    <a:pt x="12646955" y="5704773"/>
                  </a:lnTo>
                  <a:lnTo>
                    <a:pt x="12545918" y="5924178"/>
                  </a:lnTo>
                  <a:lnTo>
                    <a:pt x="12632441" y="6055370"/>
                  </a:lnTo>
                  <a:lnTo>
                    <a:pt x="12559869" y="6243492"/>
                  </a:lnTo>
                  <a:lnTo>
                    <a:pt x="12426987" y="6333395"/>
                  </a:lnTo>
                  <a:lnTo>
                    <a:pt x="12296359" y="6523771"/>
                  </a:lnTo>
                  <a:lnTo>
                    <a:pt x="12280717" y="6728098"/>
                  </a:lnTo>
                  <a:lnTo>
                    <a:pt x="12077516" y="6919037"/>
                  </a:lnTo>
                  <a:lnTo>
                    <a:pt x="12152341" y="7092646"/>
                  </a:lnTo>
                  <a:lnTo>
                    <a:pt x="12344995" y="7211396"/>
                  </a:lnTo>
                  <a:lnTo>
                    <a:pt x="12569530" y="7443787"/>
                  </a:lnTo>
                  <a:lnTo>
                    <a:pt x="12527907" y="7689726"/>
                  </a:lnTo>
                  <a:lnTo>
                    <a:pt x="12396939" y="7821934"/>
                  </a:lnTo>
                  <a:lnTo>
                    <a:pt x="12308263" y="7999958"/>
                  </a:lnTo>
                  <a:lnTo>
                    <a:pt x="12444564" y="8102451"/>
                  </a:lnTo>
                  <a:lnTo>
                    <a:pt x="12560675" y="8209037"/>
                  </a:lnTo>
                  <a:lnTo>
                    <a:pt x="12646400" y="8446020"/>
                  </a:lnTo>
                  <a:lnTo>
                    <a:pt x="12615763" y="8994281"/>
                  </a:lnTo>
                  <a:lnTo>
                    <a:pt x="12369505" y="9010005"/>
                  </a:lnTo>
                  <a:lnTo>
                    <a:pt x="12105036" y="9081867"/>
                  </a:lnTo>
                  <a:lnTo>
                    <a:pt x="11799046" y="9095160"/>
                  </a:lnTo>
                  <a:lnTo>
                    <a:pt x="11547205" y="9142883"/>
                  </a:lnTo>
                  <a:lnTo>
                    <a:pt x="11357746" y="9348241"/>
                  </a:lnTo>
                  <a:lnTo>
                    <a:pt x="11236873" y="9511407"/>
                  </a:lnTo>
                  <a:lnTo>
                    <a:pt x="11147526" y="9693052"/>
                  </a:lnTo>
                  <a:lnTo>
                    <a:pt x="11022135" y="9853887"/>
                  </a:lnTo>
                  <a:lnTo>
                    <a:pt x="10817772" y="9665868"/>
                  </a:lnTo>
                  <a:lnTo>
                    <a:pt x="10677081" y="9617993"/>
                  </a:lnTo>
                  <a:lnTo>
                    <a:pt x="10521060" y="9518550"/>
                  </a:lnTo>
                  <a:lnTo>
                    <a:pt x="10339886" y="9449494"/>
                  </a:lnTo>
                  <a:lnTo>
                    <a:pt x="9907069" y="9433396"/>
                  </a:lnTo>
                  <a:lnTo>
                    <a:pt x="9340133" y="9373865"/>
                  </a:lnTo>
                  <a:lnTo>
                    <a:pt x="9091813" y="9377486"/>
                  </a:lnTo>
                  <a:lnTo>
                    <a:pt x="8930919" y="9573283"/>
                  </a:lnTo>
                  <a:lnTo>
                    <a:pt x="8730905" y="9487594"/>
                  </a:lnTo>
                  <a:lnTo>
                    <a:pt x="8508779" y="9432255"/>
                  </a:lnTo>
                  <a:lnTo>
                    <a:pt x="8300370" y="9522743"/>
                  </a:lnTo>
                  <a:lnTo>
                    <a:pt x="8211023" y="9609609"/>
                  </a:lnTo>
                  <a:lnTo>
                    <a:pt x="7951368" y="9598942"/>
                  </a:lnTo>
                  <a:lnTo>
                    <a:pt x="7692482" y="9538742"/>
                  </a:lnTo>
                  <a:lnTo>
                    <a:pt x="7617894" y="9369673"/>
                  </a:lnTo>
                  <a:lnTo>
                    <a:pt x="7597902" y="9232031"/>
                  </a:lnTo>
                  <a:lnTo>
                    <a:pt x="7734005" y="9164215"/>
                  </a:lnTo>
                  <a:lnTo>
                    <a:pt x="7838779" y="9070677"/>
                  </a:lnTo>
                  <a:lnTo>
                    <a:pt x="7829924" y="8899227"/>
                  </a:lnTo>
                  <a:lnTo>
                    <a:pt x="7916220" y="8750919"/>
                  </a:lnTo>
                  <a:lnTo>
                    <a:pt x="7873358" y="8606234"/>
                  </a:lnTo>
                  <a:lnTo>
                    <a:pt x="7805914" y="8545463"/>
                  </a:lnTo>
                  <a:lnTo>
                    <a:pt x="7582175" y="8493075"/>
                  </a:lnTo>
                  <a:lnTo>
                    <a:pt x="7334425" y="8415064"/>
                  </a:lnTo>
                  <a:lnTo>
                    <a:pt x="7112969" y="8406680"/>
                  </a:lnTo>
                  <a:lnTo>
                    <a:pt x="7024764" y="8264376"/>
                  </a:lnTo>
                  <a:lnTo>
                    <a:pt x="6972947" y="8074446"/>
                  </a:lnTo>
                  <a:lnTo>
                    <a:pt x="6888363" y="7923188"/>
                  </a:lnTo>
                  <a:lnTo>
                    <a:pt x="6688642" y="7899165"/>
                  </a:lnTo>
                  <a:lnTo>
                    <a:pt x="6587085" y="7981479"/>
                  </a:lnTo>
                  <a:lnTo>
                    <a:pt x="6419728" y="7821935"/>
                  </a:lnTo>
                  <a:lnTo>
                    <a:pt x="6154740" y="7877273"/>
                  </a:lnTo>
                  <a:lnTo>
                    <a:pt x="5747917" y="7792789"/>
                  </a:lnTo>
                  <a:lnTo>
                    <a:pt x="5634188" y="7921947"/>
                  </a:lnTo>
                  <a:lnTo>
                    <a:pt x="5427590" y="7927950"/>
                  </a:lnTo>
                  <a:lnTo>
                    <a:pt x="5187555" y="8016626"/>
                  </a:lnTo>
                  <a:lnTo>
                    <a:pt x="4882086" y="8008342"/>
                  </a:lnTo>
                  <a:lnTo>
                    <a:pt x="4645672" y="8058348"/>
                  </a:lnTo>
                  <a:lnTo>
                    <a:pt x="4412210" y="8042349"/>
                  </a:lnTo>
                  <a:lnTo>
                    <a:pt x="4133505" y="8193509"/>
                  </a:lnTo>
                  <a:lnTo>
                    <a:pt x="3752405" y="8291810"/>
                  </a:lnTo>
                  <a:lnTo>
                    <a:pt x="3542756" y="8455545"/>
                  </a:lnTo>
                  <a:lnTo>
                    <a:pt x="3367114" y="8541841"/>
                  </a:lnTo>
                  <a:lnTo>
                    <a:pt x="3153632" y="8467509"/>
                  </a:lnTo>
                  <a:lnTo>
                    <a:pt x="3304532" y="8247136"/>
                  </a:lnTo>
                  <a:lnTo>
                    <a:pt x="3258048" y="8095307"/>
                  </a:lnTo>
                  <a:lnTo>
                    <a:pt x="3126508" y="8113117"/>
                  </a:lnTo>
                  <a:lnTo>
                    <a:pt x="2976391" y="8039298"/>
                  </a:lnTo>
                  <a:lnTo>
                    <a:pt x="2728740" y="8092827"/>
                  </a:lnTo>
                  <a:lnTo>
                    <a:pt x="2576812" y="7860035"/>
                  </a:lnTo>
                  <a:lnTo>
                    <a:pt x="2354016" y="7710685"/>
                  </a:lnTo>
                  <a:lnTo>
                    <a:pt x="2226669" y="7839173"/>
                  </a:lnTo>
                  <a:lnTo>
                    <a:pt x="2096271" y="7921376"/>
                  </a:lnTo>
                  <a:lnTo>
                    <a:pt x="1992235" y="8074225"/>
                  </a:lnTo>
                  <a:lnTo>
                    <a:pt x="1801466" y="7997006"/>
                  </a:lnTo>
                  <a:lnTo>
                    <a:pt x="1530476" y="7868320"/>
                  </a:lnTo>
                  <a:lnTo>
                    <a:pt x="1286348" y="7671246"/>
                  </a:lnTo>
                  <a:lnTo>
                    <a:pt x="828949" y="7288435"/>
                  </a:lnTo>
                  <a:lnTo>
                    <a:pt x="626543" y="7377683"/>
                  </a:lnTo>
                  <a:lnTo>
                    <a:pt x="509192" y="7597328"/>
                  </a:lnTo>
                  <a:lnTo>
                    <a:pt x="334691" y="7453312"/>
                  </a:lnTo>
                  <a:lnTo>
                    <a:pt x="154380" y="7383724"/>
                  </a:lnTo>
                  <a:lnTo>
                    <a:pt x="0" y="5548718"/>
                  </a:lnTo>
                  <a:lnTo>
                    <a:pt x="5215608" y="5497438"/>
                  </a:lnTo>
                  <a:lnTo>
                    <a:pt x="5106244" y="5247506"/>
                  </a:lnTo>
                  <a:lnTo>
                    <a:pt x="4949652" y="5150098"/>
                  </a:lnTo>
                  <a:lnTo>
                    <a:pt x="4831160" y="4959722"/>
                  </a:lnTo>
                  <a:lnTo>
                    <a:pt x="4928568" y="4608438"/>
                  </a:lnTo>
                  <a:lnTo>
                    <a:pt x="4983560" y="4341068"/>
                  </a:lnTo>
                  <a:lnTo>
                    <a:pt x="5174381" y="4059410"/>
                  </a:lnTo>
                  <a:lnTo>
                    <a:pt x="5230392" y="3854326"/>
                  </a:lnTo>
                  <a:lnTo>
                    <a:pt x="5203652" y="3635474"/>
                  </a:lnTo>
                  <a:lnTo>
                    <a:pt x="5030044" y="3360390"/>
                  </a:lnTo>
                  <a:cubicBezTo>
                    <a:pt x="5031483" y="3182673"/>
                    <a:pt x="5032921" y="3004955"/>
                    <a:pt x="5034360" y="2827238"/>
                  </a:cubicBezTo>
                  <a:lnTo>
                    <a:pt x="5119068" y="2386930"/>
                  </a:lnTo>
                  <a:lnTo>
                    <a:pt x="5021660" y="1964010"/>
                  </a:lnTo>
                  <a:lnTo>
                    <a:pt x="5135960" y="1727026"/>
                  </a:lnTo>
                  <a:lnTo>
                    <a:pt x="5144344" y="1511126"/>
                  </a:lnTo>
                  <a:lnTo>
                    <a:pt x="5271468" y="1320874"/>
                  </a:lnTo>
                  <a:lnTo>
                    <a:pt x="5140152" y="1037654"/>
                  </a:lnTo>
                  <a:cubicBezTo>
                    <a:pt x="5138755" y="923395"/>
                    <a:pt x="5137357" y="809137"/>
                    <a:pt x="5135960" y="694878"/>
                  </a:cubicBezTo>
                  <a:lnTo>
                    <a:pt x="5123260" y="318194"/>
                  </a:lnTo>
                  <a:lnTo>
                    <a:pt x="5092526" y="0"/>
                  </a:lnTo>
                  <a:lnTo>
                    <a:pt x="5305004" y="47302"/>
                  </a:lnTo>
                  <a:lnTo>
                    <a:pt x="5377012" y="182810"/>
                  </a:lnTo>
                  <a:lnTo>
                    <a:pt x="5427688" y="407094"/>
                  </a:lnTo>
                  <a:lnTo>
                    <a:pt x="5681688" y="406970"/>
                  </a:lnTo>
                  <a:lnTo>
                    <a:pt x="5872064" y="457770"/>
                  </a:lnTo>
                  <a:lnTo>
                    <a:pt x="6015708" y="567754"/>
                  </a:lnTo>
                  <a:lnTo>
                    <a:pt x="6075140" y="720154"/>
                  </a:lnTo>
                  <a:lnTo>
                    <a:pt x="6134324" y="906338"/>
                  </a:lnTo>
                  <a:lnTo>
                    <a:pt x="6092032" y="1105222"/>
                  </a:lnTo>
                  <a:lnTo>
                    <a:pt x="6020024" y="1261690"/>
                  </a:lnTo>
                  <a:lnTo>
                    <a:pt x="6138516" y="1460574"/>
                  </a:lnTo>
                  <a:lnTo>
                    <a:pt x="6532092" y="1447750"/>
                  </a:lnTo>
                  <a:lnTo>
                    <a:pt x="6612484" y="1325066"/>
                  </a:lnTo>
                  <a:lnTo>
                    <a:pt x="6807176" y="1181174"/>
                  </a:lnTo>
                  <a:lnTo>
                    <a:pt x="6997552" y="1109290"/>
                  </a:lnTo>
                  <a:lnTo>
                    <a:pt x="7179420" y="1071190"/>
                  </a:lnTo>
                  <a:lnTo>
                    <a:pt x="7386688" y="1028898"/>
                  </a:lnTo>
                  <a:lnTo>
                    <a:pt x="7577188" y="973906"/>
                  </a:lnTo>
                  <a:lnTo>
                    <a:pt x="7835256" y="961206"/>
                  </a:lnTo>
                  <a:lnTo>
                    <a:pt x="8025632" y="957014"/>
                  </a:lnTo>
                  <a:lnTo>
                    <a:pt x="8245600" y="846906"/>
                  </a:lnTo>
                  <a:lnTo>
                    <a:pt x="8380984" y="813122"/>
                  </a:lnTo>
                  <a:lnTo>
                    <a:pt x="8520560" y="914722"/>
                  </a:lnTo>
                  <a:lnTo>
                    <a:pt x="8372352" y="1058614"/>
                  </a:lnTo>
                  <a:lnTo>
                    <a:pt x="8347076" y="1244798"/>
                  </a:lnTo>
                  <a:lnTo>
                    <a:pt x="8448676" y="1447874"/>
                  </a:lnTo>
                  <a:lnTo>
                    <a:pt x="8457060" y="1684858"/>
                  </a:lnTo>
                  <a:lnTo>
                    <a:pt x="8529068" y="1887934"/>
                  </a:lnTo>
                  <a:lnTo>
                    <a:pt x="8732144" y="1989410"/>
                  </a:lnTo>
                  <a:lnTo>
                    <a:pt x="8850512" y="2061294"/>
                  </a:lnTo>
                  <a:lnTo>
                    <a:pt x="8909820" y="2226394"/>
                  </a:lnTo>
                  <a:lnTo>
                    <a:pt x="9214496" y="2124670"/>
                  </a:lnTo>
                  <a:lnTo>
                    <a:pt x="9417448" y="2285578"/>
                  </a:lnTo>
                  <a:lnTo>
                    <a:pt x="9823848" y="2302470"/>
                  </a:lnTo>
                  <a:lnTo>
                    <a:pt x="9988700" y="2420962"/>
                  </a:lnTo>
                  <a:lnTo>
                    <a:pt x="10132592" y="2552154"/>
                  </a:lnTo>
                  <a:lnTo>
                    <a:pt x="10487944" y="2552030"/>
                  </a:lnTo>
                  <a:lnTo>
                    <a:pt x="10682636" y="2598638"/>
                  </a:lnTo>
                  <a:lnTo>
                    <a:pt x="10932196" y="2666330"/>
                  </a:lnTo>
                  <a:lnTo>
                    <a:pt x="11299876" y="2606898"/>
                  </a:lnTo>
                  <a:lnTo>
                    <a:pt x="11532544" y="2746598"/>
                  </a:lnTo>
                  <a:lnTo>
                    <a:pt x="11718728" y="2776190"/>
                  </a:lnTo>
                  <a:lnTo>
                    <a:pt x="11888020" y="2839690"/>
                  </a:lnTo>
                  <a:lnTo>
                    <a:pt x="12082712" y="2742282"/>
                  </a:lnTo>
                  <a:lnTo>
                    <a:pt x="12357796" y="2712690"/>
                  </a:lnTo>
                  <a:lnTo>
                    <a:pt x="12488864" y="2577182"/>
                  </a:lnTo>
                  <a:lnTo>
                    <a:pt x="12611672" y="2475706"/>
                  </a:lnTo>
                  <a:lnTo>
                    <a:pt x="12586148" y="2323306"/>
                  </a:lnTo>
                  <a:lnTo>
                    <a:pt x="12611424" y="2136998"/>
                  </a:lnTo>
                  <a:lnTo>
                    <a:pt x="12772456" y="2031330"/>
                  </a:lnTo>
                  <a:lnTo>
                    <a:pt x="12717340" y="1777330"/>
                  </a:lnTo>
                  <a:lnTo>
                    <a:pt x="12882440" y="1743546"/>
                  </a:lnTo>
                  <a:lnTo>
                    <a:pt x="13077132" y="1701254"/>
                  </a:lnTo>
                  <a:lnTo>
                    <a:pt x="13170224" y="1853654"/>
                  </a:lnTo>
                  <a:lnTo>
                    <a:pt x="13178608" y="2044030"/>
                  </a:lnTo>
                  <a:lnTo>
                    <a:pt x="13250616" y="2247230"/>
                  </a:lnTo>
                  <a:lnTo>
                    <a:pt x="13474900" y="2437606"/>
                  </a:lnTo>
                  <a:lnTo>
                    <a:pt x="13648384" y="2606898"/>
                  </a:lnTo>
                  <a:lnTo>
                    <a:pt x="13821992" y="2717006"/>
                  </a:lnTo>
                  <a:lnTo>
                    <a:pt x="13910768" y="2970882"/>
                  </a:lnTo>
                  <a:lnTo>
                    <a:pt x="14012368" y="3220566"/>
                  </a:lnTo>
                  <a:lnTo>
                    <a:pt x="14118870" y="3416451"/>
                  </a:lnTo>
                  <a:close/>
                </a:path>
              </a:pathLst>
            </a:custGeom>
            <a:solidFill>
              <a:schemeClr val="accent6">
                <a:lumMod val="60000"/>
                <a:lumOff val="40000"/>
              </a:schemeClr>
            </a:solidFill>
            <a:ln w="19050" cmpd="sng">
              <a:solidFill>
                <a:srgbClr val="FFFFFF"/>
              </a:solidFill>
              <a:prstDash val="solid"/>
              <a:round/>
              <a:headEnd/>
              <a:tailEnd/>
            </a:ln>
            <a:effectLst>
              <a:outerShdw dist="28398" dir="6993903" algn="ctr" rotWithShape="0">
                <a:srgbClr val="B2B2B2">
                  <a:alpha val="50000"/>
                </a:srgbClr>
              </a:outerShdw>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sysClr val="windowText" lastClr="000000"/>
                </a:solidFill>
                <a:effectLst/>
                <a:uLnTx/>
                <a:uFillTx/>
                <a:latin typeface="Arial"/>
                <a:ea typeface="+mn-ea"/>
                <a:cs typeface="+mn-cs"/>
              </a:endParaRPr>
            </a:p>
          </p:txBody>
        </p:sp>
      </p:grpSp>
      <p:pic>
        <p:nvPicPr>
          <p:cNvPr id="43" name="Picture 2" descr="flag zambia from en.wikipedia.org">
            <a:extLst>
              <a:ext uri="{FF2B5EF4-FFF2-40B4-BE49-F238E27FC236}">
                <a16:creationId xmlns:a16="http://schemas.microsoft.com/office/drawing/2014/main" id="{39E2194D-D4C0-4F40-A718-34070FB0633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1566127" y="482"/>
            <a:ext cx="635037" cy="635037"/>
          </a:xfrm>
          <a:prstGeom prst="rect">
            <a:avLst/>
          </a:prstGeom>
          <a:noFill/>
          <a:extLst>
            <a:ext uri="{909E8E84-426E-40DD-AFC4-6F175D3DCCD1}">
              <a14:hiddenFill xmlns:a14="http://schemas.microsoft.com/office/drawing/2010/main">
                <a:solidFill>
                  <a:srgbClr val="FFFFFF"/>
                </a:solidFill>
              </a14:hiddenFill>
            </a:ext>
          </a:extLst>
        </p:spPr>
      </p:pic>
      <p:sp>
        <p:nvSpPr>
          <p:cNvPr id="28" name="Textfeld 34">
            <a:extLst>
              <a:ext uri="{FF2B5EF4-FFF2-40B4-BE49-F238E27FC236}">
                <a16:creationId xmlns:a16="http://schemas.microsoft.com/office/drawing/2014/main" id="{6060E737-5812-4FB7-82C2-D507FA24E85C}"/>
              </a:ext>
            </a:extLst>
          </p:cNvPr>
          <p:cNvSpPr txBox="1"/>
          <p:nvPr/>
        </p:nvSpPr>
        <p:spPr>
          <a:xfrm>
            <a:off x="6801044" y="2756885"/>
            <a:ext cx="3762333" cy="1087734"/>
          </a:xfrm>
          <a:prstGeom prst="rect">
            <a:avLst/>
          </a:prstGeom>
          <a:noFill/>
        </p:spPr>
        <p:txBody>
          <a:bodyPr wrap="square" lIns="121920" tIns="60960" rIns="121920" bIns="609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67" b="1" i="0" u="none" strike="noStrike" kern="1200" cap="none" spc="0" normalizeH="0" baseline="0" noProof="0">
                <a:ln>
                  <a:noFill/>
                </a:ln>
                <a:solidFill>
                  <a:prstClr val="black"/>
                </a:solidFill>
                <a:effectLst/>
                <a:uLnTx/>
                <a:uFillTx/>
                <a:latin typeface="Arial"/>
                <a:ea typeface="+mn-ea"/>
                <a:cs typeface="+mn-cs"/>
              </a:rPr>
              <a:t>NGOs, Private </a:t>
            </a:r>
            <a:r>
              <a:rPr kumimoji="0" lang="de-DE" sz="1867" b="1" i="0" u="none" strike="noStrike" kern="1200" cap="none" spc="0" normalizeH="0" baseline="0" noProof="0" err="1">
                <a:ln>
                  <a:noFill/>
                </a:ln>
                <a:solidFill>
                  <a:prstClr val="black"/>
                </a:solidFill>
                <a:effectLst/>
                <a:uLnTx/>
                <a:uFillTx/>
                <a:latin typeface="Arial"/>
                <a:ea typeface="+mn-ea"/>
                <a:cs typeface="+mn-cs"/>
              </a:rPr>
              <a:t>Sector</a:t>
            </a:r>
            <a:r>
              <a:rPr kumimoji="0" lang="de-DE" sz="1867" b="1" i="0" u="none" strike="noStrike" kern="1200" cap="none" spc="0" normalizeH="0" baseline="0" noProof="0">
                <a:ln>
                  <a:noFill/>
                </a:ln>
                <a:solidFill>
                  <a:prstClr val="black"/>
                </a:solidFill>
                <a:effectLst/>
                <a:uLnTx/>
                <a:uFillTx/>
                <a:latin typeface="Arial"/>
                <a:ea typeface="+mn-ea"/>
                <a:cs typeface="+mn-cs"/>
              </a:rPr>
              <a:t>, CPs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467" b="0" i="0" u="none" strike="noStrike" kern="1200" cap="none" spc="0" normalizeH="0" baseline="0" noProof="0" err="1">
                <a:ln>
                  <a:noFill/>
                </a:ln>
                <a:solidFill>
                  <a:prstClr val="black"/>
                </a:solidFill>
                <a:effectLst/>
                <a:uLnTx/>
                <a:uFillTx/>
                <a:latin typeface="Arial"/>
                <a:ea typeface="+mn-ea"/>
                <a:cs typeface="+mn-cs"/>
              </a:rPr>
              <a:t>Mobilizing</a:t>
            </a:r>
            <a:r>
              <a:rPr kumimoji="0" lang="de-DE" sz="1467" b="0" i="0" u="none" strike="noStrike" kern="1200" cap="none" spc="0" normalizeH="0" baseline="0" noProof="0">
                <a:ln>
                  <a:noFill/>
                </a:ln>
                <a:solidFill>
                  <a:prstClr val="black"/>
                </a:solidFill>
                <a:effectLst/>
                <a:uLnTx/>
                <a:uFillTx/>
                <a:latin typeface="Arial"/>
                <a:ea typeface="+mn-ea"/>
                <a:cs typeface="+mn-cs"/>
              </a:rPr>
              <a:t> </a:t>
            </a:r>
            <a:r>
              <a:rPr kumimoji="0" lang="de-DE" sz="1467" b="0" i="0" u="none" strike="noStrike" kern="1200" cap="none" spc="0" normalizeH="0" baseline="0" noProof="0" err="1">
                <a:ln>
                  <a:noFill/>
                </a:ln>
                <a:solidFill>
                  <a:prstClr val="black"/>
                </a:solidFill>
                <a:effectLst/>
                <a:uLnTx/>
                <a:uFillTx/>
                <a:latin typeface="Arial"/>
                <a:ea typeface="+mn-ea"/>
                <a:cs typeface="+mn-cs"/>
              </a:rPr>
              <a:t>lessons</a:t>
            </a:r>
            <a:r>
              <a:rPr kumimoji="0" lang="de-DE" sz="1467" b="0" i="0" u="none" strike="noStrike" kern="1200" cap="none" spc="0" normalizeH="0" baseline="0" noProof="0">
                <a:ln>
                  <a:noFill/>
                </a:ln>
                <a:solidFill>
                  <a:prstClr val="black"/>
                </a:solidFill>
                <a:effectLst/>
                <a:uLnTx/>
                <a:uFillTx/>
                <a:latin typeface="Arial"/>
                <a:ea typeface="+mn-ea"/>
                <a:cs typeface="+mn-cs"/>
              </a:rPr>
              <a:t> </a:t>
            </a:r>
            <a:r>
              <a:rPr kumimoji="0" lang="de-DE" sz="1467" b="0" i="0" u="none" strike="noStrike" kern="1200" cap="none" spc="0" normalizeH="0" baseline="0" noProof="0" err="1">
                <a:ln>
                  <a:noFill/>
                </a:ln>
                <a:solidFill>
                  <a:prstClr val="black"/>
                </a:solidFill>
                <a:effectLst/>
                <a:uLnTx/>
                <a:uFillTx/>
                <a:latin typeface="Arial"/>
                <a:ea typeface="+mn-ea"/>
                <a:cs typeface="+mn-cs"/>
              </a:rPr>
              <a:t>learned</a:t>
            </a:r>
            <a:r>
              <a:rPr kumimoji="0" lang="de-DE" sz="1467" b="0" i="0" u="none" strike="noStrike" kern="1200" cap="none" spc="0" normalizeH="0" baseline="0" noProof="0">
                <a:ln>
                  <a:noFill/>
                </a:ln>
                <a:solidFill>
                  <a:prstClr val="black"/>
                </a:solidFill>
                <a:effectLst/>
                <a:uLnTx/>
                <a:uFillTx/>
                <a:latin typeface="Arial"/>
                <a:ea typeface="+mn-ea"/>
                <a:cs typeface="+mn-cs"/>
              </a:rPr>
              <a:t> </a:t>
            </a:r>
            <a:r>
              <a:rPr kumimoji="0" lang="de-DE" sz="1467" b="0" i="0" u="none" strike="noStrike" kern="1200" cap="none" spc="0" normalizeH="0" baseline="0" noProof="0" err="1">
                <a:ln>
                  <a:noFill/>
                </a:ln>
                <a:solidFill>
                  <a:prstClr val="black"/>
                </a:solidFill>
                <a:effectLst/>
                <a:uLnTx/>
                <a:uFillTx/>
                <a:latin typeface="Arial"/>
                <a:ea typeface="+mn-ea"/>
                <a:cs typeface="+mn-cs"/>
              </a:rPr>
              <a:t>through</a:t>
            </a:r>
            <a:br>
              <a:rPr kumimoji="0" lang="de-DE" sz="1467" b="0" i="0" u="none" strike="noStrike" kern="1200" cap="none" spc="0" normalizeH="0" baseline="0" noProof="0">
                <a:ln>
                  <a:noFill/>
                </a:ln>
                <a:solidFill>
                  <a:prstClr val="black"/>
                </a:solidFill>
                <a:effectLst/>
                <a:uLnTx/>
                <a:uFillTx/>
                <a:latin typeface="Arial"/>
                <a:ea typeface="+mn-ea"/>
                <a:cs typeface="+mn-cs"/>
              </a:rPr>
            </a:br>
            <a:r>
              <a:rPr kumimoji="0" lang="de-DE" sz="1467" b="0" i="0" u="none" strike="noStrike" kern="1200" cap="none" spc="0" normalizeH="0" baseline="0" noProof="0" err="1">
                <a:ln>
                  <a:noFill/>
                </a:ln>
                <a:solidFill>
                  <a:prstClr val="black"/>
                </a:solidFill>
                <a:effectLst/>
                <a:uLnTx/>
                <a:uFillTx/>
                <a:latin typeface="Arial"/>
                <a:ea typeface="+mn-ea"/>
                <a:cs typeface="+mn-cs"/>
              </a:rPr>
              <a:t>collaboration</a:t>
            </a:r>
            <a:r>
              <a:rPr kumimoji="0" lang="de-DE" sz="1467" b="0" i="0" u="none" strike="noStrike" kern="1200" cap="none" spc="0" normalizeH="0" baseline="0" noProof="0">
                <a:ln>
                  <a:noFill/>
                </a:ln>
                <a:solidFill>
                  <a:prstClr val="black"/>
                </a:solidFill>
                <a:effectLst/>
                <a:uLnTx/>
                <a:uFillTx/>
                <a:latin typeface="Arial"/>
                <a:ea typeface="+mn-ea"/>
                <a:cs typeface="+mn-cs"/>
              </a:rPr>
              <a:t> and </a:t>
            </a:r>
            <a:r>
              <a:rPr kumimoji="0" lang="de-DE" sz="1467" b="0" i="0" u="none" strike="noStrike" kern="1200" cap="none" spc="0" normalizeH="0" baseline="0" noProof="0" err="1">
                <a:ln>
                  <a:noFill/>
                </a:ln>
                <a:solidFill>
                  <a:prstClr val="black"/>
                </a:solidFill>
                <a:effectLst/>
                <a:uLnTx/>
                <a:uFillTx/>
                <a:latin typeface="Arial"/>
                <a:ea typeface="+mn-ea"/>
                <a:cs typeface="+mn-cs"/>
              </a:rPr>
              <a:t>partnerships</a:t>
            </a:r>
            <a:br>
              <a:rPr kumimoji="0" lang="de-DE" sz="1467" b="0" i="0" u="none" strike="noStrike" kern="1200" cap="none" spc="0" normalizeH="0" baseline="0" noProof="0">
                <a:ln>
                  <a:noFill/>
                </a:ln>
                <a:solidFill>
                  <a:prstClr val="black"/>
                </a:solidFill>
                <a:effectLst/>
                <a:uLnTx/>
                <a:uFillTx/>
                <a:latin typeface="Arial"/>
                <a:ea typeface="+mn-ea"/>
                <a:cs typeface="+mn-cs"/>
              </a:rPr>
            </a:br>
            <a:endParaRPr kumimoji="0" lang="de-DE" sz="1467" b="0" i="0" u="none" strike="noStrike" kern="1200" cap="none" spc="0" normalizeH="0" baseline="0" noProof="0">
              <a:ln>
                <a:noFill/>
              </a:ln>
              <a:solidFill>
                <a:prstClr val="black"/>
              </a:solidFill>
              <a:effectLst/>
              <a:uLnTx/>
              <a:uFillTx/>
              <a:latin typeface="Arial"/>
              <a:ea typeface="+mn-ea"/>
              <a:cs typeface="Arial"/>
            </a:endParaRPr>
          </a:p>
        </p:txBody>
      </p:sp>
      <p:sp>
        <p:nvSpPr>
          <p:cNvPr id="29" name="Textfeld 35">
            <a:extLst>
              <a:ext uri="{FF2B5EF4-FFF2-40B4-BE49-F238E27FC236}">
                <a16:creationId xmlns:a16="http://schemas.microsoft.com/office/drawing/2014/main" id="{32E1560C-A4FB-48AB-8EAD-8C34270F02E8}"/>
              </a:ext>
            </a:extLst>
          </p:cNvPr>
          <p:cNvSpPr txBox="1"/>
          <p:nvPr/>
        </p:nvSpPr>
        <p:spPr>
          <a:xfrm>
            <a:off x="6843945" y="4940414"/>
            <a:ext cx="4549265" cy="861967"/>
          </a:xfrm>
          <a:prstGeom prst="rect">
            <a:avLst/>
          </a:prstGeom>
          <a:noFill/>
        </p:spPr>
        <p:txBody>
          <a:bodyPr wrap="square" lIns="121920" tIns="60960" rIns="121920" bIns="609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67" b="1" i="0" u="none" strike="noStrike" kern="1200" cap="none" spc="0" normalizeH="0" baseline="0" noProof="0" err="1">
                <a:ln>
                  <a:noFill/>
                </a:ln>
                <a:solidFill>
                  <a:prstClr val="black"/>
                </a:solidFill>
                <a:effectLst/>
                <a:uLnTx/>
                <a:uFillTx/>
                <a:latin typeface="Arial"/>
                <a:ea typeface="+mn-ea"/>
                <a:cs typeface="+mn-cs"/>
              </a:rPr>
              <a:t>Systemic</a:t>
            </a:r>
            <a:r>
              <a:rPr kumimoji="0" lang="de-DE" sz="1867" b="1" i="0" u="none" strike="noStrike" kern="1200" cap="none" spc="0" normalizeH="0" baseline="0" noProof="0">
                <a:ln>
                  <a:noFill/>
                </a:ln>
                <a:solidFill>
                  <a:prstClr val="black"/>
                </a:solidFill>
                <a:effectLst/>
                <a:uLnTx/>
                <a:uFillTx/>
                <a:latin typeface="Arial"/>
                <a:ea typeface="+mn-ea"/>
                <a:cs typeface="+mn-cs"/>
              </a:rPr>
              <a:t> Approach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467" b="0" i="0" u="none" strike="noStrike" kern="1200" cap="none" spc="0" normalizeH="0" baseline="0" noProof="0" err="1">
                <a:ln>
                  <a:noFill/>
                </a:ln>
                <a:solidFill>
                  <a:prstClr val="black"/>
                </a:solidFill>
                <a:effectLst/>
                <a:uLnTx/>
                <a:uFillTx/>
                <a:latin typeface="Arial"/>
                <a:ea typeface="+mn-ea"/>
                <a:cs typeface="Arial"/>
              </a:rPr>
              <a:t>Agri</a:t>
            </a:r>
            <a:r>
              <a:rPr kumimoji="0" lang="de-DE" sz="1467" b="0" i="0" u="none" strike="noStrike" kern="1200" cap="none" spc="0" normalizeH="0" baseline="0" noProof="0">
                <a:ln>
                  <a:noFill/>
                </a:ln>
                <a:solidFill>
                  <a:prstClr val="black"/>
                </a:solidFill>
                <a:effectLst/>
                <a:uLnTx/>
                <a:uFillTx/>
                <a:latin typeface="Arial"/>
                <a:ea typeface="+mn-ea"/>
                <a:cs typeface="Arial"/>
              </a:rPr>
              <a:t>-Food Systems </a:t>
            </a:r>
            <a:r>
              <a:rPr kumimoji="0" lang="de-DE" sz="1467" b="0" i="0" u="none" strike="noStrike" kern="1200" cap="none" spc="0" normalizeH="0" baseline="0" noProof="0" err="1">
                <a:ln>
                  <a:noFill/>
                </a:ln>
                <a:solidFill>
                  <a:prstClr val="black"/>
                </a:solidFill>
                <a:effectLst/>
                <a:uLnTx/>
                <a:uFillTx/>
                <a:latin typeface="Arial"/>
                <a:ea typeface="+mn-ea"/>
                <a:cs typeface="Arial"/>
              </a:rPr>
              <a:t>recognized</a:t>
            </a:r>
            <a:br>
              <a:rPr kumimoji="0" lang="de-DE" sz="1467" b="0" i="0" u="none" strike="noStrike" kern="1200" cap="none" spc="0" normalizeH="0" baseline="0" noProof="0">
                <a:ln>
                  <a:noFill/>
                </a:ln>
                <a:solidFill>
                  <a:prstClr val="black"/>
                </a:solidFill>
                <a:effectLst/>
                <a:uLnTx/>
                <a:uFillTx/>
                <a:latin typeface="Arial"/>
                <a:ea typeface="+mn-ea"/>
                <a:cs typeface="Arial"/>
              </a:rPr>
            </a:br>
            <a:r>
              <a:rPr kumimoji="0" lang="de-DE" sz="1467" b="0" i="0" u="none" strike="noStrike" kern="1200" cap="none" spc="0" normalizeH="0" baseline="0" noProof="0">
                <a:ln>
                  <a:noFill/>
                </a:ln>
                <a:solidFill>
                  <a:prstClr val="black"/>
                </a:solidFill>
                <a:effectLst/>
                <a:uLnTx/>
                <a:uFillTx/>
                <a:latin typeface="Arial"/>
                <a:ea typeface="+mn-ea"/>
                <a:cs typeface="Arial"/>
              </a:rPr>
              <a:t>Multi-</a:t>
            </a:r>
            <a:r>
              <a:rPr kumimoji="0" lang="de-DE" sz="1467" b="0" i="0" u="none" strike="noStrike" kern="1200" cap="none" spc="0" normalizeH="0" baseline="0" noProof="0" err="1">
                <a:ln>
                  <a:noFill/>
                </a:ln>
                <a:solidFill>
                  <a:prstClr val="black"/>
                </a:solidFill>
                <a:effectLst/>
                <a:uLnTx/>
                <a:uFillTx/>
                <a:latin typeface="Arial"/>
                <a:ea typeface="+mn-ea"/>
                <a:cs typeface="Arial"/>
              </a:rPr>
              <a:t>sectoral</a:t>
            </a:r>
            <a:r>
              <a:rPr kumimoji="0" lang="de-DE" sz="1467" b="0" i="0" u="none" strike="noStrike" kern="1200" cap="none" spc="0" normalizeH="0" baseline="0" noProof="0">
                <a:ln>
                  <a:noFill/>
                </a:ln>
                <a:solidFill>
                  <a:prstClr val="black"/>
                </a:solidFill>
                <a:effectLst/>
                <a:uLnTx/>
                <a:uFillTx/>
                <a:latin typeface="Arial"/>
                <a:ea typeface="+mn-ea"/>
                <a:cs typeface="Arial"/>
              </a:rPr>
              <a:t>, multi-</a:t>
            </a:r>
            <a:r>
              <a:rPr kumimoji="0" lang="de-DE" sz="1467" b="0" i="0" u="none" strike="noStrike" kern="1200" cap="none" spc="0" normalizeH="0" baseline="0" noProof="0" err="1">
                <a:ln>
                  <a:noFill/>
                </a:ln>
                <a:solidFill>
                  <a:prstClr val="black"/>
                </a:solidFill>
                <a:effectLst/>
                <a:uLnTx/>
                <a:uFillTx/>
                <a:latin typeface="Arial"/>
                <a:ea typeface="+mn-ea"/>
                <a:cs typeface="Arial"/>
              </a:rPr>
              <a:t>stakeholder</a:t>
            </a:r>
            <a:endParaRPr kumimoji="0" lang="de-DE" sz="1467" b="0" i="0" u="none" strike="noStrike" kern="1200" cap="none" spc="0" normalizeH="0" baseline="0" noProof="0">
              <a:ln>
                <a:noFill/>
              </a:ln>
              <a:solidFill>
                <a:prstClr val="black"/>
              </a:solidFill>
              <a:effectLst/>
              <a:uLnTx/>
              <a:uFillTx/>
              <a:latin typeface="Arial"/>
              <a:ea typeface="+mn-ea"/>
              <a:cs typeface="Arial"/>
            </a:endParaRPr>
          </a:p>
        </p:txBody>
      </p:sp>
      <p:sp>
        <p:nvSpPr>
          <p:cNvPr id="35" name="Textfeld 35">
            <a:extLst>
              <a:ext uri="{FF2B5EF4-FFF2-40B4-BE49-F238E27FC236}">
                <a16:creationId xmlns:a16="http://schemas.microsoft.com/office/drawing/2014/main" id="{A179999B-A90C-401C-93F2-B9D88D67B430}"/>
              </a:ext>
            </a:extLst>
          </p:cNvPr>
          <p:cNvSpPr txBox="1"/>
          <p:nvPr/>
        </p:nvSpPr>
        <p:spPr>
          <a:xfrm>
            <a:off x="1645309" y="4707236"/>
            <a:ext cx="4079472" cy="800412"/>
          </a:xfrm>
          <a:prstGeom prst="rect">
            <a:avLst/>
          </a:prstGeom>
          <a:noFill/>
        </p:spPr>
        <p:txBody>
          <a:bodyPr wrap="square" lIns="121920" tIns="60960" rIns="121920" bIns="609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467" b="1" i="0" u="none" strike="noStrike" kern="1200" cap="none" spc="0" normalizeH="0" baseline="0" noProof="0">
                <a:ln>
                  <a:noFill/>
                </a:ln>
                <a:solidFill>
                  <a:prstClr val="black"/>
                </a:solidFill>
                <a:effectLst/>
                <a:uLnTx/>
                <a:uFillTx/>
                <a:latin typeface="Arial"/>
                <a:ea typeface="+mn-ea"/>
                <a:cs typeface="Arial"/>
              </a:rPr>
              <a:t>Agri-Food Cluster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467" b="0" i="0" u="none" strike="noStrike" kern="1200" cap="none" spc="0" normalizeH="0" baseline="0" noProof="0">
                <a:ln>
                  <a:noFill/>
                </a:ln>
                <a:solidFill>
                  <a:prstClr val="black"/>
                </a:solidFill>
                <a:effectLst/>
                <a:uLnTx/>
                <a:uFillTx/>
                <a:latin typeface="Arial"/>
                <a:ea typeface="+mn-ea"/>
                <a:cs typeface="Arial"/>
              </a:rPr>
              <a:t>12 </a:t>
            </a:r>
            <a:r>
              <a:rPr kumimoji="0" lang="de-DE" sz="1467" b="0" i="0" u="none" strike="noStrike" kern="1200" cap="none" spc="0" normalizeH="0" baseline="0" noProof="0" err="1">
                <a:ln>
                  <a:noFill/>
                </a:ln>
                <a:solidFill>
                  <a:prstClr val="black"/>
                </a:solidFill>
                <a:effectLst/>
                <a:uLnTx/>
                <a:uFillTx/>
                <a:latin typeface="Arial"/>
                <a:ea typeface="+mn-ea"/>
                <a:cs typeface="Arial"/>
              </a:rPr>
              <a:t>projects</a:t>
            </a:r>
            <a:r>
              <a:rPr kumimoji="0" lang="de-DE" sz="1467" b="0" i="0" u="none" strike="noStrike" kern="1200" cap="none" spc="0" normalizeH="0" baseline="0" noProof="0">
                <a:ln>
                  <a:noFill/>
                </a:ln>
                <a:solidFill>
                  <a:prstClr val="black"/>
                </a:solidFill>
                <a:effectLst/>
                <a:uLnTx/>
                <a:uFillTx/>
                <a:latin typeface="Arial"/>
                <a:ea typeface="+mn-ea"/>
                <a:cs typeface="Arial"/>
              </a:rPr>
              <a:t> </a:t>
            </a:r>
            <a:r>
              <a:rPr kumimoji="0" lang="de-DE" sz="1467" b="0" i="0" u="none" strike="noStrike" kern="1200" cap="none" spc="0" normalizeH="0" baseline="0" noProof="0" err="1">
                <a:ln>
                  <a:noFill/>
                </a:ln>
                <a:solidFill>
                  <a:prstClr val="black"/>
                </a:solidFill>
                <a:effectLst/>
                <a:uLnTx/>
                <a:uFillTx/>
                <a:latin typeface="Arial"/>
                <a:ea typeface="+mn-ea"/>
                <a:cs typeface="Arial"/>
              </a:rPr>
              <a:t>working</a:t>
            </a:r>
            <a:r>
              <a:rPr kumimoji="0" lang="de-DE" sz="1467" b="0" i="0" u="none" strike="noStrike" kern="1200" cap="none" spc="0" normalizeH="0" baseline="0" noProof="0">
                <a:ln>
                  <a:noFill/>
                </a:ln>
                <a:solidFill>
                  <a:prstClr val="black"/>
                </a:solidFill>
                <a:effectLst/>
                <a:uLnTx/>
                <a:uFillTx/>
                <a:latin typeface="Arial"/>
                <a:ea typeface="+mn-ea"/>
                <a:cs typeface="Arial"/>
              </a:rPr>
              <a:t> in </a:t>
            </a:r>
            <a:r>
              <a:rPr kumimoji="0" lang="de-DE" sz="1467" b="0" i="0" u="none" strike="noStrike" kern="1200" cap="none" spc="0" normalizeH="0" baseline="0" noProof="0" err="1">
                <a:ln>
                  <a:noFill/>
                </a:ln>
                <a:solidFill>
                  <a:prstClr val="black"/>
                </a:solidFill>
                <a:effectLst/>
                <a:uLnTx/>
                <a:uFillTx/>
                <a:latin typeface="Arial"/>
                <a:ea typeface="+mn-ea"/>
                <a:cs typeface="Arial"/>
              </a:rPr>
              <a:t>the</a:t>
            </a:r>
            <a:r>
              <a:rPr kumimoji="0" lang="de-DE" sz="1467" b="0" i="0" u="none" strike="noStrike" kern="1200" cap="none" spc="0" normalizeH="0" baseline="0" noProof="0">
                <a:ln>
                  <a:noFill/>
                </a:ln>
                <a:solidFill>
                  <a:prstClr val="black"/>
                </a:solidFill>
                <a:effectLst/>
                <a:uLnTx/>
                <a:uFillTx/>
                <a:latin typeface="Arial"/>
                <a:ea typeface="+mn-ea"/>
                <a:cs typeface="Arial"/>
              </a:rPr>
              <a:t> GIZ Agri-Food Cluster in 3 </a:t>
            </a:r>
            <a:r>
              <a:rPr kumimoji="0" lang="de-DE" sz="1467" b="0" i="0" u="none" strike="noStrike" kern="1200" cap="none" spc="0" normalizeH="0" baseline="0" noProof="0" err="1">
                <a:ln>
                  <a:noFill/>
                </a:ln>
                <a:solidFill>
                  <a:prstClr val="black"/>
                </a:solidFill>
                <a:effectLst/>
                <a:uLnTx/>
                <a:uFillTx/>
                <a:latin typeface="Arial"/>
                <a:ea typeface="+mn-ea"/>
                <a:cs typeface="Arial"/>
              </a:rPr>
              <a:t>Provinces</a:t>
            </a:r>
            <a:endParaRPr kumimoji="0" lang="de-DE" sz="1467" b="0" i="0" u="none" strike="noStrike" kern="1200" cap="none" spc="0" normalizeH="0" baseline="0" noProof="0">
              <a:ln>
                <a:noFill/>
              </a:ln>
              <a:solidFill>
                <a:prstClr val="black"/>
              </a:solidFill>
              <a:effectLst/>
              <a:uLnTx/>
              <a:uFillTx/>
              <a:latin typeface="Arial"/>
              <a:ea typeface="+mn-ea"/>
              <a:cs typeface="Arial"/>
            </a:endParaRPr>
          </a:p>
        </p:txBody>
      </p:sp>
      <p:sp>
        <p:nvSpPr>
          <p:cNvPr id="36" name="Textfeld 34">
            <a:extLst>
              <a:ext uri="{FF2B5EF4-FFF2-40B4-BE49-F238E27FC236}">
                <a16:creationId xmlns:a16="http://schemas.microsoft.com/office/drawing/2014/main" id="{CD440E48-D947-44C6-B99E-D30AB113A98E}"/>
              </a:ext>
            </a:extLst>
          </p:cNvPr>
          <p:cNvSpPr txBox="1"/>
          <p:nvPr/>
        </p:nvSpPr>
        <p:spPr>
          <a:xfrm>
            <a:off x="6808708" y="1724724"/>
            <a:ext cx="3692419" cy="861967"/>
          </a:xfrm>
          <a:prstGeom prst="rect">
            <a:avLst/>
          </a:prstGeom>
          <a:noFill/>
        </p:spPr>
        <p:txBody>
          <a:bodyPr wrap="square" lIns="121920" tIns="60960" rIns="121920" bIns="609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67" b="1" i="0" u="none" strike="noStrike" kern="1200" cap="none" spc="0" normalizeH="0" baseline="0" noProof="0">
                <a:ln>
                  <a:noFill/>
                </a:ln>
                <a:solidFill>
                  <a:prstClr val="black"/>
                </a:solidFill>
                <a:effectLst/>
                <a:uLnTx/>
                <a:uFillTx/>
                <a:latin typeface="Arial"/>
                <a:ea typeface="+mn-ea"/>
                <a:cs typeface="+mn-cs"/>
              </a:rPr>
              <a:t>Government </a:t>
            </a:r>
            <a:r>
              <a:rPr kumimoji="0" lang="de-DE" sz="1867" b="1" i="0" u="none" strike="noStrike" kern="1200" cap="none" spc="0" normalizeH="0" baseline="0" noProof="0" err="1">
                <a:ln>
                  <a:noFill/>
                </a:ln>
                <a:solidFill>
                  <a:prstClr val="black"/>
                </a:solidFill>
                <a:effectLst/>
                <a:uLnTx/>
                <a:uFillTx/>
                <a:latin typeface="Arial"/>
                <a:ea typeface="+mn-ea"/>
                <a:cs typeface="+mn-cs"/>
              </a:rPr>
              <a:t>of</a:t>
            </a:r>
            <a:r>
              <a:rPr kumimoji="0" lang="de-DE" sz="1867" b="1" i="0" u="none" strike="noStrike" kern="1200" cap="none" spc="0" normalizeH="0" baseline="0" noProof="0">
                <a:ln>
                  <a:noFill/>
                </a:ln>
                <a:solidFill>
                  <a:prstClr val="black"/>
                </a:solidFill>
                <a:effectLst/>
                <a:uLnTx/>
                <a:uFillTx/>
                <a:latin typeface="Arial"/>
                <a:ea typeface="+mn-ea"/>
                <a:cs typeface="+mn-cs"/>
              </a:rPr>
              <a:t> Zambia</a:t>
            </a:r>
            <a:br>
              <a:rPr kumimoji="0" lang="de-DE" sz="1867" b="1" i="0" u="none" strike="noStrike" kern="1200" cap="none" spc="0" normalizeH="0" baseline="0" noProof="0">
                <a:ln>
                  <a:noFill/>
                </a:ln>
                <a:solidFill>
                  <a:prstClr val="black"/>
                </a:solidFill>
                <a:effectLst/>
                <a:uLnTx/>
                <a:uFillTx/>
                <a:latin typeface="Arial"/>
                <a:ea typeface="+mn-ea"/>
                <a:cs typeface="+mn-cs"/>
              </a:rPr>
            </a:br>
            <a:r>
              <a:rPr kumimoji="0" lang="de-DE" sz="1467" b="0" i="0" u="none" strike="noStrike" kern="1200" cap="none" spc="0" normalizeH="0" baseline="0" noProof="0" err="1">
                <a:ln>
                  <a:noFill/>
                </a:ln>
                <a:solidFill>
                  <a:prstClr val="black"/>
                </a:solidFill>
                <a:effectLst/>
                <a:uLnTx/>
                <a:uFillTx/>
                <a:latin typeface="Arial"/>
                <a:ea typeface="+mn-ea"/>
                <a:cs typeface="Arial"/>
              </a:rPr>
              <a:t>Systematic</a:t>
            </a:r>
            <a:r>
              <a:rPr kumimoji="0" lang="de-DE" sz="1467" b="1" i="0" u="none" strike="noStrike" kern="1200" cap="none" spc="0" normalizeH="0" baseline="0" noProof="0">
                <a:ln>
                  <a:noFill/>
                </a:ln>
                <a:solidFill>
                  <a:prstClr val="black"/>
                </a:solidFill>
                <a:effectLst/>
                <a:uLnTx/>
                <a:uFillTx/>
                <a:latin typeface="Arial"/>
                <a:ea typeface="+mn-ea"/>
                <a:cs typeface="Arial"/>
              </a:rPr>
              <a:t> </a:t>
            </a:r>
            <a:r>
              <a:rPr kumimoji="0" lang="de-DE" sz="1467" b="1" i="0" u="none" strike="noStrike" kern="1200" cap="none" spc="0" normalizeH="0" baseline="0" noProof="0" err="1">
                <a:ln>
                  <a:noFill/>
                </a:ln>
                <a:solidFill>
                  <a:prstClr val="black"/>
                </a:solidFill>
                <a:effectLst/>
                <a:uLnTx/>
                <a:uFillTx/>
                <a:latin typeface="Arial"/>
                <a:ea typeface="+mn-ea"/>
                <a:cs typeface="Arial"/>
              </a:rPr>
              <a:t>c</a:t>
            </a:r>
            <a:r>
              <a:rPr kumimoji="0" lang="de-DE" sz="1467" b="0" i="0" u="none" strike="noStrike" kern="1200" cap="none" spc="0" normalizeH="0" baseline="0" noProof="0" err="1">
                <a:ln>
                  <a:noFill/>
                </a:ln>
                <a:solidFill>
                  <a:prstClr val="black"/>
                </a:solidFill>
                <a:effectLst/>
                <a:uLnTx/>
                <a:uFillTx/>
                <a:latin typeface="Arial"/>
                <a:ea typeface="+mn-ea"/>
                <a:cs typeface="Arial"/>
              </a:rPr>
              <a:t>ollaboration</a:t>
            </a:r>
            <a:r>
              <a:rPr kumimoji="0" lang="de-DE" sz="1467" b="0" i="0" u="none" strike="noStrike" kern="1200" cap="none" spc="0" normalizeH="0" baseline="0" noProof="0">
                <a:ln>
                  <a:noFill/>
                </a:ln>
                <a:solidFill>
                  <a:prstClr val="black"/>
                </a:solidFill>
                <a:effectLst/>
                <a:uLnTx/>
                <a:uFillTx/>
                <a:latin typeface="Arial"/>
                <a:ea typeface="+mn-ea"/>
                <a:cs typeface="Arial"/>
              </a:rPr>
              <a:t> </a:t>
            </a:r>
            <a:r>
              <a:rPr kumimoji="0" lang="de-DE" sz="1467" b="0" i="0" u="none" strike="noStrike" kern="1200" cap="none" spc="0" normalizeH="0" baseline="0" noProof="0" err="1">
                <a:ln>
                  <a:noFill/>
                </a:ln>
                <a:solidFill>
                  <a:prstClr val="black"/>
                </a:solidFill>
                <a:effectLst/>
                <a:uLnTx/>
                <a:uFillTx/>
                <a:latin typeface="Arial"/>
                <a:ea typeface="+mn-ea"/>
                <a:cs typeface="Arial"/>
              </a:rPr>
              <a:t>with</a:t>
            </a:r>
            <a:r>
              <a:rPr kumimoji="0" lang="de-DE" sz="1467" b="0" i="0" u="none" strike="noStrike" kern="1200" cap="none" spc="0" normalizeH="0" baseline="0" noProof="0">
                <a:ln>
                  <a:noFill/>
                </a:ln>
                <a:solidFill>
                  <a:prstClr val="black"/>
                </a:solidFill>
                <a:effectLst/>
                <a:uLnTx/>
                <a:uFillTx/>
                <a:latin typeface="Arial"/>
                <a:ea typeface="+mn-ea"/>
                <a:cs typeface="Arial"/>
              </a:rPr>
              <a:t> &amp; </a:t>
            </a:r>
            <a:r>
              <a:rPr kumimoji="0" lang="de-DE" sz="1467" b="0" i="0" u="none" strike="noStrike" kern="1200" cap="none" spc="0" normalizeH="0" baseline="0" noProof="0" err="1">
                <a:ln>
                  <a:noFill/>
                </a:ln>
                <a:solidFill>
                  <a:prstClr val="black"/>
                </a:solidFill>
                <a:effectLst/>
                <a:uLnTx/>
                <a:uFillTx/>
                <a:latin typeface="Arial"/>
                <a:ea typeface="+mn-ea"/>
                <a:cs typeface="Arial"/>
              </a:rPr>
              <a:t>across</a:t>
            </a:r>
            <a:r>
              <a:rPr kumimoji="0" lang="de-DE" sz="1467" b="0" i="0" u="none" strike="noStrike" kern="1200" cap="none" spc="0" normalizeH="0" baseline="0" noProof="0">
                <a:ln>
                  <a:noFill/>
                </a:ln>
                <a:solidFill>
                  <a:prstClr val="black"/>
                </a:solidFill>
                <a:effectLst/>
                <a:uLnTx/>
                <a:uFillTx/>
                <a:latin typeface="Arial"/>
                <a:ea typeface="+mn-ea"/>
                <a:cs typeface="Arial"/>
              </a:rPr>
              <a:t> </a:t>
            </a:r>
            <a:br>
              <a:rPr kumimoji="0" lang="de-DE" sz="1467" b="0" i="0" u="none" strike="noStrike" kern="1200" cap="none" spc="0" normalizeH="0" baseline="0" noProof="0">
                <a:ln>
                  <a:noFill/>
                </a:ln>
                <a:solidFill>
                  <a:prstClr val="black"/>
                </a:solidFill>
                <a:effectLst/>
                <a:uLnTx/>
                <a:uFillTx/>
                <a:latin typeface="Arial"/>
                <a:ea typeface="+mn-ea"/>
                <a:cs typeface="Arial"/>
              </a:rPr>
            </a:br>
            <a:r>
              <a:rPr kumimoji="0" lang="de-DE" sz="1467" b="0" i="0" u="none" strike="noStrike" kern="1200" cap="none" spc="0" normalizeH="0" baseline="0" noProof="0" err="1">
                <a:ln>
                  <a:noFill/>
                </a:ln>
                <a:solidFill>
                  <a:prstClr val="black"/>
                </a:solidFill>
                <a:effectLst/>
                <a:uLnTx/>
                <a:uFillTx/>
                <a:latin typeface="Arial"/>
                <a:ea typeface="+mn-ea"/>
                <a:cs typeface="Arial"/>
              </a:rPr>
              <a:t>Ministries</a:t>
            </a:r>
            <a:endParaRPr kumimoji="0" lang="de-DE" sz="1467" b="0" i="0" u="none" strike="noStrike" kern="1200" cap="none" spc="0" normalizeH="0" baseline="0" noProof="0">
              <a:ln>
                <a:noFill/>
              </a:ln>
              <a:solidFill>
                <a:prstClr val="black"/>
              </a:solidFill>
              <a:effectLst/>
              <a:uLnTx/>
              <a:uFillTx/>
              <a:latin typeface="Arial"/>
              <a:ea typeface="+mn-ea"/>
              <a:cs typeface="Arial"/>
            </a:endParaRPr>
          </a:p>
        </p:txBody>
      </p:sp>
      <p:pic>
        <p:nvPicPr>
          <p:cNvPr id="45" name="Graphic 44" descr="Handshake">
            <a:extLst>
              <a:ext uri="{FF2B5EF4-FFF2-40B4-BE49-F238E27FC236}">
                <a16:creationId xmlns:a16="http://schemas.microsoft.com/office/drawing/2014/main" id="{BE947FC8-7380-4F68-89E2-E8C1D01BA580}"/>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59463" y="4587674"/>
            <a:ext cx="766008" cy="923879"/>
          </a:xfrm>
          <a:prstGeom prst="rect">
            <a:avLst/>
          </a:prstGeom>
        </p:spPr>
      </p:pic>
      <p:pic>
        <p:nvPicPr>
          <p:cNvPr id="47" name="Graphic 46" descr="Cheers">
            <a:extLst>
              <a:ext uri="{FF2B5EF4-FFF2-40B4-BE49-F238E27FC236}">
                <a16:creationId xmlns:a16="http://schemas.microsoft.com/office/drawing/2014/main" id="{3BA7BCFA-4DE3-4526-B944-CC6B3C063282}"/>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896204" y="2739760"/>
            <a:ext cx="878904" cy="878904"/>
          </a:xfrm>
          <a:prstGeom prst="rect">
            <a:avLst/>
          </a:prstGeom>
        </p:spPr>
      </p:pic>
      <p:pic>
        <p:nvPicPr>
          <p:cNvPr id="49" name="Grafik 6">
            <a:extLst>
              <a:ext uri="{FF2B5EF4-FFF2-40B4-BE49-F238E27FC236}">
                <a16:creationId xmlns:a16="http://schemas.microsoft.com/office/drawing/2014/main" id="{32CE6093-ED6D-489E-A6B1-551EAE677E20}"/>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5826814" y="4684131"/>
            <a:ext cx="1010245" cy="829557"/>
          </a:xfrm>
          <a:prstGeom prst="ellipse">
            <a:avLst/>
          </a:prstGeom>
          <a:ln>
            <a:noFill/>
          </a:ln>
          <a:effectLst>
            <a:softEdge rad="112500"/>
          </a:effectLst>
        </p:spPr>
      </p:pic>
      <p:sp>
        <p:nvSpPr>
          <p:cNvPr id="51" name="Textfeld 26">
            <a:extLst>
              <a:ext uri="{FF2B5EF4-FFF2-40B4-BE49-F238E27FC236}">
                <a16:creationId xmlns:a16="http://schemas.microsoft.com/office/drawing/2014/main" id="{E74118D9-6B2F-4250-A70D-E1C91DBFF128}"/>
              </a:ext>
            </a:extLst>
          </p:cNvPr>
          <p:cNvSpPr txBox="1"/>
          <p:nvPr/>
        </p:nvSpPr>
        <p:spPr>
          <a:xfrm>
            <a:off x="572747" y="1108845"/>
            <a:ext cx="5032949" cy="379656"/>
          </a:xfrm>
          <a:prstGeom prst="rect">
            <a:avLst/>
          </a:prstGeom>
          <a:solidFill>
            <a:schemeClr val="bg1">
              <a:lumMod val="8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black"/>
                </a:solidFill>
                <a:effectLst/>
                <a:uLnTx/>
                <a:uFillTx/>
                <a:latin typeface="Arial"/>
                <a:ea typeface="+mn-ea"/>
                <a:cs typeface="+mn-cs"/>
              </a:rPr>
              <a:t>Lead Partners</a:t>
            </a:r>
            <a:endParaRPr kumimoji="0" lang="de-DE" sz="1867" b="1" i="0" u="none" strike="noStrike" kern="1200" cap="none" spc="0" normalizeH="0" baseline="0" noProof="0">
              <a:ln>
                <a:noFill/>
              </a:ln>
              <a:solidFill>
                <a:prstClr val="black"/>
              </a:solidFill>
              <a:effectLst/>
              <a:uLnTx/>
              <a:uFillTx/>
              <a:latin typeface="Arial"/>
              <a:ea typeface="+mn-ea"/>
              <a:cs typeface="+mn-cs"/>
            </a:endParaRPr>
          </a:p>
        </p:txBody>
      </p:sp>
      <p:pic>
        <p:nvPicPr>
          <p:cNvPr id="56" name="Picture 10" descr="Image result for ministry of agriculture zambia">
            <a:extLst>
              <a:ext uri="{FF2B5EF4-FFF2-40B4-BE49-F238E27FC236}">
                <a16:creationId xmlns:a16="http://schemas.microsoft.com/office/drawing/2014/main" id="{9408731D-DE2D-4313-80F4-1AE7185C0636}"/>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bwMode="auto">
          <a:xfrm>
            <a:off x="772050" y="1782189"/>
            <a:ext cx="723877" cy="731520"/>
          </a:xfrm>
          <a:prstGeom prst="rect">
            <a:avLst/>
          </a:prstGeom>
          <a:noFill/>
          <a:ln>
            <a:noFill/>
          </a:ln>
        </p:spPr>
      </p:pic>
      <p:pic>
        <p:nvPicPr>
          <p:cNvPr id="58" name="Grafik 22">
            <a:extLst>
              <a:ext uri="{FF2B5EF4-FFF2-40B4-BE49-F238E27FC236}">
                <a16:creationId xmlns:a16="http://schemas.microsoft.com/office/drawing/2014/main" id="{A6D1A283-A2B9-4018-A3F7-DC2A9A29384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791320" y="2985952"/>
            <a:ext cx="701617" cy="731520"/>
          </a:xfrm>
          <a:prstGeom prst="rect">
            <a:avLst/>
          </a:prstGeom>
        </p:spPr>
      </p:pic>
      <p:sp>
        <p:nvSpPr>
          <p:cNvPr id="59" name="Textfeld 26">
            <a:extLst>
              <a:ext uri="{FF2B5EF4-FFF2-40B4-BE49-F238E27FC236}">
                <a16:creationId xmlns:a16="http://schemas.microsoft.com/office/drawing/2014/main" id="{1F3CA3D1-6295-415B-8FDA-BBA59F967878}"/>
              </a:ext>
            </a:extLst>
          </p:cNvPr>
          <p:cNvSpPr txBox="1"/>
          <p:nvPr/>
        </p:nvSpPr>
        <p:spPr>
          <a:xfrm>
            <a:off x="579470" y="3947141"/>
            <a:ext cx="5032951" cy="379656"/>
          </a:xfrm>
          <a:prstGeom prst="rect">
            <a:avLst/>
          </a:prstGeom>
          <a:solidFill>
            <a:schemeClr val="bg1">
              <a:lumMod val="8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67" b="1" i="0" u="none" strike="noStrike" kern="1200" cap="none" spc="0" normalizeH="0" baseline="0" noProof="0">
                <a:ln>
                  <a:noFill/>
                </a:ln>
                <a:solidFill>
                  <a:prstClr val="black"/>
                </a:solidFill>
                <a:effectLst/>
                <a:uLnTx/>
                <a:uFillTx/>
                <a:latin typeface="Arial"/>
                <a:ea typeface="+mn-ea"/>
                <a:cs typeface="+mn-cs"/>
              </a:rPr>
              <a:t>Integrated Approach</a:t>
            </a:r>
          </a:p>
        </p:txBody>
      </p:sp>
      <p:sp>
        <p:nvSpPr>
          <p:cNvPr id="61" name="Textfeld 26">
            <a:extLst>
              <a:ext uri="{FF2B5EF4-FFF2-40B4-BE49-F238E27FC236}">
                <a16:creationId xmlns:a16="http://schemas.microsoft.com/office/drawing/2014/main" id="{5C5B7089-5DC5-460D-81A8-418B3CA76318}"/>
              </a:ext>
            </a:extLst>
          </p:cNvPr>
          <p:cNvSpPr txBox="1"/>
          <p:nvPr/>
        </p:nvSpPr>
        <p:spPr>
          <a:xfrm>
            <a:off x="5780591" y="1118004"/>
            <a:ext cx="5032949" cy="379656"/>
          </a:xfrm>
          <a:prstGeom prst="rect">
            <a:avLst/>
          </a:prstGeom>
          <a:solidFill>
            <a:schemeClr val="bg1">
              <a:lumMod val="8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prstClr val="black"/>
                </a:solidFill>
                <a:effectLst/>
                <a:uLnTx/>
                <a:uFillTx/>
                <a:latin typeface="Arial"/>
                <a:ea typeface="+mn-ea"/>
                <a:cs typeface="+mn-cs"/>
              </a:rPr>
              <a:t>Alliances in </a:t>
            </a:r>
            <a:r>
              <a:rPr kumimoji="0" lang="en-US" sz="1867" b="1" i="0" u="none" strike="noStrike" kern="1200" cap="none" spc="0" normalizeH="0" baseline="0" noProof="0" err="1">
                <a:ln>
                  <a:noFill/>
                </a:ln>
                <a:solidFill>
                  <a:prstClr val="black"/>
                </a:solidFill>
                <a:effectLst/>
                <a:uLnTx/>
                <a:uFillTx/>
                <a:latin typeface="Arial"/>
                <a:ea typeface="+mn-ea"/>
                <a:cs typeface="+mn-cs"/>
              </a:rPr>
              <a:t>Transfomation</a:t>
            </a:r>
            <a:endParaRPr kumimoji="0" lang="de-DE" sz="1867" b="1" i="0" u="none" strike="noStrike" kern="1200" cap="none" spc="0" normalizeH="0" baseline="0" noProof="0">
              <a:ln>
                <a:noFill/>
              </a:ln>
              <a:solidFill>
                <a:prstClr val="black"/>
              </a:solidFill>
              <a:effectLst/>
              <a:uLnTx/>
              <a:uFillTx/>
              <a:latin typeface="Arial"/>
              <a:ea typeface="+mn-ea"/>
              <a:cs typeface="+mn-cs"/>
            </a:endParaRPr>
          </a:p>
        </p:txBody>
      </p:sp>
      <p:pic>
        <p:nvPicPr>
          <p:cNvPr id="62" name="Picture 10" descr="Image result for ministry of agriculture zambia">
            <a:extLst>
              <a:ext uri="{FF2B5EF4-FFF2-40B4-BE49-F238E27FC236}">
                <a16:creationId xmlns:a16="http://schemas.microsoft.com/office/drawing/2014/main" id="{B21EC062-70E8-4938-829E-922716A7E83D}"/>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bwMode="auto">
          <a:xfrm>
            <a:off x="5989907" y="1782189"/>
            <a:ext cx="723877" cy="731520"/>
          </a:xfrm>
          <a:prstGeom prst="rect">
            <a:avLst/>
          </a:prstGeom>
          <a:noFill/>
          <a:ln>
            <a:noFill/>
          </a:ln>
        </p:spPr>
      </p:pic>
      <p:sp>
        <p:nvSpPr>
          <p:cNvPr id="63" name="Textfeld 26">
            <a:extLst>
              <a:ext uri="{FF2B5EF4-FFF2-40B4-BE49-F238E27FC236}">
                <a16:creationId xmlns:a16="http://schemas.microsoft.com/office/drawing/2014/main" id="{EB656079-4BA5-4DF9-8754-4319F833F7F9}"/>
              </a:ext>
            </a:extLst>
          </p:cNvPr>
          <p:cNvSpPr txBox="1"/>
          <p:nvPr/>
        </p:nvSpPr>
        <p:spPr>
          <a:xfrm>
            <a:off x="5773938" y="3946528"/>
            <a:ext cx="5032951" cy="379656"/>
          </a:xfrm>
          <a:prstGeom prst="rect">
            <a:avLst/>
          </a:prstGeom>
          <a:solidFill>
            <a:schemeClr val="bg1">
              <a:lumMod val="8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67" b="1" i="0" u="none" strike="noStrike" kern="1200" cap="none" spc="0" normalizeH="0" baseline="0" noProof="0">
                <a:ln>
                  <a:noFill/>
                </a:ln>
                <a:solidFill>
                  <a:prstClr val="black"/>
                </a:solidFill>
                <a:effectLst/>
                <a:uLnTx/>
                <a:uFillTx/>
                <a:latin typeface="Arial"/>
                <a:ea typeface="+mn-ea"/>
                <a:cs typeface="+mn-cs"/>
              </a:rPr>
              <a:t>Framework</a:t>
            </a:r>
          </a:p>
        </p:txBody>
      </p:sp>
      <p:sp>
        <p:nvSpPr>
          <p:cNvPr id="2" name="Rectangle 1">
            <a:extLst>
              <a:ext uri="{FF2B5EF4-FFF2-40B4-BE49-F238E27FC236}">
                <a16:creationId xmlns:a16="http://schemas.microsoft.com/office/drawing/2014/main" id="{676E431C-9D03-489C-8FB0-5E94D64EB306}"/>
              </a:ext>
            </a:extLst>
          </p:cNvPr>
          <p:cNvSpPr/>
          <p:nvPr/>
        </p:nvSpPr>
        <p:spPr>
          <a:xfrm>
            <a:off x="572745" y="1108845"/>
            <a:ext cx="5029800" cy="4888211"/>
          </a:xfrm>
          <a:prstGeom prst="rect">
            <a:avLst/>
          </a:prstGeom>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err="1">
              <a:ln>
                <a:noFill/>
              </a:ln>
              <a:solidFill>
                <a:prstClr val="black"/>
              </a:solidFill>
              <a:effectLst/>
              <a:uLnTx/>
              <a:uFillTx/>
              <a:latin typeface="Arial"/>
              <a:ea typeface="+mn-ea"/>
              <a:cs typeface="+mn-cs"/>
            </a:endParaRPr>
          </a:p>
        </p:txBody>
      </p:sp>
      <p:sp>
        <p:nvSpPr>
          <p:cNvPr id="60" name="Rectangle 59">
            <a:extLst>
              <a:ext uri="{FF2B5EF4-FFF2-40B4-BE49-F238E27FC236}">
                <a16:creationId xmlns:a16="http://schemas.microsoft.com/office/drawing/2014/main" id="{40B9FFA1-02D8-4802-AF81-A65851B95A4F}"/>
              </a:ext>
            </a:extLst>
          </p:cNvPr>
          <p:cNvSpPr/>
          <p:nvPr/>
        </p:nvSpPr>
        <p:spPr>
          <a:xfrm>
            <a:off x="5775513" y="1108845"/>
            <a:ext cx="5029800" cy="4888211"/>
          </a:xfrm>
          <a:prstGeom prst="rect">
            <a:avLst/>
          </a:prstGeom>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err="1">
              <a:ln>
                <a:noFill/>
              </a:ln>
              <a:solidFill>
                <a:prstClr val="black"/>
              </a:solidFill>
              <a:effectLst/>
              <a:uLnTx/>
              <a:uFillTx/>
              <a:latin typeface="Arial"/>
              <a:ea typeface="+mn-ea"/>
              <a:cs typeface="+mn-cs"/>
            </a:endParaRPr>
          </a:p>
        </p:txBody>
      </p:sp>
      <p:sp>
        <p:nvSpPr>
          <p:cNvPr id="37" name="Textfeld 36">
            <a:extLst>
              <a:ext uri="{FF2B5EF4-FFF2-40B4-BE49-F238E27FC236}">
                <a16:creationId xmlns:a16="http://schemas.microsoft.com/office/drawing/2014/main" id="{6F9E280F-6909-4D1E-BFBB-4DB9A4CF4070}"/>
              </a:ext>
            </a:extLst>
          </p:cNvPr>
          <p:cNvSpPr txBox="1"/>
          <p:nvPr/>
        </p:nvSpPr>
        <p:spPr>
          <a:xfrm>
            <a:off x="2372643" y="6492012"/>
            <a:ext cx="267092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6F6F6F"/>
                </a:solidFill>
                <a:effectLst/>
                <a:uLnTx/>
                <a:uFillTx/>
                <a:latin typeface="Arial" panose="020B0604020202020204" pitchFamily="34" charset="0"/>
                <a:ea typeface="+mn-ea"/>
                <a:cs typeface="Arial" panose="020B0604020202020204" pitchFamily="34" charset="0"/>
              </a:rPr>
              <a:t>Sustainable Agricultural Systems and Policies (AgSys)</a:t>
            </a:r>
          </a:p>
        </p:txBody>
      </p:sp>
      <p:sp>
        <p:nvSpPr>
          <p:cNvPr id="38" name="Textfeld 34">
            <a:extLst>
              <a:ext uri="{FF2B5EF4-FFF2-40B4-BE49-F238E27FC236}">
                <a16:creationId xmlns:a16="http://schemas.microsoft.com/office/drawing/2014/main" id="{E32601BE-7D54-4B75-8927-AEBF22BE02B2}"/>
              </a:ext>
            </a:extLst>
          </p:cNvPr>
          <p:cNvSpPr txBox="1"/>
          <p:nvPr/>
        </p:nvSpPr>
        <p:spPr>
          <a:xfrm>
            <a:off x="1545918" y="1651885"/>
            <a:ext cx="4068813" cy="2483309"/>
          </a:xfrm>
          <a:prstGeom prst="rect">
            <a:avLst/>
          </a:prstGeom>
          <a:noFill/>
        </p:spPr>
        <p:txBody>
          <a:bodyPr wrap="square" lIns="121920" tIns="60960" rIns="121920" bIns="6096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67" b="1" i="0" u="none" strike="noStrike" kern="1200" cap="none" spc="0" normalizeH="0" baseline="0" noProof="0">
                <a:ln>
                  <a:noFill/>
                </a:ln>
                <a:solidFill>
                  <a:prstClr val="black"/>
                </a:solidFill>
                <a:effectLst/>
                <a:uLnTx/>
                <a:uFillTx/>
                <a:latin typeface="Arial"/>
                <a:ea typeface="+mn-ea"/>
                <a:cs typeface="+mn-cs"/>
              </a:rPr>
              <a:t>Ministry </a:t>
            </a:r>
            <a:r>
              <a:rPr kumimoji="0" lang="de-DE" sz="1667" b="1" i="0" u="none" strike="noStrike" kern="1200" cap="none" spc="0" normalizeH="0" baseline="0" noProof="0" err="1">
                <a:ln>
                  <a:noFill/>
                </a:ln>
                <a:solidFill>
                  <a:prstClr val="black"/>
                </a:solidFill>
                <a:effectLst/>
                <a:uLnTx/>
                <a:uFillTx/>
                <a:latin typeface="Arial"/>
                <a:ea typeface="+mn-ea"/>
                <a:cs typeface="+mn-cs"/>
              </a:rPr>
              <a:t>of</a:t>
            </a:r>
            <a:r>
              <a:rPr kumimoji="0" lang="de-DE" sz="1667" b="1" i="0" u="none" strike="noStrike" kern="1200" cap="none" spc="0" normalizeH="0" baseline="0" noProof="0">
                <a:ln>
                  <a:noFill/>
                </a:ln>
                <a:solidFill>
                  <a:prstClr val="black"/>
                </a:solidFill>
                <a:effectLst/>
                <a:uLnTx/>
                <a:uFillTx/>
                <a:latin typeface="Arial"/>
                <a:ea typeface="+mn-ea"/>
                <a:cs typeface="+mn-cs"/>
              </a:rPr>
              <a:t> </a:t>
            </a:r>
            <a:endParaRPr kumimoji="0" lang="de-DE" sz="1667" b="1" i="0" u="none" strike="noStrike" kern="1200" cap="none" spc="0" normalizeH="0" baseline="0" noProof="0">
              <a:ln>
                <a:noFill/>
              </a:ln>
              <a:solidFill>
                <a:prstClr val="black"/>
              </a:solidFill>
              <a:effectLst/>
              <a:uLnTx/>
              <a:uFillTx/>
              <a:latin typeface="Arial"/>
              <a:ea typeface="+mn-ea"/>
              <a:cs typeface="Arial"/>
            </a:endParaRPr>
          </a:p>
          <a:p>
            <a:pPr marL="380990" marR="0" lvl="0" indent="-380990" algn="l" defTabSz="914400" rtl="0" eaLnBrk="1" fontAlgn="auto" latinLnBrk="0" hangingPunct="1">
              <a:lnSpc>
                <a:spcPct val="100000"/>
              </a:lnSpc>
              <a:spcBef>
                <a:spcPts val="0"/>
              </a:spcBef>
              <a:spcAft>
                <a:spcPts val="0"/>
              </a:spcAft>
              <a:buClrTx/>
              <a:buSzTx/>
              <a:buFont typeface="Arial"/>
              <a:buChar char="•"/>
              <a:tabLst/>
              <a:defRPr/>
            </a:pPr>
            <a:r>
              <a:rPr kumimoji="0" lang="de-DE" sz="1667" b="0" i="0" u="none" strike="noStrike" kern="1200" cap="none" spc="0" normalizeH="0" baseline="0" noProof="0" err="1">
                <a:ln>
                  <a:noFill/>
                </a:ln>
                <a:solidFill>
                  <a:prstClr val="black"/>
                </a:solidFill>
                <a:effectLst/>
                <a:uLnTx/>
                <a:uFillTx/>
                <a:latin typeface="Arial"/>
                <a:ea typeface="+mn-ea"/>
                <a:cs typeface="+mn-cs"/>
              </a:rPr>
              <a:t>Agriculture</a:t>
            </a:r>
            <a:r>
              <a:rPr kumimoji="0" lang="de-DE" sz="1667" b="0" i="0" u="none" strike="noStrike" kern="1200" cap="none" spc="0" normalizeH="0" baseline="0" noProof="0">
                <a:ln>
                  <a:noFill/>
                </a:ln>
                <a:solidFill>
                  <a:prstClr val="black"/>
                </a:solidFill>
                <a:effectLst/>
                <a:uLnTx/>
                <a:uFillTx/>
                <a:latin typeface="Arial"/>
                <a:ea typeface="+mn-ea"/>
                <a:cs typeface="+mn-cs"/>
              </a:rPr>
              <a:t> (</a:t>
            </a:r>
            <a:r>
              <a:rPr kumimoji="0" lang="de-DE" sz="1667" b="0" i="0" u="none" strike="noStrike" kern="1200" cap="none" spc="0" normalizeH="0" baseline="0" noProof="0" err="1">
                <a:ln>
                  <a:noFill/>
                </a:ln>
                <a:solidFill>
                  <a:prstClr val="black"/>
                </a:solidFill>
                <a:effectLst/>
                <a:uLnTx/>
                <a:uFillTx/>
                <a:latin typeface="Arial"/>
                <a:ea typeface="+mn-ea"/>
                <a:cs typeface="+mn-cs"/>
              </a:rPr>
              <a:t>MoA</a:t>
            </a:r>
            <a:r>
              <a:rPr kumimoji="0" lang="de-DE" sz="1667" b="0" i="0" u="none" strike="noStrike" kern="1200" cap="none" spc="0" normalizeH="0" baseline="0" noProof="0">
                <a:ln>
                  <a:noFill/>
                </a:ln>
                <a:solidFill>
                  <a:prstClr val="black"/>
                </a:solidFill>
                <a:effectLst/>
                <a:uLnTx/>
                <a:uFillTx/>
                <a:latin typeface="Arial"/>
                <a:ea typeface="+mn-ea"/>
                <a:cs typeface="+mn-cs"/>
              </a:rPr>
              <a:t>)</a:t>
            </a:r>
            <a:endParaRPr kumimoji="0" lang="de-DE" sz="1667" b="0" i="0" u="none" strike="noStrike" kern="1200" cap="none" spc="0" normalizeH="0" baseline="0" noProof="0">
              <a:ln>
                <a:noFill/>
              </a:ln>
              <a:solidFill>
                <a:prstClr val="black"/>
              </a:solidFill>
              <a:effectLst/>
              <a:uLnTx/>
              <a:uFillTx/>
              <a:latin typeface="Arial"/>
              <a:ea typeface="+mn-ea"/>
              <a:cs typeface="Arial"/>
            </a:endParaRPr>
          </a:p>
          <a:p>
            <a:pPr marL="380990" marR="0" lvl="0" indent="-380990" algn="l" defTabSz="914400" rtl="0" eaLnBrk="1" fontAlgn="auto" latinLnBrk="0" hangingPunct="1">
              <a:lnSpc>
                <a:spcPct val="100000"/>
              </a:lnSpc>
              <a:spcBef>
                <a:spcPts val="0"/>
              </a:spcBef>
              <a:spcAft>
                <a:spcPts val="0"/>
              </a:spcAft>
              <a:buClrTx/>
              <a:buSzTx/>
              <a:buFont typeface="Arial"/>
              <a:buChar char="•"/>
              <a:tabLst/>
              <a:defRPr/>
            </a:pPr>
            <a:r>
              <a:rPr kumimoji="0" lang="de-DE" sz="1667" b="0" i="0" u="none" strike="noStrike" kern="1200" cap="none" spc="0" normalizeH="0" baseline="0" noProof="0" err="1">
                <a:ln>
                  <a:noFill/>
                </a:ln>
                <a:solidFill>
                  <a:prstClr val="black"/>
                </a:solidFill>
                <a:effectLst/>
                <a:uLnTx/>
                <a:uFillTx/>
                <a:latin typeface="Arial"/>
                <a:ea typeface="+mn-ea"/>
                <a:cs typeface="+mn-cs"/>
              </a:rPr>
              <a:t>Fisheries</a:t>
            </a:r>
            <a:r>
              <a:rPr kumimoji="0" lang="de-DE" sz="1667" b="0" i="0" u="none" strike="noStrike" kern="1200" cap="none" spc="0" normalizeH="0" baseline="0" noProof="0">
                <a:ln>
                  <a:noFill/>
                </a:ln>
                <a:solidFill>
                  <a:prstClr val="black"/>
                </a:solidFill>
                <a:effectLst/>
                <a:uLnTx/>
                <a:uFillTx/>
                <a:latin typeface="Arial"/>
                <a:ea typeface="+mn-ea"/>
                <a:cs typeface="+mn-cs"/>
              </a:rPr>
              <a:t> and </a:t>
            </a:r>
            <a:r>
              <a:rPr kumimoji="0" lang="de-DE" sz="1667" b="0" i="0" u="none" strike="noStrike" kern="1200" cap="none" spc="0" normalizeH="0" baseline="0" noProof="0" err="1">
                <a:ln>
                  <a:noFill/>
                </a:ln>
                <a:solidFill>
                  <a:prstClr val="black"/>
                </a:solidFill>
                <a:effectLst/>
                <a:uLnTx/>
                <a:uFillTx/>
                <a:latin typeface="Arial"/>
                <a:ea typeface="+mn-ea"/>
                <a:cs typeface="+mn-cs"/>
              </a:rPr>
              <a:t>Lifestock</a:t>
            </a:r>
            <a:r>
              <a:rPr kumimoji="0" lang="de-DE" sz="1667" b="0" i="0" u="none" strike="noStrike" kern="1200" cap="none" spc="0" normalizeH="0" baseline="0" noProof="0">
                <a:ln>
                  <a:noFill/>
                </a:ln>
                <a:solidFill>
                  <a:prstClr val="black"/>
                </a:solidFill>
                <a:effectLst/>
                <a:uLnTx/>
                <a:uFillTx/>
                <a:latin typeface="Arial"/>
                <a:ea typeface="+mn-ea"/>
                <a:cs typeface="+mn-cs"/>
              </a:rPr>
              <a:t> (MFL)</a:t>
            </a:r>
            <a:endParaRPr kumimoji="0" lang="de-DE" sz="1667" b="0" i="0" u="none" strike="noStrike" kern="1200" cap="none" spc="0" normalizeH="0" baseline="0" noProof="0">
              <a:ln>
                <a:noFill/>
              </a:ln>
              <a:solidFill>
                <a:prstClr val="black"/>
              </a:solidFill>
              <a:effectLst/>
              <a:uLnTx/>
              <a:uFillTx/>
              <a:latin typeface="Arial"/>
              <a:ea typeface="+mn-ea"/>
              <a:cs typeface="Arial"/>
            </a:endParaRPr>
          </a:p>
          <a:p>
            <a:pPr marL="380990" marR="0" lvl="0" indent="-380990" algn="l" defTabSz="914400" rtl="0" eaLnBrk="1" fontAlgn="auto" latinLnBrk="0" hangingPunct="1">
              <a:lnSpc>
                <a:spcPct val="100000"/>
              </a:lnSpc>
              <a:spcBef>
                <a:spcPts val="0"/>
              </a:spcBef>
              <a:spcAft>
                <a:spcPts val="0"/>
              </a:spcAft>
              <a:buClrTx/>
              <a:buSzTx/>
              <a:buFont typeface="Arial"/>
              <a:buChar char="•"/>
              <a:tabLst/>
              <a:defRPr/>
            </a:pPr>
            <a:r>
              <a:rPr kumimoji="0" lang="de-DE" sz="1667" b="0" i="0" u="none" strike="noStrike" kern="1200" cap="none" spc="0" normalizeH="0" baseline="0" noProof="0">
                <a:ln>
                  <a:noFill/>
                </a:ln>
                <a:solidFill>
                  <a:prstClr val="black"/>
                </a:solidFill>
                <a:effectLst/>
                <a:uLnTx/>
                <a:uFillTx/>
                <a:latin typeface="Arial"/>
                <a:ea typeface="+mn-ea"/>
                <a:cs typeface="Arial"/>
              </a:rPr>
              <a:t>Green Economy (</a:t>
            </a:r>
            <a:r>
              <a:rPr kumimoji="0" lang="de-DE" sz="1667" b="0" i="0" u="none" strike="noStrike" kern="1200" cap="none" spc="0" normalizeH="0" baseline="0" noProof="0" err="1">
                <a:ln>
                  <a:noFill/>
                </a:ln>
                <a:solidFill>
                  <a:prstClr val="black"/>
                </a:solidFill>
                <a:effectLst/>
                <a:uLnTx/>
                <a:uFillTx/>
                <a:latin typeface="Arial"/>
                <a:ea typeface="+mn-ea"/>
                <a:cs typeface="Arial"/>
              </a:rPr>
              <a:t>MoGE</a:t>
            </a:r>
            <a:r>
              <a:rPr kumimoji="0" lang="de-DE" sz="1667" b="0" i="0" u="none" strike="noStrike" kern="1200" cap="none" spc="0" normalizeH="0" baseline="0" noProof="0">
                <a:ln>
                  <a:noFill/>
                </a:ln>
                <a:solidFill>
                  <a:prstClr val="black"/>
                </a:solidFill>
                <a:effectLst/>
                <a:uLnTx/>
                <a:uFillTx/>
                <a:latin typeface="Arial"/>
                <a:ea typeface="+mn-ea"/>
                <a:cs typeface="Arial"/>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667" b="1" i="0" u="none" strike="noStrike" kern="1200" cap="none" spc="0" normalizeH="0" baseline="0" noProof="0">
              <a:ln>
                <a:noFill/>
              </a:ln>
              <a:solidFill>
                <a:prstClr val="black"/>
              </a:solidFill>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de-DE" sz="1667" b="1" i="0" u="none" strike="noStrike" kern="1200" cap="none" spc="0" normalizeH="0" baseline="0" noProof="0">
                <a:ln>
                  <a:noFill/>
                </a:ln>
                <a:solidFill>
                  <a:prstClr val="black"/>
                </a:solidFill>
                <a:effectLst/>
                <a:uLnTx/>
                <a:uFillTx/>
                <a:latin typeface="Arial"/>
                <a:ea typeface="+mn-ea"/>
                <a:cs typeface="Arial"/>
              </a:rPr>
              <a:t>Office </a:t>
            </a:r>
            <a:r>
              <a:rPr kumimoji="0" lang="de-DE" sz="1667" b="1" i="0" u="none" strike="noStrike" kern="1200" cap="none" spc="0" normalizeH="0" baseline="0" noProof="0" err="1">
                <a:ln>
                  <a:noFill/>
                </a:ln>
                <a:solidFill>
                  <a:prstClr val="black"/>
                </a:solidFill>
                <a:effectLst/>
                <a:uLnTx/>
                <a:uFillTx/>
                <a:latin typeface="Arial"/>
                <a:ea typeface="+mn-ea"/>
                <a:cs typeface="Arial"/>
              </a:rPr>
              <a:t>of</a:t>
            </a:r>
            <a:r>
              <a:rPr kumimoji="0" lang="de-DE" sz="1667" b="1" i="0" u="none" strike="noStrike" kern="1200" cap="none" spc="0" normalizeH="0" baseline="0" noProof="0">
                <a:ln>
                  <a:noFill/>
                </a:ln>
                <a:solidFill>
                  <a:prstClr val="black"/>
                </a:solidFill>
                <a:effectLst/>
                <a:uLnTx/>
                <a:uFillTx/>
                <a:latin typeface="Arial"/>
                <a:ea typeface="+mn-ea"/>
                <a:cs typeface="Arial"/>
              </a:rPr>
              <a:t> </a:t>
            </a:r>
            <a:r>
              <a:rPr kumimoji="0" lang="de-DE" sz="1667" b="1" i="0" u="none" strike="noStrike" kern="1200" cap="none" spc="0" normalizeH="0" baseline="0" noProof="0" err="1">
                <a:ln>
                  <a:noFill/>
                </a:ln>
                <a:solidFill>
                  <a:prstClr val="black"/>
                </a:solidFill>
                <a:effectLst/>
                <a:uLnTx/>
                <a:uFillTx/>
                <a:latin typeface="Arial"/>
                <a:ea typeface="+mn-ea"/>
                <a:cs typeface="Arial"/>
              </a:rPr>
              <a:t>the</a:t>
            </a:r>
            <a:r>
              <a:rPr kumimoji="0" lang="de-DE" sz="1667" b="1" i="0" u="none" strike="noStrike" kern="1200" cap="none" spc="0" normalizeH="0" baseline="0" noProof="0">
                <a:ln>
                  <a:noFill/>
                </a:ln>
                <a:solidFill>
                  <a:prstClr val="black"/>
                </a:solidFill>
                <a:effectLst/>
                <a:uLnTx/>
                <a:uFillTx/>
                <a:latin typeface="Arial"/>
                <a:ea typeface="+mn-ea"/>
                <a:cs typeface="Arial"/>
              </a:rPr>
              <a:t> </a:t>
            </a:r>
            <a:r>
              <a:rPr kumimoji="0" lang="de-DE" sz="1667" b="1" i="0" u="none" strike="noStrike" kern="1200" cap="none" spc="0" normalizeH="0" baseline="0" noProof="0" err="1">
                <a:ln>
                  <a:noFill/>
                </a:ln>
                <a:solidFill>
                  <a:prstClr val="black"/>
                </a:solidFill>
                <a:effectLst/>
                <a:uLnTx/>
                <a:uFillTx/>
                <a:latin typeface="Arial"/>
                <a:ea typeface="+mn-ea"/>
                <a:cs typeface="Arial"/>
              </a:rPr>
              <a:t>Vice</a:t>
            </a:r>
            <a:r>
              <a:rPr kumimoji="0" lang="de-DE" sz="1667" b="1" i="0" u="none" strike="noStrike" kern="1200" cap="none" spc="0" normalizeH="0" baseline="0" noProof="0">
                <a:ln>
                  <a:noFill/>
                </a:ln>
                <a:solidFill>
                  <a:prstClr val="black"/>
                </a:solidFill>
                <a:effectLst/>
                <a:uLnTx/>
                <a:uFillTx/>
                <a:latin typeface="Arial"/>
                <a:ea typeface="+mn-ea"/>
                <a:cs typeface="Arial"/>
              </a:rPr>
              <a:t> </a:t>
            </a:r>
            <a:r>
              <a:rPr kumimoji="0" lang="de-DE" sz="1667" b="1" i="0" u="none" strike="noStrike" kern="1200" cap="none" spc="0" normalizeH="0" baseline="0" noProof="0" err="1">
                <a:ln>
                  <a:noFill/>
                </a:ln>
                <a:solidFill>
                  <a:prstClr val="black"/>
                </a:solidFill>
                <a:effectLst/>
                <a:uLnTx/>
                <a:uFillTx/>
                <a:latin typeface="Arial"/>
                <a:ea typeface="+mn-ea"/>
                <a:cs typeface="Arial"/>
              </a:rPr>
              <a:t>President</a:t>
            </a:r>
            <a:r>
              <a:rPr kumimoji="0" lang="de-DE" sz="1667" b="1" i="0" u="none" strike="noStrike" kern="1200" cap="none" spc="0" normalizeH="0" baseline="0" noProof="0">
                <a:ln>
                  <a:noFill/>
                </a:ln>
                <a:solidFill>
                  <a:prstClr val="black"/>
                </a:solidFill>
                <a:effectLst/>
                <a:uLnTx/>
                <a:uFillTx/>
                <a:latin typeface="Arial"/>
                <a:ea typeface="+mn-ea"/>
                <a:cs typeface="Arial"/>
              </a:rPr>
              <a:t> </a:t>
            </a:r>
            <a:r>
              <a:rPr kumimoji="0" lang="de-DE" sz="1667" b="0" i="0" u="none" strike="noStrike" kern="1200" cap="none" spc="0" normalizeH="0" baseline="0" noProof="0">
                <a:ln>
                  <a:noFill/>
                </a:ln>
                <a:solidFill>
                  <a:prstClr val="black"/>
                </a:solidFill>
                <a:effectLst/>
                <a:uLnTx/>
                <a:uFillTx/>
                <a:latin typeface="Arial"/>
                <a:ea typeface="+mn-ea"/>
                <a:cs typeface="Arial"/>
              </a:rPr>
              <a:t>(OVP)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67" b="1" i="0" u="none" strike="noStrike" kern="1200" cap="none" spc="0" normalizeH="0" baseline="0" noProof="0">
                <a:ln>
                  <a:noFill/>
                </a:ln>
                <a:solidFill>
                  <a:prstClr val="black"/>
                </a:solidFill>
                <a:effectLst/>
                <a:uLnTx/>
                <a:uFillTx/>
                <a:latin typeface="Arial"/>
                <a:ea typeface="+mn-ea"/>
                <a:cs typeface="Arial"/>
              </a:rPr>
              <a:t>National Food &amp; Nutrition </a:t>
            </a:r>
            <a:r>
              <a:rPr kumimoji="0" lang="de-DE" sz="1667" b="1" i="0" u="none" strike="noStrike" kern="1200" cap="none" spc="0" normalizeH="0" baseline="0" noProof="0" err="1">
                <a:ln>
                  <a:noFill/>
                </a:ln>
                <a:solidFill>
                  <a:prstClr val="black"/>
                </a:solidFill>
                <a:effectLst/>
                <a:uLnTx/>
                <a:uFillTx/>
                <a:latin typeface="Arial"/>
                <a:ea typeface="+mn-ea"/>
                <a:cs typeface="Arial"/>
              </a:rPr>
              <a:t>Commission</a:t>
            </a:r>
            <a:r>
              <a:rPr kumimoji="0" lang="de-DE" sz="1667" b="1" i="0" u="none" strike="noStrike" kern="1200" cap="none" spc="0" normalizeH="0" baseline="0" noProof="0">
                <a:ln>
                  <a:noFill/>
                </a:ln>
                <a:solidFill>
                  <a:prstClr val="black"/>
                </a:solidFill>
                <a:effectLst/>
                <a:uLnTx/>
                <a:uFillTx/>
                <a:latin typeface="Arial"/>
                <a:ea typeface="+mn-ea"/>
                <a:cs typeface="Arial"/>
              </a:rPr>
              <a:t> </a:t>
            </a:r>
            <a:r>
              <a:rPr kumimoji="0" lang="de-DE" sz="1667" b="0" i="0" u="none" strike="noStrike" kern="1200" cap="none" spc="0" normalizeH="0" baseline="0" noProof="0">
                <a:ln>
                  <a:noFill/>
                </a:ln>
                <a:solidFill>
                  <a:prstClr val="black"/>
                </a:solidFill>
                <a:effectLst/>
                <a:uLnTx/>
                <a:uFillTx/>
                <a:latin typeface="Arial"/>
                <a:ea typeface="+mn-ea"/>
                <a:cs typeface="Arial"/>
              </a:rPr>
              <a:t>(NFNC)</a:t>
            </a:r>
            <a:r>
              <a:rPr kumimoji="0" lang="de-DE" sz="1667" b="1" i="0" u="none" strike="noStrike" kern="1200" cap="none" spc="0" normalizeH="0" baseline="0" noProof="0">
                <a:ln>
                  <a:noFill/>
                </a:ln>
                <a:solidFill>
                  <a:prstClr val="black"/>
                </a:solidFill>
                <a:effectLst/>
                <a:uLnTx/>
                <a:uFillTx/>
                <a:latin typeface="Arial"/>
                <a:ea typeface="+mn-ea"/>
                <a:cs typeface="Arial"/>
              </a:rPr>
              <a:t> </a:t>
            </a:r>
          </a:p>
        </p:txBody>
      </p:sp>
    </p:spTree>
    <p:extLst>
      <p:ext uri="{BB962C8B-B14F-4D97-AF65-F5344CB8AC3E}">
        <p14:creationId xmlns:p14="http://schemas.microsoft.com/office/powerpoint/2010/main" val="4222773003"/>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5CD8EA-5E8F-472C-812E-7DA414235287}"/>
              </a:ext>
            </a:extLst>
          </p:cNvPr>
          <p:cNvSpPr>
            <a:spLocks noGrp="1"/>
          </p:cNvSpPr>
          <p:nvPr>
            <p:ph type="title"/>
          </p:nvPr>
        </p:nvSpPr>
        <p:spPr/>
        <p:txBody>
          <a:bodyPr>
            <a:noAutofit/>
          </a:bodyPr>
          <a:lstStyle/>
          <a:p>
            <a:r>
              <a:rPr lang="en-GB" sz="2900">
                <a:solidFill>
                  <a:schemeClr val="accent1"/>
                </a:solidFill>
              </a:rPr>
              <a:t>GIZ Support to National Information Platform for Nutrition - NIPN</a:t>
            </a:r>
            <a:endParaRPr lang="en-GB" sz="2900"/>
          </a:p>
        </p:txBody>
      </p:sp>
      <p:sp>
        <p:nvSpPr>
          <p:cNvPr id="3" name="Content Placeholder 2">
            <a:extLst>
              <a:ext uri="{FF2B5EF4-FFF2-40B4-BE49-F238E27FC236}">
                <a16:creationId xmlns:a16="http://schemas.microsoft.com/office/drawing/2014/main" id="{0E6B8704-EA3D-4DA1-9C65-BCF763E38067}"/>
              </a:ext>
            </a:extLst>
          </p:cNvPr>
          <p:cNvSpPr>
            <a:spLocks noGrp="1"/>
          </p:cNvSpPr>
          <p:nvPr>
            <p:ph idx="1"/>
          </p:nvPr>
        </p:nvSpPr>
        <p:spPr/>
        <p:txBody>
          <a:bodyPr>
            <a:normAutofit/>
          </a:bodyPr>
          <a:lstStyle/>
          <a:p>
            <a:r>
              <a:rPr lang="en-GB" altLang="en-US" sz="1600" b="1">
                <a:solidFill>
                  <a:schemeClr val="accent1">
                    <a:lumMod val="75000"/>
                  </a:schemeClr>
                </a:solidFill>
                <a:latin typeface="+mn-lt"/>
              </a:rPr>
              <a:t>The NIPN initiative is part of the EU commitment to prevent malnutrition</a:t>
            </a:r>
          </a:p>
          <a:p>
            <a:r>
              <a:rPr lang="en-US" sz="1600" b="1">
                <a:solidFill>
                  <a:schemeClr val="accent1">
                    <a:lumMod val="75000"/>
                  </a:schemeClr>
                </a:solidFill>
                <a:latin typeface="+mn-lt"/>
              </a:rPr>
              <a:t>9 countries are supported by the EU </a:t>
            </a:r>
            <a:r>
              <a:rPr lang="en-US" sz="1600">
                <a:latin typeface="+mn-lt"/>
              </a:rPr>
              <a:t>to implement the NIPN approach</a:t>
            </a:r>
          </a:p>
          <a:p>
            <a:pPr lvl="1">
              <a:buFont typeface="Courier New" panose="02070309020205020404" pitchFamily="49" charset="0"/>
              <a:buChar char="o"/>
            </a:pPr>
            <a:r>
              <a:rPr lang="en-GB" altLang="en-US" sz="1600">
                <a:solidFill>
                  <a:schemeClr val="accent1">
                    <a:lumMod val="75000"/>
                  </a:schemeClr>
                </a:solidFill>
                <a:latin typeface="+mn-lt"/>
              </a:rPr>
              <a:t>Asia:</a:t>
            </a:r>
            <a:r>
              <a:rPr lang="en-GB" sz="1600">
                <a:solidFill>
                  <a:schemeClr val="accent3"/>
                </a:solidFill>
              </a:rPr>
              <a:t> </a:t>
            </a:r>
            <a:r>
              <a:rPr lang="en-GB" sz="1400">
                <a:latin typeface="+mn-lt"/>
              </a:rPr>
              <a:t>Lao PDR</a:t>
            </a:r>
          </a:p>
          <a:p>
            <a:pPr lvl="1">
              <a:buFont typeface="Courier New" panose="02070309020205020404" pitchFamily="49" charset="0"/>
              <a:buChar char="o"/>
            </a:pPr>
            <a:r>
              <a:rPr lang="en-GB" altLang="en-US" sz="1600">
                <a:solidFill>
                  <a:schemeClr val="accent1">
                    <a:lumMod val="75000"/>
                  </a:schemeClr>
                </a:solidFill>
                <a:latin typeface="+mn-lt"/>
              </a:rPr>
              <a:t>South America: </a:t>
            </a:r>
            <a:r>
              <a:rPr lang="en-GB" sz="1400">
                <a:latin typeface="+mn-lt"/>
              </a:rPr>
              <a:t>Guatemala</a:t>
            </a:r>
          </a:p>
          <a:p>
            <a:pPr lvl="1">
              <a:buFont typeface="Courier New" panose="02070309020205020404" pitchFamily="49" charset="0"/>
              <a:buChar char="o"/>
            </a:pPr>
            <a:r>
              <a:rPr lang="en-GB" sz="1600">
                <a:solidFill>
                  <a:schemeClr val="accent1">
                    <a:lumMod val="75000"/>
                  </a:schemeClr>
                </a:solidFill>
                <a:latin typeface="+mn-lt"/>
              </a:rPr>
              <a:t>Africa</a:t>
            </a:r>
            <a:r>
              <a:rPr lang="en-GB" sz="1600" b="1">
                <a:solidFill>
                  <a:schemeClr val="accent1">
                    <a:lumMod val="75000"/>
                  </a:schemeClr>
                </a:solidFill>
                <a:latin typeface="+mn-lt"/>
              </a:rPr>
              <a:t>:</a:t>
            </a:r>
            <a:r>
              <a:rPr lang="en-GB" sz="1600">
                <a:solidFill>
                  <a:schemeClr val="accent3"/>
                </a:solidFill>
              </a:rPr>
              <a:t> </a:t>
            </a:r>
            <a:r>
              <a:rPr lang="en-GB" sz="1400">
                <a:latin typeface="+mn-lt"/>
              </a:rPr>
              <a:t>Burkina Faso, Côte d’Ivoire, Ethiopia*, Kenya, Niger*, Uganda and Zambia*</a:t>
            </a:r>
            <a:r>
              <a:rPr lang="en-GB" sz="1400" i="1">
                <a:latin typeface="+mn-lt"/>
              </a:rPr>
              <a:t> </a:t>
            </a:r>
            <a:r>
              <a:rPr lang="en-GB" sz="1000" i="1">
                <a:latin typeface="+mn-lt"/>
              </a:rPr>
              <a:t>(* = </a:t>
            </a:r>
            <a:r>
              <a:rPr lang="en-GB" altLang="en-US" sz="1000" i="1">
                <a:latin typeface="+mn-lt"/>
              </a:rPr>
              <a:t>BMZ- and  EU-support (joint action)</a:t>
            </a:r>
          </a:p>
          <a:p>
            <a:pPr marL="457200" lvl="1" indent="0">
              <a:buNone/>
            </a:pPr>
            <a:endParaRPr lang="en-GB" altLang="en-US" sz="1000" i="1">
              <a:latin typeface="+mn-lt"/>
            </a:endParaRPr>
          </a:p>
          <a:p>
            <a:pPr marL="0" indent="0" algn="ctr">
              <a:buNone/>
            </a:pPr>
            <a:r>
              <a:rPr lang="en-GB" altLang="en-US" sz="2400" b="1">
                <a:solidFill>
                  <a:schemeClr val="accent3"/>
                </a:solidFill>
                <a:latin typeface="+mn-lt"/>
              </a:rPr>
              <a:t>NIPN in Zambia</a:t>
            </a:r>
          </a:p>
          <a:p>
            <a:pPr lvl="1" algn="ctr"/>
            <a:r>
              <a:rPr lang="en-GB" altLang="en-US" sz="1600">
                <a:solidFill>
                  <a:schemeClr val="accent3"/>
                </a:solidFill>
                <a:latin typeface="+mn-lt"/>
              </a:rPr>
              <a:t>Policy component </a:t>
            </a:r>
            <a:r>
              <a:rPr lang="en-GB" altLang="en-US" sz="1600">
                <a:latin typeface="+mn-lt"/>
              </a:rPr>
              <a:t>and dissemination of evidence with </a:t>
            </a:r>
            <a:r>
              <a:rPr lang="en-GB" altLang="en-US" sz="2000" b="1">
                <a:solidFill>
                  <a:schemeClr val="accent3"/>
                </a:solidFill>
                <a:latin typeface="+mn-lt"/>
              </a:rPr>
              <a:t>NFNC</a:t>
            </a:r>
            <a:r>
              <a:rPr lang="en-GB" altLang="en-US" sz="1600" b="1">
                <a:solidFill>
                  <a:schemeClr val="accent3"/>
                </a:solidFill>
                <a:latin typeface="+mn-lt"/>
              </a:rPr>
              <a:t> </a:t>
            </a:r>
            <a:r>
              <a:rPr lang="en-GB" altLang="en-US" sz="1600">
                <a:latin typeface="+mn-lt"/>
              </a:rPr>
              <a:t>and</a:t>
            </a:r>
            <a:r>
              <a:rPr lang="en-GB" altLang="en-US" sz="1600" b="1">
                <a:solidFill>
                  <a:schemeClr val="accent3"/>
                </a:solidFill>
                <a:latin typeface="+mn-lt"/>
              </a:rPr>
              <a:t> </a:t>
            </a:r>
            <a:r>
              <a:rPr lang="en-GB" altLang="en-US" sz="1600">
                <a:solidFill>
                  <a:schemeClr val="accent3"/>
                </a:solidFill>
                <a:latin typeface="+mn-lt"/>
              </a:rPr>
              <a:t>Data component </a:t>
            </a:r>
            <a:r>
              <a:rPr lang="en-GB" altLang="en-US" sz="1600">
                <a:latin typeface="+mn-lt"/>
              </a:rPr>
              <a:t>with </a:t>
            </a:r>
            <a:r>
              <a:rPr lang="en-GB" altLang="en-US" sz="2000" b="1" err="1">
                <a:solidFill>
                  <a:schemeClr val="accent3"/>
                </a:solidFill>
                <a:latin typeface="+mn-lt"/>
              </a:rPr>
              <a:t>ZamStats</a:t>
            </a:r>
            <a:endParaRPr lang="en-GB" altLang="en-US" sz="1600" b="1">
              <a:solidFill>
                <a:schemeClr val="accent3"/>
              </a:solidFill>
              <a:latin typeface="+mn-lt"/>
            </a:endParaRPr>
          </a:p>
        </p:txBody>
      </p:sp>
      <p:sp>
        <p:nvSpPr>
          <p:cNvPr id="6" name="Slide Number Placeholder 5">
            <a:extLst>
              <a:ext uri="{FF2B5EF4-FFF2-40B4-BE49-F238E27FC236}">
                <a16:creationId xmlns:a16="http://schemas.microsoft.com/office/drawing/2014/main" id="{8BF28680-B78E-4CA2-9A9C-8917A2CFEF1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C702AE-1502-43AE-8DBA-2BCAD3408EF2}" type="slidenum">
              <a:rPr kumimoji="0" lang="fr-FR" sz="1200" b="0" i="0" u="none" strike="noStrike" kern="1200" cap="none" spc="0" normalizeH="0" baseline="0" noProof="0" smtClean="0">
                <a:ln>
                  <a:noFill/>
                </a:ln>
                <a:solidFill>
                  <a:srgbClr val="FFFFFF"/>
                </a:solidFill>
                <a:effectLst/>
                <a:uLnTx/>
                <a:uFillTx/>
                <a:latin typeface="Trebuchet M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fr-FR" sz="1200" b="0" i="0" u="none" strike="noStrike" kern="1200" cap="none" spc="0" normalizeH="0" baseline="0" noProof="0">
              <a:ln>
                <a:noFill/>
              </a:ln>
              <a:solidFill>
                <a:srgbClr val="FFFFFF"/>
              </a:solidFill>
              <a:effectLst/>
              <a:uLnTx/>
              <a:uFillTx/>
              <a:latin typeface="Trebuchet MS"/>
              <a:ea typeface="+mn-ea"/>
              <a:cs typeface="+mn-cs"/>
            </a:endParaRPr>
          </a:p>
        </p:txBody>
      </p:sp>
      <p:pic>
        <p:nvPicPr>
          <p:cNvPr id="7" name="Content Placeholder 14" descr="A red and white logo&#10;&#10;Description automatically generated with low confidence">
            <a:extLst>
              <a:ext uri="{FF2B5EF4-FFF2-40B4-BE49-F238E27FC236}">
                <a16:creationId xmlns:a16="http://schemas.microsoft.com/office/drawing/2014/main" id="{4BF8578C-1A05-4639-8ED4-990AB735CEA9}"/>
              </a:ext>
            </a:extLst>
          </p:cNvPr>
          <p:cNvPicPr>
            <a:picLocks noGrp="1" noChangeAspect="1"/>
          </p:cNvPicPr>
          <p:nvPr>
            <p:ph sz="quarter" idx="13"/>
          </p:nvPr>
        </p:nvPicPr>
        <p:blipFill>
          <a:blip r:embed="rId3" cstate="email">
            <a:extLst>
              <a:ext uri="{28A0092B-C50C-407E-A947-70E740481C1C}">
                <a14:useLocalDpi xmlns:a14="http://schemas.microsoft.com/office/drawing/2010/main"/>
              </a:ext>
            </a:extLst>
          </a:blip>
          <a:stretch>
            <a:fillRect/>
          </a:stretch>
        </p:blipFill>
        <p:spPr>
          <a:xfrm>
            <a:off x="3808501" y="4858114"/>
            <a:ext cx="1044338" cy="1290856"/>
          </a:xfrm>
        </p:spPr>
      </p:pic>
      <p:sp>
        <p:nvSpPr>
          <p:cNvPr id="4" name="Content Placeholder 3">
            <a:extLst>
              <a:ext uri="{FF2B5EF4-FFF2-40B4-BE49-F238E27FC236}">
                <a16:creationId xmlns:a16="http://schemas.microsoft.com/office/drawing/2014/main" id="{82260D63-329C-B70C-7C3B-06F893704C25}"/>
              </a:ext>
            </a:extLst>
          </p:cNvPr>
          <p:cNvSpPr>
            <a:spLocks noGrp="1"/>
          </p:cNvSpPr>
          <p:nvPr>
            <p:ph sz="quarter" idx="17"/>
          </p:nvPr>
        </p:nvSpPr>
        <p:spPr/>
        <p:txBody>
          <a:bodyPr/>
          <a:lstStyle/>
          <a:p>
            <a:endParaRPr lang="en-US"/>
          </a:p>
        </p:txBody>
      </p:sp>
      <p:sp>
        <p:nvSpPr>
          <p:cNvPr id="5" name="Content Placeholder 4">
            <a:extLst>
              <a:ext uri="{FF2B5EF4-FFF2-40B4-BE49-F238E27FC236}">
                <a16:creationId xmlns:a16="http://schemas.microsoft.com/office/drawing/2014/main" id="{77A9421D-244C-44A9-44A9-A8A837BB9BAD}"/>
              </a:ext>
            </a:extLst>
          </p:cNvPr>
          <p:cNvSpPr>
            <a:spLocks noGrp="1"/>
          </p:cNvSpPr>
          <p:nvPr>
            <p:ph sz="quarter" idx="18"/>
          </p:nvPr>
        </p:nvSpPr>
        <p:spPr/>
        <p:txBody>
          <a:bodyPr/>
          <a:lstStyle/>
          <a:p>
            <a:endParaRPr lang="en-US"/>
          </a:p>
        </p:txBody>
      </p:sp>
      <p:pic>
        <p:nvPicPr>
          <p:cNvPr id="9" name="Picture 8" descr="A picture containing text, font, logo, graphic design&#10;&#10;Description automatically generated">
            <a:extLst>
              <a:ext uri="{FF2B5EF4-FFF2-40B4-BE49-F238E27FC236}">
                <a16:creationId xmlns:a16="http://schemas.microsoft.com/office/drawing/2014/main" id="{9B576CD8-D78A-4296-AAEC-57A868E7CC53}"/>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999156" y="4999062"/>
            <a:ext cx="2952750" cy="1238250"/>
          </a:xfrm>
          <a:prstGeom prst="rect">
            <a:avLst/>
          </a:prstGeom>
        </p:spPr>
      </p:pic>
      <p:sp>
        <p:nvSpPr>
          <p:cNvPr id="11" name="Arrow: Left-Right 10">
            <a:extLst>
              <a:ext uri="{FF2B5EF4-FFF2-40B4-BE49-F238E27FC236}">
                <a16:creationId xmlns:a16="http://schemas.microsoft.com/office/drawing/2014/main" id="{2160FA1D-3289-4A33-92C0-4748140B1F18}"/>
              </a:ext>
            </a:extLst>
          </p:cNvPr>
          <p:cNvSpPr/>
          <p:nvPr/>
        </p:nvSpPr>
        <p:spPr>
          <a:xfrm>
            <a:off x="5425203" y="5289876"/>
            <a:ext cx="1341593" cy="427333"/>
          </a:xfrm>
          <a:prstGeom prst="leftRightArrow">
            <a:avLst/>
          </a:prstGeom>
          <a:ln>
            <a:solidFill>
              <a:schemeClr val="accent3"/>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AE8D"/>
              </a:solidFill>
              <a:effectLst/>
              <a:uLnTx/>
              <a:uFillTx/>
              <a:latin typeface="Trebuchet MS"/>
              <a:ea typeface="+mn-ea"/>
              <a:cs typeface="+mn-cs"/>
            </a:endParaRPr>
          </a:p>
        </p:txBody>
      </p:sp>
    </p:spTree>
    <p:extLst>
      <p:ext uri="{BB962C8B-B14F-4D97-AF65-F5344CB8AC3E}">
        <p14:creationId xmlns:p14="http://schemas.microsoft.com/office/powerpoint/2010/main" val="128090271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0A68F-B1CD-C8BB-A444-C5E456EF61B1}"/>
              </a:ext>
            </a:extLst>
          </p:cNvPr>
          <p:cNvSpPr>
            <a:spLocks noGrp="1"/>
          </p:cNvSpPr>
          <p:nvPr>
            <p:ph type="title"/>
          </p:nvPr>
        </p:nvSpPr>
        <p:spPr>
          <a:xfrm>
            <a:off x="599755" y="266620"/>
            <a:ext cx="11414444" cy="484613"/>
          </a:xfrm>
        </p:spPr>
        <p:txBody>
          <a:bodyPr/>
          <a:lstStyle/>
          <a:p>
            <a:r>
              <a:rPr lang="en-US" dirty="0">
                <a:cs typeface="Arial"/>
              </a:rPr>
              <a:t>GIZ Contribution to the Food Systems Pathways</a:t>
            </a:r>
            <a:endParaRPr lang="en-US" dirty="0"/>
          </a:p>
        </p:txBody>
      </p:sp>
      <p:sp>
        <p:nvSpPr>
          <p:cNvPr id="3" name="Footer Placeholder 2">
            <a:extLst>
              <a:ext uri="{FF2B5EF4-FFF2-40B4-BE49-F238E27FC236}">
                <a16:creationId xmlns:a16="http://schemas.microsoft.com/office/drawing/2014/main" id="{66FAE103-6184-6D68-9908-E894251F5308}"/>
              </a:ext>
            </a:extLst>
          </p:cNvPr>
          <p:cNvSpPr>
            <a:spLocks noGrp="1"/>
          </p:cNvSpPr>
          <p:nvPr>
            <p:ph type="ftr" sz="quarter" idx="10"/>
          </p:nvPr>
        </p:nvSpPr>
        <p:spPr/>
        <p:txBody>
          <a:bodyPr/>
          <a:lstStyle/>
          <a:p>
            <a:r>
              <a:rPr lang="en-US"/>
              <a:t>Presentation on the CTREATE Project </a:t>
            </a:r>
          </a:p>
        </p:txBody>
      </p:sp>
      <p:sp>
        <p:nvSpPr>
          <p:cNvPr id="4" name="Date Placeholder 3">
            <a:extLst>
              <a:ext uri="{FF2B5EF4-FFF2-40B4-BE49-F238E27FC236}">
                <a16:creationId xmlns:a16="http://schemas.microsoft.com/office/drawing/2014/main" id="{E282F850-C096-1930-5ECB-E26139E2CFE8}"/>
              </a:ext>
            </a:extLst>
          </p:cNvPr>
          <p:cNvSpPr>
            <a:spLocks noGrp="1"/>
          </p:cNvSpPr>
          <p:nvPr>
            <p:ph type="dt" sz="half" idx="11"/>
          </p:nvPr>
        </p:nvSpPr>
        <p:spPr/>
        <p:txBody>
          <a:bodyPr/>
          <a:lstStyle/>
          <a:p>
            <a:fld id="{DD58254A-DF7B-4F4F-AD0E-A89B7BB6CDF0}" type="datetime1">
              <a:rPr lang="en-US" smtClean="0"/>
              <a:t>9/12/2023</a:t>
            </a:fld>
            <a:endParaRPr lang="de-DE"/>
          </a:p>
        </p:txBody>
      </p:sp>
      <p:pic>
        <p:nvPicPr>
          <p:cNvPr id="10" name="Grafik 9">
            <a:extLst>
              <a:ext uri="{FF2B5EF4-FFF2-40B4-BE49-F238E27FC236}">
                <a16:creationId xmlns:a16="http://schemas.microsoft.com/office/drawing/2014/main" id="{443F8C0D-C8E0-4A66-B3AF-6D3737EE619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66539" y="1267882"/>
            <a:ext cx="3222823" cy="461221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graphicFrame>
        <p:nvGraphicFramePr>
          <p:cNvPr id="7" name="Diagramm 6">
            <a:extLst>
              <a:ext uri="{FF2B5EF4-FFF2-40B4-BE49-F238E27FC236}">
                <a16:creationId xmlns:a16="http://schemas.microsoft.com/office/drawing/2014/main" id="{07AC265E-636D-4325-BFA8-133060AE9973}"/>
              </a:ext>
            </a:extLst>
          </p:cNvPr>
          <p:cNvGraphicFramePr/>
          <p:nvPr>
            <p:extLst>
              <p:ext uri="{D42A27DB-BD31-4B8C-83A1-F6EECF244321}">
                <p14:modId xmlns:p14="http://schemas.microsoft.com/office/powerpoint/2010/main" val="2237388656"/>
              </p:ext>
            </p:extLst>
          </p:nvPr>
        </p:nvGraphicFramePr>
        <p:xfrm>
          <a:off x="3238499" y="864657"/>
          <a:ext cx="7162801" cy="541866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6" name="Grafik 5">
            <a:extLst>
              <a:ext uri="{FF2B5EF4-FFF2-40B4-BE49-F238E27FC236}">
                <a16:creationId xmlns:a16="http://schemas.microsoft.com/office/drawing/2014/main" id="{F14BAEFD-BC23-40A8-A9CC-F9AC07DE02F3}"/>
              </a:ext>
            </a:extLst>
          </p:cNvPr>
          <p:cNvPicPr>
            <a:picLocks noChangeAspect="1"/>
          </p:cNvPicPr>
          <p:nvPr/>
        </p:nvPicPr>
        <p:blipFill>
          <a:blip r:embed="rId9"/>
          <a:stretch>
            <a:fillRect/>
          </a:stretch>
        </p:blipFill>
        <p:spPr>
          <a:xfrm>
            <a:off x="10245725" y="864657"/>
            <a:ext cx="1946275" cy="5550996"/>
          </a:xfrm>
          <a:prstGeom prst="rect">
            <a:avLst/>
          </a:prstGeom>
        </p:spPr>
      </p:pic>
    </p:spTree>
    <p:extLst>
      <p:ext uri="{BB962C8B-B14F-4D97-AF65-F5344CB8AC3E}">
        <p14:creationId xmlns:p14="http://schemas.microsoft.com/office/powerpoint/2010/main" val="3035172861"/>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6D7BC25-95DE-4006-B776-E3170031AFB2}"/>
              </a:ext>
            </a:extLst>
          </p:cNvPr>
          <p:cNvSpPr>
            <a:spLocks noGrp="1"/>
          </p:cNvSpPr>
          <p:nvPr>
            <p:ph type="title"/>
          </p:nvPr>
        </p:nvSpPr>
        <p:spPr>
          <a:xfrm>
            <a:off x="599755" y="273985"/>
            <a:ext cx="11414444" cy="720725"/>
          </a:xfrm>
        </p:spPr>
        <p:txBody>
          <a:bodyPr/>
          <a:lstStyle/>
          <a:p>
            <a:r>
              <a:rPr lang="de-DE" dirty="0"/>
              <a:t>Outlook: Future </a:t>
            </a:r>
            <a:r>
              <a:rPr lang="de-DE" dirty="0" err="1"/>
              <a:t>of</a:t>
            </a:r>
            <a:r>
              <a:rPr lang="de-DE" dirty="0"/>
              <a:t> </a:t>
            </a:r>
            <a:r>
              <a:rPr lang="de-DE" dirty="0" err="1"/>
              <a:t>Zambias</a:t>
            </a:r>
            <a:r>
              <a:rPr lang="de-DE" dirty="0"/>
              <a:t> Food System</a:t>
            </a:r>
          </a:p>
        </p:txBody>
      </p:sp>
      <p:sp>
        <p:nvSpPr>
          <p:cNvPr id="4" name="Fußzeilenplatzhalter 3">
            <a:extLst>
              <a:ext uri="{FF2B5EF4-FFF2-40B4-BE49-F238E27FC236}">
                <a16:creationId xmlns:a16="http://schemas.microsoft.com/office/drawing/2014/main" id="{8D72919B-983A-469B-9062-12334D0DC890}"/>
              </a:ext>
            </a:extLst>
          </p:cNvPr>
          <p:cNvSpPr>
            <a:spLocks noGrp="1"/>
          </p:cNvSpPr>
          <p:nvPr>
            <p:ph type="ftr" sz="quarter" idx="10"/>
          </p:nvPr>
        </p:nvSpPr>
        <p:spPr/>
        <p:txBody>
          <a:bodyPr/>
          <a:lstStyle/>
          <a:p>
            <a:r>
              <a:rPr lang="en-US"/>
              <a:t>Presentation on the CTREATE Project </a:t>
            </a:r>
          </a:p>
        </p:txBody>
      </p:sp>
      <p:sp>
        <p:nvSpPr>
          <p:cNvPr id="5" name="Datumsplatzhalter 4">
            <a:extLst>
              <a:ext uri="{FF2B5EF4-FFF2-40B4-BE49-F238E27FC236}">
                <a16:creationId xmlns:a16="http://schemas.microsoft.com/office/drawing/2014/main" id="{1D824E7B-FBD6-40DA-AF9B-3A086BFEB692}"/>
              </a:ext>
            </a:extLst>
          </p:cNvPr>
          <p:cNvSpPr>
            <a:spLocks noGrp="1"/>
          </p:cNvSpPr>
          <p:nvPr>
            <p:ph type="dt" sz="half" idx="11"/>
          </p:nvPr>
        </p:nvSpPr>
        <p:spPr/>
        <p:txBody>
          <a:bodyPr/>
          <a:lstStyle/>
          <a:p>
            <a:fld id="{EFA81C46-8960-4587-A515-7CA2F479603B}" type="datetime1">
              <a:rPr lang="en-US" smtClean="0"/>
              <a:t>9/12/2023</a:t>
            </a:fld>
            <a:endParaRPr lang="de-DE"/>
          </a:p>
        </p:txBody>
      </p:sp>
      <p:pic>
        <p:nvPicPr>
          <p:cNvPr id="8" name="Grafik 7">
            <a:extLst>
              <a:ext uri="{FF2B5EF4-FFF2-40B4-BE49-F238E27FC236}">
                <a16:creationId xmlns:a16="http://schemas.microsoft.com/office/drawing/2014/main" id="{25ABB6B0-FD9D-4D83-B621-2A9601CBD85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4930550"/>
            <a:ext cx="12192000" cy="1160900"/>
          </a:xfrm>
          <a:prstGeom prst="rect">
            <a:avLst/>
          </a:prstGeom>
        </p:spPr>
      </p:pic>
      <p:graphicFrame>
        <p:nvGraphicFramePr>
          <p:cNvPr id="9" name="Diagramm 8">
            <a:extLst>
              <a:ext uri="{FF2B5EF4-FFF2-40B4-BE49-F238E27FC236}">
                <a16:creationId xmlns:a16="http://schemas.microsoft.com/office/drawing/2014/main" id="{2B4098F6-ED8D-456C-B6A4-C509945C45D5}"/>
              </a:ext>
            </a:extLst>
          </p:cNvPr>
          <p:cNvGraphicFramePr/>
          <p:nvPr>
            <p:extLst>
              <p:ext uri="{D42A27DB-BD31-4B8C-83A1-F6EECF244321}">
                <p14:modId xmlns:p14="http://schemas.microsoft.com/office/powerpoint/2010/main" val="2188579702"/>
              </p:ext>
            </p:extLst>
          </p:nvPr>
        </p:nvGraphicFramePr>
        <p:xfrm>
          <a:off x="599754" y="1307939"/>
          <a:ext cx="10500367" cy="285894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2" name="Textfeld 21">
            <a:extLst>
              <a:ext uri="{FF2B5EF4-FFF2-40B4-BE49-F238E27FC236}">
                <a16:creationId xmlns:a16="http://schemas.microsoft.com/office/drawing/2014/main" id="{66831161-FD02-475B-96E8-F20F92296D62}"/>
              </a:ext>
            </a:extLst>
          </p:cNvPr>
          <p:cNvSpPr txBox="1"/>
          <p:nvPr/>
        </p:nvSpPr>
        <p:spPr>
          <a:xfrm>
            <a:off x="599753" y="4238052"/>
            <a:ext cx="10592965" cy="461665"/>
          </a:xfrm>
          <a:prstGeom prst="rect">
            <a:avLst/>
          </a:prstGeom>
          <a:solidFill>
            <a:srgbClr val="C00000"/>
          </a:solidFill>
        </p:spPr>
        <p:txBody>
          <a:bodyPr wrap="square" rtlCol="0">
            <a:spAutoFit/>
          </a:bodyPr>
          <a:lstStyle/>
          <a:p>
            <a:r>
              <a:rPr lang="en-US" sz="2400" dirty="0">
                <a:solidFill>
                  <a:schemeClr val="bg1"/>
                </a:solidFill>
                <a:sym typeface="Wingdings" panose="05000000000000000000" pitchFamily="2" charset="2"/>
              </a:rPr>
              <a:t> </a:t>
            </a:r>
            <a:r>
              <a:rPr lang="de-DE" sz="2400" b="1" dirty="0">
                <a:solidFill>
                  <a:schemeClr val="bg1"/>
                </a:solidFill>
              </a:rPr>
              <a:t> Food System Transformation </a:t>
            </a:r>
            <a:r>
              <a:rPr lang="de-DE" sz="2400" b="1" dirty="0" err="1">
                <a:solidFill>
                  <a:schemeClr val="bg1"/>
                </a:solidFill>
              </a:rPr>
              <a:t>as</a:t>
            </a:r>
            <a:r>
              <a:rPr lang="de-DE" sz="2400" b="1" dirty="0">
                <a:solidFill>
                  <a:schemeClr val="bg1"/>
                </a:solidFill>
              </a:rPr>
              <a:t> fundamental </a:t>
            </a:r>
            <a:r>
              <a:rPr lang="de-DE" sz="2400" b="1" dirty="0" err="1">
                <a:solidFill>
                  <a:schemeClr val="bg1"/>
                </a:solidFill>
              </a:rPr>
              <a:t>change</a:t>
            </a:r>
            <a:r>
              <a:rPr lang="de-DE" sz="2400" b="1" dirty="0">
                <a:solidFill>
                  <a:schemeClr val="bg1"/>
                </a:solidFill>
              </a:rPr>
              <a:t> </a:t>
            </a:r>
            <a:r>
              <a:rPr lang="de-DE" sz="2400" b="1" dirty="0" err="1">
                <a:solidFill>
                  <a:schemeClr val="bg1"/>
                </a:solidFill>
              </a:rPr>
              <a:t>is</a:t>
            </a:r>
            <a:r>
              <a:rPr lang="de-DE" sz="2400" b="1" dirty="0">
                <a:solidFill>
                  <a:schemeClr val="bg1"/>
                </a:solidFill>
              </a:rPr>
              <a:t> </a:t>
            </a:r>
            <a:r>
              <a:rPr lang="de-DE" sz="2400" b="1" dirty="0" err="1">
                <a:solidFill>
                  <a:schemeClr val="bg1"/>
                </a:solidFill>
              </a:rPr>
              <a:t>necessary</a:t>
            </a:r>
            <a:r>
              <a:rPr lang="de-DE" sz="2400" b="1" dirty="0">
                <a:solidFill>
                  <a:schemeClr val="bg1"/>
                </a:solidFill>
              </a:rPr>
              <a:t> ! </a:t>
            </a:r>
          </a:p>
        </p:txBody>
      </p:sp>
    </p:spTree>
    <p:extLst>
      <p:ext uri="{BB962C8B-B14F-4D97-AF65-F5344CB8AC3E}">
        <p14:creationId xmlns:p14="http://schemas.microsoft.com/office/powerpoint/2010/main" val="264618669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graphicEl>
                                              <a:dgm id="{FC532E7D-9F86-4399-B308-4818FE719EEA}"/>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graphicEl>
                                              <a:dgm id="{FB5FFB98-130B-46B7-8E6E-A3D107DE0F3F}"/>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graphicEl>
                                              <a:dgm id="{9632018E-3F38-4BDE-814C-43ED244F06FC}"/>
                                            </p:graphic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graphicEl>
                                              <a:dgm id="{6302A5F1-2C32-4AA8-8435-271E8A2BF03D}"/>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graphicEl>
                                              <a:dgm id="{3B04C78B-AD5E-454A-8510-8CBB833E4D0C}"/>
                                            </p:graphic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graphicEl>
                                              <a:dgm id="{EE26C194-BD9D-4335-8465-BD489C797A26}"/>
                                            </p:graphic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graphicEl>
                                              <a:dgm id="{F3BB0A08-3A2F-4CBB-8C81-C6B1C079FA42}"/>
                                            </p:graphic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graphicEl>
                                              <a:dgm id="{09E16BB4-B637-428B-A7ED-26CB9CBC082F}"/>
                                            </p:graphic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Dgm bld="one"/>
        </p:bldSub>
      </p:bldGraphic>
      <p:bldP spid="2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C0307C-E3AC-4B35-94FA-AC98513598F1}"/>
              </a:ext>
            </a:extLst>
          </p:cNvPr>
          <p:cNvSpPr>
            <a:spLocks noGrp="1"/>
          </p:cNvSpPr>
          <p:nvPr>
            <p:ph type="title"/>
          </p:nvPr>
        </p:nvSpPr>
        <p:spPr>
          <a:xfrm>
            <a:off x="243841" y="243841"/>
            <a:ext cx="11422911" cy="626924"/>
          </a:xfrm>
        </p:spPr>
        <p:txBody>
          <a:bodyPr/>
          <a:lstStyle/>
          <a:p>
            <a:r>
              <a:rPr lang="en-US" sz="3733"/>
              <a:t>FANSER</a:t>
            </a:r>
            <a:endParaRPr lang="en-US" sz="3733">
              <a:solidFill>
                <a:srgbClr val="C80F0F"/>
              </a:solidFill>
            </a:endParaRPr>
          </a:p>
        </p:txBody>
      </p:sp>
      <p:grpSp>
        <p:nvGrpSpPr>
          <p:cNvPr id="11" name="Group 10">
            <a:extLst>
              <a:ext uri="{FF2B5EF4-FFF2-40B4-BE49-F238E27FC236}">
                <a16:creationId xmlns:a16="http://schemas.microsoft.com/office/drawing/2014/main" id="{6D553094-98E2-4791-9D68-33F2EFE8DEB5}"/>
              </a:ext>
            </a:extLst>
          </p:cNvPr>
          <p:cNvGrpSpPr/>
          <p:nvPr/>
        </p:nvGrpSpPr>
        <p:grpSpPr>
          <a:xfrm>
            <a:off x="11267441" y="71045"/>
            <a:ext cx="861057" cy="943671"/>
            <a:chOff x="8450580" y="53284"/>
            <a:chExt cx="645793" cy="707753"/>
          </a:xfrm>
        </p:grpSpPr>
        <p:pic>
          <p:nvPicPr>
            <p:cNvPr id="8" name="Picture 7">
              <a:extLst>
                <a:ext uri="{FF2B5EF4-FFF2-40B4-BE49-F238E27FC236}">
                  <a16:creationId xmlns:a16="http://schemas.microsoft.com/office/drawing/2014/main" id="{813200FE-24FC-4B50-B304-6ECFC01A8D98}"/>
                </a:ext>
              </a:extLst>
            </p:cNvPr>
            <p:cNvPicPr>
              <a:picLocks noChangeAspect="1"/>
            </p:cNvPicPr>
            <p:nvPr/>
          </p:nvPicPr>
          <p:blipFill>
            <a:blip r:embed="rId3" cstate="emai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tretch>
              <a:fillRect/>
            </a:stretch>
          </p:blipFill>
          <p:spPr>
            <a:xfrm>
              <a:off x="8544876" y="53284"/>
              <a:ext cx="457200" cy="457200"/>
            </a:xfrm>
            <a:prstGeom prst="rect">
              <a:avLst/>
            </a:prstGeom>
          </p:spPr>
        </p:pic>
        <p:sp>
          <p:nvSpPr>
            <p:cNvPr id="9" name="TextBox 8">
              <a:extLst>
                <a:ext uri="{FF2B5EF4-FFF2-40B4-BE49-F238E27FC236}">
                  <a16:creationId xmlns:a16="http://schemas.microsoft.com/office/drawing/2014/main" id="{7E8320C6-9771-49D1-B4D8-B03749011D5A}"/>
                </a:ext>
              </a:extLst>
            </p:cNvPr>
            <p:cNvSpPr txBox="1"/>
            <p:nvPr/>
          </p:nvSpPr>
          <p:spPr>
            <a:xfrm>
              <a:off x="8450580" y="507121"/>
              <a:ext cx="645793" cy="253916"/>
            </a:xfrm>
            <a:prstGeom prst="rect">
              <a:avLst/>
            </a:prstGeom>
            <a:noFill/>
          </p:spPr>
          <p:txBody>
            <a:bodyPr wrap="square" rtlCol="0">
              <a:spAutoFit/>
            </a:bodyPr>
            <a:lstStyle/>
            <a:p>
              <a:pPr algn="ctr" defTabSz="914377"/>
              <a:r>
                <a:rPr lang="en-US" sz="800" b="1">
                  <a:solidFill>
                    <a:prstClr val="black"/>
                  </a:solidFill>
                  <a:latin typeface="Arial"/>
                </a:rPr>
                <a:t>A FANSER</a:t>
              </a:r>
              <a:br>
                <a:rPr lang="en-US" sz="800" b="1">
                  <a:solidFill>
                    <a:prstClr val="black"/>
                  </a:solidFill>
                  <a:latin typeface="Arial"/>
                </a:rPr>
              </a:br>
              <a:r>
                <a:rPr lang="en-US" sz="800" b="1">
                  <a:solidFill>
                    <a:prstClr val="black"/>
                  </a:solidFill>
                  <a:latin typeface="Arial"/>
                </a:rPr>
                <a:t>Presentation</a:t>
              </a:r>
            </a:p>
          </p:txBody>
        </p:sp>
      </p:grpSp>
      <p:sp>
        <p:nvSpPr>
          <p:cNvPr id="89" name="Footer Placeholder 4">
            <a:extLst>
              <a:ext uri="{FF2B5EF4-FFF2-40B4-BE49-F238E27FC236}">
                <a16:creationId xmlns:a16="http://schemas.microsoft.com/office/drawing/2014/main" id="{5E31DAF2-CC5C-4674-896D-4E535AB0FBDD}"/>
              </a:ext>
            </a:extLst>
          </p:cNvPr>
          <p:cNvSpPr txBox="1">
            <a:spLocks/>
          </p:cNvSpPr>
          <p:nvPr/>
        </p:nvSpPr>
        <p:spPr bwMode="gray">
          <a:xfrm>
            <a:off x="2462031" y="6568511"/>
            <a:ext cx="7701304" cy="123111"/>
          </a:xfrm>
          <a:prstGeom prst="rect">
            <a:avLst/>
          </a:prstGeom>
        </p:spPr>
        <p:txBody>
          <a:bodyPr vert="horz" wrap="square" lIns="0" tIns="0" rIns="0" bIns="0" rtlCol="0" anchor="ctr">
            <a:spAutoFit/>
          </a:bodyPr>
          <a:lstStyle>
            <a:defPPr>
              <a:defRPr lang="de-DE"/>
            </a:defPPr>
            <a:lvl1pPr marL="0" algn="l" defTabSz="685800" rtl="0" eaLnBrk="1" latinLnBrk="0" hangingPunct="1">
              <a:defRPr sz="600" kern="1200" spc="38" baseline="0">
                <a:solidFill>
                  <a:schemeClr val="tx1">
                    <a:lumMod val="50000"/>
                    <a:lumOff val="50000"/>
                  </a:schemeClr>
                </a:solidFill>
                <a:latin typeface="Arial" panose="020B0604020202020204" pitchFamily="34" charset="0"/>
                <a:ea typeface="+mn-ea"/>
                <a:cs typeface="Arial" panose="020B0604020202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r>
              <a:rPr lang="en-US" sz="800" spc="51">
                <a:solidFill>
                  <a:prstClr val="black">
                    <a:lumMod val="50000"/>
                    <a:lumOff val="50000"/>
                  </a:prstClr>
                </a:solidFill>
              </a:rPr>
              <a:t>Food and Nutrition Security, Enhanced Resilience Zambia</a:t>
            </a:r>
            <a:endParaRPr lang="en-GB" sz="800" spc="51">
              <a:solidFill>
                <a:prstClr val="black">
                  <a:lumMod val="50000"/>
                  <a:lumOff val="50000"/>
                </a:prstClr>
              </a:solidFill>
            </a:endParaRPr>
          </a:p>
        </p:txBody>
      </p:sp>
      <p:sp>
        <p:nvSpPr>
          <p:cNvPr id="90" name="Slide Number Placeholder 5">
            <a:extLst>
              <a:ext uri="{FF2B5EF4-FFF2-40B4-BE49-F238E27FC236}">
                <a16:creationId xmlns:a16="http://schemas.microsoft.com/office/drawing/2014/main" id="{6A5143B7-B6D0-4B36-B329-14F6186F3602}"/>
              </a:ext>
            </a:extLst>
          </p:cNvPr>
          <p:cNvSpPr txBox="1">
            <a:spLocks/>
          </p:cNvSpPr>
          <p:nvPr/>
        </p:nvSpPr>
        <p:spPr bwMode="gray">
          <a:xfrm>
            <a:off x="599756" y="6568511"/>
            <a:ext cx="601133" cy="123111"/>
          </a:xfrm>
          <a:prstGeom prst="rect">
            <a:avLst/>
          </a:prstGeom>
        </p:spPr>
        <p:txBody>
          <a:bodyPr vert="horz" wrap="square" lIns="0" tIns="0" rIns="0" bIns="0" rtlCol="0" anchor="ctr">
            <a:spAutoFit/>
          </a:bodyPr>
          <a:lstStyle>
            <a:defPPr>
              <a:defRPr lang="de-DE"/>
            </a:defPPr>
            <a:lvl1pPr marL="0" algn="l" defTabSz="685800" rtl="0" eaLnBrk="1" latinLnBrk="0" hangingPunct="1">
              <a:defRPr lang="de-DE" sz="600" kern="1200" spc="38" baseline="0" smtClean="0">
                <a:solidFill>
                  <a:schemeClr val="tx2"/>
                </a:solidFill>
                <a:latin typeface="Arial" panose="020B0604020202020204" pitchFamily="34" charset="0"/>
                <a:ea typeface="+mn-ea"/>
                <a:cs typeface="Arial" panose="020B0604020202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r>
              <a:rPr lang="en-GB" sz="800" spc="51">
                <a:solidFill>
                  <a:srgbClr val="6F6F6F"/>
                </a:solidFill>
              </a:rPr>
              <a:t>Page </a:t>
            </a:r>
            <a:fld id="{3A8B5DB7-81A8-4ED4-916B-6B23CD603687}" type="slidenum">
              <a:rPr lang="en-GB" sz="800" spc="51">
                <a:solidFill>
                  <a:srgbClr val="6F6F6F"/>
                </a:solidFill>
              </a:rPr>
              <a:pPr defTabSz="914377"/>
              <a:t>3</a:t>
            </a:fld>
            <a:endParaRPr lang="en-GB" sz="800" spc="51">
              <a:solidFill>
                <a:srgbClr val="6F6F6F"/>
              </a:solidFill>
            </a:endParaRPr>
          </a:p>
        </p:txBody>
      </p:sp>
      <p:sp>
        <p:nvSpPr>
          <p:cNvPr id="19" name="Rectangle 18">
            <a:extLst>
              <a:ext uri="{FF2B5EF4-FFF2-40B4-BE49-F238E27FC236}">
                <a16:creationId xmlns:a16="http://schemas.microsoft.com/office/drawing/2014/main" id="{EA44BDE9-90FC-42E1-BD2E-1FC16D25491F}"/>
              </a:ext>
            </a:extLst>
          </p:cNvPr>
          <p:cNvSpPr/>
          <p:nvPr/>
        </p:nvSpPr>
        <p:spPr bwMode="auto">
          <a:xfrm>
            <a:off x="994093" y="1097280"/>
            <a:ext cx="10791507" cy="907139"/>
          </a:xfrm>
          <a:prstGeom prst="rect">
            <a:avLst/>
          </a:prstGeom>
          <a:noFill/>
          <a:ln w="6350">
            <a:no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121920" tIns="60960" rIns="121920" bIns="60960" numCol="1" rtlCol="0" anchor="t" anchorCtr="0" compatLnSpc="1">
            <a:prstTxWarp prst="textNoShape">
              <a:avLst/>
            </a:prstTxWarp>
          </a:bodyPr>
          <a:lstStyle/>
          <a:p>
            <a:pPr defTabSz="914377"/>
            <a:r>
              <a:rPr lang="en-US" sz="2133" b="1">
                <a:solidFill>
                  <a:prstClr val="black">
                    <a:lumMod val="75000"/>
                    <a:lumOff val="25000"/>
                  </a:prstClr>
                </a:solidFill>
                <a:latin typeface="Arial"/>
              </a:rPr>
              <a:t>The Food and Nutrition Security, Enhanced Resilience (FANSER) Project</a:t>
            </a:r>
          </a:p>
          <a:p>
            <a:pPr defTabSz="914377"/>
            <a:r>
              <a:rPr lang="en-US" sz="2133" b="1">
                <a:solidFill>
                  <a:prstClr val="black">
                    <a:lumMod val="75000"/>
                    <a:lumOff val="25000"/>
                  </a:prstClr>
                </a:solidFill>
                <a:latin typeface="Arial"/>
              </a:rPr>
              <a:t>Duration from February 2015 to March 2025, 35.1 Mio EUR funding for Zambia</a:t>
            </a:r>
          </a:p>
        </p:txBody>
      </p:sp>
      <p:pic>
        <p:nvPicPr>
          <p:cNvPr id="20" name="Picture 2">
            <a:extLst>
              <a:ext uri="{FF2B5EF4-FFF2-40B4-BE49-F238E27FC236}">
                <a16:creationId xmlns:a16="http://schemas.microsoft.com/office/drawing/2014/main" id="{3528E09D-4B54-4FDF-9715-B5F6FCB2367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43839" y="1246049"/>
            <a:ext cx="62062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 name="Picture 2">
            <a:extLst>
              <a:ext uri="{FF2B5EF4-FFF2-40B4-BE49-F238E27FC236}">
                <a16:creationId xmlns:a16="http://schemas.microsoft.com/office/drawing/2014/main" id="{7EB68D5B-D487-44E7-A10E-3A55E44FDB12}"/>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6072781" y="2022522"/>
            <a:ext cx="6119219" cy="389174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92325292-3D0E-4EA2-A8DE-EFEE284E1CAC}"/>
              </a:ext>
            </a:extLst>
          </p:cNvPr>
          <p:cNvSpPr/>
          <p:nvPr/>
        </p:nvSpPr>
        <p:spPr bwMode="auto">
          <a:xfrm>
            <a:off x="1" y="2403779"/>
            <a:ext cx="6864865" cy="3134283"/>
          </a:xfrm>
          <a:prstGeom prst="rect">
            <a:avLst/>
          </a:prstGeom>
          <a:solidFill>
            <a:schemeClr val="tx1">
              <a:lumMod val="75000"/>
              <a:lumOff val="25000"/>
              <a:alpha val="50196"/>
            </a:schemeClr>
          </a:solidFill>
          <a:ln w="9525" cap="flat" cmpd="sng" algn="ctr">
            <a:noFill/>
            <a:prstDash val="solid"/>
            <a:round/>
            <a:headEnd type="none" w="med" len="med"/>
            <a:tailEnd type="none" w="med" len="med"/>
          </a:ln>
          <a:effectLst/>
        </p:spPr>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defTabSz="1219170" eaLnBrk="0" fontAlgn="base" hangingPunct="0">
              <a:spcBef>
                <a:spcPct val="0"/>
              </a:spcBef>
              <a:spcAft>
                <a:spcPct val="0"/>
              </a:spcAft>
            </a:pPr>
            <a:endParaRPr lang="en-GB" sz="2400" err="1">
              <a:solidFill>
                <a:srgbClr val="6F6F6F"/>
              </a:solidFill>
              <a:latin typeface="Arial" charset="0"/>
            </a:endParaRPr>
          </a:p>
        </p:txBody>
      </p:sp>
      <p:sp>
        <p:nvSpPr>
          <p:cNvPr id="23" name="TextBox 22">
            <a:extLst>
              <a:ext uri="{FF2B5EF4-FFF2-40B4-BE49-F238E27FC236}">
                <a16:creationId xmlns:a16="http://schemas.microsoft.com/office/drawing/2014/main" id="{E2BCC174-059F-49FA-9023-351A494BA7E4}"/>
              </a:ext>
            </a:extLst>
          </p:cNvPr>
          <p:cNvSpPr txBox="1"/>
          <p:nvPr/>
        </p:nvSpPr>
        <p:spPr>
          <a:xfrm>
            <a:off x="243839" y="2409135"/>
            <a:ext cx="5603805" cy="2923877"/>
          </a:xfrm>
          <a:prstGeom prst="rect">
            <a:avLst/>
          </a:prstGeom>
          <a:noFill/>
        </p:spPr>
        <p:txBody>
          <a:bodyPr wrap="square" rtlCol="0">
            <a:spAutoFit/>
          </a:bodyPr>
          <a:lstStyle/>
          <a:p>
            <a:pPr algn="just" defTabSz="914377"/>
            <a:r>
              <a:rPr lang="en-US" sz="2667" b="1" i="1" spc="133" dirty="0">
                <a:solidFill>
                  <a:prstClr val="white"/>
                </a:solidFill>
                <a:latin typeface="Arial"/>
              </a:rPr>
              <a:t>Objective</a:t>
            </a:r>
            <a:r>
              <a:rPr lang="de-DE" sz="2667" b="1" i="1" spc="133" dirty="0">
                <a:solidFill>
                  <a:prstClr val="white"/>
                </a:solidFill>
                <a:latin typeface="Arial"/>
              </a:rPr>
              <a:t>: </a:t>
            </a:r>
          </a:p>
          <a:p>
            <a:pPr algn="just" defTabSz="914377"/>
            <a:endParaRPr lang="de-DE" sz="1333" i="1" spc="133" dirty="0">
              <a:solidFill>
                <a:prstClr val="white"/>
              </a:solidFill>
              <a:latin typeface="Arial"/>
            </a:endParaRPr>
          </a:p>
          <a:p>
            <a:pPr defTabSz="914377"/>
            <a:r>
              <a:rPr lang="en-US" sz="2400" i="1" dirty="0">
                <a:solidFill>
                  <a:prstClr val="white"/>
                </a:solidFill>
                <a:latin typeface="Arial"/>
              </a:rPr>
              <a:t>The nutritional situation of people living in food-insecure households in selected districts of Eastern and </a:t>
            </a:r>
            <a:r>
              <a:rPr lang="en-US" sz="2400" i="1" dirty="0" err="1">
                <a:solidFill>
                  <a:prstClr val="white"/>
                </a:solidFill>
                <a:latin typeface="Arial"/>
              </a:rPr>
              <a:t>Luapula</a:t>
            </a:r>
            <a:r>
              <a:rPr lang="en-US" sz="2400" i="1" dirty="0">
                <a:solidFill>
                  <a:prstClr val="white"/>
                </a:solidFill>
                <a:latin typeface="Arial"/>
              </a:rPr>
              <a:t> Province, especially of women of reproductive age and children under the age of two years, has improved.</a:t>
            </a:r>
          </a:p>
        </p:txBody>
      </p:sp>
      <p:pic>
        <p:nvPicPr>
          <p:cNvPr id="14" name="Picture 3" descr="C:\Users\zmuwira\Desktop\CRS.png">
            <a:extLst>
              <a:ext uri="{FF2B5EF4-FFF2-40B4-BE49-F238E27FC236}">
                <a16:creationId xmlns:a16="http://schemas.microsoft.com/office/drawing/2014/main" id="{2AA72D13-AE93-4EB9-B490-C7C5829D2715}"/>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10479712" y="6326209"/>
            <a:ext cx="1016555" cy="3744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23356521"/>
      </p:ext>
    </p:extLst>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88E3574-DD27-4008-8C15-17DF5C0E97A8}"/>
              </a:ext>
            </a:extLst>
          </p:cNvPr>
          <p:cNvSpPr>
            <a:spLocks noGrp="1"/>
          </p:cNvSpPr>
          <p:nvPr>
            <p:ph type="title"/>
          </p:nvPr>
        </p:nvSpPr>
        <p:spPr/>
        <p:txBody>
          <a:bodyPr/>
          <a:lstStyle/>
          <a:p>
            <a:r>
              <a:rPr lang="en-US"/>
              <a:t>Thank you very much for your attention – feel free to contact us! </a:t>
            </a:r>
          </a:p>
        </p:txBody>
      </p:sp>
      <p:sp>
        <p:nvSpPr>
          <p:cNvPr id="3" name="Textplatzhalter 2">
            <a:extLst>
              <a:ext uri="{FF2B5EF4-FFF2-40B4-BE49-F238E27FC236}">
                <a16:creationId xmlns:a16="http://schemas.microsoft.com/office/drawing/2014/main" id="{F0E23633-9E31-416A-BFC6-6C74415F5B00}"/>
              </a:ext>
            </a:extLst>
          </p:cNvPr>
          <p:cNvSpPr>
            <a:spLocks noGrp="1"/>
          </p:cNvSpPr>
          <p:nvPr>
            <p:ph type="body" sz="quarter" idx="15"/>
          </p:nvPr>
        </p:nvSpPr>
        <p:spPr/>
        <p:txBody>
          <a:bodyPr/>
          <a:lstStyle/>
          <a:p>
            <a:r>
              <a:rPr lang="de-DE"/>
              <a:t>Heike.Hoeffler@giz.de</a:t>
            </a:r>
          </a:p>
        </p:txBody>
      </p:sp>
      <p:sp>
        <p:nvSpPr>
          <p:cNvPr id="4" name="Textplatzhalter 3">
            <a:extLst>
              <a:ext uri="{FF2B5EF4-FFF2-40B4-BE49-F238E27FC236}">
                <a16:creationId xmlns:a16="http://schemas.microsoft.com/office/drawing/2014/main" id="{DD219450-A42B-4BF4-8BB3-075ED4379E55}"/>
              </a:ext>
            </a:extLst>
          </p:cNvPr>
          <p:cNvSpPr>
            <a:spLocks noGrp="1"/>
          </p:cNvSpPr>
          <p:nvPr>
            <p:ph type="body" sz="quarter" idx="22"/>
          </p:nvPr>
        </p:nvSpPr>
        <p:spPr/>
        <p:txBody>
          <a:bodyPr/>
          <a:lstStyle/>
          <a:p>
            <a:r>
              <a:rPr lang="de-DE"/>
              <a:t>Dr. Heike Hoeffler</a:t>
            </a:r>
          </a:p>
        </p:txBody>
      </p:sp>
      <p:sp>
        <p:nvSpPr>
          <p:cNvPr id="5" name="Textplatzhalter 4">
            <a:extLst>
              <a:ext uri="{FF2B5EF4-FFF2-40B4-BE49-F238E27FC236}">
                <a16:creationId xmlns:a16="http://schemas.microsoft.com/office/drawing/2014/main" id="{D84080DE-B7D6-49FE-B3FE-92BDE70783FA}"/>
              </a:ext>
            </a:extLst>
          </p:cNvPr>
          <p:cNvSpPr>
            <a:spLocks noGrp="1"/>
          </p:cNvSpPr>
          <p:nvPr>
            <p:ph type="body" sz="quarter" idx="23"/>
          </p:nvPr>
        </p:nvSpPr>
        <p:spPr>
          <a:xfrm>
            <a:off x="599756" y="3581825"/>
            <a:ext cx="2320865" cy="447462"/>
          </a:xfrm>
        </p:spPr>
        <p:txBody>
          <a:bodyPr/>
          <a:lstStyle/>
          <a:p>
            <a:r>
              <a:rPr lang="en-US" sz="1330">
                <a:effectLst/>
                <a:latin typeface="Arial" panose="020B0604020202020204" pitchFamily="34" charset="0"/>
                <a:ea typeface="Times New Roman" panose="02020603050405020304" pitchFamily="18" charset="0"/>
                <a:cs typeface="Times New Roman" panose="02020603050405020304" pitchFamily="18" charset="0"/>
              </a:rPr>
              <a:t>Food and Nutrition Security Coordinator Zambia</a:t>
            </a:r>
            <a:endParaRPr lang="de-DE" sz="1330">
              <a:effectLst/>
              <a:latin typeface="Calibri" panose="020F0502020204030204" pitchFamily="34" charset="0"/>
              <a:ea typeface="Calibri" panose="020F0502020204030204" pitchFamily="34" charset="0"/>
              <a:cs typeface="Times New Roman" panose="02020603050405020304" pitchFamily="18" charset="0"/>
            </a:endParaRPr>
          </a:p>
          <a:p>
            <a:endParaRPr lang="de-DE" sz="1330"/>
          </a:p>
        </p:txBody>
      </p:sp>
      <p:pic>
        <p:nvPicPr>
          <p:cNvPr id="20" name="Bildplatzhalter 19" descr="Ein Bild, das Person, Menschliches Gesicht, Kleidung, Halskette enthält.&#10;&#10;Automatisch generierte Beschreibung">
            <a:extLst>
              <a:ext uri="{FF2B5EF4-FFF2-40B4-BE49-F238E27FC236}">
                <a16:creationId xmlns:a16="http://schemas.microsoft.com/office/drawing/2014/main" id="{B843C076-6E33-4F0B-BBC7-841EB92F3F54}"/>
              </a:ext>
            </a:extLst>
          </p:cNvPr>
          <p:cNvPicPr>
            <a:picLocks noGrp="1" noChangeAspect="1"/>
          </p:cNvPicPr>
          <p:nvPr>
            <p:ph type="pic" sz="quarter" idx="17"/>
          </p:nvPr>
        </p:nvPicPr>
        <p:blipFill>
          <a:blip r:embed="rId2" cstate="email">
            <a:extLst>
              <a:ext uri="{28A0092B-C50C-407E-A947-70E740481C1C}">
                <a14:useLocalDpi xmlns:a14="http://schemas.microsoft.com/office/drawing/2010/main"/>
              </a:ext>
            </a:extLst>
          </a:blip>
          <a:srcRect/>
          <a:stretch>
            <a:fillRect/>
          </a:stretch>
        </p:blipFill>
        <p:spPr>
          <a:xfrm>
            <a:off x="599755" y="1568228"/>
            <a:ext cx="1355440" cy="1572237"/>
          </a:xfrm>
        </p:spPr>
      </p:pic>
      <p:sp>
        <p:nvSpPr>
          <p:cNvPr id="7" name="Textplatzhalter 6">
            <a:extLst>
              <a:ext uri="{FF2B5EF4-FFF2-40B4-BE49-F238E27FC236}">
                <a16:creationId xmlns:a16="http://schemas.microsoft.com/office/drawing/2014/main" id="{732EA20A-8323-4EF8-924F-524FDAAC8D9C}"/>
              </a:ext>
            </a:extLst>
          </p:cNvPr>
          <p:cNvSpPr>
            <a:spLocks noGrp="1"/>
          </p:cNvSpPr>
          <p:nvPr>
            <p:ph type="body" sz="quarter" idx="24"/>
          </p:nvPr>
        </p:nvSpPr>
        <p:spPr>
          <a:xfrm>
            <a:off x="3109168" y="3965951"/>
            <a:ext cx="2200839" cy="645023"/>
          </a:xfrm>
        </p:spPr>
        <p:txBody>
          <a:bodyPr/>
          <a:lstStyle/>
          <a:p>
            <a:r>
              <a:rPr lang="de-DE"/>
              <a:t>Mwazanji.Phiri@giz.de</a:t>
            </a:r>
          </a:p>
        </p:txBody>
      </p:sp>
      <p:sp>
        <p:nvSpPr>
          <p:cNvPr id="8" name="Textplatzhalter 7">
            <a:extLst>
              <a:ext uri="{FF2B5EF4-FFF2-40B4-BE49-F238E27FC236}">
                <a16:creationId xmlns:a16="http://schemas.microsoft.com/office/drawing/2014/main" id="{BA20F7AC-2B09-4AC7-BA07-31950C89208F}"/>
              </a:ext>
            </a:extLst>
          </p:cNvPr>
          <p:cNvSpPr>
            <a:spLocks noGrp="1"/>
          </p:cNvSpPr>
          <p:nvPr>
            <p:ph type="body" sz="quarter" idx="25"/>
          </p:nvPr>
        </p:nvSpPr>
        <p:spPr>
          <a:xfrm>
            <a:off x="3109168" y="3345197"/>
            <a:ext cx="3477993" cy="235035"/>
          </a:xfrm>
        </p:spPr>
        <p:txBody>
          <a:bodyPr/>
          <a:lstStyle/>
          <a:p>
            <a:r>
              <a:rPr lang="de-DE"/>
              <a:t>Mwazanji Phiri Thornicroft</a:t>
            </a:r>
          </a:p>
        </p:txBody>
      </p:sp>
      <p:sp>
        <p:nvSpPr>
          <p:cNvPr id="9" name="Textplatzhalter 8">
            <a:extLst>
              <a:ext uri="{FF2B5EF4-FFF2-40B4-BE49-F238E27FC236}">
                <a16:creationId xmlns:a16="http://schemas.microsoft.com/office/drawing/2014/main" id="{0C16C16B-0CAD-4ACD-907F-B1B993ACD81A}"/>
              </a:ext>
            </a:extLst>
          </p:cNvPr>
          <p:cNvSpPr>
            <a:spLocks noGrp="1"/>
          </p:cNvSpPr>
          <p:nvPr>
            <p:ph type="body" sz="quarter" idx="26"/>
          </p:nvPr>
        </p:nvSpPr>
        <p:spPr>
          <a:xfrm>
            <a:off x="3109168" y="3608067"/>
            <a:ext cx="2093515" cy="320893"/>
          </a:xfrm>
        </p:spPr>
        <p:txBody>
          <a:bodyPr/>
          <a:lstStyle/>
          <a:p>
            <a:r>
              <a:rPr lang="de-DE"/>
              <a:t>M&amp;E </a:t>
            </a:r>
            <a:r>
              <a:rPr lang="de-DE" err="1"/>
              <a:t>Advisor</a:t>
            </a:r>
            <a:endParaRPr lang="de-DE"/>
          </a:p>
        </p:txBody>
      </p:sp>
      <p:pic>
        <p:nvPicPr>
          <p:cNvPr id="18" name="Picture Placeholder 17" descr="A person sitting in a chair&#10;&#10;Description automatically generated">
            <a:extLst>
              <a:ext uri="{FF2B5EF4-FFF2-40B4-BE49-F238E27FC236}">
                <a16:creationId xmlns:a16="http://schemas.microsoft.com/office/drawing/2014/main" id="{0A8C1BE9-3339-30A4-6344-970FE05B54E1}"/>
              </a:ext>
            </a:extLst>
          </p:cNvPr>
          <p:cNvPicPr>
            <a:picLocks noGrp="1" noChangeAspect="1"/>
          </p:cNvPicPr>
          <p:nvPr>
            <p:ph type="pic" sz="quarter" idx="27"/>
          </p:nvPr>
        </p:nvPicPr>
        <p:blipFill>
          <a:blip r:embed="rId3" cstate="email">
            <a:extLst>
              <a:ext uri="{28A0092B-C50C-407E-A947-70E740481C1C}">
                <a14:useLocalDpi xmlns:a14="http://schemas.microsoft.com/office/drawing/2010/main"/>
              </a:ext>
            </a:extLst>
          </a:blip>
          <a:srcRect/>
          <a:stretch>
            <a:fillRect/>
          </a:stretch>
        </p:blipFill>
        <p:spPr>
          <a:xfrm>
            <a:off x="6104251" y="1570038"/>
            <a:ext cx="1354137" cy="1571625"/>
          </a:xfrm>
        </p:spPr>
      </p:pic>
      <p:sp>
        <p:nvSpPr>
          <p:cNvPr id="11" name="Textplatzhalter 10">
            <a:extLst>
              <a:ext uri="{FF2B5EF4-FFF2-40B4-BE49-F238E27FC236}">
                <a16:creationId xmlns:a16="http://schemas.microsoft.com/office/drawing/2014/main" id="{0B313365-2969-464B-95C2-452C01B76933}"/>
              </a:ext>
            </a:extLst>
          </p:cNvPr>
          <p:cNvSpPr>
            <a:spLocks noGrp="1"/>
          </p:cNvSpPr>
          <p:nvPr>
            <p:ph type="body" sz="quarter" idx="28"/>
          </p:nvPr>
        </p:nvSpPr>
        <p:spPr>
          <a:xfrm>
            <a:off x="6104873" y="3965951"/>
            <a:ext cx="3477993" cy="720149"/>
          </a:xfrm>
        </p:spPr>
        <p:txBody>
          <a:bodyPr/>
          <a:lstStyle/>
          <a:p>
            <a:r>
              <a:rPr lang="de-DE"/>
              <a:t>Ulrike.Rippke@giz.de</a:t>
            </a:r>
          </a:p>
        </p:txBody>
      </p:sp>
      <p:sp>
        <p:nvSpPr>
          <p:cNvPr id="12" name="Textplatzhalter 11">
            <a:extLst>
              <a:ext uri="{FF2B5EF4-FFF2-40B4-BE49-F238E27FC236}">
                <a16:creationId xmlns:a16="http://schemas.microsoft.com/office/drawing/2014/main" id="{A43F107A-E51B-4F97-BEFA-6C7FACDCA927}"/>
              </a:ext>
            </a:extLst>
          </p:cNvPr>
          <p:cNvSpPr>
            <a:spLocks noGrp="1"/>
          </p:cNvSpPr>
          <p:nvPr>
            <p:ph type="body" sz="quarter" idx="29"/>
          </p:nvPr>
        </p:nvSpPr>
        <p:spPr>
          <a:xfrm>
            <a:off x="6104873" y="3345197"/>
            <a:ext cx="3477993" cy="235035"/>
          </a:xfrm>
        </p:spPr>
        <p:txBody>
          <a:bodyPr/>
          <a:lstStyle/>
          <a:p>
            <a:r>
              <a:rPr lang="de-DE"/>
              <a:t>Ulrike Rippke</a:t>
            </a:r>
          </a:p>
        </p:txBody>
      </p:sp>
      <p:sp>
        <p:nvSpPr>
          <p:cNvPr id="13" name="Textplatzhalter 12">
            <a:extLst>
              <a:ext uri="{FF2B5EF4-FFF2-40B4-BE49-F238E27FC236}">
                <a16:creationId xmlns:a16="http://schemas.microsoft.com/office/drawing/2014/main" id="{8C3C2F2B-4560-4984-B4FC-32453263B7EE}"/>
              </a:ext>
            </a:extLst>
          </p:cNvPr>
          <p:cNvSpPr>
            <a:spLocks noGrp="1"/>
          </p:cNvSpPr>
          <p:nvPr>
            <p:ph type="body" sz="quarter" idx="30"/>
          </p:nvPr>
        </p:nvSpPr>
        <p:spPr>
          <a:xfrm>
            <a:off x="6104873" y="3581825"/>
            <a:ext cx="2133963" cy="235035"/>
          </a:xfrm>
        </p:spPr>
        <p:txBody>
          <a:bodyPr/>
          <a:lstStyle/>
          <a:p>
            <a:r>
              <a:rPr lang="en-US"/>
              <a:t>Advisor for Sustainability, Monitoring and Evaluation </a:t>
            </a:r>
          </a:p>
        </p:txBody>
      </p:sp>
      <p:pic>
        <p:nvPicPr>
          <p:cNvPr id="10" name="Picture Placeholder 9" descr="A person wearing glasses and a blue shirt&#10;&#10;Description automatically generated">
            <a:extLst>
              <a:ext uri="{FF2B5EF4-FFF2-40B4-BE49-F238E27FC236}">
                <a16:creationId xmlns:a16="http://schemas.microsoft.com/office/drawing/2014/main" id="{345FF438-EA2C-E5E6-EF0F-EACB76D5E960}"/>
              </a:ext>
            </a:extLst>
          </p:cNvPr>
          <p:cNvPicPr>
            <a:picLocks noGrp="1" noChangeAspect="1"/>
          </p:cNvPicPr>
          <p:nvPr>
            <p:ph type="pic" sz="quarter" idx="31"/>
          </p:nvPr>
        </p:nvPicPr>
        <p:blipFill>
          <a:blip r:embed="rId4" cstate="email">
            <a:extLst>
              <a:ext uri="{28A0092B-C50C-407E-A947-70E740481C1C}">
                <a14:useLocalDpi xmlns:a14="http://schemas.microsoft.com/office/drawing/2010/main"/>
              </a:ext>
            </a:extLst>
          </a:blip>
          <a:srcRect/>
          <a:stretch/>
        </p:blipFill>
        <p:spPr>
          <a:xfrm>
            <a:off x="8456775" y="1568711"/>
            <a:ext cx="1355440" cy="1567801"/>
          </a:xfrm>
        </p:spPr>
      </p:pic>
      <p:sp>
        <p:nvSpPr>
          <p:cNvPr id="15" name="Datumsplatzhalter 14">
            <a:extLst>
              <a:ext uri="{FF2B5EF4-FFF2-40B4-BE49-F238E27FC236}">
                <a16:creationId xmlns:a16="http://schemas.microsoft.com/office/drawing/2014/main" id="{5C3C0944-B096-4FDA-A837-5D53336BF084}"/>
              </a:ext>
            </a:extLst>
          </p:cNvPr>
          <p:cNvSpPr>
            <a:spLocks noGrp="1"/>
          </p:cNvSpPr>
          <p:nvPr>
            <p:ph type="dt" sz="half" idx="32"/>
          </p:nvPr>
        </p:nvSpPr>
        <p:spPr/>
        <p:txBody>
          <a:bodyPr/>
          <a:lstStyle/>
          <a:p>
            <a:fld id="{62A6B462-72FB-45CB-A858-471F9A3D9F1D}" type="datetime3">
              <a:rPr lang="en-US" smtClean="0"/>
              <a:t>12 September 2023</a:t>
            </a:fld>
            <a:endParaRPr lang="en-GB"/>
          </a:p>
        </p:txBody>
      </p:sp>
      <p:sp>
        <p:nvSpPr>
          <p:cNvPr id="16" name="Fußzeilenplatzhalter 15">
            <a:extLst>
              <a:ext uri="{FF2B5EF4-FFF2-40B4-BE49-F238E27FC236}">
                <a16:creationId xmlns:a16="http://schemas.microsoft.com/office/drawing/2014/main" id="{B09C838B-7D42-4712-BD01-CF84FCCC9D4A}"/>
              </a:ext>
            </a:extLst>
          </p:cNvPr>
          <p:cNvSpPr>
            <a:spLocks noGrp="1"/>
          </p:cNvSpPr>
          <p:nvPr>
            <p:ph type="ftr" sz="quarter" idx="33"/>
          </p:nvPr>
        </p:nvSpPr>
        <p:spPr/>
        <p:txBody>
          <a:bodyPr/>
          <a:lstStyle/>
          <a:p>
            <a:r>
              <a:rPr lang="en-US"/>
              <a:t>FANSER GTA 2022</a:t>
            </a:r>
            <a:endParaRPr lang="en-GB"/>
          </a:p>
        </p:txBody>
      </p:sp>
      <p:sp>
        <p:nvSpPr>
          <p:cNvPr id="17" name="Foliennummernplatzhalter 16">
            <a:extLst>
              <a:ext uri="{FF2B5EF4-FFF2-40B4-BE49-F238E27FC236}">
                <a16:creationId xmlns:a16="http://schemas.microsoft.com/office/drawing/2014/main" id="{C0DE0AEF-ED5C-45E1-A456-980A1FEE0217}"/>
              </a:ext>
            </a:extLst>
          </p:cNvPr>
          <p:cNvSpPr>
            <a:spLocks noGrp="1"/>
          </p:cNvSpPr>
          <p:nvPr>
            <p:ph type="sldNum" sz="quarter" idx="34"/>
          </p:nvPr>
        </p:nvSpPr>
        <p:spPr/>
        <p:txBody>
          <a:bodyPr/>
          <a:lstStyle/>
          <a:p>
            <a:r>
              <a:rPr lang="en-GB"/>
              <a:t>Page </a:t>
            </a:r>
            <a:fld id="{3A8B5DB7-81A8-4ED4-916B-6B23CD603687}" type="slidenum">
              <a:rPr lang="en-GB" smtClean="0"/>
              <a:pPr/>
              <a:t>30</a:t>
            </a:fld>
            <a:endParaRPr lang="en-GB"/>
          </a:p>
        </p:txBody>
      </p:sp>
      <p:sp>
        <p:nvSpPr>
          <p:cNvPr id="22" name="Textplatzhalter 11">
            <a:extLst>
              <a:ext uri="{FF2B5EF4-FFF2-40B4-BE49-F238E27FC236}">
                <a16:creationId xmlns:a16="http://schemas.microsoft.com/office/drawing/2014/main" id="{51EAF5F3-E6A1-4F70-AEDA-E5971EA3FF78}"/>
              </a:ext>
            </a:extLst>
          </p:cNvPr>
          <p:cNvSpPr txBox="1">
            <a:spLocks/>
          </p:cNvSpPr>
          <p:nvPr/>
        </p:nvSpPr>
        <p:spPr bwMode="gray">
          <a:xfrm>
            <a:off x="8425329" y="3346746"/>
            <a:ext cx="2059727" cy="392642"/>
          </a:xfrm>
          <a:prstGeom prst="rect">
            <a:avLst/>
          </a:prstGeom>
        </p:spPr>
        <p:txBody>
          <a:bodyPr vert="horz" lIns="0" tIns="0" rIns="72000" bIns="0" rtlCol="0" anchor="t">
            <a:noAutofit/>
          </a:bodyPr>
          <a:lstStyle>
            <a:lvl1pPr marL="0" indent="0" algn="l" defTabSz="914377" rtl="0" eaLnBrk="1" latinLnBrk="0" hangingPunct="1">
              <a:lnSpc>
                <a:spcPct val="90000"/>
              </a:lnSpc>
              <a:spcBef>
                <a:spcPts val="800"/>
              </a:spcBef>
              <a:buFont typeface="Arial" panose="020B0604020202020204" pitchFamily="34" charset="0"/>
              <a:buNone/>
              <a:defRPr lang="de-DE" sz="1333" b="1" kern="1200">
                <a:solidFill>
                  <a:schemeClr val="tx1"/>
                </a:solidFill>
                <a:latin typeface="+mn-lt"/>
                <a:ea typeface="+mn-ea"/>
                <a:cs typeface="+mn-cs"/>
              </a:defRPr>
            </a:lvl1pPr>
            <a:lvl2pPr marL="241294" indent="-241294" algn="l" defTabSz="914377" rtl="0" eaLnBrk="1" latinLnBrk="0" hangingPunct="1">
              <a:lnSpc>
                <a:spcPct val="90000"/>
              </a:lnSpc>
              <a:spcBef>
                <a:spcPts val="800"/>
              </a:spcBef>
              <a:buClr>
                <a:schemeClr val="accent1"/>
              </a:buClr>
              <a:buFont typeface="Wingdings" panose="05000000000000000000" pitchFamily="2" charset="2"/>
              <a:buChar char="§"/>
              <a:defRPr lang="de-DE" sz="1600" kern="1200" dirty="0" smtClean="0">
                <a:solidFill>
                  <a:schemeClr val="tx1"/>
                </a:solidFill>
                <a:latin typeface="+mn-lt"/>
                <a:ea typeface="+mn-ea"/>
                <a:cs typeface="+mn-cs"/>
              </a:defRPr>
            </a:lvl2pPr>
            <a:lvl3pPr marL="476239" indent="-234945" algn="l" defTabSz="914377" rtl="0" eaLnBrk="1" latinLnBrk="0" hangingPunct="1">
              <a:lnSpc>
                <a:spcPct val="90000"/>
              </a:lnSpc>
              <a:spcBef>
                <a:spcPts val="800"/>
              </a:spcBef>
              <a:buClr>
                <a:schemeClr val="accent1"/>
              </a:buClr>
              <a:buFont typeface="Symbol" panose="05050102010706020507" pitchFamily="18" charset="2"/>
              <a:buChar char="-"/>
              <a:defRPr lang="de-DE" sz="1467" kern="1200" dirty="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DE" sz="1300"/>
              <a:t>Gladys </a:t>
            </a:r>
            <a:r>
              <a:rPr lang="de-DE" sz="1300" err="1"/>
              <a:t>Chirwa</a:t>
            </a:r>
            <a:r>
              <a:rPr lang="de-DE" sz="1300"/>
              <a:t> </a:t>
            </a:r>
            <a:r>
              <a:rPr lang="de-DE" sz="1300" err="1"/>
              <a:t>Kabaghe</a:t>
            </a:r>
            <a:r>
              <a:rPr lang="de-DE" sz="1300"/>
              <a:t> </a:t>
            </a:r>
            <a:endParaRPr lang="de-DE" sz="1300">
              <a:cs typeface="Arial"/>
            </a:endParaRPr>
          </a:p>
        </p:txBody>
      </p:sp>
      <p:sp>
        <p:nvSpPr>
          <p:cNvPr id="6" name="TextBox 5">
            <a:extLst>
              <a:ext uri="{FF2B5EF4-FFF2-40B4-BE49-F238E27FC236}">
                <a16:creationId xmlns:a16="http://schemas.microsoft.com/office/drawing/2014/main" id="{C1D77D3E-4482-8EA3-BA84-BEBE46900AE3}"/>
              </a:ext>
            </a:extLst>
          </p:cNvPr>
          <p:cNvSpPr txBox="1"/>
          <p:nvPr/>
        </p:nvSpPr>
        <p:spPr>
          <a:xfrm>
            <a:off x="8317552" y="3494260"/>
            <a:ext cx="2989325" cy="70634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330" dirty="0">
                <a:cs typeface="Arial"/>
              </a:rPr>
              <a:t>Senior Advisor </a:t>
            </a:r>
          </a:p>
          <a:p>
            <a:r>
              <a:rPr lang="en-US" sz="1330" dirty="0">
                <a:cs typeface="Arial"/>
              </a:rPr>
              <a:t>Food Security and Nutrition Zambia</a:t>
            </a:r>
          </a:p>
          <a:p>
            <a:r>
              <a:rPr lang="en-US" sz="1330" dirty="0">
                <a:cs typeface="Arial"/>
              </a:rPr>
              <a:t>Gladys.chirwakabaghe@giz.de</a:t>
            </a:r>
          </a:p>
        </p:txBody>
      </p:sp>
      <p:pic>
        <p:nvPicPr>
          <p:cNvPr id="14" name="Picture 13" descr="A person smiling for the camera&#10;&#10;Description automatically generated with medium confidence">
            <a:extLst>
              <a:ext uri="{FF2B5EF4-FFF2-40B4-BE49-F238E27FC236}">
                <a16:creationId xmlns:a16="http://schemas.microsoft.com/office/drawing/2014/main" id="{783FD65D-ED00-BD3D-8EFA-BF1915496A1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09168" y="1678088"/>
            <a:ext cx="2045357" cy="1360787"/>
          </a:xfrm>
          <a:prstGeom prst="rect">
            <a:avLst/>
          </a:prstGeom>
        </p:spPr>
      </p:pic>
    </p:spTree>
    <p:extLst>
      <p:ext uri="{BB962C8B-B14F-4D97-AF65-F5344CB8AC3E}">
        <p14:creationId xmlns:p14="http://schemas.microsoft.com/office/powerpoint/2010/main" val="3997797659"/>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F300CD38-1FDF-4D07-BE01-F56B59C1CD9D}"/>
              </a:ext>
            </a:extLst>
          </p:cNvPr>
          <p:cNvSpPr>
            <a:spLocks noGrp="1"/>
          </p:cNvSpPr>
          <p:nvPr>
            <p:ph type="body" sz="quarter" idx="13"/>
          </p:nvPr>
        </p:nvSpPr>
        <p:spPr>
          <a:xfrm>
            <a:off x="599756" y="1361293"/>
            <a:ext cx="9064007" cy="5049132"/>
          </a:xfrm>
        </p:spPr>
        <p:txBody>
          <a:bodyPr/>
          <a:lstStyle/>
          <a:p>
            <a:r>
              <a:rPr lang="en-GB" sz="1050" b="1">
                <a:effectLst/>
                <a:latin typeface="Arial" panose="020B0604020202020204" pitchFamily="34" charset="0"/>
                <a:ea typeface="Calibri" panose="020F0502020204030204" pitchFamily="34" charset="0"/>
                <a:cs typeface="Arial" panose="020B0604020202020204" pitchFamily="34" charset="0"/>
              </a:rPr>
              <a:t>Outcome indicator 1:</a:t>
            </a:r>
            <a:r>
              <a:rPr lang="en-US" sz="1050">
                <a:effectLst/>
                <a:latin typeface="Arial" panose="020B0604020202020204" pitchFamily="34" charset="0"/>
                <a:ea typeface="Calibri" panose="020F0502020204030204" pitchFamily="34" charset="0"/>
                <a:cs typeface="Arial" panose="020B0604020202020204" pitchFamily="34" charset="0"/>
              </a:rPr>
              <a:t> </a:t>
            </a:r>
            <a:r>
              <a:rPr lang="en-US" sz="1050" b="1">
                <a:solidFill>
                  <a:srgbClr val="C00000"/>
                </a:solidFill>
                <a:effectLst/>
                <a:latin typeface="Arial" panose="020B0604020202020204" pitchFamily="34" charset="0"/>
                <a:ea typeface="Calibri" panose="020F0502020204030204" pitchFamily="34" charset="0"/>
                <a:cs typeface="Arial" panose="020B0604020202020204" pitchFamily="34" charset="0"/>
              </a:rPr>
              <a:t>The nutritional diversity of 110,000 vulnerable women (aged 15-49) in the districts of Katete, Petauke and Sinda in the Eastern Province (77,500 women) and in the districts of Kawambwa, Mwense and Mwansabombwe in Luapula Province (32,500 women) has improved according to the Individual Dietary Diversity Score (IDDS). </a:t>
            </a:r>
            <a:endParaRPr lang="en-US" sz="1050" b="1">
              <a:solidFill>
                <a:srgbClr val="C00000"/>
              </a:solidFill>
              <a:effectLst/>
              <a:latin typeface="Calibri" panose="020F0502020204030204" pitchFamily="34" charset="0"/>
              <a:ea typeface="Calibri" panose="020F0502020204030204" pitchFamily="34" charset="0"/>
              <a:cs typeface="Arial" panose="020B0604020202020204" pitchFamily="34" charset="0"/>
            </a:endParaRPr>
          </a:p>
          <a:p>
            <a:r>
              <a:rPr lang="en-US" sz="1200"/>
              <a:t>1. Vulnerable women- women of reproductive age (15-49) who are at risk of food and nutrition insecurity </a:t>
            </a:r>
          </a:p>
          <a:p>
            <a:r>
              <a:rPr lang="en-US" sz="1200"/>
              <a:t>2. Improved nutritional diversity – number of food groups should have increased by one food group compared to the baseline value. (4.3 food groups to 5.3 food groups)</a:t>
            </a:r>
          </a:p>
          <a:p>
            <a:r>
              <a:rPr lang="en-US" sz="1200"/>
              <a:t>3. IDDS-W - Dietary diversity will be assessed and categorized with the indicator “Individual Dietary Diversity Score” (IDDS). Average number of food groups consumed by the women aged 15-49 years in the last 24 hours during the survey period is assessed (24 h recall). The score will be computed after grouping individual food items into 10 food groups (FANTA 2016 Link) as follows:</a:t>
            </a:r>
          </a:p>
          <a:p>
            <a:r>
              <a:rPr lang="en-US" sz="1200"/>
              <a:t>1) Grains, white roots and tubers, and plantains</a:t>
            </a:r>
          </a:p>
          <a:p>
            <a:r>
              <a:rPr lang="en-US" sz="1200"/>
              <a:t>2) Pulses (beans, peas and lentils)</a:t>
            </a:r>
          </a:p>
          <a:p>
            <a:r>
              <a:rPr lang="en-US" sz="1200"/>
              <a:t>3) Nuts and seeds </a:t>
            </a:r>
          </a:p>
          <a:p>
            <a:r>
              <a:rPr lang="en-US" sz="1200"/>
              <a:t>4) Milk and milk Products (dairy)</a:t>
            </a:r>
          </a:p>
          <a:p>
            <a:r>
              <a:rPr lang="en-US" sz="1200"/>
              <a:t>5) Meat, poultry and fish</a:t>
            </a:r>
          </a:p>
          <a:p>
            <a:r>
              <a:rPr lang="en-US" sz="1200"/>
              <a:t>6) Eggs</a:t>
            </a:r>
          </a:p>
          <a:p>
            <a:r>
              <a:rPr lang="en-US" sz="1200"/>
              <a:t>7) Dark green leafy vegetables</a:t>
            </a:r>
          </a:p>
          <a:p>
            <a:r>
              <a:rPr lang="en-US" sz="1200"/>
              <a:t>8) Other Vitamin A rich fruits/ vegetables</a:t>
            </a:r>
          </a:p>
          <a:p>
            <a:r>
              <a:rPr lang="en-US" sz="1200"/>
              <a:t>9) Other Vegetables </a:t>
            </a:r>
          </a:p>
          <a:p>
            <a:r>
              <a:rPr lang="en-US" sz="1200"/>
              <a:t>10)  Other fruits</a:t>
            </a:r>
          </a:p>
          <a:p>
            <a:endParaRPr lang="de-DE" sz="1200"/>
          </a:p>
        </p:txBody>
      </p:sp>
      <p:sp>
        <p:nvSpPr>
          <p:cNvPr id="3" name="Titel 2">
            <a:extLst>
              <a:ext uri="{FF2B5EF4-FFF2-40B4-BE49-F238E27FC236}">
                <a16:creationId xmlns:a16="http://schemas.microsoft.com/office/drawing/2014/main" id="{62B7DAA0-D2F0-4F51-847B-F3B42097C9C1}"/>
              </a:ext>
            </a:extLst>
          </p:cNvPr>
          <p:cNvSpPr>
            <a:spLocks noGrp="1"/>
          </p:cNvSpPr>
          <p:nvPr>
            <p:ph type="title"/>
          </p:nvPr>
        </p:nvSpPr>
        <p:spPr/>
        <p:txBody>
          <a:bodyPr/>
          <a:lstStyle/>
          <a:p>
            <a:r>
              <a:rPr lang="de-DE" dirty="0"/>
              <a:t>Annex I: </a:t>
            </a:r>
            <a:r>
              <a:rPr lang="de-DE" dirty="0" err="1"/>
              <a:t>Definiton</a:t>
            </a:r>
            <a:r>
              <a:rPr lang="de-DE" dirty="0"/>
              <a:t> </a:t>
            </a:r>
            <a:r>
              <a:rPr lang="de-DE" dirty="0" err="1"/>
              <a:t>of</a:t>
            </a:r>
            <a:r>
              <a:rPr lang="de-DE" dirty="0"/>
              <a:t> </a:t>
            </a:r>
            <a:r>
              <a:rPr lang="de-DE" dirty="0" err="1"/>
              <a:t>Indicators</a:t>
            </a:r>
            <a:r>
              <a:rPr lang="de-DE" dirty="0"/>
              <a:t>: Women Nutrition </a:t>
            </a:r>
          </a:p>
        </p:txBody>
      </p:sp>
      <p:sp>
        <p:nvSpPr>
          <p:cNvPr id="4" name="Fußzeilenplatzhalter 3">
            <a:extLst>
              <a:ext uri="{FF2B5EF4-FFF2-40B4-BE49-F238E27FC236}">
                <a16:creationId xmlns:a16="http://schemas.microsoft.com/office/drawing/2014/main" id="{CB50AE49-8DC3-46A8-B7C2-FB2F6178B85C}"/>
              </a:ext>
            </a:extLst>
          </p:cNvPr>
          <p:cNvSpPr>
            <a:spLocks noGrp="1"/>
          </p:cNvSpPr>
          <p:nvPr>
            <p:ph type="ftr" sz="quarter" idx="10"/>
          </p:nvPr>
        </p:nvSpPr>
        <p:spPr/>
        <p:txBody>
          <a:bodyPr/>
          <a:lstStyle/>
          <a:p>
            <a:r>
              <a:rPr lang="en-US"/>
              <a:t>Presentation on the CTREATE Project </a:t>
            </a:r>
          </a:p>
        </p:txBody>
      </p:sp>
      <p:sp>
        <p:nvSpPr>
          <p:cNvPr id="5" name="Datumsplatzhalter 4">
            <a:extLst>
              <a:ext uri="{FF2B5EF4-FFF2-40B4-BE49-F238E27FC236}">
                <a16:creationId xmlns:a16="http://schemas.microsoft.com/office/drawing/2014/main" id="{ABE43321-6DB4-4ECE-9260-82C90210602F}"/>
              </a:ext>
            </a:extLst>
          </p:cNvPr>
          <p:cNvSpPr>
            <a:spLocks noGrp="1"/>
          </p:cNvSpPr>
          <p:nvPr>
            <p:ph type="dt" sz="half" idx="11"/>
          </p:nvPr>
        </p:nvSpPr>
        <p:spPr/>
        <p:txBody>
          <a:bodyPr/>
          <a:lstStyle/>
          <a:p>
            <a:fld id="{3046DB20-E9D4-4276-92C8-D4C20C80420B}" type="datetime1">
              <a:rPr lang="en-US" smtClean="0"/>
              <a:t>9/12/2023</a:t>
            </a:fld>
            <a:endParaRPr lang="de-DE"/>
          </a:p>
        </p:txBody>
      </p:sp>
      <p:sp>
        <p:nvSpPr>
          <p:cNvPr id="10" name="TextBox 9">
            <a:extLst>
              <a:ext uri="{FF2B5EF4-FFF2-40B4-BE49-F238E27FC236}">
                <a16:creationId xmlns:a16="http://schemas.microsoft.com/office/drawing/2014/main" id="{0D37A91E-AABD-0326-4C54-81E90F04CCE8}"/>
              </a:ext>
            </a:extLst>
          </p:cNvPr>
          <p:cNvSpPr txBox="1"/>
          <p:nvPr/>
        </p:nvSpPr>
        <p:spPr>
          <a:xfrm>
            <a:off x="9769643" y="274457"/>
            <a:ext cx="1822601" cy="1086836"/>
          </a:xfrm>
          <a:prstGeom prst="rect">
            <a:avLst/>
          </a:prstGeom>
          <a:noFill/>
          <a:ln>
            <a:solidFill>
              <a:schemeClr val="bg1">
                <a:lumMod val="50000"/>
              </a:schemeClr>
            </a:solidFill>
          </a:ln>
        </p:spPr>
        <p:txBody>
          <a:bodyPr wrap="square">
            <a:spAutoFit/>
          </a:bodyPr>
          <a:lstStyle/>
          <a:p>
            <a:pPr marL="0" marR="0">
              <a:lnSpc>
                <a:spcPct val="107000"/>
              </a:lnSpc>
              <a:spcBef>
                <a:spcPts val="0"/>
              </a:spcBef>
              <a:spcAft>
                <a:spcPts val="400"/>
              </a:spcAft>
            </a:pPr>
            <a:r>
              <a:rPr lang="en-US" sz="1400">
                <a:solidFill>
                  <a:schemeClr val="bg1">
                    <a:lumMod val="50000"/>
                  </a:schemeClr>
                </a:solidFill>
                <a:effectLst/>
                <a:latin typeface="Arial" panose="020B0604020202020204" pitchFamily="34" charset="0"/>
                <a:ea typeface="Calibri" panose="020F0502020204030204" pitchFamily="34" charset="0"/>
                <a:cs typeface="Arial" panose="020B0604020202020204" pitchFamily="34" charset="0"/>
              </a:rPr>
              <a:t>Baseline value: 4.3</a:t>
            </a:r>
            <a:endParaRPr lang="en-US" sz="1400">
              <a:solidFill>
                <a:schemeClr val="bg1">
                  <a:lumMod val="50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400"/>
              </a:spcAft>
            </a:pPr>
            <a:r>
              <a:rPr lang="en-US" sz="1400">
                <a:solidFill>
                  <a:schemeClr val="bg1">
                    <a:lumMod val="50000"/>
                  </a:schemeClr>
                </a:solidFill>
                <a:effectLst/>
                <a:latin typeface="Arial" panose="020B0604020202020204" pitchFamily="34" charset="0"/>
                <a:ea typeface="Calibri" panose="020F0502020204030204" pitchFamily="34" charset="0"/>
                <a:cs typeface="Arial" panose="020B0604020202020204" pitchFamily="34" charset="0"/>
              </a:rPr>
              <a:t>Target value: 5.3</a:t>
            </a:r>
            <a:endParaRPr lang="en-US" sz="1400">
              <a:solidFill>
                <a:schemeClr val="bg1">
                  <a:lumMod val="50000"/>
                </a:schemeClr>
              </a:solidFill>
              <a:effectLst/>
              <a:latin typeface="Calibri" panose="020F0502020204030204" pitchFamily="34" charset="0"/>
              <a:ea typeface="Calibri" panose="020F0502020204030204" pitchFamily="34" charset="0"/>
              <a:cs typeface="Arial" panose="020B0604020202020204" pitchFamily="34" charset="0"/>
            </a:endParaRPr>
          </a:p>
          <a:p>
            <a:r>
              <a:rPr lang="en-US" sz="1400">
                <a:solidFill>
                  <a:schemeClr val="bg1">
                    <a:lumMod val="50000"/>
                  </a:schemeClr>
                </a:solidFill>
                <a:effectLst/>
                <a:latin typeface="Arial" panose="020B0604020202020204" pitchFamily="34" charset="0"/>
                <a:ea typeface="Calibri" panose="020F0502020204030204" pitchFamily="34" charset="0"/>
              </a:rPr>
              <a:t>Actual value: 4.8 </a:t>
            </a:r>
            <a:r>
              <a:rPr lang="en-IN" sz="1400">
                <a:solidFill>
                  <a:schemeClr val="bg1">
                    <a:lumMod val="50000"/>
                  </a:schemeClr>
                </a:solidFill>
                <a:effectLst/>
                <a:latin typeface="Calibri" panose="020F0502020204030204" pitchFamily="34" charset="0"/>
                <a:ea typeface="Calibri" panose="020F0502020204030204" pitchFamily="34" charset="0"/>
                <a:cs typeface="Arial" panose="020B0604020202020204" pitchFamily="34" charset="0"/>
              </a:rPr>
              <a:t>(2022)</a:t>
            </a:r>
          </a:p>
        </p:txBody>
      </p:sp>
      <p:sp>
        <p:nvSpPr>
          <p:cNvPr id="12" name="TextBox 11">
            <a:extLst>
              <a:ext uri="{FF2B5EF4-FFF2-40B4-BE49-F238E27FC236}">
                <a16:creationId xmlns:a16="http://schemas.microsoft.com/office/drawing/2014/main" id="{2B51A385-DFEF-2C9E-6A8E-8C812B499E75}"/>
              </a:ext>
            </a:extLst>
          </p:cNvPr>
          <p:cNvSpPr txBox="1"/>
          <p:nvPr/>
        </p:nvSpPr>
        <p:spPr>
          <a:xfrm>
            <a:off x="5420045" y="4025363"/>
            <a:ext cx="6172199" cy="2252924"/>
          </a:xfrm>
          <a:prstGeom prst="rect">
            <a:avLst/>
          </a:prstGeom>
          <a:noFill/>
        </p:spPr>
        <p:txBody>
          <a:bodyPr wrap="square">
            <a:spAutoFit/>
          </a:bodyPr>
          <a:lstStyle/>
          <a:p>
            <a:pPr marL="0" marR="0">
              <a:lnSpc>
                <a:spcPct val="115000"/>
              </a:lnSpc>
              <a:spcBef>
                <a:spcPts val="0"/>
              </a:spcBef>
              <a:spcAft>
                <a:spcPts val="800"/>
              </a:spcAft>
            </a:pPr>
            <a:r>
              <a:rPr lang="en-IN" sz="1200">
                <a:solidFill>
                  <a:schemeClr val="tx1">
                    <a:lumMod val="50000"/>
                    <a:lumOff val="50000"/>
                  </a:schemeClr>
                </a:solidFill>
                <a:effectLst/>
                <a:latin typeface="Arial" panose="020B0604020202020204" pitchFamily="34" charset="0"/>
                <a:ea typeface="Calibri" panose="020F0502020204030204" pitchFamily="34" charset="0"/>
                <a:cs typeface="Arial" panose="020B0604020202020204" pitchFamily="34" charset="0"/>
              </a:rPr>
              <a:t>Note: The Minimum Dietary Diversity (MDD-W) is also assessed but does not form part of the indicator. MDD-W is defined as follows:</a:t>
            </a:r>
            <a:endParaRPr lang="en-US" sz="11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a:lnSpc>
                <a:spcPct val="115000"/>
              </a:lnSpc>
              <a:spcBef>
                <a:spcPts val="0"/>
              </a:spcBef>
              <a:spcAft>
                <a:spcPts val="800"/>
              </a:spcAft>
            </a:pPr>
            <a:r>
              <a:rPr lang="en-IN" sz="8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rPr>
              <a:t> </a:t>
            </a:r>
            <a:r>
              <a:rPr lang="en-IN" sz="1200">
                <a:solidFill>
                  <a:schemeClr val="tx1">
                    <a:lumMod val="50000"/>
                    <a:lumOff val="50000"/>
                  </a:schemeClr>
                </a:solidFill>
                <a:effectLst/>
                <a:latin typeface="Arial" panose="020B0604020202020204" pitchFamily="34" charset="0"/>
                <a:ea typeface="Calibri" panose="020F0502020204030204" pitchFamily="34" charset="0"/>
                <a:cs typeface="Arial" panose="020B0604020202020204" pitchFamily="34" charset="0"/>
              </a:rPr>
              <a:t>If at least 5 out of 10 food groups have been consumed with a minimum quantity of 15 g or roughly one tablespoon in last 24 hours (open recall method) then it will be counted on that particular group. </a:t>
            </a:r>
            <a:endParaRPr lang="en-US" sz="11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a:lnSpc>
                <a:spcPct val="115000"/>
              </a:lnSpc>
              <a:spcBef>
                <a:spcPts val="0"/>
              </a:spcBef>
              <a:spcAft>
                <a:spcPts val="800"/>
              </a:spcAft>
            </a:pPr>
            <a:r>
              <a:rPr lang="en-IN" sz="1200">
                <a:solidFill>
                  <a:schemeClr val="tx1">
                    <a:lumMod val="50000"/>
                    <a:lumOff val="50000"/>
                  </a:schemeClr>
                </a:solidFill>
                <a:effectLst/>
                <a:latin typeface="Arial" panose="020B0604020202020204" pitchFamily="34" charset="0"/>
                <a:ea typeface="Calibri" panose="020F0502020204030204" pitchFamily="34" charset="0"/>
                <a:cs typeface="Arial" panose="020B0604020202020204" pitchFamily="34" charset="0"/>
              </a:rPr>
              <a:t>The proportion of women of reproductive age (WRA) who achieve a minimum of five food groups out of ten in a population can be used as a proxy indicator for higher micronutrient adequacy or having achieved minimum dietary diversity.</a:t>
            </a:r>
            <a:endParaRPr lang="en-US" sz="11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endParaRPr lang="en-US" sz="10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472004219"/>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F300CD38-1FDF-4D07-BE01-F56B59C1CD9D}"/>
              </a:ext>
            </a:extLst>
          </p:cNvPr>
          <p:cNvSpPr>
            <a:spLocks noGrp="1"/>
          </p:cNvSpPr>
          <p:nvPr>
            <p:ph type="body" sz="quarter" idx="13"/>
          </p:nvPr>
        </p:nvSpPr>
        <p:spPr>
          <a:xfrm>
            <a:off x="314425" y="1409419"/>
            <a:ext cx="8428741" cy="5049132"/>
          </a:xfrm>
          <a:ln>
            <a:solidFill>
              <a:schemeClr val="bg1">
                <a:lumMod val="75000"/>
              </a:schemeClr>
            </a:solidFill>
          </a:ln>
        </p:spPr>
        <p:txBody>
          <a:bodyPr/>
          <a:lstStyle/>
          <a:p>
            <a:pPr marL="22860" marR="0">
              <a:lnSpc>
                <a:spcPct val="107000"/>
              </a:lnSpc>
              <a:spcBef>
                <a:spcPts val="0"/>
              </a:spcBef>
              <a:spcAft>
                <a:spcPts val="800"/>
              </a:spcAft>
            </a:pPr>
            <a:r>
              <a:rPr lang="en-GB" sz="1200" b="1">
                <a:effectLst/>
                <a:latin typeface="Arial" panose="020B0604020202020204" pitchFamily="34" charset="0"/>
                <a:ea typeface="Calibri" panose="020F0502020204030204" pitchFamily="34" charset="0"/>
                <a:cs typeface="Arial" panose="020B0604020202020204" pitchFamily="34" charset="0"/>
              </a:rPr>
              <a:t>Outcome indicator 2</a:t>
            </a:r>
            <a:r>
              <a:rPr lang="en-GB" sz="1200" b="1">
                <a:solidFill>
                  <a:srgbClr val="C00000"/>
                </a:solidFill>
                <a:effectLst/>
                <a:latin typeface="Arial" panose="020B0604020202020204" pitchFamily="34" charset="0"/>
                <a:ea typeface="Calibri" panose="020F0502020204030204" pitchFamily="34" charset="0"/>
                <a:cs typeface="Arial" panose="020B0604020202020204" pitchFamily="34" charset="0"/>
              </a:rPr>
              <a:t>: </a:t>
            </a:r>
            <a:r>
              <a:rPr lang="en-US" sz="1200" b="1">
                <a:solidFill>
                  <a:srgbClr val="C00000"/>
                </a:solidFill>
                <a:effectLst/>
                <a:latin typeface="Arial" panose="020B0604020202020204" pitchFamily="34" charset="0"/>
                <a:ea typeface="Calibri" panose="020F0502020204030204" pitchFamily="34" charset="0"/>
                <a:cs typeface="Arial" panose="020B0604020202020204" pitchFamily="34" charset="0"/>
              </a:rPr>
              <a:t>The proportion of 64,000 infants (6-23 months) in the Eastern Province (45,000) and in Luapula Province (19,000) receiving adequate meal frequency and diversity according to the Minimum Acceptable Diet (MAD) has increased by an average of 15 percentage </a:t>
            </a:r>
            <a:r>
              <a:rPr lang="en-US" sz="1200" b="1">
                <a:solidFill>
                  <a:srgbClr val="C00000"/>
                </a:solidFill>
                <a:effectLst/>
                <a:latin typeface="Arial" panose="020B0604020202020204" pitchFamily="34" charset="0"/>
                <a:ea typeface="Calibri" panose="020F0502020204030204" pitchFamily="34" charset="0"/>
              </a:rPr>
              <a:t>points.</a:t>
            </a:r>
          </a:p>
          <a:p>
            <a:pPr marL="0" marR="0">
              <a:lnSpc>
                <a:spcPct val="115000"/>
              </a:lnSpc>
              <a:spcBef>
                <a:spcPts val="0"/>
              </a:spcBef>
              <a:spcAft>
                <a:spcPts val="800"/>
              </a:spcAft>
            </a:pPr>
            <a:r>
              <a:rPr lang="en-IN" sz="1200" b="1">
                <a:effectLst/>
                <a:latin typeface="Arial" panose="020B0604020202020204" pitchFamily="34" charset="0"/>
                <a:ea typeface="Calibri" panose="020F0502020204030204" pitchFamily="34" charset="0"/>
                <a:cs typeface="Arial" panose="020B0604020202020204" pitchFamily="34" charset="0"/>
              </a:rPr>
              <a:t>Minimum</a:t>
            </a:r>
            <a:r>
              <a:rPr lang="en-GB" sz="1200" b="1">
                <a:effectLst/>
                <a:latin typeface="Arial" panose="020B0604020202020204" pitchFamily="34" charset="0"/>
                <a:ea typeface="Calibri" panose="020F0502020204030204" pitchFamily="34" charset="0"/>
                <a:cs typeface="Arial" panose="020B0604020202020204" pitchFamily="34" charset="0"/>
              </a:rPr>
              <a:t> Acceptable Diet (MAD)</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0" marR="0">
              <a:lnSpc>
                <a:spcPct val="115000"/>
              </a:lnSpc>
              <a:spcBef>
                <a:spcPts val="0"/>
              </a:spcBef>
              <a:spcAft>
                <a:spcPts val="800"/>
              </a:spcAft>
            </a:pPr>
            <a:r>
              <a:rPr lang="en-IN" sz="1200">
                <a:effectLst/>
                <a:latin typeface="Arial" panose="020B0604020202020204" pitchFamily="34" charset="0"/>
                <a:ea typeface="Calibri" panose="020F0502020204030204" pitchFamily="34" charset="0"/>
                <a:cs typeface="Arial" panose="020B0604020202020204" pitchFamily="34" charset="0"/>
              </a:rPr>
              <a:t>Frequency and diversity of meals will be assessed and categorized with the indicator “Minimum</a:t>
            </a:r>
            <a:r>
              <a:rPr lang="en-GB" sz="1200">
                <a:effectLst/>
                <a:latin typeface="Arial" panose="020B0604020202020204" pitchFamily="34" charset="0"/>
                <a:ea typeface="Calibri" panose="020F0502020204030204" pitchFamily="34" charset="0"/>
                <a:cs typeface="Arial" panose="020B0604020202020204" pitchFamily="34" charset="0"/>
              </a:rPr>
              <a:t> Acceptable Diet (MAD)”. </a:t>
            </a:r>
            <a:r>
              <a:rPr lang="en-IN" sz="1200">
                <a:effectLst/>
                <a:latin typeface="Arial" panose="020B0604020202020204" pitchFamily="34" charset="0"/>
                <a:ea typeface="Calibri" panose="020F0502020204030204" pitchFamily="34" charset="0"/>
                <a:cs typeface="Arial" panose="020B0604020202020204" pitchFamily="34" charset="0"/>
              </a:rPr>
              <a:t>The minimum acceptable diet for breastfed children age 6-23 months is defined as receiving the </a:t>
            </a:r>
            <a:r>
              <a:rPr lang="en-IN" sz="1200" b="1">
                <a:effectLst/>
                <a:latin typeface="Arial" panose="020B0604020202020204" pitchFamily="34" charset="0"/>
                <a:ea typeface="Calibri" panose="020F0502020204030204" pitchFamily="34" charset="0"/>
                <a:cs typeface="Arial" panose="020B0604020202020204" pitchFamily="34" charset="0"/>
              </a:rPr>
              <a:t>minimum dietary diversity</a:t>
            </a:r>
            <a:r>
              <a:rPr lang="en-IN" sz="1200">
                <a:effectLst/>
                <a:latin typeface="Arial" panose="020B0604020202020204" pitchFamily="34" charset="0"/>
                <a:ea typeface="Calibri" panose="020F0502020204030204" pitchFamily="34" charset="0"/>
                <a:cs typeface="Arial" panose="020B0604020202020204" pitchFamily="34" charset="0"/>
              </a:rPr>
              <a:t> (MDD) and the </a:t>
            </a:r>
            <a:r>
              <a:rPr lang="en-IN" sz="1200" b="1">
                <a:effectLst/>
                <a:latin typeface="Arial" panose="020B0604020202020204" pitchFamily="34" charset="0"/>
                <a:ea typeface="Calibri" panose="020F0502020204030204" pitchFamily="34" charset="0"/>
                <a:cs typeface="Arial" panose="020B0604020202020204" pitchFamily="34" charset="0"/>
              </a:rPr>
              <a:t>minimum meal frequency</a:t>
            </a:r>
            <a:r>
              <a:rPr lang="en-IN" sz="1200">
                <a:effectLst/>
                <a:latin typeface="Arial" panose="020B0604020202020204" pitchFamily="34" charset="0"/>
                <a:ea typeface="Calibri" panose="020F0502020204030204" pitchFamily="34" charset="0"/>
                <a:cs typeface="Arial" panose="020B0604020202020204" pitchFamily="34" charset="0"/>
              </a:rPr>
              <a:t> (MMF). For non-breastfed children, achieving the indicator requires at least 2 milk feedings and furthermore, minimum dietary diversity (4 out of 6 groups) must be achieved without including milk feeds and the minimum meal frequency (</a:t>
            </a:r>
            <a:r>
              <a:rPr lang="en-IN" sz="1200">
                <a:solidFill>
                  <a:srgbClr val="000000"/>
                </a:solidFill>
                <a:effectLst/>
                <a:latin typeface="Arial" panose="020B0604020202020204" pitchFamily="34" charset="0"/>
                <a:ea typeface="Arial" panose="020B0604020202020204" pitchFamily="34" charset="0"/>
                <a:cs typeface="Arial" panose="020B0604020202020204" pitchFamily="34" charset="0"/>
              </a:rPr>
              <a:t>4 or more solid or semi-solid or soft or milk feeds</a:t>
            </a:r>
            <a:r>
              <a:rPr lang="en-IN" sz="1200">
                <a:solidFill>
                  <a:srgbClr val="000000"/>
                </a:solidFill>
                <a:effectLst/>
                <a:latin typeface="Calibri" panose="020F0502020204030204" pitchFamily="34" charset="0"/>
                <a:ea typeface="Calibri" panose="020F0502020204030204" pitchFamily="34" charset="0"/>
                <a:cs typeface="Calibri" panose="020F0502020204030204" pitchFamily="34" charset="0"/>
              </a:rPr>
              <a:t> </a:t>
            </a:r>
            <a:r>
              <a:rPr lang="en-IN" sz="1200">
                <a:solidFill>
                  <a:srgbClr val="000000"/>
                </a:solidFill>
                <a:effectLst/>
                <a:latin typeface="Arial" panose="020B0604020202020204" pitchFamily="34" charset="0"/>
                <a:ea typeface="Arial" panose="020B0604020202020204" pitchFamily="34" charset="0"/>
                <a:cs typeface="Arial" panose="020B0604020202020204" pitchFamily="34" charset="0"/>
              </a:rPr>
              <a:t>where at least one of the feeds must be a solid, semi-solid, or soft feed)</a:t>
            </a:r>
            <a:r>
              <a:rPr lang="en-IN" sz="1200">
                <a:effectLst/>
                <a:latin typeface="Arial" panose="020B0604020202020204" pitchFamily="34" charset="0"/>
                <a:ea typeface="Calibri" panose="020F0502020204030204" pitchFamily="34" charset="0"/>
                <a:cs typeface="Arial" panose="020B0604020202020204" pitchFamily="34" charset="0"/>
              </a:rPr>
              <a:t> has to be met (WHO, 2010 </a:t>
            </a:r>
            <a:r>
              <a:rPr lang="en-IN" sz="1200" u="sng">
                <a:solidFill>
                  <a:srgbClr val="0563C1"/>
                </a:solidFill>
                <a:effectLst/>
                <a:latin typeface="Arial" panose="020B0604020202020204" pitchFamily="34" charset="0"/>
                <a:ea typeface="Calibri" panose="020F0502020204030204" pitchFamily="34" charset="0"/>
                <a:cs typeface="Arial" panose="020B0604020202020204" pitchFamily="34" charset="0"/>
                <a:hlinkClick r:id="rId2"/>
              </a:rPr>
              <a:t>link</a:t>
            </a:r>
            <a:r>
              <a:rPr lang="en-IN" sz="1200">
                <a:effectLst/>
                <a:latin typeface="Arial" panose="020B0604020202020204" pitchFamily="34" charset="0"/>
                <a:ea typeface="Calibri" panose="020F0502020204030204" pitchFamily="34" charset="0"/>
                <a:cs typeface="Arial" panose="020B0604020202020204" pitchFamily="34" charset="0"/>
              </a:rPr>
              <a:t>).</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22860" marR="0">
              <a:lnSpc>
                <a:spcPct val="107000"/>
              </a:lnSpc>
              <a:spcBef>
                <a:spcPts val="0"/>
              </a:spcBef>
              <a:spcAft>
                <a:spcPts val="800"/>
              </a:spcAft>
            </a:pPr>
            <a:r>
              <a:rPr lang="en-US" sz="1050"/>
              <a:t>Minimum dietary diversity for children is defined as receiving foods from ≥5 of 8 food groups: </a:t>
            </a:r>
          </a:p>
          <a:p>
            <a:pPr marL="22860" marR="0">
              <a:lnSpc>
                <a:spcPct val="107000"/>
              </a:lnSpc>
              <a:spcBef>
                <a:spcPts val="0"/>
              </a:spcBef>
              <a:spcAft>
                <a:spcPts val="800"/>
              </a:spcAft>
            </a:pPr>
            <a:r>
              <a:rPr lang="en-US" sz="1050"/>
              <a:t>1) Breastmilk</a:t>
            </a:r>
          </a:p>
          <a:p>
            <a:pPr marL="22860" marR="0">
              <a:lnSpc>
                <a:spcPct val="107000"/>
              </a:lnSpc>
              <a:spcBef>
                <a:spcPts val="0"/>
              </a:spcBef>
              <a:spcAft>
                <a:spcPts val="800"/>
              </a:spcAft>
            </a:pPr>
            <a:r>
              <a:rPr lang="en-US" sz="1050"/>
              <a:t>2) Grains, roots and tubers, </a:t>
            </a:r>
          </a:p>
          <a:p>
            <a:pPr marL="22860" marR="0">
              <a:lnSpc>
                <a:spcPct val="107000"/>
              </a:lnSpc>
              <a:spcBef>
                <a:spcPts val="0"/>
              </a:spcBef>
              <a:spcAft>
                <a:spcPts val="800"/>
              </a:spcAft>
            </a:pPr>
            <a:r>
              <a:rPr lang="en-US" sz="1050"/>
              <a:t>3) legumes and nuts, </a:t>
            </a:r>
          </a:p>
          <a:p>
            <a:pPr marL="22860" marR="0">
              <a:lnSpc>
                <a:spcPct val="107000"/>
              </a:lnSpc>
              <a:spcBef>
                <a:spcPts val="0"/>
              </a:spcBef>
              <a:spcAft>
                <a:spcPts val="800"/>
              </a:spcAft>
            </a:pPr>
            <a:r>
              <a:rPr lang="en-US" sz="1050"/>
              <a:t>4) dairy products (milk, yogurt, cheese), </a:t>
            </a:r>
          </a:p>
          <a:p>
            <a:pPr marL="22860" marR="0">
              <a:lnSpc>
                <a:spcPct val="107000"/>
              </a:lnSpc>
              <a:spcBef>
                <a:spcPts val="0"/>
              </a:spcBef>
              <a:spcAft>
                <a:spcPts val="800"/>
              </a:spcAft>
            </a:pPr>
            <a:r>
              <a:rPr lang="en-US" sz="1050"/>
              <a:t>5) flesh foods (meat, fish, poultry and liver/organ meats), </a:t>
            </a:r>
          </a:p>
          <a:p>
            <a:pPr marL="22860" marR="0">
              <a:lnSpc>
                <a:spcPct val="107000"/>
              </a:lnSpc>
              <a:spcBef>
                <a:spcPts val="0"/>
              </a:spcBef>
              <a:spcAft>
                <a:spcPts val="800"/>
              </a:spcAft>
            </a:pPr>
            <a:r>
              <a:rPr lang="en-US" sz="1050"/>
              <a:t>6) eggs, </a:t>
            </a:r>
          </a:p>
          <a:p>
            <a:pPr marL="22860" marR="0">
              <a:lnSpc>
                <a:spcPct val="107000"/>
              </a:lnSpc>
              <a:spcBef>
                <a:spcPts val="0"/>
              </a:spcBef>
              <a:spcAft>
                <a:spcPts val="800"/>
              </a:spcAft>
            </a:pPr>
            <a:r>
              <a:rPr lang="en-US" sz="1050"/>
              <a:t>7) vitamin-A rich fruits and vegetables, and </a:t>
            </a:r>
          </a:p>
          <a:p>
            <a:pPr marL="22860" marR="0">
              <a:lnSpc>
                <a:spcPct val="107000"/>
              </a:lnSpc>
              <a:spcBef>
                <a:spcPts val="0"/>
              </a:spcBef>
              <a:spcAft>
                <a:spcPts val="800"/>
              </a:spcAft>
            </a:pPr>
            <a:r>
              <a:rPr lang="en-US" sz="1050"/>
              <a:t>8) other</a:t>
            </a:r>
            <a:endParaRPr lang="de-DE" sz="1050"/>
          </a:p>
        </p:txBody>
      </p:sp>
      <p:sp>
        <p:nvSpPr>
          <p:cNvPr id="3" name="Titel 2">
            <a:extLst>
              <a:ext uri="{FF2B5EF4-FFF2-40B4-BE49-F238E27FC236}">
                <a16:creationId xmlns:a16="http://schemas.microsoft.com/office/drawing/2014/main" id="{62B7DAA0-D2F0-4F51-847B-F3B42097C9C1}"/>
              </a:ext>
            </a:extLst>
          </p:cNvPr>
          <p:cNvSpPr>
            <a:spLocks noGrp="1"/>
          </p:cNvSpPr>
          <p:nvPr>
            <p:ph type="title"/>
          </p:nvPr>
        </p:nvSpPr>
        <p:spPr/>
        <p:txBody>
          <a:bodyPr/>
          <a:lstStyle/>
          <a:p>
            <a:r>
              <a:rPr lang="de-DE" dirty="0"/>
              <a:t>Annex II: </a:t>
            </a:r>
            <a:r>
              <a:rPr lang="de-DE" dirty="0" err="1"/>
              <a:t>Definiton</a:t>
            </a:r>
            <a:r>
              <a:rPr lang="de-DE" dirty="0"/>
              <a:t> </a:t>
            </a:r>
            <a:r>
              <a:rPr lang="de-DE" dirty="0" err="1"/>
              <a:t>of</a:t>
            </a:r>
            <a:r>
              <a:rPr lang="de-DE" dirty="0"/>
              <a:t> </a:t>
            </a:r>
            <a:r>
              <a:rPr lang="de-DE" dirty="0" err="1"/>
              <a:t>Indicators</a:t>
            </a:r>
            <a:r>
              <a:rPr lang="de-DE" dirty="0"/>
              <a:t>: Child Nutrition </a:t>
            </a:r>
          </a:p>
        </p:txBody>
      </p:sp>
      <p:sp>
        <p:nvSpPr>
          <p:cNvPr id="4" name="Fußzeilenplatzhalter 3">
            <a:extLst>
              <a:ext uri="{FF2B5EF4-FFF2-40B4-BE49-F238E27FC236}">
                <a16:creationId xmlns:a16="http://schemas.microsoft.com/office/drawing/2014/main" id="{CB50AE49-8DC3-46A8-B7C2-FB2F6178B85C}"/>
              </a:ext>
            </a:extLst>
          </p:cNvPr>
          <p:cNvSpPr>
            <a:spLocks noGrp="1"/>
          </p:cNvSpPr>
          <p:nvPr>
            <p:ph type="ftr" sz="quarter" idx="10"/>
          </p:nvPr>
        </p:nvSpPr>
        <p:spPr/>
        <p:txBody>
          <a:bodyPr/>
          <a:lstStyle/>
          <a:p>
            <a:r>
              <a:rPr lang="en-US"/>
              <a:t>Presentation on the CTREATE Project </a:t>
            </a:r>
          </a:p>
        </p:txBody>
      </p:sp>
      <p:sp>
        <p:nvSpPr>
          <p:cNvPr id="5" name="Datumsplatzhalter 4">
            <a:extLst>
              <a:ext uri="{FF2B5EF4-FFF2-40B4-BE49-F238E27FC236}">
                <a16:creationId xmlns:a16="http://schemas.microsoft.com/office/drawing/2014/main" id="{ABE43321-6DB4-4ECE-9260-82C90210602F}"/>
              </a:ext>
            </a:extLst>
          </p:cNvPr>
          <p:cNvSpPr>
            <a:spLocks noGrp="1"/>
          </p:cNvSpPr>
          <p:nvPr>
            <p:ph type="dt" sz="half" idx="11"/>
          </p:nvPr>
        </p:nvSpPr>
        <p:spPr/>
        <p:txBody>
          <a:bodyPr/>
          <a:lstStyle/>
          <a:p>
            <a:fld id="{3046DB20-E9D4-4276-92C8-D4C20C80420B}" type="datetime1">
              <a:rPr lang="en-US" smtClean="0"/>
              <a:t>9/12/2023</a:t>
            </a:fld>
            <a:endParaRPr lang="de-DE"/>
          </a:p>
        </p:txBody>
      </p:sp>
      <p:sp>
        <p:nvSpPr>
          <p:cNvPr id="7" name="TextBox 6">
            <a:extLst>
              <a:ext uri="{FF2B5EF4-FFF2-40B4-BE49-F238E27FC236}">
                <a16:creationId xmlns:a16="http://schemas.microsoft.com/office/drawing/2014/main" id="{27B2302E-5CF6-E1F7-2A3C-F8585D6815C7}"/>
              </a:ext>
            </a:extLst>
          </p:cNvPr>
          <p:cNvSpPr txBox="1"/>
          <p:nvPr/>
        </p:nvSpPr>
        <p:spPr>
          <a:xfrm>
            <a:off x="9526604" y="447366"/>
            <a:ext cx="2350971" cy="1140825"/>
          </a:xfrm>
          <a:prstGeom prst="rect">
            <a:avLst/>
          </a:prstGeom>
          <a:noFill/>
          <a:ln>
            <a:solidFill>
              <a:schemeClr val="bg1">
                <a:lumMod val="75000"/>
              </a:schemeClr>
            </a:solidFill>
          </a:ln>
        </p:spPr>
        <p:txBody>
          <a:bodyPr wrap="square">
            <a:spAutoFit/>
          </a:bodyPr>
          <a:lstStyle/>
          <a:p>
            <a:pPr marL="0" marR="0">
              <a:lnSpc>
                <a:spcPct val="115000"/>
              </a:lnSpc>
              <a:spcBef>
                <a:spcPts val="0"/>
              </a:spcBef>
              <a:spcAft>
                <a:spcPts val="800"/>
              </a:spcAft>
            </a:pPr>
            <a:r>
              <a:rPr lang="en-US" sz="1600">
                <a:solidFill>
                  <a:schemeClr val="tx1">
                    <a:lumMod val="50000"/>
                    <a:lumOff val="50000"/>
                  </a:schemeClr>
                </a:solidFill>
                <a:effectLst/>
                <a:latin typeface="Arial" panose="020B0604020202020204" pitchFamily="34" charset="0"/>
                <a:ea typeface="Calibri" panose="020F0502020204030204" pitchFamily="34" charset="0"/>
                <a:cs typeface="Arial" panose="020B0604020202020204" pitchFamily="34" charset="0"/>
              </a:rPr>
              <a:t>Baseline value: 31%</a:t>
            </a:r>
            <a:r>
              <a:rPr lang="en-IN" sz="10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rPr>
              <a:t> </a:t>
            </a:r>
            <a:r>
              <a:rPr lang="en-US" sz="1600" baseline="30000">
                <a:solidFill>
                  <a:schemeClr val="tx1">
                    <a:lumMod val="50000"/>
                    <a:lumOff val="50000"/>
                  </a:schemeClr>
                </a:solidFill>
                <a:effectLst/>
                <a:latin typeface="Arial" panose="020B0604020202020204" pitchFamily="34" charset="0"/>
                <a:ea typeface="Calibri" panose="020F0502020204030204" pitchFamily="34" charset="0"/>
                <a:cs typeface="Arial" panose="020B0604020202020204" pitchFamily="34" charset="0"/>
              </a:rPr>
              <a:t>   </a:t>
            </a:r>
            <a:endParaRPr lang="en-US" sz="14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a:lnSpc>
                <a:spcPct val="115000"/>
              </a:lnSpc>
              <a:spcBef>
                <a:spcPts val="0"/>
              </a:spcBef>
              <a:spcAft>
                <a:spcPts val="800"/>
              </a:spcAft>
            </a:pPr>
            <a:r>
              <a:rPr lang="en-US" sz="1600">
                <a:solidFill>
                  <a:schemeClr val="tx1">
                    <a:lumMod val="50000"/>
                    <a:lumOff val="50000"/>
                  </a:schemeClr>
                </a:solidFill>
                <a:effectLst/>
                <a:latin typeface="Arial" panose="020B0604020202020204" pitchFamily="34" charset="0"/>
                <a:ea typeface="Calibri" panose="020F0502020204030204" pitchFamily="34" charset="0"/>
                <a:cs typeface="Arial" panose="020B0604020202020204" pitchFamily="34" charset="0"/>
              </a:rPr>
              <a:t>Target value: 46 %</a:t>
            </a:r>
            <a:r>
              <a:rPr lang="en-US" sz="1600" baseline="30000">
                <a:solidFill>
                  <a:schemeClr val="tx1">
                    <a:lumMod val="50000"/>
                    <a:lumOff val="50000"/>
                  </a:schemeClr>
                </a:solidFill>
                <a:effectLst/>
                <a:latin typeface="Arial" panose="020B0604020202020204" pitchFamily="34" charset="0"/>
                <a:ea typeface="Calibri" panose="020F0502020204030204" pitchFamily="34" charset="0"/>
                <a:cs typeface="Arial" panose="020B0604020202020204" pitchFamily="34" charset="0"/>
              </a:rPr>
              <a:t> </a:t>
            </a:r>
            <a:endParaRPr lang="en-US" sz="14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r>
              <a:rPr lang="en-US" sz="1600">
                <a:solidFill>
                  <a:schemeClr val="tx1">
                    <a:lumMod val="50000"/>
                    <a:lumOff val="50000"/>
                  </a:schemeClr>
                </a:solidFill>
                <a:effectLst/>
                <a:latin typeface="Arial" panose="020B0604020202020204" pitchFamily="34" charset="0"/>
                <a:ea typeface="Calibri" panose="020F0502020204030204" pitchFamily="34" charset="0"/>
              </a:rPr>
              <a:t>Actual value: 49 %</a:t>
            </a:r>
            <a:r>
              <a:rPr lang="en-US" sz="1600" baseline="30000">
                <a:solidFill>
                  <a:schemeClr val="tx1">
                    <a:lumMod val="50000"/>
                    <a:lumOff val="50000"/>
                  </a:schemeClr>
                </a:solidFill>
                <a:effectLst/>
                <a:latin typeface="Arial" panose="020B0604020202020204" pitchFamily="34" charset="0"/>
                <a:ea typeface="Calibri" panose="020F0502020204030204" pitchFamily="34" charset="0"/>
              </a:rPr>
              <a:t> </a:t>
            </a:r>
            <a:r>
              <a:rPr lang="en-US" sz="1600">
                <a:solidFill>
                  <a:schemeClr val="tx1">
                    <a:lumMod val="50000"/>
                    <a:lumOff val="50000"/>
                  </a:schemeClr>
                </a:solidFill>
                <a:effectLst/>
                <a:latin typeface="Arial" panose="020B0604020202020204" pitchFamily="34" charset="0"/>
                <a:ea typeface="Calibri" panose="020F0502020204030204" pitchFamily="34" charset="0"/>
              </a:rPr>
              <a:t> </a:t>
            </a:r>
            <a:r>
              <a:rPr lang="en-US" sz="1100">
                <a:solidFill>
                  <a:schemeClr val="tx1">
                    <a:lumMod val="50000"/>
                    <a:lumOff val="50000"/>
                  </a:schemeClr>
                </a:solidFill>
                <a:effectLst/>
              </a:rPr>
              <a:t> </a:t>
            </a:r>
            <a:r>
              <a:rPr lang="en-IN" sz="10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rPr>
              <a:t> </a:t>
            </a:r>
            <a:endParaRPr lang="en-US" sz="1100">
              <a:solidFill>
                <a:schemeClr val="tx1">
                  <a:lumMod val="50000"/>
                  <a:lumOff val="50000"/>
                </a:schemeClr>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7F86E563-1095-F1EE-FBFD-BC208A02A489}"/>
              </a:ext>
            </a:extLst>
          </p:cNvPr>
          <p:cNvSpPr txBox="1"/>
          <p:nvPr/>
        </p:nvSpPr>
        <p:spPr>
          <a:xfrm>
            <a:off x="8901674" y="2336191"/>
            <a:ext cx="2840165" cy="3858492"/>
          </a:xfrm>
          <a:prstGeom prst="rect">
            <a:avLst/>
          </a:prstGeom>
          <a:noFill/>
          <a:ln>
            <a:solidFill>
              <a:schemeClr val="bg1">
                <a:lumMod val="75000"/>
              </a:schemeClr>
            </a:solidFill>
          </a:ln>
        </p:spPr>
        <p:txBody>
          <a:bodyPr wrap="square" rtlCol="0">
            <a:spAutoFit/>
          </a:bodyPr>
          <a:lstStyle/>
          <a:p>
            <a:pPr marL="0" marR="0">
              <a:lnSpc>
                <a:spcPct val="115000"/>
              </a:lnSpc>
              <a:spcBef>
                <a:spcPts val="0"/>
              </a:spcBef>
              <a:spcAft>
                <a:spcPts val="800"/>
              </a:spcAft>
            </a:pPr>
            <a:r>
              <a:rPr lang="en-IN" sz="1100" b="1">
                <a:effectLst/>
                <a:latin typeface="Arial" panose="020B0604020202020204" pitchFamily="34" charset="0"/>
                <a:ea typeface="Calibri" panose="020F0502020204030204" pitchFamily="34" charset="0"/>
                <a:cs typeface="Arial" panose="020B0604020202020204" pitchFamily="34" charset="0"/>
              </a:rPr>
              <a:t>Minimum meal frequency</a:t>
            </a:r>
            <a:r>
              <a:rPr lang="en-IN" sz="1100">
                <a:effectLst/>
                <a:latin typeface="Arial" panose="020B0604020202020204" pitchFamily="34" charset="0"/>
                <a:ea typeface="Calibri" panose="020F0502020204030204" pitchFamily="34" charset="0"/>
                <a:cs typeface="Arial" panose="020B0604020202020204" pitchFamily="34" charset="0"/>
              </a:rPr>
              <a:t> among currently </a:t>
            </a:r>
            <a:r>
              <a:rPr lang="en-IN" sz="1100" i="1">
                <a:effectLst/>
                <a:latin typeface="Arial" panose="020B0604020202020204" pitchFamily="34" charset="0"/>
                <a:ea typeface="Calibri" panose="020F0502020204030204" pitchFamily="34" charset="0"/>
                <a:cs typeface="Arial" panose="020B0604020202020204" pitchFamily="34" charset="0"/>
              </a:rPr>
              <a:t>breastfeeding</a:t>
            </a:r>
            <a:r>
              <a:rPr lang="en-IN" sz="1100">
                <a:effectLst/>
                <a:latin typeface="Arial" panose="020B0604020202020204" pitchFamily="34" charset="0"/>
                <a:ea typeface="Calibri" panose="020F0502020204030204" pitchFamily="34" charset="0"/>
                <a:cs typeface="Arial" panose="020B0604020202020204" pitchFamily="34" charset="0"/>
              </a:rPr>
              <a:t> children is defined as children who also received solid, semi-solid, or soft foods. </a:t>
            </a:r>
            <a:endParaRPr lang="en-US" sz="11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15000"/>
              </a:lnSpc>
              <a:spcBef>
                <a:spcPts val="0"/>
              </a:spcBef>
              <a:spcAft>
                <a:spcPts val="0"/>
              </a:spcAft>
              <a:buFont typeface="Symbol" panose="05050102010706020507" pitchFamily="18" charset="2"/>
              <a:buChar char=""/>
            </a:pPr>
            <a:r>
              <a:rPr lang="en-IN" sz="1100" b="1">
                <a:effectLst/>
                <a:latin typeface="Arial" panose="020B0604020202020204" pitchFamily="34" charset="0"/>
                <a:ea typeface="Calibri" panose="020F0502020204030204" pitchFamily="34" charset="0"/>
                <a:cs typeface="Arial" panose="020B0604020202020204" pitchFamily="34" charset="0"/>
              </a:rPr>
              <a:t>2 times</a:t>
            </a:r>
            <a:r>
              <a:rPr lang="en-IN" sz="1100">
                <a:effectLst/>
                <a:latin typeface="Arial" panose="020B0604020202020204" pitchFamily="34" charset="0"/>
                <a:ea typeface="Calibri" panose="020F0502020204030204" pitchFamily="34" charset="0"/>
                <a:cs typeface="Arial" panose="020B0604020202020204" pitchFamily="34" charset="0"/>
              </a:rPr>
              <a:t> or more daily for children age 6-8 months </a:t>
            </a:r>
            <a:endParaRPr lang="en-US" sz="11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15000"/>
              </a:lnSpc>
              <a:spcBef>
                <a:spcPts val="0"/>
              </a:spcBef>
              <a:spcAft>
                <a:spcPts val="800"/>
              </a:spcAft>
              <a:buFont typeface="Symbol" panose="05050102010706020507" pitchFamily="18" charset="2"/>
              <a:buChar char=""/>
            </a:pPr>
            <a:r>
              <a:rPr lang="en-IN" sz="1100" b="1">
                <a:effectLst/>
                <a:latin typeface="Arial" panose="020B0604020202020204" pitchFamily="34" charset="0"/>
                <a:ea typeface="Calibri" panose="020F0502020204030204" pitchFamily="34" charset="0"/>
                <a:cs typeface="Arial" panose="020B0604020202020204" pitchFamily="34" charset="0"/>
              </a:rPr>
              <a:t>3 times</a:t>
            </a:r>
            <a:r>
              <a:rPr lang="en-IN" sz="1100">
                <a:effectLst/>
                <a:latin typeface="Arial" panose="020B0604020202020204" pitchFamily="34" charset="0"/>
                <a:ea typeface="Calibri" panose="020F0502020204030204" pitchFamily="34" charset="0"/>
                <a:cs typeface="Arial" panose="020B0604020202020204" pitchFamily="34" charset="0"/>
              </a:rPr>
              <a:t> or more daily for children age 9-23 months </a:t>
            </a:r>
            <a:endParaRPr lang="en-US" sz="1100">
              <a:effectLst/>
              <a:latin typeface="Calibri" panose="020F0502020204030204" pitchFamily="34" charset="0"/>
              <a:ea typeface="Calibri" panose="020F0502020204030204" pitchFamily="34" charset="0"/>
              <a:cs typeface="Arial" panose="020B0604020202020204" pitchFamily="34" charset="0"/>
            </a:endParaRPr>
          </a:p>
          <a:p>
            <a:pPr marL="0" marR="0">
              <a:lnSpc>
                <a:spcPct val="115000"/>
              </a:lnSpc>
              <a:spcBef>
                <a:spcPts val="0"/>
              </a:spcBef>
              <a:spcAft>
                <a:spcPts val="800"/>
              </a:spcAft>
            </a:pPr>
            <a:r>
              <a:rPr lang="en-IN" sz="1100">
                <a:effectLst/>
                <a:latin typeface="Arial" panose="020B0604020202020204" pitchFamily="34" charset="0"/>
                <a:ea typeface="Calibri" panose="020F0502020204030204" pitchFamily="34" charset="0"/>
                <a:cs typeface="Arial" panose="020B0604020202020204" pitchFamily="34" charset="0"/>
              </a:rPr>
              <a:t>For </a:t>
            </a:r>
            <a:r>
              <a:rPr lang="en-IN" sz="1100" i="1">
                <a:effectLst/>
                <a:latin typeface="Arial" panose="020B0604020202020204" pitchFamily="34" charset="0"/>
                <a:ea typeface="Calibri" panose="020F0502020204030204" pitchFamily="34" charset="0"/>
                <a:cs typeface="Arial" panose="020B0604020202020204" pitchFamily="34" charset="0"/>
              </a:rPr>
              <a:t>non-breastfeeding</a:t>
            </a:r>
            <a:r>
              <a:rPr lang="en-IN" sz="1100">
                <a:effectLst/>
                <a:latin typeface="Arial" panose="020B0604020202020204" pitchFamily="34" charset="0"/>
                <a:ea typeface="Calibri" panose="020F0502020204030204" pitchFamily="34" charset="0"/>
                <a:cs typeface="Arial" panose="020B0604020202020204" pitchFamily="34" charset="0"/>
              </a:rPr>
              <a:t> children age 6-23 months it is defined as receiving solid, semi-solid or soft foods, or milk feeds, at least </a:t>
            </a:r>
            <a:r>
              <a:rPr lang="en-IN" sz="1100" b="1">
                <a:effectLst/>
                <a:latin typeface="Arial" panose="020B0604020202020204" pitchFamily="34" charset="0"/>
                <a:ea typeface="Calibri" panose="020F0502020204030204" pitchFamily="34" charset="0"/>
                <a:cs typeface="Arial" panose="020B0604020202020204" pitchFamily="34" charset="0"/>
              </a:rPr>
              <a:t>4 times</a:t>
            </a:r>
            <a:r>
              <a:rPr lang="en-IN" sz="1100">
                <a:effectLst/>
                <a:latin typeface="Arial" panose="020B0604020202020204" pitchFamily="34" charset="0"/>
                <a:ea typeface="Calibri" panose="020F0502020204030204" pitchFamily="34" charset="0"/>
                <a:cs typeface="Arial" panose="020B0604020202020204" pitchFamily="34" charset="0"/>
              </a:rPr>
              <a:t>. </a:t>
            </a:r>
            <a:endParaRPr lang="en-US" sz="1100">
              <a:effectLst/>
              <a:latin typeface="Calibri" panose="020F0502020204030204" pitchFamily="34" charset="0"/>
              <a:ea typeface="Calibri" panose="020F0502020204030204" pitchFamily="34" charset="0"/>
              <a:cs typeface="Arial" panose="020B0604020202020204" pitchFamily="34" charset="0"/>
            </a:endParaRPr>
          </a:p>
          <a:p>
            <a:pPr marL="0" marR="0">
              <a:lnSpc>
                <a:spcPct val="115000"/>
              </a:lnSpc>
              <a:spcBef>
                <a:spcPts val="0"/>
              </a:spcBef>
              <a:spcAft>
                <a:spcPts val="800"/>
              </a:spcAft>
            </a:pPr>
            <a:r>
              <a:rPr lang="en-IN" sz="1100">
                <a:effectLst/>
                <a:latin typeface="Arial" panose="020B0604020202020204" pitchFamily="34" charset="0"/>
                <a:ea typeface="Calibri" panose="020F0502020204030204" pitchFamily="34" charset="0"/>
                <a:cs typeface="Arial" panose="020B0604020202020204" pitchFamily="34" charset="0"/>
              </a:rPr>
              <a:t> </a:t>
            </a:r>
            <a:endParaRPr lang="en-US" sz="1100">
              <a:effectLst/>
              <a:latin typeface="Calibri" panose="020F0502020204030204" pitchFamily="34" charset="0"/>
              <a:ea typeface="Calibri" panose="020F0502020204030204" pitchFamily="34" charset="0"/>
              <a:cs typeface="Arial" panose="020B0604020202020204" pitchFamily="34" charset="0"/>
            </a:endParaRPr>
          </a:p>
          <a:p>
            <a:pPr marL="0" marR="0">
              <a:lnSpc>
                <a:spcPct val="115000"/>
              </a:lnSpc>
              <a:spcBef>
                <a:spcPts val="0"/>
              </a:spcBef>
              <a:spcAft>
                <a:spcPts val="800"/>
              </a:spcAft>
            </a:pPr>
            <a:r>
              <a:rPr lang="en-IN" sz="1100">
                <a:effectLst/>
                <a:latin typeface="Arial" panose="020B0604020202020204" pitchFamily="34" charset="0"/>
                <a:ea typeface="Calibri" panose="020F0502020204030204" pitchFamily="34" charset="0"/>
                <a:cs typeface="Arial" panose="020B0604020202020204" pitchFamily="34" charset="0"/>
              </a:rPr>
              <a:t>Link to the guidelines can be found here </a:t>
            </a:r>
            <a:r>
              <a:rPr lang="en-IN" sz="1100" u="sng">
                <a:solidFill>
                  <a:srgbClr val="0563C1"/>
                </a:solidFill>
                <a:effectLst/>
                <a:latin typeface="Arial" panose="020B0604020202020204" pitchFamily="34" charset="0"/>
                <a:ea typeface="Calibri" panose="020F0502020204030204" pitchFamily="34" charset="0"/>
                <a:cs typeface="Arial" panose="020B0604020202020204" pitchFamily="34" charset="0"/>
                <a:hlinkClick r:id="rId3" tooltip="https://inddex.nutrition.tufts.edu/data4diets/indicator/minimum-acceptable-diet-mad"/>
              </a:rPr>
              <a:t>Minimum Acceptable Diet (MAD) | INDDEX Project (tufts.edu)</a:t>
            </a:r>
            <a:endParaRPr lang="en-US" sz="1100">
              <a:effectLst/>
              <a:latin typeface="Calibri" panose="020F0502020204030204" pitchFamily="34" charset="0"/>
              <a:ea typeface="Calibri" panose="020F0502020204030204" pitchFamily="34" charset="0"/>
              <a:cs typeface="Arial" panose="020B0604020202020204" pitchFamily="34" charset="0"/>
            </a:endParaRPr>
          </a:p>
          <a:p>
            <a:pPr algn="l"/>
            <a:endParaRPr lang="en-US" sz="900"/>
          </a:p>
        </p:txBody>
      </p:sp>
    </p:spTree>
    <p:extLst>
      <p:ext uri="{BB962C8B-B14F-4D97-AF65-F5344CB8AC3E}">
        <p14:creationId xmlns:p14="http://schemas.microsoft.com/office/powerpoint/2010/main" val="2685704688"/>
      </p:ext>
    </p:extLst>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94EB0EF-05B9-531F-F372-AEF59FFCB929}"/>
              </a:ext>
            </a:extLst>
          </p:cNvPr>
          <p:cNvSpPr>
            <a:spLocks noGrp="1"/>
          </p:cNvSpPr>
          <p:nvPr>
            <p:ph type="body" sz="quarter" idx="13"/>
          </p:nvPr>
        </p:nvSpPr>
        <p:spPr>
          <a:xfrm>
            <a:off x="599758" y="1361293"/>
            <a:ext cx="9218498" cy="4660625"/>
          </a:xfrm>
        </p:spPr>
        <p:txBody>
          <a:bodyPr/>
          <a:lstStyle/>
          <a:p>
            <a:pPr marL="0" marR="0">
              <a:lnSpc>
                <a:spcPct val="107000"/>
              </a:lnSpc>
              <a:spcBef>
                <a:spcPts val="0"/>
              </a:spcBef>
            </a:pPr>
            <a:r>
              <a:rPr lang="en-GB" sz="1200" b="1">
                <a:effectLst/>
                <a:latin typeface="Arial" panose="020B0604020202020204" pitchFamily="34" charset="0"/>
                <a:ea typeface="Calibri" panose="020F0502020204030204" pitchFamily="34" charset="0"/>
                <a:cs typeface="Arial" panose="020B0604020202020204" pitchFamily="34" charset="0"/>
              </a:rPr>
              <a:t>Outcome indicator 3: </a:t>
            </a:r>
            <a:r>
              <a:rPr lang="en-US" sz="1200" b="1">
                <a:solidFill>
                  <a:srgbClr val="C00000"/>
                </a:solidFill>
                <a:effectLst/>
                <a:latin typeface="Arial" panose="020B0604020202020204" pitchFamily="34" charset="0"/>
                <a:ea typeface="Calibri" panose="020F0502020204030204" pitchFamily="34" charset="0"/>
              </a:rPr>
              <a:t>The proportion of 110,000 women using at least 3 of the 4 (75%) hygiene practices promoted (washing hands, use of good sanitation facilities, water treatment techniques, preventive measures against food poisoning) has increased by an average of 25 percentage points.</a:t>
            </a:r>
          </a:p>
          <a:p>
            <a:pPr marL="0" marR="0" algn="just">
              <a:lnSpc>
                <a:spcPct val="115000"/>
              </a:lnSpc>
              <a:spcBef>
                <a:spcPts val="0"/>
              </a:spcBef>
              <a:spcAft>
                <a:spcPts val="800"/>
              </a:spcAft>
            </a:pPr>
            <a:r>
              <a:rPr lang="en-US" sz="1200">
                <a:effectLst/>
                <a:latin typeface="Arial" panose="020B0604020202020204" pitchFamily="34" charset="0"/>
                <a:ea typeface="Arial" panose="020B0604020202020204" pitchFamily="34" charset="0"/>
                <a:cs typeface="Arial" panose="020B0604020202020204" pitchFamily="34" charset="0"/>
              </a:rPr>
              <a:t>The WASH indicator measures the knowledge about and usage of hygiene practices by the women promoted by the FANSER project. The knowledge and hygiene practices and knowledge include: </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mj-lt"/>
              <a:buAutoNum type="arabicPeriod"/>
            </a:pPr>
            <a:r>
              <a:rPr lang="en-US" sz="1200">
                <a:effectLst/>
                <a:latin typeface="Arial" panose="020B0604020202020204" pitchFamily="34" charset="0"/>
                <a:ea typeface="Arial" panose="020B0604020202020204" pitchFamily="34" charset="0"/>
                <a:cs typeface="Arial" panose="020B0604020202020204" pitchFamily="34" charset="0"/>
              </a:rPr>
              <a:t>Water treatment techniques</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mj-lt"/>
              <a:buAutoNum type="arabicPeriod"/>
            </a:pPr>
            <a:r>
              <a:rPr lang="en-US" sz="1200">
                <a:effectLst/>
                <a:latin typeface="Arial" panose="020B0604020202020204" pitchFamily="34" charset="0"/>
                <a:ea typeface="Arial" panose="020B0604020202020204" pitchFamily="34" charset="0"/>
                <a:cs typeface="Arial" panose="020B0604020202020204" pitchFamily="34" charset="0"/>
              </a:rPr>
              <a:t>Use of good sanitary facilities </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800"/>
              </a:spcAft>
              <a:buFont typeface="+mj-lt"/>
              <a:buAutoNum type="arabicPeriod"/>
            </a:pPr>
            <a:r>
              <a:rPr lang="en-US" sz="1200">
                <a:effectLst/>
                <a:latin typeface="Arial" panose="020B0604020202020204" pitchFamily="34" charset="0"/>
                <a:ea typeface="Arial" panose="020B0604020202020204" pitchFamily="34" charset="0"/>
                <a:cs typeface="Arial" panose="020B0604020202020204" pitchFamily="34" charset="0"/>
              </a:rPr>
              <a:t>Knowledge of at least four key moments when to wash hands</a:t>
            </a:r>
          </a:p>
          <a:p>
            <a:pPr marL="342900" marR="0" lvl="0" indent="-342900" algn="just">
              <a:lnSpc>
                <a:spcPct val="115000"/>
              </a:lnSpc>
              <a:spcBef>
                <a:spcPts val="0"/>
              </a:spcBef>
              <a:spcAft>
                <a:spcPts val="800"/>
              </a:spcAft>
              <a:buFont typeface="+mj-lt"/>
              <a:buAutoNum type="arabicPeriod"/>
            </a:pPr>
            <a:r>
              <a:rPr lang="en-US" sz="1200">
                <a:effectLst/>
                <a:latin typeface="Arial" panose="020B0604020202020204" pitchFamily="34" charset="0"/>
                <a:ea typeface="Arial" panose="020B0604020202020204" pitchFamily="34" charset="0"/>
              </a:rPr>
              <a:t>Knowledge of at least four key measures to prevent food contamination</a:t>
            </a:r>
          </a:p>
          <a:p>
            <a:pPr marL="0" marR="0" algn="just">
              <a:lnSpc>
                <a:spcPct val="115000"/>
              </a:lnSpc>
              <a:spcBef>
                <a:spcPts val="0"/>
              </a:spcBef>
              <a:spcAft>
                <a:spcPts val="800"/>
              </a:spcAft>
            </a:pPr>
            <a:endParaRPr lang="en-US" sz="1200" b="1">
              <a:effectLst/>
              <a:latin typeface="Arial" panose="020B0604020202020204" pitchFamily="34" charset="0"/>
              <a:ea typeface="Arial" panose="020B0604020202020204" pitchFamily="34" charset="0"/>
              <a:cs typeface="Arial" panose="020B0604020202020204" pitchFamily="34" charset="0"/>
            </a:endParaRPr>
          </a:p>
          <a:p>
            <a:pPr marL="0" marR="0" algn="just">
              <a:lnSpc>
                <a:spcPct val="115000"/>
              </a:lnSpc>
              <a:spcBef>
                <a:spcPts val="0"/>
              </a:spcBef>
              <a:spcAft>
                <a:spcPts val="800"/>
              </a:spcAft>
            </a:pPr>
            <a:r>
              <a:rPr lang="en-US" sz="1200" b="1">
                <a:effectLst/>
                <a:latin typeface="Arial" panose="020B0604020202020204" pitchFamily="34" charset="0"/>
                <a:ea typeface="Arial" panose="020B0604020202020204" pitchFamily="34" charset="0"/>
                <a:cs typeface="Arial" panose="020B0604020202020204" pitchFamily="34" charset="0"/>
              </a:rPr>
              <a:t>Further clarifications/definitions: </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800"/>
              </a:spcAft>
            </a:pPr>
            <a:r>
              <a:rPr lang="en-US" sz="1200" b="1">
                <a:effectLst/>
                <a:latin typeface="Arial" panose="020B0604020202020204" pitchFamily="34" charset="0"/>
                <a:ea typeface="Arial" panose="020B0604020202020204" pitchFamily="34" charset="0"/>
                <a:cs typeface="Arial" panose="020B0604020202020204" pitchFamily="34" charset="0"/>
              </a:rPr>
              <a:t>Cluster 1: water treatment techniques</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600"/>
              </a:spcAft>
              <a:buFont typeface="+mj-lt"/>
              <a:buAutoNum type="arabicParenR"/>
            </a:pPr>
            <a:r>
              <a:rPr lang="en-GB" sz="1200">
                <a:effectLst/>
                <a:latin typeface="Arial" panose="020B0604020202020204" pitchFamily="34" charset="0"/>
                <a:ea typeface="Arial" panose="020B0604020202020204" pitchFamily="34" charset="0"/>
                <a:cs typeface="Arial" panose="020B0604020202020204" pitchFamily="34" charset="0"/>
              </a:rPr>
              <a:t>What is the main source of drinking water for members of your household during the rainy season/ dry season?</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600"/>
              </a:spcAft>
              <a:buFont typeface="Symbol" panose="05050102010706020507" pitchFamily="18" charset="2"/>
              <a:buChar char=""/>
            </a:pPr>
            <a:r>
              <a:rPr lang="en-GB" sz="1200">
                <a:effectLst/>
                <a:latin typeface="Arial" panose="020B0604020202020204" pitchFamily="34" charset="0"/>
                <a:ea typeface="Arial" panose="020B0604020202020204" pitchFamily="34" charset="0"/>
                <a:cs typeface="Arial" panose="020B0604020202020204" pitchFamily="34" charset="0"/>
              </a:rPr>
              <a:t>Considered safe: public tap/standpipe, tube well / borehole, protected dug well / rainwater collection; bottled water</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600"/>
              </a:spcAft>
              <a:buFont typeface="Symbol" panose="05050102010706020507" pitchFamily="18" charset="2"/>
              <a:buChar char=""/>
            </a:pPr>
            <a:r>
              <a:rPr lang="en-GB" sz="1200">
                <a:effectLst/>
                <a:latin typeface="Arial" panose="020B0604020202020204" pitchFamily="34" charset="0"/>
                <a:ea typeface="Arial" panose="020B0604020202020204" pitchFamily="34" charset="0"/>
                <a:cs typeface="Arial" panose="020B0604020202020204" pitchFamily="34" charset="0"/>
              </a:rPr>
              <a:t>Considered unsafe: unprotected spring, unprotected dug well, surface water (river, stream, dam, lake, pond, canal, irrigation channel)</a:t>
            </a:r>
            <a:endParaRPr lang="en-US" sz="1200">
              <a:effectLst/>
              <a:latin typeface="Calibri" panose="020F0502020204030204" pitchFamily="34" charset="0"/>
              <a:ea typeface="Calibri" panose="020F0502020204030204" pitchFamily="34" charset="0"/>
              <a:cs typeface="Arial" panose="020B0604020202020204" pitchFamily="34" charset="0"/>
            </a:endParaRPr>
          </a:p>
          <a:p>
            <a:pPr marL="845185" marR="0" algn="just">
              <a:lnSpc>
                <a:spcPct val="115000"/>
              </a:lnSpc>
              <a:spcBef>
                <a:spcPts val="0"/>
              </a:spcBef>
              <a:spcAft>
                <a:spcPts val="600"/>
              </a:spcAft>
            </a:pPr>
            <a:r>
              <a:rPr lang="en-GB" sz="1200">
                <a:effectLst/>
                <a:latin typeface="Arial" panose="020B0604020202020204" pitchFamily="34" charset="0"/>
                <a:ea typeface="Arial" panose="020B0604020202020204" pitchFamily="34" charset="0"/>
                <a:cs typeface="Arial" panose="020B0604020202020204" pitchFamily="34" charset="0"/>
              </a:rPr>
              <a:t> </a:t>
            </a:r>
            <a:endParaRPr lang="en-US" sz="1600"/>
          </a:p>
        </p:txBody>
      </p:sp>
      <p:sp>
        <p:nvSpPr>
          <p:cNvPr id="3" name="Title 2">
            <a:extLst>
              <a:ext uri="{FF2B5EF4-FFF2-40B4-BE49-F238E27FC236}">
                <a16:creationId xmlns:a16="http://schemas.microsoft.com/office/drawing/2014/main" id="{25B7C704-89AC-9F6C-93A3-3527D95549BB}"/>
              </a:ext>
            </a:extLst>
          </p:cNvPr>
          <p:cNvSpPr>
            <a:spLocks noGrp="1"/>
          </p:cNvSpPr>
          <p:nvPr>
            <p:ph type="title"/>
          </p:nvPr>
        </p:nvSpPr>
        <p:spPr/>
        <p:txBody>
          <a:bodyPr/>
          <a:lstStyle/>
          <a:p>
            <a:r>
              <a:rPr lang="de-DE" dirty="0"/>
              <a:t>Annex III: </a:t>
            </a:r>
            <a:r>
              <a:rPr lang="de-DE" dirty="0" err="1"/>
              <a:t>Definiton</a:t>
            </a:r>
            <a:r>
              <a:rPr lang="de-DE" dirty="0"/>
              <a:t> </a:t>
            </a:r>
            <a:r>
              <a:rPr lang="de-DE" dirty="0" err="1"/>
              <a:t>of</a:t>
            </a:r>
            <a:r>
              <a:rPr lang="de-DE" dirty="0"/>
              <a:t> </a:t>
            </a:r>
            <a:r>
              <a:rPr lang="de-DE" dirty="0" err="1"/>
              <a:t>Indicators</a:t>
            </a:r>
            <a:r>
              <a:rPr lang="de-DE" dirty="0"/>
              <a:t>: Hygiene </a:t>
            </a:r>
            <a:r>
              <a:rPr lang="de-DE" dirty="0" err="1"/>
              <a:t>Indicator</a:t>
            </a:r>
            <a:endParaRPr lang="en-US" dirty="0"/>
          </a:p>
        </p:txBody>
      </p:sp>
      <p:sp>
        <p:nvSpPr>
          <p:cNvPr id="4" name="Footer Placeholder 3">
            <a:extLst>
              <a:ext uri="{FF2B5EF4-FFF2-40B4-BE49-F238E27FC236}">
                <a16:creationId xmlns:a16="http://schemas.microsoft.com/office/drawing/2014/main" id="{F16565FE-52EB-5E2B-A3E5-C0164A6886A3}"/>
              </a:ext>
            </a:extLst>
          </p:cNvPr>
          <p:cNvSpPr>
            <a:spLocks noGrp="1"/>
          </p:cNvSpPr>
          <p:nvPr>
            <p:ph type="ftr" sz="quarter" idx="10"/>
          </p:nvPr>
        </p:nvSpPr>
        <p:spPr/>
        <p:txBody>
          <a:bodyPr/>
          <a:lstStyle/>
          <a:p>
            <a:r>
              <a:rPr lang="en-US"/>
              <a:t>Presentation on the CTREATE Project </a:t>
            </a:r>
          </a:p>
        </p:txBody>
      </p:sp>
      <p:sp>
        <p:nvSpPr>
          <p:cNvPr id="5" name="Date Placeholder 4">
            <a:extLst>
              <a:ext uri="{FF2B5EF4-FFF2-40B4-BE49-F238E27FC236}">
                <a16:creationId xmlns:a16="http://schemas.microsoft.com/office/drawing/2014/main" id="{69BCE48F-8DD2-21E3-226C-4B8BA0BF33A3}"/>
              </a:ext>
            </a:extLst>
          </p:cNvPr>
          <p:cNvSpPr>
            <a:spLocks noGrp="1"/>
          </p:cNvSpPr>
          <p:nvPr>
            <p:ph type="dt" sz="half" idx="11"/>
          </p:nvPr>
        </p:nvSpPr>
        <p:spPr/>
        <p:txBody>
          <a:bodyPr/>
          <a:lstStyle/>
          <a:p>
            <a:fld id="{3046DB20-E9D4-4276-92C8-D4C20C80420B}" type="datetime1">
              <a:rPr lang="en-US" smtClean="0"/>
              <a:t>9/12/2023</a:t>
            </a:fld>
            <a:endParaRPr lang="de-DE"/>
          </a:p>
        </p:txBody>
      </p:sp>
      <p:sp>
        <p:nvSpPr>
          <p:cNvPr id="7" name="TextBox 6">
            <a:extLst>
              <a:ext uri="{FF2B5EF4-FFF2-40B4-BE49-F238E27FC236}">
                <a16:creationId xmlns:a16="http://schemas.microsoft.com/office/drawing/2014/main" id="{77370C05-F09B-D4AD-783F-C372573BF0E7}"/>
              </a:ext>
            </a:extLst>
          </p:cNvPr>
          <p:cNvSpPr txBox="1"/>
          <p:nvPr/>
        </p:nvSpPr>
        <p:spPr>
          <a:xfrm>
            <a:off x="9712969" y="206079"/>
            <a:ext cx="2309697" cy="1248034"/>
          </a:xfrm>
          <a:prstGeom prst="rect">
            <a:avLst/>
          </a:prstGeom>
          <a:noFill/>
          <a:ln>
            <a:solidFill>
              <a:schemeClr val="bg1">
                <a:lumMod val="75000"/>
              </a:schemeClr>
            </a:solidFill>
          </a:ln>
        </p:spPr>
        <p:txBody>
          <a:bodyPr wrap="square">
            <a:spAutoFit/>
          </a:bodyPr>
          <a:lstStyle/>
          <a:p>
            <a:pPr marL="0" marR="0">
              <a:lnSpc>
                <a:spcPct val="150000"/>
              </a:lnSpc>
              <a:spcBef>
                <a:spcPts val="0"/>
              </a:spcBef>
              <a:spcAft>
                <a:spcPts val="800"/>
              </a:spcAft>
            </a:pPr>
            <a:r>
              <a:rPr lang="en-US" sz="1600">
                <a:solidFill>
                  <a:schemeClr val="bg1">
                    <a:lumMod val="50000"/>
                  </a:schemeClr>
                </a:solidFill>
                <a:effectLst/>
                <a:latin typeface="Arial" panose="020B0604020202020204" pitchFamily="34" charset="0"/>
                <a:ea typeface="Calibri" panose="020F0502020204030204" pitchFamily="34" charset="0"/>
                <a:cs typeface="Arial" panose="020B0604020202020204" pitchFamily="34" charset="0"/>
              </a:rPr>
              <a:t>Baseline value: 1</a:t>
            </a:r>
            <a:r>
              <a:rPr lang="en-US" sz="1600">
                <a:solidFill>
                  <a:schemeClr val="bg1">
                    <a:lumMod val="50000"/>
                  </a:schemeClr>
                </a:solidFill>
                <a:latin typeface="Arial" panose="020B0604020202020204" pitchFamily="34" charset="0"/>
                <a:ea typeface="Calibri" panose="020F0502020204030204" pitchFamily="34" charset="0"/>
                <a:cs typeface="Arial" panose="020B0604020202020204" pitchFamily="34" charset="0"/>
              </a:rPr>
              <a:t>%</a:t>
            </a:r>
            <a:r>
              <a:rPr lang="en-US" sz="1600" baseline="30000">
                <a:solidFill>
                  <a:schemeClr val="bg1">
                    <a:lumMod val="50000"/>
                  </a:schemeClr>
                </a:solidFill>
                <a:effectLst/>
                <a:latin typeface="Arial" panose="020B0604020202020204" pitchFamily="34" charset="0"/>
                <a:ea typeface="Calibri" panose="020F0502020204030204" pitchFamily="34" charset="0"/>
                <a:cs typeface="Arial" panose="020B0604020202020204" pitchFamily="34" charset="0"/>
              </a:rPr>
              <a:t> </a:t>
            </a:r>
            <a:r>
              <a:rPr lang="en-IN" sz="1000">
                <a:solidFill>
                  <a:schemeClr val="bg1">
                    <a:lumMod val="50000"/>
                  </a:schemeClr>
                </a:solidFill>
                <a:effectLst/>
                <a:latin typeface="Calibri" panose="020F0502020204030204" pitchFamily="34" charset="0"/>
                <a:ea typeface="Calibri" panose="020F0502020204030204" pitchFamily="34" charset="0"/>
                <a:cs typeface="Arial" panose="020B0604020202020204" pitchFamily="34" charset="0"/>
              </a:rPr>
              <a:t> </a:t>
            </a:r>
            <a:endParaRPr lang="en-US" sz="1400">
              <a:solidFill>
                <a:schemeClr val="bg1">
                  <a:lumMod val="50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a:lnSpc>
                <a:spcPct val="115000"/>
              </a:lnSpc>
              <a:spcBef>
                <a:spcPts val="0"/>
              </a:spcBef>
              <a:spcAft>
                <a:spcPts val="800"/>
              </a:spcAft>
            </a:pPr>
            <a:r>
              <a:rPr lang="en-US" sz="1600">
                <a:solidFill>
                  <a:schemeClr val="bg1">
                    <a:lumMod val="50000"/>
                  </a:schemeClr>
                </a:solidFill>
                <a:effectLst/>
                <a:latin typeface="Arial" panose="020B0604020202020204" pitchFamily="34" charset="0"/>
                <a:ea typeface="Calibri" panose="020F0502020204030204" pitchFamily="34" charset="0"/>
                <a:cs typeface="Arial" panose="020B0604020202020204" pitchFamily="34" charset="0"/>
              </a:rPr>
              <a:t>Target value: 25 %</a:t>
            </a:r>
            <a:endParaRPr lang="en-US" sz="1400">
              <a:solidFill>
                <a:schemeClr val="bg1">
                  <a:lumMod val="50000"/>
                </a:schemeClr>
              </a:solidFill>
              <a:effectLst/>
              <a:latin typeface="Calibri" panose="020F0502020204030204" pitchFamily="34" charset="0"/>
              <a:ea typeface="Calibri" panose="020F0502020204030204" pitchFamily="34" charset="0"/>
              <a:cs typeface="Arial" panose="020B0604020202020204" pitchFamily="34" charset="0"/>
            </a:endParaRPr>
          </a:p>
          <a:p>
            <a:pPr marL="0" marR="0">
              <a:lnSpc>
                <a:spcPct val="115000"/>
              </a:lnSpc>
              <a:spcBef>
                <a:spcPts val="0"/>
              </a:spcBef>
              <a:spcAft>
                <a:spcPts val="800"/>
              </a:spcAft>
            </a:pPr>
            <a:r>
              <a:rPr lang="en-US" sz="1600">
                <a:solidFill>
                  <a:schemeClr val="bg1">
                    <a:lumMod val="50000"/>
                  </a:schemeClr>
                </a:solidFill>
                <a:effectLst/>
                <a:latin typeface="Arial" panose="020B0604020202020204" pitchFamily="34" charset="0"/>
                <a:ea typeface="Calibri" panose="020F0502020204030204" pitchFamily="34" charset="0"/>
                <a:cs typeface="Arial" panose="020B0604020202020204" pitchFamily="34" charset="0"/>
              </a:rPr>
              <a:t>Actual value: 16 %</a:t>
            </a:r>
            <a:r>
              <a:rPr lang="en-US" sz="1600" baseline="30000">
                <a:solidFill>
                  <a:schemeClr val="bg1">
                    <a:lumMod val="50000"/>
                  </a:schemeClr>
                </a:solidFill>
                <a:effectLst/>
                <a:latin typeface="Arial" panose="020B0604020202020204" pitchFamily="34" charset="0"/>
                <a:ea typeface="Calibri" panose="020F0502020204030204" pitchFamily="34" charset="0"/>
                <a:cs typeface="Arial" panose="020B0604020202020204" pitchFamily="34" charset="0"/>
              </a:rPr>
              <a:t> </a:t>
            </a:r>
            <a:r>
              <a:rPr lang="en-US" sz="1600">
                <a:solidFill>
                  <a:schemeClr val="bg1">
                    <a:lumMod val="50000"/>
                  </a:schemeClr>
                </a:solidFill>
                <a:effectLst/>
                <a:latin typeface="Arial" panose="020B0604020202020204" pitchFamily="34" charset="0"/>
                <a:ea typeface="Calibri" panose="020F0502020204030204" pitchFamily="34" charset="0"/>
                <a:cs typeface="Arial" panose="020B0604020202020204" pitchFamily="34" charset="0"/>
              </a:rPr>
              <a:t>  </a:t>
            </a:r>
            <a:endParaRPr lang="en-US" sz="1400">
              <a:solidFill>
                <a:schemeClr val="bg1">
                  <a:lumMod val="50000"/>
                </a:schemeClr>
              </a:solidFill>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61513872"/>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299EE53-7115-3F5E-7F22-FB0DFE006FB7}"/>
              </a:ext>
            </a:extLst>
          </p:cNvPr>
          <p:cNvSpPr>
            <a:spLocks noGrp="1"/>
          </p:cNvSpPr>
          <p:nvPr>
            <p:ph type="body" sz="quarter" idx="13"/>
          </p:nvPr>
        </p:nvSpPr>
        <p:spPr>
          <a:xfrm>
            <a:off x="599757" y="729136"/>
            <a:ext cx="4738861" cy="5742932"/>
          </a:xfrm>
          <a:ln>
            <a:solidFill>
              <a:schemeClr val="bg1">
                <a:lumMod val="75000"/>
              </a:schemeClr>
            </a:solidFill>
          </a:ln>
        </p:spPr>
        <p:txBody>
          <a:bodyPr/>
          <a:lstStyle/>
          <a:p>
            <a:pPr marR="0" lvl="0" algn="just">
              <a:lnSpc>
                <a:spcPct val="115000"/>
              </a:lnSpc>
              <a:spcBef>
                <a:spcPts val="0"/>
              </a:spcBef>
              <a:spcAft>
                <a:spcPts val="600"/>
              </a:spcAft>
            </a:pPr>
            <a:r>
              <a:rPr lang="en-GB" sz="1400" b="1">
                <a:effectLst/>
                <a:latin typeface="Arial" panose="020B0604020202020204" pitchFamily="34" charset="0"/>
                <a:ea typeface="Arial" panose="020B0604020202020204" pitchFamily="34" charset="0"/>
                <a:cs typeface="Arial" panose="020B0604020202020204" pitchFamily="34" charset="0"/>
              </a:rPr>
              <a:t>Cluster 1 cont.:</a:t>
            </a:r>
          </a:p>
          <a:p>
            <a:pPr marL="342900" marR="0" lvl="0" indent="-342900" algn="just">
              <a:lnSpc>
                <a:spcPct val="115000"/>
              </a:lnSpc>
              <a:spcBef>
                <a:spcPts val="0"/>
              </a:spcBef>
              <a:spcAft>
                <a:spcPts val="600"/>
              </a:spcAft>
              <a:buFont typeface="+mj-lt"/>
              <a:buAutoNum type="arabicParenR"/>
            </a:pPr>
            <a:r>
              <a:rPr lang="en-GB" sz="1400">
                <a:effectLst/>
                <a:latin typeface="Arial" panose="020B0604020202020204" pitchFamily="34" charset="0"/>
                <a:ea typeface="Arial" panose="020B0604020202020204" pitchFamily="34" charset="0"/>
                <a:cs typeface="Arial" panose="020B0604020202020204" pitchFamily="34" charset="0"/>
              </a:rPr>
              <a:t>Do you treat your water in any way to make it safe to drink? (yes/no)</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600"/>
              </a:spcAft>
              <a:buFont typeface="+mj-lt"/>
              <a:buAutoNum type="arabicParenR"/>
            </a:pPr>
            <a:r>
              <a:rPr lang="en-GB" sz="1400">
                <a:effectLst/>
                <a:latin typeface="Arial" panose="020B0604020202020204" pitchFamily="34" charset="0"/>
                <a:ea typeface="Arial" panose="020B0604020202020204" pitchFamily="34" charset="0"/>
                <a:cs typeface="Arial" panose="020B0604020202020204" pitchFamily="34" charset="0"/>
              </a:rPr>
              <a:t>What do you usually do to the water to make it safer to drink?</a:t>
            </a:r>
            <a:endParaRPr lang="en-US" sz="1400">
              <a:latin typeface="Calibri" panose="020F0502020204030204" pitchFamily="34" charset="0"/>
              <a:ea typeface="Arial" panose="020B0604020202020204" pitchFamily="34" charset="0"/>
              <a:cs typeface="Arial" panose="020B0604020202020204" pitchFamily="34" charset="0"/>
            </a:endParaRPr>
          </a:p>
          <a:p>
            <a:pPr marR="0" lvl="0" algn="just">
              <a:lnSpc>
                <a:spcPct val="115000"/>
              </a:lnSpc>
              <a:spcBef>
                <a:spcPts val="0"/>
              </a:spcBef>
              <a:spcAft>
                <a:spcPts val="600"/>
              </a:spcAft>
            </a:pPr>
            <a:r>
              <a:rPr lang="en-US" sz="1400" b="1" i="1">
                <a:effectLst/>
                <a:latin typeface="Arial" panose="020B0604020202020204" pitchFamily="34" charset="0"/>
                <a:ea typeface="Arial" panose="020B0604020202020204" pitchFamily="34" charset="0"/>
                <a:cs typeface="Arial" panose="020B0604020202020204" pitchFamily="34" charset="0"/>
              </a:rPr>
              <a:t>Promoted appropriate techniques which include: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GB" sz="1400">
                <a:effectLst/>
                <a:latin typeface="Arial" panose="020B0604020202020204" pitchFamily="34" charset="0"/>
                <a:ea typeface="Arial" panose="020B0604020202020204" pitchFamily="34" charset="0"/>
                <a:cs typeface="Arial" panose="020B0604020202020204" pitchFamily="34" charset="0"/>
              </a:rPr>
              <a:t>Boil it</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GB" sz="1400">
                <a:effectLst/>
                <a:latin typeface="Arial" panose="020B0604020202020204" pitchFamily="34" charset="0"/>
                <a:ea typeface="Arial" panose="020B0604020202020204" pitchFamily="34" charset="0"/>
                <a:cs typeface="Arial" panose="020B0604020202020204" pitchFamily="34" charset="0"/>
              </a:rPr>
              <a:t>Adding bleach/chlorine/aqua tablet to the drinking water</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15000"/>
              </a:lnSpc>
              <a:spcBef>
                <a:spcPts val="0"/>
              </a:spcBef>
              <a:spcAft>
                <a:spcPts val="0"/>
              </a:spcAft>
              <a:buFont typeface="Symbol" panose="05050102010706020507" pitchFamily="18" charset="2"/>
              <a:buChar char=""/>
            </a:pPr>
            <a:r>
              <a:rPr lang="en-IN" sz="1400">
                <a:effectLst/>
                <a:latin typeface="Arial" panose="020B0604020202020204" pitchFamily="34" charset="0"/>
                <a:ea typeface="Calibri" panose="020F0502020204030204" pitchFamily="34" charset="0"/>
                <a:cs typeface="Arial" panose="020B0604020202020204" pitchFamily="34" charset="0"/>
              </a:rPr>
              <a:t>Use a water filter (ceramic, composite, etc.)</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R="0" lvl="0">
              <a:lnSpc>
                <a:spcPct val="115000"/>
              </a:lnSpc>
              <a:spcBef>
                <a:spcPts val="0"/>
              </a:spcBef>
              <a:spcAft>
                <a:spcPts val="0"/>
              </a:spcAft>
            </a:pPr>
            <a:r>
              <a:rPr lang="en-IN" sz="1400" b="1" i="1">
                <a:effectLst/>
                <a:latin typeface="Arial" panose="020B0604020202020204" pitchFamily="34" charset="0"/>
                <a:ea typeface="Calibri" panose="020F0502020204030204" pitchFamily="34" charset="0"/>
                <a:cs typeface="Arial" panose="020B0604020202020204" pitchFamily="34" charset="0"/>
              </a:rPr>
              <a:t>Not appropriate techniques are: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15000"/>
              </a:lnSpc>
              <a:spcBef>
                <a:spcPts val="0"/>
              </a:spcBef>
              <a:spcAft>
                <a:spcPts val="0"/>
              </a:spcAft>
              <a:buFont typeface="Symbol" panose="05050102010706020507" pitchFamily="18" charset="2"/>
              <a:buChar char=""/>
            </a:pPr>
            <a:r>
              <a:rPr lang="en-IN" sz="1400">
                <a:effectLst/>
                <a:latin typeface="Arial" panose="020B0604020202020204" pitchFamily="34" charset="0"/>
                <a:ea typeface="Calibri" panose="020F0502020204030204" pitchFamily="34" charset="0"/>
                <a:cs typeface="Arial" panose="020B0604020202020204" pitchFamily="34" charset="0"/>
              </a:rPr>
              <a:t>Use solar disinfection</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600"/>
              </a:spcAft>
              <a:buFont typeface="Symbol" panose="05050102010706020507" pitchFamily="18" charset="2"/>
              <a:buChar char=""/>
            </a:pPr>
            <a:r>
              <a:rPr lang="en-IN" sz="1400">
                <a:effectLst/>
                <a:latin typeface="Arial" panose="020B0604020202020204" pitchFamily="34" charset="0"/>
                <a:ea typeface="Calibri" panose="020F0502020204030204" pitchFamily="34" charset="0"/>
                <a:cs typeface="Arial" panose="020B0604020202020204" pitchFamily="34" charset="0"/>
              </a:rPr>
              <a:t>Strain it through a cloth</a:t>
            </a:r>
          </a:p>
          <a:p>
            <a:pPr algn="just">
              <a:lnSpc>
                <a:spcPct val="115000"/>
              </a:lnSpc>
              <a:spcBef>
                <a:spcPts val="0"/>
              </a:spcBef>
              <a:spcAft>
                <a:spcPts val="600"/>
              </a:spcAft>
            </a:pPr>
            <a:r>
              <a:rPr lang="en-GB" sz="1400">
                <a:effectLst/>
                <a:latin typeface="Arial" panose="020B0604020202020204" pitchFamily="34" charset="0"/>
                <a:ea typeface="Arial" panose="020B0604020202020204" pitchFamily="34" charset="0"/>
                <a:cs typeface="Arial" panose="020B0604020202020204" pitchFamily="34" charset="0"/>
              </a:rPr>
              <a:t>The practice is positive if the source of drinking water is safe and if appropriate treatment techniques are used.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R="0" lvl="0" algn="just">
              <a:lnSpc>
                <a:spcPct val="115000"/>
              </a:lnSpc>
              <a:spcBef>
                <a:spcPts val="0"/>
              </a:spcBef>
              <a:spcAft>
                <a:spcPts val="600"/>
              </a:spcAft>
            </a:pPr>
            <a:endParaRPr lang="en-US" sz="1400">
              <a:effectLst/>
              <a:latin typeface="Calibri" panose="020F0502020204030204" pitchFamily="34" charset="0"/>
              <a:ea typeface="Calibri" panose="020F0502020204030204" pitchFamily="34" charset="0"/>
              <a:cs typeface="Arial" panose="020B0604020202020204" pitchFamily="34" charset="0"/>
            </a:endParaRPr>
          </a:p>
          <a:p>
            <a:endParaRPr lang="en-US" sz="1800"/>
          </a:p>
        </p:txBody>
      </p:sp>
      <p:sp>
        <p:nvSpPr>
          <p:cNvPr id="3" name="Title 2">
            <a:extLst>
              <a:ext uri="{FF2B5EF4-FFF2-40B4-BE49-F238E27FC236}">
                <a16:creationId xmlns:a16="http://schemas.microsoft.com/office/drawing/2014/main" id="{9A5DAA99-D293-3E6D-3CB8-BB9845F33803}"/>
              </a:ext>
            </a:extLst>
          </p:cNvPr>
          <p:cNvSpPr>
            <a:spLocks noGrp="1"/>
          </p:cNvSpPr>
          <p:nvPr>
            <p:ph type="title"/>
          </p:nvPr>
        </p:nvSpPr>
        <p:spPr>
          <a:xfrm>
            <a:off x="599757" y="238700"/>
            <a:ext cx="11422911" cy="409390"/>
          </a:xfrm>
        </p:spPr>
        <p:txBody>
          <a:bodyPr/>
          <a:lstStyle/>
          <a:p>
            <a:r>
              <a:rPr lang="de-DE" dirty="0"/>
              <a:t>Annex: </a:t>
            </a:r>
            <a:r>
              <a:rPr lang="de-DE" dirty="0" err="1"/>
              <a:t>Definiton</a:t>
            </a:r>
            <a:r>
              <a:rPr lang="de-DE" dirty="0"/>
              <a:t> </a:t>
            </a:r>
            <a:r>
              <a:rPr lang="de-DE" dirty="0" err="1"/>
              <a:t>of</a:t>
            </a:r>
            <a:r>
              <a:rPr lang="de-DE" dirty="0"/>
              <a:t> </a:t>
            </a:r>
            <a:r>
              <a:rPr lang="de-DE" dirty="0" err="1"/>
              <a:t>Indicators</a:t>
            </a:r>
            <a:r>
              <a:rPr lang="de-DE" dirty="0"/>
              <a:t>: Hygiene </a:t>
            </a:r>
            <a:r>
              <a:rPr lang="de-DE" dirty="0" err="1"/>
              <a:t>Indicator</a:t>
            </a:r>
            <a:r>
              <a:rPr lang="de-DE" dirty="0"/>
              <a:t> (</a:t>
            </a:r>
            <a:r>
              <a:rPr lang="de-DE" dirty="0" err="1"/>
              <a:t>cont`d</a:t>
            </a:r>
            <a:r>
              <a:rPr lang="de-DE" dirty="0"/>
              <a:t>)</a:t>
            </a:r>
            <a:endParaRPr lang="en-US" dirty="0"/>
          </a:p>
        </p:txBody>
      </p:sp>
      <p:sp>
        <p:nvSpPr>
          <p:cNvPr id="4" name="Footer Placeholder 3">
            <a:extLst>
              <a:ext uri="{FF2B5EF4-FFF2-40B4-BE49-F238E27FC236}">
                <a16:creationId xmlns:a16="http://schemas.microsoft.com/office/drawing/2014/main" id="{FE5B4FD8-C5C8-3F71-8DB0-54183D267A7E}"/>
              </a:ext>
            </a:extLst>
          </p:cNvPr>
          <p:cNvSpPr>
            <a:spLocks noGrp="1"/>
          </p:cNvSpPr>
          <p:nvPr>
            <p:ph type="ftr" sz="quarter" idx="10"/>
          </p:nvPr>
        </p:nvSpPr>
        <p:spPr/>
        <p:txBody>
          <a:bodyPr/>
          <a:lstStyle/>
          <a:p>
            <a:r>
              <a:rPr lang="en-US"/>
              <a:t>Presentation on the CTREATE Project </a:t>
            </a:r>
          </a:p>
        </p:txBody>
      </p:sp>
      <p:sp>
        <p:nvSpPr>
          <p:cNvPr id="5" name="Date Placeholder 4">
            <a:extLst>
              <a:ext uri="{FF2B5EF4-FFF2-40B4-BE49-F238E27FC236}">
                <a16:creationId xmlns:a16="http://schemas.microsoft.com/office/drawing/2014/main" id="{C271CC81-2AE1-9F00-C91E-4802B3B560D4}"/>
              </a:ext>
            </a:extLst>
          </p:cNvPr>
          <p:cNvSpPr>
            <a:spLocks noGrp="1"/>
          </p:cNvSpPr>
          <p:nvPr>
            <p:ph type="dt" sz="half" idx="11"/>
          </p:nvPr>
        </p:nvSpPr>
        <p:spPr/>
        <p:txBody>
          <a:bodyPr/>
          <a:lstStyle/>
          <a:p>
            <a:fld id="{3046DB20-E9D4-4276-92C8-D4C20C80420B}" type="datetime1">
              <a:rPr lang="en-US" smtClean="0"/>
              <a:t>9/12/2023</a:t>
            </a:fld>
            <a:endParaRPr lang="de-DE"/>
          </a:p>
        </p:txBody>
      </p:sp>
      <p:sp>
        <p:nvSpPr>
          <p:cNvPr id="6" name="Text Placeholder 1">
            <a:extLst>
              <a:ext uri="{FF2B5EF4-FFF2-40B4-BE49-F238E27FC236}">
                <a16:creationId xmlns:a16="http://schemas.microsoft.com/office/drawing/2014/main" id="{480DE045-193B-8FA7-DC00-BC8AA8F999E8}"/>
              </a:ext>
            </a:extLst>
          </p:cNvPr>
          <p:cNvSpPr txBox="1">
            <a:spLocks/>
          </p:cNvSpPr>
          <p:nvPr/>
        </p:nvSpPr>
        <p:spPr bwMode="gray">
          <a:xfrm>
            <a:off x="5859865" y="729137"/>
            <a:ext cx="5851844" cy="5742931"/>
          </a:xfrm>
          <a:prstGeom prst="rect">
            <a:avLst/>
          </a:prstGeom>
          <a:ln>
            <a:solidFill>
              <a:schemeClr val="bg1">
                <a:lumMod val="75000"/>
              </a:schemeClr>
            </a:solidFill>
          </a:ln>
        </p:spPr>
        <p:txBody>
          <a:bodyPr vert="horz" lIns="0" tIns="0" rIns="72000" bIns="0" rtlCol="0">
            <a:noAutofit/>
          </a:bodyPr>
          <a:lstStyle>
            <a:lvl1pPr marL="0" indent="0" algn="l" defTabSz="914377" rtl="0" eaLnBrk="1" latinLnBrk="0" hangingPunct="1">
              <a:lnSpc>
                <a:spcPct val="100000"/>
              </a:lnSpc>
              <a:spcBef>
                <a:spcPts val="800"/>
              </a:spcBef>
              <a:buFont typeface="Arial" panose="020B0604020202020204" pitchFamily="34" charset="0"/>
              <a:buNone/>
              <a:defRPr lang="de-DE" sz="2133" kern="1200" dirty="0" smtClean="0">
                <a:solidFill>
                  <a:schemeClr val="tx1"/>
                </a:solidFill>
                <a:latin typeface="+mn-lt"/>
                <a:ea typeface="+mn-ea"/>
                <a:cs typeface="+mn-cs"/>
              </a:defRPr>
            </a:lvl1pPr>
            <a:lvl2pPr marL="241294" indent="-241294" algn="l" defTabSz="914377" rtl="0" eaLnBrk="1" latinLnBrk="0" hangingPunct="1">
              <a:lnSpc>
                <a:spcPct val="100000"/>
              </a:lnSpc>
              <a:spcBef>
                <a:spcPts val="800"/>
              </a:spcBef>
              <a:buClr>
                <a:schemeClr val="accent1"/>
              </a:buClr>
              <a:buFont typeface="Wingdings" panose="05000000000000000000" pitchFamily="2" charset="2"/>
              <a:buChar char="§"/>
              <a:defRPr lang="de-DE" sz="1867" kern="1200" dirty="0" smtClean="0">
                <a:solidFill>
                  <a:schemeClr val="tx1"/>
                </a:solidFill>
                <a:latin typeface="+mn-lt"/>
                <a:ea typeface="+mn-ea"/>
                <a:cs typeface="+mn-cs"/>
              </a:defRPr>
            </a:lvl2pPr>
            <a:lvl3pPr marL="476239" indent="-234945" algn="l" defTabSz="914377" rtl="0" eaLnBrk="1" latinLnBrk="0" hangingPunct="1">
              <a:lnSpc>
                <a:spcPct val="100000"/>
              </a:lnSpc>
              <a:spcBef>
                <a:spcPts val="800"/>
              </a:spcBef>
              <a:buClr>
                <a:schemeClr val="accent1"/>
              </a:buClr>
              <a:buFont typeface="Symbol" panose="05050102010706020507" pitchFamily="18" charset="2"/>
              <a:buChar char="-"/>
              <a:defRPr lang="de-DE" sz="1600" kern="1200" dirty="0">
                <a:solidFill>
                  <a:schemeClr val="bg1">
                    <a:lumMod val="50000"/>
                  </a:schemeClr>
                </a:solidFill>
                <a:latin typeface="+mn-lt"/>
                <a:ea typeface="+mn-ea"/>
                <a:cs typeface="+mn-cs"/>
              </a:defRPr>
            </a:lvl3pPr>
            <a:lvl4pPr marL="717533" indent="-228594" algn="l" defTabSz="914377" rtl="0" eaLnBrk="1" latinLnBrk="0" hangingPunct="1">
              <a:lnSpc>
                <a:spcPct val="100000"/>
              </a:lnSpc>
              <a:spcBef>
                <a:spcPts val="500"/>
              </a:spcBef>
              <a:buFont typeface="Symbol" panose="05050102010706020507" pitchFamily="18" charset="2"/>
              <a:buChar char=""/>
              <a:defRPr sz="1600" kern="1200">
                <a:solidFill>
                  <a:schemeClr val="bg1">
                    <a:lumMod val="50000"/>
                  </a:schemeClr>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algn="just">
              <a:lnSpc>
                <a:spcPct val="115000"/>
              </a:lnSpc>
              <a:spcBef>
                <a:spcPts val="0"/>
              </a:spcBef>
              <a:spcAft>
                <a:spcPts val="800"/>
              </a:spcAft>
            </a:pPr>
            <a:r>
              <a:rPr lang="en-US" sz="1400" b="1">
                <a:effectLst/>
                <a:latin typeface="Arial" panose="020B0604020202020204" pitchFamily="34" charset="0"/>
                <a:ea typeface="Arial" panose="020B0604020202020204" pitchFamily="34" charset="0"/>
                <a:cs typeface="Arial" panose="020B0604020202020204" pitchFamily="34" charset="0"/>
              </a:rPr>
              <a:t>Cluster 2: Use of good sanitary facilities</a:t>
            </a:r>
            <a:r>
              <a:rPr lang="en-US" sz="1400">
                <a:effectLst/>
                <a:latin typeface="Arial" panose="020B0604020202020204" pitchFamily="34" charset="0"/>
                <a:ea typeface="Arial" panose="020B0604020202020204" pitchFamily="34" charset="0"/>
                <a:cs typeface="Arial" panose="020B0604020202020204" pitchFamily="34" charset="0"/>
              </a:rPr>
              <a:t> refers to t</a:t>
            </a:r>
            <a:r>
              <a:rPr lang="en-US" sz="1400">
                <a:effectLst/>
                <a:latin typeface="Arial" panose="020B0604020202020204" pitchFamily="34" charset="0"/>
                <a:ea typeface="Segoe UI" panose="020B0502040204020203" pitchFamily="34" charset="0"/>
                <a:cs typeface="Arial" panose="020B0604020202020204" pitchFamily="34" charset="0"/>
              </a:rPr>
              <a:t>he access to an improved latrine. An improved latrine: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800"/>
              </a:spcAft>
            </a:pPr>
            <a:r>
              <a:rPr lang="en-US" sz="1400">
                <a:effectLst/>
                <a:latin typeface="Arial" panose="020B0604020202020204" pitchFamily="34" charset="0"/>
                <a:ea typeface="Segoe UI" panose="020B0502040204020203" pitchFamily="34" charset="0"/>
                <a:cs typeface="Arial" panose="020B0604020202020204" pitchFamily="34" charset="0"/>
              </a:rPr>
              <a:t>What kind of toilet facility do members of your household usually use?</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US" sz="1400">
                <a:effectLst/>
                <a:latin typeface="Arial" panose="020B0604020202020204" pitchFamily="34" charset="0"/>
                <a:ea typeface="Segoe UI" panose="020B0502040204020203" pitchFamily="34" charset="0"/>
                <a:cs typeface="Arial" panose="020B0604020202020204" pitchFamily="34" charset="0"/>
              </a:rPr>
              <a:t>Improved latrine: pit latrine with slab/cover, composting toilet, VIP latrine</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US" sz="1400">
                <a:effectLst/>
                <a:latin typeface="Arial" panose="020B0604020202020204" pitchFamily="34" charset="0"/>
                <a:ea typeface="Segoe UI" panose="020B0502040204020203" pitchFamily="34" charset="0"/>
                <a:cs typeface="Arial" panose="020B0604020202020204" pitchFamily="34" charset="0"/>
              </a:rPr>
              <a:t>Not improved latrine: pit latrine without slab/open pit, bucket</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800"/>
              </a:spcAft>
            </a:pPr>
            <a:r>
              <a:rPr lang="en-GB" sz="1400">
                <a:effectLst/>
                <a:latin typeface="Arial" panose="020B0604020202020204" pitchFamily="34" charset="0"/>
                <a:ea typeface="Arial" panose="020B0604020202020204" pitchFamily="34" charset="0"/>
                <a:cs typeface="Arial" panose="020B0604020202020204" pitchFamily="34" charset="0"/>
              </a:rPr>
              <a:t> The practice is positive if the improved latrine is reported as being used. </a:t>
            </a:r>
          </a:p>
          <a:p>
            <a:pPr marL="0" marR="0" algn="just">
              <a:lnSpc>
                <a:spcPct val="115000"/>
              </a:lnSpc>
              <a:spcBef>
                <a:spcPts val="0"/>
              </a:spcBef>
              <a:spcAft>
                <a:spcPts val="800"/>
              </a:spcAft>
            </a:pPr>
            <a:r>
              <a:rPr lang="en-US" sz="1400" b="1">
                <a:effectLst/>
                <a:latin typeface="Arial" panose="020B0604020202020204" pitchFamily="34" charset="0"/>
                <a:ea typeface="Segoe UI" panose="020B0502040204020203" pitchFamily="34" charset="0"/>
                <a:cs typeface="Arial" panose="020B0604020202020204" pitchFamily="34" charset="0"/>
              </a:rPr>
              <a:t>Cluster 3: Knowledge of at least four key moments when to wash hands:</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800"/>
              </a:spcAft>
            </a:pPr>
            <a:r>
              <a:rPr lang="en-GB" sz="1400">
                <a:effectLst/>
                <a:latin typeface="Arial" panose="020B0604020202020204" pitchFamily="34" charset="0"/>
                <a:ea typeface="Calibri" panose="020F0502020204030204" pitchFamily="34" charset="0"/>
                <a:cs typeface="Arial" panose="020B0604020202020204" pitchFamily="34" charset="0"/>
              </a:rPr>
              <a:t>What are key moments, when you need to wash your hands?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0"/>
              </a:spcAft>
            </a:pPr>
            <a:r>
              <a:rPr lang="en-US" sz="1400">
                <a:effectLst/>
                <a:latin typeface="Arial" panose="020B0604020202020204" pitchFamily="34" charset="0"/>
                <a:ea typeface="Arial" panose="020B0604020202020204" pitchFamily="34" charset="0"/>
                <a:cs typeface="Arial" panose="020B0604020202020204" pitchFamily="34" charset="0"/>
              </a:rPr>
              <a:t>Women have to mention at least four of the options below:</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Symbol" panose="05050102010706020507" pitchFamily="18" charset="2"/>
              <a:buChar char=""/>
            </a:pPr>
            <a:r>
              <a:rPr lang="en-US" sz="1400">
                <a:effectLst/>
                <a:latin typeface="Arial" panose="020B0604020202020204" pitchFamily="34" charset="0"/>
                <a:ea typeface="Arial" panose="020B0604020202020204" pitchFamily="34" charset="0"/>
                <a:cs typeface="Arial" panose="020B0604020202020204" pitchFamily="34" charset="0"/>
              </a:rPr>
              <a:t>Before meals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Symbol" panose="05050102010706020507" pitchFamily="18" charset="2"/>
              <a:buChar char=""/>
            </a:pPr>
            <a:r>
              <a:rPr lang="en-US" sz="1400">
                <a:effectLst/>
                <a:latin typeface="Arial" panose="020B0604020202020204" pitchFamily="34" charset="0"/>
                <a:ea typeface="Arial" panose="020B0604020202020204" pitchFamily="34" charset="0"/>
                <a:cs typeface="Arial" panose="020B0604020202020204" pitchFamily="34" charset="0"/>
              </a:rPr>
              <a:t>After going to the toilet/latrine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Symbol" panose="05050102010706020507" pitchFamily="18" charset="2"/>
              <a:buChar char=""/>
            </a:pPr>
            <a:r>
              <a:rPr lang="en-US" sz="1400">
                <a:effectLst/>
                <a:latin typeface="Arial" panose="020B0604020202020204" pitchFamily="34" charset="0"/>
                <a:ea typeface="Arial" panose="020B0604020202020204" pitchFamily="34" charset="0"/>
                <a:cs typeface="Arial" panose="020B0604020202020204" pitchFamily="34" charset="0"/>
              </a:rPr>
              <a:t>After cleaning the baby’s bottom/changing a baby’s nappy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Symbol" panose="05050102010706020507" pitchFamily="18" charset="2"/>
              <a:buChar char=""/>
            </a:pPr>
            <a:r>
              <a:rPr lang="en-US" sz="1400">
                <a:effectLst/>
                <a:latin typeface="Arial" panose="020B0604020202020204" pitchFamily="34" charset="0"/>
                <a:ea typeface="Arial" panose="020B0604020202020204" pitchFamily="34" charset="0"/>
                <a:cs typeface="Arial" panose="020B0604020202020204" pitchFamily="34" charset="0"/>
              </a:rPr>
              <a:t>Before preparing/handling food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Symbol" panose="05050102010706020507" pitchFamily="18" charset="2"/>
              <a:buChar char=""/>
            </a:pPr>
            <a:r>
              <a:rPr lang="en-US" sz="1400">
                <a:effectLst/>
                <a:latin typeface="Arial" panose="020B0604020202020204" pitchFamily="34" charset="0"/>
                <a:ea typeface="Arial" panose="020B0604020202020204" pitchFamily="34" charset="0"/>
                <a:cs typeface="Arial" panose="020B0604020202020204" pitchFamily="34" charset="0"/>
              </a:rPr>
              <a:t>Before feeding a child/eating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Symbol" panose="05050102010706020507" pitchFamily="18" charset="2"/>
              <a:buChar char=""/>
            </a:pPr>
            <a:r>
              <a:rPr lang="en-US" sz="1400">
                <a:effectLst/>
                <a:latin typeface="Arial" panose="020B0604020202020204" pitchFamily="34" charset="0"/>
                <a:ea typeface="Arial" panose="020B0604020202020204" pitchFamily="34" charset="0"/>
                <a:cs typeface="Arial" panose="020B0604020202020204" pitchFamily="34" charset="0"/>
              </a:rPr>
              <a:t>After handling raw food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Symbol" panose="05050102010706020507" pitchFamily="18" charset="2"/>
              <a:buChar char=""/>
            </a:pPr>
            <a:r>
              <a:rPr lang="en-US" sz="1400">
                <a:effectLst/>
                <a:latin typeface="Arial" panose="020B0604020202020204" pitchFamily="34" charset="0"/>
                <a:ea typeface="Arial" panose="020B0604020202020204" pitchFamily="34" charset="0"/>
                <a:cs typeface="Arial" panose="020B0604020202020204" pitchFamily="34" charset="0"/>
              </a:rPr>
              <a:t>After handling garbage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Symbol" panose="05050102010706020507" pitchFamily="18" charset="2"/>
              <a:buChar char=""/>
            </a:pPr>
            <a:r>
              <a:rPr lang="en-US" sz="1400">
                <a:effectLst/>
                <a:latin typeface="Arial" panose="020B0604020202020204" pitchFamily="34" charset="0"/>
                <a:ea typeface="Arial" panose="020B0604020202020204" pitchFamily="34" charset="0"/>
                <a:cs typeface="Arial" panose="020B0604020202020204" pitchFamily="34" charset="0"/>
              </a:rPr>
              <a:t>After handling animals</a:t>
            </a:r>
          </a:p>
          <a:p>
            <a:pPr>
              <a:lnSpc>
                <a:spcPct val="107000"/>
              </a:lnSpc>
              <a:spcBef>
                <a:spcPts val="0"/>
              </a:spcBef>
            </a:pPr>
            <a:r>
              <a:rPr lang="en-GB" sz="1400">
                <a:effectLst/>
                <a:latin typeface="Arial" panose="020B0604020202020204" pitchFamily="34" charset="0"/>
                <a:ea typeface="Arial" panose="020B0604020202020204" pitchFamily="34" charset="0"/>
                <a:cs typeface="Arial" panose="020B0604020202020204" pitchFamily="34" charset="0"/>
              </a:rPr>
              <a:t>The practice is positive if </a:t>
            </a:r>
            <a:r>
              <a:rPr lang="en-GB" sz="1400" b="1">
                <a:effectLst/>
                <a:latin typeface="Arial" panose="020B0604020202020204" pitchFamily="34" charset="0"/>
                <a:ea typeface="Arial" panose="020B0604020202020204" pitchFamily="34" charset="0"/>
                <a:cs typeface="Arial" panose="020B0604020202020204" pitchFamily="34" charset="0"/>
              </a:rPr>
              <a:t>four</a:t>
            </a:r>
            <a:r>
              <a:rPr lang="en-GB" sz="1400">
                <a:effectLst/>
                <a:latin typeface="Arial" panose="020B0604020202020204" pitchFamily="34" charset="0"/>
                <a:ea typeface="Arial" panose="020B0604020202020204" pitchFamily="34" charset="0"/>
                <a:cs typeface="Arial" panose="020B0604020202020204" pitchFamily="34" charset="0"/>
              </a:rPr>
              <a:t> of the above answering options are mentioned.</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0"/>
              </a:spcAft>
            </a:pPr>
            <a:endParaRPr lang="en-US" sz="1400">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800"/>
              </a:spcAft>
            </a:pPr>
            <a:endParaRPr lang="en-US" sz="1400">
              <a:effectLst/>
              <a:latin typeface="Calibri" panose="020F0502020204030204" pitchFamily="34" charset="0"/>
              <a:ea typeface="Calibri" panose="020F0502020204030204" pitchFamily="34" charset="0"/>
              <a:cs typeface="Arial" panose="020B0604020202020204" pitchFamily="34" charset="0"/>
            </a:endParaRPr>
          </a:p>
          <a:p>
            <a:pPr algn="just">
              <a:lnSpc>
                <a:spcPct val="115000"/>
              </a:lnSpc>
              <a:spcBef>
                <a:spcPts val="0"/>
              </a:spcBef>
              <a:spcAft>
                <a:spcPts val="600"/>
              </a:spcAft>
            </a:pPr>
            <a:endParaRPr lang="en-US" sz="1100">
              <a:latin typeface="Calibri" panose="020F0502020204030204" pitchFamily="34" charset="0"/>
              <a:ea typeface="Calibri" panose="020F0502020204030204" pitchFamily="34" charset="0"/>
              <a:cs typeface="Arial" panose="020B0604020202020204" pitchFamily="34" charset="0"/>
            </a:endParaRPr>
          </a:p>
          <a:p>
            <a:endParaRPr lang="en-US" sz="1400"/>
          </a:p>
        </p:txBody>
      </p:sp>
    </p:spTree>
    <p:extLst>
      <p:ext uri="{BB962C8B-B14F-4D97-AF65-F5344CB8AC3E}">
        <p14:creationId xmlns:p14="http://schemas.microsoft.com/office/powerpoint/2010/main" val="36149156"/>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299EE53-7115-3F5E-7F22-FB0DFE006FB7}"/>
              </a:ext>
            </a:extLst>
          </p:cNvPr>
          <p:cNvSpPr>
            <a:spLocks noGrp="1"/>
          </p:cNvSpPr>
          <p:nvPr>
            <p:ph type="body" sz="quarter" idx="13"/>
          </p:nvPr>
        </p:nvSpPr>
        <p:spPr>
          <a:xfrm>
            <a:off x="516630" y="1001076"/>
            <a:ext cx="11167370" cy="3284598"/>
          </a:xfrm>
          <a:ln>
            <a:solidFill>
              <a:schemeClr val="bg1">
                <a:lumMod val="75000"/>
              </a:schemeClr>
            </a:solidFill>
          </a:ln>
        </p:spPr>
        <p:txBody>
          <a:bodyPr/>
          <a:lstStyle/>
          <a:p>
            <a:pPr marL="0" marR="0">
              <a:lnSpc>
                <a:spcPct val="107000"/>
              </a:lnSpc>
              <a:spcBef>
                <a:spcPts val="0"/>
              </a:spcBef>
              <a:spcAft>
                <a:spcPts val="0"/>
              </a:spcAft>
            </a:pPr>
            <a:r>
              <a:rPr lang="en-US" sz="1400" b="1">
                <a:effectLst/>
                <a:latin typeface="Arial" panose="020B0604020202020204" pitchFamily="34" charset="0"/>
                <a:ea typeface="Arial" panose="020B0604020202020204" pitchFamily="34" charset="0"/>
                <a:cs typeface="Arial" panose="020B0604020202020204" pitchFamily="34" charset="0"/>
              </a:rPr>
              <a:t>Cluster 4: Knowledge of at least four key measures to prevent food contamination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600"/>
              </a:spcAft>
            </a:pPr>
            <a:r>
              <a:rPr lang="en-US" sz="1400">
                <a:effectLst/>
                <a:latin typeface="Arial" panose="020B0604020202020204" pitchFamily="34" charset="0"/>
                <a:ea typeface="Arial" panose="020B0604020202020204" pitchFamily="34" charset="0"/>
                <a:cs typeface="Arial" panose="020B0604020202020204" pitchFamily="34" charset="0"/>
              </a:rPr>
              <a:t>Question: Food poisoning often results from contact with germs from feces. What can you do to avoid sickness from germs from human or animal feces?</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800"/>
              </a:spcAft>
            </a:pPr>
            <a:r>
              <a:rPr lang="en-GB" sz="1400">
                <a:effectLst/>
                <a:latin typeface="Arial" panose="020B0604020202020204" pitchFamily="34" charset="0"/>
                <a:ea typeface="Arial" panose="020B0604020202020204" pitchFamily="34" charset="0"/>
                <a:cs typeface="Arial" panose="020B0604020202020204" pitchFamily="34" charset="0"/>
              </a:rPr>
              <a:t>Correct answering options:</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GB" sz="1400">
                <a:effectLst/>
                <a:latin typeface="Arial" panose="020B0604020202020204" pitchFamily="34" charset="0"/>
                <a:ea typeface="Arial" panose="020B0604020202020204" pitchFamily="34" charset="0"/>
                <a:cs typeface="Arial" panose="020B0604020202020204" pitchFamily="34" charset="0"/>
              </a:rPr>
              <a:t>Wash hands (after going to the toilet and cleaning the baby’s bottom, before eating, after handling garbage or animals)</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GB" sz="1400">
                <a:effectLst/>
                <a:latin typeface="Arial" panose="020B0604020202020204" pitchFamily="34" charset="0"/>
                <a:ea typeface="Arial" panose="020B0604020202020204" pitchFamily="34" charset="0"/>
                <a:cs typeface="Arial" panose="020B0604020202020204" pitchFamily="34" charset="0"/>
              </a:rPr>
              <a:t>Remove </a:t>
            </a:r>
            <a:r>
              <a:rPr lang="en-GB" sz="1400" err="1">
                <a:effectLst/>
                <a:latin typeface="Arial" panose="020B0604020202020204" pitchFamily="34" charset="0"/>
                <a:ea typeface="Arial" panose="020B0604020202020204" pitchFamily="34" charset="0"/>
                <a:cs typeface="Arial" panose="020B0604020202020204" pitchFamily="34" charset="0"/>
              </a:rPr>
              <a:t>feces</a:t>
            </a:r>
            <a:r>
              <a:rPr lang="en-GB" sz="1400">
                <a:effectLst/>
                <a:latin typeface="Arial" panose="020B0604020202020204" pitchFamily="34" charset="0"/>
                <a:ea typeface="Arial" panose="020B0604020202020204" pitchFamily="34" charset="0"/>
                <a:cs typeface="Arial" panose="020B0604020202020204" pitchFamily="34" charset="0"/>
              </a:rPr>
              <a:t> from the home and surroundings (use a latrine, teach small children to use a potty and put children’s </a:t>
            </a:r>
            <a:r>
              <a:rPr lang="en-GB" sz="1400" err="1">
                <a:effectLst/>
                <a:latin typeface="Arial" panose="020B0604020202020204" pitchFamily="34" charset="0"/>
                <a:ea typeface="Arial" panose="020B0604020202020204" pitchFamily="34" charset="0"/>
                <a:cs typeface="Arial" panose="020B0604020202020204" pitchFamily="34" charset="0"/>
              </a:rPr>
              <a:t>feces</a:t>
            </a:r>
            <a:r>
              <a:rPr lang="en-GB" sz="1400">
                <a:effectLst/>
                <a:latin typeface="Arial" panose="020B0604020202020204" pitchFamily="34" charset="0"/>
                <a:ea typeface="Arial" panose="020B0604020202020204" pitchFamily="34" charset="0"/>
                <a:cs typeface="Arial" panose="020B0604020202020204" pitchFamily="34" charset="0"/>
              </a:rPr>
              <a:t> in the latrine, and clean up </a:t>
            </a:r>
            <a:r>
              <a:rPr lang="en-GB" sz="1400" err="1">
                <a:effectLst/>
                <a:latin typeface="Arial" panose="020B0604020202020204" pitchFamily="34" charset="0"/>
                <a:ea typeface="Arial" panose="020B0604020202020204" pitchFamily="34" charset="0"/>
                <a:cs typeface="Arial" panose="020B0604020202020204" pitchFamily="34" charset="0"/>
              </a:rPr>
              <a:t>feces</a:t>
            </a:r>
            <a:r>
              <a:rPr lang="en-GB" sz="1400">
                <a:effectLst/>
                <a:latin typeface="Arial" panose="020B0604020202020204" pitchFamily="34" charset="0"/>
                <a:ea typeface="Arial" panose="020B0604020202020204" pitchFamily="34" charset="0"/>
                <a:cs typeface="Arial" panose="020B0604020202020204" pitchFamily="34" charset="0"/>
              </a:rPr>
              <a:t> from animals)</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GB" sz="1400">
                <a:effectLst/>
                <a:latin typeface="Arial" panose="020B0604020202020204" pitchFamily="34" charset="0"/>
                <a:ea typeface="Arial" panose="020B0604020202020204" pitchFamily="34" charset="0"/>
                <a:cs typeface="Arial" panose="020B0604020202020204" pitchFamily="34" charset="0"/>
              </a:rPr>
              <a:t>Cover food to protect it from flies</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GB" sz="1400">
                <a:effectLst/>
                <a:latin typeface="Arial" panose="020B0604020202020204" pitchFamily="34" charset="0"/>
                <a:ea typeface="Arial" panose="020B0604020202020204" pitchFamily="34" charset="0"/>
                <a:cs typeface="Arial" panose="020B0604020202020204" pitchFamily="34" charset="0"/>
              </a:rPr>
              <a:t>Reheating left-over food thoroughly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GB" sz="1400">
                <a:effectLst/>
                <a:latin typeface="Arial" panose="020B0604020202020204" pitchFamily="34" charset="0"/>
                <a:ea typeface="Arial" panose="020B0604020202020204" pitchFamily="34" charset="0"/>
                <a:cs typeface="Arial" panose="020B0604020202020204" pitchFamily="34" charset="0"/>
              </a:rPr>
              <a:t>Wash fruit and vegetables before preparation</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800"/>
              </a:spcAft>
            </a:pPr>
            <a:r>
              <a:rPr lang="en-GB" sz="1400">
                <a:effectLst/>
                <a:latin typeface="Arial" panose="020B0604020202020204" pitchFamily="34" charset="0"/>
                <a:ea typeface="Arial" panose="020B0604020202020204" pitchFamily="34" charset="0"/>
                <a:cs typeface="Arial" panose="020B0604020202020204" pitchFamily="34" charset="0"/>
              </a:rPr>
              <a:t> </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800"/>
              </a:spcAft>
            </a:pPr>
            <a:r>
              <a:rPr lang="en-GB" sz="1400">
                <a:effectLst/>
                <a:latin typeface="Arial" panose="020B0604020202020204" pitchFamily="34" charset="0"/>
                <a:ea typeface="Arial" panose="020B0604020202020204" pitchFamily="34" charset="0"/>
                <a:cs typeface="Arial" panose="020B0604020202020204" pitchFamily="34" charset="0"/>
              </a:rPr>
              <a:t>The practice is positive if </a:t>
            </a:r>
            <a:r>
              <a:rPr lang="en-GB" sz="1400" b="1">
                <a:effectLst/>
                <a:latin typeface="Arial" panose="020B0604020202020204" pitchFamily="34" charset="0"/>
                <a:ea typeface="Arial" panose="020B0604020202020204" pitchFamily="34" charset="0"/>
                <a:cs typeface="Arial" panose="020B0604020202020204" pitchFamily="34" charset="0"/>
              </a:rPr>
              <a:t>four</a:t>
            </a:r>
            <a:r>
              <a:rPr lang="en-GB" sz="1400">
                <a:effectLst/>
                <a:latin typeface="Arial" panose="020B0604020202020204" pitchFamily="34" charset="0"/>
                <a:ea typeface="Arial" panose="020B0604020202020204" pitchFamily="34" charset="0"/>
                <a:cs typeface="Arial" panose="020B0604020202020204" pitchFamily="34" charset="0"/>
              </a:rPr>
              <a:t> of the above answering options are mentioned.</a:t>
            </a:r>
            <a:endParaRPr lang="en-US" sz="1400">
              <a:effectLst/>
              <a:latin typeface="Calibri" panose="020F0502020204030204" pitchFamily="34" charset="0"/>
              <a:ea typeface="Calibri" panose="020F0502020204030204" pitchFamily="34" charset="0"/>
              <a:cs typeface="Arial" panose="020B0604020202020204" pitchFamily="34" charset="0"/>
            </a:endParaRPr>
          </a:p>
          <a:p>
            <a:pPr marR="0" lvl="0" algn="just">
              <a:lnSpc>
                <a:spcPct val="115000"/>
              </a:lnSpc>
              <a:spcBef>
                <a:spcPts val="0"/>
              </a:spcBef>
              <a:spcAft>
                <a:spcPts val="600"/>
              </a:spcAft>
            </a:pPr>
            <a:endParaRPr lang="en-US" sz="1400">
              <a:effectLst/>
              <a:latin typeface="Calibri" panose="020F0502020204030204" pitchFamily="34" charset="0"/>
              <a:ea typeface="Calibri" panose="020F0502020204030204" pitchFamily="34" charset="0"/>
              <a:cs typeface="Arial" panose="020B0604020202020204" pitchFamily="34" charset="0"/>
            </a:endParaRPr>
          </a:p>
          <a:p>
            <a:endParaRPr lang="en-US" sz="1400"/>
          </a:p>
        </p:txBody>
      </p:sp>
      <p:sp>
        <p:nvSpPr>
          <p:cNvPr id="3" name="Title 2">
            <a:extLst>
              <a:ext uri="{FF2B5EF4-FFF2-40B4-BE49-F238E27FC236}">
                <a16:creationId xmlns:a16="http://schemas.microsoft.com/office/drawing/2014/main" id="{9A5DAA99-D293-3E6D-3CB8-BB9845F33803}"/>
              </a:ext>
            </a:extLst>
          </p:cNvPr>
          <p:cNvSpPr>
            <a:spLocks noGrp="1"/>
          </p:cNvSpPr>
          <p:nvPr>
            <p:ph type="title"/>
          </p:nvPr>
        </p:nvSpPr>
        <p:spPr>
          <a:xfrm>
            <a:off x="599757" y="238700"/>
            <a:ext cx="11422911" cy="409390"/>
          </a:xfrm>
        </p:spPr>
        <p:txBody>
          <a:bodyPr/>
          <a:lstStyle/>
          <a:p>
            <a:r>
              <a:rPr lang="de-DE" dirty="0"/>
              <a:t>Annex: </a:t>
            </a:r>
            <a:r>
              <a:rPr lang="de-DE" dirty="0" err="1"/>
              <a:t>Definiton</a:t>
            </a:r>
            <a:r>
              <a:rPr lang="de-DE" dirty="0"/>
              <a:t> </a:t>
            </a:r>
            <a:r>
              <a:rPr lang="de-DE" dirty="0" err="1"/>
              <a:t>of</a:t>
            </a:r>
            <a:r>
              <a:rPr lang="de-DE" dirty="0"/>
              <a:t> </a:t>
            </a:r>
            <a:r>
              <a:rPr lang="de-DE" dirty="0" err="1"/>
              <a:t>Indicators</a:t>
            </a:r>
            <a:r>
              <a:rPr lang="de-DE" dirty="0"/>
              <a:t>: Hygiene </a:t>
            </a:r>
            <a:r>
              <a:rPr lang="de-DE" dirty="0" err="1"/>
              <a:t>Indicator</a:t>
            </a:r>
            <a:r>
              <a:rPr lang="de-DE" dirty="0"/>
              <a:t> (</a:t>
            </a:r>
            <a:r>
              <a:rPr lang="de-DE" dirty="0" err="1"/>
              <a:t>cont`d</a:t>
            </a:r>
            <a:r>
              <a:rPr lang="de-DE" dirty="0"/>
              <a:t>)</a:t>
            </a:r>
            <a:endParaRPr lang="en-US" dirty="0"/>
          </a:p>
        </p:txBody>
      </p:sp>
      <p:sp>
        <p:nvSpPr>
          <p:cNvPr id="4" name="Footer Placeholder 3">
            <a:extLst>
              <a:ext uri="{FF2B5EF4-FFF2-40B4-BE49-F238E27FC236}">
                <a16:creationId xmlns:a16="http://schemas.microsoft.com/office/drawing/2014/main" id="{FE5B4FD8-C5C8-3F71-8DB0-54183D267A7E}"/>
              </a:ext>
            </a:extLst>
          </p:cNvPr>
          <p:cNvSpPr>
            <a:spLocks noGrp="1"/>
          </p:cNvSpPr>
          <p:nvPr>
            <p:ph type="ftr" sz="quarter" idx="10"/>
          </p:nvPr>
        </p:nvSpPr>
        <p:spPr/>
        <p:txBody>
          <a:bodyPr/>
          <a:lstStyle/>
          <a:p>
            <a:r>
              <a:rPr lang="en-US"/>
              <a:t>Presentation on the CTREATE Project </a:t>
            </a:r>
          </a:p>
        </p:txBody>
      </p:sp>
      <p:sp>
        <p:nvSpPr>
          <p:cNvPr id="5" name="Date Placeholder 4">
            <a:extLst>
              <a:ext uri="{FF2B5EF4-FFF2-40B4-BE49-F238E27FC236}">
                <a16:creationId xmlns:a16="http://schemas.microsoft.com/office/drawing/2014/main" id="{C271CC81-2AE1-9F00-C91E-4802B3B560D4}"/>
              </a:ext>
            </a:extLst>
          </p:cNvPr>
          <p:cNvSpPr>
            <a:spLocks noGrp="1"/>
          </p:cNvSpPr>
          <p:nvPr>
            <p:ph type="dt" sz="half" idx="11"/>
          </p:nvPr>
        </p:nvSpPr>
        <p:spPr/>
        <p:txBody>
          <a:bodyPr/>
          <a:lstStyle/>
          <a:p>
            <a:fld id="{3046DB20-E9D4-4276-92C8-D4C20C80420B}" type="datetime1">
              <a:rPr lang="en-US" smtClean="0"/>
              <a:t>9/12/2023</a:t>
            </a:fld>
            <a:endParaRPr lang="de-DE"/>
          </a:p>
        </p:txBody>
      </p:sp>
      <p:sp>
        <p:nvSpPr>
          <p:cNvPr id="7" name="Text Placeholder 1">
            <a:extLst>
              <a:ext uri="{FF2B5EF4-FFF2-40B4-BE49-F238E27FC236}">
                <a16:creationId xmlns:a16="http://schemas.microsoft.com/office/drawing/2014/main" id="{AEEDB99A-13F7-3123-976E-DCD5F17A88EA}"/>
              </a:ext>
            </a:extLst>
          </p:cNvPr>
          <p:cNvSpPr txBox="1">
            <a:spLocks/>
          </p:cNvSpPr>
          <p:nvPr/>
        </p:nvSpPr>
        <p:spPr bwMode="gray">
          <a:xfrm>
            <a:off x="599757" y="4525818"/>
            <a:ext cx="11167370" cy="1482437"/>
          </a:xfrm>
          <a:prstGeom prst="rect">
            <a:avLst/>
          </a:prstGeom>
          <a:ln>
            <a:solidFill>
              <a:schemeClr val="bg1">
                <a:lumMod val="75000"/>
              </a:schemeClr>
            </a:solidFill>
          </a:ln>
        </p:spPr>
        <p:txBody>
          <a:bodyPr vert="horz" lIns="0" tIns="0" rIns="72000" bIns="0" rtlCol="0">
            <a:noAutofit/>
          </a:bodyPr>
          <a:lstStyle>
            <a:lvl1pPr marL="0" indent="0" algn="l" defTabSz="914377" rtl="0" eaLnBrk="1" latinLnBrk="0" hangingPunct="1">
              <a:lnSpc>
                <a:spcPct val="100000"/>
              </a:lnSpc>
              <a:spcBef>
                <a:spcPts val="800"/>
              </a:spcBef>
              <a:buFont typeface="Arial" panose="020B0604020202020204" pitchFamily="34" charset="0"/>
              <a:buNone/>
              <a:defRPr lang="de-DE" sz="2133" kern="1200" dirty="0" smtClean="0">
                <a:solidFill>
                  <a:schemeClr val="tx1"/>
                </a:solidFill>
                <a:latin typeface="+mn-lt"/>
                <a:ea typeface="+mn-ea"/>
                <a:cs typeface="+mn-cs"/>
              </a:defRPr>
            </a:lvl1pPr>
            <a:lvl2pPr marL="241294" indent="-241294" algn="l" defTabSz="914377" rtl="0" eaLnBrk="1" latinLnBrk="0" hangingPunct="1">
              <a:lnSpc>
                <a:spcPct val="100000"/>
              </a:lnSpc>
              <a:spcBef>
                <a:spcPts val="800"/>
              </a:spcBef>
              <a:buClr>
                <a:schemeClr val="accent1"/>
              </a:buClr>
              <a:buFont typeface="Wingdings" panose="05000000000000000000" pitchFamily="2" charset="2"/>
              <a:buChar char="§"/>
              <a:defRPr lang="de-DE" sz="1867" kern="1200" dirty="0" smtClean="0">
                <a:solidFill>
                  <a:schemeClr val="tx1"/>
                </a:solidFill>
                <a:latin typeface="+mn-lt"/>
                <a:ea typeface="+mn-ea"/>
                <a:cs typeface="+mn-cs"/>
              </a:defRPr>
            </a:lvl2pPr>
            <a:lvl3pPr marL="476239" indent="-234945" algn="l" defTabSz="914377" rtl="0" eaLnBrk="1" latinLnBrk="0" hangingPunct="1">
              <a:lnSpc>
                <a:spcPct val="100000"/>
              </a:lnSpc>
              <a:spcBef>
                <a:spcPts val="800"/>
              </a:spcBef>
              <a:buClr>
                <a:schemeClr val="accent1"/>
              </a:buClr>
              <a:buFont typeface="Symbol" panose="05050102010706020507" pitchFamily="18" charset="2"/>
              <a:buChar char="-"/>
              <a:defRPr lang="de-DE" sz="1600" kern="1200" dirty="0">
                <a:solidFill>
                  <a:schemeClr val="bg1">
                    <a:lumMod val="50000"/>
                  </a:schemeClr>
                </a:solidFill>
                <a:latin typeface="+mn-lt"/>
                <a:ea typeface="+mn-ea"/>
                <a:cs typeface="+mn-cs"/>
              </a:defRPr>
            </a:lvl3pPr>
            <a:lvl4pPr marL="717533" indent="-228594" algn="l" defTabSz="914377" rtl="0" eaLnBrk="1" latinLnBrk="0" hangingPunct="1">
              <a:lnSpc>
                <a:spcPct val="100000"/>
              </a:lnSpc>
              <a:spcBef>
                <a:spcPts val="500"/>
              </a:spcBef>
              <a:buFont typeface="Symbol" panose="05050102010706020507" pitchFamily="18" charset="2"/>
              <a:buChar char=""/>
              <a:defRPr sz="1600" kern="1200">
                <a:solidFill>
                  <a:schemeClr val="bg1">
                    <a:lumMod val="50000"/>
                  </a:schemeClr>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algn="just">
              <a:lnSpc>
                <a:spcPct val="115000"/>
              </a:lnSpc>
              <a:spcBef>
                <a:spcPts val="0"/>
              </a:spcBef>
              <a:spcAft>
                <a:spcPts val="800"/>
              </a:spcAft>
            </a:pPr>
            <a:r>
              <a:rPr lang="en-US" sz="1400" b="1" u="sng">
                <a:effectLst/>
                <a:latin typeface="Arial" panose="020B0604020202020204" pitchFamily="34" charset="0"/>
                <a:ea typeface="Arial" panose="020B0604020202020204" pitchFamily="34" charset="0"/>
                <a:cs typeface="Arial" panose="020B0604020202020204" pitchFamily="34" charset="0"/>
              </a:rPr>
              <a:t>The indicator is measured based on:</a:t>
            </a:r>
            <a:endParaRPr lang="en-US" sz="1400" b="1">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US" sz="1400" b="1">
                <a:effectLst/>
                <a:latin typeface="Arial" panose="020B0604020202020204" pitchFamily="34" charset="0"/>
                <a:ea typeface="Arial" panose="020B0604020202020204" pitchFamily="34" charset="0"/>
                <a:cs typeface="Arial" panose="020B0604020202020204" pitchFamily="34" charset="0"/>
              </a:rPr>
              <a:t>Self-reporting on source of water, water treatment techniques and</a:t>
            </a:r>
            <a:r>
              <a:rPr lang="en-US" sz="1400" b="1">
                <a:solidFill>
                  <a:srgbClr val="000000"/>
                </a:solidFill>
                <a:effectLst/>
                <a:latin typeface="Arial" panose="020B0604020202020204" pitchFamily="34" charset="0"/>
                <a:ea typeface="Arial" panose="020B0604020202020204" pitchFamily="34" charset="0"/>
                <a:cs typeface="Arial" panose="020B0604020202020204" pitchFamily="34" charset="0"/>
              </a:rPr>
              <a:t> improved latrine</a:t>
            </a:r>
            <a:endParaRPr lang="en-US" sz="1400" b="1">
              <a:effectLst/>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15000"/>
              </a:lnSpc>
              <a:spcBef>
                <a:spcPts val="0"/>
              </a:spcBef>
              <a:spcAft>
                <a:spcPts val="0"/>
              </a:spcAft>
              <a:buFont typeface="Symbol" panose="05050102010706020507" pitchFamily="18" charset="2"/>
              <a:buChar char=""/>
            </a:pPr>
            <a:r>
              <a:rPr lang="en-US" sz="1400" b="1">
                <a:effectLst/>
                <a:latin typeface="Arial" panose="020B0604020202020204" pitchFamily="34" charset="0"/>
                <a:ea typeface="Arial" panose="020B0604020202020204" pitchFamily="34" charset="0"/>
                <a:cs typeface="Arial" panose="020B0604020202020204" pitchFamily="34" charset="0"/>
              </a:rPr>
              <a:t>Knowledge on key moments when to wash hands and key measures to prevent food contamination</a:t>
            </a:r>
            <a:endParaRPr lang="en-US" sz="1400" b="1">
              <a:effectLst/>
              <a:latin typeface="Calibri" panose="020F0502020204030204" pitchFamily="34" charset="0"/>
              <a:ea typeface="Calibri" panose="020F0502020204030204" pitchFamily="34" charset="0"/>
              <a:cs typeface="Arial" panose="020B0604020202020204" pitchFamily="34" charset="0"/>
            </a:endParaRPr>
          </a:p>
          <a:p>
            <a:pPr marL="0" marR="0" algn="just">
              <a:lnSpc>
                <a:spcPct val="115000"/>
              </a:lnSpc>
              <a:spcBef>
                <a:spcPts val="0"/>
              </a:spcBef>
              <a:spcAft>
                <a:spcPts val="800"/>
              </a:spcAft>
            </a:pPr>
            <a:r>
              <a:rPr lang="en-US" sz="1400" b="1">
                <a:effectLst/>
                <a:latin typeface="Arial" panose="020B0604020202020204" pitchFamily="34" charset="0"/>
                <a:ea typeface="Arial" panose="020B0604020202020204" pitchFamily="34" charset="0"/>
                <a:cs typeface="Arial" panose="020B0604020202020204" pitchFamily="34" charset="0"/>
              </a:rPr>
              <a:t> </a:t>
            </a:r>
            <a:endParaRPr lang="en-US" sz="1400" b="1">
              <a:effectLst/>
              <a:latin typeface="Calibri" panose="020F0502020204030204" pitchFamily="34" charset="0"/>
              <a:ea typeface="Calibri" panose="020F0502020204030204" pitchFamily="34" charset="0"/>
              <a:cs typeface="Arial" panose="020B0604020202020204" pitchFamily="34" charset="0"/>
            </a:endParaRPr>
          </a:p>
          <a:p>
            <a:r>
              <a:rPr lang="en-GB" sz="1400" b="1">
                <a:effectLst/>
                <a:latin typeface="Arial" panose="020B0604020202020204" pitchFamily="34" charset="0"/>
                <a:ea typeface="Arial" panose="020B0604020202020204" pitchFamily="34" charset="0"/>
              </a:rPr>
              <a:t>Hygiene indicator takes the value 1 (fulfilled) when the respondent fulfils 3 clusters out of the 4 clusters. </a:t>
            </a:r>
            <a:endParaRPr lang="en-US" sz="1100" b="1"/>
          </a:p>
        </p:txBody>
      </p:sp>
    </p:spTree>
    <p:extLst>
      <p:ext uri="{BB962C8B-B14F-4D97-AF65-F5344CB8AC3E}">
        <p14:creationId xmlns:p14="http://schemas.microsoft.com/office/powerpoint/2010/main" val="3345174987"/>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6156918"/>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72" name="Group 1737">
            <a:extLst>
              <a:ext uri="{FF2B5EF4-FFF2-40B4-BE49-F238E27FC236}">
                <a16:creationId xmlns:a16="http://schemas.microsoft.com/office/drawing/2014/main" id="{C5107D53-A9A7-714E-8DC2-52316B058E81}"/>
              </a:ext>
            </a:extLst>
          </p:cNvPr>
          <p:cNvGrpSpPr>
            <a:grpSpLocks noChangeAspect="1"/>
          </p:cNvGrpSpPr>
          <p:nvPr/>
        </p:nvGrpSpPr>
        <p:grpSpPr bwMode="auto">
          <a:xfrm>
            <a:off x="-10031999" y="-6672000"/>
            <a:ext cx="26810180" cy="15360000"/>
            <a:chOff x="0" y="486"/>
            <a:chExt cx="5760" cy="3300"/>
          </a:xfrm>
          <a:solidFill>
            <a:schemeClr val="bg1">
              <a:lumMod val="85000"/>
            </a:schemeClr>
          </a:solidFill>
        </p:grpSpPr>
        <p:grpSp>
          <p:nvGrpSpPr>
            <p:cNvPr id="2973" name="Group 1938">
              <a:extLst>
                <a:ext uri="{FF2B5EF4-FFF2-40B4-BE49-F238E27FC236}">
                  <a16:creationId xmlns:a16="http://schemas.microsoft.com/office/drawing/2014/main" id="{1BB61B78-5A53-0D45-B04E-95B9331259D3}"/>
                </a:ext>
              </a:extLst>
            </p:cNvPr>
            <p:cNvGrpSpPr>
              <a:grpSpLocks/>
            </p:cNvGrpSpPr>
            <p:nvPr/>
          </p:nvGrpSpPr>
          <p:grpSpPr bwMode="auto">
            <a:xfrm>
              <a:off x="0" y="486"/>
              <a:ext cx="3708" cy="1814"/>
              <a:chOff x="0" y="486"/>
              <a:chExt cx="3708" cy="1814"/>
            </a:xfrm>
            <a:grpFill/>
          </p:grpSpPr>
          <p:sp>
            <p:nvSpPr>
              <p:cNvPr id="4502" name="Freeform 1738">
                <a:extLst>
                  <a:ext uri="{FF2B5EF4-FFF2-40B4-BE49-F238E27FC236}">
                    <a16:creationId xmlns:a16="http://schemas.microsoft.com/office/drawing/2014/main" id="{661CF3DF-3D7B-1540-B48F-74649D041C47}"/>
                  </a:ext>
                </a:extLst>
              </p:cNvPr>
              <p:cNvSpPr>
                <a:spLocks/>
              </p:cNvSpPr>
              <p:nvPr/>
            </p:nvSpPr>
            <p:spPr bwMode="auto">
              <a:xfrm>
                <a:off x="3500" y="2277"/>
                <a:ext cx="1" cy="4"/>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2 h 4"/>
                  <a:gd name="T18" fmla="*/ 0 w 1"/>
                  <a:gd name="T19" fmla="*/ 2 h 4"/>
                  <a:gd name="T20" fmla="*/ 1 w 1"/>
                  <a:gd name="T21" fmla="*/ 4 h 4"/>
                  <a:gd name="T22" fmla="*/ 1 w 1"/>
                  <a:gd name="T23" fmla="*/ 4 h 4"/>
                  <a:gd name="T24" fmla="*/ 1 w 1"/>
                  <a:gd name="T25" fmla="*/ 4 h 4"/>
                  <a:gd name="T26" fmla="*/ 1 w 1"/>
                  <a:gd name="T27" fmla="*/ 2 h 4"/>
                  <a:gd name="T28" fmla="*/ 1 w 1"/>
                  <a:gd name="T29" fmla="*/ 2 h 4"/>
                  <a:gd name="T30" fmla="*/ 1 w 1"/>
                  <a:gd name="T31" fmla="*/ 2 h 4"/>
                  <a:gd name="T32" fmla="*/ 1 w 1"/>
                  <a:gd name="T33" fmla="*/ 2 h 4"/>
                  <a:gd name="T34" fmla="*/ 1 w 1"/>
                  <a:gd name="T35" fmla="*/ 0 h 4"/>
                  <a:gd name="T36" fmla="*/ 1 w 1"/>
                  <a:gd name="T37" fmla="*/ 0 h 4"/>
                  <a:gd name="T38" fmla="*/ 1 w 1"/>
                  <a:gd name="T39" fmla="*/ 0 h 4"/>
                  <a:gd name="T40" fmla="*/ 1 w 1"/>
                  <a:gd name="T41" fmla="*/ 0 h 4"/>
                  <a:gd name="T42" fmla="*/ 0 w 1"/>
                  <a:gd name="T43" fmla="*/ 2 h 4"/>
                  <a:gd name="T44" fmla="*/ 0 w 1"/>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4">
                    <a:moveTo>
                      <a:pt x="0" y="2"/>
                    </a:moveTo>
                    <a:lnTo>
                      <a:pt x="0" y="2"/>
                    </a:lnTo>
                    <a:lnTo>
                      <a:pt x="0" y="2"/>
                    </a:lnTo>
                    <a:lnTo>
                      <a:pt x="0" y="2"/>
                    </a:lnTo>
                    <a:lnTo>
                      <a:pt x="0" y="2"/>
                    </a:lnTo>
                    <a:lnTo>
                      <a:pt x="0" y="2"/>
                    </a:lnTo>
                    <a:lnTo>
                      <a:pt x="0" y="2"/>
                    </a:lnTo>
                    <a:lnTo>
                      <a:pt x="0" y="2"/>
                    </a:lnTo>
                    <a:lnTo>
                      <a:pt x="0" y="2"/>
                    </a:lnTo>
                    <a:lnTo>
                      <a:pt x="0" y="2"/>
                    </a:lnTo>
                    <a:lnTo>
                      <a:pt x="1" y="4"/>
                    </a:lnTo>
                    <a:lnTo>
                      <a:pt x="1" y="4"/>
                    </a:lnTo>
                    <a:lnTo>
                      <a:pt x="1" y="4"/>
                    </a:lnTo>
                    <a:lnTo>
                      <a:pt x="1" y="2"/>
                    </a:lnTo>
                    <a:lnTo>
                      <a:pt x="1" y="2"/>
                    </a:lnTo>
                    <a:lnTo>
                      <a:pt x="1" y="2"/>
                    </a:lnTo>
                    <a:lnTo>
                      <a:pt x="1" y="2"/>
                    </a:lnTo>
                    <a:lnTo>
                      <a:pt x="1" y="0"/>
                    </a:lnTo>
                    <a:lnTo>
                      <a:pt x="1" y="0"/>
                    </a:lnTo>
                    <a:lnTo>
                      <a:pt x="1" y="0"/>
                    </a:lnTo>
                    <a:lnTo>
                      <a:pt x="1" y="0"/>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03" name="Freeform 1739">
                <a:extLst>
                  <a:ext uri="{FF2B5EF4-FFF2-40B4-BE49-F238E27FC236}">
                    <a16:creationId xmlns:a16="http://schemas.microsoft.com/office/drawing/2014/main" id="{6AC8C1C6-DB64-3341-9168-79D57BAE7D06}"/>
                  </a:ext>
                </a:extLst>
              </p:cNvPr>
              <p:cNvSpPr>
                <a:spLocks/>
              </p:cNvSpPr>
              <p:nvPr/>
            </p:nvSpPr>
            <p:spPr bwMode="auto">
              <a:xfrm>
                <a:off x="3498" y="2277"/>
                <a:ext cx="2" cy="2"/>
              </a:xfrm>
              <a:custGeom>
                <a:avLst/>
                <a:gdLst>
                  <a:gd name="T0" fmla="*/ 2 w 2"/>
                  <a:gd name="T1" fmla="*/ 2 h 2"/>
                  <a:gd name="T2" fmla="*/ 2 w 2"/>
                  <a:gd name="T3" fmla="*/ 2 h 2"/>
                  <a:gd name="T4" fmla="*/ 2 w 2"/>
                  <a:gd name="T5" fmla="*/ 0 h 2"/>
                  <a:gd name="T6" fmla="*/ 2 w 2"/>
                  <a:gd name="T7" fmla="*/ 0 h 2"/>
                  <a:gd name="T8" fmla="*/ 2 w 2"/>
                  <a:gd name="T9" fmla="*/ 0 h 2"/>
                  <a:gd name="T10" fmla="*/ 0 w 2"/>
                  <a:gd name="T11" fmla="*/ 0 h 2"/>
                  <a:gd name="T12" fmla="*/ 0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2" y="0"/>
                    </a:lnTo>
                    <a:lnTo>
                      <a:pt x="2" y="0"/>
                    </a:lnTo>
                    <a:lnTo>
                      <a:pt x="2" y="0"/>
                    </a:lnTo>
                    <a:lnTo>
                      <a:pt x="0" y="0"/>
                    </a:lnTo>
                    <a:lnTo>
                      <a:pt x="0" y="0"/>
                    </a:lnTo>
                    <a:lnTo>
                      <a:pt x="2"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04" name="Freeform 1740">
                <a:extLst>
                  <a:ext uri="{FF2B5EF4-FFF2-40B4-BE49-F238E27FC236}">
                    <a16:creationId xmlns:a16="http://schemas.microsoft.com/office/drawing/2014/main" id="{5F274CF2-101B-B742-AE14-304491591A10}"/>
                  </a:ext>
                </a:extLst>
              </p:cNvPr>
              <p:cNvSpPr>
                <a:spLocks/>
              </p:cNvSpPr>
              <p:nvPr/>
            </p:nvSpPr>
            <p:spPr bwMode="auto">
              <a:xfrm>
                <a:off x="3503" y="2274"/>
                <a:ext cx="4" cy="3"/>
              </a:xfrm>
              <a:custGeom>
                <a:avLst/>
                <a:gdLst>
                  <a:gd name="T0" fmla="*/ 2 w 4"/>
                  <a:gd name="T1" fmla="*/ 1 h 3"/>
                  <a:gd name="T2" fmla="*/ 2 w 4"/>
                  <a:gd name="T3" fmla="*/ 1 h 3"/>
                  <a:gd name="T4" fmla="*/ 0 w 4"/>
                  <a:gd name="T5" fmla="*/ 1 h 3"/>
                  <a:gd name="T6" fmla="*/ 0 w 4"/>
                  <a:gd name="T7" fmla="*/ 1 h 3"/>
                  <a:gd name="T8" fmla="*/ 0 w 4"/>
                  <a:gd name="T9" fmla="*/ 1 h 3"/>
                  <a:gd name="T10" fmla="*/ 0 w 4"/>
                  <a:gd name="T11" fmla="*/ 1 h 3"/>
                  <a:gd name="T12" fmla="*/ 0 w 4"/>
                  <a:gd name="T13" fmla="*/ 3 h 3"/>
                  <a:gd name="T14" fmla="*/ 0 w 4"/>
                  <a:gd name="T15" fmla="*/ 3 h 3"/>
                  <a:gd name="T16" fmla="*/ 0 w 4"/>
                  <a:gd name="T17" fmla="*/ 3 h 3"/>
                  <a:gd name="T18" fmla="*/ 0 w 4"/>
                  <a:gd name="T19" fmla="*/ 1 h 3"/>
                  <a:gd name="T20" fmla="*/ 0 w 4"/>
                  <a:gd name="T21" fmla="*/ 1 h 3"/>
                  <a:gd name="T22" fmla="*/ 2 w 4"/>
                  <a:gd name="T23" fmla="*/ 1 h 3"/>
                  <a:gd name="T24" fmla="*/ 2 w 4"/>
                  <a:gd name="T25" fmla="*/ 1 h 3"/>
                  <a:gd name="T26" fmla="*/ 2 w 4"/>
                  <a:gd name="T27" fmla="*/ 3 h 3"/>
                  <a:gd name="T28" fmla="*/ 2 w 4"/>
                  <a:gd name="T29" fmla="*/ 3 h 3"/>
                  <a:gd name="T30" fmla="*/ 2 w 4"/>
                  <a:gd name="T31" fmla="*/ 3 h 3"/>
                  <a:gd name="T32" fmla="*/ 2 w 4"/>
                  <a:gd name="T33" fmla="*/ 3 h 3"/>
                  <a:gd name="T34" fmla="*/ 2 w 4"/>
                  <a:gd name="T35" fmla="*/ 3 h 3"/>
                  <a:gd name="T36" fmla="*/ 2 w 4"/>
                  <a:gd name="T37" fmla="*/ 3 h 3"/>
                  <a:gd name="T38" fmla="*/ 2 w 4"/>
                  <a:gd name="T39" fmla="*/ 3 h 3"/>
                  <a:gd name="T40" fmla="*/ 2 w 4"/>
                  <a:gd name="T41" fmla="*/ 3 h 3"/>
                  <a:gd name="T42" fmla="*/ 2 w 4"/>
                  <a:gd name="T43" fmla="*/ 3 h 3"/>
                  <a:gd name="T44" fmla="*/ 2 w 4"/>
                  <a:gd name="T45" fmla="*/ 3 h 3"/>
                  <a:gd name="T46" fmla="*/ 4 w 4"/>
                  <a:gd name="T47" fmla="*/ 1 h 3"/>
                  <a:gd name="T48" fmla="*/ 4 w 4"/>
                  <a:gd name="T49" fmla="*/ 1 h 3"/>
                  <a:gd name="T50" fmla="*/ 2 w 4"/>
                  <a:gd name="T51" fmla="*/ 1 h 3"/>
                  <a:gd name="T52" fmla="*/ 2 w 4"/>
                  <a:gd name="T53" fmla="*/ 1 h 3"/>
                  <a:gd name="T54" fmla="*/ 2 w 4"/>
                  <a:gd name="T55" fmla="*/ 0 h 3"/>
                  <a:gd name="T56" fmla="*/ 2 w 4"/>
                  <a:gd name="T57" fmla="*/ 0 h 3"/>
                  <a:gd name="T58" fmla="*/ 2 w 4"/>
                  <a:gd name="T59" fmla="*/ 1 h 3"/>
                  <a:gd name="T60" fmla="*/ 2 w 4"/>
                  <a:gd name="T6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3">
                    <a:moveTo>
                      <a:pt x="2" y="1"/>
                    </a:moveTo>
                    <a:lnTo>
                      <a:pt x="2" y="1"/>
                    </a:lnTo>
                    <a:lnTo>
                      <a:pt x="0" y="1"/>
                    </a:lnTo>
                    <a:lnTo>
                      <a:pt x="0" y="1"/>
                    </a:lnTo>
                    <a:lnTo>
                      <a:pt x="0" y="1"/>
                    </a:lnTo>
                    <a:lnTo>
                      <a:pt x="0" y="1"/>
                    </a:lnTo>
                    <a:lnTo>
                      <a:pt x="0" y="3"/>
                    </a:lnTo>
                    <a:lnTo>
                      <a:pt x="0" y="3"/>
                    </a:lnTo>
                    <a:lnTo>
                      <a:pt x="0" y="3"/>
                    </a:lnTo>
                    <a:lnTo>
                      <a:pt x="0" y="1"/>
                    </a:lnTo>
                    <a:lnTo>
                      <a:pt x="0" y="1"/>
                    </a:lnTo>
                    <a:lnTo>
                      <a:pt x="2" y="1"/>
                    </a:lnTo>
                    <a:lnTo>
                      <a:pt x="2" y="1"/>
                    </a:lnTo>
                    <a:lnTo>
                      <a:pt x="2" y="3"/>
                    </a:lnTo>
                    <a:lnTo>
                      <a:pt x="2" y="3"/>
                    </a:lnTo>
                    <a:lnTo>
                      <a:pt x="2" y="3"/>
                    </a:lnTo>
                    <a:lnTo>
                      <a:pt x="2" y="3"/>
                    </a:lnTo>
                    <a:lnTo>
                      <a:pt x="2" y="3"/>
                    </a:lnTo>
                    <a:lnTo>
                      <a:pt x="2" y="3"/>
                    </a:lnTo>
                    <a:lnTo>
                      <a:pt x="2" y="3"/>
                    </a:lnTo>
                    <a:lnTo>
                      <a:pt x="2" y="3"/>
                    </a:lnTo>
                    <a:lnTo>
                      <a:pt x="2" y="3"/>
                    </a:lnTo>
                    <a:lnTo>
                      <a:pt x="2" y="3"/>
                    </a:lnTo>
                    <a:lnTo>
                      <a:pt x="4" y="1"/>
                    </a:lnTo>
                    <a:lnTo>
                      <a:pt x="4" y="1"/>
                    </a:lnTo>
                    <a:lnTo>
                      <a:pt x="2" y="1"/>
                    </a:lnTo>
                    <a:lnTo>
                      <a:pt x="2" y="1"/>
                    </a:lnTo>
                    <a:lnTo>
                      <a:pt x="2" y="0"/>
                    </a:lnTo>
                    <a:lnTo>
                      <a:pt x="2" y="0"/>
                    </a:lnTo>
                    <a:lnTo>
                      <a:pt x="2" y="1"/>
                    </a:lnTo>
                    <a:lnTo>
                      <a:pt x="2"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05" name="Freeform 1741">
                <a:extLst>
                  <a:ext uri="{FF2B5EF4-FFF2-40B4-BE49-F238E27FC236}">
                    <a16:creationId xmlns:a16="http://schemas.microsoft.com/office/drawing/2014/main" id="{37E7469F-934B-6544-B1E8-77F7D420899A}"/>
                  </a:ext>
                </a:extLst>
              </p:cNvPr>
              <p:cNvSpPr>
                <a:spLocks/>
              </p:cNvSpPr>
              <p:nvPr/>
            </p:nvSpPr>
            <p:spPr bwMode="auto">
              <a:xfrm>
                <a:off x="3505" y="2275"/>
                <a:ext cx="2" cy="2"/>
              </a:xfrm>
              <a:custGeom>
                <a:avLst/>
                <a:gdLst>
                  <a:gd name="T0" fmla="*/ 2 w 2"/>
                  <a:gd name="T1" fmla="*/ 0 h 2"/>
                  <a:gd name="T2" fmla="*/ 2 w 2"/>
                  <a:gd name="T3" fmla="*/ 0 h 2"/>
                  <a:gd name="T4" fmla="*/ 2 w 2"/>
                  <a:gd name="T5" fmla="*/ 2 h 2"/>
                  <a:gd name="T6" fmla="*/ 2 w 2"/>
                  <a:gd name="T7" fmla="*/ 2 h 2"/>
                  <a:gd name="T8" fmla="*/ 0 w 2"/>
                  <a:gd name="T9" fmla="*/ 2 h 2"/>
                  <a:gd name="T10" fmla="*/ 0 w 2"/>
                  <a:gd name="T11" fmla="*/ 2 h 2"/>
                  <a:gd name="T12" fmla="*/ 0 w 2"/>
                  <a:gd name="T13" fmla="*/ 2 h 2"/>
                  <a:gd name="T14" fmla="*/ 0 w 2"/>
                  <a:gd name="T15" fmla="*/ 2 h 2"/>
                  <a:gd name="T16" fmla="*/ 2 w 2"/>
                  <a:gd name="T17" fmla="*/ 0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lnTo>
                      <a:pt x="2" y="0"/>
                    </a:lnTo>
                    <a:lnTo>
                      <a:pt x="2" y="2"/>
                    </a:lnTo>
                    <a:lnTo>
                      <a:pt x="2" y="2"/>
                    </a:lnTo>
                    <a:lnTo>
                      <a:pt x="0" y="2"/>
                    </a:lnTo>
                    <a:lnTo>
                      <a:pt x="0" y="2"/>
                    </a:lnTo>
                    <a:lnTo>
                      <a:pt x="0" y="2"/>
                    </a:lnTo>
                    <a:lnTo>
                      <a:pt x="0" y="2"/>
                    </a:lnTo>
                    <a:lnTo>
                      <a:pt x="2"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06" name="Freeform 1742">
                <a:extLst>
                  <a:ext uri="{FF2B5EF4-FFF2-40B4-BE49-F238E27FC236}">
                    <a16:creationId xmlns:a16="http://schemas.microsoft.com/office/drawing/2014/main" id="{53B992D9-F9B2-9843-88C8-B76E098F8426}"/>
                  </a:ext>
                </a:extLst>
              </p:cNvPr>
              <p:cNvSpPr>
                <a:spLocks/>
              </p:cNvSpPr>
              <p:nvPr/>
            </p:nvSpPr>
            <p:spPr bwMode="auto">
              <a:xfrm>
                <a:off x="2303" y="1277"/>
                <a:ext cx="177" cy="120"/>
              </a:xfrm>
              <a:custGeom>
                <a:avLst/>
                <a:gdLst>
                  <a:gd name="T0" fmla="*/ 65 w 177"/>
                  <a:gd name="T1" fmla="*/ 109 h 120"/>
                  <a:gd name="T2" fmla="*/ 36 w 177"/>
                  <a:gd name="T3" fmla="*/ 104 h 120"/>
                  <a:gd name="T4" fmla="*/ 34 w 177"/>
                  <a:gd name="T5" fmla="*/ 98 h 120"/>
                  <a:gd name="T6" fmla="*/ 41 w 177"/>
                  <a:gd name="T7" fmla="*/ 84 h 120"/>
                  <a:gd name="T8" fmla="*/ 40 w 177"/>
                  <a:gd name="T9" fmla="*/ 79 h 120"/>
                  <a:gd name="T10" fmla="*/ 32 w 177"/>
                  <a:gd name="T11" fmla="*/ 66 h 120"/>
                  <a:gd name="T12" fmla="*/ 15 w 177"/>
                  <a:gd name="T13" fmla="*/ 70 h 120"/>
                  <a:gd name="T14" fmla="*/ 22 w 177"/>
                  <a:gd name="T15" fmla="*/ 61 h 120"/>
                  <a:gd name="T16" fmla="*/ 36 w 177"/>
                  <a:gd name="T17" fmla="*/ 59 h 120"/>
                  <a:gd name="T18" fmla="*/ 40 w 177"/>
                  <a:gd name="T19" fmla="*/ 55 h 120"/>
                  <a:gd name="T20" fmla="*/ 43 w 177"/>
                  <a:gd name="T21" fmla="*/ 43 h 120"/>
                  <a:gd name="T22" fmla="*/ 36 w 177"/>
                  <a:gd name="T23" fmla="*/ 41 h 120"/>
                  <a:gd name="T24" fmla="*/ 25 w 177"/>
                  <a:gd name="T25" fmla="*/ 38 h 120"/>
                  <a:gd name="T26" fmla="*/ 7 w 177"/>
                  <a:gd name="T27" fmla="*/ 41 h 120"/>
                  <a:gd name="T28" fmla="*/ 13 w 177"/>
                  <a:gd name="T29" fmla="*/ 38 h 120"/>
                  <a:gd name="T30" fmla="*/ 7 w 177"/>
                  <a:gd name="T31" fmla="*/ 29 h 120"/>
                  <a:gd name="T32" fmla="*/ 20 w 177"/>
                  <a:gd name="T33" fmla="*/ 32 h 120"/>
                  <a:gd name="T34" fmla="*/ 16 w 177"/>
                  <a:gd name="T35" fmla="*/ 25 h 120"/>
                  <a:gd name="T36" fmla="*/ 15 w 177"/>
                  <a:gd name="T37" fmla="*/ 18 h 120"/>
                  <a:gd name="T38" fmla="*/ 23 w 177"/>
                  <a:gd name="T39" fmla="*/ 22 h 120"/>
                  <a:gd name="T40" fmla="*/ 31 w 177"/>
                  <a:gd name="T41" fmla="*/ 27 h 120"/>
                  <a:gd name="T42" fmla="*/ 34 w 177"/>
                  <a:gd name="T43" fmla="*/ 18 h 120"/>
                  <a:gd name="T44" fmla="*/ 34 w 177"/>
                  <a:gd name="T45" fmla="*/ 11 h 120"/>
                  <a:gd name="T46" fmla="*/ 23 w 177"/>
                  <a:gd name="T47" fmla="*/ 9 h 120"/>
                  <a:gd name="T48" fmla="*/ 25 w 177"/>
                  <a:gd name="T49" fmla="*/ 2 h 120"/>
                  <a:gd name="T50" fmla="*/ 36 w 177"/>
                  <a:gd name="T51" fmla="*/ 11 h 120"/>
                  <a:gd name="T52" fmla="*/ 48 w 177"/>
                  <a:gd name="T53" fmla="*/ 23 h 120"/>
                  <a:gd name="T54" fmla="*/ 48 w 177"/>
                  <a:gd name="T55" fmla="*/ 34 h 120"/>
                  <a:gd name="T56" fmla="*/ 52 w 177"/>
                  <a:gd name="T57" fmla="*/ 38 h 120"/>
                  <a:gd name="T58" fmla="*/ 56 w 177"/>
                  <a:gd name="T59" fmla="*/ 48 h 120"/>
                  <a:gd name="T60" fmla="*/ 63 w 177"/>
                  <a:gd name="T61" fmla="*/ 34 h 120"/>
                  <a:gd name="T62" fmla="*/ 68 w 177"/>
                  <a:gd name="T63" fmla="*/ 16 h 120"/>
                  <a:gd name="T64" fmla="*/ 82 w 177"/>
                  <a:gd name="T65" fmla="*/ 30 h 120"/>
                  <a:gd name="T66" fmla="*/ 90 w 177"/>
                  <a:gd name="T67" fmla="*/ 16 h 120"/>
                  <a:gd name="T68" fmla="*/ 97 w 177"/>
                  <a:gd name="T69" fmla="*/ 20 h 120"/>
                  <a:gd name="T70" fmla="*/ 100 w 177"/>
                  <a:gd name="T71" fmla="*/ 18 h 120"/>
                  <a:gd name="T72" fmla="*/ 111 w 177"/>
                  <a:gd name="T73" fmla="*/ 22 h 120"/>
                  <a:gd name="T74" fmla="*/ 120 w 177"/>
                  <a:gd name="T75" fmla="*/ 14 h 120"/>
                  <a:gd name="T76" fmla="*/ 129 w 177"/>
                  <a:gd name="T77" fmla="*/ 5 h 120"/>
                  <a:gd name="T78" fmla="*/ 138 w 177"/>
                  <a:gd name="T79" fmla="*/ 4 h 120"/>
                  <a:gd name="T80" fmla="*/ 147 w 177"/>
                  <a:gd name="T81" fmla="*/ 14 h 120"/>
                  <a:gd name="T82" fmla="*/ 156 w 177"/>
                  <a:gd name="T83" fmla="*/ 5 h 120"/>
                  <a:gd name="T84" fmla="*/ 152 w 177"/>
                  <a:gd name="T85" fmla="*/ 20 h 120"/>
                  <a:gd name="T86" fmla="*/ 157 w 177"/>
                  <a:gd name="T87" fmla="*/ 32 h 120"/>
                  <a:gd name="T88" fmla="*/ 170 w 177"/>
                  <a:gd name="T89" fmla="*/ 34 h 120"/>
                  <a:gd name="T90" fmla="*/ 173 w 177"/>
                  <a:gd name="T91" fmla="*/ 54 h 120"/>
                  <a:gd name="T92" fmla="*/ 173 w 177"/>
                  <a:gd name="T93" fmla="*/ 61 h 120"/>
                  <a:gd name="T94" fmla="*/ 165 w 177"/>
                  <a:gd name="T95" fmla="*/ 72 h 120"/>
                  <a:gd name="T96" fmla="*/ 166 w 177"/>
                  <a:gd name="T97" fmla="*/ 72 h 120"/>
                  <a:gd name="T98" fmla="*/ 152 w 177"/>
                  <a:gd name="T99" fmla="*/ 84 h 120"/>
                  <a:gd name="T100" fmla="*/ 123 w 177"/>
                  <a:gd name="T101" fmla="*/ 100 h 120"/>
                  <a:gd name="T102" fmla="*/ 118 w 177"/>
                  <a:gd name="T103" fmla="*/ 105 h 120"/>
                  <a:gd name="T104" fmla="*/ 91 w 177"/>
                  <a:gd name="T105" fmla="*/ 118 h 120"/>
                  <a:gd name="T106" fmla="*/ 73 w 177"/>
                  <a:gd name="T107" fmla="*/ 11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120">
                    <a:moveTo>
                      <a:pt x="73" y="114"/>
                    </a:moveTo>
                    <a:lnTo>
                      <a:pt x="73" y="114"/>
                    </a:lnTo>
                    <a:lnTo>
                      <a:pt x="70" y="113"/>
                    </a:lnTo>
                    <a:lnTo>
                      <a:pt x="68" y="111"/>
                    </a:lnTo>
                    <a:lnTo>
                      <a:pt x="65" y="109"/>
                    </a:lnTo>
                    <a:lnTo>
                      <a:pt x="54" y="102"/>
                    </a:lnTo>
                    <a:lnTo>
                      <a:pt x="50" y="104"/>
                    </a:lnTo>
                    <a:lnTo>
                      <a:pt x="45" y="102"/>
                    </a:lnTo>
                    <a:lnTo>
                      <a:pt x="43" y="104"/>
                    </a:lnTo>
                    <a:lnTo>
                      <a:pt x="36" y="104"/>
                    </a:lnTo>
                    <a:lnTo>
                      <a:pt x="32" y="104"/>
                    </a:lnTo>
                    <a:lnTo>
                      <a:pt x="31" y="104"/>
                    </a:lnTo>
                    <a:lnTo>
                      <a:pt x="31" y="98"/>
                    </a:lnTo>
                    <a:lnTo>
                      <a:pt x="29" y="95"/>
                    </a:lnTo>
                    <a:lnTo>
                      <a:pt x="34" y="98"/>
                    </a:lnTo>
                    <a:lnTo>
                      <a:pt x="36" y="95"/>
                    </a:lnTo>
                    <a:lnTo>
                      <a:pt x="45" y="91"/>
                    </a:lnTo>
                    <a:lnTo>
                      <a:pt x="45" y="84"/>
                    </a:lnTo>
                    <a:lnTo>
                      <a:pt x="40" y="86"/>
                    </a:lnTo>
                    <a:lnTo>
                      <a:pt x="41" y="84"/>
                    </a:lnTo>
                    <a:lnTo>
                      <a:pt x="43" y="82"/>
                    </a:lnTo>
                    <a:lnTo>
                      <a:pt x="41" y="79"/>
                    </a:lnTo>
                    <a:lnTo>
                      <a:pt x="45" y="77"/>
                    </a:lnTo>
                    <a:lnTo>
                      <a:pt x="41" y="77"/>
                    </a:lnTo>
                    <a:lnTo>
                      <a:pt x="40" y="79"/>
                    </a:lnTo>
                    <a:lnTo>
                      <a:pt x="38" y="79"/>
                    </a:lnTo>
                    <a:lnTo>
                      <a:pt x="38" y="77"/>
                    </a:lnTo>
                    <a:lnTo>
                      <a:pt x="36" y="77"/>
                    </a:lnTo>
                    <a:lnTo>
                      <a:pt x="34" y="68"/>
                    </a:lnTo>
                    <a:lnTo>
                      <a:pt x="32" y="66"/>
                    </a:lnTo>
                    <a:lnTo>
                      <a:pt x="29" y="68"/>
                    </a:lnTo>
                    <a:lnTo>
                      <a:pt x="27" y="66"/>
                    </a:lnTo>
                    <a:lnTo>
                      <a:pt x="23" y="66"/>
                    </a:lnTo>
                    <a:lnTo>
                      <a:pt x="18" y="68"/>
                    </a:lnTo>
                    <a:lnTo>
                      <a:pt x="15" y="70"/>
                    </a:lnTo>
                    <a:lnTo>
                      <a:pt x="11" y="70"/>
                    </a:lnTo>
                    <a:lnTo>
                      <a:pt x="11" y="68"/>
                    </a:lnTo>
                    <a:lnTo>
                      <a:pt x="11" y="64"/>
                    </a:lnTo>
                    <a:lnTo>
                      <a:pt x="20" y="63"/>
                    </a:lnTo>
                    <a:lnTo>
                      <a:pt x="22" y="61"/>
                    </a:lnTo>
                    <a:lnTo>
                      <a:pt x="25" y="61"/>
                    </a:lnTo>
                    <a:lnTo>
                      <a:pt x="29" y="59"/>
                    </a:lnTo>
                    <a:lnTo>
                      <a:pt x="31" y="61"/>
                    </a:lnTo>
                    <a:lnTo>
                      <a:pt x="32" y="57"/>
                    </a:lnTo>
                    <a:lnTo>
                      <a:pt x="36" y="59"/>
                    </a:lnTo>
                    <a:lnTo>
                      <a:pt x="43" y="59"/>
                    </a:lnTo>
                    <a:lnTo>
                      <a:pt x="45" y="52"/>
                    </a:lnTo>
                    <a:lnTo>
                      <a:pt x="43" y="54"/>
                    </a:lnTo>
                    <a:lnTo>
                      <a:pt x="41" y="55"/>
                    </a:lnTo>
                    <a:lnTo>
                      <a:pt x="40" y="55"/>
                    </a:lnTo>
                    <a:lnTo>
                      <a:pt x="32" y="54"/>
                    </a:lnTo>
                    <a:lnTo>
                      <a:pt x="32" y="52"/>
                    </a:lnTo>
                    <a:lnTo>
                      <a:pt x="34" y="50"/>
                    </a:lnTo>
                    <a:lnTo>
                      <a:pt x="38" y="48"/>
                    </a:lnTo>
                    <a:lnTo>
                      <a:pt x="43" y="43"/>
                    </a:lnTo>
                    <a:lnTo>
                      <a:pt x="43" y="43"/>
                    </a:lnTo>
                    <a:lnTo>
                      <a:pt x="41" y="41"/>
                    </a:lnTo>
                    <a:lnTo>
                      <a:pt x="40" y="43"/>
                    </a:lnTo>
                    <a:lnTo>
                      <a:pt x="38" y="43"/>
                    </a:lnTo>
                    <a:lnTo>
                      <a:pt x="36" y="41"/>
                    </a:lnTo>
                    <a:lnTo>
                      <a:pt x="36" y="39"/>
                    </a:lnTo>
                    <a:lnTo>
                      <a:pt x="36" y="39"/>
                    </a:lnTo>
                    <a:lnTo>
                      <a:pt x="34" y="38"/>
                    </a:lnTo>
                    <a:lnTo>
                      <a:pt x="27" y="36"/>
                    </a:lnTo>
                    <a:lnTo>
                      <a:pt x="25" y="38"/>
                    </a:lnTo>
                    <a:lnTo>
                      <a:pt x="22" y="41"/>
                    </a:lnTo>
                    <a:lnTo>
                      <a:pt x="20" y="41"/>
                    </a:lnTo>
                    <a:lnTo>
                      <a:pt x="15" y="43"/>
                    </a:lnTo>
                    <a:lnTo>
                      <a:pt x="13" y="43"/>
                    </a:lnTo>
                    <a:lnTo>
                      <a:pt x="7" y="41"/>
                    </a:lnTo>
                    <a:lnTo>
                      <a:pt x="0" y="43"/>
                    </a:lnTo>
                    <a:lnTo>
                      <a:pt x="4" y="36"/>
                    </a:lnTo>
                    <a:lnTo>
                      <a:pt x="6" y="38"/>
                    </a:lnTo>
                    <a:lnTo>
                      <a:pt x="11" y="39"/>
                    </a:lnTo>
                    <a:lnTo>
                      <a:pt x="13" y="38"/>
                    </a:lnTo>
                    <a:lnTo>
                      <a:pt x="9" y="38"/>
                    </a:lnTo>
                    <a:lnTo>
                      <a:pt x="11" y="36"/>
                    </a:lnTo>
                    <a:lnTo>
                      <a:pt x="11" y="34"/>
                    </a:lnTo>
                    <a:lnTo>
                      <a:pt x="7" y="32"/>
                    </a:lnTo>
                    <a:lnTo>
                      <a:pt x="7" y="29"/>
                    </a:lnTo>
                    <a:lnTo>
                      <a:pt x="13" y="32"/>
                    </a:lnTo>
                    <a:lnTo>
                      <a:pt x="16" y="36"/>
                    </a:lnTo>
                    <a:lnTo>
                      <a:pt x="22" y="34"/>
                    </a:lnTo>
                    <a:lnTo>
                      <a:pt x="18" y="32"/>
                    </a:lnTo>
                    <a:lnTo>
                      <a:pt x="20" y="32"/>
                    </a:lnTo>
                    <a:lnTo>
                      <a:pt x="22" y="29"/>
                    </a:lnTo>
                    <a:lnTo>
                      <a:pt x="15" y="30"/>
                    </a:lnTo>
                    <a:lnTo>
                      <a:pt x="13" y="27"/>
                    </a:lnTo>
                    <a:lnTo>
                      <a:pt x="13" y="27"/>
                    </a:lnTo>
                    <a:lnTo>
                      <a:pt x="16" y="25"/>
                    </a:lnTo>
                    <a:lnTo>
                      <a:pt x="11" y="20"/>
                    </a:lnTo>
                    <a:lnTo>
                      <a:pt x="11" y="20"/>
                    </a:lnTo>
                    <a:lnTo>
                      <a:pt x="16" y="22"/>
                    </a:lnTo>
                    <a:lnTo>
                      <a:pt x="16" y="22"/>
                    </a:lnTo>
                    <a:lnTo>
                      <a:pt x="15" y="18"/>
                    </a:lnTo>
                    <a:lnTo>
                      <a:pt x="18" y="20"/>
                    </a:lnTo>
                    <a:lnTo>
                      <a:pt x="15" y="16"/>
                    </a:lnTo>
                    <a:lnTo>
                      <a:pt x="18" y="14"/>
                    </a:lnTo>
                    <a:lnTo>
                      <a:pt x="23" y="18"/>
                    </a:lnTo>
                    <a:lnTo>
                      <a:pt x="23" y="22"/>
                    </a:lnTo>
                    <a:lnTo>
                      <a:pt x="23" y="22"/>
                    </a:lnTo>
                    <a:lnTo>
                      <a:pt x="27" y="23"/>
                    </a:lnTo>
                    <a:lnTo>
                      <a:pt x="27" y="22"/>
                    </a:lnTo>
                    <a:lnTo>
                      <a:pt x="31" y="23"/>
                    </a:lnTo>
                    <a:lnTo>
                      <a:pt x="31" y="27"/>
                    </a:lnTo>
                    <a:lnTo>
                      <a:pt x="32" y="23"/>
                    </a:lnTo>
                    <a:lnTo>
                      <a:pt x="34" y="29"/>
                    </a:lnTo>
                    <a:lnTo>
                      <a:pt x="36" y="23"/>
                    </a:lnTo>
                    <a:lnTo>
                      <a:pt x="34" y="20"/>
                    </a:lnTo>
                    <a:lnTo>
                      <a:pt x="34" y="18"/>
                    </a:lnTo>
                    <a:lnTo>
                      <a:pt x="27" y="13"/>
                    </a:lnTo>
                    <a:lnTo>
                      <a:pt x="29" y="11"/>
                    </a:lnTo>
                    <a:lnTo>
                      <a:pt x="31" y="13"/>
                    </a:lnTo>
                    <a:lnTo>
                      <a:pt x="32" y="13"/>
                    </a:lnTo>
                    <a:lnTo>
                      <a:pt x="34" y="11"/>
                    </a:lnTo>
                    <a:lnTo>
                      <a:pt x="31" y="9"/>
                    </a:lnTo>
                    <a:lnTo>
                      <a:pt x="31" y="7"/>
                    </a:lnTo>
                    <a:lnTo>
                      <a:pt x="29" y="7"/>
                    </a:lnTo>
                    <a:lnTo>
                      <a:pt x="25" y="9"/>
                    </a:lnTo>
                    <a:lnTo>
                      <a:pt x="23" y="9"/>
                    </a:lnTo>
                    <a:lnTo>
                      <a:pt x="23" y="7"/>
                    </a:lnTo>
                    <a:lnTo>
                      <a:pt x="23" y="5"/>
                    </a:lnTo>
                    <a:lnTo>
                      <a:pt x="23" y="4"/>
                    </a:lnTo>
                    <a:lnTo>
                      <a:pt x="27" y="4"/>
                    </a:lnTo>
                    <a:lnTo>
                      <a:pt x="25" y="2"/>
                    </a:lnTo>
                    <a:lnTo>
                      <a:pt x="29" y="5"/>
                    </a:lnTo>
                    <a:lnTo>
                      <a:pt x="31" y="4"/>
                    </a:lnTo>
                    <a:lnTo>
                      <a:pt x="32" y="5"/>
                    </a:lnTo>
                    <a:lnTo>
                      <a:pt x="34" y="5"/>
                    </a:lnTo>
                    <a:lnTo>
                      <a:pt x="36" y="11"/>
                    </a:lnTo>
                    <a:lnTo>
                      <a:pt x="41" y="11"/>
                    </a:lnTo>
                    <a:lnTo>
                      <a:pt x="47" y="18"/>
                    </a:lnTo>
                    <a:lnTo>
                      <a:pt x="48" y="20"/>
                    </a:lnTo>
                    <a:lnTo>
                      <a:pt x="50" y="22"/>
                    </a:lnTo>
                    <a:lnTo>
                      <a:pt x="48" y="23"/>
                    </a:lnTo>
                    <a:lnTo>
                      <a:pt x="52" y="25"/>
                    </a:lnTo>
                    <a:lnTo>
                      <a:pt x="52" y="29"/>
                    </a:lnTo>
                    <a:lnTo>
                      <a:pt x="50" y="30"/>
                    </a:lnTo>
                    <a:lnTo>
                      <a:pt x="50" y="32"/>
                    </a:lnTo>
                    <a:lnTo>
                      <a:pt x="48" y="34"/>
                    </a:lnTo>
                    <a:lnTo>
                      <a:pt x="45" y="32"/>
                    </a:lnTo>
                    <a:lnTo>
                      <a:pt x="47" y="34"/>
                    </a:lnTo>
                    <a:lnTo>
                      <a:pt x="50" y="36"/>
                    </a:lnTo>
                    <a:lnTo>
                      <a:pt x="50" y="39"/>
                    </a:lnTo>
                    <a:lnTo>
                      <a:pt x="52" y="38"/>
                    </a:lnTo>
                    <a:lnTo>
                      <a:pt x="52" y="41"/>
                    </a:lnTo>
                    <a:lnTo>
                      <a:pt x="50" y="43"/>
                    </a:lnTo>
                    <a:lnTo>
                      <a:pt x="54" y="45"/>
                    </a:lnTo>
                    <a:lnTo>
                      <a:pt x="54" y="52"/>
                    </a:lnTo>
                    <a:lnTo>
                      <a:pt x="56" y="48"/>
                    </a:lnTo>
                    <a:lnTo>
                      <a:pt x="56" y="45"/>
                    </a:lnTo>
                    <a:lnTo>
                      <a:pt x="59" y="45"/>
                    </a:lnTo>
                    <a:lnTo>
                      <a:pt x="59" y="38"/>
                    </a:lnTo>
                    <a:lnTo>
                      <a:pt x="61" y="34"/>
                    </a:lnTo>
                    <a:lnTo>
                      <a:pt x="63" y="34"/>
                    </a:lnTo>
                    <a:lnTo>
                      <a:pt x="66" y="41"/>
                    </a:lnTo>
                    <a:lnTo>
                      <a:pt x="68" y="38"/>
                    </a:lnTo>
                    <a:lnTo>
                      <a:pt x="68" y="29"/>
                    </a:lnTo>
                    <a:lnTo>
                      <a:pt x="66" y="18"/>
                    </a:lnTo>
                    <a:lnTo>
                      <a:pt x="68" y="16"/>
                    </a:lnTo>
                    <a:lnTo>
                      <a:pt x="70" y="18"/>
                    </a:lnTo>
                    <a:lnTo>
                      <a:pt x="79" y="29"/>
                    </a:lnTo>
                    <a:lnTo>
                      <a:pt x="79" y="32"/>
                    </a:lnTo>
                    <a:lnTo>
                      <a:pt x="81" y="32"/>
                    </a:lnTo>
                    <a:lnTo>
                      <a:pt x="82" y="30"/>
                    </a:lnTo>
                    <a:lnTo>
                      <a:pt x="82" y="23"/>
                    </a:lnTo>
                    <a:lnTo>
                      <a:pt x="82" y="20"/>
                    </a:lnTo>
                    <a:lnTo>
                      <a:pt x="86" y="18"/>
                    </a:lnTo>
                    <a:lnTo>
                      <a:pt x="88" y="20"/>
                    </a:lnTo>
                    <a:lnTo>
                      <a:pt x="90" y="16"/>
                    </a:lnTo>
                    <a:lnTo>
                      <a:pt x="93" y="14"/>
                    </a:lnTo>
                    <a:lnTo>
                      <a:pt x="93" y="16"/>
                    </a:lnTo>
                    <a:lnTo>
                      <a:pt x="95" y="16"/>
                    </a:lnTo>
                    <a:lnTo>
                      <a:pt x="95" y="18"/>
                    </a:lnTo>
                    <a:lnTo>
                      <a:pt x="97" y="20"/>
                    </a:lnTo>
                    <a:lnTo>
                      <a:pt x="98" y="23"/>
                    </a:lnTo>
                    <a:lnTo>
                      <a:pt x="100" y="25"/>
                    </a:lnTo>
                    <a:lnTo>
                      <a:pt x="104" y="34"/>
                    </a:lnTo>
                    <a:lnTo>
                      <a:pt x="104" y="27"/>
                    </a:lnTo>
                    <a:lnTo>
                      <a:pt x="100" y="18"/>
                    </a:lnTo>
                    <a:lnTo>
                      <a:pt x="100" y="14"/>
                    </a:lnTo>
                    <a:lnTo>
                      <a:pt x="102" y="14"/>
                    </a:lnTo>
                    <a:lnTo>
                      <a:pt x="106" y="14"/>
                    </a:lnTo>
                    <a:lnTo>
                      <a:pt x="109" y="18"/>
                    </a:lnTo>
                    <a:lnTo>
                      <a:pt x="111" y="22"/>
                    </a:lnTo>
                    <a:lnTo>
                      <a:pt x="113" y="22"/>
                    </a:lnTo>
                    <a:lnTo>
                      <a:pt x="115" y="20"/>
                    </a:lnTo>
                    <a:lnTo>
                      <a:pt x="116" y="16"/>
                    </a:lnTo>
                    <a:lnTo>
                      <a:pt x="116" y="14"/>
                    </a:lnTo>
                    <a:lnTo>
                      <a:pt x="120" y="14"/>
                    </a:lnTo>
                    <a:lnTo>
                      <a:pt x="122" y="16"/>
                    </a:lnTo>
                    <a:lnTo>
                      <a:pt x="123" y="18"/>
                    </a:lnTo>
                    <a:lnTo>
                      <a:pt x="127" y="16"/>
                    </a:lnTo>
                    <a:lnTo>
                      <a:pt x="131" y="14"/>
                    </a:lnTo>
                    <a:lnTo>
                      <a:pt x="129" y="5"/>
                    </a:lnTo>
                    <a:lnTo>
                      <a:pt x="129" y="2"/>
                    </a:lnTo>
                    <a:lnTo>
                      <a:pt x="131" y="2"/>
                    </a:lnTo>
                    <a:lnTo>
                      <a:pt x="134" y="0"/>
                    </a:lnTo>
                    <a:lnTo>
                      <a:pt x="136" y="0"/>
                    </a:lnTo>
                    <a:lnTo>
                      <a:pt x="138" y="4"/>
                    </a:lnTo>
                    <a:lnTo>
                      <a:pt x="141" y="5"/>
                    </a:lnTo>
                    <a:lnTo>
                      <a:pt x="141" y="9"/>
                    </a:lnTo>
                    <a:lnTo>
                      <a:pt x="141" y="11"/>
                    </a:lnTo>
                    <a:lnTo>
                      <a:pt x="145" y="14"/>
                    </a:lnTo>
                    <a:lnTo>
                      <a:pt x="147" y="14"/>
                    </a:lnTo>
                    <a:lnTo>
                      <a:pt x="147" y="13"/>
                    </a:lnTo>
                    <a:lnTo>
                      <a:pt x="147" y="11"/>
                    </a:lnTo>
                    <a:lnTo>
                      <a:pt x="152" y="11"/>
                    </a:lnTo>
                    <a:lnTo>
                      <a:pt x="154" y="7"/>
                    </a:lnTo>
                    <a:lnTo>
                      <a:pt x="156" y="5"/>
                    </a:lnTo>
                    <a:lnTo>
                      <a:pt x="159" y="5"/>
                    </a:lnTo>
                    <a:lnTo>
                      <a:pt x="161" y="7"/>
                    </a:lnTo>
                    <a:lnTo>
                      <a:pt x="156" y="9"/>
                    </a:lnTo>
                    <a:lnTo>
                      <a:pt x="150" y="18"/>
                    </a:lnTo>
                    <a:lnTo>
                      <a:pt x="152" y="20"/>
                    </a:lnTo>
                    <a:lnTo>
                      <a:pt x="154" y="22"/>
                    </a:lnTo>
                    <a:lnTo>
                      <a:pt x="157" y="20"/>
                    </a:lnTo>
                    <a:lnTo>
                      <a:pt x="159" y="25"/>
                    </a:lnTo>
                    <a:lnTo>
                      <a:pt x="157" y="29"/>
                    </a:lnTo>
                    <a:lnTo>
                      <a:pt x="157" y="32"/>
                    </a:lnTo>
                    <a:lnTo>
                      <a:pt x="165" y="32"/>
                    </a:lnTo>
                    <a:lnTo>
                      <a:pt x="163" y="34"/>
                    </a:lnTo>
                    <a:lnTo>
                      <a:pt x="165" y="36"/>
                    </a:lnTo>
                    <a:lnTo>
                      <a:pt x="168" y="38"/>
                    </a:lnTo>
                    <a:lnTo>
                      <a:pt x="170" y="34"/>
                    </a:lnTo>
                    <a:lnTo>
                      <a:pt x="170" y="36"/>
                    </a:lnTo>
                    <a:lnTo>
                      <a:pt x="173" y="43"/>
                    </a:lnTo>
                    <a:lnTo>
                      <a:pt x="173" y="47"/>
                    </a:lnTo>
                    <a:lnTo>
                      <a:pt x="172" y="48"/>
                    </a:lnTo>
                    <a:lnTo>
                      <a:pt x="173" y="54"/>
                    </a:lnTo>
                    <a:lnTo>
                      <a:pt x="175" y="54"/>
                    </a:lnTo>
                    <a:lnTo>
                      <a:pt x="177" y="52"/>
                    </a:lnTo>
                    <a:lnTo>
                      <a:pt x="177" y="55"/>
                    </a:lnTo>
                    <a:lnTo>
                      <a:pt x="175" y="59"/>
                    </a:lnTo>
                    <a:lnTo>
                      <a:pt x="173" y="61"/>
                    </a:lnTo>
                    <a:lnTo>
                      <a:pt x="173" y="64"/>
                    </a:lnTo>
                    <a:lnTo>
                      <a:pt x="172" y="64"/>
                    </a:lnTo>
                    <a:lnTo>
                      <a:pt x="170" y="68"/>
                    </a:lnTo>
                    <a:lnTo>
                      <a:pt x="165" y="70"/>
                    </a:lnTo>
                    <a:lnTo>
                      <a:pt x="165" y="72"/>
                    </a:lnTo>
                    <a:lnTo>
                      <a:pt x="161" y="72"/>
                    </a:lnTo>
                    <a:lnTo>
                      <a:pt x="163" y="72"/>
                    </a:lnTo>
                    <a:lnTo>
                      <a:pt x="161" y="73"/>
                    </a:lnTo>
                    <a:lnTo>
                      <a:pt x="163" y="75"/>
                    </a:lnTo>
                    <a:lnTo>
                      <a:pt x="166" y="72"/>
                    </a:lnTo>
                    <a:lnTo>
                      <a:pt x="159" y="82"/>
                    </a:lnTo>
                    <a:lnTo>
                      <a:pt x="156" y="84"/>
                    </a:lnTo>
                    <a:lnTo>
                      <a:pt x="156" y="88"/>
                    </a:lnTo>
                    <a:lnTo>
                      <a:pt x="152" y="86"/>
                    </a:lnTo>
                    <a:lnTo>
                      <a:pt x="152" y="84"/>
                    </a:lnTo>
                    <a:lnTo>
                      <a:pt x="150" y="82"/>
                    </a:lnTo>
                    <a:lnTo>
                      <a:pt x="147" y="80"/>
                    </a:lnTo>
                    <a:lnTo>
                      <a:pt x="147" y="86"/>
                    </a:lnTo>
                    <a:lnTo>
                      <a:pt x="129" y="102"/>
                    </a:lnTo>
                    <a:lnTo>
                      <a:pt x="123" y="100"/>
                    </a:lnTo>
                    <a:lnTo>
                      <a:pt x="122" y="102"/>
                    </a:lnTo>
                    <a:lnTo>
                      <a:pt x="120" y="100"/>
                    </a:lnTo>
                    <a:lnTo>
                      <a:pt x="118" y="102"/>
                    </a:lnTo>
                    <a:lnTo>
                      <a:pt x="118" y="104"/>
                    </a:lnTo>
                    <a:lnTo>
                      <a:pt x="118" y="105"/>
                    </a:lnTo>
                    <a:lnTo>
                      <a:pt x="113" y="107"/>
                    </a:lnTo>
                    <a:lnTo>
                      <a:pt x="104" y="116"/>
                    </a:lnTo>
                    <a:lnTo>
                      <a:pt x="97" y="118"/>
                    </a:lnTo>
                    <a:lnTo>
                      <a:pt x="95" y="120"/>
                    </a:lnTo>
                    <a:lnTo>
                      <a:pt x="91" y="118"/>
                    </a:lnTo>
                    <a:lnTo>
                      <a:pt x="90" y="120"/>
                    </a:lnTo>
                    <a:lnTo>
                      <a:pt x="86" y="116"/>
                    </a:lnTo>
                    <a:lnTo>
                      <a:pt x="82" y="116"/>
                    </a:lnTo>
                    <a:lnTo>
                      <a:pt x="77" y="114"/>
                    </a:lnTo>
                    <a:lnTo>
                      <a:pt x="73" y="1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07" name="Freeform 1743">
                <a:extLst>
                  <a:ext uri="{FF2B5EF4-FFF2-40B4-BE49-F238E27FC236}">
                    <a16:creationId xmlns:a16="http://schemas.microsoft.com/office/drawing/2014/main" id="{1680C2F9-66D8-F947-806D-B67F581FBC3F}"/>
                  </a:ext>
                </a:extLst>
              </p:cNvPr>
              <p:cNvSpPr>
                <a:spLocks/>
              </p:cNvSpPr>
              <p:nvPr/>
            </p:nvSpPr>
            <p:spPr bwMode="auto">
              <a:xfrm>
                <a:off x="2303" y="1277"/>
                <a:ext cx="177" cy="120"/>
              </a:xfrm>
              <a:custGeom>
                <a:avLst/>
                <a:gdLst>
                  <a:gd name="T0" fmla="*/ 65 w 177"/>
                  <a:gd name="T1" fmla="*/ 109 h 120"/>
                  <a:gd name="T2" fmla="*/ 36 w 177"/>
                  <a:gd name="T3" fmla="*/ 104 h 120"/>
                  <a:gd name="T4" fmla="*/ 34 w 177"/>
                  <a:gd name="T5" fmla="*/ 98 h 120"/>
                  <a:gd name="T6" fmla="*/ 41 w 177"/>
                  <a:gd name="T7" fmla="*/ 84 h 120"/>
                  <a:gd name="T8" fmla="*/ 40 w 177"/>
                  <a:gd name="T9" fmla="*/ 79 h 120"/>
                  <a:gd name="T10" fmla="*/ 32 w 177"/>
                  <a:gd name="T11" fmla="*/ 66 h 120"/>
                  <a:gd name="T12" fmla="*/ 15 w 177"/>
                  <a:gd name="T13" fmla="*/ 70 h 120"/>
                  <a:gd name="T14" fmla="*/ 22 w 177"/>
                  <a:gd name="T15" fmla="*/ 61 h 120"/>
                  <a:gd name="T16" fmla="*/ 36 w 177"/>
                  <a:gd name="T17" fmla="*/ 59 h 120"/>
                  <a:gd name="T18" fmla="*/ 40 w 177"/>
                  <a:gd name="T19" fmla="*/ 55 h 120"/>
                  <a:gd name="T20" fmla="*/ 43 w 177"/>
                  <a:gd name="T21" fmla="*/ 43 h 120"/>
                  <a:gd name="T22" fmla="*/ 36 w 177"/>
                  <a:gd name="T23" fmla="*/ 41 h 120"/>
                  <a:gd name="T24" fmla="*/ 25 w 177"/>
                  <a:gd name="T25" fmla="*/ 38 h 120"/>
                  <a:gd name="T26" fmla="*/ 7 w 177"/>
                  <a:gd name="T27" fmla="*/ 41 h 120"/>
                  <a:gd name="T28" fmla="*/ 13 w 177"/>
                  <a:gd name="T29" fmla="*/ 38 h 120"/>
                  <a:gd name="T30" fmla="*/ 7 w 177"/>
                  <a:gd name="T31" fmla="*/ 29 h 120"/>
                  <a:gd name="T32" fmla="*/ 20 w 177"/>
                  <a:gd name="T33" fmla="*/ 32 h 120"/>
                  <a:gd name="T34" fmla="*/ 16 w 177"/>
                  <a:gd name="T35" fmla="*/ 25 h 120"/>
                  <a:gd name="T36" fmla="*/ 15 w 177"/>
                  <a:gd name="T37" fmla="*/ 18 h 120"/>
                  <a:gd name="T38" fmla="*/ 23 w 177"/>
                  <a:gd name="T39" fmla="*/ 22 h 120"/>
                  <a:gd name="T40" fmla="*/ 31 w 177"/>
                  <a:gd name="T41" fmla="*/ 27 h 120"/>
                  <a:gd name="T42" fmla="*/ 34 w 177"/>
                  <a:gd name="T43" fmla="*/ 18 h 120"/>
                  <a:gd name="T44" fmla="*/ 34 w 177"/>
                  <a:gd name="T45" fmla="*/ 11 h 120"/>
                  <a:gd name="T46" fmla="*/ 23 w 177"/>
                  <a:gd name="T47" fmla="*/ 9 h 120"/>
                  <a:gd name="T48" fmla="*/ 25 w 177"/>
                  <a:gd name="T49" fmla="*/ 2 h 120"/>
                  <a:gd name="T50" fmla="*/ 36 w 177"/>
                  <a:gd name="T51" fmla="*/ 11 h 120"/>
                  <a:gd name="T52" fmla="*/ 48 w 177"/>
                  <a:gd name="T53" fmla="*/ 23 h 120"/>
                  <a:gd name="T54" fmla="*/ 48 w 177"/>
                  <a:gd name="T55" fmla="*/ 34 h 120"/>
                  <a:gd name="T56" fmla="*/ 52 w 177"/>
                  <a:gd name="T57" fmla="*/ 38 h 120"/>
                  <a:gd name="T58" fmla="*/ 56 w 177"/>
                  <a:gd name="T59" fmla="*/ 48 h 120"/>
                  <a:gd name="T60" fmla="*/ 63 w 177"/>
                  <a:gd name="T61" fmla="*/ 34 h 120"/>
                  <a:gd name="T62" fmla="*/ 68 w 177"/>
                  <a:gd name="T63" fmla="*/ 16 h 120"/>
                  <a:gd name="T64" fmla="*/ 82 w 177"/>
                  <a:gd name="T65" fmla="*/ 30 h 120"/>
                  <a:gd name="T66" fmla="*/ 90 w 177"/>
                  <a:gd name="T67" fmla="*/ 16 h 120"/>
                  <a:gd name="T68" fmla="*/ 97 w 177"/>
                  <a:gd name="T69" fmla="*/ 20 h 120"/>
                  <a:gd name="T70" fmla="*/ 100 w 177"/>
                  <a:gd name="T71" fmla="*/ 18 h 120"/>
                  <a:gd name="T72" fmla="*/ 111 w 177"/>
                  <a:gd name="T73" fmla="*/ 22 h 120"/>
                  <a:gd name="T74" fmla="*/ 120 w 177"/>
                  <a:gd name="T75" fmla="*/ 14 h 120"/>
                  <a:gd name="T76" fmla="*/ 129 w 177"/>
                  <a:gd name="T77" fmla="*/ 5 h 120"/>
                  <a:gd name="T78" fmla="*/ 138 w 177"/>
                  <a:gd name="T79" fmla="*/ 4 h 120"/>
                  <a:gd name="T80" fmla="*/ 147 w 177"/>
                  <a:gd name="T81" fmla="*/ 14 h 120"/>
                  <a:gd name="T82" fmla="*/ 156 w 177"/>
                  <a:gd name="T83" fmla="*/ 5 h 120"/>
                  <a:gd name="T84" fmla="*/ 152 w 177"/>
                  <a:gd name="T85" fmla="*/ 20 h 120"/>
                  <a:gd name="T86" fmla="*/ 157 w 177"/>
                  <a:gd name="T87" fmla="*/ 32 h 120"/>
                  <a:gd name="T88" fmla="*/ 170 w 177"/>
                  <a:gd name="T89" fmla="*/ 34 h 120"/>
                  <a:gd name="T90" fmla="*/ 173 w 177"/>
                  <a:gd name="T91" fmla="*/ 54 h 120"/>
                  <a:gd name="T92" fmla="*/ 173 w 177"/>
                  <a:gd name="T93" fmla="*/ 61 h 120"/>
                  <a:gd name="T94" fmla="*/ 165 w 177"/>
                  <a:gd name="T95" fmla="*/ 72 h 120"/>
                  <a:gd name="T96" fmla="*/ 166 w 177"/>
                  <a:gd name="T97" fmla="*/ 72 h 120"/>
                  <a:gd name="T98" fmla="*/ 152 w 177"/>
                  <a:gd name="T99" fmla="*/ 84 h 120"/>
                  <a:gd name="T100" fmla="*/ 123 w 177"/>
                  <a:gd name="T101" fmla="*/ 100 h 120"/>
                  <a:gd name="T102" fmla="*/ 118 w 177"/>
                  <a:gd name="T103" fmla="*/ 105 h 120"/>
                  <a:gd name="T104" fmla="*/ 91 w 177"/>
                  <a:gd name="T105" fmla="*/ 118 h 120"/>
                  <a:gd name="T106" fmla="*/ 73 w 177"/>
                  <a:gd name="T107" fmla="*/ 11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120">
                    <a:moveTo>
                      <a:pt x="73" y="114"/>
                    </a:moveTo>
                    <a:lnTo>
                      <a:pt x="73" y="114"/>
                    </a:lnTo>
                    <a:lnTo>
                      <a:pt x="70" y="113"/>
                    </a:lnTo>
                    <a:lnTo>
                      <a:pt x="68" y="111"/>
                    </a:lnTo>
                    <a:lnTo>
                      <a:pt x="65" y="109"/>
                    </a:lnTo>
                    <a:lnTo>
                      <a:pt x="54" y="102"/>
                    </a:lnTo>
                    <a:lnTo>
                      <a:pt x="50" y="104"/>
                    </a:lnTo>
                    <a:lnTo>
                      <a:pt x="45" y="102"/>
                    </a:lnTo>
                    <a:lnTo>
                      <a:pt x="43" y="104"/>
                    </a:lnTo>
                    <a:lnTo>
                      <a:pt x="36" y="104"/>
                    </a:lnTo>
                    <a:lnTo>
                      <a:pt x="32" y="104"/>
                    </a:lnTo>
                    <a:lnTo>
                      <a:pt x="31" y="104"/>
                    </a:lnTo>
                    <a:lnTo>
                      <a:pt x="31" y="98"/>
                    </a:lnTo>
                    <a:lnTo>
                      <a:pt x="29" y="95"/>
                    </a:lnTo>
                    <a:lnTo>
                      <a:pt x="34" y="98"/>
                    </a:lnTo>
                    <a:lnTo>
                      <a:pt x="36" y="95"/>
                    </a:lnTo>
                    <a:lnTo>
                      <a:pt x="45" y="91"/>
                    </a:lnTo>
                    <a:lnTo>
                      <a:pt x="45" y="84"/>
                    </a:lnTo>
                    <a:lnTo>
                      <a:pt x="40" y="86"/>
                    </a:lnTo>
                    <a:lnTo>
                      <a:pt x="41" y="84"/>
                    </a:lnTo>
                    <a:lnTo>
                      <a:pt x="43" y="82"/>
                    </a:lnTo>
                    <a:lnTo>
                      <a:pt x="41" y="79"/>
                    </a:lnTo>
                    <a:lnTo>
                      <a:pt x="45" y="77"/>
                    </a:lnTo>
                    <a:lnTo>
                      <a:pt x="41" y="77"/>
                    </a:lnTo>
                    <a:lnTo>
                      <a:pt x="40" y="79"/>
                    </a:lnTo>
                    <a:lnTo>
                      <a:pt x="38" y="79"/>
                    </a:lnTo>
                    <a:lnTo>
                      <a:pt x="38" y="77"/>
                    </a:lnTo>
                    <a:lnTo>
                      <a:pt x="36" y="77"/>
                    </a:lnTo>
                    <a:lnTo>
                      <a:pt x="34" y="68"/>
                    </a:lnTo>
                    <a:lnTo>
                      <a:pt x="32" y="66"/>
                    </a:lnTo>
                    <a:lnTo>
                      <a:pt x="29" y="68"/>
                    </a:lnTo>
                    <a:lnTo>
                      <a:pt x="27" y="66"/>
                    </a:lnTo>
                    <a:lnTo>
                      <a:pt x="23" y="66"/>
                    </a:lnTo>
                    <a:lnTo>
                      <a:pt x="18" y="68"/>
                    </a:lnTo>
                    <a:lnTo>
                      <a:pt x="15" y="70"/>
                    </a:lnTo>
                    <a:lnTo>
                      <a:pt x="11" y="70"/>
                    </a:lnTo>
                    <a:lnTo>
                      <a:pt x="11" y="68"/>
                    </a:lnTo>
                    <a:lnTo>
                      <a:pt x="11" y="64"/>
                    </a:lnTo>
                    <a:lnTo>
                      <a:pt x="20" y="63"/>
                    </a:lnTo>
                    <a:lnTo>
                      <a:pt x="22" y="61"/>
                    </a:lnTo>
                    <a:lnTo>
                      <a:pt x="25" y="61"/>
                    </a:lnTo>
                    <a:lnTo>
                      <a:pt x="29" y="59"/>
                    </a:lnTo>
                    <a:lnTo>
                      <a:pt x="31" y="61"/>
                    </a:lnTo>
                    <a:lnTo>
                      <a:pt x="32" y="57"/>
                    </a:lnTo>
                    <a:lnTo>
                      <a:pt x="36" y="59"/>
                    </a:lnTo>
                    <a:lnTo>
                      <a:pt x="43" y="59"/>
                    </a:lnTo>
                    <a:lnTo>
                      <a:pt x="45" y="52"/>
                    </a:lnTo>
                    <a:lnTo>
                      <a:pt x="43" y="54"/>
                    </a:lnTo>
                    <a:lnTo>
                      <a:pt x="41" y="55"/>
                    </a:lnTo>
                    <a:lnTo>
                      <a:pt x="40" y="55"/>
                    </a:lnTo>
                    <a:lnTo>
                      <a:pt x="32" y="54"/>
                    </a:lnTo>
                    <a:lnTo>
                      <a:pt x="32" y="52"/>
                    </a:lnTo>
                    <a:lnTo>
                      <a:pt x="34" y="50"/>
                    </a:lnTo>
                    <a:lnTo>
                      <a:pt x="38" y="48"/>
                    </a:lnTo>
                    <a:lnTo>
                      <a:pt x="43" y="43"/>
                    </a:lnTo>
                    <a:lnTo>
                      <a:pt x="43" y="43"/>
                    </a:lnTo>
                    <a:lnTo>
                      <a:pt x="41" y="41"/>
                    </a:lnTo>
                    <a:lnTo>
                      <a:pt x="40" y="43"/>
                    </a:lnTo>
                    <a:lnTo>
                      <a:pt x="38" y="43"/>
                    </a:lnTo>
                    <a:lnTo>
                      <a:pt x="36" y="41"/>
                    </a:lnTo>
                    <a:lnTo>
                      <a:pt x="36" y="39"/>
                    </a:lnTo>
                    <a:lnTo>
                      <a:pt x="36" y="39"/>
                    </a:lnTo>
                    <a:lnTo>
                      <a:pt x="34" y="38"/>
                    </a:lnTo>
                    <a:lnTo>
                      <a:pt x="27" y="36"/>
                    </a:lnTo>
                    <a:lnTo>
                      <a:pt x="25" y="38"/>
                    </a:lnTo>
                    <a:lnTo>
                      <a:pt x="22" y="41"/>
                    </a:lnTo>
                    <a:lnTo>
                      <a:pt x="20" y="41"/>
                    </a:lnTo>
                    <a:lnTo>
                      <a:pt x="15" y="43"/>
                    </a:lnTo>
                    <a:lnTo>
                      <a:pt x="13" y="43"/>
                    </a:lnTo>
                    <a:lnTo>
                      <a:pt x="7" y="41"/>
                    </a:lnTo>
                    <a:lnTo>
                      <a:pt x="0" y="43"/>
                    </a:lnTo>
                    <a:lnTo>
                      <a:pt x="4" y="36"/>
                    </a:lnTo>
                    <a:lnTo>
                      <a:pt x="6" y="38"/>
                    </a:lnTo>
                    <a:lnTo>
                      <a:pt x="11" y="39"/>
                    </a:lnTo>
                    <a:lnTo>
                      <a:pt x="13" y="38"/>
                    </a:lnTo>
                    <a:lnTo>
                      <a:pt x="9" y="38"/>
                    </a:lnTo>
                    <a:lnTo>
                      <a:pt x="11" y="36"/>
                    </a:lnTo>
                    <a:lnTo>
                      <a:pt x="11" y="34"/>
                    </a:lnTo>
                    <a:lnTo>
                      <a:pt x="7" y="32"/>
                    </a:lnTo>
                    <a:lnTo>
                      <a:pt x="7" y="29"/>
                    </a:lnTo>
                    <a:lnTo>
                      <a:pt x="13" y="32"/>
                    </a:lnTo>
                    <a:lnTo>
                      <a:pt x="16" y="36"/>
                    </a:lnTo>
                    <a:lnTo>
                      <a:pt x="22" y="34"/>
                    </a:lnTo>
                    <a:lnTo>
                      <a:pt x="18" y="32"/>
                    </a:lnTo>
                    <a:lnTo>
                      <a:pt x="20" y="32"/>
                    </a:lnTo>
                    <a:lnTo>
                      <a:pt x="22" y="29"/>
                    </a:lnTo>
                    <a:lnTo>
                      <a:pt x="15" y="30"/>
                    </a:lnTo>
                    <a:lnTo>
                      <a:pt x="13" y="27"/>
                    </a:lnTo>
                    <a:lnTo>
                      <a:pt x="13" y="27"/>
                    </a:lnTo>
                    <a:lnTo>
                      <a:pt x="16" y="25"/>
                    </a:lnTo>
                    <a:lnTo>
                      <a:pt x="11" y="20"/>
                    </a:lnTo>
                    <a:lnTo>
                      <a:pt x="11" y="20"/>
                    </a:lnTo>
                    <a:lnTo>
                      <a:pt x="16" y="22"/>
                    </a:lnTo>
                    <a:lnTo>
                      <a:pt x="16" y="22"/>
                    </a:lnTo>
                    <a:lnTo>
                      <a:pt x="15" y="18"/>
                    </a:lnTo>
                    <a:lnTo>
                      <a:pt x="18" y="20"/>
                    </a:lnTo>
                    <a:lnTo>
                      <a:pt x="15" y="16"/>
                    </a:lnTo>
                    <a:lnTo>
                      <a:pt x="18" y="14"/>
                    </a:lnTo>
                    <a:lnTo>
                      <a:pt x="23" y="18"/>
                    </a:lnTo>
                    <a:lnTo>
                      <a:pt x="23" y="22"/>
                    </a:lnTo>
                    <a:lnTo>
                      <a:pt x="23" y="22"/>
                    </a:lnTo>
                    <a:lnTo>
                      <a:pt x="27" y="23"/>
                    </a:lnTo>
                    <a:lnTo>
                      <a:pt x="27" y="22"/>
                    </a:lnTo>
                    <a:lnTo>
                      <a:pt x="31" y="23"/>
                    </a:lnTo>
                    <a:lnTo>
                      <a:pt x="31" y="27"/>
                    </a:lnTo>
                    <a:lnTo>
                      <a:pt x="32" y="23"/>
                    </a:lnTo>
                    <a:lnTo>
                      <a:pt x="34" y="29"/>
                    </a:lnTo>
                    <a:lnTo>
                      <a:pt x="36" y="23"/>
                    </a:lnTo>
                    <a:lnTo>
                      <a:pt x="34" y="20"/>
                    </a:lnTo>
                    <a:lnTo>
                      <a:pt x="34" y="18"/>
                    </a:lnTo>
                    <a:lnTo>
                      <a:pt x="27" y="13"/>
                    </a:lnTo>
                    <a:lnTo>
                      <a:pt x="29" y="11"/>
                    </a:lnTo>
                    <a:lnTo>
                      <a:pt x="31" y="13"/>
                    </a:lnTo>
                    <a:lnTo>
                      <a:pt x="32" y="13"/>
                    </a:lnTo>
                    <a:lnTo>
                      <a:pt x="34" y="11"/>
                    </a:lnTo>
                    <a:lnTo>
                      <a:pt x="31" y="9"/>
                    </a:lnTo>
                    <a:lnTo>
                      <a:pt x="31" y="7"/>
                    </a:lnTo>
                    <a:lnTo>
                      <a:pt x="29" y="7"/>
                    </a:lnTo>
                    <a:lnTo>
                      <a:pt x="25" y="9"/>
                    </a:lnTo>
                    <a:lnTo>
                      <a:pt x="23" y="9"/>
                    </a:lnTo>
                    <a:lnTo>
                      <a:pt x="23" y="7"/>
                    </a:lnTo>
                    <a:lnTo>
                      <a:pt x="23" y="5"/>
                    </a:lnTo>
                    <a:lnTo>
                      <a:pt x="23" y="4"/>
                    </a:lnTo>
                    <a:lnTo>
                      <a:pt x="27" y="4"/>
                    </a:lnTo>
                    <a:lnTo>
                      <a:pt x="25" y="2"/>
                    </a:lnTo>
                    <a:lnTo>
                      <a:pt x="29" y="5"/>
                    </a:lnTo>
                    <a:lnTo>
                      <a:pt x="31" y="4"/>
                    </a:lnTo>
                    <a:lnTo>
                      <a:pt x="32" y="5"/>
                    </a:lnTo>
                    <a:lnTo>
                      <a:pt x="34" y="5"/>
                    </a:lnTo>
                    <a:lnTo>
                      <a:pt x="36" y="11"/>
                    </a:lnTo>
                    <a:lnTo>
                      <a:pt x="41" y="11"/>
                    </a:lnTo>
                    <a:lnTo>
                      <a:pt x="47" y="18"/>
                    </a:lnTo>
                    <a:lnTo>
                      <a:pt x="48" y="20"/>
                    </a:lnTo>
                    <a:lnTo>
                      <a:pt x="50" y="22"/>
                    </a:lnTo>
                    <a:lnTo>
                      <a:pt x="48" y="23"/>
                    </a:lnTo>
                    <a:lnTo>
                      <a:pt x="52" y="25"/>
                    </a:lnTo>
                    <a:lnTo>
                      <a:pt x="52" y="29"/>
                    </a:lnTo>
                    <a:lnTo>
                      <a:pt x="50" y="30"/>
                    </a:lnTo>
                    <a:lnTo>
                      <a:pt x="50" y="32"/>
                    </a:lnTo>
                    <a:lnTo>
                      <a:pt x="48" y="34"/>
                    </a:lnTo>
                    <a:lnTo>
                      <a:pt x="45" y="32"/>
                    </a:lnTo>
                    <a:lnTo>
                      <a:pt x="47" y="34"/>
                    </a:lnTo>
                    <a:lnTo>
                      <a:pt x="50" y="36"/>
                    </a:lnTo>
                    <a:lnTo>
                      <a:pt x="50" y="39"/>
                    </a:lnTo>
                    <a:lnTo>
                      <a:pt x="52" y="38"/>
                    </a:lnTo>
                    <a:lnTo>
                      <a:pt x="52" y="41"/>
                    </a:lnTo>
                    <a:lnTo>
                      <a:pt x="50" y="43"/>
                    </a:lnTo>
                    <a:lnTo>
                      <a:pt x="54" y="45"/>
                    </a:lnTo>
                    <a:lnTo>
                      <a:pt x="54" y="52"/>
                    </a:lnTo>
                    <a:lnTo>
                      <a:pt x="56" y="48"/>
                    </a:lnTo>
                    <a:lnTo>
                      <a:pt x="56" y="45"/>
                    </a:lnTo>
                    <a:lnTo>
                      <a:pt x="59" y="45"/>
                    </a:lnTo>
                    <a:lnTo>
                      <a:pt x="59" y="38"/>
                    </a:lnTo>
                    <a:lnTo>
                      <a:pt x="61" y="34"/>
                    </a:lnTo>
                    <a:lnTo>
                      <a:pt x="63" y="34"/>
                    </a:lnTo>
                    <a:lnTo>
                      <a:pt x="66" y="41"/>
                    </a:lnTo>
                    <a:lnTo>
                      <a:pt x="68" y="38"/>
                    </a:lnTo>
                    <a:lnTo>
                      <a:pt x="68" y="29"/>
                    </a:lnTo>
                    <a:lnTo>
                      <a:pt x="66" y="18"/>
                    </a:lnTo>
                    <a:lnTo>
                      <a:pt x="68" y="16"/>
                    </a:lnTo>
                    <a:lnTo>
                      <a:pt x="70" y="18"/>
                    </a:lnTo>
                    <a:lnTo>
                      <a:pt x="79" y="29"/>
                    </a:lnTo>
                    <a:lnTo>
                      <a:pt x="79" y="32"/>
                    </a:lnTo>
                    <a:lnTo>
                      <a:pt x="81" y="32"/>
                    </a:lnTo>
                    <a:lnTo>
                      <a:pt x="82" y="30"/>
                    </a:lnTo>
                    <a:lnTo>
                      <a:pt x="82" y="23"/>
                    </a:lnTo>
                    <a:lnTo>
                      <a:pt x="82" y="20"/>
                    </a:lnTo>
                    <a:lnTo>
                      <a:pt x="86" y="18"/>
                    </a:lnTo>
                    <a:lnTo>
                      <a:pt x="88" y="20"/>
                    </a:lnTo>
                    <a:lnTo>
                      <a:pt x="90" y="16"/>
                    </a:lnTo>
                    <a:lnTo>
                      <a:pt x="93" y="14"/>
                    </a:lnTo>
                    <a:lnTo>
                      <a:pt x="93" y="16"/>
                    </a:lnTo>
                    <a:lnTo>
                      <a:pt x="95" y="16"/>
                    </a:lnTo>
                    <a:lnTo>
                      <a:pt x="95" y="18"/>
                    </a:lnTo>
                    <a:lnTo>
                      <a:pt x="97" y="20"/>
                    </a:lnTo>
                    <a:lnTo>
                      <a:pt x="98" y="23"/>
                    </a:lnTo>
                    <a:lnTo>
                      <a:pt x="100" y="25"/>
                    </a:lnTo>
                    <a:lnTo>
                      <a:pt x="104" y="34"/>
                    </a:lnTo>
                    <a:lnTo>
                      <a:pt x="104" y="27"/>
                    </a:lnTo>
                    <a:lnTo>
                      <a:pt x="100" y="18"/>
                    </a:lnTo>
                    <a:lnTo>
                      <a:pt x="100" y="14"/>
                    </a:lnTo>
                    <a:lnTo>
                      <a:pt x="102" y="14"/>
                    </a:lnTo>
                    <a:lnTo>
                      <a:pt x="106" y="14"/>
                    </a:lnTo>
                    <a:lnTo>
                      <a:pt x="109" y="18"/>
                    </a:lnTo>
                    <a:lnTo>
                      <a:pt x="111" y="22"/>
                    </a:lnTo>
                    <a:lnTo>
                      <a:pt x="113" y="22"/>
                    </a:lnTo>
                    <a:lnTo>
                      <a:pt x="115" y="20"/>
                    </a:lnTo>
                    <a:lnTo>
                      <a:pt x="116" y="16"/>
                    </a:lnTo>
                    <a:lnTo>
                      <a:pt x="116" y="14"/>
                    </a:lnTo>
                    <a:lnTo>
                      <a:pt x="120" y="14"/>
                    </a:lnTo>
                    <a:lnTo>
                      <a:pt x="122" y="16"/>
                    </a:lnTo>
                    <a:lnTo>
                      <a:pt x="123" y="18"/>
                    </a:lnTo>
                    <a:lnTo>
                      <a:pt x="127" y="16"/>
                    </a:lnTo>
                    <a:lnTo>
                      <a:pt x="131" y="14"/>
                    </a:lnTo>
                    <a:lnTo>
                      <a:pt x="129" y="5"/>
                    </a:lnTo>
                    <a:lnTo>
                      <a:pt x="129" y="2"/>
                    </a:lnTo>
                    <a:lnTo>
                      <a:pt x="131" y="2"/>
                    </a:lnTo>
                    <a:lnTo>
                      <a:pt x="134" y="0"/>
                    </a:lnTo>
                    <a:lnTo>
                      <a:pt x="136" y="0"/>
                    </a:lnTo>
                    <a:lnTo>
                      <a:pt x="138" y="4"/>
                    </a:lnTo>
                    <a:lnTo>
                      <a:pt x="141" y="5"/>
                    </a:lnTo>
                    <a:lnTo>
                      <a:pt x="141" y="9"/>
                    </a:lnTo>
                    <a:lnTo>
                      <a:pt x="141" y="11"/>
                    </a:lnTo>
                    <a:lnTo>
                      <a:pt x="145" y="14"/>
                    </a:lnTo>
                    <a:lnTo>
                      <a:pt x="147" y="14"/>
                    </a:lnTo>
                    <a:lnTo>
                      <a:pt x="147" y="13"/>
                    </a:lnTo>
                    <a:lnTo>
                      <a:pt x="147" y="11"/>
                    </a:lnTo>
                    <a:lnTo>
                      <a:pt x="152" y="11"/>
                    </a:lnTo>
                    <a:lnTo>
                      <a:pt x="154" y="7"/>
                    </a:lnTo>
                    <a:lnTo>
                      <a:pt x="156" y="5"/>
                    </a:lnTo>
                    <a:lnTo>
                      <a:pt x="159" y="5"/>
                    </a:lnTo>
                    <a:lnTo>
                      <a:pt x="161" y="7"/>
                    </a:lnTo>
                    <a:lnTo>
                      <a:pt x="156" y="9"/>
                    </a:lnTo>
                    <a:lnTo>
                      <a:pt x="150" y="18"/>
                    </a:lnTo>
                    <a:lnTo>
                      <a:pt x="152" y="20"/>
                    </a:lnTo>
                    <a:lnTo>
                      <a:pt x="154" y="22"/>
                    </a:lnTo>
                    <a:lnTo>
                      <a:pt x="157" y="20"/>
                    </a:lnTo>
                    <a:lnTo>
                      <a:pt x="159" y="25"/>
                    </a:lnTo>
                    <a:lnTo>
                      <a:pt x="157" y="29"/>
                    </a:lnTo>
                    <a:lnTo>
                      <a:pt x="157" y="32"/>
                    </a:lnTo>
                    <a:lnTo>
                      <a:pt x="165" y="32"/>
                    </a:lnTo>
                    <a:lnTo>
                      <a:pt x="163" y="34"/>
                    </a:lnTo>
                    <a:lnTo>
                      <a:pt x="165" y="36"/>
                    </a:lnTo>
                    <a:lnTo>
                      <a:pt x="168" y="38"/>
                    </a:lnTo>
                    <a:lnTo>
                      <a:pt x="170" y="34"/>
                    </a:lnTo>
                    <a:lnTo>
                      <a:pt x="170" y="36"/>
                    </a:lnTo>
                    <a:lnTo>
                      <a:pt x="173" y="43"/>
                    </a:lnTo>
                    <a:lnTo>
                      <a:pt x="173" y="47"/>
                    </a:lnTo>
                    <a:lnTo>
                      <a:pt x="172" y="48"/>
                    </a:lnTo>
                    <a:lnTo>
                      <a:pt x="173" y="54"/>
                    </a:lnTo>
                    <a:lnTo>
                      <a:pt x="175" y="54"/>
                    </a:lnTo>
                    <a:lnTo>
                      <a:pt x="177" y="52"/>
                    </a:lnTo>
                    <a:lnTo>
                      <a:pt x="177" y="55"/>
                    </a:lnTo>
                    <a:lnTo>
                      <a:pt x="175" y="59"/>
                    </a:lnTo>
                    <a:lnTo>
                      <a:pt x="173" y="61"/>
                    </a:lnTo>
                    <a:lnTo>
                      <a:pt x="173" y="64"/>
                    </a:lnTo>
                    <a:lnTo>
                      <a:pt x="172" y="64"/>
                    </a:lnTo>
                    <a:lnTo>
                      <a:pt x="170" y="68"/>
                    </a:lnTo>
                    <a:lnTo>
                      <a:pt x="165" y="70"/>
                    </a:lnTo>
                    <a:lnTo>
                      <a:pt x="165" y="72"/>
                    </a:lnTo>
                    <a:lnTo>
                      <a:pt x="161" y="72"/>
                    </a:lnTo>
                    <a:lnTo>
                      <a:pt x="163" y="72"/>
                    </a:lnTo>
                    <a:lnTo>
                      <a:pt x="161" y="73"/>
                    </a:lnTo>
                    <a:lnTo>
                      <a:pt x="163" y="75"/>
                    </a:lnTo>
                    <a:lnTo>
                      <a:pt x="166" y="72"/>
                    </a:lnTo>
                    <a:lnTo>
                      <a:pt x="159" y="82"/>
                    </a:lnTo>
                    <a:lnTo>
                      <a:pt x="156" y="84"/>
                    </a:lnTo>
                    <a:lnTo>
                      <a:pt x="156" y="88"/>
                    </a:lnTo>
                    <a:lnTo>
                      <a:pt x="152" y="86"/>
                    </a:lnTo>
                    <a:lnTo>
                      <a:pt x="152" y="84"/>
                    </a:lnTo>
                    <a:lnTo>
                      <a:pt x="150" y="82"/>
                    </a:lnTo>
                    <a:lnTo>
                      <a:pt x="147" y="80"/>
                    </a:lnTo>
                    <a:lnTo>
                      <a:pt x="147" y="86"/>
                    </a:lnTo>
                    <a:lnTo>
                      <a:pt x="129" y="102"/>
                    </a:lnTo>
                    <a:lnTo>
                      <a:pt x="123" y="100"/>
                    </a:lnTo>
                    <a:lnTo>
                      <a:pt x="122" y="102"/>
                    </a:lnTo>
                    <a:lnTo>
                      <a:pt x="120" y="100"/>
                    </a:lnTo>
                    <a:lnTo>
                      <a:pt x="118" y="102"/>
                    </a:lnTo>
                    <a:lnTo>
                      <a:pt x="118" y="104"/>
                    </a:lnTo>
                    <a:lnTo>
                      <a:pt x="118" y="105"/>
                    </a:lnTo>
                    <a:lnTo>
                      <a:pt x="113" y="107"/>
                    </a:lnTo>
                    <a:lnTo>
                      <a:pt x="104" y="116"/>
                    </a:lnTo>
                    <a:lnTo>
                      <a:pt x="97" y="118"/>
                    </a:lnTo>
                    <a:lnTo>
                      <a:pt x="95" y="120"/>
                    </a:lnTo>
                    <a:lnTo>
                      <a:pt x="91" y="118"/>
                    </a:lnTo>
                    <a:lnTo>
                      <a:pt x="90" y="120"/>
                    </a:lnTo>
                    <a:lnTo>
                      <a:pt x="86" y="116"/>
                    </a:lnTo>
                    <a:lnTo>
                      <a:pt x="82" y="116"/>
                    </a:lnTo>
                    <a:lnTo>
                      <a:pt x="77" y="114"/>
                    </a:lnTo>
                    <a:lnTo>
                      <a:pt x="73" y="1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08" name="Freeform 1745">
                <a:extLst>
                  <a:ext uri="{FF2B5EF4-FFF2-40B4-BE49-F238E27FC236}">
                    <a16:creationId xmlns:a16="http://schemas.microsoft.com/office/drawing/2014/main" id="{FAFC146C-6AEC-4E4C-9660-08DAA241E71B}"/>
                  </a:ext>
                </a:extLst>
              </p:cNvPr>
              <p:cNvSpPr>
                <a:spLocks/>
              </p:cNvSpPr>
              <p:nvPr/>
            </p:nvSpPr>
            <p:spPr bwMode="auto">
              <a:xfrm>
                <a:off x="1666" y="1791"/>
                <a:ext cx="43" cy="22"/>
              </a:xfrm>
              <a:custGeom>
                <a:avLst/>
                <a:gdLst>
                  <a:gd name="T0" fmla="*/ 9 w 43"/>
                  <a:gd name="T1" fmla="*/ 2 h 22"/>
                  <a:gd name="T2" fmla="*/ 30 w 43"/>
                  <a:gd name="T3" fmla="*/ 9 h 22"/>
                  <a:gd name="T4" fmla="*/ 36 w 43"/>
                  <a:gd name="T5" fmla="*/ 13 h 22"/>
                  <a:gd name="T6" fmla="*/ 37 w 43"/>
                  <a:gd name="T7" fmla="*/ 15 h 22"/>
                  <a:gd name="T8" fmla="*/ 39 w 43"/>
                  <a:gd name="T9" fmla="*/ 15 h 22"/>
                  <a:gd name="T10" fmla="*/ 41 w 43"/>
                  <a:gd name="T11" fmla="*/ 15 h 22"/>
                  <a:gd name="T12" fmla="*/ 41 w 43"/>
                  <a:gd name="T13" fmla="*/ 16 h 22"/>
                  <a:gd name="T14" fmla="*/ 41 w 43"/>
                  <a:gd name="T15" fmla="*/ 16 h 22"/>
                  <a:gd name="T16" fmla="*/ 43 w 43"/>
                  <a:gd name="T17" fmla="*/ 18 h 22"/>
                  <a:gd name="T18" fmla="*/ 43 w 43"/>
                  <a:gd name="T19" fmla="*/ 20 h 22"/>
                  <a:gd name="T20" fmla="*/ 41 w 43"/>
                  <a:gd name="T21" fmla="*/ 22 h 22"/>
                  <a:gd name="T22" fmla="*/ 27 w 43"/>
                  <a:gd name="T23" fmla="*/ 20 h 22"/>
                  <a:gd name="T24" fmla="*/ 16 w 43"/>
                  <a:gd name="T25" fmla="*/ 16 h 22"/>
                  <a:gd name="T26" fmla="*/ 14 w 43"/>
                  <a:gd name="T27" fmla="*/ 13 h 22"/>
                  <a:gd name="T28" fmla="*/ 12 w 43"/>
                  <a:gd name="T29" fmla="*/ 9 h 22"/>
                  <a:gd name="T30" fmla="*/ 0 w 43"/>
                  <a:gd name="T31" fmla="*/ 2 h 22"/>
                  <a:gd name="T32" fmla="*/ 0 w 43"/>
                  <a:gd name="T33" fmla="*/ 0 h 22"/>
                  <a:gd name="T34" fmla="*/ 3 w 43"/>
                  <a:gd name="T35" fmla="*/ 0 h 22"/>
                  <a:gd name="T36" fmla="*/ 9 w 43"/>
                  <a:gd name="T3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2">
                    <a:moveTo>
                      <a:pt x="9" y="2"/>
                    </a:moveTo>
                    <a:lnTo>
                      <a:pt x="30" y="9"/>
                    </a:lnTo>
                    <a:lnTo>
                      <a:pt x="36" y="13"/>
                    </a:lnTo>
                    <a:lnTo>
                      <a:pt x="37" y="15"/>
                    </a:lnTo>
                    <a:lnTo>
                      <a:pt x="39" y="15"/>
                    </a:lnTo>
                    <a:lnTo>
                      <a:pt x="41" y="15"/>
                    </a:lnTo>
                    <a:lnTo>
                      <a:pt x="41" y="16"/>
                    </a:lnTo>
                    <a:lnTo>
                      <a:pt x="41" y="16"/>
                    </a:lnTo>
                    <a:lnTo>
                      <a:pt x="43" y="18"/>
                    </a:lnTo>
                    <a:lnTo>
                      <a:pt x="43" y="20"/>
                    </a:lnTo>
                    <a:lnTo>
                      <a:pt x="41" y="22"/>
                    </a:lnTo>
                    <a:lnTo>
                      <a:pt x="27" y="20"/>
                    </a:lnTo>
                    <a:lnTo>
                      <a:pt x="16" y="16"/>
                    </a:lnTo>
                    <a:lnTo>
                      <a:pt x="14" y="13"/>
                    </a:lnTo>
                    <a:lnTo>
                      <a:pt x="12" y="9"/>
                    </a:lnTo>
                    <a:lnTo>
                      <a:pt x="0" y="2"/>
                    </a:lnTo>
                    <a:lnTo>
                      <a:pt x="0" y="0"/>
                    </a:lnTo>
                    <a:lnTo>
                      <a:pt x="3" y="0"/>
                    </a:lnTo>
                    <a:lnTo>
                      <a:pt x="9"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09" name="Freeform 1746">
                <a:extLst>
                  <a:ext uri="{FF2B5EF4-FFF2-40B4-BE49-F238E27FC236}">
                    <a16:creationId xmlns:a16="http://schemas.microsoft.com/office/drawing/2014/main" id="{1BCCF5D0-C2F1-1D4C-A46D-475F00DA726D}"/>
                  </a:ext>
                </a:extLst>
              </p:cNvPr>
              <p:cNvSpPr>
                <a:spLocks/>
              </p:cNvSpPr>
              <p:nvPr/>
            </p:nvSpPr>
            <p:spPr bwMode="auto">
              <a:xfrm>
                <a:off x="1666" y="1791"/>
                <a:ext cx="43" cy="22"/>
              </a:xfrm>
              <a:custGeom>
                <a:avLst/>
                <a:gdLst>
                  <a:gd name="T0" fmla="*/ 9 w 43"/>
                  <a:gd name="T1" fmla="*/ 2 h 22"/>
                  <a:gd name="T2" fmla="*/ 30 w 43"/>
                  <a:gd name="T3" fmla="*/ 9 h 22"/>
                  <a:gd name="T4" fmla="*/ 36 w 43"/>
                  <a:gd name="T5" fmla="*/ 13 h 22"/>
                  <a:gd name="T6" fmla="*/ 37 w 43"/>
                  <a:gd name="T7" fmla="*/ 15 h 22"/>
                  <a:gd name="T8" fmla="*/ 39 w 43"/>
                  <a:gd name="T9" fmla="*/ 15 h 22"/>
                  <a:gd name="T10" fmla="*/ 41 w 43"/>
                  <a:gd name="T11" fmla="*/ 15 h 22"/>
                  <a:gd name="T12" fmla="*/ 41 w 43"/>
                  <a:gd name="T13" fmla="*/ 16 h 22"/>
                  <a:gd name="T14" fmla="*/ 41 w 43"/>
                  <a:gd name="T15" fmla="*/ 16 h 22"/>
                  <a:gd name="T16" fmla="*/ 43 w 43"/>
                  <a:gd name="T17" fmla="*/ 18 h 22"/>
                  <a:gd name="T18" fmla="*/ 43 w 43"/>
                  <a:gd name="T19" fmla="*/ 20 h 22"/>
                  <a:gd name="T20" fmla="*/ 41 w 43"/>
                  <a:gd name="T21" fmla="*/ 22 h 22"/>
                  <a:gd name="T22" fmla="*/ 27 w 43"/>
                  <a:gd name="T23" fmla="*/ 20 h 22"/>
                  <a:gd name="T24" fmla="*/ 16 w 43"/>
                  <a:gd name="T25" fmla="*/ 16 h 22"/>
                  <a:gd name="T26" fmla="*/ 14 w 43"/>
                  <a:gd name="T27" fmla="*/ 13 h 22"/>
                  <a:gd name="T28" fmla="*/ 12 w 43"/>
                  <a:gd name="T29" fmla="*/ 9 h 22"/>
                  <a:gd name="T30" fmla="*/ 0 w 43"/>
                  <a:gd name="T31" fmla="*/ 2 h 22"/>
                  <a:gd name="T32" fmla="*/ 0 w 43"/>
                  <a:gd name="T33" fmla="*/ 0 h 22"/>
                  <a:gd name="T34" fmla="*/ 3 w 43"/>
                  <a:gd name="T35" fmla="*/ 0 h 22"/>
                  <a:gd name="T36" fmla="*/ 9 w 43"/>
                  <a:gd name="T3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2">
                    <a:moveTo>
                      <a:pt x="9" y="2"/>
                    </a:moveTo>
                    <a:lnTo>
                      <a:pt x="30" y="9"/>
                    </a:lnTo>
                    <a:lnTo>
                      <a:pt x="36" y="13"/>
                    </a:lnTo>
                    <a:lnTo>
                      <a:pt x="37" y="15"/>
                    </a:lnTo>
                    <a:lnTo>
                      <a:pt x="39" y="15"/>
                    </a:lnTo>
                    <a:lnTo>
                      <a:pt x="41" y="15"/>
                    </a:lnTo>
                    <a:lnTo>
                      <a:pt x="41" y="16"/>
                    </a:lnTo>
                    <a:lnTo>
                      <a:pt x="41" y="16"/>
                    </a:lnTo>
                    <a:lnTo>
                      <a:pt x="43" y="18"/>
                    </a:lnTo>
                    <a:lnTo>
                      <a:pt x="43" y="20"/>
                    </a:lnTo>
                    <a:lnTo>
                      <a:pt x="41" y="22"/>
                    </a:lnTo>
                    <a:lnTo>
                      <a:pt x="27" y="20"/>
                    </a:lnTo>
                    <a:lnTo>
                      <a:pt x="16" y="16"/>
                    </a:lnTo>
                    <a:lnTo>
                      <a:pt x="14" y="13"/>
                    </a:lnTo>
                    <a:lnTo>
                      <a:pt x="12" y="9"/>
                    </a:lnTo>
                    <a:lnTo>
                      <a:pt x="0" y="2"/>
                    </a:lnTo>
                    <a:lnTo>
                      <a:pt x="0" y="0"/>
                    </a:lnTo>
                    <a:lnTo>
                      <a:pt x="3" y="0"/>
                    </a:lnTo>
                    <a:lnTo>
                      <a:pt x="9"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0" name="Freeform 1747">
                <a:extLst>
                  <a:ext uri="{FF2B5EF4-FFF2-40B4-BE49-F238E27FC236}">
                    <a16:creationId xmlns:a16="http://schemas.microsoft.com/office/drawing/2014/main" id="{9E5F2F42-1255-4D49-90DB-0BD7EF7695A9}"/>
                  </a:ext>
                </a:extLst>
              </p:cNvPr>
              <p:cNvSpPr>
                <a:spLocks/>
              </p:cNvSpPr>
              <p:nvPr/>
            </p:nvSpPr>
            <p:spPr bwMode="auto">
              <a:xfrm>
                <a:off x="1748" y="1749"/>
                <a:ext cx="105" cy="123"/>
              </a:xfrm>
              <a:custGeom>
                <a:avLst/>
                <a:gdLst>
                  <a:gd name="T0" fmla="*/ 41 w 105"/>
                  <a:gd name="T1" fmla="*/ 10 h 123"/>
                  <a:gd name="T2" fmla="*/ 39 w 105"/>
                  <a:gd name="T3" fmla="*/ 14 h 123"/>
                  <a:gd name="T4" fmla="*/ 34 w 105"/>
                  <a:gd name="T5" fmla="*/ 23 h 123"/>
                  <a:gd name="T6" fmla="*/ 34 w 105"/>
                  <a:gd name="T7" fmla="*/ 26 h 123"/>
                  <a:gd name="T8" fmla="*/ 30 w 105"/>
                  <a:gd name="T9" fmla="*/ 35 h 123"/>
                  <a:gd name="T10" fmla="*/ 23 w 105"/>
                  <a:gd name="T11" fmla="*/ 48 h 123"/>
                  <a:gd name="T12" fmla="*/ 23 w 105"/>
                  <a:gd name="T13" fmla="*/ 53 h 123"/>
                  <a:gd name="T14" fmla="*/ 18 w 105"/>
                  <a:gd name="T15" fmla="*/ 58 h 123"/>
                  <a:gd name="T16" fmla="*/ 20 w 105"/>
                  <a:gd name="T17" fmla="*/ 62 h 123"/>
                  <a:gd name="T18" fmla="*/ 14 w 105"/>
                  <a:gd name="T19" fmla="*/ 64 h 123"/>
                  <a:gd name="T20" fmla="*/ 7 w 105"/>
                  <a:gd name="T21" fmla="*/ 75 h 123"/>
                  <a:gd name="T22" fmla="*/ 9 w 105"/>
                  <a:gd name="T23" fmla="*/ 78 h 123"/>
                  <a:gd name="T24" fmla="*/ 0 w 105"/>
                  <a:gd name="T25" fmla="*/ 92 h 123"/>
                  <a:gd name="T26" fmla="*/ 5 w 105"/>
                  <a:gd name="T27" fmla="*/ 101 h 123"/>
                  <a:gd name="T28" fmla="*/ 32 w 105"/>
                  <a:gd name="T29" fmla="*/ 100 h 123"/>
                  <a:gd name="T30" fmla="*/ 57 w 105"/>
                  <a:gd name="T31" fmla="*/ 94 h 123"/>
                  <a:gd name="T32" fmla="*/ 52 w 105"/>
                  <a:gd name="T33" fmla="*/ 103 h 123"/>
                  <a:gd name="T34" fmla="*/ 61 w 105"/>
                  <a:gd name="T35" fmla="*/ 103 h 123"/>
                  <a:gd name="T36" fmla="*/ 71 w 105"/>
                  <a:gd name="T37" fmla="*/ 100 h 123"/>
                  <a:gd name="T38" fmla="*/ 61 w 105"/>
                  <a:gd name="T39" fmla="*/ 110 h 123"/>
                  <a:gd name="T40" fmla="*/ 57 w 105"/>
                  <a:gd name="T41" fmla="*/ 117 h 123"/>
                  <a:gd name="T42" fmla="*/ 77 w 105"/>
                  <a:gd name="T43" fmla="*/ 103 h 123"/>
                  <a:gd name="T44" fmla="*/ 84 w 105"/>
                  <a:gd name="T45" fmla="*/ 92 h 123"/>
                  <a:gd name="T46" fmla="*/ 86 w 105"/>
                  <a:gd name="T47" fmla="*/ 117 h 123"/>
                  <a:gd name="T48" fmla="*/ 91 w 105"/>
                  <a:gd name="T49" fmla="*/ 116 h 123"/>
                  <a:gd name="T50" fmla="*/ 96 w 105"/>
                  <a:gd name="T51" fmla="*/ 121 h 123"/>
                  <a:gd name="T52" fmla="*/ 105 w 105"/>
                  <a:gd name="T53" fmla="*/ 98 h 123"/>
                  <a:gd name="T54" fmla="*/ 98 w 105"/>
                  <a:gd name="T55" fmla="*/ 101 h 123"/>
                  <a:gd name="T56" fmla="*/ 102 w 105"/>
                  <a:gd name="T57" fmla="*/ 89 h 123"/>
                  <a:gd name="T58" fmla="*/ 93 w 105"/>
                  <a:gd name="T59" fmla="*/ 98 h 123"/>
                  <a:gd name="T60" fmla="*/ 87 w 105"/>
                  <a:gd name="T61" fmla="*/ 96 h 123"/>
                  <a:gd name="T62" fmla="*/ 89 w 105"/>
                  <a:gd name="T63" fmla="*/ 87 h 123"/>
                  <a:gd name="T64" fmla="*/ 95 w 105"/>
                  <a:gd name="T65" fmla="*/ 80 h 123"/>
                  <a:gd name="T66" fmla="*/ 98 w 105"/>
                  <a:gd name="T67" fmla="*/ 75 h 123"/>
                  <a:gd name="T68" fmla="*/ 86 w 105"/>
                  <a:gd name="T69" fmla="*/ 80 h 123"/>
                  <a:gd name="T70" fmla="*/ 87 w 105"/>
                  <a:gd name="T71" fmla="*/ 71 h 123"/>
                  <a:gd name="T72" fmla="*/ 91 w 105"/>
                  <a:gd name="T73" fmla="*/ 64 h 123"/>
                  <a:gd name="T74" fmla="*/ 86 w 105"/>
                  <a:gd name="T75" fmla="*/ 55 h 123"/>
                  <a:gd name="T76" fmla="*/ 66 w 105"/>
                  <a:gd name="T77" fmla="*/ 60 h 123"/>
                  <a:gd name="T78" fmla="*/ 66 w 105"/>
                  <a:gd name="T79" fmla="*/ 53 h 123"/>
                  <a:gd name="T80" fmla="*/ 61 w 105"/>
                  <a:gd name="T81" fmla="*/ 55 h 123"/>
                  <a:gd name="T82" fmla="*/ 52 w 105"/>
                  <a:gd name="T83" fmla="*/ 50 h 123"/>
                  <a:gd name="T84" fmla="*/ 52 w 105"/>
                  <a:gd name="T85" fmla="*/ 42 h 123"/>
                  <a:gd name="T86" fmla="*/ 41 w 105"/>
                  <a:gd name="T87" fmla="*/ 51 h 123"/>
                  <a:gd name="T88" fmla="*/ 41 w 105"/>
                  <a:gd name="T89" fmla="*/ 41 h 123"/>
                  <a:gd name="T90" fmla="*/ 52 w 105"/>
                  <a:gd name="T91" fmla="*/ 21 h 123"/>
                  <a:gd name="T92" fmla="*/ 54 w 105"/>
                  <a:gd name="T93" fmla="*/ 10 h 123"/>
                  <a:gd name="T94" fmla="*/ 61 w 105"/>
                  <a:gd name="T95" fmla="*/ 3 h 123"/>
                  <a:gd name="T96" fmla="*/ 55 w 105"/>
                  <a:gd name="T97" fmla="*/ 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123">
                    <a:moveTo>
                      <a:pt x="50" y="3"/>
                    </a:moveTo>
                    <a:lnTo>
                      <a:pt x="43" y="8"/>
                    </a:lnTo>
                    <a:lnTo>
                      <a:pt x="41" y="10"/>
                    </a:lnTo>
                    <a:lnTo>
                      <a:pt x="39" y="14"/>
                    </a:lnTo>
                    <a:lnTo>
                      <a:pt x="39" y="14"/>
                    </a:lnTo>
                    <a:lnTo>
                      <a:pt x="39" y="14"/>
                    </a:lnTo>
                    <a:lnTo>
                      <a:pt x="37" y="16"/>
                    </a:lnTo>
                    <a:lnTo>
                      <a:pt x="36" y="21"/>
                    </a:lnTo>
                    <a:lnTo>
                      <a:pt x="34" y="23"/>
                    </a:lnTo>
                    <a:lnTo>
                      <a:pt x="32" y="23"/>
                    </a:lnTo>
                    <a:lnTo>
                      <a:pt x="30" y="25"/>
                    </a:lnTo>
                    <a:lnTo>
                      <a:pt x="34" y="26"/>
                    </a:lnTo>
                    <a:lnTo>
                      <a:pt x="32" y="28"/>
                    </a:lnTo>
                    <a:lnTo>
                      <a:pt x="30" y="35"/>
                    </a:lnTo>
                    <a:lnTo>
                      <a:pt x="30" y="35"/>
                    </a:lnTo>
                    <a:lnTo>
                      <a:pt x="32" y="37"/>
                    </a:lnTo>
                    <a:lnTo>
                      <a:pt x="27" y="39"/>
                    </a:lnTo>
                    <a:lnTo>
                      <a:pt x="23" y="48"/>
                    </a:lnTo>
                    <a:lnTo>
                      <a:pt x="23" y="51"/>
                    </a:lnTo>
                    <a:lnTo>
                      <a:pt x="23" y="51"/>
                    </a:lnTo>
                    <a:lnTo>
                      <a:pt x="23" y="53"/>
                    </a:lnTo>
                    <a:lnTo>
                      <a:pt x="21" y="53"/>
                    </a:lnTo>
                    <a:lnTo>
                      <a:pt x="18" y="57"/>
                    </a:lnTo>
                    <a:lnTo>
                      <a:pt x="18" y="58"/>
                    </a:lnTo>
                    <a:lnTo>
                      <a:pt x="18" y="60"/>
                    </a:lnTo>
                    <a:lnTo>
                      <a:pt x="20" y="60"/>
                    </a:lnTo>
                    <a:lnTo>
                      <a:pt x="20" y="62"/>
                    </a:lnTo>
                    <a:lnTo>
                      <a:pt x="20" y="64"/>
                    </a:lnTo>
                    <a:lnTo>
                      <a:pt x="20" y="66"/>
                    </a:lnTo>
                    <a:lnTo>
                      <a:pt x="14" y="64"/>
                    </a:lnTo>
                    <a:lnTo>
                      <a:pt x="11" y="75"/>
                    </a:lnTo>
                    <a:lnTo>
                      <a:pt x="9" y="76"/>
                    </a:lnTo>
                    <a:lnTo>
                      <a:pt x="7" y="75"/>
                    </a:lnTo>
                    <a:lnTo>
                      <a:pt x="2" y="78"/>
                    </a:lnTo>
                    <a:lnTo>
                      <a:pt x="2" y="78"/>
                    </a:lnTo>
                    <a:lnTo>
                      <a:pt x="9" y="78"/>
                    </a:lnTo>
                    <a:lnTo>
                      <a:pt x="12" y="78"/>
                    </a:lnTo>
                    <a:lnTo>
                      <a:pt x="14" y="80"/>
                    </a:lnTo>
                    <a:lnTo>
                      <a:pt x="0" y="92"/>
                    </a:lnTo>
                    <a:lnTo>
                      <a:pt x="0" y="98"/>
                    </a:lnTo>
                    <a:lnTo>
                      <a:pt x="2" y="100"/>
                    </a:lnTo>
                    <a:lnTo>
                      <a:pt x="5" y="101"/>
                    </a:lnTo>
                    <a:lnTo>
                      <a:pt x="20" y="98"/>
                    </a:lnTo>
                    <a:lnTo>
                      <a:pt x="30" y="100"/>
                    </a:lnTo>
                    <a:lnTo>
                      <a:pt x="32" y="100"/>
                    </a:lnTo>
                    <a:lnTo>
                      <a:pt x="50" y="100"/>
                    </a:lnTo>
                    <a:lnTo>
                      <a:pt x="52" y="96"/>
                    </a:lnTo>
                    <a:lnTo>
                      <a:pt x="57" y="94"/>
                    </a:lnTo>
                    <a:lnTo>
                      <a:pt x="55" y="100"/>
                    </a:lnTo>
                    <a:lnTo>
                      <a:pt x="52" y="101"/>
                    </a:lnTo>
                    <a:lnTo>
                      <a:pt x="52" y="103"/>
                    </a:lnTo>
                    <a:lnTo>
                      <a:pt x="54" y="103"/>
                    </a:lnTo>
                    <a:lnTo>
                      <a:pt x="55" y="103"/>
                    </a:lnTo>
                    <a:lnTo>
                      <a:pt x="61" y="103"/>
                    </a:lnTo>
                    <a:lnTo>
                      <a:pt x="64" y="98"/>
                    </a:lnTo>
                    <a:lnTo>
                      <a:pt x="66" y="100"/>
                    </a:lnTo>
                    <a:lnTo>
                      <a:pt x="71" y="100"/>
                    </a:lnTo>
                    <a:lnTo>
                      <a:pt x="71" y="100"/>
                    </a:lnTo>
                    <a:lnTo>
                      <a:pt x="64" y="105"/>
                    </a:lnTo>
                    <a:lnTo>
                      <a:pt x="61" y="110"/>
                    </a:lnTo>
                    <a:lnTo>
                      <a:pt x="55" y="114"/>
                    </a:lnTo>
                    <a:lnTo>
                      <a:pt x="55" y="116"/>
                    </a:lnTo>
                    <a:lnTo>
                      <a:pt x="57" y="117"/>
                    </a:lnTo>
                    <a:lnTo>
                      <a:pt x="64" y="116"/>
                    </a:lnTo>
                    <a:lnTo>
                      <a:pt x="71" y="105"/>
                    </a:lnTo>
                    <a:lnTo>
                      <a:pt x="77" y="103"/>
                    </a:lnTo>
                    <a:lnTo>
                      <a:pt x="77" y="105"/>
                    </a:lnTo>
                    <a:lnTo>
                      <a:pt x="82" y="92"/>
                    </a:lnTo>
                    <a:lnTo>
                      <a:pt x="84" y="92"/>
                    </a:lnTo>
                    <a:lnTo>
                      <a:pt x="86" y="105"/>
                    </a:lnTo>
                    <a:lnTo>
                      <a:pt x="84" y="117"/>
                    </a:lnTo>
                    <a:lnTo>
                      <a:pt x="86" y="117"/>
                    </a:lnTo>
                    <a:lnTo>
                      <a:pt x="91" y="110"/>
                    </a:lnTo>
                    <a:lnTo>
                      <a:pt x="93" y="112"/>
                    </a:lnTo>
                    <a:lnTo>
                      <a:pt x="91" y="116"/>
                    </a:lnTo>
                    <a:lnTo>
                      <a:pt x="91" y="121"/>
                    </a:lnTo>
                    <a:lnTo>
                      <a:pt x="93" y="123"/>
                    </a:lnTo>
                    <a:lnTo>
                      <a:pt x="96" y="121"/>
                    </a:lnTo>
                    <a:lnTo>
                      <a:pt x="100" y="121"/>
                    </a:lnTo>
                    <a:lnTo>
                      <a:pt x="105" y="103"/>
                    </a:lnTo>
                    <a:lnTo>
                      <a:pt x="105" y="98"/>
                    </a:lnTo>
                    <a:lnTo>
                      <a:pt x="104" y="96"/>
                    </a:lnTo>
                    <a:lnTo>
                      <a:pt x="100" y="103"/>
                    </a:lnTo>
                    <a:lnTo>
                      <a:pt x="98" y="101"/>
                    </a:lnTo>
                    <a:lnTo>
                      <a:pt x="98" y="98"/>
                    </a:lnTo>
                    <a:lnTo>
                      <a:pt x="102" y="91"/>
                    </a:lnTo>
                    <a:lnTo>
                      <a:pt x="102" y="89"/>
                    </a:lnTo>
                    <a:lnTo>
                      <a:pt x="102" y="85"/>
                    </a:lnTo>
                    <a:lnTo>
                      <a:pt x="96" y="91"/>
                    </a:lnTo>
                    <a:lnTo>
                      <a:pt x="93" y="98"/>
                    </a:lnTo>
                    <a:lnTo>
                      <a:pt x="91" y="100"/>
                    </a:lnTo>
                    <a:lnTo>
                      <a:pt x="89" y="98"/>
                    </a:lnTo>
                    <a:lnTo>
                      <a:pt x="87" y="96"/>
                    </a:lnTo>
                    <a:lnTo>
                      <a:pt x="89" y="91"/>
                    </a:lnTo>
                    <a:lnTo>
                      <a:pt x="89" y="89"/>
                    </a:lnTo>
                    <a:lnTo>
                      <a:pt x="89" y="87"/>
                    </a:lnTo>
                    <a:lnTo>
                      <a:pt x="87" y="85"/>
                    </a:lnTo>
                    <a:lnTo>
                      <a:pt x="93" y="83"/>
                    </a:lnTo>
                    <a:lnTo>
                      <a:pt x="95" y="80"/>
                    </a:lnTo>
                    <a:lnTo>
                      <a:pt x="98" y="80"/>
                    </a:lnTo>
                    <a:lnTo>
                      <a:pt x="100" y="76"/>
                    </a:lnTo>
                    <a:lnTo>
                      <a:pt x="98" y="75"/>
                    </a:lnTo>
                    <a:lnTo>
                      <a:pt x="91" y="78"/>
                    </a:lnTo>
                    <a:lnTo>
                      <a:pt x="89" y="78"/>
                    </a:lnTo>
                    <a:lnTo>
                      <a:pt x="86" y="80"/>
                    </a:lnTo>
                    <a:lnTo>
                      <a:pt x="84" y="78"/>
                    </a:lnTo>
                    <a:lnTo>
                      <a:pt x="89" y="73"/>
                    </a:lnTo>
                    <a:lnTo>
                      <a:pt x="87" y="71"/>
                    </a:lnTo>
                    <a:lnTo>
                      <a:pt x="86" y="71"/>
                    </a:lnTo>
                    <a:lnTo>
                      <a:pt x="87" y="67"/>
                    </a:lnTo>
                    <a:lnTo>
                      <a:pt x="91" y="64"/>
                    </a:lnTo>
                    <a:lnTo>
                      <a:pt x="93" y="58"/>
                    </a:lnTo>
                    <a:lnTo>
                      <a:pt x="93" y="58"/>
                    </a:lnTo>
                    <a:lnTo>
                      <a:pt x="86" y="55"/>
                    </a:lnTo>
                    <a:lnTo>
                      <a:pt x="80" y="57"/>
                    </a:lnTo>
                    <a:lnTo>
                      <a:pt x="77" y="55"/>
                    </a:lnTo>
                    <a:lnTo>
                      <a:pt x="66" y="60"/>
                    </a:lnTo>
                    <a:lnTo>
                      <a:pt x="62" y="60"/>
                    </a:lnTo>
                    <a:lnTo>
                      <a:pt x="66" y="55"/>
                    </a:lnTo>
                    <a:lnTo>
                      <a:pt x="66" y="53"/>
                    </a:lnTo>
                    <a:lnTo>
                      <a:pt x="62" y="55"/>
                    </a:lnTo>
                    <a:lnTo>
                      <a:pt x="62" y="55"/>
                    </a:lnTo>
                    <a:lnTo>
                      <a:pt x="61" y="55"/>
                    </a:lnTo>
                    <a:lnTo>
                      <a:pt x="55" y="55"/>
                    </a:lnTo>
                    <a:lnTo>
                      <a:pt x="55" y="51"/>
                    </a:lnTo>
                    <a:lnTo>
                      <a:pt x="52" y="50"/>
                    </a:lnTo>
                    <a:lnTo>
                      <a:pt x="61" y="44"/>
                    </a:lnTo>
                    <a:lnTo>
                      <a:pt x="59" y="42"/>
                    </a:lnTo>
                    <a:lnTo>
                      <a:pt x="52" y="42"/>
                    </a:lnTo>
                    <a:lnTo>
                      <a:pt x="52" y="39"/>
                    </a:lnTo>
                    <a:lnTo>
                      <a:pt x="50" y="39"/>
                    </a:lnTo>
                    <a:lnTo>
                      <a:pt x="41" y="51"/>
                    </a:lnTo>
                    <a:lnTo>
                      <a:pt x="39" y="48"/>
                    </a:lnTo>
                    <a:lnTo>
                      <a:pt x="41" y="44"/>
                    </a:lnTo>
                    <a:lnTo>
                      <a:pt x="41" y="41"/>
                    </a:lnTo>
                    <a:lnTo>
                      <a:pt x="50" y="26"/>
                    </a:lnTo>
                    <a:lnTo>
                      <a:pt x="50" y="19"/>
                    </a:lnTo>
                    <a:lnTo>
                      <a:pt x="52" y="21"/>
                    </a:lnTo>
                    <a:lnTo>
                      <a:pt x="54" y="19"/>
                    </a:lnTo>
                    <a:lnTo>
                      <a:pt x="55" y="12"/>
                    </a:lnTo>
                    <a:lnTo>
                      <a:pt x="54" y="10"/>
                    </a:lnTo>
                    <a:lnTo>
                      <a:pt x="54" y="8"/>
                    </a:lnTo>
                    <a:lnTo>
                      <a:pt x="57" y="8"/>
                    </a:lnTo>
                    <a:lnTo>
                      <a:pt x="61" y="3"/>
                    </a:lnTo>
                    <a:lnTo>
                      <a:pt x="61" y="0"/>
                    </a:lnTo>
                    <a:lnTo>
                      <a:pt x="57" y="3"/>
                    </a:lnTo>
                    <a:lnTo>
                      <a:pt x="55" y="1"/>
                    </a:lnTo>
                    <a:lnTo>
                      <a:pt x="54" y="1"/>
                    </a:lnTo>
                    <a:lnTo>
                      <a:pt x="5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1" name="Freeform 1748">
                <a:extLst>
                  <a:ext uri="{FF2B5EF4-FFF2-40B4-BE49-F238E27FC236}">
                    <a16:creationId xmlns:a16="http://schemas.microsoft.com/office/drawing/2014/main" id="{1A86A2A6-0077-A148-8833-86F16A5E8100}"/>
                  </a:ext>
                </a:extLst>
              </p:cNvPr>
              <p:cNvSpPr>
                <a:spLocks/>
              </p:cNvSpPr>
              <p:nvPr/>
            </p:nvSpPr>
            <p:spPr bwMode="auto">
              <a:xfrm>
                <a:off x="1748" y="1749"/>
                <a:ext cx="105" cy="123"/>
              </a:xfrm>
              <a:custGeom>
                <a:avLst/>
                <a:gdLst>
                  <a:gd name="T0" fmla="*/ 41 w 105"/>
                  <a:gd name="T1" fmla="*/ 10 h 123"/>
                  <a:gd name="T2" fmla="*/ 39 w 105"/>
                  <a:gd name="T3" fmla="*/ 14 h 123"/>
                  <a:gd name="T4" fmla="*/ 34 w 105"/>
                  <a:gd name="T5" fmla="*/ 23 h 123"/>
                  <a:gd name="T6" fmla="*/ 34 w 105"/>
                  <a:gd name="T7" fmla="*/ 26 h 123"/>
                  <a:gd name="T8" fmla="*/ 30 w 105"/>
                  <a:gd name="T9" fmla="*/ 35 h 123"/>
                  <a:gd name="T10" fmla="*/ 23 w 105"/>
                  <a:gd name="T11" fmla="*/ 48 h 123"/>
                  <a:gd name="T12" fmla="*/ 23 w 105"/>
                  <a:gd name="T13" fmla="*/ 53 h 123"/>
                  <a:gd name="T14" fmla="*/ 18 w 105"/>
                  <a:gd name="T15" fmla="*/ 58 h 123"/>
                  <a:gd name="T16" fmla="*/ 20 w 105"/>
                  <a:gd name="T17" fmla="*/ 62 h 123"/>
                  <a:gd name="T18" fmla="*/ 14 w 105"/>
                  <a:gd name="T19" fmla="*/ 64 h 123"/>
                  <a:gd name="T20" fmla="*/ 7 w 105"/>
                  <a:gd name="T21" fmla="*/ 75 h 123"/>
                  <a:gd name="T22" fmla="*/ 9 w 105"/>
                  <a:gd name="T23" fmla="*/ 78 h 123"/>
                  <a:gd name="T24" fmla="*/ 0 w 105"/>
                  <a:gd name="T25" fmla="*/ 92 h 123"/>
                  <a:gd name="T26" fmla="*/ 5 w 105"/>
                  <a:gd name="T27" fmla="*/ 101 h 123"/>
                  <a:gd name="T28" fmla="*/ 32 w 105"/>
                  <a:gd name="T29" fmla="*/ 100 h 123"/>
                  <a:gd name="T30" fmla="*/ 57 w 105"/>
                  <a:gd name="T31" fmla="*/ 94 h 123"/>
                  <a:gd name="T32" fmla="*/ 52 w 105"/>
                  <a:gd name="T33" fmla="*/ 103 h 123"/>
                  <a:gd name="T34" fmla="*/ 61 w 105"/>
                  <a:gd name="T35" fmla="*/ 103 h 123"/>
                  <a:gd name="T36" fmla="*/ 71 w 105"/>
                  <a:gd name="T37" fmla="*/ 100 h 123"/>
                  <a:gd name="T38" fmla="*/ 61 w 105"/>
                  <a:gd name="T39" fmla="*/ 110 h 123"/>
                  <a:gd name="T40" fmla="*/ 57 w 105"/>
                  <a:gd name="T41" fmla="*/ 117 h 123"/>
                  <a:gd name="T42" fmla="*/ 77 w 105"/>
                  <a:gd name="T43" fmla="*/ 103 h 123"/>
                  <a:gd name="T44" fmla="*/ 84 w 105"/>
                  <a:gd name="T45" fmla="*/ 92 h 123"/>
                  <a:gd name="T46" fmla="*/ 86 w 105"/>
                  <a:gd name="T47" fmla="*/ 117 h 123"/>
                  <a:gd name="T48" fmla="*/ 91 w 105"/>
                  <a:gd name="T49" fmla="*/ 116 h 123"/>
                  <a:gd name="T50" fmla="*/ 96 w 105"/>
                  <a:gd name="T51" fmla="*/ 121 h 123"/>
                  <a:gd name="T52" fmla="*/ 105 w 105"/>
                  <a:gd name="T53" fmla="*/ 98 h 123"/>
                  <a:gd name="T54" fmla="*/ 98 w 105"/>
                  <a:gd name="T55" fmla="*/ 101 h 123"/>
                  <a:gd name="T56" fmla="*/ 102 w 105"/>
                  <a:gd name="T57" fmla="*/ 89 h 123"/>
                  <a:gd name="T58" fmla="*/ 93 w 105"/>
                  <a:gd name="T59" fmla="*/ 98 h 123"/>
                  <a:gd name="T60" fmla="*/ 87 w 105"/>
                  <a:gd name="T61" fmla="*/ 96 h 123"/>
                  <a:gd name="T62" fmla="*/ 89 w 105"/>
                  <a:gd name="T63" fmla="*/ 87 h 123"/>
                  <a:gd name="T64" fmla="*/ 95 w 105"/>
                  <a:gd name="T65" fmla="*/ 80 h 123"/>
                  <a:gd name="T66" fmla="*/ 98 w 105"/>
                  <a:gd name="T67" fmla="*/ 75 h 123"/>
                  <a:gd name="T68" fmla="*/ 86 w 105"/>
                  <a:gd name="T69" fmla="*/ 80 h 123"/>
                  <a:gd name="T70" fmla="*/ 87 w 105"/>
                  <a:gd name="T71" fmla="*/ 71 h 123"/>
                  <a:gd name="T72" fmla="*/ 91 w 105"/>
                  <a:gd name="T73" fmla="*/ 64 h 123"/>
                  <a:gd name="T74" fmla="*/ 86 w 105"/>
                  <a:gd name="T75" fmla="*/ 55 h 123"/>
                  <a:gd name="T76" fmla="*/ 66 w 105"/>
                  <a:gd name="T77" fmla="*/ 60 h 123"/>
                  <a:gd name="T78" fmla="*/ 66 w 105"/>
                  <a:gd name="T79" fmla="*/ 53 h 123"/>
                  <a:gd name="T80" fmla="*/ 61 w 105"/>
                  <a:gd name="T81" fmla="*/ 55 h 123"/>
                  <a:gd name="T82" fmla="*/ 52 w 105"/>
                  <a:gd name="T83" fmla="*/ 50 h 123"/>
                  <a:gd name="T84" fmla="*/ 52 w 105"/>
                  <a:gd name="T85" fmla="*/ 42 h 123"/>
                  <a:gd name="T86" fmla="*/ 41 w 105"/>
                  <a:gd name="T87" fmla="*/ 51 h 123"/>
                  <a:gd name="T88" fmla="*/ 41 w 105"/>
                  <a:gd name="T89" fmla="*/ 41 h 123"/>
                  <a:gd name="T90" fmla="*/ 52 w 105"/>
                  <a:gd name="T91" fmla="*/ 21 h 123"/>
                  <a:gd name="T92" fmla="*/ 54 w 105"/>
                  <a:gd name="T93" fmla="*/ 10 h 123"/>
                  <a:gd name="T94" fmla="*/ 61 w 105"/>
                  <a:gd name="T95" fmla="*/ 3 h 123"/>
                  <a:gd name="T96" fmla="*/ 55 w 105"/>
                  <a:gd name="T97" fmla="*/ 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123">
                    <a:moveTo>
                      <a:pt x="50" y="3"/>
                    </a:moveTo>
                    <a:lnTo>
                      <a:pt x="43" y="8"/>
                    </a:lnTo>
                    <a:lnTo>
                      <a:pt x="41" y="10"/>
                    </a:lnTo>
                    <a:lnTo>
                      <a:pt x="39" y="14"/>
                    </a:lnTo>
                    <a:lnTo>
                      <a:pt x="39" y="14"/>
                    </a:lnTo>
                    <a:lnTo>
                      <a:pt x="39" y="14"/>
                    </a:lnTo>
                    <a:lnTo>
                      <a:pt x="37" y="16"/>
                    </a:lnTo>
                    <a:lnTo>
                      <a:pt x="36" y="21"/>
                    </a:lnTo>
                    <a:lnTo>
                      <a:pt x="34" y="23"/>
                    </a:lnTo>
                    <a:lnTo>
                      <a:pt x="32" y="23"/>
                    </a:lnTo>
                    <a:lnTo>
                      <a:pt x="30" y="25"/>
                    </a:lnTo>
                    <a:lnTo>
                      <a:pt x="34" y="26"/>
                    </a:lnTo>
                    <a:lnTo>
                      <a:pt x="32" y="28"/>
                    </a:lnTo>
                    <a:lnTo>
                      <a:pt x="30" y="35"/>
                    </a:lnTo>
                    <a:lnTo>
                      <a:pt x="30" y="35"/>
                    </a:lnTo>
                    <a:lnTo>
                      <a:pt x="32" y="37"/>
                    </a:lnTo>
                    <a:lnTo>
                      <a:pt x="27" y="39"/>
                    </a:lnTo>
                    <a:lnTo>
                      <a:pt x="23" y="48"/>
                    </a:lnTo>
                    <a:lnTo>
                      <a:pt x="23" y="51"/>
                    </a:lnTo>
                    <a:lnTo>
                      <a:pt x="23" y="51"/>
                    </a:lnTo>
                    <a:lnTo>
                      <a:pt x="23" y="53"/>
                    </a:lnTo>
                    <a:lnTo>
                      <a:pt x="21" y="53"/>
                    </a:lnTo>
                    <a:lnTo>
                      <a:pt x="18" y="57"/>
                    </a:lnTo>
                    <a:lnTo>
                      <a:pt x="18" y="58"/>
                    </a:lnTo>
                    <a:lnTo>
                      <a:pt x="18" y="60"/>
                    </a:lnTo>
                    <a:lnTo>
                      <a:pt x="20" y="60"/>
                    </a:lnTo>
                    <a:lnTo>
                      <a:pt x="20" y="62"/>
                    </a:lnTo>
                    <a:lnTo>
                      <a:pt x="20" y="64"/>
                    </a:lnTo>
                    <a:lnTo>
                      <a:pt x="20" y="66"/>
                    </a:lnTo>
                    <a:lnTo>
                      <a:pt x="14" y="64"/>
                    </a:lnTo>
                    <a:lnTo>
                      <a:pt x="11" y="75"/>
                    </a:lnTo>
                    <a:lnTo>
                      <a:pt x="9" y="76"/>
                    </a:lnTo>
                    <a:lnTo>
                      <a:pt x="7" y="75"/>
                    </a:lnTo>
                    <a:lnTo>
                      <a:pt x="2" y="78"/>
                    </a:lnTo>
                    <a:lnTo>
                      <a:pt x="2" y="78"/>
                    </a:lnTo>
                    <a:lnTo>
                      <a:pt x="9" y="78"/>
                    </a:lnTo>
                    <a:lnTo>
                      <a:pt x="12" y="78"/>
                    </a:lnTo>
                    <a:lnTo>
                      <a:pt x="14" y="80"/>
                    </a:lnTo>
                    <a:lnTo>
                      <a:pt x="0" y="92"/>
                    </a:lnTo>
                    <a:lnTo>
                      <a:pt x="0" y="98"/>
                    </a:lnTo>
                    <a:lnTo>
                      <a:pt x="2" y="100"/>
                    </a:lnTo>
                    <a:lnTo>
                      <a:pt x="5" y="101"/>
                    </a:lnTo>
                    <a:lnTo>
                      <a:pt x="20" y="98"/>
                    </a:lnTo>
                    <a:lnTo>
                      <a:pt x="30" y="100"/>
                    </a:lnTo>
                    <a:lnTo>
                      <a:pt x="32" y="100"/>
                    </a:lnTo>
                    <a:lnTo>
                      <a:pt x="50" y="100"/>
                    </a:lnTo>
                    <a:lnTo>
                      <a:pt x="52" y="96"/>
                    </a:lnTo>
                    <a:lnTo>
                      <a:pt x="57" y="94"/>
                    </a:lnTo>
                    <a:lnTo>
                      <a:pt x="55" y="100"/>
                    </a:lnTo>
                    <a:lnTo>
                      <a:pt x="52" y="101"/>
                    </a:lnTo>
                    <a:lnTo>
                      <a:pt x="52" y="103"/>
                    </a:lnTo>
                    <a:lnTo>
                      <a:pt x="54" y="103"/>
                    </a:lnTo>
                    <a:lnTo>
                      <a:pt x="55" y="103"/>
                    </a:lnTo>
                    <a:lnTo>
                      <a:pt x="61" y="103"/>
                    </a:lnTo>
                    <a:lnTo>
                      <a:pt x="64" y="98"/>
                    </a:lnTo>
                    <a:lnTo>
                      <a:pt x="66" y="100"/>
                    </a:lnTo>
                    <a:lnTo>
                      <a:pt x="71" y="100"/>
                    </a:lnTo>
                    <a:lnTo>
                      <a:pt x="71" y="100"/>
                    </a:lnTo>
                    <a:lnTo>
                      <a:pt x="64" y="105"/>
                    </a:lnTo>
                    <a:lnTo>
                      <a:pt x="61" y="110"/>
                    </a:lnTo>
                    <a:lnTo>
                      <a:pt x="55" y="114"/>
                    </a:lnTo>
                    <a:lnTo>
                      <a:pt x="55" y="116"/>
                    </a:lnTo>
                    <a:lnTo>
                      <a:pt x="57" y="117"/>
                    </a:lnTo>
                    <a:lnTo>
                      <a:pt x="64" y="116"/>
                    </a:lnTo>
                    <a:lnTo>
                      <a:pt x="71" y="105"/>
                    </a:lnTo>
                    <a:lnTo>
                      <a:pt x="77" y="103"/>
                    </a:lnTo>
                    <a:lnTo>
                      <a:pt x="77" y="105"/>
                    </a:lnTo>
                    <a:lnTo>
                      <a:pt x="82" y="92"/>
                    </a:lnTo>
                    <a:lnTo>
                      <a:pt x="84" y="92"/>
                    </a:lnTo>
                    <a:lnTo>
                      <a:pt x="86" y="105"/>
                    </a:lnTo>
                    <a:lnTo>
                      <a:pt x="84" y="117"/>
                    </a:lnTo>
                    <a:lnTo>
                      <a:pt x="86" y="117"/>
                    </a:lnTo>
                    <a:lnTo>
                      <a:pt x="91" y="110"/>
                    </a:lnTo>
                    <a:lnTo>
                      <a:pt x="93" y="112"/>
                    </a:lnTo>
                    <a:lnTo>
                      <a:pt x="91" y="116"/>
                    </a:lnTo>
                    <a:lnTo>
                      <a:pt x="91" y="121"/>
                    </a:lnTo>
                    <a:lnTo>
                      <a:pt x="93" y="123"/>
                    </a:lnTo>
                    <a:lnTo>
                      <a:pt x="96" y="121"/>
                    </a:lnTo>
                    <a:lnTo>
                      <a:pt x="100" y="121"/>
                    </a:lnTo>
                    <a:lnTo>
                      <a:pt x="105" y="103"/>
                    </a:lnTo>
                    <a:lnTo>
                      <a:pt x="105" y="98"/>
                    </a:lnTo>
                    <a:lnTo>
                      <a:pt x="104" y="96"/>
                    </a:lnTo>
                    <a:lnTo>
                      <a:pt x="100" y="103"/>
                    </a:lnTo>
                    <a:lnTo>
                      <a:pt x="98" y="101"/>
                    </a:lnTo>
                    <a:lnTo>
                      <a:pt x="98" y="98"/>
                    </a:lnTo>
                    <a:lnTo>
                      <a:pt x="102" y="91"/>
                    </a:lnTo>
                    <a:lnTo>
                      <a:pt x="102" y="89"/>
                    </a:lnTo>
                    <a:lnTo>
                      <a:pt x="102" y="85"/>
                    </a:lnTo>
                    <a:lnTo>
                      <a:pt x="96" y="91"/>
                    </a:lnTo>
                    <a:lnTo>
                      <a:pt x="93" y="98"/>
                    </a:lnTo>
                    <a:lnTo>
                      <a:pt x="91" y="100"/>
                    </a:lnTo>
                    <a:lnTo>
                      <a:pt x="89" y="98"/>
                    </a:lnTo>
                    <a:lnTo>
                      <a:pt x="87" y="96"/>
                    </a:lnTo>
                    <a:lnTo>
                      <a:pt x="89" y="91"/>
                    </a:lnTo>
                    <a:lnTo>
                      <a:pt x="89" y="89"/>
                    </a:lnTo>
                    <a:lnTo>
                      <a:pt x="89" y="87"/>
                    </a:lnTo>
                    <a:lnTo>
                      <a:pt x="87" y="85"/>
                    </a:lnTo>
                    <a:lnTo>
                      <a:pt x="93" y="83"/>
                    </a:lnTo>
                    <a:lnTo>
                      <a:pt x="95" y="80"/>
                    </a:lnTo>
                    <a:lnTo>
                      <a:pt x="98" y="80"/>
                    </a:lnTo>
                    <a:lnTo>
                      <a:pt x="100" y="76"/>
                    </a:lnTo>
                    <a:lnTo>
                      <a:pt x="98" y="75"/>
                    </a:lnTo>
                    <a:lnTo>
                      <a:pt x="91" y="78"/>
                    </a:lnTo>
                    <a:lnTo>
                      <a:pt x="89" y="78"/>
                    </a:lnTo>
                    <a:lnTo>
                      <a:pt x="86" y="80"/>
                    </a:lnTo>
                    <a:lnTo>
                      <a:pt x="84" y="78"/>
                    </a:lnTo>
                    <a:lnTo>
                      <a:pt x="89" y="73"/>
                    </a:lnTo>
                    <a:lnTo>
                      <a:pt x="87" y="71"/>
                    </a:lnTo>
                    <a:lnTo>
                      <a:pt x="86" y="71"/>
                    </a:lnTo>
                    <a:lnTo>
                      <a:pt x="87" y="67"/>
                    </a:lnTo>
                    <a:lnTo>
                      <a:pt x="91" y="64"/>
                    </a:lnTo>
                    <a:lnTo>
                      <a:pt x="93" y="58"/>
                    </a:lnTo>
                    <a:lnTo>
                      <a:pt x="93" y="58"/>
                    </a:lnTo>
                    <a:lnTo>
                      <a:pt x="86" y="55"/>
                    </a:lnTo>
                    <a:lnTo>
                      <a:pt x="80" y="57"/>
                    </a:lnTo>
                    <a:lnTo>
                      <a:pt x="77" y="55"/>
                    </a:lnTo>
                    <a:lnTo>
                      <a:pt x="66" y="60"/>
                    </a:lnTo>
                    <a:lnTo>
                      <a:pt x="62" y="60"/>
                    </a:lnTo>
                    <a:lnTo>
                      <a:pt x="66" y="55"/>
                    </a:lnTo>
                    <a:lnTo>
                      <a:pt x="66" y="53"/>
                    </a:lnTo>
                    <a:lnTo>
                      <a:pt x="62" y="55"/>
                    </a:lnTo>
                    <a:lnTo>
                      <a:pt x="62" y="55"/>
                    </a:lnTo>
                    <a:lnTo>
                      <a:pt x="61" y="55"/>
                    </a:lnTo>
                    <a:lnTo>
                      <a:pt x="55" y="55"/>
                    </a:lnTo>
                    <a:lnTo>
                      <a:pt x="55" y="51"/>
                    </a:lnTo>
                    <a:lnTo>
                      <a:pt x="52" y="50"/>
                    </a:lnTo>
                    <a:lnTo>
                      <a:pt x="61" y="44"/>
                    </a:lnTo>
                    <a:lnTo>
                      <a:pt x="59" y="42"/>
                    </a:lnTo>
                    <a:lnTo>
                      <a:pt x="52" y="42"/>
                    </a:lnTo>
                    <a:lnTo>
                      <a:pt x="52" y="39"/>
                    </a:lnTo>
                    <a:lnTo>
                      <a:pt x="50" y="39"/>
                    </a:lnTo>
                    <a:lnTo>
                      <a:pt x="41" y="51"/>
                    </a:lnTo>
                    <a:lnTo>
                      <a:pt x="39" y="48"/>
                    </a:lnTo>
                    <a:lnTo>
                      <a:pt x="41" y="44"/>
                    </a:lnTo>
                    <a:lnTo>
                      <a:pt x="41" y="41"/>
                    </a:lnTo>
                    <a:lnTo>
                      <a:pt x="50" y="26"/>
                    </a:lnTo>
                    <a:lnTo>
                      <a:pt x="50" y="19"/>
                    </a:lnTo>
                    <a:lnTo>
                      <a:pt x="52" y="21"/>
                    </a:lnTo>
                    <a:lnTo>
                      <a:pt x="54" y="19"/>
                    </a:lnTo>
                    <a:lnTo>
                      <a:pt x="55" y="12"/>
                    </a:lnTo>
                    <a:lnTo>
                      <a:pt x="54" y="10"/>
                    </a:lnTo>
                    <a:lnTo>
                      <a:pt x="54" y="8"/>
                    </a:lnTo>
                    <a:lnTo>
                      <a:pt x="57" y="8"/>
                    </a:lnTo>
                    <a:lnTo>
                      <a:pt x="61" y="3"/>
                    </a:lnTo>
                    <a:lnTo>
                      <a:pt x="61" y="0"/>
                    </a:lnTo>
                    <a:lnTo>
                      <a:pt x="57" y="3"/>
                    </a:lnTo>
                    <a:lnTo>
                      <a:pt x="55" y="1"/>
                    </a:lnTo>
                    <a:lnTo>
                      <a:pt x="54" y="1"/>
                    </a:lnTo>
                    <a:lnTo>
                      <a:pt x="5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2" name="Freeform 1749">
                <a:extLst>
                  <a:ext uri="{FF2B5EF4-FFF2-40B4-BE49-F238E27FC236}">
                    <a16:creationId xmlns:a16="http://schemas.microsoft.com/office/drawing/2014/main" id="{5BEB3429-D922-4A4B-9DBB-51CAC266EF23}"/>
                  </a:ext>
                </a:extLst>
              </p:cNvPr>
              <p:cNvSpPr>
                <a:spLocks/>
              </p:cNvSpPr>
              <p:nvPr/>
            </p:nvSpPr>
            <p:spPr bwMode="auto">
              <a:xfrm>
                <a:off x="1105" y="1132"/>
                <a:ext cx="68" cy="65"/>
              </a:xfrm>
              <a:custGeom>
                <a:avLst/>
                <a:gdLst>
                  <a:gd name="T0" fmla="*/ 38 w 68"/>
                  <a:gd name="T1" fmla="*/ 11 h 65"/>
                  <a:gd name="T2" fmla="*/ 34 w 68"/>
                  <a:gd name="T3" fmla="*/ 11 h 65"/>
                  <a:gd name="T4" fmla="*/ 34 w 68"/>
                  <a:gd name="T5" fmla="*/ 6 h 65"/>
                  <a:gd name="T6" fmla="*/ 31 w 68"/>
                  <a:gd name="T7" fmla="*/ 2 h 65"/>
                  <a:gd name="T8" fmla="*/ 25 w 68"/>
                  <a:gd name="T9" fmla="*/ 0 h 65"/>
                  <a:gd name="T10" fmla="*/ 22 w 68"/>
                  <a:gd name="T11" fmla="*/ 8 h 65"/>
                  <a:gd name="T12" fmla="*/ 20 w 68"/>
                  <a:gd name="T13" fmla="*/ 17 h 65"/>
                  <a:gd name="T14" fmla="*/ 18 w 68"/>
                  <a:gd name="T15" fmla="*/ 17 h 65"/>
                  <a:gd name="T16" fmla="*/ 15 w 68"/>
                  <a:gd name="T17" fmla="*/ 18 h 65"/>
                  <a:gd name="T18" fmla="*/ 15 w 68"/>
                  <a:gd name="T19" fmla="*/ 22 h 65"/>
                  <a:gd name="T20" fmla="*/ 15 w 68"/>
                  <a:gd name="T21" fmla="*/ 29 h 65"/>
                  <a:gd name="T22" fmla="*/ 11 w 68"/>
                  <a:gd name="T23" fmla="*/ 33 h 65"/>
                  <a:gd name="T24" fmla="*/ 2 w 68"/>
                  <a:gd name="T25" fmla="*/ 36 h 65"/>
                  <a:gd name="T26" fmla="*/ 0 w 68"/>
                  <a:gd name="T27" fmla="*/ 42 h 65"/>
                  <a:gd name="T28" fmla="*/ 2 w 68"/>
                  <a:gd name="T29" fmla="*/ 49 h 65"/>
                  <a:gd name="T30" fmla="*/ 6 w 68"/>
                  <a:gd name="T31" fmla="*/ 47 h 65"/>
                  <a:gd name="T32" fmla="*/ 9 w 68"/>
                  <a:gd name="T33" fmla="*/ 45 h 65"/>
                  <a:gd name="T34" fmla="*/ 13 w 68"/>
                  <a:gd name="T35" fmla="*/ 50 h 65"/>
                  <a:gd name="T36" fmla="*/ 16 w 68"/>
                  <a:gd name="T37" fmla="*/ 52 h 65"/>
                  <a:gd name="T38" fmla="*/ 18 w 68"/>
                  <a:gd name="T39" fmla="*/ 49 h 65"/>
                  <a:gd name="T40" fmla="*/ 20 w 68"/>
                  <a:gd name="T41" fmla="*/ 54 h 65"/>
                  <a:gd name="T42" fmla="*/ 25 w 68"/>
                  <a:gd name="T43" fmla="*/ 54 h 65"/>
                  <a:gd name="T44" fmla="*/ 31 w 68"/>
                  <a:gd name="T45" fmla="*/ 59 h 65"/>
                  <a:gd name="T46" fmla="*/ 38 w 68"/>
                  <a:gd name="T47" fmla="*/ 63 h 65"/>
                  <a:gd name="T48" fmla="*/ 40 w 68"/>
                  <a:gd name="T49" fmla="*/ 59 h 65"/>
                  <a:gd name="T50" fmla="*/ 50 w 68"/>
                  <a:gd name="T51" fmla="*/ 65 h 65"/>
                  <a:gd name="T52" fmla="*/ 56 w 68"/>
                  <a:gd name="T53" fmla="*/ 58 h 65"/>
                  <a:gd name="T54" fmla="*/ 63 w 68"/>
                  <a:gd name="T55" fmla="*/ 52 h 65"/>
                  <a:gd name="T56" fmla="*/ 64 w 68"/>
                  <a:gd name="T57" fmla="*/ 54 h 65"/>
                  <a:gd name="T58" fmla="*/ 68 w 68"/>
                  <a:gd name="T59" fmla="*/ 49 h 65"/>
                  <a:gd name="T60" fmla="*/ 63 w 68"/>
                  <a:gd name="T61" fmla="*/ 50 h 65"/>
                  <a:gd name="T62" fmla="*/ 59 w 68"/>
                  <a:gd name="T63" fmla="*/ 43 h 65"/>
                  <a:gd name="T64" fmla="*/ 56 w 68"/>
                  <a:gd name="T65" fmla="*/ 33 h 65"/>
                  <a:gd name="T66" fmla="*/ 50 w 68"/>
                  <a:gd name="T67" fmla="*/ 27 h 65"/>
                  <a:gd name="T68" fmla="*/ 41 w 68"/>
                  <a:gd name="T69"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65">
                    <a:moveTo>
                      <a:pt x="41" y="17"/>
                    </a:moveTo>
                    <a:lnTo>
                      <a:pt x="38" y="11"/>
                    </a:lnTo>
                    <a:lnTo>
                      <a:pt x="36" y="11"/>
                    </a:lnTo>
                    <a:lnTo>
                      <a:pt x="34" y="11"/>
                    </a:lnTo>
                    <a:lnTo>
                      <a:pt x="34" y="8"/>
                    </a:lnTo>
                    <a:lnTo>
                      <a:pt x="34" y="6"/>
                    </a:lnTo>
                    <a:lnTo>
                      <a:pt x="31" y="6"/>
                    </a:lnTo>
                    <a:lnTo>
                      <a:pt x="31" y="2"/>
                    </a:lnTo>
                    <a:lnTo>
                      <a:pt x="27" y="0"/>
                    </a:lnTo>
                    <a:lnTo>
                      <a:pt x="25" y="0"/>
                    </a:lnTo>
                    <a:lnTo>
                      <a:pt x="23" y="4"/>
                    </a:lnTo>
                    <a:lnTo>
                      <a:pt x="22" y="8"/>
                    </a:lnTo>
                    <a:lnTo>
                      <a:pt x="18" y="15"/>
                    </a:lnTo>
                    <a:lnTo>
                      <a:pt x="20" y="17"/>
                    </a:lnTo>
                    <a:lnTo>
                      <a:pt x="20" y="18"/>
                    </a:lnTo>
                    <a:lnTo>
                      <a:pt x="18" y="17"/>
                    </a:lnTo>
                    <a:lnTo>
                      <a:pt x="16" y="17"/>
                    </a:lnTo>
                    <a:lnTo>
                      <a:pt x="15" y="18"/>
                    </a:lnTo>
                    <a:lnTo>
                      <a:pt x="15" y="18"/>
                    </a:lnTo>
                    <a:lnTo>
                      <a:pt x="15" y="22"/>
                    </a:lnTo>
                    <a:lnTo>
                      <a:pt x="16" y="27"/>
                    </a:lnTo>
                    <a:lnTo>
                      <a:pt x="15" y="29"/>
                    </a:lnTo>
                    <a:lnTo>
                      <a:pt x="13" y="33"/>
                    </a:lnTo>
                    <a:lnTo>
                      <a:pt x="11" y="33"/>
                    </a:lnTo>
                    <a:lnTo>
                      <a:pt x="7" y="34"/>
                    </a:lnTo>
                    <a:lnTo>
                      <a:pt x="2" y="36"/>
                    </a:lnTo>
                    <a:lnTo>
                      <a:pt x="0" y="38"/>
                    </a:lnTo>
                    <a:lnTo>
                      <a:pt x="0" y="42"/>
                    </a:lnTo>
                    <a:lnTo>
                      <a:pt x="0" y="45"/>
                    </a:lnTo>
                    <a:lnTo>
                      <a:pt x="2" y="49"/>
                    </a:lnTo>
                    <a:lnTo>
                      <a:pt x="6" y="50"/>
                    </a:lnTo>
                    <a:lnTo>
                      <a:pt x="6" y="47"/>
                    </a:lnTo>
                    <a:lnTo>
                      <a:pt x="7" y="45"/>
                    </a:lnTo>
                    <a:lnTo>
                      <a:pt x="9" y="45"/>
                    </a:lnTo>
                    <a:lnTo>
                      <a:pt x="11" y="47"/>
                    </a:lnTo>
                    <a:lnTo>
                      <a:pt x="13" y="50"/>
                    </a:lnTo>
                    <a:lnTo>
                      <a:pt x="15" y="50"/>
                    </a:lnTo>
                    <a:lnTo>
                      <a:pt x="16" y="52"/>
                    </a:lnTo>
                    <a:lnTo>
                      <a:pt x="16" y="50"/>
                    </a:lnTo>
                    <a:lnTo>
                      <a:pt x="18" y="49"/>
                    </a:lnTo>
                    <a:lnTo>
                      <a:pt x="20" y="50"/>
                    </a:lnTo>
                    <a:lnTo>
                      <a:pt x="20" y="54"/>
                    </a:lnTo>
                    <a:lnTo>
                      <a:pt x="22" y="54"/>
                    </a:lnTo>
                    <a:lnTo>
                      <a:pt x="25" y="54"/>
                    </a:lnTo>
                    <a:lnTo>
                      <a:pt x="29" y="58"/>
                    </a:lnTo>
                    <a:lnTo>
                      <a:pt x="31" y="59"/>
                    </a:lnTo>
                    <a:lnTo>
                      <a:pt x="38" y="61"/>
                    </a:lnTo>
                    <a:lnTo>
                      <a:pt x="38" y="63"/>
                    </a:lnTo>
                    <a:lnTo>
                      <a:pt x="38" y="59"/>
                    </a:lnTo>
                    <a:lnTo>
                      <a:pt x="40" y="59"/>
                    </a:lnTo>
                    <a:lnTo>
                      <a:pt x="48" y="65"/>
                    </a:lnTo>
                    <a:lnTo>
                      <a:pt x="50" y="65"/>
                    </a:lnTo>
                    <a:lnTo>
                      <a:pt x="54" y="58"/>
                    </a:lnTo>
                    <a:lnTo>
                      <a:pt x="56" y="58"/>
                    </a:lnTo>
                    <a:lnTo>
                      <a:pt x="61" y="54"/>
                    </a:lnTo>
                    <a:lnTo>
                      <a:pt x="63" y="52"/>
                    </a:lnTo>
                    <a:lnTo>
                      <a:pt x="63" y="56"/>
                    </a:lnTo>
                    <a:lnTo>
                      <a:pt x="64" y="54"/>
                    </a:lnTo>
                    <a:lnTo>
                      <a:pt x="68" y="52"/>
                    </a:lnTo>
                    <a:lnTo>
                      <a:pt x="68" y="49"/>
                    </a:lnTo>
                    <a:lnTo>
                      <a:pt x="66" y="49"/>
                    </a:lnTo>
                    <a:lnTo>
                      <a:pt x="63" y="50"/>
                    </a:lnTo>
                    <a:lnTo>
                      <a:pt x="59" y="45"/>
                    </a:lnTo>
                    <a:lnTo>
                      <a:pt x="59" y="43"/>
                    </a:lnTo>
                    <a:lnTo>
                      <a:pt x="59" y="40"/>
                    </a:lnTo>
                    <a:lnTo>
                      <a:pt x="56" y="33"/>
                    </a:lnTo>
                    <a:lnTo>
                      <a:pt x="52" y="31"/>
                    </a:lnTo>
                    <a:lnTo>
                      <a:pt x="50" y="27"/>
                    </a:lnTo>
                    <a:lnTo>
                      <a:pt x="41" y="18"/>
                    </a:lnTo>
                    <a:lnTo>
                      <a:pt x="41" y="1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3" name="Freeform 1750">
                <a:extLst>
                  <a:ext uri="{FF2B5EF4-FFF2-40B4-BE49-F238E27FC236}">
                    <a16:creationId xmlns:a16="http://schemas.microsoft.com/office/drawing/2014/main" id="{D9143539-BADC-6240-9E23-C4E53F65ECD4}"/>
                  </a:ext>
                </a:extLst>
              </p:cNvPr>
              <p:cNvSpPr>
                <a:spLocks/>
              </p:cNvSpPr>
              <p:nvPr/>
            </p:nvSpPr>
            <p:spPr bwMode="auto">
              <a:xfrm>
                <a:off x="1105" y="1132"/>
                <a:ext cx="68" cy="65"/>
              </a:xfrm>
              <a:custGeom>
                <a:avLst/>
                <a:gdLst>
                  <a:gd name="T0" fmla="*/ 38 w 68"/>
                  <a:gd name="T1" fmla="*/ 11 h 65"/>
                  <a:gd name="T2" fmla="*/ 34 w 68"/>
                  <a:gd name="T3" fmla="*/ 11 h 65"/>
                  <a:gd name="T4" fmla="*/ 34 w 68"/>
                  <a:gd name="T5" fmla="*/ 6 h 65"/>
                  <a:gd name="T6" fmla="*/ 31 w 68"/>
                  <a:gd name="T7" fmla="*/ 2 h 65"/>
                  <a:gd name="T8" fmla="*/ 25 w 68"/>
                  <a:gd name="T9" fmla="*/ 0 h 65"/>
                  <a:gd name="T10" fmla="*/ 22 w 68"/>
                  <a:gd name="T11" fmla="*/ 8 h 65"/>
                  <a:gd name="T12" fmla="*/ 20 w 68"/>
                  <a:gd name="T13" fmla="*/ 17 h 65"/>
                  <a:gd name="T14" fmla="*/ 18 w 68"/>
                  <a:gd name="T15" fmla="*/ 17 h 65"/>
                  <a:gd name="T16" fmla="*/ 15 w 68"/>
                  <a:gd name="T17" fmla="*/ 18 h 65"/>
                  <a:gd name="T18" fmla="*/ 15 w 68"/>
                  <a:gd name="T19" fmla="*/ 22 h 65"/>
                  <a:gd name="T20" fmla="*/ 15 w 68"/>
                  <a:gd name="T21" fmla="*/ 29 h 65"/>
                  <a:gd name="T22" fmla="*/ 11 w 68"/>
                  <a:gd name="T23" fmla="*/ 33 h 65"/>
                  <a:gd name="T24" fmla="*/ 2 w 68"/>
                  <a:gd name="T25" fmla="*/ 36 h 65"/>
                  <a:gd name="T26" fmla="*/ 0 w 68"/>
                  <a:gd name="T27" fmla="*/ 42 h 65"/>
                  <a:gd name="T28" fmla="*/ 2 w 68"/>
                  <a:gd name="T29" fmla="*/ 49 h 65"/>
                  <a:gd name="T30" fmla="*/ 6 w 68"/>
                  <a:gd name="T31" fmla="*/ 47 h 65"/>
                  <a:gd name="T32" fmla="*/ 9 w 68"/>
                  <a:gd name="T33" fmla="*/ 45 h 65"/>
                  <a:gd name="T34" fmla="*/ 13 w 68"/>
                  <a:gd name="T35" fmla="*/ 50 h 65"/>
                  <a:gd name="T36" fmla="*/ 16 w 68"/>
                  <a:gd name="T37" fmla="*/ 52 h 65"/>
                  <a:gd name="T38" fmla="*/ 18 w 68"/>
                  <a:gd name="T39" fmla="*/ 49 h 65"/>
                  <a:gd name="T40" fmla="*/ 20 w 68"/>
                  <a:gd name="T41" fmla="*/ 54 h 65"/>
                  <a:gd name="T42" fmla="*/ 25 w 68"/>
                  <a:gd name="T43" fmla="*/ 54 h 65"/>
                  <a:gd name="T44" fmla="*/ 31 w 68"/>
                  <a:gd name="T45" fmla="*/ 59 h 65"/>
                  <a:gd name="T46" fmla="*/ 38 w 68"/>
                  <a:gd name="T47" fmla="*/ 63 h 65"/>
                  <a:gd name="T48" fmla="*/ 40 w 68"/>
                  <a:gd name="T49" fmla="*/ 59 h 65"/>
                  <a:gd name="T50" fmla="*/ 50 w 68"/>
                  <a:gd name="T51" fmla="*/ 65 h 65"/>
                  <a:gd name="T52" fmla="*/ 56 w 68"/>
                  <a:gd name="T53" fmla="*/ 58 h 65"/>
                  <a:gd name="T54" fmla="*/ 63 w 68"/>
                  <a:gd name="T55" fmla="*/ 52 h 65"/>
                  <a:gd name="T56" fmla="*/ 64 w 68"/>
                  <a:gd name="T57" fmla="*/ 54 h 65"/>
                  <a:gd name="T58" fmla="*/ 68 w 68"/>
                  <a:gd name="T59" fmla="*/ 49 h 65"/>
                  <a:gd name="T60" fmla="*/ 63 w 68"/>
                  <a:gd name="T61" fmla="*/ 50 h 65"/>
                  <a:gd name="T62" fmla="*/ 59 w 68"/>
                  <a:gd name="T63" fmla="*/ 43 h 65"/>
                  <a:gd name="T64" fmla="*/ 56 w 68"/>
                  <a:gd name="T65" fmla="*/ 33 h 65"/>
                  <a:gd name="T66" fmla="*/ 50 w 68"/>
                  <a:gd name="T67" fmla="*/ 27 h 65"/>
                  <a:gd name="T68" fmla="*/ 41 w 68"/>
                  <a:gd name="T69"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65">
                    <a:moveTo>
                      <a:pt x="41" y="17"/>
                    </a:moveTo>
                    <a:lnTo>
                      <a:pt x="38" y="11"/>
                    </a:lnTo>
                    <a:lnTo>
                      <a:pt x="36" y="11"/>
                    </a:lnTo>
                    <a:lnTo>
                      <a:pt x="34" y="11"/>
                    </a:lnTo>
                    <a:lnTo>
                      <a:pt x="34" y="8"/>
                    </a:lnTo>
                    <a:lnTo>
                      <a:pt x="34" y="6"/>
                    </a:lnTo>
                    <a:lnTo>
                      <a:pt x="31" y="6"/>
                    </a:lnTo>
                    <a:lnTo>
                      <a:pt x="31" y="2"/>
                    </a:lnTo>
                    <a:lnTo>
                      <a:pt x="27" y="0"/>
                    </a:lnTo>
                    <a:lnTo>
                      <a:pt x="25" y="0"/>
                    </a:lnTo>
                    <a:lnTo>
                      <a:pt x="23" y="4"/>
                    </a:lnTo>
                    <a:lnTo>
                      <a:pt x="22" y="8"/>
                    </a:lnTo>
                    <a:lnTo>
                      <a:pt x="18" y="15"/>
                    </a:lnTo>
                    <a:lnTo>
                      <a:pt x="20" y="17"/>
                    </a:lnTo>
                    <a:lnTo>
                      <a:pt x="20" y="18"/>
                    </a:lnTo>
                    <a:lnTo>
                      <a:pt x="18" y="17"/>
                    </a:lnTo>
                    <a:lnTo>
                      <a:pt x="16" y="17"/>
                    </a:lnTo>
                    <a:lnTo>
                      <a:pt x="15" y="18"/>
                    </a:lnTo>
                    <a:lnTo>
                      <a:pt x="15" y="18"/>
                    </a:lnTo>
                    <a:lnTo>
                      <a:pt x="15" y="22"/>
                    </a:lnTo>
                    <a:lnTo>
                      <a:pt x="16" y="27"/>
                    </a:lnTo>
                    <a:lnTo>
                      <a:pt x="15" y="29"/>
                    </a:lnTo>
                    <a:lnTo>
                      <a:pt x="13" y="33"/>
                    </a:lnTo>
                    <a:lnTo>
                      <a:pt x="11" y="33"/>
                    </a:lnTo>
                    <a:lnTo>
                      <a:pt x="7" y="34"/>
                    </a:lnTo>
                    <a:lnTo>
                      <a:pt x="2" y="36"/>
                    </a:lnTo>
                    <a:lnTo>
                      <a:pt x="0" y="38"/>
                    </a:lnTo>
                    <a:lnTo>
                      <a:pt x="0" y="42"/>
                    </a:lnTo>
                    <a:lnTo>
                      <a:pt x="0" y="45"/>
                    </a:lnTo>
                    <a:lnTo>
                      <a:pt x="2" y="49"/>
                    </a:lnTo>
                    <a:lnTo>
                      <a:pt x="6" y="50"/>
                    </a:lnTo>
                    <a:lnTo>
                      <a:pt x="6" y="47"/>
                    </a:lnTo>
                    <a:lnTo>
                      <a:pt x="7" y="45"/>
                    </a:lnTo>
                    <a:lnTo>
                      <a:pt x="9" y="45"/>
                    </a:lnTo>
                    <a:lnTo>
                      <a:pt x="11" y="47"/>
                    </a:lnTo>
                    <a:lnTo>
                      <a:pt x="13" y="50"/>
                    </a:lnTo>
                    <a:lnTo>
                      <a:pt x="15" y="50"/>
                    </a:lnTo>
                    <a:lnTo>
                      <a:pt x="16" y="52"/>
                    </a:lnTo>
                    <a:lnTo>
                      <a:pt x="16" y="50"/>
                    </a:lnTo>
                    <a:lnTo>
                      <a:pt x="18" y="49"/>
                    </a:lnTo>
                    <a:lnTo>
                      <a:pt x="20" y="50"/>
                    </a:lnTo>
                    <a:lnTo>
                      <a:pt x="20" y="54"/>
                    </a:lnTo>
                    <a:lnTo>
                      <a:pt x="22" y="54"/>
                    </a:lnTo>
                    <a:lnTo>
                      <a:pt x="25" y="54"/>
                    </a:lnTo>
                    <a:lnTo>
                      <a:pt x="29" y="58"/>
                    </a:lnTo>
                    <a:lnTo>
                      <a:pt x="31" y="59"/>
                    </a:lnTo>
                    <a:lnTo>
                      <a:pt x="38" y="61"/>
                    </a:lnTo>
                    <a:lnTo>
                      <a:pt x="38" y="63"/>
                    </a:lnTo>
                    <a:lnTo>
                      <a:pt x="38" y="59"/>
                    </a:lnTo>
                    <a:lnTo>
                      <a:pt x="40" y="59"/>
                    </a:lnTo>
                    <a:lnTo>
                      <a:pt x="48" y="65"/>
                    </a:lnTo>
                    <a:lnTo>
                      <a:pt x="50" y="65"/>
                    </a:lnTo>
                    <a:lnTo>
                      <a:pt x="54" y="58"/>
                    </a:lnTo>
                    <a:lnTo>
                      <a:pt x="56" y="58"/>
                    </a:lnTo>
                    <a:lnTo>
                      <a:pt x="61" y="54"/>
                    </a:lnTo>
                    <a:lnTo>
                      <a:pt x="63" y="52"/>
                    </a:lnTo>
                    <a:lnTo>
                      <a:pt x="63" y="56"/>
                    </a:lnTo>
                    <a:lnTo>
                      <a:pt x="64" y="54"/>
                    </a:lnTo>
                    <a:lnTo>
                      <a:pt x="68" y="52"/>
                    </a:lnTo>
                    <a:lnTo>
                      <a:pt x="68" y="49"/>
                    </a:lnTo>
                    <a:lnTo>
                      <a:pt x="66" y="49"/>
                    </a:lnTo>
                    <a:lnTo>
                      <a:pt x="63" y="50"/>
                    </a:lnTo>
                    <a:lnTo>
                      <a:pt x="59" y="45"/>
                    </a:lnTo>
                    <a:lnTo>
                      <a:pt x="59" y="43"/>
                    </a:lnTo>
                    <a:lnTo>
                      <a:pt x="59" y="40"/>
                    </a:lnTo>
                    <a:lnTo>
                      <a:pt x="56" y="33"/>
                    </a:lnTo>
                    <a:lnTo>
                      <a:pt x="52" y="31"/>
                    </a:lnTo>
                    <a:lnTo>
                      <a:pt x="50" y="27"/>
                    </a:lnTo>
                    <a:lnTo>
                      <a:pt x="41" y="18"/>
                    </a:lnTo>
                    <a:lnTo>
                      <a:pt x="41" y="1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4" name="Freeform 1751">
                <a:extLst>
                  <a:ext uri="{FF2B5EF4-FFF2-40B4-BE49-F238E27FC236}">
                    <a16:creationId xmlns:a16="http://schemas.microsoft.com/office/drawing/2014/main" id="{E4183B56-ADBB-5F44-85F6-48D0B14780F4}"/>
                  </a:ext>
                </a:extLst>
              </p:cNvPr>
              <p:cNvSpPr>
                <a:spLocks/>
              </p:cNvSpPr>
              <p:nvPr/>
            </p:nvSpPr>
            <p:spPr bwMode="auto">
              <a:xfrm>
                <a:off x="1382" y="1709"/>
                <a:ext cx="21" cy="15"/>
              </a:xfrm>
              <a:custGeom>
                <a:avLst/>
                <a:gdLst>
                  <a:gd name="T0" fmla="*/ 2 w 21"/>
                  <a:gd name="T1" fmla="*/ 2 h 15"/>
                  <a:gd name="T2" fmla="*/ 11 w 21"/>
                  <a:gd name="T3" fmla="*/ 0 h 15"/>
                  <a:gd name="T4" fmla="*/ 14 w 21"/>
                  <a:gd name="T5" fmla="*/ 2 h 15"/>
                  <a:gd name="T6" fmla="*/ 18 w 21"/>
                  <a:gd name="T7" fmla="*/ 2 h 15"/>
                  <a:gd name="T8" fmla="*/ 20 w 21"/>
                  <a:gd name="T9" fmla="*/ 4 h 15"/>
                  <a:gd name="T10" fmla="*/ 20 w 21"/>
                  <a:gd name="T11" fmla="*/ 7 h 15"/>
                  <a:gd name="T12" fmla="*/ 21 w 21"/>
                  <a:gd name="T13" fmla="*/ 9 h 15"/>
                  <a:gd name="T14" fmla="*/ 21 w 21"/>
                  <a:gd name="T15" fmla="*/ 13 h 15"/>
                  <a:gd name="T16" fmla="*/ 21 w 21"/>
                  <a:gd name="T17" fmla="*/ 15 h 15"/>
                  <a:gd name="T18" fmla="*/ 20 w 21"/>
                  <a:gd name="T19" fmla="*/ 13 h 15"/>
                  <a:gd name="T20" fmla="*/ 16 w 21"/>
                  <a:gd name="T21" fmla="*/ 13 h 15"/>
                  <a:gd name="T22" fmla="*/ 11 w 21"/>
                  <a:gd name="T23" fmla="*/ 7 h 15"/>
                  <a:gd name="T24" fmla="*/ 5 w 21"/>
                  <a:gd name="T25" fmla="*/ 7 h 15"/>
                  <a:gd name="T26" fmla="*/ 0 w 21"/>
                  <a:gd name="T27" fmla="*/ 6 h 15"/>
                  <a:gd name="T28" fmla="*/ 2 w 21"/>
                  <a:gd name="T2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5">
                    <a:moveTo>
                      <a:pt x="2" y="2"/>
                    </a:moveTo>
                    <a:lnTo>
                      <a:pt x="11" y="0"/>
                    </a:lnTo>
                    <a:lnTo>
                      <a:pt x="14" y="2"/>
                    </a:lnTo>
                    <a:lnTo>
                      <a:pt x="18" y="2"/>
                    </a:lnTo>
                    <a:lnTo>
                      <a:pt x="20" y="4"/>
                    </a:lnTo>
                    <a:lnTo>
                      <a:pt x="20" y="7"/>
                    </a:lnTo>
                    <a:lnTo>
                      <a:pt x="21" y="9"/>
                    </a:lnTo>
                    <a:lnTo>
                      <a:pt x="21" y="13"/>
                    </a:lnTo>
                    <a:lnTo>
                      <a:pt x="21" y="15"/>
                    </a:lnTo>
                    <a:lnTo>
                      <a:pt x="20" y="13"/>
                    </a:lnTo>
                    <a:lnTo>
                      <a:pt x="16" y="13"/>
                    </a:lnTo>
                    <a:lnTo>
                      <a:pt x="11" y="7"/>
                    </a:lnTo>
                    <a:lnTo>
                      <a:pt x="5" y="7"/>
                    </a:lnTo>
                    <a:lnTo>
                      <a:pt x="0" y="6"/>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5" name="Freeform 1752">
                <a:extLst>
                  <a:ext uri="{FF2B5EF4-FFF2-40B4-BE49-F238E27FC236}">
                    <a16:creationId xmlns:a16="http://schemas.microsoft.com/office/drawing/2014/main" id="{C7B680DC-CA0F-9943-8793-CA253377C314}"/>
                  </a:ext>
                </a:extLst>
              </p:cNvPr>
              <p:cNvSpPr>
                <a:spLocks/>
              </p:cNvSpPr>
              <p:nvPr/>
            </p:nvSpPr>
            <p:spPr bwMode="auto">
              <a:xfrm>
                <a:off x="1382" y="1709"/>
                <a:ext cx="21" cy="15"/>
              </a:xfrm>
              <a:custGeom>
                <a:avLst/>
                <a:gdLst>
                  <a:gd name="T0" fmla="*/ 2 w 21"/>
                  <a:gd name="T1" fmla="*/ 2 h 15"/>
                  <a:gd name="T2" fmla="*/ 11 w 21"/>
                  <a:gd name="T3" fmla="*/ 0 h 15"/>
                  <a:gd name="T4" fmla="*/ 14 w 21"/>
                  <a:gd name="T5" fmla="*/ 2 h 15"/>
                  <a:gd name="T6" fmla="*/ 18 w 21"/>
                  <a:gd name="T7" fmla="*/ 2 h 15"/>
                  <a:gd name="T8" fmla="*/ 20 w 21"/>
                  <a:gd name="T9" fmla="*/ 4 h 15"/>
                  <a:gd name="T10" fmla="*/ 20 w 21"/>
                  <a:gd name="T11" fmla="*/ 7 h 15"/>
                  <a:gd name="T12" fmla="*/ 21 w 21"/>
                  <a:gd name="T13" fmla="*/ 9 h 15"/>
                  <a:gd name="T14" fmla="*/ 21 w 21"/>
                  <a:gd name="T15" fmla="*/ 13 h 15"/>
                  <a:gd name="T16" fmla="*/ 21 w 21"/>
                  <a:gd name="T17" fmla="*/ 15 h 15"/>
                  <a:gd name="T18" fmla="*/ 20 w 21"/>
                  <a:gd name="T19" fmla="*/ 13 h 15"/>
                  <a:gd name="T20" fmla="*/ 16 w 21"/>
                  <a:gd name="T21" fmla="*/ 13 h 15"/>
                  <a:gd name="T22" fmla="*/ 11 w 21"/>
                  <a:gd name="T23" fmla="*/ 7 h 15"/>
                  <a:gd name="T24" fmla="*/ 5 w 21"/>
                  <a:gd name="T25" fmla="*/ 7 h 15"/>
                  <a:gd name="T26" fmla="*/ 0 w 21"/>
                  <a:gd name="T27" fmla="*/ 6 h 15"/>
                  <a:gd name="T28" fmla="*/ 2 w 21"/>
                  <a:gd name="T2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5">
                    <a:moveTo>
                      <a:pt x="2" y="2"/>
                    </a:moveTo>
                    <a:lnTo>
                      <a:pt x="11" y="0"/>
                    </a:lnTo>
                    <a:lnTo>
                      <a:pt x="14" y="2"/>
                    </a:lnTo>
                    <a:lnTo>
                      <a:pt x="18" y="2"/>
                    </a:lnTo>
                    <a:lnTo>
                      <a:pt x="20" y="4"/>
                    </a:lnTo>
                    <a:lnTo>
                      <a:pt x="20" y="7"/>
                    </a:lnTo>
                    <a:lnTo>
                      <a:pt x="21" y="9"/>
                    </a:lnTo>
                    <a:lnTo>
                      <a:pt x="21" y="13"/>
                    </a:lnTo>
                    <a:lnTo>
                      <a:pt x="21" y="15"/>
                    </a:lnTo>
                    <a:lnTo>
                      <a:pt x="20" y="13"/>
                    </a:lnTo>
                    <a:lnTo>
                      <a:pt x="16" y="13"/>
                    </a:lnTo>
                    <a:lnTo>
                      <a:pt x="11" y="7"/>
                    </a:lnTo>
                    <a:lnTo>
                      <a:pt x="5" y="7"/>
                    </a:lnTo>
                    <a:lnTo>
                      <a:pt x="0" y="6"/>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6" name="Freeform 1753">
                <a:extLst>
                  <a:ext uri="{FF2B5EF4-FFF2-40B4-BE49-F238E27FC236}">
                    <a16:creationId xmlns:a16="http://schemas.microsoft.com/office/drawing/2014/main" id="{63691FA6-885F-774A-A69C-B2E8BDAA777D}"/>
                  </a:ext>
                </a:extLst>
              </p:cNvPr>
              <p:cNvSpPr>
                <a:spLocks/>
              </p:cNvSpPr>
              <p:nvPr/>
            </p:nvSpPr>
            <p:spPr bwMode="auto">
              <a:xfrm>
                <a:off x="791" y="956"/>
                <a:ext cx="291" cy="239"/>
              </a:xfrm>
              <a:custGeom>
                <a:avLst/>
                <a:gdLst>
                  <a:gd name="T0" fmla="*/ 41 w 291"/>
                  <a:gd name="T1" fmla="*/ 193 h 239"/>
                  <a:gd name="T2" fmla="*/ 105 w 291"/>
                  <a:gd name="T3" fmla="*/ 160 h 239"/>
                  <a:gd name="T4" fmla="*/ 109 w 291"/>
                  <a:gd name="T5" fmla="*/ 150 h 239"/>
                  <a:gd name="T6" fmla="*/ 87 w 291"/>
                  <a:gd name="T7" fmla="*/ 141 h 239"/>
                  <a:gd name="T8" fmla="*/ 46 w 291"/>
                  <a:gd name="T9" fmla="*/ 141 h 239"/>
                  <a:gd name="T10" fmla="*/ 14 w 291"/>
                  <a:gd name="T11" fmla="*/ 126 h 239"/>
                  <a:gd name="T12" fmla="*/ 54 w 291"/>
                  <a:gd name="T13" fmla="*/ 105 h 239"/>
                  <a:gd name="T14" fmla="*/ 39 w 291"/>
                  <a:gd name="T15" fmla="*/ 100 h 239"/>
                  <a:gd name="T16" fmla="*/ 25 w 291"/>
                  <a:gd name="T17" fmla="*/ 100 h 239"/>
                  <a:gd name="T18" fmla="*/ 14 w 291"/>
                  <a:gd name="T19" fmla="*/ 105 h 239"/>
                  <a:gd name="T20" fmla="*/ 12 w 291"/>
                  <a:gd name="T21" fmla="*/ 94 h 239"/>
                  <a:gd name="T22" fmla="*/ 11 w 291"/>
                  <a:gd name="T23" fmla="*/ 64 h 239"/>
                  <a:gd name="T24" fmla="*/ 9 w 291"/>
                  <a:gd name="T25" fmla="*/ 48 h 239"/>
                  <a:gd name="T26" fmla="*/ 73 w 291"/>
                  <a:gd name="T27" fmla="*/ 1 h 239"/>
                  <a:gd name="T28" fmla="*/ 75 w 291"/>
                  <a:gd name="T29" fmla="*/ 32 h 239"/>
                  <a:gd name="T30" fmla="*/ 79 w 291"/>
                  <a:gd name="T31" fmla="*/ 37 h 239"/>
                  <a:gd name="T32" fmla="*/ 87 w 291"/>
                  <a:gd name="T33" fmla="*/ 25 h 239"/>
                  <a:gd name="T34" fmla="*/ 116 w 291"/>
                  <a:gd name="T35" fmla="*/ 30 h 239"/>
                  <a:gd name="T36" fmla="*/ 120 w 291"/>
                  <a:gd name="T37" fmla="*/ 55 h 239"/>
                  <a:gd name="T38" fmla="*/ 129 w 291"/>
                  <a:gd name="T39" fmla="*/ 48 h 239"/>
                  <a:gd name="T40" fmla="*/ 143 w 291"/>
                  <a:gd name="T41" fmla="*/ 44 h 239"/>
                  <a:gd name="T42" fmla="*/ 141 w 291"/>
                  <a:gd name="T43" fmla="*/ 37 h 239"/>
                  <a:gd name="T44" fmla="*/ 137 w 291"/>
                  <a:gd name="T45" fmla="*/ 21 h 239"/>
                  <a:gd name="T46" fmla="*/ 157 w 291"/>
                  <a:gd name="T47" fmla="*/ 34 h 239"/>
                  <a:gd name="T48" fmla="*/ 164 w 291"/>
                  <a:gd name="T49" fmla="*/ 41 h 239"/>
                  <a:gd name="T50" fmla="*/ 171 w 291"/>
                  <a:gd name="T51" fmla="*/ 87 h 239"/>
                  <a:gd name="T52" fmla="*/ 184 w 291"/>
                  <a:gd name="T53" fmla="*/ 80 h 239"/>
                  <a:gd name="T54" fmla="*/ 180 w 291"/>
                  <a:gd name="T55" fmla="*/ 55 h 239"/>
                  <a:gd name="T56" fmla="*/ 175 w 291"/>
                  <a:gd name="T57" fmla="*/ 14 h 239"/>
                  <a:gd name="T58" fmla="*/ 177 w 291"/>
                  <a:gd name="T59" fmla="*/ 3 h 239"/>
                  <a:gd name="T60" fmla="*/ 195 w 291"/>
                  <a:gd name="T61" fmla="*/ 12 h 239"/>
                  <a:gd name="T62" fmla="*/ 200 w 291"/>
                  <a:gd name="T63" fmla="*/ 9 h 239"/>
                  <a:gd name="T64" fmla="*/ 218 w 291"/>
                  <a:gd name="T65" fmla="*/ 28 h 239"/>
                  <a:gd name="T66" fmla="*/ 227 w 291"/>
                  <a:gd name="T67" fmla="*/ 80 h 239"/>
                  <a:gd name="T68" fmla="*/ 232 w 291"/>
                  <a:gd name="T69" fmla="*/ 105 h 239"/>
                  <a:gd name="T70" fmla="*/ 250 w 291"/>
                  <a:gd name="T71" fmla="*/ 141 h 239"/>
                  <a:gd name="T72" fmla="*/ 262 w 291"/>
                  <a:gd name="T73" fmla="*/ 141 h 239"/>
                  <a:gd name="T74" fmla="*/ 282 w 291"/>
                  <a:gd name="T75" fmla="*/ 164 h 239"/>
                  <a:gd name="T76" fmla="*/ 291 w 291"/>
                  <a:gd name="T77" fmla="*/ 175 h 239"/>
                  <a:gd name="T78" fmla="*/ 280 w 291"/>
                  <a:gd name="T79" fmla="*/ 185 h 239"/>
                  <a:gd name="T80" fmla="*/ 273 w 291"/>
                  <a:gd name="T81" fmla="*/ 175 h 239"/>
                  <a:gd name="T82" fmla="*/ 264 w 291"/>
                  <a:gd name="T83" fmla="*/ 185 h 239"/>
                  <a:gd name="T84" fmla="*/ 255 w 291"/>
                  <a:gd name="T85" fmla="*/ 193 h 239"/>
                  <a:gd name="T86" fmla="*/ 271 w 291"/>
                  <a:gd name="T87" fmla="*/ 196 h 239"/>
                  <a:gd name="T88" fmla="*/ 270 w 291"/>
                  <a:gd name="T89" fmla="*/ 205 h 239"/>
                  <a:gd name="T90" fmla="*/ 280 w 291"/>
                  <a:gd name="T91" fmla="*/ 212 h 239"/>
                  <a:gd name="T92" fmla="*/ 268 w 291"/>
                  <a:gd name="T93" fmla="*/ 219 h 239"/>
                  <a:gd name="T94" fmla="*/ 255 w 291"/>
                  <a:gd name="T95" fmla="*/ 225 h 239"/>
                  <a:gd name="T96" fmla="*/ 232 w 291"/>
                  <a:gd name="T97" fmla="*/ 221 h 239"/>
                  <a:gd name="T98" fmla="*/ 216 w 291"/>
                  <a:gd name="T99" fmla="*/ 209 h 239"/>
                  <a:gd name="T100" fmla="*/ 200 w 291"/>
                  <a:gd name="T101" fmla="*/ 194 h 239"/>
                  <a:gd name="T102" fmla="*/ 168 w 291"/>
                  <a:gd name="T103" fmla="*/ 219 h 239"/>
                  <a:gd name="T104" fmla="*/ 137 w 291"/>
                  <a:gd name="T105" fmla="*/ 234 h 239"/>
                  <a:gd name="T106" fmla="*/ 125 w 291"/>
                  <a:gd name="T107" fmla="*/ 237 h 239"/>
                  <a:gd name="T108" fmla="*/ 87 w 291"/>
                  <a:gd name="T109" fmla="*/ 221 h 239"/>
                  <a:gd name="T110" fmla="*/ 82 w 291"/>
                  <a:gd name="T111" fmla="*/ 20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1" h="239">
                    <a:moveTo>
                      <a:pt x="68" y="205"/>
                    </a:moveTo>
                    <a:lnTo>
                      <a:pt x="66" y="207"/>
                    </a:lnTo>
                    <a:lnTo>
                      <a:pt x="61" y="207"/>
                    </a:lnTo>
                    <a:lnTo>
                      <a:pt x="57" y="205"/>
                    </a:lnTo>
                    <a:lnTo>
                      <a:pt x="52" y="203"/>
                    </a:lnTo>
                    <a:lnTo>
                      <a:pt x="41" y="196"/>
                    </a:lnTo>
                    <a:lnTo>
                      <a:pt x="41" y="193"/>
                    </a:lnTo>
                    <a:lnTo>
                      <a:pt x="37" y="193"/>
                    </a:lnTo>
                    <a:lnTo>
                      <a:pt x="36" y="191"/>
                    </a:lnTo>
                    <a:lnTo>
                      <a:pt x="34" y="185"/>
                    </a:lnTo>
                    <a:lnTo>
                      <a:pt x="30" y="182"/>
                    </a:lnTo>
                    <a:lnTo>
                      <a:pt x="27" y="171"/>
                    </a:lnTo>
                    <a:lnTo>
                      <a:pt x="79" y="155"/>
                    </a:lnTo>
                    <a:lnTo>
                      <a:pt x="105" y="160"/>
                    </a:lnTo>
                    <a:lnTo>
                      <a:pt x="109" y="157"/>
                    </a:lnTo>
                    <a:lnTo>
                      <a:pt x="107" y="153"/>
                    </a:lnTo>
                    <a:lnTo>
                      <a:pt x="107" y="153"/>
                    </a:lnTo>
                    <a:lnTo>
                      <a:pt x="109" y="155"/>
                    </a:lnTo>
                    <a:lnTo>
                      <a:pt x="112" y="153"/>
                    </a:lnTo>
                    <a:lnTo>
                      <a:pt x="111" y="151"/>
                    </a:lnTo>
                    <a:lnTo>
                      <a:pt x="109" y="150"/>
                    </a:lnTo>
                    <a:lnTo>
                      <a:pt x="107" y="148"/>
                    </a:lnTo>
                    <a:lnTo>
                      <a:pt x="102" y="148"/>
                    </a:lnTo>
                    <a:lnTo>
                      <a:pt x="100" y="144"/>
                    </a:lnTo>
                    <a:lnTo>
                      <a:pt x="98" y="144"/>
                    </a:lnTo>
                    <a:lnTo>
                      <a:pt x="93" y="143"/>
                    </a:lnTo>
                    <a:lnTo>
                      <a:pt x="91" y="141"/>
                    </a:lnTo>
                    <a:lnTo>
                      <a:pt x="87" y="141"/>
                    </a:lnTo>
                    <a:lnTo>
                      <a:pt x="86" y="141"/>
                    </a:lnTo>
                    <a:lnTo>
                      <a:pt x="82" y="139"/>
                    </a:lnTo>
                    <a:lnTo>
                      <a:pt x="57" y="146"/>
                    </a:lnTo>
                    <a:lnTo>
                      <a:pt x="55" y="144"/>
                    </a:lnTo>
                    <a:lnTo>
                      <a:pt x="50" y="144"/>
                    </a:lnTo>
                    <a:lnTo>
                      <a:pt x="48" y="143"/>
                    </a:lnTo>
                    <a:lnTo>
                      <a:pt x="46" y="141"/>
                    </a:lnTo>
                    <a:lnTo>
                      <a:pt x="36" y="143"/>
                    </a:lnTo>
                    <a:lnTo>
                      <a:pt x="30" y="141"/>
                    </a:lnTo>
                    <a:lnTo>
                      <a:pt x="25" y="141"/>
                    </a:lnTo>
                    <a:lnTo>
                      <a:pt x="25" y="139"/>
                    </a:lnTo>
                    <a:lnTo>
                      <a:pt x="25" y="139"/>
                    </a:lnTo>
                    <a:lnTo>
                      <a:pt x="20" y="137"/>
                    </a:lnTo>
                    <a:lnTo>
                      <a:pt x="14" y="126"/>
                    </a:lnTo>
                    <a:lnTo>
                      <a:pt x="12" y="123"/>
                    </a:lnTo>
                    <a:lnTo>
                      <a:pt x="18" y="116"/>
                    </a:lnTo>
                    <a:lnTo>
                      <a:pt x="48" y="105"/>
                    </a:lnTo>
                    <a:lnTo>
                      <a:pt x="46" y="107"/>
                    </a:lnTo>
                    <a:lnTo>
                      <a:pt x="48" y="107"/>
                    </a:lnTo>
                    <a:lnTo>
                      <a:pt x="52" y="107"/>
                    </a:lnTo>
                    <a:lnTo>
                      <a:pt x="54" y="105"/>
                    </a:lnTo>
                    <a:lnTo>
                      <a:pt x="54" y="103"/>
                    </a:lnTo>
                    <a:lnTo>
                      <a:pt x="48" y="103"/>
                    </a:lnTo>
                    <a:lnTo>
                      <a:pt x="52" y="100"/>
                    </a:lnTo>
                    <a:lnTo>
                      <a:pt x="55" y="100"/>
                    </a:lnTo>
                    <a:lnTo>
                      <a:pt x="57" y="98"/>
                    </a:lnTo>
                    <a:lnTo>
                      <a:pt x="57" y="96"/>
                    </a:lnTo>
                    <a:lnTo>
                      <a:pt x="39" y="100"/>
                    </a:lnTo>
                    <a:lnTo>
                      <a:pt x="36" y="101"/>
                    </a:lnTo>
                    <a:lnTo>
                      <a:pt x="32" y="101"/>
                    </a:lnTo>
                    <a:lnTo>
                      <a:pt x="30" y="103"/>
                    </a:lnTo>
                    <a:lnTo>
                      <a:pt x="29" y="103"/>
                    </a:lnTo>
                    <a:lnTo>
                      <a:pt x="27" y="101"/>
                    </a:lnTo>
                    <a:lnTo>
                      <a:pt x="27" y="101"/>
                    </a:lnTo>
                    <a:lnTo>
                      <a:pt x="25" y="100"/>
                    </a:lnTo>
                    <a:lnTo>
                      <a:pt x="23" y="101"/>
                    </a:lnTo>
                    <a:lnTo>
                      <a:pt x="25" y="101"/>
                    </a:lnTo>
                    <a:lnTo>
                      <a:pt x="25" y="103"/>
                    </a:lnTo>
                    <a:lnTo>
                      <a:pt x="20" y="103"/>
                    </a:lnTo>
                    <a:lnTo>
                      <a:pt x="20" y="105"/>
                    </a:lnTo>
                    <a:lnTo>
                      <a:pt x="16" y="105"/>
                    </a:lnTo>
                    <a:lnTo>
                      <a:pt x="14" y="105"/>
                    </a:lnTo>
                    <a:lnTo>
                      <a:pt x="12" y="101"/>
                    </a:lnTo>
                    <a:lnTo>
                      <a:pt x="14" y="100"/>
                    </a:lnTo>
                    <a:lnTo>
                      <a:pt x="16" y="98"/>
                    </a:lnTo>
                    <a:lnTo>
                      <a:pt x="21" y="98"/>
                    </a:lnTo>
                    <a:lnTo>
                      <a:pt x="20" y="91"/>
                    </a:lnTo>
                    <a:lnTo>
                      <a:pt x="16" y="93"/>
                    </a:lnTo>
                    <a:lnTo>
                      <a:pt x="12" y="94"/>
                    </a:lnTo>
                    <a:lnTo>
                      <a:pt x="11" y="94"/>
                    </a:lnTo>
                    <a:lnTo>
                      <a:pt x="11" y="91"/>
                    </a:lnTo>
                    <a:lnTo>
                      <a:pt x="9" y="91"/>
                    </a:lnTo>
                    <a:lnTo>
                      <a:pt x="2" y="93"/>
                    </a:lnTo>
                    <a:lnTo>
                      <a:pt x="0" y="80"/>
                    </a:lnTo>
                    <a:lnTo>
                      <a:pt x="2" y="75"/>
                    </a:lnTo>
                    <a:lnTo>
                      <a:pt x="11" y="64"/>
                    </a:lnTo>
                    <a:lnTo>
                      <a:pt x="16" y="62"/>
                    </a:lnTo>
                    <a:lnTo>
                      <a:pt x="16" y="59"/>
                    </a:lnTo>
                    <a:lnTo>
                      <a:pt x="16" y="57"/>
                    </a:lnTo>
                    <a:lnTo>
                      <a:pt x="14" y="55"/>
                    </a:lnTo>
                    <a:lnTo>
                      <a:pt x="11" y="55"/>
                    </a:lnTo>
                    <a:lnTo>
                      <a:pt x="9" y="53"/>
                    </a:lnTo>
                    <a:lnTo>
                      <a:pt x="9" y="48"/>
                    </a:lnTo>
                    <a:lnTo>
                      <a:pt x="11" y="44"/>
                    </a:lnTo>
                    <a:lnTo>
                      <a:pt x="37" y="18"/>
                    </a:lnTo>
                    <a:lnTo>
                      <a:pt x="41" y="18"/>
                    </a:lnTo>
                    <a:lnTo>
                      <a:pt x="43" y="14"/>
                    </a:lnTo>
                    <a:lnTo>
                      <a:pt x="48" y="12"/>
                    </a:lnTo>
                    <a:lnTo>
                      <a:pt x="70" y="0"/>
                    </a:lnTo>
                    <a:lnTo>
                      <a:pt x="73" y="1"/>
                    </a:lnTo>
                    <a:lnTo>
                      <a:pt x="75" y="3"/>
                    </a:lnTo>
                    <a:lnTo>
                      <a:pt x="77" y="5"/>
                    </a:lnTo>
                    <a:lnTo>
                      <a:pt x="77" y="7"/>
                    </a:lnTo>
                    <a:lnTo>
                      <a:pt x="79" y="9"/>
                    </a:lnTo>
                    <a:lnTo>
                      <a:pt x="80" y="28"/>
                    </a:lnTo>
                    <a:lnTo>
                      <a:pt x="77" y="30"/>
                    </a:lnTo>
                    <a:lnTo>
                      <a:pt x="75" y="32"/>
                    </a:lnTo>
                    <a:lnTo>
                      <a:pt x="75" y="35"/>
                    </a:lnTo>
                    <a:lnTo>
                      <a:pt x="75" y="35"/>
                    </a:lnTo>
                    <a:lnTo>
                      <a:pt x="73" y="37"/>
                    </a:lnTo>
                    <a:lnTo>
                      <a:pt x="70" y="39"/>
                    </a:lnTo>
                    <a:lnTo>
                      <a:pt x="70" y="41"/>
                    </a:lnTo>
                    <a:lnTo>
                      <a:pt x="71" y="43"/>
                    </a:lnTo>
                    <a:lnTo>
                      <a:pt x="79" y="37"/>
                    </a:lnTo>
                    <a:lnTo>
                      <a:pt x="80" y="37"/>
                    </a:lnTo>
                    <a:lnTo>
                      <a:pt x="82" y="41"/>
                    </a:lnTo>
                    <a:lnTo>
                      <a:pt x="87" y="37"/>
                    </a:lnTo>
                    <a:lnTo>
                      <a:pt x="87" y="34"/>
                    </a:lnTo>
                    <a:lnTo>
                      <a:pt x="86" y="32"/>
                    </a:lnTo>
                    <a:lnTo>
                      <a:pt x="86" y="28"/>
                    </a:lnTo>
                    <a:lnTo>
                      <a:pt x="87" y="25"/>
                    </a:lnTo>
                    <a:lnTo>
                      <a:pt x="91" y="23"/>
                    </a:lnTo>
                    <a:lnTo>
                      <a:pt x="91" y="21"/>
                    </a:lnTo>
                    <a:lnTo>
                      <a:pt x="93" y="19"/>
                    </a:lnTo>
                    <a:lnTo>
                      <a:pt x="96" y="19"/>
                    </a:lnTo>
                    <a:lnTo>
                      <a:pt x="104" y="25"/>
                    </a:lnTo>
                    <a:lnTo>
                      <a:pt x="114" y="26"/>
                    </a:lnTo>
                    <a:lnTo>
                      <a:pt x="116" y="30"/>
                    </a:lnTo>
                    <a:lnTo>
                      <a:pt x="120" y="32"/>
                    </a:lnTo>
                    <a:lnTo>
                      <a:pt x="121" y="34"/>
                    </a:lnTo>
                    <a:lnTo>
                      <a:pt x="125" y="37"/>
                    </a:lnTo>
                    <a:lnTo>
                      <a:pt x="125" y="43"/>
                    </a:lnTo>
                    <a:lnTo>
                      <a:pt x="114" y="55"/>
                    </a:lnTo>
                    <a:lnTo>
                      <a:pt x="114" y="57"/>
                    </a:lnTo>
                    <a:lnTo>
                      <a:pt x="120" y="55"/>
                    </a:lnTo>
                    <a:lnTo>
                      <a:pt x="121" y="51"/>
                    </a:lnTo>
                    <a:lnTo>
                      <a:pt x="125" y="50"/>
                    </a:lnTo>
                    <a:lnTo>
                      <a:pt x="125" y="51"/>
                    </a:lnTo>
                    <a:lnTo>
                      <a:pt x="123" y="55"/>
                    </a:lnTo>
                    <a:lnTo>
                      <a:pt x="127" y="57"/>
                    </a:lnTo>
                    <a:lnTo>
                      <a:pt x="127" y="55"/>
                    </a:lnTo>
                    <a:lnTo>
                      <a:pt x="129" y="48"/>
                    </a:lnTo>
                    <a:lnTo>
                      <a:pt x="130" y="46"/>
                    </a:lnTo>
                    <a:lnTo>
                      <a:pt x="132" y="44"/>
                    </a:lnTo>
                    <a:lnTo>
                      <a:pt x="136" y="44"/>
                    </a:lnTo>
                    <a:lnTo>
                      <a:pt x="137" y="43"/>
                    </a:lnTo>
                    <a:lnTo>
                      <a:pt x="143" y="48"/>
                    </a:lnTo>
                    <a:lnTo>
                      <a:pt x="143" y="46"/>
                    </a:lnTo>
                    <a:lnTo>
                      <a:pt x="143" y="44"/>
                    </a:lnTo>
                    <a:lnTo>
                      <a:pt x="141" y="43"/>
                    </a:lnTo>
                    <a:lnTo>
                      <a:pt x="143" y="43"/>
                    </a:lnTo>
                    <a:lnTo>
                      <a:pt x="145" y="44"/>
                    </a:lnTo>
                    <a:lnTo>
                      <a:pt x="146" y="44"/>
                    </a:lnTo>
                    <a:lnTo>
                      <a:pt x="145" y="41"/>
                    </a:lnTo>
                    <a:lnTo>
                      <a:pt x="141" y="39"/>
                    </a:lnTo>
                    <a:lnTo>
                      <a:pt x="141" y="37"/>
                    </a:lnTo>
                    <a:lnTo>
                      <a:pt x="143" y="35"/>
                    </a:lnTo>
                    <a:lnTo>
                      <a:pt x="146" y="39"/>
                    </a:lnTo>
                    <a:lnTo>
                      <a:pt x="146" y="37"/>
                    </a:lnTo>
                    <a:lnTo>
                      <a:pt x="143" y="30"/>
                    </a:lnTo>
                    <a:lnTo>
                      <a:pt x="141" y="30"/>
                    </a:lnTo>
                    <a:lnTo>
                      <a:pt x="137" y="23"/>
                    </a:lnTo>
                    <a:lnTo>
                      <a:pt x="137" y="21"/>
                    </a:lnTo>
                    <a:lnTo>
                      <a:pt x="139" y="19"/>
                    </a:lnTo>
                    <a:lnTo>
                      <a:pt x="148" y="23"/>
                    </a:lnTo>
                    <a:lnTo>
                      <a:pt x="148" y="26"/>
                    </a:lnTo>
                    <a:lnTo>
                      <a:pt x="152" y="26"/>
                    </a:lnTo>
                    <a:lnTo>
                      <a:pt x="152" y="28"/>
                    </a:lnTo>
                    <a:lnTo>
                      <a:pt x="154" y="32"/>
                    </a:lnTo>
                    <a:lnTo>
                      <a:pt x="157" y="34"/>
                    </a:lnTo>
                    <a:lnTo>
                      <a:pt x="157" y="32"/>
                    </a:lnTo>
                    <a:lnTo>
                      <a:pt x="159" y="35"/>
                    </a:lnTo>
                    <a:lnTo>
                      <a:pt x="159" y="35"/>
                    </a:lnTo>
                    <a:lnTo>
                      <a:pt x="162" y="37"/>
                    </a:lnTo>
                    <a:lnTo>
                      <a:pt x="162" y="39"/>
                    </a:lnTo>
                    <a:lnTo>
                      <a:pt x="161" y="41"/>
                    </a:lnTo>
                    <a:lnTo>
                      <a:pt x="164" y="41"/>
                    </a:lnTo>
                    <a:lnTo>
                      <a:pt x="166" y="46"/>
                    </a:lnTo>
                    <a:lnTo>
                      <a:pt x="166" y="59"/>
                    </a:lnTo>
                    <a:lnTo>
                      <a:pt x="168" y="62"/>
                    </a:lnTo>
                    <a:lnTo>
                      <a:pt x="170" y="71"/>
                    </a:lnTo>
                    <a:lnTo>
                      <a:pt x="173" y="76"/>
                    </a:lnTo>
                    <a:lnTo>
                      <a:pt x="171" y="80"/>
                    </a:lnTo>
                    <a:lnTo>
                      <a:pt x="171" y="87"/>
                    </a:lnTo>
                    <a:lnTo>
                      <a:pt x="173" y="87"/>
                    </a:lnTo>
                    <a:lnTo>
                      <a:pt x="175" y="91"/>
                    </a:lnTo>
                    <a:lnTo>
                      <a:pt x="177" y="91"/>
                    </a:lnTo>
                    <a:lnTo>
                      <a:pt x="179" y="89"/>
                    </a:lnTo>
                    <a:lnTo>
                      <a:pt x="182" y="87"/>
                    </a:lnTo>
                    <a:lnTo>
                      <a:pt x="184" y="84"/>
                    </a:lnTo>
                    <a:lnTo>
                      <a:pt x="184" y="80"/>
                    </a:lnTo>
                    <a:lnTo>
                      <a:pt x="187" y="80"/>
                    </a:lnTo>
                    <a:lnTo>
                      <a:pt x="187" y="78"/>
                    </a:lnTo>
                    <a:lnTo>
                      <a:pt x="184" y="73"/>
                    </a:lnTo>
                    <a:lnTo>
                      <a:pt x="182" y="69"/>
                    </a:lnTo>
                    <a:lnTo>
                      <a:pt x="182" y="66"/>
                    </a:lnTo>
                    <a:lnTo>
                      <a:pt x="182" y="64"/>
                    </a:lnTo>
                    <a:lnTo>
                      <a:pt x="180" y="55"/>
                    </a:lnTo>
                    <a:lnTo>
                      <a:pt x="180" y="55"/>
                    </a:lnTo>
                    <a:lnTo>
                      <a:pt x="180" y="50"/>
                    </a:lnTo>
                    <a:lnTo>
                      <a:pt x="179" y="48"/>
                    </a:lnTo>
                    <a:lnTo>
                      <a:pt x="173" y="19"/>
                    </a:lnTo>
                    <a:lnTo>
                      <a:pt x="175" y="19"/>
                    </a:lnTo>
                    <a:lnTo>
                      <a:pt x="175" y="16"/>
                    </a:lnTo>
                    <a:lnTo>
                      <a:pt x="175" y="14"/>
                    </a:lnTo>
                    <a:lnTo>
                      <a:pt x="173" y="12"/>
                    </a:lnTo>
                    <a:lnTo>
                      <a:pt x="175" y="10"/>
                    </a:lnTo>
                    <a:lnTo>
                      <a:pt x="177" y="10"/>
                    </a:lnTo>
                    <a:lnTo>
                      <a:pt x="179" y="9"/>
                    </a:lnTo>
                    <a:lnTo>
                      <a:pt x="175" y="5"/>
                    </a:lnTo>
                    <a:lnTo>
                      <a:pt x="175" y="3"/>
                    </a:lnTo>
                    <a:lnTo>
                      <a:pt x="177" y="3"/>
                    </a:lnTo>
                    <a:lnTo>
                      <a:pt x="177" y="1"/>
                    </a:lnTo>
                    <a:lnTo>
                      <a:pt x="179" y="1"/>
                    </a:lnTo>
                    <a:lnTo>
                      <a:pt x="184" y="3"/>
                    </a:lnTo>
                    <a:lnTo>
                      <a:pt x="184" y="5"/>
                    </a:lnTo>
                    <a:lnTo>
                      <a:pt x="189" y="10"/>
                    </a:lnTo>
                    <a:lnTo>
                      <a:pt x="195" y="12"/>
                    </a:lnTo>
                    <a:lnTo>
                      <a:pt x="195" y="12"/>
                    </a:lnTo>
                    <a:lnTo>
                      <a:pt x="195" y="9"/>
                    </a:lnTo>
                    <a:lnTo>
                      <a:pt x="195" y="9"/>
                    </a:lnTo>
                    <a:lnTo>
                      <a:pt x="193" y="5"/>
                    </a:lnTo>
                    <a:lnTo>
                      <a:pt x="195" y="5"/>
                    </a:lnTo>
                    <a:lnTo>
                      <a:pt x="198" y="5"/>
                    </a:lnTo>
                    <a:lnTo>
                      <a:pt x="198" y="7"/>
                    </a:lnTo>
                    <a:lnTo>
                      <a:pt x="200" y="9"/>
                    </a:lnTo>
                    <a:lnTo>
                      <a:pt x="202" y="14"/>
                    </a:lnTo>
                    <a:lnTo>
                      <a:pt x="204" y="16"/>
                    </a:lnTo>
                    <a:lnTo>
                      <a:pt x="211" y="19"/>
                    </a:lnTo>
                    <a:lnTo>
                      <a:pt x="211" y="21"/>
                    </a:lnTo>
                    <a:lnTo>
                      <a:pt x="214" y="25"/>
                    </a:lnTo>
                    <a:lnTo>
                      <a:pt x="216" y="26"/>
                    </a:lnTo>
                    <a:lnTo>
                      <a:pt x="218" y="28"/>
                    </a:lnTo>
                    <a:lnTo>
                      <a:pt x="220" y="30"/>
                    </a:lnTo>
                    <a:lnTo>
                      <a:pt x="220" y="32"/>
                    </a:lnTo>
                    <a:lnTo>
                      <a:pt x="218" y="35"/>
                    </a:lnTo>
                    <a:lnTo>
                      <a:pt x="220" y="35"/>
                    </a:lnTo>
                    <a:lnTo>
                      <a:pt x="225" y="73"/>
                    </a:lnTo>
                    <a:lnTo>
                      <a:pt x="225" y="73"/>
                    </a:lnTo>
                    <a:lnTo>
                      <a:pt x="227" y="80"/>
                    </a:lnTo>
                    <a:lnTo>
                      <a:pt x="234" y="89"/>
                    </a:lnTo>
                    <a:lnTo>
                      <a:pt x="236" y="94"/>
                    </a:lnTo>
                    <a:lnTo>
                      <a:pt x="234" y="96"/>
                    </a:lnTo>
                    <a:lnTo>
                      <a:pt x="236" y="98"/>
                    </a:lnTo>
                    <a:lnTo>
                      <a:pt x="236" y="103"/>
                    </a:lnTo>
                    <a:lnTo>
                      <a:pt x="236" y="103"/>
                    </a:lnTo>
                    <a:lnTo>
                      <a:pt x="232" y="105"/>
                    </a:lnTo>
                    <a:lnTo>
                      <a:pt x="234" y="112"/>
                    </a:lnTo>
                    <a:lnTo>
                      <a:pt x="232" y="116"/>
                    </a:lnTo>
                    <a:lnTo>
                      <a:pt x="234" y="119"/>
                    </a:lnTo>
                    <a:lnTo>
                      <a:pt x="237" y="123"/>
                    </a:lnTo>
                    <a:lnTo>
                      <a:pt x="243" y="134"/>
                    </a:lnTo>
                    <a:lnTo>
                      <a:pt x="248" y="135"/>
                    </a:lnTo>
                    <a:lnTo>
                      <a:pt x="250" y="141"/>
                    </a:lnTo>
                    <a:lnTo>
                      <a:pt x="252" y="141"/>
                    </a:lnTo>
                    <a:lnTo>
                      <a:pt x="254" y="143"/>
                    </a:lnTo>
                    <a:lnTo>
                      <a:pt x="255" y="144"/>
                    </a:lnTo>
                    <a:lnTo>
                      <a:pt x="257" y="143"/>
                    </a:lnTo>
                    <a:lnTo>
                      <a:pt x="257" y="141"/>
                    </a:lnTo>
                    <a:lnTo>
                      <a:pt x="259" y="139"/>
                    </a:lnTo>
                    <a:lnTo>
                      <a:pt x="262" y="141"/>
                    </a:lnTo>
                    <a:lnTo>
                      <a:pt x="264" y="143"/>
                    </a:lnTo>
                    <a:lnTo>
                      <a:pt x="262" y="144"/>
                    </a:lnTo>
                    <a:lnTo>
                      <a:pt x="277" y="157"/>
                    </a:lnTo>
                    <a:lnTo>
                      <a:pt x="280" y="157"/>
                    </a:lnTo>
                    <a:lnTo>
                      <a:pt x="282" y="159"/>
                    </a:lnTo>
                    <a:lnTo>
                      <a:pt x="280" y="162"/>
                    </a:lnTo>
                    <a:lnTo>
                      <a:pt x="282" y="164"/>
                    </a:lnTo>
                    <a:lnTo>
                      <a:pt x="284" y="164"/>
                    </a:lnTo>
                    <a:lnTo>
                      <a:pt x="286" y="164"/>
                    </a:lnTo>
                    <a:lnTo>
                      <a:pt x="287" y="164"/>
                    </a:lnTo>
                    <a:lnTo>
                      <a:pt x="289" y="164"/>
                    </a:lnTo>
                    <a:lnTo>
                      <a:pt x="291" y="164"/>
                    </a:lnTo>
                    <a:lnTo>
                      <a:pt x="291" y="171"/>
                    </a:lnTo>
                    <a:lnTo>
                      <a:pt x="291" y="175"/>
                    </a:lnTo>
                    <a:lnTo>
                      <a:pt x="291" y="182"/>
                    </a:lnTo>
                    <a:lnTo>
                      <a:pt x="289" y="185"/>
                    </a:lnTo>
                    <a:lnTo>
                      <a:pt x="287" y="187"/>
                    </a:lnTo>
                    <a:lnTo>
                      <a:pt x="286" y="185"/>
                    </a:lnTo>
                    <a:lnTo>
                      <a:pt x="282" y="180"/>
                    </a:lnTo>
                    <a:lnTo>
                      <a:pt x="282" y="175"/>
                    </a:lnTo>
                    <a:lnTo>
                      <a:pt x="280" y="185"/>
                    </a:lnTo>
                    <a:lnTo>
                      <a:pt x="279" y="187"/>
                    </a:lnTo>
                    <a:lnTo>
                      <a:pt x="279" y="184"/>
                    </a:lnTo>
                    <a:lnTo>
                      <a:pt x="277" y="184"/>
                    </a:lnTo>
                    <a:lnTo>
                      <a:pt x="275" y="185"/>
                    </a:lnTo>
                    <a:lnTo>
                      <a:pt x="275" y="182"/>
                    </a:lnTo>
                    <a:lnTo>
                      <a:pt x="273" y="178"/>
                    </a:lnTo>
                    <a:lnTo>
                      <a:pt x="273" y="175"/>
                    </a:lnTo>
                    <a:lnTo>
                      <a:pt x="271" y="176"/>
                    </a:lnTo>
                    <a:lnTo>
                      <a:pt x="270" y="176"/>
                    </a:lnTo>
                    <a:lnTo>
                      <a:pt x="270" y="176"/>
                    </a:lnTo>
                    <a:lnTo>
                      <a:pt x="268" y="180"/>
                    </a:lnTo>
                    <a:lnTo>
                      <a:pt x="268" y="180"/>
                    </a:lnTo>
                    <a:lnTo>
                      <a:pt x="264" y="184"/>
                    </a:lnTo>
                    <a:lnTo>
                      <a:pt x="264" y="185"/>
                    </a:lnTo>
                    <a:lnTo>
                      <a:pt x="264" y="185"/>
                    </a:lnTo>
                    <a:lnTo>
                      <a:pt x="266" y="193"/>
                    </a:lnTo>
                    <a:lnTo>
                      <a:pt x="262" y="193"/>
                    </a:lnTo>
                    <a:lnTo>
                      <a:pt x="261" y="191"/>
                    </a:lnTo>
                    <a:lnTo>
                      <a:pt x="257" y="191"/>
                    </a:lnTo>
                    <a:lnTo>
                      <a:pt x="255" y="191"/>
                    </a:lnTo>
                    <a:lnTo>
                      <a:pt x="255" y="193"/>
                    </a:lnTo>
                    <a:lnTo>
                      <a:pt x="257" y="198"/>
                    </a:lnTo>
                    <a:lnTo>
                      <a:pt x="257" y="205"/>
                    </a:lnTo>
                    <a:lnTo>
                      <a:pt x="259" y="200"/>
                    </a:lnTo>
                    <a:lnTo>
                      <a:pt x="264" y="196"/>
                    </a:lnTo>
                    <a:lnTo>
                      <a:pt x="264" y="194"/>
                    </a:lnTo>
                    <a:lnTo>
                      <a:pt x="271" y="194"/>
                    </a:lnTo>
                    <a:lnTo>
                      <a:pt x="271" y="196"/>
                    </a:lnTo>
                    <a:lnTo>
                      <a:pt x="275" y="196"/>
                    </a:lnTo>
                    <a:lnTo>
                      <a:pt x="273" y="198"/>
                    </a:lnTo>
                    <a:lnTo>
                      <a:pt x="273" y="200"/>
                    </a:lnTo>
                    <a:lnTo>
                      <a:pt x="271" y="201"/>
                    </a:lnTo>
                    <a:lnTo>
                      <a:pt x="271" y="203"/>
                    </a:lnTo>
                    <a:lnTo>
                      <a:pt x="270" y="203"/>
                    </a:lnTo>
                    <a:lnTo>
                      <a:pt x="270" y="205"/>
                    </a:lnTo>
                    <a:lnTo>
                      <a:pt x="271" y="207"/>
                    </a:lnTo>
                    <a:lnTo>
                      <a:pt x="273" y="209"/>
                    </a:lnTo>
                    <a:lnTo>
                      <a:pt x="273" y="205"/>
                    </a:lnTo>
                    <a:lnTo>
                      <a:pt x="277" y="207"/>
                    </a:lnTo>
                    <a:lnTo>
                      <a:pt x="280" y="207"/>
                    </a:lnTo>
                    <a:lnTo>
                      <a:pt x="280" y="210"/>
                    </a:lnTo>
                    <a:lnTo>
                      <a:pt x="280" y="212"/>
                    </a:lnTo>
                    <a:lnTo>
                      <a:pt x="279" y="212"/>
                    </a:lnTo>
                    <a:lnTo>
                      <a:pt x="279" y="212"/>
                    </a:lnTo>
                    <a:lnTo>
                      <a:pt x="277" y="214"/>
                    </a:lnTo>
                    <a:lnTo>
                      <a:pt x="275" y="216"/>
                    </a:lnTo>
                    <a:lnTo>
                      <a:pt x="275" y="218"/>
                    </a:lnTo>
                    <a:lnTo>
                      <a:pt x="273" y="218"/>
                    </a:lnTo>
                    <a:lnTo>
                      <a:pt x="268" y="219"/>
                    </a:lnTo>
                    <a:lnTo>
                      <a:pt x="268" y="223"/>
                    </a:lnTo>
                    <a:lnTo>
                      <a:pt x="262" y="223"/>
                    </a:lnTo>
                    <a:lnTo>
                      <a:pt x="261" y="221"/>
                    </a:lnTo>
                    <a:lnTo>
                      <a:pt x="261" y="225"/>
                    </a:lnTo>
                    <a:lnTo>
                      <a:pt x="259" y="225"/>
                    </a:lnTo>
                    <a:lnTo>
                      <a:pt x="259" y="226"/>
                    </a:lnTo>
                    <a:lnTo>
                      <a:pt x="255" y="225"/>
                    </a:lnTo>
                    <a:lnTo>
                      <a:pt x="252" y="226"/>
                    </a:lnTo>
                    <a:lnTo>
                      <a:pt x="245" y="225"/>
                    </a:lnTo>
                    <a:lnTo>
                      <a:pt x="243" y="223"/>
                    </a:lnTo>
                    <a:lnTo>
                      <a:pt x="237" y="221"/>
                    </a:lnTo>
                    <a:lnTo>
                      <a:pt x="236" y="219"/>
                    </a:lnTo>
                    <a:lnTo>
                      <a:pt x="234" y="219"/>
                    </a:lnTo>
                    <a:lnTo>
                      <a:pt x="232" y="221"/>
                    </a:lnTo>
                    <a:lnTo>
                      <a:pt x="221" y="219"/>
                    </a:lnTo>
                    <a:lnTo>
                      <a:pt x="221" y="218"/>
                    </a:lnTo>
                    <a:lnTo>
                      <a:pt x="227" y="212"/>
                    </a:lnTo>
                    <a:lnTo>
                      <a:pt x="225" y="210"/>
                    </a:lnTo>
                    <a:lnTo>
                      <a:pt x="221" y="212"/>
                    </a:lnTo>
                    <a:lnTo>
                      <a:pt x="218" y="210"/>
                    </a:lnTo>
                    <a:lnTo>
                      <a:pt x="216" y="209"/>
                    </a:lnTo>
                    <a:lnTo>
                      <a:pt x="212" y="209"/>
                    </a:lnTo>
                    <a:lnTo>
                      <a:pt x="211" y="209"/>
                    </a:lnTo>
                    <a:lnTo>
                      <a:pt x="204" y="207"/>
                    </a:lnTo>
                    <a:lnTo>
                      <a:pt x="204" y="205"/>
                    </a:lnTo>
                    <a:lnTo>
                      <a:pt x="205" y="203"/>
                    </a:lnTo>
                    <a:lnTo>
                      <a:pt x="202" y="194"/>
                    </a:lnTo>
                    <a:lnTo>
                      <a:pt x="200" y="194"/>
                    </a:lnTo>
                    <a:lnTo>
                      <a:pt x="196" y="198"/>
                    </a:lnTo>
                    <a:lnTo>
                      <a:pt x="193" y="200"/>
                    </a:lnTo>
                    <a:lnTo>
                      <a:pt x="195" y="205"/>
                    </a:lnTo>
                    <a:lnTo>
                      <a:pt x="195" y="207"/>
                    </a:lnTo>
                    <a:lnTo>
                      <a:pt x="191" y="210"/>
                    </a:lnTo>
                    <a:lnTo>
                      <a:pt x="187" y="218"/>
                    </a:lnTo>
                    <a:lnTo>
                      <a:pt x="168" y="219"/>
                    </a:lnTo>
                    <a:lnTo>
                      <a:pt x="170" y="219"/>
                    </a:lnTo>
                    <a:lnTo>
                      <a:pt x="166" y="225"/>
                    </a:lnTo>
                    <a:lnTo>
                      <a:pt x="152" y="232"/>
                    </a:lnTo>
                    <a:lnTo>
                      <a:pt x="146" y="234"/>
                    </a:lnTo>
                    <a:lnTo>
                      <a:pt x="145" y="232"/>
                    </a:lnTo>
                    <a:lnTo>
                      <a:pt x="141" y="234"/>
                    </a:lnTo>
                    <a:lnTo>
                      <a:pt x="137" y="234"/>
                    </a:lnTo>
                    <a:lnTo>
                      <a:pt x="134" y="235"/>
                    </a:lnTo>
                    <a:lnTo>
                      <a:pt x="134" y="232"/>
                    </a:lnTo>
                    <a:lnTo>
                      <a:pt x="129" y="235"/>
                    </a:lnTo>
                    <a:lnTo>
                      <a:pt x="125" y="235"/>
                    </a:lnTo>
                    <a:lnTo>
                      <a:pt x="123" y="235"/>
                    </a:lnTo>
                    <a:lnTo>
                      <a:pt x="127" y="235"/>
                    </a:lnTo>
                    <a:lnTo>
                      <a:pt x="125" y="237"/>
                    </a:lnTo>
                    <a:lnTo>
                      <a:pt x="114" y="239"/>
                    </a:lnTo>
                    <a:lnTo>
                      <a:pt x="112" y="239"/>
                    </a:lnTo>
                    <a:lnTo>
                      <a:pt x="93" y="239"/>
                    </a:lnTo>
                    <a:lnTo>
                      <a:pt x="95" y="239"/>
                    </a:lnTo>
                    <a:lnTo>
                      <a:pt x="96" y="235"/>
                    </a:lnTo>
                    <a:lnTo>
                      <a:pt x="91" y="234"/>
                    </a:lnTo>
                    <a:lnTo>
                      <a:pt x="87" y="221"/>
                    </a:lnTo>
                    <a:lnTo>
                      <a:pt x="87" y="218"/>
                    </a:lnTo>
                    <a:lnTo>
                      <a:pt x="87" y="214"/>
                    </a:lnTo>
                    <a:lnTo>
                      <a:pt x="87" y="214"/>
                    </a:lnTo>
                    <a:lnTo>
                      <a:pt x="86" y="212"/>
                    </a:lnTo>
                    <a:lnTo>
                      <a:pt x="86" y="210"/>
                    </a:lnTo>
                    <a:lnTo>
                      <a:pt x="84" y="209"/>
                    </a:lnTo>
                    <a:lnTo>
                      <a:pt x="82" y="207"/>
                    </a:lnTo>
                    <a:lnTo>
                      <a:pt x="80" y="205"/>
                    </a:lnTo>
                    <a:lnTo>
                      <a:pt x="77" y="203"/>
                    </a:lnTo>
                    <a:lnTo>
                      <a:pt x="68" y="20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7" name="Freeform 1754">
                <a:extLst>
                  <a:ext uri="{FF2B5EF4-FFF2-40B4-BE49-F238E27FC236}">
                    <a16:creationId xmlns:a16="http://schemas.microsoft.com/office/drawing/2014/main" id="{374AB903-A02C-CC4F-BD83-C8012F61E49C}"/>
                  </a:ext>
                </a:extLst>
              </p:cNvPr>
              <p:cNvSpPr>
                <a:spLocks/>
              </p:cNvSpPr>
              <p:nvPr/>
            </p:nvSpPr>
            <p:spPr bwMode="auto">
              <a:xfrm>
                <a:off x="791" y="956"/>
                <a:ext cx="291" cy="239"/>
              </a:xfrm>
              <a:custGeom>
                <a:avLst/>
                <a:gdLst>
                  <a:gd name="T0" fmla="*/ 41 w 291"/>
                  <a:gd name="T1" fmla="*/ 193 h 239"/>
                  <a:gd name="T2" fmla="*/ 105 w 291"/>
                  <a:gd name="T3" fmla="*/ 160 h 239"/>
                  <a:gd name="T4" fmla="*/ 109 w 291"/>
                  <a:gd name="T5" fmla="*/ 150 h 239"/>
                  <a:gd name="T6" fmla="*/ 87 w 291"/>
                  <a:gd name="T7" fmla="*/ 141 h 239"/>
                  <a:gd name="T8" fmla="*/ 46 w 291"/>
                  <a:gd name="T9" fmla="*/ 141 h 239"/>
                  <a:gd name="T10" fmla="*/ 14 w 291"/>
                  <a:gd name="T11" fmla="*/ 126 h 239"/>
                  <a:gd name="T12" fmla="*/ 54 w 291"/>
                  <a:gd name="T13" fmla="*/ 105 h 239"/>
                  <a:gd name="T14" fmla="*/ 39 w 291"/>
                  <a:gd name="T15" fmla="*/ 100 h 239"/>
                  <a:gd name="T16" fmla="*/ 25 w 291"/>
                  <a:gd name="T17" fmla="*/ 100 h 239"/>
                  <a:gd name="T18" fmla="*/ 14 w 291"/>
                  <a:gd name="T19" fmla="*/ 105 h 239"/>
                  <a:gd name="T20" fmla="*/ 12 w 291"/>
                  <a:gd name="T21" fmla="*/ 94 h 239"/>
                  <a:gd name="T22" fmla="*/ 11 w 291"/>
                  <a:gd name="T23" fmla="*/ 64 h 239"/>
                  <a:gd name="T24" fmla="*/ 9 w 291"/>
                  <a:gd name="T25" fmla="*/ 48 h 239"/>
                  <a:gd name="T26" fmla="*/ 73 w 291"/>
                  <a:gd name="T27" fmla="*/ 1 h 239"/>
                  <a:gd name="T28" fmla="*/ 75 w 291"/>
                  <a:gd name="T29" fmla="*/ 32 h 239"/>
                  <a:gd name="T30" fmla="*/ 79 w 291"/>
                  <a:gd name="T31" fmla="*/ 37 h 239"/>
                  <a:gd name="T32" fmla="*/ 87 w 291"/>
                  <a:gd name="T33" fmla="*/ 25 h 239"/>
                  <a:gd name="T34" fmla="*/ 116 w 291"/>
                  <a:gd name="T35" fmla="*/ 30 h 239"/>
                  <a:gd name="T36" fmla="*/ 120 w 291"/>
                  <a:gd name="T37" fmla="*/ 55 h 239"/>
                  <a:gd name="T38" fmla="*/ 129 w 291"/>
                  <a:gd name="T39" fmla="*/ 48 h 239"/>
                  <a:gd name="T40" fmla="*/ 143 w 291"/>
                  <a:gd name="T41" fmla="*/ 44 h 239"/>
                  <a:gd name="T42" fmla="*/ 141 w 291"/>
                  <a:gd name="T43" fmla="*/ 37 h 239"/>
                  <a:gd name="T44" fmla="*/ 137 w 291"/>
                  <a:gd name="T45" fmla="*/ 21 h 239"/>
                  <a:gd name="T46" fmla="*/ 157 w 291"/>
                  <a:gd name="T47" fmla="*/ 34 h 239"/>
                  <a:gd name="T48" fmla="*/ 164 w 291"/>
                  <a:gd name="T49" fmla="*/ 41 h 239"/>
                  <a:gd name="T50" fmla="*/ 171 w 291"/>
                  <a:gd name="T51" fmla="*/ 87 h 239"/>
                  <a:gd name="T52" fmla="*/ 184 w 291"/>
                  <a:gd name="T53" fmla="*/ 80 h 239"/>
                  <a:gd name="T54" fmla="*/ 180 w 291"/>
                  <a:gd name="T55" fmla="*/ 55 h 239"/>
                  <a:gd name="T56" fmla="*/ 175 w 291"/>
                  <a:gd name="T57" fmla="*/ 14 h 239"/>
                  <a:gd name="T58" fmla="*/ 177 w 291"/>
                  <a:gd name="T59" fmla="*/ 3 h 239"/>
                  <a:gd name="T60" fmla="*/ 195 w 291"/>
                  <a:gd name="T61" fmla="*/ 12 h 239"/>
                  <a:gd name="T62" fmla="*/ 200 w 291"/>
                  <a:gd name="T63" fmla="*/ 9 h 239"/>
                  <a:gd name="T64" fmla="*/ 218 w 291"/>
                  <a:gd name="T65" fmla="*/ 28 h 239"/>
                  <a:gd name="T66" fmla="*/ 227 w 291"/>
                  <a:gd name="T67" fmla="*/ 80 h 239"/>
                  <a:gd name="T68" fmla="*/ 232 w 291"/>
                  <a:gd name="T69" fmla="*/ 105 h 239"/>
                  <a:gd name="T70" fmla="*/ 250 w 291"/>
                  <a:gd name="T71" fmla="*/ 141 h 239"/>
                  <a:gd name="T72" fmla="*/ 262 w 291"/>
                  <a:gd name="T73" fmla="*/ 141 h 239"/>
                  <a:gd name="T74" fmla="*/ 282 w 291"/>
                  <a:gd name="T75" fmla="*/ 164 h 239"/>
                  <a:gd name="T76" fmla="*/ 291 w 291"/>
                  <a:gd name="T77" fmla="*/ 175 h 239"/>
                  <a:gd name="T78" fmla="*/ 280 w 291"/>
                  <a:gd name="T79" fmla="*/ 185 h 239"/>
                  <a:gd name="T80" fmla="*/ 273 w 291"/>
                  <a:gd name="T81" fmla="*/ 175 h 239"/>
                  <a:gd name="T82" fmla="*/ 264 w 291"/>
                  <a:gd name="T83" fmla="*/ 185 h 239"/>
                  <a:gd name="T84" fmla="*/ 255 w 291"/>
                  <a:gd name="T85" fmla="*/ 193 h 239"/>
                  <a:gd name="T86" fmla="*/ 271 w 291"/>
                  <a:gd name="T87" fmla="*/ 196 h 239"/>
                  <a:gd name="T88" fmla="*/ 270 w 291"/>
                  <a:gd name="T89" fmla="*/ 205 h 239"/>
                  <a:gd name="T90" fmla="*/ 280 w 291"/>
                  <a:gd name="T91" fmla="*/ 212 h 239"/>
                  <a:gd name="T92" fmla="*/ 268 w 291"/>
                  <a:gd name="T93" fmla="*/ 219 h 239"/>
                  <a:gd name="T94" fmla="*/ 255 w 291"/>
                  <a:gd name="T95" fmla="*/ 225 h 239"/>
                  <a:gd name="T96" fmla="*/ 232 w 291"/>
                  <a:gd name="T97" fmla="*/ 221 h 239"/>
                  <a:gd name="T98" fmla="*/ 216 w 291"/>
                  <a:gd name="T99" fmla="*/ 209 h 239"/>
                  <a:gd name="T100" fmla="*/ 200 w 291"/>
                  <a:gd name="T101" fmla="*/ 194 h 239"/>
                  <a:gd name="T102" fmla="*/ 168 w 291"/>
                  <a:gd name="T103" fmla="*/ 219 h 239"/>
                  <a:gd name="T104" fmla="*/ 137 w 291"/>
                  <a:gd name="T105" fmla="*/ 234 h 239"/>
                  <a:gd name="T106" fmla="*/ 125 w 291"/>
                  <a:gd name="T107" fmla="*/ 237 h 239"/>
                  <a:gd name="T108" fmla="*/ 87 w 291"/>
                  <a:gd name="T109" fmla="*/ 221 h 239"/>
                  <a:gd name="T110" fmla="*/ 82 w 291"/>
                  <a:gd name="T111" fmla="*/ 20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1" h="239">
                    <a:moveTo>
                      <a:pt x="68" y="205"/>
                    </a:moveTo>
                    <a:lnTo>
                      <a:pt x="66" y="207"/>
                    </a:lnTo>
                    <a:lnTo>
                      <a:pt x="61" y="207"/>
                    </a:lnTo>
                    <a:lnTo>
                      <a:pt x="57" y="205"/>
                    </a:lnTo>
                    <a:lnTo>
                      <a:pt x="52" y="203"/>
                    </a:lnTo>
                    <a:lnTo>
                      <a:pt x="41" y="196"/>
                    </a:lnTo>
                    <a:lnTo>
                      <a:pt x="41" y="193"/>
                    </a:lnTo>
                    <a:lnTo>
                      <a:pt x="37" y="193"/>
                    </a:lnTo>
                    <a:lnTo>
                      <a:pt x="36" y="191"/>
                    </a:lnTo>
                    <a:lnTo>
                      <a:pt x="34" y="185"/>
                    </a:lnTo>
                    <a:lnTo>
                      <a:pt x="30" y="182"/>
                    </a:lnTo>
                    <a:lnTo>
                      <a:pt x="27" y="171"/>
                    </a:lnTo>
                    <a:lnTo>
                      <a:pt x="79" y="155"/>
                    </a:lnTo>
                    <a:lnTo>
                      <a:pt x="105" y="160"/>
                    </a:lnTo>
                    <a:lnTo>
                      <a:pt x="109" y="157"/>
                    </a:lnTo>
                    <a:lnTo>
                      <a:pt x="107" y="153"/>
                    </a:lnTo>
                    <a:lnTo>
                      <a:pt x="107" y="153"/>
                    </a:lnTo>
                    <a:lnTo>
                      <a:pt x="109" y="155"/>
                    </a:lnTo>
                    <a:lnTo>
                      <a:pt x="112" y="153"/>
                    </a:lnTo>
                    <a:lnTo>
                      <a:pt x="111" y="151"/>
                    </a:lnTo>
                    <a:lnTo>
                      <a:pt x="109" y="150"/>
                    </a:lnTo>
                    <a:lnTo>
                      <a:pt x="107" y="148"/>
                    </a:lnTo>
                    <a:lnTo>
                      <a:pt x="102" y="148"/>
                    </a:lnTo>
                    <a:lnTo>
                      <a:pt x="100" y="144"/>
                    </a:lnTo>
                    <a:lnTo>
                      <a:pt x="98" y="144"/>
                    </a:lnTo>
                    <a:lnTo>
                      <a:pt x="93" y="143"/>
                    </a:lnTo>
                    <a:lnTo>
                      <a:pt x="91" y="141"/>
                    </a:lnTo>
                    <a:lnTo>
                      <a:pt x="87" y="141"/>
                    </a:lnTo>
                    <a:lnTo>
                      <a:pt x="86" y="141"/>
                    </a:lnTo>
                    <a:lnTo>
                      <a:pt x="82" y="139"/>
                    </a:lnTo>
                    <a:lnTo>
                      <a:pt x="57" y="146"/>
                    </a:lnTo>
                    <a:lnTo>
                      <a:pt x="55" y="144"/>
                    </a:lnTo>
                    <a:lnTo>
                      <a:pt x="50" y="144"/>
                    </a:lnTo>
                    <a:lnTo>
                      <a:pt x="48" y="143"/>
                    </a:lnTo>
                    <a:lnTo>
                      <a:pt x="46" y="141"/>
                    </a:lnTo>
                    <a:lnTo>
                      <a:pt x="36" y="143"/>
                    </a:lnTo>
                    <a:lnTo>
                      <a:pt x="30" y="141"/>
                    </a:lnTo>
                    <a:lnTo>
                      <a:pt x="25" y="141"/>
                    </a:lnTo>
                    <a:lnTo>
                      <a:pt x="25" y="139"/>
                    </a:lnTo>
                    <a:lnTo>
                      <a:pt x="25" y="139"/>
                    </a:lnTo>
                    <a:lnTo>
                      <a:pt x="20" y="137"/>
                    </a:lnTo>
                    <a:lnTo>
                      <a:pt x="14" y="126"/>
                    </a:lnTo>
                    <a:lnTo>
                      <a:pt x="12" y="123"/>
                    </a:lnTo>
                    <a:lnTo>
                      <a:pt x="18" y="116"/>
                    </a:lnTo>
                    <a:lnTo>
                      <a:pt x="48" y="105"/>
                    </a:lnTo>
                    <a:lnTo>
                      <a:pt x="46" y="107"/>
                    </a:lnTo>
                    <a:lnTo>
                      <a:pt x="48" y="107"/>
                    </a:lnTo>
                    <a:lnTo>
                      <a:pt x="52" y="107"/>
                    </a:lnTo>
                    <a:lnTo>
                      <a:pt x="54" y="105"/>
                    </a:lnTo>
                    <a:lnTo>
                      <a:pt x="54" y="103"/>
                    </a:lnTo>
                    <a:lnTo>
                      <a:pt x="48" y="103"/>
                    </a:lnTo>
                    <a:lnTo>
                      <a:pt x="52" y="100"/>
                    </a:lnTo>
                    <a:lnTo>
                      <a:pt x="55" y="100"/>
                    </a:lnTo>
                    <a:lnTo>
                      <a:pt x="57" y="98"/>
                    </a:lnTo>
                    <a:lnTo>
                      <a:pt x="57" y="96"/>
                    </a:lnTo>
                    <a:lnTo>
                      <a:pt x="39" y="100"/>
                    </a:lnTo>
                    <a:lnTo>
                      <a:pt x="36" y="101"/>
                    </a:lnTo>
                    <a:lnTo>
                      <a:pt x="32" y="101"/>
                    </a:lnTo>
                    <a:lnTo>
                      <a:pt x="30" y="103"/>
                    </a:lnTo>
                    <a:lnTo>
                      <a:pt x="29" y="103"/>
                    </a:lnTo>
                    <a:lnTo>
                      <a:pt x="27" y="101"/>
                    </a:lnTo>
                    <a:lnTo>
                      <a:pt x="27" y="101"/>
                    </a:lnTo>
                    <a:lnTo>
                      <a:pt x="25" y="100"/>
                    </a:lnTo>
                    <a:lnTo>
                      <a:pt x="23" y="101"/>
                    </a:lnTo>
                    <a:lnTo>
                      <a:pt x="25" y="101"/>
                    </a:lnTo>
                    <a:lnTo>
                      <a:pt x="25" y="103"/>
                    </a:lnTo>
                    <a:lnTo>
                      <a:pt x="20" y="103"/>
                    </a:lnTo>
                    <a:lnTo>
                      <a:pt x="20" y="105"/>
                    </a:lnTo>
                    <a:lnTo>
                      <a:pt x="16" y="105"/>
                    </a:lnTo>
                    <a:lnTo>
                      <a:pt x="14" y="105"/>
                    </a:lnTo>
                    <a:lnTo>
                      <a:pt x="12" y="101"/>
                    </a:lnTo>
                    <a:lnTo>
                      <a:pt x="14" y="100"/>
                    </a:lnTo>
                    <a:lnTo>
                      <a:pt x="16" y="98"/>
                    </a:lnTo>
                    <a:lnTo>
                      <a:pt x="21" y="98"/>
                    </a:lnTo>
                    <a:lnTo>
                      <a:pt x="20" y="91"/>
                    </a:lnTo>
                    <a:lnTo>
                      <a:pt x="16" y="93"/>
                    </a:lnTo>
                    <a:lnTo>
                      <a:pt x="12" y="94"/>
                    </a:lnTo>
                    <a:lnTo>
                      <a:pt x="11" y="94"/>
                    </a:lnTo>
                    <a:lnTo>
                      <a:pt x="11" y="91"/>
                    </a:lnTo>
                    <a:lnTo>
                      <a:pt x="9" y="91"/>
                    </a:lnTo>
                    <a:lnTo>
                      <a:pt x="2" y="93"/>
                    </a:lnTo>
                    <a:lnTo>
                      <a:pt x="0" y="80"/>
                    </a:lnTo>
                    <a:lnTo>
                      <a:pt x="2" y="75"/>
                    </a:lnTo>
                    <a:lnTo>
                      <a:pt x="11" y="64"/>
                    </a:lnTo>
                    <a:lnTo>
                      <a:pt x="16" y="62"/>
                    </a:lnTo>
                    <a:lnTo>
                      <a:pt x="16" y="59"/>
                    </a:lnTo>
                    <a:lnTo>
                      <a:pt x="16" y="57"/>
                    </a:lnTo>
                    <a:lnTo>
                      <a:pt x="14" y="55"/>
                    </a:lnTo>
                    <a:lnTo>
                      <a:pt x="11" y="55"/>
                    </a:lnTo>
                    <a:lnTo>
                      <a:pt x="9" y="53"/>
                    </a:lnTo>
                    <a:lnTo>
                      <a:pt x="9" y="48"/>
                    </a:lnTo>
                    <a:lnTo>
                      <a:pt x="11" y="44"/>
                    </a:lnTo>
                    <a:lnTo>
                      <a:pt x="37" y="18"/>
                    </a:lnTo>
                    <a:lnTo>
                      <a:pt x="41" y="18"/>
                    </a:lnTo>
                    <a:lnTo>
                      <a:pt x="43" y="14"/>
                    </a:lnTo>
                    <a:lnTo>
                      <a:pt x="48" y="12"/>
                    </a:lnTo>
                    <a:lnTo>
                      <a:pt x="70" y="0"/>
                    </a:lnTo>
                    <a:lnTo>
                      <a:pt x="73" y="1"/>
                    </a:lnTo>
                    <a:lnTo>
                      <a:pt x="75" y="3"/>
                    </a:lnTo>
                    <a:lnTo>
                      <a:pt x="77" y="5"/>
                    </a:lnTo>
                    <a:lnTo>
                      <a:pt x="77" y="7"/>
                    </a:lnTo>
                    <a:lnTo>
                      <a:pt x="79" y="9"/>
                    </a:lnTo>
                    <a:lnTo>
                      <a:pt x="80" y="28"/>
                    </a:lnTo>
                    <a:lnTo>
                      <a:pt x="77" y="30"/>
                    </a:lnTo>
                    <a:lnTo>
                      <a:pt x="75" y="32"/>
                    </a:lnTo>
                    <a:lnTo>
                      <a:pt x="75" y="35"/>
                    </a:lnTo>
                    <a:lnTo>
                      <a:pt x="75" y="35"/>
                    </a:lnTo>
                    <a:lnTo>
                      <a:pt x="73" y="37"/>
                    </a:lnTo>
                    <a:lnTo>
                      <a:pt x="70" y="39"/>
                    </a:lnTo>
                    <a:lnTo>
                      <a:pt x="70" y="41"/>
                    </a:lnTo>
                    <a:lnTo>
                      <a:pt x="71" y="43"/>
                    </a:lnTo>
                    <a:lnTo>
                      <a:pt x="79" y="37"/>
                    </a:lnTo>
                    <a:lnTo>
                      <a:pt x="80" y="37"/>
                    </a:lnTo>
                    <a:lnTo>
                      <a:pt x="82" y="41"/>
                    </a:lnTo>
                    <a:lnTo>
                      <a:pt x="87" y="37"/>
                    </a:lnTo>
                    <a:lnTo>
                      <a:pt x="87" y="34"/>
                    </a:lnTo>
                    <a:lnTo>
                      <a:pt x="86" y="32"/>
                    </a:lnTo>
                    <a:lnTo>
                      <a:pt x="86" y="28"/>
                    </a:lnTo>
                    <a:lnTo>
                      <a:pt x="87" y="25"/>
                    </a:lnTo>
                    <a:lnTo>
                      <a:pt x="91" y="23"/>
                    </a:lnTo>
                    <a:lnTo>
                      <a:pt x="91" y="21"/>
                    </a:lnTo>
                    <a:lnTo>
                      <a:pt x="93" y="19"/>
                    </a:lnTo>
                    <a:lnTo>
                      <a:pt x="96" y="19"/>
                    </a:lnTo>
                    <a:lnTo>
                      <a:pt x="104" y="25"/>
                    </a:lnTo>
                    <a:lnTo>
                      <a:pt x="114" y="26"/>
                    </a:lnTo>
                    <a:lnTo>
                      <a:pt x="116" y="30"/>
                    </a:lnTo>
                    <a:lnTo>
                      <a:pt x="120" y="32"/>
                    </a:lnTo>
                    <a:lnTo>
                      <a:pt x="121" y="34"/>
                    </a:lnTo>
                    <a:lnTo>
                      <a:pt x="125" y="37"/>
                    </a:lnTo>
                    <a:lnTo>
                      <a:pt x="125" y="43"/>
                    </a:lnTo>
                    <a:lnTo>
                      <a:pt x="114" y="55"/>
                    </a:lnTo>
                    <a:lnTo>
                      <a:pt x="114" y="57"/>
                    </a:lnTo>
                    <a:lnTo>
                      <a:pt x="120" y="55"/>
                    </a:lnTo>
                    <a:lnTo>
                      <a:pt x="121" y="51"/>
                    </a:lnTo>
                    <a:lnTo>
                      <a:pt x="125" y="50"/>
                    </a:lnTo>
                    <a:lnTo>
                      <a:pt x="125" y="51"/>
                    </a:lnTo>
                    <a:lnTo>
                      <a:pt x="123" y="55"/>
                    </a:lnTo>
                    <a:lnTo>
                      <a:pt x="127" y="57"/>
                    </a:lnTo>
                    <a:lnTo>
                      <a:pt x="127" y="55"/>
                    </a:lnTo>
                    <a:lnTo>
                      <a:pt x="129" y="48"/>
                    </a:lnTo>
                    <a:lnTo>
                      <a:pt x="130" y="46"/>
                    </a:lnTo>
                    <a:lnTo>
                      <a:pt x="132" y="44"/>
                    </a:lnTo>
                    <a:lnTo>
                      <a:pt x="136" y="44"/>
                    </a:lnTo>
                    <a:lnTo>
                      <a:pt x="137" y="43"/>
                    </a:lnTo>
                    <a:lnTo>
                      <a:pt x="143" y="48"/>
                    </a:lnTo>
                    <a:lnTo>
                      <a:pt x="143" y="46"/>
                    </a:lnTo>
                    <a:lnTo>
                      <a:pt x="143" y="44"/>
                    </a:lnTo>
                    <a:lnTo>
                      <a:pt x="141" y="43"/>
                    </a:lnTo>
                    <a:lnTo>
                      <a:pt x="143" y="43"/>
                    </a:lnTo>
                    <a:lnTo>
                      <a:pt x="145" y="44"/>
                    </a:lnTo>
                    <a:lnTo>
                      <a:pt x="146" y="44"/>
                    </a:lnTo>
                    <a:lnTo>
                      <a:pt x="145" y="41"/>
                    </a:lnTo>
                    <a:lnTo>
                      <a:pt x="141" y="39"/>
                    </a:lnTo>
                    <a:lnTo>
                      <a:pt x="141" y="37"/>
                    </a:lnTo>
                    <a:lnTo>
                      <a:pt x="143" y="35"/>
                    </a:lnTo>
                    <a:lnTo>
                      <a:pt x="146" y="39"/>
                    </a:lnTo>
                    <a:lnTo>
                      <a:pt x="146" y="37"/>
                    </a:lnTo>
                    <a:lnTo>
                      <a:pt x="143" y="30"/>
                    </a:lnTo>
                    <a:lnTo>
                      <a:pt x="141" y="30"/>
                    </a:lnTo>
                    <a:lnTo>
                      <a:pt x="137" y="23"/>
                    </a:lnTo>
                    <a:lnTo>
                      <a:pt x="137" y="21"/>
                    </a:lnTo>
                    <a:lnTo>
                      <a:pt x="139" y="19"/>
                    </a:lnTo>
                    <a:lnTo>
                      <a:pt x="148" y="23"/>
                    </a:lnTo>
                    <a:lnTo>
                      <a:pt x="148" y="26"/>
                    </a:lnTo>
                    <a:lnTo>
                      <a:pt x="152" y="26"/>
                    </a:lnTo>
                    <a:lnTo>
                      <a:pt x="152" y="28"/>
                    </a:lnTo>
                    <a:lnTo>
                      <a:pt x="154" y="32"/>
                    </a:lnTo>
                    <a:lnTo>
                      <a:pt x="157" y="34"/>
                    </a:lnTo>
                    <a:lnTo>
                      <a:pt x="157" y="32"/>
                    </a:lnTo>
                    <a:lnTo>
                      <a:pt x="159" y="35"/>
                    </a:lnTo>
                    <a:lnTo>
                      <a:pt x="159" y="35"/>
                    </a:lnTo>
                    <a:lnTo>
                      <a:pt x="162" y="37"/>
                    </a:lnTo>
                    <a:lnTo>
                      <a:pt x="162" y="39"/>
                    </a:lnTo>
                    <a:lnTo>
                      <a:pt x="161" y="41"/>
                    </a:lnTo>
                    <a:lnTo>
                      <a:pt x="164" y="41"/>
                    </a:lnTo>
                    <a:lnTo>
                      <a:pt x="166" y="46"/>
                    </a:lnTo>
                    <a:lnTo>
                      <a:pt x="166" y="59"/>
                    </a:lnTo>
                    <a:lnTo>
                      <a:pt x="168" y="62"/>
                    </a:lnTo>
                    <a:lnTo>
                      <a:pt x="170" y="71"/>
                    </a:lnTo>
                    <a:lnTo>
                      <a:pt x="173" y="76"/>
                    </a:lnTo>
                    <a:lnTo>
                      <a:pt x="171" y="80"/>
                    </a:lnTo>
                    <a:lnTo>
                      <a:pt x="171" y="87"/>
                    </a:lnTo>
                    <a:lnTo>
                      <a:pt x="173" y="87"/>
                    </a:lnTo>
                    <a:lnTo>
                      <a:pt x="175" y="91"/>
                    </a:lnTo>
                    <a:lnTo>
                      <a:pt x="177" y="91"/>
                    </a:lnTo>
                    <a:lnTo>
                      <a:pt x="179" y="89"/>
                    </a:lnTo>
                    <a:lnTo>
                      <a:pt x="182" y="87"/>
                    </a:lnTo>
                    <a:lnTo>
                      <a:pt x="184" y="84"/>
                    </a:lnTo>
                    <a:lnTo>
                      <a:pt x="184" y="80"/>
                    </a:lnTo>
                    <a:lnTo>
                      <a:pt x="187" y="80"/>
                    </a:lnTo>
                    <a:lnTo>
                      <a:pt x="187" y="78"/>
                    </a:lnTo>
                    <a:lnTo>
                      <a:pt x="184" y="73"/>
                    </a:lnTo>
                    <a:lnTo>
                      <a:pt x="182" y="69"/>
                    </a:lnTo>
                    <a:lnTo>
                      <a:pt x="182" y="66"/>
                    </a:lnTo>
                    <a:lnTo>
                      <a:pt x="182" y="64"/>
                    </a:lnTo>
                    <a:lnTo>
                      <a:pt x="180" y="55"/>
                    </a:lnTo>
                    <a:lnTo>
                      <a:pt x="180" y="55"/>
                    </a:lnTo>
                    <a:lnTo>
                      <a:pt x="180" y="50"/>
                    </a:lnTo>
                    <a:lnTo>
                      <a:pt x="179" y="48"/>
                    </a:lnTo>
                    <a:lnTo>
                      <a:pt x="173" y="19"/>
                    </a:lnTo>
                    <a:lnTo>
                      <a:pt x="175" y="19"/>
                    </a:lnTo>
                    <a:lnTo>
                      <a:pt x="175" y="16"/>
                    </a:lnTo>
                    <a:lnTo>
                      <a:pt x="175" y="14"/>
                    </a:lnTo>
                    <a:lnTo>
                      <a:pt x="173" y="12"/>
                    </a:lnTo>
                    <a:lnTo>
                      <a:pt x="175" y="10"/>
                    </a:lnTo>
                    <a:lnTo>
                      <a:pt x="177" y="10"/>
                    </a:lnTo>
                    <a:lnTo>
                      <a:pt x="179" y="9"/>
                    </a:lnTo>
                    <a:lnTo>
                      <a:pt x="175" y="5"/>
                    </a:lnTo>
                    <a:lnTo>
                      <a:pt x="175" y="3"/>
                    </a:lnTo>
                    <a:lnTo>
                      <a:pt x="177" y="3"/>
                    </a:lnTo>
                    <a:lnTo>
                      <a:pt x="177" y="1"/>
                    </a:lnTo>
                    <a:lnTo>
                      <a:pt x="179" y="1"/>
                    </a:lnTo>
                    <a:lnTo>
                      <a:pt x="184" y="3"/>
                    </a:lnTo>
                    <a:lnTo>
                      <a:pt x="184" y="5"/>
                    </a:lnTo>
                    <a:lnTo>
                      <a:pt x="189" y="10"/>
                    </a:lnTo>
                    <a:lnTo>
                      <a:pt x="195" y="12"/>
                    </a:lnTo>
                    <a:lnTo>
                      <a:pt x="195" y="12"/>
                    </a:lnTo>
                    <a:lnTo>
                      <a:pt x="195" y="9"/>
                    </a:lnTo>
                    <a:lnTo>
                      <a:pt x="195" y="9"/>
                    </a:lnTo>
                    <a:lnTo>
                      <a:pt x="193" y="5"/>
                    </a:lnTo>
                    <a:lnTo>
                      <a:pt x="195" y="5"/>
                    </a:lnTo>
                    <a:lnTo>
                      <a:pt x="198" y="5"/>
                    </a:lnTo>
                    <a:lnTo>
                      <a:pt x="198" y="7"/>
                    </a:lnTo>
                    <a:lnTo>
                      <a:pt x="200" y="9"/>
                    </a:lnTo>
                    <a:lnTo>
                      <a:pt x="202" y="14"/>
                    </a:lnTo>
                    <a:lnTo>
                      <a:pt x="204" y="16"/>
                    </a:lnTo>
                    <a:lnTo>
                      <a:pt x="211" y="19"/>
                    </a:lnTo>
                    <a:lnTo>
                      <a:pt x="211" y="21"/>
                    </a:lnTo>
                    <a:lnTo>
                      <a:pt x="214" y="25"/>
                    </a:lnTo>
                    <a:lnTo>
                      <a:pt x="216" y="26"/>
                    </a:lnTo>
                    <a:lnTo>
                      <a:pt x="218" y="28"/>
                    </a:lnTo>
                    <a:lnTo>
                      <a:pt x="220" y="30"/>
                    </a:lnTo>
                    <a:lnTo>
                      <a:pt x="220" y="32"/>
                    </a:lnTo>
                    <a:lnTo>
                      <a:pt x="218" y="35"/>
                    </a:lnTo>
                    <a:lnTo>
                      <a:pt x="220" y="35"/>
                    </a:lnTo>
                    <a:lnTo>
                      <a:pt x="225" y="73"/>
                    </a:lnTo>
                    <a:lnTo>
                      <a:pt x="225" y="73"/>
                    </a:lnTo>
                    <a:lnTo>
                      <a:pt x="227" y="80"/>
                    </a:lnTo>
                    <a:lnTo>
                      <a:pt x="234" y="89"/>
                    </a:lnTo>
                    <a:lnTo>
                      <a:pt x="236" y="94"/>
                    </a:lnTo>
                    <a:lnTo>
                      <a:pt x="234" y="96"/>
                    </a:lnTo>
                    <a:lnTo>
                      <a:pt x="236" y="98"/>
                    </a:lnTo>
                    <a:lnTo>
                      <a:pt x="236" y="103"/>
                    </a:lnTo>
                    <a:lnTo>
                      <a:pt x="236" y="103"/>
                    </a:lnTo>
                    <a:lnTo>
                      <a:pt x="232" y="105"/>
                    </a:lnTo>
                    <a:lnTo>
                      <a:pt x="234" y="112"/>
                    </a:lnTo>
                    <a:lnTo>
                      <a:pt x="232" y="116"/>
                    </a:lnTo>
                    <a:lnTo>
                      <a:pt x="234" y="119"/>
                    </a:lnTo>
                    <a:lnTo>
                      <a:pt x="237" y="123"/>
                    </a:lnTo>
                    <a:lnTo>
                      <a:pt x="243" y="134"/>
                    </a:lnTo>
                    <a:lnTo>
                      <a:pt x="248" y="135"/>
                    </a:lnTo>
                    <a:lnTo>
                      <a:pt x="250" y="141"/>
                    </a:lnTo>
                    <a:lnTo>
                      <a:pt x="252" y="141"/>
                    </a:lnTo>
                    <a:lnTo>
                      <a:pt x="254" y="143"/>
                    </a:lnTo>
                    <a:lnTo>
                      <a:pt x="255" y="144"/>
                    </a:lnTo>
                    <a:lnTo>
                      <a:pt x="257" y="143"/>
                    </a:lnTo>
                    <a:lnTo>
                      <a:pt x="257" y="141"/>
                    </a:lnTo>
                    <a:lnTo>
                      <a:pt x="259" y="139"/>
                    </a:lnTo>
                    <a:lnTo>
                      <a:pt x="262" y="141"/>
                    </a:lnTo>
                    <a:lnTo>
                      <a:pt x="264" y="143"/>
                    </a:lnTo>
                    <a:lnTo>
                      <a:pt x="262" y="144"/>
                    </a:lnTo>
                    <a:lnTo>
                      <a:pt x="277" y="157"/>
                    </a:lnTo>
                    <a:lnTo>
                      <a:pt x="280" y="157"/>
                    </a:lnTo>
                    <a:lnTo>
                      <a:pt x="282" y="159"/>
                    </a:lnTo>
                    <a:lnTo>
                      <a:pt x="280" y="162"/>
                    </a:lnTo>
                    <a:lnTo>
                      <a:pt x="282" y="164"/>
                    </a:lnTo>
                    <a:lnTo>
                      <a:pt x="284" y="164"/>
                    </a:lnTo>
                    <a:lnTo>
                      <a:pt x="286" y="164"/>
                    </a:lnTo>
                    <a:lnTo>
                      <a:pt x="287" y="164"/>
                    </a:lnTo>
                    <a:lnTo>
                      <a:pt x="289" y="164"/>
                    </a:lnTo>
                    <a:lnTo>
                      <a:pt x="291" y="164"/>
                    </a:lnTo>
                    <a:lnTo>
                      <a:pt x="291" y="171"/>
                    </a:lnTo>
                    <a:lnTo>
                      <a:pt x="291" y="175"/>
                    </a:lnTo>
                    <a:lnTo>
                      <a:pt x="291" y="182"/>
                    </a:lnTo>
                    <a:lnTo>
                      <a:pt x="289" y="185"/>
                    </a:lnTo>
                    <a:lnTo>
                      <a:pt x="287" y="187"/>
                    </a:lnTo>
                    <a:lnTo>
                      <a:pt x="286" y="185"/>
                    </a:lnTo>
                    <a:lnTo>
                      <a:pt x="282" y="180"/>
                    </a:lnTo>
                    <a:lnTo>
                      <a:pt x="282" y="175"/>
                    </a:lnTo>
                    <a:lnTo>
                      <a:pt x="280" y="185"/>
                    </a:lnTo>
                    <a:lnTo>
                      <a:pt x="279" y="187"/>
                    </a:lnTo>
                    <a:lnTo>
                      <a:pt x="279" y="184"/>
                    </a:lnTo>
                    <a:lnTo>
                      <a:pt x="277" y="184"/>
                    </a:lnTo>
                    <a:lnTo>
                      <a:pt x="275" y="185"/>
                    </a:lnTo>
                    <a:lnTo>
                      <a:pt x="275" y="182"/>
                    </a:lnTo>
                    <a:lnTo>
                      <a:pt x="273" y="178"/>
                    </a:lnTo>
                    <a:lnTo>
                      <a:pt x="273" y="175"/>
                    </a:lnTo>
                    <a:lnTo>
                      <a:pt x="271" y="176"/>
                    </a:lnTo>
                    <a:lnTo>
                      <a:pt x="270" y="176"/>
                    </a:lnTo>
                    <a:lnTo>
                      <a:pt x="270" y="176"/>
                    </a:lnTo>
                    <a:lnTo>
                      <a:pt x="268" y="180"/>
                    </a:lnTo>
                    <a:lnTo>
                      <a:pt x="268" y="180"/>
                    </a:lnTo>
                    <a:lnTo>
                      <a:pt x="264" y="184"/>
                    </a:lnTo>
                    <a:lnTo>
                      <a:pt x="264" y="185"/>
                    </a:lnTo>
                    <a:lnTo>
                      <a:pt x="264" y="185"/>
                    </a:lnTo>
                    <a:lnTo>
                      <a:pt x="266" y="193"/>
                    </a:lnTo>
                    <a:lnTo>
                      <a:pt x="262" y="193"/>
                    </a:lnTo>
                    <a:lnTo>
                      <a:pt x="261" y="191"/>
                    </a:lnTo>
                    <a:lnTo>
                      <a:pt x="257" y="191"/>
                    </a:lnTo>
                    <a:lnTo>
                      <a:pt x="255" y="191"/>
                    </a:lnTo>
                    <a:lnTo>
                      <a:pt x="255" y="193"/>
                    </a:lnTo>
                    <a:lnTo>
                      <a:pt x="257" y="198"/>
                    </a:lnTo>
                    <a:lnTo>
                      <a:pt x="257" y="205"/>
                    </a:lnTo>
                    <a:lnTo>
                      <a:pt x="259" y="200"/>
                    </a:lnTo>
                    <a:lnTo>
                      <a:pt x="264" y="196"/>
                    </a:lnTo>
                    <a:lnTo>
                      <a:pt x="264" y="194"/>
                    </a:lnTo>
                    <a:lnTo>
                      <a:pt x="271" y="194"/>
                    </a:lnTo>
                    <a:lnTo>
                      <a:pt x="271" y="196"/>
                    </a:lnTo>
                    <a:lnTo>
                      <a:pt x="275" y="196"/>
                    </a:lnTo>
                    <a:lnTo>
                      <a:pt x="273" y="198"/>
                    </a:lnTo>
                    <a:lnTo>
                      <a:pt x="273" y="200"/>
                    </a:lnTo>
                    <a:lnTo>
                      <a:pt x="271" y="201"/>
                    </a:lnTo>
                    <a:lnTo>
                      <a:pt x="271" y="203"/>
                    </a:lnTo>
                    <a:lnTo>
                      <a:pt x="270" y="203"/>
                    </a:lnTo>
                    <a:lnTo>
                      <a:pt x="270" y="205"/>
                    </a:lnTo>
                    <a:lnTo>
                      <a:pt x="271" y="207"/>
                    </a:lnTo>
                    <a:lnTo>
                      <a:pt x="273" y="209"/>
                    </a:lnTo>
                    <a:lnTo>
                      <a:pt x="273" y="205"/>
                    </a:lnTo>
                    <a:lnTo>
                      <a:pt x="277" y="207"/>
                    </a:lnTo>
                    <a:lnTo>
                      <a:pt x="280" y="207"/>
                    </a:lnTo>
                    <a:lnTo>
                      <a:pt x="280" y="210"/>
                    </a:lnTo>
                    <a:lnTo>
                      <a:pt x="280" y="212"/>
                    </a:lnTo>
                    <a:lnTo>
                      <a:pt x="279" y="212"/>
                    </a:lnTo>
                    <a:lnTo>
                      <a:pt x="279" y="212"/>
                    </a:lnTo>
                    <a:lnTo>
                      <a:pt x="277" y="214"/>
                    </a:lnTo>
                    <a:lnTo>
                      <a:pt x="275" y="216"/>
                    </a:lnTo>
                    <a:lnTo>
                      <a:pt x="275" y="218"/>
                    </a:lnTo>
                    <a:lnTo>
                      <a:pt x="273" y="218"/>
                    </a:lnTo>
                    <a:lnTo>
                      <a:pt x="268" y="219"/>
                    </a:lnTo>
                    <a:lnTo>
                      <a:pt x="268" y="223"/>
                    </a:lnTo>
                    <a:lnTo>
                      <a:pt x="262" y="223"/>
                    </a:lnTo>
                    <a:lnTo>
                      <a:pt x="261" y="221"/>
                    </a:lnTo>
                    <a:lnTo>
                      <a:pt x="261" y="225"/>
                    </a:lnTo>
                    <a:lnTo>
                      <a:pt x="259" y="225"/>
                    </a:lnTo>
                    <a:lnTo>
                      <a:pt x="259" y="226"/>
                    </a:lnTo>
                    <a:lnTo>
                      <a:pt x="255" y="225"/>
                    </a:lnTo>
                    <a:lnTo>
                      <a:pt x="252" y="226"/>
                    </a:lnTo>
                    <a:lnTo>
                      <a:pt x="245" y="225"/>
                    </a:lnTo>
                    <a:lnTo>
                      <a:pt x="243" y="223"/>
                    </a:lnTo>
                    <a:lnTo>
                      <a:pt x="237" y="221"/>
                    </a:lnTo>
                    <a:lnTo>
                      <a:pt x="236" y="219"/>
                    </a:lnTo>
                    <a:lnTo>
                      <a:pt x="234" y="219"/>
                    </a:lnTo>
                    <a:lnTo>
                      <a:pt x="232" y="221"/>
                    </a:lnTo>
                    <a:lnTo>
                      <a:pt x="221" y="219"/>
                    </a:lnTo>
                    <a:lnTo>
                      <a:pt x="221" y="218"/>
                    </a:lnTo>
                    <a:lnTo>
                      <a:pt x="227" y="212"/>
                    </a:lnTo>
                    <a:lnTo>
                      <a:pt x="225" y="210"/>
                    </a:lnTo>
                    <a:lnTo>
                      <a:pt x="221" y="212"/>
                    </a:lnTo>
                    <a:lnTo>
                      <a:pt x="218" y="210"/>
                    </a:lnTo>
                    <a:lnTo>
                      <a:pt x="216" y="209"/>
                    </a:lnTo>
                    <a:lnTo>
                      <a:pt x="212" y="209"/>
                    </a:lnTo>
                    <a:lnTo>
                      <a:pt x="211" y="209"/>
                    </a:lnTo>
                    <a:lnTo>
                      <a:pt x="204" y="207"/>
                    </a:lnTo>
                    <a:lnTo>
                      <a:pt x="204" y="205"/>
                    </a:lnTo>
                    <a:lnTo>
                      <a:pt x="205" y="203"/>
                    </a:lnTo>
                    <a:lnTo>
                      <a:pt x="202" y="194"/>
                    </a:lnTo>
                    <a:lnTo>
                      <a:pt x="200" y="194"/>
                    </a:lnTo>
                    <a:lnTo>
                      <a:pt x="196" y="198"/>
                    </a:lnTo>
                    <a:lnTo>
                      <a:pt x="193" y="200"/>
                    </a:lnTo>
                    <a:lnTo>
                      <a:pt x="195" y="205"/>
                    </a:lnTo>
                    <a:lnTo>
                      <a:pt x="195" y="207"/>
                    </a:lnTo>
                    <a:lnTo>
                      <a:pt x="191" y="210"/>
                    </a:lnTo>
                    <a:lnTo>
                      <a:pt x="187" y="218"/>
                    </a:lnTo>
                    <a:lnTo>
                      <a:pt x="168" y="219"/>
                    </a:lnTo>
                    <a:lnTo>
                      <a:pt x="170" y="219"/>
                    </a:lnTo>
                    <a:lnTo>
                      <a:pt x="166" y="225"/>
                    </a:lnTo>
                    <a:lnTo>
                      <a:pt x="152" y="232"/>
                    </a:lnTo>
                    <a:lnTo>
                      <a:pt x="146" y="234"/>
                    </a:lnTo>
                    <a:lnTo>
                      <a:pt x="145" y="232"/>
                    </a:lnTo>
                    <a:lnTo>
                      <a:pt x="141" y="234"/>
                    </a:lnTo>
                    <a:lnTo>
                      <a:pt x="137" y="234"/>
                    </a:lnTo>
                    <a:lnTo>
                      <a:pt x="134" y="235"/>
                    </a:lnTo>
                    <a:lnTo>
                      <a:pt x="134" y="232"/>
                    </a:lnTo>
                    <a:lnTo>
                      <a:pt x="129" y="235"/>
                    </a:lnTo>
                    <a:lnTo>
                      <a:pt x="125" y="235"/>
                    </a:lnTo>
                    <a:lnTo>
                      <a:pt x="123" y="235"/>
                    </a:lnTo>
                    <a:lnTo>
                      <a:pt x="127" y="235"/>
                    </a:lnTo>
                    <a:lnTo>
                      <a:pt x="125" y="237"/>
                    </a:lnTo>
                    <a:lnTo>
                      <a:pt x="114" y="239"/>
                    </a:lnTo>
                    <a:lnTo>
                      <a:pt x="112" y="239"/>
                    </a:lnTo>
                    <a:lnTo>
                      <a:pt x="93" y="239"/>
                    </a:lnTo>
                    <a:lnTo>
                      <a:pt x="95" y="239"/>
                    </a:lnTo>
                    <a:lnTo>
                      <a:pt x="96" y="235"/>
                    </a:lnTo>
                    <a:lnTo>
                      <a:pt x="91" y="234"/>
                    </a:lnTo>
                    <a:lnTo>
                      <a:pt x="87" y="221"/>
                    </a:lnTo>
                    <a:lnTo>
                      <a:pt x="87" y="218"/>
                    </a:lnTo>
                    <a:lnTo>
                      <a:pt x="87" y="214"/>
                    </a:lnTo>
                    <a:lnTo>
                      <a:pt x="87" y="214"/>
                    </a:lnTo>
                    <a:lnTo>
                      <a:pt x="86" y="212"/>
                    </a:lnTo>
                    <a:lnTo>
                      <a:pt x="86" y="210"/>
                    </a:lnTo>
                    <a:lnTo>
                      <a:pt x="84" y="209"/>
                    </a:lnTo>
                    <a:lnTo>
                      <a:pt x="82" y="207"/>
                    </a:lnTo>
                    <a:lnTo>
                      <a:pt x="80" y="205"/>
                    </a:lnTo>
                    <a:lnTo>
                      <a:pt x="77" y="203"/>
                    </a:lnTo>
                    <a:lnTo>
                      <a:pt x="68" y="20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8" name="Freeform 1755">
                <a:extLst>
                  <a:ext uri="{FF2B5EF4-FFF2-40B4-BE49-F238E27FC236}">
                    <a16:creationId xmlns:a16="http://schemas.microsoft.com/office/drawing/2014/main" id="{145726DC-B83D-D94C-B43B-D418CC872886}"/>
                  </a:ext>
                </a:extLst>
              </p:cNvPr>
              <p:cNvSpPr>
                <a:spLocks/>
              </p:cNvSpPr>
              <p:nvPr/>
            </p:nvSpPr>
            <p:spPr bwMode="auto">
              <a:xfrm>
                <a:off x="984" y="934"/>
                <a:ext cx="39" cy="48"/>
              </a:xfrm>
              <a:custGeom>
                <a:avLst/>
                <a:gdLst>
                  <a:gd name="T0" fmla="*/ 34 w 39"/>
                  <a:gd name="T1" fmla="*/ 38 h 48"/>
                  <a:gd name="T2" fmla="*/ 34 w 39"/>
                  <a:gd name="T3" fmla="*/ 36 h 48"/>
                  <a:gd name="T4" fmla="*/ 37 w 39"/>
                  <a:gd name="T5" fmla="*/ 27 h 48"/>
                  <a:gd name="T6" fmla="*/ 39 w 39"/>
                  <a:gd name="T7" fmla="*/ 11 h 48"/>
                  <a:gd name="T8" fmla="*/ 39 w 39"/>
                  <a:gd name="T9" fmla="*/ 9 h 48"/>
                  <a:gd name="T10" fmla="*/ 37 w 39"/>
                  <a:gd name="T11" fmla="*/ 7 h 48"/>
                  <a:gd name="T12" fmla="*/ 36 w 39"/>
                  <a:gd name="T13" fmla="*/ 4 h 48"/>
                  <a:gd name="T14" fmla="*/ 28 w 39"/>
                  <a:gd name="T15" fmla="*/ 0 h 48"/>
                  <a:gd name="T16" fmla="*/ 25 w 39"/>
                  <a:gd name="T17" fmla="*/ 0 h 48"/>
                  <a:gd name="T18" fmla="*/ 19 w 39"/>
                  <a:gd name="T19" fmla="*/ 2 h 48"/>
                  <a:gd name="T20" fmla="*/ 11 w 39"/>
                  <a:gd name="T21" fmla="*/ 2 h 48"/>
                  <a:gd name="T22" fmla="*/ 7 w 39"/>
                  <a:gd name="T23" fmla="*/ 4 h 48"/>
                  <a:gd name="T24" fmla="*/ 0 w 39"/>
                  <a:gd name="T25" fmla="*/ 15 h 48"/>
                  <a:gd name="T26" fmla="*/ 0 w 39"/>
                  <a:gd name="T27" fmla="*/ 16 h 48"/>
                  <a:gd name="T28" fmla="*/ 7 w 39"/>
                  <a:gd name="T29" fmla="*/ 20 h 48"/>
                  <a:gd name="T30" fmla="*/ 19 w 39"/>
                  <a:gd name="T31" fmla="*/ 38 h 48"/>
                  <a:gd name="T32" fmla="*/ 21 w 39"/>
                  <a:gd name="T33" fmla="*/ 41 h 48"/>
                  <a:gd name="T34" fmla="*/ 27 w 39"/>
                  <a:gd name="T35" fmla="*/ 48 h 48"/>
                  <a:gd name="T36" fmla="*/ 28 w 39"/>
                  <a:gd name="T37" fmla="*/ 47 h 48"/>
                  <a:gd name="T38" fmla="*/ 28 w 39"/>
                  <a:gd name="T39" fmla="*/ 47 h 48"/>
                  <a:gd name="T40" fmla="*/ 28 w 39"/>
                  <a:gd name="T41" fmla="*/ 47 h 48"/>
                  <a:gd name="T42" fmla="*/ 34 w 39"/>
                  <a:gd name="T43" fmla="*/ 40 h 48"/>
                  <a:gd name="T44" fmla="*/ 34 w 39"/>
                  <a:gd name="T45"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48">
                    <a:moveTo>
                      <a:pt x="34" y="38"/>
                    </a:moveTo>
                    <a:lnTo>
                      <a:pt x="34" y="36"/>
                    </a:lnTo>
                    <a:lnTo>
                      <a:pt x="37" y="27"/>
                    </a:lnTo>
                    <a:lnTo>
                      <a:pt x="39" y="11"/>
                    </a:lnTo>
                    <a:lnTo>
                      <a:pt x="39" y="9"/>
                    </a:lnTo>
                    <a:lnTo>
                      <a:pt x="37" y="7"/>
                    </a:lnTo>
                    <a:lnTo>
                      <a:pt x="36" y="4"/>
                    </a:lnTo>
                    <a:lnTo>
                      <a:pt x="28" y="0"/>
                    </a:lnTo>
                    <a:lnTo>
                      <a:pt x="25" y="0"/>
                    </a:lnTo>
                    <a:lnTo>
                      <a:pt x="19" y="2"/>
                    </a:lnTo>
                    <a:lnTo>
                      <a:pt x="11" y="2"/>
                    </a:lnTo>
                    <a:lnTo>
                      <a:pt x="7" y="4"/>
                    </a:lnTo>
                    <a:lnTo>
                      <a:pt x="0" y="15"/>
                    </a:lnTo>
                    <a:lnTo>
                      <a:pt x="0" y="16"/>
                    </a:lnTo>
                    <a:lnTo>
                      <a:pt x="7" y="20"/>
                    </a:lnTo>
                    <a:lnTo>
                      <a:pt x="19" y="38"/>
                    </a:lnTo>
                    <a:lnTo>
                      <a:pt x="21" y="41"/>
                    </a:lnTo>
                    <a:lnTo>
                      <a:pt x="27" y="48"/>
                    </a:lnTo>
                    <a:lnTo>
                      <a:pt x="28" y="47"/>
                    </a:lnTo>
                    <a:lnTo>
                      <a:pt x="28" y="47"/>
                    </a:lnTo>
                    <a:lnTo>
                      <a:pt x="28" y="47"/>
                    </a:lnTo>
                    <a:lnTo>
                      <a:pt x="34" y="40"/>
                    </a:lnTo>
                    <a:lnTo>
                      <a:pt x="34" y="3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19" name="Freeform 1756">
                <a:extLst>
                  <a:ext uri="{FF2B5EF4-FFF2-40B4-BE49-F238E27FC236}">
                    <a16:creationId xmlns:a16="http://schemas.microsoft.com/office/drawing/2014/main" id="{79FC0C4A-2C1B-B543-9D1D-1E49E25F493C}"/>
                  </a:ext>
                </a:extLst>
              </p:cNvPr>
              <p:cNvSpPr>
                <a:spLocks/>
              </p:cNvSpPr>
              <p:nvPr/>
            </p:nvSpPr>
            <p:spPr bwMode="auto">
              <a:xfrm>
                <a:off x="984" y="934"/>
                <a:ext cx="39" cy="48"/>
              </a:xfrm>
              <a:custGeom>
                <a:avLst/>
                <a:gdLst>
                  <a:gd name="T0" fmla="*/ 34 w 39"/>
                  <a:gd name="T1" fmla="*/ 38 h 48"/>
                  <a:gd name="T2" fmla="*/ 34 w 39"/>
                  <a:gd name="T3" fmla="*/ 36 h 48"/>
                  <a:gd name="T4" fmla="*/ 37 w 39"/>
                  <a:gd name="T5" fmla="*/ 27 h 48"/>
                  <a:gd name="T6" fmla="*/ 39 w 39"/>
                  <a:gd name="T7" fmla="*/ 11 h 48"/>
                  <a:gd name="T8" fmla="*/ 39 w 39"/>
                  <a:gd name="T9" fmla="*/ 9 h 48"/>
                  <a:gd name="T10" fmla="*/ 37 w 39"/>
                  <a:gd name="T11" fmla="*/ 7 h 48"/>
                  <a:gd name="T12" fmla="*/ 36 w 39"/>
                  <a:gd name="T13" fmla="*/ 4 h 48"/>
                  <a:gd name="T14" fmla="*/ 28 w 39"/>
                  <a:gd name="T15" fmla="*/ 0 h 48"/>
                  <a:gd name="T16" fmla="*/ 25 w 39"/>
                  <a:gd name="T17" fmla="*/ 0 h 48"/>
                  <a:gd name="T18" fmla="*/ 19 w 39"/>
                  <a:gd name="T19" fmla="*/ 2 h 48"/>
                  <a:gd name="T20" fmla="*/ 11 w 39"/>
                  <a:gd name="T21" fmla="*/ 2 h 48"/>
                  <a:gd name="T22" fmla="*/ 7 w 39"/>
                  <a:gd name="T23" fmla="*/ 4 h 48"/>
                  <a:gd name="T24" fmla="*/ 0 w 39"/>
                  <a:gd name="T25" fmla="*/ 15 h 48"/>
                  <a:gd name="T26" fmla="*/ 0 w 39"/>
                  <a:gd name="T27" fmla="*/ 16 h 48"/>
                  <a:gd name="T28" fmla="*/ 7 w 39"/>
                  <a:gd name="T29" fmla="*/ 20 h 48"/>
                  <a:gd name="T30" fmla="*/ 19 w 39"/>
                  <a:gd name="T31" fmla="*/ 38 h 48"/>
                  <a:gd name="T32" fmla="*/ 21 w 39"/>
                  <a:gd name="T33" fmla="*/ 41 h 48"/>
                  <a:gd name="T34" fmla="*/ 27 w 39"/>
                  <a:gd name="T35" fmla="*/ 48 h 48"/>
                  <a:gd name="T36" fmla="*/ 28 w 39"/>
                  <a:gd name="T37" fmla="*/ 47 h 48"/>
                  <a:gd name="T38" fmla="*/ 28 w 39"/>
                  <a:gd name="T39" fmla="*/ 47 h 48"/>
                  <a:gd name="T40" fmla="*/ 28 w 39"/>
                  <a:gd name="T41" fmla="*/ 47 h 48"/>
                  <a:gd name="T42" fmla="*/ 34 w 39"/>
                  <a:gd name="T43" fmla="*/ 40 h 48"/>
                  <a:gd name="T44" fmla="*/ 34 w 39"/>
                  <a:gd name="T45"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48">
                    <a:moveTo>
                      <a:pt x="34" y="38"/>
                    </a:moveTo>
                    <a:lnTo>
                      <a:pt x="34" y="36"/>
                    </a:lnTo>
                    <a:lnTo>
                      <a:pt x="37" y="27"/>
                    </a:lnTo>
                    <a:lnTo>
                      <a:pt x="39" y="11"/>
                    </a:lnTo>
                    <a:lnTo>
                      <a:pt x="39" y="9"/>
                    </a:lnTo>
                    <a:lnTo>
                      <a:pt x="37" y="7"/>
                    </a:lnTo>
                    <a:lnTo>
                      <a:pt x="36" y="4"/>
                    </a:lnTo>
                    <a:lnTo>
                      <a:pt x="28" y="0"/>
                    </a:lnTo>
                    <a:lnTo>
                      <a:pt x="25" y="0"/>
                    </a:lnTo>
                    <a:lnTo>
                      <a:pt x="19" y="2"/>
                    </a:lnTo>
                    <a:lnTo>
                      <a:pt x="11" y="2"/>
                    </a:lnTo>
                    <a:lnTo>
                      <a:pt x="7" y="4"/>
                    </a:lnTo>
                    <a:lnTo>
                      <a:pt x="0" y="15"/>
                    </a:lnTo>
                    <a:lnTo>
                      <a:pt x="0" y="16"/>
                    </a:lnTo>
                    <a:lnTo>
                      <a:pt x="7" y="20"/>
                    </a:lnTo>
                    <a:lnTo>
                      <a:pt x="19" y="38"/>
                    </a:lnTo>
                    <a:lnTo>
                      <a:pt x="21" y="41"/>
                    </a:lnTo>
                    <a:lnTo>
                      <a:pt x="27" y="48"/>
                    </a:lnTo>
                    <a:lnTo>
                      <a:pt x="28" y="47"/>
                    </a:lnTo>
                    <a:lnTo>
                      <a:pt x="28" y="47"/>
                    </a:lnTo>
                    <a:lnTo>
                      <a:pt x="28" y="47"/>
                    </a:lnTo>
                    <a:lnTo>
                      <a:pt x="34" y="40"/>
                    </a:lnTo>
                    <a:lnTo>
                      <a:pt x="34" y="3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0" name="Freeform 1757">
                <a:extLst>
                  <a:ext uri="{FF2B5EF4-FFF2-40B4-BE49-F238E27FC236}">
                    <a16:creationId xmlns:a16="http://schemas.microsoft.com/office/drawing/2014/main" id="{7A3114C9-C339-934A-97CC-099D26F5786B}"/>
                  </a:ext>
                </a:extLst>
              </p:cNvPr>
              <p:cNvSpPr>
                <a:spLocks/>
              </p:cNvSpPr>
              <p:nvPr/>
            </p:nvSpPr>
            <p:spPr bwMode="auto">
              <a:xfrm>
                <a:off x="1057" y="925"/>
                <a:ext cx="96" cy="141"/>
              </a:xfrm>
              <a:custGeom>
                <a:avLst/>
                <a:gdLst>
                  <a:gd name="T0" fmla="*/ 36 w 96"/>
                  <a:gd name="T1" fmla="*/ 104 h 141"/>
                  <a:gd name="T2" fmla="*/ 32 w 96"/>
                  <a:gd name="T3" fmla="*/ 99 h 141"/>
                  <a:gd name="T4" fmla="*/ 23 w 96"/>
                  <a:gd name="T5" fmla="*/ 93 h 141"/>
                  <a:gd name="T6" fmla="*/ 16 w 96"/>
                  <a:gd name="T7" fmla="*/ 91 h 141"/>
                  <a:gd name="T8" fmla="*/ 0 w 96"/>
                  <a:gd name="T9" fmla="*/ 74 h 141"/>
                  <a:gd name="T10" fmla="*/ 9 w 96"/>
                  <a:gd name="T11" fmla="*/ 54 h 141"/>
                  <a:gd name="T12" fmla="*/ 14 w 96"/>
                  <a:gd name="T13" fmla="*/ 57 h 141"/>
                  <a:gd name="T14" fmla="*/ 18 w 96"/>
                  <a:gd name="T15" fmla="*/ 63 h 141"/>
                  <a:gd name="T16" fmla="*/ 21 w 96"/>
                  <a:gd name="T17" fmla="*/ 72 h 141"/>
                  <a:gd name="T18" fmla="*/ 29 w 96"/>
                  <a:gd name="T19" fmla="*/ 70 h 141"/>
                  <a:gd name="T20" fmla="*/ 38 w 96"/>
                  <a:gd name="T21" fmla="*/ 66 h 141"/>
                  <a:gd name="T22" fmla="*/ 36 w 96"/>
                  <a:gd name="T23" fmla="*/ 57 h 141"/>
                  <a:gd name="T24" fmla="*/ 39 w 96"/>
                  <a:gd name="T25" fmla="*/ 57 h 141"/>
                  <a:gd name="T26" fmla="*/ 34 w 96"/>
                  <a:gd name="T27" fmla="*/ 50 h 141"/>
                  <a:gd name="T28" fmla="*/ 34 w 96"/>
                  <a:gd name="T29" fmla="*/ 41 h 141"/>
                  <a:gd name="T30" fmla="*/ 41 w 96"/>
                  <a:gd name="T31" fmla="*/ 43 h 141"/>
                  <a:gd name="T32" fmla="*/ 34 w 96"/>
                  <a:gd name="T33" fmla="*/ 38 h 141"/>
                  <a:gd name="T34" fmla="*/ 21 w 96"/>
                  <a:gd name="T35" fmla="*/ 32 h 141"/>
                  <a:gd name="T36" fmla="*/ 18 w 96"/>
                  <a:gd name="T37" fmla="*/ 24 h 141"/>
                  <a:gd name="T38" fmla="*/ 27 w 96"/>
                  <a:gd name="T39" fmla="*/ 29 h 141"/>
                  <a:gd name="T40" fmla="*/ 29 w 96"/>
                  <a:gd name="T41" fmla="*/ 24 h 141"/>
                  <a:gd name="T42" fmla="*/ 23 w 96"/>
                  <a:gd name="T43" fmla="*/ 18 h 141"/>
                  <a:gd name="T44" fmla="*/ 23 w 96"/>
                  <a:gd name="T45" fmla="*/ 11 h 141"/>
                  <a:gd name="T46" fmla="*/ 34 w 96"/>
                  <a:gd name="T47" fmla="*/ 11 h 141"/>
                  <a:gd name="T48" fmla="*/ 38 w 96"/>
                  <a:gd name="T49" fmla="*/ 7 h 141"/>
                  <a:gd name="T50" fmla="*/ 36 w 96"/>
                  <a:gd name="T51" fmla="*/ 2 h 141"/>
                  <a:gd name="T52" fmla="*/ 43 w 96"/>
                  <a:gd name="T53" fmla="*/ 7 h 141"/>
                  <a:gd name="T54" fmla="*/ 55 w 96"/>
                  <a:gd name="T55" fmla="*/ 11 h 141"/>
                  <a:gd name="T56" fmla="*/ 73 w 96"/>
                  <a:gd name="T57" fmla="*/ 4 h 141"/>
                  <a:gd name="T58" fmla="*/ 84 w 96"/>
                  <a:gd name="T59" fmla="*/ 9 h 141"/>
                  <a:gd name="T60" fmla="*/ 84 w 96"/>
                  <a:gd name="T61" fmla="*/ 20 h 141"/>
                  <a:gd name="T62" fmla="*/ 79 w 96"/>
                  <a:gd name="T63" fmla="*/ 24 h 141"/>
                  <a:gd name="T64" fmla="*/ 82 w 96"/>
                  <a:gd name="T65" fmla="*/ 32 h 141"/>
                  <a:gd name="T66" fmla="*/ 71 w 96"/>
                  <a:gd name="T67" fmla="*/ 45 h 141"/>
                  <a:gd name="T68" fmla="*/ 64 w 96"/>
                  <a:gd name="T69" fmla="*/ 52 h 141"/>
                  <a:gd name="T70" fmla="*/ 75 w 96"/>
                  <a:gd name="T71" fmla="*/ 50 h 141"/>
                  <a:gd name="T72" fmla="*/ 82 w 96"/>
                  <a:gd name="T73" fmla="*/ 59 h 141"/>
                  <a:gd name="T74" fmla="*/ 86 w 96"/>
                  <a:gd name="T75" fmla="*/ 65 h 141"/>
                  <a:gd name="T76" fmla="*/ 86 w 96"/>
                  <a:gd name="T77" fmla="*/ 70 h 141"/>
                  <a:gd name="T78" fmla="*/ 93 w 96"/>
                  <a:gd name="T79" fmla="*/ 70 h 141"/>
                  <a:gd name="T80" fmla="*/ 95 w 96"/>
                  <a:gd name="T81" fmla="*/ 72 h 141"/>
                  <a:gd name="T82" fmla="*/ 96 w 96"/>
                  <a:gd name="T83" fmla="*/ 84 h 141"/>
                  <a:gd name="T84" fmla="*/ 93 w 96"/>
                  <a:gd name="T85" fmla="*/ 90 h 141"/>
                  <a:gd name="T86" fmla="*/ 95 w 96"/>
                  <a:gd name="T87" fmla="*/ 102 h 141"/>
                  <a:gd name="T88" fmla="*/ 95 w 96"/>
                  <a:gd name="T89" fmla="*/ 106 h 141"/>
                  <a:gd name="T90" fmla="*/ 93 w 96"/>
                  <a:gd name="T91" fmla="*/ 113 h 141"/>
                  <a:gd name="T92" fmla="*/ 82 w 96"/>
                  <a:gd name="T93" fmla="*/ 125 h 141"/>
                  <a:gd name="T94" fmla="*/ 70 w 96"/>
                  <a:gd name="T95" fmla="*/ 125 h 141"/>
                  <a:gd name="T96" fmla="*/ 73 w 96"/>
                  <a:gd name="T97" fmla="*/ 134 h 141"/>
                  <a:gd name="T98" fmla="*/ 64 w 96"/>
                  <a:gd name="T99" fmla="*/ 141 h 141"/>
                  <a:gd name="T100" fmla="*/ 59 w 96"/>
                  <a:gd name="T101" fmla="*/ 138 h 141"/>
                  <a:gd name="T102" fmla="*/ 52 w 96"/>
                  <a:gd name="T103" fmla="*/ 127 h 141"/>
                  <a:gd name="T104" fmla="*/ 46 w 96"/>
                  <a:gd name="T105" fmla="*/ 11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 h="141">
                    <a:moveTo>
                      <a:pt x="41" y="111"/>
                    </a:moveTo>
                    <a:lnTo>
                      <a:pt x="39" y="109"/>
                    </a:lnTo>
                    <a:lnTo>
                      <a:pt x="36" y="104"/>
                    </a:lnTo>
                    <a:lnTo>
                      <a:pt x="36" y="102"/>
                    </a:lnTo>
                    <a:lnTo>
                      <a:pt x="34" y="99"/>
                    </a:lnTo>
                    <a:lnTo>
                      <a:pt x="32" y="99"/>
                    </a:lnTo>
                    <a:lnTo>
                      <a:pt x="29" y="100"/>
                    </a:lnTo>
                    <a:lnTo>
                      <a:pt x="27" y="93"/>
                    </a:lnTo>
                    <a:lnTo>
                      <a:pt x="23" y="93"/>
                    </a:lnTo>
                    <a:lnTo>
                      <a:pt x="23" y="97"/>
                    </a:lnTo>
                    <a:lnTo>
                      <a:pt x="16" y="95"/>
                    </a:lnTo>
                    <a:lnTo>
                      <a:pt x="16" y="91"/>
                    </a:lnTo>
                    <a:lnTo>
                      <a:pt x="13" y="88"/>
                    </a:lnTo>
                    <a:lnTo>
                      <a:pt x="13" y="86"/>
                    </a:lnTo>
                    <a:lnTo>
                      <a:pt x="0" y="74"/>
                    </a:lnTo>
                    <a:lnTo>
                      <a:pt x="2" y="56"/>
                    </a:lnTo>
                    <a:lnTo>
                      <a:pt x="5" y="54"/>
                    </a:lnTo>
                    <a:lnTo>
                      <a:pt x="9" y="54"/>
                    </a:lnTo>
                    <a:lnTo>
                      <a:pt x="11" y="56"/>
                    </a:lnTo>
                    <a:lnTo>
                      <a:pt x="13" y="57"/>
                    </a:lnTo>
                    <a:lnTo>
                      <a:pt x="14" y="57"/>
                    </a:lnTo>
                    <a:lnTo>
                      <a:pt x="13" y="61"/>
                    </a:lnTo>
                    <a:lnTo>
                      <a:pt x="14" y="63"/>
                    </a:lnTo>
                    <a:lnTo>
                      <a:pt x="18" y="63"/>
                    </a:lnTo>
                    <a:lnTo>
                      <a:pt x="20" y="65"/>
                    </a:lnTo>
                    <a:lnTo>
                      <a:pt x="20" y="68"/>
                    </a:lnTo>
                    <a:lnTo>
                      <a:pt x="21" y="72"/>
                    </a:lnTo>
                    <a:lnTo>
                      <a:pt x="27" y="74"/>
                    </a:lnTo>
                    <a:lnTo>
                      <a:pt x="29" y="72"/>
                    </a:lnTo>
                    <a:lnTo>
                      <a:pt x="29" y="70"/>
                    </a:lnTo>
                    <a:lnTo>
                      <a:pt x="32" y="70"/>
                    </a:lnTo>
                    <a:lnTo>
                      <a:pt x="34" y="70"/>
                    </a:lnTo>
                    <a:lnTo>
                      <a:pt x="38" y="66"/>
                    </a:lnTo>
                    <a:lnTo>
                      <a:pt x="36" y="63"/>
                    </a:lnTo>
                    <a:lnTo>
                      <a:pt x="34" y="57"/>
                    </a:lnTo>
                    <a:lnTo>
                      <a:pt x="36" y="57"/>
                    </a:lnTo>
                    <a:lnTo>
                      <a:pt x="38" y="61"/>
                    </a:lnTo>
                    <a:lnTo>
                      <a:pt x="39" y="61"/>
                    </a:lnTo>
                    <a:lnTo>
                      <a:pt x="39" y="57"/>
                    </a:lnTo>
                    <a:lnTo>
                      <a:pt x="38" y="54"/>
                    </a:lnTo>
                    <a:lnTo>
                      <a:pt x="36" y="54"/>
                    </a:lnTo>
                    <a:lnTo>
                      <a:pt x="34" y="50"/>
                    </a:lnTo>
                    <a:lnTo>
                      <a:pt x="34" y="50"/>
                    </a:lnTo>
                    <a:lnTo>
                      <a:pt x="32" y="43"/>
                    </a:lnTo>
                    <a:lnTo>
                      <a:pt x="34" y="41"/>
                    </a:lnTo>
                    <a:lnTo>
                      <a:pt x="36" y="41"/>
                    </a:lnTo>
                    <a:lnTo>
                      <a:pt x="41" y="45"/>
                    </a:lnTo>
                    <a:lnTo>
                      <a:pt x="41" y="43"/>
                    </a:lnTo>
                    <a:lnTo>
                      <a:pt x="36" y="34"/>
                    </a:lnTo>
                    <a:lnTo>
                      <a:pt x="34" y="36"/>
                    </a:lnTo>
                    <a:lnTo>
                      <a:pt x="34" y="38"/>
                    </a:lnTo>
                    <a:lnTo>
                      <a:pt x="27" y="40"/>
                    </a:lnTo>
                    <a:lnTo>
                      <a:pt x="23" y="38"/>
                    </a:lnTo>
                    <a:lnTo>
                      <a:pt x="21" y="32"/>
                    </a:lnTo>
                    <a:lnTo>
                      <a:pt x="18" y="32"/>
                    </a:lnTo>
                    <a:lnTo>
                      <a:pt x="18" y="27"/>
                    </a:lnTo>
                    <a:lnTo>
                      <a:pt x="18" y="24"/>
                    </a:lnTo>
                    <a:lnTo>
                      <a:pt x="23" y="24"/>
                    </a:lnTo>
                    <a:lnTo>
                      <a:pt x="27" y="25"/>
                    </a:lnTo>
                    <a:lnTo>
                      <a:pt x="27" y="29"/>
                    </a:lnTo>
                    <a:lnTo>
                      <a:pt x="30" y="31"/>
                    </a:lnTo>
                    <a:lnTo>
                      <a:pt x="30" y="27"/>
                    </a:lnTo>
                    <a:lnTo>
                      <a:pt x="29" y="24"/>
                    </a:lnTo>
                    <a:lnTo>
                      <a:pt x="29" y="22"/>
                    </a:lnTo>
                    <a:lnTo>
                      <a:pt x="25" y="22"/>
                    </a:lnTo>
                    <a:lnTo>
                      <a:pt x="23" y="18"/>
                    </a:lnTo>
                    <a:lnTo>
                      <a:pt x="21" y="18"/>
                    </a:lnTo>
                    <a:lnTo>
                      <a:pt x="20" y="15"/>
                    </a:lnTo>
                    <a:lnTo>
                      <a:pt x="23" y="11"/>
                    </a:lnTo>
                    <a:lnTo>
                      <a:pt x="29" y="7"/>
                    </a:lnTo>
                    <a:lnTo>
                      <a:pt x="30" y="9"/>
                    </a:lnTo>
                    <a:lnTo>
                      <a:pt x="34" y="11"/>
                    </a:lnTo>
                    <a:lnTo>
                      <a:pt x="36" y="13"/>
                    </a:lnTo>
                    <a:lnTo>
                      <a:pt x="38" y="11"/>
                    </a:lnTo>
                    <a:lnTo>
                      <a:pt x="38" y="7"/>
                    </a:lnTo>
                    <a:lnTo>
                      <a:pt x="34" y="7"/>
                    </a:lnTo>
                    <a:lnTo>
                      <a:pt x="32" y="4"/>
                    </a:lnTo>
                    <a:lnTo>
                      <a:pt x="36" y="2"/>
                    </a:lnTo>
                    <a:lnTo>
                      <a:pt x="38" y="0"/>
                    </a:lnTo>
                    <a:lnTo>
                      <a:pt x="39" y="2"/>
                    </a:lnTo>
                    <a:lnTo>
                      <a:pt x="43" y="7"/>
                    </a:lnTo>
                    <a:lnTo>
                      <a:pt x="45" y="7"/>
                    </a:lnTo>
                    <a:lnTo>
                      <a:pt x="52" y="13"/>
                    </a:lnTo>
                    <a:lnTo>
                      <a:pt x="55" y="11"/>
                    </a:lnTo>
                    <a:lnTo>
                      <a:pt x="57" y="13"/>
                    </a:lnTo>
                    <a:lnTo>
                      <a:pt x="64" y="9"/>
                    </a:lnTo>
                    <a:lnTo>
                      <a:pt x="73" y="4"/>
                    </a:lnTo>
                    <a:lnTo>
                      <a:pt x="80" y="2"/>
                    </a:lnTo>
                    <a:lnTo>
                      <a:pt x="80" y="4"/>
                    </a:lnTo>
                    <a:lnTo>
                      <a:pt x="84" y="9"/>
                    </a:lnTo>
                    <a:lnTo>
                      <a:pt x="86" y="9"/>
                    </a:lnTo>
                    <a:lnTo>
                      <a:pt x="86" y="16"/>
                    </a:lnTo>
                    <a:lnTo>
                      <a:pt x="84" y="20"/>
                    </a:lnTo>
                    <a:lnTo>
                      <a:pt x="79" y="22"/>
                    </a:lnTo>
                    <a:lnTo>
                      <a:pt x="79" y="24"/>
                    </a:lnTo>
                    <a:lnTo>
                      <a:pt x="79" y="24"/>
                    </a:lnTo>
                    <a:lnTo>
                      <a:pt x="82" y="25"/>
                    </a:lnTo>
                    <a:lnTo>
                      <a:pt x="82" y="34"/>
                    </a:lnTo>
                    <a:lnTo>
                      <a:pt x="82" y="32"/>
                    </a:lnTo>
                    <a:lnTo>
                      <a:pt x="79" y="34"/>
                    </a:lnTo>
                    <a:lnTo>
                      <a:pt x="73" y="40"/>
                    </a:lnTo>
                    <a:lnTo>
                      <a:pt x="71" y="45"/>
                    </a:lnTo>
                    <a:lnTo>
                      <a:pt x="68" y="47"/>
                    </a:lnTo>
                    <a:lnTo>
                      <a:pt x="68" y="49"/>
                    </a:lnTo>
                    <a:lnTo>
                      <a:pt x="64" y="52"/>
                    </a:lnTo>
                    <a:lnTo>
                      <a:pt x="64" y="57"/>
                    </a:lnTo>
                    <a:lnTo>
                      <a:pt x="71" y="52"/>
                    </a:lnTo>
                    <a:lnTo>
                      <a:pt x="75" y="50"/>
                    </a:lnTo>
                    <a:lnTo>
                      <a:pt x="79" y="52"/>
                    </a:lnTo>
                    <a:lnTo>
                      <a:pt x="82" y="56"/>
                    </a:lnTo>
                    <a:lnTo>
                      <a:pt x="82" y="59"/>
                    </a:lnTo>
                    <a:lnTo>
                      <a:pt x="82" y="61"/>
                    </a:lnTo>
                    <a:lnTo>
                      <a:pt x="84" y="65"/>
                    </a:lnTo>
                    <a:lnTo>
                      <a:pt x="86" y="65"/>
                    </a:lnTo>
                    <a:lnTo>
                      <a:pt x="86" y="66"/>
                    </a:lnTo>
                    <a:lnTo>
                      <a:pt x="86" y="68"/>
                    </a:lnTo>
                    <a:lnTo>
                      <a:pt x="86" y="70"/>
                    </a:lnTo>
                    <a:lnTo>
                      <a:pt x="86" y="74"/>
                    </a:lnTo>
                    <a:lnTo>
                      <a:pt x="89" y="70"/>
                    </a:lnTo>
                    <a:lnTo>
                      <a:pt x="93" y="70"/>
                    </a:lnTo>
                    <a:lnTo>
                      <a:pt x="93" y="66"/>
                    </a:lnTo>
                    <a:lnTo>
                      <a:pt x="95" y="68"/>
                    </a:lnTo>
                    <a:lnTo>
                      <a:pt x="95" y="72"/>
                    </a:lnTo>
                    <a:lnTo>
                      <a:pt x="95" y="74"/>
                    </a:lnTo>
                    <a:lnTo>
                      <a:pt x="96" y="81"/>
                    </a:lnTo>
                    <a:lnTo>
                      <a:pt x="96" y="84"/>
                    </a:lnTo>
                    <a:lnTo>
                      <a:pt x="96" y="86"/>
                    </a:lnTo>
                    <a:lnTo>
                      <a:pt x="93" y="88"/>
                    </a:lnTo>
                    <a:lnTo>
                      <a:pt x="93" y="90"/>
                    </a:lnTo>
                    <a:lnTo>
                      <a:pt x="95" y="95"/>
                    </a:lnTo>
                    <a:lnTo>
                      <a:pt x="95" y="100"/>
                    </a:lnTo>
                    <a:lnTo>
                      <a:pt x="95" y="102"/>
                    </a:lnTo>
                    <a:lnTo>
                      <a:pt x="93" y="104"/>
                    </a:lnTo>
                    <a:lnTo>
                      <a:pt x="95" y="104"/>
                    </a:lnTo>
                    <a:lnTo>
                      <a:pt x="95" y="106"/>
                    </a:lnTo>
                    <a:lnTo>
                      <a:pt x="96" y="113"/>
                    </a:lnTo>
                    <a:lnTo>
                      <a:pt x="95" y="115"/>
                    </a:lnTo>
                    <a:lnTo>
                      <a:pt x="93" y="113"/>
                    </a:lnTo>
                    <a:lnTo>
                      <a:pt x="91" y="116"/>
                    </a:lnTo>
                    <a:lnTo>
                      <a:pt x="89" y="122"/>
                    </a:lnTo>
                    <a:lnTo>
                      <a:pt x="82" y="125"/>
                    </a:lnTo>
                    <a:lnTo>
                      <a:pt x="79" y="125"/>
                    </a:lnTo>
                    <a:lnTo>
                      <a:pt x="73" y="125"/>
                    </a:lnTo>
                    <a:lnTo>
                      <a:pt x="70" y="125"/>
                    </a:lnTo>
                    <a:lnTo>
                      <a:pt x="70" y="125"/>
                    </a:lnTo>
                    <a:lnTo>
                      <a:pt x="73" y="131"/>
                    </a:lnTo>
                    <a:lnTo>
                      <a:pt x="73" y="134"/>
                    </a:lnTo>
                    <a:lnTo>
                      <a:pt x="68" y="138"/>
                    </a:lnTo>
                    <a:lnTo>
                      <a:pt x="68" y="140"/>
                    </a:lnTo>
                    <a:lnTo>
                      <a:pt x="64" y="141"/>
                    </a:lnTo>
                    <a:lnTo>
                      <a:pt x="63" y="141"/>
                    </a:lnTo>
                    <a:lnTo>
                      <a:pt x="61" y="136"/>
                    </a:lnTo>
                    <a:lnTo>
                      <a:pt x="59" y="138"/>
                    </a:lnTo>
                    <a:lnTo>
                      <a:pt x="57" y="140"/>
                    </a:lnTo>
                    <a:lnTo>
                      <a:pt x="55" y="140"/>
                    </a:lnTo>
                    <a:lnTo>
                      <a:pt x="52" y="127"/>
                    </a:lnTo>
                    <a:lnTo>
                      <a:pt x="50" y="125"/>
                    </a:lnTo>
                    <a:lnTo>
                      <a:pt x="50" y="120"/>
                    </a:lnTo>
                    <a:lnTo>
                      <a:pt x="46" y="116"/>
                    </a:lnTo>
                    <a:lnTo>
                      <a:pt x="43" y="113"/>
                    </a:lnTo>
                    <a:lnTo>
                      <a:pt x="41" y="1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1" name="Freeform 1758">
                <a:extLst>
                  <a:ext uri="{FF2B5EF4-FFF2-40B4-BE49-F238E27FC236}">
                    <a16:creationId xmlns:a16="http://schemas.microsoft.com/office/drawing/2014/main" id="{8A601FF5-BCF7-9B46-BFD8-976CAFD37E63}"/>
                  </a:ext>
                </a:extLst>
              </p:cNvPr>
              <p:cNvSpPr>
                <a:spLocks/>
              </p:cNvSpPr>
              <p:nvPr/>
            </p:nvSpPr>
            <p:spPr bwMode="auto">
              <a:xfrm>
                <a:off x="1057" y="925"/>
                <a:ext cx="96" cy="141"/>
              </a:xfrm>
              <a:custGeom>
                <a:avLst/>
                <a:gdLst>
                  <a:gd name="T0" fmla="*/ 36 w 96"/>
                  <a:gd name="T1" fmla="*/ 104 h 141"/>
                  <a:gd name="T2" fmla="*/ 32 w 96"/>
                  <a:gd name="T3" fmla="*/ 99 h 141"/>
                  <a:gd name="T4" fmla="*/ 23 w 96"/>
                  <a:gd name="T5" fmla="*/ 93 h 141"/>
                  <a:gd name="T6" fmla="*/ 16 w 96"/>
                  <a:gd name="T7" fmla="*/ 91 h 141"/>
                  <a:gd name="T8" fmla="*/ 0 w 96"/>
                  <a:gd name="T9" fmla="*/ 74 h 141"/>
                  <a:gd name="T10" fmla="*/ 9 w 96"/>
                  <a:gd name="T11" fmla="*/ 54 h 141"/>
                  <a:gd name="T12" fmla="*/ 14 w 96"/>
                  <a:gd name="T13" fmla="*/ 57 h 141"/>
                  <a:gd name="T14" fmla="*/ 18 w 96"/>
                  <a:gd name="T15" fmla="*/ 63 h 141"/>
                  <a:gd name="T16" fmla="*/ 21 w 96"/>
                  <a:gd name="T17" fmla="*/ 72 h 141"/>
                  <a:gd name="T18" fmla="*/ 29 w 96"/>
                  <a:gd name="T19" fmla="*/ 70 h 141"/>
                  <a:gd name="T20" fmla="*/ 38 w 96"/>
                  <a:gd name="T21" fmla="*/ 66 h 141"/>
                  <a:gd name="T22" fmla="*/ 36 w 96"/>
                  <a:gd name="T23" fmla="*/ 57 h 141"/>
                  <a:gd name="T24" fmla="*/ 39 w 96"/>
                  <a:gd name="T25" fmla="*/ 57 h 141"/>
                  <a:gd name="T26" fmla="*/ 34 w 96"/>
                  <a:gd name="T27" fmla="*/ 50 h 141"/>
                  <a:gd name="T28" fmla="*/ 34 w 96"/>
                  <a:gd name="T29" fmla="*/ 41 h 141"/>
                  <a:gd name="T30" fmla="*/ 41 w 96"/>
                  <a:gd name="T31" fmla="*/ 43 h 141"/>
                  <a:gd name="T32" fmla="*/ 34 w 96"/>
                  <a:gd name="T33" fmla="*/ 38 h 141"/>
                  <a:gd name="T34" fmla="*/ 21 w 96"/>
                  <a:gd name="T35" fmla="*/ 32 h 141"/>
                  <a:gd name="T36" fmla="*/ 18 w 96"/>
                  <a:gd name="T37" fmla="*/ 24 h 141"/>
                  <a:gd name="T38" fmla="*/ 27 w 96"/>
                  <a:gd name="T39" fmla="*/ 29 h 141"/>
                  <a:gd name="T40" fmla="*/ 29 w 96"/>
                  <a:gd name="T41" fmla="*/ 24 h 141"/>
                  <a:gd name="T42" fmla="*/ 23 w 96"/>
                  <a:gd name="T43" fmla="*/ 18 h 141"/>
                  <a:gd name="T44" fmla="*/ 23 w 96"/>
                  <a:gd name="T45" fmla="*/ 11 h 141"/>
                  <a:gd name="T46" fmla="*/ 34 w 96"/>
                  <a:gd name="T47" fmla="*/ 11 h 141"/>
                  <a:gd name="T48" fmla="*/ 38 w 96"/>
                  <a:gd name="T49" fmla="*/ 7 h 141"/>
                  <a:gd name="T50" fmla="*/ 36 w 96"/>
                  <a:gd name="T51" fmla="*/ 2 h 141"/>
                  <a:gd name="T52" fmla="*/ 43 w 96"/>
                  <a:gd name="T53" fmla="*/ 7 h 141"/>
                  <a:gd name="T54" fmla="*/ 55 w 96"/>
                  <a:gd name="T55" fmla="*/ 11 h 141"/>
                  <a:gd name="T56" fmla="*/ 73 w 96"/>
                  <a:gd name="T57" fmla="*/ 4 h 141"/>
                  <a:gd name="T58" fmla="*/ 84 w 96"/>
                  <a:gd name="T59" fmla="*/ 9 h 141"/>
                  <a:gd name="T60" fmla="*/ 84 w 96"/>
                  <a:gd name="T61" fmla="*/ 20 h 141"/>
                  <a:gd name="T62" fmla="*/ 79 w 96"/>
                  <a:gd name="T63" fmla="*/ 24 h 141"/>
                  <a:gd name="T64" fmla="*/ 82 w 96"/>
                  <a:gd name="T65" fmla="*/ 32 h 141"/>
                  <a:gd name="T66" fmla="*/ 71 w 96"/>
                  <a:gd name="T67" fmla="*/ 45 h 141"/>
                  <a:gd name="T68" fmla="*/ 64 w 96"/>
                  <a:gd name="T69" fmla="*/ 52 h 141"/>
                  <a:gd name="T70" fmla="*/ 75 w 96"/>
                  <a:gd name="T71" fmla="*/ 50 h 141"/>
                  <a:gd name="T72" fmla="*/ 82 w 96"/>
                  <a:gd name="T73" fmla="*/ 59 h 141"/>
                  <a:gd name="T74" fmla="*/ 86 w 96"/>
                  <a:gd name="T75" fmla="*/ 65 h 141"/>
                  <a:gd name="T76" fmla="*/ 86 w 96"/>
                  <a:gd name="T77" fmla="*/ 70 h 141"/>
                  <a:gd name="T78" fmla="*/ 93 w 96"/>
                  <a:gd name="T79" fmla="*/ 70 h 141"/>
                  <a:gd name="T80" fmla="*/ 95 w 96"/>
                  <a:gd name="T81" fmla="*/ 72 h 141"/>
                  <a:gd name="T82" fmla="*/ 96 w 96"/>
                  <a:gd name="T83" fmla="*/ 84 h 141"/>
                  <a:gd name="T84" fmla="*/ 93 w 96"/>
                  <a:gd name="T85" fmla="*/ 90 h 141"/>
                  <a:gd name="T86" fmla="*/ 95 w 96"/>
                  <a:gd name="T87" fmla="*/ 102 h 141"/>
                  <a:gd name="T88" fmla="*/ 95 w 96"/>
                  <a:gd name="T89" fmla="*/ 106 h 141"/>
                  <a:gd name="T90" fmla="*/ 93 w 96"/>
                  <a:gd name="T91" fmla="*/ 113 h 141"/>
                  <a:gd name="T92" fmla="*/ 82 w 96"/>
                  <a:gd name="T93" fmla="*/ 125 h 141"/>
                  <a:gd name="T94" fmla="*/ 70 w 96"/>
                  <a:gd name="T95" fmla="*/ 125 h 141"/>
                  <a:gd name="T96" fmla="*/ 73 w 96"/>
                  <a:gd name="T97" fmla="*/ 134 h 141"/>
                  <a:gd name="T98" fmla="*/ 64 w 96"/>
                  <a:gd name="T99" fmla="*/ 141 h 141"/>
                  <a:gd name="T100" fmla="*/ 59 w 96"/>
                  <a:gd name="T101" fmla="*/ 138 h 141"/>
                  <a:gd name="T102" fmla="*/ 52 w 96"/>
                  <a:gd name="T103" fmla="*/ 127 h 141"/>
                  <a:gd name="T104" fmla="*/ 46 w 96"/>
                  <a:gd name="T105" fmla="*/ 11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 h="141">
                    <a:moveTo>
                      <a:pt x="41" y="111"/>
                    </a:moveTo>
                    <a:lnTo>
                      <a:pt x="39" y="109"/>
                    </a:lnTo>
                    <a:lnTo>
                      <a:pt x="36" y="104"/>
                    </a:lnTo>
                    <a:lnTo>
                      <a:pt x="36" y="102"/>
                    </a:lnTo>
                    <a:lnTo>
                      <a:pt x="34" y="99"/>
                    </a:lnTo>
                    <a:lnTo>
                      <a:pt x="32" y="99"/>
                    </a:lnTo>
                    <a:lnTo>
                      <a:pt x="29" y="100"/>
                    </a:lnTo>
                    <a:lnTo>
                      <a:pt x="27" y="93"/>
                    </a:lnTo>
                    <a:lnTo>
                      <a:pt x="23" y="93"/>
                    </a:lnTo>
                    <a:lnTo>
                      <a:pt x="23" y="97"/>
                    </a:lnTo>
                    <a:lnTo>
                      <a:pt x="16" y="95"/>
                    </a:lnTo>
                    <a:lnTo>
                      <a:pt x="16" y="91"/>
                    </a:lnTo>
                    <a:lnTo>
                      <a:pt x="13" y="88"/>
                    </a:lnTo>
                    <a:lnTo>
                      <a:pt x="13" y="86"/>
                    </a:lnTo>
                    <a:lnTo>
                      <a:pt x="0" y="74"/>
                    </a:lnTo>
                    <a:lnTo>
                      <a:pt x="2" y="56"/>
                    </a:lnTo>
                    <a:lnTo>
                      <a:pt x="5" y="54"/>
                    </a:lnTo>
                    <a:lnTo>
                      <a:pt x="9" y="54"/>
                    </a:lnTo>
                    <a:lnTo>
                      <a:pt x="11" y="56"/>
                    </a:lnTo>
                    <a:lnTo>
                      <a:pt x="13" y="57"/>
                    </a:lnTo>
                    <a:lnTo>
                      <a:pt x="14" y="57"/>
                    </a:lnTo>
                    <a:lnTo>
                      <a:pt x="13" y="61"/>
                    </a:lnTo>
                    <a:lnTo>
                      <a:pt x="14" y="63"/>
                    </a:lnTo>
                    <a:lnTo>
                      <a:pt x="18" y="63"/>
                    </a:lnTo>
                    <a:lnTo>
                      <a:pt x="20" y="65"/>
                    </a:lnTo>
                    <a:lnTo>
                      <a:pt x="20" y="68"/>
                    </a:lnTo>
                    <a:lnTo>
                      <a:pt x="21" y="72"/>
                    </a:lnTo>
                    <a:lnTo>
                      <a:pt x="27" y="74"/>
                    </a:lnTo>
                    <a:lnTo>
                      <a:pt x="29" y="72"/>
                    </a:lnTo>
                    <a:lnTo>
                      <a:pt x="29" y="70"/>
                    </a:lnTo>
                    <a:lnTo>
                      <a:pt x="32" y="70"/>
                    </a:lnTo>
                    <a:lnTo>
                      <a:pt x="34" y="70"/>
                    </a:lnTo>
                    <a:lnTo>
                      <a:pt x="38" y="66"/>
                    </a:lnTo>
                    <a:lnTo>
                      <a:pt x="36" y="63"/>
                    </a:lnTo>
                    <a:lnTo>
                      <a:pt x="34" y="57"/>
                    </a:lnTo>
                    <a:lnTo>
                      <a:pt x="36" y="57"/>
                    </a:lnTo>
                    <a:lnTo>
                      <a:pt x="38" y="61"/>
                    </a:lnTo>
                    <a:lnTo>
                      <a:pt x="39" y="61"/>
                    </a:lnTo>
                    <a:lnTo>
                      <a:pt x="39" y="57"/>
                    </a:lnTo>
                    <a:lnTo>
                      <a:pt x="38" y="54"/>
                    </a:lnTo>
                    <a:lnTo>
                      <a:pt x="36" y="54"/>
                    </a:lnTo>
                    <a:lnTo>
                      <a:pt x="34" y="50"/>
                    </a:lnTo>
                    <a:lnTo>
                      <a:pt x="34" y="50"/>
                    </a:lnTo>
                    <a:lnTo>
                      <a:pt x="32" y="43"/>
                    </a:lnTo>
                    <a:lnTo>
                      <a:pt x="34" y="41"/>
                    </a:lnTo>
                    <a:lnTo>
                      <a:pt x="36" y="41"/>
                    </a:lnTo>
                    <a:lnTo>
                      <a:pt x="41" y="45"/>
                    </a:lnTo>
                    <a:lnTo>
                      <a:pt x="41" y="43"/>
                    </a:lnTo>
                    <a:lnTo>
                      <a:pt x="36" y="34"/>
                    </a:lnTo>
                    <a:lnTo>
                      <a:pt x="34" y="36"/>
                    </a:lnTo>
                    <a:lnTo>
                      <a:pt x="34" y="38"/>
                    </a:lnTo>
                    <a:lnTo>
                      <a:pt x="27" y="40"/>
                    </a:lnTo>
                    <a:lnTo>
                      <a:pt x="23" y="38"/>
                    </a:lnTo>
                    <a:lnTo>
                      <a:pt x="21" y="32"/>
                    </a:lnTo>
                    <a:lnTo>
                      <a:pt x="18" y="32"/>
                    </a:lnTo>
                    <a:lnTo>
                      <a:pt x="18" y="27"/>
                    </a:lnTo>
                    <a:lnTo>
                      <a:pt x="18" y="24"/>
                    </a:lnTo>
                    <a:lnTo>
                      <a:pt x="23" y="24"/>
                    </a:lnTo>
                    <a:lnTo>
                      <a:pt x="27" y="25"/>
                    </a:lnTo>
                    <a:lnTo>
                      <a:pt x="27" y="29"/>
                    </a:lnTo>
                    <a:lnTo>
                      <a:pt x="30" y="31"/>
                    </a:lnTo>
                    <a:lnTo>
                      <a:pt x="30" y="27"/>
                    </a:lnTo>
                    <a:lnTo>
                      <a:pt x="29" y="24"/>
                    </a:lnTo>
                    <a:lnTo>
                      <a:pt x="29" y="22"/>
                    </a:lnTo>
                    <a:lnTo>
                      <a:pt x="25" y="22"/>
                    </a:lnTo>
                    <a:lnTo>
                      <a:pt x="23" y="18"/>
                    </a:lnTo>
                    <a:lnTo>
                      <a:pt x="21" y="18"/>
                    </a:lnTo>
                    <a:lnTo>
                      <a:pt x="20" y="15"/>
                    </a:lnTo>
                    <a:lnTo>
                      <a:pt x="23" y="11"/>
                    </a:lnTo>
                    <a:lnTo>
                      <a:pt x="29" y="7"/>
                    </a:lnTo>
                    <a:lnTo>
                      <a:pt x="30" y="9"/>
                    </a:lnTo>
                    <a:lnTo>
                      <a:pt x="34" y="11"/>
                    </a:lnTo>
                    <a:lnTo>
                      <a:pt x="36" y="13"/>
                    </a:lnTo>
                    <a:lnTo>
                      <a:pt x="38" y="11"/>
                    </a:lnTo>
                    <a:lnTo>
                      <a:pt x="38" y="7"/>
                    </a:lnTo>
                    <a:lnTo>
                      <a:pt x="34" y="7"/>
                    </a:lnTo>
                    <a:lnTo>
                      <a:pt x="32" y="4"/>
                    </a:lnTo>
                    <a:lnTo>
                      <a:pt x="36" y="2"/>
                    </a:lnTo>
                    <a:lnTo>
                      <a:pt x="38" y="0"/>
                    </a:lnTo>
                    <a:lnTo>
                      <a:pt x="39" y="2"/>
                    </a:lnTo>
                    <a:lnTo>
                      <a:pt x="43" y="7"/>
                    </a:lnTo>
                    <a:lnTo>
                      <a:pt x="45" y="7"/>
                    </a:lnTo>
                    <a:lnTo>
                      <a:pt x="52" y="13"/>
                    </a:lnTo>
                    <a:lnTo>
                      <a:pt x="55" y="11"/>
                    </a:lnTo>
                    <a:lnTo>
                      <a:pt x="57" y="13"/>
                    </a:lnTo>
                    <a:lnTo>
                      <a:pt x="64" y="9"/>
                    </a:lnTo>
                    <a:lnTo>
                      <a:pt x="73" y="4"/>
                    </a:lnTo>
                    <a:lnTo>
                      <a:pt x="80" y="2"/>
                    </a:lnTo>
                    <a:lnTo>
                      <a:pt x="80" y="4"/>
                    </a:lnTo>
                    <a:lnTo>
                      <a:pt x="84" y="9"/>
                    </a:lnTo>
                    <a:lnTo>
                      <a:pt x="86" y="9"/>
                    </a:lnTo>
                    <a:lnTo>
                      <a:pt x="86" y="16"/>
                    </a:lnTo>
                    <a:lnTo>
                      <a:pt x="84" y="20"/>
                    </a:lnTo>
                    <a:lnTo>
                      <a:pt x="79" y="22"/>
                    </a:lnTo>
                    <a:lnTo>
                      <a:pt x="79" y="24"/>
                    </a:lnTo>
                    <a:lnTo>
                      <a:pt x="79" y="24"/>
                    </a:lnTo>
                    <a:lnTo>
                      <a:pt x="82" y="25"/>
                    </a:lnTo>
                    <a:lnTo>
                      <a:pt x="82" y="34"/>
                    </a:lnTo>
                    <a:lnTo>
                      <a:pt x="82" y="32"/>
                    </a:lnTo>
                    <a:lnTo>
                      <a:pt x="79" y="34"/>
                    </a:lnTo>
                    <a:lnTo>
                      <a:pt x="73" y="40"/>
                    </a:lnTo>
                    <a:lnTo>
                      <a:pt x="71" y="45"/>
                    </a:lnTo>
                    <a:lnTo>
                      <a:pt x="68" y="47"/>
                    </a:lnTo>
                    <a:lnTo>
                      <a:pt x="68" y="49"/>
                    </a:lnTo>
                    <a:lnTo>
                      <a:pt x="64" y="52"/>
                    </a:lnTo>
                    <a:lnTo>
                      <a:pt x="64" y="57"/>
                    </a:lnTo>
                    <a:lnTo>
                      <a:pt x="71" y="52"/>
                    </a:lnTo>
                    <a:lnTo>
                      <a:pt x="75" y="50"/>
                    </a:lnTo>
                    <a:lnTo>
                      <a:pt x="79" y="52"/>
                    </a:lnTo>
                    <a:lnTo>
                      <a:pt x="82" y="56"/>
                    </a:lnTo>
                    <a:lnTo>
                      <a:pt x="82" y="59"/>
                    </a:lnTo>
                    <a:lnTo>
                      <a:pt x="82" y="61"/>
                    </a:lnTo>
                    <a:lnTo>
                      <a:pt x="84" y="65"/>
                    </a:lnTo>
                    <a:lnTo>
                      <a:pt x="86" y="65"/>
                    </a:lnTo>
                    <a:lnTo>
                      <a:pt x="86" y="66"/>
                    </a:lnTo>
                    <a:lnTo>
                      <a:pt x="86" y="68"/>
                    </a:lnTo>
                    <a:lnTo>
                      <a:pt x="86" y="70"/>
                    </a:lnTo>
                    <a:lnTo>
                      <a:pt x="86" y="74"/>
                    </a:lnTo>
                    <a:lnTo>
                      <a:pt x="89" y="70"/>
                    </a:lnTo>
                    <a:lnTo>
                      <a:pt x="93" y="70"/>
                    </a:lnTo>
                    <a:lnTo>
                      <a:pt x="93" y="66"/>
                    </a:lnTo>
                    <a:lnTo>
                      <a:pt x="95" y="68"/>
                    </a:lnTo>
                    <a:lnTo>
                      <a:pt x="95" y="72"/>
                    </a:lnTo>
                    <a:lnTo>
                      <a:pt x="95" y="74"/>
                    </a:lnTo>
                    <a:lnTo>
                      <a:pt x="96" y="81"/>
                    </a:lnTo>
                    <a:lnTo>
                      <a:pt x="96" y="84"/>
                    </a:lnTo>
                    <a:lnTo>
                      <a:pt x="96" y="86"/>
                    </a:lnTo>
                    <a:lnTo>
                      <a:pt x="93" y="88"/>
                    </a:lnTo>
                    <a:lnTo>
                      <a:pt x="93" y="90"/>
                    </a:lnTo>
                    <a:lnTo>
                      <a:pt x="95" y="95"/>
                    </a:lnTo>
                    <a:lnTo>
                      <a:pt x="95" y="100"/>
                    </a:lnTo>
                    <a:lnTo>
                      <a:pt x="95" y="102"/>
                    </a:lnTo>
                    <a:lnTo>
                      <a:pt x="93" y="104"/>
                    </a:lnTo>
                    <a:lnTo>
                      <a:pt x="95" y="104"/>
                    </a:lnTo>
                    <a:lnTo>
                      <a:pt x="95" y="106"/>
                    </a:lnTo>
                    <a:lnTo>
                      <a:pt x="96" y="113"/>
                    </a:lnTo>
                    <a:lnTo>
                      <a:pt x="95" y="115"/>
                    </a:lnTo>
                    <a:lnTo>
                      <a:pt x="93" y="113"/>
                    </a:lnTo>
                    <a:lnTo>
                      <a:pt x="91" y="116"/>
                    </a:lnTo>
                    <a:lnTo>
                      <a:pt x="89" y="122"/>
                    </a:lnTo>
                    <a:lnTo>
                      <a:pt x="82" y="125"/>
                    </a:lnTo>
                    <a:lnTo>
                      <a:pt x="79" y="125"/>
                    </a:lnTo>
                    <a:lnTo>
                      <a:pt x="73" y="125"/>
                    </a:lnTo>
                    <a:lnTo>
                      <a:pt x="70" y="125"/>
                    </a:lnTo>
                    <a:lnTo>
                      <a:pt x="70" y="125"/>
                    </a:lnTo>
                    <a:lnTo>
                      <a:pt x="73" y="131"/>
                    </a:lnTo>
                    <a:lnTo>
                      <a:pt x="73" y="134"/>
                    </a:lnTo>
                    <a:lnTo>
                      <a:pt x="68" y="138"/>
                    </a:lnTo>
                    <a:lnTo>
                      <a:pt x="68" y="140"/>
                    </a:lnTo>
                    <a:lnTo>
                      <a:pt x="64" y="141"/>
                    </a:lnTo>
                    <a:lnTo>
                      <a:pt x="63" y="141"/>
                    </a:lnTo>
                    <a:lnTo>
                      <a:pt x="61" y="136"/>
                    </a:lnTo>
                    <a:lnTo>
                      <a:pt x="59" y="138"/>
                    </a:lnTo>
                    <a:lnTo>
                      <a:pt x="57" y="140"/>
                    </a:lnTo>
                    <a:lnTo>
                      <a:pt x="55" y="140"/>
                    </a:lnTo>
                    <a:lnTo>
                      <a:pt x="52" y="127"/>
                    </a:lnTo>
                    <a:lnTo>
                      <a:pt x="50" y="125"/>
                    </a:lnTo>
                    <a:lnTo>
                      <a:pt x="50" y="120"/>
                    </a:lnTo>
                    <a:lnTo>
                      <a:pt x="46" y="116"/>
                    </a:lnTo>
                    <a:lnTo>
                      <a:pt x="43" y="113"/>
                    </a:lnTo>
                    <a:lnTo>
                      <a:pt x="41" y="1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2" name="Freeform 1759">
                <a:extLst>
                  <a:ext uri="{FF2B5EF4-FFF2-40B4-BE49-F238E27FC236}">
                    <a16:creationId xmlns:a16="http://schemas.microsoft.com/office/drawing/2014/main" id="{D61D860A-A099-2D45-BFDD-97309CB10966}"/>
                  </a:ext>
                </a:extLst>
              </p:cNvPr>
              <p:cNvSpPr>
                <a:spLocks/>
              </p:cNvSpPr>
              <p:nvPr/>
            </p:nvSpPr>
            <p:spPr bwMode="auto">
              <a:xfrm>
                <a:off x="1141" y="966"/>
                <a:ext cx="11" cy="16"/>
              </a:xfrm>
              <a:custGeom>
                <a:avLst/>
                <a:gdLst>
                  <a:gd name="T0" fmla="*/ 9 w 11"/>
                  <a:gd name="T1" fmla="*/ 11 h 16"/>
                  <a:gd name="T2" fmla="*/ 11 w 11"/>
                  <a:gd name="T3" fmla="*/ 8 h 16"/>
                  <a:gd name="T4" fmla="*/ 9 w 11"/>
                  <a:gd name="T5" fmla="*/ 4 h 16"/>
                  <a:gd name="T6" fmla="*/ 5 w 11"/>
                  <a:gd name="T7" fmla="*/ 0 h 16"/>
                  <a:gd name="T8" fmla="*/ 0 w 11"/>
                  <a:gd name="T9" fmla="*/ 6 h 16"/>
                  <a:gd name="T10" fmla="*/ 4 w 11"/>
                  <a:gd name="T11" fmla="*/ 16 h 16"/>
                  <a:gd name="T12" fmla="*/ 7 w 11"/>
                  <a:gd name="T13" fmla="*/ 16 h 16"/>
                  <a:gd name="T14" fmla="*/ 9 w 11"/>
                  <a:gd name="T15" fmla="*/ 13 h 16"/>
                  <a:gd name="T16" fmla="*/ 9 w 11"/>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9" y="11"/>
                    </a:moveTo>
                    <a:lnTo>
                      <a:pt x="11" y="8"/>
                    </a:lnTo>
                    <a:lnTo>
                      <a:pt x="9" y="4"/>
                    </a:lnTo>
                    <a:lnTo>
                      <a:pt x="5" y="0"/>
                    </a:lnTo>
                    <a:lnTo>
                      <a:pt x="0" y="6"/>
                    </a:lnTo>
                    <a:lnTo>
                      <a:pt x="4" y="16"/>
                    </a:lnTo>
                    <a:lnTo>
                      <a:pt x="7" y="16"/>
                    </a:lnTo>
                    <a:lnTo>
                      <a:pt x="9" y="13"/>
                    </a:lnTo>
                    <a:lnTo>
                      <a:pt x="9"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3" name="Freeform 1760">
                <a:extLst>
                  <a:ext uri="{FF2B5EF4-FFF2-40B4-BE49-F238E27FC236}">
                    <a16:creationId xmlns:a16="http://schemas.microsoft.com/office/drawing/2014/main" id="{258C3CBA-C8FC-214A-AEF7-AAE69EA5C309}"/>
                  </a:ext>
                </a:extLst>
              </p:cNvPr>
              <p:cNvSpPr>
                <a:spLocks/>
              </p:cNvSpPr>
              <p:nvPr/>
            </p:nvSpPr>
            <p:spPr bwMode="auto">
              <a:xfrm>
                <a:off x="1141" y="966"/>
                <a:ext cx="11" cy="16"/>
              </a:xfrm>
              <a:custGeom>
                <a:avLst/>
                <a:gdLst>
                  <a:gd name="T0" fmla="*/ 9 w 11"/>
                  <a:gd name="T1" fmla="*/ 11 h 16"/>
                  <a:gd name="T2" fmla="*/ 11 w 11"/>
                  <a:gd name="T3" fmla="*/ 8 h 16"/>
                  <a:gd name="T4" fmla="*/ 9 w 11"/>
                  <a:gd name="T5" fmla="*/ 4 h 16"/>
                  <a:gd name="T6" fmla="*/ 5 w 11"/>
                  <a:gd name="T7" fmla="*/ 0 h 16"/>
                  <a:gd name="T8" fmla="*/ 0 w 11"/>
                  <a:gd name="T9" fmla="*/ 6 h 16"/>
                  <a:gd name="T10" fmla="*/ 4 w 11"/>
                  <a:gd name="T11" fmla="*/ 16 h 16"/>
                  <a:gd name="T12" fmla="*/ 7 w 11"/>
                  <a:gd name="T13" fmla="*/ 16 h 16"/>
                  <a:gd name="T14" fmla="*/ 9 w 11"/>
                  <a:gd name="T15" fmla="*/ 13 h 16"/>
                  <a:gd name="T16" fmla="*/ 9 w 11"/>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9" y="11"/>
                    </a:moveTo>
                    <a:lnTo>
                      <a:pt x="11" y="8"/>
                    </a:lnTo>
                    <a:lnTo>
                      <a:pt x="9" y="4"/>
                    </a:lnTo>
                    <a:lnTo>
                      <a:pt x="5" y="0"/>
                    </a:lnTo>
                    <a:lnTo>
                      <a:pt x="0" y="6"/>
                    </a:lnTo>
                    <a:lnTo>
                      <a:pt x="4" y="16"/>
                    </a:lnTo>
                    <a:lnTo>
                      <a:pt x="7" y="16"/>
                    </a:lnTo>
                    <a:lnTo>
                      <a:pt x="9" y="13"/>
                    </a:lnTo>
                    <a:lnTo>
                      <a:pt x="9"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4" name="Freeform 1761">
                <a:extLst>
                  <a:ext uri="{FF2B5EF4-FFF2-40B4-BE49-F238E27FC236}">
                    <a16:creationId xmlns:a16="http://schemas.microsoft.com/office/drawing/2014/main" id="{6E3A72C9-EC9C-2F4E-98AA-D60BBEFF0D84}"/>
                  </a:ext>
                </a:extLst>
              </p:cNvPr>
              <p:cNvSpPr>
                <a:spLocks/>
              </p:cNvSpPr>
              <p:nvPr/>
            </p:nvSpPr>
            <p:spPr bwMode="auto">
              <a:xfrm>
                <a:off x="1105" y="915"/>
                <a:ext cx="25" cy="17"/>
              </a:xfrm>
              <a:custGeom>
                <a:avLst/>
                <a:gdLst>
                  <a:gd name="T0" fmla="*/ 13 w 25"/>
                  <a:gd name="T1" fmla="*/ 16 h 17"/>
                  <a:gd name="T2" fmla="*/ 18 w 25"/>
                  <a:gd name="T3" fmla="*/ 14 h 17"/>
                  <a:gd name="T4" fmla="*/ 25 w 25"/>
                  <a:gd name="T5" fmla="*/ 7 h 17"/>
                  <a:gd name="T6" fmla="*/ 25 w 25"/>
                  <a:gd name="T7" fmla="*/ 3 h 17"/>
                  <a:gd name="T8" fmla="*/ 25 w 25"/>
                  <a:gd name="T9" fmla="*/ 0 h 17"/>
                  <a:gd name="T10" fmla="*/ 22 w 25"/>
                  <a:gd name="T11" fmla="*/ 0 h 17"/>
                  <a:gd name="T12" fmla="*/ 13 w 25"/>
                  <a:gd name="T13" fmla="*/ 5 h 17"/>
                  <a:gd name="T14" fmla="*/ 9 w 25"/>
                  <a:gd name="T15" fmla="*/ 5 h 17"/>
                  <a:gd name="T16" fmla="*/ 7 w 25"/>
                  <a:gd name="T17" fmla="*/ 9 h 17"/>
                  <a:gd name="T18" fmla="*/ 6 w 25"/>
                  <a:gd name="T19" fmla="*/ 10 h 17"/>
                  <a:gd name="T20" fmla="*/ 0 w 25"/>
                  <a:gd name="T21" fmla="*/ 14 h 17"/>
                  <a:gd name="T22" fmla="*/ 2 w 25"/>
                  <a:gd name="T23" fmla="*/ 14 h 17"/>
                  <a:gd name="T24" fmla="*/ 6 w 25"/>
                  <a:gd name="T25" fmla="*/ 16 h 17"/>
                  <a:gd name="T26" fmla="*/ 7 w 25"/>
                  <a:gd name="T27" fmla="*/ 14 h 17"/>
                  <a:gd name="T28" fmla="*/ 7 w 25"/>
                  <a:gd name="T29" fmla="*/ 14 h 17"/>
                  <a:gd name="T30" fmla="*/ 9 w 25"/>
                  <a:gd name="T31" fmla="*/ 17 h 17"/>
                  <a:gd name="T32" fmla="*/ 11 w 25"/>
                  <a:gd name="T33" fmla="*/ 16 h 17"/>
                  <a:gd name="T34" fmla="*/ 11 w 25"/>
                  <a:gd name="T35" fmla="*/ 16 h 17"/>
                  <a:gd name="T36" fmla="*/ 13 w 25"/>
                  <a:gd name="T3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7">
                    <a:moveTo>
                      <a:pt x="13" y="16"/>
                    </a:moveTo>
                    <a:lnTo>
                      <a:pt x="18" y="14"/>
                    </a:lnTo>
                    <a:lnTo>
                      <a:pt x="25" y="7"/>
                    </a:lnTo>
                    <a:lnTo>
                      <a:pt x="25" y="3"/>
                    </a:lnTo>
                    <a:lnTo>
                      <a:pt x="25" y="0"/>
                    </a:lnTo>
                    <a:lnTo>
                      <a:pt x="22" y="0"/>
                    </a:lnTo>
                    <a:lnTo>
                      <a:pt x="13" y="5"/>
                    </a:lnTo>
                    <a:lnTo>
                      <a:pt x="9" y="5"/>
                    </a:lnTo>
                    <a:lnTo>
                      <a:pt x="7" y="9"/>
                    </a:lnTo>
                    <a:lnTo>
                      <a:pt x="6" y="10"/>
                    </a:lnTo>
                    <a:lnTo>
                      <a:pt x="0" y="14"/>
                    </a:lnTo>
                    <a:lnTo>
                      <a:pt x="2" y="14"/>
                    </a:lnTo>
                    <a:lnTo>
                      <a:pt x="6" y="16"/>
                    </a:lnTo>
                    <a:lnTo>
                      <a:pt x="7" y="14"/>
                    </a:lnTo>
                    <a:lnTo>
                      <a:pt x="7" y="14"/>
                    </a:lnTo>
                    <a:lnTo>
                      <a:pt x="9" y="17"/>
                    </a:lnTo>
                    <a:lnTo>
                      <a:pt x="11" y="16"/>
                    </a:lnTo>
                    <a:lnTo>
                      <a:pt x="11" y="16"/>
                    </a:lnTo>
                    <a:lnTo>
                      <a:pt x="13"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5" name="Freeform 1762">
                <a:extLst>
                  <a:ext uri="{FF2B5EF4-FFF2-40B4-BE49-F238E27FC236}">
                    <a16:creationId xmlns:a16="http://schemas.microsoft.com/office/drawing/2014/main" id="{832265FA-4552-4C4E-8C6A-003F80F93CD0}"/>
                  </a:ext>
                </a:extLst>
              </p:cNvPr>
              <p:cNvSpPr>
                <a:spLocks/>
              </p:cNvSpPr>
              <p:nvPr/>
            </p:nvSpPr>
            <p:spPr bwMode="auto">
              <a:xfrm>
                <a:off x="1105" y="915"/>
                <a:ext cx="25" cy="17"/>
              </a:xfrm>
              <a:custGeom>
                <a:avLst/>
                <a:gdLst>
                  <a:gd name="T0" fmla="*/ 13 w 25"/>
                  <a:gd name="T1" fmla="*/ 16 h 17"/>
                  <a:gd name="T2" fmla="*/ 18 w 25"/>
                  <a:gd name="T3" fmla="*/ 14 h 17"/>
                  <a:gd name="T4" fmla="*/ 25 w 25"/>
                  <a:gd name="T5" fmla="*/ 7 h 17"/>
                  <a:gd name="T6" fmla="*/ 25 w 25"/>
                  <a:gd name="T7" fmla="*/ 3 h 17"/>
                  <a:gd name="T8" fmla="*/ 25 w 25"/>
                  <a:gd name="T9" fmla="*/ 0 h 17"/>
                  <a:gd name="T10" fmla="*/ 22 w 25"/>
                  <a:gd name="T11" fmla="*/ 0 h 17"/>
                  <a:gd name="T12" fmla="*/ 13 w 25"/>
                  <a:gd name="T13" fmla="*/ 5 h 17"/>
                  <a:gd name="T14" fmla="*/ 9 w 25"/>
                  <a:gd name="T15" fmla="*/ 5 h 17"/>
                  <a:gd name="T16" fmla="*/ 7 w 25"/>
                  <a:gd name="T17" fmla="*/ 9 h 17"/>
                  <a:gd name="T18" fmla="*/ 6 w 25"/>
                  <a:gd name="T19" fmla="*/ 10 h 17"/>
                  <a:gd name="T20" fmla="*/ 0 w 25"/>
                  <a:gd name="T21" fmla="*/ 14 h 17"/>
                  <a:gd name="T22" fmla="*/ 2 w 25"/>
                  <a:gd name="T23" fmla="*/ 14 h 17"/>
                  <a:gd name="T24" fmla="*/ 6 w 25"/>
                  <a:gd name="T25" fmla="*/ 16 h 17"/>
                  <a:gd name="T26" fmla="*/ 7 w 25"/>
                  <a:gd name="T27" fmla="*/ 14 h 17"/>
                  <a:gd name="T28" fmla="*/ 7 w 25"/>
                  <a:gd name="T29" fmla="*/ 14 h 17"/>
                  <a:gd name="T30" fmla="*/ 9 w 25"/>
                  <a:gd name="T31" fmla="*/ 17 h 17"/>
                  <a:gd name="T32" fmla="*/ 11 w 25"/>
                  <a:gd name="T33" fmla="*/ 16 h 17"/>
                  <a:gd name="T34" fmla="*/ 11 w 25"/>
                  <a:gd name="T35" fmla="*/ 16 h 17"/>
                  <a:gd name="T36" fmla="*/ 13 w 25"/>
                  <a:gd name="T3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7">
                    <a:moveTo>
                      <a:pt x="13" y="16"/>
                    </a:moveTo>
                    <a:lnTo>
                      <a:pt x="18" y="14"/>
                    </a:lnTo>
                    <a:lnTo>
                      <a:pt x="25" y="7"/>
                    </a:lnTo>
                    <a:lnTo>
                      <a:pt x="25" y="3"/>
                    </a:lnTo>
                    <a:lnTo>
                      <a:pt x="25" y="0"/>
                    </a:lnTo>
                    <a:lnTo>
                      <a:pt x="22" y="0"/>
                    </a:lnTo>
                    <a:lnTo>
                      <a:pt x="13" y="5"/>
                    </a:lnTo>
                    <a:lnTo>
                      <a:pt x="9" y="5"/>
                    </a:lnTo>
                    <a:lnTo>
                      <a:pt x="7" y="9"/>
                    </a:lnTo>
                    <a:lnTo>
                      <a:pt x="6" y="10"/>
                    </a:lnTo>
                    <a:lnTo>
                      <a:pt x="0" y="14"/>
                    </a:lnTo>
                    <a:lnTo>
                      <a:pt x="2" y="14"/>
                    </a:lnTo>
                    <a:lnTo>
                      <a:pt x="6" y="16"/>
                    </a:lnTo>
                    <a:lnTo>
                      <a:pt x="7" y="14"/>
                    </a:lnTo>
                    <a:lnTo>
                      <a:pt x="7" y="14"/>
                    </a:lnTo>
                    <a:lnTo>
                      <a:pt x="9" y="17"/>
                    </a:lnTo>
                    <a:lnTo>
                      <a:pt x="11" y="16"/>
                    </a:lnTo>
                    <a:lnTo>
                      <a:pt x="11" y="16"/>
                    </a:lnTo>
                    <a:lnTo>
                      <a:pt x="13"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6" name="Freeform 1763">
                <a:extLst>
                  <a:ext uri="{FF2B5EF4-FFF2-40B4-BE49-F238E27FC236}">
                    <a16:creationId xmlns:a16="http://schemas.microsoft.com/office/drawing/2014/main" id="{7EA4EED0-70B7-EB4B-89B4-C004CCE312A3}"/>
                  </a:ext>
                </a:extLst>
              </p:cNvPr>
              <p:cNvSpPr>
                <a:spLocks/>
              </p:cNvSpPr>
              <p:nvPr/>
            </p:nvSpPr>
            <p:spPr bwMode="auto">
              <a:xfrm>
                <a:off x="1143" y="815"/>
                <a:ext cx="18" cy="19"/>
              </a:xfrm>
              <a:custGeom>
                <a:avLst/>
                <a:gdLst>
                  <a:gd name="T0" fmla="*/ 10 w 18"/>
                  <a:gd name="T1" fmla="*/ 5 h 19"/>
                  <a:gd name="T2" fmla="*/ 10 w 18"/>
                  <a:gd name="T3" fmla="*/ 5 h 19"/>
                  <a:gd name="T4" fmla="*/ 9 w 18"/>
                  <a:gd name="T5" fmla="*/ 10 h 19"/>
                  <a:gd name="T6" fmla="*/ 9 w 18"/>
                  <a:gd name="T7" fmla="*/ 12 h 19"/>
                  <a:gd name="T8" fmla="*/ 7 w 18"/>
                  <a:gd name="T9" fmla="*/ 14 h 19"/>
                  <a:gd name="T10" fmla="*/ 5 w 18"/>
                  <a:gd name="T11" fmla="*/ 14 h 19"/>
                  <a:gd name="T12" fmla="*/ 7 w 18"/>
                  <a:gd name="T13" fmla="*/ 16 h 19"/>
                  <a:gd name="T14" fmla="*/ 5 w 18"/>
                  <a:gd name="T15" fmla="*/ 17 h 19"/>
                  <a:gd name="T16" fmla="*/ 2 w 18"/>
                  <a:gd name="T17" fmla="*/ 19 h 19"/>
                  <a:gd name="T18" fmla="*/ 2 w 18"/>
                  <a:gd name="T19" fmla="*/ 17 h 19"/>
                  <a:gd name="T20" fmla="*/ 2 w 18"/>
                  <a:gd name="T21" fmla="*/ 14 h 19"/>
                  <a:gd name="T22" fmla="*/ 0 w 18"/>
                  <a:gd name="T23" fmla="*/ 14 h 19"/>
                  <a:gd name="T24" fmla="*/ 0 w 18"/>
                  <a:gd name="T25" fmla="*/ 10 h 19"/>
                  <a:gd name="T26" fmla="*/ 5 w 18"/>
                  <a:gd name="T27" fmla="*/ 5 h 19"/>
                  <a:gd name="T28" fmla="*/ 5 w 18"/>
                  <a:gd name="T29" fmla="*/ 7 h 19"/>
                  <a:gd name="T30" fmla="*/ 7 w 18"/>
                  <a:gd name="T31" fmla="*/ 5 h 19"/>
                  <a:gd name="T32" fmla="*/ 9 w 18"/>
                  <a:gd name="T33" fmla="*/ 3 h 19"/>
                  <a:gd name="T34" fmla="*/ 10 w 18"/>
                  <a:gd name="T35" fmla="*/ 0 h 19"/>
                  <a:gd name="T36" fmla="*/ 16 w 18"/>
                  <a:gd name="T37" fmla="*/ 3 h 19"/>
                  <a:gd name="T38" fmla="*/ 18 w 18"/>
                  <a:gd name="T39" fmla="*/ 9 h 19"/>
                  <a:gd name="T40" fmla="*/ 14 w 18"/>
                  <a:gd name="T41" fmla="*/ 12 h 19"/>
                  <a:gd name="T42" fmla="*/ 14 w 18"/>
                  <a:gd name="T43" fmla="*/ 10 h 19"/>
                  <a:gd name="T44" fmla="*/ 12 w 18"/>
                  <a:gd name="T45" fmla="*/ 9 h 19"/>
                  <a:gd name="T46" fmla="*/ 10 w 18"/>
                  <a:gd name="T4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0" y="5"/>
                    </a:moveTo>
                    <a:lnTo>
                      <a:pt x="10" y="5"/>
                    </a:lnTo>
                    <a:lnTo>
                      <a:pt x="9" y="10"/>
                    </a:lnTo>
                    <a:lnTo>
                      <a:pt x="9" y="12"/>
                    </a:lnTo>
                    <a:lnTo>
                      <a:pt x="7" y="14"/>
                    </a:lnTo>
                    <a:lnTo>
                      <a:pt x="5" y="14"/>
                    </a:lnTo>
                    <a:lnTo>
                      <a:pt x="7" y="16"/>
                    </a:lnTo>
                    <a:lnTo>
                      <a:pt x="5" y="17"/>
                    </a:lnTo>
                    <a:lnTo>
                      <a:pt x="2" y="19"/>
                    </a:lnTo>
                    <a:lnTo>
                      <a:pt x="2" y="17"/>
                    </a:lnTo>
                    <a:lnTo>
                      <a:pt x="2" y="14"/>
                    </a:lnTo>
                    <a:lnTo>
                      <a:pt x="0" y="14"/>
                    </a:lnTo>
                    <a:lnTo>
                      <a:pt x="0" y="10"/>
                    </a:lnTo>
                    <a:lnTo>
                      <a:pt x="5" y="5"/>
                    </a:lnTo>
                    <a:lnTo>
                      <a:pt x="5" y="7"/>
                    </a:lnTo>
                    <a:lnTo>
                      <a:pt x="7" y="5"/>
                    </a:lnTo>
                    <a:lnTo>
                      <a:pt x="9" y="3"/>
                    </a:lnTo>
                    <a:lnTo>
                      <a:pt x="10" y="0"/>
                    </a:lnTo>
                    <a:lnTo>
                      <a:pt x="16" y="3"/>
                    </a:lnTo>
                    <a:lnTo>
                      <a:pt x="18" y="9"/>
                    </a:lnTo>
                    <a:lnTo>
                      <a:pt x="14" y="12"/>
                    </a:lnTo>
                    <a:lnTo>
                      <a:pt x="14" y="10"/>
                    </a:lnTo>
                    <a:lnTo>
                      <a:pt x="12" y="9"/>
                    </a:lnTo>
                    <a:lnTo>
                      <a:pt x="10"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7" name="Freeform 1764">
                <a:extLst>
                  <a:ext uri="{FF2B5EF4-FFF2-40B4-BE49-F238E27FC236}">
                    <a16:creationId xmlns:a16="http://schemas.microsoft.com/office/drawing/2014/main" id="{A4773250-8774-A944-A09A-03493A590713}"/>
                  </a:ext>
                </a:extLst>
              </p:cNvPr>
              <p:cNvSpPr>
                <a:spLocks/>
              </p:cNvSpPr>
              <p:nvPr/>
            </p:nvSpPr>
            <p:spPr bwMode="auto">
              <a:xfrm>
                <a:off x="1143" y="815"/>
                <a:ext cx="18" cy="19"/>
              </a:xfrm>
              <a:custGeom>
                <a:avLst/>
                <a:gdLst>
                  <a:gd name="T0" fmla="*/ 10 w 18"/>
                  <a:gd name="T1" fmla="*/ 5 h 19"/>
                  <a:gd name="T2" fmla="*/ 10 w 18"/>
                  <a:gd name="T3" fmla="*/ 5 h 19"/>
                  <a:gd name="T4" fmla="*/ 9 w 18"/>
                  <a:gd name="T5" fmla="*/ 10 h 19"/>
                  <a:gd name="T6" fmla="*/ 9 w 18"/>
                  <a:gd name="T7" fmla="*/ 12 h 19"/>
                  <a:gd name="T8" fmla="*/ 7 w 18"/>
                  <a:gd name="T9" fmla="*/ 14 h 19"/>
                  <a:gd name="T10" fmla="*/ 5 w 18"/>
                  <a:gd name="T11" fmla="*/ 14 h 19"/>
                  <a:gd name="T12" fmla="*/ 7 w 18"/>
                  <a:gd name="T13" fmla="*/ 16 h 19"/>
                  <a:gd name="T14" fmla="*/ 5 w 18"/>
                  <a:gd name="T15" fmla="*/ 17 h 19"/>
                  <a:gd name="T16" fmla="*/ 2 w 18"/>
                  <a:gd name="T17" fmla="*/ 19 h 19"/>
                  <a:gd name="T18" fmla="*/ 2 w 18"/>
                  <a:gd name="T19" fmla="*/ 17 h 19"/>
                  <a:gd name="T20" fmla="*/ 2 w 18"/>
                  <a:gd name="T21" fmla="*/ 14 h 19"/>
                  <a:gd name="T22" fmla="*/ 0 w 18"/>
                  <a:gd name="T23" fmla="*/ 14 h 19"/>
                  <a:gd name="T24" fmla="*/ 0 w 18"/>
                  <a:gd name="T25" fmla="*/ 10 h 19"/>
                  <a:gd name="T26" fmla="*/ 5 w 18"/>
                  <a:gd name="T27" fmla="*/ 5 h 19"/>
                  <a:gd name="T28" fmla="*/ 5 w 18"/>
                  <a:gd name="T29" fmla="*/ 7 h 19"/>
                  <a:gd name="T30" fmla="*/ 7 w 18"/>
                  <a:gd name="T31" fmla="*/ 5 h 19"/>
                  <a:gd name="T32" fmla="*/ 9 w 18"/>
                  <a:gd name="T33" fmla="*/ 3 h 19"/>
                  <a:gd name="T34" fmla="*/ 10 w 18"/>
                  <a:gd name="T35" fmla="*/ 0 h 19"/>
                  <a:gd name="T36" fmla="*/ 16 w 18"/>
                  <a:gd name="T37" fmla="*/ 3 h 19"/>
                  <a:gd name="T38" fmla="*/ 18 w 18"/>
                  <a:gd name="T39" fmla="*/ 9 h 19"/>
                  <a:gd name="T40" fmla="*/ 14 w 18"/>
                  <a:gd name="T41" fmla="*/ 12 h 19"/>
                  <a:gd name="T42" fmla="*/ 14 w 18"/>
                  <a:gd name="T43" fmla="*/ 10 h 19"/>
                  <a:gd name="T44" fmla="*/ 12 w 18"/>
                  <a:gd name="T45" fmla="*/ 9 h 19"/>
                  <a:gd name="T46" fmla="*/ 10 w 18"/>
                  <a:gd name="T4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0" y="5"/>
                    </a:moveTo>
                    <a:lnTo>
                      <a:pt x="10" y="5"/>
                    </a:lnTo>
                    <a:lnTo>
                      <a:pt x="9" y="10"/>
                    </a:lnTo>
                    <a:lnTo>
                      <a:pt x="9" y="12"/>
                    </a:lnTo>
                    <a:lnTo>
                      <a:pt x="7" y="14"/>
                    </a:lnTo>
                    <a:lnTo>
                      <a:pt x="5" y="14"/>
                    </a:lnTo>
                    <a:lnTo>
                      <a:pt x="7" y="16"/>
                    </a:lnTo>
                    <a:lnTo>
                      <a:pt x="5" y="17"/>
                    </a:lnTo>
                    <a:lnTo>
                      <a:pt x="2" y="19"/>
                    </a:lnTo>
                    <a:lnTo>
                      <a:pt x="2" y="17"/>
                    </a:lnTo>
                    <a:lnTo>
                      <a:pt x="2" y="14"/>
                    </a:lnTo>
                    <a:lnTo>
                      <a:pt x="0" y="14"/>
                    </a:lnTo>
                    <a:lnTo>
                      <a:pt x="0" y="10"/>
                    </a:lnTo>
                    <a:lnTo>
                      <a:pt x="5" y="5"/>
                    </a:lnTo>
                    <a:lnTo>
                      <a:pt x="5" y="7"/>
                    </a:lnTo>
                    <a:lnTo>
                      <a:pt x="7" y="5"/>
                    </a:lnTo>
                    <a:lnTo>
                      <a:pt x="9" y="3"/>
                    </a:lnTo>
                    <a:lnTo>
                      <a:pt x="10" y="0"/>
                    </a:lnTo>
                    <a:lnTo>
                      <a:pt x="16" y="3"/>
                    </a:lnTo>
                    <a:lnTo>
                      <a:pt x="18" y="9"/>
                    </a:lnTo>
                    <a:lnTo>
                      <a:pt x="14" y="12"/>
                    </a:lnTo>
                    <a:lnTo>
                      <a:pt x="14" y="10"/>
                    </a:lnTo>
                    <a:lnTo>
                      <a:pt x="12" y="9"/>
                    </a:lnTo>
                    <a:lnTo>
                      <a:pt x="10"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8" name="Freeform 1765">
                <a:extLst>
                  <a:ext uri="{FF2B5EF4-FFF2-40B4-BE49-F238E27FC236}">
                    <a16:creationId xmlns:a16="http://schemas.microsoft.com/office/drawing/2014/main" id="{D73A0B0D-CCA1-F44C-BEF3-444A41B622A6}"/>
                  </a:ext>
                </a:extLst>
              </p:cNvPr>
              <p:cNvSpPr>
                <a:spLocks/>
              </p:cNvSpPr>
              <p:nvPr/>
            </p:nvSpPr>
            <p:spPr bwMode="auto">
              <a:xfrm>
                <a:off x="1052" y="749"/>
                <a:ext cx="85" cy="110"/>
              </a:xfrm>
              <a:custGeom>
                <a:avLst/>
                <a:gdLst>
                  <a:gd name="T0" fmla="*/ 82 w 85"/>
                  <a:gd name="T1" fmla="*/ 55 h 110"/>
                  <a:gd name="T2" fmla="*/ 84 w 85"/>
                  <a:gd name="T3" fmla="*/ 62 h 110"/>
                  <a:gd name="T4" fmla="*/ 78 w 85"/>
                  <a:gd name="T5" fmla="*/ 71 h 110"/>
                  <a:gd name="T6" fmla="*/ 78 w 85"/>
                  <a:gd name="T7" fmla="*/ 76 h 110"/>
                  <a:gd name="T8" fmla="*/ 75 w 85"/>
                  <a:gd name="T9" fmla="*/ 78 h 110"/>
                  <a:gd name="T10" fmla="*/ 75 w 85"/>
                  <a:gd name="T11" fmla="*/ 85 h 110"/>
                  <a:gd name="T12" fmla="*/ 73 w 85"/>
                  <a:gd name="T13" fmla="*/ 91 h 110"/>
                  <a:gd name="T14" fmla="*/ 76 w 85"/>
                  <a:gd name="T15" fmla="*/ 101 h 110"/>
                  <a:gd name="T16" fmla="*/ 71 w 85"/>
                  <a:gd name="T17" fmla="*/ 100 h 110"/>
                  <a:gd name="T18" fmla="*/ 75 w 85"/>
                  <a:gd name="T19" fmla="*/ 108 h 110"/>
                  <a:gd name="T20" fmla="*/ 60 w 85"/>
                  <a:gd name="T21" fmla="*/ 108 h 110"/>
                  <a:gd name="T22" fmla="*/ 59 w 85"/>
                  <a:gd name="T23" fmla="*/ 108 h 110"/>
                  <a:gd name="T24" fmla="*/ 51 w 85"/>
                  <a:gd name="T25" fmla="*/ 108 h 110"/>
                  <a:gd name="T26" fmla="*/ 41 w 85"/>
                  <a:gd name="T27" fmla="*/ 110 h 110"/>
                  <a:gd name="T28" fmla="*/ 34 w 85"/>
                  <a:gd name="T29" fmla="*/ 96 h 110"/>
                  <a:gd name="T30" fmla="*/ 37 w 85"/>
                  <a:gd name="T31" fmla="*/ 92 h 110"/>
                  <a:gd name="T32" fmla="*/ 37 w 85"/>
                  <a:gd name="T33" fmla="*/ 85 h 110"/>
                  <a:gd name="T34" fmla="*/ 43 w 85"/>
                  <a:gd name="T35" fmla="*/ 80 h 110"/>
                  <a:gd name="T36" fmla="*/ 41 w 85"/>
                  <a:gd name="T37" fmla="*/ 78 h 110"/>
                  <a:gd name="T38" fmla="*/ 48 w 85"/>
                  <a:gd name="T39" fmla="*/ 71 h 110"/>
                  <a:gd name="T40" fmla="*/ 59 w 85"/>
                  <a:gd name="T41" fmla="*/ 64 h 110"/>
                  <a:gd name="T42" fmla="*/ 50 w 85"/>
                  <a:gd name="T43" fmla="*/ 64 h 110"/>
                  <a:gd name="T44" fmla="*/ 39 w 85"/>
                  <a:gd name="T45" fmla="*/ 66 h 110"/>
                  <a:gd name="T46" fmla="*/ 19 w 85"/>
                  <a:gd name="T47" fmla="*/ 73 h 110"/>
                  <a:gd name="T48" fmla="*/ 5 w 85"/>
                  <a:gd name="T49" fmla="*/ 76 h 110"/>
                  <a:gd name="T50" fmla="*/ 1 w 85"/>
                  <a:gd name="T51" fmla="*/ 67 h 110"/>
                  <a:gd name="T52" fmla="*/ 10 w 85"/>
                  <a:gd name="T53" fmla="*/ 64 h 110"/>
                  <a:gd name="T54" fmla="*/ 7 w 85"/>
                  <a:gd name="T55" fmla="*/ 57 h 110"/>
                  <a:gd name="T56" fmla="*/ 19 w 85"/>
                  <a:gd name="T57" fmla="*/ 60 h 110"/>
                  <a:gd name="T58" fmla="*/ 19 w 85"/>
                  <a:gd name="T59" fmla="*/ 48 h 110"/>
                  <a:gd name="T60" fmla="*/ 14 w 85"/>
                  <a:gd name="T61" fmla="*/ 44 h 110"/>
                  <a:gd name="T62" fmla="*/ 9 w 85"/>
                  <a:gd name="T63" fmla="*/ 32 h 110"/>
                  <a:gd name="T64" fmla="*/ 12 w 85"/>
                  <a:gd name="T65" fmla="*/ 16 h 110"/>
                  <a:gd name="T66" fmla="*/ 23 w 85"/>
                  <a:gd name="T67" fmla="*/ 17 h 110"/>
                  <a:gd name="T68" fmla="*/ 25 w 85"/>
                  <a:gd name="T69" fmla="*/ 28 h 110"/>
                  <a:gd name="T70" fmla="*/ 35 w 85"/>
                  <a:gd name="T71" fmla="*/ 37 h 110"/>
                  <a:gd name="T72" fmla="*/ 46 w 85"/>
                  <a:gd name="T73" fmla="*/ 50 h 110"/>
                  <a:gd name="T74" fmla="*/ 41 w 85"/>
                  <a:gd name="T75" fmla="*/ 33 h 110"/>
                  <a:gd name="T76" fmla="*/ 35 w 85"/>
                  <a:gd name="T77" fmla="*/ 28 h 110"/>
                  <a:gd name="T78" fmla="*/ 43 w 85"/>
                  <a:gd name="T79" fmla="*/ 25 h 110"/>
                  <a:gd name="T80" fmla="*/ 30 w 85"/>
                  <a:gd name="T81" fmla="*/ 19 h 110"/>
                  <a:gd name="T82" fmla="*/ 32 w 85"/>
                  <a:gd name="T83" fmla="*/ 7 h 110"/>
                  <a:gd name="T84" fmla="*/ 53 w 85"/>
                  <a:gd name="T85" fmla="*/ 8 h 110"/>
                  <a:gd name="T86" fmla="*/ 59 w 85"/>
                  <a:gd name="T87" fmla="*/ 14 h 110"/>
                  <a:gd name="T88" fmla="*/ 62 w 85"/>
                  <a:gd name="T89" fmla="*/ 5 h 110"/>
                  <a:gd name="T90" fmla="*/ 69 w 85"/>
                  <a:gd name="T91" fmla="*/ 0 h 110"/>
                  <a:gd name="T92" fmla="*/ 71 w 85"/>
                  <a:gd name="T93" fmla="*/ 8 h 110"/>
                  <a:gd name="T94" fmla="*/ 82 w 85"/>
                  <a:gd name="T95" fmla="*/ 3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 h="110">
                    <a:moveTo>
                      <a:pt x="82" y="46"/>
                    </a:moveTo>
                    <a:lnTo>
                      <a:pt x="82" y="48"/>
                    </a:lnTo>
                    <a:lnTo>
                      <a:pt x="82" y="48"/>
                    </a:lnTo>
                    <a:lnTo>
                      <a:pt x="82" y="55"/>
                    </a:lnTo>
                    <a:lnTo>
                      <a:pt x="78" y="58"/>
                    </a:lnTo>
                    <a:lnTo>
                      <a:pt x="76" y="60"/>
                    </a:lnTo>
                    <a:lnTo>
                      <a:pt x="82" y="62"/>
                    </a:lnTo>
                    <a:lnTo>
                      <a:pt x="84" y="62"/>
                    </a:lnTo>
                    <a:lnTo>
                      <a:pt x="85" y="83"/>
                    </a:lnTo>
                    <a:lnTo>
                      <a:pt x="80" y="71"/>
                    </a:lnTo>
                    <a:lnTo>
                      <a:pt x="80" y="71"/>
                    </a:lnTo>
                    <a:lnTo>
                      <a:pt x="78" y="71"/>
                    </a:lnTo>
                    <a:lnTo>
                      <a:pt x="76" y="71"/>
                    </a:lnTo>
                    <a:lnTo>
                      <a:pt x="75" y="73"/>
                    </a:lnTo>
                    <a:lnTo>
                      <a:pt x="78" y="75"/>
                    </a:lnTo>
                    <a:lnTo>
                      <a:pt x="78" y="76"/>
                    </a:lnTo>
                    <a:lnTo>
                      <a:pt x="78" y="78"/>
                    </a:lnTo>
                    <a:lnTo>
                      <a:pt x="76" y="76"/>
                    </a:lnTo>
                    <a:lnTo>
                      <a:pt x="75" y="76"/>
                    </a:lnTo>
                    <a:lnTo>
                      <a:pt x="75" y="78"/>
                    </a:lnTo>
                    <a:lnTo>
                      <a:pt x="76" y="82"/>
                    </a:lnTo>
                    <a:lnTo>
                      <a:pt x="75" y="82"/>
                    </a:lnTo>
                    <a:lnTo>
                      <a:pt x="75" y="83"/>
                    </a:lnTo>
                    <a:lnTo>
                      <a:pt x="75" y="85"/>
                    </a:lnTo>
                    <a:lnTo>
                      <a:pt x="75" y="85"/>
                    </a:lnTo>
                    <a:lnTo>
                      <a:pt x="73" y="83"/>
                    </a:lnTo>
                    <a:lnTo>
                      <a:pt x="71" y="89"/>
                    </a:lnTo>
                    <a:lnTo>
                      <a:pt x="73" y="91"/>
                    </a:lnTo>
                    <a:lnTo>
                      <a:pt x="73" y="89"/>
                    </a:lnTo>
                    <a:lnTo>
                      <a:pt x="80" y="101"/>
                    </a:lnTo>
                    <a:lnTo>
                      <a:pt x="78" y="101"/>
                    </a:lnTo>
                    <a:lnTo>
                      <a:pt x="76" y="101"/>
                    </a:lnTo>
                    <a:lnTo>
                      <a:pt x="75" y="98"/>
                    </a:lnTo>
                    <a:lnTo>
                      <a:pt x="73" y="96"/>
                    </a:lnTo>
                    <a:lnTo>
                      <a:pt x="71" y="98"/>
                    </a:lnTo>
                    <a:lnTo>
                      <a:pt x="71" y="100"/>
                    </a:lnTo>
                    <a:lnTo>
                      <a:pt x="73" y="101"/>
                    </a:lnTo>
                    <a:lnTo>
                      <a:pt x="73" y="103"/>
                    </a:lnTo>
                    <a:lnTo>
                      <a:pt x="75" y="105"/>
                    </a:lnTo>
                    <a:lnTo>
                      <a:pt x="75" y="108"/>
                    </a:lnTo>
                    <a:lnTo>
                      <a:pt x="66" y="108"/>
                    </a:lnTo>
                    <a:lnTo>
                      <a:pt x="66" y="107"/>
                    </a:lnTo>
                    <a:lnTo>
                      <a:pt x="62" y="108"/>
                    </a:lnTo>
                    <a:lnTo>
                      <a:pt x="60" y="108"/>
                    </a:lnTo>
                    <a:lnTo>
                      <a:pt x="60" y="108"/>
                    </a:lnTo>
                    <a:lnTo>
                      <a:pt x="60" y="105"/>
                    </a:lnTo>
                    <a:lnTo>
                      <a:pt x="59" y="107"/>
                    </a:lnTo>
                    <a:lnTo>
                      <a:pt x="59" y="108"/>
                    </a:lnTo>
                    <a:lnTo>
                      <a:pt x="55" y="108"/>
                    </a:lnTo>
                    <a:lnTo>
                      <a:pt x="55" y="105"/>
                    </a:lnTo>
                    <a:lnTo>
                      <a:pt x="55" y="107"/>
                    </a:lnTo>
                    <a:lnTo>
                      <a:pt x="51" y="108"/>
                    </a:lnTo>
                    <a:lnTo>
                      <a:pt x="51" y="107"/>
                    </a:lnTo>
                    <a:lnTo>
                      <a:pt x="51" y="103"/>
                    </a:lnTo>
                    <a:lnTo>
                      <a:pt x="48" y="110"/>
                    </a:lnTo>
                    <a:lnTo>
                      <a:pt x="41" y="110"/>
                    </a:lnTo>
                    <a:lnTo>
                      <a:pt x="37" y="108"/>
                    </a:lnTo>
                    <a:lnTo>
                      <a:pt x="35" y="107"/>
                    </a:lnTo>
                    <a:lnTo>
                      <a:pt x="35" y="100"/>
                    </a:lnTo>
                    <a:lnTo>
                      <a:pt x="34" y="96"/>
                    </a:lnTo>
                    <a:lnTo>
                      <a:pt x="34" y="96"/>
                    </a:lnTo>
                    <a:lnTo>
                      <a:pt x="41" y="96"/>
                    </a:lnTo>
                    <a:lnTo>
                      <a:pt x="43" y="94"/>
                    </a:lnTo>
                    <a:lnTo>
                      <a:pt x="37" y="92"/>
                    </a:lnTo>
                    <a:lnTo>
                      <a:pt x="39" y="89"/>
                    </a:lnTo>
                    <a:lnTo>
                      <a:pt x="34" y="91"/>
                    </a:lnTo>
                    <a:lnTo>
                      <a:pt x="34" y="87"/>
                    </a:lnTo>
                    <a:lnTo>
                      <a:pt x="37" y="85"/>
                    </a:lnTo>
                    <a:lnTo>
                      <a:pt x="32" y="82"/>
                    </a:lnTo>
                    <a:lnTo>
                      <a:pt x="37" y="80"/>
                    </a:lnTo>
                    <a:lnTo>
                      <a:pt x="41" y="82"/>
                    </a:lnTo>
                    <a:lnTo>
                      <a:pt x="43" y="80"/>
                    </a:lnTo>
                    <a:lnTo>
                      <a:pt x="41" y="78"/>
                    </a:lnTo>
                    <a:lnTo>
                      <a:pt x="46" y="78"/>
                    </a:lnTo>
                    <a:lnTo>
                      <a:pt x="46" y="76"/>
                    </a:lnTo>
                    <a:lnTo>
                      <a:pt x="41" y="78"/>
                    </a:lnTo>
                    <a:lnTo>
                      <a:pt x="44" y="75"/>
                    </a:lnTo>
                    <a:lnTo>
                      <a:pt x="44" y="73"/>
                    </a:lnTo>
                    <a:lnTo>
                      <a:pt x="44" y="73"/>
                    </a:lnTo>
                    <a:lnTo>
                      <a:pt x="48" y="71"/>
                    </a:lnTo>
                    <a:lnTo>
                      <a:pt x="48" y="69"/>
                    </a:lnTo>
                    <a:lnTo>
                      <a:pt x="48" y="67"/>
                    </a:lnTo>
                    <a:lnTo>
                      <a:pt x="48" y="66"/>
                    </a:lnTo>
                    <a:lnTo>
                      <a:pt x="59" y="64"/>
                    </a:lnTo>
                    <a:lnTo>
                      <a:pt x="60" y="62"/>
                    </a:lnTo>
                    <a:lnTo>
                      <a:pt x="60" y="60"/>
                    </a:lnTo>
                    <a:lnTo>
                      <a:pt x="59" y="62"/>
                    </a:lnTo>
                    <a:lnTo>
                      <a:pt x="50" y="64"/>
                    </a:lnTo>
                    <a:lnTo>
                      <a:pt x="50" y="62"/>
                    </a:lnTo>
                    <a:lnTo>
                      <a:pt x="48" y="64"/>
                    </a:lnTo>
                    <a:lnTo>
                      <a:pt x="44" y="64"/>
                    </a:lnTo>
                    <a:lnTo>
                      <a:pt x="39" y="66"/>
                    </a:lnTo>
                    <a:lnTo>
                      <a:pt x="37" y="66"/>
                    </a:lnTo>
                    <a:lnTo>
                      <a:pt x="26" y="71"/>
                    </a:lnTo>
                    <a:lnTo>
                      <a:pt x="21" y="69"/>
                    </a:lnTo>
                    <a:lnTo>
                      <a:pt x="19" y="73"/>
                    </a:lnTo>
                    <a:lnTo>
                      <a:pt x="18" y="71"/>
                    </a:lnTo>
                    <a:lnTo>
                      <a:pt x="14" y="73"/>
                    </a:lnTo>
                    <a:lnTo>
                      <a:pt x="7" y="75"/>
                    </a:lnTo>
                    <a:lnTo>
                      <a:pt x="5" y="76"/>
                    </a:lnTo>
                    <a:lnTo>
                      <a:pt x="1" y="75"/>
                    </a:lnTo>
                    <a:lnTo>
                      <a:pt x="0" y="71"/>
                    </a:lnTo>
                    <a:lnTo>
                      <a:pt x="1" y="71"/>
                    </a:lnTo>
                    <a:lnTo>
                      <a:pt x="1" y="67"/>
                    </a:lnTo>
                    <a:lnTo>
                      <a:pt x="1" y="66"/>
                    </a:lnTo>
                    <a:lnTo>
                      <a:pt x="5" y="64"/>
                    </a:lnTo>
                    <a:lnTo>
                      <a:pt x="10" y="66"/>
                    </a:lnTo>
                    <a:lnTo>
                      <a:pt x="10" y="64"/>
                    </a:lnTo>
                    <a:lnTo>
                      <a:pt x="9" y="62"/>
                    </a:lnTo>
                    <a:lnTo>
                      <a:pt x="9" y="60"/>
                    </a:lnTo>
                    <a:lnTo>
                      <a:pt x="7" y="60"/>
                    </a:lnTo>
                    <a:lnTo>
                      <a:pt x="7" y="57"/>
                    </a:lnTo>
                    <a:lnTo>
                      <a:pt x="12" y="53"/>
                    </a:lnTo>
                    <a:lnTo>
                      <a:pt x="14" y="53"/>
                    </a:lnTo>
                    <a:lnTo>
                      <a:pt x="19" y="58"/>
                    </a:lnTo>
                    <a:lnTo>
                      <a:pt x="19" y="60"/>
                    </a:lnTo>
                    <a:lnTo>
                      <a:pt x="23" y="60"/>
                    </a:lnTo>
                    <a:lnTo>
                      <a:pt x="23" y="55"/>
                    </a:lnTo>
                    <a:lnTo>
                      <a:pt x="18" y="51"/>
                    </a:lnTo>
                    <a:lnTo>
                      <a:pt x="19" y="48"/>
                    </a:lnTo>
                    <a:lnTo>
                      <a:pt x="23" y="46"/>
                    </a:lnTo>
                    <a:lnTo>
                      <a:pt x="23" y="44"/>
                    </a:lnTo>
                    <a:lnTo>
                      <a:pt x="16" y="46"/>
                    </a:lnTo>
                    <a:lnTo>
                      <a:pt x="14" y="44"/>
                    </a:lnTo>
                    <a:lnTo>
                      <a:pt x="12" y="41"/>
                    </a:lnTo>
                    <a:lnTo>
                      <a:pt x="12" y="35"/>
                    </a:lnTo>
                    <a:lnTo>
                      <a:pt x="14" y="32"/>
                    </a:lnTo>
                    <a:lnTo>
                      <a:pt x="9" y="32"/>
                    </a:lnTo>
                    <a:lnTo>
                      <a:pt x="9" y="25"/>
                    </a:lnTo>
                    <a:lnTo>
                      <a:pt x="12" y="19"/>
                    </a:lnTo>
                    <a:lnTo>
                      <a:pt x="12" y="19"/>
                    </a:lnTo>
                    <a:lnTo>
                      <a:pt x="12" y="16"/>
                    </a:lnTo>
                    <a:lnTo>
                      <a:pt x="16" y="16"/>
                    </a:lnTo>
                    <a:lnTo>
                      <a:pt x="21" y="17"/>
                    </a:lnTo>
                    <a:lnTo>
                      <a:pt x="23" y="17"/>
                    </a:lnTo>
                    <a:lnTo>
                      <a:pt x="23" y="17"/>
                    </a:lnTo>
                    <a:lnTo>
                      <a:pt x="23" y="21"/>
                    </a:lnTo>
                    <a:lnTo>
                      <a:pt x="25" y="21"/>
                    </a:lnTo>
                    <a:lnTo>
                      <a:pt x="28" y="25"/>
                    </a:lnTo>
                    <a:lnTo>
                      <a:pt x="25" y="28"/>
                    </a:lnTo>
                    <a:lnTo>
                      <a:pt x="32" y="35"/>
                    </a:lnTo>
                    <a:lnTo>
                      <a:pt x="32" y="37"/>
                    </a:lnTo>
                    <a:lnTo>
                      <a:pt x="32" y="39"/>
                    </a:lnTo>
                    <a:lnTo>
                      <a:pt x="35" y="37"/>
                    </a:lnTo>
                    <a:lnTo>
                      <a:pt x="37" y="39"/>
                    </a:lnTo>
                    <a:lnTo>
                      <a:pt x="35" y="41"/>
                    </a:lnTo>
                    <a:lnTo>
                      <a:pt x="43" y="48"/>
                    </a:lnTo>
                    <a:lnTo>
                      <a:pt x="46" y="50"/>
                    </a:lnTo>
                    <a:lnTo>
                      <a:pt x="48" y="46"/>
                    </a:lnTo>
                    <a:lnTo>
                      <a:pt x="50" y="46"/>
                    </a:lnTo>
                    <a:lnTo>
                      <a:pt x="46" y="46"/>
                    </a:lnTo>
                    <a:lnTo>
                      <a:pt x="41" y="33"/>
                    </a:lnTo>
                    <a:lnTo>
                      <a:pt x="46" y="33"/>
                    </a:lnTo>
                    <a:lnTo>
                      <a:pt x="44" y="30"/>
                    </a:lnTo>
                    <a:lnTo>
                      <a:pt x="37" y="32"/>
                    </a:lnTo>
                    <a:lnTo>
                      <a:pt x="35" y="28"/>
                    </a:lnTo>
                    <a:lnTo>
                      <a:pt x="35" y="26"/>
                    </a:lnTo>
                    <a:lnTo>
                      <a:pt x="39" y="28"/>
                    </a:lnTo>
                    <a:lnTo>
                      <a:pt x="41" y="25"/>
                    </a:lnTo>
                    <a:lnTo>
                      <a:pt x="43" y="25"/>
                    </a:lnTo>
                    <a:lnTo>
                      <a:pt x="41" y="25"/>
                    </a:lnTo>
                    <a:lnTo>
                      <a:pt x="39" y="21"/>
                    </a:lnTo>
                    <a:lnTo>
                      <a:pt x="34" y="21"/>
                    </a:lnTo>
                    <a:lnTo>
                      <a:pt x="30" y="19"/>
                    </a:lnTo>
                    <a:lnTo>
                      <a:pt x="28" y="14"/>
                    </a:lnTo>
                    <a:lnTo>
                      <a:pt x="28" y="12"/>
                    </a:lnTo>
                    <a:lnTo>
                      <a:pt x="30" y="10"/>
                    </a:lnTo>
                    <a:lnTo>
                      <a:pt x="32" y="7"/>
                    </a:lnTo>
                    <a:lnTo>
                      <a:pt x="37" y="3"/>
                    </a:lnTo>
                    <a:lnTo>
                      <a:pt x="44" y="3"/>
                    </a:lnTo>
                    <a:lnTo>
                      <a:pt x="48" y="1"/>
                    </a:lnTo>
                    <a:lnTo>
                      <a:pt x="53" y="8"/>
                    </a:lnTo>
                    <a:lnTo>
                      <a:pt x="59" y="10"/>
                    </a:lnTo>
                    <a:lnTo>
                      <a:pt x="59" y="14"/>
                    </a:lnTo>
                    <a:lnTo>
                      <a:pt x="59" y="16"/>
                    </a:lnTo>
                    <a:lnTo>
                      <a:pt x="59" y="14"/>
                    </a:lnTo>
                    <a:lnTo>
                      <a:pt x="62" y="14"/>
                    </a:lnTo>
                    <a:lnTo>
                      <a:pt x="64" y="12"/>
                    </a:lnTo>
                    <a:lnTo>
                      <a:pt x="62" y="7"/>
                    </a:lnTo>
                    <a:lnTo>
                      <a:pt x="62" y="5"/>
                    </a:lnTo>
                    <a:lnTo>
                      <a:pt x="68" y="5"/>
                    </a:lnTo>
                    <a:lnTo>
                      <a:pt x="68" y="1"/>
                    </a:lnTo>
                    <a:lnTo>
                      <a:pt x="64" y="0"/>
                    </a:lnTo>
                    <a:lnTo>
                      <a:pt x="69" y="0"/>
                    </a:lnTo>
                    <a:lnTo>
                      <a:pt x="71" y="3"/>
                    </a:lnTo>
                    <a:lnTo>
                      <a:pt x="75" y="7"/>
                    </a:lnTo>
                    <a:lnTo>
                      <a:pt x="69" y="7"/>
                    </a:lnTo>
                    <a:lnTo>
                      <a:pt x="71" y="8"/>
                    </a:lnTo>
                    <a:lnTo>
                      <a:pt x="76" y="10"/>
                    </a:lnTo>
                    <a:lnTo>
                      <a:pt x="80" y="14"/>
                    </a:lnTo>
                    <a:lnTo>
                      <a:pt x="80" y="26"/>
                    </a:lnTo>
                    <a:lnTo>
                      <a:pt x="82" y="32"/>
                    </a:lnTo>
                    <a:lnTo>
                      <a:pt x="82" y="35"/>
                    </a:lnTo>
                    <a:lnTo>
                      <a:pt x="82" y="44"/>
                    </a:lnTo>
                    <a:lnTo>
                      <a:pt x="82" y="4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29" name="Freeform 1766">
                <a:extLst>
                  <a:ext uri="{FF2B5EF4-FFF2-40B4-BE49-F238E27FC236}">
                    <a16:creationId xmlns:a16="http://schemas.microsoft.com/office/drawing/2014/main" id="{5AA5A8E0-05AB-E64B-97BB-2AD1E84347C0}"/>
                  </a:ext>
                </a:extLst>
              </p:cNvPr>
              <p:cNvSpPr>
                <a:spLocks/>
              </p:cNvSpPr>
              <p:nvPr/>
            </p:nvSpPr>
            <p:spPr bwMode="auto">
              <a:xfrm>
                <a:off x="1052" y="749"/>
                <a:ext cx="85" cy="110"/>
              </a:xfrm>
              <a:custGeom>
                <a:avLst/>
                <a:gdLst>
                  <a:gd name="T0" fmla="*/ 82 w 85"/>
                  <a:gd name="T1" fmla="*/ 55 h 110"/>
                  <a:gd name="T2" fmla="*/ 84 w 85"/>
                  <a:gd name="T3" fmla="*/ 62 h 110"/>
                  <a:gd name="T4" fmla="*/ 78 w 85"/>
                  <a:gd name="T5" fmla="*/ 71 h 110"/>
                  <a:gd name="T6" fmla="*/ 78 w 85"/>
                  <a:gd name="T7" fmla="*/ 76 h 110"/>
                  <a:gd name="T8" fmla="*/ 75 w 85"/>
                  <a:gd name="T9" fmla="*/ 78 h 110"/>
                  <a:gd name="T10" fmla="*/ 75 w 85"/>
                  <a:gd name="T11" fmla="*/ 85 h 110"/>
                  <a:gd name="T12" fmla="*/ 73 w 85"/>
                  <a:gd name="T13" fmla="*/ 91 h 110"/>
                  <a:gd name="T14" fmla="*/ 76 w 85"/>
                  <a:gd name="T15" fmla="*/ 101 h 110"/>
                  <a:gd name="T16" fmla="*/ 71 w 85"/>
                  <a:gd name="T17" fmla="*/ 100 h 110"/>
                  <a:gd name="T18" fmla="*/ 75 w 85"/>
                  <a:gd name="T19" fmla="*/ 108 h 110"/>
                  <a:gd name="T20" fmla="*/ 60 w 85"/>
                  <a:gd name="T21" fmla="*/ 108 h 110"/>
                  <a:gd name="T22" fmla="*/ 59 w 85"/>
                  <a:gd name="T23" fmla="*/ 108 h 110"/>
                  <a:gd name="T24" fmla="*/ 51 w 85"/>
                  <a:gd name="T25" fmla="*/ 108 h 110"/>
                  <a:gd name="T26" fmla="*/ 41 w 85"/>
                  <a:gd name="T27" fmla="*/ 110 h 110"/>
                  <a:gd name="T28" fmla="*/ 34 w 85"/>
                  <a:gd name="T29" fmla="*/ 96 h 110"/>
                  <a:gd name="T30" fmla="*/ 37 w 85"/>
                  <a:gd name="T31" fmla="*/ 92 h 110"/>
                  <a:gd name="T32" fmla="*/ 37 w 85"/>
                  <a:gd name="T33" fmla="*/ 85 h 110"/>
                  <a:gd name="T34" fmla="*/ 43 w 85"/>
                  <a:gd name="T35" fmla="*/ 80 h 110"/>
                  <a:gd name="T36" fmla="*/ 41 w 85"/>
                  <a:gd name="T37" fmla="*/ 78 h 110"/>
                  <a:gd name="T38" fmla="*/ 48 w 85"/>
                  <a:gd name="T39" fmla="*/ 71 h 110"/>
                  <a:gd name="T40" fmla="*/ 59 w 85"/>
                  <a:gd name="T41" fmla="*/ 64 h 110"/>
                  <a:gd name="T42" fmla="*/ 50 w 85"/>
                  <a:gd name="T43" fmla="*/ 64 h 110"/>
                  <a:gd name="T44" fmla="*/ 39 w 85"/>
                  <a:gd name="T45" fmla="*/ 66 h 110"/>
                  <a:gd name="T46" fmla="*/ 19 w 85"/>
                  <a:gd name="T47" fmla="*/ 73 h 110"/>
                  <a:gd name="T48" fmla="*/ 5 w 85"/>
                  <a:gd name="T49" fmla="*/ 76 h 110"/>
                  <a:gd name="T50" fmla="*/ 1 w 85"/>
                  <a:gd name="T51" fmla="*/ 67 h 110"/>
                  <a:gd name="T52" fmla="*/ 10 w 85"/>
                  <a:gd name="T53" fmla="*/ 64 h 110"/>
                  <a:gd name="T54" fmla="*/ 7 w 85"/>
                  <a:gd name="T55" fmla="*/ 57 h 110"/>
                  <a:gd name="T56" fmla="*/ 19 w 85"/>
                  <a:gd name="T57" fmla="*/ 60 h 110"/>
                  <a:gd name="T58" fmla="*/ 19 w 85"/>
                  <a:gd name="T59" fmla="*/ 48 h 110"/>
                  <a:gd name="T60" fmla="*/ 14 w 85"/>
                  <a:gd name="T61" fmla="*/ 44 h 110"/>
                  <a:gd name="T62" fmla="*/ 9 w 85"/>
                  <a:gd name="T63" fmla="*/ 32 h 110"/>
                  <a:gd name="T64" fmla="*/ 12 w 85"/>
                  <a:gd name="T65" fmla="*/ 16 h 110"/>
                  <a:gd name="T66" fmla="*/ 23 w 85"/>
                  <a:gd name="T67" fmla="*/ 17 h 110"/>
                  <a:gd name="T68" fmla="*/ 25 w 85"/>
                  <a:gd name="T69" fmla="*/ 28 h 110"/>
                  <a:gd name="T70" fmla="*/ 35 w 85"/>
                  <a:gd name="T71" fmla="*/ 37 h 110"/>
                  <a:gd name="T72" fmla="*/ 46 w 85"/>
                  <a:gd name="T73" fmla="*/ 50 h 110"/>
                  <a:gd name="T74" fmla="*/ 41 w 85"/>
                  <a:gd name="T75" fmla="*/ 33 h 110"/>
                  <a:gd name="T76" fmla="*/ 35 w 85"/>
                  <a:gd name="T77" fmla="*/ 28 h 110"/>
                  <a:gd name="T78" fmla="*/ 43 w 85"/>
                  <a:gd name="T79" fmla="*/ 25 h 110"/>
                  <a:gd name="T80" fmla="*/ 30 w 85"/>
                  <a:gd name="T81" fmla="*/ 19 h 110"/>
                  <a:gd name="T82" fmla="*/ 32 w 85"/>
                  <a:gd name="T83" fmla="*/ 7 h 110"/>
                  <a:gd name="T84" fmla="*/ 53 w 85"/>
                  <a:gd name="T85" fmla="*/ 8 h 110"/>
                  <a:gd name="T86" fmla="*/ 59 w 85"/>
                  <a:gd name="T87" fmla="*/ 14 h 110"/>
                  <a:gd name="T88" fmla="*/ 62 w 85"/>
                  <a:gd name="T89" fmla="*/ 5 h 110"/>
                  <a:gd name="T90" fmla="*/ 69 w 85"/>
                  <a:gd name="T91" fmla="*/ 0 h 110"/>
                  <a:gd name="T92" fmla="*/ 71 w 85"/>
                  <a:gd name="T93" fmla="*/ 8 h 110"/>
                  <a:gd name="T94" fmla="*/ 82 w 85"/>
                  <a:gd name="T95" fmla="*/ 3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 h="110">
                    <a:moveTo>
                      <a:pt x="82" y="46"/>
                    </a:moveTo>
                    <a:lnTo>
                      <a:pt x="82" y="48"/>
                    </a:lnTo>
                    <a:lnTo>
                      <a:pt x="82" y="48"/>
                    </a:lnTo>
                    <a:lnTo>
                      <a:pt x="82" y="55"/>
                    </a:lnTo>
                    <a:lnTo>
                      <a:pt x="78" y="58"/>
                    </a:lnTo>
                    <a:lnTo>
                      <a:pt x="76" y="60"/>
                    </a:lnTo>
                    <a:lnTo>
                      <a:pt x="82" y="62"/>
                    </a:lnTo>
                    <a:lnTo>
                      <a:pt x="84" y="62"/>
                    </a:lnTo>
                    <a:lnTo>
                      <a:pt x="85" y="83"/>
                    </a:lnTo>
                    <a:lnTo>
                      <a:pt x="80" y="71"/>
                    </a:lnTo>
                    <a:lnTo>
                      <a:pt x="80" y="71"/>
                    </a:lnTo>
                    <a:lnTo>
                      <a:pt x="78" y="71"/>
                    </a:lnTo>
                    <a:lnTo>
                      <a:pt x="76" y="71"/>
                    </a:lnTo>
                    <a:lnTo>
                      <a:pt x="75" y="73"/>
                    </a:lnTo>
                    <a:lnTo>
                      <a:pt x="78" y="75"/>
                    </a:lnTo>
                    <a:lnTo>
                      <a:pt x="78" y="76"/>
                    </a:lnTo>
                    <a:lnTo>
                      <a:pt x="78" y="78"/>
                    </a:lnTo>
                    <a:lnTo>
                      <a:pt x="76" y="76"/>
                    </a:lnTo>
                    <a:lnTo>
                      <a:pt x="75" y="76"/>
                    </a:lnTo>
                    <a:lnTo>
                      <a:pt x="75" y="78"/>
                    </a:lnTo>
                    <a:lnTo>
                      <a:pt x="76" y="82"/>
                    </a:lnTo>
                    <a:lnTo>
                      <a:pt x="75" y="82"/>
                    </a:lnTo>
                    <a:lnTo>
                      <a:pt x="75" y="83"/>
                    </a:lnTo>
                    <a:lnTo>
                      <a:pt x="75" y="85"/>
                    </a:lnTo>
                    <a:lnTo>
                      <a:pt x="75" y="85"/>
                    </a:lnTo>
                    <a:lnTo>
                      <a:pt x="73" y="83"/>
                    </a:lnTo>
                    <a:lnTo>
                      <a:pt x="71" y="89"/>
                    </a:lnTo>
                    <a:lnTo>
                      <a:pt x="73" y="91"/>
                    </a:lnTo>
                    <a:lnTo>
                      <a:pt x="73" y="89"/>
                    </a:lnTo>
                    <a:lnTo>
                      <a:pt x="80" y="101"/>
                    </a:lnTo>
                    <a:lnTo>
                      <a:pt x="78" y="101"/>
                    </a:lnTo>
                    <a:lnTo>
                      <a:pt x="76" y="101"/>
                    </a:lnTo>
                    <a:lnTo>
                      <a:pt x="75" y="98"/>
                    </a:lnTo>
                    <a:lnTo>
                      <a:pt x="73" y="96"/>
                    </a:lnTo>
                    <a:lnTo>
                      <a:pt x="71" y="98"/>
                    </a:lnTo>
                    <a:lnTo>
                      <a:pt x="71" y="100"/>
                    </a:lnTo>
                    <a:lnTo>
                      <a:pt x="73" y="101"/>
                    </a:lnTo>
                    <a:lnTo>
                      <a:pt x="73" y="103"/>
                    </a:lnTo>
                    <a:lnTo>
                      <a:pt x="75" y="105"/>
                    </a:lnTo>
                    <a:lnTo>
                      <a:pt x="75" y="108"/>
                    </a:lnTo>
                    <a:lnTo>
                      <a:pt x="66" y="108"/>
                    </a:lnTo>
                    <a:lnTo>
                      <a:pt x="66" y="107"/>
                    </a:lnTo>
                    <a:lnTo>
                      <a:pt x="62" y="108"/>
                    </a:lnTo>
                    <a:lnTo>
                      <a:pt x="60" y="108"/>
                    </a:lnTo>
                    <a:lnTo>
                      <a:pt x="60" y="108"/>
                    </a:lnTo>
                    <a:lnTo>
                      <a:pt x="60" y="105"/>
                    </a:lnTo>
                    <a:lnTo>
                      <a:pt x="59" y="107"/>
                    </a:lnTo>
                    <a:lnTo>
                      <a:pt x="59" y="108"/>
                    </a:lnTo>
                    <a:lnTo>
                      <a:pt x="55" y="108"/>
                    </a:lnTo>
                    <a:lnTo>
                      <a:pt x="55" y="105"/>
                    </a:lnTo>
                    <a:lnTo>
                      <a:pt x="55" y="107"/>
                    </a:lnTo>
                    <a:lnTo>
                      <a:pt x="51" y="108"/>
                    </a:lnTo>
                    <a:lnTo>
                      <a:pt x="51" y="107"/>
                    </a:lnTo>
                    <a:lnTo>
                      <a:pt x="51" y="103"/>
                    </a:lnTo>
                    <a:lnTo>
                      <a:pt x="48" y="110"/>
                    </a:lnTo>
                    <a:lnTo>
                      <a:pt x="41" y="110"/>
                    </a:lnTo>
                    <a:lnTo>
                      <a:pt x="37" y="108"/>
                    </a:lnTo>
                    <a:lnTo>
                      <a:pt x="35" y="107"/>
                    </a:lnTo>
                    <a:lnTo>
                      <a:pt x="35" y="100"/>
                    </a:lnTo>
                    <a:lnTo>
                      <a:pt x="34" y="96"/>
                    </a:lnTo>
                    <a:lnTo>
                      <a:pt x="34" y="96"/>
                    </a:lnTo>
                    <a:lnTo>
                      <a:pt x="41" y="96"/>
                    </a:lnTo>
                    <a:lnTo>
                      <a:pt x="43" y="94"/>
                    </a:lnTo>
                    <a:lnTo>
                      <a:pt x="37" y="92"/>
                    </a:lnTo>
                    <a:lnTo>
                      <a:pt x="39" y="89"/>
                    </a:lnTo>
                    <a:lnTo>
                      <a:pt x="34" y="91"/>
                    </a:lnTo>
                    <a:lnTo>
                      <a:pt x="34" y="87"/>
                    </a:lnTo>
                    <a:lnTo>
                      <a:pt x="37" y="85"/>
                    </a:lnTo>
                    <a:lnTo>
                      <a:pt x="32" y="82"/>
                    </a:lnTo>
                    <a:lnTo>
                      <a:pt x="37" y="80"/>
                    </a:lnTo>
                    <a:lnTo>
                      <a:pt x="41" y="82"/>
                    </a:lnTo>
                    <a:lnTo>
                      <a:pt x="43" y="80"/>
                    </a:lnTo>
                    <a:lnTo>
                      <a:pt x="41" y="78"/>
                    </a:lnTo>
                    <a:lnTo>
                      <a:pt x="46" y="78"/>
                    </a:lnTo>
                    <a:lnTo>
                      <a:pt x="46" y="76"/>
                    </a:lnTo>
                    <a:lnTo>
                      <a:pt x="41" y="78"/>
                    </a:lnTo>
                    <a:lnTo>
                      <a:pt x="44" y="75"/>
                    </a:lnTo>
                    <a:lnTo>
                      <a:pt x="44" y="73"/>
                    </a:lnTo>
                    <a:lnTo>
                      <a:pt x="44" y="73"/>
                    </a:lnTo>
                    <a:lnTo>
                      <a:pt x="48" y="71"/>
                    </a:lnTo>
                    <a:lnTo>
                      <a:pt x="48" y="69"/>
                    </a:lnTo>
                    <a:lnTo>
                      <a:pt x="48" y="67"/>
                    </a:lnTo>
                    <a:lnTo>
                      <a:pt x="48" y="66"/>
                    </a:lnTo>
                    <a:lnTo>
                      <a:pt x="59" y="64"/>
                    </a:lnTo>
                    <a:lnTo>
                      <a:pt x="60" y="62"/>
                    </a:lnTo>
                    <a:lnTo>
                      <a:pt x="60" y="60"/>
                    </a:lnTo>
                    <a:lnTo>
                      <a:pt x="59" y="62"/>
                    </a:lnTo>
                    <a:lnTo>
                      <a:pt x="50" y="64"/>
                    </a:lnTo>
                    <a:lnTo>
                      <a:pt x="50" y="62"/>
                    </a:lnTo>
                    <a:lnTo>
                      <a:pt x="48" y="64"/>
                    </a:lnTo>
                    <a:lnTo>
                      <a:pt x="44" y="64"/>
                    </a:lnTo>
                    <a:lnTo>
                      <a:pt x="39" y="66"/>
                    </a:lnTo>
                    <a:lnTo>
                      <a:pt x="37" y="66"/>
                    </a:lnTo>
                    <a:lnTo>
                      <a:pt x="26" y="71"/>
                    </a:lnTo>
                    <a:lnTo>
                      <a:pt x="21" y="69"/>
                    </a:lnTo>
                    <a:lnTo>
                      <a:pt x="19" y="73"/>
                    </a:lnTo>
                    <a:lnTo>
                      <a:pt x="18" y="71"/>
                    </a:lnTo>
                    <a:lnTo>
                      <a:pt x="14" y="73"/>
                    </a:lnTo>
                    <a:lnTo>
                      <a:pt x="7" y="75"/>
                    </a:lnTo>
                    <a:lnTo>
                      <a:pt x="5" y="76"/>
                    </a:lnTo>
                    <a:lnTo>
                      <a:pt x="1" y="75"/>
                    </a:lnTo>
                    <a:lnTo>
                      <a:pt x="0" y="71"/>
                    </a:lnTo>
                    <a:lnTo>
                      <a:pt x="1" y="71"/>
                    </a:lnTo>
                    <a:lnTo>
                      <a:pt x="1" y="67"/>
                    </a:lnTo>
                    <a:lnTo>
                      <a:pt x="1" y="66"/>
                    </a:lnTo>
                    <a:lnTo>
                      <a:pt x="5" y="64"/>
                    </a:lnTo>
                    <a:lnTo>
                      <a:pt x="10" y="66"/>
                    </a:lnTo>
                    <a:lnTo>
                      <a:pt x="10" y="64"/>
                    </a:lnTo>
                    <a:lnTo>
                      <a:pt x="9" y="62"/>
                    </a:lnTo>
                    <a:lnTo>
                      <a:pt x="9" y="60"/>
                    </a:lnTo>
                    <a:lnTo>
                      <a:pt x="7" y="60"/>
                    </a:lnTo>
                    <a:lnTo>
                      <a:pt x="7" y="57"/>
                    </a:lnTo>
                    <a:lnTo>
                      <a:pt x="12" y="53"/>
                    </a:lnTo>
                    <a:lnTo>
                      <a:pt x="14" y="53"/>
                    </a:lnTo>
                    <a:lnTo>
                      <a:pt x="19" y="58"/>
                    </a:lnTo>
                    <a:lnTo>
                      <a:pt x="19" y="60"/>
                    </a:lnTo>
                    <a:lnTo>
                      <a:pt x="23" y="60"/>
                    </a:lnTo>
                    <a:lnTo>
                      <a:pt x="23" y="55"/>
                    </a:lnTo>
                    <a:lnTo>
                      <a:pt x="18" y="51"/>
                    </a:lnTo>
                    <a:lnTo>
                      <a:pt x="19" y="48"/>
                    </a:lnTo>
                    <a:lnTo>
                      <a:pt x="23" y="46"/>
                    </a:lnTo>
                    <a:lnTo>
                      <a:pt x="23" y="44"/>
                    </a:lnTo>
                    <a:lnTo>
                      <a:pt x="16" y="46"/>
                    </a:lnTo>
                    <a:lnTo>
                      <a:pt x="14" y="44"/>
                    </a:lnTo>
                    <a:lnTo>
                      <a:pt x="12" y="41"/>
                    </a:lnTo>
                    <a:lnTo>
                      <a:pt x="12" y="35"/>
                    </a:lnTo>
                    <a:lnTo>
                      <a:pt x="14" y="32"/>
                    </a:lnTo>
                    <a:lnTo>
                      <a:pt x="9" y="32"/>
                    </a:lnTo>
                    <a:lnTo>
                      <a:pt x="9" y="25"/>
                    </a:lnTo>
                    <a:lnTo>
                      <a:pt x="12" y="19"/>
                    </a:lnTo>
                    <a:lnTo>
                      <a:pt x="12" y="19"/>
                    </a:lnTo>
                    <a:lnTo>
                      <a:pt x="12" y="16"/>
                    </a:lnTo>
                    <a:lnTo>
                      <a:pt x="16" y="16"/>
                    </a:lnTo>
                    <a:lnTo>
                      <a:pt x="21" y="17"/>
                    </a:lnTo>
                    <a:lnTo>
                      <a:pt x="23" y="17"/>
                    </a:lnTo>
                    <a:lnTo>
                      <a:pt x="23" y="17"/>
                    </a:lnTo>
                    <a:lnTo>
                      <a:pt x="23" y="21"/>
                    </a:lnTo>
                    <a:lnTo>
                      <a:pt x="25" y="21"/>
                    </a:lnTo>
                    <a:lnTo>
                      <a:pt x="28" y="25"/>
                    </a:lnTo>
                    <a:lnTo>
                      <a:pt x="25" y="28"/>
                    </a:lnTo>
                    <a:lnTo>
                      <a:pt x="32" y="35"/>
                    </a:lnTo>
                    <a:lnTo>
                      <a:pt x="32" y="37"/>
                    </a:lnTo>
                    <a:lnTo>
                      <a:pt x="32" y="39"/>
                    </a:lnTo>
                    <a:lnTo>
                      <a:pt x="35" y="37"/>
                    </a:lnTo>
                    <a:lnTo>
                      <a:pt x="37" y="39"/>
                    </a:lnTo>
                    <a:lnTo>
                      <a:pt x="35" y="41"/>
                    </a:lnTo>
                    <a:lnTo>
                      <a:pt x="43" y="48"/>
                    </a:lnTo>
                    <a:lnTo>
                      <a:pt x="46" y="50"/>
                    </a:lnTo>
                    <a:lnTo>
                      <a:pt x="48" y="46"/>
                    </a:lnTo>
                    <a:lnTo>
                      <a:pt x="50" y="46"/>
                    </a:lnTo>
                    <a:lnTo>
                      <a:pt x="46" y="46"/>
                    </a:lnTo>
                    <a:lnTo>
                      <a:pt x="41" y="33"/>
                    </a:lnTo>
                    <a:lnTo>
                      <a:pt x="46" y="33"/>
                    </a:lnTo>
                    <a:lnTo>
                      <a:pt x="44" y="30"/>
                    </a:lnTo>
                    <a:lnTo>
                      <a:pt x="37" y="32"/>
                    </a:lnTo>
                    <a:lnTo>
                      <a:pt x="35" y="28"/>
                    </a:lnTo>
                    <a:lnTo>
                      <a:pt x="35" y="26"/>
                    </a:lnTo>
                    <a:lnTo>
                      <a:pt x="39" y="28"/>
                    </a:lnTo>
                    <a:lnTo>
                      <a:pt x="41" y="25"/>
                    </a:lnTo>
                    <a:lnTo>
                      <a:pt x="43" y="25"/>
                    </a:lnTo>
                    <a:lnTo>
                      <a:pt x="41" y="25"/>
                    </a:lnTo>
                    <a:lnTo>
                      <a:pt x="39" y="21"/>
                    </a:lnTo>
                    <a:lnTo>
                      <a:pt x="34" y="21"/>
                    </a:lnTo>
                    <a:lnTo>
                      <a:pt x="30" y="19"/>
                    </a:lnTo>
                    <a:lnTo>
                      <a:pt x="28" y="14"/>
                    </a:lnTo>
                    <a:lnTo>
                      <a:pt x="28" y="12"/>
                    </a:lnTo>
                    <a:lnTo>
                      <a:pt x="30" y="10"/>
                    </a:lnTo>
                    <a:lnTo>
                      <a:pt x="32" y="7"/>
                    </a:lnTo>
                    <a:lnTo>
                      <a:pt x="37" y="3"/>
                    </a:lnTo>
                    <a:lnTo>
                      <a:pt x="44" y="3"/>
                    </a:lnTo>
                    <a:lnTo>
                      <a:pt x="48" y="1"/>
                    </a:lnTo>
                    <a:lnTo>
                      <a:pt x="53" y="8"/>
                    </a:lnTo>
                    <a:lnTo>
                      <a:pt x="59" y="10"/>
                    </a:lnTo>
                    <a:lnTo>
                      <a:pt x="59" y="14"/>
                    </a:lnTo>
                    <a:lnTo>
                      <a:pt x="59" y="16"/>
                    </a:lnTo>
                    <a:lnTo>
                      <a:pt x="59" y="14"/>
                    </a:lnTo>
                    <a:lnTo>
                      <a:pt x="62" y="14"/>
                    </a:lnTo>
                    <a:lnTo>
                      <a:pt x="64" y="12"/>
                    </a:lnTo>
                    <a:lnTo>
                      <a:pt x="62" y="7"/>
                    </a:lnTo>
                    <a:lnTo>
                      <a:pt x="62" y="5"/>
                    </a:lnTo>
                    <a:lnTo>
                      <a:pt x="68" y="5"/>
                    </a:lnTo>
                    <a:lnTo>
                      <a:pt x="68" y="1"/>
                    </a:lnTo>
                    <a:lnTo>
                      <a:pt x="64" y="0"/>
                    </a:lnTo>
                    <a:lnTo>
                      <a:pt x="69" y="0"/>
                    </a:lnTo>
                    <a:lnTo>
                      <a:pt x="71" y="3"/>
                    </a:lnTo>
                    <a:lnTo>
                      <a:pt x="75" y="7"/>
                    </a:lnTo>
                    <a:lnTo>
                      <a:pt x="69" y="7"/>
                    </a:lnTo>
                    <a:lnTo>
                      <a:pt x="71" y="8"/>
                    </a:lnTo>
                    <a:lnTo>
                      <a:pt x="76" y="10"/>
                    </a:lnTo>
                    <a:lnTo>
                      <a:pt x="80" y="14"/>
                    </a:lnTo>
                    <a:lnTo>
                      <a:pt x="80" y="26"/>
                    </a:lnTo>
                    <a:lnTo>
                      <a:pt x="82" y="32"/>
                    </a:lnTo>
                    <a:lnTo>
                      <a:pt x="82" y="35"/>
                    </a:lnTo>
                    <a:lnTo>
                      <a:pt x="82" y="44"/>
                    </a:lnTo>
                    <a:lnTo>
                      <a:pt x="82" y="4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0" name="Freeform 1767">
                <a:extLst>
                  <a:ext uri="{FF2B5EF4-FFF2-40B4-BE49-F238E27FC236}">
                    <a16:creationId xmlns:a16="http://schemas.microsoft.com/office/drawing/2014/main" id="{6882941F-EAB0-F74B-84E3-A5342AD2E72E}"/>
                  </a:ext>
                </a:extLst>
              </p:cNvPr>
              <p:cNvSpPr>
                <a:spLocks/>
              </p:cNvSpPr>
              <p:nvPr/>
            </p:nvSpPr>
            <p:spPr bwMode="auto">
              <a:xfrm>
                <a:off x="1055" y="656"/>
                <a:ext cx="27" cy="16"/>
              </a:xfrm>
              <a:custGeom>
                <a:avLst/>
                <a:gdLst>
                  <a:gd name="T0" fmla="*/ 9 w 27"/>
                  <a:gd name="T1" fmla="*/ 1 h 16"/>
                  <a:gd name="T2" fmla="*/ 13 w 27"/>
                  <a:gd name="T3" fmla="*/ 0 h 16"/>
                  <a:gd name="T4" fmla="*/ 25 w 27"/>
                  <a:gd name="T5" fmla="*/ 9 h 16"/>
                  <a:gd name="T6" fmla="*/ 27 w 27"/>
                  <a:gd name="T7" fmla="*/ 14 h 16"/>
                  <a:gd name="T8" fmla="*/ 20 w 27"/>
                  <a:gd name="T9" fmla="*/ 12 h 16"/>
                  <a:gd name="T10" fmla="*/ 16 w 27"/>
                  <a:gd name="T11" fmla="*/ 14 h 16"/>
                  <a:gd name="T12" fmla="*/ 15 w 27"/>
                  <a:gd name="T13" fmla="*/ 16 h 16"/>
                  <a:gd name="T14" fmla="*/ 7 w 27"/>
                  <a:gd name="T15" fmla="*/ 16 h 16"/>
                  <a:gd name="T16" fmla="*/ 0 w 27"/>
                  <a:gd name="T17" fmla="*/ 7 h 16"/>
                  <a:gd name="T18" fmla="*/ 0 w 27"/>
                  <a:gd name="T19" fmla="*/ 3 h 16"/>
                  <a:gd name="T20" fmla="*/ 6 w 27"/>
                  <a:gd name="T21" fmla="*/ 1 h 16"/>
                  <a:gd name="T22" fmla="*/ 9 w 27"/>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6">
                    <a:moveTo>
                      <a:pt x="9" y="1"/>
                    </a:moveTo>
                    <a:lnTo>
                      <a:pt x="13" y="0"/>
                    </a:lnTo>
                    <a:lnTo>
                      <a:pt x="25" y="9"/>
                    </a:lnTo>
                    <a:lnTo>
                      <a:pt x="27" y="14"/>
                    </a:lnTo>
                    <a:lnTo>
                      <a:pt x="20" y="12"/>
                    </a:lnTo>
                    <a:lnTo>
                      <a:pt x="16" y="14"/>
                    </a:lnTo>
                    <a:lnTo>
                      <a:pt x="15" y="16"/>
                    </a:lnTo>
                    <a:lnTo>
                      <a:pt x="7" y="16"/>
                    </a:lnTo>
                    <a:lnTo>
                      <a:pt x="0" y="7"/>
                    </a:lnTo>
                    <a:lnTo>
                      <a:pt x="0" y="3"/>
                    </a:lnTo>
                    <a:lnTo>
                      <a:pt x="6" y="1"/>
                    </a:lnTo>
                    <a:lnTo>
                      <a:pt x="9"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1" name="Freeform 1768">
                <a:extLst>
                  <a:ext uri="{FF2B5EF4-FFF2-40B4-BE49-F238E27FC236}">
                    <a16:creationId xmlns:a16="http://schemas.microsoft.com/office/drawing/2014/main" id="{53419683-4A23-5D40-A9B0-D819C10241D4}"/>
                  </a:ext>
                </a:extLst>
              </p:cNvPr>
              <p:cNvSpPr>
                <a:spLocks/>
              </p:cNvSpPr>
              <p:nvPr/>
            </p:nvSpPr>
            <p:spPr bwMode="auto">
              <a:xfrm>
                <a:off x="1055" y="656"/>
                <a:ext cx="27" cy="16"/>
              </a:xfrm>
              <a:custGeom>
                <a:avLst/>
                <a:gdLst>
                  <a:gd name="T0" fmla="*/ 9 w 27"/>
                  <a:gd name="T1" fmla="*/ 1 h 16"/>
                  <a:gd name="T2" fmla="*/ 13 w 27"/>
                  <a:gd name="T3" fmla="*/ 0 h 16"/>
                  <a:gd name="T4" fmla="*/ 25 w 27"/>
                  <a:gd name="T5" fmla="*/ 9 h 16"/>
                  <a:gd name="T6" fmla="*/ 27 w 27"/>
                  <a:gd name="T7" fmla="*/ 14 h 16"/>
                  <a:gd name="T8" fmla="*/ 20 w 27"/>
                  <a:gd name="T9" fmla="*/ 12 h 16"/>
                  <a:gd name="T10" fmla="*/ 16 w 27"/>
                  <a:gd name="T11" fmla="*/ 14 h 16"/>
                  <a:gd name="T12" fmla="*/ 15 w 27"/>
                  <a:gd name="T13" fmla="*/ 16 h 16"/>
                  <a:gd name="T14" fmla="*/ 7 w 27"/>
                  <a:gd name="T15" fmla="*/ 16 h 16"/>
                  <a:gd name="T16" fmla="*/ 0 w 27"/>
                  <a:gd name="T17" fmla="*/ 7 h 16"/>
                  <a:gd name="T18" fmla="*/ 0 w 27"/>
                  <a:gd name="T19" fmla="*/ 3 h 16"/>
                  <a:gd name="T20" fmla="*/ 6 w 27"/>
                  <a:gd name="T21" fmla="*/ 1 h 16"/>
                  <a:gd name="T22" fmla="*/ 9 w 27"/>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6">
                    <a:moveTo>
                      <a:pt x="9" y="1"/>
                    </a:moveTo>
                    <a:lnTo>
                      <a:pt x="13" y="0"/>
                    </a:lnTo>
                    <a:lnTo>
                      <a:pt x="25" y="9"/>
                    </a:lnTo>
                    <a:lnTo>
                      <a:pt x="27" y="14"/>
                    </a:lnTo>
                    <a:lnTo>
                      <a:pt x="20" y="12"/>
                    </a:lnTo>
                    <a:lnTo>
                      <a:pt x="16" y="14"/>
                    </a:lnTo>
                    <a:lnTo>
                      <a:pt x="15" y="16"/>
                    </a:lnTo>
                    <a:lnTo>
                      <a:pt x="7" y="16"/>
                    </a:lnTo>
                    <a:lnTo>
                      <a:pt x="0" y="7"/>
                    </a:lnTo>
                    <a:lnTo>
                      <a:pt x="0" y="3"/>
                    </a:lnTo>
                    <a:lnTo>
                      <a:pt x="6" y="1"/>
                    </a:lnTo>
                    <a:lnTo>
                      <a:pt x="9"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2" name="Freeform 1769">
                <a:extLst>
                  <a:ext uri="{FF2B5EF4-FFF2-40B4-BE49-F238E27FC236}">
                    <a16:creationId xmlns:a16="http://schemas.microsoft.com/office/drawing/2014/main" id="{FBE4389D-2125-824C-B19F-A468395160A5}"/>
                  </a:ext>
                </a:extLst>
              </p:cNvPr>
              <p:cNvSpPr>
                <a:spLocks/>
              </p:cNvSpPr>
              <p:nvPr/>
            </p:nvSpPr>
            <p:spPr bwMode="auto">
              <a:xfrm>
                <a:off x="1000" y="672"/>
                <a:ext cx="28" cy="48"/>
              </a:xfrm>
              <a:custGeom>
                <a:avLst/>
                <a:gdLst>
                  <a:gd name="T0" fmla="*/ 16 w 28"/>
                  <a:gd name="T1" fmla="*/ 14 h 48"/>
                  <a:gd name="T2" fmla="*/ 18 w 28"/>
                  <a:gd name="T3" fmla="*/ 18 h 48"/>
                  <a:gd name="T4" fmla="*/ 18 w 28"/>
                  <a:gd name="T5" fmla="*/ 21 h 48"/>
                  <a:gd name="T6" fmla="*/ 18 w 28"/>
                  <a:gd name="T7" fmla="*/ 23 h 48"/>
                  <a:gd name="T8" fmla="*/ 21 w 28"/>
                  <a:gd name="T9" fmla="*/ 25 h 48"/>
                  <a:gd name="T10" fmla="*/ 21 w 28"/>
                  <a:gd name="T11" fmla="*/ 27 h 48"/>
                  <a:gd name="T12" fmla="*/ 27 w 28"/>
                  <a:gd name="T13" fmla="*/ 32 h 48"/>
                  <a:gd name="T14" fmla="*/ 27 w 28"/>
                  <a:gd name="T15" fmla="*/ 35 h 48"/>
                  <a:gd name="T16" fmla="*/ 28 w 28"/>
                  <a:gd name="T17" fmla="*/ 37 h 48"/>
                  <a:gd name="T18" fmla="*/ 28 w 28"/>
                  <a:gd name="T19" fmla="*/ 41 h 48"/>
                  <a:gd name="T20" fmla="*/ 27 w 28"/>
                  <a:gd name="T21" fmla="*/ 44 h 48"/>
                  <a:gd name="T22" fmla="*/ 25 w 28"/>
                  <a:gd name="T23" fmla="*/ 44 h 48"/>
                  <a:gd name="T24" fmla="*/ 23 w 28"/>
                  <a:gd name="T25" fmla="*/ 48 h 48"/>
                  <a:gd name="T26" fmla="*/ 18 w 28"/>
                  <a:gd name="T27" fmla="*/ 43 h 48"/>
                  <a:gd name="T28" fmla="*/ 14 w 28"/>
                  <a:gd name="T29" fmla="*/ 43 h 48"/>
                  <a:gd name="T30" fmla="*/ 5 w 28"/>
                  <a:gd name="T31" fmla="*/ 19 h 48"/>
                  <a:gd name="T32" fmla="*/ 7 w 28"/>
                  <a:gd name="T33" fmla="*/ 18 h 48"/>
                  <a:gd name="T34" fmla="*/ 0 w 28"/>
                  <a:gd name="T35" fmla="*/ 2 h 48"/>
                  <a:gd name="T36" fmla="*/ 2 w 28"/>
                  <a:gd name="T37" fmla="*/ 0 h 48"/>
                  <a:gd name="T38" fmla="*/ 2 w 28"/>
                  <a:gd name="T39" fmla="*/ 0 h 48"/>
                  <a:gd name="T40" fmla="*/ 7 w 28"/>
                  <a:gd name="T41" fmla="*/ 2 h 48"/>
                  <a:gd name="T42" fmla="*/ 11 w 28"/>
                  <a:gd name="T43" fmla="*/ 3 h 48"/>
                  <a:gd name="T44" fmla="*/ 11 w 28"/>
                  <a:gd name="T45" fmla="*/ 7 h 48"/>
                  <a:gd name="T46" fmla="*/ 14 w 28"/>
                  <a:gd name="T47" fmla="*/ 10 h 48"/>
                  <a:gd name="T48" fmla="*/ 16 w 28"/>
                  <a:gd name="T49" fmla="*/ 14 h 48"/>
                  <a:gd name="T50" fmla="*/ 16 w 28"/>
                  <a:gd name="T51"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8">
                    <a:moveTo>
                      <a:pt x="16" y="14"/>
                    </a:moveTo>
                    <a:lnTo>
                      <a:pt x="18" y="18"/>
                    </a:lnTo>
                    <a:lnTo>
                      <a:pt x="18" y="21"/>
                    </a:lnTo>
                    <a:lnTo>
                      <a:pt x="18" y="23"/>
                    </a:lnTo>
                    <a:lnTo>
                      <a:pt x="21" y="25"/>
                    </a:lnTo>
                    <a:lnTo>
                      <a:pt x="21" y="27"/>
                    </a:lnTo>
                    <a:lnTo>
                      <a:pt x="27" y="32"/>
                    </a:lnTo>
                    <a:lnTo>
                      <a:pt x="27" y="35"/>
                    </a:lnTo>
                    <a:lnTo>
                      <a:pt x="28" y="37"/>
                    </a:lnTo>
                    <a:lnTo>
                      <a:pt x="28" y="41"/>
                    </a:lnTo>
                    <a:lnTo>
                      <a:pt x="27" y="44"/>
                    </a:lnTo>
                    <a:lnTo>
                      <a:pt x="25" y="44"/>
                    </a:lnTo>
                    <a:lnTo>
                      <a:pt x="23" y="48"/>
                    </a:lnTo>
                    <a:lnTo>
                      <a:pt x="18" y="43"/>
                    </a:lnTo>
                    <a:lnTo>
                      <a:pt x="14" y="43"/>
                    </a:lnTo>
                    <a:lnTo>
                      <a:pt x="5" y="19"/>
                    </a:lnTo>
                    <a:lnTo>
                      <a:pt x="7" y="18"/>
                    </a:lnTo>
                    <a:lnTo>
                      <a:pt x="0" y="2"/>
                    </a:lnTo>
                    <a:lnTo>
                      <a:pt x="2" y="0"/>
                    </a:lnTo>
                    <a:lnTo>
                      <a:pt x="2" y="0"/>
                    </a:lnTo>
                    <a:lnTo>
                      <a:pt x="7" y="2"/>
                    </a:lnTo>
                    <a:lnTo>
                      <a:pt x="11" y="3"/>
                    </a:lnTo>
                    <a:lnTo>
                      <a:pt x="11" y="7"/>
                    </a:lnTo>
                    <a:lnTo>
                      <a:pt x="14" y="10"/>
                    </a:lnTo>
                    <a:lnTo>
                      <a:pt x="16" y="14"/>
                    </a:lnTo>
                    <a:lnTo>
                      <a:pt x="16"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3" name="Freeform 1770">
                <a:extLst>
                  <a:ext uri="{FF2B5EF4-FFF2-40B4-BE49-F238E27FC236}">
                    <a16:creationId xmlns:a16="http://schemas.microsoft.com/office/drawing/2014/main" id="{F499E73C-0E00-2648-8670-78CBC4058300}"/>
                  </a:ext>
                </a:extLst>
              </p:cNvPr>
              <p:cNvSpPr>
                <a:spLocks/>
              </p:cNvSpPr>
              <p:nvPr/>
            </p:nvSpPr>
            <p:spPr bwMode="auto">
              <a:xfrm>
                <a:off x="1000" y="672"/>
                <a:ext cx="28" cy="48"/>
              </a:xfrm>
              <a:custGeom>
                <a:avLst/>
                <a:gdLst>
                  <a:gd name="T0" fmla="*/ 16 w 28"/>
                  <a:gd name="T1" fmla="*/ 14 h 48"/>
                  <a:gd name="T2" fmla="*/ 18 w 28"/>
                  <a:gd name="T3" fmla="*/ 18 h 48"/>
                  <a:gd name="T4" fmla="*/ 18 w 28"/>
                  <a:gd name="T5" fmla="*/ 21 h 48"/>
                  <a:gd name="T6" fmla="*/ 18 w 28"/>
                  <a:gd name="T7" fmla="*/ 23 h 48"/>
                  <a:gd name="T8" fmla="*/ 21 w 28"/>
                  <a:gd name="T9" fmla="*/ 25 h 48"/>
                  <a:gd name="T10" fmla="*/ 21 w 28"/>
                  <a:gd name="T11" fmla="*/ 27 h 48"/>
                  <a:gd name="T12" fmla="*/ 27 w 28"/>
                  <a:gd name="T13" fmla="*/ 32 h 48"/>
                  <a:gd name="T14" fmla="*/ 27 w 28"/>
                  <a:gd name="T15" fmla="*/ 35 h 48"/>
                  <a:gd name="T16" fmla="*/ 28 w 28"/>
                  <a:gd name="T17" fmla="*/ 37 h 48"/>
                  <a:gd name="T18" fmla="*/ 28 w 28"/>
                  <a:gd name="T19" fmla="*/ 41 h 48"/>
                  <a:gd name="T20" fmla="*/ 27 w 28"/>
                  <a:gd name="T21" fmla="*/ 44 h 48"/>
                  <a:gd name="T22" fmla="*/ 25 w 28"/>
                  <a:gd name="T23" fmla="*/ 44 h 48"/>
                  <a:gd name="T24" fmla="*/ 23 w 28"/>
                  <a:gd name="T25" fmla="*/ 48 h 48"/>
                  <a:gd name="T26" fmla="*/ 18 w 28"/>
                  <a:gd name="T27" fmla="*/ 43 h 48"/>
                  <a:gd name="T28" fmla="*/ 14 w 28"/>
                  <a:gd name="T29" fmla="*/ 43 h 48"/>
                  <a:gd name="T30" fmla="*/ 5 w 28"/>
                  <a:gd name="T31" fmla="*/ 19 h 48"/>
                  <a:gd name="T32" fmla="*/ 7 w 28"/>
                  <a:gd name="T33" fmla="*/ 18 h 48"/>
                  <a:gd name="T34" fmla="*/ 0 w 28"/>
                  <a:gd name="T35" fmla="*/ 2 h 48"/>
                  <a:gd name="T36" fmla="*/ 2 w 28"/>
                  <a:gd name="T37" fmla="*/ 0 h 48"/>
                  <a:gd name="T38" fmla="*/ 2 w 28"/>
                  <a:gd name="T39" fmla="*/ 0 h 48"/>
                  <a:gd name="T40" fmla="*/ 7 w 28"/>
                  <a:gd name="T41" fmla="*/ 2 h 48"/>
                  <a:gd name="T42" fmla="*/ 11 w 28"/>
                  <a:gd name="T43" fmla="*/ 3 h 48"/>
                  <a:gd name="T44" fmla="*/ 11 w 28"/>
                  <a:gd name="T45" fmla="*/ 7 h 48"/>
                  <a:gd name="T46" fmla="*/ 14 w 28"/>
                  <a:gd name="T47" fmla="*/ 10 h 48"/>
                  <a:gd name="T48" fmla="*/ 16 w 28"/>
                  <a:gd name="T49" fmla="*/ 14 h 48"/>
                  <a:gd name="T50" fmla="*/ 16 w 28"/>
                  <a:gd name="T51"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8">
                    <a:moveTo>
                      <a:pt x="16" y="14"/>
                    </a:moveTo>
                    <a:lnTo>
                      <a:pt x="18" y="18"/>
                    </a:lnTo>
                    <a:lnTo>
                      <a:pt x="18" y="21"/>
                    </a:lnTo>
                    <a:lnTo>
                      <a:pt x="18" y="23"/>
                    </a:lnTo>
                    <a:lnTo>
                      <a:pt x="21" y="25"/>
                    </a:lnTo>
                    <a:lnTo>
                      <a:pt x="21" y="27"/>
                    </a:lnTo>
                    <a:lnTo>
                      <a:pt x="27" y="32"/>
                    </a:lnTo>
                    <a:lnTo>
                      <a:pt x="27" y="35"/>
                    </a:lnTo>
                    <a:lnTo>
                      <a:pt x="28" y="37"/>
                    </a:lnTo>
                    <a:lnTo>
                      <a:pt x="28" y="41"/>
                    </a:lnTo>
                    <a:lnTo>
                      <a:pt x="27" y="44"/>
                    </a:lnTo>
                    <a:lnTo>
                      <a:pt x="25" y="44"/>
                    </a:lnTo>
                    <a:lnTo>
                      <a:pt x="23" y="48"/>
                    </a:lnTo>
                    <a:lnTo>
                      <a:pt x="18" y="43"/>
                    </a:lnTo>
                    <a:lnTo>
                      <a:pt x="14" y="43"/>
                    </a:lnTo>
                    <a:lnTo>
                      <a:pt x="5" y="19"/>
                    </a:lnTo>
                    <a:lnTo>
                      <a:pt x="7" y="18"/>
                    </a:lnTo>
                    <a:lnTo>
                      <a:pt x="0" y="2"/>
                    </a:lnTo>
                    <a:lnTo>
                      <a:pt x="2" y="0"/>
                    </a:lnTo>
                    <a:lnTo>
                      <a:pt x="2" y="0"/>
                    </a:lnTo>
                    <a:lnTo>
                      <a:pt x="7" y="2"/>
                    </a:lnTo>
                    <a:lnTo>
                      <a:pt x="11" y="3"/>
                    </a:lnTo>
                    <a:lnTo>
                      <a:pt x="11" y="7"/>
                    </a:lnTo>
                    <a:lnTo>
                      <a:pt x="14" y="10"/>
                    </a:lnTo>
                    <a:lnTo>
                      <a:pt x="16" y="14"/>
                    </a:lnTo>
                    <a:lnTo>
                      <a:pt x="16" y="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4" name="Freeform 1771">
                <a:extLst>
                  <a:ext uri="{FF2B5EF4-FFF2-40B4-BE49-F238E27FC236}">
                    <a16:creationId xmlns:a16="http://schemas.microsoft.com/office/drawing/2014/main" id="{7B692185-37E6-3F4A-845F-0CEF8D4FC75E}"/>
                  </a:ext>
                </a:extLst>
              </p:cNvPr>
              <p:cNvSpPr>
                <a:spLocks/>
              </p:cNvSpPr>
              <p:nvPr/>
            </p:nvSpPr>
            <p:spPr bwMode="auto">
              <a:xfrm>
                <a:off x="1021" y="750"/>
                <a:ext cx="27" cy="25"/>
              </a:xfrm>
              <a:custGeom>
                <a:avLst/>
                <a:gdLst>
                  <a:gd name="T0" fmla="*/ 11 w 27"/>
                  <a:gd name="T1" fmla="*/ 6 h 25"/>
                  <a:gd name="T2" fmla="*/ 13 w 27"/>
                  <a:gd name="T3" fmla="*/ 6 h 25"/>
                  <a:gd name="T4" fmla="*/ 13 w 27"/>
                  <a:gd name="T5" fmla="*/ 4 h 25"/>
                  <a:gd name="T6" fmla="*/ 18 w 27"/>
                  <a:gd name="T7" fmla="*/ 7 h 25"/>
                  <a:gd name="T8" fmla="*/ 18 w 27"/>
                  <a:gd name="T9" fmla="*/ 11 h 25"/>
                  <a:gd name="T10" fmla="*/ 22 w 27"/>
                  <a:gd name="T11" fmla="*/ 13 h 25"/>
                  <a:gd name="T12" fmla="*/ 27 w 27"/>
                  <a:gd name="T13" fmla="*/ 18 h 25"/>
                  <a:gd name="T14" fmla="*/ 24 w 27"/>
                  <a:gd name="T15" fmla="*/ 22 h 25"/>
                  <a:gd name="T16" fmla="*/ 16 w 27"/>
                  <a:gd name="T17" fmla="*/ 25 h 25"/>
                  <a:gd name="T18" fmla="*/ 7 w 27"/>
                  <a:gd name="T19" fmla="*/ 24 h 25"/>
                  <a:gd name="T20" fmla="*/ 4 w 27"/>
                  <a:gd name="T21" fmla="*/ 18 h 25"/>
                  <a:gd name="T22" fmla="*/ 4 w 27"/>
                  <a:gd name="T23" fmla="*/ 16 h 25"/>
                  <a:gd name="T24" fmla="*/ 6 w 27"/>
                  <a:gd name="T25" fmla="*/ 11 h 25"/>
                  <a:gd name="T26" fmla="*/ 4 w 27"/>
                  <a:gd name="T27" fmla="*/ 13 h 25"/>
                  <a:gd name="T28" fmla="*/ 2 w 27"/>
                  <a:gd name="T29" fmla="*/ 13 h 25"/>
                  <a:gd name="T30" fmla="*/ 2 w 27"/>
                  <a:gd name="T31" fmla="*/ 9 h 25"/>
                  <a:gd name="T32" fmla="*/ 0 w 27"/>
                  <a:gd name="T33" fmla="*/ 7 h 25"/>
                  <a:gd name="T34" fmla="*/ 0 w 27"/>
                  <a:gd name="T35" fmla="*/ 6 h 25"/>
                  <a:gd name="T36" fmla="*/ 2 w 27"/>
                  <a:gd name="T37" fmla="*/ 4 h 25"/>
                  <a:gd name="T38" fmla="*/ 7 w 27"/>
                  <a:gd name="T39" fmla="*/ 0 h 25"/>
                  <a:gd name="T40" fmla="*/ 11 w 27"/>
                  <a:gd name="T41" fmla="*/ 0 h 25"/>
                  <a:gd name="T42" fmla="*/ 13 w 27"/>
                  <a:gd name="T43" fmla="*/ 2 h 25"/>
                  <a:gd name="T44" fmla="*/ 11 w 27"/>
                  <a:gd name="T4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5">
                    <a:moveTo>
                      <a:pt x="11" y="6"/>
                    </a:moveTo>
                    <a:lnTo>
                      <a:pt x="13" y="6"/>
                    </a:lnTo>
                    <a:lnTo>
                      <a:pt x="13" y="4"/>
                    </a:lnTo>
                    <a:lnTo>
                      <a:pt x="18" y="7"/>
                    </a:lnTo>
                    <a:lnTo>
                      <a:pt x="18" y="11"/>
                    </a:lnTo>
                    <a:lnTo>
                      <a:pt x="22" y="13"/>
                    </a:lnTo>
                    <a:lnTo>
                      <a:pt x="27" y="18"/>
                    </a:lnTo>
                    <a:lnTo>
                      <a:pt x="24" y="22"/>
                    </a:lnTo>
                    <a:lnTo>
                      <a:pt x="16" y="25"/>
                    </a:lnTo>
                    <a:lnTo>
                      <a:pt x="7" y="24"/>
                    </a:lnTo>
                    <a:lnTo>
                      <a:pt x="4" y="18"/>
                    </a:lnTo>
                    <a:lnTo>
                      <a:pt x="4" y="16"/>
                    </a:lnTo>
                    <a:lnTo>
                      <a:pt x="6" y="11"/>
                    </a:lnTo>
                    <a:lnTo>
                      <a:pt x="4" y="13"/>
                    </a:lnTo>
                    <a:lnTo>
                      <a:pt x="2" y="13"/>
                    </a:lnTo>
                    <a:lnTo>
                      <a:pt x="2" y="9"/>
                    </a:lnTo>
                    <a:lnTo>
                      <a:pt x="0" y="7"/>
                    </a:lnTo>
                    <a:lnTo>
                      <a:pt x="0" y="6"/>
                    </a:lnTo>
                    <a:lnTo>
                      <a:pt x="2" y="4"/>
                    </a:lnTo>
                    <a:lnTo>
                      <a:pt x="7" y="0"/>
                    </a:lnTo>
                    <a:lnTo>
                      <a:pt x="11" y="0"/>
                    </a:lnTo>
                    <a:lnTo>
                      <a:pt x="13" y="2"/>
                    </a:lnTo>
                    <a:lnTo>
                      <a:pt x="11"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5" name="Freeform 1772">
                <a:extLst>
                  <a:ext uri="{FF2B5EF4-FFF2-40B4-BE49-F238E27FC236}">
                    <a16:creationId xmlns:a16="http://schemas.microsoft.com/office/drawing/2014/main" id="{26D94541-BD2F-F84E-AD12-30BAC4CED6CA}"/>
                  </a:ext>
                </a:extLst>
              </p:cNvPr>
              <p:cNvSpPr>
                <a:spLocks/>
              </p:cNvSpPr>
              <p:nvPr/>
            </p:nvSpPr>
            <p:spPr bwMode="auto">
              <a:xfrm>
                <a:off x="1021" y="750"/>
                <a:ext cx="27" cy="25"/>
              </a:xfrm>
              <a:custGeom>
                <a:avLst/>
                <a:gdLst>
                  <a:gd name="T0" fmla="*/ 11 w 27"/>
                  <a:gd name="T1" fmla="*/ 6 h 25"/>
                  <a:gd name="T2" fmla="*/ 13 w 27"/>
                  <a:gd name="T3" fmla="*/ 6 h 25"/>
                  <a:gd name="T4" fmla="*/ 13 w 27"/>
                  <a:gd name="T5" fmla="*/ 4 h 25"/>
                  <a:gd name="T6" fmla="*/ 18 w 27"/>
                  <a:gd name="T7" fmla="*/ 7 h 25"/>
                  <a:gd name="T8" fmla="*/ 18 w 27"/>
                  <a:gd name="T9" fmla="*/ 11 h 25"/>
                  <a:gd name="T10" fmla="*/ 22 w 27"/>
                  <a:gd name="T11" fmla="*/ 13 h 25"/>
                  <a:gd name="T12" fmla="*/ 27 w 27"/>
                  <a:gd name="T13" fmla="*/ 18 h 25"/>
                  <a:gd name="T14" fmla="*/ 24 w 27"/>
                  <a:gd name="T15" fmla="*/ 22 h 25"/>
                  <a:gd name="T16" fmla="*/ 16 w 27"/>
                  <a:gd name="T17" fmla="*/ 25 h 25"/>
                  <a:gd name="T18" fmla="*/ 7 w 27"/>
                  <a:gd name="T19" fmla="*/ 24 h 25"/>
                  <a:gd name="T20" fmla="*/ 4 w 27"/>
                  <a:gd name="T21" fmla="*/ 18 h 25"/>
                  <a:gd name="T22" fmla="*/ 4 w 27"/>
                  <a:gd name="T23" fmla="*/ 16 h 25"/>
                  <a:gd name="T24" fmla="*/ 6 w 27"/>
                  <a:gd name="T25" fmla="*/ 11 h 25"/>
                  <a:gd name="T26" fmla="*/ 4 w 27"/>
                  <a:gd name="T27" fmla="*/ 13 h 25"/>
                  <a:gd name="T28" fmla="*/ 2 w 27"/>
                  <a:gd name="T29" fmla="*/ 13 h 25"/>
                  <a:gd name="T30" fmla="*/ 2 w 27"/>
                  <a:gd name="T31" fmla="*/ 9 h 25"/>
                  <a:gd name="T32" fmla="*/ 0 w 27"/>
                  <a:gd name="T33" fmla="*/ 7 h 25"/>
                  <a:gd name="T34" fmla="*/ 0 w 27"/>
                  <a:gd name="T35" fmla="*/ 6 h 25"/>
                  <a:gd name="T36" fmla="*/ 2 w 27"/>
                  <a:gd name="T37" fmla="*/ 4 h 25"/>
                  <a:gd name="T38" fmla="*/ 7 w 27"/>
                  <a:gd name="T39" fmla="*/ 0 h 25"/>
                  <a:gd name="T40" fmla="*/ 11 w 27"/>
                  <a:gd name="T41" fmla="*/ 0 h 25"/>
                  <a:gd name="T42" fmla="*/ 13 w 27"/>
                  <a:gd name="T43" fmla="*/ 2 h 25"/>
                  <a:gd name="T44" fmla="*/ 11 w 27"/>
                  <a:gd name="T4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5">
                    <a:moveTo>
                      <a:pt x="11" y="6"/>
                    </a:moveTo>
                    <a:lnTo>
                      <a:pt x="13" y="6"/>
                    </a:lnTo>
                    <a:lnTo>
                      <a:pt x="13" y="4"/>
                    </a:lnTo>
                    <a:lnTo>
                      <a:pt x="18" y="7"/>
                    </a:lnTo>
                    <a:lnTo>
                      <a:pt x="18" y="11"/>
                    </a:lnTo>
                    <a:lnTo>
                      <a:pt x="22" y="13"/>
                    </a:lnTo>
                    <a:lnTo>
                      <a:pt x="27" y="18"/>
                    </a:lnTo>
                    <a:lnTo>
                      <a:pt x="24" y="22"/>
                    </a:lnTo>
                    <a:lnTo>
                      <a:pt x="16" y="25"/>
                    </a:lnTo>
                    <a:lnTo>
                      <a:pt x="7" y="24"/>
                    </a:lnTo>
                    <a:lnTo>
                      <a:pt x="4" y="18"/>
                    </a:lnTo>
                    <a:lnTo>
                      <a:pt x="4" y="16"/>
                    </a:lnTo>
                    <a:lnTo>
                      <a:pt x="6" y="11"/>
                    </a:lnTo>
                    <a:lnTo>
                      <a:pt x="4" y="13"/>
                    </a:lnTo>
                    <a:lnTo>
                      <a:pt x="2" y="13"/>
                    </a:lnTo>
                    <a:lnTo>
                      <a:pt x="2" y="9"/>
                    </a:lnTo>
                    <a:lnTo>
                      <a:pt x="0" y="7"/>
                    </a:lnTo>
                    <a:lnTo>
                      <a:pt x="0" y="6"/>
                    </a:lnTo>
                    <a:lnTo>
                      <a:pt x="2" y="4"/>
                    </a:lnTo>
                    <a:lnTo>
                      <a:pt x="7" y="0"/>
                    </a:lnTo>
                    <a:lnTo>
                      <a:pt x="11" y="0"/>
                    </a:lnTo>
                    <a:lnTo>
                      <a:pt x="13" y="2"/>
                    </a:lnTo>
                    <a:lnTo>
                      <a:pt x="11"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6" name="Freeform 1773">
                <a:extLst>
                  <a:ext uri="{FF2B5EF4-FFF2-40B4-BE49-F238E27FC236}">
                    <a16:creationId xmlns:a16="http://schemas.microsoft.com/office/drawing/2014/main" id="{ED8D3F90-0C12-244C-832A-66B234382B3F}"/>
                  </a:ext>
                </a:extLst>
              </p:cNvPr>
              <p:cNvSpPr>
                <a:spLocks/>
              </p:cNvSpPr>
              <p:nvPr/>
            </p:nvSpPr>
            <p:spPr bwMode="auto">
              <a:xfrm>
                <a:off x="1025" y="774"/>
                <a:ext cx="30" cy="17"/>
              </a:xfrm>
              <a:custGeom>
                <a:avLst/>
                <a:gdLst>
                  <a:gd name="T0" fmla="*/ 23 w 30"/>
                  <a:gd name="T1" fmla="*/ 0 h 17"/>
                  <a:gd name="T2" fmla="*/ 27 w 30"/>
                  <a:gd name="T3" fmla="*/ 0 h 17"/>
                  <a:gd name="T4" fmla="*/ 28 w 30"/>
                  <a:gd name="T5" fmla="*/ 3 h 17"/>
                  <a:gd name="T6" fmla="*/ 30 w 30"/>
                  <a:gd name="T7" fmla="*/ 5 h 17"/>
                  <a:gd name="T8" fmla="*/ 30 w 30"/>
                  <a:gd name="T9" fmla="*/ 10 h 17"/>
                  <a:gd name="T10" fmla="*/ 28 w 30"/>
                  <a:gd name="T11" fmla="*/ 12 h 17"/>
                  <a:gd name="T12" fmla="*/ 18 w 30"/>
                  <a:gd name="T13" fmla="*/ 17 h 17"/>
                  <a:gd name="T14" fmla="*/ 7 w 30"/>
                  <a:gd name="T15" fmla="*/ 17 h 17"/>
                  <a:gd name="T16" fmla="*/ 7 w 30"/>
                  <a:gd name="T17" fmla="*/ 16 h 17"/>
                  <a:gd name="T18" fmla="*/ 7 w 30"/>
                  <a:gd name="T19" fmla="*/ 16 h 17"/>
                  <a:gd name="T20" fmla="*/ 5 w 30"/>
                  <a:gd name="T21" fmla="*/ 17 h 17"/>
                  <a:gd name="T22" fmla="*/ 3 w 30"/>
                  <a:gd name="T23" fmla="*/ 16 h 17"/>
                  <a:gd name="T24" fmla="*/ 2 w 30"/>
                  <a:gd name="T25" fmla="*/ 16 h 17"/>
                  <a:gd name="T26" fmla="*/ 0 w 30"/>
                  <a:gd name="T27" fmla="*/ 10 h 17"/>
                  <a:gd name="T28" fmla="*/ 0 w 30"/>
                  <a:gd name="T29" fmla="*/ 8 h 17"/>
                  <a:gd name="T30" fmla="*/ 2 w 30"/>
                  <a:gd name="T31" fmla="*/ 7 h 17"/>
                  <a:gd name="T32" fmla="*/ 7 w 30"/>
                  <a:gd name="T33" fmla="*/ 5 h 17"/>
                  <a:gd name="T34" fmla="*/ 21 w 30"/>
                  <a:gd name="T35" fmla="*/ 0 h 17"/>
                  <a:gd name="T36" fmla="*/ 23 w 30"/>
                  <a:gd name="T3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7">
                    <a:moveTo>
                      <a:pt x="23" y="0"/>
                    </a:moveTo>
                    <a:lnTo>
                      <a:pt x="27" y="0"/>
                    </a:lnTo>
                    <a:lnTo>
                      <a:pt x="28" y="3"/>
                    </a:lnTo>
                    <a:lnTo>
                      <a:pt x="30" y="5"/>
                    </a:lnTo>
                    <a:lnTo>
                      <a:pt x="30" y="10"/>
                    </a:lnTo>
                    <a:lnTo>
                      <a:pt x="28" y="12"/>
                    </a:lnTo>
                    <a:lnTo>
                      <a:pt x="18" y="17"/>
                    </a:lnTo>
                    <a:lnTo>
                      <a:pt x="7" y="17"/>
                    </a:lnTo>
                    <a:lnTo>
                      <a:pt x="7" y="16"/>
                    </a:lnTo>
                    <a:lnTo>
                      <a:pt x="7" y="16"/>
                    </a:lnTo>
                    <a:lnTo>
                      <a:pt x="5" y="17"/>
                    </a:lnTo>
                    <a:lnTo>
                      <a:pt x="3" y="16"/>
                    </a:lnTo>
                    <a:lnTo>
                      <a:pt x="2" y="16"/>
                    </a:lnTo>
                    <a:lnTo>
                      <a:pt x="0" y="10"/>
                    </a:lnTo>
                    <a:lnTo>
                      <a:pt x="0" y="8"/>
                    </a:lnTo>
                    <a:lnTo>
                      <a:pt x="2" y="7"/>
                    </a:lnTo>
                    <a:lnTo>
                      <a:pt x="7" y="5"/>
                    </a:lnTo>
                    <a:lnTo>
                      <a:pt x="21" y="0"/>
                    </a:lnTo>
                    <a:lnTo>
                      <a:pt x="2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7" name="Freeform 1774">
                <a:extLst>
                  <a:ext uri="{FF2B5EF4-FFF2-40B4-BE49-F238E27FC236}">
                    <a16:creationId xmlns:a16="http://schemas.microsoft.com/office/drawing/2014/main" id="{092EDA2B-C121-E343-BF8C-CF280EAC12B4}"/>
                  </a:ext>
                </a:extLst>
              </p:cNvPr>
              <p:cNvSpPr>
                <a:spLocks/>
              </p:cNvSpPr>
              <p:nvPr/>
            </p:nvSpPr>
            <p:spPr bwMode="auto">
              <a:xfrm>
                <a:off x="1025" y="774"/>
                <a:ext cx="30" cy="17"/>
              </a:xfrm>
              <a:custGeom>
                <a:avLst/>
                <a:gdLst>
                  <a:gd name="T0" fmla="*/ 23 w 30"/>
                  <a:gd name="T1" fmla="*/ 0 h 17"/>
                  <a:gd name="T2" fmla="*/ 27 w 30"/>
                  <a:gd name="T3" fmla="*/ 0 h 17"/>
                  <a:gd name="T4" fmla="*/ 28 w 30"/>
                  <a:gd name="T5" fmla="*/ 3 h 17"/>
                  <a:gd name="T6" fmla="*/ 30 w 30"/>
                  <a:gd name="T7" fmla="*/ 5 h 17"/>
                  <a:gd name="T8" fmla="*/ 30 w 30"/>
                  <a:gd name="T9" fmla="*/ 10 h 17"/>
                  <a:gd name="T10" fmla="*/ 28 w 30"/>
                  <a:gd name="T11" fmla="*/ 12 h 17"/>
                  <a:gd name="T12" fmla="*/ 18 w 30"/>
                  <a:gd name="T13" fmla="*/ 17 h 17"/>
                  <a:gd name="T14" fmla="*/ 7 w 30"/>
                  <a:gd name="T15" fmla="*/ 17 h 17"/>
                  <a:gd name="T16" fmla="*/ 7 w 30"/>
                  <a:gd name="T17" fmla="*/ 16 h 17"/>
                  <a:gd name="T18" fmla="*/ 7 w 30"/>
                  <a:gd name="T19" fmla="*/ 16 h 17"/>
                  <a:gd name="T20" fmla="*/ 5 w 30"/>
                  <a:gd name="T21" fmla="*/ 17 h 17"/>
                  <a:gd name="T22" fmla="*/ 3 w 30"/>
                  <a:gd name="T23" fmla="*/ 16 h 17"/>
                  <a:gd name="T24" fmla="*/ 2 w 30"/>
                  <a:gd name="T25" fmla="*/ 16 h 17"/>
                  <a:gd name="T26" fmla="*/ 0 w 30"/>
                  <a:gd name="T27" fmla="*/ 10 h 17"/>
                  <a:gd name="T28" fmla="*/ 0 w 30"/>
                  <a:gd name="T29" fmla="*/ 8 h 17"/>
                  <a:gd name="T30" fmla="*/ 2 w 30"/>
                  <a:gd name="T31" fmla="*/ 7 h 17"/>
                  <a:gd name="T32" fmla="*/ 7 w 30"/>
                  <a:gd name="T33" fmla="*/ 5 h 17"/>
                  <a:gd name="T34" fmla="*/ 21 w 30"/>
                  <a:gd name="T35" fmla="*/ 0 h 17"/>
                  <a:gd name="T36" fmla="*/ 23 w 30"/>
                  <a:gd name="T3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7">
                    <a:moveTo>
                      <a:pt x="23" y="0"/>
                    </a:moveTo>
                    <a:lnTo>
                      <a:pt x="27" y="0"/>
                    </a:lnTo>
                    <a:lnTo>
                      <a:pt x="28" y="3"/>
                    </a:lnTo>
                    <a:lnTo>
                      <a:pt x="30" y="5"/>
                    </a:lnTo>
                    <a:lnTo>
                      <a:pt x="30" y="10"/>
                    </a:lnTo>
                    <a:lnTo>
                      <a:pt x="28" y="12"/>
                    </a:lnTo>
                    <a:lnTo>
                      <a:pt x="18" y="17"/>
                    </a:lnTo>
                    <a:lnTo>
                      <a:pt x="7" y="17"/>
                    </a:lnTo>
                    <a:lnTo>
                      <a:pt x="7" y="16"/>
                    </a:lnTo>
                    <a:lnTo>
                      <a:pt x="7" y="16"/>
                    </a:lnTo>
                    <a:lnTo>
                      <a:pt x="5" y="17"/>
                    </a:lnTo>
                    <a:lnTo>
                      <a:pt x="3" y="16"/>
                    </a:lnTo>
                    <a:lnTo>
                      <a:pt x="2" y="16"/>
                    </a:lnTo>
                    <a:lnTo>
                      <a:pt x="0" y="10"/>
                    </a:lnTo>
                    <a:lnTo>
                      <a:pt x="0" y="8"/>
                    </a:lnTo>
                    <a:lnTo>
                      <a:pt x="2" y="7"/>
                    </a:lnTo>
                    <a:lnTo>
                      <a:pt x="7" y="5"/>
                    </a:lnTo>
                    <a:lnTo>
                      <a:pt x="21" y="0"/>
                    </a:lnTo>
                    <a:lnTo>
                      <a:pt x="2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8" name="Freeform 1775">
                <a:extLst>
                  <a:ext uri="{FF2B5EF4-FFF2-40B4-BE49-F238E27FC236}">
                    <a16:creationId xmlns:a16="http://schemas.microsoft.com/office/drawing/2014/main" id="{4961523C-FEAE-004B-ACEA-91002C915876}"/>
                  </a:ext>
                </a:extLst>
              </p:cNvPr>
              <p:cNvSpPr>
                <a:spLocks/>
              </p:cNvSpPr>
              <p:nvPr/>
            </p:nvSpPr>
            <p:spPr bwMode="auto">
              <a:xfrm>
                <a:off x="1034" y="790"/>
                <a:ext cx="25" cy="12"/>
              </a:xfrm>
              <a:custGeom>
                <a:avLst/>
                <a:gdLst>
                  <a:gd name="T0" fmla="*/ 14 w 25"/>
                  <a:gd name="T1" fmla="*/ 1 h 12"/>
                  <a:gd name="T2" fmla="*/ 19 w 25"/>
                  <a:gd name="T3" fmla="*/ 0 h 12"/>
                  <a:gd name="T4" fmla="*/ 25 w 25"/>
                  <a:gd name="T5" fmla="*/ 0 h 12"/>
                  <a:gd name="T6" fmla="*/ 23 w 25"/>
                  <a:gd name="T7" fmla="*/ 3 h 12"/>
                  <a:gd name="T8" fmla="*/ 21 w 25"/>
                  <a:gd name="T9" fmla="*/ 5 h 12"/>
                  <a:gd name="T10" fmla="*/ 0 w 25"/>
                  <a:gd name="T11" fmla="*/ 12 h 12"/>
                  <a:gd name="T12" fmla="*/ 0 w 25"/>
                  <a:gd name="T13" fmla="*/ 9 h 12"/>
                  <a:gd name="T14" fmla="*/ 14 w 25"/>
                  <a:gd name="T15" fmla="*/ 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2">
                    <a:moveTo>
                      <a:pt x="14" y="1"/>
                    </a:moveTo>
                    <a:lnTo>
                      <a:pt x="19" y="0"/>
                    </a:lnTo>
                    <a:lnTo>
                      <a:pt x="25" y="0"/>
                    </a:lnTo>
                    <a:lnTo>
                      <a:pt x="23" y="3"/>
                    </a:lnTo>
                    <a:lnTo>
                      <a:pt x="21" y="5"/>
                    </a:lnTo>
                    <a:lnTo>
                      <a:pt x="0" y="12"/>
                    </a:lnTo>
                    <a:lnTo>
                      <a:pt x="0" y="9"/>
                    </a:lnTo>
                    <a:lnTo>
                      <a:pt x="14"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39" name="Freeform 1776">
                <a:extLst>
                  <a:ext uri="{FF2B5EF4-FFF2-40B4-BE49-F238E27FC236}">
                    <a16:creationId xmlns:a16="http://schemas.microsoft.com/office/drawing/2014/main" id="{8AF68285-8438-3343-AA64-C9B22D895BE6}"/>
                  </a:ext>
                </a:extLst>
              </p:cNvPr>
              <p:cNvSpPr>
                <a:spLocks/>
              </p:cNvSpPr>
              <p:nvPr/>
            </p:nvSpPr>
            <p:spPr bwMode="auto">
              <a:xfrm>
                <a:off x="1034" y="790"/>
                <a:ext cx="25" cy="12"/>
              </a:xfrm>
              <a:custGeom>
                <a:avLst/>
                <a:gdLst>
                  <a:gd name="T0" fmla="*/ 14 w 25"/>
                  <a:gd name="T1" fmla="*/ 1 h 12"/>
                  <a:gd name="T2" fmla="*/ 19 w 25"/>
                  <a:gd name="T3" fmla="*/ 0 h 12"/>
                  <a:gd name="T4" fmla="*/ 25 w 25"/>
                  <a:gd name="T5" fmla="*/ 0 h 12"/>
                  <a:gd name="T6" fmla="*/ 23 w 25"/>
                  <a:gd name="T7" fmla="*/ 3 h 12"/>
                  <a:gd name="T8" fmla="*/ 21 w 25"/>
                  <a:gd name="T9" fmla="*/ 5 h 12"/>
                  <a:gd name="T10" fmla="*/ 0 w 25"/>
                  <a:gd name="T11" fmla="*/ 12 h 12"/>
                  <a:gd name="T12" fmla="*/ 0 w 25"/>
                  <a:gd name="T13" fmla="*/ 9 h 12"/>
                  <a:gd name="T14" fmla="*/ 14 w 25"/>
                  <a:gd name="T15" fmla="*/ 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2">
                    <a:moveTo>
                      <a:pt x="14" y="1"/>
                    </a:moveTo>
                    <a:lnTo>
                      <a:pt x="19" y="0"/>
                    </a:lnTo>
                    <a:lnTo>
                      <a:pt x="25" y="0"/>
                    </a:lnTo>
                    <a:lnTo>
                      <a:pt x="23" y="3"/>
                    </a:lnTo>
                    <a:lnTo>
                      <a:pt x="21" y="5"/>
                    </a:lnTo>
                    <a:lnTo>
                      <a:pt x="0" y="12"/>
                    </a:lnTo>
                    <a:lnTo>
                      <a:pt x="0" y="9"/>
                    </a:lnTo>
                    <a:lnTo>
                      <a:pt x="14"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0" name="Freeform 1777">
                <a:extLst>
                  <a:ext uri="{FF2B5EF4-FFF2-40B4-BE49-F238E27FC236}">
                    <a16:creationId xmlns:a16="http://schemas.microsoft.com/office/drawing/2014/main" id="{5FA31E1D-BF0E-1C4B-BBE8-5CD380239473}"/>
                  </a:ext>
                </a:extLst>
              </p:cNvPr>
              <p:cNvSpPr>
                <a:spLocks/>
              </p:cNvSpPr>
              <p:nvPr/>
            </p:nvSpPr>
            <p:spPr bwMode="auto">
              <a:xfrm>
                <a:off x="1041" y="795"/>
                <a:ext cx="21" cy="18"/>
              </a:xfrm>
              <a:custGeom>
                <a:avLst/>
                <a:gdLst>
                  <a:gd name="T0" fmla="*/ 7 w 21"/>
                  <a:gd name="T1" fmla="*/ 7 h 18"/>
                  <a:gd name="T2" fmla="*/ 9 w 21"/>
                  <a:gd name="T3" fmla="*/ 5 h 18"/>
                  <a:gd name="T4" fmla="*/ 20 w 21"/>
                  <a:gd name="T5" fmla="*/ 0 h 18"/>
                  <a:gd name="T6" fmla="*/ 21 w 21"/>
                  <a:gd name="T7" fmla="*/ 4 h 18"/>
                  <a:gd name="T8" fmla="*/ 16 w 21"/>
                  <a:gd name="T9" fmla="*/ 11 h 18"/>
                  <a:gd name="T10" fmla="*/ 12 w 21"/>
                  <a:gd name="T11" fmla="*/ 16 h 18"/>
                  <a:gd name="T12" fmla="*/ 11 w 21"/>
                  <a:gd name="T13" fmla="*/ 14 h 18"/>
                  <a:gd name="T14" fmla="*/ 5 w 21"/>
                  <a:gd name="T15" fmla="*/ 18 h 18"/>
                  <a:gd name="T16" fmla="*/ 2 w 21"/>
                  <a:gd name="T17" fmla="*/ 16 h 18"/>
                  <a:gd name="T18" fmla="*/ 0 w 21"/>
                  <a:gd name="T19" fmla="*/ 16 h 18"/>
                  <a:gd name="T20" fmla="*/ 2 w 21"/>
                  <a:gd name="T21" fmla="*/ 14 h 18"/>
                  <a:gd name="T22" fmla="*/ 5 w 21"/>
                  <a:gd name="T23" fmla="*/ 7 h 18"/>
                  <a:gd name="T24" fmla="*/ 7 w 21"/>
                  <a:gd name="T2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8">
                    <a:moveTo>
                      <a:pt x="7" y="7"/>
                    </a:moveTo>
                    <a:lnTo>
                      <a:pt x="9" y="5"/>
                    </a:lnTo>
                    <a:lnTo>
                      <a:pt x="20" y="0"/>
                    </a:lnTo>
                    <a:lnTo>
                      <a:pt x="21" y="4"/>
                    </a:lnTo>
                    <a:lnTo>
                      <a:pt x="16" y="11"/>
                    </a:lnTo>
                    <a:lnTo>
                      <a:pt x="12" y="16"/>
                    </a:lnTo>
                    <a:lnTo>
                      <a:pt x="11" y="14"/>
                    </a:lnTo>
                    <a:lnTo>
                      <a:pt x="5" y="18"/>
                    </a:lnTo>
                    <a:lnTo>
                      <a:pt x="2" y="16"/>
                    </a:lnTo>
                    <a:lnTo>
                      <a:pt x="0" y="16"/>
                    </a:lnTo>
                    <a:lnTo>
                      <a:pt x="2" y="14"/>
                    </a:lnTo>
                    <a:lnTo>
                      <a:pt x="5" y="7"/>
                    </a:lnTo>
                    <a:lnTo>
                      <a:pt x="7"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1" name="Freeform 1778">
                <a:extLst>
                  <a:ext uri="{FF2B5EF4-FFF2-40B4-BE49-F238E27FC236}">
                    <a16:creationId xmlns:a16="http://schemas.microsoft.com/office/drawing/2014/main" id="{65384914-C7F3-3E4C-8691-5FFFA69DE20D}"/>
                  </a:ext>
                </a:extLst>
              </p:cNvPr>
              <p:cNvSpPr>
                <a:spLocks/>
              </p:cNvSpPr>
              <p:nvPr/>
            </p:nvSpPr>
            <p:spPr bwMode="auto">
              <a:xfrm>
                <a:off x="1041" y="795"/>
                <a:ext cx="21" cy="18"/>
              </a:xfrm>
              <a:custGeom>
                <a:avLst/>
                <a:gdLst>
                  <a:gd name="T0" fmla="*/ 7 w 21"/>
                  <a:gd name="T1" fmla="*/ 7 h 18"/>
                  <a:gd name="T2" fmla="*/ 9 w 21"/>
                  <a:gd name="T3" fmla="*/ 5 h 18"/>
                  <a:gd name="T4" fmla="*/ 20 w 21"/>
                  <a:gd name="T5" fmla="*/ 0 h 18"/>
                  <a:gd name="T6" fmla="*/ 21 w 21"/>
                  <a:gd name="T7" fmla="*/ 4 h 18"/>
                  <a:gd name="T8" fmla="*/ 16 w 21"/>
                  <a:gd name="T9" fmla="*/ 11 h 18"/>
                  <a:gd name="T10" fmla="*/ 12 w 21"/>
                  <a:gd name="T11" fmla="*/ 16 h 18"/>
                  <a:gd name="T12" fmla="*/ 11 w 21"/>
                  <a:gd name="T13" fmla="*/ 14 h 18"/>
                  <a:gd name="T14" fmla="*/ 5 w 21"/>
                  <a:gd name="T15" fmla="*/ 18 h 18"/>
                  <a:gd name="T16" fmla="*/ 2 w 21"/>
                  <a:gd name="T17" fmla="*/ 16 h 18"/>
                  <a:gd name="T18" fmla="*/ 0 w 21"/>
                  <a:gd name="T19" fmla="*/ 16 h 18"/>
                  <a:gd name="T20" fmla="*/ 2 w 21"/>
                  <a:gd name="T21" fmla="*/ 14 h 18"/>
                  <a:gd name="T22" fmla="*/ 5 w 21"/>
                  <a:gd name="T23" fmla="*/ 7 h 18"/>
                  <a:gd name="T24" fmla="*/ 7 w 21"/>
                  <a:gd name="T2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8">
                    <a:moveTo>
                      <a:pt x="7" y="7"/>
                    </a:moveTo>
                    <a:lnTo>
                      <a:pt x="9" y="5"/>
                    </a:lnTo>
                    <a:lnTo>
                      <a:pt x="20" y="0"/>
                    </a:lnTo>
                    <a:lnTo>
                      <a:pt x="21" y="4"/>
                    </a:lnTo>
                    <a:lnTo>
                      <a:pt x="16" y="11"/>
                    </a:lnTo>
                    <a:lnTo>
                      <a:pt x="12" y="16"/>
                    </a:lnTo>
                    <a:lnTo>
                      <a:pt x="11" y="14"/>
                    </a:lnTo>
                    <a:lnTo>
                      <a:pt x="5" y="18"/>
                    </a:lnTo>
                    <a:lnTo>
                      <a:pt x="2" y="16"/>
                    </a:lnTo>
                    <a:lnTo>
                      <a:pt x="0" y="16"/>
                    </a:lnTo>
                    <a:lnTo>
                      <a:pt x="2" y="14"/>
                    </a:lnTo>
                    <a:lnTo>
                      <a:pt x="5" y="7"/>
                    </a:lnTo>
                    <a:lnTo>
                      <a:pt x="7"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2" name="Freeform 1779">
                <a:extLst>
                  <a:ext uri="{FF2B5EF4-FFF2-40B4-BE49-F238E27FC236}">
                    <a16:creationId xmlns:a16="http://schemas.microsoft.com/office/drawing/2014/main" id="{16ABCB60-C4B5-4645-A430-E46063212014}"/>
                  </a:ext>
                </a:extLst>
              </p:cNvPr>
              <p:cNvSpPr>
                <a:spLocks/>
              </p:cNvSpPr>
              <p:nvPr/>
            </p:nvSpPr>
            <p:spPr bwMode="auto">
              <a:xfrm>
                <a:off x="1018" y="832"/>
                <a:ext cx="21" cy="25"/>
              </a:xfrm>
              <a:custGeom>
                <a:avLst/>
                <a:gdLst>
                  <a:gd name="T0" fmla="*/ 14 w 21"/>
                  <a:gd name="T1" fmla="*/ 0 h 25"/>
                  <a:gd name="T2" fmla="*/ 16 w 21"/>
                  <a:gd name="T3" fmla="*/ 0 h 25"/>
                  <a:gd name="T4" fmla="*/ 16 w 21"/>
                  <a:gd name="T5" fmla="*/ 4 h 25"/>
                  <a:gd name="T6" fmla="*/ 18 w 21"/>
                  <a:gd name="T7" fmla="*/ 6 h 25"/>
                  <a:gd name="T8" fmla="*/ 21 w 21"/>
                  <a:gd name="T9" fmla="*/ 17 h 25"/>
                  <a:gd name="T10" fmla="*/ 18 w 21"/>
                  <a:gd name="T11" fmla="*/ 22 h 25"/>
                  <a:gd name="T12" fmla="*/ 12 w 21"/>
                  <a:gd name="T13" fmla="*/ 25 h 25"/>
                  <a:gd name="T14" fmla="*/ 3 w 21"/>
                  <a:gd name="T15" fmla="*/ 22 h 25"/>
                  <a:gd name="T16" fmla="*/ 2 w 21"/>
                  <a:gd name="T17" fmla="*/ 20 h 25"/>
                  <a:gd name="T18" fmla="*/ 0 w 21"/>
                  <a:gd name="T19" fmla="*/ 17 h 25"/>
                  <a:gd name="T20" fmla="*/ 5 w 21"/>
                  <a:gd name="T21" fmla="*/ 0 h 25"/>
                  <a:gd name="T22" fmla="*/ 14 w 21"/>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5">
                    <a:moveTo>
                      <a:pt x="14" y="0"/>
                    </a:moveTo>
                    <a:lnTo>
                      <a:pt x="16" y="0"/>
                    </a:lnTo>
                    <a:lnTo>
                      <a:pt x="16" y="4"/>
                    </a:lnTo>
                    <a:lnTo>
                      <a:pt x="18" y="6"/>
                    </a:lnTo>
                    <a:lnTo>
                      <a:pt x="21" y="17"/>
                    </a:lnTo>
                    <a:lnTo>
                      <a:pt x="18" y="22"/>
                    </a:lnTo>
                    <a:lnTo>
                      <a:pt x="12" y="25"/>
                    </a:lnTo>
                    <a:lnTo>
                      <a:pt x="3" y="22"/>
                    </a:lnTo>
                    <a:lnTo>
                      <a:pt x="2" y="20"/>
                    </a:lnTo>
                    <a:lnTo>
                      <a:pt x="0" y="17"/>
                    </a:lnTo>
                    <a:lnTo>
                      <a:pt x="5" y="0"/>
                    </a:lnTo>
                    <a:lnTo>
                      <a:pt x="1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3" name="Freeform 1780">
                <a:extLst>
                  <a:ext uri="{FF2B5EF4-FFF2-40B4-BE49-F238E27FC236}">
                    <a16:creationId xmlns:a16="http://schemas.microsoft.com/office/drawing/2014/main" id="{ED1A0D1E-12FC-7144-9AF1-B7D85E435BBC}"/>
                  </a:ext>
                </a:extLst>
              </p:cNvPr>
              <p:cNvSpPr>
                <a:spLocks/>
              </p:cNvSpPr>
              <p:nvPr/>
            </p:nvSpPr>
            <p:spPr bwMode="auto">
              <a:xfrm>
                <a:off x="1018" y="832"/>
                <a:ext cx="21" cy="25"/>
              </a:xfrm>
              <a:custGeom>
                <a:avLst/>
                <a:gdLst>
                  <a:gd name="T0" fmla="*/ 14 w 21"/>
                  <a:gd name="T1" fmla="*/ 0 h 25"/>
                  <a:gd name="T2" fmla="*/ 16 w 21"/>
                  <a:gd name="T3" fmla="*/ 0 h 25"/>
                  <a:gd name="T4" fmla="*/ 16 w 21"/>
                  <a:gd name="T5" fmla="*/ 4 h 25"/>
                  <a:gd name="T6" fmla="*/ 18 w 21"/>
                  <a:gd name="T7" fmla="*/ 6 h 25"/>
                  <a:gd name="T8" fmla="*/ 21 w 21"/>
                  <a:gd name="T9" fmla="*/ 17 h 25"/>
                  <a:gd name="T10" fmla="*/ 18 w 21"/>
                  <a:gd name="T11" fmla="*/ 22 h 25"/>
                  <a:gd name="T12" fmla="*/ 12 w 21"/>
                  <a:gd name="T13" fmla="*/ 25 h 25"/>
                  <a:gd name="T14" fmla="*/ 3 w 21"/>
                  <a:gd name="T15" fmla="*/ 22 h 25"/>
                  <a:gd name="T16" fmla="*/ 2 w 21"/>
                  <a:gd name="T17" fmla="*/ 20 h 25"/>
                  <a:gd name="T18" fmla="*/ 0 w 21"/>
                  <a:gd name="T19" fmla="*/ 17 h 25"/>
                  <a:gd name="T20" fmla="*/ 5 w 21"/>
                  <a:gd name="T21" fmla="*/ 0 h 25"/>
                  <a:gd name="T22" fmla="*/ 14 w 21"/>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5">
                    <a:moveTo>
                      <a:pt x="14" y="0"/>
                    </a:moveTo>
                    <a:lnTo>
                      <a:pt x="16" y="0"/>
                    </a:lnTo>
                    <a:lnTo>
                      <a:pt x="16" y="4"/>
                    </a:lnTo>
                    <a:lnTo>
                      <a:pt x="18" y="6"/>
                    </a:lnTo>
                    <a:lnTo>
                      <a:pt x="21" y="17"/>
                    </a:lnTo>
                    <a:lnTo>
                      <a:pt x="18" y="22"/>
                    </a:lnTo>
                    <a:lnTo>
                      <a:pt x="12" y="25"/>
                    </a:lnTo>
                    <a:lnTo>
                      <a:pt x="3" y="22"/>
                    </a:lnTo>
                    <a:lnTo>
                      <a:pt x="2" y="20"/>
                    </a:lnTo>
                    <a:lnTo>
                      <a:pt x="0" y="17"/>
                    </a:lnTo>
                    <a:lnTo>
                      <a:pt x="5" y="0"/>
                    </a:lnTo>
                    <a:lnTo>
                      <a:pt x="1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4" name="Freeform 1781">
                <a:extLst>
                  <a:ext uri="{FF2B5EF4-FFF2-40B4-BE49-F238E27FC236}">
                    <a16:creationId xmlns:a16="http://schemas.microsoft.com/office/drawing/2014/main" id="{E83DBDEC-B5A6-7E45-87BB-68ED43579AE1}"/>
                  </a:ext>
                </a:extLst>
              </p:cNvPr>
              <p:cNvSpPr>
                <a:spLocks/>
              </p:cNvSpPr>
              <p:nvPr/>
            </p:nvSpPr>
            <p:spPr bwMode="auto">
              <a:xfrm>
                <a:off x="814" y="738"/>
                <a:ext cx="195" cy="155"/>
              </a:xfrm>
              <a:custGeom>
                <a:avLst/>
                <a:gdLst>
                  <a:gd name="T0" fmla="*/ 125 w 195"/>
                  <a:gd name="T1" fmla="*/ 23 h 155"/>
                  <a:gd name="T2" fmla="*/ 136 w 195"/>
                  <a:gd name="T3" fmla="*/ 0 h 155"/>
                  <a:gd name="T4" fmla="*/ 147 w 195"/>
                  <a:gd name="T5" fmla="*/ 11 h 155"/>
                  <a:gd name="T6" fmla="*/ 145 w 195"/>
                  <a:gd name="T7" fmla="*/ 21 h 155"/>
                  <a:gd name="T8" fmla="*/ 152 w 195"/>
                  <a:gd name="T9" fmla="*/ 34 h 155"/>
                  <a:gd name="T10" fmla="*/ 150 w 195"/>
                  <a:gd name="T11" fmla="*/ 44 h 155"/>
                  <a:gd name="T12" fmla="*/ 156 w 195"/>
                  <a:gd name="T13" fmla="*/ 52 h 155"/>
                  <a:gd name="T14" fmla="*/ 154 w 195"/>
                  <a:gd name="T15" fmla="*/ 68 h 155"/>
                  <a:gd name="T16" fmla="*/ 168 w 195"/>
                  <a:gd name="T17" fmla="*/ 64 h 155"/>
                  <a:gd name="T18" fmla="*/ 175 w 195"/>
                  <a:gd name="T19" fmla="*/ 68 h 155"/>
                  <a:gd name="T20" fmla="*/ 191 w 195"/>
                  <a:gd name="T21" fmla="*/ 62 h 155"/>
                  <a:gd name="T22" fmla="*/ 195 w 195"/>
                  <a:gd name="T23" fmla="*/ 86 h 155"/>
                  <a:gd name="T24" fmla="*/ 177 w 195"/>
                  <a:gd name="T25" fmla="*/ 119 h 155"/>
                  <a:gd name="T26" fmla="*/ 159 w 195"/>
                  <a:gd name="T27" fmla="*/ 119 h 155"/>
                  <a:gd name="T28" fmla="*/ 143 w 195"/>
                  <a:gd name="T29" fmla="*/ 123 h 155"/>
                  <a:gd name="T30" fmla="*/ 141 w 195"/>
                  <a:gd name="T31" fmla="*/ 114 h 155"/>
                  <a:gd name="T32" fmla="*/ 131 w 195"/>
                  <a:gd name="T33" fmla="*/ 127 h 155"/>
                  <a:gd name="T34" fmla="*/ 113 w 195"/>
                  <a:gd name="T35" fmla="*/ 136 h 155"/>
                  <a:gd name="T36" fmla="*/ 104 w 195"/>
                  <a:gd name="T37" fmla="*/ 144 h 155"/>
                  <a:gd name="T38" fmla="*/ 95 w 195"/>
                  <a:gd name="T39" fmla="*/ 150 h 155"/>
                  <a:gd name="T40" fmla="*/ 50 w 195"/>
                  <a:gd name="T41" fmla="*/ 141 h 155"/>
                  <a:gd name="T42" fmla="*/ 57 w 195"/>
                  <a:gd name="T43" fmla="*/ 132 h 155"/>
                  <a:gd name="T44" fmla="*/ 68 w 195"/>
                  <a:gd name="T45" fmla="*/ 130 h 155"/>
                  <a:gd name="T46" fmla="*/ 91 w 195"/>
                  <a:gd name="T47" fmla="*/ 119 h 155"/>
                  <a:gd name="T48" fmla="*/ 100 w 195"/>
                  <a:gd name="T49" fmla="*/ 116 h 155"/>
                  <a:gd name="T50" fmla="*/ 106 w 195"/>
                  <a:gd name="T51" fmla="*/ 103 h 155"/>
                  <a:gd name="T52" fmla="*/ 84 w 195"/>
                  <a:gd name="T53" fmla="*/ 112 h 155"/>
                  <a:gd name="T54" fmla="*/ 81 w 195"/>
                  <a:gd name="T55" fmla="*/ 103 h 155"/>
                  <a:gd name="T56" fmla="*/ 72 w 195"/>
                  <a:gd name="T57" fmla="*/ 114 h 155"/>
                  <a:gd name="T58" fmla="*/ 59 w 195"/>
                  <a:gd name="T59" fmla="*/ 119 h 155"/>
                  <a:gd name="T60" fmla="*/ 61 w 195"/>
                  <a:gd name="T61" fmla="*/ 109 h 155"/>
                  <a:gd name="T62" fmla="*/ 66 w 195"/>
                  <a:gd name="T63" fmla="*/ 93 h 155"/>
                  <a:gd name="T64" fmla="*/ 54 w 195"/>
                  <a:gd name="T65" fmla="*/ 107 h 155"/>
                  <a:gd name="T66" fmla="*/ 52 w 195"/>
                  <a:gd name="T67" fmla="*/ 109 h 155"/>
                  <a:gd name="T68" fmla="*/ 41 w 195"/>
                  <a:gd name="T69" fmla="*/ 121 h 155"/>
                  <a:gd name="T70" fmla="*/ 32 w 195"/>
                  <a:gd name="T71" fmla="*/ 112 h 155"/>
                  <a:gd name="T72" fmla="*/ 23 w 195"/>
                  <a:gd name="T73" fmla="*/ 112 h 155"/>
                  <a:gd name="T74" fmla="*/ 16 w 195"/>
                  <a:gd name="T75" fmla="*/ 112 h 155"/>
                  <a:gd name="T76" fmla="*/ 2 w 195"/>
                  <a:gd name="T77" fmla="*/ 94 h 155"/>
                  <a:gd name="T78" fmla="*/ 31 w 195"/>
                  <a:gd name="T79" fmla="*/ 84 h 155"/>
                  <a:gd name="T80" fmla="*/ 29 w 195"/>
                  <a:gd name="T81" fmla="*/ 80 h 155"/>
                  <a:gd name="T82" fmla="*/ 6 w 195"/>
                  <a:gd name="T83" fmla="*/ 78 h 155"/>
                  <a:gd name="T84" fmla="*/ 41 w 195"/>
                  <a:gd name="T85" fmla="*/ 66 h 155"/>
                  <a:gd name="T86" fmla="*/ 13 w 195"/>
                  <a:gd name="T87" fmla="*/ 61 h 155"/>
                  <a:gd name="T88" fmla="*/ 14 w 195"/>
                  <a:gd name="T89" fmla="*/ 52 h 155"/>
                  <a:gd name="T90" fmla="*/ 34 w 195"/>
                  <a:gd name="T91" fmla="*/ 44 h 155"/>
                  <a:gd name="T92" fmla="*/ 41 w 195"/>
                  <a:gd name="T93" fmla="*/ 41 h 155"/>
                  <a:gd name="T94" fmla="*/ 32 w 195"/>
                  <a:gd name="T95" fmla="*/ 25 h 155"/>
                  <a:gd name="T96" fmla="*/ 52 w 195"/>
                  <a:gd name="T97" fmla="*/ 25 h 155"/>
                  <a:gd name="T98" fmla="*/ 56 w 195"/>
                  <a:gd name="T99" fmla="*/ 43 h 155"/>
                  <a:gd name="T100" fmla="*/ 75 w 195"/>
                  <a:gd name="T101" fmla="*/ 43 h 155"/>
                  <a:gd name="T102" fmla="*/ 91 w 195"/>
                  <a:gd name="T103" fmla="*/ 57 h 155"/>
                  <a:gd name="T104" fmla="*/ 89 w 195"/>
                  <a:gd name="T105" fmla="*/ 69 h 155"/>
                  <a:gd name="T106" fmla="*/ 98 w 195"/>
                  <a:gd name="T107" fmla="*/ 73 h 155"/>
                  <a:gd name="T108" fmla="*/ 100 w 195"/>
                  <a:gd name="T109" fmla="*/ 84 h 155"/>
                  <a:gd name="T110" fmla="*/ 107 w 195"/>
                  <a:gd name="T111" fmla="*/ 86 h 155"/>
                  <a:gd name="T112" fmla="*/ 122 w 195"/>
                  <a:gd name="T113" fmla="*/ 86 h 155"/>
                  <a:gd name="T114" fmla="*/ 134 w 195"/>
                  <a:gd name="T115" fmla="*/ 68 h 155"/>
                  <a:gd name="T116" fmla="*/ 125 w 195"/>
                  <a:gd name="T117" fmla="*/ 66 h 155"/>
                  <a:gd name="T118" fmla="*/ 134 w 195"/>
                  <a:gd name="T119" fmla="*/ 55 h 155"/>
                  <a:gd name="T120" fmla="*/ 127 w 195"/>
                  <a:gd name="T121" fmla="*/ 41 h 155"/>
                  <a:gd name="T122" fmla="*/ 114 w 195"/>
                  <a:gd name="T123" fmla="*/ 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55">
                    <a:moveTo>
                      <a:pt x="122" y="25"/>
                    </a:moveTo>
                    <a:lnTo>
                      <a:pt x="122" y="23"/>
                    </a:lnTo>
                    <a:lnTo>
                      <a:pt x="122" y="23"/>
                    </a:lnTo>
                    <a:lnTo>
                      <a:pt x="125" y="23"/>
                    </a:lnTo>
                    <a:lnTo>
                      <a:pt x="127" y="19"/>
                    </a:lnTo>
                    <a:lnTo>
                      <a:pt x="127" y="16"/>
                    </a:lnTo>
                    <a:lnTo>
                      <a:pt x="132" y="2"/>
                    </a:lnTo>
                    <a:lnTo>
                      <a:pt x="136" y="0"/>
                    </a:lnTo>
                    <a:lnTo>
                      <a:pt x="139" y="2"/>
                    </a:lnTo>
                    <a:lnTo>
                      <a:pt x="141" y="0"/>
                    </a:lnTo>
                    <a:lnTo>
                      <a:pt x="147" y="7"/>
                    </a:lnTo>
                    <a:lnTo>
                      <a:pt x="147" y="11"/>
                    </a:lnTo>
                    <a:lnTo>
                      <a:pt x="143" y="14"/>
                    </a:lnTo>
                    <a:lnTo>
                      <a:pt x="143" y="18"/>
                    </a:lnTo>
                    <a:lnTo>
                      <a:pt x="145" y="19"/>
                    </a:lnTo>
                    <a:lnTo>
                      <a:pt x="145" y="21"/>
                    </a:lnTo>
                    <a:lnTo>
                      <a:pt x="145" y="27"/>
                    </a:lnTo>
                    <a:lnTo>
                      <a:pt x="147" y="28"/>
                    </a:lnTo>
                    <a:lnTo>
                      <a:pt x="148" y="28"/>
                    </a:lnTo>
                    <a:lnTo>
                      <a:pt x="152" y="34"/>
                    </a:lnTo>
                    <a:lnTo>
                      <a:pt x="152" y="37"/>
                    </a:lnTo>
                    <a:lnTo>
                      <a:pt x="152" y="41"/>
                    </a:lnTo>
                    <a:lnTo>
                      <a:pt x="154" y="41"/>
                    </a:lnTo>
                    <a:lnTo>
                      <a:pt x="150" y="44"/>
                    </a:lnTo>
                    <a:lnTo>
                      <a:pt x="148" y="50"/>
                    </a:lnTo>
                    <a:lnTo>
                      <a:pt x="145" y="52"/>
                    </a:lnTo>
                    <a:lnTo>
                      <a:pt x="148" y="53"/>
                    </a:lnTo>
                    <a:lnTo>
                      <a:pt x="156" y="52"/>
                    </a:lnTo>
                    <a:lnTo>
                      <a:pt x="161" y="57"/>
                    </a:lnTo>
                    <a:lnTo>
                      <a:pt x="159" y="62"/>
                    </a:lnTo>
                    <a:lnTo>
                      <a:pt x="157" y="62"/>
                    </a:lnTo>
                    <a:lnTo>
                      <a:pt x="154" y="68"/>
                    </a:lnTo>
                    <a:lnTo>
                      <a:pt x="156" y="71"/>
                    </a:lnTo>
                    <a:lnTo>
                      <a:pt x="157" y="64"/>
                    </a:lnTo>
                    <a:lnTo>
                      <a:pt x="163" y="62"/>
                    </a:lnTo>
                    <a:lnTo>
                      <a:pt x="168" y="64"/>
                    </a:lnTo>
                    <a:lnTo>
                      <a:pt x="173" y="77"/>
                    </a:lnTo>
                    <a:lnTo>
                      <a:pt x="173" y="69"/>
                    </a:lnTo>
                    <a:lnTo>
                      <a:pt x="175" y="69"/>
                    </a:lnTo>
                    <a:lnTo>
                      <a:pt x="175" y="68"/>
                    </a:lnTo>
                    <a:lnTo>
                      <a:pt x="173" y="61"/>
                    </a:lnTo>
                    <a:lnTo>
                      <a:pt x="175" y="53"/>
                    </a:lnTo>
                    <a:lnTo>
                      <a:pt x="186" y="55"/>
                    </a:lnTo>
                    <a:lnTo>
                      <a:pt x="191" y="62"/>
                    </a:lnTo>
                    <a:lnTo>
                      <a:pt x="195" y="71"/>
                    </a:lnTo>
                    <a:lnTo>
                      <a:pt x="195" y="75"/>
                    </a:lnTo>
                    <a:lnTo>
                      <a:pt x="195" y="77"/>
                    </a:lnTo>
                    <a:lnTo>
                      <a:pt x="195" y="86"/>
                    </a:lnTo>
                    <a:lnTo>
                      <a:pt x="191" y="89"/>
                    </a:lnTo>
                    <a:lnTo>
                      <a:pt x="184" y="118"/>
                    </a:lnTo>
                    <a:lnTo>
                      <a:pt x="181" y="118"/>
                    </a:lnTo>
                    <a:lnTo>
                      <a:pt x="177" y="119"/>
                    </a:lnTo>
                    <a:lnTo>
                      <a:pt x="175" y="123"/>
                    </a:lnTo>
                    <a:lnTo>
                      <a:pt x="168" y="125"/>
                    </a:lnTo>
                    <a:lnTo>
                      <a:pt x="163" y="123"/>
                    </a:lnTo>
                    <a:lnTo>
                      <a:pt x="159" y="119"/>
                    </a:lnTo>
                    <a:lnTo>
                      <a:pt x="159" y="114"/>
                    </a:lnTo>
                    <a:lnTo>
                      <a:pt x="152" y="123"/>
                    </a:lnTo>
                    <a:lnTo>
                      <a:pt x="148" y="123"/>
                    </a:lnTo>
                    <a:lnTo>
                      <a:pt x="143" y="123"/>
                    </a:lnTo>
                    <a:lnTo>
                      <a:pt x="145" y="119"/>
                    </a:lnTo>
                    <a:lnTo>
                      <a:pt x="143" y="116"/>
                    </a:lnTo>
                    <a:lnTo>
                      <a:pt x="143" y="114"/>
                    </a:lnTo>
                    <a:lnTo>
                      <a:pt x="141" y="114"/>
                    </a:lnTo>
                    <a:lnTo>
                      <a:pt x="139" y="118"/>
                    </a:lnTo>
                    <a:lnTo>
                      <a:pt x="138" y="121"/>
                    </a:lnTo>
                    <a:lnTo>
                      <a:pt x="134" y="123"/>
                    </a:lnTo>
                    <a:lnTo>
                      <a:pt x="131" y="127"/>
                    </a:lnTo>
                    <a:lnTo>
                      <a:pt x="123" y="128"/>
                    </a:lnTo>
                    <a:lnTo>
                      <a:pt x="120" y="128"/>
                    </a:lnTo>
                    <a:lnTo>
                      <a:pt x="113" y="134"/>
                    </a:lnTo>
                    <a:lnTo>
                      <a:pt x="113" y="136"/>
                    </a:lnTo>
                    <a:lnTo>
                      <a:pt x="111" y="139"/>
                    </a:lnTo>
                    <a:lnTo>
                      <a:pt x="109" y="139"/>
                    </a:lnTo>
                    <a:lnTo>
                      <a:pt x="109" y="141"/>
                    </a:lnTo>
                    <a:lnTo>
                      <a:pt x="104" y="144"/>
                    </a:lnTo>
                    <a:lnTo>
                      <a:pt x="100" y="144"/>
                    </a:lnTo>
                    <a:lnTo>
                      <a:pt x="100" y="146"/>
                    </a:lnTo>
                    <a:lnTo>
                      <a:pt x="97" y="146"/>
                    </a:lnTo>
                    <a:lnTo>
                      <a:pt x="95" y="150"/>
                    </a:lnTo>
                    <a:lnTo>
                      <a:pt x="81" y="155"/>
                    </a:lnTo>
                    <a:lnTo>
                      <a:pt x="66" y="155"/>
                    </a:lnTo>
                    <a:lnTo>
                      <a:pt x="54" y="144"/>
                    </a:lnTo>
                    <a:lnTo>
                      <a:pt x="50" y="141"/>
                    </a:lnTo>
                    <a:lnTo>
                      <a:pt x="50" y="139"/>
                    </a:lnTo>
                    <a:lnTo>
                      <a:pt x="52" y="136"/>
                    </a:lnTo>
                    <a:lnTo>
                      <a:pt x="56" y="132"/>
                    </a:lnTo>
                    <a:lnTo>
                      <a:pt x="57" y="132"/>
                    </a:lnTo>
                    <a:lnTo>
                      <a:pt x="61" y="130"/>
                    </a:lnTo>
                    <a:lnTo>
                      <a:pt x="64" y="128"/>
                    </a:lnTo>
                    <a:lnTo>
                      <a:pt x="66" y="130"/>
                    </a:lnTo>
                    <a:lnTo>
                      <a:pt x="68" y="130"/>
                    </a:lnTo>
                    <a:lnTo>
                      <a:pt x="70" y="128"/>
                    </a:lnTo>
                    <a:lnTo>
                      <a:pt x="70" y="125"/>
                    </a:lnTo>
                    <a:lnTo>
                      <a:pt x="73" y="121"/>
                    </a:lnTo>
                    <a:lnTo>
                      <a:pt x="91" y="119"/>
                    </a:lnTo>
                    <a:lnTo>
                      <a:pt x="91" y="123"/>
                    </a:lnTo>
                    <a:lnTo>
                      <a:pt x="95" y="123"/>
                    </a:lnTo>
                    <a:lnTo>
                      <a:pt x="97" y="118"/>
                    </a:lnTo>
                    <a:lnTo>
                      <a:pt x="100" y="116"/>
                    </a:lnTo>
                    <a:lnTo>
                      <a:pt x="102" y="112"/>
                    </a:lnTo>
                    <a:lnTo>
                      <a:pt x="106" y="109"/>
                    </a:lnTo>
                    <a:lnTo>
                      <a:pt x="106" y="105"/>
                    </a:lnTo>
                    <a:lnTo>
                      <a:pt x="106" y="103"/>
                    </a:lnTo>
                    <a:lnTo>
                      <a:pt x="104" y="103"/>
                    </a:lnTo>
                    <a:lnTo>
                      <a:pt x="100" y="109"/>
                    </a:lnTo>
                    <a:lnTo>
                      <a:pt x="97" y="109"/>
                    </a:lnTo>
                    <a:lnTo>
                      <a:pt x="84" y="112"/>
                    </a:lnTo>
                    <a:lnTo>
                      <a:pt x="84" y="109"/>
                    </a:lnTo>
                    <a:lnTo>
                      <a:pt x="84" y="105"/>
                    </a:lnTo>
                    <a:lnTo>
                      <a:pt x="81" y="109"/>
                    </a:lnTo>
                    <a:lnTo>
                      <a:pt x="81" y="103"/>
                    </a:lnTo>
                    <a:lnTo>
                      <a:pt x="79" y="103"/>
                    </a:lnTo>
                    <a:lnTo>
                      <a:pt x="79" y="109"/>
                    </a:lnTo>
                    <a:lnTo>
                      <a:pt x="75" y="114"/>
                    </a:lnTo>
                    <a:lnTo>
                      <a:pt x="72" y="114"/>
                    </a:lnTo>
                    <a:lnTo>
                      <a:pt x="72" y="111"/>
                    </a:lnTo>
                    <a:lnTo>
                      <a:pt x="68" y="114"/>
                    </a:lnTo>
                    <a:lnTo>
                      <a:pt x="64" y="116"/>
                    </a:lnTo>
                    <a:lnTo>
                      <a:pt x="59" y="119"/>
                    </a:lnTo>
                    <a:lnTo>
                      <a:pt x="57" y="116"/>
                    </a:lnTo>
                    <a:lnTo>
                      <a:pt x="57" y="114"/>
                    </a:lnTo>
                    <a:lnTo>
                      <a:pt x="63" y="109"/>
                    </a:lnTo>
                    <a:lnTo>
                      <a:pt x="61" y="109"/>
                    </a:lnTo>
                    <a:lnTo>
                      <a:pt x="61" y="98"/>
                    </a:lnTo>
                    <a:lnTo>
                      <a:pt x="64" y="96"/>
                    </a:lnTo>
                    <a:lnTo>
                      <a:pt x="68" y="93"/>
                    </a:lnTo>
                    <a:lnTo>
                      <a:pt x="66" y="93"/>
                    </a:lnTo>
                    <a:lnTo>
                      <a:pt x="63" y="96"/>
                    </a:lnTo>
                    <a:lnTo>
                      <a:pt x="57" y="94"/>
                    </a:lnTo>
                    <a:lnTo>
                      <a:pt x="56" y="105"/>
                    </a:lnTo>
                    <a:lnTo>
                      <a:pt x="54" y="107"/>
                    </a:lnTo>
                    <a:lnTo>
                      <a:pt x="52" y="102"/>
                    </a:lnTo>
                    <a:lnTo>
                      <a:pt x="48" y="102"/>
                    </a:lnTo>
                    <a:lnTo>
                      <a:pt x="48" y="105"/>
                    </a:lnTo>
                    <a:lnTo>
                      <a:pt x="52" y="109"/>
                    </a:lnTo>
                    <a:lnTo>
                      <a:pt x="50" y="114"/>
                    </a:lnTo>
                    <a:lnTo>
                      <a:pt x="48" y="116"/>
                    </a:lnTo>
                    <a:lnTo>
                      <a:pt x="45" y="121"/>
                    </a:lnTo>
                    <a:lnTo>
                      <a:pt x="41" y="121"/>
                    </a:lnTo>
                    <a:lnTo>
                      <a:pt x="39" y="116"/>
                    </a:lnTo>
                    <a:lnTo>
                      <a:pt x="39" y="111"/>
                    </a:lnTo>
                    <a:lnTo>
                      <a:pt x="36" y="112"/>
                    </a:lnTo>
                    <a:lnTo>
                      <a:pt x="32" y="112"/>
                    </a:lnTo>
                    <a:lnTo>
                      <a:pt x="32" y="123"/>
                    </a:lnTo>
                    <a:lnTo>
                      <a:pt x="29" y="121"/>
                    </a:lnTo>
                    <a:lnTo>
                      <a:pt x="23" y="116"/>
                    </a:lnTo>
                    <a:lnTo>
                      <a:pt x="23" y="112"/>
                    </a:lnTo>
                    <a:lnTo>
                      <a:pt x="22" y="111"/>
                    </a:lnTo>
                    <a:lnTo>
                      <a:pt x="22" y="107"/>
                    </a:lnTo>
                    <a:lnTo>
                      <a:pt x="18" y="109"/>
                    </a:lnTo>
                    <a:lnTo>
                      <a:pt x="16" y="112"/>
                    </a:lnTo>
                    <a:lnTo>
                      <a:pt x="7" y="111"/>
                    </a:lnTo>
                    <a:lnTo>
                      <a:pt x="2" y="109"/>
                    </a:lnTo>
                    <a:lnTo>
                      <a:pt x="0" y="105"/>
                    </a:lnTo>
                    <a:lnTo>
                      <a:pt x="2" y="94"/>
                    </a:lnTo>
                    <a:lnTo>
                      <a:pt x="6" y="91"/>
                    </a:lnTo>
                    <a:lnTo>
                      <a:pt x="25" y="91"/>
                    </a:lnTo>
                    <a:lnTo>
                      <a:pt x="27" y="89"/>
                    </a:lnTo>
                    <a:lnTo>
                      <a:pt x="31" y="84"/>
                    </a:lnTo>
                    <a:lnTo>
                      <a:pt x="38" y="80"/>
                    </a:lnTo>
                    <a:lnTo>
                      <a:pt x="39" y="75"/>
                    </a:lnTo>
                    <a:lnTo>
                      <a:pt x="34" y="78"/>
                    </a:lnTo>
                    <a:lnTo>
                      <a:pt x="29" y="80"/>
                    </a:lnTo>
                    <a:lnTo>
                      <a:pt x="25" y="84"/>
                    </a:lnTo>
                    <a:lnTo>
                      <a:pt x="16" y="86"/>
                    </a:lnTo>
                    <a:lnTo>
                      <a:pt x="6" y="86"/>
                    </a:lnTo>
                    <a:lnTo>
                      <a:pt x="6" y="78"/>
                    </a:lnTo>
                    <a:lnTo>
                      <a:pt x="9" y="71"/>
                    </a:lnTo>
                    <a:lnTo>
                      <a:pt x="22" y="69"/>
                    </a:lnTo>
                    <a:lnTo>
                      <a:pt x="29" y="68"/>
                    </a:lnTo>
                    <a:lnTo>
                      <a:pt x="41" y="66"/>
                    </a:lnTo>
                    <a:lnTo>
                      <a:pt x="45" y="62"/>
                    </a:lnTo>
                    <a:lnTo>
                      <a:pt x="16" y="68"/>
                    </a:lnTo>
                    <a:lnTo>
                      <a:pt x="13" y="66"/>
                    </a:lnTo>
                    <a:lnTo>
                      <a:pt x="13" y="61"/>
                    </a:lnTo>
                    <a:lnTo>
                      <a:pt x="14" y="57"/>
                    </a:lnTo>
                    <a:lnTo>
                      <a:pt x="16" y="57"/>
                    </a:lnTo>
                    <a:lnTo>
                      <a:pt x="16" y="55"/>
                    </a:lnTo>
                    <a:lnTo>
                      <a:pt x="14" y="52"/>
                    </a:lnTo>
                    <a:lnTo>
                      <a:pt x="18" y="46"/>
                    </a:lnTo>
                    <a:lnTo>
                      <a:pt x="22" y="43"/>
                    </a:lnTo>
                    <a:lnTo>
                      <a:pt x="29" y="44"/>
                    </a:lnTo>
                    <a:lnTo>
                      <a:pt x="34" y="44"/>
                    </a:lnTo>
                    <a:lnTo>
                      <a:pt x="45" y="46"/>
                    </a:lnTo>
                    <a:lnTo>
                      <a:pt x="47" y="44"/>
                    </a:lnTo>
                    <a:lnTo>
                      <a:pt x="43" y="44"/>
                    </a:lnTo>
                    <a:lnTo>
                      <a:pt x="41" y="41"/>
                    </a:lnTo>
                    <a:lnTo>
                      <a:pt x="29" y="41"/>
                    </a:lnTo>
                    <a:lnTo>
                      <a:pt x="27" y="37"/>
                    </a:lnTo>
                    <a:lnTo>
                      <a:pt x="29" y="30"/>
                    </a:lnTo>
                    <a:lnTo>
                      <a:pt x="32" y="25"/>
                    </a:lnTo>
                    <a:lnTo>
                      <a:pt x="39" y="25"/>
                    </a:lnTo>
                    <a:lnTo>
                      <a:pt x="43" y="23"/>
                    </a:lnTo>
                    <a:lnTo>
                      <a:pt x="48" y="23"/>
                    </a:lnTo>
                    <a:lnTo>
                      <a:pt x="52" y="25"/>
                    </a:lnTo>
                    <a:lnTo>
                      <a:pt x="56" y="28"/>
                    </a:lnTo>
                    <a:lnTo>
                      <a:pt x="56" y="34"/>
                    </a:lnTo>
                    <a:lnTo>
                      <a:pt x="54" y="36"/>
                    </a:lnTo>
                    <a:lnTo>
                      <a:pt x="56" y="43"/>
                    </a:lnTo>
                    <a:lnTo>
                      <a:pt x="63" y="43"/>
                    </a:lnTo>
                    <a:lnTo>
                      <a:pt x="68" y="39"/>
                    </a:lnTo>
                    <a:lnTo>
                      <a:pt x="75" y="39"/>
                    </a:lnTo>
                    <a:lnTo>
                      <a:pt x="75" y="43"/>
                    </a:lnTo>
                    <a:lnTo>
                      <a:pt x="81" y="44"/>
                    </a:lnTo>
                    <a:lnTo>
                      <a:pt x="82" y="52"/>
                    </a:lnTo>
                    <a:lnTo>
                      <a:pt x="88" y="57"/>
                    </a:lnTo>
                    <a:lnTo>
                      <a:pt x="91" y="57"/>
                    </a:lnTo>
                    <a:lnTo>
                      <a:pt x="93" y="61"/>
                    </a:lnTo>
                    <a:lnTo>
                      <a:pt x="88" y="64"/>
                    </a:lnTo>
                    <a:lnTo>
                      <a:pt x="86" y="68"/>
                    </a:lnTo>
                    <a:lnTo>
                      <a:pt x="89" y="69"/>
                    </a:lnTo>
                    <a:lnTo>
                      <a:pt x="97" y="66"/>
                    </a:lnTo>
                    <a:lnTo>
                      <a:pt x="97" y="68"/>
                    </a:lnTo>
                    <a:lnTo>
                      <a:pt x="98" y="69"/>
                    </a:lnTo>
                    <a:lnTo>
                      <a:pt x="98" y="73"/>
                    </a:lnTo>
                    <a:lnTo>
                      <a:pt x="97" y="75"/>
                    </a:lnTo>
                    <a:lnTo>
                      <a:pt x="98" y="75"/>
                    </a:lnTo>
                    <a:lnTo>
                      <a:pt x="100" y="78"/>
                    </a:lnTo>
                    <a:lnTo>
                      <a:pt x="100" y="84"/>
                    </a:lnTo>
                    <a:lnTo>
                      <a:pt x="102" y="86"/>
                    </a:lnTo>
                    <a:lnTo>
                      <a:pt x="104" y="87"/>
                    </a:lnTo>
                    <a:lnTo>
                      <a:pt x="106" y="87"/>
                    </a:lnTo>
                    <a:lnTo>
                      <a:pt x="107" y="86"/>
                    </a:lnTo>
                    <a:lnTo>
                      <a:pt x="109" y="86"/>
                    </a:lnTo>
                    <a:lnTo>
                      <a:pt x="114" y="84"/>
                    </a:lnTo>
                    <a:lnTo>
                      <a:pt x="116" y="86"/>
                    </a:lnTo>
                    <a:lnTo>
                      <a:pt x="122" y="86"/>
                    </a:lnTo>
                    <a:lnTo>
                      <a:pt x="136" y="87"/>
                    </a:lnTo>
                    <a:lnTo>
                      <a:pt x="139" y="87"/>
                    </a:lnTo>
                    <a:lnTo>
                      <a:pt x="139" y="77"/>
                    </a:lnTo>
                    <a:lnTo>
                      <a:pt x="134" y="68"/>
                    </a:lnTo>
                    <a:lnTo>
                      <a:pt x="131" y="68"/>
                    </a:lnTo>
                    <a:lnTo>
                      <a:pt x="129" y="66"/>
                    </a:lnTo>
                    <a:lnTo>
                      <a:pt x="127" y="64"/>
                    </a:lnTo>
                    <a:lnTo>
                      <a:pt x="125" y="66"/>
                    </a:lnTo>
                    <a:lnTo>
                      <a:pt x="123" y="64"/>
                    </a:lnTo>
                    <a:lnTo>
                      <a:pt x="131" y="59"/>
                    </a:lnTo>
                    <a:lnTo>
                      <a:pt x="131" y="55"/>
                    </a:lnTo>
                    <a:lnTo>
                      <a:pt x="134" y="55"/>
                    </a:lnTo>
                    <a:lnTo>
                      <a:pt x="132" y="48"/>
                    </a:lnTo>
                    <a:lnTo>
                      <a:pt x="131" y="44"/>
                    </a:lnTo>
                    <a:lnTo>
                      <a:pt x="127" y="43"/>
                    </a:lnTo>
                    <a:lnTo>
                      <a:pt x="127" y="41"/>
                    </a:lnTo>
                    <a:lnTo>
                      <a:pt x="123" y="41"/>
                    </a:lnTo>
                    <a:lnTo>
                      <a:pt x="116" y="34"/>
                    </a:lnTo>
                    <a:lnTo>
                      <a:pt x="116" y="28"/>
                    </a:lnTo>
                    <a:lnTo>
                      <a:pt x="114" y="27"/>
                    </a:lnTo>
                    <a:lnTo>
                      <a:pt x="120" y="27"/>
                    </a:lnTo>
                    <a:lnTo>
                      <a:pt x="122" y="2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5" name="Freeform 1782">
                <a:extLst>
                  <a:ext uri="{FF2B5EF4-FFF2-40B4-BE49-F238E27FC236}">
                    <a16:creationId xmlns:a16="http://schemas.microsoft.com/office/drawing/2014/main" id="{C9F80A70-939B-9D40-B06F-038510AD9CF1}"/>
                  </a:ext>
                </a:extLst>
              </p:cNvPr>
              <p:cNvSpPr>
                <a:spLocks/>
              </p:cNvSpPr>
              <p:nvPr/>
            </p:nvSpPr>
            <p:spPr bwMode="auto">
              <a:xfrm>
                <a:off x="814" y="738"/>
                <a:ext cx="195" cy="155"/>
              </a:xfrm>
              <a:custGeom>
                <a:avLst/>
                <a:gdLst>
                  <a:gd name="T0" fmla="*/ 125 w 195"/>
                  <a:gd name="T1" fmla="*/ 23 h 155"/>
                  <a:gd name="T2" fmla="*/ 136 w 195"/>
                  <a:gd name="T3" fmla="*/ 0 h 155"/>
                  <a:gd name="T4" fmla="*/ 147 w 195"/>
                  <a:gd name="T5" fmla="*/ 11 h 155"/>
                  <a:gd name="T6" fmla="*/ 145 w 195"/>
                  <a:gd name="T7" fmla="*/ 21 h 155"/>
                  <a:gd name="T8" fmla="*/ 152 w 195"/>
                  <a:gd name="T9" fmla="*/ 34 h 155"/>
                  <a:gd name="T10" fmla="*/ 150 w 195"/>
                  <a:gd name="T11" fmla="*/ 44 h 155"/>
                  <a:gd name="T12" fmla="*/ 156 w 195"/>
                  <a:gd name="T13" fmla="*/ 52 h 155"/>
                  <a:gd name="T14" fmla="*/ 154 w 195"/>
                  <a:gd name="T15" fmla="*/ 68 h 155"/>
                  <a:gd name="T16" fmla="*/ 168 w 195"/>
                  <a:gd name="T17" fmla="*/ 64 h 155"/>
                  <a:gd name="T18" fmla="*/ 175 w 195"/>
                  <a:gd name="T19" fmla="*/ 68 h 155"/>
                  <a:gd name="T20" fmla="*/ 191 w 195"/>
                  <a:gd name="T21" fmla="*/ 62 h 155"/>
                  <a:gd name="T22" fmla="*/ 195 w 195"/>
                  <a:gd name="T23" fmla="*/ 86 h 155"/>
                  <a:gd name="T24" fmla="*/ 177 w 195"/>
                  <a:gd name="T25" fmla="*/ 119 h 155"/>
                  <a:gd name="T26" fmla="*/ 159 w 195"/>
                  <a:gd name="T27" fmla="*/ 119 h 155"/>
                  <a:gd name="T28" fmla="*/ 143 w 195"/>
                  <a:gd name="T29" fmla="*/ 123 h 155"/>
                  <a:gd name="T30" fmla="*/ 141 w 195"/>
                  <a:gd name="T31" fmla="*/ 114 h 155"/>
                  <a:gd name="T32" fmla="*/ 131 w 195"/>
                  <a:gd name="T33" fmla="*/ 127 h 155"/>
                  <a:gd name="T34" fmla="*/ 113 w 195"/>
                  <a:gd name="T35" fmla="*/ 136 h 155"/>
                  <a:gd name="T36" fmla="*/ 104 w 195"/>
                  <a:gd name="T37" fmla="*/ 144 h 155"/>
                  <a:gd name="T38" fmla="*/ 95 w 195"/>
                  <a:gd name="T39" fmla="*/ 150 h 155"/>
                  <a:gd name="T40" fmla="*/ 50 w 195"/>
                  <a:gd name="T41" fmla="*/ 141 h 155"/>
                  <a:gd name="T42" fmla="*/ 57 w 195"/>
                  <a:gd name="T43" fmla="*/ 132 h 155"/>
                  <a:gd name="T44" fmla="*/ 68 w 195"/>
                  <a:gd name="T45" fmla="*/ 130 h 155"/>
                  <a:gd name="T46" fmla="*/ 91 w 195"/>
                  <a:gd name="T47" fmla="*/ 119 h 155"/>
                  <a:gd name="T48" fmla="*/ 100 w 195"/>
                  <a:gd name="T49" fmla="*/ 116 h 155"/>
                  <a:gd name="T50" fmla="*/ 106 w 195"/>
                  <a:gd name="T51" fmla="*/ 103 h 155"/>
                  <a:gd name="T52" fmla="*/ 84 w 195"/>
                  <a:gd name="T53" fmla="*/ 112 h 155"/>
                  <a:gd name="T54" fmla="*/ 81 w 195"/>
                  <a:gd name="T55" fmla="*/ 103 h 155"/>
                  <a:gd name="T56" fmla="*/ 72 w 195"/>
                  <a:gd name="T57" fmla="*/ 114 h 155"/>
                  <a:gd name="T58" fmla="*/ 59 w 195"/>
                  <a:gd name="T59" fmla="*/ 119 h 155"/>
                  <a:gd name="T60" fmla="*/ 61 w 195"/>
                  <a:gd name="T61" fmla="*/ 109 h 155"/>
                  <a:gd name="T62" fmla="*/ 66 w 195"/>
                  <a:gd name="T63" fmla="*/ 93 h 155"/>
                  <a:gd name="T64" fmla="*/ 54 w 195"/>
                  <a:gd name="T65" fmla="*/ 107 h 155"/>
                  <a:gd name="T66" fmla="*/ 52 w 195"/>
                  <a:gd name="T67" fmla="*/ 109 h 155"/>
                  <a:gd name="T68" fmla="*/ 41 w 195"/>
                  <a:gd name="T69" fmla="*/ 121 h 155"/>
                  <a:gd name="T70" fmla="*/ 32 w 195"/>
                  <a:gd name="T71" fmla="*/ 112 h 155"/>
                  <a:gd name="T72" fmla="*/ 23 w 195"/>
                  <a:gd name="T73" fmla="*/ 112 h 155"/>
                  <a:gd name="T74" fmla="*/ 16 w 195"/>
                  <a:gd name="T75" fmla="*/ 112 h 155"/>
                  <a:gd name="T76" fmla="*/ 2 w 195"/>
                  <a:gd name="T77" fmla="*/ 94 h 155"/>
                  <a:gd name="T78" fmla="*/ 31 w 195"/>
                  <a:gd name="T79" fmla="*/ 84 h 155"/>
                  <a:gd name="T80" fmla="*/ 29 w 195"/>
                  <a:gd name="T81" fmla="*/ 80 h 155"/>
                  <a:gd name="T82" fmla="*/ 6 w 195"/>
                  <a:gd name="T83" fmla="*/ 78 h 155"/>
                  <a:gd name="T84" fmla="*/ 41 w 195"/>
                  <a:gd name="T85" fmla="*/ 66 h 155"/>
                  <a:gd name="T86" fmla="*/ 13 w 195"/>
                  <a:gd name="T87" fmla="*/ 61 h 155"/>
                  <a:gd name="T88" fmla="*/ 14 w 195"/>
                  <a:gd name="T89" fmla="*/ 52 h 155"/>
                  <a:gd name="T90" fmla="*/ 34 w 195"/>
                  <a:gd name="T91" fmla="*/ 44 h 155"/>
                  <a:gd name="T92" fmla="*/ 41 w 195"/>
                  <a:gd name="T93" fmla="*/ 41 h 155"/>
                  <a:gd name="T94" fmla="*/ 32 w 195"/>
                  <a:gd name="T95" fmla="*/ 25 h 155"/>
                  <a:gd name="T96" fmla="*/ 52 w 195"/>
                  <a:gd name="T97" fmla="*/ 25 h 155"/>
                  <a:gd name="T98" fmla="*/ 56 w 195"/>
                  <a:gd name="T99" fmla="*/ 43 h 155"/>
                  <a:gd name="T100" fmla="*/ 75 w 195"/>
                  <a:gd name="T101" fmla="*/ 43 h 155"/>
                  <a:gd name="T102" fmla="*/ 91 w 195"/>
                  <a:gd name="T103" fmla="*/ 57 h 155"/>
                  <a:gd name="T104" fmla="*/ 89 w 195"/>
                  <a:gd name="T105" fmla="*/ 69 h 155"/>
                  <a:gd name="T106" fmla="*/ 98 w 195"/>
                  <a:gd name="T107" fmla="*/ 73 h 155"/>
                  <a:gd name="T108" fmla="*/ 100 w 195"/>
                  <a:gd name="T109" fmla="*/ 84 h 155"/>
                  <a:gd name="T110" fmla="*/ 107 w 195"/>
                  <a:gd name="T111" fmla="*/ 86 h 155"/>
                  <a:gd name="T112" fmla="*/ 122 w 195"/>
                  <a:gd name="T113" fmla="*/ 86 h 155"/>
                  <a:gd name="T114" fmla="*/ 134 w 195"/>
                  <a:gd name="T115" fmla="*/ 68 h 155"/>
                  <a:gd name="T116" fmla="*/ 125 w 195"/>
                  <a:gd name="T117" fmla="*/ 66 h 155"/>
                  <a:gd name="T118" fmla="*/ 134 w 195"/>
                  <a:gd name="T119" fmla="*/ 55 h 155"/>
                  <a:gd name="T120" fmla="*/ 127 w 195"/>
                  <a:gd name="T121" fmla="*/ 41 h 155"/>
                  <a:gd name="T122" fmla="*/ 114 w 195"/>
                  <a:gd name="T123" fmla="*/ 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55">
                    <a:moveTo>
                      <a:pt x="122" y="25"/>
                    </a:moveTo>
                    <a:lnTo>
                      <a:pt x="122" y="23"/>
                    </a:lnTo>
                    <a:lnTo>
                      <a:pt x="122" y="23"/>
                    </a:lnTo>
                    <a:lnTo>
                      <a:pt x="125" y="23"/>
                    </a:lnTo>
                    <a:lnTo>
                      <a:pt x="127" y="19"/>
                    </a:lnTo>
                    <a:lnTo>
                      <a:pt x="127" y="16"/>
                    </a:lnTo>
                    <a:lnTo>
                      <a:pt x="132" y="2"/>
                    </a:lnTo>
                    <a:lnTo>
                      <a:pt x="136" y="0"/>
                    </a:lnTo>
                    <a:lnTo>
                      <a:pt x="139" y="2"/>
                    </a:lnTo>
                    <a:lnTo>
                      <a:pt x="141" y="0"/>
                    </a:lnTo>
                    <a:lnTo>
                      <a:pt x="147" y="7"/>
                    </a:lnTo>
                    <a:lnTo>
                      <a:pt x="147" y="11"/>
                    </a:lnTo>
                    <a:lnTo>
                      <a:pt x="143" y="14"/>
                    </a:lnTo>
                    <a:lnTo>
                      <a:pt x="143" y="18"/>
                    </a:lnTo>
                    <a:lnTo>
                      <a:pt x="145" y="19"/>
                    </a:lnTo>
                    <a:lnTo>
                      <a:pt x="145" y="21"/>
                    </a:lnTo>
                    <a:lnTo>
                      <a:pt x="145" y="27"/>
                    </a:lnTo>
                    <a:lnTo>
                      <a:pt x="147" y="28"/>
                    </a:lnTo>
                    <a:lnTo>
                      <a:pt x="148" y="28"/>
                    </a:lnTo>
                    <a:lnTo>
                      <a:pt x="152" y="34"/>
                    </a:lnTo>
                    <a:lnTo>
                      <a:pt x="152" y="37"/>
                    </a:lnTo>
                    <a:lnTo>
                      <a:pt x="152" y="41"/>
                    </a:lnTo>
                    <a:lnTo>
                      <a:pt x="154" y="41"/>
                    </a:lnTo>
                    <a:lnTo>
                      <a:pt x="150" y="44"/>
                    </a:lnTo>
                    <a:lnTo>
                      <a:pt x="148" y="50"/>
                    </a:lnTo>
                    <a:lnTo>
                      <a:pt x="145" y="52"/>
                    </a:lnTo>
                    <a:lnTo>
                      <a:pt x="148" y="53"/>
                    </a:lnTo>
                    <a:lnTo>
                      <a:pt x="156" y="52"/>
                    </a:lnTo>
                    <a:lnTo>
                      <a:pt x="161" y="57"/>
                    </a:lnTo>
                    <a:lnTo>
                      <a:pt x="159" y="62"/>
                    </a:lnTo>
                    <a:lnTo>
                      <a:pt x="157" y="62"/>
                    </a:lnTo>
                    <a:lnTo>
                      <a:pt x="154" y="68"/>
                    </a:lnTo>
                    <a:lnTo>
                      <a:pt x="156" y="71"/>
                    </a:lnTo>
                    <a:lnTo>
                      <a:pt x="157" y="64"/>
                    </a:lnTo>
                    <a:lnTo>
                      <a:pt x="163" y="62"/>
                    </a:lnTo>
                    <a:lnTo>
                      <a:pt x="168" y="64"/>
                    </a:lnTo>
                    <a:lnTo>
                      <a:pt x="173" y="77"/>
                    </a:lnTo>
                    <a:lnTo>
                      <a:pt x="173" y="69"/>
                    </a:lnTo>
                    <a:lnTo>
                      <a:pt x="175" y="69"/>
                    </a:lnTo>
                    <a:lnTo>
                      <a:pt x="175" y="68"/>
                    </a:lnTo>
                    <a:lnTo>
                      <a:pt x="173" y="61"/>
                    </a:lnTo>
                    <a:lnTo>
                      <a:pt x="175" y="53"/>
                    </a:lnTo>
                    <a:lnTo>
                      <a:pt x="186" y="55"/>
                    </a:lnTo>
                    <a:lnTo>
                      <a:pt x="191" y="62"/>
                    </a:lnTo>
                    <a:lnTo>
                      <a:pt x="195" y="71"/>
                    </a:lnTo>
                    <a:lnTo>
                      <a:pt x="195" y="75"/>
                    </a:lnTo>
                    <a:lnTo>
                      <a:pt x="195" y="77"/>
                    </a:lnTo>
                    <a:lnTo>
                      <a:pt x="195" y="86"/>
                    </a:lnTo>
                    <a:lnTo>
                      <a:pt x="191" y="89"/>
                    </a:lnTo>
                    <a:lnTo>
                      <a:pt x="184" y="118"/>
                    </a:lnTo>
                    <a:lnTo>
                      <a:pt x="181" y="118"/>
                    </a:lnTo>
                    <a:lnTo>
                      <a:pt x="177" y="119"/>
                    </a:lnTo>
                    <a:lnTo>
                      <a:pt x="175" y="123"/>
                    </a:lnTo>
                    <a:lnTo>
                      <a:pt x="168" y="125"/>
                    </a:lnTo>
                    <a:lnTo>
                      <a:pt x="163" y="123"/>
                    </a:lnTo>
                    <a:lnTo>
                      <a:pt x="159" y="119"/>
                    </a:lnTo>
                    <a:lnTo>
                      <a:pt x="159" y="114"/>
                    </a:lnTo>
                    <a:lnTo>
                      <a:pt x="152" y="123"/>
                    </a:lnTo>
                    <a:lnTo>
                      <a:pt x="148" y="123"/>
                    </a:lnTo>
                    <a:lnTo>
                      <a:pt x="143" y="123"/>
                    </a:lnTo>
                    <a:lnTo>
                      <a:pt x="145" y="119"/>
                    </a:lnTo>
                    <a:lnTo>
                      <a:pt x="143" y="116"/>
                    </a:lnTo>
                    <a:lnTo>
                      <a:pt x="143" y="114"/>
                    </a:lnTo>
                    <a:lnTo>
                      <a:pt x="141" y="114"/>
                    </a:lnTo>
                    <a:lnTo>
                      <a:pt x="139" y="118"/>
                    </a:lnTo>
                    <a:lnTo>
                      <a:pt x="138" y="121"/>
                    </a:lnTo>
                    <a:lnTo>
                      <a:pt x="134" y="123"/>
                    </a:lnTo>
                    <a:lnTo>
                      <a:pt x="131" y="127"/>
                    </a:lnTo>
                    <a:lnTo>
                      <a:pt x="123" y="128"/>
                    </a:lnTo>
                    <a:lnTo>
                      <a:pt x="120" y="128"/>
                    </a:lnTo>
                    <a:lnTo>
                      <a:pt x="113" y="134"/>
                    </a:lnTo>
                    <a:lnTo>
                      <a:pt x="113" y="136"/>
                    </a:lnTo>
                    <a:lnTo>
                      <a:pt x="111" y="139"/>
                    </a:lnTo>
                    <a:lnTo>
                      <a:pt x="109" y="139"/>
                    </a:lnTo>
                    <a:lnTo>
                      <a:pt x="109" y="141"/>
                    </a:lnTo>
                    <a:lnTo>
                      <a:pt x="104" y="144"/>
                    </a:lnTo>
                    <a:lnTo>
                      <a:pt x="100" y="144"/>
                    </a:lnTo>
                    <a:lnTo>
                      <a:pt x="100" y="146"/>
                    </a:lnTo>
                    <a:lnTo>
                      <a:pt x="97" y="146"/>
                    </a:lnTo>
                    <a:lnTo>
                      <a:pt x="95" y="150"/>
                    </a:lnTo>
                    <a:lnTo>
                      <a:pt x="81" y="155"/>
                    </a:lnTo>
                    <a:lnTo>
                      <a:pt x="66" y="155"/>
                    </a:lnTo>
                    <a:lnTo>
                      <a:pt x="54" y="144"/>
                    </a:lnTo>
                    <a:lnTo>
                      <a:pt x="50" y="141"/>
                    </a:lnTo>
                    <a:lnTo>
                      <a:pt x="50" y="139"/>
                    </a:lnTo>
                    <a:lnTo>
                      <a:pt x="52" y="136"/>
                    </a:lnTo>
                    <a:lnTo>
                      <a:pt x="56" y="132"/>
                    </a:lnTo>
                    <a:lnTo>
                      <a:pt x="57" y="132"/>
                    </a:lnTo>
                    <a:lnTo>
                      <a:pt x="61" y="130"/>
                    </a:lnTo>
                    <a:lnTo>
                      <a:pt x="64" y="128"/>
                    </a:lnTo>
                    <a:lnTo>
                      <a:pt x="66" y="130"/>
                    </a:lnTo>
                    <a:lnTo>
                      <a:pt x="68" y="130"/>
                    </a:lnTo>
                    <a:lnTo>
                      <a:pt x="70" y="128"/>
                    </a:lnTo>
                    <a:lnTo>
                      <a:pt x="70" y="125"/>
                    </a:lnTo>
                    <a:lnTo>
                      <a:pt x="73" y="121"/>
                    </a:lnTo>
                    <a:lnTo>
                      <a:pt x="91" y="119"/>
                    </a:lnTo>
                    <a:lnTo>
                      <a:pt x="91" y="123"/>
                    </a:lnTo>
                    <a:lnTo>
                      <a:pt x="95" y="123"/>
                    </a:lnTo>
                    <a:lnTo>
                      <a:pt x="97" y="118"/>
                    </a:lnTo>
                    <a:lnTo>
                      <a:pt x="100" y="116"/>
                    </a:lnTo>
                    <a:lnTo>
                      <a:pt x="102" y="112"/>
                    </a:lnTo>
                    <a:lnTo>
                      <a:pt x="106" y="109"/>
                    </a:lnTo>
                    <a:lnTo>
                      <a:pt x="106" y="105"/>
                    </a:lnTo>
                    <a:lnTo>
                      <a:pt x="106" y="103"/>
                    </a:lnTo>
                    <a:lnTo>
                      <a:pt x="104" y="103"/>
                    </a:lnTo>
                    <a:lnTo>
                      <a:pt x="100" y="109"/>
                    </a:lnTo>
                    <a:lnTo>
                      <a:pt x="97" y="109"/>
                    </a:lnTo>
                    <a:lnTo>
                      <a:pt x="84" y="112"/>
                    </a:lnTo>
                    <a:lnTo>
                      <a:pt x="84" y="109"/>
                    </a:lnTo>
                    <a:lnTo>
                      <a:pt x="84" y="105"/>
                    </a:lnTo>
                    <a:lnTo>
                      <a:pt x="81" y="109"/>
                    </a:lnTo>
                    <a:lnTo>
                      <a:pt x="81" y="103"/>
                    </a:lnTo>
                    <a:lnTo>
                      <a:pt x="79" y="103"/>
                    </a:lnTo>
                    <a:lnTo>
                      <a:pt x="79" y="109"/>
                    </a:lnTo>
                    <a:lnTo>
                      <a:pt x="75" y="114"/>
                    </a:lnTo>
                    <a:lnTo>
                      <a:pt x="72" y="114"/>
                    </a:lnTo>
                    <a:lnTo>
                      <a:pt x="72" y="111"/>
                    </a:lnTo>
                    <a:lnTo>
                      <a:pt x="68" y="114"/>
                    </a:lnTo>
                    <a:lnTo>
                      <a:pt x="64" y="116"/>
                    </a:lnTo>
                    <a:lnTo>
                      <a:pt x="59" y="119"/>
                    </a:lnTo>
                    <a:lnTo>
                      <a:pt x="57" y="116"/>
                    </a:lnTo>
                    <a:lnTo>
                      <a:pt x="57" y="114"/>
                    </a:lnTo>
                    <a:lnTo>
                      <a:pt x="63" y="109"/>
                    </a:lnTo>
                    <a:lnTo>
                      <a:pt x="61" y="109"/>
                    </a:lnTo>
                    <a:lnTo>
                      <a:pt x="61" y="98"/>
                    </a:lnTo>
                    <a:lnTo>
                      <a:pt x="64" y="96"/>
                    </a:lnTo>
                    <a:lnTo>
                      <a:pt x="68" y="93"/>
                    </a:lnTo>
                    <a:lnTo>
                      <a:pt x="66" y="93"/>
                    </a:lnTo>
                    <a:lnTo>
                      <a:pt x="63" y="96"/>
                    </a:lnTo>
                    <a:lnTo>
                      <a:pt x="57" y="94"/>
                    </a:lnTo>
                    <a:lnTo>
                      <a:pt x="56" y="105"/>
                    </a:lnTo>
                    <a:lnTo>
                      <a:pt x="54" y="107"/>
                    </a:lnTo>
                    <a:lnTo>
                      <a:pt x="52" y="102"/>
                    </a:lnTo>
                    <a:lnTo>
                      <a:pt x="48" y="102"/>
                    </a:lnTo>
                    <a:lnTo>
                      <a:pt x="48" y="105"/>
                    </a:lnTo>
                    <a:lnTo>
                      <a:pt x="52" y="109"/>
                    </a:lnTo>
                    <a:lnTo>
                      <a:pt x="50" y="114"/>
                    </a:lnTo>
                    <a:lnTo>
                      <a:pt x="48" y="116"/>
                    </a:lnTo>
                    <a:lnTo>
                      <a:pt x="45" y="121"/>
                    </a:lnTo>
                    <a:lnTo>
                      <a:pt x="41" y="121"/>
                    </a:lnTo>
                    <a:lnTo>
                      <a:pt x="39" y="116"/>
                    </a:lnTo>
                    <a:lnTo>
                      <a:pt x="39" y="111"/>
                    </a:lnTo>
                    <a:lnTo>
                      <a:pt x="36" y="112"/>
                    </a:lnTo>
                    <a:lnTo>
                      <a:pt x="32" y="112"/>
                    </a:lnTo>
                    <a:lnTo>
                      <a:pt x="32" y="123"/>
                    </a:lnTo>
                    <a:lnTo>
                      <a:pt x="29" y="121"/>
                    </a:lnTo>
                    <a:lnTo>
                      <a:pt x="23" y="116"/>
                    </a:lnTo>
                    <a:lnTo>
                      <a:pt x="23" y="112"/>
                    </a:lnTo>
                    <a:lnTo>
                      <a:pt x="22" y="111"/>
                    </a:lnTo>
                    <a:lnTo>
                      <a:pt x="22" y="107"/>
                    </a:lnTo>
                    <a:lnTo>
                      <a:pt x="18" y="109"/>
                    </a:lnTo>
                    <a:lnTo>
                      <a:pt x="16" y="112"/>
                    </a:lnTo>
                    <a:lnTo>
                      <a:pt x="7" y="111"/>
                    </a:lnTo>
                    <a:lnTo>
                      <a:pt x="2" y="109"/>
                    </a:lnTo>
                    <a:lnTo>
                      <a:pt x="0" y="105"/>
                    </a:lnTo>
                    <a:lnTo>
                      <a:pt x="2" y="94"/>
                    </a:lnTo>
                    <a:lnTo>
                      <a:pt x="6" y="91"/>
                    </a:lnTo>
                    <a:lnTo>
                      <a:pt x="25" y="91"/>
                    </a:lnTo>
                    <a:lnTo>
                      <a:pt x="27" y="89"/>
                    </a:lnTo>
                    <a:lnTo>
                      <a:pt x="31" y="84"/>
                    </a:lnTo>
                    <a:lnTo>
                      <a:pt x="38" y="80"/>
                    </a:lnTo>
                    <a:lnTo>
                      <a:pt x="39" y="75"/>
                    </a:lnTo>
                    <a:lnTo>
                      <a:pt x="34" y="78"/>
                    </a:lnTo>
                    <a:lnTo>
                      <a:pt x="29" y="80"/>
                    </a:lnTo>
                    <a:lnTo>
                      <a:pt x="25" y="84"/>
                    </a:lnTo>
                    <a:lnTo>
                      <a:pt x="16" y="86"/>
                    </a:lnTo>
                    <a:lnTo>
                      <a:pt x="6" y="86"/>
                    </a:lnTo>
                    <a:lnTo>
                      <a:pt x="6" y="78"/>
                    </a:lnTo>
                    <a:lnTo>
                      <a:pt x="9" y="71"/>
                    </a:lnTo>
                    <a:lnTo>
                      <a:pt x="22" y="69"/>
                    </a:lnTo>
                    <a:lnTo>
                      <a:pt x="29" y="68"/>
                    </a:lnTo>
                    <a:lnTo>
                      <a:pt x="41" y="66"/>
                    </a:lnTo>
                    <a:lnTo>
                      <a:pt x="45" y="62"/>
                    </a:lnTo>
                    <a:lnTo>
                      <a:pt x="16" y="68"/>
                    </a:lnTo>
                    <a:lnTo>
                      <a:pt x="13" y="66"/>
                    </a:lnTo>
                    <a:lnTo>
                      <a:pt x="13" y="61"/>
                    </a:lnTo>
                    <a:lnTo>
                      <a:pt x="14" y="57"/>
                    </a:lnTo>
                    <a:lnTo>
                      <a:pt x="16" y="57"/>
                    </a:lnTo>
                    <a:lnTo>
                      <a:pt x="16" y="55"/>
                    </a:lnTo>
                    <a:lnTo>
                      <a:pt x="14" y="52"/>
                    </a:lnTo>
                    <a:lnTo>
                      <a:pt x="18" y="46"/>
                    </a:lnTo>
                    <a:lnTo>
                      <a:pt x="22" y="43"/>
                    </a:lnTo>
                    <a:lnTo>
                      <a:pt x="29" y="44"/>
                    </a:lnTo>
                    <a:lnTo>
                      <a:pt x="34" y="44"/>
                    </a:lnTo>
                    <a:lnTo>
                      <a:pt x="45" y="46"/>
                    </a:lnTo>
                    <a:lnTo>
                      <a:pt x="47" y="44"/>
                    </a:lnTo>
                    <a:lnTo>
                      <a:pt x="43" y="44"/>
                    </a:lnTo>
                    <a:lnTo>
                      <a:pt x="41" y="41"/>
                    </a:lnTo>
                    <a:lnTo>
                      <a:pt x="29" y="41"/>
                    </a:lnTo>
                    <a:lnTo>
                      <a:pt x="27" y="37"/>
                    </a:lnTo>
                    <a:lnTo>
                      <a:pt x="29" y="30"/>
                    </a:lnTo>
                    <a:lnTo>
                      <a:pt x="32" y="25"/>
                    </a:lnTo>
                    <a:lnTo>
                      <a:pt x="39" y="25"/>
                    </a:lnTo>
                    <a:lnTo>
                      <a:pt x="43" y="23"/>
                    </a:lnTo>
                    <a:lnTo>
                      <a:pt x="48" y="23"/>
                    </a:lnTo>
                    <a:lnTo>
                      <a:pt x="52" y="25"/>
                    </a:lnTo>
                    <a:lnTo>
                      <a:pt x="56" y="28"/>
                    </a:lnTo>
                    <a:lnTo>
                      <a:pt x="56" y="34"/>
                    </a:lnTo>
                    <a:lnTo>
                      <a:pt x="54" y="36"/>
                    </a:lnTo>
                    <a:lnTo>
                      <a:pt x="56" y="43"/>
                    </a:lnTo>
                    <a:lnTo>
                      <a:pt x="63" y="43"/>
                    </a:lnTo>
                    <a:lnTo>
                      <a:pt x="68" y="39"/>
                    </a:lnTo>
                    <a:lnTo>
                      <a:pt x="75" y="39"/>
                    </a:lnTo>
                    <a:lnTo>
                      <a:pt x="75" y="43"/>
                    </a:lnTo>
                    <a:lnTo>
                      <a:pt x="81" y="44"/>
                    </a:lnTo>
                    <a:lnTo>
                      <a:pt x="82" y="52"/>
                    </a:lnTo>
                    <a:lnTo>
                      <a:pt x="88" y="57"/>
                    </a:lnTo>
                    <a:lnTo>
                      <a:pt x="91" y="57"/>
                    </a:lnTo>
                    <a:lnTo>
                      <a:pt x="93" y="61"/>
                    </a:lnTo>
                    <a:lnTo>
                      <a:pt x="88" y="64"/>
                    </a:lnTo>
                    <a:lnTo>
                      <a:pt x="86" y="68"/>
                    </a:lnTo>
                    <a:lnTo>
                      <a:pt x="89" y="69"/>
                    </a:lnTo>
                    <a:lnTo>
                      <a:pt x="97" y="66"/>
                    </a:lnTo>
                    <a:lnTo>
                      <a:pt x="97" y="68"/>
                    </a:lnTo>
                    <a:lnTo>
                      <a:pt x="98" y="69"/>
                    </a:lnTo>
                    <a:lnTo>
                      <a:pt x="98" y="73"/>
                    </a:lnTo>
                    <a:lnTo>
                      <a:pt x="97" y="75"/>
                    </a:lnTo>
                    <a:lnTo>
                      <a:pt x="98" y="75"/>
                    </a:lnTo>
                    <a:lnTo>
                      <a:pt x="100" y="78"/>
                    </a:lnTo>
                    <a:lnTo>
                      <a:pt x="100" y="84"/>
                    </a:lnTo>
                    <a:lnTo>
                      <a:pt x="102" y="86"/>
                    </a:lnTo>
                    <a:lnTo>
                      <a:pt x="104" y="87"/>
                    </a:lnTo>
                    <a:lnTo>
                      <a:pt x="106" y="87"/>
                    </a:lnTo>
                    <a:lnTo>
                      <a:pt x="107" y="86"/>
                    </a:lnTo>
                    <a:lnTo>
                      <a:pt x="109" y="86"/>
                    </a:lnTo>
                    <a:lnTo>
                      <a:pt x="114" y="84"/>
                    </a:lnTo>
                    <a:lnTo>
                      <a:pt x="116" y="86"/>
                    </a:lnTo>
                    <a:lnTo>
                      <a:pt x="122" y="86"/>
                    </a:lnTo>
                    <a:lnTo>
                      <a:pt x="136" y="87"/>
                    </a:lnTo>
                    <a:lnTo>
                      <a:pt x="139" y="87"/>
                    </a:lnTo>
                    <a:lnTo>
                      <a:pt x="139" y="77"/>
                    </a:lnTo>
                    <a:lnTo>
                      <a:pt x="134" y="68"/>
                    </a:lnTo>
                    <a:lnTo>
                      <a:pt x="131" y="68"/>
                    </a:lnTo>
                    <a:lnTo>
                      <a:pt x="129" y="66"/>
                    </a:lnTo>
                    <a:lnTo>
                      <a:pt x="127" y="64"/>
                    </a:lnTo>
                    <a:lnTo>
                      <a:pt x="125" y="66"/>
                    </a:lnTo>
                    <a:lnTo>
                      <a:pt x="123" y="64"/>
                    </a:lnTo>
                    <a:lnTo>
                      <a:pt x="131" y="59"/>
                    </a:lnTo>
                    <a:lnTo>
                      <a:pt x="131" y="55"/>
                    </a:lnTo>
                    <a:lnTo>
                      <a:pt x="134" y="55"/>
                    </a:lnTo>
                    <a:lnTo>
                      <a:pt x="132" y="48"/>
                    </a:lnTo>
                    <a:lnTo>
                      <a:pt x="131" y="44"/>
                    </a:lnTo>
                    <a:lnTo>
                      <a:pt x="127" y="43"/>
                    </a:lnTo>
                    <a:lnTo>
                      <a:pt x="127" y="41"/>
                    </a:lnTo>
                    <a:lnTo>
                      <a:pt x="123" y="41"/>
                    </a:lnTo>
                    <a:lnTo>
                      <a:pt x="116" y="34"/>
                    </a:lnTo>
                    <a:lnTo>
                      <a:pt x="116" y="28"/>
                    </a:lnTo>
                    <a:lnTo>
                      <a:pt x="114" y="27"/>
                    </a:lnTo>
                    <a:lnTo>
                      <a:pt x="120" y="27"/>
                    </a:lnTo>
                    <a:lnTo>
                      <a:pt x="122" y="2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6" name="Freeform 1783">
                <a:extLst>
                  <a:ext uri="{FF2B5EF4-FFF2-40B4-BE49-F238E27FC236}">
                    <a16:creationId xmlns:a16="http://schemas.microsoft.com/office/drawing/2014/main" id="{099E0779-1E24-584D-8895-14C1FE3B6599}"/>
                  </a:ext>
                </a:extLst>
              </p:cNvPr>
              <p:cNvSpPr>
                <a:spLocks/>
              </p:cNvSpPr>
              <p:nvPr/>
            </p:nvSpPr>
            <p:spPr bwMode="auto">
              <a:xfrm>
                <a:off x="786" y="788"/>
                <a:ext cx="30" cy="39"/>
              </a:xfrm>
              <a:custGeom>
                <a:avLst/>
                <a:gdLst>
                  <a:gd name="T0" fmla="*/ 21 w 30"/>
                  <a:gd name="T1" fmla="*/ 5 h 39"/>
                  <a:gd name="T2" fmla="*/ 19 w 30"/>
                  <a:gd name="T3" fmla="*/ 7 h 39"/>
                  <a:gd name="T4" fmla="*/ 19 w 30"/>
                  <a:gd name="T5" fmla="*/ 5 h 39"/>
                  <a:gd name="T6" fmla="*/ 23 w 30"/>
                  <a:gd name="T7" fmla="*/ 5 h 39"/>
                  <a:gd name="T8" fmla="*/ 23 w 30"/>
                  <a:gd name="T9" fmla="*/ 2 h 39"/>
                  <a:gd name="T10" fmla="*/ 26 w 30"/>
                  <a:gd name="T11" fmla="*/ 0 h 39"/>
                  <a:gd name="T12" fmla="*/ 30 w 30"/>
                  <a:gd name="T13" fmla="*/ 0 h 39"/>
                  <a:gd name="T14" fmla="*/ 25 w 30"/>
                  <a:gd name="T15" fmla="*/ 18 h 39"/>
                  <a:gd name="T16" fmla="*/ 23 w 30"/>
                  <a:gd name="T17" fmla="*/ 21 h 39"/>
                  <a:gd name="T18" fmla="*/ 19 w 30"/>
                  <a:gd name="T19" fmla="*/ 34 h 39"/>
                  <a:gd name="T20" fmla="*/ 16 w 30"/>
                  <a:gd name="T21" fmla="*/ 39 h 39"/>
                  <a:gd name="T22" fmla="*/ 10 w 30"/>
                  <a:gd name="T23" fmla="*/ 39 h 39"/>
                  <a:gd name="T24" fmla="*/ 9 w 30"/>
                  <a:gd name="T25" fmla="*/ 36 h 39"/>
                  <a:gd name="T26" fmla="*/ 1 w 30"/>
                  <a:gd name="T27" fmla="*/ 32 h 39"/>
                  <a:gd name="T28" fmla="*/ 0 w 30"/>
                  <a:gd name="T29" fmla="*/ 28 h 39"/>
                  <a:gd name="T30" fmla="*/ 1 w 30"/>
                  <a:gd name="T31" fmla="*/ 25 h 39"/>
                  <a:gd name="T32" fmla="*/ 14 w 30"/>
                  <a:gd name="T33" fmla="*/ 11 h 39"/>
                  <a:gd name="T34" fmla="*/ 17 w 30"/>
                  <a:gd name="T35" fmla="*/ 9 h 39"/>
                  <a:gd name="T36" fmla="*/ 19 w 30"/>
                  <a:gd name="T37" fmla="*/ 5 h 39"/>
                  <a:gd name="T38" fmla="*/ 21 w 30"/>
                  <a:gd name="T39"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39">
                    <a:moveTo>
                      <a:pt x="21" y="5"/>
                    </a:moveTo>
                    <a:lnTo>
                      <a:pt x="19" y="7"/>
                    </a:lnTo>
                    <a:lnTo>
                      <a:pt x="19" y="5"/>
                    </a:lnTo>
                    <a:lnTo>
                      <a:pt x="23" y="5"/>
                    </a:lnTo>
                    <a:lnTo>
                      <a:pt x="23" y="2"/>
                    </a:lnTo>
                    <a:lnTo>
                      <a:pt x="26" y="0"/>
                    </a:lnTo>
                    <a:lnTo>
                      <a:pt x="30" y="0"/>
                    </a:lnTo>
                    <a:lnTo>
                      <a:pt x="25" y="18"/>
                    </a:lnTo>
                    <a:lnTo>
                      <a:pt x="23" y="21"/>
                    </a:lnTo>
                    <a:lnTo>
                      <a:pt x="19" y="34"/>
                    </a:lnTo>
                    <a:lnTo>
                      <a:pt x="16" y="39"/>
                    </a:lnTo>
                    <a:lnTo>
                      <a:pt x="10" y="39"/>
                    </a:lnTo>
                    <a:lnTo>
                      <a:pt x="9" y="36"/>
                    </a:lnTo>
                    <a:lnTo>
                      <a:pt x="1" y="32"/>
                    </a:lnTo>
                    <a:lnTo>
                      <a:pt x="0" y="28"/>
                    </a:lnTo>
                    <a:lnTo>
                      <a:pt x="1" y="25"/>
                    </a:lnTo>
                    <a:lnTo>
                      <a:pt x="14" y="11"/>
                    </a:lnTo>
                    <a:lnTo>
                      <a:pt x="17" y="9"/>
                    </a:lnTo>
                    <a:lnTo>
                      <a:pt x="19" y="5"/>
                    </a:lnTo>
                    <a:lnTo>
                      <a:pt x="21"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7" name="Freeform 1784">
                <a:extLst>
                  <a:ext uri="{FF2B5EF4-FFF2-40B4-BE49-F238E27FC236}">
                    <a16:creationId xmlns:a16="http://schemas.microsoft.com/office/drawing/2014/main" id="{7316345B-C054-D544-84B4-BE89727ACD55}"/>
                  </a:ext>
                </a:extLst>
              </p:cNvPr>
              <p:cNvSpPr>
                <a:spLocks/>
              </p:cNvSpPr>
              <p:nvPr/>
            </p:nvSpPr>
            <p:spPr bwMode="auto">
              <a:xfrm>
                <a:off x="786" y="788"/>
                <a:ext cx="30" cy="39"/>
              </a:xfrm>
              <a:custGeom>
                <a:avLst/>
                <a:gdLst>
                  <a:gd name="T0" fmla="*/ 21 w 30"/>
                  <a:gd name="T1" fmla="*/ 5 h 39"/>
                  <a:gd name="T2" fmla="*/ 19 w 30"/>
                  <a:gd name="T3" fmla="*/ 7 h 39"/>
                  <a:gd name="T4" fmla="*/ 19 w 30"/>
                  <a:gd name="T5" fmla="*/ 5 h 39"/>
                  <a:gd name="T6" fmla="*/ 23 w 30"/>
                  <a:gd name="T7" fmla="*/ 5 h 39"/>
                  <a:gd name="T8" fmla="*/ 23 w 30"/>
                  <a:gd name="T9" fmla="*/ 2 h 39"/>
                  <a:gd name="T10" fmla="*/ 26 w 30"/>
                  <a:gd name="T11" fmla="*/ 0 h 39"/>
                  <a:gd name="T12" fmla="*/ 30 w 30"/>
                  <a:gd name="T13" fmla="*/ 0 h 39"/>
                  <a:gd name="T14" fmla="*/ 25 w 30"/>
                  <a:gd name="T15" fmla="*/ 18 h 39"/>
                  <a:gd name="T16" fmla="*/ 23 w 30"/>
                  <a:gd name="T17" fmla="*/ 21 h 39"/>
                  <a:gd name="T18" fmla="*/ 19 w 30"/>
                  <a:gd name="T19" fmla="*/ 34 h 39"/>
                  <a:gd name="T20" fmla="*/ 16 w 30"/>
                  <a:gd name="T21" fmla="*/ 39 h 39"/>
                  <a:gd name="T22" fmla="*/ 10 w 30"/>
                  <a:gd name="T23" fmla="*/ 39 h 39"/>
                  <a:gd name="T24" fmla="*/ 9 w 30"/>
                  <a:gd name="T25" fmla="*/ 36 h 39"/>
                  <a:gd name="T26" fmla="*/ 1 w 30"/>
                  <a:gd name="T27" fmla="*/ 32 h 39"/>
                  <a:gd name="T28" fmla="*/ 0 w 30"/>
                  <a:gd name="T29" fmla="*/ 28 h 39"/>
                  <a:gd name="T30" fmla="*/ 1 w 30"/>
                  <a:gd name="T31" fmla="*/ 25 h 39"/>
                  <a:gd name="T32" fmla="*/ 14 w 30"/>
                  <a:gd name="T33" fmla="*/ 11 h 39"/>
                  <a:gd name="T34" fmla="*/ 17 w 30"/>
                  <a:gd name="T35" fmla="*/ 9 h 39"/>
                  <a:gd name="T36" fmla="*/ 19 w 30"/>
                  <a:gd name="T37" fmla="*/ 5 h 39"/>
                  <a:gd name="T38" fmla="*/ 21 w 30"/>
                  <a:gd name="T39"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39">
                    <a:moveTo>
                      <a:pt x="21" y="5"/>
                    </a:moveTo>
                    <a:lnTo>
                      <a:pt x="19" y="7"/>
                    </a:lnTo>
                    <a:lnTo>
                      <a:pt x="19" y="5"/>
                    </a:lnTo>
                    <a:lnTo>
                      <a:pt x="23" y="5"/>
                    </a:lnTo>
                    <a:lnTo>
                      <a:pt x="23" y="2"/>
                    </a:lnTo>
                    <a:lnTo>
                      <a:pt x="26" y="0"/>
                    </a:lnTo>
                    <a:lnTo>
                      <a:pt x="30" y="0"/>
                    </a:lnTo>
                    <a:lnTo>
                      <a:pt x="25" y="18"/>
                    </a:lnTo>
                    <a:lnTo>
                      <a:pt x="23" y="21"/>
                    </a:lnTo>
                    <a:lnTo>
                      <a:pt x="19" y="34"/>
                    </a:lnTo>
                    <a:lnTo>
                      <a:pt x="16" y="39"/>
                    </a:lnTo>
                    <a:lnTo>
                      <a:pt x="10" y="39"/>
                    </a:lnTo>
                    <a:lnTo>
                      <a:pt x="9" y="36"/>
                    </a:lnTo>
                    <a:lnTo>
                      <a:pt x="1" y="32"/>
                    </a:lnTo>
                    <a:lnTo>
                      <a:pt x="0" y="28"/>
                    </a:lnTo>
                    <a:lnTo>
                      <a:pt x="1" y="25"/>
                    </a:lnTo>
                    <a:lnTo>
                      <a:pt x="14" y="11"/>
                    </a:lnTo>
                    <a:lnTo>
                      <a:pt x="17" y="9"/>
                    </a:lnTo>
                    <a:lnTo>
                      <a:pt x="19" y="5"/>
                    </a:lnTo>
                    <a:lnTo>
                      <a:pt x="21"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8" name="Freeform 1785">
                <a:extLst>
                  <a:ext uri="{FF2B5EF4-FFF2-40B4-BE49-F238E27FC236}">
                    <a16:creationId xmlns:a16="http://schemas.microsoft.com/office/drawing/2014/main" id="{26E818E0-8CF9-AB4E-9707-81D166E88385}"/>
                  </a:ext>
                </a:extLst>
              </p:cNvPr>
              <p:cNvSpPr>
                <a:spLocks/>
              </p:cNvSpPr>
              <p:nvPr/>
            </p:nvSpPr>
            <p:spPr bwMode="auto">
              <a:xfrm>
                <a:off x="730" y="688"/>
                <a:ext cx="116" cy="119"/>
              </a:xfrm>
              <a:custGeom>
                <a:avLst/>
                <a:gdLst>
                  <a:gd name="T0" fmla="*/ 47 w 116"/>
                  <a:gd name="T1" fmla="*/ 36 h 119"/>
                  <a:gd name="T2" fmla="*/ 52 w 116"/>
                  <a:gd name="T3" fmla="*/ 28 h 119"/>
                  <a:gd name="T4" fmla="*/ 57 w 116"/>
                  <a:gd name="T5" fmla="*/ 21 h 119"/>
                  <a:gd name="T6" fmla="*/ 65 w 116"/>
                  <a:gd name="T7" fmla="*/ 14 h 119"/>
                  <a:gd name="T8" fmla="*/ 70 w 116"/>
                  <a:gd name="T9" fmla="*/ 14 h 119"/>
                  <a:gd name="T10" fmla="*/ 79 w 116"/>
                  <a:gd name="T11" fmla="*/ 12 h 119"/>
                  <a:gd name="T12" fmla="*/ 81 w 116"/>
                  <a:gd name="T13" fmla="*/ 21 h 119"/>
                  <a:gd name="T14" fmla="*/ 82 w 116"/>
                  <a:gd name="T15" fmla="*/ 16 h 119"/>
                  <a:gd name="T16" fmla="*/ 88 w 116"/>
                  <a:gd name="T17" fmla="*/ 16 h 119"/>
                  <a:gd name="T18" fmla="*/ 97 w 116"/>
                  <a:gd name="T19" fmla="*/ 12 h 119"/>
                  <a:gd name="T20" fmla="*/ 90 w 116"/>
                  <a:gd name="T21" fmla="*/ 7 h 119"/>
                  <a:gd name="T22" fmla="*/ 100 w 116"/>
                  <a:gd name="T23" fmla="*/ 0 h 119"/>
                  <a:gd name="T24" fmla="*/ 116 w 116"/>
                  <a:gd name="T25" fmla="*/ 16 h 119"/>
                  <a:gd name="T26" fmla="*/ 113 w 116"/>
                  <a:gd name="T27" fmla="*/ 21 h 119"/>
                  <a:gd name="T28" fmla="*/ 102 w 116"/>
                  <a:gd name="T29" fmla="*/ 28 h 119"/>
                  <a:gd name="T30" fmla="*/ 109 w 116"/>
                  <a:gd name="T31" fmla="*/ 43 h 119"/>
                  <a:gd name="T32" fmla="*/ 106 w 116"/>
                  <a:gd name="T33" fmla="*/ 44 h 119"/>
                  <a:gd name="T34" fmla="*/ 106 w 116"/>
                  <a:gd name="T35" fmla="*/ 50 h 119"/>
                  <a:gd name="T36" fmla="*/ 109 w 116"/>
                  <a:gd name="T37" fmla="*/ 61 h 119"/>
                  <a:gd name="T38" fmla="*/ 95 w 116"/>
                  <a:gd name="T39" fmla="*/ 69 h 119"/>
                  <a:gd name="T40" fmla="*/ 93 w 116"/>
                  <a:gd name="T41" fmla="*/ 84 h 119"/>
                  <a:gd name="T42" fmla="*/ 84 w 116"/>
                  <a:gd name="T43" fmla="*/ 89 h 119"/>
                  <a:gd name="T44" fmla="*/ 79 w 116"/>
                  <a:gd name="T45" fmla="*/ 53 h 119"/>
                  <a:gd name="T46" fmla="*/ 72 w 116"/>
                  <a:gd name="T47" fmla="*/ 61 h 119"/>
                  <a:gd name="T48" fmla="*/ 72 w 116"/>
                  <a:gd name="T49" fmla="*/ 71 h 119"/>
                  <a:gd name="T50" fmla="*/ 63 w 116"/>
                  <a:gd name="T51" fmla="*/ 69 h 119"/>
                  <a:gd name="T52" fmla="*/ 63 w 116"/>
                  <a:gd name="T53" fmla="*/ 77 h 119"/>
                  <a:gd name="T54" fmla="*/ 66 w 116"/>
                  <a:gd name="T55" fmla="*/ 87 h 119"/>
                  <a:gd name="T56" fmla="*/ 61 w 116"/>
                  <a:gd name="T57" fmla="*/ 100 h 119"/>
                  <a:gd name="T58" fmla="*/ 54 w 116"/>
                  <a:gd name="T59" fmla="*/ 84 h 119"/>
                  <a:gd name="T60" fmla="*/ 50 w 116"/>
                  <a:gd name="T61" fmla="*/ 93 h 119"/>
                  <a:gd name="T62" fmla="*/ 52 w 116"/>
                  <a:gd name="T63" fmla="*/ 98 h 119"/>
                  <a:gd name="T64" fmla="*/ 52 w 116"/>
                  <a:gd name="T65" fmla="*/ 109 h 119"/>
                  <a:gd name="T66" fmla="*/ 47 w 116"/>
                  <a:gd name="T67" fmla="*/ 116 h 119"/>
                  <a:gd name="T68" fmla="*/ 41 w 116"/>
                  <a:gd name="T69" fmla="*/ 119 h 119"/>
                  <a:gd name="T70" fmla="*/ 36 w 116"/>
                  <a:gd name="T71" fmla="*/ 107 h 119"/>
                  <a:gd name="T72" fmla="*/ 32 w 116"/>
                  <a:gd name="T73" fmla="*/ 93 h 119"/>
                  <a:gd name="T74" fmla="*/ 27 w 116"/>
                  <a:gd name="T75" fmla="*/ 111 h 119"/>
                  <a:gd name="T76" fmla="*/ 16 w 116"/>
                  <a:gd name="T77" fmla="*/ 102 h 119"/>
                  <a:gd name="T78" fmla="*/ 15 w 116"/>
                  <a:gd name="T79" fmla="*/ 103 h 119"/>
                  <a:gd name="T80" fmla="*/ 6 w 116"/>
                  <a:gd name="T81" fmla="*/ 111 h 119"/>
                  <a:gd name="T82" fmla="*/ 4 w 116"/>
                  <a:gd name="T83" fmla="*/ 94 h 119"/>
                  <a:gd name="T84" fmla="*/ 2 w 116"/>
                  <a:gd name="T85" fmla="*/ 93 h 119"/>
                  <a:gd name="T86" fmla="*/ 7 w 116"/>
                  <a:gd name="T87" fmla="*/ 82 h 119"/>
                  <a:gd name="T88" fmla="*/ 13 w 116"/>
                  <a:gd name="T89" fmla="*/ 77 h 119"/>
                  <a:gd name="T90" fmla="*/ 20 w 116"/>
                  <a:gd name="T91" fmla="*/ 78 h 119"/>
                  <a:gd name="T92" fmla="*/ 27 w 116"/>
                  <a:gd name="T93" fmla="*/ 61 h 119"/>
                  <a:gd name="T94" fmla="*/ 32 w 116"/>
                  <a:gd name="T95" fmla="*/ 61 h 119"/>
                  <a:gd name="T96" fmla="*/ 40 w 116"/>
                  <a:gd name="T97" fmla="*/ 52 h 119"/>
                  <a:gd name="T98" fmla="*/ 43 w 116"/>
                  <a:gd name="T99" fmla="*/ 4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119">
                    <a:moveTo>
                      <a:pt x="45" y="39"/>
                    </a:moveTo>
                    <a:lnTo>
                      <a:pt x="45" y="39"/>
                    </a:lnTo>
                    <a:lnTo>
                      <a:pt x="47" y="36"/>
                    </a:lnTo>
                    <a:lnTo>
                      <a:pt x="48" y="34"/>
                    </a:lnTo>
                    <a:lnTo>
                      <a:pt x="50" y="32"/>
                    </a:lnTo>
                    <a:lnTo>
                      <a:pt x="52" y="28"/>
                    </a:lnTo>
                    <a:lnTo>
                      <a:pt x="54" y="28"/>
                    </a:lnTo>
                    <a:lnTo>
                      <a:pt x="54" y="25"/>
                    </a:lnTo>
                    <a:lnTo>
                      <a:pt x="57" y="21"/>
                    </a:lnTo>
                    <a:lnTo>
                      <a:pt x="57" y="18"/>
                    </a:lnTo>
                    <a:lnTo>
                      <a:pt x="65" y="16"/>
                    </a:lnTo>
                    <a:lnTo>
                      <a:pt x="65" y="14"/>
                    </a:lnTo>
                    <a:lnTo>
                      <a:pt x="68" y="14"/>
                    </a:lnTo>
                    <a:lnTo>
                      <a:pt x="70" y="16"/>
                    </a:lnTo>
                    <a:lnTo>
                      <a:pt x="70" y="14"/>
                    </a:lnTo>
                    <a:lnTo>
                      <a:pt x="75" y="14"/>
                    </a:lnTo>
                    <a:lnTo>
                      <a:pt x="75" y="12"/>
                    </a:lnTo>
                    <a:lnTo>
                      <a:pt x="79" y="12"/>
                    </a:lnTo>
                    <a:lnTo>
                      <a:pt x="77" y="16"/>
                    </a:lnTo>
                    <a:lnTo>
                      <a:pt x="79" y="21"/>
                    </a:lnTo>
                    <a:lnTo>
                      <a:pt x="81" y="21"/>
                    </a:lnTo>
                    <a:lnTo>
                      <a:pt x="79" y="16"/>
                    </a:lnTo>
                    <a:lnTo>
                      <a:pt x="81" y="14"/>
                    </a:lnTo>
                    <a:lnTo>
                      <a:pt x="82" y="16"/>
                    </a:lnTo>
                    <a:lnTo>
                      <a:pt x="88" y="19"/>
                    </a:lnTo>
                    <a:lnTo>
                      <a:pt x="90" y="19"/>
                    </a:lnTo>
                    <a:lnTo>
                      <a:pt x="88" y="16"/>
                    </a:lnTo>
                    <a:lnTo>
                      <a:pt x="93" y="18"/>
                    </a:lnTo>
                    <a:lnTo>
                      <a:pt x="97" y="14"/>
                    </a:lnTo>
                    <a:lnTo>
                      <a:pt x="97" y="12"/>
                    </a:lnTo>
                    <a:lnTo>
                      <a:pt x="93" y="12"/>
                    </a:lnTo>
                    <a:lnTo>
                      <a:pt x="91" y="11"/>
                    </a:lnTo>
                    <a:lnTo>
                      <a:pt x="90" y="7"/>
                    </a:lnTo>
                    <a:lnTo>
                      <a:pt x="93" y="5"/>
                    </a:lnTo>
                    <a:lnTo>
                      <a:pt x="95" y="2"/>
                    </a:lnTo>
                    <a:lnTo>
                      <a:pt x="100" y="0"/>
                    </a:lnTo>
                    <a:lnTo>
                      <a:pt x="106" y="5"/>
                    </a:lnTo>
                    <a:lnTo>
                      <a:pt x="106" y="7"/>
                    </a:lnTo>
                    <a:lnTo>
                      <a:pt x="116" y="16"/>
                    </a:lnTo>
                    <a:lnTo>
                      <a:pt x="116" y="19"/>
                    </a:lnTo>
                    <a:lnTo>
                      <a:pt x="116" y="21"/>
                    </a:lnTo>
                    <a:lnTo>
                      <a:pt x="113" y="21"/>
                    </a:lnTo>
                    <a:lnTo>
                      <a:pt x="111" y="25"/>
                    </a:lnTo>
                    <a:lnTo>
                      <a:pt x="104" y="27"/>
                    </a:lnTo>
                    <a:lnTo>
                      <a:pt x="102" y="28"/>
                    </a:lnTo>
                    <a:lnTo>
                      <a:pt x="102" y="30"/>
                    </a:lnTo>
                    <a:lnTo>
                      <a:pt x="102" y="34"/>
                    </a:lnTo>
                    <a:lnTo>
                      <a:pt x="109" y="43"/>
                    </a:lnTo>
                    <a:lnTo>
                      <a:pt x="109" y="46"/>
                    </a:lnTo>
                    <a:lnTo>
                      <a:pt x="107" y="46"/>
                    </a:lnTo>
                    <a:lnTo>
                      <a:pt x="106" y="44"/>
                    </a:lnTo>
                    <a:lnTo>
                      <a:pt x="102" y="46"/>
                    </a:lnTo>
                    <a:lnTo>
                      <a:pt x="104" y="50"/>
                    </a:lnTo>
                    <a:lnTo>
                      <a:pt x="106" y="50"/>
                    </a:lnTo>
                    <a:lnTo>
                      <a:pt x="107" y="53"/>
                    </a:lnTo>
                    <a:lnTo>
                      <a:pt x="107" y="55"/>
                    </a:lnTo>
                    <a:lnTo>
                      <a:pt x="109" y="61"/>
                    </a:lnTo>
                    <a:lnTo>
                      <a:pt x="107" y="64"/>
                    </a:lnTo>
                    <a:lnTo>
                      <a:pt x="102" y="68"/>
                    </a:lnTo>
                    <a:lnTo>
                      <a:pt x="95" y="69"/>
                    </a:lnTo>
                    <a:lnTo>
                      <a:pt x="93" y="71"/>
                    </a:lnTo>
                    <a:lnTo>
                      <a:pt x="91" y="75"/>
                    </a:lnTo>
                    <a:lnTo>
                      <a:pt x="93" y="84"/>
                    </a:lnTo>
                    <a:lnTo>
                      <a:pt x="91" y="87"/>
                    </a:lnTo>
                    <a:lnTo>
                      <a:pt x="88" y="89"/>
                    </a:lnTo>
                    <a:lnTo>
                      <a:pt x="84" y="89"/>
                    </a:lnTo>
                    <a:lnTo>
                      <a:pt x="77" y="78"/>
                    </a:lnTo>
                    <a:lnTo>
                      <a:pt x="81" y="53"/>
                    </a:lnTo>
                    <a:lnTo>
                      <a:pt x="79" y="53"/>
                    </a:lnTo>
                    <a:lnTo>
                      <a:pt x="75" y="55"/>
                    </a:lnTo>
                    <a:lnTo>
                      <a:pt x="72" y="55"/>
                    </a:lnTo>
                    <a:lnTo>
                      <a:pt x="72" y="61"/>
                    </a:lnTo>
                    <a:lnTo>
                      <a:pt x="70" y="62"/>
                    </a:lnTo>
                    <a:lnTo>
                      <a:pt x="72" y="64"/>
                    </a:lnTo>
                    <a:lnTo>
                      <a:pt x="72" y="71"/>
                    </a:lnTo>
                    <a:lnTo>
                      <a:pt x="68" y="75"/>
                    </a:lnTo>
                    <a:lnTo>
                      <a:pt x="66" y="69"/>
                    </a:lnTo>
                    <a:lnTo>
                      <a:pt x="63" y="69"/>
                    </a:lnTo>
                    <a:lnTo>
                      <a:pt x="63" y="71"/>
                    </a:lnTo>
                    <a:lnTo>
                      <a:pt x="61" y="75"/>
                    </a:lnTo>
                    <a:lnTo>
                      <a:pt x="63" y="77"/>
                    </a:lnTo>
                    <a:lnTo>
                      <a:pt x="66" y="77"/>
                    </a:lnTo>
                    <a:lnTo>
                      <a:pt x="68" y="84"/>
                    </a:lnTo>
                    <a:lnTo>
                      <a:pt x="66" y="87"/>
                    </a:lnTo>
                    <a:lnTo>
                      <a:pt x="63" y="91"/>
                    </a:lnTo>
                    <a:lnTo>
                      <a:pt x="63" y="96"/>
                    </a:lnTo>
                    <a:lnTo>
                      <a:pt x="61" y="100"/>
                    </a:lnTo>
                    <a:lnTo>
                      <a:pt x="61" y="98"/>
                    </a:lnTo>
                    <a:lnTo>
                      <a:pt x="59" y="100"/>
                    </a:lnTo>
                    <a:lnTo>
                      <a:pt x="54" y="84"/>
                    </a:lnTo>
                    <a:lnTo>
                      <a:pt x="52" y="86"/>
                    </a:lnTo>
                    <a:lnTo>
                      <a:pt x="50" y="84"/>
                    </a:lnTo>
                    <a:lnTo>
                      <a:pt x="50" y="93"/>
                    </a:lnTo>
                    <a:lnTo>
                      <a:pt x="52" y="94"/>
                    </a:lnTo>
                    <a:lnTo>
                      <a:pt x="50" y="96"/>
                    </a:lnTo>
                    <a:lnTo>
                      <a:pt x="52" y="98"/>
                    </a:lnTo>
                    <a:lnTo>
                      <a:pt x="47" y="100"/>
                    </a:lnTo>
                    <a:lnTo>
                      <a:pt x="50" y="102"/>
                    </a:lnTo>
                    <a:lnTo>
                      <a:pt x="52" y="109"/>
                    </a:lnTo>
                    <a:lnTo>
                      <a:pt x="50" y="109"/>
                    </a:lnTo>
                    <a:lnTo>
                      <a:pt x="50" y="114"/>
                    </a:lnTo>
                    <a:lnTo>
                      <a:pt x="47" y="116"/>
                    </a:lnTo>
                    <a:lnTo>
                      <a:pt x="45" y="116"/>
                    </a:lnTo>
                    <a:lnTo>
                      <a:pt x="43" y="112"/>
                    </a:lnTo>
                    <a:lnTo>
                      <a:pt x="41" y="119"/>
                    </a:lnTo>
                    <a:lnTo>
                      <a:pt x="38" y="114"/>
                    </a:lnTo>
                    <a:lnTo>
                      <a:pt x="38" y="107"/>
                    </a:lnTo>
                    <a:lnTo>
                      <a:pt x="36" y="107"/>
                    </a:lnTo>
                    <a:lnTo>
                      <a:pt x="32" y="102"/>
                    </a:lnTo>
                    <a:lnTo>
                      <a:pt x="34" y="98"/>
                    </a:lnTo>
                    <a:lnTo>
                      <a:pt x="32" y="93"/>
                    </a:lnTo>
                    <a:lnTo>
                      <a:pt x="31" y="96"/>
                    </a:lnTo>
                    <a:lnTo>
                      <a:pt x="29" y="105"/>
                    </a:lnTo>
                    <a:lnTo>
                      <a:pt x="27" y="111"/>
                    </a:lnTo>
                    <a:lnTo>
                      <a:pt x="23" y="107"/>
                    </a:lnTo>
                    <a:lnTo>
                      <a:pt x="16" y="105"/>
                    </a:lnTo>
                    <a:lnTo>
                      <a:pt x="16" y="102"/>
                    </a:lnTo>
                    <a:lnTo>
                      <a:pt x="16" y="100"/>
                    </a:lnTo>
                    <a:lnTo>
                      <a:pt x="16" y="96"/>
                    </a:lnTo>
                    <a:lnTo>
                      <a:pt x="15" y="103"/>
                    </a:lnTo>
                    <a:lnTo>
                      <a:pt x="13" y="105"/>
                    </a:lnTo>
                    <a:lnTo>
                      <a:pt x="11" y="111"/>
                    </a:lnTo>
                    <a:lnTo>
                      <a:pt x="6" y="111"/>
                    </a:lnTo>
                    <a:lnTo>
                      <a:pt x="4" y="109"/>
                    </a:lnTo>
                    <a:lnTo>
                      <a:pt x="7" y="96"/>
                    </a:lnTo>
                    <a:lnTo>
                      <a:pt x="4" y="94"/>
                    </a:lnTo>
                    <a:lnTo>
                      <a:pt x="0" y="100"/>
                    </a:lnTo>
                    <a:lnTo>
                      <a:pt x="0" y="94"/>
                    </a:lnTo>
                    <a:lnTo>
                      <a:pt x="2" y="93"/>
                    </a:lnTo>
                    <a:lnTo>
                      <a:pt x="4" y="89"/>
                    </a:lnTo>
                    <a:lnTo>
                      <a:pt x="4" y="82"/>
                    </a:lnTo>
                    <a:lnTo>
                      <a:pt x="7" y="82"/>
                    </a:lnTo>
                    <a:lnTo>
                      <a:pt x="9" y="78"/>
                    </a:lnTo>
                    <a:lnTo>
                      <a:pt x="11" y="77"/>
                    </a:lnTo>
                    <a:lnTo>
                      <a:pt x="13" y="77"/>
                    </a:lnTo>
                    <a:lnTo>
                      <a:pt x="16" y="80"/>
                    </a:lnTo>
                    <a:lnTo>
                      <a:pt x="18" y="78"/>
                    </a:lnTo>
                    <a:lnTo>
                      <a:pt x="20" y="78"/>
                    </a:lnTo>
                    <a:lnTo>
                      <a:pt x="23" y="69"/>
                    </a:lnTo>
                    <a:lnTo>
                      <a:pt x="25" y="68"/>
                    </a:lnTo>
                    <a:lnTo>
                      <a:pt x="27" y="61"/>
                    </a:lnTo>
                    <a:lnTo>
                      <a:pt x="27" y="62"/>
                    </a:lnTo>
                    <a:lnTo>
                      <a:pt x="29" y="62"/>
                    </a:lnTo>
                    <a:lnTo>
                      <a:pt x="32" y="61"/>
                    </a:lnTo>
                    <a:lnTo>
                      <a:pt x="32" y="57"/>
                    </a:lnTo>
                    <a:lnTo>
                      <a:pt x="36" y="57"/>
                    </a:lnTo>
                    <a:lnTo>
                      <a:pt x="40" y="52"/>
                    </a:lnTo>
                    <a:lnTo>
                      <a:pt x="43" y="50"/>
                    </a:lnTo>
                    <a:lnTo>
                      <a:pt x="40" y="50"/>
                    </a:lnTo>
                    <a:lnTo>
                      <a:pt x="43" y="41"/>
                    </a:lnTo>
                    <a:lnTo>
                      <a:pt x="45" y="3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49" name="Freeform 1786">
                <a:extLst>
                  <a:ext uri="{FF2B5EF4-FFF2-40B4-BE49-F238E27FC236}">
                    <a16:creationId xmlns:a16="http://schemas.microsoft.com/office/drawing/2014/main" id="{54660ABE-6A2B-6E4D-8345-81AA08C941C8}"/>
                  </a:ext>
                </a:extLst>
              </p:cNvPr>
              <p:cNvSpPr>
                <a:spLocks/>
              </p:cNvSpPr>
              <p:nvPr/>
            </p:nvSpPr>
            <p:spPr bwMode="auto">
              <a:xfrm>
                <a:off x="730" y="688"/>
                <a:ext cx="116" cy="119"/>
              </a:xfrm>
              <a:custGeom>
                <a:avLst/>
                <a:gdLst>
                  <a:gd name="T0" fmla="*/ 47 w 116"/>
                  <a:gd name="T1" fmla="*/ 36 h 119"/>
                  <a:gd name="T2" fmla="*/ 52 w 116"/>
                  <a:gd name="T3" fmla="*/ 28 h 119"/>
                  <a:gd name="T4" fmla="*/ 57 w 116"/>
                  <a:gd name="T5" fmla="*/ 21 h 119"/>
                  <a:gd name="T6" fmla="*/ 65 w 116"/>
                  <a:gd name="T7" fmla="*/ 14 h 119"/>
                  <a:gd name="T8" fmla="*/ 70 w 116"/>
                  <a:gd name="T9" fmla="*/ 14 h 119"/>
                  <a:gd name="T10" fmla="*/ 79 w 116"/>
                  <a:gd name="T11" fmla="*/ 12 h 119"/>
                  <a:gd name="T12" fmla="*/ 81 w 116"/>
                  <a:gd name="T13" fmla="*/ 21 h 119"/>
                  <a:gd name="T14" fmla="*/ 82 w 116"/>
                  <a:gd name="T15" fmla="*/ 16 h 119"/>
                  <a:gd name="T16" fmla="*/ 88 w 116"/>
                  <a:gd name="T17" fmla="*/ 16 h 119"/>
                  <a:gd name="T18" fmla="*/ 97 w 116"/>
                  <a:gd name="T19" fmla="*/ 12 h 119"/>
                  <a:gd name="T20" fmla="*/ 90 w 116"/>
                  <a:gd name="T21" fmla="*/ 7 h 119"/>
                  <a:gd name="T22" fmla="*/ 100 w 116"/>
                  <a:gd name="T23" fmla="*/ 0 h 119"/>
                  <a:gd name="T24" fmla="*/ 116 w 116"/>
                  <a:gd name="T25" fmla="*/ 16 h 119"/>
                  <a:gd name="T26" fmla="*/ 113 w 116"/>
                  <a:gd name="T27" fmla="*/ 21 h 119"/>
                  <a:gd name="T28" fmla="*/ 102 w 116"/>
                  <a:gd name="T29" fmla="*/ 28 h 119"/>
                  <a:gd name="T30" fmla="*/ 109 w 116"/>
                  <a:gd name="T31" fmla="*/ 43 h 119"/>
                  <a:gd name="T32" fmla="*/ 106 w 116"/>
                  <a:gd name="T33" fmla="*/ 44 h 119"/>
                  <a:gd name="T34" fmla="*/ 106 w 116"/>
                  <a:gd name="T35" fmla="*/ 50 h 119"/>
                  <a:gd name="T36" fmla="*/ 109 w 116"/>
                  <a:gd name="T37" fmla="*/ 61 h 119"/>
                  <a:gd name="T38" fmla="*/ 95 w 116"/>
                  <a:gd name="T39" fmla="*/ 69 h 119"/>
                  <a:gd name="T40" fmla="*/ 93 w 116"/>
                  <a:gd name="T41" fmla="*/ 84 h 119"/>
                  <a:gd name="T42" fmla="*/ 84 w 116"/>
                  <a:gd name="T43" fmla="*/ 89 h 119"/>
                  <a:gd name="T44" fmla="*/ 79 w 116"/>
                  <a:gd name="T45" fmla="*/ 53 h 119"/>
                  <a:gd name="T46" fmla="*/ 72 w 116"/>
                  <a:gd name="T47" fmla="*/ 61 h 119"/>
                  <a:gd name="T48" fmla="*/ 72 w 116"/>
                  <a:gd name="T49" fmla="*/ 71 h 119"/>
                  <a:gd name="T50" fmla="*/ 63 w 116"/>
                  <a:gd name="T51" fmla="*/ 69 h 119"/>
                  <a:gd name="T52" fmla="*/ 63 w 116"/>
                  <a:gd name="T53" fmla="*/ 77 h 119"/>
                  <a:gd name="T54" fmla="*/ 66 w 116"/>
                  <a:gd name="T55" fmla="*/ 87 h 119"/>
                  <a:gd name="T56" fmla="*/ 61 w 116"/>
                  <a:gd name="T57" fmla="*/ 100 h 119"/>
                  <a:gd name="T58" fmla="*/ 54 w 116"/>
                  <a:gd name="T59" fmla="*/ 84 h 119"/>
                  <a:gd name="T60" fmla="*/ 50 w 116"/>
                  <a:gd name="T61" fmla="*/ 93 h 119"/>
                  <a:gd name="T62" fmla="*/ 52 w 116"/>
                  <a:gd name="T63" fmla="*/ 98 h 119"/>
                  <a:gd name="T64" fmla="*/ 52 w 116"/>
                  <a:gd name="T65" fmla="*/ 109 h 119"/>
                  <a:gd name="T66" fmla="*/ 47 w 116"/>
                  <a:gd name="T67" fmla="*/ 116 h 119"/>
                  <a:gd name="T68" fmla="*/ 41 w 116"/>
                  <a:gd name="T69" fmla="*/ 119 h 119"/>
                  <a:gd name="T70" fmla="*/ 36 w 116"/>
                  <a:gd name="T71" fmla="*/ 107 h 119"/>
                  <a:gd name="T72" fmla="*/ 32 w 116"/>
                  <a:gd name="T73" fmla="*/ 93 h 119"/>
                  <a:gd name="T74" fmla="*/ 27 w 116"/>
                  <a:gd name="T75" fmla="*/ 111 h 119"/>
                  <a:gd name="T76" fmla="*/ 16 w 116"/>
                  <a:gd name="T77" fmla="*/ 102 h 119"/>
                  <a:gd name="T78" fmla="*/ 15 w 116"/>
                  <a:gd name="T79" fmla="*/ 103 h 119"/>
                  <a:gd name="T80" fmla="*/ 6 w 116"/>
                  <a:gd name="T81" fmla="*/ 111 h 119"/>
                  <a:gd name="T82" fmla="*/ 4 w 116"/>
                  <a:gd name="T83" fmla="*/ 94 h 119"/>
                  <a:gd name="T84" fmla="*/ 2 w 116"/>
                  <a:gd name="T85" fmla="*/ 93 h 119"/>
                  <a:gd name="T86" fmla="*/ 7 w 116"/>
                  <a:gd name="T87" fmla="*/ 82 h 119"/>
                  <a:gd name="T88" fmla="*/ 13 w 116"/>
                  <a:gd name="T89" fmla="*/ 77 h 119"/>
                  <a:gd name="T90" fmla="*/ 20 w 116"/>
                  <a:gd name="T91" fmla="*/ 78 h 119"/>
                  <a:gd name="T92" fmla="*/ 27 w 116"/>
                  <a:gd name="T93" fmla="*/ 61 h 119"/>
                  <a:gd name="T94" fmla="*/ 32 w 116"/>
                  <a:gd name="T95" fmla="*/ 61 h 119"/>
                  <a:gd name="T96" fmla="*/ 40 w 116"/>
                  <a:gd name="T97" fmla="*/ 52 h 119"/>
                  <a:gd name="T98" fmla="*/ 43 w 116"/>
                  <a:gd name="T99" fmla="*/ 4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119">
                    <a:moveTo>
                      <a:pt x="45" y="39"/>
                    </a:moveTo>
                    <a:lnTo>
                      <a:pt x="45" y="39"/>
                    </a:lnTo>
                    <a:lnTo>
                      <a:pt x="47" y="36"/>
                    </a:lnTo>
                    <a:lnTo>
                      <a:pt x="48" y="34"/>
                    </a:lnTo>
                    <a:lnTo>
                      <a:pt x="50" y="32"/>
                    </a:lnTo>
                    <a:lnTo>
                      <a:pt x="52" y="28"/>
                    </a:lnTo>
                    <a:lnTo>
                      <a:pt x="54" y="28"/>
                    </a:lnTo>
                    <a:lnTo>
                      <a:pt x="54" y="25"/>
                    </a:lnTo>
                    <a:lnTo>
                      <a:pt x="57" y="21"/>
                    </a:lnTo>
                    <a:lnTo>
                      <a:pt x="57" y="18"/>
                    </a:lnTo>
                    <a:lnTo>
                      <a:pt x="65" y="16"/>
                    </a:lnTo>
                    <a:lnTo>
                      <a:pt x="65" y="14"/>
                    </a:lnTo>
                    <a:lnTo>
                      <a:pt x="68" y="14"/>
                    </a:lnTo>
                    <a:lnTo>
                      <a:pt x="70" y="16"/>
                    </a:lnTo>
                    <a:lnTo>
                      <a:pt x="70" y="14"/>
                    </a:lnTo>
                    <a:lnTo>
                      <a:pt x="75" y="14"/>
                    </a:lnTo>
                    <a:lnTo>
                      <a:pt x="75" y="12"/>
                    </a:lnTo>
                    <a:lnTo>
                      <a:pt x="79" y="12"/>
                    </a:lnTo>
                    <a:lnTo>
                      <a:pt x="77" y="16"/>
                    </a:lnTo>
                    <a:lnTo>
                      <a:pt x="79" y="21"/>
                    </a:lnTo>
                    <a:lnTo>
                      <a:pt x="81" y="21"/>
                    </a:lnTo>
                    <a:lnTo>
                      <a:pt x="79" y="16"/>
                    </a:lnTo>
                    <a:lnTo>
                      <a:pt x="81" y="14"/>
                    </a:lnTo>
                    <a:lnTo>
                      <a:pt x="82" y="16"/>
                    </a:lnTo>
                    <a:lnTo>
                      <a:pt x="88" y="19"/>
                    </a:lnTo>
                    <a:lnTo>
                      <a:pt x="90" y="19"/>
                    </a:lnTo>
                    <a:lnTo>
                      <a:pt x="88" y="16"/>
                    </a:lnTo>
                    <a:lnTo>
                      <a:pt x="93" y="18"/>
                    </a:lnTo>
                    <a:lnTo>
                      <a:pt x="97" y="14"/>
                    </a:lnTo>
                    <a:lnTo>
                      <a:pt x="97" y="12"/>
                    </a:lnTo>
                    <a:lnTo>
                      <a:pt x="93" y="12"/>
                    </a:lnTo>
                    <a:lnTo>
                      <a:pt x="91" y="11"/>
                    </a:lnTo>
                    <a:lnTo>
                      <a:pt x="90" y="7"/>
                    </a:lnTo>
                    <a:lnTo>
                      <a:pt x="93" y="5"/>
                    </a:lnTo>
                    <a:lnTo>
                      <a:pt x="95" y="2"/>
                    </a:lnTo>
                    <a:lnTo>
                      <a:pt x="100" y="0"/>
                    </a:lnTo>
                    <a:lnTo>
                      <a:pt x="106" y="5"/>
                    </a:lnTo>
                    <a:lnTo>
                      <a:pt x="106" y="7"/>
                    </a:lnTo>
                    <a:lnTo>
                      <a:pt x="116" y="16"/>
                    </a:lnTo>
                    <a:lnTo>
                      <a:pt x="116" y="19"/>
                    </a:lnTo>
                    <a:lnTo>
                      <a:pt x="116" y="21"/>
                    </a:lnTo>
                    <a:lnTo>
                      <a:pt x="113" y="21"/>
                    </a:lnTo>
                    <a:lnTo>
                      <a:pt x="111" y="25"/>
                    </a:lnTo>
                    <a:lnTo>
                      <a:pt x="104" y="27"/>
                    </a:lnTo>
                    <a:lnTo>
                      <a:pt x="102" y="28"/>
                    </a:lnTo>
                    <a:lnTo>
                      <a:pt x="102" y="30"/>
                    </a:lnTo>
                    <a:lnTo>
                      <a:pt x="102" y="34"/>
                    </a:lnTo>
                    <a:lnTo>
                      <a:pt x="109" y="43"/>
                    </a:lnTo>
                    <a:lnTo>
                      <a:pt x="109" y="46"/>
                    </a:lnTo>
                    <a:lnTo>
                      <a:pt x="107" y="46"/>
                    </a:lnTo>
                    <a:lnTo>
                      <a:pt x="106" y="44"/>
                    </a:lnTo>
                    <a:lnTo>
                      <a:pt x="102" y="46"/>
                    </a:lnTo>
                    <a:lnTo>
                      <a:pt x="104" y="50"/>
                    </a:lnTo>
                    <a:lnTo>
                      <a:pt x="106" y="50"/>
                    </a:lnTo>
                    <a:lnTo>
                      <a:pt x="107" y="53"/>
                    </a:lnTo>
                    <a:lnTo>
                      <a:pt x="107" y="55"/>
                    </a:lnTo>
                    <a:lnTo>
                      <a:pt x="109" y="61"/>
                    </a:lnTo>
                    <a:lnTo>
                      <a:pt x="107" y="64"/>
                    </a:lnTo>
                    <a:lnTo>
                      <a:pt x="102" y="68"/>
                    </a:lnTo>
                    <a:lnTo>
                      <a:pt x="95" y="69"/>
                    </a:lnTo>
                    <a:lnTo>
                      <a:pt x="93" y="71"/>
                    </a:lnTo>
                    <a:lnTo>
                      <a:pt x="91" y="75"/>
                    </a:lnTo>
                    <a:lnTo>
                      <a:pt x="93" y="84"/>
                    </a:lnTo>
                    <a:lnTo>
                      <a:pt x="91" y="87"/>
                    </a:lnTo>
                    <a:lnTo>
                      <a:pt x="88" y="89"/>
                    </a:lnTo>
                    <a:lnTo>
                      <a:pt x="84" y="89"/>
                    </a:lnTo>
                    <a:lnTo>
                      <a:pt x="77" y="78"/>
                    </a:lnTo>
                    <a:lnTo>
                      <a:pt x="81" y="53"/>
                    </a:lnTo>
                    <a:lnTo>
                      <a:pt x="79" y="53"/>
                    </a:lnTo>
                    <a:lnTo>
                      <a:pt x="75" y="55"/>
                    </a:lnTo>
                    <a:lnTo>
                      <a:pt x="72" y="55"/>
                    </a:lnTo>
                    <a:lnTo>
                      <a:pt x="72" y="61"/>
                    </a:lnTo>
                    <a:lnTo>
                      <a:pt x="70" y="62"/>
                    </a:lnTo>
                    <a:lnTo>
                      <a:pt x="72" y="64"/>
                    </a:lnTo>
                    <a:lnTo>
                      <a:pt x="72" y="71"/>
                    </a:lnTo>
                    <a:lnTo>
                      <a:pt x="68" y="75"/>
                    </a:lnTo>
                    <a:lnTo>
                      <a:pt x="66" y="69"/>
                    </a:lnTo>
                    <a:lnTo>
                      <a:pt x="63" y="69"/>
                    </a:lnTo>
                    <a:lnTo>
                      <a:pt x="63" y="71"/>
                    </a:lnTo>
                    <a:lnTo>
                      <a:pt x="61" y="75"/>
                    </a:lnTo>
                    <a:lnTo>
                      <a:pt x="63" y="77"/>
                    </a:lnTo>
                    <a:lnTo>
                      <a:pt x="66" y="77"/>
                    </a:lnTo>
                    <a:lnTo>
                      <a:pt x="68" y="84"/>
                    </a:lnTo>
                    <a:lnTo>
                      <a:pt x="66" y="87"/>
                    </a:lnTo>
                    <a:lnTo>
                      <a:pt x="63" y="91"/>
                    </a:lnTo>
                    <a:lnTo>
                      <a:pt x="63" y="96"/>
                    </a:lnTo>
                    <a:lnTo>
                      <a:pt x="61" y="100"/>
                    </a:lnTo>
                    <a:lnTo>
                      <a:pt x="61" y="98"/>
                    </a:lnTo>
                    <a:lnTo>
                      <a:pt x="59" y="100"/>
                    </a:lnTo>
                    <a:lnTo>
                      <a:pt x="54" y="84"/>
                    </a:lnTo>
                    <a:lnTo>
                      <a:pt x="52" y="86"/>
                    </a:lnTo>
                    <a:lnTo>
                      <a:pt x="50" y="84"/>
                    </a:lnTo>
                    <a:lnTo>
                      <a:pt x="50" y="93"/>
                    </a:lnTo>
                    <a:lnTo>
                      <a:pt x="52" y="94"/>
                    </a:lnTo>
                    <a:lnTo>
                      <a:pt x="50" y="96"/>
                    </a:lnTo>
                    <a:lnTo>
                      <a:pt x="52" y="98"/>
                    </a:lnTo>
                    <a:lnTo>
                      <a:pt x="47" y="100"/>
                    </a:lnTo>
                    <a:lnTo>
                      <a:pt x="50" y="102"/>
                    </a:lnTo>
                    <a:lnTo>
                      <a:pt x="52" y="109"/>
                    </a:lnTo>
                    <a:lnTo>
                      <a:pt x="50" y="109"/>
                    </a:lnTo>
                    <a:lnTo>
                      <a:pt x="50" y="114"/>
                    </a:lnTo>
                    <a:lnTo>
                      <a:pt x="47" y="116"/>
                    </a:lnTo>
                    <a:lnTo>
                      <a:pt x="45" y="116"/>
                    </a:lnTo>
                    <a:lnTo>
                      <a:pt x="43" y="112"/>
                    </a:lnTo>
                    <a:lnTo>
                      <a:pt x="41" y="119"/>
                    </a:lnTo>
                    <a:lnTo>
                      <a:pt x="38" y="114"/>
                    </a:lnTo>
                    <a:lnTo>
                      <a:pt x="38" y="107"/>
                    </a:lnTo>
                    <a:lnTo>
                      <a:pt x="36" y="107"/>
                    </a:lnTo>
                    <a:lnTo>
                      <a:pt x="32" y="102"/>
                    </a:lnTo>
                    <a:lnTo>
                      <a:pt x="34" y="98"/>
                    </a:lnTo>
                    <a:lnTo>
                      <a:pt x="32" y="93"/>
                    </a:lnTo>
                    <a:lnTo>
                      <a:pt x="31" y="96"/>
                    </a:lnTo>
                    <a:lnTo>
                      <a:pt x="29" y="105"/>
                    </a:lnTo>
                    <a:lnTo>
                      <a:pt x="27" y="111"/>
                    </a:lnTo>
                    <a:lnTo>
                      <a:pt x="23" y="107"/>
                    </a:lnTo>
                    <a:lnTo>
                      <a:pt x="16" y="105"/>
                    </a:lnTo>
                    <a:lnTo>
                      <a:pt x="16" y="102"/>
                    </a:lnTo>
                    <a:lnTo>
                      <a:pt x="16" y="100"/>
                    </a:lnTo>
                    <a:lnTo>
                      <a:pt x="16" y="96"/>
                    </a:lnTo>
                    <a:lnTo>
                      <a:pt x="15" y="103"/>
                    </a:lnTo>
                    <a:lnTo>
                      <a:pt x="13" y="105"/>
                    </a:lnTo>
                    <a:lnTo>
                      <a:pt x="11" y="111"/>
                    </a:lnTo>
                    <a:lnTo>
                      <a:pt x="6" y="111"/>
                    </a:lnTo>
                    <a:lnTo>
                      <a:pt x="4" y="109"/>
                    </a:lnTo>
                    <a:lnTo>
                      <a:pt x="7" y="96"/>
                    </a:lnTo>
                    <a:lnTo>
                      <a:pt x="4" y="94"/>
                    </a:lnTo>
                    <a:lnTo>
                      <a:pt x="0" y="100"/>
                    </a:lnTo>
                    <a:lnTo>
                      <a:pt x="0" y="94"/>
                    </a:lnTo>
                    <a:lnTo>
                      <a:pt x="2" y="93"/>
                    </a:lnTo>
                    <a:lnTo>
                      <a:pt x="4" y="89"/>
                    </a:lnTo>
                    <a:lnTo>
                      <a:pt x="4" y="82"/>
                    </a:lnTo>
                    <a:lnTo>
                      <a:pt x="7" y="82"/>
                    </a:lnTo>
                    <a:lnTo>
                      <a:pt x="9" y="78"/>
                    </a:lnTo>
                    <a:lnTo>
                      <a:pt x="11" y="77"/>
                    </a:lnTo>
                    <a:lnTo>
                      <a:pt x="13" y="77"/>
                    </a:lnTo>
                    <a:lnTo>
                      <a:pt x="16" y="80"/>
                    </a:lnTo>
                    <a:lnTo>
                      <a:pt x="18" y="78"/>
                    </a:lnTo>
                    <a:lnTo>
                      <a:pt x="20" y="78"/>
                    </a:lnTo>
                    <a:lnTo>
                      <a:pt x="23" y="69"/>
                    </a:lnTo>
                    <a:lnTo>
                      <a:pt x="25" y="68"/>
                    </a:lnTo>
                    <a:lnTo>
                      <a:pt x="27" y="61"/>
                    </a:lnTo>
                    <a:lnTo>
                      <a:pt x="27" y="62"/>
                    </a:lnTo>
                    <a:lnTo>
                      <a:pt x="29" y="62"/>
                    </a:lnTo>
                    <a:lnTo>
                      <a:pt x="32" y="61"/>
                    </a:lnTo>
                    <a:lnTo>
                      <a:pt x="32" y="57"/>
                    </a:lnTo>
                    <a:lnTo>
                      <a:pt x="36" y="57"/>
                    </a:lnTo>
                    <a:lnTo>
                      <a:pt x="40" y="52"/>
                    </a:lnTo>
                    <a:lnTo>
                      <a:pt x="43" y="50"/>
                    </a:lnTo>
                    <a:lnTo>
                      <a:pt x="40" y="50"/>
                    </a:lnTo>
                    <a:lnTo>
                      <a:pt x="43" y="41"/>
                    </a:lnTo>
                    <a:lnTo>
                      <a:pt x="45" y="3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0" name="Freeform 1787">
                <a:extLst>
                  <a:ext uri="{FF2B5EF4-FFF2-40B4-BE49-F238E27FC236}">
                    <a16:creationId xmlns:a16="http://schemas.microsoft.com/office/drawing/2014/main" id="{43DBA0DC-EC8C-374A-B6AC-C015089BC249}"/>
                  </a:ext>
                </a:extLst>
              </p:cNvPr>
              <p:cNvSpPr>
                <a:spLocks/>
              </p:cNvSpPr>
              <p:nvPr/>
            </p:nvSpPr>
            <p:spPr bwMode="auto">
              <a:xfrm>
                <a:off x="857" y="734"/>
                <a:ext cx="21" cy="13"/>
              </a:xfrm>
              <a:custGeom>
                <a:avLst/>
                <a:gdLst>
                  <a:gd name="T0" fmla="*/ 13 w 21"/>
                  <a:gd name="T1" fmla="*/ 0 h 13"/>
                  <a:gd name="T2" fmla="*/ 16 w 21"/>
                  <a:gd name="T3" fmla="*/ 2 h 13"/>
                  <a:gd name="T4" fmla="*/ 21 w 21"/>
                  <a:gd name="T5" fmla="*/ 7 h 13"/>
                  <a:gd name="T6" fmla="*/ 20 w 21"/>
                  <a:gd name="T7" fmla="*/ 13 h 13"/>
                  <a:gd name="T8" fmla="*/ 13 w 21"/>
                  <a:gd name="T9" fmla="*/ 13 h 13"/>
                  <a:gd name="T10" fmla="*/ 4 w 21"/>
                  <a:gd name="T11" fmla="*/ 11 h 13"/>
                  <a:gd name="T12" fmla="*/ 0 w 21"/>
                  <a:gd name="T13" fmla="*/ 7 h 13"/>
                  <a:gd name="T14" fmla="*/ 2 w 21"/>
                  <a:gd name="T15" fmla="*/ 4 h 13"/>
                  <a:gd name="T16" fmla="*/ 13 w 2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3" y="0"/>
                    </a:moveTo>
                    <a:lnTo>
                      <a:pt x="16" y="2"/>
                    </a:lnTo>
                    <a:lnTo>
                      <a:pt x="21" y="7"/>
                    </a:lnTo>
                    <a:lnTo>
                      <a:pt x="20" y="13"/>
                    </a:lnTo>
                    <a:lnTo>
                      <a:pt x="13" y="13"/>
                    </a:lnTo>
                    <a:lnTo>
                      <a:pt x="4" y="11"/>
                    </a:lnTo>
                    <a:lnTo>
                      <a:pt x="0" y="7"/>
                    </a:lnTo>
                    <a:lnTo>
                      <a:pt x="2" y="4"/>
                    </a:lnTo>
                    <a:lnTo>
                      <a:pt x="1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1" name="Freeform 1788">
                <a:extLst>
                  <a:ext uri="{FF2B5EF4-FFF2-40B4-BE49-F238E27FC236}">
                    <a16:creationId xmlns:a16="http://schemas.microsoft.com/office/drawing/2014/main" id="{0BF07D63-0AF4-AC43-8C17-542546DF5FA7}"/>
                  </a:ext>
                </a:extLst>
              </p:cNvPr>
              <p:cNvSpPr>
                <a:spLocks/>
              </p:cNvSpPr>
              <p:nvPr/>
            </p:nvSpPr>
            <p:spPr bwMode="auto">
              <a:xfrm>
                <a:off x="857" y="734"/>
                <a:ext cx="21" cy="13"/>
              </a:xfrm>
              <a:custGeom>
                <a:avLst/>
                <a:gdLst>
                  <a:gd name="T0" fmla="*/ 13 w 21"/>
                  <a:gd name="T1" fmla="*/ 0 h 13"/>
                  <a:gd name="T2" fmla="*/ 16 w 21"/>
                  <a:gd name="T3" fmla="*/ 2 h 13"/>
                  <a:gd name="T4" fmla="*/ 21 w 21"/>
                  <a:gd name="T5" fmla="*/ 7 h 13"/>
                  <a:gd name="T6" fmla="*/ 20 w 21"/>
                  <a:gd name="T7" fmla="*/ 13 h 13"/>
                  <a:gd name="T8" fmla="*/ 13 w 21"/>
                  <a:gd name="T9" fmla="*/ 13 h 13"/>
                  <a:gd name="T10" fmla="*/ 4 w 21"/>
                  <a:gd name="T11" fmla="*/ 11 h 13"/>
                  <a:gd name="T12" fmla="*/ 0 w 21"/>
                  <a:gd name="T13" fmla="*/ 7 h 13"/>
                  <a:gd name="T14" fmla="*/ 2 w 21"/>
                  <a:gd name="T15" fmla="*/ 4 h 13"/>
                  <a:gd name="T16" fmla="*/ 13 w 21"/>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3" y="0"/>
                    </a:moveTo>
                    <a:lnTo>
                      <a:pt x="16" y="2"/>
                    </a:lnTo>
                    <a:lnTo>
                      <a:pt x="21" y="7"/>
                    </a:lnTo>
                    <a:lnTo>
                      <a:pt x="20" y="13"/>
                    </a:lnTo>
                    <a:lnTo>
                      <a:pt x="13" y="13"/>
                    </a:lnTo>
                    <a:lnTo>
                      <a:pt x="4" y="11"/>
                    </a:lnTo>
                    <a:lnTo>
                      <a:pt x="0" y="7"/>
                    </a:lnTo>
                    <a:lnTo>
                      <a:pt x="2" y="4"/>
                    </a:lnTo>
                    <a:lnTo>
                      <a:pt x="1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2" name="Freeform 1789">
                <a:extLst>
                  <a:ext uri="{FF2B5EF4-FFF2-40B4-BE49-F238E27FC236}">
                    <a16:creationId xmlns:a16="http://schemas.microsoft.com/office/drawing/2014/main" id="{ED96DEA1-46BE-E749-82DC-96F9A6A13BDD}"/>
                  </a:ext>
                </a:extLst>
              </p:cNvPr>
              <p:cNvSpPr>
                <a:spLocks/>
              </p:cNvSpPr>
              <p:nvPr/>
            </p:nvSpPr>
            <p:spPr bwMode="auto">
              <a:xfrm>
                <a:off x="880" y="645"/>
                <a:ext cx="59" cy="57"/>
              </a:xfrm>
              <a:custGeom>
                <a:avLst/>
                <a:gdLst>
                  <a:gd name="T0" fmla="*/ 23 w 59"/>
                  <a:gd name="T1" fmla="*/ 5 h 57"/>
                  <a:gd name="T2" fmla="*/ 25 w 59"/>
                  <a:gd name="T3" fmla="*/ 7 h 57"/>
                  <a:gd name="T4" fmla="*/ 25 w 59"/>
                  <a:gd name="T5" fmla="*/ 5 h 57"/>
                  <a:gd name="T6" fmla="*/ 29 w 59"/>
                  <a:gd name="T7" fmla="*/ 4 h 57"/>
                  <a:gd name="T8" fmla="*/ 38 w 59"/>
                  <a:gd name="T9" fmla="*/ 2 h 57"/>
                  <a:gd name="T10" fmla="*/ 38 w 59"/>
                  <a:gd name="T11" fmla="*/ 4 h 57"/>
                  <a:gd name="T12" fmla="*/ 41 w 59"/>
                  <a:gd name="T13" fmla="*/ 5 h 57"/>
                  <a:gd name="T14" fmla="*/ 43 w 59"/>
                  <a:gd name="T15" fmla="*/ 2 h 57"/>
                  <a:gd name="T16" fmla="*/ 50 w 59"/>
                  <a:gd name="T17" fmla="*/ 0 h 57"/>
                  <a:gd name="T18" fmla="*/ 59 w 59"/>
                  <a:gd name="T19" fmla="*/ 2 h 57"/>
                  <a:gd name="T20" fmla="*/ 59 w 59"/>
                  <a:gd name="T21" fmla="*/ 5 h 57"/>
                  <a:gd name="T22" fmla="*/ 59 w 59"/>
                  <a:gd name="T23" fmla="*/ 11 h 57"/>
                  <a:gd name="T24" fmla="*/ 57 w 59"/>
                  <a:gd name="T25" fmla="*/ 14 h 57"/>
                  <a:gd name="T26" fmla="*/ 45 w 59"/>
                  <a:gd name="T27" fmla="*/ 18 h 57"/>
                  <a:gd name="T28" fmla="*/ 40 w 59"/>
                  <a:gd name="T29" fmla="*/ 18 h 57"/>
                  <a:gd name="T30" fmla="*/ 40 w 59"/>
                  <a:gd name="T31" fmla="*/ 20 h 57"/>
                  <a:gd name="T32" fmla="*/ 38 w 59"/>
                  <a:gd name="T33" fmla="*/ 20 h 57"/>
                  <a:gd name="T34" fmla="*/ 40 w 59"/>
                  <a:gd name="T35" fmla="*/ 23 h 57"/>
                  <a:gd name="T36" fmla="*/ 38 w 59"/>
                  <a:gd name="T37" fmla="*/ 23 h 57"/>
                  <a:gd name="T38" fmla="*/ 31 w 59"/>
                  <a:gd name="T39" fmla="*/ 23 h 57"/>
                  <a:gd name="T40" fmla="*/ 32 w 59"/>
                  <a:gd name="T41" fmla="*/ 25 h 57"/>
                  <a:gd name="T42" fmla="*/ 32 w 59"/>
                  <a:gd name="T43" fmla="*/ 29 h 57"/>
                  <a:gd name="T44" fmla="*/ 34 w 59"/>
                  <a:gd name="T45" fmla="*/ 25 h 57"/>
                  <a:gd name="T46" fmla="*/ 34 w 59"/>
                  <a:gd name="T47" fmla="*/ 29 h 57"/>
                  <a:gd name="T48" fmla="*/ 32 w 59"/>
                  <a:gd name="T49" fmla="*/ 30 h 57"/>
                  <a:gd name="T50" fmla="*/ 36 w 59"/>
                  <a:gd name="T51" fmla="*/ 27 h 57"/>
                  <a:gd name="T52" fmla="*/ 38 w 59"/>
                  <a:gd name="T53" fmla="*/ 27 h 57"/>
                  <a:gd name="T54" fmla="*/ 38 w 59"/>
                  <a:gd name="T55" fmla="*/ 30 h 57"/>
                  <a:gd name="T56" fmla="*/ 40 w 59"/>
                  <a:gd name="T57" fmla="*/ 29 h 57"/>
                  <a:gd name="T58" fmla="*/ 40 w 59"/>
                  <a:gd name="T59" fmla="*/ 25 h 57"/>
                  <a:gd name="T60" fmla="*/ 41 w 59"/>
                  <a:gd name="T61" fmla="*/ 23 h 57"/>
                  <a:gd name="T62" fmla="*/ 43 w 59"/>
                  <a:gd name="T63" fmla="*/ 27 h 57"/>
                  <a:gd name="T64" fmla="*/ 47 w 59"/>
                  <a:gd name="T65" fmla="*/ 27 h 57"/>
                  <a:gd name="T66" fmla="*/ 52 w 59"/>
                  <a:gd name="T67" fmla="*/ 25 h 57"/>
                  <a:gd name="T68" fmla="*/ 52 w 59"/>
                  <a:gd name="T69" fmla="*/ 45 h 57"/>
                  <a:gd name="T70" fmla="*/ 48 w 59"/>
                  <a:gd name="T71" fmla="*/ 48 h 57"/>
                  <a:gd name="T72" fmla="*/ 38 w 59"/>
                  <a:gd name="T73" fmla="*/ 52 h 57"/>
                  <a:gd name="T74" fmla="*/ 34 w 59"/>
                  <a:gd name="T75" fmla="*/ 50 h 57"/>
                  <a:gd name="T76" fmla="*/ 23 w 59"/>
                  <a:gd name="T77" fmla="*/ 57 h 57"/>
                  <a:gd name="T78" fmla="*/ 20 w 59"/>
                  <a:gd name="T79" fmla="*/ 57 h 57"/>
                  <a:gd name="T80" fmla="*/ 16 w 59"/>
                  <a:gd name="T81" fmla="*/ 55 h 57"/>
                  <a:gd name="T82" fmla="*/ 15 w 59"/>
                  <a:gd name="T83" fmla="*/ 52 h 57"/>
                  <a:gd name="T84" fmla="*/ 13 w 59"/>
                  <a:gd name="T85" fmla="*/ 50 h 57"/>
                  <a:gd name="T86" fmla="*/ 6 w 59"/>
                  <a:gd name="T87" fmla="*/ 46 h 57"/>
                  <a:gd name="T88" fmla="*/ 2 w 59"/>
                  <a:gd name="T89" fmla="*/ 43 h 57"/>
                  <a:gd name="T90" fmla="*/ 2 w 59"/>
                  <a:gd name="T91" fmla="*/ 39 h 57"/>
                  <a:gd name="T92" fmla="*/ 4 w 59"/>
                  <a:gd name="T93" fmla="*/ 37 h 57"/>
                  <a:gd name="T94" fmla="*/ 0 w 59"/>
                  <a:gd name="T95" fmla="*/ 25 h 57"/>
                  <a:gd name="T96" fmla="*/ 2 w 59"/>
                  <a:gd name="T97" fmla="*/ 18 h 57"/>
                  <a:gd name="T98" fmla="*/ 2 w 59"/>
                  <a:gd name="T99" fmla="*/ 16 h 57"/>
                  <a:gd name="T100" fmla="*/ 11 w 59"/>
                  <a:gd name="T101" fmla="*/ 14 h 57"/>
                  <a:gd name="T102" fmla="*/ 11 w 59"/>
                  <a:gd name="T103" fmla="*/ 12 h 57"/>
                  <a:gd name="T104" fmla="*/ 15 w 59"/>
                  <a:gd name="T105" fmla="*/ 11 h 57"/>
                  <a:gd name="T106" fmla="*/ 16 w 59"/>
                  <a:gd name="T107" fmla="*/ 11 h 57"/>
                  <a:gd name="T108" fmla="*/ 18 w 59"/>
                  <a:gd name="T109" fmla="*/ 7 h 57"/>
                  <a:gd name="T110" fmla="*/ 22 w 59"/>
                  <a:gd name="T111" fmla="*/ 7 h 57"/>
                  <a:gd name="T112" fmla="*/ 23 w 59"/>
                  <a:gd name="T113"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57">
                    <a:moveTo>
                      <a:pt x="23" y="5"/>
                    </a:moveTo>
                    <a:lnTo>
                      <a:pt x="25" y="7"/>
                    </a:lnTo>
                    <a:lnTo>
                      <a:pt x="25" y="5"/>
                    </a:lnTo>
                    <a:lnTo>
                      <a:pt x="29" y="4"/>
                    </a:lnTo>
                    <a:lnTo>
                      <a:pt x="38" y="2"/>
                    </a:lnTo>
                    <a:lnTo>
                      <a:pt x="38" y="4"/>
                    </a:lnTo>
                    <a:lnTo>
                      <a:pt x="41" y="5"/>
                    </a:lnTo>
                    <a:lnTo>
                      <a:pt x="43" y="2"/>
                    </a:lnTo>
                    <a:lnTo>
                      <a:pt x="50" y="0"/>
                    </a:lnTo>
                    <a:lnTo>
                      <a:pt x="59" y="2"/>
                    </a:lnTo>
                    <a:lnTo>
                      <a:pt x="59" y="5"/>
                    </a:lnTo>
                    <a:lnTo>
                      <a:pt x="59" y="11"/>
                    </a:lnTo>
                    <a:lnTo>
                      <a:pt x="57" y="14"/>
                    </a:lnTo>
                    <a:lnTo>
                      <a:pt x="45" y="18"/>
                    </a:lnTo>
                    <a:lnTo>
                      <a:pt x="40" y="18"/>
                    </a:lnTo>
                    <a:lnTo>
                      <a:pt x="40" y="20"/>
                    </a:lnTo>
                    <a:lnTo>
                      <a:pt x="38" y="20"/>
                    </a:lnTo>
                    <a:lnTo>
                      <a:pt x="40" y="23"/>
                    </a:lnTo>
                    <a:lnTo>
                      <a:pt x="38" y="23"/>
                    </a:lnTo>
                    <a:lnTo>
                      <a:pt x="31" y="23"/>
                    </a:lnTo>
                    <a:lnTo>
                      <a:pt x="32" y="25"/>
                    </a:lnTo>
                    <a:lnTo>
                      <a:pt x="32" y="29"/>
                    </a:lnTo>
                    <a:lnTo>
                      <a:pt x="34" y="25"/>
                    </a:lnTo>
                    <a:lnTo>
                      <a:pt x="34" y="29"/>
                    </a:lnTo>
                    <a:lnTo>
                      <a:pt x="32" y="30"/>
                    </a:lnTo>
                    <a:lnTo>
                      <a:pt x="36" y="27"/>
                    </a:lnTo>
                    <a:lnTo>
                      <a:pt x="38" y="27"/>
                    </a:lnTo>
                    <a:lnTo>
                      <a:pt x="38" y="30"/>
                    </a:lnTo>
                    <a:lnTo>
                      <a:pt x="40" y="29"/>
                    </a:lnTo>
                    <a:lnTo>
                      <a:pt x="40" y="25"/>
                    </a:lnTo>
                    <a:lnTo>
                      <a:pt x="41" y="23"/>
                    </a:lnTo>
                    <a:lnTo>
                      <a:pt x="43" y="27"/>
                    </a:lnTo>
                    <a:lnTo>
                      <a:pt x="47" y="27"/>
                    </a:lnTo>
                    <a:lnTo>
                      <a:pt x="52" y="25"/>
                    </a:lnTo>
                    <a:lnTo>
                      <a:pt x="52" y="45"/>
                    </a:lnTo>
                    <a:lnTo>
                      <a:pt x="48" y="48"/>
                    </a:lnTo>
                    <a:lnTo>
                      <a:pt x="38" y="52"/>
                    </a:lnTo>
                    <a:lnTo>
                      <a:pt x="34" y="50"/>
                    </a:lnTo>
                    <a:lnTo>
                      <a:pt x="23" y="57"/>
                    </a:lnTo>
                    <a:lnTo>
                      <a:pt x="20" y="57"/>
                    </a:lnTo>
                    <a:lnTo>
                      <a:pt x="16" y="55"/>
                    </a:lnTo>
                    <a:lnTo>
                      <a:pt x="15" y="52"/>
                    </a:lnTo>
                    <a:lnTo>
                      <a:pt x="13" y="50"/>
                    </a:lnTo>
                    <a:lnTo>
                      <a:pt x="6" y="46"/>
                    </a:lnTo>
                    <a:lnTo>
                      <a:pt x="2" y="43"/>
                    </a:lnTo>
                    <a:lnTo>
                      <a:pt x="2" y="39"/>
                    </a:lnTo>
                    <a:lnTo>
                      <a:pt x="4" y="37"/>
                    </a:lnTo>
                    <a:lnTo>
                      <a:pt x="0" y="25"/>
                    </a:lnTo>
                    <a:lnTo>
                      <a:pt x="2" y="18"/>
                    </a:lnTo>
                    <a:lnTo>
                      <a:pt x="2" y="16"/>
                    </a:lnTo>
                    <a:lnTo>
                      <a:pt x="11" y="14"/>
                    </a:lnTo>
                    <a:lnTo>
                      <a:pt x="11" y="12"/>
                    </a:lnTo>
                    <a:lnTo>
                      <a:pt x="15" y="11"/>
                    </a:lnTo>
                    <a:lnTo>
                      <a:pt x="16" y="11"/>
                    </a:lnTo>
                    <a:lnTo>
                      <a:pt x="18" y="7"/>
                    </a:lnTo>
                    <a:lnTo>
                      <a:pt x="22" y="7"/>
                    </a:lnTo>
                    <a:lnTo>
                      <a:pt x="23"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3" name="Freeform 1790">
                <a:extLst>
                  <a:ext uri="{FF2B5EF4-FFF2-40B4-BE49-F238E27FC236}">
                    <a16:creationId xmlns:a16="http://schemas.microsoft.com/office/drawing/2014/main" id="{68F9A94B-88F0-A249-B74F-694609C8952B}"/>
                  </a:ext>
                </a:extLst>
              </p:cNvPr>
              <p:cNvSpPr>
                <a:spLocks/>
              </p:cNvSpPr>
              <p:nvPr/>
            </p:nvSpPr>
            <p:spPr bwMode="auto">
              <a:xfrm>
                <a:off x="880" y="645"/>
                <a:ext cx="59" cy="57"/>
              </a:xfrm>
              <a:custGeom>
                <a:avLst/>
                <a:gdLst>
                  <a:gd name="T0" fmla="*/ 23 w 59"/>
                  <a:gd name="T1" fmla="*/ 5 h 57"/>
                  <a:gd name="T2" fmla="*/ 25 w 59"/>
                  <a:gd name="T3" fmla="*/ 7 h 57"/>
                  <a:gd name="T4" fmla="*/ 25 w 59"/>
                  <a:gd name="T5" fmla="*/ 5 h 57"/>
                  <a:gd name="T6" fmla="*/ 29 w 59"/>
                  <a:gd name="T7" fmla="*/ 4 h 57"/>
                  <a:gd name="T8" fmla="*/ 38 w 59"/>
                  <a:gd name="T9" fmla="*/ 2 h 57"/>
                  <a:gd name="T10" fmla="*/ 38 w 59"/>
                  <a:gd name="T11" fmla="*/ 4 h 57"/>
                  <a:gd name="T12" fmla="*/ 41 w 59"/>
                  <a:gd name="T13" fmla="*/ 5 h 57"/>
                  <a:gd name="T14" fmla="*/ 43 w 59"/>
                  <a:gd name="T15" fmla="*/ 2 h 57"/>
                  <a:gd name="T16" fmla="*/ 50 w 59"/>
                  <a:gd name="T17" fmla="*/ 0 h 57"/>
                  <a:gd name="T18" fmla="*/ 59 w 59"/>
                  <a:gd name="T19" fmla="*/ 2 h 57"/>
                  <a:gd name="T20" fmla="*/ 59 w 59"/>
                  <a:gd name="T21" fmla="*/ 5 h 57"/>
                  <a:gd name="T22" fmla="*/ 59 w 59"/>
                  <a:gd name="T23" fmla="*/ 11 h 57"/>
                  <a:gd name="T24" fmla="*/ 57 w 59"/>
                  <a:gd name="T25" fmla="*/ 14 h 57"/>
                  <a:gd name="T26" fmla="*/ 45 w 59"/>
                  <a:gd name="T27" fmla="*/ 18 h 57"/>
                  <a:gd name="T28" fmla="*/ 40 w 59"/>
                  <a:gd name="T29" fmla="*/ 18 h 57"/>
                  <a:gd name="T30" fmla="*/ 40 w 59"/>
                  <a:gd name="T31" fmla="*/ 20 h 57"/>
                  <a:gd name="T32" fmla="*/ 38 w 59"/>
                  <a:gd name="T33" fmla="*/ 20 h 57"/>
                  <a:gd name="T34" fmla="*/ 40 w 59"/>
                  <a:gd name="T35" fmla="*/ 23 h 57"/>
                  <a:gd name="T36" fmla="*/ 38 w 59"/>
                  <a:gd name="T37" fmla="*/ 23 h 57"/>
                  <a:gd name="T38" fmla="*/ 31 w 59"/>
                  <a:gd name="T39" fmla="*/ 23 h 57"/>
                  <a:gd name="T40" fmla="*/ 32 w 59"/>
                  <a:gd name="T41" fmla="*/ 25 h 57"/>
                  <a:gd name="T42" fmla="*/ 32 w 59"/>
                  <a:gd name="T43" fmla="*/ 29 h 57"/>
                  <a:gd name="T44" fmla="*/ 34 w 59"/>
                  <a:gd name="T45" fmla="*/ 25 h 57"/>
                  <a:gd name="T46" fmla="*/ 34 w 59"/>
                  <a:gd name="T47" fmla="*/ 29 h 57"/>
                  <a:gd name="T48" fmla="*/ 32 w 59"/>
                  <a:gd name="T49" fmla="*/ 30 h 57"/>
                  <a:gd name="T50" fmla="*/ 36 w 59"/>
                  <a:gd name="T51" fmla="*/ 27 h 57"/>
                  <a:gd name="T52" fmla="*/ 38 w 59"/>
                  <a:gd name="T53" fmla="*/ 27 h 57"/>
                  <a:gd name="T54" fmla="*/ 38 w 59"/>
                  <a:gd name="T55" fmla="*/ 30 h 57"/>
                  <a:gd name="T56" fmla="*/ 40 w 59"/>
                  <a:gd name="T57" fmla="*/ 29 h 57"/>
                  <a:gd name="T58" fmla="*/ 40 w 59"/>
                  <a:gd name="T59" fmla="*/ 25 h 57"/>
                  <a:gd name="T60" fmla="*/ 41 w 59"/>
                  <a:gd name="T61" fmla="*/ 23 h 57"/>
                  <a:gd name="T62" fmla="*/ 43 w 59"/>
                  <a:gd name="T63" fmla="*/ 27 h 57"/>
                  <a:gd name="T64" fmla="*/ 47 w 59"/>
                  <a:gd name="T65" fmla="*/ 27 h 57"/>
                  <a:gd name="T66" fmla="*/ 52 w 59"/>
                  <a:gd name="T67" fmla="*/ 25 h 57"/>
                  <a:gd name="T68" fmla="*/ 52 w 59"/>
                  <a:gd name="T69" fmla="*/ 45 h 57"/>
                  <a:gd name="T70" fmla="*/ 48 w 59"/>
                  <a:gd name="T71" fmla="*/ 48 h 57"/>
                  <a:gd name="T72" fmla="*/ 38 w 59"/>
                  <a:gd name="T73" fmla="*/ 52 h 57"/>
                  <a:gd name="T74" fmla="*/ 34 w 59"/>
                  <a:gd name="T75" fmla="*/ 50 h 57"/>
                  <a:gd name="T76" fmla="*/ 23 w 59"/>
                  <a:gd name="T77" fmla="*/ 57 h 57"/>
                  <a:gd name="T78" fmla="*/ 20 w 59"/>
                  <a:gd name="T79" fmla="*/ 57 h 57"/>
                  <a:gd name="T80" fmla="*/ 16 w 59"/>
                  <a:gd name="T81" fmla="*/ 55 h 57"/>
                  <a:gd name="T82" fmla="*/ 15 w 59"/>
                  <a:gd name="T83" fmla="*/ 52 h 57"/>
                  <a:gd name="T84" fmla="*/ 13 w 59"/>
                  <a:gd name="T85" fmla="*/ 50 h 57"/>
                  <a:gd name="T86" fmla="*/ 6 w 59"/>
                  <a:gd name="T87" fmla="*/ 46 h 57"/>
                  <a:gd name="T88" fmla="*/ 2 w 59"/>
                  <a:gd name="T89" fmla="*/ 43 h 57"/>
                  <a:gd name="T90" fmla="*/ 2 w 59"/>
                  <a:gd name="T91" fmla="*/ 39 h 57"/>
                  <a:gd name="T92" fmla="*/ 4 w 59"/>
                  <a:gd name="T93" fmla="*/ 37 h 57"/>
                  <a:gd name="T94" fmla="*/ 0 w 59"/>
                  <a:gd name="T95" fmla="*/ 25 h 57"/>
                  <a:gd name="T96" fmla="*/ 2 w 59"/>
                  <a:gd name="T97" fmla="*/ 18 h 57"/>
                  <a:gd name="T98" fmla="*/ 2 w 59"/>
                  <a:gd name="T99" fmla="*/ 16 h 57"/>
                  <a:gd name="T100" fmla="*/ 11 w 59"/>
                  <a:gd name="T101" fmla="*/ 14 h 57"/>
                  <a:gd name="T102" fmla="*/ 11 w 59"/>
                  <a:gd name="T103" fmla="*/ 12 h 57"/>
                  <a:gd name="T104" fmla="*/ 15 w 59"/>
                  <a:gd name="T105" fmla="*/ 11 h 57"/>
                  <a:gd name="T106" fmla="*/ 16 w 59"/>
                  <a:gd name="T107" fmla="*/ 11 h 57"/>
                  <a:gd name="T108" fmla="*/ 18 w 59"/>
                  <a:gd name="T109" fmla="*/ 7 h 57"/>
                  <a:gd name="T110" fmla="*/ 22 w 59"/>
                  <a:gd name="T111" fmla="*/ 7 h 57"/>
                  <a:gd name="T112" fmla="*/ 23 w 59"/>
                  <a:gd name="T113"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57">
                    <a:moveTo>
                      <a:pt x="23" y="5"/>
                    </a:moveTo>
                    <a:lnTo>
                      <a:pt x="25" y="7"/>
                    </a:lnTo>
                    <a:lnTo>
                      <a:pt x="25" y="5"/>
                    </a:lnTo>
                    <a:lnTo>
                      <a:pt x="29" y="4"/>
                    </a:lnTo>
                    <a:lnTo>
                      <a:pt x="38" y="2"/>
                    </a:lnTo>
                    <a:lnTo>
                      <a:pt x="38" y="4"/>
                    </a:lnTo>
                    <a:lnTo>
                      <a:pt x="41" y="5"/>
                    </a:lnTo>
                    <a:lnTo>
                      <a:pt x="43" y="2"/>
                    </a:lnTo>
                    <a:lnTo>
                      <a:pt x="50" y="0"/>
                    </a:lnTo>
                    <a:lnTo>
                      <a:pt x="59" y="2"/>
                    </a:lnTo>
                    <a:lnTo>
                      <a:pt x="59" y="5"/>
                    </a:lnTo>
                    <a:lnTo>
                      <a:pt x="59" y="11"/>
                    </a:lnTo>
                    <a:lnTo>
                      <a:pt x="57" y="14"/>
                    </a:lnTo>
                    <a:lnTo>
                      <a:pt x="45" y="18"/>
                    </a:lnTo>
                    <a:lnTo>
                      <a:pt x="40" y="18"/>
                    </a:lnTo>
                    <a:lnTo>
                      <a:pt x="40" y="20"/>
                    </a:lnTo>
                    <a:lnTo>
                      <a:pt x="38" y="20"/>
                    </a:lnTo>
                    <a:lnTo>
                      <a:pt x="40" y="23"/>
                    </a:lnTo>
                    <a:lnTo>
                      <a:pt x="38" y="23"/>
                    </a:lnTo>
                    <a:lnTo>
                      <a:pt x="31" y="23"/>
                    </a:lnTo>
                    <a:lnTo>
                      <a:pt x="32" y="25"/>
                    </a:lnTo>
                    <a:lnTo>
                      <a:pt x="32" y="29"/>
                    </a:lnTo>
                    <a:lnTo>
                      <a:pt x="34" y="25"/>
                    </a:lnTo>
                    <a:lnTo>
                      <a:pt x="34" y="29"/>
                    </a:lnTo>
                    <a:lnTo>
                      <a:pt x="32" y="30"/>
                    </a:lnTo>
                    <a:lnTo>
                      <a:pt x="36" y="27"/>
                    </a:lnTo>
                    <a:lnTo>
                      <a:pt x="38" y="27"/>
                    </a:lnTo>
                    <a:lnTo>
                      <a:pt x="38" y="30"/>
                    </a:lnTo>
                    <a:lnTo>
                      <a:pt x="40" y="29"/>
                    </a:lnTo>
                    <a:lnTo>
                      <a:pt x="40" y="25"/>
                    </a:lnTo>
                    <a:lnTo>
                      <a:pt x="41" y="23"/>
                    </a:lnTo>
                    <a:lnTo>
                      <a:pt x="43" y="27"/>
                    </a:lnTo>
                    <a:lnTo>
                      <a:pt x="47" y="27"/>
                    </a:lnTo>
                    <a:lnTo>
                      <a:pt x="52" y="25"/>
                    </a:lnTo>
                    <a:lnTo>
                      <a:pt x="52" y="45"/>
                    </a:lnTo>
                    <a:lnTo>
                      <a:pt x="48" y="48"/>
                    </a:lnTo>
                    <a:lnTo>
                      <a:pt x="38" y="52"/>
                    </a:lnTo>
                    <a:lnTo>
                      <a:pt x="34" y="50"/>
                    </a:lnTo>
                    <a:lnTo>
                      <a:pt x="23" y="57"/>
                    </a:lnTo>
                    <a:lnTo>
                      <a:pt x="20" y="57"/>
                    </a:lnTo>
                    <a:lnTo>
                      <a:pt x="16" y="55"/>
                    </a:lnTo>
                    <a:lnTo>
                      <a:pt x="15" y="52"/>
                    </a:lnTo>
                    <a:lnTo>
                      <a:pt x="13" y="50"/>
                    </a:lnTo>
                    <a:lnTo>
                      <a:pt x="6" y="46"/>
                    </a:lnTo>
                    <a:lnTo>
                      <a:pt x="2" y="43"/>
                    </a:lnTo>
                    <a:lnTo>
                      <a:pt x="2" y="39"/>
                    </a:lnTo>
                    <a:lnTo>
                      <a:pt x="4" y="37"/>
                    </a:lnTo>
                    <a:lnTo>
                      <a:pt x="0" y="25"/>
                    </a:lnTo>
                    <a:lnTo>
                      <a:pt x="2" y="18"/>
                    </a:lnTo>
                    <a:lnTo>
                      <a:pt x="2" y="16"/>
                    </a:lnTo>
                    <a:lnTo>
                      <a:pt x="11" y="14"/>
                    </a:lnTo>
                    <a:lnTo>
                      <a:pt x="11" y="12"/>
                    </a:lnTo>
                    <a:lnTo>
                      <a:pt x="15" y="11"/>
                    </a:lnTo>
                    <a:lnTo>
                      <a:pt x="16" y="11"/>
                    </a:lnTo>
                    <a:lnTo>
                      <a:pt x="18" y="7"/>
                    </a:lnTo>
                    <a:lnTo>
                      <a:pt x="22" y="7"/>
                    </a:lnTo>
                    <a:lnTo>
                      <a:pt x="23"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4" name="Freeform 1791">
                <a:extLst>
                  <a:ext uri="{FF2B5EF4-FFF2-40B4-BE49-F238E27FC236}">
                    <a16:creationId xmlns:a16="http://schemas.microsoft.com/office/drawing/2014/main" id="{DC995232-811D-BC47-91C4-0DC4DAC34827}"/>
                  </a:ext>
                </a:extLst>
              </p:cNvPr>
              <p:cNvSpPr>
                <a:spLocks/>
              </p:cNvSpPr>
              <p:nvPr/>
            </p:nvSpPr>
            <p:spPr bwMode="auto">
              <a:xfrm>
                <a:off x="853" y="650"/>
                <a:ext cx="24" cy="27"/>
              </a:xfrm>
              <a:custGeom>
                <a:avLst/>
                <a:gdLst>
                  <a:gd name="T0" fmla="*/ 2 w 24"/>
                  <a:gd name="T1" fmla="*/ 7 h 27"/>
                  <a:gd name="T2" fmla="*/ 4 w 24"/>
                  <a:gd name="T3" fmla="*/ 7 h 27"/>
                  <a:gd name="T4" fmla="*/ 6 w 24"/>
                  <a:gd name="T5" fmla="*/ 7 h 27"/>
                  <a:gd name="T6" fmla="*/ 6 w 24"/>
                  <a:gd name="T7" fmla="*/ 6 h 27"/>
                  <a:gd name="T8" fmla="*/ 6 w 24"/>
                  <a:gd name="T9" fmla="*/ 2 h 27"/>
                  <a:gd name="T10" fmla="*/ 11 w 24"/>
                  <a:gd name="T11" fmla="*/ 0 h 27"/>
                  <a:gd name="T12" fmla="*/ 11 w 24"/>
                  <a:gd name="T13" fmla="*/ 2 h 27"/>
                  <a:gd name="T14" fmla="*/ 11 w 24"/>
                  <a:gd name="T15" fmla="*/ 4 h 27"/>
                  <a:gd name="T16" fmla="*/ 13 w 24"/>
                  <a:gd name="T17" fmla="*/ 6 h 27"/>
                  <a:gd name="T18" fmla="*/ 22 w 24"/>
                  <a:gd name="T19" fmla="*/ 15 h 27"/>
                  <a:gd name="T20" fmla="*/ 24 w 24"/>
                  <a:gd name="T21" fmla="*/ 20 h 27"/>
                  <a:gd name="T22" fmla="*/ 22 w 24"/>
                  <a:gd name="T23" fmla="*/ 24 h 27"/>
                  <a:gd name="T24" fmla="*/ 15 w 24"/>
                  <a:gd name="T25" fmla="*/ 27 h 27"/>
                  <a:gd name="T26" fmla="*/ 9 w 24"/>
                  <a:gd name="T27" fmla="*/ 22 h 27"/>
                  <a:gd name="T28" fmla="*/ 6 w 24"/>
                  <a:gd name="T29" fmla="*/ 15 h 27"/>
                  <a:gd name="T30" fmla="*/ 4 w 24"/>
                  <a:gd name="T31" fmla="*/ 15 h 27"/>
                  <a:gd name="T32" fmla="*/ 2 w 24"/>
                  <a:gd name="T33" fmla="*/ 11 h 27"/>
                  <a:gd name="T34" fmla="*/ 0 w 24"/>
                  <a:gd name="T35" fmla="*/ 9 h 27"/>
                  <a:gd name="T36" fmla="*/ 2 w 24"/>
                  <a:gd name="T3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7">
                    <a:moveTo>
                      <a:pt x="2" y="7"/>
                    </a:moveTo>
                    <a:lnTo>
                      <a:pt x="4" y="7"/>
                    </a:lnTo>
                    <a:lnTo>
                      <a:pt x="6" y="7"/>
                    </a:lnTo>
                    <a:lnTo>
                      <a:pt x="6" y="6"/>
                    </a:lnTo>
                    <a:lnTo>
                      <a:pt x="6" y="2"/>
                    </a:lnTo>
                    <a:lnTo>
                      <a:pt x="11" y="0"/>
                    </a:lnTo>
                    <a:lnTo>
                      <a:pt x="11" y="2"/>
                    </a:lnTo>
                    <a:lnTo>
                      <a:pt x="11" y="4"/>
                    </a:lnTo>
                    <a:lnTo>
                      <a:pt x="13" y="6"/>
                    </a:lnTo>
                    <a:lnTo>
                      <a:pt x="22" y="15"/>
                    </a:lnTo>
                    <a:lnTo>
                      <a:pt x="24" y="20"/>
                    </a:lnTo>
                    <a:lnTo>
                      <a:pt x="22" y="24"/>
                    </a:lnTo>
                    <a:lnTo>
                      <a:pt x="15" y="27"/>
                    </a:lnTo>
                    <a:lnTo>
                      <a:pt x="9" y="22"/>
                    </a:lnTo>
                    <a:lnTo>
                      <a:pt x="6" y="15"/>
                    </a:lnTo>
                    <a:lnTo>
                      <a:pt x="4" y="15"/>
                    </a:lnTo>
                    <a:lnTo>
                      <a:pt x="2" y="11"/>
                    </a:lnTo>
                    <a:lnTo>
                      <a:pt x="0" y="9"/>
                    </a:lnTo>
                    <a:lnTo>
                      <a:pt x="2"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5" name="Freeform 1792">
                <a:extLst>
                  <a:ext uri="{FF2B5EF4-FFF2-40B4-BE49-F238E27FC236}">
                    <a16:creationId xmlns:a16="http://schemas.microsoft.com/office/drawing/2014/main" id="{4C68AF73-EEE4-7A40-9DE3-4D8CB55B98A6}"/>
                  </a:ext>
                </a:extLst>
              </p:cNvPr>
              <p:cNvSpPr>
                <a:spLocks/>
              </p:cNvSpPr>
              <p:nvPr/>
            </p:nvSpPr>
            <p:spPr bwMode="auto">
              <a:xfrm>
                <a:off x="853" y="650"/>
                <a:ext cx="24" cy="27"/>
              </a:xfrm>
              <a:custGeom>
                <a:avLst/>
                <a:gdLst>
                  <a:gd name="T0" fmla="*/ 2 w 24"/>
                  <a:gd name="T1" fmla="*/ 7 h 27"/>
                  <a:gd name="T2" fmla="*/ 4 w 24"/>
                  <a:gd name="T3" fmla="*/ 7 h 27"/>
                  <a:gd name="T4" fmla="*/ 6 w 24"/>
                  <a:gd name="T5" fmla="*/ 7 h 27"/>
                  <a:gd name="T6" fmla="*/ 6 w 24"/>
                  <a:gd name="T7" fmla="*/ 6 h 27"/>
                  <a:gd name="T8" fmla="*/ 6 w 24"/>
                  <a:gd name="T9" fmla="*/ 2 h 27"/>
                  <a:gd name="T10" fmla="*/ 11 w 24"/>
                  <a:gd name="T11" fmla="*/ 0 h 27"/>
                  <a:gd name="T12" fmla="*/ 11 w 24"/>
                  <a:gd name="T13" fmla="*/ 2 h 27"/>
                  <a:gd name="T14" fmla="*/ 11 w 24"/>
                  <a:gd name="T15" fmla="*/ 4 h 27"/>
                  <a:gd name="T16" fmla="*/ 13 w 24"/>
                  <a:gd name="T17" fmla="*/ 6 h 27"/>
                  <a:gd name="T18" fmla="*/ 22 w 24"/>
                  <a:gd name="T19" fmla="*/ 15 h 27"/>
                  <a:gd name="T20" fmla="*/ 24 w 24"/>
                  <a:gd name="T21" fmla="*/ 20 h 27"/>
                  <a:gd name="T22" fmla="*/ 22 w 24"/>
                  <a:gd name="T23" fmla="*/ 24 h 27"/>
                  <a:gd name="T24" fmla="*/ 15 w 24"/>
                  <a:gd name="T25" fmla="*/ 27 h 27"/>
                  <a:gd name="T26" fmla="*/ 9 w 24"/>
                  <a:gd name="T27" fmla="*/ 22 h 27"/>
                  <a:gd name="T28" fmla="*/ 6 w 24"/>
                  <a:gd name="T29" fmla="*/ 15 h 27"/>
                  <a:gd name="T30" fmla="*/ 4 w 24"/>
                  <a:gd name="T31" fmla="*/ 15 h 27"/>
                  <a:gd name="T32" fmla="*/ 2 w 24"/>
                  <a:gd name="T33" fmla="*/ 11 h 27"/>
                  <a:gd name="T34" fmla="*/ 0 w 24"/>
                  <a:gd name="T35" fmla="*/ 9 h 27"/>
                  <a:gd name="T36" fmla="*/ 2 w 24"/>
                  <a:gd name="T3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7">
                    <a:moveTo>
                      <a:pt x="2" y="7"/>
                    </a:moveTo>
                    <a:lnTo>
                      <a:pt x="4" y="7"/>
                    </a:lnTo>
                    <a:lnTo>
                      <a:pt x="6" y="7"/>
                    </a:lnTo>
                    <a:lnTo>
                      <a:pt x="6" y="6"/>
                    </a:lnTo>
                    <a:lnTo>
                      <a:pt x="6" y="2"/>
                    </a:lnTo>
                    <a:lnTo>
                      <a:pt x="11" y="0"/>
                    </a:lnTo>
                    <a:lnTo>
                      <a:pt x="11" y="2"/>
                    </a:lnTo>
                    <a:lnTo>
                      <a:pt x="11" y="4"/>
                    </a:lnTo>
                    <a:lnTo>
                      <a:pt x="13" y="6"/>
                    </a:lnTo>
                    <a:lnTo>
                      <a:pt x="22" y="15"/>
                    </a:lnTo>
                    <a:lnTo>
                      <a:pt x="24" y="20"/>
                    </a:lnTo>
                    <a:lnTo>
                      <a:pt x="22" y="24"/>
                    </a:lnTo>
                    <a:lnTo>
                      <a:pt x="15" y="27"/>
                    </a:lnTo>
                    <a:lnTo>
                      <a:pt x="9" y="22"/>
                    </a:lnTo>
                    <a:lnTo>
                      <a:pt x="6" y="15"/>
                    </a:lnTo>
                    <a:lnTo>
                      <a:pt x="4" y="15"/>
                    </a:lnTo>
                    <a:lnTo>
                      <a:pt x="2" y="11"/>
                    </a:lnTo>
                    <a:lnTo>
                      <a:pt x="0" y="9"/>
                    </a:lnTo>
                    <a:lnTo>
                      <a:pt x="2"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6" name="Freeform 1793">
                <a:extLst>
                  <a:ext uri="{FF2B5EF4-FFF2-40B4-BE49-F238E27FC236}">
                    <a16:creationId xmlns:a16="http://schemas.microsoft.com/office/drawing/2014/main" id="{75C20FAE-0C92-3342-81C0-E9361575C682}"/>
                  </a:ext>
                </a:extLst>
              </p:cNvPr>
              <p:cNvSpPr>
                <a:spLocks/>
              </p:cNvSpPr>
              <p:nvPr/>
            </p:nvSpPr>
            <p:spPr bwMode="auto">
              <a:xfrm>
                <a:off x="880" y="595"/>
                <a:ext cx="65" cy="37"/>
              </a:xfrm>
              <a:custGeom>
                <a:avLst/>
                <a:gdLst>
                  <a:gd name="T0" fmla="*/ 54 w 65"/>
                  <a:gd name="T1" fmla="*/ 9 h 37"/>
                  <a:gd name="T2" fmla="*/ 56 w 65"/>
                  <a:gd name="T3" fmla="*/ 9 h 37"/>
                  <a:gd name="T4" fmla="*/ 57 w 65"/>
                  <a:gd name="T5" fmla="*/ 12 h 37"/>
                  <a:gd name="T6" fmla="*/ 61 w 65"/>
                  <a:gd name="T7" fmla="*/ 12 h 37"/>
                  <a:gd name="T8" fmla="*/ 61 w 65"/>
                  <a:gd name="T9" fmla="*/ 16 h 37"/>
                  <a:gd name="T10" fmla="*/ 65 w 65"/>
                  <a:gd name="T11" fmla="*/ 18 h 37"/>
                  <a:gd name="T12" fmla="*/ 65 w 65"/>
                  <a:gd name="T13" fmla="*/ 34 h 37"/>
                  <a:gd name="T14" fmla="*/ 61 w 65"/>
                  <a:gd name="T15" fmla="*/ 34 h 37"/>
                  <a:gd name="T16" fmla="*/ 57 w 65"/>
                  <a:gd name="T17" fmla="*/ 36 h 37"/>
                  <a:gd name="T18" fmla="*/ 56 w 65"/>
                  <a:gd name="T19" fmla="*/ 34 h 37"/>
                  <a:gd name="T20" fmla="*/ 47 w 65"/>
                  <a:gd name="T21" fmla="*/ 37 h 37"/>
                  <a:gd name="T22" fmla="*/ 43 w 65"/>
                  <a:gd name="T23" fmla="*/ 36 h 37"/>
                  <a:gd name="T24" fmla="*/ 40 w 65"/>
                  <a:gd name="T25" fmla="*/ 30 h 37"/>
                  <a:gd name="T26" fmla="*/ 36 w 65"/>
                  <a:gd name="T27" fmla="*/ 29 h 37"/>
                  <a:gd name="T28" fmla="*/ 34 w 65"/>
                  <a:gd name="T29" fmla="*/ 27 h 37"/>
                  <a:gd name="T30" fmla="*/ 32 w 65"/>
                  <a:gd name="T31" fmla="*/ 27 h 37"/>
                  <a:gd name="T32" fmla="*/ 32 w 65"/>
                  <a:gd name="T33" fmla="*/ 25 h 37"/>
                  <a:gd name="T34" fmla="*/ 32 w 65"/>
                  <a:gd name="T35" fmla="*/ 30 h 37"/>
                  <a:gd name="T36" fmla="*/ 32 w 65"/>
                  <a:gd name="T37" fmla="*/ 34 h 37"/>
                  <a:gd name="T38" fmla="*/ 31 w 65"/>
                  <a:gd name="T39" fmla="*/ 34 h 37"/>
                  <a:gd name="T40" fmla="*/ 32 w 65"/>
                  <a:gd name="T41" fmla="*/ 37 h 37"/>
                  <a:gd name="T42" fmla="*/ 25 w 65"/>
                  <a:gd name="T43" fmla="*/ 37 h 37"/>
                  <a:gd name="T44" fmla="*/ 23 w 65"/>
                  <a:gd name="T45" fmla="*/ 32 h 37"/>
                  <a:gd name="T46" fmla="*/ 18 w 65"/>
                  <a:gd name="T47" fmla="*/ 30 h 37"/>
                  <a:gd name="T48" fmla="*/ 18 w 65"/>
                  <a:gd name="T49" fmla="*/ 29 h 37"/>
                  <a:gd name="T50" fmla="*/ 15 w 65"/>
                  <a:gd name="T51" fmla="*/ 29 h 37"/>
                  <a:gd name="T52" fmla="*/ 16 w 65"/>
                  <a:gd name="T53" fmla="*/ 30 h 37"/>
                  <a:gd name="T54" fmla="*/ 16 w 65"/>
                  <a:gd name="T55" fmla="*/ 32 h 37"/>
                  <a:gd name="T56" fmla="*/ 13 w 65"/>
                  <a:gd name="T57" fmla="*/ 30 h 37"/>
                  <a:gd name="T58" fmla="*/ 9 w 65"/>
                  <a:gd name="T59" fmla="*/ 32 h 37"/>
                  <a:gd name="T60" fmla="*/ 11 w 65"/>
                  <a:gd name="T61" fmla="*/ 36 h 37"/>
                  <a:gd name="T62" fmla="*/ 9 w 65"/>
                  <a:gd name="T63" fmla="*/ 37 h 37"/>
                  <a:gd name="T64" fmla="*/ 9 w 65"/>
                  <a:gd name="T65" fmla="*/ 36 h 37"/>
                  <a:gd name="T66" fmla="*/ 6 w 65"/>
                  <a:gd name="T67" fmla="*/ 37 h 37"/>
                  <a:gd name="T68" fmla="*/ 4 w 65"/>
                  <a:gd name="T69" fmla="*/ 37 h 37"/>
                  <a:gd name="T70" fmla="*/ 2 w 65"/>
                  <a:gd name="T71" fmla="*/ 34 h 37"/>
                  <a:gd name="T72" fmla="*/ 0 w 65"/>
                  <a:gd name="T73" fmla="*/ 34 h 37"/>
                  <a:gd name="T74" fmla="*/ 4 w 65"/>
                  <a:gd name="T75" fmla="*/ 27 h 37"/>
                  <a:gd name="T76" fmla="*/ 7 w 65"/>
                  <a:gd name="T77" fmla="*/ 21 h 37"/>
                  <a:gd name="T78" fmla="*/ 9 w 65"/>
                  <a:gd name="T79" fmla="*/ 23 h 37"/>
                  <a:gd name="T80" fmla="*/ 11 w 65"/>
                  <a:gd name="T81" fmla="*/ 23 h 37"/>
                  <a:gd name="T82" fmla="*/ 11 w 65"/>
                  <a:gd name="T83" fmla="*/ 21 h 37"/>
                  <a:gd name="T84" fmla="*/ 16 w 65"/>
                  <a:gd name="T85" fmla="*/ 18 h 37"/>
                  <a:gd name="T86" fmla="*/ 31 w 65"/>
                  <a:gd name="T87" fmla="*/ 12 h 37"/>
                  <a:gd name="T88" fmla="*/ 34 w 65"/>
                  <a:gd name="T89" fmla="*/ 5 h 37"/>
                  <a:gd name="T90" fmla="*/ 36 w 65"/>
                  <a:gd name="T91" fmla="*/ 7 h 37"/>
                  <a:gd name="T92" fmla="*/ 41 w 65"/>
                  <a:gd name="T93" fmla="*/ 0 h 37"/>
                  <a:gd name="T94" fmla="*/ 47 w 65"/>
                  <a:gd name="T95" fmla="*/ 0 h 37"/>
                  <a:gd name="T96" fmla="*/ 48 w 65"/>
                  <a:gd name="T97" fmla="*/ 0 h 37"/>
                  <a:gd name="T98" fmla="*/ 48 w 65"/>
                  <a:gd name="T99" fmla="*/ 4 h 37"/>
                  <a:gd name="T100" fmla="*/ 50 w 65"/>
                  <a:gd name="T101" fmla="*/ 4 h 37"/>
                  <a:gd name="T102" fmla="*/ 50 w 65"/>
                  <a:gd name="T103" fmla="*/ 5 h 37"/>
                  <a:gd name="T104" fmla="*/ 54 w 65"/>
                  <a:gd name="T105" fmla="*/ 7 h 37"/>
                  <a:gd name="T106" fmla="*/ 54 w 65"/>
                  <a:gd name="T107"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37">
                    <a:moveTo>
                      <a:pt x="54" y="9"/>
                    </a:moveTo>
                    <a:lnTo>
                      <a:pt x="56" y="9"/>
                    </a:lnTo>
                    <a:lnTo>
                      <a:pt x="57" y="12"/>
                    </a:lnTo>
                    <a:lnTo>
                      <a:pt x="61" y="12"/>
                    </a:lnTo>
                    <a:lnTo>
                      <a:pt x="61" y="16"/>
                    </a:lnTo>
                    <a:lnTo>
                      <a:pt x="65" y="18"/>
                    </a:lnTo>
                    <a:lnTo>
                      <a:pt x="65" y="34"/>
                    </a:lnTo>
                    <a:lnTo>
                      <a:pt x="61" y="34"/>
                    </a:lnTo>
                    <a:lnTo>
                      <a:pt x="57" y="36"/>
                    </a:lnTo>
                    <a:lnTo>
                      <a:pt x="56" y="34"/>
                    </a:lnTo>
                    <a:lnTo>
                      <a:pt x="47" y="37"/>
                    </a:lnTo>
                    <a:lnTo>
                      <a:pt x="43" y="36"/>
                    </a:lnTo>
                    <a:lnTo>
                      <a:pt x="40" y="30"/>
                    </a:lnTo>
                    <a:lnTo>
                      <a:pt x="36" y="29"/>
                    </a:lnTo>
                    <a:lnTo>
                      <a:pt x="34" y="27"/>
                    </a:lnTo>
                    <a:lnTo>
                      <a:pt x="32" y="27"/>
                    </a:lnTo>
                    <a:lnTo>
                      <a:pt x="32" y="25"/>
                    </a:lnTo>
                    <a:lnTo>
                      <a:pt x="32" y="30"/>
                    </a:lnTo>
                    <a:lnTo>
                      <a:pt x="32" y="34"/>
                    </a:lnTo>
                    <a:lnTo>
                      <a:pt x="31" y="34"/>
                    </a:lnTo>
                    <a:lnTo>
                      <a:pt x="32" y="37"/>
                    </a:lnTo>
                    <a:lnTo>
                      <a:pt x="25" y="37"/>
                    </a:lnTo>
                    <a:lnTo>
                      <a:pt x="23" y="32"/>
                    </a:lnTo>
                    <a:lnTo>
                      <a:pt x="18" y="30"/>
                    </a:lnTo>
                    <a:lnTo>
                      <a:pt x="18" y="29"/>
                    </a:lnTo>
                    <a:lnTo>
                      <a:pt x="15" y="29"/>
                    </a:lnTo>
                    <a:lnTo>
                      <a:pt x="16" y="30"/>
                    </a:lnTo>
                    <a:lnTo>
                      <a:pt x="16" y="32"/>
                    </a:lnTo>
                    <a:lnTo>
                      <a:pt x="13" y="30"/>
                    </a:lnTo>
                    <a:lnTo>
                      <a:pt x="9" y="32"/>
                    </a:lnTo>
                    <a:lnTo>
                      <a:pt x="11" y="36"/>
                    </a:lnTo>
                    <a:lnTo>
                      <a:pt x="9" y="37"/>
                    </a:lnTo>
                    <a:lnTo>
                      <a:pt x="9" y="36"/>
                    </a:lnTo>
                    <a:lnTo>
                      <a:pt x="6" y="37"/>
                    </a:lnTo>
                    <a:lnTo>
                      <a:pt x="4" y="37"/>
                    </a:lnTo>
                    <a:lnTo>
                      <a:pt x="2" y="34"/>
                    </a:lnTo>
                    <a:lnTo>
                      <a:pt x="0" y="34"/>
                    </a:lnTo>
                    <a:lnTo>
                      <a:pt x="4" y="27"/>
                    </a:lnTo>
                    <a:lnTo>
                      <a:pt x="7" y="21"/>
                    </a:lnTo>
                    <a:lnTo>
                      <a:pt x="9" y="23"/>
                    </a:lnTo>
                    <a:lnTo>
                      <a:pt x="11" y="23"/>
                    </a:lnTo>
                    <a:lnTo>
                      <a:pt x="11" y="21"/>
                    </a:lnTo>
                    <a:lnTo>
                      <a:pt x="16" y="18"/>
                    </a:lnTo>
                    <a:lnTo>
                      <a:pt x="31" y="12"/>
                    </a:lnTo>
                    <a:lnTo>
                      <a:pt x="34" y="5"/>
                    </a:lnTo>
                    <a:lnTo>
                      <a:pt x="36" y="7"/>
                    </a:lnTo>
                    <a:lnTo>
                      <a:pt x="41" y="0"/>
                    </a:lnTo>
                    <a:lnTo>
                      <a:pt x="47" y="0"/>
                    </a:lnTo>
                    <a:lnTo>
                      <a:pt x="48" y="0"/>
                    </a:lnTo>
                    <a:lnTo>
                      <a:pt x="48" y="4"/>
                    </a:lnTo>
                    <a:lnTo>
                      <a:pt x="50" y="4"/>
                    </a:lnTo>
                    <a:lnTo>
                      <a:pt x="50" y="5"/>
                    </a:lnTo>
                    <a:lnTo>
                      <a:pt x="54" y="7"/>
                    </a:lnTo>
                    <a:lnTo>
                      <a:pt x="54"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7" name="Freeform 1794">
                <a:extLst>
                  <a:ext uri="{FF2B5EF4-FFF2-40B4-BE49-F238E27FC236}">
                    <a16:creationId xmlns:a16="http://schemas.microsoft.com/office/drawing/2014/main" id="{0437AA39-F2E4-B144-B0EF-1BB3595DFB99}"/>
                  </a:ext>
                </a:extLst>
              </p:cNvPr>
              <p:cNvSpPr>
                <a:spLocks/>
              </p:cNvSpPr>
              <p:nvPr/>
            </p:nvSpPr>
            <p:spPr bwMode="auto">
              <a:xfrm>
                <a:off x="880" y="595"/>
                <a:ext cx="65" cy="37"/>
              </a:xfrm>
              <a:custGeom>
                <a:avLst/>
                <a:gdLst>
                  <a:gd name="T0" fmla="*/ 54 w 65"/>
                  <a:gd name="T1" fmla="*/ 9 h 37"/>
                  <a:gd name="T2" fmla="*/ 56 w 65"/>
                  <a:gd name="T3" fmla="*/ 9 h 37"/>
                  <a:gd name="T4" fmla="*/ 57 w 65"/>
                  <a:gd name="T5" fmla="*/ 12 h 37"/>
                  <a:gd name="T6" fmla="*/ 61 w 65"/>
                  <a:gd name="T7" fmla="*/ 12 h 37"/>
                  <a:gd name="T8" fmla="*/ 61 w 65"/>
                  <a:gd name="T9" fmla="*/ 16 h 37"/>
                  <a:gd name="T10" fmla="*/ 65 w 65"/>
                  <a:gd name="T11" fmla="*/ 18 h 37"/>
                  <a:gd name="T12" fmla="*/ 65 w 65"/>
                  <a:gd name="T13" fmla="*/ 34 h 37"/>
                  <a:gd name="T14" fmla="*/ 61 w 65"/>
                  <a:gd name="T15" fmla="*/ 34 h 37"/>
                  <a:gd name="T16" fmla="*/ 57 w 65"/>
                  <a:gd name="T17" fmla="*/ 36 h 37"/>
                  <a:gd name="T18" fmla="*/ 56 w 65"/>
                  <a:gd name="T19" fmla="*/ 34 h 37"/>
                  <a:gd name="T20" fmla="*/ 47 w 65"/>
                  <a:gd name="T21" fmla="*/ 37 h 37"/>
                  <a:gd name="T22" fmla="*/ 43 w 65"/>
                  <a:gd name="T23" fmla="*/ 36 h 37"/>
                  <a:gd name="T24" fmla="*/ 40 w 65"/>
                  <a:gd name="T25" fmla="*/ 30 h 37"/>
                  <a:gd name="T26" fmla="*/ 36 w 65"/>
                  <a:gd name="T27" fmla="*/ 29 h 37"/>
                  <a:gd name="T28" fmla="*/ 34 w 65"/>
                  <a:gd name="T29" fmla="*/ 27 h 37"/>
                  <a:gd name="T30" fmla="*/ 32 w 65"/>
                  <a:gd name="T31" fmla="*/ 27 h 37"/>
                  <a:gd name="T32" fmla="*/ 32 w 65"/>
                  <a:gd name="T33" fmla="*/ 25 h 37"/>
                  <a:gd name="T34" fmla="*/ 32 w 65"/>
                  <a:gd name="T35" fmla="*/ 30 h 37"/>
                  <a:gd name="T36" fmla="*/ 32 w 65"/>
                  <a:gd name="T37" fmla="*/ 34 h 37"/>
                  <a:gd name="T38" fmla="*/ 31 w 65"/>
                  <a:gd name="T39" fmla="*/ 34 h 37"/>
                  <a:gd name="T40" fmla="*/ 32 w 65"/>
                  <a:gd name="T41" fmla="*/ 37 h 37"/>
                  <a:gd name="T42" fmla="*/ 25 w 65"/>
                  <a:gd name="T43" fmla="*/ 37 h 37"/>
                  <a:gd name="T44" fmla="*/ 23 w 65"/>
                  <a:gd name="T45" fmla="*/ 32 h 37"/>
                  <a:gd name="T46" fmla="*/ 18 w 65"/>
                  <a:gd name="T47" fmla="*/ 30 h 37"/>
                  <a:gd name="T48" fmla="*/ 18 w 65"/>
                  <a:gd name="T49" fmla="*/ 29 h 37"/>
                  <a:gd name="T50" fmla="*/ 15 w 65"/>
                  <a:gd name="T51" fmla="*/ 29 h 37"/>
                  <a:gd name="T52" fmla="*/ 16 w 65"/>
                  <a:gd name="T53" fmla="*/ 30 h 37"/>
                  <a:gd name="T54" fmla="*/ 16 w 65"/>
                  <a:gd name="T55" fmla="*/ 32 h 37"/>
                  <a:gd name="T56" fmla="*/ 13 w 65"/>
                  <a:gd name="T57" fmla="*/ 30 h 37"/>
                  <a:gd name="T58" fmla="*/ 9 w 65"/>
                  <a:gd name="T59" fmla="*/ 32 h 37"/>
                  <a:gd name="T60" fmla="*/ 11 w 65"/>
                  <a:gd name="T61" fmla="*/ 36 h 37"/>
                  <a:gd name="T62" fmla="*/ 9 w 65"/>
                  <a:gd name="T63" fmla="*/ 37 h 37"/>
                  <a:gd name="T64" fmla="*/ 9 w 65"/>
                  <a:gd name="T65" fmla="*/ 36 h 37"/>
                  <a:gd name="T66" fmla="*/ 6 w 65"/>
                  <a:gd name="T67" fmla="*/ 37 h 37"/>
                  <a:gd name="T68" fmla="*/ 4 w 65"/>
                  <a:gd name="T69" fmla="*/ 37 h 37"/>
                  <a:gd name="T70" fmla="*/ 2 w 65"/>
                  <a:gd name="T71" fmla="*/ 34 h 37"/>
                  <a:gd name="T72" fmla="*/ 0 w 65"/>
                  <a:gd name="T73" fmla="*/ 34 h 37"/>
                  <a:gd name="T74" fmla="*/ 4 w 65"/>
                  <a:gd name="T75" fmla="*/ 27 h 37"/>
                  <a:gd name="T76" fmla="*/ 7 w 65"/>
                  <a:gd name="T77" fmla="*/ 21 h 37"/>
                  <a:gd name="T78" fmla="*/ 9 w 65"/>
                  <a:gd name="T79" fmla="*/ 23 h 37"/>
                  <a:gd name="T80" fmla="*/ 11 w 65"/>
                  <a:gd name="T81" fmla="*/ 23 h 37"/>
                  <a:gd name="T82" fmla="*/ 11 w 65"/>
                  <a:gd name="T83" fmla="*/ 21 h 37"/>
                  <a:gd name="T84" fmla="*/ 16 w 65"/>
                  <a:gd name="T85" fmla="*/ 18 h 37"/>
                  <a:gd name="T86" fmla="*/ 31 w 65"/>
                  <a:gd name="T87" fmla="*/ 12 h 37"/>
                  <a:gd name="T88" fmla="*/ 34 w 65"/>
                  <a:gd name="T89" fmla="*/ 5 h 37"/>
                  <a:gd name="T90" fmla="*/ 36 w 65"/>
                  <a:gd name="T91" fmla="*/ 7 h 37"/>
                  <a:gd name="T92" fmla="*/ 41 w 65"/>
                  <a:gd name="T93" fmla="*/ 0 h 37"/>
                  <a:gd name="T94" fmla="*/ 47 w 65"/>
                  <a:gd name="T95" fmla="*/ 0 h 37"/>
                  <a:gd name="T96" fmla="*/ 48 w 65"/>
                  <a:gd name="T97" fmla="*/ 0 h 37"/>
                  <a:gd name="T98" fmla="*/ 48 w 65"/>
                  <a:gd name="T99" fmla="*/ 4 h 37"/>
                  <a:gd name="T100" fmla="*/ 50 w 65"/>
                  <a:gd name="T101" fmla="*/ 4 h 37"/>
                  <a:gd name="T102" fmla="*/ 50 w 65"/>
                  <a:gd name="T103" fmla="*/ 5 h 37"/>
                  <a:gd name="T104" fmla="*/ 54 w 65"/>
                  <a:gd name="T105" fmla="*/ 7 h 37"/>
                  <a:gd name="T106" fmla="*/ 54 w 65"/>
                  <a:gd name="T107"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37">
                    <a:moveTo>
                      <a:pt x="54" y="9"/>
                    </a:moveTo>
                    <a:lnTo>
                      <a:pt x="56" y="9"/>
                    </a:lnTo>
                    <a:lnTo>
                      <a:pt x="57" y="12"/>
                    </a:lnTo>
                    <a:lnTo>
                      <a:pt x="61" y="12"/>
                    </a:lnTo>
                    <a:lnTo>
                      <a:pt x="61" y="16"/>
                    </a:lnTo>
                    <a:lnTo>
                      <a:pt x="65" y="18"/>
                    </a:lnTo>
                    <a:lnTo>
                      <a:pt x="65" y="34"/>
                    </a:lnTo>
                    <a:lnTo>
                      <a:pt x="61" y="34"/>
                    </a:lnTo>
                    <a:lnTo>
                      <a:pt x="57" y="36"/>
                    </a:lnTo>
                    <a:lnTo>
                      <a:pt x="56" y="34"/>
                    </a:lnTo>
                    <a:lnTo>
                      <a:pt x="47" y="37"/>
                    </a:lnTo>
                    <a:lnTo>
                      <a:pt x="43" y="36"/>
                    </a:lnTo>
                    <a:lnTo>
                      <a:pt x="40" y="30"/>
                    </a:lnTo>
                    <a:lnTo>
                      <a:pt x="36" y="29"/>
                    </a:lnTo>
                    <a:lnTo>
                      <a:pt x="34" y="27"/>
                    </a:lnTo>
                    <a:lnTo>
                      <a:pt x="32" y="27"/>
                    </a:lnTo>
                    <a:lnTo>
                      <a:pt x="32" y="25"/>
                    </a:lnTo>
                    <a:lnTo>
                      <a:pt x="32" y="30"/>
                    </a:lnTo>
                    <a:lnTo>
                      <a:pt x="32" y="34"/>
                    </a:lnTo>
                    <a:lnTo>
                      <a:pt x="31" y="34"/>
                    </a:lnTo>
                    <a:lnTo>
                      <a:pt x="32" y="37"/>
                    </a:lnTo>
                    <a:lnTo>
                      <a:pt x="25" y="37"/>
                    </a:lnTo>
                    <a:lnTo>
                      <a:pt x="23" y="32"/>
                    </a:lnTo>
                    <a:lnTo>
                      <a:pt x="18" y="30"/>
                    </a:lnTo>
                    <a:lnTo>
                      <a:pt x="18" y="29"/>
                    </a:lnTo>
                    <a:lnTo>
                      <a:pt x="15" y="29"/>
                    </a:lnTo>
                    <a:lnTo>
                      <a:pt x="16" y="30"/>
                    </a:lnTo>
                    <a:lnTo>
                      <a:pt x="16" y="32"/>
                    </a:lnTo>
                    <a:lnTo>
                      <a:pt x="13" y="30"/>
                    </a:lnTo>
                    <a:lnTo>
                      <a:pt x="9" y="32"/>
                    </a:lnTo>
                    <a:lnTo>
                      <a:pt x="11" y="36"/>
                    </a:lnTo>
                    <a:lnTo>
                      <a:pt x="9" y="37"/>
                    </a:lnTo>
                    <a:lnTo>
                      <a:pt x="9" y="36"/>
                    </a:lnTo>
                    <a:lnTo>
                      <a:pt x="6" y="37"/>
                    </a:lnTo>
                    <a:lnTo>
                      <a:pt x="4" y="37"/>
                    </a:lnTo>
                    <a:lnTo>
                      <a:pt x="2" y="34"/>
                    </a:lnTo>
                    <a:lnTo>
                      <a:pt x="0" y="34"/>
                    </a:lnTo>
                    <a:lnTo>
                      <a:pt x="4" y="27"/>
                    </a:lnTo>
                    <a:lnTo>
                      <a:pt x="7" y="21"/>
                    </a:lnTo>
                    <a:lnTo>
                      <a:pt x="9" y="23"/>
                    </a:lnTo>
                    <a:lnTo>
                      <a:pt x="11" y="23"/>
                    </a:lnTo>
                    <a:lnTo>
                      <a:pt x="11" y="21"/>
                    </a:lnTo>
                    <a:lnTo>
                      <a:pt x="16" y="18"/>
                    </a:lnTo>
                    <a:lnTo>
                      <a:pt x="31" y="12"/>
                    </a:lnTo>
                    <a:lnTo>
                      <a:pt x="34" y="5"/>
                    </a:lnTo>
                    <a:lnTo>
                      <a:pt x="36" y="7"/>
                    </a:lnTo>
                    <a:lnTo>
                      <a:pt x="41" y="0"/>
                    </a:lnTo>
                    <a:lnTo>
                      <a:pt x="47" y="0"/>
                    </a:lnTo>
                    <a:lnTo>
                      <a:pt x="48" y="0"/>
                    </a:lnTo>
                    <a:lnTo>
                      <a:pt x="48" y="4"/>
                    </a:lnTo>
                    <a:lnTo>
                      <a:pt x="50" y="4"/>
                    </a:lnTo>
                    <a:lnTo>
                      <a:pt x="50" y="5"/>
                    </a:lnTo>
                    <a:lnTo>
                      <a:pt x="54" y="7"/>
                    </a:lnTo>
                    <a:lnTo>
                      <a:pt x="54"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8" name="Freeform 1795">
                <a:extLst>
                  <a:ext uri="{FF2B5EF4-FFF2-40B4-BE49-F238E27FC236}">
                    <a16:creationId xmlns:a16="http://schemas.microsoft.com/office/drawing/2014/main" id="{07B27E30-6ED0-9749-B775-FAB9D9C8F53C}"/>
                  </a:ext>
                </a:extLst>
              </p:cNvPr>
              <p:cNvSpPr>
                <a:spLocks/>
              </p:cNvSpPr>
              <p:nvPr/>
            </p:nvSpPr>
            <p:spPr bwMode="auto">
              <a:xfrm>
                <a:off x="1157" y="670"/>
                <a:ext cx="48" cy="29"/>
              </a:xfrm>
              <a:custGeom>
                <a:avLst/>
                <a:gdLst>
                  <a:gd name="T0" fmla="*/ 18 w 48"/>
                  <a:gd name="T1" fmla="*/ 4 h 29"/>
                  <a:gd name="T2" fmla="*/ 21 w 48"/>
                  <a:gd name="T3" fmla="*/ 5 h 29"/>
                  <a:gd name="T4" fmla="*/ 21 w 48"/>
                  <a:gd name="T5" fmla="*/ 4 h 29"/>
                  <a:gd name="T6" fmla="*/ 27 w 48"/>
                  <a:gd name="T7" fmla="*/ 2 h 29"/>
                  <a:gd name="T8" fmla="*/ 27 w 48"/>
                  <a:gd name="T9" fmla="*/ 4 h 29"/>
                  <a:gd name="T10" fmla="*/ 30 w 48"/>
                  <a:gd name="T11" fmla="*/ 5 h 29"/>
                  <a:gd name="T12" fmla="*/ 32 w 48"/>
                  <a:gd name="T13" fmla="*/ 4 h 29"/>
                  <a:gd name="T14" fmla="*/ 37 w 48"/>
                  <a:gd name="T15" fmla="*/ 7 h 29"/>
                  <a:gd name="T16" fmla="*/ 39 w 48"/>
                  <a:gd name="T17" fmla="*/ 5 h 29"/>
                  <a:gd name="T18" fmla="*/ 41 w 48"/>
                  <a:gd name="T19" fmla="*/ 4 h 29"/>
                  <a:gd name="T20" fmla="*/ 43 w 48"/>
                  <a:gd name="T21" fmla="*/ 7 h 29"/>
                  <a:gd name="T22" fmla="*/ 46 w 48"/>
                  <a:gd name="T23" fmla="*/ 7 h 29"/>
                  <a:gd name="T24" fmla="*/ 48 w 48"/>
                  <a:gd name="T25" fmla="*/ 12 h 29"/>
                  <a:gd name="T26" fmla="*/ 48 w 48"/>
                  <a:gd name="T27" fmla="*/ 14 h 29"/>
                  <a:gd name="T28" fmla="*/ 45 w 48"/>
                  <a:gd name="T29" fmla="*/ 14 h 29"/>
                  <a:gd name="T30" fmla="*/ 45 w 48"/>
                  <a:gd name="T31" fmla="*/ 16 h 29"/>
                  <a:gd name="T32" fmla="*/ 45 w 48"/>
                  <a:gd name="T33" fmla="*/ 18 h 29"/>
                  <a:gd name="T34" fmla="*/ 45 w 48"/>
                  <a:gd name="T35" fmla="*/ 20 h 29"/>
                  <a:gd name="T36" fmla="*/ 45 w 48"/>
                  <a:gd name="T37" fmla="*/ 23 h 29"/>
                  <a:gd name="T38" fmla="*/ 45 w 48"/>
                  <a:gd name="T39" fmla="*/ 25 h 29"/>
                  <a:gd name="T40" fmla="*/ 43 w 48"/>
                  <a:gd name="T41" fmla="*/ 29 h 29"/>
                  <a:gd name="T42" fmla="*/ 37 w 48"/>
                  <a:gd name="T43" fmla="*/ 29 h 29"/>
                  <a:gd name="T44" fmla="*/ 32 w 48"/>
                  <a:gd name="T45" fmla="*/ 29 h 29"/>
                  <a:gd name="T46" fmla="*/ 30 w 48"/>
                  <a:gd name="T47" fmla="*/ 25 h 29"/>
                  <a:gd name="T48" fmla="*/ 25 w 48"/>
                  <a:gd name="T49" fmla="*/ 27 h 29"/>
                  <a:gd name="T50" fmla="*/ 23 w 48"/>
                  <a:gd name="T51" fmla="*/ 25 h 29"/>
                  <a:gd name="T52" fmla="*/ 20 w 48"/>
                  <a:gd name="T53" fmla="*/ 27 h 29"/>
                  <a:gd name="T54" fmla="*/ 20 w 48"/>
                  <a:gd name="T55" fmla="*/ 27 h 29"/>
                  <a:gd name="T56" fmla="*/ 16 w 48"/>
                  <a:gd name="T57" fmla="*/ 25 h 29"/>
                  <a:gd name="T58" fmla="*/ 11 w 48"/>
                  <a:gd name="T59" fmla="*/ 25 h 29"/>
                  <a:gd name="T60" fmla="*/ 7 w 48"/>
                  <a:gd name="T61" fmla="*/ 21 h 29"/>
                  <a:gd name="T62" fmla="*/ 5 w 48"/>
                  <a:gd name="T63" fmla="*/ 21 h 29"/>
                  <a:gd name="T64" fmla="*/ 2 w 48"/>
                  <a:gd name="T65" fmla="*/ 18 h 29"/>
                  <a:gd name="T66" fmla="*/ 2 w 48"/>
                  <a:gd name="T67" fmla="*/ 14 h 29"/>
                  <a:gd name="T68" fmla="*/ 2 w 48"/>
                  <a:gd name="T69" fmla="*/ 12 h 29"/>
                  <a:gd name="T70" fmla="*/ 0 w 48"/>
                  <a:gd name="T71" fmla="*/ 11 h 29"/>
                  <a:gd name="T72" fmla="*/ 2 w 48"/>
                  <a:gd name="T73" fmla="*/ 7 h 29"/>
                  <a:gd name="T74" fmla="*/ 4 w 48"/>
                  <a:gd name="T75" fmla="*/ 5 h 29"/>
                  <a:gd name="T76" fmla="*/ 9 w 48"/>
                  <a:gd name="T77" fmla="*/ 4 h 29"/>
                  <a:gd name="T78" fmla="*/ 11 w 48"/>
                  <a:gd name="T79" fmla="*/ 0 h 29"/>
                  <a:gd name="T80" fmla="*/ 12 w 48"/>
                  <a:gd name="T81" fmla="*/ 0 h 29"/>
                  <a:gd name="T82" fmla="*/ 14 w 48"/>
                  <a:gd name="T83" fmla="*/ 4 h 29"/>
                  <a:gd name="T84" fmla="*/ 14 w 48"/>
                  <a:gd name="T85" fmla="*/ 2 h 29"/>
                  <a:gd name="T86" fmla="*/ 16 w 48"/>
                  <a:gd name="T87" fmla="*/ 4 h 29"/>
                  <a:gd name="T88" fmla="*/ 18 w 48"/>
                  <a:gd name="T8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29">
                    <a:moveTo>
                      <a:pt x="18" y="4"/>
                    </a:moveTo>
                    <a:lnTo>
                      <a:pt x="21" y="5"/>
                    </a:lnTo>
                    <a:lnTo>
                      <a:pt x="21" y="4"/>
                    </a:lnTo>
                    <a:lnTo>
                      <a:pt x="27" y="2"/>
                    </a:lnTo>
                    <a:lnTo>
                      <a:pt x="27" y="4"/>
                    </a:lnTo>
                    <a:lnTo>
                      <a:pt x="30" y="5"/>
                    </a:lnTo>
                    <a:lnTo>
                      <a:pt x="32" y="4"/>
                    </a:lnTo>
                    <a:lnTo>
                      <a:pt x="37" y="7"/>
                    </a:lnTo>
                    <a:lnTo>
                      <a:pt x="39" y="5"/>
                    </a:lnTo>
                    <a:lnTo>
                      <a:pt x="41" y="4"/>
                    </a:lnTo>
                    <a:lnTo>
                      <a:pt x="43" y="7"/>
                    </a:lnTo>
                    <a:lnTo>
                      <a:pt x="46" y="7"/>
                    </a:lnTo>
                    <a:lnTo>
                      <a:pt x="48" y="12"/>
                    </a:lnTo>
                    <a:lnTo>
                      <a:pt x="48" y="14"/>
                    </a:lnTo>
                    <a:lnTo>
                      <a:pt x="45" y="14"/>
                    </a:lnTo>
                    <a:lnTo>
                      <a:pt x="45" y="16"/>
                    </a:lnTo>
                    <a:lnTo>
                      <a:pt x="45" y="18"/>
                    </a:lnTo>
                    <a:lnTo>
                      <a:pt x="45" y="20"/>
                    </a:lnTo>
                    <a:lnTo>
                      <a:pt x="45" y="23"/>
                    </a:lnTo>
                    <a:lnTo>
                      <a:pt x="45" y="25"/>
                    </a:lnTo>
                    <a:lnTo>
                      <a:pt x="43" y="29"/>
                    </a:lnTo>
                    <a:lnTo>
                      <a:pt x="37" y="29"/>
                    </a:lnTo>
                    <a:lnTo>
                      <a:pt x="32" y="29"/>
                    </a:lnTo>
                    <a:lnTo>
                      <a:pt x="30" y="25"/>
                    </a:lnTo>
                    <a:lnTo>
                      <a:pt x="25" y="27"/>
                    </a:lnTo>
                    <a:lnTo>
                      <a:pt x="23" y="25"/>
                    </a:lnTo>
                    <a:lnTo>
                      <a:pt x="20" y="27"/>
                    </a:lnTo>
                    <a:lnTo>
                      <a:pt x="20" y="27"/>
                    </a:lnTo>
                    <a:lnTo>
                      <a:pt x="16" y="25"/>
                    </a:lnTo>
                    <a:lnTo>
                      <a:pt x="11" y="25"/>
                    </a:lnTo>
                    <a:lnTo>
                      <a:pt x="7" y="21"/>
                    </a:lnTo>
                    <a:lnTo>
                      <a:pt x="5" y="21"/>
                    </a:lnTo>
                    <a:lnTo>
                      <a:pt x="2" y="18"/>
                    </a:lnTo>
                    <a:lnTo>
                      <a:pt x="2" y="14"/>
                    </a:lnTo>
                    <a:lnTo>
                      <a:pt x="2" y="12"/>
                    </a:lnTo>
                    <a:lnTo>
                      <a:pt x="0" y="11"/>
                    </a:lnTo>
                    <a:lnTo>
                      <a:pt x="2" y="7"/>
                    </a:lnTo>
                    <a:lnTo>
                      <a:pt x="4" y="5"/>
                    </a:lnTo>
                    <a:lnTo>
                      <a:pt x="9" y="4"/>
                    </a:lnTo>
                    <a:lnTo>
                      <a:pt x="11" y="0"/>
                    </a:lnTo>
                    <a:lnTo>
                      <a:pt x="12" y="0"/>
                    </a:lnTo>
                    <a:lnTo>
                      <a:pt x="14" y="4"/>
                    </a:lnTo>
                    <a:lnTo>
                      <a:pt x="14" y="2"/>
                    </a:lnTo>
                    <a:lnTo>
                      <a:pt x="16" y="4"/>
                    </a:lnTo>
                    <a:lnTo>
                      <a:pt x="18"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59" name="Freeform 1796">
                <a:extLst>
                  <a:ext uri="{FF2B5EF4-FFF2-40B4-BE49-F238E27FC236}">
                    <a16:creationId xmlns:a16="http://schemas.microsoft.com/office/drawing/2014/main" id="{6A64B037-FBC9-504D-8702-E376AAB37B78}"/>
                  </a:ext>
                </a:extLst>
              </p:cNvPr>
              <p:cNvSpPr>
                <a:spLocks/>
              </p:cNvSpPr>
              <p:nvPr/>
            </p:nvSpPr>
            <p:spPr bwMode="auto">
              <a:xfrm>
                <a:off x="1157" y="670"/>
                <a:ext cx="48" cy="29"/>
              </a:xfrm>
              <a:custGeom>
                <a:avLst/>
                <a:gdLst>
                  <a:gd name="T0" fmla="*/ 18 w 48"/>
                  <a:gd name="T1" fmla="*/ 4 h 29"/>
                  <a:gd name="T2" fmla="*/ 21 w 48"/>
                  <a:gd name="T3" fmla="*/ 5 h 29"/>
                  <a:gd name="T4" fmla="*/ 21 w 48"/>
                  <a:gd name="T5" fmla="*/ 4 h 29"/>
                  <a:gd name="T6" fmla="*/ 27 w 48"/>
                  <a:gd name="T7" fmla="*/ 2 h 29"/>
                  <a:gd name="T8" fmla="*/ 27 w 48"/>
                  <a:gd name="T9" fmla="*/ 4 h 29"/>
                  <a:gd name="T10" fmla="*/ 30 w 48"/>
                  <a:gd name="T11" fmla="*/ 5 h 29"/>
                  <a:gd name="T12" fmla="*/ 32 w 48"/>
                  <a:gd name="T13" fmla="*/ 4 h 29"/>
                  <a:gd name="T14" fmla="*/ 37 w 48"/>
                  <a:gd name="T15" fmla="*/ 7 h 29"/>
                  <a:gd name="T16" fmla="*/ 39 w 48"/>
                  <a:gd name="T17" fmla="*/ 5 h 29"/>
                  <a:gd name="T18" fmla="*/ 41 w 48"/>
                  <a:gd name="T19" fmla="*/ 4 h 29"/>
                  <a:gd name="T20" fmla="*/ 43 w 48"/>
                  <a:gd name="T21" fmla="*/ 7 h 29"/>
                  <a:gd name="T22" fmla="*/ 46 w 48"/>
                  <a:gd name="T23" fmla="*/ 7 h 29"/>
                  <a:gd name="T24" fmla="*/ 48 w 48"/>
                  <a:gd name="T25" fmla="*/ 12 h 29"/>
                  <a:gd name="T26" fmla="*/ 48 w 48"/>
                  <a:gd name="T27" fmla="*/ 14 h 29"/>
                  <a:gd name="T28" fmla="*/ 45 w 48"/>
                  <a:gd name="T29" fmla="*/ 14 h 29"/>
                  <a:gd name="T30" fmla="*/ 45 w 48"/>
                  <a:gd name="T31" fmla="*/ 16 h 29"/>
                  <a:gd name="T32" fmla="*/ 45 w 48"/>
                  <a:gd name="T33" fmla="*/ 18 h 29"/>
                  <a:gd name="T34" fmla="*/ 45 w 48"/>
                  <a:gd name="T35" fmla="*/ 20 h 29"/>
                  <a:gd name="T36" fmla="*/ 45 w 48"/>
                  <a:gd name="T37" fmla="*/ 23 h 29"/>
                  <a:gd name="T38" fmla="*/ 45 w 48"/>
                  <a:gd name="T39" fmla="*/ 25 h 29"/>
                  <a:gd name="T40" fmla="*/ 43 w 48"/>
                  <a:gd name="T41" fmla="*/ 29 h 29"/>
                  <a:gd name="T42" fmla="*/ 37 w 48"/>
                  <a:gd name="T43" fmla="*/ 29 h 29"/>
                  <a:gd name="T44" fmla="*/ 32 w 48"/>
                  <a:gd name="T45" fmla="*/ 29 h 29"/>
                  <a:gd name="T46" fmla="*/ 30 w 48"/>
                  <a:gd name="T47" fmla="*/ 25 h 29"/>
                  <a:gd name="T48" fmla="*/ 25 w 48"/>
                  <a:gd name="T49" fmla="*/ 27 h 29"/>
                  <a:gd name="T50" fmla="*/ 23 w 48"/>
                  <a:gd name="T51" fmla="*/ 25 h 29"/>
                  <a:gd name="T52" fmla="*/ 20 w 48"/>
                  <a:gd name="T53" fmla="*/ 27 h 29"/>
                  <a:gd name="T54" fmla="*/ 20 w 48"/>
                  <a:gd name="T55" fmla="*/ 27 h 29"/>
                  <a:gd name="T56" fmla="*/ 16 w 48"/>
                  <a:gd name="T57" fmla="*/ 25 h 29"/>
                  <a:gd name="T58" fmla="*/ 11 w 48"/>
                  <a:gd name="T59" fmla="*/ 25 h 29"/>
                  <a:gd name="T60" fmla="*/ 7 w 48"/>
                  <a:gd name="T61" fmla="*/ 21 h 29"/>
                  <a:gd name="T62" fmla="*/ 5 w 48"/>
                  <a:gd name="T63" fmla="*/ 21 h 29"/>
                  <a:gd name="T64" fmla="*/ 2 w 48"/>
                  <a:gd name="T65" fmla="*/ 18 h 29"/>
                  <a:gd name="T66" fmla="*/ 2 w 48"/>
                  <a:gd name="T67" fmla="*/ 14 h 29"/>
                  <a:gd name="T68" fmla="*/ 2 w 48"/>
                  <a:gd name="T69" fmla="*/ 12 h 29"/>
                  <a:gd name="T70" fmla="*/ 0 w 48"/>
                  <a:gd name="T71" fmla="*/ 11 h 29"/>
                  <a:gd name="T72" fmla="*/ 2 w 48"/>
                  <a:gd name="T73" fmla="*/ 7 h 29"/>
                  <a:gd name="T74" fmla="*/ 4 w 48"/>
                  <a:gd name="T75" fmla="*/ 5 h 29"/>
                  <a:gd name="T76" fmla="*/ 9 w 48"/>
                  <a:gd name="T77" fmla="*/ 4 h 29"/>
                  <a:gd name="T78" fmla="*/ 11 w 48"/>
                  <a:gd name="T79" fmla="*/ 0 h 29"/>
                  <a:gd name="T80" fmla="*/ 12 w 48"/>
                  <a:gd name="T81" fmla="*/ 0 h 29"/>
                  <a:gd name="T82" fmla="*/ 14 w 48"/>
                  <a:gd name="T83" fmla="*/ 4 h 29"/>
                  <a:gd name="T84" fmla="*/ 14 w 48"/>
                  <a:gd name="T85" fmla="*/ 2 h 29"/>
                  <a:gd name="T86" fmla="*/ 16 w 48"/>
                  <a:gd name="T87" fmla="*/ 4 h 29"/>
                  <a:gd name="T88" fmla="*/ 18 w 48"/>
                  <a:gd name="T8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29">
                    <a:moveTo>
                      <a:pt x="18" y="4"/>
                    </a:moveTo>
                    <a:lnTo>
                      <a:pt x="21" y="5"/>
                    </a:lnTo>
                    <a:lnTo>
                      <a:pt x="21" y="4"/>
                    </a:lnTo>
                    <a:lnTo>
                      <a:pt x="27" y="2"/>
                    </a:lnTo>
                    <a:lnTo>
                      <a:pt x="27" y="4"/>
                    </a:lnTo>
                    <a:lnTo>
                      <a:pt x="30" y="5"/>
                    </a:lnTo>
                    <a:lnTo>
                      <a:pt x="32" y="4"/>
                    </a:lnTo>
                    <a:lnTo>
                      <a:pt x="37" y="7"/>
                    </a:lnTo>
                    <a:lnTo>
                      <a:pt x="39" y="5"/>
                    </a:lnTo>
                    <a:lnTo>
                      <a:pt x="41" y="4"/>
                    </a:lnTo>
                    <a:lnTo>
                      <a:pt x="43" y="7"/>
                    </a:lnTo>
                    <a:lnTo>
                      <a:pt x="46" y="7"/>
                    </a:lnTo>
                    <a:lnTo>
                      <a:pt x="48" y="12"/>
                    </a:lnTo>
                    <a:lnTo>
                      <a:pt x="48" y="14"/>
                    </a:lnTo>
                    <a:lnTo>
                      <a:pt x="45" y="14"/>
                    </a:lnTo>
                    <a:lnTo>
                      <a:pt x="45" y="16"/>
                    </a:lnTo>
                    <a:lnTo>
                      <a:pt x="45" y="18"/>
                    </a:lnTo>
                    <a:lnTo>
                      <a:pt x="45" y="20"/>
                    </a:lnTo>
                    <a:lnTo>
                      <a:pt x="45" y="23"/>
                    </a:lnTo>
                    <a:lnTo>
                      <a:pt x="45" y="25"/>
                    </a:lnTo>
                    <a:lnTo>
                      <a:pt x="43" y="29"/>
                    </a:lnTo>
                    <a:lnTo>
                      <a:pt x="37" y="29"/>
                    </a:lnTo>
                    <a:lnTo>
                      <a:pt x="32" y="29"/>
                    </a:lnTo>
                    <a:lnTo>
                      <a:pt x="30" y="25"/>
                    </a:lnTo>
                    <a:lnTo>
                      <a:pt x="25" y="27"/>
                    </a:lnTo>
                    <a:lnTo>
                      <a:pt x="23" y="25"/>
                    </a:lnTo>
                    <a:lnTo>
                      <a:pt x="20" y="27"/>
                    </a:lnTo>
                    <a:lnTo>
                      <a:pt x="20" y="27"/>
                    </a:lnTo>
                    <a:lnTo>
                      <a:pt x="16" y="25"/>
                    </a:lnTo>
                    <a:lnTo>
                      <a:pt x="11" y="25"/>
                    </a:lnTo>
                    <a:lnTo>
                      <a:pt x="7" y="21"/>
                    </a:lnTo>
                    <a:lnTo>
                      <a:pt x="5" y="21"/>
                    </a:lnTo>
                    <a:lnTo>
                      <a:pt x="2" y="18"/>
                    </a:lnTo>
                    <a:lnTo>
                      <a:pt x="2" y="14"/>
                    </a:lnTo>
                    <a:lnTo>
                      <a:pt x="2" y="12"/>
                    </a:lnTo>
                    <a:lnTo>
                      <a:pt x="0" y="11"/>
                    </a:lnTo>
                    <a:lnTo>
                      <a:pt x="2" y="7"/>
                    </a:lnTo>
                    <a:lnTo>
                      <a:pt x="4" y="5"/>
                    </a:lnTo>
                    <a:lnTo>
                      <a:pt x="9" y="4"/>
                    </a:lnTo>
                    <a:lnTo>
                      <a:pt x="11" y="0"/>
                    </a:lnTo>
                    <a:lnTo>
                      <a:pt x="12" y="0"/>
                    </a:lnTo>
                    <a:lnTo>
                      <a:pt x="14" y="4"/>
                    </a:lnTo>
                    <a:lnTo>
                      <a:pt x="14" y="2"/>
                    </a:lnTo>
                    <a:lnTo>
                      <a:pt x="16" y="4"/>
                    </a:lnTo>
                    <a:lnTo>
                      <a:pt x="18"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0" name="Freeform 1797">
                <a:extLst>
                  <a:ext uri="{FF2B5EF4-FFF2-40B4-BE49-F238E27FC236}">
                    <a16:creationId xmlns:a16="http://schemas.microsoft.com/office/drawing/2014/main" id="{80D3BB87-9949-F648-B648-9394473CC4AF}"/>
                  </a:ext>
                </a:extLst>
              </p:cNvPr>
              <p:cNvSpPr>
                <a:spLocks/>
              </p:cNvSpPr>
              <p:nvPr/>
            </p:nvSpPr>
            <p:spPr bwMode="auto">
              <a:xfrm>
                <a:off x="1145" y="720"/>
                <a:ext cx="276" cy="173"/>
              </a:xfrm>
              <a:custGeom>
                <a:avLst/>
                <a:gdLst>
                  <a:gd name="T0" fmla="*/ 7 w 276"/>
                  <a:gd name="T1" fmla="*/ 4 h 173"/>
                  <a:gd name="T2" fmla="*/ 1 w 276"/>
                  <a:gd name="T3" fmla="*/ 12 h 173"/>
                  <a:gd name="T4" fmla="*/ 5 w 276"/>
                  <a:gd name="T5" fmla="*/ 23 h 173"/>
                  <a:gd name="T6" fmla="*/ 7 w 276"/>
                  <a:gd name="T7" fmla="*/ 29 h 173"/>
                  <a:gd name="T8" fmla="*/ 16 w 276"/>
                  <a:gd name="T9" fmla="*/ 36 h 173"/>
                  <a:gd name="T10" fmla="*/ 32 w 276"/>
                  <a:gd name="T11" fmla="*/ 57 h 173"/>
                  <a:gd name="T12" fmla="*/ 48 w 276"/>
                  <a:gd name="T13" fmla="*/ 57 h 173"/>
                  <a:gd name="T14" fmla="*/ 57 w 276"/>
                  <a:gd name="T15" fmla="*/ 52 h 173"/>
                  <a:gd name="T16" fmla="*/ 67 w 276"/>
                  <a:gd name="T17" fmla="*/ 80 h 173"/>
                  <a:gd name="T18" fmla="*/ 71 w 276"/>
                  <a:gd name="T19" fmla="*/ 118 h 173"/>
                  <a:gd name="T20" fmla="*/ 74 w 276"/>
                  <a:gd name="T21" fmla="*/ 152 h 173"/>
                  <a:gd name="T22" fmla="*/ 83 w 276"/>
                  <a:gd name="T23" fmla="*/ 164 h 173"/>
                  <a:gd name="T24" fmla="*/ 98 w 276"/>
                  <a:gd name="T25" fmla="*/ 164 h 173"/>
                  <a:gd name="T26" fmla="*/ 105 w 276"/>
                  <a:gd name="T27" fmla="*/ 168 h 173"/>
                  <a:gd name="T28" fmla="*/ 121 w 276"/>
                  <a:gd name="T29" fmla="*/ 162 h 173"/>
                  <a:gd name="T30" fmla="*/ 123 w 276"/>
                  <a:gd name="T31" fmla="*/ 155 h 173"/>
                  <a:gd name="T32" fmla="*/ 130 w 276"/>
                  <a:gd name="T33" fmla="*/ 152 h 173"/>
                  <a:gd name="T34" fmla="*/ 141 w 276"/>
                  <a:gd name="T35" fmla="*/ 173 h 173"/>
                  <a:gd name="T36" fmla="*/ 153 w 276"/>
                  <a:gd name="T37" fmla="*/ 168 h 173"/>
                  <a:gd name="T38" fmla="*/ 162 w 276"/>
                  <a:gd name="T39" fmla="*/ 170 h 173"/>
                  <a:gd name="T40" fmla="*/ 178 w 276"/>
                  <a:gd name="T41" fmla="*/ 173 h 173"/>
                  <a:gd name="T42" fmla="*/ 187 w 276"/>
                  <a:gd name="T43" fmla="*/ 170 h 173"/>
                  <a:gd name="T44" fmla="*/ 212 w 276"/>
                  <a:gd name="T45" fmla="*/ 166 h 173"/>
                  <a:gd name="T46" fmla="*/ 217 w 276"/>
                  <a:gd name="T47" fmla="*/ 152 h 173"/>
                  <a:gd name="T48" fmla="*/ 230 w 276"/>
                  <a:gd name="T49" fmla="*/ 168 h 173"/>
                  <a:gd name="T50" fmla="*/ 249 w 276"/>
                  <a:gd name="T51" fmla="*/ 168 h 173"/>
                  <a:gd name="T52" fmla="*/ 266 w 276"/>
                  <a:gd name="T53" fmla="*/ 155 h 173"/>
                  <a:gd name="T54" fmla="*/ 264 w 276"/>
                  <a:gd name="T55" fmla="*/ 136 h 173"/>
                  <a:gd name="T56" fmla="*/ 274 w 276"/>
                  <a:gd name="T57" fmla="*/ 111 h 173"/>
                  <a:gd name="T58" fmla="*/ 266 w 276"/>
                  <a:gd name="T59" fmla="*/ 107 h 173"/>
                  <a:gd name="T60" fmla="*/ 260 w 276"/>
                  <a:gd name="T61" fmla="*/ 96 h 173"/>
                  <a:gd name="T62" fmla="*/ 248 w 276"/>
                  <a:gd name="T63" fmla="*/ 89 h 173"/>
                  <a:gd name="T64" fmla="*/ 214 w 276"/>
                  <a:gd name="T65" fmla="*/ 89 h 173"/>
                  <a:gd name="T66" fmla="*/ 196 w 276"/>
                  <a:gd name="T67" fmla="*/ 95 h 173"/>
                  <a:gd name="T68" fmla="*/ 187 w 276"/>
                  <a:gd name="T69" fmla="*/ 100 h 173"/>
                  <a:gd name="T70" fmla="*/ 182 w 276"/>
                  <a:gd name="T71" fmla="*/ 105 h 173"/>
                  <a:gd name="T72" fmla="*/ 169 w 276"/>
                  <a:gd name="T73" fmla="*/ 111 h 173"/>
                  <a:gd name="T74" fmla="*/ 169 w 276"/>
                  <a:gd name="T75" fmla="*/ 116 h 173"/>
                  <a:gd name="T76" fmla="*/ 157 w 276"/>
                  <a:gd name="T77" fmla="*/ 111 h 173"/>
                  <a:gd name="T78" fmla="*/ 146 w 276"/>
                  <a:gd name="T79" fmla="*/ 112 h 173"/>
                  <a:gd name="T80" fmla="*/ 137 w 276"/>
                  <a:gd name="T81" fmla="*/ 112 h 173"/>
                  <a:gd name="T82" fmla="*/ 133 w 276"/>
                  <a:gd name="T83" fmla="*/ 104 h 173"/>
                  <a:gd name="T84" fmla="*/ 126 w 276"/>
                  <a:gd name="T85" fmla="*/ 116 h 173"/>
                  <a:gd name="T86" fmla="*/ 116 w 276"/>
                  <a:gd name="T87" fmla="*/ 107 h 173"/>
                  <a:gd name="T88" fmla="*/ 119 w 276"/>
                  <a:gd name="T89" fmla="*/ 102 h 173"/>
                  <a:gd name="T90" fmla="*/ 110 w 276"/>
                  <a:gd name="T91" fmla="*/ 89 h 173"/>
                  <a:gd name="T92" fmla="*/ 107 w 276"/>
                  <a:gd name="T93" fmla="*/ 84 h 173"/>
                  <a:gd name="T94" fmla="*/ 96 w 276"/>
                  <a:gd name="T95" fmla="*/ 82 h 173"/>
                  <a:gd name="T96" fmla="*/ 92 w 276"/>
                  <a:gd name="T97" fmla="*/ 84 h 173"/>
                  <a:gd name="T98" fmla="*/ 96 w 276"/>
                  <a:gd name="T99" fmla="*/ 77 h 173"/>
                  <a:gd name="T100" fmla="*/ 92 w 276"/>
                  <a:gd name="T101" fmla="*/ 70 h 173"/>
                  <a:gd name="T102" fmla="*/ 85 w 276"/>
                  <a:gd name="T103" fmla="*/ 61 h 173"/>
                  <a:gd name="T104" fmla="*/ 103 w 276"/>
                  <a:gd name="T105" fmla="*/ 71 h 173"/>
                  <a:gd name="T106" fmla="*/ 121 w 276"/>
                  <a:gd name="T107" fmla="*/ 66 h 173"/>
                  <a:gd name="T108" fmla="*/ 105 w 276"/>
                  <a:gd name="T109" fmla="*/ 52 h 173"/>
                  <a:gd name="T110" fmla="*/ 87 w 276"/>
                  <a:gd name="T111" fmla="*/ 46 h 173"/>
                  <a:gd name="T112" fmla="*/ 96 w 276"/>
                  <a:gd name="T113" fmla="*/ 45 h 173"/>
                  <a:gd name="T114" fmla="*/ 99 w 276"/>
                  <a:gd name="T115" fmla="*/ 39 h 173"/>
                  <a:gd name="T116" fmla="*/ 85 w 276"/>
                  <a:gd name="T117" fmla="*/ 29 h 173"/>
                  <a:gd name="T118" fmla="*/ 69 w 276"/>
                  <a:gd name="T119" fmla="*/ 34 h 173"/>
                  <a:gd name="T120" fmla="*/ 53 w 276"/>
                  <a:gd name="T121" fmla="*/ 45 h 173"/>
                  <a:gd name="T122" fmla="*/ 57 w 276"/>
                  <a:gd name="T123" fmla="*/ 25 h 173"/>
                  <a:gd name="T124" fmla="*/ 46 w 276"/>
                  <a:gd name="T125"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173">
                    <a:moveTo>
                      <a:pt x="32" y="5"/>
                    </a:moveTo>
                    <a:lnTo>
                      <a:pt x="28" y="5"/>
                    </a:lnTo>
                    <a:lnTo>
                      <a:pt x="23" y="2"/>
                    </a:lnTo>
                    <a:lnTo>
                      <a:pt x="17" y="0"/>
                    </a:lnTo>
                    <a:lnTo>
                      <a:pt x="7" y="4"/>
                    </a:lnTo>
                    <a:lnTo>
                      <a:pt x="7" y="7"/>
                    </a:lnTo>
                    <a:lnTo>
                      <a:pt x="5" y="9"/>
                    </a:lnTo>
                    <a:lnTo>
                      <a:pt x="1" y="7"/>
                    </a:lnTo>
                    <a:lnTo>
                      <a:pt x="1" y="11"/>
                    </a:lnTo>
                    <a:lnTo>
                      <a:pt x="1" y="12"/>
                    </a:lnTo>
                    <a:lnTo>
                      <a:pt x="1" y="14"/>
                    </a:lnTo>
                    <a:lnTo>
                      <a:pt x="5" y="16"/>
                    </a:lnTo>
                    <a:lnTo>
                      <a:pt x="10" y="21"/>
                    </a:lnTo>
                    <a:lnTo>
                      <a:pt x="10" y="23"/>
                    </a:lnTo>
                    <a:lnTo>
                      <a:pt x="5" y="23"/>
                    </a:lnTo>
                    <a:lnTo>
                      <a:pt x="1" y="20"/>
                    </a:lnTo>
                    <a:lnTo>
                      <a:pt x="0" y="20"/>
                    </a:lnTo>
                    <a:lnTo>
                      <a:pt x="0" y="25"/>
                    </a:lnTo>
                    <a:lnTo>
                      <a:pt x="1" y="27"/>
                    </a:lnTo>
                    <a:lnTo>
                      <a:pt x="7" y="29"/>
                    </a:lnTo>
                    <a:lnTo>
                      <a:pt x="7" y="30"/>
                    </a:lnTo>
                    <a:lnTo>
                      <a:pt x="10" y="32"/>
                    </a:lnTo>
                    <a:lnTo>
                      <a:pt x="10" y="32"/>
                    </a:lnTo>
                    <a:lnTo>
                      <a:pt x="12" y="36"/>
                    </a:lnTo>
                    <a:lnTo>
                      <a:pt x="16" y="36"/>
                    </a:lnTo>
                    <a:lnTo>
                      <a:pt x="21" y="50"/>
                    </a:lnTo>
                    <a:lnTo>
                      <a:pt x="26" y="50"/>
                    </a:lnTo>
                    <a:lnTo>
                      <a:pt x="28" y="54"/>
                    </a:lnTo>
                    <a:lnTo>
                      <a:pt x="32" y="62"/>
                    </a:lnTo>
                    <a:lnTo>
                      <a:pt x="32" y="57"/>
                    </a:lnTo>
                    <a:lnTo>
                      <a:pt x="33" y="59"/>
                    </a:lnTo>
                    <a:lnTo>
                      <a:pt x="48" y="62"/>
                    </a:lnTo>
                    <a:lnTo>
                      <a:pt x="51" y="61"/>
                    </a:lnTo>
                    <a:lnTo>
                      <a:pt x="48" y="61"/>
                    </a:lnTo>
                    <a:lnTo>
                      <a:pt x="48" y="57"/>
                    </a:lnTo>
                    <a:lnTo>
                      <a:pt x="51" y="57"/>
                    </a:lnTo>
                    <a:lnTo>
                      <a:pt x="51" y="59"/>
                    </a:lnTo>
                    <a:lnTo>
                      <a:pt x="55" y="55"/>
                    </a:lnTo>
                    <a:lnTo>
                      <a:pt x="55" y="54"/>
                    </a:lnTo>
                    <a:lnTo>
                      <a:pt x="57" y="52"/>
                    </a:lnTo>
                    <a:lnTo>
                      <a:pt x="60" y="54"/>
                    </a:lnTo>
                    <a:lnTo>
                      <a:pt x="62" y="64"/>
                    </a:lnTo>
                    <a:lnTo>
                      <a:pt x="66" y="68"/>
                    </a:lnTo>
                    <a:lnTo>
                      <a:pt x="66" y="79"/>
                    </a:lnTo>
                    <a:lnTo>
                      <a:pt x="67" y="80"/>
                    </a:lnTo>
                    <a:lnTo>
                      <a:pt x="74" y="89"/>
                    </a:lnTo>
                    <a:lnTo>
                      <a:pt x="74" y="102"/>
                    </a:lnTo>
                    <a:lnTo>
                      <a:pt x="76" y="104"/>
                    </a:lnTo>
                    <a:lnTo>
                      <a:pt x="69" y="116"/>
                    </a:lnTo>
                    <a:lnTo>
                      <a:pt x="71" y="118"/>
                    </a:lnTo>
                    <a:lnTo>
                      <a:pt x="69" y="129"/>
                    </a:lnTo>
                    <a:lnTo>
                      <a:pt x="71" y="134"/>
                    </a:lnTo>
                    <a:lnTo>
                      <a:pt x="76" y="132"/>
                    </a:lnTo>
                    <a:lnTo>
                      <a:pt x="74" y="141"/>
                    </a:lnTo>
                    <a:lnTo>
                      <a:pt x="74" y="152"/>
                    </a:lnTo>
                    <a:lnTo>
                      <a:pt x="78" y="157"/>
                    </a:lnTo>
                    <a:lnTo>
                      <a:pt x="83" y="159"/>
                    </a:lnTo>
                    <a:lnTo>
                      <a:pt x="82" y="159"/>
                    </a:lnTo>
                    <a:lnTo>
                      <a:pt x="82" y="162"/>
                    </a:lnTo>
                    <a:lnTo>
                      <a:pt x="83" y="164"/>
                    </a:lnTo>
                    <a:lnTo>
                      <a:pt x="89" y="162"/>
                    </a:lnTo>
                    <a:lnTo>
                      <a:pt x="89" y="157"/>
                    </a:lnTo>
                    <a:lnTo>
                      <a:pt x="96" y="152"/>
                    </a:lnTo>
                    <a:lnTo>
                      <a:pt x="92" y="157"/>
                    </a:lnTo>
                    <a:lnTo>
                      <a:pt x="98" y="164"/>
                    </a:lnTo>
                    <a:lnTo>
                      <a:pt x="98" y="157"/>
                    </a:lnTo>
                    <a:lnTo>
                      <a:pt x="99" y="164"/>
                    </a:lnTo>
                    <a:lnTo>
                      <a:pt x="103" y="164"/>
                    </a:lnTo>
                    <a:lnTo>
                      <a:pt x="103" y="166"/>
                    </a:lnTo>
                    <a:lnTo>
                      <a:pt x="105" y="168"/>
                    </a:lnTo>
                    <a:lnTo>
                      <a:pt x="107" y="166"/>
                    </a:lnTo>
                    <a:lnTo>
                      <a:pt x="107" y="170"/>
                    </a:lnTo>
                    <a:lnTo>
                      <a:pt x="116" y="170"/>
                    </a:lnTo>
                    <a:lnTo>
                      <a:pt x="121" y="164"/>
                    </a:lnTo>
                    <a:lnTo>
                      <a:pt x="121" y="162"/>
                    </a:lnTo>
                    <a:lnTo>
                      <a:pt x="117" y="159"/>
                    </a:lnTo>
                    <a:lnTo>
                      <a:pt x="117" y="155"/>
                    </a:lnTo>
                    <a:lnTo>
                      <a:pt x="117" y="155"/>
                    </a:lnTo>
                    <a:lnTo>
                      <a:pt x="119" y="155"/>
                    </a:lnTo>
                    <a:lnTo>
                      <a:pt x="123" y="155"/>
                    </a:lnTo>
                    <a:lnTo>
                      <a:pt x="121" y="152"/>
                    </a:lnTo>
                    <a:lnTo>
                      <a:pt x="126" y="161"/>
                    </a:lnTo>
                    <a:lnTo>
                      <a:pt x="128" y="155"/>
                    </a:lnTo>
                    <a:lnTo>
                      <a:pt x="128" y="152"/>
                    </a:lnTo>
                    <a:lnTo>
                      <a:pt x="130" y="152"/>
                    </a:lnTo>
                    <a:lnTo>
                      <a:pt x="133" y="155"/>
                    </a:lnTo>
                    <a:lnTo>
                      <a:pt x="132" y="171"/>
                    </a:lnTo>
                    <a:lnTo>
                      <a:pt x="135" y="173"/>
                    </a:lnTo>
                    <a:lnTo>
                      <a:pt x="139" y="171"/>
                    </a:lnTo>
                    <a:lnTo>
                      <a:pt x="141" y="173"/>
                    </a:lnTo>
                    <a:lnTo>
                      <a:pt x="144" y="171"/>
                    </a:lnTo>
                    <a:lnTo>
                      <a:pt x="144" y="173"/>
                    </a:lnTo>
                    <a:lnTo>
                      <a:pt x="149" y="173"/>
                    </a:lnTo>
                    <a:lnTo>
                      <a:pt x="151" y="168"/>
                    </a:lnTo>
                    <a:lnTo>
                      <a:pt x="153" y="168"/>
                    </a:lnTo>
                    <a:lnTo>
                      <a:pt x="151" y="173"/>
                    </a:lnTo>
                    <a:lnTo>
                      <a:pt x="160" y="173"/>
                    </a:lnTo>
                    <a:lnTo>
                      <a:pt x="164" y="171"/>
                    </a:lnTo>
                    <a:lnTo>
                      <a:pt x="160" y="166"/>
                    </a:lnTo>
                    <a:lnTo>
                      <a:pt x="162" y="170"/>
                    </a:lnTo>
                    <a:lnTo>
                      <a:pt x="166" y="173"/>
                    </a:lnTo>
                    <a:lnTo>
                      <a:pt x="169" y="170"/>
                    </a:lnTo>
                    <a:lnTo>
                      <a:pt x="169" y="166"/>
                    </a:lnTo>
                    <a:lnTo>
                      <a:pt x="173" y="173"/>
                    </a:lnTo>
                    <a:lnTo>
                      <a:pt x="178" y="173"/>
                    </a:lnTo>
                    <a:lnTo>
                      <a:pt x="180" y="168"/>
                    </a:lnTo>
                    <a:lnTo>
                      <a:pt x="180" y="161"/>
                    </a:lnTo>
                    <a:lnTo>
                      <a:pt x="185" y="170"/>
                    </a:lnTo>
                    <a:lnTo>
                      <a:pt x="187" y="171"/>
                    </a:lnTo>
                    <a:lnTo>
                      <a:pt x="187" y="170"/>
                    </a:lnTo>
                    <a:lnTo>
                      <a:pt x="191" y="166"/>
                    </a:lnTo>
                    <a:lnTo>
                      <a:pt x="189" y="162"/>
                    </a:lnTo>
                    <a:lnTo>
                      <a:pt x="189" y="159"/>
                    </a:lnTo>
                    <a:lnTo>
                      <a:pt x="191" y="170"/>
                    </a:lnTo>
                    <a:lnTo>
                      <a:pt x="212" y="166"/>
                    </a:lnTo>
                    <a:lnTo>
                      <a:pt x="217" y="155"/>
                    </a:lnTo>
                    <a:lnTo>
                      <a:pt x="214" y="154"/>
                    </a:lnTo>
                    <a:lnTo>
                      <a:pt x="212" y="146"/>
                    </a:lnTo>
                    <a:lnTo>
                      <a:pt x="216" y="148"/>
                    </a:lnTo>
                    <a:lnTo>
                      <a:pt x="217" y="152"/>
                    </a:lnTo>
                    <a:lnTo>
                      <a:pt x="221" y="152"/>
                    </a:lnTo>
                    <a:lnTo>
                      <a:pt x="221" y="164"/>
                    </a:lnTo>
                    <a:lnTo>
                      <a:pt x="226" y="171"/>
                    </a:lnTo>
                    <a:lnTo>
                      <a:pt x="230" y="170"/>
                    </a:lnTo>
                    <a:lnTo>
                      <a:pt x="230" y="168"/>
                    </a:lnTo>
                    <a:lnTo>
                      <a:pt x="232" y="170"/>
                    </a:lnTo>
                    <a:lnTo>
                      <a:pt x="235" y="173"/>
                    </a:lnTo>
                    <a:lnTo>
                      <a:pt x="241" y="173"/>
                    </a:lnTo>
                    <a:lnTo>
                      <a:pt x="244" y="170"/>
                    </a:lnTo>
                    <a:lnTo>
                      <a:pt x="249" y="168"/>
                    </a:lnTo>
                    <a:lnTo>
                      <a:pt x="260" y="168"/>
                    </a:lnTo>
                    <a:lnTo>
                      <a:pt x="264" y="166"/>
                    </a:lnTo>
                    <a:lnTo>
                      <a:pt x="267" y="164"/>
                    </a:lnTo>
                    <a:lnTo>
                      <a:pt x="267" y="157"/>
                    </a:lnTo>
                    <a:lnTo>
                      <a:pt x="266" y="155"/>
                    </a:lnTo>
                    <a:lnTo>
                      <a:pt x="266" y="154"/>
                    </a:lnTo>
                    <a:lnTo>
                      <a:pt x="266" y="150"/>
                    </a:lnTo>
                    <a:lnTo>
                      <a:pt x="260" y="145"/>
                    </a:lnTo>
                    <a:lnTo>
                      <a:pt x="262" y="137"/>
                    </a:lnTo>
                    <a:lnTo>
                      <a:pt x="264" y="136"/>
                    </a:lnTo>
                    <a:lnTo>
                      <a:pt x="267" y="134"/>
                    </a:lnTo>
                    <a:lnTo>
                      <a:pt x="269" y="129"/>
                    </a:lnTo>
                    <a:lnTo>
                      <a:pt x="273" y="127"/>
                    </a:lnTo>
                    <a:lnTo>
                      <a:pt x="276" y="121"/>
                    </a:lnTo>
                    <a:lnTo>
                      <a:pt x="274" y="111"/>
                    </a:lnTo>
                    <a:lnTo>
                      <a:pt x="274" y="111"/>
                    </a:lnTo>
                    <a:lnTo>
                      <a:pt x="273" y="111"/>
                    </a:lnTo>
                    <a:lnTo>
                      <a:pt x="271" y="109"/>
                    </a:lnTo>
                    <a:lnTo>
                      <a:pt x="273" y="107"/>
                    </a:lnTo>
                    <a:lnTo>
                      <a:pt x="266" y="107"/>
                    </a:lnTo>
                    <a:lnTo>
                      <a:pt x="262" y="107"/>
                    </a:lnTo>
                    <a:lnTo>
                      <a:pt x="266" y="105"/>
                    </a:lnTo>
                    <a:lnTo>
                      <a:pt x="266" y="102"/>
                    </a:lnTo>
                    <a:lnTo>
                      <a:pt x="266" y="100"/>
                    </a:lnTo>
                    <a:lnTo>
                      <a:pt x="260" y="96"/>
                    </a:lnTo>
                    <a:lnTo>
                      <a:pt x="257" y="98"/>
                    </a:lnTo>
                    <a:lnTo>
                      <a:pt x="251" y="96"/>
                    </a:lnTo>
                    <a:lnTo>
                      <a:pt x="251" y="91"/>
                    </a:lnTo>
                    <a:lnTo>
                      <a:pt x="249" y="89"/>
                    </a:lnTo>
                    <a:lnTo>
                      <a:pt x="248" y="89"/>
                    </a:lnTo>
                    <a:lnTo>
                      <a:pt x="232" y="86"/>
                    </a:lnTo>
                    <a:lnTo>
                      <a:pt x="226" y="87"/>
                    </a:lnTo>
                    <a:lnTo>
                      <a:pt x="221" y="93"/>
                    </a:lnTo>
                    <a:lnTo>
                      <a:pt x="216" y="91"/>
                    </a:lnTo>
                    <a:lnTo>
                      <a:pt x="214" y="89"/>
                    </a:lnTo>
                    <a:lnTo>
                      <a:pt x="212" y="89"/>
                    </a:lnTo>
                    <a:lnTo>
                      <a:pt x="210" y="87"/>
                    </a:lnTo>
                    <a:lnTo>
                      <a:pt x="207" y="87"/>
                    </a:lnTo>
                    <a:lnTo>
                      <a:pt x="205" y="91"/>
                    </a:lnTo>
                    <a:lnTo>
                      <a:pt x="196" y="95"/>
                    </a:lnTo>
                    <a:lnTo>
                      <a:pt x="194" y="96"/>
                    </a:lnTo>
                    <a:lnTo>
                      <a:pt x="196" y="100"/>
                    </a:lnTo>
                    <a:lnTo>
                      <a:pt x="196" y="100"/>
                    </a:lnTo>
                    <a:lnTo>
                      <a:pt x="191" y="98"/>
                    </a:lnTo>
                    <a:lnTo>
                      <a:pt x="187" y="100"/>
                    </a:lnTo>
                    <a:lnTo>
                      <a:pt x="185" y="104"/>
                    </a:lnTo>
                    <a:lnTo>
                      <a:pt x="185" y="102"/>
                    </a:lnTo>
                    <a:lnTo>
                      <a:pt x="185" y="109"/>
                    </a:lnTo>
                    <a:lnTo>
                      <a:pt x="185" y="107"/>
                    </a:lnTo>
                    <a:lnTo>
                      <a:pt x="182" y="105"/>
                    </a:lnTo>
                    <a:lnTo>
                      <a:pt x="180" y="102"/>
                    </a:lnTo>
                    <a:lnTo>
                      <a:pt x="178" y="107"/>
                    </a:lnTo>
                    <a:lnTo>
                      <a:pt x="174" y="105"/>
                    </a:lnTo>
                    <a:lnTo>
                      <a:pt x="169" y="109"/>
                    </a:lnTo>
                    <a:lnTo>
                      <a:pt x="169" y="111"/>
                    </a:lnTo>
                    <a:lnTo>
                      <a:pt x="173" y="112"/>
                    </a:lnTo>
                    <a:lnTo>
                      <a:pt x="178" y="114"/>
                    </a:lnTo>
                    <a:lnTo>
                      <a:pt x="180" y="118"/>
                    </a:lnTo>
                    <a:lnTo>
                      <a:pt x="176" y="116"/>
                    </a:lnTo>
                    <a:lnTo>
                      <a:pt x="169" y="116"/>
                    </a:lnTo>
                    <a:lnTo>
                      <a:pt x="162" y="120"/>
                    </a:lnTo>
                    <a:lnTo>
                      <a:pt x="160" y="118"/>
                    </a:lnTo>
                    <a:lnTo>
                      <a:pt x="166" y="116"/>
                    </a:lnTo>
                    <a:lnTo>
                      <a:pt x="164" y="112"/>
                    </a:lnTo>
                    <a:lnTo>
                      <a:pt x="157" y="111"/>
                    </a:lnTo>
                    <a:lnTo>
                      <a:pt x="153" y="105"/>
                    </a:lnTo>
                    <a:lnTo>
                      <a:pt x="149" y="104"/>
                    </a:lnTo>
                    <a:lnTo>
                      <a:pt x="146" y="107"/>
                    </a:lnTo>
                    <a:lnTo>
                      <a:pt x="148" y="111"/>
                    </a:lnTo>
                    <a:lnTo>
                      <a:pt x="146" y="112"/>
                    </a:lnTo>
                    <a:lnTo>
                      <a:pt x="144" y="107"/>
                    </a:lnTo>
                    <a:lnTo>
                      <a:pt x="142" y="105"/>
                    </a:lnTo>
                    <a:lnTo>
                      <a:pt x="141" y="109"/>
                    </a:lnTo>
                    <a:lnTo>
                      <a:pt x="139" y="111"/>
                    </a:lnTo>
                    <a:lnTo>
                      <a:pt x="137" y="112"/>
                    </a:lnTo>
                    <a:lnTo>
                      <a:pt x="135" y="112"/>
                    </a:lnTo>
                    <a:lnTo>
                      <a:pt x="137" y="109"/>
                    </a:lnTo>
                    <a:lnTo>
                      <a:pt x="135" y="107"/>
                    </a:lnTo>
                    <a:lnTo>
                      <a:pt x="133" y="105"/>
                    </a:lnTo>
                    <a:lnTo>
                      <a:pt x="133" y="104"/>
                    </a:lnTo>
                    <a:lnTo>
                      <a:pt x="130" y="100"/>
                    </a:lnTo>
                    <a:lnTo>
                      <a:pt x="126" y="102"/>
                    </a:lnTo>
                    <a:lnTo>
                      <a:pt x="126" y="105"/>
                    </a:lnTo>
                    <a:lnTo>
                      <a:pt x="128" y="112"/>
                    </a:lnTo>
                    <a:lnTo>
                      <a:pt x="126" y="116"/>
                    </a:lnTo>
                    <a:lnTo>
                      <a:pt x="124" y="114"/>
                    </a:lnTo>
                    <a:lnTo>
                      <a:pt x="123" y="107"/>
                    </a:lnTo>
                    <a:lnTo>
                      <a:pt x="117" y="105"/>
                    </a:lnTo>
                    <a:lnTo>
                      <a:pt x="116" y="107"/>
                    </a:lnTo>
                    <a:lnTo>
                      <a:pt x="116" y="107"/>
                    </a:lnTo>
                    <a:lnTo>
                      <a:pt x="114" y="107"/>
                    </a:lnTo>
                    <a:lnTo>
                      <a:pt x="116" y="105"/>
                    </a:lnTo>
                    <a:lnTo>
                      <a:pt x="112" y="107"/>
                    </a:lnTo>
                    <a:lnTo>
                      <a:pt x="114" y="104"/>
                    </a:lnTo>
                    <a:lnTo>
                      <a:pt x="119" y="102"/>
                    </a:lnTo>
                    <a:lnTo>
                      <a:pt x="121" y="93"/>
                    </a:lnTo>
                    <a:lnTo>
                      <a:pt x="119" y="93"/>
                    </a:lnTo>
                    <a:lnTo>
                      <a:pt x="117" y="89"/>
                    </a:lnTo>
                    <a:lnTo>
                      <a:pt x="114" y="91"/>
                    </a:lnTo>
                    <a:lnTo>
                      <a:pt x="110" y="89"/>
                    </a:lnTo>
                    <a:lnTo>
                      <a:pt x="112" y="87"/>
                    </a:lnTo>
                    <a:lnTo>
                      <a:pt x="110" y="82"/>
                    </a:lnTo>
                    <a:lnTo>
                      <a:pt x="108" y="80"/>
                    </a:lnTo>
                    <a:lnTo>
                      <a:pt x="107" y="84"/>
                    </a:lnTo>
                    <a:lnTo>
                      <a:pt x="107" y="84"/>
                    </a:lnTo>
                    <a:lnTo>
                      <a:pt x="103" y="82"/>
                    </a:lnTo>
                    <a:lnTo>
                      <a:pt x="101" y="86"/>
                    </a:lnTo>
                    <a:lnTo>
                      <a:pt x="101" y="80"/>
                    </a:lnTo>
                    <a:lnTo>
                      <a:pt x="98" y="82"/>
                    </a:lnTo>
                    <a:lnTo>
                      <a:pt x="96" y="82"/>
                    </a:lnTo>
                    <a:lnTo>
                      <a:pt x="96" y="82"/>
                    </a:lnTo>
                    <a:lnTo>
                      <a:pt x="94" y="86"/>
                    </a:lnTo>
                    <a:lnTo>
                      <a:pt x="89" y="91"/>
                    </a:lnTo>
                    <a:lnTo>
                      <a:pt x="89" y="86"/>
                    </a:lnTo>
                    <a:lnTo>
                      <a:pt x="92" y="84"/>
                    </a:lnTo>
                    <a:lnTo>
                      <a:pt x="92" y="82"/>
                    </a:lnTo>
                    <a:lnTo>
                      <a:pt x="91" y="80"/>
                    </a:lnTo>
                    <a:lnTo>
                      <a:pt x="103" y="77"/>
                    </a:lnTo>
                    <a:lnTo>
                      <a:pt x="99" y="75"/>
                    </a:lnTo>
                    <a:lnTo>
                      <a:pt x="96" y="77"/>
                    </a:lnTo>
                    <a:lnTo>
                      <a:pt x="94" y="75"/>
                    </a:lnTo>
                    <a:lnTo>
                      <a:pt x="96" y="73"/>
                    </a:lnTo>
                    <a:lnTo>
                      <a:pt x="96" y="73"/>
                    </a:lnTo>
                    <a:lnTo>
                      <a:pt x="94" y="73"/>
                    </a:lnTo>
                    <a:lnTo>
                      <a:pt x="92" y="70"/>
                    </a:lnTo>
                    <a:lnTo>
                      <a:pt x="89" y="68"/>
                    </a:lnTo>
                    <a:lnTo>
                      <a:pt x="83" y="68"/>
                    </a:lnTo>
                    <a:lnTo>
                      <a:pt x="87" y="64"/>
                    </a:lnTo>
                    <a:lnTo>
                      <a:pt x="85" y="64"/>
                    </a:lnTo>
                    <a:lnTo>
                      <a:pt x="85" y="61"/>
                    </a:lnTo>
                    <a:lnTo>
                      <a:pt x="91" y="66"/>
                    </a:lnTo>
                    <a:lnTo>
                      <a:pt x="94" y="68"/>
                    </a:lnTo>
                    <a:lnTo>
                      <a:pt x="98" y="68"/>
                    </a:lnTo>
                    <a:lnTo>
                      <a:pt x="101" y="71"/>
                    </a:lnTo>
                    <a:lnTo>
                      <a:pt x="103" y="71"/>
                    </a:lnTo>
                    <a:lnTo>
                      <a:pt x="101" y="68"/>
                    </a:lnTo>
                    <a:lnTo>
                      <a:pt x="105" y="68"/>
                    </a:lnTo>
                    <a:lnTo>
                      <a:pt x="112" y="70"/>
                    </a:lnTo>
                    <a:lnTo>
                      <a:pt x="117" y="70"/>
                    </a:lnTo>
                    <a:lnTo>
                      <a:pt x="121" y="66"/>
                    </a:lnTo>
                    <a:lnTo>
                      <a:pt x="123" y="61"/>
                    </a:lnTo>
                    <a:lnTo>
                      <a:pt x="121" y="57"/>
                    </a:lnTo>
                    <a:lnTo>
                      <a:pt x="117" y="57"/>
                    </a:lnTo>
                    <a:lnTo>
                      <a:pt x="112" y="57"/>
                    </a:lnTo>
                    <a:lnTo>
                      <a:pt x="105" y="52"/>
                    </a:lnTo>
                    <a:lnTo>
                      <a:pt x="101" y="52"/>
                    </a:lnTo>
                    <a:lnTo>
                      <a:pt x="101" y="54"/>
                    </a:lnTo>
                    <a:lnTo>
                      <a:pt x="99" y="52"/>
                    </a:lnTo>
                    <a:lnTo>
                      <a:pt x="94" y="46"/>
                    </a:lnTo>
                    <a:lnTo>
                      <a:pt x="87" y="46"/>
                    </a:lnTo>
                    <a:lnTo>
                      <a:pt x="85" y="45"/>
                    </a:lnTo>
                    <a:lnTo>
                      <a:pt x="85" y="43"/>
                    </a:lnTo>
                    <a:lnTo>
                      <a:pt x="92" y="45"/>
                    </a:lnTo>
                    <a:lnTo>
                      <a:pt x="94" y="43"/>
                    </a:lnTo>
                    <a:lnTo>
                      <a:pt x="96" y="45"/>
                    </a:lnTo>
                    <a:lnTo>
                      <a:pt x="99" y="48"/>
                    </a:lnTo>
                    <a:lnTo>
                      <a:pt x="103" y="46"/>
                    </a:lnTo>
                    <a:lnTo>
                      <a:pt x="101" y="45"/>
                    </a:lnTo>
                    <a:lnTo>
                      <a:pt x="101" y="41"/>
                    </a:lnTo>
                    <a:lnTo>
                      <a:pt x="99" y="39"/>
                    </a:lnTo>
                    <a:lnTo>
                      <a:pt x="92" y="34"/>
                    </a:lnTo>
                    <a:lnTo>
                      <a:pt x="91" y="32"/>
                    </a:lnTo>
                    <a:lnTo>
                      <a:pt x="87" y="30"/>
                    </a:lnTo>
                    <a:lnTo>
                      <a:pt x="87" y="29"/>
                    </a:lnTo>
                    <a:lnTo>
                      <a:pt x="85" y="29"/>
                    </a:lnTo>
                    <a:lnTo>
                      <a:pt x="83" y="30"/>
                    </a:lnTo>
                    <a:lnTo>
                      <a:pt x="78" y="32"/>
                    </a:lnTo>
                    <a:lnTo>
                      <a:pt x="76" y="36"/>
                    </a:lnTo>
                    <a:lnTo>
                      <a:pt x="71" y="37"/>
                    </a:lnTo>
                    <a:lnTo>
                      <a:pt x="69" y="34"/>
                    </a:lnTo>
                    <a:lnTo>
                      <a:pt x="67" y="37"/>
                    </a:lnTo>
                    <a:lnTo>
                      <a:pt x="60" y="36"/>
                    </a:lnTo>
                    <a:lnTo>
                      <a:pt x="57" y="45"/>
                    </a:lnTo>
                    <a:lnTo>
                      <a:pt x="51" y="48"/>
                    </a:lnTo>
                    <a:lnTo>
                      <a:pt x="53" y="45"/>
                    </a:lnTo>
                    <a:lnTo>
                      <a:pt x="53" y="43"/>
                    </a:lnTo>
                    <a:lnTo>
                      <a:pt x="55" y="37"/>
                    </a:lnTo>
                    <a:lnTo>
                      <a:pt x="55" y="34"/>
                    </a:lnTo>
                    <a:lnTo>
                      <a:pt x="57" y="25"/>
                    </a:lnTo>
                    <a:lnTo>
                      <a:pt x="57" y="25"/>
                    </a:lnTo>
                    <a:lnTo>
                      <a:pt x="55" y="21"/>
                    </a:lnTo>
                    <a:lnTo>
                      <a:pt x="53" y="20"/>
                    </a:lnTo>
                    <a:lnTo>
                      <a:pt x="51" y="11"/>
                    </a:lnTo>
                    <a:lnTo>
                      <a:pt x="48" y="12"/>
                    </a:lnTo>
                    <a:lnTo>
                      <a:pt x="46" y="9"/>
                    </a:lnTo>
                    <a:lnTo>
                      <a:pt x="46" y="12"/>
                    </a:lnTo>
                    <a:lnTo>
                      <a:pt x="41" y="14"/>
                    </a:lnTo>
                    <a:lnTo>
                      <a:pt x="39" y="11"/>
                    </a:lnTo>
                    <a:lnTo>
                      <a:pt x="32"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1" name="Freeform 1798">
                <a:extLst>
                  <a:ext uri="{FF2B5EF4-FFF2-40B4-BE49-F238E27FC236}">
                    <a16:creationId xmlns:a16="http://schemas.microsoft.com/office/drawing/2014/main" id="{E93ADE4B-0F04-FE47-B592-D73D6057E70A}"/>
                  </a:ext>
                </a:extLst>
              </p:cNvPr>
              <p:cNvSpPr>
                <a:spLocks/>
              </p:cNvSpPr>
              <p:nvPr/>
            </p:nvSpPr>
            <p:spPr bwMode="auto">
              <a:xfrm>
                <a:off x="1145" y="720"/>
                <a:ext cx="276" cy="173"/>
              </a:xfrm>
              <a:custGeom>
                <a:avLst/>
                <a:gdLst>
                  <a:gd name="T0" fmla="*/ 7 w 276"/>
                  <a:gd name="T1" fmla="*/ 4 h 173"/>
                  <a:gd name="T2" fmla="*/ 1 w 276"/>
                  <a:gd name="T3" fmla="*/ 12 h 173"/>
                  <a:gd name="T4" fmla="*/ 5 w 276"/>
                  <a:gd name="T5" fmla="*/ 23 h 173"/>
                  <a:gd name="T6" fmla="*/ 7 w 276"/>
                  <a:gd name="T7" fmla="*/ 29 h 173"/>
                  <a:gd name="T8" fmla="*/ 16 w 276"/>
                  <a:gd name="T9" fmla="*/ 36 h 173"/>
                  <a:gd name="T10" fmla="*/ 32 w 276"/>
                  <a:gd name="T11" fmla="*/ 57 h 173"/>
                  <a:gd name="T12" fmla="*/ 48 w 276"/>
                  <a:gd name="T13" fmla="*/ 57 h 173"/>
                  <a:gd name="T14" fmla="*/ 57 w 276"/>
                  <a:gd name="T15" fmla="*/ 52 h 173"/>
                  <a:gd name="T16" fmla="*/ 67 w 276"/>
                  <a:gd name="T17" fmla="*/ 80 h 173"/>
                  <a:gd name="T18" fmla="*/ 71 w 276"/>
                  <a:gd name="T19" fmla="*/ 118 h 173"/>
                  <a:gd name="T20" fmla="*/ 74 w 276"/>
                  <a:gd name="T21" fmla="*/ 152 h 173"/>
                  <a:gd name="T22" fmla="*/ 83 w 276"/>
                  <a:gd name="T23" fmla="*/ 164 h 173"/>
                  <a:gd name="T24" fmla="*/ 98 w 276"/>
                  <a:gd name="T25" fmla="*/ 164 h 173"/>
                  <a:gd name="T26" fmla="*/ 105 w 276"/>
                  <a:gd name="T27" fmla="*/ 168 h 173"/>
                  <a:gd name="T28" fmla="*/ 121 w 276"/>
                  <a:gd name="T29" fmla="*/ 162 h 173"/>
                  <a:gd name="T30" fmla="*/ 123 w 276"/>
                  <a:gd name="T31" fmla="*/ 155 h 173"/>
                  <a:gd name="T32" fmla="*/ 130 w 276"/>
                  <a:gd name="T33" fmla="*/ 152 h 173"/>
                  <a:gd name="T34" fmla="*/ 141 w 276"/>
                  <a:gd name="T35" fmla="*/ 173 h 173"/>
                  <a:gd name="T36" fmla="*/ 153 w 276"/>
                  <a:gd name="T37" fmla="*/ 168 h 173"/>
                  <a:gd name="T38" fmla="*/ 162 w 276"/>
                  <a:gd name="T39" fmla="*/ 170 h 173"/>
                  <a:gd name="T40" fmla="*/ 178 w 276"/>
                  <a:gd name="T41" fmla="*/ 173 h 173"/>
                  <a:gd name="T42" fmla="*/ 187 w 276"/>
                  <a:gd name="T43" fmla="*/ 170 h 173"/>
                  <a:gd name="T44" fmla="*/ 212 w 276"/>
                  <a:gd name="T45" fmla="*/ 166 h 173"/>
                  <a:gd name="T46" fmla="*/ 217 w 276"/>
                  <a:gd name="T47" fmla="*/ 152 h 173"/>
                  <a:gd name="T48" fmla="*/ 230 w 276"/>
                  <a:gd name="T49" fmla="*/ 168 h 173"/>
                  <a:gd name="T50" fmla="*/ 249 w 276"/>
                  <a:gd name="T51" fmla="*/ 168 h 173"/>
                  <a:gd name="T52" fmla="*/ 266 w 276"/>
                  <a:gd name="T53" fmla="*/ 155 h 173"/>
                  <a:gd name="T54" fmla="*/ 264 w 276"/>
                  <a:gd name="T55" fmla="*/ 136 h 173"/>
                  <a:gd name="T56" fmla="*/ 274 w 276"/>
                  <a:gd name="T57" fmla="*/ 111 h 173"/>
                  <a:gd name="T58" fmla="*/ 266 w 276"/>
                  <a:gd name="T59" fmla="*/ 107 h 173"/>
                  <a:gd name="T60" fmla="*/ 260 w 276"/>
                  <a:gd name="T61" fmla="*/ 96 h 173"/>
                  <a:gd name="T62" fmla="*/ 248 w 276"/>
                  <a:gd name="T63" fmla="*/ 89 h 173"/>
                  <a:gd name="T64" fmla="*/ 214 w 276"/>
                  <a:gd name="T65" fmla="*/ 89 h 173"/>
                  <a:gd name="T66" fmla="*/ 196 w 276"/>
                  <a:gd name="T67" fmla="*/ 95 h 173"/>
                  <a:gd name="T68" fmla="*/ 187 w 276"/>
                  <a:gd name="T69" fmla="*/ 100 h 173"/>
                  <a:gd name="T70" fmla="*/ 182 w 276"/>
                  <a:gd name="T71" fmla="*/ 105 h 173"/>
                  <a:gd name="T72" fmla="*/ 169 w 276"/>
                  <a:gd name="T73" fmla="*/ 111 h 173"/>
                  <a:gd name="T74" fmla="*/ 169 w 276"/>
                  <a:gd name="T75" fmla="*/ 116 h 173"/>
                  <a:gd name="T76" fmla="*/ 157 w 276"/>
                  <a:gd name="T77" fmla="*/ 111 h 173"/>
                  <a:gd name="T78" fmla="*/ 146 w 276"/>
                  <a:gd name="T79" fmla="*/ 112 h 173"/>
                  <a:gd name="T80" fmla="*/ 137 w 276"/>
                  <a:gd name="T81" fmla="*/ 112 h 173"/>
                  <a:gd name="T82" fmla="*/ 133 w 276"/>
                  <a:gd name="T83" fmla="*/ 104 h 173"/>
                  <a:gd name="T84" fmla="*/ 126 w 276"/>
                  <a:gd name="T85" fmla="*/ 116 h 173"/>
                  <a:gd name="T86" fmla="*/ 116 w 276"/>
                  <a:gd name="T87" fmla="*/ 107 h 173"/>
                  <a:gd name="T88" fmla="*/ 119 w 276"/>
                  <a:gd name="T89" fmla="*/ 102 h 173"/>
                  <a:gd name="T90" fmla="*/ 110 w 276"/>
                  <a:gd name="T91" fmla="*/ 89 h 173"/>
                  <a:gd name="T92" fmla="*/ 107 w 276"/>
                  <a:gd name="T93" fmla="*/ 84 h 173"/>
                  <a:gd name="T94" fmla="*/ 96 w 276"/>
                  <a:gd name="T95" fmla="*/ 82 h 173"/>
                  <a:gd name="T96" fmla="*/ 92 w 276"/>
                  <a:gd name="T97" fmla="*/ 84 h 173"/>
                  <a:gd name="T98" fmla="*/ 96 w 276"/>
                  <a:gd name="T99" fmla="*/ 77 h 173"/>
                  <a:gd name="T100" fmla="*/ 92 w 276"/>
                  <a:gd name="T101" fmla="*/ 70 h 173"/>
                  <a:gd name="T102" fmla="*/ 85 w 276"/>
                  <a:gd name="T103" fmla="*/ 61 h 173"/>
                  <a:gd name="T104" fmla="*/ 103 w 276"/>
                  <a:gd name="T105" fmla="*/ 71 h 173"/>
                  <a:gd name="T106" fmla="*/ 121 w 276"/>
                  <a:gd name="T107" fmla="*/ 66 h 173"/>
                  <a:gd name="T108" fmla="*/ 105 w 276"/>
                  <a:gd name="T109" fmla="*/ 52 h 173"/>
                  <a:gd name="T110" fmla="*/ 87 w 276"/>
                  <a:gd name="T111" fmla="*/ 46 h 173"/>
                  <a:gd name="T112" fmla="*/ 96 w 276"/>
                  <a:gd name="T113" fmla="*/ 45 h 173"/>
                  <a:gd name="T114" fmla="*/ 99 w 276"/>
                  <a:gd name="T115" fmla="*/ 39 h 173"/>
                  <a:gd name="T116" fmla="*/ 85 w 276"/>
                  <a:gd name="T117" fmla="*/ 29 h 173"/>
                  <a:gd name="T118" fmla="*/ 69 w 276"/>
                  <a:gd name="T119" fmla="*/ 34 h 173"/>
                  <a:gd name="T120" fmla="*/ 53 w 276"/>
                  <a:gd name="T121" fmla="*/ 45 h 173"/>
                  <a:gd name="T122" fmla="*/ 57 w 276"/>
                  <a:gd name="T123" fmla="*/ 25 h 173"/>
                  <a:gd name="T124" fmla="*/ 46 w 276"/>
                  <a:gd name="T125"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173">
                    <a:moveTo>
                      <a:pt x="32" y="5"/>
                    </a:moveTo>
                    <a:lnTo>
                      <a:pt x="28" y="5"/>
                    </a:lnTo>
                    <a:lnTo>
                      <a:pt x="23" y="2"/>
                    </a:lnTo>
                    <a:lnTo>
                      <a:pt x="17" y="0"/>
                    </a:lnTo>
                    <a:lnTo>
                      <a:pt x="7" y="4"/>
                    </a:lnTo>
                    <a:lnTo>
                      <a:pt x="7" y="7"/>
                    </a:lnTo>
                    <a:lnTo>
                      <a:pt x="5" y="9"/>
                    </a:lnTo>
                    <a:lnTo>
                      <a:pt x="1" y="7"/>
                    </a:lnTo>
                    <a:lnTo>
                      <a:pt x="1" y="11"/>
                    </a:lnTo>
                    <a:lnTo>
                      <a:pt x="1" y="12"/>
                    </a:lnTo>
                    <a:lnTo>
                      <a:pt x="1" y="14"/>
                    </a:lnTo>
                    <a:lnTo>
                      <a:pt x="5" y="16"/>
                    </a:lnTo>
                    <a:lnTo>
                      <a:pt x="10" y="21"/>
                    </a:lnTo>
                    <a:lnTo>
                      <a:pt x="10" y="23"/>
                    </a:lnTo>
                    <a:lnTo>
                      <a:pt x="5" y="23"/>
                    </a:lnTo>
                    <a:lnTo>
                      <a:pt x="1" y="20"/>
                    </a:lnTo>
                    <a:lnTo>
                      <a:pt x="0" y="20"/>
                    </a:lnTo>
                    <a:lnTo>
                      <a:pt x="0" y="25"/>
                    </a:lnTo>
                    <a:lnTo>
                      <a:pt x="1" y="27"/>
                    </a:lnTo>
                    <a:lnTo>
                      <a:pt x="7" y="29"/>
                    </a:lnTo>
                    <a:lnTo>
                      <a:pt x="7" y="30"/>
                    </a:lnTo>
                    <a:lnTo>
                      <a:pt x="10" y="32"/>
                    </a:lnTo>
                    <a:lnTo>
                      <a:pt x="10" y="32"/>
                    </a:lnTo>
                    <a:lnTo>
                      <a:pt x="12" y="36"/>
                    </a:lnTo>
                    <a:lnTo>
                      <a:pt x="16" y="36"/>
                    </a:lnTo>
                    <a:lnTo>
                      <a:pt x="21" y="50"/>
                    </a:lnTo>
                    <a:lnTo>
                      <a:pt x="26" y="50"/>
                    </a:lnTo>
                    <a:lnTo>
                      <a:pt x="28" y="54"/>
                    </a:lnTo>
                    <a:lnTo>
                      <a:pt x="32" y="62"/>
                    </a:lnTo>
                    <a:lnTo>
                      <a:pt x="32" y="57"/>
                    </a:lnTo>
                    <a:lnTo>
                      <a:pt x="33" y="59"/>
                    </a:lnTo>
                    <a:lnTo>
                      <a:pt x="48" y="62"/>
                    </a:lnTo>
                    <a:lnTo>
                      <a:pt x="51" y="61"/>
                    </a:lnTo>
                    <a:lnTo>
                      <a:pt x="48" y="61"/>
                    </a:lnTo>
                    <a:lnTo>
                      <a:pt x="48" y="57"/>
                    </a:lnTo>
                    <a:lnTo>
                      <a:pt x="51" y="57"/>
                    </a:lnTo>
                    <a:lnTo>
                      <a:pt x="51" y="59"/>
                    </a:lnTo>
                    <a:lnTo>
                      <a:pt x="55" y="55"/>
                    </a:lnTo>
                    <a:lnTo>
                      <a:pt x="55" y="54"/>
                    </a:lnTo>
                    <a:lnTo>
                      <a:pt x="57" y="52"/>
                    </a:lnTo>
                    <a:lnTo>
                      <a:pt x="60" y="54"/>
                    </a:lnTo>
                    <a:lnTo>
                      <a:pt x="62" y="64"/>
                    </a:lnTo>
                    <a:lnTo>
                      <a:pt x="66" y="68"/>
                    </a:lnTo>
                    <a:lnTo>
                      <a:pt x="66" y="79"/>
                    </a:lnTo>
                    <a:lnTo>
                      <a:pt x="67" y="80"/>
                    </a:lnTo>
                    <a:lnTo>
                      <a:pt x="74" y="89"/>
                    </a:lnTo>
                    <a:lnTo>
                      <a:pt x="74" y="102"/>
                    </a:lnTo>
                    <a:lnTo>
                      <a:pt x="76" y="104"/>
                    </a:lnTo>
                    <a:lnTo>
                      <a:pt x="69" y="116"/>
                    </a:lnTo>
                    <a:lnTo>
                      <a:pt x="71" y="118"/>
                    </a:lnTo>
                    <a:lnTo>
                      <a:pt x="69" y="129"/>
                    </a:lnTo>
                    <a:lnTo>
                      <a:pt x="71" y="134"/>
                    </a:lnTo>
                    <a:lnTo>
                      <a:pt x="76" y="132"/>
                    </a:lnTo>
                    <a:lnTo>
                      <a:pt x="74" y="141"/>
                    </a:lnTo>
                    <a:lnTo>
                      <a:pt x="74" y="152"/>
                    </a:lnTo>
                    <a:lnTo>
                      <a:pt x="78" y="157"/>
                    </a:lnTo>
                    <a:lnTo>
                      <a:pt x="83" y="159"/>
                    </a:lnTo>
                    <a:lnTo>
                      <a:pt x="82" y="159"/>
                    </a:lnTo>
                    <a:lnTo>
                      <a:pt x="82" y="162"/>
                    </a:lnTo>
                    <a:lnTo>
                      <a:pt x="83" y="164"/>
                    </a:lnTo>
                    <a:lnTo>
                      <a:pt x="89" y="162"/>
                    </a:lnTo>
                    <a:lnTo>
                      <a:pt x="89" y="157"/>
                    </a:lnTo>
                    <a:lnTo>
                      <a:pt x="96" y="152"/>
                    </a:lnTo>
                    <a:lnTo>
                      <a:pt x="92" y="157"/>
                    </a:lnTo>
                    <a:lnTo>
                      <a:pt x="98" y="164"/>
                    </a:lnTo>
                    <a:lnTo>
                      <a:pt x="98" y="157"/>
                    </a:lnTo>
                    <a:lnTo>
                      <a:pt x="99" y="164"/>
                    </a:lnTo>
                    <a:lnTo>
                      <a:pt x="103" y="164"/>
                    </a:lnTo>
                    <a:lnTo>
                      <a:pt x="103" y="166"/>
                    </a:lnTo>
                    <a:lnTo>
                      <a:pt x="105" y="168"/>
                    </a:lnTo>
                    <a:lnTo>
                      <a:pt x="107" y="166"/>
                    </a:lnTo>
                    <a:lnTo>
                      <a:pt x="107" y="170"/>
                    </a:lnTo>
                    <a:lnTo>
                      <a:pt x="116" y="170"/>
                    </a:lnTo>
                    <a:lnTo>
                      <a:pt x="121" y="164"/>
                    </a:lnTo>
                    <a:lnTo>
                      <a:pt x="121" y="162"/>
                    </a:lnTo>
                    <a:lnTo>
                      <a:pt x="117" y="159"/>
                    </a:lnTo>
                    <a:lnTo>
                      <a:pt x="117" y="155"/>
                    </a:lnTo>
                    <a:lnTo>
                      <a:pt x="117" y="155"/>
                    </a:lnTo>
                    <a:lnTo>
                      <a:pt x="119" y="155"/>
                    </a:lnTo>
                    <a:lnTo>
                      <a:pt x="123" y="155"/>
                    </a:lnTo>
                    <a:lnTo>
                      <a:pt x="121" y="152"/>
                    </a:lnTo>
                    <a:lnTo>
                      <a:pt x="126" y="161"/>
                    </a:lnTo>
                    <a:lnTo>
                      <a:pt x="128" y="155"/>
                    </a:lnTo>
                    <a:lnTo>
                      <a:pt x="128" y="152"/>
                    </a:lnTo>
                    <a:lnTo>
                      <a:pt x="130" y="152"/>
                    </a:lnTo>
                    <a:lnTo>
                      <a:pt x="133" y="155"/>
                    </a:lnTo>
                    <a:lnTo>
                      <a:pt x="132" y="171"/>
                    </a:lnTo>
                    <a:lnTo>
                      <a:pt x="135" y="173"/>
                    </a:lnTo>
                    <a:lnTo>
                      <a:pt x="139" y="171"/>
                    </a:lnTo>
                    <a:lnTo>
                      <a:pt x="141" y="173"/>
                    </a:lnTo>
                    <a:lnTo>
                      <a:pt x="144" y="171"/>
                    </a:lnTo>
                    <a:lnTo>
                      <a:pt x="144" y="173"/>
                    </a:lnTo>
                    <a:lnTo>
                      <a:pt x="149" y="173"/>
                    </a:lnTo>
                    <a:lnTo>
                      <a:pt x="151" y="168"/>
                    </a:lnTo>
                    <a:lnTo>
                      <a:pt x="153" y="168"/>
                    </a:lnTo>
                    <a:lnTo>
                      <a:pt x="151" y="173"/>
                    </a:lnTo>
                    <a:lnTo>
                      <a:pt x="160" y="173"/>
                    </a:lnTo>
                    <a:lnTo>
                      <a:pt x="164" y="171"/>
                    </a:lnTo>
                    <a:lnTo>
                      <a:pt x="160" y="166"/>
                    </a:lnTo>
                    <a:lnTo>
                      <a:pt x="162" y="170"/>
                    </a:lnTo>
                    <a:lnTo>
                      <a:pt x="166" y="173"/>
                    </a:lnTo>
                    <a:lnTo>
                      <a:pt x="169" y="170"/>
                    </a:lnTo>
                    <a:lnTo>
                      <a:pt x="169" y="166"/>
                    </a:lnTo>
                    <a:lnTo>
                      <a:pt x="173" y="173"/>
                    </a:lnTo>
                    <a:lnTo>
                      <a:pt x="178" y="173"/>
                    </a:lnTo>
                    <a:lnTo>
                      <a:pt x="180" y="168"/>
                    </a:lnTo>
                    <a:lnTo>
                      <a:pt x="180" y="161"/>
                    </a:lnTo>
                    <a:lnTo>
                      <a:pt x="185" y="170"/>
                    </a:lnTo>
                    <a:lnTo>
                      <a:pt x="187" y="171"/>
                    </a:lnTo>
                    <a:lnTo>
                      <a:pt x="187" y="170"/>
                    </a:lnTo>
                    <a:lnTo>
                      <a:pt x="191" y="166"/>
                    </a:lnTo>
                    <a:lnTo>
                      <a:pt x="189" y="162"/>
                    </a:lnTo>
                    <a:lnTo>
                      <a:pt x="189" y="159"/>
                    </a:lnTo>
                    <a:lnTo>
                      <a:pt x="191" y="170"/>
                    </a:lnTo>
                    <a:lnTo>
                      <a:pt x="212" y="166"/>
                    </a:lnTo>
                    <a:lnTo>
                      <a:pt x="217" y="155"/>
                    </a:lnTo>
                    <a:lnTo>
                      <a:pt x="214" y="154"/>
                    </a:lnTo>
                    <a:lnTo>
                      <a:pt x="212" y="146"/>
                    </a:lnTo>
                    <a:lnTo>
                      <a:pt x="216" y="148"/>
                    </a:lnTo>
                    <a:lnTo>
                      <a:pt x="217" y="152"/>
                    </a:lnTo>
                    <a:lnTo>
                      <a:pt x="221" y="152"/>
                    </a:lnTo>
                    <a:lnTo>
                      <a:pt x="221" y="164"/>
                    </a:lnTo>
                    <a:lnTo>
                      <a:pt x="226" y="171"/>
                    </a:lnTo>
                    <a:lnTo>
                      <a:pt x="230" y="170"/>
                    </a:lnTo>
                    <a:lnTo>
                      <a:pt x="230" y="168"/>
                    </a:lnTo>
                    <a:lnTo>
                      <a:pt x="232" y="170"/>
                    </a:lnTo>
                    <a:lnTo>
                      <a:pt x="235" y="173"/>
                    </a:lnTo>
                    <a:lnTo>
                      <a:pt x="241" y="173"/>
                    </a:lnTo>
                    <a:lnTo>
                      <a:pt x="244" y="170"/>
                    </a:lnTo>
                    <a:lnTo>
                      <a:pt x="249" y="168"/>
                    </a:lnTo>
                    <a:lnTo>
                      <a:pt x="260" y="168"/>
                    </a:lnTo>
                    <a:lnTo>
                      <a:pt x="264" y="166"/>
                    </a:lnTo>
                    <a:lnTo>
                      <a:pt x="267" y="164"/>
                    </a:lnTo>
                    <a:lnTo>
                      <a:pt x="267" y="157"/>
                    </a:lnTo>
                    <a:lnTo>
                      <a:pt x="266" y="155"/>
                    </a:lnTo>
                    <a:lnTo>
                      <a:pt x="266" y="154"/>
                    </a:lnTo>
                    <a:lnTo>
                      <a:pt x="266" y="150"/>
                    </a:lnTo>
                    <a:lnTo>
                      <a:pt x="260" y="145"/>
                    </a:lnTo>
                    <a:lnTo>
                      <a:pt x="262" y="137"/>
                    </a:lnTo>
                    <a:lnTo>
                      <a:pt x="264" y="136"/>
                    </a:lnTo>
                    <a:lnTo>
                      <a:pt x="267" y="134"/>
                    </a:lnTo>
                    <a:lnTo>
                      <a:pt x="269" y="129"/>
                    </a:lnTo>
                    <a:lnTo>
                      <a:pt x="273" y="127"/>
                    </a:lnTo>
                    <a:lnTo>
                      <a:pt x="276" y="121"/>
                    </a:lnTo>
                    <a:lnTo>
                      <a:pt x="274" y="111"/>
                    </a:lnTo>
                    <a:lnTo>
                      <a:pt x="274" y="111"/>
                    </a:lnTo>
                    <a:lnTo>
                      <a:pt x="273" y="111"/>
                    </a:lnTo>
                    <a:lnTo>
                      <a:pt x="271" y="109"/>
                    </a:lnTo>
                    <a:lnTo>
                      <a:pt x="273" y="107"/>
                    </a:lnTo>
                    <a:lnTo>
                      <a:pt x="266" y="107"/>
                    </a:lnTo>
                    <a:lnTo>
                      <a:pt x="262" y="107"/>
                    </a:lnTo>
                    <a:lnTo>
                      <a:pt x="266" y="105"/>
                    </a:lnTo>
                    <a:lnTo>
                      <a:pt x="266" y="102"/>
                    </a:lnTo>
                    <a:lnTo>
                      <a:pt x="266" y="100"/>
                    </a:lnTo>
                    <a:lnTo>
                      <a:pt x="260" y="96"/>
                    </a:lnTo>
                    <a:lnTo>
                      <a:pt x="257" y="98"/>
                    </a:lnTo>
                    <a:lnTo>
                      <a:pt x="251" y="96"/>
                    </a:lnTo>
                    <a:lnTo>
                      <a:pt x="251" y="91"/>
                    </a:lnTo>
                    <a:lnTo>
                      <a:pt x="249" y="89"/>
                    </a:lnTo>
                    <a:lnTo>
                      <a:pt x="248" y="89"/>
                    </a:lnTo>
                    <a:lnTo>
                      <a:pt x="232" y="86"/>
                    </a:lnTo>
                    <a:lnTo>
                      <a:pt x="226" y="87"/>
                    </a:lnTo>
                    <a:lnTo>
                      <a:pt x="221" y="93"/>
                    </a:lnTo>
                    <a:lnTo>
                      <a:pt x="216" y="91"/>
                    </a:lnTo>
                    <a:lnTo>
                      <a:pt x="214" y="89"/>
                    </a:lnTo>
                    <a:lnTo>
                      <a:pt x="212" y="89"/>
                    </a:lnTo>
                    <a:lnTo>
                      <a:pt x="210" y="87"/>
                    </a:lnTo>
                    <a:lnTo>
                      <a:pt x="207" y="87"/>
                    </a:lnTo>
                    <a:lnTo>
                      <a:pt x="205" y="91"/>
                    </a:lnTo>
                    <a:lnTo>
                      <a:pt x="196" y="95"/>
                    </a:lnTo>
                    <a:lnTo>
                      <a:pt x="194" y="96"/>
                    </a:lnTo>
                    <a:lnTo>
                      <a:pt x="196" y="100"/>
                    </a:lnTo>
                    <a:lnTo>
                      <a:pt x="196" y="100"/>
                    </a:lnTo>
                    <a:lnTo>
                      <a:pt x="191" y="98"/>
                    </a:lnTo>
                    <a:lnTo>
                      <a:pt x="187" y="100"/>
                    </a:lnTo>
                    <a:lnTo>
                      <a:pt x="185" y="104"/>
                    </a:lnTo>
                    <a:lnTo>
                      <a:pt x="185" y="102"/>
                    </a:lnTo>
                    <a:lnTo>
                      <a:pt x="185" y="109"/>
                    </a:lnTo>
                    <a:lnTo>
                      <a:pt x="185" y="107"/>
                    </a:lnTo>
                    <a:lnTo>
                      <a:pt x="182" y="105"/>
                    </a:lnTo>
                    <a:lnTo>
                      <a:pt x="180" y="102"/>
                    </a:lnTo>
                    <a:lnTo>
                      <a:pt x="178" y="107"/>
                    </a:lnTo>
                    <a:lnTo>
                      <a:pt x="174" y="105"/>
                    </a:lnTo>
                    <a:lnTo>
                      <a:pt x="169" y="109"/>
                    </a:lnTo>
                    <a:lnTo>
                      <a:pt x="169" y="111"/>
                    </a:lnTo>
                    <a:lnTo>
                      <a:pt x="173" y="112"/>
                    </a:lnTo>
                    <a:lnTo>
                      <a:pt x="178" y="114"/>
                    </a:lnTo>
                    <a:lnTo>
                      <a:pt x="180" y="118"/>
                    </a:lnTo>
                    <a:lnTo>
                      <a:pt x="176" y="116"/>
                    </a:lnTo>
                    <a:lnTo>
                      <a:pt x="169" y="116"/>
                    </a:lnTo>
                    <a:lnTo>
                      <a:pt x="162" y="120"/>
                    </a:lnTo>
                    <a:lnTo>
                      <a:pt x="160" y="118"/>
                    </a:lnTo>
                    <a:lnTo>
                      <a:pt x="166" y="116"/>
                    </a:lnTo>
                    <a:lnTo>
                      <a:pt x="164" y="112"/>
                    </a:lnTo>
                    <a:lnTo>
                      <a:pt x="157" y="111"/>
                    </a:lnTo>
                    <a:lnTo>
                      <a:pt x="153" y="105"/>
                    </a:lnTo>
                    <a:lnTo>
                      <a:pt x="149" y="104"/>
                    </a:lnTo>
                    <a:lnTo>
                      <a:pt x="146" y="107"/>
                    </a:lnTo>
                    <a:lnTo>
                      <a:pt x="148" y="111"/>
                    </a:lnTo>
                    <a:lnTo>
                      <a:pt x="146" y="112"/>
                    </a:lnTo>
                    <a:lnTo>
                      <a:pt x="144" y="107"/>
                    </a:lnTo>
                    <a:lnTo>
                      <a:pt x="142" y="105"/>
                    </a:lnTo>
                    <a:lnTo>
                      <a:pt x="141" y="109"/>
                    </a:lnTo>
                    <a:lnTo>
                      <a:pt x="139" y="111"/>
                    </a:lnTo>
                    <a:lnTo>
                      <a:pt x="137" y="112"/>
                    </a:lnTo>
                    <a:lnTo>
                      <a:pt x="135" y="112"/>
                    </a:lnTo>
                    <a:lnTo>
                      <a:pt x="137" y="109"/>
                    </a:lnTo>
                    <a:lnTo>
                      <a:pt x="135" y="107"/>
                    </a:lnTo>
                    <a:lnTo>
                      <a:pt x="133" y="105"/>
                    </a:lnTo>
                    <a:lnTo>
                      <a:pt x="133" y="104"/>
                    </a:lnTo>
                    <a:lnTo>
                      <a:pt x="130" y="100"/>
                    </a:lnTo>
                    <a:lnTo>
                      <a:pt x="126" y="102"/>
                    </a:lnTo>
                    <a:lnTo>
                      <a:pt x="126" y="105"/>
                    </a:lnTo>
                    <a:lnTo>
                      <a:pt x="128" y="112"/>
                    </a:lnTo>
                    <a:lnTo>
                      <a:pt x="126" y="116"/>
                    </a:lnTo>
                    <a:lnTo>
                      <a:pt x="124" y="114"/>
                    </a:lnTo>
                    <a:lnTo>
                      <a:pt x="123" y="107"/>
                    </a:lnTo>
                    <a:lnTo>
                      <a:pt x="117" y="105"/>
                    </a:lnTo>
                    <a:lnTo>
                      <a:pt x="116" y="107"/>
                    </a:lnTo>
                    <a:lnTo>
                      <a:pt x="116" y="107"/>
                    </a:lnTo>
                    <a:lnTo>
                      <a:pt x="114" y="107"/>
                    </a:lnTo>
                    <a:lnTo>
                      <a:pt x="116" y="105"/>
                    </a:lnTo>
                    <a:lnTo>
                      <a:pt x="112" y="107"/>
                    </a:lnTo>
                    <a:lnTo>
                      <a:pt x="114" y="104"/>
                    </a:lnTo>
                    <a:lnTo>
                      <a:pt x="119" y="102"/>
                    </a:lnTo>
                    <a:lnTo>
                      <a:pt x="121" y="93"/>
                    </a:lnTo>
                    <a:lnTo>
                      <a:pt x="119" y="93"/>
                    </a:lnTo>
                    <a:lnTo>
                      <a:pt x="117" y="89"/>
                    </a:lnTo>
                    <a:lnTo>
                      <a:pt x="114" y="91"/>
                    </a:lnTo>
                    <a:lnTo>
                      <a:pt x="110" y="89"/>
                    </a:lnTo>
                    <a:lnTo>
                      <a:pt x="112" y="87"/>
                    </a:lnTo>
                    <a:lnTo>
                      <a:pt x="110" y="82"/>
                    </a:lnTo>
                    <a:lnTo>
                      <a:pt x="108" y="80"/>
                    </a:lnTo>
                    <a:lnTo>
                      <a:pt x="107" y="84"/>
                    </a:lnTo>
                    <a:lnTo>
                      <a:pt x="107" y="84"/>
                    </a:lnTo>
                    <a:lnTo>
                      <a:pt x="103" y="82"/>
                    </a:lnTo>
                    <a:lnTo>
                      <a:pt x="101" y="86"/>
                    </a:lnTo>
                    <a:lnTo>
                      <a:pt x="101" y="80"/>
                    </a:lnTo>
                    <a:lnTo>
                      <a:pt x="98" y="82"/>
                    </a:lnTo>
                    <a:lnTo>
                      <a:pt x="96" y="82"/>
                    </a:lnTo>
                    <a:lnTo>
                      <a:pt x="96" y="82"/>
                    </a:lnTo>
                    <a:lnTo>
                      <a:pt x="94" y="86"/>
                    </a:lnTo>
                    <a:lnTo>
                      <a:pt x="89" y="91"/>
                    </a:lnTo>
                    <a:lnTo>
                      <a:pt x="89" y="86"/>
                    </a:lnTo>
                    <a:lnTo>
                      <a:pt x="92" y="84"/>
                    </a:lnTo>
                    <a:lnTo>
                      <a:pt x="92" y="82"/>
                    </a:lnTo>
                    <a:lnTo>
                      <a:pt x="91" y="80"/>
                    </a:lnTo>
                    <a:lnTo>
                      <a:pt x="103" y="77"/>
                    </a:lnTo>
                    <a:lnTo>
                      <a:pt x="99" y="75"/>
                    </a:lnTo>
                    <a:lnTo>
                      <a:pt x="96" y="77"/>
                    </a:lnTo>
                    <a:lnTo>
                      <a:pt x="94" y="75"/>
                    </a:lnTo>
                    <a:lnTo>
                      <a:pt x="96" y="73"/>
                    </a:lnTo>
                    <a:lnTo>
                      <a:pt x="96" y="73"/>
                    </a:lnTo>
                    <a:lnTo>
                      <a:pt x="94" y="73"/>
                    </a:lnTo>
                    <a:lnTo>
                      <a:pt x="92" y="70"/>
                    </a:lnTo>
                    <a:lnTo>
                      <a:pt x="89" y="68"/>
                    </a:lnTo>
                    <a:lnTo>
                      <a:pt x="83" y="68"/>
                    </a:lnTo>
                    <a:lnTo>
                      <a:pt x="87" y="64"/>
                    </a:lnTo>
                    <a:lnTo>
                      <a:pt x="85" y="64"/>
                    </a:lnTo>
                    <a:lnTo>
                      <a:pt x="85" y="61"/>
                    </a:lnTo>
                    <a:lnTo>
                      <a:pt x="91" y="66"/>
                    </a:lnTo>
                    <a:lnTo>
                      <a:pt x="94" y="68"/>
                    </a:lnTo>
                    <a:lnTo>
                      <a:pt x="98" y="68"/>
                    </a:lnTo>
                    <a:lnTo>
                      <a:pt x="101" y="71"/>
                    </a:lnTo>
                    <a:lnTo>
                      <a:pt x="103" y="71"/>
                    </a:lnTo>
                    <a:lnTo>
                      <a:pt x="101" y="68"/>
                    </a:lnTo>
                    <a:lnTo>
                      <a:pt x="105" y="68"/>
                    </a:lnTo>
                    <a:lnTo>
                      <a:pt x="112" y="70"/>
                    </a:lnTo>
                    <a:lnTo>
                      <a:pt x="117" y="70"/>
                    </a:lnTo>
                    <a:lnTo>
                      <a:pt x="121" y="66"/>
                    </a:lnTo>
                    <a:lnTo>
                      <a:pt x="123" y="61"/>
                    </a:lnTo>
                    <a:lnTo>
                      <a:pt x="121" y="57"/>
                    </a:lnTo>
                    <a:lnTo>
                      <a:pt x="117" y="57"/>
                    </a:lnTo>
                    <a:lnTo>
                      <a:pt x="112" y="57"/>
                    </a:lnTo>
                    <a:lnTo>
                      <a:pt x="105" y="52"/>
                    </a:lnTo>
                    <a:lnTo>
                      <a:pt x="101" y="52"/>
                    </a:lnTo>
                    <a:lnTo>
                      <a:pt x="101" y="54"/>
                    </a:lnTo>
                    <a:lnTo>
                      <a:pt x="99" y="52"/>
                    </a:lnTo>
                    <a:lnTo>
                      <a:pt x="94" y="46"/>
                    </a:lnTo>
                    <a:lnTo>
                      <a:pt x="87" y="46"/>
                    </a:lnTo>
                    <a:lnTo>
                      <a:pt x="85" y="45"/>
                    </a:lnTo>
                    <a:lnTo>
                      <a:pt x="85" y="43"/>
                    </a:lnTo>
                    <a:lnTo>
                      <a:pt x="92" y="45"/>
                    </a:lnTo>
                    <a:lnTo>
                      <a:pt x="94" y="43"/>
                    </a:lnTo>
                    <a:lnTo>
                      <a:pt x="96" y="45"/>
                    </a:lnTo>
                    <a:lnTo>
                      <a:pt x="99" y="48"/>
                    </a:lnTo>
                    <a:lnTo>
                      <a:pt x="103" y="46"/>
                    </a:lnTo>
                    <a:lnTo>
                      <a:pt x="101" y="45"/>
                    </a:lnTo>
                    <a:lnTo>
                      <a:pt x="101" y="41"/>
                    </a:lnTo>
                    <a:lnTo>
                      <a:pt x="99" y="39"/>
                    </a:lnTo>
                    <a:lnTo>
                      <a:pt x="92" y="34"/>
                    </a:lnTo>
                    <a:lnTo>
                      <a:pt x="91" y="32"/>
                    </a:lnTo>
                    <a:lnTo>
                      <a:pt x="87" y="30"/>
                    </a:lnTo>
                    <a:lnTo>
                      <a:pt x="87" y="29"/>
                    </a:lnTo>
                    <a:lnTo>
                      <a:pt x="85" y="29"/>
                    </a:lnTo>
                    <a:lnTo>
                      <a:pt x="83" y="30"/>
                    </a:lnTo>
                    <a:lnTo>
                      <a:pt x="78" y="32"/>
                    </a:lnTo>
                    <a:lnTo>
                      <a:pt x="76" y="36"/>
                    </a:lnTo>
                    <a:lnTo>
                      <a:pt x="71" y="37"/>
                    </a:lnTo>
                    <a:lnTo>
                      <a:pt x="69" y="34"/>
                    </a:lnTo>
                    <a:lnTo>
                      <a:pt x="67" y="37"/>
                    </a:lnTo>
                    <a:lnTo>
                      <a:pt x="60" y="36"/>
                    </a:lnTo>
                    <a:lnTo>
                      <a:pt x="57" y="45"/>
                    </a:lnTo>
                    <a:lnTo>
                      <a:pt x="51" y="48"/>
                    </a:lnTo>
                    <a:lnTo>
                      <a:pt x="53" y="45"/>
                    </a:lnTo>
                    <a:lnTo>
                      <a:pt x="53" y="43"/>
                    </a:lnTo>
                    <a:lnTo>
                      <a:pt x="55" y="37"/>
                    </a:lnTo>
                    <a:lnTo>
                      <a:pt x="55" y="34"/>
                    </a:lnTo>
                    <a:lnTo>
                      <a:pt x="57" y="25"/>
                    </a:lnTo>
                    <a:lnTo>
                      <a:pt x="57" y="25"/>
                    </a:lnTo>
                    <a:lnTo>
                      <a:pt x="55" y="21"/>
                    </a:lnTo>
                    <a:lnTo>
                      <a:pt x="53" y="20"/>
                    </a:lnTo>
                    <a:lnTo>
                      <a:pt x="51" y="11"/>
                    </a:lnTo>
                    <a:lnTo>
                      <a:pt x="48" y="12"/>
                    </a:lnTo>
                    <a:lnTo>
                      <a:pt x="46" y="9"/>
                    </a:lnTo>
                    <a:lnTo>
                      <a:pt x="46" y="12"/>
                    </a:lnTo>
                    <a:lnTo>
                      <a:pt x="41" y="14"/>
                    </a:lnTo>
                    <a:lnTo>
                      <a:pt x="39" y="11"/>
                    </a:lnTo>
                    <a:lnTo>
                      <a:pt x="32"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2" name="Freeform 1799">
                <a:extLst>
                  <a:ext uri="{FF2B5EF4-FFF2-40B4-BE49-F238E27FC236}">
                    <a16:creationId xmlns:a16="http://schemas.microsoft.com/office/drawing/2014/main" id="{E38AA545-1C56-7948-B558-2C7137DDA91A}"/>
                  </a:ext>
                </a:extLst>
              </p:cNvPr>
              <p:cNvSpPr>
                <a:spLocks/>
              </p:cNvSpPr>
              <p:nvPr/>
            </p:nvSpPr>
            <p:spPr bwMode="auto">
              <a:xfrm>
                <a:off x="1418" y="790"/>
                <a:ext cx="14" cy="21"/>
              </a:xfrm>
              <a:custGeom>
                <a:avLst/>
                <a:gdLst>
                  <a:gd name="T0" fmla="*/ 10 w 14"/>
                  <a:gd name="T1" fmla="*/ 3 h 21"/>
                  <a:gd name="T2" fmla="*/ 10 w 14"/>
                  <a:gd name="T3" fmla="*/ 3 h 21"/>
                  <a:gd name="T4" fmla="*/ 9 w 14"/>
                  <a:gd name="T5" fmla="*/ 12 h 21"/>
                  <a:gd name="T6" fmla="*/ 12 w 14"/>
                  <a:gd name="T7" fmla="*/ 14 h 21"/>
                  <a:gd name="T8" fmla="*/ 14 w 14"/>
                  <a:gd name="T9" fmla="*/ 17 h 21"/>
                  <a:gd name="T10" fmla="*/ 7 w 14"/>
                  <a:gd name="T11" fmla="*/ 19 h 21"/>
                  <a:gd name="T12" fmla="*/ 7 w 14"/>
                  <a:gd name="T13" fmla="*/ 21 h 21"/>
                  <a:gd name="T14" fmla="*/ 5 w 14"/>
                  <a:gd name="T15" fmla="*/ 21 h 21"/>
                  <a:gd name="T16" fmla="*/ 0 w 14"/>
                  <a:gd name="T17" fmla="*/ 19 h 21"/>
                  <a:gd name="T18" fmla="*/ 1 w 14"/>
                  <a:gd name="T19" fmla="*/ 14 h 21"/>
                  <a:gd name="T20" fmla="*/ 1 w 14"/>
                  <a:gd name="T21" fmla="*/ 12 h 21"/>
                  <a:gd name="T22" fmla="*/ 5 w 14"/>
                  <a:gd name="T23" fmla="*/ 7 h 21"/>
                  <a:gd name="T24" fmla="*/ 5 w 14"/>
                  <a:gd name="T25" fmla="*/ 3 h 21"/>
                  <a:gd name="T26" fmla="*/ 7 w 14"/>
                  <a:gd name="T27" fmla="*/ 1 h 21"/>
                  <a:gd name="T28" fmla="*/ 7 w 14"/>
                  <a:gd name="T29" fmla="*/ 0 h 21"/>
                  <a:gd name="T30" fmla="*/ 7 w 14"/>
                  <a:gd name="T31" fmla="*/ 0 h 21"/>
                  <a:gd name="T32" fmla="*/ 10 w 14"/>
                  <a:gd name="T3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1">
                    <a:moveTo>
                      <a:pt x="10" y="3"/>
                    </a:moveTo>
                    <a:lnTo>
                      <a:pt x="10" y="3"/>
                    </a:lnTo>
                    <a:lnTo>
                      <a:pt x="9" y="12"/>
                    </a:lnTo>
                    <a:lnTo>
                      <a:pt x="12" y="14"/>
                    </a:lnTo>
                    <a:lnTo>
                      <a:pt x="14" y="17"/>
                    </a:lnTo>
                    <a:lnTo>
                      <a:pt x="7" y="19"/>
                    </a:lnTo>
                    <a:lnTo>
                      <a:pt x="7" y="21"/>
                    </a:lnTo>
                    <a:lnTo>
                      <a:pt x="5" y="21"/>
                    </a:lnTo>
                    <a:lnTo>
                      <a:pt x="0" y="19"/>
                    </a:lnTo>
                    <a:lnTo>
                      <a:pt x="1" y="14"/>
                    </a:lnTo>
                    <a:lnTo>
                      <a:pt x="1" y="12"/>
                    </a:lnTo>
                    <a:lnTo>
                      <a:pt x="5" y="7"/>
                    </a:lnTo>
                    <a:lnTo>
                      <a:pt x="5" y="3"/>
                    </a:lnTo>
                    <a:lnTo>
                      <a:pt x="7" y="1"/>
                    </a:lnTo>
                    <a:lnTo>
                      <a:pt x="7" y="0"/>
                    </a:lnTo>
                    <a:lnTo>
                      <a:pt x="7" y="0"/>
                    </a:lnTo>
                    <a:lnTo>
                      <a:pt x="1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3" name="Freeform 1800">
                <a:extLst>
                  <a:ext uri="{FF2B5EF4-FFF2-40B4-BE49-F238E27FC236}">
                    <a16:creationId xmlns:a16="http://schemas.microsoft.com/office/drawing/2014/main" id="{355D5CD2-ED89-6F45-A62E-EBC9915D9369}"/>
                  </a:ext>
                </a:extLst>
              </p:cNvPr>
              <p:cNvSpPr>
                <a:spLocks/>
              </p:cNvSpPr>
              <p:nvPr/>
            </p:nvSpPr>
            <p:spPr bwMode="auto">
              <a:xfrm>
                <a:off x="1418" y="790"/>
                <a:ext cx="14" cy="21"/>
              </a:xfrm>
              <a:custGeom>
                <a:avLst/>
                <a:gdLst>
                  <a:gd name="T0" fmla="*/ 10 w 14"/>
                  <a:gd name="T1" fmla="*/ 3 h 21"/>
                  <a:gd name="T2" fmla="*/ 10 w 14"/>
                  <a:gd name="T3" fmla="*/ 3 h 21"/>
                  <a:gd name="T4" fmla="*/ 9 w 14"/>
                  <a:gd name="T5" fmla="*/ 12 h 21"/>
                  <a:gd name="T6" fmla="*/ 12 w 14"/>
                  <a:gd name="T7" fmla="*/ 14 h 21"/>
                  <a:gd name="T8" fmla="*/ 14 w 14"/>
                  <a:gd name="T9" fmla="*/ 17 h 21"/>
                  <a:gd name="T10" fmla="*/ 7 w 14"/>
                  <a:gd name="T11" fmla="*/ 19 h 21"/>
                  <a:gd name="T12" fmla="*/ 7 w 14"/>
                  <a:gd name="T13" fmla="*/ 21 h 21"/>
                  <a:gd name="T14" fmla="*/ 5 w 14"/>
                  <a:gd name="T15" fmla="*/ 21 h 21"/>
                  <a:gd name="T16" fmla="*/ 0 w 14"/>
                  <a:gd name="T17" fmla="*/ 19 h 21"/>
                  <a:gd name="T18" fmla="*/ 1 w 14"/>
                  <a:gd name="T19" fmla="*/ 14 h 21"/>
                  <a:gd name="T20" fmla="*/ 1 w 14"/>
                  <a:gd name="T21" fmla="*/ 12 h 21"/>
                  <a:gd name="T22" fmla="*/ 5 w 14"/>
                  <a:gd name="T23" fmla="*/ 7 h 21"/>
                  <a:gd name="T24" fmla="*/ 5 w 14"/>
                  <a:gd name="T25" fmla="*/ 3 h 21"/>
                  <a:gd name="T26" fmla="*/ 7 w 14"/>
                  <a:gd name="T27" fmla="*/ 1 h 21"/>
                  <a:gd name="T28" fmla="*/ 7 w 14"/>
                  <a:gd name="T29" fmla="*/ 0 h 21"/>
                  <a:gd name="T30" fmla="*/ 7 w 14"/>
                  <a:gd name="T31" fmla="*/ 0 h 21"/>
                  <a:gd name="T32" fmla="*/ 10 w 14"/>
                  <a:gd name="T3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1">
                    <a:moveTo>
                      <a:pt x="10" y="3"/>
                    </a:moveTo>
                    <a:lnTo>
                      <a:pt x="10" y="3"/>
                    </a:lnTo>
                    <a:lnTo>
                      <a:pt x="9" y="12"/>
                    </a:lnTo>
                    <a:lnTo>
                      <a:pt x="12" y="14"/>
                    </a:lnTo>
                    <a:lnTo>
                      <a:pt x="14" y="17"/>
                    </a:lnTo>
                    <a:lnTo>
                      <a:pt x="7" y="19"/>
                    </a:lnTo>
                    <a:lnTo>
                      <a:pt x="7" y="21"/>
                    </a:lnTo>
                    <a:lnTo>
                      <a:pt x="5" y="21"/>
                    </a:lnTo>
                    <a:lnTo>
                      <a:pt x="0" y="19"/>
                    </a:lnTo>
                    <a:lnTo>
                      <a:pt x="1" y="14"/>
                    </a:lnTo>
                    <a:lnTo>
                      <a:pt x="1" y="12"/>
                    </a:lnTo>
                    <a:lnTo>
                      <a:pt x="5" y="7"/>
                    </a:lnTo>
                    <a:lnTo>
                      <a:pt x="5" y="3"/>
                    </a:lnTo>
                    <a:lnTo>
                      <a:pt x="7" y="1"/>
                    </a:lnTo>
                    <a:lnTo>
                      <a:pt x="7" y="0"/>
                    </a:lnTo>
                    <a:lnTo>
                      <a:pt x="7" y="0"/>
                    </a:lnTo>
                    <a:lnTo>
                      <a:pt x="1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4" name="Freeform 1801">
                <a:extLst>
                  <a:ext uri="{FF2B5EF4-FFF2-40B4-BE49-F238E27FC236}">
                    <a16:creationId xmlns:a16="http://schemas.microsoft.com/office/drawing/2014/main" id="{3CDAD501-E893-154A-A6D0-FF38DD2FB216}"/>
                  </a:ext>
                </a:extLst>
              </p:cNvPr>
              <p:cNvSpPr>
                <a:spLocks/>
              </p:cNvSpPr>
              <p:nvPr/>
            </p:nvSpPr>
            <p:spPr bwMode="auto">
              <a:xfrm>
                <a:off x="1409" y="857"/>
                <a:ext cx="16" cy="15"/>
              </a:xfrm>
              <a:custGeom>
                <a:avLst/>
                <a:gdLst>
                  <a:gd name="T0" fmla="*/ 12 w 16"/>
                  <a:gd name="T1" fmla="*/ 11 h 15"/>
                  <a:gd name="T2" fmla="*/ 14 w 16"/>
                  <a:gd name="T3" fmla="*/ 11 h 15"/>
                  <a:gd name="T4" fmla="*/ 16 w 16"/>
                  <a:gd name="T5" fmla="*/ 8 h 15"/>
                  <a:gd name="T6" fmla="*/ 14 w 16"/>
                  <a:gd name="T7" fmla="*/ 6 h 15"/>
                  <a:gd name="T8" fmla="*/ 12 w 16"/>
                  <a:gd name="T9" fmla="*/ 0 h 15"/>
                  <a:gd name="T10" fmla="*/ 7 w 16"/>
                  <a:gd name="T11" fmla="*/ 2 h 15"/>
                  <a:gd name="T12" fmla="*/ 3 w 16"/>
                  <a:gd name="T13" fmla="*/ 4 h 15"/>
                  <a:gd name="T14" fmla="*/ 3 w 16"/>
                  <a:gd name="T15" fmla="*/ 4 h 15"/>
                  <a:gd name="T16" fmla="*/ 2 w 16"/>
                  <a:gd name="T17" fmla="*/ 4 h 15"/>
                  <a:gd name="T18" fmla="*/ 0 w 16"/>
                  <a:gd name="T19" fmla="*/ 8 h 15"/>
                  <a:gd name="T20" fmla="*/ 2 w 16"/>
                  <a:gd name="T21" fmla="*/ 11 h 15"/>
                  <a:gd name="T22" fmla="*/ 5 w 16"/>
                  <a:gd name="T23" fmla="*/ 15 h 15"/>
                  <a:gd name="T24" fmla="*/ 9 w 16"/>
                  <a:gd name="T25" fmla="*/ 13 h 15"/>
                  <a:gd name="T26" fmla="*/ 12 w 16"/>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2" y="11"/>
                    </a:moveTo>
                    <a:lnTo>
                      <a:pt x="14" y="11"/>
                    </a:lnTo>
                    <a:lnTo>
                      <a:pt x="16" y="8"/>
                    </a:lnTo>
                    <a:lnTo>
                      <a:pt x="14" y="6"/>
                    </a:lnTo>
                    <a:lnTo>
                      <a:pt x="12" y="0"/>
                    </a:lnTo>
                    <a:lnTo>
                      <a:pt x="7" y="2"/>
                    </a:lnTo>
                    <a:lnTo>
                      <a:pt x="3" y="4"/>
                    </a:lnTo>
                    <a:lnTo>
                      <a:pt x="3" y="4"/>
                    </a:lnTo>
                    <a:lnTo>
                      <a:pt x="2" y="4"/>
                    </a:lnTo>
                    <a:lnTo>
                      <a:pt x="0" y="8"/>
                    </a:lnTo>
                    <a:lnTo>
                      <a:pt x="2" y="11"/>
                    </a:lnTo>
                    <a:lnTo>
                      <a:pt x="5" y="15"/>
                    </a:lnTo>
                    <a:lnTo>
                      <a:pt x="9" y="13"/>
                    </a:lnTo>
                    <a:lnTo>
                      <a:pt x="12"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5" name="Freeform 1802">
                <a:extLst>
                  <a:ext uri="{FF2B5EF4-FFF2-40B4-BE49-F238E27FC236}">
                    <a16:creationId xmlns:a16="http://schemas.microsoft.com/office/drawing/2014/main" id="{D5B606E5-90F3-D541-AB75-3BFABAD8135A}"/>
                  </a:ext>
                </a:extLst>
              </p:cNvPr>
              <p:cNvSpPr>
                <a:spLocks/>
              </p:cNvSpPr>
              <p:nvPr/>
            </p:nvSpPr>
            <p:spPr bwMode="auto">
              <a:xfrm>
                <a:off x="1409" y="857"/>
                <a:ext cx="16" cy="15"/>
              </a:xfrm>
              <a:custGeom>
                <a:avLst/>
                <a:gdLst>
                  <a:gd name="T0" fmla="*/ 12 w 16"/>
                  <a:gd name="T1" fmla="*/ 11 h 15"/>
                  <a:gd name="T2" fmla="*/ 14 w 16"/>
                  <a:gd name="T3" fmla="*/ 11 h 15"/>
                  <a:gd name="T4" fmla="*/ 16 w 16"/>
                  <a:gd name="T5" fmla="*/ 8 h 15"/>
                  <a:gd name="T6" fmla="*/ 14 w 16"/>
                  <a:gd name="T7" fmla="*/ 6 h 15"/>
                  <a:gd name="T8" fmla="*/ 12 w 16"/>
                  <a:gd name="T9" fmla="*/ 0 h 15"/>
                  <a:gd name="T10" fmla="*/ 7 w 16"/>
                  <a:gd name="T11" fmla="*/ 2 h 15"/>
                  <a:gd name="T12" fmla="*/ 3 w 16"/>
                  <a:gd name="T13" fmla="*/ 4 h 15"/>
                  <a:gd name="T14" fmla="*/ 3 w 16"/>
                  <a:gd name="T15" fmla="*/ 4 h 15"/>
                  <a:gd name="T16" fmla="*/ 2 w 16"/>
                  <a:gd name="T17" fmla="*/ 4 h 15"/>
                  <a:gd name="T18" fmla="*/ 0 w 16"/>
                  <a:gd name="T19" fmla="*/ 8 h 15"/>
                  <a:gd name="T20" fmla="*/ 2 w 16"/>
                  <a:gd name="T21" fmla="*/ 11 h 15"/>
                  <a:gd name="T22" fmla="*/ 5 w 16"/>
                  <a:gd name="T23" fmla="*/ 15 h 15"/>
                  <a:gd name="T24" fmla="*/ 9 w 16"/>
                  <a:gd name="T25" fmla="*/ 13 h 15"/>
                  <a:gd name="T26" fmla="*/ 12 w 16"/>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2" y="11"/>
                    </a:moveTo>
                    <a:lnTo>
                      <a:pt x="14" y="11"/>
                    </a:lnTo>
                    <a:lnTo>
                      <a:pt x="16" y="8"/>
                    </a:lnTo>
                    <a:lnTo>
                      <a:pt x="14" y="6"/>
                    </a:lnTo>
                    <a:lnTo>
                      <a:pt x="12" y="0"/>
                    </a:lnTo>
                    <a:lnTo>
                      <a:pt x="7" y="2"/>
                    </a:lnTo>
                    <a:lnTo>
                      <a:pt x="3" y="4"/>
                    </a:lnTo>
                    <a:lnTo>
                      <a:pt x="3" y="4"/>
                    </a:lnTo>
                    <a:lnTo>
                      <a:pt x="2" y="4"/>
                    </a:lnTo>
                    <a:lnTo>
                      <a:pt x="0" y="8"/>
                    </a:lnTo>
                    <a:lnTo>
                      <a:pt x="2" y="11"/>
                    </a:lnTo>
                    <a:lnTo>
                      <a:pt x="5" y="15"/>
                    </a:lnTo>
                    <a:lnTo>
                      <a:pt x="9" y="13"/>
                    </a:lnTo>
                    <a:lnTo>
                      <a:pt x="12"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6" name="Freeform 1803">
                <a:extLst>
                  <a:ext uri="{FF2B5EF4-FFF2-40B4-BE49-F238E27FC236}">
                    <a16:creationId xmlns:a16="http://schemas.microsoft.com/office/drawing/2014/main" id="{F4A3F55D-059A-A149-9FD9-13002D600454}"/>
                  </a:ext>
                </a:extLst>
              </p:cNvPr>
              <p:cNvSpPr>
                <a:spLocks/>
              </p:cNvSpPr>
              <p:nvPr/>
            </p:nvSpPr>
            <p:spPr bwMode="auto">
              <a:xfrm>
                <a:off x="1152" y="816"/>
                <a:ext cx="48" cy="66"/>
              </a:xfrm>
              <a:custGeom>
                <a:avLst/>
                <a:gdLst>
                  <a:gd name="T0" fmla="*/ 25 w 48"/>
                  <a:gd name="T1" fmla="*/ 0 h 66"/>
                  <a:gd name="T2" fmla="*/ 30 w 48"/>
                  <a:gd name="T3" fmla="*/ 6 h 66"/>
                  <a:gd name="T4" fmla="*/ 35 w 48"/>
                  <a:gd name="T5" fmla="*/ 11 h 66"/>
                  <a:gd name="T6" fmla="*/ 37 w 48"/>
                  <a:gd name="T7" fmla="*/ 15 h 66"/>
                  <a:gd name="T8" fmla="*/ 39 w 48"/>
                  <a:gd name="T9" fmla="*/ 22 h 66"/>
                  <a:gd name="T10" fmla="*/ 42 w 48"/>
                  <a:gd name="T11" fmla="*/ 22 h 66"/>
                  <a:gd name="T12" fmla="*/ 48 w 48"/>
                  <a:gd name="T13" fmla="*/ 29 h 66"/>
                  <a:gd name="T14" fmla="*/ 48 w 48"/>
                  <a:gd name="T15" fmla="*/ 61 h 66"/>
                  <a:gd name="T16" fmla="*/ 44 w 48"/>
                  <a:gd name="T17" fmla="*/ 66 h 66"/>
                  <a:gd name="T18" fmla="*/ 35 w 48"/>
                  <a:gd name="T19" fmla="*/ 66 h 66"/>
                  <a:gd name="T20" fmla="*/ 28 w 48"/>
                  <a:gd name="T21" fmla="*/ 66 h 66"/>
                  <a:gd name="T22" fmla="*/ 25 w 48"/>
                  <a:gd name="T23" fmla="*/ 61 h 66"/>
                  <a:gd name="T24" fmla="*/ 23 w 48"/>
                  <a:gd name="T25" fmla="*/ 58 h 66"/>
                  <a:gd name="T26" fmla="*/ 17 w 48"/>
                  <a:gd name="T27" fmla="*/ 54 h 66"/>
                  <a:gd name="T28" fmla="*/ 17 w 48"/>
                  <a:gd name="T29" fmla="*/ 58 h 66"/>
                  <a:gd name="T30" fmla="*/ 16 w 48"/>
                  <a:gd name="T31" fmla="*/ 56 h 66"/>
                  <a:gd name="T32" fmla="*/ 14 w 48"/>
                  <a:gd name="T33" fmla="*/ 52 h 66"/>
                  <a:gd name="T34" fmla="*/ 12 w 48"/>
                  <a:gd name="T35" fmla="*/ 54 h 66"/>
                  <a:gd name="T36" fmla="*/ 7 w 48"/>
                  <a:gd name="T37" fmla="*/ 47 h 66"/>
                  <a:gd name="T38" fmla="*/ 9 w 48"/>
                  <a:gd name="T39" fmla="*/ 41 h 66"/>
                  <a:gd name="T40" fmla="*/ 7 w 48"/>
                  <a:gd name="T41" fmla="*/ 40 h 66"/>
                  <a:gd name="T42" fmla="*/ 5 w 48"/>
                  <a:gd name="T43" fmla="*/ 47 h 66"/>
                  <a:gd name="T44" fmla="*/ 1 w 48"/>
                  <a:gd name="T45" fmla="*/ 41 h 66"/>
                  <a:gd name="T46" fmla="*/ 0 w 48"/>
                  <a:gd name="T47" fmla="*/ 31 h 66"/>
                  <a:gd name="T48" fmla="*/ 3 w 48"/>
                  <a:gd name="T49" fmla="*/ 29 h 66"/>
                  <a:gd name="T50" fmla="*/ 10 w 48"/>
                  <a:gd name="T51" fmla="*/ 24 h 66"/>
                  <a:gd name="T52" fmla="*/ 7 w 48"/>
                  <a:gd name="T53" fmla="*/ 22 h 66"/>
                  <a:gd name="T54" fmla="*/ 9 w 48"/>
                  <a:gd name="T55" fmla="*/ 16 h 66"/>
                  <a:gd name="T56" fmla="*/ 12 w 48"/>
                  <a:gd name="T57" fmla="*/ 18 h 66"/>
                  <a:gd name="T58" fmla="*/ 9 w 48"/>
                  <a:gd name="T59" fmla="*/ 15 h 66"/>
                  <a:gd name="T60" fmla="*/ 7 w 48"/>
                  <a:gd name="T61" fmla="*/ 15 h 66"/>
                  <a:gd name="T62" fmla="*/ 12 w 48"/>
                  <a:gd name="T63" fmla="*/ 15 h 66"/>
                  <a:gd name="T64" fmla="*/ 19 w 48"/>
                  <a:gd name="T65" fmla="*/ 2 h 66"/>
                  <a:gd name="T66" fmla="*/ 25 w 48"/>
                  <a:gd name="T67"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6">
                    <a:moveTo>
                      <a:pt x="25" y="2"/>
                    </a:moveTo>
                    <a:lnTo>
                      <a:pt x="25" y="0"/>
                    </a:lnTo>
                    <a:lnTo>
                      <a:pt x="25" y="4"/>
                    </a:lnTo>
                    <a:lnTo>
                      <a:pt x="30" y="6"/>
                    </a:lnTo>
                    <a:lnTo>
                      <a:pt x="34" y="9"/>
                    </a:lnTo>
                    <a:lnTo>
                      <a:pt x="35" y="11"/>
                    </a:lnTo>
                    <a:lnTo>
                      <a:pt x="35" y="15"/>
                    </a:lnTo>
                    <a:lnTo>
                      <a:pt x="37" y="15"/>
                    </a:lnTo>
                    <a:lnTo>
                      <a:pt x="39" y="16"/>
                    </a:lnTo>
                    <a:lnTo>
                      <a:pt x="39" y="22"/>
                    </a:lnTo>
                    <a:lnTo>
                      <a:pt x="41" y="18"/>
                    </a:lnTo>
                    <a:lnTo>
                      <a:pt x="42" y="22"/>
                    </a:lnTo>
                    <a:lnTo>
                      <a:pt x="42" y="24"/>
                    </a:lnTo>
                    <a:lnTo>
                      <a:pt x="48" y="29"/>
                    </a:lnTo>
                    <a:lnTo>
                      <a:pt x="46" y="33"/>
                    </a:lnTo>
                    <a:lnTo>
                      <a:pt x="48" y="61"/>
                    </a:lnTo>
                    <a:lnTo>
                      <a:pt x="46" y="63"/>
                    </a:lnTo>
                    <a:lnTo>
                      <a:pt x="44" y="66"/>
                    </a:lnTo>
                    <a:lnTo>
                      <a:pt x="41" y="66"/>
                    </a:lnTo>
                    <a:lnTo>
                      <a:pt x="35" y="66"/>
                    </a:lnTo>
                    <a:lnTo>
                      <a:pt x="32" y="66"/>
                    </a:lnTo>
                    <a:lnTo>
                      <a:pt x="28" y="66"/>
                    </a:lnTo>
                    <a:lnTo>
                      <a:pt x="26" y="65"/>
                    </a:lnTo>
                    <a:lnTo>
                      <a:pt x="25" y="61"/>
                    </a:lnTo>
                    <a:lnTo>
                      <a:pt x="23" y="61"/>
                    </a:lnTo>
                    <a:lnTo>
                      <a:pt x="23" y="58"/>
                    </a:lnTo>
                    <a:lnTo>
                      <a:pt x="19" y="54"/>
                    </a:lnTo>
                    <a:lnTo>
                      <a:pt x="17" y="54"/>
                    </a:lnTo>
                    <a:lnTo>
                      <a:pt x="17" y="56"/>
                    </a:lnTo>
                    <a:lnTo>
                      <a:pt x="17" y="58"/>
                    </a:lnTo>
                    <a:lnTo>
                      <a:pt x="16" y="58"/>
                    </a:lnTo>
                    <a:lnTo>
                      <a:pt x="16" y="56"/>
                    </a:lnTo>
                    <a:lnTo>
                      <a:pt x="16" y="52"/>
                    </a:lnTo>
                    <a:lnTo>
                      <a:pt x="14" y="52"/>
                    </a:lnTo>
                    <a:lnTo>
                      <a:pt x="12" y="52"/>
                    </a:lnTo>
                    <a:lnTo>
                      <a:pt x="12" y="54"/>
                    </a:lnTo>
                    <a:lnTo>
                      <a:pt x="10" y="52"/>
                    </a:lnTo>
                    <a:lnTo>
                      <a:pt x="7" y="47"/>
                    </a:lnTo>
                    <a:lnTo>
                      <a:pt x="7" y="45"/>
                    </a:lnTo>
                    <a:lnTo>
                      <a:pt x="9" y="41"/>
                    </a:lnTo>
                    <a:lnTo>
                      <a:pt x="9" y="43"/>
                    </a:lnTo>
                    <a:lnTo>
                      <a:pt x="7" y="40"/>
                    </a:lnTo>
                    <a:lnTo>
                      <a:pt x="5" y="47"/>
                    </a:lnTo>
                    <a:lnTo>
                      <a:pt x="5" y="47"/>
                    </a:lnTo>
                    <a:lnTo>
                      <a:pt x="3" y="43"/>
                    </a:lnTo>
                    <a:lnTo>
                      <a:pt x="1" y="41"/>
                    </a:lnTo>
                    <a:lnTo>
                      <a:pt x="0" y="33"/>
                    </a:lnTo>
                    <a:lnTo>
                      <a:pt x="0" y="31"/>
                    </a:lnTo>
                    <a:lnTo>
                      <a:pt x="1" y="31"/>
                    </a:lnTo>
                    <a:lnTo>
                      <a:pt x="3" y="29"/>
                    </a:lnTo>
                    <a:lnTo>
                      <a:pt x="3" y="27"/>
                    </a:lnTo>
                    <a:lnTo>
                      <a:pt x="10" y="24"/>
                    </a:lnTo>
                    <a:lnTo>
                      <a:pt x="10" y="22"/>
                    </a:lnTo>
                    <a:lnTo>
                      <a:pt x="7" y="22"/>
                    </a:lnTo>
                    <a:lnTo>
                      <a:pt x="7" y="20"/>
                    </a:lnTo>
                    <a:lnTo>
                      <a:pt x="9" y="16"/>
                    </a:lnTo>
                    <a:lnTo>
                      <a:pt x="9" y="18"/>
                    </a:lnTo>
                    <a:lnTo>
                      <a:pt x="12" y="18"/>
                    </a:lnTo>
                    <a:lnTo>
                      <a:pt x="12" y="15"/>
                    </a:lnTo>
                    <a:lnTo>
                      <a:pt x="9" y="15"/>
                    </a:lnTo>
                    <a:lnTo>
                      <a:pt x="7" y="18"/>
                    </a:lnTo>
                    <a:lnTo>
                      <a:pt x="7" y="15"/>
                    </a:lnTo>
                    <a:lnTo>
                      <a:pt x="9" y="13"/>
                    </a:lnTo>
                    <a:lnTo>
                      <a:pt x="12" y="15"/>
                    </a:lnTo>
                    <a:lnTo>
                      <a:pt x="12" y="8"/>
                    </a:lnTo>
                    <a:lnTo>
                      <a:pt x="19" y="2"/>
                    </a:lnTo>
                    <a:lnTo>
                      <a:pt x="23" y="0"/>
                    </a:lnTo>
                    <a:lnTo>
                      <a:pt x="2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7" name="Freeform 1804">
                <a:extLst>
                  <a:ext uri="{FF2B5EF4-FFF2-40B4-BE49-F238E27FC236}">
                    <a16:creationId xmlns:a16="http://schemas.microsoft.com/office/drawing/2014/main" id="{D1F0C78F-052C-714F-9AAC-BB07924EF2DC}"/>
                  </a:ext>
                </a:extLst>
              </p:cNvPr>
              <p:cNvSpPr>
                <a:spLocks/>
              </p:cNvSpPr>
              <p:nvPr/>
            </p:nvSpPr>
            <p:spPr bwMode="auto">
              <a:xfrm>
                <a:off x="1152" y="816"/>
                <a:ext cx="48" cy="66"/>
              </a:xfrm>
              <a:custGeom>
                <a:avLst/>
                <a:gdLst>
                  <a:gd name="T0" fmla="*/ 25 w 48"/>
                  <a:gd name="T1" fmla="*/ 0 h 66"/>
                  <a:gd name="T2" fmla="*/ 30 w 48"/>
                  <a:gd name="T3" fmla="*/ 6 h 66"/>
                  <a:gd name="T4" fmla="*/ 35 w 48"/>
                  <a:gd name="T5" fmla="*/ 11 h 66"/>
                  <a:gd name="T6" fmla="*/ 37 w 48"/>
                  <a:gd name="T7" fmla="*/ 15 h 66"/>
                  <a:gd name="T8" fmla="*/ 39 w 48"/>
                  <a:gd name="T9" fmla="*/ 22 h 66"/>
                  <a:gd name="T10" fmla="*/ 42 w 48"/>
                  <a:gd name="T11" fmla="*/ 22 h 66"/>
                  <a:gd name="T12" fmla="*/ 48 w 48"/>
                  <a:gd name="T13" fmla="*/ 29 h 66"/>
                  <a:gd name="T14" fmla="*/ 48 w 48"/>
                  <a:gd name="T15" fmla="*/ 61 h 66"/>
                  <a:gd name="T16" fmla="*/ 44 w 48"/>
                  <a:gd name="T17" fmla="*/ 66 h 66"/>
                  <a:gd name="T18" fmla="*/ 35 w 48"/>
                  <a:gd name="T19" fmla="*/ 66 h 66"/>
                  <a:gd name="T20" fmla="*/ 28 w 48"/>
                  <a:gd name="T21" fmla="*/ 66 h 66"/>
                  <a:gd name="T22" fmla="*/ 25 w 48"/>
                  <a:gd name="T23" fmla="*/ 61 h 66"/>
                  <a:gd name="T24" fmla="*/ 23 w 48"/>
                  <a:gd name="T25" fmla="*/ 58 h 66"/>
                  <a:gd name="T26" fmla="*/ 17 w 48"/>
                  <a:gd name="T27" fmla="*/ 54 h 66"/>
                  <a:gd name="T28" fmla="*/ 17 w 48"/>
                  <a:gd name="T29" fmla="*/ 58 h 66"/>
                  <a:gd name="T30" fmla="*/ 16 w 48"/>
                  <a:gd name="T31" fmla="*/ 56 h 66"/>
                  <a:gd name="T32" fmla="*/ 14 w 48"/>
                  <a:gd name="T33" fmla="*/ 52 h 66"/>
                  <a:gd name="T34" fmla="*/ 12 w 48"/>
                  <a:gd name="T35" fmla="*/ 54 h 66"/>
                  <a:gd name="T36" fmla="*/ 7 w 48"/>
                  <a:gd name="T37" fmla="*/ 47 h 66"/>
                  <a:gd name="T38" fmla="*/ 9 w 48"/>
                  <a:gd name="T39" fmla="*/ 41 h 66"/>
                  <a:gd name="T40" fmla="*/ 7 w 48"/>
                  <a:gd name="T41" fmla="*/ 40 h 66"/>
                  <a:gd name="T42" fmla="*/ 5 w 48"/>
                  <a:gd name="T43" fmla="*/ 47 h 66"/>
                  <a:gd name="T44" fmla="*/ 1 w 48"/>
                  <a:gd name="T45" fmla="*/ 41 h 66"/>
                  <a:gd name="T46" fmla="*/ 0 w 48"/>
                  <a:gd name="T47" fmla="*/ 31 h 66"/>
                  <a:gd name="T48" fmla="*/ 3 w 48"/>
                  <a:gd name="T49" fmla="*/ 29 h 66"/>
                  <a:gd name="T50" fmla="*/ 10 w 48"/>
                  <a:gd name="T51" fmla="*/ 24 h 66"/>
                  <a:gd name="T52" fmla="*/ 7 w 48"/>
                  <a:gd name="T53" fmla="*/ 22 h 66"/>
                  <a:gd name="T54" fmla="*/ 9 w 48"/>
                  <a:gd name="T55" fmla="*/ 16 h 66"/>
                  <a:gd name="T56" fmla="*/ 12 w 48"/>
                  <a:gd name="T57" fmla="*/ 18 h 66"/>
                  <a:gd name="T58" fmla="*/ 9 w 48"/>
                  <a:gd name="T59" fmla="*/ 15 h 66"/>
                  <a:gd name="T60" fmla="*/ 7 w 48"/>
                  <a:gd name="T61" fmla="*/ 15 h 66"/>
                  <a:gd name="T62" fmla="*/ 12 w 48"/>
                  <a:gd name="T63" fmla="*/ 15 h 66"/>
                  <a:gd name="T64" fmla="*/ 19 w 48"/>
                  <a:gd name="T65" fmla="*/ 2 h 66"/>
                  <a:gd name="T66" fmla="*/ 25 w 48"/>
                  <a:gd name="T67"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6">
                    <a:moveTo>
                      <a:pt x="25" y="2"/>
                    </a:moveTo>
                    <a:lnTo>
                      <a:pt x="25" y="0"/>
                    </a:lnTo>
                    <a:lnTo>
                      <a:pt x="25" y="4"/>
                    </a:lnTo>
                    <a:lnTo>
                      <a:pt x="30" y="6"/>
                    </a:lnTo>
                    <a:lnTo>
                      <a:pt x="34" y="9"/>
                    </a:lnTo>
                    <a:lnTo>
                      <a:pt x="35" y="11"/>
                    </a:lnTo>
                    <a:lnTo>
                      <a:pt x="35" y="15"/>
                    </a:lnTo>
                    <a:lnTo>
                      <a:pt x="37" y="15"/>
                    </a:lnTo>
                    <a:lnTo>
                      <a:pt x="39" y="16"/>
                    </a:lnTo>
                    <a:lnTo>
                      <a:pt x="39" y="22"/>
                    </a:lnTo>
                    <a:lnTo>
                      <a:pt x="41" y="18"/>
                    </a:lnTo>
                    <a:lnTo>
                      <a:pt x="42" y="22"/>
                    </a:lnTo>
                    <a:lnTo>
                      <a:pt x="42" y="24"/>
                    </a:lnTo>
                    <a:lnTo>
                      <a:pt x="48" y="29"/>
                    </a:lnTo>
                    <a:lnTo>
                      <a:pt x="46" y="33"/>
                    </a:lnTo>
                    <a:lnTo>
                      <a:pt x="48" y="61"/>
                    </a:lnTo>
                    <a:lnTo>
                      <a:pt x="46" y="63"/>
                    </a:lnTo>
                    <a:lnTo>
                      <a:pt x="44" y="66"/>
                    </a:lnTo>
                    <a:lnTo>
                      <a:pt x="41" y="66"/>
                    </a:lnTo>
                    <a:lnTo>
                      <a:pt x="35" y="66"/>
                    </a:lnTo>
                    <a:lnTo>
                      <a:pt x="32" y="66"/>
                    </a:lnTo>
                    <a:lnTo>
                      <a:pt x="28" y="66"/>
                    </a:lnTo>
                    <a:lnTo>
                      <a:pt x="26" y="65"/>
                    </a:lnTo>
                    <a:lnTo>
                      <a:pt x="25" y="61"/>
                    </a:lnTo>
                    <a:lnTo>
                      <a:pt x="23" y="61"/>
                    </a:lnTo>
                    <a:lnTo>
                      <a:pt x="23" y="58"/>
                    </a:lnTo>
                    <a:lnTo>
                      <a:pt x="19" y="54"/>
                    </a:lnTo>
                    <a:lnTo>
                      <a:pt x="17" y="54"/>
                    </a:lnTo>
                    <a:lnTo>
                      <a:pt x="17" y="56"/>
                    </a:lnTo>
                    <a:lnTo>
                      <a:pt x="17" y="58"/>
                    </a:lnTo>
                    <a:lnTo>
                      <a:pt x="16" y="58"/>
                    </a:lnTo>
                    <a:lnTo>
                      <a:pt x="16" y="56"/>
                    </a:lnTo>
                    <a:lnTo>
                      <a:pt x="16" y="52"/>
                    </a:lnTo>
                    <a:lnTo>
                      <a:pt x="14" y="52"/>
                    </a:lnTo>
                    <a:lnTo>
                      <a:pt x="12" y="52"/>
                    </a:lnTo>
                    <a:lnTo>
                      <a:pt x="12" y="54"/>
                    </a:lnTo>
                    <a:lnTo>
                      <a:pt x="10" y="52"/>
                    </a:lnTo>
                    <a:lnTo>
                      <a:pt x="7" y="47"/>
                    </a:lnTo>
                    <a:lnTo>
                      <a:pt x="7" y="45"/>
                    </a:lnTo>
                    <a:lnTo>
                      <a:pt x="9" y="41"/>
                    </a:lnTo>
                    <a:lnTo>
                      <a:pt x="9" y="43"/>
                    </a:lnTo>
                    <a:lnTo>
                      <a:pt x="7" y="40"/>
                    </a:lnTo>
                    <a:lnTo>
                      <a:pt x="5" y="47"/>
                    </a:lnTo>
                    <a:lnTo>
                      <a:pt x="5" y="47"/>
                    </a:lnTo>
                    <a:lnTo>
                      <a:pt x="3" y="43"/>
                    </a:lnTo>
                    <a:lnTo>
                      <a:pt x="1" y="41"/>
                    </a:lnTo>
                    <a:lnTo>
                      <a:pt x="0" y="33"/>
                    </a:lnTo>
                    <a:lnTo>
                      <a:pt x="0" y="31"/>
                    </a:lnTo>
                    <a:lnTo>
                      <a:pt x="1" y="31"/>
                    </a:lnTo>
                    <a:lnTo>
                      <a:pt x="3" y="29"/>
                    </a:lnTo>
                    <a:lnTo>
                      <a:pt x="3" y="27"/>
                    </a:lnTo>
                    <a:lnTo>
                      <a:pt x="10" y="24"/>
                    </a:lnTo>
                    <a:lnTo>
                      <a:pt x="10" y="22"/>
                    </a:lnTo>
                    <a:lnTo>
                      <a:pt x="7" y="22"/>
                    </a:lnTo>
                    <a:lnTo>
                      <a:pt x="7" y="20"/>
                    </a:lnTo>
                    <a:lnTo>
                      <a:pt x="9" y="16"/>
                    </a:lnTo>
                    <a:lnTo>
                      <a:pt x="9" y="18"/>
                    </a:lnTo>
                    <a:lnTo>
                      <a:pt x="12" y="18"/>
                    </a:lnTo>
                    <a:lnTo>
                      <a:pt x="12" y="15"/>
                    </a:lnTo>
                    <a:lnTo>
                      <a:pt x="9" y="15"/>
                    </a:lnTo>
                    <a:lnTo>
                      <a:pt x="7" y="18"/>
                    </a:lnTo>
                    <a:lnTo>
                      <a:pt x="7" y="15"/>
                    </a:lnTo>
                    <a:lnTo>
                      <a:pt x="9" y="13"/>
                    </a:lnTo>
                    <a:lnTo>
                      <a:pt x="12" y="15"/>
                    </a:lnTo>
                    <a:lnTo>
                      <a:pt x="12" y="8"/>
                    </a:lnTo>
                    <a:lnTo>
                      <a:pt x="19" y="2"/>
                    </a:lnTo>
                    <a:lnTo>
                      <a:pt x="23" y="0"/>
                    </a:lnTo>
                    <a:lnTo>
                      <a:pt x="2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8" name="Freeform 1805">
                <a:extLst>
                  <a:ext uri="{FF2B5EF4-FFF2-40B4-BE49-F238E27FC236}">
                    <a16:creationId xmlns:a16="http://schemas.microsoft.com/office/drawing/2014/main" id="{E63CC238-FCA9-3A48-82B8-4861E809F702}"/>
                  </a:ext>
                </a:extLst>
              </p:cNvPr>
              <p:cNvSpPr>
                <a:spLocks/>
              </p:cNvSpPr>
              <p:nvPr/>
            </p:nvSpPr>
            <p:spPr bwMode="auto">
              <a:xfrm>
                <a:off x="1302" y="1302"/>
                <a:ext cx="110" cy="102"/>
              </a:xfrm>
              <a:custGeom>
                <a:avLst/>
                <a:gdLst>
                  <a:gd name="T0" fmla="*/ 25 w 110"/>
                  <a:gd name="T1" fmla="*/ 2 h 102"/>
                  <a:gd name="T2" fmla="*/ 26 w 110"/>
                  <a:gd name="T3" fmla="*/ 4 h 102"/>
                  <a:gd name="T4" fmla="*/ 32 w 110"/>
                  <a:gd name="T5" fmla="*/ 9 h 102"/>
                  <a:gd name="T6" fmla="*/ 32 w 110"/>
                  <a:gd name="T7" fmla="*/ 14 h 102"/>
                  <a:gd name="T8" fmla="*/ 37 w 110"/>
                  <a:gd name="T9" fmla="*/ 25 h 102"/>
                  <a:gd name="T10" fmla="*/ 41 w 110"/>
                  <a:gd name="T11" fmla="*/ 18 h 102"/>
                  <a:gd name="T12" fmla="*/ 46 w 110"/>
                  <a:gd name="T13" fmla="*/ 22 h 102"/>
                  <a:gd name="T14" fmla="*/ 48 w 110"/>
                  <a:gd name="T15" fmla="*/ 27 h 102"/>
                  <a:gd name="T16" fmla="*/ 59 w 110"/>
                  <a:gd name="T17" fmla="*/ 30 h 102"/>
                  <a:gd name="T18" fmla="*/ 64 w 110"/>
                  <a:gd name="T19" fmla="*/ 38 h 102"/>
                  <a:gd name="T20" fmla="*/ 69 w 110"/>
                  <a:gd name="T21" fmla="*/ 43 h 102"/>
                  <a:gd name="T22" fmla="*/ 76 w 110"/>
                  <a:gd name="T23" fmla="*/ 45 h 102"/>
                  <a:gd name="T24" fmla="*/ 85 w 110"/>
                  <a:gd name="T25" fmla="*/ 54 h 102"/>
                  <a:gd name="T26" fmla="*/ 89 w 110"/>
                  <a:gd name="T27" fmla="*/ 66 h 102"/>
                  <a:gd name="T28" fmla="*/ 89 w 110"/>
                  <a:gd name="T29" fmla="*/ 72 h 102"/>
                  <a:gd name="T30" fmla="*/ 94 w 110"/>
                  <a:gd name="T31" fmla="*/ 70 h 102"/>
                  <a:gd name="T32" fmla="*/ 98 w 110"/>
                  <a:gd name="T33" fmla="*/ 66 h 102"/>
                  <a:gd name="T34" fmla="*/ 103 w 110"/>
                  <a:gd name="T35" fmla="*/ 72 h 102"/>
                  <a:gd name="T36" fmla="*/ 105 w 110"/>
                  <a:gd name="T37" fmla="*/ 75 h 102"/>
                  <a:gd name="T38" fmla="*/ 110 w 110"/>
                  <a:gd name="T39" fmla="*/ 79 h 102"/>
                  <a:gd name="T40" fmla="*/ 109 w 110"/>
                  <a:gd name="T41" fmla="*/ 80 h 102"/>
                  <a:gd name="T42" fmla="*/ 96 w 110"/>
                  <a:gd name="T43" fmla="*/ 91 h 102"/>
                  <a:gd name="T44" fmla="*/ 91 w 110"/>
                  <a:gd name="T45" fmla="*/ 88 h 102"/>
                  <a:gd name="T46" fmla="*/ 89 w 110"/>
                  <a:gd name="T47" fmla="*/ 88 h 102"/>
                  <a:gd name="T48" fmla="*/ 84 w 110"/>
                  <a:gd name="T49" fmla="*/ 84 h 102"/>
                  <a:gd name="T50" fmla="*/ 80 w 110"/>
                  <a:gd name="T51" fmla="*/ 82 h 102"/>
                  <a:gd name="T52" fmla="*/ 76 w 110"/>
                  <a:gd name="T53" fmla="*/ 84 h 102"/>
                  <a:gd name="T54" fmla="*/ 76 w 110"/>
                  <a:gd name="T55" fmla="*/ 79 h 102"/>
                  <a:gd name="T56" fmla="*/ 73 w 110"/>
                  <a:gd name="T57" fmla="*/ 73 h 102"/>
                  <a:gd name="T58" fmla="*/ 67 w 110"/>
                  <a:gd name="T59" fmla="*/ 73 h 102"/>
                  <a:gd name="T60" fmla="*/ 64 w 110"/>
                  <a:gd name="T61" fmla="*/ 72 h 102"/>
                  <a:gd name="T62" fmla="*/ 67 w 110"/>
                  <a:gd name="T63" fmla="*/ 66 h 102"/>
                  <a:gd name="T64" fmla="*/ 57 w 110"/>
                  <a:gd name="T65" fmla="*/ 70 h 102"/>
                  <a:gd name="T66" fmla="*/ 57 w 110"/>
                  <a:gd name="T67" fmla="*/ 77 h 102"/>
                  <a:gd name="T68" fmla="*/ 53 w 110"/>
                  <a:gd name="T69" fmla="*/ 80 h 102"/>
                  <a:gd name="T70" fmla="*/ 51 w 110"/>
                  <a:gd name="T71" fmla="*/ 84 h 102"/>
                  <a:gd name="T72" fmla="*/ 48 w 110"/>
                  <a:gd name="T73" fmla="*/ 88 h 102"/>
                  <a:gd name="T74" fmla="*/ 42 w 110"/>
                  <a:gd name="T75" fmla="*/ 93 h 102"/>
                  <a:gd name="T76" fmla="*/ 42 w 110"/>
                  <a:gd name="T77" fmla="*/ 93 h 102"/>
                  <a:gd name="T78" fmla="*/ 30 w 110"/>
                  <a:gd name="T79" fmla="*/ 102 h 102"/>
                  <a:gd name="T80" fmla="*/ 26 w 110"/>
                  <a:gd name="T81" fmla="*/ 102 h 102"/>
                  <a:gd name="T82" fmla="*/ 25 w 110"/>
                  <a:gd name="T83" fmla="*/ 86 h 102"/>
                  <a:gd name="T84" fmla="*/ 23 w 110"/>
                  <a:gd name="T85" fmla="*/ 77 h 102"/>
                  <a:gd name="T86" fmla="*/ 21 w 110"/>
                  <a:gd name="T87" fmla="*/ 82 h 102"/>
                  <a:gd name="T88" fmla="*/ 17 w 110"/>
                  <a:gd name="T89" fmla="*/ 84 h 102"/>
                  <a:gd name="T90" fmla="*/ 12 w 110"/>
                  <a:gd name="T91" fmla="*/ 84 h 102"/>
                  <a:gd name="T92" fmla="*/ 5 w 110"/>
                  <a:gd name="T93" fmla="*/ 88 h 102"/>
                  <a:gd name="T94" fmla="*/ 0 w 110"/>
                  <a:gd name="T95" fmla="*/ 86 h 102"/>
                  <a:gd name="T96" fmla="*/ 1 w 110"/>
                  <a:gd name="T97" fmla="*/ 75 h 102"/>
                  <a:gd name="T98" fmla="*/ 9 w 110"/>
                  <a:gd name="T99" fmla="*/ 72 h 102"/>
                  <a:gd name="T100" fmla="*/ 14 w 110"/>
                  <a:gd name="T101" fmla="*/ 63 h 102"/>
                  <a:gd name="T102" fmla="*/ 17 w 110"/>
                  <a:gd name="T103" fmla="*/ 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102">
                    <a:moveTo>
                      <a:pt x="21" y="5"/>
                    </a:moveTo>
                    <a:lnTo>
                      <a:pt x="25" y="2"/>
                    </a:lnTo>
                    <a:lnTo>
                      <a:pt x="25" y="0"/>
                    </a:lnTo>
                    <a:lnTo>
                      <a:pt x="26" y="4"/>
                    </a:lnTo>
                    <a:lnTo>
                      <a:pt x="30" y="4"/>
                    </a:lnTo>
                    <a:lnTo>
                      <a:pt x="32" y="9"/>
                    </a:lnTo>
                    <a:lnTo>
                      <a:pt x="34" y="13"/>
                    </a:lnTo>
                    <a:lnTo>
                      <a:pt x="32" y="14"/>
                    </a:lnTo>
                    <a:lnTo>
                      <a:pt x="34" y="25"/>
                    </a:lnTo>
                    <a:lnTo>
                      <a:pt x="37" y="25"/>
                    </a:lnTo>
                    <a:lnTo>
                      <a:pt x="37" y="22"/>
                    </a:lnTo>
                    <a:lnTo>
                      <a:pt x="41" y="18"/>
                    </a:lnTo>
                    <a:lnTo>
                      <a:pt x="42" y="18"/>
                    </a:lnTo>
                    <a:lnTo>
                      <a:pt x="46" y="22"/>
                    </a:lnTo>
                    <a:lnTo>
                      <a:pt x="48" y="22"/>
                    </a:lnTo>
                    <a:lnTo>
                      <a:pt x="48" y="27"/>
                    </a:lnTo>
                    <a:lnTo>
                      <a:pt x="51" y="29"/>
                    </a:lnTo>
                    <a:lnTo>
                      <a:pt x="59" y="30"/>
                    </a:lnTo>
                    <a:lnTo>
                      <a:pt x="60" y="34"/>
                    </a:lnTo>
                    <a:lnTo>
                      <a:pt x="64" y="38"/>
                    </a:lnTo>
                    <a:lnTo>
                      <a:pt x="67" y="39"/>
                    </a:lnTo>
                    <a:lnTo>
                      <a:pt x="69" y="43"/>
                    </a:lnTo>
                    <a:lnTo>
                      <a:pt x="73" y="45"/>
                    </a:lnTo>
                    <a:lnTo>
                      <a:pt x="76" y="45"/>
                    </a:lnTo>
                    <a:lnTo>
                      <a:pt x="82" y="48"/>
                    </a:lnTo>
                    <a:lnTo>
                      <a:pt x="85" y="54"/>
                    </a:lnTo>
                    <a:lnTo>
                      <a:pt x="87" y="63"/>
                    </a:lnTo>
                    <a:lnTo>
                      <a:pt x="89" y="66"/>
                    </a:lnTo>
                    <a:lnTo>
                      <a:pt x="87" y="70"/>
                    </a:lnTo>
                    <a:lnTo>
                      <a:pt x="89" y="72"/>
                    </a:lnTo>
                    <a:lnTo>
                      <a:pt x="92" y="70"/>
                    </a:lnTo>
                    <a:lnTo>
                      <a:pt x="94" y="70"/>
                    </a:lnTo>
                    <a:lnTo>
                      <a:pt x="94" y="72"/>
                    </a:lnTo>
                    <a:lnTo>
                      <a:pt x="98" y="66"/>
                    </a:lnTo>
                    <a:lnTo>
                      <a:pt x="101" y="68"/>
                    </a:lnTo>
                    <a:lnTo>
                      <a:pt x="103" y="72"/>
                    </a:lnTo>
                    <a:lnTo>
                      <a:pt x="105" y="73"/>
                    </a:lnTo>
                    <a:lnTo>
                      <a:pt x="105" y="75"/>
                    </a:lnTo>
                    <a:lnTo>
                      <a:pt x="105" y="77"/>
                    </a:lnTo>
                    <a:lnTo>
                      <a:pt x="110" y="79"/>
                    </a:lnTo>
                    <a:lnTo>
                      <a:pt x="110" y="80"/>
                    </a:lnTo>
                    <a:lnTo>
                      <a:pt x="109" y="80"/>
                    </a:lnTo>
                    <a:lnTo>
                      <a:pt x="100" y="91"/>
                    </a:lnTo>
                    <a:lnTo>
                      <a:pt x="96" y="91"/>
                    </a:lnTo>
                    <a:lnTo>
                      <a:pt x="92" y="89"/>
                    </a:lnTo>
                    <a:lnTo>
                      <a:pt x="91" y="88"/>
                    </a:lnTo>
                    <a:lnTo>
                      <a:pt x="91" y="86"/>
                    </a:lnTo>
                    <a:lnTo>
                      <a:pt x="89" y="88"/>
                    </a:lnTo>
                    <a:lnTo>
                      <a:pt x="87" y="86"/>
                    </a:lnTo>
                    <a:lnTo>
                      <a:pt x="84" y="84"/>
                    </a:lnTo>
                    <a:lnTo>
                      <a:pt x="82" y="84"/>
                    </a:lnTo>
                    <a:lnTo>
                      <a:pt x="80" y="82"/>
                    </a:lnTo>
                    <a:lnTo>
                      <a:pt x="78" y="84"/>
                    </a:lnTo>
                    <a:lnTo>
                      <a:pt x="76" y="84"/>
                    </a:lnTo>
                    <a:lnTo>
                      <a:pt x="75" y="80"/>
                    </a:lnTo>
                    <a:lnTo>
                      <a:pt x="76" y="79"/>
                    </a:lnTo>
                    <a:lnTo>
                      <a:pt x="76" y="75"/>
                    </a:lnTo>
                    <a:lnTo>
                      <a:pt x="73" y="73"/>
                    </a:lnTo>
                    <a:lnTo>
                      <a:pt x="67" y="72"/>
                    </a:lnTo>
                    <a:lnTo>
                      <a:pt x="67" y="73"/>
                    </a:lnTo>
                    <a:lnTo>
                      <a:pt x="67" y="73"/>
                    </a:lnTo>
                    <a:lnTo>
                      <a:pt x="64" y="72"/>
                    </a:lnTo>
                    <a:lnTo>
                      <a:pt x="66" y="68"/>
                    </a:lnTo>
                    <a:lnTo>
                      <a:pt x="67" y="66"/>
                    </a:lnTo>
                    <a:lnTo>
                      <a:pt x="67" y="66"/>
                    </a:lnTo>
                    <a:lnTo>
                      <a:pt x="57" y="70"/>
                    </a:lnTo>
                    <a:lnTo>
                      <a:pt x="55" y="75"/>
                    </a:lnTo>
                    <a:lnTo>
                      <a:pt x="57" y="77"/>
                    </a:lnTo>
                    <a:lnTo>
                      <a:pt x="57" y="80"/>
                    </a:lnTo>
                    <a:lnTo>
                      <a:pt x="53" y="80"/>
                    </a:lnTo>
                    <a:lnTo>
                      <a:pt x="53" y="82"/>
                    </a:lnTo>
                    <a:lnTo>
                      <a:pt x="51" y="84"/>
                    </a:lnTo>
                    <a:lnTo>
                      <a:pt x="50" y="86"/>
                    </a:lnTo>
                    <a:lnTo>
                      <a:pt x="48" y="88"/>
                    </a:lnTo>
                    <a:lnTo>
                      <a:pt x="46" y="88"/>
                    </a:lnTo>
                    <a:lnTo>
                      <a:pt x="42" y="93"/>
                    </a:lnTo>
                    <a:lnTo>
                      <a:pt x="42" y="93"/>
                    </a:lnTo>
                    <a:lnTo>
                      <a:pt x="42" y="93"/>
                    </a:lnTo>
                    <a:lnTo>
                      <a:pt x="39" y="98"/>
                    </a:lnTo>
                    <a:lnTo>
                      <a:pt x="30" y="102"/>
                    </a:lnTo>
                    <a:lnTo>
                      <a:pt x="30" y="102"/>
                    </a:lnTo>
                    <a:lnTo>
                      <a:pt x="26" y="102"/>
                    </a:lnTo>
                    <a:lnTo>
                      <a:pt x="25" y="98"/>
                    </a:lnTo>
                    <a:lnTo>
                      <a:pt x="25" y="86"/>
                    </a:lnTo>
                    <a:lnTo>
                      <a:pt x="23" y="84"/>
                    </a:lnTo>
                    <a:lnTo>
                      <a:pt x="23" y="77"/>
                    </a:lnTo>
                    <a:lnTo>
                      <a:pt x="21" y="79"/>
                    </a:lnTo>
                    <a:lnTo>
                      <a:pt x="21" y="82"/>
                    </a:lnTo>
                    <a:lnTo>
                      <a:pt x="19" y="82"/>
                    </a:lnTo>
                    <a:lnTo>
                      <a:pt x="17" y="84"/>
                    </a:lnTo>
                    <a:lnTo>
                      <a:pt x="12" y="84"/>
                    </a:lnTo>
                    <a:lnTo>
                      <a:pt x="12" y="84"/>
                    </a:lnTo>
                    <a:lnTo>
                      <a:pt x="10" y="84"/>
                    </a:lnTo>
                    <a:lnTo>
                      <a:pt x="5" y="88"/>
                    </a:lnTo>
                    <a:lnTo>
                      <a:pt x="1" y="88"/>
                    </a:lnTo>
                    <a:lnTo>
                      <a:pt x="0" y="86"/>
                    </a:lnTo>
                    <a:lnTo>
                      <a:pt x="0" y="84"/>
                    </a:lnTo>
                    <a:lnTo>
                      <a:pt x="1" y="75"/>
                    </a:lnTo>
                    <a:lnTo>
                      <a:pt x="5" y="73"/>
                    </a:lnTo>
                    <a:lnTo>
                      <a:pt x="9" y="72"/>
                    </a:lnTo>
                    <a:lnTo>
                      <a:pt x="14" y="66"/>
                    </a:lnTo>
                    <a:lnTo>
                      <a:pt x="14" y="63"/>
                    </a:lnTo>
                    <a:lnTo>
                      <a:pt x="12" y="61"/>
                    </a:lnTo>
                    <a:lnTo>
                      <a:pt x="17" y="9"/>
                    </a:lnTo>
                    <a:lnTo>
                      <a:pt x="21"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69" name="Freeform 1806">
                <a:extLst>
                  <a:ext uri="{FF2B5EF4-FFF2-40B4-BE49-F238E27FC236}">
                    <a16:creationId xmlns:a16="http://schemas.microsoft.com/office/drawing/2014/main" id="{E5AF6BD0-8A76-CE42-9831-648169ABA2BB}"/>
                  </a:ext>
                </a:extLst>
              </p:cNvPr>
              <p:cNvSpPr>
                <a:spLocks/>
              </p:cNvSpPr>
              <p:nvPr/>
            </p:nvSpPr>
            <p:spPr bwMode="auto">
              <a:xfrm>
                <a:off x="1302" y="1302"/>
                <a:ext cx="110" cy="102"/>
              </a:xfrm>
              <a:custGeom>
                <a:avLst/>
                <a:gdLst>
                  <a:gd name="T0" fmla="*/ 25 w 110"/>
                  <a:gd name="T1" fmla="*/ 2 h 102"/>
                  <a:gd name="T2" fmla="*/ 26 w 110"/>
                  <a:gd name="T3" fmla="*/ 4 h 102"/>
                  <a:gd name="T4" fmla="*/ 32 w 110"/>
                  <a:gd name="T5" fmla="*/ 9 h 102"/>
                  <a:gd name="T6" fmla="*/ 32 w 110"/>
                  <a:gd name="T7" fmla="*/ 14 h 102"/>
                  <a:gd name="T8" fmla="*/ 37 w 110"/>
                  <a:gd name="T9" fmla="*/ 25 h 102"/>
                  <a:gd name="T10" fmla="*/ 41 w 110"/>
                  <a:gd name="T11" fmla="*/ 18 h 102"/>
                  <a:gd name="T12" fmla="*/ 46 w 110"/>
                  <a:gd name="T13" fmla="*/ 22 h 102"/>
                  <a:gd name="T14" fmla="*/ 48 w 110"/>
                  <a:gd name="T15" fmla="*/ 27 h 102"/>
                  <a:gd name="T16" fmla="*/ 59 w 110"/>
                  <a:gd name="T17" fmla="*/ 30 h 102"/>
                  <a:gd name="T18" fmla="*/ 64 w 110"/>
                  <a:gd name="T19" fmla="*/ 38 h 102"/>
                  <a:gd name="T20" fmla="*/ 69 w 110"/>
                  <a:gd name="T21" fmla="*/ 43 h 102"/>
                  <a:gd name="T22" fmla="*/ 76 w 110"/>
                  <a:gd name="T23" fmla="*/ 45 h 102"/>
                  <a:gd name="T24" fmla="*/ 85 w 110"/>
                  <a:gd name="T25" fmla="*/ 54 h 102"/>
                  <a:gd name="T26" fmla="*/ 89 w 110"/>
                  <a:gd name="T27" fmla="*/ 66 h 102"/>
                  <a:gd name="T28" fmla="*/ 89 w 110"/>
                  <a:gd name="T29" fmla="*/ 72 h 102"/>
                  <a:gd name="T30" fmla="*/ 94 w 110"/>
                  <a:gd name="T31" fmla="*/ 70 h 102"/>
                  <a:gd name="T32" fmla="*/ 98 w 110"/>
                  <a:gd name="T33" fmla="*/ 66 h 102"/>
                  <a:gd name="T34" fmla="*/ 103 w 110"/>
                  <a:gd name="T35" fmla="*/ 72 h 102"/>
                  <a:gd name="T36" fmla="*/ 105 w 110"/>
                  <a:gd name="T37" fmla="*/ 75 h 102"/>
                  <a:gd name="T38" fmla="*/ 110 w 110"/>
                  <a:gd name="T39" fmla="*/ 79 h 102"/>
                  <a:gd name="T40" fmla="*/ 109 w 110"/>
                  <a:gd name="T41" fmla="*/ 80 h 102"/>
                  <a:gd name="T42" fmla="*/ 96 w 110"/>
                  <a:gd name="T43" fmla="*/ 91 h 102"/>
                  <a:gd name="T44" fmla="*/ 91 w 110"/>
                  <a:gd name="T45" fmla="*/ 88 h 102"/>
                  <a:gd name="T46" fmla="*/ 89 w 110"/>
                  <a:gd name="T47" fmla="*/ 88 h 102"/>
                  <a:gd name="T48" fmla="*/ 84 w 110"/>
                  <a:gd name="T49" fmla="*/ 84 h 102"/>
                  <a:gd name="T50" fmla="*/ 80 w 110"/>
                  <a:gd name="T51" fmla="*/ 82 h 102"/>
                  <a:gd name="T52" fmla="*/ 76 w 110"/>
                  <a:gd name="T53" fmla="*/ 84 h 102"/>
                  <a:gd name="T54" fmla="*/ 76 w 110"/>
                  <a:gd name="T55" fmla="*/ 79 h 102"/>
                  <a:gd name="T56" fmla="*/ 73 w 110"/>
                  <a:gd name="T57" fmla="*/ 73 h 102"/>
                  <a:gd name="T58" fmla="*/ 67 w 110"/>
                  <a:gd name="T59" fmla="*/ 73 h 102"/>
                  <a:gd name="T60" fmla="*/ 64 w 110"/>
                  <a:gd name="T61" fmla="*/ 72 h 102"/>
                  <a:gd name="T62" fmla="*/ 67 w 110"/>
                  <a:gd name="T63" fmla="*/ 66 h 102"/>
                  <a:gd name="T64" fmla="*/ 57 w 110"/>
                  <a:gd name="T65" fmla="*/ 70 h 102"/>
                  <a:gd name="T66" fmla="*/ 57 w 110"/>
                  <a:gd name="T67" fmla="*/ 77 h 102"/>
                  <a:gd name="T68" fmla="*/ 53 w 110"/>
                  <a:gd name="T69" fmla="*/ 80 h 102"/>
                  <a:gd name="T70" fmla="*/ 51 w 110"/>
                  <a:gd name="T71" fmla="*/ 84 h 102"/>
                  <a:gd name="T72" fmla="*/ 48 w 110"/>
                  <a:gd name="T73" fmla="*/ 88 h 102"/>
                  <a:gd name="T74" fmla="*/ 42 w 110"/>
                  <a:gd name="T75" fmla="*/ 93 h 102"/>
                  <a:gd name="T76" fmla="*/ 42 w 110"/>
                  <a:gd name="T77" fmla="*/ 93 h 102"/>
                  <a:gd name="T78" fmla="*/ 30 w 110"/>
                  <a:gd name="T79" fmla="*/ 102 h 102"/>
                  <a:gd name="T80" fmla="*/ 26 w 110"/>
                  <a:gd name="T81" fmla="*/ 102 h 102"/>
                  <a:gd name="T82" fmla="*/ 25 w 110"/>
                  <a:gd name="T83" fmla="*/ 86 h 102"/>
                  <a:gd name="T84" fmla="*/ 23 w 110"/>
                  <a:gd name="T85" fmla="*/ 77 h 102"/>
                  <a:gd name="T86" fmla="*/ 21 w 110"/>
                  <a:gd name="T87" fmla="*/ 82 h 102"/>
                  <a:gd name="T88" fmla="*/ 17 w 110"/>
                  <a:gd name="T89" fmla="*/ 84 h 102"/>
                  <a:gd name="T90" fmla="*/ 12 w 110"/>
                  <a:gd name="T91" fmla="*/ 84 h 102"/>
                  <a:gd name="T92" fmla="*/ 5 w 110"/>
                  <a:gd name="T93" fmla="*/ 88 h 102"/>
                  <a:gd name="T94" fmla="*/ 0 w 110"/>
                  <a:gd name="T95" fmla="*/ 86 h 102"/>
                  <a:gd name="T96" fmla="*/ 1 w 110"/>
                  <a:gd name="T97" fmla="*/ 75 h 102"/>
                  <a:gd name="T98" fmla="*/ 9 w 110"/>
                  <a:gd name="T99" fmla="*/ 72 h 102"/>
                  <a:gd name="T100" fmla="*/ 14 w 110"/>
                  <a:gd name="T101" fmla="*/ 63 h 102"/>
                  <a:gd name="T102" fmla="*/ 17 w 110"/>
                  <a:gd name="T103" fmla="*/ 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102">
                    <a:moveTo>
                      <a:pt x="21" y="5"/>
                    </a:moveTo>
                    <a:lnTo>
                      <a:pt x="25" y="2"/>
                    </a:lnTo>
                    <a:lnTo>
                      <a:pt x="25" y="0"/>
                    </a:lnTo>
                    <a:lnTo>
                      <a:pt x="26" y="4"/>
                    </a:lnTo>
                    <a:lnTo>
                      <a:pt x="30" y="4"/>
                    </a:lnTo>
                    <a:lnTo>
                      <a:pt x="32" y="9"/>
                    </a:lnTo>
                    <a:lnTo>
                      <a:pt x="34" y="13"/>
                    </a:lnTo>
                    <a:lnTo>
                      <a:pt x="32" y="14"/>
                    </a:lnTo>
                    <a:lnTo>
                      <a:pt x="34" y="25"/>
                    </a:lnTo>
                    <a:lnTo>
                      <a:pt x="37" y="25"/>
                    </a:lnTo>
                    <a:lnTo>
                      <a:pt x="37" y="22"/>
                    </a:lnTo>
                    <a:lnTo>
                      <a:pt x="41" y="18"/>
                    </a:lnTo>
                    <a:lnTo>
                      <a:pt x="42" y="18"/>
                    </a:lnTo>
                    <a:lnTo>
                      <a:pt x="46" y="22"/>
                    </a:lnTo>
                    <a:lnTo>
                      <a:pt x="48" y="22"/>
                    </a:lnTo>
                    <a:lnTo>
                      <a:pt x="48" y="27"/>
                    </a:lnTo>
                    <a:lnTo>
                      <a:pt x="51" y="29"/>
                    </a:lnTo>
                    <a:lnTo>
                      <a:pt x="59" y="30"/>
                    </a:lnTo>
                    <a:lnTo>
                      <a:pt x="60" y="34"/>
                    </a:lnTo>
                    <a:lnTo>
                      <a:pt x="64" y="38"/>
                    </a:lnTo>
                    <a:lnTo>
                      <a:pt x="67" y="39"/>
                    </a:lnTo>
                    <a:lnTo>
                      <a:pt x="69" y="43"/>
                    </a:lnTo>
                    <a:lnTo>
                      <a:pt x="73" y="45"/>
                    </a:lnTo>
                    <a:lnTo>
                      <a:pt x="76" y="45"/>
                    </a:lnTo>
                    <a:lnTo>
                      <a:pt x="82" y="48"/>
                    </a:lnTo>
                    <a:lnTo>
                      <a:pt x="85" y="54"/>
                    </a:lnTo>
                    <a:lnTo>
                      <a:pt x="87" y="63"/>
                    </a:lnTo>
                    <a:lnTo>
                      <a:pt x="89" y="66"/>
                    </a:lnTo>
                    <a:lnTo>
                      <a:pt x="87" y="70"/>
                    </a:lnTo>
                    <a:lnTo>
                      <a:pt x="89" y="72"/>
                    </a:lnTo>
                    <a:lnTo>
                      <a:pt x="92" y="70"/>
                    </a:lnTo>
                    <a:lnTo>
                      <a:pt x="94" y="70"/>
                    </a:lnTo>
                    <a:lnTo>
                      <a:pt x="94" y="72"/>
                    </a:lnTo>
                    <a:lnTo>
                      <a:pt x="98" y="66"/>
                    </a:lnTo>
                    <a:lnTo>
                      <a:pt x="101" y="68"/>
                    </a:lnTo>
                    <a:lnTo>
                      <a:pt x="103" y="72"/>
                    </a:lnTo>
                    <a:lnTo>
                      <a:pt x="105" y="73"/>
                    </a:lnTo>
                    <a:lnTo>
                      <a:pt x="105" y="75"/>
                    </a:lnTo>
                    <a:lnTo>
                      <a:pt x="105" y="77"/>
                    </a:lnTo>
                    <a:lnTo>
                      <a:pt x="110" y="79"/>
                    </a:lnTo>
                    <a:lnTo>
                      <a:pt x="110" y="80"/>
                    </a:lnTo>
                    <a:lnTo>
                      <a:pt x="109" y="80"/>
                    </a:lnTo>
                    <a:lnTo>
                      <a:pt x="100" y="91"/>
                    </a:lnTo>
                    <a:lnTo>
                      <a:pt x="96" y="91"/>
                    </a:lnTo>
                    <a:lnTo>
                      <a:pt x="92" y="89"/>
                    </a:lnTo>
                    <a:lnTo>
                      <a:pt x="91" y="88"/>
                    </a:lnTo>
                    <a:lnTo>
                      <a:pt x="91" y="86"/>
                    </a:lnTo>
                    <a:lnTo>
                      <a:pt x="89" y="88"/>
                    </a:lnTo>
                    <a:lnTo>
                      <a:pt x="87" y="86"/>
                    </a:lnTo>
                    <a:lnTo>
                      <a:pt x="84" y="84"/>
                    </a:lnTo>
                    <a:lnTo>
                      <a:pt x="82" y="84"/>
                    </a:lnTo>
                    <a:lnTo>
                      <a:pt x="80" y="82"/>
                    </a:lnTo>
                    <a:lnTo>
                      <a:pt x="78" y="84"/>
                    </a:lnTo>
                    <a:lnTo>
                      <a:pt x="76" y="84"/>
                    </a:lnTo>
                    <a:lnTo>
                      <a:pt x="75" y="80"/>
                    </a:lnTo>
                    <a:lnTo>
                      <a:pt x="76" y="79"/>
                    </a:lnTo>
                    <a:lnTo>
                      <a:pt x="76" y="75"/>
                    </a:lnTo>
                    <a:lnTo>
                      <a:pt x="73" y="73"/>
                    </a:lnTo>
                    <a:lnTo>
                      <a:pt x="67" y="72"/>
                    </a:lnTo>
                    <a:lnTo>
                      <a:pt x="67" y="73"/>
                    </a:lnTo>
                    <a:lnTo>
                      <a:pt x="67" y="73"/>
                    </a:lnTo>
                    <a:lnTo>
                      <a:pt x="64" y="72"/>
                    </a:lnTo>
                    <a:lnTo>
                      <a:pt x="66" y="68"/>
                    </a:lnTo>
                    <a:lnTo>
                      <a:pt x="67" y="66"/>
                    </a:lnTo>
                    <a:lnTo>
                      <a:pt x="67" y="66"/>
                    </a:lnTo>
                    <a:lnTo>
                      <a:pt x="57" y="70"/>
                    </a:lnTo>
                    <a:lnTo>
                      <a:pt x="55" y="75"/>
                    </a:lnTo>
                    <a:lnTo>
                      <a:pt x="57" y="77"/>
                    </a:lnTo>
                    <a:lnTo>
                      <a:pt x="57" y="80"/>
                    </a:lnTo>
                    <a:lnTo>
                      <a:pt x="53" y="80"/>
                    </a:lnTo>
                    <a:lnTo>
                      <a:pt x="53" y="82"/>
                    </a:lnTo>
                    <a:lnTo>
                      <a:pt x="51" y="84"/>
                    </a:lnTo>
                    <a:lnTo>
                      <a:pt x="50" y="86"/>
                    </a:lnTo>
                    <a:lnTo>
                      <a:pt x="48" y="88"/>
                    </a:lnTo>
                    <a:lnTo>
                      <a:pt x="46" y="88"/>
                    </a:lnTo>
                    <a:lnTo>
                      <a:pt x="42" y="93"/>
                    </a:lnTo>
                    <a:lnTo>
                      <a:pt x="42" y="93"/>
                    </a:lnTo>
                    <a:lnTo>
                      <a:pt x="42" y="93"/>
                    </a:lnTo>
                    <a:lnTo>
                      <a:pt x="39" y="98"/>
                    </a:lnTo>
                    <a:lnTo>
                      <a:pt x="30" y="102"/>
                    </a:lnTo>
                    <a:lnTo>
                      <a:pt x="30" y="102"/>
                    </a:lnTo>
                    <a:lnTo>
                      <a:pt x="26" y="102"/>
                    </a:lnTo>
                    <a:lnTo>
                      <a:pt x="25" y="98"/>
                    </a:lnTo>
                    <a:lnTo>
                      <a:pt x="25" y="86"/>
                    </a:lnTo>
                    <a:lnTo>
                      <a:pt x="23" y="84"/>
                    </a:lnTo>
                    <a:lnTo>
                      <a:pt x="23" y="77"/>
                    </a:lnTo>
                    <a:lnTo>
                      <a:pt x="21" y="79"/>
                    </a:lnTo>
                    <a:lnTo>
                      <a:pt x="21" y="82"/>
                    </a:lnTo>
                    <a:lnTo>
                      <a:pt x="19" y="82"/>
                    </a:lnTo>
                    <a:lnTo>
                      <a:pt x="17" y="84"/>
                    </a:lnTo>
                    <a:lnTo>
                      <a:pt x="12" y="84"/>
                    </a:lnTo>
                    <a:lnTo>
                      <a:pt x="12" y="84"/>
                    </a:lnTo>
                    <a:lnTo>
                      <a:pt x="10" y="84"/>
                    </a:lnTo>
                    <a:lnTo>
                      <a:pt x="5" y="88"/>
                    </a:lnTo>
                    <a:lnTo>
                      <a:pt x="1" y="88"/>
                    </a:lnTo>
                    <a:lnTo>
                      <a:pt x="0" y="86"/>
                    </a:lnTo>
                    <a:lnTo>
                      <a:pt x="0" y="84"/>
                    </a:lnTo>
                    <a:lnTo>
                      <a:pt x="1" y="75"/>
                    </a:lnTo>
                    <a:lnTo>
                      <a:pt x="5" y="73"/>
                    </a:lnTo>
                    <a:lnTo>
                      <a:pt x="9" y="72"/>
                    </a:lnTo>
                    <a:lnTo>
                      <a:pt x="14" y="66"/>
                    </a:lnTo>
                    <a:lnTo>
                      <a:pt x="14" y="63"/>
                    </a:lnTo>
                    <a:lnTo>
                      <a:pt x="12" y="61"/>
                    </a:lnTo>
                    <a:lnTo>
                      <a:pt x="17" y="9"/>
                    </a:lnTo>
                    <a:lnTo>
                      <a:pt x="21"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0" name="Freeform 1807">
                <a:extLst>
                  <a:ext uri="{FF2B5EF4-FFF2-40B4-BE49-F238E27FC236}">
                    <a16:creationId xmlns:a16="http://schemas.microsoft.com/office/drawing/2014/main" id="{941492C0-543B-8F40-9CD7-0C512EC63E18}"/>
                  </a:ext>
                </a:extLst>
              </p:cNvPr>
              <p:cNvSpPr>
                <a:spLocks/>
              </p:cNvSpPr>
              <p:nvPr/>
            </p:nvSpPr>
            <p:spPr bwMode="auto">
              <a:xfrm>
                <a:off x="1459" y="1204"/>
                <a:ext cx="35" cy="46"/>
              </a:xfrm>
              <a:custGeom>
                <a:avLst/>
                <a:gdLst>
                  <a:gd name="T0" fmla="*/ 16 w 35"/>
                  <a:gd name="T1" fmla="*/ 0 h 46"/>
                  <a:gd name="T2" fmla="*/ 16 w 35"/>
                  <a:gd name="T3" fmla="*/ 0 h 46"/>
                  <a:gd name="T4" fmla="*/ 18 w 35"/>
                  <a:gd name="T5" fmla="*/ 0 h 46"/>
                  <a:gd name="T6" fmla="*/ 19 w 35"/>
                  <a:gd name="T7" fmla="*/ 2 h 46"/>
                  <a:gd name="T8" fmla="*/ 21 w 35"/>
                  <a:gd name="T9" fmla="*/ 0 h 46"/>
                  <a:gd name="T10" fmla="*/ 25 w 35"/>
                  <a:gd name="T11" fmla="*/ 0 h 46"/>
                  <a:gd name="T12" fmla="*/ 27 w 35"/>
                  <a:gd name="T13" fmla="*/ 3 h 46"/>
                  <a:gd name="T14" fmla="*/ 28 w 35"/>
                  <a:gd name="T15" fmla="*/ 5 h 46"/>
                  <a:gd name="T16" fmla="*/ 32 w 35"/>
                  <a:gd name="T17" fmla="*/ 3 h 46"/>
                  <a:gd name="T18" fmla="*/ 35 w 35"/>
                  <a:gd name="T19" fmla="*/ 9 h 46"/>
                  <a:gd name="T20" fmla="*/ 35 w 35"/>
                  <a:gd name="T21" fmla="*/ 34 h 46"/>
                  <a:gd name="T22" fmla="*/ 27 w 35"/>
                  <a:gd name="T23" fmla="*/ 43 h 46"/>
                  <a:gd name="T24" fmla="*/ 10 w 35"/>
                  <a:gd name="T25" fmla="*/ 46 h 46"/>
                  <a:gd name="T26" fmla="*/ 9 w 35"/>
                  <a:gd name="T27" fmla="*/ 45 h 46"/>
                  <a:gd name="T28" fmla="*/ 5 w 35"/>
                  <a:gd name="T29" fmla="*/ 45 h 46"/>
                  <a:gd name="T30" fmla="*/ 2 w 35"/>
                  <a:gd name="T31" fmla="*/ 37 h 46"/>
                  <a:gd name="T32" fmla="*/ 0 w 35"/>
                  <a:gd name="T33" fmla="*/ 20 h 46"/>
                  <a:gd name="T34" fmla="*/ 9 w 35"/>
                  <a:gd name="T35" fmla="*/ 3 h 46"/>
                  <a:gd name="T36" fmla="*/ 12 w 35"/>
                  <a:gd name="T37" fmla="*/ 2 h 46"/>
                  <a:gd name="T38" fmla="*/ 16 w 35"/>
                  <a:gd name="T3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46">
                    <a:moveTo>
                      <a:pt x="16" y="0"/>
                    </a:moveTo>
                    <a:lnTo>
                      <a:pt x="16" y="0"/>
                    </a:lnTo>
                    <a:lnTo>
                      <a:pt x="18" y="0"/>
                    </a:lnTo>
                    <a:lnTo>
                      <a:pt x="19" y="2"/>
                    </a:lnTo>
                    <a:lnTo>
                      <a:pt x="21" y="0"/>
                    </a:lnTo>
                    <a:lnTo>
                      <a:pt x="25" y="0"/>
                    </a:lnTo>
                    <a:lnTo>
                      <a:pt x="27" y="3"/>
                    </a:lnTo>
                    <a:lnTo>
                      <a:pt x="28" y="5"/>
                    </a:lnTo>
                    <a:lnTo>
                      <a:pt x="32" y="3"/>
                    </a:lnTo>
                    <a:lnTo>
                      <a:pt x="35" y="9"/>
                    </a:lnTo>
                    <a:lnTo>
                      <a:pt x="35" y="34"/>
                    </a:lnTo>
                    <a:lnTo>
                      <a:pt x="27" y="43"/>
                    </a:lnTo>
                    <a:lnTo>
                      <a:pt x="10" y="46"/>
                    </a:lnTo>
                    <a:lnTo>
                      <a:pt x="9" y="45"/>
                    </a:lnTo>
                    <a:lnTo>
                      <a:pt x="5" y="45"/>
                    </a:lnTo>
                    <a:lnTo>
                      <a:pt x="2" y="37"/>
                    </a:lnTo>
                    <a:lnTo>
                      <a:pt x="0" y="20"/>
                    </a:lnTo>
                    <a:lnTo>
                      <a:pt x="9" y="3"/>
                    </a:lnTo>
                    <a:lnTo>
                      <a:pt x="12" y="2"/>
                    </a:lnTo>
                    <a:lnTo>
                      <a:pt x="1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1" name="Freeform 1808">
                <a:extLst>
                  <a:ext uri="{FF2B5EF4-FFF2-40B4-BE49-F238E27FC236}">
                    <a16:creationId xmlns:a16="http://schemas.microsoft.com/office/drawing/2014/main" id="{643DE1BC-5B87-644F-9BF8-79112C6680C5}"/>
                  </a:ext>
                </a:extLst>
              </p:cNvPr>
              <p:cNvSpPr>
                <a:spLocks/>
              </p:cNvSpPr>
              <p:nvPr/>
            </p:nvSpPr>
            <p:spPr bwMode="auto">
              <a:xfrm>
                <a:off x="1459" y="1204"/>
                <a:ext cx="35" cy="46"/>
              </a:xfrm>
              <a:custGeom>
                <a:avLst/>
                <a:gdLst>
                  <a:gd name="T0" fmla="*/ 16 w 35"/>
                  <a:gd name="T1" fmla="*/ 0 h 46"/>
                  <a:gd name="T2" fmla="*/ 16 w 35"/>
                  <a:gd name="T3" fmla="*/ 0 h 46"/>
                  <a:gd name="T4" fmla="*/ 18 w 35"/>
                  <a:gd name="T5" fmla="*/ 0 h 46"/>
                  <a:gd name="T6" fmla="*/ 19 w 35"/>
                  <a:gd name="T7" fmla="*/ 2 h 46"/>
                  <a:gd name="T8" fmla="*/ 21 w 35"/>
                  <a:gd name="T9" fmla="*/ 0 h 46"/>
                  <a:gd name="T10" fmla="*/ 25 w 35"/>
                  <a:gd name="T11" fmla="*/ 0 h 46"/>
                  <a:gd name="T12" fmla="*/ 27 w 35"/>
                  <a:gd name="T13" fmla="*/ 3 h 46"/>
                  <a:gd name="T14" fmla="*/ 28 w 35"/>
                  <a:gd name="T15" fmla="*/ 5 h 46"/>
                  <a:gd name="T16" fmla="*/ 32 w 35"/>
                  <a:gd name="T17" fmla="*/ 3 h 46"/>
                  <a:gd name="T18" fmla="*/ 35 w 35"/>
                  <a:gd name="T19" fmla="*/ 9 h 46"/>
                  <a:gd name="T20" fmla="*/ 35 w 35"/>
                  <a:gd name="T21" fmla="*/ 34 h 46"/>
                  <a:gd name="T22" fmla="*/ 27 w 35"/>
                  <a:gd name="T23" fmla="*/ 43 h 46"/>
                  <a:gd name="T24" fmla="*/ 10 w 35"/>
                  <a:gd name="T25" fmla="*/ 46 h 46"/>
                  <a:gd name="T26" fmla="*/ 9 w 35"/>
                  <a:gd name="T27" fmla="*/ 45 h 46"/>
                  <a:gd name="T28" fmla="*/ 5 w 35"/>
                  <a:gd name="T29" fmla="*/ 45 h 46"/>
                  <a:gd name="T30" fmla="*/ 2 w 35"/>
                  <a:gd name="T31" fmla="*/ 37 h 46"/>
                  <a:gd name="T32" fmla="*/ 0 w 35"/>
                  <a:gd name="T33" fmla="*/ 20 h 46"/>
                  <a:gd name="T34" fmla="*/ 9 w 35"/>
                  <a:gd name="T35" fmla="*/ 3 h 46"/>
                  <a:gd name="T36" fmla="*/ 12 w 35"/>
                  <a:gd name="T37" fmla="*/ 2 h 46"/>
                  <a:gd name="T38" fmla="*/ 16 w 35"/>
                  <a:gd name="T3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46">
                    <a:moveTo>
                      <a:pt x="16" y="0"/>
                    </a:moveTo>
                    <a:lnTo>
                      <a:pt x="16" y="0"/>
                    </a:lnTo>
                    <a:lnTo>
                      <a:pt x="18" y="0"/>
                    </a:lnTo>
                    <a:lnTo>
                      <a:pt x="19" y="2"/>
                    </a:lnTo>
                    <a:lnTo>
                      <a:pt x="21" y="0"/>
                    </a:lnTo>
                    <a:lnTo>
                      <a:pt x="25" y="0"/>
                    </a:lnTo>
                    <a:lnTo>
                      <a:pt x="27" y="3"/>
                    </a:lnTo>
                    <a:lnTo>
                      <a:pt x="28" y="5"/>
                    </a:lnTo>
                    <a:lnTo>
                      <a:pt x="32" y="3"/>
                    </a:lnTo>
                    <a:lnTo>
                      <a:pt x="35" y="9"/>
                    </a:lnTo>
                    <a:lnTo>
                      <a:pt x="35" y="34"/>
                    </a:lnTo>
                    <a:lnTo>
                      <a:pt x="27" y="43"/>
                    </a:lnTo>
                    <a:lnTo>
                      <a:pt x="10" y="46"/>
                    </a:lnTo>
                    <a:lnTo>
                      <a:pt x="9" y="45"/>
                    </a:lnTo>
                    <a:lnTo>
                      <a:pt x="5" y="45"/>
                    </a:lnTo>
                    <a:lnTo>
                      <a:pt x="2" y="37"/>
                    </a:lnTo>
                    <a:lnTo>
                      <a:pt x="0" y="20"/>
                    </a:lnTo>
                    <a:lnTo>
                      <a:pt x="9" y="3"/>
                    </a:lnTo>
                    <a:lnTo>
                      <a:pt x="12" y="2"/>
                    </a:lnTo>
                    <a:lnTo>
                      <a:pt x="16"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2" name="Freeform 1809">
                <a:extLst>
                  <a:ext uri="{FF2B5EF4-FFF2-40B4-BE49-F238E27FC236}">
                    <a16:creationId xmlns:a16="http://schemas.microsoft.com/office/drawing/2014/main" id="{8FAD7920-D0AB-DC49-AEA4-8996C4D53367}"/>
                  </a:ext>
                </a:extLst>
              </p:cNvPr>
              <p:cNvSpPr>
                <a:spLocks/>
              </p:cNvSpPr>
              <p:nvPr/>
            </p:nvSpPr>
            <p:spPr bwMode="auto">
              <a:xfrm>
                <a:off x="1500" y="1211"/>
                <a:ext cx="19" cy="18"/>
              </a:xfrm>
              <a:custGeom>
                <a:avLst/>
                <a:gdLst>
                  <a:gd name="T0" fmla="*/ 0 w 19"/>
                  <a:gd name="T1" fmla="*/ 5 h 18"/>
                  <a:gd name="T2" fmla="*/ 2 w 19"/>
                  <a:gd name="T3" fmla="*/ 4 h 18"/>
                  <a:gd name="T4" fmla="*/ 3 w 19"/>
                  <a:gd name="T5" fmla="*/ 4 h 18"/>
                  <a:gd name="T6" fmla="*/ 7 w 19"/>
                  <a:gd name="T7" fmla="*/ 0 h 18"/>
                  <a:gd name="T8" fmla="*/ 7 w 19"/>
                  <a:gd name="T9" fmla="*/ 4 h 18"/>
                  <a:gd name="T10" fmla="*/ 18 w 19"/>
                  <a:gd name="T11" fmla="*/ 7 h 18"/>
                  <a:gd name="T12" fmla="*/ 19 w 19"/>
                  <a:gd name="T13" fmla="*/ 14 h 18"/>
                  <a:gd name="T14" fmla="*/ 16 w 19"/>
                  <a:gd name="T15" fmla="*/ 18 h 18"/>
                  <a:gd name="T16" fmla="*/ 11 w 19"/>
                  <a:gd name="T17" fmla="*/ 16 h 18"/>
                  <a:gd name="T18" fmla="*/ 5 w 19"/>
                  <a:gd name="T19" fmla="*/ 16 h 18"/>
                  <a:gd name="T20" fmla="*/ 0 w 19"/>
                  <a:gd name="T21" fmla="*/ 11 h 18"/>
                  <a:gd name="T22" fmla="*/ 0 w 19"/>
                  <a:gd name="T23"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0" y="5"/>
                    </a:moveTo>
                    <a:lnTo>
                      <a:pt x="2" y="4"/>
                    </a:lnTo>
                    <a:lnTo>
                      <a:pt x="3" y="4"/>
                    </a:lnTo>
                    <a:lnTo>
                      <a:pt x="7" y="0"/>
                    </a:lnTo>
                    <a:lnTo>
                      <a:pt x="7" y="4"/>
                    </a:lnTo>
                    <a:lnTo>
                      <a:pt x="18" y="7"/>
                    </a:lnTo>
                    <a:lnTo>
                      <a:pt x="19" y="14"/>
                    </a:lnTo>
                    <a:lnTo>
                      <a:pt x="16" y="18"/>
                    </a:lnTo>
                    <a:lnTo>
                      <a:pt x="11" y="16"/>
                    </a:lnTo>
                    <a:lnTo>
                      <a:pt x="5" y="16"/>
                    </a:lnTo>
                    <a:lnTo>
                      <a:pt x="0" y="11"/>
                    </a:lnTo>
                    <a:lnTo>
                      <a:pt x="0"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3" name="Freeform 1810">
                <a:extLst>
                  <a:ext uri="{FF2B5EF4-FFF2-40B4-BE49-F238E27FC236}">
                    <a16:creationId xmlns:a16="http://schemas.microsoft.com/office/drawing/2014/main" id="{EF0999B7-1B00-9F4E-8527-69F409337375}"/>
                  </a:ext>
                </a:extLst>
              </p:cNvPr>
              <p:cNvSpPr>
                <a:spLocks/>
              </p:cNvSpPr>
              <p:nvPr/>
            </p:nvSpPr>
            <p:spPr bwMode="auto">
              <a:xfrm>
                <a:off x="1500" y="1211"/>
                <a:ext cx="19" cy="18"/>
              </a:xfrm>
              <a:custGeom>
                <a:avLst/>
                <a:gdLst>
                  <a:gd name="T0" fmla="*/ 0 w 19"/>
                  <a:gd name="T1" fmla="*/ 5 h 18"/>
                  <a:gd name="T2" fmla="*/ 2 w 19"/>
                  <a:gd name="T3" fmla="*/ 4 h 18"/>
                  <a:gd name="T4" fmla="*/ 3 w 19"/>
                  <a:gd name="T5" fmla="*/ 4 h 18"/>
                  <a:gd name="T6" fmla="*/ 7 w 19"/>
                  <a:gd name="T7" fmla="*/ 0 h 18"/>
                  <a:gd name="T8" fmla="*/ 7 w 19"/>
                  <a:gd name="T9" fmla="*/ 4 h 18"/>
                  <a:gd name="T10" fmla="*/ 18 w 19"/>
                  <a:gd name="T11" fmla="*/ 7 h 18"/>
                  <a:gd name="T12" fmla="*/ 19 w 19"/>
                  <a:gd name="T13" fmla="*/ 14 h 18"/>
                  <a:gd name="T14" fmla="*/ 16 w 19"/>
                  <a:gd name="T15" fmla="*/ 18 h 18"/>
                  <a:gd name="T16" fmla="*/ 11 w 19"/>
                  <a:gd name="T17" fmla="*/ 16 h 18"/>
                  <a:gd name="T18" fmla="*/ 5 w 19"/>
                  <a:gd name="T19" fmla="*/ 16 h 18"/>
                  <a:gd name="T20" fmla="*/ 0 w 19"/>
                  <a:gd name="T21" fmla="*/ 11 h 18"/>
                  <a:gd name="T22" fmla="*/ 0 w 19"/>
                  <a:gd name="T23"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0" y="5"/>
                    </a:moveTo>
                    <a:lnTo>
                      <a:pt x="2" y="4"/>
                    </a:lnTo>
                    <a:lnTo>
                      <a:pt x="3" y="4"/>
                    </a:lnTo>
                    <a:lnTo>
                      <a:pt x="7" y="0"/>
                    </a:lnTo>
                    <a:lnTo>
                      <a:pt x="7" y="4"/>
                    </a:lnTo>
                    <a:lnTo>
                      <a:pt x="18" y="7"/>
                    </a:lnTo>
                    <a:lnTo>
                      <a:pt x="19" y="14"/>
                    </a:lnTo>
                    <a:lnTo>
                      <a:pt x="16" y="18"/>
                    </a:lnTo>
                    <a:lnTo>
                      <a:pt x="11" y="16"/>
                    </a:lnTo>
                    <a:lnTo>
                      <a:pt x="5" y="16"/>
                    </a:lnTo>
                    <a:lnTo>
                      <a:pt x="0" y="11"/>
                    </a:lnTo>
                    <a:lnTo>
                      <a:pt x="0"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4" name="Freeform 1811">
                <a:extLst>
                  <a:ext uri="{FF2B5EF4-FFF2-40B4-BE49-F238E27FC236}">
                    <a16:creationId xmlns:a16="http://schemas.microsoft.com/office/drawing/2014/main" id="{B8E52D45-76CF-E647-B87B-C89BBE1E4F51}"/>
                  </a:ext>
                </a:extLst>
              </p:cNvPr>
              <p:cNvSpPr>
                <a:spLocks/>
              </p:cNvSpPr>
              <p:nvPr/>
            </p:nvSpPr>
            <p:spPr bwMode="auto">
              <a:xfrm>
                <a:off x="1425" y="1157"/>
                <a:ext cx="18" cy="22"/>
              </a:xfrm>
              <a:custGeom>
                <a:avLst/>
                <a:gdLst>
                  <a:gd name="T0" fmla="*/ 14 w 18"/>
                  <a:gd name="T1" fmla="*/ 9 h 22"/>
                  <a:gd name="T2" fmla="*/ 11 w 18"/>
                  <a:gd name="T3" fmla="*/ 18 h 22"/>
                  <a:gd name="T4" fmla="*/ 7 w 18"/>
                  <a:gd name="T5" fmla="*/ 20 h 22"/>
                  <a:gd name="T6" fmla="*/ 0 w 18"/>
                  <a:gd name="T7" fmla="*/ 22 h 22"/>
                  <a:gd name="T8" fmla="*/ 0 w 18"/>
                  <a:gd name="T9" fmla="*/ 18 h 22"/>
                  <a:gd name="T10" fmla="*/ 3 w 18"/>
                  <a:gd name="T11" fmla="*/ 13 h 22"/>
                  <a:gd name="T12" fmla="*/ 7 w 18"/>
                  <a:gd name="T13" fmla="*/ 11 h 22"/>
                  <a:gd name="T14" fmla="*/ 12 w 18"/>
                  <a:gd name="T15" fmla="*/ 0 h 22"/>
                  <a:gd name="T16" fmla="*/ 16 w 18"/>
                  <a:gd name="T17" fmla="*/ 0 h 22"/>
                  <a:gd name="T18" fmla="*/ 18 w 18"/>
                  <a:gd name="T19" fmla="*/ 0 h 22"/>
                  <a:gd name="T20" fmla="*/ 18 w 18"/>
                  <a:gd name="T21" fmla="*/ 6 h 22"/>
                  <a:gd name="T22" fmla="*/ 18 w 18"/>
                  <a:gd name="T23" fmla="*/ 8 h 22"/>
                  <a:gd name="T24" fmla="*/ 16 w 18"/>
                  <a:gd name="T25" fmla="*/ 8 h 22"/>
                  <a:gd name="T26" fmla="*/ 14 w 18"/>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2">
                    <a:moveTo>
                      <a:pt x="14" y="9"/>
                    </a:moveTo>
                    <a:lnTo>
                      <a:pt x="11" y="18"/>
                    </a:lnTo>
                    <a:lnTo>
                      <a:pt x="7" y="20"/>
                    </a:lnTo>
                    <a:lnTo>
                      <a:pt x="0" y="22"/>
                    </a:lnTo>
                    <a:lnTo>
                      <a:pt x="0" y="18"/>
                    </a:lnTo>
                    <a:lnTo>
                      <a:pt x="3" y="13"/>
                    </a:lnTo>
                    <a:lnTo>
                      <a:pt x="7" y="11"/>
                    </a:lnTo>
                    <a:lnTo>
                      <a:pt x="12" y="0"/>
                    </a:lnTo>
                    <a:lnTo>
                      <a:pt x="16" y="0"/>
                    </a:lnTo>
                    <a:lnTo>
                      <a:pt x="18" y="0"/>
                    </a:lnTo>
                    <a:lnTo>
                      <a:pt x="18" y="6"/>
                    </a:lnTo>
                    <a:lnTo>
                      <a:pt x="18" y="8"/>
                    </a:lnTo>
                    <a:lnTo>
                      <a:pt x="16" y="8"/>
                    </a:lnTo>
                    <a:lnTo>
                      <a:pt x="14"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5" name="Freeform 1812">
                <a:extLst>
                  <a:ext uri="{FF2B5EF4-FFF2-40B4-BE49-F238E27FC236}">
                    <a16:creationId xmlns:a16="http://schemas.microsoft.com/office/drawing/2014/main" id="{E1FC6207-5250-C344-B68F-7904663E3FEB}"/>
                  </a:ext>
                </a:extLst>
              </p:cNvPr>
              <p:cNvSpPr>
                <a:spLocks/>
              </p:cNvSpPr>
              <p:nvPr/>
            </p:nvSpPr>
            <p:spPr bwMode="auto">
              <a:xfrm>
                <a:off x="1425" y="1157"/>
                <a:ext cx="18" cy="22"/>
              </a:xfrm>
              <a:custGeom>
                <a:avLst/>
                <a:gdLst>
                  <a:gd name="T0" fmla="*/ 14 w 18"/>
                  <a:gd name="T1" fmla="*/ 9 h 22"/>
                  <a:gd name="T2" fmla="*/ 11 w 18"/>
                  <a:gd name="T3" fmla="*/ 18 h 22"/>
                  <a:gd name="T4" fmla="*/ 7 w 18"/>
                  <a:gd name="T5" fmla="*/ 20 h 22"/>
                  <a:gd name="T6" fmla="*/ 0 w 18"/>
                  <a:gd name="T7" fmla="*/ 22 h 22"/>
                  <a:gd name="T8" fmla="*/ 0 w 18"/>
                  <a:gd name="T9" fmla="*/ 18 h 22"/>
                  <a:gd name="T10" fmla="*/ 3 w 18"/>
                  <a:gd name="T11" fmla="*/ 13 h 22"/>
                  <a:gd name="T12" fmla="*/ 7 w 18"/>
                  <a:gd name="T13" fmla="*/ 11 h 22"/>
                  <a:gd name="T14" fmla="*/ 12 w 18"/>
                  <a:gd name="T15" fmla="*/ 0 h 22"/>
                  <a:gd name="T16" fmla="*/ 16 w 18"/>
                  <a:gd name="T17" fmla="*/ 0 h 22"/>
                  <a:gd name="T18" fmla="*/ 18 w 18"/>
                  <a:gd name="T19" fmla="*/ 0 h 22"/>
                  <a:gd name="T20" fmla="*/ 18 w 18"/>
                  <a:gd name="T21" fmla="*/ 6 h 22"/>
                  <a:gd name="T22" fmla="*/ 18 w 18"/>
                  <a:gd name="T23" fmla="*/ 8 h 22"/>
                  <a:gd name="T24" fmla="*/ 16 w 18"/>
                  <a:gd name="T25" fmla="*/ 8 h 22"/>
                  <a:gd name="T26" fmla="*/ 14 w 18"/>
                  <a:gd name="T2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2">
                    <a:moveTo>
                      <a:pt x="14" y="9"/>
                    </a:moveTo>
                    <a:lnTo>
                      <a:pt x="11" y="18"/>
                    </a:lnTo>
                    <a:lnTo>
                      <a:pt x="7" y="20"/>
                    </a:lnTo>
                    <a:lnTo>
                      <a:pt x="0" y="22"/>
                    </a:lnTo>
                    <a:lnTo>
                      <a:pt x="0" y="18"/>
                    </a:lnTo>
                    <a:lnTo>
                      <a:pt x="3" y="13"/>
                    </a:lnTo>
                    <a:lnTo>
                      <a:pt x="7" y="11"/>
                    </a:lnTo>
                    <a:lnTo>
                      <a:pt x="12" y="0"/>
                    </a:lnTo>
                    <a:lnTo>
                      <a:pt x="16" y="0"/>
                    </a:lnTo>
                    <a:lnTo>
                      <a:pt x="18" y="0"/>
                    </a:lnTo>
                    <a:lnTo>
                      <a:pt x="18" y="6"/>
                    </a:lnTo>
                    <a:lnTo>
                      <a:pt x="18" y="8"/>
                    </a:lnTo>
                    <a:lnTo>
                      <a:pt x="16" y="8"/>
                    </a:lnTo>
                    <a:lnTo>
                      <a:pt x="14"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6" name="Freeform 1813">
                <a:extLst>
                  <a:ext uri="{FF2B5EF4-FFF2-40B4-BE49-F238E27FC236}">
                    <a16:creationId xmlns:a16="http://schemas.microsoft.com/office/drawing/2014/main" id="{FC68223C-ED51-0446-9A61-008EAF356F45}"/>
                  </a:ext>
                </a:extLst>
              </p:cNvPr>
              <p:cNvSpPr>
                <a:spLocks/>
              </p:cNvSpPr>
              <p:nvPr/>
            </p:nvSpPr>
            <p:spPr bwMode="auto">
              <a:xfrm>
                <a:off x="1409" y="1138"/>
                <a:ext cx="16" cy="14"/>
              </a:xfrm>
              <a:custGeom>
                <a:avLst/>
                <a:gdLst>
                  <a:gd name="T0" fmla="*/ 3 w 16"/>
                  <a:gd name="T1" fmla="*/ 0 h 14"/>
                  <a:gd name="T2" fmla="*/ 5 w 16"/>
                  <a:gd name="T3" fmla="*/ 2 h 14"/>
                  <a:gd name="T4" fmla="*/ 7 w 16"/>
                  <a:gd name="T5" fmla="*/ 2 h 14"/>
                  <a:gd name="T6" fmla="*/ 9 w 16"/>
                  <a:gd name="T7" fmla="*/ 3 h 14"/>
                  <a:gd name="T8" fmla="*/ 10 w 16"/>
                  <a:gd name="T9" fmla="*/ 0 h 14"/>
                  <a:gd name="T10" fmla="*/ 12 w 16"/>
                  <a:gd name="T11" fmla="*/ 0 h 14"/>
                  <a:gd name="T12" fmla="*/ 14 w 16"/>
                  <a:gd name="T13" fmla="*/ 0 h 14"/>
                  <a:gd name="T14" fmla="*/ 16 w 16"/>
                  <a:gd name="T15" fmla="*/ 2 h 14"/>
                  <a:gd name="T16" fmla="*/ 16 w 16"/>
                  <a:gd name="T17" fmla="*/ 7 h 14"/>
                  <a:gd name="T18" fmla="*/ 9 w 16"/>
                  <a:gd name="T19" fmla="*/ 9 h 14"/>
                  <a:gd name="T20" fmla="*/ 7 w 16"/>
                  <a:gd name="T21" fmla="*/ 7 h 14"/>
                  <a:gd name="T22" fmla="*/ 7 w 16"/>
                  <a:gd name="T23" fmla="*/ 14 h 14"/>
                  <a:gd name="T24" fmla="*/ 2 w 16"/>
                  <a:gd name="T25" fmla="*/ 7 h 14"/>
                  <a:gd name="T26" fmla="*/ 0 w 16"/>
                  <a:gd name="T27" fmla="*/ 0 h 14"/>
                  <a:gd name="T28" fmla="*/ 3 w 16"/>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4">
                    <a:moveTo>
                      <a:pt x="3" y="0"/>
                    </a:moveTo>
                    <a:lnTo>
                      <a:pt x="5" y="2"/>
                    </a:lnTo>
                    <a:lnTo>
                      <a:pt x="7" y="2"/>
                    </a:lnTo>
                    <a:lnTo>
                      <a:pt x="9" y="3"/>
                    </a:lnTo>
                    <a:lnTo>
                      <a:pt x="10" y="0"/>
                    </a:lnTo>
                    <a:lnTo>
                      <a:pt x="12" y="0"/>
                    </a:lnTo>
                    <a:lnTo>
                      <a:pt x="14" y="0"/>
                    </a:lnTo>
                    <a:lnTo>
                      <a:pt x="16" y="2"/>
                    </a:lnTo>
                    <a:lnTo>
                      <a:pt x="16" y="7"/>
                    </a:lnTo>
                    <a:lnTo>
                      <a:pt x="9" y="9"/>
                    </a:lnTo>
                    <a:lnTo>
                      <a:pt x="7" y="7"/>
                    </a:lnTo>
                    <a:lnTo>
                      <a:pt x="7" y="14"/>
                    </a:lnTo>
                    <a:lnTo>
                      <a:pt x="2" y="7"/>
                    </a:lnTo>
                    <a:lnTo>
                      <a:pt x="0" y="0"/>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7" name="Freeform 1814">
                <a:extLst>
                  <a:ext uri="{FF2B5EF4-FFF2-40B4-BE49-F238E27FC236}">
                    <a16:creationId xmlns:a16="http://schemas.microsoft.com/office/drawing/2014/main" id="{3B63AD10-5F8C-114B-9C7D-8CE22EF61BD4}"/>
                  </a:ext>
                </a:extLst>
              </p:cNvPr>
              <p:cNvSpPr>
                <a:spLocks/>
              </p:cNvSpPr>
              <p:nvPr/>
            </p:nvSpPr>
            <p:spPr bwMode="auto">
              <a:xfrm>
                <a:off x="1409" y="1138"/>
                <a:ext cx="16" cy="14"/>
              </a:xfrm>
              <a:custGeom>
                <a:avLst/>
                <a:gdLst>
                  <a:gd name="T0" fmla="*/ 3 w 16"/>
                  <a:gd name="T1" fmla="*/ 0 h 14"/>
                  <a:gd name="T2" fmla="*/ 5 w 16"/>
                  <a:gd name="T3" fmla="*/ 2 h 14"/>
                  <a:gd name="T4" fmla="*/ 7 w 16"/>
                  <a:gd name="T5" fmla="*/ 2 h 14"/>
                  <a:gd name="T6" fmla="*/ 9 w 16"/>
                  <a:gd name="T7" fmla="*/ 3 h 14"/>
                  <a:gd name="T8" fmla="*/ 10 w 16"/>
                  <a:gd name="T9" fmla="*/ 0 h 14"/>
                  <a:gd name="T10" fmla="*/ 12 w 16"/>
                  <a:gd name="T11" fmla="*/ 0 h 14"/>
                  <a:gd name="T12" fmla="*/ 14 w 16"/>
                  <a:gd name="T13" fmla="*/ 0 h 14"/>
                  <a:gd name="T14" fmla="*/ 16 w 16"/>
                  <a:gd name="T15" fmla="*/ 2 h 14"/>
                  <a:gd name="T16" fmla="*/ 16 w 16"/>
                  <a:gd name="T17" fmla="*/ 7 h 14"/>
                  <a:gd name="T18" fmla="*/ 9 w 16"/>
                  <a:gd name="T19" fmla="*/ 9 h 14"/>
                  <a:gd name="T20" fmla="*/ 7 w 16"/>
                  <a:gd name="T21" fmla="*/ 7 h 14"/>
                  <a:gd name="T22" fmla="*/ 7 w 16"/>
                  <a:gd name="T23" fmla="*/ 14 h 14"/>
                  <a:gd name="T24" fmla="*/ 2 w 16"/>
                  <a:gd name="T25" fmla="*/ 7 h 14"/>
                  <a:gd name="T26" fmla="*/ 0 w 16"/>
                  <a:gd name="T27" fmla="*/ 0 h 14"/>
                  <a:gd name="T28" fmla="*/ 3 w 16"/>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4">
                    <a:moveTo>
                      <a:pt x="3" y="0"/>
                    </a:moveTo>
                    <a:lnTo>
                      <a:pt x="5" y="2"/>
                    </a:lnTo>
                    <a:lnTo>
                      <a:pt x="7" y="2"/>
                    </a:lnTo>
                    <a:lnTo>
                      <a:pt x="9" y="3"/>
                    </a:lnTo>
                    <a:lnTo>
                      <a:pt x="10" y="0"/>
                    </a:lnTo>
                    <a:lnTo>
                      <a:pt x="12" y="0"/>
                    </a:lnTo>
                    <a:lnTo>
                      <a:pt x="14" y="0"/>
                    </a:lnTo>
                    <a:lnTo>
                      <a:pt x="16" y="2"/>
                    </a:lnTo>
                    <a:lnTo>
                      <a:pt x="16" y="7"/>
                    </a:lnTo>
                    <a:lnTo>
                      <a:pt x="9" y="9"/>
                    </a:lnTo>
                    <a:lnTo>
                      <a:pt x="7" y="7"/>
                    </a:lnTo>
                    <a:lnTo>
                      <a:pt x="7" y="14"/>
                    </a:lnTo>
                    <a:lnTo>
                      <a:pt x="2" y="7"/>
                    </a:lnTo>
                    <a:lnTo>
                      <a:pt x="0" y="0"/>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8" name="Freeform 1815">
                <a:extLst>
                  <a:ext uri="{FF2B5EF4-FFF2-40B4-BE49-F238E27FC236}">
                    <a16:creationId xmlns:a16="http://schemas.microsoft.com/office/drawing/2014/main" id="{57BDA28E-0C87-1D4B-9AB0-BAA0D940359A}"/>
                  </a:ext>
                </a:extLst>
              </p:cNvPr>
              <p:cNvSpPr>
                <a:spLocks/>
              </p:cNvSpPr>
              <p:nvPr/>
            </p:nvSpPr>
            <p:spPr bwMode="auto">
              <a:xfrm>
                <a:off x="1439" y="1393"/>
                <a:ext cx="16" cy="14"/>
              </a:xfrm>
              <a:custGeom>
                <a:avLst/>
                <a:gdLst>
                  <a:gd name="T0" fmla="*/ 2 w 16"/>
                  <a:gd name="T1" fmla="*/ 4 h 14"/>
                  <a:gd name="T2" fmla="*/ 0 w 16"/>
                  <a:gd name="T3" fmla="*/ 4 h 14"/>
                  <a:gd name="T4" fmla="*/ 2 w 16"/>
                  <a:gd name="T5" fmla="*/ 2 h 14"/>
                  <a:gd name="T6" fmla="*/ 5 w 16"/>
                  <a:gd name="T7" fmla="*/ 0 h 14"/>
                  <a:gd name="T8" fmla="*/ 9 w 16"/>
                  <a:gd name="T9" fmla="*/ 0 h 14"/>
                  <a:gd name="T10" fmla="*/ 11 w 16"/>
                  <a:gd name="T11" fmla="*/ 2 h 14"/>
                  <a:gd name="T12" fmla="*/ 13 w 16"/>
                  <a:gd name="T13" fmla="*/ 2 h 14"/>
                  <a:gd name="T14" fmla="*/ 16 w 16"/>
                  <a:gd name="T15" fmla="*/ 6 h 14"/>
                  <a:gd name="T16" fmla="*/ 16 w 16"/>
                  <a:gd name="T17" fmla="*/ 9 h 14"/>
                  <a:gd name="T18" fmla="*/ 13 w 16"/>
                  <a:gd name="T19" fmla="*/ 14 h 14"/>
                  <a:gd name="T20" fmla="*/ 2 w 16"/>
                  <a:gd name="T2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4">
                    <a:moveTo>
                      <a:pt x="2" y="4"/>
                    </a:moveTo>
                    <a:lnTo>
                      <a:pt x="0" y="4"/>
                    </a:lnTo>
                    <a:lnTo>
                      <a:pt x="2" y="2"/>
                    </a:lnTo>
                    <a:lnTo>
                      <a:pt x="5" y="0"/>
                    </a:lnTo>
                    <a:lnTo>
                      <a:pt x="9" y="0"/>
                    </a:lnTo>
                    <a:lnTo>
                      <a:pt x="11" y="2"/>
                    </a:lnTo>
                    <a:lnTo>
                      <a:pt x="13" y="2"/>
                    </a:lnTo>
                    <a:lnTo>
                      <a:pt x="16" y="6"/>
                    </a:lnTo>
                    <a:lnTo>
                      <a:pt x="16" y="9"/>
                    </a:lnTo>
                    <a:lnTo>
                      <a:pt x="13" y="14"/>
                    </a:lnTo>
                    <a:lnTo>
                      <a:pt x="2"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79" name="Freeform 1816">
                <a:extLst>
                  <a:ext uri="{FF2B5EF4-FFF2-40B4-BE49-F238E27FC236}">
                    <a16:creationId xmlns:a16="http://schemas.microsoft.com/office/drawing/2014/main" id="{BCF9B394-79E3-8040-AA83-424D4E59D932}"/>
                  </a:ext>
                </a:extLst>
              </p:cNvPr>
              <p:cNvSpPr>
                <a:spLocks/>
              </p:cNvSpPr>
              <p:nvPr/>
            </p:nvSpPr>
            <p:spPr bwMode="auto">
              <a:xfrm>
                <a:off x="1439" y="1393"/>
                <a:ext cx="16" cy="14"/>
              </a:xfrm>
              <a:custGeom>
                <a:avLst/>
                <a:gdLst>
                  <a:gd name="T0" fmla="*/ 2 w 16"/>
                  <a:gd name="T1" fmla="*/ 4 h 14"/>
                  <a:gd name="T2" fmla="*/ 0 w 16"/>
                  <a:gd name="T3" fmla="*/ 4 h 14"/>
                  <a:gd name="T4" fmla="*/ 2 w 16"/>
                  <a:gd name="T5" fmla="*/ 2 h 14"/>
                  <a:gd name="T6" fmla="*/ 5 w 16"/>
                  <a:gd name="T7" fmla="*/ 0 h 14"/>
                  <a:gd name="T8" fmla="*/ 9 w 16"/>
                  <a:gd name="T9" fmla="*/ 0 h 14"/>
                  <a:gd name="T10" fmla="*/ 11 w 16"/>
                  <a:gd name="T11" fmla="*/ 2 h 14"/>
                  <a:gd name="T12" fmla="*/ 13 w 16"/>
                  <a:gd name="T13" fmla="*/ 2 h 14"/>
                  <a:gd name="T14" fmla="*/ 16 w 16"/>
                  <a:gd name="T15" fmla="*/ 6 h 14"/>
                  <a:gd name="T16" fmla="*/ 16 w 16"/>
                  <a:gd name="T17" fmla="*/ 9 h 14"/>
                  <a:gd name="T18" fmla="*/ 13 w 16"/>
                  <a:gd name="T19" fmla="*/ 14 h 14"/>
                  <a:gd name="T20" fmla="*/ 2 w 16"/>
                  <a:gd name="T2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4">
                    <a:moveTo>
                      <a:pt x="2" y="4"/>
                    </a:moveTo>
                    <a:lnTo>
                      <a:pt x="0" y="4"/>
                    </a:lnTo>
                    <a:lnTo>
                      <a:pt x="2" y="2"/>
                    </a:lnTo>
                    <a:lnTo>
                      <a:pt x="5" y="0"/>
                    </a:lnTo>
                    <a:lnTo>
                      <a:pt x="9" y="0"/>
                    </a:lnTo>
                    <a:lnTo>
                      <a:pt x="11" y="2"/>
                    </a:lnTo>
                    <a:lnTo>
                      <a:pt x="13" y="2"/>
                    </a:lnTo>
                    <a:lnTo>
                      <a:pt x="16" y="6"/>
                    </a:lnTo>
                    <a:lnTo>
                      <a:pt x="16" y="9"/>
                    </a:lnTo>
                    <a:lnTo>
                      <a:pt x="13" y="14"/>
                    </a:lnTo>
                    <a:lnTo>
                      <a:pt x="2"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0" name="Freeform 1817">
                <a:extLst>
                  <a:ext uri="{FF2B5EF4-FFF2-40B4-BE49-F238E27FC236}">
                    <a16:creationId xmlns:a16="http://schemas.microsoft.com/office/drawing/2014/main" id="{CD0D8199-C41B-8446-A1F8-5DFD89F46F8A}"/>
                  </a:ext>
                </a:extLst>
              </p:cNvPr>
              <p:cNvSpPr>
                <a:spLocks/>
              </p:cNvSpPr>
              <p:nvPr/>
            </p:nvSpPr>
            <p:spPr bwMode="auto">
              <a:xfrm>
                <a:off x="1457" y="1386"/>
                <a:ext cx="12" cy="9"/>
              </a:xfrm>
              <a:custGeom>
                <a:avLst/>
                <a:gdLst>
                  <a:gd name="T0" fmla="*/ 0 w 12"/>
                  <a:gd name="T1" fmla="*/ 0 h 9"/>
                  <a:gd name="T2" fmla="*/ 11 w 12"/>
                  <a:gd name="T3" fmla="*/ 4 h 9"/>
                  <a:gd name="T4" fmla="*/ 12 w 12"/>
                  <a:gd name="T5" fmla="*/ 5 h 9"/>
                  <a:gd name="T6" fmla="*/ 12 w 12"/>
                  <a:gd name="T7" fmla="*/ 9 h 9"/>
                  <a:gd name="T8" fmla="*/ 9 w 12"/>
                  <a:gd name="T9" fmla="*/ 9 h 9"/>
                  <a:gd name="T10" fmla="*/ 2 w 12"/>
                  <a:gd name="T11" fmla="*/ 5 h 9"/>
                  <a:gd name="T12" fmla="*/ 0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0" y="0"/>
                    </a:moveTo>
                    <a:lnTo>
                      <a:pt x="11" y="4"/>
                    </a:lnTo>
                    <a:lnTo>
                      <a:pt x="12" y="5"/>
                    </a:lnTo>
                    <a:lnTo>
                      <a:pt x="12" y="9"/>
                    </a:lnTo>
                    <a:lnTo>
                      <a:pt x="9" y="9"/>
                    </a:lnTo>
                    <a:lnTo>
                      <a:pt x="2" y="5"/>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1" name="Freeform 1818">
                <a:extLst>
                  <a:ext uri="{FF2B5EF4-FFF2-40B4-BE49-F238E27FC236}">
                    <a16:creationId xmlns:a16="http://schemas.microsoft.com/office/drawing/2014/main" id="{0F799AD8-7AB4-514E-87BB-BCB8F6C16833}"/>
                  </a:ext>
                </a:extLst>
              </p:cNvPr>
              <p:cNvSpPr>
                <a:spLocks/>
              </p:cNvSpPr>
              <p:nvPr/>
            </p:nvSpPr>
            <p:spPr bwMode="auto">
              <a:xfrm>
                <a:off x="1457" y="1386"/>
                <a:ext cx="12" cy="9"/>
              </a:xfrm>
              <a:custGeom>
                <a:avLst/>
                <a:gdLst>
                  <a:gd name="T0" fmla="*/ 0 w 12"/>
                  <a:gd name="T1" fmla="*/ 0 h 9"/>
                  <a:gd name="T2" fmla="*/ 11 w 12"/>
                  <a:gd name="T3" fmla="*/ 4 h 9"/>
                  <a:gd name="T4" fmla="*/ 12 w 12"/>
                  <a:gd name="T5" fmla="*/ 5 h 9"/>
                  <a:gd name="T6" fmla="*/ 12 w 12"/>
                  <a:gd name="T7" fmla="*/ 9 h 9"/>
                  <a:gd name="T8" fmla="*/ 9 w 12"/>
                  <a:gd name="T9" fmla="*/ 9 h 9"/>
                  <a:gd name="T10" fmla="*/ 2 w 12"/>
                  <a:gd name="T11" fmla="*/ 5 h 9"/>
                  <a:gd name="T12" fmla="*/ 0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0" y="0"/>
                    </a:moveTo>
                    <a:lnTo>
                      <a:pt x="11" y="4"/>
                    </a:lnTo>
                    <a:lnTo>
                      <a:pt x="12" y="5"/>
                    </a:lnTo>
                    <a:lnTo>
                      <a:pt x="12" y="9"/>
                    </a:lnTo>
                    <a:lnTo>
                      <a:pt x="9" y="9"/>
                    </a:lnTo>
                    <a:lnTo>
                      <a:pt x="2" y="5"/>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2" name="Freeform 1819">
                <a:extLst>
                  <a:ext uri="{FF2B5EF4-FFF2-40B4-BE49-F238E27FC236}">
                    <a16:creationId xmlns:a16="http://schemas.microsoft.com/office/drawing/2014/main" id="{D73E8090-F789-A94A-A81D-AD3592C63579}"/>
                  </a:ext>
                </a:extLst>
              </p:cNvPr>
              <p:cNvSpPr>
                <a:spLocks/>
              </p:cNvSpPr>
              <p:nvPr/>
            </p:nvSpPr>
            <p:spPr bwMode="auto">
              <a:xfrm>
                <a:off x="1402" y="936"/>
                <a:ext cx="76" cy="55"/>
              </a:xfrm>
              <a:custGeom>
                <a:avLst/>
                <a:gdLst>
                  <a:gd name="T0" fmla="*/ 32 w 76"/>
                  <a:gd name="T1" fmla="*/ 7 h 55"/>
                  <a:gd name="T2" fmla="*/ 37 w 76"/>
                  <a:gd name="T3" fmla="*/ 5 h 55"/>
                  <a:gd name="T4" fmla="*/ 42 w 76"/>
                  <a:gd name="T5" fmla="*/ 5 h 55"/>
                  <a:gd name="T6" fmla="*/ 57 w 76"/>
                  <a:gd name="T7" fmla="*/ 14 h 55"/>
                  <a:gd name="T8" fmla="*/ 59 w 76"/>
                  <a:gd name="T9" fmla="*/ 18 h 55"/>
                  <a:gd name="T10" fmla="*/ 60 w 76"/>
                  <a:gd name="T11" fmla="*/ 21 h 55"/>
                  <a:gd name="T12" fmla="*/ 62 w 76"/>
                  <a:gd name="T13" fmla="*/ 25 h 55"/>
                  <a:gd name="T14" fmla="*/ 66 w 76"/>
                  <a:gd name="T15" fmla="*/ 27 h 55"/>
                  <a:gd name="T16" fmla="*/ 73 w 76"/>
                  <a:gd name="T17" fmla="*/ 39 h 55"/>
                  <a:gd name="T18" fmla="*/ 73 w 76"/>
                  <a:gd name="T19" fmla="*/ 41 h 55"/>
                  <a:gd name="T20" fmla="*/ 73 w 76"/>
                  <a:gd name="T21" fmla="*/ 45 h 55"/>
                  <a:gd name="T22" fmla="*/ 76 w 76"/>
                  <a:gd name="T23" fmla="*/ 46 h 55"/>
                  <a:gd name="T24" fmla="*/ 73 w 76"/>
                  <a:gd name="T25" fmla="*/ 52 h 55"/>
                  <a:gd name="T26" fmla="*/ 62 w 76"/>
                  <a:gd name="T27" fmla="*/ 50 h 55"/>
                  <a:gd name="T28" fmla="*/ 53 w 76"/>
                  <a:gd name="T29" fmla="*/ 48 h 55"/>
                  <a:gd name="T30" fmla="*/ 42 w 76"/>
                  <a:gd name="T31" fmla="*/ 46 h 55"/>
                  <a:gd name="T32" fmla="*/ 30 w 76"/>
                  <a:gd name="T33" fmla="*/ 54 h 55"/>
                  <a:gd name="T34" fmla="*/ 25 w 76"/>
                  <a:gd name="T35" fmla="*/ 55 h 55"/>
                  <a:gd name="T36" fmla="*/ 14 w 76"/>
                  <a:gd name="T37" fmla="*/ 50 h 55"/>
                  <a:gd name="T38" fmla="*/ 10 w 76"/>
                  <a:gd name="T39" fmla="*/ 30 h 55"/>
                  <a:gd name="T40" fmla="*/ 1 w 76"/>
                  <a:gd name="T41" fmla="*/ 27 h 55"/>
                  <a:gd name="T42" fmla="*/ 0 w 76"/>
                  <a:gd name="T43" fmla="*/ 21 h 55"/>
                  <a:gd name="T44" fmla="*/ 0 w 76"/>
                  <a:gd name="T45" fmla="*/ 16 h 55"/>
                  <a:gd name="T46" fmla="*/ 1 w 76"/>
                  <a:gd name="T47" fmla="*/ 14 h 55"/>
                  <a:gd name="T48" fmla="*/ 1 w 76"/>
                  <a:gd name="T49" fmla="*/ 7 h 55"/>
                  <a:gd name="T50" fmla="*/ 3 w 76"/>
                  <a:gd name="T51" fmla="*/ 2 h 55"/>
                  <a:gd name="T52" fmla="*/ 7 w 76"/>
                  <a:gd name="T53" fmla="*/ 0 h 55"/>
                  <a:gd name="T54" fmla="*/ 10 w 76"/>
                  <a:gd name="T55" fmla="*/ 4 h 55"/>
                  <a:gd name="T56" fmla="*/ 14 w 76"/>
                  <a:gd name="T57" fmla="*/ 4 h 55"/>
                  <a:gd name="T58" fmla="*/ 28 w 76"/>
                  <a:gd name="T59" fmla="*/ 7 h 55"/>
                  <a:gd name="T60" fmla="*/ 32 w 76"/>
                  <a:gd name="T61" fmla="*/ 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55">
                    <a:moveTo>
                      <a:pt x="32" y="7"/>
                    </a:moveTo>
                    <a:lnTo>
                      <a:pt x="37" y="5"/>
                    </a:lnTo>
                    <a:lnTo>
                      <a:pt x="42" y="5"/>
                    </a:lnTo>
                    <a:lnTo>
                      <a:pt x="57" y="14"/>
                    </a:lnTo>
                    <a:lnTo>
                      <a:pt x="59" y="18"/>
                    </a:lnTo>
                    <a:lnTo>
                      <a:pt x="60" y="21"/>
                    </a:lnTo>
                    <a:lnTo>
                      <a:pt x="62" y="25"/>
                    </a:lnTo>
                    <a:lnTo>
                      <a:pt x="66" y="27"/>
                    </a:lnTo>
                    <a:lnTo>
                      <a:pt x="73" y="39"/>
                    </a:lnTo>
                    <a:lnTo>
                      <a:pt x="73" y="41"/>
                    </a:lnTo>
                    <a:lnTo>
                      <a:pt x="73" y="45"/>
                    </a:lnTo>
                    <a:lnTo>
                      <a:pt x="76" y="46"/>
                    </a:lnTo>
                    <a:lnTo>
                      <a:pt x="73" y="52"/>
                    </a:lnTo>
                    <a:lnTo>
                      <a:pt x="62" y="50"/>
                    </a:lnTo>
                    <a:lnTo>
                      <a:pt x="53" y="48"/>
                    </a:lnTo>
                    <a:lnTo>
                      <a:pt x="42" y="46"/>
                    </a:lnTo>
                    <a:lnTo>
                      <a:pt x="30" y="54"/>
                    </a:lnTo>
                    <a:lnTo>
                      <a:pt x="25" y="55"/>
                    </a:lnTo>
                    <a:lnTo>
                      <a:pt x="14" y="50"/>
                    </a:lnTo>
                    <a:lnTo>
                      <a:pt x="10" y="30"/>
                    </a:lnTo>
                    <a:lnTo>
                      <a:pt x="1" y="27"/>
                    </a:lnTo>
                    <a:lnTo>
                      <a:pt x="0" y="21"/>
                    </a:lnTo>
                    <a:lnTo>
                      <a:pt x="0" y="16"/>
                    </a:lnTo>
                    <a:lnTo>
                      <a:pt x="1" y="14"/>
                    </a:lnTo>
                    <a:lnTo>
                      <a:pt x="1" y="7"/>
                    </a:lnTo>
                    <a:lnTo>
                      <a:pt x="3" y="2"/>
                    </a:lnTo>
                    <a:lnTo>
                      <a:pt x="7" y="0"/>
                    </a:lnTo>
                    <a:lnTo>
                      <a:pt x="10" y="4"/>
                    </a:lnTo>
                    <a:lnTo>
                      <a:pt x="14" y="4"/>
                    </a:lnTo>
                    <a:lnTo>
                      <a:pt x="28" y="7"/>
                    </a:lnTo>
                    <a:lnTo>
                      <a:pt x="32"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3" name="Freeform 1820">
                <a:extLst>
                  <a:ext uri="{FF2B5EF4-FFF2-40B4-BE49-F238E27FC236}">
                    <a16:creationId xmlns:a16="http://schemas.microsoft.com/office/drawing/2014/main" id="{C122E24E-B4D9-1B44-87D9-5817BCF04B4E}"/>
                  </a:ext>
                </a:extLst>
              </p:cNvPr>
              <p:cNvSpPr>
                <a:spLocks/>
              </p:cNvSpPr>
              <p:nvPr/>
            </p:nvSpPr>
            <p:spPr bwMode="auto">
              <a:xfrm>
                <a:off x="1402" y="936"/>
                <a:ext cx="76" cy="55"/>
              </a:xfrm>
              <a:custGeom>
                <a:avLst/>
                <a:gdLst>
                  <a:gd name="T0" fmla="*/ 32 w 76"/>
                  <a:gd name="T1" fmla="*/ 7 h 55"/>
                  <a:gd name="T2" fmla="*/ 37 w 76"/>
                  <a:gd name="T3" fmla="*/ 5 h 55"/>
                  <a:gd name="T4" fmla="*/ 42 w 76"/>
                  <a:gd name="T5" fmla="*/ 5 h 55"/>
                  <a:gd name="T6" fmla="*/ 57 w 76"/>
                  <a:gd name="T7" fmla="*/ 14 h 55"/>
                  <a:gd name="T8" fmla="*/ 59 w 76"/>
                  <a:gd name="T9" fmla="*/ 18 h 55"/>
                  <a:gd name="T10" fmla="*/ 60 w 76"/>
                  <a:gd name="T11" fmla="*/ 21 h 55"/>
                  <a:gd name="T12" fmla="*/ 62 w 76"/>
                  <a:gd name="T13" fmla="*/ 25 h 55"/>
                  <a:gd name="T14" fmla="*/ 66 w 76"/>
                  <a:gd name="T15" fmla="*/ 27 h 55"/>
                  <a:gd name="T16" fmla="*/ 73 w 76"/>
                  <a:gd name="T17" fmla="*/ 39 h 55"/>
                  <a:gd name="T18" fmla="*/ 73 w 76"/>
                  <a:gd name="T19" fmla="*/ 41 h 55"/>
                  <a:gd name="T20" fmla="*/ 73 w 76"/>
                  <a:gd name="T21" fmla="*/ 45 h 55"/>
                  <a:gd name="T22" fmla="*/ 76 w 76"/>
                  <a:gd name="T23" fmla="*/ 46 h 55"/>
                  <a:gd name="T24" fmla="*/ 73 w 76"/>
                  <a:gd name="T25" fmla="*/ 52 h 55"/>
                  <a:gd name="T26" fmla="*/ 62 w 76"/>
                  <a:gd name="T27" fmla="*/ 50 h 55"/>
                  <a:gd name="T28" fmla="*/ 53 w 76"/>
                  <a:gd name="T29" fmla="*/ 48 h 55"/>
                  <a:gd name="T30" fmla="*/ 42 w 76"/>
                  <a:gd name="T31" fmla="*/ 46 h 55"/>
                  <a:gd name="T32" fmla="*/ 30 w 76"/>
                  <a:gd name="T33" fmla="*/ 54 h 55"/>
                  <a:gd name="T34" fmla="*/ 25 w 76"/>
                  <a:gd name="T35" fmla="*/ 55 h 55"/>
                  <a:gd name="T36" fmla="*/ 14 w 76"/>
                  <a:gd name="T37" fmla="*/ 50 h 55"/>
                  <a:gd name="T38" fmla="*/ 10 w 76"/>
                  <a:gd name="T39" fmla="*/ 30 h 55"/>
                  <a:gd name="T40" fmla="*/ 1 w 76"/>
                  <a:gd name="T41" fmla="*/ 27 h 55"/>
                  <a:gd name="T42" fmla="*/ 0 w 76"/>
                  <a:gd name="T43" fmla="*/ 21 h 55"/>
                  <a:gd name="T44" fmla="*/ 0 w 76"/>
                  <a:gd name="T45" fmla="*/ 16 h 55"/>
                  <a:gd name="T46" fmla="*/ 1 w 76"/>
                  <a:gd name="T47" fmla="*/ 14 h 55"/>
                  <a:gd name="T48" fmla="*/ 1 w 76"/>
                  <a:gd name="T49" fmla="*/ 7 h 55"/>
                  <a:gd name="T50" fmla="*/ 3 w 76"/>
                  <a:gd name="T51" fmla="*/ 2 h 55"/>
                  <a:gd name="T52" fmla="*/ 7 w 76"/>
                  <a:gd name="T53" fmla="*/ 0 h 55"/>
                  <a:gd name="T54" fmla="*/ 10 w 76"/>
                  <a:gd name="T55" fmla="*/ 4 h 55"/>
                  <a:gd name="T56" fmla="*/ 14 w 76"/>
                  <a:gd name="T57" fmla="*/ 4 h 55"/>
                  <a:gd name="T58" fmla="*/ 28 w 76"/>
                  <a:gd name="T59" fmla="*/ 7 h 55"/>
                  <a:gd name="T60" fmla="*/ 32 w 76"/>
                  <a:gd name="T61" fmla="*/ 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55">
                    <a:moveTo>
                      <a:pt x="32" y="7"/>
                    </a:moveTo>
                    <a:lnTo>
                      <a:pt x="37" y="5"/>
                    </a:lnTo>
                    <a:lnTo>
                      <a:pt x="42" y="5"/>
                    </a:lnTo>
                    <a:lnTo>
                      <a:pt x="57" y="14"/>
                    </a:lnTo>
                    <a:lnTo>
                      <a:pt x="59" y="18"/>
                    </a:lnTo>
                    <a:lnTo>
                      <a:pt x="60" y="21"/>
                    </a:lnTo>
                    <a:lnTo>
                      <a:pt x="62" y="25"/>
                    </a:lnTo>
                    <a:lnTo>
                      <a:pt x="66" y="27"/>
                    </a:lnTo>
                    <a:lnTo>
                      <a:pt x="73" y="39"/>
                    </a:lnTo>
                    <a:lnTo>
                      <a:pt x="73" y="41"/>
                    </a:lnTo>
                    <a:lnTo>
                      <a:pt x="73" y="45"/>
                    </a:lnTo>
                    <a:lnTo>
                      <a:pt x="76" y="46"/>
                    </a:lnTo>
                    <a:lnTo>
                      <a:pt x="73" y="52"/>
                    </a:lnTo>
                    <a:lnTo>
                      <a:pt x="62" y="50"/>
                    </a:lnTo>
                    <a:lnTo>
                      <a:pt x="53" y="48"/>
                    </a:lnTo>
                    <a:lnTo>
                      <a:pt x="42" y="46"/>
                    </a:lnTo>
                    <a:lnTo>
                      <a:pt x="30" y="54"/>
                    </a:lnTo>
                    <a:lnTo>
                      <a:pt x="25" y="55"/>
                    </a:lnTo>
                    <a:lnTo>
                      <a:pt x="14" y="50"/>
                    </a:lnTo>
                    <a:lnTo>
                      <a:pt x="10" y="30"/>
                    </a:lnTo>
                    <a:lnTo>
                      <a:pt x="1" y="27"/>
                    </a:lnTo>
                    <a:lnTo>
                      <a:pt x="0" y="21"/>
                    </a:lnTo>
                    <a:lnTo>
                      <a:pt x="0" y="16"/>
                    </a:lnTo>
                    <a:lnTo>
                      <a:pt x="1" y="14"/>
                    </a:lnTo>
                    <a:lnTo>
                      <a:pt x="1" y="7"/>
                    </a:lnTo>
                    <a:lnTo>
                      <a:pt x="3" y="2"/>
                    </a:lnTo>
                    <a:lnTo>
                      <a:pt x="7" y="0"/>
                    </a:lnTo>
                    <a:lnTo>
                      <a:pt x="10" y="4"/>
                    </a:lnTo>
                    <a:lnTo>
                      <a:pt x="14" y="4"/>
                    </a:lnTo>
                    <a:lnTo>
                      <a:pt x="28" y="7"/>
                    </a:lnTo>
                    <a:lnTo>
                      <a:pt x="32"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4" name="Freeform 1821">
                <a:extLst>
                  <a:ext uri="{FF2B5EF4-FFF2-40B4-BE49-F238E27FC236}">
                    <a16:creationId xmlns:a16="http://schemas.microsoft.com/office/drawing/2014/main" id="{459BEC87-A78F-D44A-A73A-D19ACBFE8894}"/>
                  </a:ext>
                </a:extLst>
              </p:cNvPr>
              <p:cNvSpPr>
                <a:spLocks/>
              </p:cNvSpPr>
              <p:nvPr/>
            </p:nvSpPr>
            <p:spPr bwMode="auto">
              <a:xfrm>
                <a:off x="1355" y="1411"/>
                <a:ext cx="29" cy="30"/>
              </a:xfrm>
              <a:custGeom>
                <a:avLst/>
                <a:gdLst>
                  <a:gd name="T0" fmla="*/ 22 w 29"/>
                  <a:gd name="T1" fmla="*/ 2 h 30"/>
                  <a:gd name="T2" fmla="*/ 13 w 29"/>
                  <a:gd name="T3" fmla="*/ 5 h 30"/>
                  <a:gd name="T4" fmla="*/ 9 w 29"/>
                  <a:gd name="T5" fmla="*/ 9 h 30"/>
                  <a:gd name="T6" fmla="*/ 0 w 29"/>
                  <a:gd name="T7" fmla="*/ 25 h 30"/>
                  <a:gd name="T8" fmla="*/ 0 w 29"/>
                  <a:gd name="T9" fmla="*/ 30 h 30"/>
                  <a:gd name="T10" fmla="*/ 2 w 29"/>
                  <a:gd name="T11" fmla="*/ 30 h 30"/>
                  <a:gd name="T12" fmla="*/ 7 w 29"/>
                  <a:gd name="T13" fmla="*/ 27 h 30"/>
                  <a:gd name="T14" fmla="*/ 9 w 29"/>
                  <a:gd name="T15" fmla="*/ 27 h 30"/>
                  <a:gd name="T16" fmla="*/ 13 w 29"/>
                  <a:gd name="T17" fmla="*/ 25 h 30"/>
                  <a:gd name="T18" fmla="*/ 16 w 29"/>
                  <a:gd name="T19" fmla="*/ 23 h 30"/>
                  <a:gd name="T20" fmla="*/ 16 w 29"/>
                  <a:gd name="T21" fmla="*/ 20 h 30"/>
                  <a:gd name="T22" fmla="*/ 18 w 29"/>
                  <a:gd name="T23" fmla="*/ 16 h 30"/>
                  <a:gd name="T24" fmla="*/ 20 w 29"/>
                  <a:gd name="T25" fmla="*/ 16 h 30"/>
                  <a:gd name="T26" fmla="*/ 27 w 29"/>
                  <a:gd name="T27" fmla="*/ 11 h 30"/>
                  <a:gd name="T28" fmla="*/ 27 w 29"/>
                  <a:gd name="T29" fmla="*/ 7 h 30"/>
                  <a:gd name="T30" fmla="*/ 29 w 29"/>
                  <a:gd name="T31" fmla="*/ 5 h 30"/>
                  <a:gd name="T32" fmla="*/ 29 w 29"/>
                  <a:gd name="T33" fmla="*/ 4 h 30"/>
                  <a:gd name="T34" fmla="*/ 23 w 29"/>
                  <a:gd name="T35" fmla="*/ 0 h 30"/>
                  <a:gd name="T36" fmla="*/ 22 w 29"/>
                  <a:gd name="T3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0">
                    <a:moveTo>
                      <a:pt x="22" y="2"/>
                    </a:moveTo>
                    <a:lnTo>
                      <a:pt x="13" y="5"/>
                    </a:lnTo>
                    <a:lnTo>
                      <a:pt x="9" y="9"/>
                    </a:lnTo>
                    <a:lnTo>
                      <a:pt x="0" y="25"/>
                    </a:lnTo>
                    <a:lnTo>
                      <a:pt x="0" y="30"/>
                    </a:lnTo>
                    <a:lnTo>
                      <a:pt x="2" y="30"/>
                    </a:lnTo>
                    <a:lnTo>
                      <a:pt x="7" y="27"/>
                    </a:lnTo>
                    <a:lnTo>
                      <a:pt x="9" y="27"/>
                    </a:lnTo>
                    <a:lnTo>
                      <a:pt x="13" y="25"/>
                    </a:lnTo>
                    <a:lnTo>
                      <a:pt x="16" y="23"/>
                    </a:lnTo>
                    <a:lnTo>
                      <a:pt x="16" y="20"/>
                    </a:lnTo>
                    <a:lnTo>
                      <a:pt x="18" y="16"/>
                    </a:lnTo>
                    <a:lnTo>
                      <a:pt x="20" y="16"/>
                    </a:lnTo>
                    <a:lnTo>
                      <a:pt x="27" y="11"/>
                    </a:lnTo>
                    <a:lnTo>
                      <a:pt x="27" y="7"/>
                    </a:lnTo>
                    <a:lnTo>
                      <a:pt x="29" y="5"/>
                    </a:lnTo>
                    <a:lnTo>
                      <a:pt x="29" y="4"/>
                    </a:lnTo>
                    <a:lnTo>
                      <a:pt x="23" y="0"/>
                    </a:lnTo>
                    <a:lnTo>
                      <a:pt x="2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5" name="Freeform 1822">
                <a:extLst>
                  <a:ext uri="{FF2B5EF4-FFF2-40B4-BE49-F238E27FC236}">
                    <a16:creationId xmlns:a16="http://schemas.microsoft.com/office/drawing/2014/main" id="{07E6CF86-5C00-A648-9F29-79C80E2C7A4C}"/>
                  </a:ext>
                </a:extLst>
              </p:cNvPr>
              <p:cNvSpPr>
                <a:spLocks/>
              </p:cNvSpPr>
              <p:nvPr/>
            </p:nvSpPr>
            <p:spPr bwMode="auto">
              <a:xfrm>
                <a:off x="1355" y="1411"/>
                <a:ext cx="29" cy="30"/>
              </a:xfrm>
              <a:custGeom>
                <a:avLst/>
                <a:gdLst>
                  <a:gd name="T0" fmla="*/ 22 w 29"/>
                  <a:gd name="T1" fmla="*/ 2 h 30"/>
                  <a:gd name="T2" fmla="*/ 13 w 29"/>
                  <a:gd name="T3" fmla="*/ 5 h 30"/>
                  <a:gd name="T4" fmla="*/ 9 w 29"/>
                  <a:gd name="T5" fmla="*/ 9 h 30"/>
                  <a:gd name="T6" fmla="*/ 0 w 29"/>
                  <a:gd name="T7" fmla="*/ 25 h 30"/>
                  <a:gd name="T8" fmla="*/ 0 w 29"/>
                  <a:gd name="T9" fmla="*/ 30 h 30"/>
                  <a:gd name="T10" fmla="*/ 2 w 29"/>
                  <a:gd name="T11" fmla="*/ 30 h 30"/>
                  <a:gd name="T12" fmla="*/ 7 w 29"/>
                  <a:gd name="T13" fmla="*/ 27 h 30"/>
                  <a:gd name="T14" fmla="*/ 9 w 29"/>
                  <a:gd name="T15" fmla="*/ 27 h 30"/>
                  <a:gd name="T16" fmla="*/ 13 w 29"/>
                  <a:gd name="T17" fmla="*/ 25 h 30"/>
                  <a:gd name="T18" fmla="*/ 16 w 29"/>
                  <a:gd name="T19" fmla="*/ 23 h 30"/>
                  <a:gd name="T20" fmla="*/ 16 w 29"/>
                  <a:gd name="T21" fmla="*/ 20 h 30"/>
                  <a:gd name="T22" fmla="*/ 18 w 29"/>
                  <a:gd name="T23" fmla="*/ 16 h 30"/>
                  <a:gd name="T24" fmla="*/ 20 w 29"/>
                  <a:gd name="T25" fmla="*/ 16 h 30"/>
                  <a:gd name="T26" fmla="*/ 27 w 29"/>
                  <a:gd name="T27" fmla="*/ 11 h 30"/>
                  <a:gd name="T28" fmla="*/ 27 w 29"/>
                  <a:gd name="T29" fmla="*/ 7 h 30"/>
                  <a:gd name="T30" fmla="*/ 29 w 29"/>
                  <a:gd name="T31" fmla="*/ 5 h 30"/>
                  <a:gd name="T32" fmla="*/ 29 w 29"/>
                  <a:gd name="T33" fmla="*/ 4 h 30"/>
                  <a:gd name="T34" fmla="*/ 23 w 29"/>
                  <a:gd name="T35" fmla="*/ 0 h 30"/>
                  <a:gd name="T36" fmla="*/ 22 w 29"/>
                  <a:gd name="T3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0">
                    <a:moveTo>
                      <a:pt x="22" y="2"/>
                    </a:moveTo>
                    <a:lnTo>
                      <a:pt x="13" y="5"/>
                    </a:lnTo>
                    <a:lnTo>
                      <a:pt x="9" y="9"/>
                    </a:lnTo>
                    <a:lnTo>
                      <a:pt x="0" y="25"/>
                    </a:lnTo>
                    <a:lnTo>
                      <a:pt x="0" y="30"/>
                    </a:lnTo>
                    <a:lnTo>
                      <a:pt x="2" y="30"/>
                    </a:lnTo>
                    <a:lnTo>
                      <a:pt x="7" y="27"/>
                    </a:lnTo>
                    <a:lnTo>
                      <a:pt x="9" y="27"/>
                    </a:lnTo>
                    <a:lnTo>
                      <a:pt x="13" y="25"/>
                    </a:lnTo>
                    <a:lnTo>
                      <a:pt x="16" y="23"/>
                    </a:lnTo>
                    <a:lnTo>
                      <a:pt x="16" y="20"/>
                    </a:lnTo>
                    <a:lnTo>
                      <a:pt x="18" y="16"/>
                    </a:lnTo>
                    <a:lnTo>
                      <a:pt x="20" y="16"/>
                    </a:lnTo>
                    <a:lnTo>
                      <a:pt x="27" y="11"/>
                    </a:lnTo>
                    <a:lnTo>
                      <a:pt x="27" y="7"/>
                    </a:lnTo>
                    <a:lnTo>
                      <a:pt x="29" y="5"/>
                    </a:lnTo>
                    <a:lnTo>
                      <a:pt x="29" y="4"/>
                    </a:lnTo>
                    <a:lnTo>
                      <a:pt x="23" y="0"/>
                    </a:lnTo>
                    <a:lnTo>
                      <a:pt x="2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6" name="Freeform 1823">
                <a:extLst>
                  <a:ext uri="{FF2B5EF4-FFF2-40B4-BE49-F238E27FC236}">
                    <a16:creationId xmlns:a16="http://schemas.microsoft.com/office/drawing/2014/main" id="{6F4C2D13-5AF7-0346-9ABC-034FC7F06DBB}"/>
                  </a:ext>
                </a:extLst>
              </p:cNvPr>
              <p:cNvSpPr>
                <a:spLocks/>
              </p:cNvSpPr>
              <p:nvPr/>
            </p:nvSpPr>
            <p:spPr bwMode="auto">
              <a:xfrm>
                <a:off x="1411" y="1432"/>
                <a:ext cx="16" cy="27"/>
              </a:xfrm>
              <a:custGeom>
                <a:avLst/>
                <a:gdLst>
                  <a:gd name="T0" fmla="*/ 5 w 16"/>
                  <a:gd name="T1" fmla="*/ 0 h 27"/>
                  <a:gd name="T2" fmla="*/ 5 w 16"/>
                  <a:gd name="T3" fmla="*/ 0 h 27"/>
                  <a:gd name="T4" fmla="*/ 3 w 16"/>
                  <a:gd name="T5" fmla="*/ 2 h 27"/>
                  <a:gd name="T6" fmla="*/ 3 w 16"/>
                  <a:gd name="T7" fmla="*/ 2 h 27"/>
                  <a:gd name="T8" fmla="*/ 1 w 16"/>
                  <a:gd name="T9" fmla="*/ 4 h 27"/>
                  <a:gd name="T10" fmla="*/ 0 w 16"/>
                  <a:gd name="T11" fmla="*/ 20 h 27"/>
                  <a:gd name="T12" fmla="*/ 3 w 16"/>
                  <a:gd name="T13" fmla="*/ 22 h 27"/>
                  <a:gd name="T14" fmla="*/ 5 w 16"/>
                  <a:gd name="T15" fmla="*/ 24 h 27"/>
                  <a:gd name="T16" fmla="*/ 5 w 16"/>
                  <a:gd name="T17" fmla="*/ 27 h 27"/>
                  <a:gd name="T18" fmla="*/ 8 w 16"/>
                  <a:gd name="T19" fmla="*/ 27 h 27"/>
                  <a:gd name="T20" fmla="*/ 8 w 16"/>
                  <a:gd name="T21" fmla="*/ 25 h 27"/>
                  <a:gd name="T22" fmla="*/ 8 w 16"/>
                  <a:gd name="T23" fmla="*/ 22 h 27"/>
                  <a:gd name="T24" fmla="*/ 16 w 16"/>
                  <a:gd name="T25" fmla="*/ 4 h 27"/>
                  <a:gd name="T26" fmla="*/ 12 w 16"/>
                  <a:gd name="T27" fmla="*/ 0 h 27"/>
                  <a:gd name="T28" fmla="*/ 5 w 16"/>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7">
                    <a:moveTo>
                      <a:pt x="5" y="0"/>
                    </a:moveTo>
                    <a:lnTo>
                      <a:pt x="5" y="0"/>
                    </a:lnTo>
                    <a:lnTo>
                      <a:pt x="3" y="2"/>
                    </a:lnTo>
                    <a:lnTo>
                      <a:pt x="3" y="2"/>
                    </a:lnTo>
                    <a:lnTo>
                      <a:pt x="1" y="4"/>
                    </a:lnTo>
                    <a:lnTo>
                      <a:pt x="0" y="20"/>
                    </a:lnTo>
                    <a:lnTo>
                      <a:pt x="3" y="22"/>
                    </a:lnTo>
                    <a:lnTo>
                      <a:pt x="5" y="24"/>
                    </a:lnTo>
                    <a:lnTo>
                      <a:pt x="5" y="27"/>
                    </a:lnTo>
                    <a:lnTo>
                      <a:pt x="8" y="27"/>
                    </a:lnTo>
                    <a:lnTo>
                      <a:pt x="8" y="25"/>
                    </a:lnTo>
                    <a:lnTo>
                      <a:pt x="8" y="22"/>
                    </a:lnTo>
                    <a:lnTo>
                      <a:pt x="16" y="4"/>
                    </a:lnTo>
                    <a:lnTo>
                      <a:pt x="12" y="0"/>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7" name="Freeform 1824">
                <a:extLst>
                  <a:ext uri="{FF2B5EF4-FFF2-40B4-BE49-F238E27FC236}">
                    <a16:creationId xmlns:a16="http://schemas.microsoft.com/office/drawing/2014/main" id="{1FD71F4B-26E4-D443-8C70-DDC801B83ED2}"/>
                  </a:ext>
                </a:extLst>
              </p:cNvPr>
              <p:cNvSpPr>
                <a:spLocks/>
              </p:cNvSpPr>
              <p:nvPr/>
            </p:nvSpPr>
            <p:spPr bwMode="auto">
              <a:xfrm>
                <a:off x="1411" y="1432"/>
                <a:ext cx="16" cy="27"/>
              </a:xfrm>
              <a:custGeom>
                <a:avLst/>
                <a:gdLst>
                  <a:gd name="T0" fmla="*/ 5 w 16"/>
                  <a:gd name="T1" fmla="*/ 0 h 27"/>
                  <a:gd name="T2" fmla="*/ 5 w 16"/>
                  <a:gd name="T3" fmla="*/ 0 h 27"/>
                  <a:gd name="T4" fmla="*/ 3 w 16"/>
                  <a:gd name="T5" fmla="*/ 2 h 27"/>
                  <a:gd name="T6" fmla="*/ 3 w 16"/>
                  <a:gd name="T7" fmla="*/ 2 h 27"/>
                  <a:gd name="T8" fmla="*/ 1 w 16"/>
                  <a:gd name="T9" fmla="*/ 4 h 27"/>
                  <a:gd name="T10" fmla="*/ 0 w 16"/>
                  <a:gd name="T11" fmla="*/ 20 h 27"/>
                  <a:gd name="T12" fmla="*/ 3 w 16"/>
                  <a:gd name="T13" fmla="*/ 22 h 27"/>
                  <a:gd name="T14" fmla="*/ 5 w 16"/>
                  <a:gd name="T15" fmla="*/ 24 h 27"/>
                  <a:gd name="T16" fmla="*/ 5 w 16"/>
                  <a:gd name="T17" fmla="*/ 27 h 27"/>
                  <a:gd name="T18" fmla="*/ 8 w 16"/>
                  <a:gd name="T19" fmla="*/ 27 h 27"/>
                  <a:gd name="T20" fmla="*/ 8 w 16"/>
                  <a:gd name="T21" fmla="*/ 25 h 27"/>
                  <a:gd name="T22" fmla="*/ 8 w 16"/>
                  <a:gd name="T23" fmla="*/ 22 h 27"/>
                  <a:gd name="T24" fmla="*/ 16 w 16"/>
                  <a:gd name="T25" fmla="*/ 4 h 27"/>
                  <a:gd name="T26" fmla="*/ 12 w 16"/>
                  <a:gd name="T27" fmla="*/ 0 h 27"/>
                  <a:gd name="T28" fmla="*/ 5 w 16"/>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7">
                    <a:moveTo>
                      <a:pt x="5" y="0"/>
                    </a:moveTo>
                    <a:lnTo>
                      <a:pt x="5" y="0"/>
                    </a:lnTo>
                    <a:lnTo>
                      <a:pt x="3" y="2"/>
                    </a:lnTo>
                    <a:lnTo>
                      <a:pt x="3" y="2"/>
                    </a:lnTo>
                    <a:lnTo>
                      <a:pt x="1" y="4"/>
                    </a:lnTo>
                    <a:lnTo>
                      <a:pt x="0" y="20"/>
                    </a:lnTo>
                    <a:lnTo>
                      <a:pt x="3" y="22"/>
                    </a:lnTo>
                    <a:lnTo>
                      <a:pt x="5" y="24"/>
                    </a:lnTo>
                    <a:lnTo>
                      <a:pt x="5" y="27"/>
                    </a:lnTo>
                    <a:lnTo>
                      <a:pt x="8" y="27"/>
                    </a:lnTo>
                    <a:lnTo>
                      <a:pt x="8" y="25"/>
                    </a:lnTo>
                    <a:lnTo>
                      <a:pt x="8" y="22"/>
                    </a:lnTo>
                    <a:lnTo>
                      <a:pt x="16" y="4"/>
                    </a:lnTo>
                    <a:lnTo>
                      <a:pt x="12" y="0"/>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8" name="Freeform 1825">
                <a:extLst>
                  <a:ext uri="{FF2B5EF4-FFF2-40B4-BE49-F238E27FC236}">
                    <a16:creationId xmlns:a16="http://schemas.microsoft.com/office/drawing/2014/main" id="{265DDB7D-2FE5-9948-AFCF-86F26175A9C7}"/>
                  </a:ext>
                </a:extLst>
              </p:cNvPr>
              <p:cNvSpPr>
                <a:spLocks/>
              </p:cNvSpPr>
              <p:nvPr/>
            </p:nvSpPr>
            <p:spPr bwMode="auto">
              <a:xfrm>
                <a:off x="1253" y="931"/>
                <a:ext cx="461" cy="518"/>
              </a:xfrm>
              <a:custGeom>
                <a:avLst/>
                <a:gdLst>
                  <a:gd name="T0" fmla="*/ 327 w 461"/>
                  <a:gd name="T1" fmla="*/ 485 h 518"/>
                  <a:gd name="T2" fmla="*/ 343 w 461"/>
                  <a:gd name="T3" fmla="*/ 501 h 518"/>
                  <a:gd name="T4" fmla="*/ 374 w 461"/>
                  <a:gd name="T5" fmla="*/ 510 h 518"/>
                  <a:gd name="T6" fmla="*/ 366 w 461"/>
                  <a:gd name="T7" fmla="*/ 485 h 518"/>
                  <a:gd name="T8" fmla="*/ 359 w 461"/>
                  <a:gd name="T9" fmla="*/ 462 h 518"/>
                  <a:gd name="T10" fmla="*/ 395 w 461"/>
                  <a:gd name="T11" fmla="*/ 482 h 518"/>
                  <a:gd name="T12" fmla="*/ 404 w 461"/>
                  <a:gd name="T13" fmla="*/ 484 h 518"/>
                  <a:gd name="T14" fmla="*/ 404 w 461"/>
                  <a:gd name="T15" fmla="*/ 469 h 518"/>
                  <a:gd name="T16" fmla="*/ 399 w 461"/>
                  <a:gd name="T17" fmla="*/ 432 h 518"/>
                  <a:gd name="T18" fmla="*/ 384 w 461"/>
                  <a:gd name="T19" fmla="*/ 416 h 518"/>
                  <a:gd name="T20" fmla="*/ 366 w 461"/>
                  <a:gd name="T21" fmla="*/ 393 h 518"/>
                  <a:gd name="T22" fmla="*/ 361 w 461"/>
                  <a:gd name="T23" fmla="*/ 373 h 518"/>
                  <a:gd name="T24" fmla="*/ 366 w 461"/>
                  <a:gd name="T25" fmla="*/ 357 h 518"/>
                  <a:gd name="T26" fmla="*/ 388 w 461"/>
                  <a:gd name="T27" fmla="*/ 364 h 518"/>
                  <a:gd name="T28" fmla="*/ 416 w 461"/>
                  <a:gd name="T29" fmla="*/ 398 h 518"/>
                  <a:gd name="T30" fmla="*/ 441 w 461"/>
                  <a:gd name="T31" fmla="*/ 378 h 518"/>
                  <a:gd name="T32" fmla="*/ 452 w 461"/>
                  <a:gd name="T33" fmla="*/ 359 h 518"/>
                  <a:gd name="T34" fmla="*/ 445 w 461"/>
                  <a:gd name="T35" fmla="*/ 330 h 518"/>
                  <a:gd name="T36" fmla="*/ 418 w 461"/>
                  <a:gd name="T37" fmla="*/ 318 h 518"/>
                  <a:gd name="T38" fmla="*/ 404 w 461"/>
                  <a:gd name="T39" fmla="*/ 285 h 518"/>
                  <a:gd name="T40" fmla="*/ 374 w 461"/>
                  <a:gd name="T41" fmla="*/ 268 h 518"/>
                  <a:gd name="T42" fmla="*/ 359 w 461"/>
                  <a:gd name="T43" fmla="*/ 243 h 518"/>
                  <a:gd name="T44" fmla="*/ 379 w 461"/>
                  <a:gd name="T45" fmla="*/ 235 h 518"/>
                  <a:gd name="T46" fmla="*/ 350 w 461"/>
                  <a:gd name="T47" fmla="*/ 214 h 518"/>
                  <a:gd name="T48" fmla="*/ 343 w 461"/>
                  <a:gd name="T49" fmla="*/ 200 h 518"/>
                  <a:gd name="T50" fmla="*/ 349 w 461"/>
                  <a:gd name="T51" fmla="*/ 169 h 518"/>
                  <a:gd name="T52" fmla="*/ 324 w 461"/>
                  <a:gd name="T53" fmla="*/ 157 h 518"/>
                  <a:gd name="T54" fmla="*/ 299 w 461"/>
                  <a:gd name="T55" fmla="*/ 148 h 518"/>
                  <a:gd name="T56" fmla="*/ 277 w 461"/>
                  <a:gd name="T57" fmla="*/ 123 h 518"/>
                  <a:gd name="T58" fmla="*/ 258 w 461"/>
                  <a:gd name="T59" fmla="*/ 126 h 518"/>
                  <a:gd name="T60" fmla="*/ 254 w 461"/>
                  <a:gd name="T61" fmla="*/ 96 h 518"/>
                  <a:gd name="T62" fmla="*/ 200 w 461"/>
                  <a:gd name="T63" fmla="*/ 60 h 518"/>
                  <a:gd name="T64" fmla="*/ 165 w 461"/>
                  <a:gd name="T65" fmla="*/ 73 h 518"/>
                  <a:gd name="T66" fmla="*/ 150 w 461"/>
                  <a:gd name="T67" fmla="*/ 91 h 518"/>
                  <a:gd name="T68" fmla="*/ 143 w 461"/>
                  <a:gd name="T69" fmla="*/ 28 h 518"/>
                  <a:gd name="T70" fmla="*/ 90 w 461"/>
                  <a:gd name="T71" fmla="*/ 23 h 518"/>
                  <a:gd name="T72" fmla="*/ 77 w 461"/>
                  <a:gd name="T73" fmla="*/ 43 h 518"/>
                  <a:gd name="T74" fmla="*/ 72 w 461"/>
                  <a:gd name="T75" fmla="*/ 50 h 518"/>
                  <a:gd name="T76" fmla="*/ 81 w 461"/>
                  <a:gd name="T77" fmla="*/ 87 h 518"/>
                  <a:gd name="T78" fmla="*/ 86 w 461"/>
                  <a:gd name="T79" fmla="*/ 130 h 518"/>
                  <a:gd name="T80" fmla="*/ 56 w 461"/>
                  <a:gd name="T81" fmla="*/ 148 h 518"/>
                  <a:gd name="T82" fmla="*/ 61 w 461"/>
                  <a:gd name="T83" fmla="*/ 78 h 518"/>
                  <a:gd name="T84" fmla="*/ 22 w 461"/>
                  <a:gd name="T85" fmla="*/ 28 h 518"/>
                  <a:gd name="T86" fmla="*/ 6 w 461"/>
                  <a:gd name="T87" fmla="*/ 75 h 518"/>
                  <a:gd name="T88" fmla="*/ 34 w 461"/>
                  <a:gd name="T89" fmla="*/ 137 h 518"/>
                  <a:gd name="T90" fmla="*/ 31 w 461"/>
                  <a:gd name="T91" fmla="*/ 182 h 518"/>
                  <a:gd name="T92" fmla="*/ 77 w 461"/>
                  <a:gd name="T93" fmla="*/ 198 h 518"/>
                  <a:gd name="T94" fmla="*/ 131 w 461"/>
                  <a:gd name="T95" fmla="*/ 205 h 518"/>
                  <a:gd name="T96" fmla="*/ 159 w 461"/>
                  <a:gd name="T97" fmla="*/ 196 h 518"/>
                  <a:gd name="T98" fmla="*/ 191 w 461"/>
                  <a:gd name="T99" fmla="*/ 189 h 518"/>
                  <a:gd name="T100" fmla="*/ 209 w 461"/>
                  <a:gd name="T101" fmla="*/ 214 h 518"/>
                  <a:gd name="T102" fmla="*/ 238 w 461"/>
                  <a:gd name="T103" fmla="*/ 246 h 518"/>
                  <a:gd name="T104" fmla="*/ 261 w 461"/>
                  <a:gd name="T105" fmla="*/ 257 h 518"/>
                  <a:gd name="T106" fmla="*/ 286 w 461"/>
                  <a:gd name="T107" fmla="*/ 318 h 518"/>
                  <a:gd name="T108" fmla="*/ 261 w 461"/>
                  <a:gd name="T109" fmla="*/ 376 h 518"/>
                  <a:gd name="T110" fmla="*/ 240 w 461"/>
                  <a:gd name="T111" fmla="*/ 396 h 518"/>
                  <a:gd name="T112" fmla="*/ 204 w 461"/>
                  <a:gd name="T113" fmla="*/ 400 h 518"/>
                  <a:gd name="T114" fmla="*/ 215 w 461"/>
                  <a:gd name="T115" fmla="*/ 435 h 518"/>
                  <a:gd name="T116" fmla="*/ 238 w 461"/>
                  <a:gd name="T117" fmla="*/ 426 h 518"/>
                  <a:gd name="T118" fmla="*/ 249 w 461"/>
                  <a:gd name="T119" fmla="*/ 418 h 518"/>
                  <a:gd name="T120" fmla="*/ 268 w 461"/>
                  <a:gd name="T121" fmla="*/ 425 h 518"/>
                  <a:gd name="T122" fmla="*/ 283 w 461"/>
                  <a:gd name="T123" fmla="*/ 450 h 518"/>
                  <a:gd name="T124" fmla="*/ 302 w 461"/>
                  <a:gd name="T125" fmla="*/ 45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18">
                    <a:moveTo>
                      <a:pt x="302" y="480"/>
                    </a:moveTo>
                    <a:lnTo>
                      <a:pt x="313" y="484"/>
                    </a:lnTo>
                    <a:lnTo>
                      <a:pt x="313" y="485"/>
                    </a:lnTo>
                    <a:lnTo>
                      <a:pt x="315" y="485"/>
                    </a:lnTo>
                    <a:lnTo>
                      <a:pt x="318" y="487"/>
                    </a:lnTo>
                    <a:lnTo>
                      <a:pt x="322" y="485"/>
                    </a:lnTo>
                    <a:lnTo>
                      <a:pt x="324" y="482"/>
                    </a:lnTo>
                    <a:lnTo>
                      <a:pt x="325" y="484"/>
                    </a:lnTo>
                    <a:lnTo>
                      <a:pt x="324" y="487"/>
                    </a:lnTo>
                    <a:lnTo>
                      <a:pt x="327" y="489"/>
                    </a:lnTo>
                    <a:lnTo>
                      <a:pt x="327" y="485"/>
                    </a:lnTo>
                    <a:lnTo>
                      <a:pt x="331" y="487"/>
                    </a:lnTo>
                    <a:lnTo>
                      <a:pt x="333" y="485"/>
                    </a:lnTo>
                    <a:lnTo>
                      <a:pt x="333" y="489"/>
                    </a:lnTo>
                    <a:lnTo>
                      <a:pt x="333" y="491"/>
                    </a:lnTo>
                    <a:lnTo>
                      <a:pt x="334" y="491"/>
                    </a:lnTo>
                    <a:lnTo>
                      <a:pt x="336" y="493"/>
                    </a:lnTo>
                    <a:lnTo>
                      <a:pt x="336" y="496"/>
                    </a:lnTo>
                    <a:lnTo>
                      <a:pt x="338" y="500"/>
                    </a:lnTo>
                    <a:lnTo>
                      <a:pt x="341" y="501"/>
                    </a:lnTo>
                    <a:lnTo>
                      <a:pt x="343" y="498"/>
                    </a:lnTo>
                    <a:lnTo>
                      <a:pt x="343" y="501"/>
                    </a:lnTo>
                    <a:lnTo>
                      <a:pt x="345" y="501"/>
                    </a:lnTo>
                    <a:lnTo>
                      <a:pt x="347" y="503"/>
                    </a:lnTo>
                    <a:lnTo>
                      <a:pt x="350" y="505"/>
                    </a:lnTo>
                    <a:lnTo>
                      <a:pt x="352" y="505"/>
                    </a:lnTo>
                    <a:lnTo>
                      <a:pt x="354" y="507"/>
                    </a:lnTo>
                    <a:lnTo>
                      <a:pt x="361" y="507"/>
                    </a:lnTo>
                    <a:lnTo>
                      <a:pt x="361" y="509"/>
                    </a:lnTo>
                    <a:lnTo>
                      <a:pt x="365" y="512"/>
                    </a:lnTo>
                    <a:lnTo>
                      <a:pt x="366" y="512"/>
                    </a:lnTo>
                    <a:lnTo>
                      <a:pt x="370" y="512"/>
                    </a:lnTo>
                    <a:lnTo>
                      <a:pt x="374" y="510"/>
                    </a:lnTo>
                    <a:lnTo>
                      <a:pt x="381" y="518"/>
                    </a:lnTo>
                    <a:lnTo>
                      <a:pt x="388" y="518"/>
                    </a:lnTo>
                    <a:lnTo>
                      <a:pt x="386" y="514"/>
                    </a:lnTo>
                    <a:lnTo>
                      <a:pt x="384" y="512"/>
                    </a:lnTo>
                    <a:lnTo>
                      <a:pt x="384" y="510"/>
                    </a:lnTo>
                    <a:lnTo>
                      <a:pt x="386" y="509"/>
                    </a:lnTo>
                    <a:lnTo>
                      <a:pt x="386" y="505"/>
                    </a:lnTo>
                    <a:lnTo>
                      <a:pt x="386" y="503"/>
                    </a:lnTo>
                    <a:lnTo>
                      <a:pt x="374" y="491"/>
                    </a:lnTo>
                    <a:lnTo>
                      <a:pt x="372" y="489"/>
                    </a:lnTo>
                    <a:lnTo>
                      <a:pt x="366" y="485"/>
                    </a:lnTo>
                    <a:lnTo>
                      <a:pt x="365" y="482"/>
                    </a:lnTo>
                    <a:lnTo>
                      <a:pt x="361" y="478"/>
                    </a:lnTo>
                    <a:lnTo>
                      <a:pt x="361" y="475"/>
                    </a:lnTo>
                    <a:lnTo>
                      <a:pt x="358" y="476"/>
                    </a:lnTo>
                    <a:lnTo>
                      <a:pt x="356" y="473"/>
                    </a:lnTo>
                    <a:lnTo>
                      <a:pt x="356" y="471"/>
                    </a:lnTo>
                    <a:lnTo>
                      <a:pt x="354" y="473"/>
                    </a:lnTo>
                    <a:lnTo>
                      <a:pt x="341" y="453"/>
                    </a:lnTo>
                    <a:lnTo>
                      <a:pt x="345" y="451"/>
                    </a:lnTo>
                    <a:lnTo>
                      <a:pt x="356" y="462"/>
                    </a:lnTo>
                    <a:lnTo>
                      <a:pt x="359" y="462"/>
                    </a:lnTo>
                    <a:lnTo>
                      <a:pt x="359" y="460"/>
                    </a:lnTo>
                    <a:lnTo>
                      <a:pt x="361" y="459"/>
                    </a:lnTo>
                    <a:lnTo>
                      <a:pt x="368" y="469"/>
                    </a:lnTo>
                    <a:lnTo>
                      <a:pt x="370" y="471"/>
                    </a:lnTo>
                    <a:lnTo>
                      <a:pt x="374" y="471"/>
                    </a:lnTo>
                    <a:lnTo>
                      <a:pt x="375" y="478"/>
                    </a:lnTo>
                    <a:lnTo>
                      <a:pt x="384" y="478"/>
                    </a:lnTo>
                    <a:lnTo>
                      <a:pt x="390" y="484"/>
                    </a:lnTo>
                    <a:lnTo>
                      <a:pt x="390" y="480"/>
                    </a:lnTo>
                    <a:lnTo>
                      <a:pt x="391" y="482"/>
                    </a:lnTo>
                    <a:lnTo>
                      <a:pt x="395" y="482"/>
                    </a:lnTo>
                    <a:lnTo>
                      <a:pt x="397" y="480"/>
                    </a:lnTo>
                    <a:lnTo>
                      <a:pt x="397" y="480"/>
                    </a:lnTo>
                    <a:lnTo>
                      <a:pt x="397" y="482"/>
                    </a:lnTo>
                    <a:lnTo>
                      <a:pt x="399" y="485"/>
                    </a:lnTo>
                    <a:lnTo>
                      <a:pt x="402" y="484"/>
                    </a:lnTo>
                    <a:lnTo>
                      <a:pt x="402" y="485"/>
                    </a:lnTo>
                    <a:lnTo>
                      <a:pt x="400" y="491"/>
                    </a:lnTo>
                    <a:lnTo>
                      <a:pt x="404" y="493"/>
                    </a:lnTo>
                    <a:lnTo>
                      <a:pt x="406" y="494"/>
                    </a:lnTo>
                    <a:lnTo>
                      <a:pt x="408" y="494"/>
                    </a:lnTo>
                    <a:lnTo>
                      <a:pt x="404" y="484"/>
                    </a:lnTo>
                    <a:lnTo>
                      <a:pt x="404" y="482"/>
                    </a:lnTo>
                    <a:lnTo>
                      <a:pt x="408" y="482"/>
                    </a:lnTo>
                    <a:lnTo>
                      <a:pt x="409" y="484"/>
                    </a:lnTo>
                    <a:lnTo>
                      <a:pt x="413" y="485"/>
                    </a:lnTo>
                    <a:lnTo>
                      <a:pt x="413" y="482"/>
                    </a:lnTo>
                    <a:lnTo>
                      <a:pt x="413" y="480"/>
                    </a:lnTo>
                    <a:lnTo>
                      <a:pt x="411" y="480"/>
                    </a:lnTo>
                    <a:lnTo>
                      <a:pt x="411" y="478"/>
                    </a:lnTo>
                    <a:lnTo>
                      <a:pt x="409" y="478"/>
                    </a:lnTo>
                    <a:lnTo>
                      <a:pt x="408" y="478"/>
                    </a:lnTo>
                    <a:lnTo>
                      <a:pt x="404" y="469"/>
                    </a:lnTo>
                    <a:lnTo>
                      <a:pt x="404" y="462"/>
                    </a:lnTo>
                    <a:lnTo>
                      <a:pt x="411" y="469"/>
                    </a:lnTo>
                    <a:lnTo>
                      <a:pt x="411" y="468"/>
                    </a:lnTo>
                    <a:lnTo>
                      <a:pt x="411" y="464"/>
                    </a:lnTo>
                    <a:lnTo>
                      <a:pt x="411" y="462"/>
                    </a:lnTo>
                    <a:lnTo>
                      <a:pt x="413" y="453"/>
                    </a:lnTo>
                    <a:lnTo>
                      <a:pt x="411" y="450"/>
                    </a:lnTo>
                    <a:lnTo>
                      <a:pt x="409" y="443"/>
                    </a:lnTo>
                    <a:lnTo>
                      <a:pt x="406" y="443"/>
                    </a:lnTo>
                    <a:lnTo>
                      <a:pt x="400" y="437"/>
                    </a:lnTo>
                    <a:lnTo>
                      <a:pt x="399" y="432"/>
                    </a:lnTo>
                    <a:lnTo>
                      <a:pt x="402" y="432"/>
                    </a:lnTo>
                    <a:lnTo>
                      <a:pt x="404" y="426"/>
                    </a:lnTo>
                    <a:lnTo>
                      <a:pt x="404" y="421"/>
                    </a:lnTo>
                    <a:lnTo>
                      <a:pt x="400" y="423"/>
                    </a:lnTo>
                    <a:lnTo>
                      <a:pt x="400" y="421"/>
                    </a:lnTo>
                    <a:lnTo>
                      <a:pt x="399" y="418"/>
                    </a:lnTo>
                    <a:lnTo>
                      <a:pt x="399" y="418"/>
                    </a:lnTo>
                    <a:lnTo>
                      <a:pt x="393" y="421"/>
                    </a:lnTo>
                    <a:lnTo>
                      <a:pt x="393" y="412"/>
                    </a:lnTo>
                    <a:lnTo>
                      <a:pt x="390" y="412"/>
                    </a:lnTo>
                    <a:lnTo>
                      <a:pt x="384" y="416"/>
                    </a:lnTo>
                    <a:lnTo>
                      <a:pt x="383" y="414"/>
                    </a:lnTo>
                    <a:lnTo>
                      <a:pt x="386" y="409"/>
                    </a:lnTo>
                    <a:lnTo>
                      <a:pt x="383" y="409"/>
                    </a:lnTo>
                    <a:lnTo>
                      <a:pt x="379" y="409"/>
                    </a:lnTo>
                    <a:lnTo>
                      <a:pt x="377" y="409"/>
                    </a:lnTo>
                    <a:lnTo>
                      <a:pt x="377" y="414"/>
                    </a:lnTo>
                    <a:lnTo>
                      <a:pt x="372" y="400"/>
                    </a:lnTo>
                    <a:lnTo>
                      <a:pt x="368" y="398"/>
                    </a:lnTo>
                    <a:lnTo>
                      <a:pt x="368" y="396"/>
                    </a:lnTo>
                    <a:lnTo>
                      <a:pt x="368" y="394"/>
                    </a:lnTo>
                    <a:lnTo>
                      <a:pt x="366" y="393"/>
                    </a:lnTo>
                    <a:lnTo>
                      <a:pt x="368" y="391"/>
                    </a:lnTo>
                    <a:lnTo>
                      <a:pt x="366" y="389"/>
                    </a:lnTo>
                    <a:lnTo>
                      <a:pt x="366" y="385"/>
                    </a:lnTo>
                    <a:lnTo>
                      <a:pt x="366" y="384"/>
                    </a:lnTo>
                    <a:lnTo>
                      <a:pt x="363" y="382"/>
                    </a:lnTo>
                    <a:lnTo>
                      <a:pt x="358" y="384"/>
                    </a:lnTo>
                    <a:lnTo>
                      <a:pt x="356" y="384"/>
                    </a:lnTo>
                    <a:lnTo>
                      <a:pt x="358" y="378"/>
                    </a:lnTo>
                    <a:lnTo>
                      <a:pt x="358" y="373"/>
                    </a:lnTo>
                    <a:lnTo>
                      <a:pt x="359" y="371"/>
                    </a:lnTo>
                    <a:lnTo>
                      <a:pt x="361" y="373"/>
                    </a:lnTo>
                    <a:lnTo>
                      <a:pt x="366" y="369"/>
                    </a:lnTo>
                    <a:lnTo>
                      <a:pt x="368" y="369"/>
                    </a:lnTo>
                    <a:lnTo>
                      <a:pt x="366" y="366"/>
                    </a:lnTo>
                    <a:lnTo>
                      <a:pt x="363" y="360"/>
                    </a:lnTo>
                    <a:lnTo>
                      <a:pt x="358" y="360"/>
                    </a:lnTo>
                    <a:lnTo>
                      <a:pt x="356" y="359"/>
                    </a:lnTo>
                    <a:lnTo>
                      <a:pt x="352" y="353"/>
                    </a:lnTo>
                    <a:lnTo>
                      <a:pt x="358" y="353"/>
                    </a:lnTo>
                    <a:lnTo>
                      <a:pt x="358" y="350"/>
                    </a:lnTo>
                    <a:lnTo>
                      <a:pt x="359" y="350"/>
                    </a:lnTo>
                    <a:lnTo>
                      <a:pt x="366" y="357"/>
                    </a:lnTo>
                    <a:lnTo>
                      <a:pt x="368" y="357"/>
                    </a:lnTo>
                    <a:lnTo>
                      <a:pt x="366" y="350"/>
                    </a:lnTo>
                    <a:lnTo>
                      <a:pt x="368" y="350"/>
                    </a:lnTo>
                    <a:lnTo>
                      <a:pt x="365" y="346"/>
                    </a:lnTo>
                    <a:lnTo>
                      <a:pt x="366" y="344"/>
                    </a:lnTo>
                    <a:lnTo>
                      <a:pt x="370" y="346"/>
                    </a:lnTo>
                    <a:lnTo>
                      <a:pt x="374" y="348"/>
                    </a:lnTo>
                    <a:lnTo>
                      <a:pt x="374" y="351"/>
                    </a:lnTo>
                    <a:lnTo>
                      <a:pt x="372" y="355"/>
                    </a:lnTo>
                    <a:lnTo>
                      <a:pt x="377" y="357"/>
                    </a:lnTo>
                    <a:lnTo>
                      <a:pt x="388" y="364"/>
                    </a:lnTo>
                    <a:lnTo>
                      <a:pt x="390" y="369"/>
                    </a:lnTo>
                    <a:lnTo>
                      <a:pt x="395" y="369"/>
                    </a:lnTo>
                    <a:lnTo>
                      <a:pt x="399" y="368"/>
                    </a:lnTo>
                    <a:lnTo>
                      <a:pt x="397" y="373"/>
                    </a:lnTo>
                    <a:lnTo>
                      <a:pt x="399" y="382"/>
                    </a:lnTo>
                    <a:lnTo>
                      <a:pt x="404" y="391"/>
                    </a:lnTo>
                    <a:lnTo>
                      <a:pt x="409" y="387"/>
                    </a:lnTo>
                    <a:lnTo>
                      <a:pt x="409" y="391"/>
                    </a:lnTo>
                    <a:lnTo>
                      <a:pt x="408" y="396"/>
                    </a:lnTo>
                    <a:lnTo>
                      <a:pt x="411" y="400"/>
                    </a:lnTo>
                    <a:lnTo>
                      <a:pt x="416" y="398"/>
                    </a:lnTo>
                    <a:lnTo>
                      <a:pt x="418" y="405"/>
                    </a:lnTo>
                    <a:lnTo>
                      <a:pt x="422" y="401"/>
                    </a:lnTo>
                    <a:lnTo>
                      <a:pt x="424" y="409"/>
                    </a:lnTo>
                    <a:lnTo>
                      <a:pt x="425" y="410"/>
                    </a:lnTo>
                    <a:lnTo>
                      <a:pt x="429" y="396"/>
                    </a:lnTo>
                    <a:lnTo>
                      <a:pt x="433" y="396"/>
                    </a:lnTo>
                    <a:lnTo>
                      <a:pt x="429" y="382"/>
                    </a:lnTo>
                    <a:lnTo>
                      <a:pt x="429" y="378"/>
                    </a:lnTo>
                    <a:lnTo>
                      <a:pt x="436" y="384"/>
                    </a:lnTo>
                    <a:lnTo>
                      <a:pt x="440" y="384"/>
                    </a:lnTo>
                    <a:lnTo>
                      <a:pt x="441" y="378"/>
                    </a:lnTo>
                    <a:lnTo>
                      <a:pt x="445" y="376"/>
                    </a:lnTo>
                    <a:lnTo>
                      <a:pt x="445" y="369"/>
                    </a:lnTo>
                    <a:lnTo>
                      <a:pt x="450" y="368"/>
                    </a:lnTo>
                    <a:lnTo>
                      <a:pt x="449" y="364"/>
                    </a:lnTo>
                    <a:lnTo>
                      <a:pt x="441" y="366"/>
                    </a:lnTo>
                    <a:lnTo>
                      <a:pt x="443" y="360"/>
                    </a:lnTo>
                    <a:lnTo>
                      <a:pt x="447" y="362"/>
                    </a:lnTo>
                    <a:lnTo>
                      <a:pt x="447" y="357"/>
                    </a:lnTo>
                    <a:lnTo>
                      <a:pt x="441" y="357"/>
                    </a:lnTo>
                    <a:lnTo>
                      <a:pt x="445" y="355"/>
                    </a:lnTo>
                    <a:lnTo>
                      <a:pt x="452" y="359"/>
                    </a:lnTo>
                    <a:lnTo>
                      <a:pt x="456" y="359"/>
                    </a:lnTo>
                    <a:lnTo>
                      <a:pt x="458" y="357"/>
                    </a:lnTo>
                    <a:lnTo>
                      <a:pt x="456" y="353"/>
                    </a:lnTo>
                    <a:lnTo>
                      <a:pt x="458" y="348"/>
                    </a:lnTo>
                    <a:lnTo>
                      <a:pt x="459" y="348"/>
                    </a:lnTo>
                    <a:lnTo>
                      <a:pt x="461" y="344"/>
                    </a:lnTo>
                    <a:lnTo>
                      <a:pt x="459" y="339"/>
                    </a:lnTo>
                    <a:lnTo>
                      <a:pt x="454" y="334"/>
                    </a:lnTo>
                    <a:lnTo>
                      <a:pt x="450" y="332"/>
                    </a:lnTo>
                    <a:lnTo>
                      <a:pt x="449" y="328"/>
                    </a:lnTo>
                    <a:lnTo>
                      <a:pt x="445" y="330"/>
                    </a:lnTo>
                    <a:lnTo>
                      <a:pt x="441" y="328"/>
                    </a:lnTo>
                    <a:lnTo>
                      <a:pt x="438" y="330"/>
                    </a:lnTo>
                    <a:lnTo>
                      <a:pt x="431" y="334"/>
                    </a:lnTo>
                    <a:lnTo>
                      <a:pt x="433" y="323"/>
                    </a:lnTo>
                    <a:lnTo>
                      <a:pt x="436" y="319"/>
                    </a:lnTo>
                    <a:lnTo>
                      <a:pt x="434" y="318"/>
                    </a:lnTo>
                    <a:lnTo>
                      <a:pt x="433" y="316"/>
                    </a:lnTo>
                    <a:lnTo>
                      <a:pt x="429" y="318"/>
                    </a:lnTo>
                    <a:lnTo>
                      <a:pt x="420" y="319"/>
                    </a:lnTo>
                    <a:lnTo>
                      <a:pt x="416" y="319"/>
                    </a:lnTo>
                    <a:lnTo>
                      <a:pt x="418" y="318"/>
                    </a:lnTo>
                    <a:lnTo>
                      <a:pt x="416" y="316"/>
                    </a:lnTo>
                    <a:lnTo>
                      <a:pt x="416" y="314"/>
                    </a:lnTo>
                    <a:lnTo>
                      <a:pt x="420" y="314"/>
                    </a:lnTo>
                    <a:lnTo>
                      <a:pt x="420" y="312"/>
                    </a:lnTo>
                    <a:lnTo>
                      <a:pt x="413" y="298"/>
                    </a:lnTo>
                    <a:lnTo>
                      <a:pt x="409" y="294"/>
                    </a:lnTo>
                    <a:lnTo>
                      <a:pt x="402" y="296"/>
                    </a:lnTo>
                    <a:lnTo>
                      <a:pt x="402" y="294"/>
                    </a:lnTo>
                    <a:lnTo>
                      <a:pt x="402" y="291"/>
                    </a:lnTo>
                    <a:lnTo>
                      <a:pt x="404" y="289"/>
                    </a:lnTo>
                    <a:lnTo>
                      <a:pt x="404" y="285"/>
                    </a:lnTo>
                    <a:lnTo>
                      <a:pt x="391" y="287"/>
                    </a:lnTo>
                    <a:lnTo>
                      <a:pt x="388" y="291"/>
                    </a:lnTo>
                    <a:lnTo>
                      <a:pt x="386" y="287"/>
                    </a:lnTo>
                    <a:lnTo>
                      <a:pt x="383" y="287"/>
                    </a:lnTo>
                    <a:lnTo>
                      <a:pt x="384" y="284"/>
                    </a:lnTo>
                    <a:lnTo>
                      <a:pt x="386" y="282"/>
                    </a:lnTo>
                    <a:lnTo>
                      <a:pt x="384" y="276"/>
                    </a:lnTo>
                    <a:lnTo>
                      <a:pt x="375" y="278"/>
                    </a:lnTo>
                    <a:lnTo>
                      <a:pt x="374" y="276"/>
                    </a:lnTo>
                    <a:lnTo>
                      <a:pt x="377" y="269"/>
                    </a:lnTo>
                    <a:lnTo>
                      <a:pt x="374" y="268"/>
                    </a:lnTo>
                    <a:lnTo>
                      <a:pt x="352" y="262"/>
                    </a:lnTo>
                    <a:lnTo>
                      <a:pt x="350" y="260"/>
                    </a:lnTo>
                    <a:lnTo>
                      <a:pt x="356" y="260"/>
                    </a:lnTo>
                    <a:lnTo>
                      <a:pt x="356" y="257"/>
                    </a:lnTo>
                    <a:lnTo>
                      <a:pt x="361" y="257"/>
                    </a:lnTo>
                    <a:lnTo>
                      <a:pt x="358" y="255"/>
                    </a:lnTo>
                    <a:lnTo>
                      <a:pt x="358" y="253"/>
                    </a:lnTo>
                    <a:lnTo>
                      <a:pt x="352" y="248"/>
                    </a:lnTo>
                    <a:lnTo>
                      <a:pt x="354" y="244"/>
                    </a:lnTo>
                    <a:lnTo>
                      <a:pt x="359" y="244"/>
                    </a:lnTo>
                    <a:lnTo>
                      <a:pt x="359" y="243"/>
                    </a:lnTo>
                    <a:lnTo>
                      <a:pt x="352" y="237"/>
                    </a:lnTo>
                    <a:lnTo>
                      <a:pt x="347" y="237"/>
                    </a:lnTo>
                    <a:lnTo>
                      <a:pt x="347" y="234"/>
                    </a:lnTo>
                    <a:lnTo>
                      <a:pt x="350" y="234"/>
                    </a:lnTo>
                    <a:lnTo>
                      <a:pt x="352" y="234"/>
                    </a:lnTo>
                    <a:lnTo>
                      <a:pt x="356" y="234"/>
                    </a:lnTo>
                    <a:lnTo>
                      <a:pt x="354" y="230"/>
                    </a:lnTo>
                    <a:lnTo>
                      <a:pt x="365" y="235"/>
                    </a:lnTo>
                    <a:lnTo>
                      <a:pt x="368" y="235"/>
                    </a:lnTo>
                    <a:lnTo>
                      <a:pt x="374" y="234"/>
                    </a:lnTo>
                    <a:lnTo>
                      <a:pt x="379" y="235"/>
                    </a:lnTo>
                    <a:lnTo>
                      <a:pt x="379" y="234"/>
                    </a:lnTo>
                    <a:lnTo>
                      <a:pt x="379" y="230"/>
                    </a:lnTo>
                    <a:lnTo>
                      <a:pt x="370" y="223"/>
                    </a:lnTo>
                    <a:lnTo>
                      <a:pt x="359" y="223"/>
                    </a:lnTo>
                    <a:lnTo>
                      <a:pt x="354" y="219"/>
                    </a:lnTo>
                    <a:lnTo>
                      <a:pt x="352" y="223"/>
                    </a:lnTo>
                    <a:lnTo>
                      <a:pt x="349" y="218"/>
                    </a:lnTo>
                    <a:lnTo>
                      <a:pt x="345" y="216"/>
                    </a:lnTo>
                    <a:lnTo>
                      <a:pt x="341" y="218"/>
                    </a:lnTo>
                    <a:lnTo>
                      <a:pt x="345" y="214"/>
                    </a:lnTo>
                    <a:lnTo>
                      <a:pt x="350" y="214"/>
                    </a:lnTo>
                    <a:lnTo>
                      <a:pt x="356" y="212"/>
                    </a:lnTo>
                    <a:lnTo>
                      <a:pt x="358" y="209"/>
                    </a:lnTo>
                    <a:lnTo>
                      <a:pt x="361" y="207"/>
                    </a:lnTo>
                    <a:lnTo>
                      <a:pt x="368" y="210"/>
                    </a:lnTo>
                    <a:lnTo>
                      <a:pt x="370" y="205"/>
                    </a:lnTo>
                    <a:lnTo>
                      <a:pt x="358" y="185"/>
                    </a:lnTo>
                    <a:lnTo>
                      <a:pt x="352" y="184"/>
                    </a:lnTo>
                    <a:lnTo>
                      <a:pt x="350" y="187"/>
                    </a:lnTo>
                    <a:lnTo>
                      <a:pt x="350" y="193"/>
                    </a:lnTo>
                    <a:lnTo>
                      <a:pt x="347" y="196"/>
                    </a:lnTo>
                    <a:lnTo>
                      <a:pt x="343" y="200"/>
                    </a:lnTo>
                    <a:lnTo>
                      <a:pt x="340" y="200"/>
                    </a:lnTo>
                    <a:lnTo>
                      <a:pt x="345" y="193"/>
                    </a:lnTo>
                    <a:lnTo>
                      <a:pt x="345" y="189"/>
                    </a:lnTo>
                    <a:lnTo>
                      <a:pt x="334" y="189"/>
                    </a:lnTo>
                    <a:lnTo>
                      <a:pt x="331" y="191"/>
                    </a:lnTo>
                    <a:lnTo>
                      <a:pt x="329" y="189"/>
                    </a:lnTo>
                    <a:lnTo>
                      <a:pt x="333" y="185"/>
                    </a:lnTo>
                    <a:lnTo>
                      <a:pt x="341" y="182"/>
                    </a:lnTo>
                    <a:lnTo>
                      <a:pt x="343" y="176"/>
                    </a:lnTo>
                    <a:lnTo>
                      <a:pt x="347" y="180"/>
                    </a:lnTo>
                    <a:lnTo>
                      <a:pt x="349" y="169"/>
                    </a:lnTo>
                    <a:lnTo>
                      <a:pt x="338" y="166"/>
                    </a:lnTo>
                    <a:lnTo>
                      <a:pt x="334" y="162"/>
                    </a:lnTo>
                    <a:lnTo>
                      <a:pt x="331" y="160"/>
                    </a:lnTo>
                    <a:lnTo>
                      <a:pt x="325" y="164"/>
                    </a:lnTo>
                    <a:lnTo>
                      <a:pt x="322" y="168"/>
                    </a:lnTo>
                    <a:lnTo>
                      <a:pt x="320" y="169"/>
                    </a:lnTo>
                    <a:lnTo>
                      <a:pt x="316" y="173"/>
                    </a:lnTo>
                    <a:lnTo>
                      <a:pt x="316" y="171"/>
                    </a:lnTo>
                    <a:lnTo>
                      <a:pt x="318" y="168"/>
                    </a:lnTo>
                    <a:lnTo>
                      <a:pt x="322" y="164"/>
                    </a:lnTo>
                    <a:lnTo>
                      <a:pt x="324" y="157"/>
                    </a:lnTo>
                    <a:lnTo>
                      <a:pt x="322" y="159"/>
                    </a:lnTo>
                    <a:lnTo>
                      <a:pt x="318" y="160"/>
                    </a:lnTo>
                    <a:lnTo>
                      <a:pt x="315" y="162"/>
                    </a:lnTo>
                    <a:lnTo>
                      <a:pt x="309" y="168"/>
                    </a:lnTo>
                    <a:lnTo>
                      <a:pt x="309" y="164"/>
                    </a:lnTo>
                    <a:lnTo>
                      <a:pt x="315" y="153"/>
                    </a:lnTo>
                    <a:lnTo>
                      <a:pt x="313" y="148"/>
                    </a:lnTo>
                    <a:lnTo>
                      <a:pt x="309" y="146"/>
                    </a:lnTo>
                    <a:lnTo>
                      <a:pt x="306" y="151"/>
                    </a:lnTo>
                    <a:lnTo>
                      <a:pt x="300" y="151"/>
                    </a:lnTo>
                    <a:lnTo>
                      <a:pt x="299" y="148"/>
                    </a:lnTo>
                    <a:lnTo>
                      <a:pt x="290" y="146"/>
                    </a:lnTo>
                    <a:lnTo>
                      <a:pt x="299" y="144"/>
                    </a:lnTo>
                    <a:lnTo>
                      <a:pt x="302" y="146"/>
                    </a:lnTo>
                    <a:lnTo>
                      <a:pt x="306" y="139"/>
                    </a:lnTo>
                    <a:lnTo>
                      <a:pt x="304" y="132"/>
                    </a:lnTo>
                    <a:lnTo>
                      <a:pt x="300" y="125"/>
                    </a:lnTo>
                    <a:lnTo>
                      <a:pt x="288" y="119"/>
                    </a:lnTo>
                    <a:lnTo>
                      <a:pt x="283" y="114"/>
                    </a:lnTo>
                    <a:lnTo>
                      <a:pt x="283" y="114"/>
                    </a:lnTo>
                    <a:lnTo>
                      <a:pt x="281" y="119"/>
                    </a:lnTo>
                    <a:lnTo>
                      <a:pt x="277" y="123"/>
                    </a:lnTo>
                    <a:lnTo>
                      <a:pt x="274" y="121"/>
                    </a:lnTo>
                    <a:lnTo>
                      <a:pt x="270" y="123"/>
                    </a:lnTo>
                    <a:lnTo>
                      <a:pt x="272" y="132"/>
                    </a:lnTo>
                    <a:lnTo>
                      <a:pt x="272" y="134"/>
                    </a:lnTo>
                    <a:lnTo>
                      <a:pt x="270" y="132"/>
                    </a:lnTo>
                    <a:lnTo>
                      <a:pt x="266" y="132"/>
                    </a:lnTo>
                    <a:lnTo>
                      <a:pt x="266" y="130"/>
                    </a:lnTo>
                    <a:lnTo>
                      <a:pt x="265" y="128"/>
                    </a:lnTo>
                    <a:lnTo>
                      <a:pt x="265" y="121"/>
                    </a:lnTo>
                    <a:lnTo>
                      <a:pt x="263" y="121"/>
                    </a:lnTo>
                    <a:lnTo>
                      <a:pt x="258" y="126"/>
                    </a:lnTo>
                    <a:lnTo>
                      <a:pt x="266" y="110"/>
                    </a:lnTo>
                    <a:lnTo>
                      <a:pt x="266" y="109"/>
                    </a:lnTo>
                    <a:lnTo>
                      <a:pt x="258" y="112"/>
                    </a:lnTo>
                    <a:lnTo>
                      <a:pt x="254" y="110"/>
                    </a:lnTo>
                    <a:lnTo>
                      <a:pt x="249" y="118"/>
                    </a:lnTo>
                    <a:lnTo>
                      <a:pt x="247" y="119"/>
                    </a:lnTo>
                    <a:lnTo>
                      <a:pt x="247" y="114"/>
                    </a:lnTo>
                    <a:lnTo>
                      <a:pt x="241" y="116"/>
                    </a:lnTo>
                    <a:lnTo>
                      <a:pt x="252" y="107"/>
                    </a:lnTo>
                    <a:lnTo>
                      <a:pt x="254" y="103"/>
                    </a:lnTo>
                    <a:lnTo>
                      <a:pt x="254" y="96"/>
                    </a:lnTo>
                    <a:lnTo>
                      <a:pt x="247" y="94"/>
                    </a:lnTo>
                    <a:lnTo>
                      <a:pt x="241" y="94"/>
                    </a:lnTo>
                    <a:lnTo>
                      <a:pt x="240" y="93"/>
                    </a:lnTo>
                    <a:lnTo>
                      <a:pt x="243" y="87"/>
                    </a:lnTo>
                    <a:lnTo>
                      <a:pt x="240" y="76"/>
                    </a:lnTo>
                    <a:lnTo>
                      <a:pt x="236" y="75"/>
                    </a:lnTo>
                    <a:lnTo>
                      <a:pt x="238" y="71"/>
                    </a:lnTo>
                    <a:lnTo>
                      <a:pt x="231" y="69"/>
                    </a:lnTo>
                    <a:lnTo>
                      <a:pt x="225" y="69"/>
                    </a:lnTo>
                    <a:lnTo>
                      <a:pt x="208" y="60"/>
                    </a:lnTo>
                    <a:lnTo>
                      <a:pt x="200" y="60"/>
                    </a:lnTo>
                    <a:lnTo>
                      <a:pt x="191" y="64"/>
                    </a:lnTo>
                    <a:lnTo>
                      <a:pt x="184" y="71"/>
                    </a:lnTo>
                    <a:lnTo>
                      <a:pt x="184" y="76"/>
                    </a:lnTo>
                    <a:lnTo>
                      <a:pt x="190" y="80"/>
                    </a:lnTo>
                    <a:lnTo>
                      <a:pt x="186" y="82"/>
                    </a:lnTo>
                    <a:lnTo>
                      <a:pt x="181" y="82"/>
                    </a:lnTo>
                    <a:lnTo>
                      <a:pt x="177" y="87"/>
                    </a:lnTo>
                    <a:lnTo>
                      <a:pt x="172" y="78"/>
                    </a:lnTo>
                    <a:lnTo>
                      <a:pt x="168" y="84"/>
                    </a:lnTo>
                    <a:lnTo>
                      <a:pt x="165" y="82"/>
                    </a:lnTo>
                    <a:lnTo>
                      <a:pt x="165" y="73"/>
                    </a:lnTo>
                    <a:lnTo>
                      <a:pt x="159" y="89"/>
                    </a:lnTo>
                    <a:lnTo>
                      <a:pt x="158" y="87"/>
                    </a:lnTo>
                    <a:lnTo>
                      <a:pt x="156" y="93"/>
                    </a:lnTo>
                    <a:lnTo>
                      <a:pt x="152" y="100"/>
                    </a:lnTo>
                    <a:lnTo>
                      <a:pt x="147" y="103"/>
                    </a:lnTo>
                    <a:lnTo>
                      <a:pt x="149" y="100"/>
                    </a:lnTo>
                    <a:lnTo>
                      <a:pt x="147" y="96"/>
                    </a:lnTo>
                    <a:lnTo>
                      <a:pt x="147" y="94"/>
                    </a:lnTo>
                    <a:lnTo>
                      <a:pt x="152" y="94"/>
                    </a:lnTo>
                    <a:lnTo>
                      <a:pt x="152" y="94"/>
                    </a:lnTo>
                    <a:lnTo>
                      <a:pt x="150" y="91"/>
                    </a:lnTo>
                    <a:lnTo>
                      <a:pt x="149" y="91"/>
                    </a:lnTo>
                    <a:lnTo>
                      <a:pt x="156" y="60"/>
                    </a:lnTo>
                    <a:lnTo>
                      <a:pt x="152" y="57"/>
                    </a:lnTo>
                    <a:lnTo>
                      <a:pt x="149" y="50"/>
                    </a:lnTo>
                    <a:lnTo>
                      <a:pt x="149" y="48"/>
                    </a:lnTo>
                    <a:lnTo>
                      <a:pt x="152" y="46"/>
                    </a:lnTo>
                    <a:lnTo>
                      <a:pt x="152" y="43"/>
                    </a:lnTo>
                    <a:lnTo>
                      <a:pt x="150" y="39"/>
                    </a:lnTo>
                    <a:lnTo>
                      <a:pt x="145" y="35"/>
                    </a:lnTo>
                    <a:lnTo>
                      <a:pt x="140" y="32"/>
                    </a:lnTo>
                    <a:lnTo>
                      <a:pt x="143" y="28"/>
                    </a:lnTo>
                    <a:lnTo>
                      <a:pt x="141" y="12"/>
                    </a:lnTo>
                    <a:lnTo>
                      <a:pt x="138" y="5"/>
                    </a:lnTo>
                    <a:lnTo>
                      <a:pt x="118" y="7"/>
                    </a:lnTo>
                    <a:lnTo>
                      <a:pt x="115" y="9"/>
                    </a:lnTo>
                    <a:lnTo>
                      <a:pt x="111" y="10"/>
                    </a:lnTo>
                    <a:lnTo>
                      <a:pt x="99" y="19"/>
                    </a:lnTo>
                    <a:lnTo>
                      <a:pt x="104" y="23"/>
                    </a:lnTo>
                    <a:lnTo>
                      <a:pt x="102" y="30"/>
                    </a:lnTo>
                    <a:lnTo>
                      <a:pt x="100" y="23"/>
                    </a:lnTo>
                    <a:lnTo>
                      <a:pt x="95" y="19"/>
                    </a:lnTo>
                    <a:lnTo>
                      <a:pt x="90" y="23"/>
                    </a:lnTo>
                    <a:lnTo>
                      <a:pt x="90" y="26"/>
                    </a:lnTo>
                    <a:lnTo>
                      <a:pt x="91" y="34"/>
                    </a:lnTo>
                    <a:lnTo>
                      <a:pt x="90" y="32"/>
                    </a:lnTo>
                    <a:lnTo>
                      <a:pt x="86" y="26"/>
                    </a:lnTo>
                    <a:lnTo>
                      <a:pt x="81" y="28"/>
                    </a:lnTo>
                    <a:lnTo>
                      <a:pt x="79" y="32"/>
                    </a:lnTo>
                    <a:lnTo>
                      <a:pt x="84" y="37"/>
                    </a:lnTo>
                    <a:lnTo>
                      <a:pt x="100" y="44"/>
                    </a:lnTo>
                    <a:lnTo>
                      <a:pt x="100" y="46"/>
                    </a:lnTo>
                    <a:lnTo>
                      <a:pt x="79" y="39"/>
                    </a:lnTo>
                    <a:lnTo>
                      <a:pt x="77" y="43"/>
                    </a:lnTo>
                    <a:lnTo>
                      <a:pt x="75" y="41"/>
                    </a:lnTo>
                    <a:lnTo>
                      <a:pt x="74" y="43"/>
                    </a:lnTo>
                    <a:lnTo>
                      <a:pt x="77" y="44"/>
                    </a:lnTo>
                    <a:lnTo>
                      <a:pt x="81" y="46"/>
                    </a:lnTo>
                    <a:lnTo>
                      <a:pt x="86" y="51"/>
                    </a:lnTo>
                    <a:lnTo>
                      <a:pt x="91" y="53"/>
                    </a:lnTo>
                    <a:lnTo>
                      <a:pt x="97" y="59"/>
                    </a:lnTo>
                    <a:lnTo>
                      <a:pt x="93" y="59"/>
                    </a:lnTo>
                    <a:lnTo>
                      <a:pt x="83" y="50"/>
                    </a:lnTo>
                    <a:lnTo>
                      <a:pt x="75" y="48"/>
                    </a:lnTo>
                    <a:lnTo>
                      <a:pt x="72" y="50"/>
                    </a:lnTo>
                    <a:lnTo>
                      <a:pt x="70" y="51"/>
                    </a:lnTo>
                    <a:lnTo>
                      <a:pt x="70" y="60"/>
                    </a:lnTo>
                    <a:lnTo>
                      <a:pt x="74" y="68"/>
                    </a:lnTo>
                    <a:lnTo>
                      <a:pt x="72" y="71"/>
                    </a:lnTo>
                    <a:lnTo>
                      <a:pt x="74" y="76"/>
                    </a:lnTo>
                    <a:lnTo>
                      <a:pt x="79" y="78"/>
                    </a:lnTo>
                    <a:lnTo>
                      <a:pt x="83" y="78"/>
                    </a:lnTo>
                    <a:lnTo>
                      <a:pt x="84" y="76"/>
                    </a:lnTo>
                    <a:lnTo>
                      <a:pt x="84" y="78"/>
                    </a:lnTo>
                    <a:lnTo>
                      <a:pt x="83" y="84"/>
                    </a:lnTo>
                    <a:lnTo>
                      <a:pt x="81" y="87"/>
                    </a:lnTo>
                    <a:lnTo>
                      <a:pt x="75" y="87"/>
                    </a:lnTo>
                    <a:lnTo>
                      <a:pt x="74" y="94"/>
                    </a:lnTo>
                    <a:lnTo>
                      <a:pt x="66" y="100"/>
                    </a:lnTo>
                    <a:lnTo>
                      <a:pt x="68" y="101"/>
                    </a:lnTo>
                    <a:lnTo>
                      <a:pt x="72" y="105"/>
                    </a:lnTo>
                    <a:lnTo>
                      <a:pt x="72" y="110"/>
                    </a:lnTo>
                    <a:lnTo>
                      <a:pt x="75" y="116"/>
                    </a:lnTo>
                    <a:lnTo>
                      <a:pt x="83" y="118"/>
                    </a:lnTo>
                    <a:lnTo>
                      <a:pt x="86" y="118"/>
                    </a:lnTo>
                    <a:lnTo>
                      <a:pt x="88" y="121"/>
                    </a:lnTo>
                    <a:lnTo>
                      <a:pt x="86" y="130"/>
                    </a:lnTo>
                    <a:lnTo>
                      <a:pt x="84" y="132"/>
                    </a:lnTo>
                    <a:lnTo>
                      <a:pt x="84" y="146"/>
                    </a:lnTo>
                    <a:lnTo>
                      <a:pt x="83" y="151"/>
                    </a:lnTo>
                    <a:lnTo>
                      <a:pt x="81" y="150"/>
                    </a:lnTo>
                    <a:lnTo>
                      <a:pt x="83" y="143"/>
                    </a:lnTo>
                    <a:lnTo>
                      <a:pt x="81" y="141"/>
                    </a:lnTo>
                    <a:lnTo>
                      <a:pt x="79" y="143"/>
                    </a:lnTo>
                    <a:lnTo>
                      <a:pt x="75" y="141"/>
                    </a:lnTo>
                    <a:lnTo>
                      <a:pt x="66" y="144"/>
                    </a:lnTo>
                    <a:lnTo>
                      <a:pt x="61" y="150"/>
                    </a:lnTo>
                    <a:lnTo>
                      <a:pt x="56" y="148"/>
                    </a:lnTo>
                    <a:lnTo>
                      <a:pt x="66" y="139"/>
                    </a:lnTo>
                    <a:lnTo>
                      <a:pt x="74" y="137"/>
                    </a:lnTo>
                    <a:lnTo>
                      <a:pt x="75" y="135"/>
                    </a:lnTo>
                    <a:lnTo>
                      <a:pt x="79" y="134"/>
                    </a:lnTo>
                    <a:lnTo>
                      <a:pt x="83" y="135"/>
                    </a:lnTo>
                    <a:lnTo>
                      <a:pt x="81" y="130"/>
                    </a:lnTo>
                    <a:lnTo>
                      <a:pt x="81" y="126"/>
                    </a:lnTo>
                    <a:lnTo>
                      <a:pt x="75" y="125"/>
                    </a:lnTo>
                    <a:lnTo>
                      <a:pt x="61" y="105"/>
                    </a:lnTo>
                    <a:lnTo>
                      <a:pt x="58" y="96"/>
                    </a:lnTo>
                    <a:lnTo>
                      <a:pt x="61" y="78"/>
                    </a:lnTo>
                    <a:lnTo>
                      <a:pt x="54" y="66"/>
                    </a:lnTo>
                    <a:lnTo>
                      <a:pt x="56" y="57"/>
                    </a:lnTo>
                    <a:lnTo>
                      <a:pt x="61" y="44"/>
                    </a:lnTo>
                    <a:lnTo>
                      <a:pt x="63" y="35"/>
                    </a:lnTo>
                    <a:lnTo>
                      <a:pt x="84" y="7"/>
                    </a:lnTo>
                    <a:lnTo>
                      <a:pt x="84" y="5"/>
                    </a:lnTo>
                    <a:lnTo>
                      <a:pt x="79" y="1"/>
                    </a:lnTo>
                    <a:lnTo>
                      <a:pt x="56" y="0"/>
                    </a:lnTo>
                    <a:lnTo>
                      <a:pt x="34" y="12"/>
                    </a:lnTo>
                    <a:lnTo>
                      <a:pt x="24" y="21"/>
                    </a:lnTo>
                    <a:lnTo>
                      <a:pt x="22" y="28"/>
                    </a:lnTo>
                    <a:lnTo>
                      <a:pt x="18" y="34"/>
                    </a:lnTo>
                    <a:lnTo>
                      <a:pt x="16" y="35"/>
                    </a:lnTo>
                    <a:lnTo>
                      <a:pt x="13" y="43"/>
                    </a:lnTo>
                    <a:lnTo>
                      <a:pt x="15" y="46"/>
                    </a:lnTo>
                    <a:lnTo>
                      <a:pt x="11" y="50"/>
                    </a:lnTo>
                    <a:lnTo>
                      <a:pt x="11" y="57"/>
                    </a:lnTo>
                    <a:lnTo>
                      <a:pt x="15" y="59"/>
                    </a:lnTo>
                    <a:lnTo>
                      <a:pt x="9" y="59"/>
                    </a:lnTo>
                    <a:lnTo>
                      <a:pt x="8" y="66"/>
                    </a:lnTo>
                    <a:lnTo>
                      <a:pt x="6" y="68"/>
                    </a:lnTo>
                    <a:lnTo>
                      <a:pt x="6" y="75"/>
                    </a:lnTo>
                    <a:lnTo>
                      <a:pt x="2" y="78"/>
                    </a:lnTo>
                    <a:lnTo>
                      <a:pt x="4" y="89"/>
                    </a:lnTo>
                    <a:lnTo>
                      <a:pt x="9" y="89"/>
                    </a:lnTo>
                    <a:lnTo>
                      <a:pt x="6" y="91"/>
                    </a:lnTo>
                    <a:lnTo>
                      <a:pt x="2" y="94"/>
                    </a:lnTo>
                    <a:lnTo>
                      <a:pt x="0" y="100"/>
                    </a:lnTo>
                    <a:lnTo>
                      <a:pt x="4" y="110"/>
                    </a:lnTo>
                    <a:lnTo>
                      <a:pt x="2" y="116"/>
                    </a:lnTo>
                    <a:lnTo>
                      <a:pt x="2" y="128"/>
                    </a:lnTo>
                    <a:lnTo>
                      <a:pt x="4" y="134"/>
                    </a:lnTo>
                    <a:lnTo>
                      <a:pt x="34" y="137"/>
                    </a:lnTo>
                    <a:lnTo>
                      <a:pt x="43" y="146"/>
                    </a:lnTo>
                    <a:lnTo>
                      <a:pt x="49" y="150"/>
                    </a:lnTo>
                    <a:lnTo>
                      <a:pt x="40" y="153"/>
                    </a:lnTo>
                    <a:lnTo>
                      <a:pt x="31" y="153"/>
                    </a:lnTo>
                    <a:lnTo>
                      <a:pt x="22" y="148"/>
                    </a:lnTo>
                    <a:lnTo>
                      <a:pt x="11" y="146"/>
                    </a:lnTo>
                    <a:lnTo>
                      <a:pt x="13" y="150"/>
                    </a:lnTo>
                    <a:lnTo>
                      <a:pt x="11" y="155"/>
                    </a:lnTo>
                    <a:lnTo>
                      <a:pt x="25" y="175"/>
                    </a:lnTo>
                    <a:lnTo>
                      <a:pt x="34" y="182"/>
                    </a:lnTo>
                    <a:lnTo>
                      <a:pt x="31" y="182"/>
                    </a:lnTo>
                    <a:lnTo>
                      <a:pt x="36" y="184"/>
                    </a:lnTo>
                    <a:lnTo>
                      <a:pt x="38" y="182"/>
                    </a:lnTo>
                    <a:lnTo>
                      <a:pt x="41" y="182"/>
                    </a:lnTo>
                    <a:lnTo>
                      <a:pt x="49" y="184"/>
                    </a:lnTo>
                    <a:lnTo>
                      <a:pt x="56" y="182"/>
                    </a:lnTo>
                    <a:lnTo>
                      <a:pt x="58" y="176"/>
                    </a:lnTo>
                    <a:lnTo>
                      <a:pt x="58" y="184"/>
                    </a:lnTo>
                    <a:lnTo>
                      <a:pt x="61" y="191"/>
                    </a:lnTo>
                    <a:lnTo>
                      <a:pt x="66" y="196"/>
                    </a:lnTo>
                    <a:lnTo>
                      <a:pt x="74" y="198"/>
                    </a:lnTo>
                    <a:lnTo>
                      <a:pt x="77" y="198"/>
                    </a:lnTo>
                    <a:lnTo>
                      <a:pt x="74" y="194"/>
                    </a:lnTo>
                    <a:lnTo>
                      <a:pt x="77" y="194"/>
                    </a:lnTo>
                    <a:lnTo>
                      <a:pt x="106" y="201"/>
                    </a:lnTo>
                    <a:lnTo>
                      <a:pt x="106" y="200"/>
                    </a:lnTo>
                    <a:lnTo>
                      <a:pt x="113" y="196"/>
                    </a:lnTo>
                    <a:lnTo>
                      <a:pt x="124" y="203"/>
                    </a:lnTo>
                    <a:lnTo>
                      <a:pt x="127" y="203"/>
                    </a:lnTo>
                    <a:lnTo>
                      <a:pt x="127" y="205"/>
                    </a:lnTo>
                    <a:lnTo>
                      <a:pt x="129" y="203"/>
                    </a:lnTo>
                    <a:lnTo>
                      <a:pt x="129" y="203"/>
                    </a:lnTo>
                    <a:lnTo>
                      <a:pt x="131" y="205"/>
                    </a:lnTo>
                    <a:lnTo>
                      <a:pt x="134" y="201"/>
                    </a:lnTo>
                    <a:lnTo>
                      <a:pt x="138" y="200"/>
                    </a:lnTo>
                    <a:lnTo>
                      <a:pt x="141" y="201"/>
                    </a:lnTo>
                    <a:lnTo>
                      <a:pt x="145" y="209"/>
                    </a:lnTo>
                    <a:lnTo>
                      <a:pt x="149" y="209"/>
                    </a:lnTo>
                    <a:lnTo>
                      <a:pt x="147" y="205"/>
                    </a:lnTo>
                    <a:lnTo>
                      <a:pt x="141" y="198"/>
                    </a:lnTo>
                    <a:lnTo>
                      <a:pt x="134" y="194"/>
                    </a:lnTo>
                    <a:lnTo>
                      <a:pt x="136" y="191"/>
                    </a:lnTo>
                    <a:lnTo>
                      <a:pt x="156" y="198"/>
                    </a:lnTo>
                    <a:lnTo>
                      <a:pt x="159" y="196"/>
                    </a:lnTo>
                    <a:lnTo>
                      <a:pt x="161" y="198"/>
                    </a:lnTo>
                    <a:lnTo>
                      <a:pt x="163" y="198"/>
                    </a:lnTo>
                    <a:lnTo>
                      <a:pt x="166" y="205"/>
                    </a:lnTo>
                    <a:lnTo>
                      <a:pt x="181" y="201"/>
                    </a:lnTo>
                    <a:lnTo>
                      <a:pt x="183" y="200"/>
                    </a:lnTo>
                    <a:lnTo>
                      <a:pt x="177" y="182"/>
                    </a:lnTo>
                    <a:lnTo>
                      <a:pt x="174" y="182"/>
                    </a:lnTo>
                    <a:lnTo>
                      <a:pt x="170" y="180"/>
                    </a:lnTo>
                    <a:lnTo>
                      <a:pt x="174" y="176"/>
                    </a:lnTo>
                    <a:lnTo>
                      <a:pt x="181" y="178"/>
                    </a:lnTo>
                    <a:lnTo>
                      <a:pt x="191" y="189"/>
                    </a:lnTo>
                    <a:lnTo>
                      <a:pt x="193" y="185"/>
                    </a:lnTo>
                    <a:lnTo>
                      <a:pt x="197" y="187"/>
                    </a:lnTo>
                    <a:lnTo>
                      <a:pt x="200" y="187"/>
                    </a:lnTo>
                    <a:lnTo>
                      <a:pt x="200" y="205"/>
                    </a:lnTo>
                    <a:lnTo>
                      <a:pt x="202" y="209"/>
                    </a:lnTo>
                    <a:lnTo>
                      <a:pt x="206" y="203"/>
                    </a:lnTo>
                    <a:lnTo>
                      <a:pt x="208" y="205"/>
                    </a:lnTo>
                    <a:lnTo>
                      <a:pt x="211" y="205"/>
                    </a:lnTo>
                    <a:lnTo>
                      <a:pt x="213" y="207"/>
                    </a:lnTo>
                    <a:lnTo>
                      <a:pt x="213" y="210"/>
                    </a:lnTo>
                    <a:lnTo>
                      <a:pt x="209" y="214"/>
                    </a:lnTo>
                    <a:lnTo>
                      <a:pt x="213" y="214"/>
                    </a:lnTo>
                    <a:lnTo>
                      <a:pt x="231" y="230"/>
                    </a:lnTo>
                    <a:lnTo>
                      <a:pt x="233" y="237"/>
                    </a:lnTo>
                    <a:lnTo>
                      <a:pt x="225" y="243"/>
                    </a:lnTo>
                    <a:lnTo>
                      <a:pt x="220" y="241"/>
                    </a:lnTo>
                    <a:lnTo>
                      <a:pt x="216" y="241"/>
                    </a:lnTo>
                    <a:lnTo>
                      <a:pt x="216" y="248"/>
                    </a:lnTo>
                    <a:lnTo>
                      <a:pt x="216" y="257"/>
                    </a:lnTo>
                    <a:lnTo>
                      <a:pt x="231" y="250"/>
                    </a:lnTo>
                    <a:lnTo>
                      <a:pt x="233" y="244"/>
                    </a:lnTo>
                    <a:lnTo>
                      <a:pt x="238" y="246"/>
                    </a:lnTo>
                    <a:lnTo>
                      <a:pt x="241" y="243"/>
                    </a:lnTo>
                    <a:lnTo>
                      <a:pt x="249" y="241"/>
                    </a:lnTo>
                    <a:lnTo>
                      <a:pt x="254" y="243"/>
                    </a:lnTo>
                    <a:lnTo>
                      <a:pt x="245" y="244"/>
                    </a:lnTo>
                    <a:lnTo>
                      <a:pt x="247" y="246"/>
                    </a:lnTo>
                    <a:lnTo>
                      <a:pt x="245" y="250"/>
                    </a:lnTo>
                    <a:lnTo>
                      <a:pt x="256" y="264"/>
                    </a:lnTo>
                    <a:lnTo>
                      <a:pt x="258" y="262"/>
                    </a:lnTo>
                    <a:lnTo>
                      <a:pt x="254" y="259"/>
                    </a:lnTo>
                    <a:lnTo>
                      <a:pt x="256" y="255"/>
                    </a:lnTo>
                    <a:lnTo>
                      <a:pt x="261" y="257"/>
                    </a:lnTo>
                    <a:lnTo>
                      <a:pt x="259" y="268"/>
                    </a:lnTo>
                    <a:lnTo>
                      <a:pt x="261" y="273"/>
                    </a:lnTo>
                    <a:lnTo>
                      <a:pt x="266" y="276"/>
                    </a:lnTo>
                    <a:lnTo>
                      <a:pt x="270" y="273"/>
                    </a:lnTo>
                    <a:lnTo>
                      <a:pt x="275" y="280"/>
                    </a:lnTo>
                    <a:lnTo>
                      <a:pt x="277" y="293"/>
                    </a:lnTo>
                    <a:lnTo>
                      <a:pt x="279" y="294"/>
                    </a:lnTo>
                    <a:lnTo>
                      <a:pt x="281" y="301"/>
                    </a:lnTo>
                    <a:lnTo>
                      <a:pt x="283" y="305"/>
                    </a:lnTo>
                    <a:lnTo>
                      <a:pt x="284" y="316"/>
                    </a:lnTo>
                    <a:lnTo>
                      <a:pt x="286" y="318"/>
                    </a:lnTo>
                    <a:lnTo>
                      <a:pt x="284" y="321"/>
                    </a:lnTo>
                    <a:lnTo>
                      <a:pt x="283" y="325"/>
                    </a:lnTo>
                    <a:lnTo>
                      <a:pt x="277" y="326"/>
                    </a:lnTo>
                    <a:lnTo>
                      <a:pt x="275" y="328"/>
                    </a:lnTo>
                    <a:lnTo>
                      <a:pt x="275" y="339"/>
                    </a:lnTo>
                    <a:lnTo>
                      <a:pt x="274" y="341"/>
                    </a:lnTo>
                    <a:lnTo>
                      <a:pt x="270" y="341"/>
                    </a:lnTo>
                    <a:lnTo>
                      <a:pt x="252" y="362"/>
                    </a:lnTo>
                    <a:lnTo>
                      <a:pt x="252" y="366"/>
                    </a:lnTo>
                    <a:lnTo>
                      <a:pt x="256" y="371"/>
                    </a:lnTo>
                    <a:lnTo>
                      <a:pt x="261" y="376"/>
                    </a:lnTo>
                    <a:lnTo>
                      <a:pt x="263" y="382"/>
                    </a:lnTo>
                    <a:lnTo>
                      <a:pt x="265" y="382"/>
                    </a:lnTo>
                    <a:lnTo>
                      <a:pt x="265" y="389"/>
                    </a:lnTo>
                    <a:lnTo>
                      <a:pt x="259" y="387"/>
                    </a:lnTo>
                    <a:lnTo>
                      <a:pt x="259" y="389"/>
                    </a:lnTo>
                    <a:lnTo>
                      <a:pt x="256" y="385"/>
                    </a:lnTo>
                    <a:lnTo>
                      <a:pt x="254" y="389"/>
                    </a:lnTo>
                    <a:lnTo>
                      <a:pt x="252" y="389"/>
                    </a:lnTo>
                    <a:lnTo>
                      <a:pt x="247" y="393"/>
                    </a:lnTo>
                    <a:lnTo>
                      <a:pt x="240" y="393"/>
                    </a:lnTo>
                    <a:lnTo>
                      <a:pt x="240" y="396"/>
                    </a:lnTo>
                    <a:lnTo>
                      <a:pt x="238" y="396"/>
                    </a:lnTo>
                    <a:lnTo>
                      <a:pt x="233" y="394"/>
                    </a:lnTo>
                    <a:lnTo>
                      <a:pt x="224" y="394"/>
                    </a:lnTo>
                    <a:lnTo>
                      <a:pt x="218" y="393"/>
                    </a:lnTo>
                    <a:lnTo>
                      <a:pt x="213" y="393"/>
                    </a:lnTo>
                    <a:lnTo>
                      <a:pt x="209" y="391"/>
                    </a:lnTo>
                    <a:lnTo>
                      <a:pt x="208" y="389"/>
                    </a:lnTo>
                    <a:lnTo>
                      <a:pt x="204" y="389"/>
                    </a:lnTo>
                    <a:lnTo>
                      <a:pt x="208" y="393"/>
                    </a:lnTo>
                    <a:lnTo>
                      <a:pt x="204" y="393"/>
                    </a:lnTo>
                    <a:lnTo>
                      <a:pt x="204" y="400"/>
                    </a:lnTo>
                    <a:lnTo>
                      <a:pt x="200" y="401"/>
                    </a:lnTo>
                    <a:lnTo>
                      <a:pt x="195" y="405"/>
                    </a:lnTo>
                    <a:lnTo>
                      <a:pt x="193" y="410"/>
                    </a:lnTo>
                    <a:lnTo>
                      <a:pt x="193" y="419"/>
                    </a:lnTo>
                    <a:lnTo>
                      <a:pt x="195" y="425"/>
                    </a:lnTo>
                    <a:lnTo>
                      <a:pt x="199" y="428"/>
                    </a:lnTo>
                    <a:lnTo>
                      <a:pt x="202" y="428"/>
                    </a:lnTo>
                    <a:lnTo>
                      <a:pt x="206" y="434"/>
                    </a:lnTo>
                    <a:lnTo>
                      <a:pt x="208" y="432"/>
                    </a:lnTo>
                    <a:lnTo>
                      <a:pt x="215" y="434"/>
                    </a:lnTo>
                    <a:lnTo>
                      <a:pt x="215" y="435"/>
                    </a:lnTo>
                    <a:lnTo>
                      <a:pt x="216" y="435"/>
                    </a:lnTo>
                    <a:lnTo>
                      <a:pt x="224" y="434"/>
                    </a:lnTo>
                    <a:lnTo>
                      <a:pt x="222" y="430"/>
                    </a:lnTo>
                    <a:lnTo>
                      <a:pt x="227" y="430"/>
                    </a:lnTo>
                    <a:lnTo>
                      <a:pt x="229" y="428"/>
                    </a:lnTo>
                    <a:lnTo>
                      <a:pt x="229" y="426"/>
                    </a:lnTo>
                    <a:lnTo>
                      <a:pt x="227" y="423"/>
                    </a:lnTo>
                    <a:lnTo>
                      <a:pt x="233" y="421"/>
                    </a:lnTo>
                    <a:lnTo>
                      <a:pt x="236" y="421"/>
                    </a:lnTo>
                    <a:lnTo>
                      <a:pt x="238" y="425"/>
                    </a:lnTo>
                    <a:lnTo>
                      <a:pt x="238" y="426"/>
                    </a:lnTo>
                    <a:lnTo>
                      <a:pt x="245" y="426"/>
                    </a:lnTo>
                    <a:lnTo>
                      <a:pt x="249" y="428"/>
                    </a:lnTo>
                    <a:lnTo>
                      <a:pt x="249" y="425"/>
                    </a:lnTo>
                    <a:lnTo>
                      <a:pt x="250" y="423"/>
                    </a:lnTo>
                    <a:lnTo>
                      <a:pt x="250" y="425"/>
                    </a:lnTo>
                    <a:lnTo>
                      <a:pt x="249" y="419"/>
                    </a:lnTo>
                    <a:lnTo>
                      <a:pt x="243" y="418"/>
                    </a:lnTo>
                    <a:lnTo>
                      <a:pt x="243" y="414"/>
                    </a:lnTo>
                    <a:lnTo>
                      <a:pt x="247" y="414"/>
                    </a:lnTo>
                    <a:lnTo>
                      <a:pt x="249" y="412"/>
                    </a:lnTo>
                    <a:lnTo>
                      <a:pt x="249" y="418"/>
                    </a:lnTo>
                    <a:lnTo>
                      <a:pt x="252" y="416"/>
                    </a:lnTo>
                    <a:lnTo>
                      <a:pt x="252" y="418"/>
                    </a:lnTo>
                    <a:lnTo>
                      <a:pt x="254" y="419"/>
                    </a:lnTo>
                    <a:lnTo>
                      <a:pt x="256" y="419"/>
                    </a:lnTo>
                    <a:lnTo>
                      <a:pt x="259" y="418"/>
                    </a:lnTo>
                    <a:lnTo>
                      <a:pt x="259" y="418"/>
                    </a:lnTo>
                    <a:lnTo>
                      <a:pt x="263" y="423"/>
                    </a:lnTo>
                    <a:lnTo>
                      <a:pt x="265" y="421"/>
                    </a:lnTo>
                    <a:lnTo>
                      <a:pt x="266" y="421"/>
                    </a:lnTo>
                    <a:lnTo>
                      <a:pt x="268" y="423"/>
                    </a:lnTo>
                    <a:lnTo>
                      <a:pt x="268" y="425"/>
                    </a:lnTo>
                    <a:lnTo>
                      <a:pt x="270" y="432"/>
                    </a:lnTo>
                    <a:lnTo>
                      <a:pt x="272" y="432"/>
                    </a:lnTo>
                    <a:lnTo>
                      <a:pt x="274" y="435"/>
                    </a:lnTo>
                    <a:lnTo>
                      <a:pt x="275" y="439"/>
                    </a:lnTo>
                    <a:lnTo>
                      <a:pt x="275" y="441"/>
                    </a:lnTo>
                    <a:lnTo>
                      <a:pt x="275" y="443"/>
                    </a:lnTo>
                    <a:lnTo>
                      <a:pt x="275" y="444"/>
                    </a:lnTo>
                    <a:lnTo>
                      <a:pt x="277" y="444"/>
                    </a:lnTo>
                    <a:lnTo>
                      <a:pt x="279" y="444"/>
                    </a:lnTo>
                    <a:lnTo>
                      <a:pt x="281" y="450"/>
                    </a:lnTo>
                    <a:lnTo>
                      <a:pt x="283" y="450"/>
                    </a:lnTo>
                    <a:lnTo>
                      <a:pt x="284" y="448"/>
                    </a:lnTo>
                    <a:lnTo>
                      <a:pt x="286" y="450"/>
                    </a:lnTo>
                    <a:lnTo>
                      <a:pt x="286" y="451"/>
                    </a:lnTo>
                    <a:lnTo>
                      <a:pt x="288" y="455"/>
                    </a:lnTo>
                    <a:lnTo>
                      <a:pt x="290" y="455"/>
                    </a:lnTo>
                    <a:lnTo>
                      <a:pt x="291" y="453"/>
                    </a:lnTo>
                    <a:lnTo>
                      <a:pt x="293" y="450"/>
                    </a:lnTo>
                    <a:lnTo>
                      <a:pt x="295" y="453"/>
                    </a:lnTo>
                    <a:lnTo>
                      <a:pt x="299" y="455"/>
                    </a:lnTo>
                    <a:lnTo>
                      <a:pt x="299" y="457"/>
                    </a:lnTo>
                    <a:lnTo>
                      <a:pt x="302" y="457"/>
                    </a:lnTo>
                    <a:lnTo>
                      <a:pt x="299" y="462"/>
                    </a:lnTo>
                    <a:lnTo>
                      <a:pt x="293" y="464"/>
                    </a:lnTo>
                    <a:lnTo>
                      <a:pt x="290" y="460"/>
                    </a:lnTo>
                    <a:lnTo>
                      <a:pt x="297" y="475"/>
                    </a:lnTo>
                    <a:lnTo>
                      <a:pt x="300" y="475"/>
                    </a:lnTo>
                    <a:lnTo>
                      <a:pt x="302" y="478"/>
                    </a:lnTo>
                    <a:lnTo>
                      <a:pt x="302" y="48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89" name="Freeform 1826">
                <a:extLst>
                  <a:ext uri="{FF2B5EF4-FFF2-40B4-BE49-F238E27FC236}">
                    <a16:creationId xmlns:a16="http://schemas.microsoft.com/office/drawing/2014/main" id="{91BA8D43-318B-8F49-AF05-8C1343DB1E65}"/>
                  </a:ext>
                </a:extLst>
              </p:cNvPr>
              <p:cNvSpPr>
                <a:spLocks/>
              </p:cNvSpPr>
              <p:nvPr/>
            </p:nvSpPr>
            <p:spPr bwMode="auto">
              <a:xfrm>
                <a:off x="1253" y="931"/>
                <a:ext cx="461" cy="518"/>
              </a:xfrm>
              <a:custGeom>
                <a:avLst/>
                <a:gdLst>
                  <a:gd name="T0" fmla="*/ 327 w 461"/>
                  <a:gd name="T1" fmla="*/ 485 h 518"/>
                  <a:gd name="T2" fmla="*/ 343 w 461"/>
                  <a:gd name="T3" fmla="*/ 501 h 518"/>
                  <a:gd name="T4" fmla="*/ 374 w 461"/>
                  <a:gd name="T5" fmla="*/ 510 h 518"/>
                  <a:gd name="T6" fmla="*/ 366 w 461"/>
                  <a:gd name="T7" fmla="*/ 485 h 518"/>
                  <a:gd name="T8" fmla="*/ 359 w 461"/>
                  <a:gd name="T9" fmla="*/ 462 h 518"/>
                  <a:gd name="T10" fmla="*/ 395 w 461"/>
                  <a:gd name="T11" fmla="*/ 482 h 518"/>
                  <a:gd name="T12" fmla="*/ 404 w 461"/>
                  <a:gd name="T13" fmla="*/ 484 h 518"/>
                  <a:gd name="T14" fmla="*/ 404 w 461"/>
                  <a:gd name="T15" fmla="*/ 469 h 518"/>
                  <a:gd name="T16" fmla="*/ 399 w 461"/>
                  <a:gd name="T17" fmla="*/ 432 h 518"/>
                  <a:gd name="T18" fmla="*/ 384 w 461"/>
                  <a:gd name="T19" fmla="*/ 416 h 518"/>
                  <a:gd name="T20" fmla="*/ 366 w 461"/>
                  <a:gd name="T21" fmla="*/ 393 h 518"/>
                  <a:gd name="T22" fmla="*/ 361 w 461"/>
                  <a:gd name="T23" fmla="*/ 373 h 518"/>
                  <a:gd name="T24" fmla="*/ 366 w 461"/>
                  <a:gd name="T25" fmla="*/ 357 h 518"/>
                  <a:gd name="T26" fmla="*/ 388 w 461"/>
                  <a:gd name="T27" fmla="*/ 364 h 518"/>
                  <a:gd name="T28" fmla="*/ 416 w 461"/>
                  <a:gd name="T29" fmla="*/ 398 h 518"/>
                  <a:gd name="T30" fmla="*/ 441 w 461"/>
                  <a:gd name="T31" fmla="*/ 378 h 518"/>
                  <a:gd name="T32" fmla="*/ 452 w 461"/>
                  <a:gd name="T33" fmla="*/ 359 h 518"/>
                  <a:gd name="T34" fmla="*/ 445 w 461"/>
                  <a:gd name="T35" fmla="*/ 330 h 518"/>
                  <a:gd name="T36" fmla="*/ 418 w 461"/>
                  <a:gd name="T37" fmla="*/ 318 h 518"/>
                  <a:gd name="T38" fmla="*/ 404 w 461"/>
                  <a:gd name="T39" fmla="*/ 285 h 518"/>
                  <a:gd name="T40" fmla="*/ 374 w 461"/>
                  <a:gd name="T41" fmla="*/ 268 h 518"/>
                  <a:gd name="T42" fmla="*/ 359 w 461"/>
                  <a:gd name="T43" fmla="*/ 243 h 518"/>
                  <a:gd name="T44" fmla="*/ 379 w 461"/>
                  <a:gd name="T45" fmla="*/ 235 h 518"/>
                  <a:gd name="T46" fmla="*/ 350 w 461"/>
                  <a:gd name="T47" fmla="*/ 214 h 518"/>
                  <a:gd name="T48" fmla="*/ 343 w 461"/>
                  <a:gd name="T49" fmla="*/ 200 h 518"/>
                  <a:gd name="T50" fmla="*/ 349 w 461"/>
                  <a:gd name="T51" fmla="*/ 169 h 518"/>
                  <a:gd name="T52" fmla="*/ 324 w 461"/>
                  <a:gd name="T53" fmla="*/ 157 h 518"/>
                  <a:gd name="T54" fmla="*/ 299 w 461"/>
                  <a:gd name="T55" fmla="*/ 148 h 518"/>
                  <a:gd name="T56" fmla="*/ 277 w 461"/>
                  <a:gd name="T57" fmla="*/ 123 h 518"/>
                  <a:gd name="T58" fmla="*/ 258 w 461"/>
                  <a:gd name="T59" fmla="*/ 126 h 518"/>
                  <a:gd name="T60" fmla="*/ 254 w 461"/>
                  <a:gd name="T61" fmla="*/ 96 h 518"/>
                  <a:gd name="T62" fmla="*/ 200 w 461"/>
                  <a:gd name="T63" fmla="*/ 60 h 518"/>
                  <a:gd name="T64" fmla="*/ 165 w 461"/>
                  <a:gd name="T65" fmla="*/ 73 h 518"/>
                  <a:gd name="T66" fmla="*/ 150 w 461"/>
                  <a:gd name="T67" fmla="*/ 91 h 518"/>
                  <a:gd name="T68" fmla="*/ 143 w 461"/>
                  <a:gd name="T69" fmla="*/ 28 h 518"/>
                  <a:gd name="T70" fmla="*/ 90 w 461"/>
                  <a:gd name="T71" fmla="*/ 23 h 518"/>
                  <a:gd name="T72" fmla="*/ 77 w 461"/>
                  <a:gd name="T73" fmla="*/ 43 h 518"/>
                  <a:gd name="T74" fmla="*/ 72 w 461"/>
                  <a:gd name="T75" fmla="*/ 50 h 518"/>
                  <a:gd name="T76" fmla="*/ 81 w 461"/>
                  <a:gd name="T77" fmla="*/ 87 h 518"/>
                  <a:gd name="T78" fmla="*/ 86 w 461"/>
                  <a:gd name="T79" fmla="*/ 130 h 518"/>
                  <a:gd name="T80" fmla="*/ 56 w 461"/>
                  <a:gd name="T81" fmla="*/ 148 h 518"/>
                  <a:gd name="T82" fmla="*/ 61 w 461"/>
                  <a:gd name="T83" fmla="*/ 78 h 518"/>
                  <a:gd name="T84" fmla="*/ 22 w 461"/>
                  <a:gd name="T85" fmla="*/ 28 h 518"/>
                  <a:gd name="T86" fmla="*/ 6 w 461"/>
                  <a:gd name="T87" fmla="*/ 75 h 518"/>
                  <a:gd name="T88" fmla="*/ 34 w 461"/>
                  <a:gd name="T89" fmla="*/ 137 h 518"/>
                  <a:gd name="T90" fmla="*/ 31 w 461"/>
                  <a:gd name="T91" fmla="*/ 182 h 518"/>
                  <a:gd name="T92" fmla="*/ 77 w 461"/>
                  <a:gd name="T93" fmla="*/ 198 h 518"/>
                  <a:gd name="T94" fmla="*/ 131 w 461"/>
                  <a:gd name="T95" fmla="*/ 205 h 518"/>
                  <a:gd name="T96" fmla="*/ 159 w 461"/>
                  <a:gd name="T97" fmla="*/ 196 h 518"/>
                  <a:gd name="T98" fmla="*/ 191 w 461"/>
                  <a:gd name="T99" fmla="*/ 189 h 518"/>
                  <a:gd name="T100" fmla="*/ 209 w 461"/>
                  <a:gd name="T101" fmla="*/ 214 h 518"/>
                  <a:gd name="T102" fmla="*/ 238 w 461"/>
                  <a:gd name="T103" fmla="*/ 246 h 518"/>
                  <a:gd name="T104" fmla="*/ 261 w 461"/>
                  <a:gd name="T105" fmla="*/ 257 h 518"/>
                  <a:gd name="T106" fmla="*/ 286 w 461"/>
                  <a:gd name="T107" fmla="*/ 318 h 518"/>
                  <a:gd name="T108" fmla="*/ 261 w 461"/>
                  <a:gd name="T109" fmla="*/ 376 h 518"/>
                  <a:gd name="T110" fmla="*/ 240 w 461"/>
                  <a:gd name="T111" fmla="*/ 396 h 518"/>
                  <a:gd name="T112" fmla="*/ 204 w 461"/>
                  <a:gd name="T113" fmla="*/ 400 h 518"/>
                  <a:gd name="T114" fmla="*/ 215 w 461"/>
                  <a:gd name="T115" fmla="*/ 435 h 518"/>
                  <a:gd name="T116" fmla="*/ 238 w 461"/>
                  <a:gd name="T117" fmla="*/ 426 h 518"/>
                  <a:gd name="T118" fmla="*/ 249 w 461"/>
                  <a:gd name="T119" fmla="*/ 418 h 518"/>
                  <a:gd name="T120" fmla="*/ 268 w 461"/>
                  <a:gd name="T121" fmla="*/ 425 h 518"/>
                  <a:gd name="T122" fmla="*/ 283 w 461"/>
                  <a:gd name="T123" fmla="*/ 450 h 518"/>
                  <a:gd name="T124" fmla="*/ 302 w 461"/>
                  <a:gd name="T125" fmla="*/ 45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518">
                    <a:moveTo>
                      <a:pt x="302" y="480"/>
                    </a:moveTo>
                    <a:lnTo>
                      <a:pt x="313" y="484"/>
                    </a:lnTo>
                    <a:lnTo>
                      <a:pt x="313" y="485"/>
                    </a:lnTo>
                    <a:lnTo>
                      <a:pt x="315" y="485"/>
                    </a:lnTo>
                    <a:lnTo>
                      <a:pt x="318" y="487"/>
                    </a:lnTo>
                    <a:lnTo>
                      <a:pt x="322" y="485"/>
                    </a:lnTo>
                    <a:lnTo>
                      <a:pt x="324" y="482"/>
                    </a:lnTo>
                    <a:lnTo>
                      <a:pt x="325" y="484"/>
                    </a:lnTo>
                    <a:lnTo>
                      <a:pt x="324" y="487"/>
                    </a:lnTo>
                    <a:lnTo>
                      <a:pt x="327" y="489"/>
                    </a:lnTo>
                    <a:lnTo>
                      <a:pt x="327" y="485"/>
                    </a:lnTo>
                    <a:lnTo>
                      <a:pt x="331" y="487"/>
                    </a:lnTo>
                    <a:lnTo>
                      <a:pt x="333" y="485"/>
                    </a:lnTo>
                    <a:lnTo>
                      <a:pt x="333" y="489"/>
                    </a:lnTo>
                    <a:lnTo>
                      <a:pt x="333" y="491"/>
                    </a:lnTo>
                    <a:lnTo>
                      <a:pt x="334" y="491"/>
                    </a:lnTo>
                    <a:lnTo>
                      <a:pt x="336" y="493"/>
                    </a:lnTo>
                    <a:lnTo>
                      <a:pt x="336" y="496"/>
                    </a:lnTo>
                    <a:lnTo>
                      <a:pt x="338" y="500"/>
                    </a:lnTo>
                    <a:lnTo>
                      <a:pt x="341" y="501"/>
                    </a:lnTo>
                    <a:lnTo>
                      <a:pt x="343" y="498"/>
                    </a:lnTo>
                    <a:lnTo>
                      <a:pt x="343" y="501"/>
                    </a:lnTo>
                    <a:lnTo>
                      <a:pt x="345" y="501"/>
                    </a:lnTo>
                    <a:lnTo>
                      <a:pt x="347" y="503"/>
                    </a:lnTo>
                    <a:lnTo>
                      <a:pt x="350" y="505"/>
                    </a:lnTo>
                    <a:lnTo>
                      <a:pt x="352" y="505"/>
                    </a:lnTo>
                    <a:lnTo>
                      <a:pt x="354" y="507"/>
                    </a:lnTo>
                    <a:lnTo>
                      <a:pt x="361" y="507"/>
                    </a:lnTo>
                    <a:lnTo>
                      <a:pt x="361" y="509"/>
                    </a:lnTo>
                    <a:lnTo>
                      <a:pt x="365" y="512"/>
                    </a:lnTo>
                    <a:lnTo>
                      <a:pt x="366" y="512"/>
                    </a:lnTo>
                    <a:lnTo>
                      <a:pt x="370" y="512"/>
                    </a:lnTo>
                    <a:lnTo>
                      <a:pt x="374" y="510"/>
                    </a:lnTo>
                    <a:lnTo>
                      <a:pt x="381" y="518"/>
                    </a:lnTo>
                    <a:lnTo>
                      <a:pt x="388" y="518"/>
                    </a:lnTo>
                    <a:lnTo>
                      <a:pt x="386" y="514"/>
                    </a:lnTo>
                    <a:lnTo>
                      <a:pt x="384" y="512"/>
                    </a:lnTo>
                    <a:lnTo>
                      <a:pt x="384" y="510"/>
                    </a:lnTo>
                    <a:lnTo>
                      <a:pt x="386" y="509"/>
                    </a:lnTo>
                    <a:lnTo>
                      <a:pt x="386" y="505"/>
                    </a:lnTo>
                    <a:lnTo>
                      <a:pt x="386" y="503"/>
                    </a:lnTo>
                    <a:lnTo>
                      <a:pt x="374" y="491"/>
                    </a:lnTo>
                    <a:lnTo>
                      <a:pt x="372" y="489"/>
                    </a:lnTo>
                    <a:lnTo>
                      <a:pt x="366" y="485"/>
                    </a:lnTo>
                    <a:lnTo>
                      <a:pt x="365" y="482"/>
                    </a:lnTo>
                    <a:lnTo>
                      <a:pt x="361" y="478"/>
                    </a:lnTo>
                    <a:lnTo>
                      <a:pt x="361" y="475"/>
                    </a:lnTo>
                    <a:lnTo>
                      <a:pt x="358" y="476"/>
                    </a:lnTo>
                    <a:lnTo>
                      <a:pt x="356" y="473"/>
                    </a:lnTo>
                    <a:lnTo>
                      <a:pt x="356" y="471"/>
                    </a:lnTo>
                    <a:lnTo>
                      <a:pt x="354" y="473"/>
                    </a:lnTo>
                    <a:lnTo>
                      <a:pt x="341" y="453"/>
                    </a:lnTo>
                    <a:lnTo>
                      <a:pt x="345" y="451"/>
                    </a:lnTo>
                    <a:lnTo>
                      <a:pt x="356" y="462"/>
                    </a:lnTo>
                    <a:lnTo>
                      <a:pt x="359" y="462"/>
                    </a:lnTo>
                    <a:lnTo>
                      <a:pt x="359" y="460"/>
                    </a:lnTo>
                    <a:lnTo>
                      <a:pt x="361" y="459"/>
                    </a:lnTo>
                    <a:lnTo>
                      <a:pt x="368" y="469"/>
                    </a:lnTo>
                    <a:lnTo>
                      <a:pt x="370" y="471"/>
                    </a:lnTo>
                    <a:lnTo>
                      <a:pt x="374" y="471"/>
                    </a:lnTo>
                    <a:lnTo>
                      <a:pt x="375" y="478"/>
                    </a:lnTo>
                    <a:lnTo>
                      <a:pt x="384" y="478"/>
                    </a:lnTo>
                    <a:lnTo>
                      <a:pt x="390" y="484"/>
                    </a:lnTo>
                    <a:lnTo>
                      <a:pt x="390" y="480"/>
                    </a:lnTo>
                    <a:lnTo>
                      <a:pt x="391" y="482"/>
                    </a:lnTo>
                    <a:lnTo>
                      <a:pt x="395" y="482"/>
                    </a:lnTo>
                    <a:lnTo>
                      <a:pt x="397" y="480"/>
                    </a:lnTo>
                    <a:lnTo>
                      <a:pt x="397" y="480"/>
                    </a:lnTo>
                    <a:lnTo>
                      <a:pt x="397" y="482"/>
                    </a:lnTo>
                    <a:lnTo>
                      <a:pt x="399" y="485"/>
                    </a:lnTo>
                    <a:lnTo>
                      <a:pt x="402" y="484"/>
                    </a:lnTo>
                    <a:lnTo>
                      <a:pt x="402" y="485"/>
                    </a:lnTo>
                    <a:lnTo>
                      <a:pt x="400" y="491"/>
                    </a:lnTo>
                    <a:lnTo>
                      <a:pt x="404" y="493"/>
                    </a:lnTo>
                    <a:lnTo>
                      <a:pt x="406" y="494"/>
                    </a:lnTo>
                    <a:lnTo>
                      <a:pt x="408" y="494"/>
                    </a:lnTo>
                    <a:lnTo>
                      <a:pt x="404" y="484"/>
                    </a:lnTo>
                    <a:lnTo>
                      <a:pt x="404" y="482"/>
                    </a:lnTo>
                    <a:lnTo>
                      <a:pt x="408" y="482"/>
                    </a:lnTo>
                    <a:lnTo>
                      <a:pt x="409" y="484"/>
                    </a:lnTo>
                    <a:lnTo>
                      <a:pt x="413" y="485"/>
                    </a:lnTo>
                    <a:lnTo>
                      <a:pt x="413" y="482"/>
                    </a:lnTo>
                    <a:lnTo>
                      <a:pt x="413" y="480"/>
                    </a:lnTo>
                    <a:lnTo>
                      <a:pt x="411" y="480"/>
                    </a:lnTo>
                    <a:lnTo>
                      <a:pt x="411" y="478"/>
                    </a:lnTo>
                    <a:lnTo>
                      <a:pt x="409" y="478"/>
                    </a:lnTo>
                    <a:lnTo>
                      <a:pt x="408" y="478"/>
                    </a:lnTo>
                    <a:lnTo>
                      <a:pt x="404" y="469"/>
                    </a:lnTo>
                    <a:lnTo>
                      <a:pt x="404" y="462"/>
                    </a:lnTo>
                    <a:lnTo>
                      <a:pt x="411" y="469"/>
                    </a:lnTo>
                    <a:lnTo>
                      <a:pt x="411" y="468"/>
                    </a:lnTo>
                    <a:lnTo>
                      <a:pt x="411" y="464"/>
                    </a:lnTo>
                    <a:lnTo>
                      <a:pt x="411" y="462"/>
                    </a:lnTo>
                    <a:lnTo>
                      <a:pt x="413" y="453"/>
                    </a:lnTo>
                    <a:lnTo>
                      <a:pt x="411" y="450"/>
                    </a:lnTo>
                    <a:lnTo>
                      <a:pt x="409" y="443"/>
                    </a:lnTo>
                    <a:lnTo>
                      <a:pt x="406" y="443"/>
                    </a:lnTo>
                    <a:lnTo>
                      <a:pt x="400" y="437"/>
                    </a:lnTo>
                    <a:lnTo>
                      <a:pt x="399" y="432"/>
                    </a:lnTo>
                    <a:lnTo>
                      <a:pt x="402" y="432"/>
                    </a:lnTo>
                    <a:lnTo>
                      <a:pt x="404" y="426"/>
                    </a:lnTo>
                    <a:lnTo>
                      <a:pt x="404" y="421"/>
                    </a:lnTo>
                    <a:lnTo>
                      <a:pt x="400" y="423"/>
                    </a:lnTo>
                    <a:lnTo>
                      <a:pt x="400" y="421"/>
                    </a:lnTo>
                    <a:lnTo>
                      <a:pt x="399" y="418"/>
                    </a:lnTo>
                    <a:lnTo>
                      <a:pt x="399" y="418"/>
                    </a:lnTo>
                    <a:lnTo>
                      <a:pt x="393" y="421"/>
                    </a:lnTo>
                    <a:lnTo>
                      <a:pt x="393" y="412"/>
                    </a:lnTo>
                    <a:lnTo>
                      <a:pt x="390" y="412"/>
                    </a:lnTo>
                    <a:lnTo>
                      <a:pt x="384" y="416"/>
                    </a:lnTo>
                    <a:lnTo>
                      <a:pt x="383" y="414"/>
                    </a:lnTo>
                    <a:lnTo>
                      <a:pt x="386" y="409"/>
                    </a:lnTo>
                    <a:lnTo>
                      <a:pt x="383" y="409"/>
                    </a:lnTo>
                    <a:lnTo>
                      <a:pt x="379" y="409"/>
                    </a:lnTo>
                    <a:lnTo>
                      <a:pt x="377" y="409"/>
                    </a:lnTo>
                    <a:lnTo>
                      <a:pt x="377" y="414"/>
                    </a:lnTo>
                    <a:lnTo>
                      <a:pt x="372" y="400"/>
                    </a:lnTo>
                    <a:lnTo>
                      <a:pt x="368" y="398"/>
                    </a:lnTo>
                    <a:lnTo>
                      <a:pt x="368" y="396"/>
                    </a:lnTo>
                    <a:lnTo>
                      <a:pt x="368" y="394"/>
                    </a:lnTo>
                    <a:lnTo>
                      <a:pt x="366" y="393"/>
                    </a:lnTo>
                    <a:lnTo>
                      <a:pt x="368" y="391"/>
                    </a:lnTo>
                    <a:lnTo>
                      <a:pt x="366" y="389"/>
                    </a:lnTo>
                    <a:lnTo>
                      <a:pt x="366" y="385"/>
                    </a:lnTo>
                    <a:lnTo>
                      <a:pt x="366" y="384"/>
                    </a:lnTo>
                    <a:lnTo>
                      <a:pt x="363" y="382"/>
                    </a:lnTo>
                    <a:lnTo>
                      <a:pt x="358" y="384"/>
                    </a:lnTo>
                    <a:lnTo>
                      <a:pt x="356" y="384"/>
                    </a:lnTo>
                    <a:lnTo>
                      <a:pt x="358" y="378"/>
                    </a:lnTo>
                    <a:lnTo>
                      <a:pt x="358" y="373"/>
                    </a:lnTo>
                    <a:lnTo>
                      <a:pt x="359" y="371"/>
                    </a:lnTo>
                    <a:lnTo>
                      <a:pt x="361" y="373"/>
                    </a:lnTo>
                    <a:lnTo>
                      <a:pt x="366" y="369"/>
                    </a:lnTo>
                    <a:lnTo>
                      <a:pt x="368" y="369"/>
                    </a:lnTo>
                    <a:lnTo>
                      <a:pt x="366" y="366"/>
                    </a:lnTo>
                    <a:lnTo>
                      <a:pt x="363" y="360"/>
                    </a:lnTo>
                    <a:lnTo>
                      <a:pt x="358" y="360"/>
                    </a:lnTo>
                    <a:lnTo>
                      <a:pt x="356" y="359"/>
                    </a:lnTo>
                    <a:lnTo>
                      <a:pt x="352" y="353"/>
                    </a:lnTo>
                    <a:lnTo>
                      <a:pt x="358" y="353"/>
                    </a:lnTo>
                    <a:lnTo>
                      <a:pt x="358" y="350"/>
                    </a:lnTo>
                    <a:lnTo>
                      <a:pt x="359" y="350"/>
                    </a:lnTo>
                    <a:lnTo>
                      <a:pt x="366" y="357"/>
                    </a:lnTo>
                    <a:lnTo>
                      <a:pt x="368" y="357"/>
                    </a:lnTo>
                    <a:lnTo>
                      <a:pt x="366" y="350"/>
                    </a:lnTo>
                    <a:lnTo>
                      <a:pt x="368" y="350"/>
                    </a:lnTo>
                    <a:lnTo>
                      <a:pt x="365" y="346"/>
                    </a:lnTo>
                    <a:lnTo>
                      <a:pt x="366" y="344"/>
                    </a:lnTo>
                    <a:lnTo>
                      <a:pt x="370" y="346"/>
                    </a:lnTo>
                    <a:lnTo>
                      <a:pt x="374" y="348"/>
                    </a:lnTo>
                    <a:lnTo>
                      <a:pt x="374" y="351"/>
                    </a:lnTo>
                    <a:lnTo>
                      <a:pt x="372" y="355"/>
                    </a:lnTo>
                    <a:lnTo>
                      <a:pt x="377" y="357"/>
                    </a:lnTo>
                    <a:lnTo>
                      <a:pt x="388" y="364"/>
                    </a:lnTo>
                    <a:lnTo>
                      <a:pt x="390" y="369"/>
                    </a:lnTo>
                    <a:lnTo>
                      <a:pt x="395" y="369"/>
                    </a:lnTo>
                    <a:lnTo>
                      <a:pt x="399" y="368"/>
                    </a:lnTo>
                    <a:lnTo>
                      <a:pt x="397" y="373"/>
                    </a:lnTo>
                    <a:lnTo>
                      <a:pt x="399" y="382"/>
                    </a:lnTo>
                    <a:lnTo>
                      <a:pt x="404" y="391"/>
                    </a:lnTo>
                    <a:lnTo>
                      <a:pt x="409" y="387"/>
                    </a:lnTo>
                    <a:lnTo>
                      <a:pt x="409" y="391"/>
                    </a:lnTo>
                    <a:lnTo>
                      <a:pt x="408" y="396"/>
                    </a:lnTo>
                    <a:lnTo>
                      <a:pt x="411" y="400"/>
                    </a:lnTo>
                    <a:lnTo>
                      <a:pt x="416" y="398"/>
                    </a:lnTo>
                    <a:lnTo>
                      <a:pt x="418" y="405"/>
                    </a:lnTo>
                    <a:lnTo>
                      <a:pt x="422" y="401"/>
                    </a:lnTo>
                    <a:lnTo>
                      <a:pt x="424" y="409"/>
                    </a:lnTo>
                    <a:lnTo>
                      <a:pt x="425" y="410"/>
                    </a:lnTo>
                    <a:lnTo>
                      <a:pt x="429" y="396"/>
                    </a:lnTo>
                    <a:lnTo>
                      <a:pt x="433" y="396"/>
                    </a:lnTo>
                    <a:lnTo>
                      <a:pt x="429" y="382"/>
                    </a:lnTo>
                    <a:lnTo>
                      <a:pt x="429" y="378"/>
                    </a:lnTo>
                    <a:lnTo>
                      <a:pt x="436" y="384"/>
                    </a:lnTo>
                    <a:lnTo>
                      <a:pt x="440" y="384"/>
                    </a:lnTo>
                    <a:lnTo>
                      <a:pt x="441" y="378"/>
                    </a:lnTo>
                    <a:lnTo>
                      <a:pt x="445" y="376"/>
                    </a:lnTo>
                    <a:lnTo>
                      <a:pt x="445" y="369"/>
                    </a:lnTo>
                    <a:lnTo>
                      <a:pt x="450" y="368"/>
                    </a:lnTo>
                    <a:lnTo>
                      <a:pt x="449" y="364"/>
                    </a:lnTo>
                    <a:lnTo>
                      <a:pt x="441" y="366"/>
                    </a:lnTo>
                    <a:lnTo>
                      <a:pt x="443" y="360"/>
                    </a:lnTo>
                    <a:lnTo>
                      <a:pt x="447" y="362"/>
                    </a:lnTo>
                    <a:lnTo>
                      <a:pt x="447" y="357"/>
                    </a:lnTo>
                    <a:lnTo>
                      <a:pt x="441" y="357"/>
                    </a:lnTo>
                    <a:lnTo>
                      <a:pt x="445" y="355"/>
                    </a:lnTo>
                    <a:lnTo>
                      <a:pt x="452" y="359"/>
                    </a:lnTo>
                    <a:lnTo>
                      <a:pt x="456" y="359"/>
                    </a:lnTo>
                    <a:lnTo>
                      <a:pt x="458" y="357"/>
                    </a:lnTo>
                    <a:lnTo>
                      <a:pt x="456" y="353"/>
                    </a:lnTo>
                    <a:lnTo>
                      <a:pt x="458" y="348"/>
                    </a:lnTo>
                    <a:lnTo>
                      <a:pt x="459" y="348"/>
                    </a:lnTo>
                    <a:lnTo>
                      <a:pt x="461" y="344"/>
                    </a:lnTo>
                    <a:lnTo>
                      <a:pt x="459" y="339"/>
                    </a:lnTo>
                    <a:lnTo>
                      <a:pt x="454" y="334"/>
                    </a:lnTo>
                    <a:lnTo>
                      <a:pt x="450" y="332"/>
                    </a:lnTo>
                    <a:lnTo>
                      <a:pt x="449" y="328"/>
                    </a:lnTo>
                    <a:lnTo>
                      <a:pt x="445" y="330"/>
                    </a:lnTo>
                    <a:lnTo>
                      <a:pt x="441" y="328"/>
                    </a:lnTo>
                    <a:lnTo>
                      <a:pt x="438" y="330"/>
                    </a:lnTo>
                    <a:lnTo>
                      <a:pt x="431" y="334"/>
                    </a:lnTo>
                    <a:lnTo>
                      <a:pt x="433" y="323"/>
                    </a:lnTo>
                    <a:lnTo>
                      <a:pt x="436" y="319"/>
                    </a:lnTo>
                    <a:lnTo>
                      <a:pt x="434" y="318"/>
                    </a:lnTo>
                    <a:lnTo>
                      <a:pt x="433" y="316"/>
                    </a:lnTo>
                    <a:lnTo>
                      <a:pt x="429" y="318"/>
                    </a:lnTo>
                    <a:lnTo>
                      <a:pt x="420" y="319"/>
                    </a:lnTo>
                    <a:lnTo>
                      <a:pt x="416" y="319"/>
                    </a:lnTo>
                    <a:lnTo>
                      <a:pt x="418" y="318"/>
                    </a:lnTo>
                    <a:lnTo>
                      <a:pt x="416" y="316"/>
                    </a:lnTo>
                    <a:lnTo>
                      <a:pt x="416" y="314"/>
                    </a:lnTo>
                    <a:lnTo>
                      <a:pt x="420" y="314"/>
                    </a:lnTo>
                    <a:lnTo>
                      <a:pt x="420" y="312"/>
                    </a:lnTo>
                    <a:lnTo>
                      <a:pt x="413" y="298"/>
                    </a:lnTo>
                    <a:lnTo>
                      <a:pt x="409" y="294"/>
                    </a:lnTo>
                    <a:lnTo>
                      <a:pt x="402" y="296"/>
                    </a:lnTo>
                    <a:lnTo>
                      <a:pt x="402" y="294"/>
                    </a:lnTo>
                    <a:lnTo>
                      <a:pt x="402" y="291"/>
                    </a:lnTo>
                    <a:lnTo>
                      <a:pt x="404" y="289"/>
                    </a:lnTo>
                    <a:lnTo>
                      <a:pt x="404" y="285"/>
                    </a:lnTo>
                    <a:lnTo>
                      <a:pt x="391" y="287"/>
                    </a:lnTo>
                    <a:lnTo>
                      <a:pt x="388" y="291"/>
                    </a:lnTo>
                    <a:lnTo>
                      <a:pt x="386" y="287"/>
                    </a:lnTo>
                    <a:lnTo>
                      <a:pt x="383" y="287"/>
                    </a:lnTo>
                    <a:lnTo>
                      <a:pt x="384" y="284"/>
                    </a:lnTo>
                    <a:lnTo>
                      <a:pt x="386" y="282"/>
                    </a:lnTo>
                    <a:lnTo>
                      <a:pt x="384" y="276"/>
                    </a:lnTo>
                    <a:lnTo>
                      <a:pt x="375" y="278"/>
                    </a:lnTo>
                    <a:lnTo>
                      <a:pt x="374" y="276"/>
                    </a:lnTo>
                    <a:lnTo>
                      <a:pt x="377" y="269"/>
                    </a:lnTo>
                    <a:lnTo>
                      <a:pt x="374" y="268"/>
                    </a:lnTo>
                    <a:lnTo>
                      <a:pt x="352" y="262"/>
                    </a:lnTo>
                    <a:lnTo>
                      <a:pt x="350" y="260"/>
                    </a:lnTo>
                    <a:lnTo>
                      <a:pt x="356" y="260"/>
                    </a:lnTo>
                    <a:lnTo>
                      <a:pt x="356" y="257"/>
                    </a:lnTo>
                    <a:lnTo>
                      <a:pt x="361" y="257"/>
                    </a:lnTo>
                    <a:lnTo>
                      <a:pt x="358" y="255"/>
                    </a:lnTo>
                    <a:lnTo>
                      <a:pt x="358" y="253"/>
                    </a:lnTo>
                    <a:lnTo>
                      <a:pt x="352" y="248"/>
                    </a:lnTo>
                    <a:lnTo>
                      <a:pt x="354" y="244"/>
                    </a:lnTo>
                    <a:lnTo>
                      <a:pt x="359" y="244"/>
                    </a:lnTo>
                    <a:lnTo>
                      <a:pt x="359" y="243"/>
                    </a:lnTo>
                    <a:lnTo>
                      <a:pt x="352" y="237"/>
                    </a:lnTo>
                    <a:lnTo>
                      <a:pt x="347" y="237"/>
                    </a:lnTo>
                    <a:lnTo>
                      <a:pt x="347" y="234"/>
                    </a:lnTo>
                    <a:lnTo>
                      <a:pt x="350" y="234"/>
                    </a:lnTo>
                    <a:lnTo>
                      <a:pt x="352" y="234"/>
                    </a:lnTo>
                    <a:lnTo>
                      <a:pt x="356" y="234"/>
                    </a:lnTo>
                    <a:lnTo>
                      <a:pt x="354" y="230"/>
                    </a:lnTo>
                    <a:lnTo>
                      <a:pt x="365" y="235"/>
                    </a:lnTo>
                    <a:lnTo>
                      <a:pt x="368" y="235"/>
                    </a:lnTo>
                    <a:lnTo>
                      <a:pt x="374" y="234"/>
                    </a:lnTo>
                    <a:lnTo>
                      <a:pt x="379" y="235"/>
                    </a:lnTo>
                    <a:lnTo>
                      <a:pt x="379" y="234"/>
                    </a:lnTo>
                    <a:lnTo>
                      <a:pt x="379" y="230"/>
                    </a:lnTo>
                    <a:lnTo>
                      <a:pt x="370" y="223"/>
                    </a:lnTo>
                    <a:lnTo>
                      <a:pt x="359" y="223"/>
                    </a:lnTo>
                    <a:lnTo>
                      <a:pt x="354" y="219"/>
                    </a:lnTo>
                    <a:lnTo>
                      <a:pt x="352" y="223"/>
                    </a:lnTo>
                    <a:lnTo>
                      <a:pt x="349" y="218"/>
                    </a:lnTo>
                    <a:lnTo>
                      <a:pt x="345" y="216"/>
                    </a:lnTo>
                    <a:lnTo>
                      <a:pt x="341" y="218"/>
                    </a:lnTo>
                    <a:lnTo>
                      <a:pt x="345" y="214"/>
                    </a:lnTo>
                    <a:lnTo>
                      <a:pt x="350" y="214"/>
                    </a:lnTo>
                    <a:lnTo>
                      <a:pt x="356" y="212"/>
                    </a:lnTo>
                    <a:lnTo>
                      <a:pt x="358" y="209"/>
                    </a:lnTo>
                    <a:lnTo>
                      <a:pt x="361" y="207"/>
                    </a:lnTo>
                    <a:lnTo>
                      <a:pt x="368" y="210"/>
                    </a:lnTo>
                    <a:lnTo>
                      <a:pt x="370" y="205"/>
                    </a:lnTo>
                    <a:lnTo>
                      <a:pt x="358" y="185"/>
                    </a:lnTo>
                    <a:lnTo>
                      <a:pt x="352" y="184"/>
                    </a:lnTo>
                    <a:lnTo>
                      <a:pt x="350" y="187"/>
                    </a:lnTo>
                    <a:lnTo>
                      <a:pt x="350" y="193"/>
                    </a:lnTo>
                    <a:lnTo>
                      <a:pt x="347" y="196"/>
                    </a:lnTo>
                    <a:lnTo>
                      <a:pt x="343" y="200"/>
                    </a:lnTo>
                    <a:lnTo>
                      <a:pt x="340" y="200"/>
                    </a:lnTo>
                    <a:lnTo>
                      <a:pt x="345" y="193"/>
                    </a:lnTo>
                    <a:lnTo>
                      <a:pt x="345" y="189"/>
                    </a:lnTo>
                    <a:lnTo>
                      <a:pt x="334" y="189"/>
                    </a:lnTo>
                    <a:lnTo>
                      <a:pt x="331" y="191"/>
                    </a:lnTo>
                    <a:lnTo>
                      <a:pt x="329" y="189"/>
                    </a:lnTo>
                    <a:lnTo>
                      <a:pt x="333" y="185"/>
                    </a:lnTo>
                    <a:lnTo>
                      <a:pt x="341" y="182"/>
                    </a:lnTo>
                    <a:lnTo>
                      <a:pt x="343" y="176"/>
                    </a:lnTo>
                    <a:lnTo>
                      <a:pt x="347" y="180"/>
                    </a:lnTo>
                    <a:lnTo>
                      <a:pt x="349" y="169"/>
                    </a:lnTo>
                    <a:lnTo>
                      <a:pt x="338" y="166"/>
                    </a:lnTo>
                    <a:lnTo>
                      <a:pt x="334" y="162"/>
                    </a:lnTo>
                    <a:lnTo>
                      <a:pt x="331" y="160"/>
                    </a:lnTo>
                    <a:lnTo>
                      <a:pt x="325" y="164"/>
                    </a:lnTo>
                    <a:lnTo>
                      <a:pt x="322" y="168"/>
                    </a:lnTo>
                    <a:lnTo>
                      <a:pt x="320" y="169"/>
                    </a:lnTo>
                    <a:lnTo>
                      <a:pt x="316" y="173"/>
                    </a:lnTo>
                    <a:lnTo>
                      <a:pt x="316" y="171"/>
                    </a:lnTo>
                    <a:lnTo>
                      <a:pt x="318" y="168"/>
                    </a:lnTo>
                    <a:lnTo>
                      <a:pt x="322" y="164"/>
                    </a:lnTo>
                    <a:lnTo>
                      <a:pt x="324" y="157"/>
                    </a:lnTo>
                    <a:lnTo>
                      <a:pt x="322" y="159"/>
                    </a:lnTo>
                    <a:lnTo>
                      <a:pt x="318" y="160"/>
                    </a:lnTo>
                    <a:lnTo>
                      <a:pt x="315" y="162"/>
                    </a:lnTo>
                    <a:lnTo>
                      <a:pt x="309" y="168"/>
                    </a:lnTo>
                    <a:lnTo>
                      <a:pt x="309" y="164"/>
                    </a:lnTo>
                    <a:lnTo>
                      <a:pt x="315" y="153"/>
                    </a:lnTo>
                    <a:lnTo>
                      <a:pt x="313" y="148"/>
                    </a:lnTo>
                    <a:lnTo>
                      <a:pt x="309" y="146"/>
                    </a:lnTo>
                    <a:lnTo>
                      <a:pt x="306" y="151"/>
                    </a:lnTo>
                    <a:lnTo>
                      <a:pt x="300" y="151"/>
                    </a:lnTo>
                    <a:lnTo>
                      <a:pt x="299" y="148"/>
                    </a:lnTo>
                    <a:lnTo>
                      <a:pt x="290" y="146"/>
                    </a:lnTo>
                    <a:lnTo>
                      <a:pt x="299" y="144"/>
                    </a:lnTo>
                    <a:lnTo>
                      <a:pt x="302" y="146"/>
                    </a:lnTo>
                    <a:lnTo>
                      <a:pt x="306" y="139"/>
                    </a:lnTo>
                    <a:lnTo>
                      <a:pt x="304" y="132"/>
                    </a:lnTo>
                    <a:lnTo>
                      <a:pt x="300" y="125"/>
                    </a:lnTo>
                    <a:lnTo>
                      <a:pt x="288" y="119"/>
                    </a:lnTo>
                    <a:lnTo>
                      <a:pt x="283" y="114"/>
                    </a:lnTo>
                    <a:lnTo>
                      <a:pt x="283" y="114"/>
                    </a:lnTo>
                    <a:lnTo>
                      <a:pt x="281" y="119"/>
                    </a:lnTo>
                    <a:lnTo>
                      <a:pt x="277" y="123"/>
                    </a:lnTo>
                    <a:lnTo>
                      <a:pt x="274" y="121"/>
                    </a:lnTo>
                    <a:lnTo>
                      <a:pt x="270" y="123"/>
                    </a:lnTo>
                    <a:lnTo>
                      <a:pt x="272" y="132"/>
                    </a:lnTo>
                    <a:lnTo>
                      <a:pt x="272" y="134"/>
                    </a:lnTo>
                    <a:lnTo>
                      <a:pt x="270" y="132"/>
                    </a:lnTo>
                    <a:lnTo>
                      <a:pt x="266" y="132"/>
                    </a:lnTo>
                    <a:lnTo>
                      <a:pt x="266" y="130"/>
                    </a:lnTo>
                    <a:lnTo>
                      <a:pt x="265" y="128"/>
                    </a:lnTo>
                    <a:lnTo>
                      <a:pt x="265" y="121"/>
                    </a:lnTo>
                    <a:lnTo>
                      <a:pt x="263" y="121"/>
                    </a:lnTo>
                    <a:lnTo>
                      <a:pt x="258" y="126"/>
                    </a:lnTo>
                    <a:lnTo>
                      <a:pt x="266" y="110"/>
                    </a:lnTo>
                    <a:lnTo>
                      <a:pt x="266" y="109"/>
                    </a:lnTo>
                    <a:lnTo>
                      <a:pt x="258" y="112"/>
                    </a:lnTo>
                    <a:lnTo>
                      <a:pt x="254" y="110"/>
                    </a:lnTo>
                    <a:lnTo>
                      <a:pt x="249" y="118"/>
                    </a:lnTo>
                    <a:lnTo>
                      <a:pt x="247" y="119"/>
                    </a:lnTo>
                    <a:lnTo>
                      <a:pt x="247" y="114"/>
                    </a:lnTo>
                    <a:lnTo>
                      <a:pt x="241" y="116"/>
                    </a:lnTo>
                    <a:lnTo>
                      <a:pt x="252" y="107"/>
                    </a:lnTo>
                    <a:lnTo>
                      <a:pt x="254" y="103"/>
                    </a:lnTo>
                    <a:lnTo>
                      <a:pt x="254" y="96"/>
                    </a:lnTo>
                    <a:lnTo>
                      <a:pt x="247" y="94"/>
                    </a:lnTo>
                    <a:lnTo>
                      <a:pt x="241" y="94"/>
                    </a:lnTo>
                    <a:lnTo>
                      <a:pt x="240" y="93"/>
                    </a:lnTo>
                    <a:lnTo>
                      <a:pt x="243" y="87"/>
                    </a:lnTo>
                    <a:lnTo>
                      <a:pt x="240" y="76"/>
                    </a:lnTo>
                    <a:lnTo>
                      <a:pt x="236" y="75"/>
                    </a:lnTo>
                    <a:lnTo>
                      <a:pt x="238" y="71"/>
                    </a:lnTo>
                    <a:lnTo>
                      <a:pt x="231" y="69"/>
                    </a:lnTo>
                    <a:lnTo>
                      <a:pt x="225" y="69"/>
                    </a:lnTo>
                    <a:lnTo>
                      <a:pt x="208" y="60"/>
                    </a:lnTo>
                    <a:lnTo>
                      <a:pt x="200" y="60"/>
                    </a:lnTo>
                    <a:lnTo>
                      <a:pt x="191" y="64"/>
                    </a:lnTo>
                    <a:lnTo>
                      <a:pt x="184" y="71"/>
                    </a:lnTo>
                    <a:lnTo>
                      <a:pt x="184" y="76"/>
                    </a:lnTo>
                    <a:lnTo>
                      <a:pt x="190" y="80"/>
                    </a:lnTo>
                    <a:lnTo>
                      <a:pt x="186" y="82"/>
                    </a:lnTo>
                    <a:lnTo>
                      <a:pt x="181" y="82"/>
                    </a:lnTo>
                    <a:lnTo>
                      <a:pt x="177" y="87"/>
                    </a:lnTo>
                    <a:lnTo>
                      <a:pt x="172" y="78"/>
                    </a:lnTo>
                    <a:lnTo>
                      <a:pt x="168" y="84"/>
                    </a:lnTo>
                    <a:lnTo>
                      <a:pt x="165" y="82"/>
                    </a:lnTo>
                    <a:lnTo>
                      <a:pt x="165" y="73"/>
                    </a:lnTo>
                    <a:lnTo>
                      <a:pt x="159" y="89"/>
                    </a:lnTo>
                    <a:lnTo>
                      <a:pt x="158" y="87"/>
                    </a:lnTo>
                    <a:lnTo>
                      <a:pt x="156" y="93"/>
                    </a:lnTo>
                    <a:lnTo>
                      <a:pt x="152" y="100"/>
                    </a:lnTo>
                    <a:lnTo>
                      <a:pt x="147" y="103"/>
                    </a:lnTo>
                    <a:lnTo>
                      <a:pt x="149" y="100"/>
                    </a:lnTo>
                    <a:lnTo>
                      <a:pt x="147" y="96"/>
                    </a:lnTo>
                    <a:lnTo>
                      <a:pt x="147" y="94"/>
                    </a:lnTo>
                    <a:lnTo>
                      <a:pt x="152" y="94"/>
                    </a:lnTo>
                    <a:lnTo>
                      <a:pt x="152" y="94"/>
                    </a:lnTo>
                    <a:lnTo>
                      <a:pt x="150" y="91"/>
                    </a:lnTo>
                    <a:lnTo>
                      <a:pt x="149" y="91"/>
                    </a:lnTo>
                    <a:lnTo>
                      <a:pt x="156" y="60"/>
                    </a:lnTo>
                    <a:lnTo>
                      <a:pt x="152" y="57"/>
                    </a:lnTo>
                    <a:lnTo>
                      <a:pt x="149" y="50"/>
                    </a:lnTo>
                    <a:lnTo>
                      <a:pt x="149" y="48"/>
                    </a:lnTo>
                    <a:lnTo>
                      <a:pt x="152" y="46"/>
                    </a:lnTo>
                    <a:lnTo>
                      <a:pt x="152" y="43"/>
                    </a:lnTo>
                    <a:lnTo>
                      <a:pt x="150" y="39"/>
                    </a:lnTo>
                    <a:lnTo>
                      <a:pt x="145" y="35"/>
                    </a:lnTo>
                    <a:lnTo>
                      <a:pt x="140" y="32"/>
                    </a:lnTo>
                    <a:lnTo>
                      <a:pt x="143" y="28"/>
                    </a:lnTo>
                    <a:lnTo>
                      <a:pt x="141" y="12"/>
                    </a:lnTo>
                    <a:lnTo>
                      <a:pt x="138" y="5"/>
                    </a:lnTo>
                    <a:lnTo>
                      <a:pt x="118" y="7"/>
                    </a:lnTo>
                    <a:lnTo>
                      <a:pt x="115" y="9"/>
                    </a:lnTo>
                    <a:lnTo>
                      <a:pt x="111" y="10"/>
                    </a:lnTo>
                    <a:lnTo>
                      <a:pt x="99" y="19"/>
                    </a:lnTo>
                    <a:lnTo>
                      <a:pt x="104" y="23"/>
                    </a:lnTo>
                    <a:lnTo>
                      <a:pt x="102" y="30"/>
                    </a:lnTo>
                    <a:lnTo>
                      <a:pt x="100" y="23"/>
                    </a:lnTo>
                    <a:lnTo>
                      <a:pt x="95" y="19"/>
                    </a:lnTo>
                    <a:lnTo>
                      <a:pt x="90" y="23"/>
                    </a:lnTo>
                    <a:lnTo>
                      <a:pt x="90" y="26"/>
                    </a:lnTo>
                    <a:lnTo>
                      <a:pt x="91" y="34"/>
                    </a:lnTo>
                    <a:lnTo>
                      <a:pt x="90" y="32"/>
                    </a:lnTo>
                    <a:lnTo>
                      <a:pt x="86" y="26"/>
                    </a:lnTo>
                    <a:lnTo>
                      <a:pt x="81" y="28"/>
                    </a:lnTo>
                    <a:lnTo>
                      <a:pt x="79" y="32"/>
                    </a:lnTo>
                    <a:lnTo>
                      <a:pt x="84" y="37"/>
                    </a:lnTo>
                    <a:lnTo>
                      <a:pt x="100" y="44"/>
                    </a:lnTo>
                    <a:lnTo>
                      <a:pt x="100" y="46"/>
                    </a:lnTo>
                    <a:lnTo>
                      <a:pt x="79" y="39"/>
                    </a:lnTo>
                    <a:lnTo>
                      <a:pt x="77" y="43"/>
                    </a:lnTo>
                    <a:lnTo>
                      <a:pt x="75" y="41"/>
                    </a:lnTo>
                    <a:lnTo>
                      <a:pt x="74" y="43"/>
                    </a:lnTo>
                    <a:lnTo>
                      <a:pt x="77" y="44"/>
                    </a:lnTo>
                    <a:lnTo>
                      <a:pt x="81" y="46"/>
                    </a:lnTo>
                    <a:lnTo>
                      <a:pt x="86" y="51"/>
                    </a:lnTo>
                    <a:lnTo>
                      <a:pt x="91" y="53"/>
                    </a:lnTo>
                    <a:lnTo>
                      <a:pt x="97" y="59"/>
                    </a:lnTo>
                    <a:lnTo>
                      <a:pt x="93" y="59"/>
                    </a:lnTo>
                    <a:lnTo>
                      <a:pt x="83" y="50"/>
                    </a:lnTo>
                    <a:lnTo>
                      <a:pt x="75" y="48"/>
                    </a:lnTo>
                    <a:lnTo>
                      <a:pt x="72" y="50"/>
                    </a:lnTo>
                    <a:lnTo>
                      <a:pt x="70" y="51"/>
                    </a:lnTo>
                    <a:lnTo>
                      <a:pt x="70" y="60"/>
                    </a:lnTo>
                    <a:lnTo>
                      <a:pt x="74" y="68"/>
                    </a:lnTo>
                    <a:lnTo>
                      <a:pt x="72" y="71"/>
                    </a:lnTo>
                    <a:lnTo>
                      <a:pt x="74" y="76"/>
                    </a:lnTo>
                    <a:lnTo>
                      <a:pt x="79" y="78"/>
                    </a:lnTo>
                    <a:lnTo>
                      <a:pt x="83" y="78"/>
                    </a:lnTo>
                    <a:lnTo>
                      <a:pt x="84" y="76"/>
                    </a:lnTo>
                    <a:lnTo>
                      <a:pt x="84" y="78"/>
                    </a:lnTo>
                    <a:lnTo>
                      <a:pt x="83" y="84"/>
                    </a:lnTo>
                    <a:lnTo>
                      <a:pt x="81" y="87"/>
                    </a:lnTo>
                    <a:lnTo>
                      <a:pt x="75" y="87"/>
                    </a:lnTo>
                    <a:lnTo>
                      <a:pt x="74" y="94"/>
                    </a:lnTo>
                    <a:lnTo>
                      <a:pt x="66" y="100"/>
                    </a:lnTo>
                    <a:lnTo>
                      <a:pt x="68" y="101"/>
                    </a:lnTo>
                    <a:lnTo>
                      <a:pt x="72" y="105"/>
                    </a:lnTo>
                    <a:lnTo>
                      <a:pt x="72" y="110"/>
                    </a:lnTo>
                    <a:lnTo>
                      <a:pt x="75" y="116"/>
                    </a:lnTo>
                    <a:lnTo>
                      <a:pt x="83" y="118"/>
                    </a:lnTo>
                    <a:lnTo>
                      <a:pt x="86" y="118"/>
                    </a:lnTo>
                    <a:lnTo>
                      <a:pt x="88" y="121"/>
                    </a:lnTo>
                    <a:lnTo>
                      <a:pt x="86" y="130"/>
                    </a:lnTo>
                    <a:lnTo>
                      <a:pt x="84" y="132"/>
                    </a:lnTo>
                    <a:lnTo>
                      <a:pt x="84" y="146"/>
                    </a:lnTo>
                    <a:lnTo>
                      <a:pt x="83" y="151"/>
                    </a:lnTo>
                    <a:lnTo>
                      <a:pt x="81" y="150"/>
                    </a:lnTo>
                    <a:lnTo>
                      <a:pt x="83" y="143"/>
                    </a:lnTo>
                    <a:lnTo>
                      <a:pt x="81" y="141"/>
                    </a:lnTo>
                    <a:lnTo>
                      <a:pt x="79" y="143"/>
                    </a:lnTo>
                    <a:lnTo>
                      <a:pt x="75" y="141"/>
                    </a:lnTo>
                    <a:lnTo>
                      <a:pt x="66" y="144"/>
                    </a:lnTo>
                    <a:lnTo>
                      <a:pt x="61" y="150"/>
                    </a:lnTo>
                    <a:lnTo>
                      <a:pt x="56" y="148"/>
                    </a:lnTo>
                    <a:lnTo>
                      <a:pt x="66" y="139"/>
                    </a:lnTo>
                    <a:lnTo>
                      <a:pt x="74" y="137"/>
                    </a:lnTo>
                    <a:lnTo>
                      <a:pt x="75" y="135"/>
                    </a:lnTo>
                    <a:lnTo>
                      <a:pt x="79" y="134"/>
                    </a:lnTo>
                    <a:lnTo>
                      <a:pt x="83" y="135"/>
                    </a:lnTo>
                    <a:lnTo>
                      <a:pt x="81" y="130"/>
                    </a:lnTo>
                    <a:lnTo>
                      <a:pt x="81" y="126"/>
                    </a:lnTo>
                    <a:lnTo>
                      <a:pt x="75" y="125"/>
                    </a:lnTo>
                    <a:lnTo>
                      <a:pt x="61" y="105"/>
                    </a:lnTo>
                    <a:lnTo>
                      <a:pt x="58" y="96"/>
                    </a:lnTo>
                    <a:lnTo>
                      <a:pt x="61" y="78"/>
                    </a:lnTo>
                    <a:lnTo>
                      <a:pt x="54" y="66"/>
                    </a:lnTo>
                    <a:lnTo>
                      <a:pt x="56" y="57"/>
                    </a:lnTo>
                    <a:lnTo>
                      <a:pt x="61" y="44"/>
                    </a:lnTo>
                    <a:lnTo>
                      <a:pt x="63" y="35"/>
                    </a:lnTo>
                    <a:lnTo>
                      <a:pt x="84" y="7"/>
                    </a:lnTo>
                    <a:lnTo>
                      <a:pt x="84" y="5"/>
                    </a:lnTo>
                    <a:lnTo>
                      <a:pt x="79" y="1"/>
                    </a:lnTo>
                    <a:lnTo>
                      <a:pt x="56" y="0"/>
                    </a:lnTo>
                    <a:lnTo>
                      <a:pt x="34" y="12"/>
                    </a:lnTo>
                    <a:lnTo>
                      <a:pt x="24" y="21"/>
                    </a:lnTo>
                    <a:lnTo>
                      <a:pt x="22" y="28"/>
                    </a:lnTo>
                    <a:lnTo>
                      <a:pt x="18" y="34"/>
                    </a:lnTo>
                    <a:lnTo>
                      <a:pt x="16" y="35"/>
                    </a:lnTo>
                    <a:lnTo>
                      <a:pt x="13" y="43"/>
                    </a:lnTo>
                    <a:lnTo>
                      <a:pt x="15" y="46"/>
                    </a:lnTo>
                    <a:lnTo>
                      <a:pt x="11" y="50"/>
                    </a:lnTo>
                    <a:lnTo>
                      <a:pt x="11" y="57"/>
                    </a:lnTo>
                    <a:lnTo>
                      <a:pt x="15" y="59"/>
                    </a:lnTo>
                    <a:lnTo>
                      <a:pt x="9" y="59"/>
                    </a:lnTo>
                    <a:lnTo>
                      <a:pt x="8" y="66"/>
                    </a:lnTo>
                    <a:lnTo>
                      <a:pt x="6" y="68"/>
                    </a:lnTo>
                    <a:lnTo>
                      <a:pt x="6" y="75"/>
                    </a:lnTo>
                    <a:lnTo>
                      <a:pt x="2" y="78"/>
                    </a:lnTo>
                    <a:lnTo>
                      <a:pt x="4" y="89"/>
                    </a:lnTo>
                    <a:lnTo>
                      <a:pt x="9" y="89"/>
                    </a:lnTo>
                    <a:lnTo>
                      <a:pt x="6" y="91"/>
                    </a:lnTo>
                    <a:lnTo>
                      <a:pt x="2" y="94"/>
                    </a:lnTo>
                    <a:lnTo>
                      <a:pt x="0" y="100"/>
                    </a:lnTo>
                    <a:lnTo>
                      <a:pt x="4" y="110"/>
                    </a:lnTo>
                    <a:lnTo>
                      <a:pt x="2" y="116"/>
                    </a:lnTo>
                    <a:lnTo>
                      <a:pt x="2" y="128"/>
                    </a:lnTo>
                    <a:lnTo>
                      <a:pt x="4" y="134"/>
                    </a:lnTo>
                    <a:lnTo>
                      <a:pt x="34" y="137"/>
                    </a:lnTo>
                    <a:lnTo>
                      <a:pt x="43" y="146"/>
                    </a:lnTo>
                    <a:lnTo>
                      <a:pt x="49" y="150"/>
                    </a:lnTo>
                    <a:lnTo>
                      <a:pt x="40" y="153"/>
                    </a:lnTo>
                    <a:lnTo>
                      <a:pt x="31" y="153"/>
                    </a:lnTo>
                    <a:lnTo>
                      <a:pt x="22" y="148"/>
                    </a:lnTo>
                    <a:lnTo>
                      <a:pt x="11" y="146"/>
                    </a:lnTo>
                    <a:lnTo>
                      <a:pt x="13" y="150"/>
                    </a:lnTo>
                    <a:lnTo>
                      <a:pt x="11" y="155"/>
                    </a:lnTo>
                    <a:lnTo>
                      <a:pt x="25" y="175"/>
                    </a:lnTo>
                    <a:lnTo>
                      <a:pt x="34" y="182"/>
                    </a:lnTo>
                    <a:lnTo>
                      <a:pt x="31" y="182"/>
                    </a:lnTo>
                    <a:lnTo>
                      <a:pt x="36" y="184"/>
                    </a:lnTo>
                    <a:lnTo>
                      <a:pt x="38" y="182"/>
                    </a:lnTo>
                    <a:lnTo>
                      <a:pt x="41" y="182"/>
                    </a:lnTo>
                    <a:lnTo>
                      <a:pt x="49" y="184"/>
                    </a:lnTo>
                    <a:lnTo>
                      <a:pt x="56" y="182"/>
                    </a:lnTo>
                    <a:lnTo>
                      <a:pt x="58" y="176"/>
                    </a:lnTo>
                    <a:lnTo>
                      <a:pt x="58" y="184"/>
                    </a:lnTo>
                    <a:lnTo>
                      <a:pt x="61" y="191"/>
                    </a:lnTo>
                    <a:lnTo>
                      <a:pt x="66" y="196"/>
                    </a:lnTo>
                    <a:lnTo>
                      <a:pt x="74" y="198"/>
                    </a:lnTo>
                    <a:lnTo>
                      <a:pt x="77" y="198"/>
                    </a:lnTo>
                    <a:lnTo>
                      <a:pt x="74" y="194"/>
                    </a:lnTo>
                    <a:lnTo>
                      <a:pt x="77" y="194"/>
                    </a:lnTo>
                    <a:lnTo>
                      <a:pt x="106" y="201"/>
                    </a:lnTo>
                    <a:lnTo>
                      <a:pt x="106" y="200"/>
                    </a:lnTo>
                    <a:lnTo>
                      <a:pt x="113" y="196"/>
                    </a:lnTo>
                    <a:lnTo>
                      <a:pt x="124" y="203"/>
                    </a:lnTo>
                    <a:lnTo>
                      <a:pt x="127" y="203"/>
                    </a:lnTo>
                    <a:lnTo>
                      <a:pt x="127" y="205"/>
                    </a:lnTo>
                    <a:lnTo>
                      <a:pt x="129" y="203"/>
                    </a:lnTo>
                    <a:lnTo>
                      <a:pt x="129" y="203"/>
                    </a:lnTo>
                    <a:lnTo>
                      <a:pt x="131" y="205"/>
                    </a:lnTo>
                    <a:lnTo>
                      <a:pt x="134" y="201"/>
                    </a:lnTo>
                    <a:lnTo>
                      <a:pt x="138" y="200"/>
                    </a:lnTo>
                    <a:lnTo>
                      <a:pt x="141" y="201"/>
                    </a:lnTo>
                    <a:lnTo>
                      <a:pt x="145" y="209"/>
                    </a:lnTo>
                    <a:lnTo>
                      <a:pt x="149" y="209"/>
                    </a:lnTo>
                    <a:lnTo>
                      <a:pt x="147" y="205"/>
                    </a:lnTo>
                    <a:lnTo>
                      <a:pt x="141" y="198"/>
                    </a:lnTo>
                    <a:lnTo>
                      <a:pt x="134" y="194"/>
                    </a:lnTo>
                    <a:lnTo>
                      <a:pt x="136" y="191"/>
                    </a:lnTo>
                    <a:lnTo>
                      <a:pt x="156" y="198"/>
                    </a:lnTo>
                    <a:lnTo>
                      <a:pt x="159" y="196"/>
                    </a:lnTo>
                    <a:lnTo>
                      <a:pt x="161" y="198"/>
                    </a:lnTo>
                    <a:lnTo>
                      <a:pt x="163" y="198"/>
                    </a:lnTo>
                    <a:lnTo>
                      <a:pt x="166" y="205"/>
                    </a:lnTo>
                    <a:lnTo>
                      <a:pt x="181" y="201"/>
                    </a:lnTo>
                    <a:lnTo>
                      <a:pt x="183" y="200"/>
                    </a:lnTo>
                    <a:lnTo>
                      <a:pt x="177" y="182"/>
                    </a:lnTo>
                    <a:lnTo>
                      <a:pt x="174" y="182"/>
                    </a:lnTo>
                    <a:lnTo>
                      <a:pt x="170" y="180"/>
                    </a:lnTo>
                    <a:lnTo>
                      <a:pt x="174" y="176"/>
                    </a:lnTo>
                    <a:lnTo>
                      <a:pt x="181" y="178"/>
                    </a:lnTo>
                    <a:lnTo>
                      <a:pt x="191" y="189"/>
                    </a:lnTo>
                    <a:lnTo>
                      <a:pt x="193" y="185"/>
                    </a:lnTo>
                    <a:lnTo>
                      <a:pt x="197" y="187"/>
                    </a:lnTo>
                    <a:lnTo>
                      <a:pt x="200" y="187"/>
                    </a:lnTo>
                    <a:lnTo>
                      <a:pt x="200" y="205"/>
                    </a:lnTo>
                    <a:lnTo>
                      <a:pt x="202" y="209"/>
                    </a:lnTo>
                    <a:lnTo>
                      <a:pt x="206" y="203"/>
                    </a:lnTo>
                    <a:lnTo>
                      <a:pt x="208" y="205"/>
                    </a:lnTo>
                    <a:lnTo>
                      <a:pt x="211" y="205"/>
                    </a:lnTo>
                    <a:lnTo>
                      <a:pt x="213" y="207"/>
                    </a:lnTo>
                    <a:lnTo>
                      <a:pt x="213" y="210"/>
                    </a:lnTo>
                    <a:lnTo>
                      <a:pt x="209" y="214"/>
                    </a:lnTo>
                    <a:lnTo>
                      <a:pt x="213" y="214"/>
                    </a:lnTo>
                    <a:lnTo>
                      <a:pt x="231" y="230"/>
                    </a:lnTo>
                    <a:lnTo>
                      <a:pt x="233" y="237"/>
                    </a:lnTo>
                    <a:lnTo>
                      <a:pt x="225" y="243"/>
                    </a:lnTo>
                    <a:lnTo>
                      <a:pt x="220" y="241"/>
                    </a:lnTo>
                    <a:lnTo>
                      <a:pt x="216" y="241"/>
                    </a:lnTo>
                    <a:lnTo>
                      <a:pt x="216" y="248"/>
                    </a:lnTo>
                    <a:lnTo>
                      <a:pt x="216" y="257"/>
                    </a:lnTo>
                    <a:lnTo>
                      <a:pt x="231" y="250"/>
                    </a:lnTo>
                    <a:lnTo>
                      <a:pt x="233" y="244"/>
                    </a:lnTo>
                    <a:lnTo>
                      <a:pt x="238" y="246"/>
                    </a:lnTo>
                    <a:lnTo>
                      <a:pt x="241" y="243"/>
                    </a:lnTo>
                    <a:lnTo>
                      <a:pt x="249" y="241"/>
                    </a:lnTo>
                    <a:lnTo>
                      <a:pt x="254" y="243"/>
                    </a:lnTo>
                    <a:lnTo>
                      <a:pt x="245" y="244"/>
                    </a:lnTo>
                    <a:lnTo>
                      <a:pt x="247" y="246"/>
                    </a:lnTo>
                    <a:lnTo>
                      <a:pt x="245" y="250"/>
                    </a:lnTo>
                    <a:lnTo>
                      <a:pt x="256" y="264"/>
                    </a:lnTo>
                    <a:lnTo>
                      <a:pt x="258" y="262"/>
                    </a:lnTo>
                    <a:lnTo>
                      <a:pt x="254" y="259"/>
                    </a:lnTo>
                    <a:lnTo>
                      <a:pt x="256" y="255"/>
                    </a:lnTo>
                    <a:lnTo>
                      <a:pt x="261" y="257"/>
                    </a:lnTo>
                    <a:lnTo>
                      <a:pt x="259" y="268"/>
                    </a:lnTo>
                    <a:lnTo>
                      <a:pt x="261" y="273"/>
                    </a:lnTo>
                    <a:lnTo>
                      <a:pt x="266" y="276"/>
                    </a:lnTo>
                    <a:lnTo>
                      <a:pt x="270" y="273"/>
                    </a:lnTo>
                    <a:lnTo>
                      <a:pt x="275" y="280"/>
                    </a:lnTo>
                    <a:lnTo>
                      <a:pt x="277" y="293"/>
                    </a:lnTo>
                    <a:lnTo>
                      <a:pt x="279" y="294"/>
                    </a:lnTo>
                    <a:lnTo>
                      <a:pt x="281" y="301"/>
                    </a:lnTo>
                    <a:lnTo>
                      <a:pt x="283" y="305"/>
                    </a:lnTo>
                    <a:lnTo>
                      <a:pt x="284" y="316"/>
                    </a:lnTo>
                    <a:lnTo>
                      <a:pt x="286" y="318"/>
                    </a:lnTo>
                    <a:lnTo>
                      <a:pt x="284" y="321"/>
                    </a:lnTo>
                    <a:lnTo>
                      <a:pt x="283" y="325"/>
                    </a:lnTo>
                    <a:lnTo>
                      <a:pt x="277" y="326"/>
                    </a:lnTo>
                    <a:lnTo>
                      <a:pt x="275" y="328"/>
                    </a:lnTo>
                    <a:lnTo>
                      <a:pt x="275" y="339"/>
                    </a:lnTo>
                    <a:lnTo>
                      <a:pt x="274" y="341"/>
                    </a:lnTo>
                    <a:lnTo>
                      <a:pt x="270" y="341"/>
                    </a:lnTo>
                    <a:lnTo>
                      <a:pt x="252" y="362"/>
                    </a:lnTo>
                    <a:lnTo>
                      <a:pt x="252" y="366"/>
                    </a:lnTo>
                    <a:lnTo>
                      <a:pt x="256" y="371"/>
                    </a:lnTo>
                    <a:lnTo>
                      <a:pt x="261" y="376"/>
                    </a:lnTo>
                    <a:lnTo>
                      <a:pt x="263" y="382"/>
                    </a:lnTo>
                    <a:lnTo>
                      <a:pt x="265" y="382"/>
                    </a:lnTo>
                    <a:lnTo>
                      <a:pt x="265" y="389"/>
                    </a:lnTo>
                    <a:lnTo>
                      <a:pt x="259" y="387"/>
                    </a:lnTo>
                    <a:lnTo>
                      <a:pt x="259" y="389"/>
                    </a:lnTo>
                    <a:lnTo>
                      <a:pt x="256" y="385"/>
                    </a:lnTo>
                    <a:lnTo>
                      <a:pt x="254" y="389"/>
                    </a:lnTo>
                    <a:lnTo>
                      <a:pt x="252" y="389"/>
                    </a:lnTo>
                    <a:lnTo>
                      <a:pt x="247" y="393"/>
                    </a:lnTo>
                    <a:lnTo>
                      <a:pt x="240" y="393"/>
                    </a:lnTo>
                    <a:lnTo>
                      <a:pt x="240" y="396"/>
                    </a:lnTo>
                    <a:lnTo>
                      <a:pt x="238" y="396"/>
                    </a:lnTo>
                    <a:lnTo>
                      <a:pt x="233" y="394"/>
                    </a:lnTo>
                    <a:lnTo>
                      <a:pt x="224" y="394"/>
                    </a:lnTo>
                    <a:lnTo>
                      <a:pt x="218" y="393"/>
                    </a:lnTo>
                    <a:lnTo>
                      <a:pt x="213" y="393"/>
                    </a:lnTo>
                    <a:lnTo>
                      <a:pt x="209" y="391"/>
                    </a:lnTo>
                    <a:lnTo>
                      <a:pt x="208" y="389"/>
                    </a:lnTo>
                    <a:lnTo>
                      <a:pt x="204" y="389"/>
                    </a:lnTo>
                    <a:lnTo>
                      <a:pt x="208" y="393"/>
                    </a:lnTo>
                    <a:lnTo>
                      <a:pt x="204" y="393"/>
                    </a:lnTo>
                    <a:lnTo>
                      <a:pt x="204" y="400"/>
                    </a:lnTo>
                    <a:lnTo>
                      <a:pt x="200" y="401"/>
                    </a:lnTo>
                    <a:lnTo>
                      <a:pt x="195" y="405"/>
                    </a:lnTo>
                    <a:lnTo>
                      <a:pt x="193" y="410"/>
                    </a:lnTo>
                    <a:lnTo>
                      <a:pt x="193" y="419"/>
                    </a:lnTo>
                    <a:lnTo>
                      <a:pt x="195" y="425"/>
                    </a:lnTo>
                    <a:lnTo>
                      <a:pt x="199" y="428"/>
                    </a:lnTo>
                    <a:lnTo>
                      <a:pt x="202" y="428"/>
                    </a:lnTo>
                    <a:lnTo>
                      <a:pt x="206" y="434"/>
                    </a:lnTo>
                    <a:lnTo>
                      <a:pt x="208" y="432"/>
                    </a:lnTo>
                    <a:lnTo>
                      <a:pt x="215" y="434"/>
                    </a:lnTo>
                    <a:lnTo>
                      <a:pt x="215" y="435"/>
                    </a:lnTo>
                    <a:lnTo>
                      <a:pt x="216" y="435"/>
                    </a:lnTo>
                    <a:lnTo>
                      <a:pt x="224" y="434"/>
                    </a:lnTo>
                    <a:lnTo>
                      <a:pt x="222" y="430"/>
                    </a:lnTo>
                    <a:lnTo>
                      <a:pt x="227" y="430"/>
                    </a:lnTo>
                    <a:lnTo>
                      <a:pt x="229" y="428"/>
                    </a:lnTo>
                    <a:lnTo>
                      <a:pt x="229" y="426"/>
                    </a:lnTo>
                    <a:lnTo>
                      <a:pt x="227" y="423"/>
                    </a:lnTo>
                    <a:lnTo>
                      <a:pt x="233" y="421"/>
                    </a:lnTo>
                    <a:lnTo>
                      <a:pt x="236" y="421"/>
                    </a:lnTo>
                    <a:lnTo>
                      <a:pt x="238" y="425"/>
                    </a:lnTo>
                    <a:lnTo>
                      <a:pt x="238" y="426"/>
                    </a:lnTo>
                    <a:lnTo>
                      <a:pt x="245" y="426"/>
                    </a:lnTo>
                    <a:lnTo>
                      <a:pt x="249" y="428"/>
                    </a:lnTo>
                    <a:lnTo>
                      <a:pt x="249" y="425"/>
                    </a:lnTo>
                    <a:lnTo>
                      <a:pt x="250" y="423"/>
                    </a:lnTo>
                    <a:lnTo>
                      <a:pt x="250" y="425"/>
                    </a:lnTo>
                    <a:lnTo>
                      <a:pt x="249" y="419"/>
                    </a:lnTo>
                    <a:lnTo>
                      <a:pt x="243" y="418"/>
                    </a:lnTo>
                    <a:lnTo>
                      <a:pt x="243" y="414"/>
                    </a:lnTo>
                    <a:lnTo>
                      <a:pt x="247" y="414"/>
                    </a:lnTo>
                    <a:lnTo>
                      <a:pt x="249" y="412"/>
                    </a:lnTo>
                    <a:lnTo>
                      <a:pt x="249" y="418"/>
                    </a:lnTo>
                    <a:lnTo>
                      <a:pt x="252" y="416"/>
                    </a:lnTo>
                    <a:lnTo>
                      <a:pt x="252" y="418"/>
                    </a:lnTo>
                    <a:lnTo>
                      <a:pt x="254" y="419"/>
                    </a:lnTo>
                    <a:lnTo>
                      <a:pt x="256" y="419"/>
                    </a:lnTo>
                    <a:lnTo>
                      <a:pt x="259" y="418"/>
                    </a:lnTo>
                    <a:lnTo>
                      <a:pt x="259" y="418"/>
                    </a:lnTo>
                    <a:lnTo>
                      <a:pt x="263" y="423"/>
                    </a:lnTo>
                    <a:lnTo>
                      <a:pt x="265" y="421"/>
                    </a:lnTo>
                    <a:lnTo>
                      <a:pt x="266" y="421"/>
                    </a:lnTo>
                    <a:lnTo>
                      <a:pt x="268" y="423"/>
                    </a:lnTo>
                    <a:lnTo>
                      <a:pt x="268" y="425"/>
                    </a:lnTo>
                    <a:lnTo>
                      <a:pt x="270" y="432"/>
                    </a:lnTo>
                    <a:lnTo>
                      <a:pt x="272" y="432"/>
                    </a:lnTo>
                    <a:lnTo>
                      <a:pt x="274" y="435"/>
                    </a:lnTo>
                    <a:lnTo>
                      <a:pt x="275" y="439"/>
                    </a:lnTo>
                    <a:lnTo>
                      <a:pt x="275" y="441"/>
                    </a:lnTo>
                    <a:lnTo>
                      <a:pt x="275" y="443"/>
                    </a:lnTo>
                    <a:lnTo>
                      <a:pt x="275" y="444"/>
                    </a:lnTo>
                    <a:lnTo>
                      <a:pt x="277" y="444"/>
                    </a:lnTo>
                    <a:lnTo>
                      <a:pt x="279" y="444"/>
                    </a:lnTo>
                    <a:lnTo>
                      <a:pt x="281" y="450"/>
                    </a:lnTo>
                    <a:lnTo>
                      <a:pt x="283" y="450"/>
                    </a:lnTo>
                    <a:lnTo>
                      <a:pt x="284" y="448"/>
                    </a:lnTo>
                    <a:lnTo>
                      <a:pt x="286" y="450"/>
                    </a:lnTo>
                    <a:lnTo>
                      <a:pt x="286" y="451"/>
                    </a:lnTo>
                    <a:lnTo>
                      <a:pt x="288" y="455"/>
                    </a:lnTo>
                    <a:lnTo>
                      <a:pt x="290" y="455"/>
                    </a:lnTo>
                    <a:lnTo>
                      <a:pt x="291" y="453"/>
                    </a:lnTo>
                    <a:lnTo>
                      <a:pt x="293" y="450"/>
                    </a:lnTo>
                    <a:lnTo>
                      <a:pt x="295" y="453"/>
                    </a:lnTo>
                    <a:lnTo>
                      <a:pt x="299" y="455"/>
                    </a:lnTo>
                    <a:lnTo>
                      <a:pt x="299" y="457"/>
                    </a:lnTo>
                    <a:lnTo>
                      <a:pt x="302" y="457"/>
                    </a:lnTo>
                    <a:lnTo>
                      <a:pt x="299" y="462"/>
                    </a:lnTo>
                    <a:lnTo>
                      <a:pt x="293" y="464"/>
                    </a:lnTo>
                    <a:lnTo>
                      <a:pt x="290" y="460"/>
                    </a:lnTo>
                    <a:lnTo>
                      <a:pt x="297" y="475"/>
                    </a:lnTo>
                    <a:lnTo>
                      <a:pt x="300" y="475"/>
                    </a:lnTo>
                    <a:lnTo>
                      <a:pt x="302" y="478"/>
                    </a:lnTo>
                    <a:lnTo>
                      <a:pt x="302" y="48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0" name="Freeform 1827">
                <a:extLst>
                  <a:ext uri="{FF2B5EF4-FFF2-40B4-BE49-F238E27FC236}">
                    <a16:creationId xmlns:a16="http://schemas.microsoft.com/office/drawing/2014/main" id="{83ED49C7-ACFE-FA46-9A34-F20232259317}"/>
                  </a:ext>
                </a:extLst>
              </p:cNvPr>
              <p:cNvSpPr>
                <a:spLocks/>
              </p:cNvSpPr>
              <p:nvPr/>
            </p:nvSpPr>
            <p:spPr bwMode="auto">
              <a:xfrm>
                <a:off x="1070" y="743"/>
                <a:ext cx="17" cy="14"/>
              </a:xfrm>
              <a:custGeom>
                <a:avLst/>
                <a:gdLst>
                  <a:gd name="T0" fmla="*/ 10 w 17"/>
                  <a:gd name="T1" fmla="*/ 2 h 14"/>
                  <a:gd name="T2" fmla="*/ 14 w 17"/>
                  <a:gd name="T3" fmla="*/ 0 h 14"/>
                  <a:gd name="T4" fmla="*/ 17 w 17"/>
                  <a:gd name="T5" fmla="*/ 4 h 14"/>
                  <a:gd name="T6" fmla="*/ 14 w 17"/>
                  <a:gd name="T7" fmla="*/ 9 h 14"/>
                  <a:gd name="T8" fmla="*/ 5 w 17"/>
                  <a:gd name="T9" fmla="*/ 14 h 14"/>
                  <a:gd name="T10" fmla="*/ 0 w 17"/>
                  <a:gd name="T11" fmla="*/ 13 h 14"/>
                  <a:gd name="T12" fmla="*/ 0 w 17"/>
                  <a:gd name="T13" fmla="*/ 11 h 14"/>
                  <a:gd name="T14" fmla="*/ 3 w 17"/>
                  <a:gd name="T15" fmla="*/ 9 h 14"/>
                  <a:gd name="T16" fmla="*/ 8 w 17"/>
                  <a:gd name="T17" fmla="*/ 4 h 14"/>
                  <a:gd name="T18" fmla="*/ 10 w 17"/>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10" y="2"/>
                    </a:moveTo>
                    <a:lnTo>
                      <a:pt x="14" y="0"/>
                    </a:lnTo>
                    <a:lnTo>
                      <a:pt x="17" y="4"/>
                    </a:lnTo>
                    <a:lnTo>
                      <a:pt x="14" y="9"/>
                    </a:lnTo>
                    <a:lnTo>
                      <a:pt x="5" y="14"/>
                    </a:lnTo>
                    <a:lnTo>
                      <a:pt x="0" y="13"/>
                    </a:lnTo>
                    <a:lnTo>
                      <a:pt x="0" y="11"/>
                    </a:lnTo>
                    <a:lnTo>
                      <a:pt x="3" y="9"/>
                    </a:lnTo>
                    <a:lnTo>
                      <a:pt x="8" y="4"/>
                    </a:lnTo>
                    <a:lnTo>
                      <a:pt x="1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1" name="Freeform 1828">
                <a:extLst>
                  <a:ext uri="{FF2B5EF4-FFF2-40B4-BE49-F238E27FC236}">
                    <a16:creationId xmlns:a16="http://schemas.microsoft.com/office/drawing/2014/main" id="{24B42768-9811-D34B-84DF-6CFB6F137FB8}"/>
                  </a:ext>
                </a:extLst>
              </p:cNvPr>
              <p:cNvSpPr>
                <a:spLocks/>
              </p:cNvSpPr>
              <p:nvPr/>
            </p:nvSpPr>
            <p:spPr bwMode="auto">
              <a:xfrm>
                <a:off x="1070" y="743"/>
                <a:ext cx="17" cy="14"/>
              </a:xfrm>
              <a:custGeom>
                <a:avLst/>
                <a:gdLst>
                  <a:gd name="T0" fmla="*/ 10 w 17"/>
                  <a:gd name="T1" fmla="*/ 2 h 14"/>
                  <a:gd name="T2" fmla="*/ 14 w 17"/>
                  <a:gd name="T3" fmla="*/ 0 h 14"/>
                  <a:gd name="T4" fmla="*/ 17 w 17"/>
                  <a:gd name="T5" fmla="*/ 4 h 14"/>
                  <a:gd name="T6" fmla="*/ 14 w 17"/>
                  <a:gd name="T7" fmla="*/ 9 h 14"/>
                  <a:gd name="T8" fmla="*/ 5 w 17"/>
                  <a:gd name="T9" fmla="*/ 14 h 14"/>
                  <a:gd name="T10" fmla="*/ 0 w 17"/>
                  <a:gd name="T11" fmla="*/ 13 h 14"/>
                  <a:gd name="T12" fmla="*/ 0 w 17"/>
                  <a:gd name="T13" fmla="*/ 11 h 14"/>
                  <a:gd name="T14" fmla="*/ 3 w 17"/>
                  <a:gd name="T15" fmla="*/ 9 h 14"/>
                  <a:gd name="T16" fmla="*/ 8 w 17"/>
                  <a:gd name="T17" fmla="*/ 4 h 14"/>
                  <a:gd name="T18" fmla="*/ 10 w 17"/>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10" y="2"/>
                    </a:moveTo>
                    <a:lnTo>
                      <a:pt x="14" y="0"/>
                    </a:lnTo>
                    <a:lnTo>
                      <a:pt x="17" y="4"/>
                    </a:lnTo>
                    <a:lnTo>
                      <a:pt x="14" y="9"/>
                    </a:lnTo>
                    <a:lnTo>
                      <a:pt x="5" y="14"/>
                    </a:lnTo>
                    <a:lnTo>
                      <a:pt x="0" y="13"/>
                    </a:lnTo>
                    <a:lnTo>
                      <a:pt x="0" y="11"/>
                    </a:lnTo>
                    <a:lnTo>
                      <a:pt x="3" y="9"/>
                    </a:lnTo>
                    <a:lnTo>
                      <a:pt x="8" y="4"/>
                    </a:lnTo>
                    <a:lnTo>
                      <a:pt x="1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2" name="Freeform 1829">
                <a:extLst>
                  <a:ext uri="{FF2B5EF4-FFF2-40B4-BE49-F238E27FC236}">
                    <a16:creationId xmlns:a16="http://schemas.microsoft.com/office/drawing/2014/main" id="{4359FCE8-9B9E-3A47-83D2-FD1A154FCA8C}"/>
                  </a:ext>
                </a:extLst>
              </p:cNvPr>
              <p:cNvSpPr>
                <a:spLocks/>
              </p:cNvSpPr>
              <p:nvPr/>
            </p:nvSpPr>
            <p:spPr bwMode="auto">
              <a:xfrm>
                <a:off x="1500" y="1420"/>
                <a:ext cx="12" cy="4"/>
              </a:xfrm>
              <a:custGeom>
                <a:avLst/>
                <a:gdLst>
                  <a:gd name="T0" fmla="*/ 12 w 12"/>
                  <a:gd name="T1" fmla="*/ 2 h 4"/>
                  <a:gd name="T2" fmla="*/ 11 w 12"/>
                  <a:gd name="T3" fmla="*/ 0 h 4"/>
                  <a:gd name="T4" fmla="*/ 12 w 12"/>
                  <a:gd name="T5" fmla="*/ 0 h 4"/>
                  <a:gd name="T6" fmla="*/ 12 w 12"/>
                  <a:gd name="T7" fmla="*/ 2 h 4"/>
                  <a:gd name="T8" fmla="*/ 11 w 12"/>
                  <a:gd name="T9" fmla="*/ 4 h 4"/>
                  <a:gd name="T10" fmla="*/ 9 w 12"/>
                  <a:gd name="T11" fmla="*/ 4 h 4"/>
                  <a:gd name="T12" fmla="*/ 2 w 12"/>
                  <a:gd name="T13" fmla="*/ 2 h 4"/>
                  <a:gd name="T14" fmla="*/ 0 w 12"/>
                  <a:gd name="T15" fmla="*/ 2 h 4"/>
                  <a:gd name="T16" fmla="*/ 2 w 12"/>
                  <a:gd name="T17" fmla="*/ 0 h 4"/>
                  <a:gd name="T18" fmla="*/ 5 w 12"/>
                  <a:gd name="T19" fmla="*/ 0 h 4"/>
                  <a:gd name="T20" fmla="*/ 11 w 12"/>
                  <a:gd name="T21" fmla="*/ 0 h 4"/>
                  <a:gd name="T22" fmla="*/ 12 w 1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
                    <a:moveTo>
                      <a:pt x="12" y="2"/>
                    </a:moveTo>
                    <a:lnTo>
                      <a:pt x="11" y="0"/>
                    </a:lnTo>
                    <a:lnTo>
                      <a:pt x="12" y="0"/>
                    </a:lnTo>
                    <a:lnTo>
                      <a:pt x="12" y="2"/>
                    </a:lnTo>
                    <a:lnTo>
                      <a:pt x="11" y="4"/>
                    </a:lnTo>
                    <a:lnTo>
                      <a:pt x="9" y="4"/>
                    </a:lnTo>
                    <a:lnTo>
                      <a:pt x="2" y="2"/>
                    </a:lnTo>
                    <a:lnTo>
                      <a:pt x="0" y="2"/>
                    </a:lnTo>
                    <a:lnTo>
                      <a:pt x="2" y="0"/>
                    </a:lnTo>
                    <a:lnTo>
                      <a:pt x="5" y="0"/>
                    </a:lnTo>
                    <a:lnTo>
                      <a:pt x="11" y="0"/>
                    </a:lnTo>
                    <a:lnTo>
                      <a:pt x="1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3" name="Freeform 1830">
                <a:extLst>
                  <a:ext uri="{FF2B5EF4-FFF2-40B4-BE49-F238E27FC236}">
                    <a16:creationId xmlns:a16="http://schemas.microsoft.com/office/drawing/2014/main" id="{C3363463-5C33-444C-A173-67656244FEF7}"/>
                  </a:ext>
                </a:extLst>
              </p:cNvPr>
              <p:cNvSpPr>
                <a:spLocks/>
              </p:cNvSpPr>
              <p:nvPr/>
            </p:nvSpPr>
            <p:spPr bwMode="auto">
              <a:xfrm>
                <a:off x="1500" y="1420"/>
                <a:ext cx="12" cy="4"/>
              </a:xfrm>
              <a:custGeom>
                <a:avLst/>
                <a:gdLst>
                  <a:gd name="T0" fmla="*/ 12 w 12"/>
                  <a:gd name="T1" fmla="*/ 2 h 4"/>
                  <a:gd name="T2" fmla="*/ 11 w 12"/>
                  <a:gd name="T3" fmla="*/ 0 h 4"/>
                  <a:gd name="T4" fmla="*/ 12 w 12"/>
                  <a:gd name="T5" fmla="*/ 0 h 4"/>
                  <a:gd name="T6" fmla="*/ 12 w 12"/>
                  <a:gd name="T7" fmla="*/ 2 h 4"/>
                  <a:gd name="T8" fmla="*/ 11 w 12"/>
                  <a:gd name="T9" fmla="*/ 4 h 4"/>
                  <a:gd name="T10" fmla="*/ 9 w 12"/>
                  <a:gd name="T11" fmla="*/ 4 h 4"/>
                  <a:gd name="T12" fmla="*/ 2 w 12"/>
                  <a:gd name="T13" fmla="*/ 2 h 4"/>
                  <a:gd name="T14" fmla="*/ 0 w 12"/>
                  <a:gd name="T15" fmla="*/ 2 h 4"/>
                  <a:gd name="T16" fmla="*/ 2 w 12"/>
                  <a:gd name="T17" fmla="*/ 0 h 4"/>
                  <a:gd name="T18" fmla="*/ 5 w 12"/>
                  <a:gd name="T19" fmla="*/ 0 h 4"/>
                  <a:gd name="T20" fmla="*/ 11 w 12"/>
                  <a:gd name="T21" fmla="*/ 0 h 4"/>
                  <a:gd name="T22" fmla="*/ 12 w 1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
                    <a:moveTo>
                      <a:pt x="12" y="2"/>
                    </a:moveTo>
                    <a:lnTo>
                      <a:pt x="11" y="0"/>
                    </a:lnTo>
                    <a:lnTo>
                      <a:pt x="12" y="0"/>
                    </a:lnTo>
                    <a:lnTo>
                      <a:pt x="12" y="2"/>
                    </a:lnTo>
                    <a:lnTo>
                      <a:pt x="11" y="4"/>
                    </a:lnTo>
                    <a:lnTo>
                      <a:pt x="9" y="4"/>
                    </a:lnTo>
                    <a:lnTo>
                      <a:pt x="2" y="2"/>
                    </a:lnTo>
                    <a:lnTo>
                      <a:pt x="0" y="2"/>
                    </a:lnTo>
                    <a:lnTo>
                      <a:pt x="2" y="0"/>
                    </a:lnTo>
                    <a:lnTo>
                      <a:pt x="5" y="0"/>
                    </a:lnTo>
                    <a:lnTo>
                      <a:pt x="11" y="0"/>
                    </a:lnTo>
                    <a:lnTo>
                      <a:pt x="1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4" name="Freeform 1831">
                <a:extLst>
                  <a:ext uri="{FF2B5EF4-FFF2-40B4-BE49-F238E27FC236}">
                    <a16:creationId xmlns:a16="http://schemas.microsoft.com/office/drawing/2014/main" id="{6CFADC60-F889-AF42-8AD9-A8429F5977D1}"/>
                  </a:ext>
                </a:extLst>
              </p:cNvPr>
              <p:cNvSpPr>
                <a:spLocks/>
              </p:cNvSpPr>
              <p:nvPr/>
            </p:nvSpPr>
            <p:spPr bwMode="auto">
              <a:xfrm>
                <a:off x="1668" y="1861"/>
                <a:ext cx="37" cy="25"/>
              </a:xfrm>
              <a:custGeom>
                <a:avLst/>
                <a:gdLst>
                  <a:gd name="T0" fmla="*/ 32 w 37"/>
                  <a:gd name="T1" fmla="*/ 18 h 25"/>
                  <a:gd name="T2" fmla="*/ 34 w 37"/>
                  <a:gd name="T3" fmla="*/ 16 h 25"/>
                  <a:gd name="T4" fmla="*/ 37 w 37"/>
                  <a:gd name="T5" fmla="*/ 16 h 25"/>
                  <a:gd name="T6" fmla="*/ 35 w 37"/>
                  <a:gd name="T7" fmla="*/ 14 h 25"/>
                  <a:gd name="T8" fmla="*/ 28 w 37"/>
                  <a:gd name="T9" fmla="*/ 14 h 25"/>
                  <a:gd name="T10" fmla="*/ 23 w 37"/>
                  <a:gd name="T11" fmla="*/ 16 h 25"/>
                  <a:gd name="T12" fmla="*/ 10 w 37"/>
                  <a:gd name="T13" fmla="*/ 13 h 25"/>
                  <a:gd name="T14" fmla="*/ 9 w 37"/>
                  <a:gd name="T15" fmla="*/ 13 h 25"/>
                  <a:gd name="T16" fmla="*/ 7 w 37"/>
                  <a:gd name="T17" fmla="*/ 13 h 25"/>
                  <a:gd name="T18" fmla="*/ 3 w 37"/>
                  <a:gd name="T19" fmla="*/ 7 h 25"/>
                  <a:gd name="T20" fmla="*/ 5 w 37"/>
                  <a:gd name="T21" fmla="*/ 4 h 25"/>
                  <a:gd name="T22" fmla="*/ 5 w 37"/>
                  <a:gd name="T23" fmla="*/ 0 h 25"/>
                  <a:gd name="T24" fmla="*/ 0 w 37"/>
                  <a:gd name="T25" fmla="*/ 5 h 25"/>
                  <a:gd name="T26" fmla="*/ 0 w 37"/>
                  <a:gd name="T27" fmla="*/ 9 h 25"/>
                  <a:gd name="T28" fmla="*/ 3 w 37"/>
                  <a:gd name="T29" fmla="*/ 11 h 25"/>
                  <a:gd name="T30" fmla="*/ 3 w 37"/>
                  <a:gd name="T31" fmla="*/ 13 h 25"/>
                  <a:gd name="T32" fmla="*/ 5 w 37"/>
                  <a:gd name="T33" fmla="*/ 16 h 25"/>
                  <a:gd name="T34" fmla="*/ 9 w 37"/>
                  <a:gd name="T35" fmla="*/ 16 h 25"/>
                  <a:gd name="T36" fmla="*/ 10 w 37"/>
                  <a:gd name="T37" fmla="*/ 18 h 25"/>
                  <a:gd name="T38" fmla="*/ 16 w 37"/>
                  <a:gd name="T39" fmla="*/ 21 h 25"/>
                  <a:gd name="T40" fmla="*/ 19 w 37"/>
                  <a:gd name="T41" fmla="*/ 21 h 25"/>
                  <a:gd name="T42" fmla="*/ 19 w 37"/>
                  <a:gd name="T43" fmla="*/ 20 h 25"/>
                  <a:gd name="T44" fmla="*/ 21 w 37"/>
                  <a:gd name="T45" fmla="*/ 20 h 25"/>
                  <a:gd name="T46" fmla="*/ 23 w 37"/>
                  <a:gd name="T47" fmla="*/ 20 h 25"/>
                  <a:gd name="T48" fmla="*/ 23 w 37"/>
                  <a:gd name="T49" fmla="*/ 23 h 25"/>
                  <a:gd name="T50" fmla="*/ 23 w 37"/>
                  <a:gd name="T51" fmla="*/ 23 h 25"/>
                  <a:gd name="T52" fmla="*/ 26 w 37"/>
                  <a:gd name="T53" fmla="*/ 25 h 25"/>
                  <a:gd name="T54" fmla="*/ 30 w 37"/>
                  <a:gd name="T55" fmla="*/ 25 h 25"/>
                  <a:gd name="T56" fmla="*/ 30 w 37"/>
                  <a:gd name="T57" fmla="*/ 23 h 25"/>
                  <a:gd name="T58" fmla="*/ 30 w 37"/>
                  <a:gd name="T59" fmla="*/ 20 h 25"/>
                  <a:gd name="T60" fmla="*/ 32 w 37"/>
                  <a:gd name="T6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25">
                    <a:moveTo>
                      <a:pt x="32" y="18"/>
                    </a:moveTo>
                    <a:lnTo>
                      <a:pt x="34" y="16"/>
                    </a:lnTo>
                    <a:lnTo>
                      <a:pt x="37" y="16"/>
                    </a:lnTo>
                    <a:lnTo>
                      <a:pt x="35" y="14"/>
                    </a:lnTo>
                    <a:lnTo>
                      <a:pt x="28" y="14"/>
                    </a:lnTo>
                    <a:lnTo>
                      <a:pt x="23" y="16"/>
                    </a:lnTo>
                    <a:lnTo>
                      <a:pt x="10" y="13"/>
                    </a:lnTo>
                    <a:lnTo>
                      <a:pt x="9" y="13"/>
                    </a:lnTo>
                    <a:lnTo>
                      <a:pt x="7" y="13"/>
                    </a:lnTo>
                    <a:lnTo>
                      <a:pt x="3" y="7"/>
                    </a:lnTo>
                    <a:lnTo>
                      <a:pt x="5" y="4"/>
                    </a:lnTo>
                    <a:lnTo>
                      <a:pt x="5" y="0"/>
                    </a:lnTo>
                    <a:lnTo>
                      <a:pt x="0" y="5"/>
                    </a:lnTo>
                    <a:lnTo>
                      <a:pt x="0" y="9"/>
                    </a:lnTo>
                    <a:lnTo>
                      <a:pt x="3" y="11"/>
                    </a:lnTo>
                    <a:lnTo>
                      <a:pt x="3" y="13"/>
                    </a:lnTo>
                    <a:lnTo>
                      <a:pt x="5" y="16"/>
                    </a:lnTo>
                    <a:lnTo>
                      <a:pt x="9" y="16"/>
                    </a:lnTo>
                    <a:lnTo>
                      <a:pt x="10" y="18"/>
                    </a:lnTo>
                    <a:lnTo>
                      <a:pt x="16" y="21"/>
                    </a:lnTo>
                    <a:lnTo>
                      <a:pt x="19" y="21"/>
                    </a:lnTo>
                    <a:lnTo>
                      <a:pt x="19" y="20"/>
                    </a:lnTo>
                    <a:lnTo>
                      <a:pt x="21" y="20"/>
                    </a:lnTo>
                    <a:lnTo>
                      <a:pt x="23" y="20"/>
                    </a:lnTo>
                    <a:lnTo>
                      <a:pt x="23" y="23"/>
                    </a:lnTo>
                    <a:lnTo>
                      <a:pt x="23" y="23"/>
                    </a:lnTo>
                    <a:lnTo>
                      <a:pt x="26" y="25"/>
                    </a:lnTo>
                    <a:lnTo>
                      <a:pt x="30" y="25"/>
                    </a:lnTo>
                    <a:lnTo>
                      <a:pt x="30" y="23"/>
                    </a:lnTo>
                    <a:lnTo>
                      <a:pt x="30" y="20"/>
                    </a:lnTo>
                    <a:lnTo>
                      <a:pt x="32" y="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5" name="Freeform 1832">
                <a:extLst>
                  <a:ext uri="{FF2B5EF4-FFF2-40B4-BE49-F238E27FC236}">
                    <a16:creationId xmlns:a16="http://schemas.microsoft.com/office/drawing/2014/main" id="{5109B7F5-0EF3-9A4E-9341-DAEC3F2E3C89}"/>
                  </a:ext>
                </a:extLst>
              </p:cNvPr>
              <p:cNvSpPr>
                <a:spLocks/>
              </p:cNvSpPr>
              <p:nvPr/>
            </p:nvSpPr>
            <p:spPr bwMode="auto">
              <a:xfrm>
                <a:off x="1668" y="1861"/>
                <a:ext cx="37" cy="25"/>
              </a:xfrm>
              <a:custGeom>
                <a:avLst/>
                <a:gdLst>
                  <a:gd name="T0" fmla="*/ 32 w 37"/>
                  <a:gd name="T1" fmla="*/ 18 h 25"/>
                  <a:gd name="T2" fmla="*/ 34 w 37"/>
                  <a:gd name="T3" fmla="*/ 16 h 25"/>
                  <a:gd name="T4" fmla="*/ 37 w 37"/>
                  <a:gd name="T5" fmla="*/ 16 h 25"/>
                  <a:gd name="T6" fmla="*/ 35 w 37"/>
                  <a:gd name="T7" fmla="*/ 14 h 25"/>
                  <a:gd name="T8" fmla="*/ 28 w 37"/>
                  <a:gd name="T9" fmla="*/ 14 h 25"/>
                  <a:gd name="T10" fmla="*/ 23 w 37"/>
                  <a:gd name="T11" fmla="*/ 16 h 25"/>
                  <a:gd name="T12" fmla="*/ 10 w 37"/>
                  <a:gd name="T13" fmla="*/ 13 h 25"/>
                  <a:gd name="T14" fmla="*/ 9 w 37"/>
                  <a:gd name="T15" fmla="*/ 13 h 25"/>
                  <a:gd name="T16" fmla="*/ 7 w 37"/>
                  <a:gd name="T17" fmla="*/ 13 h 25"/>
                  <a:gd name="T18" fmla="*/ 3 w 37"/>
                  <a:gd name="T19" fmla="*/ 7 h 25"/>
                  <a:gd name="T20" fmla="*/ 5 w 37"/>
                  <a:gd name="T21" fmla="*/ 4 h 25"/>
                  <a:gd name="T22" fmla="*/ 5 w 37"/>
                  <a:gd name="T23" fmla="*/ 0 h 25"/>
                  <a:gd name="T24" fmla="*/ 0 w 37"/>
                  <a:gd name="T25" fmla="*/ 5 h 25"/>
                  <a:gd name="T26" fmla="*/ 0 w 37"/>
                  <a:gd name="T27" fmla="*/ 9 h 25"/>
                  <a:gd name="T28" fmla="*/ 3 w 37"/>
                  <a:gd name="T29" fmla="*/ 11 h 25"/>
                  <a:gd name="T30" fmla="*/ 3 w 37"/>
                  <a:gd name="T31" fmla="*/ 13 h 25"/>
                  <a:gd name="T32" fmla="*/ 5 w 37"/>
                  <a:gd name="T33" fmla="*/ 16 h 25"/>
                  <a:gd name="T34" fmla="*/ 9 w 37"/>
                  <a:gd name="T35" fmla="*/ 16 h 25"/>
                  <a:gd name="T36" fmla="*/ 10 w 37"/>
                  <a:gd name="T37" fmla="*/ 18 h 25"/>
                  <a:gd name="T38" fmla="*/ 16 w 37"/>
                  <a:gd name="T39" fmla="*/ 21 h 25"/>
                  <a:gd name="T40" fmla="*/ 19 w 37"/>
                  <a:gd name="T41" fmla="*/ 21 h 25"/>
                  <a:gd name="T42" fmla="*/ 19 w 37"/>
                  <a:gd name="T43" fmla="*/ 20 h 25"/>
                  <a:gd name="T44" fmla="*/ 21 w 37"/>
                  <a:gd name="T45" fmla="*/ 20 h 25"/>
                  <a:gd name="T46" fmla="*/ 23 w 37"/>
                  <a:gd name="T47" fmla="*/ 20 h 25"/>
                  <a:gd name="T48" fmla="*/ 23 w 37"/>
                  <a:gd name="T49" fmla="*/ 23 h 25"/>
                  <a:gd name="T50" fmla="*/ 23 w 37"/>
                  <a:gd name="T51" fmla="*/ 23 h 25"/>
                  <a:gd name="T52" fmla="*/ 26 w 37"/>
                  <a:gd name="T53" fmla="*/ 25 h 25"/>
                  <a:gd name="T54" fmla="*/ 30 w 37"/>
                  <a:gd name="T55" fmla="*/ 25 h 25"/>
                  <a:gd name="T56" fmla="*/ 30 w 37"/>
                  <a:gd name="T57" fmla="*/ 23 h 25"/>
                  <a:gd name="T58" fmla="*/ 30 w 37"/>
                  <a:gd name="T59" fmla="*/ 20 h 25"/>
                  <a:gd name="T60" fmla="*/ 32 w 37"/>
                  <a:gd name="T6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25">
                    <a:moveTo>
                      <a:pt x="32" y="18"/>
                    </a:moveTo>
                    <a:lnTo>
                      <a:pt x="34" y="16"/>
                    </a:lnTo>
                    <a:lnTo>
                      <a:pt x="37" y="16"/>
                    </a:lnTo>
                    <a:lnTo>
                      <a:pt x="35" y="14"/>
                    </a:lnTo>
                    <a:lnTo>
                      <a:pt x="28" y="14"/>
                    </a:lnTo>
                    <a:lnTo>
                      <a:pt x="23" y="16"/>
                    </a:lnTo>
                    <a:lnTo>
                      <a:pt x="10" y="13"/>
                    </a:lnTo>
                    <a:lnTo>
                      <a:pt x="9" y="13"/>
                    </a:lnTo>
                    <a:lnTo>
                      <a:pt x="7" y="13"/>
                    </a:lnTo>
                    <a:lnTo>
                      <a:pt x="3" y="7"/>
                    </a:lnTo>
                    <a:lnTo>
                      <a:pt x="5" y="4"/>
                    </a:lnTo>
                    <a:lnTo>
                      <a:pt x="5" y="0"/>
                    </a:lnTo>
                    <a:lnTo>
                      <a:pt x="0" y="5"/>
                    </a:lnTo>
                    <a:lnTo>
                      <a:pt x="0" y="9"/>
                    </a:lnTo>
                    <a:lnTo>
                      <a:pt x="3" y="11"/>
                    </a:lnTo>
                    <a:lnTo>
                      <a:pt x="3" y="13"/>
                    </a:lnTo>
                    <a:lnTo>
                      <a:pt x="5" y="16"/>
                    </a:lnTo>
                    <a:lnTo>
                      <a:pt x="9" y="16"/>
                    </a:lnTo>
                    <a:lnTo>
                      <a:pt x="10" y="18"/>
                    </a:lnTo>
                    <a:lnTo>
                      <a:pt x="16" y="21"/>
                    </a:lnTo>
                    <a:lnTo>
                      <a:pt x="19" y="21"/>
                    </a:lnTo>
                    <a:lnTo>
                      <a:pt x="19" y="20"/>
                    </a:lnTo>
                    <a:lnTo>
                      <a:pt x="21" y="20"/>
                    </a:lnTo>
                    <a:lnTo>
                      <a:pt x="23" y="20"/>
                    </a:lnTo>
                    <a:lnTo>
                      <a:pt x="23" y="23"/>
                    </a:lnTo>
                    <a:lnTo>
                      <a:pt x="23" y="23"/>
                    </a:lnTo>
                    <a:lnTo>
                      <a:pt x="26" y="25"/>
                    </a:lnTo>
                    <a:lnTo>
                      <a:pt x="30" y="25"/>
                    </a:lnTo>
                    <a:lnTo>
                      <a:pt x="30" y="23"/>
                    </a:lnTo>
                    <a:lnTo>
                      <a:pt x="30" y="20"/>
                    </a:lnTo>
                    <a:lnTo>
                      <a:pt x="32" y="1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6" name="Freeform 1833">
                <a:extLst>
                  <a:ext uri="{FF2B5EF4-FFF2-40B4-BE49-F238E27FC236}">
                    <a16:creationId xmlns:a16="http://schemas.microsoft.com/office/drawing/2014/main" id="{D12D4932-6515-D849-A3DC-61276071E556}"/>
                  </a:ext>
                </a:extLst>
              </p:cNvPr>
              <p:cNvSpPr>
                <a:spLocks/>
              </p:cNvSpPr>
              <p:nvPr/>
            </p:nvSpPr>
            <p:spPr bwMode="auto">
              <a:xfrm>
                <a:off x="441" y="1031"/>
                <a:ext cx="1366" cy="944"/>
              </a:xfrm>
              <a:custGeom>
                <a:avLst/>
                <a:gdLst>
                  <a:gd name="T0" fmla="*/ 1195 w 1366"/>
                  <a:gd name="T1" fmla="*/ 755 h 944"/>
                  <a:gd name="T2" fmla="*/ 1227 w 1366"/>
                  <a:gd name="T3" fmla="*/ 789 h 944"/>
                  <a:gd name="T4" fmla="*/ 1264 w 1366"/>
                  <a:gd name="T5" fmla="*/ 857 h 944"/>
                  <a:gd name="T6" fmla="*/ 1218 w 1366"/>
                  <a:gd name="T7" fmla="*/ 903 h 944"/>
                  <a:gd name="T8" fmla="*/ 1225 w 1366"/>
                  <a:gd name="T9" fmla="*/ 859 h 944"/>
                  <a:gd name="T10" fmla="*/ 1123 w 1366"/>
                  <a:gd name="T11" fmla="*/ 871 h 944"/>
                  <a:gd name="T12" fmla="*/ 936 w 1366"/>
                  <a:gd name="T13" fmla="*/ 944 h 944"/>
                  <a:gd name="T14" fmla="*/ 961 w 1366"/>
                  <a:gd name="T15" fmla="*/ 882 h 944"/>
                  <a:gd name="T16" fmla="*/ 932 w 1366"/>
                  <a:gd name="T17" fmla="*/ 851 h 944"/>
                  <a:gd name="T18" fmla="*/ 846 w 1366"/>
                  <a:gd name="T19" fmla="*/ 785 h 944"/>
                  <a:gd name="T20" fmla="*/ 755 w 1366"/>
                  <a:gd name="T21" fmla="*/ 794 h 944"/>
                  <a:gd name="T22" fmla="*/ 279 w 1366"/>
                  <a:gd name="T23" fmla="*/ 773 h 944"/>
                  <a:gd name="T24" fmla="*/ 245 w 1366"/>
                  <a:gd name="T25" fmla="*/ 746 h 944"/>
                  <a:gd name="T26" fmla="*/ 218 w 1366"/>
                  <a:gd name="T27" fmla="*/ 723 h 944"/>
                  <a:gd name="T28" fmla="*/ 191 w 1366"/>
                  <a:gd name="T29" fmla="*/ 671 h 944"/>
                  <a:gd name="T30" fmla="*/ 175 w 1366"/>
                  <a:gd name="T31" fmla="*/ 601 h 944"/>
                  <a:gd name="T32" fmla="*/ 70 w 1366"/>
                  <a:gd name="T33" fmla="*/ 503 h 944"/>
                  <a:gd name="T34" fmla="*/ 43 w 1366"/>
                  <a:gd name="T35" fmla="*/ 134 h 944"/>
                  <a:gd name="T36" fmla="*/ 104 w 1366"/>
                  <a:gd name="T37" fmla="*/ 137 h 944"/>
                  <a:gd name="T38" fmla="*/ 180 w 1366"/>
                  <a:gd name="T39" fmla="*/ 85 h 944"/>
                  <a:gd name="T40" fmla="*/ 157 w 1366"/>
                  <a:gd name="T41" fmla="*/ 121 h 944"/>
                  <a:gd name="T42" fmla="*/ 239 w 1366"/>
                  <a:gd name="T43" fmla="*/ 125 h 944"/>
                  <a:gd name="T44" fmla="*/ 261 w 1366"/>
                  <a:gd name="T45" fmla="*/ 93 h 944"/>
                  <a:gd name="T46" fmla="*/ 346 w 1366"/>
                  <a:gd name="T47" fmla="*/ 128 h 944"/>
                  <a:gd name="T48" fmla="*/ 425 w 1366"/>
                  <a:gd name="T49" fmla="*/ 173 h 944"/>
                  <a:gd name="T50" fmla="*/ 473 w 1366"/>
                  <a:gd name="T51" fmla="*/ 196 h 944"/>
                  <a:gd name="T52" fmla="*/ 520 w 1366"/>
                  <a:gd name="T53" fmla="*/ 210 h 944"/>
                  <a:gd name="T54" fmla="*/ 539 w 1366"/>
                  <a:gd name="T55" fmla="*/ 180 h 944"/>
                  <a:gd name="T56" fmla="*/ 534 w 1366"/>
                  <a:gd name="T57" fmla="*/ 169 h 944"/>
                  <a:gd name="T58" fmla="*/ 566 w 1366"/>
                  <a:gd name="T59" fmla="*/ 153 h 944"/>
                  <a:gd name="T60" fmla="*/ 623 w 1366"/>
                  <a:gd name="T61" fmla="*/ 194 h 944"/>
                  <a:gd name="T62" fmla="*/ 698 w 1366"/>
                  <a:gd name="T63" fmla="*/ 191 h 944"/>
                  <a:gd name="T64" fmla="*/ 711 w 1366"/>
                  <a:gd name="T65" fmla="*/ 175 h 944"/>
                  <a:gd name="T66" fmla="*/ 730 w 1366"/>
                  <a:gd name="T67" fmla="*/ 184 h 944"/>
                  <a:gd name="T68" fmla="*/ 752 w 1366"/>
                  <a:gd name="T69" fmla="*/ 132 h 944"/>
                  <a:gd name="T70" fmla="*/ 712 w 1366"/>
                  <a:gd name="T71" fmla="*/ 50 h 944"/>
                  <a:gd name="T72" fmla="*/ 766 w 1366"/>
                  <a:gd name="T73" fmla="*/ 34 h 944"/>
                  <a:gd name="T74" fmla="*/ 777 w 1366"/>
                  <a:gd name="T75" fmla="*/ 112 h 944"/>
                  <a:gd name="T76" fmla="*/ 830 w 1366"/>
                  <a:gd name="T77" fmla="*/ 130 h 944"/>
                  <a:gd name="T78" fmla="*/ 898 w 1366"/>
                  <a:gd name="T79" fmla="*/ 151 h 944"/>
                  <a:gd name="T80" fmla="*/ 939 w 1366"/>
                  <a:gd name="T81" fmla="*/ 130 h 944"/>
                  <a:gd name="T82" fmla="*/ 955 w 1366"/>
                  <a:gd name="T83" fmla="*/ 219 h 944"/>
                  <a:gd name="T84" fmla="*/ 882 w 1366"/>
                  <a:gd name="T85" fmla="*/ 248 h 944"/>
                  <a:gd name="T86" fmla="*/ 864 w 1366"/>
                  <a:gd name="T87" fmla="*/ 298 h 944"/>
                  <a:gd name="T88" fmla="*/ 805 w 1366"/>
                  <a:gd name="T89" fmla="*/ 362 h 944"/>
                  <a:gd name="T90" fmla="*/ 789 w 1366"/>
                  <a:gd name="T91" fmla="*/ 355 h 944"/>
                  <a:gd name="T92" fmla="*/ 759 w 1366"/>
                  <a:gd name="T93" fmla="*/ 416 h 944"/>
                  <a:gd name="T94" fmla="*/ 775 w 1366"/>
                  <a:gd name="T95" fmla="*/ 557 h 944"/>
                  <a:gd name="T96" fmla="*/ 928 w 1366"/>
                  <a:gd name="T97" fmla="*/ 625 h 944"/>
                  <a:gd name="T98" fmla="*/ 980 w 1366"/>
                  <a:gd name="T99" fmla="*/ 723 h 944"/>
                  <a:gd name="T100" fmla="*/ 980 w 1366"/>
                  <a:gd name="T101" fmla="*/ 641 h 944"/>
                  <a:gd name="T102" fmla="*/ 1016 w 1366"/>
                  <a:gd name="T103" fmla="*/ 489 h 944"/>
                  <a:gd name="T104" fmla="*/ 1011 w 1366"/>
                  <a:gd name="T105" fmla="*/ 425 h 944"/>
                  <a:gd name="T106" fmla="*/ 1091 w 1366"/>
                  <a:gd name="T107" fmla="*/ 419 h 944"/>
                  <a:gd name="T108" fmla="*/ 1134 w 1366"/>
                  <a:gd name="T109" fmla="*/ 451 h 944"/>
                  <a:gd name="T110" fmla="*/ 1145 w 1366"/>
                  <a:gd name="T111" fmla="*/ 507 h 944"/>
                  <a:gd name="T112" fmla="*/ 1173 w 1366"/>
                  <a:gd name="T113" fmla="*/ 534 h 944"/>
                  <a:gd name="T114" fmla="*/ 1225 w 1366"/>
                  <a:gd name="T115" fmla="*/ 478 h 944"/>
                  <a:gd name="T116" fmla="*/ 1248 w 1366"/>
                  <a:gd name="T117" fmla="*/ 518 h 944"/>
                  <a:gd name="T118" fmla="*/ 1264 w 1366"/>
                  <a:gd name="T119" fmla="*/ 559 h 944"/>
                  <a:gd name="T120" fmla="*/ 1289 w 1366"/>
                  <a:gd name="T121" fmla="*/ 619 h 944"/>
                  <a:gd name="T122" fmla="*/ 1305 w 1366"/>
                  <a:gd name="T123" fmla="*/ 653 h 944"/>
                  <a:gd name="T124" fmla="*/ 1343 w 1366"/>
                  <a:gd name="T125" fmla="*/ 66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6" h="944">
                    <a:moveTo>
                      <a:pt x="1361" y="700"/>
                    </a:moveTo>
                    <a:lnTo>
                      <a:pt x="1366" y="705"/>
                    </a:lnTo>
                    <a:lnTo>
                      <a:pt x="1361" y="712"/>
                    </a:lnTo>
                    <a:lnTo>
                      <a:pt x="1355" y="716"/>
                    </a:lnTo>
                    <a:lnTo>
                      <a:pt x="1350" y="721"/>
                    </a:lnTo>
                    <a:lnTo>
                      <a:pt x="1346" y="721"/>
                    </a:lnTo>
                    <a:lnTo>
                      <a:pt x="1346" y="723"/>
                    </a:lnTo>
                    <a:lnTo>
                      <a:pt x="1336" y="723"/>
                    </a:lnTo>
                    <a:lnTo>
                      <a:pt x="1321" y="726"/>
                    </a:lnTo>
                    <a:lnTo>
                      <a:pt x="1318" y="728"/>
                    </a:lnTo>
                    <a:lnTo>
                      <a:pt x="1316" y="734"/>
                    </a:lnTo>
                    <a:lnTo>
                      <a:pt x="1314" y="734"/>
                    </a:lnTo>
                    <a:lnTo>
                      <a:pt x="1305" y="746"/>
                    </a:lnTo>
                    <a:lnTo>
                      <a:pt x="1302" y="748"/>
                    </a:lnTo>
                    <a:lnTo>
                      <a:pt x="1298" y="751"/>
                    </a:lnTo>
                    <a:lnTo>
                      <a:pt x="1296" y="753"/>
                    </a:lnTo>
                    <a:lnTo>
                      <a:pt x="1294" y="753"/>
                    </a:lnTo>
                    <a:lnTo>
                      <a:pt x="1293" y="751"/>
                    </a:lnTo>
                    <a:lnTo>
                      <a:pt x="1294" y="748"/>
                    </a:lnTo>
                    <a:lnTo>
                      <a:pt x="1293" y="750"/>
                    </a:lnTo>
                    <a:lnTo>
                      <a:pt x="1291" y="753"/>
                    </a:lnTo>
                    <a:lnTo>
                      <a:pt x="1271" y="757"/>
                    </a:lnTo>
                    <a:lnTo>
                      <a:pt x="1270" y="757"/>
                    </a:lnTo>
                    <a:lnTo>
                      <a:pt x="1270" y="755"/>
                    </a:lnTo>
                    <a:lnTo>
                      <a:pt x="1266" y="753"/>
                    </a:lnTo>
                    <a:lnTo>
                      <a:pt x="1248" y="751"/>
                    </a:lnTo>
                    <a:lnTo>
                      <a:pt x="1243" y="753"/>
                    </a:lnTo>
                    <a:lnTo>
                      <a:pt x="1225" y="751"/>
                    </a:lnTo>
                    <a:lnTo>
                      <a:pt x="1216" y="753"/>
                    </a:lnTo>
                    <a:lnTo>
                      <a:pt x="1211" y="751"/>
                    </a:lnTo>
                    <a:lnTo>
                      <a:pt x="1205" y="753"/>
                    </a:lnTo>
                    <a:lnTo>
                      <a:pt x="1202" y="753"/>
                    </a:lnTo>
                    <a:lnTo>
                      <a:pt x="1200" y="753"/>
                    </a:lnTo>
                    <a:lnTo>
                      <a:pt x="1195" y="753"/>
                    </a:lnTo>
                    <a:lnTo>
                      <a:pt x="1195" y="755"/>
                    </a:lnTo>
                    <a:lnTo>
                      <a:pt x="1193" y="757"/>
                    </a:lnTo>
                    <a:lnTo>
                      <a:pt x="1191" y="755"/>
                    </a:lnTo>
                    <a:lnTo>
                      <a:pt x="1189" y="757"/>
                    </a:lnTo>
                    <a:lnTo>
                      <a:pt x="1187" y="759"/>
                    </a:lnTo>
                    <a:lnTo>
                      <a:pt x="1184" y="764"/>
                    </a:lnTo>
                    <a:lnTo>
                      <a:pt x="1178" y="775"/>
                    </a:lnTo>
                    <a:lnTo>
                      <a:pt x="1178" y="776"/>
                    </a:lnTo>
                    <a:lnTo>
                      <a:pt x="1168" y="776"/>
                    </a:lnTo>
                    <a:lnTo>
                      <a:pt x="1164" y="780"/>
                    </a:lnTo>
                    <a:lnTo>
                      <a:pt x="1162" y="780"/>
                    </a:lnTo>
                    <a:lnTo>
                      <a:pt x="1162" y="782"/>
                    </a:lnTo>
                    <a:lnTo>
                      <a:pt x="1157" y="787"/>
                    </a:lnTo>
                    <a:lnTo>
                      <a:pt x="1153" y="787"/>
                    </a:lnTo>
                    <a:lnTo>
                      <a:pt x="1146" y="801"/>
                    </a:lnTo>
                    <a:lnTo>
                      <a:pt x="1143" y="803"/>
                    </a:lnTo>
                    <a:lnTo>
                      <a:pt x="1139" y="803"/>
                    </a:lnTo>
                    <a:lnTo>
                      <a:pt x="1139" y="809"/>
                    </a:lnTo>
                    <a:lnTo>
                      <a:pt x="1134" y="821"/>
                    </a:lnTo>
                    <a:lnTo>
                      <a:pt x="1132" y="821"/>
                    </a:lnTo>
                    <a:lnTo>
                      <a:pt x="1118" y="835"/>
                    </a:lnTo>
                    <a:lnTo>
                      <a:pt x="1118" y="835"/>
                    </a:lnTo>
                    <a:lnTo>
                      <a:pt x="1121" y="834"/>
                    </a:lnTo>
                    <a:lnTo>
                      <a:pt x="1125" y="832"/>
                    </a:lnTo>
                    <a:lnTo>
                      <a:pt x="1125" y="832"/>
                    </a:lnTo>
                    <a:lnTo>
                      <a:pt x="1127" y="830"/>
                    </a:lnTo>
                    <a:lnTo>
                      <a:pt x="1153" y="798"/>
                    </a:lnTo>
                    <a:lnTo>
                      <a:pt x="1157" y="798"/>
                    </a:lnTo>
                    <a:lnTo>
                      <a:pt x="1159" y="796"/>
                    </a:lnTo>
                    <a:lnTo>
                      <a:pt x="1191" y="780"/>
                    </a:lnTo>
                    <a:lnTo>
                      <a:pt x="1207" y="776"/>
                    </a:lnTo>
                    <a:lnTo>
                      <a:pt x="1216" y="778"/>
                    </a:lnTo>
                    <a:lnTo>
                      <a:pt x="1227" y="784"/>
                    </a:lnTo>
                    <a:lnTo>
                      <a:pt x="1228" y="789"/>
                    </a:lnTo>
                    <a:lnTo>
                      <a:pt x="1227" y="787"/>
                    </a:lnTo>
                    <a:lnTo>
                      <a:pt x="1227" y="789"/>
                    </a:lnTo>
                    <a:lnTo>
                      <a:pt x="1228" y="791"/>
                    </a:lnTo>
                    <a:lnTo>
                      <a:pt x="1228" y="794"/>
                    </a:lnTo>
                    <a:lnTo>
                      <a:pt x="1212" y="807"/>
                    </a:lnTo>
                    <a:lnTo>
                      <a:pt x="1207" y="807"/>
                    </a:lnTo>
                    <a:lnTo>
                      <a:pt x="1203" y="803"/>
                    </a:lnTo>
                    <a:lnTo>
                      <a:pt x="1193" y="807"/>
                    </a:lnTo>
                    <a:lnTo>
                      <a:pt x="1191" y="807"/>
                    </a:lnTo>
                    <a:lnTo>
                      <a:pt x="1195" y="807"/>
                    </a:lnTo>
                    <a:lnTo>
                      <a:pt x="1203" y="810"/>
                    </a:lnTo>
                    <a:lnTo>
                      <a:pt x="1205" y="814"/>
                    </a:lnTo>
                    <a:lnTo>
                      <a:pt x="1205" y="816"/>
                    </a:lnTo>
                    <a:lnTo>
                      <a:pt x="1214" y="810"/>
                    </a:lnTo>
                    <a:lnTo>
                      <a:pt x="1216" y="810"/>
                    </a:lnTo>
                    <a:lnTo>
                      <a:pt x="1216" y="812"/>
                    </a:lnTo>
                    <a:lnTo>
                      <a:pt x="1218" y="812"/>
                    </a:lnTo>
                    <a:lnTo>
                      <a:pt x="1220" y="814"/>
                    </a:lnTo>
                    <a:lnTo>
                      <a:pt x="1220" y="818"/>
                    </a:lnTo>
                    <a:lnTo>
                      <a:pt x="1216" y="825"/>
                    </a:lnTo>
                    <a:lnTo>
                      <a:pt x="1212" y="828"/>
                    </a:lnTo>
                    <a:lnTo>
                      <a:pt x="1212" y="830"/>
                    </a:lnTo>
                    <a:lnTo>
                      <a:pt x="1214" y="828"/>
                    </a:lnTo>
                    <a:lnTo>
                      <a:pt x="1220" y="830"/>
                    </a:lnTo>
                    <a:lnTo>
                      <a:pt x="1218" y="835"/>
                    </a:lnTo>
                    <a:lnTo>
                      <a:pt x="1223" y="846"/>
                    </a:lnTo>
                    <a:lnTo>
                      <a:pt x="1225" y="848"/>
                    </a:lnTo>
                    <a:lnTo>
                      <a:pt x="1225" y="848"/>
                    </a:lnTo>
                    <a:lnTo>
                      <a:pt x="1228" y="850"/>
                    </a:lnTo>
                    <a:lnTo>
                      <a:pt x="1236" y="851"/>
                    </a:lnTo>
                    <a:lnTo>
                      <a:pt x="1236" y="853"/>
                    </a:lnTo>
                    <a:lnTo>
                      <a:pt x="1234" y="855"/>
                    </a:lnTo>
                    <a:lnTo>
                      <a:pt x="1234" y="857"/>
                    </a:lnTo>
                    <a:lnTo>
                      <a:pt x="1252" y="860"/>
                    </a:lnTo>
                    <a:lnTo>
                      <a:pt x="1253" y="862"/>
                    </a:lnTo>
                    <a:lnTo>
                      <a:pt x="1259" y="862"/>
                    </a:lnTo>
                    <a:lnTo>
                      <a:pt x="1264" y="857"/>
                    </a:lnTo>
                    <a:lnTo>
                      <a:pt x="1266" y="860"/>
                    </a:lnTo>
                    <a:lnTo>
                      <a:pt x="1266" y="862"/>
                    </a:lnTo>
                    <a:lnTo>
                      <a:pt x="1268" y="862"/>
                    </a:lnTo>
                    <a:lnTo>
                      <a:pt x="1270" y="862"/>
                    </a:lnTo>
                    <a:lnTo>
                      <a:pt x="1273" y="862"/>
                    </a:lnTo>
                    <a:lnTo>
                      <a:pt x="1277" y="866"/>
                    </a:lnTo>
                    <a:lnTo>
                      <a:pt x="1275" y="868"/>
                    </a:lnTo>
                    <a:lnTo>
                      <a:pt x="1275" y="869"/>
                    </a:lnTo>
                    <a:lnTo>
                      <a:pt x="1278" y="869"/>
                    </a:lnTo>
                    <a:lnTo>
                      <a:pt x="1280" y="871"/>
                    </a:lnTo>
                    <a:lnTo>
                      <a:pt x="1278" y="871"/>
                    </a:lnTo>
                    <a:lnTo>
                      <a:pt x="1275" y="871"/>
                    </a:lnTo>
                    <a:lnTo>
                      <a:pt x="1273" y="873"/>
                    </a:lnTo>
                    <a:lnTo>
                      <a:pt x="1271" y="873"/>
                    </a:lnTo>
                    <a:lnTo>
                      <a:pt x="1259" y="880"/>
                    </a:lnTo>
                    <a:lnTo>
                      <a:pt x="1257" y="880"/>
                    </a:lnTo>
                    <a:lnTo>
                      <a:pt x="1257" y="882"/>
                    </a:lnTo>
                    <a:lnTo>
                      <a:pt x="1253" y="880"/>
                    </a:lnTo>
                    <a:lnTo>
                      <a:pt x="1250" y="884"/>
                    </a:lnTo>
                    <a:lnTo>
                      <a:pt x="1248" y="884"/>
                    </a:lnTo>
                    <a:lnTo>
                      <a:pt x="1246" y="884"/>
                    </a:lnTo>
                    <a:lnTo>
                      <a:pt x="1243" y="885"/>
                    </a:lnTo>
                    <a:lnTo>
                      <a:pt x="1239" y="884"/>
                    </a:lnTo>
                    <a:lnTo>
                      <a:pt x="1239" y="887"/>
                    </a:lnTo>
                    <a:lnTo>
                      <a:pt x="1239" y="889"/>
                    </a:lnTo>
                    <a:lnTo>
                      <a:pt x="1236" y="889"/>
                    </a:lnTo>
                    <a:lnTo>
                      <a:pt x="1234" y="887"/>
                    </a:lnTo>
                    <a:lnTo>
                      <a:pt x="1234" y="885"/>
                    </a:lnTo>
                    <a:lnTo>
                      <a:pt x="1232" y="889"/>
                    </a:lnTo>
                    <a:lnTo>
                      <a:pt x="1230" y="887"/>
                    </a:lnTo>
                    <a:lnTo>
                      <a:pt x="1228" y="889"/>
                    </a:lnTo>
                    <a:lnTo>
                      <a:pt x="1228" y="894"/>
                    </a:lnTo>
                    <a:lnTo>
                      <a:pt x="1225" y="896"/>
                    </a:lnTo>
                    <a:lnTo>
                      <a:pt x="1221" y="901"/>
                    </a:lnTo>
                    <a:lnTo>
                      <a:pt x="1218" y="903"/>
                    </a:lnTo>
                    <a:lnTo>
                      <a:pt x="1216" y="907"/>
                    </a:lnTo>
                    <a:lnTo>
                      <a:pt x="1214" y="907"/>
                    </a:lnTo>
                    <a:lnTo>
                      <a:pt x="1212" y="907"/>
                    </a:lnTo>
                    <a:lnTo>
                      <a:pt x="1211" y="910"/>
                    </a:lnTo>
                    <a:lnTo>
                      <a:pt x="1209" y="912"/>
                    </a:lnTo>
                    <a:lnTo>
                      <a:pt x="1209" y="912"/>
                    </a:lnTo>
                    <a:lnTo>
                      <a:pt x="1205" y="910"/>
                    </a:lnTo>
                    <a:lnTo>
                      <a:pt x="1203" y="907"/>
                    </a:lnTo>
                    <a:lnTo>
                      <a:pt x="1202" y="905"/>
                    </a:lnTo>
                    <a:lnTo>
                      <a:pt x="1200" y="905"/>
                    </a:lnTo>
                    <a:lnTo>
                      <a:pt x="1198" y="896"/>
                    </a:lnTo>
                    <a:lnTo>
                      <a:pt x="1198" y="893"/>
                    </a:lnTo>
                    <a:lnTo>
                      <a:pt x="1202" y="887"/>
                    </a:lnTo>
                    <a:lnTo>
                      <a:pt x="1202" y="889"/>
                    </a:lnTo>
                    <a:lnTo>
                      <a:pt x="1198" y="891"/>
                    </a:lnTo>
                    <a:lnTo>
                      <a:pt x="1198" y="889"/>
                    </a:lnTo>
                    <a:lnTo>
                      <a:pt x="1203" y="885"/>
                    </a:lnTo>
                    <a:lnTo>
                      <a:pt x="1205" y="885"/>
                    </a:lnTo>
                    <a:lnTo>
                      <a:pt x="1209" y="884"/>
                    </a:lnTo>
                    <a:lnTo>
                      <a:pt x="1207" y="882"/>
                    </a:lnTo>
                    <a:lnTo>
                      <a:pt x="1225" y="871"/>
                    </a:lnTo>
                    <a:lnTo>
                      <a:pt x="1227" y="873"/>
                    </a:lnTo>
                    <a:lnTo>
                      <a:pt x="1227" y="875"/>
                    </a:lnTo>
                    <a:lnTo>
                      <a:pt x="1230" y="876"/>
                    </a:lnTo>
                    <a:lnTo>
                      <a:pt x="1232" y="873"/>
                    </a:lnTo>
                    <a:lnTo>
                      <a:pt x="1236" y="871"/>
                    </a:lnTo>
                    <a:lnTo>
                      <a:pt x="1243" y="869"/>
                    </a:lnTo>
                    <a:lnTo>
                      <a:pt x="1243" y="868"/>
                    </a:lnTo>
                    <a:lnTo>
                      <a:pt x="1234" y="869"/>
                    </a:lnTo>
                    <a:lnTo>
                      <a:pt x="1227" y="868"/>
                    </a:lnTo>
                    <a:lnTo>
                      <a:pt x="1223" y="869"/>
                    </a:lnTo>
                    <a:lnTo>
                      <a:pt x="1220" y="869"/>
                    </a:lnTo>
                    <a:lnTo>
                      <a:pt x="1220" y="866"/>
                    </a:lnTo>
                    <a:lnTo>
                      <a:pt x="1227" y="859"/>
                    </a:lnTo>
                    <a:lnTo>
                      <a:pt x="1225" y="859"/>
                    </a:lnTo>
                    <a:lnTo>
                      <a:pt x="1223" y="857"/>
                    </a:lnTo>
                    <a:lnTo>
                      <a:pt x="1221" y="862"/>
                    </a:lnTo>
                    <a:lnTo>
                      <a:pt x="1218" y="862"/>
                    </a:lnTo>
                    <a:lnTo>
                      <a:pt x="1205" y="871"/>
                    </a:lnTo>
                    <a:lnTo>
                      <a:pt x="1202" y="871"/>
                    </a:lnTo>
                    <a:lnTo>
                      <a:pt x="1200" y="871"/>
                    </a:lnTo>
                    <a:lnTo>
                      <a:pt x="1196" y="875"/>
                    </a:lnTo>
                    <a:lnTo>
                      <a:pt x="1187" y="875"/>
                    </a:lnTo>
                    <a:lnTo>
                      <a:pt x="1186" y="875"/>
                    </a:lnTo>
                    <a:lnTo>
                      <a:pt x="1184" y="873"/>
                    </a:lnTo>
                    <a:lnTo>
                      <a:pt x="1182" y="875"/>
                    </a:lnTo>
                    <a:lnTo>
                      <a:pt x="1182" y="875"/>
                    </a:lnTo>
                    <a:lnTo>
                      <a:pt x="1178" y="875"/>
                    </a:lnTo>
                    <a:lnTo>
                      <a:pt x="1177" y="873"/>
                    </a:lnTo>
                    <a:lnTo>
                      <a:pt x="1175" y="869"/>
                    </a:lnTo>
                    <a:lnTo>
                      <a:pt x="1175" y="866"/>
                    </a:lnTo>
                    <a:lnTo>
                      <a:pt x="1171" y="862"/>
                    </a:lnTo>
                    <a:lnTo>
                      <a:pt x="1171" y="832"/>
                    </a:lnTo>
                    <a:lnTo>
                      <a:pt x="1162" y="825"/>
                    </a:lnTo>
                    <a:lnTo>
                      <a:pt x="1161" y="825"/>
                    </a:lnTo>
                    <a:lnTo>
                      <a:pt x="1159" y="826"/>
                    </a:lnTo>
                    <a:lnTo>
                      <a:pt x="1153" y="828"/>
                    </a:lnTo>
                    <a:lnTo>
                      <a:pt x="1150" y="826"/>
                    </a:lnTo>
                    <a:lnTo>
                      <a:pt x="1148" y="825"/>
                    </a:lnTo>
                    <a:lnTo>
                      <a:pt x="1146" y="823"/>
                    </a:lnTo>
                    <a:lnTo>
                      <a:pt x="1145" y="821"/>
                    </a:lnTo>
                    <a:lnTo>
                      <a:pt x="1143" y="823"/>
                    </a:lnTo>
                    <a:lnTo>
                      <a:pt x="1130" y="853"/>
                    </a:lnTo>
                    <a:lnTo>
                      <a:pt x="1128" y="864"/>
                    </a:lnTo>
                    <a:lnTo>
                      <a:pt x="1125" y="868"/>
                    </a:lnTo>
                    <a:lnTo>
                      <a:pt x="1125" y="869"/>
                    </a:lnTo>
                    <a:lnTo>
                      <a:pt x="1127" y="871"/>
                    </a:lnTo>
                    <a:lnTo>
                      <a:pt x="1125" y="871"/>
                    </a:lnTo>
                    <a:lnTo>
                      <a:pt x="1123" y="869"/>
                    </a:lnTo>
                    <a:lnTo>
                      <a:pt x="1123" y="871"/>
                    </a:lnTo>
                    <a:lnTo>
                      <a:pt x="1123" y="873"/>
                    </a:lnTo>
                    <a:lnTo>
                      <a:pt x="1120" y="871"/>
                    </a:lnTo>
                    <a:lnTo>
                      <a:pt x="1116" y="873"/>
                    </a:lnTo>
                    <a:lnTo>
                      <a:pt x="1114" y="873"/>
                    </a:lnTo>
                    <a:lnTo>
                      <a:pt x="1112" y="875"/>
                    </a:lnTo>
                    <a:lnTo>
                      <a:pt x="1111" y="878"/>
                    </a:lnTo>
                    <a:lnTo>
                      <a:pt x="1055" y="878"/>
                    </a:lnTo>
                    <a:lnTo>
                      <a:pt x="1045" y="885"/>
                    </a:lnTo>
                    <a:lnTo>
                      <a:pt x="1045" y="887"/>
                    </a:lnTo>
                    <a:lnTo>
                      <a:pt x="1039" y="893"/>
                    </a:lnTo>
                    <a:lnTo>
                      <a:pt x="1025" y="898"/>
                    </a:lnTo>
                    <a:lnTo>
                      <a:pt x="1023" y="896"/>
                    </a:lnTo>
                    <a:lnTo>
                      <a:pt x="1020" y="896"/>
                    </a:lnTo>
                    <a:lnTo>
                      <a:pt x="1020" y="898"/>
                    </a:lnTo>
                    <a:lnTo>
                      <a:pt x="1021" y="898"/>
                    </a:lnTo>
                    <a:lnTo>
                      <a:pt x="1023" y="901"/>
                    </a:lnTo>
                    <a:lnTo>
                      <a:pt x="1023" y="903"/>
                    </a:lnTo>
                    <a:lnTo>
                      <a:pt x="1021" y="903"/>
                    </a:lnTo>
                    <a:lnTo>
                      <a:pt x="1020" y="901"/>
                    </a:lnTo>
                    <a:lnTo>
                      <a:pt x="1005" y="901"/>
                    </a:lnTo>
                    <a:lnTo>
                      <a:pt x="989" y="905"/>
                    </a:lnTo>
                    <a:lnTo>
                      <a:pt x="978" y="916"/>
                    </a:lnTo>
                    <a:lnTo>
                      <a:pt x="986" y="918"/>
                    </a:lnTo>
                    <a:lnTo>
                      <a:pt x="991" y="918"/>
                    </a:lnTo>
                    <a:lnTo>
                      <a:pt x="995" y="926"/>
                    </a:lnTo>
                    <a:lnTo>
                      <a:pt x="980" y="925"/>
                    </a:lnTo>
                    <a:lnTo>
                      <a:pt x="971" y="928"/>
                    </a:lnTo>
                    <a:lnTo>
                      <a:pt x="966" y="932"/>
                    </a:lnTo>
                    <a:lnTo>
                      <a:pt x="957" y="930"/>
                    </a:lnTo>
                    <a:lnTo>
                      <a:pt x="950" y="932"/>
                    </a:lnTo>
                    <a:lnTo>
                      <a:pt x="950" y="934"/>
                    </a:lnTo>
                    <a:lnTo>
                      <a:pt x="946" y="937"/>
                    </a:lnTo>
                    <a:lnTo>
                      <a:pt x="946" y="937"/>
                    </a:lnTo>
                    <a:lnTo>
                      <a:pt x="943" y="939"/>
                    </a:lnTo>
                    <a:lnTo>
                      <a:pt x="936" y="944"/>
                    </a:lnTo>
                    <a:lnTo>
                      <a:pt x="936" y="944"/>
                    </a:lnTo>
                    <a:lnTo>
                      <a:pt x="932" y="944"/>
                    </a:lnTo>
                    <a:lnTo>
                      <a:pt x="930" y="944"/>
                    </a:lnTo>
                    <a:lnTo>
                      <a:pt x="925" y="944"/>
                    </a:lnTo>
                    <a:lnTo>
                      <a:pt x="925" y="941"/>
                    </a:lnTo>
                    <a:lnTo>
                      <a:pt x="927" y="937"/>
                    </a:lnTo>
                    <a:lnTo>
                      <a:pt x="928" y="935"/>
                    </a:lnTo>
                    <a:lnTo>
                      <a:pt x="928" y="937"/>
                    </a:lnTo>
                    <a:lnTo>
                      <a:pt x="932" y="937"/>
                    </a:lnTo>
                    <a:lnTo>
                      <a:pt x="936" y="937"/>
                    </a:lnTo>
                    <a:lnTo>
                      <a:pt x="936" y="937"/>
                    </a:lnTo>
                    <a:lnTo>
                      <a:pt x="937" y="934"/>
                    </a:lnTo>
                    <a:lnTo>
                      <a:pt x="936" y="934"/>
                    </a:lnTo>
                    <a:lnTo>
                      <a:pt x="936" y="932"/>
                    </a:lnTo>
                    <a:lnTo>
                      <a:pt x="934" y="930"/>
                    </a:lnTo>
                    <a:lnTo>
                      <a:pt x="937" y="921"/>
                    </a:lnTo>
                    <a:lnTo>
                      <a:pt x="939" y="921"/>
                    </a:lnTo>
                    <a:lnTo>
                      <a:pt x="941" y="919"/>
                    </a:lnTo>
                    <a:lnTo>
                      <a:pt x="941" y="918"/>
                    </a:lnTo>
                    <a:lnTo>
                      <a:pt x="945" y="918"/>
                    </a:lnTo>
                    <a:lnTo>
                      <a:pt x="946" y="914"/>
                    </a:lnTo>
                    <a:lnTo>
                      <a:pt x="946" y="896"/>
                    </a:lnTo>
                    <a:lnTo>
                      <a:pt x="953" y="885"/>
                    </a:lnTo>
                    <a:lnTo>
                      <a:pt x="953" y="882"/>
                    </a:lnTo>
                    <a:lnTo>
                      <a:pt x="950" y="875"/>
                    </a:lnTo>
                    <a:lnTo>
                      <a:pt x="950" y="875"/>
                    </a:lnTo>
                    <a:lnTo>
                      <a:pt x="948" y="873"/>
                    </a:lnTo>
                    <a:lnTo>
                      <a:pt x="950" y="871"/>
                    </a:lnTo>
                    <a:lnTo>
                      <a:pt x="953" y="873"/>
                    </a:lnTo>
                    <a:lnTo>
                      <a:pt x="957" y="880"/>
                    </a:lnTo>
                    <a:lnTo>
                      <a:pt x="957" y="880"/>
                    </a:lnTo>
                    <a:lnTo>
                      <a:pt x="959" y="880"/>
                    </a:lnTo>
                    <a:lnTo>
                      <a:pt x="959" y="878"/>
                    </a:lnTo>
                    <a:lnTo>
                      <a:pt x="959" y="882"/>
                    </a:lnTo>
                    <a:lnTo>
                      <a:pt x="961" y="882"/>
                    </a:lnTo>
                    <a:lnTo>
                      <a:pt x="961" y="887"/>
                    </a:lnTo>
                    <a:lnTo>
                      <a:pt x="962" y="884"/>
                    </a:lnTo>
                    <a:lnTo>
                      <a:pt x="964" y="884"/>
                    </a:lnTo>
                    <a:lnTo>
                      <a:pt x="964" y="887"/>
                    </a:lnTo>
                    <a:lnTo>
                      <a:pt x="970" y="889"/>
                    </a:lnTo>
                    <a:lnTo>
                      <a:pt x="975" y="889"/>
                    </a:lnTo>
                    <a:lnTo>
                      <a:pt x="975" y="887"/>
                    </a:lnTo>
                    <a:lnTo>
                      <a:pt x="975" y="885"/>
                    </a:lnTo>
                    <a:lnTo>
                      <a:pt x="973" y="882"/>
                    </a:lnTo>
                    <a:lnTo>
                      <a:pt x="975" y="882"/>
                    </a:lnTo>
                    <a:lnTo>
                      <a:pt x="975" y="880"/>
                    </a:lnTo>
                    <a:lnTo>
                      <a:pt x="977" y="882"/>
                    </a:lnTo>
                    <a:lnTo>
                      <a:pt x="978" y="882"/>
                    </a:lnTo>
                    <a:lnTo>
                      <a:pt x="980" y="882"/>
                    </a:lnTo>
                    <a:lnTo>
                      <a:pt x="980" y="882"/>
                    </a:lnTo>
                    <a:lnTo>
                      <a:pt x="978" y="880"/>
                    </a:lnTo>
                    <a:lnTo>
                      <a:pt x="977" y="878"/>
                    </a:lnTo>
                    <a:lnTo>
                      <a:pt x="975" y="875"/>
                    </a:lnTo>
                    <a:lnTo>
                      <a:pt x="975" y="875"/>
                    </a:lnTo>
                    <a:lnTo>
                      <a:pt x="975" y="871"/>
                    </a:lnTo>
                    <a:lnTo>
                      <a:pt x="975" y="869"/>
                    </a:lnTo>
                    <a:lnTo>
                      <a:pt x="973" y="869"/>
                    </a:lnTo>
                    <a:lnTo>
                      <a:pt x="971" y="869"/>
                    </a:lnTo>
                    <a:lnTo>
                      <a:pt x="970" y="866"/>
                    </a:lnTo>
                    <a:lnTo>
                      <a:pt x="966" y="864"/>
                    </a:lnTo>
                    <a:lnTo>
                      <a:pt x="964" y="859"/>
                    </a:lnTo>
                    <a:lnTo>
                      <a:pt x="953" y="855"/>
                    </a:lnTo>
                    <a:lnTo>
                      <a:pt x="950" y="857"/>
                    </a:lnTo>
                    <a:lnTo>
                      <a:pt x="950" y="855"/>
                    </a:lnTo>
                    <a:lnTo>
                      <a:pt x="950" y="853"/>
                    </a:lnTo>
                    <a:lnTo>
                      <a:pt x="946" y="853"/>
                    </a:lnTo>
                    <a:lnTo>
                      <a:pt x="937" y="853"/>
                    </a:lnTo>
                    <a:lnTo>
                      <a:pt x="936" y="851"/>
                    </a:lnTo>
                    <a:lnTo>
                      <a:pt x="934" y="851"/>
                    </a:lnTo>
                    <a:lnTo>
                      <a:pt x="932" y="851"/>
                    </a:lnTo>
                    <a:lnTo>
                      <a:pt x="930" y="850"/>
                    </a:lnTo>
                    <a:lnTo>
                      <a:pt x="927" y="851"/>
                    </a:lnTo>
                    <a:lnTo>
                      <a:pt x="927" y="851"/>
                    </a:lnTo>
                    <a:lnTo>
                      <a:pt x="914" y="848"/>
                    </a:lnTo>
                    <a:lnTo>
                      <a:pt x="911" y="848"/>
                    </a:lnTo>
                    <a:lnTo>
                      <a:pt x="909" y="848"/>
                    </a:lnTo>
                    <a:lnTo>
                      <a:pt x="909" y="846"/>
                    </a:lnTo>
                    <a:lnTo>
                      <a:pt x="907" y="843"/>
                    </a:lnTo>
                    <a:lnTo>
                      <a:pt x="905" y="841"/>
                    </a:lnTo>
                    <a:lnTo>
                      <a:pt x="905" y="843"/>
                    </a:lnTo>
                    <a:lnTo>
                      <a:pt x="905" y="844"/>
                    </a:lnTo>
                    <a:lnTo>
                      <a:pt x="903" y="844"/>
                    </a:lnTo>
                    <a:lnTo>
                      <a:pt x="903" y="844"/>
                    </a:lnTo>
                    <a:lnTo>
                      <a:pt x="903" y="844"/>
                    </a:lnTo>
                    <a:lnTo>
                      <a:pt x="903" y="843"/>
                    </a:lnTo>
                    <a:lnTo>
                      <a:pt x="903" y="841"/>
                    </a:lnTo>
                    <a:lnTo>
                      <a:pt x="903" y="839"/>
                    </a:lnTo>
                    <a:lnTo>
                      <a:pt x="903" y="839"/>
                    </a:lnTo>
                    <a:lnTo>
                      <a:pt x="902" y="837"/>
                    </a:lnTo>
                    <a:lnTo>
                      <a:pt x="903" y="835"/>
                    </a:lnTo>
                    <a:lnTo>
                      <a:pt x="900" y="834"/>
                    </a:lnTo>
                    <a:lnTo>
                      <a:pt x="900" y="828"/>
                    </a:lnTo>
                    <a:lnTo>
                      <a:pt x="900" y="825"/>
                    </a:lnTo>
                    <a:lnTo>
                      <a:pt x="896" y="819"/>
                    </a:lnTo>
                    <a:lnTo>
                      <a:pt x="895" y="818"/>
                    </a:lnTo>
                    <a:lnTo>
                      <a:pt x="896" y="809"/>
                    </a:lnTo>
                    <a:lnTo>
                      <a:pt x="884" y="810"/>
                    </a:lnTo>
                    <a:lnTo>
                      <a:pt x="880" y="807"/>
                    </a:lnTo>
                    <a:lnTo>
                      <a:pt x="873" y="791"/>
                    </a:lnTo>
                    <a:lnTo>
                      <a:pt x="870" y="791"/>
                    </a:lnTo>
                    <a:lnTo>
                      <a:pt x="866" y="789"/>
                    </a:lnTo>
                    <a:lnTo>
                      <a:pt x="862" y="789"/>
                    </a:lnTo>
                    <a:lnTo>
                      <a:pt x="862" y="801"/>
                    </a:lnTo>
                    <a:lnTo>
                      <a:pt x="857" y="789"/>
                    </a:lnTo>
                    <a:lnTo>
                      <a:pt x="846" y="785"/>
                    </a:lnTo>
                    <a:lnTo>
                      <a:pt x="845" y="785"/>
                    </a:lnTo>
                    <a:lnTo>
                      <a:pt x="845" y="787"/>
                    </a:lnTo>
                    <a:lnTo>
                      <a:pt x="845" y="793"/>
                    </a:lnTo>
                    <a:lnTo>
                      <a:pt x="845" y="793"/>
                    </a:lnTo>
                    <a:lnTo>
                      <a:pt x="841" y="794"/>
                    </a:lnTo>
                    <a:lnTo>
                      <a:pt x="841" y="798"/>
                    </a:lnTo>
                    <a:lnTo>
                      <a:pt x="839" y="798"/>
                    </a:lnTo>
                    <a:lnTo>
                      <a:pt x="839" y="796"/>
                    </a:lnTo>
                    <a:lnTo>
                      <a:pt x="841" y="791"/>
                    </a:lnTo>
                    <a:lnTo>
                      <a:pt x="841" y="789"/>
                    </a:lnTo>
                    <a:lnTo>
                      <a:pt x="836" y="800"/>
                    </a:lnTo>
                    <a:lnTo>
                      <a:pt x="834" y="800"/>
                    </a:lnTo>
                    <a:lnTo>
                      <a:pt x="834" y="798"/>
                    </a:lnTo>
                    <a:lnTo>
                      <a:pt x="834" y="794"/>
                    </a:lnTo>
                    <a:lnTo>
                      <a:pt x="828" y="800"/>
                    </a:lnTo>
                    <a:lnTo>
                      <a:pt x="827" y="803"/>
                    </a:lnTo>
                    <a:lnTo>
                      <a:pt x="827" y="805"/>
                    </a:lnTo>
                    <a:lnTo>
                      <a:pt x="825" y="807"/>
                    </a:lnTo>
                    <a:lnTo>
                      <a:pt x="820" y="809"/>
                    </a:lnTo>
                    <a:lnTo>
                      <a:pt x="818" y="809"/>
                    </a:lnTo>
                    <a:lnTo>
                      <a:pt x="814" y="807"/>
                    </a:lnTo>
                    <a:lnTo>
                      <a:pt x="807" y="807"/>
                    </a:lnTo>
                    <a:lnTo>
                      <a:pt x="802" y="805"/>
                    </a:lnTo>
                    <a:lnTo>
                      <a:pt x="798" y="805"/>
                    </a:lnTo>
                    <a:lnTo>
                      <a:pt x="795" y="807"/>
                    </a:lnTo>
                    <a:lnTo>
                      <a:pt x="793" y="807"/>
                    </a:lnTo>
                    <a:lnTo>
                      <a:pt x="789" y="805"/>
                    </a:lnTo>
                    <a:lnTo>
                      <a:pt x="787" y="803"/>
                    </a:lnTo>
                    <a:lnTo>
                      <a:pt x="777" y="798"/>
                    </a:lnTo>
                    <a:lnTo>
                      <a:pt x="777" y="796"/>
                    </a:lnTo>
                    <a:lnTo>
                      <a:pt x="770" y="794"/>
                    </a:lnTo>
                    <a:lnTo>
                      <a:pt x="762" y="793"/>
                    </a:lnTo>
                    <a:lnTo>
                      <a:pt x="761" y="794"/>
                    </a:lnTo>
                    <a:lnTo>
                      <a:pt x="757" y="794"/>
                    </a:lnTo>
                    <a:lnTo>
                      <a:pt x="755" y="794"/>
                    </a:lnTo>
                    <a:lnTo>
                      <a:pt x="755" y="794"/>
                    </a:lnTo>
                    <a:lnTo>
                      <a:pt x="755" y="793"/>
                    </a:lnTo>
                    <a:lnTo>
                      <a:pt x="750" y="791"/>
                    </a:lnTo>
                    <a:lnTo>
                      <a:pt x="745" y="791"/>
                    </a:lnTo>
                    <a:lnTo>
                      <a:pt x="745" y="791"/>
                    </a:lnTo>
                    <a:lnTo>
                      <a:pt x="743" y="791"/>
                    </a:lnTo>
                    <a:lnTo>
                      <a:pt x="739" y="785"/>
                    </a:lnTo>
                    <a:lnTo>
                      <a:pt x="739" y="784"/>
                    </a:lnTo>
                    <a:lnTo>
                      <a:pt x="736" y="775"/>
                    </a:lnTo>
                    <a:lnTo>
                      <a:pt x="732" y="775"/>
                    </a:lnTo>
                    <a:lnTo>
                      <a:pt x="732" y="785"/>
                    </a:lnTo>
                    <a:lnTo>
                      <a:pt x="291" y="785"/>
                    </a:lnTo>
                    <a:lnTo>
                      <a:pt x="291" y="784"/>
                    </a:lnTo>
                    <a:lnTo>
                      <a:pt x="289" y="782"/>
                    </a:lnTo>
                    <a:lnTo>
                      <a:pt x="287" y="782"/>
                    </a:lnTo>
                    <a:lnTo>
                      <a:pt x="287" y="782"/>
                    </a:lnTo>
                    <a:lnTo>
                      <a:pt x="287" y="780"/>
                    </a:lnTo>
                    <a:lnTo>
                      <a:pt x="291" y="780"/>
                    </a:lnTo>
                    <a:lnTo>
                      <a:pt x="295" y="780"/>
                    </a:lnTo>
                    <a:lnTo>
                      <a:pt x="295" y="778"/>
                    </a:lnTo>
                    <a:lnTo>
                      <a:pt x="293" y="778"/>
                    </a:lnTo>
                    <a:lnTo>
                      <a:pt x="293" y="778"/>
                    </a:lnTo>
                    <a:lnTo>
                      <a:pt x="293" y="776"/>
                    </a:lnTo>
                    <a:lnTo>
                      <a:pt x="289" y="778"/>
                    </a:lnTo>
                    <a:lnTo>
                      <a:pt x="286" y="778"/>
                    </a:lnTo>
                    <a:lnTo>
                      <a:pt x="286" y="776"/>
                    </a:lnTo>
                    <a:lnTo>
                      <a:pt x="286" y="776"/>
                    </a:lnTo>
                    <a:lnTo>
                      <a:pt x="284" y="775"/>
                    </a:lnTo>
                    <a:lnTo>
                      <a:pt x="284" y="775"/>
                    </a:lnTo>
                    <a:lnTo>
                      <a:pt x="286" y="775"/>
                    </a:lnTo>
                    <a:lnTo>
                      <a:pt x="286" y="768"/>
                    </a:lnTo>
                    <a:lnTo>
                      <a:pt x="284" y="766"/>
                    </a:lnTo>
                    <a:lnTo>
                      <a:pt x="284" y="768"/>
                    </a:lnTo>
                    <a:lnTo>
                      <a:pt x="280" y="771"/>
                    </a:lnTo>
                    <a:lnTo>
                      <a:pt x="279" y="773"/>
                    </a:lnTo>
                    <a:lnTo>
                      <a:pt x="279" y="773"/>
                    </a:lnTo>
                    <a:lnTo>
                      <a:pt x="277" y="771"/>
                    </a:lnTo>
                    <a:lnTo>
                      <a:pt x="277" y="769"/>
                    </a:lnTo>
                    <a:lnTo>
                      <a:pt x="279" y="768"/>
                    </a:lnTo>
                    <a:lnTo>
                      <a:pt x="277" y="768"/>
                    </a:lnTo>
                    <a:lnTo>
                      <a:pt x="277" y="766"/>
                    </a:lnTo>
                    <a:lnTo>
                      <a:pt x="275" y="766"/>
                    </a:lnTo>
                    <a:lnTo>
                      <a:pt x="275" y="764"/>
                    </a:lnTo>
                    <a:lnTo>
                      <a:pt x="275" y="762"/>
                    </a:lnTo>
                    <a:lnTo>
                      <a:pt x="273" y="760"/>
                    </a:lnTo>
                    <a:lnTo>
                      <a:pt x="273" y="759"/>
                    </a:lnTo>
                    <a:lnTo>
                      <a:pt x="271" y="759"/>
                    </a:lnTo>
                    <a:lnTo>
                      <a:pt x="273" y="762"/>
                    </a:lnTo>
                    <a:lnTo>
                      <a:pt x="273" y="764"/>
                    </a:lnTo>
                    <a:lnTo>
                      <a:pt x="271" y="760"/>
                    </a:lnTo>
                    <a:lnTo>
                      <a:pt x="270" y="764"/>
                    </a:lnTo>
                    <a:lnTo>
                      <a:pt x="268" y="764"/>
                    </a:lnTo>
                    <a:lnTo>
                      <a:pt x="264" y="764"/>
                    </a:lnTo>
                    <a:lnTo>
                      <a:pt x="261" y="760"/>
                    </a:lnTo>
                    <a:lnTo>
                      <a:pt x="259" y="757"/>
                    </a:lnTo>
                    <a:lnTo>
                      <a:pt x="261" y="755"/>
                    </a:lnTo>
                    <a:lnTo>
                      <a:pt x="262" y="755"/>
                    </a:lnTo>
                    <a:lnTo>
                      <a:pt x="261" y="753"/>
                    </a:lnTo>
                    <a:lnTo>
                      <a:pt x="261" y="751"/>
                    </a:lnTo>
                    <a:lnTo>
                      <a:pt x="261" y="750"/>
                    </a:lnTo>
                    <a:lnTo>
                      <a:pt x="261" y="748"/>
                    </a:lnTo>
                    <a:lnTo>
                      <a:pt x="259" y="750"/>
                    </a:lnTo>
                    <a:lnTo>
                      <a:pt x="257" y="750"/>
                    </a:lnTo>
                    <a:lnTo>
                      <a:pt x="255" y="750"/>
                    </a:lnTo>
                    <a:lnTo>
                      <a:pt x="255" y="746"/>
                    </a:lnTo>
                    <a:lnTo>
                      <a:pt x="255" y="746"/>
                    </a:lnTo>
                    <a:lnTo>
                      <a:pt x="252" y="748"/>
                    </a:lnTo>
                    <a:lnTo>
                      <a:pt x="248" y="746"/>
                    </a:lnTo>
                    <a:lnTo>
                      <a:pt x="246" y="748"/>
                    </a:lnTo>
                    <a:lnTo>
                      <a:pt x="245" y="746"/>
                    </a:lnTo>
                    <a:lnTo>
                      <a:pt x="245" y="748"/>
                    </a:lnTo>
                    <a:lnTo>
                      <a:pt x="243" y="748"/>
                    </a:lnTo>
                    <a:lnTo>
                      <a:pt x="243" y="746"/>
                    </a:lnTo>
                    <a:lnTo>
                      <a:pt x="234" y="746"/>
                    </a:lnTo>
                    <a:lnTo>
                      <a:pt x="232" y="744"/>
                    </a:lnTo>
                    <a:lnTo>
                      <a:pt x="239" y="743"/>
                    </a:lnTo>
                    <a:lnTo>
                      <a:pt x="241" y="743"/>
                    </a:lnTo>
                    <a:lnTo>
                      <a:pt x="237" y="743"/>
                    </a:lnTo>
                    <a:lnTo>
                      <a:pt x="237" y="739"/>
                    </a:lnTo>
                    <a:lnTo>
                      <a:pt x="236" y="737"/>
                    </a:lnTo>
                    <a:lnTo>
                      <a:pt x="234" y="737"/>
                    </a:lnTo>
                    <a:lnTo>
                      <a:pt x="234" y="737"/>
                    </a:lnTo>
                    <a:lnTo>
                      <a:pt x="236" y="737"/>
                    </a:lnTo>
                    <a:lnTo>
                      <a:pt x="237" y="737"/>
                    </a:lnTo>
                    <a:lnTo>
                      <a:pt x="236" y="735"/>
                    </a:lnTo>
                    <a:lnTo>
                      <a:pt x="230" y="734"/>
                    </a:lnTo>
                    <a:lnTo>
                      <a:pt x="229" y="735"/>
                    </a:lnTo>
                    <a:lnTo>
                      <a:pt x="227" y="735"/>
                    </a:lnTo>
                    <a:lnTo>
                      <a:pt x="223" y="735"/>
                    </a:lnTo>
                    <a:lnTo>
                      <a:pt x="221" y="735"/>
                    </a:lnTo>
                    <a:lnTo>
                      <a:pt x="223" y="737"/>
                    </a:lnTo>
                    <a:lnTo>
                      <a:pt x="221" y="737"/>
                    </a:lnTo>
                    <a:lnTo>
                      <a:pt x="214" y="734"/>
                    </a:lnTo>
                    <a:lnTo>
                      <a:pt x="212" y="732"/>
                    </a:lnTo>
                    <a:lnTo>
                      <a:pt x="212" y="730"/>
                    </a:lnTo>
                    <a:lnTo>
                      <a:pt x="212" y="728"/>
                    </a:lnTo>
                    <a:lnTo>
                      <a:pt x="214" y="726"/>
                    </a:lnTo>
                    <a:lnTo>
                      <a:pt x="216" y="726"/>
                    </a:lnTo>
                    <a:lnTo>
                      <a:pt x="218" y="726"/>
                    </a:lnTo>
                    <a:lnTo>
                      <a:pt x="216" y="725"/>
                    </a:lnTo>
                    <a:lnTo>
                      <a:pt x="214" y="725"/>
                    </a:lnTo>
                    <a:lnTo>
                      <a:pt x="212" y="725"/>
                    </a:lnTo>
                    <a:lnTo>
                      <a:pt x="212" y="725"/>
                    </a:lnTo>
                    <a:lnTo>
                      <a:pt x="216" y="723"/>
                    </a:lnTo>
                    <a:lnTo>
                      <a:pt x="218" y="723"/>
                    </a:lnTo>
                    <a:lnTo>
                      <a:pt x="220" y="723"/>
                    </a:lnTo>
                    <a:lnTo>
                      <a:pt x="216" y="721"/>
                    </a:lnTo>
                    <a:lnTo>
                      <a:pt x="216" y="719"/>
                    </a:lnTo>
                    <a:lnTo>
                      <a:pt x="218" y="718"/>
                    </a:lnTo>
                    <a:lnTo>
                      <a:pt x="216" y="716"/>
                    </a:lnTo>
                    <a:lnTo>
                      <a:pt x="212" y="719"/>
                    </a:lnTo>
                    <a:lnTo>
                      <a:pt x="211" y="719"/>
                    </a:lnTo>
                    <a:lnTo>
                      <a:pt x="211" y="719"/>
                    </a:lnTo>
                    <a:lnTo>
                      <a:pt x="211" y="714"/>
                    </a:lnTo>
                    <a:lnTo>
                      <a:pt x="211" y="709"/>
                    </a:lnTo>
                    <a:lnTo>
                      <a:pt x="211" y="709"/>
                    </a:lnTo>
                    <a:lnTo>
                      <a:pt x="209" y="709"/>
                    </a:lnTo>
                    <a:lnTo>
                      <a:pt x="211" y="703"/>
                    </a:lnTo>
                    <a:lnTo>
                      <a:pt x="211" y="701"/>
                    </a:lnTo>
                    <a:lnTo>
                      <a:pt x="209" y="701"/>
                    </a:lnTo>
                    <a:lnTo>
                      <a:pt x="209" y="698"/>
                    </a:lnTo>
                    <a:lnTo>
                      <a:pt x="209" y="698"/>
                    </a:lnTo>
                    <a:lnTo>
                      <a:pt x="205" y="700"/>
                    </a:lnTo>
                    <a:lnTo>
                      <a:pt x="204" y="700"/>
                    </a:lnTo>
                    <a:lnTo>
                      <a:pt x="204" y="698"/>
                    </a:lnTo>
                    <a:lnTo>
                      <a:pt x="204" y="698"/>
                    </a:lnTo>
                    <a:lnTo>
                      <a:pt x="204" y="696"/>
                    </a:lnTo>
                    <a:lnTo>
                      <a:pt x="204" y="694"/>
                    </a:lnTo>
                    <a:lnTo>
                      <a:pt x="202" y="694"/>
                    </a:lnTo>
                    <a:lnTo>
                      <a:pt x="198" y="696"/>
                    </a:lnTo>
                    <a:lnTo>
                      <a:pt x="196" y="694"/>
                    </a:lnTo>
                    <a:lnTo>
                      <a:pt x="195" y="694"/>
                    </a:lnTo>
                    <a:lnTo>
                      <a:pt x="195" y="691"/>
                    </a:lnTo>
                    <a:lnTo>
                      <a:pt x="193" y="689"/>
                    </a:lnTo>
                    <a:lnTo>
                      <a:pt x="191" y="687"/>
                    </a:lnTo>
                    <a:lnTo>
                      <a:pt x="191" y="685"/>
                    </a:lnTo>
                    <a:lnTo>
                      <a:pt x="189" y="682"/>
                    </a:lnTo>
                    <a:lnTo>
                      <a:pt x="191" y="678"/>
                    </a:lnTo>
                    <a:lnTo>
                      <a:pt x="191" y="671"/>
                    </a:lnTo>
                    <a:lnTo>
                      <a:pt x="191" y="671"/>
                    </a:lnTo>
                    <a:lnTo>
                      <a:pt x="189" y="669"/>
                    </a:lnTo>
                    <a:lnTo>
                      <a:pt x="187" y="671"/>
                    </a:lnTo>
                    <a:lnTo>
                      <a:pt x="187" y="671"/>
                    </a:lnTo>
                    <a:lnTo>
                      <a:pt x="187" y="671"/>
                    </a:lnTo>
                    <a:lnTo>
                      <a:pt x="186" y="669"/>
                    </a:lnTo>
                    <a:lnTo>
                      <a:pt x="186" y="669"/>
                    </a:lnTo>
                    <a:lnTo>
                      <a:pt x="175" y="657"/>
                    </a:lnTo>
                    <a:lnTo>
                      <a:pt x="173" y="655"/>
                    </a:lnTo>
                    <a:lnTo>
                      <a:pt x="175" y="653"/>
                    </a:lnTo>
                    <a:lnTo>
                      <a:pt x="175" y="651"/>
                    </a:lnTo>
                    <a:lnTo>
                      <a:pt x="177" y="651"/>
                    </a:lnTo>
                    <a:lnTo>
                      <a:pt x="177" y="650"/>
                    </a:lnTo>
                    <a:lnTo>
                      <a:pt x="173" y="650"/>
                    </a:lnTo>
                    <a:lnTo>
                      <a:pt x="171" y="650"/>
                    </a:lnTo>
                    <a:lnTo>
                      <a:pt x="170" y="646"/>
                    </a:lnTo>
                    <a:lnTo>
                      <a:pt x="168" y="644"/>
                    </a:lnTo>
                    <a:lnTo>
                      <a:pt x="168" y="641"/>
                    </a:lnTo>
                    <a:lnTo>
                      <a:pt x="170" y="637"/>
                    </a:lnTo>
                    <a:lnTo>
                      <a:pt x="171" y="635"/>
                    </a:lnTo>
                    <a:lnTo>
                      <a:pt x="173" y="637"/>
                    </a:lnTo>
                    <a:lnTo>
                      <a:pt x="175" y="637"/>
                    </a:lnTo>
                    <a:lnTo>
                      <a:pt x="173" y="635"/>
                    </a:lnTo>
                    <a:lnTo>
                      <a:pt x="173" y="634"/>
                    </a:lnTo>
                    <a:lnTo>
                      <a:pt x="173" y="630"/>
                    </a:lnTo>
                    <a:lnTo>
                      <a:pt x="175" y="630"/>
                    </a:lnTo>
                    <a:lnTo>
                      <a:pt x="175" y="628"/>
                    </a:lnTo>
                    <a:lnTo>
                      <a:pt x="175" y="626"/>
                    </a:lnTo>
                    <a:lnTo>
                      <a:pt x="173" y="626"/>
                    </a:lnTo>
                    <a:lnTo>
                      <a:pt x="175" y="625"/>
                    </a:lnTo>
                    <a:lnTo>
                      <a:pt x="175" y="625"/>
                    </a:lnTo>
                    <a:lnTo>
                      <a:pt x="175" y="623"/>
                    </a:lnTo>
                    <a:lnTo>
                      <a:pt x="175" y="621"/>
                    </a:lnTo>
                    <a:lnTo>
                      <a:pt x="175" y="616"/>
                    </a:lnTo>
                    <a:lnTo>
                      <a:pt x="175" y="603"/>
                    </a:lnTo>
                    <a:lnTo>
                      <a:pt x="175" y="601"/>
                    </a:lnTo>
                    <a:lnTo>
                      <a:pt x="175" y="601"/>
                    </a:lnTo>
                    <a:lnTo>
                      <a:pt x="173" y="598"/>
                    </a:lnTo>
                    <a:lnTo>
                      <a:pt x="168" y="598"/>
                    </a:lnTo>
                    <a:lnTo>
                      <a:pt x="159" y="589"/>
                    </a:lnTo>
                    <a:lnTo>
                      <a:pt x="148" y="587"/>
                    </a:lnTo>
                    <a:lnTo>
                      <a:pt x="146" y="584"/>
                    </a:lnTo>
                    <a:lnTo>
                      <a:pt x="143" y="580"/>
                    </a:lnTo>
                    <a:lnTo>
                      <a:pt x="141" y="571"/>
                    </a:lnTo>
                    <a:lnTo>
                      <a:pt x="137" y="569"/>
                    </a:lnTo>
                    <a:lnTo>
                      <a:pt x="137" y="568"/>
                    </a:lnTo>
                    <a:lnTo>
                      <a:pt x="137" y="566"/>
                    </a:lnTo>
                    <a:lnTo>
                      <a:pt x="137" y="566"/>
                    </a:lnTo>
                    <a:lnTo>
                      <a:pt x="132" y="559"/>
                    </a:lnTo>
                    <a:lnTo>
                      <a:pt x="130" y="553"/>
                    </a:lnTo>
                    <a:lnTo>
                      <a:pt x="130" y="553"/>
                    </a:lnTo>
                    <a:lnTo>
                      <a:pt x="111" y="518"/>
                    </a:lnTo>
                    <a:lnTo>
                      <a:pt x="105" y="516"/>
                    </a:lnTo>
                    <a:lnTo>
                      <a:pt x="104" y="514"/>
                    </a:lnTo>
                    <a:lnTo>
                      <a:pt x="104" y="512"/>
                    </a:lnTo>
                    <a:lnTo>
                      <a:pt x="104" y="509"/>
                    </a:lnTo>
                    <a:lnTo>
                      <a:pt x="100" y="505"/>
                    </a:lnTo>
                    <a:lnTo>
                      <a:pt x="95" y="496"/>
                    </a:lnTo>
                    <a:lnTo>
                      <a:pt x="93" y="496"/>
                    </a:lnTo>
                    <a:lnTo>
                      <a:pt x="93" y="494"/>
                    </a:lnTo>
                    <a:lnTo>
                      <a:pt x="89" y="489"/>
                    </a:lnTo>
                    <a:lnTo>
                      <a:pt x="88" y="487"/>
                    </a:lnTo>
                    <a:lnTo>
                      <a:pt x="88" y="487"/>
                    </a:lnTo>
                    <a:lnTo>
                      <a:pt x="80" y="493"/>
                    </a:lnTo>
                    <a:lnTo>
                      <a:pt x="75" y="493"/>
                    </a:lnTo>
                    <a:lnTo>
                      <a:pt x="73" y="494"/>
                    </a:lnTo>
                    <a:lnTo>
                      <a:pt x="73" y="498"/>
                    </a:lnTo>
                    <a:lnTo>
                      <a:pt x="71" y="500"/>
                    </a:lnTo>
                    <a:lnTo>
                      <a:pt x="70" y="500"/>
                    </a:lnTo>
                    <a:lnTo>
                      <a:pt x="70" y="501"/>
                    </a:lnTo>
                    <a:lnTo>
                      <a:pt x="70" y="503"/>
                    </a:lnTo>
                    <a:lnTo>
                      <a:pt x="68" y="507"/>
                    </a:lnTo>
                    <a:lnTo>
                      <a:pt x="63" y="509"/>
                    </a:lnTo>
                    <a:lnTo>
                      <a:pt x="59" y="512"/>
                    </a:lnTo>
                    <a:lnTo>
                      <a:pt x="55" y="514"/>
                    </a:lnTo>
                    <a:lnTo>
                      <a:pt x="54" y="512"/>
                    </a:lnTo>
                    <a:lnTo>
                      <a:pt x="54" y="512"/>
                    </a:lnTo>
                    <a:lnTo>
                      <a:pt x="50" y="503"/>
                    </a:lnTo>
                    <a:lnTo>
                      <a:pt x="45" y="500"/>
                    </a:lnTo>
                    <a:lnTo>
                      <a:pt x="50" y="496"/>
                    </a:lnTo>
                    <a:lnTo>
                      <a:pt x="50" y="494"/>
                    </a:lnTo>
                    <a:lnTo>
                      <a:pt x="45" y="491"/>
                    </a:lnTo>
                    <a:lnTo>
                      <a:pt x="48" y="494"/>
                    </a:lnTo>
                    <a:lnTo>
                      <a:pt x="48" y="496"/>
                    </a:lnTo>
                    <a:lnTo>
                      <a:pt x="45" y="494"/>
                    </a:lnTo>
                    <a:lnTo>
                      <a:pt x="43" y="498"/>
                    </a:lnTo>
                    <a:lnTo>
                      <a:pt x="27" y="478"/>
                    </a:lnTo>
                    <a:lnTo>
                      <a:pt x="29" y="478"/>
                    </a:lnTo>
                    <a:lnTo>
                      <a:pt x="29" y="469"/>
                    </a:lnTo>
                    <a:lnTo>
                      <a:pt x="20" y="469"/>
                    </a:lnTo>
                    <a:lnTo>
                      <a:pt x="16" y="475"/>
                    </a:lnTo>
                    <a:lnTo>
                      <a:pt x="14" y="473"/>
                    </a:lnTo>
                    <a:lnTo>
                      <a:pt x="9" y="471"/>
                    </a:lnTo>
                    <a:lnTo>
                      <a:pt x="5" y="473"/>
                    </a:lnTo>
                    <a:lnTo>
                      <a:pt x="0" y="469"/>
                    </a:lnTo>
                    <a:lnTo>
                      <a:pt x="0" y="109"/>
                    </a:lnTo>
                    <a:lnTo>
                      <a:pt x="0" y="110"/>
                    </a:lnTo>
                    <a:lnTo>
                      <a:pt x="5" y="112"/>
                    </a:lnTo>
                    <a:lnTo>
                      <a:pt x="20" y="112"/>
                    </a:lnTo>
                    <a:lnTo>
                      <a:pt x="21" y="116"/>
                    </a:lnTo>
                    <a:lnTo>
                      <a:pt x="27" y="116"/>
                    </a:lnTo>
                    <a:lnTo>
                      <a:pt x="38" y="132"/>
                    </a:lnTo>
                    <a:lnTo>
                      <a:pt x="39" y="132"/>
                    </a:lnTo>
                    <a:lnTo>
                      <a:pt x="41" y="132"/>
                    </a:lnTo>
                    <a:lnTo>
                      <a:pt x="41" y="130"/>
                    </a:lnTo>
                    <a:lnTo>
                      <a:pt x="43" y="134"/>
                    </a:lnTo>
                    <a:lnTo>
                      <a:pt x="48" y="139"/>
                    </a:lnTo>
                    <a:lnTo>
                      <a:pt x="52" y="141"/>
                    </a:lnTo>
                    <a:lnTo>
                      <a:pt x="55" y="144"/>
                    </a:lnTo>
                    <a:lnTo>
                      <a:pt x="57" y="144"/>
                    </a:lnTo>
                    <a:lnTo>
                      <a:pt x="61" y="144"/>
                    </a:lnTo>
                    <a:lnTo>
                      <a:pt x="66" y="148"/>
                    </a:lnTo>
                    <a:lnTo>
                      <a:pt x="68" y="148"/>
                    </a:lnTo>
                    <a:lnTo>
                      <a:pt x="70" y="146"/>
                    </a:lnTo>
                    <a:lnTo>
                      <a:pt x="71" y="148"/>
                    </a:lnTo>
                    <a:lnTo>
                      <a:pt x="71" y="146"/>
                    </a:lnTo>
                    <a:lnTo>
                      <a:pt x="70" y="144"/>
                    </a:lnTo>
                    <a:lnTo>
                      <a:pt x="77" y="146"/>
                    </a:lnTo>
                    <a:lnTo>
                      <a:pt x="79" y="148"/>
                    </a:lnTo>
                    <a:lnTo>
                      <a:pt x="80" y="148"/>
                    </a:lnTo>
                    <a:lnTo>
                      <a:pt x="89" y="157"/>
                    </a:lnTo>
                    <a:lnTo>
                      <a:pt x="91" y="157"/>
                    </a:lnTo>
                    <a:lnTo>
                      <a:pt x="93" y="157"/>
                    </a:lnTo>
                    <a:lnTo>
                      <a:pt x="93" y="155"/>
                    </a:lnTo>
                    <a:lnTo>
                      <a:pt x="89" y="151"/>
                    </a:lnTo>
                    <a:lnTo>
                      <a:pt x="88" y="148"/>
                    </a:lnTo>
                    <a:lnTo>
                      <a:pt x="88" y="146"/>
                    </a:lnTo>
                    <a:lnTo>
                      <a:pt x="89" y="146"/>
                    </a:lnTo>
                    <a:lnTo>
                      <a:pt x="93" y="148"/>
                    </a:lnTo>
                    <a:lnTo>
                      <a:pt x="96" y="148"/>
                    </a:lnTo>
                    <a:lnTo>
                      <a:pt x="98" y="148"/>
                    </a:lnTo>
                    <a:lnTo>
                      <a:pt x="100" y="150"/>
                    </a:lnTo>
                    <a:lnTo>
                      <a:pt x="102" y="153"/>
                    </a:lnTo>
                    <a:lnTo>
                      <a:pt x="102" y="155"/>
                    </a:lnTo>
                    <a:lnTo>
                      <a:pt x="107" y="160"/>
                    </a:lnTo>
                    <a:lnTo>
                      <a:pt x="107" y="162"/>
                    </a:lnTo>
                    <a:lnTo>
                      <a:pt x="109" y="159"/>
                    </a:lnTo>
                    <a:lnTo>
                      <a:pt x="109" y="155"/>
                    </a:lnTo>
                    <a:lnTo>
                      <a:pt x="102" y="141"/>
                    </a:lnTo>
                    <a:lnTo>
                      <a:pt x="102" y="139"/>
                    </a:lnTo>
                    <a:lnTo>
                      <a:pt x="104" y="137"/>
                    </a:lnTo>
                    <a:lnTo>
                      <a:pt x="107" y="134"/>
                    </a:lnTo>
                    <a:lnTo>
                      <a:pt x="111" y="130"/>
                    </a:lnTo>
                    <a:lnTo>
                      <a:pt x="113" y="126"/>
                    </a:lnTo>
                    <a:lnTo>
                      <a:pt x="114" y="128"/>
                    </a:lnTo>
                    <a:lnTo>
                      <a:pt x="116" y="126"/>
                    </a:lnTo>
                    <a:lnTo>
                      <a:pt x="123" y="125"/>
                    </a:lnTo>
                    <a:lnTo>
                      <a:pt x="125" y="123"/>
                    </a:lnTo>
                    <a:lnTo>
                      <a:pt x="127" y="121"/>
                    </a:lnTo>
                    <a:lnTo>
                      <a:pt x="127" y="114"/>
                    </a:lnTo>
                    <a:lnTo>
                      <a:pt x="130" y="112"/>
                    </a:lnTo>
                    <a:lnTo>
                      <a:pt x="130" y="114"/>
                    </a:lnTo>
                    <a:lnTo>
                      <a:pt x="132" y="114"/>
                    </a:lnTo>
                    <a:lnTo>
                      <a:pt x="132" y="110"/>
                    </a:lnTo>
                    <a:lnTo>
                      <a:pt x="134" y="109"/>
                    </a:lnTo>
                    <a:lnTo>
                      <a:pt x="136" y="109"/>
                    </a:lnTo>
                    <a:lnTo>
                      <a:pt x="136" y="110"/>
                    </a:lnTo>
                    <a:lnTo>
                      <a:pt x="141" y="110"/>
                    </a:lnTo>
                    <a:lnTo>
                      <a:pt x="143" y="109"/>
                    </a:lnTo>
                    <a:lnTo>
                      <a:pt x="143" y="107"/>
                    </a:lnTo>
                    <a:lnTo>
                      <a:pt x="145" y="107"/>
                    </a:lnTo>
                    <a:lnTo>
                      <a:pt x="152" y="101"/>
                    </a:lnTo>
                    <a:lnTo>
                      <a:pt x="152" y="100"/>
                    </a:lnTo>
                    <a:lnTo>
                      <a:pt x="157" y="101"/>
                    </a:lnTo>
                    <a:lnTo>
                      <a:pt x="159" y="98"/>
                    </a:lnTo>
                    <a:lnTo>
                      <a:pt x="161" y="94"/>
                    </a:lnTo>
                    <a:lnTo>
                      <a:pt x="161" y="93"/>
                    </a:lnTo>
                    <a:lnTo>
                      <a:pt x="164" y="91"/>
                    </a:lnTo>
                    <a:lnTo>
                      <a:pt x="166" y="89"/>
                    </a:lnTo>
                    <a:lnTo>
                      <a:pt x="170" y="91"/>
                    </a:lnTo>
                    <a:lnTo>
                      <a:pt x="171" y="91"/>
                    </a:lnTo>
                    <a:lnTo>
                      <a:pt x="173" y="93"/>
                    </a:lnTo>
                    <a:lnTo>
                      <a:pt x="177" y="93"/>
                    </a:lnTo>
                    <a:lnTo>
                      <a:pt x="177" y="89"/>
                    </a:lnTo>
                    <a:lnTo>
                      <a:pt x="179" y="87"/>
                    </a:lnTo>
                    <a:lnTo>
                      <a:pt x="180" y="85"/>
                    </a:lnTo>
                    <a:lnTo>
                      <a:pt x="180" y="87"/>
                    </a:lnTo>
                    <a:lnTo>
                      <a:pt x="182" y="89"/>
                    </a:lnTo>
                    <a:lnTo>
                      <a:pt x="184" y="93"/>
                    </a:lnTo>
                    <a:lnTo>
                      <a:pt x="182" y="94"/>
                    </a:lnTo>
                    <a:lnTo>
                      <a:pt x="180" y="98"/>
                    </a:lnTo>
                    <a:lnTo>
                      <a:pt x="170" y="105"/>
                    </a:lnTo>
                    <a:lnTo>
                      <a:pt x="166" y="109"/>
                    </a:lnTo>
                    <a:lnTo>
                      <a:pt x="164" y="110"/>
                    </a:lnTo>
                    <a:lnTo>
                      <a:pt x="159" y="118"/>
                    </a:lnTo>
                    <a:lnTo>
                      <a:pt x="155" y="116"/>
                    </a:lnTo>
                    <a:lnTo>
                      <a:pt x="145" y="118"/>
                    </a:lnTo>
                    <a:lnTo>
                      <a:pt x="141" y="121"/>
                    </a:lnTo>
                    <a:lnTo>
                      <a:pt x="141" y="125"/>
                    </a:lnTo>
                    <a:lnTo>
                      <a:pt x="143" y="123"/>
                    </a:lnTo>
                    <a:lnTo>
                      <a:pt x="137" y="128"/>
                    </a:lnTo>
                    <a:lnTo>
                      <a:pt x="137" y="130"/>
                    </a:lnTo>
                    <a:lnTo>
                      <a:pt x="136" y="130"/>
                    </a:lnTo>
                    <a:lnTo>
                      <a:pt x="134" y="135"/>
                    </a:lnTo>
                    <a:lnTo>
                      <a:pt x="132" y="132"/>
                    </a:lnTo>
                    <a:lnTo>
                      <a:pt x="132" y="132"/>
                    </a:lnTo>
                    <a:lnTo>
                      <a:pt x="129" y="137"/>
                    </a:lnTo>
                    <a:lnTo>
                      <a:pt x="129" y="139"/>
                    </a:lnTo>
                    <a:lnTo>
                      <a:pt x="130" y="139"/>
                    </a:lnTo>
                    <a:lnTo>
                      <a:pt x="132" y="137"/>
                    </a:lnTo>
                    <a:lnTo>
                      <a:pt x="141" y="134"/>
                    </a:lnTo>
                    <a:lnTo>
                      <a:pt x="146" y="126"/>
                    </a:lnTo>
                    <a:lnTo>
                      <a:pt x="146" y="126"/>
                    </a:lnTo>
                    <a:lnTo>
                      <a:pt x="145" y="125"/>
                    </a:lnTo>
                    <a:lnTo>
                      <a:pt x="148" y="123"/>
                    </a:lnTo>
                    <a:lnTo>
                      <a:pt x="150" y="123"/>
                    </a:lnTo>
                    <a:lnTo>
                      <a:pt x="150" y="126"/>
                    </a:lnTo>
                    <a:lnTo>
                      <a:pt x="152" y="123"/>
                    </a:lnTo>
                    <a:lnTo>
                      <a:pt x="154" y="126"/>
                    </a:lnTo>
                    <a:lnTo>
                      <a:pt x="155" y="121"/>
                    </a:lnTo>
                    <a:lnTo>
                      <a:pt x="157" y="121"/>
                    </a:lnTo>
                    <a:lnTo>
                      <a:pt x="159" y="123"/>
                    </a:lnTo>
                    <a:lnTo>
                      <a:pt x="159" y="134"/>
                    </a:lnTo>
                    <a:lnTo>
                      <a:pt x="168" y="114"/>
                    </a:lnTo>
                    <a:lnTo>
                      <a:pt x="170" y="110"/>
                    </a:lnTo>
                    <a:lnTo>
                      <a:pt x="177" y="109"/>
                    </a:lnTo>
                    <a:lnTo>
                      <a:pt x="179" y="105"/>
                    </a:lnTo>
                    <a:lnTo>
                      <a:pt x="187" y="103"/>
                    </a:lnTo>
                    <a:lnTo>
                      <a:pt x="193" y="98"/>
                    </a:lnTo>
                    <a:lnTo>
                      <a:pt x="193" y="103"/>
                    </a:lnTo>
                    <a:lnTo>
                      <a:pt x="191" y="103"/>
                    </a:lnTo>
                    <a:lnTo>
                      <a:pt x="187" y="110"/>
                    </a:lnTo>
                    <a:lnTo>
                      <a:pt x="195" y="105"/>
                    </a:lnTo>
                    <a:lnTo>
                      <a:pt x="202" y="100"/>
                    </a:lnTo>
                    <a:lnTo>
                      <a:pt x="202" y="94"/>
                    </a:lnTo>
                    <a:lnTo>
                      <a:pt x="202" y="93"/>
                    </a:lnTo>
                    <a:lnTo>
                      <a:pt x="204" y="91"/>
                    </a:lnTo>
                    <a:lnTo>
                      <a:pt x="211" y="87"/>
                    </a:lnTo>
                    <a:lnTo>
                      <a:pt x="212" y="85"/>
                    </a:lnTo>
                    <a:lnTo>
                      <a:pt x="207" y="84"/>
                    </a:lnTo>
                    <a:lnTo>
                      <a:pt x="205" y="82"/>
                    </a:lnTo>
                    <a:lnTo>
                      <a:pt x="207" y="82"/>
                    </a:lnTo>
                    <a:lnTo>
                      <a:pt x="207" y="78"/>
                    </a:lnTo>
                    <a:lnTo>
                      <a:pt x="205" y="76"/>
                    </a:lnTo>
                    <a:lnTo>
                      <a:pt x="204" y="78"/>
                    </a:lnTo>
                    <a:lnTo>
                      <a:pt x="204" y="75"/>
                    </a:lnTo>
                    <a:lnTo>
                      <a:pt x="205" y="73"/>
                    </a:lnTo>
                    <a:lnTo>
                      <a:pt x="205" y="71"/>
                    </a:lnTo>
                    <a:lnTo>
                      <a:pt x="209" y="73"/>
                    </a:lnTo>
                    <a:lnTo>
                      <a:pt x="220" y="87"/>
                    </a:lnTo>
                    <a:lnTo>
                      <a:pt x="221" y="94"/>
                    </a:lnTo>
                    <a:lnTo>
                      <a:pt x="229" y="114"/>
                    </a:lnTo>
                    <a:lnTo>
                      <a:pt x="232" y="116"/>
                    </a:lnTo>
                    <a:lnTo>
                      <a:pt x="234" y="119"/>
                    </a:lnTo>
                    <a:lnTo>
                      <a:pt x="234" y="119"/>
                    </a:lnTo>
                    <a:lnTo>
                      <a:pt x="239" y="125"/>
                    </a:lnTo>
                    <a:lnTo>
                      <a:pt x="241" y="126"/>
                    </a:lnTo>
                    <a:lnTo>
                      <a:pt x="248" y="126"/>
                    </a:lnTo>
                    <a:lnTo>
                      <a:pt x="248" y="125"/>
                    </a:lnTo>
                    <a:lnTo>
                      <a:pt x="248" y="125"/>
                    </a:lnTo>
                    <a:lnTo>
                      <a:pt x="252" y="125"/>
                    </a:lnTo>
                    <a:lnTo>
                      <a:pt x="252" y="123"/>
                    </a:lnTo>
                    <a:lnTo>
                      <a:pt x="250" y="121"/>
                    </a:lnTo>
                    <a:lnTo>
                      <a:pt x="245" y="123"/>
                    </a:lnTo>
                    <a:lnTo>
                      <a:pt x="245" y="119"/>
                    </a:lnTo>
                    <a:lnTo>
                      <a:pt x="250" y="119"/>
                    </a:lnTo>
                    <a:lnTo>
                      <a:pt x="252" y="118"/>
                    </a:lnTo>
                    <a:lnTo>
                      <a:pt x="250" y="118"/>
                    </a:lnTo>
                    <a:lnTo>
                      <a:pt x="248" y="114"/>
                    </a:lnTo>
                    <a:lnTo>
                      <a:pt x="250" y="112"/>
                    </a:lnTo>
                    <a:lnTo>
                      <a:pt x="254" y="110"/>
                    </a:lnTo>
                    <a:lnTo>
                      <a:pt x="254" y="109"/>
                    </a:lnTo>
                    <a:lnTo>
                      <a:pt x="252" y="107"/>
                    </a:lnTo>
                    <a:lnTo>
                      <a:pt x="252" y="103"/>
                    </a:lnTo>
                    <a:lnTo>
                      <a:pt x="252" y="107"/>
                    </a:lnTo>
                    <a:lnTo>
                      <a:pt x="257" y="100"/>
                    </a:lnTo>
                    <a:lnTo>
                      <a:pt x="257" y="96"/>
                    </a:lnTo>
                    <a:lnTo>
                      <a:pt x="257" y="96"/>
                    </a:lnTo>
                    <a:lnTo>
                      <a:pt x="255" y="98"/>
                    </a:lnTo>
                    <a:lnTo>
                      <a:pt x="254" y="100"/>
                    </a:lnTo>
                    <a:lnTo>
                      <a:pt x="252" y="100"/>
                    </a:lnTo>
                    <a:lnTo>
                      <a:pt x="252" y="96"/>
                    </a:lnTo>
                    <a:lnTo>
                      <a:pt x="254" y="94"/>
                    </a:lnTo>
                    <a:lnTo>
                      <a:pt x="255" y="94"/>
                    </a:lnTo>
                    <a:lnTo>
                      <a:pt x="259" y="94"/>
                    </a:lnTo>
                    <a:lnTo>
                      <a:pt x="259" y="94"/>
                    </a:lnTo>
                    <a:lnTo>
                      <a:pt x="261" y="98"/>
                    </a:lnTo>
                    <a:lnTo>
                      <a:pt x="262" y="96"/>
                    </a:lnTo>
                    <a:lnTo>
                      <a:pt x="264" y="96"/>
                    </a:lnTo>
                    <a:lnTo>
                      <a:pt x="264" y="93"/>
                    </a:lnTo>
                    <a:lnTo>
                      <a:pt x="261" y="93"/>
                    </a:lnTo>
                    <a:lnTo>
                      <a:pt x="259" y="91"/>
                    </a:lnTo>
                    <a:lnTo>
                      <a:pt x="264" y="91"/>
                    </a:lnTo>
                    <a:lnTo>
                      <a:pt x="264" y="93"/>
                    </a:lnTo>
                    <a:lnTo>
                      <a:pt x="264" y="94"/>
                    </a:lnTo>
                    <a:lnTo>
                      <a:pt x="264" y="105"/>
                    </a:lnTo>
                    <a:lnTo>
                      <a:pt x="262" y="107"/>
                    </a:lnTo>
                    <a:lnTo>
                      <a:pt x="264" y="110"/>
                    </a:lnTo>
                    <a:lnTo>
                      <a:pt x="266" y="110"/>
                    </a:lnTo>
                    <a:lnTo>
                      <a:pt x="268" y="109"/>
                    </a:lnTo>
                    <a:lnTo>
                      <a:pt x="271" y="110"/>
                    </a:lnTo>
                    <a:lnTo>
                      <a:pt x="264" y="125"/>
                    </a:lnTo>
                    <a:lnTo>
                      <a:pt x="262" y="121"/>
                    </a:lnTo>
                    <a:lnTo>
                      <a:pt x="262" y="125"/>
                    </a:lnTo>
                    <a:lnTo>
                      <a:pt x="262" y="126"/>
                    </a:lnTo>
                    <a:lnTo>
                      <a:pt x="270" y="126"/>
                    </a:lnTo>
                    <a:lnTo>
                      <a:pt x="271" y="125"/>
                    </a:lnTo>
                    <a:lnTo>
                      <a:pt x="273" y="126"/>
                    </a:lnTo>
                    <a:lnTo>
                      <a:pt x="277" y="126"/>
                    </a:lnTo>
                    <a:lnTo>
                      <a:pt x="280" y="125"/>
                    </a:lnTo>
                    <a:lnTo>
                      <a:pt x="280" y="121"/>
                    </a:lnTo>
                    <a:lnTo>
                      <a:pt x="284" y="119"/>
                    </a:lnTo>
                    <a:lnTo>
                      <a:pt x="286" y="105"/>
                    </a:lnTo>
                    <a:lnTo>
                      <a:pt x="287" y="105"/>
                    </a:lnTo>
                    <a:lnTo>
                      <a:pt x="293" y="103"/>
                    </a:lnTo>
                    <a:lnTo>
                      <a:pt x="296" y="105"/>
                    </a:lnTo>
                    <a:lnTo>
                      <a:pt x="300" y="105"/>
                    </a:lnTo>
                    <a:lnTo>
                      <a:pt x="300" y="107"/>
                    </a:lnTo>
                    <a:lnTo>
                      <a:pt x="307" y="105"/>
                    </a:lnTo>
                    <a:lnTo>
                      <a:pt x="312" y="107"/>
                    </a:lnTo>
                    <a:lnTo>
                      <a:pt x="323" y="114"/>
                    </a:lnTo>
                    <a:lnTo>
                      <a:pt x="329" y="123"/>
                    </a:lnTo>
                    <a:lnTo>
                      <a:pt x="334" y="125"/>
                    </a:lnTo>
                    <a:lnTo>
                      <a:pt x="339" y="126"/>
                    </a:lnTo>
                    <a:lnTo>
                      <a:pt x="343" y="128"/>
                    </a:lnTo>
                    <a:lnTo>
                      <a:pt x="346" y="128"/>
                    </a:lnTo>
                    <a:lnTo>
                      <a:pt x="352" y="130"/>
                    </a:lnTo>
                    <a:lnTo>
                      <a:pt x="354" y="130"/>
                    </a:lnTo>
                    <a:lnTo>
                      <a:pt x="355" y="132"/>
                    </a:lnTo>
                    <a:lnTo>
                      <a:pt x="357" y="135"/>
                    </a:lnTo>
                    <a:lnTo>
                      <a:pt x="373" y="144"/>
                    </a:lnTo>
                    <a:lnTo>
                      <a:pt x="379" y="144"/>
                    </a:lnTo>
                    <a:lnTo>
                      <a:pt x="380" y="146"/>
                    </a:lnTo>
                    <a:lnTo>
                      <a:pt x="384" y="146"/>
                    </a:lnTo>
                    <a:lnTo>
                      <a:pt x="384" y="144"/>
                    </a:lnTo>
                    <a:lnTo>
                      <a:pt x="393" y="146"/>
                    </a:lnTo>
                    <a:lnTo>
                      <a:pt x="396" y="146"/>
                    </a:lnTo>
                    <a:lnTo>
                      <a:pt x="400" y="150"/>
                    </a:lnTo>
                    <a:lnTo>
                      <a:pt x="400" y="148"/>
                    </a:lnTo>
                    <a:lnTo>
                      <a:pt x="395" y="143"/>
                    </a:lnTo>
                    <a:lnTo>
                      <a:pt x="398" y="143"/>
                    </a:lnTo>
                    <a:lnTo>
                      <a:pt x="400" y="144"/>
                    </a:lnTo>
                    <a:lnTo>
                      <a:pt x="404" y="144"/>
                    </a:lnTo>
                    <a:lnTo>
                      <a:pt x="404" y="143"/>
                    </a:lnTo>
                    <a:lnTo>
                      <a:pt x="411" y="144"/>
                    </a:lnTo>
                    <a:lnTo>
                      <a:pt x="411" y="144"/>
                    </a:lnTo>
                    <a:lnTo>
                      <a:pt x="414" y="148"/>
                    </a:lnTo>
                    <a:lnTo>
                      <a:pt x="414" y="150"/>
                    </a:lnTo>
                    <a:lnTo>
                      <a:pt x="418" y="148"/>
                    </a:lnTo>
                    <a:lnTo>
                      <a:pt x="418" y="151"/>
                    </a:lnTo>
                    <a:lnTo>
                      <a:pt x="423" y="155"/>
                    </a:lnTo>
                    <a:lnTo>
                      <a:pt x="429" y="162"/>
                    </a:lnTo>
                    <a:lnTo>
                      <a:pt x="429" y="168"/>
                    </a:lnTo>
                    <a:lnTo>
                      <a:pt x="430" y="166"/>
                    </a:lnTo>
                    <a:lnTo>
                      <a:pt x="430" y="169"/>
                    </a:lnTo>
                    <a:lnTo>
                      <a:pt x="430" y="171"/>
                    </a:lnTo>
                    <a:lnTo>
                      <a:pt x="430" y="173"/>
                    </a:lnTo>
                    <a:lnTo>
                      <a:pt x="429" y="173"/>
                    </a:lnTo>
                    <a:lnTo>
                      <a:pt x="427" y="175"/>
                    </a:lnTo>
                    <a:lnTo>
                      <a:pt x="425" y="175"/>
                    </a:lnTo>
                    <a:lnTo>
                      <a:pt x="425" y="173"/>
                    </a:lnTo>
                    <a:lnTo>
                      <a:pt x="420" y="175"/>
                    </a:lnTo>
                    <a:lnTo>
                      <a:pt x="414" y="173"/>
                    </a:lnTo>
                    <a:lnTo>
                      <a:pt x="418" y="175"/>
                    </a:lnTo>
                    <a:lnTo>
                      <a:pt x="416" y="178"/>
                    </a:lnTo>
                    <a:lnTo>
                      <a:pt x="411" y="176"/>
                    </a:lnTo>
                    <a:lnTo>
                      <a:pt x="411" y="178"/>
                    </a:lnTo>
                    <a:lnTo>
                      <a:pt x="411" y="180"/>
                    </a:lnTo>
                    <a:lnTo>
                      <a:pt x="411" y="184"/>
                    </a:lnTo>
                    <a:lnTo>
                      <a:pt x="405" y="187"/>
                    </a:lnTo>
                    <a:lnTo>
                      <a:pt x="407" y="189"/>
                    </a:lnTo>
                    <a:lnTo>
                      <a:pt x="409" y="189"/>
                    </a:lnTo>
                    <a:lnTo>
                      <a:pt x="411" y="189"/>
                    </a:lnTo>
                    <a:lnTo>
                      <a:pt x="409" y="191"/>
                    </a:lnTo>
                    <a:lnTo>
                      <a:pt x="420" y="194"/>
                    </a:lnTo>
                    <a:lnTo>
                      <a:pt x="421" y="193"/>
                    </a:lnTo>
                    <a:lnTo>
                      <a:pt x="423" y="194"/>
                    </a:lnTo>
                    <a:lnTo>
                      <a:pt x="425" y="196"/>
                    </a:lnTo>
                    <a:lnTo>
                      <a:pt x="429" y="194"/>
                    </a:lnTo>
                    <a:lnTo>
                      <a:pt x="432" y="196"/>
                    </a:lnTo>
                    <a:lnTo>
                      <a:pt x="437" y="196"/>
                    </a:lnTo>
                    <a:lnTo>
                      <a:pt x="441" y="198"/>
                    </a:lnTo>
                    <a:lnTo>
                      <a:pt x="446" y="196"/>
                    </a:lnTo>
                    <a:lnTo>
                      <a:pt x="446" y="196"/>
                    </a:lnTo>
                    <a:lnTo>
                      <a:pt x="450" y="198"/>
                    </a:lnTo>
                    <a:lnTo>
                      <a:pt x="457" y="198"/>
                    </a:lnTo>
                    <a:lnTo>
                      <a:pt x="459" y="194"/>
                    </a:lnTo>
                    <a:lnTo>
                      <a:pt x="464" y="194"/>
                    </a:lnTo>
                    <a:lnTo>
                      <a:pt x="462" y="198"/>
                    </a:lnTo>
                    <a:lnTo>
                      <a:pt x="466" y="198"/>
                    </a:lnTo>
                    <a:lnTo>
                      <a:pt x="464" y="196"/>
                    </a:lnTo>
                    <a:lnTo>
                      <a:pt x="466" y="194"/>
                    </a:lnTo>
                    <a:lnTo>
                      <a:pt x="468" y="196"/>
                    </a:lnTo>
                    <a:lnTo>
                      <a:pt x="470" y="196"/>
                    </a:lnTo>
                    <a:lnTo>
                      <a:pt x="471" y="194"/>
                    </a:lnTo>
                    <a:lnTo>
                      <a:pt x="473" y="196"/>
                    </a:lnTo>
                    <a:lnTo>
                      <a:pt x="475" y="191"/>
                    </a:lnTo>
                    <a:lnTo>
                      <a:pt x="477" y="189"/>
                    </a:lnTo>
                    <a:lnTo>
                      <a:pt x="477" y="194"/>
                    </a:lnTo>
                    <a:lnTo>
                      <a:pt x="480" y="194"/>
                    </a:lnTo>
                    <a:lnTo>
                      <a:pt x="482" y="194"/>
                    </a:lnTo>
                    <a:lnTo>
                      <a:pt x="486" y="189"/>
                    </a:lnTo>
                    <a:lnTo>
                      <a:pt x="489" y="185"/>
                    </a:lnTo>
                    <a:lnTo>
                      <a:pt x="493" y="185"/>
                    </a:lnTo>
                    <a:lnTo>
                      <a:pt x="495" y="184"/>
                    </a:lnTo>
                    <a:lnTo>
                      <a:pt x="496" y="187"/>
                    </a:lnTo>
                    <a:lnTo>
                      <a:pt x="495" y="189"/>
                    </a:lnTo>
                    <a:lnTo>
                      <a:pt x="496" y="191"/>
                    </a:lnTo>
                    <a:lnTo>
                      <a:pt x="498" y="189"/>
                    </a:lnTo>
                    <a:lnTo>
                      <a:pt x="500" y="193"/>
                    </a:lnTo>
                    <a:lnTo>
                      <a:pt x="500" y="194"/>
                    </a:lnTo>
                    <a:lnTo>
                      <a:pt x="498" y="194"/>
                    </a:lnTo>
                    <a:lnTo>
                      <a:pt x="504" y="196"/>
                    </a:lnTo>
                    <a:lnTo>
                      <a:pt x="504" y="194"/>
                    </a:lnTo>
                    <a:lnTo>
                      <a:pt x="512" y="194"/>
                    </a:lnTo>
                    <a:lnTo>
                      <a:pt x="511" y="198"/>
                    </a:lnTo>
                    <a:lnTo>
                      <a:pt x="512" y="200"/>
                    </a:lnTo>
                    <a:lnTo>
                      <a:pt x="511" y="201"/>
                    </a:lnTo>
                    <a:lnTo>
                      <a:pt x="512" y="203"/>
                    </a:lnTo>
                    <a:lnTo>
                      <a:pt x="512" y="207"/>
                    </a:lnTo>
                    <a:lnTo>
                      <a:pt x="514" y="209"/>
                    </a:lnTo>
                    <a:lnTo>
                      <a:pt x="514" y="207"/>
                    </a:lnTo>
                    <a:lnTo>
                      <a:pt x="514" y="209"/>
                    </a:lnTo>
                    <a:lnTo>
                      <a:pt x="516" y="205"/>
                    </a:lnTo>
                    <a:lnTo>
                      <a:pt x="516" y="200"/>
                    </a:lnTo>
                    <a:lnTo>
                      <a:pt x="518" y="200"/>
                    </a:lnTo>
                    <a:lnTo>
                      <a:pt x="518" y="203"/>
                    </a:lnTo>
                    <a:lnTo>
                      <a:pt x="518" y="203"/>
                    </a:lnTo>
                    <a:lnTo>
                      <a:pt x="518" y="207"/>
                    </a:lnTo>
                    <a:lnTo>
                      <a:pt x="518" y="209"/>
                    </a:lnTo>
                    <a:lnTo>
                      <a:pt x="520" y="210"/>
                    </a:lnTo>
                    <a:lnTo>
                      <a:pt x="521" y="209"/>
                    </a:lnTo>
                    <a:lnTo>
                      <a:pt x="523" y="212"/>
                    </a:lnTo>
                    <a:lnTo>
                      <a:pt x="527" y="212"/>
                    </a:lnTo>
                    <a:lnTo>
                      <a:pt x="529" y="221"/>
                    </a:lnTo>
                    <a:lnTo>
                      <a:pt x="527" y="223"/>
                    </a:lnTo>
                    <a:lnTo>
                      <a:pt x="525" y="223"/>
                    </a:lnTo>
                    <a:lnTo>
                      <a:pt x="521" y="225"/>
                    </a:lnTo>
                    <a:lnTo>
                      <a:pt x="521" y="223"/>
                    </a:lnTo>
                    <a:lnTo>
                      <a:pt x="521" y="226"/>
                    </a:lnTo>
                    <a:lnTo>
                      <a:pt x="529" y="235"/>
                    </a:lnTo>
                    <a:lnTo>
                      <a:pt x="530" y="237"/>
                    </a:lnTo>
                    <a:lnTo>
                      <a:pt x="530" y="230"/>
                    </a:lnTo>
                    <a:lnTo>
                      <a:pt x="532" y="230"/>
                    </a:lnTo>
                    <a:lnTo>
                      <a:pt x="534" y="232"/>
                    </a:lnTo>
                    <a:lnTo>
                      <a:pt x="537" y="228"/>
                    </a:lnTo>
                    <a:lnTo>
                      <a:pt x="539" y="230"/>
                    </a:lnTo>
                    <a:lnTo>
                      <a:pt x="536" y="225"/>
                    </a:lnTo>
                    <a:lnTo>
                      <a:pt x="539" y="221"/>
                    </a:lnTo>
                    <a:lnTo>
                      <a:pt x="539" y="221"/>
                    </a:lnTo>
                    <a:lnTo>
                      <a:pt x="536" y="221"/>
                    </a:lnTo>
                    <a:lnTo>
                      <a:pt x="530" y="210"/>
                    </a:lnTo>
                    <a:lnTo>
                      <a:pt x="532" y="209"/>
                    </a:lnTo>
                    <a:lnTo>
                      <a:pt x="532" y="203"/>
                    </a:lnTo>
                    <a:lnTo>
                      <a:pt x="530" y="201"/>
                    </a:lnTo>
                    <a:lnTo>
                      <a:pt x="530" y="200"/>
                    </a:lnTo>
                    <a:lnTo>
                      <a:pt x="527" y="198"/>
                    </a:lnTo>
                    <a:lnTo>
                      <a:pt x="525" y="194"/>
                    </a:lnTo>
                    <a:lnTo>
                      <a:pt x="529" y="191"/>
                    </a:lnTo>
                    <a:lnTo>
                      <a:pt x="530" y="191"/>
                    </a:lnTo>
                    <a:lnTo>
                      <a:pt x="530" y="189"/>
                    </a:lnTo>
                    <a:lnTo>
                      <a:pt x="532" y="187"/>
                    </a:lnTo>
                    <a:lnTo>
                      <a:pt x="530" y="187"/>
                    </a:lnTo>
                    <a:lnTo>
                      <a:pt x="532" y="182"/>
                    </a:lnTo>
                    <a:lnTo>
                      <a:pt x="536" y="182"/>
                    </a:lnTo>
                    <a:lnTo>
                      <a:pt x="539" y="180"/>
                    </a:lnTo>
                    <a:lnTo>
                      <a:pt x="539" y="178"/>
                    </a:lnTo>
                    <a:lnTo>
                      <a:pt x="539" y="180"/>
                    </a:lnTo>
                    <a:lnTo>
                      <a:pt x="546" y="180"/>
                    </a:lnTo>
                    <a:lnTo>
                      <a:pt x="546" y="176"/>
                    </a:lnTo>
                    <a:lnTo>
                      <a:pt x="548" y="175"/>
                    </a:lnTo>
                    <a:lnTo>
                      <a:pt x="552" y="175"/>
                    </a:lnTo>
                    <a:lnTo>
                      <a:pt x="552" y="171"/>
                    </a:lnTo>
                    <a:lnTo>
                      <a:pt x="554" y="169"/>
                    </a:lnTo>
                    <a:lnTo>
                      <a:pt x="554" y="173"/>
                    </a:lnTo>
                    <a:lnTo>
                      <a:pt x="555" y="168"/>
                    </a:lnTo>
                    <a:lnTo>
                      <a:pt x="557" y="166"/>
                    </a:lnTo>
                    <a:lnTo>
                      <a:pt x="557" y="164"/>
                    </a:lnTo>
                    <a:lnTo>
                      <a:pt x="561" y="162"/>
                    </a:lnTo>
                    <a:lnTo>
                      <a:pt x="559" y="160"/>
                    </a:lnTo>
                    <a:lnTo>
                      <a:pt x="561" y="159"/>
                    </a:lnTo>
                    <a:lnTo>
                      <a:pt x="561" y="155"/>
                    </a:lnTo>
                    <a:lnTo>
                      <a:pt x="559" y="157"/>
                    </a:lnTo>
                    <a:lnTo>
                      <a:pt x="559" y="155"/>
                    </a:lnTo>
                    <a:lnTo>
                      <a:pt x="548" y="160"/>
                    </a:lnTo>
                    <a:lnTo>
                      <a:pt x="552" y="162"/>
                    </a:lnTo>
                    <a:lnTo>
                      <a:pt x="546" y="164"/>
                    </a:lnTo>
                    <a:lnTo>
                      <a:pt x="548" y="168"/>
                    </a:lnTo>
                    <a:lnTo>
                      <a:pt x="548" y="166"/>
                    </a:lnTo>
                    <a:lnTo>
                      <a:pt x="548" y="171"/>
                    </a:lnTo>
                    <a:lnTo>
                      <a:pt x="548" y="173"/>
                    </a:lnTo>
                    <a:lnTo>
                      <a:pt x="546" y="171"/>
                    </a:lnTo>
                    <a:lnTo>
                      <a:pt x="548" y="169"/>
                    </a:lnTo>
                    <a:lnTo>
                      <a:pt x="546" y="169"/>
                    </a:lnTo>
                    <a:lnTo>
                      <a:pt x="546" y="168"/>
                    </a:lnTo>
                    <a:lnTo>
                      <a:pt x="543" y="168"/>
                    </a:lnTo>
                    <a:lnTo>
                      <a:pt x="541" y="169"/>
                    </a:lnTo>
                    <a:lnTo>
                      <a:pt x="539" y="173"/>
                    </a:lnTo>
                    <a:lnTo>
                      <a:pt x="539" y="171"/>
                    </a:lnTo>
                    <a:lnTo>
                      <a:pt x="534" y="169"/>
                    </a:lnTo>
                    <a:lnTo>
                      <a:pt x="534" y="169"/>
                    </a:lnTo>
                    <a:lnTo>
                      <a:pt x="530" y="169"/>
                    </a:lnTo>
                    <a:lnTo>
                      <a:pt x="529" y="171"/>
                    </a:lnTo>
                    <a:lnTo>
                      <a:pt x="529" y="175"/>
                    </a:lnTo>
                    <a:lnTo>
                      <a:pt x="530" y="175"/>
                    </a:lnTo>
                    <a:lnTo>
                      <a:pt x="530" y="176"/>
                    </a:lnTo>
                    <a:lnTo>
                      <a:pt x="532" y="176"/>
                    </a:lnTo>
                    <a:lnTo>
                      <a:pt x="529" y="176"/>
                    </a:lnTo>
                    <a:lnTo>
                      <a:pt x="527" y="178"/>
                    </a:lnTo>
                    <a:lnTo>
                      <a:pt x="525" y="178"/>
                    </a:lnTo>
                    <a:lnTo>
                      <a:pt x="527" y="176"/>
                    </a:lnTo>
                    <a:lnTo>
                      <a:pt x="521" y="178"/>
                    </a:lnTo>
                    <a:lnTo>
                      <a:pt x="521" y="176"/>
                    </a:lnTo>
                    <a:lnTo>
                      <a:pt x="520" y="176"/>
                    </a:lnTo>
                    <a:lnTo>
                      <a:pt x="520" y="175"/>
                    </a:lnTo>
                    <a:lnTo>
                      <a:pt x="518" y="175"/>
                    </a:lnTo>
                    <a:lnTo>
                      <a:pt x="518" y="173"/>
                    </a:lnTo>
                    <a:lnTo>
                      <a:pt x="514" y="175"/>
                    </a:lnTo>
                    <a:lnTo>
                      <a:pt x="514" y="173"/>
                    </a:lnTo>
                    <a:lnTo>
                      <a:pt x="514" y="169"/>
                    </a:lnTo>
                    <a:lnTo>
                      <a:pt x="518" y="166"/>
                    </a:lnTo>
                    <a:lnTo>
                      <a:pt x="518" y="164"/>
                    </a:lnTo>
                    <a:lnTo>
                      <a:pt x="520" y="159"/>
                    </a:lnTo>
                    <a:lnTo>
                      <a:pt x="521" y="157"/>
                    </a:lnTo>
                    <a:lnTo>
                      <a:pt x="530" y="155"/>
                    </a:lnTo>
                    <a:lnTo>
                      <a:pt x="543" y="151"/>
                    </a:lnTo>
                    <a:lnTo>
                      <a:pt x="545" y="148"/>
                    </a:lnTo>
                    <a:lnTo>
                      <a:pt x="548" y="146"/>
                    </a:lnTo>
                    <a:lnTo>
                      <a:pt x="548" y="144"/>
                    </a:lnTo>
                    <a:lnTo>
                      <a:pt x="554" y="144"/>
                    </a:lnTo>
                    <a:lnTo>
                      <a:pt x="555" y="143"/>
                    </a:lnTo>
                    <a:lnTo>
                      <a:pt x="559" y="144"/>
                    </a:lnTo>
                    <a:lnTo>
                      <a:pt x="559" y="146"/>
                    </a:lnTo>
                    <a:lnTo>
                      <a:pt x="561" y="146"/>
                    </a:lnTo>
                    <a:lnTo>
                      <a:pt x="562" y="150"/>
                    </a:lnTo>
                    <a:lnTo>
                      <a:pt x="566" y="153"/>
                    </a:lnTo>
                    <a:lnTo>
                      <a:pt x="564" y="155"/>
                    </a:lnTo>
                    <a:lnTo>
                      <a:pt x="566" y="157"/>
                    </a:lnTo>
                    <a:lnTo>
                      <a:pt x="566" y="160"/>
                    </a:lnTo>
                    <a:lnTo>
                      <a:pt x="570" y="160"/>
                    </a:lnTo>
                    <a:lnTo>
                      <a:pt x="570" y="164"/>
                    </a:lnTo>
                    <a:lnTo>
                      <a:pt x="566" y="164"/>
                    </a:lnTo>
                    <a:lnTo>
                      <a:pt x="564" y="164"/>
                    </a:lnTo>
                    <a:lnTo>
                      <a:pt x="564" y="166"/>
                    </a:lnTo>
                    <a:lnTo>
                      <a:pt x="566" y="166"/>
                    </a:lnTo>
                    <a:lnTo>
                      <a:pt x="570" y="168"/>
                    </a:lnTo>
                    <a:lnTo>
                      <a:pt x="571" y="169"/>
                    </a:lnTo>
                    <a:lnTo>
                      <a:pt x="571" y="171"/>
                    </a:lnTo>
                    <a:lnTo>
                      <a:pt x="575" y="173"/>
                    </a:lnTo>
                    <a:lnTo>
                      <a:pt x="580" y="175"/>
                    </a:lnTo>
                    <a:lnTo>
                      <a:pt x="579" y="175"/>
                    </a:lnTo>
                    <a:lnTo>
                      <a:pt x="580" y="180"/>
                    </a:lnTo>
                    <a:lnTo>
                      <a:pt x="582" y="184"/>
                    </a:lnTo>
                    <a:lnTo>
                      <a:pt x="584" y="182"/>
                    </a:lnTo>
                    <a:lnTo>
                      <a:pt x="589" y="184"/>
                    </a:lnTo>
                    <a:lnTo>
                      <a:pt x="591" y="182"/>
                    </a:lnTo>
                    <a:lnTo>
                      <a:pt x="595" y="184"/>
                    </a:lnTo>
                    <a:lnTo>
                      <a:pt x="595" y="182"/>
                    </a:lnTo>
                    <a:lnTo>
                      <a:pt x="596" y="182"/>
                    </a:lnTo>
                    <a:lnTo>
                      <a:pt x="598" y="180"/>
                    </a:lnTo>
                    <a:lnTo>
                      <a:pt x="598" y="176"/>
                    </a:lnTo>
                    <a:lnTo>
                      <a:pt x="602" y="180"/>
                    </a:lnTo>
                    <a:lnTo>
                      <a:pt x="602" y="184"/>
                    </a:lnTo>
                    <a:lnTo>
                      <a:pt x="609" y="191"/>
                    </a:lnTo>
                    <a:lnTo>
                      <a:pt x="611" y="194"/>
                    </a:lnTo>
                    <a:lnTo>
                      <a:pt x="614" y="194"/>
                    </a:lnTo>
                    <a:lnTo>
                      <a:pt x="618" y="198"/>
                    </a:lnTo>
                    <a:lnTo>
                      <a:pt x="620" y="198"/>
                    </a:lnTo>
                    <a:lnTo>
                      <a:pt x="620" y="196"/>
                    </a:lnTo>
                    <a:lnTo>
                      <a:pt x="623" y="196"/>
                    </a:lnTo>
                    <a:lnTo>
                      <a:pt x="623" y="194"/>
                    </a:lnTo>
                    <a:lnTo>
                      <a:pt x="625" y="196"/>
                    </a:lnTo>
                    <a:lnTo>
                      <a:pt x="627" y="196"/>
                    </a:lnTo>
                    <a:lnTo>
                      <a:pt x="630" y="198"/>
                    </a:lnTo>
                    <a:lnTo>
                      <a:pt x="636" y="194"/>
                    </a:lnTo>
                    <a:lnTo>
                      <a:pt x="643" y="196"/>
                    </a:lnTo>
                    <a:lnTo>
                      <a:pt x="646" y="194"/>
                    </a:lnTo>
                    <a:lnTo>
                      <a:pt x="650" y="191"/>
                    </a:lnTo>
                    <a:lnTo>
                      <a:pt x="661" y="193"/>
                    </a:lnTo>
                    <a:lnTo>
                      <a:pt x="662" y="193"/>
                    </a:lnTo>
                    <a:lnTo>
                      <a:pt x="668" y="196"/>
                    </a:lnTo>
                    <a:lnTo>
                      <a:pt x="668" y="196"/>
                    </a:lnTo>
                    <a:lnTo>
                      <a:pt x="670" y="194"/>
                    </a:lnTo>
                    <a:lnTo>
                      <a:pt x="670" y="196"/>
                    </a:lnTo>
                    <a:lnTo>
                      <a:pt x="677" y="194"/>
                    </a:lnTo>
                    <a:lnTo>
                      <a:pt x="680" y="194"/>
                    </a:lnTo>
                    <a:lnTo>
                      <a:pt x="679" y="191"/>
                    </a:lnTo>
                    <a:lnTo>
                      <a:pt x="679" y="191"/>
                    </a:lnTo>
                    <a:lnTo>
                      <a:pt x="677" y="187"/>
                    </a:lnTo>
                    <a:lnTo>
                      <a:pt x="675" y="184"/>
                    </a:lnTo>
                    <a:lnTo>
                      <a:pt x="677" y="182"/>
                    </a:lnTo>
                    <a:lnTo>
                      <a:pt x="679" y="182"/>
                    </a:lnTo>
                    <a:lnTo>
                      <a:pt x="679" y="184"/>
                    </a:lnTo>
                    <a:lnTo>
                      <a:pt x="680" y="185"/>
                    </a:lnTo>
                    <a:lnTo>
                      <a:pt x="682" y="187"/>
                    </a:lnTo>
                    <a:lnTo>
                      <a:pt x="682" y="191"/>
                    </a:lnTo>
                    <a:lnTo>
                      <a:pt x="684" y="194"/>
                    </a:lnTo>
                    <a:lnTo>
                      <a:pt x="687" y="196"/>
                    </a:lnTo>
                    <a:lnTo>
                      <a:pt x="689" y="198"/>
                    </a:lnTo>
                    <a:lnTo>
                      <a:pt x="693" y="200"/>
                    </a:lnTo>
                    <a:lnTo>
                      <a:pt x="695" y="201"/>
                    </a:lnTo>
                    <a:lnTo>
                      <a:pt x="698" y="201"/>
                    </a:lnTo>
                    <a:lnTo>
                      <a:pt x="700" y="198"/>
                    </a:lnTo>
                    <a:lnTo>
                      <a:pt x="700" y="187"/>
                    </a:lnTo>
                    <a:lnTo>
                      <a:pt x="698" y="187"/>
                    </a:lnTo>
                    <a:lnTo>
                      <a:pt x="698" y="191"/>
                    </a:lnTo>
                    <a:lnTo>
                      <a:pt x="696" y="191"/>
                    </a:lnTo>
                    <a:lnTo>
                      <a:pt x="696" y="187"/>
                    </a:lnTo>
                    <a:lnTo>
                      <a:pt x="695" y="185"/>
                    </a:lnTo>
                    <a:lnTo>
                      <a:pt x="689" y="187"/>
                    </a:lnTo>
                    <a:lnTo>
                      <a:pt x="687" y="189"/>
                    </a:lnTo>
                    <a:lnTo>
                      <a:pt x="687" y="193"/>
                    </a:lnTo>
                    <a:lnTo>
                      <a:pt x="686" y="193"/>
                    </a:lnTo>
                    <a:lnTo>
                      <a:pt x="684" y="185"/>
                    </a:lnTo>
                    <a:lnTo>
                      <a:pt x="680" y="180"/>
                    </a:lnTo>
                    <a:lnTo>
                      <a:pt x="682" y="182"/>
                    </a:lnTo>
                    <a:lnTo>
                      <a:pt x="682" y="176"/>
                    </a:lnTo>
                    <a:lnTo>
                      <a:pt x="679" y="175"/>
                    </a:lnTo>
                    <a:lnTo>
                      <a:pt x="679" y="173"/>
                    </a:lnTo>
                    <a:lnTo>
                      <a:pt x="677" y="168"/>
                    </a:lnTo>
                    <a:lnTo>
                      <a:pt x="679" y="168"/>
                    </a:lnTo>
                    <a:lnTo>
                      <a:pt x="680" y="171"/>
                    </a:lnTo>
                    <a:lnTo>
                      <a:pt x="682" y="169"/>
                    </a:lnTo>
                    <a:lnTo>
                      <a:pt x="682" y="168"/>
                    </a:lnTo>
                    <a:lnTo>
                      <a:pt x="684" y="168"/>
                    </a:lnTo>
                    <a:lnTo>
                      <a:pt x="686" y="169"/>
                    </a:lnTo>
                    <a:lnTo>
                      <a:pt x="691" y="169"/>
                    </a:lnTo>
                    <a:lnTo>
                      <a:pt x="691" y="168"/>
                    </a:lnTo>
                    <a:lnTo>
                      <a:pt x="687" y="162"/>
                    </a:lnTo>
                    <a:lnTo>
                      <a:pt x="689" y="160"/>
                    </a:lnTo>
                    <a:lnTo>
                      <a:pt x="693" y="162"/>
                    </a:lnTo>
                    <a:lnTo>
                      <a:pt x="693" y="164"/>
                    </a:lnTo>
                    <a:lnTo>
                      <a:pt x="696" y="168"/>
                    </a:lnTo>
                    <a:lnTo>
                      <a:pt x="695" y="164"/>
                    </a:lnTo>
                    <a:lnTo>
                      <a:pt x="698" y="164"/>
                    </a:lnTo>
                    <a:lnTo>
                      <a:pt x="700" y="168"/>
                    </a:lnTo>
                    <a:lnTo>
                      <a:pt x="705" y="171"/>
                    </a:lnTo>
                    <a:lnTo>
                      <a:pt x="704" y="173"/>
                    </a:lnTo>
                    <a:lnTo>
                      <a:pt x="705" y="175"/>
                    </a:lnTo>
                    <a:lnTo>
                      <a:pt x="711" y="171"/>
                    </a:lnTo>
                    <a:lnTo>
                      <a:pt x="711" y="175"/>
                    </a:lnTo>
                    <a:lnTo>
                      <a:pt x="709" y="176"/>
                    </a:lnTo>
                    <a:lnTo>
                      <a:pt x="709" y="180"/>
                    </a:lnTo>
                    <a:lnTo>
                      <a:pt x="707" y="182"/>
                    </a:lnTo>
                    <a:lnTo>
                      <a:pt x="709" y="184"/>
                    </a:lnTo>
                    <a:lnTo>
                      <a:pt x="711" y="182"/>
                    </a:lnTo>
                    <a:lnTo>
                      <a:pt x="712" y="185"/>
                    </a:lnTo>
                    <a:lnTo>
                      <a:pt x="712" y="178"/>
                    </a:lnTo>
                    <a:lnTo>
                      <a:pt x="718" y="175"/>
                    </a:lnTo>
                    <a:lnTo>
                      <a:pt x="720" y="175"/>
                    </a:lnTo>
                    <a:lnTo>
                      <a:pt x="718" y="185"/>
                    </a:lnTo>
                    <a:lnTo>
                      <a:pt x="716" y="191"/>
                    </a:lnTo>
                    <a:lnTo>
                      <a:pt x="716" y="196"/>
                    </a:lnTo>
                    <a:lnTo>
                      <a:pt x="718" y="200"/>
                    </a:lnTo>
                    <a:lnTo>
                      <a:pt x="712" y="203"/>
                    </a:lnTo>
                    <a:lnTo>
                      <a:pt x="714" y="209"/>
                    </a:lnTo>
                    <a:lnTo>
                      <a:pt x="718" y="209"/>
                    </a:lnTo>
                    <a:lnTo>
                      <a:pt x="718" y="216"/>
                    </a:lnTo>
                    <a:lnTo>
                      <a:pt x="723" y="210"/>
                    </a:lnTo>
                    <a:lnTo>
                      <a:pt x="725" y="212"/>
                    </a:lnTo>
                    <a:lnTo>
                      <a:pt x="727" y="210"/>
                    </a:lnTo>
                    <a:lnTo>
                      <a:pt x="727" y="212"/>
                    </a:lnTo>
                    <a:lnTo>
                      <a:pt x="725" y="214"/>
                    </a:lnTo>
                    <a:lnTo>
                      <a:pt x="727" y="218"/>
                    </a:lnTo>
                    <a:lnTo>
                      <a:pt x="730" y="218"/>
                    </a:lnTo>
                    <a:lnTo>
                      <a:pt x="732" y="212"/>
                    </a:lnTo>
                    <a:lnTo>
                      <a:pt x="730" y="209"/>
                    </a:lnTo>
                    <a:lnTo>
                      <a:pt x="730" y="203"/>
                    </a:lnTo>
                    <a:lnTo>
                      <a:pt x="728" y="200"/>
                    </a:lnTo>
                    <a:lnTo>
                      <a:pt x="725" y="196"/>
                    </a:lnTo>
                    <a:lnTo>
                      <a:pt x="727" y="185"/>
                    </a:lnTo>
                    <a:lnTo>
                      <a:pt x="725" y="182"/>
                    </a:lnTo>
                    <a:lnTo>
                      <a:pt x="727" y="182"/>
                    </a:lnTo>
                    <a:lnTo>
                      <a:pt x="728" y="180"/>
                    </a:lnTo>
                    <a:lnTo>
                      <a:pt x="730" y="182"/>
                    </a:lnTo>
                    <a:lnTo>
                      <a:pt x="730" y="184"/>
                    </a:lnTo>
                    <a:lnTo>
                      <a:pt x="732" y="182"/>
                    </a:lnTo>
                    <a:lnTo>
                      <a:pt x="734" y="182"/>
                    </a:lnTo>
                    <a:lnTo>
                      <a:pt x="739" y="184"/>
                    </a:lnTo>
                    <a:lnTo>
                      <a:pt x="739" y="184"/>
                    </a:lnTo>
                    <a:lnTo>
                      <a:pt x="741" y="180"/>
                    </a:lnTo>
                    <a:lnTo>
                      <a:pt x="743" y="178"/>
                    </a:lnTo>
                    <a:lnTo>
                      <a:pt x="746" y="175"/>
                    </a:lnTo>
                    <a:lnTo>
                      <a:pt x="746" y="173"/>
                    </a:lnTo>
                    <a:lnTo>
                      <a:pt x="748" y="168"/>
                    </a:lnTo>
                    <a:lnTo>
                      <a:pt x="757" y="162"/>
                    </a:lnTo>
                    <a:lnTo>
                      <a:pt x="759" y="159"/>
                    </a:lnTo>
                    <a:lnTo>
                      <a:pt x="755" y="159"/>
                    </a:lnTo>
                    <a:lnTo>
                      <a:pt x="755" y="144"/>
                    </a:lnTo>
                    <a:lnTo>
                      <a:pt x="750" y="141"/>
                    </a:lnTo>
                    <a:lnTo>
                      <a:pt x="750" y="144"/>
                    </a:lnTo>
                    <a:lnTo>
                      <a:pt x="750" y="146"/>
                    </a:lnTo>
                    <a:lnTo>
                      <a:pt x="750" y="150"/>
                    </a:lnTo>
                    <a:lnTo>
                      <a:pt x="752" y="148"/>
                    </a:lnTo>
                    <a:lnTo>
                      <a:pt x="753" y="146"/>
                    </a:lnTo>
                    <a:lnTo>
                      <a:pt x="750" y="153"/>
                    </a:lnTo>
                    <a:lnTo>
                      <a:pt x="743" y="155"/>
                    </a:lnTo>
                    <a:lnTo>
                      <a:pt x="739" y="153"/>
                    </a:lnTo>
                    <a:lnTo>
                      <a:pt x="741" y="151"/>
                    </a:lnTo>
                    <a:lnTo>
                      <a:pt x="741" y="144"/>
                    </a:lnTo>
                    <a:lnTo>
                      <a:pt x="743" y="144"/>
                    </a:lnTo>
                    <a:lnTo>
                      <a:pt x="745" y="144"/>
                    </a:lnTo>
                    <a:lnTo>
                      <a:pt x="746" y="137"/>
                    </a:lnTo>
                    <a:lnTo>
                      <a:pt x="746" y="135"/>
                    </a:lnTo>
                    <a:lnTo>
                      <a:pt x="745" y="137"/>
                    </a:lnTo>
                    <a:lnTo>
                      <a:pt x="746" y="132"/>
                    </a:lnTo>
                    <a:lnTo>
                      <a:pt x="748" y="126"/>
                    </a:lnTo>
                    <a:lnTo>
                      <a:pt x="753" y="125"/>
                    </a:lnTo>
                    <a:lnTo>
                      <a:pt x="755" y="123"/>
                    </a:lnTo>
                    <a:lnTo>
                      <a:pt x="752" y="128"/>
                    </a:lnTo>
                    <a:lnTo>
                      <a:pt x="752" y="132"/>
                    </a:lnTo>
                    <a:lnTo>
                      <a:pt x="753" y="134"/>
                    </a:lnTo>
                    <a:lnTo>
                      <a:pt x="757" y="130"/>
                    </a:lnTo>
                    <a:lnTo>
                      <a:pt x="757" y="125"/>
                    </a:lnTo>
                    <a:lnTo>
                      <a:pt x="755" y="119"/>
                    </a:lnTo>
                    <a:lnTo>
                      <a:pt x="753" y="119"/>
                    </a:lnTo>
                    <a:lnTo>
                      <a:pt x="748" y="123"/>
                    </a:lnTo>
                    <a:lnTo>
                      <a:pt x="745" y="123"/>
                    </a:lnTo>
                    <a:lnTo>
                      <a:pt x="741" y="114"/>
                    </a:lnTo>
                    <a:lnTo>
                      <a:pt x="739" y="112"/>
                    </a:lnTo>
                    <a:lnTo>
                      <a:pt x="739" y="116"/>
                    </a:lnTo>
                    <a:lnTo>
                      <a:pt x="737" y="118"/>
                    </a:lnTo>
                    <a:lnTo>
                      <a:pt x="736" y="116"/>
                    </a:lnTo>
                    <a:lnTo>
                      <a:pt x="736" y="114"/>
                    </a:lnTo>
                    <a:lnTo>
                      <a:pt x="730" y="112"/>
                    </a:lnTo>
                    <a:lnTo>
                      <a:pt x="730" y="109"/>
                    </a:lnTo>
                    <a:lnTo>
                      <a:pt x="730" y="107"/>
                    </a:lnTo>
                    <a:lnTo>
                      <a:pt x="723" y="109"/>
                    </a:lnTo>
                    <a:lnTo>
                      <a:pt x="718" y="105"/>
                    </a:lnTo>
                    <a:lnTo>
                      <a:pt x="718" y="103"/>
                    </a:lnTo>
                    <a:lnTo>
                      <a:pt x="718" y="101"/>
                    </a:lnTo>
                    <a:lnTo>
                      <a:pt x="712" y="98"/>
                    </a:lnTo>
                    <a:lnTo>
                      <a:pt x="712" y="96"/>
                    </a:lnTo>
                    <a:lnTo>
                      <a:pt x="711" y="93"/>
                    </a:lnTo>
                    <a:lnTo>
                      <a:pt x="711" y="78"/>
                    </a:lnTo>
                    <a:lnTo>
                      <a:pt x="711" y="76"/>
                    </a:lnTo>
                    <a:lnTo>
                      <a:pt x="712" y="76"/>
                    </a:lnTo>
                    <a:lnTo>
                      <a:pt x="716" y="69"/>
                    </a:lnTo>
                    <a:lnTo>
                      <a:pt x="716" y="69"/>
                    </a:lnTo>
                    <a:lnTo>
                      <a:pt x="718" y="71"/>
                    </a:lnTo>
                    <a:lnTo>
                      <a:pt x="718" y="69"/>
                    </a:lnTo>
                    <a:lnTo>
                      <a:pt x="718" y="66"/>
                    </a:lnTo>
                    <a:lnTo>
                      <a:pt x="718" y="68"/>
                    </a:lnTo>
                    <a:lnTo>
                      <a:pt x="714" y="60"/>
                    </a:lnTo>
                    <a:lnTo>
                      <a:pt x="712" y="57"/>
                    </a:lnTo>
                    <a:lnTo>
                      <a:pt x="712" y="50"/>
                    </a:lnTo>
                    <a:lnTo>
                      <a:pt x="714" y="46"/>
                    </a:lnTo>
                    <a:lnTo>
                      <a:pt x="714" y="46"/>
                    </a:lnTo>
                    <a:lnTo>
                      <a:pt x="714" y="35"/>
                    </a:lnTo>
                    <a:lnTo>
                      <a:pt x="716" y="35"/>
                    </a:lnTo>
                    <a:lnTo>
                      <a:pt x="716" y="35"/>
                    </a:lnTo>
                    <a:lnTo>
                      <a:pt x="718" y="34"/>
                    </a:lnTo>
                    <a:lnTo>
                      <a:pt x="718" y="32"/>
                    </a:lnTo>
                    <a:lnTo>
                      <a:pt x="720" y="30"/>
                    </a:lnTo>
                    <a:lnTo>
                      <a:pt x="725" y="37"/>
                    </a:lnTo>
                    <a:lnTo>
                      <a:pt x="727" y="37"/>
                    </a:lnTo>
                    <a:lnTo>
                      <a:pt x="727" y="32"/>
                    </a:lnTo>
                    <a:lnTo>
                      <a:pt x="727" y="26"/>
                    </a:lnTo>
                    <a:lnTo>
                      <a:pt x="725" y="25"/>
                    </a:lnTo>
                    <a:lnTo>
                      <a:pt x="723" y="23"/>
                    </a:lnTo>
                    <a:lnTo>
                      <a:pt x="723" y="19"/>
                    </a:lnTo>
                    <a:lnTo>
                      <a:pt x="728" y="10"/>
                    </a:lnTo>
                    <a:lnTo>
                      <a:pt x="732" y="1"/>
                    </a:lnTo>
                    <a:lnTo>
                      <a:pt x="736" y="0"/>
                    </a:lnTo>
                    <a:lnTo>
                      <a:pt x="737" y="1"/>
                    </a:lnTo>
                    <a:lnTo>
                      <a:pt x="741" y="0"/>
                    </a:lnTo>
                    <a:lnTo>
                      <a:pt x="743" y="3"/>
                    </a:lnTo>
                    <a:lnTo>
                      <a:pt x="743" y="5"/>
                    </a:lnTo>
                    <a:lnTo>
                      <a:pt x="743" y="7"/>
                    </a:lnTo>
                    <a:lnTo>
                      <a:pt x="741" y="10"/>
                    </a:lnTo>
                    <a:lnTo>
                      <a:pt x="743" y="12"/>
                    </a:lnTo>
                    <a:lnTo>
                      <a:pt x="745" y="10"/>
                    </a:lnTo>
                    <a:lnTo>
                      <a:pt x="745" y="16"/>
                    </a:lnTo>
                    <a:lnTo>
                      <a:pt x="746" y="12"/>
                    </a:lnTo>
                    <a:lnTo>
                      <a:pt x="748" y="10"/>
                    </a:lnTo>
                    <a:lnTo>
                      <a:pt x="752" y="14"/>
                    </a:lnTo>
                    <a:lnTo>
                      <a:pt x="755" y="10"/>
                    </a:lnTo>
                    <a:lnTo>
                      <a:pt x="755" y="19"/>
                    </a:lnTo>
                    <a:lnTo>
                      <a:pt x="757" y="23"/>
                    </a:lnTo>
                    <a:lnTo>
                      <a:pt x="759" y="23"/>
                    </a:lnTo>
                    <a:lnTo>
                      <a:pt x="766" y="34"/>
                    </a:lnTo>
                    <a:lnTo>
                      <a:pt x="768" y="55"/>
                    </a:lnTo>
                    <a:lnTo>
                      <a:pt x="768" y="55"/>
                    </a:lnTo>
                    <a:lnTo>
                      <a:pt x="768" y="59"/>
                    </a:lnTo>
                    <a:lnTo>
                      <a:pt x="771" y="59"/>
                    </a:lnTo>
                    <a:lnTo>
                      <a:pt x="771" y="66"/>
                    </a:lnTo>
                    <a:lnTo>
                      <a:pt x="777" y="64"/>
                    </a:lnTo>
                    <a:lnTo>
                      <a:pt x="778" y="68"/>
                    </a:lnTo>
                    <a:lnTo>
                      <a:pt x="778" y="73"/>
                    </a:lnTo>
                    <a:lnTo>
                      <a:pt x="782" y="80"/>
                    </a:lnTo>
                    <a:lnTo>
                      <a:pt x="782" y="84"/>
                    </a:lnTo>
                    <a:lnTo>
                      <a:pt x="784" y="84"/>
                    </a:lnTo>
                    <a:lnTo>
                      <a:pt x="784" y="82"/>
                    </a:lnTo>
                    <a:lnTo>
                      <a:pt x="786" y="80"/>
                    </a:lnTo>
                    <a:lnTo>
                      <a:pt x="787" y="82"/>
                    </a:lnTo>
                    <a:lnTo>
                      <a:pt x="787" y="87"/>
                    </a:lnTo>
                    <a:lnTo>
                      <a:pt x="789" y="89"/>
                    </a:lnTo>
                    <a:lnTo>
                      <a:pt x="791" y="91"/>
                    </a:lnTo>
                    <a:lnTo>
                      <a:pt x="786" y="91"/>
                    </a:lnTo>
                    <a:lnTo>
                      <a:pt x="778" y="89"/>
                    </a:lnTo>
                    <a:lnTo>
                      <a:pt x="777" y="89"/>
                    </a:lnTo>
                    <a:lnTo>
                      <a:pt x="777" y="89"/>
                    </a:lnTo>
                    <a:lnTo>
                      <a:pt x="777" y="91"/>
                    </a:lnTo>
                    <a:lnTo>
                      <a:pt x="775" y="93"/>
                    </a:lnTo>
                    <a:lnTo>
                      <a:pt x="775" y="93"/>
                    </a:lnTo>
                    <a:lnTo>
                      <a:pt x="780" y="94"/>
                    </a:lnTo>
                    <a:lnTo>
                      <a:pt x="784" y="98"/>
                    </a:lnTo>
                    <a:lnTo>
                      <a:pt x="780" y="103"/>
                    </a:lnTo>
                    <a:lnTo>
                      <a:pt x="778" y="103"/>
                    </a:lnTo>
                    <a:lnTo>
                      <a:pt x="777" y="105"/>
                    </a:lnTo>
                    <a:lnTo>
                      <a:pt x="775" y="105"/>
                    </a:lnTo>
                    <a:lnTo>
                      <a:pt x="773" y="107"/>
                    </a:lnTo>
                    <a:lnTo>
                      <a:pt x="771" y="109"/>
                    </a:lnTo>
                    <a:lnTo>
                      <a:pt x="773" y="110"/>
                    </a:lnTo>
                    <a:lnTo>
                      <a:pt x="771" y="112"/>
                    </a:lnTo>
                    <a:lnTo>
                      <a:pt x="777" y="112"/>
                    </a:lnTo>
                    <a:lnTo>
                      <a:pt x="780" y="118"/>
                    </a:lnTo>
                    <a:lnTo>
                      <a:pt x="784" y="119"/>
                    </a:lnTo>
                    <a:lnTo>
                      <a:pt x="789" y="119"/>
                    </a:lnTo>
                    <a:lnTo>
                      <a:pt x="791" y="114"/>
                    </a:lnTo>
                    <a:lnTo>
                      <a:pt x="793" y="114"/>
                    </a:lnTo>
                    <a:lnTo>
                      <a:pt x="795" y="116"/>
                    </a:lnTo>
                    <a:lnTo>
                      <a:pt x="793" y="118"/>
                    </a:lnTo>
                    <a:lnTo>
                      <a:pt x="795" y="118"/>
                    </a:lnTo>
                    <a:lnTo>
                      <a:pt x="796" y="121"/>
                    </a:lnTo>
                    <a:lnTo>
                      <a:pt x="796" y="119"/>
                    </a:lnTo>
                    <a:lnTo>
                      <a:pt x="800" y="121"/>
                    </a:lnTo>
                    <a:lnTo>
                      <a:pt x="802" y="119"/>
                    </a:lnTo>
                    <a:lnTo>
                      <a:pt x="802" y="123"/>
                    </a:lnTo>
                    <a:lnTo>
                      <a:pt x="802" y="126"/>
                    </a:lnTo>
                    <a:lnTo>
                      <a:pt x="800" y="128"/>
                    </a:lnTo>
                    <a:lnTo>
                      <a:pt x="796" y="126"/>
                    </a:lnTo>
                    <a:lnTo>
                      <a:pt x="795" y="126"/>
                    </a:lnTo>
                    <a:lnTo>
                      <a:pt x="793" y="126"/>
                    </a:lnTo>
                    <a:lnTo>
                      <a:pt x="800" y="137"/>
                    </a:lnTo>
                    <a:lnTo>
                      <a:pt x="803" y="137"/>
                    </a:lnTo>
                    <a:lnTo>
                      <a:pt x="803" y="141"/>
                    </a:lnTo>
                    <a:lnTo>
                      <a:pt x="805" y="144"/>
                    </a:lnTo>
                    <a:lnTo>
                      <a:pt x="805" y="146"/>
                    </a:lnTo>
                    <a:lnTo>
                      <a:pt x="809" y="151"/>
                    </a:lnTo>
                    <a:lnTo>
                      <a:pt x="807" y="164"/>
                    </a:lnTo>
                    <a:lnTo>
                      <a:pt x="811" y="173"/>
                    </a:lnTo>
                    <a:lnTo>
                      <a:pt x="816" y="164"/>
                    </a:lnTo>
                    <a:lnTo>
                      <a:pt x="816" y="157"/>
                    </a:lnTo>
                    <a:lnTo>
                      <a:pt x="816" y="155"/>
                    </a:lnTo>
                    <a:lnTo>
                      <a:pt x="818" y="155"/>
                    </a:lnTo>
                    <a:lnTo>
                      <a:pt x="818" y="141"/>
                    </a:lnTo>
                    <a:lnTo>
                      <a:pt x="821" y="135"/>
                    </a:lnTo>
                    <a:lnTo>
                      <a:pt x="823" y="132"/>
                    </a:lnTo>
                    <a:lnTo>
                      <a:pt x="827" y="130"/>
                    </a:lnTo>
                    <a:lnTo>
                      <a:pt x="830" y="130"/>
                    </a:lnTo>
                    <a:lnTo>
                      <a:pt x="832" y="135"/>
                    </a:lnTo>
                    <a:lnTo>
                      <a:pt x="836" y="141"/>
                    </a:lnTo>
                    <a:lnTo>
                      <a:pt x="845" y="148"/>
                    </a:lnTo>
                    <a:lnTo>
                      <a:pt x="850" y="173"/>
                    </a:lnTo>
                    <a:lnTo>
                      <a:pt x="846" y="175"/>
                    </a:lnTo>
                    <a:lnTo>
                      <a:pt x="845" y="175"/>
                    </a:lnTo>
                    <a:lnTo>
                      <a:pt x="843" y="173"/>
                    </a:lnTo>
                    <a:lnTo>
                      <a:pt x="843" y="168"/>
                    </a:lnTo>
                    <a:lnTo>
                      <a:pt x="841" y="175"/>
                    </a:lnTo>
                    <a:lnTo>
                      <a:pt x="841" y="180"/>
                    </a:lnTo>
                    <a:lnTo>
                      <a:pt x="841" y="187"/>
                    </a:lnTo>
                    <a:lnTo>
                      <a:pt x="853" y="214"/>
                    </a:lnTo>
                    <a:lnTo>
                      <a:pt x="857" y="218"/>
                    </a:lnTo>
                    <a:lnTo>
                      <a:pt x="861" y="218"/>
                    </a:lnTo>
                    <a:lnTo>
                      <a:pt x="862" y="210"/>
                    </a:lnTo>
                    <a:lnTo>
                      <a:pt x="864" y="209"/>
                    </a:lnTo>
                    <a:lnTo>
                      <a:pt x="866" y="210"/>
                    </a:lnTo>
                    <a:lnTo>
                      <a:pt x="868" y="209"/>
                    </a:lnTo>
                    <a:lnTo>
                      <a:pt x="868" y="210"/>
                    </a:lnTo>
                    <a:lnTo>
                      <a:pt x="870" y="210"/>
                    </a:lnTo>
                    <a:lnTo>
                      <a:pt x="871" y="200"/>
                    </a:lnTo>
                    <a:lnTo>
                      <a:pt x="873" y="191"/>
                    </a:lnTo>
                    <a:lnTo>
                      <a:pt x="877" y="187"/>
                    </a:lnTo>
                    <a:lnTo>
                      <a:pt x="880" y="178"/>
                    </a:lnTo>
                    <a:lnTo>
                      <a:pt x="880" y="173"/>
                    </a:lnTo>
                    <a:lnTo>
                      <a:pt x="882" y="171"/>
                    </a:lnTo>
                    <a:lnTo>
                      <a:pt x="882" y="157"/>
                    </a:lnTo>
                    <a:lnTo>
                      <a:pt x="884" y="155"/>
                    </a:lnTo>
                    <a:lnTo>
                      <a:pt x="887" y="155"/>
                    </a:lnTo>
                    <a:lnTo>
                      <a:pt x="889" y="153"/>
                    </a:lnTo>
                    <a:lnTo>
                      <a:pt x="891" y="153"/>
                    </a:lnTo>
                    <a:lnTo>
                      <a:pt x="893" y="151"/>
                    </a:lnTo>
                    <a:lnTo>
                      <a:pt x="896" y="153"/>
                    </a:lnTo>
                    <a:lnTo>
                      <a:pt x="900" y="153"/>
                    </a:lnTo>
                    <a:lnTo>
                      <a:pt x="898" y="151"/>
                    </a:lnTo>
                    <a:lnTo>
                      <a:pt x="895" y="150"/>
                    </a:lnTo>
                    <a:lnTo>
                      <a:pt x="893" y="148"/>
                    </a:lnTo>
                    <a:lnTo>
                      <a:pt x="895" y="146"/>
                    </a:lnTo>
                    <a:lnTo>
                      <a:pt x="893" y="144"/>
                    </a:lnTo>
                    <a:lnTo>
                      <a:pt x="896" y="144"/>
                    </a:lnTo>
                    <a:lnTo>
                      <a:pt x="896" y="143"/>
                    </a:lnTo>
                    <a:lnTo>
                      <a:pt x="898" y="143"/>
                    </a:lnTo>
                    <a:lnTo>
                      <a:pt x="900" y="143"/>
                    </a:lnTo>
                    <a:lnTo>
                      <a:pt x="900" y="141"/>
                    </a:lnTo>
                    <a:lnTo>
                      <a:pt x="898" y="141"/>
                    </a:lnTo>
                    <a:lnTo>
                      <a:pt x="896" y="137"/>
                    </a:lnTo>
                    <a:lnTo>
                      <a:pt x="891" y="137"/>
                    </a:lnTo>
                    <a:lnTo>
                      <a:pt x="889" y="134"/>
                    </a:lnTo>
                    <a:lnTo>
                      <a:pt x="887" y="130"/>
                    </a:lnTo>
                    <a:lnTo>
                      <a:pt x="889" y="126"/>
                    </a:lnTo>
                    <a:lnTo>
                      <a:pt x="889" y="125"/>
                    </a:lnTo>
                    <a:lnTo>
                      <a:pt x="887" y="121"/>
                    </a:lnTo>
                    <a:lnTo>
                      <a:pt x="889" y="118"/>
                    </a:lnTo>
                    <a:lnTo>
                      <a:pt x="887" y="112"/>
                    </a:lnTo>
                    <a:lnTo>
                      <a:pt x="889" y="105"/>
                    </a:lnTo>
                    <a:lnTo>
                      <a:pt x="895" y="107"/>
                    </a:lnTo>
                    <a:lnTo>
                      <a:pt x="896" y="105"/>
                    </a:lnTo>
                    <a:lnTo>
                      <a:pt x="903" y="103"/>
                    </a:lnTo>
                    <a:lnTo>
                      <a:pt x="909" y="105"/>
                    </a:lnTo>
                    <a:lnTo>
                      <a:pt x="911" y="109"/>
                    </a:lnTo>
                    <a:lnTo>
                      <a:pt x="918" y="112"/>
                    </a:lnTo>
                    <a:lnTo>
                      <a:pt x="925" y="112"/>
                    </a:lnTo>
                    <a:lnTo>
                      <a:pt x="927" y="112"/>
                    </a:lnTo>
                    <a:lnTo>
                      <a:pt x="930" y="112"/>
                    </a:lnTo>
                    <a:lnTo>
                      <a:pt x="932" y="110"/>
                    </a:lnTo>
                    <a:lnTo>
                      <a:pt x="934" y="112"/>
                    </a:lnTo>
                    <a:lnTo>
                      <a:pt x="936" y="121"/>
                    </a:lnTo>
                    <a:lnTo>
                      <a:pt x="932" y="121"/>
                    </a:lnTo>
                    <a:lnTo>
                      <a:pt x="934" y="121"/>
                    </a:lnTo>
                    <a:lnTo>
                      <a:pt x="939" y="130"/>
                    </a:lnTo>
                    <a:lnTo>
                      <a:pt x="939" y="132"/>
                    </a:lnTo>
                    <a:lnTo>
                      <a:pt x="939" y="132"/>
                    </a:lnTo>
                    <a:lnTo>
                      <a:pt x="948" y="132"/>
                    </a:lnTo>
                    <a:lnTo>
                      <a:pt x="950" y="134"/>
                    </a:lnTo>
                    <a:lnTo>
                      <a:pt x="953" y="135"/>
                    </a:lnTo>
                    <a:lnTo>
                      <a:pt x="953" y="137"/>
                    </a:lnTo>
                    <a:lnTo>
                      <a:pt x="952" y="143"/>
                    </a:lnTo>
                    <a:lnTo>
                      <a:pt x="946" y="146"/>
                    </a:lnTo>
                    <a:lnTo>
                      <a:pt x="945" y="150"/>
                    </a:lnTo>
                    <a:lnTo>
                      <a:pt x="953" y="150"/>
                    </a:lnTo>
                    <a:lnTo>
                      <a:pt x="955" y="153"/>
                    </a:lnTo>
                    <a:lnTo>
                      <a:pt x="955" y="159"/>
                    </a:lnTo>
                    <a:lnTo>
                      <a:pt x="953" y="160"/>
                    </a:lnTo>
                    <a:lnTo>
                      <a:pt x="950" y="164"/>
                    </a:lnTo>
                    <a:lnTo>
                      <a:pt x="948" y="164"/>
                    </a:lnTo>
                    <a:lnTo>
                      <a:pt x="945" y="169"/>
                    </a:lnTo>
                    <a:lnTo>
                      <a:pt x="943" y="168"/>
                    </a:lnTo>
                    <a:lnTo>
                      <a:pt x="943" y="162"/>
                    </a:lnTo>
                    <a:lnTo>
                      <a:pt x="941" y="164"/>
                    </a:lnTo>
                    <a:lnTo>
                      <a:pt x="939" y="166"/>
                    </a:lnTo>
                    <a:lnTo>
                      <a:pt x="936" y="164"/>
                    </a:lnTo>
                    <a:lnTo>
                      <a:pt x="934" y="166"/>
                    </a:lnTo>
                    <a:lnTo>
                      <a:pt x="939" y="173"/>
                    </a:lnTo>
                    <a:lnTo>
                      <a:pt x="937" y="173"/>
                    </a:lnTo>
                    <a:lnTo>
                      <a:pt x="937" y="175"/>
                    </a:lnTo>
                    <a:lnTo>
                      <a:pt x="939" y="175"/>
                    </a:lnTo>
                    <a:lnTo>
                      <a:pt x="939" y="180"/>
                    </a:lnTo>
                    <a:lnTo>
                      <a:pt x="945" y="176"/>
                    </a:lnTo>
                    <a:lnTo>
                      <a:pt x="941" y="187"/>
                    </a:lnTo>
                    <a:lnTo>
                      <a:pt x="943" y="191"/>
                    </a:lnTo>
                    <a:lnTo>
                      <a:pt x="955" y="209"/>
                    </a:lnTo>
                    <a:lnTo>
                      <a:pt x="955" y="210"/>
                    </a:lnTo>
                    <a:lnTo>
                      <a:pt x="953" y="212"/>
                    </a:lnTo>
                    <a:lnTo>
                      <a:pt x="953" y="216"/>
                    </a:lnTo>
                    <a:lnTo>
                      <a:pt x="955" y="219"/>
                    </a:lnTo>
                    <a:lnTo>
                      <a:pt x="953" y="221"/>
                    </a:lnTo>
                    <a:lnTo>
                      <a:pt x="953" y="223"/>
                    </a:lnTo>
                    <a:lnTo>
                      <a:pt x="948" y="225"/>
                    </a:lnTo>
                    <a:lnTo>
                      <a:pt x="943" y="230"/>
                    </a:lnTo>
                    <a:lnTo>
                      <a:pt x="943" y="234"/>
                    </a:lnTo>
                    <a:lnTo>
                      <a:pt x="934" y="244"/>
                    </a:lnTo>
                    <a:lnTo>
                      <a:pt x="928" y="246"/>
                    </a:lnTo>
                    <a:lnTo>
                      <a:pt x="927" y="248"/>
                    </a:lnTo>
                    <a:lnTo>
                      <a:pt x="923" y="253"/>
                    </a:lnTo>
                    <a:lnTo>
                      <a:pt x="921" y="251"/>
                    </a:lnTo>
                    <a:lnTo>
                      <a:pt x="921" y="251"/>
                    </a:lnTo>
                    <a:lnTo>
                      <a:pt x="920" y="248"/>
                    </a:lnTo>
                    <a:lnTo>
                      <a:pt x="914" y="243"/>
                    </a:lnTo>
                    <a:lnTo>
                      <a:pt x="911" y="239"/>
                    </a:lnTo>
                    <a:lnTo>
                      <a:pt x="909" y="243"/>
                    </a:lnTo>
                    <a:lnTo>
                      <a:pt x="909" y="244"/>
                    </a:lnTo>
                    <a:lnTo>
                      <a:pt x="912" y="250"/>
                    </a:lnTo>
                    <a:lnTo>
                      <a:pt x="914" y="253"/>
                    </a:lnTo>
                    <a:lnTo>
                      <a:pt x="916" y="259"/>
                    </a:lnTo>
                    <a:lnTo>
                      <a:pt x="916" y="260"/>
                    </a:lnTo>
                    <a:lnTo>
                      <a:pt x="914" y="259"/>
                    </a:lnTo>
                    <a:lnTo>
                      <a:pt x="912" y="259"/>
                    </a:lnTo>
                    <a:lnTo>
                      <a:pt x="907" y="255"/>
                    </a:lnTo>
                    <a:lnTo>
                      <a:pt x="905" y="253"/>
                    </a:lnTo>
                    <a:lnTo>
                      <a:pt x="905" y="251"/>
                    </a:lnTo>
                    <a:lnTo>
                      <a:pt x="903" y="251"/>
                    </a:lnTo>
                    <a:lnTo>
                      <a:pt x="903" y="259"/>
                    </a:lnTo>
                    <a:lnTo>
                      <a:pt x="898" y="257"/>
                    </a:lnTo>
                    <a:lnTo>
                      <a:pt x="896" y="259"/>
                    </a:lnTo>
                    <a:lnTo>
                      <a:pt x="893" y="255"/>
                    </a:lnTo>
                    <a:lnTo>
                      <a:pt x="893" y="257"/>
                    </a:lnTo>
                    <a:lnTo>
                      <a:pt x="889" y="244"/>
                    </a:lnTo>
                    <a:lnTo>
                      <a:pt x="887" y="244"/>
                    </a:lnTo>
                    <a:lnTo>
                      <a:pt x="882" y="248"/>
                    </a:lnTo>
                    <a:lnTo>
                      <a:pt x="882" y="248"/>
                    </a:lnTo>
                    <a:lnTo>
                      <a:pt x="880" y="248"/>
                    </a:lnTo>
                    <a:lnTo>
                      <a:pt x="871" y="244"/>
                    </a:lnTo>
                    <a:lnTo>
                      <a:pt x="868" y="248"/>
                    </a:lnTo>
                    <a:lnTo>
                      <a:pt x="870" y="250"/>
                    </a:lnTo>
                    <a:lnTo>
                      <a:pt x="868" y="250"/>
                    </a:lnTo>
                    <a:lnTo>
                      <a:pt x="868" y="253"/>
                    </a:lnTo>
                    <a:lnTo>
                      <a:pt x="875" y="257"/>
                    </a:lnTo>
                    <a:lnTo>
                      <a:pt x="878" y="257"/>
                    </a:lnTo>
                    <a:lnTo>
                      <a:pt x="880" y="259"/>
                    </a:lnTo>
                    <a:lnTo>
                      <a:pt x="878" y="264"/>
                    </a:lnTo>
                    <a:lnTo>
                      <a:pt x="878" y="266"/>
                    </a:lnTo>
                    <a:lnTo>
                      <a:pt x="878" y="268"/>
                    </a:lnTo>
                    <a:lnTo>
                      <a:pt x="871" y="278"/>
                    </a:lnTo>
                    <a:lnTo>
                      <a:pt x="870" y="280"/>
                    </a:lnTo>
                    <a:lnTo>
                      <a:pt x="868" y="284"/>
                    </a:lnTo>
                    <a:lnTo>
                      <a:pt x="864" y="284"/>
                    </a:lnTo>
                    <a:lnTo>
                      <a:pt x="862" y="289"/>
                    </a:lnTo>
                    <a:lnTo>
                      <a:pt x="862" y="291"/>
                    </a:lnTo>
                    <a:lnTo>
                      <a:pt x="848" y="293"/>
                    </a:lnTo>
                    <a:lnTo>
                      <a:pt x="845" y="287"/>
                    </a:lnTo>
                    <a:lnTo>
                      <a:pt x="836" y="280"/>
                    </a:lnTo>
                    <a:lnTo>
                      <a:pt x="836" y="280"/>
                    </a:lnTo>
                    <a:lnTo>
                      <a:pt x="830" y="276"/>
                    </a:lnTo>
                    <a:lnTo>
                      <a:pt x="823" y="271"/>
                    </a:lnTo>
                    <a:lnTo>
                      <a:pt x="821" y="271"/>
                    </a:lnTo>
                    <a:lnTo>
                      <a:pt x="820" y="273"/>
                    </a:lnTo>
                    <a:lnTo>
                      <a:pt x="814" y="271"/>
                    </a:lnTo>
                    <a:lnTo>
                      <a:pt x="812" y="275"/>
                    </a:lnTo>
                    <a:lnTo>
                      <a:pt x="818" y="278"/>
                    </a:lnTo>
                    <a:lnTo>
                      <a:pt x="830" y="293"/>
                    </a:lnTo>
                    <a:lnTo>
                      <a:pt x="846" y="296"/>
                    </a:lnTo>
                    <a:lnTo>
                      <a:pt x="848" y="296"/>
                    </a:lnTo>
                    <a:lnTo>
                      <a:pt x="862" y="296"/>
                    </a:lnTo>
                    <a:lnTo>
                      <a:pt x="864" y="298"/>
                    </a:lnTo>
                    <a:lnTo>
                      <a:pt x="864" y="298"/>
                    </a:lnTo>
                    <a:lnTo>
                      <a:pt x="862" y="305"/>
                    </a:lnTo>
                    <a:lnTo>
                      <a:pt x="862" y="307"/>
                    </a:lnTo>
                    <a:lnTo>
                      <a:pt x="861" y="310"/>
                    </a:lnTo>
                    <a:lnTo>
                      <a:pt x="859" y="316"/>
                    </a:lnTo>
                    <a:lnTo>
                      <a:pt x="857" y="318"/>
                    </a:lnTo>
                    <a:lnTo>
                      <a:pt x="853" y="323"/>
                    </a:lnTo>
                    <a:lnTo>
                      <a:pt x="850" y="325"/>
                    </a:lnTo>
                    <a:lnTo>
                      <a:pt x="850" y="328"/>
                    </a:lnTo>
                    <a:lnTo>
                      <a:pt x="846" y="337"/>
                    </a:lnTo>
                    <a:lnTo>
                      <a:pt x="845" y="337"/>
                    </a:lnTo>
                    <a:lnTo>
                      <a:pt x="843" y="341"/>
                    </a:lnTo>
                    <a:lnTo>
                      <a:pt x="837" y="343"/>
                    </a:lnTo>
                    <a:lnTo>
                      <a:pt x="830" y="341"/>
                    </a:lnTo>
                    <a:lnTo>
                      <a:pt x="830" y="344"/>
                    </a:lnTo>
                    <a:lnTo>
                      <a:pt x="823" y="339"/>
                    </a:lnTo>
                    <a:lnTo>
                      <a:pt x="823" y="341"/>
                    </a:lnTo>
                    <a:lnTo>
                      <a:pt x="823" y="343"/>
                    </a:lnTo>
                    <a:lnTo>
                      <a:pt x="821" y="339"/>
                    </a:lnTo>
                    <a:lnTo>
                      <a:pt x="821" y="339"/>
                    </a:lnTo>
                    <a:lnTo>
                      <a:pt x="818" y="337"/>
                    </a:lnTo>
                    <a:lnTo>
                      <a:pt x="818" y="337"/>
                    </a:lnTo>
                    <a:lnTo>
                      <a:pt x="818" y="339"/>
                    </a:lnTo>
                    <a:lnTo>
                      <a:pt x="818" y="343"/>
                    </a:lnTo>
                    <a:lnTo>
                      <a:pt x="820" y="344"/>
                    </a:lnTo>
                    <a:lnTo>
                      <a:pt x="818" y="346"/>
                    </a:lnTo>
                    <a:lnTo>
                      <a:pt x="818" y="346"/>
                    </a:lnTo>
                    <a:lnTo>
                      <a:pt x="814" y="344"/>
                    </a:lnTo>
                    <a:lnTo>
                      <a:pt x="814" y="348"/>
                    </a:lnTo>
                    <a:lnTo>
                      <a:pt x="816" y="350"/>
                    </a:lnTo>
                    <a:lnTo>
                      <a:pt x="812" y="357"/>
                    </a:lnTo>
                    <a:lnTo>
                      <a:pt x="811" y="357"/>
                    </a:lnTo>
                    <a:lnTo>
                      <a:pt x="809" y="359"/>
                    </a:lnTo>
                    <a:lnTo>
                      <a:pt x="809" y="360"/>
                    </a:lnTo>
                    <a:lnTo>
                      <a:pt x="807" y="359"/>
                    </a:lnTo>
                    <a:lnTo>
                      <a:pt x="805" y="362"/>
                    </a:lnTo>
                    <a:lnTo>
                      <a:pt x="803" y="359"/>
                    </a:lnTo>
                    <a:lnTo>
                      <a:pt x="802" y="359"/>
                    </a:lnTo>
                    <a:lnTo>
                      <a:pt x="800" y="357"/>
                    </a:lnTo>
                    <a:lnTo>
                      <a:pt x="796" y="355"/>
                    </a:lnTo>
                    <a:lnTo>
                      <a:pt x="793" y="351"/>
                    </a:lnTo>
                    <a:lnTo>
                      <a:pt x="791" y="353"/>
                    </a:lnTo>
                    <a:lnTo>
                      <a:pt x="791" y="350"/>
                    </a:lnTo>
                    <a:lnTo>
                      <a:pt x="789" y="351"/>
                    </a:lnTo>
                    <a:lnTo>
                      <a:pt x="786" y="351"/>
                    </a:lnTo>
                    <a:lnTo>
                      <a:pt x="784" y="351"/>
                    </a:lnTo>
                    <a:lnTo>
                      <a:pt x="784" y="351"/>
                    </a:lnTo>
                    <a:lnTo>
                      <a:pt x="780" y="351"/>
                    </a:lnTo>
                    <a:lnTo>
                      <a:pt x="775" y="350"/>
                    </a:lnTo>
                    <a:lnTo>
                      <a:pt x="773" y="348"/>
                    </a:lnTo>
                    <a:lnTo>
                      <a:pt x="761" y="341"/>
                    </a:lnTo>
                    <a:lnTo>
                      <a:pt x="757" y="346"/>
                    </a:lnTo>
                    <a:lnTo>
                      <a:pt x="759" y="348"/>
                    </a:lnTo>
                    <a:lnTo>
                      <a:pt x="761" y="350"/>
                    </a:lnTo>
                    <a:lnTo>
                      <a:pt x="762" y="348"/>
                    </a:lnTo>
                    <a:lnTo>
                      <a:pt x="762" y="346"/>
                    </a:lnTo>
                    <a:lnTo>
                      <a:pt x="762" y="344"/>
                    </a:lnTo>
                    <a:lnTo>
                      <a:pt x="764" y="348"/>
                    </a:lnTo>
                    <a:lnTo>
                      <a:pt x="773" y="350"/>
                    </a:lnTo>
                    <a:lnTo>
                      <a:pt x="775" y="351"/>
                    </a:lnTo>
                    <a:lnTo>
                      <a:pt x="775" y="353"/>
                    </a:lnTo>
                    <a:lnTo>
                      <a:pt x="777" y="351"/>
                    </a:lnTo>
                    <a:lnTo>
                      <a:pt x="782" y="353"/>
                    </a:lnTo>
                    <a:lnTo>
                      <a:pt x="782" y="355"/>
                    </a:lnTo>
                    <a:lnTo>
                      <a:pt x="780" y="357"/>
                    </a:lnTo>
                    <a:lnTo>
                      <a:pt x="778" y="359"/>
                    </a:lnTo>
                    <a:lnTo>
                      <a:pt x="780" y="359"/>
                    </a:lnTo>
                    <a:lnTo>
                      <a:pt x="782" y="357"/>
                    </a:lnTo>
                    <a:lnTo>
                      <a:pt x="784" y="355"/>
                    </a:lnTo>
                    <a:lnTo>
                      <a:pt x="787" y="353"/>
                    </a:lnTo>
                    <a:lnTo>
                      <a:pt x="789" y="355"/>
                    </a:lnTo>
                    <a:lnTo>
                      <a:pt x="791" y="357"/>
                    </a:lnTo>
                    <a:lnTo>
                      <a:pt x="795" y="360"/>
                    </a:lnTo>
                    <a:lnTo>
                      <a:pt x="798" y="360"/>
                    </a:lnTo>
                    <a:lnTo>
                      <a:pt x="798" y="362"/>
                    </a:lnTo>
                    <a:lnTo>
                      <a:pt x="802" y="362"/>
                    </a:lnTo>
                    <a:lnTo>
                      <a:pt x="802" y="364"/>
                    </a:lnTo>
                    <a:lnTo>
                      <a:pt x="802" y="364"/>
                    </a:lnTo>
                    <a:lnTo>
                      <a:pt x="803" y="368"/>
                    </a:lnTo>
                    <a:lnTo>
                      <a:pt x="805" y="376"/>
                    </a:lnTo>
                    <a:lnTo>
                      <a:pt x="805" y="380"/>
                    </a:lnTo>
                    <a:lnTo>
                      <a:pt x="805" y="382"/>
                    </a:lnTo>
                    <a:lnTo>
                      <a:pt x="803" y="384"/>
                    </a:lnTo>
                    <a:lnTo>
                      <a:pt x="796" y="384"/>
                    </a:lnTo>
                    <a:lnTo>
                      <a:pt x="795" y="385"/>
                    </a:lnTo>
                    <a:lnTo>
                      <a:pt x="793" y="385"/>
                    </a:lnTo>
                    <a:lnTo>
                      <a:pt x="782" y="385"/>
                    </a:lnTo>
                    <a:lnTo>
                      <a:pt x="780" y="387"/>
                    </a:lnTo>
                    <a:lnTo>
                      <a:pt x="777" y="385"/>
                    </a:lnTo>
                    <a:lnTo>
                      <a:pt x="775" y="387"/>
                    </a:lnTo>
                    <a:lnTo>
                      <a:pt x="778" y="393"/>
                    </a:lnTo>
                    <a:lnTo>
                      <a:pt x="782" y="391"/>
                    </a:lnTo>
                    <a:lnTo>
                      <a:pt x="784" y="394"/>
                    </a:lnTo>
                    <a:lnTo>
                      <a:pt x="780" y="394"/>
                    </a:lnTo>
                    <a:lnTo>
                      <a:pt x="777" y="394"/>
                    </a:lnTo>
                    <a:lnTo>
                      <a:pt x="773" y="394"/>
                    </a:lnTo>
                    <a:lnTo>
                      <a:pt x="773" y="403"/>
                    </a:lnTo>
                    <a:lnTo>
                      <a:pt x="773" y="412"/>
                    </a:lnTo>
                    <a:lnTo>
                      <a:pt x="770" y="407"/>
                    </a:lnTo>
                    <a:lnTo>
                      <a:pt x="768" y="407"/>
                    </a:lnTo>
                    <a:lnTo>
                      <a:pt x="768" y="409"/>
                    </a:lnTo>
                    <a:lnTo>
                      <a:pt x="764" y="410"/>
                    </a:lnTo>
                    <a:lnTo>
                      <a:pt x="766" y="412"/>
                    </a:lnTo>
                    <a:lnTo>
                      <a:pt x="764" y="416"/>
                    </a:lnTo>
                    <a:lnTo>
                      <a:pt x="764" y="416"/>
                    </a:lnTo>
                    <a:lnTo>
                      <a:pt x="759" y="416"/>
                    </a:lnTo>
                    <a:lnTo>
                      <a:pt x="761" y="419"/>
                    </a:lnTo>
                    <a:lnTo>
                      <a:pt x="762" y="421"/>
                    </a:lnTo>
                    <a:lnTo>
                      <a:pt x="759" y="426"/>
                    </a:lnTo>
                    <a:lnTo>
                      <a:pt x="750" y="434"/>
                    </a:lnTo>
                    <a:lnTo>
                      <a:pt x="743" y="434"/>
                    </a:lnTo>
                    <a:lnTo>
                      <a:pt x="743" y="435"/>
                    </a:lnTo>
                    <a:lnTo>
                      <a:pt x="748" y="439"/>
                    </a:lnTo>
                    <a:lnTo>
                      <a:pt x="746" y="450"/>
                    </a:lnTo>
                    <a:lnTo>
                      <a:pt x="746" y="451"/>
                    </a:lnTo>
                    <a:lnTo>
                      <a:pt x="743" y="451"/>
                    </a:lnTo>
                    <a:lnTo>
                      <a:pt x="743" y="459"/>
                    </a:lnTo>
                    <a:lnTo>
                      <a:pt x="743" y="462"/>
                    </a:lnTo>
                    <a:lnTo>
                      <a:pt x="739" y="462"/>
                    </a:lnTo>
                    <a:lnTo>
                      <a:pt x="739" y="464"/>
                    </a:lnTo>
                    <a:lnTo>
                      <a:pt x="739" y="505"/>
                    </a:lnTo>
                    <a:lnTo>
                      <a:pt x="736" y="510"/>
                    </a:lnTo>
                    <a:lnTo>
                      <a:pt x="739" y="510"/>
                    </a:lnTo>
                    <a:lnTo>
                      <a:pt x="741" y="518"/>
                    </a:lnTo>
                    <a:lnTo>
                      <a:pt x="743" y="519"/>
                    </a:lnTo>
                    <a:lnTo>
                      <a:pt x="745" y="519"/>
                    </a:lnTo>
                    <a:lnTo>
                      <a:pt x="745" y="518"/>
                    </a:lnTo>
                    <a:lnTo>
                      <a:pt x="746" y="526"/>
                    </a:lnTo>
                    <a:lnTo>
                      <a:pt x="746" y="525"/>
                    </a:lnTo>
                    <a:lnTo>
                      <a:pt x="748" y="518"/>
                    </a:lnTo>
                    <a:lnTo>
                      <a:pt x="748" y="518"/>
                    </a:lnTo>
                    <a:lnTo>
                      <a:pt x="757" y="518"/>
                    </a:lnTo>
                    <a:lnTo>
                      <a:pt x="759" y="519"/>
                    </a:lnTo>
                    <a:lnTo>
                      <a:pt x="761" y="519"/>
                    </a:lnTo>
                    <a:lnTo>
                      <a:pt x="762" y="518"/>
                    </a:lnTo>
                    <a:lnTo>
                      <a:pt x="764" y="519"/>
                    </a:lnTo>
                    <a:lnTo>
                      <a:pt x="764" y="521"/>
                    </a:lnTo>
                    <a:lnTo>
                      <a:pt x="766" y="530"/>
                    </a:lnTo>
                    <a:lnTo>
                      <a:pt x="771" y="543"/>
                    </a:lnTo>
                    <a:lnTo>
                      <a:pt x="771" y="551"/>
                    </a:lnTo>
                    <a:lnTo>
                      <a:pt x="775" y="557"/>
                    </a:lnTo>
                    <a:lnTo>
                      <a:pt x="775" y="568"/>
                    </a:lnTo>
                    <a:lnTo>
                      <a:pt x="775" y="571"/>
                    </a:lnTo>
                    <a:lnTo>
                      <a:pt x="771" y="573"/>
                    </a:lnTo>
                    <a:lnTo>
                      <a:pt x="771" y="575"/>
                    </a:lnTo>
                    <a:lnTo>
                      <a:pt x="777" y="571"/>
                    </a:lnTo>
                    <a:lnTo>
                      <a:pt x="777" y="573"/>
                    </a:lnTo>
                    <a:lnTo>
                      <a:pt x="778" y="573"/>
                    </a:lnTo>
                    <a:lnTo>
                      <a:pt x="796" y="564"/>
                    </a:lnTo>
                    <a:lnTo>
                      <a:pt x="803" y="566"/>
                    </a:lnTo>
                    <a:lnTo>
                      <a:pt x="809" y="569"/>
                    </a:lnTo>
                    <a:lnTo>
                      <a:pt x="811" y="571"/>
                    </a:lnTo>
                    <a:lnTo>
                      <a:pt x="821" y="576"/>
                    </a:lnTo>
                    <a:lnTo>
                      <a:pt x="828" y="578"/>
                    </a:lnTo>
                    <a:lnTo>
                      <a:pt x="845" y="587"/>
                    </a:lnTo>
                    <a:lnTo>
                      <a:pt x="852" y="598"/>
                    </a:lnTo>
                    <a:lnTo>
                      <a:pt x="852" y="600"/>
                    </a:lnTo>
                    <a:lnTo>
                      <a:pt x="853" y="601"/>
                    </a:lnTo>
                    <a:lnTo>
                      <a:pt x="855" y="601"/>
                    </a:lnTo>
                    <a:lnTo>
                      <a:pt x="857" y="601"/>
                    </a:lnTo>
                    <a:lnTo>
                      <a:pt x="857" y="603"/>
                    </a:lnTo>
                    <a:lnTo>
                      <a:pt x="861" y="603"/>
                    </a:lnTo>
                    <a:lnTo>
                      <a:pt x="862" y="603"/>
                    </a:lnTo>
                    <a:lnTo>
                      <a:pt x="864" y="603"/>
                    </a:lnTo>
                    <a:lnTo>
                      <a:pt x="868" y="607"/>
                    </a:lnTo>
                    <a:lnTo>
                      <a:pt x="880" y="610"/>
                    </a:lnTo>
                    <a:lnTo>
                      <a:pt x="884" y="612"/>
                    </a:lnTo>
                    <a:lnTo>
                      <a:pt x="884" y="616"/>
                    </a:lnTo>
                    <a:lnTo>
                      <a:pt x="889" y="618"/>
                    </a:lnTo>
                    <a:lnTo>
                      <a:pt x="889" y="619"/>
                    </a:lnTo>
                    <a:lnTo>
                      <a:pt x="884" y="634"/>
                    </a:lnTo>
                    <a:lnTo>
                      <a:pt x="891" y="621"/>
                    </a:lnTo>
                    <a:lnTo>
                      <a:pt x="923" y="623"/>
                    </a:lnTo>
                    <a:lnTo>
                      <a:pt x="925" y="621"/>
                    </a:lnTo>
                    <a:lnTo>
                      <a:pt x="928" y="621"/>
                    </a:lnTo>
                    <a:lnTo>
                      <a:pt x="928" y="625"/>
                    </a:lnTo>
                    <a:lnTo>
                      <a:pt x="930" y="623"/>
                    </a:lnTo>
                    <a:lnTo>
                      <a:pt x="934" y="625"/>
                    </a:lnTo>
                    <a:lnTo>
                      <a:pt x="936" y="626"/>
                    </a:lnTo>
                    <a:lnTo>
                      <a:pt x="937" y="625"/>
                    </a:lnTo>
                    <a:lnTo>
                      <a:pt x="939" y="632"/>
                    </a:lnTo>
                    <a:lnTo>
                      <a:pt x="937" y="653"/>
                    </a:lnTo>
                    <a:lnTo>
                      <a:pt x="939" y="659"/>
                    </a:lnTo>
                    <a:lnTo>
                      <a:pt x="939" y="676"/>
                    </a:lnTo>
                    <a:lnTo>
                      <a:pt x="939" y="678"/>
                    </a:lnTo>
                    <a:lnTo>
                      <a:pt x="937" y="684"/>
                    </a:lnTo>
                    <a:lnTo>
                      <a:pt x="939" y="685"/>
                    </a:lnTo>
                    <a:lnTo>
                      <a:pt x="941" y="687"/>
                    </a:lnTo>
                    <a:lnTo>
                      <a:pt x="941" y="689"/>
                    </a:lnTo>
                    <a:lnTo>
                      <a:pt x="945" y="693"/>
                    </a:lnTo>
                    <a:lnTo>
                      <a:pt x="946" y="693"/>
                    </a:lnTo>
                    <a:lnTo>
                      <a:pt x="948" y="696"/>
                    </a:lnTo>
                    <a:lnTo>
                      <a:pt x="952" y="701"/>
                    </a:lnTo>
                    <a:lnTo>
                      <a:pt x="952" y="701"/>
                    </a:lnTo>
                    <a:lnTo>
                      <a:pt x="948" y="703"/>
                    </a:lnTo>
                    <a:lnTo>
                      <a:pt x="941" y="709"/>
                    </a:lnTo>
                    <a:lnTo>
                      <a:pt x="941" y="709"/>
                    </a:lnTo>
                    <a:lnTo>
                      <a:pt x="950" y="705"/>
                    </a:lnTo>
                    <a:lnTo>
                      <a:pt x="953" y="705"/>
                    </a:lnTo>
                    <a:lnTo>
                      <a:pt x="964" y="716"/>
                    </a:lnTo>
                    <a:lnTo>
                      <a:pt x="966" y="723"/>
                    </a:lnTo>
                    <a:lnTo>
                      <a:pt x="966" y="726"/>
                    </a:lnTo>
                    <a:lnTo>
                      <a:pt x="959" y="734"/>
                    </a:lnTo>
                    <a:lnTo>
                      <a:pt x="968" y="726"/>
                    </a:lnTo>
                    <a:lnTo>
                      <a:pt x="970" y="726"/>
                    </a:lnTo>
                    <a:lnTo>
                      <a:pt x="973" y="730"/>
                    </a:lnTo>
                    <a:lnTo>
                      <a:pt x="975" y="730"/>
                    </a:lnTo>
                    <a:lnTo>
                      <a:pt x="978" y="734"/>
                    </a:lnTo>
                    <a:lnTo>
                      <a:pt x="980" y="734"/>
                    </a:lnTo>
                    <a:lnTo>
                      <a:pt x="978" y="725"/>
                    </a:lnTo>
                    <a:lnTo>
                      <a:pt x="980" y="723"/>
                    </a:lnTo>
                    <a:lnTo>
                      <a:pt x="982" y="723"/>
                    </a:lnTo>
                    <a:lnTo>
                      <a:pt x="982" y="719"/>
                    </a:lnTo>
                    <a:lnTo>
                      <a:pt x="986" y="719"/>
                    </a:lnTo>
                    <a:lnTo>
                      <a:pt x="987" y="719"/>
                    </a:lnTo>
                    <a:lnTo>
                      <a:pt x="987" y="719"/>
                    </a:lnTo>
                    <a:lnTo>
                      <a:pt x="991" y="723"/>
                    </a:lnTo>
                    <a:lnTo>
                      <a:pt x="991" y="728"/>
                    </a:lnTo>
                    <a:lnTo>
                      <a:pt x="993" y="728"/>
                    </a:lnTo>
                    <a:lnTo>
                      <a:pt x="996" y="726"/>
                    </a:lnTo>
                    <a:lnTo>
                      <a:pt x="996" y="725"/>
                    </a:lnTo>
                    <a:lnTo>
                      <a:pt x="996" y="723"/>
                    </a:lnTo>
                    <a:lnTo>
                      <a:pt x="996" y="721"/>
                    </a:lnTo>
                    <a:lnTo>
                      <a:pt x="995" y="721"/>
                    </a:lnTo>
                    <a:lnTo>
                      <a:pt x="991" y="716"/>
                    </a:lnTo>
                    <a:lnTo>
                      <a:pt x="991" y="714"/>
                    </a:lnTo>
                    <a:lnTo>
                      <a:pt x="995" y="712"/>
                    </a:lnTo>
                    <a:lnTo>
                      <a:pt x="995" y="712"/>
                    </a:lnTo>
                    <a:lnTo>
                      <a:pt x="996" y="710"/>
                    </a:lnTo>
                    <a:lnTo>
                      <a:pt x="1000" y="705"/>
                    </a:lnTo>
                    <a:lnTo>
                      <a:pt x="1002" y="703"/>
                    </a:lnTo>
                    <a:lnTo>
                      <a:pt x="1007" y="703"/>
                    </a:lnTo>
                    <a:lnTo>
                      <a:pt x="1009" y="703"/>
                    </a:lnTo>
                    <a:lnTo>
                      <a:pt x="1009" y="701"/>
                    </a:lnTo>
                    <a:lnTo>
                      <a:pt x="1003" y="703"/>
                    </a:lnTo>
                    <a:lnTo>
                      <a:pt x="1002" y="703"/>
                    </a:lnTo>
                    <a:lnTo>
                      <a:pt x="1000" y="701"/>
                    </a:lnTo>
                    <a:lnTo>
                      <a:pt x="998" y="696"/>
                    </a:lnTo>
                    <a:lnTo>
                      <a:pt x="996" y="696"/>
                    </a:lnTo>
                    <a:lnTo>
                      <a:pt x="995" y="691"/>
                    </a:lnTo>
                    <a:lnTo>
                      <a:pt x="995" y="689"/>
                    </a:lnTo>
                    <a:lnTo>
                      <a:pt x="996" y="687"/>
                    </a:lnTo>
                    <a:lnTo>
                      <a:pt x="995" y="687"/>
                    </a:lnTo>
                    <a:lnTo>
                      <a:pt x="993" y="660"/>
                    </a:lnTo>
                    <a:lnTo>
                      <a:pt x="984" y="643"/>
                    </a:lnTo>
                    <a:lnTo>
                      <a:pt x="980" y="641"/>
                    </a:lnTo>
                    <a:lnTo>
                      <a:pt x="1018" y="614"/>
                    </a:lnTo>
                    <a:lnTo>
                      <a:pt x="1012" y="618"/>
                    </a:lnTo>
                    <a:lnTo>
                      <a:pt x="1027" y="594"/>
                    </a:lnTo>
                    <a:lnTo>
                      <a:pt x="1030" y="596"/>
                    </a:lnTo>
                    <a:lnTo>
                      <a:pt x="1032" y="598"/>
                    </a:lnTo>
                    <a:lnTo>
                      <a:pt x="1036" y="596"/>
                    </a:lnTo>
                    <a:lnTo>
                      <a:pt x="1036" y="593"/>
                    </a:lnTo>
                    <a:lnTo>
                      <a:pt x="1034" y="593"/>
                    </a:lnTo>
                    <a:lnTo>
                      <a:pt x="1034" y="585"/>
                    </a:lnTo>
                    <a:lnTo>
                      <a:pt x="1032" y="584"/>
                    </a:lnTo>
                    <a:lnTo>
                      <a:pt x="1028" y="593"/>
                    </a:lnTo>
                    <a:lnTo>
                      <a:pt x="1027" y="593"/>
                    </a:lnTo>
                    <a:lnTo>
                      <a:pt x="1025" y="573"/>
                    </a:lnTo>
                    <a:lnTo>
                      <a:pt x="1025" y="571"/>
                    </a:lnTo>
                    <a:lnTo>
                      <a:pt x="1014" y="534"/>
                    </a:lnTo>
                    <a:lnTo>
                      <a:pt x="1012" y="534"/>
                    </a:lnTo>
                    <a:lnTo>
                      <a:pt x="995" y="519"/>
                    </a:lnTo>
                    <a:lnTo>
                      <a:pt x="995" y="518"/>
                    </a:lnTo>
                    <a:lnTo>
                      <a:pt x="996" y="516"/>
                    </a:lnTo>
                    <a:lnTo>
                      <a:pt x="995" y="510"/>
                    </a:lnTo>
                    <a:lnTo>
                      <a:pt x="995" y="509"/>
                    </a:lnTo>
                    <a:lnTo>
                      <a:pt x="996" y="509"/>
                    </a:lnTo>
                    <a:lnTo>
                      <a:pt x="1000" y="505"/>
                    </a:lnTo>
                    <a:lnTo>
                      <a:pt x="1005" y="505"/>
                    </a:lnTo>
                    <a:lnTo>
                      <a:pt x="1007" y="503"/>
                    </a:lnTo>
                    <a:lnTo>
                      <a:pt x="1012" y="503"/>
                    </a:lnTo>
                    <a:lnTo>
                      <a:pt x="1012" y="500"/>
                    </a:lnTo>
                    <a:lnTo>
                      <a:pt x="1011" y="498"/>
                    </a:lnTo>
                    <a:lnTo>
                      <a:pt x="1011" y="494"/>
                    </a:lnTo>
                    <a:lnTo>
                      <a:pt x="1011" y="491"/>
                    </a:lnTo>
                    <a:lnTo>
                      <a:pt x="1016" y="493"/>
                    </a:lnTo>
                    <a:lnTo>
                      <a:pt x="1016" y="494"/>
                    </a:lnTo>
                    <a:lnTo>
                      <a:pt x="1023" y="493"/>
                    </a:lnTo>
                    <a:lnTo>
                      <a:pt x="1018" y="491"/>
                    </a:lnTo>
                    <a:lnTo>
                      <a:pt x="1016" y="489"/>
                    </a:lnTo>
                    <a:lnTo>
                      <a:pt x="1018" y="484"/>
                    </a:lnTo>
                    <a:lnTo>
                      <a:pt x="1018" y="484"/>
                    </a:lnTo>
                    <a:lnTo>
                      <a:pt x="1020" y="480"/>
                    </a:lnTo>
                    <a:lnTo>
                      <a:pt x="1018" y="482"/>
                    </a:lnTo>
                    <a:lnTo>
                      <a:pt x="1012" y="480"/>
                    </a:lnTo>
                    <a:lnTo>
                      <a:pt x="1012" y="478"/>
                    </a:lnTo>
                    <a:lnTo>
                      <a:pt x="1012" y="478"/>
                    </a:lnTo>
                    <a:lnTo>
                      <a:pt x="1014" y="476"/>
                    </a:lnTo>
                    <a:lnTo>
                      <a:pt x="1016" y="475"/>
                    </a:lnTo>
                    <a:lnTo>
                      <a:pt x="1014" y="473"/>
                    </a:lnTo>
                    <a:lnTo>
                      <a:pt x="1012" y="471"/>
                    </a:lnTo>
                    <a:lnTo>
                      <a:pt x="1011" y="466"/>
                    </a:lnTo>
                    <a:lnTo>
                      <a:pt x="1012" y="460"/>
                    </a:lnTo>
                    <a:lnTo>
                      <a:pt x="1011" y="460"/>
                    </a:lnTo>
                    <a:lnTo>
                      <a:pt x="1011" y="459"/>
                    </a:lnTo>
                    <a:lnTo>
                      <a:pt x="1016" y="457"/>
                    </a:lnTo>
                    <a:lnTo>
                      <a:pt x="1016" y="457"/>
                    </a:lnTo>
                    <a:lnTo>
                      <a:pt x="1012" y="457"/>
                    </a:lnTo>
                    <a:lnTo>
                      <a:pt x="1011" y="455"/>
                    </a:lnTo>
                    <a:lnTo>
                      <a:pt x="1009" y="457"/>
                    </a:lnTo>
                    <a:lnTo>
                      <a:pt x="1007" y="455"/>
                    </a:lnTo>
                    <a:lnTo>
                      <a:pt x="1005" y="453"/>
                    </a:lnTo>
                    <a:lnTo>
                      <a:pt x="1005" y="450"/>
                    </a:lnTo>
                    <a:lnTo>
                      <a:pt x="1007" y="444"/>
                    </a:lnTo>
                    <a:lnTo>
                      <a:pt x="1009" y="439"/>
                    </a:lnTo>
                    <a:lnTo>
                      <a:pt x="1011" y="437"/>
                    </a:lnTo>
                    <a:lnTo>
                      <a:pt x="1011" y="434"/>
                    </a:lnTo>
                    <a:lnTo>
                      <a:pt x="1012" y="434"/>
                    </a:lnTo>
                    <a:lnTo>
                      <a:pt x="1012" y="432"/>
                    </a:lnTo>
                    <a:lnTo>
                      <a:pt x="1014" y="428"/>
                    </a:lnTo>
                    <a:lnTo>
                      <a:pt x="1016" y="428"/>
                    </a:lnTo>
                    <a:lnTo>
                      <a:pt x="1016" y="423"/>
                    </a:lnTo>
                    <a:lnTo>
                      <a:pt x="1014" y="425"/>
                    </a:lnTo>
                    <a:lnTo>
                      <a:pt x="1012" y="426"/>
                    </a:lnTo>
                    <a:lnTo>
                      <a:pt x="1011" y="425"/>
                    </a:lnTo>
                    <a:lnTo>
                      <a:pt x="1009" y="423"/>
                    </a:lnTo>
                    <a:lnTo>
                      <a:pt x="1005" y="421"/>
                    </a:lnTo>
                    <a:lnTo>
                      <a:pt x="1005" y="418"/>
                    </a:lnTo>
                    <a:lnTo>
                      <a:pt x="1003" y="414"/>
                    </a:lnTo>
                    <a:lnTo>
                      <a:pt x="1003" y="407"/>
                    </a:lnTo>
                    <a:lnTo>
                      <a:pt x="1003" y="405"/>
                    </a:lnTo>
                    <a:lnTo>
                      <a:pt x="1007" y="403"/>
                    </a:lnTo>
                    <a:lnTo>
                      <a:pt x="1012" y="394"/>
                    </a:lnTo>
                    <a:lnTo>
                      <a:pt x="1014" y="394"/>
                    </a:lnTo>
                    <a:lnTo>
                      <a:pt x="1014" y="396"/>
                    </a:lnTo>
                    <a:lnTo>
                      <a:pt x="1025" y="396"/>
                    </a:lnTo>
                    <a:lnTo>
                      <a:pt x="1034" y="398"/>
                    </a:lnTo>
                    <a:lnTo>
                      <a:pt x="1036" y="400"/>
                    </a:lnTo>
                    <a:lnTo>
                      <a:pt x="1036" y="400"/>
                    </a:lnTo>
                    <a:lnTo>
                      <a:pt x="1039" y="401"/>
                    </a:lnTo>
                    <a:lnTo>
                      <a:pt x="1043" y="401"/>
                    </a:lnTo>
                    <a:lnTo>
                      <a:pt x="1046" y="403"/>
                    </a:lnTo>
                    <a:lnTo>
                      <a:pt x="1045" y="405"/>
                    </a:lnTo>
                    <a:lnTo>
                      <a:pt x="1045" y="407"/>
                    </a:lnTo>
                    <a:lnTo>
                      <a:pt x="1048" y="405"/>
                    </a:lnTo>
                    <a:lnTo>
                      <a:pt x="1053" y="403"/>
                    </a:lnTo>
                    <a:lnTo>
                      <a:pt x="1053" y="405"/>
                    </a:lnTo>
                    <a:lnTo>
                      <a:pt x="1053" y="409"/>
                    </a:lnTo>
                    <a:lnTo>
                      <a:pt x="1059" y="407"/>
                    </a:lnTo>
                    <a:lnTo>
                      <a:pt x="1059" y="407"/>
                    </a:lnTo>
                    <a:lnTo>
                      <a:pt x="1061" y="405"/>
                    </a:lnTo>
                    <a:lnTo>
                      <a:pt x="1070" y="401"/>
                    </a:lnTo>
                    <a:lnTo>
                      <a:pt x="1073" y="398"/>
                    </a:lnTo>
                    <a:lnTo>
                      <a:pt x="1084" y="403"/>
                    </a:lnTo>
                    <a:lnTo>
                      <a:pt x="1086" y="407"/>
                    </a:lnTo>
                    <a:lnTo>
                      <a:pt x="1089" y="409"/>
                    </a:lnTo>
                    <a:lnTo>
                      <a:pt x="1093" y="409"/>
                    </a:lnTo>
                    <a:lnTo>
                      <a:pt x="1093" y="410"/>
                    </a:lnTo>
                    <a:lnTo>
                      <a:pt x="1095" y="412"/>
                    </a:lnTo>
                    <a:lnTo>
                      <a:pt x="1091" y="419"/>
                    </a:lnTo>
                    <a:lnTo>
                      <a:pt x="1091" y="419"/>
                    </a:lnTo>
                    <a:lnTo>
                      <a:pt x="1093" y="419"/>
                    </a:lnTo>
                    <a:lnTo>
                      <a:pt x="1095" y="419"/>
                    </a:lnTo>
                    <a:lnTo>
                      <a:pt x="1095" y="416"/>
                    </a:lnTo>
                    <a:lnTo>
                      <a:pt x="1096" y="416"/>
                    </a:lnTo>
                    <a:lnTo>
                      <a:pt x="1098" y="416"/>
                    </a:lnTo>
                    <a:lnTo>
                      <a:pt x="1098" y="421"/>
                    </a:lnTo>
                    <a:lnTo>
                      <a:pt x="1102" y="423"/>
                    </a:lnTo>
                    <a:lnTo>
                      <a:pt x="1102" y="425"/>
                    </a:lnTo>
                    <a:lnTo>
                      <a:pt x="1100" y="426"/>
                    </a:lnTo>
                    <a:lnTo>
                      <a:pt x="1100" y="430"/>
                    </a:lnTo>
                    <a:lnTo>
                      <a:pt x="1102" y="428"/>
                    </a:lnTo>
                    <a:lnTo>
                      <a:pt x="1103" y="426"/>
                    </a:lnTo>
                    <a:lnTo>
                      <a:pt x="1105" y="425"/>
                    </a:lnTo>
                    <a:lnTo>
                      <a:pt x="1109" y="426"/>
                    </a:lnTo>
                    <a:lnTo>
                      <a:pt x="1111" y="428"/>
                    </a:lnTo>
                    <a:lnTo>
                      <a:pt x="1109" y="430"/>
                    </a:lnTo>
                    <a:lnTo>
                      <a:pt x="1107" y="430"/>
                    </a:lnTo>
                    <a:lnTo>
                      <a:pt x="1105" y="432"/>
                    </a:lnTo>
                    <a:lnTo>
                      <a:pt x="1105" y="435"/>
                    </a:lnTo>
                    <a:lnTo>
                      <a:pt x="1107" y="439"/>
                    </a:lnTo>
                    <a:lnTo>
                      <a:pt x="1111" y="439"/>
                    </a:lnTo>
                    <a:lnTo>
                      <a:pt x="1109" y="441"/>
                    </a:lnTo>
                    <a:lnTo>
                      <a:pt x="1109" y="443"/>
                    </a:lnTo>
                    <a:lnTo>
                      <a:pt x="1114" y="441"/>
                    </a:lnTo>
                    <a:lnTo>
                      <a:pt x="1118" y="443"/>
                    </a:lnTo>
                    <a:lnTo>
                      <a:pt x="1120" y="444"/>
                    </a:lnTo>
                    <a:lnTo>
                      <a:pt x="1120" y="448"/>
                    </a:lnTo>
                    <a:lnTo>
                      <a:pt x="1121" y="446"/>
                    </a:lnTo>
                    <a:lnTo>
                      <a:pt x="1127" y="446"/>
                    </a:lnTo>
                    <a:lnTo>
                      <a:pt x="1130" y="444"/>
                    </a:lnTo>
                    <a:lnTo>
                      <a:pt x="1132" y="446"/>
                    </a:lnTo>
                    <a:lnTo>
                      <a:pt x="1132" y="450"/>
                    </a:lnTo>
                    <a:lnTo>
                      <a:pt x="1132" y="451"/>
                    </a:lnTo>
                    <a:lnTo>
                      <a:pt x="1134" y="451"/>
                    </a:lnTo>
                    <a:lnTo>
                      <a:pt x="1139" y="448"/>
                    </a:lnTo>
                    <a:lnTo>
                      <a:pt x="1139" y="446"/>
                    </a:lnTo>
                    <a:lnTo>
                      <a:pt x="1141" y="446"/>
                    </a:lnTo>
                    <a:lnTo>
                      <a:pt x="1145" y="450"/>
                    </a:lnTo>
                    <a:lnTo>
                      <a:pt x="1145" y="451"/>
                    </a:lnTo>
                    <a:lnTo>
                      <a:pt x="1145" y="453"/>
                    </a:lnTo>
                    <a:lnTo>
                      <a:pt x="1141" y="457"/>
                    </a:lnTo>
                    <a:lnTo>
                      <a:pt x="1139" y="462"/>
                    </a:lnTo>
                    <a:lnTo>
                      <a:pt x="1141" y="466"/>
                    </a:lnTo>
                    <a:lnTo>
                      <a:pt x="1141" y="468"/>
                    </a:lnTo>
                    <a:lnTo>
                      <a:pt x="1141" y="468"/>
                    </a:lnTo>
                    <a:lnTo>
                      <a:pt x="1143" y="471"/>
                    </a:lnTo>
                    <a:lnTo>
                      <a:pt x="1145" y="476"/>
                    </a:lnTo>
                    <a:lnTo>
                      <a:pt x="1141" y="476"/>
                    </a:lnTo>
                    <a:lnTo>
                      <a:pt x="1141" y="478"/>
                    </a:lnTo>
                    <a:lnTo>
                      <a:pt x="1139" y="480"/>
                    </a:lnTo>
                    <a:lnTo>
                      <a:pt x="1123" y="478"/>
                    </a:lnTo>
                    <a:lnTo>
                      <a:pt x="1120" y="476"/>
                    </a:lnTo>
                    <a:lnTo>
                      <a:pt x="1118" y="476"/>
                    </a:lnTo>
                    <a:lnTo>
                      <a:pt x="1116" y="478"/>
                    </a:lnTo>
                    <a:lnTo>
                      <a:pt x="1121" y="478"/>
                    </a:lnTo>
                    <a:lnTo>
                      <a:pt x="1127" y="482"/>
                    </a:lnTo>
                    <a:lnTo>
                      <a:pt x="1137" y="482"/>
                    </a:lnTo>
                    <a:lnTo>
                      <a:pt x="1141" y="484"/>
                    </a:lnTo>
                    <a:lnTo>
                      <a:pt x="1145" y="485"/>
                    </a:lnTo>
                    <a:lnTo>
                      <a:pt x="1145" y="489"/>
                    </a:lnTo>
                    <a:lnTo>
                      <a:pt x="1145" y="489"/>
                    </a:lnTo>
                    <a:lnTo>
                      <a:pt x="1145" y="491"/>
                    </a:lnTo>
                    <a:lnTo>
                      <a:pt x="1141" y="500"/>
                    </a:lnTo>
                    <a:lnTo>
                      <a:pt x="1141" y="501"/>
                    </a:lnTo>
                    <a:lnTo>
                      <a:pt x="1146" y="500"/>
                    </a:lnTo>
                    <a:lnTo>
                      <a:pt x="1148" y="501"/>
                    </a:lnTo>
                    <a:lnTo>
                      <a:pt x="1148" y="503"/>
                    </a:lnTo>
                    <a:lnTo>
                      <a:pt x="1145" y="505"/>
                    </a:lnTo>
                    <a:lnTo>
                      <a:pt x="1145" y="507"/>
                    </a:lnTo>
                    <a:lnTo>
                      <a:pt x="1146" y="507"/>
                    </a:lnTo>
                    <a:lnTo>
                      <a:pt x="1148" y="509"/>
                    </a:lnTo>
                    <a:lnTo>
                      <a:pt x="1148" y="510"/>
                    </a:lnTo>
                    <a:lnTo>
                      <a:pt x="1148" y="512"/>
                    </a:lnTo>
                    <a:lnTo>
                      <a:pt x="1146" y="512"/>
                    </a:lnTo>
                    <a:lnTo>
                      <a:pt x="1146" y="510"/>
                    </a:lnTo>
                    <a:lnTo>
                      <a:pt x="1141" y="516"/>
                    </a:lnTo>
                    <a:lnTo>
                      <a:pt x="1139" y="512"/>
                    </a:lnTo>
                    <a:lnTo>
                      <a:pt x="1137" y="510"/>
                    </a:lnTo>
                    <a:lnTo>
                      <a:pt x="1136" y="512"/>
                    </a:lnTo>
                    <a:lnTo>
                      <a:pt x="1137" y="516"/>
                    </a:lnTo>
                    <a:lnTo>
                      <a:pt x="1137" y="518"/>
                    </a:lnTo>
                    <a:lnTo>
                      <a:pt x="1130" y="518"/>
                    </a:lnTo>
                    <a:lnTo>
                      <a:pt x="1132" y="519"/>
                    </a:lnTo>
                    <a:lnTo>
                      <a:pt x="1137" y="519"/>
                    </a:lnTo>
                    <a:lnTo>
                      <a:pt x="1139" y="521"/>
                    </a:lnTo>
                    <a:lnTo>
                      <a:pt x="1146" y="516"/>
                    </a:lnTo>
                    <a:lnTo>
                      <a:pt x="1157" y="514"/>
                    </a:lnTo>
                    <a:lnTo>
                      <a:pt x="1161" y="516"/>
                    </a:lnTo>
                    <a:lnTo>
                      <a:pt x="1162" y="523"/>
                    </a:lnTo>
                    <a:lnTo>
                      <a:pt x="1162" y="523"/>
                    </a:lnTo>
                    <a:lnTo>
                      <a:pt x="1164" y="528"/>
                    </a:lnTo>
                    <a:lnTo>
                      <a:pt x="1162" y="537"/>
                    </a:lnTo>
                    <a:lnTo>
                      <a:pt x="1146" y="546"/>
                    </a:lnTo>
                    <a:lnTo>
                      <a:pt x="1162" y="539"/>
                    </a:lnTo>
                    <a:lnTo>
                      <a:pt x="1166" y="526"/>
                    </a:lnTo>
                    <a:lnTo>
                      <a:pt x="1168" y="523"/>
                    </a:lnTo>
                    <a:lnTo>
                      <a:pt x="1168" y="530"/>
                    </a:lnTo>
                    <a:lnTo>
                      <a:pt x="1168" y="532"/>
                    </a:lnTo>
                    <a:lnTo>
                      <a:pt x="1171" y="528"/>
                    </a:lnTo>
                    <a:lnTo>
                      <a:pt x="1171" y="530"/>
                    </a:lnTo>
                    <a:lnTo>
                      <a:pt x="1171" y="534"/>
                    </a:lnTo>
                    <a:lnTo>
                      <a:pt x="1171" y="537"/>
                    </a:lnTo>
                    <a:lnTo>
                      <a:pt x="1171" y="539"/>
                    </a:lnTo>
                    <a:lnTo>
                      <a:pt x="1173" y="534"/>
                    </a:lnTo>
                    <a:lnTo>
                      <a:pt x="1182" y="528"/>
                    </a:lnTo>
                    <a:lnTo>
                      <a:pt x="1189" y="526"/>
                    </a:lnTo>
                    <a:lnTo>
                      <a:pt x="1193" y="516"/>
                    </a:lnTo>
                    <a:lnTo>
                      <a:pt x="1195" y="519"/>
                    </a:lnTo>
                    <a:lnTo>
                      <a:pt x="1198" y="519"/>
                    </a:lnTo>
                    <a:lnTo>
                      <a:pt x="1200" y="523"/>
                    </a:lnTo>
                    <a:lnTo>
                      <a:pt x="1198" y="528"/>
                    </a:lnTo>
                    <a:lnTo>
                      <a:pt x="1202" y="521"/>
                    </a:lnTo>
                    <a:lnTo>
                      <a:pt x="1196" y="514"/>
                    </a:lnTo>
                    <a:lnTo>
                      <a:pt x="1200" y="516"/>
                    </a:lnTo>
                    <a:lnTo>
                      <a:pt x="1202" y="516"/>
                    </a:lnTo>
                    <a:lnTo>
                      <a:pt x="1203" y="514"/>
                    </a:lnTo>
                    <a:lnTo>
                      <a:pt x="1202" y="512"/>
                    </a:lnTo>
                    <a:lnTo>
                      <a:pt x="1202" y="510"/>
                    </a:lnTo>
                    <a:lnTo>
                      <a:pt x="1205" y="510"/>
                    </a:lnTo>
                    <a:lnTo>
                      <a:pt x="1205" y="507"/>
                    </a:lnTo>
                    <a:lnTo>
                      <a:pt x="1203" y="501"/>
                    </a:lnTo>
                    <a:lnTo>
                      <a:pt x="1205" y="503"/>
                    </a:lnTo>
                    <a:lnTo>
                      <a:pt x="1207" y="501"/>
                    </a:lnTo>
                    <a:lnTo>
                      <a:pt x="1209" y="500"/>
                    </a:lnTo>
                    <a:lnTo>
                      <a:pt x="1209" y="498"/>
                    </a:lnTo>
                    <a:lnTo>
                      <a:pt x="1212" y="496"/>
                    </a:lnTo>
                    <a:lnTo>
                      <a:pt x="1207" y="487"/>
                    </a:lnTo>
                    <a:lnTo>
                      <a:pt x="1212" y="478"/>
                    </a:lnTo>
                    <a:lnTo>
                      <a:pt x="1214" y="476"/>
                    </a:lnTo>
                    <a:lnTo>
                      <a:pt x="1216" y="473"/>
                    </a:lnTo>
                    <a:lnTo>
                      <a:pt x="1216" y="473"/>
                    </a:lnTo>
                    <a:lnTo>
                      <a:pt x="1218" y="469"/>
                    </a:lnTo>
                    <a:lnTo>
                      <a:pt x="1221" y="469"/>
                    </a:lnTo>
                    <a:lnTo>
                      <a:pt x="1223" y="469"/>
                    </a:lnTo>
                    <a:lnTo>
                      <a:pt x="1225" y="471"/>
                    </a:lnTo>
                    <a:lnTo>
                      <a:pt x="1223" y="473"/>
                    </a:lnTo>
                    <a:lnTo>
                      <a:pt x="1225" y="475"/>
                    </a:lnTo>
                    <a:lnTo>
                      <a:pt x="1225" y="476"/>
                    </a:lnTo>
                    <a:lnTo>
                      <a:pt x="1225" y="478"/>
                    </a:lnTo>
                    <a:lnTo>
                      <a:pt x="1225" y="482"/>
                    </a:lnTo>
                    <a:lnTo>
                      <a:pt x="1225" y="484"/>
                    </a:lnTo>
                    <a:lnTo>
                      <a:pt x="1227" y="482"/>
                    </a:lnTo>
                    <a:lnTo>
                      <a:pt x="1228" y="484"/>
                    </a:lnTo>
                    <a:lnTo>
                      <a:pt x="1228" y="491"/>
                    </a:lnTo>
                    <a:lnTo>
                      <a:pt x="1232" y="491"/>
                    </a:lnTo>
                    <a:lnTo>
                      <a:pt x="1230" y="491"/>
                    </a:lnTo>
                    <a:lnTo>
                      <a:pt x="1230" y="494"/>
                    </a:lnTo>
                    <a:lnTo>
                      <a:pt x="1234" y="493"/>
                    </a:lnTo>
                    <a:lnTo>
                      <a:pt x="1236" y="494"/>
                    </a:lnTo>
                    <a:lnTo>
                      <a:pt x="1232" y="500"/>
                    </a:lnTo>
                    <a:lnTo>
                      <a:pt x="1236" y="500"/>
                    </a:lnTo>
                    <a:lnTo>
                      <a:pt x="1236" y="501"/>
                    </a:lnTo>
                    <a:lnTo>
                      <a:pt x="1237" y="500"/>
                    </a:lnTo>
                    <a:lnTo>
                      <a:pt x="1239" y="500"/>
                    </a:lnTo>
                    <a:lnTo>
                      <a:pt x="1239" y="503"/>
                    </a:lnTo>
                    <a:lnTo>
                      <a:pt x="1241" y="503"/>
                    </a:lnTo>
                    <a:lnTo>
                      <a:pt x="1243" y="503"/>
                    </a:lnTo>
                    <a:lnTo>
                      <a:pt x="1241" y="507"/>
                    </a:lnTo>
                    <a:lnTo>
                      <a:pt x="1237" y="509"/>
                    </a:lnTo>
                    <a:lnTo>
                      <a:pt x="1232" y="509"/>
                    </a:lnTo>
                    <a:lnTo>
                      <a:pt x="1228" y="510"/>
                    </a:lnTo>
                    <a:lnTo>
                      <a:pt x="1228" y="512"/>
                    </a:lnTo>
                    <a:lnTo>
                      <a:pt x="1230" y="510"/>
                    </a:lnTo>
                    <a:lnTo>
                      <a:pt x="1232" y="510"/>
                    </a:lnTo>
                    <a:lnTo>
                      <a:pt x="1234" y="510"/>
                    </a:lnTo>
                    <a:lnTo>
                      <a:pt x="1239" y="510"/>
                    </a:lnTo>
                    <a:lnTo>
                      <a:pt x="1243" y="509"/>
                    </a:lnTo>
                    <a:lnTo>
                      <a:pt x="1245" y="509"/>
                    </a:lnTo>
                    <a:lnTo>
                      <a:pt x="1243" y="512"/>
                    </a:lnTo>
                    <a:lnTo>
                      <a:pt x="1245" y="512"/>
                    </a:lnTo>
                    <a:lnTo>
                      <a:pt x="1245" y="516"/>
                    </a:lnTo>
                    <a:lnTo>
                      <a:pt x="1245" y="518"/>
                    </a:lnTo>
                    <a:lnTo>
                      <a:pt x="1245" y="518"/>
                    </a:lnTo>
                    <a:lnTo>
                      <a:pt x="1248" y="518"/>
                    </a:lnTo>
                    <a:lnTo>
                      <a:pt x="1248" y="519"/>
                    </a:lnTo>
                    <a:lnTo>
                      <a:pt x="1248" y="521"/>
                    </a:lnTo>
                    <a:lnTo>
                      <a:pt x="1250" y="521"/>
                    </a:lnTo>
                    <a:lnTo>
                      <a:pt x="1250" y="523"/>
                    </a:lnTo>
                    <a:lnTo>
                      <a:pt x="1243" y="525"/>
                    </a:lnTo>
                    <a:lnTo>
                      <a:pt x="1241" y="525"/>
                    </a:lnTo>
                    <a:lnTo>
                      <a:pt x="1239" y="525"/>
                    </a:lnTo>
                    <a:lnTo>
                      <a:pt x="1239" y="526"/>
                    </a:lnTo>
                    <a:lnTo>
                      <a:pt x="1241" y="526"/>
                    </a:lnTo>
                    <a:lnTo>
                      <a:pt x="1253" y="526"/>
                    </a:lnTo>
                    <a:lnTo>
                      <a:pt x="1255" y="530"/>
                    </a:lnTo>
                    <a:lnTo>
                      <a:pt x="1253" y="532"/>
                    </a:lnTo>
                    <a:lnTo>
                      <a:pt x="1252" y="534"/>
                    </a:lnTo>
                    <a:lnTo>
                      <a:pt x="1253" y="534"/>
                    </a:lnTo>
                    <a:lnTo>
                      <a:pt x="1252" y="535"/>
                    </a:lnTo>
                    <a:lnTo>
                      <a:pt x="1248" y="537"/>
                    </a:lnTo>
                    <a:lnTo>
                      <a:pt x="1245" y="541"/>
                    </a:lnTo>
                    <a:lnTo>
                      <a:pt x="1246" y="541"/>
                    </a:lnTo>
                    <a:lnTo>
                      <a:pt x="1250" y="537"/>
                    </a:lnTo>
                    <a:lnTo>
                      <a:pt x="1253" y="537"/>
                    </a:lnTo>
                    <a:lnTo>
                      <a:pt x="1255" y="537"/>
                    </a:lnTo>
                    <a:lnTo>
                      <a:pt x="1259" y="541"/>
                    </a:lnTo>
                    <a:lnTo>
                      <a:pt x="1257" y="541"/>
                    </a:lnTo>
                    <a:lnTo>
                      <a:pt x="1255" y="543"/>
                    </a:lnTo>
                    <a:lnTo>
                      <a:pt x="1255" y="544"/>
                    </a:lnTo>
                    <a:lnTo>
                      <a:pt x="1257" y="543"/>
                    </a:lnTo>
                    <a:lnTo>
                      <a:pt x="1261" y="544"/>
                    </a:lnTo>
                    <a:lnTo>
                      <a:pt x="1261" y="546"/>
                    </a:lnTo>
                    <a:lnTo>
                      <a:pt x="1262" y="548"/>
                    </a:lnTo>
                    <a:lnTo>
                      <a:pt x="1266" y="550"/>
                    </a:lnTo>
                    <a:lnTo>
                      <a:pt x="1266" y="553"/>
                    </a:lnTo>
                    <a:lnTo>
                      <a:pt x="1261" y="557"/>
                    </a:lnTo>
                    <a:lnTo>
                      <a:pt x="1257" y="557"/>
                    </a:lnTo>
                    <a:lnTo>
                      <a:pt x="1257" y="559"/>
                    </a:lnTo>
                    <a:lnTo>
                      <a:pt x="1264" y="559"/>
                    </a:lnTo>
                    <a:lnTo>
                      <a:pt x="1268" y="562"/>
                    </a:lnTo>
                    <a:lnTo>
                      <a:pt x="1266" y="564"/>
                    </a:lnTo>
                    <a:lnTo>
                      <a:pt x="1273" y="566"/>
                    </a:lnTo>
                    <a:lnTo>
                      <a:pt x="1273" y="571"/>
                    </a:lnTo>
                    <a:lnTo>
                      <a:pt x="1268" y="576"/>
                    </a:lnTo>
                    <a:lnTo>
                      <a:pt x="1268" y="580"/>
                    </a:lnTo>
                    <a:lnTo>
                      <a:pt x="1266" y="580"/>
                    </a:lnTo>
                    <a:lnTo>
                      <a:pt x="1259" y="576"/>
                    </a:lnTo>
                    <a:lnTo>
                      <a:pt x="1257" y="578"/>
                    </a:lnTo>
                    <a:lnTo>
                      <a:pt x="1261" y="580"/>
                    </a:lnTo>
                    <a:lnTo>
                      <a:pt x="1261" y="580"/>
                    </a:lnTo>
                    <a:lnTo>
                      <a:pt x="1250" y="582"/>
                    </a:lnTo>
                    <a:lnTo>
                      <a:pt x="1268" y="584"/>
                    </a:lnTo>
                    <a:lnTo>
                      <a:pt x="1268" y="585"/>
                    </a:lnTo>
                    <a:lnTo>
                      <a:pt x="1266" y="585"/>
                    </a:lnTo>
                    <a:lnTo>
                      <a:pt x="1264" y="587"/>
                    </a:lnTo>
                    <a:lnTo>
                      <a:pt x="1264" y="587"/>
                    </a:lnTo>
                    <a:lnTo>
                      <a:pt x="1268" y="591"/>
                    </a:lnTo>
                    <a:lnTo>
                      <a:pt x="1270" y="593"/>
                    </a:lnTo>
                    <a:lnTo>
                      <a:pt x="1266" y="593"/>
                    </a:lnTo>
                    <a:lnTo>
                      <a:pt x="1264" y="594"/>
                    </a:lnTo>
                    <a:lnTo>
                      <a:pt x="1275" y="594"/>
                    </a:lnTo>
                    <a:lnTo>
                      <a:pt x="1275" y="600"/>
                    </a:lnTo>
                    <a:lnTo>
                      <a:pt x="1277" y="601"/>
                    </a:lnTo>
                    <a:lnTo>
                      <a:pt x="1275" y="603"/>
                    </a:lnTo>
                    <a:lnTo>
                      <a:pt x="1284" y="603"/>
                    </a:lnTo>
                    <a:lnTo>
                      <a:pt x="1286" y="605"/>
                    </a:lnTo>
                    <a:lnTo>
                      <a:pt x="1286" y="609"/>
                    </a:lnTo>
                    <a:lnTo>
                      <a:pt x="1287" y="607"/>
                    </a:lnTo>
                    <a:lnTo>
                      <a:pt x="1291" y="607"/>
                    </a:lnTo>
                    <a:lnTo>
                      <a:pt x="1291" y="610"/>
                    </a:lnTo>
                    <a:lnTo>
                      <a:pt x="1289" y="612"/>
                    </a:lnTo>
                    <a:lnTo>
                      <a:pt x="1291" y="614"/>
                    </a:lnTo>
                    <a:lnTo>
                      <a:pt x="1293" y="616"/>
                    </a:lnTo>
                    <a:lnTo>
                      <a:pt x="1289" y="619"/>
                    </a:lnTo>
                    <a:lnTo>
                      <a:pt x="1289" y="621"/>
                    </a:lnTo>
                    <a:lnTo>
                      <a:pt x="1293" y="619"/>
                    </a:lnTo>
                    <a:lnTo>
                      <a:pt x="1296" y="621"/>
                    </a:lnTo>
                    <a:lnTo>
                      <a:pt x="1298" y="621"/>
                    </a:lnTo>
                    <a:lnTo>
                      <a:pt x="1302" y="619"/>
                    </a:lnTo>
                    <a:lnTo>
                      <a:pt x="1302" y="621"/>
                    </a:lnTo>
                    <a:lnTo>
                      <a:pt x="1303" y="623"/>
                    </a:lnTo>
                    <a:lnTo>
                      <a:pt x="1300" y="632"/>
                    </a:lnTo>
                    <a:lnTo>
                      <a:pt x="1307" y="625"/>
                    </a:lnTo>
                    <a:lnTo>
                      <a:pt x="1309" y="623"/>
                    </a:lnTo>
                    <a:lnTo>
                      <a:pt x="1309" y="626"/>
                    </a:lnTo>
                    <a:lnTo>
                      <a:pt x="1311" y="626"/>
                    </a:lnTo>
                    <a:lnTo>
                      <a:pt x="1312" y="625"/>
                    </a:lnTo>
                    <a:lnTo>
                      <a:pt x="1312" y="630"/>
                    </a:lnTo>
                    <a:lnTo>
                      <a:pt x="1316" y="632"/>
                    </a:lnTo>
                    <a:lnTo>
                      <a:pt x="1323" y="635"/>
                    </a:lnTo>
                    <a:lnTo>
                      <a:pt x="1325" y="634"/>
                    </a:lnTo>
                    <a:lnTo>
                      <a:pt x="1325" y="632"/>
                    </a:lnTo>
                    <a:lnTo>
                      <a:pt x="1327" y="630"/>
                    </a:lnTo>
                    <a:lnTo>
                      <a:pt x="1330" y="632"/>
                    </a:lnTo>
                    <a:lnTo>
                      <a:pt x="1328" y="635"/>
                    </a:lnTo>
                    <a:lnTo>
                      <a:pt x="1332" y="635"/>
                    </a:lnTo>
                    <a:lnTo>
                      <a:pt x="1334" y="637"/>
                    </a:lnTo>
                    <a:lnTo>
                      <a:pt x="1336" y="637"/>
                    </a:lnTo>
                    <a:lnTo>
                      <a:pt x="1337" y="641"/>
                    </a:lnTo>
                    <a:lnTo>
                      <a:pt x="1336" y="643"/>
                    </a:lnTo>
                    <a:lnTo>
                      <a:pt x="1336" y="644"/>
                    </a:lnTo>
                    <a:lnTo>
                      <a:pt x="1336" y="644"/>
                    </a:lnTo>
                    <a:lnTo>
                      <a:pt x="1334" y="644"/>
                    </a:lnTo>
                    <a:lnTo>
                      <a:pt x="1330" y="644"/>
                    </a:lnTo>
                    <a:lnTo>
                      <a:pt x="1328" y="644"/>
                    </a:lnTo>
                    <a:lnTo>
                      <a:pt x="1323" y="648"/>
                    </a:lnTo>
                    <a:lnTo>
                      <a:pt x="1323" y="648"/>
                    </a:lnTo>
                    <a:lnTo>
                      <a:pt x="1319" y="650"/>
                    </a:lnTo>
                    <a:lnTo>
                      <a:pt x="1305" y="653"/>
                    </a:lnTo>
                    <a:lnTo>
                      <a:pt x="1303" y="657"/>
                    </a:lnTo>
                    <a:lnTo>
                      <a:pt x="1307" y="655"/>
                    </a:lnTo>
                    <a:lnTo>
                      <a:pt x="1314" y="651"/>
                    </a:lnTo>
                    <a:lnTo>
                      <a:pt x="1316" y="653"/>
                    </a:lnTo>
                    <a:lnTo>
                      <a:pt x="1302" y="659"/>
                    </a:lnTo>
                    <a:lnTo>
                      <a:pt x="1298" y="659"/>
                    </a:lnTo>
                    <a:lnTo>
                      <a:pt x="1293" y="666"/>
                    </a:lnTo>
                    <a:lnTo>
                      <a:pt x="1289" y="664"/>
                    </a:lnTo>
                    <a:lnTo>
                      <a:pt x="1287" y="662"/>
                    </a:lnTo>
                    <a:lnTo>
                      <a:pt x="1282" y="660"/>
                    </a:lnTo>
                    <a:lnTo>
                      <a:pt x="1278" y="662"/>
                    </a:lnTo>
                    <a:lnTo>
                      <a:pt x="1278" y="664"/>
                    </a:lnTo>
                    <a:lnTo>
                      <a:pt x="1289" y="666"/>
                    </a:lnTo>
                    <a:lnTo>
                      <a:pt x="1291" y="669"/>
                    </a:lnTo>
                    <a:lnTo>
                      <a:pt x="1291" y="676"/>
                    </a:lnTo>
                    <a:lnTo>
                      <a:pt x="1298" y="671"/>
                    </a:lnTo>
                    <a:lnTo>
                      <a:pt x="1300" y="669"/>
                    </a:lnTo>
                    <a:lnTo>
                      <a:pt x="1307" y="664"/>
                    </a:lnTo>
                    <a:lnTo>
                      <a:pt x="1311" y="662"/>
                    </a:lnTo>
                    <a:lnTo>
                      <a:pt x="1314" y="657"/>
                    </a:lnTo>
                    <a:lnTo>
                      <a:pt x="1318" y="655"/>
                    </a:lnTo>
                    <a:lnTo>
                      <a:pt x="1327" y="653"/>
                    </a:lnTo>
                    <a:lnTo>
                      <a:pt x="1330" y="655"/>
                    </a:lnTo>
                    <a:lnTo>
                      <a:pt x="1332" y="653"/>
                    </a:lnTo>
                    <a:lnTo>
                      <a:pt x="1325" y="651"/>
                    </a:lnTo>
                    <a:lnTo>
                      <a:pt x="1321" y="653"/>
                    </a:lnTo>
                    <a:lnTo>
                      <a:pt x="1328" y="650"/>
                    </a:lnTo>
                    <a:lnTo>
                      <a:pt x="1339" y="650"/>
                    </a:lnTo>
                    <a:lnTo>
                      <a:pt x="1341" y="651"/>
                    </a:lnTo>
                    <a:lnTo>
                      <a:pt x="1339" y="655"/>
                    </a:lnTo>
                    <a:lnTo>
                      <a:pt x="1341" y="662"/>
                    </a:lnTo>
                    <a:lnTo>
                      <a:pt x="1339" y="664"/>
                    </a:lnTo>
                    <a:lnTo>
                      <a:pt x="1339" y="671"/>
                    </a:lnTo>
                    <a:lnTo>
                      <a:pt x="1339" y="671"/>
                    </a:lnTo>
                    <a:lnTo>
                      <a:pt x="1343" y="664"/>
                    </a:lnTo>
                    <a:lnTo>
                      <a:pt x="1346" y="662"/>
                    </a:lnTo>
                    <a:lnTo>
                      <a:pt x="1350" y="662"/>
                    </a:lnTo>
                    <a:lnTo>
                      <a:pt x="1352" y="662"/>
                    </a:lnTo>
                    <a:lnTo>
                      <a:pt x="1352" y="664"/>
                    </a:lnTo>
                    <a:lnTo>
                      <a:pt x="1361" y="668"/>
                    </a:lnTo>
                    <a:lnTo>
                      <a:pt x="1361" y="669"/>
                    </a:lnTo>
                    <a:lnTo>
                      <a:pt x="1359" y="669"/>
                    </a:lnTo>
                    <a:lnTo>
                      <a:pt x="1361" y="673"/>
                    </a:lnTo>
                    <a:lnTo>
                      <a:pt x="1362" y="673"/>
                    </a:lnTo>
                    <a:lnTo>
                      <a:pt x="1362" y="675"/>
                    </a:lnTo>
                    <a:lnTo>
                      <a:pt x="1364" y="676"/>
                    </a:lnTo>
                    <a:lnTo>
                      <a:pt x="1364" y="678"/>
                    </a:lnTo>
                    <a:lnTo>
                      <a:pt x="1362" y="678"/>
                    </a:lnTo>
                    <a:lnTo>
                      <a:pt x="1362" y="680"/>
                    </a:lnTo>
                    <a:lnTo>
                      <a:pt x="1355" y="678"/>
                    </a:lnTo>
                    <a:lnTo>
                      <a:pt x="1357" y="682"/>
                    </a:lnTo>
                    <a:lnTo>
                      <a:pt x="1359" y="682"/>
                    </a:lnTo>
                    <a:lnTo>
                      <a:pt x="1361" y="682"/>
                    </a:lnTo>
                    <a:lnTo>
                      <a:pt x="1362" y="685"/>
                    </a:lnTo>
                    <a:lnTo>
                      <a:pt x="1361" y="687"/>
                    </a:lnTo>
                    <a:lnTo>
                      <a:pt x="1361" y="689"/>
                    </a:lnTo>
                    <a:lnTo>
                      <a:pt x="1364" y="693"/>
                    </a:lnTo>
                    <a:lnTo>
                      <a:pt x="1361" y="693"/>
                    </a:lnTo>
                    <a:lnTo>
                      <a:pt x="1361" y="694"/>
                    </a:lnTo>
                    <a:lnTo>
                      <a:pt x="1364" y="696"/>
                    </a:lnTo>
                    <a:lnTo>
                      <a:pt x="1366" y="700"/>
                    </a:lnTo>
                    <a:lnTo>
                      <a:pt x="1361" y="698"/>
                    </a:lnTo>
                    <a:lnTo>
                      <a:pt x="1361" y="70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7" name="Freeform 1834">
                <a:extLst>
                  <a:ext uri="{FF2B5EF4-FFF2-40B4-BE49-F238E27FC236}">
                    <a16:creationId xmlns:a16="http://schemas.microsoft.com/office/drawing/2014/main" id="{A977BF7D-9EA3-884A-8A3C-EEE10401B292}"/>
                  </a:ext>
                </a:extLst>
              </p:cNvPr>
              <p:cNvSpPr>
                <a:spLocks/>
              </p:cNvSpPr>
              <p:nvPr/>
            </p:nvSpPr>
            <p:spPr bwMode="auto">
              <a:xfrm>
                <a:off x="441" y="1031"/>
                <a:ext cx="1366" cy="944"/>
              </a:xfrm>
              <a:custGeom>
                <a:avLst/>
                <a:gdLst>
                  <a:gd name="T0" fmla="*/ 1195 w 1366"/>
                  <a:gd name="T1" fmla="*/ 755 h 944"/>
                  <a:gd name="T2" fmla="*/ 1227 w 1366"/>
                  <a:gd name="T3" fmla="*/ 789 h 944"/>
                  <a:gd name="T4" fmla="*/ 1264 w 1366"/>
                  <a:gd name="T5" fmla="*/ 857 h 944"/>
                  <a:gd name="T6" fmla="*/ 1218 w 1366"/>
                  <a:gd name="T7" fmla="*/ 903 h 944"/>
                  <a:gd name="T8" fmla="*/ 1225 w 1366"/>
                  <a:gd name="T9" fmla="*/ 859 h 944"/>
                  <a:gd name="T10" fmla="*/ 1123 w 1366"/>
                  <a:gd name="T11" fmla="*/ 871 h 944"/>
                  <a:gd name="T12" fmla="*/ 936 w 1366"/>
                  <a:gd name="T13" fmla="*/ 944 h 944"/>
                  <a:gd name="T14" fmla="*/ 961 w 1366"/>
                  <a:gd name="T15" fmla="*/ 882 h 944"/>
                  <a:gd name="T16" fmla="*/ 932 w 1366"/>
                  <a:gd name="T17" fmla="*/ 851 h 944"/>
                  <a:gd name="T18" fmla="*/ 846 w 1366"/>
                  <a:gd name="T19" fmla="*/ 785 h 944"/>
                  <a:gd name="T20" fmla="*/ 755 w 1366"/>
                  <a:gd name="T21" fmla="*/ 794 h 944"/>
                  <a:gd name="T22" fmla="*/ 279 w 1366"/>
                  <a:gd name="T23" fmla="*/ 773 h 944"/>
                  <a:gd name="T24" fmla="*/ 245 w 1366"/>
                  <a:gd name="T25" fmla="*/ 746 h 944"/>
                  <a:gd name="T26" fmla="*/ 218 w 1366"/>
                  <a:gd name="T27" fmla="*/ 723 h 944"/>
                  <a:gd name="T28" fmla="*/ 191 w 1366"/>
                  <a:gd name="T29" fmla="*/ 671 h 944"/>
                  <a:gd name="T30" fmla="*/ 175 w 1366"/>
                  <a:gd name="T31" fmla="*/ 601 h 944"/>
                  <a:gd name="T32" fmla="*/ 70 w 1366"/>
                  <a:gd name="T33" fmla="*/ 503 h 944"/>
                  <a:gd name="T34" fmla="*/ 43 w 1366"/>
                  <a:gd name="T35" fmla="*/ 134 h 944"/>
                  <a:gd name="T36" fmla="*/ 104 w 1366"/>
                  <a:gd name="T37" fmla="*/ 137 h 944"/>
                  <a:gd name="T38" fmla="*/ 180 w 1366"/>
                  <a:gd name="T39" fmla="*/ 85 h 944"/>
                  <a:gd name="T40" fmla="*/ 157 w 1366"/>
                  <a:gd name="T41" fmla="*/ 121 h 944"/>
                  <a:gd name="T42" fmla="*/ 239 w 1366"/>
                  <a:gd name="T43" fmla="*/ 125 h 944"/>
                  <a:gd name="T44" fmla="*/ 261 w 1366"/>
                  <a:gd name="T45" fmla="*/ 93 h 944"/>
                  <a:gd name="T46" fmla="*/ 346 w 1366"/>
                  <a:gd name="T47" fmla="*/ 128 h 944"/>
                  <a:gd name="T48" fmla="*/ 425 w 1366"/>
                  <a:gd name="T49" fmla="*/ 173 h 944"/>
                  <a:gd name="T50" fmla="*/ 473 w 1366"/>
                  <a:gd name="T51" fmla="*/ 196 h 944"/>
                  <a:gd name="T52" fmla="*/ 520 w 1366"/>
                  <a:gd name="T53" fmla="*/ 210 h 944"/>
                  <a:gd name="T54" fmla="*/ 539 w 1366"/>
                  <a:gd name="T55" fmla="*/ 180 h 944"/>
                  <a:gd name="T56" fmla="*/ 534 w 1366"/>
                  <a:gd name="T57" fmla="*/ 169 h 944"/>
                  <a:gd name="T58" fmla="*/ 566 w 1366"/>
                  <a:gd name="T59" fmla="*/ 153 h 944"/>
                  <a:gd name="T60" fmla="*/ 623 w 1366"/>
                  <a:gd name="T61" fmla="*/ 194 h 944"/>
                  <a:gd name="T62" fmla="*/ 698 w 1366"/>
                  <a:gd name="T63" fmla="*/ 191 h 944"/>
                  <a:gd name="T64" fmla="*/ 711 w 1366"/>
                  <a:gd name="T65" fmla="*/ 175 h 944"/>
                  <a:gd name="T66" fmla="*/ 730 w 1366"/>
                  <a:gd name="T67" fmla="*/ 184 h 944"/>
                  <a:gd name="T68" fmla="*/ 752 w 1366"/>
                  <a:gd name="T69" fmla="*/ 132 h 944"/>
                  <a:gd name="T70" fmla="*/ 712 w 1366"/>
                  <a:gd name="T71" fmla="*/ 50 h 944"/>
                  <a:gd name="T72" fmla="*/ 766 w 1366"/>
                  <a:gd name="T73" fmla="*/ 34 h 944"/>
                  <a:gd name="T74" fmla="*/ 777 w 1366"/>
                  <a:gd name="T75" fmla="*/ 112 h 944"/>
                  <a:gd name="T76" fmla="*/ 830 w 1366"/>
                  <a:gd name="T77" fmla="*/ 130 h 944"/>
                  <a:gd name="T78" fmla="*/ 898 w 1366"/>
                  <a:gd name="T79" fmla="*/ 151 h 944"/>
                  <a:gd name="T80" fmla="*/ 939 w 1366"/>
                  <a:gd name="T81" fmla="*/ 130 h 944"/>
                  <a:gd name="T82" fmla="*/ 955 w 1366"/>
                  <a:gd name="T83" fmla="*/ 219 h 944"/>
                  <a:gd name="T84" fmla="*/ 882 w 1366"/>
                  <a:gd name="T85" fmla="*/ 248 h 944"/>
                  <a:gd name="T86" fmla="*/ 864 w 1366"/>
                  <a:gd name="T87" fmla="*/ 298 h 944"/>
                  <a:gd name="T88" fmla="*/ 805 w 1366"/>
                  <a:gd name="T89" fmla="*/ 362 h 944"/>
                  <a:gd name="T90" fmla="*/ 789 w 1366"/>
                  <a:gd name="T91" fmla="*/ 355 h 944"/>
                  <a:gd name="T92" fmla="*/ 759 w 1366"/>
                  <a:gd name="T93" fmla="*/ 416 h 944"/>
                  <a:gd name="T94" fmla="*/ 775 w 1366"/>
                  <a:gd name="T95" fmla="*/ 557 h 944"/>
                  <a:gd name="T96" fmla="*/ 928 w 1366"/>
                  <a:gd name="T97" fmla="*/ 625 h 944"/>
                  <a:gd name="T98" fmla="*/ 980 w 1366"/>
                  <a:gd name="T99" fmla="*/ 723 h 944"/>
                  <a:gd name="T100" fmla="*/ 980 w 1366"/>
                  <a:gd name="T101" fmla="*/ 641 h 944"/>
                  <a:gd name="T102" fmla="*/ 1016 w 1366"/>
                  <a:gd name="T103" fmla="*/ 489 h 944"/>
                  <a:gd name="T104" fmla="*/ 1011 w 1366"/>
                  <a:gd name="T105" fmla="*/ 425 h 944"/>
                  <a:gd name="T106" fmla="*/ 1091 w 1366"/>
                  <a:gd name="T107" fmla="*/ 419 h 944"/>
                  <a:gd name="T108" fmla="*/ 1134 w 1366"/>
                  <a:gd name="T109" fmla="*/ 451 h 944"/>
                  <a:gd name="T110" fmla="*/ 1145 w 1366"/>
                  <a:gd name="T111" fmla="*/ 507 h 944"/>
                  <a:gd name="T112" fmla="*/ 1173 w 1366"/>
                  <a:gd name="T113" fmla="*/ 534 h 944"/>
                  <a:gd name="T114" fmla="*/ 1225 w 1366"/>
                  <a:gd name="T115" fmla="*/ 478 h 944"/>
                  <a:gd name="T116" fmla="*/ 1248 w 1366"/>
                  <a:gd name="T117" fmla="*/ 518 h 944"/>
                  <a:gd name="T118" fmla="*/ 1264 w 1366"/>
                  <a:gd name="T119" fmla="*/ 559 h 944"/>
                  <a:gd name="T120" fmla="*/ 1289 w 1366"/>
                  <a:gd name="T121" fmla="*/ 619 h 944"/>
                  <a:gd name="T122" fmla="*/ 1305 w 1366"/>
                  <a:gd name="T123" fmla="*/ 653 h 944"/>
                  <a:gd name="T124" fmla="*/ 1343 w 1366"/>
                  <a:gd name="T125" fmla="*/ 66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6" h="944">
                    <a:moveTo>
                      <a:pt x="1361" y="700"/>
                    </a:moveTo>
                    <a:lnTo>
                      <a:pt x="1366" y="705"/>
                    </a:lnTo>
                    <a:lnTo>
                      <a:pt x="1361" y="712"/>
                    </a:lnTo>
                    <a:lnTo>
                      <a:pt x="1355" y="716"/>
                    </a:lnTo>
                    <a:lnTo>
                      <a:pt x="1350" y="721"/>
                    </a:lnTo>
                    <a:lnTo>
                      <a:pt x="1346" y="721"/>
                    </a:lnTo>
                    <a:lnTo>
                      <a:pt x="1346" y="723"/>
                    </a:lnTo>
                    <a:lnTo>
                      <a:pt x="1336" y="723"/>
                    </a:lnTo>
                    <a:lnTo>
                      <a:pt x="1321" y="726"/>
                    </a:lnTo>
                    <a:lnTo>
                      <a:pt x="1318" y="728"/>
                    </a:lnTo>
                    <a:lnTo>
                      <a:pt x="1316" y="734"/>
                    </a:lnTo>
                    <a:lnTo>
                      <a:pt x="1314" y="734"/>
                    </a:lnTo>
                    <a:lnTo>
                      <a:pt x="1305" y="746"/>
                    </a:lnTo>
                    <a:lnTo>
                      <a:pt x="1302" y="748"/>
                    </a:lnTo>
                    <a:lnTo>
                      <a:pt x="1298" y="751"/>
                    </a:lnTo>
                    <a:lnTo>
                      <a:pt x="1296" y="753"/>
                    </a:lnTo>
                    <a:lnTo>
                      <a:pt x="1294" y="753"/>
                    </a:lnTo>
                    <a:lnTo>
                      <a:pt x="1293" y="751"/>
                    </a:lnTo>
                    <a:lnTo>
                      <a:pt x="1294" y="748"/>
                    </a:lnTo>
                    <a:lnTo>
                      <a:pt x="1293" y="750"/>
                    </a:lnTo>
                    <a:lnTo>
                      <a:pt x="1291" y="753"/>
                    </a:lnTo>
                    <a:lnTo>
                      <a:pt x="1271" y="757"/>
                    </a:lnTo>
                    <a:lnTo>
                      <a:pt x="1270" y="757"/>
                    </a:lnTo>
                    <a:lnTo>
                      <a:pt x="1270" y="755"/>
                    </a:lnTo>
                    <a:lnTo>
                      <a:pt x="1266" y="753"/>
                    </a:lnTo>
                    <a:lnTo>
                      <a:pt x="1248" y="751"/>
                    </a:lnTo>
                    <a:lnTo>
                      <a:pt x="1243" y="753"/>
                    </a:lnTo>
                    <a:lnTo>
                      <a:pt x="1225" y="751"/>
                    </a:lnTo>
                    <a:lnTo>
                      <a:pt x="1216" y="753"/>
                    </a:lnTo>
                    <a:lnTo>
                      <a:pt x="1211" y="751"/>
                    </a:lnTo>
                    <a:lnTo>
                      <a:pt x="1205" y="753"/>
                    </a:lnTo>
                    <a:lnTo>
                      <a:pt x="1202" y="753"/>
                    </a:lnTo>
                    <a:lnTo>
                      <a:pt x="1200" y="753"/>
                    </a:lnTo>
                    <a:lnTo>
                      <a:pt x="1195" y="753"/>
                    </a:lnTo>
                    <a:lnTo>
                      <a:pt x="1195" y="755"/>
                    </a:lnTo>
                    <a:lnTo>
                      <a:pt x="1193" y="757"/>
                    </a:lnTo>
                    <a:lnTo>
                      <a:pt x="1191" y="755"/>
                    </a:lnTo>
                    <a:lnTo>
                      <a:pt x="1189" y="757"/>
                    </a:lnTo>
                    <a:lnTo>
                      <a:pt x="1187" y="759"/>
                    </a:lnTo>
                    <a:lnTo>
                      <a:pt x="1184" y="764"/>
                    </a:lnTo>
                    <a:lnTo>
                      <a:pt x="1178" y="775"/>
                    </a:lnTo>
                    <a:lnTo>
                      <a:pt x="1178" y="776"/>
                    </a:lnTo>
                    <a:lnTo>
                      <a:pt x="1168" y="776"/>
                    </a:lnTo>
                    <a:lnTo>
                      <a:pt x="1164" y="780"/>
                    </a:lnTo>
                    <a:lnTo>
                      <a:pt x="1162" y="780"/>
                    </a:lnTo>
                    <a:lnTo>
                      <a:pt x="1162" y="782"/>
                    </a:lnTo>
                    <a:lnTo>
                      <a:pt x="1157" y="787"/>
                    </a:lnTo>
                    <a:lnTo>
                      <a:pt x="1153" y="787"/>
                    </a:lnTo>
                    <a:lnTo>
                      <a:pt x="1146" y="801"/>
                    </a:lnTo>
                    <a:lnTo>
                      <a:pt x="1143" y="803"/>
                    </a:lnTo>
                    <a:lnTo>
                      <a:pt x="1139" y="803"/>
                    </a:lnTo>
                    <a:lnTo>
                      <a:pt x="1139" y="809"/>
                    </a:lnTo>
                    <a:lnTo>
                      <a:pt x="1134" y="821"/>
                    </a:lnTo>
                    <a:lnTo>
                      <a:pt x="1132" y="821"/>
                    </a:lnTo>
                    <a:lnTo>
                      <a:pt x="1118" y="835"/>
                    </a:lnTo>
                    <a:lnTo>
                      <a:pt x="1118" y="835"/>
                    </a:lnTo>
                    <a:lnTo>
                      <a:pt x="1121" y="834"/>
                    </a:lnTo>
                    <a:lnTo>
                      <a:pt x="1125" y="832"/>
                    </a:lnTo>
                    <a:lnTo>
                      <a:pt x="1125" y="832"/>
                    </a:lnTo>
                    <a:lnTo>
                      <a:pt x="1127" y="830"/>
                    </a:lnTo>
                    <a:lnTo>
                      <a:pt x="1153" y="798"/>
                    </a:lnTo>
                    <a:lnTo>
                      <a:pt x="1157" y="798"/>
                    </a:lnTo>
                    <a:lnTo>
                      <a:pt x="1159" y="796"/>
                    </a:lnTo>
                    <a:lnTo>
                      <a:pt x="1191" y="780"/>
                    </a:lnTo>
                    <a:lnTo>
                      <a:pt x="1207" y="776"/>
                    </a:lnTo>
                    <a:lnTo>
                      <a:pt x="1216" y="778"/>
                    </a:lnTo>
                    <a:lnTo>
                      <a:pt x="1227" y="784"/>
                    </a:lnTo>
                    <a:lnTo>
                      <a:pt x="1228" y="789"/>
                    </a:lnTo>
                    <a:lnTo>
                      <a:pt x="1227" y="787"/>
                    </a:lnTo>
                    <a:lnTo>
                      <a:pt x="1227" y="789"/>
                    </a:lnTo>
                    <a:lnTo>
                      <a:pt x="1228" y="791"/>
                    </a:lnTo>
                    <a:lnTo>
                      <a:pt x="1228" y="794"/>
                    </a:lnTo>
                    <a:lnTo>
                      <a:pt x="1212" y="807"/>
                    </a:lnTo>
                    <a:lnTo>
                      <a:pt x="1207" y="807"/>
                    </a:lnTo>
                    <a:lnTo>
                      <a:pt x="1203" y="803"/>
                    </a:lnTo>
                    <a:lnTo>
                      <a:pt x="1193" y="807"/>
                    </a:lnTo>
                    <a:lnTo>
                      <a:pt x="1191" y="807"/>
                    </a:lnTo>
                    <a:lnTo>
                      <a:pt x="1195" y="807"/>
                    </a:lnTo>
                    <a:lnTo>
                      <a:pt x="1203" y="810"/>
                    </a:lnTo>
                    <a:lnTo>
                      <a:pt x="1205" y="814"/>
                    </a:lnTo>
                    <a:lnTo>
                      <a:pt x="1205" y="816"/>
                    </a:lnTo>
                    <a:lnTo>
                      <a:pt x="1214" y="810"/>
                    </a:lnTo>
                    <a:lnTo>
                      <a:pt x="1216" y="810"/>
                    </a:lnTo>
                    <a:lnTo>
                      <a:pt x="1216" y="812"/>
                    </a:lnTo>
                    <a:lnTo>
                      <a:pt x="1218" y="812"/>
                    </a:lnTo>
                    <a:lnTo>
                      <a:pt x="1220" y="814"/>
                    </a:lnTo>
                    <a:lnTo>
                      <a:pt x="1220" y="818"/>
                    </a:lnTo>
                    <a:lnTo>
                      <a:pt x="1216" y="825"/>
                    </a:lnTo>
                    <a:lnTo>
                      <a:pt x="1212" y="828"/>
                    </a:lnTo>
                    <a:lnTo>
                      <a:pt x="1212" y="830"/>
                    </a:lnTo>
                    <a:lnTo>
                      <a:pt x="1214" y="828"/>
                    </a:lnTo>
                    <a:lnTo>
                      <a:pt x="1220" y="830"/>
                    </a:lnTo>
                    <a:lnTo>
                      <a:pt x="1218" y="835"/>
                    </a:lnTo>
                    <a:lnTo>
                      <a:pt x="1223" y="846"/>
                    </a:lnTo>
                    <a:lnTo>
                      <a:pt x="1225" y="848"/>
                    </a:lnTo>
                    <a:lnTo>
                      <a:pt x="1225" y="848"/>
                    </a:lnTo>
                    <a:lnTo>
                      <a:pt x="1228" y="850"/>
                    </a:lnTo>
                    <a:lnTo>
                      <a:pt x="1236" y="851"/>
                    </a:lnTo>
                    <a:lnTo>
                      <a:pt x="1236" y="853"/>
                    </a:lnTo>
                    <a:lnTo>
                      <a:pt x="1234" y="855"/>
                    </a:lnTo>
                    <a:lnTo>
                      <a:pt x="1234" y="857"/>
                    </a:lnTo>
                    <a:lnTo>
                      <a:pt x="1252" y="860"/>
                    </a:lnTo>
                    <a:lnTo>
                      <a:pt x="1253" y="862"/>
                    </a:lnTo>
                    <a:lnTo>
                      <a:pt x="1259" y="862"/>
                    </a:lnTo>
                    <a:lnTo>
                      <a:pt x="1264" y="857"/>
                    </a:lnTo>
                    <a:lnTo>
                      <a:pt x="1266" y="860"/>
                    </a:lnTo>
                    <a:lnTo>
                      <a:pt x="1266" y="862"/>
                    </a:lnTo>
                    <a:lnTo>
                      <a:pt x="1268" y="862"/>
                    </a:lnTo>
                    <a:lnTo>
                      <a:pt x="1270" y="862"/>
                    </a:lnTo>
                    <a:lnTo>
                      <a:pt x="1273" y="862"/>
                    </a:lnTo>
                    <a:lnTo>
                      <a:pt x="1277" y="866"/>
                    </a:lnTo>
                    <a:lnTo>
                      <a:pt x="1275" y="868"/>
                    </a:lnTo>
                    <a:lnTo>
                      <a:pt x="1275" y="869"/>
                    </a:lnTo>
                    <a:lnTo>
                      <a:pt x="1278" y="869"/>
                    </a:lnTo>
                    <a:lnTo>
                      <a:pt x="1280" y="871"/>
                    </a:lnTo>
                    <a:lnTo>
                      <a:pt x="1278" y="871"/>
                    </a:lnTo>
                    <a:lnTo>
                      <a:pt x="1275" y="871"/>
                    </a:lnTo>
                    <a:lnTo>
                      <a:pt x="1273" y="873"/>
                    </a:lnTo>
                    <a:lnTo>
                      <a:pt x="1271" y="873"/>
                    </a:lnTo>
                    <a:lnTo>
                      <a:pt x="1259" y="880"/>
                    </a:lnTo>
                    <a:lnTo>
                      <a:pt x="1257" y="880"/>
                    </a:lnTo>
                    <a:lnTo>
                      <a:pt x="1257" y="882"/>
                    </a:lnTo>
                    <a:lnTo>
                      <a:pt x="1253" y="880"/>
                    </a:lnTo>
                    <a:lnTo>
                      <a:pt x="1250" y="884"/>
                    </a:lnTo>
                    <a:lnTo>
                      <a:pt x="1248" y="884"/>
                    </a:lnTo>
                    <a:lnTo>
                      <a:pt x="1246" y="884"/>
                    </a:lnTo>
                    <a:lnTo>
                      <a:pt x="1243" y="885"/>
                    </a:lnTo>
                    <a:lnTo>
                      <a:pt x="1239" y="884"/>
                    </a:lnTo>
                    <a:lnTo>
                      <a:pt x="1239" y="887"/>
                    </a:lnTo>
                    <a:lnTo>
                      <a:pt x="1239" y="889"/>
                    </a:lnTo>
                    <a:lnTo>
                      <a:pt x="1236" y="889"/>
                    </a:lnTo>
                    <a:lnTo>
                      <a:pt x="1234" y="887"/>
                    </a:lnTo>
                    <a:lnTo>
                      <a:pt x="1234" y="885"/>
                    </a:lnTo>
                    <a:lnTo>
                      <a:pt x="1232" y="889"/>
                    </a:lnTo>
                    <a:lnTo>
                      <a:pt x="1230" y="887"/>
                    </a:lnTo>
                    <a:lnTo>
                      <a:pt x="1228" y="889"/>
                    </a:lnTo>
                    <a:lnTo>
                      <a:pt x="1228" y="894"/>
                    </a:lnTo>
                    <a:lnTo>
                      <a:pt x="1225" y="896"/>
                    </a:lnTo>
                    <a:lnTo>
                      <a:pt x="1221" y="901"/>
                    </a:lnTo>
                    <a:lnTo>
                      <a:pt x="1218" y="903"/>
                    </a:lnTo>
                    <a:lnTo>
                      <a:pt x="1216" y="907"/>
                    </a:lnTo>
                    <a:lnTo>
                      <a:pt x="1214" y="907"/>
                    </a:lnTo>
                    <a:lnTo>
                      <a:pt x="1212" y="907"/>
                    </a:lnTo>
                    <a:lnTo>
                      <a:pt x="1211" y="910"/>
                    </a:lnTo>
                    <a:lnTo>
                      <a:pt x="1209" y="912"/>
                    </a:lnTo>
                    <a:lnTo>
                      <a:pt x="1209" y="912"/>
                    </a:lnTo>
                    <a:lnTo>
                      <a:pt x="1205" y="910"/>
                    </a:lnTo>
                    <a:lnTo>
                      <a:pt x="1203" y="907"/>
                    </a:lnTo>
                    <a:lnTo>
                      <a:pt x="1202" y="905"/>
                    </a:lnTo>
                    <a:lnTo>
                      <a:pt x="1200" y="905"/>
                    </a:lnTo>
                    <a:lnTo>
                      <a:pt x="1198" y="896"/>
                    </a:lnTo>
                    <a:lnTo>
                      <a:pt x="1198" y="893"/>
                    </a:lnTo>
                    <a:lnTo>
                      <a:pt x="1202" y="887"/>
                    </a:lnTo>
                    <a:lnTo>
                      <a:pt x="1202" y="889"/>
                    </a:lnTo>
                    <a:lnTo>
                      <a:pt x="1198" y="891"/>
                    </a:lnTo>
                    <a:lnTo>
                      <a:pt x="1198" y="889"/>
                    </a:lnTo>
                    <a:lnTo>
                      <a:pt x="1203" y="885"/>
                    </a:lnTo>
                    <a:lnTo>
                      <a:pt x="1205" y="885"/>
                    </a:lnTo>
                    <a:lnTo>
                      <a:pt x="1209" y="884"/>
                    </a:lnTo>
                    <a:lnTo>
                      <a:pt x="1207" y="882"/>
                    </a:lnTo>
                    <a:lnTo>
                      <a:pt x="1225" y="871"/>
                    </a:lnTo>
                    <a:lnTo>
                      <a:pt x="1227" y="873"/>
                    </a:lnTo>
                    <a:lnTo>
                      <a:pt x="1227" y="875"/>
                    </a:lnTo>
                    <a:lnTo>
                      <a:pt x="1230" y="876"/>
                    </a:lnTo>
                    <a:lnTo>
                      <a:pt x="1232" y="873"/>
                    </a:lnTo>
                    <a:lnTo>
                      <a:pt x="1236" y="871"/>
                    </a:lnTo>
                    <a:lnTo>
                      <a:pt x="1243" y="869"/>
                    </a:lnTo>
                    <a:lnTo>
                      <a:pt x="1243" y="868"/>
                    </a:lnTo>
                    <a:lnTo>
                      <a:pt x="1234" y="869"/>
                    </a:lnTo>
                    <a:lnTo>
                      <a:pt x="1227" y="868"/>
                    </a:lnTo>
                    <a:lnTo>
                      <a:pt x="1223" y="869"/>
                    </a:lnTo>
                    <a:lnTo>
                      <a:pt x="1220" y="869"/>
                    </a:lnTo>
                    <a:lnTo>
                      <a:pt x="1220" y="866"/>
                    </a:lnTo>
                    <a:lnTo>
                      <a:pt x="1227" y="859"/>
                    </a:lnTo>
                    <a:lnTo>
                      <a:pt x="1225" y="859"/>
                    </a:lnTo>
                    <a:lnTo>
                      <a:pt x="1223" y="857"/>
                    </a:lnTo>
                    <a:lnTo>
                      <a:pt x="1221" y="862"/>
                    </a:lnTo>
                    <a:lnTo>
                      <a:pt x="1218" y="862"/>
                    </a:lnTo>
                    <a:lnTo>
                      <a:pt x="1205" y="871"/>
                    </a:lnTo>
                    <a:lnTo>
                      <a:pt x="1202" y="871"/>
                    </a:lnTo>
                    <a:lnTo>
                      <a:pt x="1200" y="871"/>
                    </a:lnTo>
                    <a:lnTo>
                      <a:pt x="1196" y="875"/>
                    </a:lnTo>
                    <a:lnTo>
                      <a:pt x="1187" y="875"/>
                    </a:lnTo>
                    <a:lnTo>
                      <a:pt x="1186" y="875"/>
                    </a:lnTo>
                    <a:lnTo>
                      <a:pt x="1184" y="873"/>
                    </a:lnTo>
                    <a:lnTo>
                      <a:pt x="1182" y="875"/>
                    </a:lnTo>
                    <a:lnTo>
                      <a:pt x="1182" y="875"/>
                    </a:lnTo>
                    <a:lnTo>
                      <a:pt x="1178" y="875"/>
                    </a:lnTo>
                    <a:lnTo>
                      <a:pt x="1177" y="873"/>
                    </a:lnTo>
                    <a:lnTo>
                      <a:pt x="1175" y="869"/>
                    </a:lnTo>
                    <a:lnTo>
                      <a:pt x="1175" y="866"/>
                    </a:lnTo>
                    <a:lnTo>
                      <a:pt x="1171" y="862"/>
                    </a:lnTo>
                    <a:lnTo>
                      <a:pt x="1171" y="832"/>
                    </a:lnTo>
                    <a:lnTo>
                      <a:pt x="1162" y="825"/>
                    </a:lnTo>
                    <a:lnTo>
                      <a:pt x="1161" y="825"/>
                    </a:lnTo>
                    <a:lnTo>
                      <a:pt x="1159" y="826"/>
                    </a:lnTo>
                    <a:lnTo>
                      <a:pt x="1153" y="828"/>
                    </a:lnTo>
                    <a:lnTo>
                      <a:pt x="1150" y="826"/>
                    </a:lnTo>
                    <a:lnTo>
                      <a:pt x="1148" y="825"/>
                    </a:lnTo>
                    <a:lnTo>
                      <a:pt x="1146" y="823"/>
                    </a:lnTo>
                    <a:lnTo>
                      <a:pt x="1145" y="821"/>
                    </a:lnTo>
                    <a:lnTo>
                      <a:pt x="1143" y="823"/>
                    </a:lnTo>
                    <a:lnTo>
                      <a:pt x="1130" y="853"/>
                    </a:lnTo>
                    <a:lnTo>
                      <a:pt x="1128" y="864"/>
                    </a:lnTo>
                    <a:lnTo>
                      <a:pt x="1125" y="868"/>
                    </a:lnTo>
                    <a:lnTo>
                      <a:pt x="1125" y="869"/>
                    </a:lnTo>
                    <a:lnTo>
                      <a:pt x="1127" y="871"/>
                    </a:lnTo>
                    <a:lnTo>
                      <a:pt x="1125" y="871"/>
                    </a:lnTo>
                    <a:lnTo>
                      <a:pt x="1123" y="869"/>
                    </a:lnTo>
                    <a:lnTo>
                      <a:pt x="1123" y="871"/>
                    </a:lnTo>
                    <a:lnTo>
                      <a:pt x="1123" y="873"/>
                    </a:lnTo>
                    <a:lnTo>
                      <a:pt x="1120" y="871"/>
                    </a:lnTo>
                    <a:lnTo>
                      <a:pt x="1116" y="873"/>
                    </a:lnTo>
                    <a:lnTo>
                      <a:pt x="1114" y="873"/>
                    </a:lnTo>
                    <a:lnTo>
                      <a:pt x="1112" y="875"/>
                    </a:lnTo>
                    <a:lnTo>
                      <a:pt x="1111" y="878"/>
                    </a:lnTo>
                    <a:lnTo>
                      <a:pt x="1055" y="878"/>
                    </a:lnTo>
                    <a:lnTo>
                      <a:pt x="1045" y="885"/>
                    </a:lnTo>
                    <a:lnTo>
                      <a:pt x="1045" y="887"/>
                    </a:lnTo>
                    <a:lnTo>
                      <a:pt x="1039" y="893"/>
                    </a:lnTo>
                    <a:lnTo>
                      <a:pt x="1025" y="898"/>
                    </a:lnTo>
                    <a:lnTo>
                      <a:pt x="1023" y="896"/>
                    </a:lnTo>
                    <a:lnTo>
                      <a:pt x="1020" y="896"/>
                    </a:lnTo>
                    <a:lnTo>
                      <a:pt x="1020" y="898"/>
                    </a:lnTo>
                    <a:lnTo>
                      <a:pt x="1021" y="898"/>
                    </a:lnTo>
                    <a:lnTo>
                      <a:pt x="1023" y="901"/>
                    </a:lnTo>
                    <a:lnTo>
                      <a:pt x="1023" y="903"/>
                    </a:lnTo>
                    <a:lnTo>
                      <a:pt x="1021" y="903"/>
                    </a:lnTo>
                    <a:lnTo>
                      <a:pt x="1020" y="901"/>
                    </a:lnTo>
                    <a:lnTo>
                      <a:pt x="1005" y="901"/>
                    </a:lnTo>
                    <a:lnTo>
                      <a:pt x="989" y="905"/>
                    </a:lnTo>
                    <a:lnTo>
                      <a:pt x="978" y="916"/>
                    </a:lnTo>
                    <a:lnTo>
                      <a:pt x="986" y="918"/>
                    </a:lnTo>
                    <a:lnTo>
                      <a:pt x="991" y="918"/>
                    </a:lnTo>
                    <a:lnTo>
                      <a:pt x="995" y="926"/>
                    </a:lnTo>
                    <a:lnTo>
                      <a:pt x="980" y="925"/>
                    </a:lnTo>
                    <a:lnTo>
                      <a:pt x="971" y="928"/>
                    </a:lnTo>
                    <a:lnTo>
                      <a:pt x="966" y="932"/>
                    </a:lnTo>
                    <a:lnTo>
                      <a:pt x="957" y="930"/>
                    </a:lnTo>
                    <a:lnTo>
                      <a:pt x="950" y="932"/>
                    </a:lnTo>
                    <a:lnTo>
                      <a:pt x="950" y="934"/>
                    </a:lnTo>
                    <a:lnTo>
                      <a:pt x="946" y="937"/>
                    </a:lnTo>
                    <a:lnTo>
                      <a:pt x="946" y="937"/>
                    </a:lnTo>
                    <a:lnTo>
                      <a:pt x="943" y="939"/>
                    </a:lnTo>
                    <a:lnTo>
                      <a:pt x="936" y="944"/>
                    </a:lnTo>
                    <a:lnTo>
                      <a:pt x="936" y="944"/>
                    </a:lnTo>
                    <a:lnTo>
                      <a:pt x="932" y="944"/>
                    </a:lnTo>
                    <a:lnTo>
                      <a:pt x="930" y="944"/>
                    </a:lnTo>
                    <a:lnTo>
                      <a:pt x="925" y="944"/>
                    </a:lnTo>
                    <a:lnTo>
                      <a:pt x="925" y="941"/>
                    </a:lnTo>
                    <a:lnTo>
                      <a:pt x="927" y="937"/>
                    </a:lnTo>
                    <a:lnTo>
                      <a:pt x="928" y="935"/>
                    </a:lnTo>
                    <a:lnTo>
                      <a:pt x="928" y="937"/>
                    </a:lnTo>
                    <a:lnTo>
                      <a:pt x="932" y="937"/>
                    </a:lnTo>
                    <a:lnTo>
                      <a:pt x="936" y="937"/>
                    </a:lnTo>
                    <a:lnTo>
                      <a:pt x="936" y="937"/>
                    </a:lnTo>
                    <a:lnTo>
                      <a:pt x="937" y="934"/>
                    </a:lnTo>
                    <a:lnTo>
                      <a:pt x="936" y="934"/>
                    </a:lnTo>
                    <a:lnTo>
                      <a:pt x="936" y="932"/>
                    </a:lnTo>
                    <a:lnTo>
                      <a:pt x="934" y="930"/>
                    </a:lnTo>
                    <a:lnTo>
                      <a:pt x="937" y="921"/>
                    </a:lnTo>
                    <a:lnTo>
                      <a:pt x="939" y="921"/>
                    </a:lnTo>
                    <a:lnTo>
                      <a:pt x="941" y="919"/>
                    </a:lnTo>
                    <a:lnTo>
                      <a:pt x="941" y="918"/>
                    </a:lnTo>
                    <a:lnTo>
                      <a:pt x="945" y="918"/>
                    </a:lnTo>
                    <a:lnTo>
                      <a:pt x="946" y="914"/>
                    </a:lnTo>
                    <a:lnTo>
                      <a:pt x="946" y="896"/>
                    </a:lnTo>
                    <a:lnTo>
                      <a:pt x="953" y="885"/>
                    </a:lnTo>
                    <a:lnTo>
                      <a:pt x="953" y="882"/>
                    </a:lnTo>
                    <a:lnTo>
                      <a:pt x="950" y="875"/>
                    </a:lnTo>
                    <a:lnTo>
                      <a:pt x="950" y="875"/>
                    </a:lnTo>
                    <a:lnTo>
                      <a:pt x="948" y="873"/>
                    </a:lnTo>
                    <a:lnTo>
                      <a:pt x="950" y="871"/>
                    </a:lnTo>
                    <a:lnTo>
                      <a:pt x="953" y="873"/>
                    </a:lnTo>
                    <a:lnTo>
                      <a:pt x="957" y="880"/>
                    </a:lnTo>
                    <a:lnTo>
                      <a:pt x="957" y="880"/>
                    </a:lnTo>
                    <a:lnTo>
                      <a:pt x="959" y="880"/>
                    </a:lnTo>
                    <a:lnTo>
                      <a:pt x="959" y="878"/>
                    </a:lnTo>
                    <a:lnTo>
                      <a:pt x="959" y="882"/>
                    </a:lnTo>
                    <a:lnTo>
                      <a:pt x="961" y="882"/>
                    </a:lnTo>
                    <a:lnTo>
                      <a:pt x="961" y="887"/>
                    </a:lnTo>
                    <a:lnTo>
                      <a:pt x="962" y="884"/>
                    </a:lnTo>
                    <a:lnTo>
                      <a:pt x="964" y="884"/>
                    </a:lnTo>
                    <a:lnTo>
                      <a:pt x="964" y="887"/>
                    </a:lnTo>
                    <a:lnTo>
                      <a:pt x="970" y="889"/>
                    </a:lnTo>
                    <a:lnTo>
                      <a:pt x="975" y="889"/>
                    </a:lnTo>
                    <a:lnTo>
                      <a:pt x="975" y="887"/>
                    </a:lnTo>
                    <a:lnTo>
                      <a:pt x="975" y="885"/>
                    </a:lnTo>
                    <a:lnTo>
                      <a:pt x="973" y="882"/>
                    </a:lnTo>
                    <a:lnTo>
                      <a:pt x="975" y="882"/>
                    </a:lnTo>
                    <a:lnTo>
                      <a:pt x="975" y="880"/>
                    </a:lnTo>
                    <a:lnTo>
                      <a:pt x="977" y="882"/>
                    </a:lnTo>
                    <a:lnTo>
                      <a:pt x="978" y="882"/>
                    </a:lnTo>
                    <a:lnTo>
                      <a:pt x="980" y="882"/>
                    </a:lnTo>
                    <a:lnTo>
                      <a:pt x="980" y="882"/>
                    </a:lnTo>
                    <a:lnTo>
                      <a:pt x="978" y="880"/>
                    </a:lnTo>
                    <a:lnTo>
                      <a:pt x="977" y="878"/>
                    </a:lnTo>
                    <a:lnTo>
                      <a:pt x="975" y="875"/>
                    </a:lnTo>
                    <a:lnTo>
                      <a:pt x="975" y="875"/>
                    </a:lnTo>
                    <a:lnTo>
                      <a:pt x="975" y="871"/>
                    </a:lnTo>
                    <a:lnTo>
                      <a:pt x="975" y="869"/>
                    </a:lnTo>
                    <a:lnTo>
                      <a:pt x="973" y="869"/>
                    </a:lnTo>
                    <a:lnTo>
                      <a:pt x="971" y="869"/>
                    </a:lnTo>
                    <a:lnTo>
                      <a:pt x="970" y="866"/>
                    </a:lnTo>
                    <a:lnTo>
                      <a:pt x="966" y="864"/>
                    </a:lnTo>
                    <a:lnTo>
                      <a:pt x="964" y="859"/>
                    </a:lnTo>
                    <a:lnTo>
                      <a:pt x="953" y="855"/>
                    </a:lnTo>
                    <a:lnTo>
                      <a:pt x="950" y="857"/>
                    </a:lnTo>
                    <a:lnTo>
                      <a:pt x="950" y="855"/>
                    </a:lnTo>
                    <a:lnTo>
                      <a:pt x="950" y="853"/>
                    </a:lnTo>
                    <a:lnTo>
                      <a:pt x="946" y="853"/>
                    </a:lnTo>
                    <a:lnTo>
                      <a:pt x="937" y="853"/>
                    </a:lnTo>
                    <a:lnTo>
                      <a:pt x="936" y="851"/>
                    </a:lnTo>
                    <a:lnTo>
                      <a:pt x="934" y="851"/>
                    </a:lnTo>
                    <a:lnTo>
                      <a:pt x="932" y="851"/>
                    </a:lnTo>
                    <a:lnTo>
                      <a:pt x="930" y="850"/>
                    </a:lnTo>
                    <a:lnTo>
                      <a:pt x="927" y="851"/>
                    </a:lnTo>
                    <a:lnTo>
                      <a:pt x="927" y="851"/>
                    </a:lnTo>
                    <a:lnTo>
                      <a:pt x="914" y="848"/>
                    </a:lnTo>
                    <a:lnTo>
                      <a:pt x="911" y="848"/>
                    </a:lnTo>
                    <a:lnTo>
                      <a:pt x="909" y="848"/>
                    </a:lnTo>
                    <a:lnTo>
                      <a:pt x="909" y="846"/>
                    </a:lnTo>
                    <a:lnTo>
                      <a:pt x="907" y="843"/>
                    </a:lnTo>
                    <a:lnTo>
                      <a:pt x="905" y="841"/>
                    </a:lnTo>
                    <a:lnTo>
                      <a:pt x="905" y="843"/>
                    </a:lnTo>
                    <a:lnTo>
                      <a:pt x="905" y="844"/>
                    </a:lnTo>
                    <a:lnTo>
                      <a:pt x="903" y="844"/>
                    </a:lnTo>
                    <a:lnTo>
                      <a:pt x="903" y="844"/>
                    </a:lnTo>
                    <a:lnTo>
                      <a:pt x="903" y="844"/>
                    </a:lnTo>
                    <a:lnTo>
                      <a:pt x="903" y="843"/>
                    </a:lnTo>
                    <a:lnTo>
                      <a:pt x="903" y="841"/>
                    </a:lnTo>
                    <a:lnTo>
                      <a:pt x="903" y="839"/>
                    </a:lnTo>
                    <a:lnTo>
                      <a:pt x="903" y="839"/>
                    </a:lnTo>
                    <a:lnTo>
                      <a:pt x="902" y="837"/>
                    </a:lnTo>
                    <a:lnTo>
                      <a:pt x="903" y="835"/>
                    </a:lnTo>
                    <a:lnTo>
                      <a:pt x="900" y="834"/>
                    </a:lnTo>
                    <a:lnTo>
                      <a:pt x="900" y="828"/>
                    </a:lnTo>
                    <a:lnTo>
                      <a:pt x="900" y="825"/>
                    </a:lnTo>
                    <a:lnTo>
                      <a:pt x="896" y="819"/>
                    </a:lnTo>
                    <a:lnTo>
                      <a:pt x="895" y="818"/>
                    </a:lnTo>
                    <a:lnTo>
                      <a:pt x="896" y="809"/>
                    </a:lnTo>
                    <a:lnTo>
                      <a:pt x="884" y="810"/>
                    </a:lnTo>
                    <a:lnTo>
                      <a:pt x="880" y="807"/>
                    </a:lnTo>
                    <a:lnTo>
                      <a:pt x="873" y="791"/>
                    </a:lnTo>
                    <a:lnTo>
                      <a:pt x="870" y="791"/>
                    </a:lnTo>
                    <a:lnTo>
                      <a:pt x="866" y="789"/>
                    </a:lnTo>
                    <a:lnTo>
                      <a:pt x="862" y="789"/>
                    </a:lnTo>
                    <a:lnTo>
                      <a:pt x="862" y="801"/>
                    </a:lnTo>
                    <a:lnTo>
                      <a:pt x="857" y="789"/>
                    </a:lnTo>
                    <a:lnTo>
                      <a:pt x="846" y="785"/>
                    </a:lnTo>
                    <a:lnTo>
                      <a:pt x="845" y="785"/>
                    </a:lnTo>
                    <a:lnTo>
                      <a:pt x="845" y="787"/>
                    </a:lnTo>
                    <a:lnTo>
                      <a:pt x="845" y="793"/>
                    </a:lnTo>
                    <a:lnTo>
                      <a:pt x="845" y="793"/>
                    </a:lnTo>
                    <a:lnTo>
                      <a:pt x="841" y="794"/>
                    </a:lnTo>
                    <a:lnTo>
                      <a:pt x="841" y="798"/>
                    </a:lnTo>
                    <a:lnTo>
                      <a:pt x="839" y="798"/>
                    </a:lnTo>
                    <a:lnTo>
                      <a:pt x="839" y="796"/>
                    </a:lnTo>
                    <a:lnTo>
                      <a:pt x="841" y="791"/>
                    </a:lnTo>
                    <a:lnTo>
                      <a:pt x="841" y="789"/>
                    </a:lnTo>
                    <a:lnTo>
                      <a:pt x="836" y="800"/>
                    </a:lnTo>
                    <a:lnTo>
                      <a:pt x="834" y="800"/>
                    </a:lnTo>
                    <a:lnTo>
                      <a:pt x="834" y="798"/>
                    </a:lnTo>
                    <a:lnTo>
                      <a:pt x="834" y="794"/>
                    </a:lnTo>
                    <a:lnTo>
                      <a:pt x="828" y="800"/>
                    </a:lnTo>
                    <a:lnTo>
                      <a:pt x="827" y="803"/>
                    </a:lnTo>
                    <a:lnTo>
                      <a:pt x="827" y="805"/>
                    </a:lnTo>
                    <a:lnTo>
                      <a:pt x="825" y="807"/>
                    </a:lnTo>
                    <a:lnTo>
                      <a:pt x="820" y="809"/>
                    </a:lnTo>
                    <a:lnTo>
                      <a:pt x="818" y="809"/>
                    </a:lnTo>
                    <a:lnTo>
                      <a:pt x="814" y="807"/>
                    </a:lnTo>
                    <a:lnTo>
                      <a:pt x="807" y="807"/>
                    </a:lnTo>
                    <a:lnTo>
                      <a:pt x="802" y="805"/>
                    </a:lnTo>
                    <a:lnTo>
                      <a:pt x="798" y="805"/>
                    </a:lnTo>
                    <a:lnTo>
                      <a:pt x="795" y="807"/>
                    </a:lnTo>
                    <a:lnTo>
                      <a:pt x="793" y="807"/>
                    </a:lnTo>
                    <a:lnTo>
                      <a:pt x="789" y="805"/>
                    </a:lnTo>
                    <a:lnTo>
                      <a:pt x="787" y="803"/>
                    </a:lnTo>
                    <a:lnTo>
                      <a:pt x="777" y="798"/>
                    </a:lnTo>
                    <a:lnTo>
                      <a:pt x="777" y="796"/>
                    </a:lnTo>
                    <a:lnTo>
                      <a:pt x="770" y="794"/>
                    </a:lnTo>
                    <a:lnTo>
                      <a:pt x="762" y="793"/>
                    </a:lnTo>
                    <a:lnTo>
                      <a:pt x="761" y="794"/>
                    </a:lnTo>
                    <a:lnTo>
                      <a:pt x="757" y="794"/>
                    </a:lnTo>
                    <a:lnTo>
                      <a:pt x="755" y="794"/>
                    </a:lnTo>
                    <a:lnTo>
                      <a:pt x="755" y="794"/>
                    </a:lnTo>
                    <a:lnTo>
                      <a:pt x="755" y="793"/>
                    </a:lnTo>
                    <a:lnTo>
                      <a:pt x="750" y="791"/>
                    </a:lnTo>
                    <a:lnTo>
                      <a:pt x="745" y="791"/>
                    </a:lnTo>
                    <a:lnTo>
                      <a:pt x="745" y="791"/>
                    </a:lnTo>
                    <a:lnTo>
                      <a:pt x="743" y="791"/>
                    </a:lnTo>
                    <a:lnTo>
                      <a:pt x="739" y="785"/>
                    </a:lnTo>
                    <a:lnTo>
                      <a:pt x="739" y="784"/>
                    </a:lnTo>
                    <a:lnTo>
                      <a:pt x="736" y="775"/>
                    </a:lnTo>
                    <a:lnTo>
                      <a:pt x="732" y="775"/>
                    </a:lnTo>
                    <a:lnTo>
                      <a:pt x="732" y="785"/>
                    </a:lnTo>
                    <a:lnTo>
                      <a:pt x="291" y="785"/>
                    </a:lnTo>
                    <a:lnTo>
                      <a:pt x="291" y="784"/>
                    </a:lnTo>
                    <a:lnTo>
                      <a:pt x="289" y="782"/>
                    </a:lnTo>
                    <a:lnTo>
                      <a:pt x="287" y="782"/>
                    </a:lnTo>
                    <a:lnTo>
                      <a:pt x="287" y="782"/>
                    </a:lnTo>
                    <a:lnTo>
                      <a:pt x="287" y="780"/>
                    </a:lnTo>
                    <a:lnTo>
                      <a:pt x="291" y="780"/>
                    </a:lnTo>
                    <a:lnTo>
                      <a:pt x="295" y="780"/>
                    </a:lnTo>
                    <a:lnTo>
                      <a:pt x="295" y="778"/>
                    </a:lnTo>
                    <a:lnTo>
                      <a:pt x="293" y="778"/>
                    </a:lnTo>
                    <a:lnTo>
                      <a:pt x="293" y="778"/>
                    </a:lnTo>
                    <a:lnTo>
                      <a:pt x="293" y="776"/>
                    </a:lnTo>
                    <a:lnTo>
                      <a:pt x="289" y="778"/>
                    </a:lnTo>
                    <a:lnTo>
                      <a:pt x="286" y="778"/>
                    </a:lnTo>
                    <a:lnTo>
                      <a:pt x="286" y="776"/>
                    </a:lnTo>
                    <a:lnTo>
                      <a:pt x="286" y="776"/>
                    </a:lnTo>
                    <a:lnTo>
                      <a:pt x="284" y="775"/>
                    </a:lnTo>
                    <a:lnTo>
                      <a:pt x="284" y="775"/>
                    </a:lnTo>
                    <a:lnTo>
                      <a:pt x="286" y="775"/>
                    </a:lnTo>
                    <a:lnTo>
                      <a:pt x="286" y="768"/>
                    </a:lnTo>
                    <a:lnTo>
                      <a:pt x="284" y="766"/>
                    </a:lnTo>
                    <a:lnTo>
                      <a:pt x="284" y="768"/>
                    </a:lnTo>
                    <a:lnTo>
                      <a:pt x="280" y="771"/>
                    </a:lnTo>
                    <a:lnTo>
                      <a:pt x="279" y="773"/>
                    </a:lnTo>
                    <a:lnTo>
                      <a:pt x="279" y="773"/>
                    </a:lnTo>
                    <a:lnTo>
                      <a:pt x="277" y="771"/>
                    </a:lnTo>
                    <a:lnTo>
                      <a:pt x="277" y="769"/>
                    </a:lnTo>
                    <a:lnTo>
                      <a:pt x="279" y="768"/>
                    </a:lnTo>
                    <a:lnTo>
                      <a:pt x="277" y="768"/>
                    </a:lnTo>
                    <a:lnTo>
                      <a:pt x="277" y="766"/>
                    </a:lnTo>
                    <a:lnTo>
                      <a:pt x="275" y="766"/>
                    </a:lnTo>
                    <a:lnTo>
                      <a:pt x="275" y="764"/>
                    </a:lnTo>
                    <a:lnTo>
                      <a:pt x="275" y="762"/>
                    </a:lnTo>
                    <a:lnTo>
                      <a:pt x="273" y="760"/>
                    </a:lnTo>
                    <a:lnTo>
                      <a:pt x="273" y="759"/>
                    </a:lnTo>
                    <a:lnTo>
                      <a:pt x="271" y="759"/>
                    </a:lnTo>
                    <a:lnTo>
                      <a:pt x="273" y="762"/>
                    </a:lnTo>
                    <a:lnTo>
                      <a:pt x="273" y="764"/>
                    </a:lnTo>
                    <a:lnTo>
                      <a:pt x="271" y="760"/>
                    </a:lnTo>
                    <a:lnTo>
                      <a:pt x="270" y="764"/>
                    </a:lnTo>
                    <a:lnTo>
                      <a:pt x="268" y="764"/>
                    </a:lnTo>
                    <a:lnTo>
                      <a:pt x="264" y="764"/>
                    </a:lnTo>
                    <a:lnTo>
                      <a:pt x="261" y="760"/>
                    </a:lnTo>
                    <a:lnTo>
                      <a:pt x="259" y="757"/>
                    </a:lnTo>
                    <a:lnTo>
                      <a:pt x="261" y="755"/>
                    </a:lnTo>
                    <a:lnTo>
                      <a:pt x="262" y="755"/>
                    </a:lnTo>
                    <a:lnTo>
                      <a:pt x="261" y="753"/>
                    </a:lnTo>
                    <a:lnTo>
                      <a:pt x="261" y="751"/>
                    </a:lnTo>
                    <a:lnTo>
                      <a:pt x="261" y="750"/>
                    </a:lnTo>
                    <a:lnTo>
                      <a:pt x="261" y="748"/>
                    </a:lnTo>
                    <a:lnTo>
                      <a:pt x="259" y="750"/>
                    </a:lnTo>
                    <a:lnTo>
                      <a:pt x="257" y="750"/>
                    </a:lnTo>
                    <a:lnTo>
                      <a:pt x="255" y="750"/>
                    </a:lnTo>
                    <a:lnTo>
                      <a:pt x="255" y="746"/>
                    </a:lnTo>
                    <a:lnTo>
                      <a:pt x="255" y="746"/>
                    </a:lnTo>
                    <a:lnTo>
                      <a:pt x="252" y="748"/>
                    </a:lnTo>
                    <a:lnTo>
                      <a:pt x="248" y="746"/>
                    </a:lnTo>
                    <a:lnTo>
                      <a:pt x="246" y="748"/>
                    </a:lnTo>
                    <a:lnTo>
                      <a:pt x="245" y="746"/>
                    </a:lnTo>
                    <a:lnTo>
                      <a:pt x="245" y="748"/>
                    </a:lnTo>
                    <a:lnTo>
                      <a:pt x="243" y="748"/>
                    </a:lnTo>
                    <a:lnTo>
                      <a:pt x="243" y="746"/>
                    </a:lnTo>
                    <a:lnTo>
                      <a:pt x="234" y="746"/>
                    </a:lnTo>
                    <a:lnTo>
                      <a:pt x="232" y="744"/>
                    </a:lnTo>
                    <a:lnTo>
                      <a:pt x="239" y="743"/>
                    </a:lnTo>
                    <a:lnTo>
                      <a:pt x="241" y="743"/>
                    </a:lnTo>
                    <a:lnTo>
                      <a:pt x="237" y="743"/>
                    </a:lnTo>
                    <a:lnTo>
                      <a:pt x="237" y="739"/>
                    </a:lnTo>
                    <a:lnTo>
                      <a:pt x="236" y="737"/>
                    </a:lnTo>
                    <a:lnTo>
                      <a:pt x="234" y="737"/>
                    </a:lnTo>
                    <a:lnTo>
                      <a:pt x="234" y="737"/>
                    </a:lnTo>
                    <a:lnTo>
                      <a:pt x="236" y="737"/>
                    </a:lnTo>
                    <a:lnTo>
                      <a:pt x="237" y="737"/>
                    </a:lnTo>
                    <a:lnTo>
                      <a:pt x="236" y="735"/>
                    </a:lnTo>
                    <a:lnTo>
                      <a:pt x="230" y="734"/>
                    </a:lnTo>
                    <a:lnTo>
                      <a:pt x="229" y="735"/>
                    </a:lnTo>
                    <a:lnTo>
                      <a:pt x="227" y="735"/>
                    </a:lnTo>
                    <a:lnTo>
                      <a:pt x="223" y="735"/>
                    </a:lnTo>
                    <a:lnTo>
                      <a:pt x="221" y="735"/>
                    </a:lnTo>
                    <a:lnTo>
                      <a:pt x="223" y="737"/>
                    </a:lnTo>
                    <a:lnTo>
                      <a:pt x="221" y="737"/>
                    </a:lnTo>
                    <a:lnTo>
                      <a:pt x="214" y="734"/>
                    </a:lnTo>
                    <a:lnTo>
                      <a:pt x="212" y="732"/>
                    </a:lnTo>
                    <a:lnTo>
                      <a:pt x="212" y="730"/>
                    </a:lnTo>
                    <a:lnTo>
                      <a:pt x="212" y="728"/>
                    </a:lnTo>
                    <a:lnTo>
                      <a:pt x="214" y="726"/>
                    </a:lnTo>
                    <a:lnTo>
                      <a:pt x="216" y="726"/>
                    </a:lnTo>
                    <a:lnTo>
                      <a:pt x="218" y="726"/>
                    </a:lnTo>
                    <a:lnTo>
                      <a:pt x="216" y="725"/>
                    </a:lnTo>
                    <a:lnTo>
                      <a:pt x="214" y="725"/>
                    </a:lnTo>
                    <a:lnTo>
                      <a:pt x="212" y="725"/>
                    </a:lnTo>
                    <a:lnTo>
                      <a:pt x="212" y="725"/>
                    </a:lnTo>
                    <a:lnTo>
                      <a:pt x="216" y="723"/>
                    </a:lnTo>
                    <a:lnTo>
                      <a:pt x="218" y="723"/>
                    </a:lnTo>
                    <a:lnTo>
                      <a:pt x="220" y="723"/>
                    </a:lnTo>
                    <a:lnTo>
                      <a:pt x="216" y="721"/>
                    </a:lnTo>
                    <a:lnTo>
                      <a:pt x="216" y="719"/>
                    </a:lnTo>
                    <a:lnTo>
                      <a:pt x="218" y="718"/>
                    </a:lnTo>
                    <a:lnTo>
                      <a:pt x="216" y="716"/>
                    </a:lnTo>
                    <a:lnTo>
                      <a:pt x="212" y="719"/>
                    </a:lnTo>
                    <a:lnTo>
                      <a:pt x="211" y="719"/>
                    </a:lnTo>
                    <a:lnTo>
                      <a:pt x="211" y="719"/>
                    </a:lnTo>
                    <a:lnTo>
                      <a:pt x="211" y="714"/>
                    </a:lnTo>
                    <a:lnTo>
                      <a:pt x="211" y="709"/>
                    </a:lnTo>
                    <a:lnTo>
                      <a:pt x="211" y="709"/>
                    </a:lnTo>
                    <a:lnTo>
                      <a:pt x="209" y="709"/>
                    </a:lnTo>
                    <a:lnTo>
                      <a:pt x="211" y="703"/>
                    </a:lnTo>
                    <a:lnTo>
                      <a:pt x="211" y="701"/>
                    </a:lnTo>
                    <a:lnTo>
                      <a:pt x="209" y="701"/>
                    </a:lnTo>
                    <a:lnTo>
                      <a:pt x="209" y="698"/>
                    </a:lnTo>
                    <a:lnTo>
                      <a:pt x="209" y="698"/>
                    </a:lnTo>
                    <a:lnTo>
                      <a:pt x="205" y="700"/>
                    </a:lnTo>
                    <a:lnTo>
                      <a:pt x="204" y="700"/>
                    </a:lnTo>
                    <a:lnTo>
                      <a:pt x="204" y="698"/>
                    </a:lnTo>
                    <a:lnTo>
                      <a:pt x="204" y="698"/>
                    </a:lnTo>
                    <a:lnTo>
                      <a:pt x="204" y="696"/>
                    </a:lnTo>
                    <a:lnTo>
                      <a:pt x="204" y="694"/>
                    </a:lnTo>
                    <a:lnTo>
                      <a:pt x="202" y="694"/>
                    </a:lnTo>
                    <a:lnTo>
                      <a:pt x="198" y="696"/>
                    </a:lnTo>
                    <a:lnTo>
                      <a:pt x="196" y="694"/>
                    </a:lnTo>
                    <a:lnTo>
                      <a:pt x="195" y="694"/>
                    </a:lnTo>
                    <a:lnTo>
                      <a:pt x="195" y="691"/>
                    </a:lnTo>
                    <a:lnTo>
                      <a:pt x="193" y="689"/>
                    </a:lnTo>
                    <a:lnTo>
                      <a:pt x="191" y="687"/>
                    </a:lnTo>
                    <a:lnTo>
                      <a:pt x="191" y="685"/>
                    </a:lnTo>
                    <a:lnTo>
                      <a:pt x="189" y="682"/>
                    </a:lnTo>
                    <a:lnTo>
                      <a:pt x="191" y="678"/>
                    </a:lnTo>
                    <a:lnTo>
                      <a:pt x="191" y="671"/>
                    </a:lnTo>
                    <a:lnTo>
                      <a:pt x="191" y="671"/>
                    </a:lnTo>
                    <a:lnTo>
                      <a:pt x="189" y="669"/>
                    </a:lnTo>
                    <a:lnTo>
                      <a:pt x="187" y="671"/>
                    </a:lnTo>
                    <a:lnTo>
                      <a:pt x="187" y="671"/>
                    </a:lnTo>
                    <a:lnTo>
                      <a:pt x="187" y="671"/>
                    </a:lnTo>
                    <a:lnTo>
                      <a:pt x="186" y="669"/>
                    </a:lnTo>
                    <a:lnTo>
                      <a:pt x="186" y="669"/>
                    </a:lnTo>
                    <a:lnTo>
                      <a:pt x="175" y="657"/>
                    </a:lnTo>
                    <a:lnTo>
                      <a:pt x="173" y="655"/>
                    </a:lnTo>
                    <a:lnTo>
                      <a:pt x="175" y="653"/>
                    </a:lnTo>
                    <a:lnTo>
                      <a:pt x="175" y="651"/>
                    </a:lnTo>
                    <a:lnTo>
                      <a:pt x="177" y="651"/>
                    </a:lnTo>
                    <a:lnTo>
                      <a:pt x="177" y="650"/>
                    </a:lnTo>
                    <a:lnTo>
                      <a:pt x="173" y="650"/>
                    </a:lnTo>
                    <a:lnTo>
                      <a:pt x="171" y="650"/>
                    </a:lnTo>
                    <a:lnTo>
                      <a:pt x="170" y="646"/>
                    </a:lnTo>
                    <a:lnTo>
                      <a:pt x="168" y="644"/>
                    </a:lnTo>
                    <a:lnTo>
                      <a:pt x="168" y="641"/>
                    </a:lnTo>
                    <a:lnTo>
                      <a:pt x="170" y="637"/>
                    </a:lnTo>
                    <a:lnTo>
                      <a:pt x="171" y="635"/>
                    </a:lnTo>
                    <a:lnTo>
                      <a:pt x="173" y="637"/>
                    </a:lnTo>
                    <a:lnTo>
                      <a:pt x="175" y="637"/>
                    </a:lnTo>
                    <a:lnTo>
                      <a:pt x="173" y="635"/>
                    </a:lnTo>
                    <a:lnTo>
                      <a:pt x="173" y="634"/>
                    </a:lnTo>
                    <a:lnTo>
                      <a:pt x="173" y="630"/>
                    </a:lnTo>
                    <a:lnTo>
                      <a:pt x="175" y="630"/>
                    </a:lnTo>
                    <a:lnTo>
                      <a:pt x="175" y="628"/>
                    </a:lnTo>
                    <a:lnTo>
                      <a:pt x="175" y="626"/>
                    </a:lnTo>
                    <a:lnTo>
                      <a:pt x="173" y="626"/>
                    </a:lnTo>
                    <a:lnTo>
                      <a:pt x="175" y="625"/>
                    </a:lnTo>
                    <a:lnTo>
                      <a:pt x="175" y="625"/>
                    </a:lnTo>
                    <a:lnTo>
                      <a:pt x="175" y="623"/>
                    </a:lnTo>
                    <a:lnTo>
                      <a:pt x="175" y="621"/>
                    </a:lnTo>
                    <a:lnTo>
                      <a:pt x="175" y="616"/>
                    </a:lnTo>
                    <a:lnTo>
                      <a:pt x="175" y="603"/>
                    </a:lnTo>
                    <a:lnTo>
                      <a:pt x="175" y="601"/>
                    </a:lnTo>
                    <a:lnTo>
                      <a:pt x="175" y="601"/>
                    </a:lnTo>
                    <a:lnTo>
                      <a:pt x="173" y="598"/>
                    </a:lnTo>
                    <a:lnTo>
                      <a:pt x="168" y="598"/>
                    </a:lnTo>
                    <a:lnTo>
                      <a:pt x="159" y="589"/>
                    </a:lnTo>
                    <a:lnTo>
                      <a:pt x="148" y="587"/>
                    </a:lnTo>
                    <a:lnTo>
                      <a:pt x="146" y="584"/>
                    </a:lnTo>
                    <a:lnTo>
                      <a:pt x="143" y="580"/>
                    </a:lnTo>
                    <a:lnTo>
                      <a:pt x="141" y="571"/>
                    </a:lnTo>
                    <a:lnTo>
                      <a:pt x="137" y="569"/>
                    </a:lnTo>
                    <a:lnTo>
                      <a:pt x="137" y="568"/>
                    </a:lnTo>
                    <a:lnTo>
                      <a:pt x="137" y="566"/>
                    </a:lnTo>
                    <a:lnTo>
                      <a:pt x="137" y="566"/>
                    </a:lnTo>
                    <a:lnTo>
                      <a:pt x="132" y="559"/>
                    </a:lnTo>
                    <a:lnTo>
                      <a:pt x="130" y="553"/>
                    </a:lnTo>
                    <a:lnTo>
                      <a:pt x="130" y="553"/>
                    </a:lnTo>
                    <a:lnTo>
                      <a:pt x="111" y="518"/>
                    </a:lnTo>
                    <a:lnTo>
                      <a:pt x="105" y="516"/>
                    </a:lnTo>
                    <a:lnTo>
                      <a:pt x="104" y="514"/>
                    </a:lnTo>
                    <a:lnTo>
                      <a:pt x="104" y="512"/>
                    </a:lnTo>
                    <a:lnTo>
                      <a:pt x="104" y="509"/>
                    </a:lnTo>
                    <a:lnTo>
                      <a:pt x="100" y="505"/>
                    </a:lnTo>
                    <a:lnTo>
                      <a:pt x="95" y="496"/>
                    </a:lnTo>
                    <a:lnTo>
                      <a:pt x="93" y="496"/>
                    </a:lnTo>
                    <a:lnTo>
                      <a:pt x="93" y="494"/>
                    </a:lnTo>
                    <a:lnTo>
                      <a:pt x="89" y="489"/>
                    </a:lnTo>
                    <a:lnTo>
                      <a:pt x="88" y="487"/>
                    </a:lnTo>
                    <a:lnTo>
                      <a:pt x="88" y="487"/>
                    </a:lnTo>
                    <a:lnTo>
                      <a:pt x="80" y="493"/>
                    </a:lnTo>
                    <a:lnTo>
                      <a:pt x="75" y="493"/>
                    </a:lnTo>
                    <a:lnTo>
                      <a:pt x="73" y="494"/>
                    </a:lnTo>
                    <a:lnTo>
                      <a:pt x="73" y="498"/>
                    </a:lnTo>
                    <a:lnTo>
                      <a:pt x="71" y="500"/>
                    </a:lnTo>
                    <a:lnTo>
                      <a:pt x="70" y="500"/>
                    </a:lnTo>
                    <a:lnTo>
                      <a:pt x="70" y="501"/>
                    </a:lnTo>
                    <a:lnTo>
                      <a:pt x="70" y="503"/>
                    </a:lnTo>
                    <a:lnTo>
                      <a:pt x="68" y="507"/>
                    </a:lnTo>
                    <a:lnTo>
                      <a:pt x="63" y="509"/>
                    </a:lnTo>
                    <a:lnTo>
                      <a:pt x="59" y="512"/>
                    </a:lnTo>
                    <a:lnTo>
                      <a:pt x="55" y="514"/>
                    </a:lnTo>
                    <a:lnTo>
                      <a:pt x="54" y="512"/>
                    </a:lnTo>
                    <a:lnTo>
                      <a:pt x="54" y="512"/>
                    </a:lnTo>
                    <a:lnTo>
                      <a:pt x="50" y="503"/>
                    </a:lnTo>
                    <a:lnTo>
                      <a:pt x="45" y="500"/>
                    </a:lnTo>
                    <a:lnTo>
                      <a:pt x="50" y="496"/>
                    </a:lnTo>
                    <a:lnTo>
                      <a:pt x="50" y="494"/>
                    </a:lnTo>
                    <a:lnTo>
                      <a:pt x="45" y="491"/>
                    </a:lnTo>
                    <a:lnTo>
                      <a:pt x="48" y="494"/>
                    </a:lnTo>
                    <a:lnTo>
                      <a:pt x="48" y="496"/>
                    </a:lnTo>
                    <a:lnTo>
                      <a:pt x="45" y="494"/>
                    </a:lnTo>
                    <a:lnTo>
                      <a:pt x="43" y="498"/>
                    </a:lnTo>
                    <a:lnTo>
                      <a:pt x="27" y="478"/>
                    </a:lnTo>
                    <a:lnTo>
                      <a:pt x="29" y="478"/>
                    </a:lnTo>
                    <a:lnTo>
                      <a:pt x="29" y="469"/>
                    </a:lnTo>
                    <a:lnTo>
                      <a:pt x="20" y="469"/>
                    </a:lnTo>
                    <a:lnTo>
                      <a:pt x="16" y="475"/>
                    </a:lnTo>
                    <a:lnTo>
                      <a:pt x="14" y="473"/>
                    </a:lnTo>
                    <a:lnTo>
                      <a:pt x="9" y="471"/>
                    </a:lnTo>
                    <a:lnTo>
                      <a:pt x="5" y="473"/>
                    </a:lnTo>
                    <a:lnTo>
                      <a:pt x="0" y="469"/>
                    </a:lnTo>
                    <a:lnTo>
                      <a:pt x="0" y="109"/>
                    </a:lnTo>
                    <a:lnTo>
                      <a:pt x="0" y="110"/>
                    </a:lnTo>
                    <a:lnTo>
                      <a:pt x="5" y="112"/>
                    </a:lnTo>
                    <a:lnTo>
                      <a:pt x="20" y="112"/>
                    </a:lnTo>
                    <a:lnTo>
                      <a:pt x="21" y="116"/>
                    </a:lnTo>
                    <a:lnTo>
                      <a:pt x="27" y="116"/>
                    </a:lnTo>
                    <a:lnTo>
                      <a:pt x="38" y="132"/>
                    </a:lnTo>
                    <a:lnTo>
                      <a:pt x="39" y="132"/>
                    </a:lnTo>
                    <a:lnTo>
                      <a:pt x="41" y="132"/>
                    </a:lnTo>
                    <a:lnTo>
                      <a:pt x="41" y="130"/>
                    </a:lnTo>
                    <a:lnTo>
                      <a:pt x="43" y="134"/>
                    </a:lnTo>
                    <a:lnTo>
                      <a:pt x="48" y="139"/>
                    </a:lnTo>
                    <a:lnTo>
                      <a:pt x="52" y="141"/>
                    </a:lnTo>
                    <a:lnTo>
                      <a:pt x="55" y="144"/>
                    </a:lnTo>
                    <a:lnTo>
                      <a:pt x="57" y="144"/>
                    </a:lnTo>
                    <a:lnTo>
                      <a:pt x="61" y="144"/>
                    </a:lnTo>
                    <a:lnTo>
                      <a:pt x="66" y="148"/>
                    </a:lnTo>
                    <a:lnTo>
                      <a:pt x="68" y="148"/>
                    </a:lnTo>
                    <a:lnTo>
                      <a:pt x="70" y="146"/>
                    </a:lnTo>
                    <a:lnTo>
                      <a:pt x="71" y="148"/>
                    </a:lnTo>
                    <a:lnTo>
                      <a:pt x="71" y="146"/>
                    </a:lnTo>
                    <a:lnTo>
                      <a:pt x="70" y="144"/>
                    </a:lnTo>
                    <a:lnTo>
                      <a:pt x="77" y="146"/>
                    </a:lnTo>
                    <a:lnTo>
                      <a:pt x="79" y="148"/>
                    </a:lnTo>
                    <a:lnTo>
                      <a:pt x="80" y="148"/>
                    </a:lnTo>
                    <a:lnTo>
                      <a:pt x="89" y="157"/>
                    </a:lnTo>
                    <a:lnTo>
                      <a:pt x="91" y="157"/>
                    </a:lnTo>
                    <a:lnTo>
                      <a:pt x="93" y="157"/>
                    </a:lnTo>
                    <a:lnTo>
                      <a:pt x="93" y="155"/>
                    </a:lnTo>
                    <a:lnTo>
                      <a:pt x="89" y="151"/>
                    </a:lnTo>
                    <a:lnTo>
                      <a:pt x="88" y="148"/>
                    </a:lnTo>
                    <a:lnTo>
                      <a:pt x="88" y="146"/>
                    </a:lnTo>
                    <a:lnTo>
                      <a:pt x="89" y="146"/>
                    </a:lnTo>
                    <a:lnTo>
                      <a:pt x="93" y="148"/>
                    </a:lnTo>
                    <a:lnTo>
                      <a:pt x="96" y="148"/>
                    </a:lnTo>
                    <a:lnTo>
                      <a:pt x="98" y="148"/>
                    </a:lnTo>
                    <a:lnTo>
                      <a:pt x="100" y="150"/>
                    </a:lnTo>
                    <a:lnTo>
                      <a:pt x="102" y="153"/>
                    </a:lnTo>
                    <a:lnTo>
                      <a:pt x="102" y="155"/>
                    </a:lnTo>
                    <a:lnTo>
                      <a:pt x="107" y="160"/>
                    </a:lnTo>
                    <a:lnTo>
                      <a:pt x="107" y="162"/>
                    </a:lnTo>
                    <a:lnTo>
                      <a:pt x="109" y="159"/>
                    </a:lnTo>
                    <a:lnTo>
                      <a:pt x="109" y="155"/>
                    </a:lnTo>
                    <a:lnTo>
                      <a:pt x="102" y="141"/>
                    </a:lnTo>
                    <a:lnTo>
                      <a:pt x="102" y="139"/>
                    </a:lnTo>
                    <a:lnTo>
                      <a:pt x="104" y="137"/>
                    </a:lnTo>
                    <a:lnTo>
                      <a:pt x="107" y="134"/>
                    </a:lnTo>
                    <a:lnTo>
                      <a:pt x="111" y="130"/>
                    </a:lnTo>
                    <a:lnTo>
                      <a:pt x="113" y="126"/>
                    </a:lnTo>
                    <a:lnTo>
                      <a:pt x="114" y="128"/>
                    </a:lnTo>
                    <a:lnTo>
                      <a:pt x="116" y="126"/>
                    </a:lnTo>
                    <a:lnTo>
                      <a:pt x="123" y="125"/>
                    </a:lnTo>
                    <a:lnTo>
                      <a:pt x="125" y="123"/>
                    </a:lnTo>
                    <a:lnTo>
                      <a:pt x="127" y="121"/>
                    </a:lnTo>
                    <a:lnTo>
                      <a:pt x="127" y="114"/>
                    </a:lnTo>
                    <a:lnTo>
                      <a:pt x="130" y="112"/>
                    </a:lnTo>
                    <a:lnTo>
                      <a:pt x="130" y="114"/>
                    </a:lnTo>
                    <a:lnTo>
                      <a:pt x="132" y="114"/>
                    </a:lnTo>
                    <a:lnTo>
                      <a:pt x="132" y="110"/>
                    </a:lnTo>
                    <a:lnTo>
                      <a:pt x="134" y="109"/>
                    </a:lnTo>
                    <a:lnTo>
                      <a:pt x="136" y="109"/>
                    </a:lnTo>
                    <a:lnTo>
                      <a:pt x="136" y="110"/>
                    </a:lnTo>
                    <a:lnTo>
                      <a:pt x="141" y="110"/>
                    </a:lnTo>
                    <a:lnTo>
                      <a:pt x="143" y="109"/>
                    </a:lnTo>
                    <a:lnTo>
                      <a:pt x="143" y="107"/>
                    </a:lnTo>
                    <a:lnTo>
                      <a:pt x="145" y="107"/>
                    </a:lnTo>
                    <a:lnTo>
                      <a:pt x="152" y="101"/>
                    </a:lnTo>
                    <a:lnTo>
                      <a:pt x="152" y="100"/>
                    </a:lnTo>
                    <a:lnTo>
                      <a:pt x="157" y="101"/>
                    </a:lnTo>
                    <a:lnTo>
                      <a:pt x="159" y="98"/>
                    </a:lnTo>
                    <a:lnTo>
                      <a:pt x="161" y="94"/>
                    </a:lnTo>
                    <a:lnTo>
                      <a:pt x="161" y="93"/>
                    </a:lnTo>
                    <a:lnTo>
                      <a:pt x="164" y="91"/>
                    </a:lnTo>
                    <a:lnTo>
                      <a:pt x="166" y="89"/>
                    </a:lnTo>
                    <a:lnTo>
                      <a:pt x="170" y="91"/>
                    </a:lnTo>
                    <a:lnTo>
                      <a:pt x="171" y="91"/>
                    </a:lnTo>
                    <a:lnTo>
                      <a:pt x="173" y="93"/>
                    </a:lnTo>
                    <a:lnTo>
                      <a:pt x="177" y="93"/>
                    </a:lnTo>
                    <a:lnTo>
                      <a:pt x="177" y="89"/>
                    </a:lnTo>
                    <a:lnTo>
                      <a:pt x="179" y="87"/>
                    </a:lnTo>
                    <a:lnTo>
                      <a:pt x="180" y="85"/>
                    </a:lnTo>
                    <a:lnTo>
                      <a:pt x="180" y="87"/>
                    </a:lnTo>
                    <a:lnTo>
                      <a:pt x="182" y="89"/>
                    </a:lnTo>
                    <a:lnTo>
                      <a:pt x="184" y="93"/>
                    </a:lnTo>
                    <a:lnTo>
                      <a:pt x="182" y="94"/>
                    </a:lnTo>
                    <a:lnTo>
                      <a:pt x="180" y="98"/>
                    </a:lnTo>
                    <a:lnTo>
                      <a:pt x="170" y="105"/>
                    </a:lnTo>
                    <a:lnTo>
                      <a:pt x="166" y="109"/>
                    </a:lnTo>
                    <a:lnTo>
                      <a:pt x="164" y="110"/>
                    </a:lnTo>
                    <a:lnTo>
                      <a:pt x="159" y="118"/>
                    </a:lnTo>
                    <a:lnTo>
                      <a:pt x="155" y="116"/>
                    </a:lnTo>
                    <a:lnTo>
                      <a:pt x="145" y="118"/>
                    </a:lnTo>
                    <a:lnTo>
                      <a:pt x="141" y="121"/>
                    </a:lnTo>
                    <a:lnTo>
                      <a:pt x="141" y="125"/>
                    </a:lnTo>
                    <a:lnTo>
                      <a:pt x="143" y="123"/>
                    </a:lnTo>
                    <a:lnTo>
                      <a:pt x="137" y="128"/>
                    </a:lnTo>
                    <a:lnTo>
                      <a:pt x="137" y="130"/>
                    </a:lnTo>
                    <a:lnTo>
                      <a:pt x="136" y="130"/>
                    </a:lnTo>
                    <a:lnTo>
                      <a:pt x="134" y="135"/>
                    </a:lnTo>
                    <a:lnTo>
                      <a:pt x="132" y="132"/>
                    </a:lnTo>
                    <a:lnTo>
                      <a:pt x="132" y="132"/>
                    </a:lnTo>
                    <a:lnTo>
                      <a:pt x="129" y="137"/>
                    </a:lnTo>
                    <a:lnTo>
                      <a:pt x="129" y="139"/>
                    </a:lnTo>
                    <a:lnTo>
                      <a:pt x="130" y="139"/>
                    </a:lnTo>
                    <a:lnTo>
                      <a:pt x="132" y="137"/>
                    </a:lnTo>
                    <a:lnTo>
                      <a:pt x="141" y="134"/>
                    </a:lnTo>
                    <a:lnTo>
                      <a:pt x="146" y="126"/>
                    </a:lnTo>
                    <a:lnTo>
                      <a:pt x="146" y="126"/>
                    </a:lnTo>
                    <a:lnTo>
                      <a:pt x="145" y="125"/>
                    </a:lnTo>
                    <a:lnTo>
                      <a:pt x="148" y="123"/>
                    </a:lnTo>
                    <a:lnTo>
                      <a:pt x="150" y="123"/>
                    </a:lnTo>
                    <a:lnTo>
                      <a:pt x="150" y="126"/>
                    </a:lnTo>
                    <a:lnTo>
                      <a:pt x="152" y="123"/>
                    </a:lnTo>
                    <a:lnTo>
                      <a:pt x="154" y="126"/>
                    </a:lnTo>
                    <a:lnTo>
                      <a:pt x="155" y="121"/>
                    </a:lnTo>
                    <a:lnTo>
                      <a:pt x="157" y="121"/>
                    </a:lnTo>
                    <a:lnTo>
                      <a:pt x="159" y="123"/>
                    </a:lnTo>
                    <a:lnTo>
                      <a:pt x="159" y="134"/>
                    </a:lnTo>
                    <a:lnTo>
                      <a:pt x="168" y="114"/>
                    </a:lnTo>
                    <a:lnTo>
                      <a:pt x="170" y="110"/>
                    </a:lnTo>
                    <a:lnTo>
                      <a:pt x="177" y="109"/>
                    </a:lnTo>
                    <a:lnTo>
                      <a:pt x="179" y="105"/>
                    </a:lnTo>
                    <a:lnTo>
                      <a:pt x="187" y="103"/>
                    </a:lnTo>
                    <a:lnTo>
                      <a:pt x="193" y="98"/>
                    </a:lnTo>
                    <a:lnTo>
                      <a:pt x="193" y="103"/>
                    </a:lnTo>
                    <a:lnTo>
                      <a:pt x="191" y="103"/>
                    </a:lnTo>
                    <a:lnTo>
                      <a:pt x="187" y="110"/>
                    </a:lnTo>
                    <a:lnTo>
                      <a:pt x="195" y="105"/>
                    </a:lnTo>
                    <a:lnTo>
                      <a:pt x="202" y="100"/>
                    </a:lnTo>
                    <a:lnTo>
                      <a:pt x="202" y="94"/>
                    </a:lnTo>
                    <a:lnTo>
                      <a:pt x="202" y="93"/>
                    </a:lnTo>
                    <a:lnTo>
                      <a:pt x="204" y="91"/>
                    </a:lnTo>
                    <a:lnTo>
                      <a:pt x="211" y="87"/>
                    </a:lnTo>
                    <a:lnTo>
                      <a:pt x="212" y="85"/>
                    </a:lnTo>
                    <a:lnTo>
                      <a:pt x="207" y="84"/>
                    </a:lnTo>
                    <a:lnTo>
                      <a:pt x="205" y="82"/>
                    </a:lnTo>
                    <a:lnTo>
                      <a:pt x="207" y="82"/>
                    </a:lnTo>
                    <a:lnTo>
                      <a:pt x="207" y="78"/>
                    </a:lnTo>
                    <a:lnTo>
                      <a:pt x="205" y="76"/>
                    </a:lnTo>
                    <a:lnTo>
                      <a:pt x="204" y="78"/>
                    </a:lnTo>
                    <a:lnTo>
                      <a:pt x="204" y="75"/>
                    </a:lnTo>
                    <a:lnTo>
                      <a:pt x="205" y="73"/>
                    </a:lnTo>
                    <a:lnTo>
                      <a:pt x="205" y="71"/>
                    </a:lnTo>
                    <a:lnTo>
                      <a:pt x="209" y="73"/>
                    </a:lnTo>
                    <a:lnTo>
                      <a:pt x="220" y="87"/>
                    </a:lnTo>
                    <a:lnTo>
                      <a:pt x="221" y="94"/>
                    </a:lnTo>
                    <a:lnTo>
                      <a:pt x="229" y="114"/>
                    </a:lnTo>
                    <a:lnTo>
                      <a:pt x="232" y="116"/>
                    </a:lnTo>
                    <a:lnTo>
                      <a:pt x="234" y="119"/>
                    </a:lnTo>
                    <a:lnTo>
                      <a:pt x="234" y="119"/>
                    </a:lnTo>
                    <a:lnTo>
                      <a:pt x="239" y="125"/>
                    </a:lnTo>
                    <a:lnTo>
                      <a:pt x="241" y="126"/>
                    </a:lnTo>
                    <a:lnTo>
                      <a:pt x="248" y="126"/>
                    </a:lnTo>
                    <a:lnTo>
                      <a:pt x="248" y="125"/>
                    </a:lnTo>
                    <a:lnTo>
                      <a:pt x="248" y="125"/>
                    </a:lnTo>
                    <a:lnTo>
                      <a:pt x="252" y="125"/>
                    </a:lnTo>
                    <a:lnTo>
                      <a:pt x="252" y="123"/>
                    </a:lnTo>
                    <a:lnTo>
                      <a:pt x="250" y="121"/>
                    </a:lnTo>
                    <a:lnTo>
                      <a:pt x="245" y="123"/>
                    </a:lnTo>
                    <a:lnTo>
                      <a:pt x="245" y="119"/>
                    </a:lnTo>
                    <a:lnTo>
                      <a:pt x="250" y="119"/>
                    </a:lnTo>
                    <a:lnTo>
                      <a:pt x="252" y="118"/>
                    </a:lnTo>
                    <a:lnTo>
                      <a:pt x="250" y="118"/>
                    </a:lnTo>
                    <a:lnTo>
                      <a:pt x="248" y="114"/>
                    </a:lnTo>
                    <a:lnTo>
                      <a:pt x="250" y="112"/>
                    </a:lnTo>
                    <a:lnTo>
                      <a:pt x="254" y="110"/>
                    </a:lnTo>
                    <a:lnTo>
                      <a:pt x="254" y="109"/>
                    </a:lnTo>
                    <a:lnTo>
                      <a:pt x="252" y="107"/>
                    </a:lnTo>
                    <a:lnTo>
                      <a:pt x="252" y="103"/>
                    </a:lnTo>
                    <a:lnTo>
                      <a:pt x="252" y="107"/>
                    </a:lnTo>
                    <a:lnTo>
                      <a:pt x="257" y="100"/>
                    </a:lnTo>
                    <a:lnTo>
                      <a:pt x="257" y="96"/>
                    </a:lnTo>
                    <a:lnTo>
                      <a:pt x="257" y="96"/>
                    </a:lnTo>
                    <a:lnTo>
                      <a:pt x="255" y="98"/>
                    </a:lnTo>
                    <a:lnTo>
                      <a:pt x="254" y="100"/>
                    </a:lnTo>
                    <a:lnTo>
                      <a:pt x="252" y="100"/>
                    </a:lnTo>
                    <a:lnTo>
                      <a:pt x="252" y="96"/>
                    </a:lnTo>
                    <a:lnTo>
                      <a:pt x="254" y="94"/>
                    </a:lnTo>
                    <a:lnTo>
                      <a:pt x="255" y="94"/>
                    </a:lnTo>
                    <a:lnTo>
                      <a:pt x="259" y="94"/>
                    </a:lnTo>
                    <a:lnTo>
                      <a:pt x="259" y="94"/>
                    </a:lnTo>
                    <a:lnTo>
                      <a:pt x="261" y="98"/>
                    </a:lnTo>
                    <a:lnTo>
                      <a:pt x="262" y="96"/>
                    </a:lnTo>
                    <a:lnTo>
                      <a:pt x="264" y="96"/>
                    </a:lnTo>
                    <a:lnTo>
                      <a:pt x="264" y="93"/>
                    </a:lnTo>
                    <a:lnTo>
                      <a:pt x="261" y="93"/>
                    </a:lnTo>
                    <a:lnTo>
                      <a:pt x="259" y="91"/>
                    </a:lnTo>
                    <a:lnTo>
                      <a:pt x="264" y="91"/>
                    </a:lnTo>
                    <a:lnTo>
                      <a:pt x="264" y="93"/>
                    </a:lnTo>
                    <a:lnTo>
                      <a:pt x="264" y="94"/>
                    </a:lnTo>
                    <a:lnTo>
                      <a:pt x="264" y="105"/>
                    </a:lnTo>
                    <a:lnTo>
                      <a:pt x="262" y="107"/>
                    </a:lnTo>
                    <a:lnTo>
                      <a:pt x="264" y="110"/>
                    </a:lnTo>
                    <a:lnTo>
                      <a:pt x="266" y="110"/>
                    </a:lnTo>
                    <a:lnTo>
                      <a:pt x="268" y="109"/>
                    </a:lnTo>
                    <a:lnTo>
                      <a:pt x="271" y="110"/>
                    </a:lnTo>
                    <a:lnTo>
                      <a:pt x="264" y="125"/>
                    </a:lnTo>
                    <a:lnTo>
                      <a:pt x="262" y="121"/>
                    </a:lnTo>
                    <a:lnTo>
                      <a:pt x="262" y="125"/>
                    </a:lnTo>
                    <a:lnTo>
                      <a:pt x="262" y="126"/>
                    </a:lnTo>
                    <a:lnTo>
                      <a:pt x="270" y="126"/>
                    </a:lnTo>
                    <a:lnTo>
                      <a:pt x="271" y="125"/>
                    </a:lnTo>
                    <a:lnTo>
                      <a:pt x="273" y="126"/>
                    </a:lnTo>
                    <a:lnTo>
                      <a:pt x="277" y="126"/>
                    </a:lnTo>
                    <a:lnTo>
                      <a:pt x="280" y="125"/>
                    </a:lnTo>
                    <a:lnTo>
                      <a:pt x="280" y="121"/>
                    </a:lnTo>
                    <a:lnTo>
                      <a:pt x="284" y="119"/>
                    </a:lnTo>
                    <a:lnTo>
                      <a:pt x="286" y="105"/>
                    </a:lnTo>
                    <a:lnTo>
                      <a:pt x="287" y="105"/>
                    </a:lnTo>
                    <a:lnTo>
                      <a:pt x="293" y="103"/>
                    </a:lnTo>
                    <a:lnTo>
                      <a:pt x="296" y="105"/>
                    </a:lnTo>
                    <a:lnTo>
                      <a:pt x="300" y="105"/>
                    </a:lnTo>
                    <a:lnTo>
                      <a:pt x="300" y="107"/>
                    </a:lnTo>
                    <a:lnTo>
                      <a:pt x="307" y="105"/>
                    </a:lnTo>
                    <a:lnTo>
                      <a:pt x="312" y="107"/>
                    </a:lnTo>
                    <a:lnTo>
                      <a:pt x="323" y="114"/>
                    </a:lnTo>
                    <a:lnTo>
                      <a:pt x="329" y="123"/>
                    </a:lnTo>
                    <a:lnTo>
                      <a:pt x="334" y="125"/>
                    </a:lnTo>
                    <a:lnTo>
                      <a:pt x="339" y="126"/>
                    </a:lnTo>
                    <a:lnTo>
                      <a:pt x="343" y="128"/>
                    </a:lnTo>
                    <a:lnTo>
                      <a:pt x="346" y="128"/>
                    </a:lnTo>
                    <a:lnTo>
                      <a:pt x="352" y="130"/>
                    </a:lnTo>
                    <a:lnTo>
                      <a:pt x="354" y="130"/>
                    </a:lnTo>
                    <a:lnTo>
                      <a:pt x="355" y="132"/>
                    </a:lnTo>
                    <a:lnTo>
                      <a:pt x="357" y="135"/>
                    </a:lnTo>
                    <a:lnTo>
                      <a:pt x="373" y="144"/>
                    </a:lnTo>
                    <a:lnTo>
                      <a:pt x="379" y="144"/>
                    </a:lnTo>
                    <a:lnTo>
                      <a:pt x="380" y="146"/>
                    </a:lnTo>
                    <a:lnTo>
                      <a:pt x="384" y="146"/>
                    </a:lnTo>
                    <a:lnTo>
                      <a:pt x="384" y="144"/>
                    </a:lnTo>
                    <a:lnTo>
                      <a:pt x="393" y="146"/>
                    </a:lnTo>
                    <a:lnTo>
                      <a:pt x="396" y="146"/>
                    </a:lnTo>
                    <a:lnTo>
                      <a:pt x="400" y="150"/>
                    </a:lnTo>
                    <a:lnTo>
                      <a:pt x="400" y="148"/>
                    </a:lnTo>
                    <a:lnTo>
                      <a:pt x="395" y="143"/>
                    </a:lnTo>
                    <a:lnTo>
                      <a:pt x="398" y="143"/>
                    </a:lnTo>
                    <a:lnTo>
                      <a:pt x="400" y="144"/>
                    </a:lnTo>
                    <a:lnTo>
                      <a:pt x="404" y="144"/>
                    </a:lnTo>
                    <a:lnTo>
                      <a:pt x="404" y="143"/>
                    </a:lnTo>
                    <a:lnTo>
                      <a:pt x="411" y="144"/>
                    </a:lnTo>
                    <a:lnTo>
                      <a:pt x="411" y="144"/>
                    </a:lnTo>
                    <a:lnTo>
                      <a:pt x="414" y="148"/>
                    </a:lnTo>
                    <a:lnTo>
                      <a:pt x="414" y="150"/>
                    </a:lnTo>
                    <a:lnTo>
                      <a:pt x="418" y="148"/>
                    </a:lnTo>
                    <a:lnTo>
                      <a:pt x="418" y="151"/>
                    </a:lnTo>
                    <a:lnTo>
                      <a:pt x="423" y="155"/>
                    </a:lnTo>
                    <a:lnTo>
                      <a:pt x="429" y="162"/>
                    </a:lnTo>
                    <a:lnTo>
                      <a:pt x="429" y="168"/>
                    </a:lnTo>
                    <a:lnTo>
                      <a:pt x="430" y="166"/>
                    </a:lnTo>
                    <a:lnTo>
                      <a:pt x="430" y="169"/>
                    </a:lnTo>
                    <a:lnTo>
                      <a:pt x="430" y="171"/>
                    </a:lnTo>
                    <a:lnTo>
                      <a:pt x="430" y="173"/>
                    </a:lnTo>
                    <a:lnTo>
                      <a:pt x="429" y="173"/>
                    </a:lnTo>
                    <a:lnTo>
                      <a:pt x="427" y="175"/>
                    </a:lnTo>
                    <a:lnTo>
                      <a:pt x="425" y="175"/>
                    </a:lnTo>
                    <a:lnTo>
                      <a:pt x="425" y="173"/>
                    </a:lnTo>
                    <a:lnTo>
                      <a:pt x="420" y="175"/>
                    </a:lnTo>
                    <a:lnTo>
                      <a:pt x="414" y="173"/>
                    </a:lnTo>
                    <a:lnTo>
                      <a:pt x="418" y="175"/>
                    </a:lnTo>
                    <a:lnTo>
                      <a:pt x="416" y="178"/>
                    </a:lnTo>
                    <a:lnTo>
                      <a:pt x="411" y="176"/>
                    </a:lnTo>
                    <a:lnTo>
                      <a:pt x="411" y="178"/>
                    </a:lnTo>
                    <a:lnTo>
                      <a:pt x="411" y="180"/>
                    </a:lnTo>
                    <a:lnTo>
                      <a:pt x="411" y="184"/>
                    </a:lnTo>
                    <a:lnTo>
                      <a:pt x="405" y="187"/>
                    </a:lnTo>
                    <a:lnTo>
                      <a:pt x="407" y="189"/>
                    </a:lnTo>
                    <a:lnTo>
                      <a:pt x="409" y="189"/>
                    </a:lnTo>
                    <a:lnTo>
                      <a:pt x="411" y="189"/>
                    </a:lnTo>
                    <a:lnTo>
                      <a:pt x="409" y="191"/>
                    </a:lnTo>
                    <a:lnTo>
                      <a:pt x="420" y="194"/>
                    </a:lnTo>
                    <a:lnTo>
                      <a:pt x="421" y="193"/>
                    </a:lnTo>
                    <a:lnTo>
                      <a:pt x="423" y="194"/>
                    </a:lnTo>
                    <a:lnTo>
                      <a:pt x="425" y="196"/>
                    </a:lnTo>
                    <a:lnTo>
                      <a:pt x="429" y="194"/>
                    </a:lnTo>
                    <a:lnTo>
                      <a:pt x="432" y="196"/>
                    </a:lnTo>
                    <a:lnTo>
                      <a:pt x="437" y="196"/>
                    </a:lnTo>
                    <a:lnTo>
                      <a:pt x="441" y="198"/>
                    </a:lnTo>
                    <a:lnTo>
                      <a:pt x="446" y="196"/>
                    </a:lnTo>
                    <a:lnTo>
                      <a:pt x="446" y="196"/>
                    </a:lnTo>
                    <a:lnTo>
                      <a:pt x="450" y="198"/>
                    </a:lnTo>
                    <a:lnTo>
                      <a:pt x="457" y="198"/>
                    </a:lnTo>
                    <a:lnTo>
                      <a:pt x="459" y="194"/>
                    </a:lnTo>
                    <a:lnTo>
                      <a:pt x="464" y="194"/>
                    </a:lnTo>
                    <a:lnTo>
                      <a:pt x="462" y="198"/>
                    </a:lnTo>
                    <a:lnTo>
                      <a:pt x="466" y="198"/>
                    </a:lnTo>
                    <a:lnTo>
                      <a:pt x="464" y="196"/>
                    </a:lnTo>
                    <a:lnTo>
                      <a:pt x="466" y="194"/>
                    </a:lnTo>
                    <a:lnTo>
                      <a:pt x="468" y="196"/>
                    </a:lnTo>
                    <a:lnTo>
                      <a:pt x="470" y="196"/>
                    </a:lnTo>
                    <a:lnTo>
                      <a:pt x="471" y="194"/>
                    </a:lnTo>
                    <a:lnTo>
                      <a:pt x="473" y="196"/>
                    </a:lnTo>
                    <a:lnTo>
                      <a:pt x="475" y="191"/>
                    </a:lnTo>
                    <a:lnTo>
                      <a:pt x="477" y="189"/>
                    </a:lnTo>
                    <a:lnTo>
                      <a:pt x="477" y="194"/>
                    </a:lnTo>
                    <a:lnTo>
                      <a:pt x="480" y="194"/>
                    </a:lnTo>
                    <a:lnTo>
                      <a:pt x="482" y="194"/>
                    </a:lnTo>
                    <a:lnTo>
                      <a:pt x="486" y="189"/>
                    </a:lnTo>
                    <a:lnTo>
                      <a:pt x="489" y="185"/>
                    </a:lnTo>
                    <a:lnTo>
                      <a:pt x="493" y="185"/>
                    </a:lnTo>
                    <a:lnTo>
                      <a:pt x="495" y="184"/>
                    </a:lnTo>
                    <a:lnTo>
                      <a:pt x="496" y="187"/>
                    </a:lnTo>
                    <a:lnTo>
                      <a:pt x="495" y="189"/>
                    </a:lnTo>
                    <a:lnTo>
                      <a:pt x="496" y="191"/>
                    </a:lnTo>
                    <a:lnTo>
                      <a:pt x="498" y="189"/>
                    </a:lnTo>
                    <a:lnTo>
                      <a:pt x="500" y="193"/>
                    </a:lnTo>
                    <a:lnTo>
                      <a:pt x="500" y="194"/>
                    </a:lnTo>
                    <a:lnTo>
                      <a:pt x="498" y="194"/>
                    </a:lnTo>
                    <a:lnTo>
                      <a:pt x="504" y="196"/>
                    </a:lnTo>
                    <a:lnTo>
                      <a:pt x="504" y="194"/>
                    </a:lnTo>
                    <a:lnTo>
                      <a:pt x="512" y="194"/>
                    </a:lnTo>
                    <a:lnTo>
                      <a:pt x="511" y="198"/>
                    </a:lnTo>
                    <a:lnTo>
                      <a:pt x="512" y="200"/>
                    </a:lnTo>
                    <a:lnTo>
                      <a:pt x="511" y="201"/>
                    </a:lnTo>
                    <a:lnTo>
                      <a:pt x="512" y="203"/>
                    </a:lnTo>
                    <a:lnTo>
                      <a:pt x="512" y="207"/>
                    </a:lnTo>
                    <a:lnTo>
                      <a:pt x="514" y="209"/>
                    </a:lnTo>
                    <a:lnTo>
                      <a:pt x="514" y="207"/>
                    </a:lnTo>
                    <a:lnTo>
                      <a:pt x="514" y="209"/>
                    </a:lnTo>
                    <a:lnTo>
                      <a:pt x="516" y="205"/>
                    </a:lnTo>
                    <a:lnTo>
                      <a:pt x="516" y="200"/>
                    </a:lnTo>
                    <a:lnTo>
                      <a:pt x="518" y="200"/>
                    </a:lnTo>
                    <a:lnTo>
                      <a:pt x="518" y="203"/>
                    </a:lnTo>
                    <a:lnTo>
                      <a:pt x="518" y="203"/>
                    </a:lnTo>
                    <a:lnTo>
                      <a:pt x="518" y="207"/>
                    </a:lnTo>
                    <a:lnTo>
                      <a:pt x="518" y="209"/>
                    </a:lnTo>
                    <a:lnTo>
                      <a:pt x="520" y="210"/>
                    </a:lnTo>
                    <a:lnTo>
                      <a:pt x="521" y="209"/>
                    </a:lnTo>
                    <a:lnTo>
                      <a:pt x="523" y="212"/>
                    </a:lnTo>
                    <a:lnTo>
                      <a:pt x="527" y="212"/>
                    </a:lnTo>
                    <a:lnTo>
                      <a:pt x="529" y="221"/>
                    </a:lnTo>
                    <a:lnTo>
                      <a:pt x="527" y="223"/>
                    </a:lnTo>
                    <a:lnTo>
                      <a:pt x="525" y="223"/>
                    </a:lnTo>
                    <a:lnTo>
                      <a:pt x="521" y="225"/>
                    </a:lnTo>
                    <a:lnTo>
                      <a:pt x="521" y="223"/>
                    </a:lnTo>
                    <a:lnTo>
                      <a:pt x="521" y="226"/>
                    </a:lnTo>
                    <a:lnTo>
                      <a:pt x="529" y="235"/>
                    </a:lnTo>
                    <a:lnTo>
                      <a:pt x="530" y="237"/>
                    </a:lnTo>
                    <a:lnTo>
                      <a:pt x="530" y="230"/>
                    </a:lnTo>
                    <a:lnTo>
                      <a:pt x="532" y="230"/>
                    </a:lnTo>
                    <a:lnTo>
                      <a:pt x="534" y="232"/>
                    </a:lnTo>
                    <a:lnTo>
                      <a:pt x="537" y="228"/>
                    </a:lnTo>
                    <a:lnTo>
                      <a:pt x="539" y="230"/>
                    </a:lnTo>
                    <a:lnTo>
                      <a:pt x="536" y="225"/>
                    </a:lnTo>
                    <a:lnTo>
                      <a:pt x="539" y="221"/>
                    </a:lnTo>
                    <a:lnTo>
                      <a:pt x="539" y="221"/>
                    </a:lnTo>
                    <a:lnTo>
                      <a:pt x="536" y="221"/>
                    </a:lnTo>
                    <a:lnTo>
                      <a:pt x="530" y="210"/>
                    </a:lnTo>
                    <a:lnTo>
                      <a:pt x="532" y="209"/>
                    </a:lnTo>
                    <a:lnTo>
                      <a:pt x="532" y="203"/>
                    </a:lnTo>
                    <a:lnTo>
                      <a:pt x="530" y="201"/>
                    </a:lnTo>
                    <a:lnTo>
                      <a:pt x="530" y="200"/>
                    </a:lnTo>
                    <a:lnTo>
                      <a:pt x="527" y="198"/>
                    </a:lnTo>
                    <a:lnTo>
                      <a:pt x="525" y="194"/>
                    </a:lnTo>
                    <a:lnTo>
                      <a:pt x="529" y="191"/>
                    </a:lnTo>
                    <a:lnTo>
                      <a:pt x="530" y="191"/>
                    </a:lnTo>
                    <a:lnTo>
                      <a:pt x="530" y="189"/>
                    </a:lnTo>
                    <a:lnTo>
                      <a:pt x="532" y="187"/>
                    </a:lnTo>
                    <a:lnTo>
                      <a:pt x="530" y="187"/>
                    </a:lnTo>
                    <a:lnTo>
                      <a:pt x="532" y="182"/>
                    </a:lnTo>
                    <a:lnTo>
                      <a:pt x="536" y="182"/>
                    </a:lnTo>
                    <a:lnTo>
                      <a:pt x="539" y="180"/>
                    </a:lnTo>
                    <a:lnTo>
                      <a:pt x="539" y="178"/>
                    </a:lnTo>
                    <a:lnTo>
                      <a:pt x="539" y="180"/>
                    </a:lnTo>
                    <a:lnTo>
                      <a:pt x="546" y="180"/>
                    </a:lnTo>
                    <a:lnTo>
                      <a:pt x="546" y="176"/>
                    </a:lnTo>
                    <a:lnTo>
                      <a:pt x="548" y="175"/>
                    </a:lnTo>
                    <a:lnTo>
                      <a:pt x="552" y="175"/>
                    </a:lnTo>
                    <a:lnTo>
                      <a:pt x="552" y="171"/>
                    </a:lnTo>
                    <a:lnTo>
                      <a:pt x="554" y="169"/>
                    </a:lnTo>
                    <a:lnTo>
                      <a:pt x="554" y="173"/>
                    </a:lnTo>
                    <a:lnTo>
                      <a:pt x="555" y="168"/>
                    </a:lnTo>
                    <a:lnTo>
                      <a:pt x="557" y="166"/>
                    </a:lnTo>
                    <a:lnTo>
                      <a:pt x="557" y="164"/>
                    </a:lnTo>
                    <a:lnTo>
                      <a:pt x="561" y="162"/>
                    </a:lnTo>
                    <a:lnTo>
                      <a:pt x="559" y="160"/>
                    </a:lnTo>
                    <a:lnTo>
                      <a:pt x="561" y="159"/>
                    </a:lnTo>
                    <a:lnTo>
                      <a:pt x="561" y="155"/>
                    </a:lnTo>
                    <a:lnTo>
                      <a:pt x="559" y="157"/>
                    </a:lnTo>
                    <a:lnTo>
                      <a:pt x="559" y="155"/>
                    </a:lnTo>
                    <a:lnTo>
                      <a:pt x="548" y="160"/>
                    </a:lnTo>
                    <a:lnTo>
                      <a:pt x="552" y="162"/>
                    </a:lnTo>
                    <a:lnTo>
                      <a:pt x="546" y="164"/>
                    </a:lnTo>
                    <a:lnTo>
                      <a:pt x="548" y="168"/>
                    </a:lnTo>
                    <a:lnTo>
                      <a:pt x="548" y="166"/>
                    </a:lnTo>
                    <a:lnTo>
                      <a:pt x="548" y="171"/>
                    </a:lnTo>
                    <a:lnTo>
                      <a:pt x="548" y="173"/>
                    </a:lnTo>
                    <a:lnTo>
                      <a:pt x="546" y="171"/>
                    </a:lnTo>
                    <a:lnTo>
                      <a:pt x="548" y="169"/>
                    </a:lnTo>
                    <a:lnTo>
                      <a:pt x="546" y="169"/>
                    </a:lnTo>
                    <a:lnTo>
                      <a:pt x="546" y="168"/>
                    </a:lnTo>
                    <a:lnTo>
                      <a:pt x="543" y="168"/>
                    </a:lnTo>
                    <a:lnTo>
                      <a:pt x="541" y="169"/>
                    </a:lnTo>
                    <a:lnTo>
                      <a:pt x="539" y="173"/>
                    </a:lnTo>
                    <a:lnTo>
                      <a:pt x="539" y="171"/>
                    </a:lnTo>
                    <a:lnTo>
                      <a:pt x="534" y="169"/>
                    </a:lnTo>
                    <a:lnTo>
                      <a:pt x="534" y="169"/>
                    </a:lnTo>
                    <a:lnTo>
                      <a:pt x="530" y="169"/>
                    </a:lnTo>
                    <a:lnTo>
                      <a:pt x="529" y="171"/>
                    </a:lnTo>
                    <a:lnTo>
                      <a:pt x="529" y="175"/>
                    </a:lnTo>
                    <a:lnTo>
                      <a:pt x="530" y="175"/>
                    </a:lnTo>
                    <a:lnTo>
                      <a:pt x="530" y="176"/>
                    </a:lnTo>
                    <a:lnTo>
                      <a:pt x="532" y="176"/>
                    </a:lnTo>
                    <a:lnTo>
                      <a:pt x="529" y="176"/>
                    </a:lnTo>
                    <a:lnTo>
                      <a:pt x="527" y="178"/>
                    </a:lnTo>
                    <a:lnTo>
                      <a:pt x="525" y="178"/>
                    </a:lnTo>
                    <a:lnTo>
                      <a:pt x="527" y="176"/>
                    </a:lnTo>
                    <a:lnTo>
                      <a:pt x="521" y="178"/>
                    </a:lnTo>
                    <a:lnTo>
                      <a:pt x="521" y="176"/>
                    </a:lnTo>
                    <a:lnTo>
                      <a:pt x="520" y="176"/>
                    </a:lnTo>
                    <a:lnTo>
                      <a:pt x="520" y="175"/>
                    </a:lnTo>
                    <a:lnTo>
                      <a:pt x="518" y="175"/>
                    </a:lnTo>
                    <a:lnTo>
                      <a:pt x="518" y="173"/>
                    </a:lnTo>
                    <a:lnTo>
                      <a:pt x="514" y="175"/>
                    </a:lnTo>
                    <a:lnTo>
                      <a:pt x="514" y="173"/>
                    </a:lnTo>
                    <a:lnTo>
                      <a:pt x="514" y="169"/>
                    </a:lnTo>
                    <a:lnTo>
                      <a:pt x="518" y="166"/>
                    </a:lnTo>
                    <a:lnTo>
                      <a:pt x="518" y="164"/>
                    </a:lnTo>
                    <a:lnTo>
                      <a:pt x="520" y="159"/>
                    </a:lnTo>
                    <a:lnTo>
                      <a:pt x="521" y="157"/>
                    </a:lnTo>
                    <a:lnTo>
                      <a:pt x="530" y="155"/>
                    </a:lnTo>
                    <a:lnTo>
                      <a:pt x="543" y="151"/>
                    </a:lnTo>
                    <a:lnTo>
                      <a:pt x="545" y="148"/>
                    </a:lnTo>
                    <a:lnTo>
                      <a:pt x="548" y="146"/>
                    </a:lnTo>
                    <a:lnTo>
                      <a:pt x="548" y="144"/>
                    </a:lnTo>
                    <a:lnTo>
                      <a:pt x="554" y="144"/>
                    </a:lnTo>
                    <a:lnTo>
                      <a:pt x="555" y="143"/>
                    </a:lnTo>
                    <a:lnTo>
                      <a:pt x="559" y="144"/>
                    </a:lnTo>
                    <a:lnTo>
                      <a:pt x="559" y="146"/>
                    </a:lnTo>
                    <a:lnTo>
                      <a:pt x="561" y="146"/>
                    </a:lnTo>
                    <a:lnTo>
                      <a:pt x="562" y="150"/>
                    </a:lnTo>
                    <a:lnTo>
                      <a:pt x="566" y="153"/>
                    </a:lnTo>
                    <a:lnTo>
                      <a:pt x="564" y="155"/>
                    </a:lnTo>
                    <a:lnTo>
                      <a:pt x="566" y="157"/>
                    </a:lnTo>
                    <a:lnTo>
                      <a:pt x="566" y="160"/>
                    </a:lnTo>
                    <a:lnTo>
                      <a:pt x="570" y="160"/>
                    </a:lnTo>
                    <a:lnTo>
                      <a:pt x="570" y="164"/>
                    </a:lnTo>
                    <a:lnTo>
                      <a:pt x="566" y="164"/>
                    </a:lnTo>
                    <a:lnTo>
                      <a:pt x="564" y="164"/>
                    </a:lnTo>
                    <a:lnTo>
                      <a:pt x="564" y="166"/>
                    </a:lnTo>
                    <a:lnTo>
                      <a:pt x="566" y="166"/>
                    </a:lnTo>
                    <a:lnTo>
                      <a:pt x="570" y="168"/>
                    </a:lnTo>
                    <a:lnTo>
                      <a:pt x="571" y="169"/>
                    </a:lnTo>
                    <a:lnTo>
                      <a:pt x="571" y="171"/>
                    </a:lnTo>
                    <a:lnTo>
                      <a:pt x="575" y="173"/>
                    </a:lnTo>
                    <a:lnTo>
                      <a:pt x="580" y="175"/>
                    </a:lnTo>
                    <a:lnTo>
                      <a:pt x="579" y="175"/>
                    </a:lnTo>
                    <a:lnTo>
                      <a:pt x="580" y="180"/>
                    </a:lnTo>
                    <a:lnTo>
                      <a:pt x="582" y="184"/>
                    </a:lnTo>
                    <a:lnTo>
                      <a:pt x="584" y="182"/>
                    </a:lnTo>
                    <a:lnTo>
                      <a:pt x="589" y="184"/>
                    </a:lnTo>
                    <a:lnTo>
                      <a:pt x="591" y="182"/>
                    </a:lnTo>
                    <a:lnTo>
                      <a:pt x="595" y="184"/>
                    </a:lnTo>
                    <a:lnTo>
                      <a:pt x="595" y="182"/>
                    </a:lnTo>
                    <a:lnTo>
                      <a:pt x="596" y="182"/>
                    </a:lnTo>
                    <a:lnTo>
                      <a:pt x="598" y="180"/>
                    </a:lnTo>
                    <a:lnTo>
                      <a:pt x="598" y="176"/>
                    </a:lnTo>
                    <a:lnTo>
                      <a:pt x="602" y="180"/>
                    </a:lnTo>
                    <a:lnTo>
                      <a:pt x="602" y="184"/>
                    </a:lnTo>
                    <a:lnTo>
                      <a:pt x="609" y="191"/>
                    </a:lnTo>
                    <a:lnTo>
                      <a:pt x="611" y="194"/>
                    </a:lnTo>
                    <a:lnTo>
                      <a:pt x="614" y="194"/>
                    </a:lnTo>
                    <a:lnTo>
                      <a:pt x="618" y="198"/>
                    </a:lnTo>
                    <a:lnTo>
                      <a:pt x="620" y="198"/>
                    </a:lnTo>
                    <a:lnTo>
                      <a:pt x="620" y="196"/>
                    </a:lnTo>
                    <a:lnTo>
                      <a:pt x="623" y="196"/>
                    </a:lnTo>
                    <a:lnTo>
                      <a:pt x="623" y="194"/>
                    </a:lnTo>
                    <a:lnTo>
                      <a:pt x="625" y="196"/>
                    </a:lnTo>
                    <a:lnTo>
                      <a:pt x="627" y="196"/>
                    </a:lnTo>
                    <a:lnTo>
                      <a:pt x="630" y="198"/>
                    </a:lnTo>
                    <a:lnTo>
                      <a:pt x="636" y="194"/>
                    </a:lnTo>
                    <a:lnTo>
                      <a:pt x="643" y="196"/>
                    </a:lnTo>
                    <a:lnTo>
                      <a:pt x="646" y="194"/>
                    </a:lnTo>
                    <a:lnTo>
                      <a:pt x="650" y="191"/>
                    </a:lnTo>
                    <a:lnTo>
                      <a:pt x="661" y="193"/>
                    </a:lnTo>
                    <a:lnTo>
                      <a:pt x="662" y="193"/>
                    </a:lnTo>
                    <a:lnTo>
                      <a:pt x="668" y="196"/>
                    </a:lnTo>
                    <a:lnTo>
                      <a:pt x="668" y="196"/>
                    </a:lnTo>
                    <a:lnTo>
                      <a:pt x="670" y="194"/>
                    </a:lnTo>
                    <a:lnTo>
                      <a:pt x="670" y="196"/>
                    </a:lnTo>
                    <a:lnTo>
                      <a:pt x="677" y="194"/>
                    </a:lnTo>
                    <a:lnTo>
                      <a:pt x="680" y="194"/>
                    </a:lnTo>
                    <a:lnTo>
                      <a:pt x="679" y="191"/>
                    </a:lnTo>
                    <a:lnTo>
                      <a:pt x="679" y="191"/>
                    </a:lnTo>
                    <a:lnTo>
                      <a:pt x="677" y="187"/>
                    </a:lnTo>
                    <a:lnTo>
                      <a:pt x="675" y="184"/>
                    </a:lnTo>
                    <a:lnTo>
                      <a:pt x="677" y="182"/>
                    </a:lnTo>
                    <a:lnTo>
                      <a:pt x="679" y="182"/>
                    </a:lnTo>
                    <a:lnTo>
                      <a:pt x="679" y="184"/>
                    </a:lnTo>
                    <a:lnTo>
                      <a:pt x="680" y="185"/>
                    </a:lnTo>
                    <a:lnTo>
                      <a:pt x="682" y="187"/>
                    </a:lnTo>
                    <a:lnTo>
                      <a:pt x="682" y="191"/>
                    </a:lnTo>
                    <a:lnTo>
                      <a:pt x="684" y="194"/>
                    </a:lnTo>
                    <a:lnTo>
                      <a:pt x="687" y="196"/>
                    </a:lnTo>
                    <a:lnTo>
                      <a:pt x="689" y="198"/>
                    </a:lnTo>
                    <a:lnTo>
                      <a:pt x="693" y="200"/>
                    </a:lnTo>
                    <a:lnTo>
                      <a:pt x="695" y="201"/>
                    </a:lnTo>
                    <a:lnTo>
                      <a:pt x="698" y="201"/>
                    </a:lnTo>
                    <a:lnTo>
                      <a:pt x="700" y="198"/>
                    </a:lnTo>
                    <a:lnTo>
                      <a:pt x="700" y="187"/>
                    </a:lnTo>
                    <a:lnTo>
                      <a:pt x="698" y="187"/>
                    </a:lnTo>
                    <a:lnTo>
                      <a:pt x="698" y="191"/>
                    </a:lnTo>
                    <a:lnTo>
                      <a:pt x="696" y="191"/>
                    </a:lnTo>
                    <a:lnTo>
                      <a:pt x="696" y="187"/>
                    </a:lnTo>
                    <a:lnTo>
                      <a:pt x="695" y="185"/>
                    </a:lnTo>
                    <a:lnTo>
                      <a:pt x="689" y="187"/>
                    </a:lnTo>
                    <a:lnTo>
                      <a:pt x="687" y="189"/>
                    </a:lnTo>
                    <a:lnTo>
                      <a:pt x="687" y="193"/>
                    </a:lnTo>
                    <a:lnTo>
                      <a:pt x="686" y="193"/>
                    </a:lnTo>
                    <a:lnTo>
                      <a:pt x="684" y="185"/>
                    </a:lnTo>
                    <a:lnTo>
                      <a:pt x="680" y="180"/>
                    </a:lnTo>
                    <a:lnTo>
                      <a:pt x="682" y="182"/>
                    </a:lnTo>
                    <a:lnTo>
                      <a:pt x="682" y="176"/>
                    </a:lnTo>
                    <a:lnTo>
                      <a:pt x="679" y="175"/>
                    </a:lnTo>
                    <a:lnTo>
                      <a:pt x="679" y="173"/>
                    </a:lnTo>
                    <a:lnTo>
                      <a:pt x="677" y="168"/>
                    </a:lnTo>
                    <a:lnTo>
                      <a:pt x="679" y="168"/>
                    </a:lnTo>
                    <a:lnTo>
                      <a:pt x="680" y="171"/>
                    </a:lnTo>
                    <a:lnTo>
                      <a:pt x="682" y="169"/>
                    </a:lnTo>
                    <a:lnTo>
                      <a:pt x="682" y="168"/>
                    </a:lnTo>
                    <a:lnTo>
                      <a:pt x="684" y="168"/>
                    </a:lnTo>
                    <a:lnTo>
                      <a:pt x="686" y="169"/>
                    </a:lnTo>
                    <a:lnTo>
                      <a:pt x="691" y="169"/>
                    </a:lnTo>
                    <a:lnTo>
                      <a:pt x="691" y="168"/>
                    </a:lnTo>
                    <a:lnTo>
                      <a:pt x="687" y="162"/>
                    </a:lnTo>
                    <a:lnTo>
                      <a:pt x="689" y="160"/>
                    </a:lnTo>
                    <a:lnTo>
                      <a:pt x="693" y="162"/>
                    </a:lnTo>
                    <a:lnTo>
                      <a:pt x="693" y="164"/>
                    </a:lnTo>
                    <a:lnTo>
                      <a:pt x="696" y="168"/>
                    </a:lnTo>
                    <a:lnTo>
                      <a:pt x="695" y="164"/>
                    </a:lnTo>
                    <a:lnTo>
                      <a:pt x="698" y="164"/>
                    </a:lnTo>
                    <a:lnTo>
                      <a:pt x="700" y="168"/>
                    </a:lnTo>
                    <a:lnTo>
                      <a:pt x="705" y="171"/>
                    </a:lnTo>
                    <a:lnTo>
                      <a:pt x="704" y="173"/>
                    </a:lnTo>
                    <a:lnTo>
                      <a:pt x="705" y="175"/>
                    </a:lnTo>
                    <a:lnTo>
                      <a:pt x="711" y="171"/>
                    </a:lnTo>
                    <a:lnTo>
                      <a:pt x="711" y="175"/>
                    </a:lnTo>
                    <a:lnTo>
                      <a:pt x="709" y="176"/>
                    </a:lnTo>
                    <a:lnTo>
                      <a:pt x="709" y="180"/>
                    </a:lnTo>
                    <a:lnTo>
                      <a:pt x="707" y="182"/>
                    </a:lnTo>
                    <a:lnTo>
                      <a:pt x="709" y="184"/>
                    </a:lnTo>
                    <a:lnTo>
                      <a:pt x="711" y="182"/>
                    </a:lnTo>
                    <a:lnTo>
                      <a:pt x="712" y="185"/>
                    </a:lnTo>
                    <a:lnTo>
                      <a:pt x="712" y="178"/>
                    </a:lnTo>
                    <a:lnTo>
                      <a:pt x="718" y="175"/>
                    </a:lnTo>
                    <a:lnTo>
                      <a:pt x="720" y="175"/>
                    </a:lnTo>
                    <a:lnTo>
                      <a:pt x="718" y="185"/>
                    </a:lnTo>
                    <a:lnTo>
                      <a:pt x="716" y="191"/>
                    </a:lnTo>
                    <a:lnTo>
                      <a:pt x="716" y="196"/>
                    </a:lnTo>
                    <a:lnTo>
                      <a:pt x="718" y="200"/>
                    </a:lnTo>
                    <a:lnTo>
                      <a:pt x="712" y="203"/>
                    </a:lnTo>
                    <a:lnTo>
                      <a:pt x="714" y="209"/>
                    </a:lnTo>
                    <a:lnTo>
                      <a:pt x="718" y="209"/>
                    </a:lnTo>
                    <a:lnTo>
                      <a:pt x="718" y="216"/>
                    </a:lnTo>
                    <a:lnTo>
                      <a:pt x="723" y="210"/>
                    </a:lnTo>
                    <a:lnTo>
                      <a:pt x="725" y="212"/>
                    </a:lnTo>
                    <a:lnTo>
                      <a:pt x="727" y="210"/>
                    </a:lnTo>
                    <a:lnTo>
                      <a:pt x="727" y="212"/>
                    </a:lnTo>
                    <a:lnTo>
                      <a:pt x="725" y="214"/>
                    </a:lnTo>
                    <a:lnTo>
                      <a:pt x="727" y="218"/>
                    </a:lnTo>
                    <a:lnTo>
                      <a:pt x="730" y="218"/>
                    </a:lnTo>
                    <a:lnTo>
                      <a:pt x="732" y="212"/>
                    </a:lnTo>
                    <a:lnTo>
                      <a:pt x="730" y="209"/>
                    </a:lnTo>
                    <a:lnTo>
                      <a:pt x="730" y="203"/>
                    </a:lnTo>
                    <a:lnTo>
                      <a:pt x="728" y="200"/>
                    </a:lnTo>
                    <a:lnTo>
                      <a:pt x="725" y="196"/>
                    </a:lnTo>
                    <a:lnTo>
                      <a:pt x="727" y="185"/>
                    </a:lnTo>
                    <a:lnTo>
                      <a:pt x="725" y="182"/>
                    </a:lnTo>
                    <a:lnTo>
                      <a:pt x="727" y="182"/>
                    </a:lnTo>
                    <a:lnTo>
                      <a:pt x="728" y="180"/>
                    </a:lnTo>
                    <a:lnTo>
                      <a:pt x="730" y="182"/>
                    </a:lnTo>
                    <a:lnTo>
                      <a:pt x="730" y="184"/>
                    </a:lnTo>
                    <a:lnTo>
                      <a:pt x="732" y="182"/>
                    </a:lnTo>
                    <a:lnTo>
                      <a:pt x="734" y="182"/>
                    </a:lnTo>
                    <a:lnTo>
                      <a:pt x="739" y="184"/>
                    </a:lnTo>
                    <a:lnTo>
                      <a:pt x="739" y="184"/>
                    </a:lnTo>
                    <a:lnTo>
                      <a:pt x="741" y="180"/>
                    </a:lnTo>
                    <a:lnTo>
                      <a:pt x="743" y="178"/>
                    </a:lnTo>
                    <a:lnTo>
                      <a:pt x="746" y="175"/>
                    </a:lnTo>
                    <a:lnTo>
                      <a:pt x="746" y="173"/>
                    </a:lnTo>
                    <a:lnTo>
                      <a:pt x="748" y="168"/>
                    </a:lnTo>
                    <a:lnTo>
                      <a:pt x="757" y="162"/>
                    </a:lnTo>
                    <a:lnTo>
                      <a:pt x="759" y="159"/>
                    </a:lnTo>
                    <a:lnTo>
                      <a:pt x="755" y="159"/>
                    </a:lnTo>
                    <a:lnTo>
                      <a:pt x="755" y="144"/>
                    </a:lnTo>
                    <a:lnTo>
                      <a:pt x="750" y="141"/>
                    </a:lnTo>
                    <a:lnTo>
                      <a:pt x="750" y="144"/>
                    </a:lnTo>
                    <a:lnTo>
                      <a:pt x="750" y="146"/>
                    </a:lnTo>
                    <a:lnTo>
                      <a:pt x="750" y="150"/>
                    </a:lnTo>
                    <a:lnTo>
                      <a:pt x="752" y="148"/>
                    </a:lnTo>
                    <a:lnTo>
                      <a:pt x="753" y="146"/>
                    </a:lnTo>
                    <a:lnTo>
                      <a:pt x="750" y="153"/>
                    </a:lnTo>
                    <a:lnTo>
                      <a:pt x="743" y="155"/>
                    </a:lnTo>
                    <a:lnTo>
                      <a:pt x="739" y="153"/>
                    </a:lnTo>
                    <a:lnTo>
                      <a:pt x="741" y="151"/>
                    </a:lnTo>
                    <a:lnTo>
                      <a:pt x="741" y="144"/>
                    </a:lnTo>
                    <a:lnTo>
                      <a:pt x="743" y="144"/>
                    </a:lnTo>
                    <a:lnTo>
                      <a:pt x="745" y="144"/>
                    </a:lnTo>
                    <a:lnTo>
                      <a:pt x="746" y="137"/>
                    </a:lnTo>
                    <a:lnTo>
                      <a:pt x="746" y="135"/>
                    </a:lnTo>
                    <a:lnTo>
                      <a:pt x="745" y="137"/>
                    </a:lnTo>
                    <a:lnTo>
                      <a:pt x="746" y="132"/>
                    </a:lnTo>
                    <a:lnTo>
                      <a:pt x="748" y="126"/>
                    </a:lnTo>
                    <a:lnTo>
                      <a:pt x="753" y="125"/>
                    </a:lnTo>
                    <a:lnTo>
                      <a:pt x="755" y="123"/>
                    </a:lnTo>
                    <a:lnTo>
                      <a:pt x="752" y="128"/>
                    </a:lnTo>
                    <a:lnTo>
                      <a:pt x="752" y="132"/>
                    </a:lnTo>
                    <a:lnTo>
                      <a:pt x="753" y="134"/>
                    </a:lnTo>
                    <a:lnTo>
                      <a:pt x="757" y="130"/>
                    </a:lnTo>
                    <a:lnTo>
                      <a:pt x="757" y="125"/>
                    </a:lnTo>
                    <a:lnTo>
                      <a:pt x="755" y="119"/>
                    </a:lnTo>
                    <a:lnTo>
                      <a:pt x="753" y="119"/>
                    </a:lnTo>
                    <a:lnTo>
                      <a:pt x="748" y="123"/>
                    </a:lnTo>
                    <a:lnTo>
                      <a:pt x="745" y="123"/>
                    </a:lnTo>
                    <a:lnTo>
                      <a:pt x="741" y="114"/>
                    </a:lnTo>
                    <a:lnTo>
                      <a:pt x="739" y="112"/>
                    </a:lnTo>
                    <a:lnTo>
                      <a:pt x="739" y="116"/>
                    </a:lnTo>
                    <a:lnTo>
                      <a:pt x="737" y="118"/>
                    </a:lnTo>
                    <a:lnTo>
                      <a:pt x="736" y="116"/>
                    </a:lnTo>
                    <a:lnTo>
                      <a:pt x="736" y="114"/>
                    </a:lnTo>
                    <a:lnTo>
                      <a:pt x="730" y="112"/>
                    </a:lnTo>
                    <a:lnTo>
                      <a:pt x="730" y="109"/>
                    </a:lnTo>
                    <a:lnTo>
                      <a:pt x="730" y="107"/>
                    </a:lnTo>
                    <a:lnTo>
                      <a:pt x="723" y="109"/>
                    </a:lnTo>
                    <a:lnTo>
                      <a:pt x="718" y="105"/>
                    </a:lnTo>
                    <a:lnTo>
                      <a:pt x="718" y="103"/>
                    </a:lnTo>
                    <a:lnTo>
                      <a:pt x="718" y="101"/>
                    </a:lnTo>
                    <a:lnTo>
                      <a:pt x="712" y="98"/>
                    </a:lnTo>
                    <a:lnTo>
                      <a:pt x="712" y="96"/>
                    </a:lnTo>
                    <a:lnTo>
                      <a:pt x="711" y="93"/>
                    </a:lnTo>
                    <a:lnTo>
                      <a:pt x="711" y="78"/>
                    </a:lnTo>
                    <a:lnTo>
                      <a:pt x="711" y="76"/>
                    </a:lnTo>
                    <a:lnTo>
                      <a:pt x="712" y="76"/>
                    </a:lnTo>
                    <a:lnTo>
                      <a:pt x="716" y="69"/>
                    </a:lnTo>
                    <a:lnTo>
                      <a:pt x="716" y="69"/>
                    </a:lnTo>
                    <a:lnTo>
                      <a:pt x="718" y="71"/>
                    </a:lnTo>
                    <a:lnTo>
                      <a:pt x="718" y="69"/>
                    </a:lnTo>
                    <a:lnTo>
                      <a:pt x="718" y="66"/>
                    </a:lnTo>
                    <a:lnTo>
                      <a:pt x="718" y="68"/>
                    </a:lnTo>
                    <a:lnTo>
                      <a:pt x="714" y="60"/>
                    </a:lnTo>
                    <a:lnTo>
                      <a:pt x="712" y="57"/>
                    </a:lnTo>
                    <a:lnTo>
                      <a:pt x="712" y="50"/>
                    </a:lnTo>
                    <a:lnTo>
                      <a:pt x="714" y="46"/>
                    </a:lnTo>
                    <a:lnTo>
                      <a:pt x="714" y="46"/>
                    </a:lnTo>
                    <a:lnTo>
                      <a:pt x="714" y="35"/>
                    </a:lnTo>
                    <a:lnTo>
                      <a:pt x="716" y="35"/>
                    </a:lnTo>
                    <a:lnTo>
                      <a:pt x="716" y="35"/>
                    </a:lnTo>
                    <a:lnTo>
                      <a:pt x="718" y="34"/>
                    </a:lnTo>
                    <a:lnTo>
                      <a:pt x="718" y="32"/>
                    </a:lnTo>
                    <a:lnTo>
                      <a:pt x="720" y="30"/>
                    </a:lnTo>
                    <a:lnTo>
                      <a:pt x="725" y="37"/>
                    </a:lnTo>
                    <a:lnTo>
                      <a:pt x="727" y="37"/>
                    </a:lnTo>
                    <a:lnTo>
                      <a:pt x="727" y="32"/>
                    </a:lnTo>
                    <a:lnTo>
                      <a:pt x="727" y="26"/>
                    </a:lnTo>
                    <a:lnTo>
                      <a:pt x="725" y="25"/>
                    </a:lnTo>
                    <a:lnTo>
                      <a:pt x="723" y="23"/>
                    </a:lnTo>
                    <a:lnTo>
                      <a:pt x="723" y="19"/>
                    </a:lnTo>
                    <a:lnTo>
                      <a:pt x="728" y="10"/>
                    </a:lnTo>
                    <a:lnTo>
                      <a:pt x="732" y="1"/>
                    </a:lnTo>
                    <a:lnTo>
                      <a:pt x="736" y="0"/>
                    </a:lnTo>
                    <a:lnTo>
                      <a:pt x="737" y="1"/>
                    </a:lnTo>
                    <a:lnTo>
                      <a:pt x="741" y="0"/>
                    </a:lnTo>
                    <a:lnTo>
                      <a:pt x="743" y="3"/>
                    </a:lnTo>
                    <a:lnTo>
                      <a:pt x="743" y="5"/>
                    </a:lnTo>
                    <a:lnTo>
                      <a:pt x="743" y="7"/>
                    </a:lnTo>
                    <a:lnTo>
                      <a:pt x="741" y="10"/>
                    </a:lnTo>
                    <a:lnTo>
                      <a:pt x="743" y="12"/>
                    </a:lnTo>
                    <a:lnTo>
                      <a:pt x="745" y="10"/>
                    </a:lnTo>
                    <a:lnTo>
                      <a:pt x="745" y="16"/>
                    </a:lnTo>
                    <a:lnTo>
                      <a:pt x="746" y="12"/>
                    </a:lnTo>
                    <a:lnTo>
                      <a:pt x="748" y="10"/>
                    </a:lnTo>
                    <a:lnTo>
                      <a:pt x="752" y="14"/>
                    </a:lnTo>
                    <a:lnTo>
                      <a:pt x="755" y="10"/>
                    </a:lnTo>
                    <a:lnTo>
                      <a:pt x="755" y="19"/>
                    </a:lnTo>
                    <a:lnTo>
                      <a:pt x="757" y="23"/>
                    </a:lnTo>
                    <a:lnTo>
                      <a:pt x="759" y="23"/>
                    </a:lnTo>
                    <a:lnTo>
                      <a:pt x="766" y="34"/>
                    </a:lnTo>
                    <a:lnTo>
                      <a:pt x="768" y="55"/>
                    </a:lnTo>
                    <a:lnTo>
                      <a:pt x="768" y="55"/>
                    </a:lnTo>
                    <a:lnTo>
                      <a:pt x="768" y="59"/>
                    </a:lnTo>
                    <a:lnTo>
                      <a:pt x="771" y="59"/>
                    </a:lnTo>
                    <a:lnTo>
                      <a:pt x="771" y="66"/>
                    </a:lnTo>
                    <a:lnTo>
                      <a:pt x="777" y="64"/>
                    </a:lnTo>
                    <a:lnTo>
                      <a:pt x="778" y="68"/>
                    </a:lnTo>
                    <a:lnTo>
                      <a:pt x="778" y="73"/>
                    </a:lnTo>
                    <a:lnTo>
                      <a:pt x="782" y="80"/>
                    </a:lnTo>
                    <a:lnTo>
                      <a:pt x="782" y="84"/>
                    </a:lnTo>
                    <a:lnTo>
                      <a:pt x="784" y="84"/>
                    </a:lnTo>
                    <a:lnTo>
                      <a:pt x="784" y="82"/>
                    </a:lnTo>
                    <a:lnTo>
                      <a:pt x="786" y="80"/>
                    </a:lnTo>
                    <a:lnTo>
                      <a:pt x="787" y="82"/>
                    </a:lnTo>
                    <a:lnTo>
                      <a:pt x="787" y="87"/>
                    </a:lnTo>
                    <a:lnTo>
                      <a:pt x="789" y="89"/>
                    </a:lnTo>
                    <a:lnTo>
                      <a:pt x="791" y="91"/>
                    </a:lnTo>
                    <a:lnTo>
                      <a:pt x="786" y="91"/>
                    </a:lnTo>
                    <a:lnTo>
                      <a:pt x="778" y="89"/>
                    </a:lnTo>
                    <a:lnTo>
                      <a:pt x="777" y="89"/>
                    </a:lnTo>
                    <a:lnTo>
                      <a:pt x="777" y="89"/>
                    </a:lnTo>
                    <a:lnTo>
                      <a:pt x="777" y="91"/>
                    </a:lnTo>
                    <a:lnTo>
                      <a:pt x="775" y="93"/>
                    </a:lnTo>
                    <a:lnTo>
                      <a:pt x="775" y="93"/>
                    </a:lnTo>
                    <a:lnTo>
                      <a:pt x="780" y="94"/>
                    </a:lnTo>
                    <a:lnTo>
                      <a:pt x="784" y="98"/>
                    </a:lnTo>
                    <a:lnTo>
                      <a:pt x="780" y="103"/>
                    </a:lnTo>
                    <a:lnTo>
                      <a:pt x="778" y="103"/>
                    </a:lnTo>
                    <a:lnTo>
                      <a:pt x="777" y="105"/>
                    </a:lnTo>
                    <a:lnTo>
                      <a:pt x="775" y="105"/>
                    </a:lnTo>
                    <a:lnTo>
                      <a:pt x="773" y="107"/>
                    </a:lnTo>
                    <a:lnTo>
                      <a:pt x="771" y="109"/>
                    </a:lnTo>
                    <a:lnTo>
                      <a:pt x="773" y="110"/>
                    </a:lnTo>
                    <a:lnTo>
                      <a:pt x="771" y="112"/>
                    </a:lnTo>
                    <a:lnTo>
                      <a:pt x="777" y="112"/>
                    </a:lnTo>
                    <a:lnTo>
                      <a:pt x="780" y="118"/>
                    </a:lnTo>
                    <a:lnTo>
                      <a:pt x="784" y="119"/>
                    </a:lnTo>
                    <a:lnTo>
                      <a:pt x="789" y="119"/>
                    </a:lnTo>
                    <a:lnTo>
                      <a:pt x="791" y="114"/>
                    </a:lnTo>
                    <a:lnTo>
                      <a:pt x="793" y="114"/>
                    </a:lnTo>
                    <a:lnTo>
                      <a:pt x="795" y="116"/>
                    </a:lnTo>
                    <a:lnTo>
                      <a:pt x="793" y="118"/>
                    </a:lnTo>
                    <a:lnTo>
                      <a:pt x="795" y="118"/>
                    </a:lnTo>
                    <a:lnTo>
                      <a:pt x="796" y="121"/>
                    </a:lnTo>
                    <a:lnTo>
                      <a:pt x="796" y="119"/>
                    </a:lnTo>
                    <a:lnTo>
                      <a:pt x="800" y="121"/>
                    </a:lnTo>
                    <a:lnTo>
                      <a:pt x="802" y="119"/>
                    </a:lnTo>
                    <a:lnTo>
                      <a:pt x="802" y="123"/>
                    </a:lnTo>
                    <a:lnTo>
                      <a:pt x="802" y="126"/>
                    </a:lnTo>
                    <a:lnTo>
                      <a:pt x="800" y="128"/>
                    </a:lnTo>
                    <a:lnTo>
                      <a:pt x="796" y="126"/>
                    </a:lnTo>
                    <a:lnTo>
                      <a:pt x="795" y="126"/>
                    </a:lnTo>
                    <a:lnTo>
                      <a:pt x="793" y="126"/>
                    </a:lnTo>
                    <a:lnTo>
                      <a:pt x="800" y="137"/>
                    </a:lnTo>
                    <a:lnTo>
                      <a:pt x="803" y="137"/>
                    </a:lnTo>
                    <a:lnTo>
                      <a:pt x="803" y="141"/>
                    </a:lnTo>
                    <a:lnTo>
                      <a:pt x="805" y="144"/>
                    </a:lnTo>
                    <a:lnTo>
                      <a:pt x="805" y="146"/>
                    </a:lnTo>
                    <a:lnTo>
                      <a:pt x="809" y="151"/>
                    </a:lnTo>
                    <a:lnTo>
                      <a:pt x="807" y="164"/>
                    </a:lnTo>
                    <a:lnTo>
                      <a:pt x="811" y="173"/>
                    </a:lnTo>
                    <a:lnTo>
                      <a:pt x="816" y="164"/>
                    </a:lnTo>
                    <a:lnTo>
                      <a:pt x="816" y="157"/>
                    </a:lnTo>
                    <a:lnTo>
                      <a:pt x="816" y="155"/>
                    </a:lnTo>
                    <a:lnTo>
                      <a:pt x="818" y="155"/>
                    </a:lnTo>
                    <a:lnTo>
                      <a:pt x="818" y="141"/>
                    </a:lnTo>
                    <a:lnTo>
                      <a:pt x="821" y="135"/>
                    </a:lnTo>
                    <a:lnTo>
                      <a:pt x="823" y="132"/>
                    </a:lnTo>
                    <a:lnTo>
                      <a:pt x="827" y="130"/>
                    </a:lnTo>
                    <a:lnTo>
                      <a:pt x="830" y="130"/>
                    </a:lnTo>
                    <a:lnTo>
                      <a:pt x="832" y="135"/>
                    </a:lnTo>
                    <a:lnTo>
                      <a:pt x="836" y="141"/>
                    </a:lnTo>
                    <a:lnTo>
                      <a:pt x="845" y="148"/>
                    </a:lnTo>
                    <a:lnTo>
                      <a:pt x="850" y="173"/>
                    </a:lnTo>
                    <a:lnTo>
                      <a:pt x="846" y="175"/>
                    </a:lnTo>
                    <a:lnTo>
                      <a:pt x="845" y="175"/>
                    </a:lnTo>
                    <a:lnTo>
                      <a:pt x="843" y="173"/>
                    </a:lnTo>
                    <a:lnTo>
                      <a:pt x="843" y="168"/>
                    </a:lnTo>
                    <a:lnTo>
                      <a:pt x="841" y="175"/>
                    </a:lnTo>
                    <a:lnTo>
                      <a:pt x="841" y="180"/>
                    </a:lnTo>
                    <a:lnTo>
                      <a:pt x="841" y="187"/>
                    </a:lnTo>
                    <a:lnTo>
                      <a:pt x="853" y="214"/>
                    </a:lnTo>
                    <a:lnTo>
                      <a:pt x="857" y="218"/>
                    </a:lnTo>
                    <a:lnTo>
                      <a:pt x="861" y="218"/>
                    </a:lnTo>
                    <a:lnTo>
                      <a:pt x="862" y="210"/>
                    </a:lnTo>
                    <a:lnTo>
                      <a:pt x="864" y="209"/>
                    </a:lnTo>
                    <a:lnTo>
                      <a:pt x="866" y="210"/>
                    </a:lnTo>
                    <a:lnTo>
                      <a:pt x="868" y="209"/>
                    </a:lnTo>
                    <a:lnTo>
                      <a:pt x="868" y="210"/>
                    </a:lnTo>
                    <a:lnTo>
                      <a:pt x="870" y="210"/>
                    </a:lnTo>
                    <a:lnTo>
                      <a:pt x="871" y="200"/>
                    </a:lnTo>
                    <a:lnTo>
                      <a:pt x="873" y="191"/>
                    </a:lnTo>
                    <a:lnTo>
                      <a:pt x="877" y="187"/>
                    </a:lnTo>
                    <a:lnTo>
                      <a:pt x="880" y="178"/>
                    </a:lnTo>
                    <a:lnTo>
                      <a:pt x="880" y="173"/>
                    </a:lnTo>
                    <a:lnTo>
                      <a:pt x="882" y="171"/>
                    </a:lnTo>
                    <a:lnTo>
                      <a:pt x="882" y="157"/>
                    </a:lnTo>
                    <a:lnTo>
                      <a:pt x="884" y="155"/>
                    </a:lnTo>
                    <a:lnTo>
                      <a:pt x="887" y="155"/>
                    </a:lnTo>
                    <a:lnTo>
                      <a:pt x="889" y="153"/>
                    </a:lnTo>
                    <a:lnTo>
                      <a:pt x="891" y="153"/>
                    </a:lnTo>
                    <a:lnTo>
                      <a:pt x="893" y="151"/>
                    </a:lnTo>
                    <a:lnTo>
                      <a:pt x="896" y="153"/>
                    </a:lnTo>
                    <a:lnTo>
                      <a:pt x="900" y="153"/>
                    </a:lnTo>
                    <a:lnTo>
                      <a:pt x="898" y="151"/>
                    </a:lnTo>
                    <a:lnTo>
                      <a:pt x="895" y="150"/>
                    </a:lnTo>
                    <a:lnTo>
                      <a:pt x="893" y="148"/>
                    </a:lnTo>
                    <a:lnTo>
                      <a:pt x="895" y="146"/>
                    </a:lnTo>
                    <a:lnTo>
                      <a:pt x="893" y="144"/>
                    </a:lnTo>
                    <a:lnTo>
                      <a:pt x="896" y="144"/>
                    </a:lnTo>
                    <a:lnTo>
                      <a:pt x="896" y="143"/>
                    </a:lnTo>
                    <a:lnTo>
                      <a:pt x="898" y="143"/>
                    </a:lnTo>
                    <a:lnTo>
                      <a:pt x="900" y="143"/>
                    </a:lnTo>
                    <a:lnTo>
                      <a:pt x="900" y="141"/>
                    </a:lnTo>
                    <a:lnTo>
                      <a:pt x="898" y="141"/>
                    </a:lnTo>
                    <a:lnTo>
                      <a:pt x="896" y="137"/>
                    </a:lnTo>
                    <a:lnTo>
                      <a:pt x="891" y="137"/>
                    </a:lnTo>
                    <a:lnTo>
                      <a:pt x="889" y="134"/>
                    </a:lnTo>
                    <a:lnTo>
                      <a:pt x="887" y="130"/>
                    </a:lnTo>
                    <a:lnTo>
                      <a:pt x="889" y="126"/>
                    </a:lnTo>
                    <a:lnTo>
                      <a:pt x="889" y="125"/>
                    </a:lnTo>
                    <a:lnTo>
                      <a:pt x="887" y="121"/>
                    </a:lnTo>
                    <a:lnTo>
                      <a:pt x="889" y="118"/>
                    </a:lnTo>
                    <a:lnTo>
                      <a:pt x="887" y="112"/>
                    </a:lnTo>
                    <a:lnTo>
                      <a:pt x="889" y="105"/>
                    </a:lnTo>
                    <a:lnTo>
                      <a:pt x="895" y="107"/>
                    </a:lnTo>
                    <a:lnTo>
                      <a:pt x="896" y="105"/>
                    </a:lnTo>
                    <a:lnTo>
                      <a:pt x="903" y="103"/>
                    </a:lnTo>
                    <a:lnTo>
                      <a:pt x="909" y="105"/>
                    </a:lnTo>
                    <a:lnTo>
                      <a:pt x="911" y="109"/>
                    </a:lnTo>
                    <a:lnTo>
                      <a:pt x="918" y="112"/>
                    </a:lnTo>
                    <a:lnTo>
                      <a:pt x="925" y="112"/>
                    </a:lnTo>
                    <a:lnTo>
                      <a:pt x="927" y="112"/>
                    </a:lnTo>
                    <a:lnTo>
                      <a:pt x="930" y="112"/>
                    </a:lnTo>
                    <a:lnTo>
                      <a:pt x="932" y="110"/>
                    </a:lnTo>
                    <a:lnTo>
                      <a:pt x="934" y="112"/>
                    </a:lnTo>
                    <a:lnTo>
                      <a:pt x="936" y="121"/>
                    </a:lnTo>
                    <a:lnTo>
                      <a:pt x="932" y="121"/>
                    </a:lnTo>
                    <a:lnTo>
                      <a:pt x="934" y="121"/>
                    </a:lnTo>
                    <a:lnTo>
                      <a:pt x="939" y="130"/>
                    </a:lnTo>
                    <a:lnTo>
                      <a:pt x="939" y="132"/>
                    </a:lnTo>
                    <a:lnTo>
                      <a:pt x="939" y="132"/>
                    </a:lnTo>
                    <a:lnTo>
                      <a:pt x="948" y="132"/>
                    </a:lnTo>
                    <a:lnTo>
                      <a:pt x="950" y="134"/>
                    </a:lnTo>
                    <a:lnTo>
                      <a:pt x="953" y="135"/>
                    </a:lnTo>
                    <a:lnTo>
                      <a:pt x="953" y="137"/>
                    </a:lnTo>
                    <a:lnTo>
                      <a:pt x="952" y="143"/>
                    </a:lnTo>
                    <a:lnTo>
                      <a:pt x="946" y="146"/>
                    </a:lnTo>
                    <a:lnTo>
                      <a:pt x="945" y="150"/>
                    </a:lnTo>
                    <a:lnTo>
                      <a:pt x="953" y="150"/>
                    </a:lnTo>
                    <a:lnTo>
                      <a:pt x="955" y="153"/>
                    </a:lnTo>
                    <a:lnTo>
                      <a:pt x="955" y="159"/>
                    </a:lnTo>
                    <a:lnTo>
                      <a:pt x="953" y="160"/>
                    </a:lnTo>
                    <a:lnTo>
                      <a:pt x="950" y="164"/>
                    </a:lnTo>
                    <a:lnTo>
                      <a:pt x="948" y="164"/>
                    </a:lnTo>
                    <a:lnTo>
                      <a:pt x="945" y="169"/>
                    </a:lnTo>
                    <a:lnTo>
                      <a:pt x="943" y="168"/>
                    </a:lnTo>
                    <a:lnTo>
                      <a:pt x="943" y="162"/>
                    </a:lnTo>
                    <a:lnTo>
                      <a:pt x="941" y="164"/>
                    </a:lnTo>
                    <a:lnTo>
                      <a:pt x="939" y="166"/>
                    </a:lnTo>
                    <a:lnTo>
                      <a:pt x="936" y="164"/>
                    </a:lnTo>
                    <a:lnTo>
                      <a:pt x="934" y="166"/>
                    </a:lnTo>
                    <a:lnTo>
                      <a:pt x="939" y="173"/>
                    </a:lnTo>
                    <a:lnTo>
                      <a:pt x="937" y="173"/>
                    </a:lnTo>
                    <a:lnTo>
                      <a:pt x="937" y="175"/>
                    </a:lnTo>
                    <a:lnTo>
                      <a:pt x="939" y="175"/>
                    </a:lnTo>
                    <a:lnTo>
                      <a:pt x="939" y="180"/>
                    </a:lnTo>
                    <a:lnTo>
                      <a:pt x="945" y="176"/>
                    </a:lnTo>
                    <a:lnTo>
                      <a:pt x="941" y="187"/>
                    </a:lnTo>
                    <a:lnTo>
                      <a:pt x="943" y="191"/>
                    </a:lnTo>
                    <a:lnTo>
                      <a:pt x="955" y="209"/>
                    </a:lnTo>
                    <a:lnTo>
                      <a:pt x="955" y="210"/>
                    </a:lnTo>
                    <a:lnTo>
                      <a:pt x="953" y="212"/>
                    </a:lnTo>
                    <a:lnTo>
                      <a:pt x="953" y="216"/>
                    </a:lnTo>
                    <a:lnTo>
                      <a:pt x="955" y="219"/>
                    </a:lnTo>
                    <a:lnTo>
                      <a:pt x="953" y="221"/>
                    </a:lnTo>
                    <a:lnTo>
                      <a:pt x="953" y="223"/>
                    </a:lnTo>
                    <a:lnTo>
                      <a:pt x="948" y="225"/>
                    </a:lnTo>
                    <a:lnTo>
                      <a:pt x="943" y="230"/>
                    </a:lnTo>
                    <a:lnTo>
                      <a:pt x="943" y="234"/>
                    </a:lnTo>
                    <a:lnTo>
                      <a:pt x="934" y="244"/>
                    </a:lnTo>
                    <a:lnTo>
                      <a:pt x="928" y="246"/>
                    </a:lnTo>
                    <a:lnTo>
                      <a:pt x="927" y="248"/>
                    </a:lnTo>
                    <a:lnTo>
                      <a:pt x="923" y="253"/>
                    </a:lnTo>
                    <a:lnTo>
                      <a:pt x="921" y="251"/>
                    </a:lnTo>
                    <a:lnTo>
                      <a:pt x="921" y="251"/>
                    </a:lnTo>
                    <a:lnTo>
                      <a:pt x="920" y="248"/>
                    </a:lnTo>
                    <a:lnTo>
                      <a:pt x="914" y="243"/>
                    </a:lnTo>
                    <a:lnTo>
                      <a:pt x="911" y="239"/>
                    </a:lnTo>
                    <a:lnTo>
                      <a:pt x="909" y="243"/>
                    </a:lnTo>
                    <a:lnTo>
                      <a:pt x="909" y="244"/>
                    </a:lnTo>
                    <a:lnTo>
                      <a:pt x="912" y="250"/>
                    </a:lnTo>
                    <a:lnTo>
                      <a:pt x="914" y="253"/>
                    </a:lnTo>
                    <a:lnTo>
                      <a:pt x="916" y="259"/>
                    </a:lnTo>
                    <a:lnTo>
                      <a:pt x="916" y="260"/>
                    </a:lnTo>
                    <a:lnTo>
                      <a:pt x="914" y="259"/>
                    </a:lnTo>
                    <a:lnTo>
                      <a:pt x="912" y="259"/>
                    </a:lnTo>
                    <a:lnTo>
                      <a:pt x="907" y="255"/>
                    </a:lnTo>
                    <a:lnTo>
                      <a:pt x="905" y="253"/>
                    </a:lnTo>
                    <a:lnTo>
                      <a:pt x="905" y="251"/>
                    </a:lnTo>
                    <a:lnTo>
                      <a:pt x="903" y="251"/>
                    </a:lnTo>
                    <a:lnTo>
                      <a:pt x="903" y="259"/>
                    </a:lnTo>
                    <a:lnTo>
                      <a:pt x="898" y="257"/>
                    </a:lnTo>
                    <a:lnTo>
                      <a:pt x="896" y="259"/>
                    </a:lnTo>
                    <a:lnTo>
                      <a:pt x="893" y="255"/>
                    </a:lnTo>
                    <a:lnTo>
                      <a:pt x="893" y="257"/>
                    </a:lnTo>
                    <a:lnTo>
                      <a:pt x="889" y="244"/>
                    </a:lnTo>
                    <a:lnTo>
                      <a:pt x="887" y="244"/>
                    </a:lnTo>
                    <a:lnTo>
                      <a:pt x="882" y="248"/>
                    </a:lnTo>
                    <a:lnTo>
                      <a:pt x="882" y="248"/>
                    </a:lnTo>
                    <a:lnTo>
                      <a:pt x="880" y="248"/>
                    </a:lnTo>
                    <a:lnTo>
                      <a:pt x="871" y="244"/>
                    </a:lnTo>
                    <a:lnTo>
                      <a:pt x="868" y="248"/>
                    </a:lnTo>
                    <a:lnTo>
                      <a:pt x="870" y="250"/>
                    </a:lnTo>
                    <a:lnTo>
                      <a:pt x="868" y="250"/>
                    </a:lnTo>
                    <a:lnTo>
                      <a:pt x="868" y="253"/>
                    </a:lnTo>
                    <a:lnTo>
                      <a:pt x="875" y="257"/>
                    </a:lnTo>
                    <a:lnTo>
                      <a:pt x="878" y="257"/>
                    </a:lnTo>
                    <a:lnTo>
                      <a:pt x="880" y="259"/>
                    </a:lnTo>
                    <a:lnTo>
                      <a:pt x="878" y="264"/>
                    </a:lnTo>
                    <a:lnTo>
                      <a:pt x="878" y="266"/>
                    </a:lnTo>
                    <a:lnTo>
                      <a:pt x="878" y="268"/>
                    </a:lnTo>
                    <a:lnTo>
                      <a:pt x="871" y="278"/>
                    </a:lnTo>
                    <a:lnTo>
                      <a:pt x="870" y="280"/>
                    </a:lnTo>
                    <a:lnTo>
                      <a:pt x="868" y="284"/>
                    </a:lnTo>
                    <a:lnTo>
                      <a:pt x="864" y="284"/>
                    </a:lnTo>
                    <a:lnTo>
                      <a:pt x="862" y="289"/>
                    </a:lnTo>
                    <a:lnTo>
                      <a:pt x="862" y="291"/>
                    </a:lnTo>
                    <a:lnTo>
                      <a:pt x="848" y="293"/>
                    </a:lnTo>
                    <a:lnTo>
                      <a:pt x="845" y="287"/>
                    </a:lnTo>
                    <a:lnTo>
                      <a:pt x="836" y="280"/>
                    </a:lnTo>
                    <a:lnTo>
                      <a:pt x="836" y="280"/>
                    </a:lnTo>
                    <a:lnTo>
                      <a:pt x="830" y="276"/>
                    </a:lnTo>
                    <a:lnTo>
                      <a:pt x="823" y="271"/>
                    </a:lnTo>
                    <a:lnTo>
                      <a:pt x="821" y="271"/>
                    </a:lnTo>
                    <a:lnTo>
                      <a:pt x="820" y="273"/>
                    </a:lnTo>
                    <a:lnTo>
                      <a:pt x="814" y="271"/>
                    </a:lnTo>
                    <a:lnTo>
                      <a:pt x="812" y="275"/>
                    </a:lnTo>
                    <a:lnTo>
                      <a:pt x="818" y="278"/>
                    </a:lnTo>
                    <a:lnTo>
                      <a:pt x="830" y="293"/>
                    </a:lnTo>
                    <a:lnTo>
                      <a:pt x="846" y="296"/>
                    </a:lnTo>
                    <a:lnTo>
                      <a:pt x="848" y="296"/>
                    </a:lnTo>
                    <a:lnTo>
                      <a:pt x="862" y="296"/>
                    </a:lnTo>
                    <a:lnTo>
                      <a:pt x="864" y="298"/>
                    </a:lnTo>
                    <a:lnTo>
                      <a:pt x="864" y="298"/>
                    </a:lnTo>
                    <a:lnTo>
                      <a:pt x="862" y="305"/>
                    </a:lnTo>
                    <a:lnTo>
                      <a:pt x="862" y="307"/>
                    </a:lnTo>
                    <a:lnTo>
                      <a:pt x="861" y="310"/>
                    </a:lnTo>
                    <a:lnTo>
                      <a:pt x="859" y="316"/>
                    </a:lnTo>
                    <a:lnTo>
                      <a:pt x="857" y="318"/>
                    </a:lnTo>
                    <a:lnTo>
                      <a:pt x="853" y="323"/>
                    </a:lnTo>
                    <a:lnTo>
                      <a:pt x="850" y="325"/>
                    </a:lnTo>
                    <a:lnTo>
                      <a:pt x="850" y="328"/>
                    </a:lnTo>
                    <a:lnTo>
                      <a:pt x="846" y="337"/>
                    </a:lnTo>
                    <a:lnTo>
                      <a:pt x="845" y="337"/>
                    </a:lnTo>
                    <a:lnTo>
                      <a:pt x="843" y="341"/>
                    </a:lnTo>
                    <a:lnTo>
                      <a:pt x="837" y="343"/>
                    </a:lnTo>
                    <a:lnTo>
                      <a:pt x="830" y="341"/>
                    </a:lnTo>
                    <a:lnTo>
                      <a:pt x="830" y="344"/>
                    </a:lnTo>
                    <a:lnTo>
                      <a:pt x="823" y="339"/>
                    </a:lnTo>
                    <a:lnTo>
                      <a:pt x="823" y="341"/>
                    </a:lnTo>
                    <a:lnTo>
                      <a:pt x="823" y="343"/>
                    </a:lnTo>
                    <a:lnTo>
                      <a:pt x="821" y="339"/>
                    </a:lnTo>
                    <a:lnTo>
                      <a:pt x="821" y="339"/>
                    </a:lnTo>
                    <a:lnTo>
                      <a:pt x="818" y="337"/>
                    </a:lnTo>
                    <a:lnTo>
                      <a:pt x="818" y="337"/>
                    </a:lnTo>
                    <a:lnTo>
                      <a:pt x="818" y="339"/>
                    </a:lnTo>
                    <a:lnTo>
                      <a:pt x="818" y="343"/>
                    </a:lnTo>
                    <a:lnTo>
                      <a:pt x="820" y="344"/>
                    </a:lnTo>
                    <a:lnTo>
                      <a:pt x="818" y="346"/>
                    </a:lnTo>
                    <a:lnTo>
                      <a:pt x="818" y="346"/>
                    </a:lnTo>
                    <a:lnTo>
                      <a:pt x="814" y="344"/>
                    </a:lnTo>
                    <a:lnTo>
                      <a:pt x="814" y="348"/>
                    </a:lnTo>
                    <a:lnTo>
                      <a:pt x="816" y="350"/>
                    </a:lnTo>
                    <a:lnTo>
                      <a:pt x="812" y="357"/>
                    </a:lnTo>
                    <a:lnTo>
                      <a:pt x="811" y="357"/>
                    </a:lnTo>
                    <a:lnTo>
                      <a:pt x="809" y="359"/>
                    </a:lnTo>
                    <a:lnTo>
                      <a:pt x="809" y="360"/>
                    </a:lnTo>
                    <a:lnTo>
                      <a:pt x="807" y="359"/>
                    </a:lnTo>
                    <a:lnTo>
                      <a:pt x="805" y="362"/>
                    </a:lnTo>
                    <a:lnTo>
                      <a:pt x="803" y="359"/>
                    </a:lnTo>
                    <a:lnTo>
                      <a:pt x="802" y="359"/>
                    </a:lnTo>
                    <a:lnTo>
                      <a:pt x="800" y="357"/>
                    </a:lnTo>
                    <a:lnTo>
                      <a:pt x="796" y="355"/>
                    </a:lnTo>
                    <a:lnTo>
                      <a:pt x="793" y="351"/>
                    </a:lnTo>
                    <a:lnTo>
                      <a:pt x="791" y="353"/>
                    </a:lnTo>
                    <a:lnTo>
                      <a:pt x="791" y="350"/>
                    </a:lnTo>
                    <a:lnTo>
                      <a:pt x="789" y="351"/>
                    </a:lnTo>
                    <a:lnTo>
                      <a:pt x="786" y="351"/>
                    </a:lnTo>
                    <a:lnTo>
                      <a:pt x="784" y="351"/>
                    </a:lnTo>
                    <a:lnTo>
                      <a:pt x="784" y="351"/>
                    </a:lnTo>
                    <a:lnTo>
                      <a:pt x="780" y="351"/>
                    </a:lnTo>
                    <a:lnTo>
                      <a:pt x="775" y="350"/>
                    </a:lnTo>
                    <a:lnTo>
                      <a:pt x="773" y="348"/>
                    </a:lnTo>
                    <a:lnTo>
                      <a:pt x="761" y="341"/>
                    </a:lnTo>
                    <a:lnTo>
                      <a:pt x="757" y="346"/>
                    </a:lnTo>
                    <a:lnTo>
                      <a:pt x="759" y="348"/>
                    </a:lnTo>
                    <a:lnTo>
                      <a:pt x="761" y="350"/>
                    </a:lnTo>
                    <a:lnTo>
                      <a:pt x="762" y="348"/>
                    </a:lnTo>
                    <a:lnTo>
                      <a:pt x="762" y="346"/>
                    </a:lnTo>
                    <a:lnTo>
                      <a:pt x="762" y="344"/>
                    </a:lnTo>
                    <a:lnTo>
                      <a:pt x="764" y="348"/>
                    </a:lnTo>
                    <a:lnTo>
                      <a:pt x="773" y="350"/>
                    </a:lnTo>
                    <a:lnTo>
                      <a:pt x="775" y="351"/>
                    </a:lnTo>
                    <a:lnTo>
                      <a:pt x="775" y="353"/>
                    </a:lnTo>
                    <a:lnTo>
                      <a:pt x="777" y="351"/>
                    </a:lnTo>
                    <a:lnTo>
                      <a:pt x="782" y="353"/>
                    </a:lnTo>
                    <a:lnTo>
                      <a:pt x="782" y="355"/>
                    </a:lnTo>
                    <a:lnTo>
                      <a:pt x="780" y="357"/>
                    </a:lnTo>
                    <a:lnTo>
                      <a:pt x="778" y="359"/>
                    </a:lnTo>
                    <a:lnTo>
                      <a:pt x="780" y="359"/>
                    </a:lnTo>
                    <a:lnTo>
                      <a:pt x="782" y="357"/>
                    </a:lnTo>
                    <a:lnTo>
                      <a:pt x="784" y="355"/>
                    </a:lnTo>
                    <a:lnTo>
                      <a:pt x="787" y="353"/>
                    </a:lnTo>
                    <a:lnTo>
                      <a:pt x="789" y="355"/>
                    </a:lnTo>
                    <a:lnTo>
                      <a:pt x="791" y="357"/>
                    </a:lnTo>
                    <a:lnTo>
                      <a:pt x="795" y="360"/>
                    </a:lnTo>
                    <a:lnTo>
                      <a:pt x="798" y="360"/>
                    </a:lnTo>
                    <a:lnTo>
                      <a:pt x="798" y="362"/>
                    </a:lnTo>
                    <a:lnTo>
                      <a:pt x="802" y="362"/>
                    </a:lnTo>
                    <a:lnTo>
                      <a:pt x="802" y="364"/>
                    </a:lnTo>
                    <a:lnTo>
                      <a:pt x="802" y="364"/>
                    </a:lnTo>
                    <a:lnTo>
                      <a:pt x="803" y="368"/>
                    </a:lnTo>
                    <a:lnTo>
                      <a:pt x="805" y="376"/>
                    </a:lnTo>
                    <a:lnTo>
                      <a:pt x="805" y="380"/>
                    </a:lnTo>
                    <a:lnTo>
                      <a:pt x="805" y="382"/>
                    </a:lnTo>
                    <a:lnTo>
                      <a:pt x="803" y="384"/>
                    </a:lnTo>
                    <a:lnTo>
                      <a:pt x="796" y="384"/>
                    </a:lnTo>
                    <a:lnTo>
                      <a:pt x="795" y="385"/>
                    </a:lnTo>
                    <a:lnTo>
                      <a:pt x="793" y="385"/>
                    </a:lnTo>
                    <a:lnTo>
                      <a:pt x="782" y="385"/>
                    </a:lnTo>
                    <a:lnTo>
                      <a:pt x="780" y="387"/>
                    </a:lnTo>
                    <a:lnTo>
                      <a:pt x="777" y="385"/>
                    </a:lnTo>
                    <a:lnTo>
                      <a:pt x="775" y="387"/>
                    </a:lnTo>
                    <a:lnTo>
                      <a:pt x="778" y="393"/>
                    </a:lnTo>
                    <a:lnTo>
                      <a:pt x="782" y="391"/>
                    </a:lnTo>
                    <a:lnTo>
                      <a:pt x="784" y="394"/>
                    </a:lnTo>
                    <a:lnTo>
                      <a:pt x="780" y="394"/>
                    </a:lnTo>
                    <a:lnTo>
                      <a:pt x="777" y="394"/>
                    </a:lnTo>
                    <a:lnTo>
                      <a:pt x="773" y="394"/>
                    </a:lnTo>
                    <a:lnTo>
                      <a:pt x="773" y="403"/>
                    </a:lnTo>
                    <a:lnTo>
                      <a:pt x="773" y="412"/>
                    </a:lnTo>
                    <a:lnTo>
                      <a:pt x="770" y="407"/>
                    </a:lnTo>
                    <a:lnTo>
                      <a:pt x="768" y="407"/>
                    </a:lnTo>
                    <a:lnTo>
                      <a:pt x="768" y="409"/>
                    </a:lnTo>
                    <a:lnTo>
                      <a:pt x="764" y="410"/>
                    </a:lnTo>
                    <a:lnTo>
                      <a:pt x="766" y="412"/>
                    </a:lnTo>
                    <a:lnTo>
                      <a:pt x="764" y="416"/>
                    </a:lnTo>
                    <a:lnTo>
                      <a:pt x="764" y="416"/>
                    </a:lnTo>
                    <a:lnTo>
                      <a:pt x="759" y="416"/>
                    </a:lnTo>
                    <a:lnTo>
                      <a:pt x="761" y="419"/>
                    </a:lnTo>
                    <a:lnTo>
                      <a:pt x="762" y="421"/>
                    </a:lnTo>
                    <a:lnTo>
                      <a:pt x="759" y="426"/>
                    </a:lnTo>
                    <a:lnTo>
                      <a:pt x="750" y="434"/>
                    </a:lnTo>
                    <a:lnTo>
                      <a:pt x="743" y="434"/>
                    </a:lnTo>
                    <a:lnTo>
                      <a:pt x="743" y="435"/>
                    </a:lnTo>
                    <a:lnTo>
                      <a:pt x="748" y="439"/>
                    </a:lnTo>
                    <a:lnTo>
                      <a:pt x="746" y="450"/>
                    </a:lnTo>
                    <a:lnTo>
                      <a:pt x="746" y="451"/>
                    </a:lnTo>
                    <a:lnTo>
                      <a:pt x="743" y="451"/>
                    </a:lnTo>
                    <a:lnTo>
                      <a:pt x="743" y="459"/>
                    </a:lnTo>
                    <a:lnTo>
                      <a:pt x="743" y="462"/>
                    </a:lnTo>
                    <a:lnTo>
                      <a:pt x="739" y="462"/>
                    </a:lnTo>
                    <a:lnTo>
                      <a:pt x="739" y="464"/>
                    </a:lnTo>
                    <a:lnTo>
                      <a:pt x="739" y="505"/>
                    </a:lnTo>
                    <a:lnTo>
                      <a:pt x="736" y="510"/>
                    </a:lnTo>
                    <a:lnTo>
                      <a:pt x="739" y="510"/>
                    </a:lnTo>
                    <a:lnTo>
                      <a:pt x="741" y="518"/>
                    </a:lnTo>
                    <a:lnTo>
                      <a:pt x="743" y="519"/>
                    </a:lnTo>
                    <a:lnTo>
                      <a:pt x="745" y="519"/>
                    </a:lnTo>
                    <a:lnTo>
                      <a:pt x="745" y="518"/>
                    </a:lnTo>
                    <a:lnTo>
                      <a:pt x="746" y="526"/>
                    </a:lnTo>
                    <a:lnTo>
                      <a:pt x="746" y="525"/>
                    </a:lnTo>
                    <a:lnTo>
                      <a:pt x="748" y="518"/>
                    </a:lnTo>
                    <a:lnTo>
                      <a:pt x="748" y="518"/>
                    </a:lnTo>
                    <a:lnTo>
                      <a:pt x="757" y="518"/>
                    </a:lnTo>
                    <a:lnTo>
                      <a:pt x="759" y="519"/>
                    </a:lnTo>
                    <a:lnTo>
                      <a:pt x="761" y="519"/>
                    </a:lnTo>
                    <a:lnTo>
                      <a:pt x="762" y="518"/>
                    </a:lnTo>
                    <a:lnTo>
                      <a:pt x="764" y="519"/>
                    </a:lnTo>
                    <a:lnTo>
                      <a:pt x="764" y="521"/>
                    </a:lnTo>
                    <a:lnTo>
                      <a:pt x="766" y="530"/>
                    </a:lnTo>
                    <a:lnTo>
                      <a:pt x="771" y="543"/>
                    </a:lnTo>
                    <a:lnTo>
                      <a:pt x="771" y="551"/>
                    </a:lnTo>
                    <a:lnTo>
                      <a:pt x="775" y="557"/>
                    </a:lnTo>
                    <a:lnTo>
                      <a:pt x="775" y="568"/>
                    </a:lnTo>
                    <a:lnTo>
                      <a:pt x="775" y="571"/>
                    </a:lnTo>
                    <a:lnTo>
                      <a:pt x="771" y="573"/>
                    </a:lnTo>
                    <a:lnTo>
                      <a:pt x="771" y="575"/>
                    </a:lnTo>
                    <a:lnTo>
                      <a:pt x="777" y="571"/>
                    </a:lnTo>
                    <a:lnTo>
                      <a:pt x="777" y="573"/>
                    </a:lnTo>
                    <a:lnTo>
                      <a:pt x="778" y="573"/>
                    </a:lnTo>
                    <a:lnTo>
                      <a:pt x="796" y="564"/>
                    </a:lnTo>
                    <a:lnTo>
                      <a:pt x="803" y="566"/>
                    </a:lnTo>
                    <a:lnTo>
                      <a:pt x="809" y="569"/>
                    </a:lnTo>
                    <a:lnTo>
                      <a:pt x="811" y="571"/>
                    </a:lnTo>
                    <a:lnTo>
                      <a:pt x="821" y="576"/>
                    </a:lnTo>
                    <a:lnTo>
                      <a:pt x="828" y="578"/>
                    </a:lnTo>
                    <a:lnTo>
                      <a:pt x="845" y="587"/>
                    </a:lnTo>
                    <a:lnTo>
                      <a:pt x="852" y="598"/>
                    </a:lnTo>
                    <a:lnTo>
                      <a:pt x="852" y="600"/>
                    </a:lnTo>
                    <a:lnTo>
                      <a:pt x="853" y="601"/>
                    </a:lnTo>
                    <a:lnTo>
                      <a:pt x="855" y="601"/>
                    </a:lnTo>
                    <a:lnTo>
                      <a:pt x="857" y="601"/>
                    </a:lnTo>
                    <a:lnTo>
                      <a:pt x="857" y="603"/>
                    </a:lnTo>
                    <a:lnTo>
                      <a:pt x="861" y="603"/>
                    </a:lnTo>
                    <a:lnTo>
                      <a:pt x="862" y="603"/>
                    </a:lnTo>
                    <a:lnTo>
                      <a:pt x="864" y="603"/>
                    </a:lnTo>
                    <a:lnTo>
                      <a:pt x="868" y="607"/>
                    </a:lnTo>
                    <a:lnTo>
                      <a:pt x="880" y="610"/>
                    </a:lnTo>
                    <a:lnTo>
                      <a:pt x="884" y="612"/>
                    </a:lnTo>
                    <a:lnTo>
                      <a:pt x="884" y="616"/>
                    </a:lnTo>
                    <a:lnTo>
                      <a:pt x="889" y="618"/>
                    </a:lnTo>
                    <a:lnTo>
                      <a:pt x="889" y="619"/>
                    </a:lnTo>
                    <a:lnTo>
                      <a:pt x="884" y="634"/>
                    </a:lnTo>
                    <a:lnTo>
                      <a:pt x="891" y="621"/>
                    </a:lnTo>
                    <a:lnTo>
                      <a:pt x="923" y="623"/>
                    </a:lnTo>
                    <a:lnTo>
                      <a:pt x="925" y="621"/>
                    </a:lnTo>
                    <a:lnTo>
                      <a:pt x="928" y="621"/>
                    </a:lnTo>
                    <a:lnTo>
                      <a:pt x="928" y="625"/>
                    </a:lnTo>
                    <a:lnTo>
                      <a:pt x="930" y="623"/>
                    </a:lnTo>
                    <a:lnTo>
                      <a:pt x="934" y="625"/>
                    </a:lnTo>
                    <a:lnTo>
                      <a:pt x="936" y="626"/>
                    </a:lnTo>
                    <a:lnTo>
                      <a:pt x="937" y="625"/>
                    </a:lnTo>
                    <a:lnTo>
                      <a:pt x="939" y="632"/>
                    </a:lnTo>
                    <a:lnTo>
                      <a:pt x="937" y="653"/>
                    </a:lnTo>
                    <a:lnTo>
                      <a:pt x="939" y="659"/>
                    </a:lnTo>
                    <a:lnTo>
                      <a:pt x="939" y="676"/>
                    </a:lnTo>
                    <a:lnTo>
                      <a:pt x="939" y="678"/>
                    </a:lnTo>
                    <a:lnTo>
                      <a:pt x="937" y="684"/>
                    </a:lnTo>
                    <a:lnTo>
                      <a:pt x="939" y="685"/>
                    </a:lnTo>
                    <a:lnTo>
                      <a:pt x="941" y="687"/>
                    </a:lnTo>
                    <a:lnTo>
                      <a:pt x="941" y="689"/>
                    </a:lnTo>
                    <a:lnTo>
                      <a:pt x="945" y="693"/>
                    </a:lnTo>
                    <a:lnTo>
                      <a:pt x="946" y="693"/>
                    </a:lnTo>
                    <a:lnTo>
                      <a:pt x="948" y="696"/>
                    </a:lnTo>
                    <a:lnTo>
                      <a:pt x="952" y="701"/>
                    </a:lnTo>
                    <a:lnTo>
                      <a:pt x="952" y="701"/>
                    </a:lnTo>
                    <a:lnTo>
                      <a:pt x="948" y="703"/>
                    </a:lnTo>
                    <a:lnTo>
                      <a:pt x="941" y="709"/>
                    </a:lnTo>
                    <a:lnTo>
                      <a:pt x="941" y="709"/>
                    </a:lnTo>
                    <a:lnTo>
                      <a:pt x="950" y="705"/>
                    </a:lnTo>
                    <a:lnTo>
                      <a:pt x="953" y="705"/>
                    </a:lnTo>
                    <a:lnTo>
                      <a:pt x="964" y="716"/>
                    </a:lnTo>
                    <a:lnTo>
                      <a:pt x="966" y="723"/>
                    </a:lnTo>
                    <a:lnTo>
                      <a:pt x="966" y="726"/>
                    </a:lnTo>
                    <a:lnTo>
                      <a:pt x="959" y="734"/>
                    </a:lnTo>
                    <a:lnTo>
                      <a:pt x="968" y="726"/>
                    </a:lnTo>
                    <a:lnTo>
                      <a:pt x="970" y="726"/>
                    </a:lnTo>
                    <a:lnTo>
                      <a:pt x="973" y="730"/>
                    </a:lnTo>
                    <a:lnTo>
                      <a:pt x="975" y="730"/>
                    </a:lnTo>
                    <a:lnTo>
                      <a:pt x="978" y="734"/>
                    </a:lnTo>
                    <a:lnTo>
                      <a:pt x="980" y="734"/>
                    </a:lnTo>
                    <a:lnTo>
                      <a:pt x="978" y="725"/>
                    </a:lnTo>
                    <a:lnTo>
                      <a:pt x="980" y="723"/>
                    </a:lnTo>
                    <a:lnTo>
                      <a:pt x="982" y="723"/>
                    </a:lnTo>
                    <a:lnTo>
                      <a:pt x="982" y="719"/>
                    </a:lnTo>
                    <a:lnTo>
                      <a:pt x="986" y="719"/>
                    </a:lnTo>
                    <a:lnTo>
                      <a:pt x="987" y="719"/>
                    </a:lnTo>
                    <a:lnTo>
                      <a:pt x="987" y="719"/>
                    </a:lnTo>
                    <a:lnTo>
                      <a:pt x="991" y="723"/>
                    </a:lnTo>
                    <a:lnTo>
                      <a:pt x="991" y="728"/>
                    </a:lnTo>
                    <a:lnTo>
                      <a:pt x="993" y="728"/>
                    </a:lnTo>
                    <a:lnTo>
                      <a:pt x="996" y="726"/>
                    </a:lnTo>
                    <a:lnTo>
                      <a:pt x="996" y="725"/>
                    </a:lnTo>
                    <a:lnTo>
                      <a:pt x="996" y="723"/>
                    </a:lnTo>
                    <a:lnTo>
                      <a:pt x="996" y="721"/>
                    </a:lnTo>
                    <a:lnTo>
                      <a:pt x="995" y="721"/>
                    </a:lnTo>
                    <a:lnTo>
                      <a:pt x="991" y="716"/>
                    </a:lnTo>
                    <a:lnTo>
                      <a:pt x="991" y="714"/>
                    </a:lnTo>
                    <a:lnTo>
                      <a:pt x="995" y="712"/>
                    </a:lnTo>
                    <a:lnTo>
                      <a:pt x="995" y="712"/>
                    </a:lnTo>
                    <a:lnTo>
                      <a:pt x="996" y="710"/>
                    </a:lnTo>
                    <a:lnTo>
                      <a:pt x="1000" y="705"/>
                    </a:lnTo>
                    <a:lnTo>
                      <a:pt x="1002" y="703"/>
                    </a:lnTo>
                    <a:lnTo>
                      <a:pt x="1007" y="703"/>
                    </a:lnTo>
                    <a:lnTo>
                      <a:pt x="1009" y="703"/>
                    </a:lnTo>
                    <a:lnTo>
                      <a:pt x="1009" y="701"/>
                    </a:lnTo>
                    <a:lnTo>
                      <a:pt x="1003" y="703"/>
                    </a:lnTo>
                    <a:lnTo>
                      <a:pt x="1002" y="703"/>
                    </a:lnTo>
                    <a:lnTo>
                      <a:pt x="1000" y="701"/>
                    </a:lnTo>
                    <a:lnTo>
                      <a:pt x="998" y="696"/>
                    </a:lnTo>
                    <a:lnTo>
                      <a:pt x="996" y="696"/>
                    </a:lnTo>
                    <a:lnTo>
                      <a:pt x="995" y="691"/>
                    </a:lnTo>
                    <a:lnTo>
                      <a:pt x="995" y="689"/>
                    </a:lnTo>
                    <a:lnTo>
                      <a:pt x="996" y="687"/>
                    </a:lnTo>
                    <a:lnTo>
                      <a:pt x="995" y="687"/>
                    </a:lnTo>
                    <a:lnTo>
                      <a:pt x="993" y="660"/>
                    </a:lnTo>
                    <a:lnTo>
                      <a:pt x="984" y="643"/>
                    </a:lnTo>
                    <a:lnTo>
                      <a:pt x="980" y="641"/>
                    </a:lnTo>
                    <a:lnTo>
                      <a:pt x="1018" y="614"/>
                    </a:lnTo>
                    <a:lnTo>
                      <a:pt x="1012" y="618"/>
                    </a:lnTo>
                    <a:lnTo>
                      <a:pt x="1027" y="594"/>
                    </a:lnTo>
                    <a:lnTo>
                      <a:pt x="1030" y="596"/>
                    </a:lnTo>
                    <a:lnTo>
                      <a:pt x="1032" y="598"/>
                    </a:lnTo>
                    <a:lnTo>
                      <a:pt x="1036" y="596"/>
                    </a:lnTo>
                    <a:lnTo>
                      <a:pt x="1036" y="593"/>
                    </a:lnTo>
                    <a:lnTo>
                      <a:pt x="1034" y="593"/>
                    </a:lnTo>
                    <a:lnTo>
                      <a:pt x="1034" y="585"/>
                    </a:lnTo>
                    <a:lnTo>
                      <a:pt x="1032" y="584"/>
                    </a:lnTo>
                    <a:lnTo>
                      <a:pt x="1028" y="593"/>
                    </a:lnTo>
                    <a:lnTo>
                      <a:pt x="1027" y="593"/>
                    </a:lnTo>
                    <a:lnTo>
                      <a:pt x="1025" y="573"/>
                    </a:lnTo>
                    <a:lnTo>
                      <a:pt x="1025" y="571"/>
                    </a:lnTo>
                    <a:lnTo>
                      <a:pt x="1014" y="534"/>
                    </a:lnTo>
                    <a:lnTo>
                      <a:pt x="1012" y="534"/>
                    </a:lnTo>
                    <a:lnTo>
                      <a:pt x="995" y="519"/>
                    </a:lnTo>
                    <a:lnTo>
                      <a:pt x="995" y="518"/>
                    </a:lnTo>
                    <a:lnTo>
                      <a:pt x="996" y="516"/>
                    </a:lnTo>
                    <a:lnTo>
                      <a:pt x="995" y="510"/>
                    </a:lnTo>
                    <a:lnTo>
                      <a:pt x="995" y="509"/>
                    </a:lnTo>
                    <a:lnTo>
                      <a:pt x="996" y="509"/>
                    </a:lnTo>
                    <a:lnTo>
                      <a:pt x="1000" y="505"/>
                    </a:lnTo>
                    <a:lnTo>
                      <a:pt x="1005" y="505"/>
                    </a:lnTo>
                    <a:lnTo>
                      <a:pt x="1007" y="503"/>
                    </a:lnTo>
                    <a:lnTo>
                      <a:pt x="1012" y="503"/>
                    </a:lnTo>
                    <a:lnTo>
                      <a:pt x="1012" y="500"/>
                    </a:lnTo>
                    <a:lnTo>
                      <a:pt x="1011" y="498"/>
                    </a:lnTo>
                    <a:lnTo>
                      <a:pt x="1011" y="494"/>
                    </a:lnTo>
                    <a:lnTo>
                      <a:pt x="1011" y="491"/>
                    </a:lnTo>
                    <a:lnTo>
                      <a:pt x="1016" y="493"/>
                    </a:lnTo>
                    <a:lnTo>
                      <a:pt x="1016" y="494"/>
                    </a:lnTo>
                    <a:lnTo>
                      <a:pt x="1023" y="493"/>
                    </a:lnTo>
                    <a:lnTo>
                      <a:pt x="1018" y="491"/>
                    </a:lnTo>
                    <a:lnTo>
                      <a:pt x="1016" y="489"/>
                    </a:lnTo>
                    <a:lnTo>
                      <a:pt x="1018" y="484"/>
                    </a:lnTo>
                    <a:lnTo>
                      <a:pt x="1018" y="484"/>
                    </a:lnTo>
                    <a:lnTo>
                      <a:pt x="1020" y="480"/>
                    </a:lnTo>
                    <a:lnTo>
                      <a:pt x="1018" y="482"/>
                    </a:lnTo>
                    <a:lnTo>
                      <a:pt x="1012" y="480"/>
                    </a:lnTo>
                    <a:lnTo>
                      <a:pt x="1012" y="478"/>
                    </a:lnTo>
                    <a:lnTo>
                      <a:pt x="1012" y="478"/>
                    </a:lnTo>
                    <a:lnTo>
                      <a:pt x="1014" y="476"/>
                    </a:lnTo>
                    <a:lnTo>
                      <a:pt x="1016" y="475"/>
                    </a:lnTo>
                    <a:lnTo>
                      <a:pt x="1014" y="473"/>
                    </a:lnTo>
                    <a:lnTo>
                      <a:pt x="1012" y="471"/>
                    </a:lnTo>
                    <a:lnTo>
                      <a:pt x="1011" y="466"/>
                    </a:lnTo>
                    <a:lnTo>
                      <a:pt x="1012" y="460"/>
                    </a:lnTo>
                    <a:lnTo>
                      <a:pt x="1011" y="460"/>
                    </a:lnTo>
                    <a:lnTo>
                      <a:pt x="1011" y="459"/>
                    </a:lnTo>
                    <a:lnTo>
                      <a:pt x="1016" y="457"/>
                    </a:lnTo>
                    <a:lnTo>
                      <a:pt x="1016" y="457"/>
                    </a:lnTo>
                    <a:lnTo>
                      <a:pt x="1012" y="457"/>
                    </a:lnTo>
                    <a:lnTo>
                      <a:pt x="1011" y="455"/>
                    </a:lnTo>
                    <a:lnTo>
                      <a:pt x="1009" y="457"/>
                    </a:lnTo>
                    <a:lnTo>
                      <a:pt x="1007" y="455"/>
                    </a:lnTo>
                    <a:lnTo>
                      <a:pt x="1005" y="453"/>
                    </a:lnTo>
                    <a:lnTo>
                      <a:pt x="1005" y="450"/>
                    </a:lnTo>
                    <a:lnTo>
                      <a:pt x="1007" y="444"/>
                    </a:lnTo>
                    <a:lnTo>
                      <a:pt x="1009" y="439"/>
                    </a:lnTo>
                    <a:lnTo>
                      <a:pt x="1011" y="437"/>
                    </a:lnTo>
                    <a:lnTo>
                      <a:pt x="1011" y="434"/>
                    </a:lnTo>
                    <a:lnTo>
                      <a:pt x="1012" y="434"/>
                    </a:lnTo>
                    <a:lnTo>
                      <a:pt x="1012" y="432"/>
                    </a:lnTo>
                    <a:lnTo>
                      <a:pt x="1014" y="428"/>
                    </a:lnTo>
                    <a:lnTo>
                      <a:pt x="1016" y="428"/>
                    </a:lnTo>
                    <a:lnTo>
                      <a:pt x="1016" y="423"/>
                    </a:lnTo>
                    <a:lnTo>
                      <a:pt x="1014" y="425"/>
                    </a:lnTo>
                    <a:lnTo>
                      <a:pt x="1012" y="426"/>
                    </a:lnTo>
                    <a:lnTo>
                      <a:pt x="1011" y="425"/>
                    </a:lnTo>
                    <a:lnTo>
                      <a:pt x="1009" y="423"/>
                    </a:lnTo>
                    <a:lnTo>
                      <a:pt x="1005" y="421"/>
                    </a:lnTo>
                    <a:lnTo>
                      <a:pt x="1005" y="418"/>
                    </a:lnTo>
                    <a:lnTo>
                      <a:pt x="1003" y="414"/>
                    </a:lnTo>
                    <a:lnTo>
                      <a:pt x="1003" y="407"/>
                    </a:lnTo>
                    <a:lnTo>
                      <a:pt x="1003" y="405"/>
                    </a:lnTo>
                    <a:lnTo>
                      <a:pt x="1007" y="403"/>
                    </a:lnTo>
                    <a:lnTo>
                      <a:pt x="1012" y="394"/>
                    </a:lnTo>
                    <a:lnTo>
                      <a:pt x="1014" y="394"/>
                    </a:lnTo>
                    <a:lnTo>
                      <a:pt x="1014" y="396"/>
                    </a:lnTo>
                    <a:lnTo>
                      <a:pt x="1025" y="396"/>
                    </a:lnTo>
                    <a:lnTo>
                      <a:pt x="1034" y="398"/>
                    </a:lnTo>
                    <a:lnTo>
                      <a:pt x="1036" y="400"/>
                    </a:lnTo>
                    <a:lnTo>
                      <a:pt x="1036" y="400"/>
                    </a:lnTo>
                    <a:lnTo>
                      <a:pt x="1039" y="401"/>
                    </a:lnTo>
                    <a:lnTo>
                      <a:pt x="1043" y="401"/>
                    </a:lnTo>
                    <a:lnTo>
                      <a:pt x="1046" y="403"/>
                    </a:lnTo>
                    <a:lnTo>
                      <a:pt x="1045" y="405"/>
                    </a:lnTo>
                    <a:lnTo>
                      <a:pt x="1045" y="407"/>
                    </a:lnTo>
                    <a:lnTo>
                      <a:pt x="1048" y="405"/>
                    </a:lnTo>
                    <a:lnTo>
                      <a:pt x="1053" y="403"/>
                    </a:lnTo>
                    <a:lnTo>
                      <a:pt x="1053" y="405"/>
                    </a:lnTo>
                    <a:lnTo>
                      <a:pt x="1053" y="409"/>
                    </a:lnTo>
                    <a:lnTo>
                      <a:pt x="1059" y="407"/>
                    </a:lnTo>
                    <a:lnTo>
                      <a:pt x="1059" y="407"/>
                    </a:lnTo>
                    <a:lnTo>
                      <a:pt x="1061" y="405"/>
                    </a:lnTo>
                    <a:lnTo>
                      <a:pt x="1070" y="401"/>
                    </a:lnTo>
                    <a:lnTo>
                      <a:pt x="1073" y="398"/>
                    </a:lnTo>
                    <a:lnTo>
                      <a:pt x="1084" y="403"/>
                    </a:lnTo>
                    <a:lnTo>
                      <a:pt x="1086" y="407"/>
                    </a:lnTo>
                    <a:lnTo>
                      <a:pt x="1089" y="409"/>
                    </a:lnTo>
                    <a:lnTo>
                      <a:pt x="1093" y="409"/>
                    </a:lnTo>
                    <a:lnTo>
                      <a:pt x="1093" y="410"/>
                    </a:lnTo>
                    <a:lnTo>
                      <a:pt x="1095" y="412"/>
                    </a:lnTo>
                    <a:lnTo>
                      <a:pt x="1091" y="419"/>
                    </a:lnTo>
                    <a:lnTo>
                      <a:pt x="1091" y="419"/>
                    </a:lnTo>
                    <a:lnTo>
                      <a:pt x="1093" y="419"/>
                    </a:lnTo>
                    <a:lnTo>
                      <a:pt x="1095" y="419"/>
                    </a:lnTo>
                    <a:lnTo>
                      <a:pt x="1095" y="416"/>
                    </a:lnTo>
                    <a:lnTo>
                      <a:pt x="1096" y="416"/>
                    </a:lnTo>
                    <a:lnTo>
                      <a:pt x="1098" y="416"/>
                    </a:lnTo>
                    <a:lnTo>
                      <a:pt x="1098" y="421"/>
                    </a:lnTo>
                    <a:lnTo>
                      <a:pt x="1102" y="423"/>
                    </a:lnTo>
                    <a:lnTo>
                      <a:pt x="1102" y="425"/>
                    </a:lnTo>
                    <a:lnTo>
                      <a:pt x="1100" y="426"/>
                    </a:lnTo>
                    <a:lnTo>
                      <a:pt x="1100" y="430"/>
                    </a:lnTo>
                    <a:lnTo>
                      <a:pt x="1102" y="428"/>
                    </a:lnTo>
                    <a:lnTo>
                      <a:pt x="1103" y="426"/>
                    </a:lnTo>
                    <a:lnTo>
                      <a:pt x="1105" y="425"/>
                    </a:lnTo>
                    <a:lnTo>
                      <a:pt x="1109" y="426"/>
                    </a:lnTo>
                    <a:lnTo>
                      <a:pt x="1111" y="428"/>
                    </a:lnTo>
                    <a:lnTo>
                      <a:pt x="1109" y="430"/>
                    </a:lnTo>
                    <a:lnTo>
                      <a:pt x="1107" y="430"/>
                    </a:lnTo>
                    <a:lnTo>
                      <a:pt x="1105" y="432"/>
                    </a:lnTo>
                    <a:lnTo>
                      <a:pt x="1105" y="435"/>
                    </a:lnTo>
                    <a:lnTo>
                      <a:pt x="1107" y="439"/>
                    </a:lnTo>
                    <a:lnTo>
                      <a:pt x="1111" y="439"/>
                    </a:lnTo>
                    <a:lnTo>
                      <a:pt x="1109" y="441"/>
                    </a:lnTo>
                    <a:lnTo>
                      <a:pt x="1109" y="443"/>
                    </a:lnTo>
                    <a:lnTo>
                      <a:pt x="1114" y="441"/>
                    </a:lnTo>
                    <a:lnTo>
                      <a:pt x="1118" y="443"/>
                    </a:lnTo>
                    <a:lnTo>
                      <a:pt x="1120" y="444"/>
                    </a:lnTo>
                    <a:lnTo>
                      <a:pt x="1120" y="448"/>
                    </a:lnTo>
                    <a:lnTo>
                      <a:pt x="1121" y="446"/>
                    </a:lnTo>
                    <a:lnTo>
                      <a:pt x="1127" y="446"/>
                    </a:lnTo>
                    <a:lnTo>
                      <a:pt x="1130" y="444"/>
                    </a:lnTo>
                    <a:lnTo>
                      <a:pt x="1132" y="446"/>
                    </a:lnTo>
                    <a:lnTo>
                      <a:pt x="1132" y="450"/>
                    </a:lnTo>
                    <a:lnTo>
                      <a:pt x="1132" y="451"/>
                    </a:lnTo>
                    <a:lnTo>
                      <a:pt x="1134" y="451"/>
                    </a:lnTo>
                    <a:lnTo>
                      <a:pt x="1139" y="448"/>
                    </a:lnTo>
                    <a:lnTo>
                      <a:pt x="1139" y="446"/>
                    </a:lnTo>
                    <a:lnTo>
                      <a:pt x="1141" y="446"/>
                    </a:lnTo>
                    <a:lnTo>
                      <a:pt x="1145" y="450"/>
                    </a:lnTo>
                    <a:lnTo>
                      <a:pt x="1145" y="451"/>
                    </a:lnTo>
                    <a:lnTo>
                      <a:pt x="1145" y="453"/>
                    </a:lnTo>
                    <a:lnTo>
                      <a:pt x="1141" y="457"/>
                    </a:lnTo>
                    <a:lnTo>
                      <a:pt x="1139" y="462"/>
                    </a:lnTo>
                    <a:lnTo>
                      <a:pt x="1141" y="466"/>
                    </a:lnTo>
                    <a:lnTo>
                      <a:pt x="1141" y="468"/>
                    </a:lnTo>
                    <a:lnTo>
                      <a:pt x="1141" y="468"/>
                    </a:lnTo>
                    <a:lnTo>
                      <a:pt x="1143" y="471"/>
                    </a:lnTo>
                    <a:lnTo>
                      <a:pt x="1145" y="476"/>
                    </a:lnTo>
                    <a:lnTo>
                      <a:pt x="1141" y="476"/>
                    </a:lnTo>
                    <a:lnTo>
                      <a:pt x="1141" y="478"/>
                    </a:lnTo>
                    <a:lnTo>
                      <a:pt x="1139" y="480"/>
                    </a:lnTo>
                    <a:lnTo>
                      <a:pt x="1123" y="478"/>
                    </a:lnTo>
                    <a:lnTo>
                      <a:pt x="1120" y="476"/>
                    </a:lnTo>
                    <a:lnTo>
                      <a:pt x="1118" y="476"/>
                    </a:lnTo>
                    <a:lnTo>
                      <a:pt x="1116" y="478"/>
                    </a:lnTo>
                    <a:lnTo>
                      <a:pt x="1121" y="478"/>
                    </a:lnTo>
                    <a:lnTo>
                      <a:pt x="1127" y="482"/>
                    </a:lnTo>
                    <a:lnTo>
                      <a:pt x="1137" y="482"/>
                    </a:lnTo>
                    <a:lnTo>
                      <a:pt x="1141" y="484"/>
                    </a:lnTo>
                    <a:lnTo>
                      <a:pt x="1145" y="485"/>
                    </a:lnTo>
                    <a:lnTo>
                      <a:pt x="1145" y="489"/>
                    </a:lnTo>
                    <a:lnTo>
                      <a:pt x="1145" y="489"/>
                    </a:lnTo>
                    <a:lnTo>
                      <a:pt x="1145" y="491"/>
                    </a:lnTo>
                    <a:lnTo>
                      <a:pt x="1141" y="500"/>
                    </a:lnTo>
                    <a:lnTo>
                      <a:pt x="1141" y="501"/>
                    </a:lnTo>
                    <a:lnTo>
                      <a:pt x="1146" y="500"/>
                    </a:lnTo>
                    <a:lnTo>
                      <a:pt x="1148" y="501"/>
                    </a:lnTo>
                    <a:lnTo>
                      <a:pt x="1148" y="503"/>
                    </a:lnTo>
                    <a:lnTo>
                      <a:pt x="1145" y="505"/>
                    </a:lnTo>
                    <a:lnTo>
                      <a:pt x="1145" y="507"/>
                    </a:lnTo>
                    <a:lnTo>
                      <a:pt x="1146" y="507"/>
                    </a:lnTo>
                    <a:lnTo>
                      <a:pt x="1148" y="509"/>
                    </a:lnTo>
                    <a:lnTo>
                      <a:pt x="1148" y="510"/>
                    </a:lnTo>
                    <a:lnTo>
                      <a:pt x="1148" y="512"/>
                    </a:lnTo>
                    <a:lnTo>
                      <a:pt x="1146" y="512"/>
                    </a:lnTo>
                    <a:lnTo>
                      <a:pt x="1146" y="510"/>
                    </a:lnTo>
                    <a:lnTo>
                      <a:pt x="1141" y="516"/>
                    </a:lnTo>
                    <a:lnTo>
                      <a:pt x="1139" y="512"/>
                    </a:lnTo>
                    <a:lnTo>
                      <a:pt x="1137" y="510"/>
                    </a:lnTo>
                    <a:lnTo>
                      <a:pt x="1136" y="512"/>
                    </a:lnTo>
                    <a:lnTo>
                      <a:pt x="1137" y="516"/>
                    </a:lnTo>
                    <a:lnTo>
                      <a:pt x="1137" y="518"/>
                    </a:lnTo>
                    <a:lnTo>
                      <a:pt x="1130" y="518"/>
                    </a:lnTo>
                    <a:lnTo>
                      <a:pt x="1132" y="519"/>
                    </a:lnTo>
                    <a:lnTo>
                      <a:pt x="1137" y="519"/>
                    </a:lnTo>
                    <a:lnTo>
                      <a:pt x="1139" y="521"/>
                    </a:lnTo>
                    <a:lnTo>
                      <a:pt x="1146" y="516"/>
                    </a:lnTo>
                    <a:lnTo>
                      <a:pt x="1157" y="514"/>
                    </a:lnTo>
                    <a:lnTo>
                      <a:pt x="1161" y="516"/>
                    </a:lnTo>
                    <a:lnTo>
                      <a:pt x="1162" y="523"/>
                    </a:lnTo>
                    <a:lnTo>
                      <a:pt x="1162" y="523"/>
                    </a:lnTo>
                    <a:lnTo>
                      <a:pt x="1164" y="528"/>
                    </a:lnTo>
                    <a:lnTo>
                      <a:pt x="1162" y="537"/>
                    </a:lnTo>
                    <a:lnTo>
                      <a:pt x="1146" y="546"/>
                    </a:lnTo>
                    <a:lnTo>
                      <a:pt x="1162" y="539"/>
                    </a:lnTo>
                    <a:lnTo>
                      <a:pt x="1166" y="526"/>
                    </a:lnTo>
                    <a:lnTo>
                      <a:pt x="1168" y="523"/>
                    </a:lnTo>
                    <a:lnTo>
                      <a:pt x="1168" y="530"/>
                    </a:lnTo>
                    <a:lnTo>
                      <a:pt x="1168" y="532"/>
                    </a:lnTo>
                    <a:lnTo>
                      <a:pt x="1171" y="528"/>
                    </a:lnTo>
                    <a:lnTo>
                      <a:pt x="1171" y="530"/>
                    </a:lnTo>
                    <a:lnTo>
                      <a:pt x="1171" y="534"/>
                    </a:lnTo>
                    <a:lnTo>
                      <a:pt x="1171" y="537"/>
                    </a:lnTo>
                    <a:lnTo>
                      <a:pt x="1171" y="539"/>
                    </a:lnTo>
                    <a:lnTo>
                      <a:pt x="1173" y="534"/>
                    </a:lnTo>
                    <a:lnTo>
                      <a:pt x="1182" y="528"/>
                    </a:lnTo>
                    <a:lnTo>
                      <a:pt x="1189" y="526"/>
                    </a:lnTo>
                    <a:lnTo>
                      <a:pt x="1193" y="516"/>
                    </a:lnTo>
                    <a:lnTo>
                      <a:pt x="1195" y="519"/>
                    </a:lnTo>
                    <a:lnTo>
                      <a:pt x="1198" y="519"/>
                    </a:lnTo>
                    <a:lnTo>
                      <a:pt x="1200" y="523"/>
                    </a:lnTo>
                    <a:lnTo>
                      <a:pt x="1198" y="528"/>
                    </a:lnTo>
                    <a:lnTo>
                      <a:pt x="1202" y="521"/>
                    </a:lnTo>
                    <a:lnTo>
                      <a:pt x="1196" y="514"/>
                    </a:lnTo>
                    <a:lnTo>
                      <a:pt x="1200" y="516"/>
                    </a:lnTo>
                    <a:lnTo>
                      <a:pt x="1202" y="516"/>
                    </a:lnTo>
                    <a:lnTo>
                      <a:pt x="1203" y="514"/>
                    </a:lnTo>
                    <a:lnTo>
                      <a:pt x="1202" y="512"/>
                    </a:lnTo>
                    <a:lnTo>
                      <a:pt x="1202" y="510"/>
                    </a:lnTo>
                    <a:lnTo>
                      <a:pt x="1205" y="510"/>
                    </a:lnTo>
                    <a:lnTo>
                      <a:pt x="1205" y="507"/>
                    </a:lnTo>
                    <a:lnTo>
                      <a:pt x="1203" y="501"/>
                    </a:lnTo>
                    <a:lnTo>
                      <a:pt x="1205" y="503"/>
                    </a:lnTo>
                    <a:lnTo>
                      <a:pt x="1207" y="501"/>
                    </a:lnTo>
                    <a:lnTo>
                      <a:pt x="1209" y="500"/>
                    </a:lnTo>
                    <a:lnTo>
                      <a:pt x="1209" y="498"/>
                    </a:lnTo>
                    <a:lnTo>
                      <a:pt x="1212" y="496"/>
                    </a:lnTo>
                    <a:lnTo>
                      <a:pt x="1207" y="487"/>
                    </a:lnTo>
                    <a:lnTo>
                      <a:pt x="1212" y="478"/>
                    </a:lnTo>
                    <a:lnTo>
                      <a:pt x="1214" y="476"/>
                    </a:lnTo>
                    <a:lnTo>
                      <a:pt x="1216" y="473"/>
                    </a:lnTo>
                    <a:lnTo>
                      <a:pt x="1216" y="473"/>
                    </a:lnTo>
                    <a:lnTo>
                      <a:pt x="1218" y="469"/>
                    </a:lnTo>
                    <a:lnTo>
                      <a:pt x="1221" y="469"/>
                    </a:lnTo>
                    <a:lnTo>
                      <a:pt x="1223" y="469"/>
                    </a:lnTo>
                    <a:lnTo>
                      <a:pt x="1225" y="471"/>
                    </a:lnTo>
                    <a:lnTo>
                      <a:pt x="1223" y="473"/>
                    </a:lnTo>
                    <a:lnTo>
                      <a:pt x="1225" y="475"/>
                    </a:lnTo>
                    <a:lnTo>
                      <a:pt x="1225" y="476"/>
                    </a:lnTo>
                    <a:lnTo>
                      <a:pt x="1225" y="478"/>
                    </a:lnTo>
                    <a:lnTo>
                      <a:pt x="1225" y="482"/>
                    </a:lnTo>
                    <a:lnTo>
                      <a:pt x="1225" y="484"/>
                    </a:lnTo>
                    <a:lnTo>
                      <a:pt x="1227" y="482"/>
                    </a:lnTo>
                    <a:lnTo>
                      <a:pt x="1228" y="484"/>
                    </a:lnTo>
                    <a:lnTo>
                      <a:pt x="1228" y="491"/>
                    </a:lnTo>
                    <a:lnTo>
                      <a:pt x="1232" y="491"/>
                    </a:lnTo>
                    <a:lnTo>
                      <a:pt x="1230" y="491"/>
                    </a:lnTo>
                    <a:lnTo>
                      <a:pt x="1230" y="494"/>
                    </a:lnTo>
                    <a:lnTo>
                      <a:pt x="1234" y="493"/>
                    </a:lnTo>
                    <a:lnTo>
                      <a:pt x="1236" y="494"/>
                    </a:lnTo>
                    <a:lnTo>
                      <a:pt x="1232" y="500"/>
                    </a:lnTo>
                    <a:lnTo>
                      <a:pt x="1236" y="500"/>
                    </a:lnTo>
                    <a:lnTo>
                      <a:pt x="1236" y="501"/>
                    </a:lnTo>
                    <a:lnTo>
                      <a:pt x="1237" y="500"/>
                    </a:lnTo>
                    <a:lnTo>
                      <a:pt x="1239" y="500"/>
                    </a:lnTo>
                    <a:lnTo>
                      <a:pt x="1239" y="503"/>
                    </a:lnTo>
                    <a:lnTo>
                      <a:pt x="1241" y="503"/>
                    </a:lnTo>
                    <a:lnTo>
                      <a:pt x="1243" y="503"/>
                    </a:lnTo>
                    <a:lnTo>
                      <a:pt x="1241" y="507"/>
                    </a:lnTo>
                    <a:lnTo>
                      <a:pt x="1237" y="509"/>
                    </a:lnTo>
                    <a:lnTo>
                      <a:pt x="1232" y="509"/>
                    </a:lnTo>
                    <a:lnTo>
                      <a:pt x="1228" y="510"/>
                    </a:lnTo>
                    <a:lnTo>
                      <a:pt x="1228" y="512"/>
                    </a:lnTo>
                    <a:lnTo>
                      <a:pt x="1230" y="510"/>
                    </a:lnTo>
                    <a:lnTo>
                      <a:pt x="1232" y="510"/>
                    </a:lnTo>
                    <a:lnTo>
                      <a:pt x="1234" y="510"/>
                    </a:lnTo>
                    <a:lnTo>
                      <a:pt x="1239" y="510"/>
                    </a:lnTo>
                    <a:lnTo>
                      <a:pt x="1243" y="509"/>
                    </a:lnTo>
                    <a:lnTo>
                      <a:pt x="1245" y="509"/>
                    </a:lnTo>
                    <a:lnTo>
                      <a:pt x="1243" y="512"/>
                    </a:lnTo>
                    <a:lnTo>
                      <a:pt x="1245" y="512"/>
                    </a:lnTo>
                    <a:lnTo>
                      <a:pt x="1245" y="516"/>
                    </a:lnTo>
                    <a:lnTo>
                      <a:pt x="1245" y="518"/>
                    </a:lnTo>
                    <a:lnTo>
                      <a:pt x="1245" y="518"/>
                    </a:lnTo>
                    <a:lnTo>
                      <a:pt x="1248" y="518"/>
                    </a:lnTo>
                    <a:lnTo>
                      <a:pt x="1248" y="519"/>
                    </a:lnTo>
                    <a:lnTo>
                      <a:pt x="1248" y="521"/>
                    </a:lnTo>
                    <a:lnTo>
                      <a:pt x="1250" y="521"/>
                    </a:lnTo>
                    <a:lnTo>
                      <a:pt x="1250" y="523"/>
                    </a:lnTo>
                    <a:lnTo>
                      <a:pt x="1243" y="525"/>
                    </a:lnTo>
                    <a:lnTo>
                      <a:pt x="1241" y="525"/>
                    </a:lnTo>
                    <a:lnTo>
                      <a:pt x="1239" y="525"/>
                    </a:lnTo>
                    <a:lnTo>
                      <a:pt x="1239" y="526"/>
                    </a:lnTo>
                    <a:lnTo>
                      <a:pt x="1241" y="526"/>
                    </a:lnTo>
                    <a:lnTo>
                      <a:pt x="1253" y="526"/>
                    </a:lnTo>
                    <a:lnTo>
                      <a:pt x="1255" y="530"/>
                    </a:lnTo>
                    <a:lnTo>
                      <a:pt x="1253" y="532"/>
                    </a:lnTo>
                    <a:lnTo>
                      <a:pt x="1252" y="534"/>
                    </a:lnTo>
                    <a:lnTo>
                      <a:pt x="1253" y="534"/>
                    </a:lnTo>
                    <a:lnTo>
                      <a:pt x="1252" y="535"/>
                    </a:lnTo>
                    <a:lnTo>
                      <a:pt x="1248" y="537"/>
                    </a:lnTo>
                    <a:lnTo>
                      <a:pt x="1245" y="541"/>
                    </a:lnTo>
                    <a:lnTo>
                      <a:pt x="1246" y="541"/>
                    </a:lnTo>
                    <a:lnTo>
                      <a:pt x="1250" y="537"/>
                    </a:lnTo>
                    <a:lnTo>
                      <a:pt x="1253" y="537"/>
                    </a:lnTo>
                    <a:lnTo>
                      <a:pt x="1255" y="537"/>
                    </a:lnTo>
                    <a:lnTo>
                      <a:pt x="1259" y="541"/>
                    </a:lnTo>
                    <a:lnTo>
                      <a:pt x="1257" y="541"/>
                    </a:lnTo>
                    <a:lnTo>
                      <a:pt x="1255" y="543"/>
                    </a:lnTo>
                    <a:lnTo>
                      <a:pt x="1255" y="544"/>
                    </a:lnTo>
                    <a:lnTo>
                      <a:pt x="1257" y="543"/>
                    </a:lnTo>
                    <a:lnTo>
                      <a:pt x="1261" y="544"/>
                    </a:lnTo>
                    <a:lnTo>
                      <a:pt x="1261" y="546"/>
                    </a:lnTo>
                    <a:lnTo>
                      <a:pt x="1262" y="548"/>
                    </a:lnTo>
                    <a:lnTo>
                      <a:pt x="1266" y="550"/>
                    </a:lnTo>
                    <a:lnTo>
                      <a:pt x="1266" y="553"/>
                    </a:lnTo>
                    <a:lnTo>
                      <a:pt x="1261" y="557"/>
                    </a:lnTo>
                    <a:lnTo>
                      <a:pt x="1257" y="557"/>
                    </a:lnTo>
                    <a:lnTo>
                      <a:pt x="1257" y="559"/>
                    </a:lnTo>
                    <a:lnTo>
                      <a:pt x="1264" y="559"/>
                    </a:lnTo>
                    <a:lnTo>
                      <a:pt x="1268" y="562"/>
                    </a:lnTo>
                    <a:lnTo>
                      <a:pt x="1266" y="564"/>
                    </a:lnTo>
                    <a:lnTo>
                      <a:pt x="1273" y="566"/>
                    </a:lnTo>
                    <a:lnTo>
                      <a:pt x="1273" y="571"/>
                    </a:lnTo>
                    <a:lnTo>
                      <a:pt x="1268" y="576"/>
                    </a:lnTo>
                    <a:lnTo>
                      <a:pt x="1268" y="580"/>
                    </a:lnTo>
                    <a:lnTo>
                      <a:pt x="1266" y="580"/>
                    </a:lnTo>
                    <a:lnTo>
                      <a:pt x="1259" y="576"/>
                    </a:lnTo>
                    <a:lnTo>
                      <a:pt x="1257" y="578"/>
                    </a:lnTo>
                    <a:lnTo>
                      <a:pt x="1261" y="580"/>
                    </a:lnTo>
                    <a:lnTo>
                      <a:pt x="1261" y="580"/>
                    </a:lnTo>
                    <a:lnTo>
                      <a:pt x="1250" y="582"/>
                    </a:lnTo>
                    <a:lnTo>
                      <a:pt x="1268" y="584"/>
                    </a:lnTo>
                    <a:lnTo>
                      <a:pt x="1268" y="585"/>
                    </a:lnTo>
                    <a:lnTo>
                      <a:pt x="1266" y="585"/>
                    </a:lnTo>
                    <a:lnTo>
                      <a:pt x="1264" y="587"/>
                    </a:lnTo>
                    <a:lnTo>
                      <a:pt x="1264" y="587"/>
                    </a:lnTo>
                    <a:lnTo>
                      <a:pt x="1268" y="591"/>
                    </a:lnTo>
                    <a:lnTo>
                      <a:pt x="1270" y="593"/>
                    </a:lnTo>
                    <a:lnTo>
                      <a:pt x="1266" y="593"/>
                    </a:lnTo>
                    <a:lnTo>
                      <a:pt x="1264" y="594"/>
                    </a:lnTo>
                    <a:lnTo>
                      <a:pt x="1275" y="594"/>
                    </a:lnTo>
                    <a:lnTo>
                      <a:pt x="1275" y="600"/>
                    </a:lnTo>
                    <a:lnTo>
                      <a:pt x="1277" y="601"/>
                    </a:lnTo>
                    <a:lnTo>
                      <a:pt x="1275" y="603"/>
                    </a:lnTo>
                    <a:lnTo>
                      <a:pt x="1284" y="603"/>
                    </a:lnTo>
                    <a:lnTo>
                      <a:pt x="1286" y="605"/>
                    </a:lnTo>
                    <a:lnTo>
                      <a:pt x="1286" y="609"/>
                    </a:lnTo>
                    <a:lnTo>
                      <a:pt x="1287" y="607"/>
                    </a:lnTo>
                    <a:lnTo>
                      <a:pt x="1291" y="607"/>
                    </a:lnTo>
                    <a:lnTo>
                      <a:pt x="1291" y="610"/>
                    </a:lnTo>
                    <a:lnTo>
                      <a:pt x="1289" y="612"/>
                    </a:lnTo>
                    <a:lnTo>
                      <a:pt x="1291" y="614"/>
                    </a:lnTo>
                    <a:lnTo>
                      <a:pt x="1293" y="616"/>
                    </a:lnTo>
                    <a:lnTo>
                      <a:pt x="1289" y="619"/>
                    </a:lnTo>
                    <a:lnTo>
                      <a:pt x="1289" y="621"/>
                    </a:lnTo>
                    <a:lnTo>
                      <a:pt x="1293" y="619"/>
                    </a:lnTo>
                    <a:lnTo>
                      <a:pt x="1296" y="621"/>
                    </a:lnTo>
                    <a:lnTo>
                      <a:pt x="1298" y="621"/>
                    </a:lnTo>
                    <a:lnTo>
                      <a:pt x="1302" y="619"/>
                    </a:lnTo>
                    <a:lnTo>
                      <a:pt x="1302" y="621"/>
                    </a:lnTo>
                    <a:lnTo>
                      <a:pt x="1303" y="623"/>
                    </a:lnTo>
                    <a:lnTo>
                      <a:pt x="1300" y="632"/>
                    </a:lnTo>
                    <a:lnTo>
                      <a:pt x="1307" y="625"/>
                    </a:lnTo>
                    <a:lnTo>
                      <a:pt x="1309" y="623"/>
                    </a:lnTo>
                    <a:lnTo>
                      <a:pt x="1309" y="626"/>
                    </a:lnTo>
                    <a:lnTo>
                      <a:pt x="1311" y="626"/>
                    </a:lnTo>
                    <a:lnTo>
                      <a:pt x="1312" y="625"/>
                    </a:lnTo>
                    <a:lnTo>
                      <a:pt x="1312" y="630"/>
                    </a:lnTo>
                    <a:lnTo>
                      <a:pt x="1316" y="632"/>
                    </a:lnTo>
                    <a:lnTo>
                      <a:pt x="1323" y="635"/>
                    </a:lnTo>
                    <a:lnTo>
                      <a:pt x="1325" y="634"/>
                    </a:lnTo>
                    <a:lnTo>
                      <a:pt x="1325" y="632"/>
                    </a:lnTo>
                    <a:lnTo>
                      <a:pt x="1327" y="630"/>
                    </a:lnTo>
                    <a:lnTo>
                      <a:pt x="1330" y="632"/>
                    </a:lnTo>
                    <a:lnTo>
                      <a:pt x="1328" y="635"/>
                    </a:lnTo>
                    <a:lnTo>
                      <a:pt x="1332" y="635"/>
                    </a:lnTo>
                    <a:lnTo>
                      <a:pt x="1334" y="637"/>
                    </a:lnTo>
                    <a:lnTo>
                      <a:pt x="1336" y="637"/>
                    </a:lnTo>
                    <a:lnTo>
                      <a:pt x="1337" y="641"/>
                    </a:lnTo>
                    <a:lnTo>
                      <a:pt x="1336" y="643"/>
                    </a:lnTo>
                    <a:lnTo>
                      <a:pt x="1336" y="644"/>
                    </a:lnTo>
                    <a:lnTo>
                      <a:pt x="1336" y="644"/>
                    </a:lnTo>
                    <a:lnTo>
                      <a:pt x="1334" y="644"/>
                    </a:lnTo>
                    <a:lnTo>
                      <a:pt x="1330" y="644"/>
                    </a:lnTo>
                    <a:lnTo>
                      <a:pt x="1328" y="644"/>
                    </a:lnTo>
                    <a:lnTo>
                      <a:pt x="1323" y="648"/>
                    </a:lnTo>
                    <a:lnTo>
                      <a:pt x="1323" y="648"/>
                    </a:lnTo>
                    <a:lnTo>
                      <a:pt x="1319" y="650"/>
                    </a:lnTo>
                    <a:lnTo>
                      <a:pt x="1305" y="653"/>
                    </a:lnTo>
                    <a:lnTo>
                      <a:pt x="1303" y="657"/>
                    </a:lnTo>
                    <a:lnTo>
                      <a:pt x="1307" y="655"/>
                    </a:lnTo>
                    <a:lnTo>
                      <a:pt x="1314" y="651"/>
                    </a:lnTo>
                    <a:lnTo>
                      <a:pt x="1316" y="653"/>
                    </a:lnTo>
                    <a:lnTo>
                      <a:pt x="1302" y="659"/>
                    </a:lnTo>
                    <a:lnTo>
                      <a:pt x="1298" y="659"/>
                    </a:lnTo>
                    <a:lnTo>
                      <a:pt x="1293" y="666"/>
                    </a:lnTo>
                    <a:lnTo>
                      <a:pt x="1289" y="664"/>
                    </a:lnTo>
                    <a:lnTo>
                      <a:pt x="1287" y="662"/>
                    </a:lnTo>
                    <a:lnTo>
                      <a:pt x="1282" y="660"/>
                    </a:lnTo>
                    <a:lnTo>
                      <a:pt x="1278" y="662"/>
                    </a:lnTo>
                    <a:lnTo>
                      <a:pt x="1278" y="664"/>
                    </a:lnTo>
                    <a:lnTo>
                      <a:pt x="1289" y="666"/>
                    </a:lnTo>
                    <a:lnTo>
                      <a:pt x="1291" y="669"/>
                    </a:lnTo>
                    <a:lnTo>
                      <a:pt x="1291" y="676"/>
                    </a:lnTo>
                    <a:lnTo>
                      <a:pt x="1298" y="671"/>
                    </a:lnTo>
                    <a:lnTo>
                      <a:pt x="1300" y="669"/>
                    </a:lnTo>
                    <a:lnTo>
                      <a:pt x="1307" y="664"/>
                    </a:lnTo>
                    <a:lnTo>
                      <a:pt x="1311" y="662"/>
                    </a:lnTo>
                    <a:lnTo>
                      <a:pt x="1314" y="657"/>
                    </a:lnTo>
                    <a:lnTo>
                      <a:pt x="1318" y="655"/>
                    </a:lnTo>
                    <a:lnTo>
                      <a:pt x="1327" y="653"/>
                    </a:lnTo>
                    <a:lnTo>
                      <a:pt x="1330" y="655"/>
                    </a:lnTo>
                    <a:lnTo>
                      <a:pt x="1332" y="653"/>
                    </a:lnTo>
                    <a:lnTo>
                      <a:pt x="1325" y="651"/>
                    </a:lnTo>
                    <a:lnTo>
                      <a:pt x="1321" y="653"/>
                    </a:lnTo>
                    <a:lnTo>
                      <a:pt x="1328" y="650"/>
                    </a:lnTo>
                    <a:lnTo>
                      <a:pt x="1339" y="650"/>
                    </a:lnTo>
                    <a:lnTo>
                      <a:pt x="1341" y="651"/>
                    </a:lnTo>
                    <a:lnTo>
                      <a:pt x="1339" y="655"/>
                    </a:lnTo>
                    <a:lnTo>
                      <a:pt x="1341" y="662"/>
                    </a:lnTo>
                    <a:lnTo>
                      <a:pt x="1339" y="664"/>
                    </a:lnTo>
                    <a:lnTo>
                      <a:pt x="1339" y="671"/>
                    </a:lnTo>
                    <a:lnTo>
                      <a:pt x="1339" y="671"/>
                    </a:lnTo>
                    <a:lnTo>
                      <a:pt x="1343" y="664"/>
                    </a:lnTo>
                    <a:lnTo>
                      <a:pt x="1346" y="662"/>
                    </a:lnTo>
                    <a:lnTo>
                      <a:pt x="1350" y="662"/>
                    </a:lnTo>
                    <a:lnTo>
                      <a:pt x="1352" y="662"/>
                    </a:lnTo>
                    <a:lnTo>
                      <a:pt x="1352" y="664"/>
                    </a:lnTo>
                    <a:lnTo>
                      <a:pt x="1361" y="668"/>
                    </a:lnTo>
                    <a:lnTo>
                      <a:pt x="1361" y="669"/>
                    </a:lnTo>
                    <a:lnTo>
                      <a:pt x="1359" y="669"/>
                    </a:lnTo>
                    <a:lnTo>
                      <a:pt x="1361" y="673"/>
                    </a:lnTo>
                    <a:lnTo>
                      <a:pt x="1362" y="673"/>
                    </a:lnTo>
                    <a:lnTo>
                      <a:pt x="1362" y="675"/>
                    </a:lnTo>
                    <a:lnTo>
                      <a:pt x="1364" y="676"/>
                    </a:lnTo>
                    <a:lnTo>
                      <a:pt x="1364" y="678"/>
                    </a:lnTo>
                    <a:lnTo>
                      <a:pt x="1362" y="678"/>
                    </a:lnTo>
                    <a:lnTo>
                      <a:pt x="1362" y="680"/>
                    </a:lnTo>
                    <a:lnTo>
                      <a:pt x="1355" y="678"/>
                    </a:lnTo>
                    <a:lnTo>
                      <a:pt x="1357" y="682"/>
                    </a:lnTo>
                    <a:lnTo>
                      <a:pt x="1359" y="682"/>
                    </a:lnTo>
                    <a:lnTo>
                      <a:pt x="1361" y="682"/>
                    </a:lnTo>
                    <a:lnTo>
                      <a:pt x="1362" y="685"/>
                    </a:lnTo>
                    <a:lnTo>
                      <a:pt x="1361" y="687"/>
                    </a:lnTo>
                    <a:lnTo>
                      <a:pt x="1361" y="689"/>
                    </a:lnTo>
                    <a:lnTo>
                      <a:pt x="1364" y="693"/>
                    </a:lnTo>
                    <a:lnTo>
                      <a:pt x="1361" y="693"/>
                    </a:lnTo>
                    <a:lnTo>
                      <a:pt x="1361" y="694"/>
                    </a:lnTo>
                    <a:lnTo>
                      <a:pt x="1364" y="696"/>
                    </a:lnTo>
                    <a:lnTo>
                      <a:pt x="1366" y="700"/>
                    </a:lnTo>
                    <a:lnTo>
                      <a:pt x="1361" y="698"/>
                    </a:lnTo>
                    <a:lnTo>
                      <a:pt x="1361" y="70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8" name="Freeform 1835">
                <a:extLst>
                  <a:ext uri="{FF2B5EF4-FFF2-40B4-BE49-F238E27FC236}">
                    <a16:creationId xmlns:a16="http://schemas.microsoft.com/office/drawing/2014/main" id="{E2A9F863-DB58-2D46-8D4D-0A7DDD40C3E1}"/>
                  </a:ext>
                </a:extLst>
              </p:cNvPr>
              <p:cNvSpPr>
                <a:spLocks/>
              </p:cNvSpPr>
              <p:nvPr/>
            </p:nvSpPr>
            <p:spPr bwMode="auto">
              <a:xfrm>
                <a:off x="1714" y="1863"/>
                <a:ext cx="27" cy="32"/>
              </a:xfrm>
              <a:custGeom>
                <a:avLst/>
                <a:gdLst>
                  <a:gd name="T0" fmla="*/ 25 w 27"/>
                  <a:gd name="T1" fmla="*/ 18 h 32"/>
                  <a:gd name="T2" fmla="*/ 23 w 27"/>
                  <a:gd name="T3" fmla="*/ 16 h 32"/>
                  <a:gd name="T4" fmla="*/ 20 w 27"/>
                  <a:gd name="T5" fmla="*/ 19 h 32"/>
                  <a:gd name="T6" fmla="*/ 20 w 27"/>
                  <a:gd name="T7" fmla="*/ 18 h 32"/>
                  <a:gd name="T8" fmla="*/ 14 w 27"/>
                  <a:gd name="T9" fmla="*/ 21 h 32"/>
                  <a:gd name="T10" fmla="*/ 13 w 27"/>
                  <a:gd name="T11" fmla="*/ 19 h 32"/>
                  <a:gd name="T12" fmla="*/ 16 w 27"/>
                  <a:gd name="T13" fmla="*/ 16 h 32"/>
                  <a:gd name="T14" fmla="*/ 14 w 27"/>
                  <a:gd name="T15" fmla="*/ 16 h 32"/>
                  <a:gd name="T16" fmla="*/ 18 w 27"/>
                  <a:gd name="T17" fmla="*/ 3 h 32"/>
                  <a:gd name="T18" fmla="*/ 16 w 27"/>
                  <a:gd name="T19" fmla="*/ 0 h 32"/>
                  <a:gd name="T20" fmla="*/ 16 w 27"/>
                  <a:gd name="T21" fmla="*/ 0 h 32"/>
                  <a:gd name="T22" fmla="*/ 14 w 27"/>
                  <a:gd name="T23" fmla="*/ 0 h 32"/>
                  <a:gd name="T24" fmla="*/ 14 w 27"/>
                  <a:gd name="T25" fmla="*/ 0 h 32"/>
                  <a:gd name="T26" fmla="*/ 13 w 27"/>
                  <a:gd name="T27" fmla="*/ 0 h 32"/>
                  <a:gd name="T28" fmla="*/ 13 w 27"/>
                  <a:gd name="T29" fmla="*/ 2 h 32"/>
                  <a:gd name="T30" fmla="*/ 2 w 27"/>
                  <a:gd name="T31" fmla="*/ 19 h 32"/>
                  <a:gd name="T32" fmla="*/ 0 w 27"/>
                  <a:gd name="T33" fmla="*/ 28 h 32"/>
                  <a:gd name="T34" fmla="*/ 2 w 27"/>
                  <a:gd name="T35" fmla="*/ 32 h 32"/>
                  <a:gd name="T36" fmla="*/ 5 w 27"/>
                  <a:gd name="T37" fmla="*/ 32 h 32"/>
                  <a:gd name="T38" fmla="*/ 9 w 27"/>
                  <a:gd name="T39" fmla="*/ 30 h 32"/>
                  <a:gd name="T40" fmla="*/ 14 w 27"/>
                  <a:gd name="T41" fmla="*/ 32 h 32"/>
                  <a:gd name="T42" fmla="*/ 20 w 27"/>
                  <a:gd name="T43" fmla="*/ 28 h 32"/>
                  <a:gd name="T44" fmla="*/ 23 w 27"/>
                  <a:gd name="T45" fmla="*/ 25 h 32"/>
                  <a:gd name="T46" fmla="*/ 27 w 27"/>
                  <a:gd name="T47" fmla="*/ 23 h 32"/>
                  <a:gd name="T48" fmla="*/ 27 w 27"/>
                  <a:gd name="T49" fmla="*/ 23 h 32"/>
                  <a:gd name="T50" fmla="*/ 25 w 27"/>
                  <a:gd name="T51" fmla="*/ 21 h 32"/>
                  <a:gd name="T52" fmla="*/ 25 w 27"/>
                  <a:gd name="T53"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2">
                    <a:moveTo>
                      <a:pt x="25" y="18"/>
                    </a:moveTo>
                    <a:lnTo>
                      <a:pt x="23" y="16"/>
                    </a:lnTo>
                    <a:lnTo>
                      <a:pt x="20" y="19"/>
                    </a:lnTo>
                    <a:lnTo>
                      <a:pt x="20" y="18"/>
                    </a:lnTo>
                    <a:lnTo>
                      <a:pt x="14" y="21"/>
                    </a:lnTo>
                    <a:lnTo>
                      <a:pt x="13" y="19"/>
                    </a:lnTo>
                    <a:lnTo>
                      <a:pt x="16" y="16"/>
                    </a:lnTo>
                    <a:lnTo>
                      <a:pt x="14" y="16"/>
                    </a:lnTo>
                    <a:lnTo>
                      <a:pt x="18" y="3"/>
                    </a:lnTo>
                    <a:lnTo>
                      <a:pt x="16" y="0"/>
                    </a:lnTo>
                    <a:lnTo>
                      <a:pt x="16" y="0"/>
                    </a:lnTo>
                    <a:lnTo>
                      <a:pt x="14" y="0"/>
                    </a:lnTo>
                    <a:lnTo>
                      <a:pt x="14" y="0"/>
                    </a:lnTo>
                    <a:lnTo>
                      <a:pt x="13" y="0"/>
                    </a:lnTo>
                    <a:lnTo>
                      <a:pt x="13" y="2"/>
                    </a:lnTo>
                    <a:lnTo>
                      <a:pt x="2" y="19"/>
                    </a:lnTo>
                    <a:lnTo>
                      <a:pt x="0" y="28"/>
                    </a:lnTo>
                    <a:lnTo>
                      <a:pt x="2" y="32"/>
                    </a:lnTo>
                    <a:lnTo>
                      <a:pt x="5" y="32"/>
                    </a:lnTo>
                    <a:lnTo>
                      <a:pt x="9" y="30"/>
                    </a:lnTo>
                    <a:lnTo>
                      <a:pt x="14" y="32"/>
                    </a:lnTo>
                    <a:lnTo>
                      <a:pt x="20" y="28"/>
                    </a:lnTo>
                    <a:lnTo>
                      <a:pt x="23" y="25"/>
                    </a:lnTo>
                    <a:lnTo>
                      <a:pt x="27" y="23"/>
                    </a:lnTo>
                    <a:lnTo>
                      <a:pt x="27" y="23"/>
                    </a:lnTo>
                    <a:lnTo>
                      <a:pt x="25" y="21"/>
                    </a:lnTo>
                    <a:lnTo>
                      <a:pt x="25" y="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99" name="Freeform 1836">
                <a:extLst>
                  <a:ext uri="{FF2B5EF4-FFF2-40B4-BE49-F238E27FC236}">
                    <a16:creationId xmlns:a16="http://schemas.microsoft.com/office/drawing/2014/main" id="{8C04201D-5650-7C4D-B192-9F72776B03E5}"/>
                  </a:ext>
                </a:extLst>
              </p:cNvPr>
              <p:cNvSpPr>
                <a:spLocks/>
              </p:cNvSpPr>
              <p:nvPr/>
            </p:nvSpPr>
            <p:spPr bwMode="auto">
              <a:xfrm>
                <a:off x="1714" y="1863"/>
                <a:ext cx="27" cy="32"/>
              </a:xfrm>
              <a:custGeom>
                <a:avLst/>
                <a:gdLst>
                  <a:gd name="T0" fmla="*/ 25 w 27"/>
                  <a:gd name="T1" fmla="*/ 18 h 32"/>
                  <a:gd name="T2" fmla="*/ 23 w 27"/>
                  <a:gd name="T3" fmla="*/ 16 h 32"/>
                  <a:gd name="T4" fmla="*/ 20 w 27"/>
                  <a:gd name="T5" fmla="*/ 19 h 32"/>
                  <a:gd name="T6" fmla="*/ 20 w 27"/>
                  <a:gd name="T7" fmla="*/ 18 h 32"/>
                  <a:gd name="T8" fmla="*/ 14 w 27"/>
                  <a:gd name="T9" fmla="*/ 21 h 32"/>
                  <a:gd name="T10" fmla="*/ 13 w 27"/>
                  <a:gd name="T11" fmla="*/ 19 h 32"/>
                  <a:gd name="T12" fmla="*/ 16 w 27"/>
                  <a:gd name="T13" fmla="*/ 16 h 32"/>
                  <a:gd name="T14" fmla="*/ 14 w 27"/>
                  <a:gd name="T15" fmla="*/ 16 h 32"/>
                  <a:gd name="T16" fmla="*/ 18 w 27"/>
                  <a:gd name="T17" fmla="*/ 3 h 32"/>
                  <a:gd name="T18" fmla="*/ 16 w 27"/>
                  <a:gd name="T19" fmla="*/ 0 h 32"/>
                  <a:gd name="T20" fmla="*/ 16 w 27"/>
                  <a:gd name="T21" fmla="*/ 0 h 32"/>
                  <a:gd name="T22" fmla="*/ 14 w 27"/>
                  <a:gd name="T23" fmla="*/ 0 h 32"/>
                  <a:gd name="T24" fmla="*/ 14 w 27"/>
                  <a:gd name="T25" fmla="*/ 0 h 32"/>
                  <a:gd name="T26" fmla="*/ 13 w 27"/>
                  <a:gd name="T27" fmla="*/ 0 h 32"/>
                  <a:gd name="T28" fmla="*/ 13 w 27"/>
                  <a:gd name="T29" fmla="*/ 2 h 32"/>
                  <a:gd name="T30" fmla="*/ 2 w 27"/>
                  <a:gd name="T31" fmla="*/ 19 h 32"/>
                  <a:gd name="T32" fmla="*/ 0 w 27"/>
                  <a:gd name="T33" fmla="*/ 28 h 32"/>
                  <a:gd name="T34" fmla="*/ 2 w 27"/>
                  <a:gd name="T35" fmla="*/ 32 h 32"/>
                  <a:gd name="T36" fmla="*/ 5 w 27"/>
                  <a:gd name="T37" fmla="*/ 32 h 32"/>
                  <a:gd name="T38" fmla="*/ 9 w 27"/>
                  <a:gd name="T39" fmla="*/ 30 h 32"/>
                  <a:gd name="T40" fmla="*/ 14 w 27"/>
                  <a:gd name="T41" fmla="*/ 32 h 32"/>
                  <a:gd name="T42" fmla="*/ 20 w 27"/>
                  <a:gd name="T43" fmla="*/ 28 h 32"/>
                  <a:gd name="T44" fmla="*/ 23 w 27"/>
                  <a:gd name="T45" fmla="*/ 25 h 32"/>
                  <a:gd name="T46" fmla="*/ 27 w 27"/>
                  <a:gd name="T47" fmla="*/ 23 h 32"/>
                  <a:gd name="T48" fmla="*/ 27 w 27"/>
                  <a:gd name="T49" fmla="*/ 23 h 32"/>
                  <a:gd name="T50" fmla="*/ 25 w 27"/>
                  <a:gd name="T51" fmla="*/ 21 h 32"/>
                  <a:gd name="T52" fmla="*/ 25 w 27"/>
                  <a:gd name="T53"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2">
                    <a:moveTo>
                      <a:pt x="25" y="18"/>
                    </a:moveTo>
                    <a:lnTo>
                      <a:pt x="23" y="16"/>
                    </a:lnTo>
                    <a:lnTo>
                      <a:pt x="20" y="19"/>
                    </a:lnTo>
                    <a:lnTo>
                      <a:pt x="20" y="18"/>
                    </a:lnTo>
                    <a:lnTo>
                      <a:pt x="14" y="21"/>
                    </a:lnTo>
                    <a:lnTo>
                      <a:pt x="13" y="19"/>
                    </a:lnTo>
                    <a:lnTo>
                      <a:pt x="16" y="16"/>
                    </a:lnTo>
                    <a:lnTo>
                      <a:pt x="14" y="16"/>
                    </a:lnTo>
                    <a:lnTo>
                      <a:pt x="18" y="3"/>
                    </a:lnTo>
                    <a:lnTo>
                      <a:pt x="16" y="0"/>
                    </a:lnTo>
                    <a:lnTo>
                      <a:pt x="16" y="0"/>
                    </a:lnTo>
                    <a:lnTo>
                      <a:pt x="14" y="0"/>
                    </a:lnTo>
                    <a:lnTo>
                      <a:pt x="14" y="0"/>
                    </a:lnTo>
                    <a:lnTo>
                      <a:pt x="13" y="0"/>
                    </a:lnTo>
                    <a:lnTo>
                      <a:pt x="13" y="2"/>
                    </a:lnTo>
                    <a:lnTo>
                      <a:pt x="2" y="19"/>
                    </a:lnTo>
                    <a:lnTo>
                      <a:pt x="0" y="28"/>
                    </a:lnTo>
                    <a:lnTo>
                      <a:pt x="2" y="32"/>
                    </a:lnTo>
                    <a:lnTo>
                      <a:pt x="5" y="32"/>
                    </a:lnTo>
                    <a:lnTo>
                      <a:pt x="9" y="30"/>
                    </a:lnTo>
                    <a:lnTo>
                      <a:pt x="14" y="32"/>
                    </a:lnTo>
                    <a:lnTo>
                      <a:pt x="20" y="28"/>
                    </a:lnTo>
                    <a:lnTo>
                      <a:pt x="23" y="25"/>
                    </a:lnTo>
                    <a:lnTo>
                      <a:pt x="27" y="23"/>
                    </a:lnTo>
                    <a:lnTo>
                      <a:pt x="27" y="23"/>
                    </a:lnTo>
                    <a:lnTo>
                      <a:pt x="25" y="21"/>
                    </a:lnTo>
                    <a:lnTo>
                      <a:pt x="25" y="1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0" name="Freeform 1837">
                <a:extLst>
                  <a:ext uri="{FF2B5EF4-FFF2-40B4-BE49-F238E27FC236}">
                    <a16:creationId xmlns:a16="http://schemas.microsoft.com/office/drawing/2014/main" id="{C5CEAA0B-11CD-5A41-9859-711F63A062C8}"/>
                  </a:ext>
                </a:extLst>
              </p:cNvPr>
              <p:cNvSpPr>
                <a:spLocks/>
              </p:cNvSpPr>
              <p:nvPr/>
            </p:nvSpPr>
            <p:spPr bwMode="auto">
              <a:xfrm>
                <a:off x="1123" y="579"/>
                <a:ext cx="57" cy="93"/>
              </a:xfrm>
              <a:custGeom>
                <a:avLst/>
                <a:gdLst>
                  <a:gd name="T0" fmla="*/ 57 w 57"/>
                  <a:gd name="T1" fmla="*/ 48 h 93"/>
                  <a:gd name="T2" fmla="*/ 57 w 57"/>
                  <a:gd name="T3" fmla="*/ 46 h 93"/>
                  <a:gd name="T4" fmla="*/ 52 w 57"/>
                  <a:gd name="T5" fmla="*/ 36 h 93"/>
                  <a:gd name="T6" fmla="*/ 45 w 57"/>
                  <a:gd name="T7" fmla="*/ 30 h 93"/>
                  <a:gd name="T8" fmla="*/ 41 w 57"/>
                  <a:gd name="T9" fmla="*/ 32 h 93"/>
                  <a:gd name="T10" fmla="*/ 36 w 57"/>
                  <a:gd name="T11" fmla="*/ 32 h 93"/>
                  <a:gd name="T12" fmla="*/ 38 w 57"/>
                  <a:gd name="T13" fmla="*/ 21 h 93"/>
                  <a:gd name="T14" fmla="*/ 36 w 57"/>
                  <a:gd name="T15" fmla="*/ 20 h 93"/>
                  <a:gd name="T16" fmla="*/ 34 w 57"/>
                  <a:gd name="T17" fmla="*/ 20 h 93"/>
                  <a:gd name="T18" fmla="*/ 30 w 57"/>
                  <a:gd name="T19" fmla="*/ 14 h 93"/>
                  <a:gd name="T20" fmla="*/ 27 w 57"/>
                  <a:gd name="T21" fmla="*/ 14 h 93"/>
                  <a:gd name="T22" fmla="*/ 14 w 57"/>
                  <a:gd name="T23" fmla="*/ 2 h 93"/>
                  <a:gd name="T24" fmla="*/ 5 w 57"/>
                  <a:gd name="T25" fmla="*/ 0 h 93"/>
                  <a:gd name="T26" fmla="*/ 2 w 57"/>
                  <a:gd name="T27" fmla="*/ 5 h 93"/>
                  <a:gd name="T28" fmla="*/ 2 w 57"/>
                  <a:gd name="T29" fmla="*/ 7 h 93"/>
                  <a:gd name="T30" fmla="*/ 0 w 57"/>
                  <a:gd name="T31" fmla="*/ 9 h 93"/>
                  <a:gd name="T32" fmla="*/ 2 w 57"/>
                  <a:gd name="T33" fmla="*/ 20 h 93"/>
                  <a:gd name="T34" fmla="*/ 4 w 57"/>
                  <a:gd name="T35" fmla="*/ 21 h 93"/>
                  <a:gd name="T36" fmla="*/ 5 w 57"/>
                  <a:gd name="T37" fmla="*/ 25 h 93"/>
                  <a:gd name="T38" fmla="*/ 4 w 57"/>
                  <a:gd name="T39" fmla="*/ 27 h 93"/>
                  <a:gd name="T40" fmla="*/ 0 w 57"/>
                  <a:gd name="T41" fmla="*/ 28 h 93"/>
                  <a:gd name="T42" fmla="*/ 4 w 57"/>
                  <a:gd name="T43" fmla="*/ 37 h 93"/>
                  <a:gd name="T44" fmla="*/ 5 w 57"/>
                  <a:gd name="T45" fmla="*/ 37 h 93"/>
                  <a:gd name="T46" fmla="*/ 5 w 57"/>
                  <a:gd name="T47" fmla="*/ 41 h 93"/>
                  <a:gd name="T48" fmla="*/ 5 w 57"/>
                  <a:gd name="T49" fmla="*/ 48 h 93"/>
                  <a:gd name="T50" fmla="*/ 9 w 57"/>
                  <a:gd name="T51" fmla="*/ 48 h 93"/>
                  <a:gd name="T52" fmla="*/ 9 w 57"/>
                  <a:gd name="T53" fmla="*/ 52 h 93"/>
                  <a:gd name="T54" fmla="*/ 7 w 57"/>
                  <a:gd name="T55" fmla="*/ 52 h 93"/>
                  <a:gd name="T56" fmla="*/ 7 w 57"/>
                  <a:gd name="T57" fmla="*/ 53 h 93"/>
                  <a:gd name="T58" fmla="*/ 13 w 57"/>
                  <a:gd name="T59" fmla="*/ 55 h 93"/>
                  <a:gd name="T60" fmla="*/ 16 w 57"/>
                  <a:gd name="T61" fmla="*/ 55 h 93"/>
                  <a:gd name="T62" fmla="*/ 25 w 57"/>
                  <a:gd name="T63" fmla="*/ 61 h 93"/>
                  <a:gd name="T64" fmla="*/ 23 w 57"/>
                  <a:gd name="T65" fmla="*/ 62 h 93"/>
                  <a:gd name="T66" fmla="*/ 25 w 57"/>
                  <a:gd name="T67" fmla="*/ 64 h 93"/>
                  <a:gd name="T68" fmla="*/ 23 w 57"/>
                  <a:gd name="T69" fmla="*/ 66 h 93"/>
                  <a:gd name="T70" fmla="*/ 11 w 57"/>
                  <a:gd name="T71" fmla="*/ 66 h 93"/>
                  <a:gd name="T72" fmla="*/ 9 w 57"/>
                  <a:gd name="T73" fmla="*/ 70 h 93"/>
                  <a:gd name="T74" fmla="*/ 22 w 57"/>
                  <a:gd name="T75" fmla="*/ 82 h 93"/>
                  <a:gd name="T76" fmla="*/ 18 w 57"/>
                  <a:gd name="T77" fmla="*/ 87 h 93"/>
                  <a:gd name="T78" fmla="*/ 18 w 57"/>
                  <a:gd name="T79" fmla="*/ 91 h 93"/>
                  <a:gd name="T80" fmla="*/ 25 w 57"/>
                  <a:gd name="T81" fmla="*/ 93 h 93"/>
                  <a:gd name="T82" fmla="*/ 29 w 57"/>
                  <a:gd name="T83" fmla="*/ 87 h 93"/>
                  <a:gd name="T84" fmla="*/ 29 w 57"/>
                  <a:gd name="T85" fmla="*/ 86 h 93"/>
                  <a:gd name="T86" fmla="*/ 27 w 57"/>
                  <a:gd name="T87" fmla="*/ 86 h 93"/>
                  <a:gd name="T88" fmla="*/ 27 w 57"/>
                  <a:gd name="T89" fmla="*/ 86 h 93"/>
                  <a:gd name="T90" fmla="*/ 30 w 57"/>
                  <a:gd name="T91" fmla="*/ 80 h 93"/>
                  <a:gd name="T92" fmla="*/ 34 w 57"/>
                  <a:gd name="T93" fmla="*/ 86 h 93"/>
                  <a:gd name="T94" fmla="*/ 38 w 57"/>
                  <a:gd name="T95" fmla="*/ 84 h 93"/>
                  <a:gd name="T96" fmla="*/ 48 w 57"/>
                  <a:gd name="T97" fmla="*/ 78 h 93"/>
                  <a:gd name="T98" fmla="*/ 52 w 57"/>
                  <a:gd name="T99" fmla="*/ 80 h 93"/>
                  <a:gd name="T100" fmla="*/ 54 w 57"/>
                  <a:gd name="T101" fmla="*/ 80 h 93"/>
                  <a:gd name="T102" fmla="*/ 54 w 57"/>
                  <a:gd name="T103" fmla="*/ 80 h 93"/>
                  <a:gd name="T104" fmla="*/ 57 w 57"/>
                  <a:gd name="T105" fmla="*/ 68 h 93"/>
                  <a:gd name="T106" fmla="*/ 55 w 57"/>
                  <a:gd name="T107" fmla="*/ 66 h 93"/>
                  <a:gd name="T108" fmla="*/ 54 w 57"/>
                  <a:gd name="T109" fmla="*/ 66 h 93"/>
                  <a:gd name="T110" fmla="*/ 54 w 57"/>
                  <a:gd name="T111" fmla="*/ 66 h 93"/>
                  <a:gd name="T112" fmla="*/ 54 w 57"/>
                  <a:gd name="T113" fmla="*/ 52 h 93"/>
                  <a:gd name="T114" fmla="*/ 57 w 57"/>
                  <a:gd name="T115" fmla="*/ 48 h 93"/>
                  <a:gd name="T116" fmla="*/ 57 w 57"/>
                  <a:gd name="T117"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93">
                    <a:moveTo>
                      <a:pt x="57" y="48"/>
                    </a:moveTo>
                    <a:lnTo>
                      <a:pt x="57" y="46"/>
                    </a:lnTo>
                    <a:lnTo>
                      <a:pt x="52" y="36"/>
                    </a:lnTo>
                    <a:lnTo>
                      <a:pt x="45" y="30"/>
                    </a:lnTo>
                    <a:lnTo>
                      <a:pt x="41" y="32"/>
                    </a:lnTo>
                    <a:lnTo>
                      <a:pt x="36" y="32"/>
                    </a:lnTo>
                    <a:lnTo>
                      <a:pt x="38" y="21"/>
                    </a:lnTo>
                    <a:lnTo>
                      <a:pt x="36" y="20"/>
                    </a:lnTo>
                    <a:lnTo>
                      <a:pt x="34" y="20"/>
                    </a:lnTo>
                    <a:lnTo>
                      <a:pt x="30" y="14"/>
                    </a:lnTo>
                    <a:lnTo>
                      <a:pt x="27" y="14"/>
                    </a:lnTo>
                    <a:lnTo>
                      <a:pt x="14" y="2"/>
                    </a:lnTo>
                    <a:lnTo>
                      <a:pt x="5" y="0"/>
                    </a:lnTo>
                    <a:lnTo>
                      <a:pt x="2" y="5"/>
                    </a:lnTo>
                    <a:lnTo>
                      <a:pt x="2" y="7"/>
                    </a:lnTo>
                    <a:lnTo>
                      <a:pt x="0" y="9"/>
                    </a:lnTo>
                    <a:lnTo>
                      <a:pt x="2" y="20"/>
                    </a:lnTo>
                    <a:lnTo>
                      <a:pt x="4" y="21"/>
                    </a:lnTo>
                    <a:lnTo>
                      <a:pt x="5" y="25"/>
                    </a:lnTo>
                    <a:lnTo>
                      <a:pt x="4" y="27"/>
                    </a:lnTo>
                    <a:lnTo>
                      <a:pt x="0" y="28"/>
                    </a:lnTo>
                    <a:lnTo>
                      <a:pt x="4" y="37"/>
                    </a:lnTo>
                    <a:lnTo>
                      <a:pt x="5" y="37"/>
                    </a:lnTo>
                    <a:lnTo>
                      <a:pt x="5" y="41"/>
                    </a:lnTo>
                    <a:lnTo>
                      <a:pt x="5" y="48"/>
                    </a:lnTo>
                    <a:lnTo>
                      <a:pt x="9" y="48"/>
                    </a:lnTo>
                    <a:lnTo>
                      <a:pt x="9" y="52"/>
                    </a:lnTo>
                    <a:lnTo>
                      <a:pt x="7" y="52"/>
                    </a:lnTo>
                    <a:lnTo>
                      <a:pt x="7" y="53"/>
                    </a:lnTo>
                    <a:lnTo>
                      <a:pt x="13" y="55"/>
                    </a:lnTo>
                    <a:lnTo>
                      <a:pt x="16" y="55"/>
                    </a:lnTo>
                    <a:lnTo>
                      <a:pt x="25" y="61"/>
                    </a:lnTo>
                    <a:lnTo>
                      <a:pt x="23" y="62"/>
                    </a:lnTo>
                    <a:lnTo>
                      <a:pt x="25" y="64"/>
                    </a:lnTo>
                    <a:lnTo>
                      <a:pt x="23" y="66"/>
                    </a:lnTo>
                    <a:lnTo>
                      <a:pt x="11" y="66"/>
                    </a:lnTo>
                    <a:lnTo>
                      <a:pt x="9" y="70"/>
                    </a:lnTo>
                    <a:lnTo>
                      <a:pt x="22" y="82"/>
                    </a:lnTo>
                    <a:lnTo>
                      <a:pt x="18" y="87"/>
                    </a:lnTo>
                    <a:lnTo>
                      <a:pt x="18" y="91"/>
                    </a:lnTo>
                    <a:lnTo>
                      <a:pt x="25" y="93"/>
                    </a:lnTo>
                    <a:lnTo>
                      <a:pt x="29" y="87"/>
                    </a:lnTo>
                    <a:lnTo>
                      <a:pt x="29" y="86"/>
                    </a:lnTo>
                    <a:lnTo>
                      <a:pt x="27" y="86"/>
                    </a:lnTo>
                    <a:lnTo>
                      <a:pt x="27" y="86"/>
                    </a:lnTo>
                    <a:lnTo>
                      <a:pt x="30" y="80"/>
                    </a:lnTo>
                    <a:lnTo>
                      <a:pt x="34" y="86"/>
                    </a:lnTo>
                    <a:lnTo>
                      <a:pt x="38" y="84"/>
                    </a:lnTo>
                    <a:lnTo>
                      <a:pt x="48" y="78"/>
                    </a:lnTo>
                    <a:lnTo>
                      <a:pt x="52" y="80"/>
                    </a:lnTo>
                    <a:lnTo>
                      <a:pt x="54" y="80"/>
                    </a:lnTo>
                    <a:lnTo>
                      <a:pt x="54" y="80"/>
                    </a:lnTo>
                    <a:lnTo>
                      <a:pt x="57" y="68"/>
                    </a:lnTo>
                    <a:lnTo>
                      <a:pt x="55" y="66"/>
                    </a:lnTo>
                    <a:lnTo>
                      <a:pt x="54" y="66"/>
                    </a:lnTo>
                    <a:lnTo>
                      <a:pt x="54" y="66"/>
                    </a:lnTo>
                    <a:lnTo>
                      <a:pt x="54" y="52"/>
                    </a:lnTo>
                    <a:lnTo>
                      <a:pt x="57" y="48"/>
                    </a:lnTo>
                    <a:lnTo>
                      <a:pt x="57" y="4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1" name="Freeform 1838">
                <a:extLst>
                  <a:ext uri="{FF2B5EF4-FFF2-40B4-BE49-F238E27FC236}">
                    <a16:creationId xmlns:a16="http://schemas.microsoft.com/office/drawing/2014/main" id="{A25367B9-2B8B-2045-A1B9-CDEB76FE6615}"/>
                  </a:ext>
                </a:extLst>
              </p:cNvPr>
              <p:cNvSpPr>
                <a:spLocks/>
              </p:cNvSpPr>
              <p:nvPr/>
            </p:nvSpPr>
            <p:spPr bwMode="auto">
              <a:xfrm>
                <a:off x="1005" y="543"/>
                <a:ext cx="107" cy="125"/>
              </a:xfrm>
              <a:custGeom>
                <a:avLst/>
                <a:gdLst>
                  <a:gd name="T0" fmla="*/ 97 w 107"/>
                  <a:gd name="T1" fmla="*/ 82 h 125"/>
                  <a:gd name="T2" fmla="*/ 93 w 107"/>
                  <a:gd name="T3" fmla="*/ 77 h 125"/>
                  <a:gd name="T4" fmla="*/ 95 w 107"/>
                  <a:gd name="T5" fmla="*/ 66 h 125"/>
                  <a:gd name="T6" fmla="*/ 97 w 107"/>
                  <a:gd name="T7" fmla="*/ 59 h 125"/>
                  <a:gd name="T8" fmla="*/ 95 w 107"/>
                  <a:gd name="T9" fmla="*/ 56 h 125"/>
                  <a:gd name="T10" fmla="*/ 93 w 107"/>
                  <a:gd name="T11" fmla="*/ 57 h 125"/>
                  <a:gd name="T12" fmla="*/ 91 w 107"/>
                  <a:gd name="T13" fmla="*/ 52 h 125"/>
                  <a:gd name="T14" fmla="*/ 88 w 107"/>
                  <a:gd name="T15" fmla="*/ 50 h 125"/>
                  <a:gd name="T16" fmla="*/ 86 w 107"/>
                  <a:gd name="T17" fmla="*/ 41 h 125"/>
                  <a:gd name="T18" fmla="*/ 75 w 107"/>
                  <a:gd name="T19" fmla="*/ 38 h 125"/>
                  <a:gd name="T20" fmla="*/ 70 w 107"/>
                  <a:gd name="T21" fmla="*/ 41 h 125"/>
                  <a:gd name="T22" fmla="*/ 68 w 107"/>
                  <a:gd name="T23" fmla="*/ 39 h 125"/>
                  <a:gd name="T24" fmla="*/ 68 w 107"/>
                  <a:gd name="T25" fmla="*/ 31 h 125"/>
                  <a:gd name="T26" fmla="*/ 65 w 107"/>
                  <a:gd name="T27" fmla="*/ 22 h 125"/>
                  <a:gd name="T28" fmla="*/ 61 w 107"/>
                  <a:gd name="T29" fmla="*/ 27 h 125"/>
                  <a:gd name="T30" fmla="*/ 61 w 107"/>
                  <a:gd name="T31" fmla="*/ 23 h 125"/>
                  <a:gd name="T32" fmla="*/ 56 w 107"/>
                  <a:gd name="T33" fmla="*/ 16 h 125"/>
                  <a:gd name="T34" fmla="*/ 48 w 107"/>
                  <a:gd name="T35" fmla="*/ 13 h 125"/>
                  <a:gd name="T36" fmla="*/ 43 w 107"/>
                  <a:gd name="T37" fmla="*/ 23 h 125"/>
                  <a:gd name="T38" fmla="*/ 41 w 107"/>
                  <a:gd name="T39" fmla="*/ 34 h 125"/>
                  <a:gd name="T40" fmla="*/ 40 w 107"/>
                  <a:gd name="T41" fmla="*/ 11 h 125"/>
                  <a:gd name="T42" fmla="*/ 34 w 107"/>
                  <a:gd name="T43" fmla="*/ 6 h 125"/>
                  <a:gd name="T44" fmla="*/ 31 w 107"/>
                  <a:gd name="T45" fmla="*/ 6 h 125"/>
                  <a:gd name="T46" fmla="*/ 23 w 107"/>
                  <a:gd name="T47" fmla="*/ 0 h 125"/>
                  <a:gd name="T48" fmla="*/ 6 w 107"/>
                  <a:gd name="T49" fmla="*/ 7 h 125"/>
                  <a:gd name="T50" fmla="*/ 2 w 107"/>
                  <a:gd name="T51" fmla="*/ 6 h 125"/>
                  <a:gd name="T52" fmla="*/ 2 w 107"/>
                  <a:gd name="T53" fmla="*/ 31 h 125"/>
                  <a:gd name="T54" fmla="*/ 11 w 107"/>
                  <a:gd name="T55" fmla="*/ 29 h 125"/>
                  <a:gd name="T56" fmla="*/ 13 w 107"/>
                  <a:gd name="T57" fmla="*/ 43 h 125"/>
                  <a:gd name="T58" fmla="*/ 11 w 107"/>
                  <a:gd name="T59" fmla="*/ 47 h 125"/>
                  <a:gd name="T60" fmla="*/ 20 w 107"/>
                  <a:gd name="T61" fmla="*/ 36 h 125"/>
                  <a:gd name="T62" fmla="*/ 23 w 107"/>
                  <a:gd name="T63" fmla="*/ 32 h 125"/>
                  <a:gd name="T64" fmla="*/ 27 w 107"/>
                  <a:gd name="T65" fmla="*/ 34 h 125"/>
                  <a:gd name="T66" fmla="*/ 25 w 107"/>
                  <a:gd name="T67" fmla="*/ 43 h 125"/>
                  <a:gd name="T68" fmla="*/ 23 w 107"/>
                  <a:gd name="T69" fmla="*/ 50 h 125"/>
                  <a:gd name="T70" fmla="*/ 29 w 107"/>
                  <a:gd name="T71" fmla="*/ 48 h 125"/>
                  <a:gd name="T72" fmla="*/ 31 w 107"/>
                  <a:gd name="T73" fmla="*/ 52 h 125"/>
                  <a:gd name="T74" fmla="*/ 36 w 107"/>
                  <a:gd name="T75" fmla="*/ 54 h 125"/>
                  <a:gd name="T76" fmla="*/ 27 w 107"/>
                  <a:gd name="T77" fmla="*/ 59 h 125"/>
                  <a:gd name="T78" fmla="*/ 36 w 107"/>
                  <a:gd name="T79" fmla="*/ 63 h 125"/>
                  <a:gd name="T80" fmla="*/ 27 w 107"/>
                  <a:gd name="T81" fmla="*/ 70 h 125"/>
                  <a:gd name="T82" fmla="*/ 13 w 107"/>
                  <a:gd name="T83" fmla="*/ 66 h 125"/>
                  <a:gd name="T84" fmla="*/ 13 w 107"/>
                  <a:gd name="T85" fmla="*/ 79 h 125"/>
                  <a:gd name="T86" fmla="*/ 23 w 107"/>
                  <a:gd name="T87" fmla="*/ 89 h 125"/>
                  <a:gd name="T88" fmla="*/ 32 w 107"/>
                  <a:gd name="T89" fmla="*/ 89 h 125"/>
                  <a:gd name="T90" fmla="*/ 36 w 107"/>
                  <a:gd name="T91" fmla="*/ 84 h 125"/>
                  <a:gd name="T92" fmla="*/ 45 w 107"/>
                  <a:gd name="T93" fmla="*/ 82 h 125"/>
                  <a:gd name="T94" fmla="*/ 48 w 107"/>
                  <a:gd name="T95" fmla="*/ 89 h 125"/>
                  <a:gd name="T96" fmla="*/ 56 w 107"/>
                  <a:gd name="T97" fmla="*/ 88 h 125"/>
                  <a:gd name="T98" fmla="*/ 68 w 107"/>
                  <a:gd name="T99" fmla="*/ 91 h 125"/>
                  <a:gd name="T100" fmla="*/ 72 w 107"/>
                  <a:gd name="T101" fmla="*/ 95 h 125"/>
                  <a:gd name="T102" fmla="*/ 75 w 107"/>
                  <a:gd name="T103" fmla="*/ 93 h 125"/>
                  <a:gd name="T104" fmla="*/ 77 w 107"/>
                  <a:gd name="T105" fmla="*/ 100 h 125"/>
                  <a:gd name="T106" fmla="*/ 81 w 107"/>
                  <a:gd name="T107" fmla="*/ 114 h 125"/>
                  <a:gd name="T108" fmla="*/ 86 w 107"/>
                  <a:gd name="T109" fmla="*/ 122 h 125"/>
                  <a:gd name="T110" fmla="*/ 91 w 107"/>
                  <a:gd name="T111" fmla="*/ 125 h 125"/>
                  <a:gd name="T112" fmla="*/ 95 w 107"/>
                  <a:gd name="T113" fmla="*/ 122 h 125"/>
                  <a:gd name="T114" fmla="*/ 104 w 107"/>
                  <a:gd name="T115" fmla="*/ 120 h 125"/>
                  <a:gd name="T116" fmla="*/ 104 w 107"/>
                  <a:gd name="T117" fmla="*/ 111 h 125"/>
                  <a:gd name="T118" fmla="*/ 98 w 107"/>
                  <a:gd name="T119" fmla="*/ 8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125">
                    <a:moveTo>
                      <a:pt x="98" y="88"/>
                    </a:moveTo>
                    <a:lnTo>
                      <a:pt x="97" y="82"/>
                    </a:lnTo>
                    <a:lnTo>
                      <a:pt x="93" y="81"/>
                    </a:lnTo>
                    <a:lnTo>
                      <a:pt x="93" y="77"/>
                    </a:lnTo>
                    <a:lnTo>
                      <a:pt x="91" y="72"/>
                    </a:lnTo>
                    <a:lnTo>
                      <a:pt x="95" y="66"/>
                    </a:lnTo>
                    <a:lnTo>
                      <a:pt x="95" y="63"/>
                    </a:lnTo>
                    <a:lnTo>
                      <a:pt x="97" y="59"/>
                    </a:lnTo>
                    <a:lnTo>
                      <a:pt x="97" y="57"/>
                    </a:lnTo>
                    <a:lnTo>
                      <a:pt x="95" y="56"/>
                    </a:lnTo>
                    <a:lnTo>
                      <a:pt x="95" y="56"/>
                    </a:lnTo>
                    <a:lnTo>
                      <a:pt x="93" y="57"/>
                    </a:lnTo>
                    <a:lnTo>
                      <a:pt x="91" y="52"/>
                    </a:lnTo>
                    <a:lnTo>
                      <a:pt x="91" y="52"/>
                    </a:lnTo>
                    <a:lnTo>
                      <a:pt x="88" y="52"/>
                    </a:lnTo>
                    <a:lnTo>
                      <a:pt x="88" y="50"/>
                    </a:lnTo>
                    <a:lnTo>
                      <a:pt x="88" y="47"/>
                    </a:lnTo>
                    <a:lnTo>
                      <a:pt x="86" y="41"/>
                    </a:lnTo>
                    <a:lnTo>
                      <a:pt x="77" y="34"/>
                    </a:lnTo>
                    <a:lnTo>
                      <a:pt x="75" y="38"/>
                    </a:lnTo>
                    <a:lnTo>
                      <a:pt x="72" y="38"/>
                    </a:lnTo>
                    <a:lnTo>
                      <a:pt x="70" y="41"/>
                    </a:lnTo>
                    <a:lnTo>
                      <a:pt x="68" y="41"/>
                    </a:lnTo>
                    <a:lnTo>
                      <a:pt x="68" y="39"/>
                    </a:lnTo>
                    <a:lnTo>
                      <a:pt x="66" y="38"/>
                    </a:lnTo>
                    <a:lnTo>
                      <a:pt x="68" y="31"/>
                    </a:lnTo>
                    <a:lnTo>
                      <a:pt x="66" y="25"/>
                    </a:lnTo>
                    <a:lnTo>
                      <a:pt x="65" y="22"/>
                    </a:lnTo>
                    <a:lnTo>
                      <a:pt x="65" y="25"/>
                    </a:lnTo>
                    <a:lnTo>
                      <a:pt x="61" y="27"/>
                    </a:lnTo>
                    <a:lnTo>
                      <a:pt x="61" y="25"/>
                    </a:lnTo>
                    <a:lnTo>
                      <a:pt x="61" y="23"/>
                    </a:lnTo>
                    <a:lnTo>
                      <a:pt x="59" y="20"/>
                    </a:lnTo>
                    <a:lnTo>
                      <a:pt x="56" y="16"/>
                    </a:lnTo>
                    <a:lnTo>
                      <a:pt x="52" y="13"/>
                    </a:lnTo>
                    <a:lnTo>
                      <a:pt x="48" y="13"/>
                    </a:lnTo>
                    <a:lnTo>
                      <a:pt x="43" y="20"/>
                    </a:lnTo>
                    <a:lnTo>
                      <a:pt x="43" y="23"/>
                    </a:lnTo>
                    <a:lnTo>
                      <a:pt x="43" y="31"/>
                    </a:lnTo>
                    <a:lnTo>
                      <a:pt x="41" y="34"/>
                    </a:lnTo>
                    <a:lnTo>
                      <a:pt x="38" y="29"/>
                    </a:lnTo>
                    <a:lnTo>
                      <a:pt x="40" y="11"/>
                    </a:lnTo>
                    <a:lnTo>
                      <a:pt x="38" y="7"/>
                    </a:lnTo>
                    <a:lnTo>
                      <a:pt x="34" y="6"/>
                    </a:lnTo>
                    <a:lnTo>
                      <a:pt x="31" y="7"/>
                    </a:lnTo>
                    <a:lnTo>
                      <a:pt x="31" y="6"/>
                    </a:lnTo>
                    <a:lnTo>
                      <a:pt x="31" y="4"/>
                    </a:lnTo>
                    <a:lnTo>
                      <a:pt x="23" y="0"/>
                    </a:lnTo>
                    <a:lnTo>
                      <a:pt x="18" y="4"/>
                    </a:lnTo>
                    <a:lnTo>
                      <a:pt x="6" y="7"/>
                    </a:lnTo>
                    <a:lnTo>
                      <a:pt x="4" y="6"/>
                    </a:lnTo>
                    <a:lnTo>
                      <a:pt x="2" y="6"/>
                    </a:lnTo>
                    <a:lnTo>
                      <a:pt x="0" y="16"/>
                    </a:lnTo>
                    <a:lnTo>
                      <a:pt x="2" y="31"/>
                    </a:lnTo>
                    <a:lnTo>
                      <a:pt x="4" y="31"/>
                    </a:lnTo>
                    <a:lnTo>
                      <a:pt x="11" y="29"/>
                    </a:lnTo>
                    <a:lnTo>
                      <a:pt x="15" y="29"/>
                    </a:lnTo>
                    <a:lnTo>
                      <a:pt x="13" y="43"/>
                    </a:lnTo>
                    <a:lnTo>
                      <a:pt x="9" y="45"/>
                    </a:lnTo>
                    <a:lnTo>
                      <a:pt x="11" y="47"/>
                    </a:lnTo>
                    <a:lnTo>
                      <a:pt x="16" y="45"/>
                    </a:lnTo>
                    <a:lnTo>
                      <a:pt x="20" y="36"/>
                    </a:lnTo>
                    <a:lnTo>
                      <a:pt x="22" y="34"/>
                    </a:lnTo>
                    <a:lnTo>
                      <a:pt x="23" y="32"/>
                    </a:lnTo>
                    <a:lnTo>
                      <a:pt x="25" y="32"/>
                    </a:lnTo>
                    <a:lnTo>
                      <a:pt x="27" y="34"/>
                    </a:lnTo>
                    <a:lnTo>
                      <a:pt x="27" y="38"/>
                    </a:lnTo>
                    <a:lnTo>
                      <a:pt x="25" y="43"/>
                    </a:lnTo>
                    <a:lnTo>
                      <a:pt x="23" y="45"/>
                    </a:lnTo>
                    <a:lnTo>
                      <a:pt x="23" y="50"/>
                    </a:lnTo>
                    <a:lnTo>
                      <a:pt x="27" y="52"/>
                    </a:lnTo>
                    <a:lnTo>
                      <a:pt x="29" y="48"/>
                    </a:lnTo>
                    <a:lnTo>
                      <a:pt x="29" y="48"/>
                    </a:lnTo>
                    <a:lnTo>
                      <a:pt x="31" y="52"/>
                    </a:lnTo>
                    <a:lnTo>
                      <a:pt x="36" y="50"/>
                    </a:lnTo>
                    <a:lnTo>
                      <a:pt x="36" y="54"/>
                    </a:lnTo>
                    <a:lnTo>
                      <a:pt x="34" y="56"/>
                    </a:lnTo>
                    <a:lnTo>
                      <a:pt x="27" y="59"/>
                    </a:lnTo>
                    <a:lnTo>
                      <a:pt x="27" y="61"/>
                    </a:lnTo>
                    <a:lnTo>
                      <a:pt x="36" y="63"/>
                    </a:lnTo>
                    <a:lnTo>
                      <a:pt x="34" y="72"/>
                    </a:lnTo>
                    <a:lnTo>
                      <a:pt x="27" y="70"/>
                    </a:lnTo>
                    <a:lnTo>
                      <a:pt x="18" y="66"/>
                    </a:lnTo>
                    <a:lnTo>
                      <a:pt x="13" y="66"/>
                    </a:lnTo>
                    <a:lnTo>
                      <a:pt x="11" y="70"/>
                    </a:lnTo>
                    <a:lnTo>
                      <a:pt x="13" y="79"/>
                    </a:lnTo>
                    <a:lnTo>
                      <a:pt x="16" y="84"/>
                    </a:lnTo>
                    <a:lnTo>
                      <a:pt x="23" y="89"/>
                    </a:lnTo>
                    <a:lnTo>
                      <a:pt x="31" y="91"/>
                    </a:lnTo>
                    <a:lnTo>
                      <a:pt x="32" y="89"/>
                    </a:lnTo>
                    <a:lnTo>
                      <a:pt x="34" y="84"/>
                    </a:lnTo>
                    <a:lnTo>
                      <a:pt x="36" y="84"/>
                    </a:lnTo>
                    <a:lnTo>
                      <a:pt x="47" y="81"/>
                    </a:lnTo>
                    <a:lnTo>
                      <a:pt x="45" y="82"/>
                    </a:lnTo>
                    <a:lnTo>
                      <a:pt x="47" y="86"/>
                    </a:lnTo>
                    <a:lnTo>
                      <a:pt x="48" y="89"/>
                    </a:lnTo>
                    <a:lnTo>
                      <a:pt x="52" y="89"/>
                    </a:lnTo>
                    <a:lnTo>
                      <a:pt x="56" y="88"/>
                    </a:lnTo>
                    <a:lnTo>
                      <a:pt x="66" y="89"/>
                    </a:lnTo>
                    <a:lnTo>
                      <a:pt x="68" y="91"/>
                    </a:lnTo>
                    <a:lnTo>
                      <a:pt x="68" y="95"/>
                    </a:lnTo>
                    <a:lnTo>
                      <a:pt x="72" y="95"/>
                    </a:lnTo>
                    <a:lnTo>
                      <a:pt x="73" y="93"/>
                    </a:lnTo>
                    <a:lnTo>
                      <a:pt x="75" y="93"/>
                    </a:lnTo>
                    <a:lnTo>
                      <a:pt x="75" y="97"/>
                    </a:lnTo>
                    <a:lnTo>
                      <a:pt x="77" y="100"/>
                    </a:lnTo>
                    <a:lnTo>
                      <a:pt x="77" y="107"/>
                    </a:lnTo>
                    <a:lnTo>
                      <a:pt x="81" y="114"/>
                    </a:lnTo>
                    <a:lnTo>
                      <a:pt x="81" y="116"/>
                    </a:lnTo>
                    <a:lnTo>
                      <a:pt x="86" y="122"/>
                    </a:lnTo>
                    <a:lnTo>
                      <a:pt x="88" y="122"/>
                    </a:lnTo>
                    <a:lnTo>
                      <a:pt x="91" y="125"/>
                    </a:lnTo>
                    <a:lnTo>
                      <a:pt x="93" y="123"/>
                    </a:lnTo>
                    <a:lnTo>
                      <a:pt x="95" y="122"/>
                    </a:lnTo>
                    <a:lnTo>
                      <a:pt x="98" y="122"/>
                    </a:lnTo>
                    <a:lnTo>
                      <a:pt x="104" y="120"/>
                    </a:lnTo>
                    <a:lnTo>
                      <a:pt x="106" y="116"/>
                    </a:lnTo>
                    <a:lnTo>
                      <a:pt x="104" y="111"/>
                    </a:lnTo>
                    <a:lnTo>
                      <a:pt x="107" y="104"/>
                    </a:lnTo>
                    <a:lnTo>
                      <a:pt x="98" y="88"/>
                    </a:lnTo>
                    <a:lnTo>
                      <a:pt x="98" y="8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2" name="Freeform 1839">
                <a:extLst>
                  <a:ext uri="{FF2B5EF4-FFF2-40B4-BE49-F238E27FC236}">
                    <a16:creationId xmlns:a16="http://schemas.microsoft.com/office/drawing/2014/main" id="{E527C2E6-CD60-C742-9CA9-D9699A38821C}"/>
                  </a:ext>
                </a:extLst>
              </p:cNvPr>
              <p:cNvSpPr>
                <a:spLocks/>
              </p:cNvSpPr>
              <p:nvPr/>
            </p:nvSpPr>
            <p:spPr bwMode="auto">
              <a:xfrm>
                <a:off x="1103" y="486"/>
                <a:ext cx="22" cy="34"/>
              </a:xfrm>
              <a:custGeom>
                <a:avLst/>
                <a:gdLst>
                  <a:gd name="T0" fmla="*/ 0 w 22"/>
                  <a:gd name="T1" fmla="*/ 14 h 34"/>
                  <a:gd name="T2" fmla="*/ 9 w 22"/>
                  <a:gd name="T3" fmla="*/ 14 h 34"/>
                  <a:gd name="T4" fmla="*/ 11 w 22"/>
                  <a:gd name="T5" fmla="*/ 16 h 34"/>
                  <a:gd name="T6" fmla="*/ 11 w 22"/>
                  <a:gd name="T7" fmla="*/ 20 h 34"/>
                  <a:gd name="T8" fmla="*/ 11 w 22"/>
                  <a:gd name="T9" fmla="*/ 21 h 34"/>
                  <a:gd name="T10" fmla="*/ 17 w 22"/>
                  <a:gd name="T11" fmla="*/ 32 h 34"/>
                  <a:gd name="T12" fmla="*/ 18 w 22"/>
                  <a:gd name="T13" fmla="*/ 34 h 34"/>
                  <a:gd name="T14" fmla="*/ 22 w 22"/>
                  <a:gd name="T15" fmla="*/ 7 h 34"/>
                  <a:gd name="T16" fmla="*/ 20 w 22"/>
                  <a:gd name="T17" fmla="*/ 0 h 34"/>
                  <a:gd name="T18" fmla="*/ 2 w 22"/>
                  <a:gd name="T19" fmla="*/ 0 h 34"/>
                  <a:gd name="T20" fmla="*/ 0 w 22"/>
                  <a:gd name="T21" fmla="*/ 14 h 34"/>
                  <a:gd name="T22" fmla="*/ 0 w 22"/>
                  <a:gd name="T23"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4">
                    <a:moveTo>
                      <a:pt x="0" y="14"/>
                    </a:moveTo>
                    <a:lnTo>
                      <a:pt x="9" y="14"/>
                    </a:lnTo>
                    <a:lnTo>
                      <a:pt x="11" y="16"/>
                    </a:lnTo>
                    <a:lnTo>
                      <a:pt x="11" y="20"/>
                    </a:lnTo>
                    <a:lnTo>
                      <a:pt x="11" y="21"/>
                    </a:lnTo>
                    <a:lnTo>
                      <a:pt x="17" y="32"/>
                    </a:lnTo>
                    <a:lnTo>
                      <a:pt x="18" y="34"/>
                    </a:lnTo>
                    <a:lnTo>
                      <a:pt x="22" y="7"/>
                    </a:lnTo>
                    <a:lnTo>
                      <a:pt x="20" y="0"/>
                    </a:lnTo>
                    <a:lnTo>
                      <a:pt x="2" y="0"/>
                    </a:lnTo>
                    <a:lnTo>
                      <a:pt x="0" y="14"/>
                    </a:lnTo>
                    <a:lnTo>
                      <a:pt x="0"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3" name="Freeform 1840">
                <a:extLst>
                  <a:ext uri="{FF2B5EF4-FFF2-40B4-BE49-F238E27FC236}">
                    <a16:creationId xmlns:a16="http://schemas.microsoft.com/office/drawing/2014/main" id="{C6F9D285-1D2C-434C-B1F8-FBAC45633FF9}"/>
                  </a:ext>
                </a:extLst>
              </p:cNvPr>
              <p:cNvSpPr>
                <a:spLocks/>
              </p:cNvSpPr>
              <p:nvPr/>
            </p:nvSpPr>
            <p:spPr bwMode="auto">
              <a:xfrm>
                <a:off x="1159" y="486"/>
                <a:ext cx="177" cy="163"/>
              </a:xfrm>
              <a:custGeom>
                <a:avLst/>
                <a:gdLst>
                  <a:gd name="T0" fmla="*/ 7 w 177"/>
                  <a:gd name="T1" fmla="*/ 11 h 163"/>
                  <a:gd name="T2" fmla="*/ 5 w 177"/>
                  <a:gd name="T3" fmla="*/ 20 h 163"/>
                  <a:gd name="T4" fmla="*/ 27 w 177"/>
                  <a:gd name="T5" fmla="*/ 34 h 163"/>
                  <a:gd name="T6" fmla="*/ 30 w 177"/>
                  <a:gd name="T7" fmla="*/ 41 h 163"/>
                  <a:gd name="T8" fmla="*/ 14 w 177"/>
                  <a:gd name="T9" fmla="*/ 41 h 163"/>
                  <a:gd name="T10" fmla="*/ 12 w 177"/>
                  <a:gd name="T11" fmla="*/ 52 h 163"/>
                  <a:gd name="T12" fmla="*/ 21 w 177"/>
                  <a:gd name="T13" fmla="*/ 55 h 163"/>
                  <a:gd name="T14" fmla="*/ 25 w 177"/>
                  <a:gd name="T15" fmla="*/ 68 h 163"/>
                  <a:gd name="T16" fmla="*/ 32 w 177"/>
                  <a:gd name="T17" fmla="*/ 57 h 163"/>
                  <a:gd name="T18" fmla="*/ 43 w 177"/>
                  <a:gd name="T19" fmla="*/ 55 h 163"/>
                  <a:gd name="T20" fmla="*/ 39 w 177"/>
                  <a:gd name="T21" fmla="*/ 64 h 163"/>
                  <a:gd name="T22" fmla="*/ 46 w 177"/>
                  <a:gd name="T23" fmla="*/ 59 h 163"/>
                  <a:gd name="T24" fmla="*/ 50 w 177"/>
                  <a:gd name="T25" fmla="*/ 59 h 163"/>
                  <a:gd name="T26" fmla="*/ 57 w 177"/>
                  <a:gd name="T27" fmla="*/ 55 h 163"/>
                  <a:gd name="T28" fmla="*/ 80 w 177"/>
                  <a:gd name="T29" fmla="*/ 59 h 163"/>
                  <a:gd name="T30" fmla="*/ 66 w 177"/>
                  <a:gd name="T31" fmla="*/ 63 h 163"/>
                  <a:gd name="T32" fmla="*/ 62 w 177"/>
                  <a:gd name="T33" fmla="*/ 68 h 163"/>
                  <a:gd name="T34" fmla="*/ 91 w 177"/>
                  <a:gd name="T35" fmla="*/ 66 h 163"/>
                  <a:gd name="T36" fmla="*/ 44 w 177"/>
                  <a:gd name="T37" fmla="*/ 84 h 163"/>
                  <a:gd name="T38" fmla="*/ 48 w 177"/>
                  <a:gd name="T39" fmla="*/ 104 h 163"/>
                  <a:gd name="T40" fmla="*/ 46 w 177"/>
                  <a:gd name="T41" fmla="*/ 109 h 163"/>
                  <a:gd name="T42" fmla="*/ 48 w 177"/>
                  <a:gd name="T43" fmla="*/ 118 h 163"/>
                  <a:gd name="T44" fmla="*/ 57 w 177"/>
                  <a:gd name="T45" fmla="*/ 121 h 163"/>
                  <a:gd name="T46" fmla="*/ 52 w 177"/>
                  <a:gd name="T47" fmla="*/ 132 h 163"/>
                  <a:gd name="T48" fmla="*/ 59 w 177"/>
                  <a:gd name="T49" fmla="*/ 146 h 163"/>
                  <a:gd name="T50" fmla="*/ 64 w 177"/>
                  <a:gd name="T51" fmla="*/ 145 h 163"/>
                  <a:gd name="T52" fmla="*/ 66 w 177"/>
                  <a:gd name="T53" fmla="*/ 155 h 163"/>
                  <a:gd name="T54" fmla="*/ 94 w 177"/>
                  <a:gd name="T55" fmla="*/ 163 h 163"/>
                  <a:gd name="T56" fmla="*/ 87 w 177"/>
                  <a:gd name="T57" fmla="*/ 148 h 163"/>
                  <a:gd name="T58" fmla="*/ 105 w 177"/>
                  <a:gd name="T59" fmla="*/ 157 h 163"/>
                  <a:gd name="T60" fmla="*/ 94 w 177"/>
                  <a:gd name="T61" fmla="*/ 123 h 163"/>
                  <a:gd name="T62" fmla="*/ 107 w 177"/>
                  <a:gd name="T63" fmla="*/ 141 h 163"/>
                  <a:gd name="T64" fmla="*/ 121 w 177"/>
                  <a:gd name="T65" fmla="*/ 139 h 163"/>
                  <a:gd name="T66" fmla="*/ 118 w 177"/>
                  <a:gd name="T67" fmla="*/ 123 h 163"/>
                  <a:gd name="T68" fmla="*/ 128 w 177"/>
                  <a:gd name="T69" fmla="*/ 125 h 163"/>
                  <a:gd name="T70" fmla="*/ 127 w 177"/>
                  <a:gd name="T71" fmla="*/ 80 h 163"/>
                  <a:gd name="T72" fmla="*/ 143 w 177"/>
                  <a:gd name="T73" fmla="*/ 100 h 163"/>
                  <a:gd name="T74" fmla="*/ 150 w 177"/>
                  <a:gd name="T75" fmla="*/ 89 h 163"/>
                  <a:gd name="T76" fmla="*/ 177 w 177"/>
                  <a:gd name="T77" fmla="*/ 66 h 163"/>
                  <a:gd name="T78" fmla="*/ 171 w 177"/>
                  <a:gd name="T79" fmla="*/ 48 h 163"/>
                  <a:gd name="T80" fmla="*/ 157 w 177"/>
                  <a:gd name="T81" fmla="*/ 50 h 163"/>
                  <a:gd name="T82" fmla="*/ 155 w 177"/>
                  <a:gd name="T83" fmla="*/ 36 h 163"/>
                  <a:gd name="T84" fmla="*/ 143 w 177"/>
                  <a:gd name="T85" fmla="*/ 30 h 163"/>
                  <a:gd name="T86" fmla="*/ 135 w 177"/>
                  <a:gd name="T87" fmla="*/ 32 h 163"/>
                  <a:gd name="T88" fmla="*/ 141 w 177"/>
                  <a:gd name="T89" fmla="*/ 9 h 163"/>
                  <a:gd name="T90" fmla="*/ 30 w 177"/>
                  <a:gd name="T91" fmla="*/ 0 h 163"/>
                  <a:gd name="T92" fmla="*/ 30 w 177"/>
                  <a:gd name="T93" fmla="*/ 0 h 163"/>
                  <a:gd name="T94" fmla="*/ 2 w 177"/>
                  <a:gd name="T95"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 h="163">
                    <a:moveTo>
                      <a:pt x="2" y="5"/>
                    </a:moveTo>
                    <a:lnTo>
                      <a:pt x="7" y="7"/>
                    </a:lnTo>
                    <a:lnTo>
                      <a:pt x="7" y="9"/>
                    </a:lnTo>
                    <a:lnTo>
                      <a:pt x="7" y="11"/>
                    </a:lnTo>
                    <a:lnTo>
                      <a:pt x="0" y="11"/>
                    </a:lnTo>
                    <a:lnTo>
                      <a:pt x="3" y="14"/>
                    </a:lnTo>
                    <a:lnTo>
                      <a:pt x="3" y="16"/>
                    </a:lnTo>
                    <a:lnTo>
                      <a:pt x="5" y="20"/>
                    </a:lnTo>
                    <a:lnTo>
                      <a:pt x="10" y="29"/>
                    </a:lnTo>
                    <a:lnTo>
                      <a:pt x="16" y="34"/>
                    </a:lnTo>
                    <a:lnTo>
                      <a:pt x="18" y="36"/>
                    </a:lnTo>
                    <a:lnTo>
                      <a:pt x="27" y="34"/>
                    </a:lnTo>
                    <a:lnTo>
                      <a:pt x="30" y="36"/>
                    </a:lnTo>
                    <a:lnTo>
                      <a:pt x="37" y="30"/>
                    </a:lnTo>
                    <a:lnTo>
                      <a:pt x="35" y="38"/>
                    </a:lnTo>
                    <a:lnTo>
                      <a:pt x="30" y="41"/>
                    </a:lnTo>
                    <a:lnTo>
                      <a:pt x="25" y="41"/>
                    </a:lnTo>
                    <a:lnTo>
                      <a:pt x="23" y="43"/>
                    </a:lnTo>
                    <a:lnTo>
                      <a:pt x="19" y="45"/>
                    </a:lnTo>
                    <a:lnTo>
                      <a:pt x="14" y="41"/>
                    </a:lnTo>
                    <a:lnTo>
                      <a:pt x="12" y="43"/>
                    </a:lnTo>
                    <a:lnTo>
                      <a:pt x="10" y="46"/>
                    </a:lnTo>
                    <a:lnTo>
                      <a:pt x="12" y="48"/>
                    </a:lnTo>
                    <a:lnTo>
                      <a:pt x="12" y="52"/>
                    </a:lnTo>
                    <a:lnTo>
                      <a:pt x="14" y="55"/>
                    </a:lnTo>
                    <a:lnTo>
                      <a:pt x="18" y="54"/>
                    </a:lnTo>
                    <a:lnTo>
                      <a:pt x="18" y="55"/>
                    </a:lnTo>
                    <a:lnTo>
                      <a:pt x="21" y="55"/>
                    </a:lnTo>
                    <a:lnTo>
                      <a:pt x="21" y="57"/>
                    </a:lnTo>
                    <a:lnTo>
                      <a:pt x="23" y="61"/>
                    </a:lnTo>
                    <a:lnTo>
                      <a:pt x="23" y="61"/>
                    </a:lnTo>
                    <a:lnTo>
                      <a:pt x="25" y="68"/>
                    </a:lnTo>
                    <a:lnTo>
                      <a:pt x="27" y="64"/>
                    </a:lnTo>
                    <a:lnTo>
                      <a:pt x="28" y="61"/>
                    </a:lnTo>
                    <a:lnTo>
                      <a:pt x="32" y="61"/>
                    </a:lnTo>
                    <a:lnTo>
                      <a:pt x="32" y="57"/>
                    </a:lnTo>
                    <a:lnTo>
                      <a:pt x="32" y="55"/>
                    </a:lnTo>
                    <a:lnTo>
                      <a:pt x="34" y="52"/>
                    </a:lnTo>
                    <a:lnTo>
                      <a:pt x="39" y="55"/>
                    </a:lnTo>
                    <a:lnTo>
                      <a:pt x="43" y="55"/>
                    </a:lnTo>
                    <a:lnTo>
                      <a:pt x="39" y="59"/>
                    </a:lnTo>
                    <a:lnTo>
                      <a:pt x="37" y="61"/>
                    </a:lnTo>
                    <a:lnTo>
                      <a:pt x="37" y="64"/>
                    </a:lnTo>
                    <a:lnTo>
                      <a:pt x="39" y="64"/>
                    </a:lnTo>
                    <a:lnTo>
                      <a:pt x="41" y="68"/>
                    </a:lnTo>
                    <a:lnTo>
                      <a:pt x="43" y="68"/>
                    </a:lnTo>
                    <a:lnTo>
                      <a:pt x="46" y="64"/>
                    </a:lnTo>
                    <a:lnTo>
                      <a:pt x="46" y="59"/>
                    </a:lnTo>
                    <a:lnTo>
                      <a:pt x="50" y="57"/>
                    </a:lnTo>
                    <a:lnTo>
                      <a:pt x="52" y="50"/>
                    </a:lnTo>
                    <a:lnTo>
                      <a:pt x="52" y="52"/>
                    </a:lnTo>
                    <a:lnTo>
                      <a:pt x="50" y="59"/>
                    </a:lnTo>
                    <a:lnTo>
                      <a:pt x="52" y="61"/>
                    </a:lnTo>
                    <a:lnTo>
                      <a:pt x="57" y="59"/>
                    </a:lnTo>
                    <a:lnTo>
                      <a:pt x="57" y="55"/>
                    </a:lnTo>
                    <a:lnTo>
                      <a:pt x="57" y="55"/>
                    </a:lnTo>
                    <a:lnTo>
                      <a:pt x="64" y="52"/>
                    </a:lnTo>
                    <a:lnTo>
                      <a:pt x="62" y="57"/>
                    </a:lnTo>
                    <a:lnTo>
                      <a:pt x="68" y="61"/>
                    </a:lnTo>
                    <a:lnTo>
                      <a:pt x="80" y="59"/>
                    </a:lnTo>
                    <a:lnTo>
                      <a:pt x="82" y="59"/>
                    </a:lnTo>
                    <a:lnTo>
                      <a:pt x="80" y="61"/>
                    </a:lnTo>
                    <a:lnTo>
                      <a:pt x="77" y="63"/>
                    </a:lnTo>
                    <a:lnTo>
                      <a:pt x="66" y="63"/>
                    </a:lnTo>
                    <a:lnTo>
                      <a:pt x="64" y="64"/>
                    </a:lnTo>
                    <a:lnTo>
                      <a:pt x="60" y="64"/>
                    </a:lnTo>
                    <a:lnTo>
                      <a:pt x="60" y="66"/>
                    </a:lnTo>
                    <a:lnTo>
                      <a:pt x="62" y="68"/>
                    </a:lnTo>
                    <a:lnTo>
                      <a:pt x="66" y="71"/>
                    </a:lnTo>
                    <a:lnTo>
                      <a:pt x="77" y="70"/>
                    </a:lnTo>
                    <a:lnTo>
                      <a:pt x="78" y="68"/>
                    </a:lnTo>
                    <a:lnTo>
                      <a:pt x="91" y="66"/>
                    </a:lnTo>
                    <a:lnTo>
                      <a:pt x="94" y="64"/>
                    </a:lnTo>
                    <a:lnTo>
                      <a:pt x="93" y="70"/>
                    </a:lnTo>
                    <a:lnTo>
                      <a:pt x="52" y="77"/>
                    </a:lnTo>
                    <a:lnTo>
                      <a:pt x="44" y="84"/>
                    </a:lnTo>
                    <a:lnTo>
                      <a:pt x="41" y="86"/>
                    </a:lnTo>
                    <a:lnTo>
                      <a:pt x="37" y="91"/>
                    </a:lnTo>
                    <a:lnTo>
                      <a:pt x="43" y="104"/>
                    </a:lnTo>
                    <a:lnTo>
                      <a:pt x="48" y="104"/>
                    </a:lnTo>
                    <a:lnTo>
                      <a:pt x="53" y="107"/>
                    </a:lnTo>
                    <a:lnTo>
                      <a:pt x="55" y="111"/>
                    </a:lnTo>
                    <a:lnTo>
                      <a:pt x="48" y="111"/>
                    </a:lnTo>
                    <a:lnTo>
                      <a:pt x="46" y="109"/>
                    </a:lnTo>
                    <a:lnTo>
                      <a:pt x="44" y="109"/>
                    </a:lnTo>
                    <a:lnTo>
                      <a:pt x="44" y="114"/>
                    </a:lnTo>
                    <a:lnTo>
                      <a:pt x="46" y="118"/>
                    </a:lnTo>
                    <a:lnTo>
                      <a:pt x="48" y="118"/>
                    </a:lnTo>
                    <a:lnTo>
                      <a:pt x="48" y="120"/>
                    </a:lnTo>
                    <a:lnTo>
                      <a:pt x="48" y="121"/>
                    </a:lnTo>
                    <a:lnTo>
                      <a:pt x="50" y="123"/>
                    </a:lnTo>
                    <a:lnTo>
                      <a:pt x="57" y="121"/>
                    </a:lnTo>
                    <a:lnTo>
                      <a:pt x="59" y="123"/>
                    </a:lnTo>
                    <a:lnTo>
                      <a:pt x="71" y="129"/>
                    </a:lnTo>
                    <a:lnTo>
                      <a:pt x="69" y="130"/>
                    </a:lnTo>
                    <a:lnTo>
                      <a:pt x="52" y="132"/>
                    </a:lnTo>
                    <a:lnTo>
                      <a:pt x="52" y="138"/>
                    </a:lnTo>
                    <a:lnTo>
                      <a:pt x="53" y="141"/>
                    </a:lnTo>
                    <a:lnTo>
                      <a:pt x="57" y="143"/>
                    </a:lnTo>
                    <a:lnTo>
                      <a:pt x="59" y="146"/>
                    </a:lnTo>
                    <a:lnTo>
                      <a:pt x="60" y="148"/>
                    </a:lnTo>
                    <a:lnTo>
                      <a:pt x="62" y="146"/>
                    </a:lnTo>
                    <a:lnTo>
                      <a:pt x="62" y="145"/>
                    </a:lnTo>
                    <a:lnTo>
                      <a:pt x="64" y="145"/>
                    </a:lnTo>
                    <a:lnTo>
                      <a:pt x="64" y="146"/>
                    </a:lnTo>
                    <a:lnTo>
                      <a:pt x="62" y="148"/>
                    </a:lnTo>
                    <a:lnTo>
                      <a:pt x="64" y="152"/>
                    </a:lnTo>
                    <a:lnTo>
                      <a:pt x="66" y="155"/>
                    </a:lnTo>
                    <a:lnTo>
                      <a:pt x="71" y="155"/>
                    </a:lnTo>
                    <a:lnTo>
                      <a:pt x="73" y="159"/>
                    </a:lnTo>
                    <a:lnTo>
                      <a:pt x="85" y="163"/>
                    </a:lnTo>
                    <a:lnTo>
                      <a:pt x="94" y="163"/>
                    </a:lnTo>
                    <a:lnTo>
                      <a:pt x="96" y="159"/>
                    </a:lnTo>
                    <a:lnTo>
                      <a:pt x="94" y="154"/>
                    </a:lnTo>
                    <a:lnTo>
                      <a:pt x="89" y="152"/>
                    </a:lnTo>
                    <a:lnTo>
                      <a:pt x="87" y="148"/>
                    </a:lnTo>
                    <a:lnTo>
                      <a:pt x="96" y="148"/>
                    </a:lnTo>
                    <a:lnTo>
                      <a:pt x="100" y="150"/>
                    </a:lnTo>
                    <a:lnTo>
                      <a:pt x="102" y="154"/>
                    </a:lnTo>
                    <a:lnTo>
                      <a:pt x="105" y="157"/>
                    </a:lnTo>
                    <a:lnTo>
                      <a:pt x="107" y="161"/>
                    </a:lnTo>
                    <a:lnTo>
                      <a:pt x="107" y="159"/>
                    </a:lnTo>
                    <a:lnTo>
                      <a:pt x="94" y="130"/>
                    </a:lnTo>
                    <a:lnTo>
                      <a:pt x="94" y="123"/>
                    </a:lnTo>
                    <a:lnTo>
                      <a:pt x="96" y="123"/>
                    </a:lnTo>
                    <a:lnTo>
                      <a:pt x="96" y="125"/>
                    </a:lnTo>
                    <a:lnTo>
                      <a:pt x="102" y="136"/>
                    </a:lnTo>
                    <a:lnTo>
                      <a:pt x="107" y="141"/>
                    </a:lnTo>
                    <a:lnTo>
                      <a:pt x="112" y="154"/>
                    </a:lnTo>
                    <a:lnTo>
                      <a:pt x="116" y="159"/>
                    </a:lnTo>
                    <a:lnTo>
                      <a:pt x="118" y="159"/>
                    </a:lnTo>
                    <a:lnTo>
                      <a:pt x="121" y="139"/>
                    </a:lnTo>
                    <a:lnTo>
                      <a:pt x="116" y="130"/>
                    </a:lnTo>
                    <a:lnTo>
                      <a:pt x="116" y="120"/>
                    </a:lnTo>
                    <a:lnTo>
                      <a:pt x="118" y="121"/>
                    </a:lnTo>
                    <a:lnTo>
                      <a:pt x="118" y="123"/>
                    </a:lnTo>
                    <a:lnTo>
                      <a:pt x="121" y="130"/>
                    </a:lnTo>
                    <a:lnTo>
                      <a:pt x="123" y="134"/>
                    </a:lnTo>
                    <a:lnTo>
                      <a:pt x="127" y="134"/>
                    </a:lnTo>
                    <a:lnTo>
                      <a:pt x="128" y="125"/>
                    </a:lnTo>
                    <a:lnTo>
                      <a:pt x="127" y="121"/>
                    </a:lnTo>
                    <a:lnTo>
                      <a:pt x="125" y="118"/>
                    </a:lnTo>
                    <a:lnTo>
                      <a:pt x="127" y="82"/>
                    </a:lnTo>
                    <a:lnTo>
                      <a:pt x="127" y="80"/>
                    </a:lnTo>
                    <a:lnTo>
                      <a:pt x="128" y="111"/>
                    </a:lnTo>
                    <a:lnTo>
                      <a:pt x="134" y="118"/>
                    </a:lnTo>
                    <a:lnTo>
                      <a:pt x="135" y="118"/>
                    </a:lnTo>
                    <a:lnTo>
                      <a:pt x="143" y="100"/>
                    </a:lnTo>
                    <a:lnTo>
                      <a:pt x="143" y="84"/>
                    </a:lnTo>
                    <a:lnTo>
                      <a:pt x="144" y="88"/>
                    </a:lnTo>
                    <a:lnTo>
                      <a:pt x="146" y="95"/>
                    </a:lnTo>
                    <a:lnTo>
                      <a:pt x="150" y="89"/>
                    </a:lnTo>
                    <a:lnTo>
                      <a:pt x="150" y="89"/>
                    </a:lnTo>
                    <a:lnTo>
                      <a:pt x="150" y="84"/>
                    </a:lnTo>
                    <a:lnTo>
                      <a:pt x="166" y="77"/>
                    </a:lnTo>
                    <a:lnTo>
                      <a:pt x="177" y="66"/>
                    </a:lnTo>
                    <a:lnTo>
                      <a:pt x="177" y="59"/>
                    </a:lnTo>
                    <a:lnTo>
                      <a:pt x="177" y="55"/>
                    </a:lnTo>
                    <a:lnTo>
                      <a:pt x="173" y="54"/>
                    </a:lnTo>
                    <a:lnTo>
                      <a:pt x="171" y="48"/>
                    </a:lnTo>
                    <a:lnTo>
                      <a:pt x="164" y="36"/>
                    </a:lnTo>
                    <a:lnTo>
                      <a:pt x="162" y="36"/>
                    </a:lnTo>
                    <a:lnTo>
                      <a:pt x="159" y="46"/>
                    </a:lnTo>
                    <a:lnTo>
                      <a:pt x="157" y="50"/>
                    </a:lnTo>
                    <a:lnTo>
                      <a:pt x="157" y="48"/>
                    </a:lnTo>
                    <a:lnTo>
                      <a:pt x="159" y="46"/>
                    </a:lnTo>
                    <a:lnTo>
                      <a:pt x="157" y="38"/>
                    </a:lnTo>
                    <a:lnTo>
                      <a:pt x="155" y="36"/>
                    </a:lnTo>
                    <a:lnTo>
                      <a:pt x="152" y="29"/>
                    </a:lnTo>
                    <a:lnTo>
                      <a:pt x="148" y="27"/>
                    </a:lnTo>
                    <a:lnTo>
                      <a:pt x="146" y="27"/>
                    </a:lnTo>
                    <a:lnTo>
                      <a:pt x="143" y="30"/>
                    </a:lnTo>
                    <a:lnTo>
                      <a:pt x="141" y="30"/>
                    </a:lnTo>
                    <a:lnTo>
                      <a:pt x="137" y="36"/>
                    </a:lnTo>
                    <a:lnTo>
                      <a:pt x="135" y="36"/>
                    </a:lnTo>
                    <a:lnTo>
                      <a:pt x="135" y="32"/>
                    </a:lnTo>
                    <a:lnTo>
                      <a:pt x="137" y="29"/>
                    </a:lnTo>
                    <a:lnTo>
                      <a:pt x="141" y="27"/>
                    </a:lnTo>
                    <a:lnTo>
                      <a:pt x="144" y="7"/>
                    </a:lnTo>
                    <a:lnTo>
                      <a:pt x="141" y="9"/>
                    </a:lnTo>
                    <a:lnTo>
                      <a:pt x="141" y="7"/>
                    </a:lnTo>
                    <a:lnTo>
                      <a:pt x="144" y="4"/>
                    </a:lnTo>
                    <a:lnTo>
                      <a:pt x="143" y="0"/>
                    </a:lnTo>
                    <a:lnTo>
                      <a:pt x="30" y="0"/>
                    </a:lnTo>
                    <a:lnTo>
                      <a:pt x="32" y="2"/>
                    </a:lnTo>
                    <a:lnTo>
                      <a:pt x="32" y="4"/>
                    </a:lnTo>
                    <a:lnTo>
                      <a:pt x="30" y="0"/>
                    </a:lnTo>
                    <a:lnTo>
                      <a:pt x="30" y="0"/>
                    </a:lnTo>
                    <a:lnTo>
                      <a:pt x="23" y="0"/>
                    </a:lnTo>
                    <a:lnTo>
                      <a:pt x="21" y="0"/>
                    </a:lnTo>
                    <a:lnTo>
                      <a:pt x="21" y="0"/>
                    </a:lnTo>
                    <a:lnTo>
                      <a:pt x="2" y="0"/>
                    </a:lnTo>
                    <a:lnTo>
                      <a:pt x="0" y="2"/>
                    </a:lnTo>
                    <a:lnTo>
                      <a:pt x="2" y="5"/>
                    </a:lnTo>
                    <a:lnTo>
                      <a:pt x="2"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4" name="Freeform 1841">
                <a:extLst>
                  <a:ext uri="{FF2B5EF4-FFF2-40B4-BE49-F238E27FC236}">
                    <a16:creationId xmlns:a16="http://schemas.microsoft.com/office/drawing/2014/main" id="{198A4D03-2AEC-C946-AC6E-FB72FA104751}"/>
                  </a:ext>
                </a:extLst>
              </p:cNvPr>
              <p:cNvSpPr>
                <a:spLocks/>
              </p:cNvSpPr>
              <p:nvPr/>
            </p:nvSpPr>
            <p:spPr bwMode="auto">
              <a:xfrm>
                <a:off x="1262" y="486"/>
                <a:ext cx="300" cy="302"/>
              </a:xfrm>
              <a:custGeom>
                <a:avLst/>
                <a:gdLst>
                  <a:gd name="T0" fmla="*/ 52 w 300"/>
                  <a:gd name="T1" fmla="*/ 20 h 302"/>
                  <a:gd name="T2" fmla="*/ 88 w 300"/>
                  <a:gd name="T3" fmla="*/ 71 h 302"/>
                  <a:gd name="T4" fmla="*/ 99 w 300"/>
                  <a:gd name="T5" fmla="*/ 89 h 302"/>
                  <a:gd name="T6" fmla="*/ 81 w 300"/>
                  <a:gd name="T7" fmla="*/ 89 h 302"/>
                  <a:gd name="T8" fmla="*/ 129 w 300"/>
                  <a:gd name="T9" fmla="*/ 91 h 302"/>
                  <a:gd name="T10" fmla="*/ 118 w 300"/>
                  <a:gd name="T11" fmla="*/ 104 h 302"/>
                  <a:gd name="T12" fmla="*/ 116 w 300"/>
                  <a:gd name="T13" fmla="*/ 116 h 302"/>
                  <a:gd name="T14" fmla="*/ 79 w 300"/>
                  <a:gd name="T15" fmla="*/ 100 h 302"/>
                  <a:gd name="T16" fmla="*/ 41 w 300"/>
                  <a:gd name="T17" fmla="*/ 127 h 302"/>
                  <a:gd name="T18" fmla="*/ 41 w 300"/>
                  <a:gd name="T19" fmla="*/ 154 h 302"/>
                  <a:gd name="T20" fmla="*/ 54 w 300"/>
                  <a:gd name="T21" fmla="*/ 152 h 302"/>
                  <a:gd name="T22" fmla="*/ 65 w 300"/>
                  <a:gd name="T23" fmla="*/ 161 h 302"/>
                  <a:gd name="T24" fmla="*/ 77 w 300"/>
                  <a:gd name="T25" fmla="*/ 146 h 302"/>
                  <a:gd name="T26" fmla="*/ 86 w 300"/>
                  <a:gd name="T27" fmla="*/ 161 h 302"/>
                  <a:gd name="T28" fmla="*/ 66 w 300"/>
                  <a:gd name="T29" fmla="*/ 168 h 302"/>
                  <a:gd name="T30" fmla="*/ 77 w 300"/>
                  <a:gd name="T31" fmla="*/ 177 h 302"/>
                  <a:gd name="T32" fmla="*/ 70 w 300"/>
                  <a:gd name="T33" fmla="*/ 186 h 302"/>
                  <a:gd name="T34" fmla="*/ 77 w 300"/>
                  <a:gd name="T35" fmla="*/ 204 h 302"/>
                  <a:gd name="T36" fmla="*/ 109 w 300"/>
                  <a:gd name="T37" fmla="*/ 171 h 302"/>
                  <a:gd name="T38" fmla="*/ 95 w 300"/>
                  <a:gd name="T39" fmla="*/ 211 h 302"/>
                  <a:gd name="T40" fmla="*/ 82 w 300"/>
                  <a:gd name="T41" fmla="*/ 218 h 302"/>
                  <a:gd name="T42" fmla="*/ 54 w 300"/>
                  <a:gd name="T43" fmla="*/ 191 h 302"/>
                  <a:gd name="T44" fmla="*/ 20 w 300"/>
                  <a:gd name="T45" fmla="*/ 189 h 302"/>
                  <a:gd name="T46" fmla="*/ 38 w 300"/>
                  <a:gd name="T47" fmla="*/ 218 h 302"/>
                  <a:gd name="T48" fmla="*/ 38 w 300"/>
                  <a:gd name="T49" fmla="*/ 230 h 302"/>
                  <a:gd name="T50" fmla="*/ 34 w 300"/>
                  <a:gd name="T51" fmla="*/ 238 h 302"/>
                  <a:gd name="T52" fmla="*/ 16 w 300"/>
                  <a:gd name="T53" fmla="*/ 241 h 302"/>
                  <a:gd name="T54" fmla="*/ 11 w 300"/>
                  <a:gd name="T55" fmla="*/ 279 h 302"/>
                  <a:gd name="T56" fmla="*/ 29 w 300"/>
                  <a:gd name="T57" fmla="*/ 286 h 302"/>
                  <a:gd name="T58" fmla="*/ 47 w 300"/>
                  <a:gd name="T59" fmla="*/ 271 h 302"/>
                  <a:gd name="T60" fmla="*/ 70 w 300"/>
                  <a:gd name="T61" fmla="*/ 275 h 302"/>
                  <a:gd name="T62" fmla="*/ 97 w 300"/>
                  <a:gd name="T63" fmla="*/ 261 h 302"/>
                  <a:gd name="T64" fmla="*/ 122 w 300"/>
                  <a:gd name="T65" fmla="*/ 280 h 302"/>
                  <a:gd name="T66" fmla="*/ 157 w 300"/>
                  <a:gd name="T67" fmla="*/ 293 h 302"/>
                  <a:gd name="T68" fmla="*/ 170 w 300"/>
                  <a:gd name="T69" fmla="*/ 255 h 302"/>
                  <a:gd name="T70" fmla="*/ 157 w 300"/>
                  <a:gd name="T71" fmla="*/ 230 h 302"/>
                  <a:gd name="T72" fmla="*/ 120 w 300"/>
                  <a:gd name="T73" fmla="*/ 225 h 302"/>
                  <a:gd name="T74" fmla="*/ 168 w 300"/>
                  <a:gd name="T75" fmla="*/ 223 h 302"/>
                  <a:gd name="T76" fmla="*/ 190 w 300"/>
                  <a:gd name="T77" fmla="*/ 202 h 302"/>
                  <a:gd name="T78" fmla="*/ 181 w 300"/>
                  <a:gd name="T79" fmla="*/ 175 h 302"/>
                  <a:gd name="T80" fmla="*/ 222 w 300"/>
                  <a:gd name="T81" fmla="*/ 166 h 302"/>
                  <a:gd name="T82" fmla="*/ 232 w 300"/>
                  <a:gd name="T83" fmla="*/ 143 h 302"/>
                  <a:gd name="T84" fmla="*/ 234 w 300"/>
                  <a:gd name="T85" fmla="*/ 125 h 302"/>
                  <a:gd name="T86" fmla="*/ 215 w 300"/>
                  <a:gd name="T87" fmla="*/ 96 h 302"/>
                  <a:gd name="T88" fmla="*/ 191 w 300"/>
                  <a:gd name="T89" fmla="*/ 88 h 302"/>
                  <a:gd name="T90" fmla="*/ 188 w 300"/>
                  <a:gd name="T91" fmla="*/ 75 h 302"/>
                  <a:gd name="T92" fmla="*/ 240 w 300"/>
                  <a:gd name="T93" fmla="*/ 88 h 302"/>
                  <a:gd name="T94" fmla="*/ 193 w 300"/>
                  <a:gd name="T95" fmla="*/ 70 h 302"/>
                  <a:gd name="T96" fmla="*/ 199 w 300"/>
                  <a:gd name="T97" fmla="*/ 52 h 302"/>
                  <a:gd name="T98" fmla="*/ 199 w 300"/>
                  <a:gd name="T99" fmla="*/ 45 h 302"/>
                  <a:gd name="T100" fmla="*/ 247 w 300"/>
                  <a:gd name="T101" fmla="*/ 46 h 302"/>
                  <a:gd name="T102" fmla="*/ 238 w 300"/>
                  <a:gd name="T103" fmla="*/ 18 h 302"/>
                  <a:gd name="T104" fmla="*/ 274 w 300"/>
                  <a:gd name="T105" fmla="*/ 30 h 302"/>
                  <a:gd name="T106" fmla="*/ 295 w 300"/>
                  <a:gd name="T107" fmla="*/ 5 h 302"/>
                  <a:gd name="T108" fmla="*/ 125 w 300"/>
                  <a:gd name="T109" fmla="*/ 25 h 302"/>
                  <a:gd name="T110" fmla="*/ 152 w 300"/>
                  <a:gd name="T111" fmla="*/ 34 h 302"/>
                  <a:gd name="T112" fmla="*/ 124 w 300"/>
                  <a:gd name="T113" fmla="*/ 39 h 302"/>
                  <a:gd name="T114" fmla="*/ 66 w 300"/>
                  <a:gd name="T11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 h="302">
                    <a:moveTo>
                      <a:pt x="66" y="5"/>
                    </a:moveTo>
                    <a:lnTo>
                      <a:pt x="66" y="7"/>
                    </a:lnTo>
                    <a:lnTo>
                      <a:pt x="66" y="9"/>
                    </a:lnTo>
                    <a:lnTo>
                      <a:pt x="56" y="4"/>
                    </a:lnTo>
                    <a:lnTo>
                      <a:pt x="54" y="2"/>
                    </a:lnTo>
                    <a:lnTo>
                      <a:pt x="50" y="2"/>
                    </a:lnTo>
                    <a:lnTo>
                      <a:pt x="49" y="2"/>
                    </a:lnTo>
                    <a:lnTo>
                      <a:pt x="49" y="16"/>
                    </a:lnTo>
                    <a:lnTo>
                      <a:pt x="52" y="20"/>
                    </a:lnTo>
                    <a:lnTo>
                      <a:pt x="59" y="25"/>
                    </a:lnTo>
                    <a:lnTo>
                      <a:pt x="63" y="25"/>
                    </a:lnTo>
                    <a:lnTo>
                      <a:pt x="70" y="32"/>
                    </a:lnTo>
                    <a:lnTo>
                      <a:pt x="74" y="41"/>
                    </a:lnTo>
                    <a:lnTo>
                      <a:pt x="81" y="52"/>
                    </a:lnTo>
                    <a:lnTo>
                      <a:pt x="82" y="64"/>
                    </a:lnTo>
                    <a:lnTo>
                      <a:pt x="82" y="66"/>
                    </a:lnTo>
                    <a:lnTo>
                      <a:pt x="84" y="73"/>
                    </a:lnTo>
                    <a:lnTo>
                      <a:pt x="88" y="71"/>
                    </a:lnTo>
                    <a:lnTo>
                      <a:pt x="90" y="70"/>
                    </a:lnTo>
                    <a:lnTo>
                      <a:pt x="90" y="71"/>
                    </a:lnTo>
                    <a:lnTo>
                      <a:pt x="88" y="75"/>
                    </a:lnTo>
                    <a:lnTo>
                      <a:pt x="91" y="80"/>
                    </a:lnTo>
                    <a:lnTo>
                      <a:pt x="93" y="80"/>
                    </a:lnTo>
                    <a:lnTo>
                      <a:pt x="95" y="84"/>
                    </a:lnTo>
                    <a:lnTo>
                      <a:pt x="97" y="86"/>
                    </a:lnTo>
                    <a:lnTo>
                      <a:pt x="100" y="86"/>
                    </a:lnTo>
                    <a:lnTo>
                      <a:pt x="99" y="89"/>
                    </a:lnTo>
                    <a:lnTo>
                      <a:pt x="93" y="88"/>
                    </a:lnTo>
                    <a:lnTo>
                      <a:pt x="90" y="88"/>
                    </a:lnTo>
                    <a:lnTo>
                      <a:pt x="86" y="80"/>
                    </a:lnTo>
                    <a:lnTo>
                      <a:pt x="82" y="80"/>
                    </a:lnTo>
                    <a:lnTo>
                      <a:pt x="81" y="77"/>
                    </a:lnTo>
                    <a:lnTo>
                      <a:pt x="79" y="79"/>
                    </a:lnTo>
                    <a:lnTo>
                      <a:pt x="77" y="82"/>
                    </a:lnTo>
                    <a:lnTo>
                      <a:pt x="77" y="88"/>
                    </a:lnTo>
                    <a:lnTo>
                      <a:pt x="81" y="89"/>
                    </a:lnTo>
                    <a:lnTo>
                      <a:pt x="86" y="95"/>
                    </a:lnTo>
                    <a:lnTo>
                      <a:pt x="102" y="96"/>
                    </a:lnTo>
                    <a:lnTo>
                      <a:pt x="109" y="100"/>
                    </a:lnTo>
                    <a:lnTo>
                      <a:pt x="118" y="100"/>
                    </a:lnTo>
                    <a:lnTo>
                      <a:pt x="120" y="100"/>
                    </a:lnTo>
                    <a:lnTo>
                      <a:pt x="120" y="96"/>
                    </a:lnTo>
                    <a:lnTo>
                      <a:pt x="122" y="96"/>
                    </a:lnTo>
                    <a:lnTo>
                      <a:pt x="125" y="91"/>
                    </a:lnTo>
                    <a:lnTo>
                      <a:pt x="129" y="91"/>
                    </a:lnTo>
                    <a:lnTo>
                      <a:pt x="129" y="91"/>
                    </a:lnTo>
                    <a:lnTo>
                      <a:pt x="127" y="96"/>
                    </a:lnTo>
                    <a:lnTo>
                      <a:pt x="125" y="102"/>
                    </a:lnTo>
                    <a:lnTo>
                      <a:pt x="127" y="102"/>
                    </a:lnTo>
                    <a:lnTo>
                      <a:pt x="124" y="105"/>
                    </a:lnTo>
                    <a:lnTo>
                      <a:pt x="124" y="104"/>
                    </a:lnTo>
                    <a:lnTo>
                      <a:pt x="122" y="107"/>
                    </a:lnTo>
                    <a:lnTo>
                      <a:pt x="122" y="107"/>
                    </a:lnTo>
                    <a:lnTo>
                      <a:pt x="118" y="104"/>
                    </a:lnTo>
                    <a:lnTo>
                      <a:pt x="116" y="105"/>
                    </a:lnTo>
                    <a:lnTo>
                      <a:pt x="104" y="104"/>
                    </a:lnTo>
                    <a:lnTo>
                      <a:pt x="100" y="105"/>
                    </a:lnTo>
                    <a:lnTo>
                      <a:pt x="102" y="109"/>
                    </a:lnTo>
                    <a:lnTo>
                      <a:pt x="106" y="111"/>
                    </a:lnTo>
                    <a:lnTo>
                      <a:pt x="109" y="113"/>
                    </a:lnTo>
                    <a:lnTo>
                      <a:pt x="109" y="114"/>
                    </a:lnTo>
                    <a:lnTo>
                      <a:pt x="118" y="114"/>
                    </a:lnTo>
                    <a:lnTo>
                      <a:pt x="116" y="116"/>
                    </a:lnTo>
                    <a:lnTo>
                      <a:pt x="113" y="116"/>
                    </a:lnTo>
                    <a:lnTo>
                      <a:pt x="116" y="125"/>
                    </a:lnTo>
                    <a:lnTo>
                      <a:pt x="116" y="127"/>
                    </a:lnTo>
                    <a:lnTo>
                      <a:pt x="111" y="123"/>
                    </a:lnTo>
                    <a:lnTo>
                      <a:pt x="109" y="121"/>
                    </a:lnTo>
                    <a:lnTo>
                      <a:pt x="107" y="116"/>
                    </a:lnTo>
                    <a:lnTo>
                      <a:pt x="104" y="116"/>
                    </a:lnTo>
                    <a:lnTo>
                      <a:pt x="91" y="102"/>
                    </a:lnTo>
                    <a:lnTo>
                      <a:pt x="79" y="100"/>
                    </a:lnTo>
                    <a:lnTo>
                      <a:pt x="70" y="96"/>
                    </a:lnTo>
                    <a:lnTo>
                      <a:pt x="68" y="96"/>
                    </a:lnTo>
                    <a:lnTo>
                      <a:pt x="68" y="98"/>
                    </a:lnTo>
                    <a:lnTo>
                      <a:pt x="65" y="102"/>
                    </a:lnTo>
                    <a:lnTo>
                      <a:pt x="45" y="105"/>
                    </a:lnTo>
                    <a:lnTo>
                      <a:pt x="43" y="107"/>
                    </a:lnTo>
                    <a:lnTo>
                      <a:pt x="40" y="123"/>
                    </a:lnTo>
                    <a:lnTo>
                      <a:pt x="43" y="125"/>
                    </a:lnTo>
                    <a:lnTo>
                      <a:pt x="41" y="127"/>
                    </a:lnTo>
                    <a:lnTo>
                      <a:pt x="36" y="129"/>
                    </a:lnTo>
                    <a:lnTo>
                      <a:pt x="34" y="130"/>
                    </a:lnTo>
                    <a:lnTo>
                      <a:pt x="31" y="138"/>
                    </a:lnTo>
                    <a:lnTo>
                      <a:pt x="32" y="141"/>
                    </a:lnTo>
                    <a:lnTo>
                      <a:pt x="32" y="146"/>
                    </a:lnTo>
                    <a:lnTo>
                      <a:pt x="34" y="146"/>
                    </a:lnTo>
                    <a:lnTo>
                      <a:pt x="34" y="154"/>
                    </a:lnTo>
                    <a:lnTo>
                      <a:pt x="36" y="152"/>
                    </a:lnTo>
                    <a:lnTo>
                      <a:pt x="41" y="154"/>
                    </a:lnTo>
                    <a:lnTo>
                      <a:pt x="36" y="155"/>
                    </a:lnTo>
                    <a:lnTo>
                      <a:pt x="34" y="157"/>
                    </a:lnTo>
                    <a:lnTo>
                      <a:pt x="34" y="159"/>
                    </a:lnTo>
                    <a:lnTo>
                      <a:pt x="34" y="161"/>
                    </a:lnTo>
                    <a:lnTo>
                      <a:pt x="41" y="163"/>
                    </a:lnTo>
                    <a:lnTo>
                      <a:pt x="49" y="159"/>
                    </a:lnTo>
                    <a:lnTo>
                      <a:pt x="50" y="154"/>
                    </a:lnTo>
                    <a:lnTo>
                      <a:pt x="54" y="154"/>
                    </a:lnTo>
                    <a:lnTo>
                      <a:pt x="54" y="152"/>
                    </a:lnTo>
                    <a:lnTo>
                      <a:pt x="56" y="145"/>
                    </a:lnTo>
                    <a:lnTo>
                      <a:pt x="59" y="141"/>
                    </a:lnTo>
                    <a:lnTo>
                      <a:pt x="57" y="150"/>
                    </a:lnTo>
                    <a:lnTo>
                      <a:pt x="54" y="157"/>
                    </a:lnTo>
                    <a:lnTo>
                      <a:pt x="54" y="159"/>
                    </a:lnTo>
                    <a:lnTo>
                      <a:pt x="54" y="161"/>
                    </a:lnTo>
                    <a:lnTo>
                      <a:pt x="54" y="163"/>
                    </a:lnTo>
                    <a:lnTo>
                      <a:pt x="56" y="164"/>
                    </a:lnTo>
                    <a:lnTo>
                      <a:pt x="65" y="161"/>
                    </a:lnTo>
                    <a:lnTo>
                      <a:pt x="66" y="163"/>
                    </a:lnTo>
                    <a:lnTo>
                      <a:pt x="68" y="161"/>
                    </a:lnTo>
                    <a:lnTo>
                      <a:pt x="79" y="123"/>
                    </a:lnTo>
                    <a:lnTo>
                      <a:pt x="77" y="141"/>
                    </a:lnTo>
                    <a:lnTo>
                      <a:pt x="77" y="143"/>
                    </a:lnTo>
                    <a:lnTo>
                      <a:pt x="79" y="143"/>
                    </a:lnTo>
                    <a:lnTo>
                      <a:pt x="81" y="141"/>
                    </a:lnTo>
                    <a:lnTo>
                      <a:pt x="79" y="143"/>
                    </a:lnTo>
                    <a:lnTo>
                      <a:pt x="77" y="146"/>
                    </a:lnTo>
                    <a:lnTo>
                      <a:pt x="75" y="148"/>
                    </a:lnTo>
                    <a:lnTo>
                      <a:pt x="75" y="154"/>
                    </a:lnTo>
                    <a:lnTo>
                      <a:pt x="75" y="155"/>
                    </a:lnTo>
                    <a:lnTo>
                      <a:pt x="81" y="154"/>
                    </a:lnTo>
                    <a:lnTo>
                      <a:pt x="86" y="155"/>
                    </a:lnTo>
                    <a:lnTo>
                      <a:pt x="86" y="157"/>
                    </a:lnTo>
                    <a:lnTo>
                      <a:pt x="88" y="155"/>
                    </a:lnTo>
                    <a:lnTo>
                      <a:pt x="88" y="159"/>
                    </a:lnTo>
                    <a:lnTo>
                      <a:pt x="86" y="161"/>
                    </a:lnTo>
                    <a:lnTo>
                      <a:pt x="81" y="157"/>
                    </a:lnTo>
                    <a:lnTo>
                      <a:pt x="74" y="159"/>
                    </a:lnTo>
                    <a:lnTo>
                      <a:pt x="72" y="161"/>
                    </a:lnTo>
                    <a:lnTo>
                      <a:pt x="72" y="163"/>
                    </a:lnTo>
                    <a:lnTo>
                      <a:pt x="70" y="166"/>
                    </a:lnTo>
                    <a:lnTo>
                      <a:pt x="75" y="168"/>
                    </a:lnTo>
                    <a:lnTo>
                      <a:pt x="72" y="170"/>
                    </a:lnTo>
                    <a:lnTo>
                      <a:pt x="68" y="168"/>
                    </a:lnTo>
                    <a:lnTo>
                      <a:pt x="66" y="168"/>
                    </a:lnTo>
                    <a:lnTo>
                      <a:pt x="61" y="175"/>
                    </a:lnTo>
                    <a:lnTo>
                      <a:pt x="61" y="177"/>
                    </a:lnTo>
                    <a:lnTo>
                      <a:pt x="63" y="177"/>
                    </a:lnTo>
                    <a:lnTo>
                      <a:pt x="63" y="179"/>
                    </a:lnTo>
                    <a:lnTo>
                      <a:pt x="66" y="177"/>
                    </a:lnTo>
                    <a:lnTo>
                      <a:pt x="74" y="177"/>
                    </a:lnTo>
                    <a:lnTo>
                      <a:pt x="75" y="175"/>
                    </a:lnTo>
                    <a:lnTo>
                      <a:pt x="77" y="175"/>
                    </a:lnTo>
                    <a:lnTo>
                      <a:pt x="77" y="177"/>
                    </a:lnTo>
                    <a:lnTo>
                      <a:pt x="75" y="177"/>
                    </a:lnTo>
                    <a:lnTo>
                      <a:pt x="72" y="180"/>
                    </a:lnTo>
                    <a:lnTo>
                      <a:pt x="74" y="179"/>
                    </a:lnTo>
                    <a:lnTo>
                      <a:pt x="72" y="179"/>
                    </a:lnTo>
                    <a:lnTo>
                      <a:pt x="66" y="180"/>
                    </a:lnTo>
                    <a:lnTo>
                      <a:pt x="66" y="180"/>
                    </a:lnTo>
                    <a:lnTo>
                      <a:pt x="66" y="184"/>
                    </a:lnTo>
                    <a:lnTo>
                      <a:pt x="72" y="182"/>
                    </a:lnTo>
                    <a:lnTo>
                      <a:pt x="70" y="186"/>
                    </a:lnTo>
                    <a:lnTo>
                      <a:pt x="68" y="189"/>
                    </a:lnTo>
                    <a:lnTo>
                      <a:pt x="70" y="195"/>
                    </a:lnTo>
                    <a:lnTo>
                      <a:pt x="74" y="198"/>
                    </a:lnTo>
                    <a:lnTo>
                      <a:pt x="77" y="193"/>
                    </a:lnTo>
                    <a:lnTo>
                      <a:pt x="77" y="189"/>
                    </a:lnTo>
                    <a:lnTo>
                      <a:pt x="79" y="188"/>
                    </a:lnTo>
                    <a:lnTo>
                      <a:pt x="79" y="191"/>
                    </a:lnTo>
                    <a:lnTo>
                      <a:pt x="75" y="200"/>
                    </a:lnTo>
                    <a:lnTo>
                      <a:pt x="77" y="204"/>
                    </a:lnTo>
                    <a:lnTo>
                      <a:pt x="81" y="205"/>
                    </a:lnTo>
                    <a:lnTo>
                      <a:pt x="86" y="204"/>
                    </a:lnTo>
                    <a:lnTo>
                      <a:pt x="91" y="205"/>
                    </a:lnTo>
                    <a:lnTo>
                      <a:pt x="97" y="204"/>
                    </a:lnTo>
                    <a:lnTo>
                      <a:pt x="100" y="198"/>
                    </a:lnTo>
                    <a:lnTo>
                      <a:pt x="104" y="186"/>
                    </a:lnTo>
                    <a:lnTo>
                      <a:pt x="107" y="182"/>
                    </a:lnTo>
                    <a:lnTo>
                      <a:pt x="109" y="175"/>
                    </a:lnTo>
                    <a:lnTo>
                      <a:pt x="109" y="171"/>
                    </a:lnTo>
                    <a:lnTo>
                      <a:pt x="109" y="168"/>
                    </a:lnTo>
                    <a:lnTo>
                      <a:pt x="111" y="166"/>
                    </a:lnTo>
                    <a:lnTo>
                      <a:pt x="115" y="166"/>
                    </a:lnTo>
                    <a:lnTo>
                      <a:pt x="111" y="170"/>
                    </a:lnTo>
                    <a:lnTo>
                      <a:pt x="111" y="175"/>
                    </a:lnTo>
                    <a:lnTo>
                      <a:pt x="99" y="202"/>
                    </a:lnTo>
                    <a:lnTo>
                      <a:pt x="99" y="204"/>
                    </a:lnTo>
                    <a:lnTo>
                      <a:pt x="93" y="209"/>
                    </a:lnTo>
                    <a:lnTo>
                      <a:pt x="95" y="211"/>
                    </a:lnTo>
                    <a:lnTo>
                      <a:pt x="95" y="213"/>
                    </a:lnTo>
                    <a:lnTo>
                      <a:pt x="97" y="213"/>
                    </a:lnTo>
                    <a:lnTo>
                      <a:pt x="97" y="214"/>
                    </a:lnTo>
                    <a:lnTo>
                      <a:pt x="95" y="216"/>
                    </a:lnTo>
                    <a:lnTo>
                      <a:pt x="91" y="214"/>
                    </a:lnTo>
                    <a:lnTo>
                      <a:pt x="90" y="213"/>
                    </a:lnTo>
                    <a:lnTo>
                      <a:pt x="81" y="213"/>
                    </a:lnTo>
                    <a:lnTo>
                      <a:pt x="82" y="216"/>
                    </a:lnTo>
                    <a:lnTo>
                      <a:pt x="82" y="218"/>
                    </a:lnTo>
                    <a:lnTo>
                      <a:pt x="82" y="220"/>
                    </a:lnTo>
                    <a:lnTo>
                      <a:pt x="81" y="220"/>
                    </a:lnTo>
                    <a:lnTo>
                      <a:pt x="74" y="214"/>
                    </a:lnTo>
                    <a:lnTo>
                      <a:pt x="68" y="214"/>
                    </a:lnTo>
                    <a:lnTo>
                      <a:pt x="63" y="211"/>
                    </a:lnTo>
                    <a:lnTo>
                      <a:pt x="61" y="211"/>
                    </a:lnTo>
                    <a:lnTo>
                      <a:pt x="61" y="209"/>
                    </a:lnTo>
                    <a:lnTo>
                      <a:pt x="56" y="193"/>
                    </a:lnTo>
                    <a:lnTo>
                      <a:pt x="54" y="191"/>
                    </a:lnTo>
                    <a:lnTo>
                      <a:pt x="54" y="188"/>
                    </a:lnTo>
                    <a:lnTo>
                      <a:pt x="49" y="180"/>
                    </a:lnTo>
                    <a:lnTo>
                      <a:pt x="34" y="177"/>
                    </a:lnTo>
                    <a:lnTo>
                      <a:pt x="25" y="182"/>
                    </a:lnTo>
                    <a:lnTo>
                      <a:pt x="24" y="182"/>
                    </a:lnTo>
                    <a:lnTo>
                      <a:pt x="22" y="186"/>
                    </a:lnTo>
                    <a:lnTo>
                      <a:pt x="20" y="186"/>
                    </a:lnTo>
                    <a:lnTo>
                      <a:pt x="20" y="188"/>
                    </a:lnTo>
                    <a:lnTo>
                      <a:pt x="20" y="189"/>
                    </a:lnTo>
                    <a:lnTo>
                      <a:pt x="20" y="191"/>
                    </a:lnTo>
                    <a:lnTo>
                      <a:pt x="20" y="196"/>
                    </a:lnTo>
                    <a:lnTo>
                      <a:pt x="25" y="202"/>
                    </a:lnTo>
                    <a:lnTo>
                      <a:pt x="25" y="204"/>
                    </a:lnTo>
                    <a:lnTo>
                      <a:pt x="29" y="209"/>
                    </a:lnTo>
                    <a:lnTo>
                      <a:pt x="29" y="214"/>
                    </a:lnTo>
                    <a:lnTo>
                      <a:pt x="31" y="218"/>
                    </a:lnTo>
                    <a:lnTo>
                      <a:pt x="34" y="220"/>
                    </a:lnTo>
                    <a:lnTo>
                      <a:pt x="38" y="218"/>
                    </a:lnTo>
                    <a:lnTo>
                      <a:pt x="41" y="218"/>
                    </a:lnTo>
                    <a:lnTo>
                      <a:pt x="41" y="220"/>
                    </a:lnTo>
                    <a:lnTo>
                      <a:pt x="36" y="223"/>
                    </a:lnTo>
                    <a:lnTo>
                      <a:pt x="36" y="223"/>
                    </a:lnTo>
                    <a:lnTo>
                      <a:pt x="40" y="225"/>
                    </a:lnTo>
                    <a:lnTo>
                      <a:pt x="40" y="225"/>
                    </a:lnTo>
                    <a:lnTo>
                      <a:pt x="38" y="227"/>
                    </a:lnTo>
                    <a:lnTo>
                      <a:pt x="38" y="230"/>
                    </a:lnTo>
                    <a:lnTo>
                      <a:pt x="38" y="230"/>
                    </a:lnTo>
                    <a:lnTo>
                      <a:pt x="40" y="230"/>
                    </a:lnTo>
                    <a:lnTo>
                      <a:pt x="45" y="232"/>
                    </a:lnTo>
                    <a:lnTo>
                      <a:pt x="43" y="232"/>
                    </a:lnTo>
                    <a:lnTo>
                      <a:pt x="43" y="234"/>
                    </a:lnTo>
                    <a:lnTo>
                      <a:pt x="40" y="232"/>
                    </a:lnTo>
                    <a:lnTo>
                      <a:pt x="40" y="230"/>
                    </a:lnTo>
                    <a:lnTo>
                      <a:pt x="34" y="232"/>
                    </a:lnTo>
                    <a:lnTo>
                      <a:pt x="32" y="234"/>
                    </a:lnTo>
                    <a:lnTo>
                      <a:pt x="34" y="238"/>
                    </a:lnTo>
                    <a:lnTo>
                      <a:pt x="31" y="238"/>
                    </a:lnTo>
                    <a:lnTo>
                      <a:pt x="31" y="236"/>
                    </a:lnTo>
                    <a:lnTo>
                      <a:pt x="29" y="236"/>
                    </a:lnTo>
                    <a:lnTo>
                      <a:pt x="27" y="238"/>
                    </a:lnTo>
                    <a:lnTo>
                      <a:pt x="25" y="236"/>
                    </a:lnTo>
                    <a:lnTo>
                      <a:pt x="22" y="236"/>
                    </a:lnTo>
                    <a:lnTo>
                      <a:pt x="20" y="236"/>
                    </a:lnTo>
                    <a:lnTo>
                      <a:pt x="20" y="239"/>
                    </a:lnTo>
                    <a:lnTo>
                      <a:pt x="16" y="241"/>
                    </a:lnTo>
                    <a:lnTo>
                      <a:pt x="15" y="243"/>
                    </a:lnTo>
                    <a:lnTo>
                      <a:pt x="13" y="246"/>
                    </a:lnTo>
                    <a:lnTo>
                      <a:pt x="2" y="254"/>
                    </a:lnTo>
                    <a:lnTo>
                      <a:pt x="0" y="259"/>
                    </a:lnTo>
                    <a:lnTo>
                      <a:pt x="0" y="268"/>
                    </a:lnTo>
                    <a:lnTo>
                      <a:pt x="0" y="273"/>
                    </a:lnTo>
                    <a:lnTo>
                      <a:pt x="6" y="284"/>
                    </a:lnTo>
                    <a:lnTo>
                      <a:pt x="7" y="284"/>
                    </a:lnTo>
                    <a:lnTo>
                      <a:pt x="11" y="279"/>
                    </a:lnTo>
                    <a:lnTo>
                      <a:pt x="11" y="273"/>
                    </a:lnTo>
                    <a:lnTo>
                      <a:pt x="13" y="282"/>
                    </a:lnTo>
                    <a:lnTo>
                      <a:pt x="15" y="275"/>
                    </a:lnTo>
                    <a:lnTo>
                      <a:pt x="13" y="261"/>
                    </a:lnTo>
                    <a:lnTo>
                      <a:pt x="15" y="257"/>
                    </a:lnTo>
                    <a:lnTo>
                      <a:pt x="16" y="284"/>
                    </a:lnTo>
                    <a:lnTo>
                      <a:pt x="22" y="284"/>
                    </a:lnTo>
                    <a:lnTo>
                      <a:pt x="24" y="288"/>
                    </a:lnTo>
                    <a:lnTo>
                      <a:pt x="29" y="286"/>
                    </a:lnTo>
                    <a:lnTo>
                      <a:pt x="31" y="280"/>
                    </a:lnTo>
                    <a:lnTo>
                      <a:pt x="29" y="275"/>
                    </a:lnTo>
                    <a:lnTo>
                      <a:pt x="31" y="280"/>
                    </a:lnTo>
                    <a:lnTo>
                      <a:pt x="36" y="284"/>
                    </a:lnTo>
                    <a:lnTo>
                      <a:pt x="38" y="288"/>
                    </a:lnTo>
                    <a:lnTo>
                      <a:pt x="41" y="288"/>
                    </a:lnTo>
                    <a:lnTo>
                      <a:pt x="43" y="282"/>
                    </a:lnTo>
                    <a:lnTo>
                      <a:pt x="45" y="279"/>
                    </a:lnTo>
                    <a:lnTo>
                      <a:pt x="47" y="271"/>
                    </a:lnTo>
                    <a:lnTo>
                      <a:pt x="47" y="275"/>
                    </a:lnTo>
                    <a:lnTo>
                      <a:pt x="49" y="280"/>
                    </a:lnTo>
                    <a:lnTo>
                      <a:pt x="47" y="280"/>
                    </a:lnTo>
                    <a:lnTo>
                      <a:pt x="57" y="291"/>
                    </a:lnTo>
                    <a:lnTo>
                      <a:pt x="65" y="293"/>
                    </a:lnTo>
                    <a:lnTo>
                      <a:pt x="66" y="295"/>
                    </a:lnTo>
                    <a:lnTo>
                      <a:pt x="79" y="293"/>
                    </a:lnTo>
                    <a:lnTo>
                      <a:pt x="70" y="280"/>
                    </a:lnTo>
                    <a:lnTo>
                      <a:pt x="70" y="275"/>
                    </a:lnTo>
                    <a:lnTo>
                      <a:pt x="74" y="284"/>
                    </a:lnTo>
                    <a:lnTo>
                      <a:pt x="79" y="284"/>
                    </a:lnTo>
                    <a:lnTo>
                      <a:pt x="82" y="279"/>
                    </a:lnTo>
                    <a:lnTo>
                      <a:pt x="82" y="270"/>
                    </a:lnTo>
                    <a:lnTo>
                      <a:pt x="90" y="280"/>
                    </a:lnTo>
                    <a:lnTo>
                      <a:pt x="97" y="284"/>
                    </a:lnTo>
                    <a:lnTo>
                      <a:pt x="100" y="282"/>
                    </a:lnTo>
                    <a:lnTo>
                      <a:pt x="100" y="275"/>
                    </a:lnTo>
                    <a:lnTo>
                      <a:pt x="97" y="261"/>
                    </a:lnTo>
                    <a:lnTo>
                      <a:pt x="104" y="284"/>
                    </a:lnTo>
                    <a:lnTo>
                      <a:pt x="107" y="288"/>
                    </a:lnTo>
                    <a:lnTo>
                      <a:pt x="116" y="284"/>
                    </a:lnTo>
                    <a:lnTo>
                      <a:pt x="118" y="277"/>
                    </a:lnTo>
                    <a:lnTo>
                      <a:pt x="113" y="266"/>
                    </a:lnTo>
                    <a:lnTo>
                      <a:pt x="115" y="268"/>
                    </a:lnTo>
                    <a:lnTo>
                      <a:pt x="120" y="270"/>
                    </a:lnTo>
                    <a:lnTo>
                      <a:pt x="120" y="277"/>
                    </a:lnTo>
                    <a:lnTo>
                      <a:pt x="122" y="280"/>
                    </a:lnTo>
                    <a:lnTo>
                      <a:pt x="129" y="280"/>
                    </a:lnTo>
                    <a:lnTo>
                      <a:pt x="132" y="279"/>
                    </a:lnTo>
                    <a:lnTo>
                      <a:pt x="136" y="279"/>
                    </a:lnTo>
                    <a:lnTo>
                      <a:pt x="138" y="284"/>
                    </a:lnTo>
                    <a:lnTo>
                      <a:pt x="138" y="288"/>
                    </a:lnTo>
                    <a:lnTo>
                      <a:pt x="136" y="295"/>
                    </a:lnTo>
                    <a:lnTo>
                      <a:pt x="134" y="298"/>
                    </a:lnTo>
                    <a:lnTo>
                      <a:pt x="136" y="302"/>
                    </a:lnTo>
                    <a:lnTo>
                      <a:pt x="157" y="293"/>
                    </a:lnTo>
                    <a:lnTo>
                      <a:pt x="170" y="275"/>
                    </a:lnTo>
                    <a:lnTo>
                      <a:pt x="170" y="284"/>
                    </a:lnTo>
                    <a:lnTo>
                      <a:pt x="177" y="279"/>
                    </a:lnTo>
                    <a:lnTo>
                      <a:pt x="179" y="273"/>
                    </a:lnTo>
                    <a:lnTo>
                      <a:pt x="184" y="271"/>
                    </a:lnTo>
                    <a:lnTo>
                      <a:pt x="184" y="252"/>
                    </a:lnTo>
                    <a:lnTo>
                      <a:pt x="182" y="245"/>
                    </a:lnTo>
                    <a:lnTo>
                      <a:pt x="177" y="246"/>
                    </a:lnTo>
                    <a:lnTo>
                      <a:pt x="170" y="255"/>
                    </a:lnTo>
                    <a:lnTo>
                      <a:pt x="168" y="255"/>
                    </a:lnTo>
                    <a:lnTo>
                      <a:pt x="168" y="250"/>
                    </a:lnTo>
                    <a:lnTo>
                      <a:pt x="161" y="246"/>
                    </a:lnTo>
                    <a:lnTo>
                      <a:pt x="163" y="245"/>
                    </a:lnTo>
                    <a:lnTo>
                      <a:pt x="168" y="241"/>
                    </a:lnTo>
                    <a:lnTo>
                      <a:pt x="170" y="238"/>
                    </a:lnTo>
                    <a:lnTo>
                      <a:pt x="166" y="230"/>
                    </a:lnTo>
                    <a:lnTo>
                      <a:pt x="163" y="229"/>
                    </a:lnTo>
                    <a:lnTo>
                      <a:pt x="157" y="230"/>
                    </a:lnTo>
                    <a:lnTo>
                      <a:pt x="149" y="239"/>
                    </a:lnTo>
                    <a:lnTo>
                      <a:pt x="147" y="239"/>
                    </a:lnTo>
                    <a:lnTo>
                      <a:pt x="150" y="232"/>
                    </a:lnTo>
                    <a:lnTo>
                      <a:pt x="150" y="229"/>
                    </a:lnTo>
                    <a:lnTo>
                      <a:pt x="138" y="227"/>
                    </a:lnTo>
                    <a:lnTo>
                      <a:pt x="131" y="229"/>
                    </a:lnTo>
                    <a:lnTo>
                      <a:pt x="124" y="238"/>
                    </a:lnTo>
                    <a:lnTo>
                      <a:pt x="122" y="229"/>
                    </a:lnTo>
                    <a:lnTo>
                      <a:pt x="120" y="225"/>
                    </a:lnTo>
                    <a:lnTo>
                      <a:pt x="125" y="227"/>
                    </a:lnTo>
                    <a:lnTo>
                      <a:pt x="134" y="223"/>
                    </a:lnTo>
                    <a:lnTo>
                      <a:pt x="134" y="221"/>
                    </a:lnTo>
                    <a:lnTo>
                      <a:pt x="129" y="218"/>
                    </a:lnTo>
                    <a:lnTo>
                      <a:pt x="127" y="213"/>
                    </a:lnTo>
                    <a:lnTo>
                      <a:pt x="127" y="211"/>
                    </a:lnTo>
                    <a:lnTo>
                      <a:pt x="136" y="220"/>
                    </a:lnTo>
                    <a:lnTo>
                      <a:pt x="145" y="225"/>
                    </a:lnTo>
                    <a:lnTo>
                      <a:pt x="168" y="223"/>
                    </a:lnTo>
                    <a:lnTo>
                      <a:pt x="170" y="220"/>
                    </a:lnTo>
                    <a:lnTo>
                      <a:pt x="174" y="221"/>
                    </a:lnTo>
                    <a:lnTo>
                      <a:pt x="172" y="223"/>
                    </a:lnTo>
                    <a:lnTo>
                      <a:pt x="172" y="223"/>
                    </a:lnTo>
                    <a:lnTo>
                      <a:pt x="181" y="220"/>
                    </a:lnTo>
                    <a:lnTo>
                      <a:pt x="184" y="211"/>
                    </a:lnTo>
                    <a:lnTo>
                      <a:pt x="186" y="205"/>
                    </a:lnTo>
                    <a:lnTo>
                      <a:pt x="186" y="204"/>
                    </a:lnTo>
                    <a:lnTo>
                      <a:pt x="190" y="202"/>
                    </a:lnTo>
                    <a:lnTo>
                      <a:pt x="191" y="200"/>
                    </a:lnTo>
                    <a:lnTo>
                      <a:pt x="184" y="195"/>
                    </a:lnTo>
                    <a:lnTo>
                      <a:pt x="184" y="191"/>
                    </a:lnTo>
                    <a:lnTo>
                      <a:pt x="186" y="189"/>
                    </a:lnTo>
                    <a:lnTo>
                      <a:pt x="184" y="184"/>
                    </a:lnTo>
                    <a:lnTo>
                      <a:pt x="181" y="182"/>
                    </a:lnTo>
                    <a:lnTo>
                      <a:pt x="182" y="182"/>
                    </a:lnTo>
                    <a:lnTo>
                      <a:pt x="182" y="179"/>
                    </a:lnTo>
                    <a:lnTo>
                      <a:pt x="181" y="175"/>
                    </a:lnTo>
                    <a:lnTo>
                      <a:pt x="181" y="173"/>
                    </a:lnTo>
                    <a:lnTo>
                      <a:pt x="184" y="175"/>
                    </a:lnTo>
                    <a:lnTo>
                      <a:pt x="199" y="175"/>
                    </a:lnTo>
                    <a:lnTo>
                      <a:pt x="200" y="179"/>
                    </a:lnTo>
                    <a:lnTo>
                      <a:pt x="206" y="177"/>
                    </a:lnTo>
                    <a:lnTo>
                      <a:pt x="211" y="170"/>
                    </a:lnTo>
                    <a:lnTo>
                      <a:pt x="216" y="171"/>
                    </a:lnTo>
                    <a:lnTo>
                      <a:pt x="218" y="173"/>
                    </a:lnTo>
                    <a:lnTo>
                      <a:pt x="222" y="166"/>
                    </a:lnTo>
                    <a:lnTo>
                      <a:pt x="222" y="166"/>
                    </a:lnTo>
                    <a:lnTo>
                      <a:pt x="224" y="161"/>
                    </a:lnTo>
                    <a:lnTo>
                      <a:pt x="202" y="155"/>
                    </a:lnTo>
                    <a:lnTo>
                      <a:pt x="206" y="152"/>
                    </a:lnTo>
                    <a:lnTo>
                      <a:pt x="213" y="152"/>
                    </a:lnTo>
                    <a:lnTo>
                      <a:pt x="222" y="157"/>
                    </a:lnTo>
                    <a:lnTo>
                      <a:pt x="227" y="148"/>
                    </a:lnTo>
                    <a:lnTo>
                      <a:pt x="232" y="145"/>
                    </a:lnTo>
                    <a:lnTo>
                      <a:pt x="232" y="143"/>
                    </a:lnTo>
                    <a:lnTo>
                      <a:pt x="229" y="138"/>
                    </a:lnTo>
                    <a:lnTo>
                      <a:pt x="225" y="136"/>
                    </a:lnTo>
                    <a:lnTo>
                      <a:pt x="218" y="134"/>
                    </a:lnTo>
                    <a:lnTo>
                      <a:pt x="215" y="132"/>
                    </a:lnTo>
                    <a:lnTo>
                      <a:pt x="211" y="130"/>
                    </a:lnTo>
                    <a:lnTo>
                      <a:pt x="215" y="129"/>
                    </a:lnTo>
                    <a:lnTo>
                      <a:pt x="229" y="129"/>
                    </a:lnTo>
                    <a:lnTo>
                      <a:pt x="232" y="127"/>
                    </a:lnTo>
                    <a:lnTo>
                      <a:pt x="234" y="125"/>
                    </a:lnTo>
                    <a:lnTo>
                      <a:pt x="240" y="121"/>
                    </a:lnTo>
                    <a:lnTo>
                      <a:pt x="236" y="120"/>
                    </a:lnTo>
                    <a:lnTo>
                      <a:pt x="236" y="116"/>
                    </a:lnTo>
                    <a:lnTo>
                      <a:pt x="238" y="114"/>
                    </a:lnTo>
                    <a:lnTo>
                      <a:pt x="236" y="102"/>
                    </a:lnTo>
                    <a:lnTo>
                      <a:pt x="234" y="100"/>
                    </a:lnTo>
                    <a:lnTo>
                      <a:pt x="225" y="96"/>
                    </a:lnTo>
                    <a:lnTo>
                      <a:pt x="213" y="98"/>
                    </a:lnTo>
                    <a:lnTo>
                      <a:pt x="215" y="96"/>
                    </a:lnTo>
                    <a:lnTo>
                      <a:pt x="218" y="95"/>
                    </a:lnTo>
                    <a:lnTo>
                      <a:pt x="220" y="93"/>
                    </a:lnTo>
                    <a:lnTo>
                      <a:pt x="220" y="91"/>
                    </a:lnTo>
                    <a:lnTo>
                      <a:pt x="218" y="88"/>
                    </a:lnTo>
                    <a:lnTo>
                      <a:pt x="197" y="89"/>
                    </a:lnTo>
                    <a:lnTo>
                      <a:pt x="193" y="91"/>
                    </a:lnTo>
                    <a:lnTo>
                      <a:pt x="191" y="95"/>
                    </a:lnTo>
                    <a:lnTo>
                      <a:pt x="190" y="95"/>
                    </a:lnTo>
                    <a:lnTo>
                      <a:pt x="191" y="88"/>
                    </a:lnTo>
                    <a:lnTo>
                      <a:pt x="188" y="88"/>
                    </a:lnTo>
                    <a:lnTo>
                      <a:pt x="188" y="84"/>
                    </a:lnTo>
                    <a:lnTo>
                      <a:pt x="195" y="86"/>
                    </a:lnTo>
                    <a:lnTo>
                      <a:pt x="207" y="82"/>
                    </a:lnTo>
                    <a:lnTo>
                      <a:pt x="216" y="82"/>
                    </a:lnTo>
                    <a:lnTo>
                      <a:pt x="216" y="80"/>
                    </a:lnTo>
                    <a:lnTo>
                      <a:pt x="209" y="77"/>
                    </a:lnTo>
                    <a:lnTo>
                      <a:pt x="190" y="77"/>
                    </a:lnTo>
                    <a:lnTo>
                      <a:pt x="188" y="75"/>
                    </a:lnTo>
                    <a:lnTo>
                      <a:pt x="191" y="73"/>
                    </a:lnTo>
                    <a:lnTo>
                      <a:pt x="206" y="73"/>
                    </a:lnTo>
                    <a:lnTo>
                      <a:pt x="207" y="71"/>
                    </a:lnTo>
                    <a:lnTo>
                      <a:pt x="218" y="73"/>
                    </a:lnTo>
                    <a:lnTo>
                      <a:pt x="220" y="77"/>
                    </a:lnTo>
                    <a:lnTo>
                      <a:pt x="220" y="80"/>
                    </a:lnTo>
                    <a:lnTo>
                      <a:pt x="222" y="84"/>
                    </a:lnTo>
                    <a:lnTo>
                      <a:pt x="224" y="86"/>
                    </a:lnTo>
                    <a:lnTo>
                      <a:pt x="240" y="88"/>
                    </a:lnTo>
                    <a:lnTo>
                      <a:pt x="241" y="86"/>
                    </a:lnTo>
                    <a:lnTo>
                      <a:pt x="241" y="84"/>
                    </a:lnTo>
                    <a:lnTo>
                      <a:pt x="241" y="79"/>
                    </a:lnTo>
                    <a:lnTo>
                      <a:pt x="238" y="73"/>
                    </a:lnTo>
                    <a:lnTo>
                      <a:pt x="241" y="70"/>
                    </a:lnTo>
                    <a:lnTo>
                      <a:pt x="238" y="68"/>
                    </a:lnTo>
                    <a:lnTo>
                      <a:pt x="218" y="68"/>
                    </a:lnTo>
                    <a:lnTo>
                      <a:pt x="218" y="66"/>
                    </a:lnTo>
                    <a:lnTo>
                      <a:pt x="193" y="70"/>
                    </a:lnTo>
                    <a:lnTo>
                      <a:pt x="195" y="68"/>
                    </a:lnTo>
                    <a:lnTo>
                      <a:pt x="195" y="66"/>
                    </a:lnTo>
                    <a:lnTo>
                      <a:pt x="190" y="64"/>
                    </a:lnTo>
                    <a:lnTo>
                      <a:pt x="186" y="63"/>
                    </a:lnTo>
                    <a:lnTo>
                      <a:pt x="191" y="61"/>
                    </a:lnTo>
                    <a:lnTo>
                      <a:pt x="199" y="61"/>
                    </a:lnTo>
                    <a:lnTo>
                      <a:pt x="197" y="54"/>
                    </a:lnTo>
                    <a:lnTo>
                      <a:pt x="195" y="52"/>
                    </a:lnTo>
                    <a:lnTo>
                      <a:pt x="199" y="52"/>
                    </a:lnTo>
                    <a:lnTo>
                      <a:pt x="199" y="54"/>
                    </a:lnTo>
                    <a:lnTo>
                      <a:pt x="200" y="57"/>
                    </a:lnTo>
                    <a:lnTo>
                      <a:pt x="204" y="59"/>
                    </a:lnTo>
                    <a:lnTo>
                      <a:pt x="218" y="61"/>
                    </a:lnTo>
                    <a:lnTo>
                      <a:pt x="218" y="57"/>
                    </a:lnTo>
                    <a:lnTo>
                      <a:pt x="215" y="54"/>
                    </a:lnTo>
                    <a:lnTo>
                      <a:pt x="215" y="52"/>
                    </a:lnTo>
                    <a:lnTo>
                      <a:pt x="200" y="48"/>
                    </a:lnTo>
                    <a:lnTo>
                      <a:pt x="199" y="45"/>
                    </a:lnTo>
                    <a:lnTo>
                      <a:pt x="200" y="45"/>
                    </a:lnTo>
                    <a:lnTo>
                      <a:pt x="211" y="46"/>
                    </a:lnTo>
                    <a:lnTo>
                      <a:pt x="222" y="55"/>
                    </a:lnTo>
                    <a:lnTo>
                      <a:pt x="231" y="55"/>
                    </a:lnTo>
                    <a:lnTo>
                      <a:pt x="232" y="54"/>
                    </a:lnTo>
                    <a:lnTo>
                      <a:pt x="232" y="48"/>
                    </a:lnTo>
                    <a:lnTo>
                      <a:pt x="236" y="50"/>
                    </a:lnTo>
                    <a:lnTo>
                      <a:pt x="245" y="52"/>
                    </a:lnTo>
                    <a:lnTo>
                      <a:pt x="247" y="46"/>
                    </a:lnTo>
                    <a:lnTo>
                      <a:pt x="247" y="45"/>
                    </a:lnTo>
                    <a:lnTo>
                      <a:pt x="249" y="45"/>
                    </a:lnTo>
                    <a:lnTo>
                      <a:pt x="249" y="43"/>
                    </a:lnTo>
                    <a:lnTo>
                      <a:pt x="250" y="46"/>
                    </a:lnTo>
                    <a:lnTo>
                      <a:pt x="256" y="45"/>
                    </a:lnTo>
                    <a:lnTo>
                      <a:pt x="257" y="39"/>
                    </a:lnTo>
                    <a:lnTo>
                      <a:pt x="254" y="25"/>
                    </a:lnTo>
                    <a:lnTo>
                      <a:pt x="236" y="23"/>
                    </a:lnTo>
                    <a:lnTo>
                      <a:pt x="238" y="18"/>
                    </a:lnTo>
                    <a:lnTo>
                      <a:pt x="243" y="18"/>
                    </a:lnTo>
                    <a:lnTo>
                      <a:pt x="250" y="21"/>
                    </a:lnTo>
                    <a:lnTo>
                      <a:pt x="257" y="21"/>
                    </a:lnTo>
                    <a:lnTo>
                      <a:pt x="257" y="25"/>
                    </a:lnTo>
                    <a:lnTo>
                      <a:pt x="257" y="29"/>
                    </a:lnTo>
                    <a:lnTo>
                      <a:pt x="263" y="32"/>
                    </a:lnTo>
                    <a:lnTo>
                      <a:pt x="266" y="32"/>
                    </a:lnTo>
                    <a:lnTo>
                      <a:pt x="266" y="32"/>
                    </a:lnTo>
                    <a:lnTo>
                      <a:pt x="274" y="30"/>
                    </a:lnTo>
                    <a:lnTo>
                      <a:pt x="281" y="30"/>
                    </a:lnTo>
                    <a:lnTo>
                      <a:pt x="282" y="29"/>
                    </a:lnTo>
                    <a:lnTo>
                      <a:pt x="286" y="29"/>
                    </a:lnTo>
                    <a:lnTo>
                      <a:pt x="293" y="16"/>
                    </a:lnTo>
                    <a:lnTo>
                      <a:pt x="290" y="14"/>
                    </a:lnTo>
                    <a:lnTo>
                      <a:pt x="286" y="16"/>
                    </a:lnTo>
                    <a:lnTo>
                      <a:pt x="286" y="13"/>
                    </a:lnTo>
                    <a:lnTo>
                      <a:pt x="290" y="7"/>
                    </a:lnTo>
                    <a:lnTo>
                      <a:pt x="295" y="5"/>
                    </a:lnTo>
                    <a:lnTo>
                      <a:pt x="297" y="4"/>
                    </a:lnTo>
                    <a:lnTo>
                      <a:pt x="300" y="0"/>
                    </a:lnTo>
                    <a:lnTo>
                      <a:pt x="115" y="0"/>
                    </a:lnTo>
                    <a:lnTo>
                      <a:pt x="115" y="0"/>
                    </a:lnTo>
                    <a:lnTo>
                      <a:pt x="129" y="7"/>
                    </a:lnTo>
                    <a:lnTo>
                      <a:pt x="127" y="9"/>
                    </a:lnTo>
                    <a:lnTo>
                      <a:pt x="124" y="11"/>
                    </a:lnTo>
                    <a:lnTo>
                      <a:pt x="125" y="13"/>
                    </a:lnTo>
                    <a:lnTo>
                      <a:pt x="125" y="25"/>
                    </a:lnTo>
                    <a:lnTo>
                      <a:pt x="127" y="25"/>
                    </a:lnTo>
                    <a:lnTo>
                      <a:pt x="127" y="27"/>
                    </a:lnTo>
                    <a:lnTo>
                      <a:pt x="129" y="29"/>
                    </a:lnTo>
                    <a:lnTo>
                      <a:pt x="134" y="30"/>
                    </a:lnTo>
                    <a:lnTo>
                      <a:pt x="140" y="36"/>
                    </a:lnTo>
                    <a:lnTo>
                      <a:pt x="150" y="30"/>
                    </a:lnTo>
                    <a:lnTo>
                      <a:pt x="154" y="30"/>
                    </a:lnTo>
                    <a:lnTo>
                      <a:pt x="154" y="32"/>
                    </a:lnTo>
                    <a:lnTo>
                      <a:pt x="152" y="34"/>
                    </a:lnTo>
                    <a:lnTo>
                      <a:pt x="150" y="34"/>
                    </a:lnTo>
                    <a:lnTo>
                      <a:pt x="140" y="39"/>
                    </a:lnTo>
                    <a:lnTo>
                      <a:pt x="140" y="41"/>
                    </a:lnTo>
                    <a:lnTo>
                      <a:pt x="140" y="43"/>
                    </a:lnTo>
                    <a:lnTo>
                      <a:pt x="140" y="45"/>
                    </a:lnTo>
                    <a:lnTo>
                      <a:pt x="140" y="45"/>
                    </a:lnTo>
                    <a:lnTo>
                      <a:pt x="129" y="38"/>
                    </a:lnTo>
                    <a:lnTo>
                      <a:pt x="125" y="38"/>
                    </a:lnTo>
                    <a:lnTo>
                      <a:pt x="124" y="39"/>
                    </a:lnTo>
                    <a:lnTo>
                      <a:pt x="124" y="32"/>
                    </a:lnTo>
                    <a:lnTo>
                      <a:pt x="120" y="32"/>
                    </a:lnTo>
                    <a:lnTo>
                      <a:pt x="120" y="25"/>
                    </a:lnTo>
                    <a:lnTo>
                      <a:pt x="118" y="23"/>
                    </a:lnTo>
                    <a:lnTo>
                      <a:pt x="118" y="20"/>
                    </a:lnTo>
                    <a:lnTo>
                      <a:pt x="104" y="0"/>
                    </a:lnTo>
                    <a:lnTo>
                      <a:pt x="54" y="0"/>
                    </a:lnTo>
                    <a:lnTo>
                      <a:pt x="65" y="4"/>
                    </a:lnTo>
                    <a:lnTo>
                      <a:pt x="66" y="5"/>
                    </a:lnTo>
                    <a:lnTo>
                      <a:pt x="66"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5" name="Freeform 1842">
                <a:extLst>
                  <a:ext uri="{FF2B5EF4-FFF2-40B4-BE49-F238E27FC236}">
                    <a16:creationId xmlns:a16="http://schemas.microsoft.com/office/drawing/2014/main" id="{2EAD450B-D796-0146-8B9F-DF9D74B6A856}"/>
                  </a:ext>
                </a:extLst>
              </p:cNvPr>
              <p:cNvSpPr>
                <a:spLocks/>
              </p:cNvSpPr>
              <p:nvPr/>
            </p:nvSpPr>
            <p:spPr bwMode="auto">
              <a:xfrm>
                <a:off x="1414" y="1616"/>
                <a:ext cx="9" cy="9"/>
              </a:xfrm>
              <a:custGeom>
                <a:avLst/>
                <a:gdLst>
                  <a:gd name="T0" fmla="*/ 0 w 9"/>
                  <a:gd name="T1" fmla="*/ 9 h 9"/>
                  <a:gd name="T2" fmla="*/ 2 w 9"/>
                  <a:gd name="T3" fmla="*/ 9 h 9"/>
                  <a:gd name="T4" fmla="*/ 7 w 9"/>
                  <a:gd name="T5" fmla="*/ 6 h 9"/>
                  <a:gd name="T6" fmla="*/ 9 w 9"/>
                  <a:gd name="T7" fmla="*/ 0 h 9"/>
                  <a:gd name="T8" fmla="*/ 9 w 9"/>
                  <a:gd name="T9" fmla="*/ 0 h 9"/>
                  <a:gd name="T10" fmla="*/ 9 w 9"/>
                  <a:gd name="T11" fmla="*/ 0 h 9"/>
                  <a:gd name="T12" fmla="*/ 9 w 9"/>
                  <a:gd name="T13" fmla="*/ 2 h 9"/>
                  <a:gd name="T14" fmla="*/ 7 w 9"/>
                  <a:gd name="T15" fmla="*/ 4 h 9"/>
                  <a:gd name="T16" fmla="*/ 7 w 9"/>
                  <a:gd name="T17" fmla="*/ 6 h 9"/>
                  <a:gd name="T18" fmla="*/ 5 w 9"/>
                  <a:gd name="T19" fmla="*/ 6 h 9"/>
                  <a:gd name="T20" fmla="*/ 4 w 9"/>
                  <a:gd name="T21" fmla="*/ 4 h 9"/>
                  <a:gd name="T22" fmla="*/ 4 w 9"/>
                  <a:gd name="T23" fmla="*/ 4 h 9"/>
                  <a:gd name="T24" fmla="*/ 4 w 9"/>
                  <a:gd name="T25" fmla="*/ 6 h 9"/>
                  <a:gd name="T26" fmla="*/ 4 w 9"/>
                  <a:gd name="T27" fmla="*/ 6 h 9"/>
                  <a:gd name="T28" fmla="*/ 4 w 9"/>
                  <a:gd name="T29" fmla="*/ 6 h 9"/>
                  <a:gd name="T30" fmla="*/ 4 w 9"/>
                  <a:gd name="T31" fmla="*/ 6 h 9"/>
                  <a:gd name="T32" fmla="*/ 2 w 9"/>
                  <a:gd name="T33" fmla="*/ 6 h 9"/>
                  <a:gd name="T34" fmla="*/ 2 w 9"/>
                  <a:gd name="T35" fmla="*/ 6 h 9"/>
                  <a:gd name="T36" fmla="*/ 2 w 9"/>
                  <a:gd name="T37" fmla="*/ 8 h 9"/>
                  <a:gd name="T38" fmla="*/ 0 w 9"/>
                  <a:gd name="T39" fmla="*/ 8 h 9"/>
                  <a:gd name="T40" fmla="*/ 0 w 9"/>
                  <a:gd name="T41" fmla="*/ 8 h 9"/>
                  <a:gd name="T42" fmla="*/ 0 w 9"/>
                  <a:gd name="T43" fmla="*/ 9 h 9"/>
                  <a:gd name="T44" fmla="*/ 0 w 9"/>
                  <a:gd name="T45" fmla="*/ 9 h 9"/>
                  <a:gd name="T46" fmla="*/ 0 w 9"/>
                  <a:gd name="T47" fmla="*/ 9 h 9"/>
                  <a:gd name="T48" fmla="*/ 0 w 9"/>
                  <a:gd name="T4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0" y="9"/>
                    </a:moveTo>
                    <a:lnTo>
                      <a:pt x="2" y="9"/>
                    </a:lnTo>
                    <a:lnTo>
                      <a:pt x="7" y="6"/>
                    </a:lnTo>
                    <a:lnTo>
                      <a:pt x="9" y="0"/>
                    </a:lnTo>
                    <a:lnTo>
                      <a:pt x="9" y="0"/>
                    </a:lnTo>
                    <a:lnTo>
                      <a:pt x="9" y="0"/>
                    </a:lnTo>
                    <a:lnTo>
                      <a:pt x="9" y="2"/>
                    </a:lnTo>
                    <a:lnTo>
                      <a:pt x="7" y="4"/>
                    </a:lnTo>
                    <a:lnTo>
                      <a:pt x="7" y="6"/>
                    </a:lnTo>
                    <a:lnTo>
                      <a:pt x="5" y="6"/>
                    </a:lnTo>
                    <a:lnTo>
                      <a:pt x="4" y="4"/>
                    </a:lnTo>
                    <a:lnTo>
                      <a:pt x="4" y="4"/>
                    </a:lnTo>
                    <a:lnTo>
                      <a:pt x="4" y="6"/>
                    </a:lnTo>
                    <a:lnTo>
                      <a:pt x="4" y="6"/>
                    </a:lnTo>
                    <a:lnTo>
                      <a:pt x="4" y="6"/>
                    </a:lnTo>
                    <a:lnTo>
                      <a:pt x="4" y="6"/>
                    </a:lnTo>
                    <a:lnTo>
                      <a:pt x="2" y="6"/>
                    </a:lnTo>
                    <a:lnTo>
                      <a:pt x="2" y="6"/>
                    </a:lnTo>
                    <a:lnTo>
                      <a:pt x="2" y="8"/>
                    </a:lnTo>
                    <a:lnTo>
                      <a:pt x="0" y="8"/>
                    </a:lnTo>
                    <a:lnTo>
                      <a:pt x="0" y="8"/>
                    </a:lnTo>
                    <a:lnTo>
                      <a:pt x="0" y="9"/>
                    </a:lnTo>
                    <a:lnTo>
                      <a:pt x="0" y="9"/>
                    </a:lnTo>
                    <a:lnTo>
                      <a:pt x="0" y="9"/>
                    </a:lnTo>
                    <a:lnTo>
                      <a:pt x="0"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6" name="Freeform 1843">
                <a:extLst>
                  <a:ext uri="{FF2B5EF4-FFF2-40B4-BE49-F238E27FC236}">
                    <a16:creationId xmlns:a16="http://schemas.microsoft.com/office/drawing/2014/main" id="{D39DD118-121F-364C-A144-8E8C2223F215}"/>
                  </a:ext>
                </a:extLst>
              </p:cNvPr>
              <p:cNvSpPr>
                <a:spLocks/>
              </p:cNvSpPr>
              <p:nvPr/>
            </p:nvSpPr>
            <p:spPr bwMode="auto">
              <a:xfrm>
                <a:off x="1414" y="1616"/>
                <a:ext cx="9" cy="9"/>
              </a:xfrm>
              <a:custGeom>
                <a:avLst/>
                <a:gdLst>
                  <a:gd name="T0" fmla="*/ 0 w 9"/>
                  <a:gd name="T1" fmla="*/ 9 h 9"/>
                  <a:gd name="T2" fmla="*/ 2 w 9"/>
                  <a:gd name="T3" fmla="*/ 9 h 9"/>
                  <a:gd name="T4" fmla="*/ 7 w 9"/>
                  <a:gd name="T5" fmla="*/ 6 h 9"/>
                  <a:gd name="T6" fmla="*/ 9 w 9"/>
                  <a:gd name="T7" fmla="*/ 0 h 9"/>
                  <a:gd name="T8" fmla="*/ 9 w 9"/>
                  <a:gd name="T9" fmla="*/ 0 h 9"/>
                  <a:gd name="T10" fmla="*/ 9 w 9"/>
                  <a:gd name="T11" fmla="*/ 0 h 9"/>
                  <a:gd name="T12" fmla="*/ 9 w 9"/>
                  <a:gd name="T13" fmla="*/ 2 h 9"/>
                  <a:gd name="T14" fmla="*/ 7 w 9"/>
                  <a:gd name="T15" fmla="*/ 4 h 9"/>
                  <a:gd name="T16" fmla="*/ 7 w 9"/>
                  <a:gd name="T17" fmla="*/ 6 h 9"/>
                  <a:gd name="T18" fmla="*/ 5 w 9"/>
                  <a:gd name="T19" fmla="*/ 6 h 9"/>
                  <a:gd name="T20" fmla="*/ 4 w 9"/>
                  <a:gd name="T21" fmla="*/ 4 h 9"/>
                  <a:gd name="T22" fmla="*/ 4 w 9"/>
                  <a:gd name="T23" fmla="*/ 4 h 9"/>
                  <a:gd name="T24" fmla="*/ 4 w 9"/>
                  <a:gd name="T25" fmla="*/ 6 h 9"/>
                  <a:gd name="T26" fmla="*/ 4 w 9"/>
                  <a:gd name="T27" fmla="*/ 6 h 9"/>
                  <a:gd name="T28" fmla="*/ 4 w 9"/>
                  <a:gd name="T29" fmla="*/ 6 h 9"/>
                  <a:gd name="T30" fmla="*/ 4 w 9"/>
                  <a:gd name="T31" fmla="*/ 6 h 9"/>
                  <a:gd name="T32" fmla="*/ 2 w 9"/>
                  <a:gd name="T33" fmla="*/ 6 h 9"/>
                  <a:gd name="T34" fmla="*/ 2 w 9"/>
                  <a:gd name="T35" fmla="*/ 6 h 9"/>
                  <a:gd name="T36" fmla="*/ 2 w 9"/>
                  <a:gd name="T37" fmla="*/ 8 h 9"/>
                  <a:gd name="T38" fmla="*/ 0 w 9"/>
                  <a:gd name="T39" fmla="*/ 8 h 9"/>
                  <a:gd name="T40" fmla="*/ 0 w 9"/>
                  <a:gd name="T41" fmla="*/ 8 h 9"/>
                  <a:gd name="T42" fmla="*/ 0 w 9"/>
                  <a:gd name="T43" fmla="*/ 9 h 9"/>
                  <a:gd name="T44" fmla="*/ 0 w 9"/>
                  <a:gd name="T45" fmla="*/ 9 h 9"/>
                  <a:gd name="T46" fmla="*/ 0 w 9"/>
                  <a:gd name="T47" fmla="*/ 9 h 9"/>
                  <a:gd name="T48" fmla="*/ 0 w 9"/>
                  <a:gd name="T4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0" y="9"/>
                    </a:moveTo>
                    <a:lnTo>
                      <a:pt x="2" y="9"/>
                    </a:lnTo>
                    <a:lnTo>
                      <a:pt x="7" y="6"/>
                    </a:lnTo>
                    <a:lnTo>
                      <a:pt x="9" y="0"/>
                    </a:lnTo>
                    <a:lnTo>
                      <a:pt x="9" y="0"/>
                    </a:lnTo>
                    <a:lnTo>
                      <a:pt x="9" y="0"/>
                    </a:lnTo>
                    <a:lnTo>
                      <a:pt x="9" y="2"/>
                    </a:lnTo>
                    <a:lnTo>
                      <a:pt x="7" y="4"/>
                    </a:lnTo>
                    <a:lnTo>
                      <a:pt x="7" y="6"/>
                    </a:lnTo>
                    <a:lnTo>
                      <a:pt x="5" y="6"/>
                    </a:lnTo>
                    <a:lnTo>
                      <a:pt x="4" y="4"/>
                    </a:lnTo>
                    <a:lnTo>
                      <a:pt x="4" y="4"/>
                    </a:lnTo>
                    <a:lnTo>
                      <a:pt x="4" y="6"/>
                    </a:lnTo>
                    <a:lnTo>
                      <a:pt x="4" y="6"/>
                    </a:lnTo>
                    <a:lnTo>
                      <a:pt x="4" y="6"/>
                    </a:lnTo>
                    <a:lnTo>
                      <a:pt x="4" y="6"/>
                    </a:lnTo>
                    <a:lnTo>
                      <a:pt x="2" y="6"/>
                    </a:lnTo>
                    <a:lnTo>
                      <a:pt x="2" y="6"/>
                    </a:lnTo>
                    <a:lnTo>
                      <a:pt x="2" y="8"/>
                    </a:lnTo>
                    <a:lnTo>
                      <a:pt x="0" y="8"/>
                    </a:lnTo>
                    <a:lnTo>
                      <a:pt x="0" y="8"/>
                    </a:lnTo>
                    <a:lnTo>
                      <a:pt x="0" y="9"/>
                    </a:lnTo>
                    <a:lnTo>
                      <a:pt x="0" y="9"/>
                    </a:lnTo>
                    <a:lnTo>
                      <a:pt x="0" y="9"/>
                    </a:lnTo>
                    <a:lnTo>
                      <a:pt x="0"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7" name="Freeform 1844">
                <a:extLst>
                  <a:ext uri="{FF2B5EF4-FFF2-40B4-BE49-F238E27FC236}">
                    <a16:creationId xmlns:a16="http://schemas.microsoft.com/office/drawing/2014/main" id="{49CDE565-C284-EE45-B7BD-A331FC57D8BD}"/>
                  </a:ext>
                </a:extLst>
              </p:cNvPr>
              <p:cNvSpPr>
                <a:spLocks/>
              </p:cNvSpPr>
              <p:nvPr/>
            </p:nvSpPr>
            <p:spPr bwMode="auto">
              <a:xfrm>
                <a:off x="1416" y="1613"/>
                <a:ext cx="18" cy="25"/>
              </a:xfrm>
              <a:custGeom>
                <a:avLst/>
                <a:gdLst>
                  <a:gd name="T0" fmla="*/ 16 w 18"/>
                  <a:gd name="T1" fmla="*/ 11 h 25"/>
                  <a:gd name="T2" fmla="*/ 18 w 18"/>
                  <a:gd name="T3" fmla="*/ 9 h 25"/>
                  <a:gd name="T4" fmla="*/ 16 w 18"/>
                  <a:gd name="T5" fmla="*/ 9 h 25"/>
                  <a:gd name="T6" fmla="*/ 18 w 18"/>
                  <a:gd name="T7" fmla="*/ 9 h 25"/>
                  <a:gd name="T8" fmla="*/ 18 w 18"/>
                  <a:gd name="T9" fmla="*/ 7 h 25"/>
                  <a:gd name="T10" fmla="*/ 16 w 18"/>
                  <a:gd name="T11" fmla="*/ 7 h 25"/>
                  <a:gd name="T12" fmla="*/ 14 w 18"/>
                  <a:gd name="T13" fmla="*/ 5 h 25"/>
                  <a:gd name="T14" fmla="*/ 14 w 18"/>
                  <a:gd name="T15" fmla="*/ 3 h 25"/>
                  <a:gd name="T16" fmla="*/ 12 w 18"/>
                  <a:gd name="T17" fmla="*/ 3 h 25"/>
                  <a:gd name="T18" fmla="*/ 12 w 18"/>
                  <a:gd name="T19" fmla="*/ 2 h 25"/>
                  <a:gd name="T20" fmla="*/ 12 w 18"/>
                  <a:gd name="T21" fmla="*/ 0 h 25"/>
                  <a:gd name="T22" fmla="*/ 9 w 18"/>
                  <a:gd name="T23" fmla="*/ 12 h 25"/>
                  <a:gd name="T24" fmla="*/ 7 w 18"/>
                  <a:gd name="T25" fmla="*/ 14 h 25"/>
                  <a:gd name="T26" fmla="*/ 7 w 18"/>
                  <a:gd name="T27" fmla="*/ 14 h 25"/>
                  <a:gd name="T28" fmla="*/ 7 w 18"/>
                  <a:gd name="T29" fmla="*/ 14 h 25"/>
                  <a:gd name="T30" fmla="*/ 9 w 18"/>
                  <a:gd name="T31" fmla="*/ 11 h 25"/>
                  <a:gd name="T32" fmla="*/ 9 w 18"/>
                  <a:gd name="T33" fmla="*/ 5 h 25"/>
                  <a:gd name="T34" fmla="*/ 9 w 18"/>
                  <a:gd name="T35" fmla="*/ 3 h 25"/>
                  <a:gd name="T36" fmla="*/ 9 w 18"/>
                  <a:gd name="T37" fmla="*/ 5 h 25"/>
                  <a:gd name="T38" fmla="*/ 5 w 18"/>
                  <a:gd name="T39" fmla="*/ 12 h 25"/>
                  <a:gd name="T40" fmla="*/ 0 w 18"/>
                  <a:gd name="T41" fmla="*/ 19 h 25"/>
                  <a:gd name="T42" fmla="*/ 0 w 18"/>
                  <a:gd name="T43" fmla="*/ 21 h 25"/>
                  <a:gd name="T44" fmla="*/ 0 w 18"/>
                  <a:gd name="T45" fmla="*/ 21 h 25"/>
                  <a:gd name="T46" fmla="*/ 2 w 18"/>
                  <a:gd name="T47" fmla="*/ 23 h 25"/>
                  <a:gd name="T48" fmla="*/ 2 w 18"/>
                  <a:gd name="T49" fmla="*/ 23 h 25"/>
                  <a:gd name="T50" fmla="*/ 9 w 18"/>
                  <a:gd name="T51" fmla="*/ 14 h 25"/>
                  <a:gd name="T52" fmla="*/ 9 w 18"/>
                  <a:gd name="T53" fmla="*/ 16 h 25"/>
                  <a:gd name="T54" fmla="*/ 3 w 18"/>
                  <a:gd name="T55" fmla="*/ 25 h 25"/>
                  <a:gd name="T56" fmla="*/ 5 w 18"/>
                  <a:gd name="T57" fmla="*/ 21 h 25"/>
                  <a:gd name="T58" fmla="*/ 7 w 18"/>
                  <a:gd name="T59" fmla="*/ 21 h 25"/>
                  <a:gd name="T60" fmla="*/ 7 w 18"/>
                  <a:gd name="T61" fmla="*/ 23 h 25"/>
                  <a:gd name="T62" fmla="*/ 9 w 18"/>
                  <a:gd name="T63" fmla="*/ 21 h 25"/>
                  <a:gd name="T64" fmla="*/ 14 w 18"/>
                  <a:gd name="T65" fmla="*/ 12 h 25"/>
                  <a:gd name="T66" fmla="*/ 12 w 18"/>
                  <a:gd name="T67" fmla="*/ 21 h 25"/>
                  <a:gd name="T68" fmla="*/ 14 w 18"/>
                  <a:gd name="T69" fmla="*/ 12 h 25"/>
                  <a:gd name="T70" fmla="*/ 14 w 18"/>
                  <a:gd name="T71" fmla="*/ 12 h 25"/>
                  <a:gd name="T72" fmla="*/ 16 w 18"/>
                  <a:gd name="T73" fmla="*/ 9 h 25"/>
                  <a:gd name="T74" fmla="*/ 16 w 18"/>
                  <a:gd name="T75" fmla="*/ 7 h 25"/>
                  <a:gd name="T76" fmla="*/ 16 w 18"/>
                  <a:gd name="T77" fmla="*/ 7 h 25"/>
                  <a:gd name="T78" fmla="*/ 16 w 18"/>
                  <a:gd name="T79" fmla="*/ 9 h 25"/>
                  <a:gd name="T80" fmla="*/ 12 w 18"/>
                  <a:gd name="T81" fmla="*/ 21 h 25"/>
                  <a:gd name="T82" fmla="*/ 12 w 18"/>
                  <a:gd name="T8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 h="25">
                    <a:moveTo>
                      <a:pt x="14" y="19"/>
                    </a:moveTo>
                    <a:lnTo>
                      <a:pt x="16" y="11"/>
                    </a:lnTo>
                    <a:lnTo>
                      <a:pt x="18" y="11"/>
                    </a:lnTo>
                    <a:lnTo>
                      <a:pt x="18" y="9"/>
                    </a:lnTo>
                    <a:lnTo>
                      <a:pt x="18" y="9"/>
                    </a:lnTo>
                    <a:lnTo>
                      <a:pt x="16" y="9"/>
                    </a:lnTo>
                    <a:lnTo>
                      <a:pt x="18" y="9"/>
                    </a:lnTo>
                    <a:lnTo>
                      <a:pt x="18" y="9"/>
                    </a:lnTo>
                    <a:lnTo>
                      <a:pt x="18" y="9"/>
                    </a:lnTo>
                    <a:lnTo>
                      <a:pt x="18" y="7"/>
                    </a:lnTo>
                    <a:lnTo>
                      <a:pt x="16" y="5"/>
                    </a:lnTo>
                    <a:lnTo>
                      <a:pt x="16" y="7"/>
                    </a:lnTo>
                    <a:lnTo>
                      <a:pt x="16" y="5"/>
                    </a:lnTo>
                    <a:lnTo>
                      <a:pt x="14" y="5"/>
                    </a:lnTo>
                    <a:lnTo>
                      <a:pt x="14" y="5"/>
                    </a:lnTo>
                    <a:lnTo>
                      <a:pt x="14" y="3"/>
                    </a:lnTo>
                    <a:lnTo>
                      <a:pt x="14" y="3"/>
                    </a:lnTo>
                    <a:lnTo>
                      <a:pt x="12" y="3"/>
                    </a:lnTo>
                    <a:lnTo>
                      <a:pt x="12" y="3"/>
                    </a:lnTo>
                    <a:lnTo>
                      <a:pt x="12" y="2"/>
                    </a:lnTo>
                    <a:lnTo>
                      <a:pt x="12" y="2"/>
                    </a:lnTo>
                    <a:lnTo>
                      <a:pt x="12" y="0"/>
                    </a:lnTo>
                    <a:lnTo>
                      <a:pt x="12" y="0"/>
                    </a:lnTo>
                    <a:lnTo>
                      <a:pt x="9" y="12"/>
                    </a:lnTo>
                    <a:lnTo>
                      <a:pt x="9" y="12"/>
                    </a:lnTo>
                    <a:lnTo>
                      <a:pt x="7" y="14"/>
                    </a:lnTo>
                    <a:lnTo>
                      <a:pt x="7" y="14"/>
                    </a:lnTo>
                    <a:lnTo>
                      <a:pt x="7" y="14"/>
                    </a:lnTo>
                    <a:lnTo>
                      <a:pt x="7" y="14"/>
                    </a:lnTo>
                    <a:lnTo>
                      <a:pt x="7" y="14"/>
                    </a:lnTo>
                    <a:lnTo>
                      <a:pt x="7" y="12"/>
                    </a:lnTo>
                    <a:lnTo>
                      <a:pt x="9" y="11"/>
                    </a:lnTo>
                    <a:lnTo>
                      <a:pt x="9" y="9"/>
                    </a:lnTo>
                    <a:lnTo>
                      <a:pt x="9" y="5"/>
                    </a:lnTo>
                    <a:lnTo>
                      <a:pt x="9" y="2"/>
                    </a:lnTo>
                    <a:lnTo>
                      <a:pt x="9" y="3"/>
                    </a:lnTo>
                    <a:lnTo>
                      <a:pt x="9" y="3"/>
                    </a:lnTo>
                    <a:lnTo>
                      <a:pt x="9" y="5"/>
                    </a:lnTo>
                    <a:lnTo>
                      <a:pt x="7" y="11"/>
                    </a:lnTo>
                    <a:lnTo>
                      <a:pt x="5" y="12"/>
                    </a:lnTo>
                    <a:lnTo>
                      <a:pt x="5" y="14"/>
                    </a:lnTo>
                    <a:lnTo>
                      <a:pt x="0" y="19"/>
                    </a:lnTo>
                    <a:lnTo>
                      <a:pt x="0" y="21"/>
                    </a:lnTo>
                    <a:lnTo>
                      <a:pt x="0" y="21"/>
                    </a:lnTo>
                    <a:lnTo>
                      <a:pt x="0" y="21"/>
                    </a:lnTo>
                    <a:lnTo>
                      <a:pt x="0" y="21"/>
                    </a:lnTo>
                    <a:lnTo>
                      <a:pt x="2" y="21"/>
                    </a:lnTo>
                    <a:lnTo>
                      <a:pt x="2" y="23"/>
                    </a:lnTo>
                    <a:lnTo>
                      <a:pt x="2" y="23"/>
                    </a:lnTo>
                    <a:lnTo>
                      <a:pt x="2" y="23"/>
                    </a:lnTo>
                    <a:lnTo>
                      <a:pt x="7" y="14"/>
                    </a:lnTo>
                    <a:lnTo>
                      <a:pt x="9" y="14"/>
                    </a:lnTo>
                    <a:lnTo>
                      <a:pt x="9" y="14"/>
                    </a:lnTo>
                    <a:lnTo>
                      <a:pt x="9" y="16"/>
                    </a:lnTo>
                    <a:lnTo>
                      <a:pt x="3" y="25"/>
                    </a:lnTo>
                    <a:lnTo>
                      <a:pt x="3" y="25"/>
                    </a:lnTo>
                    <a:lnTo>
                      <a:pt x="5" y="21"/>
                    </a:lnTo>
                    <a:lnTo>
                      <a:pt x="5" y="21"/>
                    </a:lnTo>
                    <a:lnTo>
                      <a:pt x="7" y="21"/>
                    </a:lnTo>
                    <a:lnTo>
                      <a:pt x="7" y="21"/>
                    </a:lnTo>
                    <a:lnTo>
                      <a:pt x="7" y="23"/>
                    </a:lnTo>
                    <a:lnTo>
                      <a:pt x="7" y="23"/>
                    </a:lnTo>
                    <a:lnTo>
                      <a:pt x="7" y="23"/>
                    </a:lnTo>
                    <a:lnTo>
                      <a:pt x="9" y="21"/>
                    </a:lnTo>
                    <a:lnTo>
                      <a:pt x="14" y="12"/>
                    </a:lnTo>
                    <a:lnTo>
                      <a:pt x="14" y="12"/>
                    </a:lnTo>
                    <a:lnTo>
                      <a:pt x="14" y="14"/>
                    </a:lnTo>
                    <a:lnTo>
                      <a:pt x="12" y="21"/>
                    </a:lnTo>
                    <a:lnTo>
                      <a:pt x="14" y="12"/>
                    </a:lnTo>
                    <a:lnTo>
                      <a:pt x="14" y="12"/>
                    </a:lnTo>
                    <a:lnTo>
                      <a:pt x="16" y="12"/>
                    </a:lnTo>
                    <a:lnTo>
                      <a:pt x="14" y="12"/>
                    </a:lnTo>
                    <a:lnTo>
                      <a:pt x="14" y="12"/>
                    </a:lnTo>
                    <a:lnTo>
                      <a:pt x="16" y="9"/>
                    </a:lnTo>
                    <a:lnTo>
                      <a:pt x="16" y="9"/>
                    </a:lnTo>
                    <a:lnTo>
                      <a:pt x="16" y="7"/>
                    </a:lnTo>
                    <a:lnTo>
                      <a:pt x="16" y="7"/>
                    </a:lnTo>
                    <a:lnTo>
                      <a:pt x="16" y="7"/>
                    </a:lnTo>
                    <a:lnTo>
                      <a:pt x="16" y="9"/>
                    </a:lnTo>
                    <a:lnTo>
                      <a:pt x="16" y="9"/>
                    </a:lnTo>
                    <a:lnTo>
                      <a:pt x="12" y="19"/>
                    </a:lnTo>
                    <a:lnTo>
                      <a:pt x="12" y="21"/>
                    </a:lnTo>
                    <a:lnTo>
                      <a:pt x="12" y="23"/>
                    </a:lnTo>
                    <a:lnTo>
                      <a:pt x="12" y="21"/>
                    </a:lnTo>
                    <a:lnTo>
                      <a:pt x="14" y="1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8" name="Freeform 1845">
                <a:extLst>
                  <a:ext uri="{FF2B5EF4-FFF2-40B4-BE49-F238E27FC236}">
                    <a16:creationId xmlns:a16="http://schemas.microsoft.com/office/drawing/2014/main" id="{5FA2B0FD-FE0B-AA44-8C80-BD149EBC98DD}"/>
                  </a:ext>
                </a:extLst>
              </p:cNvPr>
              <p:cNvSpPr>
                <a:spLocks/>
              </p:cNvSpPr>
              <p:nvPr/>
            </p:nvSpPr>
            <p:spPr bwMode="auto">
              <a:xfrm>
                <a:off x="1416" y="1613"/>
                <a:ext cx="18" cy="25"/>
              </a:xfrm>
              <a:custGeom>
                <a:avLst/>
                <a:gdLst>
                  <a:gd name="T0" fmla="*/ 16 w 18"/>
                  <a:gd name="T1" fmla="*/ 11 h 25"/>
                  <a:gd name="T2" fmla="*/ 18 w 18"/>
                  <a:gd name="T3" fmla="*/ 9 h 25"/>
                  <a:gd name="T4" fmla="*/ 16 w 18"/>
                  <a:gd name="T5" fmla="*/ 9 h 25"/>
                  <a:gd name="T6" fmla="*/ 18 w 18"/>
                  <a:gd name="T7" fmla="*/ 9 h 25"/>
                  <a:gd name="T8" fmla="*/ 18 w 18"/>
                  <a:gd name="T9" fmla="*/ 7 h 25"/>
                  <a:gd name="T10" fmla="*/ 16 w 18"/>
                  <a:gd name="T11" fmla="*/ 7 h 25"/>
                  <a:gd name="T12" fmla="*/ 14 w 18"/>
                  <a:gd name="T13" fmla="*/ 5 h 25"/>
                  <a:gd name="T14" fmla="*/ 14 w 18"/>
                  <a:gd name="T15" fmla="*/ 3 h 25"/>
                  <a:gd name="T16" fmla="*/ 12 w 18"/>
                  <a:gd name="T17" fmla="*/ 3 h 25"/>
                  <a:gd name="T18" fmla="*/ 12 w 18"/>
                  <a:gd name="T19" fmla="*/ 2 h 25"/>
                  <a:gd name="T20" fmla="*/ 12 w 18"/>
                  <a:gd name="T21" fmla="*/ 0 h 25"/>
                  <a:gd name="T22" fmla="*/ 9 w 18"/>
                  <a:gd name="T23" fmla="*/ 12 h 25"/>
                  <a:gd name="T24" fmla="*/ 7 w 18"/>
                  <a:gd name="T25" fmla="*/ 14 h 25"/>
                  <a:gd name="T26" fmla="*/ 7 w 18"/>
                  <a:gd name="T27" fmla="*/ 14 h 25"/>
                  <a:gd name="T28" fmla="*/ 7 w 18"/>
                  <a:gd name="T29" fmla="*/ 14 h 25"/>
                  <a:gd name="T30" fmla="*/ 9 w 18"/>
                  <a:gd name="T31" fmla="*/ 11 h 25"/>
                  <a:gd name="T32" fmla="*/ 9 w 18"/>
                  <a:gd name="T33" fmla="*/ 5 h 25"/>
                  <a:gd name="T34" fmla="*/ 9 w 18"/>
                  <a:gd name="T35" fmla="*/ 3 h 25"/>
                  <a:gd name="T36" fmla="*/ 9 w 18"/>
                  <a:gd name="T37" fmla="*/ 5 h 25"/>
                  <a:gd name="T38" fmla="*/ 5 w 18"/>
                  <a:gd name="T39" fmla="*/ 12 h 25"/>
                  <a:gd name="T40" fmla="*/ 0 w 18"/>
                  <a:gd name="T41" fmla="*/ 19 h 25"/>
                  <a:gd name="T42" fmla="*/ 0 w 18"/>
                  <a:gd name="T43" fmla="*/ 21 h 25"/>
                  <a:gd name="T44" fmla="*/ 0 w 18"/>
                  <a:gd name="T45" fmla="*/ 21 h 25"/>
                  <a:gd name="T46" fmla="*/ 2 w 18"/>
                  <a:gd name="T47" fmla="*/ 23 h 25"/>
                  <a:gd name="T48" fmla="*/ 2 w 18"/>
                  <a:gd name="T49" fmla="*/ 23 h 25"/>
                  <a:gd name="T50" fmla="*/ 9 w 18"/>
                  <a:gd name="T51" fmla="*/ 14 h 25"/>
                  <a:gd name="T52" fmla="*/ 9 w 18"/>
                  <a:gd name="T53" fmla="*/ 16 h 25"/>
                  <a:gd name="T54" fmla="*/ 3 w 18"/>
                  <a:gd name="T55" fmla="*/ 25 h 25"/>
                  <a:gd name="T56" fmla="*/ 5 w 18"/>
                  <a:gd name="T57" fmla="*/ 21 h 25"/>
                  <a:gd name="T58" fmla="*/ 7 w 18"/>
                  <a:gd name="T59" fmla="*/ 21 h 25"/>
                  <a:gd name="T60" fmla="*/ 7 w 18"/>
                  <a:gd name="T61" fmla="*/ 23 h 25"/>
                  <a:gd name="T62" fmla="*/ 9 w 18"/>
                  <a:gd name="T63" fmla="*/ 21 h 25"/>
                  <a:gd name="T64" fmla="*/ 14 w 18"/>
                  <a:gd name="T65" fmla="*/ 12 h 25"/>
                  <a:gd name="T66" fmla="*/ 12 w 18"/>
                  <a:gd name="T67" fmla="*/ 21 h 25"/>
                  <a:gd name="T68" fmla="*/ 14 w 18"/>
                  <a:gd name="T69" fmla="*/ 12 h 25"/>
                  <a:gd name="T70" fmla="*/ 14 w 18"/>
                  <a:gd name="T71" fmla="*/ 12 h 25"/>
                  <a:gd name="T72" fmla="*/ 16 w 18"/>
                  <a:gd name="T73" fmla="*/ 9 h 25"/>
                  <a:gd name="T74" fmla="*/ 16 w 18"/>
                  <a:gd name="T75" fmla="*/ 7 h 25"/>
                  <a:gd name="T76" fmla="*/ 16 w 18"/>
                  <a:gd name="T77" fmla="*/ 7 h 25"/>
                  <a:gd name="T78" fmla="*/ 16 w 18"/>
                  <a:gd name="T79" fmla="*/ 9 h 25"/>
                  <a:gd name="T80" fmla="*/ 12 w 18"/>
                  <a:gd name="T81" fmla="*/ 21 h 25"/>
                  <a:gd name="T82" fmla="*/ 12 w 18"/>
                  <a:gd name="T8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 h="25">
                    <a:moveTo>
                      <a:pt x="14" y="19"/>
                    </a:moveTo>
                    <a:lnTo>
                      <a:pt x="16" y="11"/>
                    </a:lnTo>
                    <a:lnTo>
                      <a:pt x="18" y="11"/>
                    </a:lnTo>
                    <a:lnTo>
                      <a:pt x="18" y="9"/>
                    </a:lnTo>
                    <a:lnTo>
                      <a:pt x="18" y="9"/>
                    </a:lnTo>
                    <a:lnTo>
                      <a:pt x="16" y="9"/>
                    </a:lnTo>
                    <a:lnTo>
                      <a:pt x="18" y="9"/>
                    </a:lnTo>
                    <a:lnTo>
                      <a:pt x="18" y="9"/>
                    </a:lnTo>
                    <a:lnTo>
                      <a:pt x="18" y="9"/>
                    </a:lnTo>
                    <a:lnTo>
                      <a:pt x="18" y="7"/>
                    </a:lnTo>
                    <a:lnTo>
                      <a:pt x="16" y="5"/>
                    </a:lnTo>
                    <a:lnTo>
                      <a:pt x="16" y="7"/>
                    </a:lnTo>
                    <a:lnTo>
                      <a:pt x="16" y="5"/>
                    </a:lnTo>
                    <a:lnTo>
                      <a:pt x="14" y="5"/>
                    </a:lnTo>
                    <a:lnTo>
                      <a:pt x="14" y="5"/>
                    </a:lnTo>
                    <a:lnTo>
                      <a:pt x="14" y="3"/>
                    </a:lnTo>
                    <a:lnTo>
                      <a:pt x="14" y="3"/>
                    </a:lnTo>
                    <a:lnTo>
                      <a:pt x="12" y="3"/>
                    </a:lnTo>
                    <a:lnTo>
                      <a:pt x="12" y="3"/>
                    </a:lnTo>
                    <a:lnTo>
                      <a:pt x="12" y="2"/>
                    </a:lnTo>
                    <a:lnTo>
                      <a:pt x="12" y="2"/>
                    </a:lnTo>
                    <a:lnTo>
                      <a:pt x="12" y="0"/>
                    </a:lnTo>
                    <a:lnTo>
                      <a:pt x="12" y="0"/>
                    </a:lnTo>
                    <a:lnTo>
                      <a:pt x="9" y="12"/>
                    </a:lnTo>
                    <a:lnTo>
                      <a:pt x="9" y="12"/>
                    </a:lnTo>
                    <a:lnTo>
                      <a:pt x="7" y="14"/>
                    </a:lnTo>
                    <a:lnTo>
                      <a:pt x="7" y="14"/>
                    </a:lnTo>
                    <a:lnTo>
                      <a:pt x="7" y="14"/>
                    </a:lnTo>
                    <a:lnTo>
                      <a:pt x="7" y="14"/>
                    </a:lnTo>
                    <a:lnTo>
                      <a:pt x="7" y="14"/>
                    </a:lnTo>
                    <a:lnTo>
                      <a:pt x="7" y="12"/>
                    </a:lnTo>
                    <a:lnTo>
                      <a:pt x="9" y="11"/>
                    </a:lnTo>
                    <a:lnTo>
                      <a:pt x="9" y="9"/>
                    </a:lnTo>
                    <a:lnTo>
                      <a:pt x="9" y="5"/>
                    </a:lnTo>
                    <a:lnTo>
                      <a:pt x="9" y="2"/>
                    </a:lnTo>
                    <a:lnTo>
                      <a:pt x="9" y="3"/>
                    </a:lnTo>
                    <a:lnTo>
                      <a:pt x="9" y="3"/>
                    </a:lnTo>
                    <a:lnTo>
                      <a:pt x="9" y="5"/>
                    </a:lnTo>
                    <a:lnTo>
                      <a:pt x="7" y="11"/>
                    </a:lnTo>
                    <a:lnTo>
                      <a:pt x="5" y="12"/>
                    </a:lnTo>
                    <a:lnTo>
                      <a:pt x="5" y="14"/>
                    </a:lnTo>
                    <a:lnTo>
                      <a:pt x="0" y="19"/>
                    </a:lnTo>
                    <a:lnTo>
                      <a:pt x="0" y="21"/>
                    </a:lnTo>
                    <a:lnTo>
                      <a:pt x="0" y="21"/>
                    </a:lnTo>
                    <a:lnTo>
                      <a:pt x="0" y="21"/>
                    </a:lnTo>
                    <a:lnTo>
                      <a:pt x="0" y="21"/>
                    </a:lnTo>
                    <a:lnTo>
                      <a:pt x="2" y="21"/>
                    </a:lnTo>
                    <a:lnTo>
                      <a:pt x="2" y="23"/>
                    </a:lnTo>
                    <a:lnTo>
                      <a:pt x="2" y="23"/>
                    </a:lnTo>
                    <a:lnTo>
                      <a:pt x="2" y="23"/>
                    </a:lnTo>
                    <a:lnTo>
                      <a:pt x="7" y="14"/>
                    </a:lnTo>
                    <a:lnTo>
                      <a:pt x="9" y="14"/>
                    </a:lnTo>
                    <a:lnTo>
                      <a:pt x="9" y="14"/>
                    </a:lnTo>
                    <a:lnTo>
                      <a:pt x="9" y="16"/>
                    </a:lnTo>
                    <a:lnTo>
                      <a:pt x="3" y="25"/>
                    </a:lnTo>
                    <a:lnTo>
                      <a:pt x="3" y="25"/>
                    </a:lnTo>
                    <a:lnTo>
                      <a:pt x="5" y="21"/>
                    </a:lnTo>
                    <a:lnTo>
                      <a:pt x="5" y="21"/>
                    </a:lnTo>
                    <a:lnTo>
                      <a:pt x="7" y="21"/>
                    </a:lnTo>
                    <a:lnTo>
                      <a:pt x="7" y="21"/>
                    </a:lnTo>
                    <a:lnTo>
                      <a:pt x="7" y="23"/>
                    </a:lnTo>
                    <a:lnTo>
                      <a:pt x="7" y="23"/>
                    </a:lnTo>
                    <a:lnTo>
                      <a:pt x="7" y="23"/>
                    </a:lnTo>
                    <a:lnTo>
                      <a:pt x="9" y="21"/>
                    </a:lnTo>
                    <a:lnTo>
                      <a:pt x="14" y="12"/>
                    </a:lnTo>
                    <a:lnTo>
                      <a:pt x="14" y="12"/>
                    </a:lnTo>
                    <a:lnTo>
                      <a:pt x="14" y="14"/>
                    </a:lnTo>
                    <a:lnTo>
                      <a:pt x="12" y="21"/>
                    </a:lnTo>
                    <a:lnTo>
                      <a:pt x="14" y="12"/>
                    </a:lnTo>
                    <a:lnTo>
                      <a:pt x="14" y="12"/>
                    </a:lnTo>
                    <a:lnTo>
                      <a:pt x="16" y="12"/>
                    </a:lnTo>
                    <a:lnTo>
                      <a:pt x="14" y="12"/>
                    </a:lnTo>
                    <a:lnTo>
                      <a:pt x="14" y="12"/>
                    </a:lnTo>
                    <a:lnTo>
                      <a:pt x="16" y="9"/>
                    </a:lnTo>
                    <a:lnTo>
                      <a:pt x="16" y="9"/>
                    </a:lnTo>
                    <a:lnTo>
                      <a:pt x="16" y="7"/>
                    </a:lnTo>
                    <a:lnTo>
                      <a:pt x="16" y="7"/>
                    </a:lnTo>
                    <a:lnTo>
                      <a:pt x="16" y="7"/>
                    </a:lnTo>
                    <a:lnTo>
                      <a:pt x="16" y="9"/>
                    </a:lnTo>
                    <a:lnTo>
                      <a:pt x="16" y="9"/>
                    </a:lnTo>
                    <a:lnTo>
                      <a:pt x="12" y="19"/>
                    </a:lnTo>
                    <a:lnTo>
                      <a:pt x="12" y="21"/>
                    </a:lnTo>
                    <a:lnTo>
                      <a:pt x="12" y="23"/>
                    </a:lnTo>
                    <a:lnTo>
                      <a:pt x="12" y="21"/>
                    </a:lnTo>
                    <a:lnTo>
                      <a:pt x="14" y="1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09" name="Freeform 1846">
                <a:extLst>
                  <a:ext uri="{FF2B5EF4-FFF2-40B4-BE49-F238E27FC236}">
                    <a16:creationId xmlns:a16="http://schemas.microsoft.com/office/drawing/2014/main" id="{07DBAAC6-555E-FE47-B87C-53F5B250DE99}"/>
                  </a:ext>
                </a:extLst>
              </p:cNvPr>
              <p:cNvSpPr>
                <a:spLocks/>
              </p:cNvSpPr>
              <p:nvPr/>
            </p:nvSpPr>
            <p:spPr bwMode="auto">
              <a:xfrm>
                <a:off x="1434" y="1618"/>
                <a:ext cx="3" cy="11"/>
              </a:xfrm>
              <a:custGeom>
                <a:avLst/>
                <a:gdLst>
                  <a:gd name="T0" fmla="*/ 0 w 3"/>
                  <a:gd name="T1" fmla="*/ 9 h 11"/>
                  <a:gd name="T2" fmla="*/ 2 w 3"/>
                  <a:gd name="T3" fmla="*/ 9 h 11"/>
                  <a:gd name="T4" fmla="*/ 2 w 3"/>
                  <a:gd name="T5" fmla="*/ 9 h 11"/>
                  <a:gd name="T6" fmla="*/ 2 w 3"/>
                  <a:gd name="T7" fmla="*/ 9 h 11"/>
                  <a:gd name="T8" fmla="*/ 2 w 3"/>
                  <a:gd name="T9" fmla="*/ 9 h 11"/>
                  <a:gd name="T10" fmla="*/ 3 w 3"/>
                  <a:gd name="T11" fmla="*/ 9 h 11"/>
                  <a:gd name="T12" fmla="*/ 3 w 3"/>
                  <a:gd name="T13" fmla="*/ 9 h 11"/>
                  <a:gd name="T14" fmla="*/ 3 w 3"/>
                  <a:gd name="T15" fmla="*/ 7 h 11"/>
                  <a:gd name="T16" fmla="*/ 3 w 3"/>
                  <a:gd name="T17" fmla="*/ 7 h 11"/>
                  <a:gd name="T18" fmla="*/ 3 w 3"/>
                  <a:gd name="T19" fmla="*/ 7 h 11"/>
                  <a:gd name="T20" fmla="*/ 3 w 3"/>
                  <a:gd name="T21" fmla="*/ 6 h 11"/>
                  <a:gd name="T22" fmla="*/ 3 w 3"/>
                  <a:gd name="T23" fmla="*/ 6 h 11"/>
                  <a:gd name="T24" fmla="*/ 3 w 3"/>
                  <a:gd name="T25" fmla="*/ 6 h 11"/>
                  <a:gd name="T26" fmla="*/ 3 w 3"/>
                  <a:gd name="T27" fmla="*/ 0 h 11"/>
                  <a:gd name="T28" fmla="*/ 3 w 3"/>
                  <a:gd name="T29" fmla="*/ 0 h 11"/>
                  <a:gd name="T30" fmla="*/ 2 w 3"/>
                  <a:gd name="T31" fmla="*/ 0 h 11"/>
                  <a:gd name="T32" fmla="*/ 2 w 3"/>
                  <a:gd name="T33" fmla="*/ 2 h 11"/>
                  <a:gd name="T34" fmla="*/ 2 w 3"/>
                  <a:gd name="T35" fmla="*/ 2 h 11"/>
                  <a:gd name="T36" fmla="*/ 2 w 3"/>
                  <a:gd name="T37" fmla="*/ 2 h 11"/>
                  <a:gd name="T38" fmla="*/ 2 w 3"/>
                  <a:gd name="T39" fmla="*/ 4 h 11"/>
                  <a:gd name="T40" fmla="*/ 2 w 3"/>
                  <a:gd name="T41" fmla="*/ 4 h 11"/>
                  <a:gd name="T42" fmla="*/ 2 w 3"/>
                  <a:gd name="T43" fmla="*/ 4 h 11"/>
                  <a:gd name="T44" fmla="*/ 2 w 3"/>
                  <a:gd name="T45" fmla="*/ 4 h 11"/>
                  <a:gd name="T46" fmla="*/ 0 w 3"/>
                  <a:gd name="T47" fmla="*/ 6 h 11"/>
                  <a:gd name="T48" fmla="*/ 2 w 3"/>
                  <a:gd name="T49" fmla="*/ 6 h 11"/>
                  <a:gd name="T50" fmla="*/ 2 w 3"/>
                  <a:gd name="T51" fmla="*/ 7 h 11"/>
                  <a:gd name="T52" fmla="*/ 0 w 3"/>
                  <a:gd name="T53" fmla="*/ 9 h 11"/>
                  <a:gd name="T54" fmla="*/ 0 w 3"/>
                  <a:gd name="T55" fmla="*/ 11 h 11"/>
                  <a:gd name="T56" fmla="*/ 0 w 3"/>
                  <a:gd name="T57" fmla="*/ 9 h 11"/>
                  <a:gd name="T58" fmla="*/ 0 w 3"/>
                  <a:gd name="T5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 h="11">
                    <a:moveTo>
                      <a:pt x="0" y="9"/>
                    </a:moveTo>
                    <a:lnTo>
                      <a:pt x="2" y="9"/>
                    </a:lnTo>
                    <a:lnTo>
                      <a:pt x="2" y="9"/>
                    </a:lnTo>
                    <a:lnTo>
                      <a:pt x="2" y="9"/>
                    </a:lnTo>
                    <a:lnTo>
                      <a:pt x="2" y="9"/>
                    </a:lnTo>
                    <a:lnTo>
                      <a:pt x="3" y="9"/>
                    </a:lnTo>
                    <a:lnTo>
                      <a:pt x="3" y="9"/>
                    </a:lnTo>
                    <a:lnTo>
                      <a:pt x="3" y="7"/>
                    </a:lnTo>
                    <a:lnTo>
                      <a:pt x="3" y="7"/>
                    </a:lnTo>
                    <a:lnTo>
                      <a:pt x="3" y="7"/>
                    </a:lnTo>
                    <a:lnTo>
                      <a:pt x="3" y="6"/>
                    </a:lnTo>
                    <a:lnTo>
                      <a:pt x="3" y="6"/>
                    </a:lnTo>
                    <a:lnTo>
                      <a:pt x="3" y="6"/>
                    </a:lnTo>
                    <a:lnTo>
                      <a:pt x="3" y="0"/>
                    </a:lnTo>
                    <a:lnTo>
                      <a:pt x="3" y="0"/>
                    </a:lnTo>
                    <a:lnTo>
                      <a:pt x="2" y="0"/>
                    </a:lnTo>
                    <a:lnTo>
                      <a:pt x="2" y="2"/>
                    </a:lnTo>
                    <a:lnTo>
                      <a:pt x="2" y="2"/>
                    </a:lnTo>
                    <a:lnTo>
                      <a:pt x="2" y="2"/>
                    </a:lnTo>
                    <a:lnTo>
                      <a:pt x="2" y="4"/>
                    </a:lnTo>
                    <a:lnTo>
                      <a:pt x="2" y="4"/>
                    </a:lnTo>
                    <a:lnTo>
                      <a:pt x="2" y="4"/>
                    </a:lnTo>
                    <a:lnTo>
                      <a:pt x="2" y="4"/>
                    </a:lnTo>
                    <a:lnTo>
                      <a:pt x="0" y="6"/>
                    </a:lnTo>
                    <a:lnTo>
                      <a:pt x="2" y="6"/>
                    </a:lnTo>
                    <a:lnTo>
                      <a:pt x="2" y="7"/>
                    </a:lnTo>
                    <a:lnTo>
                      <a:pt x="0" y="9"/>
                    </a:lnTo>
                    <a:lnTo>
                      <a:pt x="0" y="11"/>
                    </a:lnTo>
                    <a:lnTo>
                      <a:pt x="0" y="9"/>
                    </a:lnTo>
                    <a:lnTo>
                      <a:pt x="0"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0" name="Freeform 1847">
                <a:extLst>
                  <a:ext uri="{FF2B5EF4-FFF2-40B4-BE49-F238E27FC236}">
                    <a16:creationId xmlns:a16="http://schemas.microsoft.com/office/drawing/2014/main" id="{67FEBAFC-89B3-FA4C-B0DC-913E959D1CF5}"/>
                  </a:ext>
                </a:extLst>
              </p:cNvPr>
              <p:cNvSpPr>
                <a:spLocks/>
              </p:cNvSpPr>
              <p:nvPr/>
            </p:nvSpPr>
            <p:spPr bwMode="auto">
              <a:xfrm>
                <a:off x="1434" y="1618"/>
                <a:ext cx="3" cy="11"/>
              </a:xfrm>
              <a:custGeom>
                <a:avLst/>
                <a:gdLst>
                  <a:gd name="T0" fmla="*/ 0 w 3"/>
                  <a:gd name="T1" fmla="*/ 9 h 11"/>
                  <a:gd name="T2" fmla="*/ 2 w 3"/>
                  <a:gd name="T3" fmla="*/ 9 h 11"/>
                  <a:gd name="T4" fmla="*/ 2 w 3"/>
                  <a:gd name="T5" fmla="*/ 9 h 11"/>
                  <a:gd name="T6" fmla="*/ 2 w 3"/>
                  <a:gd name="T7" fmla="*/ 9 h 11"/>
                  <a:gd name="T8" fmla="*/ 2 w 3"/>
                  <a:gd name="T9" fmla="*/ 9 h 11"/>
                  <a:gd name="T10" fmla="*/ 3 w 3"/>
                  <a:gd name="T11" fmla="*/ 9 h 11"/>
                  <a:gd name="T12" fmla="*/ 3 w 3"/>
                  <a:gd name="T13" fmla="*/ 9 h 11"/>
                  <a:gd name="T14" fmla="*/ 3 w 3"/>
                  <a:gd name="T15" fmla="*/ 7 h 11"/>
                  <a:gd name="T16" fmla="*/ 3 w 3"/>
                  <a:gd name="T17" fmla="*/ 7 h 11"/>
                  <a:gd name="T18" fmla="*/ 3 w 3"/>
                  <a:gd name="T19" fmla="*/ 7 h 11"/>
                  <a:gd name="T20" fmla="*/ 3 w 3"/>
                  <a:gd name="T21" fmla="*/ 6 h 11"/>
                  <a:gd name="T22" fmla="*/ 3 w 3"/>
                  <a:gd name="T23" fmla="*/ 6 h 11"/>
                  <a:gd name="T24" fmla="*/ 3 w 3"/>
                  <a:gd name="T25" fmla="*/ 6 h 11"/>
                  <a:gd name="T26" fmla="*/ 3 w 3"/>
                  <a:gd name="T27" fmla="*/ 0 h 11"/>
                  <a:gd name="T28" fmla="*/ 3 w 3"/>
                  <a:gd name="T29" fmla="*/ 0 h 11"/>
                  <a:gd name="T30" fmla="*/ 2 w 3"/>
                  <a:gd name="T31" fmla="*/ 0 h 11"/>
                  <a:gd name="T32" fmla="*/ 2 w 3"/>
                  <a:gd name="T33" fmla="*/ 2 h 11"/>
                  <a:gd name="T34" fmla="*/ 2 w 3"/>
                  <a:gd name="T35" fmla="*/ 2 h 11"/>
                  <a:gd name="T36" fmla="*/ 2 w 3"/>
                  <a:gd name="T37" fmla="*/ 2 h 11"/>
                  <a:gd name="T38" fmla="*/ 2 w 3"/>
                  <a:gd name="T39" fmla="*/ 4 h 11"/>
                  <a:gd name="T40" fmla="*/ 2 w 3"/>
                  <a:gd name="T41" fmla="*/ 4 h 11"/>
                  <a:gd name="T42" fmla="*/ 2 w 3"/>
                  <a:gd name="T43" fmla="*/ 4 h 11"/>
                  <a:gd name="T44" fmla="*/ 2 w 3"/>
                  <a:gd name="T45" fmla="*/ 4 h 11"/>
                  <a:gd name="T46" fmla="*/ 0 w 3"/>
                  <a:gd name="T47" fmla="*/ 6 h 11"/>
                  <a:gd name="T48" fmla="*/ 2 w 3"/>
                  <a:gd name="T49" fmla="*/ 6 h 11"/>
                  <a:gd name="T50" fmla="*/ 2 w 3"/>
                  <a:gd name="T51" fmla="*/ 7 h 11"/>
                  <a:gd name="T52" fmla="*/ 0 w 3"/>
                  <a:gd name="T53" fmla="*/ 9 h 11"/>
                  <a:gd name="T54" fmla="*/ 0 w 3"/>
                  <a:gd name="T55" fmla="*/ 11 h 11"/>
                  <a:gd name="T56" fmla="*/ 0 w 3"/>
                  <a:gd name="T57" fmla="*/ 9 h 11"/>
                  <a:gd name="T58" fmla="*/ 0 w 3"/>
                  <a:gd name="T5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 h="11">
                    <a:moveTo>
                      <a:pt x="0" y="9"/>
                    </a:moveTo>
                    <a:lnTo>
                      <a:pt x="2" y="9"/>
                    </a:lnTo>
                    <a:lnTo>
                      <a:pt x="2" y="9"/>
                    </a:lnTo>
                    <a:lnTo>
                      <a:pt x="2" y="9"/>
                    </a:lnTo>
                    <a:lnTo>
                      <a:pt x="2" y="9"/>
                    </a:lnTo>
                    <a:lnTo>
                      <a:pt x="3" y="9"/>
                    </a:lnTo>
                    <a:lnTo>
                      <a:pt x="3" y="9"/>
                    </a:lnTo>
                    <a:lnTo>
                      <a:pt x="3" y="7"/>
                    </a:lnTo>
                    <a:lnTo>
                      <a:pt x="3" y="7"/>
                    </a:lnTo>
                    <a:lnTo>
                      <a:pt x="3" y="7"/>
                    </a:lnTo>
                    <a:lnTo>
                      <a:pt x="3" y="6"/>
                    </a:lnTo>
                    <a:lnTo>
                      <a:pt x="3" y="6"/>
                    </a:lnTo>
                    <a:lnTo>
                      <a:pt x="3" y="6"/>
                    </a:lnTo>
                    <a:lnTo>
                      <a:pt x="3" y="0"/>
                    </a:lnTo>
                    <a:lnTo>
                      <a:pt x="3" y="0"/>
                    </a:lnTo>
                    <a:lnTo>
                      <a:pt x="2" y="0"/>
                    </a:lnTo>
                    <a:lnTo>
                      <a:pt x="2" y="2"/>
                    </a:lnTo>
                    <a:lnTo>
                      <a:pt x="2" y="2"/>
                    </a:lnTo>
                    <a:lnTo>
                      <a:pt x="2" y="2"/>
                    </a:lnTo>
                    <a:lnTo>
                      <a:pt x="2" y="4"/>
                    </a:lnTo>
                    <a:lnTo>
                      <a:pt x="2" y="4"/>
                    </a:lnTo>
                    <a:lnTo>
                      <a:pt x="2" y="4"/>
                    </a:lnTo>
                    <a:lnTo>
                      <a:pt x="2" y="4"/>
                    </a:lnTo>
                    <a:lnTo>
                      <a:pt x="0" y="6"/>
                    </a:lnTo>
                    <a:lnTo>
                      <a:pt x="2" y="6"/>
                    </a:lnTo>
                    <a:lnTo>
                      <a:pt x="2" y="7"/>
                    </a:lnTo>
                    <a:lnTo>
                      <a:pt x="0" y="9"/>
                    </a:lnTo>
                    <a:lnTo>
                      <a:pt x="0" y="11"/>
                    </a:lnTo>
                    <a:lnTo>
                      <a:pt x="0" y="9"/>
                    </a:lnTo>
                    <a:lnTo>
                      <a:pt x="0"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1" name="Freeform 1848">
                <a:extLst>
                  <a:ext uri="{FF2B5EF4-FFF2-40B4-BE49-F238E27FC236}">
                    <a16:creationId xmlns:a16="http://schemas.microsoft.com/office/drawing/2014/main" id="{631A7850-7B6E-1E49-874E-9CCF704580B8}"/>
                  </a:ext>
                </a:extLst>
              </p:cNvPr>
              <p:cNvSpPr>
                <a:spLocks/>
              </p:cNvSpPr>
              <p:nvPr/>
            </p:nvSpPr>
            <p:spPr bwMode="auto">
              <a:xfrm>
                <a:off x="1164" y="909"/>
                <a:ext cx="89" cy="122"/>
              </a:xfrm>
              <a:custGeom>
                <a:avLst/>
                <a:gdLst>
                  <a:gd name="T0" fmla="*/ 38 w 89"/>
                  <a:gd name="T1" fmla="*/ 0 h 122"/>
                  <a:gd name="T2" fmla="*/ 32 w 89"/>
                  <a:gd name="T3" fmla="*/ 2 h 122"/>
                  <a:gd name="T4" fmla="*/ 30 w 89"/>
                  <a:gd name="T5" fmla="*/ 6 h 122"/>
                  <a:gd name="T6" fmla="*/ 27 w 89"/>
                  <a:gd name="T7" fmla="*/ 2 h 122"/>
                  <a:gd name="T8" fmla="*/ 18 w 89"/>
                  <a:gd name="T9" fmla="*/ 6 h 122"/>
                  <a:gd name="T10" fmla="*/ 11 w 89"/>
                  <a:gd name="T11" fmla="*/ 9 h 122"/>
                  <a:gd name="T12" fmla="*/ 7 w 89"/>
                  <a:gd name="T13" fmla="*/ 16 h 122"/>
                  <a:gd name="T14" fmla="*/ 11 w 89"/>
                  <a:gd name="T15" fmla="*/ 20 h 122"/>
                  <a:gd name="T16" fmla="*/ 13 w 89"/>
                  <a:gd name="T17" fmla="*/ 20 h 122"/>
                  <a:gd name="T18" fmla="*/ 11 w 89"/>
                  <a:gd name="T19" fmla="*/ 22 h 122"/>
                  <a:gd name="T20" fmla="*/ 14 w 89"/>
                  <a:gd name="T21" fmla="*/ 29 h 122"/>
                  <a:gd name="T22" fmla="*/ 18 w 89"/>
                  <a:gd name="T23" fmla="*/ 31 h 122"/>
                  <a:gd name="T24" fmla="*/ 14 w 89"/>
                  <a:gd name="T25" fmla="*/ 31 h 122"/>
                  <a:gd name="T26" fmla="*/ 7 w 89"/>
                  <a:gd name="T27" fmla="*/ 25 h 122"/>
                  <a:gd name="T28" fmla="*/ 4 w 89"/>
                  <a:gd name="T29" fmla="*/ 25 h 122"/>
                  <a:gd name="T30" fmla="*/ 0 w 89"/>
                  <a:gd name="T31" fmla="*/ 29 h 122"/>
                  <a:gd name="T32" fmla="*/ 2 w 89"/>
                  <a:gd name="T33" fmla="*/ 32 h 122"/>
                  <a:gd name="T34" fmla="*/ 4 w 89"/>
                  <a:gd name="T35" fmla="*/ 36 h 122"/>
                  <a:gd name="T36" fmla="*/ 2 w 89"/>
                  <a:gd name="T37" fmla="*/ 38 h 122"/>
                  <a:gd name="T38" fmla="*/ 2 w 89"/>
                  <a:gd name="T39" fmla="*/ 50 h 122"/>
                  <a:gd name="T40" fmla="*/ 4 w 89"/>
                  <a:gd name="T41" fmla="*/ 61 h 122"/>
                  <a:gd name="T42" fmla="*/ 2 w 89"/>
                  <a:gd name="T43" fmla="*/ 63 h 122"/>
                  <a:gd name="T44" fmla="*/ 2 w 89"/>
                  <a:gd name="T45" fmla="*/ 72 h 122"/>
                  <a:gd name="T46" fmla="*/ 4 w 89"/>
                  <a:gd name="T47" fmla="*/ 79 h 122"/>
                  <a:gd name="T48" fmla="*/ 2 w 89"/>
                  <a:gd name="T49" fmla="*/ 84 h 122"/>
                  <a:gd name="T50" fmla="*/ 7 w 89"/>
                  <a:gd name="T51" fmla="*/ 88 h 122"/>
                  <a:gd name="T52" fmla="*/ 9 w 89"/>
                  <a:gd name="T53" fmla="*/ 97 h 122"/>
                  <a:gd name="T54" fmla="*/ 9 w 89"/>
                  <a:gd name="T55" fmla="*/ 111 h 122"/>
                  <a:gd name="T56" fmla="*/ 13 w 89"/>
                  <a:gd name="T57" fmla="*/ 111 h 122"/>
                  <a:gd name="T58" fmla="*/ 11 w 89"/>
                  <a:gd name="T59" fmla="*/ 116 h 122"/>
                  <a:gd name="T60" fmla="*/ 11 w 89"/>
                  <a:gd name="T61" fmla="*/ 122 h 122"/>
                  <a:gd name="T62" fmla="*/ 18 w 89"/>
                  <a:gd name="T63" fmla="*/ 120 h 122"/>
                  <a:gd name="T64" fmla="*/ 27 w 89"/>
                  <a:gd name="T65" fmla="*/ 122 h 122"/>
                  <a:gd name="T66" fmla="*/ 27 w 89"/>
                  <a:gd name="T67" fmla="*/ 116 h 122"/>
                  <a:gd name="T68" fmla="*/ 25 w 89"/>
                  <a:gd name="T69" fmla="*/ 118 h 122"/>
                  <a:gd name="T70" fmla="*/ 27 w 89"/>
                  <a:gd name="T71" fmla="*/ 116 h 122"/>
                  <a:gd name="T72" fmla="*/ 30 w 89"/>
                  <a:gd name="T73" fmla="*/ 104 h 122"/>
                  <a:gd name="T74" fmla="*/ 34 w 89"/>
                  <a:gd name="T75" fmla="*/ 102 h 122"/>
                  <a:gd name="T76" fmla="*/ 34 w 89"/>
                  <a:gd name="T77" fmla="*/ 88 h 122"/>
                  <a:gd name="T78" fmla="*/ 30 w 89"/>
                  <a:gd name="T79" fmla="*/ 82 h 122"/>
                  <a:gd name="T80" fmla="*/ 25 w 89"/>
                  <a:gd name="T81" fmla="*/ 81 h 122"/>
                  <a:gd name="T82" fmla="*/ 23 w 89"/>
                  <a:gd name="T83" fmla="*/ 82 h 122"/>
                  <a:gd name="T84" fmla="*/ 23 w 89"/>
                  <a:gd name="T85" fmla="*/ 79 h 122"/>
                  <a:gd name="T86" fmla="*/ 36 w 89"/>
                  <a:gd name="T87" fmla="*/ 77 h 122"/>
                  <a:gd name="T88" fmla="*/ 39 w 89"/>
                  <a:gd name="T89" fmla="*/ 77 h 122"/>
                  <a:gd name="T90" fmla="*/ 43 w 89"/>
                  <a:gd name="T91" fmla="*/ 79 h 122"/>
                  <a:gd name="T92" fmla="*/ 48 w 89"/>
                  <a:gd name="T93" fmla="*/ 81 h 122"/>
                  <a:gd name="T94" fmla="*/ 55 w 89"/>
                  <a:gd name="T95" fmla="*/ 82 h 122"/>
                  <a:gd name="T96" fmla="*/ 63 w 89"/>
                  <a:gd name="T97" fmla="*/ 75 h 122"/>
                  <a:gd name="T98" fmla="*/ 64 w 89"/>
                  <a:gd name="T99" fmla="*/ 70 h 122"/>
                  <a:gd name="T100" fmla="*/ 70 w 89"/>
                  <a:gd name="T101" fmla="*/ 57 h 122"/>
                  <a:gd name="T102" fmla="*/ 66 w 89"/>
                  <a:gd name="T103" fmla="*/ 54 h 122"/>
                  <a:gd name="T104" fmla="*/ 72 w 89"/>
                  <a:gd name="T105" fmla="*/ 52 h 122"/>
                  <a:gd name="T106" fmla="*/ 77 w 89"/>
                  <a:gd name="T107" fmla="*/ 36 h 122"/>
                  <a:gd name="T108" fmla="*/ 86 w 89"/>
                  <a:gd name="T109" fmla="*/ 22 h 122"/>
                  <a:gd name="T110" fmla="*/ 88 w 89"/>
                  <a:gd name="T111" fmla="*/ 20 h 122"/>
                  <a:gd name="T112" fmla="*/ 88 w 89"/>
                  <a:gd name="T113" fmla="*/ 15 h 122"/>
                  <a:gd name="T114" fmla="*/ 72 w 89"/>
                  <a:gd name="T115" fmla="*/ 9 h 122"/>
                  <a:gd name="T116" fmla="*/ 61 w 89"/>
                  <a:gd name="T117" fmla="*/ 9 h 122"/>
                  <a:gd name="T118" fmla="*/ 57 w 89"/>
                  <a:gd name="T119" fmla="*/ 15 h 122"/>
                  <a:gd name="T120" fmla="*/ 55 w 89"/>
                  <a:gd name="T121" fmla="*/ 9 h 122"/>
                  <a:gd name="T122" fmla="*/ 48 w 89"/>
                  <a:gd name="T123" fmla="*/ 6 h 122"/>
                  <a:gd name="T124" fmla="*/ 41 w 89"/>
                  <a:gd name="T125"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 h="122">
                    <a:moveTo>
                      <a:pt x="41" y="2"/>
                    </a:moveTo>
                    <a:lnTo>
                      <a:pt x="39" y="0"/>
                    </a:lnTo>
                    <a:lnTo>
                      <a:pt x="38" y="0"/>
                    </a:lnTo>
                    <a:lnTo>
                      <a:pt x="36" y="0"/>
                    </a:lnTo>
                    <a:lnTo>
                      <a:pt x="32" y="2"/>
                    </a:lnTo>
                    <a:lnTo>
                      <a:pt x="32" y="2"/>
                    </a:lnTo>
                    <a:lnTo>
                      <a:pt x="32" y="6"/>
                    </a:lnTo>
                    <a:lnTo>
                      <a:pt x="32" y="6"/>
                    </a:lnTo>
                    <a:lnTo>
                      <a:pt x="30" y="6"/>
                    </a:lnTo>
                    <a:lnTo>
                      <a:pt x="30" y="4"/>
                    </a:lnTo>
                    <a:lnTo>
                      <a:pt x="29" y="2"/>
                    </a:lnTo>
                    <a:lnTo>
                      <a:pt x="27" y="2"/>
                    </a:lnTo>
                    <a:lnTo>
                      <a:pt x="20" y="6"/>
                    </a:lnTo>
                    <a:lnTo>
                      <a:pt x="20" y="6"/>
                    </a:lnTo>
                    <a:lnTo>
                      <a:pt x="18" y="6"/>
                    </a:lnTo>
                    <a:lnTo>
                      <a:pt x="16" y="6"/>
                    </a:lnTo>
                    <a:lnTo>
                      <a:pt x="14" y="7"/>
                    </a:lnTo>
                    <a:lnTo>
                      <a:pt x="11" y="9"/>
                    </a:lnTo>
                    <a:lnTo>
                      <a:pt x="9" y="9"/>
                    </a:lnTo>
                    <a:lnTo>
                      <a:pt x="7" y="13"/>
                    </a:lnTo>
                    <a:lnTo>
                      <a:pt x="7" y="16"/>
                    </a:lnTo>
                    <a:lnTo>
                      <a:pt x="7" y="18"/>
                    </a:lnTo>
                    <a:lnTo>
                      <a:pt x="9" y="22"/>
                    </a:lnTo>
                    <a:lnTo>
                      <a:pt x="11" y="20"/>
                    </a:lnTo>
                    <a:lnTo>
                      <a:pt x="11" y="20"/>
                    </a:lnTo>
                    <a:lnTo>
                      <a:pt x="11" y="20"/>
                    </a:lnTo>
                    <a:lnTo>
                      <a:pt x="13" y="20"/>
                    </a:lnTo>
                    <a:lnTo>
                      <a:pt x="11" y="20"/>
                    </a:lnTo>
                    <a:lnTo>
                      <a:pt x="11" y="22"/>
                    </a:lnTo>
                    <a:lnTo>
                      <a:pt x="11" y="22"/>
                    </a:lnTo>
                    <a:lnTo>
                      <a:pt x="13" y="27"/>
                    </a:lnTo>
                    <a:lnTo>
                      <a:pt x="14" y="29"/>
                    </a:lnTo>
                    <a:lnTo>
                      <a:pt x="14" y="29"/>
                    </a:lnTo>
                    <a:lnTo>
                      <a:pt x="16" y="29"/>
                    </a:lnTo>
                    <a:lnTo>
                      <a:pt x="18" y="31"/>
                    </a:lnTo>
                    <a:lnTo>
                      <a:pt x="18" y="31"/>
                    </a:lnTo>
                    <a:lnTo>
                      <a:pt x="18" y="31"/>
                    </a:lnTo>
                    <a:lnTo>
                      <a:pt x="16" y="31"/>
                    </a:lnTo>
                    <a:lnTo>
                      <a:pt x="14" y="31"/>
                    </a:lnTo>
                    <a:lnTo>
                      <a:pt x="11" y="29"/>
                    </a:lnTo>
                    <a:lnTo>
                      <a:pt x="7" y="23"/>
                    </a:lnTo>
                    <a:lnTo>
                      <a:pt x="7" y="25"/>
                    </a:lnTo>
                    <a:lnTo>
                      <a:pt x="5" y="25"/>
                    </a:lnTo>
                    <a:lnTo>
                      <a:pt x="5" y="23"/>
                    </a:lnTo>
                    <a:lnTo>
                      <a:pt x="4" y="25"/>
                    </a:lnTo>
                    <a:lnTo>
                      <a:pt x="4" y="25"/>
                    </a:lnTo>
                    <a:lnTo>
                      <a:pt x="2" y="25"/>
                    </a:lnTo>
                    <a:lnTo>
                      <a:pt x="0" y="29"/>
                    </a:lnTo>
                    <a:lnTo>
                      <a:pt x="2" y="31"/>
                    </a:lnTo>
                    <a:lnTo>
                      <a:pt x="0" y="32"/>
                    </a:lnTo>
                    <a:lnTo>
                      <a:pt x="2" y="32"/>
                    </a:lnTo>
                    <a:lnTo>
                      <a:pt x="2" y="34"/>
                    </a:lnTo>
                    <a:lnTo>
                      <a:pt x="4" y="34"/>
                    </a:lnTo>
                    <a:lnTo>
                      <a:pt x="4" y="36"/>
                    </a:lnTo>
                    <a:lnTo>
                      <a:pt x="2" y="34"/>
                    </a:lnTo>
                    <a:lnTo>
                      <a:pt x="0" y="36"/>
                    </a:lnTo>
                    <a:lnTo>
                      <a:pt x="2" y="38"/>
                    </a:lnTo>
                    <a:lnTo>
                      <a:pt x="2" y="43"/>
                    </a:lnTo>
                    <a:lnTo>
                      <a:pt x="2" y="48"/>
                    </a:lnTo>
                    <a:lnTo>
                      <a:pt x="2" y="50"/>
                    </a:lnTo>
                    <a:lnTo>
                      <a:pt x="2" y="50"/>
                    </a:lnTo>
                    <a:lnTo>
                      <a:pt x="2" y="57"/>
                    </a:lnTo>
                    <a:lnTo>
                      <a:pt x="4" y="61"/>
                    </a:lnTo>
                    <a:lnTo>
                      <a:pt x="2" y="59"/>
                    </a:lnTo>
                    <a:lnTo>
                      <a:pt x="2" y="61"/>
                    </a:lnTo>
                    <a:lnTo>
                      <a:pt x="2" y="63"/>
                    </a:lnTo>
                    <a:lnTo>
                      <a:pt x="2" y="65"/>
                    </a:lnTo>
                    <a:lnTo>
                      <a:pt x="0" y="68"/>
                    </a:lnTo>
                    <a:lnTo>
                      <a:pt x="2" y="72"/>
                    </a:lnTo>
                    <a:lnTo>
                      <a:pt x="2" y="79"/>
                    </a:lnTo>
                    <a:lnTo>
                      <a:pt x="2" y="79"/>
                    </a:lnTo>
                    <a:lnTo>
                      <a:pt x="4" y="79"/>
                    </a:lnTo>
                    <a:lnTo>
                      <a:pt x="4" y="81"/>
                    </a:lnTo>
                    <a:lnTo>
                      <a:pt x="2" y="81"/>
                    </a:lnTo>
                    <a:lnTo>
                      <a:pt x="2" y="84"/>
                    </a:lnTo>
                    <a:lnTo>
                      <a:pt x="2" y="84"/>
                    </a:lnTo>
                    <a:lnTo>
                      <a:pt x="4" y="84"/>
                    </a:lnTo>
                    <a:lnTo>
                      <a:pt x="7" y="88"/>
                    </a:lnTo>
                    <a:lnTo>
                      <a:pt x="7" y="91"/>
                    </a:lnTo>
                    <a:lnTo>
                      <a:pt x="9" y="95"/>
                    </a:lnTo>
                    <a:lnTo>
                      <a:pt x="9" y="97"/>
                    </a:lnTo>
                    <a:lnTo>
                      <a:pt x="9" y="98"/>
                    </a:lnTo>
                    <a:lnTo>
                      <a:pt x="9" y="100"/>
                    </a:lnTo>
                    <a:lnTo>
                      <a:pt x="9" y="111"/>
                    </a:lnTo>
                    <a:lnTo>
                      <a:pt x="9" y="113"/>
                    </a:lnTo>
                    <a:lnTo>
                      <a:pt x="11" y="113"/>
                    </a:lnTo>
                    <a:lnTo>
                      <a:pt x="13" y="111"/>
                    </a:lnTo>
                    <a:lnTo>
                      <a:pt x="16" y="113"/>
                    </a:lnTo>
                    <a:lnTo>
                      <a:pt x="11" y="113"/>
                    </a:lnTo>
                    <a:lnTo>
                      <a:pt x="11" y="116"/>
                    </a:lnTo>
                    <a:lnTo>
                      <a:pt x="9" y="116"/>
                    </a:lnTo>
                    <a:lnTo>
                      <a:pt x="9" y="122"/>
                    </a:lnTo>
                    <a:lnTo>
                      <a:pt x="11" y="122"/>
                    </a:lnTo>
                    <a:lnTo>
                      <a:pt x="9" y="122"/>
                    </a:lnTo>
                    <a:lnTo>
                      <a:pt x="18" y="120"/>
                    </a:lnTo>
                    <a:lnTo>
                      <a:pt x="18" y="120"/>
                    </a:lnTo>
                    <a:lnTo>
                      <a:pt x="20" y="120"/>
                    </a:lnTo>
                    <a:lnTo>
                      <a:pt x="22" y="118"/>
                    </a:lnTo>
                    <a:lnTo>
                      <a:pt x="27" y="122"/>
                    </a:lnTo>
                    <a:lnTo>
                      <a:pt x="27" y="120"/>
                    </a:lnTo>
                    <a:lnTo>
                      <a:pt x="27" y="118"/>
                    </a:lnTo>
                    <a:lnTo>
                      <a:pt x="27" y="116"/>
                    </a:lnTo>
                    <a:lnTo>
                      <a:pt x="27" y="116"/>
                    </a:lnTo>
                    <a:lnTo>
                      <a:pt x="25" y="118"/>
                    </a:lnTo>
                    <a:lnTo>
                      <a:pt x="25" y="118"/>
                    </a:lnTo>
                    <a:lnTo>
                      <a:pt x="25" y="118"/>
                    </a:lnTo>
                    <a:lnTo>
                      <a:pt x="25" y="118"/>
                    </a:lnTo>
                    <a:lnTo>
                      <a:pt x="27" y="116"/>
                    </a:lnTo>
                    <a:lnTo>
                      <a:pt x="27" y="115"/>
                    </a:lnTo>
                    <a:lnTo>
                      <a:pt x="27" y="113"/>
                    </a:lnTo>
                    <a:lnTo>
                      <a:pt x="30" y="104"/>
                    </a:lnTo>
                    <a:lnTo>
                      <a:pt x="32" y="104"/>
                    </a:lnTo>
                    <a:lnTo>
                      <a:pt x="32" y="104"/>
                    </a:lnTo>
                    <a:lnTo>
                      <a:pt x="34" y="102"/>
                    </a:lnTo>
                    <a:lnTo>
                      <a:pt x="36" y="97"/>
                    </a:lnTo>
                    <a:lnTo>
                      <a:pt x="36" y="91"/>
                    </a:lnTo>
                    <a:lnTo>
                      <a:pt x="34" y="88"/>
                    </a:lnTo>
                    <a:lnTo>
                      <a:pt x="30" y="86"/>
                    </a:lnTo>
                    <a:lnTo>
                      <a:pt x="30" y="82"/>
                    </a:lnTo>
                    <a:lnTo>
                      <a:pt x="30" y="82"/>
                    </a:lnTo>
                    <a:lnTo>
                      <a:pt x="30" y="82"/>
                    </a:lnTo>
                    <a:lnTo>
                      <a:pt x="27" y="82"/>
                    </a:lnTo>
                    <a:lnTo>
                      <a:pt x="25" y="81"/>
                    </a:lnTo>
                    <a:lnTo>
                      <a:pt x="25" y="82"/>
                    </a:lnTo>
                    <a:lnTo>
                      <a:pt x="25" y="81"/>
                    </a:lnTo>
                    <a:lnTo>
                      <a:pt x="23" y="82"/>
                    </a:lnTo>
                    <a:lnTo>
                      <a:pt x="23" y="81"/>
                    </a:lnTo>
                    <a:lnTo>
                      <a:pt x="23" y="81"/>
                    </a:lnTo>
                    <a:lnTo>
                      <a:pt x="23" y="79"/>
                    </a:lnTo>
                    <a:lnTo>
                      <a:pt x="25" y="79"/>
                    </a:lnTo>
                    <a:lnTo>
                      <a:pt x="34" y="79"/>
                    </a:lnTo>
                    <a:lnTo>
                      <a:pt x="36" y="77"/>
                    </a:lnTo>
                    <a:lnTo>
                      <a:pt x="38" y="79"/>
                    </a:lnTo>
                    <a:lnTo>
                      <a:pt x="38" y="79"/>
                    </a:lnTo>
                    <a:lnTo>
                      <a:pt x="39" y="77"/>
                    </a:lnTo>
                    <a:lnTo>
                      <a:pt x="39" y="79"/>
                    </a:lnTo>
                    <a:lnTo>
                      <a:pt x="41" y="79"/>
                    </a:lnTo>
                    <a:lnTo>
                      <a:pt x="43" y="79"/>
                    </a:lnTo>
                    <a:lnTo>
                      <a:pt x="45" y="79"/>
                    </a:lnTo>
                    <a:lnTo>
                      <a:pt x="47" y="81"/>
                    </a:lnTo>
                    <a:lnTo>
                      <a:pt x="48" y="81"/>
                    </a:lnTo>
                    <a:lnTo>
                      <a:pt x="52" y="82"/>
                    </a:lnTo>
                    <a:lnTo>
                      <a:pt x="54" y="82"/>
                    </a:lnTo>
                    <a:lnTo>
                      <a:pt x="55" y="82"/>
                    </a:lnTo>
                    <a:lnTo>
                      <a:pt x="59" y="81"/>
                    </a:lnTo>
                    <a:lnTo>
                      <a:pt x="59" y="79"/>
                    </a:lnTo>
                    <a:lnTo>
                      <a:pt x="63" y="75"/>
                    </a:lnTo>
                    <a:lnTo>
                      <a:pt x="63" y="73"/>
                    </a:lnTo>
                    <a:lnTo>
                      <a:pt x="63" y="72"/>
                    </a:lnTo>
                    <a:lnTo>
                      <a:pt x="64" y="70"/>
                    </a:lnTo>
                    <a:lnTo>
                      <a:pt x="66" y="68"/>
                    </a:lnTo>
                    <a:lnTo>
                      <a:pt x="66" y="66"/>
                    </a:lnTo>
                    <a:lnTo>
                      <a:pt x="70" y="57"/>
                    </a:lnTo>
                    <a:lnTo>
                      <a:pt x="70" y="56"/>
                    </a:lnTo>
                    <a:lnTo>
                      <a:pt x="68" y="56"/>
                    </a:lnTo>
                    <a:lnTo>
                      <a:pt x="66" y="54"/>
                    </a:lnTo>
                    <a:lnTo>
                      <a:pt x="68" y="54"/>
                    </a:lnTo>
                    <a:lnTo>
                      <a:pt x="70" y="54"/>
                    </a:lnTo>
                    <a:lnTo>
                      <a:pt x="72" y="52"/>
                    </a:lnTo>
                    <a:lnTo>
                      <a:pt x="77" y="40"/>
                    </a:lnTo>
                    <a:lnTo>
                      <a:pt x="77" y="38"/>
                    </a:lnTo>
                    <a:lnTo>
                      <a:pt x="77" y="36"/>
                    </a:lnTo>
                    <a:lnTo>
                      <a:pt x="77" y="38"/>
                    </a:lnTo>
                    <a:lnTo>
                      <a:pt x="79" y="38"/>
                    </a:lnTo>
                    <a:lnTo>
                      <a:pt x="86" y="22"/>
                    </a:lnTo>
                    <a:lnTo>
                      <a:pt x="86" y="20"/>
                    </a:lnTo>
                    <a:lnTo>
                      <a:pt x="88" y="18"/>
                    </a:lnTo>
                    <a:lnTo>
                      <a:pt x="88" y="20"/>
                    </a:lnTo>
                    <a:lnTo>
                      <a:pt x="88" y="18"/>
                    </a:lnTo>
                    <a:lnTo>
                      <a:pt x="89" y="16"/>
                    </a:lnTo>
                    <a:lnTo>
                      <a:pt x="88" y="15"/>
                    </a:lnTo>
                    <a:lnTo>
                      <a:pt x="88" y="15"/>
                    </a:lnTo>
                    <a:lnTo>
                      <a:pt x="86" y="16"/>
                    </a:lnTo>
                    <a:lnTo>
                      <a:pt x="72" y="9"/>
                    </a:lnTo>
                    <a:lnTo>
                      <a:pt x="64" y="9"/>
                    </a:lnTo>
                    <a:lnTo>
                      <a:pt x="63" y="9"/>
                    </a:lnTo>
                    <a:lnTo>
                      <a:pt x="61" y="9"/>
                    </a:lnTo>
                    <a:lnTo>
                      <a:pt x="59" y="13"/>
                    </a:lnTo>
                    <a:lnTo>
                      <a:pt x="59" y="13"/>
                    </a:lnTo>
                    <a:lnTo>
                      <a:pt x="57" y="15"/>
                    </a:lnTo>
                    <a:lnTo>
                      <a:pt x="55" y="13"/>
                    </a:lnTo>
                    <a:lnTo>
                      <a:pt x="55" y="11"/>
                    </a:lnTo>
                    <a:lnTo>
                      <a:pt x="55" y="9"/>
                    </a:lnTo>
                    <a:lnTo>
                      <a:pt x="52" y="6"/>
                    </a:lnTo>
                    <a:lnTo>
                      <a:pt x="50" y="4"/>
                    </a:lnTo>
                    <a:lnTo>
                      <a:pt x="48" y="6"/>
                    </a:lnTo>
                    <a:lnTo>
                      <a:pt x="48" y="6"/>
                    </a:lnTo>
                    <a:lnTo>
                      <a:pt x="48" y="4"/>
                    </a:lnTo>
                    <a:lnTo>
                      <a:pt x="41"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2" name="Freeform 1849">
                <a:extLst>
                  <a:ext uri="{FF2B5EF4-FFF2-40B4-BE49-F238E27FC236}">
                    <a16:creationId xmlns:a16="http://schemas.microsoft.com/office/drawing/2014/main" id="{B5A14ECF-0550-6D48-B720-255DC2124B9C}"/>
                  </a:ext>
                </a:extLst>
              </p:cNvPr>
              <p:cNvSpPr>
                <a:spLocks/>
              </p:cNvSpPr>
              <p:nvPr/>
            </p:nvSpPr>
            <p:spPr bwMode="auto">
              <a:xfrm>
                <a:off x="1164" y="909"/>
                <a:ext cx="89" cy="122"/>
              </a:xfrm>
              <a:custGeom>
                <a:avLst/>
                <a:gdLst>
                  <a:gd name="T0" fmla="*/ 38 w 89"/>
                  <a:gd name="T1" fmla="*/ 0 h 122"/>
                  <a:gd name="T2" fmla="*/ 32 w 89"/>
                  <a:gd name="T3" fmla="*/ 2 h 122"/>
                  <a:gd name="T4" fmla="*/ 30 w 89"/>
                  <a:gd name="T5" fmla="*/ 6 h 122"/>
                  <a:gd name="T6" fmla="*/ 27 w 89"/>
                  <a:gd name="T7" fmla="*/ 2 h 122"/>
                  <a:gd name="T8" fmla="*/ 18 w 89"/>
                  <a:gd name="T9" fmla="*/ 6 h 122"/>
                  <a:gd name="T10" fmla="*/ 11 w 89"/>
                  <a:gd name="T11" fmla="*/ 9 h 122"/>
                  <a:gd name="T12" fmla="*/ 7 w 89"/>
                  <a:gd name="T13" fmla="*/ 16 h 122"/>
                  <a:gd name="T14" fmla="*/ 11 w 89"/>
                  <a:gd name="T15" fmla="*/ 20 h 122"/>
                  <a:gd name="T16" fmla="*/ 13 w 89"/>
                  <a:gd name="T17" fmla="*/ 20 h 122"/>
                  <a:gd name="T18" fmla="*/ 11 w 89"/>
                  <a:gd name="T19" fmla="*/ 22 h 122"/>
                  <a:gd name="T20" fmla="*/ 14 w 89"/>
                  <a:gd name="T21" fmla="*/ 29 h 122"/>
                  <a:gd name="T22" fmla="*/ 18 w 89"/>
                  <a:gd name="T23" fmla="*/ 31 h 122"/>
                  <a:gd name="T24" fmla="*/ 14 w 89"/>
                  <a:gd name="T25" fmla="*/ 31 h 122"/>
                  <a:gd name="T26" fmla="*/ 7 w 89"/>
                  <a:gd name="T27" fmla="*/ 25 h 122"/>
                  <a:gd name="T28" fmla="*/ 4 w 89"/>
                  <a:gd name="T29" fmla="*/ 25 h 122"/>
                  <a:gd name="T30" fmla="*/ 0 w 89"/>
                  <a:gd name="T31" fmla="*/ 29 h 122"/>
                  <a:gd name="T32" fmla="*/ 2 w 89"/>
                  <a:gd name="T33" fmla="*/ 32 h 122"/>
                  <a:gd name="T34" fmla="*/ 4 w 89"/>
                  <a:gd name="T35" fmla="*/ 36 h 122"/>
                  <a:gd name="T36" fmla="*/ 2 w 89"/>
                  <a:gd name="T37" fmla="*/ 38 h 122"/>
                  <a:gd name="T38" fmla="*/ 2 w 89"/>
                  <a:gd name="T39" fmla="*/ 50 h 122"/>
                  <a:gd name="T40" fmla="*/ 4 w 89"/>
                  <a:gd name="T41" fmla="*/ 61 h 122"/>
                  <a:gd name="T42" fmla="*/ 2 w 89"/>
                  <a:gd name="T43" fmla="*/ 63 h 122"/>
                  <a:gd name="T44" fmla="*/ 2 w 89"/>
                  <a:gd name="T45" fmla="*/ 72 h 122"/>
                  <a:gd name="T46" fmla="*/ 4 w 89"/>
                  <a:gd name="T47" fmla="*/ 79 h 122"/>
                  <a:gd name="T48" fmla="*/ 2 w 89"/>
                  <a:gd name="T49" fmla="*/ 84 h 122"/>
                  <a:gd name="T50" fmla="*/ 7 w 89"/>
                  <a:gd name="T51" fmla="*/ 88 h 122"/>
                  <a:gd name="T52" fmla="*/ 9 w 89"/>
                  <a:gd name="T53" fmla="*/ 97 h 122"/>
                  <a:gd name="T54" fmla="*/ 9 w 89"/>
                  <a:gd name="T55" fmla="*/ 111 h 122"/>
                  <a:gd name="T56" fmla="*/ 13 w 89"/>
                  <a:gd name="T57" fmla="*/ 111 h 122"/>
                  <a:gd name="T58" fmla="*/ 11 w 89"/>
                  <a:gd name="T59" fmla="*/ 116 h 122"/>
                  <a:gd name="T60" fmla="*/ 11 w 89"/>
                  <a:gd name="T61" fmla="*/ 122 h 122"/>
                  <a:gd name="T62" fmla="*/ 18 w 89"/>
                  <a:gd name="T63" fmla="*/ 120 h 122"/>
                  <a:gd name="T64" fmla="*/ 27 w 89"/>
                  <a:gd name="T65" fmla="*/ 122 h 122"/>
                  <a:gd name="T66" fmla="*/ 27 w 89"/>
                  <a:gd name="T67" fmla="*/ 116 h 122"/>
                  <a:gd name="T68" fmla="*/ 25 w 89"/>
                  <a:gd name="T69" fmla="*/ 118 h 122"/>
                  <a:gd name="T70" fmla="*/ 27 w 89"/>
                  <a:gd name="T71" fmla="*/ 116 h 122"/>
                  <a:gd name="T72" fmla="*/ 30 w 89"/>
                  <a:gd name="T73" fmla="*/ 104 h 122"/>
                  <a:gd name="T74" fmla="*/ 34 w 89"/>
                  <a:gd name="T75" fmla="*/ 102 h 122"/>
                  <a:gd name="T76" fmla="*/ 34 w 89"/>
                  <a:gd name="T77" fmla="*/ 88 h 122"/>
                  <a:gd name="T78" fmla="*/ 30 w 89"/>
                  <a:gd name="T79" fmla="*/ 82 h 122"/>
                  <a:gd name="T80" fmla="*/ 25 w 89"/>
                  <a:gd name="T81" fmla="*/ 81 h 122"/>
                  <a:gd name="T82" fmla="*/ 23 w 89"/>
                  <a:gd name="T83" fmla="*/ 82 h 122"/>
                  <a:gd name="T84" fmla="*/ 23 w 89"/>
                  <a:gd name="T85" fmla="*/ 79 h 122"/>
                  <a:gd name="T86" fmla="*/ 36 w 89"/>
                  <a:gd name="T87" fmla="*/ 77 h 122"/>
                  <a:gd name="T88" fmla="*/ 39 w 89"/>
                  <a:gd name="T89" fmla="*/ 77 h 122"/>
                  <a:gd name="T90" fmla="*/ 43 w 89"/>
                  <a:gd name="T91" fmla="*/ 79 h 122"/>
                  <a:gd name="T92" fmla="*/ 48 w 89"/>
                  <a:gd name="T93" fmla="*/ 81 h 122"/>
                  <a:gd name="T94" fmla="*/ 55 w 89"/>
                  <a:gd name="T95" fmla="*/ 82 h 122"/>
                  <a:gd name="T96" fmla="*/ 63 w 89"/>
                  <a:gd name="T97" fmla="*/ 75 h 122"/>
                  <a:gd name="T98" fmla="*/ 64 w 89"/>
                  <a:gd name="T99" fmla="*/ 70 h 122"/>
                  <a:gd name="T100" fmla="*/ 70 w 89"/>
                  <a:gd name="T101" fmla="*/ 57 h 122"/>
                  <a:gd name="T102" fmla="*/ 66 w 89"/>
                  <a:gd name="T103" fmla="*/ 54 h 122"/>
                  <a:gd name="T104" fmla="*/ 72 w 89"/>
                  <a:gd name="T105" fmla="*/ 52 h 122"/>
                  <a:gd name="T106" fmla="*/ 77 w 89"/>
                  <a:gd name="T107" fmla="*/ 36 h 122"/>
                  <a:gd name="T108" fmla="*/ 86 w 89"/>
                  <a:gd name="T109" fmla="*/ 22 h 122"/>
                  <a:gd name="T110" fmla="*/ 88 w 89"/>
                  <a:gd name="T111" fmla="*/ 20 h 122"/>
                  <a:gd name="T112" fmla="*/ 88 w 89"/>
                  <a:gd name="T113" fmla="*/ 15 h 122"/>
                  <a:gd name="T114" fmla="*/ 72 w 89"/>
                  <a:gd name="T115" fmla="*/ 9 h 122"/>
                  <a:gd name="T116" fmla="*/ 61 w 89"/>
                  <a:gd name="T117" fmla="*/ 9 h 122"/>
                  <a:gd name="T118" fmla="*/ 57 w 89"/>
                  <a:gd name="T119" fmla="*/ 15 h 122"/>
                  <a:gd name="T120" fmla="*/ 55 w 89"/>
                  <a:gd name="T121" fmla="*/ 9 h 122"/>
                  <a:gd name="T122" fmla="*/ 48 w 89"/>
                  <a:gd name="T123" fmla="*/ 6 h 122"/>
                  <a:gd name="T124" fmla="*/ 41 w 89"/>
                  <a:gd name="T125"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 h="122">
                    <a:moveTo>
                      <a:pt x="41" y="2"/>
                    </a:moveTo>
                    <a:lnTo>
                      <a:pt x="39" y="0"/>
                    </a:lnTo>
                    <a:lnTo>
                      <a:pt x="38" y="0"/>
                    </a:lnTo>
                    <a:lnTo>
                      <a:pt x="36" y="0"/>
                    </a:lnTo>
                    <a:lnTo>
                      <a:pt x="32" y="2"/>
                    </a:lnTo>
                    <a:lnTo>
                      <a:pt x="32" y="2"/>
                    </a:lnTo>
                    <a:lnTo>
                      <a:pt x="32" y="6"/>
                    </a:lnTo>
                    <a:lnTo>
                      <a:pt x="32" y="6"/>
                    </a:lnTo>
                    <a:lnTo>
                      <a:pt x="30" y="6"/>
                    </a:lnTo>
                    <a:lnTo>
                      <a:pt x="30" y="4"/>
                    </a:lnTo>
                    <a:lnTo>
                      <a:pt x="29" y="2"/>
                    </a:lnTo>
                    <a:lnTo>
                      <a:pt x="27" y="2"/>
                    </a:lnTo>
                    <a:lnTo>
                      <a:pt x="20" y="6"/>
                    </a:lnTo>
                    <a:lnTo>
                      <a:pt x="20" y="6"/>
                    </a:lnTo>
                    <a:lnTo>
                      <a:pt x="18" y="6"/>
                    </a:lnTo>
                    <a:lnTo>
                      <a:pt x="16" y="6"/>
                    </a:lnTo>
                    <a:lnTo>
                      <a:pt x="14" y="7"/>
                    </a:lnTo>
                    <a:lnTo>
                      <a:pt x="11" y="9"/>
                    </a:lnTo>
                    <a:lnTo>
                      <a:pt x="9" y="9"/>
                    </a:lnTo>
                    <a:lnTo>
                      <a:pt x="7" y="13"/>
                    </a:lnTo>
                    <a:lnTo>
                      <a:pt x="7" y="16"/>
                    </a:lnTo>
                    <a:lnTo>
                      <a:pt x="7" y="18"/>
                    </a:lnTo>
                    <a:lnTo>
                      <a:pt x="9" y="22"/>
                    </a:lnTo>
                    <a:lnTo>
                      <a:pt x="11" y="20"/>
                    </a:lnTo>
                    <a:lnTo>
                      <a:pt x="11" y="20"/>
                    </a:lnTo>
                    <a:lnTo>
                      <a:pt x="11" y="20"/>
                    </a:lnTo>
                    <a:lnTo>
                      <a:pt x="13" y="20"/>
                    </a:lnTo>
                    <a:lnTo>
                      <a:pt x="11" y="20"/>
                    </a:lnTo>
                    <a:lnTo>
                      <a:pt x="11" y="22"/>
                    </a:lnTo>
                    <a:lnTo>
                      <a:pt x="11" y="22"/>
                    </a:lnTo>
                    <a:lnTo>
                      <a:pt x="13" y="27"/>
                    </a:lnTo>
                    <a:lnTo>
                      <a:pt x="14" y="29"/>
                    </a:lnTo>
                    <a:lnTo>
                      <a:pt x="14" y="29"/>
                    </a:lnTo>
                    <a:lnTo>
                      <a:pt x="16" y="29"/>
                    </a:lnTo>
                    <a:lnTo>
                      <a:pt x="18" y="31"/>
                    </a:lnTo>
                    <a:lnTo>
                      <a:pt x="18" y="31"/>
                    </a:lnTo>
                    <a:lnTo>
                      <a:pt x="18" y="31"/>
                    </a:lnTo>
                    <a:lnTo>
                      <a:pt x="16" y="31"/>
                    </a:lnTo>
                    <a:lnTo>
                      <a:pt x="14" y="31"/>
                    </a:lnTo>
                    <a:lnTo>
                      <a:pt x="11" y="29"/>
                    </a:lnTo>
                    <a:lnTo>
                      <a:pt x="7" y="23"/>
                    </a:lnTo>
                    <a:lnTo>
                      <a:pt x="7" y="25"/>
                    </a:lnTo>
                    <a:lnTo>
                      <a:pt x="5" y="25"/>
                    </a:lnTo>
                    <a:lnTo>
                      <a:pt x="5" y="23"/>
                    </a:lnTo>
                    <a:lnTo>
                      <a:pt x="4" y="25"/>
                    </a:lnTo>
                    <a:lnTo>
                      <a:pt x="4" y="25"/>
                    </a:lnTo>
                    <a:lnTo>
                      <a:pt x="2" y="25"/>
                    </a:lnTo>
                    <a:lnTo>
                      <a:pt x="0" y="29"/>
                    </a:lnTo>
                    <a:lnTo>
                      <a:pt x="2" y="31"/>
                    </a:lnTo>
                    <a:lnTo>
                      <a:pt x="0" y="32"/>
                    </a:lnTo>
                    <a:lnTo>
                      <a:pt x="2" y="32"/>
                    </a:lnTo>
                    <a:lnTo>
                      <a:pt x="2" y="34"/>
                    </a:lnTo>
                    <a:lnTo>
                      <a:pt x="4" y="34"/>
                    </a:lnTo>
                    <a:lnTo>
                      <a:pt x="4" y="36"/>
                    </a:lnTo>
                    <a:lnTo>
                      <a:pt x="2" y="34"/>
                    </a:lnTo>
                    <a:lnTo>
                      <a:pt x="0" y="36"/>
                    </a:lnTo>
                    <a:lnTo>
                      <a:pt x="2" y="38"/>
                    </a:lnTo>
                    <a:lnTo>
                      <a:pt x="2" y="43"/>
                    </a:lnTo>
                    <a:lnTo>
                      <a:pt x="2" y="48"/>
                    </a:lnTo>
                    <a:lnTo>
                      <a:pt x="2" y="50"/>
                    </a:lnTo>
                    <a:lnTo>
                      <a:pt x="2" y="50"/>
                    </a:lnTo>
                    <a:lnTo>
                      <a:pt x="2" y="57"/>
                    </a:lnTo>
                    <a:lnTo>
                      <a:pt x="4" y="61"/>
                    </a:lnTo>
                    <a:lnTo>
                      <a:pt x="2" y="59"/>
                    </a:lnTo>
                    <a:lnTo>
                      <a:pt x="2" y="61"/>
                    </a:lnTo>
                    <a:lnTo>
                      <a:pt x="2" y="63"/>
                    </a:lnTo>
                    <a:lnTo>
                      <a:pt x="2" y="65"/>
                    </a:lnTo>
                    <a:lnTo>
                      <a:pt x="0" y="68"/>
                    </a:lnTo>
                    <a:lnTo>
                      <a:pt x="2" y="72"/>
                    </a:lnTo>
                    <a:lnTo>
                      <a:pt x="2" y="79"/>
                    </a:lnTo>
                    <a:lnTo>
                      <a:pt x="2" y="79"/>
                    </a:lnTo>
                    <a:lnTo>
                      <a:pt x="4" y="79"/>
                    </a:lnTo>
                    <a:lnTo>
                      <a:pt x="4" y="81"/>
                    </a:lnTo>
                    <a:lnTo>
                      <a:pt x="2" y="81"/>
                    </a:lnTo>
                    <a:lnTo>
                      <a:pt x="2" y="84"/>
                    </a:lnTo>
                    <a:lnTo>
                      <a:pt x="2" y="84"/>
                    </a:lnTo>
                    <a:lnTo>
                      <a:pt x="4" y="84"/>
                    </a:lnTo>
                    <a:lnTo>
                      <a:pt x="7" y="88"/>
                    </a:lnTo>
                    <a:lnTo>
                      <a:pt x="7" y="91"/>
                    </a:lnTo>
                    <a:lnTo>
                      <a:pt x="9" y="95"/>
                    </a:lnTo>
                    <a:lnTo>
                      <a:pt x="9" y="97"/>
                    </a:lnTo>
                    <a:lnTo>
                      <a:pt x="9" y="98"/>
                    </a:lnTo>
                    <a:lnTo>
                      <a:pt x="9" y="100"/>
                    </a:lnTo>
                    <a:lnTo>
                      <a:pt x="9" y="111"/>
                    </a:lnTo>
                    <a:lnTo>
                      <a:pt x="9" y="113"/>
                    </a:lnTo>
                    <a:lnTo>
                      <a:pt x="11" y="113"/>
                    </a:lnTo>
                    <a:lnTo>
                      <a:pt x="13" y="111"/>
                    </a:lnTo>
                    <a:lnTo>
                      <a:pt x="16" y="113"/>
                    </a:lnTo>
                    <a:lnTo>
                      <a:pt x="11" y="113"/>
                    </a:lnTo>
                    <a:lnTo>
                      <a:pt x="11" y="116"/>
                    </a:lnTo>
                    <a:lnTo>
                      <a:pt x="9" y="116"/>
                    </a:lnTo>
                    <a:lnTo>
                      <a:pt x="9" y="122"/>
                    </a:lnTo>
                    <a:lnTo>
                      <a:pt x="11" y="122"/>
                    </a:lnTo>
                    <a:lnTo>
                      <a:pt x="9" y="122"/>
                    </a:lnTo>
                    <a:lnTo>
                      <a:pt x="18" y="120"/>
                    </a:lnTo>
                    <a:lnTo>
                      <a:pt x="18" y="120"/>
                    </a:lnTo>
                    <a:lnTo>
                      <a:pt x="20" y="120"/>
                    </a:lnTo>
                    <a:lnTo>
                      <a:pt x="22" y="118"/>
                    </a:lnTo>
                    <a:lnTo>
                      <a:pt x="27" y="122"/>
                    </a:lnTo>
                    <a:lnTo>
                      <a:pt x="27" y="120"/>
                    </a:lnTo>
                    <a:lnTo>
                      <a:pt x="27" y="118"/>
                    </a:lnTo>
                    <a:lnTo>
                      <a:pt x="27" y="116"/>
                    </a:lnTo>
                    <a:lnTo>
                      <a:pt x="27" y="116"/>
                    </a:lnTo>
                    <a:lnTo>
                      <a:pt x="25" y="118"/>
                    </a:lnTo>
                    <a:lnTo>
                      <a:pt x="25" y="118"/>
                    </a:lnTo>
                    <a:lnTo>
                      <a:pt x="25" y="118"/>
                    </a:lnTo>
                    <a:lnTo>
                      <a:pt x="25" y="118"/>
                    </a:lnTo>
                    <a:lnTo>
                      <a:pt x="27" y="116"/>
                    </a:lnTo>
                    <a:lnTo>
                      <a:pt x="27" y="115"/>
                    </a:lnTo>
                    <a:lnTo>
                      <a:pt x="27" y="113"/>
                    </a:lnTo>
                    <a:lnTo>
                      <a:pt x="30" y="104"/>
                    </a:lnTo>
                    <a:lnTo>
                      <a:pt x="32" y="104"/>
                    </a:lnTo>
                    <a:lnTo>
                      <a:pt x="32" y="104"/>
                    </a:lnTo>
                    <a:lnTo>
                      <a:pt x="34" y="102"/>
                    </a:lnTo>
                    <a:lnTo>
                      <a:pt x="36" y="97"/>
                    </a:lnTo>
                    <a:lnTo>
                      <a:pt x="36" y="91"/>
                    </a:lnTo>
                    <a:lnTo>
                      <a:pt x="34" y="88"/>
                    </a:lnTo>
                    <a:lnTo>
                      <a:pt x="30" y="86"/>
                    </a:lnTo>
                    <a:lnTo>
                      <a:pt x="30" y="82"/>
                    </a:lnTo>
                    <a:lnTo>
                      <a:pt x="30" y="82"/>
                    </a:lnTo>
                    <a:lnTo>
                      <a:pt x="30" y="82"/>
                    </a:lnTo>
                    <a:lnTo>
                      <a:pt x="27" y="82"/>
                    </a:lnTo>
                    <a:lnTo>
                      <a:pt x="25" y="81"/>
                    </a:lnTo>
                    <a:lnTo>
                      <a:pt x="25" y="82"/>
                    </a:lnTo>
                    <a:lnTo>
                      <a:pt x="25" y="81"/>
                    </a:lnTo>
                    <a:lnTo>
                      <a:pt x="23" y="82"/>
                    </a:lnTo>
                    <a:lnTo>
                      <a:pt x="23" y="81"/>
                    </a:lnTo>
                    <a:lnTo>
                      <a:pt x="23" y="81"/>
                    </a:lnTo>
                    <a:lnTo>
                      <a:pt x="23" y="79"/>
                    </a:lnTo>
                    <a:lnTo>
                      <a:pt x="25" y="79"/>
                    </a:lnTo>
                    <a:lnTo>
                      <a:pt x="34" y="79"/>
                    </a:lnTo>
                    <a:lnTo>
                      <a:pt x="36" y="77"/>
                    </a:lnTo>
                    <a:lnTo>
                      <a:pt x="38" y="79"/>
                    </a:lnTo>
                    <a:lnTo>
                      <a:pt x="38" y="79"/>
                    </a:lnTo>
                    <a:lnTo>
                      <a:pt x="39" y="77"/>
                    </a:lnTo>
                    <a:lnTo>
                      <a:pt x="39" y="79"/>
                    </a:lnTo>
                    <a:lnTo>
                      <a:pt x="41" y="79"/>
                    </a:lnTo>
                    <a:lnTo>
                      <a:pt x="43" y="79"/>
                    </a:lnTo>
                    <a:lnTo>
                      <a:pt x="45" y="79"/>
                    </a:lnTo>
                    <a:lnTo>
                      <a:pt x="47" y="81"/>
                    </a:lnTo>
                    <a:lnTo>
                      <a:pt x="48" y="81"/>
                    </a:lnTo>
                    <a:lnTo>
                      <a:pt x="52" y="82"/>
                    </a:lnTo>
                    <a:lnTo>
                      <a:pt x="54" y="82"/>
                    </a:lnTo>
                    <a:lnTo>
                      <a:pt x="55" y="82"/>
                    </a:lnTo>
                    <a:lnTo>
                      <a:pt x="59" y="81"/>
                    </a:lnTo>
                    <a:lnTo>
                      <a:pt x="59" y="79"/>
                    </a:lnTo>
                    <a:lnTo>
                      <a:pt x="63" y="75"/>
                    </a:lnTo>
                    <a:lnTo>
                      <a:pt x="63" y="73"/>
                    </a:lnTo>
                    <a:lnTo>
                      <a:pt x="63" y="72"/>
                    </a:lnTo>
                    <a:lnTo>
                      <a:pt x="64" y="70"/>
                    </a:lnTo>
                    <a:lnTo>
                      <a:pt x="66" y="68"/>
                    </a:lnTo>
                    <a:lnTo>
                      <a:pt x="66" y="66"/>
                    </a:lnTo>
                    <a:lnTo>
                      <a:pt x="70" y="57"/>
                    </a:lnTo>
                    <a:lnTo>
                      <a:pt x="70" y="56"/>
                    </a:lnTo>
                    <a:lnTo>
                      <a:pt x="68" y="56"/>
                    </a:lnTo>
                    <a:lnTo>
                      <a:pt x="66" y="54"/>
                    </a:lnTo>
                    <a:lnTo>
                      <a:pt x="68" y="54"/>
                    </a:lnTo>
                    <a:lnTo>
                      <a:pt x="70" y="54"/>
                    </a:lnTo>
                    <a:lnTo>
                      <a:pt x="72" y="52"/>
                    </a:lnTo>
                    <a:lnTo>
                      <a:pt x="77" y="40"/>
                    </a:lnTo>
                    <a:lnTo>
                      <a:pt x="77" y="38"/>
                    </a:lnTo>
                    <a:lnTo>
                      <a:pt x="77" y="36"/>
                    </a:lnTo>
                    <a:lnTo>
                      <a:pt x="77" y="38"/>
                    </a:lnTo>
                    <a:lnTo>
                      <a:pt x="79" y="38"/>
                    </a:lnTo>
                    <a:lnTo>
                      <a:pt x="86" y="22"/>
                    </a:lnTo>
                    <a:lnTo>
                      <a:pt x="86" y="20"/>
                    </a:lnTo>
                    <a:lnTo>
                      <a:pt x="88" y="18"/>
                    </a:lnTo>
                    <a:lnTo>
                      <a:pt x="88" y="20"/>
                    </a:lnTo>
                    <a:lnTo>
                      <a:pt x="88" y="18"/>
                    </a:lnTo>
                    <a:lnTo>
                      <a:pt x="89" y="16"/>
                    </a:lnTo>
                    <a:lnTo>
                      <a:pt x="88" y="15"/>
                    </a:lnTo>
                    <a:lnTo>
                      <a:pt x="88" y="15"/>
                    </a:lnTo>
                    <a:lnTo>
                      <a:pt x="86" y="16"/>
                    </a:lnTo>
                    <a:lnTo>
                      <a:pt x="72" y="9"/>
                    </a:lnTo>
                    <a:lnTo>
                      <a:pt x="64" y="9"/>
                    </a:lnTo>
                    <a:lnTo>
                      <a:pt x="63" y="9"/>
                    </a:lnTo>
                    <a:lnTo>
                      <a:pt x="61" y="9"/>
                    </a:lnTo>
                    <a:lnTo>
                      <a:pt x="59" y="13"/>
                    </a:lnTo>
                    <a:lnTo>
                      <a:pt x="59" y="13"/>
                    </a:lnTo>
                    <a:lnTo>
                      <a:pt x="57" y="15"/>
                    </a:lnTo>
                    <a:lnTo>
                      <a:pt x="55" y="13"/>
                    </a:lnTo>
                    <a:lnTo>
                      <a:pt x="55" y="11"/>
                    </a:lnTo>
                    <a:lnTo>
                      <a:pt x="55" y="9"/>
                    </a:lnTo>
                    <a:lnTo>
                      <a:pt x="52" y="6"/>
                    </a:lnTo>
                    <a:lnTo>
                      <a:pt x="50" y="4"/>
                    </a:lnTo>
                    <a:lnTo>
                      <a:pt x="48" y="6"/>
                    </a:lnTo>
                    <a:lnTo>
                      <a:pt x="48" y="6"/>
                    </a:lnTo>
                    <a:lnTo>
                      <a:pt x="48" y="4"/>
                    </a:lnTo>
                    <a:lnTo>
                      <a:pt x="41"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3" name="Freeform 1850">
                <a:extLst>
                  <a:ext uri="{FF2B5EF4-FFF2-40B4-BE49-F238E27FC236}">
                    <a16:creationId xmlns:a16="http://schemas.microsoft.com/office/drawing/2014/main" id="{B0F8E2A1-2C18-D647-B434-BA1804D086AA}"/>
                  </a:ext>
                </a:extLst>
              </p:cNvPr>
              <p:cNvSpPr>
                <a:spLocks/>
              </p:cNvSpPr>
              <p:nvPr/>
            </p:nvSpPr>
            <p:spPr bwMode="auto">
              <a:xfrm>
                <a:off x="702" y="1806"/>
                <a:ext cx="925" cy="494"/>
              </a:xfrm>
              <a:custGeom>
                <a:avLst/>
                <a:gdLst>
                  <a:gd name="T0" fmla="*/ 901 w 925"/>
                  <a:gd name="T1" fmla="*/ 50 h 494"/>
                  <a:gd name="T2" fmla="*/ 864 w 925"/>
                  <a:gd name="T3" fmla="*/ 96 h 494"/>
                  <a:gd name="T4" fmla="*/ 775 w 925"/>
                  <a:gd name="T5" fmla="*/ 125 h 494"/>
                  <a:gd name="T6" fmla="*/ 757 w 925"/>
                  <a:gd name="T7" fmla="*/ 141 h 494"/>
                  <a:gd name="T8" fmla="*/ 680 w 925"/>
                  <a:gd name="T9" fmla="*/ 178 h 494"/>
                  <a:gd name="T10" fmla="*/ 669 w 925"/>
                  <a:gd name="T11" fmla="*/ 155 h 494"/>
                  <a:gd name="T12" fmla="*/ 653 w 925"/>
                  <a:gd name="T13" fmla="*/ 126 h 494"/>
                  <a:gd name="T14" fmla="*/ 650 w 925"/>
                  <a:gd name="T15" fmla="*/ 93 h 494"/>
                  <a:gd name="T16" fmla="*/ 625 w 925"/>
                  <a:gd name="T17" fmla="*/ 107 h 494"/>
                  <a:gd name="T18" fmla="*/ 614 w 925"/>
                  <a:gd name="T19" fmla="*/ 155 h 494"/>
                  <a:gd name="T20" fmla="*/ 589 w 925"/>
                  <a:gd name="T21" fmla="*/ 105 h 494"/>
                  <a:gd name="T22" fmla="*/ 637 w 925"/>
                  <a:gd name="T23" fmla="*/ 84 h 494"/>
                  <a:gd name="T24" fmla="*/ 646 w 925"/>
                  <a:gd name="T25" fmla="*/ 69 h 494"/>
                  <a:gd name="T26" fmla="*/ 592 w 925"/>
                  <a:gd name="T27" fmla="*/ 64 h 494"/>
                  <a:gd name="T28" fmla="*/ 557 w 925"/>
                  <a:gd name="T29" fmla="*/ 62 h 494"/>
                  <a:gd name="T30" fmla="*/ 559 w 925"/>
                  <a:gd name="T31" fmla="*/ 34 h 494"/>
                  <a:gd name="T32" fmla="*/ 500 w 925"/>
                  <a:gd name="T33" fmla="*/ 19 h 494"/>
                  <a:gd name="T34" fmla="*/ 30 w 925"/>
                  <a:gd name="T35" fmla="*/ 10 h 494"/>
                  <a:gd name="T36" fmla="*/ 37 w 925"/>
                  <a:gd name="T37" fmla="*/ 25 h 494"/>
                  <a:gd name="T38" fmla="*/ 30 w 925"/>
                  <a:gd name="T39" fmla="*/ 37 h 494"/>
                  <a:gd name="T40" fmla="*/ 9 w 925"/>
                  <a:gd name="T41" fmla="*/ 57 h 494"/>
                  <a:gd name="T42" fmla="*/ 12 w 925"/>
                  <a:gd name="T43" fmla="*/ 66 h 494"/>
                  <a:gd name="T44" fmla="*/ 12 w 925"/>
                  <a:gd name="T45" fmla="*/ 93 h 494"/>
                  <a:gd name="T46" fmla="*/ 16 w 925"/>
                  <a:gd name="T47" fmla="*/ 219 h 494"/>
                  <a:gd name="T48" fmla="*/ 41 w 925"/>
                  <a:gd name="T49" fmla="*/ 250 h 494"/>
                  <a:gd name="T50" fmla="*/ 44 w 925"/>
                  <a:gd name="T51" fmla="*/ 273 h 494"/>
                  <a:gd name="T52" fmla="*/ 75 w 925"/>
                  <a:gd name="T53" fmla="*/ 323 h 494"/>
                  <a:gd name="T54" fmla="*/ 107 w 925"/>
                  <a:gd name="T55" fmla="*/ 337 h 494"/>
                  <a:gd name="T56" fmla="*/ 316 w 925"/>
                  <a:gd name="T57" fmla="*/ 394 h 494"/>
                  <a:gd name="T58" fmla="*/ 410 w 925"/>
                  <a:gd name="T59" fmla="*/ 471 h 494"/>
                  <a:gd name="T60" fmla="*/ 437 w 925"/>
                  <a:gd name="T61" fmla="*/ 459 h 494"/>
                  <a:gd name="T62" fmla="*/ 444 w 925"/>
                  <a:gd name="T63" fmla="*/ 441 h 494"/>
                  <a:gd name="T64" fmla="*/ 453 w 925"/>
                  <a:gd name="T65" fmla="*/ 430 h 494"/>
                  <a:gd name="T66" fmla="*/ 457 w 925"/>
                  <a:gd name="T67" fmla="*/ 435 h 494"/>
                  <a:gd name="T68" fmla="*/ 517 w 925"/>
                  <a:gd name="T69" fmla="*/ 414 h 494"/>
                  <a:gd name="T70" fmla="*/ 546 w 925"/>
                  <a:gd name="T71" fmla="*/ 421 h 494"/>
                  <a:gd name="T72" fmla="*/ 559 w 925"/>
                  <a:gd name="T73" fmla="*/ 414 h 494"/>
                  <a:gd name="T74" fmla="*/ 550 w 925"/>
                  <a:gd name="T75" fmla="*/ 405 h 494"/>
                  <a:gd name="T76" fmla="*/ 596 w 925"/>
                  <a:gd name="T77" fmla="*/ 400 h 494"/>
                  <a:gd name="T78" fmla="*/ 630 w 925"/>
                  <a:gd name="T79" fmla="*/ 410 h 494"/>
                  <a:gd name="T80" fmla="*/ 669 w 925"/>
                  <a:gd name="T81" fmla="*/ 421 h 494"/>
                  <a:gd name="T82" fmla="*/ 682 w 925"/>
                  <a:gd name="T83" fmla="*/ 466 h 494"/>
                  <a:gd name="T84" fmla="*/ 710 w 925"/>
                  <a:gd name="T85" fmla="*/ 491 h 494"/>
                  <a:gd name="T86" fmla="*/ 703 w 925"/>
                  <a:gd name="T87" fmla="*/ 366 h 494"/>
                  <a:gd name="T88" fmla="*/ 726 w 925"/>
                  <a:gd name="T89" fmla="*/ 344 h 494"/>
                  <a:gd name="T90" fmla="*/ 773 w 925"/>
                  <a:gd name="T91" fmla="*/ 312 h 494"/>
                  <a:gd name="T92" fmla="*/ 773 w 925"/>
                  <a:gd name="T93" fmla="*/ 303 h 494"/>
                  <a:gd name="T94" fmla="*/ 767 w 925"/>
                  <a:gd name="T95" fmla="*/ 287 h 494"/>
                  <a:gd name="T96" fmla="*/ 780 w 925"/>
                  <a:gd name="T97" fmla="*/ 278 h 494"/>
                  <a:gd name="T98" fmla="*/ 775 w 925"/>
                  <a:gd name="T99" fmla="*/ 266 h 494"/>
                  <a:gd name="T100" fmla="*/ 760 w 925"/>
                  <a:gd name="T101" fmla="*/ 241 h 494"/>
                  <a:gd name="T102" fmla="*/ 771 w 925"/>
                  <a:gd name="T103" fmla="*/ 237 h 494"/>
                  <a:gd name="T104" fmla="*/ 776 w 925"/>
                  <a:gd name="T105" fmla="*/ 232 h 494"/>
                  <a:gd name="T106" fmla="*/ 782 w 925"/>
                  <a:gd name="T107" fmla="*/ 251 h 494"/>
                  <a:gd name="T108" fmla="*/ 785 w 925"/>
                  <a:gd name="T109" fmla="*/ 223 h 494"/>
                  <a:gd name="T110" fmla="*/ 810 w 925"/>
                  <a:gd name="T111" fmla="*/ 212 h 494"/>
                  <a:gd name="T112" fmla="*/ 834 w 925"/>
                  <a:gd name="T113" fmla="*/ 185 h 494"/>
                  <a:gd name="T114" fmla="*/ 873 w 925"/>
                  <a:gd name="T115" fmla="*/ 178 h 494"/>
                  <a:gd name="T116" fmla="*/ 860 w 925"/>
                  <a:gd name="T117" fmla="*/ 162 h 494"/>
                  <a:gd name="T118" fmla="*/ 878 w 925"/>
                  <a:gd name="T119" fmla="*/ 128 h 494"/>
                  <a:gd name="T120" fmla="*/ 891 w 925"/>
                  <a:gd name="T121" fmla="*/ 121 h 494"/>
                  <a:gd name="T122" fmla="*/ 909 w 925"/>
                  <a:gd name="T123" fmla="*/ 11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494">
                    <a:moveTo>
                      <a:pt x="923" y="107"/>
                    </a:moveTo>
                    <a:lnTo>
                      <a:pt x="921" y="105"/>
                    </a:lnTo>
                    <a:lnTo>
                      <a:pt x="921" y="105"/>
                    </a:lnTo>
                    <a:lnTo>
                      <a:pt x="923" y="103"/>
                    </a:lnTo>
                    <a:lnTo>
                      <a:pt x="923" y="98"/>
                    </a:lnTo>
                    <a:lnTo>
                      <a:pt x="921" y="100"/>
                    </a:lnTo>
                    <a:lnTo>
                      <a:pt x="921" y="100"/>
                    </a:lnTo>
                    <a:lnTo>
                      <a:pt x="917" y="100"/>
                    </a:lnTo>
                    <a:lnTo>
                      <a:pt x="916" y="98"/>
                    </a:lnTo>
                    <a:lnTo>
                      <a:pt x="914" y="94"/>
                    </a:lnTo>
                    <a:lnTo>
                      <a:pt x="914" y="91"/>
                    </a:lnTo>
                    <a:lnTo>
                      <a:pt x="910" y="87"/>
                    </a:lnTo>
                    <a:lnTo>
                      <a:pt x="910" y="57"/>
                    </a:lnTo>
                    <a:lnTo>
                      <a:pt x="901" y="50"/>
                    </a:lnTo>
                    <a:lnTo>
                      <a:pt x="900" y="50"/>
                    </a:lnTo>
                    <a:lnTo>
                      <a:pt x="898" y="51"/>
                    </a:lnTo>
                    <a:lnTo>
                      <a:pt x="892" y="53"/>
                    </a:lnTo>
                    <a:lnTo>
                      <a:pt x="889" y="51"/>
                    </a:lnTo>
                    <a:lnTo>
                      <a:pt x="887" y="50"/>
                    </a:lnTo>
                    <a:lnTo>
                      <a:pt x="885" y="48"/>
                    </a:lnTo>
                    <a:lnTo>
                      <a:pt x="884" y="46"/>
                    </a:lnTo>
                    <a:lnTo>
                      <a:pt x="882" y="48"/>
                    </a:lnTo>
                    <a:lnTo>
                      <a:pt x="869" y="78"/>
                    </a:lnTo>
                    <a:lnTo>
                      <a:pt x="867" y="89"/>
                    </a:lnTo>
                    <a:lnTo>
                      <a:pt x="864" y="93"/>
                    </a:lnTo>
                    <a:lnTo>
                      <a:pt x="864" y="94"/>
                    </a:lnTo>
                    <a:lnTo>
                      <a:pt x="866" y="96"/>
                    </a:lnTo>
                    <a:lnTo>
                      <a:pt x="864" y="96"/>
                    </a:lnTo>
                    <a:lnTo>
                      <a:pt x="862" y="94"/>
                    </a:lnTo>
                    <a:lnTo>
                      <a:pt x="862" y="96"/>
                    </a:lnTo>
                    <a:lnTo>
                      <a:pt x="862" y="98"/>
                    </a:lnTo>
                    <a:lnTo>
                      <a:pt x="859" y="96"/>
                    </a:lnTo>
                    <a:lnTo>
                      <a:pt x="855" y="98"/>
                    </a:lnTo>
                    <a:lnTo>
                      <a:pt x="853" y="98"/>
                    </a:lnTo>
                    <a:lnTo>
                      <a:pt x="851" y="100"/>
                    </a:lnTo>
                    <a:lnTo>
                      <a:pt x="850" y="103"/>
                    </a:lnTo>
                    <a:lnTo>
                      <a:pt x="794" y="103"/>
                    </a:lnTo>
                    <a:lnTo>
                      <a:pt x="784" y="110"/>
                    </a:lnTo>
                    <a:lnTo>
                      <a:pt x="780" y="118"/>
                    </a:lnTo>
                    <a:lnTo>
                      <a:pt x="775" y="121"/>
                    </a:lnTo>
                    <a:lnTo>
                      <a:pt x="773" y="123"/>
                    </a:lnTo>
                    <a:lnTo>
                      <a:pt x="775" y="125"/>
                    </a:lnTo>
                    <a:lnTo>
                      <a:pt x="776" y="125"/>
                    </a:lnTo>
                    <a:lnTo>
                      <a:pt x="776" y="125"/>
                    </a:lnTo>
                    <a:lnTo>
                      <a:pt x="776" y="126"/>
                    </a:lnTo>
                    <a:lnTo>
                      <a:pt x="776" y="128"/>
                    </a:lnTo>
                    <a:lnTo>
                      <a:pt x="775" y="126"/>
                    </a:lnTo>
                    <a:lnTo>
                      <a:pt x="775" y="128"/>
                    </a:lnTo>
                    <a:lnTo>
                      <a:pt x="775" y="128"/>
                    </a:lnTo>
                    <a:lnTo>
                      <a:pt x="776" y="130"/>
                    </a:lnTo>
                    <a:lnTo>
                      <a:pt x="776" y="134"/>
                    </a:lnTo>
                    <a:lnTo>
                      <a:pt x="776" y="135"/>
                    </a:lnTo>
                    <a:lnTo>
                      <a:pt x="771" y="135"/>
                    </a:lnTo>
                    <a:lnTo>
                      <a:pt x="766" y="141"/>
                    </a:lnTo>
                    <a:lnTo>
                      <a:pt x="764" y="141"/>
                    </a:lnTo>
                    <a:lnTo>
                      <a:pt x="757" y="141"/>
                    </a:lnTo>
                    <a:lnTo>
                      <a:pt x="757" y="141"/>
                    </a:lnTo>
                    <a:lnTo>
                      <a:pt x="753" y="143"/>
                    </a:lnTo>
                    <a:lnTo>
                      <a:pt x="751" y="139"/>
                    </a:lnTo>
                    <a:lnTo>
                      <a:pt x="744" y="139"/>
                    </a:lnTo>
                    <a:lnTo>
                      <a:pt x="730" y="143"/>
                    </a:lnTo>
                    <a:lnTo>
                      <a:pt x="734" y="151"/>
                    </a:lnTo>
                    <a:lnTo>
                      <a:pt x="728" y="155"/>
                    </a:lnTo>
                    <a:lnTo>
                      <a:pt x="728" y="157"/>
                    </a:lnTo>
                    <a:lnTo>
                      <a:pt x="726" y="157"/>
                    </a:lnTo>
                    <a:lnTo>
                      <a:pt x="726" y="157"/>
                    </a:lnTo>
                    <a:lnTo>
                      <a:pt x="716" y="166"/>
                    </a:lnTo>
                    <a:lnTo>
                      <a:pt x="712" y="166"/>
                    </a:lnTo>
                    <a:lnTo>
                      <a:pt x="685" y="178"/>
                    </a:lnTo>
                    <a:lnTo>
                      <a:pt x="680" y="178"/>
                    </a:lnTo>
                    <a:lnTo>
                      <a:pt x="675" y="180"/>
                    </a:lnTo>
                    <a:lnTo>
                      <a:pt x="669" y="180"/>
                    </a:lnTo>
                    <a:lnTo>
                      <a:pt x="669" y="178"/>
                    </a:lnTo>
                    <a:lnTo>
                      <a:pt x="667" y="178"/>
                    </a:lnTo>
                    <a:lnTo>
                      <a:pt x="666" y="178"/>
                    </a:lnTo>
                    <a:lnTo>
                      <a:pt x="664" y="176"/>
                    </a:lnTo>
                    <a:lnTo>
                      <a:pt x="659" y="175"/>
                    </a:lnTo>
                    <a:lnTo>
                      <a:pt x="664" y="169"/>
                    </a:lnTo>
                    <a:lnTo>
                      <a:pt x="664" y="166"/>
                    </a:lnTo>
                    <a:lnTo>
                      <a:pt x="666" y="162"/>
                    </a:lnTo>
                    <a:lnTo>
                      <a:pt x="667" y="160"/>
                    </a:lnTo>
                    <a:lnTo>
                      <a:pt x="667" y="159"/>
                    </a:lnTo>
                    <a:lnTo>
                      <a:pt x="667" y="157"/>
                    </a:lnTo>
                    <a:lnTo>
                      <a:pt x="669" y="155"/>
                    </a:lnTo>
                    <a:lnTo>
                      <a:pt x="673" y="155"/>
                    </a:lnTo>
                    <a:lnTo>
                      <a:pt x="676" y="146"/>
                    </a:lnTo>
                    <a:lnTo>
                      <a:pt x="675" y="146"/>
                    </a:lnTo>
                    <a:lnTo>
                      <a:pt x="673" y="143"/>
                    </a:lnTo>
                    <a:lnTo>
                      <a:pt x="673" y="134"/>
                    </a:lnTo>
                    <a:lnTo>
                      <a:pt x="667" y="123"/>
                    </a:lnTo>
                    <a:lnTo>
                      <a:pt x="666" y="125"/>
                    </a:lnTo>
                    <a:lnTo>
                      <a:pt x="660" y="126"/>
                    </a:lnTo>
                    <a:lnTo>
                      <a:pt x="660" y="126"/>
                    </a:lnTo>
                    <a:lnTo>
                      <a:pt x="659" y="132"/>
                    </a:lnTo>
                    <a:lnTo>
                      <a:pt x="653" y="134"/>
                    </a:lnTo>
                    <a:lnTo>
                      <a:pt x="651" y="132"/>
                    </a:lnTo>
                    <a:lnTo>
                      <a:pt x="651" y="132"/>
                    </a:lnTo>
                    <a:lnTo>
                      <a:pt x="653" y="126"/>
                    </a:lnTo>
                    <a:lnTo>
                      <a:pt x="657" y="123"/>
                    </a:lnTo>
                    <a:lnTo>
                      <a:pt x="659" y="119"/>
                    </a:lnTo>
                    <a:lnTo>
                      <a:pt x="660" y="118"/>
                    </a:lnTo>
                    <a:lnTo>
                      <a:pt x="660" y="116"/>
                    </a:lnTo>
                    <a:lnTo>
                      <a:pt x="660" y="107"/>
                    </a:lnTo>
                    <a:lnTo>
                      <a:pt x="659" y="105"/>
                    </a:lnTo>
                    <a:lnTo>
                      <a:pt x="659" y="103"/>
                    </a:lnTo>
                    <a:lnTo>
                      <a:pt x="660" y="101"/>
                    </a:lnTo>
                    <a:lnTo>
                      <a:pt x="660" y="101"/>
                    </a:lnTo>
                    <a:lnTo>
                      <a:pt x="659" y="98"/>
                    </a:lnTo>
                    <a:lnTo>
                      <a:pt x="657" y="96"/>
                    </a:lnTo>
                    <a:lnTo>
                      <a:pt x="651" y="94"/>
                    </a:lnTo>
                    <a:lnTo>
                      <a:pt x="650" y="93"/>
                    </a:lnTo>
                    <a:lnTo>
                      <a:pt x="650" y="93"/>
                    </a:lnTo>
                    <a:lnTo>
                      <a:pt x="646" y="89"/>
                    </a:lnTo>
                    <a:lnTo>
                      <a:pt x="644" y="89"/>
                    </a:lnTo>
                    <a:lnTo>
                      <a:pt x="642" y="89"/>
                    </a:lnTo>
                    <a:lnTo>
                      <a:pt x="641" y="87"/>
                    </a:lnTo>
                    <a:lnTo>
                      <a:pt x="637" y="87"/>
                    </a:lnTo>
                    <a:lnTo>
                      <a:pt x="634" y="87"/>
                    </a:lnTo>
                    <a:lnTo>
                      <a:pt x="634" y="89"/>
                    </a:lnTo>
                    <a:lnTo>
                      <a:pt x="634" y="93"/>
                    </a:lnTo>
                    <a:lnTo>
                      <a:pt x="635" y="94"/>
                    </a:lnTo>
                    <a:lnTo>
                      <a:pt x="634" y="94"/>
                    </a:lnTo>
                    <a:lnTo>
                      <a:pt x="628" y="98"/>
                    </a:lnTo>
                    <a:lnTo>
                      <a:pt x="626" y="105"/>
                    </a:lnTo>
                    <a:lnTo>
                      <a:pt x="625" y="105"/>
                    </a:lnTo>
                    <a:lnTo>
                      <a:pt x="625" y="107"/>
                    </a:lnTo>
                    <a:lnTo>
                      <a:pt x="625" y="105"/>
                    </a:lnTo>
                    <a:lnTo>
                      <a:pt x="623" y="101"/>
                    </a:lnTo>
                    <a:lnTo>
                      <a:pt x="623" y="100"/>
                    </a:lnTo>
                    <a:lnTo>
                      <a:pt x="621" y="101"/>
                    </a:lnTo>
                    <a:lnTo>
                      <a:pt x="619" y="103"/>
                    </a:lnTo>
                    <a:lnTo>
                      <a:pt x="616" y="105"/>
                    </a:lnTo>
                    <a:lnTo>
                      <a:pt x="616" y="109"/>
                    </a:lnTo>
                    <a:lnTo>
                      <a:pt x="614" y="110"/>
                    </a:lnTo>
                    <a:lnTo>
                      <a:pt x="612" y="119"/>
                    </a:lnTo>
                    <a:lnTo>
                      <a:pt x="614" y="119"/>
                    </a:lnTo>
                    <a:lnTo>
                      <a:pt x="612" y="121"/>
                    </a:lnTo>
                    <a:lnTo>
                      <a:pt x="609" y="134"/>
                    </a:lnTo>
                    <a:lnTo>
                      <a:pt x="614" y="144"/>
                    </a:lnTo>
                    <a:lnTo>
                      <a:pt x="614" y="155"/>
                    </a:lnTo>
                    <a:lnTo>
                      <a:pt x="607" y="171"/>
                    </a:lnTo>
                    <a:lnTo>
                      <a:pt x="600" y="176"/>
                    </a:lnTo>
                    <a:lnTo>
                      <a:pt x="596" y="176"/>
                    </a:lnTo>
                    <a:lnTo>
                      <a:pt x="594" y="175"/>
                    </a:lnTo>
                    <a:lnTo>
                      <a:pt x="589" y="162"/>
                    </a:lnTo>
                    <a:lnTo>
                      <a:pt x="587" y="143"/>
                    </a:lnTo>
                    <a:lnTo>
                      <a:pt x="601" y="100"/>
                    </a:lnTo>
                    <a:lnTo>
                      <a:pt x="600" y="98"/>
                    </a:lnTo>
                    <a:lnTo>
                      <a:pt x="596" y="101"/>
                    </a:lnTo>
                    <a:lnTo>
                      <a:pt x="596" y="107"/>
                    </a:lnTo>
                    <a:lnTo>
                      <a:pt x="592" y="107"/>
                    </a:lnTo>
                    <a:lnTo>
                      <a:pt x="587" y="114"/>
                    </a:lnTo>
                    <a:lnTo>
                      <a:pt x="587" y="112"/>
                    </a:lnTo>
                    <a:lnTo>
                      <a:pt x="589" y="105"/>
                    </a:lnTo>
                    <a:lnTo>
                      <a:pt x="591" y="105"/>
                    </a:lnTo>
                    <a:lnTo>
                      <a:pt x="603" y="85"/>
                    </a:lnTo>
                    <a:lnTo>
                      <a:pt x="603" y="87"/>
                    </a:lnTo>
                    <a:lnTo>
                      <a:pt x="607" y="85"/>
                    </a:lnTo>
                    <a:lnTo>
                      <a:pt x="609" y="84"/>
                    </a:lnTo>
                    <a:lnTo>
                      <a:pt x="609" y="89"/>
                    </a:lnTo>
                    <a:lnTo>
                      <a:pt x="609" y="89"/>
                    </a:lnTo>
                    <a:lnTo>
                      <a:pt x="614" y="84"/>
                    </a:lnTo>
                    <a:lnTo>
                      <a:pt x="623" y="82"/>
                    </a:lnTo>
                    <a:lnTo>
                      <a:pt x="625" y="80"/>
                    </a:lnTo>
                    <a:lnTo>
                      <a:pt x="628" y="78"/>
                    </a:lnTo>
                    <a:lnTo>
                      <a:pt x="632" y="80"/>
                    </a:lnTo>
                    <a:lnTo>
                      <a:pt x="635" y="82"/>
                    </a:lnTo>
                    <a:lnTo>
                      <a:pt x="637" y="84"/>
                    </a:lnTo>
                    <a:lnTo>
                      <a:pt x="639" y="84"/>
                    </a:lnTo>
                    <a:lnTo>
                      <a:pt x="641" y="82"/>
                    </a:lnTo>
                    <a:lnTo>
                      <a:pt x="641" y="80"/>
                    </a:lnTo>
                    <a:lnTo>
                      <a:pt x="642" y="80"/>
                    </a:lnTo>
                    <a:lnTo>
                      <a:pt x="644" y="82"/>
                    </a:lnTo>
                    <a:lnTo>
                      <a:pt x="651" y="82"/>
                    </a:lnTo>
                    <a:lnTo>
                      <a:pt x="651" y="80"/>
                    </a:lnTo>
                    <a:lnTo>
                      <a:pt x="650" y="80"/>
                    </a:lnTo>
                    <a:lnTo>
                      <a:pt x="650" y="78"/>
                    </a:lnTo>
                    <a:lnTo>
                      <a:pt x="648" y="78"/>
                    </a:lnTo>
                    <a:lnTo>
                      <a:pt x="646" y="76"/>
                    </a:lnTo>
                    <a:lnTo>
                      <a:pt x="646" y="73"/>
                    </a:lnTo>
                    <a:lnTo>
                      <a:pt x="646" y="71"/>
                    </a:lnTo>
                    <a:lnTo>
                      <a:pt x="646" y="69"/>
                    </a:lnTo>
                    <a:lnTo>
                      <a:pt x="644" y="69"/>
                    </a:lnTo>
                    <a:lnTo>
                      <a:pt x="637" y="69"/>
                    </a:lnTo>
                    <a:lnTo>
                      <a:pt x="634" y="68"/>
                    </a:lnTo>
                    <a:lnTo>
                      <a:pt x="634" y="64"/>
                    </a:lnTo>
                    <a:lnTo>
                      <a:pt x="632" y="62"/>
                    </a:lnTo>
                    <a:lnTo>
                      <a:pt x="630" y="62"/>
                    </a:lnTo>
                    <a:lnTo>
                      <a:pt x="626" y="64"/>
                    </a:lnTo>
                    <a:lnTo>
                      <a:pt x="616" y="64"/>
                    </a:lnTo>
                    <a:lnTo>
                      <a:pt x="610" y="68"/>
                    </a:lnTo>
                    <a:lnTo>
                      <a:pt x="609" y="69"/>
                    </a:lnTo>
                    <a:lnTo>
                      <a:pt x="607" y="69"/>
                    </a:lnTo>
                    <a:lnTo>
                      <a:pt x="600" y="69"/>
                    </a:lnTo>
                    <a:lnTo>
                      <a:pt x="598" y="69"/>
                    </a:lnTo>
                    <a:lnTo>
                      <a:pt x="592" y="64"/>
                    </a:lnTo>
                    <a:lnTo>
                      <a:pt x="587" y="60"/>
                    </a:lnTo>
                    <a:lnTo>
                      <a:pt x="582" y="60"/>
                    </a:lnTo>
                    <a:lnTo>
                      <a:pt x="580" y="60"/>
                    </a:lnTo>
                    <a:lnTo>
                      <a:pt x="578" y="62"/>
                    </a:lnTo>
                    <a:lnTo>
                      <a:pt x="578" y="59"/>
                    </a:lnTo>
                    <a:lnTo>
                      <a:pt x="580" y="57"/>
                    </a:lnTo>
                    <a:lnTo>
                      <a:pt x="582" y="55"/>
                    </a:lnTo>
                    <a:lnTo>
                      <a:pt x="587" y="50"/>
                    </a:lnTo>
                    <a:lnTo>
                      <a:pt x="589" y="48"/>
                    </a:lnTo>
                    <a:lnTo>
                      <a:pt x="589" y="46"/>
                    </a:lnTo>
                    <a:lnTo>
                      <a:pt x="585" y="46"/>
                    </a:lnTo>
                    <a:lnTo>
                      <a:pt x="578" y="50"/>
                    </a:lnTo>
                    <a:lnTo>
                      <a:pt x="564" y="60"/>
                    </a:lnTo>
                    <a:lnTo>
                      <a:pt x="557" y="62"/>
                    </a:lnTo>
                    <a:lnTo>
                      <a:pt x="551" y="66"/>
                    </a:lnTo>
                    <a:lnTo>
                      <a:pt x="542" y="66"/>
                    </a:lnTo>
                    <a:lnTo>
                      <a:pt x="541" y="68"/>
                    </a:lnTo>
                    <a:lnTo>
                      <a:pt x="541" y="66"/>
                    </a:lnTo>
                    <a:lnTo>
                      <a:pt x="541" y="64"/>
                    </a:lnTo>
                    <a:lnTo>
                      <a:pt x="541" y="60"/>
                    </a:lnTo>
                    <a:lnTo>
                      <a:pt x="539" y="59"/>
                    </a:lnTo>
                    <a:lnTo>
                      <a:pt x="528" y="66"/>
                    </a:lnTo>
                    <a:lnTo>
                      <a:pt x="525" y="66"/>
                    </a:lnTo>
                    <a:lnTo>
                      <a:pt x="523" y="66"/>
                    </a:lnTo>
                    <a:lnTo>
                      <a:pt x="521" y="64"/>
                    </a:lnTo>
                    <a:lnTo>
                      <a:pt x="546" y="43"/>
                    </a:lnTo>
                    <a:lnTo>
                      <a:pt x="551" y="41"/>
                    </a:lnTo>
                    <a:lnTo>
                      <a:pt x="559" y="34"/>
                    </a:lnTo>
                    <a:lnTo>
                      <a:pt x="557" y="34"/>
                    </a:lnTo>
                    <a:lnTo>
                      <a:pt x="553" y="32"/>
                    </a:lnTo>
                    <a:lnTo>
                      <a:pt x="546" y="32"/>
                    </a:lnTo>
                    <a:lnTo>
                      <a:pt x="541" y="30"/>
                    </a:lnTo>
                    <a:lnTo>
                      <a:pt x="537" y="30"/>
                    </a:lnTo>
                    <a:lnTo>
                      <a:pt x="534" y="32"/>
                    </a:lnTo>
                    <a:lnTo>
                      <a:pt x="532" y="32"/>
                    </a:lnTo>
                    <a:lnTo>
                      <a:pt x="528" y="30"/>
                    </a:lnTo>
                    <a:lnTo>
                      <a:pt x="526" y="28"/>
                    </a:lnTo>
                    <a:lnTo>
                      <a:pt x="516" y="23"/>
                    </a:lnTo>
                    <a:lnTo>
                      <a:pt x="516" y="21"/>
                    </a:lnTo>
                    <a:lnTo>
                      <a:pt x="509" y="19"/>
                    </a:lnTo>
                    <a:lnTo>
                      <a:pt x="501" y="18"/>
                    </a:lnTo>
                    <a:lnTo>
                      <a:pt x="500" y="19"/>
                    </a:lnTo>
                    <a:lnTo>
                      <a:pt x="496" y="19"/>
                    </a:lnTo>
                    <a:lnTo>
                      <a:pt x="494" y="19"/>
                    </a:lnTo>
                    <a:lnTo>
                      <a:pt x="494" y="19"/>
                    </a:lnTo>
                    <a:lnTo>
                      <a:pt x="494" y="18"/>
                    </a:lnTo>
                    <a:lnTo>
                      <a:pt x="489" y="16"/>
                    </a:lnTo>
                    <a:lnTo>
                      <a:pt x="484" y="16"/>
                    </a:lnTo>
                    <a:lnTo>
                      <a:pt x="484" y="16"/>
                    </a:lnTo>
                    <a:lnTo>
                      <a:pt x="482" y="16"/>
                    </a:lnTo>
                    <a:lnTo>
                      <a:pt x="478" y="10"/>
                    </a:lnTo>
                    <a:lnTo>
                      <a:pt x="478" y="9"/>
                    </a:lnTo>
                    <a:lnTo>
                      <a:pt x="475" y="0"/>
                    </a:lnTo>
                    <a:lnTo>
                      <a:pt x="471" y="0"/>
                    </a:lnTo>
                    <a:lnTo>
                      <a:pt x="471" y="10"/>
                    </a:lnTo>
                    <a:lnTo>
                      <a:pt x="30" y="10"/>
                    </a:lnTo>
                    <a:lnTo>
                      <a:pt x="32" y="12"/>
                    </a:lnTo>
                    <a:lnTo>
                      <a:pt x="34" y="14"/>
                    </a:lnTo>
                    <a:lnTo>
                      <a:pt x="35" y="14"/>
                    </a:lnTo>
                    <a:lnTo>
                      <a:pt x="37" y="16"/>
                    </a:lnTo>
                    <a:lnTo>
                      <a:pt x="39" y="16"/>
                    </a:lnTo>
                    <a:lnTo>
                      <a:pt x="39" y="18"/>
                    </a:lnTo>
                    <a:lnTo>
                      <a:pt x="37" y="16"/>
                    </a:lnTo>
                    <a:lnTo>
                      <a:pt x="35" y="16"/>
                    </a:lnTo>
                    <a:lnTo>
                      <a:pt x="35" y="19"/>
                    </a:lnTo>
                    <a:lnTo>
                      <a:pt x="35" y="21"/>
                    </a:lnTo>
                    <a:lnTo>
                      <a:pt x="34" y="21"/>
                    </a:lnTo>
                    <a:lnTo>
                      <a:pt x="34" y="21"/>
                    </a:lnTo>
                    <a:lnTo>
                      <a:pt x="35" y="23"/>
                    </a:lnTo>
                    <a:lnTo>
                      <a:pt x="37" y="25"/>
                    </a:lnTo>
                    <a:lnTo>
                      <a:pt x="39" y="30"/>
                    </a:lnTo>
                    <a:lnTo>
                      <a:pt x="39" y="39"/>
                    </a:lnTo>
                    <a:lnTo>
                      <a:pt x="37" y="39"/>
                    </a:lnTo>
                    <a:lnTo>
                      <a:pt x="37" y="37"/>
                    </a:lnTo>
                    <a:lnTo>
                      <a:pt x="35" y="35"/>
                    </a:lnTo>
                    <a:lnTo>
                      <a:pt x="34" y="37"/>
                    </a:lnTo>
                    <a:lnTo>
                      <a:pt x="32" y="41"/>
                    </a:lnTo>
                    <a:lnTo>
                      <a:pt x="30" y="43"/>
                    </a:lnTo>
                    <a:lnTo>
                      <a:pt x="28" y="44"/>
                    </a:lnTo>
                    <a:lnTo>
                      <a:pt x="30" y="44"/>
                    </a:lnTo>
                    <a:lnTo>
                      <a:pt x="28" y="46"/>
                    </a:lnTo>
                    <a:lnTo>
                      <a:pt x="26" y="48"/>
                    </a:lnTo>
                    <a:lnTo>
                      <a:pt x="26" y="44"/>
                    </a:lnTo>
                    <a:lnTo>
                      <a:pt x="30" y="37"/>
                    </a:lnTo>
                    <a:lnTo>
                      <a:pt x="32" y="35"/>
                    </a:lnTo>
                    <a:lnTo>
                      <a:pt x="32" y="35"/>
                    </a:lnTo>
                    <a:lnTo>
                      <a:pt x="32" y="32"/>
                    </a:lnTo>
                    <a:lnTo>
                      <a:pt x="32" y="30"/>
                    </a:lnTo>
                    <a:lnTo>
                      <a:pt x="28" y="30"/>
                    </a:lnTo>
                    <a:lnTo>
                      <a:pt x="25" y="28"/>
                    </a:lnTo>
                    <a:lnTo>
                      <a:pt x="14" y="28"/>
                    </a:lnTo>
                    <a:lnTo>
                      <a:pt x="1" y="23"/>
                    </a:lnTo>
                    <a:lnTo>
                      <a:pt x="1" y="25"/>
                    </a:lnTo>
                    <a:lnTo>
                      <a:pt x="0" y="28"/>
                    </a:lnTo>
                    <a:lnTo>
                      <a:pt x="0" y="30"/>
                    </a:lnTo>
                    <a:lnTo>
                      <a:pt x="1" y="35"/>
                    </a:lnTo>
                    <a:lnTo>
                      <a:pt x="5" y="37"/>
                    </a:lnTo>
                    <a:lnTo>
                      <a:pt x="9" y="57"/>
                    </a:lnTo>
                    <a:lnTo>
                      <a:pt x="10" y="57"/>
                    </a:lnTo>
                    <a:lnTo>
                      <a:pt x="10" y="55"/>
                    </a:lnTo>
                    <a:lnTo>
                      <a:pt x="12" y="57"/>
                    </a:lnTo>
                    <a:lnTo>
                      <a:pt x="12" y="59"/>
                    </a:lnTo>
                    <a:lnTo>
                      <a:pt x="10" y="59"/>
                    </a:lnTo>
                    <a:lnTo>
                      <a:pt x="10" y="62"/>
                    </a:lnTo>
                    <a:lnTo>
                      <a:pt x="10" y="62"/>
                    </a:lnTo>
                    <a:lnTo>
                      <a:pt x="12" y="62"/>
                    </a:lnTo>
                    <a:lnTo>
                      <a:pt x="14" y="62"/>
                    </a:lnTo>
                    <a:lnTo>
                      <a:pt x="14" y="62"/>
                    </a:lnTo>
                    <a:lnTo>
                      <a:pt x="14" y="69"/>
                    </a:lnTo>
                    <a:lnTo>
                      <a:pt x="14" y="69"/>
                    </a:lnTo>
                    <a:lnTo>
                      <a:pt x="12" y="69"/>
                    </a:lnTo>
                    <a:lnTo>
                      <a:pt x="12" y="66"/>
                    </a:lnTo>
                    <a:lnTo>
                      <a:pt x="10" y="66"/>
                    </a:lnTo>
                    <a:lnTo>
                      <a:pt x="12" y="71"/>
                    </a:lnTo>
                    <a:lnTo>
                      <a:pt x="14" y="73"/>
                    </a:lnTo>
                    <a:lnTo>
                      <a:pt x="19" y="73"/>
                    </a:lnTo>
                    <a:lnTo>
                      <a:pt x="23" y="76"/>
                    </a:lnTo>
                    <a:lnTo>
                      <a:pt x="23" y="76"/>
                    </a:lnTo>
                    <a:lnTo>
                      <a:pt x="19" y="75"/>
                    </a:lnTo>
                    <a:lnTo>
                      <a:pt x="14" y="76"/>
                    </a:lnTo>
                    <a:lnTo>
                      <a:pt x="14" y="76"/>
                    </a:lnTo>
                    <a:lnTo>
                      <a:pt x="12" y="85"/>
                    </a:lnTo>
                    <a:lnTo>
                      <a:pt x="14" y="85"/>
                    </a:lnTo>
                    <a:lnTo>
                      <a:pt x="12" y="87"/>
                    </a:lnTo>
                    <a:lnTo>
                      <a:pt x="14" y="91"/>
                    </a:lnTo>
                    <a:lnTo>
                      <a:pt x="12" y="93"/>
                    </a:lnTo>
                    <a:lnTo>
                      <a:pt x="9" y="135"/>
                    </a:lnTo>
                    <a:lnTo>
                      <a:pt x="9" y="135"/>
                    </a:lnTo>
                    <a:lnTo>
                      <a:pt x="9" y="135"/>
                    </a:lnTo>
                    <a:lnTo>
                      <a:pt x="9" y="137"/>
                    </a:lnTo>
                    <a:lnTo>
                      <a:pt x="7" y="139"/>
                    </a:lnTo>
                    <a:lnTo>
                      <a:pt x="5" y="143"/>
                    </a:lnTo>
                    <a:lnTo>
                      <a:pt x="5" y="150"/>
                    </a:lnTo>
                    <a:lnTo>
                      <a:pt x="10" y="182"/>
                    </a:lnTo>
                    <a:lnTo>
                      <a:pt x="10" y="194"/>
                    </a:lnTo>
                    <a:lnTo>
                      <a:pt x="7" y="200"/>
                    </a:lnTo>
                    <a:lnTo>
                      <a:pt x="7" y="205"/>
                    </a:lnTo>
                    <a:lnTo>
                      <a:pt x="9" y="207"/>
                    </a:lnTo>
                    <a:lnTo>
                      <a:pt x="16" y="218"/>
                    </a:lnTo>
                    <a:lnTo>
                      <a:pt x="16" y="219"/>
                    </a:lnTo>
                    <a:lnTo>
                      <a:pt x="16" y="225"/>
                    </a:lnTo>
                    <a:lnTo>
                      <a:pt x="18" y="235"/>
                    </a:lnTo>
                    <a:lnTo>
                      <a:pt x="28" y="246"/>
                    </a:lnTo>
                    <a:lnTo>
                      <a:pt x="28" y="248"/>
                    </a:lnTo>
                    <a:lnTo>
                      <a:pt x="28" y="250"/>
                    </a:lnTo>
                    <a:lnTo>
                      <a:pt x="28" y="251"/>
                    </a:lnTo>
                    <a:lnTo>
                      <a:pt x="32" y="253"/>
                    </a:lnTo>
                    <a:lnTo>
                      <a:pt x="34" y="253"/>
                    </a:lnTo>
                    <a:lnTo>
                      <a:pt x="34" y="253"/>
                    </a:lnTo>
                    <a:lnTo>
                      <a:pt x="35" y="255"/>
                    </a:lnTo>
                    <a:lnTo>
                      <a:pt x="35" y="253"/>
                    </a:lnTo>
                    <a:lnTo>
                      <a:pt x="35" y="253"/>
                    </a:lnTo>
                    <a:lnTo>
                      <a:pt x="35" y="248"/>
                    </a:lnTo>
                    <a:lnTo>
                      <a:pt x="41" y="250"/>
                    </a:lnTo>
                    <a:lnTo>
                      <a:pt x="44" y="250"/>
                    </a:lnTo>
                    <a:lnTo>
                      <a:pt x="43" y="251"/>
                    </a:lnTo>
                    <a:lnTo>
                      <a:pt x="41" y="251"/>
                    </a:lnTo>
                    <a:lnTo>
                      <a:pt x="39" y="253"/>
                    </a:lnTo>
                    <a:lnTo>
                      <a:pt x="39" y="255"/>
                    </a:lnTo>
                    <a:lnTo>
                      <a:pt x="43" y="260"/>
                    </a:lnTo>
                    <a:lnTo>
                      <a:pt x="43" y="262"/>
                    </a:lnTo>
                    <a:lnTo>
                      <a:pt x="37" y="259"/>
                    </a:lnTo>
                    <a:lnTo>
                      <a:pt x="37" y="257"/>
                    </a:lnTo>
                    <a:lnTo>
                      <a:pt x="35" y="257"/>
                    </a:lnTo>
                    <a:lnTo>
                      <a:pt x="35" y="259"/>
                    </a:lnTo>
                    <a:lnTo>
                      <a:pt x="39" y="269"/>
                    </a:lnTo>
                    <a:lnTo>
                      <a:pt x="41" y="273"/>
                    </a:lnTo>
                    <a:lnTo>
                      <a:pt x="44" y="273"/>
                    </a:lnTo>
                    <a:lnTo>
                      <a:pt x="46" y="276"/>
                    </a:lnTo>
                    <a:lnTo>
                      <a:pt x="46" y="278"/>
                    </a:lnTo>
                    <a:lnTo>
                      <a:pt x="44" y="280"/>
                    </a:lnTo>
                    <a:lnTo>
                      <a:pt x="46" y="285"/>
                    </a:lnTo>
                    <a:lnTo>
                      <a:pt x="60" y="303"/>
                    </a:lnTo>
                    <a:lnTo>
                      <a:pt x="62" y="303"/>
                    </a:lnTo>
                    <a:lnTo>
                      <a:pt x="62" y="307"/>
                    </a:lnTo>
                    <a:lnTo>
                      <a:pt x="64" y="309"/>
                    </a:lnTo>
                    <a:lnTo>
                      <a:pt x="66" y="310"/>
                    </a:lnTo>
                    <a:lnTo>
                      <a:pt x="66" y="310"/>
                    </a:lnTo>
                    <a:lnTo>
                      <a:pt x="66" y="312"/>
                    </a:lnTo>
                    <a:lnTo>
                      <a:pt x="68" y="319"/>
                    </a:lnTo>
                    <a:lnTo>
                      <a:pt x="68" y="321"/>
                    </a:lnTo>
                    <a:lnTo>
                      <a:pt x="75" y="323"/>
                    </a:lnTo>
                    <a:lnTo>
                      <a:pt x="78" y="325"/>
                    </a:lnTo>
                    <a:lnTo>
                      <a:pt x="80" y="323"/>
                    </a:lnTo>
                    <a:lnTo>
                      <a:pt x="82" y="323"/>
                    </a:lnTo>
                    <a:lnTo>
                      <a:pt x="87" y="326"/>
                    </a:lnTo>
                    <a:lnTo>
                      <a:pt x="89" y="328"/>
                    </a:lnTo>
                    <a:lnTo>
                      <a:pt x="94" y="330"/>
                    </a:lnTo>
                    <a:lnTo>
                      <a:pt x="96" y="332"/>
                    </a:lnTo>
                    <a:lnTo>
                      <a:pt x="96" y="330"/>
                    </a:lnTo>
                    <a:lnTo>
                      <a:pt x="98" y="330"/>
                    </a:lnTo>
                    <a:lnTo>
                      <a:pt x="100" y="330"/>
                    </a:lnTo>
                    <a:lnTo>
                      <a:pt x="101" y="332"/>
                    </a:lnTo>
                    <a:lnTo>
                      <a:pt x="101" y="335"/>
                    </a:lnTo>
                    <a:lnTo>
                      <a:pt x="101" y="335"/>
                    </a:lnTo>
                    <a:lnTo>
                      <a:pt x="107" y="337"/>
                    </a:lnTo>
                    <a:lnTo>
                      <a:pt x="118" y="348"/>
                    </a:lnTo>
                    <a:lnTo>
                      <a:pt x="119" y="350"/>
                    </a:lnTo>
                    <a:lnTo>
                      <a:pt x="121" y="360"/>
                    </a:lnTo>
                    <a:lnTo>
                      <a:pt x="157" y="357"/>
                    </a:lnTo>
                    <a:lnTo>
                      <a:pt x="159" y="359"/>
                    </a:lnTo>
                    <a:lnTo>
                      <a:pt x="219" y="382"/>
                    </a:lnTo>
                    <a:lnTo>
                      <a:pt x="262" y="382"/>
                    </a:lnTo>
                    <a:lnTo>
                      <a:pt x="262" y="373"/>
                    </a:lnTo>
                    <a:lnTo>
                      <a:pt x="289" y="373"/>
                    </a:lnTo>
                    <a:lnTo>
                      <a:pt x="293" y="375"/>
                    </a:lnTo>
                    <a:lnTo>
                      <a:pt x="294" y="378"/>
                    </a:lnTo>
                    <a:lnTo>
                      <a:pt x="298" y="380"/>
                    </a:lnTo>
                    <a:lnTo>
                      <a:pt x="301" y="384"/>
                    </a:lnTo>
                    <a:lnTo>
                      <a:pt x="316" y="394"/>
                    </a:lnTo>
                    <a:lnTo>
                      <a:pt x="319" y="409"/>
                    </a:lnTo>
                    <a:lnTo>
                      <a:pt x="335" y="423"/>
                    </a:lnTo>
                    <a:lnTo>
                      <a:pt x="343" y="425"/>
                    </a:lnTo>
                    <a:lnTo>
                      <a:pt x="351" y="410"/>
                    </a:lnTo>
                    <a:lnTo>
                      <a:pt x="353" y="409"/>
                    </a:lnTo>
                    <a:lnTo>
                      <a:pt x="357" y="410"/>
                    </a:lnTo>
                    <a:lnTo>
                      <a:pt x="369" y="409"/>
                    </a:lnTo>
                    <a:lnTo>
                      <a:pt x="382" y="423"/>
                    </a:lnTo>
                    <a:lnTo>
                      <a:pt x="387" y="435"/>
                    </a:lnTo>
                    <a:lnTo>
                      <a:pt x="393" y="441"/>
                    </a:lnTo>
                    <a:lnTo>
                      <a:pt x="396" y="446"/>
                    </a:lnTo>
                    <a:lnTo>
                      <a:pt x="400" y="450"/>
                    </a:lnTo>
                    <a:lnTo>
                      <a:pt x="405" y="464"/>
                    </a:lnTo>
                    <a:lnTo>
                      <a:pt x="410" y="471"/>
                    </a:lnTo>
                    <a:lnTo>
                      <a:pt x="414" y="475"/>
                    </a:lnTo>
                    <a:lnTo>
                      <a:pt x="419" y="475"/>
                    </a:lnTo>
                    <a:lnTo>
                      <a:pt x="423" y="476"/>
                    </a:lnTo>
                    <a:lnTo>
                      <a:pt x="430" y="478"/>
                    </a:lnTo>
                    <a:lnTo>
                      <a:pt x="435" y="480"/>
                    </a:lnTo>
                    <a:lnTo>
                      <a:pt x="441" y="480"/>
                    </a:lnTo>
                    <a:lnTo>
                      <a:pt x="441" y="480"/>
                    </a:lnTo>
                    <a:lnTo>
                      <a:pt x="441" y="480"/>
                    </a:lnTo>
                    <a:lnTo>
                      <a:pt x="439" y="475"/>
                    </a:lnTo>
                    <a:lnTo>
                      <a:pt x="437" y="473"/>
                    </a:lnTo>
                    <a:lnTo>
                      <a:pt x="435" y="462"/>
                    </a:lnTo>
                    <a:lnTo>
                      <a:pt x="437" y="462"/>
                    </a:lnTo>
                    <a:lnTo>
                      <a:pt x="437" y="459"/>
                    </a:lnTo>
                    <a:lnTo>
                      <a:pt x="437" y="459"/>
                    </a:lnTo>
                    <a:lnTo>
                      <a:pt x="435" y="457"/>
                    </a:lnTo>
                    <a:lnTo>
                      <a:pt x="434" y="457"/>
                    </a:lnTo>
                    <a:lnTo>
                      <a:pt x="435" y="457"/>
                    </a:lnTo>
                    <a:lnTo>
                      <a:pt x="437" y="457"/>
                    </a:lnTo>
                    <a:lnTo>
                      <a:pt x="437" y="457"/>
                    </a:lnTo>
                    <a:lnTo>
                      <a:pt x="439" y="455"/>
                    </a:lnTo>
                    <a:lnTo>
                      <a:pt x="439" y="450"/>
                    </a:lnTo>
                    <a:lnTo>
                      <a:pt x="437" y="446"/>
                    </a:lnTo>
                    <a:lnTo>
                      <a:pt x="443" y="446"/>
                    </a:lnTo>
                    <a:lnTo>
                      <a:pt x="444" y="443"/>
                    </a:lnTo>
                    <a:lnTo>
                      <a:pt x="443" y="443"/>
                    </a:lnTo>
                    <a:lnTo>
                      <a:pt x="443" y="443"/>
                    </a:lnTo>
                    <a:lnTo>
                      <a:pt x="443" y="441"/>
                    </a:lnTo>
                    <a:lnTo>
                      <a:pt x="444" y="441"/>
                    </a:lnTo>
                    <a:lnTo>
                      <a:pt x="446" y="441"/>
                    </a:lnTo>
                    <a:lnTo>
                      <a:pt x="448" y="439"/>
                    </a:lnTo>
                    <a:lnTo>
                      <a:pt x="448" y="437"/>
                    </a:lnTo>
                    <a:lnTo>
                      <a:pt x="448" y="437"/>
                    </a:lnTo>
                    <a:lnTo>
                      <a:pt x="451" y="435"/>
                    </a:lnTo>
                    <a:lnTo>
                      <a:pt x="451" y="435"/>
                    </a:lnTo>
                    <a:lnTo>
                      <a:pt x="453" y="434"/>
                    </a:lnTo>
                    <a:lnTo>
                      <a:pt x="451" y="434"/>
                    </a:lnTo>
                    <a:lnTo>
                      <a:pt x="451" y="432"/>
                    </a:lnTo>
                    <a:lnTo>
                      <a:pt x="451" y="430"/>
                    </a:lnTo>
                    <a:lnTo>
                      <a:pt x="453" y="432"/>
                    </a:lnTo>
                    <a:lnTo>
                      <a:pt x="453" y="432"/>
                    </a:lnTo>
                    <a:lnTo>
                      <a:pt x="453" y="432"/>
                    </a:lnTo>
                    <a:lnTo>
                      <a:pt x="453" y="430"/>
                    </a:lnTo>
                    <a:lnTo>
                      <a:pt x="455" y="430"/>
                    </a:lnTo>
                    <a:lnTo>
                      <a:pt x="455" y="430"/>
                    </a:lnTo>
                    <a:lnTo>
                      <a:pt x="455" y="432"/>
                    </a:lnTo>
                    <a:lnTo>
                      <a:pt x="457" y="432"/>
                    </a:lnTo>
                    <a:lnTo>
                      <a:pt x="457" y="432"/>
                    </a:lnTo>
                    <a:lnTo>
                      <a:pt x="457" y="430"/>
                    </a:lnTo>
                    <a:lnTo>
                      <a:pt x="459" y="430"/>
                    </a:lnTo>
                    <a:lnTo>
                      <a:pt x="459" y="432"/>
                    </a:lnTo>
                    <a:lnTo>
                      <a:pt x="464" y="430"/>
                    </a:lnTo>
                    <a:lnTo>
                      <a:pt x="464" y="430"/>
                    </a:lnTo>
                    <a:lnTo>
                      <a:pt x="464" y="432"/>
                    </a:lnTo>
                    <a:lnTo>
                      <a:pt x="457" y="434"/>
                    </a:lnTo>
                    <a:lnTo>
                      <a:pt x="457" y="435"/>
                    </a:lnTo>
                    <a:lnTo>
                      <a:pt x="457" y="435"/>
                    </a:lnTo>
                    <a:lnTo>
                      <a:pt x="473" y="426"/>
                    </a:lnTo>
                    <a:lnTo>
                      <a:pt x="475" y="421"/>
                    </a:lnTo>
                    <a:lnTo>
                      <a:pt x="475" y="412"/>
                    </a:lnTo>
                    <a:lnTo>
                      <a:pt x="476" y="410"/>
                    </a:lnTo>
                    <a:lnTo>
                      <a:pt x="476" y="410"/>
                    </a:lnTo>
                    <a:lnTo>
                      <a:pt x="478" y="410"/>
                    </a:lnTo>
                    <a:lnTo>
                      <a:pt x="478" y="414"/>
                    </a:lnTo>
                    <a:lnTo>
                      <a:pt x="480" y="414"/>
                    </a:lnTo>
                    <a:lnTo>
                      <a:pt x="480" y="414"/>
                    </a:lnTo>
                    <a:lnTo>
                      <a:pt x="478" y="416"/>
                    </a:lnTo>
                    <a:lnTo>
                      <a:pt x="478" y="416"/>
                    </a:lnTo>
                    <a:lnTo>
                      <a:pt x="487" y="412"/>
                    </a:lnTo>
                    <a:lnTo>
                      <a:pt x="501" y="410"/>
                    </a:lnTo>
                    <a:lnTo>
                      <a:pt x="517" y="414"/>
                    </a:lnTo>
                    <a:lnTo>
                      <a:pt x="519" y="412"/>
                    </a:lnTo>
                    <a:lnTo>
                      <a:pt x="519" y="410"/>
                    </a:lnTo>
                    <a:lnTo>
                      <a:pt x="521" y="410"/>
                    </a:lnTo>
                    <a:lnTo>
                      <a:pt x="523" y="410"/>
                    </a:lnTo>
                    <a:lnTo>
                      <a:pt x="528" y="412"/>
                    </a:lnTo>
                    <a:lnTo>
                      <a:pt x="530" y="414"/>
                    </a:lnTo>
                    <a:lnTo>
                      <a:pt x="532" y="414"/>
                    </a:lnTo>
                    <a:lnTo>
                      <a:pt x="535" y="419"/>
                    </a:lnTo>
                    <a:lnTo>
                      <a:pt x="539" y="419"/>
                    </a:lnTo>
                    <a:lnTo>
                      <a:pt x="539" y="421"/>
                    </a:lnTo>
                    <a:lnTo>
                      <a:pt x="541" y="421"/>
                    </a:lnTo>
                    <a:lnTo>
                      <a:pt x="544" y="419"/>
                    </a:lnTo>
                    <a:lnTo>
                      <a:pt x="546" y="421"/>
                    </a:lnTo>
                    <a:lnTo>
                      <a:pt x="546" y="421"/>
                    </a:lnTo>
                    <a:lnTo>
                      <a:pt x="551" y="421"/>
                    </a:lnTo>
                    <a:lnTo>
                      <a:pt x="553" y="419"/>
                    </a:lnTo>
                    <a:lnTo>
                      <a:pt x="553" y="418"/>
                    </a:lnTo>
                    <a:lnTo>
                      <a:pt x="553" y="418"/>
                    </a:lnTo>
                    <a:lnTo>
                      <a:pt x="553" y="416"/>
                    </a:lnTo>
                    <a:lnTo>
                      <a:pt x="555" y="416"/>
                    </a:lnTo>
                    <a:lnTo>
                      <a:pt x="557" y="418"/>
                    </a:lnTo>
                    <a:lnTo>
                      <a:pt x="560" y="419"/>
                    </a:lnTo>
                    <a:lnTo>
                      <a:pt x="564" y="425"/>
                    </a:lnTo>
                    <a:lnTo>
                      <a:pt x="567" y="423"/>
                    </a:lnTo>
                    <a:lnTo>
                      <a:pt x="567" y="421"/>
                    </a:lnTo>
                    <a:lnTo>
                      <a:pt x="566" y="419"/>
                    </a:lnTo>
                    <a:lnTo>
                      <a:pt x="562" y="418"/>
                    </a:lnTo>
                    <a:lnTo>
                      <a:pt x="559" y="414"/>
                    </a:lnTo>
                    <a:lnTo>
                      <a:pt x="560" y="414"/>
                    </a:lnTo>
                    <a:lnTo>
                      <a:pt x="560" y="410"/>
                    </a:lnTo>
                    <a:lnTo>
                      <a:pt x="564" y="409"/>
                    </a:lnTo>
                    <a:lnTo>
                      <a:pt x="564" y="405"/>
                    </a:lnTo>
                    <a:lnTo>
                      <a:pt x="564" y="403"/>
                    </a:lnTo>
                    <a:lnTo>
                      <a:pt x="564" y="403"/>
                    </a:lnTo>
                    <a:lnTo>
                      <a:pt x="560" y="405"/>
                    </a:lnTo>
                    <a:lnTo>
                      <a:pt x="559" y="407"/>
                    </a:lnTo>
                    <a:lnTo>
                      <a:pt x="557" y="407"/>
                    </a:lnTo>
                    <a:lnTo>
                      <a:pt x="557" y="403"/>
                    </a:lnTo>
                    <a:lnTo>
                      <a:pt x="555" y="403"/>
                    </a:lnTo>
                    <a:lnTo>
                      <a:pt x="555" y="403"/>
                    </a:lnTo>
                    <a:lnTo>
                      <a:pt x="553" y="405"/>
                    </a:lnTo>
                    <a:lnTo>
                      <a:pt x="550" y="405"/>
                    </a:lnTo>
                    <a:lnTo>
                      <a:pt x="548" y="403"/>
                    </a:lnTo>
                    <a:lnTo>
                      <a:pt x="548" y="400"/>
                    </a:lnTo>
                    <a:lnTo>
                      <a:pt x="551" y="398"/>
                    </a:lnTo>
                    <a:lnTo>
                      <a:pt x="560" y="401"/>
                    </a:lnTo>
                    <a:lnTo>
                      <a:pt x="564" y="400"/>
                    </a:lnTo>
                    <a:lnTo>
                      <a:pt x="566" y="400"/>
                    </a:lnTo>
                    <a:lnTo>
                      <a:pt x="569" y="398"/>
                    </a:lnTo>
                    <a:lnTo>
                      <a:pt x="582" y="400"/>
                    </a:lnTo>
                    <a:lnTo>
                      <a:pt x="584" y="398"/>
                    </a:lnTo>
                    <a:lnTo>
                      <a:pt x="585" y="389"/>
                    </a:lnTo>
                    <a:lnTo>
                      <a:pt x="587" y="398"/>
                    </a:lnTo>
                    <a:lnTo>
                      <a:pt x="585" y="401"/>
                    </a:lnTo>
                    <a:lnTo>
                      <a:pt x="587" y="401"/>
                    </a:lnTo>
                    <a:lnTo>
                      <a:pt x="596" y="400"/>
                    </a:lnTo>
                    <a:lnTo>
                      <a:pt x="598" y="396"/>
                    </a:lnTo>
                    <a:lnTo>
                      <a:pt x="600" y="396"/>
                    </a:lnTo>
                    <a:lnTo>
                      <a:pt x="601" y="396"/>
                    </a:lnTo>
                    <a:lnTo>
                      <a:pt x="601" y="396"/>
                    </a:lnTo>
                    <a:lnTo>
                      <a:pt x="601" y="396"/>
                    </a:lnTo>
                    <a:lnTo>
                      <a:pt x="600" y="398"/>
                    </a:lnTo>
                    <a:lnTo>
                      <a:pt x="612" y="396"/>
                    </a:lnTo>
                    <a:lnTo>
                      <a:pt x="614" y="398"/>
                    </a:lnTo>
                    <a:lnTo>
                      <a:pt x="614" y="398"/>
                    </a:lnTo>
                    <a:lnTo>
                      <a:pt x="612" y="398"/>
                    </a:lnTo>
                    <a:lnTo>
                      <a:pt x="612" y="400"/>
                    </a:lnTo>
                    <a:lnTo>
                      <a:pt x="625" y="405"/>
                    </a:lnTo>
                    <a:lnTo>
                      <a:pt x="628" y="410"/>
                    </a:lnTo>
                    <a:lnTo>
                      <a:pt x="630" y="410"/>
                    </a:lnTo>
                    <a:lnTo>
                      <a:pt x="637" y="409"/>
                    </a:lnTo>
                    <a:lnTo>
                      <a:pt x="642" y="407"/>
                    </a:lnTo>
                    <a:lnTo>
                      <a:pt x="644" y="407"/>
                    </a:lnTo>
                    <a:lnTo>
                      <a:pt x="644" y="407"/>
                    </a:lnTo>
                    <a:lnTo>
                      <a:pt x="644" y="405"/>
                    </a:lnTo>
                    <a:lnTo>
                      <a:pt x="646" y="405"/>
                    </a:lnTo>
                    <a:lnTo>
                      <a:pt x="648" y="405"/>
                    </a:lnTo>
                    <a:lnTo>
                      <a:pt x="653" y="405"/>
                    </a:lnTo>
                    <a:lnTo>
                      <a:pt x="657" y="410"/>
                    </a:lnTo>
                    <a:lnTo>
                      <a:pt x="659" y="412"/>
                    </a:lnTo>
                    <a:lnTo>
                      <a:pt x="659" y="414"/>
                    </a:lnTo>
                    <a:lnTo>
                      <a:pt x="660" y="416"/>
                    </a:lnTo>
                    <a:lnTo>
                      <a:pt x="666" y="421"/>
                    </a:lnTo>
                    <a:lnTo>
                      <a:pt x="669" y="421"/>
                    </a:lnTo>
                    <a:lnTo>
                      <a:pt x="669" y="423"/>
                    </a:lnTo>
                    <a:lnTo>
                      <a:pt x="669" y="446"/>
                    </a:lnTo>
                    <a:lnTo>
                      <a:pt x="669" y="446"/>
                    </a:lnTo>
                    <a:lnTo>
                      <a:pt x="671" y="446"/>
                    </a:lnTo>
                    <a:lnTo>
                      <a:pt x="671" y="443"/>
                    </a:lnTo>
                    <a:lnTo>
                      <a:pt x="673" y="443"/>
                    </a:lnTo>
                    <a:lnTo>
                      <a:pt x="673" y="444"/>
                    </a:lnTo>
                    <a:lnTo>
                      <a:pt x="671" y="451"/>
                    </a:lnTo>
                    <a:lnTo>
                      <a:pt x="673" y="453"/>
                    </a:lnTo>
                    <a:lnTo>
                      <a:pt x="678" y="462"/>
                    </a:lnTo>
                    <a:lnTo>
                      <a:pt x="678" y="462"/>
                    </a:lnTo>
                    <a:lnTo>
                      <a:pt x="680" y="462"/>
                    </a:lnTo>
                    <a:lnTo>
                      <a:pt x="682" y="468"/>
                    </a:lnTo>
                    <a:lnTo>
                      <a:pt x="682" y="466"/>
                    </a:lnTo>
                    <a:lnTo>
                      <a:pt x="684" y="468"/>
                    </a:lnTo>
                    <a:lnTo>
                      <a:pt x="682" y="469"/>
                    </a:lnTo>
                    <a:lnTo>
                      <a:pt x="685" y="478"/>
                    </a:lnTo>
                    <a:lnTo>
                      <a:pt x="687" y="480"/>
                    </a:lnTo>
                    <a:lnTo>
                      <a:pt x="691" y="480"/>
                    </a:lnTo>
                    <a:lnTo>
                      <a:pt x="692" y="482"/>
                    </a:lnTo>
                    <a:lnTo>
                      <a:pt x="694" y="489"/>
                    </a:lnTo>
                    <a:lnTo>
                      <a:pt x="694" y="493"/>
                    </a:lnTo>
                    <a:lnTo>
                      <a:pt x="694" y="493"/>
                    </a:lnTo>
                    <a:lnTo>
                      <a:pt x="696" y="494"/>
                    </a:lnTo>
                    <a:lnTo>
                      <a:pt x="703" y="493"/>
                    </a:lnTo>
                    <a:lnTo>
                      <a:pt x="707" y="491"/>
                    </a:lnTo>
                    <a:lnTo>
                      <a:pt x="709" y="493"/>
                    </a:lnTo>
                    <a:lnTo>
                      <a:pt x="710" y="491"/>
                    </a:lnTo>
                    <a:lnTo>
                      <a:pt x="709" y="489"/>
                    </a:lnTo>
                    <a:lnTo>
                      <a:pt x="712" y="476"/>
                    </a:lnTo>
                    <a:lnTo>
                      <a:pt x="712" y="462"/>
                    </a:lnTo>
                    <a:lnTo>
                      <a:pt x="703" y="441"/>
                    </a:lnTo>
                    <a:lnTo>
                      <a:pt x="703" y="432"/>
                    </a:lnTo>
                    <a:lnTo>
                      <a:pt x="689" y="394"/>
                    </a:lnTo>
                    <a:lnTo>
                      <a:pt x="691" y="393"/>
                    </a:lnTo>
                    <a:lnTo>
                      <a:pt x="691" y="389"/>
                    </a:lnTo>
                    <a:lnTo>
                      <a:pt x="700" y="369"/>
                    </a:lnTo>
                    <a:lnTo>
                      <a:pt x="700" y="368"/>
                    </a:lnTo>
                    <a:lnTo>
                      <a:pt x="700" y="368"/>
                    </a:lnTo>
                    <a:lnTo>
                      <a:pt x="700" y="366"/>
                    </a:lnTo>
                    <a:lnTo>
                      <a:pt x="703" y="366"/>
                    </a:lnTo>
                    <a:lnTo>
                      <a:pt x="703" y="366"/>
                    </a:lnTo>
                    <a:lnTo>
                      <a:pt x="705" y="364"/>
                    </a:lnTo>
                    <a:lnTo>
                      <a:pt x="703" y="360"/>
                    </a:lnTo>
                    <a:lnTo>
                      <a:pt x="703" y="359"/>
                    </a:lnTo>
                    <a:lnTo>
                      <a:pt x="703" y="359"/>
                    </a:lnTo>
                    <a:lnTo>
                      <a:pt x="712" y="359"/>
                    </a:lnTo>
                    <a:lnTo>
                      <a:pt x="714" y="359"/>
                    </a:lnTo>
                    <a:lnTo>
                      <a:pt x="719" y="353"/>
                    </a:lnTo>
                    <a:lnTo>
                      <a:pt x="721" y="353"/>
                    </a:lnTo>
                    <a:lnTo>
                      <a:pt x="723" y="351"/>
                    </a:lnTo>
                    <a:lnTo>
                      <a:pt x="723" y="350"/>
                    </a:lnTo>
                    <a:lnTo>
                      <a:pt x="725" y="350"/>
                    </a:lnTo>
                    <a:lnTo>
                      <a:pt x="726" y="348"/>
                    </a:lnTo>
                    <a:lnTo>
                      <a:pt x="728" y="346"/>
                    </a:lnTo>
                    <a:lnTo>
                      <a:pt x="726" y="344"/>
                    </a:lnTo>
                    <a:lnTo>
                      <a:pt x="728" y="343"/>
                    </a:lnTo>
                    <a:lnTo>
                      <a:pt x="730" y="339"/>
                    </a:lnTo>
                    <a:lnTo>
                      <a:pt x="734" y="337"/>
                    </a:lnTo>
                    <a:lnTo>
                      <a:pt x="737" y="335"/>
                    </a:lnTo>
                    <a:lnTo>
                      <a:pt x="737" y="334"/>
                    </a:lnTo>
                    <a:lnTo>
                      <a:pt x="744" y="332"/>
                    </a:lnTo>
                    <a:lnTo>
                      <a:pt x="750" y="330"/>
                    </a:lnTo>
                    <a:lnTo>
                      <a:pt x="750" y="328"/>
                    </a:lnTo>
                    <a:lnTo>
                      <a:pt x="753" y="323"/>
                    </a:lnTo>
                    <a:lnTo>
                      <a:pt x="762" y="319"/>
                    </a:lnTo>
                    <a:lnTo>
                      <a:pt x="767" y="319"/>
                    </a:lnTo>
                    <a:lnTo>
                      <a:pt x="773" y="316"/>
                    </a:lnTo>
                    <a:lnTo>
                      <a:pt x="773" y="314"/>
                    </a:lnTo>
                    <a:lnTo>
                      <a:pt x="773" y="312"/>
                    </a:lnTo>
                    <a:lnTo>
                      <a:pt x="769" y="312"/>
                    </a:lnTo>
                    <a:lnTo>
                      <a:pt x="769" y="312"/>
                    </a:lnTo>
                    <a:lnTo>
                      <a:pt x="767" y="312"/>
                    </a:lnTo>
                    <a:lnTo>
                      <a:pt x="767" y="312"/>
                    </a:lnTo>
                    <a:lnTo>
                      <a:pt x="767" y="310"/>
                    </a:lnTo>
                    <a:lnTo>
                      <a:pt x="769" y="309"/>
                    </a:lnTo>
                    <a:lnTo>
                      <a:pt x="771" y="309"/>
                    </a:lnTo>
                    <a:lnTo>
                      <a:pt x="771" y="307"/>
                    </a:lnTo>
                    <a:lnTo>
                      <a:pt x="771" y="305"/>
                    </a:lnTo>
                    <a:lnTo>
                      <a:pt x="766" y="303"/>
                    </a:lnTo>
                    <a:lnTo>
                      <a:pt x="769" y="303"/>
                    </a:lnTo>
                    <a:lnTo>
                      <a:pt x="771" y="301"/>
                    </a:lnTo>
                    <a:lnTo>
                      <a:pt x="773" y="303"/>
                    </a:lnTo>
                    <a:lnTo>
                      <a:pt x="773" y="303"/>
                    </a:lnTo>
                    <a:lnTo>
                      <a:pt x="775" y="305"/>
                    </a:lnTo>
                    <a:lnTo>
                      <a:pt x="776" y="305"/>
                    </a:lnTo>
                    <a:lnTo>
                      <a:pt x="778" y="305"/>
                    </a:lnTo>
                    <a:lnTo>
                      <a:pt x="782" y="301"/>
                    </a:lnTo>
                    <a:lnTo>
                      <a:pt x="784" y="300"/>
                    </a:lnTo>
                    <a:lnTo>
                      <a:pt x="784" y="296"/>
                    </a:lnTo>
                    <a:lnTo>
                      <a:pt x="782" y="294"/>
                    </a:lnTo>
                    <a:lnTo>
                      <a:pt x="778" y="298"/>
                    </a:lnTo>
                    <a:lnTo>
                      <a:pt x="778" y="298"/>
                    </a:lnTo>
                    <a:lnTo>
                      <a:pt x="778" y="296"/>
                    </a:lnTo>
                    <a:lnTo>
                      <a:pt x="778" y="293"/>
                    </a:lnTo>
                    <a:lnTo>
                      <a:pt x="771" y="294"/>
                    </a:lnTo>
                    <a:lnTo>
                      <a:pt x="769" y="294"/>
                    </a:lnTo>
                    <a:lnTo>
                      <a:pt x="767" y="287"/>
                    </a:lnTo>
                    <a:lnTo>
                      <a:pt x="769" y="287"/>
                    </a:lnTo>
                    <a:lnTo>
                      <a:pt x="769" y="291"/>
                    </a:lnTo>
                    <a:lnTo>
                      <a:pt x="771" y="291"/>
                    </a:lnTo>
                    <a:lnTo>
                      <a:pt x="773" y="291"/>
                    </a:lnTo>
                    <a:lnTo>
                      <a:pt x="776" y="289"/>
                    </a:lnTo>
                    <a:lnTo>
                      <a:pt x="778" y="289"/>
                    </a:lnTo>
                    <a:lnTo>
                      <a:pt x="778" y="289"/>
                    </a:lnTo>
                    <a:lnTo>
                      <a:pt x="780" y="289"/>
                    </a:lnTo>
                    <a:lnTo>
                      <a:pt x="782" y="289"/>
                    </a:lnTo>
                    <a:lnTo>
                      <a:pt x="782" y="291"/>
                    </a:lnTo>
                    <a:lnTo>
                      <a:pt x="782" y="291"/>
                    </a:lnTo>
                    <a:lnTo>
                      <a:pt x="780" y="284"/>
                    </a:lnTo>
                    <a:lnTo>
                      <a:pt x="780" y="284"/>
                    </a:lnTo>
                    <a:lnTo>
                      <a:pt x="780" y="278"/>
                    </a:lnTo>
                    <a:lnTo>
                      <a:pt x="780" y="275"/>
                    </a:lnTo>
                    <a:lnTo>
                      <a:pt x="775" y="273"/>
                    </a:lnTo>
                    <a:lnTo>
                      <a:pt x="775" y="273"/>
                    </a:lnTo>
                    <a:lnTo>
                      <a:pt x="775" y="275"/>
                    </a:lnTo>
                    <a:lnTo>
                      <a:pt x="771" y="273"/>
                    </a:lnTo>
                    <a:lnTo>
                      <a:pt x="771" y="271"/>
                    </a:lnTo>
                    <a:lnTo>
                      <a:pt x="775" y="271"/>
                    </a:lnTo>
                    <a:lnTo>
                      <a:pt x="775" y="271"/>
                    </a:lnTo>
                    <a:lnTo>
                      <a:pt x="775" y="269"/>
                    </a:lnTo>
                    <a:lnTo>
                      <a:pt x="773" y="269"/>
                    </a:lnTo>
                    <a:lnTo>
                      <a:pt x="773" y="268"/>
                    </a:lnTo>
                    <a:lnTo>
                      <a:pt x="773" y="266"/>
                    </a:lnTo>
                    <a:lnTo>
                      <a:pt x="775" y="266"/>
                    </a:lnTo>
                    <a:lnTo>
                      <a:pt x="775" y="266"/>
                    </a:lnTo>
                    <a:lnTo>
                      <a:pt x="775" y="262"/>
                    </a:lnTo>
                    <a:lnTo>
                      <a:pt x="773" y="262"/>
                    </a:lnTo>
                    <a:lnTo>
                      <a:pt x="773" y="259"/>
                    </a:lnTo>
                    <a:lnTo>
                      <a:pt x="773" y="259"/>
                    </a:lnTo>
                    <a:lnTo>
                      <a:pt x="775" y="255"/>
                    </a:lnTo>
                    <a:lnTo>
                      <a:pt x="775" y="253"/>
                    </a:lnTo>
                    <a:lnTo>
                      <a:pt x="773" y="251"/>
                    </a:lnTo>
                    <a:lnTo>
                      <a:pt x="766" y="250"/>
                    </a:lnTo>
                    <a:lnTo>
                      <a:pt x="762" y="246"/>
                    </a:lnTo>
                    <a:lnTo>
                      <a:pt x="759" y="244"/>
                    </a:lnTo>
                    <a:lnTo>
                      <a:pt x="757" y="243"/>
                    </a:lnTo>
                    <a:lnTo>
                      <a:pt x="757" y="243"/>
                    </a:lnTo>
                    <a:lnTo>
                      <a:pt x="759" y="241"/>
                    </a:lnTo>
                    <a:lnTo>
                      <a:pt x="760" y="241"/>
                    </a:lnTo>
                    <a:lnTo>
                      <a:pt x="760" y="241"/>
                    </a:lnTo>
                    <a:lnTo>
                      <a:pt x="759" y="243"/>
                    </a:lnTo>
                    <a:lnTo>
                      <a:pt x="760" y="243"/>
                    </a:lnTo>
                    <a:lnTo>
                      <a:pt x="766" y="246"/>
                    </a:lnTo>
                    <a:lnTo>
                      <a:pt x="766" y="246"/>
                    </a:lnTo>
                    <a:lnTo>
                      <a:pt x="767" y="246"/>
                    </a:lnTo>
                    <a:lnTo>
                      <a:pt x="769" y="248"/>
                    </a:lnTo>
                    <a:lnTo>
                      <a:pt x="771" y="250"/>
                    </a:lnTo>
                    <a:lnTo>
                      <a:pt x="773" y="250"/>
                    </a:lnTo>
                    <a:lnTo>
                      <a:pt x="773" y="246"/>
                    </a:lnTo>
                    <a:lnTo>
                      <a:pt x="769" y="243"/>
                    </a:lnTo>
                    <a:lnTo>
                      <a:pt x="771" y="243"/>
                    </a:lnTo>
                    <a:lnTo>
                      <a:pt x="771" y="243"/>
                    </a:lnTo>
                    <a:lnTo>
                      <a:pt x="771" y="237"/>
                    </a:lnTo>
                    <a:lnTo>
                      <a:pt x="771" y="230"/>
                    </a:lnTo>
                    <a:lnTo>
                      <a:pt x="771" y="228"/>
                    </a:lnTo>
                    <a:lnTo>
                      <a:pt x="773" y="226"/>
                    </a:lnTo>
                    <a:lnTo>
                      <a:pt x="776" y="223"/>
                    </a:lnTo>
                    <a:lnTo>
                      <a:pt x="778" y="219"/>
                    </a:lnTo>
                    <a:lnTo>
                      <a:pt x="780" y="221"/>
                    </a:lnTo>
                    <a:lnTo>
                      <a:pt x="780" y="221"/>
                    </a:lnTo>
                    <a:lnTo>
                      <a:pt x="780" y="221"/>
                    </a:lnTo>
                    <a:lnTo>
                      <a:pt x="778" y="225"/>
                    </a:lnTo>
                    <a:lnTo>
                      <a:pt x="778" y="225"/>
                    </a:lnTo>
                    <a:lnTo>
                      <a:pt x="776" y="226"/>
                    </a:lnTo>
                    <a:lnTo>
                      <a:pt x="776" y="228"/>
                    </a:lnTo>
                    <a:lnTo>
                      <a:pt x="776" y="230"/>
                    </a:lnTo>
                    <a:lnTo>
                      <a:pt x="776" y="232"/>
                    </a:lnTo>
                    <a:lnTo>
                      <a:pt x="775" y="234"/>
                    </a:lnTo>
                    <a:lnTo>
                      <a:pt x="775" y="234"/>
                    </a:lnTo>
                    <a:lnTo>
                      <a:pt x="776" y="234"/>
                    </a:lnTo>
                    <a:lnTo>
                      <a:pt x="776" y="235"/>
                    </a:lnTo>
                    <a:lnTo>
                      <a:pt x="776" y="239"/>
                    </a:lnTo>
                    <a:lnTo>
                      <a:pt x="776" y="241"/>
                    </a:lnTo>
                    <a:lnTo>
                      <a:pt x="775" y="241"/>
                    </a:lnTo>
                    <a:lnTo>
                      <a:pt x="775" y="243"/>
                    </a:lnTo>
                    <a:lnTo>
                      <a:pt x="775" y="244"/>
                    </a:lnTo>
                    <a:lnTo>
                      <a:pt x="776" y="246"/>
                    </a:lnTo>
                    <a:lnTo>
                      <a:pt x="780" y="246"/>
                    </a:lnTo>
                    <a:lnTo>
                      <a:pt x="780" y="248"/>
                    </a:lnTo>
                    <a:lnTo>
                      <a:pt x="782" y="250"/>
                    </a:lnTo>
                    <a:lnTo>
                      <a:pt x="782" y="251"/>
                    </a:lnTo>
                    <a:lnTo>
                      <a:pt x="784" y="253"/>
                    </a:lnTo>
                    <a:lnTo>
                      <a:pt x="784" y="253"/>
                    </a:lnTo>
                    <a:lnTo>
                      <a:pt x="784" y="255"/>
                    </a:lnTo>
                    <a:lnTo>
                      <a:pt x="782" y="255"/>
                    </a:lnTo>
                    <a:lnTo>
                      <a:pt x="778" y="264"/>
                    </a:lnTo>
                    <a:lnTo>
                      <a:pt x="780" y="269"/>
                    </a:lnTo>
                    <a:lnTo>
                      <a:pt x="780" y="269"/>
                    </a:lnTo>
                    <a:lnTo>
                      <a:pt x="782" y="269"/>
                    </a:lnTo>
                    <a:lnTo>
                      <a:pt x="784" y="269"/>
                    </a:lnTo>
                    <a:lnTo>
                      <a:pt x="791" y="251"/>
                    </a:lnTo>
                    <a:lnTo>
                      <a:pt x="791" y="250"/>
                    </a:lnTo>
                    <a:lnTo>
                      <a:pt x="792" y="246"/>
                    </a:lnTo>
                    <a:lnTo>
                      <a:pt x="794" y="241"/>
                    </a:lnTo>
                    <a:lnTo>
                      <a:pt x="785" y="223"/>
                    </a:lnTo>
                    <a:lnTo>
                      <a:pt x="785" y="221"/>
                    </a:lnTo>
                    <a:lnTo>
                      <a:pt x="789" y="225"/>
                    </a:lnTo>
                    <a:lnTo>
                      <a:pt x="792" y="226"/>
                    </a:lnTo>
                    <a:lnTo>
                      <a:pt x="794" y="228"/>
                    </a:lnTo>
                    <a:lnTo>
                      <a:pt x="796" y="228"/>
                    </a:lnTo>
                    <a:lnTo>
                      <a:pt x="796" y="232"/>
                    </a:lnTo>
                    <a:lnTo>
                      <a:pt x="798" y="232"/>
                    </a:lnTo>
                    <a:lnTo>
                      <a:pt x="805" y="221"/>
                    </a:lnTo>
                    <a:lnTo>
                      <a:pt x="805" y="219"/>
                    </a:lnTo>
                    <a:lnTo>
                      <a:pt x="807" y="219"/>
                    </a:lnTo>
                    <a:lnTo>
                      <a:pt x="809" y="218"/>
                    </a:lnTo>
                    <a:lnTo>
                      <a:pt x="809" y="212"/>
                    </a:lnTo>
                    <a:lnTo>
                      <a:pt x="809" y="212"/>
                    </a:lnTo>
                    <a:lnTo>
                      <a:pt x="810" y="212"/>
                    </a:lnTo>
                    <a:lnTo>
                      <a:pt x="810" y="212"/>
                    </a:lnTo>
                    <a:lnTo>
                      <a:pt x="812" y="207"/>
                    </a:lnTo>
                    <a:lnTo>
                      <a:pt x="812" y="205"/>
                    </a:lnTo>
                    <a:lnTo>
                      <a:pt x="810" y="203"/>
                    </a:lnTo>
                    <a:lnTo>
                      <a:pt x="809" y="201"/>
                    </a:lnTo>
                    <a:lnTo>
                      <a:pt x="807" y="201"/>
                    </a:lnTo>
                    <a:lnTo>
                      <a:pt x="807" y="200"/>
                    </a:lnTo>
                    <a:lnTo>
                      <a:pt x="812" y="193"/>
                    </a:lnTo>
                    <a:lnTo>
                      <a:pt x="814" y="193"/>
                    </a:lnTo>
                    <a:lnTo>
                      <a:pt x="816" y="191"/>
                    </a:lnTo>
                    <a:lnTo>
                      <a:pt x="826" y="187"/>
                    </a:lnTo>
                    <a:lnTo>
                      <a:pt x="826" y="185"/>
                    </a:lnTo>
                    <a:lnTo>
                      <a:pt x="830" y="184"/>
                    </a:lnTo>
                    <a:lnTo>
                      <a:pt x="834" y="185"/>
                    </a:lnTo>
                    <a:lnTo>
                      <a:pt x="851" y="182"/>
                    </a:lnTo>
                    <a:lnTo>
                      <a:pt x="853" y="180"/>
                    </a:lnTo>
                    <a:lnTo>
                      <a:pt x="855" y="176"/>
                    </a:lnTo>
                    <a:lnTo>
                      <a:pt x="855" y="175"/>
                    </a:lnTo>
                    <a:lnTo>
                      <a:pt x="857" y="176"/>
                    </a:lnTo>
                    <a:lnTo>
                      <a:pt x="857" y="178"/>
                    </a:lnTo>
                    <a:lnTo>
                      <a:pt x="859" y="178"/>
                    </a:lnTo>
                    <a:lnTo>
                      <a:pt x="860" y="178"/>
                    </a:lnTo>
                    <a:lnTo>
                      <a:pt x="864" y="176"/>
                    </a:lnTo>
                    <a:lnTo>
                      <a:pt x="866" y="176"/>
                    </a:lnTo>
                    <a:lnTo>
                      <a:pt x="866" y="178"/>
                    </a:lnTo>
                    <a:lnTo>
                      <a:pt x="867" y="178"/>
                    </a:lnTo>
                    <a:lnTo>
                      <a:pt x="871" y="176"/>
                    </a:lnTo>
                    <a:lnTo>
                      <a:pt x="873" y="178"/>
                    </a:lnTo>
                    <a:lnTo>
                      <a:pt x="876" y="175"/>
                    </a:lnTo>
                    <a:lnTo>
                      <a:pt x="876" y="175"/>
                    </a:lnTo>
                    <a:lnTo>
                      <a:pt x="876" y="171"/>
                    </a:lnTo>
                    <a:lnTo>
                      <a:pt x="876" y="169"/>
                    </a:lnTo>
                    <a:lnTo>
                      <a:pt x="875" y="169"/>
                    </a:lnTo>
                    <a:lnTo>
                      <a:pt x="875" y="173"/>
                    </a:lnTo>
                    <a:lnTo>
                      <a:pt x="875" y="175"/>
                    </a:lnTo>
                    <a:lnTo>
                      <a:pt x="873" y="175"/>
                    </a:lnTo>
                    <a:lnTo>
                      <a:pt x="867" y="173"/>
                    </a:lnTo>
                    <a:lnTo>
                      <a:pt x="866" y="169"/>
                    </a:lnTo>
                    <a:lnTo>
                      <a:pt x="864" y="169"/>
                    </a:lnTo>
                    <a:lnTo>
                      <a:pt x="864" y="166"/>
                    </a:lnTo>
                    <a:lnTo>
                      <a:pt x="862" y="164"/>
                    </a:lnTo>
                    <a:lnTo>
                      <a:pt x="860" y="162"/>
                    </a:lnTo>
                    <a:lnTo>
                      <a:pt x="860" y="162"/>
                    </a:lnTo>
                    <a:lnTo>
                      <a:pt x="860" y="160"/>
                    </a:lnTo>
                    <a:lnTo>
                      <a:pt x="860" y="160"/>
                    </a:lnTo>
                    <a:lnTo>
                      <a:pt x="862" y="159"/>
                    </a:lnTo>
                    <a:lnTo>
                      <a:pt x="862" y="157"/>
                    </a:lnTo>
                    <a:lnTo>
                      <a:pt x="864" y="157"/>
                    </a:lnTo>
                    <a:lnTo>
                      <a:pt x="860" y="150"/>
                    </a:lnTo>
                    <a:lnTo>
                      <a:pt x="862" y="146"/>
                    </a:lnTo>
                    <a:lnTo>
                      <a:pt x="867" y="143"/>
                    </a:lnTo>
                    <a:lnTo>
                      <a:pt x="871" y="135"/>
                    </a:lnTo>
                    <a:lnTo>
                      <a:pt x="873" y="132"/>
                    </a:lnTo>
                    <a:lnTo>
                      <a:pt x="875" y="130"/>
                    </a:lnTo>
                    <a:lnTo>
                      <a:pt x="876" y="128"/>
                    </a:lnTo>
                    <a:lnTo>
                      <a:pt x="878" y="128"/>
                    </a:lnTo>
                    <a:lnTo>
                      <a:pt x="878" y="132"/>
                    </a:lnTo>
                    <a:lnTo>
                      <a:pt x="878" y="132"/>
                    </a:lnTo>
                    <a:lnTo>
                      <a:pt x="880" y="130"/>
                    </a:lnTo>
                    <a:lnTo>
                      <a:pt x="880" y="126"/>
                    </a:lnTo>
                    <a:lnTo>
                      <a:pt x="882" y="126"/>
                    </a:lnTo>
                    <a:lnTo>
                      <a:pt x="882" y="128"/>
                    </a:lnTo>
                    <a:lnTo>
                      <a:pt x="884" y="128"/>
                    </a:lnTo>
                    <a:lnTo>
                      <a:pt x="885" y="128"/>
                    </a:lnTo>
                    <a:lnTo>
                      <a:pt x="885" y="126"/>
                    </a:lnTo>
                    <a:lnTo>
                      <a:pt x="887" y="125"/>
                    </a:lnTo>
                    <a:lnTo>
                      <a:pt x="889" y="125"/>
                    </a:lnTo>
                    <a:lnTo>
                      <a:pt x="889" y="125"/>
                    </a:lnTo>
                    <a:lnTo>
                      <a:pt x="891" y="123"/>
                    </a:lnTo>
                    <a:lnTo>
                      <a:pt x="891" y="121"/>
                    </a:lnTo>
                    <a:lnTo>
                      <a:pt x="892" y="119"/>
                    </a:lnTo>
                    <a:lnTo>
                      <a:pt x="892" y="116"/>
                    </a:lnTo>
                    <a:lnTo>
                      <a:pt x="894" y="114"/>
                    </a:lnTo>
                    <a:lnTo>
                      <a:pt x="894" y="114"/>
                    </a:lnTo>
                    <a:lnTo>
                      <a:pt x="896" y="114"/>
                    </a:lnTo>
                    <a:lnTo>
                      <a:pt x="896" y="116"/>
                    </a:lnTo>
                    <a:lnTo>
                      <a:pt x="896" y="118"/>
                    </a:lnTo>
                    <a:lnTo>
                      <a:pt x="898" y="118"/>
                    </a:lnTo>
                    <a:lnTo>
                      <a:pt x="900" y="118"/>
                    </a:lnTo>
                    <a:lnTo>
                      <a:pt x="901" y="119"/>
                    </a:lnTo>
                    <a:lnTo>
                      <a:pt x="903" y="119"/>
                    </a:lnTo>
                    <a:lnTo>
                      <a:pt x="905" y="118"/>
                    </a:lnTo>
                    <a:lnTo>
                      <a:pt x="907" y="116"/>
                    </a:lnTo>
                    <a:lnTo>
                      <a:pt x="909" y="116"/>
                    </a:lnTo>
                    <a:lnTo>
                      <a:pt x="910" y="116"/>
                    </a:lnTo>
                    <a:lnTo>
                      <a:pt x="910" y="114"/>
                    </a:lnTo>
                    <a:lnTo>
                      <a:pt x="916" y="112"/>
                    </a:lnTo>
                    <a:lnTo>
                      <a:pt x="916" y="112"/>
                    </a:lnTo>
                    <a:lnTo>
                      <a:pt x="917" y="112"/>
                    </a:lnTo>
                    <a:lnTo>
                      <a:pt x="919" y="110"/>
                    </a:lnTo>
                    <a:lnTo>
                      <a:pt x="921" y="110"/>
                    </a:lnTo>
                    <a:lnTo>
                      <a:pt x="923" y="109"/>
                    </a:lnTo>
                    <a:lnTo>
                      <a:pt x="925" y="107"/>
                    </a:lnTo>
                    <a:lnTo>
                      <a:pt x="923" y="10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4" name="Freeform 1851">
                <a:extLst>
                  <a:ext uri="{FF2B5EF4-FFF2-40B4-BE49-F238E27FC236}">
                    <a16:creationId xmlns:a16="http://schemas.microsoft.com/office/drawing/2014/main" id="{CC88656B-42CF-9545-BA82-22E39462D115}"/>
                  </a:ext>
                </a:extLst>
              </p:cNvPr>
              <p:cNvSpPr>
                <a:spLocks/>
              </p:cNvSpPr>
              <p:nvPr/>
            </p:nvSpPr>
            <p:spPr bwMode="auto">
              <a:xfrm>
                <a:off x="702" y="1806"/>
                <a:ext cx="925" cy="494"/>
              </a:xfrm>
              <a:custGeom>
                <a:avLst/>
                <a:gdLst>
                  <a:gd name="T0" fmla="*/ 901 w 925"/>
                  <a:gd name="T1" fmla="*/ 50 h 494"/>
                  <a:gd name="T2" fmla="*/ 864 w 925"/>
                  <a:gd name="T3" fmla="*/ 96 h 494"/>
                  <a:gd name="T4" fmla="*/ 775 w 925"/>
                  <a:gd name="T5" fmla="*/ 125 h 494"/>
                  <a:gd name="T6" fmla="*/ 757 w 925"/>
                  <a:gd name="T7" fmla="*/ 141 h 494"/>
                  <a:gd name="T8" fmla="*/ 680 w 925"/>
                  <a:gd name="T9" fmla="*/ 178 h 494"/>
                  <a:gd name="T10" fmla="*/ 669 w 925"/>
                  <a:gd name="T11" fmla="*/ 155 h 494"/>
                  <a:gd name="T12" fmla="*/ 653 w 925"/>
                  <a:gd name="T13" fmla="*/ 126 h 494"/>
                  <a:gd name="T14" fmla="*/ 650 w 925"/>
                  <a:gd name="T15" fmla="*/ 93 h 494"/>
                  <a:gd name="T16" fmla="*/ 625 w 925"/>
                  <a:gd name="T17" fmla="*/ 107 h 494"/>
                  <a:gd name="T18" fmla="*/ 614 w 925"/>
                  <a:gd name="T19" fmla="*/ 155 h 494"/>
                  <a:gd name="T20" fmla="*/ 589 w 925"/>
                  <a:gd name="T21" fmla="*/ 105 h 494"/>
                  <a:gd name="T22" fmla="*/ 637 w 925"/>
                  <a:gd name="T23" fmla="*/ 84 h 494"/>
                  <a:gd name="T24" fmla="*/ 646 w 925"/>
                  <a:gd name="T25" fmla="*/ 69 h 494"/>
                  <a:gd name="T26" fmla="*/ 592 w 925"/>
                  <a:gd name="T27" fmla="*/ 64 h 494"/>
                  <a:gd name="T28" fmla="*/ 557 w 925"/>
                  <a:gd name="T29" fmla="*/ 62 h 494"/>
                  <a:gd name="T30" fmla="*/ 559 w 925"/>
                  <a:gd name="T31" fmla="*/ 34 h 494"/>
                  <a:gd name="T32" fmla="*/ 500 w 925"/>
                  <a:gd name="T33" fmla="*/ 19 h 494"/>
                  <a:gd name="T34" fmla="*/ 30 w 925"/>
                  <a:gd name="T35" fmla="*/ 10 h 494"/>
                  <a:gd name="T36" fmla="*/ 37 w 925"/>
                  <a:gd name="T37" fmla="*/ 25 h 494"/>
                  <a:gd name="T38" fmla="*/ 30 w 925"/>
                  <a:gd name="T39" fmla="*/ 37 h 494"/>
                  <a:gd name="T40" fmla="*/ 9 w 925"/>
                  <a:gd name="T41" fmla="*/ 57 h 494"/>
                  <a:gd name="T42" fmla="*/ 12 w 925"/>
                  <a:gd name="T43" fmla="*/ 66 h 494"/>
                  <a:gd name="T44" fmla="*/ 12 w 925"/>
                  <a:gd name="T45" fmla="*/ 93 h 494"/>
                  <a:gd name="T46" fmla="*/ 16 w 925"/>
                  <a:gd name="T47" fmla="*/ 219 h 494"/>
                  <a:gd name="T48" fmla="*/ 41 w 925"/>
                  <a:gd name="T49" fmla="*/ 250 h 494"/>
                  <a:gd name="T50" fmla="*/ 44 w 925"/>
                  <a:gd name="T51" fmla="*/ 273 h 494"/>
                  <a:gd name="T52" fmla="*/ 75 w 925"/>
                  <a:gd name="T53" fmla="*/ 323 h 494"/>
                  <a:gd name="T54" fmla="*/ 107 w 925"/>
                  <a:gd name="T55" fmla="*/ 337 h 494"/>
                  <a:gd name="T56" fmla="*/ 316 w 925"/>
                  <a:gd name="T57" fmla="*/ 394 h 494"/>
                  <a:gd name="T58" fmla="*/ 410 w 925"/>
                  <a:gd name="T59" fmla="*/ 471 h 494"/>
                  <a:gd name="T60" fmla="*/ 437 w 925"/>
                  <a:gd name="T61" fmla="*/ 459 h 494"/>
                  <a:gd name="T62" fmla="*/ 444 w 925"/>
                  <a:gd name="T63" fmla="*/ 441 h 494"/>
                  <a:gd name="T64" fmla="*/ 453 w 925"/>
                  <a:gd name="T65" fmla="*/ 430 h 494"/>
                  <a:gd name="T66" fmla="*/ 457 w 925"/>
                  <a:gd name="T67" fmla="*/ 435 h 494"/>
                  <a:gd name="T68" fmla="*/ 517 w 925"/>
                  <a:gd name="T69" fmla="*/ 414 h 494"/>
                  <a:gd name="T70" fmla="*/ 546 w 925"/>
                  <a:gd name="T71" fmla="*/ 421 h 494"/>
                  <a:gd name="T72" fmla="*/ 559 w 925"/>
                  <a:gd name="T73" fmla="*/ 414 h 494"/>
                  <a:gd name="T74" fmla="*/ 550 w 925"/>
                  <a:gd name="T75" fmla="*/ 405 h 494"/>
                  <a:gd name="T76" fmla="*/ 596 w 925"/>
                  <a:gd name="T77" fmla="*/ 400 h 494"/>
                  <a:gd name="T78" fmla="*/ 630 w 925"/>
                  <a:gd name="T79" fmla="*/ 410 h 494"/>
                  <a:gd name="T80" fmla="*/ 669 w 925"/>
                  <a:gd name="T81" fmla="*/ 421 h 494"/>
                  <a:gd name="T82" fmla="*/ 682 w 925"/>
                  <a:gd name="T83" fmla="*/ 466 h 494"/>
                  <a:gd name="T84" fmla="*/ 710 w 925"/>
                  <a:gd name="T85" fmla="*/ 491 h 494"/>
                  <a:gd name="T86" fmla="*/ 703 w 925"/>
                  <a:gd name="T87" fmla="*/ 366 h 494"/>
                  <a:gd name="T88" fmla="*/ 726 w 925"/>
                  <a:gd name="T89" fmla="*/ 344 h 494"/>
                  <a:gd name="T90" fmla="*/ 773 w 925"/>
                  <a:gd name="T91" fmla="*/ 312 h 494"/>
                  <a:gd name="T92" fmla="*/ 773 w 925"/>
                  <a:gd name="T93" fmla="*/ 303 h 494"/>
                  <a:gd name="T94" fmla="*/ 767 w 925"/>
                  <a:gd name="T95" fmla="*/ 287 h 494"/>
                  <a:gd name="T96" fmla="*/ 780 w 925"/>
                  <a:gd name="T97" fmla="*/ 278 h 494"/>
                  <a:gd name="T98" fmla="*/ 775 w 925"/>
                  <a:gd name="T99" fmla="*/ 266 h 494"/>
                  <a:gd name="T100" fmla="*/ 760 w 925"/>
                  <a:gd name="T101" fmla="*/ 241 h 494"/>
                  <a:gd name="T102" fmla="*/ 771 w 925"/>
                  <a:gd name="T103" fmla="*/ 237 h 494"/>
                  <a:gd name="T104" fmla="*/ 776 w 925"/>
                  <a:gd name="T105" fmla="*/ 232 h 494"/>
                  <a:gd name="T106" fmla="*/ 782 w 925"/>
                  <a:gd name="T107" fmla="*/ 251 h 494"/>
                  <a:gd name="T108" fmla="*/ 785 w 925"/>
                  <a:gd name="T109" fmla="*/ 223 h 494"/>
                  <a:gd name="T110" fmla="*/ 810 w 925"/>
                  <a:gd name="T111" fmla="*/ 212 h 494"/>
                  <a:gd name="T112" fmla="*/ 834 w 925"/>
                  <a:gd name="T113" fmla="*/ 185 h 494"/>
                  <a:gd name="T114" fmla="*/ 873 w 925"/>
                  <a:gd name="T115" fmla="*/ 178 h 494"/>
                  <a:gd name="T116" fmla="*/ 860 w 925"/>
                  <a:gd name="T117" fmla="*/ 162 h 494"/>
                  <a:gd name="T118" fmla="*/ 878 w 925"/>
                  <a:gd name="T119" fmla="*/ 128 h 494"/>
                  <a:gd name="T120" fmla="*/ 891 w 925"/>
                  <a:gd name="T121" fmla="*/ 121 h 494"/>
                  <a:gd name="T122" fmla="*/ 909 w 925"/>
                  <a:gd name="T123" fmla="*/ 11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494">
                    <a:moveTo>
                      <a:pt x="923" y="107"/>
                    </a:moveTo>
                    <a:lnTo>
                      <a:pt x="921" y="105"/>
                    </a:lnTo>
                    <a:lnTo>
                      <a:pt x="921" y="105"/>
                    </a:lnTo>
                    <a:lnTo>
                      <a:pt x="923" y="103"/>
                    </a:lnTo>
                    <a:lnTo>
                      <a:pt x="923" y="98"/>
                    </a:lnTo>
                    <a:lnTo>
                      <a:pt x="921" y="100"/>
                    </a:lnTo>
                    <a:lnTo>
                      <a:pt x="921" y="100"/>
                    </a:lnTo>
                    <a:lnTo>
                      <a:pt x="917" y="100"/>
                    </a:lnTo>
                    <a:lnTo>
                      <a:pt x="916" y="98"/>
                    </a:lnTo>
                    <a:lnTo>
                      <a:pt x="914" y="94"/>
                    </a:lnTo>
                    <a:lnTo>
                      <a:pt x="914" y="91"/>
                    </a:lnTo>
                    <a:lnTo>
                      <a:pt x="910" y="87"/>
                    </a:lnTo>
                    <a:lnTo>
                      <a:pt x="910" y="57"/>
                    </a:lnTo>
                    <a:lnTo>
                      <a:pt x="901" y="50"/>
                    </a:lnTo>
                    <a:lnTo>
                      <a:pt x="900" y="50"/>
                    </a:lnTo>
                    <a:lnTo>
                      <a:pt x="898" y="51"/>
                    </a:lnTo>
                    <a:lnTo>
                      <a:pt x="892" y="53"/>
                    </a:lnTo>
                    <a:lnTo>
                      <a:pt x="889" y="51"/>
                    </a:lnTo>
                    <a:lnTo>
                      <a:pt x="887" y="50"/>
                    </a:lnTo>
                    <a:lnTo>
                      <a:pt x="885" y="48"/>
                    </a:lnTo>
                    <a:lnTo>
                      <a:pt x="884" y="46"/>
                    </a:lnTo>
                    <a:lnTo>
                      <a:pt x="882" y="48"/>
                    </a:lnTo>
                    <a:lnTo>
                      <a:pt x="869" y="78"/>
                    </a:lnTo>
                    <a:lnTo>
                      <a:pt x="867" y="89"/>
                    </a:lnTo>
                    <a:lnTo>
                      <a:pt x="864" y="93"/>
                    </a:lnTo>
                    <a:lnTo>
                      <a:pt x="864" y="94"/>
                    </a:lnTo>
                    <a:lnTo>
                      <a:pt x="866" y="96"/>
                    </a:lnTo>
                    <a:lnTo>
                      <a:pt x="864" y="96"/>
                    </a:lnTo>
                    <a:lnTo>
                      <a:pt x="862" y="94"/>
                    </a:lnTo>
                    <a:lnTo>
                      <a:pt x="862" y="96"/>
                    </a:lnTo>
                    <a:lnTo>
                      <a:pt x="862" y="98"/>
                    </a:lnTo>
                    <a:lnTo>
                      <a:pt x="859" y="96"/>
                    </a:lnTo>
                    <a:lnTo>
                      <a:pt x="855" y="98"/>
                    </a:lnTo>
                    <a:lnTo>
                      <a:pt x="853" y="98"/>
                    </a:lnTo>
                    <a:lnTo>
                      <a:pt x="851" y="100"/>
                    </a:lnTo>
                    <a:lnTo>
                      <a:pt x="850" y="103"/>
                    </a:lnTo>
                    <a:lnTo>
                      <a:pt x="794" y="103"/>
                    </a:lnTo>
                    <a:lnTo>
                      <a:pt x="784" y="110"/>
                    </a:lnTo>
                    <a:lnTo>
                      <a:pt x="780" y="118"/>
                    </a:lnTo>
                    <a:lnTo>
                      <a:pt x="775" y="121"/>
                    </a:lnTo>
                    <a:lnTo>
                      <a:pt x="773" y="123"/>
                    </a:lnTo>
                    <a:lnTo>
                      <a:pt x="775" y="125"/>
                    </a:lnTo>
                    <a:lnTo>
                      <a:pt x="776" y="125"/>
                    </a:lnTo>
                    <a:lnTo>
                      <a:pt x="776" y="125"/>
                    </a:lnTo>
                    <a:lnTo>
                      <a:pt x="776" y="126"/>
                    </a:lnTo>
                    <a:lnTo>
                      <a:pt x="776" y="128"/>
                    </a:lnTo>
                    <a:lnTo>
                      <a:pt x="775" y="126"/>
                    </a:lnTo>
                    <a:lnTo>
                      <a:pt x="775" y="128"/>
                    </a:lnTo>
                    <a:lnTo>
                      <a:pt x="775" y="128"/>
                    </a:lnTo>
                    <a:lnTo>
                      <a:pt x="776" y="130"/>
                    </a:lnTo>
                    <a:lnTo>
                      <a:pt x="776" y="134"/>
                    </a:lnTo>
                    <a:lnTo>
                      <a:pt x="776" y="135"/>
                    </a:lnTo>
                    <a:lnTo>
                      <a:pt x="771" y="135"/>
                    </a:lnTo>
                    <a:lnTo>
                      <a:pt x="766" y="141"/>
                    </a:lnTo>
                    <a:lnTo>
                      <a:pt x="764" y="141"/>
                    </a:lnTo>
                    <a:lnTo>
                      <a:pt x="757" y="141"/>
                    </a:lnTo>
                    <a:lnTo>
                      <a:pt x="757" y="141"/>
                    </a:lnTo>
                    <a:lnTo>
                      <a:pt x="753" y="143"/>
                    </a:lnTo>
                    <a:lnTo>
                      <a:pt x="751" y="139"/>
                    </a:lnTo>
                    <a:lnTo>
                      <a:pt x="744" y="139"/>
                    </a:lnTo>
                    <a:lnTo>
                      <a:pt x="730" y="143"/>
                    </a:lnTo>
                    <a:lnTo>
                      <a:pt x="734" y="151"/>
                    </a:lnTo>
                    <a:lnTo>
                      <a:pt x="728" y="155"/>
                    </a:lnTo>
                    <a:lnTo>
                      <a:pt x="728" y="157"/>
                    </a:lnTo>
                    <a:lnTo>
                      <a:pt x="726" y="157"/>
                    </a:lnTo>
                    <a:lnTo>
                      <a:pt x="726" y="157"/>
                    </a:lnTo>
                    <a:lnTo>
                      <a:pt x="716" y="166"/>
                    </a:lnTo>
                    <a:lnTo>
                      <a:pt x="712" y="166"/>
                    </a:lnTo>
                    <a:lnTo>
                      <a:pt x="685" y="178"/>
                    </a:lnTo>
                    <a:lnTo>
                      <a:pt x="680" y="178"/>
                    </a:lnTo>
                    <a:lnTo>
                      <a:pt x="675" y="180"/>
                    </a:lnTo>
                    <a:lnTo>
                      <a:pt x="669" y="180"/>
                    </a:lnTo>
                    <a:lnTo>
                      <a:pt x="669" y="178"/>
                    </a:lnTo>
                    <a:lnTo>
                      <a:pt x="667" y="178"/>
                    </a:lnTo>
                    <a:lnTo>
                      <a:pt x="666" y="178"/>
                    </a:lnTo>
                    <a:lnTo>
                      <a:pt x="664" y="176"/>
                    </a:lnTo>
                    <a:lnTo>
                      <a:pt x="659" y="175"/>
                    </a:lnTo>
                    <a:lnTo>
                      <a:pt x="664" y="169"/>
                    </a:lnTo>
                    <a:lnTo>
                      <a:pt x="664" y="166"/>
                    </a:lnTo>
                    <a:lnTo>
                      <a:pt x="666" y="162"/>
                    </a:lnTo>
                    <a:lnTo>
                      <a:pt x="667" y="160"/>
                    </a:lnTo>
                    <a:lnTo>
                      <a:pt x="667" y="159"/>
                    </a:lnTo>
                    <a:lnTo>
                      <a:pt x="667" y="157"/>
                    </a:lnTo>
                    <a:lnTo>
                      <a:pt x="669" y="155"/>
                    </a:lnTo>
                    <a:lnTo>
                      <a:pt x="673" y="155"/>
                    </a:lnTo>
                    <a:lnTo>
                      <a:pt x="676" y="146"/>
                    </a:lnTo>
                    <a:lnTo>
                      <a:pt x="675" y="146"/>
                    </a:lnTo>
                    <a:lnTo>
                      <a:pt x="673" y="143"/>
                    </a:lnTo>
                    <a:lnTo>
                      <a:pt x="673" y="134"/>
                    </a:lnTo>
                    <a:lnTo>
                      <a:pt x="667" y="123"/>
                    </a:lnTo>
                    <a:lnTo>
                      <a:pt x="666" y="125"/>
                    </a:lnTo>
                    <a:lnTo>
                      <a:pt x="660" y="126"/>
                    </a:lnTo>
                    <a:lnTo>
                      <a:pt x="660" y="126"/>
                    </a:lnTo>
                    <a:lnTo>
                      <a:pt x="659" y="132"/>
                    </a:lnTo>
                    <a:lnTo>
                      <a:pt x="653" y="134"/>
                    </a:lnTo>
                    <a:lnTo>
                      <a:pt x="651" y="132"/>
                    </a:lnTo>
                    <a:lnTo>
                      <a:pt x="651" y="132"/>
                    </a:lnTo>
                    <a:lnTo>
                      <a:pt x="653" y="126"/>
                    </a:lnTo>
                    <a:lnTo>
                      <a:pt x="657" y="123"/>
                    </a:lnTo>
                    <a:lnTo>
                      <a:pt x="659" y="119"/>
                    </a:lnTo>
                    <a:lnTo>
                      <a:pt x="660" y="118"/>
                    </a:lnTo>
                    <a:lnTo>
                      <a:pt x="660" y="116"/>
                    </a:lnTo>
                    <a:lnTo>
                      <a:pt x="660" y="107"/>
                    </a:lnTo>
                    <a:lnTo>
                      <a:pt x="659" y="105"/>
                    </a:lnTo>
                    <a:lnTo>
                      <a:pt x="659" y="103"/>
                    </a:lnTo>
                    <a:lnTo>
                      <a:pt x="660" y="101"/>
                    </a:lnTo>
                    <a:lnTo>
                      <a:pt x="660" y="101"/>
                    </a:lnTo>
                    <a:lnTo>
                      <a:pt x="659" y="98"/>
                    </a:lnTo>
                    <a:lnTo>
                      <a:pt x="657" y="96"/>
                    </a:lnTo>
                    <a:lnTo>
                      <a:pt x="651" y="94"/>
                    </a:lnTo>
                    <a:lnTo>
                      <a:pt x="650" y="93"/>
                    </a:lnTo>
                    <a:lnTo>
                      <a:pt x="650" y="93"/>
                    </a:lnTo>
                    <a:lnTo>
                      <a:pt x="646" y="89"/>
                    </a:lnTo>
                    <a:lnTo>
                      <a:pt x="644" y="89"/>
                    </a:lnTo>
                    <a:lnTo>
                      <a:pt x="642" y="89"/>
                    </a:lnTo>
                    <a:lnTo>
                      <a:pt x="641" y="87"/>
                    </a:lnTo>
                    <a:lnTo>
                      <a:pt x="637" y="87"/>
                    </a:lnTo>
                    <a:lnTo>
                      <a:pt x="634" y="87"/>
                    </a:lnTo>
                    <a:lnTo>
                      <a:pt x="634" y="89"/>
                    </a:lnTo>
                    <a:lnTo>
                      <a:pt x="634" y="93"/>
                    </a:lnTo>
                    <a:lnTo>
                      <a:pt x="635" y="94"/>
                    </a:lnTo>
                    <a:lnTo>
                      <a:pt x="634" y="94"/>
                    </a:lnTo>
                    <a:lnTo>
                      <a:pt x="628" y="98"/>
                    </a:lnTo>
                    <a:lnTo>
                      <a:pt x="626" y="105"/>
                    </a:lnTo>
                    <a:lnTo>
                      <a:pt x="625" y="105"/>
                    </a:lnTo>
                    <a:lnTo>
                      <a:pt x="625" y="107"/>
                    </a:lnTo>
                    <a:lnTo>
                      <a:pt x="625" y="105"/>
                    </a:lnTo>
                    <a:lnTo>
                      <a:pt x="623" y="101"/>
                    </a:lnTo>
                    <a:lnTo>
                      <a:pt x="623" y="100"/>
                    </a:lnTo>
                    <a:lnTo>
                      <a:pt x="621" y="101"/>
                    </a:lnTo>
                    <a:lnTo>
                      <a:pt x="619" y="103"/>
                    </a:lnTo>
                    <a:lnTo>
                      <a:pt x="616" y="105"/>
                    </a:lnTo>
                    <a:lnTo>
                      <a:pt x="616" y="109"/>
                    </a:lnTo>
                    <a:lnTo>
                      <a:pt x="614" y="110"/>
                    </a:lnTo>
                    <a:lnTo>
                      <a:pt x="612" y="119"/>
                    </a:lnTo>
                    <a:lnTo>
                      <a:pt x="614" y="119"/>
                    </a:lnTo>
                    <a:lnTo>
                      <a:pt x="612" y="121"/>
                    </a:lnTo>
                    <a:lnTo>
                      <a:pt x="609" y="134"/>
                    </a:lnTo>
                    <a:lnTo>
                      <a:pt x="614" y="144"/>
                    </a:lnTo>
                    <a:lnTo>
                      <a:pt x="614" y="155"/>
                    </a:lnTo>
                    <a:lnTo>
                      <a:pt x="607" y="171"/>
                    </a:lnTo>
                    <a:lnTo>
                      <a:pt x="600" y="176"/>
                    </a:lnTo>
                    <a:lnTo>
                      <a:pt x="596" y="176"/>
                    </a:lnTo>
                    <a:lnTo>
                      <a:pt x="594" y="175"/>
                    </a:lnTo>
                    <a:lnTo>
                      <a:pt x="589" y="162"/>
                    </a:lnTo>
                    <a:lnTo>
                      <a:pt x="587" y="143"/>
                    </a:lnTo>
                    <a:lnTo>
                      <a:pt x="601" y="100"/>
                    </a:lnTo>
                    <a:lnTo>
                      <a:pt x="600" y="98"/>
                    </a:lnTo>
                    <a:lnTo>
                      <a:pt x="596" y="101"/>
                    </a:lnTo>
                    <a:lnTo>
                      <a:pt x="596" y="107"/>
                    </a:lnTo>
                    <a:lnTo>
                      <a:pt x="592" y="107"/>
                    </a:lnTo>
                    <a:lnTo>
                      <a:pt x="587" y="114"/>
                    </a:lnTo>
                    <a:lnTo>
                      <a:pt x="587" y="112"/>
                    </a:lnTo>
                    <a:lnTo>
                      <a:pt x="589" y="105"/>
                    </a:lnTo>
                    <a:lnTo>
                      <a:pt x="591" y="105"/>
                    </a:lnTo>
                    <a:lnTo>
                      <a:pt x="603" y="85"/>
                    </a:lnTo>
                    <a:lnTo>
                      <a:pt x="603" y="87"/>
                    </a:lnTo>
                    <a:lnTo>
                      <a:pt x="607" y="85"/>
                    </a:lnTo>
                    <a:lnTo>
                      <a:pt x="609" y="84"/>
                    </a:lnTo>
                    <a:lnTo>
                      <a:pt x="609" y="89"/>
                    </a:lnTo>
                    <a:lnTo>
                      <a:pt x="609" y="89"/>
                    </a:lnTo>
                    <a:lnTo>
                      <a:pt x="614" y="84"/>
                    </a:lnTo>
                    <a:lnTo>
                      <a:pt x="623" y="82"/>
                    </a:lnTo>
                    <a:lnTo>
                      <a:pt x="625" y="80"/>
                    </a:lnTo>
                    <a:lnTo>
                      <a:pt x="628" y="78"/>
                    </a:lnTo>
                    <a:lnTo>
                      <a:pt x="632" y="80"/>
                    </a:lnTo>
                    <a:lnTo>
                      <a:pt x="635" y="82"/>
                    </a:lnTo>
                    <a:lnTo>
                      <a:pt x="637" y="84"/>
                    </a:lnTo>
                    <a:lnTo>
                      <a:pt x="639" y="84"/>
                    </a:lnTo>
                    <a:lnTo>
                      <a:pt x="641" y="82"/>
                    </a:lnTo>
                    <a:lnTo>
                      <a:pt x="641" y="80"/>
                    </a:lnTo>
                    <a:lnTo>
                      <a:pt x="642" y="80"/>
                    </a:lnTo>
                    <a:lnTo>
                      <a:pt x="644" y="82"/>
                    </a:lnTo>
                    <a:lnTo>
                      <a:pt x="651" y="82"/>
                    </a:lnTo>
                    <a:lnTo>
                      <a:pt x="651" y="80"/>
                    </a:lnTo>
                    <a:lnTo>
                      <a:pt x="650" y="80"/>
                    </a:lnTo>
                    <a:lnTo>
                      <a:pt x="650" y="78"/>
                    </a:lnTo>
                    <a:lnTo>
                      <a:pt x="648" y="78"/>
                    </a:lnTo>
                    <a:lnTo>
                      <a:pt x="646" y="76"/>
                    </a:lnTo>
                    <a:lnTo>
                      <a:pt x="646" y="73"/>
                    </a:lnTo>
                    <a:lnTo>
                      <a:pt x="646" y="71"/>
                    </a:lnTo>
                    <a:lnTo>
                      <a:pt x="646" y="69"/>
                    </a:lnTo>
                    <a:lnTo>
                      <a:pt x="644" y="69"/>
                    </a:lnTo>
                    <a:lnTo>
                      <a:pt x="637" y="69"/>
                    </a:lnTo>
                    <a:lnTo>
                      <a:pt x="634" y="68"/>
                    </a:lnTo>
                    <a:lnTo>
                      <a:pt x="634" y="64"/>
                    </a:lnTo>
                    <a:lnTo>
                      <a:pt x="632" y="62"/>
                    </a:lnTo>
                    <a:lnTo>
                      <a:pt x="630" y="62"/>
                    </a:lnTo>
                    <a:lnTo>
                      <a:pt x="626" y="64"/>
                    </a:lnTo>
                    <a:lnTo>
                      <a:pt x="616" y="64"/>
                    </a:lnTo>
                    <a:lnTo>
                      <a:pt x="610" y="68"/>
                    </a:lnTo>
                    <a:lnTo>
                      <a:pt x="609" y="69"/>
                    </a:lnTo>
                    <a:lnTo>
                      <a:pt x="607" y="69"/>
                    </a:lnTo>
                    <a:lnTo>
                      <a:pt x="600" y="69"/>
                    </a:lnTo>
                    <a:lnTo>
                      <a:pt x="598" y="69"/>
                    </a:lnTo>
                    <a:lnTo>
                      <a:pt x="592" y="64"/>
                    </a:lnTo>
                    <a:lnTo>
                      <a:pt x="587" y="60"/>
                    </a:lnTo>
                    <a:lnTo>
                      <a:pt x="582" y="60"/>
                    </a:lnTo>
                    <a:lnTo>
                      <a:pt x="580" y="60"/>
                    </a:lnTo>
                    <a:lnTo>
                      <a:pt x="578" y="62"/>
                    </a:lnTo>
                    <a:lnTo>
                      <a:pt x="578" y="59"/>
                    </a:lnTo>
                    <a:lnTo>
                      <a:pt x="580" y="57"/>
                    </a:lnTo>
                    <a:lnTo>
                      <a:pt x="582" y="55"/>
                    </a:lnTo>
                    <a:lnTo>
                      <a:pt x="587" y="50"/>
                    </a:lnTo>
                    <a:lnTo>
                      <a:pt x="589" y="48"/>
                    </a:lnTo>
                    <a:lnTo>
                      <a:pt x="589" y="46"/>
                    </a:lnTo>
                    <a:lnTo>
                      <a:pt x="585" y="46"/>
                    </a:lnTo>
                    <a:lnTo>
                      <a:pt x="578" y="50"/>
                    </a:lnTo>
                    <a:lnTo>
                      <a:pt x="564" y="60"/>
                    </a:lnTo>
                    <a:lnTo>
                      <a:pt x="557" y="62"/>
                    </a:lnTo>
                    <a:lnTo>
                      <a:pt x="551" y="66"/>
                    </a:lnTo>
                    <a:lnTo>
                      <a:pt x="542" y="66"/>
                    </a:lnTo>
                    <a:lnTo>
                      <a:pt x="541" y="68"/>
                    </a:lnTo>
                    <a:lnTo>
                      <a:pt x="541" y="66"/>
                    </a:lnTo>
                    <a:lnTo>
                      <a:pt x="541" y="64"/>
                    </a:lnTo>
                    <a:lnTo>
                      <a:pt x="541" y="60"/>
                    </a:lnTo>
                    <a:lnTo>
                      <a:pt x="539" y="59"/>
                    </a:lnTo>
                    <a:lnTo>
                      <a:pt x="528" y="66"/>
                    </a:lnTo>
                    <a:lnTo>
                      <a:pt x="525" y="66"/>
                    </a:lnTo>
                    <a:lnTo>
                      <a:pt x="523" y="66"/>
                    </a:lnTo>
                    <a:lnTo>
                      <a:pt x="521" y="64"/>
                    </a:lnTo>
                    <a:lnTo>
                      <a:pt x="546" y="43"/>
                    </a:lnTo>
                    <a:lnTo>
                      <a:pt x="551" y="41"/>
                    </a:lnTo>
                    <a:lnTo>
                      <a:pt x="559" y="34"/>
                    </a:lnTo>
                    <a:lnTo>
                      <a:pt x="557" y="34"/>
                    </a:lnTo>
                    <a:lnTo>
                      <a:pt x="553" y="32"/>
                    </a:lnTo>
                    <a:lnTo>
                      <a:pt x="546" y="32"/>
                    </a:lnTo>
                    <a:lnTo>
                      <a:pt x="541" y="30"/>
                    </a:lnTo>
                    <a:lnTo>
                      <a:pt x="537" y="30"/>
                    </a:lnTo>
                    <a:lnTo>
                      <a:pt x="534" y="32"/>
                    </a:lnTo>
                    <a:lnTo>
                      <a:pt x="532" y="32"/>
                    </a:lnTo>
                    <a:lnTo>
                      <a:pt x="528" y="30"/>
                    </a:lnTo>
                    <a:lnTo>
                      <a:pt x="526" y="28"/>
                    </a:lnTo>
                    <a:lnTo>
                      <a:pt x="516" y="23"/>
                    </a:lnTo>
                    <a:lnTo>
                      <a:pt x="516" y="21"/>
                    </a:lnTo>
                    <a:lnTo>
                      <a:pt x="509" y="19"/>
                    </a:lnTo>
                    <a:lnTo>
                      <a:pt x="501" y="18"/>
                    </a:lnTo>
                    <a:lnTo>
                      <a:pt x="500" y="19"/>
                    </a:lnTo>
                    <a:lnTo>
                      <a:pt x="496" y="19"/>
                    </a:lnTo>
                    <a:lnTo>
                      <a:pt x="494" y="19"/>
                    </a:lnTo>
                    <a:lnTo>
                      <a:pt x="494" y="19"/>
                    </a:lnTo>
                    <a:lnTo>
                      <a:pt x="494" y="18"/>
                    </a:lnTo>
                    <a:lnTo>
                      <a:pt x="489" y="16"/>
                    </a:lnTo>
                    <a:lnTo>
                      <a:pt x="484" y="16"/>
                    </a:lnTo>
                    <a:lnTo>
                      <a:pt x="484" y="16"/>
                    </a:lnTo>
                    <a:lnTo>
                      <a:pt x="482" y="16"/>
                    </a:lnTo>
                    <a:lnTo>
                      <a:pt x="478" y="10"/>
                    </a:lnTo>
                    <a:lnTo>
                      <a:pt x="478" y="9"/>
                    </a:lnTo>
                    <a:lnTo>
                      <a:pt x="475" y="0"/>
                    </a:lnTo>
                    <a:lnTo>
                      <a:pt x="471" y="0"/>
                    </a:lnTo>
                    <a:lnTo>
                      <a:pt x="471" y="10"/>
                    </a:lnTo>
                    <a:lnTo>
                      <a:pt x="30" y="10"/>
                    </a:lnTo>
                    <a:lnTo>
                      <a:pt x="32" y="12"/>
                    </a:lnTo>
                    <a:lnTo>
                      <a:pt x="34" y="14"/>
                    </a:lnTo>
                    <a:lnTo>
                      <a:pt x="35" y="14"/>
                    </a:lnTo>
                    <a:lnTo>
                      <a:pt x="37" y="16"/>
                    </a:lnTo>
                    <a:lnTo>
                      <a:pt x="39" y="16"/>
                    </a:lnTo>
                    <a:lnTo>
                      <a:pt x="39" y="18"/>
                    </a:lnTo>
                    <a:lnTo>
                      <a:pt x="37" y="16"/>
                    </a:lnTo>
                    <a:lnTo>
                      <a:pt x="35" y="16"/>
                    </a:lnTo>
                    <a:lnTo>
                      <a:pt x="35" y="19"/>
                    </a:lnTo>
                    <a:lnTo>
                      <a:pt x="35" y="21"/>
                    </a:lnTo>
                    <a:lnTo>
                      <a:pt x="34" y="21"/>
                    </a:lnTo>
                    <a:lnTo>
                      <a:pt x="34" y="21"/>
                    </a:lnTo>
                    <a:lnTo>
                      <a:pt x="35" y="23"/>
                    </a:lnTo>
                    <a:lnTo>
                      <a:pt x="37" y="25"/>
                    </a:lnTo>
                    <a:lnTo>
                      <a:pt x="39" y="30"/>
                    </a:lnTo>
                    <a:lnTo>
                      <a:pt x="39" y="39"/>
                    </a:lnTo>
                    <a:lnTo>
                      <a:pt x="37" y="39"/>
                    </a:lnTo>
                    <a:lnTo>
                      <a:pt x="37" y="37"/>
                    </a:lnTo>
                    <a:lnTo>
                      <a:pt x="35" y="35"/>
                    </a:lnTo>
                    <a:lnTo>
                      <a:pt x="34" y="37"/>
                    </a:lnTo>
                    <a:lnTo>
                      <a:pt x="32" y="41"/>
                    </a:lnTo>
                    <a:lnTo>
                      <a:pt x="30" y="43"/>
                    </a:lnTo>
                    <a:lnTo>
                      <a:pt x="28" y="44"/>
                    </a:lnTo>
                    <a:lnTo>
                      <a:pt x="30" y="44"/>
                    </a:lnTo>
                    <a:lnTo>
                      <a:pt x="28" y="46"/>
                    </a:lnTo>
                    <a:lnTo>
                      <a:pt x="26" y="48"/>
                    </a:lnTo>
                    <a:lnTo>
                      <a:pt x="26" y="44"/>
                    </a:lnTo>
                    <a:lnTo>
                      <a:pt x="30" y="37"/>
                    </a:lnTo>
                    <a:lnTo>
                      <a:pt x="32" y="35"/>
                    </a:lnTo>
                    <a:lnTo>
                      <a:pt x="32" y="35"/>
                    </a:lnTo>
                    <a:lnTo>
                      <a:pt x="32" y="32"/>
                    </a:lnTo>
                    <a:lnTo>
                      <a:pt x="32" y="30"/>
                    </a:lnTo>
                    <a:lnTo>
                      <a:pt x="28" y="30"/>
                    </a:lnTo>
                    <a:lnTo>
                      <a:pt x="25" y="28"/>
                    </a:lnTo>
                    <a:lnTo>
                      <a:pt x="14" y="28"/>
                    </a:lnTo>
                    <a:lnTo>
                      <a:pt x="1" y="23"/>
                    </a:lnTo>
                    <a:lnTo>
                      <a:pt x="1" y="25"/>
                    </a:lnTo>
                    <a:lnTo>
                      <a:pt x="0" y="28"/>
                    </a:lnTo>
                    <a:lnTo>
                      <a:pt x="0" y="30"/>
                    </a:lnTo>
                    <a:lnTo>
                      <a:pt x="1" y="35"/>
                    </a:lnTo>
                    <a:lnTo>
                      <a:pt x="5" y="37"/>
                    </a:lnTo>
                    <a:lnTo>
                      <a:pt x="9" y="57"/>
                    </a:lnTo>
                    <a:lnTo>
                      <a:pt x="10" y="57"/>
                    </a:lnTo>
                    <a:lnTo>
                      <a:pt x="10" y="55"/>
                    </a:lnTo>
                    <a:lnTo>
                      <a:pt x="12" y="57"/>
                    </a:lnTo>
                    <a:lnTo>
                      <a:pt x="12" y="59"/>
                    </a:lnTo>
                    <a:lnTo>
                      <a:pt x="10" y="59"/>
                    </a:lnTo>
                    <a:lnTo>
                      <a:pt x="10" y="62"/>
                    </a:lnTo>
                    <a:lnTo>
                      <a:pt x="10" y="62"/>
                    </a:lnTo>
                    <a:lnTo>
                      <a:pt x="12" y="62"/>
                    </a:lnTo>
                    <a:lnTo>
                      <a:pt x="14" y="62"/>
                    </a:lnTo>
                    <a:lnTo>
                      <a:pt x="14" y="62"/>
                    </a:lnTo>
                    <a:lnTo>
                      <a:pt x="14" y="69"/>
                    </a:lnTo>
                    <a:lnTo>
                      <a:pt x="14" y="69"/>
                    </a:lnTo>
                    <a:lnTo>
                      <a:pt x="12" y="69"/>
                    </a:lnTo>
                    <a:lnTo>
                      <a:pt x="12" y="66"/>
                    </a:lnTo>
                    <a:lnTo>
                      <a:pt x="10" y="66"/>
                    </a:lnTo>
                    <a:lnTo>
                      <a:pt x="12" y="71"/>
                    </a:lnTo>
                    <a:lnTo>
                      <a:pt x="14" y="73"/>
                    </a:lnTo>
                    <a:lnTo>
                      <a:pt x="19" y="73"/>
                    </a:lnTo>
                    <a:lnTo>
                      <a:pt x="23" y="76"/>
                    </a:lnTo>
                    <a:lnTo>
                      <a:pt x="23" y="76"/>
                    </a:lnTo>
                    <a:lnTo>
                      <a:pt x="19" y="75"/>
                    </a:lnTo>
                    <a:lnTo>
                      <a:pt x="14" y="76"/>
                    </a:lnTo>
                    <a:lnTo>
                      <a:pt x="14" y="76"/>
                    </a:lnTo>
                    <a:lnTo>
                      <a:pt x="12" y="85"/>
                    </a:lnTo>
                    <a:lnTo>
                      <a:pt x="14" y="85"/>
                    </a:lnTo>
                    <a:lnTo>
                      <a:pt x="12" y="87"/>
                    </a:lnTo>
                    <a:lnTo>
                      <a:pt x="14" y="91"/>
                    </a:lnTo>
                    <a:lnTo>
                      <a:pt x="12" y="93"/>
                    </a:lnTo>
                    <a:lnTo>
                      <a:pt x="9" y="135"/>
                    </a:lnTo>
                    <a:lnTo>
                      <a:pt x="9" y="135"/>
                    </a:lnTo>
                    <a:lnTo>
                      <a:pt x="9" y="135"/>
                    </a:lnTo>
                    <a:lnTo>
                      <a:pt x="9" y="137"/>
                    </a:lnTo>
                    <a:lnTo>
                      <a:pt x="7" y="139"/>
                    </a:lnTo>
                    <a:lnTo>
                      <a:pt x="5" y="143"/>
                    </a:lnTo>
                    <a:lnTo>
                      <a:pt x="5" y="150"/>
                    </a:lnTo>
                    <a:lnTo>
                      <a:pt x="10" y="182"/>
                    </a:lnTo>
                    <a:lnTo>
                      <a:pt x="10" y="194"/>
                    </a:lnTo>
                    <a:lnTo>
                      <a:pt x="7" y="200"/>
                    </a:lnTo>
                    <a:lnTo>
                      <a:pt x="7" y="205"/>
                    </a:lnTo>
                    <a:lnTo>
                      <a:pt x="9" y="207"/>
                    </a:lnTo>
                    <a:lnTo>
                      <a:pt x="16" y="218"/>
                    </a:lnTo>
                    <a:lnTo>
                      <a:pt x="16" y="219"/>
                    </a:lnTo>
                    <a:lnTo>
                      <a:pt x="16" y="225"/>
                    </a:lnTo>
                    <a:lnTo>
                      <a:pt x="18" y="235"/>
                    </a:lnTo>
                    <a:lnTo>
                      <a:pt x="28" y="246"/>
                    </a:lnTo>
                    <a:lnTo>
                      <a:pt x="28" y="248"/>
                    </a:lnTo>
                    <a:lnTo>
                      <a:pt x="28" y="250"/>
                    </a:lnTo>
                    <a:lnTo>
                      <a:pt x="28" y="251"/>
                    </a:lnTo>
                    <a:lnTo>
                      <a:pt x="32" y="253"/>
                    </a:lnTo>
                    <a:lnTo>
                      <a:pt x="34" y="253"/>
                    </a:lnTo>
                    <a:lnTo>
                      <a:pt x="34" y="253"/>
                    </a:lnTo>
                    <a:lnTo>
                      <a:pt x="35" y="255"/>
                    </a:lnTo>
                    <a:lnTo>
                      <a:pt x="35" y="253"/>
                    </a:lnTo>
                    <a:lnTo>
                      <a:pt x="35" y="253"/>
                    </a:lnTo>
                    <a:lnTo>
                      <a:pt x="35" y="248"/>
                    </a:lnTo>
                    <a:lnTo>
                      <a:pt x="41" y="250"/>
                    </a:lnTo>
                    <a:lnTo>
                      <a:pt x="44" y="250"/>
                    </a:lnTo>
                    <a:lnTo>
                      <a:pt x="43" y="251"/>
                    </a:lnTo>
                    <a:lnTo>
                      <a:pt x="41" y="251"/>
                    </a:lnTo>
                    <a:lnTo>
                      <a:pt x="39" y="253"/>
                    </a:lnTo>
                    <a:lnTo>
                      <a:pt x="39" y="255"/>
                    </a:lnTo>
                    <a:lnTo>
                      <a:pt x="43" y="260"/>
                    </a:lnTo>
                    <a:lnTo>
                      <a:pt x="43" y="262"/>
                    </a:lnTo>
                    <a:lnTo>
                      <a:pt x="37" y="259"/>
                    </a:lnTo>
                    <a:lnTo>
                      <a:pt x="37" y="257"/>
                    </a:lnTo>
                    <a:lnTo>
                      <a:pt x="35" y="257"/>
                    </a:lnTo>
                    <a:lnTo>
                      <a:pt x="35" y="259"/>
                    </a:lnTo>
                    <a:lnTo>
                      <a:pt x="39" y="269"/>
                    </a:lnTo>
                    <a:lnTo>
                      <a:pt x="41" y="273"/>
                    </a:lnTo>
                    <a:lnTo>
                      <a:pt x="44" y="273"/>
                    </a:lnTo>
                    <a:lnTo>
                      <a:pt x="46" y="276"/>
                    </a:lnTo>
                    <a:lnTo>
                      <a:pt x="46" y="278"/>
                    </a:lnTo>
                    <a:lnTo>
                      <a:pt x="44" y="280"/>
                    </a:lnTo>
                    <a:lnTo>
                      <a:pt x="46" y="285"/>
                    </a:lnTo>
                    <a:lnTo>
                      <a:pt x="60" y="303"/>
                    </a:lnTo>
                    <a:lnTo>
                      <a:pt x="62" y="303"/>
                    </a:lnTo>
                    <a:lnTo>
                      <a:pt x="62" y="307"/>
                    </a:lnTo>
                    <a:lnTo>
                      <a:pt x="64" y="309"/>
                    </a:lnTo>
                    <a:lnTo>
                      <a:pt x="66" y="310"/>
                    </a:lnTo>
                    <a:lnTo>
                      <a:pt x="66" y="310"/>
                    </a:lnTo>
                    <a:lnTo>
                      <a:pt x="66" y="312"/>
                    </a:lnTo>
                    <a:lnTo>
                      <a:pt x="68" y="319"/>
                    </a:lnTo>
                    <a:lnTo>
                      <a:pt x="68" y="321"/>
                    </a:lnTo>
                    <a:lnTo>
                      <a:pt x="75" y="323"/>
                    </a:lnTo>
                    <a:lnTo>
                      <a:pt x="78" y="325"/>
                    </a:lnTo>
                    <a:lnTo>
                      <a:pt x="80" y="323"/>
                    </a:lnTo>
                    <a:lnTo>
                      <a:pt x="82" y="323"/>
                    </a:lnTo>
                    <a:lnTo>
                      <a:pt x="87" y="326"/>
                    </a:lnTo>
                    <a:lnTo>
                      <a:pt x="89" y="328"/>
                    </a:lnTo>
                    <a:lnTo>
                      <a:pt x="94" y="330"/>
                    </a:lnTo>
                    <a:lnTo>
                      <a:pt x="96" y="332"/>
                    </a:lnTo>
                    <a:lnTo>
                      <a:pt x="96" y="330"/>
                    </a:lnTo>
                    <a:lnTo>
                      <a:pt x="98" y="330"/>
                    </a:lnTo>
                    <a:lnTo>
                      <a:pt x="100" y="330"/>
                    </a:lnTo>
                    <a:lnTo>
                      <a:pt x="101" y="332"/>
                    </a:lnTo>
                    <a:lnTo>
                      <a:pt x="101" y="335"/>
                    </a:lnTo>
                    <a:lnTo>
                      <a:pt x="101" y="335"/>
                    </a:lnTo>
                    <a:lnTo>
                      <a:pt x="107" y="337"/>
                    </a:lnTo>
                    <a:lnTo>
                      <a:pt x="118" y="348"/>
                    </a:lnTo>
                    <a:lnTo>
                      <a:pt x="119" y="350"/>
                    </a:lnTo>
                    <a:lnTo>
                      <a:pt x="121" y="360"/>
                    </a:lnTo>
                    <a:lnTo>
                      <a:pt x="157" y="357"/>
                    </a:lnTo>
                    <a:lnTo>
                      <a:pt x="159" y="359"/>
                    </a:lnTo>
                    <a:lnTo>
                      <a:pt x="219" y="382"/>
                    </a:lnTo>
                    <a:lnTo>
                      <a:pt x="262" y="382"/>
                    </a:lnTo>
                    <a:lnTo>
                      <a:pt x="262" y="373"/>
                    </a:lnTo>
                    <a:lnTo>
                      <a:pt x="289" y="373"/>
                    </a:lnTo>
                    <a:lnTo>
                      <a:pt x="293" y="375"/>
                    </a:lnTo>
                    <a:lnTo>
                      <a:pt x="294" y="378"/>
                    </a:lnTo>
                    <a:lnTo>
                      <a:pt x="298" y="380"/>
                    </a:lnTo>
                    <a:lnTo>
                      <a:pt x="301" y="384"/>
                    </a:lnTo>
                    <a:lnTo>
                      <a:pt x="316" y="394"/>
                    </a:lnTo>
                    <a:lnTo>
                      <a:pt x="319" y="409"/>
                    </a:lnTo>
                    <a:lnTo>
                      <a:pt x="335" y="423"/>
                    </a:lnTo>
                    <a:lnTo>
                      <a:pt x="343" y="425"/>
                    </a:lnTo>
                    <a:lnTo>
                      <a:pt x="351" y="410"/>
                    </a:lnTo>
                    <a:lnTo>
                      <a:pt x="353" y="409"/>
                    </a:lnTo>
                    <a:lnTo>
                      <a:pt x="357" y="410"/>
                    </a:lnTo>
                    <a:lnTo>
                      <a:pt x="369" y="409"/>
                    </a:lnTo>
                    <a:lnTo>
                      <a:pt x="382" y="423"/>
                    </a:lnTo>
                    <a:lnTo>
                      <a:pt x="387" y="435"/>
                    </a:lnTo>
                    <a:lnTo>
                      <a:pt x="393" y="441"/>
                    </a:lnTo>
                    <a:lnTo>
                      <a:pt x="396" y="446"/>
                    </a:lnTo>
                    <a:lnTo>
                      <a:pt x="400" y="450"/>
                    </a:lnTo>
                    <a:lnTo>
                      <a:pt x="405" y="464"/>
                    </a:lnTo>
                    <a:lnTo>
                      <a:pt x="410" y="471"/>
                    </a:lnTo>
                    <a:lnTo>
                      <a:pt x="414" y="475"/>
                    </a:lnTo>
                    <a:lnTo>
                      <a:pt x="419" y="475"/>
                    </a:lnTo>
                    <a:lnTo>
                      <a:pt x="423" y="476"/>
                    </a:lnTo>
                    <a:lnTo>
                      <a:pt x="430" y="478"/>
                    </a:lnTo>
                    <a:lnTo>
                      <a:pt x="435" y="480"/>
                    </a:lnTo>
                    <a:lnTo>
                      <a:pt x="441" y="480"/>
                    </a:lnTo>
                    <a:lnTo>
                      <a:pt x="441" y="480"/>
                    </a:lnTo>
                    <a:lnTo>
                      <a:pt x="441" y="480"/>
                    </a:lnTo>
                    <a:lnTo>
                      <a:pt x="439" y="475"/>
                    </a:lnTo>
                    <a:lnTo>
                      <a:pt x="437" y="473"/>
                    </a:lnTo>
                    <a:lnTo>
                      <a:pt x="435" y="462"/>
                    </a:lnTo>
                    <a:lnTo>
                      <a:pt x="437" y="462"/>
                    </a:lnTo>
                    <a:lnTo>
                      <a:pt x="437" y="459"/>
                    </a:lnTo>
                    <a:lnTo>
                      <a:pt x="437" y="459"/>
                    </a:lnTo>
                    <a:lnTo>
                      <a:pt x="435" y="457"/>
                    </a:lnTo>
                    <a:lnTo>
                      <a:pt x="434" y="457"/>
                    </a:lnTo>
                    <a:lnTo>
                      <a:pt x="435" y="457"/>
                    </a:lnTo>
                    <a:lnTo>
                      <a:pt x="437" y="457"/>
                    </a:lnTo>
                    <a:lnTo>
                      <a:pt x="437" y="457"/>
                    </a:lnTo>
                    <a:lnTo>
                      <a:pt x="439" y="455"/>
                    </a:lnTo>
                    <a:lnTo>
                      <a:pt x="439" y="450"/>
                    </a:lnTo>
                    <a:lnTo>
                      <a:pt x="437" y="446"/>
                    </a:lnTo>
                    <a:lnTo>
                      <a:pt x="443" y="446"/>
                    </a:lnTo>
                    <a:lnTo>
                      <a:pt x="444" y="443"/>
                    </a:lnTo>
                    <a:lnTo>
                      <a:pt x="443" y="443"/>
                    </a:lnTo>
                    <a:lnTo>
                      <a:pt x="443" y="443"/>
                    </a:lnTo>
                    <a:lnTo>
                      <a:pt x="443" y="441"/>
                    </a:lnTo>
                    <a:lnTo>
                      <a:pt x="444" y="441"/>
                    </a:lnTo>
                    <a:lnTo>
                      <a:pt x="446" y="441"/>
                    </a:lnTo>
                    <a:lnTo>
                      <a:pt x="448" y="439"/>
                    </a:lnTo>
                    <a:lnTo>
                      <a:pt x="448" y="437"/>
                    </a:lnTo>
                    <a:lnTo>
                      <a:pt x="448" y="437"/>
                    </a:lnTo>
                    <a:lnTo>
                      <a:pt x="451" y="435"/>
                    </a:lnTo>
                    <a:lnTo>
                      <a:pt x="451" y="435"/>
                    </a:lnTo>
                    <a:lnTo>
                      <a:pt x="453" y="434"/>
                    </a:lnTo>
                    <a:lnTo>
                      <a:pt x="451" y="434"/>
                    </a:lnTo>
                    <a:lnTo>
                      <a:pt x="451" y="432"/>
                    </a:lnTo>
                    <a:lnTo>
                      <a:pt x="451" y="430"/>
                    </a:lnTo>
                    <a:lnTo>
                      <a:pt x="453" y="432"/>
                    </a:lnTo>
                    <a:lnTo>
                      <a:pt x="453" y="432"/>
                    </a:lnTo>
                    <a:lnTo>
                      <a:pt x="453" y="432"/>
                    </a:lnTo>
                    <a:lnTo>
                      <a:pt x="453" y="430"/>
                    </a:lnTo>
                    <a:lnTo>
                      <a:pt x="455" y="430"/>
                    </a:lnTo>
                    <a:lnTo>
                      <a:pt x="455" y="430"/>
                    </a:lnTo>
                    <a:lnTo>
                      <a:pt x="455" y="432"/>
                    </a:lnTo>
                    <a:lnTo>
                      <a:pt x="457" y="432"/>
                    </a:lnTo>
                    <a:lnTo>
                      <a:pt x="457" y="432"/>
                    </a:lnTo>
                    <a:lnTo>
                      <a:pt x="457" y="430"/>
                    </a:lnTo>
                    <a:lnTo>
                      <a:pt x="459" y="430"/>
                    </a:lnTo>
                    <a:lnTo>
                      <a:pt x="459" y="432"/>
                    </a:lnTo>
                    <a:lnTo>
                      <a:pt x="464" y="430"/>
                    </a:lnTo>
                    <a:lnTo>
                      <a:pt x="464" y="430"/>
                    </a:lnTo>
                    <a:lnTo>
                      <a:pt x="464" y="432"/>
                    </a:lnTo>
                    <a:lnTo>
                      <a:pt x="457" y="434"/>
                    </a:lnTo>
                    <a:lnTo>
                      <a:pt x="457" y="435"/>
                    </a:lnTo>
                    <a:lnTo>
                      <a:pt x="457" y="435"/>
                    </a:lnTo>
                    <a:lnTo>
                      <a:pt x="473" y="426"/>
                    </a:lnTo>
                    <a:lnTo>
                      <a:pt x="475" y="421"/>
                    </a:lnTo>
                    <a:lnTo>
                      <a:pt x="475" y="412"/>
                    </a:lnTo>
                    <a:lnTo>
                      <a:pt x="476" y="410"/>
                    </a:lnTo>
                    <a:lnTo>
                      <a:pt x="476" y="410"/>
                    </a:lnTo>
                    <a:lnTo>
                      <a:pt x="478" y="410"/>
                    </a:lnTo>
                    <a:lnTo>
                      <a:pt x="478" y="414"/>
                    </a:lnTo>
                    <a:lnTo>
                      <a:pt x="480" y="414"/>
                    </a:lnTo>
                    <a:lnTo>
                      <a:pt x="480" y="414"/>
                    </a:lnTo>
                    <a:lnTo>
                      <a:pt x="478" y="416"/>
                    </a:lnTo>
                    <a:lnTo>
                      <a:pt x="478" y="416"/>
                    </a:lnTo>
                    <a:lnTo>
                      <a:pt x="487" y="412"/>
                    </a:lnTo>
                    <a:lnTo>
                      <a:pt x="501" y="410"/>
                    </a:lnTo>
                    <a:lnTo>
                      <a:pt x="517" y="414"/>
                    </a:lnTo>
                    <a:lnTo>
                      <a:pt x="519" y="412"/>
                    </a:lnTo>
                    <a:lnTo>
                      <a:pt x="519" y="410"/>
                    </a:lnTo>
                    <a:lnTo>
                      <a:pt x="521" y="410"/>
                    </a:lnTo>
                    <a:lnTo>
                      <a:pt x="523" y="410"/>
                    </a:lnTo>
                    <a:lnTo>
                      <a:pt x="528" y="412"/>
                    </a:lnTo>
                    <a:lnTo>
                      <a:pt x="530" y="414"/>
                    </a:lnTo>
                    <a:lnTo>
                      <a:pt x="532" y="414"/>
                    </a:lnTo>
                    <a:lnTo>
                      <a:pt x="535" y="419"/>
                    </a:lnTo>
                    <a:lnTo>
                      <a:pt x="539" y="419"/>
                    </a:lnTo>
                    <a:lnTo>
                      <a:pt x="539" y="421"/>
                    </a:lnTo>
                    <a:lnTo>
                      <a:pt x="541" y="421"/>
                    </a:lnTo>
                    <a:lnTo>
                      <a:pt x="544" y="419"/>
                    </a:lnTo>
                    <a:lnTo>
                      <a:pt x="546" y="421"/>
                    </a:lnTo>
                    <a:lnTo>
                      <a:pt x="546" y="421"/>
                    </a:lnTo>
                    <a:lnTo>
                      <a:pt x="551" y="421"/>
                    </a:lnTo>
                    <a:lnTo>
                      <a:pt x="553" y="419"/>
                    </a:lnTo>
                    <a:lnTo>
                      <a:pt x="553" y="418"/>
                    </a:lnTo>
                    <a:lnTo>
                      <a:pt x="553" y="418"/>
                    </a:lnTo>
                    <a:lnTo>
                      <a:pt x="553" y="416"/>
                    </a:lnTo>
                    <a:lnTo>
                      <a:pt x="555" y="416"/>
                    </a:lnTo>
                    <a:lnTo>
                      <a:pt x="557" y="418"/>
                    </a:lnTo>
                    <a:lnTo>
                      <a:pt x="560" y="419"/>
                    </a:lnTo>
                    <a:lnTo>
                      <a:pt x="564" y="425"/>
                    </a:lnTo>
                    <a:lnTo>
                      <a:pt x="567" y="423"/>
                    </a:lnTo>
                    <a:lnTo>
                      <a:pt x="567" y="421"/>
                    </a:lnTo>
                    <a:lnTo>
                      <a:pt x="566" y="419"/>
                    </a:lnTo>
                    <a:lnTo>
                      <a:pt x="562" y="418"/>
                    </a:lnTo>
                    <a:lnTo>
                      <a:pt x="559" y="414"/>
                    </a:lnTo>
                    <a:lnTo>
                      <a:pt x="560" y="414"/>
                    </a:lnTo>
                    <a:lnTo>
                      <a:pt x="560" y="410"/>
                    </a:lnTo>
                    <a:lnTo>
                      <a:pt x="564" y="409"/>
                    </a:lnTo>
                    <a:lnTo>
                      <a:pt x="564" y="405"/>
                    </a:lnTo>
                    <a:lnTo>
                      <a:pt x="564" y="403"/>
                    </a:lnTo>
                    <a:lnTo>
                      <a:pt x="564" y="403"/>
                    </a:lnTo>
                    <a:lnTo>
                      <a:pt x="560" y="405"/>
                    </a:lnTo>
                    <a:lnTo>
                      <a:pt x="559" y="407"/>
                    </a:lnTo>
                    <a:lnTo>
                      <a:pt x="557" y="407"/>
                    </a:lnTo>
                    <a:lnTo>
                      <a:pt x="557" y="403"/>
                    </a:lnTo>
                    <a:lnTo>
                      <a:pt x="555" y="403"/>
                    </a:lnTo>
                    <a:lnTo>
                      <a:pt x="555" y="403"/>
                    </a:lnTo>
                    <a:lnTo>
                      <a:pt x="553" y="405"/>
                    </a:lnTo>
                    <a:lnTo>
                      <a:pt x="550" y="405"/>
                    </a:lnTo>
                    <a:lnTo>
                      <a:pt x="548" y="403"/>
                    </a:lnTo>
                    <a:lnTo>
                      <a:pt x="548" y="400"/>
                    </a:lnTo>
                    <a:lnTo>
                      <a:pt x="551" y="398"/>
                    </a:lnTo>
                    <a:lnTo>
                      <a:pt x="560" y="401"/>
                    </a:lnTo>
                    <a:lnTo>
                      <a:pt x="564" y="400"/>
                    </a:lnTo>
                    <a:lnTo>
                      <a:pt x="566" y="400"/>
                    </a:lnTo>
                    <a:lnTo>
                      <a:pt x="569" y="398"/>
                    </a:lnTo>
                    <a:lnTo>
                      <a:pt x="582" y="400"/>
                    </a:lnTo>
                    <a:lnTo>
                      <a:pt x="584" y="398"/>
                    </a:lnTo>
                    <a:lnTo>
                      <a:pt x="585" y="389"/>
                    </a:lnTo>
                    <a:lnTo>
                      <a:pt x="587" y="398"/>
                    </a:lnTo>
                    <a:lnTo>
                      <a:pt x="585" y="401"/>
                    </a:lnTo>
                    <a:lnTo>
                      <a:pt x="587" y="401"/>
                    </a:lnTo>
                    <a:lnTo>
                      <a:pt x="596" y="400"/>
                    </a:lnTo>
                    <a:lnTo>
                      <a:pt x="598" y="396"/>
                    </a:lnTo>
                    <a:lnTo>
                      <a:pt x="600" y="396"/>
                    </a:lnTo>
                    <a:lnTo>
                      <a:pt x="601" y="396"/>
                    </a:lnTo>
                    <a:lnTo>
                      <a:pt x="601" y="396"/>
                    </a:lnTo>
                    <a:lnTo>
                      <a:pt x="601" y="396"/>
                    </a:lnTo>
                    <a:lnTo>
                      <a:pt x="600" y="398"/>
                    </a:lnTo>
                    <a:lnTo>
                      <a:pt x="612" y="396"/>
                    </a:lnTo>
                    <a:lnTo>
                      <a:pt x="614" y="398"/>
                    </a:lnTo>
                    <a:lnTo>
                      <a:pt x="614" y="398"/>
                    </a:lnTo>
                    <a:lnTo>
                      <a:pt x="612" y="398"/>
                    </a:lnTo>
                    <a:lnTo>
                      <a:pt x="612" y="400"/>
                    </a:lnTo>
                    <a:lnTo>
                      <a:pt x="625" y="405"/>
                    </a:lnTo>
                    <a:lnTo>
                      <a:pt x="628" y="410"/>
                    </a:lnTo>
                    <a:lnTo>
                      <a:pt x="630" y="410"/>
                    </a:lnTo>
                    <a:lnTo>
                      <a:pt x="637" y="409"/>
                    </a:lnTo>
                    <a:lnTo>
                      <a:pt x="642" y="407"/>
                    </a:lnTo>
                    <a:lnTo>
                      <a:pt x="644" y="407"/>
                    </a:lnTo>
                    <a:lnTo>
                      <a:pt x="644" y="407"/>
                    </a:lnTo>
                    <a:lnTo>
                      <a:pt x="644" y="405"/>
                    </a:lnTo>
                    <a:lnTo>
                      <a:pt x="646" y="405"/>
                    </a:lnTo>
                    <a:lnTo>
                      <a:pt x="648" y="405"/>
                    </a:lnTo>
                    <a:lnTo>
                      <a:pt x="653" y="405"/>
                    </a:lnTo>
                    <a:lnTo>
                      <a:pt x="657" y="410"/>
                    </a:lnTo>
                    <a:lnTo>
                      <a:pt x="659" y="412"/>
                    </a:lnTo>
                    <a:lnTo>
                      <a:pt x="659" y="414"/>
                    </a:lnTo>
                    <a:lnTo>
                      <a:pt x="660" y="416"/>
                    </a:lnTo>
                    <a:lnTo>
                      <a:pt x="666" y="421"/>
                    </a:lnTo>
                    <a:lnTo>
                      <a:pt x="669" y="421"/>
                    </a:lnTo>
                    <a:lnTo>
                      <a:pt x="669" y="423"/>
                    </a:lnTo>
                    <a:lnTo>
                      <a:pt x="669" y="446"/>
                    </a:lnTo>
                    <a:lnTo>
                      <a:pt x="669" y="446"/>
                    </a:lnTo>
                    <a:lnTo>
                      <a:pt x="671" y="446"/>
                    </a:lnTo>
                    <a:lnTo>
                      <a:pt x="671" y="443"/>
                    </a:lnTo>
                    <a:lnTo>
                      <a:pt x="673" y="443"/>
                    </a:lnTo>
                    <a:lnTo>
                      <a:pt x="673" y="444"/>
                    </a:lnTo>
                    <a:lnTo>
                      <a:pt x="671" y="451"/>
                    </a:lnTo>
                    <a:lnTo>
                      <a:pt x="673" y="453"/>
                    </a:lnTo>
                    <a:lnTo>
                      <a:pt x="678" y="462"/>
                    </a:lnTo>
                    <a:lnTo>
                      <a:pt x="678" y="462"/>
                    </a:lnTo>
                    <a:lnTo>
                      <a:pt x="680" y="462"/>
                    </a:lnTo>
                    <a:lnTo>
                      <a:pt x="682" y="468"/>
                    </a:lnTo>
                    <a:lnTo>
                      <a:pt x="682" y="466"/>
                    </a:lnTo>
                    <a:lnTo>
                      <a:pt x="684" y="468"/>
                    </a:lnTo>
                    <a:lnTo>
                      <a:pt x="682" y="469"/>
                    </a:lnTo>
                    <a:lnTo>
                      <a:pt x="685" y="478"/>
                    </a:lnTo>
                    <a:lnTo>
                      <a:pt x="687" y="480"/>
                    </a:lnTo>
                    <a:lnTo>
                      <a:pt x="691" y="480"/>
                    </a:lnTo>
                    <a:lnTo>
                      <a:pt x="692" y="482"/>
                    </a:lnTo>
                    <a:lnTo>
                      <a:pt x="694" y="489"/>
                    </a:lnTo>
                    <a:lnTo>
                      <a:pt x="694" y="493"/>
                    </a:lnTo>
                    <a:lnTo>
                      <a:pt x="694" y="493"/>
                    </a:lnTo>
                    <a:lnTo>
                      <a:pt x="696" y="494"/>
                    </a:lnTo>
                    <a:lnTo>
                      <a:pt x="703" y="493"/>
                    </a:lnTo>
                    <a:lnTo>
                      <a:pt x="707" y="491"/>
                    </a:lnTo>
                    <a:lnTo>
                      <a:pt x="709" y="493"/>
                    </a:lnTo>
                    <a:lnTo>
                      <a:pt x="710" y="491"/>
                    </a:lnTo>
                    <a:lnTo>
                      <a:pt x="709" y="489"/>
                    </a:lnTo>
                    <a:lnTo>
                      <a:pt x="712" y="476"/>
                    </a:lnTo>
                    <a:lnTo>
                      <a:pt x="712" y="462"/>
                    </a:lnTo>
                    <a:lnTo>
                      <a:pt x="703" y="441"/>
                    </a:lnTo>
                    <a:lnTo>
                      <a:pt x="703" y="432"/>
                    </a:lnTo>
                    <a:lnTo>
                      <a:pt x="689" y="394"/>
                    </a:lnTo>
                    <a:lnTo>
                      <a:pt x="691" y="393"/>
                    </a:lnTo>
                    <a:lnTo>
                      <a:pt x="691" y="389"/>
                    </a:lnTo>
                    <a:lnTo>
                      <a:pt x="700" y="369"/>
                    </a:lnTo>
                    <a:lnTo>
                      <a:pt x="700" y="368"/>
                    </a:lnTo>
                    <a:lnTo>
                      <a:pt x="700" y="368"/>
                    </a:lnTo>
                    <a:lnTo>
                      <a:pt x="700" y="366"/>
                    </a:lnTo>
                    <a:lnTo>
                      <a:pt x="703" y="366"/>
                    </a:lnTo>
                    <a:lnTo>
                      <a:pt x="703" y="366"/>
                    </a:lnTo>
                    <a:lnTo>
                      <a:pt x="705" y="364"/>
                    </a:lnTo>
                    <a:lnTo>
                      <a:pt x="703" y="360"/>
                    </a:lnTo>
                    <a:lnTo>
                      <a:pt x="703" y="359"/>
                    </a:lnTo>
                    <a:lnTo>
                      <a:pt x="703" y="359"/>
                    </a:lnTo>
                    <a:lnTo>
                      <a:pt x="712" y="359"/>
                    </a:lnTo>
                    <a:lnTo>
                      <a:pt x="714" y="359"/>
                    </a:lnTo>
                    <a:lnTo>
                      <a:pt x="719" y="353"/>
                    </a:lnTo>
                    <a:lnTo>
                      <a:pt x="721" y="353"/>
                    </a:lnTo>
                    <a:lnTo>
                      <a:pt x="723" y="351"/>
                    </a:lnTo>
                    <a:lnTo>
                      <a:pt x="723" y="350"/>
                    </a:lnTo>
                    <a:lnTo>
                      <a:pt x="725" y="350"/>
                    </a:lnTo>
                    <a:lnTo>
                      <a:pt x="726" y="348"/>
                    </a:lnTo>
                    <a:lnTo>
                      <a:pt x="728" y="346"/>
                    </a:lnTo>
                    <a:lnTo>
                      <a:pt x="726" y="344"/>
                    </a:lnTo>
                    <a:lnTo>
                      <a:pt x="728" y="343"/>
                    </a:lnTo>
                    <a:lnTo>
                      <a:pt x="730" y="339"/>
                    </a:lnTo>
                    <a:lnTo>
                      <a:pt x="734" y="337"/>
                    </a:lnTo>
                    <a:lnTo>
                      <a:pt x="737" y="335"/>
                    </a:lnTo>
                    <a:lnTo>
                      <a:pt x="737" y="334"/>
                    </a:lnTo>
                    <a:lnTo>
                      <a:pt x="744" y="332"/>
                    </a:lnTo>
                    <a:lnTo>
                      <a:pt x="750" y="330"/>
                    </a:lnTo>
                    <a:lnTo>
                      <a:pt x="750" y="328"/>
                    </a:lnTo>
                    <a:lnTo>
                      <a:pt x="753" y="323"/>
                    </a:lnTo>
                    <a:lnTo>
                      <a:pt x="762" y="319"/>
                    </a:lnTo>
                    <a:lnTo>
                      <a:pt x="767" y="319"/>
                    </a:lnTo>
                    <a:lnTo>
                      <a:pt x="773" y="316"/>
                    </a:lnTo>
                    <a:lnTo>
                      <a:pt x="773" y="314"/>
                    </a:lnTo>
                    <a:lnTo>
                      <a:pt x="773" y="312"/>
                    </a:lnTo>
                    <a:lnTo>
                      <a:pt x="769" y="312"/>
                    </a:lnTo>
                    <a:lnTo>
                      <a:pt x="769" y="312"/>
                    </a:lnTo>
                    <a:lnTo>
                      <a:pt x="767" y="312"/>
                    </a:lnTo>
                    <a:lnTo>
                      <a:pt x="767" y="312"/>
                    </a:lnTo>
                    <a:lnTo>
                      <a:pt x="767" y="310"/>
                    </a:lnTo>
                    <a:lnTo>
                      <a:pt x="769" y="309"/>
                    </a:lnTo>
                    <a:lnTo>
                      <a:pt x="771" y="309"/>
                    </a:lnTo>
                    <a:lnTo>
                      <a:pt x="771" y="307"/>
                    </a:lnTo>
                    <a:lnTo>
                      <a:pt x="771" y="305"/>
                    </a:lnTo>
                    <a:lnTo>
                      <a:pt x="766" y="303"/>
                    </a:lnTo>
                    <a:lnTo>
                      <a:pt x="769" y="303"/>
                    </a:lnTo>
                    <a:lnTo>
                      <a:pt x="771" y="301"/>
                    </a:lnTo>
                    <a:lnTo>
                      <a:pt x="773" y="303"/>
                    </a:lnTo>
                    <a:lnTo>
                      <a:pt x="773" y="303"/>
                    </a:lnTo>
                    <a:lnTo>
                      <a:pt x="775" y="305"/>
                    </a:lnTo>
                    <a:lnTo>
                      <a:pt x="776" y="305"/>
                    </a:lnTo>
                    <a:lnTo>
                      <a:pt x="778" y="305"/>
                    </a:lnTo>
                    <a:lnTo>
                      <a:pt x="782" y="301"/>
                    </a:lnTo>
                    <a:lnTo>
                      <a:pt x="784" y="300"/>
                    </a:lnTo>
                    <a:lnTo>
                      <a:pt x="784" y="296"/>
                    </a:lnTo>
                    <a:lnTo>
                      <a:pt x="782" y="294"/>
                    </a:lnTo>
                    <a:lnTo>
                      <a:pt x="778" y="298"/>
                    </a:lnTo>
                    <a:lnTo>
                      <a:pt x="778" y="298"/>
                    </a:lnTo>
                    <a:lnTo>
                      <a:pt x="778" y="296"/>
                    </a:lnTo>
                    <a:lnTo>
                      <a:pt x="778" y="293"/>
                    </a:lnTo>
                    <a:lnTo>
                      <a:pt x="771" y="294"/>
                    </a:lnTo>
                    <a:lnTo>
                      <a:pt x="769" y="294"/>
                    </a:lnTo>
                    <a:lnTo>
                      <a:pt x="767" y="287"/>
                    </a:lnTo>
                    <a:lnTo>
                      <a:pt x="769" y="287"/>
                    </a:lnTo>
                    <a:lnTo>
                      <a:pt x="769" y="291"/>
                    </a:lnTo>
                    <a:lnTo>
                      <a:pt x="771" y="291"/>
                    </a:lnTo>
                    <a:lnTo>
                      <a:pt x="773" y="291"/>
                    </a:lnTo>
                    <a:lnTo>
                      <a:pt x="776" y="289"/>
                    </a:lnTo>
                    <a:lnTo>
                      <a:pt x="778" y="289"/>
                    </a:lnTo>
                    <a:lnTo>
                      <a:pt x="778" y="289"/>
                    </a:lnTo>
                    <a:lnTo>
                      <a:pt x="780" y="289"/>
                    </a:lnTo>
                    <a:lnTo>
                      <a:pt x="782" y="289"/>
                    </a:lnTo>
                    <a:lnTo>
                      <a:pt x="782" y="291"/>
                    </a:lnTo>
                    <a:lnTo>
                      <a:pt x="782" y="291"/>
                    </a:lnTo>
                    <a:lnTo>
                      <a:pt x="780" y="284"/>
                    </a:lnTo>
                    <a:lnTo>
                      <a:pt x="780" y="284"/>
                    </a:lnTo>
                    <a:lnTo>
                      <a:pt x="780" y="278"/>
                    </a:lnTo>
                    <a:lnTo>
                      <a:pt x="780" y="275"/>
                    </a:lnTo>
                    <a:lnTo>
                      <a:pt x="775" y="273"/>
                    </a:lnTo>
                    <a:lnTo>
                      <a:pt x="775" y="273"/>
                    </a:lnTo>
                    <a:lnTo>
                      <a:pt x="775" y="275"/>
                    </a:lnTo>
                    <a:lnTo>
                      <a:pt x="771" y="273"/>
                    </a:lnTo>
                    <a:lnTo>
                      <a:pt x="771" y="271"/>
                    </a:lnTo>
                    <a:lnTo>
                      <a:pt x="775" y="271"/>
                    </a:lnTo>
                    <a:lnTo>
                      <a:pt x="775" y="271"/>
                    </a:lnTo>
                    <a:lnTo>
                      <a:pt x="775" y="269"/>
                    </a:lnTo>
                    <a:lnTo>
                      <a:pt x="773" y="269"/>
                    </a:lnTo>
                    <a:lnTo>
                      <a:pt x="773" y="268"/>
                    </a:lnTo>
                    <a:lnTo>
                      <a:pt x="773" y="266"/>
                    </a:lnTo>
                    <a:lnTo>
                      <a:pt x="775" y="266"/>
                    </a:lnTo>
                    <a:lnTo>
                      <a:pt x="775" y="266"/>
                    </a:lnTo>
                    <a:lnTo>
                      <a:pt x="775" y="262"/>
                    </a:lnTo>
                    <a:lnTo>
                      <a:pt x="773" y="262"/>
                    </a:lnTo>
                    <a:lnTo>
                      <a:pt x="773" y="259"/>
                    </a:lnTo>
                    <a:lnTo>
                      <a:pt x="773" y="259"/>
                    </a:lnTo>
                    <a:lnTo>
                      <a:pt x="775" y="255"/>
                    </a:lnTo>
                    <a:lnTo>
                      <a:pt x="775" y="253"/>
                    </a:lnTo>
                    <a:lnTo>
                      <a:pt x="773" y="251"/>
                    </a:lnTo>
                    <a:lnTo>
                      <a:pt x="766" y="250"/>
                    </a:lnTo>
                    <a:lnTo>
                      <a:pt x="762" y="246"/>
                    </a:lnTo>
                    <a:lnTo>
                      <a:pt x="759" y="244"/>
                    </a:lnTo>
                    <a:lnTo>
                      <a:pt x="757" y="243"/>
                    </a:lnTo>
                    <a:lnTo>
                      <a:pt x="757" y="243"/>
                    </a:lnTo>
                    <a:lnTo>
                      <a:pt x="759" y="241"/>
                    </a:lnTo>
                    <a:lnTo>
                      <a:pt x="760" y="241"/>
                    </a:lnTo>
                    <a:lnTo>
                      <a:pt x="760" y="241"/>
                    </a:lnTo>
                    <a:lnTo>
                      <a:pt x="759" y="243"/>
                    </a:lnTo>
                    <a:lnTo>
                      <a:pt x="760" y="243"/>
                    </a:lnTo>
                    <a:lnTo>
                      <a:pt x="766" y="246"/>
                    </a:lnTo>
                    <a:lnTo>
                      <a:pt x="766" y="246"/>
                    </a:lnTo>
                    <a:lnTo>
                      <a:pt x="767" y="246"/>
                    </a:lnTo>
                    <a:lnTo>
                      <a:pt x="769" y="248"/>
                    </a:lnTo>
                    <a:lnTo>
                      <a:pt x="771" y="250"/>
                    </a:lnTo>
                    <a:lnTo>
                      <a:pt x="773" y="250"/>
                    </a:lnTo>
                    <a:lnTo>
                      <a:pt x="773" y="246"/>
                    </a:lnTo>
                    <a:lnTo>
                      <a:pt x="769" y="243"/>
                    </a:lnTo>
                    <a:lnTo>
                      <a:pt x="771" y="243"/>
                    </a:lnTo>
                    <a:lnTo>
                      <a:pt x="771" y="243"/>
                    </a:lnTo>
                    <a:lnTo>
                      <a:pt x="771" y="237"/>
                    </a:lnTo>
                    <a:lnTo>
                      <a:pt x="771" y="230"/>
                    </a:lnTo>
                    <a:lnTo>
                      <a:pt x="771" y="228"/>
                    </a:lnTo>
                    <a:lnTo>
                      <a:pt x="773" y="226"/>
                    </a:lnTo>
                    <a:lnTo>
                      <a:pt x="776" y="223"/>
                    </a:lnTo>
                    <a:lnTo>
                      <a:pt x="778" y="219"/>
                    </a:lnTo>
                    <a:lnTo>
                      <a:pt x="780" y="221"/>
                    </a:lnTo>
                    <a:lnTo>
                      <a:pt x="780" y="221"/>
                    </a:lnTo>
                    <a:lnTo>
                      <a:pt x="780" y="221"/>
                    </a:lnTo>
                    <a:lnTo>
                      <a:pt x="778" y="225"/>
                    </a:lnTo>
                    <a:lnTo>
                      <a:pt x="778" y="225"/>
                    </a:lnTo>
                    <a:lnTo>
                      <a:pt x="776" y="226"/>
                    </a:lnTo>
                    <a:lnTo>
                      <a:pt x="776" y="228"/>
                    </a:lnTo>
                    <a:lnTo>
                      <a:pt x="776" y="230"/>
                    </a:lnTo>
                    <a:lnTo>
                      <a:pt x="776" y="232"/>
                    </a:lnTo>
                    <a:lnTo>
                      <a:pt x="775" y="234"/>
                    </a:lnTo>
                    <a:lnTo>
                      <a:pt x="775" y="234"/>
                    </a:lnTo>
                    <a:lnTo>
                      <a:pt x="776" y="234"/>
                    </a:lnTo>
                    <a:lnTo>
                      <a:pt x="776" y="235"/>
                    </a:lnTo>
                    <a:lnTo>
                      <a:pt x="776" y="239"/>
                    </a:lnTo>
                    <a:lnTo>
                      <a:pt x="776" y="241"/>
                    </a:lnTo>
                    <a:lnTo>
                      <a:pt x="775" y="241"/>
                    </a:lnTo>
                    <a:lnTo>
                      <a:pt x="775" y="243"/>
                    </a:lnTo>
                    <a:lnTo>
                      <a:pt x="775" y="244"/>
                    </a:lnTo>
                    <a:lnTo>
                      <a:pt x="776" y="246"/>
                    </a:lnTo>
                    <a:lnTo>
                      <a:pt x="780" y="246"/>
                    </a:lnTo>
                    <a:lnTo>
                      <a:pt x="780" y="248"/>
                    </a:lnTo>
                    <a:lnTo>
                      <a:pt x="782" y="250"/>
                    </a:lnTo>
                    <a:lnTo>
                      <a:pt x="782" y="251"/>
                    </a:lnTo>
                    <a:lnTo>
                      <a:pt x="784" y="253"/>
                    </a:lnTo>
                    <a:lnTo>
                      <a:pt x="784" y="253"/>
                    </a:lnTo>
                    <a:lnTo>
                      <a:pt x="784" y="255"/>
                    </a:lnTo>
                    <a:lnTo>
                      <a:pt x="782" y="255"/>
                    </a:lnTo>
                    <a:lnTo>
                      <a:pt x="778" y="264"/>
                    </a:lnTo>
                    <a:lnTo>
                      <a:pt x="780" y="269"/>
                    </a:lnTo>
                    <a:lnTo>
                      <a:pt x="780" y="269"/>
                    </a:lnTo>
                    <a:lnTo>
                      <a:pt x="782" y="269"/>
                    </a:lnTo>
                    <a:lnTo>
                      <a:pt x="784" y="269"/>
                    </a:lnTo>
                    <a:lnTo>
                      <a:pt x="791" y="251"/>
                    </a:lnTo>
                    <a:lnTo>
                      <a:pt x="791" y="250"/>
                    </a:lnTo>
                    <a:lnTo>
                      <a:pt x="792" y="246"/>
                    </a:lnTo>
                    <a:lnTo>
                      <a:pt x="794" y="241"/>
                    </a:lnTo>
                    <a:lnTo>
                      <a:pt x="785" y="223"/>
                    </a:lnTo>
                    <a:lnTo>
                      <a:pt x="785" y="221"/>
                    </a:lnTo>
                    <a:lnTo>
                      <a:pt x="789" y="225"/>
                    </a:lnTo>
                    <a:lnTo>
                      <a:pt x="792" y="226"/>
                    </a:lnTo>
                    <a:lnTo>
                      <a:pt x="794" y="228"/>
                    </a:lnTo>
                    <a:lnTo>
                      <a:pt x="796" y="228"/>
                    </a:lnTo>
                    <a:lnTo>
                      <a:pt x="796" y="232"/>
                    </a:lnTo>
                    <a:lnTo>
                      <a:pt x="798" y="232"/>
                    </a:lnTo>
                    <a:lnTo>
                      <a:pt x="805" y="221"/>
                    </a:lnTo>
                    <a:lnTo>
                      <a:pt x="805" y="219"/>
                    </a:lnTo>
                    <a:lnTo>
                      <a:pt x="807" y="219"/>
                    </a:lnTo>
                    <a:lnTo>
                      <a:pt x="809" y="218"/>
                    </a:lnTo>
                    <a:lnTo>
                      <a:pt x="809" y="212"/>
                    </a:lnTo>
                    <a:lnTo>
                      <a:pt x="809" y="212"/>
                    </a:lnTo>
                    <a:lnTo>
                      <a:pt x="810" y="212"/>
                    </a:lnTo>
                    <a:lnTo>
                      <a:pt x="810" y="212"/>
                    </a:lnTo>
                    <a:lnTo>
                      <a:pt x="812" y="207"/>
                    </a:lnTo>
                    <a:lnTo>
                      <a:pt x="812" y="205"/>
                    </a:lnTo>
                    <a:lnTo>
                      <a:pt x="810" y="203"/>
                    </a:lnTo>
                    <a:lnTo>
                      <a:pt x="809" y="201"/>
                    </a:lnTo>
                    <a:lnTo>
                      <a:pt x="807" y="201"/>
                    </a:lnTo>
                    <a:lnTo>
                      <a:pt x="807" y="200"/>
                    </a:lnTo>
                    <a:lnTo>
                      <a:pt x="812" y="193"/>
                    </a:lnTo>
                    <a:lnTo>
                      <a:pt x="814" y="193"/>
                    </a:lnTo>
                    <a:lnTo>
                      <a:pt x="816" y="191"/>
                    </a:lnTo>
                    <a:lnTo>
                      <a:pt x="826" y="187"/>
                    </a:lnTo>
                    <a:lnTo>
                      <a:pt x="826" y="185"/>
                    </a:lnTo>
                    <a:lnTo>
                      <a:pt x="830" y="184"/>
                    </a:lnTo>
                    <a:lnTo>
                      <a:pt x="834" y="185"/>
                    </a:lnTo>
                    <a:lnTo>
                      <a:pt x="851" y="182"/>
                    </a:lnTo>
                    <a:lnTo>
                      <a:pt x="853" y="180"/>
                    </a:lnTo>
                    <a:lnTo>
                      <a:pt x="855" y="176"/>
                    </a:lnTo>
                    <a:lnTo>
                      <a:pt x="855" y="175"/>
                    </a:lnTo>
                    <a:lnTo>
                      <a:pt x="857" y="176"/>
                    </a:lnTo>
                    <a:lnTo>
                      <a:pt x="857" y="178"/>
                    </a:lnTo>
                    <a:lnTo>
                      <a:pt x="859" y="178"/>
                    </a:lnTo>
                    <a:lnTo>
                      <a:pt x="860" y="178"/>
                    </a:lnTo>
                    <a:lnTo>
                      <a:pt x="864" y="176"/>
                    </a:lnTo>
                    <a:lnTo>
                      <a:pt x="866" y="176"/>
                    </a:lnTo>
                    <a:lnTo>
                      <a:pt x="866" y="178"/>
                    </a:lnTo>
                    <a:lnTo>
                      <a:pt x="867" y="178"/>
                    </a:lnTo>
                    <a:lnTo>
                      <a:pt x="871" y="176"/>
                    </a:lnTo>
                    <a:lnTo>
                      <a:pt x="873" y="178"/>
                    </a:lnTo>
                    <a:lnTo>
                      <a:pt x="876" y="175"/>
                    </a:lnTo>
                    <a:lnTo>
                      <a:pt x="876" y="175"/>
                    </a:lnTo>
                    <a:lnTo>
                      <a:pt x="876" y="171"/>
                    </a:lnTo>
                    <a:lnTo>
                      <a:pt x="876" y="169"/>
                    </a:lnTo>
                    <a:lnTo>
                      <a:pt x="875" y="169"/>
                    </a:lnTo>
                    <a:lnTo>
                      <a:pt x="875" y="173"/>
                    </a:lnTo>
                    <a:lnTo>
                      <a:pt x="875" y="175"/>
                    </a:lnTo>
                    <a:lnTo>
                      <a:pt x="873" y="175"/>
                    </a:lnTo>
                    <a:lnTo>
                      <a:pt x="867" y="173"/>
                    </a:lnTo>
                    <a:lnTo>
                      <a:pt x="866" y="169"/>
                    </a:lnTo>
                    <a:lnTo>
                      <a:pt x="864" y="169"/>
                    </a:lnTo>
                    <a:lnTo>
                      <a:pt x="864" y="166"/>
                    </a:lnTo>
                    <a:lnTo>
                      <a:pt x="862" y="164"/>
                    </a:lnTo>
                    <a:lnTo>
                      <a:pt x="860" y="162"/>
                    </a:lnTo>
                    <a:lnTo>
                      <a:pt x="860" y="162"/>
                    </a:lnTo>
                    <a:lnTo>
                      <a:pt x="860" y="160"/>
                    </a:lnTo>
                    <a:lnTo>
                      <a:pt x="860" y="160"/>
                    </a:lnTo>
                    <a:lnTo>
                      <a:pt x="862" y="159"/>
                    </a:lnTo>
                    <a:lnTo>
                      <a:pt x="862" y="157"/>
                    </a:lnTo>
                    <a:lnTo>
                      <a:pt x="864" y="157"/>
                    </a:lnTo>
                    <a:lnTo>
                      <a:pt x="860" y="150"/>
                    </a:lnTo>
                    <a:lnTo>
                      <a:pt x="862" y="146"/>
                    </a:lnTo>
                    <a:lnTo>
                      <a:pt x="867" y="143"/>
                    </a:lnTo>
                    <a:lnTo>
                      <a:pt x="871" y="135"/>
                    </a:lnTo>
                    <a:lnTo>
                      <a:pt x="873" y="132"/>
                    </a:lnTo>
                    <a:lnTo>
                      <a:pt x="875" y="130"/>
                    </a:lnTo>
                    <a:lnTo>
                      <a:pt x="876" y="128"/>
                    </a:lnTo>
                    <a:lnTo>
                      <a:pt x="878" y="128"/>
                    </a:lnTo>
                    <a:lnTo>
                      <a:pt x="878" y="132"/>
                    </a:lnTo>
                    <a:lnTo>
                      <a:pt x="878" y="132"/>
                    </a:lnTo>
                    <a:lnTo>
                      <a:pt x="880" y="130"/>
                    </a:lnTo>
                    <a:lnTo>
                      <a:pt x="880" y="126"/>
                    </a:lnTo>
                    <a:lnTo>
                      <a:pt x="882" y="126"/>
                    </a:lnTo>
                    <a:lnTo>
                      <a:pt x="882" y="128"/>
                    </a:lnTo>
                    <a:lnTo>
                      <a:pt x="884" y="128"/>
                    </a:lnTo>
                    <a:lnTo>
                      <a:pt x="885" y="128"/>
                    </a:lnTo>
                    <a:lnTo>
                      <a:pt x="885" y="126"/>
                    </a:lnTo>
                    <a:lnTo>
                      <a:pt x="887" y="125"/>
                    </a:lnTo>
                    <a:lnTo>
                      <a:pt x="889" y="125"/>
                    </a:lnTo>
                    <a:lnTo>
                      <a:pt x="889" y="125"/>
                    </a:lnTo>
                    <a:lnTo>
                      <a:pt x="891" y="123"/>
                    </a:lnTo>
                    <a:lnTo>
                      <a:pt x="891" y="121"/>
                    </a:lnTo>
                    <a:lnTo>
                      <a:pt x="892" y="119"/>
                    </a:lnTo>
                    <a:lnTo>
                      <a:pt x="892" y="116"/>
                    </a:lnTo>
                    <a:lnTo>
                      <a:pt x="894" y="114"/>
                    </a:lnTo>
                    <a:lnTo>
                      <a:pt x="894" y="114"/>
                    </a:lnTo>
                    <a:lnTo>
                      <a:pt x="896" y="114"/>
                    </a:lnTo>
                    <a:lnTo>
                      <a:pt x="896" y="116"/>
                    </a:lnTo>
                    <a:lnTo>
                      <a:pt x="896" y="118"/>
                    </a:lnTo>
                    <a:lnTo>
                      <a:pt x="898" y="118"/>
                    </a:lnTo>
                    <a:lnTo>
                      <a:pt x="900" y="118"/>
                    </a:lnTo>
                    <a:lnTo>
                      <a:pt x="901" y="119"/>
                    </a:lnTo>
                    <a:lnTo>
                      <a:pt x="903" y="119"/>
                    </a:lnTo>
                    <a:lnTo>
                      <a:pt x="905" y="118"/>
                    </a:lnTo>
                    <a:lnTo>
                      <a:pt x="907" y="116"/>
                    </a:lnTo>
                    <a:lnTo>
                      <a:pt x="909" y="116"/>
                    </a:lnTo>
                    <a:lnTo>
                      <a:pt x="910" y="116"/>
                    </a:lnTo>
                    <a:lnTo>
                      <a:pt x="910" y="114"/>
                    </a:lnTo>
                    <a:lnTo>
                      <a:pt x="916" y="112"/>
                    </a:lnTo>
                    <a:lnTo>
                      <a:pt x="916" y="112"/>
                    </a:lnTo>
                    <a:lnTo>
                      <a:pt x="917" y="112"/>
                    </a:lnTo>
                    <a:lnTo>
                      <a:pt x="919" y="110"/>
                    </a:lnTo>
                    <a:lnTo>
                      <a:pt x="921" y="110"/>
                    </a:lnTo>
                    <a:lnTo>
                      <a:pt x="923" y="109"/>
                    </a:lnTo>
                    <a:lnTo>
                      <a:pt x="925" y="107"/>
                    </a:lnTo>
                    <a:lnTo>
                      <a:pt x="923" y="10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5" name="Freeform 1852">
                <a:extLst>
                  <a:ext uri="{FF2B5EF4-FFF2-40B4-BE49-F238E27FC236}">
                    <a16:creationId xmlns:a16="http://schemas.microsoft.com/office/drawing/2014/main" id="{496DE71C-0BF7-5C40-BB93-7DF83985AD43}"/>
                  </a:ext>
                </a:extLst>
              </p:cNvPr>
              <p:cNvSpPr>
                <a:spLocks/>
              </p:cNvSpPr>
              <p:nvPr/>
            </p:nvSpPr>
            <p:spPr bwMode="auto">
              <a:xfrm>
                <a:off x="96" y="1261"/>
                <a:ext cx="9" cy="9"/>
              </a:xfrm>
              <a:custGeom>
                <a:avLst/>
                <a:gdLst>
                  <a:gd name="T0" fmla="*/ 2 w 9"/>
                  <a:gd name="T1" fmla="*/ 0 h 9"/>
                  <a:gd name="T2" fmla="*/ 2 w 9"/>
                  <a:gd name="T3" fmla="*/ 2 h 9"/>
                  <a:gd name="T4" fmla="*/ 4 w 9"/>
                  <a:gd name="T5" fmla="*/ 0 h 9"/>
                  <a:gd name="T6" fmla="*/ 4 w 9"/>
                  <a:gd name="T7" fmla="*/ 0 h 9"/>
                  <a:gd name="T8" fmla="*/ 6 w 9"/>
                  <a:gd name="T9" fmla="*/ 2 h 9"/>
                  <a:gd name="T10" fmla="*/ 9 w 9"/>
                  <a:gd name="T11" fmla="*/ 7 h 9"/>
                  <a:gd name="T12" fmla="*/ 8 w 9"/>
                  <a:gd name="T13" fmla="*/ 9 h 9"/>
                  <a:gd name="T14" fmla="*/ 4 w 9"/>
                  <a:gd name="T15" fmla="*/ 9 h 9"/>
                  <a:gd name="T16" fmla="*/ 2 w 9"/>
                  <a:gd name="T17" fmla="*/ 7 h 9"/>
                  <a:gd name="T18" fmla="*/ 0 w 9"/>
                  <a:gd name="T19" fmla="*/ 4 h 9"/>
                  <a:gd name="T20" fmla="*/ 0 w 9"/>
                  <a:gd name="T21" fmla="*/ 0 h 9"/>
                  <a:gd name="T22" fmla="*/ 2 w 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2" y="0"/>
                    </a:moveTo>
                    <a:lnTo>
                      <a:pt x="2" y="2"/>
                    </a:lnTo>
                    <a:lnTo>
                      <a:pt x="4" y="0"/>
                    </a:lnTo>
                    <a:lnTo>
                      <a:pt x="4" y="0"/>
                    </a:lnTo>
                    <a:lnTo>
                      <a:pt x="6" y="2"/>
                    </a:lnTo>
                    <a:lnTo>
                      <a:pt x="9" y="7"/>
                    </a:lnTo>
                    <a:lnTo>
                      <a:pt x="8" y="9"/>
                    </a:lnTo>
                    <a:lnTo>
                      <a:pt x="4" y="9"/>
                    </a:lnTo>
                    <a:lnTo>
                      <a:pt x="2" y="7"/>
                    </a:lnTo>
                    <a:lnTo>
                      <a:pt x="0" y="4"/>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6" name="Freeform 1853">
                <a:extLst>
                  <a:ext uri="{FF2B5EF4-FFF2-40B4-BE49-F238E27FC236}">
                    <a16:creationId xmlns:a16="http://schemas.microsoft.com/office/drawing/2014/main" id="{4B96225B-C103-CE4C-A9E9-8522CE3D0279}"/>
                  </a:ext>
                </a:extLst>
              </p:cNvPr>
              <p:cNvSpPr>
                <a:spLocks/>
              </p:cNvSpPr>
              <p:nvPr/>
            </p:nvSpPr>
            <p:spPr bwMode="auto">
              <a:xfrm>
                <a:off x="96" y="1261"/>
                <a:ext cx="9" cy="9"/>
              </a:xfrm>
              <a:custGeom>
                <a:avLst/>
                <a:gdLst>
                  <a:gd name="T0" fmla="*/ 2 w 9"/>
                  <a:gd name="T1" fmla="*/ 0 h 9"/>
                  <a:gd name="T2" fmla="*/ 2 w 9"/>
                  <a:gd name="T3" fmla="*/ 2 h 9"/>
                  <a:gd name="T4" fmla="*/ 4 w 9"/>
                  <a:gd name="T5" fmla="*/ 0 h 9"/>
                  <a:gd name="T6" fmla="*/ 4 w 9"/>
                  <a:gd name="T7" fmla="*/ 0 h 9"/>
                  <a:gd name="T8" fmla="*/ 6 w 9"/>
                  <a:gd name="T9" fmla="*/ 2 h 9"/>
                  <a:gd name="T10" fmla="*/ 9 w 9"/>
                  <a:gd name="T11" fmla="*/ 7 h 9"/>
                  <a:gd name="T12" fmla="*/ 8 w 9"/>
                  <a:gd name="T13" fmla="*/ 9 h 9"/>
                  <a:gd name="T14" fmla="*/ 4 w 9"/>
                  <a:gd name="T15" fmla="*/ 9 h 9"/>
                  <a:gd name="T16" fmla="*/ 2 w 9"/>
                  <a:gd name="T17" fmla="*/ 7 h 9"/>
                  <a:gd name="T18" fmla="*/ 0 w 9"/>
                  <a:gd name="T19" fmla="*/ 4 h 9"/>
                  <a:gd name="T20" fmla="*/ 0 w 9"/>
                  <a:gd name="T21" fmla="*/ 0 h 9"/>
                  <a:gd name="T22" fmla="*/ 2 w 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2" y="0"/>
                    </a:moveTo>
                    <a:lnTo>
                      <a:pt x="2" y="2"/>
                    </a:lnTo>
                    <a:lnTo>
                      <a:pt x="4" y="0"/>
                    </a:lnTo>
                    <a:lnTo>
                      <a:pt x="4" y="0"/>
                    </a:lnTo>
                    <a:lnTo>
                      <a:pt x="6" y="2"/>
                    </a:lnTo>
                    <a:lnTo>
                      <a:pt x="9" y="7"/>
                    </a:lnTo>
                    <a:lnTo>
                      <a:pt x="8" y="9"/>
                    </a:lnTo>
                    <a:lnTo>
                      <a:pt x="4" y="9"/>
                    </a:lnTo>
                    <a:lnTo>
                      <a:pt x="2" y="7"/>
                    </a:lnTo>
                    <a:lnTo>
                      <a:pt x="0" y="4"/>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7" name="Freeform 1854">
                <a:extLst>
                  <a:ext uri="{FF2B5EF4-FFF2-40B4-BE49-F238E27FC236}">
                    <a16:creationId xmlns:a16="http://schemas.microsoft.com/office/drawing/2014/main" id="{C86605F9-81EA-114F-8FE3-EC6FCAC47106}"/>
                  </a:ext>
                </a:extLst>
              </p:cNvPr>
              <p:cNvSpPr>
                <a:spLocks/>
              </p:cNvSpPr>
              <p:nvPr/>
            </p:nvSpPr>
            <p:spPr bwMode="auto">
              <a:xfrm>
                <a:off x="0" y="1699"/>
                <a:ext cx="7" cy="8"/>
              </a:xfrm>
              <a:custGeom>
                <a:avLst/>
                <a:gdLst>
                  <a:gd name="T0" fmla="*/ 0 w 7"/>
                  <a:gd name="T1" fmla="*/ 1 h 8"/>
                  <a:gd name="T2" fmla="*/ 5 w 7"/>
                  <a:gd name="T3" fmla="*/ 0 h 8"/>
                  <a:gd name="T4" fmla="*/ 7 w 7"/>
                  <a:gd name="T5" fmla="*/ 1 h 8"/>
                  <a:gd name="T6" fmla="*/ 7 w 7"/>
                  <a:gd name="T7" fmla="*/ 3 h 8"/>
                  <a:gd name="T8" fmla="*/ 7 w 7"/>
                  <a:gd name="T9" fmla="*/ 5 h 8"/>
                  <a:gd name="T10" fmla="*/ 0 w 7"/>
                  <a:gd name="T11" fmla="*/ 8 h 8"/>
                  <a:gd name="T12" fmla="*/ 0 w 7"/>
                  <a:gd name="T13" fmla="*/ 1 h 8"/>
                  <a:gd name="T14" fmla="*/ 0 w 7"/>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0" y="1"/>
                    </a:moveTo>
                    <a:lnTo>
                      <a:pt x="5" y="0"/>
                    </a:lnTo>
                    <a:lnTo>
                      <a:pt x="7" y="1"/>
                    </a:lnTo>
                    <a:lnTo>
                      <a:pt x="7" y="3"/>
                    </a:lnTo>
                    <a:lnTo>
                      <a:pt x="7" y="5"/>
                    </a:lnTo>
                    <a:lnTo>
                      <a:pt x="0" y="8"/>
                    </a:lnTo>
                    <a:lnTo>
                      <a:pt x="0" y="1"/>
                    </a:lnTo>
                    <a:lnTo>
                      <a:pt x="0"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8" name="Freeform 1855">
                <a:extLst>
                  <a:ext uri="{FF2B5EF4-FFF2-40B4-BE49-F238E27FC236}">
                    <a16:creationId xmlns:a16="http://schemas.microsoft.com/office/drawing/2014/main" id="{08F2A438-DC4E-ED49-84F6-29EB329EA715}"/>
                  </a:ext>
                </a:extLst>
              </p:cNvPr>
              <p:cNvSpPr>
                <a:spLocks/>
              </p:cNvSpPr>
              <p:nvPr/>
            </p:nvSpPr>
            <p:spPr bwMode="auto">
              <a:xfrm>
                <a:off x="11" y="1686"/>
                <a:ext cx="23" cy="20"/>
              </a:xfrm>
              <a:custGeom>
                <a:avLst/>
                <a:gdLst>
                  <a:gd name="T0" fmla="*/ 0 w 23"/>
                  <a:gd name="T1" fmla="*/ 20 h 20"/>
                  <a:gd name="T2" fmla="*/ 0 w 23"/>
                  <a:gd name="T3" fmla="*/ 18 h 20"/>
                  <a:gd name="T4" fmla="*/ 0 w 23"/>
                  <a:gd name="T5" fmla="*/ 18 h 20"/>
                  <a:gd name="T6" fmla="*/ 7 w 23"/>
                  <a:gd name="T7" fmla="*/ 16 h 20"/>
                  <a:gd name="T8" fmla="*/ 9 w 23"/>
                  <a:gd name="T9" fmla="*/ 14 h 20"/>
                  <a:gd name="T10" fmla="*/ 9 w 23"/>
                  <a:gd name="T11" fmla="*/ 11 h 20"/>
                  <a:gd name="T12" fmla="*/ 10 w 23"/>
                  <a:gd name="T13" fmla="*/ 9 h 20"/>
                  <a:gd name="T14" fmla="*/ 12 w 23"/>
                  <a:gd name="T15" fmla="*/ 9 h 20"/>
                  <a:gd name="T16" fmla="*/ 14 w 23"/>
                  <a:gd name="T17" fmla="*/ 9 h 20"/>
                  <a:gd name="T18" fmla="*/ 12 w 23"/>
                  <a:gd name="T19" fmla="*/ 7 h 20"/>
                  <a:gd name="T20" fmla="*/ 10 w 23"/>
                  <a:gd name="T21" fmla="*/ 7 h 20"/>
                  <a:gd name="T22" fmla="*/ 9 w 23"/>
                  <a:gd name="T23" fmla="*/ 4 h 20"/>
                  <a:gd name="T24" fmla="*/ 10 w 23"/>
                  <a:gd name="T25" fmla="*/ 2 h 20"/>
                  <a:gd name="T26" fmla="*/ 12 w 23"/>
                  <a:gd name="T27" fmla="*/ 2 h 20"/>
                  <a:gd name="T28" fmla="*/ 14 w 23"/>
                  <a:gd name="T29" fmla="*/ 0 h 20"/>
                  <a:gd name="T30" fmla="*/ 16 w 23"/>
                  <a:gd name="T31" fmla="*/ 2 h 20"/>
                  <a:gd name="T32" fmla="*/ 18 w 23"/>
                  <a:gd name="T33" fmla="*/ 4 h 20"/>
                  <a:gd name="T34" fmla="*/ 19 w 23"/>
                  <a:gd name="T35" fmla="*/ 0 h 20"/>
                  <a:gd name="T36" fmla="*/ 21 w 23"/>
                  <a:gd name="T37" fmla="*/ 0 h 20"/>
                  <a:gd name="T38" fmla="*/ 23 w 23"/>
                  <a:gd name="T39" fmla="*/ 2 h 20"/>
                  <a:gd name="T40" fmla="*/ 21 w 23"/>
                  <a:gd name="T41" fmla="*/ 4 h 20"/>
                  <a:gd name="T42" fmla="*/ 19 w 23"/>
                  <a:gd name="T43" fmla="*/ 7 h 20"/>
                  <a:gd name="T44" fmla="*/ 18 w 23"/>
                  <a:gd name="T45" fmla="*/ 9 h 20"/>
                  <a:gd name="T46" fmla="*/ 19 w 23"/>
                  <a:gd name="T47" fmla="*/ 7 h 20"/>
                  <a:gd name="T48" fmla="*/ 19 w 23"/>
                  <a:gd name="T49" fmla="*/ 9 h 20"/>
                  <a:gd name="T50" fmla="*/ 19 w 23"/>
                  <a:gd name="T51" fmla="*/ 11 h 20"/>
                  <a:gd name="T52" fmla="*/ 16 w 23"/>
                  <a:gd name="T53" fmla="*/ 13 h 20"/>
                  <a:gd name="T54" fmla="*/ 14 w 23"/>
                  <a:gd name="T55" fmla="*/ 14 h 20"/>
                  <a:gd name="T56" fmla="*/ 12 w 23"/>
                  <a:gd name="T57" fmla="*/ 14 h 20"/>
                  <a:gd name="T58" fmla="*/ 7 w 23"/>
                  <a:gd name="T59" fmla="*/ 18 h 20"/>
                  <a:gd name="T60" fmla="*/ 0 w 23"/>
                  <a:gd name="T6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20">
                    <a:moveTo>
                      <a:pt x="0" y="20"/>
                    </a:moveTo>
                    <a:lnTo>
                      <a:pt x="0" y="18"/>
                    </a:lnTo>
                    <a:lnTo>
                      <a:pt x="0" y="18"/>
                    </a:lnTo>
                    <a:lnTo>
                      <a:pt x="7" y="16"/>
                    </a:lnTo>
                    <a:lnTo>
                      <a:pt x="9" y="14"/>
                    </a:lnTo>
                    <a:lnTo>
                      <a:pt x="9" y="11"/>
                    </a:lnTo>
                    <a:lnTo>
                      <a:pt x="10" y="9"/>
                    </a:lnTo>
                    <a:lnTo>
                      <a:pt x="12" y="9"/>
                    </a:lnTo>
                    <a:lnTo>
                      <a:pt x="14" y="9"/>
                    </a:lnTo>
                    <a:lnTo>
                      <a:pt x="12" y="7"/>
                    </a:lnTo>
                    <a:lnTo>
                      <a:pt x="10" y="7"/>
                    </a:lnTo>
                    <a:lnTo>
                      <a:pt x="9" y="4"/>
                    </a:lnTo>
                    <a:lnTo>
                      <a:pt x="10" y="2"/>
                    </a:lnTo>
                    <a:lnTo>
                      <a:pt x="12" y="2"/>
                    </a:lnTo>
                    <a:lnTo>
                      <a:pt x="14" y="0"/>
                    </a:lnTo>
                    <a:lnTo>
                      <a:pt x="16" y="2"/>
                    </a:lnTo>
                    <a:lnTo>
                      <a:pt x="18" y="4"/>
                    </a:lnTo>
                    <a:lnTo>
                      <a:pt x="19" y="0"/>
                    </a:lnTo>
                    <a:lnTo>
                      <a:pt x="21" y="0"/>
                    </a:lnTo>
                    <a:lnTo>
                      <a:pt x="23" y="2"/>
                    </a:lnTo>
                    <a:lnTo>
                      <a:pt x="21" y="4"/>
                    </a:lnTo>
                    <a:lnTo>
                      <a:pt x="19" y="7"/>
                    </a:lnTo>
                    <a:lnTo>
                      <a:pt x="18" y="9"/>
                    </a:lnTo>
                    <a:lnTo>
                      <a:pt x="19" y="7"/>
                    </a:lnTo>
                    <a:lnTo>
                      <a:pt x="19" y="9"/>
                    </a:lnTo>
                    <a:lnTo>
                      <a:pt x="19" y="11"/>
                    </a:lnTo>
                    <a:lnTo>
                      <a:pt x="16" y="13"/>
                    </a:lnTo>
                    <a:lnTo>
                      <a:pt x="14" y="14"/>
                    </a:lnTo>
                    <a:lnTo>
                      <a:pt x="12" y="14"/>
                    </a:lnTo>
                    <a:lnTo>
                      <a:pt x="7" y="18"/>
                    </a:lnTo>
                    <a:lnTo>
                      <a:pt x="0" y="2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19" name="Freeform 1856">
                <a:extLst>
                  <a:ext uri="{FF2B5EF4-FFF2-40B4-BE49-F238E27FC236}">
                    <a16:creationId xmlns:a16="http://schemas.microsoft.com/office/drawing/2014/main" id="{DA2C665B-27F0-0B43-9749-DA44DE1697E2}"/>
                  </a:ext>
                </a:extLst>
              </p:cNvPr>
              <p:cNvSpPr>
                <a:spLocks/>
              </p:cNvSpPr>
              <p:nvPr/>
            </p:nvSpPr>
            <p:spPr bwMode="auto">
              <a:xfrm>
                <a:off x="11" y="1686"/>
                <a:ext cx="23" cy="20"/>
              </a:xfrm>
              <a:custGeom>
                <a:avLst/>
                <a:gdLst>
                  <a:gd name="T0" fmla="*/ 0 w 23"/>
                  <a:gd name="T1" fmla="*/ 20 h 20"/>
                  <a:gd name="T2" fmla="*/ 0 w 23"/>
                  <a:gd name="T3" fmla="*/ 18 h 20"/>
                  <a:gd name="T4" fmla="*/ 0 w 23"/>
                  <a:gd name="T5" fmla="*/ 18 h 20"/>
                  <a:gd name="T6" fmla="*/ 7 w 23"/>
                  <a:gd name="T7" fmla="*/ 16 h 20"/>
                  <a:gd name="T8" fmla="*/ 9 w 23"/>
                  <a:gd name="T9" fmla="*/ 14 h 20"/>
                  <a:gd name="T10" fmla="*/ 9 w 23"/>
                  <a:gd name="T11" fmla="*/ 11 h 20"/>
                  <a:gd name="T12" fmla="*/ 10 w 23"/>
                  <a:gd name="T13" fmla="*/ 9 h 20"/>
                  <a:gd name="T14" fmla="*/ 12 w 23"/>
                  <a:gd name="T15" fmla="*/ 9 h 20"/>
                  <a:gd name="T16" fmla="*/ 14 w 23"/>
                  <a:gd name="T17" fmla="*/ 9 h 20"/>
                  <a:gd name="T18" fmla="*/ 12 w 23"/>
                  <a:gd name="T19" fmla="*/ 7 h 20"/>
                  <a:gd name="T20" fmla="*/ 10 w 23"/>
                  <a:gd name="T21" fmla="*/ 7 h 20"/>
                  <a:gd name="T22" fmla="*/ 9 w 23"/>
                  <a:gd name="T23" fmla="*/ 4 h 20"/>
                  <a:gd name="T24" fmla="*/ 10 w 23"/>
                  <a:gd name="T25" fmla="*/ 2 h 20"/>
                  <a:gd name="T26" fmla="*/ 12 w 23"/>
                  <a:gd name="T27" fmla="*/ 2 h 20"/>
                  <a:gd name="T28" fmla="*/ 14 w 23"/>
                  <a:gd name="T29" fmla="*/ 0 h 20"/>
                  <a:gd name="T30" fmla="*/ 16 w 23"/>
                  <a:gd name="T31" fmla="*/ 2 h 20"/>
                  <a:gd name="T32" fmla="*/ 18 w 23"/>
                  <a:gd name="T33" fmla="*/ 4 h 20"/>
                  <a:gd name="T34" fmla="*/ 19 w 23"/>
                  <a:gd name="T35" fmla="*/ 0 h 20"/>
                  <a:gd name="T36" fmla="*/ 21 w 23"/>
                  <a:gd name="T37" fmla="*/ 0 h 20"/>
                  <a:gd name="T38" fmla="*/ 23 w 23"/>
                  <a:gd name="T39" fmla="*/ 2 h 20"/>
                  <a:gd name="T40" fmla="*/ 21 w 23"/>
                  <a:gd name="T41" fmla="*/ 4 h 20"/>
                  <a:gd name="T42" fmla="*/ 19 w 23"/>
                  <a:gd name="T43" fmla="*/ 7 h 20"/>
                  <a:gd name="T44" fmla="*/ 18 w 23"/>
                  <a:gd name="T45" fmla="*/ 9 h 20"/>
                  <a:gd name="T46" fmla="*/ 19 w 23"/>
                  <a:gd name="T47" fmla="*/ 7 h 20"/>
                  <a:gd name="T48" fmla="*/ 19 w 23"/>
                  <a:gd name="T49" fmla="*/ 9 h 20"/>
                  <a:gd name="T50" fmla="*/ 19 w 23"/>
                  <a:gd name="T51" fmla="*/ 11 h 20"/>
                  <a:gd name="T52" fmla="*/ 16 w 23"/>
                  <a:gd name="T53" fmla="*/ 13 h 20"/>
                  <a:gd name="T54" fmla="*/ 14 w 23"/>
                  <a:gd name="T55" fmla="*/ 14 h 20"/>
                  <a:gd name="T56" fmla="*/ 12 w 23"/>
                  <a:gd name="T57" fmla="*/ 14 h 20"/>
                  <a:gd name="T58" fmla="*/ 7 w 23"/>
                  <a:gd name="T59" fmla="*/ 18 h 20"/>
                  <a:gd name="T60" fmla="*/ 0 w 23"/>
                  <a:gd name="T6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20">
                    <a:moveTo>
                      <a:pt x="0" y="20"/>
                    </a:moveTo>
                    <a:lnTo>
                      <a:pt x="0" y="18"/>
                    </a:lnTo>
                    <a:lnTo>
                      <a:pt x="0" y="18"/>
                    </a:lnTo>
                    <a:lnTo>
                      <a:pt x="7" y="16"/>
                    </a:lnTo>
                    <a:lnTo>
                      <a:pt x="9" y="14"/>
                    </a:lnTo>
                    <a:lnTo>
                      <a:pt x="9" y="11"/>
                    </a:lnTo>
                    <a:lnTo>
                      <a:pt x="10" y="9"/>
                    </a:lnTo>
                    <a:lnTo>
                      <a:pt x="12" y="9"/>
                    </a:lnTo>
                    <a:lnTo>
                      <a:pt x="14" y="9"/>
                    </a:lnTo>
                    <a:lnTo>
                      <a:pt x="12" y="7"/>
                    </a:lnTo>
                    <a:lnTo>
                      <a:pt x="10" y="7"/>
                    </a:lnTo>
                    <a:lnTo>
                      <a:pt x="9" y="4"/>
                    </a:lnTo>
                    <a:lnTo>
                      <a:pt x="10" y="2"/>
                    </a:lnTo>
                    <a:lnTo>
                      <a:pt x="12" y="2"/>
                    </a:lnTo>
                    <a:lnTo>
                      <a:pt x="14" y="0"/>
                    </a:lnTo>
                    <a:lnTo>
                      <a:pt x="16" y="2"/>
                    </a:lnTo>
                    <a:lnTo>
                      <a:pt x="18" y="4"/>
                    </a:lnTo>
                    <a:lnTo>
                      <a:pt x="19" y="0"/>
                    </a:lnTo>
                    <a:lnTo>
                      <a:pt x="21" y="0"/>
                    </a:lnTo>
                    <a:lnTo>
                      <a:pt x="23" y="2"/>
                    </a:lnTo>
                    <a:lnTo>
                      <a:pt x="21" y="4"/>
                    </a:lnTo>
                    <a:lnTo>
                      <a:pt x="19" y="7"/>
                    </a:lnTo>
                    <a:lnTo>
                      <a:pt x="18" y="9"/>
                    </a:lnTo>
                    <a:lnTo>
                      <a:pt x="19" y="7"/>
                    </a:lnTo>
                    <a:lnTo>
                      <a:pt x="19" y="9"/>
                    </a:lnTo>
                    <a:lnTo>
                      <a:pt x="19" y="11"/>
                    </a:lnTo>
                    <a:lnTo>
                      <a:pt x="16" y="13"/>
                    </a:lnTo>
                    <a:lnTo>
                      <a:pt x="14" y="14"/>
                    </a:lnTo>
                    <a:lnTo>
                      <a:pt x="12" y="14"/>
                    </a:lnTo>
                    <a:lnTo>
                      <a:pt x="7" y="18"/>
                    </a:lnTo>
                    <a:lnTo>
                      <a:pt x="0" y="2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0" name="Freeform 1857">
                <a:extLst>
                  <a:ext uri="{FF2B5EF4-FFF2-40B4-BE49-F238E27FC236}">
                    <a16:creationId xmlns:a16="http://schemas.microsoft.com/office/drawing/2014/main" id="{7878CDCF-479F-EB4C-8413-5F01922F5FFE}"/>
                  </a:ext>
                </a:extLst>
              </p:cNvPr>
              <p:cNvSpPr>
                <a:spLocks/>
              </p:cNvSpPr>
              <p:nvPr/>
            </p:nvSpPr>
            <p:spPr bwMode="auto">
              <a:xfrm>
                <a:off x="37" y="1679"/>
                <a:ext cx="6" cy="7"/>
              </a:xfrm>
              <a:custGeom>
                <a:avLst/>
                <a:gdLst>
                  <a:gd name="T0" fmla="*/ 2 w 6"/>
                  <a:gd name="T1" fmla="*/ 0 h 7"/>
                  <a:gd name="T2" fmla="*/ 2 w 6"/>
                  <a:gd name="T3" fmla="*/ 2 h 7"/>
                  <a:gd name="T4" fmla="*/ 4 w 6"/>
                  <a:gd name="T5" fmla="*/ 2 h 7"/>
                  <a:gd name="T6" fmla="*/ 6 w 6"/>
                  <a:gd name="T7" fmla="*/ 5 h 7"/>
                  <a:gd name="T8" fmla="*/ 4 w 6"/>
                  <a:gd name="T9" fmla="*/ 7 h 7"/>
                  <a:gd name="T10" fmla="*/ 0 w 6"/>
                  <a:gd name="T11" fmla="*/ 5 h 7"/>
                  <a:gd name="T12" fmla="*/ 0 w 6"/>
                  <a:gd name="T13" fmla="*/ 3 h 7"/>
                  <a:gd name="T14" fmla="*/ 0 w 6"/>
                  <a:gd name="T15" fmla="*/ 2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2" y="2"/>
                    </a:lnTo>
                    <a:lnTo>
                      <a:pt x="4" y="2"/>
                    </a:lnTo>
                    <a:lnTo>
                      <a:pt x="6" y="5"/>
                    </a:lnTo>
                    <a:lnTo>
                      <a:pt x="4" y="7"/>
                    </a:lnTo>
                    <a:lnTo>
                      <a:pt x="0" y="5"/>
                    </a:lnTo>
                    <a:lnTo>
                      <a:pt x="0" y="3"/>
                    </a:lnTo>
                    <a:lnTo>
                      <a:pt x="0"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1" name="Freeform 1858">
                <a:extLst>
                  <a:ext uri="{FF2B5EF4-FFF2-40B4-BE49-F238E27FC236}">
                    <a16:creationId xmlns:a16="http://schemas.microsoft.com/office/drawing/2014/main" id="{0E9B9BD5-7941-024B-B66E-D15D2A06EAA6}"/>
                  </a:ext>
                </a:extLst>
              </p:cNvPr>
              <p:cNvSpPr>
                <a:spLocks/>
              </p:cNvSpPr>
              <p:nvPr/>
            </p:nvSpPr>
            <p:spPr bwMode="auto">
              <a:xfrm>
                <a:off x="37" y="1679"/>
                <a:ext cx="6" cy="7"/>
              </a:xfrm>
              <a:custGeom>
                <a:avLst/>
                <a:gdLst>
                  <a:gd name="T0" fmla="*/ 2 w 6"/>
                  <a:gd name="T1" fmla="*/ 0 h 7"/>
                  <a:gd name="T2" fmla="*/ 2 w 6"/>
                  <a:gd name="T3" fmla="*/ 2 h 7"/>
                  <a:gd name="T4" fmla="*/ 4 w 6"/>
                  <a:gd name="T5" fmla="*/ 2 h 7"/>
                  <a:gd name="T6" fmla="*/ 6 w 6"/>
                  <a:gd name="T7" fmla="*/ 5 h 7"/>
                  <a:gd name="T8" fmla="*/ 4 w 6"/>
                  <a:gd name="T9" fmla="*/ 7 h 7"/>
                  <a:gd name="T10" fmla="*/ 0 w 6"/>
                  <a:gd name="T11" fmla="*/ 5 h 7"/>
                  <a:gd name="T12" fmla="*/ 0 w 6"/>
                  <a:gd name="T13" fmla="*/ 3 h 7"/>
                  <a:gd name="T14" fmla="*/ 0 w 6"/>
                  <a:gd name="T15" fmla="*/ 2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2" y="2"/>
                    </a:lnTo>
                    <a:lnTo>
                      <a:pt x="4" y="2"/>
                    </a:lnTo>
                    <a:lnTo>
                      <a:pt x="6" y="5"/>
                    </a:lnTo>
                    <a:lnTo>
                      <a:pt x="4" y="7"/>
                    </a:lnTo>
                    <a:lnTo>
                      <a:pt x="0" y="5"/>
                    </a:lnTo>
                    <a:lnTo>
                      <a:pt x="0" y="3"/>
                    </a:lnTo>
                    <a:lnTo>
                      <a:pt x="0"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2" name="Freeform 1859">
                <a:extLst>
                  <a:ext uri="{FF2B5EF4-FFF2-40B4-BE49-F238E27FC236}">
                    <a16:creationId xmlns:a16="http://schemas.microsoft.com/office/drawing/2014/main" id="{21120A88-CA99-664F-86F8-C7992470B97A}"/>
                  </a:ext>
                </a:extLst>
              </p:cNvPr>
              <p:cNvSpPr>
                <a:spLocks/>
              </p:cNvSpPr>
              <p:nvPr/>
            </p:nvSpPr>
            <p:spPr bwMode="auto">
              <a:xfrm>
                <a:off x="55" y="1656"/>
                <a:ext cx="29" cy="21"/>
              </a:xfrm>
              <a:custGeom>
                <a:avLst/>
                <a:gdLst>
                  <a:gd name="T0" fmla="*/ 0 w 29"/>
                  <a:gd name="T1" fmla="*/ 14 h 21"/>
                  <a:gd name="T2" fmla="*/ 7 w 29"/>
                  <a:gd name="T3" fmla="*/ 9 h 21"/>
                  <a:gd name="T4" fmla="*/ 7 w 29"/>
                  <a:gd name="T5" fmla="*/ 3 h 21"/>
                  <a:gd name="T6" fmla="*/ 13 w 29"/>
                  <a:gd name="T7" fmla="*/ 5 h 21"/>
                  <a:gd name="T8" fmla="*/ 16 w 29"/>
                  <a:gd name="T9" fmla="*/ 3 h 21"/>
                  <a:gd name="T10" fmla="*/ 20 w 29"/>
                  <a:gd name="T11" fmla="*/ 0 h 21"/>
                  <a:gd name="T12" fmla="*/ 24 w 29"/>
                  <a:gd name="T13" fmla="*/ 1 h 21"/>
                  <a:gd name="T14" fmla="*/ 25 w 29"/>
                  <a:gd name="T15" fmla="*/ 7 h 21"/>
                  <a:gd name="T16" fmla="*/ 27 w 29"/>
                  <a:gd name="T17" fmla="*/ 9 h 21"/>
                  <a:gd name="T18" fmla="*/ 29 w 29"/>
                  <a:gd name="T19" fmla="*/ 9 h 21"/>
                  <a:gd name="T20" fmla="*/ 29 w 29"/>
                  <a:gd name="T21" fmla="*/ 10 h 21"/>
                  <a:gd name="T22" fmla="*/ 29 w 29"/>
                  <a:gd name="T23" fmla="*/ 10 h 21"/>
                  <a:gd name="T24" fmla="*/ 29 w 29"/>
                  <a:gd name="T25" fmla="*/ 12 h 21"/>
                  <a:gd name="T26" fmla="*/ 27 w 29"/>
                  <a:gd name="T27" fmla="*/ 10 h 21"/>
                  <a:gd name="T28" fmla="*/ 25 w 29"/>
                  <a:gd name="T29" fmla="*/ 12 h 21"/>
                  <a:gd name="T30" fmla="*/ 22 w 29"/>
                  <a:gd name="T31" fmla="*/ 14 h 21"/>
                  <a:gd name="T32" fmla="*/ 15 w 29"/>
                  <a:gd name="T33" fmla="*/ 12 h 21"/>
                  <a:gd name="T34" fmla="*/ 6 w 29"/>
                  <a:gd name="T35" fmla="*/ 21 h 21"/>
                  <a:gd name="T36" fmla="*/ 2 w 29"/>
                  <a:gd name="T37" fmla="*/ 18 h 21"/>
                  <a:gd name="T38" fmla="*/ 0 w 29"/>
                  <a:gd name="T3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1">
                    <a:moveTo>
                      <a:pt x="0" y="14"/>
                    </a:moveTo>
                    <a:lnTo>
                      <a:pt x="7" y="9"/>
                    </a:lnTo>
                    <a:lnTo>
                      <a:pt x="7" y="3"/>
                    </a:lnTo>
                    <a:lnTo>
                      <a:pt x="13" y="5"/>
                    </a:lnTo>
                    <a:lnTo>
                      <a:pt x="16" y="3"/>
                    </a:lnTo>
                    <a:lnTo>
                      <a:pt x="20" y="0"/>
                    </a:lnTo>
                    <a:lnTo>
                      <a:pt x="24" y="1"/>
                    </a:lnTo>
                    <a:lnTo>
                      <a:pt x="25" y="7"/>
                    </a:lnTo>
                    <a:lnTo>
                      <a:pt x="27" y="9"/>
                    </a:lnTo>
                    <a:lnTo>
                      <a:pt x="29" y="9"/>
                    </a:lnTo>
                    <a:lnTo>
                      <a:pt x="29" y="10"/>
                    </a:lnTo>
                    <a:lnTo>
                      <a:pt x="29" y="10"/>
                    </a:lnTo>
                    <a:lnTo>
                      <a:pt x="29" y="12"/>
                    </a:lnTo>
                    <a:lnTo>
                      <a:pt x="27" y="10"/>
                    </a:lnTo>
                    <a:lnTo>
                      <a:pt x="25" y="12"/>
                    </a:lnTo>
                    <a:lnTo>
                      <a:pt x="22" y="14"/>
                    </a:lnTo>
                    <a:lnTo>
                      <a:pt x="15" y="12"/>
                    </a:lnTo>
                    <a:lnTo>
                      <a:pt x="6" y="21"/>
                    </a:lnTo>
                    <a:lnTo>
                      <a:pt x="2" y="18"/>
                    </a:lnTo>
                    <a:lnTo>
                      <a:pt x="0"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3" name="Freeform 1860">
                <a:extLst>
                  <a:ext uri="{FF2B5EF4-FFF2-40B4-BE49-F238E27FC236}">
                    <a16:creationId xmlns:a16="http://schemas.microsoft.com/office/drawing/2014/main" id="{3AC59C11-D8F8-9845-928C-3F20EBD068DD}"/>
                  </a:ext>
                </a:extLst>
              </p:cNvPr>
              <p:cNvSpPr>
                <a:spLocks/>
              </p:cNvSpPr>
              <p:nvPr/>
            </p:nvSpPr>
            <p:spPr bwMode="auto">
              <a:xfrm>
                <a:off x="55" y="1656"/>
                <a:ext cx="29" cy="21"/>
              </a:xfrm>
              <a:custGeom>
                <a:avLst/>
                <a:gdLst>
                  <a:gd name="T0" fmla="*/ 0 w 29"/>
                  <a:gd name="T1" fmla="*/ 14 h 21"/>
                  <a:gd name="T2" fmla="*/ 7 w 29"/>
                  <a:gd name="T3" fmla="*/ 9 h 21"/>
                  <a:gd name="T4" fmla="*/ 7 w 29"/>
                  <a:gd name="T5" fmla="*/ 3 h 21"/>
                  <a:gd name="T6" fmla="*/ 13 w 29"/>
                  <a:gd name="T7" fmla="*/ 5 h 21"/>
                  <a:gd name="T8" fmla="*/ 16 w 29"/>
                  <a:gd name="T9" fmla="*/ 3 h 21"/>
                  <a:gd name="T10" fmla="*/ 20 w 29"/>
                  <a:gd name="T11" fmla="*/ 0 h 21"/>
                  <a:gd name="T12" fmla="*/ 24 w 29"/>
                  <a:gd name="T13" fmla="*/ 1 h 21"/>
                  <a:gd name="T14" fmla="*/ 25 w 29"/>
                  <a:gd name="T15" fmla="*/ 7 h 21"/>
                  <a:gd name="T16" fmla="*/ 27 w 29"/>
                  <a:gd name="T17" fmla="*/ 9 h 21"/>
                  <a:gd name="T18" fmla="*/ 29 w 29"/>
                  <a:gd name="T19" fmla="*/ 9 h 21"/>
                  <a:gd name="T20" fmla="*/ 29 w 29"/>
                  <a:gd name="T21" fmla="*/ 10 h 21"/>
                  <a:gd name="T22" fmla="*/ 29 w 29"/>
                  <a:gd name="T23" fmla="*/ 10 h 21"/>
                  <a:gd name="T24" fmla="*/ 29 w 29"/>
                  <a:gd name="T25" fmla="*/ 12 h 21"/>
                  <a:gd name="T26" fmla="*/ 27 w 29"/>
                  <a:gd name="T27" fmla="*/ 10 h 21"/>
                  <a:gd name="T28" fmla="*/ 25 w 29"/>
                  <a:gd name="T29" fmla="*/ 12 h 21"/>
                  <a:gd name="T30" fmla="*/ 22 w 29"/>
                  <a:gd name="T31" fmla="*/ 14 h 21"/>
                  <a:gd name="T32" fmla="*/ 15 w 29"/>
                  <a:gd name="T33" fmla="*/ 12 h 21"/>
                  <a:gd name="T34" fmla="*/ 6 w 29"/>
                  <a:gd name="T35" fmla="*/ 21 h 21"/>
                  <a:gd name="T36" fmla="*/ 2 w 29"/>
                  <a:gd name="T37" fmla="*/ 18 h 21"/>
                  <a:gd name="T38" fmla="*/ 0 w 29"/>
                  <a:gd name="T3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1">
                    <a:moveTo>
                      <a:pt x="0" y="14"/>
                    </a:moveTo>
                    <a:lnTo>
                      <a:pt x="7" y="9"/>
                    </a:lnTo>
                    <a:lnTo>
                      <a:pt x="7" y="3"/>
                    </a:lnTo>
                    <a:lnTo>
                      <a:pt x="13" y="5"/>
                    </a:lnTo>
                    <a:lnTo>
                      <a:pt x="16" y="3"/>
                    </a:lnTo>
                    <a:lnTo>
                      <a:pt x="20" y="0"/>
                    </a:lnTo>
                    <a:lnTo>
                      <a:pt x="24" y="1"/>
                    </a:lnTo>
                    <a:lnTo>
                      <a:pt x="25" y="7"/>
                    </a:lnTo>
                    <a:lnTo>
                      <a:pt x="27" y="9"/>
                    </a:lnTo>
                    <a:lnTo>
                      <a:pt x="29" y="9"/>
                    </a:lnTo>
                    <a:lnTo>
                      <a:pt x="29" y="10"/>
                    </a:lnTo>
                    <a:lnTo>
                      <a:pt x="29" y="10"/>
                    </a:lnTo>
                    <a:lnTo>
                      <a:pt x="29" y="12"/>
                    </a:lnTo>
                    <a:lnTo>
                      <a:pt x="27" y="10"/>
                    </a:lnTo>
                    <a:lnTo>
                      <a:pt x="25" y="12"/>
                    </a:lnTo>
                    <a:lnTo>
                      <a:pt x="22" y="14"/>
                    </a:lnTo>
                    <a:lnTo>
                      <a:pt x="15" y="12"/>
                    </a:lnTo>
                    <a:lnTo>
                      <a:pt x="6" y="21"/>
                    </a:lnTo>
                    <a:lnTo>
                      <a:pt x="2" y="18"/>
                    </a:lnTo>
                    <a:lnTo>
                      <a:pt x="0" y="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4" name="Freeform 1861">
                <a:extLst>
                  <a:ext uri="{FF2B5EF4-FFF2-40B4-BE49-F238E27FC236}">
                    <a16:creationId xmlns:a16="http://schemas.microsoft.com/office/drawing/2014/main" id="{337B9190-EC3F-BD41-9C1D-34058525E666}"/>
                  </a:ext>
                </a:extLst>
              </p:cNvPr>
              <p:cNvSpPr>
                <a:spLocks/>
              </p:cNvSpPr>
              <p:nvPr/>
            </p:nvSpPr>
            <p:spPr bwMode="auto">
              <a:xfrm>
                <a:off x="91" y="1674"/>
                <a:ext cx="2" cy="1"/>
              </a:xfrm>
              <a:custGeom>
                <a:avLst/>
                <a:gdLst>
                  <a:gd name="T0" fmla="*/ 0 w 2"/>
                  <a:gd name="T1" fmla="*/ 0 h 1"/>
                  <a:gd name="T2" fmla="*/ 2 w 2"/>
                  <a:gd name="T3" fmla="*/ 0 h 1"/>
                  <a:gd name="T4" fmla="*/ 2 w 2"/>
                  <a:gd name="T5" fmla="*/ 0 h 1"/>
                  <a:gd name="T6" fmla="*/ 2 w 2"/>
                  <a:gd name="T7" fmla="*/ 1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2" y="0"/>
                    </a:lnTo>
                    <a:lnTo>
                      <a:pt x="2" y="1"/>
                    </a:lnTo>
                    <a:lnTo>
                      <a:pt x="2" y="1"/>
                    </a:lnTo>
                    <a:lnTo>
                      <a:pt x="0"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5" name="Freeform 1862">
                <a:extLst>
                  <a:ext uri="{FF2B5EF4-FFF2-40B4-BE49-F238E27FC236}">
                    <a16:creationId xmlns:a16="http://schemas.microsoft.com/office/drawing/2014/main" id="{F8E93285-328C-1540-B27C-310326B34A48}"/>
                  </a:ext>
                </a:extLst>
              </p:cNvPr>
              <p:cNvSpPr>
                <a:spLocks/>
              </p:cNvSpPr>
              <p:nvPr/>
            </p:nvSpPr>
            <p:spPr bwMode="auto">
              <a:xfrm>
                <a:off x="91" y="1674"/>
                <a:ext cx="2" cy="1"/>
              </a:xfrm>
              <a:custGeom>
                <a:avLst/>
                <a:gdLst>
                  <a:gd name="T0" fmla="*/ 0 w 2"/>
                  <a:gd name="T1" fmla="*/ 0 h 1"/>
                  <a:gd name="T2" fmla="*/ 2 w 2"/>
                  <a:gd name="T3" fmla="*/ 0 h 1"/>
                  <a:gd name="T4" fmla="*/ 2 w 2"/>
                  <a:gd name="T5" fmla="*/ 0 h 1"/>
                  <a:gd name="T6" fmla="*/ 2 w 2"/>
                  <a:gd name="T7" fmla="*/ 1 h 1"/>
                  <a:gd name="T8" fmla="*/ 2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2" y="0"/>
                    </a:lnTo>
                    <a:lnTo>
                      <a:pt x="2" y="1"/>
                    </a:lnTo>
                    <a:lnTo>
                      <a:pt x="2" y="1"/>
                    </a:lnTo>
                    <a:lnTo>
                      <a:pt x="0"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6" name="Freeform 1863">
                <a:extLst>
                  <a:ext uri="{FF2B5EF4-FFF2-40B4-BE49-F238E27FC236}">
                    <a16:creationId xmlns:a16="http://schemas.microsoft.com/office/drawing/2014/main" id="{220DD5F9-D502-8B40-A7B7-2E118B706699}"/>
                  </a:ext>
                </a:extLst>
              </p:cNvPr>
              <p:cNvSpPr>
                <a:spLocks/>
              </p:cNvSpPr>
              <p:nvPr/>
            </p:nvSpPr>
            <p:spPr bwMode="auto">
              <a:xfrm>
                <a:off x="121" y="1647"/>
                <a:ext cx="6" cy="7"/>
              </a:xfrm>
              <a:custGeom>
                <a:avLst/>
                <a:gdLst>
                  <a:gd name="T0" fmla="*/ 4 w 6"/>
                  <a:gd name="T1" fmla="*/ 2 h 7"/>
                  <a:gd name="T2" fmla="*/ 2 w 6"/>
                  <a:gd name="T3" fmla="*/ 0 h 7"/>
                  <a:gd name="T4" fmla="*/ 4 w 6"/>
                  <a:gd name="T5" fmla="*/ 2 h 7"/>
                  <a:gd name="T6" fmla="*/ 4 w 6"/>
                  <a:gd name="T7" fmla="*/ 2 h 7"/>
                  <a:gd name="T8" fmla="*/ 4 w 6"/>
                  <a:gd name="T9" fmla="*/ 2 h 7"/>
                  <a:gd name="T10" fmla="*/ 6 w 6"/>
                  <a:gd name="T11" fmla="*/ 0 h 7"/>
                  <a:gd name="T12" fmla="*/ 6 w 6"/>
                  <a:gd name="T13" fmla="*/ 2 h 7"/>
                  <a:gd name="T14" fmla="*/ 6 w 6"/>
                  <a:gd name="T15" fmla="*/ 3 h 7"/>
                  <a:gd name="T16" fmla="*/ 6 w 6"/>
                  <a:gd name="T17" fmla="*/ 5 h 7"/>
                  <a:gd name="T18" fmla="*/ 6 w 6"/>
                  <a:gd name="T19" fmla="*/ 7 h 7"/>
                  <a:gd name="T20" fmla="*/ 4 w 6"/>
                  <a:gd name="T21" fmla="*/ 5 h 7"/>
                  <a:gd name="T22" fmla="*/ 2 w 6"/>
                  <a:gd name="T23" fmla="*/ 7 h 7"/>
                  <a:gd name="T24" fmla="*/ 0 w 6"/>
                  <a:gd name="T25" fmla="*/ 2 h 7"/>
                  <a:gd name="T26" fmla="*/ 2 w 6"/>
                  <a:gd name="T27" fmla="*/ 0 h 7"/>
                  <a:gd name="T28" fmla="*/ 2 w 6"/>
                  <a:gd name="T29" fmla="*/ 2 h 7"/>
                  <a:gd name="T30" fmla="*/ 4 w 6"/>
                  <a:gd name="T31" fmla="*/ 3 h 7"/>
                  <a:gd name="T32" fmla="*/ 4 w 6"/>
                  <a:gd name="T3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4" y="2"/>
                    </a:moveTo>
                    <a:lnTo>
                      <a:pt x="2" y="0"/>
                    </a:lnTo>
                    <a:lnTo>
                      <a:pt x="4" y="2"/>
                    </a:lnTo>
                    <a:lnTo>
                      <a:pt x="4" y="2"/>
                    </a:lnTo>
                    <a:lnTo>
                      <a:pt x="4" y="2"/>
                    </a:lnTo>
                    <a:lnTo>
                      <a:pt x="6" y="0"/>
                    </a:lnTo>
                    <a:lnTo>
                      <a:pt x="6" y="2"/>
                    </a:lnTo>
                    <a:lnTo>
                      <a:pt x="6" y="3"/>
                    </a:lnTo>
                    <a:lnTo>
                      <a:pt x="6" y="5"/>
                    </a:lnTo>
                    <a:lnTo>
                      <a:pt x="6" y="7"/>
                    </a:lnTo>
                    <a:lnTo>
                      <a:pt x="4" y="5"/>
                    </a:lnTo>
                    <a:lnTo>
                      <a:pt x="2" y="7"/>
                    </a:lnTo>
                    <a:lnTo>
                      <a:pt x="0" y="2"/>
                    </a:lnTo>
                    <a:lnTo>
                      <a:pt x="2" y="0"/>
                    </a:lnTo>
                    <a:lnTo>
                      <a:pt x="2" y="2"/>
                    </a:lnTo>
                    <a:lnTo>
                      <a:pt x="4" y="3"/>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7" name="Freeform 1864">
                <a:extLst>
                  <a:ext uri="{FF2B5EF4-FFF2-40B4-BE49-F238E27FC236}">
                    <a16:creationId xmlns:a16="http://schemas.microsoft.com/office/drawing/2014/main" id="{EF688B0F-1F63-724E-B1AA-4FCFEFC0DAE4}"/>
                  </a:ext>
                </a:extLst>
              </p:cNvPr>
              <p:cNvSpPr>
                <a:spLocks/>
              </p:cNvSpPr>
              <p:nvPr/>
            </p:nvSpPr>
            <p:spPr bwMode="auto">
              <a:xfrm>
                <a:off x="121" y="1647"/>
                <a:ext cx="6" cy="7"/>
              </a:xfrm>
              <a:custGeom>
                <a:avLst/>
                <a:gdLst>
                  <a:gd name="T0" fmla="*/ 4 w 6"/>
                  <a:gd name="T1" fmla="*/ 2 h 7"/>
                  <a:gd name="T2" fmla="*/ 2 w 6"/>
                  <a:gd name="T3" fmla="*/ 0 h 7"/>
                  <a:gd name="T4" fmla="*/ 4 w 6"/>
                  <a:gd name="T5" fmla="*/ 2 h 7"/>
                  <a:gd name="T6" fmla="*/ 4 w 6"/>
                  <a:gd name="T7" fmla="*/ 2 h 7"/>
                  <a:gd name="T8" fmla="*/ 4 w 6"/>
                  <a:gd name="T9" fmla="*/ 2 h 7"/>
                  <a:gd name="T10" fmla="*/ 6 w 6"/>
                  <a:gd name="T11" fmla="*/ 0 h 7"/>
                  <a:gd name="T12" fmla="*/ 6 w 6"/>
                  <a:gd name="T13" fmla="*/ 2 h 7"/>
                  <a:gd name="T14" fmla="*/ 6 w 6"/>
                  <a:gd name="T15" fmla="*/ 3 h 7"/>
                  <a:gd name="T16" fmla="*/ 6 w 6"/>
                  <a:gd name="T17" fmla="*/ 5 h 7"/>
                  <a:gd name="T18" fmla="*/ 6 w 6"/>
                  <a:gd name="T19" fmla="*/ 7 h 7"/>
                  <a:gd name="T20" fmla="*/ 4 w 6"/>
                  <a:gd name="T21" fmla="*/ 5 h 7"/>
                  <a:gd name="T22" fmla="*/ 2 w 6"/>
                  <a:gd name="T23" fmla="*/ 7 h 7"/>
                  <a:gd name="T24" fmla="*/ 0 w 6"/>
                  <a:gd name="T25" fmla="*/ 2 h 7"/>
                  <a:gd name="T26" fmla="*/ 2 w 6"/>
                  <a:gd name="T27" fmla="*/ 0 h 7"/>
                  <a:gd name="T28" fmla="*/ 2 w 6"/>
                  <a:gd name="T29" fmla="*/ 2 h 7"/>
                  <a:gd name="T30" fmla="*/ 4 w 6"/>
                  <a:gd name="T31" fmla="*/ 3 h 7"/>
                  <a:gd name="T32" fmla="*/ 4 w 6"/>
                  <a:gd name="T3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4" y="2"/>
                    </a:moveTo>
                    <a:lnTo>
                      <a:pt x="2" y="0"/>
                    </a:lnTo>
                    <a:lnTo>
                      <a:pt x="4" y="2"/>
                    </a:lnTo>
                    <a:lnTo>
                      <a:pt x="4" y="2"/>
                    </a:lnTo>
                    <a:lnTo>
                      <a:pt x="4" y="2"/>
                    </a:lnTo>
                    <a:lnTo>
                      <a:pt x="6" y="0"/>
                    </a:lnTo>
                    <a:lnTo>
                      <a:pt x="6" y="2"/>
                    </a:lnTo>
                    <a:lnTo>
                      <a:pt x="6" y="3"/>
                    </a:lnTo>
                    <a:lnTo>
                      <a:pt x="6" y="5"/>
                    </a:lnTo>
                    <a:lnTo>
                      <a:pt x="6" y="7"/>
                    </a:lnTo>
                    <a:lnTo>
                      <a:pt x="4" y="5"/>
                    </a:lnTo>
                    <a:lnTo>
                      <a:pt x="2" y="7"/>
                    </a:lnTo>
                    <a:lnTo>
                      <a:pt x="0" y="2"/>
                    </a:lnTo>
                    <a:lnTo>
                      <a:pt x="2" y="0"/>
                    </a:lnTo>
                    <a:lnTo>
                      <a:pt x="2" y="2"/>
                    </a:lnTo>
                    <a:lnTo>
                      <a:pt x="4" y="3"/>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8" name="Freeform 1865">
                <a:extLst>
                  <a:ext uri="{FF2B5EF4-FFF2-40B4-BE49-F238E27FC236}">
                    <a16:creationId xmlns:a16="http://schemas.microsoft.com/office/drawing/2014/main" id="{B74F172B-9C3A-C34A-9BF7-19436710F20B}"/>
                  </a:ext>
                </a:extLst>
              </p:cNvPr>
              <p:cNvSpPr>
                <a:spLocks/>
              </p:cNvSpPr>
              <p:nvPr/>
            </p:nvSpPr>
            <p:spPr bwMode="auto">
              <a:xfrm>
                <a:off x="159" y="1622"/>
                <a:ext cx="3" cy="9"/>
              </a:xfrm>
              <a:custGeom>
                <a:avLst/>
                <a:gdLst>
                  <a:gd name="T0" fmla="*/ 0 w 3"/>
                  <a:gd name="T1" fmla="*/ 0 h 9"/>
                  <a:gd name="T2" fmla="*/ 0 w 3"/>
                  <a:gd name="T3" fmla="*/ 0 h 9"/>
                  <a:gd name="T4" fmla="*/ 0 w 3"/>
                  <a:gd name="T5" fmla="*/ 0 h 9"/>
                  <a:gd name="T6" fmla="*/ 2 w 3"/>
                  <a:gd name="T7" fmla="*/ 0 h 9"/>
                  <a:gd name="T8" fmla="*/ 3 w 3"/>
                  <a:gd name="T9" fmla="*/ 0 h 9"/>
                  <a:gd name="T10" fmla="*/ 3 w 3"/>
                  <a:gd name="T11" fmla="*/ 2 h 9"/>
                  <a:gd name="T12" fmla="*/ 3 w 3"/>
                  <a:gd name="T13" fmla="*/ 3 h 9"/>
                  <a:gd name="T14" fmla="*/ 2 w 3"/>
                  <a:gd name="T15" fmla="*/ 9 h 9"/>
                  <a:gd name="T16" fmla="*/ 2 w 3"/>
                  <a:gd name="T17" fmla="*/ 7 h 9"/>
                  <a:gd name="T18" fmla="*/ 2 w 3"/>
                  <a:gd name="T19" fmla="*/ 2 h 9"/>
                  <a:gd name="T20" fmla="*/ 0 w 3"/>
                  <a:gd name="T21" fmla="*/ 0 h 9"/>
                  <a:gd name="T22" fmla="*/ 0 w 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0" y="0"/>
                    </a:moveTo>
                    <a:lnTo>
                      <a:pt x="0" y="0"/>
                    </a:lnTo>
                    <a:lnTo>
                      <a:pt x="0" y="0"/>
                    </a:lnTo>
                    <a:lnTo>
                      <a:pt x="2" y="0"/>
                    </a:lnTo>
                    <a:lnTo>
                      <a:pt x="3" y="0"/>
                    </a:lnTo>
                    <a:lnTo>
                      <a:pt x="3" y="2"/>
                    </a:lnTo>
                    <a:lnTo>
                      <a:pt x="3" y="3"/>
                    </a:lnTo>
                    <a:lnTo>
                      <a:pt x="2" y="9"/>
                    </a:lnTo>
                    <a:lnTo>
                      <a:pt x="2" y="7"/>
                    </a:lnTo>
                    <a:lnTo>
                      <a:pt x="2" y="2"/>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29" name="Freeform 1866">
                <a:extLst>
                  <a:ext uri="{FF2B5EF4-FFF2-40B4-BE49-F238E27FC236}">
                    <a16:creationId xmlns:a16="http://schemas.microsoft.com/office/drawing/2014/main" id="{2192EDF1-83F7-244E-B071-AEE304885982}"/>
                  </a:ext>
                </a:extLst>
              </p:cNvPr>
              <p:cNvSpPr>
                <a:spLocks/>
              </p:cNvSpPr>
              <p:nvPr/>
            </p:nvSpPr>
            <p:spPr bwMode="auto">
              <a:xfrm>
                <a:off x="159" y="1622"/>
                <a:ext cx="3" cy="9"/>
              </a:xfrm>
              <a:custGeom>
                <a:avLst/>
                <a:gdLst>
                  <a:gd name="T0" fmla="*/ 0 w 3"/>
                  <a:gd name="T1" fmla="*/ 0 h 9"/>
                  <a:gd name="T2" fmla="*/ 0 w 3"/>
                  <a:gd name="T3" fmla="*/ 0 h 9"/>
                  <a:gd name="T4" fmla="*/ 0 w 3"/>
                  <a:gd name="T5" fmla="*/ 0 h 9"/>
                  <a:gd name="T6" fmla="*/ 2 w 3"/>
                  <a:gd name="T7" fmla="*/ 0 h 9"/>
                  <a:gd name="T8" fmla="*/ 3 w 3"/>
                  <a:gd name="T9" fmla="*/ 0 h 9"/>
                  <a:gd name="T10" fmla="*/ 3 w 3"/>
                  <a:gd name="T11" fmla="*/ 2 h 9"/>
                  <a:gd name="T12" fmla="*/ 3 w 3"/>
                  <a:gd name="T13" fmla="*/ 3 h 9"/>
                  <a:gd name="T14" fmla="*/ 2 w 3"/>
                  <a:gd name="T15" fmla="*/ 9 h 9"/>
                  <a:gd name="T16" fmla="*/ 2 w 3"/>
                  <a:gd name="T17" fmla="*/ 7 h 9"/>
                  <a:gd name="T18" fmla="*/ 2 w 3"/>
                  <a:gd name="T19" fmla="*/ 2 h 9"/>
                  <a:gd name="T20" fmla="*/ 0 w 3"/>
                  <a:gd name="T21" fmla="*/ 0 h 9"/>
                  <a:gd name="T22" fmla="*/ 0 w 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0" y="0"/>
                    </a:moveTo>
                    <a:lnTo>
                      <a:pt x="0" y="0"/>
                    </a:lnTo>
                    <a:lnTo>
                      <a:pt x="0" y="0"/>
                    </a:lnTo>
                    <a:lnTo>
                      <a:pt x="2" y="0"/>
                    </a:lnTo>
                    <a:lnTo>
                      <a:pt x="3" y="0"/>
                    </a:lnTo>
                    <a:lnTo>
                      <a:pt x="3" y="2"/>
                    </a:lnTo>
                    <a:lnTo>
                      <a:pt x="3" y="3"/>
                    </a:lnTo>
                    <a:lnTo>
                      <a:pt x="2" y="9"/>
                    </a:lnTo>
                    <a:lnTo>
                      <a:pt x="2" y="7"/>
                    </a:lnTo>
                    <a:lnTo>
                      <a:pt x="2" y="2"/>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0" name="Freeform 1867">
                <a:extLst>
                  <a:ext uri="{FF2B5EF4-FFF2-40B4-BE49-F238E27FC236}">
                    <a16:creationId xmlns:a16="http://schemas.microsoft.com/office/drawing/2014/main" id="{2EB70937-5EB5-8C48-9B3F-A4A471BA4C7E}"/>
                  </a:ext>
                </a:extLst>
              </p:cNvPr>
              <p:cNvSpPr>
                <a:spLocks/>
              </p:cNvSpPr>
              <p:nvPr/>
            </p:nvSpPr>
            <p:spPr bwMode="auto">
              <a:xfrm>
                <a:off x="220" y="1615"/>
                <a:ext cx="3" cy="5"/>
              </a:xfrm>
              <a:custGeom>
                <a:avLst/>
                <a:gdLst>
                  <a:gd name="T0" fmla="*/ 0 w 3"/>
                  <a:gd name="T1" fmla="*/ 0 h 5"/>
                  <a:gd name="T2" fmla="*/ 3 w 3"/>
                  <a:gd name="T3" fmla="*/ 0 h 5"/>
                  <a:gd name="T4" fmla="*/ 3 w 3"/>
                  <a:gd name="T5" fmla="*/ 0 h 5"/>
                  <a:gd name="T6" fmla="*/ 3 w 3"/>
                  <a:gd name="T7" fmla="*/ 1 h 5"/>
                  <a:gd name="T8" fmla="*/ 1 w 3"/>
                  <a:gd name="T9" fmla="*/ 5 h 5"/>
                  <a:gd name="T10" fmla="*/ 0 w 3"/>
                  <a:gd name="T11" fmla="*/ 5 h 5"/>
                  <a:gd name="T12" fmla="*/ 0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0"/>
                    </a:moveTo>
                    <a:lnTo>
                      <a:pt x="3" y="0"/>
                    </a:lnTo>
                    <a:lnTo>
                      <a:pt x="3" y="0"/>
                    </a:lnTo>
                    <a:lnTo>
                      <a:pt x="3" y="1"/>
                    </a:lnTo>
                    <a:lnTo>
                      <a:pt x="1" y="5"/>
                    </a:lnTo>
                    <a:lnTo>
                      <a:pt x="0" y="5"/>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1" name="Freeform 1868">
                <a:extLst>
                  <a:ext uri="{FF2B5EF4-FFF2-40B4-BE49-F238E27FC236}">
                    <a16:creationId xmlns:a16="http://schemas.microsoft.com/office/drawing/2014/main" id="{786D863C-584C-BF4D-80E4-2B5D066FE39D}"/>
                  </a:ext>
                </a:extLst>
              </p:cNvPr>
              <p:cNvSpPr>
                <a:spLocks/>
              </p:cNvSpPr>
              <p:nvPr/>
            </p:nvSpPr>
            <p:spPr bwMode="auto">
              <a:xfrm>
                <a:off x="220" y="1615"/>
                <a:ext cx="3" cy="5"/>
              </a:xfrm>
              <a:custGeom>
                <a:avLst/>
                <a:gdLst>
                  <a:gd name="T0" fmla="*/ 0 w 3"/>
                  <a:gd name="T1" fmla="*/ 0 h 5"/>
                  <a:gd name="T2" fmla="*/ 3 w 3"/>
                  <a:gd name="T3" fmla="*/ 0 h 5"/>
                  <a:gd name="T4" fmla="*/ 3 w 3"/>
                  <a:gd name="T5" fmla="*/ 0 h 5"/>
                  <a:gd name="T6" fmla="*/ 3 w 3"/>
                  <a:gd name="T7" fmla="*/ 1 h 5"/>
                  <a:gd name="T8" fmla="*/ 1 w 3"/>
                  <a:gd name="T9" fmla="*/ 5 h 5"/>
                  <a:gd name="T10" fmla="*/ 0 w 3"/>
                  <a:gd name="T11" fmla="*/ 5 h 5"/>
                  <a:gd name="T12" fmla="*/ 0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0"/>
                    </a:moveTo>
                    <a:lnTo>
                      <a:pt x="3" y="0"/>
                    </a:lnTo>
                    <a:lnTo>
                      <a:pt x="3" y="0"/>
                    </a:lnTo>
                    <a:lnTo>
                      <a:pt x="3" y="1"/>
                    </a:lnTo>
                    <a:lnTo>
                      <a:pt x="1" y="5"/>
                    </a:lnTo>
                    <a:lnTo>
                      <a:pt x="0" y="5"/>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2" name="Freeform 1869">
                <a:extLst>
                  <a:ext uri="{FF2B5EF4-FFF2-40B4-BE49-F238E27FC236}">
                    <a16:creationId xmlns:a16="http://schemas.microsoft.com/office/drawing/2014/main" id="{EAC0DC68-955C-0B4B-9431-284AFA3FB7D6}"/>
                  </a:ext>
                </a:extLst>
              </p:cNvPr>
              <p:cNvSpPr>
                <a:spLocks/>
              </p:cNvSpPr>
              <p:nvPr/>
            </p:nvSpPr>
            <p:spPr bwMode="auto">
              <a:xfrm>
                <a:off x="227" y="1613"/>
                <a:ext cx="3" cy="3"/>
              </a:xfrm>
              <a:custGeom>
                <a:avLst/>
                <a:gdLst>
                  <a:gd name="T0" fmla="*/ 2 w 3"/>
                  <a:gd name="T1" fmla="*/ 3 h 3"/>
                  <a:gd name="T2" fmla="*/ 0 w 3"/>
                  <a:gd name="T3" fmla="*/ 2 h 3"/>
                  <a:gd name="T4" fmla="*/ 0 w 3"/>
                  <a:gd name="T5" fmla="*/ 2 h 3"/>
                  <a:gd name="T6" fmla="*/ 2 w 3"/>
                  <a:gd name="T7" fmla="*/ 0 h 3"/>
                  <a:gd name="T8" fmla="*/ 3 w 3"/>
                  <a:gd name="T9" fmla="*/ 0 h 3"/>
                  <a:gd name="T10" fmla="*/ 3 w 3"/>
                  <a:gd name="T11" fmla="*/ 2 h 3"/>
                  <a:gd name="T12" fmla="*/ 2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3"/>
                    </a:moveTo>
                    <a:lnTo>
                      <a:pt x="0" y="2"/>
                    </a:lnTo>
                    <a:lnTo>
                      <a:pt x="0" y="2"/>
                    </a:lnTo>
                    <a:lnTo>
                      <a:pt x="2" y="0"/>
                    </a:lnTo>
                    <a:lnTo>
                      <a:pt x="3" y="0"/>
                    </a:lnTo>
                    <a:lnTo>
                      <a:pt x="3" y="2"/>
                    </a:lnTo>
                    <a:lnTo>
                      <a:pt x="2"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3" name="Freeform 1870">
                <a:extLst>
                  <a:ext uri="{FF2B5EF4-FFF2-40B4-BE49-F238E27FC236}">
                    <a16:creationId xmlns:a16="http://schemas.microsoft.com/office/drawing/2014/main" id="{59D96DBE-5792-BD47-A6BF-036C8E84FE0B}"/>
                  </a:ext>
                </a:extLst>
              </p:cNvPr>
              <p:cNvSpPr>
                <a:spLocks/>
              </p:cNvSpPr>
              <p:nvPr/>
            </p:nvSpPr>
            <p:spPr bwMode="auto">
              <a:xfrm>
                <a:off x="227" y="1613"/>
                <a:ext cx="3" cy="3"/>
              </a:xfrm>
              <a:custGeom>
                <a:avLst/>
                <a:gdLst>
                  <a:gd name="T0" fmla="*/ 2 w 3"/>
                  <a:gd name="T1" fmla="*/ 3 h 3"/>
                  <a:gd name="T2" fmla="*/ 0 w 3"/>
                  <a:gd name="T3" fmla="*/ 2 h 3"/>
                  <a:gd name="T4" fmla="*/ 0 w 3"/>
                  <a:gd name="T5" fmla="*/ 2 h 3"/>
                  <a:gd name="T6" fmla="*/ 2 w 3"/>
                  <a:gd name="T7" fmla="*/ 0 h 3"/>
                  <a:gd name="T8" fmla="*/ 3 w 3"/>
                  <a:gd name="T9" fmla="*/ 0 h 3"/>
                  <a:gd name="T10" fmla="*/ 3 w 3"/>
                  <a:gd name="T11" fmla="*/ 2 h 3"/>
                  <a:gd name="T12" fmla="*/ 2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3"/>
                    </a:moveTo>
                    <a:lnTo>
                      <a:pt x="0" y="2"/>
                    </a:lnTo>
                    <a:lnTo>
                      <a:pt x="0" y="2"/>
                    </a:lnTo>
                    <a:lnTo>
                      <a:pt x="2" y="0"/>
                    </a:lnTo>
                    <a:lnTo>
                      <a:pt x="3" y="0"/>
                    </a:lnTo>
                    <a:lnTo>
                      <a:pt x="3" y="2"/>
                    </a:lnTo>
                    <a:lnTo>
                      <a:pt x="2"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4" name="Freeform 1871">
                <a:extLst>
                  <a:ext uri="{FF2B5EF4-FFF2-40B4-BE49-F238E27FC236}">
                    <a16:creationId xmlns:a16="http://schemas.microsoft.com/office/drawing/2014/main" id="{7C483347-B8F8-E64C-BAD4-01F1E4E51C62}"/>
                  </a:ext>
                </a:extLst>
              </p:cNvPr>
              <p:cNvSpPr>
                <a:spLocks/>
              </p:cNvSpPr>
              <p:nvPr/>
            </p:nvSpPr>
            <p:spPr bwMode="auto">
              <a:xfrm>
                <a:off x="241" y="1597"/>
                <a:ext cx="9" cy="5"/>
              </a:xfrm>
              <a:custGeom>
                <a:avLst/>
                <a:gdLst>
                  <a:gd name="T0" fmla="*/ 5 w 9"/>
                  <a:gd name="T1" fmla="*/ 2 h 5"/>
                  <a:gd name="T2" fmla="*/ 2 w 9"/>
                  <a:gd name="T3" fmla="*/ 5 h 5"/>
                  <a:gd name="T4" fmla="*/ 0 w 9"/>
                  <a:gd name="T5" fmla="*/ 2 h 5"/>
                  <a:gd name="T6" fmla="*/ 2 w 9"/>
                  <a:gd name="T7" fmla="*/ 0 h 5"/>
                  <a:gd name="T8" fmla="*/ 4 w 9"/>
                  <a:gd name="T9" fmla="*/ 0 h 5"/>
                  <a:gd name="T10" fmla="*/ 5 w 9"/>
                  <a:gd name="T11" fmla="*/ 0 h 5"/>
                  <a:gd name="T12" fmla="*/ 9 w 9"/>
                  <a:gd name="T13" fmla="*/ 0 h 5"/>
                  <a:gd name="T14" fmla="*/ 9 w 9"/>
                  <a:gd name="T15" fmla="*/ 0 h 5"/>
                  <a:gd name="T16" fmla="*/ 5 w 9"/>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5" y="2"/>
                    </a:moveTo>
                    <a:lnTo>
                      <a:pt x="2" y="5"/>
                    </a:lnTo>
                    <a:lnTo>
                      <a:pt x="0" y="2"/>
                    </a:lnTo>
                    <a:lnTo>
                      <a:pt x="2" y="0"/>
                    </a:lnTo>
                    <a:lnTo>
                      <a:pt x="4" y="0"/>
                    </a:lnTo>
                    <a:lnTo>
                      <a:pt x="5" y="0"/>
                    </a:lnTo>
                    <a:lnTo>
                      <a:pt x="9" y="0"/>
                    </a:lnTo>
                    <a:lnTo>
                      <a:pt x="9" y="0"/>
                    </a:lnTo>
                    <a:lnTo>
                      <a:pt x="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5" name="Freeform 1872">
                <a:extLst>
                  <a:ext uri="{FF2B5EF4-FFF2-40B4-BE49-F238E27FC236}">
                    <a16:creationId xmlns:a16="http://schemas.microsoft.com/office/drawing/2014/main" id="{CFC34D6C-C950-014D-89E8-7FA6CB9A26DA}"/>
                  </a:ext>
                </a:extLst>
              </p:cNvPr>
              <p:cNvSpPr>
                <a:spLocks/>
              </p:cNvSpPr>
              <p:nvPr/>
            </p:nvSpPr>
            <p:spPr bwMode="auto">
              <a:xfrm>
                <a:off x="241" y="1597"/>
                <a:ext cx="9" cy="5"/>
              </a:xfrm>
              <a:custGeom>
                <a:avLst/>
                <a:gdLst>
                  <a:gd name="T0" fmla="*/ 5 w 9"/>
                  <a:gd name="T1" fmla="*/ 2 h 5"/>
                  <a:gd name="T2" fmla="*/ 2 w 9"/>
                  <a:gd name="T3" fmla="*/ 5 h 5"/>
                  <a:gd name="T4" fmla="*/ 0 w 9"/>
                  <a:gd name="T5" fmla="*/ 2 h 5"/>
                  <a:gd name="T6" fmla="*/ 2 w 9"/>
                  <a:gd name="T7" fmla="*/ 0 h 5"/>
                  <a:gd name="T8" fmla="*/ 4 w 9"/>
                  <a:gd name="T9" fmla="*/ 0 h 5"/>
                  <a:gd name="T10" fmla="*/ 5 w 9"/>
                  <a:gd name="T11" fmla="*/ 0 h 5"/>
                  <a:gd name="T12" fmla="*/ 9 w 9"/>
                  <a:gd name="T13" fmla="*/ 0 h 5"/>
                  <a:gd name="T14" fmla="*/ 9 w 9"/>
                  <a:gd name="T15" fmla="*/ 0 h 5"/>
                  <a:gd name="T16" fmla="*/ 5 w 9"/>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5" y="2"/>
                    </a:moveTo>
                    <a:lnTo>
                      <a:pt x="2" y="5"/>
                    </a:lnTo>
                    <a:lnTo>
                      <a:pt x="0" y="2"/>
                    </a:lnTo>
                    <a:lnTo>
                      <a:pt x="2" y="0"/>
                    </a:lnTo>
                    <a:lnTo>
                      <a:pt x="4" y="0"/>
                    </a:lnTo>
                    <a:lnTo>
                      <a:pt x="5" y="0"/>
                    </a:lnTo>
                    <a:lnTo>
                      <a:pt x="9" y="0"/>
                    </a:lnTo>
                    <a:lnTo>
                      <a:pt x="9" y="0"/>
                    </a:lnTo>
                    <a:lnTo>
                      <a:pt x="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6" name="Freeform 1873">
                <a:extLst>
                  <a:ext uri="{FF2B5EF4-FFF2-40B4-BE49-F238E27FC236}">
                    <a16:creationId xmlns:a16="http://schemas.microsoft.com/office/drawing/2014/main" id="{941F6575-16BE-CC46-9897-0049E229237D}"/>
                  </a:ext>
                </a:extLst>
              </p:cNvPr>
              <p:cNvSpPr>
                <a:spLocks/>
              </p:cNvSpPr>
              <p:nvPr/>
            </p:nvSpPr>
            <p:spPr bwMode="auto">
              <a:xfrm>
                <a:off x="218" y="1574"/>
                <a:ext cx="43" cy="35"/>
              </a:xfrm>
              <a:custGeom>
                <a:avLst/>
                <a:gdLst>
                  <a:gd name="T0" fmla="*/ 0 w 43"/>
                  <a:gd name="T1" fmla="*/ 17 h 35"/>
                  <a:gd name="T2" fmla="*/ 3 w 43"/>
                  <a:gd name="T3" fmla="*/ 17 h 35"/>
                  <a:gd name="T4" fmla="*/ 7 w 43"/>
                  <a:gd name="T5" fmla="*/ 10 h 35"/>
                  <a:gd name="T6" fmla="*/ 9 w 43"/>
                  <a:gd name="T7" fmla="*/ 8 h 35"/>
                  <a:gd name="T8" fmla="*/ 12 w 43"/>
                  <a:gd name="T9" fmla="*/ 12 h 35"/>
                  <a:gd name="T10" fmla="*/ 14 w 43"/>
                  <a:gd name="T11" fmla="*/ 16 h 35"/>
                  <a:gd name="T12" fmla="*/ 18 w 43"/>
                  <a:gd name="T13" fmla="*/ 12 h 35"/>
                  <a:gd name="T14" fmla="*/ 18 w 43"/>
                  <a:gd name="T15" fmla="*/ 10 h 35"/>
                  <a:gd name="T16" fmla="*/ 16 w 43"/>
                  <a:gd name="T17" fmla="*/ 5 h 35"/>
                  <a:gd name="T18" fmla="*/ 16 w 43"/>
                  <a:gd name="T19" fmla="*/ 1 h 35"/>
                  <a:gd name="T20" fmla="*/ 19 w 43"/>
                  <a:gd name="T21" fmla="*/ 5 h 35"/>
                  <a:gd name="T22" fmla="*/ 21 w 43"/>
                  <a:gd name="T23" fmla="*/ 8 h 35"/>
                  <a:gd name="T24" fmla="*/ 23 w 43"/>
                  <a:gd name="T25" fmla="*/ 3 h 35"/>
                  <a:gd name="T26" fmla="*/ 28 w 43"/>
                  <a:gd name="T27" fmla="*/ 3 h 35"/>
                  <a:gd name="T28" fmla="*/ 27 w 43"/>
                  <a:gd name="T29" fmla="*/ 0 h 35"/>
                  <a:gd name="T30" fmla="*/ 28 w 43"/>
                  <a:gd name="T31" fmla="*/ 0 h 35"/>
                  <a:gd name="T32" fmla="*/ 30 w 43"/>
                  <a:gd name="T33" fmla="*/ 5 h 35"/>
                  <a:gd name="T34" fmla="*/ 34 w 43"/>
                  <a:gd name="T35" fmla="*/ 1 h 35"/>
                  <a:gd name="T36" fmla="*/ 37 w 43"/>
                  <a:gd name="T37" fmla="*/ 3 h 35"/>
                  <a:gd name="T38" fmla="*/ 37 w 43"/>
                  <a:gd name="T39" fmla="*/ 7 h 35"/>
                  <a:gd name="T40" fmla="*/ 37 w 43"/>
                  <a:gd name="T41" fmla="*/ 8 h 35"/>
                  <a:gd name="T42" fmla="*/ 43 w 43"/>
                  <a:gd name="T43" fmla="*/ 10 h 35"/>
                  <a:gd name="T44" fmla="*/ 37 w 43"/>
                  <a:gd name="T45" fmla="*/ 14 h 35"/>
                  <a:gd name="T46" fmla="*/ 30 w 43"/>
                  <a:gd name="T47" fmla="*/ 12 h 35"/>
                  <a:gd name="T48" fmla="*/ 36 w 43"/>
                  <a:gd name="T49" fmla="*/ 16 h 35"/>
                  <a:gd name="T50" fmla="*/ 36 w 43"/>
                  <a:gd name="T51" fmla="*/ 19 h 35"/>
                  <a:gd name="T52" fmla="*/ 34 w 43"/>
                  <a:gd name="T53" fmla="*/ 17 h 35"/>
                  <a:gd name="T54" fmla="*/ 30 w 43"/>
                  <a:gd name="T55" fmla="*/ 17 h 35"/>
                  <a:gd name="T56" fmla="*/ 28 w 43"/>
                  <a:gd name="T57" fmla="*/ 19 h 35"/>
                  <a:gd name="T58" fmla="*/ 28 w 43"/>
                  <a:gd name="T59" fmla="*/ 21 h 35"/>
                  <a:gd name="T60" fmla="*/ 21 w 43"/>
                  <a:gd name="T61" fmla="*/ 25 h 35"/>
                  <a:gd name="T62" fmla="*/ 19 w 43"/>
                  <a:gd name="T63" fmla="*/ 26 h 35"/>
                  <a:gd name="T64" fmla="*/ 19 w 43"/>
                  <a:gd name="T65" fmla="*/ 30 h 35"/>
                  <a:gd name="T66" fmla="*/ 12 w 43"/>
                  <a:gd name="T67" fmla="*/ 35 h 35"/>
                  <a:gd name="T68" fmla="*/ 16 w 43"/>
                  <a:gd name="T69" fmla="*/ 28 h 35"/>
                  <a:gd name="T70" fmla="*/ 12 w 43"/>
                  <a:gd name="T71" fmla="*/ 26 h 35"/>
                  <a:gd name="T72" fmla="*/ 12 w 43"/>
                  <a:gd name="T73" fmla="*/ 23 h 35"/>
                  <a:gd name="T74" fmla="*/ 9 w 43"/>
                  <a:gd name="T75" fmla="*/ 23 h 35"/>
                  <a:gd name="T76" fmla="*/ 11 w 43"/>
                  <a:gd name="T77" fmla="*/ 25 h 35"/>
                  <a:gd name="T78" fmla="*/ 9 w 43"/>
                  <a:gd name="T79" fmla="*/ 32 h 35"/>
                  <a:gd name="T80" fmla="*/ 5 w 43"/>
                  <a:gd name="T81" fmla="*/ 21 h 35"/>
                  <a:gd name="T82" fmla="*/ 2 w 43"/>
                  <a:gd name="T8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35">
                    <a:moveTo>
                      <a:pt x="2" y="17"/>
                    </a:moveTo>
                    <a:lnTo>
                      <a:pt x="0" y="17"/>
                    </a:lnTo>
                    <a:lnTo>
                      <a:pt x="0" y="17"/>
                    </a:lnTo>
                    <a:lnTo>
                      <a:pt x="3" y="17"/>
                    </a:lnTo>
                    <a:lnTo>
                      <a:pt x="3" y="14"/>
                    </a:lnTo>
                    <a:lnTo>
                      <a:pt x="7" y="10"/>
                    </a:lnTo>
                    <a:lnTo>
                      <a:pt x="7" y="10"/>
                    </a:lnTo>
                    <a:lnTo>
                      <a:pt x="9" y="8"/>
                    </a:lnTo>
                    <a:lnTo>
                      <a:pt x="14" y="8"/>
                    </a:lnTo>
                    <a:lnTo>
                      <a:pt x="12" y="12"/>
                    </a:lnTo>
                    <a:lnTo>
                      <a:pt x="14" y="12"/>
                    </a:lnTo>
                    <a:lnTo>
                      <a:pt x="14" y="16"/>
                    </a:lnTo>
                    <a:lnTo>
                      <a:pt x="18" y="16"/>
                    </a:lnTo>
                    <a:lnTo>
                      <a:pt x="18" y="12"/>
                    </a:lnTo>
                    <a:lnTo>
                      <a:pt x="18" y="12"/>
                    </a:lnTo>
                    <a:lnTo>
                      <a:pt x="18" y="10"/>
                    </a:lnTo>
                    <a:lnTo>
                      <a:pt x="18" y="10"/>
                    </a:lnTo>
                    <a:lnTo>
                      <a:pt x="16" y="5"/>
                    </a:lnTo>
                    <a:lnTo>
                      <a:pt x="14" y="3"/>
                    </a:lnTo>
                    <a:lnTo>
                      <a:pt x="16" y="1"/>
                    </a:lnTo>
                    <a:lnTo>
                      <a:pt x="18" y="1"/>
                    </a:lnTo>
                    <a:lnTo>
                      <a:pt x="19" y="5"/>
                    </a:lnTo>
                    <a:lnTo>
                      <a:pt x="19" y="7"/>
                    </a:lnTo>
                    <a:lnTo>
                      <a:pt x="21" y="8"/>
                    </a:lnTo>
                    <a:lnTo>
                      <a:pt x="23" y="5"/>
                    </a:lnTo>
                    <a:lnTo>
                      <a:pt x="23" y="3"/>
                    </a:lnTo>
                    <a:lnTo>
                      <a:pt x="27" y="5"/>
                    </a:lnTo>
                    <a:lnTo>
                      <a:pt x="28" y="3"/>
                    </a:lnTo>
                    <a:lnTo>
                      <a:pt x="28" y="1"/>
                    </a:lnTo>
                    <a:lnTo>
                      <a:pt x="27" y="0"/>
                    </a:lnTo>
                    <a:lnTo>
                      <a:pt x="28" y="1"/>
                    </a:lnTo>
                    <a:lnTo>
                      <a:pt x="28" y="0"/>
                    </a:lnTo>
                    <a:lnTo>
                      <a:pt x="30" y="1"/>
                    </a:lnTo>
                    <a:lnTo>
                      <a:pt x="30" y="5"/>
                    </a:lnTo>
                    <a:lnTo>
                      <a:pt x="32" y="5"/>
                    </a:lnTo>
                    <a:lnTo>
                      <a:pt x="34" y="1"/>
                    </a:lnTo>
                    <a:lnTo>
                      <a:pt x="37" y="1"/>
                    </a:lnTo>
                    <a:lnTo>
                      <a:pt x="37" y="3"/>
                    </a:lnTo>
                    <a:lnTo>
                      <a:pt x="37" y="7"/>
                    </a:lnTo>
                    <a:lnTo>
                      <a:pt x="37" y="7"/>
                    </a:lnTo>
                    <a:lnTo>
                      <a:pt x="37" y="8"/>
                    </a:lnTo>
                    <a:lnTo>
                      <a:pt x="37" y="8"/>
                    </a:lnTo>
                    <a:lnTo>
                      <a:pt x="37" y="10"/>
                    </a:lnTo>
                    <a:lnTo>
                      <a:pt x="43" y="10"/>
                    </a:lnTo>
                    <a:lnTo>
                      <a:pt x="41" y="14"/>
                    </a:lnTo>
                    <a:lnTo>
                      <a:pt x="37" y="14"/>
                    </a:lnTo>
                    <a:lnTo>
                      <a:pt x="32" y="12"/>
                    </a:lnTo>
                    <a:lnTo>
                      <a:pt x="30" y="12"/>
                    </a:lnTo>
                    <a:lnTo>
                      <a:pt x="30" y="14"/>
                    </a:lnTo>
                    <a:lnTo>
                      <a:pt x="36" y="16"/>
                    </a:lnTo>
                    <a:lnTo>
                      <a:pt x="36" y="17"/>
                    </a:lnTo>
                    <a:lnTo>
                      <a:pt x="36" y="19"/>
                    </a:lnTo>
                    <a:lnTo>
                      <a:pt x="34" y="19"/>
                    </a:lnTo>
                    <a:lnTo>
                      <a:pt x="34" y="17"/>
                    </a:lnTo>
                    <a:lnTo>
                      <a:pt x="32" y="17"/>
                    </a:lnTo>
                    <a:lnTo>
                      <a:pt x="30" y="17"/>
                    </a:lnTo>
                    <a:lnTo>
                      <a:pt x="28" y="19"/>
                    </a:lnTo>
                    <a:lnTo>
                      <a:pt x="28" y="19"/>
                    </a:lnTo>
                    <a:lnTo>
                      <a:pt x="30" y="21"/>
                    </a:lnTo>
                    <a:lnTo>
                      <a:pt x="28" y="21"/>
                    </a:lnTo>
                    <a:lnTo>
                      <a:pt x="25" y="21"/>
                    </a:lnTo>
                    <a:lnTo>
                      <a:pt x="21" y="25"/>
                    </a:lnTo>
                    <a:lnTo>
                      <a:pt x="19" y="26"/>
                    </a:lnTo>
                    <a:lnTo>
                      <a:pt x="19" y="26"/>
                    </a:lnTo>
                    <a:lnTo>
                      <a:pt x="19" y="28"/>
                    </a:lnTo>
                    <a:lnTo>
                      <a:pt x="19" y="30"/>
                    </a:lnTo>
                    <a:lnTo>
                      <a:pt x="18" y="32"/>
                    </a:lnTo>
                    <a:lnTo>
                      <a:pt x="12" y="35"/>
                    </a:lnTo>
                    <a:lnTo>
                      <a:pt x="16" y="30"/>
                    </a:lnTo>
                    <a:lnTo>
                      <a:pt x="16" y="28"/>
                    </a:lnTo>
                    <a:lnTo>
                      <a:pt x="14" y="28"/>
                    </a:lnTo>
                    <a:lnTo>
                      <a:pt x="12" y="26"/>
                    </a:lnTo>
                    <a:lnTo>
                      <a:pt x="14" y="25"/>
                    </a:lnTo>
                    <a:lnTo>
                      <a:pt x="12" y="23"/>
                    </a:lnTo>
                    <a:lnTo>
                      <a:pt x="9" y="23"/>
                    </a:lnTo>
                    <a:lnTo>
                      <a:pt x="9" y="23"/>
                    </a:lnTo>
                    <a:lnTo>
                      <a:pt x="9" y="25"/>
                    </a:lnTo>
                    <a:lnTo>
                      <a:pt x="11" y="25"/>
                    </a:lnTo>
                    <a:lnTo>
                      <a:pt x="11" y="30"/>
                    </a:lnTo>
                    <a:lnTo>
                      <a:pt x="9" y="32"/>
                    </a:lnTo>
                    <a:lnTo>
                      <a:pt x="7" y="28"/>
                    </a:lnTo>
                    <a:lnTo>
                      <a:pt x="5" y="21"/>
                    </a:lnTo>
                    <a:lnTo>
                      <a:pt x="2" y="19"/>
                    </a:lnTo>
                    <a:lnTo>
                      <a:pt x="2" y="1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7" name="Freeform 1874">
                <a:extLst>
                  <a:ext uri="{FF2B5EF4-FFF2-40B4-BE49-F238E27FC236}">
                    <a16:creationId xmlns:a16="http://schemas.microsoft.com/office/drawing/2014/main" id="{8E2B8DF9-066D-3C46-ADFA-CA9E7692D9B1}"/>
                  </a:ext>
                </a:extLst>
              </p:cNvPr>
              <p:cNvSpPr>
                <a:spLocks/>
              </p:cNvSpPr>
              <p:nvPr/>
            </p:nvSpPr>
            <p:spPr bwMode="auto">
              <a:xfrm>
                <a:off x="218" y="1574"/>
                <a:ext cx="43" cy="35"/>
              </a:xfrm>
              <a:custGeom>
                <a:avLst/>
                <a:gdLst>
                  <a:gd name="T0" fmla="*/ 0 w 43"/>
                  <a:gd name="T1" fmla="*/ 17 h 35"/>
                  <a:gd name="T2" fmla="*/ 3 w 43"/>
                  <a:gd name="T3" fmla="*/ 17 h 35"/>
                  <a:gd name="T4" fmla="*/ 7 w 43"/>
                  <a:gd name="T5" fmla="*/ 10 h 35"/>
                  <a:gd name="T6" fmla="*/ 9 w 43"/>
                  <a:gd name="T7" fmla="*/ 8 h 35"/>
                  <a:gd name="T8" fmla="*/ 12 w 43"/>
                  <a:gd name="T9" fmla="*/ 12 h 35"/>
                  <a:gd name="T10" fmla="*/ 14 w 43"/>
                  <a:gd name="T11" fmla="*/ 16 h 35"/>
                  <a:gd name="T12" fmla="*/ 18 w 43"/>
                  <a:gd name="T13" fmla="*/ 12 h 35"/>
                  <a:gd name="T14" fmla="*/ 18 w 43"/>
                  <a:gd name="T15" fmla="*/ 10 h 35"/>
                  <a:gd name="T16" fmla="*/ 16 w 43"/>
                  <a:gd name="T17" fmla="*/ 5 h 35"/>
                  <a:gd name="T18" fmla="*/ 16 w 43"/>
                  <a:gd name="T19" fmla="*/ 1 h 35"/>
                  <a:gd name="T20" fmla="*/ 19 w 43"/>
                  <a:gd name="T21" fmla="*/ 5 h 35"/>
                  <a:gd name="T22" fmla="*/ 21 w 43"/>
                  <a:gd name="T23" fmla="*/ 8 h 35"/>
                  <a:gd name="T24" fmla="*/ 23 w 43"/>
                  <a:gd name="T25" fmla="*/ 3 h 35"/>
                  <a:gd name="T26" fmla="*/ 28 w 43"/>
                  <a:gd name="T27" fmla="*/ 3 h 35"/>
                  <a:gd name="T28" fmla="*/ 27 w 43"/>
                  <a:gd name="T29" fmla="*/ 0 h 35"/>
                  <a:gd name="T30" fmla="*/ 28 w 43"/>
                  <a:gd name="T31" fmla="*/ 0 h 35"/>
                  <a:gd name="T32" fmla="*/ 30 w 43"/>
                  <a:gd name="T33" fmla="*/ 5 h 35"/>
                  <a:gd name="T34" fmla="*/ 34 w 43"/>
                  <a:gd name="T35" fmla="*/ 1 h 35"/>
                  <a:gd name="T36" fmla="*/ 37 w 43"/>
                  <a:gd name="T37" fmla="*/ 3 h 35"/>
                  <a:gd name="T38" fmla="*/ 37 w 43"/>
                  <a:gd name="T39" fmla="*/ 7 h 35"/>
                  <a:gd name="T40" fmla="*/ 37 w 43"/>
                  <a:gd name="T41" fmla="*/ 8 h 35"/>
                  <a:gd name="T42" fmla="*/ 43 w 43"/>
                  <a:gd name="T43" fmla="*/ 10 h 35"/>
                  <a:gd name="T44" fmla="*/ 37 w 43"/>
                  <a:gd name="T45" fmla="*/ 14 h 35"/>
                  <a:gd name="T46" fmla="*/ 30 w 43"/>
                  <a:gd name="T47" fmla="*/ 12 h 35"/>
                  <a:gd name="T48" fmla="*/ 36 w 43"/>
                  <a:gd name="T49" fmla="*/ 16 h 35"/>
                  <a:gd name="T50" fmla="*/ 36 w 43"/>
                  <a:gd name="T51" fmla="*/ 19 h 35"/>
                  <a:gd name="T52" fmla="*/ 34 w 43"/>
                  <a:gd name="T53" fmla="*/ 17 h 35"/>
                  <a:gd name="T54" fmla="*/ 30 w 43"/>
                  <a:gd name="T55" fmla="*/ 17 h 35"/>
                  <a:gd name="T56" fmla="*/ 28 w 43"/>
                  <a:gd name="T57" fmla="*/ 19 h 35"/>
                  <a:gd name="T58" fmla="*/ 28 w 43"/>
                  <a:gd name="T59" fmla="*/ 21 h 35"/>
                  <a:gd name="T60" fmla="*/ 21 w 43"/>
                  <a:gd name="T61" fmla="*/ 25 h 35"/>
                  <a:gd name="T62" fmla="*/ 19 w 43"/>
                  <a:gd name="T63" fmla="*/ 26 h 35"/>
                  <a:gd name="T64" fmla="*/ 19 w 43"/>
                  <a:gd name="T65" fmla="*/ 30 h 35"/>
                  <a:gd name="T66" fmla="*/ 12 w 43"/>
                  <a:gd name="T67" fmla="*/ 35 h 35"/>
                  <a:gd name="T68" fmla="*/ 16 w 43"/>
                  <a:gd name="T69" fmla="*/ 28 h 35"/>
                  <a:gd name="T70" fmla="*/ 12 w 43"/>
                  <a:gd name="T71" fmla="*/ 26 h 35"/>
                  <a:gd name="T72" fmla="*/ 12 w 43"/>
                  <a:gd name="T73" fmla="*/ 23 h 35"/>
                  <a:gd name="T74" fmla="*/ 9 w 43"/>
                  <a:gd name="T75" fmla="*/ 23 h 35"/>
                  <a:gd name="T76" fmla="*/ 11 w 43"/>
                  <a:gd name="T77" fmla="*/ 25 h 35"/>
                  <a:gd name="T78" fmla="*/ 9 w 43"/>
                  <a:gd name="T79" fmla="*/ 32 h 35"/>
                  <a:gd name="T80" fmla="*/ 5 w 43"/>
                  <a:gd name="T81" fmla="*/ 21 h 35"/>
                  <a:gd name="T82" fmla="*/ 2 w 43"/>
                  <a:gd name="T8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35">
                    <a:moveTo>
                      <a:pt x="2" y="17"/>
                    </a:moveTo>
                    <a:lnTo>
                      <a:pt x="0" y="17"/>
                    </a:lnTo>
                    <a:lnTo>
                      <a:pt x="0" y="17"/>
                    </a:lnTo>
                    <a:lnTo>
                      <a:pt x="3" y="17"/>
                    </a:lnTo>
                    <a:lnTo>
                      <a:pt x="3" y="14"/>
                    </a:lnTo>
                    <a:lnTo>
                      <a:pt x="7" y="10"/>
                    </a:lnTo>
                    <a:lnTo>
                      <a:pt x="7" y="10"/>
                    </a:lnTo>
                    <a:lnTo>
                      <a:pt x="9" y="8"/>
                    </a:lnTo>
                    <a:lnTo>
                      <a:pt x="14" y="8"/>
                    </a:lnTo>
                    <a:lnTo>
                      <a:pt x="12" y="12"/>
                    </a:lnTo>
                    <a:lnTo>
                      <a:pt x="14" y="12"/>
                    </a:lnTo>
                    <a:lnTo>
                      <a:pt x="14" y="16"/>
                    </a:lnTo>
                    <a:lnTo>
                      <a:pt x="18" y="16"/>
                    </a:lnTo>
                    <a:lnTo>
                      <a:pt x="18" y="12"/>
                    </a:lnTo>
                    <a:lnTo>
                      <a:pt x="18" y="12"/>
                    </a:lnTo>
                    <a:lnTo>
                      <a:pt x="18" y="10"/>
                    </a:lnTo>
                    <a:lnTo>
                      <a:pt x="18" y="10"/>
                    </a:lnTo>
                    <a:lnTo>
                      <a:pt x="16" y="5"/>
                    </a:lnTo>
                    <a:lnTo>
                      <a:pt x="14" y="3"/>
                    </a:lnTo>
                    <a:lnTo>
                      <a:pt x="16" y="1"/>
                    </a:lnTo>
                    <a:lnTo>
                      <a:pt x="18" y="1"/>
                    </a:lnTo>
                    <a:lnTo>
                      <a:pt x="19" y="5"/>
                    </a:lnTo>
                    <a:lnTo>
                      <a:pt x="19" y="7"/>
                    </a:lnTo>
                    <a:lnTo>
                      <a:pt x="21" y="8"/>
                    </a:lnTo>
                    <a:lnTo>
                      <a:pt x="23" y="5"/>
                    </a:lnTo>
                    <a:lnTo>
                      <a:pt x="23" y="3"/>
                    </a:lnTo>
                    <a:lnTo>
                      <a:pt x="27" y="5"/>
                    </a:lnTo>
                    <a:lnTo>
                      <a:pt x="28" y="3"/>
                    </a:lnTo>
                    <a:lnTo>
                      <a:pt x="28" y="1"/>
                    </a:lnTo>
                    <a:lnTo>
                      <a:pt x="27" y="0"/>
                    </a:lnTo>
                    <a:lnTo>
                      <a:pt x="28" y="1"/>
                    </a:lnTo>
                    <a:lnTo>
                      <a:pt x="28" y="0"/>
                    </a:lnTo>
                    <a:lnTo>
                      <a:pt x="30" y="1"/>
                    </a:lnTo>
                    <a:lnTo>
                      <a:pt x="30" y="5"/>
                    </a:lnTo>
                    <a:lnTo>
                      <a:pt x="32" y="5"/>
                    </a:lnTo>
                    <a:lnTo>
                      <a:pt x="34" y="1"/>
                    </a:lnTo>
                    <a:lnTo>
                      <a:pt x="37" y="1"/>
                    </a:lnTo>
                    <a:lnTo>
                      <a:pt x="37" y="3"/>
                    </a:lnTo>
                    <a:lnTo>
                      <a:pt x="37" y="7"/>
                    </a:lnTo>
                    <a:lnTo>
                      <a:pt x="37" y="7"/>
                    </a:lnTo>
                    <a:lnTo>
                      <a:pt x="37" y="8"/>
                    </a:lnTo>
                    <a:lnTo>
                      <a:pt x="37" y="8"/>
                    </a:lnTo>
                    <a:lnTo>
                      <a:pt x="37" y="10"/>
                    </a:lnTo>
                    <a:lnTo>
                      <a:pt x="43" y="10"/>
                    </a:lnTo>
                    <a:lnTo>
                      <a:pt x="41" y="14"/>
                    </a:lnTo>
                    <a:lnTo>
                      <a:pt x="37" y="14"/>
                    </a:lnTo>
                    <a:lnTo>
                      <a:pt x="32" y="12"/>
                    </a:lnTo>
                    <a:lnTo>
                      <a:pt x="30" y="12"/>
                    </a:lnTo>
                    <a:lnTo>
                      <a:pt x="30" y="14"/>
                    </a:lnTo>
                    <a:lnTo>
                      <a:pt x="36" y="16"/>
                    </a:lnTo>
                    <a:lnTo>
                      <a:pt x="36" y="17"/>
                    </a:lnTo>
                    <a:lnTo>
                      <a:pt x="36" y="19"/>
                    </a:lnTo>
                    <a:lnTo>
                      <a:pt x="34" y="19"/>
                    </a:lnTo>
                    <a:lnTo>
                      <a:pt x="34" y="17"/>
                    </a:lnTo>
                    <a:lnTo>
                      <a:pt x="32" y="17"/>
                    </a:lnTo>
                    <a:lnTo>
                      <a:pt x="30" y="17"/>
                    </a:lnTo>
                    <a:lnTo>
                      <a:pt x="28" y="19"/>
                    </a:lnTo>
                    <a:lnTo>
                      <a:pt x="28" y="19"/>
                    </a:lnTo>
                    <a:lnTo>
                      <a:pt x="30" y="21"/>
                    </a:lnTo>
                    <a:lnTo>
                      <a:pt x="28" y="21"/>
                    </a:lnTo>
                    <a:lnTo>
                      <a:pt x="25" y="21"/>
                    </a:lnTo>
                    <a:lnTo>
                      <a:pt x="21" y="25"/>
                    </a:lnTo>
                    <a:lnTo>
                      <a:pt x="19" y="26"/>
                    </a:lnTo>
                    <a:lnTo>
                      <a:pt x="19" y="26"/>
                    </a:lnTo>
                    <a:lnTo>
                      <a:pt x="19" y="28"/>
                    </a:lnTo>
                    <a:lnTo>
                      <a:pt x="19" y="30"/>
                    </a:lnTo>
                    <a:lnTo>
                      <a:pt x="18" y="32"/>
                    </a:lnTo>
                    <a:lnTo>
                      <a:pt x="12" y="35"/>
                    </a:lnTo>
                    <a:lnTo>
                      <a:pt x="16" y="30"/>
                    </a:lnTo>
                    <a:lnTo>
                      <a:pt x="16" y="28"/>
                    </a:lnTo>
                    <a:lnTo>
                      <a:pt x="14" y="28"/>
                    </a:lnTo>
                    <a:lnTo>
                      <a:pt x="12" y="26"/>
                    </a:lnTo>
                    <a:lnTo>
                      <a:pt x="14" y="25"/>
                    </a:lnTo>
                    <a:lnTo>
                      <a:pt x="12" y="23"/>
                    </a:lnTo>
                    <a:lnTo>
                      <a:pt x="9" y="23"/>
                    </a:lnTo>
                    <a:lnTo>
                      <a:pt x="9" y="23"/>
                    </a:lnTo>
                    <a:lnTo>
                      <a:pt x="9" y="25"/>
                    </a:lnTo>
                    <a:lnTo>
                      <a:pt x="11" y="25"/>
                    </a:lnTo>
                    <a:lnTo>
                      <a:pt x="11" y="30"/>
                    </a:lnTo>
                    <a:lnTo>
                      <a:pt x="9" y="32"/>
                    </a:lnTo>
                    <a:lnTo>
                      <a:pt x="7" y="28"/>
                    </a:lnTo>
                    <a:lnTo>
                      <a:pt x="5" y="21"/>
                    </a:lnTo>
                    <a:lnTo>
                      <a:pt x="2" y="19"/>
                    </a:lnTo>
                    <a:lnTo>
                      <a:pt x="2" y="1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8" name="Freeform 1875">
                <a:extLst>
                  <a:ext uri="{FF2B5EF4-FFF2-40B4-BE49-F238E27FC236}">
                    <a16:creationId xmlns:a16="http://schemas.microsoft.com/office/drawing/2014/main" id="{F5EBE0FF-B6D4-9A41-AEF4-DB97C6BC6837}"/>
                  </a:ext>
                </a:extLst>
              </p:cNvPr>
              <p:cNvSpPr>
                <a:spLocks/>
              </p:cNvSpPr>
              <p:nvPr/>
            </p:nvSpPr>
            <p:spPr bwMode="auto">
              <a:xfrm>
                <a:off x="241" y="1568"/>
                <a:ext cx="5" cy="4"/>
              </a:xfrm>
              <a:custGeom>
                <a:avLst/>
                <a:gdLst>
                  <a:gd name="T0" fmla="*/ 0 w 5"/>
                  <a:gd name="T1" fmla="*/ 2 h 4"/>
                  <a:gd name="T2" fmla="*/ 0 w 5"/>
                  <a:gd name="T3" fmla="*/ 2 h 4"/>
                  <a:gd name="T4" fmla="*/ 0 w 5"/>
                  <a:gd name="T5" fmla="*/ 0 h 4"/>
                  <a:gd name="T6" fmla="*/ 2 w 5"/>
                  <a:gd name="T7" fmla="*/ 0 h 4"/>
                  <a:gd name="T8" fmla="*/ 5 w 5"/>
                  <a:gd name="T9" fmla="*/ 0 h 4"/>
                  <a:gd name="T10" fmla="*/ 5 w 5"/>
                  <a:gd name="T11" fmla="*/ 4 h 4"/>
                  <a:gd name="T12" fmla="*/ 4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0" y="0"/>
                    </a:lnTo>
                    <a:lnTo>
                      <a:pt x="2" y="0"/>
                    </a:lnTo>
                    <a:lnTo>
                      <a:pt x="5" y="0"/>
                    </a:lnTo>
                    <a:lnTo>
                      <a:pt x="5" y="4"/>
                    </a:lnTo>
                    <a:lnTo>
                      <a:pt x="4" y="2"/>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39" name="Freeform 1876">
                <a:extLst>
                  <a:ext uri="{FF2B5EF4-FFF2-40B4-BE49-F238E27FC236}">
                    <a16:creationId xmlns:a16="http://schemas.microsoft.com/office/drawing/2014/main" id="{E48CC199-B1C8-B441-B5DF-B4B72AC8799B}"/>
                  </a:ext>
                </a:extLst>
              </p:cNvPr>
              <p:cNvSpPr>
                <a:spLocks/>
              </p:cNvSpPr>
              <p:nvPr/>
            </p:nvSpPr>
            <p:spPr bwMode="auto">
              <a:xfrm>
                <a:off x="241" y="1568"/>
                <a:ext cx="5" cy="4"/>
              </a:xfrm>
              <a:custGeom>
                <a:avLst/>
                <a:gdLst>
                  <a:gd name="T0" fmla="*/ 0 w 5"/>
                  <a:gd name="T1" fmla="*/ 2 h 4"/>
                  <a:gd name="T2" fmla="*/ 0 w 5"/>
                  <a:gd name="T3" fmla="*/ 2 h 4"/>
                  <a:gd name="T4" fmla="*/ 0 w 5"/>
                  <a:gd name="T5" fmla="*/ 0 h 4"/>
                  <a:gd name="T6" fmla="*/ 2 w 5"/>
                  <a:gd name="T7" fmla="*/ 0 h 4"/>
                  <a:gd name="T8" fmla="*/ 5 w 5"/>
                  <a:gd name="T9" fmla="*/ 0 h 4"/>
                  <a:gd name="T10" fmla="*/ 5 w 5"/>
                  <a:gd name="T11" fmla="*/ 4 h 4"/>
                  <a:gd name="T12" fmla="*/ 4 w 5"/>
                  <a:gd name="T13" fmla="*/ 2 h 4"/>
                  <a:gd name="T14" fmla="*/ 0 w 5"/>
                  <a:gd name="T15" fmla="*/ 2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lnTo>
                      <a:pt x="0" y="2"/>
                    </a:lnTo>
                    <a:lnTo>
                      <a:pt x="0" y="0"/>
                    </a:lnTo>
                    <a:lnTo>
                      <a:pt x="2" y="0"/>
                    </a:lnTo>
                    <a:lnTo>
                      <a:pt x="5" y="0"/>
                    </a:lnTo>
                    <a:lnTo>
                      <a:pt x="5" y="4"/>
                    </a:lnTo>
                    <a:lnTo>
                      <a:pt x="4" y="2"/>
                    </a:lnTo>
                    <a:lnTo>
                      <a:pt x="0" y="2"/>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0" name="Freeform 1877">
                <a:extLst>
                  <a:ext uri="{FF2B5EF4-FFF2-40B4-BE49-F238E27FC236}">
                    <a16:creationId xmlns:a16="http://schemas.microsoft.com/office/drawing/2014/main" id="{2EEC1C3D-8E55-6C45-A49E-81663E4EE147}"/>
                  </a:ext>
                </a:extLst>
              </p:cNvPr>
              <p:cNvSpPr>
                <a:spLocks/>
              </p:cNvSpPr>
              <p:nvPr/>
            </p:nvSpPr>
            <p:spPr bwMode="auto">
              <a:xfrm>
                <a:off x="245" y="1557"/>
                <a:ext cx="17" cy="13"/>
              </a:xfrm>
              <a:custGeom>
                <a:avLst/>
                <a:gdLst>
                  <a:gd name="T0" fmla="*/ 7 w 17"/>
                  <a:gd name="T1" fmla="*/ 8 h 13"/>
                  <a:gd name="T2" fmla="*/ 7 w 17"/>
                  <a:gd name="T3" fmla="*/ 8 h 13"/>
                  <a:gd name="T4" fmla="*/ 7 w 17"/>
                  <a:gd name="T5" fmla="*/ 6 h 13"/>
                  <a:gd name="T6" fmla="*/ 5 w 17"/>
                  <a:gd name="T7" fmla="*/ 6 h 13"/>
                  <a:gd name="T8" fmla="*/ 3 w 17"/>
                  <a:gd name="T9" fmla="*/ 6 h 13"/>
                  <a:gd name="T10" fmla="*/ 5 w 17"/>
                  <a:gd name="T11" fmla="*/ 4 h 13"/>
                  <a:gd name="T12" fmla="*/ 5 w 17"/>
                  <a:gd name="T13" fmla="*/ 4 h 13"/>
                  <a:gd name="T14" fmla="*/ 7 w 17"/>
                  <a:gd name="T15" fmla="*/ 2 h 13"/>
                  <a:gd name="T16" fmla="*/ 9 w 17"/>
                  <a:gd name="T17" fmla="*/ 0 h 13"/>
                  <a:gd name="T18" fmla="*/ 14 w 17"/>
                  <a:gd name="T19" fmla="*/ 2 h 13"/>
                  <a:gd name="T20" fmla="*/ 14 w 17"/>
                  <a:gd name="T21" fmla="*/ 2 h 13"/>
                  <a:gd name="T22" fmla="*/ 12 w 17"/>
                  <a:gd name="T23" fmla="*/ 4 h 13"/>
                  <a:gd name="T24" fmla="*/ 12 w 17"/>
                  <a:gd name="T25" fmla="*/ 6 h 13"/>
                  <a:gd name="T26" fmla="*/ 14 w 17"/>
                  <a:gd name="T27" fmla="*/ 4 h 13"/>
                  <a:gd name="T28" fmla="*/ 16 w 17"/>
                  <a:gd name="T29" fmla="*/ 4 h 13"/>
                  <a:gd name="T30" fmla="*/ 16 w 17"/>
                  <a:gd name="T31" fmla="*/ 8 h 13"/>
                  <a:gd name="T32" fmla="*/ 17 w 17"/>
                  <a:gd name="T33" fmla="*/ 6 h 13"/>
                  <a:gd name="T34" fmla="*/ 17 w 17"/>
                  <a:gd name="T35" fmla="*/ 9 h 13"/>
                  <a:gd name="T36" fmla="*/ 16 w 17"/>
                  <a:gd name="T37" fmla="*/ 9 h 13"/>
                  <a:gd name="T38" fmla="*/ 14 w 17"/>
                  <a:gd name="T39" fmla="*/ 11 h 13"/>
                  <a:gd name="T40" fmla="*/ 10 w 17"/>
                  <a:gd name="T41" fmla="*/ 11 h 13"/>
                  <a:gd name="T42" fmla="*/ 9 w 17"/>
                  <a:gd name="T43" fmla="*/ 11 h 13"/>
                  <a:gd name="T44" fmla="*/ 9 w 17"/>
                  <a:gd name="T45" fmla="*/ 13 h 13"/>
                  <a:gd name="T46" fmla="*/ 7 w 17"/>
                  <a:gd name="T47" fmla="*/ 13 h 13"/>
                  <a:gd name="T48" fmla="*/ 7 w 17"/>
                  <a:gd name="T49" fmla="*/ 13 h 13"/>
                  <a:gd name="T50" fmla="*/ 5 w 17"/>
                  <a:gd name="T51" fmla="*/ 13 h 13"/>
                  <a:gd name="T52" fmla="*/ 5 w 17"/>
                  <a:gd name="T53" fmla="*/ 13 h 13"/>
                  <a:gd name="T54" fmla="*/ 3 w 17"/>
                  <a:gd name="T55" fmla="*/ 11 h 13"/>
                  <a:gd name="T56" fmla="*/ 0 w 17"/>
                  <a:gd name="T57" fmla="*/ 9 h 13"/>
                  <a:gd name="T58" fmla="*/ 1 w 17"/>
                  <a:gd name="T59" fmla="*/ 9 h 13"/>
                  <a:gd name="T60" fmla="*/ 1 w 17"/>
                  <a:gd name="T61" fmla="*/ 8 h 13"/>
                  <a:gd name="T62" fmla="*/ 3 w 17"/>
                  <a:gd name="T63" fmla="*/ 6 h 13"/>
                  <a:gd name="T64" fmla="*/ 5 w 17"/>
                  <a:gd name="T65" fmla="*/ 8 h 13"/>
                  <a:gd name="T66" fmla="*/ 7 w 17"/>
                  <a:gd name="T6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3">
                    <a:moveTo>
                      <a:pt x="7" y="8"/>
                    </a:moveTo>
                    <a:lnTo>
                      <a:pt x="7" y="8"/>
                    </a:lnTo>
                    <a:lnTo>
                      <a:pt x="7" y="6"/>
                    </a:lnTo>
                    <a:lnTo>
                      <a:pt x="5" y="6"/>
                    </a:lnTo>
                    <a:lnTo>
                      <a:pt x="3" y="6"/>
                    </a:lnTo>
                    <a:lnTo>
                      <a:pt x="5" y="4"/>
                    </a:lnTo>
                    <a:lnTo>
                      <a:pt x="5" y="4"/>
                    </a:lnTo>
                    <a:lnTo>
                      <a:pt x="7" y="2"/>
                    </a:lnTo>
                    <a:lnTo>
                      <a:pt x="9" y="0"/>
                    </a:lnTo>
                    <a:lnTo>
                      <a:pt x="14" y="2"/>
                    </a:lnTo>
                    <a:lnTo>
                      <a:pt x="14" y="2"/>
                    </a:lnTo>
                    <a:lnTo>
                      <a:pt x="12" y="4"/>
                    </a:lnTo>
                    <a:lnTo>
                      <a:pt x="12" y="6"/>
                    </a:lnTo>
                    <a:lnTo>
                      <a:pt x="14" y="4"/>
                    </a:lnTo>
                    <a:lnTo>
                      <a:pt x="16" y="4"/>
                    </a:lnTo>
                    <a:lnTo>
                      <a:pt x="16" y="8"/>
                    </a:lnTo>
                    <a:lnTo>
                      <a:pt x="17" y="6"/>
                    </a:lnTo>
                    <a:lnTo>
                      <a:pt x="17" y="9"/>
                    </a:lnTo>
                    <a:lnTo>
                      <a:pt x="16" y="9"/>
                    </a:lnTo>
                    <a:lnTo>
                      <a:pt x="14" y="11"/>
                    </a:lnTo>
                    <a:lnTo>
                      <a:pt x="10" y="11"/>
                    </a:lnTo>
                    <a:lnTo>
                      <a:pt x="9" y="11"/>
                    </a:lnTo>
                    <a:lnTo>
                      <a:pt x="9" y="13"/>
                    </a:lnTo>
                    <a:lnTo>
                      <a:pt x="7" y="13"/>
                    </a:lnTo>
                    <a:lnTo>
                      <a:pt x="7" y="13"/>
                    </a:lnTo>
                    <a:lnTo>
                      <a:pt x="5" y="13"/>
                    </a:lnTo>
                    <a:lnTo>
                      <a:pt x="5" y="13"/>
                    </a:lnTo>
                    <a:lnTo>
                      <a:pt x="3" y="11"/>
                    </a:lnTo>
                    <a:lnTo>
                      <a:pt x="0" y="9"/>
                    </a:lnTo>
                    <a:lnTo>
                      <a:pt x="1" y="9"/>
                    </a:lnTo>
                    <a:lnTo>
                      <a:pt x="1" y="8"/>
                    </a:lnTo>
                    <a:lnTo>
                      <a:pt x="3" y="6"/>
                    </a:lnTo>
                    <a:lnTo>
                      <a:pt x="5" y="8"/>
                    </a:lnTo>
                    <a:lnTo>
                      <a:pt x="7" y="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1" name="Freeform 1878">
                <a:extLst>
                  <a:ext uri="{FF2B5EF4-FFF2-40B4-BE49-F238E27FC236}">
                    <a16:creationId xmlns:a16="http://schemas.microsoft.com/office/drawing/2014/main" id="{F5E03427-FF01-DD4A-886A-26199DC86BBE}"/>
                  </a:ext>
                </a:extLst>
              </p:cNvPr>
              <p:cNvSpPr>
                <a:spLocks/>
              </p:cNvSpPr>
              <p:nvPr/>
            </p:nvSpPr>
            <p:spPr bwMode="auto">
              <a:xfrm>
                <a:off x="245" y="1557"/>
                <a:ext cx="17" cy="13"/>
              </a:xfrm>
              <a:custGeom>
                <a:avLst/>
                <a:gdLst>
                  <a:gd name="T0" fmla="*/ 7 w 17"/>
                  <a:gd name="T1" fmla="*/ 8 h 13"/>
                  <a:gd name="T2" fmla="*/ 7 w 17"/>
                  <a:gd name="T3" fmla="*/ 8 h 13"/>
                  <a:gd name="T4" fmla="*/ 7 w 17"/>
                  <a:gd name="T5" fmla="*/ 6 h 13"/>
                  <a:gd name="T6" fmla="*/ 5 w 17"/>
                  <a:gd name="T7" fmla="*/ 6 h 13"/>
                  <a:gd name="T8" fmla="*/ 3 w 17"/>
                  <a:gd name="T9" fmla="*/ 6 h 13"/>
                  <a:gd name="T10" fmla="*/ 5 w 17"/>
                  <a:gd name="T11" fmla="*/ 4 h 13"/>
                  <a:gd name="T12" fmla="*/ 5 w 17"/>
                  <a:gd name="T13" fmla="*/ 4 h 13"/>
                  <a:gd name="T14" fmla="*/ 7 w 17"/>
                  <a:gd name="T15" fmla="*/ 2 h 13"/>
                  <a:gd name="T16" fmla="*/ 9 w 17"/>
                  <a:gd name="T17" fmla="*/ 0 h 13"/>
                  <a:gd name="T18" fmla="*/ 14 w 17"/>
                  <a:gd name="T19" fmla="*/ 2 h 13"/>
                  <a:gd name="T20" fmla="*/ 14 w 17"/>
                  <a:gd name="T21" fmla="*/ 2 h 13"/>
                  <a:gd name="T22" fmla="*/ 12 w 17"/>
                  <a:gd name="T23" fmla="*/ 4 h 13"/>
                  <a:gd name="T24" fmla="*/ 12 w 17"/>
                  <a:gd name="T25" fmla="*/ 6 h 13"/>
                  <a:gd name="T26" fmla="*/ 14 w 17"/>
                  <a:gd name="T27" fmla="*/ 4 h 13"/>
                  <a:gd name="T28" fmla="*/ 16 w 17"/>
                  <a:gd name="T29" fmla="*/ 4 h 13"/>
                  <a:gd name="T30" fmla="*/ 16 w 17"/>
                  <a:gd name="T31" fmla="*/ 8 h 13"/>
                  <a:gd name="T32" fmla="*/ 17 w 17"/>
                  <a:gd name="T33" fmla="*/ 6 h 13"/>
                  <a:gd name="T34" fmla="*/ 17 w 17"/>
                  <a:gd name="T35" fmla="*/ 9 h 13"/>
                  <a:gd name="T36" fmla="*/ 16 w 17"/>
                  <a:gd name="T37" fmla="*/ 9 h 13"/>
                  <a:gd name="T38" fmla="*/ 14 w 17"/>
                  <a:gd name="T39" fmla="*/ 11 h 13"/>
                  <a:gd name="T40" fmla="*/ 10 w 17"/>
                  <a:gd name="T41" fmla="*/ 11 h 13"/>
                  <a:gd name="T42" fmla="*/ 9 w 17"/>
                  <a:gd name="T43" fmla="*/ 11 h 13"/>
                  <a:gd name="T44" fmla="*/ 9 w 17"/>
                  <a:gd name="T45" fmla="*/ 13 h 13"/>
                  <a:gd name="T46" fmla="*/ 7 w 17"/>
                  <a:gd name="T47" fmla="*/ 13 h 13"/>
                  <a:gd name="T48" fmla="*/ 7 w 17"/>
                  <a:gd name="T49" fmla="*/ 13 h 13"/>
                  <a:gd name="T50" fmla="*/ 5 w 17"/>
                  <a:gd name="T51" fmla="*/ 13 h 13"/>
                  <a:gd name="T52" fmla="*/ 5 w 17"/>
                  <a:gd name="T53" fmla="*/ 13 h 13"/>
                  <a:gd name="T54" fmla="*/ 3 w 17"/>
                  <a:gd name="T55" fmla="*/ 11 h 13"/>
                  <a:gd name="T56" fmla="*/ 0 w 17"/>
                  <a:gd name="T57" fmla="*/ 9 h 13"/>
                  <a:gd name="T58" fmla="*/ 1 w 17"/>
                  <a:gd name="T59" fmla="*/ 9 h 13"/>
                  <a:gd name="T60" fmla="*/ 1 w 17"/>
                  <a:gd name="T61" fmla="*/ 8 h 13"/>
                  <a:gd name="T62" fmla="*/ 3 w 17"/>
                  <a:gd name="T63" fmla="*/ 6 h 13"/>
                  <a:gd name="T64" fmla="*/ 5 w 17"/>
                  <a:gd name="T65" fmla="*/ 8 h 13"/>
                  <a:gd name="T66" fmla="*/ 7 w 17"/>
                  <a:gd name="T6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3">
                    <a:moveTo>
                      <a:pt x="7" y="8"/>
                    </a:moveTo>
                    <a:lnTo>
                      <a:pt x="7" y="8"/>
                    </a:lnTo>
                    <a:lnTo>
                      <a:pt x="7" y="6"/>
                    </a:lnTo>
                    <a:lnTo>
                      <a:pt x="5" y="6"/>
                    </a:lnTo>
                    <a:lnTo>
                      <a:pt x="3" y="6"/>
                    </a:lnTo>
                    <a:lnTo>
                      <a:pt x="5" y="4"/>
                    </a:lnTo>
                    <a:lnTo>
                      <a:pt x="5" y="4"/>
                    </a:lnTo>
                    <a:lnTo>
                      <a:pt x="7" y="2"/>
                    </a:lnTo>
                    <a:lnTo>
                      <a:pt x="9" y="0"/>
                    </a:lnTo>
                    <a:lnTo>
                      <a:pt x="14" y="2"/>
                    </a:lnTo>
                    <a:lnTo>
                      <a:pt x="14" y="2"/>
                    </a:lnTo>
                    <a:lnTo>
                      <a:pt x="12" y="4"/>
                    </a:lnTo>
                    <a:lnTo>
                      <a:pt x="12" y="6"/>
                    </a:lnTo>
                    <a:lnTo>
                      <a:pt x="14" y="4"/>
                    </a:lnTo>
                    <a:lnTo>
                      <a:pt x="16" y="4"/>
                    </a:lnTo>
                    <a:lnTo>
                      <a:pt x="16" y="8"/>
                    </a:lnTo>
                    <a:lnTo>
                      <a:pt x="17" y="6"/>
                    </a:lnTo>
                    <a:lnTo>
                      <a:pt x="17" y="9"/>
                    </a:lnTo>
                    <a:lnTo>
                      <a:pt x="16" y="9"/>
                    </a:lnTo>
                    <a:lnTo>
                      <a:pt x="14" y="11"/>
                    </a:lnTo>
                    <a:lnTo>
                      <a:pt x="10" y="11"/>
                    </a:lnTo>
                    <a:lnTo>
                      <a:pt x="9" y="11"/>
                    </a:lnTo>
                    <a:lnTo>
                      <a:pt x="9" y="13"/>
                    </a:lnTo>
                    <a:lnTo>
                      <a:pt x="7" y="13"/>
                    </a:lnTo>
                    <a:lnTo>
                      <a:pt x="7" y="13"/>
                    </a:lnTo>
                    <a:lnTo>
                      <a:pt x="5" y="13"/>
                    </a:lnTo>
                    <a:lnTo>
                      <a:pt x="5" y="13"/>
                    </a:lnTo>
                    <a:lnTo>
                      <a:pt x="3" y="11"/>
                    </a:lnTo>
                    <a:lnTo>
                      <a:pt x="0" y="9"/>
                    </a:lnTo>
                    <a:lnTo>
                      <a:pt x="1" y="9"/>
                    </a:lnTo>
                    <a:lnTo>
                      <a:pt x="1" y="8"/>
                    </a:lnTo>
                    <a:lnTo>
                      <a:pt x="3" y="6"/>
                    </a:lnTo>
                    <a:lnTo>
                      <a:pt x="5" y="8"/>
                    </a:lnTo>
                    <a:lnTo>
                      <a:pt x="7" y="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2" name="Freeform 1879">
                <a:extLst>
                  <a:ext uri="{FF2B5EF4-FFF2-40B4-BE49-F238E27FC236}">
                    <a16:creationId xmlns:a16="http://schemas.microsoft.com/office/drawing/2014/main" id="{383D46BC-B949-0546-AB22-66623BE68B27}"/>
                  </a:ext>
                </a:extLst>
              </p:cNvPr>
              <p:cNvSpPr>
                <a:spLocks/>
              </p:cNvSpPr>
              <p:nvPr/>
            </p:nvSpPr>
            <p:spPr bwMode="auto">
              <a:xfrm>
                <a:off x="254" y="1554"/>
                <a:ext cx="3" cy="2"/>
              </a:xfrm>
              <a:custGeom>
                <a:avLst/>
                <a:gdLst>
                  <a:gd name="T0" fmla="*/ 0 w 3"/>
                  <a:gd name="T1" fmla="*/ 0 h 2"/>
                  <a:gd name="T2" fmla="*/ 1 w 3"/>
                  <a:gd name="T3" fmla="*/ 0 h 2"/>
                  <a:gd name="T4" fmla="*/ 1 w 3"/>
                  <a:gd name="T5" fmla="*/ 0 h 2"/>
                  <a:gd name="T6" fmla="*/ 3 w 3"/>
                  <a:gd name="T7" fmla="*/ 0 h 2"/>
                  <a:gd name="T8" fmla="*/ 3 w 3"/>
                  <a:gd name="T9" fmla="*/ 2 h 2"/>
                  <a:gd name="T10" fmla="*/ 3 w 3"/>
                  <a:gd name="T11" fmla="*/ 2 h 2"/>
                  <a:gd name="T12" fmla="*/ 1 w 3"/>
                  <a:gd name="T13" fmla="*/ 2 h 2"/>
                  <a:gd name="T14" fmla="*/ 0 w 3"/>
                  <a:gd name="T15" fmla="*/ 2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1" y="0"/>
                    </a:lnTo>
                    <a:lnTo>
                      <a:pt x="1" y="0"/>
                    </a:lnTo>
                    <a:lnTo>
                      <a:pt x="3" y="0"/>
                    </a:lnTo>
                    <a:lnTo>
                      <a:pt x="3" y="2"/>
                    </a:lnTo>
                    <a:lnTo>
                      <a:pt x="3" y="2"/>
                    </a:lnTo>
                    <a:lnTo>
                      <a:pt x="1" y="2"/>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3" name="Freeform 1880">
                <a:extLst>
                  <a:ext uri="{FF2B5EF4-FFF2-40B4-BE49-F238E27FC236}">
                    <a16:creationId xmlns:a16="http://schemas.microsoft.com/office/drawing/2014/main" id="{EC9BA470-BDE8-8049-BB4D-EC13409572D9}"/>
                  </a:ext>
                </a:extLst>
              </p:cNvPr>
              <p:cNvSpPr>
                <a:spLocks/>
              </p:cNvSpPr>
              <p:nvPr/>
            </p:nvSpPr>
            <p:spPr bwMode="auto">
              <a:xfrm>
                <a:off x="254" y="1554"/>
                <a:ext cx="3" cy="2"/>
              </a:xfrm>
              <a:custGeom>
                <a:avLst/>
                <a:gdLst>
                  <a:gd name="T0" fmla="*/ 0 w 3"/>
                  <a:gd name="T1" fmla="*/ 0 h 2"/>
                  <a:gd name="T2" fmla="*/ 1 w 3"/>
                  <a:gd name="T3" fmla="*/ 0 h 2"/>
                  <a:gd name="T4" fmla="*/ 1 w 3"/>
                  <a:gd name="T5" fmla="*/ 0 h 2"/>
                  <a:gd name="T6" fmla="*/ 3 w 3"/>
                  <a:gd name="T7" fmla="*/ 0 h 2"/>
                  <a:gd name="T8" fmla="*/ 3 w 3"/>
                  <a:gd name="T9" fmla="*/ 2 h 2"/>
                  <a:gd name="T10" fmla="*/ 3 w 3"/>
                  <a:gd name="T11" fmla="*/ 2 h 2"/>
                  <a:gd name="T12" fmla="*/ 1 w 3"/>
                  <a:gd name="T13" fmla="*/ 2 h 2"/>
                  <a:gd name="T14" fmla="*/ 0 w 3"/>
                  <a:gd name="T15" fmla="*/ 2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1" y="0"/>
                    </a:lnTo>
                    <a:lnTo>
                      <a:pt x="1" y="0"/>
                    </a:lnTo>
                    <a:lnTo>
                      <a:pt x="3" y="0"/>
                    </a:lnTo>
                    <a:lnTo>
                      <a:pt x="3" y="2"/>
                    </a:lnTo>
                    <a:lnTo>
                      <a:pt x="3" y="2"/>
                    </a:lnTo>
                    <a:lnTo>
                      <a:pt x="1" y="2"/>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4" name="Freeform 1881">
                <a:extLst>
                  <a:ext uri="{FF2B5EF4-FFF2-40B4-BE49-F238E27FC236}">
                    <a16:creationId xmlns:a16="http://schemas.microsoft.com/office/drawing/2014/main" id="{A4ED4611-5CCA-3642-91F0-13EA7A27BCA2}"/>
                  </a:ext>
                </a:extLst>
              </p:cNvPr>
              <p:cNvSpPr>
                <a:spLocks/>
              </p:cNvSpPr>
              <p:nvPr/>
            </p:nvSpPr>
            <p:spPr bwMode="auto">
              <a:xfrm>
                <a:off x="329" y="1499"/>
                <a:ext cx="16" cy="19"/>
              </a:xfrm>
              <a:custGeom>
                <a:avLst/>
                <a:gdLst>
                  <a:gd name="T0" fmla="*/ 3 w 16"/>
                  <a:gd name="T1" fmla="*/ 12 h 19"/>
                  <a:gd name="T2" fmla="*/ 3 w 16"/>
                  <a:gd name="T3" fmla="*/ 10 h 19"/>
                  <a:gd name="T4" fmla="*/ 7 w 16"/>
                  <a:gd name="T5" fmla="*/ 7 h 19"/>
                  <a:gd name="T6" fmla="*/ 10 w 16"/>
                  <a:gd name="T7" fmla="*/ 3 h 19"/>
                  <a:gd name="T8" fmla="*/ 12 w 16"/>
                  <a:gd name="T9" fmla="*/ 0 h 19"/>
                  <a:gd name="T10" fmla="*/ 12 w 16"/>
                  <a:gd name="T11" fmla="*/ 1 h 19"/>
                  <a:gd name="T12" fmla="*/ 12 w 16"/>
                  <a:gd name="T13" fmla="*/ 1 h 19"/>
                  <a:gd name="T14" fmla="*/ 14 w 16"/>
                  <a:gd name="T15" fmla="*/ 1 h 19"/>
                  <a:gd name="T16" fmla="*/ 16 w 16"/>
                  <a:gd name="T17" fmla="*/ 3 h 19"/>
                  <a:gd name="T18" fmla="*/ 8 w 16"/>
                  <a:gd name="T19" fmla="*/ 10 h 19"/>
                  <a:gd name="T20" fmla="*/ 8 w 16"/>
                  <a:gd name="T21" fmla="*/ 14 h 19"/>
                  <a:gd name="T22" fmla="*/ 7 w 16"/>
                  <a:gd name="T23" fmla="*/ 14 h 19"/>
                  <a:gd name="T24" fmla="*/ 7 w 16"/>
                  <a:gd name="T25" fmla="*/ 16 h 19"/>
                  <a:gd name="T26" fmla="*/ 1 w 16"/>
                  <a:gd name="T27" fmla="*/ 19 h 19"/>
                  <a:gd name="T28" fmla="*/ 0 w 16"/>
                  <a:gd name="T29" fmla="*/ 17 h 19"/>
                  <a:gd name="T30" fmla="*/ 0 w 16"/>
                  <a:gd name="T31" fmla="*/ 16 h 19"/>
                  <a:gd name="T32" fmla="*/ 1 w 16"/>
                  <a:gd name="T33" fmla="*/ 14 h 19"/>
                  <a:gd name="T34" fmla="*/ 3 w 16"/>
                  <a:gd name="T35" fmla="*/ 12 h 19"/>
                  <a:gd name="T36" fmla="*/ 3 w 16"/>
                  <a:gd name="T3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9">
                    <a:moveTo>
                      <a:pt x="3" y="12"/>
                    </a:moveTo>
                    <a:lnTo>
                      <a:pt x="3" y="10"/>
                    </a:lnTo>
                    <a:lnTo>
                      <a:pt x="7" y="7"/>
                    </a:lnTo>
                    <a:lnTo>
                      <a:pt x="10" y="3"/>
                    </a:lnTo>
                    <a:lnTo>
                      <a:pt x="12" y="0"/>
                    </a:lnTo>
                    <a:lnTo>
                      <a:pt x="12" y="1"/>
                    </a:lnTo>
                    <a:lnTo>
                      <a:pt x="12" y="1"/>
                    </a:lnTo>
                    <a:lnTo>
                      <a:pt x="14" y="1"/>
                    </a:lnTo>
                    <a:lnTo>
                      <a:pt x="16" y="3"/>
                    </a:lnTo>
                    <a:lnTo>
                      <a:pt x="8" y="10"/>
                    </a:lnTo>
                    <a:lnTo>
                      <a:pt x="8" y="14"/>
                    </a:lnTo>
                    <a:lnTo>
                      <a:pt x="7" y="14"/>
                    </a:lnTo>
                    <a:lnTo>
                      <a:pt x="7" y="16"/>
                    </a:lnTo>
                    <a:lnTo>
                      <a:pt x="1" y="19"/>
                    </a:lnTo>
                    <a:lnTo>
                      <a:pt x="0" y="17"/>
                    </a:lnTo>
                    <a:lnTo>
                      <a:pt x="0" y="16"/>
                    </a:lnTo>
                    <a:lnTo>
                      <a:pt x="1" y="14"/>
                    </a:lnTo>
                    <a:lnTo>
                      <a:pt x="3" y="12"/>
                    </a:lnTo>
                    <a:lnTo>
                      <a:pt x="3" y="1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5" name="Freeform 1882">
                <a:extLst>
                  <a:ext uri="{FF2B5EF4-FFF2-40B4-BE49-F238E27FC236}">
                    <a16:creationId xmlns:a16="http://schemas.microsoft.com/office/drawing/2014/main" id="{C6FDD3E3-8753-E448-9088-B39CD2D47381}"/>
                  </a:ext>
                </a:extLst>
              </p:cNvPr>
              <p:cNvSpPr>
                <a:spLocks/>
              </p:cNvSpPr>
              <p:nvPr/>
            </p:nvSpPr>
            <p:spPr bwMode="auto">
              <a:xfrm>
                <a:off x="329" y="1499"/>
                <a:ext cx="16" cy="19"/>
              </a:xfrm>
              <a:custGeom>
                <a:avLst/>
                <a:gdLst>
                  <a:gd name="T0" fmla="*/ 3 w 16"/>
                  <a:gd name="T1" fmla="*/ 12 h 19"/>
                  <a:gd name="T2" fmla="*/ 3 w 16"/>
                  <a:gd name="T3" fmla="*/ 10 h 19"/>
                  <a:gd name="T4" fmla="*/ 7 w 16"/>
                  <a:gd name="T5" fmla="*/ 7 h 19"/>
                  <a:gd name="T6" fmla="*/ 10 w 16"/>
                  <a:gd name="T7" fmla="*/ 3 h 19"/>
                  <a:gd name="T8" fmla="*/ 12 w 16"/>
                  <a:gd name="T9" fmla="*/ 0 h 19"/>
                  <a:gd name="T10" fmla="*/ 12 w 16"/>
                  <a:gd name="T11" fmla="*/ 1 h 19"/>
                  <a:gd name="T12" fmla="*/ 12 w 16"/>
                  <a:gd name="T13" fmla="*/ 1 h 19"/>
                  <a:gd name="T14" fmla="*/ 14 w 16"/>
                  <a:gd name="T15" fmla="*/ 1 h 19"/>
                  <a:gd name="T16" fmla="*/ 16 w 16"/>
                  <a:gd name="T17" fmla="*/ 3 h 19"/>
                  <a:gd name="T18" fmla="*/ 8 w 16"/>
                  <a:gd name="T19" fmla="*/ 10 h 19"/>
                  <a:gd name="T20" fmla="*/ 8 w 16"/>
                  <a:gd name="T21" fmla="*/ 14 h 19"/>
                  <a:gd name="T22" fmla="*/ 7 w 16"/>
                  <a:gd name="T23" fmla="*/ 14 h 19"/>
                  <a:gd name="T24" fmla="*/ 7 w 16"/>
                  <a:gd name="T25" fmla="*/ 16 h 19"/>
                  <a:gd name="T26" fmla="*/ 1 w 16"/>
                  <a:gd name="T27" fmla="*/ 19 h 19"/>
                  <a:gd name="T28" fmla="*/ 0 w 16"/>
                  <a:gd name="T29" fmla="*/ 17 h 19"/>
                  <a:gd name="T30" fmla="*/ 0 w 16"/>
                  <a:gd name="T31" fmla="*/ 16 h 19"/>
                  <a:gd name="T32" fmla="*/ 1 w 16"/>
                  <a:gd name="T33" fmla="*/ 14 h 19"/>
                  <a:gd name="T34" fmla="*/ 3 w 16"/>
                  <a:gd name="T35" fmla="*/ 12 h 19"/>
                  <a:gd name="T36" fmla="*/ 3 w 16"/>
                  <a:gd name="T3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9">
                    <a:moveTo>
                      <a:pt x="3" y="12"/>
                    </a:moveTo>
                    <a:lnTo>
                      <a:pt x="3" y="10"/>
                    </a:lnTo>
                    <a:lnTo>
                      <a:pt x="7" y="7"/>
                    </a:lnTo>
                    <a:lnTo>
                      <a:pt x="10" y="3"/>
                    </a:lnTo>
                    <a:lnTo>
                      <a:pt x="12" y="0"/>
                    </a:lnTo>
                    <a:lnTo>
                      <a:pt x="12" y="1"/>
                    </a:lnTo>
                    <a:lnTo>
                      <a:pt x="12" y="1"/>
                    </a:lnTo>
                    <a:lnTo>
                      <a:pt x="14" y="1"/>
                    </a:lnTo>
                    <a:lnTo>
                      <a:pt x="16" y="3"/>
                    </a:lnTo>
                    <a:lnTo>
                      <a:pt x="8" y="10"/>
                    </a:lnTo>
                    <a:lnTo>
                      <a:pt x="8" y="14"/>
                    </a:lnTo>
                    <a:lnTo>
                      <a:pt x="7" y="14"/>
                    </a:lnTo>
                    <a:lnTo>
                      <a:pt x="7" y="16"/>
                    </a:lnTo>
                    <a:lnTo>
                      <a:pt x="1" y="19"/>
                    </a:lnTo>
                    <a:lnTo>
                      <a:pt x="0" y="17"/>
                    </a:lnTo>
                    <a:lnTo>
                      <a:pt x="0" y="16"/>
                    </a:lnTo>
                    <a:lnTo>
                      <a:pt x="1" y="14"/>
                    </a:lnTo>
                    <a:lnTo>
                      <a:pt x="3" y="12"/>
                    </a:lnTo>
                    <a:lnTo>
                      <a:pt x="3" y="1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6" name="Freeform 1883">
                <a:extLst>
                  <a:ext uri="{FF2B5EF4-FFF2-40B4-BE49-F238E27FC236}">
                    <a16:creationId xmlns:a16="http://schemas.microsoft.com/office/drawing/2014/main" id="{24B39717-99FC-3243-B730-BC364EFE8C5C}"/>
                  </a:ext>
                </a:extLst>
              </p:cNvPr>
              <p:cNvSpPr>
                <a:spLocks/>
              </p:cNvSpPr>
              <p:nvPr/>
            </p:nvSpPr>
            <p:spPr bwMode="auto">
              <a:xfrm>
                <a:off x="346" y="1495"/>
                <a:ext cx="11" cy="5"/>
              </a:xfrm>
              <a:custGeom>
                <a:avLst/>
                <a:gdLst>
                  <a:gd name="T0" fmla="*/ 2 w 11"/>
                  <a:gd name="T1" fmla="*/ 4 h 5"/>
                  <a:gd name="T2" fmla="*/ 0 w 11"/>
                  <a:gd name="T3" fmla="*/ 4 h 5"/>
                  <a:gd name="T4" fmla="*/ 2 w 11"/>
                  <a:gd name="T5" fmla="*/ 4 h 5"/>
                  <a:gd name="T6" fmla="*/ 2 w 11"/>
                  <a:gd name="T7" fmla="*/ 2 h 5"/>
                  <a:gd name="T8" fmla="*/ 2 w 11"/>
                  <a:gd name="T9" fmla="*/ 0 h 5"/>
                  <a:gd name="T10" fmla="*/ 4 w 11"/>
                  <a:gd name="T11" fmla="*/ 0 h 5"/>
                  <a:gd name="T12" fmla="*/ 6 w 11"/>
                  <a:gd name="T13" fmla="*/ 0 h 5"/>
                  <a:gd name="T14" fmla="*/ 6 w 11"/>
                  <a:gd name="T15" fmla="*/ 0 h 5"/>
                  <a:gd name="T16" fmla="*/ 8 w 11"/>
                  <a:gd name="T17" fmla="*/ 2 h 5"/>
                  <a:gd name="T18" fmla="*/ 9 w 11"/>
                  <a:gd name="T19" fmla="*/ 2 h 5"/>
                  <a:gd name="T20" fmla="*/ 11 w 11"/>
                  <a:gd name="T21" fmla="*/ 2 h 5"/>
                  <a:gd name="T22" fmla="*/ 11 w 11"/>
                  <a:gd name="T23" fmla="*/ 4 h 5"/>
                  <a:gd name="T24" fmla="*/ 4 w 11"/>
                  <a:gd name="T25" fmla="*/ 5 h 5"/>
                  <a:gd name="T26" fmla="*/ 4 w 11"/>
                  <a:gd name="T27" fmla="*/ 4 h 5"/>
                  <a:gd name="T28" fmla="*/ 4 w 11"/>
                  <a:gd name="T29" fmla="*/ 4 h 5"/>
                  <a:gd name="T30" fmla="*/ 2 w 11"/>
                  <a:gd name="T31" fmla="*/ 4 h 5"/>
                  <a:gd name="T32" fmla="*/ 2 w 11"/>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5">
                    <a:moveTo>
                      <a:pt x="2" y="4"/>
                    </a:moveTo>
                    <a:lnTo>
                      <a:pt x="0" y="4"/>
                    </a:lnTo>
                    <a:lnTo>
                      <a:pt x="2" y="4"/>
                    </a:lnTo>
                    <a:lnTo>
                      <a:pt x="2" y="2"/>
                    </a:lnTo>
                    <a:lnTo>
                      <a:pt x="2" y="0"/>
                    </a:lnTo>
                    <a:lnTo>
                      <a:pt x="4" y="0"/>
                    </a:lnTo>
                    <a:lnTo>
                      <a:pt x="6" y="0"/>
                    </a:lnTo>
                    <a:lnTo>
                      <a:pt x="6" y="0"/>
                    </a:lnTo>
                    <a:lnTo>
                      <a:pt x="8" y="2"/>
                    </a:lnTo>
                    <a:lnTo>
                      <a:pt x="9" y="2"/>
                    </a:lnTo>
                    <a:lnTo>
                      <a:pt x="11" y="2"/>
                    </a:lnTo>
                    <a:lnTo>
                      <a:pt x="11" y="4"/>
                    </a:lnTo>
                    <a:lnTo>
                      <a:pt x="4" y="5"/>
                    </a:lnTo>
                    <a:lnTo>
                      <a:pt x="4" y="4"/>
                    </a:lnTo>
                    <a:lnTo>
                      <a:pt x="4" y="4"/>
                    </a:lnTo>
                    <a:lnTo>
                      <a:pt x="2" y="4"/>
                    </a:lnTo>
                    <a:lnTo>
                      <a:pt x="2"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7" name="Freeform 1884">
                <a:extLst>
                  <a:ext uri="{FF2B5EF4-FFF2-40B4-BE49-F238E27FC236}">
                    <a16:creationId xmlns:a16="http://schemas.microsoft.com/office/drawing/2014/main" id="{24609304-195D-754C-A2D2-695A5B7B5298}"/>
                  </a:ext>
                </a:extLst>
              </p:cNvPr>
              <p:cNvSpPr>
                <a:spLocks/>
              </p:cNvSpPr>
              <p:nvPr/>
            </p:nvSpPr>
            <p:spPr bwMode="auto">
              <a:xfrm>
                <a:off x="346" y="1495"/>
                <a:ext cx="11" cy="5"/>
              </a:xfrm>
              <a:custGeom>
                <a:avLst/>
                <a:gdLst>
                  <a:gd name="T0" fmla="*/ 2 w 11"/>
                  <a:gd name="T1" fmla="*/ 4 h 5"/>
                  <a:gd name="T2" fmla="*/ 0 w 11"/>
                  <a:gd name="T3" fmla="*/ 4 h 5"/>
                  <a:gd name="T4" fmla="*/ 2 w 11"/>
                  <a:gd name="T5" fmla="*/ 4 h 5"/>
                  <a:gd name="T6" fmla="*/ 2 w 11"/>
                  <a:gd name="T7" fmla="*/ 2 h 5"/>
                  <a:gd name="T8" fmla="*/ 2 w 11"/>
                  <a:gd name="T9" fmla="*/ 0 h 5"/>
                  <a:gd name="T10" fmla="*/ 4 w 11"/>
                  <a:gd name="T11" fmla="*/ 0 h 5"/>
                  <a:gd name="T12" fmla="*/ 6 w 11"/>
                  <a:gd name="T13" fmla="*/ 0 h 5"/>
                  <a:gd name="T14" fmla="*/ 6 w 11"/>
                  <a:gd name="T15" fmla="*/ 0 h 5"/>
                  <a:gd name="T16" fmla="*/ 8 w 11"/>
                  <a:gd name="T17" fmla="*/ 2 h 5"/>
                  <a:gd name="T18" fmla="*/ 9 w 11"/>
                  <a:gd name="T19" fmla="*/ 2 h 5"/>
                  <a:gd name="T20" fmla="*/ 11 w 11"/>
                  <a:gd name="T21" fmla="*/ 2 h 5"/>
                  <a:gd name="T22" fmla="*/ 11 w 11"/>
                  <a:gd name="T23" fmla="*/ 4 h 5"/>
                  <a:gd name="T24" fmla="*/ 4 w 11"/>
                  <a:gd name="T25" fmla="*/ 5 h 5"/>
                  <a:gd name="T26" fmla="*/ 4 w 11"/>
                  <a:gd name="T27" fmla="*/ 4 h 5"/>
                  <a:gd name="T28" fmla="*/ 4 w 11"/>
                  <a:gd name="T29" fmla="*/ 4 h 5"/>
                  <a:gd name="T30" fmla="*/ 2 w 11"/>
                  <a:gd name="T31" fmla="*/ 4 h 5"/>
                  <a:gd name="T32" fmla="*/ 2 w 11"/>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5">
                    <a:moveTo>
                      <a:pt x="2" y="4"/>
                    </a:moveTo>
                    <a:lnTo>
                      <a:pt x="0" y="4"/>
                    </a:lnTo>
                    <a:lnTo>
                      <a:pt x="2" y="4"/>
                    </a:lnTo>
                    <a:lnTo>
                      <a:pt x="2" y="2"/>
                    </a:lnTo>
                    <a:lnTo>
                      <a:pt x="2" y="0"/>
                    </a:lnTo>
                    <a:lnTo>
                      <a:pt x="4" y="0"/>
                    </a:lnTo>
                    <a:lnTo>
                      <a:pt x="6" y="0"/>
                    </a:lnTo>
                    <a:lnTo>
                      <a:pt x="6" y="0"/>
                    </a:lnTo>
                    <a:lnTo>
                      <a:pt x="8" y="2"/>
                    </a:lnTo>
                    <a:lnTo>
                      <a:pt x="9" y="2"/>
                    </a:lnTo>
                    <a:lnTo>
                      <a:pt x="11" y="2"/>
                    </a:lnTo>
                    <a:lnTo>
                      <a:pt x="11" y="4"/>
                    </a:lnTo>
                    <a:lnTo>
                      <a:pt x="4" y="5"/>
                    </a:lnTo>
                    <a:lnTo>
                      <a:pt x="4" y="4"/>
                    </a:lnTo>
                    <a:lnTo>
                      <a:pt x="4" y="4"/>
                    </a:lnTo>
                    <a:lnTo>
                      <a:pt x="2" y="4"/>
                    </a:lnTo>
                    <a:lnTo>
                      <a:pt x="2"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8" name="Freeform 1885">
                <a:extLst>
                  <a:ext uri="{FF2B5EF4-FFF2-40B4-BE49-F238E27FC236}">
                    <a16:creationId xmlns:a16="http://schemas.microsoft.com/office/drawing/2014/main" id="{BFB4F305-184B-674B-822B-4A9D84944EEC}"/>
                  </a:ext>
                </a:extLst>
              </p:cNvPr>
              <p:cNvSpPr>
                <a:spLocks/>
              </p:cNvSpPr>
              <p:nvPr/>
            </p:nvSpPr>
            <p:spPr bwMode="auto">
              <a:xfrm>
                <a:off x="118" y="1547"/>
                <a:ext cx="5" cy="7"/>
              </a:xfrm>
              <a:custGeom>
                <a:avLst/>
                <a:gdLst>
                  <a:gd name="T0" fmla="*/ 5 w 5"/>
                  <a:gd name="T1" fmla="*/ 0 h 7"/>
                  <a:gd name="T2" fmla="*/ 5 w 5"/>
                  <a:gd name="T3" fmla="*/ 0 h 7"/>
                  <a:gd name="T4" fmla="*/ 3 w 5"/>
                  <a:gd name="T5" fmla="*/ 7 h 7"/>
                  <a:gd name="T6" fmla="*/ 2 w 5"/>
                  <a:gd name="T7" fmla="*/ 7 h 7"/>
                  <a:gd name="T8" fmla="*/ 0 w 5"/>
                  <a:gd name="T9" fmla="*/ 7 h 7"/>
                  <a:gd name="T10" fmla="*/ 0 w 5"/>
                  <a:gd name="T11" fmla="*/ 5 h 7"/>
                  <a:gd name="T12" fmla="*/ 0 w 5"/>
                  <a:gd name="T13" fmla="*/ 3 h 7"/>
                  <a:gd name="T14" fmla="*/ 2 w 5"/>
                  <a:gd name="T15" fmla="*/ 3 h 7"/>
                  <a:gd name="T16" fmla="*/ 5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5" y="0"/>
                    </a:moveTo>
                    <a:lnTo>
                      <a:pt x="5" y="0"/>
                    </a:lnTo>
                    <a:lnTo>
                      <a:pt x="3" y="7"/>
                    </a:lnTo>
                    <a:lnTo>
                      <a:pt x="2" y="7"/>
                    </a:lnTo>
                    <a:lnTo>
                      <a:pt x="0" y="7"/>
                    </a:lnTo>
                    <a:lnTo>
                      <a:pt x="0" y="5"/>
                    </a:lnTo>
                    <a:lnTo>
                      <a:pt x="0" y="3"/>
                    </a:lnTo>
                    <a:lnTo>
                      <a:pt x="2" y="3"/>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49" name="Freeform 1886">
                <a:extLst>
                  <a:ext uri="{FF2B5EF4-FFF2-40B4-BE49-F238E27FC236}">
                    <a16:creationId xmlns:a16="http://schemas.microsoft.com/office/drawing/2014/main" id="{CE969BAA-32A4-444C-B7E1-B4A025DE198C}"/>
                  </a:ext>
                </a:extLst>
              </p:cNvPr>
              <p:cNvSpPr>
                <a:spLocks/>
              </p:cNvSpPr>
              <p:nvPr/>
            </p:nvSpPr>
            <p:spPr bwMode="auto">
              <a:xfrm>
                <a:off x="118" y="1547"/>
                <a:ext cx="5" cy="7"/>
              </a:xfrm>
              <a:custGeom>
                <a:avLst/>
                <a:gdLst>
                  <a:gd name="T0" fmla="*/ 5 w 5"/>
                  <a:gd name="T1" fmla="*/ 0 h 7"/>
                  <a:gd name="T2" fmla="*/ 5 w 5"/>
                  <a:gd name="T3" fmla="*/ 0 h 7"/>
                  <a:gd name="T4" fmla="*/ 3 w 5"/>
                  <a:gd name="T5" fmla="*/ 7 h 7"/>
                  <a:gd name="T6" fmla="*/ 2 w 5"/>
                  <a:gd name="T7" fmla="*/ 7 h 7"/>
                  <a:gd name="T8" fmla="*/ 0 w 5"/>
                  <a:gd name="T9" fmla="*/ 7 h 7"/>
                  <a:gd name="T10" fmla="*/ 0 w 5"/>
                  <a:gd name="T11" fmla="*/ 5 h 7"/>
                  <a:gd name="T12" fmla="*/ 0 w 5"/>
                  <a:gd name="T13" fmla="*/ 3 h 7"/>
                  <a:gd name="T14" fmla="*/ 2 w 5"/>
                  <a:gd name="T15" fmla="*/ 3 h 7"/>
                  <a:gd name="T16" fmla="*/ 5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5" y="0"/>
                    </a:moveTo>
                    <a:lnTo>
                      <a:pt x="5" y="0"/>
                    </a:lnTo>
                    <a:lnTo>
                      <a:pt x="3" y="7"/>
                    </a:lnTo>
                    <a:lnTo>
                      <a:pt x="2" y="7"/>
                    </a:lnTo>
                    <a:lnTo>
                      <a:pt x="0" y="7"/>
                    </a:lnTo>
                    <a:lnTo>
                      <a:pt x="0" y="5"/>
                    </a:lnTo>
                    <a:lnTo>
                      <a:pt x="0" y="3"/>
                    </a:lnTo>
                    <a:lnTo>
                      <a:pt x="2" y="3"/>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0" name="Freeform 1887">
                <a:extLst>
                  <a:ext uri="{FF2B5EF4-FFF2-40B4-BE49-F238E27FC236}">
                    <a16:creationId xmlns:a16="http://schemas.microsoft.com/office/drawing/2014/main" id="{A6D78329-AC84-5348-B5F8-5F660470FBE2}"/>
                  </a:ext>
                </a:extLst>
              </p:cNvPr>
              <p:cNvSpPr>
                <a:spLocks/>
              </p:cNvSpPr>
              <p:nvPr/>
            </p:nvSpPr>
            <p:spPr bwMode="auto">
              <a:xfrm>
                <a:off x="16" y="1499"/>
                <a:ext cx="30" cy="17"/>
              </a:xfrm>
              <a:custGeom>
                <a:avLst/>
                <a:gdLst>
                  <a:gd name="T0" fmla="*/ 0 w 30"/>
                  <a:gd name="T1" fmla="*/ 3 h 17"/>
                  <a:gd name="T2" fmla="*/ 11 w 30"/>
                  <a:gd name="T3" fmla="*/ 3 h 17"/>
                  <a:gd name="T4" fmla="*/ 16 w 30"/>
                  <a:gd name="T5" fmla="*/ 0 h 17"/>
                  <a:gd name="T6" fmla="*/ 20 w 30"/>
                  <a:gd name="T7" fmla="*/ 0 h 17"/>
                  <a:gd name="T8" fmla="*/ 21 w 30"/>
                  <a:gd name="T9" fmla="*/ 1 h 17"/>
                  <a:gd name="T10" fmla="*/ 27 w 30"/>
                  <a:gd name="T11" fmla="*/ 1 h 17"/>
                  <a:gd name="T12" fmla="*/ 29 w 30"/>
                  <a:gd name="T13" fmla="*/ 1 h 17"/>
                  <a:gd name="T14" fmla="*/ 29 w 30"/>
                  <a:gd name="T15" fmla="*/ 8 h 17"/>
                  <a:gd name="T16" fmla="*/ 30 w 30"/>
                  <a:gd name="T17" fmla="*/ 8 h 17"/>
                  <a:gd name="T18" fmla="*/ 30 w 30"/>
                  <a:gd name="T19" fmla="*/ 10 h 17"/>
                  <a:gd name="T20" fmla="*/ 29 w 30"/>
                  <a:gd name="T21" fmla="*/ 12 h 17"/>
                  <a:gd name="T22" fmla="*/ 27 w 30"/>
                  <a:gd name="T23" fmla="*/ 12 h 17"/>
                  <a:gd name="T24" fmla="*/ 25 w 30"/>
                  <a:gd name="T25" fmla="*/ 14 h 17"/>
                  <a:gd name="T26" fmla="*/ 23 w 30"/>
                  <a:gd name="T27" fmla="*/ 14 h 17"/>
                  <a:gd name="T28" fmla="*/ 21 w 30"/>
                  <a:gd name="T29" fmla="*/ 16 h 17"/>
                  <a:gd name="T30" fmla="*/ 21 w 30"/>
                  <a:gd name="T31" fmla="*/ 17 h 17"/>
                  <a:gd name="T32" fmla="*/ 9 w 30"/>
                  <a:gd name="T33" fmla="*/ 12 h 17"/>
                  <a:gd name="T34" fmla="*/ 7 w 30"/>
                  <a:gd name="T35" fmla="*/ 12 h 17"/>
                  <a:gd name="T36" fmla="*/ 5 w 30"/>
                  <a:gd name="T37" fmla="*/ 12 h 17"/>
                  <a:gd name="T38" fmla="*/ 2 w 30"/>
                  <a:gd name="T39" fmla="*/ 8 h 17"/>
                  <a:gd name="T40" fmla="*/ 2 w 30"/>
                  <a:gd name="T41" fmla="*/ 5 h 17"/>
                  <a:gd name="T42" fmla="*/ 0 w 30"/>
                  <a:gd name="T43" fmla="*/ 5 h 17"/>
                  <a:gd name="T44" fmla="*/ 0 w 30"/>
                  <a:gd name="T4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7">
                    <a:moveTo>
                      <a:pt x="0" y="3"/>
                    </a:moveTo>
                    <a:lnTo>
                      <a:pt x="11" y="3"/>
                    </a:lnTo>
                    <a:lnTo>
                      <a:pt x="16" y="0"/>
                    </a:lnTo>
                    <a:lnTo>
                      <a:pt x="20" y="0"/>
                    </a:lnTo>
                    <a:lnTo>
                      <a:pt x="21" y="1"/>
                    </a:lnTo>
                    <a:lnTo>
                      <a:pt x="27" y="1"/>
                    </a:lnTo>
                    <a:lnTo>
                      <a:pt x="29" y="1"/>
                    </a:lnTo>
                    <a:lnTo>
                      <a:pt x="29" y="8"/>
                    </a:lnTo>
                    <a:lnTo>
                      <a:pt x="30" y="8"/>
                    </a:lnTo>
                    <a:lnTo>
                      <a:pt x="30" y="10"/>
                    </a:lnTo>
                    <a:lnTo>
                      <a:pt x="29" y="12"/>
                    </a:lnTo>
                    <a:lnTo>
                      <a:pt x="27" y="12"/>
                    </a:lnTo>
                    <a:lnTo>
                      <a:pt x="25" y="14"/>
                    </a:lnTo>
                    <a:lnTo>
                      <a:pt x="23" y="14"/>
                    </a:lnTo>
                    <a:lnTo>
                      <a:pt x="21" y="16"/>
                    </a:lnTo>
                    <a:lnTo>
                      <a:pt x="21" y="17"/>
                    </a:lnTo>
                    <a:lnTo>
                      <a:pt x="9" y="12"/>
                    </a:lnTo>
                    <a:lnTo>
                      <a:pt x="7" y="12"/>
                    </a:lnTo>
                    <a:lnTo>
                      <a:pt x="5" y="12"/>
                    </a:lnTo>
                    <a:lnTo>
                      <a:pt x="2" y="8"/>
                    </a:lnTo>
                    <a:lnTo>
                      <a:pt x="2" y="5"/>
                    </a:lnTo>
                    <a:lnTo>
                      <a:pt x="0" y="5"/>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1" name="Freeform 1888">
                <a:extLst>
                  <a:ext uri="{FF2B5EF4-FFF2-40B4-BE49-F238E27FC236}">
                    <a16:creationId xmlns:a16="http://schemas.microsoft.com/office/drawing/2014/main" id="{E92A1A4D-1637-C94D-9F6D-9E306C79A760}"/>
                  </a:ext>
                </a:extLst>
              </p:cNvPr>
              <p:cNvSpPr>
                <a:spLocks/>
              </p:cNvSpPr>
              <p:nvPr/>
            </p:nvSpPr>
            <p:spPr bwMode="auto">
              <a:xfrm>
                <a:off x="16" y="1499"/>
                <a:ext cx="30" cy="17"/>
              </a:xfrm>
              <a:custGeom>
                <a:avLst/>
                <a:gdLst>
                  <a:gd name="T0" fmla="*/ 0 w 30"/>
                  <a:gd name="T1" fmla="*/ 3 h 17"/>
                  <a:gd name="T2" fmla="*/ 11 w 30"/>
                  <a:gd name="T3" fmla="*/ 3 h 17"/>
                  <a:gd name="T4" fmla="*/ 16 w 30"/>
                  <a:gd name="T5" fmla="*/ 0 h 17"/>
                  <a:gd name="T6" fmla="*/ 20 w 30"/>
                  <a:gd name="T7" fmla="*/ 0 h 17"/>
                  <a:gd name="T8" fmla="*/ 21 w 30"/>
                  <a:gd name="T9" fmla="*/ 1 h 17"/>
                  <a:gd name="T10" fmla="*/ 27 w 30"/>
                  <a:gd name="T11" fmla="*/ 1 h 17"/>
                  <a:gd name="T12" fmla="*/ 29 w 30"/>
                  <a:gd name="T13" fmla="*/ 1 h 17"/>
                  <a:gd name="T14" fmla="*/ 29 w 30"/>
                  <a:gd name="T15" fmla="*/ 8 h 17"/>
                  <a:gd name="T16" fmla="*/ 30 w 30"/>
                  <a:gd name="T17" fmla="*/ 8 h 17"/>
                  <a:gd name="T18" fmla="*/ 30 w 30"/>
                  <a:gd name="T19" fmla="*/ 10 h 17"/>
                  <a:gd name="T20" fmla="*/ 29 w 30"/>
                  <a:gd name="T21" fmla="*/ 12 h 17"/>
                  <a:gd name="T22" fmla="*/ 27 w 30"/>
                  <a:gd name="T23" fmla="*/ 12 h 17"/>
                  <a:gd name="T24" fmla="*/ 25 w 30"/>
                  <a:gd name="T25" fmla="*/ 14 h 17"/>
                  <a:gd name="T26" fmla="*/ 23 w 30"/>
                  <a:gd name="T27" fmla="*/ 14 h 17"/>
                  <a:gd name="T28" fmla="*/ 21 w 30"/>
                  <a:gd name="T29" fmla="*/ 16 h 17"/>
                  <a:gd name="T30" fmla="*/ 21 w 30"/>
                  <a:gd name="T31" fmla="*/ 17 h 17"/>
                  <a:gd name="T32" fmla="*/ 9 w 30"/>
                  <a:gd name="T33" fmla="*/ 12 h 17"/>
                  <a:gd name="T34" fmla="*/ 7 w 30"/>
                  <a:gd name="T35" fmla="*/ 12 h 17"/>
                  <a:gd name="T36" fmla="*/ 5 w 30"/>
                  <a:gd name="T37" fmla="*/ 12 h 17"/>
                  <a:gd name="T38" fmla="*/ 2 w 30"/>
                  <a:gd name="T39" fmla="*/ 8 h 17"/>
                  <a:gd name="T40" fmla="*/ 2 w 30"/>
                  <a:gd name="T41" fmla="*/ 5 h 17"/>
                  <a:gd name="T42" fmla="*/ 0 w 30"/>
                  <a:gd name="T43" fmla="*/ 5 h 17"/>
                  <a:gd name="T44" fmla="*/ 0 w 30"/>
                  <a:gd name="T4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7">
                    <a:moveTo>
                      <a:pt x="0" y="3"/>
                    </a:moveTo>
                    <a:lnTo>
                      <a:pt x="11" y="3"/>
                    </a:lnTo>
                    <a:lnTo>
                      <a:pt x="16" y="0"/>
                    </a:lnTo>
                    <a:lnTo>
                      <a:pt x="20" y="0"/>
                    </a:lnTo>
                    <a:lnTo>
                      <a:pt x="21" y="1"/>
                    </a:lnTo>
                    <a:lnTo>
                      <a:pt x="27" y="1"/>
                    </a:lnTo>
                    <a:lnTo>
                      <a:pt x="29" y="1"/>
                    </a:lnTo>
                    <a:lnTo>
                      <a:pt x="29" y="8"/>
                    </a:lnTo>
                    <a:lnTo>
                      <a:pt x="30" y="8"/>
                    </a:lnTo>
                    <a:lnTo>
                      <a:pt x="30" y="10"/>
                    </a:lnTo>
                    <a:lnTo>
                      <a:pt x="29" y="12"/>
                    </a:lnTo>
                    <a:lnTo>
                      <a:pt x="27" y="12"/>
                    </a:lnTo>
                    <a:lnTo>
                      <a:pt x="25" y="14"/>
                    </a:lnTo>
                    <a:lnTo>
                      <a:pt x="23" y="14"/>
                    </a:lnTo>
                    <a:lnTo>
                      <a:pt x="21" y="16"/>
                    </a:lnTo>
                    <a:lnTo>
                      <a:pt x="21" y="17"/>
                    </a:lnTo>
                    <a:lnTo>
                      <a:pt x="9" y="12"/>
                    </a:lnTo>
                    <a:lnTo>
                      <a:pt x="7" y="12"/>
                    </a:lnTo>
                    <a:lnTo>
                      <a:pt x="5" y="12"/>
                    </a:lnTo>
                    <a:lnTo>
                      <a:pt x="2" y="8"/>
                    </a:lnTo>
                    <a:lnTo>
                      <a:pt x="2" y="5"/>
                    </a:lnTo>
                    <a:lnTo>
                      <a:pt x="0" y="5"/>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2" name="Freeform 1889">
                <a:extLst>
                  <a:ext uri="{FF2B5EF4-FFF2-40B4-BE49-F238E27FC236}">
                    <a16:creationId xmlns:a16="http://schemas.microsoft.com/office/drawing/2014/main" id="{0AE5B3C6-4776-3149-874D-E27D811B8E12}"/>
                  </a:ext>
                </a:extLst>
              </p:cNvPr>
              <p:cNvSpPr>
                <a:spLocks/>
              </p:cNvSpPr>
              <p:nvPr/>
            </p:nvSpPr>
            <p:spPr bwMode="auto">
              <a:xfrm>
                <a:off x="50" y="1482"/>
                <a:ext cx="18" cy="17"/>
              </a:xfrm>
              <a:custGeom>
                <a:avLst/>
                <a:gdLst>
                  <a:gd name="T0" fmla="*/ 0 w 18"/>
                  <a:gd name="T1" fmla="*/ 8 h 17"/>
                  <a:gd name="T2" fmla="*/ 2 w 18"/>
                  <a:gd name="T3" fmla="*/ 6 h 17"/>
                  <a:gd name="T4" fmla="*/ 5 w 18"/>
                  <a:gd name="T5" fmla="*/ 2 h 17"/>
                  <a:gd name="T6" fmla="*/ 7 w 18"/>
                  <a:gd name="T7" fmla="*/ 0 h 17"/>
                  <a:gd name="T8" fmla="*/ 16 w 18"/>
                  <a:gd name="T9" fmla="*/ 4 h 17"/>
                  <a:gd name="T10" fmla="*/ 18 w 18"/>
                  <a:gd name="T11" fmla="*/ 6 h 17"/>
                  <a:gd name="T12" fmla="*/ 18 w 18"/>
                  <a:gd name="T13" fmla="*/ 9 h 17"/>
                  <a:gd name="T14" fmla="*/ 11 w 18"/>
                  <a:gd name="T15" fmla="*/ 17 h 17"/>
                  <a:gd name="T16" fmla="*/ 7 w 18"/>
                  <a:gd name="T17" fmla="*/ 9 h 17"/>
                  <a:gd name="T18" fmla="*/ 4 w 18"/>
                  <a:gd name="T19" fmla="*/ 8 h 17"/>
                  <a:gd name="T20" fmla="*/ 0 w 18"/>
                  <a:gd name="T2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0" y="8"/>
                    </a:moveTo>
                    <a:lnTo>
                      <a:pt x="2" y="6"/>
                    </a:lnTo>
                    <a:lnTo>
                      <a:pt x="5" y="2"/>
                    </a:lnTo>
                    <a:lnTo>
                      <a:pt x="7" y="0"/>
                    </a:lnTo>
                    <a:lnTo>
                      <a:pt x="16" y="4"/>
                    </a:lnTo>
                    <a:lnTo>
                      <a:pt x="18" y="6"/>
                    </a:lnTo>
                    <a:lnTo>
                      <a:pt x="18" y="9"/>
                    </a:lnTo>
                    <a:lnTo>
                      <a:pt x="11" y="17"/>
                    </a:lnTo>
                    <a:lnTo>
                      <a:pt x="7" y="9"/>
                    </a:lnTo>
                    <a:lnTo>
                      <a:pt x="4" y="8"/>
                    </a:lnTo>
                    <a:lnTo>
                      <a:pt x="0" y="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3" name="Freeform 1890">
                <a:extLst>
                  <a:ext uri="{FF2B5EF4-FFF2-40B4-BE49-F238E27FC236}">
                    <a16:creationId xmlns:a16="http://schemas.microsoft.com/office/drawing/2014/main" id="{21EBC307-683B-204E-B7F2-5B89C0C23906}"/>
                  </a:ext>
                </a:extLst>
              </p:cNvPr>
              <p:cNvSpPr>
                <a:spLocks/>
              </p:cNvSpPr>
              <p:nvPr/>
            </p:nvSpPr>
            <p:spPr bwMode="auto">
              <a:xfrm>
                <a:off x="50" y="1482"/>
                <a:ext cx="18" cy="17"/>
              </a:xfrm>
              <a:custGeom>
                <a:avLst/>
                <a:gdLst>
                  <a:gd name="T0" fmla="*/ 0 w 18"/>
                  <a:gd name="T1" fmla="*/ 8 h 17"/>
                  <a:gd name="T2" fmla="*/ 2 w 18"/>
                  <a:gd name="T3" fmla="*/ 6 h 17"/>
                  <a:gd name="T4" fmla="*/ 5 w 18"/>
                  <a:gd name="T5" fmla="*/ 2 h 17"/>
                  <a:gd name="T6" fmla="*/ 7 w 18"/>
                  <a:gd name="T7" fmla="*/ 0 h 17"/>
                  <a:gd name="T8" fmla="*/ 16 w 18"/>
                  <a:gd name="T9" fmla="*/ 4 h 17"/>
                  <a:gd name="T10" fmla="*/ 18 w 18"/>
                  <a:gd name="T11" fmla="*/ 6 h 17"/>
                  <a:gd name="T12" fmla="*/ 18 w 18"/>
                  <a:gd name="T13" fmla="*/ 9 h 17"/>
                  <a:gd name="T14" fmla="*/ 11 w 18"/>
                  <a:gd name="T15" fmla="*/ 17 h 17"/>
                  <a:gd name="T16" fmla="*/ 7 w 18"/>
                  <a:gd name="T17" fmla="*/ 9 h 17"/>
                  <a:gd name="T18" fmla="*/ 4 w 18"/>
                  <a:gd name="T19" fmla="*/ 8 h 17"/>
                  <a:gd name="T20" fmla="*/ 0 w 18"/>
                  <a:gd name="T2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0" y="8"/>
                    </a:moveTo>
                    <a:lnTo>
                      <a:pt x="2" y="6"/>
                    </a:lnTo>
                    <a:lnTo>
                      <a:pt x="5" y="2"/>
                    </a:lnTo>
                    <a:lnTo>
                      <a:pt x="7" y="0"/>
                    </a:lnTo>
                    <a:lnTo>
                      <a:pt x="16" y="4"/>
                    </a:lnTo>
                    <a:lnTo>
                      <a:pt x="18" y="6"/>
                    </a:lnTo>
                    <a:lnTo>
                      <a:pt x="18" y="9"/>
                    </a:lnTo>
                    <a:lnTo>
                      <a:pt x="11" y="17"/>
                    </a:lnTo>
                    <a:lnTo>
                      <a:pt x="7" y="9"/>
                    </a:lnTo>
                    <a:lnTo>
                      <a:pt x="4" y="8"/>
                    </a:lnTo>
                    <a:lnTo>
                      <a:pt x="0" y="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4" name="Freeform 1891">
                <a:extLst>
                  <a:ext uri="{FF2B5EF4-FFF2-40B4-BE49-F238E27FC236}">
                    <a16:creationId xmlns:a16="http://schemas.microsoft.com/office/drawing/2014/main" id="{66D9899F-8F9F-8D47-BE0A-D665A6C97A98}"/>
                  </a:ext>
                </a:extLst>
              </p:cNvPr>
              <p:cNvSpPr>
                <a:spLocks/>
              </p:cNvSpPr>
              <p:nvPr/>
            </p:nvSpPr>
            <p:spPr bwMode="auto">
              <a:xfrm>
                <a:off x="57" y="1409"/>
                <a:ext cx="13" cy="11"/>
              </a:xfrm>
              <a:custGeom>
                <a:avLst/>
                <a:gdLst>
                  <a:gd name="T0" fmla="*/ 11 w 13"/>
                  <a:gd name="T1" fmla="*/ 0 h 11"/>
                  <a:gd name="T2" fmla="*/ 13 w 13"/>
                  <a:gd name="T3" fmla="*/ 2 h 11"/>
                  <a:gd name="T4" fmla="*/ 11 w 13"/>
                  <a:gd name="T5" fmla="*/ 6 h 11"/>
                  <a:gd name="T6" fmla="*/ 11 w 13"/>
                  <a:gd name="T7" fmla="*/ 7 h 11"/>
                  <a:gd name="T8" fmla="*/ 9 w 13"/>
                  <a:gd name="T9" fmla="*/ 9 h 11"/>
                  <a:gd name="T10" fmla="*/ 4 w 13"/>
                  <a:gd name="T11" fmla="*/ 9 h 11"/>
                  <a:gd name="T12" fmla="*/ 2 w 13"/>
                  <a:gd name="T13" fmla="*/ 11 h 11"/>
                  <a:gd name="T14" fmla="*/ 0 w 13"/>
                  <a:gd name="T15" fmla="*/ 11 h 11"/>
                  <a:gd name="T16" fmla="*/ 0 w 13"/>
                  <a:gd name="T17" fmla="*/ 6 h 11"/>
                  <a:gd name="T18" fmla="*/ 7 w 13"/>
                  <a:gd name="T19" fmla="*/ 0 h 11"/>
                  <a:gd name="T20" fmla="*/ 11 w 13"/>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1" y="0"/>
                    </a:moveTo>
                    <a:lnTo>
                      <a:pt x="13" y="2"/>
                    </a:lnTo>
                    <a:lnTo>
                      <a:pt x="11" y="6"/>
                    </a:lnTo>
                    <a:lnTo>
                      <a:pt x="11" y="7"/>
                    </a:lnTo>
                    <a:lnTo>
                      <a:pt x="9" y="9"/>
                    </a:lnTo>
                    <a:lnTo>
                      <a:pt x="4" y="9"/>
                    </a:lnTo>
                    <a:lnTo>
                      <a:pt x="2" y="11"/>
                    </a:lnTo>
                    <a:lnTo>
                      <a:pt x="0" y="11"/>
                    </a:lnTo>
                    <a:lnTo>
                      <a:pt x="0" y="6"/>
                    </a:lnTo>
                    <a:lnTo>
                      <a:pt x="7" y="0"/>
                    </a:lnTo>
                    <a:lnTo>
                      <a:pt x="1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5" name="Freeform 1892">
                <a:extLst>
                  <a:ext uri="{FF2B5EF4-FFF2-40B4-BE49-F238E27FC236}">
                    <a16:creationId xmlns:a16="http://schemas.microsoft.com/office/drawing/2014/main" id="{BF074462-C78D-CD4D-A94D-A98B154F1441}"/>
                  </a:ext>
                </a:extLst>
              </p:cNvPr>
              <p:cNvSpPr>
                <a:spLocks/>
              </p:cNvSpPr>
              <p:nvPr/>
            </p:nvSpPr>
            <p:spPr bwMode="auto">
              <a:xfrm>
                <a:off x="57" y="1409"/>
                <a:ext cx="13" cy="11"/>
              </a:xfrm>
              <a:custGeom>
                <a:avLst/>
                <a:gdLst>
                  <a:gd name="T0" fmla="*/ 11 w 13"/>
                  <a:gd name="T1" fmla="*/ 0 h 11"/>
                  <a:gd name="T2" fmla="*/ 13 w 13"/>
                  <a:gd name="T3" fmla="*/ 2 h 11"/>
                  <a:gd name="T4" fmla="*/ 11 w 13"/>
                  <a:gd name="T5" fmla="*/ 6 h 11"/>
                  <a:gd name="T6" fmla="*/ 11 w 13"/>
                  <a:gd name="T7" fmla="*/ 7 h 11"/>
                  <a:gd name="T8" fmla="*/ 9 w 13"/>
                  <a:gd name="T9" fmla="*/ 9 h 11"/>
                  <a:gd name="T10" fmla="*/ 4 w 13"/>
                  <a:gd name="T11" fmla="*/ 9 h 11"/>
                  <a:gd name="T12" fmla="*/ 2 w 13"/>
                  <a:gd name="T13" fmla="*/ 11 h 11"/>
                  <a:gd name="T14" fmla="*/ 0 w 13"/>
                  <a:gd name="T15" fmla="*/ 11 h 11"/>
                  <a:gd name="T16" fmla="*/ 0 w 13"/>
                  <a:gd name="T17" fmla="*/ 6 h 11"/>
                  <a:gd name="T18" fmla="*/ 7 w 13"/>
                  <a:gd name="T19" fmla="*/ 0 h 11"/>
                  <a:gd name="T20" fmla="*/ 11 w 13"/>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1" y="0"/>
                    </a:moveTo>
                    <a:lnTo>
                      <a:pt x="13" y="2"/>
                    </a:lnTo>
                    <a:lnTo>
                      <a:pt x="11" y="6"/>
                    </a:lnTo>
                    <a:lnTo>
                      <a:pt x="11" y="7"/>
                    </a:lnTo>
                    <a:lnTo>
                      <a:pt x="9" y="9"/>
                    </a:lnTo>
                    <a:lnTo>
                      <a:pt x="4" y="9"/>
                    </a:lnTo>
                    <a:lnTo>
                      <a:pt x="2" y="11"/>
                    </a:lnTo>
                    <a:lnTo>
                      <a:pt x="0" y="11"/>
                    </a:lnTo>
                    <a:lnTo>
                      <a:pt x="0" y="6"/>
                    </a:lnTo>
                    <a:lnTo>
                      <a:pt x="7" y="0"/>
                    </a:lnTo>
                    <a:lnTo>
                      <a:pt x="1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6" name="Freeform 1893">
                <a:extLst>
                  <a:ext uri="{FF2B5EF4-FFF2-40B4-BE49-F238E27FC236}">
                    <a16:creationId xmlns:a16="http://schemas.microsoft.com/office/drawing/2014/main" id="{A39ADBE8-ABC0-6C41-995B-5F6A0AE5BF44}"/>
                  </a:ext>
                </a:extLst>
              </p:cNvPr>
              <p:cNvSpPr>
                <a:spLocks/>
              </p:cNvSpPr>
              <p:nvPr/>
            </p:nvSpPr>
            <p:spPr bwMode="auto">
              <a:xfrm>
                <a:off x="3010" y="1497"/>
                <a:ext cx="7" cy="12"/>
              </a:xfrm>
              <a:custGeom>
                <a:avLst/>
                <a:gdLst>
                  <a:gd name="T0" fmla="*/ 6 w 7"/>
                  <a:gd name="T1" fmla="*/ 2 h 12"/>
                  <a:gd name="T2" fmla="*/ 4 w 7"/>
                  <a:gd name="T3" fmla="*/ 2 h 12"/>
                  <a:gd name="T4" fmla="*/ 2 w 7"/>
                  <a:gd name="T5" fmla="*/ 0 h 12"/>
                  <a:gd name="T6" fmla="*/ 0 w 7"/>
                  <a:gd name="T7" fmla="*/ 2 h 12"/>
                  <a:gd name="T8" fmla="*/ 2 w 7"/>
                  <a:gd name="T9" fmla="*/ 3 h 12"/>
                  <a:gd name="T10" fmla="*/ 2 w 7"/>
                  <a:gd name="T11" fmla="*/ 5 h 12"/>
                  <a:gd name="T12" fmla="*/ 0 w 7"/>
                  <a:gd name="T13" fmla="*/ 3 h 12"/>
                  <a:gd name="T14" fmla="*/ 0 w 7"/>
                  <a:gd name="T15" fmla="*/ 9 h 12"/>
                  <a:gd name="T16" fmla="*/ 4 w 7"/>
                  <a:gd name="T17" fmla="*/ 10 h 12"/>
                  <a:gd name="T18" fmla="*/ 6 w 7"/>
                  <a:gd name="T19" fmla="*/ 12 h 12"/>
                  <a:gd name="T20" fmla="*/ 7 w 7"/>
                  <a:gd name="T21" fmla="*/ 10 h 12"/>
                  <a:gd name="T22" fmla="*/ 6 w 7"/>
                  <a:gd name="T23" fmla="*/ 10 h 12"/>
                  <a:gd name="T24" fmla="*/ 4 w 7"/>
                  <a:gd name="T25" fmla="*/ 7 h 12"/>
                  <a:gd name="T26" fmla="*/ 6 w 7"/>
                  <a:gd name="T27" fmla="*/ 7 h 12"/>
                  <a:gd name="T28" fmla="*/ 7 w 7"/>
                  <a:gd name="T29" fmla="*/ 5 h 12"/>
                  <a:gd name="T30" fmla="*/ 7 w 7"/>
                  <a:gd name="T31" fmla="*/ 3 h 12"/>
                  <a:gd name="T32" fmla="*/ 6 w 7"/>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2">
                    <a:moveTo>
                      <a:pt x="6" y="2"/>
                    </a:moveTo>
                    <a:lnTo>
                      <a:pt x="4" y="2"/>
                    </a:lnTo>
                    <a:lnTo>
                      <a:pt x="2" y="0"/>
                    </a:lnTo>
                    <a:lnTo>
                      <a:pt x="0" y="2"/>
                    </a:lnTo>
                    <a:lnTo>
                      <a:pt x="2" y="3"/>
                    </a:lnTo>
                    <a:lnTo>
                      <a:pt x="2" y="5"/>
                    </a:lnTo>
                    <a:lnTo>
                      <a:pt x="0" y="3"/>
                    </a:lnTo>
                    <a:lnTo>
                      <a:pt x="0" y="9"/>
                    </a:lnTo>
                    <a:lnTo>
                      <a:pt x="4" y="10"/>
                    </a:lnTo>
                    <a:lnTo>
                      <a:pt x="6" y="12"/>
                    </a:lnTo>
                    <a:lnTo>
                      <a:pt x="7" y="10"/>
                    </a:lnTo>
                    <a:lnTo>
                      <a:pt x="6" y="10"/>
                    </a:lnTo>
                    <a:lnTo>
                      <a:pt x="4" y="7"/>
                    </a:lnTo>
                    <a:lnTo>
                      <a:pt x="6" y="7"/>
                    </a:lnTo>
                    <a:lnTo>
                      <a:pt x="7" y="5"/>
                    </a:lnTo>
                    <a:lnTo>
                      <a:pt x="7" y="3"/>
                    </a:lnTo>
                    <a:lnTo>
                      <a:pt x="6"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7" name="Freeform 1894">
                <a:extLst>
                  <a:ext uri="{FF2B5EF4-FFF2-40B4-BE49-F238E27FC236}">
                    <a16:creationId xmlns:a16="http://schemas.microsoft.com/office/drawing/2014/main" id="{6658F08D-FD0D-3C4A-A334-A1CDEF4240B3}"/>
                  </a:ext>
                </a:extLst>
              </p:cNvPr>
              <p:cNvSpPr>
                <a:spLocks/>
              </p:cNvSpPr>
              <p:nvPr/>
            </p:nvSpPr>
            <p:spPr bwMode="auto">
              <a:xfrm>
                <a:off x="3010" y="1497"/>
                <a:ext cx="7" cy="12"/>
              </a:xfrm>
              <a:custGeom>
                <a:avLst/>
                <a:gdLst>
                  <a:gd name="T0" fmla="*/ 6 w 7"/>
                  <a:gd name="T1" fmla="*/ 2 h 12"/>
                  <a:gd name="T2" fmla="*/ 4 w 7"/>
                  <a:gd name="T3" fmla="*/ 2 h 12"/>
                  <a:gd name="T4" fmla="*/ 2 w 7"/>
                  <a:gd name="T5" fmla="*/ 0 h 12"/>
                  <a:gd name="T6" fmla="*/ 0 w 7"/>
                  <a:gd name="T7" fmla="*/ 2 h 12"/>
                  <a:gd name="T8" fmla="*/ 2 w 7"/>
                  <a:gd name="T9" fmla="*/ 3 h 12"/>
                  <a:gd name="T10" fmla="*/ 2 w 7"/>
                  <a:gd name="T11" fmla="*/ 5 h 12"/>
                  <a:gd name="T12" fmla="*/ 0 w 7"/>
                  <a:gd name="T13" fmla="*/ 3 h 12"/>
                  <a:gd name="T14" fmla="*/ 0 w 7"/>
                  <a:gd name="T15" fmla="*/ 9 h 12"/>
                  <a:gd name="T16" fmla="*/ 4 w 7"/>
                  <a:gd name="T17" fmla="*/ 10 h 12"/>
                  <a:gd name="T18" fmla="*/ 6 w 7"/>
                  <a:gd name="T19" fmla="*/ 12 h 12"/>
                  <a:gd name="T20" fmla="*/ 7 w 7"/>
                  <a:gd name="T21" fmla="*/ 10 h 12"/>
                  <a:gd name="T22" fmla="*/ 6 w 7"/>
                  <a:gd name="T23" fmla="*/ 10 h 12"/>
                  <a:gd name="T24" fmla="*/ 4 w 7"/>
                  <a:gd name="T25" fmla="*/ 7 h 12"/>
                  <a:gd name="T26" fmla="*/ 6 w 7"/>
                  <a:gd name="T27" fmla="*/ 7 h 12"/>
                  <a:gd name="T28" fmla="*/ 7 w 7"/>
                  <a:gd name="T29" fmla="*/ 5 h 12"/>
                  <a:gd name="T30" fmla="*/ 7 w 7"/>
                  <a:gd name="T31" fmla="*/ 3 h 12"/>
                  <a:gd name="T32" fmla="*/ 6 w 7"/>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2">
                    <a:moveTo>
                      <a:pt x="6" y="2"/>
                    </a:moveTo>
                    <a:lnTo>
                      <a:pt x="4" y="2"/>
                    </a:lnTo>
                    <a:lnTo>
                      <a:pt x="2" y="0"/>
                    </a:lnTo>
                    <a:lnTo>
                      <a:pt x="0" y="2"/>
                    </a:lnTo>
                    <a:lnTo>
                      <a:pt x="2" y="3"/>
                    </a:lnTo>
                    <a:lnTo>
                      <a:pt x="2" y="5"/>
                    </a:lnTo>
                    <a:lnTo>
                      <a:pt x="0" y="3"/>
                    </a:lnTo>
                    <a:lnTo>
                      <a:pt x="0" y="9"/>
                    </a:lnTo>
                    <a:lnTo>
                      <a:pt x="4" y="10"/>
                    </a:lnTo>
                    <a:lnTo>
                      <a:pt x="6" y="12"/>
                    </a:lnTo>
                    <a:lnTo>
                      <a:pt x="7" y="10"/>
                    </a:lnTo>
                    <a:lnTo>
                      <a:pt x="6" y="10"/>
                    </a:lnTo>
                    <a:lnTo>
                      <a:pt x="4" y="7"/>
                    </a:lnTo>
                    <a:lnTo>
                      <a:pt x="6" y="7"/>
                    </a:lnTo>
                    <a:lnTo>
                      <a:pt x="7" y="5"/>
                    </a:lnTo>
                    <a:lnTo>
                      <a:pt x="7" y="3"/>
                    </a:lnTo>
                    <a:lnTo>
                      <a:pt x="6"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8" name="Freeform 1895">
                <a:extLst>
                  <a:ext uri="{FF2B5EF4-FFF2-40B4-BE49-F238E27FC236}">
                    <a16:creationId xmlns:a16="http://schemas.microsoft.com/office/drawing/2014/main" id="{CA3171DE-C68E-B64F-9448-4E14C8624C3E}"/>
                  </a:ext>
                </a:extLst>
              </p:cNvPr>
              <p:cNvSpPr>
                <a:spLocks/>
              </p:cNvSpPr>
              <p:nvPr/>
            </p:nvSpPr>
            <p:spPr bwMode="auto">
              <a:xfrm>
                <a:off x="3041" y="1502"/>
                <a:ext cx="3" cy="4"/>
              </a:xfrm>
              <a:custGeom>
                <a:avLst/>
                <a:gdLst>
                  <a:gd name="T0" fmla="*/ 3 w 3"/>
                  <a:gd name="T1" fmla="*/ 2 h 4"/>
                  <a:gd name="T2" fmla="*/ 3 w 3"/>
                  <a:gd name="T3" fmla="*/ 0 h 4"/>
                  <a:gd name="T4" fmla="*/ 1 w 3"/>
                  <a:gd name="T5" fmla="*/ 0 h 4"/>
                  <a:gd name="T6" fmla="*/ 0 w 3"/>
                  <a:gd name="T7" fmla="*/ 4 h 4"/>
                  <a:gd name="T8" fmla="*/ 1 w 3"/>
                  <a:gd name="T9" fmla="*/ 4 h 4"/>
                  <a:gd name="T10" fmla="*/ 3 w 3"/>
                  <a:gd name="T11" fmla="*/ 4 h 4"/>
                  <a:gd name="T12" fmla="*/ 3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2"/>
                    </a:moveTo>
                    <a:lnTo>
                      <a:pt x="3" y="0"/>
                    </a:lnTo>
                    <a:lnTo>
                      <a:pt x="1" y="0"/>
                    </a:lnTo>
                    <a:lnTo>
                      <a:pt x="0" y="4"/>
                    </a:lnTo>
                    <a:lnTo>
                      <a:pt x="1" y="4"/>
                    </a:lnTo>
                    <a:lnTo>
                      <a:pt x="3" y="4"/>
                    </a:lnTo>
                    <a:lnTo>
                      <a:pt x="3"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59" name="Freeform 1896">
                <a:extLst>
                  <a:ext uri="{FF2B5EF4-FFF2-40B4-BE49-F238E27FC236}">
                    <a16:creationId xmlns:a16="http://schemas.microsoft.com/office/drawing/2014/main" id="{A4D89BCE-8AED-4C45-A7F2-59A574077A84}"/>
                  </a:ext>
                </a:extLst>
              </p:cNvPr>
              <p:cNvSpPr>
                <a:spLocks/>
              </p:cNvSpPr>
              <p:nvPr/>
            </p:nvSpPr>
            <p:spPr bwMode="auto">
              <a:xfrm>
                <a:off x="3041" y="1502"/>
                <a:ext cx="3" cy="4"/>
              </a:xfrm>
              <a:custGeom>
                <a:avLst/>
                <a:gdLst>
                  <a:gd name="T0" fmla="*/ 3 w 3"/>
                  <a:gd name="T1" fmla="*/ 2 h 4"/>
                  <a:gd name="T2" fmla="*/ 3 w 3"/>
                  <a:gd name="T3" fmla="*/ 0 h 4"/>
                  <a:gd name="T4" fmla="*/ 1 w 3"/>
                  <a:gd name="T5" fmla="*/ 0 h 4"/>
                  <a:gd name="T6" fmla="*/ 0 w 3"/>
                  <a:gd name="T7" fmla="*/ 4 h 4"/>
                  <a:gd name="T8" fmla="*/ 1 w 3"/>
                  <a:gd name="T9" fmla="*/ 4 h 4"/>
                  <a:gd name="T10" fmla="*/ 3 w 3"/>
                  <a:gd name="T11" fmla="*/ 4 h 4"/>
                  <a:gd name="T12" fmla="*/ 3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2"/>
                    </a:moveTo>
                    <a:lnTo>
                      <a:pt x="3" y="0"/>
                    </a:lnTo>
                    <a:lnTo>
                      <a:pt x="1" y="0"/>
                    </a:lnTo>
                    <a:lnTo>
                      <a:pt x="0" y="4"/>
                    </a:lnTo>
                    <a:lnTo>
                      <a:pt x="1" y="4"/>
                    </a:lnTo>
                    <a:lnTo>
                      <a:pt x="3" y="4"/>
                    </a:lnTo>
                    <a:lnTo>
                      <a:pt x="3"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0" name="Freeform 1897">
                <a:extLst>
                  <a:ext uri="{FF2B5EF4-FFF2-40B4-BE49-F238E27FC236}">
                    <a16:creationId xmlns:a16="http://schemas.microsoft.com/office/drawing/2014/main" id="{6CB35027-5B05-C14F-8B7D-2EC0F37B0A82}"/>
                  </a:ext>
                </a:extLst>
              </p:cNvPr>
              <p:cNvSpPr>
                <a:spLocks/>
              </p:cNvSpPr>
              <p:nvPr/>
            </p:nvSpPr>
            <p:spPr bwMode="auto">
              <a:xfrm>
                <a:off x="3053" y="1500"/>
                <a:ext cx="7" cy="9"/>
              </a:xfrm>
              <a:custGeom>
                <a:avLst/>
                <a:gdLst>
                  <a:gd name="T0" fmla="*/ 4 w 7"/>
                  <a:gd name="T1" fmla="*/ 9 h 9"/>
                  <a:gd name="T2" fmla="*/ 6 w 7"/>
                  <a:gd name="T3" fmla="*/ 7 h 9"/>
                  <a:gd name="T4" fmla="*/ 7 w 7"/>
                  <a:gd name="T5" fmla="*/ 0 h 9"/>
                  <a:gd name="T6" fmla="*/ 6 w 7"/>
                  <a:gd name="T7" fmla="*/ 2 h 9"/>
                  <a:gd name="T8" fmla="*/ 2 w 7"/>
                  <a:gd name="T9" fmla="*/ 4 h 9"/>
                  <a:gd name="T10" fmla="*/ 2 w 7"/>
                  <a:gd name="T11" fmla="*/ 6 h 9"/>
                  <a:gd name="T12" fmla="*/ 0 w 7"/>
                  <a:gd name="T13" fmla="*/ 7 h 9"/>
                  <a:gd name="T14" fmla="*/ 0 w 7"/>
                  <a:gd name="T15" fmla="*/ 9 h 9"/>
                  <a:gd name="T16" fmla="*/ 2 w 7"/>
                  <a:gd name="T17" fmla="*/ 7 h 9"/>
                  <a:gd name="T18" fmla="*/ 4 w 7"/>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9"/>
                    </a:moveTo>
                    <a:lnTo>
                      <a:pt x="6" y="7"/>
                    </a:lnTo>
                    <a:lnTo>
                      <a:pt x="7" y="0"/>
                    </a:lnTo>
                    <a:lnTo>
                      <a:pt x="6" y="2"/>
                    </a:lnTo>
                    <a:lnTo>
                      <a:pt x="2" y="4"/>
                    </a:lnTo>
                    <a:lnTo>
                      <a:pt x="2" y="6"/>
                    </a:lnTo>
                    <a:lnTo>
                      <a:pt x="0" y="7"/>
                    </a:lnTo>
                    <a:lnTo>
                      <a:pt x="0" y="9"/>
                    </a:lnTo>
                    <a:lnTo>
                      <a:pt x="2" y="7"/>
                    </a:lnTo>
                    <a:lnTo>
                      <a:pt x="4"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1" name="Freeform 1898">
                <a:extLst>
                  <a:ext uri="{FF2B5EF4-FFF2-40B4-BE49-F238E27FC236}">
                    <a16:creationId xmlns:a16="http://schemas.microsoft.com/office/drawing/2014/main" id="{CA1011F1-A2F7-F643-9545-F6F8880B894C}"/>
                  </a:ext>
                </a:extLst>
              </p:cNvPr>
              <p:cNvSpPr>
                <a:spLocks/>
              </p:cNvSpPr>
              <p:nvPr/>
            </p:nvSpPr>
            <p:spPr bwMode="auto">
              <a:xfrm>
                <a:off x="3053" y="1500"/>
                <a:ext cx="7" cy="9"/>
              </a:xfrm>
              <a:custGeom>
                <a:avLst/>
                <a:gdLst>
                  <a:gd name="T0" fmla="*/ 4 w 7"/>
                  <a:gd name="T1" fmla="*/ 9 h 9"/>
                  <a:gd name="T2" fmla="*/ 6 w 7"/>
                  <a:gd name="T3" fmla="*/ 7 h 9"/>
                  <a:gd name="T4" fmla="*/ 7 w 7"/>
                  <a:gd name="T5" fmla="*/ 0 h 9"/>
                  <a:gd name="T6" fmla="*/ 6 w 7"/>
                  <a:gd name="T7" fmla="*/ 2 h 9"/>
                  <a:gd name="T8" fmla="*/ 2 w 7"/>
                  <a:gd name="T9" fmla="*/ 4 h 9"/>
                  <a:gd name="T10" fmla="*/ 2 w 7"/>
                  <a:gd name="T11" fmla="*/ 6 h 9"/>
                  <a:gd name="T12" fmla="*/ 0 w 7"/>
                  <a:gd name="T13" fmla="*/ 7 h 9"/>
                  <a:gd name="T14" fmla="*/ 0 w 7"/>
                  <a:gd name="T15" fmla="*/ 9 h 9"/>
                  <a:gd name="T16" fmla="*/ 2 w 7"/>
                  <a:gd name="T17" fmla="*/ 7 h 9"/>
                  <a:gd name="T18" fmla="*/ 4 w 7"/>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9"/>
                    </a:moveTo>
                    <a:lnTo>
                      <a:pt x="6" y="7"/>
                    </a:lnTo>
                    <a:lnTo>
                      <a:pt x="7" y="0"/>
                    </a:lnTo>
                    <a:lnTo>
                      <a:pt x="6" y="2"/>
                    </a:lnTo>
                    <a:lnTo>
                      <a:pt x="2" y="4"/>
                    </a:lnTo>
                    <a:lnTo>
                      <a:pt x="2" y="6"/>
                    </a:lnTo>
                    <a:lnTo>
                      <a:pt x="0" y="7"/>
                    </a:lnTo>
                    <a:lnTo>
                      <a:pt x="0" y="9"/>
                    </a:lnTo>
                    <a:lnTo>
                      <a:pt x="2" y="7"/>
                    </a:lnTo>
                    <a:lnTo>
                      <a:pt x="4"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2" name="Freeform 1899">
                <a:extLst>
                  <a:ext uri="{FF2B5EF4-FFF2-40B4-BE49-F238E27FC236}">
                    <a16:creationId xmlns:a16="http://schemas.microsoft.com/office/drawing/2014/main" id="{DE3DB96D-1D0A-1B46-A9A9-1C76DC7A81F4}"/>
                  </a:ext>
                </a:extLst>
              </p:cNvPr>
              <p:cNvSpPr>
                <a:spLocks/>
              </p:cNvSpPr>
              <p:nvPr/>
            </p:nvSpPr>
            <p:spPr bwMode="auto">
              <a:xfrm>
                <a:off x="2896" y="2052"/>
                <a:ext cx="50" cy="32"/>
              </a:xfrm>
              <a:custGeom>
                <a:avLst/>
                <a:gdLst>
                  <a:gd name="T0" fmla="*/ 50 w 50"/>
                  <a:gd name="T1" fmla="*/ 0 h 32"/>
                  <a:gd name="T2" fmla="*/ 48 w 50"/>
                  <a:gd name="T3" fmla="*/ 0 h 32"/>
                  <a:gd name="T4" fmla="*/ 50 w 50"/>
                  <a:gd name="T5" fmla="*/ 0 h 32"/>
                  <a:gd name="T6" fmla="*/ 48 w 50"/>
                  <a:gd name="T7" fmla="*/ 4 h 32"/>
                  <a:gd name="T8" fmla="*/ 41 w 50"/>
                  <a:gd name="T9" fmla="*/ 18 h 32"/>
                  <a:gd name="T10" fmla="*/ 41 w 50"/>
                  <a:gd name="T11" fmla="*/ 20 h 32"/>
                  <a:gd name="T12" fmla="*/ 43 w 50"/>
                  <a:gd name="T13" fmla="*/ 20 h 32"/>
                  <a:gd name="T14" fmla="*/ 45 w 50"/>
                  <a:gd name="T15" fmla="*/ 25 h 32"/>
                  <a:gd name="T16" fmla="*/ 43 w 50"/>
                  <a:gd name="T17" fmla="*/ 32 h 32"/>
                  <a:gd name="T18" fmla="*/ 34 w 50"/>
                  <a:gd name="T19" fmla="*/ 30 h 32"/>
                  <a:gd name="T20" fmla="*/ 29 w 50"/>
                  <a:gd name="T21" fmla="*/ 25 h 32"/>
                  <a:gd name="T22" fmla="*/ 20 w 50"/>
                  <a:gd name="T23" fmla="*/ 23 h 32"/>
                  <a:gd name="T24" fmla="*/ 11 w 50"/>
                  <a:gd name="T25" fmla="*/ 16 h 32"/>
                  <a:gd name="T26" fmla="*/ 2 w 50"/>
                  <a:gd name="T27" fmla="*/ 14 h 32"/>
                  <a:gd name="T28" fmla="*/ 0 w 50"/>
                  <a:gd name="T29" fmla="*/ 13 h 32"/>
                  <a:gd name="T30" fmla="*/ 0 w 50"/>
                  <a:gd name="T31" fmla="*/ 7 h 32"/>
                  <a:gd name="T32" fmla="*/ 0 w 50"/>
                  <a:gd name="T33" fmla="*/ 5 h 32"/>
                  <a:gd name="T34" fmla="*/ 2 w 50"/>
                  <a:gd name="T35" fmla="*/ 4 h 32"/>
                  <a:gd name="T36" fmla="*/ 4 w 50"/>
                  <a:gd name="T37" fmla="*/ 2 h 32"/>
                  <a:gd name="T38" fmla="*/ 5 w 50"/>
                  <a:gd name="T39" fmla="*/ 4 h 32"/>
                  <a:gd name="T40" fmla="*/ 7 w 50"/>
                  <a:gd name="T41" fmla="*/ 4 h 32"/>
                  <a:gd name="T42" fmla="*/ 13 w 50"/>
                  <a:gd name="T43" fmla="*/ 2 h 32"/>
                  <a:gd name="T44" fmla="*/ 18 w 50"/>
                  <a:gd name="T45" fmla="*/ 4 h 32"/>
                  <a:gd name="T46" fmla="*/ 20 w 50"/>
                  <a:gd name="T47" fmla="*/ 7 h 32"/>
                  <a:gd name="T48" fmla="*/ 34 w 50"/>
                  <a:gd name="T49" fmla="*/ 4 h 32"/>
                  <a:gd name="T50" fmla="*/ 38 w 50"/>
                  <a:gd name="T51" fmla="*/ 2 h 32"/>
                  <a:gd name="T52" fmla="*/ 43 w 50"/>
                  <a:gd name="T53" fmla="*/ 2 h 32"/>
                  <a:gd name="T54" fmla="*/ 45 w 50"/>
                  <a:gd name="T55" fmla="*/ 2 h 32"/>
                  <a:gd name="T56" fmla="*/ 48 w 50"/>
                  <a:gd name="T57" fmla="*/ 0 h 32"/>
                  <a:gd name="T58" fmla="*/ 50 w 50"/>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2">
                    <a:moveTo>
                      <a:pt x="50" y="0"/>
                    </a:moveTo>
                    <a:lnTo>
                      <a:pt x="48" y="0"/>
                    </a:lnTo>
                    <a:lnTo>
                      <a:pt x="50" y="0"/>
                    </a:lnTo>
                    <a:lnTo>
                      <a:pt x="48" y="4"/>
                    </a:lnTo>
                    <a:lnTo>
                      <a:pt x="41" y="18"/>
                    </a:lnTo>
                    <a:lnTo>
                      <a:pt x="41" y="20"/>
                    </a:lnTo>
                    <a:lnTo>
                      <a:pt x="43" y="20"/>
                    </a:lnTo>
                    <a:lnTo>
                      <a:pt x="45" y="25"/>
                    </a:lnTo>
                    <a:lnTo>
                      <a:pt x="43" y="32"/>
                    </a:lnTo>
                    <a:lnTo>
                      <a:pt x="34" y="30"/>
                    </a:lnTo>
                    <a:lnTo>
                      <a:pt x="29" y="25"/>
                    </a:lnTo>
                    <a:lnTo>
                      <a:pt x="20" y="23"/>
                    </a:lnTo>
                    <a:lnTo>
                      <a:pt x="11" y="16"/>
                    </a:lnTo>
                    <a:lnTo>
                      <a:pt x="2" y="14"/>
                    </a:lnTo>
                    <a:lnTo>
                      <a:pt x="0" y="13"/>
                    </a:lnTo>
                    <a:lnTo>
                      <a:pt x="0" y="7"/>
                    </a:lnTo>
                    <a:lnTo>
                      <a:pt x="0" y="5"/>
                    </a:lnTo>
                    <a:lnTo>
                      <a:pt x="2" y="4"/>
                    </a:lnTo>
                    <a:lnTo>
                      <a:pt x="4" y="2"/>
                    </a:lnTo>
                    <a:lnTo>
                      <a:pt x="5" y="4"/>
                    </a:lnTo>
                    <a:lnTo>
                      <a:pt x="7" y="4"/>
                    </a:lnTo>
                    <a:lnTo>
                      <a:pt x="13" y="2"/>
                    </a:lnTo>
                    <a:lnTo>
                      <a:pt x="18" y="4"/>
                    </a:lnTo>
                    <a:lnTo>
                      <a:pt x="20" y="7"/>
                    </a:lnTo>
                    <a:lnTo>
                      <a:pt x="34" y="4"/>
                    </a:lnTo>
                    <a:lnTo>
                      <a:pt x="38" y="2"/>
                    </a:lnTo>
                    <a:lnTo>
                      <a:pt x="43" y="2"/>
                    </a:lnTo>
                    <a:lnTo>
                      <a:pt x="45" y="2"/>
                    </a:lnTo>
                    <a:lnTo>
                      <a:pt x="48" y="0"/>
                    </a:lnTo>
                    <a:lnTo>
                      <a:pt x="5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3" name="Freeform 1900">
                <a:extLst>
                  <a:ext uri="{FF2B5EF4-FFF2-40B4-BE49-F238E27FC236}">
                    <a16:creationId xmlns:a16="http://schemas.microsoft.com/office/drawing/2014/main" id="{B179B821-EE4E-A345-89C4-669F81D2D481}"/>
                  </a:ext>
                </a:extLst>
              </p:cNvPr>
              <p:cNvSpPr>
                <a:spLocks/>
              </p:cNvSpPr>
              <p:nvPr/>
            </p:nvSpPr>
            <p:spPr bwMode="auto">
              <a:xfrm>
                <a:off x="2896" y="2052"/>
                <a:ext cx="50" cy="32"/>
              </a:xfrm>
              <a:custGeom>
                <a:avLst/>
                <a:gdLst>
                  <a:gd name="T0" fmla="*/ 50 w 50"/>
                  <a:gd name="T1" fmla="*/ 0 h 32"/>
                  <a:gd name="T2" fmla="*/ 48 w 50"/>
                  <a:gd name="T3" fmla="*/ 0 h 32"/>
                  <a:gd name="T4" fmla="*/ 50 w 50"/>
                  <a:gd name="T5" fmla="*/ 0 h 32"/>
                  <a:gd name="T6" fmla="*/ 48 w 50"/>
                  <a:gd name="T7" fmla="*/ 4 h 32"/>
                  <a:gd name="T8" fmla="*/ 41 w 50"/>
                  <a:gd name="T9" fmla="*/ 18 h 32"/>
                  <a:gd name="T10" fmla="*/ 41 w 50"/>
                  <a:gd name="T11" fmla="*/ 20 h 32"/>
                  <a:gd name="T12" fmla="*/ 43 w 50"/>
                  <a:gd name="T13" fmla="*/ 20 h 32"/>
                  <a:gd name="T14" fmla="*/ 45 w 50"/>
                  <a:gd name="T15" fmla="*/ 25 h 32"/>
                  <a:gd name="T16" fmla="*/ 43 w 50"/>
                  <a:gd name="T17" fmla="*/ 32 h 32"/>
                  <a:gd name="T18" fmla="*/ 34 w 50"/>
                  <a:gd name="T19" fmla="*/ 30 h 32"/>
                  <a:gd name="T20" fmla="*/ 29 w 50"/>
                  <a:gd name="T21" fmla="*/ 25 h 32"/>
                  <a:gd name="T22" fmla="*/ 20 w 50"/>
                  <a:gd name="T23" fmla="*/ 23 h 32"/>
                  <a:gd name="T24" fmla="*/ 11 w 50"/>
                  <a:gd name="T25" fmla="*/ 16 h 32"/>
                  <a:gd name="T26" fmla="*/ 2 w 50"/>
                  <a:gd name="T27" fmla="*/ 14 h 32"/>
                  <a:gd name="T28" fmla="*/ 0 w 50"/>
                  <a:gd name="T29" fmla="*/ 13 h 32"/>
                  <a:gd name="T30" fmla="*/ 0 w 50"/>
                  <a:gd name="T31" fmla="*/ 7 h 32"/>
                  <a:gd name="T32" fmla="*/ 0 w 50"/>
                  <a:gd name="T33" fmla="*/ 5 h 32"/>
                  <a:gd name="T34" fmla="*/ 2 w 50"/>
                  <a:gd name="T35" fmla="*/ 4 h 32"/>
                  <a:gd name="T36" fmla="*/ 4 w 50"/>
                  <a:gd name="T37" fmla="*/ 2 h 32"/>
                  <a:gd name="T38" fmla="*/ 5 w 50"/>
                  <a:gd name="T39" fmla="*/ 4 h 32"/>
                  <a:gd name="T40" fmla="*/ 7 w 50"/>
                  <a:gd name="T41" fmla="*/ 4 h 32"/>
                  <a:gd name="T42" fmla="*/ 13 w 50"/>
                  <a:gd name="T43" fmla="*/ 2 h 32"/>
                  <a:gd name="T44" fmla="*/ 18 w 50"/>
                  <a:gd name="T45" fmla="*/ 4 h 32"/>
                  <a:gd name="T46" fmla="*/ 20 w 50"/>
                  <a:gd name="T47" fmla="*/ 7 h 32"/>
                  <a:gd name="T48" fmla="*/ 34 w 50"/>
                  <a:gd name="T49" fmla="*/ 4 h 32"/>
                  <a:gd name="T50" fmla="*/ 38 w 50"/>
                  <a:gd name="T51" fmla="*/ 2 h 32"/>
                  <a:gd name="T52" fmla="*/ 43 w 50"/>
                  <a:gd name="T53" fmla="*/ 2 h 32"/>
                  <a:gd name="T54" fmla="*/ 45 w 50"/>
                  <a:gd name="T55" fmla="*/ 2 h 32"/>
                  <a:gd name="T56" fmla="*/ 48 w 50"/>
                  <a:gd name="T57" fmla="*/ 0 h 32"/>
                  <a:gd name="T58" fmla="*/ 50 w 50"/>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2">
                    <a:moveTo>
                      <a:pt x="50" y="0"/>
                    </a:moveTo>
                    <a:lnTo>
                      <a:pt x="48" y="0"/>
                    </a:lnTo>
                    <a:lnTo>
                      <a:pt x="50" y="0"/>
                    </a:lnTo>
                    <a:lnTo>
                      <a:pt x="48" y="4"/>
                    </a:lnTo>
                    <a:lnTo>
                      <a:pt x="41" y="18"/>
                    </a:lnTo>
                    <a:lnTo>
                      <a:pt x="41" y="20"/>
                    </a:lnTo>
                    <a:lnTo>
                      <a:pt x="43" y="20"/>
                    </a:lnTo>
                    <a:lnTo>
                      <a:pt x="45" y="25"/>
                    </a:lnTo>
                    <a:lnTo>
                      <a:pt x="43" y="32"/>
                    </a:lnTo>
                    <a:lnTo>
                      <a:pt x="34" y="30"/>
                    </a:lnTo>
                    <a:lnTo>
                      <a:pt x="29" y="25"/>
                    </a:lnTo>
                    <a:lnTo>
                      <a:pt x="20" y="23"/>
                    </a:lnTo>
                    <a:lnTo>
                      <a:pt x="11" y="16"/>
                    </a:lnTo>
                    <a:lnTo>
                      <a:pt x="2" y="14"/>
                    </a:lnTo>
                    <a:lnTo>
                      <a:pt x="0" y="13"/>
                    </a:lnTo>
                    <a:lnTo>
                      <a:pt x="0" y="7"/>
                    </a:lnTo>
                    <a:lnTo>
                      <a:pt x="0" y="5"/>
                    </a:lnTo>
                    <a:lnTo>
                      <a:pt x="2" y="4"/>
                    </a:lnTo>
                    <a:lnTo>
                      <a:pt x="4" y="2"/>
                    </a:lnTo>
                    <a:lnTo>
                      <a:pt x="5" y="4"/>
                    </a:lnTo>
                    <a:lnTo>
                      <a:pt x="7" y="4"/>
                    </a:lnTo>
                    <a:lnTo>
                      <a:pt x="13" y="2"/>
                    </a:lnTo>
                    <a:lnTo>
                      <a:pt x="18" y="4"/>
                    </a:lnTo>
                    <a:lnTo>
                      <a:pt x="20" y="7"/>
                    </a:lnTo>
                    <a:lnTo>
                      <a:pt x="34" y="4"/>
                    </a:lnTo>
                    <a:lnTo>
                      <a:pt x="38" y="2"/>
                    </a:lnTo>
                    <a:lnTo>
                      <a:pt x="43" y="2"/>
                    </a:lnTo>
                    <a:lnTo>
                      <a:pt x="45" y="2"/>
                    </a:lnTo>
                    <a:lnTo>
                      <a:pt x="48" y="0"/>
                    </a:lnTo>
                    <a:lnTo>
                      <a:pt x="5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4" name="Freeform 1901">
                <a:extLst>
                  <a:ext uri="{FF2B5EF4-FFF2-40B4-BE49-F238E27FC236}">
                    <a16:creationId xmlns:a16="http://schemas.microsoft.com/office/drawing/2014/main" id="{EB9C46E9-332D-B64C-B1A9-D500E8EC7615}"/>
                  </a:ext>
                </a:extLst>
              </p:cNvPr>
              <p:cNvSpPr>
                <a:spLocks/>
              </p:cNvSpPr>
              <p:nvPr/>
            </p:nvSpPr>
            <p:spPr bwMode="auto">
              <a:xfrm>
                <a:off x="2828" y="1990"/>
                <a:ext cx="23" cy="50"/>
              </a:xfrm>
              <a:custGeom>
                <a:avLst/>
                <a:gdLst>
                  <a:gd name="T0" fmla="*/ 15 w 23"/>
                  <a:gd name="T1" fmla="*/ 0 h 50"/>
                  <a:gd name="T2" fmla="*/ 18 w 23"/>
                  <a:gd name="T3" fmla="*/ 1 h 50"/>
                  <a:gd name="T4" fmla="*/ 18 w 23"/>
                  <a:gd name="T5" fmla="*/ 1 h 50"/>
                  <a:gd name="T6" fmla="*/ 20 w 23"/>
                  <a:gd name="T7" fmla="*/ 3 h 50"/>
                  <a:gd name="T8" fmla="*/ 23 w 23"/>
                  <a:gd name="T9" fmla="*/ 12 h 50"/>
                  <a:gd name="T10" fmla="*/ 23 w 23"/>
                  <a:gd name="T11" fmla="*/ 41 h 50"/>
                  <a:gd name="T12" fmla="*/ 22 w 23"/>
                  <a:gd name="T13" fmla="*/ 42 h 50"/>
                  <a:gd name="T14" fmla="*/ 22 w 23"/>
                  <a:gd name="T15" fmla="*/ 42 h 50"/>
                  <a:gd name="T16" fmla="*/ 20 w 23"/>
                  <a:gd name="T17" fmla="*/ 44 h 50"/>
                  <a:gd name="T18" fmla="*/ 16 w 23"/>
                  <a:gd name="T19" fmla="*/ 44 h 50"/>
                  <a:gd name="T20" fmla="*/ 15 w 23"/>
                  <a:gd name="T21" fmla="*/ 44 h 50"/>
                  <a:gd name="T22" fmla="*/ 13 w 23"/>
                  <a:gd name="T23" fmla="*/ 48 h 50"/>
                  <a:gd name="T24" fmla="*/ 11 w 23"/>
                  <a:gd name="T25" fmla="*/ 50 h 50"/>
                  <a:gd name="T26" fmla="*/ 9 w 23"/>
                  <a:gd name="T27" fmla="*/ 50 h 50"/>
                  <a:gd name="T28" fmla="*/ 4 w 23"/>
                  <a:gd name="T29" fmla="*/ 44 h 50"/>
                  <a:gd name="T30" fmla="*/ 4 w 23"/>
                  <a:gd name="T31" fmla="*/ 42 h 50"/>
                  <a:gd name="T32" fmla="*/ 4 w 23"/>
                  <a:gd name="T33" fmla="*/ 41 h 50"/>
                  <a:gd name="T34" fmla="*/ 2 w 23"/>
                  <a:gd name="T35" fmla="*/ 37 h 50"/>
                  <a:gd name="T36" fmla="*/ 4 w 23"/>
                  <a:gd name="T37" fmla="*/ 32 h 50"/>
                  <a:gd name="T38" fmla="*/ 6 w 23"/>
                  <a:gd name="T39" fmla="*/ 30 h 50"/>
                  <a:gd name="T40" fmla="*/ 6 w 23"/>
                  <a:gd name="T41" fmla="*/ 28 h 50"/>
                  <a:gd name="T42" fmla="*/ 4 w 23"/>
                  <a:gd name="T43" fmla="*/ 28 h 50"/>
                  <a:gd name="T44" fmla="*/ 4 w 23"/>
                  <a:gd name="T45" fmla="*/ 19 h 50"/>
                  <a:gd name="T46" fmla="*/ 2 w 23"/>
                  <a:gd name="T47" fmla="*/ 16 h 50"/>
                  <a:gd name="T48" fmla="*/ 2 w 23"/>
                  <a:gd name="T49" fmla="*/ 16 h 50"/>
                  <a:gd name="T50" fmla="*/ 0 w 23"/>
                  <a:gd name="T51" fmla="*/ 16 h 50"/>
                  <a:gd name="T52" fmla="*/ 0 w 23"/>
                  <a:gd name="T53" fmla="*/ 14 h 50"/>
                  <a:gd name="T54" fmla="*/ 0 w 23"/>
                  <a:gd name="T55" fmla="*/ 7 h 50"/>
                  <a:gd name="T56" fmla="*/ 0 w 23"/>
                  <a:gd name="T57" fmla="*/ 7 h 50"/>
                  <a:gd name="T58" fmla="*/ 2 w 23"/>
                  <a:gd name="T59" fmla="*/ 9 h 50"/>
                  <a:gd name="T60" fmla="*/ 6 w 23"/>
                  <a:gd name="T61" fmla="*/ 9 h 50"/>
                  <a:gd name="T62" fmla="*/ 11 w 23"/>
                  <a:gd name="T63" fmla="*/ 3 h 50"/>
                  <a:gd name="T64" fmla="*/ 13 w 23"/>
                  <a:gd name="T65" fmla="*/ 3 h 50"/>
                  <a:gd name="T66" fmla="*/ 15 w 23"/>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50">
                    <a:moveTo>
                      <a:pt x="15" y="0"/>
                    </a:moveTo>
                    <a:lnTo>
                      <a:pt x="18" y="1"/>
                    </a:lnTo>
                    <a:lnTo>
                      <a:pt x="18" y="1"/>
                    </a:lnTo>
                    <a:lnTo>
                      <a:pt x="20" y="3"/>
                    </a:lnTo>
                    <a:lnTo>
                      <a:pt x="23" y="12"/>
                    </a:lnTo>
                    <a:lnTo>
                      <a:pt x="23" y="41"/>
                    </a:lnTo>
                    <a:lnTo>
                      <a:pt x="22" y="42"/>
                    </a:lnTo>
                    <a:lnTo>
                      <a:pt x="22" y="42"/>
                    </a:lnTo>
                    <a:lnTo>
                      <a:pt x="20" y="44"/>
                    </a:lnTo>
                    <a:lnTo>
                      <a:pt x="16" y="44"/>
                    </a:lnTo>
                    <a:lnTo>
                      <a:pt x="15" y="44"/>
                    </a:lnTo>
                    <a:lnTo>
                      <a:pt x="13" y="48"/>
                    </a:lnTo>
                    <a:lnTo>
                      <a:pt x="11" y="50"/>
                    </a:lnTo>
                    <a:lnTo>
                      <a:pt x="9" y="50"/>
                    </a:lnTo>
                    <a:lnTo>
                      <a:pt x="4" y="44"/>
                    </a:lnTo>
                    <a:lnTo>
                      <a:pt x="4" y="42"/>
                    </a:lnTo>
                    <a:lnTo>
                      <a:pt x="4" y="41"/>
                    </a:lnTo>
                    <a:lnTo>
                      <a:pt x="2" y="37"/>
                    </a:lnTo>
                    <a:lnTo>
                      <a:pt x="4" y="32"/>
                    </a:lnTo>
                    <a:lnTo>
                      <a:pt x="6" y="30"/>
                    </a:lnTo>
                    <a:lnTo>
                      <a:pt x="6" y="28"/>
                    </a:lnTo>
                    <a:lnTo>
                      <a:pt x="4" y="28"/>
                    </a:lnTo>
                    <a:lnTo>
                      <a:pt x="4" y="19"/>
                    </a:lnTo>
                    <a:lnTo>
                      <a:pt x="2" y="16"/>
                    </a:lnTo>
                    <a:lnTo>
                      <a:pt x="2" y="16"/>
                    </a:lnTo>
                    <a:lnTo>
                      <a:pt x="0" y="16"/>
                    </a:lnTo>
                    <a:lnTo>
                      <a:pt x="0" y="14"/>
                    </a:lnTo>
                    <a:lnTo>
                      <a:pt x="0" y="7"/>
                    </a:lnTo>
                    <a:lnTo>
                      <a:pt x="0" y="7"/>
                    </a:lnTo>
                    <a:lnTo>
                      <a:pt x="2" y="9"/>
                    </a:lnTo>
                    <a:lnTo>
                      <a:pt x="6" y="9"/>
                    </a:lnTo>
                    <a:lnTo>
                      <a:pt x="11" y="3"/>
                    </a:lnTo>
                    <a:lnTo>
                      <a:pt x="13" y="3"/>
                    </a:lnTo>
                    <a:lnTo>
                      <a:pt x="1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5" name="Freeform 1902">
                <a:extLst>
                  <a:ext uri="{FF2B5EF4-FFF2-40B4-BE49-F238E27FC236}">
                    <a16:creationId xmlns:a16="http://schemas.microsoft.com/office/drawing/2014/main" id="{9565F7BD-0561-AB4D-86F8-E1FD82DA3B6A}"/>
                  </a:ext>
                </a:extLst>
              </p:cNvPr>
              <p:cNvSpPr>
                <a:spLocks/>
              </p:cNvSpPr>
              <p:nvPr/>
            </p:nvSpPr>
            <p:spPr bwMode="auto">
              <a:xfrm>
                <a:off x="2828" y="1990"/>
                <a:ext cx="23" cy="50"/>
              </a:xfrm>
              <a:custGeom>
                <a:avLst/>
                <a:gdLst>
                  <a:gd name="T0" fmla="*/ 15 w 23"/>
                  <a:gd name="T1" fmla="*/ 0 h 50"/>
                  <a:gd name="T2" fmla="*/ 18 w 23"/>
                  <a:gd name="T3" fmla="*/ 1 h 50"/>
                  <a:gd name="T4" fmla="*/ 18 w 23"/>
                  <a:gd name="T5" fmla="*/ 1 h 50"/>
                  <a:gd name="T6" fmla="*/ 20 w 23"/>
                  <a:gd name="T7" fmla="*/ 3 h 50"/>
                  <a:gd name="T8" fmla="*/ 23 w 23"/>
                  <a:gd name="T9" fmla="*/ 12 h 50"/>
                  <a:gd name="T10" fmla="*/ 23 w 23"/>
                  <a:gd name="T11" fmla="*/ 41 h 50"/>
                  <a:gd name="T12" fmla="*/ 22 w 23"/>
                  <a:gd name="T13" fmla="*/ 42 h 50"/>
                  <a:gd name="T14" fmla="*/ 22 w 23"/>
                  <a:gd name="T15" fmla="*/ 42 h 50"/>
                  <a:gd name="T16" fmla="*/ 20 w 23"/>
                  <a:gd name="T17" fmla="*/ 44 h 50"/>
                  <a:gd name="T18" fmla="*/ 16 w 23"/>
                  <a:gd name="T19" fmla="*/ 44 h 50"/>
                  <a:gd name="T20" fmla="*/ 15 w 23"/>
                  <a:gd name="T21" fmla="*/ 44 h 50"/>
                  <a:gd name="T22" fmla="*/ 13 w 23"/>
                  <a:gd name="T23" fmla="*/ 48 h 50"/>
                  <a:gd name="T24" fmla="*/ 11 w 23"/>
                  <a:gd name="T25" fmla="*/ 50 h 50"/>
                  <a:gd name="T26" fmla="*/ 9 w 23"/>
                  <a:gd name="T27" fmla="*/ 50 h 50"/>
                  <a:gd name="T28" fmla="*/ 4 w 23"/>
                  <a:gd name="T29" fmla="*/ 44 h 50"/>
                  <a:gd name="T30" fmla="*/ 4 w 23"/>
                  <a:gd name="T31" fmla="*/ 42 h 50"/>
                  <a:gd name="T32" fmla="*/ 4 w 23"/>
                  <a:gd name="T33" fmla="*/ 41 h 50"/>
                  <a:gd name="T34" fmla="*/ 2 w 23"/>
                  <a:gd name="T35" fmla="*/ 37 h 50"/>
                  <a:gd name="T36" fmla="*/ 4 w 23"/>
                  <a:gd name="T37" fmla="*/ 32 h 50"/>
                  <a:gd name="T38" fmla="*/ 6 w 23"/>
                  <a:gd name="T39" fmla="*/ 30 h 50"/>
                  <a:gd name="T40" fmla="*/ 6 w 23"/>
                  <a:gd name="T41" fmla="*/ 28 h 50"/>
                  <a:gd name="T42" fmla="*/ 4 w 23"/>
                  <a:gd name="T43" fmla="*/ 28 h 50"/>
                  <a:gd name="T44" fmla="*/ 4 w 23"/>
                  <a:gd name="T45" fmla="*/ 19 h 50"/>
                  <a:gd name="T46" fmla="*/ 2 w 23"/>
                  <a:gd name="T47" fmla="*/ 16 h 50"/>
                  <a:gd name="T48" fmla="*/ 2 w 23"/>
                  <a:gd name="T49" fmla="*/ 16 h 50"/>
                  <a:gd name="T50" fmla="*/ 0 w 23"/>
                  <a:gd name="T51" fmla="*/ 16 h 50"/>
                  <a:gd name="T52" fmla="*/ 0 w 23"/>
                  <a:gd name="T53" fmla="*/ 14 h 50"/>
                  <a:gd name="T54" fmla="*/ 0 w 23"/>
                  <a:gd name="T55" fmla="*/ 7 h 50"/>
                  <a:gd name="T56" fmla="*/ 0 w 23"/>
                  <a:gd name="T57" fmla="*/ 7 h 50"/>
                  <a:gd name="T58" fmla="*/ 2 w 23"/>
                  <a:gd name="T59" fmla="*/ 9 h 50"/>
                  <a:gd name="T60" fmla="*/ 6 w 23"/>
                  <a:gd name="T61" fmla="*/ 9 h 50"/>
                  <a:gd name="T62" fmla="*/ 11 w 23"/>
                  <a:gd name="T63" fmla="*/ 3 h 50"/>
                  <a:gd name="T64" fmla="*/ 13 w 23"/>
                  <a:gd name="T65" fmla="*/ 3 h 50"/>
                  <a:gd name="T66" fmla="*/ 15 w 23"/>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50">
                    <a:moveTo>
                      <a:pt x="15" y="0"/>
                    </a:moveTo>
                    <a:lnTo>
                      <a:pt x="18" y="1"/>
                    </a:lnTo>
                    <a:lnTo>
                      <a:pt x="18" y="1"/>
                    </a:lnTo>
                    <a:lnTo>
                      <a:pt x="20" y="3"/>
                    </a:lnTo>
                    <a:lnTo>
                      <a:pt x="23" y="12"/>
                    </a:lnTo>
                    <a:lnTo>
                      <a:pt x="23" y="41"/>
                    </a:lnTo>
                    <a:lnTo>
                      <a:pt x="22" y="42"/>
                    </a:lnTo>
                    <a:lnTo>
                      <a:pt x="22" y="42"/>
                    </a:lnTo>
                    <a:lnTo>
                      <a:pt x="20" y="44"/>
                    </a:lnTo>
                    <a:lnTo>
                      <a:pt x="16" y="44"/>
                    </a:lnTo>
                    <a:lnTo>
                      <a:pt x="15" y="44"/>
                    </a:lnTo>
                    <a:lnTo>
                      <a:pt x="13" y="48"/>
                    </a:lnTo>
                    <a:lnTo>
                      <a:pt x="11" y="50"/>
                    </a:lnTo>
                    <a:lnTo>
                      <a:pt x="9" y="50"/>
                    </a:lnTo>
                    <a:lnTo>
                      <a:pt x="4" y="44"/>
                    </a:lnTo>
                    <a:lnTo>
                      <a:pt x="4" y="42"/>
                    </a:lnTo>
                    <a:lnTo>
                      <a:pt x="4" y="41"/>
                    </a:lnTo>
                    <a:lnTo>
                      <a:pt x="2" y="37"/>
                    </a:lnTo>
                    <a:lnTo>
                      <a:pt x="4" y="32"/>
                    </a:lnTo>
                    <a:lnTo>
                      <a:pt x="6" y="30"/>
                    </a:lnTo>
                    <a:lnTo>
                      <a:pt x="6" y="28"/>
                    </a:lnTo>
                    <a:lnTo>
                      <a:pt x="4" y="28"/>
                    </a:lnTo>
                    <a:lnTo>
                      <a:pt x="4" y="19"/>
                    </a:lnTo>
                    <a:lnTo>
                      <a:pt x="2" y="16"/>
                    </a:lnTo>
                    <a:lnTo>
                      <a:pt x="2" y="16"/>
                    </a:lnTo>
                    <a:lnTo>
                      <a:pt x="0" y="16"/>
                    </a:lnTo>
                    <a:lnTo>
                      <a:pt x="0" y="14"/>
                    </a:lnTo>
                    <a:lnTo>
                      <a:pt x="0" y="7"/>
                    </a:lnTo>
                    <a:lnTo>
                      <a:pt x="0" y="7"/>
                    </a:lnTo>
                    <a:lnTo>
                      <a:pt x="2" y="9"/>
                    </a:lnTo>
                    <a:lnTo>
                      <a:pt x="6" y="9"/>
                    </a:lnTo>
                    <a:lnTo>
                      <a:pt x="11" y="3"/>
                    </a:lnTo>
                    <a:lnTo>
                      <a:pt x="13" y="3"/>
                    </a:lnTo>
                    <a:lnTo>
                      <a:pt x="1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6" name="Freeform 1903">
                <a:extLst>
                  <a:ext uri="{FF2B5EF4-FFF2-40B4-BE49-F238E27FC236}">
                    <a16:creationId xmlns:a16="http://schemas.microsoft.com/office/drawing/2014/main" id="{AEE0B7F0-335A-4D49-ADE1-9D361DC73335}"/>
                  </a:ext>
                </a:extLst>
              </p:cNvPr>
              <p:cNvSpPr>
                <a:spLocks/>
              </p:cNvSpPr>
              <p:nvPr/>
            </p:nvSpPr>
            <p:spPr bwMode="auto">
              <a:xfrm>
                <a:off x="3089" y="2000"/>
                <a:ext cx="3" cy="6"/>
              </a:xfrm>
              <a:custGeom>
                <a:avLst/>
                <a:gdLst>
                  <a:gd name="T0" fmla="*/ 3 w 3"/>
                  <a:gd name="T1" fmla="*/ 4 h 6"/>
                  <a:gd name="T2" fmla="*/ 3 w 3"/>
                  <a:gd name="T3" fmla="*/ 4 h 6"/>
                  <a:gd name="T4" fmla="*/ 3 w 3"/>
                  <a:gd name="T5" fmla="*/ 4 h 6"/>
                  <a:gd name="T6" fmla="*/ 3 w 3"/>
                  <a:gd name="T7" fmla="*/ 0 h 6"/>
                  <a:gd name="T8" fmla="*/ 2 w 3"/>
                  <a:gd name="T9" fmla="*/ 0 h 6"/>
                  <a:gd name="T10" fmla="*/ 0 w 3"/>
                  <a:gd name="T11" fmla="*/ 2 h 6"/>
                  <a:gd name="T12" fmla="*/ 0 w 3"/>
                  <a:gd name="T13" fmla="*/ 4 h 6"/>
                  <a:gd name="T14" fmla="*/ 2 w 3"/>
                  <a:gd name="T15" fmla="*/ 6 h 6"/>
                  <a:gd name="T16" fmla="*/ 3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4"/>
                    </a:moveTo>
                    <a:lnTo>
                      <a:pt x="3" y="4"/>
                    </a:lnTo>
                    <a:lnTo>
                      <a:pt x="3" y="4"/>
                    </a:lnTo>
                    <a:lnTo>
                      <a:pt x="3" y="0"/>
                    </a:lnTo>
                    <a:lnTo>
                      <a:pt x="2" y="0"/>
                    </a:lnTo>
                    <a:lnTo>
                      <a:pt x="0" y="2"/>
                    </a:lnTo>
                    <a:lnTo>
                      <a:pt x="0" y="4"/>
                    </a:lnTo>
                    <a:lnTo>
                      <a:pt x="2" y="6"/>
                    </a:lnTo>
                    <a:lnTo>
                      <a:pt x="3"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7" name="Freeform 1904">
                <a:extLst>
                  <a:ext uri="{FF2B5EF4-FFF2-40B4-BE49-F238E27FC236}">
                    <a16:creationId xmlns:a16="http://schemas.microsoft.com/office/drawing/2014/main" id="{45FB0CEE-BD12-6C4B-BF38-E2D5811B54DC}"/>
                  </a:ext>
                </a:extLst>
              </p:cNvPr>
              <p:cNvSpPr>
                <a:spLocks/>
              </p:cNvSpPr>
              <p:nvPr/>
            </p:nvSpPr>
            <p:spPr bwMode="auto">
              <a:xfrm>
                <a:off x="3089" y="2000"/>
                <a:ext cx="3" cy="6"/>
              </a:xfrm>
              <a:custGeom>
                <a:avLst/>
                <a:gdLst>
                  <a:gd name="T0" fmla="*/ 3 w 3"/>
                  <a:gd name="T1" fmla="*/ 4 h 6"/>
                  <a:gd name="T2" fmla="*/ 3 w 3"/>
                  <a:gd name="T3" fmla="*/ 4 h 6"/>
                  <a:gd name="T4" fmla="*/ 3 w 3"/>
                  <a:gd name="T5" fmla="*/ 4 h 6"/>
                  <a:gd name="T6" fmla="*/ 3 w 3"/>
                  <a:gd name="T7" fmla="*/ 0 h 6"/>
                  <a:gd name="T8" fmla="*/ 2 w 3"/>
                  <a:gd name="T9" fmla="*/ 0 h 6"/>
                  <a:gd name="T10" fmla="*/ 0 w 3"/>
                  <a:gd name="T11" fmla="*/ 2 h 6"/>
                  <a:gd name="T12" fmla="*/ 0 w 3"/>
                  <a:gd name="T13" fmla="*/ 4 h 6"/>
                  <a:gd name="T14" fmla="*/ 2 w 3"/>
                  <a:gd name="T15" fmla="*/ 6 h 6"/>
                  <a:gd name="T16" fmla="*/ 3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4"/>
                    </a:moveTo>
                    <a:lnTo>
                      <a:pt x="3" y="4"/>
                    </a:lnTo>
                    <a:lnTo>
                      <a:pt x="3" y="4"/>
                    </a:lnTo>
                    <a:lnTo>
                      <a:pt x="3" y="0"/>
                    </a:lnTo>
                    <a:lnTo>
                      <a:pt x="2" y="0"/>
                    </a:lnTo>
                    <a:lnTo>
                      <a:pt x="0" y="2"/>
                    </a:lnTo>
                    <a:lnTo>
                      <a:pt x="0" y="4"/>
                    </a:lnTo>
                    <a:lnTo>
                      <a:pt x="2" y="6"/>
                    </a:lnTo>
                    <a:lnTo>
                      <a:pt x="3"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8" name="Freeform 1905">
                <a:extLst>
                  <a:ext uri="{FF2B5EF4-FFF2-40B4-BE49-F238E27FC236}">
                    <a16:creationId xmlns:a16="http://schemas.microsoft.com/office/drawing/2014/main" id="{6735D4ED-1E22-9742-BEE6-A64FDCF9D22D}"/>
                  </a:ext>
                </a:extLst>
              </p:cNvPr>
              <p:cNvSpPr>
                <a:spLocks/>
              </p:cNvSpPr>
              <p:nvPr/>
            </p:nvSpPr>
            <p:spPr bwMode="auto">
              <a:xfrm>
                <a:off x="3096" y="2018"/>
                <a:ext cx="5" cy="4"/>
              </a:xfrm>
              <a:custGeom>
                <a:avLst/>
                <a:gdLst>
                  <a:gd name="T0" fmla="*/ 5 w 5"/>
                  <a:gd name="T1" fmla="*/ 0 h 4"/>
                  <a:gd name="T2" fmla="*/ 5 w 5"/>
                  <a:gd name="T3" fmla="*/ 0 h 4"/>
                  <a:gd name="T4" fmla="*/ 5 w 5"/>
                  <a:gd name="T5" fmla="*/ 0 h 4"/>
                  <a:gd name="T6" fmla="*/ 4 w 5"/>
                  <a:gd name="T7" fmla="*/ 0 h 4"/>
                  <a:gd name="T8" fmla="*/ 2 w 5"/>
                  <a:gd name="T9" fmla="*/ 0 h 4"/>
                  <a:gd name="T10" fmla="*/ 0 w 5"/>
                  <a:gd name="T11" fmla="*/ 4 h 4"/>
                  <a:gd name="T12" fmla="*/ 2 w 5"/>
                  <a:gd name="T13" fmla="*/ 4 h 4"/>
                  <a:gd name="T14" fmla="*/ 2 w 5"/>
                  <a:gd name="T15" fmla="*/ 2 h 4"/>
                  <a:gd name="T16" fmla="*/ 5 w 5"/>
                  <a:gd name="T17" fmla="*/ 4 h 4"/>
                  <a:gd name="T18" fmla="*/ 5 w 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5" y="0"/>
                    </a:moveTo>
                    <a:lnTo>
                      <a:pt x="5" y="0"/>
                    </a:lnTo>
                    <a:lnTo>
                      <a:pt x="5" y="0"/>
                    </a:lnTo>
                    <a:lnTo>
                      <a:pt x="4" y="0"/>
                    </a:lnTo>
                    <a:lnTo>
                      <a:pt x="2" y="0"/>
                    </a:lnTo>
                    <a:lnTo>
                      <a:pt x="0" y="4"/>
                    </a:lnTo>
                    <a:lnTo>
                      <a:pt x="2" y="4"/>
                    </a:lnTo>
                    <a:lnTo>
                      <a:pt x="2" y="2"/>
                    </a:lnTo>
                    <a:lnTo>
                      <a:pt x="5" y="4"/>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69" name="Freeform 1906">
                <a:extLst>
                  <a:ext uri="{FF2B5EF4-FFF2-40B4-BE49-F238E27FC236}">
                    <a16:creationId xmlns:a16="http://schemas.microsoft.com/office/drawing/2014/main" id="{2D48CEA5-C977-E847-B427-8D6383D8D851}"/>
                  </a:ext>
                </a:extLst>
              </p:cNvPr>
              <p:cNvSpPr>
                <a:spLocks/>
              </p:cNvSpPr>
              <p:nvPr/>
            </p:nvSpPr>
            <p:spPr bwMode="auto">
              <a:xfrm>
                <a:off x="3096" y="2018"/>
                <a:ext cx="5" cy="4"/>
              </a:xfrm>
              <a:custGeom>
                <a:avLst/>
                <a:gdLst>
                  <a:gd name="T0" fmla="*/ 5 w 5"/>
                  <a:gd name="T1" fmla="*/ 0 h 4"/>
                  <a:gd name="T2" fmla="*/ 5 w 5"/>
                  <a:gd name="T3" fmla="*/ 0 h 4"/>
                  <a:gd name="T4" fmla="*/ 5 w 5"/>
                  <a:gd name="T5" fmla="*/ 0 h 4"/>
                  <a:gd name="T6" fmla="*/ 4 w 5"/>
                  <a:gd name="T7" fmla="*/ 0 h 4"/>
                  <a:gd name="T8" fmla="*/ 2 w 5"/>
                  <a:gd name="T9" fmla="*/ 0 h 4"/>
                  <a:gd name="T10" fmla="*/ 0 w 5"/>
                  <a:gd name="T11" fmla="*/ 4 h 4"/>
                  <a:gd name="T12" fmla="*/ 2 w 5"/>
                  <a:gd name="T13" fmla="*/ 4 h 4"/>
                  <a:gd name="T14" fmla="*/ 2 w 5"/>
                  <a:gd name="T15" fmla="*/ 2 h 4"/>
                  <a:gd name="T16" fmla="*/ 5 w 5"/>
                  <a:gd name="T17" fmla="*/ 4 h 4"/>
                  <a:gd name="T18" fmla="*/ 5 w 5"/>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5" y="0"/>
                    </a:moveTo>
                    <a:lnTo>
                      <a:pt x="5" y="0"/>
                    </a:lnTo>
                    <a:lnTo>
                      <a:pt x="5" y="0"/>
                    </a:lnTo>
                    <a:lnTo>
                      <a:pt x="4" y="0"/>
                    </a:lnTo>
                    <a:lnTo>
                      <a:pt x="2" y="0"/>
                    </a:lnTo>
                    <a:lnTo>
                      <a:pt x="0" y="4"/>
                    </a:lnTo>
                    <a:lnTo>
                      <a:pt x="2" y="4"/>
                    </a:lnTo>
                    <a:lnTo>
                      <a:pt x="2" y="2"/>
                    </a:lnTo>
                    <a:lnTo>
                      <a:pt x="5" y="4"/>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0" name="Freeform 1907">
                <a:extLst>
                  <a:ext uri="{FF2B5EF4-FFF2-40B4-BE49-F238E27FC236}">
                    <a16:creationId xmlns:a16="http://schemas.microsoft.com/office/drawing/2014/main" id="{820E49AC-1BD1-EB4D-9767-A138C6B1CF75}"/>
                  </a:ext>
                </a:extLst>
              </p:cNvPr>
              <p:cNvSpPr>
                <a:spLocks/>
              </p:cNvSpPr>
              <p:nvPr/>
            </p:nvSpPr>
            <p:spPr bwMode="auto">
              <a:xfrm>
                <a:off x="3110" y="2029"/>
                <a:ext cx="13" cy="9"/>
              </a:xfrm>
              <a:custGeom>
                <a:avLst/>
                <a:gdLst>
                  <a:gd name="T0" fmla="*/ 11 w 13"/>
                  <a:gd name="T1" fmla="*/ 7 h 9"/>
                  <a:gd name="T2" fmla="*/ 13 w 13"/>
                  <a:gd name="T3" fmla="*/ 7 h 9"/>
                  <a:gd name="T4" fmla="*/ 7 w 13"/>
                  <a:gd name="T5" fmla="*/ 0 h 9"/>
                  <a:gd name="T6" fmla="*/ 0 w 13"/>
                  <a:gd name="T7" fmla="*/ 3 h 9"/>
                  <a:gd name="T8" fmla="*/ 0 w 13"/>
                  <a:gd name="T9" fmla="*/ 5 h 9"/>
                  <a:gd name="T10" fmla="*/ 2 w 13"/>
                  <a:gd name="T11" fmla="*/ 5 h 9"/>
                  <a:gd name="T12" fmla="*/ 4 w 13"/>
                  <a:gd name="T13" fmla="*/ 5 h 9"/>
                  <a:gd name="T14" fmla="*/ 6 w 13"/>
                  <a:gd name="T15" fmla="*/ 5 h 9"/>
                  <a:gd name="T16" fmla="*/ 4 w 13"/>
                  <a:gd name="T17" fmla="*/ 7 h 9"/>
                  <a:gd name="T18" fmla="*/ 7 w 13"/>
                  <a:gd name="T19" fmla="*/ 9 h 9"/>
                  <a:gd name="T20" fmla="*/ 9 w 13"/>
                  <a:gd name="T21" fmla="*/ 7 h 9"/>
                  <a:gd name="T22" fmla="*/ 9 w 13"/>
                  <a:gd name="T23" fmla="*/ 7 h 9"/>
                  <a:gd name="T24" fmla="*/ 11 w 13"/>
                  <a:gd name="T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9">
                    <a:moveTo>
                      <a:pt x="11" y="7"/>
                    </a:moveTo>
                    <a:lnTo>
                      <a:pt x="13" y="7"/>
                    </a:lnTo>
                    <a:lnTo>
                      <a:pt x="7" y="0"/>
                    </a:lnTo>
                    <a:lnTo>
                      <a:pt x="0" y="3"/>
                    </a:lnTo>
                    <a:lnTo>
                      <a:pt x="0" y="5"/>
                    </a:lnTo>
                    <a:lnTo>
                      <a:pt x="2" y="5"/>
                    </a:lnTo>
                    <a:lnTo>
                      <a:pt x="4" y="5"/>
                    </a:lnTo>
                    <a:lnTo>
                      <a:pt x="6" y="5"/>
                    </a:lnTo>
                    <a:lnTo>
                      <a:pt x="4" y="7"/>
                    </a:lnTo>
                    <a:lnTo>
                      <a:pt x="7" y="9"/>
                    </a:lnTo>
                    <a:lnTo>
                      <a:pt x="9" y="7"/>
                    </a:lnTo>
                    <a:lnTo>
                      <a:pt x="9" y="7"/>
                    </a:lnTo>
                    <a:lnTo>
                      <a:pt x="11"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1" name="Freeform 1908">
                <a:extLst>
                  <a:ext uri="{FF2B5EF4-FFF2-40B4-BE49-F238E27FC236}">
                    <a16:creationId xmlns:a16="http://schemas.microsoft.com/office/drawing/2014/main" id="{2A268D7C-6B72-FD45-A91F-5D56CCD9F5CB}"/>
                  </a:ext>
                </a:extLst>
              </p:cNvPr>
              <p:cNvSpPr>
                <a:spLocks/>
              </p:cNvSpPr>
              <p:nvPr/>
            </p:nvSpPr>
            <p:spPr bwMode="auto">
              <a:xfrm>
                <a:off x="3110" y="2029"/>
                <a:ext cx="13" cy="9"/>
              </a:xfrm>
              <a:custGeom>
                <a:avLst/>
                <a:gdLst>
                  <a:gd name="T0" fmla="*/ 11 w 13"/>
                  <a:gd name="T1" fmla="*/ 7 h 9"/>
                  <a:gd name="T2" fmla="*/ 13 w 13"/>
                  <a:gd name="T3" fmla="*/ 7 h 9"/>
                  <a:gd name="T4" fmla="*/ 7 w 13"/>
                  <a:gd name="T5" fmla="*/ 0 h 9"/>
                  <a:gd name="T6" fmla="*/ 0 w 13"/>
                  <a:gd name="T7" fmla="*/ 3 h 9"/>
                  <a:gd name="T8" fmla="*/ 0 w 13"/>
                  <a:gd name="T9" fmla="*/ 5 h 9"/>
                  <a:gd name="T10" fmla="*/ 2 w 13"/>
                  <a:gd name="T11" fmla="*/ 5 h 9"/>
                  <a:gd name="T12" fmla="*/ 4 w 13"/>
                  <a:gd name="T13" fmla="*/ 5 h 9"/>
                  <a:gd name="T14" fmla="*/ 6 w 13"/>
                  <a:gd name="T15" fmla="*/ 5 h 9"/>
                  <a:gd name="T16" fmla="*/ 4 w 13"/>
                  <a:gd name="T17" fmla="*/ 7 h 9"/>
                  <a:gd name="T18" fmla="*/ 7 w 13"/>
                  <a:gd name="T19" fmla="*/ 9 h 9"/>
                  <a:gd name="T20" fmla="*/ 9 w 13"/>
                  <a:gd name="T21" fmla="*/ 7 h 9"/>
                  <a:gd name="T22" fmla="*/ 9 w 13"/>
                  <a:gd name="T23" fmla="*/ 7 h 9"/>
                  <a:gd name="T24" fmla="*/ 11 w 13"/>
                  <a:gd name="T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9">
                    <a:moveTo>
                      <a:pt x="11" y="7"/>
                    </a:moveTo>
                    <a:lnTo>
                      <a:pt x="13" y="7"/>
                    </a:lnTo>
                    <a:lnTo>
                      <a:pt x="7" y="0"/>
                    </a:lnTo>
                    <a:lnTo>
                      <a:pt x="0" y="3"/>
                    </a:lnTo>
                    <a:lnTo>
                      <a:pt x="0" y="5"/>
                    </a:lnTo>
                    <a:lnTo>
                      <a:pt x="2" y="5"/>
                    </a:lnTo>
                    <a:lnTo>
                      <a:pt x="4" y="5"/>
                    </a:lnTo>
                    <a:lnTo>
                      <a:pt x="6" y="5"/>
                    </a:lnTo>
                    <a:lnTo>
                      <a:pt x="4" y="7"/>
                    </a:lnTo>
                    <a:lnTo>
                      <a:pt x="7" y="9"/>
                    </a:lnTo>
                    <a:lnTo>
                      <a:pt x="9" y="7"/>
                    </a:lnTo>
                    <a:lnTo>
                      <a:pt x="9" y="7"/>
                    </a:lnTo>
                    <a:lnTo>
                      <a:pt x="11"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2" name="Freeform 1909">
                <a:extLst>
                  <a:ext uri="{FF2B5EF4-FFF2-40B4-BE49-F238E27FC236}">
                    <a16:creationId xmlns:a16="http://schemas.microsoft.com/office/drawing/2014/main" id="{5BF1D5B4-E756-9946-9E03-F39AA48913AD}"/>
                  </a:ext>
                </a:extLst>
              </p:cNvPr>
              <p:cNvSpPr>
                <a:spLocks/>
              </p:cNvSpPr>
              <p:nvPr/>
            </p:nvSpPr>
            <p:spPr bwMode="auto">
              <a:xfrm>
                <a:off x="3110" y="2045"/>
                <a:ext cx="4" cy="9"/>
              </a:xfrm>
              <a:custGeom>
                <a:avLst/>
                <a:gdLst>
                  <a:gd name="T0" fmla="*/ 2 w 4"/>
                  <a:gd name="T1" fmla="*/ 9 h 9"/>
                  <a:gd name="T2" fmla="*/ 4 w 4"/>
                  <a:gd name="T3" fmla="*/ 7 h 9"/>
                  <a:gd name="T4" fmla="*/ 4 w 4"/>
                  <a:gd name="T5" fmla="*/ 2 h 9"/>
                  <a:gd name="T6" fmla="*/ 4 w 4"/>
                  <a:gd name="T7" fmla="*/ 0 h 9"/>
                  <a:gd name="T8" fmla="*/ 0 w 4"/>
                  <a:gd name="T9" fmla="*/ 0 h 9"/>
                  <a:gd name="T10" fmla="*/ 0 w 4"/>
                  <a:gd name="T11" fmla="*/ 2 h 9"/>
                  <a:gd name="T12" fmla="*/ 2 w 4"/>
                  <a:gd name="T13" fmla="*/ 5 h 9"/>
                  <a:gd name="T14" fmla="*/ 0 w 4"/>
                  <a:gd name="T15" fmla="*/ 7 h 9"/>
                  <a:gd name="T16" fmla="*/ 0 w 4"/>
                  <a:gd name="T17" fmla="*/ 9 h 9"/>
                  <a:gd name="T18" fmla="*/ 2 w 4"/>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2" y="9"/>
                    </a:moveTo>
                    <a:lnTo>
                      <a:pt x="4" y="7"/>
                    </a:lnTo>
                    <a:lnTo>
                      <a:pt x="4" y="2"/>
                    </a:lnTo>
                    <a:lnTo>
                      <a:pt x="4" y="0"/>
                    </a:lnTo>
                    <a:lnTo>
                      <a:pt x="0" y="0"/>
                    </a:lnTo>
                    <a:lnTo>
                      <a:pt x="0" y="2"/>
                    </a:lnTo>
                    <a:lnTo>
                      <a:pt x="2" y="5"/>
                    </a:lnTo>
                    <a:lnTo>
                      <a:pt x="0" y="7"/>
                    </a:lnTo>
                    <a:lnTo>
                      <a:pt x="0" y="9"/>
                    </a:lnTo>
                    <a:lnTo>
                      <a:pt x="2"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3" name="Freeform 1910">
                <a:extLst>
                  <a:ext uri="{FF2B5EF4-FFF2-40B4-BE49-F238E27FC236}">
                    <a16:creationId xmlns:a16="http://schemas.microsoft.com/office/drawing/2014/main" id="{F584E772-EEB3-DD44-A56B-FD24CC1C0097}"/>
                  </a:ext>
                </a:extLst>
              </p:cNvPr>
              <p:cNvSpPr>
                <a:spLocks/>
              </p:cNvSpPr>
              <p:nvPr/>
            </p:nvSpPr>
            <p:spPr bwMode="auto">
              <a:xfrm>
                <a:off x="3110" y="2045"/>
                <a:ext cx="4" cy="9"/>
              </a:xfrm>
              <a:custGeom>
                <a:avLst/>
                <a:gdLst>
                  <a:gd name="T0" fmla="*/ 2 w 4"/>
                  <a:gd name="T1" fmla="*/ 9 h 9"/>
                  <a:gd name="T2" fmla="*/ 4 w 4"/>
                  <a:gd name="T3" fmla="*/ 7 h 9"/>
                  <a:gd name="T4" fmla="*/ 4 w 4"/>
                  <a:gd name="T5" fmla="*/ 2 h 9"/>
                  <a:gd name="T6" fmla="*/ 4 w 4"/>
                  <a:gd name="T7" fmla="*/ 0 h 9"/>
                  <a:gd name="T8" fmla="*/ 0 w 4"/>
                  <a:gd name="T9" fmla="*/ 0 h 9"/>
                  <a:gd name="T10" fmla="*/ 0 w 4"/>
                  <a:gd name="T11" fmla="*/ 2 h 9"/>
                  <a:gd name="T12" fmla="*/ 2 w 4"/>
                  <a:gd name="T13" fmla="*/ 5 h 9"/>
                  <a:gd name="T14" fmla="*/ 0 w 4"/>
                  <a:gd name="T15" fmla="*/ 7 h 9"/>
                  <a:gd name="T16" fmla="*/ 0 w 4"/>
                  <a:gd name="T17" fmla="*/ 9 h 9"/>
                  <a:gd name="T18" fmla="*/ 2 w 4"/>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2" y="9"/>
                    </a:moveTo>
                    <a:lnTo>
                      <a:pt x="4" y="7"/>
                    </a:lnTo>
                    <a:lnTo>
                      <a:pt x="4" y="2"/>
                    </a:lnTo>
                    <a:lnTo>
                      <a:pt x="4" y="0"/>
                    </a:lnTo>
                    <a:lnTo>
                      <a:pt x="0" y="0"/>
                    </a:lnTo>
                    <a:lnTo>
                      <a:pt x="0" y="2"/>
                    </a:lnTo>
                    <a:lnTo>
                      <a:pt x="2" y="5"/>
                    </a:lnTo>
                    <a:lnTo>
                      <a:pt x="0" y="7"/>
                    </a:lnTo>
                    <a:lnTo>
                      <a:pt x="0" y="9"/>
                    </a:lnTo>
                    <a:lnTo>
                      <a:pt x="2"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4" name="Freeform 1911">
                <a:extLst>
                  <a:ext uri="{FF2B5EF4-FFF2-40B4-BE49-F238E27FC236}">
                    <a16:creationId xmlns:a16="http://schemas.microsoft.com/office/drawing/2014/main" id="{8C5CBD22-5CAD-FC4F-AC45-67E578DBB213}"/>
                  </a:ext>
                </a:extLst>
              </p:cNvPr>
              <p:cNvSpPr>
                <a:spLocks/>
              </p:cNvSpPr>
              <p:nvPr/>
            </p:nvSpPr>
            <p:spPr bwMode="auto">
              <a:xfrm>
                <a:off x="3141" y="2090"/>
                <a:ext cx="9" cy="10"/>
              </a:xfrm>
              <a:custGeom>
                <a:avLst/>
                <a:gdLst>
                  <a:gd name="T0" fmla="*/ 5 w 9"/>
                  <a:gd name="T1" fmla="*/ 7 h 10"/>
                  <a:gd name="T2" fmla="*/ 7 w 9"/>
                  <a:gd name="T3" fmla="*/ 7 h 10"/>
                  <a:gd name="T4" fmla="*/ 7 w 9"/>
                  <a:gd name="T5" fmla="*/ 5 h 10"/>
                  <a:gd name="T6" fmla="*/ 7 w 9"/>
                  <a:gd name="T7" fmla="*/ 3 h 10"/>
                  <a:gd name="T8" fmla="*/ 9 w 9"/>
                  <a:gd name="T9" fmla="*/ 0 h 10"/>
                  <a:gd name="T10" fmla="*/ 3 w 9"/>
                  <a:gd name="T11" fmla="*/ 1 h 10"/>
                  <a:gd name="T12" fmla="*/ 0 w 9"/>
                  <a:gd name="T13" fmla="*/ 5 h 10"/>
                  <a:gd name="T14" fmla="*/ 0 w 9"/>
                  <a:gd name="T15" fmla="*/ 7 h 10"/>
                  <a:gd name="T16" fmla="*/ 0 w 9"/>
                  <a:gd name="T17" fmla="*/ 10 h 10"/>
                  <a:gd name="T18" fmla="*/ 5 w 9"/>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5" y="7"/>
                    </a:moveTo>
                    <a:lnTo>
                      <a:pt x="7" y="7"/>
                    </a:lnTo>
                    <a:lnTo>
                      <a:pt x="7" y="5"/>
                    </a:lnTo>
                    <a:lnTo>
                      <a:pt x="7" y="3"/>
                    </a:lnTo>
                    <a:lnTo>
                      <a:pt x="9" y="0"/>
                    </a:lnTo>
                    <a:lnTo>
                      <a:pt x="3" y="1"/>
                    </a:lnTo>
                    <a:lnTo>
                      <a:pt x="0" y="5"/>
                    </a:lnTo>
                    <a:lnTo>
                      <a:pt x="0" y="7"/>
                    </a:lnTo>
                    <a:lnTo>
                      <a:pt x="0" y="10"/>
                    </a:lnTo>
                    <a:lnTo>
                      <a:pt x="5"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5" name="Freeform 1912">
                <a:extLst>
                  <a:ext uri="{FF2B5EF4-FFF2-40B4-BE49-F238E27FC236}">
                    <a16:creationId xmlns:a16="http://schemas.microsoft.com/office/drawing/2014/main" id="{AB1CCD4A-671B-9640-BC6F-619D38D0D568}"/>
                  </a:ext>
                </a:extLst>
              </p:cNvPr>
              <p:cNvSpPr>
                <a:spLocks/>
              </p:cNvSpPr>
              <p:nvPr/>
            </p:nvSpPr>
            <p:spPr bwMode="auto">
              <a:xfrm>
                <a:off x="3141" y="2090"/>
                <a:ext cx="9" cy="10"/>
              </a:xfrm>
              <a:custGeom>
                <a:avLst/>
                <a:gdLst>
                  <a:gd name="T0" fmla="*/ 5 w 9"/>
                  <a:gd name="T1" fmla="*/ 7 h 10"/>
                  <a:gd name="T2" fmla="*/ 7 w 9"/>
                  <a:gd name="T3" fmla="*/ 7 h 10"/>
                  <a:gd name="T4" fmla="*/ 7 w 9"/>
                  <a:gd name="T5" fmla="*/ 5 h 10"/>
                  <a:gd name="T6" fmla="*/ 7 w 9"/>
                  <a:gd name="T7" fmla="*/ 3 h 10"/>
                  <a:gd name="T8" fmla="*/ 9 w 9"/>
                  <a:gd name="T9" fmla="*/ 0 h 10"/>
                  <a:gd name="T10" fmla="*/ 3 w 9"/>
                  <a:gd name="T11" fmla="*/ 1 h 10"/>
                  <a:gd name="T12" fmla="*/ 0 w 9"/>
                  <a:gd name="T13" fmla="*/ 5 h 10"/>
                  <a:gd name="T14" fmla="*/ 0 w 9"/>
                  <a:gd name="T15" fmla="*/ 7 h 10"/>
                  <a:gd name="T16" fmla="*/ 0 w 9"/>
                  <a:gd name="T17" fmla="*/ 10 h 10"/>
                  <a:gd name="T18" fmla="*/ 5 w 9"/>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5" y="7"/>
                    </a:moveTo>
                    <a:lnTo>
                      <a:pt x="7" y="7"/>
                    </a:lnTo>
                    <a:lnTo>
                      <a:pt x="7" y="5"/>
                    </a:lnTo>
                    <a:lnTo>
                      <a:pt x="7" y="3"/>
                    </a:lnTo>
                    <a:lnTo>
                      <a:pt x="9" y="0"/>
                    </a:lnTo>
                    <a:lnTo>
                      <a:pt x="3" y="1"/>
                    </a:lnTo>
                    <a:lnTo>
                      <a:pt x="0" y="5"/>
                    </a:lnTo>
                    <a:lnTo>
                      <a:pt x="0" y="7"/>
                    </a:lnTo>
                    <a:lnTo>
                      <a:pt x="0" y="10"/>
                    </a:lnTo>
                    <a:lnTo>
                      <a:pt x="5"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6" name="Freeform 1913">
                <a:extLst>
                  <a:ext uri="{FF2B5EF4-FFF2-40B4-BE49-F238E27FC236}">
                    <a16:creationId xmlns:a16="http://schemas.microsoft.com/office/drawing/2014/main" id="{326E784D-1680-F545-B3FF-4865F7770695}"/>
                  </a:ext>
                </a:extLst>
              </p:cNvPr>
              <p:cNvSpPr>
                <a:spLocks/>
              </p:cNvSpPr>
              <p:nvPr/>
            </p:nvSpPr>
            <p:spPr bwMode="auto">
              <a:xfrm>
                <a:off x="3073" y="2106"/>
                <a:ext cx="44" cy="14"/>
              </a:xfrm>
              <a:custGeom>
                <a:avLst/>
                <a:gdLst>
                  <a:gd name="T0" fmla="*/ 25 w 44"/>
                  <a:gd name="T1" fmla="*/ 5 h 14"/>
                  <a:gd name="T2" fmla="*/ 21 w 44"/>
                  <a:gd name="T3" fmla="*/ 3 h 14"/>
                  <a:gd name="T4" fmla="*/ 12 w 44"/>
                  <a:gd name="T5" fmla="*/ 5 h 14"/>
                  <a:gd name="T6" fmla="*/ 11 w 44"/>
                  <a:gd name="T7" fmla="*/ 3 h 14"/>
                  <a:gd name="T8" fmla="*/ 11 w 44"/>
                  <a:gd name="T9" fmla="*/ 3 h 14"/>
                  <a:gd name="T10" fmla="*/ 11 w 44"/>
                  <a:gd name="T11" fmla="*/ 1 h 14"/>
                  <a:gd name="T12" fmla="*/ 9 w 44"/>
                  <a:gd name="T13" fmla="*/ 0 h 14"/>
                  <a:gd name="T14" fmla="*/ 7 w 44"/>
                  <a:gd name="T15" fmla="*/ 1 h 14"/>
                  <a:gd name="T16" fmla="*/ 3 w 44"/>
                  <a:gd name="T17" fmla="*/ 0 h 14"/>
                  <a:gd name="T18" fmla="*/ 3 w 44"/>
                  <a:gd name="T19" fmla="*/ 0 h 14"/>
                  <a:gd name="T20" fmla="*/ 2 w 44"/>
                  <a:gd name="T21" fmla="*/ 1 h 14"/>
                  <a:gd name="T22" fmla="*/ 2 w 44"/>
                  <a:gd name="T23" fmla="*/ 1 h 14"/>
                  <a:gd name="T24" fmla="*/ 0 w 44"/>
                  <a:gd name="T25" fmla="*/ 9 h 14"/>
                  <a:gd name="T26" fmla="*/ 11 w 44"/>
                  <a:gd name="T27" fmla="*/ 9 h 14"/>
                  <a:gd name="T28" fmla="*/ 14 w 44"/>
                  <a:gd name="T29" fmla="*/ 9 h 14"/>
                  <a:gd name="T30" fmla="*/ 16 w 44"/>
                  <a:gd name="T31" fmla="*/ 10 h 14"/>
                  <a:gd name="T32" fmla="*/ 19 w 44"/>
                  <a:gd name="T33" fmla="*/ 10 h 14"/>
                  <a:gd name="T34" fmla="*/ 19 w 44"/>
                  <a:gd name="T35" fmla="*/ 14 h 14"/>
                  <a:gd name="T36" fmla="*/ 39 w 44"/>
                  <a:gd name="T37" fmla="*/ 10 h 14"/>
                  <a:gd name="T38" fmla="*/ 41 w 44"/>
                  <a:gd name="T39" fmla="*/ 12 h 14"/>
                  <a:gd name="T40" fmla="*/ 44 w 44"/>
                  <a:gd name="T41" fmla="*/ 9 h 14"/>
                  <a:gd name="T42" fmla="*/ 44 w 44"/>
                  <a:gd name="T43" fmla="*/ 7 h 14"/>
                  <a:gd name="T44" fmla="*/ 39 w 44"/>
                  <a:gd name="T45" fmla="*/ 9 h 14"/>
                  <a:gd name="T46" fmla="*/ 36 w 44"/>
                  <a:gd name="T47" fmla="*/ 9 h 14"/>
                  <a:gd name="T48" fmla="*/ 34 w 44"/>
                  <a:gd name="T49" fmla="*/ 5 h 14"/>
                  <a:gd name="T50" fmla="*/ 27 w 44"/>
                  <a:gd name="T51" fmla="*/ 7 h 14"/>
                  <a:gd name="T52" fmla="*/ 25 w 44"/>
                  <a:gd name="T53" fmla="*/ 5 h 14"/>
                  <a:gd name="T54" fmla="*/ 25 w 44"/>
                  <a:gd name="T5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14">
                    <a:moveTo>
                      <a:pt x="25" y="5"/>
                    </a:moveTo>
                    <a:lnTo>
                      <a:pt x="21" y="3"/>
                    </a:lnTo>
                    <a:lnTo>
                      <a:pt x="12" y="5"/>
                    </a:lnTo>
                    <a:lnTo>
                      <a:pt x="11" y="3"/>
                    </a:lnTo>
                    <a:lnTo>
                      <a:pt x="11" y="3"/>
                    </a:lnTo>
                    <a:lnTo>
                      <a:pt x="11" y="1"/>
                    </a:lnTo>
                    <a:lnTo>
                      <a:pt x="9" y="0"/>
                    </a:lnTo>
                    <a:lnTo>
                      <a:pt x="7" y="1"/>
                    </a:lnTo>
                    <a:lnTo>
                      <a:pt x="3" y="0"/>
                    </a:lnTo>
                    <a:lnTo>
                      <a:pt x="3" y="0"/>
                    </a:lnTo>
                    <a:lnTo>
                      <a:pt x="2" y="1"/>
                    </a:lnTo>
                    <a:lnTo>
                      <a:pt x="2" y="1"/>
                    </a:lnTo>
                    <a:lnTo>
                      <a:pt x="0" y="9"/>
                    </a:lnTo>
                    <a:lnTo>
                      <a:pt x="11" y="9"/>
                    </a:lnTo>
                    <a:lnTo>
                      <a:pt x="14" y="9"/>
                    </a:lnTo>
                    <a:lnTo>
                      <a:pt x="16" y="10"/>
                    </a:lnTo>
                    <a:lnTo>
                      <a:pt x="19" y="10"/>
                    </a:lnTo>
                    <a:lnTo>
                      <a:pt x="19" y="14"/>
                    </a:lnTo>
                    <a:lnTo>
                      <a:pt x="39" y="10"/>
                    </a:lnTo>
                    <a:lnTo>
                      <a:pt x="41" y="12"/>
                    </a:lnTo>
                    <a:lnTo>
                      <a:pt x="44" y="9"/>
                    </a:lnTo>
                    <a:lnTo>
                      <a:pt x="44" y="7"/>
                    </a:lnTo>
                    <a:lnTo>
                      <a:pt x="39" y="9"/>
                    </a:lnTo>
                    <a:lnTo>
                      <a:pt x="36" y="9"/>
                    </a:lnTo>
                    <a:lnTo>
                      <a:pt x="34" y="5"/>
                    </a:lnTo>
                    <a:lnTo>
                      <a:pt x="27" y="7"/>
                    </a:lnTo>
                    <a:lnTo>
                      <a:pt x="25" y="5"/>
                    </a:lnTo>
                    <a:lnTo>
                      <a:pt x="25"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7" name="Freeform 1914">
                <a:extLst>
                  <a:ext uri="{FF2B5EF4-FFF2-40B4-BE49-F238E27FC236}">
                    <a16:creationId xmlns:a16="http://schemas.microsoft.com/office/drawing/2014/main" id="{6BC51567-7E32-AE46-936E-2CF29007C2AD}"/>
                  </a:ext>
                </a:extLst>
              </p:cNvPr>
              <p:cNvSpPr>
                <a:spLocks/>
              </p:cNvSpPr>
              <p:nvPr/>
            </p:nvSpPr>
            <p:spPr bwMode="auto">
              <a:xfrm>
                <a:off x="3073" y="2106"/>
                <a:ext cx="44" cy="14"/>
              </a:xfrm>
              <a:custGeom>
                <a:avLst/>
                <a:gdLst>
                  <a:gd name="T0" fmla="*/ 25 w 44"/>
                  <a:gd name="T1" fmla="*/ 5 h 14"/>
                  <a:gd name="T2" fmla="*/ 21 w 44"/>
                  <a:gd name="T3" fmla="*/ 3 h 14"/>
                  <a:gd name="T4" fmla="*/ 12 w 44"/>
                  <a:gd name="T5" fmla="*/ 5 h 14"/>
                  <a:gd name="T6" fmla="*/ 11 w 44"/>
                  <a:gd name="T7" fmla="*/ 3 h 14"/>
                  <a:gd name="T8" fmla="*/ 11 w 44"/>
                  <a:gd name="T9" fmla="*/ 3 h 14"/>
                  <a:gd name="T10" fmla="*/ 11 w 44"/>
                  <a:gd name="T11" fmla="*/ 1 h 14"/>
                  <a:gd name="T12" fmla="*/ 9 w 44"/>
                  <a:gd name="T13" fmla="*/ 0 h 14"/>
                  <a:gd name="T14" fmla="*/ 7 w 44"/>
                  <a:gd name="T15" fmla="*/ 1 h 14"/>
                  <a:gd name="T16" fmla="*/ 3 w 44"/>
                  <a:gd name="T17" fmla="*/ 0 h 14"/>
                  <a:gd name="T18" fmla="*/ 3 w 44"/>
                  <a:gd name="T19" fmla="*/ 0 h 14"/>
                  <a:gd name="T20" fmla="*/ 2 w 44"/>
                  <a:gd name="T21" fmla="*/ 1 h 14"/>
                  <a:gd name="T22" fmla="*/ 2 w 44"/>
                  <a:gd name="T23" fmla="*/ 1 h 14"/>
                  <a:gd name="T24" fmla="*/ 0 w 44"/>
                  <a:gd name="T25" fmla="*/ 9 h 14"/>
                  <a:gd name="T26" fmla="*/ 11 w 44"/>
                  <a:gd name="T27" fmla="*/ 9 h 14"/>
                  <a:gd name="T28" fmla="*/ 14 w 44"/>
                  <a:gd name="T29" fmla="*/ 9 h 14"/>
                  <a:gd name="T30" fmla="*/ 16 w 44"/>
                  <a:gd name="T31" fmla="*/ 10 h 14"/>
                  <a:gd name="T32" fmla="*/ 19 w 44"/>
                  <a:gd name="T33" fmla="*/ 10 h 14"/>
                  <a:gd name="T34" fmla="*/ 19 w 44"/>
                  <a:gd name="T35" fmla="*/ 14 h 14"/>
                  <a:gd name="T36" fmla="*/ 39 w 44"/>
                  <a:gd name="T37" fmla="*/ 10 h 14"/>
                  <a:gd name="T38" fmla="*/ 41 w 44"/>
                  <a:gd name="T39" fmla="*/ 12 h 14"/>
                  <a:gd name="T40" fmla="*/ 44 w 44"/>
                  <a:gd name="T41" fmla="*/ 9 h 14"/>
                  <a:gd name="T42" fmla="*/ 44 w 44"/>
                  <a:gd name="T43" fmla="*/ 7 h 14"/>
                  <a:gd name="T44" fmla="*/ 39 w 44"/>
                  <a:gd name="T45" fmla="*/ 9 h 14"/>
                  <a:gd name="T46" fmla="*/ 36 w 44"/>
                  <a:gd name="T47" fmla="*/ 9 h 14"/>
                  <a:gd name="T48" fmla="*/ 34 w 44"/>
                  <a:gd name="T49" fmla="*/ 5 h 14"/>
                  <a:gd name="T50" fmla="*/ 27 w 44"/>
                  <a:gd name="T51" fmla="*/ 7 h 14"/>
                  <a:gd name="T52" fmla="*/ 25 w 44"/>
                  <a:gd name="T53" fmla="*/ 5 h 14"/>
                  <a:gd name="T54" fmla="*/ 25 w 44"/>
                  <a:gd name="T5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14">
                    <a:moveTo>
                      <a:pt x="25" y="5"/>
                    </a:moveTo>
                    <a:lnTo>
                      <a:pt x="21" y="3"/>
                    </a:lnTo>
                    <a:lnTo>
                      <a:pt x="12" y="5"/>
                    </a:lnTo>
                    <a:lnTo>
                      <a:pt x="11" y="3"/>
                    </a:lnTo>
                    <a:lnTo>
                      <a:pt x="11" y="3"/>
                    </a:lnTo>
                    <a:lnTo>
                      <a:pt x="11" y="1"/>
                    </a:lnTo>
                    <a:lnTo>
                      <a:pt x="9" y="0"/>
                    </a:lnTo>
                    <a:lnTo>
                      <a:pt x="7" y="1"/>
                    </a:lnTo>
                    <a:lnTo>
                      <a:pt x="3" y="0"/>
                    </a:lnTo>
                    <a:lnTo>
                      <a:pt x="3" y="0"/>
                    </a:lnTo>
                    <a:lnTo>
                      <a:pt x="2" y="1"/>
                    </a:lnTo>
                    <a:lnTo>
                      <a:pt x="2" y="1"/>
                    </a:lnTo>
                    <a:lnTo>
                      <a:pt x="0" y="9"/>
                    </a:lnTo>
                    <a:lnTo>
                      <a:pt x="11" y="9"/>
                    </a:lnTo>
                    <a:lnTo>
                      <a:pt x="14" y="9"/>
                    </a:lnTo>
                    <a:lnTo>
                      <a:pt x="16" y="10"/>
                    </a:lnTo>
                    <a:lnTo>
                      <a:pt x="19" y="10"/>
                    </a:lnTo>
                    <a:lnTo>
                      <a:pt x="19" y="14"/>
                    </a:lnTo>
                    <a:lnTo>
                      <a:pt x="39" y="10"/>
                    </a:lnTo>
                    <a:lnTo>
                      <a:pt x="41" y="12"/>
                    </a:lnTo>
                    <a:lnTo>
                      <a:pt x="44" y="9"/>
                    </a:lnTo>
                    <a:lnTo>
                      <a:pt x="44" y="7"/>
                    </a:lnTo>
                    <a:lnTo>
                      <a:pt x="39" y="9"/>
                    </a:lnTo>
                    <a:lnTo>
                      <a:pt x="36" y="9"/>
                    </a:lnTo>
                    <a:lnTo>
                      <a:pt x="34" y="5"/>
                    </a:lnTo>
                    <a:lnTo>
                      <a:pt x="27" y="7"/>
                    </a:lnTo>
                    <a:lnTo>
                      <a:pt x="25" y="5"/>
                    </a:lnTo>
                    <a:lnTo>
                      <a:pt x="25"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8" name="Freeform 1915">
                <a:extLst>
                  <a:ext uri="{FF2B5EF4-FFF2-40B4-BE49-F238E27FC236}">
                    <a16:creationId xmlns:a16="http://schemas.microsoft.com/office/drawing/2014/main" id="{26744886-5823-674E-A5B5-8B3DE5D7C7F4}"/>
                  </a:ext>
                </a:extLst>
              </p:cNvPr>
              <p:cNvSpPr>
                <a:spLocks/>
              </p:cNvSpPr>
              <p:nvPr/>
            </p:nvSpPr>
            <p:spPr bwMode="auto">
              <a:xfrm>
                <a:off x="3091" y="2059"/>
                <a:ext cx="5" cy="6"/>
              </a:xfrm>
              <a:custGeom>
                <a:avLst/>
                <a:gdLst>
                  <a:gd name="T0" fmla="*/ 5 w 5"/>
                  <a:gd name="T1" fmla="*/ 6 h 6"/>
                  <a:gd name="T2" fmla="*/ 5 w 5"/>
                  <a:gd name="T3" fmla="*/ 6 h 6"/>
                  <a:gd name="T4" fmla="*/ 5 w 5"/>
                  <a:gd name="T5" fmla="*/ 4 h 6"/>
                  <a:gd name="T6" fmla="*/ 5 w 5"/>
                  <a:gd name="T7" fmla="*/ 2 h 6"/>
                  <a:gd name="T8" fmla="*/ 3 w 5"/>
                  <a:gd name="T9" fmla="*/ 0 h 6"/>
                  <a:gd name="T10" fmla="*/ 1 w 5"/>
                  <a:gd name="T11" fmla="*/ 0 h 6"/>
                  <a:gd name="T12" fmla="*/ 0 w 5"/>
                  <a:gd name="T13" fmla="*/ 2 h 6"/>
                  <a:gd name="T14" fmla="*/ 1 w 5"/>
                  <a:gd name="T15" fmla="*/ 4 h 6"/>
                  <a:gd name="T16" fmla="*/ 3 w 5"/>
                  <a:gd name="T17" fmla="*/ 6 h 6"/>
                  <a:gd name="T18" fmla="*/ 5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5" y="6"/>
                    </a:moveTo>
                    <a:lnTo>
                      <a:pt x="5" y="6"/>
                    </a:lnTo>
                    <a:lnTo>
                      <a:pt x="5" y="4"/>
                    </a:lnTo>
                    <a:lnTo>
                      <a:pt x="5" y="2"/>
                    </a:lnTo>
                    <a:lnTo>
                      <a:pt x="3" y="0"/>
                    </a:lnTo>
                    <a:lnTo>
                      <a:pt x="1" y="0"/>
                    </a:lnTo>
                    <a:lnTo>
                      <a:pt x="0" y="2"/>
                    </a:lnTo>
                    <a:lnTo>
                      <a:pt x="1" y="4"/>
                    </a:lnTo>
                    <a:lnTo>
                      <a:pt x="3" y="6"/>
                    </a:lnTo>
                    <a:lnTo>
                      <a:pt x="5"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79" name="Freeform 1916">
                <a:extLst>
                  <a:ext uri="{FF2B5EF4-FFF2-40B4-BE49-F238E27FC236}">
                    <a16:creationId xmlns:a16="http://schemas.microsoft.com/office/drawing/2014/main" id="{8C990D74-DEBA-3243-A9DB-30FFF2672338}"/>
                  </a:ext>
                </a:extLst>
              </p:cNvPr>
              <p:cNvSpPr>
                <a:spLocks/>
              </p:cNvSpPr>
              <p:nvPr/>
            </p:nvSpPr>
            <p:spPr bwMode="auto">
              <a:xfrm>
                <a:off x="3091" y="2059"/>
                <a:ext cx="5" cy="6"/>
              </a:xfrm>
              <a:custGeom>
                <a:avLst/>
                <a:gdLst>
                  <a:gd name="T0" fmla="*/ 5 w 5"/>
                  <a:gd name="T1" fmla="*/ 6 h 6"/>
                  <a:gd name="T2" fmla="*/ 5 w 5"/>
                  <a:gd name="T3" fmla="*/ 6 h 6"/>
                  <a:gd name="T4" fmla="*/ 5 w 5"/>
                  <a:gd name="T5" fmla="*/ 4 h 6"/>
                  <a:gd name="T6" fmla="*/ 5 w 5"/>
                  <a:gd name="T7" fmla="*/ 2 h 6"/>
                  <a:gd name="T8" fmla="*/ 3 w 5"/>
                  <a:gd name="T9" fmla="*/ 0 h 6"/>
                  <a:gd name="T10" fmla="*/ 1 w 5"/>
                  <a:gd name="T11" fmla="*/ 0 h 6"/>
                  <a:gd name="T12" fmla="*/ 0 w 5"/>
                  <a:gd name="T13" fmla="*/ 2 h 6"/>
                  <a:gd name="T14" fmla="*/ 1 w 5"/>
                  <a:gd name="T15" fmla="*/ 4 h 6"/>
                  <a:gd name="T16" fmla="*/ 3 w 5"/>
                  <a:gd name="T17" fmla="*/ 6 h 6"/>
                  <a:gd name="T18" fmla="*/ 5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5" y="6"/>
                    </a:moveTo>
                    <a:lnTo>
                      <a:pt x="5" y="6"/>
                    </a:lnTo>
                    <a:lnTo>
                      <a:pt x="5" y="4"/>
                    </a:lnTo>
                    <a:lnTo>
                      <a:pt x="5" y="2"/>
                    </a:lnTo>
                    <a:lnTo>
                      <a:pt x="3" y="0"/>
                    </a:lnTo>
                    <a:lnTo>
                      <a:pt x="1" y="0"/>
                    </a:lnTo>
                    <a:lnTo>
                      <a:pt x="0" y="2"/>
                    </a:lnTo>
                    <a:lnTo>
                      <a:pt x="1" y="4"/>
                    </a:lnTo>
                    <a:lnTo>
                      <a:pt x="3" y="6"/>
                    </a:lnTo>
                    <a:lnTo>
                      <a:pt x="5"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0" name="Freeform 1917">
                <a:extLst>
                  <a:ext uri="{FF2B5EF4-FFF2-40B4-BE49-F238E27FC236}">
                    <a16:creationId xmlns:a16="http://schemas.microsoft.com/office/drawing/2014/main" id="{0A8B9C43-AC98-4A48-9AB3-94CF1A299573}"/>
                  </a:ext>
                </a:extLst>
              </p:cNvPr>
              <p:cNvSpPr>
                <a:spLocks/>
              </p:cNvSpPr>
              <p:nvPr/>
            </p:nvSpPr>
            <p:spPr bwMode="auto">
              <a:xfrm>
                <a:off x="3103" y="2075"/>
                <a:ext cx="2" cy="6"/>
              </a:xfrm>
              <a:custGeom>
                <a:avLst/>
                <a:gdLst>
                  <a:gd name="T0" fmla="*/ 0 w 2"/>
                  <a:gd name="T1" fmla="*/ 6 h 6"/>
                  <a:gd name="T2" fmla="*/ 2 w 2"/>
                  <a:gd name="T3" fmla="*/ 6 h 6"/>
                  <a:gd name="T4" fmla="*/ 2 w 2"/>
                  <a:gd name="T5" fmla="*/ 0 h 6"/>
                  <a:gd name="T6" fmla="*/ 0 w 2"/>
                  <a:gd name="T7" fmla="*/ 0 h 6"/>
                  <a:gd name="T8" fmla="*/ 0 w 2"/>
                  <a:gd name="T9" fmla="*/ 2 h 6"/>
                  <a:gd name="T10" fmla="*/ 0 w 2"/>
                  <a:gd name="T11" fmla="*/ 4 h 6"/>
                  <a:gd name="T12" fmla="*/ 0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6"/>
                    </a:moveTo>
                    <a:lnTo>
                      <a:pt x="2" y="6"/>
                    </a:lnTo>
                    <a:lnTo>
                      <a:pt x="2" y="0"/>
                    </a:lnTo>
                    <a:lnTo>
                      <a:pt x="0" y="0"/>
                    </a:lnTo>
                    <a:lnTo>
                      <a:pt x="0" y="2"/>
                    </a:lnTo>
                    <a:lnTo>
                      <a:pt x="0" y="4"/>
                    </a:lnTo>
                    <a:lnTo>
                      <a:pt x="0"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1" name="Freeform 1918">
                <a:extLst>
                  <a:ext uri="{FF2B5EF4-FFF2-40B4-BE49-F238E27FC236}">
                    <a16:creationId xmlns:a16="http://schemas.microsoft.com/office/drawing/2014/main" id="{498F821D-C2C0-6348-A5B4-3A4784D0E3F5}"/>
                  </a:ext>
                </a:extLst>
              </p:cNvPr>
              <p:cNvSpPr>
                <a:spLocks/>
              </p:cNvSpPr>
              <p:nvPr/>
            </p:nvSpPr>
            <p:spPr bwMode="auto">
              <a:xfrm>
                <a:off x="3103" y="2075"/>
                <a:ext cx="2" cy="6"/>
              </a:xfrm>
              <a:custGeom>
                <a:avLst/>
                <a:gdLst>
                  <a:gd name="T0" fmla="*/ 0 w 2"/>
                  <a:gd name="T1" fmla="*/ 6 h 6"/>
                  <a:gd name="T2" fmla="*/ 2 w 2"/>
                  <a:gd name="T3" fmla="*/ 6 h 6"/>
                  <a:gd name="T4" fmla="*/ 2 w 2"/>
                  <a:gd name="T5" fmla="*/ 0 h 6"/>
                  <a:gd name="T6" fmla="*/ 0 w 2"/>
                  <a:gd name="T7" fmla="*/ 0 h 6"/>
                  <a:gd name="T8" fmla="*/ 0 w 2"/>
                  <a:gd name="T9" fmla="*/ 2 h 6"/>
                  <a:gd name="T10" fmla="*/ 0 w 2"/>
                  <a:gd name="T11" fmla="*/ 4 h 6"/>
                  <a:gd name="T12" fmla="*/ 0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6"/>
                    </a:moveTo>
                    <a:lnTo>
                      <a:pt x="2" y="6"/>
                    </a:lnTo>
                    <a:lnTo>
                      <a:pt x="2" y="0"/>
                    </a:lnTo>
                    <a:lnTo>
                      <a:pt x="0" y="0"/>
                    </a:lnTo>
                    <a:lnTo>
                      <a:pt x="0" y="2"/>
                    </a:lnTo>
                    <a:lnTo>
                      <a:pt x="0" y="4"/>
                    </a:lnTo>
                    <a:lnTo>
                      <a:pt x="0"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2" name="Freeform 1919">
                <a:extLst>
                  <a:ext uri="{FF2B5EF4-FFF2-40B4-BE49-F238E27FC236}">
                    <a16:creationId xmlns:a16="http://schemas.microsoft.com/office/drawing/2014/main" id="{1E63680B-7143-9446-B6C0-0071B2D70972}"/>
                  </a:ext>
                </a:extLst>
              </p:cNvPr>
              <p:cNvSpPr>
                <a:spLocks/>
              </p:cNvSpPr>
              <p:nvPr/>
            </p:nvSpPr>
            <p:spPr bwMode="auto">
              <a:xfrm>
                <a:off x="3034" y="2052"/>
                <a:ext cx="37" cy="38"/>
              </a:xfrm>
              <a:custGeom>
                <a:avLst/>
                <a:gdLst>
                  <a:gd name="T0" fmla="*/ 16 w 37"/>
                  <a:gd name="T1" fmla="*/ 0 h 38"/>
                  <a:gd name="T2" fmla="*/ 10 w 37"/>
                  <a:gd name="T3" fmla="*/ 0 h 38"/>
                  <a:gd name="T4" fmla="*/ 7 w 37"/>
                  <a:gd name="T5" fmla="*/ 4 h 38"/>
                  <a:gd name="T6" fmla="*/ 5 w 37"/>
                  <a:gd name="T7" fmla="*/ 2 h 38"/>
                  <a:gd name="T8" fmla="*/ 1 w 37"/>
                  <a:gd name="T9" fmla="*/ 7 h 38"/>
                  <a:gd name="T10" fmla="*/ 0 w 37"/>
                  <a:gd name="T11" fmla="*/ 11 h 38"/>
                  <a:gd name="T12" fmla="*/ 3 w 37"/>
                  <a:gd name="T13" fmla="*/ 14 h 38"/>
                  <a:gd name="T14" fmla="*/ 7 w 37"/>
                  <a:gd name="T15" fmla="*/ 16 h 38"/>
                  <a:gd name="T16" fmla="*/ 8 w 37"/>
                  <a:gd name="T17" fmla="*/ 20 h 38"/>
                  <a:gd name="T18" fmla="*/ 7 w 37"/>
                  <a:gd name="T19" fmla="*/ 25 h 38"/>
                  <a:gd name="T20" fmla="*/ 8 w 37"/>
                  <a:gd name="T21" fmla="*/ 29 h 38"/>
                  <a:gd name="T22" fmla="*/ 10 w 37"/>
                  <a:gd name="T23" fmla="*/ 30 h 38"/>
                  <a:gd name="T24" fmla="*/ 12 w 37"/>
                  <a:gd name="T25" fmla="*/ 32 h 38"/>
                  <a:gd name="T26" fmla="*/ 12 w 37"/>
                  <a:gd name="T27" fmla="*/ 29 h 38"/>
                  <a:gd name="T28" fmla="*/ 14 w 37"/>
                  <a:gd name="T29" fmla="*/ 25 h 38"/>
                  <a:gd name="T30" fmla="*/ 16 w 37"/>
                  <a:gd name="T31" fmla="*/ 29 h 38"/>
                  <a:gd name="T32" fmla="*/ 17 w 37"/>
                  <a:gd name="T33" fmla="*/ 30 h 38"/>
                  <a:gd name="T34" fmla="*/ 19 w 37"/>
                  <a:gd name="T35" fmla="*/ 38 h 38"/>
                  <a:gd name="T36" fmla="*/ 21 w 37"/>
                  <a:gd name="T37" fmla="*/ 38 h 38"/>
                  <a:gd name="T38" fmla="*/ 23 w 37"/>
                  <a:gd name="T39" fmla="*/ 32 h 38"/>
                  <a:gd name="T40" fmla="*/ 25 w 37"/>
                  <a:gd name="T41" fmla="*/ 30 h 38"/>
                  <a:gd name="T42" fmla="*/ 26 w 37"/>
                  <a:gd name="T43" fmla="*/ 34 h 38"/>
                  <a:gd name="T44" fmla="*/ 30 w 37"/>
                  <a:gd name="T45" fmla="*/ 36 h 38"/>
                  <a:gd name="T46" fmla="*/ 32 w 37"/>
                  <a:gd name="T47" fmla="*/ 38 h 38"/>
                  <a:gd name="T48" fmla="*/ 30 w 37"/>
                  <a:gd name="T49" fmla="*/ 23 h 38"/>
                  <a:gd name="T50" fmla="*/ 26 w 37"/>
                  <a:gd name="T51" fmla="*/ 20 h 38"/>
                  <a:gd name="T52" fmla="*/ 26 w 37"/>
                  <a:gd name="T53" fmla="*/ 16 h 38"/>
                  <a:gd name="T54" fmla="*/ 32 w 37"/>
                  <a:gd name="T55" fmla="*/ 20 h 38"/>
                  <a:gd name="T56" fmla="*/ 32 w 37"/>
                  <a:gd name="T57" fmla="*/ 22 h 38"/>
                  <a:gd name="T58" fmla="*/ 33 w 37"/>
                  <a:gd name="T59" fmla="*/ 20 h 38"/>
                  <a:gd name="T60" fmla="*/ 35 w 37"/>
                  <a:gd name="T61" fmla="*/ 18 h 38"/>
                  <a:gd name="T62" fmla="*/ 37 w 37"/>
                  <a:gd name="T63" fmla="*/ 18 h 38"/>
                  <a:gd name="T64" fmla="*/ 37 w 37"/>
                  <a:gd name="T65" fmla="*/ 16 h 38"/>
                  <a:gd name="T66" fmla="*/ 33 w 37"/>
                  <a:gd name="T67" fmla="*/ 14 h 38"/>
                  <a:gd name="T68" fmla="*/ 32 w 37"/>
                  <a:gd name="T69" fmla="*/ 9 h 38"/>
                  <a:gd name="T70" fmla="*/ 32 w 37"/>
                  <a:gd name="T71" fmla="*/ 7 h 38"/>
                  <a:gd name="T72" fmla="*/ 19 w 37"/>
                  <a:gd name="T73" fmla="*/ 2 h 38"/>
                  <a:gd name="T74" fmla="*/ 17 w 37"/>
                  <a:gd name="T75" fmla="*/ 2 h 38"/>
                  <a:gd name="T76" fmla="*/ 16 w 37"/>
                  <a:gd name="T7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8">
                    <a:moveTo>
                      <a:pt x="16" y="0"/>
                    </a:moveTo>
                    <a:lnTo>
                      <a:pt x="10" y="0"/>
                    </a:lnTo>
                    <a:lnTo>
                      <a:pt x="7" y="4"/>
                    </a:lnTo>
                    <a:lnTo>
                      <a:pt x="5" y="2"/>
                    </a:lnTo>
                    <a:lnTo>
                      <a:pt x="1" y="7"/>
                    </a:lnTo>
                    <a:lnTo>
                      <a:pt x="0" y="11"/>
                    </a:lnTo>
                    <a:lnTo>
                      <a:pt x="3" y="14"/>
                    </a:lnTo>
                    <a:lnTo>
                      <a:pt x="7" y="16"/>
                    </a:lnTo>
                    <a:lnTo>
                      <a:pt x="8" y="20"/>
                    </a:lnTo>
                    <a:lnTo>
                      <a:pt x="7" y="25"/>
                    </a:lnTo>
                    <a:lnTo>
                      <a:pt x="8" y="29"/>
                    </a:lnTo>
                    <a:lnTo>
                      <a:pt x="10" y="30"/>
                    </a:lnTo>
                    <a:lnTo>
                      <a:pt x="12" y="32"/>
                    </a:lnTo>
                    <a:lnTo>
                      <a:pt x="12" y="29"/>
                    </a:lnTo>
                    <a:lnTo>
                      <a:pt x="14" y="25"/>
                    </a:lnTo>
                    <a:lnTo>
                      <a:pt x="16" y="29"/>
                    </a:lnTo>
                    <a:lnTo>
                      <a:pt x="17" y="30"/>
                    </a:lnTo>
                    <a:lnTo>
                      <a:pt x="19" y="38"/>
                    </a:lnTo>
                    <a:lnTo>
                      <a:pt x="21" y="38"/>
                    </a:lnTo>
                    <a:lnTo>
                      <a:pt x="23" y="32"/>
                    </a:lnTo>
                    <a:lnTo>
                      <a:pt x="25" y="30"/>
                    </a:lnTo>
                    <a:lnTo>
                      <a:pt x="26" y="34"/>
                    </a:lnTo>
                    <a:lnTo>
                      <a:pt x="30" y="36"/>
                    </a:lnTo>
                    <a:lnTo>
                      <a:pt x="32" y="38"/>
                    </a:lnTo>
                    <a:lnTo>
                      <a:pt x="30" y="23"/>
                    </a:lnTo>
                    <a:lnTo>
                      <a:pt x="26" y="20"/>
                    </a:lnTo>
                    <a:lnTo>
                      <a:pt x="26" y="16"/>
                    </a:lnTo>
                    <a:lnTo>
                      <a:pt x="32" y="20"/>
                    </a:lnTo>
                    <a:lnTo>
                      <a:pt x="32" y="22"/>
                    </a:lnTo>
                    <a:lnTo>
                      <a:pt x="33" y="20"/>
                    </a:lnTo>
                    <a:lnTo>
                      <a:pt x="35" y="18"/>
                    </a:lnTo>
                    <a:lnTo>
                      <a:pt x="37" y="18"/>
                    </a:lnTo>
                    <a:lnTo>
                      <a:pt x="37" y="16"/>
                    </a:lnTo>
                    <a:lnTo>
                      <a:pt x="33" y="14"/>
                    </a:lnTo>
                    <a:lnTo>
                      <a:pt x="32" y="9"/>
                    </a:lnTo>
                    <a:lnTo>
                      <a:pt x="32" y="7"/>
                    </a:lnTo>
                    <a:lnTo>
                      <a:pt x="19" y="2"/>
                    </a:lnTo>
                    <a:lnTo>
                      <a:pt x="17" y="2"/>
                    </a:lnTo>
                    <a:lnTo>
                      <a:pt x="1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3" name="Freeform 1920">
                <a:extLst>
                  <a:ext uri="{FF2B5EF4-FFF2-40B4-BE49-F238E27FC236}">
                    <a16:creationId xmlns:a16="http://schemas.microsoft.com/office/drawing/2014/main" id="{210675EA-D0FD-4E43-B116-D94357B0EE0D}"/>
                  </a:ext>
                </a:extLst>
              </p:cNvPr>
              <p:cNvSpPr>
                <a:spLocks/>
              </p:cNvSpPr>
              <p:nvPr/>
            </p:nvSpPr>
            <p:spPr bwMode="auto">
              <a:xfrm>
                <a:off x="3034" y="2052"/>
                <a:ext cx="37" cy="38"/>
              </a:xfrm>
              <a:custGeom>
                <a:avLst/>
                <a:gdLst>
                  <a:gd name="T0" fmla="*/ 16 w 37"/>
                  <a:gd name="T1" fmla="*/ 0 h 38"/>
                  <a:gd name="T2" fmla="*/ 10 w 37"/>
                  <a:gd name="T3" fmla="*/ 0 h 38"/>
                  <a:gd name="T4" fmla="*/ 7 w 37"/>
                  <a:gd name="T5" fmla="*/ 4 h 38"/>
                  <a:gd name="T6" fmla="*/ 5 w 37"/>
                  <a:gd name="T7" fmla="*/ 2 h 38"/>
                  <a:gd name="T8" fmla="*/ 1 w 37"/>
                  <a:gd name="T9" fmla="*/ 7 h 38"/>
                  <a:gd name="T10" fmla="*/ 0 w 37"/>
                  <a:gd name="T11" fmla="*/ 11 h 38"/>
                  <a:gd name="T12" fmla="*/ 3 w 37"/>
                  <a:gd name="T13" fmla="*/ 14 h 38"/>
                  <a:gd name="T14" fmla="*/ 7 w 37"/>
                  <a:gd name="T15" fmla="*/ 16 h 38"/>
                  <a:gd name="T16" fmla="*/ 8 w 37"/>
                  <a:gd name="T17" fmla="*/ 20 h 38"/>
                  <a:gd name="T18" fmla="*/ 7 w 37"/>
                  <a:gd name="T19" fmla="*/ 25 h 38"/>
                  <a:gd name="T20" fmla="*/ 8 w 37"/>
                  <a:gd name="T21" fmla="*/ 29 h 38"/>
                  <a:gd name="T22" fmla="*/ 10 w 37"/>
                  <a:gd name="T23" fmla="*/ 30 h 38"/>
                  <a:gd name="T24" fmla="*/ 12 w 37"/>
                  <a:gd name="T25" fmla="*/ 32 h 38"/>
                  <a:gd name="T26" fmla="*/ 12 w 37"/>
                  <a:gd name="T27" fmla="*/ 29 h 38"/>
                  <a:gd name="T28" fmla="*/ 14 w 37"/>
                  <a:gd name="T29" fmla="*/ 25 h 38"/>
                  <a:gd name="T30" fmla="*/ 16 w 37"/>
                  <a:gd name="T31" fmla="*/ 29 h 38"/>
                  <a:gd name="T32" fmla="*/ 17 w 37"/>
                  <a:gd name="T33" fmla="*/ 30 h 38"/>
                  <a:gd name="T34" fmla="*/ 19 w 37"/>
                  <a:gd name="T35" fmla="*/ 38 h 38"/>
                  <a:gd name="T36" fmla="*/ 21 w 37"/>
                  <a:gd name="T37" fmla="*/ 38 h 38"/>
                  <a:gd name="T38" fmla="*/ 23 w 37"/>
                  <a:gd name="T39" fmla="*/ 32 h 38"/>
                  <a:gd name="T40" fmla="*/ 25 w 37"/>
                  <a:gd name="T41" fmla="*/ 30 h 38"/>
                  <a:gd name="T42" fmla="*/ 26 w 37"/>
                  <a:gd name="T43" fmla="*/ 34 h 38"/>
                  <a:gd name="T44" fmla="*/ 30 w 37"/>
                  <a:gd name="T45" fmla="*/ 36 h 38"/>
                  <a:gd name="T46" fmla="*/ 32 w 37"/>
                  <a:gd name="T47" fmla="*/ 38 h 38"/>
                  <a:gd name="T48" fmla="*/ 30 w 37"/>
                  <a:gd name="T49" fmla="*/ 23 h 38"/>
                  <a:gd name="T50" fmla="*/ 26 w 37"/>
                  <a:gd name="T51" fmla="*/ 20 h 38"/>
                  <a:gd name="T52" fmla="*/ 26 w 37"/>
                  <a:gd name="T53" fmla="*/ 16 h 38"/>
                  <a:gd name="T54" fmla="*/ 32 w 37"/>
                  <a:gd name="T55" fmla="*/ 20 h 38"/>
                  <a:gd name="T56" fmla="*/ 32 w 37"/>
                  <a:gd name="T57" fmla="*/ 22 h 38"/>
                  <a:gd name="T58" fmla="*/ 33 w 37"/>
                  <a:gd name="T59" fmla="*/ 20 h 38"/>
                  <a:gd name="T60" fmla="*/ 35 w 37"/>
                  <a:gd name="T61" fmla="*/ 18 h 38"/>
                  <a:gd name="T62" fmla="*/ 37 w 37"/>
                  <a:gd name="T63" fmla="*/ 18 h 38"/>
                  <a:gd name="T64" fmla="*/ 37 w 37"/>
                  <a:gd name="T65" fmla="*/ 16 h 38"/>
                  <a:gd name="T66" fmla="*/ 33 w 37"/>
                  <a:gd name="T67" fmla="*/ 14 h 38"/>
                  <a:gd name="T68" fmla="*/ 32 w 37"/>
                  <a:gd name="T69" fmla="*/ 9 h 38"/>
                  <a:gd name="T70" fmla="*/ 32 w 37"/>
                  <a:gd name="T71" fmla="*/ 7 h 38"/>
                  <a:gd name="T72" fmla="*/ 19 w 37"/>
                  <a:gd name="T73" fmla="*/ 2 h 38"/>
                  <a:gd name="T74" fmla="*/ 17 w 37"/>
                  <a:gd name="T75" fmla="*/ 2 h 38"/>
                  <a:gd name="T76" fmla="*/ 16 w 37"/>
                  <a:gd name="T7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8">
                    <a:moveTo>
                      <a:pt x="16" y="0"/>
                    </a:moveTo>
                    <a:lnTo>
                      <a:pt x="10" y="0"/>
                    </a:lnTo>
                    <a:lnTo>
                      <a:pt x="7" y="4"/>
                    </a:lnTo>
                    <a:lnTo>
                      <a:pt x="5" y="2"/>
                    </a:lnTo>
                    <a:lnTo>
                      <a:pt x="1" y="7"/>
                    </a:lnTo>
                    <a:lnTo>
                      <a:pt x="0" y="11"/>
                    </a:lnTo>
                    <a:lnTo>
                      <a:pt x="3" y="14"/>
                    </a:lnTo>
                    <a:lnTo>
                      <a:pt x="7" y="16"/>
                    </a:lnTo>
                    <a:lnTo>
                      <a:pt x="8" y="20"/>
                    </a:lnTo>
                    <a:lnTo>
                      <a:pt x="7" y="25"/>
                    </a:lnTo>
                    <a:lnTo>
                      <a:pt x="8" y="29"/>
                    </a:lnTo>
                    <a:lnTo>
                      <a:pt x="10" y="30"/>
                    </a:lnTo>
                    <a:lnTo>
                      <a:pt x="12" y="32"/>
                    </a:lnTo>
                    <a:lnTo>
                      <a:pt x="12" y="29"/>
                    </a:lnTo>
                    <a:lnTo>
                      <a:pt x="14" y="25"/>
                    </a:lnTo>
                    <a:lnTo>
                      <a:pt x="16" y="29"/>
                    </a:lnTo>
                    <a:lnTo>
                      <a:pt x="17" y="30"/>
                    </a:lnTo>
                    <a:lnTo>
                      <a:pt x="19" y="38"/>
                    </a:lnTo>
                    <a:lnTo>
                      <a:pt x="21" y="38"/>
                    </a:lnTo>
                    <a:lnTo>
                      <a:pt x="23" y="32"/>
                    </a:lnTo>
                    <a:lnTo>
                      <a:pt x="25" y="30"/>
                    </a:lnTo>
                    <a:lnTo>
                      <a:pt x="26" y="34"/>
                    </a:lnTo>
                    <a:lnTo>
                      <a:pt x="30" y="36"/>
                    </a:lnTo>
                    <a:lnTo>
                      <a:pt x="32" y="38"/>
                    </a:lnTo>
                    <a:lnTo>
                      <a:pt x="30" y="23"/>
                    </a:lnTo>
                    <a:lnTo>
                      <a:pt x="26" y="20"/>
                    </a:lnTo>
                    <a:lnTo>
                      <a:pt x="26" y="16"/>
                    </a:lnTo>
                    <a:lnTo>
                      <a:pt x="32" y="20"/>
                    </a:lnTo>
                    <a:lnTo>
                      <a:pt x="32" y="22"/>
                    </a:lnTo>
                    <a:lnTo>
                      <a:pt x="33" y="20"/>
                    </a:lnTo>
                    <a:lnTo>
                      <a:pt x="35" y="18"/>
                    </a:lnTo>
                    <a:lnTo>
                      <a:pt x="37" y="18"/>
                    </a:lnTo>
                    <a:lnTo>
                      <a:pt x="37" y="16"/>
                    </a:lnTo>
                    <a:lnTo>
                      <a:pt x="33" y="14"/>
                    </a:lnTo>
                    <a:lnTo>
                      <a:pt x="32" y="9"/>
                    </a:lnTo>
                    <a:lnTo>
                      <a:pt x="32" y="7"/>
                    </a:lnTo>
                    <a:lnTo>
                      <a:pt x="19" y="2"/>
                    </a:lnTo>
                    <a:lnTo>
                      <a:pt x="17" y="2"/>
                    </a:lnTo>
                    <a:lnTo>
                      <a:pt x="16"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4" name="Freeform 1921">
                <a:extLst>
                  <a:ext uri="{FF2B5EF4-FFF2-40B4-BE49-F238E27FC236}">
                    <a16:creationId xmlns:a16="http://schemas.microsoft.com/office/drawing/2014/main" id="{AB8A6C2D-5020-3648-A688-31B1743EC2CC}"/>
                  </a:ext>
                </a:extLst>
              </p:cNvPr>
              <p:cNvSpPr>
                <a:spLocks/>
              </p:cNvSpPr>
              <p:nvPr/>
            </p:nvSpPr>
            <p:spPr bwMode="auto">
              <a:xfrm>
                <a:off x="3023" y="2050"/>
                <a:ext cx="5" cy="7"/>
              </a:xfrm>
              <a:custGeom>
                <a:avLst/>
                <a:gdLst>
                  <a:gd name="T0" fmla="*/ 5 w 5"/>
                  <a:gd name="T1" fmla="*/ 7 h 7"/>
                  <a:gd name="T2" fmla="*/ 5 w 5"/>
                  <a:gd name="T3" fmla="*/ 4 h 7"/>
                  <a:gd name="T4" fmla="*/ 3 w 5"/>
                  <a:gd name="T5" fmla="*/ 4 h 7"/>
                  <a:gd name="T6" fmla="*/ 3 w 5"/>
                  <a:gd name="T7" fmla="*/ 0 h 7"/>
                  <a:gd name="T8" fmla="*/ 0 w 5"/>
                  <a:gd name="T9" fmla="*/ 4 h 7"/>
                  <a:gd name="T10" fmla="*/ 2 w 5"/>
                  <a:gd name="T11" fmla="*/ 6 h 7"/>
                  <a:gd name="T12" fmla="*/ 3 w 5"/>
                  <a:gd name="T13" fmla="*/ 6 h 7"/>
                  <a:gd name="T14" fmla="*/ 5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7"/>
                    </a:moveTo>
                    <a:lnTo>
                      <a:pt x="5" y="4"/>
                    </a:lnTo>
                    <a:lnTo>
                      <a:pt x="3" y="4"/>
                    </a:lnTo>
                    <a:lnTo>
                      <a:pt x="3" y="0"/>
                    </a:lnTo>
                    <a:lnTo>
                      <a:pt x="0" y="4"/>
                    </a:lnTo>
                    <a:lnTo>
                      <a:pt x="2" y="6"/>
                    </a:lnTo>
                    <a:lnTo>
                      <a:pt x="3" y="6"/>
                    </a:lnTo>
                    <a:lnTo>
                      <a:pt x="5"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5" name="Freeform 1922">
                <a:extLst>
                  <a:ext uri="{FF2B5EF4-FFF2-40B4-BE49-F238E27FC236}">
                    <a16:creationId xmlns:a16="http://schemas.microsoft.com/office/drawing/2014/main" id="{A4C453EF-73F6-A04E-AB14-0E57BB190D2D}"/>
                  </a:ext>
                </a:extLst>
              </p:cNvPr>
              <p:cNvSpPr>
                <a:spLocks/>
              </p:cNvSpPr>
              <p:nvPr/>
            </p:nvSpPr>
            <p:spPr bwMode="auto">
              <a:xfrm>
                <a:off x="3023" y="2050"/>
                <a:ext cx="5" cy="7"/>
              </a:xfrm>
              <a:custGeom>
                <a:avLst/>
                <a:gdLst>
                  <a:gd name="T0" fmla="*/ 5 w 5"/>
                  <a:gd name="T1" fmla="*/ 7 h 7"/>
                  <a:gd name="T2" fmla="*/ 5 w 5"/>
                  <a:gd name="T3" fmla="*/ 4 h 7"/>
                  <a:gd name="T4" fmla="*/ 3 w 5"/>
                  <a:gd name="T5" fmla="*/ 4 h 7"/>
                  <a:gd name="T6" fmla="*/ 3 w 5"/>
                  <a:gd name="T7" fmla="*/ 0 h 7"/>
                  <a:gd name="T8" fmla="*/ 0 w 5"/>
                  <a:gd name="T9" fmla="*/ 4 h 7"/>
                  <a:gd name="T10" fmla="*/ 2 w 5"/>
                  <a:gd name="T11" fmla="*/ 6 h 7"/>
                  <a:gd name="T12" fmla="*/ 3 w 5"/>
                  <a:gd name="T13" fmla="*/ 6 h 7"/>
                  <a:gd name="T14" fmla="*/ 5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7"/>
                    </a:moveTo>
                    <a:lnTo>
                      <a:pt x="5" y="4"/>
                    </a:lnTo>
                    <a:lnTo>
                      <a:pt x="3" y="4"/>
                    </a:lnTo>
                    <a:lnTo>
                      <a:pt x="3" y="0"/>
                    </a:lnTo>
                    <a:lnTo>
                      <a:pt x="0" y="4"/>
                    </a:lnTo>
                    <a:lnTo>
                      <a:pt x="2" y="6"/>
                    </a:lnTo>
                    <a:lnTo>
                      <a:pt x="3" y="6"/>
                    </a:lnTo>
                    <a:lnTo>
                      <a:pt x="5"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6" name="Freeform 1923">
                <a:extLst>
                  <a:ext uri="{FF2B5EF4-FFF2-40B4-BE49-F238E27FC236}">
                    <a16:creationId xmlns:a16="http://schemas.microsoft.com/office/drawing/2014/main" id="{27F19825-3BA8-FB40-8906-E0581BCB6461}"/>
                  </a:ext>
                </a:extLst>
              </p:cNvPr>
              <p:cNvSpPr>
                <a:spLocks/>
              </p:cNvSpPr>
              <p:nvPr/>
            </p:nvSpPr>
            <p:spPr bwMode="auto">
              <a:xfrm>
                <a:off x="3064" y="2038"/>
                <a:ext cx="27" cy="21"/>
              </a:xfrm>
              <a:custGeom>
                <a:avLst/>
                <a:gdLst>
                  <a:gd name="T0" fmla="*/ 25 w 27"/>
                  <a:gd name="T1" fmla="*/ 19 h 21"/>
                  <a:gd name="T2" fmla="*/ 27 w 27"/>
                  <a:gd name="T3" fmla="*/ 19 h 21"/>
                  <a:gd name="T4" fmla="*/ 27 w 27"/>
                  <a:gd name="T5" fmla="*/ 18 h 21"/>
                  <a:gd name="T6" fmla="*/ 21 w 27"/>
                  <a:gd name="T7" fmla="*/ 16 h 21"/>
                  <a:gd name="T8" fmla="*/ 20 w 27"/>
                  <a:gd name="T9" fmla="*/ 12 h 21"/>
                  <a:gd name="T10" fmla="*/ 20 w 27"/>
                  <a:gd name="T11" fmla="*/ 9 h 21"/>
                  <a:gd name="T12" fmla="*/ 18 w 27"/>
                  <a:gd name="T13" fmla="*/ 7 h 21"/>
                  <a:gd name="T14" fmla="*/ 14 w 27"/>
                  <a:gd name="T15" fmla="*/ 7 h 21"/>
                  <a:gd name="T16" fmla="*/ 11 w 27"/>
                  <a:gd name="T17" fmla="*/ 5 h 21"/>
                  <a:gd name="T18" fmla="*/ 5 w 27"/>
                  <a:gd name="T19" fmla="*/ 2 h 21"/>
                  <a:gd name="T20" fmla="*/ 5 w 27"/>
                  <a:gd name="T21" fmla="*/ 0 h 21"/>
                  <a:gd name="T22" fmla="*/ 3 w 27"/>
                  <a:gd name="T23" fmla="*/ 0 h 21"/>
                  <a:gd name="T24" fmla="*/ 0 w 27"/>
                  <a:gd name="T25" fmla="*/ 3 h 21"/>
                  <a:gd name="T26" fmla="*/ 3 w 27"/>
                  <a:gd name="T27" fmla="*/ 3 h 21"/>
                  <a:gd name="T28" fmla="*/ 9 w 27"/>
                  <a:gd name="T29" fmla="*/ 9 h 21"/>
                  <a:gd name="T30" fmla="*/ 9 w 27"/>
                  <a:gd name="T31" fmla="*/ 11 h 21"/>
                  <a:gd name="T32" fmla="*/ 12 w 27"/>
                  <a:gd name="T33" fmla="*/ 12 h 21"/>
                  <a:gd name="T34" fmla="*/ 16 w 27"/>
                  <a:gd name="T35" fmla="*/ 12 h 21"/>
                  <a:gd name="T36" fmla="*/ 18 w 27"/>
                  <a:gd name="T37" fmla="*/ 16 h 21"/>
                  <a:gd name="T38" fmla="*/ 20 w 27"/>
                  <a:gd name="T39" fmla="*/ 18 h 21"/>
                  <a:gd name="T40" fmla="*/ 20 w 27"/>
                  <a:gd name="T41" fmla="*/ 19 h 21"/>
                  <a:gd name="T42" fmla="*/ 21 w 27"/>
                  <a:gd name="T43" fmla="*/ 21 h 21"/>
                  <a:gd name="T44" fmla="*/ 25 w 27"/>
                  <a:gd name="T45" fmla="*/ 21 h 21"/>
                  <a:gd name="T46" fmla="*/ 25 w 27"/>
                  <a:gd name="T4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1">
                    <a:moveTo>
                      <a:pt x="25" y="19"/>
                    </a:moveTo>
                    <a:lnTo>
                      <a:pt x="27" y="19"/>
                    </a:lnTo>
                    <a:lnTo>
                      <a:pt x="27" y="18"/>
                    </a:lnTo>
                    <a:lnTo>
                      <a:pt x="21" y="16"/>
                    </a:lnTo>
                    <a:lnTo>
                      <a:pt x="20" y="12"/>
                    </a:lnTo>
                    <a:lnTo>
                      <a:pt x="20" y="9"/>
                    </a:lnTo>
                    <a:lnTo>
                      <a:pt x="18" y="7"/>
                    </a:lnTo>
                    <a:lnTo>
                      <a:pt x="14" y="7"/>
                    </a:lnTo>
                    <a:lnTo>
                      <a:pt x="11" y="5"/>
                    </a:lnTo>
                    <a:lnTo>
                      <a:pt x="5" y="2"/>
                    </a:lnTo>
                    <a:lnTo>
                      <a:pt x="5" y="0"/>
                    </a:lnTo>
                    <a:lnTo>
                      <a:pt x="3" y="0"/>
                    </a:lnTo>
                    <a:lnTo>
                      <a:pt x="0" y="3"/>
                    </a:lnTo>
                    <a:lnTo>
                      <a:pt x="3" y="3"/>
                    </a:lnTo>
                    <a:lnTo>
                      <a:pt x="9" y="9"/>
                    </a:lnTo>
                    <a:lnTo>
                      <a:pt x="9" y="11"/>
                    </a:lnTo>
                    <a:lnTo>
                      <a:pt x="12" y="12"/>
                    </a:lnTo>
                    <a:lnTo>
                      <a:pt x="16" y="12"/>
                    </a:lnTo>
                    <a:lnTo>
                      <a:pt x="18" y="16"/>
                    </a:lnTo>
                    <a:lnTo>
                      <a:pt x="20" y="18"/>
                    </a:lnTo>
                    <a:lnTo>
                      <a:pt x="20" y="19"/>
                    </a:lnTo>
                    <a:lnTo>
                      <a:pt x="21" y="21"/>
                    </a:lnTo>
                    <a:lnTo>
                      <a:pt x="25" y="21"/>
                    </a:lnTo>
                    <a:lnTo>
                      <a:pt x="25" y="1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7" name="Freeform 1924">
                <a:extLst>
                  <a:ext uri="{FF2B5EF4-FFF2-40B4-BE49-F238E27FC236}">
                    <a16:creationId xmlns:a16="http://schemas.microsoft.com/office/drawing/2014/main" id="{D4F78C35-8FB4-8A40-B963-47187FC68F53}"/>
                  </a:ext>
                </a:extLst>
              </p:cNvPr>
              <p:cNvSpPr>
                <a:spLocks/>
              </p:cNvSpPr>
              <p:nvPr/>
            </p:nvSpPr>
            <p:spPr bwMode="auto">
              <a:xfrm>
                <a:off x="3064" y="2038"/>
                <a:ext cx="27" cy="21"/>
              </a:xfrm>
              <a:custGeom>
                <a:avLst/>
                <a:gdLst>
                  <a:gd name="T0" fmla="*/ 25 w 27"/>
                  <a:gd name="T1" fmla="*/ 19 h 21"/>
                  <a:gd name="T2" fmla="*/ 27 w 27"/>
                  <a:gd name="T3" fmla="*/ 19 h 21"/>
                  <a:gd name="T4" fmla="*/ 27 w 27"/>
                  <a:gd name="T5" fmla="*/ 18 h 21"/>
                  <a:gd name="T6" fmla="*/ 21 w 27"/>
                  <a:gd name="T7" fmla="*/ 16 h 21"/>
                  <a:gd name="T8" fmla="*/ 20 w 27"/>
                  <a:gd name="T9" fmla="*/ 12 h 21"/>
                  <a:gd name="T10" fmla="*/ 20 w 27"/>
                  <a:gd name="T11" fmla="*/ 9 h 21"/>
                  <a:gd name="T12" fmla="*/ 18 w 27"/>
                  <a:gd name="T13" fmla="*/ 7 h 21"/>
                  <a:gd name="T14" fmla="*/ 14 w 27"/>
                  <a:gd name="T15" fmla="*/ 7 h 21"/>
                  <a:gd name="T16" fmla="*/ 11 w 27"/>
                  <a:gd name="T17" fmla="*/ 5 h 21"/>
                  <a:gd name="T18" fmla="*/ 5 w 27"/>
                  <a:gd name="T19" fmla="*/ 2 h 21"/>
                  <a:gd name="T20" fmla="*/ 5 w 27"/>
                  <a:gd name="T21" fmla="*/ 0 h 21"/>
                  <a:gd name="T22" fmla="*/ 3 w 27"/>
                  <a:gd name="T23" fmla="*/ 0 h 21"/>
                  <a:gd name="T24" fmla="*/ 0 w 27"/>
                  <a:gd name="T25" fmla="*/ 3 h 21"/>
                  <a:gd name="T26" fmla="*/ 3 w 27"/>
                  <a:gd name="T27" fmla="*/ 3 h 21"/>
                  <a:gd name="T28" fmla="*/ 9 w 27"/>
                  <a:gd name="T29" fmla="*/ 9 h 21"/>
                  <a:gd name="T30" fmla="*/ 9 w 27"/>
                  <a:gd name="T31" fmla="*/ 11 h 21"/>
                  <a:gd name="T32" fmla="*/ 12 w 27"/>
                  <a:gd name="T33" fmla="*/ 12 h 21"/>
                  <a:gd name="T34" fmla="*/ 16 w 27"/>
                  <a:gd name="T35" fmla="*/ 12 h 21"/>
                  <a:gd name="T36" fmla="*/ 18 w 27"/>
                  <a:gd name="T37" fmla="*/ 16 h 21"/>
                  <a:gd name="T38" fmla="*/ 20 w 27"/>
                  <a:gd name="T39" fmla="*/ 18 h 21"/>
                  <a:gd name="T40" fmla="*/ 20 w 27"/>
                  <a:gd name="T41" fmla="*/ 19 h 21"/>
                  <a:gd name="T42" fmla="*/ 21 w 27"/>
                  <a:gd name="T43" fmla="*/ 21 h 21"/>
                  <a:gd name="T44" fmla="*/ 25 w 27"/>
                  <a:gd name="T45" fmla="*/ 21 h 21"/>
                  <a:gd name="T46" fmla="*/ 25 w 27"/>
                  <a:gd name="T4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1">
                    <a:moveTo>
                      <a:pt x="25" y="19"/>
                    </a:moveTo>
                    <a:lnTo>
                      <a:pt x="27" y="19"/>
                    </a:lnTo>
                    <a:lnTo>
                      <a:pt x="27" y="18"/>
                    </a:lnTo>
                    <a:lnTo>
                      <a:pt x="21" y="16"/>
                    </a:lnTo>
                    <a:lnTo>
                      <a:pt x="20" y="12"/>
                    </a:lnTo>
                    <a:lnTo>
                      <a:pt x="20" y="9"/>
                    </a:lnTo>
                    <a:lnTo>
                      <a:pt x="18" y="7"/>
                    </a:lnTo>
                    <a:lnTo>
                      <a:pt x="14" y="7"/>
                    </a:lnTo>
                    <a:lnTo>
                      <a:pt x="11" y="5"/>
                    </a:lnTo>
                    <a:lnTo>
                      <a:pt x="5" y="2"/>
                    </a:lnTo>
                    <a:lnTo>
                      <a:pt x="5" y="0"/>
                    </a:lnTo>
                    <a:lnTo>
                      <a:pt x="3" y="0"/>
                    </a:lnTo>
                    <a:lnTo>
                      <a:pt x="0" y="3"/>
                    </a:lnTo>
                    <a:lnTo>
                      <a:pt x="3" y="3"/>
                    </a:lnTo>
                    <a:lnTo>
                      <a:pt x="9" y="9"/>
                    </a:lnTo>
                    <a:lnTo>
                      <a:pt x="9" y="11"/>
                    </a:lnTo>
                    <a:lnTo>
                      <a:pt x="12" y="12"/>
                    </a:lnTo>
                    <a:lnTo>
                      <a:pt x="16" y="12"/>
                    </a:lnTo>
                    <a:lnTo>
                      <a:pt x="18" y="16"/>
                    </a:lnTo>
                    <a:lnTo>
                      <a:pt x="20" y="18"/>
                    </a:lnTo>
                    <a:lnTo>
                      <a:pt x="20" y="19"/>
                    </a:lnTo>
                    <a:lnTo>
                      <a:pt x="21" y="21"/>
                    </a:lnTo>
                    <a:lnTo>
                      <a:pt x="25" y="21"/>
                    </a:lnTo>
                    <a:lnTo>
                      <a:pt x="25" y="1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8" name="Freeform 1925">
                <a:extLst>
                  <a:ext uri="{FF2B5EF4-FFF2-40B4-BE49-F238E27FC236}">
                    <a16:creationId xmlns:a16="http://schemas.microsoft.com/office/drawing/2014/main" id="{0FF8185B-2AD6-4F4C-A8CD-3EDA6F91B37A}"/>
                  </a:ext>
                </a:extLst>
              </p:cNvPr>
              <p:cNvSpPr>
                <a:spLocks/>
              </p:cNvSpPr>
              <p:nvPr/>
            </p:nvSpPr>
            <p:spPr bwMode="auto">
              <a:xfrm>
                <a:off x="3010" y="2022"/>
                <a:ext cx="7" cy="9"/>
              </a:xfrm>
              <a:custGeom>
                <a:avLst/>
                <a:gdLst>
                  <a:gd name="T0" fmla="*/ 7 w 7"/>
                  <a:gd name="T1" fmla="*/ 9 h 9"/>
                  <a:gd name="T2" fmla="*/ 7 w 7"/>
                  <a:gd name="T3" fmla="*/ 7 h 9"/>
                  <a:gd name="T4" fmla="*/ 4 w 7"/>
                  <a:gd name="T5" fmla="*/ 2 h 9"/>
                  <a:gd name="T6" fmla="*/ 2 w 7"/>
                  <a:gd name="T7" fmla="*/ 0 h 9"/>
                  <a:gd name="T8" fmla="*/ 0 w 7"/>
                  <a:gd name="T9" fmla="*/ 2 h 9"/>
                  <a:gd name="T10" fmla="*/ 4 w 7"/>
                  <a:gd name="T11" fmla="*/ 5 h 9"/>
                  <a:gd name="T12" fmla="*/ 6 w 7"/>
                  <a:gd name="T13" fmla="*/ 9 h 9"/>
                  <a:gd name="T14" fmla="*/ 7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7" y="9"/>
                    </a:moveTo>
                    <a:lnTo>
                      <a:pt x="7" y="7"/>
                    </a:lnTo>
                    <a:lnTo>
                      <a:pt x="4" y="2"/>
                    </a:lnTo>
                    <a:lnTo>
                      <a:pt x="2" y="0"/>
                    </a:lnTo>
                    <a:lnTo>
                      <a:pt x="0" y="2"/>
                    </a:lnTo>
                    <a:lnTo>
                      <a:pt x="4" y="5"/>
                    </a:lnTo>
                    <a:lnTo>
                      <a:pt x="6" y="9"/>
                    </a:lnTo>
                    <a:lnTo>
                      <a:pt x="7"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89" name="Freeform 1926">
                <a:extLst>
                  <a:ext uri="{FF2B5EF4-FFF2-40B4-BE49-F238E27FC236}">
                    <a16:creationId xmlns:a16="http://schemas.microsoft.com/office/drawing/2014/main" id="{1F864317-C9B2-0D4C-82B5-B01FCA0D4442}"/>
                  </a:ext>
                </a:extLst>
              </p:cNvPr>
              <p:cNvSpPr>
                <a:spLocks/>
              </p:cNvSpPr>
              <p:nvPr/>
            </p:nvSpPr>
            <p:spPr bwMode="auto">
              <a:xfrm>
                <a:off x="3010" y="2022"/>
                <a:ext cx="7" cy="9"/>
              </a:xfrm>
              <a:custGeom>
                <a:avLst/>
                <a:gdLst>
                  <a:gd name="T0" fmla="*/ 7 w 7"/>
                  <a:gd name="T1" fmla="*/ 9 h 9"/>
                  <a:gd name="T2" fmla="*/ 7 w 7"/>
                  <a:gd name="T3" fmla="*/ 7 h 9"/>
                  <a:gd name="T4" fmla="*/ 4 w 7"/>
                  <a:gd name="T5" fmla="*/ 2 h 9"/>
                  <a:gd name="T6" fmla="*/ 2 w 7"/>
                  <a:gd name="T7" fmla="*/ 0 h 9"/>
                  <a:gd name="T8" fmla="*/ 0 w 7"/>
                  <a:gd name="T9" fmla="*/ 2 h 9"/>
                  <a:gd name="T10" fmla="*/ 4 w 7"/>
                  <a:gd name="T11" fmla="*/ 5 h 9"/>
                  <a:gd name="T12" fmla="*/ 6 w 7"/>
                  <a:gd name="T13" fmla="*/ 9 h 9"/>
                  <a:gd name="T14" fmla="*/ 7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7" y="9"/>
                    </a:moveTo>
                    <a:lnTo>
                      <a:pt x="7" y="7"/>
                    </a:lnTo>
                    <a:lnTo>
                      <a:pt x="4" y="2"/>
                    </a:lnTo>
                    <a:lnTo>
                      <a:pt x="2" y="0"/>
                    </a:lnTo>
                    <a:lnTo>
                      <a:pt x="0" y="2"/>
                    </a:lnTo>
                    <a:lnTo>
                      <a:pt x="4" y="5"/>
                    </a:lnTo>
                    <a:lnTo>
                      <a:pt x="6" y="9"/>
                    </a:lnTo>
                    <a:lnTo>
                      <a:pt x="7"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0" name="Freeform 1927">
                <a:extLst>
                  <a:ext uri="{FF2B5EF4-FFF2-40B4-BE49-F238E27FC236}">
                    <a16:creationId xmlns:a16="http://schemas.microsoft.com/office/drawing/2014/main" id="{E2EB8277-33DB-0D4F-A7B0-F61A942B5160}"/>
                  </a:ext>
                </a:extLst>
              </p:cNvPr>
              <p:cNvSpPr>
                <a:spLocks/>
              </p:cNvSpPr>
              <p:nvPr/>
            </p:nvSpPr>
            <p:spPr bwMode="auto">
              <a:xfrm>
                <a:off x="3580" y="2268"/>
                <a:ext cx="14" cy="7"/>
              </a:xfrm>
              <a:custGeom>
                <a:avLst/>
                <a:gdLst>
                  <a:gd name="T0" fmla="*/ 14 w 14"/>
                  <a:gd name="T1" fmla="*/ 0 h 7"/>
                  <a:gd name="T2" fmla="*/ 14 w 14"/>
                  <a:gd name="T3" fmla="*/ 0 h 7"/>
                  <a:gd name="T4" fmla="*/ 9 w 14"/>
                  <a:gd name="T5" fmla="*/ 0 h 7"/>
                  <a:gd name="T6" fmla="*/ 7 w 14"/>
                  <a:gd name="T7" fmla="*/ 2 h 7"/>
                  <a:gd name="T8" fmla="*/ 0 w 14"/>
                  <a:gd name="T9" fmla="*/ 6 h 7"/>
                  <a:gd name="T10" fmla="*/ 0 w 14"/>
                  <a:gd name="T11" fmla="*/ 7 h 7"/>
                  <a:gd name="T12" fmla="*/ 9 w 14"/>
                  <a:gd name="T13" fmla="*/ 6 h 7"/>
                  <a:gd name="T14" fmla="*/ 14 w 1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4" y="0"/>
                    </a:moveTo>
                    <a:lnTo>
                      <a:pt x="14" y="0"/>
                    </a:lnTo>
                    <a:lnTo>
                      <a:pt x="9" y="0"/>
                    </a:lnTo>
                    <a:lnTo>
                      <a:pt x="7" y="2"/>
                    </a:lnTo>
                    <a:lnTo>
                      <a:pt x="0" y="6"/>
                    </a:lnTo>
                    <a:lnTo>
                      <a:pt x="0" y="7"/>
                    </a:lnTo>
                    <a:lnTo>
                      <a:pt x="9" y="6"/>
                    </a:lnTo>
                    <a:lnTo>
                      <a:pt x="1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1" name="Freeform 1928">
                <a:extLst>
                  <a:ext uri="{FF2B5EF4-FFF2-40B4-BE49-F238E27FC236}">
                    <a16:creationId xmlns:a16="http://schemas.microsoft.com/office/drawing/2014/main" id="{5D520429-6031-2A4D-BC89-A4AA8BFF8540}"/>
                  </a:ext>
                </a:extLst>
              </p:cNvPr>
              <p:cNvSpPr>
                <a:spLocks/>
              </p:cNvSpPr>
              <p:nvPr/>
            </p:nvSpPr>
            <p:spPr bwMode="auto">
              <a:xfrm>
                <a:off x="3580" y="2268"/>
                <a:ext cx="14" cy="7"/>
              </a:xfrm>
              <a:custGeom>
                <a:avLst/>
                <a:gdLst>
                  <a:gd name="T0" fmla="*/ 14 w 14"/>
                  <a:gd name="T1" fmla="*/ 0 h 7"/>
                  <a:gd name="T2" fmla="*/ 14 w 14"/>
                  <a:gd name="T3" fmla="*/ 0 h 7"/>
                  <a:gd name="T4" fmla="*/ 9 w 14"/>
                  <a:gd name="T5" fmla="*/ 0 h 7"/>
                  <a:gd name="T6" fmla="*/ 7 w 14"/>
                  <a:gd name="T7" fmla="*/ 2 h 7"/>
                  <a:gd name="T8" fmla="*/ 0 w 14"/>
                  <a:gd name="T9" fmla="*/ 6 h 7"/>
                  <a:gd name="T10" fmla="*/ 0 w 14"/>
                  <a:gd name="T11" fmla="*/ 7 h 7"/>
                  <a:gd name="T12" fmla="*/ 9 w 14"/>
                  <a:gd name="T13" fmla="*/ 6 h 7"/>
                  <a:gd name="T14" fmla="*/ 14 w 1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4" y="0"/>
                    </a:moveTo>
                    <a:lnTo>
                      <a:pt x="14" y="0"/>
                    </a:lnTo>
                    <a:lnTo>
                      <a:pt x="9" y="0"/>
                    </a:lnTo>
                    <a:lnTo>
                      <a:pt x="7" y="2"/>
                    </a:lnTo>
                    <a:lnTo>
                      <a:pt x="0" y="6"/>
                    </a:lnTo>
                    <a:lnTo>
                      <a:pt x="0" y="7"/>
                    </a:lnTo>
                    <a:lnTo>
                      <a:pt x="9" y="6"/>
                    </a:lnTo>
                    <a:lnTo>
                      <a:pt x="1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2" name="Freeform 1929">
                <a:extLst>
                  <a:ext uri="{FF2B5EF4-FFF2-40B4-BE49-F238E27FC236}">
                    <a16:creationId xmlns:a16="http://schemas.microsoft.com/office/drawing/2014/main" id="{F5EE77A4-0DAA-7B41-B485-6A2647474D66}"/>
                  </a:ext>
                </a:extLst>
              </p:cNvPr>
              <p:cNvSpPr>
                <a:spLocks/>
              </p:cNvSpPr>
              <p:nvPr/>
            </p:nvSpPr>
            <p:spPr bwMode="auto">
              <a:xfrm>
                <a:off x="3025" y="1125"/>
                <a:ext cx="173" cy="390"/>
              </a:xfrm>
              <a:custGeom>
                <a:avLst/>
                <a:gdLst>
                  <a:gd name="T0" fmla="*/ 23 w 173"/>
                  <a:gd name="T1" fmla="*/ 68 h 390"/>
                  <a:gd name="T2" fmla="*/ 46 w 173"/>
                  <a:gd name="T3" fmla="*/ 104 h 390"/>
                  <a:gd name="T4" fmla="*/ 48 w 173"/>
                  <a:gd name="T5" fmla="*/ 127 h 390"/>
                  <a:gd name="T6" fmla="*/ 51 w 173"/>
                  <a:gd name="T7" fmla="*/ 156 h 390"/>
                  <a:gd name="T8" fmla="*/ 59 w 173"/>
                  <a:gd name="T9" fmla="*/ 179 h 390"/>
                  <a:gd name="T10" fmla="*/ 66 w 173"/>
                  <a:gd name="T11" fmla="*/ 181 h 390"/>
                  <a:gd name="T12" fmla="*/ 76 w 173"/>
                  <a:gd name="T13" fmla="*/ 199 h 390"/>
                  <a:gd name="T14" fmla="*/ 76 w 173"/>
                  <a:gd name="T15" fmla="*/ 215 h 390"/>
                  <a:gd name="T16" fmla="*/ 66 w 173"/>
                  <a:gd name="T17" fmla="*/ 220 h 390"/>
                  <a:gd name="T18" fmla="*/ 30 w 173"/>
                  <a:gd name="T19" fmla="*/ 272 h 390"/>
                  <a:gd name="T20" fmla="*/ 17 w 173"/>
                  <a:gd name="T21" fmla="*/ 277 h 390"/>
                  <a:gd name="T22" fmla="*/ 12 w 173"/>
                  <a:gd name="T23" fmla="*/ 284 h 390"/>
                  <a:gd name="T24" fmla="*/ 9 w 173"/>
                  <a:gd name="T25" fmla="*/ 290 h 390"/>
                  <a:gd name="T26" fmla="*/ 10 w 173"/>
                  <a:gd name="T27" fmla="*/ 311 h 390"/>
                  <a:gd name="T28" fmla="*/ 14 w 173"/>
                  <a:gd name="T29" fmla="*/ 331 h 390"/>
                  <a:gd name="T30" fmla="*/ 16 w 173"/>
                  <a:gd name="T31" fmla="*/ 334 h 390"/>
                  <a:gd name="T32" fmla="*/ 12 w 173"/>
                  <a:gd name="T33" fmla="*/ 340 h 390"/>
                  <a:gd name="T34" fmla="*/ 10 w 173"/>
                  <a:gd name="T35" fmla="*/ 350 h 390"/>
                  <a:gd name="T36" fmla="*/ 10 w 173"/>
                  <a:gd name="T37" fmla="*/ 357 h 390"/>
                  <a:gd name="T38" fmla="*/ 12 w 173"/>
                  <a:gd name="T39" fmla="*/ 363 h 390"/>
                  <a:gd name="T40" fmla="*/ 28 w 173"/>
                  <a:gd name="T41" fmla="*/ 372 h 390"/>
                  <a:gd name="T42" fmla="*/ 35 w 173"/>
                  <a:gd name="T43" fmla="*/ 374 h 390"/>
                  <a:gd name="T44" fmla="*/ 39 w 173"/>
                  <a:gd name="T45" fmla="*/ 384 h 390"/>
                  <a:gd name="T46" fmla="*/ 39 w 173"/>
                  <a:gd name="T47" fmla="*/ 390 h 390"/>
                  <a:gd name="T48" fmla="*/ 44 w 173"/>
                  <a:gd name="T49" fmla="*/ 386 h 390"/>
                  <a:gd name="T50" fmla="*/ 59 w 173"/>
                  <a:gd name="T51" fmla="*/ 382 h 390"/>
                  <a:gd name="T52" fmla="*/ 67 w 173"/>
                  <a:gd name="T53" fmla="*/ 379 h 390"/>
                  <a:gd name="T54" fmla="*/ 78 w 173"/>
                  <a:gd name="T55" fmla="*/ 372 h 390"/>
                  <a:gd name="T56" fmla="*/ 85 w 173"/>
                  <a:gd name="T57" fmla="*/ 370 h 390"/>
                  <a:gd name="T58" fmla="*/ 96 w 173"/>
                  <a:gd name="T59" fmla="*/ 370 h 390"/>
                  <a:gd name="T60" fmla="*/ 112 w 173"/>
                  <a:gd name="T61" fmla="*/ 368 h 390"/>
                  <a:gd name="T62" fmla="*/ 173 w 173"/>
                  <a:gd name="T63" fmla="*/ 295 h 390"/>
                  <a:gd name="T64" fmla="*/ 167 w 173"/>
                  <a:gd name="T65" fmla="*/ 275 h 390"/>
                  <a:gd name="T66" fmla="*/ 160 w 173"/>
                  <a:gd name="T67" fmla="*/ 245 h 390"/>
                  <a:gd name="T68" fmla="*/ 155 w 173"/>
                  <a:gd name="T69" fmla="*/ 225 h 390"/>
                  <a:gd name="T70" fmla="*/ 150 w 173"/>
                  <a:gd name="T71" fmla="*/ 209 h 390"/>
                  <a:gd name="T72" fmla="*/ 153 w 173"/>
                  <a:gd name="T73" fmla="*/ 186 h 390"/>
                  <a:gd name="T74" fmla="*/ 150 w 173"/>
                  <a:gd name="T75" fmla="*/ 102 h 390"/>
                  <a:gd name="T76" fmla="*/ 130 w 173"/>
                  <a:gd name="T77" fmla="*/ 82 h 390"/>
                  <a:gd name="T78" fmla="*/ 130 w 173"/>
                  <a:gd name="T79" fmla="*/ 56 h 390"/>
                  <a:gd name="T80" fmla="*/ 134 w 173"/>
                  <a:gd name="T81" fmla="*/ 40 h 390"/>
                  <a:gd name="T82" fmla="*/ 132 w 173"/>
                  <a:gd name="T83" fmla="*/ 11 h 390"/>
                  <a:gd name="T84" fmla="*/ 119 w 173"/>
                  <a:gd name="T85" fmla="*/ 0 h 390"/>
                  <a:gd name="T86" fmla="*/ 84 w 173"/>
                  <a:gd name="T87" fmla="*/ 22 h 390"/>
                  <a:gd name="T88" fmla="*/ 66 w 173"/>
                  <a:gd name="T89" fmla="*/ 63 h 390"/>
                  <a:gd name="T90" fmla="*/ 50 w 173"/>
                  <a:gd name="T91" fmla="*/ 59 h 390"/>
                  <a:gd name="T92" fmla="*/ 30 w 173"/>
                  <a:gd name="T93" fmla="*/ 59 h 390"/>
                  <a:gd name="T94" fmla="*/ 12 w 173"/>
                  <a:gd name="T95" fmla="*/ 32 h 390"/>
                  <a:gd name="T96" fmla="*/ 3 w 173"/>
                  <a:gd name="T97" fmla="*/ 4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3" h="390">
                    <a:moveTo>
                      <a:pt x="0" y="45"/>
                    </a:moveTo>
                    <a:lnTo>
                      <a:pt x="1" y="45"/>
                    </a:lnTo>
                    <a:lnTo>
                      <a:pt x="1" y="47"/>
                    </a:lnTo>
                    <a:lnTo>
                      <a:pt x="23" y="68"/>
                    </a:lnTo>
                    <a:lnTo>
                      <a:pt x="34" y="72"/>
                    </a:lnTo>
                    <a:lnTo>
                      <a:pt x="39" y="77"/>
                    </a:lnTo>
                    <a:lnTo>
                      <a:pt x="48" y="95"/>
                    </a:lnTo>
                    <a:lnTo>
                      <a:pt x="46" y="104"/>
                    </a:lnTo>
                    <a:lnTo>
                      <a:pt x="48" y="115"/>
                    </a:lnTo>
                    <a:lnTo>
                      <a:pt x="48" y="116"/>
                    </a:lnTo>
                    <a:lnTo>
                      <a:pt x="50" y="120"/>
                    </a:lnTo>
                    <a:lnTo>
                      <a:pt x="48" y="127"/>
                    </a:lnTo>
                    <a:lnTo>
                      <a:pt x="48" y="131"/>
                    </a:lnTo>
                    <a:lnTo>
                      <a:pt x="55" y="145"/>
                    </a:lnTo>
                    <a:lnTo>
                      <a:pt x="53" y="150"/>
                    </a:lnTo>
                    <a:lnTo>
                      <a:pt x="51" y="156"/>
                    </a:lnTo>
                    <a:lnTo>
                      <a:pt x="50" y="161"/>
                    </a:lnTo>
                    <a:lnTo>
                      <a:pt x="55" y="175"/>
                    </a:lnTo>
                    <a:lnTo>
                      <a:pt x="59" y="179"/>
                    </a:lnTo>
                    <a:lnTo>
                      <a:pt x="59" y="179"/>
                    </a:lnTo>
                    <a:lnTo>
                      <a:pt x="60" y="181"/>
                    </a:lnTo>
                    <a:lnTo>
                      <a:pt x="62" y="182"/>
                    </a:lnTo>
                    <a:lnTo>
                      <a:pt x="64" y="181"/>
                    </a:lnTo>
                    <a:lnTo>
                      <a:pt x="66" y="181"/>
                    </a:lnTo>
                    <a:lnTo>
                      <a:pt x="66" y="186"/>
                    </a:lnTo>
                    <a:lnTo>
                      <a:pt x="71" y="188"/>
                    </a:lnTo>
                    <a:lnTo>
                      <a:pt x="75" y="195"/>
                    </a:lnTo>
                    <a:lnTo>
                      <a:pt x="76" y="199"/>
                    </a:lnTo>
                    <a:lnTo>
                      <a:pt x="76" y="207"/>
                    </a:lnTo>
                    <a:lnTo>
                      <a:pt x="80" y="213"/>
                    </a:lnTo>
                    <a:lnTo>
                      <a:pt x="76" y="213"/>
                    </a:lnTo>
                    <a:lnTo>
                      <a:pt x="76" y="215"/>
                    </a:lnTo>
                    <a:lnTo>
                      <a:pt x="76" y="218"/>
                    </a:lnTo>
                    <a:lnTo>
                      <a:pt x="73" y="216"/>
                    </a:lnTo>
                    <a:lnTo>
                      <a:pt x="71" y="216"/>
                    </a:lnTo>
                    <a:lnTo>
                      <a:pt x="66" y="220"/>
                    </a:lnTo>
                    <a:lnTo>
                      <a:pt x="62" y="229"/>
                    </a:lnTo>
                    <a:lnTo>
                      <a:pt x="35" y="268"/>
                    </a:lnTo>
                    <a:lnTo>
                      <a:pt x="32" y="270"/>
                    </a:lnTo>
                    <a:lnTo>
                      <a:pt x="30" y="272"/>
                    </a:lnTo>
                    <a:lnTo>
                      <a:pt x="28" y="274"/>
                    </a:lnTo>
                    <a:lnTo>
                      <a:pt x="26" y="277"/>
                    </a:lnTo>
                    <a:lnTo>
                      <a:pt x="21" y="277"/>
                    </a:lnTo>
                    <a:lnTo>
                      <a:pt x="17" y="277"/>
                    </a:lnTo>
                    <a:lnTo>
                      <a:pt x="16" y="281"/>
                    </a:lnTo>
                    <a:lnTo>
                      <a:pt x="19" y="282"/>
                    </a:lnTo>
                    <a:lnTo>
                      <a:pt x="17" y="284"/>
                    </a:lnTo>
                    <a:lnTo>
                      <a:pt x="12" y="284"/>
                    </a:lnTo>
                    <a:lnTo>
                      <a:pt x="12" y="286"/>
                    </a:lnTo>
                    <a:lnTo>
                      <a:pt x="12" y="288"/>
                    </a:lnTo>
                    <a:lnTo>
                      <a:pt x="10" y="288"/>
                    </a:lnTo>
                    <a:lnTo>
                      <a:pt x="9" y="290"/>
                    </a:lnTo>
                    <a:lnTo>
                      <a:pt x="7" y="297"/>
                    </a:lnTo>
                    <a:lnTo>
                      <a:pt x="9" y="306"/>
                    </a:lnTo>
                    <a:lnTo>
                      <a:pt x="9" y="307"/>
                    </a:lnTo>
                    <a:lnTo>
                      <a:pt x="10" y="311"/>
                    </a:lnTo>
                    <a:lnTo>
                      <a:pt x="9" y="318"/>
                    </a:lnTo>
                    <a:lnTo>
                      <a:pt x="10" y="320"/>
                    </a:lnTo>
                    <a:lnTo>
                      <a:pt x="12" y="324"/>
                    </a:lnTo>
                    <a:lnTo>
                      <a:pt x="14" y="331"/>
                    </a:lnTo>
                    <a:lnTo>
                      <a:pt x="16" y="334"/>
                    </a:lnTo>
                    <a:lnTo>
                      <a:pt x="17" y="334"/>
                    </a:lnTo>
                    <a:lnTo>
                      <a:pt x="17" y="336"/>
                    </a:lnTo>
                    <a:lnTo>
                      <a:pt x="16" y="334"/>
                    </a:lnTo>
                    <a:lnTo>
                      <a:pt x="14" y="334"/>
                    </a:lnTo>
                    <a:lnTo>
                      <a:pt x="14" y="336"/>
                    </a:lnTo>
                    <a:lnTo>
                      <a:pt x="14" y="338"/>
                    </a:lnTo>
                    <a:lnTo>
                      <a:pt x="12" y="340"/>
                    </a:lnTo>
                    <a:lnTo>
                      <a:pt x="14" y="341"/>
                    </a:lnTo>
                    <a:lnTo>
                      <a:pt x="14" y="347"/>
                    </a:lnTo>
                    <a:lnTo>
                      <a:pt x="12" y="350"/>
                    </a:lnTo>
                    <a:lnTo>
                      <a:pt x="10" y="350"/>
                    </a:lnTo>
                    <a:lnTo>
                      <a:pt x="10" y="354"/>
                    </a:lnTo>
                    <a:lnTo>
                      <a:pt x="10" y="356"/>
                    </a:lnTo>
                    <a:lnTo>
                      <a:pt x="12" y="356"/>
                    </a:lnTo>
                    <a:lnTo>
                      <a:pt x="10" y="357"/>
                    </a:lnTo>
                    <a:lnTo>
                      <a:pt x="12" y="359"/>
                    </a:lnTo>
                    <a:lnTo>
                      <a:pt x="14" y="361"/>
                    </a:lnTo>
                    <a:lnTo>
                      <a:pt x="14" y="361"/>
                    </a:lnTo>
                    <a:lnTo>
                      <a:pt x="12" y="363"/>
                    </a:lnTo>
                    <a:lnTo>
                      <a:pt x="12" y="365"/>
                    </a:lnTo>
                    <a:lnTo>
                      <a:pt x="16" y="365"/>
                    </a:lnTo>
                    <a:lnTo>
                      <a:pt x="21" y="368"/>
                    </a:lnTo>
                    <a:lnTo>
                      <a:pt x="28" y="372"/>
                    </a:lnTo>
                    <a:lnTo>
                      <a:pt x="30" y="372"/>
                    </a:lnTo>
                    <a:lnTo>
                      <a:pt x="28" y="375"/>
                    </a:lnTo>
                    <a:lnTo>
                      <a:pt x="32" y="377"/>
                    </a:lnTo>
                    <a:lnTo>
                      <a:pt x="35" y="374"/>
                    </a:lnTo>
                    <a:lnTo>
                      <a:pt x="35" y="375"/>
                    </a:lnTo>
                    <a:lnTo>
                      <a:pt x="35" y="379"/>
                    </a:lnTo>
                    <a:lnTo>
                      <a:pt x="39" y="382"/>
                    </a:lnTo>
                    <a:lnTo>
                      <a:pt x="39" y="384"/>
                    </a:lnTo>
                    <a:lnTo>
                      <a:pt x="41" y="386"/>
                    </a:lnTo>
                    <a:lnTo>
                      <a:pt x="39" y="388"/>
                    </a:lnTo>
                    <a:lnTo>
                      <a:pt x="37" y="390"/>
                    </a:lnTo>
                    <a:lnTo>
                      <a:pt x="39" y="390"/>
                    </a:lnTo>
                    <a:lnTo>
                      <a:pt x="41" y="388"/>
                    </a:lnTo>
                    <a:lnTo>
                      <a:pt x="44" y="382"/>
                    </a:lnTo>
                    <a:lnTo>
                      <a:pt x="44" y="384"/>
                    </a:lnTo>
                    <a:lnTo>
                      <a:pt x="44" y="386"/>
                    </a:lnTo>
                    <a:lnTo>
                      <a:pt x="46" y="386"/>
                    </a:lnTo>
                    <a:lnTo>
                      <a:pt x="53" y="382"/>
                    </a:lnTo>
                    <a:lnTo>
                      <a:pt x="55" y="382"/>
                    </a:lnTo>
                    <a:lnTo>
                      <a:pt x="59" y="382"/>
                    </a:lnTo>
                    <a:lnTo>
                      <a:pt x="59" y="384"/>
                    </a:lnTo>
                    <a:lnTo>
                      <a:pt x="60" y="384"/>
                    </a:lnTo>
                    <a:lnTo>
                      <a:pt x="66" y="379"/>
                    </a:lnTo>
                    <a:lnTo>
                      <a:pt x="67" y="379"/>
                    </a:lnTo>
                    <a:lnTo>
                      <a:pt x="69" y="379"/>
                    </a:lnTo>
                    <a:lnTo>
                      <a:pt x="73" y="377"/>
                    </a:lnTo>
                    <a:lnTo>
                      <a:pt x="76" y="377"/>
                    </a:lnTo>
                    <a:lnTo>
                      <a:pt x="78" y="372"/>
                    </a:lnTo>
                    <a:lnTo>
                      <a:pt x="80" y="375"/>
                    </a:lnTo>
                    <a:lnTo>
                      <a:pt x="85" y="374"/>
                    </a:lnTo>
                    <a:lnTo>
                      <a:pt x="85" y="370"/>
                    </a:lnTo>
                    <a:lnTo>
                      <a:pt x="85" y="370"/>
                    </a:lnTo>
                    <a:lnTo>
                      <a:pt x="87" y="372"/>
                    </a:lnTo>
                    <a:lnTo>
                      <a:pt x="89" y="372"/>
                    </a:lnTo>
                    <a:lnTo>
                      <a:pt x="91" y="370"/>
                    </a:lnTo>
                    <a:lnTo>
                      <a:pt x="96" y="370"/>
                    </a:lnTo>
                    <a:lnTo>
                      <a:pt x="103" y="366"/>
                    </a:lnTo>
                    <a:lnTo>
                      <a:pt x="105" y="368"/>
                    </a:lnTo>
                    <a:lnTo>
                      <a:pt x="110" y="368"/>
                    </a:lnTo>
                    <a:lnTo>
                      <a:pt x="112" y="368"/>
                    </a:lnTo>
                    <a:lnTo>
                      <a:pt x="114" y="366"/>
                    </a:lnTo>
                    <a:lnTo>
                      <a:pt x="114" y="366"/>
                    </a:lnTo>
                    <a:lnTo>
                      <a:pt x="164" y="311"/>
                    </a:lnTo>
                    <a:lnTo>
                      <a:pt x="173" y="295"/>
                    </a:lnTo>
                    <a:lnTo>
                      <a:pt x="173" y="284"/>
                    </a:lnTo>
                    <a:lnTo>
                      <a:pt x="173" y="286"/>
                    </a:lnTo>
                    <a:lnTo>
                      <a:pt x="169" y="281"/>
                    </a:lnTo>
                    <a:lnTo>
                      <a:pt x="167" y="275"/>
                    </a:lnTo>
                    <a:lnTo>
                      <a:pt x="159" y="268"/>
                    </a:lnTo>
                    <a:lnTo>
                      <a:pt x="157" y="265"/>
                    </a:lnTo>
                    <a:lnTo>
                      <a:pt x="155" y="259"/>
                    </a:lnTo>
                    <a:lnTo>
                      <a:pt x="160" y="245"/>
                    </a:lnTo>
                    <a:lnTo>
                      <a:pt x="160" y="240"/>
                    </a:lnTo>
                    <a:lnTo>
                      <a:pt x="157" y="236"/>
                    </a:lnTo>
                    <a:lnTo>
                      <a:pt x="153" y="231"/>
                    </a:lnTo>
                    <a:lnTo>
                      <a:pt x="155" y="225"/>
                    </a:lnTo>
                    <a:lnTo>
                      <a:pt x="151" y="220"/>
                    </a:lnTo>
                    <a:lnTo>
                      <a:pt x="148" y="218"/>
                    </a:lnTo>
                    <a:lnTo>
                      <a:pt x="148" y="213"/>
                    </a:lnTo>
                    <a:lnTo>
                      <a:pt x="150" y="209"/>
                    </a:lnTo>
                    <a:lnTo>
                      <a:pt x="148" y="204"/>
                    </a:lnTo>
                    <a:lnTo>
                      <a:pt x="148" y="200"/>
                    </a:lnTo>
                    <a:lnTo>
                      <a:pt x="150" y="190"/>
                    </a:lnTo>
                    <a:lnTo>
                      <a:pt x="153" y="186"/>
                    </a:lnTo>
                    <a:lnTo>
                      <a:pt x="139" y="143"/>
                    </a:lnTo>
                    <a:lnTo>
                      <a:pt x="139" y="136"/>
                    </a:lnTo>
                    <a:lnTo>
                      <a:pt x="151" y="109"/>
                    </a:lnTo>
                    <a:lnTo>
                      <a:pt x="150" y="102"/>
                    </a:lnTo>
                    <a:lnTo>
                      <a:pt x="142" y="88"/>
                    </a:lnTo>
                    <a:lnTo>
                      <a:pt x="137" y="86"/>
                    </a:lnTo>
                    <a:lnTo>
                      <a:pt x="134" y="84"/>
                    </a:lnTo>
                    <a:lnTo>
                      <a:pt x="130" y="82"/>
                    </a:lnTo>
                    <a:lnTo>
                      <a:pt x="128" y="81"/>
                    </a:lnTo>
                    <a:lnTo>
                      <a:pt x="126" y="68"/>
                    </a:lnTo>
                    <a:lnTo>
                      <a:pt x="130" y="56"/>
                    </a:lnTo>
                    <a:lnTo>
                      <a:pt x="130" y="56"/>
                    </a:lnTo>
                    <a:lnTo>
                      <a:pt x="128" y="54"/>
                    </a:lnTo>
                    <a:lnTo>
                      <a:pt x="137" y="45"/>
                    </a:lnTo>
                    <a:lnTo>
                      <a:pt x="134" y="43"/>
                    </a:lnTo>
                    <a:lnTo>
                      <a:pt x="134" y="40"/>
                    </a:lnTo>
                    <a:lnTo>
                      <a:pt x="135" y="36"/>
                    </a:lnTo>
                    <a:lnTo>
                      <a:pt x="141" y="29"/>
                    </a:lnTo>
                    <a:lnTo>
                      <a:pt x="137" y="16"/>
                    </a:lnTo>
                    <a:lnTo>
                      <a:pt x="132" y="11"/>
                    </a:lnTo>
                    <a:lnTo>
                      <a:pt x="128" y="9"/>
                    </a:lnTo>
                    <a:lnTo>
                      <a:pt x="125" y="7"/>
                    </a:lnTo>
                    <a:lnTo>
                      <a:pt x="121" y="0"/>
                    </a:lnTo>
                    <a:lnTo>
                      <a:pt x="119" y="0"/>
                    </a:lnTo>
                    <a:lnTo>
                      <a:pt x="94" y="7"/>
                    </a:lnTo>
                    <a:lnTo>
                      <a:pt x="91" y="9"/>
                    </a:lnTo>
                    <a:lnTo>
                      <a:pt x="87" y="13"/>
                    </a:lnTo>
                    <a:lnTo>
                      <a:pt x="84" y="22"/>
                    </a:lnTo>
                    <a:lnTo>
                      <a:pt x="84" y="49"/>
                    </a:lnTo>
                    <a:lnTo>
                      <a:pt x="75" y="54"/>
                    </a:lnTo>
                    <a:lnTo>
                      <a:pt x="73" y="57"/>
                    </a:lnTo>
                    <a:lnTo>
                      <a:pt x="66" y="63"/>
                    </a:lnTo>
                    <a:lnTo>
                      <a:pt x="62" y="63"/>
                    </a:lnTo>
                    <a:lnTo>
                      <a:pt x="59" y="56"/>
                    </a:lnTo>
                    <a:lnTo>
                      <a:pt x="55" y="54"/>
                    </a:lnTo>
                    <a:lnTo>
                      <a:pt x="50" y="59"/>
                    </a:lnTo>
                    <a:lnTo>
                      <a:pt x="46" y="63"/>
                    </a:lnTo>
                    <a:lnTo>
                      <a:pt x="42" y="63"/>
                    </a:lnTo>
                    <a:lnTo>
                      <a:pt x="37" y="61"/>
                    </a:lnTo>
                    <a:lnTo>
                      <a:pt x="30" y="59"/>
                    </a:lnTo>
                    <a:lnTo>
                      <a:pt x="28" y="57"/>
                    </a:lnTo>
                    <a:lnTo>
                      <a:pt x="28" y="50"/>
                    </a:lnTo>
                    <a:lnTo>
                      <a:pt x="16" y="34"/>
                    </a:lnTo>
                    <a:lnTo>
                      <a:pt x="12" y="32"/>
                    </a:lnTo>
                    <a:lnTo>
                      <a:pt x="9" y="36"/>
                    </a:lnTo>
                    <a:lnTo>
                      <a:pt x="9" y="41"/>
                    </a:lnTo>
                    <a:lnTo>
                      <a:pt x="7" y="43"/>
                    </a:lnTo>
                    <a:lnTo>
                      <a:pt x="3" y="41"/>
                    </a:lnTo>
                    <a:lnTo>
                      <a:pt x="1" y="43"/>
                    </a:lnTo>
                    <a:lnTo>
                      <a:pt x="0" y="4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3" name="Freeform 1930">
                <a:extLst>
                  <a:ext uri="{FF2B5EF4-FFF2-40B4-BE49-F238E27FC236}">
                    <a16:creationId xmlns:a16="http://schemas.microsoft.com/office/drawing/2014/main" id="{722BA987-3209-A94E-AA37-CC386887B994}"/>
                  </a:ext>
                </a:extLst>
              </p:cNvPr>
              <p:cNvSpPr>
                <a:spLocks/>
              </p:cNvSpPr>
              <p:nvPr/>
            </p:nvSpPr>
            <p:spPr bwMode="auto">
              <a:xfrm>
                <a:off x="3025" y="1125"/>
                <a:ext cx="173" cy="390"/>
              </a:xfrm>
              <a:custGeom>
                <a:avLst/>
                <a:gdLst>
                  <a:gd name="T0" fmla="*/ 23 w 173"/>
                  <a:gd name="T1" fmla="*/ 68 h 390"/>
                  <a:gd name="T2" fmla="*/ 46 w 173"/>
                  <a:gd name="T3" fmla="*/ 104 h 390"/>
                  <a:gd name="T4" fmla="*/ 48 w 173"/>
                  <a:gd name="T5" fmla="*/ 127 h 390"/>
                  <a:gd name="T6" fmla="*/ 51 w 173"/>
                  <a:gd name="T7" fmla="*/ 156 h 390"/>
                  <a:gd name="T8" fmla="*/ 59 w 173"/>
                  <a:gd name="T9" fmla="*/ 179 h 390"/>
                  <a:gd name="T10" fmla="*/ 66 w 173"/>
                  <a:gd name="T11" fmla="*/ 181 h 390"/>
                  <a:gd name="T12" fmla="*/ 76 w 173"/>
                  <a:gd name="T13" fmla="*/ 199 h 390"/>
                  <a:gd name="T14" fmla="*/ 76 w 173"/>
                  <a:gd name="T15" fmla="*/ 215 h 390"/>
                  <a:gd name="T16" fmla="*/ 66 w 173"/>
                  <a:gd name="T17" fmla="*/ 220 h 390"/>
                  <a:gd name="T18" fmla="*/ 30 w 173"/>
                  <a:gd name="T19" fmla="*/ 272 h 390"/>
                  <a:gd name="T20" fmla="*/ 17 w 173"/>
                  <a:gd name="T21" fmla="*/ 277 h 390"/>
                  <a:gd name="T22" fmla="*/ 12 w 173"/>
                  <a:gd name="T23" fmla="*/ 284 h 390"/>
                  <a:gd name="T24" fmla="*/ 9 w 173"/>
                  <a:gd name="T25" fmla="*/ 290 h 390"/>
                  <a:gd name="T26" fmla="*/ 10 w 173"/>
                  <a:gd name="T27" fmla="*/ 311 h 390"/>
                  <a:gd name="T28" fmla="*/ 14 w 173"/>
                  <a:gd name="T29" fmla="*/ 331 h 390"/>
                  <a:gd name="T30" fmla="*/ 16 w 173"/>
                  <a:gd name="T31" fmla="*/ 334 h 390"/>
                  <a:gd name="T32" fmla="*/ 12 w 173"/>
                  <a:gd name="T33" fmla="*/ 340 h 390"/>
                  <a:gd name="T34" fmla="*/ 10 w 173"/>
                  <a:gd name="T35" fmla="*/ 350 h 390"/>
                  <a:gd name="T36" fmla="*/ 10 w 173"/>
                  <a:gd name="T37" fmla="*/ 357 h 390"/>
                  <a:gd name="T38" fmla="*/ 12 w 173"/>
                  <a:gd name="T39" fmla="*/ 363 h 390"/>
                  <a:gd name="T40" fmla="*/ 28 w 173"/>
                  <a:gd name="T41" fmla="*/ 372 h 390"/>
                  <a:gd name="T42" fmla="*/ 35 w 173"/>
                  <a:gd name="T43" fmla="*/ 374 h 390"/>
                  <a:gd name="T44" fmla="*/ 39 w 173"/>
                  <a:gd name="T45" fmla="*/ 384 h 390"/>
                  <a:gd name="T46" fmla="*/ 39 w 173"/>
                  <a:gd name="T47" fmla="*/ 390 h 390"/>
                  <a:gd name="T48" fmla="*/ 44 w 173"/>
                  <a:gd name="T49" fmla="*/ 386 h 390"/>
                  <a:gd name="T50" fmla="*/ 59 w 173"/>
                  <a:gd name="T51" fmla="*/ 382 h 390"/>
                  <a:gd name="T52" fmla="*/ 67 w 173"/>
                  <a:gd name="T53" fmla="*/ 379 h 390"/>
                  <a:gd name="T54" fmla="*/ 78 w 173"/>
                  <a:gd name="T55" fmla="*/ 372 h 390"/>
                  <a:gd name="T56" fmla="*/ 85 w 173"/>
                  <a:gd name="T57" fmla="*/ 370 h 390"/>
                  <a:gd name="T58" fmla="*/ 96 w 173"/>
                  <a:gd name="T59" fmla="*/ 370 h 390"/>
                  <a:gd name="T60" fmla="*/ 112 w 173"/>
                  <a:gd name="T61" fmla="*/ 368 h 390"/>
                  <a:gd name="T62" fmla="*/ 173 w 173"/>
                  <a:gd name="T63" fmla="*/ 295 h 390"/>
                  <a:gd name="T64" fmla="*/ 167 w 173"/>
                  <a:gd name="T65" fmla="*/ 275 h 390"/>
                  <a:gd name="T66" fmla="*/ 160 w 173"/>
                  <a:gd name="T67" fmla="*/ 245 h 390"/>
                  <a:gd name="T68" fmla="*/ 155 w 173"/>
                  <a:gd name="T69" fmla="*/ 225 h 390"/>
                  <a:gd name="T70" fmla="*/ 150 w 173"/>
                  <a:gd name="T71" fmla="*/ 209 h 390"/>
                  <a:gd name="T72" fmla="*/ 153 w 173"/>
                  <a:gd name="T73" fmla="*/ 186 h 390"/>
                  <a:gd name="T74" fmla="*/ 150 w 173"/>
                  <a:gd name="T75" fmla="*/ 102 h 390"/>
                  <a:gd name="T76" fmla="*/ 130 w 173"/>
                  <a:gd name="T77" fmla="*/ 82 h 390"/>
                  <a:gd name="T78" fmla="*/ 130 w 173"/>
                  <a:gd name="T79" fmla="*/ 56 h 390"/>
                  <a:gd name="T80" fmla="*/ 134 w 173"/>
                  <a:gd name="T81" fmla="*/ 40 h 390"/>
                  <a:gd name="T82" fmla="*/ 132 w 173"/>
                  <a:gd name="T83" fmla="*/ 11 h 390"/>
                  <a:gd name="T84" fmla="*/ 119 w 173"/>
                  <a:gd name="T85" fmla="*/ 0 h 390"/>
                  <a:gd name="T86" fmla="*/ 84 w 173"/>
                  <a:gd name="T87" fmla="*/ 22 h 390"/>
                  <a:gd name="T88" fmla="*/ 66 w 173"/>
                  <a:gd name="T89" fmla="*/ 63 h 390"/>
                  <a:gd name="T90" fmla="*/ 50 w 173"/>
                  <a:gd name="T91" fmla="*/ 59 h 390"/>
                  <a:gd name="T92" fmla="*/ 30 w 173"/>
                  <a:gd name="T93" fmla="*/ 59 h 390"/>
                  <a:gd name="T94" fmla="*/ 12 w 173"/>
                  <a:gd name="T95" fmla="*/ 32 h 390"/>
                  <a:gd name="T96" fmla="*/ 3 w 173"/>
                  <a:gd name="T97" fmla="*/ 4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3" h="390">
                    <a:moveTo>
                      <a:pt x="0" y="45"/>
                    </a:moveTo>
                    <a:lnTo>
                      <a:pt x="1" y="45"/>
                    </a:lnTo>
                    <a:lnTo>
                      <a:pt x="1" y="47"/>
                    </a:lnTo>
                    <a:lnTo>
                      <a:pt x="23" y="68"/>
                    </a:lnTo>
                    <a:lnTo>
                      <a:pt x="34" y="72"/>
                    </a:lnTo>
                    <a:lnTo>
                      <a:pt x="39" y="77"/>
                    </a:lnTo>
                    <a:lnTo>
                      <a:pt x="48" y="95"/>
                    </a:lnTo>
                    <a:lnTo>
                      <a:pt x="46" y="104"/>
                    </a:lnTo>
                    <a:lnTo>
                      <a:pt x="48" y="115"/>
                    </a:lnTo>
                    <a:lnTo>
                      <a:pt x="48" y="116"/>
                    </a:lnTo>
                    <a:lnTo>
                      <a:pt x="50" y="120"/>
                    </a:lnTo>
                    <a:lnTo>
                      <a:pt x="48" y="127"/>
                    </a:lnTo>
                    <a:lnTo>
                      <a:pt x="48" y="131"/>
                    </a:lnTo>
                    <a:lnTo>
                      <a:pt x="55" y="145"/>
                    </a:lnTo>
                    <a:lnTo>
                      <a:pt x="53" y="150"/>
                    </a:lnTo>
                    <a:lnTo>
                      <a:pt x="51" y="156"/>
                    </a:lnTo>
                    <a:lnTo>
                      <a:pt x="50" y="161"/>
                    </a:lnTo>
                    <a:lnTo>
                      <a:pt x="55" y="175"/>
                    </a:lnTo>
                    <a:lnTo>
                      <a:pt x="59" y="179"/>
                    </a:lnTo>
                    <a:lnTo>
                      <a:pt x="59" y="179"/>
                    </a:lnTo>
                    <a:lnTo>
                      <a:pt x="60" y="181"/>
                    </a:lnTo>
                    <a:lnTo>
                      <a:pt x="62" y="182"/>
                    </a:lnTo>
                    <a:lnTo>
                      <a:pt x="64" y="181"/>
                    </a:lnTo>
                    <a:lnTo>
                      <a:pt x="66" y="181"/>
                    </a:lnTo>
                    <a:lnTo>
                      <a:pt x="66" y="186"/>
                    </a:lnTo>
                    <a:lnTo>
                      <a:pt x="71" y="188"/>
                    </a:lnTo>
                    <a:lnTo>
                      <a:pt x="75" y="195"/>
                    </a:lnTo>
                    <a:lnTo>
                      <a:pt x="76" y="199"/>
                    </a:lnTo>
                    <a:lnTo>
                      <a:pt x="76" y="207"/>
                    </a:lnTo>
                    <a:lnTo>
                      <a:pt x="80" y="213"/>
                    </a:lnTo>
                    <a:lnTo>
                      <a:pt x="76" y="213"/>
                    </a:lnTo>
                    <a:lnTo>
                      <a:pt x="76" y="215"/>
                    </a:lnTo>
                    <a:lnTo>
                      <a:pt x="76" y="218"/>
                    </a:lnTo>
                    <a:lnTo>
                      <a:pt x="73" y="216"/>
                    </a:lnTo>
                    <a:lnTo>
                      <a:pt x="71" y="216"/>
                    </a:lnTo>
                    <a:lnTo>
                      <a:pt x="66" y="220"/>
                    </a:lnTo>
                    <a:lnTo>
                      <a:pt x="62" y="229"/>
                    </a:lnTo>
                    <a:lnTo>
                      <a:pt x="35" y="268"/>
                    </a:lnTo>
                    <a:lnTo>
                      <a:pt x="32" y="270"/>
                    </a:lnTo>
                    <a:lnTo>
                      <a:pt x="30" y="272"/>
                    </a:lnTo>
                    <a:lnTo>
                      <a:pt x="28" y="274"/>
                    </a:lnTo>
                    <a:lnTo>
                      <a:pt x="26" y="277"/>
                    </a:lnTo>
                    <a:lnTo>
                      <a:pt x="21" y="277"/>
                    </a:lnTo>
                    <a:lnTo>
                      <a:pt x="17" y="277"/>
                    </a:lnTo>
                    <a:lnTo>
                      <a:pt x="16" y="281"/>
                    </a:lnTo>
                    <a:lnTo>
                      <a:pt x="19" y="282"/>
                    </a:lnTo>
                    <a:lnTo>
                      <a:pt x="17" y="284"/>
                    </a:lnTo>
                    <a:lnTo>
                      <a:pt x="12" y="284"/>
                    </a:lnTo>
                    <a:lnTo>
                      <a:pt x="12" y="286"/>
                    </a:lnTo>
                    <a:lnTo>
                      <a:pt x="12" y="288"/>
                    </a:lnTo>
                    <a:lnTo>
                      <a:pt x="10" y="288"/>
                    </a:lnTo>
                    <a:lnTo>
                      <a:pt x="9" y="290"/>
                    </a:lnTo>
                    <a:lnTo>
                      <a:pt x="7" y="297"/>
                    </a:lnTo>
                    <a:lnTo>
                      <a:pt x="9" y="306"/>
                    </a:lnTo>
                    <a:lnTo>
                      <a:pt x="9" y="307"/>
                    </a:lnTo>
                    <a:lnTo>
                      <a:pt x="10" y="311"/>
                    </a:lnTo>
                    <a:lnTo>
                      <a:pt x="9" y="318"/>
                    </a:lnTo>
                    <a:lnTo>
                      <a:pt x="10" y="320"/>
                    </a:lnTo>
                    <a:lnTo>
                      <a:pt x="12" y="324"/>
                    </a:lnTo>
                    <a:lnTo>
                      <a:pt x="14" y="331"/>
                    </a:lnTo>
                    <a:lnTo>
                      <a:pt x="16" y="334"/>
                    </a:lnTo>
                    <a:lnTo>
                      <a:pt x="17" y="334"/>
                    </a:lnTo>
                    <a:lnTo>
                      <a:pt x="17" y="336"/>
                    </a:lnTo>
                    <a:lnTo>
                      <a:pt x="16" y="334"/>
                    </a:lnTo>
                    <a:lnTo>
                      <a:pt x="14" y="334"/>
                    </a:lnTo>
                    <a:lnTo>
                      <a:pt x="14" y="336"/>
                    </a:lnTo>
                    <a:lnTo>
                      <a:pt x="14" y="338"/>
                    </a:lnTo>
                    <a:lnTo>
                      <a:pt x="12" y="340"/>
                    </a:lnTo>
                    <a:lnTo>
                      <a:pt x="14" y="341"/>
                    </a:lnTo>
                    <a:lnTo>
                      <a:pt x="14" y="347"/>
                    </a:lnTo>
                    <a:lnTo>
                      <a:pt x="12" y="350"/>
                    </a:lnTo>
                    <a:lnTo>
                      <a:pt x="10" y="350"/>
                    </a:lnTo>
                    <a:lnTo>
                      <a:pt x="10" y="354"/>
                    </a:lnTo>
                    <a:lnTo>
                      <a:pt x="10" y="356"/>
                    </a:lnTo>
                    <a:lnTo>
                      <a:pt x="12" y="356"/>
                    </a:lnTo>
                    <a:lnTo>
                      <a:pt x="10" y="357"/>
                    </a:lnTo>
                    <a:lnTo>
                      <a:pt x="12" y="359"/>
                    </a:lnTo>
                    <a:lnTo>
                      <a:pt x="14" y="361"/>
                    </a:lnTo>
                    <a:lnTo>
                      <a:pt x="14" y="361"/>
                    </a:lnTo>
                    <a:lnTo>
                      <a:pt x="12" y="363"/>
                    </a:lnTo>
                    <a:lnTo>
                      <a:pt x="12" y="365"/>
                    </a:lnTo>
                    <a:lnTo>
                      <a:pt x="16" y="365"/>
                    </a:lnTo>
                    <a:lnTo>
                      <a:pt x="21" y="368"/>
                    </a:lnTo>
                    <a:lnTo>
                      <a:pt x="28" y="372"/>
                    </a:lnTo>
                    <a:lnTo>
                      <a:pt x="30" y="372"/>
                    </a:lnTo>
                    <a:lnTo>
                      <a:pt x="28" y="375"/>
                    </a:lnTo>
                    <a:lnTo>
                      <a:pt x="32" y="377"/>
                    </a:lnTo>
                    <a:lnTo>
                      <a:pt x="35" y="374"/>
                    </a:lnTo>
                    <a:lnTo>
                      <a:pt x="35" y="375"/>
                    </a:lnTo>
                    <a:lnTo>
                      <a:pt x="35" y="379"/>
                    </a:lnTo>
                    <a:lnTo>
                      <a:pt x="39" y="382"/>
                    </a:lnTo>
                    <a:lnTo>
                      <a:pt x="39" y="384"/>
                    </a:lnTo>
                    <a:lnTo>
                      <a:pt x="41" y="386"/>
                    </a:lnTo>
                    <a:lnTo>
                      <a:pt x="39" y="388"/>
                    </a:lnTo>
                    <a:lnTo>
                      <a:pt x="37" y="390"/>
                    </a:lnTo>
                    <a:lnTo>
                      <a:pt x="39" y="390"/>
                    </a:lnTo>
                    <a:lnTo>
                      <a:pt x="41" y="388"/>
                    </a:lnTo>
                    <a:lnTo>
                      <a:pt x="44" y="382"/>
                    </a:lnTo>
                    <a:lnTo>
                      <a:pt x="44" y="384"/>
                    </a:lnTo>
                    <a:lnTo>
                      <a:pt x="44" y="386"/>
                    </a:lnTo>
                    <a:lnTo>
                      <a:pt x="46" y="386"/>
                    </a:lnTo>
                    <a:lnTo>
                      <a:pt x="53" y="382"/>
                    </a:lnTo>
                    <a:lnTo>
                      <a:pt x="55" y="382"/>
                    </a:lnTo>
                    <a:lnTo>
                      <a:pt x="59" y="382"/>
                    </a:lnTo>
                    <a:lnTo>
                      <a:pt x="59" y="384"/>
                    </a:lnTo>
                    <a:lnTo>
                      <a:pt x="60" y="384"/>
                    </a:lnTo>
                    <a:lnTo>
                      <a:pt x="66" y="379"/>
                    </a:lnTo>
                    <a:lnTo>
                      <a:pt x="67" y="379"/>
                    </a:lnTo>
                    <a:lnTo>
                      <a:pt x="69" y="379"/>
                    </a:lnTo>
                    <a:lnTo>
                      <a:pt x="73" y="377"/>
                    </a:lnTo>
                    <a:lnTo>
                      <a:pt x="76" y="377"/>
                    </a:lnTo>
                    <a:lnTo>
                      <a:pt x="78" y="372"/>
                    </a:lnTo>
                    <a:lnTo>
                      <a:pt x="80" y="375"/>
                    </a:lnTo>
                    <a:lnTo>
                      <a:pt x="85" y="374"/>
                    </a:lnTo>
                    <a:lnTo>
                      <a:pt x="85" y="370"/>
                    </a:lnTo>
                    <a:lnTo>
                      <a:pt x="85" y="370"/>
                    </a:lnTo>
                    <a:lnTo>
                      <a:pt x="87" y="372"/>
                    </a:lnTo>
                    <a:lnTo>
                      <a:pt x="89" y="372"/>
                    </a:lnTo>
                    <a:lnTo>
                      <a:pt x="91" y="370"/>
                    </a:lnTo>
                    <a:lnTo>
                      <a:pt x="96" y="370"/>
                    </a:lnTo>
                    <a:lnTo>
                      <a:pt x="103" y="366"/>
                    </a:lnTo>
                    <a:lnTo>
                      <a:pt x="105" y="368"/>
                    </a:lnTo>
                    <a:lnTo>
                      <a:pt x="110" y="368"/>
                    </a:lnTo>
                    <a:lnTo>
                      <a:pt x="112" y="368"/>
                    </a:lnTo>
                    <a:lnTo>
                      <a:pt x="114" y="366"/>
                    </a:lnTo>
                    <a:lnTo>
                      <a:pt x="114" y="366"/>
                    </a:lnTo>
                    <a:lnTo>
                      <a:pt x="164" y="311"/>
                    </a:lnTo>
                    <a:lnTo>
                      <a:pt x="173" y="295"/>
                    </a:lnTo>
                    <a:lnTo>
                      <a:pt x="173" y="284"/>
                    </a:lnTo>
                    <a:lnTo>
                      <a:pt x="173" y="286"/>
                    </a:lnTo>
                    <a:lnTo>
                      <a:pt x="169" y="281"/>
                    </a:lnTo>
                    <a:lnTo>
                      <a:pt x="167" y="275"/>
                    </a:lnTo>
                    <a:lnTo>
                      <a:pt x="159" y="268"/>
                    </a:lnTo>
                    <a:lnTo>
                      <a:pt x="157" y="265"/>
                    </a:lnTo>
                    <a:lnTo>
                      <a:pt x="155" y="259"/>
                    </a:lnTo>
                    <a:lnTo>
                      <a:pt x="160" y="245"/>
                    </a:lnTo>
                    <a:lnTo>
                      <a:pt x="160" y="240"/>
                    </a:lnTo>
                    <a:lnTo>
                      <a:pt x="157" y="236"/>
                    </a:lnTo>
                    <a:lnTo>
                      <a:pt x="153" y="231"/>
                    </a:lnTo>
                    <a:lnTo>
                      <a:pt x="155" y="225"/>
                    </a:lnTo>
                    <a:lnTo>
                      <a:pt x="151" y="220"/>
                    </a:lnTo>
                    <a:lnTo>
                      <a:pt x="148" y="218"/>
                    </a:lnTo>
                    <a:lnTo>
                      <a:pt x="148" y="213"/>
                    </a:lnTo>
                    <a:lnTo>
                      <a:pt x="150" y="209"/>
                    </a:lnTo>
                    <a:lnTo>
                      <a:pt x="148" y="204"/>
                    </a:lnTo>
                    <a:lnTo>
                      <a:pt x="148" y="200"/>
                    </a:lnTo>
                    <a:lnTo>
                      <a:pt x="150" y="190"/>
                    </a:lnTo>
                    <a:lnTo>
                      <a:pt x="153" y="186"/>
                    </a:lnTo>
                    <a:lnTo>
                      <a:pt x="139" y="143"/>
                    </a:lnTo>
                    <a:lnTo>
                      <a:pt x="139" y="136"/>
                    </a:lnTo>
                    <a:lnTo>
                      <a:pt x="151" y="109"/>
                    </a:lnTo>
                    <a:lnTo>
                      <a:pt x="150" y="102"/>
                    </a:lnTo>
                    <a:lnTo>
                      <a:pt x="142" y="88"/>
                    </a:lnTo>
                    <a:lnTo>
                      <a:pt x="137" y="86"/>
                    </a:lnTo>
                    <a:lnTo>
                      <a:pt x="134" y="84"/>
                    </a:lnTo>
                    <a:lnTo>
                      <a:pt x="130" y="82"/>
                    </a:lnTo>
                    <a:lnTo>
                      <a:pt x="128" y="81"/>
                    </a:lnTo>
                    <a:lnTo>
                      <a:pt x="126" y="68"/>
                    </a:lnTo>
                    <a:lnTo>
                      <a:pt x="130" y="56"/>
                    </a:lnTo>
                    <a:lnTo>
                      <a:pt x="130" y="56"/>
                    </a:lnTo>
                    <a:lnTo>
                      <a:pt x="128" y="54"/>
                    </a:lnTo>
                    <a:lnTo>
                      <a:pt x="137" y="45"/>
                    </a:lnTo>
                    <a:lnTo>
                      <a:pt x="134" y="43"/>
                    </a:lnTo>
                    <a:lnTo>
                      <a:pt x="134" y="40"/>
                    </a:lnTo>
                    <a:lnTo>
                      <a:pt x="135" y="36"/>
                    </a:lnTo>
                    <a:lnTo>
                      <a:pt x="141" y="29"/>
                    </a:lnTo>
                    <a:lnTo>
                      <a:pt x="137" y="16"/>
                    </a:lnTo>
                    <a:lnTo>
                      <a:pt x="132" y="11"/>
                    </a:lnTo>
                    <a:lnTo>
                      <a:pt x="128" y="9"/>
                    </a:lnTo>
                    <a:lnTo>
                      <a:pt x="125" y="7"/>
                    </a:lnTo>
                    <a:lnTo>
                      <a:pt x="121" y="0"/>
                    </a:lnTo>
                    <a:lnTo>
                      <a:pt x="119" y="0"/>
                    </a:lnTo>
                    <a:lnTo>
                      <a:pt x="94" y="7"/>
                    </a:lnTo>
                    <a:lnTo>
                      <a:pt x="91" y="9"/>
                    </a:lnTo>
                    <a:lnTo>
                      <a:pt x="87" y="13"/>
                    </a:lnTo>
                    <a:lnTo>
                      <a:pt x="84" y="22"/>
                    </a:lnTo>
                    <a:lnTo>
                      <a:pt x="84" y="49"/>
                    </a:lnTo>
                    <a:lnTo>
                      <a:pt x="75" y="54"/>
                    </a:lnTo>
                    <a:lnTo>
                      <a:pt x="73" y="57"/>
                    </a:lnTo>
                    <a:lnTo>
                      <a:pt x="66" y="63"/>
                    </a:lnTo>
                    <a:lnTo>
                      <a:pt x="62" y="63"/>
                    </a:lnTo>
                    <a:lnTo>
                      <a:pt x="59" y="56"/>
                    </a:lnTo>
                    <a:lnTo>
                      <a:pt x="55" y="54"/>
                    </a:lnTo>
                    <a:lnTo>
                      <a:pt x="50" y="59"/>
                    </a:lnTo>
                    <a:lnTo>
                      <a:pt x="46" y="63"/>
                    </a:lnTo>
                    <a:lnTo>
                      <a:pt x="42" y="63"/>
                    </a:lnTo>
                    <a:lnTo>
                      <a:pt x="37" y="61"/>
                    </a:lnTo>
                    <a:lnTo>
                      <a:pt x="30" y="59"/>
                    </a:lnTo>
                    <a:lnTo>
                      <a:pt x="28" y="57"/>
                    </a:lnTo>
                    <a:lnTo>
                      <a:pt x="28" y="50"/>
                    </a:lnTo>
                    <a:lnTo>
                      <a:pt x="16" y="34"/>
                    </a:lnTo>
                    <a:lnTo>
                      <a:pt x="12" y="32"/>
                    </a:lnTo>
                    <a:lnTo>
                      <a:pt x="9" y="36"/>
                    </a:lnTo>
                    <a:lnTo>
                      <a:pt x="9" y="41"/>
                    </a:lnTo>
                    <a:lnTo>
                      <a:pt x="7" y="43"/>
                    </a:lnTo>
                    <a:lnTo>
                      <a:pt x="3" y="41"/>
                    </a:lnTo>
                    <a:lnTo>
                      <a:pt x="1" y="43"/>
                    </a:lnTo>
                    <a:lnTo>
                      <a:pt x="0" y="4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4" name="Freeform 1931">
                <a:extLst>
                  <a:ext uri="{FF2B5EF4-FFF2-40B4-BE49-F238E27FC236}">
                    <a16:creationId xmlns:a16="http://schemas.microsoft.com/office/drawing/2014/main" id="{519AEB1A-2775-E047-AF2F-A515AD099558}"/>
                  </a:ext>
                </a:extLst>
              </p:cNvPr>
              <p:cNvSpPr>
                <a:spLocks/>
              </p:cNvSpPr>
              <p:nvPr/>
            </p:nvSpPr>
            <p:spPr bwMode="auto">
              <a:xfrm>
                <a:off x="2803" y="1861"/>
                <a:ext cx="189" cy="198"/>
              </a:xfrm>
              <a:custGeom>
                <a:avLst/>
                <a:gdLst>
                  <a:gd name="T0" fmla="*/ 59 w 189"/>
                  <a:gd name="T1" fmla="*/ 11 h 198"/>
                  <a:gd name="T2" fmla="*/ 54 w 189"/>
                  <a:gd name="T3" fmla="*/ 13 h 198"/>
                  <a:gd name="T4" fmla="*/ 54 w 189"/>
                  <a:gd name="T5" fmla="*/ 18 h 198"/>
                  <a:gd name="T6" fmla="*/ 41 w 189"/>
                  <a:gd name="T7" fmla="*/ 14 h 198"/>
                  <a:gd name="T8" fmla="*/ 38 w 189"/>
                  <a:gd name="T9" fmla="*/ 25 h 198"/>
                  <a:gd name="T10" fmla="*/ 32 w 189"/>
                  <a:gd name="T11" fmla="*/ 23 h 198"/>
                  <a:gd name="T12" fmla="*/ 23 w 189"/>
                  <a:gd name="T13" fmla="*/ 18 h 198"/>
                  <a:gd name="T14" fmla="*/ 18 w 189"/>
                  <a:gd name="T15" fmla="*/ 27 h 198"/>
                  <a:gd name="T16" fmla="*/ 6 w 189"/>
                  <a:gd name="T17" fmla="*/ 41 h 198"/>
                  <a:gd name="T18" fmla="*/ 0 w 189"/>
                  <a:gd name="T19" fmla="*/ 48 h 198"/>
                  <a:gd name="T20" fmla="*/ 4 w 189"/>
                  <a:gd name="T21" fmla="*/ 52 h 198"/>
                  <a:gd name="T22" fmla="*/ 4 w 189"/>
                  <a:gd name="T23" fmla="*/ 63 h 198"/>
                  <a:gd name="T24" fmla="*/ 15 w 189"/>
                  <a:gd name="T25" fmla="*/ 68 h 198"/>
                  <a:gd name="T26" fmla="*/ 15 w 189"/>
                  <a:gd name="T27" fmla="*/ 73 h 198"/>
                  <a:gd name="T28" fmla="*/ 23 w 189"/>
                  <a:gd name="T29" fmla="*/ 70 h 198"/>
                  <a:gd name="T30" fmla="*/ 29 w 189"/>
                  <a:gd name="T31" fmla="*/ 63 h 198"/>
                  <a:gd name="T32" fmla="*/ 56 w 189"/>
                  <a:gd name="T33" fmla="*/ 71 h 198"/>
                  <a:gd name="T34" fmla="*/ 72 w 189"/>
                  <a:gd name="T35" fmla="*/ 100 h 198"/>
                  <a:gd name="T36" fmla="*/ 77 w 189"/>
                  <a:gd name="T37" fmla="*/ 104 h 198"/>
                  <a:gd name="T38" fmla="*/ 86 w 189"/>
                  <a:gd name="T39" fmla="*/ 113 h 198"/>
                  <a:gd name="T40" fmla="*/ 113 w 189"/>
                  <a:gd name="T41" fmla="*/ 130 h 198"/>
                  <a:gd name="T42" fmla="*/ 123 w 189"/>
                  <a:gd name="T43" fmla="*/ 139 h 198"/>
                  <a:gd name="T44" fmla="*/ 129 w 189"/>
                  <a:gd name="T45" fmla="*/ 141 h 198"/>
                  <a:gd name="T46" fmla="*/ 132 w 189"/>
                  <a:gd name="T47" fmla="*/ 146 h 198"/>
                  <a:gd name="T48" fmla="*/ 138 w 189"/>
                  <a:gd name="T49" fmla="*/ 154 h 198"/>
                  <a:gd name="T50" fmla="*/ 143 w 189"/>
                  <a:gd name="T51" fmla="*/ 154 h 198"/>
                  <a:gd name="T52" fmla="*/ 148 w 189"/>
                  <a:gd name="T53" fmla="*/ 186 h 198"/>
                  <a:gd name="T54" fmla="*/ 145 w 189"/>
                  <a:gd name="T55" fmla="*/ 198 h 198"/>
                  <a:gd name="T56" fmla="*/ 150 w 189"/>
                  <a:gd name="T57" fmla="*/ 198 h 198"/>
                  <a:gd name="T58" fmla="*/ 157 w 189"/>
                  <a:gd name="T59" fmla="*/ 189 h 198"/>
                  <a:gd name="T60" fmla="*/ 159 w 189"/>
                  <a:gd name="T61" fmla="*/ 179 h 198"/>
                  <a:gd name="T62" fmla="*/ 166 w 189"/>
                  <a:gd name="T63" fmla="*/ 177 h 198"/>
                  <a:gd name="T64" fmla="*/ 163 w 189"/>
                  <a:gd name="T65" fmla="*/ 164 h 198"/>
                  <a:gd name="T66" fmla="*/ 159 w 189"/>
                  <a:gd name="T67" fmla="*/ 152 h 198"/>
                  <a:gd name="T68" fmla="*/ 173 w 189"/>
                  <a:gd name="T69" fmla="*/ 148 h 198"/>
                  <a:gd name="T70" fmla="*/ 186 w 189"/>
                  <a:gd name="T71" fmla="*/ 159 h 198"/>
                  <a:gd name="T72" fmla="*/ 181 w 189"/>
                  <a:gd name="T73" fmla="*/ 141 h 198"/>
                  <a:gd name="T74" fmla="*/ 150 w 189"/>
                  <a:gd name="T75" fmla="*/ 125 h 198"/>
                  <a:gd name="T76" fmla="*/ 147 w 189"/>
                  <a:gd name="T77" fmla="*/ 123 h 198"/>
                  <a:gd name="T78" fmla="*/ 152 w 189"/>
                  <a:gd name="T79" fmla="*/ 116 h 198"/>
                  <a:gd name="T80" fmla="*/ 145 w 189"/>
                  <a:gd name="T81" fmla="*/ 114 h 198"/>
                  <a:gd name="T82" fmla="*/ 136 w 189"/>
                  <a:gd name="T83" fmla="*/ 114 h 198"/>
                  <a:gd name="T84" fmla="*/ 129 w 189"/>
                  <a:gd name="T85" fmla="*/ 111 h 198"/>
                  <a:gd name="T86" fmla="*/ 118 w 189"/>
                  <a:gd name="T87" fmla="*/ 100 h 198"/>
                  <a:gd name="T88" fmla="*/ 107 w 189"/>
                  <a:gd name="T89" fmla="*/ 79 h 198"/>
                  <a:gd name="T90" fmla="*/ 89 w 189"/>
                  <a:gd name="T91" fmla="*/ 61 h 198"/>
                  <a:gd name="T92" fmla="*/ 93 w 189"/>
                  <a:gd name="T93" fmla="*/ 48 h 198"/>
                  <a:gd name="T94" fmla="*/ 89 w 189"/>
                  <a:gd name="T95" fmla="*/ 41 h 198"/>
                  <a:gd name="T96" fmla="*/ 93 w 189"/>
                  <a:gd name="T97" fmla="*/ 36 h 198"/>
                  <a:gd name="T98" fmla="*/ 107 w 189"/>
                  <a:gd name="T99" fmla="*/ 32 h 198"/>
                  <a:gd name="T100" fmla="*/ 113 w 189"/>
                  <a:gd name="T101" fmla="*/ 32 h 198"/>
                  <a:gd name="T102" fmla="*/ 113 w 189"/>
                  <a:gd name="T103" fmla="*/ 36 h 198"/>
                  <a:gd name="T104" fmla="*/ 116 w 189"/>
                  <a:gd name="T105" fmla="*/ 34 h 198"/>
                  <a:gd name="T106" fmla="*/ 113 w 189"/>
                  <a:gd name="T107" fmla="*/ 30 h 198"/>
                  <a:gd name="T108" fmla="*/ 111 w 189"/>
                  <a:gd name="T109" fmla="*/ 27 h 198"/>
                  <a:gd name="T110" fmla="*/ 109 w 189"/>
                  <a:gd name="T111" fmla="*/ 20 h 198"/>
                  <a:gd name="T112" fmla="*/ 109 w 189"/>
                  <a:gd name="T113" fmla="*/ 16 h 198"/>
                  <a:gd name="T114" fmla="*/ 93 w 189"/>
                  <a:gd name="T115" fmla="*/ 9 h 198"/>
                  <a:gd name="T116" fmla="*/ 88 w 189"/>
                  <a:gd name="T117" fmla="*/ 2 h 198"/>
                  <a:gd name="T118" fmla="*/ 84 w 189"/>
                  <a:gd name="T119" fmla="*/ 0 h 198"/>
                  <a:gd name="T120" fmla="*/ 59 w 189"/>
                  <a:gd name="T121"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9" h="198">
                    <a:moveTo>
                      <a:pt x="59" y="5"/>
                    </a:moveTo>
                    <a:lnTo>
                      <a:pt x="59" y="9"/>
                    </a:lnTo>
                    <a:lnTo>
                      <a:pt x="59" y="11"/>
                    </a:lnTo>
                    <a:lnTo>
                      <a:pt x="57" y="11"/>
                    </a:lnTo>
                    <a:lnTo>
                      <a:pt x="54" y="11"/>
                    </a:lnTo>
                    <a:lnTo>
                      <a:pt x="54" y="13"/>
                    </a:lnTo>
                    <a:lnTo>
                      <a:pt x="54" y="14"/>
                    </a:lnTo>
                    <a:lnTo>
                      <a:pt x="56" y="16"/>
                    </a:lnTo>
                    <a:lnTo>
                      <a:pt x="54" y="18"/>
                    </a:lnTo>
                    <a:lnTo>
                      <a:pt x="45" y="16"/>
                    </a:lnTo>
                    <a:lnTo>
                      <a:pt x="43" y="14"/>
                    </a:lnTo>
                    <a:lnTo>
                      <a:pt x="41" y="14"/>
                    </a:lnTo>
                    <a:lnTo>
                      <a:pt x="41" y="18"/>
                    </a:lnTo>
                    <a:lnTo>
                      <a:pt x="38" y="23"/>
                    </a:lnTo>
                    <a:lnTo>
                      <a:pt x="38" y="25"/>
                    </a:lnTo>
                    <a:lnTo>
                      <a:pt x="36" y="27"/>
                    </a:lnTo>
                    <a:lnTo>
                      <a:pt x="34" y="25"/>
                    </a:lnTo>
                    <a:lnTo>
                      <a:pt x="32" y="23"/>
                    </a:lnTo>
                    <a:lnTo>
                      <a:pt x="29" y="21"/>
                    </a:lnTo>
                    <a:lnTo>
                      <a:pt x="27" y="16"/>
                    </a:lnTo>
                    <a:lnTo>
                      <a:pt x="23" y="18"/>
                    </a:lnTo>
                    <a:lnTo>
                      <a:pt x="23" y="20"/>
                    </a:lnTo>
                    <a:lnTo>
                      <a:pt x="23" y="21"/>
                    </a:lnTo>
                    <a:lnTo>
                      <a:pt x="18" y="27"/>
                    </a:lnTo>
                    <a:lnTo>
                      <a:pt x="2" y="29"/>
                    </a:lnTo>
                    <a:lnTo>
                      <a:pt x="2" y="30"/>
                    </a:lnTo>
                    <a:lnTo>
                      <a:pt x="6" y="41"/>
                    </a:lnTo>
                    <a:lnTo>
                      <a:pt x="2" y="43"/>
                    </a:lnTo>
                    <a:lnTo>
                      <a:pt x="2" y="45"/>
                    </a:lnTo>
                    <a:lnTo>
                      <a:pt x="0" y="48"/>
                    </a:lnTo>
                    <a:lnTo>
                      <a:pt x="0" y="50"/>
                    </a:lnTo>
                    <a:lnTo>
                      <a:pt x="2" y="50"/>
                    </a:lnTo>
                    <a:lnTo>
                      <a:pt x="4" y="52"/>
                    </a:lnTo>
                    <a:lnTo>
                      <a:pt x="4" y="54"/>
                    </a:lnTo>
                    <a:lnTo>
                      <a:pt x="4" y="57"/>
                    </a:lnTo>
                    <a:lnTo>
                      <a:pt x="4" y="63"/>
                    </a:lnTo>
                    <a:lnTo>
                      <a:pt x="6" y="66"/>
                    </a:lnTo>
                    <a:lnTo>
                      <a:pt x="13" y="66"/>
                    </a:lnTo>
                    <a:lnTo>
                      <a:pt x="15" y="68"/>
                    </a:lnTo>
                    <a:lnTo>
                      <a:pt x="15" y="71"/>
                    </a:lnTo>
                    <a:lnTo>
                      <a:pt x="15" y="73"/>
                    </a:lnTo>
                    <a:lnTo>
                      <a:pt x="15" y="73"/>
                    </a:lnTo>
                    <a:lnTo>
                      <a:pt x="20" y="73"/>
                    </a:lnTo>
                    <a:lnTo>
                      <a:pt x="23" y="71"/>
                    </a:lnTo>
                    <a:lnTo>
                      <a:pt x="23" y="70"/>
                    </a:lnTo>
                    <a:lnTo>
                      <a:pt x="27" y="66"/>
                    </a:lnTo>
                    <a:lnTo>
                      <a:pt x="29" y="64"/>
                    </a:lnTo>
                    <a:lnTo>
                      <a:pt x="29" y="63"/>
                    </a:lnTo>
                    <a:lnTo>
                      <a:pt x="34" y="61"/>
                    </a:lnTo>
                    <a:lnTo>
                      <a:pt x="40" y="63"/>
                    </a:lnTo>
                    <a:lnTo>
                      <a:pt x="56" y="71"/>
                    </a:lnTo>
                    <a:lnTo>
                      <a:pt x="63" y="89"/>
                    </a:lnTo>
                    <a:lnTo>
                      <a:pt x="63" y="91"/>
                    </a:lnTo>
                    <a:lnTo>
                      <a:pt x="72" y="100"/>
                    </a:lnTo>
                    <a:lnTo>
                      <a:pt x="72" y="105"/>
                    </a:lnTo>
                    <a:lnTo>
                      <a:pt x="73" y="104"/>
                    </a:lnTo>
                    <a:lnTo>
                      <a:pt x="77" y="104"/>
                    </a:lnTo>
                    <a:lnTo>
                      <a:pt x="79" y="107"/>
                    </a:lnTo>
                    <a:lnTo>
                      <a:pt x="82" y="113"/>
                    </a:lnTo>
                    <a:lnTo>
                      <a:pt x="86" y="113"/>
                    </a:lnTo>
                    <a:lnTo>
                      <a:pt x="102" y="129"/>
                    </a:lnTo>
                    <a:lnTo>
                      <a:pt x="104" y="129"/>
                    </a:lnTo>
                    <a:lnTo>
                      <a:pt x="113" y="130"/>
                    </a:lnTo>
                    <a:lnTo>
                      <a:pt x="118" y="134"/>
                    </a:lnTo>
                    <a:lnTo>
                      <a:pt x="118" y="138"/>
                    </a:lnTo>
                    <a:lnTo>
                      <a:pt x="123" y="139"/>
                    </a:lnTo>
                    <a:lnTo>
                      <a:pt x="123" y="141"/>
                    </a:lnTo>
                    <a:lnTo>
                      <a:pt x="123" y="143"/>
                    </a:lnTo>
                    <a:lnTo>
                      <a:pt x="129" y="141"/>
                    </a:lnTo>
                    <a:lnTo>
                      <a:pt x="131" y="143"/>
                    </a:lnTo>
                    <a:lnTo>
                      <a:pt x="132" y="145"/>
                    </a:lnTo>
                    <a:lnTo>
                      <a:pt x="132" y="146"/>
                    </a:lnTo>
                    <a:lnTo>
                      <a:pt x="132" y="150"/>
                    </a:lnTo>
                    <a:lnTo>
                      <a:pt x="134" y="152"/>
                    </a:lnTo>
                    <a:lnTo>
                      <a:pt x="138" y="154"/>
                    </a:lnTo>
                    <a:lnTo>
                      <a:pt x="139" y="157"/>
                    </a:lnTo>
                    <a:lnTo>
                      <a:pt x="141" y="154"/>
                    </a:lnTo>
                    <a:lnTo>
                      <a:pt x="143" y="154"/>
                    </a:lnTo>
                    <a:lnTo>
                      <a:pt x="152" y="180"/>
                    </a:lnTo>
                    <a:lnTo>
                      <a:pt x="147" y="184"/>
                    </a:lnTo>
                    <a:lnTo>
                      <a:pt x="148" y="186"/>
                    </a:lnTo>
                    <a:lnTo>
                      <a:pt x="145" y="193"/>
                    </a:lnTo>
                    <a:lnTo>
                      <a:pt x="145" y="198"/>
                    </a:lnTo>
                    <a:lnTo>
                      <a:pt x="145" y="198"/>
                    </a:lnTo>
                    <a:lnTo>
                      <a:pt x="145" y="198"/>
                    </a:lnTo>
                    <a:lnTo>
                      <a:pt x="150" y="198"/>
                    </a:lnTo>
                    <a:lnTo>
                      <a:pt x="150" y="198"/>
                    </a:lnTo>
                    <a:lnTo>
                      <a:pt x="154" y="191"/>
                    </a:lnTo>
                    <a:lnTo>
                      <a:pt x="156" y="189"/>
                    </a:lnTo>
                    <a:lnTo>
                      <a:pt x="157" y="189"/>
                    </a:lnTo>
                    <a:lnTo>
                      <a:pt x="159" y="188"/>
                    </a:lnTo>
                    <a:lnTo>
                      <a:pt x="159" y="180"/>
                    </a:lnTo>
                    <a:lnTo>
                      <a:pt x="159" y="179"/>
                    </a:lnTo>
                    <a:lnTo>
                      <a:pt x="164" y="177"/>
                    </a:lnTo>
                    <a:lnTo>
                      <a:pt x="166" y="177"/>
                    </a:lnTo>
                    <a:lnTo>
                      <a:pt x="166" y="177"/>
                    </a:lnTo>
                    <a:lnTo>
                      <a:pt x="166" y="168"/>
                    </a:lnTo>
                    <a:lnTo>
                      <a:pt x="164" y="166"/>
                    </a:lnTo>
                    <a:lnTo>
                      <a:pt x="163" y="164"/>
                    </a:lnTo>
                    <a:lnTo>
                      <a:pt x="161" y="163"/>
                    </a:lnTo>
                    <a:lnTo>
                      <a:pt x="157" y="161"/>
                    </a:lnTo>
                    <a:lnTo>
                      <a:pt x="159" y="152"/>
                    </a:lnTo>
                    <a:lnTo>
                      <a:pt x="164" y="145"/>
                    </a:lnTo>
                    <a:lnTo>
                      <a:pt x="168" y="145"/>
                    </a:lnTo>
                    <a:lnTo>
                      <a:pt x="173" y="148"/>
                    </a:lnTo>
                    <a:lnTo>
                      <a:pt x="181" y="152"/>
                    </a:lnTo>
                    <a:lnTo>
                      <a:pt x="184" y="157"/>
                    </a:lnTo>
                    <a:lnTo>
                      <a:pt x="186" y="159"/>
                    </a:lnTo>
                    <a:lnTo>
                      <a:pt x="186" y="159"/>
                    </a:lnTo>
                    <a:lnTo>
                      <a:pt x="189" y="154"/>
                    </a:lnTo>
                    <a:lnTo>
                      <a:pt x="181" y="141"/>
                    </a:lnTo>
                    <a:lnTo>
                      <a:pt x="170" y="136"/>
                    </a:lnTo>
                    <a:lnTo>
                      <a:pt x="168" y="134"/>
                    </a:lnTo>
                    <a:lnTo>
                      <a:pt x="150" y="125"/>
                    </a:lnTo>
                    <a:lnTo>
                      <a:pt x="148" y="125"/>
                    </a:lnTo>
                    <a:lnTo>
                      <a:pt x="147" y="125"/>
                    </a:lnTo>
                    <a:lnTo>
                      <a:pt x="147" y="123"/>
                    </a:lnTo>
                    <a:lnTo>
                      <a:pt x="148" y="121"/>
                    </a:lnTo>
                    <a:lnTo>
                      <a:pt x="152" y="120"/>
                    </a:lnTo>
                    <a:lnTo>
                      <a:pt x="152" y="116"/>
                    </a:lnTo>
                    <a:lnTo>
                      <a:pt x="150" y="114"/>
                    </a:lnTo>
                    <a:lnTo>
                      <a:pt x="147" y="114"/>
                    </a:lnTo>
                    <a:lnTo>
                      <a:pt x="145" y="114"/>
                    </a:lnTo>
                    <a:lnTo>
                      <a:pt x="148" y="114"/>
                    </a:lnTo>
                    <a:lnTo>
                      <a:pt x="145" y="114"/>
                    </a:lnTo>
                    <a:lnTo>
                      <a:pt x="136" y="114"/>
                    </a:lnTo>
                    <a:lnTo>
                      <a:pt x="136" y="118"/>
                    </a:lnTo>
                    <a:lnTo>
                      <a:pt x="131" y="111"/>
                    </a:lnTo>
                    <a:lnTo>
                      <a:pt x="129" y="111"/>
                    </a:lnTo>
                    <a:lnTo>
                      <a:pt x="127" y="109"/>
                    </a:lnTo>
                    <a:lnTo>
                      <a:pt x="127" y="109"/>
                    </a:lnTo>
                    <a:lnTo>
                      <a:pt x="118" y="100"/>
                    </a:lnTo>
                    <a:lnTo>
                      <a:pt x="109" y="79"/>
                    </a:lnTo>
                    <a:lnTo>
                      <a:pt x="109" y="79"/>
                    </a:lnTo>
                    <a:lnTo>
                      <a:pt x="107" y="79"/>
                    </a:lnTo>
                    <a:lnTo>
                      <a:pt x="106" y="77"/>
                    </a:lnTo>
                    <a:lnTo>
                      <a:pt x="95" y="70"/>
                    </a:lnTo>
                    <a:lnTo>
                      <a:pt x="89" y="61"/>
                    </a:lnTo>
                    <a:lnTo>
                      <a:pt x="91" y="52"/>
                    </a:lnTo>
                    <a:lnTo>
                      <a:pt x="93" y="50"/>
                    </a:lnTo>
                    <a:lnTo>
                      <a:pt x="93" y="48"/>
                    </a:lnTo>
                    <a:lnTo>
                      <a:pt x="91" y="46"/>
                    </a:lnTo>
                    <a:lnTo>
                      <a:pt x="89" y="45"/>
                    </a:lnTo>
                    <a:lnTo>
                      <a:pt x="89" y="41"/>
                    </a:lnTo>
                    <a:lnTo>
                      <a:pt x="89" y="39"/>
                    </a:lnTo>
                    <a:lnTo>
                      <a:pt x="93" y="36"/>
                    </a:lnTo>
                    <a:lnTo>
                      <a:pt x="93" y="36"/>
                    </a:lnTo>
                    <a:lnTo>
                      <a:pt x="93" y="38"/>
                    </a:lnTo>
                    <a:lnTo>
                      <a:pt x="106" y="32"/>
                    </a:lnTo>
                    <a:lnTo>
                      <a:pt x="107" y="32"/>
                    </a:lnTo>
                    <a:lnTo>
                      <a:pt x="111" y="30"/>
                    </a:lnTo>
                    <a:lnTo>
                      <a:pt x="113" y="30"/>
                    </a:lnTo>
                    <a:lnTo>
                      <a:pt x="113" y="32"/>
                    </a:lnTo>
                    <a:lnTo>
                      <a:pt x="111" y="36"/>
                    </a:lnTo>
                    <a:lnTo>
                      <a:pt x="111" y="36"/>
                    </a:lnTo>
                    <a:lnTo>
                      <a:pt x="113" y="36"/>
                    </a:lnTo>
                    <a:lnTo>
                      <a:pt x="114" y="36"/>
                    </a:lnTo>
                    <a:lnTo>
                      <a:pt x="116" y="34"/>
                    </a:lnTo>
                    <a:lnTo>
                      <a:pt x="116" y="34"/>
                    </a:lnTo>
                    <a:lnTo>
                      <a:pt x="114" y="32"/>
                    </a:lnTo>
                    <a:lnTo>
                      <a:pt x="114" y="32"/>
                    </a:lnTo>
                    <a:lnTo>
                      <a:pt x="113" y="30"/>
                    </a:lnTo>
                    <a:lnTo>
                      <a:pt x="111" y="29"/>
                    </a:lnTo>
                    <a:lnTo>
                      <a:pt x="111" y="29"/>
                    </a:lnTo>
                    <a:lnTo>
                      <a:pt x="111" y="27"/>
                    </a:lnTo>
                    <a:lnTo>
                      <a:pt x="109" y="25"/>
                    </a:lnTo>
                    <a:lnTo>
                      <a:pt x="109" y="20"/>
                    </a:lnTo>
                    <a:lnTo>
                      <a:pt x="109" y="20"/>
                    </a:lnTo>
                    <a:lnTo>
                      <a:pt x="107" y="20"/>
                    </a:lnTo>
                    <a:lnTo>
                      <a:pt x="107" y="18"/>
                    </a:lnTo>
                    <a:lnTo>
                      <a:pt x="109" y="16"/>
                    </a:lnTo>
                    <a:lnTo>
                      <a:pt x="111" y="14"/>
                    </a:lnTo>
                    <a:lnTo>
                      <a:pt x="97" y="11"/>
                    </a:lnTo>
                    <a:lnTo>
                      <a:pt x="93" y="9"/>
                    </a:lnTo>
                    <a:lnTo>
                      <a:pt x="93" y="9"/>
                    </a:lnTo>
                    <a:lnTo>
                      <a:pt x="89" y="7"/>
                    </a:lnTo>
                    <a:lnTo>
                      <a:pt x="88" y="2"/>
                    </a:lnTo>
                    <a:lnTo>
                      <a:pt x="88" y="0"/>
                    </a:lnTo>
                    <a:lnTo>
                      <a:pt x="86" y="0"/>
                    </a:lnTo>
                    <a:lnTo>
                      <a:pt x="84" y="0"/>
                    </a:lnTo>
                    <a:lnTo>
                      <a:pt x="82" y="2"/>
                    </a:lnTo>
                    <a:lnTo>
                      <a:pt x="63" y="5"/>
                    </a:lnTo>
                    <a:lnTo>
                      <a:pt x="59"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5" name="Freeform 1932">
                <a:extLst>
                  <a:ext uri="{FF2B5EF4-FFF2-40B4-BE49-F238E27FC236}">
                    <a16:creationId xmlns:a16="http://schemas.microsoft.com/office/drawing/2014/main" id="{BDAED513-9DEC-4A42-89B8-04B160875CA3}"/>
                  </a:ext>
                </a:extLst>
              </p:cNvPr>
              <p:cNvSpPr>
                <a:spLocks/>
              </p:cNvSpPr>
              <p:nvPr/>
            </p:nvSpPr>
            <p:spPr bwMode="auto">
              <a:xfrm>
                <a:off x="2803" y="1861"/>
                <a:ext cx="189" cy="198"/>
              </a:xfrm>
              <a:custGeom>
                <a:avLst/>
                <a:gdLst>
                  <a:gd name="T0" fmla="*/ 59 w 189"/>
                  <a:gd name="T1" fmla="*/ 11 h 198"/>
                  <a:gd name="T2" fmla="*/ 54 w 189"/>
                  <a:gd name="T3" fmla="*/ 13 h 198"/>
                  <a:gd name="T4" fmla="*/ 54 w 189"/>
                  <a:gd name="T5" fmla="*/ 18 h 198"/>
                  <a:gd name="T6" fmla="*/ 41 w 189"/>
                  <a:gd name="T7" fmla="*/ 14 h 198"/>
                  <a:gd name="T8" fmla="*/ 38 w 189"/>
                  <a:gd name="T9" fmla="*/ 25 h 198"/>
                  <a:gd name="T10" fmla="*/ 32 w 189"/>
                  <a:gd name="T11" fmla="*/ 23 h 198"/>
                  <a:gd name="T12" fmla="*/ 23 w 189"/>
                  <a:gd name="T13" fmla="*/ 18 h 198"/>
                  <a:gd name="T14" fmla="*/ 18 w 189"/>
                  <a:gd name="T15" fmla="*/ 27 h 198"/>
                  <a:gd name="T16" fmla="*/ 6 w 189"/>
                  <a:gd name="T17" fmla="*/ 41 h 198"/>
                  <a:gd name="T18" fmla="*/ 0 w 189"/>
                  <a:gd name="T19" fmla="*/ 48 h 198"/>
                  <a:gd name="T20" fmla="*/ 4 w 189"/>
                  <a:gd name="T21" fmla="*/ 52 h 198"/>
                  <a:gd name="T22" fmla="*/ 4 w 189"/>
                  <a:gd name="T23" fmla="*/ 63 h 198"/>
                  <a:gd name="T24" fmla="*/ 15 w 189"/>
                  <a:gd name="T25" fmla="*/ 68 h 198"/>
                  <a:gd name="T26" fmla="*/ 15 w 189"/>
                  <a:gd name="T27" fmla="*/ 73 h 198"/>
                  <a:gd name="T28" fmla="*/ 23 w 189"/>
                  <a:gd name="T29" fmla="*/ 70 h 198"/>
                  <a:gd name="T30" fmla="*/ 29 w 189"/>
                  <a:gd name="T31" fmla="*/ 63 h 198"/>
                  <a:gd name="T32" fmla="*/ 56 w 189"/>
                  <a:gd name="T33" fmla="*/ 71 h 198"/>
                  <a:gd name="T34" fmla="*/ 72 w 189"/>
                  <a:gd name="T35" fmla="*/ 100 h 198"/>
                  <a:gd name="T36" fmla="*/ 77 w 189"/>
                  <a:gd name="T37" fmla="*/ 104 h 198"/>
                  <a:gd name="T38" fmla="*/ 86 w 189"/>
                  <a:gd name="T39" fmla="*/ 113 h 198"/>
                  <a:gd name="T40" fmla="*/ 113 w 189"/>
                  <a:gd name="T41" fmla="*/ 130 h 198"/>
                  <a:gd name="T42" fmla="*/ 123 w 189"/>
                  <a:gd name="T43" fmla="*/ 139 h 198"/>
                  <a:gd name="T44" fmla="*/ 129 w 189"/>
                  <a:gd name="T45" fmla="*/ 141 h 198"/>
                  <a:gd name="T46" fmla="*/ 132 w 189"/>
                  <a:gd name="T47" fmla="*/ 146 h 198"/>
                  <a:gd name="T48" fmla="*/ 138 w 189"/>
                  <a:gd name="T49" fmla="*/ 154 h 198"/>
                  <a:gd name="T50" fmla="*/ 143 w 189"/>
                  <a:gd name="T51" fmla="*/ 154 h 198"/>
                  <a:gd name="T52" fmla="*/ 148 w 189"/>
                  <a:gd name="T53" fmla="*/ 186 h 198"/>
                  <a:gd name="T54" fmla="*/ 145 w 189"/>
                  <a:gd name="T55" fmla="*/ 198 h 198"/>
                  <a:gd name="T56" fmla="*/ 150 w 189"/>
                  <a:gd name="T57" fmla="*/ 198 h 198"/>
                  <a:gd name="T58" fmla="*/ 157 w 189"/>
                  <a:gd name="T59" fmla="*/ 189 h 198"/>
                  <a:gd name="T60" fmla="*/ 159 w 189"/>
                  <a:gd name="T61" fmla="*/ 179 h 198"/>
                  <a:gd name="T62" fmla="*/ 166 w 189"/>
                  <a:gd name="T63" fmla="*/ 177 h 198"/>
                  <a:gd name="T64" fmla="*/ 163 w 189"/>
                  <a:gd name="T65" fmla="*/ 164 h 198"/>
                  <a:gd name="T66" fmla="*/ 159 w 189"/>
                  <a:gd name="T67" fmla="*/ 152 h 198"/>
                  <a:gd name="T68" fmla="*/ 173 w 189"/>
                  <a:gd name="T69" fmla="*/ 148 h 198"/>
                  <a:gd name="T70" fmla="*/ 186 w 189"/>
                  <a:gd name="T71" fmla="*/ 159 h 198"/>
                  <a:gd name="T72" fmla="*/ 181 w 189"/>
                  <a:gd name="T73" fmla="*/ 141 h 198"/>
                  <a:gd name="T74" fmla="*/ 150 w 189"/>
                  <a:gd name="T75" fmla="*/ 125 h 198"/>
                  <a:gd name="T76" fmla="*/ 147 w 189"/>
                  <a:gd name="T77" fmla="*/ 123 h 198"/>
                  <a:gd name="T78" fmla="*/ 152 w 189"/>
                  <a:gd name="T79" fmla="*/ 116 h 198"/>
                  <a:gd name="T80" fmla="*/ 145 w 189"/>
                  <a:gd name="T81" fmla="*/ 114 h 198"/>
                  <a:gd name="T82" fmla="*/ 136 w 189"/>
                  <a:gd name="T83" fmla="*/ 114 h 198"/>
                  <a:gd name="T84" fmla="*/ 129 w 189"/>
                  <a:gd name="T85" fmla="*/ 111 h 198"/>
                  <a:gd name="T86" fmla="*/ 118 w 189"/>
                  <a:gd name="T87" fmla="*/ 100 h 198"/>
                  <a:gd name="T88" fmla="*/ 107 w 189"/>
                  <a:gd name="T89" fmla="*/ 79 h 198"/>
                  <a:gd name="T90" fmla="*/ 89 w 189"/>
                  <a:gd name="T91" fmla="*/ 61 h 198"/>
                  <a:gd name="T92" fmla="*/ 93 w 189"/>
                  <a:gd name="T93" fmla="*/ 48 h 198"/>
                  <a:gd name="T94" fmla="*/ 89 w 189"/>
                  <a:gd name="T95" fmla="*/ 41 h 198"/>
                  <a:gd name="T96" fmla="*/ 93 w 189"/>
                  <a:gd name="T97" fmla="*/ 36 h 198"/>
                  <a:gd name="T98" fmla="*/ 107 w 189"/>
                  <a:gd name="T99" fmla="*/ 32 h 198"/>
                  <a:gd name="T100" fmla="*/ 113 w 189"/>
                  <a:gd name="T101" fmla="*/ 32 h 198"/>
                  <a:gd name="T102" fmla="*/ 113 w 189"/>
                  <a:gd name="T103" fmla="*/ 36 h 198"/>
                  <a:gd name="T104" fmla="*/ 116 w 189"/>
                  <a:gd name="T105" fmla="*/ 34 h 198"/>
                  <a:gd name="T106" fmla="*/ 113 w 189"/>
                  <a:gd name="T107" fmla="*/ 30 h 198"/>
                  <a:gd name="T108" fmla="*/ 111 w 189"/>
                  <a:gd name="T109" fmla="*/ 27 h 198"/>
                  <a:gd name="T110" fmla="*/ 109 w 189"/>
                  <a:gd name="T111" fmla="*/ 20 h 198"/>
                  <a:gd name="T112" fmla="*/ 109 w 189"/>
                  <a:gd name="T113" fmla="*/ 16 h 198"/>
                  <a:gd name="T114" fmla="*/ 93 w 189"/>
                  <a:gd name="T115" fmla="*/ 9 h 198"/>
                  <a:gd name="T116" fmla="*/ 88 w 189"/>
                  <a:gd name="T117" fmla="*/ 2 h 198"/>
                  <a:gd name="T118" fmla="*/ 84 w 189"/>
                  <a:gd name="T119" fmla="*/ 0 h 198"/>
                  <a:gd name="T120" fmla="*/ 59 w 189"/>
                  <a:gd name="T121"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9" h="198">
                    <a:moveTo>
                      <a:pt x="59" y="5"/>
                    </a:moveTo>
                    <a:lnTo>
                      <a:pt x="59" y="9"/>
                    </a:lnTo>
                    <a:lnTo>
                      <a:pt x="59" y="11"/>
                    </a:lnTo>
                    <a:lnTo>
                      <a:pt x="57" y="11"/>
                    </a:lnTo>
                    <a:lnTo>
                      <a:pt x="54" y="11"/>
                    </a:lnTo>
                    <a:lnTo>
                      <a:pt x="54" y="13"/>
                    </a:lnTo>
                    <a:lnTo>
                      <a:pt x="54" y="14"/>
                    </a:lnTo>
                    <a:lnTo>
                      <a:pt x="56" y="16"/>
                    </a:lnTo>
                    <a:lnTo>
                      <a:pt x="54" y="18"/>
                    </a:lnTo>
                    <a:lnTo>
                      <a:pt x="45" y="16"/>
                    </a:lnTo>
                    <a:lnTo>
                      <a:pt x="43" y="14"/>
                    </a:lnTo>
                    <a:lnTo>
                      <a:pt x="41" y="14"/>
                    </a:lnTo>
                    <a:lnTo>
                      <a:pt x="41" y="18"/>
                    </a:lnTo>
                    <a:lnTo>
                      <a:pt x="38" y="23"/>
                    </a:lnTo>
                    <a:lnTo>
                      <a:pt x="38" y="25"/>
                    </a:lnTo>
                    <a:lnTo>
                      <a:pt x="36" y="27"/>
                    </a:lnTo>
                    <a:lnTo>
                      <a:pt x="34" y="25"/>
                    </a:lnTo>
                    <a:lnTo>
                      <a:pt x="32" y="23"/>
                    </a:lnTo>
                    <a:lnTo>
                      <a:pt x="29" y="21"/>
                    </a:lnTo>
                    <a:lnTo>
                      <a:pt x="27" y="16"/>
                    </a:lnTo>
                    <a:lnTo>
                      <a:pt x="23" y="18"/>
                    </a:lnTo>
                    <a:lnTo>
                      <a:pt x="23" y="20"/>
                    </a:lnTo>
                    <a:lnTo>
                      <a:pt x="23" y="21"/>
                    </a:lnTo>
                    <a:lnTo>
                      <a:pt x="18" y="27"/>
                    </a:lnTo>
                    <a:lnTo>
                      <a:pt x="2" y="29"/>
                    </a:lnTo>
                    <a:lnTo>
                      <a:pt x="2" y="30"/>
                    </a:lnTo>
                    <a:lnTo>
                      <a:pt x="6" y="41"/>
                    </a:lnTo>
                    <a:lnTo>
                      <a:pt x="2" y="43"/>
                    </a:lnTo>
                    <a:lnTo>
                      <a:pt x="2" y="45"/>
                    </a:lnTo>
                    <a:lnTo>
                      <a:pt x="0" y="48"/>
                    </a:lnTo>
                    <a:lnTo>
                      <a:pt x="0" y="50"/>
                    </a:lnTo>
                    <a:lnTo>
                      <a:pt x="2" y="50"/>
                    </a:lnTo>
                    <a:lnTo>
                      <a:pt x="4" y="52"/>
                    </a:lnTo>
                    <a:lnTo>
                      <a:pt x="4" y="54"/>
                    </a:lnTo>
                    <a:lnTo>
                      <a:pt x="4" y="57"/>
                    </a:lnTo>
                    <a:lnTo>
                      <a:pt x="4" y="63"/>
                    </a:lnTo>
                    <a:lnTo>
                      <a:pt x="6" y="66"/>
                    </a:lnTo>
                    <a:lnTo>
                      <a:pt x="13" y="66"/>
                    </a:lnTo>
                    <a:lnTo>
                      <a:pt x="15" y="68"/>
                    </a:lnTo>
                    <a:lnTo>
                      <a:pt x="15" y="71"/>
                    </a:lnTo>
                    <a:lnTo>
                      <a:pt x="15" y="73"/>
                    </a:lnTo>
                    <a:lnTo>
                      <a:pt x="15" y="73"/>
                    </a:lnTo>
                    <a:lnTo>
                      <a:pt x="20" y="73"/>
                    </a:lnTo>
                    <a:lnTo>
                      <a:pt x="23" y="71"/>
                    </a:lnTo>
                    <a:lnTo>
                      <a:pt x="23" y="70"/>
                    </a:lnTo>
                    <a:lnTo>
                      <a:pt x="27" y="66"/>
                    </a:lnTo>
                    <a:lnTo>
                      <a:pt x="29" y="64"/>
                    </a:lnTo>
                    <a:lnTo>
                      <a:pt x="29" y="63"/>
                    </a:lnTo>
                    <a:lnTo>
                      <a:pt x="34" y="61"/>
                    </a:lnTo>
                    <a:lnTo>
                      <a:pt x="40" y="63"/>
                    </a:lnTo>
                    <a:lnTo>
                      <a:pt x="56" y="71"/>
                    </a:lnTo>
                    <a:lnTo>
                      <a:pt x="63" y="89"/>
                    </a:lnTo>
                    <a:lnTo>
                      <a:pt x="63" y="91"/>
                    </a:lnTo>
                    <a:lnTo>
                      <a:pt x="72" y="100"/>
                    </a:lnTo>
                    <a:lnTo>
                      <a:pt x="72" y="105"/>
                    </a:lnTo>
                    <a:lnTo>
                      <a:pt x="73" y="104"/>
                    </a:lnTo>
                    <a:lnTo>
                      <a:pt x="77" y="104"/>
                    </a:lnTo>
                    <a:lnTo>
                      <a:pt x="79" y="107"/>
                    </a:lnTo>
                    <a:lnTo>
                      <a:pt x="82" y="113"/>
                    </a:lnTo>
                    <a:lnTo>
                      <a:pt x="86" y="113"/>
                    </a:lnTo>
                    <a:lnTo>
                      <a:pt x="102" y="129"/>
                    </a:lnTo>
                    <a:lnTo>
                      <a:pt x="104" y="129"/>
                    </a:lnTo>
                    <a:lnTo>
                      <a:pt x="113" y="130"/>
                    </a:lnTo>
                    <a:lnTo>
                      <a:pt x="118" y="134"/>
                    </a:lnTo>
                    <a:lnTo>
                      <a:pt x="118" y="138"/>
                    </a:lnTo>
                    <a:lnTo>
                      <a:pt x="123" y="139"/>
                    </a:lnTo>
                    <a:lnTo>
                      <a:pt x="123" y="141"/>
                    </a:lnTo>
                    <a:lnTo>
                      <a:pt x="123" y="143"/>
                    </a:lnTo>
                    <a:lnTo>
                      <a:pt x="129" y="141"/>
                    </a:lnTo>
                    <a:lnTo>
                      <a:pt x="131" y="143"/>
                    </a:lnTo>
                    <a:lnTo>
                      <a:pt x="132" y="145"/>
                    </a:lnTo>
                    <a:lnTo>
                      <a:pt x="132" y="146"/>
                    </a:lnTo>
                    <a:lnTo>
                      <a:pt x="132" y="150"/>
                    </a:lnTo>
                    <a:lnTo>
                      <a:pt x="134" y="152"/>
                    </a:lnTo>
                    <a:lnTo>
                      <a:pt x="138" y="154"/>
                    </a:lnTo>
                    <a:lnTo>
                      <a:pt x="139" y="157"/>
                    </a:lnTo>
                    <a:lnTo>
                      <a:pt x="141" y="154"/>
                    </a:lnTo>
                    <a:lnTo>
                      <a:pt x="143" y="154"/>
                    </a:lnTo>
                    <a:lnTo>
                      <a:pt x="152" y="180"/>
                    </a:lnTo>
                    <a:lnTo>
                      <a:pt x="147" y="184"/>
                    </a:lnTo>
                    <a:lnTo>
                      <a:pt x="148" y="186"/>
                    </a:lnTo>
                    <a:lnTo>
                      <a:pt x="145" y="193"/>
                    </a:lnTo>
                    <a:lnTo>
                      <a:pt x="145" y="198"/>
                    </a:lnTo>
                    <a:lnTo>
                      <a:pt x="145" y="198"/>
                    </a:lnTo>
                    <a:lnTo>
                      <a:pt x="145" y="198"/>
                    </a:lnTo>
                    <a:lnTo>
                      <a:pt x="150" y="198"/>
                    </a:lnTo>
                    <a:lnTo>
                      <a:pt x="150" y="198"/>
                    </a:lnTo>
                    <a:lnTo>
                      <a:pt x="154" y="191"/>
                    </a:lnTo>
                    <a:lnTo>
                      <a:pt x="156" y="189"/>
                    </a:lnTo>
                    <a:lnTo>
                      <a:pt x="157" y="189"/>
                    </a:lnTo>
                    <a:lnTo>
                      <a:pt x="159" y="188"/>
                    </a:lnTo>
                    <a:lnTo>
                      <a:pt x="159" y="180"/>
                    </a:lnTo>
                    <a:lnTo>
                      <a:pt x="159" y="179"/>
                    </a:lnTo>
                    <a:lnTo>
                      <a:pt x="164" y="177"/>
                    </a:lnTo>
                    <a:lnTo>
                      <a:pt x="166" y="177"/>
                    </a:lnTo>
                    <a:lnTo>
                      <a:pt x="166" y="177"/>
                    </a:lnTo>
                    <a:lnTo>
                      <a:pt x="166" y="168"/>
                    </a:lnTo>
                    <a:lnTo>
                      <a:pt x="164" y="166"/>
                    </a:lnTo>
                    <a:lnTo>
                      <a:pt x="163" y="164"/>
                    </a:lnTo>
                    <a:lnTo>
                      <a:pt x="161" y="163"/>
                    </a:lnTo>
                    <a:lnTo>
                      <a:pt x="157" y="161"/>
                    </a:lnTo>
                    <a:lnTo>
                      <a:pt x="159" y="152"/>
                    </a:lnTo>
                    <a:lnTo>
                      <a:pt x="164" y="145"/>
                    </a:lnTo>
                    <a:lnTo>
                      <a:pt x="168" y="145"/>
                    </a:lnTo>
                    <a:lnTo>
                      <a:pt x="173" y="148"/>
                    </a:lnTo>
                    <a:lnTo>
                      <a:pt x="181" y="152"/>
                    </a:lnTo>
                    <a:lnTo>
                      <a:pt x="184" y="157"/>
                    </a:lnTo>
                    <a:lnTo>
                      <a:pt x="186" y="159"/>
                    </a:lnTo>
                    <a:lnTo>
                      <a:pt x="186" y="159"/>
                    </a:lnTo>
                    <a:lnTo>
                      <a:pt x="189" y="154"/>
                    </a:lnTo>
                    <a:lnTo>
                      <a:pt x="181" y="141"/>
                    </a:lnTo>
                    <a:lnTo>
                      <a:pt x="170" y="136"/>
                    </a:lnTo>
                    <a:lnTo>
                      <a:pt x="168" y="134"/>
                    </a:lnTo>
                    <a:lnTo>
                      <a:pt x="150" y="125"/>
                    </a:lnTo>
                    <a:lnTo>
                      <a:pt x="148" y="125"/>
                    </a:lnTo>
                    <a:lnTo>
                      <a:pt x="147" y="125"/>
                    </a:lnTo>
                    <a:lnTo>
                      <a:pt x="147" y="123"/>
                    </a:lnTo>
                    <a:lnTo>
                      <a:pt x="148" y="121"/>
                    </a:lnTo>
                    <a:lnTo>
                      <a:pt x="152" y="120"/>
                    </a:lnTo>
                    <a:lnTo>
                      <a:pt x="152" y="116"/>
                    </a:lnTo>
                    <a:lnTo>
                      <a:pt x="150" y="114"/>
                    </a:lnTo>
                    <a:lnTo>
                      <a:pt x="147" y="114"/>
                    </a:lnTo>
                    <a:lnTo>
                      <a:pt x="145" y="114"/>
                    </a:lnTo>
                    <a:lnTo>
                      <a:pt x="148" y="114"/>
                    </a:lnTo>
                    <a:lnTo>
                      <a:pt x="145" y="114"/>
                    </a:lnTo>
                    <a:lnTo>
                      <a:pt x="136" y="114"/>
                    </a:lnTo>
                    <a:lnTo>
                      <a:pt x="136" y="118"/>
                    </a:lnTo>
                    <a:lnTo>
                      <a:pt x="131" y="111"/>
                    </a:lnTo>
                    <a:lnTo>
                      <a:pt x="129" y="111"/>
                    </a:lnTo>
                    <a:lnTo>
                      <a:pt x="127" y="109"/>
                    </a:lnTo>
                    <a:lnTo>
                      <a:pt x="127" y="109"/>
                    </a:lnTo>
                    <a:lnTo>
                      <a:pt x="118" y="100"/>
                    </a:lnTo>
                    <a:lnTo>
                      <a:pt x="109" y="79"/>
                    </a:lnTo>
                    <a:lnTo>
                      <a:pt x="109" y="79"/>
                    </a:lnTo>
                    <a:lnTo>
                      <a:pt x="107" y="79"/>
                    </a:lnTo>
                    <a:lnTo>
                      <a:pt x="106" y="77"/>
                    </a:lnTo>
                    <a:lnTo>
                      <a:pt x="95" y="70"/>
                    </a:lnTo>
                    <a:lnTo>
                      <a:pt x="89" y="61"/>
                    </a:lnTo>
                    <a:lnTo>
                      <a:pt x="91" y="52"/>
                    </a:lnTo>
                    <a:lnTo>
                      <a:pt x="93" y="50"/>
                    </a:lnTo>
                    <a:lnTo>
                      <a:pt x="93" y="48"/>
                    </a:lnTo>
                    <a:lnTo>
                      <a:pt x="91" y="46"/>
                    </a:lnTo>
                    <a:lnTo>
                      <a:pt x="89" y="45"/>
                    </a:lnTo>
                    <a:lnTo>
                      <a:pt x="89" y="41"/>
                    </a:lnTo>
                    <a:lnTo>
                      <a:pt x="89" y="39"/>
                    </a:lnTo>
                    <a:lnTo>
                      <a:pt x="93" y="36"/>
                    </a:lnTo>
                    <a:lnTo>
                      <a:pt x="93" y="36"/>
                    </a:lnTo>
                    <a:lnTo>
                      <a:pt x="93" y="38"/>
                    </a:lnTo>
                    <a:lnTo>
                      <a:pt x="106" y="32"/>
                    </a:lnTo>
                    <a:lnTo>
                      <a:pt x="107" y="32"/>
                    </a:lnTo>
                    <a:lnTo>
                      <a:pt x="111" y="30"/>
                    </a:lnTo>
                    <a:lnTo>
                      <a:pt x="113" y="30"/>
                    </a:lnTo>
                    <a:lnTo>
                      <a:pt x="113" y="32"/>
                    </a:lnTo>
                    <a:lnTo>
                      <a:pt x="111" y="36"/>
                    </a:lnTo>
                    <a:lnTo>
                      <a:pt x="111" y="36"/>
                    </a:lnTo>
                    <a:lnTo>
                      <a:pt x="113" y="36"/>
                    </a:lnTo>
                    <a:lnTo>
                      <a:pt x="114" y="36"/>
                    </a:lnTo>
                    <a:lnTo>
                      <a:pt x="116" y="34"/>
                    </a:lnTo>
                    <a:lnTo>
                      <a:pt x="116" y="34"/>
                    </a:lnTo>
                    <a:lnTo>
                      <a:pt x="114" y="32"/>
                    </a:lnTo>
                    <a:lnTo>
                      <a:pt x="114" y="32"/>
                    </a:lnTo>
                    <a:lnTo>
                      <a:pt x="113" y="30"/>
                    </a:lnTo>
                    <a:lnTo>
                      <a:pt x="111" y="29"/>
                    </a:lnTo>
                    <a:lnTo>
                      <a:pt x="111" y="29"/>
                    </a:lnTo>
                    <a:lnTo>
                      <a:pt x="111" y="27"/>
                    </a:lnTo>
                    <a:lnTo>
                      <a:pt x="109" y="25"/>
                    </a:lnTo>
                    <a:lnTo>
                      <a:pt x="109" y="20"/>
                    </a:lnTo>
                    <a:lnTo>
                      <a:pt x="109" y="20"/>
                    </a:lnTo>
                    <a:lnTo>
                      <a:pt x="107" y="20"/>
                    </a:lnTo>
                    <a:lnTo>
                      <a:pt x="107" y="18"/>
                    </a:lnTo>
                    <a:lnTo>
                      <a:pt x="109" y="16"/>
                    </a:lnTo>
                    <a:lnTo>
                      <a:pt x="111" y="14"/>
                    </a:lnTo>
                    <a:lnTo>
                      <a:pt x="97" y="11"/>
                    </a:lnTo>
                    <a:lnTo>
                      <a:pt x="93" y="9"/>
                    </a:lnTo>
                    <a:lnTo>
                      <a:pt x="93" y="9"/>
                    </a:lnTo>
                    <a:lnTo>
                      <a:pt x="89" y="7"/>
                    </a:lnTo>
                    <a:lnTo>
                      <a:pt x="88" y="2"/>
                    </a:lnTo>
                    <a:lnTo>
                      <a:pt x="88" y="0"/>
                    </a:lnTo>
                    <a:lnTo>
                      <a:pt x="86" y="0"/>
                    </a:lnTo>
                    <a:lnTo>
                      <a:pt x="84" y="0"/>
                    </a:lnTo>
                    <a:lnTo>
                      <a:pt x="82" y="2"/>
                    </a:lnTo>
                    <a:lnTo>
                      <a:pt x="63" y="5"/>
                    </a:lnTo>
                    <a:lnTo>
                      <a:pt x="59"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6" name="Freeform 1933">
                <a:extLst>
                  <a:ext uri="{FF2B5EF4-FFF2-40B4-BE49-F238E27FC236}">
                    <a16:creationId xmlns:a16="http://schemas.microsoft.com/office/drawing/2014/main" id="{349A7D07-066B-574B-BF34-47D4176497CF}"/>
                  </a:ext>
                </a:extLst>
              </p:cNvPr>
              <p:cNvSpPr>
                <a:spLocks/>
              </p:cNvSpPr>
              <p:nvPr/>
            </p:nvSpPr>
            <p:spPr bwMode="auto">
              <a:xfrm>
                <a:off x="3592" y="2279"/>
                <a:ext cx="6" cy="11"/>
              </a:xfrm>
              <a:custGeom>
                <a:avLst/>
                <a:gdLst>
                  <a:gd name="T0" fmla="*/ 0 w 6"/>
                  <a:gd name="T1" fmla="*/ 3 h 11"/>
                  <a:gd name="T2" fmla="*/ 0 w 6"/>
                  <a:gd name="T3" fmla="*/ 5 h 11"/>
                  <a:gd name="T4" fmla="*/ 2 w 6"/>
                  <a:gd name="T5" fmla="*/ 7 h 11"/>
                  <a:gd name="T6" fmla="*/ 0 w 6"/>
                  <a:gd name="T7" fmla="*/ 7 h 11"/>
                  <a:gd name="T8" fmla="*/ 2 w 6"/>
                  <a:gd name="T9" fmla="*/ 9 h 11"/>
                  <a:gd name="T10" fmla="*/ 0 w 6"/>
                  <a:gd name="T11" fmla="*/ 11 h 11"/>
                  <a:gd name="T12" fmla="*/ 2 w 6"/>
                  <a:gd name="T13" fmla="*/ 11 h 11"/>
                  <a:gd name="T14" fmla="*/ 4 w 6"/>
                  <a:gd name="T15" fmla="*/ 11 h 11"/>
                  <a:gd name="T16" fmla="*/ 4 w 6"/>
                  <a:gd name="T17" fmla="*/ 11 h 11"/>
                  <a:gd name="T18" fmla="*/ 6 w 6"/>
                  <a:gd name="T19" fmla="*/ 7 h 11"/>
                  <a:gd name="T20" fmla="*/ 6 w 6"/>
                  <a:gd name="T21" fmla="*/ 5 h 11"/>
                  <a:gd name="T22" fmla="*/ 6 w 6"/>
                  <a:gd name="T23" fmla="*/ 3 h 11"/>
                  <a:gd name="T24" fmla="*/ 6 w 6"/>
                  <a:gd name="T25" fmla="*/ 3 h 11"/>
                  <a:gd name="T26" fmla="*/ 6 w 6"/>
                  <a:gd name="T27" fmla="*/ 2 h 11"/>
                  <a:gd name="T28" fmla="*/ 6 w 6"/>
                  <a:gd name="T29" fmla="*/ 2 h 11"/>
                  <a:gd name="T30" fmla="*/ 6 w 6"/>
                  <a:gd name="T31" fmla="*/ 0 h 11"/>
                  <a:gd name="T32" fmla="*/ 4 w 6"/>
                  <a:gd name="T33" fmla="*/ 2 h 11"/>
                  <a:gd name="T34" fmla="*/ 2 w 6"/>
                  <a:gd name="T35" fmla="*/ 2 h 11"/>
                  <a:gd name="T36" fmla="*/ 0 w 6"/>
                  <a:gd name="T3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1">
                    <a:moveTo>
                      <a:pt x="0" y="3"/>
                    </a:moveTo>
                    <a:lnTo>
                      <a:pt x="0" y="5"/>
                    </a:lnTo>
                    <a:lnTo>
                      <a:pt x="2" y="7"/>
                    </a:lnTo>
                    <a:lnTo>
                      <a:pt x="0" y="7"/>
                    </a:lnTo>
                    <a:lnTo>
                      <a:pt x="2" y="9"/>
                    </a:lnTo>
                    <a:lnTo>
                      <a:pt x="0" y="11"/>
                    </a:lnTo>
                    <a:lnTo>
                      <a:pt x="2" y="11"/>
                    </a:lnTo>
                    <a:lnTo>
                      <a:pt x="4" y="11"/>
                    </a:lnTo>
                    <a:lnTo>
                      <a:pt x="4" y="11"/>
                    </a:lnTo>
                    <a:lnTo>
                      <a:pt x="6" y="7"/>
                    </a:lnTo>
                    <a:lnTo>
                      <a:pt x="6" y="5"/>
                    </a:lnTo>
                    <a:lnTo>
                      <a:pt x="6" y="3"/>
                    </a:lnTo>
                    <a:lnTo>
                      <a:pt x="6" y="3"/>
                    </a:lnTo>
                    <a:lnTo>
                      <a:pt x="6" y="2"/>
                    </a:lnTo>
                    <a:lnTo>
                      <a:pt x="6" y="2"/>
                    </a:lnTo>
                    <a:lnTo>
                      <a:pt x="6" y="0"/>
                    </a:lnTo>
                    <a:lnTo>
                      <a:pt x="4" y="2"/>
                    </a:lnTo>
                    <a:lnTo>
                      <a:pt x="2" y="2"/>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7" name="Freeform 1934">
                <a:extLst>
                  <a:ext uri="{FF2B5EF4-FFF2-40B4-BE49-F238E27FC236}">
                    <a16:creationId xmlns:a16="http://schemas.microsoft.com/office/drawing/2014/main" id="{A14B09A2-6094-8849-8941-F174BBA8E435}"/>
                  </a:ext>
                </a:extLst>
              </p:cNvPr>
              <p:cNvSpPr>
                <a:spLocks/>
              </p:cNvSpPr>
              <p:nvPr/>
            </p:nvSpPr>
            <p:spPr bwMode="auto">
              <a:xfrm>
                <a:off x="3592" y="2279"/>
                <a:ext cx="6" cy="11"/>
              </a:xfrm>
              <a:custGeom>
                <a:avLst/>
                <a:gdLst>
                  <a:gd name="T0" fmla="*/ 0 w 6"/>
                  <a:gd name="T1" fmla="*/ 3 h 11"/>
                  <a:gd name="T2" fmla="*/ 0 w 6"/>
                  <a:gd name="T3" fmla="*/ 5 h 11"/>
                  <a:gd name="T4" fmla="*/ 2 w 6"/>
                  <a:gd name="T5" fmla="*/ 7 h 11"/>
                  <a:gd name="T6" fmla="*/ 0 w 6"/>
                  <a:gd name="T7" fmla="*/ 7 h 11"/>
                  <a:gd name="T8" fmla="*/ 2 w 6"/>
                  <a:gd name="T9" fmla="*/ 9 h 11"/>
                  <a:gd name="T10" fmla="*/ 0 w 6"/>
                  <a:gd name="T11" fmla="*/ 11 h 11"/>
                  <a:gd name="T12" fmla="*/ 2 w 6"/>
                  <a:gd name="T13" fmla="*/ 11 h 11"/>
                  <a:gd name="T14" fmla="*/ 4 w 6"/>
                  <a:gd name="T15" fmla="*/ 11 h 11"/>
                  <a:gd name="T16" fmla="*/ 4 w 6"/>
                  <a:gd name="T17" fmla="*/ 11 h 11"/>
                  <a:gd name="T18" fmla="*/ 6 w 6"/>
                  <a:gd name="T19" fmla="*/ 7 h 11"/>
                  <a:gd name="T20" fmla="*/ 6 w 6"/>
                  <a:gd name="T21" fmla="*/ 5 h 11"/>
                  <a:gd name="T22" fmla="*/ 6 w 6"/>
                  <a:gd name="T23" fmla="*/ 3 h 11"/>
                  <a:gd name="T24" fmla="*/ 6 w 6"/>
                  <a:gd name="T25" fmla="*/ 3 h 11"/>
                  <a:gd name="T26" fmla="*/ 6 w 6"/>
                  <a:gd name="T27" fmla="*/ 2 h 11"/>
                  <a:gd name="T28" fmla="*/ 6 w 6"/>
                  <a:gd name="T29" fmla="*/ 2 h 11"/>
                  <a:gd name="T30" fmla="*/ 6 w 6"/>
                  <a:gd name="T31" fmla="*/ 0 h 11"/>
                  <a:gd name="T32" fmla="*/ 4 w 6"/>
                  <a:gd name="T33" fmla="*/ 2 h 11"/>
                  <a:gd name="T34" fmla="*/ 2 w 6"/>
                  <a:gd name="T35" fmla="*/ 2 h 11"/>
                  <a:gd name="T36" fmla="*/ 0 w 6"/>
                  <a:gd name="T3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1">
                    <a:moveTo>
                      <a:pt x="0" y="3"/>
                    </a:moveTo>
                    <a:lnTo>
                      <a:pt x="0" y="5"/>
                    </a:lnTo>
                    <a:lnTo>
                      <a:pt x="2" y="7"/>
                    </a:lnTo>
                    <a:lnTo>
                      <a:pt x="0" y="7"/>
                    </a:lnTo>
                    <a:lnTo>
                      <a:pt x="2" y="9"/>
                    </a:lnTo>
                    <a:lnTo>
                      <a:pt x="0" y="11"/>
                    </a:lnTo>
                    <a:lnTo>
                      <a:pt x="2" y="11"/>
                    </a:lnTo>
                    <a:lnTo>
                      <a:pt x="4" y="11"/>
                    </a:lnTo>
                    <a:lnTo>
                      <a:pt x="4" y="11"/>
                    </a:lnTo>
                    <a:lnTo>
                      <a:pt x="6" y="7"/>
                    </a:lnTo>
                    <a:lnTo>
                      <a:pt x="6" y="5"/>
                    </a:lnTo>
                    <a:lnTo>
                      <a:pt x="6" y="3"/>
                    </a:lnTo>
                    <a:lnTo>
                      <a:pt x="6" y="3"/>
                    </a:lnTo>
                    <a:lnTo>
                      <a:pt x="6" y="2"/>
                    </a:lnTo>
                    <a:lnTo>
                      <a:pt x="6" y="2"/>
                    </a:lnTo>
                    <a:lnTo>
                      <a:pt x="6" y="0"/>
                    </a:lnTo>
                    <a:lnTo>
                      <a:pt x="4" y="2"/>
                    </a:lnTo>
                    <a:lnTo>
                      <a:pt x="2" y="2"/>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8" name="Freeform 1935">
                <a:extLst>
                  <a:ext uri="{FF2B5EF4-FFF2-40B4-BE49-F238E27FC236}">
                    <a16:creationId xmlns:a16="http://schemas.microsoft.com/office/drawing/2014/main" id="{B3522DF5-8B70-C542-8B7C-33D7F50E50BC}"/>
                  </a:ext>
                </a:extLst>
              </p:cNvPr>
              <p:cNvSpPr>
                <a:spLocks/>
              </p:cNvSpPr>
              <p:nvPr/>
            </p:nvSpPr>
            <p:spPr bwMode="auto">
              <a:xfrm>
                <a:off x="3403" y="2020"/>
                <a:ext cx="305" cy="280"/>
              </a:xfrm>
              <a:custGeom>
                <a:avLst/>
                <a:gdLst>
                  <a:gd name="T0" fmla="*/ 277 w 305"/>
                  <a:gd name="T1" fmla="*/ 280 h 280"/>
                  <a:gd name="T2" fmla="*/ 259 w 305"/>
                  <a:gd name="T3" fmla="*/ 277 h 280"/>
                  <a:gd name="T4" fmla="*/ 239 w 305"/>
                  <a:gd name="T5" fmla="*/ 275 h 280"/>
                  <a:gd name="T6" fmla="*/ 204 w 305"/>
                  <a:gd name="T7" fmla="*/ 248 h 280"/>
                  <a:gd name="T8" fmla="*/ 182 w 305"/>
                  <a:gd name="T9" fmla="*/ 248 h 280"/>
                  <a:gd name="T10" fmla="*/ 175 w 305"/>
                  <a:gd name="T11" fmla="*/ 252 h 280"/>
                  <a:gd name="T12" fmla="*/ 163 w 305"/>
                  <a:gd name="T13" fmla="*/ 255 h 280"/>
                  <a:gd name="T14" fmla="*/ 150 w 305"/>
                  <a:gd name="T15" fmla="*/ 252 h 280"/>
                  <a:gd name="T16" fmla="*/ 148 w 305"/>
                  <a:gd name="T17" fmla="*/ 248 h 280"/>
                  <a:gd name="T18" fmla="*/ 134 w 305"/>
                  <a:gd name="T19" fmla="*/ 239 h 280"/>
                  <a:gd name="T20" fmla="*/ 120 w 305"/>
                  <a:gd name="T21" fmla="*/ 232 h 280"/>
                  <a:gd name="T22" fmla="*/ 109 w 305"/>
                  <a:gd name="T23" fmla="*/ 212 h 280"/>
                  <a:gd name="T24" fmla="*/ 98 w 305"/>
                  <a:gd name="T25" fmla="*/ 200 h 280"/>
                  <a:gd name="T26" fmla="*/ 93 w 305"/>
                  <a:gd name="T27" fmla="*/ 191 h 280"/>
                  <a:gd name="T28" fmla="*/ 86 w 305"/>
                  <a:gd name="T29" fmla="*/ 193 h 280"/>
                  <a:gd name="T30" fmla="*/ 82 w 305"/>
                  <a:gd name="T31" fmla="*/ 191 h 280"/>
                  <a:gd name="T32" fmla="*/ 79 w 305"/>
                  <a:gd name="T33" fmla="*/ 184 h 280"/>
                  <a:gd name="T34" fmla="*/ 73 w 305"/>
                  <a:gd name="T35" fmla="*/ 182 h 280"/>
                  <a:gd name="T36" fmla="*/ 73 w 305"/>
                  <a:gd name="T37" fmla="*/ 187 h 280"/>
                  <a:gd name="T38" fmla="*/ 61 w 305"/>
                  <a:gd name="T39" fmla="*/ 184 h 280"/>
                  <a:gd name="T40" fmla="*/ 55 w 305"/>
                  <a:gd name="T41" fmla="*/ 173 h 280"/>
                  <a:gd name="T42" fmla="*/ 41 w 305"/>
                  <a:gd name="T43" fmla="*/ 141 h 280"/>
                  <a:gd name="T44" fmla="*/ 27 w 305"/>
                  <a:gd name="T45" fmla="*/ 127 h 280"/>
                  <a:gd name="T46" fmla="*/ 22 w 305"/>
                  <a:gd name="T47" fmla="*/ 123 h 280"/>
                  <a:gd name="T48" fmla="*/ 20 w 305"/>
                  <a:gd name="T49" fmla="*/ 116 h 280"/>
                  <a:gd name="T50" fmla="*/ 23 w 305"/>
                  <a:gd name="T51" fmla="*/ 105 h 280"/>
                  <a:gd name="T52" fmla="*/ 32 w 305"/>
                  <a:gd name="T53" fmla="*/ 93 h 280"/>
                  <a:gd name="T54" fmla="*/ 34 w 305"/>
                  <a:gd name="T55" fmla="*/ 80 h 280"/>
                  <a:gd name="T56" fmla="*/ 18 w 305"/>
                  <a:gd name="T57" fmla="*/ 70 h 280"/>
                  <a:gd name="T58" fmla="*/ 9 w 305"/>
                  <a:gd name="T59" fmla="*/ 48 h 280"/>
                  <a:gd name="T60" fmla="*/ 2 w 305"/>
                  <a:gd name="T61" fmla="*/ 16 h 280"/>
                  <a:gd name="T62" fmla="*/ 7 w 305"/>
                  <a:gd name="T63" fmla="*/ 0 h 280"/>
                  <a:gd name="T64" fmla="*/ 45 w 305"/>
                  <a:gd name="T65" fmla="*/ 11 h 280"/>
                  <a:gd name="T66" fmla="*/ 64 w 305"/>
                  <a:gd name="T67" fmla="*/ 5 h 280"/>
                  <a:gd name="T68" fmla="*/ 61 w 305"/>
                  <a:gd name="T69" fmla="*/ 20 h 280"/>
                  <a:gd name="T70" fmla="*/ 66 w 305"/>
                  <a:gd name="T71" fmla="*/ 23 h 280"/>
                  <a:gd name="T72" fmla="*/ 73 w 305"/>
                  <a:gd name="T73" fmla="*/ 27 h 280"/>
                  <a:gd name="T74" fmla="*/ 82 w 305"/>
                  <a:gd name="T75" fmla="*/ 48 h 280"/>
                  <a:gd name="T76" fmla="*/ 98 w 305"/>
                  <a:gd name="T77" fmla="*/ 52 h 280"/>
                  <a:gd name="T78" fmla="*/ 123 w 305"/>
                  <a:gd name="T79" fmla="*/ 66 h 280"/>
                  <a:gd name="T80" fmla="*/ 147 w 305"/>
                  <a:gd name="T81" fmla="*/ 61 h 280"/>
                  <a:gd name="T82" fmla="*/ 157 w 305"/>
                  <a:gd name="T83" fmla="*/ 54 h 280"/>
                  <a:gd name="T84" fmla="*/ 179 w 305"/>
                  <a:gd name="T85" fmla="*/ 36 h 280"/>
                  <a:gd name="T86" fmla="*/ 193 w 305"/>
                  <a:gd name="T87" fmla="*/ 36 h 280"/>
                  <a:gd name="T88" fmla="*/ 207 w 305"/>
                  <a:gd name="T89" fmla="*/ 30 h 280"/>
                  <a:gd name="T90" fmla="*/ 234 w 305"/>
                  <a:gd name="T91" fmla="*/ 43 h 280"/>
                  <a:gd name="T92" fmla="*/ 245 w 305"/>
                  <a:gd name="T93" fmla="*/ 50 h 280"/>
                  <a:gd name="T94" fmla="*/ 272 w 305"/>
                  <a:gd name="T95" fmla="*/ 66 h 280"/>
                  <a:gd name="T96" fmla="*/ 273 w 305"/>
                  <a:gd name="T97" fmla="*/ 80 h 280"/>
                  <a:gd name="T98" fmla="*/ 268 w 305"/>
                  <a:gd name="T99" fmla="*/ 111 h 280"/>
                  <a:gd name="T100" fmla="*/ 264 w 305"/>
                  <a:gd name="T101" fmla="*/ 123 h 280"/>
                  <a:gd name="T102" fmla="*/ 264 w 305"/>
                  <a:gd name="T103" fmla="*/ 145 h 280"/>
                  <a:gd name="T104" fmla="*/ 275 w 305"/>
                  <a:gd name="T105" fmla="*/ 162 h 280"/>
                  <a:gd name="T106" fmla="*/ 280 w 305"/>
                  <a:gd name="T107" fmla="*/ 175 h 280"/>
                  <a:gd name="T108" fmla="*/ 279 w 305"/>
                  <a:gd name="T109" fmla="*/ 216 h 280"/>
                  <a:gd name="T110" fmla="*/ 297 w 305"/>
                  <a:gd name="T111" fmla="*/ 225 h 280"/>
                  <a:gd name="T112" fmla="*/ 305 w 305"/>
                  <a:gd name="T113" fmla="*/ 245 h 280"/>
                  <a:gd name="T114" fmla="*/ 302 w 305"/>
                  <a:gd name="T115" fmla="*/ 252 h 280"/>
                  <a:gd name="T116" fmla="*/ 279 w 305"/>
                  <a:gd name="T117" fmla="*/ 27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5" h="280">
                    <a:moveTo>
                      <a:pt x="279" y="279"/>
                    </a:moveTo>
                    <a:lnTo>
                      <a:pt x="279" y="279"/>
                    </a:lnTo>
                    <a:lnTo>
                      <a:pt x="277" y="280"/>
                    </a:lnTo>
                    <a:lnTo>
                      <a:pt x="263" y="277"/>
                    </a:lnTo>
                    <a:lnTo>
                      <a:pt x="261" y="275"/>
                    </a:lnTo>
                    <a:lnTo>
                      <a:pt x="259" y="277"/>
                    </a:lnTo>
                    <a:lnTo>
                      <a:pt x="241" y="273"/>
                    </a:lnTo>
                    <a:lnTo>
                      <a:pt x="239" y="275"/>
                    </a:lnTo>
                    <a:lnTo>
                      <a:pt x="239" y="275"/>
                    </a:lnTo>
                    <a:lnTo>
                      <a:pt x="236" y="273"/>
                    </a:lnTo>
                    <a:lnTo>
                      <a:pt x="213" y="270"/>
                    </a:lnTo>
                    <a:lnTo>
                      <a:pt x="204" y="248"/>
                    </a:lnTo>
                    <a:lnTo>
                      <a:pt x="197" y="245"/>
                    </a:lnTo>
                    <a:lnTo>
                      <a:pt x="195" y="245"/>
                    </a:lnTo>
                    <a:lnTo>
                      <a:pt x="182" y="248"/>
                    </a:lnTo>
                    <a:lnTo>
                      <a:pt x="180" y="250"/>
                    </a:lnTo>
                    <a:lnTo>
                      <a:pt x="179" y="252"/>
                    </a:lnTo>
                    <a:lnTo>
                      <a:pt x="175" y="252"/>
                    </a:lnTo>
                    <a:lnTo>
                      <a:pt x="170" y="255"/>
                    </a:lnTo>
                    <a:lnTo>
                      <a:pt x="168" y="255"/>
                    </a:lnTo>
                    <a:lnTo>
                      <a:pt x="163" y="255"/>
                    </a:lnTo>
                    <a:lnTo>
                      <a:pt x="161" y="254"/>
                    </a:lnTo>
                    <a:lnTo>
                      <a:pt x="157" y="252"/>
                    </a:lnTo>
                    <a:lnTo>
                      <a:pt x="150" y="252"/>
                    </a:lnTo>
                    <a:lnTo>
                      <a:pt x="148" y="250"/>
                    </a:lnTo>
                    <a:lnTo>
                      <a:pt x="148" y="250"/>
                    </a:lnTo>
                    <a:lnTo>
                      <a:pt x="148" y="248"/>
                    </a:lnTo>
                    <a:lnTo>
                      <a:pt x="138" y="245"/>
                    </a:lnTo>
                    <a:lnTo>
                      <a:pt x="134" y="241"/>
                    </a:lnTo>
                    <a:lnTo>
                      <a:pt x="134" y="239"/>
                    </a:lnTo>
                    <a:lnTo>
                      <a:pt x="132" y="237"/>
                    </a:lnTo>
                    <a:lnTo>
                      <a:pt x="123" y="234"/>
                    </a:lnTo>
                    <a:lnTo>
                      <a:pt x="120" y="232"/>
                    </a:lnTo>
                    <a:lnTo>
                      <a:pt x="116" y="232"/>
                    </a:lnTo>
                    <a:lnTo>
                      <a:pt x="114" y="229"/>
                    </a:lnTo>
                    <a:lnTo>
                      <a:pt x="109" y="212"/>
                    </a:lnTo>
                    <a:lnTo>
                      <a:pt x="102" y="207"/>
                    </a:lnTo>
                    <a:lnTo>
                      <a:pt x="100" y="200"/>
                    </a:lnTo>
                    <a:lnTo>
                      <a:pt x="98" y="200"/>
                    </a:lnTo>
                    <a:lnTo>
                      <a:pt x="95" y="195"/>
                    </a:lnTo>
                    <a:lnTo>
                      <a:pt x="95" y="193"/>
                    </a:lnTo>
                    <a:lnTo>
                      <a:pt x="93" y="191"/>
                    </a:lnTo>
                    <a:lnTo>
                      <a:pt x="91" y="189"/>
                    </a:lnTo>
                    <a:lnTo>
                      <a:pt x="88" y="191"/>
                    </a:lnTo>
                    <a:lnTo>
                      <a:pt x="86" y="193"/>
                    </a:lnTo>
                    <a:lnTo>
                      <a:pt x="86" y="193"/>
                    </a:lnTo>
                    <a:lnTo>
                      <a:pt x="84" y="191"/>
                    </a:lnTo>
                    <a:lnTo>
                      <a:pt x="82" y="191"/>
                    </a:lnTo>
                    <a:lnTo>
                      <a:pt x="80" y="189"/>
                    </a:lnTo>
                    <a:lnTo>
                      <a:pt x="79" y="187"/>
                    </a:lnTo>
                    <a:lnTo>
                      <a:pt x="79" y="184"/>
                    </a:lnTo>
                    <a:lnTo>
                      <a:pt x="77" y="182"/>
                    </a:lnTo>
                    <a:lnTo>
                      <a:pt x="75" y="182"/>
                    </a:lnTo>
                    <a:lnTo>
                      <a:pt x="73" y="182"/>
                    </a:lnTo>
                    <a:lnTo>
                      <a:pt x="73" y="184"/>
                    </a:lnTo>
                    <a:lnTo>
                      <a:pt x="73" y="186"/>
                    </a:lnTo>
                    <a:lnTo>
                      <a:pt x="73" y="187"/>
                    </a:lnTo>
                    <a:lnTo>
                      <a:pt x="72" y="187"/>
                    </a:lnTo>
                    <a:lnTo>
                      <a:pt x="72" y="191"/>
                    </a:lnTo>
                    <a:lnTo>
                      <a:pt x="61" y="184"/>
                    </a:lnTo>
                    <a:lnTo>
                      <a:pt x="59" y="180"/>
                    </a:lnTo>
                    <a:lnTo>
                      <a:pt x="59" y="175"/>
                    </a:lnTo>
                    <a:lnTo>
                      <a:pt x="55" y="173"/>
                    </a:lnTo>
                    <a:lnTo>
                      <a:pt x="55" y="159"/>
                    </a:lnTo>
                    <a:lnTo>
                      <a:pt x="48" y="145"/>
                    </a:lnTo>
                    <a:lnTo>
                      <a:pt x="41" y="141"/>
                    </a:lnTo>
                    <a:lnTo>
                      <a:pt x="29" y="134"/>
                    </a:lnTo>
                    <a:lnTo>
                      <a:pt x="29" y="130"/>
                    </a:lnTo>
                    <a:lnTo>
                      <a:pt x="27" y="127"/>
                    </a:lnTo>
                    <a:lnTo>
                      <a:pt x="25" y="125"/>
                    </a:lnTo>
                    <a:lnTo>
                      <a:pt x="23" y="123"/>
                    </a:lnTo>
                    <a:lnTo>
                      <a:pt x="22" y="123"/>
                    </a:lnTo>
                    <a:lnTo>
                      <a:pt x="20" y="121"/>
                    </a:lnTo>
                    <a:lnTo>
                      <a:pt x="20" y="116"/>
                    </a:lnTo>
                    <a:lnTo>
                      <a:pt x="20" y="116"/>
                    </a:lnTo>
                    <a:lnTo>
                      <a:pt x="22" y="114"/>
                    </a:lnTo>
                    <a:lnTo>
                      <a:pt x="22" y="107"/>
                    </a:lnTo>
                    <a:lnTo>
                      <a:pt x="23" y="105"/>
                    </a:lnTo>
                    <a:lnTo>
                      <a:pt x="25" y="104"/>
                    </a:lnTo>
                    <a:lnTo>
                      <a:pt x="25" y="102"/>
                    </a:lnTo>
                    <a:lnTo>
                      <a:pt x="32" y="93"/>
                    </a:lnTo>
                    <a:lnTo>
                      <a:pt x="31" y="87"/>
                    </a:lnTo>
                    <a:lnTo>
                      <a:pt x="32" y="82"/>
                    </a:lnTo>
                    <a:lnTo>
                      <a:pt x="34" y="80"/>
                    </a:lnTo>
                    <a:lnTo>
                      <a:pt x="23" y="79"/>
                    </a:lnTo>
                    <a:lnTo>
                      <a:pt x="20" y="77"/>
                    </a:lnTo>
                    <a:lnTo>
                      <a:pt x="18" y="70"/>
                    </a:lnTo>
                    <a:lnTo>
                      <a:pt x="14" y="66"/>
                    </a:lnTo>
                    <a:lnTo>
                      <a:pt x="11" y="62"/>
                    </a:lnTo>
                    <a:lnTo>
                      <a:pt x="9" y="48"/>
                    </a:lnTo>
                    <a:lnTo>
                      <a:pt x="7" y="43"/>
                    </a:lnTo>
                    <a:lnTo>
                      <a:pt x="2" y="39"/>
                    </a:lnTo>
                    <a:lnTo>
                      <a:pt x="2" y="16"/>
                    </a:lnTo>
                    <a:lnTo>
                      <a:pt x="0" y="9"/>
                    </a:lnTo>
                    <a:lnTo>
                      <a:pt x="4" y="7"/>
                    </a:lnTo>
                    <a:lnTo>
                      <a:pt x="7" y="0"/>
                    </a:lnTo>
                    <a:lnTo>
                      <a:pt x="20" y="18"/>
                    </a:lnTo>
                    <a:lnTo>
                      <a:pt x="41" y="20"/>
                    </a:lnTo>
                    <a:lnTo>
                      <a:pt x="45" y="11"/>
                    </a:lnTo>
                    <a:lnTo>
                      <a:pt x="52" y="5"/>
                    </a:lnTo>
                    <a:lnTo>
                      <a:pt x="59" y="4"/>
                    </a:lnTo>
                    <a:lnTo>
                      <a:pt x="64" y="5"/>
                    </a:lnTo>
                    <a:lnTo>
                      <a:pt x="64" y="11"/>
                    </a:lnTo>
                    <a:lnTo>
                      <a:pt x="66" y="16"/>
                    </a:lnTo>
                    <a:lnTo>
                      <a:pt x="61" y="20"/>
                    </a:lnTo>
                    <a:lnTo>
                      <a:pt x="61" y="20"/>
                    </a:lnTo>
                    <a:lnTo>
                      <a:pt x="64" y="21"/>
                    </a:lnTo>
                    <a:lnTo>
                      <a:pt x="66" y="23"/>
                    </a:lnTo>
                    <a:lnTo>
                      <a:pt x="68" y="25"/>
                    </a:lnTo>
                    <a:lnTo>
                      <a:pt x="70" y="27"/>
                    </a:lnTo>
                    <a:lnTo>
                      <a:pt x="73" y="27"/>
                    </a:lnTo>
                    <a:lnTo>
                      <a:pt x="75" y="27"/>
                    </a:lnTo>
                    <a:lnTo>
                      <a:pt x="79" y="45"/>
                    </a:lnTo>
                    <a:lnTo>
                      <a:pt x="82" y="48"/>
                    </a:lnTo>
                    <a:lnTo>
                      <a:pt x="88" y="50"/>
                    </a:lnTo>
                    <a:lnTo>
                      <a:pt x="97" y="50"/>
                    </a:lnTo>
                    <a:lnTo>
                      <a:pt x="98" y="52"/>
                    </a:lnTo>
                    <a:lnTo>
                      <a:pt x="100" y="55"/>
                    </a:lnTo>
                    <a:lnTo>
                      <a:pt x="109" y="62"/>
                    </a:lnTo>
                    <a:lnTo>
                      <a:pt x="123" y="66"/>
                    </a:lnTo>
                    <a:lnTo>
                      <a:pt x="152" y="59"/>
                    </a:lnTo>
                    <a:lnTo>
                      <a:pt x="150" y="59"/>
                    </a:lnTo>
                    <a:lnTo>
                      <a:pt x="147" y="61"/>
                    </a:lnTo>
                    <a:lnTo>
                      <a:pt x="152" y="61"/>
                    </a:lnTo>
                    <a:lnTo>
                      <a:pt x="159" y="59"/>
                    </a:lnTo>
                    <a:lnTo>
                      <a:pt x="157" y="54"/>
                    </a:lnTo>
                    <a:lnTo>
                      <a:pt x="155" y="48"/>
                    </a:lnTo>
                    <a:lnTo>
                      <a:pt x="164" y="46"/>
                    </a:lnTo>
                    <a:lnTo>
                      <a:pt x="179" y="36"/>
                    </a:lnTo>
                    <a:lnTo>
                      <a:pt x="188" y="34"/>
                    </a:lnTo>
                    <a:lnTo>
                      <a:pt x="191" y="36"/>
                    </a:lnTo>
                    <a:lnTo>
                      <a:pt x="193" y="36"/>
                    </a:lnTo>
                    <a:lnTo>
                      <a:pt x="195" y="34"/>
                    </a:lnTo>
                    <a:lnTo>
                      <a:pt x="197" y="30"/>
                    </a:lnTo>
                    <a:lnTo>
                      <a:pt x="207" y="30"/>
                    </a:lnTo>
                    <a:lnTo>
                      <a:pt x="213" y="37"/>
                    </a:lnTo>
                    <a:lnTo>
                      <a:pt x="232" y="45"/>
                    </a:lnTo>
                    <a:lnTo>
                      <a:pt x="234" y="43"/>
                    </a:lnTo>
                    <a:lnTo>
                      <a:pt x="239" y="45"/>
                    </a:lnTo>
                    <a:lnTo>
                      <a:pt x="241" y="46"/>
                    </a:lnTo>
                    <a:lnTo>
                      <a:pt x="245" y="50"/>
                    </a:lnTo>
                    <a:lnTo>
                      <a:pt x="245" y="54"/>
                    </a:lnTo>
                    <a:lnTo>
                      <a:pt x="264" y="66"/>
                    </a:lnTo>
                    <a:lnTo>
                      <a:pt x="272" y="66"/>
                    </a:lnTo>
                    <a:lnTo>
                      <a:pt x="273" y="66"/>
                    </a:lnTo>
                    <a:lnTo>
                      <a:pt x="273" y="77"/>
                    </a:lnTo>
                    <a:lnTo>
                      <a:pt x="273" y="80"/>
                    </a:lnTo>
                    <a:lnTo>
                      <a:pt x="272" y="100"/>
                    </a:lnTo>
                    <a:lnTo>
                      <a:pt x="268" y="105"/>
                    </a:lnTo>
                    <a:lnTo>
                      <a:pt x="268" y="111"/>
                    </a:lnTo>
                    <a:lnTo>
                      <a:pt x="261" y="112"/>
                    </a:lnTo>
                    <a:lnTo>
                      <a:pt x="261" y="121"/>
                    </a:lnTo>
                    <a:lnTo>
                      <a:pt x="264" y="123"/>
                    </a:lnTo>
                    <a:lnTo>
                      <a:pt x="266" y="127"/>
                    </a:lnTo>
                    <a:lnTo>
                      <a:pt x="263" y="136"/>
                    </a:lnTo>
                    <a:lnTo>
                      <a:pt x="264" y="145"/>
                    </a:lnTo>
                    <a:lnTo>
                      <a:pt x="264" y="159"/>
                    </a:lnTo>
                    <a:lnTo>
                      <a:pt x="268" y="162"/>
                    </a:lnTo>
                    <a:lnTo>
                      <a:pt x="275" y="162"/>
                    </a:lnTo>
                    <a:lnTo>
                      <a:pt x="279" y="166"/>
                    </a:lnTo>
                    <a:lnTo>
                      <a:pt x="280" y="171"/>
                    </a:lnTo>
                    <a:lnTo>
                      <a:pt x="280" y="175"/>
                    </a:lnTo>
                    <a:lnTo>
                      <a:pt x="266" y="196"/>
                    </a:lnTo>
                    <a:lnTo>
                      <a:pt x="273" y="204"/>
                    </a:lnTo>
                    <a:lnTo>
                      <a:pt x="279" y="216"/>
                    </a:lnTo>
                    <a:lnTo>
                      <a:pt x="288" y="221"/>
                    </a:lnTo>
                    <a:lnTo>
                      <a:pt x="295" y="223"/>
                    </a:lnTo>
                    <a:lnTo>
                      <a:pt x="297" y="225"/>
                    </a:lnTo>
                    <a:lnTo>
                      <a:pt x="298" y="241"/>
                    </a:lnTo>
                    <a:lnTo>
                      <a:pt x="304" y="243"/>
                    </a:lnTo>
                    <a:lnTo>
                      <a:pt x="305" y="245"/>
                    </a:lnTo>
                    <a:lnTo>
                      <a:pt x="305" y="246"/>
                    </a:lnTo>
                    <a:lnTo>
                      <a:pt x="305" y="248"/>
                    </a:lnTo>
                    <a:lnTo>
                      <a:pt x="302" y="252"/>
                    </a:lnTo>
                    <a:lnTo>
                      <a:pt x="289" y="257"/>
                    </a:lnTo>
                    <a:lnTo>
                      <a:pt x="282" y="262"/>
                    </a:lnTo>
                    <a:lnTo>
                      <a:pt x="279" y="27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99" name="Freeform 1936">
                <a:extLst>
                  <a:ext uri="{FF2B5EF4-FFF2-40B4-BE49-F238E27FC236}">
                    <a16:creationId xmlns:a16="http://schemas.microsoft.com/office/drawing/2014/main" id="{C359BEC5-9B21-1849-820D-D51BC7A8715E}"/>
                  </a:ext>
                </a:extLst>
              </p:cNvPr>
              <p:cNvSpPr>
                <a:spLocks/>
              </p:cNvSpPr>
              <p:nvPr/>
            </p:nvSpPr>
            <p:spPr bwMode="auto">
              <a:xfrm>
                <a:off x="3403" y="2020"/>
                <a:ext cx="305" cy="280"/>
              </a:xfrm>
              <a:custGeom>
                <a:avLst/>
                <a:gdLst>
                  <a:gd name="T0" fmla="*/ 277 w 305"/>
                  <a:gd name="T1" fmla="*/ 280 h 280"/>
                  <a:gd name="T2" fmla="*/ 259 w 305"/>
                  <a:gd name="T3" fmla="*/ 277 h 280"/>
                  <a:gd name="T4" fmla="*/ 239 w 305"/>
                  <a:gd name="T5" fmla="*/ 275 h 280"/>
                  <a:gd name="T6" fmla="*/ 204 w 305"/>
                  <a:gd name="T7" fmla="*/ 248 h 280"/>
                  <a:gd name="T8" fmla="*/ 182 w 305"/>
                  <a:gd name="T9" fmla="*/ 248 h 280"/>
                  <a:gd name="T10" fmla="*/ 175 w 305"/>
                  <a:gd name="T11" fmla="*/ 252 h 280"/>
                  <a:gd name="T12" fmla="*/ 163 w 305"/>
                  <a:gd name="T13" fmla="*/ 255 h 280"/>
                  <a:gd name="T14" fmla="*/ 150 w 305"/>
                  <a:gd name="T15" fmla="*/ 252 h 280"/>
                  <a:gd name="T16" fmla="*/ 148 w 305"/>
                  <a:gd name="T17" fmla="*/ 248 h 280"/>
                  <a:gd name="T18" fmla="*/ 134 w 305"/>
                  <a:gd name="T19" fmla="*/ 239 h 280"/>
                  <a:gd name="T20" fmla="*/ 120 w 305"/>
                  <a:gd name="T21" fmla="*/ 232 h 280"/>
                  <a:gd name="T22" fmla="*/ 109 w 305"/>
                  <a:gd name="T23" fmla="*/ 212 h 280"/>
                  <a:gd name="T24" fmla="*/ 98 w 305"/>
                  <a:gd name="T25" fmla="*/ 200 h 280"/>
                  <a:gd name="T26" fmla="*/ 93 w 305"/>
                  <a:gd name="T27" fmla="*/ 191 h 280"/>
                  <a:gd name="T28" fmla="*/ 86 w 305"/>
                  <a:gd name="T29" fmla="*/ 193 h 280"/>
                  <a:gd name="T30" fmla="*/ 82 w 305"/>
                  <a:gd name="T31" fmla="*/ 191 h 280"/>
                  <a:gd name="T32" fmla="*/ 79 w 305"/>
                  <a:gd name="T33" fmla="*/ 184 h 280"/>
                  <a:gd name="T34" fmla="*/ 73 w 305"/>
                  <a:gd name="T35" fmla="*/ 182 h 280"/>
                  <a:gd name="T36" fmla="*/ 73 w 305"/>
                  <a:gd name="T37" fmla="*/ 187 h 280"/>
                  <a:gd name="T38" fmla="*/ 61 w 305"/>
                  <a:gd name="T39" fmla="*/ 184 h 280"/>
                  <a:gd name="T40" fmla="*/ 55 w 305"/>
                  <a:gd name="T41" fmla="*/ 173 h 280"/>
                  <a:gd name="T42" fmla="*/ 41 w 305"/>
                  <a:gd name="T43" fmla="*/ 141 h 280"/>
                  <a:gd name="T44" fmla="*/ 27 w 305"/>
                  <a:gd name="T45" fmla="*/ 127 h 280"/>
                  <a:gd name="T46" fmla="*/ 22 w 305"/>
                  <a:gd name="T47" fmla="*/ 123 h 280"/>
                  <a:gd name="T48" fmla="*/ 20 w 305"/>
                  <a:gd name="T49" fmla="*/ 116 h 280"/>
                  <a:gd name="T50" fmla="*/ 23 w 305"/>
                  <a:gd name="T51" fmla="*/ 105 h 280"/>
                  <a:gd name="T52" fmla="*/ 32 w 305"/>
                  <a:gd name="T53" fmla="*/ 93 h 280"/>
                  <a:gd name="T54" fmla="*/ 34 w 305"/>
                  <a:gd name="T55" fmla="*/ 80 h 280"/>
                  <a:gd name="T56" fmla="*/ 18 w 305"/>
                  <a:gd name="T57" fmla="*/ 70 h 280"/>
                  <a:gd name="T58" fmla="*/ 9 w 305"/>
                  <a:gd name="T59" fmla="*/ 48 h 280"/>
                  <a:gd name="T60" fmla="*/ 2 w 305"/>
                  <a:gd name="T61" fmla="*/ 16 h 280"/>
                  <a:gd name="T62" fmla="*/ 7 w 305"/>
                  <a:gd name="T63" fmla="*/ 0 h 280"/>
                  <a:gd name="T64" fmla="*/ 45 w 305"/>
                  <a:gd name="T65" fmla="*/ 11 h 280"/>
                  <a:gd name="T66" fmla="*/ 64 w 305"/>
                  <a:gd name="T67" fmla="*/ 5 h 280"/>
                  <a:gd name="T68" fmla="*/ 61 w 305"/>
                  <a:gd name="T69" fmla="*/ 20 h 280"/>
                  <a:gd name="T70" fmla="*/ 66 w 305"/>
                  <a:gd name="T71" fmla="*/ 23 h 280"/>
                  <a:gd name="T72" fmla="*/ 73 w 305"/>
                  <a:gd name="T73" fmla="*/ 27 h 280"/>
                  <a:gd name="T74" fmla="*/ 82 w 305"/>
                  <a:gd name="T75" fmla="*/ 48 h 280"/>
                  <a:gd name="T76" fmla="*/ 98 w 305"/>
                  <a:gd name="T77" fmla="*/ 52 h 280"/>
                  <a:gd name="T78" fmla="*/ 123 w 305"/>
                  <a:gd name="T79" fmla="*/ 66 h 280"/>
                  <a:gd name="T80" fmla="*/ 147 w 305"/>
                  <a:gd name="T81" fmla="*/ 61 h 280"/>
                  <a:gd name="T82" fmla="*/ 157 w 305"/>
                  <a:gd name="T83" fmla="*/ 54 h 280"/>
                  <a:gd name="T84" fmla="*/ 179 w 305"/>
                  <a:gd name="T85" fmla="*/ 36 h 280"/>
                  <a:gd name="T86" fmla="*/ 193 w 305"/>
                  <a:gd name="T87" fmla="*/ 36 h 280"/>
                  <a:gd name="T88" fmla="*/ 207 w 305"/>
                  <a:gd name="T89" fmla="*/ 30 h 280"/>
                  <a:gd name="T90" fmla="*/ 234 w 305"/>
                  <a:gd name="T91" fmla="*/ 43 h 280"/>
                  <a:gd name="T92" fmla="*/ 245 w 305"/>
                  <a:gd name="T93" fmla="*/ 50 h 280"/>
                  <a:gd name="T94" fmla="*/ 272 w 305"/>
                  <a:gd name="T95" fmla="*/ 66 h 280"/>
                  <a:gd name="T96" fmla="*/ 273 w 305"/>
                  <a:gd name="T97" fmla="*/ 80 h 280"/>
                  <a:gd name="T98" fmla="*/ 268 w 305"/>
                  <a:gd name="T99" fmla="*/ 111 h 280"/>
                  <a:gd name="T100" fmla="*/ 264 w 305"/>
                  <a:gd name="T101" fmla="*/ 123 h 280"/>
                  <a:gd name="T102" fmla="*/ 264 w 305"/>
                  <a:gd name="T103" fmla="*/ 145 h 280"/>
                  <a:gd name="T104" fmla="*/ 275 w 305"/>
                  <a:gd name="T105" fmla="*/ 162 h 280"/>
                  <a:gd name="T106" fmla="*/ 280 w 305"/>
                  <a:gd name="T107" fmla="*/ 175 h 280"/>
                  <a:gd name="T108" fmla="*/ 279 w 305"/>
                  <a:gd name="T109" fmla="*/ 216 h 280"/>
                  <a:gd name="T110" fmla="*/ 297 w 305"/>
                  <a:gd name="T111" fmla="*/ 225 h 280"/>
                  <a:gd name="T112" fmla="*/ 305 w 305"/>
                  <a:gd name="T113" fmla="*/ 245 h 280"/>
                  <a:gd name="T114" fmla="*/ 302 w 305"/>
                  <a:gd name="T115" fmla="*/ 252 h 280"/>
                  <a:gd name="T116" fmla="*/ 279 w 305"/>
                  <a:gd name="T117" fmla="*/ 27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5" h="280">
                    <a:moveTo>
                      <a:pt x="279" y="279"/>
                    </a:moveTo>
                    <a:lnTo>
                      <a:pt x="279" y="279"/>
                    </a:lnTo>
                    <a:lnTo>
                      <a:pt x="277" y="280"/>
                    </a:lnTo>
                    <a:lnTo>
                      <a:pt x="263" y="277"/>
                    </a:lnTo>
                    <a:lnTo>
                      <a:pt x="261" y="275"/>
                    </a:lnTo>
                    <a:lnTo>
                      <a:pt x="259" y="277"/>
                    </a:lnTo>
                    <a:lnTo>
                      <a:pt x="241" y="273"/>
                    </a:lnTo>
                    <a:lnTo>
                      <a:pt x="239" y="275"/>
                    </a:lnTo>
                    <a:lnTo>
                      <a:pt x="239" y="275"/>
                    </a:lnTo>
                    <a:lnTo>
                      <a:pt x="236" y="273"/>
                    </a:lnTo>
                    <a:lnTo>
                      <a:pt x="213" y="270"/>
                    </a:lnTo>
                    <a:lnTo>
                      <a:pt x="204" y="248"/>
                    </a:lnTo>
                    <a:lnTo>
                      <a:pt x="197" y="245"/>
                    </a:lnTo>
                    <a:lnTo>
                      <a:pt x="195" y="245"/>
                    </a:lnTo>
                    <a:lnTo>
                      <a:pt x="182" y="248"/>
                    </a:lnTo>
                    <a:lnTo>
                      <a:pt x="180" y="250"/>
                    </a:lnTo>
                    <a:lnTo>
                      <a:pt x="179" y="252"/>
                    </a:lnTo>
                    <a:lnTo>
                      <a:pt x="175" y="252"/>
                    </a:lnTo>
                    <a:lnTo>
                      <a:pt x="170" y="255"/>
                    </a:lnTo>
                    <a:lnTo>
                      <a:pt x="168" y="255"/>
                    </a:lnTo>
                    <a:lnTo>
                      <a:pt x="163" y="255"/>
                    </a:lnTo>
                    <a:lnTo>
                      <a:pt x="161" y="254"/>
                    </a:lnTo>
                    <a:lnTo>
                      <a:pt x="157" y="252"/>
                    </a:lnTo>
                    <a:lnTo>
                      <a:pt x="150" y="252"/>
                    </a:lnTo>
                    <a:lnTo>
                      <a:pt x="148" y="250"/>
                    </a:lnTo>
                    <a:lnTo>
                      <a:pt x="148" y="250"/>
                    </a:lnTo>
                    <a:lnTo>
                      <a:pt x="148" y="248"/>
                    </a:lnTo>
                    <a:lnTo>
                      <a:pt x="138" y="245"/>
                    </a:lnTo>
                    <a:lnTo>
                      <a:pt x="134" y="241"/>
                    </a:lnTo>
                    <a:lnTo>
                      <a:pt x="134" y="239"/>
                    </a:lnTo>
                    <a:lnTo>
                      <a:pt x="132" y="237"/>
                    </a:lnTo>
                    <a:lnTo>
                      <a:pt x="123" y="234"/>
                    </a:lnTo>
                    <a:lnTo>
                      <a:pt x="120" y="232"/>
                    </a:lnTo>
                    <a:lnTo>
                      <a:pt x="116" y="232"/>
                    </a:lnTo>
                    <a:lnTo>
                      <a:pt x="114" y="229"/>
                    </a:lnTo>
                    <a:lnTo>
                      <a:pt x="109" y="212"/>
                    </a:lnTo>
                    <a:lnTo>
                      <a:pt x="102" y="207"/>
                    </a:lnTo>
                    <a:lnTo>
                      <a:pt x="100" y="200"/>
                    </a:lnTo>
                    <a:lnTo>
                      <a:pt x="98" y="200"/>
                    </a:lnTo>
                    <a:lnTo>
                      <a:pt x="95" y="195"/>
                    </a:lnTo>
                    <a:lnTo>
                      <a:pt x="95" y="193"/>
                    </a:lnTo>
                    <a:lnTo>
                      <a:pt x="93" y="191"/>
                    </a:lnTo>
                    <a:lnTo>
                      <a:pt x="91" y="189"/>
                    </a:lnTo>
                    <a:lnTo>
                      <a:pt x="88" y="191"/>
                    </a:lnTo>
                    <a:lnTo>
                      <a:pt x="86" y="193"/>
                    </a:lnTo>
                    <a:lnTo>
                      <a:pt x="86" y="193"/>
                    </a:lnTo>
                    <a:lnTo>
                      <a:pt x="84" y="191"/>
                    </a:lnTo>
                    <a:lnTo>
                      <a:pt x="82" y="191"/>
                    </a:lnTo>
                    <a:lnTo>
                      <a:pt x="80" y="189"/>
                    </a:lnTo>
                    <a:lnTo>
                      <a:pt x="79" y="187"/>
                    </a:lnTo>
                    <a:lnTo>
                      <a:pt x="79" y="184"/>
                    </a:lnTo>
                    <a:lnTo>
                      <a:pt x="77" y="182"/>
                    </a:lnTo>
                    <a:lnTo>
                      <a:pt x="75" y="182"/>
                    </a:lnTo>
                    <a:lnTo>
                      <a:pt x="73" y="182"/>
                    </a:lnTo>
                    <a:lnTo>
                      <a:pt x="73" y="184"/>
                    </a:lnTo>
                    <a:lnTo>
                      <a:pt x="73" y="186"/>
                    </a:lnTo>
                    <a:lnTo>
                      <a:pt x="73" y="187"/>
                    </a:lnTo>
                    <a:lnTo>
                      <a:pt x="72" y="187"/>
                    </a:lnTo>
                    <a:lnTo>
                      <a:pt x="72" y="191"/>
                    </a:lnTo>
                    <a:lnTo>
                      <a:pt x="61" y="184"/>
                    </a:lnTo>
                    <a:lnTo>
                      <a:pt x="59" y="180"/>
                    </a:lnTo>
                    <a:lnTo>
                      <a:pt x="59" y="175"/>
                    </a:lnTo>
                    <a:lnTo>
                      <a:pt x="55" y="173"/>
                    </a:lnTo>
                    <a:lnTo>
                      <a:pt x="55" y="159"/>
                    </a:lnTo>
                    <a:lnTo>
                      <a:pt x="48" y="145"/>
                    </a:lnTo>
                    <a:lnTo>
                      <a:pt x="41" y="141"/>
                    </a:lnTo>
                    <a:lnTo>
                      <a:pt x="29" y="134"/>
                    </a:lnTo>
                    <a:lnTo>
                      <a:pt x="29" y="130"/>
                    </a:lnTo>
                    <a:lnTo>
                      <a:pt x="27" y="127"/>
                    </a:lnTo>
                    <a:lnTo>
                      <a:pt x="25" y="125"/>
                    </a:lnTo>
                    <a:lnTo>
                      <a:pt x="23" y="123"/>
                    </a:lnTo>
                    <a:lnTo>
                      <a:pt x="22" y="123"/>
                    </a:lnTo>
                    <a:lnTo>
                      <a:pt x="20" y="121"/>
                    </a:lnTo>
                    <a:lnTo>
                      <a:pt x="20" y="116"/>
                    </a:lnTo>
                    <a:lnTo>
                      <a:pt x="20" y="116"/>
                    </a:lnTo>
                    <a:lnTo>
                      <a:pt x="22" y="114"/>
                    </a:lnTo>
                    <a:lnTo>
                      <a:pt x="22" y="107"/>
                    </a:lnTo>
                    <a:lnTo>
                      <a:pt x="23" y="105"/>
                    </a:lnTo>
                    <a:lnTo>
                      <a:pt x="25" y="104"/>
                    </a:lnTo>
                    <a:lnTo>
                      <a:pt x="25" y="102"/>
                    </a:lnTo>
                    <a:lnTo>
                      <a:pt x="32" y="93"/>
                    </a:lnTo>
                    <a:lnTo>
                      <a:pt x="31" y="87"/>
                    </a:lnTo>
                    <a:lnTo>
                      <a:pt x="32" y="82"/>
                    </a:lnTo>
                    <a:lnTo>
                      <a:pt x="34" y="80"/>
                    </a:lnTo>
                    <a:lnTo>
                      <a:pt x="23" y="79"/>
                    </a:lnTo>
                    <a:lnTo>
                      <a:pt x="20" y="77"/>
                    </a:lnTo>
                    <a:lnTo>
                      <a:pt x="18" y="70"/>
                    </a:lnTo>
                    <a:lnTo>
                      <a:pt x="14" y="66"/>
                    </a:lnTo>
                    <a:lnTo>
                      <a:pt x="11" y="62"/>
                    </a:lnTo>
                    <a:lnTo>
                      <a:pt x="9" y="48"/>
                    </a:lnTo>
                    <a:lnTo>
                      <a:pt x="7" y="43"/>
                    </a:lnTo>
                    <a:lnTo>
                      <a:pt x="2" y="39"/>
                    </a:lnTo>
                    <a:lnTo>
                      <a:pt x="2" y="16"/>
                    </a:lnTo>
                    <a:lnTo>
                      <a:pt x="0" y="9"/>
                    </a:lnTo>
                    <a:lnTo>
                      <a:pt x="4" y="7"/>
                    </a:lnTo>
                    <a:lnTo>
                      <a:pt x="7" y="0"/>
                    </a:lnTo>
                    <a:lnTo>
                      <a:pt x="20" y="18"/>
                    </a:lnTo>
                    <a:lnTo>
                      <a:pt x="41" y="20"/>
                    </a:lnTo>
                    <a:lnTo>
                      <a:pt x="45" y="11"/>
                    </a:lnTo>
                    <a:lnTo>
                      <a:pt x="52" y="5"/>
                    </a:lnTo>
                    <a:lnTo>
                      <a:pt x="59" y="4"/>
                    </a:lnTo>
                    <a:lnTo>
                      <a:pt x="64" y="5"/>
                    </a:lnTo>
                    <a:lnTo>
                      <a:pt x="64" y="11"/>
                    </a:lnTo>
                    <a:lnTo>
                      <a:pt x="66" y="16"/>
                    </a:lnTo>
                    <a:lnTo>
                      <a:pt x="61" y="20"/>
                    </a:lnTo>
                    <a:lnTo>
                      <a:pt x="61" y="20"/>
                    </a:lnTo>
                    <a:lnTo>
                      <a:pt x="64" y="21"/>
                    </a:lnTo>
                    <a:lnTo>
                      <a:pt x="66" y="23"/>
                    </a:lnTo>
                    <a:lnTo>
                      <a:pt x="68" y="25"/>
                    </a:lnTo>
                    <a:lnTo>
                      <a:pt x="70" y="27"/>
                    </a:lnTo>
                    <a:lnTo>
                      <a:pt x="73" y="27"/>
                    </a:lnTo>
                    <a:lnTo>
                      <a:pt x="75" y="27"/>
                    </a:lnTo>
                    <a:lnTo>
                      <a:pt x="79" y="45"/>
                    </a:lnTo>
                    <a:lnTo>
                      <a:pt x="82" y="48"/>
                    </a:lnTo>
                    <a:lnTo>
                      <a:pt x="88" y="50"/>
                    </a:lnTo>
                    <a:lnTo>
                      <a:pt x="97" y="50"/>
                    </a:lnTo>
                    <a:lnTo>
                      <a:pt x="98" y="52"/>
                    </a:lnTo>
                    <a:lnTo>
                      <a:pt x="100" y="55"/>
                    </a:lnTo>
                    <a:lnTo>
                      <a:pt x="109" y="62"/>
                    </a:lnTo>
                    <a:lnTo>
                      <a:pt x="123" y="66"/>
                    </a:lnTo>
                    <a:lnTo>
                      <a:pt x="152" y="59"/>
                    </a:lnTo>
                    <a:lnTo>
                      <a:pt x="150" y="59"/>
                    </a:lnTo>
                    <a:lnTo>
                      <a:pt x="147" y="61"/>
                    </a:lnTo>
                    <a:lnTo>
                      <a:pt x="152" y="61"/>
                    </a:lnTo>
                    <a:lnTo>
                      <a:pt x="159" y="59"/>
                    </a:lnTo>
                    <a:lnTo>
                      <a:pt x="157" y="54"/>
                    </a:lnTo>
                    <a:lnTo>
                      <a:pt x="155" y="48"/>
                    </a:lnTo>
                    <a:lnTo>
                      <a:pt x="164" y="46"/>
                    </a:lnTo>
                    <a:lnTo>
                      <a:pt x="179" y="36"/>
                    </a:lnTo>
                    <a:lnTo>
                      <a:pt x="188" y="34"/>
                    </a:lnTo>
                    <a:lnTo>
                      <a:pt x="191" y="36"/>
                    </a:lnTo>
                    <a:lnTo>
                      <a:pt x="193" y="36"/>
                    </a:lnTo>
                    <a:lnTo>
                      <a:pt x="195" y="34"/>
                    </a:lnTo>
                    <a:lnTo>
                      <a:pt x="197" y="30"/>
                    </a:lnTo>
                    <a:lnTo>
                      <a:pt x="207" y="30"/>
                    </a:lnTo>
                    <a:lnTo>
                      <a:pt x="213" y="37"/>
                    </a:lnTo>
                    <a:lnTo>
                      <a:pt x="232" y="45"/>
                    </a:lnTo>
                    <a:lnTo>
                      <a:pt x="234" y="43"/>
                    </a:lnTo>
                    <a:lnTo>
                      <a:pt x="239" y="45"/>
                    </a:lnTo>
                    <a:lnTo>
                      <a:pt x="241" y="46"/>
                    </a:lnTo>
                    <a:lnTo>
                      <a:pt x="245" y="50"/>
                    </a:lnTo>
                    <a:lnTo>
                      <a:pt x="245" y="54"/>
                    </a:lnTo>
                    <a:lnTo>
                      <a:pt x="264" y="66"/>
                    </a:lnTo>
                    <a:lnTo>
                      <a:pt x="272" y="66"/>
                    </a:lnTo>
                    <a:lnTo>
                      <a:pt x="273" y="66"/>
                    </a:lnTo>
                    <a:lnTo>
                      <a:pt x="273" y="77"/>
                    </a:lnTo>
                    <a:lnTo>
                      <a:pt x="273" y="80"/>
                    </a:lnTo>
                    <a:lnTo>
                      <a:pt x="272" y="100"/>
                    </a:lnTo>
                    <a:lnTo>
                      <a:pt x="268" y="105"/>
                    </a:lnTo>
                    <a:lnTo>
                      <a:pt x="268" y="111"/>
                    </a:lnTo>
                    <a:lnTo>
                      <a:pt x="261" y="112"/>
                    </a:lnTo>
                    <a:lnTo>
                      <a:pt x="261" y="121"/>
                    </a:lnTo>
                    <a:lnTo>
                      <a:pt x="264" y="123"/>
                    </a:lnTo>
                    <a:lnTo>
                      <a:pt x="266" y="127"/>
                    </a:lnTo>
                    <a:lnTo>
                      <a:pt x="263" y="136"/>
                    </a:lnTo>
                    <a:lnTo>
                      <a:pt x="264" y="145"/>
                    </a:lnTo>
                    <a:lnTo>
                      <a:pt x="264" y="159"/>
                    </a:lnTo>
                    <a:lnTo>
                      <a:pt x="268" y="162"/>
                    </a:lnTo>
                    <a:lnTo>
                      <a:pt x="275" y="162"/>
                    </a:lnTo>
                    <a:lnTo>
                      <a:pt x="279" y="166"/>
                    </a:lnTo>
                    <a:lnTo>
                      <a:pt x="280" y="171"/>
                    </a:lnTo>
                    <a:lnTo>
                      <a:pt x="280" y="175"/>
                    </a:lnTo>
                    <a:lnTo>
                      <a:pt x="266" y="196"/>
                    </a:lnTo>
                    <a:lnTo>
                      <a:pt x="273" y="204"/>
                    </a:lnTo>
                    <a:lnTo>
                      <a:pt x="279" y="216"/>
                    </a:lnTo>
                    <a:lnTo>
                      <a:pt x="288" y="221"/>
                    </a:lnTo>
                    <a:lnTo>
                      <a:pt x="295" y="223"/>
                    </a:lnTo>
                    <a:lnTo>
                      <a:pt x="297" y="225"/>
                    </a:lnTo>
                    <a:lnTo>
                      <a:pt x="298" y="241"/>
                    </a:lnTo>
                    <a:lnTo>
                      <a:pt x="304" y="243"/>
                    </a:lnTo>
                    <a:lnTo>
                      <a:pt x="305" y="245"/>
                    </a:lnTo>
                    <a:lnTo>
                      <a:pt x="305" y="246"/>
                    </a:lnTo>
                    <a:lnTo>
                      <a:pt x="305" y="248"/>
                    </a:lnTo>
                    <a:lnTo>
                      <a:pt x="302" y="252"/>
                    </a:lnTo>
                    <a:lnTo>
                      <a:pt x="289" y="257"/>
                    </a:lnTo>
                    <a:lnTo>
                      <a:pt x="282" y="262"/>
                    </a:lnTo>
                    <a:lnTo>
                      <a:pt x="279" y="27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00" name="Freeform 1937">
                <a:extLst>
                  <a:ext uri="{FF2B5EF4-FFF2-40B4-BE49-F238E27FC236}">
                    <a16:creationId xmlns:a16="http://schemas.microsoft.com/office/drawing/2014/main" id="{18FF3D69-C3D5-F44F-B4E3-565A401A452F}"/>
                  </a:ext>
                </a:extLst>
              </p:cNvPr>
              <p:cNvSpPr>
                <a:spLocks/>
              </p:cNvSpPr>
              <p:nvPr/>
            </p:nvSpPr>
            <p:spPr bwMode="auto">
              <a:xfrm>
                <a:off x="2953" y="1825"/>
                <a:ext cx="107" cy="66"/>
              </a:xfrm>
              <a:custGeom>
                <a:avLst/>
                <a:gdLst>
                  <a:gd name="T0" fmla="*/ 16 w 107"/>
                  <a:gd name="T1" fmla="*/ 13 h 66"/>
                  <a:gd name="T2" fmla="*/ 27 w 107"/>
                  <a:gd name="T3" fmla="*/ 20 h 66"/>
                  <a:gd name="T4" fmla="*/ 39 w 107"/>
                  <a:gd name="T5" fmla="*/ 20 h 66"/>
                  <a:gd name="T6" fmla="*/ 43 w 107"/>
                  <a:gd name="T7" fmla="*/ 13 h 66"/>
                  <a:gd name="T8" fmla="*/ 57 w 107"/>
                  <a:gd name="T9" fmla="*/ 9 h 66"/>
                  <a:gd name="T10" fmla="*/ 61 w 107"/>
                  <a:gd name="T11" fmla="*/ 9 h 66"/>
                  <a:gd name="T12" fmla="*/ 68 w 107"/>
                  <a:gd name="T13" fmla="*/ 7 h 66"/>
                  <a:gd name="T14" fmla="*/ 70 w 107"/>
                  <a:gd name="T15" fmla="*/ 4 h 66"/>
                  <a:gd name="T16" fmla="*/ 75 w 107"/>
                  <a:gd name="T17" fmla="*/ 0 h 66"/>
                  <a:gd name="T18" fmla="*/ 79 w 107"/>
                  <a:gd name="T19" fmla="*/ 2 h 66"/>
                  <a:gd name="T20" fmla="*/ 82 w 107"/>
                  <a:gd name="T21" fmla="*/ 0 h 66"/>
                  <a:gd name="T22" fmla="*/ 88 w 107"/>
                  <a:gd name="T23" fmla="*/ 2 h 66"/>
                  <a:gd name="T24" fmla="*/ 93 w 107"/>
                  <a:gd name="T25" fmla="*/ 6 h 66"/>
                  <a:gd name="T26" fmla="*/ 97 w 107"/>
                  <a:gd name="T27" fmla="*/ 4 h 66"/>
                  <a:gd name="T28" fmla="*/ 106 w 107"/>
                  <a:gd name="T29" fmla="*/ 11 h 66"/>
                  <a:gd name="T30" fmla="*/ 107 w 107"/>
                  <a:gd name="T31" fmla="*/ 15 h 66"/>
                  <a:gd name="T32" fmla="*/ 104 w 107"/>
                  <a:gd name="T33" fmla="*/ 18 h 66"/>
                  <a:gd name="T34" fmla="*/ 102 w 107"/>
                  <a:gd name="T35" fmla="*/ 18 h 66"/>
                  <a:gd name="T36" fmla="*/ 98 w 107"/>
                  <a:gd name="T37" fmla="*/ 20 h 66"/>
                  <a:gd name="T38" fmla="*/ 95 w 107"/>
                  <a:gd name="T39" fmla="*/ 24 h 66"/>
                  <a:gd name="T40" fmla="*/ 95 w 107"/>
                  <a:gd name="T41" fmla="*/ 25 h 66"/>
                  <a:gd name="T42" fmla="*/ 93 w 107"/>
                  <a:gd name="T43" fmla="*/ 29 h 66"/>
                  <a:gd name="T44" fmla="*/ 93 w 107"/>
                  <a:gd name="T45" fmla="*/ 32 h 66"/>
                  <a:gd name="T46" fmla="*/ 81 w 107"/>
                  <a:gd name="T47" fmla="*/ 52 h 66"/>
                  <a:gd name="T48" fmla="*/ 66 w 107"/>
                  <a:gd name="T49" fmla="*/ 57 h 66"/>
                  <a:gd name="T50" fmla="*/ 66 w 107"/>
                  <a:gd name="T51" fmla="*/ 57 h 66"/>
                  <a:gd name="T52" fmla="*/ 64 w 107"/>
                  <a:gd name="T53" fmla="*/ 56 h 66"/>
                  <a:gd name="T54" fmla="*/ 61 w 107"/>
                  <a:gd name="T55" fmla="*/ 57 h 66"/>
                  <a:gd name="T56" fmla="*/ 57 w 107"/>
                  <a:gd name="T57" fmla="*/ 57 h 66"/>
                  <a:gd name="T58" fmla="*/ 52 w 107"/>
                  <a:gd name="T59" fmla="*/ 59 h 66"/>
                  <a:gd name="T60" fmla="*/ 48 w 107"/>
                  <a:gd name="T61" fmla="*/ 61 h 66"/>
                  <a:gd name="T62" fmla="*/ 47 w 107"/>
                  <a:gd name="T63" fmla="*/ 61 h 66"/>
                  <a:gd name="T64" fmla="*/ 43 w 107"/>
                  <a:gd name="T65" fmla="*/ 63 h 66"/>
                  <a:gd name="T66" fmla="*/ 39 w 107"/>
                  <a:gd name="T67" fmla="*/ 65 h 66"/>
                  <a:gd name="T68" fmla="*/ 31 w 107"/>
                  <a:gd name="T69" fmla="*/ 66 h 66"/>
                  <a:gd name="T70" fmla="*/ 25 w 107"/>
                  <a:gd name="T71" fmla="*/ 63 h 66"/>
                  <a:gd name="T72" fmla="*/ 22 w 107"/>
                  <a:gd name="T73" fmla="*/ 63 h 66"/>
                  <a:gd name="T74" fmla="*/ 18 w 107"/>
                  <a:gd name="T75" fmla="*/ 57 h 66"/>
                  <a:gd name="T76" fmla="*/ 14 w 107"/>
                  <a:gd name="T77" fmla="*/ 56 h 66"/>
                  <a:gd name="T78" fmla="*/ 11 w 107"/>
                  <a:gd name="T79" fmla="*/ 50 h 66"/>
                  <a:gd name="T80" fmla="*/ 9 w 107"/>
                  <a:gd name="T81" fmla="*/ 50 h 66"/>
                  <a:gd name="T82" fmla="*/ 4 w 107"/>
                  <a:gd name="T83" fmla="*/ 41 h 66"/>
                  <a:gd name="T84" fmla="*/ 2 w 107"/>
                  <a:gd name="T85" fmla="*/ 41 h 66"/>
                  <a:gd name="T86" fmla="*/ 0 w 107"/>
                  <a:gd name="T87" fmla="*/ 41 h 66"/>
                  <a:gd name="T88" fmla="*/ 4 w 107"/>
                  <a:gd name="T89" fmla="*/ 38 h 66"/>
                  <a:gd name="T90" fmla="*/ 6 w 107"/>
                  <a:gd name="T91" fmla="*/ 36 h 66"/>
                  <a:gd name="T92" fmla="*/ 6 w 107"/>
                  <a:gd name="T93" fmla="*/ 31 h 66"/>
                  <a:gd name="T94" fmla="*/ 9 w 107"/>
                  <a:gd name="T95" fmla="*/ 25 h 66"/>
                  <a:gd name="T96" fmla="*/ 7 w 107"/>
                  <a:gd name="T97" fmla="*/ 24 h 66"/>
                  <a:gd name="T98" fmla="*/ 7 w 107"/>
                  <a:gd name="T99" fmla="*/ 20 h 66"/>
                  <a:gd name="T100" fmla="*/ 16 w 107"/>
                  <a:gd name="T101" fmla="*/ 20 h 66"/>
                  <a:gd name="T102" fmla="*/ 16 w 107"/>
                  <a:gd name="T103" fmla="*/ 18 h 66"/>
                  <a:gd name="T104" fmla="*/ 16 w 107"/>
                  <a:gd name="T105" fmla="*/ 1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66">
                    <a:moveTo>
                      <a:pt x="16" y="13"/>
                    </a:moveTo>
                    <a:lnTo>
                      <a:pt x="27" y="20"/>
                    </a:lnTo>
                    <a:lnTo>
                      <a:pt x="39" y="20"/>
                    </a:lnTo>
                    <a:lnTo>
                      <a:pt x="43" y="13"/>
                    </a:lnTo>
                    <a:lnTo>
                      <a:pt x="57" y="9"/>
                    </a:lnTo>
                    <a:lnTo>
                      <a:pt x="61" y="9"/>
                    </a:lnTo>
                    <a:lnTo>
                      <a:pt x="68" y="7"/>
                    </a:lnTo>
                    <a:lnTo>
                      <a:pt x="70" y="4"/>
                    </a:lnTo>
                    <a:lnTo>
                      <a:pt x="75" y="0"/>
                    </a:lnTo>
                    <a:lnTo>
                      <a:pt x="79" y="2"/>
                    </a:lnTo>
                    <a:lnTo>
                      <a:pt x="82" y="0"/>
                    </a:lnTo>
                    <a:lnTo>
                      <a:pt x="88" y="2"/>
                    </a:lnTo>
                    <a:lnTo>
                      <a:pt x="93" y="6"/>
                    </a:lnTo>
                    <a:lnTo>
                      <a:pt x="97" y="4"/>
                    </a:lnTo>
                    <a:lnTo>
                      <a:pt x="106" y="11"/>
                    </a:lnTo>
                    <a:lnTo>
                      <a:pt x="107" y="15"/>
                    </a:lnTo>
                    <a:lnTo>
                      <a:pt x="104" y="18"/>
                    </a:lnTo>
                    <a:lnTo>
                      <a:pt x="102" y="18"/>
                    </a:lnTo>
                    <a:lnTo>
                      <a:pt x="98" y="20"/>
                    </a:lnTo>
                    <a:lnTo>
                      <a:pt x="95" y="24"/>
                    </a:lnTo>
                    <a:lnTo>
                      <a:pt x="95" y="25"/>
                    </a:lnTo>
                    <a:lnTo>
                      <a:pt x="93" y="29"/>
                    </a:lnTo>
                    <a:lnTo>
                      <a:pt x="93" y="32"/>
                    </a:lnTo>
                    <a:lnTo>
                      <a:pt x="81" y="52"/>
                    </a:lnTo>
                    <a:lnTo>
                      <a:pt x="66" y="57"/>
                    </a:lnTo>
                    <a:lnTo>
                      <a:pt x="66" y="57"/>
                    </a:lnTo>
                    <a:lnTo>
                      <a:pt x="64" y="56"/>
                    </a:lnTo>
                    <a:lnTo>
                      <a:pt x="61" y="57"/>
                    </a:lnTo>
                    <a:lnTo>
                      <a:pt x="57" y="57"/>
                    </a:lnTo>
                    <a:lnTo>
                      <a:pt x="52" y="59"/>
                    </a:lnTo>
                    <a:lnTo>
                      <a:pt x="48" y="61"/>
                    </a:lnTo>
                    <a:lnTo>
                      <a:pt x="47" y="61"/>
                    </a:lnTo>
                    <a:lnTo>
                      <a:pt x="43" y="63"/>
                    </a:lnTo>
                    <a:lnTo>
                      <a:pt x="39" y="65"/>
                    </a:lnTo>
                    <a:lnTo>
                      <a:pt x="31" y="66"/>
                    </a:lnTo>
                    <a:lnTo>
                      <a:pt x="25" y="63"/>
                    </a:lnTo>
                    <a:lnTo>
                      <a:pt x="22" y="63"/>
                    </a:lnTo>
                    <a:lnTo>
                      <a:pt x="18" y="57"/>
                    </a:lnTo>
                    <a:lnTo>
                      <a:pt x="14" y="56"/>
                    </a:lnTo>
                    <a:lnTo>
                      <a:pt x="11" y="50"/>
                    </a:lnTo>
                    <a:lnTo>
                      <a:pt x="9" y="50"/>
                    </a:lnTo>
                    <a:lnTo>
                      <a:pt x="4" y="41"/>
                    </a:lnTo>
                    <a:lnTo>
                      <a:pt x="2" y="41"/>
                    </a:lnTo>
                    <a:lnTo>
                      <a:pt x="0" y="41"/>
                    </a:lnTo>
                    <a:lnTo>
                      <a:pt x="4" y="38"/>
                    </a:lnTo>
                    <a:lnTo>
                      <a:pt x="6" y="36"/>
                    </a:lnTo>
                    <a:lnTo>
                      <a:pt x="6" y="31"/>
                    </a:lnTo>
                    <a:lnTo>
                      <a:pt x="9" y="25"/>
                    </a:lnTo>
                    <a:lnTo>
                      <a:pt x="7" y="24"/>
                    </a:lnTo>
                    <a:lnTo>
                      <a:pt x="7" y="20"/>
                    </a:lnTo>
                    <a:lnTo>
                      <a:pt x="16" y="20"/>
                    </a:lnTo>
                    <a:lnTo>
                      <a:pt x="16" y="18"/>
                    </a:lnTo>
                    <a:lnTo>
                      <a:pt x="16"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974" name="Group 2139">
              <a:extLst>
                <a:ext uri="{FF2B5EF4-FFF2-40B4-BE49-F238E27FC236}">
                  <a16:creationId xmlns:a16="http://schemas.microsoft.com/office/drawing/2014/main" id="{7EDB6F11-0013-5E46-BD09-FDDEFE8D1949}"/>
                </a:ext>
              </a:extLst>
            </p:cNvPr>
            <p:cNvGrpSpPr>
              <a:grpSpLocks/>
            </p:cNvGrpSpPr>
            <p:nvPr/>
          </p:nvGrpSpPr>
          <p:grpSpPr bwMode="auto">
            <a:xfrm>
              <a:off x="1593" y="486"/>
              <a:ext cx="3813" cy="3141"/>
              <a:chOff x="1593" y="486"/>
              <a:chExt cx="3813" cy="3141"/>
            </a:xfrm>
            <a:grpFill/>
          </p:grpSpPr>
          <p:sp>
            <p:nvSpPr>
              <p:cNvPr id="4302" name="Freeform 1939">
                <a:extLst>
                  <a:ext uri="{FF2B5EF4-FFF2-40B4-BE49-F238E27FC236}">
                    <a16:creationId xmlns:a16="http://schemas.microsoft.com/office/drawing/2014/main" id="{57C58C6C-CF70-F744-B166-45DDF500517C}"/>
                  </a:ext>
                </a:extLst>
              </p:cNvPr>
              <p:cNvSpPr>
                <a:spLocks/>
              </p:cNvSpPr>
              <p:nvPr/>
            </p:nvSpPr>
            <p:spPr bwMode="auto">
              <a:xfrm>
                <a:off x="2953" y="1825"/>
                <a:ext cx="107" cy="66"/>
              </a:xfrm>
              <a:custGeom>
                <a:avLst/>
                <a:gdLst>
                  <a:gd name="T0" fmla="*/ 16 w 107"/>
                  <a:gd name="T1" fmla="*/ 13 h 66"/>
                  <a:gd name="T2" fmla="*/ 27 w 107"/>
                  <a:gd name="T3" fmla="*/ 20 h 66"/>
                  <a:gd name="T4" fmla="*/ 39 w 107"/>
                  <a:gd name="T5" fmla="*/ 20 h 66"/>
                  <a:gd name="T6" fmla="*/ 43 w 107"/>
                  <a:gd name="T7" fmla="*/ 13 h 66"/>
                  <a:gd name="T8" fmla="*/ 57 w 107"/>
                  <a:gd name="T9" fmla="*/ 9 h 66"/>
                  <a:gd name="T10" fmla="*/ 61 w 107"/>
                  <a:gd name="T11" fmla="*/ 9 h 66"/>
                  <a:gd name="T12" fmla="*/ 68 w 107"/>
                  <a:gd name="T13" fmla="*/ 7 h 66"/>
                  <a:gd name="T14" fmla="*/ 70 w 107"/>
                  <a:gd name="T15" fmla="*/ 4 h 66"/>
                  <a:gd name="T16" fmla="*/ 75 w 107"/>
                  <a:gd name="T17" fmla="*/ 0 h 66"/>
                  <a:gd name="T18" fmla="*/ 79 w 107"/>
                  <a:gd name="T19" fmla="*/ 2 h 66"/>
                  <a:gd name="T20" fmla="*/ 82 w 107"/>
                  <a:gd name="T21" fmla="*/ 0 h 66"/>
                  <a:gd name="T22" fmla="*/ 88 w 107"/>
                  <a:gd name="T23" fmla="*/ 2 h 66"/>
                  <a:gd name="T24" fmla="*/ 93 w 107"/>
                  <a:gd name="T25" fmla="*/ 6 h 66"/>
                  <a:gd name="T26" fmla="*/ 97 w 107"/>
                  <a:gd name="T27" fmla="*/ 4 h 66"/>
                  <a:gd name="T28" fmla="*/ 106 w 107"/>
                  <a:gd name="T29" fmla="*/ 11 h 66"/>
                  <a:gd name="T30" fmla="*/ 107 w 107"/>
                  <a:gd name="T31" fmla="*/ 15 h 66"/>
                  <a:gd name="T32" fmla="*/ 104 w 107"/>
                  <a:gd name="T33" fmla="*/ 18 h 66"/>
                  <a:gd name="T34" fmla="*/ 102 w 107"/>
                  <a:gd name="T35" fmla="*/ 18 h 66"/>
                  <a:gd name="T36" fmla="*/ 98 w 107"/>
                  <a:gd name="T37" fmla="*/ 20 h 66"/>
                  <a:gd name="T38" fmla="*/ 95 w 107"/>
                  <a:gd name="T39" fmla="*/ 24 h 66"/>
                  <a:gd name="T40" fmla="*/ 95 w 107"/>
                  <a:gd name="T41" fmla="*/ 25 h 66"/>
                  <a:gd name="T42" fmla="*/ 93 w 107"/>
                  <a:gd name="T43" fmla="*/ 29 h 66"/>
                  <a:gd name="T44" fmla="*/ 93 w 107"/>
                  <a:gd name="T45" fmla="*/ 32 h 66"/>
                  <a:gd name="T46" fmla="*/ 81 w 107"/>
                  <a:gd name="T47" fmla="*/ 52 h 66"/>
                  <a:gd name="T48" fmla="*/ 66 w 107"/>
                  <a:gd name="T49" fmla="*/ 57 h 66"/>
                  <a:gd name="T50" fmla="*/ 66 w 107"/>
                  <a:gd name="T51" fmla="*/ 57 h 66"/>
                  <a:gd name="T52" fmla="*/ 64 w 107"/>
                  <a:gd name="T53" fmla="*/ 56 h 66"/>
                  <a:gd name="T54" fmla="*/ 61 w 107"/>
                  <a:gd name="T55" fmla="*/ 57 h 66"/>
                  <a:gd name="T56" fmla="*/ 57 w 107"/>
                  <a:gd name="T57" fmla="*/ 57 h 66"/>
                  <a:gd name="T58" fmla="*/ 52 w 107"/>
                  <a:gd name="T59" fmla="*/ 59 h 66"/>
                  <a:gd name="T60" fmla="*/ 48 w 107"/>
                  <a:gd name="T61" fmla="*/ 61 h 66"/>
                  <a:gd name="T62" fmla="*/ 47 w 107"/>
                  <a:gd name="T63" fmla="*/ 61 h 66"/>
                  <a:gd name="T64" fmla="*/ 43 w 107"/>
                  <a:gd name="T65" fmla="*/ 63 h 66"/>
                  <a:gd name="T66" fmla="*/ 39 w 107"/>
                  <a:gd name="T67" fmla="*/ 65 h 66"/>
                  <a:gd name="T68" fmla="*/ 31 w 107"/>
                  <a:gd name="T69" fmla="*/ 66 h 66"/>
                  <a:gd name="T70" fmla="*/ 25 w 107"/>
                  <a:gd name="T71" fmla="*/ 63 h 66"/>
                  <a:gd name="T72" fmla="*/ 22 w 107"/>
                  <a:gd name="T73" fmla="*/ 63 h 66"/>
                  <a:gd name="T74" fmla="*/ 18 w 107"/>
                  <a:gd name="T75" fmla="*/ 57 h 66"/>
                  <a:gd name="T76" fmla="*/ 14 w 107"/>
                  <a:gd name="T77" fmla="*/ 56 h 66"/>
                  <a:gd name="T78" fmla="*/ 11 w 107"/>
                  <a:gd name="T79" fmla="*/ 50 h 66"/>
                  <a:gd name="T80" fmla="*/ 9 w 107"/>
                  <a:gd name="T81" fmla="*/ 50 h 66"/>
                  <a:gd name="T82" fmla="*/ 4 w 107"/>
                  <a:gd name="T83" fmla="*/ 41 h 66"/>
                  <a:gd name="T84" fmla="*/ 2 w 107"/>
                  <a:gd name="T85" fmla="*/ 41 h 66"/>
                  <a:gd name="T86" fmla="*/ 0 w 107"/>
                  <a:gd name="T87" fmla="*/ 41 h 66"/>
                  <a:gd name="T88" fmla="*/ 4 w 107"/>
                  <a:gd name="T89" fmla="*/ 38 h 66"/>
                  <a:gd name="T90" fmla="*/ 6 w 107"/>
                  <a:gd name="T91" fmla="*/ 36 h 66"/>
                  <a:gd name="T92" fmla="*/ 6 w 107"/>
                  <a:gd name="T93" fmla="*/ 31 h 66"/>
                  <a:gd name="T94" fmla="*/ 9 w 107"/>
                  <a:gd name="T95" fmla="*/ 25 h 66"/>
                  <a:gd name="T96" fmla="*/ 7 w 107"/>
                  <a:gd name="T97" fmla="*/ 24 h 66"/>
                  <a:gd name="T98" fmla="*/ 7 w 107"/>
                  <a:gd name="T99" fmla="*/ 20 h 66"/>
                  <a:gd name="T100" fmla="*/ 16 w 107"/>
                  <a:gd name="T101" fmla="*/ 20 h 66"/>
                  <a:gd name="T102" fmla="*/ 16 w 107"/>
                  <a:gd name="T103" fmla="*/ 18 h 66"/>
                  <a:gd name="T104" fmla="*/ 16 w 107"/>
                  <a:gd name="T105" fmla="*/ 1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66">
                    <a:moveTo>
                      <a:pt x="16" y="13"/>
                    </a:moveTo>
                    <a:lnTo>
                      <a:pt x="27" y="20"/>
                    </a:lnTo>
                    <a:lnTo>
                      <a:pt x="39" y="20"/>
                    </a:lnTo>
                    <a:lnTo>
                      <a:pt x="43" y="13"/>
                    </a:lnTo>
                    <a:lnTo>
                      <a:pt x="57" y="9"/>
                    </a:lnTo>
                    <a:lnTo>
                      <a:pt x="61" y="9"/>
                    </a:lnTo>
                    <a:lnTo>
                      <a:pt x="68" y="7"/>
                    </a:lnTo>
                    <a:lnTo>
                      <a:pt x="70" y="4"/>
                    </a:lnTo>
                    <a:lnTo>
                      <a:pt x="75" y="0"/>
                    </a:lnTo>
                    <a:lnTo>
                      <a:pt x="79" y="2"/>
                    </a:lnTo>
                    <a:lnTo>
                      <a:pt x="82" y="0"/>
                    </a:lnTo>
                    <a:lnTo>
                      <a:pt x="88" y="2"/>
                    </a:lnTo>
                    <a:lnTo>
                      <a:pt x="93" y="6"/>
                    </a:lnTo>
                    <a:lnTo>
                      <a:pt x="97" y="4"/>
                    </a:lnTo>
                    <a:lnTo>
                      <a:pt x="106" y="11"/>
                    </a:lnTo>
                    <a:lnTo>
                      <a:pt x="107" y="15"/>
                    </a:lnTo>
                    <a:lnTo>
                      <a:pt x="104" y="18"/>
                    </a:lnTo>
                    <a:lnTo>
                      <a:pt x="102" y="18"/>
                    </a:lnTo>
                    <a:lnTo>
                      <a:pt x="98" y="20"/>
                    </a:lnTo>
                    <a:lnTo>
                      <a:pt x="95" y="24"/>
                    </a:lnTo>
                    <a:lnTo>
                      <a:pt x="95" y="25"/>
                    </a:lnTo>
                    <a:lnTo>
                      <a:pt x="93" y="29"/>
                    </a:lnTo>
                    <a:lnTo>
                      <a:pt x="93" y="32"/>
                    </a:lnTo>
                    <a:lnTo>
                      <a:pt x="81" y="52"/>
                    </a:lnTo>
                    <a:lnTo>
                      <a:pt x="66" y="57"/>
                    </a:lnTo>
                    <a:lnTo>
                      <a:pt x="66" y="57"/>
                    </a:lnTo>
                    <a:lnTo>
                      <a:pt x="64" y="56"/>
                    </a:lnTo>
                    <a:lnTo>
                      <a:pt x="61" y="57"/>
                    </a:lnTo>
                    <a:lnTo>
                      <a:pt x="57" y="57"/>
                    </a:lnTo>
                    <a:lnTo>
                      <a:pt x="52" y="59"/>
                    </a:lnTo>
                    <a:lnTo>
                      <a:pt x="48" y="61"/>
                    </a:lnTo>
                    <a:lnTo>
                      <a:pt x="47" y="61"/>
                    </a:lnTo>
                    <a:lnTo>
                      <a:pt x="43" y="63"/>
                    </a:lnTo>
                    <a:lnTo>
                      <a:pt x="39" y="65"/>
                    </a:lnTo>
                    <a:lnTo>
                      <a:pt x="31" y="66"/>
                    </a:lnTo>
                    <a:lnTo>
                      <a:pt x="25" y="63"/>
                    </a:lnTo>
                    <a:lnTo>
                      <a:pt x="22" y="63"/>
                    </a:lnTo>
                    <a:lnTo>
                      <a:pt x="18" y="57"/>
                    </a:lnTo>
                    <a:lnTo>
                      <a:pt x="14" y="56"/>
                    </a:lnTo>
                    <a:lnTo>
                      <a:pt x="11" y="50"/>
                    </a:lnTo>
                    <a:lnTo>
                      <a:pt x="9" y="50"/>
                    </a:lnTo>
                    <a:lnTo>
                      <a:pt x="4" y="41"/>
                    </a:lnTo>
                    <a:lnTo>
                      <a:pt x="2" y="41"/>
                    </a:lnTo>
                    <a:lnTo>
                      <a:pt x="0" y="41"/>
                    </a:lnTo>
                    <a:lnTo>
                      <a:pt x="4" y="38"/>
                    </a:lnTo>
                    <a:lnTo>
                      <a:pt x="6" y="36"/>
                    </a:lnTo>
                    <a:lnTo>
                      <a:pt x="6" y="31"/>
                    </a:lnTo>
                    <a:lnTo>
                      <a:pt x="9" y="25"/>
                    </a:lnTo>
                    <a:lnTo>
                      <a:pt x="7" y="24"/>
                    </a:lnTo>
                    <a:lnTo>
                      <a:pt x="7" y="20"/>
                    </a:lnTo>
                    <a:lnTo>
                      <a:pt x="16" y="20"/>
                    </a:lnTo>
                    <a:lnTo>
                      <a:pt x="16" y="18"/>
                    </a:lnTo>
                    <a:lnTo>
                      <a:pt x="16"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03" name="Freeform 1940">
                <a:extLst>
                  <a:ext uri="{FF2B5EF4-FFF2-40B4-BE49-F238E27FC236}">
                    <a16:creationId xmlns:a16="http://schemas.microsoft.com/office/drawing/2014/main" id="{863E78B1-C5D6-9542-922C-9739127F5E14}"/>
                  </a:ext>
                </a:extLst>
              </p:cNvPr>
              <p:cNvSpPr>
                <a:spLocks/>
              </p:cNvSpPr>
              <p:nvPr/>
            </p:nvSpPr>
            <p:spPr bwMode="auto">
              <a:xfrm>
                <a:off x="2576" y="1441"/>
                <a:ext cx="8" cy="2"/>
              </a:xfrm>
              <a:custGeom>
                <a:avLst/>
                <a:gdLst>
                  <a:gd name="T0" fmla="*/ 8 w 8"/>
                  <a:gd name="T1" fmla="*/ 2 h 2"/>
                  <a:gd name="T2" fmla="*/ 6 w 8"/>
                  <a:gd name="T3" fmla="*/ 0 h 2"/>
                  <a:gd name="T4" fmla="*/ 2 w 8"/>
                  <a:gd name="T5" fmla="*/ 0 h 2"/>
                  <a:gd name="T6" fmla="*/ 0 w 8"/>
                  <a:gd name="T7" fmla="*/ 0 h 2"/>
                  <a:gd name="T8" fmla="*/ 2 w 8"/>
                  <a:gd name="T9" fmla="*/ 2 h 2"/>
                  <a:gd name="T10" fmla="*/ 6 w 8"/>
                  <a:gd name="T11" fmla="*/ 2 h 2"/>
                  <a:gd name="T12" fmla="*/ 8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8" y="2"/>
                    </a:moveTo>
                    <a:lnTo>
                      <a:pt x="6" y="0"/>
                    </a:lnTo>
                    <a:lnTo>
                      <a:pt x="2" y="0"/>
                    </a:lnTo>
                    <a:lnTo>
                      <a:pt x="0" y="0"/>
                    </a:lnTo>
                    <a:lnTo>
                      <a:pt x="2" y="2"/>
                    </a:lnTo>
                    <a:lnTo>
                      <a:pt x="6" y="2"/>
                    </a:lnTo>
                    <a:lnTo>
                      <a:pt x="8"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04" name="Freeform 1941">
                <a:extLst>
                  <a:ext uri="{FF2B5EF4-FFF2-40B4-BE49-F238E27FC236}">
                    <a16:creationId xmlns:a16="http://schemas.microsoft.com/office/drawing/2014/main" id="{2A8CC6BF-9BA3-994C-856F-7946131CFD9B}"/>
                  </a:ext>
                </a:extLst>
              </p:cNvPr>
              <p:cNvSpPr>
                <a:spLocks/>
              </p:cNvSpPr>
              <p:nvPr/>
            </p:nvSpPr>
            <p:spPr bwMode="auto">
              <a:xfrm>
                <a:off x="2576" y="1441"/>
                <a:ext cx="8" cy="2"/>
              </a:xfrm>
              <a:custGeom>
                <a:avLst/>
                <a:gdLst>
                  <a:gd name="T0" fmla="*/ 8 w 8"/>
                  <a:gd name="T1" fmla="*/ 2 h 2"/>
                  <a:gd name="T2" fmla="*/ 6 w 8"/>
                  <a:gd name="T3" fmla="*/ 0 h 2"/>
                  <a:gd name="T4" fmla="*/ 2 w 8"/>
                  <a:gd name="T5" fmla="*/ 0 h 2"/>
                  <a:gd name="T6" fmla="*/ 0 w 8"/>
                  <a:gd name="T7" fmla="*/ 0 h 2"/>
                  <a:gd name="T8" fmla="*/ 2 w 8"/>
                  <a:gd name="T9" fmla="*/ 2 h 2"/>
                  <a:gd name="T10" fmla="*/ 6 w 8"/>
                  <a:gd name="T11" fmla="*/ 2 h 2"/>
                  <a:gd name="T12" fmla="*/ 8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8" y="2"/>
                    </a:moveTo>
                    <a:lnTo>
                      <a:pt x="6" y="0"/>
                    </a:lnTo>
                    <a:lnTo>
                      <a:pt x="2" y="0"/>
                    </a:lnTo>
                    <a:lnTo>
                      <a:pt x="0" y="0"/>
                    </a:lnTo>
                    <a:lnTo>
                      <a:pt x="2" y="2"/>
                    </a:lnTo>
                    <a:lnTo>
                      <a:pt x="6" y="2"/>
                    </a:lnTo>
                    <a:lnTo>
                      <a:pt x="8"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05" name="Freeform 1942">
                <a:extLst>
                  <a:ext uri="{FF2B5EF4-FFF2-40B4-BE49-F238E27FC236}">
                    <a16:creationId xmlns:a16="http://schemas.microsoft.com/office/drawing/2014/main" id="{9AF7D02D-ED88-DF48-92C0-2D73928CFBB7}"/>
                  </a:ext>
                </a:extLst>
              </p:cNvPr>
              <p:cNvSpPr>
                <a:spLocks/>
              </p:cNvSpPr>
              <p:nvPr/>
            </p:nvSpPr>
            <p:spPr bwMode="auto">
              <a:xfrm>
                <a:off x="2580" y="1436"/>
                <a:ext cx="9" cy="11"/>
              </a:xfrm>
              <a:custGeom>
                <a:avLst/>
                <a:gdLst>
                  <a:gd name="T0" fmla="*/ 7 w 9"/>
                  <a:gd name="T1" fmla="*/ 11 h 11"/>
                  <a:gd name="T2" fmla="*/ 9 w 9"/>
                  <a:gd name="T3" fmla="*/ 11 h 11"/>
                  <a:gd name="T4" fmla="*/ 9 w 9"/>
                  <a:gd name="T5" fmla="*/ 7 h 11"/>
                  <a:gd name="T6" fmla="*/ 4 w 9"/>
                  <a:gd name="T7" fmla="*/ 2 h 11"/>
                  <a:gd name="T8" fmla="*/ 2 w 9"/>
                  <a:gd name="T9" fmla="*/ 0 h 11"/>
                  <a:gd name="T10" fmla="*/ 0 w 9"/>
                  <a:gd name="T11" fmla="*/ 2 h 11"/>
                  <a:gd name="T12" fmla="*/ 0 w 9"/>
                  <a:gd name="T13" fmla="*/ 4 h 11"/>
                  <a:gd name="T14" fmla="*/ 4 w 9"/>
                  <a:gd name="T15" fmla="*/ 5 h 11"/>
                  <a:gd name="T16" fmla="*/ 5 w 9"/>
                  <a:gd name="T17" fmla="*/ 7 h 11"/>
                  <a:gd name="T18" fmla="*/ 5 w 9"/>
                  <a:gd name="T19" fmla="*/ 9 h 11"/>
                  <a:gd name="T20" fmla="*/ 7 w 9"/>
                  <a:gd name="T21" fmla="*/ 11 h 11"/>
                  <a:gd name="T22" fmla="*/ 7 w 9"/>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1">
                    <a:moveTo>
                      <a:pt x="7" y="11"/>
                    </a:moveTo>
                    <a:lnTo>
                      <a:pt x="9" y="11"/>
                    </a:lnTo>
                    <a:lnTo>
                      <a:pt x="9" y="7"/>
                    </a:lnTo>
                    <a:lnTo>
                      <a:pt x="4" y="2"/>
                    </a:lnTo>
                    <a:lnTo>
                      <a:pt x="2" y="0"/>
                    </a:lnTo>
                    <a:lnTo>
                      <a:pt x="0" y="2"/>
                    </a:lnTo>
                    <a:lnTo>
                      <a:pt x="0" y="4"/>
                    </a:lnTo>
                    <a:lnTo>
                      <a:pt x="4" y="5"/>
                    </a:lnTo>
                    <a:lnTo>
                      <a:pt x="5" y="7"/>
                    </a:lnTo>
                    <a:lnTo>
                      <a:pt x="5" y="9"/>
                    </a:lnTo>
                    <a:lnTo>
                      <a:pt x="7" y="11"/>
                    </a:lnTo>
                    <a:lnTo>
                      <a:pt x="7"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06" name="Freeform 1943">
                <a:extLst>
                  <a:ext uri="{FF2B5EF4-FFF2-40B4-BE49-F238E27FC236}">
                    <a16:creationId xmlns:a16="http://schemas.microsoft.com/office/drawing/2014/main" id="{C03BC529-2362-504F-850C-AF09E370C5C9}"/>
                  </a:ext>
                </a:extLst>
              </p:cNvPr>
              <p:cNvSpPr>
                <a:spLocks/>
              </p:cNvSpPr>
              <p:nvPr/>
            </p:nvSpPr>
            <p:spPr bwMode="auto">
              <a:xfrm>
                <a:off x="2580" y="1436"/>
                <a:ext cx="9" cy="11"/>
              </a:xfrm>
              <a:custGeom>
                <a:avLst/>
                <a:gdLst>
                  <a:gd name="T0" fmla="*/ 7 w 9"/>
                  <a:gd name="T1" fmla="*/ 11 h 11"/>
                  <a:gd name="T2" fmla="*/ 9 w 9"/>
                  <a:gd name="T3" fmla="*/ 11 h 11"/>
                  <a:gd name="T4" fmla="*/ 9 w 9"/>
                  <a:gd name="T5" fmla="*/ 7 h 11"/>
                  <a:gd name="T6" fmla="*/ 4 w 9"/>
                  <a:gd name="T7" fmla="*/ 2 h 11"/>
                  <a:gd name="T8" fmla="*/ 2 w 9"/>
                  <a:gd name="T9" fmla="*/ 0 h 11"/>
                  <a:gd name="T10" fmla="*/ 0 w 9"/>
                  <a:gd name="T11" fmla="*/ 2 h 11"/>
                  <a:gd name="T12" fmla="*/ 0 w 9"/>
                  <a:gd name="T13" fmla="*/ 4 h 11"/>
                  <a:gd name="T14" fmla="*/ 4 w 9"/>
                  <a:gd name="T15" fmla="*/ 5 h 11"/>
                  <a:gd name="T16" fmla="*/ 5 w 9"/>
                  <a:gd name="T17" fmla="*/ 7 h 11"/>
                  <a:gd name="T18" fmla="*/ 5 w 9"/>
                  <a:gd name="T19" fmla="*/ 9 h 11"/>
                  <a:gd name="T20" fmla="*/ 7 w 9"/>
                  <a:gd name="T21" fmla="*/ 11 h 11"/>
                  <a:gd name="T22" fmla="*/ 7 w 9"/>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1">
                    <a:moveTo>
                      <a:pt x="7" y="11"/>
                    </a:moveTo>
                    <a:lnTo>
                      <a:pt x="9" y="11"/>
                    </a:lnTo>
                    <a:lnTo>
                      <a:pt x="9" y="7"/>
                    </a:lnTo>
                    <a:lnTo>
                      <a:pt x="4" y="2"/>
                    </a:lnTo>
                    <a:lnTo>
                      <a:pt x="2" y="0"/>
                    </a:lnTo>
                    <a:lnTo>
                      <a:pt x="0" y="2"/>
                    </a:lnTo>
                    <a:lnTo>
                      <a:pt x="0" y="4"/>
                    </a:lnTo>
                    <a:lnTo>
                      <a:pt x="4" y="5"/>
                    </a:lnTo>
                    <a:lnTo>
                      <a:pt x="5" y="7"/>
                    </a:lnTo>
                    <a:lnTo>
                      <a:pt x="5" y="9"/>
                    </a:lnTo>
                    <a:lnTo>
                      <a:pt x="7" y="11"/>
                    </a:lnTo>
                    <a:lnTo>
                      <a:pt x="7"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07" name="Freeform 1944">
                <a:extLst>
                  <a:ext uri="{FF2B5EF4-FFF2-40B4-BE49-F238E27FC236}">
                    <a16:creationId xmlns:a16="http://schemas.microsoft.com/office/drawing/2014/main" id="{B7B6CF38-CB1A-184E-97C3-0899431FC882}"/>
                  </a:ext>
                </a:extLst>
              </p:cNvPr>
              <p:cNvSpPr>
                <a:spLocks/>
              </p:cNvSpPr>
              <p:nvPr/>
            </p:nvSpPr>
            <p:spPr bwMode="auto">
              <a:xfrm>
                <a:off x="2584" y="1434"/>
                <a:ext cx="7" cy="9"/>
              </a:xfrm>
              <a:custGeom>
                <a:avLst/>
                <a:gdLst>
                  <a:gd name="T0" fmla="*/ 5 w 7"/>
                  <a:gd name="T1" fmla="*/ 9 h 9"/>
                  <a:gd name="T2" fmla="*/ 7 w 7"/>
                  <a:gd name="T3" fmla="*/ 9 h 9"/>
                  <a:gd name="T4" fmla="*/ 7 w 7"/>
                  <a:gd name="T5" fmla="*/ 7 h 9"/>
                  <a:gd name="T6" fmla="*/ 5 w 7"/>
                  <a:gd name="T7" fmla="*/ 4 h 9"/>
                  <a:gd name="T8" fmla="*/ 3 w 7"/>
                  <a:gd name="T9" fmla="*/ 2 h 9"/>
                  <a:gd name="T10" fmla="*/ 1 w 7"/>
                  <a:gd name="T11" fmla="*/ 0 h 9"/>
                  <a:gd name="T12" fmla="*/ 0 w 7"/>
                  <a:gd name="T13" fmla="*/ 0 h 9"/>
                  <a:gd name="T14" fmla="*/ 1 w 7"/>
                  <a:gd name="T15" fmla="*/ 4 h 9"/>
                  <a:gd name="T16" fmla="*/ 3 w 7"/>
                  <a:gd name="T17" fmla="*/ 6 h 9"/>
                  <a:gd name="T18" fmla="*/ 5 w 7"/>
                  <a:gd name="T19" fmla="*/ 9 h 9"/>
                  <a:gd name="T20" fmla="*/ 5 w 7"/>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5" y="9"/>
                    </a:moveTo>
                    <a:lnTo>
                      <a:pt x="7" y="9"/>
                    </a:lnTo>
                    <a:lnTo>
                      <a:pt x="7" y="7"/>
                    </a:lnTo>
                    <a:lnTo>
                      <a:pt x="5" y="4"/>
                    </a:lnTo>
                    <a:lnTo>
                      <a:pt x="3" y="2"/>
                    </a:lnTo>
                    <a:lnTo>
                      <a:pt x="1" y="0"/>
                    </a:lnTo>
                    <a:lnTo>
                      <a:pt x="0" y="0"/>
                    </a:lnTo>
                    <a:lnTo>
                      <a:pt x="1" y="4"/>
                    </a:lnTo>
                    <a:lnTo>
                      <a:pt x="3" y="6"/>
                    </a:lnTo>
                    <a:lnTo>
                      <a:pt x="5" y="9"/>
                    </a:lnTo>
                    <a:lnTo>
                      <a:pt x="5"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08" name="Freeform 1945">
                <a:extLst>
                  <a:ext uri="{FF2B5EF4-FFF2-40B4-BE49-F238E27FC236}">
                    <a16:creationId xmlns:a16="http://schemas.microsoft.com/office/drawing/2014/main" id="{F8041FD6-75EC-5147-9AEE-0681D1AA2FC7}"/>
                  </a:ext>
                </a:extLst>
              </p:cNvPr>
              <p:cNvSpPr>
                <a:spLocks/>
              </p:cNvSpPr>
              <p:nvPr/>
            </p:nvSpPr>
            <p:spPr bwMode="auto">
              <a:xfrm>
                <a:off x="2584" y="1434"/>
                <a:ext cx="7" cy="9"/>
              </a:xfrm>
              <a:custGeom>
                <a:avLst/>
                <a:gdLst>
                  <a:gd name="T0" fmla="*/ 5 w 7"/>
                  <a:gd name="T1" fmla="*/ 9 h 9"/>
                  <a:gd name="T2" fmla="*/ 7 w 7"/>
                  <a:gd name="T3" fmla="*/ 9 h 9"/>
                  <a:gd name="T4" fmla="*/ 7 w 7"/>
                  <a:gd name="T5" fmla="*/ 7 h 9"/>
                  <a:gd name="T6" fmla="*/ 5 w 7"/>
                  <a:gd name="T7" fmla="*/ 4 h 9"/>
                  <a:gd name="T8" fmla="*/ 3 w 7"/>
                  <a:gd name="T9" fmla="*/ 2 h 9"/>
                  <a:gd name="T10" fmla="*/ 1 w 7"/>
                  <a:gd name="T11" fmla="*/ 0 h 9"/>
                  <a:gd name="T12" fmla="*/ 0 w 7"/>
                  <a:gd name="T13" fmla="*/ 0 h 9"/>
                  <a:gd name="T14" fmla="*/ 1 w 7"/>
                  <a:gd name="T15" fmla="*/ 4 h 9"/>
                  <a:gd name="T16" fmla="*/ 3 w 7"/>
                  <a:gd name="T17" fmla="*/ 6 h 9"/>
                  <a:gd name="T18" fmla="*/ 5 w 7"/>
                  <a:gd name="T19" fmla="*/ 9 h 9"/>
                  <a:gd name="T20" fmla="*/ 5 w 7"/>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5" y="9"/>
                    </a:moveTo>
                    <a:lnTo>
                      <a:pt x="7" y="9"/>
                    </a:lnTo>
                    <a:lnTo>
                      <a:pt x="7" y="7"/>
                    </a:lnTo>
                    <a:lnTo>
                      <a:pt x="5" y="4"/>
                    </a:lnTo>
                    <a:lnTo>
                      <a:pt x="3" y="2"/>
                    </a:lnTo>
                    <a:lnTo>
                      <a:pt x="1" y="0"/>
                    </a:lnTo>
                    <a:lnTo>
                      <a:pt x="0" y="0"/>
                    </a:lnTo>
                    <a:lnTo>
                      <a:pt x="1" y="4"/>
                    </a:lnTo>
                    <a:lnTo>
                      <a:pt x="3" y="6"/>
                    </a:lnTo>
                    <a:lnTo>
                      <a:pt x="5" y="9"/>
                    </a:lnTo>
                    <a:lnTo>
                      <a:pt x="5"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09" name="Freeform 1946">
                <a:extLst>
                  <a:ext uri="{FF2B5EF4-FFF2-40B4-BE49-F238E27FC236}">
                    <a16:creationId xmlns:a16="http://schemas.microsoft.com/office/drawing/2014/main" id="{24C4B224-5647-D848-9BD6-EC25CE5010AA}"/>
                  </a:ext>
                </a:extLst>
              </p:cNvPr>
              <p:cNvSpPr>
                <a:spLocks/>
              </p:cNvSpPr>
              <p:nvPr/>
            </p:nvSpPr>
            <p:spPr bwMode="auto">
              <a:xfrm>
                <a:off x="2589" y="1434"/>
                <a:ext cx="5" cy="6"/>
              </a:xfrm>
              <a:custGeom>
                <a:avLst/>
                <a:gdLst>
                  <a:gd name="T0" fmla="*/ 4 w 5"/>
                  <a:gd name="T1" fmla="*/ 2 h 6"/>
                  <a:gd name="T2" fmla="*/ 5 w 5"/>
                  <a:gd name="T3" fmla="*/ 2 h 6"/>
                  <a:gd name="T4" fmla="*/ 0 w 5"/>
                  <a:gd name="T5" fmla="*/ 0 h 6"/>
                  <a:gd name="T6" fmla="*/ 0 w 5"/>
                  <a:gd name="T7" fmla="*/ 2 h 6"/>
                  <a:gd name="T8" fmla="*/ 2 w 5"/>
                  <a:gd name="T9" fmla="*/ 4 h 6"/>
                  <a:gd name="T10" fmla="*/ 2 w 5"/>
                  <a:gd name="T11" fmla="*/ 6 h 6"/>
                  <a:gd name="T12" fmla="*/ 4 w 5"/>
                  <a:gd name="T13" fmla="*/ 4 h 6"/>
                  <a:gd name="T14" fmla="*/ 4 w 5"/>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2"/>
                    </a:moveTo>
                    <a:lnTo>
                      <a:pt x="5" y="2"/>
                    </a:lnTo>
                    <a:lnTo>
                      <a:pt x="0" y="0"/>
                    </a:lnTo>
                    <a:lnTo>
                      <a:pt x="0" y="2"/>
                    </a:lnTo>
                    <a:lnTo>
                      <a:pt x="2" y="4"/>
                    </a:lnTo>
                    <a:lnTo>
                      <a:pt x="2" y="6"/>
                    </a:lnTo>
                    <a:lnTo>
                      <a:pt x="4" y="4"/>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0" name="Freeform 1947">
                <a:extLst>
                  <a:ext uri="{FF2B5EF4-FFF2-40B4-BE49-F238E27FC236}">
                    <a16:creationId xmlns:a16="http://schemas.microsoft.com/office/drawing/2014/main" id="{038F71CD-32C8-D942-8FC8-25F999BC77E9}"/>
                  </a:ext>
                </a:extLst>
              </p:cNvPr>
              <p:cNvSpPr>
                <a:spLocks/>
              </p:cNvSpPr>
              <p:nvPr/>
            </p:nvSpPr>
            <p:spPr bwMode="auto">
              <a:xfrm>
                <a:off x="2589" y="1434"/>
                <a:ext cx="5" cy="6"/>
              </a:xfrm>
              <a:custGeom>
                <a:avLst/>
                <a:gdLst>
                  <a:gd name="T0" fmla="*/ 4 w 5"/>
                  <a:gd name="T1" fmla="*/ 2 h 6"/>
                  <a:gd name="T2" fmla="*/ 5 w 5"/>
                  <a:gd name="T3" fmla="*/ 2 h 6"/>
                  <a:gd name="T4" fmla="*/ 0 w 5"/>
                  <a:gd name="T5" fmla="*/ 0 h 6"/>
                  <a:gd name="T6" fmla="*/ 0 w 5"/>
                  <a:gd name="T7" fmla="*/ 2 h 6"/>
                  <a:gd name="T8" fmla="*/ 2 w 5"/>
                  <a:gd name="T9" fmla="*/ 4 h 6"/>
                  <a:gd name="T10" fmla="*/ 2 w 5"/>
                  <a:gd name="T11" fmla="*/ 6 h 6"/>
                  <a:gd name="T12" fmla="*/ 4 w 5"/>
                  <a:gd name="T13" fmla="*/ 4 h 6"/>
                  <a:gd name="T14" fmla="*/ 4 w 5"/>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2"/>
                    </a:moveTo>
                    <a:lnTo>
                      <a:pt x="5" y="2"/>
                    </a:lnTo>
                    <a:lnTo>
                      <a:pt x="0" y="0"/>
                    </a:lnTo>
                    <a:lnTo>
                      <a:pt x="0" y="2"/>
                    </a:lnTo>
                    <a:lnTo>
                      <a:pt x="2" y="4"/>
                    </a:lnTo>
                    <a:lnTo>
                      <a:pt x="2" y="6"/>
                    </a:lnTo>
                    <a:lnTo>
                      <a:pt x="4" y="4"/>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1" name="Freeform 1948">
                <a:extLst>
                  <a:ext uri="{FF2B5EF4-FFF2-40B4-BE49-F238E27FC236}">
                    <a16:creationId xmlns:a16="http://schemas.microsoft.com/office/drawing/2014/main" id="{FE55AF17-0483-D144-BD41-14549DD8A8F3}"/>
                  </a:ext>
                </a:extLst>
              </p:cNvPr>
              <p:cNvSpPr>
                <a:spLocks/>
              </p:cNvSpPr>
              <p:nvPr/>
            </p:nvSpPr>
            <p:spPr bwMode="auto">
              <a:xfrm>
                <a:off x="2587" y="1449"/>
                <a:ext cx="4" cy="5"/>
              </a:xfrm>
              <a:custGeom>
                <a:avLst/>
                <a:gdLst>
                  <a:gd name="T0" fmla="*/ 4 w 4"/>
                  <a:gd name="T1" fmla="*/ 5 h 5"/>
                  <a:gd name="T2" fmla="*/ 4 w 4"/>
                  <a:gd name="T3" fmla="*/ 1 h 5"/>
                  <a:gd name="T4" fmla="*/ 4 w 4"/>
                  <a:gd name="T5" fmla="*/ 0 h 5"/>
                  <a:gd name="T6" fmla="*/ 2 w 4"/>
                  <a:gd name="T7" fmla="*/ 0 h 5"/>
                  <a:gd name="T8" fmla="*/ 0 w 4"/>
                  <a:gd name="T9" fmla="*/ 1 h 5"/>
                  <a:gd name="T10" fmla="*/ 0 w 4"/>
                  <a:gd name="T11" fmla="*/ 1 h 5"/>
                  <a:gd name="T12" fmla="*/ 2 w 4"/>
                  <a:gd name="T13" fmla="*/ 1 h 5"/>
                  <a:gd name="T14" fmla="*/ 2 w 4"/>
                  <a:gd name="T15" fmla="*/ 5 h 5"/>
                  <a:gd name="T16" fmla="*/ 4 w 4"/>
                  <a:gd name="T17" fmla="*/ 5 h 5"/>
                  <a:gd name="T18" fmla="*/ 4 w 4"/>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5"/>
                    </a:moveTo>
                    <a:lnTo>
                      <a:pt x="4" y="1"/>
                    </a:lnTo>
                    <a:lnTo>
                      <a:pt x="4" y="0"/>
                    </a:lnTo>
                    <a:lnTo>
                      <a:pt x="2" y="0"/>
                    </a:lnTo>
                    <a:lnTo>
                      <a:pt x="0" y="1"/>
                    </a:lnTo>
                    <a:lnTo>
                      <a:pt x="0" y="1"/>
                    </a:lnTo>
                    <a:lnTo>
                      <a:pt x="2" y="1"/>
                    </a:lnTo>
                    <a:lnTo>
                      <a:pt x="2" y="5"/>
                    </a:lnTo>
                    <a:lnTo>
                      <a:pt x="4" y="5"/>
                    </a:lnTo>
                    <a:lnTo>
                      <a:pt x="4"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2" name="Freeform 1949">
                <a:extLst>
                  <a:ext uri="{FF2B5EF4-FFF2-40B4-BE49-F238E27FC236}">
                    <a16:creationId xmlns:a16="http://schemas.microsoft.com/office/drawing/2014/main" id="{61A02F9E-188D-8048-B4C7-BF0E40270D5C}"/>
                  </a:ext>
                </a:extLst>
              </p:cNvPr>
              <p:cNvSpPr>
                <a:spLocks/>
              </p:cNvSpPr>
              <p:nvPr/>
            </p:nvSpPr>
            <p:spPr bwMode="auto">
              <a:xfrm>
                <a:off x="2587" y="1449"/>
                <a:ext cx="4" cy="5"/>
              </a:xfrm>
              <a:custGeom>
                <a:avLst/>
                <a:gdLst>
                  <a:gd name="T0" fmla="*/ 4 w 4"/>
                  <a:gd name="T1" fmla="*/ 5 h 5"/>
                  <a:gd name="T2" fmla="*/ 4 w 4"/>
                  <a:gd name="T3" fmla="*/ 1 h 5"/>
                  <a:gd name="T4" fmla="*/ 4 w 4"/>
                  <a:gd name="T5" fmla="*/ 0 h 5"/>
                  <a:gd name="T6" fmla="*/ 2 w 4"/>
                  <a:gd name="T7" fmla="*/ 0 h 5"/>
                  <a:gd name="T8" fmla="*/ 0 w 4"/>
                  <a:gd name="T9" fmla="*/ 1 h 5"/>
                  <a:gd name="T10" fmla="*/ 0 w 4"/>
                  <a:gd name="T11" fmla="*/ 1 h 5"/>
                  <a:gd name="T12" fmla="*/ 2 w 4"/>
                  <a:gd name="T13" fmla="*/ 1 h 5"/>
                  <a:gd name="T14" fmla="*/ 2 w 4"/>
                  <a:gd name="T15" fmla="*/ 5 h 5"/>
                  <a:gd name="T16" fmla="*/ 4 w 4"/>
                  <a:gd name="T17" fmla="*/ 5 h 5"/>
                  <a:gd name="T18" fmla="*/ 4 w 4"/>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5"/>
                    </a:moveTo>
                    <a:lnTo>
                      <a:pt x="4" y="1"/>
                    </a:lnTo>
                    <a:lnTo>
                      <a:pt x="4" y="0"/>
                    </a:lnTo>
                    <a:lnTo>
                      <a:pt x="2" y="0"/>
                    </a:lnTo>
                    <a:lnTo>
                      <a:pt x="0" y="1"/>
                    </a:lnTo>
                    <a:lnTo>
                      <a:pt x="0" y="1"/>
                    </a:lnTo>
                    <a:lnTo>
                      <a:pt x="2" y="1"/>
                    </a:lnTo>
                    <a:lnTo>
                      <a:pt x="2" y="5"/>
                    </a:lnTo>
                    <a:lnTo>
                      <a:pt x="4" y="5"/>
                    </a:lnTo>
                    <a:lnTo>
                      <a:pt x="4"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3" name="Freeform 1950">
                <a:extLst>
                  <a:ext uri="{FF2B5EF4-FFF2-40B4-BE49-F238E27FC236}">
                    <a16:creationId xmlns:a16="http://schemas.microsoft.com/office/drawing/2014/main" id="{2723369A-E584-1A4A-935D-3F92FC16B2DB}"/>
                  </a:ext>
                </a:extLst>
              </p:cNvPr>
              <p:cNvSpPr>
                <a:spLocks/>
              </p:cNvSpPr>
              <p:nvPr/>
            </p:nvSpPr>
            <p:spPr bwMode="auto">
              <a:xfrm>
                <a:off x="2585" y="1457"/>
                <a:ext cx="4" cy="8"/>
              </a:xfrm>
              <a:custGeom>
                <a:avLst/>
                <a:gdLst>
                  <a:gd name="T0" fmla="*/ 0 w 4"/>
                  <a:gd name="T1" fmla="*/ 0 h 8"/>
                  <a:gd name="T2" fmla="*/ 0 w 4"/>
                  <a:gd name="T3" fmla="*/ 0 h 8"/>
                  <a:gd name="T4" fmla="*/ 0 w 4"/>
                  <a:gd name="T5" fmla="*/ 2 h 8"/>
                  <a:gd name="T6" fmla="*/ 0 w 4"/>
                  <a:gd name="T7" fmla="*/ 6 h 8"/>
                  <a:gd name="T8" fmla="*/ 2 w 4"/>
                  <a:gd name="T9" fmla="*/ 8 h 8"/>
                  <a:gd name="T10" fmla="*/ 2 w 4"/>
                  <a:gd name="T11" fmla="*/ 8 h 8"/>
                  <a:gd name="T12" fmla="*/ 4 w 4"/>
                  <a:gd name="T13" fmla="*/ 8 h 8"/>
                  <a:gd name="T14" fmla="*/ 4 w 4"/>
                  <a:gd name="T15" fmla="*/ 6 h 8"/>
                  <a:gd name="T16" fmla="*/ 4 w 4"/>
                  <a:gd name="T17" fmla="*/ 4 h 8"/>
                  <a:gd name="T18" fmla="*/ 0 w 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0" y="0"/>
                    </a:moveTo>
                    <a:lnTo>
                      <a:pt x="0" y="0"/>
                    </a:lnTo>
                    <a:lnTo>
                      <a:pt x="0" y="2"/>
                    </a:lnTo>
                    <a:lnTo>
                      <a:pt x="0" y="6"/>
                    </a:lnTo>
                    <a:lnTo>
                      <a:pt x="2" y="8"/>
                    </a:lnTo>
                    <a:lnTo>
                      <a:pt x="2" y="8"/>
                    </a:lnTo>
                    <a:lnTo>
                      <a:pt x="4" y="8"/>
                    </a:lnTo>
                    <a:lnTo>
                      <a:pt x="4" y="6"/>
                    </a:lnTo>
                    <a:lnTo>
                      <a:pt x="4" y="4"/>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4" name="Freeform 1951">
                <a:extLst>
                  <a:ext uri="{FF2B5EF4-FFF2-40B4-BE49-F238E27FC236}">
                    <a16:creationId xmlns:a16="http://schemas.microsoft.com/office/drawing/2014/main" id="{D5378587-45C7-9843-97BE-B6E8C841EAA2}"/>
                  </a:ext>
                </a:extLst>
              </p:cNvPr>
              <p:cNvSpPr>
                <a:spLocks/>
              </p:cNvSpPr>
              <p:nvPr/>
            </p:nvSpPr>
            <p:spPr bwMode="auto">
              <a:xfrm>
                <a:off x="2585" y="1457"/>
                <a:ext cx="4" cy="8"/>
              </a:xfrm>
              <a:custGeom>
                <a:avLst/>
                <a:gdLst>
                  <a:gd name="T0" fmla="*/ 0 w 4"/>
                  <a:gd name="T1" fmla="*/ 0 h 8"/>
                  <a:gd name="T2" fmla="*/ 0 w 4"/>
                  <a:gd name="T3" fmla="*/ 0 h 8"/>
                  <a:gd name="T4" fmla="*/ 0 w 4"/>
                  <a:gd name="T5" fmla="*/ 2 h 8"/>
                  <a:gd name="T6" fmla="*/ 0 w 4"/>
                  <a:gd name="T7" fmla="*/ 6 h 8"/>
                  <a:gd name="T8" fmla="*/ 2 w 4"/>
                  <a:gd name="T9" fmla="*/ 8 h 8"/>
                  <a:gd name="T10" fmla="*/ 2 w 4"/>
                  <a:gd name="T11" fmla="*/ 8 h 8"/>
                  <a:gd name="T12" fmla="*/ 4 w 4"/>
                  <a:gd name="T13" fmla="*/ 8 h 8"/>
                  <a:gd name="T14" fmla="*/ 4 w 4"/>
                  <a:gd name="T15" fmla="*/ 6 h 8"/>
                  <a:gd name="T16" fmla="*/ 4 w 4"/>
                  <a:gd name="T17" fmla="*/ 4 h 8"/>
                  <a:gd name="T18" fmla="*/ 0 w 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0" y="0"/>
                    </a:moveTo>
                    <a:lnTo>
                      <a:pt x="0" y="0"/>
                    </a:lnTo>
                    <a:lnTo>
                      <a:pt x="0" y="2"/>
                    </a:lnTo>
                    <a:lnTo>
                      <a:pt x="0" y="6"/>
                    </a:lnTo>
                    <a:lnTo>
                      <a:pt x="2" y="8"/>
                    </a:lnTo>
                    <a:lnTo>
                      <a:pt x="2" y="8"/>
                    </a:lnTo>
                    <a:lnTo>
                      <a:pt x="4" y="8"/>
                    </a:lnTo>
                    <a:lnTo>
                      <a:pt x="4" y="6"/>
                    </a:lnTo>
                    <a:lnTo>
                      <a:pt x="4" y="4"/>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5" name="Freeform 1952">
                <a:extLst>
                  <a:ext uri="{FF2B5EF4-FFF2-40B4-BE49-F238E27FC236}">
                    <a16:creationId xmlns:a16="http://schemas.microsoft.com/office/drawing/2014/main" id="{744FE405-7B9E-2546-9237-FF53A9081A27}"/>
                  </a:ext>
                </a:extLst>
              </p:cNvPr>
              <p:cNvSpPr>
                <a:spLocks/>
              </p:cNvSpPr>
              <p:nvPr/>
            </p:nvSpPr>
            <p:spPr bwMode="auto">
              <a:xfrm>
                <a:off x="2930" y="1652"/>
                <a:ext cx="5" cy="7"/>
              </a:xfrm>
              <a:custGeom>
                <a:avLst/>
                <a:gdLst>
                  <a:gd name="T0" fmla="*/ 5 w 5"/>
                  <a:gd name="T1" fmla="*/ 7 h 7"/>
                  <a:gd name="T2" fmla="*/ 5 w 5"/>
                  <a:gd name="T3" fmla="*/ 2 h 7"/>
                  <a:gd name="T4" fmla="*/ 2 w 5"/>
                  <a:gd name="T5" fmla="*/ 0 h 7"/>
                  <a:gd name="T6" fmla="*/ 0 w 5"/>
                  <a:gd name="T7" fmla="*/ 0 h 7"/>
                  <a:gd name="T8" fmla="*/ 0 w 5"/>
                  <a:gd name="T9" fmla="*/ 4 h 7"/>
                  <a:gd name="T10" fmla="*/ 2 w 5"/>
                  <a:gd name="T11" fmla="*/ 5 h 7"/>
                  <a:gd name="T12" fmla="*/ 4 w 5"/>
                  <a:gd name="T13" fmla="*/ 7 h 7"/>
                  <a:gd name="T14" fmla="*/ 5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7"/>
                    </a:moveTo>
                    <a:lnTo>
                      <a:pt x="5" y="2"/>
                    </a:lnTo>
                    <a:lnTo>
                      <a:pt x="2" y="0"/>
                    </a:lnTo>
                    <a:lnTo>
                      <a:pt x="0" y="0"/>
                    </a:lnTo>
                    <a:lnTo>
                      <a:pt x="0" y="4"/>
                    </a:lnTo>
                    <a:lnTo>
                      <a:pt x="2" y="5"/>
                    </a:lnTo>
                    <a:lnTo>
                      <a:pt x="4" y="7"/>
                    </a:lnTo>
                    <a:lnTo>
                      <a:pt x="5"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6" name="Freeform 1953">
                <a:extLst>
                  <a:ext uri="{FF2B5EF4-FFF2-40B4-BE49-F238E27FC236}">
                    <a16:creationId xmlns:a16="http://schemas.microsoft.com/office/drawing/2014/main" id="{8A6EE08C-A9FB-B146-9DA6-AE2B5C4A16F5}"/>
                  </a:ext>
                </a:extLst>
              </p:cNvPr>
              <p:cNvSpPr>
                <a:spLocks/>
              </p:cNvSpPr>
              <p:nvPr/>
            </p:nvSpPr>
            <p:spPr bwMode="auto">
              <a:xfrm>
                <a:off x="2930" y="1652"/>
                <a:ext cx="5" cy="7"/>
              </a:xfrm>
              <a:custGeom>
                <a:avLst/>
                <a:gdLst>
                  <a:gd name="T0" fmla="*/ 5 w 5"/>
                  <a:gd name="T1" fmla="*/ 7 h 7"/>
                  <a:gd name="T2" fmla="*/ 5 w 5"/>
                  <a:gd name="T3" fmla="*/ 2 h 7"/>
                  <a:gd name="T4" fmla="*/ 2 w 5"/>
                  <a:gd name="T5" fmla="*/ 0 h 7"/>
                  <a:gd name="T6" fmla="*/ 0 w 5"/>
                  <a:gd name="T7" fmla="*/ 0 h 7"/>
                  <a:gd name="T8" fmla="*/ 0 w 5"/>
                  <a:gd name="T9" fmla="*/ 4 h 7"/>
                  <a:gd name="T10" fmla="*/ 2 w 5"/>
                  <a:gd name="T11" fmla="*/ 5 h 7"/>
                  <a:gd name="T12" fmla="*/ 4 w 5"/>
                  <a:gd name="T13" fmla="*/ 7 h 7"/>
                  <a:gd name="T14" fmla="*/ 5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7"/>
                    </a:moveTo>
                    <a:lnTo>
                      <a:pt x="5" y="2"/>
                    </a:lnTo>
                    <a:lnTo>
                      <a:pt x="2" y="0"/>
                    </a:lnTo>
                    <a:lnTo>
                      <a:pt x="0" y="0"/>
                    </a:lnTo>
                    <a:lnTo>
                      <a:pt x="0" y="4"/>
                    </a:lnTo>
                    <a:lnTo>
                      <a:pt x="2" y="5"/>
                    </a:lnTo>
                    <a:lnTo>
                      <a:pt x="4" y="7"/>
                    </a:lnTo>
                    <a:lnTo>
                      <a:pt x="5"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7" name="Freeform 1954">
                <a:extLst>
                  <a:ext uri="{FF2B5EF4-FFF2-40B4-BE49-F238E27FC236}">
                    <a16:creationId xmlns:a16="http://schemas.microsoft.com/office/drawing/2014/main" id="{71528C6B-4399-CD42-B1D3-5126D1B2B11D}"/>
                  </a:ext>
                </a:extLst>
              </p:cNvPr>
              <p:cNvSpPr>
                <a:spLocks/>
              </p:cNvSpPr>
              <p:nvPr/>
            </p:nvSpPr>
            <p:spPr bwMode="auto">
              <a:xfrm>
                <a:off x="2885" y="1661"/>
                <a:ext cx="6" cy="11"/>
              </a:xfrm>
              <a:custGeom>
                <a:avLst/>
                <a:gdLst>
                  <a:gd name="T0" fmla="*/ 0 w 6"/>
                  <a:gd name="T1" fmla="*/ 0 h 11"/>
                  <a:gd name="T2" fmla="*/ 2 w 6"/>
                  <a:gd name="T3" fmla="*/ 0 h 11"/>
                  <a:gd name="T4" fmla="*/ 2 w 6"/>
                  <a:gd name="T5" fmla="*/ 0 h 11"/>
                  <a:gd name="T6" fmla="*/ 4 w 6"/>
                  <a:gd name="T7" fmla="*/ 0 h 11"/>
                  <a:gd name="T8" fmla="*/ 6 w 6"/>
                  <a:gd name="T9" fmla="*/ 2 h 11"/>
                  <a:gd name="T10" fmla="*/ 6 w 6"/>
                  <a:gd name="T11" fmla="*/ 4 h 11"/>
                  <a:gd name="T12" fmla="*/ 4 w 6"/>
                  <a:gd name="T13" fmla="*/ 5 h 11"/>
                  <a:gd name="T14" fmla="*/ 4 w 6"/>
                  <a:gd name="T15" fmla="*/ 11 h 11"/>
                  <a:gd name="T16" fmla="*/ 2 w 6"/>
                  <a:gd name="T17" fmla="*/ 9 h 11"/>
                  <a:gd name="T18" fmla="*/ 2 w 6"/>
                  <a:gd name="T19" fmla="*/ 5 h 11"/>
                  <a:gd name="T20" fmla="*/ 2 w 6"/>
                  <a:gd name="T21" fmla="*/ 4 h 11"/>
                  <a:gd name="T22" fmla="*/ 0 w 6"/>
                  <a:gd name="T23" fmla="*/ 2 h 11"/>
                  <a:gd name="T24" fmla="*/ 0 w 6"/>
                  <a:gd name="T25" fmla="*/ 2 h 11"/>
                  <a:gd name="T26" fmla="*/ 0 w 6"/>
                  <a:gd name="T27" fmla="*/ 0 h 11"/>
                  <a:gd name="T28" fmla="*/ 0 w 6"/>
                  <a:gd name="T29" fmla="*/ 0 h 11"/>
                  <a:gd name="T30" fmla="*/ 0 w 6"/>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1">
                    <a:moveTo>
                      <a:pt x="0" y="0"/>
                    </a:moveTo>
                    <a:lnTo>
                      <a:pt x="2" y="0"/>
                    </a:lnTo>
                    <a:lnTo>
                      <a:pt x="2" y="0"/>
                    </a:lnTo>
                    <a:lnTo>
                      <a:pt x="4" y="0"/>
                    </a:lnTo>
                    <a:lnTo>
                      <a:pt x="6" y="2"/>
                    </a:lnTo>
                    <a:lnTo>
                      <a:pt x="6" y="4"/>
                    </a:lnTo>
                    <a:lnTo>
                      <a:pt x="4" y="5"/>
                    </a:lnTo>
                    <a:lnTo>
                      <a:pt x="4" y="11"/>
                    </a:lnTo>
                    <a:lnTo>
                      <a:pt x="2" y="9"/>
                    </a:lnTo>
                    <a:lnTo>
                      <a:pt x="2" y="5"/>
                    </a:lnTo>
                    <a:lnTo>
                      <a:pt x="2" y="4"/>
                    </a:lnTo>
                    <a:lnTo>
                      <a:pt x="0" y="2"/>
                    </a:lnTo>
                    <a:lnTo>
                      <a:pt x="0" y="2"/>
                    </a:lnTo>
                    <a:lnTo>
                      <a:pt x="0"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8" name="Freeform 1955">
                <a:extLst>
                  <a:ext uri="{FF2B5EF4-FFF2-40B4-BE49-F238E27FC236}">
                    <a16:creationId xmlns:a16="http://schemas.microsoft.com/office/drawing/2014/main" id="{8DE23D3A-FC9E-CB4B-A99D-0B6964A2C75B}"/>
                  </a:ext>
                </a:extLst>
              </p:cNvPr>
              <p:cNvSpPr>
                <a:spLocks/>
              </p:cNvSpPr>
              <p:nvPr/>
            </p:nvSpPr>
            <p:spPr bwMode="auto">
              <a:xfrm>
                <a:off x="2885" y="1661"/>
                <a:ext cx="6" cy="11"/>
              </a:xfrm>
              <a:custGeom>
                <a:avLst/>
                <a:gdLst>
                  <a:gd name="T0" fmla="*/ 0 w 6"/>
                  <a:gd name="T1" fmla="*/ 0 h 11"/>
                  <a:gd name="T2" fmla="*/ 2 w 6"/>
                  <a:gd name="T3" fmla="*/ 0 h 11"/>
                  <a:gd name="T4" fmla="*/ 2 w 6"/>
                  <a:gd name="T5" fmla="*/ 0 h 11"/>
                  <a:gd name="T6" fmla="*/ 4 w 6"/>
                  <a:gd name="T7" fmla="*/ 0 h 11"/>
                  <a:gd name="T8" fmla="*/ 6 w 6"/>
                  <a:gd name="T9" fmla="*/ 2 h 11"/>
                  <a:gd name="T10" fmla="*/ 6 w 6"/>
                  <a:gd name="T11" fmla="*/ 4 h 11"/>
                  <a:gd name="T12" fmla="*/ 4 w 6"/>
                  <a:gd name="T13" fmla="*/ 5 h 11"/>
                  <a:gd name="T14" fmla="*/ 4 w 6"/>
                  <a:gd name="T15" fmla="*/ 11 h 11"/>
                  <a:gd name="T16" fmla="*/ 2 w 6"/>
                  <a:gd name="T17" fmla="*/ 9 h 11"/>
                  <a:gd name="T18" fmla="*/ 2 w 6"/>
                  <a:gd name="T19" fmla="*/ 5 h 11"/>
                  <a:gd name="T20" fmla="*/ 2 w 6"/>
                  <a:gd name="T21" fmla="*/ 4 h 11"/>
                  <a:gd name="T22" fmla="*/ 0 w 6"/>
                  <a:gd name="T23" fmla="*/ 2 h 11"/>
                  <a:gd name="T24" fmla="*/ 0 w 6"/>
                  <a:gd name="T25" fmla="*/ 2 h 11"/>
                  <a:gd name="T26" fmla="*/ 0 w 6"/>
                  <a:gd name="T27" fmla="*/ 0 h 11"/>
                  <a:gd name="T28" fmla="*/ 0 w 6"/>
                  <a:gd name="T29" fmla="*/ 0 h 11"/>
                  <a:gd name="T30" fmla="*/ 0 w 6"/>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1">
                    <a:moveTo>
                      <a:pt x="0" y="0"/>
                    </a:moveTo>
                    <a:lnTo>
                      <a:pt x="2" y="0"/>
                    </a:lnTo>
                    <a:lnTo>
                      <a:pt x="2" y="0"/>
                    </a:lnTo>
                    <a:lnTo>
                      <a:pt x="4" y="0"/>
                    </a:lnTo>
                    <a:lnTo>
                      <a:pt x="6" y="2"/>
                    </a:lnTo>
                    <a:lnTo>
                      <a:pt x="6" y="4"/>
                    </a:lnTo>
                    <a:lnTo>
                      <a:pt x="4" y="5"/>
                    </a:lnTo>
                    <a:lnTo>
                      <a:pt x="4" y="11"/>
                    </a:lnTo>
                    <a:lnTo>
                      <a:pt x="2" y="9"/>
                    </a:lnTo>
                    <a:lnTo>
                      <a:pt x="2" y="5"/>
                    </a:lnTo>
                    <a:lnTo>
                      <a:pt x="2" y="4"/>
                    </a:lnTo>
                    <a:lnTo>
                      <a:pt x="0" y="2"/>
                    </a:lnTo>
                    <a:lnTo>
                      <a:pt x="0" y="2"/>
                    </a:lnTo>
                    <a:lnTo>
                      <a:pt x="0" y="0"/>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19" name="Freeform 1956">
                <a:extLst>
                  <a:ext uri="{FF2B5EF4-FFF2-40B4-BE49-F238E27FC236}">
                    <a16:creationId xmlns:a16="http://schemas.microsoft.com/office/drawing/2014/main" id="{8008836F-3C1B-CD4C-867D-B157F51725DF}"/>
                  </a:ext>
                </a:extLst>
              </p:cNvPr>
              <p:cNvSpPr>
                <a:spLocks/>
              </p:cNvSpPr>
              <p:nvPr/>
            </p:nvSpPr>
            <p:spPr bwMode="auto">
              <a:xfrm>
                <a:off x="2873" y="1661"/>
                <a:ext cx="12" cy="9"/>
              </a:xfrm>
              <a:custGeom>
                <a:avLst/>
                <a:gdLst>
                  <a:gd name="T0" fmla="*/ 3 w 12"/>
                  <a:gd name="T1" fmla="*/ 0 h 9"/>
                  <a:gd name="T2" fmla="*/ 5 w 12"/>
                  <a:gd name="T3" fmla="*/ 0 h 9"/>
                  <a:gd name="T4" fmla="*/ 5 w 12"/>
                  <a:gd name="T5" fmla="*/ 0 h 9"/>
                  <a:gd name="T6" fmla="*/ 5 w 12"/>
                  <a:gd name="T7" fmla="*/ 2 h 9"/>
                  <a:gd name="T8" fmla="*/ 7 w 12"/>
                  <a:gd name="T9" fmla="*/ 2 h 9"/>
                  <a:gd name="T10" fmla="*/ 9 w 12"/>
                  <a:gd name="T11" fmla="*/ 2 h 9"/>
                  <a:gd name="T12" fmla="*/ 9 w 12"/>
                  <a:gd name="T13" fmla="*/ 2 h 9"/>
                  <a:gd name="T14" fmla="*/ 9 w 12"/>
                  <a:gd name="T15" fmla="*/ 2 h 9"/>
                  <a:gd name="T16" fmla="*/ 9 w 12"/>
                  <a:gd name="T17" fmla="*/ 2 h 9"/>
                  <a:gd name="T18" fmla="*/ 11 w 12"/>
                  <a:gd name="T19" fmla="*/ 2 h 9"/>
                  <a:gd name="T20" fmla="*/ 11 w 12"/>
                  <a:gd name="T21" fmla="*/ 2 h 9"/>
                  <a:gd name="T22" fmla="*/ 12 w 12"/>
                  <a:gd name="T23" fmla="*/ 4 h 9"/>
                  <a:gd name="T24" fmla="*/ 12 w 12"/>
                  <a:gd name="T25" fmla="*/ 7 h 9"/>
                  <a:gd name="T26" fmla="*/ 11 w 12"/>
                  <a:gd name="T27" fmla="*/ 7 h 9"/>
                  <a:gd name="T28" fmla="*/ 9 w 12"/>
                  <a:gd name="T29" fmla="*/ 7 h 9"/>
                  <a:gd name="T30" fmla="*/ 9 w 12"/>
                  <a:gd name="T31" fmla="*/ 9 h 9"/>
                  <a:gd name="T32" fmla="*/ 7 w 12"/>
                  <a:gd name="T33" fmla="*/ 9 h 9"/>
                  <a:gd name="T34" fmla="*/ 3 w 12"/>
                  <a:gd name="T35" fmla="*/ 5 h 9"/>
                  <a:gd name="T36" fmla="*/ 0 w 12"/>
                  <a:gd name="T37" fmla="*/ 5 h 9"/>
                  <a:gd name="T38" fmla="*/ 0 w 12"/>
                  <a:gd name="T39" fmla="*/ 4 h 9"/>
                  <a:gd name="T40" fmla="*/ 2 w 12"/>
                  <a:gd name="T41" fmla="*/ 4 h 9"/>
                  <a:gd name="T42" fmla="*/ 2 w 12"/>
                  <a:gd name="T43" fmla="*/ 2 h 9"/>
                  <a:gd name="T44" fmla="*/ 2 w 12"/>
                  <a:gd name="T45" fmla="*/ 2 h 9"/>
                  <a:gd name="T46" fmla="*/ 0 w 12"/>
                  <a:gd name="T47" fmla="*/ 0 h 9"/>
                  <a:gd name="T48" fmla="*/ 2 w 12"/>
                  <a:gd name="T49" fmla="*/ 0 h 9"/>
                  <a:gd name="T50" fmla="*/ 3 w 12"/>
                  <a:gd name="T51" fmla="*/ 0 h 9"/>
                  <a:gd name="T52" fmla="*/ 3 w 12"/>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9">
                    <a:moveTo>
                      <a:pt x="3" y="0"/>
                    </a:moveTo>
                    <a:lnTo>
                      <a:pt x="5" y="0"/>
                    </a:lnTo>
                    <a:lnTo>
                      <a:pt x="5" y="0"/>
                    </a:lnTo>
                    <a:lnTo>
                      <a:pt x="5" y="2"/>
                    </a:lnTo>
                    <a:lnTo>
                      <a:pt x="7" y="2"/>
                    </a:lnTo>
                    <a:lnTo>
                      <a:pt x="9" y="2"/>
                    </a:lnTo>
                    <a:lnTo>
                      <a:pt x="9" y="2"/>
                    </a:lnTo>
                    <a:lnTo>
                      <a:pt x="9" y="2"/>
                    </a:lnTo>
                    <a:lnTo>
                      <a:pt x="9" y="2"/>
                    </a:lnTo>
                    <a:lnTo>
                      <a:pt x="11" y="2"/>
                    </a:lnTo>
                    <a:lnTo>
                      <a:pt x="11" y="2"/>
                    </a:lnTo>
                    <a:lnTo>
                      <a:pt x="12" y="4"/>
                    </a:lnTo>
                    <a:lnTo>
                      <a:pt x="12" y="7"/>
                    </a:lnTo>
                    <a:lnTo>
                      <a:pt x="11" y="7"/>
                    </a:lnTo>
                    <a:lnTo>
                      <a:pt x="9" y="7"/>
                    </a:lnTo>
                    <a:lnTo>
                      <a:pt x="9" y="9"/>
                    </a:lnTo>
                    <a:lnTo>
                      <a:pt x="7" y="9"/>
                    </a:lnTo>
                    <a:lnTo>
                      <a:pt x="3" y="5"/>
                    </a:lnTo>
                    <a:lnTo>
                      <a:pt x="0" y="5"/>
                    </a:lnTo>
                    <a:lnTo>
                      <a:pt x="0" y="4"/>
                    </a:lnTo>
                    <a:lnTo>
                      <a:pt x="2" y="4"/>
                    </a:lnTo>
                    <a:lnTo>
                      <a:pt x="2" y="2"/>
                    </a:lnTo>
                    <a:lnTo>
                      <a:pt x="2" y="2"/>
                    </a:lnTo>
                    <a:lnTo>
                      <a:pt x="0" y="0"/>
                    </a:lnTo>
                    <a:lnTo>
                      <a:pt x="2" y="0"/>
                    </a:lnTo>
                    <a:lnTo>
                      <a:pt x="3" y="0"/>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0" name="Freeform 1957">
                <a:extLst>
                  <a:ext uri="{FF2B5EF4-FFF2-40B4-BE49-F238E27FC236}">
                    <a16:creationId xmlns:a16="http://schemas.microsoft.com/office/drawing/2014/main" id="{8B194BFE-7DB4-AA44-89AE-4AAF263B8AA6}"/>
                  </a:ext>
                </a:extLst>
              </p:cNvPr>
              <p:cNvSpPr>
                <a:spLocks/>
              </p:cNvSpPr>
              <p:nvPr/>
            </p:nvSpPr>
            <p:spPr bwMode="auto">
              <a:xfrm>
                <a:off x="2873" y="1661"/>
                <a:ext cx="12" cy="9"/>
              </a:xfrm>
              <a:custGeom>
                <a:avLst/>
                <a:gdLst>
                  <a:gd name="T0" fmla="*/ 3 w 12"/>
                  <a:gd name="T1" fmla="*/ 0 h 9"/>
                  <a:gd name="T2" fmla="*/ 5 w 12"/>
                  <a:gd name="T3" fmla="*/ 0 h 9"/>
                  <a:gd name="T4" fmla="*/ 5 w 12"/>
                  <a:gd name="T5" fmla="*/ 0 h 9"/>
                  <a:gd name="T6" fmla="*/ 5 w 12"/>
                  <a:gd name="T7" fmla="*/ 2 h 9"/>
                  <a:gd name="T8" fmla="*/ 7 w 12"/>
                  <a:gd name="T9" fmla="*/ 2 h 9"/>
                  <a:gd name="T10" fmla="*/ 9 w 12"/>
                  <a:gd name="T11" fmla="*/ 2 h 9"/>
                  <a:gd name="T12" fmla="*/ 9 w 12"/>
                  <a:gd name="T13" fmla="*/ 2 h 9"/>
                  <a:gd name="T14" fmla="*/ 9 w 12"/>
                  <a:gd name="T15" fmla="*/ 2 h 9"/>
                  <a:gd name="T16" fmla="*/ 9 w 12"/>
                  <a:gd name="T17" fmla="*/ 2 h 9"/>
                  <a:gd name="T18" fmla="*/ 11 w 12"/>
                  <a:gd name="T19" fmla="*/ 2 h 9"/>
                  <a:gd name="T20" fmla="*/ 11 w 12"/>
                  <a:gd name="T21" fmla="*/ 2 h 9"/>
                  <a:gd name="T22" fmla="*/ 12 w 12"/>
                  <a:gd name="T23" fmla="*/ 4 h 9"/>
                  <a:gd name="T24" fmla="*/ 12 w 12"/>
                  <a:gd name="T25" fmla="*/ 7 h 9"/>
                  <a:gd name="T26" fmla="*/ 11 w 12"/>
                  <a:gd name="T27" fmla="*/ 7 h 9"/>
                  <a:gd name="T28" fmla="*/ 9 w 12"/>
                  <a:gd name="T29" fmla="*/ 7 h 9"/>
                  <a:gd name="T30" fmla="*/ 9 w 12"/>
                  <a:gd name="T31" fmla="*/ 9 h 9"/>
                  <a:gd name="T32" fmla="*/ 7 w 12"/>
                  <a:gd name="T33" fmla="*/ 9 h 9"/>
                  <a:gd name="T34" fmla="*/ 3 w 12"/>
                  <a:gd name="T35" fmla="*/ 5 h 9"/>
                  <a:gd name="T36" fmla="*/ 0 w 12"/>
                  <a:gd name="T37" fmla="*/ 5 h 9"/>
                  <a:gd name="T38" fmla="*/ 0 w 12"/>
                  <a:gd name="T39" fmla="*/ 4 h 9"/>
                  <a:gd name="T40" fmla="*/ 2 w 12"/>
                  <a:gd name="T41" fmla="*/ 4 h 9"/>
                  <a:gd name="T42" fmla="*/ 2 w 12"/>
                  <a:gd name="T43" fmla="*/ 2 h 9"/>
                  <a:gd name="T44" fmla="*/ 2 w 12"/>
                  <a:gd name="T45" fmla="*/ 2 h 9"/>
                  <a:gd name="T46" fmla="*/ 0 w 12"/>
                  <a:gd name="T47" fmla="*/ 0 h 9"/>
                  <a:gd name="T48" fmla="*/ 2 w 12"/>
                  <a:gd name="T49" fmla="*/ 0 h 9"/>
                  <a:gd name="T50" fmla="*/ 3 w 12"/>
                  <a:gd name="T51" fmla="*/ 0 h 9"/>
                  <a:gd name="T52" fmla="*/ 3 w 12"/>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9">
                    <a:moveTo>
                      <a:pt x="3" y="0"/>
                    </a:moveTo>
                    <a:lnTo>
                      <a:pt x="5" y="0"/>
                    </a:lnTo>
                    <a:lnTo>
                      <a:pt x="5" y="0"/>
                    </a:lnTo>
                    <a:lnTo>
                      <a:pt x="5" y="2"/>
                    </a:lnTo>
                    <a:lnTo>
                      <a:pt x="7" y="2"/>
                    </a:lnTo>
                    <a:lnTo>
                      <a:pt x="9" y="2"/>
                    </a:lnTo>
                    <a:lnTo>
                      <a:pt x="9" y="2"/>
                    </a:lnTo>
                    <a:lnTo>
                      <a:pt x="9" y="2"/>
                    </a:lnTo>
                    <a:lnTo>
                      <a:pt x="9" y="2"/>
                    </a:lnTo>
                    <a:lnTo>
                      <a:pt x="11" y="2"/>
                    </a:lnTo>
                    <a:lnTo>
                      <a:pt x="11" y="2"/>
                    </a:lnTo>
                    <a:lnTo>
                      <a:pt x="12" y="4"/>
                    </a:lnTo>
                    <a:lnTo>
                      <a:pt x="12" y="7"/>
                    </a:lnTo>
                    <a:lnTo>
                      <a:pt x="11" y="7"/>
                    </a:lnTo>
                    <a:lnTo>
                      <a:pt x="9" y="7"/>
                    </a:lnTo>
                    <a:lnTo>
                      <a:pt x="9" y="9"/>
                    </a:lnTo>
                    <a:lnTo>
                      <a:pt x="7" y="9"/>
                    </a:lnTo>
                    <a:lnTo>
                      <a:pt x="3" y="5"/>
                    </a:lnTo>
                    <a:lnTo>
                      <a:pt x="0" y="5"/>
                    </a:lnTo>
                    <a:lnTo>
                      <a:pt x="0" y="4"/>
                    </a:lnTo>
                    <a:lnTo>
                      <a:pt x="2" y="4"/>
                    </a:lnTo>
                    <a:lnTo>
                      <a:pt x="2" y="2"/>
                    </a:lnTo>
                    <a:lnTo>
                      <a:pt x="2" y="2"/>
                    </a:lnTo>
                    <a:lnTo>
                      <a:pt x="0" y="0"/>
                    </a:lnTo>
                    <a:lnTo>
                      <a:pt x="2" y="0"/>
                    </a:lnTo>
                    <a:lnTo>
                      <a:pt x="3" y="0"/>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1" name="Freeform 1958">
                <a:extLst>
                  <a:ext uri="{FF2B5EF4-FFF2-40B4-BE49-F238E27FC236}">
                    <a16:creationId xmlns:a16="http://schemas.microsoft.com/office/drawing/2014/main" id="{1792AA8C-4695-A046-AF09-2EB9A964F8FB}"/>
                  </a:ext>
                </a:extLst>
              </p:cNvPr>
              <p:cNvSpPr>
                <a:spLocks/>
              </p:cNvSpPr>
              <p:nvPr/>
            </p:nvSpPr>
            <p:spPr bwMode="auto">
              <a:xfrm>
                <a:off x="2851" y="1641"/>
                <a:ext cx="20" cy="16"/>
              </a:xfrm>
              <a:custGeom>
                <a:avLst/>
                <a:gdLst>
                  <a:gd name="T0" fmla="*/ 6 w 20"/>
                  <a:gd name="T1" fmla="*/ 4 h 16"/>
                  <a:gd name="T2" fmla="*/ 8 w 20"/>
                  <a:gd name="T3" fmla="*/ 2 h 16"/>
                  <a:gd name="T4" fmla="*/ 11 w 20"/>
                  <a:gd name="T5" fmla="*/ 2 h 16"/>
                  <a:gd name="T6" fmla="*/ 13 w 20"/>
                  <a:gd name="T7" fmla="*/ 4 h 16"/>
                  <a:gd name="T8" fmla="*/ 15 w 20"/>
                  <a:gd name="T9" fmla="*/ 4 h 16"/>
                  <a:gd name="T10" fmla="*/ 15 w 20"/>
                  <a:gd name="T11" fmla="*/ 2 h 16"/>
                  <a:gd name="T12" fmla="*/ 15 w 20"/>
                  <a:gd name="T13" fmla="*/ 0 h 16"/>
                  <a:gd name="T14" fmla="*/ 17 w 20"/>
                  <a:gd name="T15" fmla="*/ 4 h 16"/>
                  <a:gd name="T16" fmla="*/ 17 w 20"/>
                  <a:gd name="T17" fmla="*/ 8 h 16"/>
                  <a:gd name="T18" fmla="*/ 18 w 20"/>
                  <a:gd name="T19" fmla="*/ 9 h 16"/>
                  <a:gd name="T20" fmla="*/ 18 w 20"/>
                  <a:gd name="T21" fmla="*/ 9 h 16"/>
                  <a:gd name="T22" fmla="*/ 20 w 20"/>
                  <a:gd name="T23" fmla="*/ 9 h 16"/>
                  <a:gd name="T24" fmla="*/ 20 w 20"/>
                  <a:gd name="T25" fmla="*/ 11 h 16"/>
                  <a:gd name="T26" fmla="*/ 18 w 20"/>
                  <a:gd name="T27" fmla="*/ 11 h 16"/>
                  <a:gd name="T28" fmla="*/ 18 w 20"/>
                  <a:gd name="T29" fmla="*/ 16 h 16"/>
                  <a:gd name="T30" fmla="*/ 17 w 20"/>
                  <a:gd name="T31" fmla="*/ 16 h 16"/>
                  <a:gd name="T32" fmla="*/ 15 w 20"/>
                  <a:gd name="T33" fmla="*/ 16 h 16"/>
                  <a:gd name="T34" fmla="*/ 13 w 20"/>
                  <a:gd name="T35" fmla="*/ 16 h 16"/>
                  <a:gd name="T36" fmla="*/ 9 w 20"/>
                  <a:gd name="T37" fmla="*/ 16 h 16"/>
                  <a:gd name="T38" fmla="*/ 8 w 20"/>
                  <a:gd name="T39" fmla="*/ 16 h 16"/>
                  <a:gd name="T40" fmla="*/ 8 w 20"/>
                  <a:gd name="T41" fmla="*/ 15 h 16"/>
                  <a:gd name="T42" fmla="*/ 8 w 20"/>
                  <a:gd name="T43" fmla="*/ 13 h 16"/>
                  <a:gd name="T44" fmla="*/ 8 w 20"/>
                  <a:gd name="T45" fmla="*/ 13 h 16"/>
                  <a:gd name="T46" fmla="*/ 4 w 20"/>
                  <a:gd name="T47" fmla="*/ 13 h 16"/>
                  <a:gd name="T48" fmla="*/ 4 w 20"/>
                  <a:gd name="T49" fmla="*/ 11 h 16"/>
                  <a:gd name="T50" fmla="*/ 2 w 20"/>
                  <a:gd name="T51" fmla="*/ 9 h 16"/>
                  <a:gd name="T52" fmla="*/ 2 w 20"/>
                  <a:gd name="T53" fmla="*/ 8 h 16"/>
                  <a:gd name="T54" fmla="*/ 2 w 20"/>
                  <a:gd name="T55" fmla="*/ 6 h 16"/>
                  <a:gd name="T56" fmla="*/ 2 w 20"/>
                  <a:gd name="T57" fmla="*/ 6 h 16"/>
                  <a:gd name="T58" fmla="*/ 2 w 20"/>
                  <a:gd name="T59" fmla="*/ 6 h 16"/>
                  <a:gd name="T60" fmla="*/ 0 w 20"/>
                  <a:gd name="T61" fmla="*/ 4 h 16"/>
                  <a:gd name="T62" fmla="*/ 0 w 20"/>
                  <a:gd name="T63" fmla="*/ 4 h 16"/>
                  <a:gd name="T64" fmla="*/ 2 w 20"/>
                  <a:gd name="T65" fmla="*/ 4 h 16"/>
                  <a:gd name="T66" fmla="*/ 4 w 20"/>
                  <a:gd name="T67" fmla="*/ 4 h 16"/>
                  <a:gd name="T68" fmla="*/ 6 w 20"/>
                  <a:gd name="T6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6">
                    <a:moveTo>
                      <a:pt x="6" y="4"/>
                    </a:moveTo>
                    <a:lnTo>
                      <a:pt x="8" y="2"/>
                    </a:lnTo>
                    <a:lnTo>
                      <a:pt x="11" y="2"/>
                    </a:lnTo>
                    <a:lnTo>
                      <a:pt x="13" y="4"/>
                    </a:lnTo>
                    <a:lnTo>
                      <a:pt x="15" y="4"/>
                    </a:lnTo>
                    <a:lnTo>
                      <a:pt x="15" y="2"/>
                    </a:lnTo>
                    <a:lnTo>
                      <a:pt x="15" y="0"/>
                    </a:lnTo>
                    <a:lnTo>
                      <a:pt x="17" y="4"/>
                    </a:lnTo>
                    <a:lnTo>
                      <a:pt x="17" y="8"/>
                    </a:lnTo>
                    <a:lnTo>
                      <a:pt x="18" y="9"/>
                    </a:lnTo>
                    <a:lnTo>
                      <a:pt x="18" y="9"/>
                    </a:lnTo>
                    <a:lnTo>
                      <a:pt x="20" y="9"/>
                    </a:lnTo>
                    <a:lnTo>
                      <a:pt x="20" y="11"/>
                    </a:lnTo>
                    <a:lnTo>
                      <a:pt x="18" y="11"/>
                    </a:lnTo>
                    <a:lnTo>
                      <a:pt x="18" y="16"/>
                    </a:lnTo>
                    <a:lnTo>
                      <a:pt x="17" y="16"/>
                    </a:lnTo>
                    <a:lnTo>
                      <a:pt x="15" y="16"/>
                    </a:lnTo>
                    <a:lnTo>
                      <a:pt x="13" y="16"/>
                    </a:lnTo>
                    <a:lnTo>
                      <a:pt x="9" y="16"/>
                    </a:lnTo>
                    <a:lnTo>
                      <a:pt x="8" y="16"/>
                    </a:lnTo>
                    <a:lnTo>
                      <a:pt x="8" y="15"/>
                    </a:lnTo>
                    <a:lnTo>
                      <a:pt x="8" y="13"/>
                    </a:lnTo>
                    <a:lnTo>
                      <a:pt x="8" y="13"/>
                    </a:lnTo>
                    <a:lnTo>
                      <a:pt x="4" y="13"/>
                    </a:lnTo>
                    <a:lnTo>
                      <a:pt x="4" y="11"/>
                    </a:lnTo>
                    <a:lnTo>
                      <a:pt x="2" y="9"/>
                    </a:lnTo>
                    <a:lnTo>
                      <a:pt x="2" y="8"/>
                    </a:lnTo>
                    <a:lnTo>
                      <a:pt x="2" y="6"/>
                    </a:lnTo>
                    <a:lnTo>
                      <a:pt x="2" y="6"/>
                    </a:lnTo>
                    <a:lnTo>
                      <a:pt x="2" y="6"/>
                    </a:lnTo>
                    <a:lnTo>
                      <a:pt x="0" y="4"/>
                    </a:lnTo>
                    <a:lnTo>
                      <a:pt x="0" y="4"/>
                    </a:lnTo>
                    <a:lnTo>
                      <a:pt x="2" y="4"/>
                    </a:lnTo>
                    <a:lnTo>
                      <a:pt x="4" y="4"/>
                    </a:lnTo>
                    <a:lnTo>
                      <a:pt x="6"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2" name="Freeform 1959">
                <a:extLst>
                  <a:ext uri="{FF2B5EF4-FFF2-40B4-BE49-F238E27FC236}">
                    <a16:creationId xmlns:a16="http://schemas.microsoft.com/office/drawing/2014/main" id="{E2B94C0D-58F3-784B-AE1C-A8445968290D}"/>
                  </a:ext>
                </a:extLst>
              </p:cNvPr>
              <p:cNvSpPr>
                <a:spLocks/>
              </p:cNvSpPr>
              <p:nvPr/>
            </p:nvSpPr>
            <p:spPr bwMode="auto">
              <a:xfrm>
                <a:off x="2851" y="1641"/>
                <a:ext cx="20" cy="16"/>
              </a:xfrm>
              <a:custGeom>
                <a:avLst/>
                <a:gdLst>
                  <a:gd name="T0" fmla="*/ 6 w 20"/>
                  <a:gd name="T1" fmla="*/ 4 h 16"/>
                  <a:gd name="T2" fmla="*/ 8 w 20"/>
                  <a:gd name="T3" fmla="*/ 2 h 16"/>
                  <a:gd name="T4" fmla="*/ 11 w 20"/>
                  <a:gd name="T5" fmla="*/ 2 h 16"/>
                  <a:gd name="T6" fmla="*/ 13 w 20"/>
                  <a:gd name="T7" fmla="*/ 4 h 16"/>
                  <a:gd name="T8" fmla="*/ 15 w 20"/>
                  <a:gd name="T9" fmla="*/ 4 h 16"/>
                  <a:gd name="T10" fmla="*/ 15 w 20"/>
                  <a:gd name="T11" fmla="*/ 2 h 16"/>
                  <a:gd name="T12" fmla="*/ 15 w 20"/>
                  <a:gd name="T13" fmla="*/ 0 h 16"/>
                  <a:gd name="T14" fmla="*/ 17 w 20"/>
                  <a:gd name="T15" fmla="*/ 4 h 16"/>
                  <a:gd name="T16" fmla="*/ 17 w 20"/>
                  <a:gd name="T17" fmla="*/ 8 h 16"/>
                  <a:gd name="T18" fmla="*/ 18 w 20"/>
                  <a:gd name="T19" fmla="*/ 9 h 16"/>
                  <a:gd name="T20" fmla="*/ 18 w 20"/>
                  <a:gd name="T21" fmla="*/ 9 h 16"/>
                  <a:gd name="T22" fmla="*/ 20 w 20"/>
                  <a:gd name="T23" fmla="*/ 9 h 16"/>
                  <a:gd name="T24" fmla="*/ 20 w 20"/>
                  <a:gd name="T25" fmla="*/ 11 h 16"/>
                  <a:gd name="T26" fmla="*/ 18 w 20"/>
                  <a:gd name="T27" fmla="*/ 11 h 16"/>
                  <a:gd name="T28" fmla="*/ 18 w 20"/>
                  <a:gd name="T29" fmla="*/ 16 h 16"/>
                  <a:gd name="T30" fmla="*/ 17 w 20"/>
                  <a:gd name="T31" fmla="*/ 16 h 16"/>
                  <a:gd name="T32" fmla="*/ 15 w 20"/>
                  <a:gd name="T33" fmla="*/ 16 h 16"/>
                  <a:gd name="T34" fmla="*/ 13 w 20"/>
                  <a:gd name="T35" fmla="*/ 16 h 16"/>
                  <a:gd name="T36" fmla="*/ 9 w 20"/>
                  <a:gd name="T37" fmla="*/ 16 h 16"/>
                  <a:gd name="T38" fmla="*/ 8 w 20"/>
                  <a:gd name="T39" fmla="*/ 16 h 16"/>
                  <a:gd name="T40" fmla="*/ 8 w 20"/>
                  <a:gd name="T41" fmla="*/ 15 h 16"/>
                  <a:gd name="T42" fmla="*/ 8 w 20"/>
                  <a:gd name="T43" fmla="*/ 13 h 16"/>
                  <a:gd name="T44" fmla="*/ 8 w 20"/>
                  <a:gd name="T45" fmla="*/ 13 h 16"/>
                  <a:gd name="T46" fmla="*/ 4 w 20"/>
                  <a:gd name="T47" fmla="*/ 13 h 16"/>
                  <a:gd name="T48" fmla="*/ 4 w 20"/>
                  <a:gd name="T49" fmla="*/ 11 h 16"/>
                  <a:gd name="T50" fmla="*/ 2 w 20"/>
                  <a:gd name="T51" fmla="*/ 9 h 16"/>
                  <a:gd name="T52" fmla="*/ 2 w 20"/>
                  <a:gd name="T53" fmla="*/ 8 h 16"/>
                  <a:gd name="T54" fmla="*/ 2 w 20"/>
                  <a:gd name="T55" fmla="*/ 6 h 16"/>
                  <a:gd name="T56" fmla="*/ 2 w 20"/>
                  <a:gd name="T57" fmla="*/ 6 h 16"/>
                  <a:gd name="T58" fmla="*/ 2 w 20"/>
                  <a:gd name="T59" fmla="*/ 6 h 16"/>
                  <a:gd name="T60" fmla="*/ 0 w 20"/>
                  <a:gd name="T61" fmla="*/ 4 h 16"/>
                  <a:gd name="T62" fmla="*/ 0 w 20"/>
                  <a:gd name="T63" fmla="*/ 4 h 16"/>
                  <a:gd name="T64" fmla="*/ 2 w 20"/>
                  <a:gd name="T65" fmla="*/ 4 h 16"/>
                  <a:gd name="T66" fmla="*/ 4 w 20"/>
                  <a:gd name="T67" fmla="*/ 4 h 16"/>
                  <a:gd name="T68" fmla="*/ 6 w 20"/>
                  <a:gd name="T6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6">
                    <a:moveTo>
                      <a:pt x="6" y="4"/>
                    </a:moveTo>
                    <a:lnTo>
                      <a:pt x="8" y="2"/>
                    </a:lnTo>
                    <a:lnTo>
                      <a:pt x="11" y="2"/>
                    </a:lnTo>
                    <a:lnTo>
                      <a:pt x="13" y="4"/>
                    </a:lnTo>
                    <a:lnTo>
                      <a:pt x="15" y="4"/>
                    </a:lnTo>
                    <a:lnTo>
                      <a:pt x="15" y="2"/>
                    </a:lnTo>
                    <a:lnTo>
                      <a:pt x="15" y="0"/>
                    </a:lnTo>
                    <a:lnTo>
                      <a:pt x="17" y="4"/>
                    </a:lnTo>
                    <a:lnTo>
                      <a:pt x="17" y="8"/>
                    </a:lnTo>
                    <a:lnTo>
                      <a:pt x="18" y="9"/>
                    </a:lnTo>
                    <a:lnTo>
                      <a:pt x="18" y="9"/>
                    </a:lnTo>
                    <a:lnTo>
                      <a:pt x="20" y="9"/>
                    </a:lnTo>
                    <a:lnTo>
                      <a:pt x="20" y="11"/>
                    </a:lnTo>
                    <a:lnTo>
                      <a:pt x="18" y="11"/>
                    </a:lnTo>
                    <a:lnTo>
                      <a:pt x="18" y="16"/>
                    </a:lnTo>
                    <a:lnTo>
                      <a:pt x="17" y="16"/>
                    </a:lnTo>
                    <a:lnTo>
                      <a:pt x="15" y="16"/>
                    </a:lnTo>
                    <a:lnTo>
                      <a:pt x="13" y="16"/>
                    </a:lnTo>
                    <a:lnTo>
                      <a:pt x="9" y="16"/>
                    </a:lnTo>
                    <a:lnTo>
                      <a:pt x="8" y="16"/>
                    </a:lnTo>
                    <a:lnTo>
                      <a:pt x="8" y="15"/>
                    </a:lnTo>
                    <a:lnTo>
                      <a:pt x="8" y="13"/>
                    </a:lnTo>
                    <a:lnTo>
                      <a:pt x="8" y="13"/>
                    </a:lnTo>
                    <a:lnTo>
                      <a:pt x="4" y="13"/>
                    </a:lnTo>
                    <a:lnTo>
                      <a:pt x="4" y="11"/>
                    </a:lnTo>
                    <a:lnTo>
                      <a:pt x="2" y="9"/>
                    </a:lnTo>
                    <a:lnTo>
                      <a:pt x="2" y="8"/>
                    </a:lnTo>
                    <a:lnTo>
                      <a:pt x="2" y="6"/>
                    </a:lnTo>
                    <a:lnTo>
                      <a:pt x="2" y="6"/>
                    </a:lnTo>
                    <a:lnTo>
                      <a:pt x="2" y="6"/>
                    </a:lnTo>
                    <a:lnTo>
                      <a:pt x="0" y="4"/>
                    </a:lnTo>
                    <a:lnTo>
                      <a:pt x="0" y="4"/>
                    </a:lnTo>
                    <a:lnTo>
                      <a:pt x="2" y="4"/>
                    </a:lnTo>
                    <a:lnTo>
                      <a:pt x="4" y="4"/>
                    </a:lnTo>
                    <a:lnTo>
                      <a:pt x="6"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3" name="Freeform 1960">
                <a:extLst>
                  <a:ext uri="{FF2B5EF4-FFF2-40B4-BE49-F238E27FC236}">
                    <a16:creationId xmlns:a16="http://schemas.microsoft.com/office/drawing/2014/main" id="{0D8F6313-B6DE-B14B-A196-FFF559249FAF}"/>
                  </a:ext>
                </a:extLst>
              </p:cNvPr>
              <p:cNvSpPr>
                <a:spLocks/>
              </p:cNvSpPr>
              <p:nvPr/>
            </p:nvSpPr>
            <p:spPr bwMode="auto">
              <a:xfrm>
                <a:off x="2868" y="1654"/>
                <a:ext cx="5" cy="12"/>
              </a:xfrm>
              <a:custGeom>
                <a:avLst/>
                <a:gdLst>
                  <a:gd name="T0" fmla="*/ 3 w 5"/>
                  <a:gd name="T1" fmla="*/ 3 h 12"/>
                  <a:gd name="T2" fmla="*/ 3 w 5"/>
                  <a:gd name="T3" fmla="*/ 2 h 12"/>
                  <a:gd name="T4" fmla="*/ 3 w 5"/>
                  <a:gd name="T5" fmla="*/ 0 h 12"/>
                  <a:gd name="T6" fmla="*/ 3 w 5"/>
                  <a:gd name="T7" fmla="*/ 0 h 12"/>
                  <a:gd name="T8" fmla="*/ 5 w 5"/>
                  <a:gd name="T9" fmla="*/ 5 h 12"/>
                  <a:gd name="T10" fmla="*/ 3 w 5"/>
                  <a:gd name="T11" fmla="*/ 7 h 12"/>
                  <a:gd name="T12" fmla="*/ 3 w 5"/>
                  <a:gd name="T13" fmla="*/ 9 h 12"/>
                  <a:gd name="T14" fmla="*/ 1 w 5"/>
                  <a:gd name="T15" fmla="*/ 11 h 12"/>
                  <a:gd name="T16" fmla="*/ 1 w 5"/>
                  <a:gd name="T17" fmla="*/ 12 h 12"/>
                  <a:gd name="T18" fmla="*/ 0 w 5"/>
                  <a:gd name="T19" fmla="*/ 12 h 12"/>
                  <a:gd name="T20" fmla="*/ 0 w 5"/>
                  <a:gd name="T21" fmla="*/ 11 h 12"/>
                  <a:gd name="T22" fmla="*/ 0 w 5"/>
                  <a:gd name="T23" fmla="*/ 9 h 12"/>
                  <a:gd name="T24" fmla="*/ 0 w 5"/>
                  <a:gd name="T25" fmla="*/ 9 h 12"/>
                  <a:gd name="T26" fmla="*/ 0 w 5"/>
                  <a:gd name="T27" fmla="*/ 5 h 12"/>
                  <a:gd name="T28" fmla="*/ 1 w 5"/>
                  <a:gd name="T29" fmla="*/ 3 h 12"/>
                  <a:gd name="T30" fmla="*/ 3 w 5"/>
                  <a:gd name="T3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2">
                    <a:moveTo>
                      <a:pt x="3" y="3"/>
                    </a:moveTo>
                    <a:lnTo>
                      <a:pt x="3" y="2"/>
                    </a:lnTo>
                    <a:lnTo>
                      <a:pt x="3" y="0"/>
                    </a:lnTo>
                    <a:lnTo>
                      <a:pt x="3" y="0"/>
                    </a:lnTo>
                    <a:lnTo>
                      <a:pt x="5" y="5"/>
                    </a:lnTo>
                    <a:lnTo>
                      <a:pt x="3" y="7"/>
                    </a:lnTo>
                    <a:lnTo>
                      <a:pt x="3" y="9"/>
                    </a:lnTo>
                    <a:lnTo>
                      <a:pt x="1" y="11"/>
                    </a:lnTo>
                    <a:lnTo>
                      <a:pt x="1" y="12"/>
                    </a:lnTo>
                    <a:lnTo>
                      <a:pt x="0" y="12"/>
                    </a:lnTo>
                    <a:lnTo>
                      <a:pt x="0" y="11"/>
                    </a:lnTo>
                    <a:lnTo>
                      <a:pt x="0" y="9"/>
                    </a:lnTo>
                    <a:lnTo>
                      <a:pt x="0" y="9"/>
                    </a:lnTo>
                    <a:lnTo>
                      <a:pt x="0" y="5"/>
                    </a:lnTo>
                    <a:lnTo>
                      <a:pt x="1" y="3"/>
                    </a:lnTo>
                    <a:lnTo>
                      <a:pt x="3"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4" name="Freeform 1961">
                <a:extLst>
                  <a:ext uri="{FF2B5EF4-FFF2-40B4-BE49-F238E27FC236}">
                    <a16:creationId xmlns:a16="http://schemas.microsoft.com/office/drawing/2014/main" id="{ED060D4A-5DEB-A94B-ACC0-C826D739E5E0}"/>
                  </a:ext>
                </a:extLst>
              </p:cNvPr>
              <p:cNvSpPr>
                <a:spLocks/>
              </p:cNvSpPr>
              <p:nvPr/>
            </p:nvSpPr>
            <p:spPr bwMode="auto">
              <a:xfrm>
                <a:off x="2868" y="1654"/>
                <a:ext cx="5" cy="12"/>
              </a:xfrm>
              <a:custGeom>
                <a:avLst/>
                <a:gdLst>
                  <a:gd name="T0" fmla="*/ 3 w 5"/>
                  <a:gd name="T1" fmla="*/ 3 h 12"/>
                  <a:gd name="T2" fmla="*/ 3 w 5"/>
                  <a:gd name="T3" fmla="*/ 2 h 12"/>
                  <a:gd name="T4" fmla="*/ 3 w 5"/>
                  <a:gd name="T5" fmla="*/ 0 h 12"/>
                  <a:gd name="T6" fmla="*/ 3 w 5"/>
                  <a:gd name="T7" fmla="*/ 0 h 12"/>
                  <a:gd name="T8" fmla="*/ 5 w 5"/>
                  <a:gd name="T9" fmla="*/ 5 h 12"/>
                  <a:gd name="T10" fmla="*/ 3 w 5"/>
                  <a:gd name="T11" fmla="*/ 7 h 12"/>
                  <a:gd name="T12" fmla="*/ 3 w 5"/>
                  <a:gd name="T13" fmla="*/ 9 h 12"/>
                  <a:gd name="T14" fmla="*/ 1 w 5"/>
                  <a:gd name="T15" fmla="*/ 11 h 12"/>
                  <a:gd name="T16" fmla="*/ 1 w 5"/>
                  <a:gd name="T17" fmla="*/ 12 h 12"/>
                  <a:gd name="T18" fmla="*/ 0 w 5"/>
                  <a:gd name="T19" fmla="*/ 12 h 12"/>
                  <a:gd name="T20" fmla="*/ 0 w 5"/>
                  <a:gd name="T21" fmla="*/ 11 h 12"/>
                  <a:gd name="T22" fmla="*/ 0 w 5"/>
                  <a:gd name="T23" fmla="*/ 9 h 12"/>
                  <a:gd name="T24" fmla="*/ 0 w 5"/>
                  <a:gd name="T25" fmla="*/ 9 h 12"/>
                  <a:gd name="T26" fmla="*/ 0 w 5"/>
                  <a:gd name="T27" fmla="*/ 5 h 12"/>
                  <a:gd name="T28" fmla="*/ 1 w 5"/>
                  <a:gd name="T29" fmla="*/ 3 h 12"/>
                  <a:gd name="T30" fmla="*/ 3 w 5"/>
                  <a:gd name="T3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2">
                    <a:moveTo>
                      <a:pt x="3" y="3"/>
                    </a:moveTo>
                    <a:lnTo>
                      <a:pt x="3" y="2"/>
                    </a:lnTo>
                    <a:lnTo>
                      <a:pt x="3" y="0"/>
                    </a:lnTo>
                    <a:lnTo>
                      <a:pt x="3" y="0"/>
                    </a:lnTo>
                    <a:lnTo>
                      <a:pt x="5" y="5"/>
                    </a:lnTo>
                    <a:lnTo>
                      <a:pt x="3" y="7"/>
                    </a:lnTo>
                    <a:lnTo>
                      <a:pt x="3" y="9"/>
                    </a:lnTo>
                    <a:lnTo>
                      <a:pt x="1" y="11"/>
                    </a:lnTo>
                    <a:lnTo>
                      <a:pt x="1" y="12"/>
                    </a:lnTo>
                    <a:lnTo>
                      <a:pt x="0" y="12"/>
                    </a:lnTo>
                    <a:lnTo>
                      <a:pt x="0" y="11"/>
                    </a:lnTo>
                    <a:lnTo>
                      <a:pt x="0" y="9"/>
                    </a:lnTo>
                    <a:lnTo>
                      <a:pt x="0" y="9"/>
                    </a:lnTo>
                    <a:lnTo>
                      <a:pt x="0" y="5"/>
                    </a:lnTo>
                    <a:lnTo>
                      <a:pt x="1" y="3"/>
                    </a:lnTo>
                    <a:lnTo>
                      <a:pt x="3"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5" name="Freeform 1962">
                <a:extLst>
                  <a:ext uri="{FF2B5EF4-FFF2-40B4-BE49-F238E27FC236}">
                    <a16:creationId xmlns:a16="http://schemas.microsoft.com/office/drawing/2014/main" id="{9F87B8F4-14EB-EA4D-A1B0-73BD8897F655}"/>
                  </a:ext>
                </a:extLst>
              </p:cNvPr>
              <p:cNvSpPr>
                <a:spLocks/>
              </p:cNvSpPr>
              <p:nvPr/>
            </p:nvSpPr>
            <p:spPr bwMode="auto">
              <a:xfrm>
                <a:off x="2871" y="1627"/>
                <a:ext cx="29" cy="32"/>
              </a:xfrm>
              <a:custGeom>
                <a:avLst/>
                <a:gdLst>
                  <a:gd name="T0" fmla="*/ 14 w 29"/>
                  <a:gd name="T1" fmla="*/ 5 h 32"/>
                  <a:gd name="T2" fmla="*/ 14 w 29"/>
                  <a:gd name="T3" fmla="*/ 7 h 32"/>
                  <a:gd name="T4" fmla="*/ 13 w 29"/>
                  <a:gd name="T5" fmla="*/ 9 h 32"/>
                  <a:gd name="T6" fmla="*/ 14 w 29"/>
                  <a:gd name="T7" fmla="*/ 9 h 32"/>
                  <a:gd name="T8" fmla="*/ 16 w 29"/>
                  <a:gd name="T9" fmla="*/ 13 h 32"/>
                  <a:gd name="T10" fmla="*/ 16 w 29"/>
                  <a:gd name="T11" fmla="*/ 9 h 32"/>
                  <a:gd name="T12" fmla="*/ 16 w 29"/>
                  <a:gd name="T13" fmla="*/ 7 h 32"/>
                  <a:gd name="T14" fmla="*/ 16 w 29"/>
                  <a:gd name="T15" fmla="*/ 7 h 32"/>
                  <a:gd name="T16" fmla="*/ 18 w 29"/>
                  <a:gd name="T17" fmla="*/ 11 h 32"/>
                  <a:gd name="T18" fmla="*/ 18 w 29"/>
                  <a:gd name="T19" fmla="*/ 13 h 32"/>
                  <a:gd name="T20" fmla="*/ 18 w 29"/>
                  <a:gd name="T21" fmla="*/ 13 h 32"/>
                  <a:gd name="T22" fmla="*/ 18 w 29"/>
                  <a:gd name="T23" fmla="*/ 7 h 32"/>
                  <a:gd name="T24" fmla="*/ 16 w 29"/>
                  <a:gd name="T25" fmla="*/ 5 h 32"/>
                  <a:gd name="T26" fmla="*/ 18 w 29"/>
                  <a:gd name="T27" fmla="*/ 2 h 32"/>
                  <a:gd name="T28" fmla="*/ 21 w 29"/>
                  <a:gd name="T29" fmla="*/ 0 h 32"/>
                  <a:gd name="T30" fmla="*/ 25 w 29"/>
                  <a:gd name="T31" fmla="*/ 2 h 32"/>
                  <a:gd name="T32" fmla="*/ 27 w 29"/>
                  <a:gd name="T33" fmla="*/ 5 h 32"/>
                  <a:gd name="T34" fmla="*/ 27 w 29"/>
                  <a:gd name="T35" fmla="*/ 9 h 32"/>
                  <a:gd name="T36" fmla="*/ 27 w 29"/>
                  <a:gd name="T37" fmla="*/ 11 h 32"/>
                  <a:gd name="T38" fmla="*/ 27 w 29"/>
                  <a:gd name="T39" fmla="*/ 14 h 32"/>
                  <a:gd name="T40" fmla="*/ 25 w 29"/>
                  <a:gd name="T41" fmla="*/ 14 h 32"/>
                  <a:gd name="T42" fmla="*/ 21 w 29"/>
                  <a:gd name="T43" fmla="*/ 20 h 32"/>
                  <a:gd name="T44" fmla="*/ 25 w 29"/>
                  <a:gd name="T45" fmla="*/ 22 h 32"/>
                  <a:gd name="T46" fmla="*/ 20 w 29"/>
                  <a:gd name="T47" fmla="*/ 27 h 32"/>
                  <a:gd name="T48" fmla="*/ 20 w 29"/>
                  <a:gd name="T49" fmla="*/ 29 h 32"/>
                  <a:gd name="T50" fmla="*/ 21 w 29"/>
                  <a:gd name="T51" fmla="*/ 30 h 32"/>
                  <a:gd name="T52" fmla="*/ 20 w 29"/>
                  <a:gd name="T53" fmla="*/ 30 h 32"/>
                  <a:gd name="T54" fmla="*/ 18 w 29"/>
                  <a:gd name="T55" fmla="*/ 32 h 32"/>
                  <a:gd name="T56" fmla="*/ 14 w 29"/>
                  <a:gd name="T57" fmla="*/ 30 h 32"/>
                  <a:gd name="T58" fmla="*/ 13 w 29"/>
                  <a:gd name="T59" fmla="*/ 30 h 32"/>
                  <a:gd name="T60" fmla="*/ 14 w 29"/>
                  <a:gd name="T61" fmla="*/ 29 h 32"/>
                  <a:gd name="T62" fmla="*/ 14 w 29"/>
                  <a:gd name="T63" fmla="*/ 27 h 32"/>
                  <a:gd name="T64" fmla="*/ 5 w 29"/>
                  <a:gd name="T65" fmla="*/ 27 h 32"/>
                  <a:gd name="T66" fmla="*/ 4 w 29"/>
                  <a:gd name="T67" fmla="*/ 23 h 32"/>
                  <a:gd name="T68" fmla="*/ 4 w 29"/>
                  <a:gd name="T69" fmla="*/ 22 h 32"/>
                  <a:gd name="T70" fmla="*/ 5 w 29"/>
                  <a:gd name="T71" fmla="*/ 16 h 32"/>
                  <a:gd name="T72" fmla="*/ 2 w 29"/>
                  <a:gd name="T73" fmla="*/ 14 h 32"/>
                  <a:gd name="T74" fmla="*/ 2 w 29"/>
                  <a:gd name="T75" fmla="*/ 13 h 32"/>
                  <a:gd name="T76" fmla="*/ 0 w 29"/>
                  <a:gd name="T77" fmla="*/ 13 h 32"/>
                  <a:gd name="T78" fmla="*/ 5 w 29"/>
                  <a:gd name="T79" fmla="*/ 11 h 32"/>
                  <a:gd name="T80" fmla="*/ 7 w 29"/>
                  <a:gd name="T81" fmla="*/ 9 h 32"/>
                  <a:gd name="T82" fmla="*/ 11 w 29"/>
                  <a:gd name="T83" fmla="*/ 7 h 32"/>
                  <a:gd name="T84" fmla="*/ 7 w 29"/>
                  <a:gd name="T85"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32">
                    <a:moveTo>
                      <a:pt x="7" y="4"/>
                    </a:moveTo>
                    <a:lnTo>
                      <a:pt x="14" y="5"/>
                    </a:lnTo>
                    <a:lnTo>
                      <a:pt x="14" y="5"/>
                    </a:lnTo>
                    <a:lnTo>
                      <a:pt x="14" y="7"/>
                    </a:lnTo>
                    <a:lnTo>
                      <a:pt x="14" y="9"/>
                    </a:lnTo>
                    <a:lnTo>
                      <a:pt x="13" y="9"/>
                    </a:lnTo>
                    <a:lnTo>
                      <a:pt x="13" y="11"/>
                    </a:lnTo>
                    <a:lnTo>
                      <a:pt x="14" y="9"/>
                    </a:lnTo>
                    <a:lnTo>
                      <a:pt x="14" y="13"/>
                    </a:lnTo>
                    <a:lnTo>
                      <a:pt x="16" y="13"/>
                    </a:lnTo>
                    <a:lnTo>
                      <a:pt x="16" y="9"/>
                    </a:lnTo>
                    <a:lnTo>
                      <a:pt x="16" y="9"/>
                    </a:lnTo>
                    <a:lnTo>
                      <a:pt x="16" y="7"/>
                    </a:lnTo>
                    <a:lnTo>
                      <a:pt x="16" y="7"/>
                    </a:lnTo>
                    <a:lnTo>
                      <a:pt x="16" y="7"/>
                    </a:lnTo>
                    <a:lnTo>
                      <a:pt x="16" y="7"/>
                    </a:lnTo>
                    <a:lnTo>
                      <a:pt x="18" y="11"/>
                    </a:lnTo>
                    <a:lnTo>
                      <a:pt x="18" y="11"/>
                    </a:lnTo>
                    <a:lnTo>
                      <a:pt x="18" y="11"/>
                    </a:lnTo>
                    <a:lnTo>
                      <a:pt x="18" y="13"/>
                    </a:lnTo>
                    <a:lnTo>
                      <a:pt x="18" y="13"/>
                    </a:lnTo>
                    <a:lnTo>
                      <a:pt x="18" y="13"/>
                    </a:lnTo>
                    <a:lnTo>
                      <a:pt x="18" y="13"/>
                    </a:lnTo>
                    <a:lnTo>
                      <a:pt x="18" y="7"/>
                    </a:lnTo>
                    <a:lnTo>
                      <a:pt x="18" y="5"/>
                    </a:lnTo>
                    <a:lnTo>
                      <a:pt x="16" y="5"/>
                    </a:lnTo>
                    <a:lnTo>
                      <a:pt x="16" y="4"/>
                    </a:lnTo>
                    <a:lnTo>
                      <a:pt x="18" y="2"/>
                    </a:lnTo>
                    <a:lnTo>
                      <a:pt x="21" y="0"/>
                    </a:lnTo>
                    <a:lnTo>
                      <a:pt x="21" y="0"/>
                    </a:lnTo>
                    <a:lnTo>
                      <a:pt x="23" y="0"/>
                    </a:lnTo>
                    <a:lnTo>
                      <a:pt x="25" y="2"/>
                    </a:lnTo>
                    <a:lnTo>
                      <a:pt x="27" y="5"/>
                    </a:lnTo>
                    <a:lnTo>
                      <a:pt x="27" y="5"/>
                    </a:lnTo>
                    <a:lnTo>
                      <a:pt x="27" y="7"/>
                    </a:lnTo>
                    <a:lnTo>
                      <a:pt x="27" y="9"/>
                    </a:lnTo>
                    <a:lnTo>
                      <a:pt x="27" y="9"/>
                    </a:lnTo>
                    <a:lnTo>
                      <a:pt x="27" y="11"/>
                    </a:lnTo>
                    <a:lnTo>
                      <a:pt x="29" y="14"/>
                    </a:lnTo>
                    <a:lnTo>
                      <a:pt x="27" y="14"/>
                    </a:lnTo>
                    <a:lnTo>
                      <a:pt x="25" y="14"/>
                    </a:lnTo>
                    <a:lnTo>
                      <a:pt x="25" y="14"/>
                    </a:lnTo>
                    <a:lnTo>
                      <a:pt x="21" y="18"/>
                    </a:lnTo>
                    <a:lnTo>
                      <a:pt x="21" y="20"/>
                    </a:lnTo>
                    <a:lnTo>
                      <a:pt x="23" y="20"/>
                    </a:lnTo>
                    <a:lnTo>
                      <a:pt x="25" y="22"/>
                    </a:lnTo>
                    <a:lnTo>
                      <a:pt x="25" y="25"/>
                    </a:lnTo>
                    <a:lnTo>
                      <a:pt x="20" y="27"/>
                    </a:lnTo>
                    <a:lnTo>
                      <a:pt x="20" y="27"/>
                    </a:lnTo>
                    <a:lnTo>
                      <a:pt x="20" y="29"/>
                    </a:lnTo>
                    <a:lnTo>
                      <a:pt x="20" y="29"/>
                    </a:lnTo>
                    <a:lnTo>
                      <a:pt x="21" y="30"/>
                    </a:lnTo>
                    <a:lnTo>
                      <a:pt x="20" y="30"/>
                    </a:lnTo>
                    <a:lnTo>
                      <a:pt x="20" y="30"/>
                    </a:lnTo>
                    <a:lnTo>
                      <a:pt x="20" y="32"/>
                    </a:lnTo>
                    <a:lnTo>
                      <a:pt x="18" y="32"/>
                    </a:lnTo>
                    <a:lnTo>
                      <a:pt x="18" y="32"/>
                    </a:lnTo>
                    <a:lnTo>
                      <a:pt x="14" y="30"/>
                    </a:lnTo>
                    <a:lnTo>
                      <a:pt x="13" y="30"/>
                    </a:lnTo>
                    <a:lnTo>
                      <a:pt x="13" y="30"/>
                    </a:lnTo>
                    <a:lnTo>
                      <a:pt x="14" y="30"/>
                    </a:lnTo>
                    <a:lnTo>
                      <a:pt x="14" y="29"/>
                    </a:lnTo>
                    <a:lnTo>
                      <a:pt x="14" y="29"/>
                    </a:lnTo>
                    <a:lnTo>
                      <a:pt x="14" y="27"/>
                    </a:lnTo>
                    <a:lnTo>
                      <a:pt x="11" y="27"/>
                    </a:lnTo>
                    <a:lnTo>
                      <a:pt x="5" y="27"/>
                    </a:lnTo>
                    <a:lnTo>
                      <a:pt x="5" y="23"/>
                    </a:lnTo>
                    <a:lnTo>
                      <a:pt x="4" y="23"/>
                    </a:lnTo>
                    <a:lnTo>
                      <a:pt x="4" y="23"/>
                    </a:lnTo>
                    <a:lnTo>
                      <a:pt x="4" y="22"/>
                    </a:lnTo>
                    <a:lnTo>
                      <a:pt x="4" y="22"/>
                    </a:lnTo>
                    <a:lnTo>
                      <a:pt x="5" y="16"/>
                    </a:lnTo>
                    <a:lnTo>
                      <a:pt x="4" y="14"/>
                    </a:lnTo>
                    <a:lnTo>
                      <a:pt x="2" y="14"/>
                    </a:lnTo>
                    <a:lnTo>
                      <a:pt x="2" y="14"/>
                    </a:lnTo>
                    <a:lnTo>
                      <a:pt x="2" y="13"/>
                    </a:lnTo>
                    <a:lnTo>
                      <a:pt x="0" y="13"/>
                    </a:lnTo>
                    <a:lnTo>
                      <a:pt x="0" y="13"/>
                    </a:lnTo>
                    <a:lnTo>
                      <a:pt x="2" y="11"/>
                    </a:lnTo>
                    <a:lnTo>
                      <a:pt x="5" y="11"/>
                    </a:lnTo>
                    <a:lnTo>
                      <a:pt x="7" y="11"/>
                    </a:lnTo>
                    <a:lnTo>
                      <a:pt x="7" y="9"/>
                    </a:lnTo>
                    <a:lnTo>
                      <a:pt x="9" y="9"/>
                    </a:lnTo>
                    <a:lnTo>
                      <a:pt x="11" y="7"/>
                    </a:lnTo>
                    <a:lnTo>
                      <a:pt x="11" y="7"/>
                    </a:lnTo>
                    <a:lnTo>
                      <a:pt x="7"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6" name="Freeform 1963">
                <a:extLst>
                  <a:ext uri="{FF2B5EF4-FFF2-40B4-BE49-F238E27FC236}">
                    <a16:creationId xmlns:a16="http://schemas.microsoft.com/office/drawing/2014/main" id="{93B18AE3-DDF1-684E-88A5-FAA0323F24AA}"/>
                  </a:ext>
                </a:extLst>
              </p:cNvPr>
              <p:cNvSpPr>
                <a:spLocks/>
              </p:cNvSpPr>
              <p:nvPr/>
            </p:nvSpPr>
            <p:spPr bwMode="auto">
              <a:xfrm>
                <a:off x="2871" y="1627"/>
                <a:ext cx="29" cy="32"/>
              </a:xfrm>
              <a:custGeom>
                <a:avLst/>
                <a:gdLst>
                  <a:gd name="T0" fmla="*/ 14 w 29"/>
                  <a:gd name="T1" fmla="*/ 5 h 32"/>
                  <a:gd name="T2" fmla="*/ 14 w 29"/>
                  <a:gd name="T3" fmla="*/ 7 h 32"/>
                  <a:gd name="T4" fmla="*/ 13 w 29"/>
                  <a:gd name="T5" fmla="*/ 9 h 32"/>
                  <a:gd name="T6" fmla="*/ 14 w 29"/>
                  <a:gd name="T7" fmla="*/ 9 h 32"/>
                  <a:gd name="T8" fmla="*/ 16 w 29"/>
                  <a:gd name="T9" fmla="*/ 13 h 32"/>
                  <a:gd name="T10" fmla="*/ 16 w 29"/>
                  <a:gd name="T11" fmla="*/ 9 h 32"/>
                  <a:gd name="T12" fmla="*/ 16 w 29"/>
                  <a:gd name="T13" fmla="*/ 7 h 32"/>
                  <a:gd name="T14" fmla="*/ 16 w 29"/>
                  <a:gd name="T15" fmla="*/ 7 h 32"/>
                  <a:gd name="T16" fmla="*/ 18 w 29"/>
                  <a:gd name="T17" fmla="*/ 11 h 32"/>
                  <a:gd name="T18" fmla="*/ 18 w 29"/>
                  <a:gd name="T19" fmla="*/ 13 h 32"/>
                  <a:gd name="T20" fmla="*/ 18 w 29"/>
                  <a:gd name="T21" fmla="*/ 13 h 32"/>
                  <a:gd name="T22" fmla="*/ 18 w 29"/>
                  <a:gd name="T23" fmla="*/ 7 h 32"/>
                  <a:gd name="T24" fmla="*/ 16 w 29"/>
                  <a:gd name="T25" fmla="*/ 5 h 32"/>
                  <a:gd name="T26" fmla="*/ 18 w 29"/>
                  <a:gd name="T27" fmla="*/ 2 h 32"/>
                  <a:gd name="T28" fmla="*/ 21 w 29"/>
                  <a:gd name="T29" fmla="*/ 0 h 32"/>
                  <a:gd name="T30" fmla="*/ 25 w 29"/>
                  <a:gd name="T31" fmla="*/ 2 h 32"/>
                  <a:gd name="T32" fmla="*/ 27 w 29"/>
                  <a:gd name="T33" fmla="*/ 5 h 32"/>
                  <a:gd name="T34" fmla="*/ 27 w 29"/>
                  <a:gd name="T35" fmla="*/ 9 h 32"/>
                  <a:gd name="T36" fmla="*/ 27 w 29"/>
                  <a:gd name="T37" fmla="*/ 11 h 32"/>
                  <a:gd name="T38" fmla="*/ 27 w 29"/>
                  <a:gd name="T39" fmla="*/ 14 h 32"/>
                  <a:gd name="T40" fmla="*/ 25 w 29"/>
                  <a:gd name="T41" fmla="*/ 14 h 32"/>
                  <a:gd name="T42" fmla="*/ 21 w 29"/>
                  <a:gd name="T43" fmla="*/ 20 h 32"/>
                  <a:gd name="T44" fmla="*/ 25 w 29"/>
                  <a:gd name="T45" fmla="*/ 22 h 32"/>
                  <a:gd name="T46" fmla="*/ 20 w 29"/>
                  <a:gd name="T47" fmla="*/ 27 h 32"/>
                  <a:gd name="T48" fmla="*/ 20 w 29"/>
                  <a:gd name="T49" fmla="*/ 29 h 32"/>
                  <a:gd name="T50" fmla="*/ 21 w 29"/>
                  <a:gd name="T51" fmla="*/ 30 h 32"/>
                  <a:gd name="T52" fmla="*/ 20 w 29"/>
                  <a:gd name="T53" fmla="*/ 30 h 32"/>
                  <a:gd name="T54" fmla="*/ 18 w 29"/>
                  <a:gd name="T55" fmla="*/ 32 h 32"/>
                  <a:gd name="T56" fmla="*/ 14 w 29"/>
                  <a:gd name="T57" fmla="*/ 30 h 32"/>
                  <a:gd name="T58" fmla="*/ 13 w 29"/>
                  <a:gd name="T59" fmla="*/ 30 h 32"/>
                  <a:gd name="T60" fmla="*/ 14 w 29"/>
                  <a:gd name="T61" fmla="*/ 29 h 32"/>
                  <a:gd name="T62" fmla="*/ 14 w 29"/>
                  <a:gd name="T63" fmla="*/ 27 h 32"/>
                  <a:gd name="T64" fmla="*/ 5 w 29"/>
                  <a:gd name="T65" fmla="*/ 27 h 32"/>
                  <a:gd name="T66" fmla="*/ 4 w 29"/>
                  <a:gd name="T67" fmla="*/ 23 h 32"/>
                  <a:gd name="T68" fmla="*/ 4 w 29"/>
                  <a:gd name="T69" fmla="*/ 22 h 32"/>
                  <a:gd name="T70" fmla="*/ 5 w 29"/>
                  <a:gd name="T71" fmla="*/ 16 h 32"/>
                  <a:gd name="T72" fmla="*/ 2 w 29"/>
                  <a:gd name="T73" fmla="*/ 14 h 32"/>
                  <a:gd name="T74" fmla="*/ 2 w 29"/>
                  <a:gd name="T75" fmla="*/ 13 h 32"/>
                  <a:gd name="T76" fmla="*/ 0 w 29"/>
                  <a:gd name="T77" fmla="*/ 13 h 32"/>
                  <a:gd name="T78" fmla="*/ 5 w 29"/>
                  <a:gd name="T79" fmla="*/ 11 h 32"/>
                  <a:gd name="T80" fmla="*/ 7 w 29"/>
                  <a:gd name="T81" fmla="*/ 9 h 32"/>
                  <a:gd name="T82" fmla="*/ 11 w 29"/>
                  <a:gd name="T83" fmla="*/ 7 h 32"/>
                  <a:gd name="T84" fmla="*/ 7 w 29"/>
                  <a:gd name="T85"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32">
                    <a:moveTo>
                      <a:pt x="7" y="4"/>
                    </a:moveTo>
                    <a:lnTo>
                      <a:pt x="14" y="5"/>
                    </a:lnTo>
                    <a:lnTo>
                      <a:pt x="14" y="5"/>
                    </a:lnTo>
                    <a:lnTo>
                      <a:pt x="14" y="7"/>
                    </a:lnTo>
                    <a:lnTo>
                      <a:pt x="14" y="9"/>
                    </a:lnTo>
                    <a:lnTo>
                      <a:pt x="13" y="9"/>
                    </a:lnTo>
                    <a:lnTo>
                      <a:pt x="13" y="11"/>
                    </a:lnTo>
                    <a:lnTo>
                      <a:pt x="14" y="9"/>
                    </a:lnTo>
                    <a:lnTo>
                      <a:pt x="14" y="13"/>
                    </a:lnTo>
                    <a:lnTo>
                      <a:pt x="16" y="13"/>
                    </a:lnTo>
                    <a:lnTo>
                      <a:pt x="16" y="9"/>
                    </a:lnTo>
                    <a:lnTo>
                      <a:pt x="16" y="9"/>
                    </a:lnTo>
                    <a:lnTo>
                      <a:pt x="16" y="7"/>
                    </a:lnTo>
                    <a:lnTo>
                      <a:pt x="16" y="7"/>
                    </a:lnTo>
                    <a:lnTo>
                      <a:pt x="16" y="7"/>
                    </a:lnTo>
                    <a:lnTo>
                      <a:pt x="16" y="7"/>
                    </a:lnTo>
                    <a:lnTo>
                      <a:pt x="18" y="11"/>
                    </a:lnTo>
                    <a:lnTo>
                      <a:pt x="18" y="11"/>
                    </a:lnTo>
                    <a:lnTo>
                      <a:pt x="18" y="11"/>
                    </a:lnTo>
                    <a:lnTo>
                      <a:pt x="18" y="13"/>
                    </a:lnTo>
                    <a:lnTo>
                      <a:pt x="18" y="13"/>
                    </a:lnTo>
                    <a:lnTo>
                      <a:pt x="18" y="13"/>
                    </a:lnTo>
                    <a:lnTo>
                      <a:pt x="18" y="13"/>
                    </a:lnTo>
                    <a:lnTo>
                      <a:pt x="18" y="7"/>
                    </a:lnTo>
                    <a:lnTo>
                      <a:pt x="18" y="5"/>
                    </a:lnTo>
                    <a:lnTo>
                      <a:pt x="16" y="5"/>
                    </a:lnTo>
                    <a:lnTo>
                      <a:pt x="16" y="4"/>
                    </a:lnTo>
                    <a:lnTo>
                      <a:pt x="18" y="2"/>
                    </a:lnTo>
                    <a:lnTo>
                      <a:pt x="21" y="0"/>
                    </a:lnTo>
                    <a:lnTo>
                      <a:pt x="21" y="0"/>
                    </a:lnTo>
                    <a:lnTo>
                      <a:pt x="23" y="0"/>
                    </a:lnTo>
                    <a:lnTo>
                      <a:pt x="25" y="2"/>
                    </a:lnTo>
                    <a:lnTo>
                      <a:pt x="27" y="5"/>
                    </a:lnTo>
                    <a:lnTo>
                      <a:pt x="27" y="5"/>
                    </a:lnTo>
                    <a:lnTo>
                      <a:pt x="27" y="7"/>
                    </a:lnTo>
                    <a:lnTo>
                      <a:pt x="27" y="9"/>
                    </a:lnTo>
                    <a:lnTo>
                      <a:pt x="27" y="9"/>
                    </a:lnTo>
                    <a:lnTo>
                      <a:pt x="27" y="11"/>
                    </a:lnTo>
                    <a:lnTo>
                      <a:pt x="29" y="14"/>
                    </a:lnTo>
                    <a:lnTo>
                      <a:pt x="27" y="14"/>
                    </a:lnTo>
                    <a:lnTo>
                      <a:pt x="25" y="14"/>
                    </a:lnTo>
                    <a:lnTo>
                      <a:pt x="25" y="14"/>
                    </a:lnTo>
                    <a:lnTo>
                      <a:pt x="21" y="18"/>
                    </a:lnTo>
                    <a:lnTo>
                      <a:pt x="21" y="20"/>
                    </a:lnTo>
                    <a:lnTo>
                      <a:pt x="23" y="20"/>
                    </a:lnTo>
                    <a:lnTo>
                      <a:pt x="25" y="22"/>
                    </a:lnTo>
                    <a:lnTo>
                      <a:pt x="25" y="25"/>
                    </a:lnTo>
                    <a:lnTo>
                      <a:pt x="20" y="27"/>
                    </a:lnTo>
                    <a:lnTo>
                      <a:pt x="20" y="27"/>
                    </a:lnTo>
                    <a:lnTo>
                      <a:pt x="20" y="29"/>
                    </a:lnTo>
                    <a:lnTo>
                      <a:pt x="20" y="29"/>
                    </a:lnTo>
                    <a:lnTo>
                      <a:pt x="21" y="30"/>
                    </a:lnTo>
                    <a:lnTo>
                      <a:pt x="20" y="30"/>
                    </a:lnTo>
                    <a:lnTo>
                      <a:pt x="20" y="30"/>
                    </a:lnTo>
                    <a:lnTo>
                      <a:pt x="20" y="32"/>
                    </a:lnTo>
                    <a:lnTo>
                      <a:pt x="18" y="32"/>
                    </a:lnTo>
                    <a:lnTo>
                      <a:pt x="18" y="32"/>
                    </a:lnTo>
                    <a:lnTo>
                      <a:pt x="14" y="30"/>
                    </a:lnTo>
                    <a:lnTo>
                      <a:pt x="13" y="30"/>
                    </a:lnTo>
                    <a:lnTo>
                      <a:pt x="13" y="30"/>
                    </a:lnTo>
                    <a:lnTo>
                      <a:pt x="14" y="30"/>
                    </a:lnTo>
                    <a:lnTo>
                      <a:pt x="14" y="29"/>
                    </a:lnTo>
                    <a:lnTo>
                      <a:pt x="14" y="29"/>
                    </a:lnTo>
                    <a:lnTo>
                      <a:pt x="14" y="27"/>
                    </a:lnTo>
                    <a:lnTo>
                      <a:pt x="11" y="27"/>
                    </a:lnTo>
                    <a:lnTo>
                      <a:pt x="5" y="27"/>
                    </a:lnTo>
                    <a:lnTo>
                      <a:pt x="5" y="23"/>
                    </a:lnTo>
                    <a:lnTo>
                      <a:pt x="4" y="23"/>
                    </a:lnTo>
                    <a:lnTo>
                      <a:pt x="4" y="23"/>
                    </a:lnTo>
                    <a:lnTo>
                      <a:pt x="4" y="22"/>
                    </a:lnTo>
                    <a:lnTo>
                      <a:pt x="4" y="22"/>
                    </a:lnTo>
                    <a:lnTo>
                      <a:pt x="5" y="16"/>
                    </a:lnTo>
                    <a:lnTo>
                      <a:pt x="4" y="14"/>
                    </a:lnTo>
                    <a:lnTo>
                      <a:pt x="2" y="14"/>
                    </a:lnTo>
                    <a:lnTo>
                      <a:pt x="2" y="14"/>
                    </a:lnTo>
                    <a:lnTo>
                      <a:pt x="2" y="13"/>
                    </a:lnTo>
                    <a:lnTo>
                      <a:pt x="0" y="13"/>
                    </a:lnTo>
                    <a:lnTo>
                      <a:pt x="0" y="13"/>
                    </a:lnTo>
                    <a:lnTo>
                      <a:pt x="2" y="11"/>
                    </a:lnTo>
                    <a:lnTo>
                      <a:pt x="5" y="11"/>
                    </a:lnTo>
                    <a:lnTo>
                      <a:pt x="7" y="11"/>
                    </a:lnTo>
                    <a:lnTo>
                      <a:pt x="7" y="9"/>
                    </a:lnTo>
                    <a:lnTo>
                      <a:pt x="9" y="9"/>
                    </a:lnTo>
                    <a:lnTo>
                      <a:pt x="11" y="7"/>
                    </a:lnTo>
                    <a:lnTo>
                      <a:pt x="11" y="7"/>
                    </a:lnTo>
                    <a:lnTo>
                      <a:pt x="7"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7" name="Freeform 1964">
                <a:extLst>
                  <a:ext uri="{FF2B5EF4-FFF2-40B4-BE49-F238E27FC236}">
                    <a16:creationId xmlns:a16="http://schemas.microsoft.com/office/drawing/2014/main" id="{208D06BC-FC8B-884E-9BB5-4591C649B84B}"/>
                  </a:ext>
                </a:extLst>
              </p:cNvPr>
              <p:cNvSpPr>
                <a:spLocks/>
              </p:cNvSpPr>
              <p:nvPr/>
            </p:nvSpPr>
            <p:spPr bwMode="auto">
              <a:xfrm>
                <a:off x="2825" y="1581"/>
                <a:ext cx="44" cy="84"/>
              </a:xfrm>
              <a:custGeom>
                <a:avLst/>
                <a:gdLst>
                  <a:gd name="T0" fmla="*/ 12 w 44"/>
                  <a:gd name="T1" fmla="*/ 82 h 84"/>
                  <a:gd name="T2" fmla="*/ 23 w 44"/>
                  <a:gd name="T3" fmla="*/ 82 h 84"/>
                  <a:gd name="T4" fmla="*/ 23 w 44"/>
                  <a:gd name="T5" fmla="*/ 80 h 84"/>
                  <a:gd name="T6" fmla="*/ 26 w 44"/>
                  <a:gd name="T7" fmla="*/ 82 h 84"/>
                  <a:gd name="T8" fmla="*/ 23 w 44"/>
                  <a:gd name="T9" fmla="*/ 78 h 84"/>
                  <a:gd name="T10" fmla="*/ 21 w 44"/>
                  <a:gd name="T11" fmla="*/ 75 h 84"/>
                  <a:gd name="T12" fmla="*/ 25 w 44"/>
                  <a:gd name="T13" fmla="*/ 71 h 84"/>
                  <a:gd name="T14" fmla="*/ 23 w 44"/>
                  <a:gd name="T15" fmla="*/ 69 h 84"/>
                  <a:gd name="T16" fmla="*/ 23 w 44"/>
                  <a:gd name="T17" fmla="*/ 64 h 84"/>
                  <a:gd name="T18" fmla="*/ 26 w 44"/>
                  <a:gd name="T19" fmla="*/ 60 h 84"/>
                  <a:gd name="T20" fmla="*/ 26 w 44"/>
                  <a:gd name="T21" fmla="*/ 57 h 84"/>
                  <a:gd name="T22" fmla="*/ 30 w 44"/>
                  <a:gd name="T23" fmla="*/ 57 h 84"/>
                  <a:gd name="T24" fmla="*/ 30 w 44"/>
                  <a:gd name="T25" fmla="*/ 53 h 84"/>
                  <a:gd name="T26" fmla="*/ 35 w 44"/>
                  <a:gd name="T27" fmla="*/ 51 h 84"/>
                  <a:gd name="T28" fmla="*/ 35 w 44"/>
                  <a:gd name="T29" fmla="*/ 44 h 84"/>
                  <a:gd name="T30" fmla="*/ 37 w 44"/>
                  <a:gd name="T31" fmla="*/ 44 h 84"/>
                  <a:gd name="T32" fmla="*/ 39 w 44"/>
                  <a:gd name="T33" fmla="*/ 44 h 84"/>
                  <a:gd name="T34" fmla="*/ 44 w 44"/>
                  <a:gd name="T35" fmla="*/ 43 h 84"/>
                  <a:gd name="T36" fmla="*/ 44 w 44"/>
                  <a:gd name="T37" fmla="*/ 37 h 84"/>
                  <a:gd name="T38" fmla="*/ 39 w 44"/>
                  <a:gd name="T39" fmla="*/ 35 h 84"/>
                  <a:gd name="T40" fmla="*/ 37 w 44"/>
                  <a:gd name="T41" fmla="*/ 35 h 84"/>
                  <a:gd name="T42" fmla="*/ 34 w 44"/>
                  <a:gd name="T43" fmla="*/ 37 h 84"/>
                  <a:gd name="T44" fmla="*/ 32 w 44"/>
                  <a:gd name="T45" fmla="*/ 34 h 84"/>
                  <a:gd name="T46" fmla="*/ 34 w 44"/>
                  <a:gd name="T47" fmla="*/ 32 h 84"/>
                  <a:gd name="T48" fmla="*/ 32 w 44"/>
                  <a:gd name="T49" fmla="*/ 30 h 84"/>
                  <a:gd name="T50" fmla="*/ 34 w 44"/>
                  <a:gd name="T51" fmla="*/ 26 h 84"/>
                  <a:gd name="T52" fmla="*/ 34 w 44"/>
                  <a:gd name="T53" fmla="*/ 23 h 84"/>
                  <a:gd name="T54" fmla="*/ 39 w 44"/>
                  <a:gd name="T55" fmla="*/ 12 h 84"/>
                  <a:gd name="T56" fmla="*/ 37 w 44"/>
                  <a:gd name="T57" fmla="*/ 1 h 84"/>
                  <a:gd name="T58" fmla="*/ 30 w 44"/>
                  <a:gd name="T59" fmla="*/ 5 h 84"/>
                  <a:gd name="T60" fmla="*/ 23 w 44"/>
                  <a:gd name="T61" fmla="*/ 14 h 84"/>
                  <a:gd name="T62" fmla="*/ 9 w 44"/>
                  <a:gd name="T63" fmla="*/ 18 h 84"/>
                  <a:gd name="T64" fmla="*/ 0 w 44"/>
                  <a:gd name="T65" fmla="*/ 39 h 84"/>
                  <a:gd name="T66" fmla="*/ 1 w 44"/>
                  <a:gd name="T67" fmla="*/ 53 h 84"/>
                  <a:gd name="T68" fmla="*/ 1 w 44"/>
                  <a:gd name="T69" fmla="*/ 62 h 84"/>
                  <a:gd name="T70" fmla="*/ 7 w 44"/>
                  <a:gd name="T71" fmla="*/ 64 h 84"/>
                  <a:gd name="T72" fmla="*/ 10 w 44"/>
                  <a:gd name="T73"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84">
                    <a:moveTo>
                      <a:pt x="10" y="82"/>
                    </a:moveTo>
                    <a:lnTo>
                      <a:pt x="12" y="82"/>
                    </a:lnTo>
                    <a:lnTo>
                      <a:pt x="19" y="84"/>
                    </a:lnTo>
                    <a:lnTo>
                      <a:pt x="23" y="82"/>
                    </a:lnTo>
                    <a:lnTo>
                      <a:pt x="23" y="80"/>
                    </a:lnTo>
                    <a:lnTo>
                      <a:pt x="23" y="80"/>
                    </a:lnTo>
                    <a:lnTo>
                      <a:pt x="25" y="82"/>
                    </a:lnTo>
                    <a:lnTo>
                      <a:pt x="26" y="82"/>
                    </a:lnTo>
                    <a:lnTo>
                      <a:pt x="26" y="80"/>
                    </a:lnTo>
                    <a:lnTo>
                      <a:pt x="23" y="78"/>
                    </a:lnTo>
                    <a:lnTo>
                      <a:pt x="21" y="78"/>
                    </a:lnTo>
                    <a:lnTo>
                      <a:pt x="21" y="75"/>
                    </a:lnTo>
                    <a:lnTo>
                      <a:pt x="25" y="71"/>
                    </a:lnTo>
                    <a:lnTo>
                      <a:pt x="25" y="71"/>
                    </a:lnTo>
                    <a:lnTo>
                      <a:pt x="23" y="71"/>
                    </a:lnTo>
                    <a:lnTo>
                      <a:pt x="23" y="69"/>
                    </a:lnTo>
                    <a:lnTo>
                      <a:pt x="25" y="66"/>
                    </a:lnTo>
                    <a:lnTo>
                      <a:pt x="23" y="64"/>
                    </a:lnTo>
                    <a:lnTo>
                      <a:pt x="26" y="60"/>
                    </a:lnTo>
                    <a:lnTo>
                      <a:pt x="26" y="60"/>
                    </a:lnTo>
                    <a:lnTo>
                      <a:pt x="25" y="59"/>
                    </a:lnTo>
                    <a:lnTo>
                      <a:pt x="26" y="57"/>
                    </a:lnTo>
                    <a:lnTo>
                      <a:pt x="30" y="59"/>
                    </a:lnTo>
                    <a:lnTo>
                      <a:pt x="30" y="57"/>
                    </a:lnTo>
                    <a:lnTo>
                      <a:pt x="28" y="53"/>
                    </a:lnTo>
                    <a:lnTo>
                      <a:pt x="30" y="53"/>
                    </a:lnTo>
                    <a:lnTo>
                      <a:pt x="34" y="53"/>
                    </a:lnTo>
                    <a:lnTo>
                      <a:pt x="35" y="51"/>
                    </a:lnTo>
                    <a:lnTo>
                      <a:pt x="34" y="48"/>
                    </a:lnTo>
                    <a:lnTo>
                      <a:pt x="35" y="44"/>
                    </a:lnTo>
                    <a:lnTo>
                      <a:pt x="37" y="44"/>
                    </a:lnTo>
                    <a:lnTo>
                      <a:pt x="37" y="44"/>
                    </a:lnTo>
                    <a:lnTo>
                      <a:pt x="37" y="46"/>
                    </a:lnTo>
                    <a:lnTo>
                      <a:pt x="39" y="44"/>
                    </a:lnTo>
                    <a:lnTo>
                      <a:pt x="41" y="46"/>
                    </a:lnTo>
                    <a:lnTo>
                      <a:pt x="44" y="43"/>
                    </a:lnTo>
                    <a:lnTo>
                      <a:pt x="44" y="39"/>
                    </a:lnTo>
                    <a:lnTo>
                      <a:pt x="44" y="37"/>
                    </a:lnTo>
                    <a:lnTo>
                      <a:pt x="43" y="35"/>
                    </a:lnTo>
                    <a:lnTo>
                      <a:pt x="39" y="35"/>
                    </a:lnTo>
                    <a:lnTo>
                      <a:pt x="37" y="37"/>
                    </a:lnTo>
                    <a:lnTo>
                      <a:pt x="37" y="35"/>
                    </a:lnTo>
                    <a:lnTo>
                      <a:pt x="34" y="35"/>
                    </a:lnTo>
                    <a:lnTo>
                      <a:pt x="34" y="37"/>
                    </a:lnTo>
                    <a:lnTo>
                      <a:pt x="32" y="35"/>
                    </a:lnTo>
                    <a:lnTo>
                      <a:pt x="32" y="34"/>
                    </a:lnTo>
                    <a:lnTo>
                      <a:pt x="35" y="32"/>
                    </a:lnTo>
                    <a:lnTo>
                      <a:pt x="34" y="32"/>
                    </a:lnTo>
                    <a:lnTo>
                      <a:pt x="32" y="32"/>
                    </a:lnTo>
                    <a:lnTo>
                      <a:pt x="32" y="30"/>
                    </a:lnTo>
                    <a:lnTo>
                      <a:pt x="34" y="30"/>
                    </a:lnTo>
                    <a:lnTo>
                      <a:pt x="34" y="26"/>
                    </a:lnTo>
                    <a:lnTo>
                      <a:pt x="34" y="26"/>
                    </a:lnTo>
                    <a:lnTo>
                      <a:pt x="34" y="23"/>
                    </a:lnTo>
                    <a:lnTo>
                      <a:pt x="39" y="14"/>
                    </a:lnTo>
                    <a:lnTo>
                      <a:pt x="39" y="12"/>
                    </a:lnTo>
                    <a:lnTo>
                      <a:pt x="37" y="5"/>
                    </a:lnTo>
                    <a:lnTo>
                      <a:pt x="37" y="1"/>
                    </a:lnTo>
                    <a:lnTo>
                      <a:pt x="37" y="0"/>
                    </a:lnTo>
                    <a:lnTo>
                      <a:pt x="30" y="5"/>
                    </a:lnTo>
                    <a:lnTo>
                      <a:pt x="25" y="10"/>
                    </a:lnTo>
                    <a:lnTo>
                      <a:pt x="23" y="14"/>
                    </a:lnTo>
                    <a:lnTo>
                      <a:pt x="21" y="16"/>
                    </a:lnTo>
                    <a:lnTo>
                      <a:pt x="9" y="18"/>
                    </a:lnTo>
                    <a:lnTo>
                      <a:pt x="5" y="21"/>
                    </a:lnTo>
                    <a:lnTo>
                      <a:pt x="0" y="39"/>
                    </a:lnTo>
                    <a:lnTo>
                      <a:pt x="0" y="51"/>
                    </a:lnTo>
                    <a:lnTo>
                      <a:pt x="1" y="53"/>
                    </a:lnTo>
                    <a:lnTo>
                      <a:pt x="1" y="62"/>
                    </a:lnTo>
                    <a:lnTo>
                      <a:pt x="1" y="62"/>
                    </a:lnTo>
                    <a:lnTo>
                      <a:pt x="3" y="62"/>
                    </a:lnTo>
                    <a:lnTo>
                      <a:pt x="7" y="64"/>
                    </a:lnTo>
                    <a:lnTo>
                      <a:pt x="9" y="69"/>
                    </a:lnTo>
                    <a:lnTo>
                      <a:pt x="10" y="8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8" name="Freeform 1965">
                <a:extLst>
                  <a:ext uri="{FF2B5EF4-FFF2-40B4-BE49-F238E27FC236}">
                    <a16:creationId xmlns:a16="http://schemas.microsoft.com/office/drawing/2014/main" id="{AA666A3D-0A35-FD4F-82AC-819053357AC5}"/>
                  </a:ext>
                </a:extLst>
              </p:cNvPr>
              <p:cNvSpPr>
                <a:spLocks/>
              </p:cNvSpPr>
              <p:nvPr/>
            </p:nvSpPr>
            <p:spPr bwMode="auto">
              <a:xfrm>
                <a:off x="2825" y="1581"/>
                <a:ext cx="44" cy="84"/>
              </a:xfrm>
              <a:custGeom>
                <a:avLst/>
                <a:gdLst>
                  <a:gd name="T0" fmla="*/ 12 w 44"/>
                  <a:gd name="T1" fmla="*/ 82 h 84"/>
                  <a:gd name="T2" fmla="*/ 23 w 44"/>
                  <a:gd name="T3" fmla="*/ 82 h 84"/>
                  <a:gd name="T4" fmla="*/ 23 w 44"/>
                  <a:gd name="T5" fmla="*/ 80 h 84"/>
                  <a:gd name="T6" fmla="*/ 26 w 44"/>
                  <a:gd name="T7" fmla="*/ 82 h 84"/>
                  <a:gd name="T8" fmla="*/ 23 w 44"/>
                  <a:gd name="T9" fmla="*/ 78 h 84"/>
                  <a:gd name="T10" fmla="*/ 21 w 44"/>
                  <a:gd name="T11" fmla="*/ 75 h 84"/>
                  <a:gd name="T12" fmla="*/ 25 w 44"/>
                  <a:gd name="T13" fmla="*/ 71 h 84"/>
                  <a:gd name="T14" fmla="*/ 23 w 44"/>
                  <a:gd name="T15" fmla="*/ 69 h 84"/>
                  <a:gd name="T16" fmla="*/ 23 w 44"/>
                  <a:gd name="T17" fmla="*/ 64 h 84"/>
                  <a:gd name="T18" fmla="*/ 26 w 44"/>
                  <a:gd name="T19" fmla="*/ 60 h 84"/>
                  <a:gd name="T20" fmla="*/ 26 w 44"/>
                  <a:gd name="T21" fmla="*/ 57 h 84"/>
                  <a:gd name="T22" fmla="*/ 30 w 44"/>
                  <a:gd name="T23" fmla="*/ 57 h 84"/>
                  <a:gd name="T24" fmla="*/ 30 w 44"/>
                  <a:gd name="T25" fmla="*/ 53 h 84"/>
                  <a:gd name="T26" fmla="*/ 35 w 44"/>
                  <a:gd name="T27" fmla="*/ 51 h 84"/>
                  <a:gd name="T28" fmla="*/ 35 w 44"/>
                  <a:gd name="T29" fmla="*/ 44 h 84"/>
                  <a:gd name="T30" fmla="*/ 37 w 44"/>
                  <a:gd name="T31" fmla="*/ 44 h 84"/>
                  <a:gd name="T32" fmla="*/ 39 w 44"/>
                  <a:gd name="T33" fmla="*/ 44 h 84"/>
                  <a:gd name="T34" fmla="*/ 44 w 44"/>
                  <a:gd name="T35" fmla="*/ 43 h 84"/>
                  <a:gd name="T36" fmla="*/ 44 w 44"/>
                  <a:gd name="T37" fmla="*/ 37 h 84"/>
                  <a:gd name="T38" fmla="*/ 39 w 44"/>
                  <a:gd name="T39" fmla="*/ 35 h 84"/>
                  <a:gd name="T40" fmla="*/ 37 w 44"/>
                  <a:gd name="T41" fmla="*/ 35 h 84"/>
                  <a:gd name="T42" fmla="*/ 34 w 44"/>
                  <a:gd name="T43" fmla="*/ 37 h 84"/>
                  <a:gd name="T44" fmla="*/ 32 w 44"/>
                  <a:gd name="T45" fmla="*/ 34 h 84"/>
                  <a:gd name="T46" fmla="*/ 34 w 44"/>
                  <a:gd name="T47" fmla="*/ 32 h 84"/>
                  <a:gd name="T48" fmla="*/ 32 w 44"/>
                  <a:gd name="T49" fmla="*/ 30 h 84"/>
                  <a:gd name="T50" fmla="*/ 34 w 44"/>
                  <a:gd name="T51" fmla="*/ 26 h 84"/>
                  <a:gd name="T52" fmla="*/ 34 w 44"/>
                  <a:gd name="T53" fmla="*/ 23 h 84"/>
                  <a:gd name="T54" fmla="*/ 39 w 44"/>
                  <a:gd name="T55" fmla="*/ 12 h 84"/>
                  <a:gd name="T56" fmla="*/ 37 w 44"/>
                  <a:gd name="T57" fmla="*/ 1 h 84"/>
                  <a:gd name="T58" fmla="*/ 30 w 44"/>
                  <a:gd name="T59" fmla="*/ 5 h 84"/>
                  <a:gd name="T60" fmla="*/ 23 w 44"/>
                  <a:gd name="T61" fmla="*/ 14 h 84"/>
                  <a:gd name="T62" fmla="*/ 9 w 44"/>
                  <a:gd name="T63" fmla="*/ 18 h 84"/>
                  <a:gd name="T64" fmla="*/ 0 w 44"/>
                  <a:gd name="T65" fmla="*/ 39 h 84"/>
                  <a:gd name="T66" fmla="*/ 1 w 44"/>
                  <a:gd name="T67" fmla="*/ 53 h 84"/>
                  <a:gd name="T68" fmla="*/ 1 w 44"/>
                  <a:gd name="T69" fmla="*/ 62 h 84"/>
                  <a:gd name="T70" fmla="*/ 7 w 44"/>
                  <a:gd name="T71" fmla="*/ 64 h 84"/>
                  <a:gd name="T72" fmla="*/ 10 w 44"/>
                  <a:gd name="T73"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84">
                    <a:moveTo>
                      <a:pt x="10" y="82"/>
                    </a:moveTo>
                    <a:lnTo>
                      <a:pt x="12" y="82"/>
                    </a:lnTo>
                    <a:lnTo>
                      <a:pt x="19" y="84"/>
                    </a:lnTo>
                    <a:lnTo>
                      <a:pt x="23" y="82"/>
                    </a:lnTo>
                    <a:lnTo>
                      <a:pt x="23" y="80"/>
                    </a:lnTo>
                    <a:lnTo>
                      <a:pt x="23" y="80"/>
                    </a:lnTo>
                    <a:lnTo>
                      <a:pt x="25" y="82"/>
                    </a:lnTo>
                    <a:lnTo>
                      <a:pt x="26" y="82"/>
                    </a:lnTo>
                    <a:lnTo>
                      <a:pt x="26" y="80"/>
                    </a:lnTo>
                    <a:lnTo>
                      <a:pt x="23" y="78"/>
                    </a:lnTo>
                    <a:lnTo>
                      <a:pt x="21" y="78"/>
                    </a:lnTo>
                    <a:lnTo>
                      <a:pt x="21" y="75"/>
                    </a:lnTo>
                    <a:lnTo>
                      <a:pt x="25" y="71"/>
                    </a:lnTo>
                    <a:lnTo>
                      <a:pt x="25" y="71"/>
                    </a:lnTo>
                    <a:lnTo>
                      <a:pt x="23" y="71"/>
                    </a:lnTo>
                    <a:lnTo>
                      <a:pt x="23" y="69"/>
                    </a:lnTo>
                    <a:lnTo>
                      <a:pt x="25" y="66"/>
                    </a:lnTo>
                    <a:lnTo>
                      <a:pt x="23" y="64"/>
                    </a:lnTo>
                    <a:lnTo>
                      <a:pt x="26" y="60"/>
                    </a:lnTo>
                    <a:lnTo>
                      <a:pt x="26" y="60"/>
                    </a:lnTo>
                    <a:lnTo>
                      <a:pt x="25" y="59"/>
                    </a:lnTo>
                    <a:lnTo>
                      <a:pt x="26" y="57"/>
                    </a:lnTo>
                    <a:lnTo>
                      <a:pt x="30" y="59"/>
                    </a:lnTo>
                    <a:lnTo>
                      <a:pt x="30" y="57"/>
                    </a:lnTo>
                    <a:lnTo>
                      <a:pt x="28" y="53"/>
                    </a:lnTo>
                    <a:lnTo>
                      <a:pt x="30" y="53"/>
                    </a:lnTo>
                    <a:lnTo>
                      <a:pt x="34" y="53"/>
                    </a:lnTo>
                    <a:lnTo>
                      <a:pt x="35" y="51"/>
                    </a:lnTo>
                    <a:lnTo>
                      <a:pt x="34" y="48"/>
                    </a:lnTo>
                    <a:lnTo>
                      <a:pt x="35" y="44"/>
                    </a:lnTo>
                    <a:lnTo>
                      <a:pt x="37" y="44"/>
                    </a:lnTo>
                    <a:lnTo>
                      <a:pt x="37" y="44"/>
                    </a:lnTo>
                    <a:lnTo>
                      <a:pt x="37" y="46"/>
                    </a:lnTo>
                    <a:lnTo>
                      <a:pt x="39" y="44"/>
                    </a:lnTo>
                    <a:lnTo>
                      <a:pt x="41" y="46"/>
                    </a:lnTo>
                    <a:lnTo>
                      <a:pt x="44" y="43"/>
                    </a:lnTo>
                    <a:lnTo>
                      <a:pt x="44" y="39"/>
                    </a:lnTo>
                    <a:lnTo>
                      <a:pt x="44" y="37"/>
                    </a:lnTo>
                    <a:lnTo>
                      <a:pt x="43" y="35"/>
                    </a:lnTo>
                    <a:lnTo>
                      <a:pt x="39" y="35"/>
                    </a:lnTo>
                    <a:lnTo>
                      <a:pt x="37" y="37"/>
                    </a:lnTo>
                    <a:lnTo>
                      <a:pt x="37" y="35"/>
                    </a:lnTo>
                    <a:lnTo>
                      <a:pt x="34" y="35"/>
                    </a:lnTo>
                    <a:lnTo>
                      <a:pt x="34" y="37"/>
                    </a:lnTo>
                    <a:lnTo>
                      <a:pt x="32" y="35"/>
                    </a:lnTo>
                    <a:lnTo>
                      <a:pt x="32" y="34"/>
                    </a:lnTo>
                    <a:lnTo>
                      <a:pt x="35" y="32"/>
                    </a:lnTo>
                    <a:lnTo>
                      <a:pt x="34" y="32"/>
                    </a:lnTo>
                    <a:lnTo>
                      <a:pt x="32" y="32"/>
                    </a:lnTo>
                    <a:lnTo>
                      <a:pt x="32" y="30"/>
                    </a:lnTo>
                    <a:lnTo>
                      <a:pt x="34" y="30"/>
                    </a:lnTo>
                    <a:lnTo>
                      <a:pt x="34" y="26"/>
                    </a:lnTo>
                    <a:lnTo>
                      <a:pt x="34" y="26"/>
                    </a:lnTo>
                    <a:lnTo>
                      <a:pt x="34" y="23"/>
                    </a:lnTo>
                    <a:lnTo>
                      <a:pt x="39" y="14"/>
                    </a:lnTo>
                    <a:lnTo>
                      <a:pt x="39" y="12"/>
                    </a:lnTo>
                    <a:lnTo>
                      <a:pt x="37" y="5"/>
                    </a:lnTo>
                    <a:lnTo>
                      <a:pt x="37" y="1"/>
                    </a:lnTo>
                    <a:lnTo>
                      <a:pt x="37" y="0"/>
                    </a:lnTo>
                    <a:lnTo>
                      <a:pt x="30" y="5"/>
                    </a:lnTo>
                    <a:lnTo>
                      <a:pt x="25" y="10"/>
                    </a:lnTo>
                    <a:lnTo>
                      <a:pt x="23" y="14"/>
                    </a:lnTo>
                    <a:lnTo>
                      <a:pt x="21" y="16"/>
                    </a:lnTo>
                    <a:lnTo>
                      <a:pt x="9" y="18"/>
                    </a:lnTo>
                    <a:lnTo>
                      <a:pt x="5" y="21"/>
                    </a:lnTo>
                    <a:lnTo>
                      <a:pt x="0" y="39"/>
                    </a:lnTo>
                    <a:lnTo>
                      <a:pt x="0" y="51"/>
                    </a:lnTo>
                    <a:lnTo>
                      <a:pt x="1" y="53"/>
                    </a:lnTo>
                    <a:lnTo>
                      <a:pt x="1" y="62"/>
                    </a:lnTo>
                    <a:lnTo>
                      <a:pt x="1" y="62"/>
                    </a:lnTo>
                    <a:lnTo>
                      <a:pt x="3" y="62"/>
                    </a:lnTo>
                    <a:lnTo>
                      <a:pt x="7" y="64"/>
                    </a:lnTo>
                    <a:lnTo>
                      <a:pt x="9" y="69"/>
                    </a:lnTo>
                    <a:lnTo>
                      <a:pt x="10" y="8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29" name="Freeform 1966">
                <a:extLst>
                  <a:ext uri="{FF2B5EF4-FFF2-40B4-BE49-F238E27FC236}">
                    <a16:creationId xmlns:a16="http://schemas.microsoft.com/office/drawing/2014/main" id="{EF104EB9-FA6F-DB49-9BD8-F170FC52814D}"/>
                  </a:ext>
                </a:extLst>
              </p:cNvPr>
              <p:cNvSpPr>
                <a:spLocks/>
              </p:cNvSpPr>
              <p:nvPr/>
            </p:nvSpPr>
            <p:spPr bwMode="auto">
              <a:xfrm>
                <a:off x="2787" y="1786"/>
                <a:ext cx="11" cy="16"/>
              </a:xfrm>
              <a:custGeom>
                <a:avLst/>
                <a:gdLst>
                  <a:gd name="T0" fmla="*/ 6 w 11"/>
                  <a:gd name="T1" fmla="*/ 16 h 16"/>
                  <a:gd name="T2" fmla="*/ 9 w 11"/>
                  <a:gd name="T3" fmla="*/ 16 h 16"/>
                  <a:gd name="T4" fmla="*/ 11 w 11"/>
                  <a:gd name="T5" fmla="*/ 14 h 16"/>
                  <a:gd name="T6" fmla="*/ 11 w 11"/>
                  <a:gd name="T7" fmla="*/ 11 h 16"/>
                  <a:gd name="T8" fmla="*/ 7 w 11"/>
                  <a:gd name="T9" fmla="*/ 5 h 16"/>
                  <a:gd name="T10" fmla="*/ 7 w 11"/>
                  <a:gd name="T11" fmla="*/ 4 h 16"/>
                  <a:gd name="T12" fmla="*/ 9 w 11"/>
                  <a:gd name="T13" fmla="*/ 2 h 16"/>
                  <a:gd name="T14" fmla="*/ 6 w 11"/>
                  <a:gd name="T15" fmla="*/ 0 h 16"/>
                  <a:gd name="T16" fmla="*/ 4 w 11"/>
                  <a:gd name="T17" fmla="*/ 0 h 16"/>
                  <a:gd name="T18" fmla="*/ 2 w 11"/>
                  <a:gd name="T19" fmla="*/ 4 h 16"/>
                  <a:gd name="T20" fmla="*/ 0 w 11"/>
                  <a:gd name="T21" fmla="*/ 7 h 16"/>
                  <a:gd name="T22" fmla="*/ 0 w 11"/>
                  <a:gd name="T23" fmla="*/ 11 h 16"/>
                  <a:gd name="T24" fmla="*/ 0 w 11"/>
                  <a:gd name="T25" fmla="*/ 14 h 16"/>
                  <a:gd name="T26" fmla="*/ 6 w 11"/>
                  <a:gd name="T2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6">
                    <a:moveTo>
                      <a:pt x="6" y="16"/>
                    </a:moveTo>
                    <a:lnTo>
                      <a:pt x="9" y="16"/>
                    </a:lnTo>
                    <a:lnTo>
                      <a:pt x="11" y="14"/>
                    </a:lnTo>
                    <a:lnTo>
                      <a:pt x="11" y="11"/>
                    </a:lnTo>
                    <a:lnTo>
                      <a:pt x="7" y="5"/>
                    </a:lnTo>
                    <a:lnTo>
                      <a:pt x="7" y="4"/>
                    </a:lnTo>
                    <a:lnTo>
                      <a:pt x="9" y="2"/>
                    </a:lnTo>
                    <a:lnTo>
                      <a:pt x="6" y="0"/>
                    </a:lnTo>
                    <a:lnTo>
                      <a:pt x="4" y="0"/>
                    </a:lnTo>
                    <a:lnTo>
                      <a:pt x="2" y="4"/>
                    </a:lnTo>
                    <a:lnTo>
                      <a:pt x="0" y="7"/>
                    </a:lnTo>
                    <a:lnTo>
                      <a:pt x="0" y="11"/>
                    </a:lnTo>
                    <a:lnTo>
                      <a:pt x="0" y="14"/>
                    </a:lnTo>
                    <a:lnTo>
                      <a:pt x="6"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0" name="Freeform 1967">
                <a:extLst>
                  <a:ext uri="{FF2B5EF4-FFF2-40B4-BE49-F238E27FC236}">
                    <a16:creationId xmlns:a16="http://schemas.microsoft.com/office/drawing/2014/main" id="{D4C554F9-F811-534B-A9F9-FB6F2E5683FD}"/>
                  </a:ext>
                </a:extLst>
              </p:cNvPr>
              <p:cNvSpPr>
                <a:spLocks/>
              </p:cNvSpPr>
              <p:nvPr/>
            </p:nvSpPr>
            <p:spPr bwMode="auto">
              <a:xfrm>
                <a:off x="2787" y="1786"/>
                <a:ext cx="11" cy="16"/>
              </a:xfrm>
              <a:custGeom>
                <a:avLst/>
                <a:gdLst>
                  <a:gd name="T0" fmla="*/ 6 w 11"/>
                  <a:gd name="T1" fmla="*/ 16 h 16"/>
                  <a:gd name="T2" fmla="*/ 9 w 11"/>
                  <a:gd name="T3" fmla="*/ 16 h 16"/>
                  <a:gd name="T4" fmla="*/ 11 w 11"/>
                  <a:gd name="T5" fmla="*/ 14 h 16"/>
                  <a:gd name="T6" fmla="*/ 11 w 11"/>
                  <a:gd name="T7" fmla="*/ 11 h 16"/>
                  <a:gd name="T8" fmla="*/ 7 w 11"/>
                  <a:gd name="T9" fmla="*/ 5 h 16"/>
                  <a:gd name="T10" fmla="*/ 7 w 11"/>
                  <a:gd name="T11" fmla="*/ 4 h 16"/>
                  <a:gd name="T12" fmla="*/ 9 w 11"/>
                  <a:gd name="T13" fmla="*/ 2 h 16"/>
                  <a:gd name="T14" fmla="*/ 6 w 11"/>
                  <a:gd name="T15" fmla="*/ 0 h 16"/>
                  <a:gd name="T16" fmla="*/ 4 w 11"/>
                  <a:gd name="T17" fmla="*/ 0 h 16"/>
                  <a:gd name="T18" fmla="*/ 2 w 11"/>
                  <a:gd name="T19" fmla="*/ 4 h 16"/>
                  <a:gd name="T20" fmla="*/ 0 w 11"/>
                  <a:gd name="T21" fmla="*/ 7 h 16"/>
                  <a:gd name="T22" fmla="*/ 0 w 11"/>
                  <a:gd name="T23" fmla="*/ 11 h 16"/>
                  <a:gd name="T24" fmla="*/ 0 w 11"/>
                  <a:gd name="T25" fmla="*/ 14 h 16"/>
                  <a:gd name="T26" fmla="*/ 6 w 11"/>
                  <a:gd name="T2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6">
                    <a:moveTo>
                      <a:pt x="6" y="16"/>
                    </a:moveTo>
                    <a:lnTo>
                      <a:pt x="9" y="16"/>
                    </a:lnTo>
                    <a:lnTo>
                      <a:pt x="11" y="14"/>
                    </a:lnTo>
                    <a:lnTo>
                      <a:pt x="11" y="11"/>
                    </a:lnTo>
                    <a:lnTo>
                      <a:pt x="7" y="5"/>
                    </a:lnTo>
                    <a:lnTo>
                      <a:pt x="7" y="4"/>
                    </a:lnTo>
                    <a:lnTo>
                      <a:pt x="9" y="2"/>
                    </a:lnTo>
                    <a:lnTo>
                      <a:pt x="6" y="0"/>
                    </a:lnTo>
                    <a:lnTo>
                      <a:pt x="4" y="0"/>
                    </a:lnTo>
                    <a:lnTo>
                      <a:pt x="2" y="4"/>
                    </a:lnTo>
                    <a:lnTo>
                      <a:pt x="0" y="7"/>
                    </a:lnTo>
                    <a:lnTo>
                      <a:pt x="0" y="11"/>
                    </a:lnTo>
                    <a:lnTo>
                      <a:pt x="0" y="14"/>
                    </a:lnTo>
                    <a:lnTo>
                      <a:pt x="6"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1" name="Freeform 1968">
                <a:extLst>
                  <a:ext uri="{FF2B5EF4-FFF2-40B4-BE49-F238E27FC236}">
                    <a16:creationId xmlns:a16="http://schemas.microsoft.com/office/drawing/2014/main" id="{ADB5BBE9-1136-6C42-AFD6-D0B7F25319FC}"/>
                  </a:ext>
                </a:extLst>
              </p:cNvPr>
              <p:cNvSpPr>
                <a:spLocks/>
              </p:cNvSpPr>
              <p:nvPr/>
            </p:nvSpPr>
            <p:spPr bwMode="auto">
              <a:xfrm>
                <a:off x="2409" y="556"/>
                <a:ext cx="7" cy="18"/>
              </a:xfrm>
              <a:custGeom>
                <a:avLst/>
                <a:gdLst>
                  <a:gd name="T0" fmla="*/ 3 w 7"/>
                  <a:gd name="T1" fmla="*/ 0 h 18"/>
                  <a:gd name="T2" fmla="*/ 5 w 7"/>
                  <a:gd name="T3" fmla="*/ 0 h 18"/>
                  <a:gd name="T4" fmla="*/ 7 w 7"/>
                  <a:gd name="T5" fmla="*/ 5 h 18"/>
                  <a:gd name="T6" fmla="*/ 7 w 7"/>
                  <a:gd name="T7" fmla="*/ 9 h 18"/>
                  <a:gd name="T8" fmla="*/ 5 w 7"/>
                  <a:gd name="T9" fmla="*/ 9 h 18"/>
                  <a:gd name="T10" fmla="*/ 5 w 7"/>
                  <a:gd name="T11" fmla="*/ 12 h 18"/>
                  <a:gd name="T12" fmla="*/ 5 w 7"/>
                  <a:gd name="T13" fmla="*/ 14 h 18"/>
                  <a:gd name="T14" fmla="*/ 3 w 7"/>
                  <a:gd name="T15" fmla="*/ 14 h 18"/>
                  <a:gd name="T16" fmla="*/ 1 w 7"/>
                  <a:gd name="T17" fmla="*/ 18 h 18"/>
                  <a:gd name="T18" fmla="*/ 0 w 7"/>
                  <a:gd name="T19" fmla="*/ 18 h 18"/>
                  <a:gd name="T20" fmla="*/ 0 w 7"/>
                  <a:gd name="T21" fmla="*/ 7 h 18"/>
                  <a:gd name="T22" fmla="*/ 3 w 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8">
                    <a:moveTo>
                      <a:pt x="3" y="0"/>
                    </a:moveTo>
                    <a:lnTo>
                      <a:pt x="5" y="0"/>
                    </a:lnTo>
                    <a:lnTo>
                      <a:pt x="7" y="5"/>
                    </a:lnTo>
                    <a:lnTo>
                      <a:pt x="7" y="9"/>
                    </a:lnTo>
                    <a:lnTo>
                      <a:pt x="5" y="9"/>
                    </a:lnTo>
                    <a:lnTo>
                      <a:pt x="5" y="12"/>
                    </a:lnTo>
                    <a:lnTo>
                      <a:pt x="5" y="14"/>
                    </a:lnTo>
                    <a:lnTo>
                      <a:pt x="3" y="14"/>
                    </a:lnTo>
                    <a:lnTo>
                      <a:pt x="1" y="18"/>
                    </a:lnTo>
                    <a:lnTo>
                      <a:pt x="0" y="18"/>
                    </a:lnTo>
                    <a:lnTo>
                      <a:pt x="0" y="7"/>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2" name="Freeform 1969">
                <a:extLst>
                  <a:ext uri="{FF2B5EF4-FFF2-40B4-BE49-F238E27FC236}">
                    <a16:creationId xmlns:a16="http://schemas.microsoft.com/office/drawing/2014/main" id="{728FE8DF-BB57-D848-8185-BC9D8E2D9213}"/>
                  </a:ext>
                </a:extLst>
              </p:cNvPr>
              <p:cNvSpPr>
                <a:spLocks/>
              </p:cNvSpPr>
              <p:nvPr/>
            </p:nvSpPr>
            <p:spPr bwMode="auto">
              <a:xfrm>
                <a:off x="2409" y="556"/>
                <a:ext cx="7" cy="18"/>
              </a:xfrm>
              <a:custGeom>
                <a:avLst/>
                <a:gdLst>
                  <a:gd name="T0" fmla="*/ 3 w 7"/>
                  <a:gd name="T1" fmla="*/ 0 h 18"/>
                  <a:gd name="T2" fmla="*/ 5 w 7"/>
                  <a:gd name="T3" fmla="*/ 0 h 18"/>
                  <a:gd name="T4" fmla="*/ 7 w 7"/>
                  <a:gd name="T5" fmla="*/ 5 h 18"/>
                  <a:gd name="T6" fmla="*/ 7 w 7"/>
                  <a:gd name="T7" fmla="*/ 9 h 18"/>
                  <a:gd name="T8" fmla="*/ 5 w 7"/>
                  <a:gd name="T9" fmla="*/ 9 h 18"/>
                  <a:gd name="T10" fmla="*/ 5 w 7"/>
                  <a:gd name="T11" fmla="*/ 12 h 18"/>
                  <a:gd name="T12" fmla="*/ 5 w 7"/>
                  <a:gd name="T13" fmla="*/ 14 h 18"/>
                  <a:gd name="T14" fmla="*/ 3 w 7"/>
                  <a:gd name="T15" fmla="*/ 14 h 18"/>
                  <a:gd name="T16" fmla="*/ 1 w 7"/>
                  <a:gd name="T17" fmla="*/ 18 h 18"/>
                  <a:gd name="T18" fmla="*/ 0 w 7"/>
                  <a:gd name="T19" fmla="*/ 18 h 18"/>
                  <a:gd name="T20" fmla="*/ 0 w 7"/>
                  <a:gd name="T21" fmla="*/ 7 h 18"/>
                  <a:gd name="T22" fmla="*/ 3 w 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8">
                    <a:moveTo>
                      <a:pt x="3" y="0"/>
                    </a:moveTo>
                    <a:lnTo>
                      <a:pt x="5" y="0"/>
                    </a:lnTo>
                    <a:lnTo>
                      <a:pt x="7" y="5"/>
                    </a:lnTo>
                    <a:lnTo>
                      <a:pt x="7" y="9"/>
                    </a:lnTo>
                    <a:lnTo>
                      <a:pt x="5" y="9"/>
                    </a:lnTo>
                    <a:lnTo>
                      <a:pt x="5" y="12"/>
                    </a:lnTo>
                    <a:lnTo>
                      <a:pt x="5" y="14"/>
                    </a:lnTo>
                    <a:lnTo>
                      <a:pt x="3" y="14"/>
                    </a:lnTo>
                    <a:lnTo>
                      <a:pt x="1" y="18"/>
                    </a:lnTo>
                    <a:lnTo>
                      <a:pt x="0" y="18"/>
                    </a:lnTo>
                    <a:lnTo>
                      <a:pt x="0" y="7"/>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3" name="Freeform 1970">
                <a:extLst>
                  <a:ext uri="{FF2B5EF4-FFF2-40B4-BE49-F238E27FC236}">
                    <a16:creationId xmlns:a16="http://schemas.microsoft.com/office/drawing/2014/main" id="{4E03C06B-0195-9B40-B019-F920EADFE75A}"/>
                  </a:ext>
                </a:extLst>
              </p:cNvPr>
              <p:cNvSpPr>
                <a:spLocks/>
              </p:cNvSpPr>
              <p:nvPr/>
            </p:nvSpPr>
            <p:spPr bwMode="auto">
              <a:xfrm>
                <a:off x="2407" y="661"/>
                <a:ext cx="9" cy="20"/>
              </a:xfrm>
              <a:custGeom>
                <a:avLst/>
                <a:gdLst>
                  <a:gd name="T0" fmla="*/ 5 w 9"/>
                  <a:gd name="T1" fmla="*/ 0 h 20"/>
                  <a:gd name="T2" fmla="*/ 7 w 9"/>
                  <a:gd name="T3" fmla="*/ 0 h 20"/>
                  <a:gd name="T4" fmla="*/ 9 w 9"/>
                  <a:gd name="T5" fmla="*/ 4 h 20"/>
                  <a:gd name="T6" fmla="*/ 7 w 9"/>
                  <a:gd name="T7" fmla="*/ 14 h 20"/>
                  <a:gd name="T8" fmla="*/ 5 w 9"/>
                  <a:gd name="T9" fmla="*/ 18 h 20"/>
                  <a:gd name="T10" fmla="*/ 0 w 9"/>
                  <a:gd name="T11" fmla="*/ 20 h 20"/>
                  <a:gd name="T12" fmla="*/ 0 w 9"/>
                  <a:gd name="T13" fmla="*/ 13 h 20"/>
                  <a:gd name="T14" fmla="*/ 3 w 9"/>
                  <a:gd name="T15" fmla="*/ 2 h 20"/>
                  <a:gd name="T16" fmla="*/ 5 w 9"/>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0">
                    <a:moveTo>
                      <a:pt x="5" y="0"/>
                    </a:moveTo>
                    <a:lnTo>
                      <a:pt x="7" y="0"/>
                    </a:lnTo>
                    <a:lnTo>
                      <a:pt x="9" y="4"/>
                    </a:lnTo>
                    <a:lnTo>
                      <a:pt x="7" y="14"/>
                    </a:lnTo>
                    <a:lnTo>
                      <a:pt x="5" y="18"/>
                    </a:lnTo>
                    <a:lnTo>
                      <a:pt x="0" y="20"/>
                    </a:lnTo>
                    <a:lnTo>
                      <a:pt x="0" y="13"/>
                    </a:lnTo>
                    <a:lnTo>
                      <a:pt x="3" y="2"/>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4" name="Freeform 1971">
                <a:extLst>
                  <a:ext uri="{FF2B5EF4-FFF2-40B4-BE49-F238E27FC236}">
                    <a16:creationId xmlns:a16="http://schemas.microsoft.com/office/drawing/2014/main" id="{DA854D04-206E-2A4E-BCE3-4074311FFED0}"/>
                  </a:ext>
                </a:extLst>
              </p:cNvPr>
              <p:cNvSpPr>
                <a:spLocks/>
              </p:cNvSpPr>
              <p:nvPr/>
            </p:nvSpPr>
            <p:spPr bwMode="auto">
              <a:xfrm>
                <a:off x="2407" y="661"/>
                <a:ext cx="9" cy="20"/>
              </a:xfrm>
              <a:custGeom>
                <a:avLst/>
                <a:gdLst>
                  <a:gd name="T0" fmla="*/ 5 w 9"/>
                  <a:gd name="T1" fmla="*/ 0 h 20"/>
                  <a:gd name="T2" fmla="*/ 7 w 9"/>
                  <a:gd name="T3" fmla="*/ 0 h 20"/>
                  <a:gd name="T4" fmla="*/ 9 w 9"/>
                  <a:gd name="T5" fmla="*/ 4 h 20"/>
                  <a:gd name="T6" fmla="*/ 7 w 9"/>
                  <a:gd name="T7" fmla="*/ 14 h 20"/>
                  <a:gd name="T8" fmla="*/ 5 w 9"/>
                  <a:gd name="T9" fmla="*/ 18 h 20"/>
                  <a:gd name="T10" fmla="*/ 0 w 9"/>
                  <a:gd name="T11" fmla="*/ 20 h 20"/>
                  <a:gd name="T12" fmla="*/ 0 w 9"/>
                  <a:gd name="T13" fmla="*/ 13 h 20"/>
                  <a:gd name="T14" fmla="*/ 3 w 9"/>
                  <a:gd name="T15" fmla="*/ 2 h 20"/>
                  <a:gd name="T16" fmla="*/ 5 w 9"/>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0">
                    <a:moveTo>
                      <a:pt x="5" y="0"/>
                    </a:moveTo>
                    <a:lnTo>
                      <a:pt x="7" y="0"/>
                    </a:lnTo>
                    <a:lnTo>
                      <a:pt x="9" y="4"/>
                    </a:lnTo>
                    <a:lnTo>
                      <a:pt x="7" y="14"/>
                    </a:lnTo>
                    <a:lnTo>
                      <a:pt x="5" y="18"/>
                    </a:lnTo>
                    <a:lnTo>
                      <a:pt x="0" y="20"/>
                    </a:lnTo>
                    <a:lnTo>
                      <a:pt x="0" y="13"/>
                    </a:lnTo>
                    <a:lnTo>
                      <a:pt x="3" y="2"/>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5" name="Freeform 1972">
                <a:extLst>
                  <a:ext uri="{FF2B5EF4-FFF2-40B4-BE49-F238E27FC236}">
                    <a16:creationId xmlns:a16="http://schemas.microsoft.com/office/drawing/2014/main" id="{6D846159-0D80-B248-B94B-64C53F1711CF}"/>
                  </a:ext>
                </a:extLst>
              </p:cNvPr>
              <p:cNvSpPr>
                <a:spLocks/>
              </p:cNvSpPr>
              <p:nvPr/>
            </p:nvSpPr>
            <p:spPr bwMode="auto">
              <a:xfrm>
                <a:off x="1818" y="1113"/>
                <a:ext cx="48" cy="48"/>
              </a:xfrm>
              <a:custGeom>
                <a:avLst/>
                <a:gdLst>
                  <a:gd name="T0" fmla="*/ 9 w 48"/>
                  <a:gd name="T1" fmla="*/ 0 h 48"/>
                  <a:gd name="T2" fmla="*/ 16 w 48"/>
                  <a:gd name="T3" fmla="*/ 2 h 48"/>
                  <a:gd name="T4" fmla="*/ 19 w 48"/>
                  <a:gd name="T5" fmla="*/ 3 h 48"/>
                  <a:gd name="T6" fmla="*/ 28 w 48"/>
                  <a:gd name="T7" fmla="*/ 7 h 48"/>
                  <a:gd name="T8" fmla="*/ 37 w 48"/>
                  <a:gd name="T9" fmla="*/ 23 h 48"/>
                  <a:gd name="T10" fmla="*/ 44 w 48"/>
                  <a:gd name="T11" fmla="*/ 25 h 48"/>
                  <a:gd name="T12" fmla="*/ 48 w 48"/>
                  <a:gd name="T13" fmla="*/ 28 h 48"/>
                  <a:gd name="T14" fmla="*/ 48 w 48"/>
                  <a:gd name="T15" fmla="*/ 36 h 48"/>
                  <a:gd name="T16" fmla="*/ 42 w 48"/>
                  <a:gd name="T17" fmla="*/ 41 h 48"/>
                  <a:gd name="T18" fmla="*/ 21 w 48"/>
                  <a:gd name="T19" fmla="*/ 48 h 48"/>
                  <a:gd name="T20" fmla="*/ 17 w 48"/>
                  <a:gd name="T21" fmla="*/ 46 h 48"/>
                  <a:gd name="T22" fmla="*/ 12 w 48"/>
                  <a:gd name="T23" fmla="*/ 43 h 48"/>
                  <a:gd name="T24" fmla="*/ 12 w 48"/>
                  <a:gd name="T25" fmla="*/ 41 h 48"/>
                  <a:gd name="T26" fmla="*/ 16 w 48"/>
                  <a:gd name="T27" fmla="*/ 39 h 48"/>
                  <a:gd name="T28" fmla="*/ 19 w 48"/>
                  <a:gd name="T29" fmla="*/ 41 h 48"/>
                  <a:gd name="T30" fmla="*/ 23 w 48"/>
                  <a:gd name="T31" fmla="*/ 39 h 48"/>
                  <a:gd name="T32" fmla="*/ 23 w 48"/>
                  <a:gd name="T33" fmla="*/ 37 h 48"/>
                  <a:gd name="T34" fmla="*/ 21 w 48"/>
                  <a:gd name="T35" fmla="*/ 39 h 48"/>
                  <a:gd name="T36" fmla="*/ 19 w 48"/>
                  <a:gd name="T37" fmla="*/ 37 h 48"/>
                  <a:gd name="T38" fmla="*/ 17 w 48"/>
                  <a:gd name="T39" fmla="*/ 37 h 48"/>
                  <a:gd name="T40" fmla="*/ 16 w 48"/>
                  <a:gd name="T41" fmla="*/ 34 h 48"/>
                  <a:gd name="T42" fmla="*/ 14 w 48"/>
                  <a:gd name="T43" fmla="*/ 36 h 48"/>
                  <a:gd name="T44" fmla="*/ 7 w 48"/>
                  <a:gd name="T45" fmla="*/ 36 h 48"/>
                  <a:gd name="T46" fmla="*/ 1 w 48"/>
                  <a:gd name="T47" fmla="*/ 34 h 48"/>
                  <a:gd name="T48" fmla="*/ 1 w 48"/>
                  <a:gd name="T49" fmla="*/ 28 h 48"/>
                  <a:gd name="T50" fmla="*/ 3 w 48"/>
                  <a:gd name="T51" fmla="*/ 28 h 48"/>
                  <a:gd name="T52" fmla="*/ 9 w 48"/>
                  <a:gd name="T53" fmla="*/ 30 h 48"/>
                  <a:gd name="T54" fmla="*/ 0 w 48"/>
                  <a:gd name="T55" fmla="*/ 21 h 48"/>
                  <a:gd name="T56" fmla="*/ 1 w 48"/>
                  <a:gd name="T57" fmla="*/ 19 h 48"/>
                  <a:gd name="T58" fmla="*/ 10 w 48"/>
                  <a:gd name="T59" fmla="*/ 19 h 48"/>
                  <a:gd name="T60" fmla="*/ 7 w 48"/>
                  <a:gd name="T61" fmla="*/ 16 h 48"/>
                  <a:gd name="T62" fmla="*/ 1 w 48"/>
                  <a:gd name="T63" fmla="*/ 9 h 48"/>
                  <a:gd name="T64" fmla="*/ 3 w 48"/>
                  <a:gd name="T65" fmla="*/ 3 h 48"/>
                  <a:gd name="T66" fmla="*/ 9 w 48"/>
                  <a:gd name="T6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8">
                    <a:moveTo>
                      <a:pt x="9" y="0"/>
                    </a:moveTo>
                    <a:lnTo>
                      <a:pt x="16" y="2"/>
                    </a:lnTo>
                    <a:lnTo>
                      <a:pt x="19" y="3"/>
                    </a:lnTo>
                    <a:lnTo>
                      <a:pt x="28" y="7"/>
                    </a:lnTo>
                    <a:lnTo>
                      <a:pt x="37" y="23"/>
                    </a:lnTo>
                    <a:lnTo>
                      <a:pt x="44" y="25"/>
                    </a:lnTo>
                    <a:lnTo>
                      <a:pt x="48" y="28"/>
                    </a:lnTo>
                    <a:lnTo>
                      <a:pt x="48" y="36"/>
                    </a:lnTo>
                    <a:lnTo>
                      <a:pt x="42" y="41"/>
                    </a:lnTo>
                    <a:lnTo>
                      <a:pt x="21" y="48"/>
                    </a:lnTo>
                    <a:lnTo>
                      <a:pt x="17" y="46"/>
                    </a:lnTo>
                    <a:lnTo>
                      <a:pt x="12" y="43"/>
                    </a:lnTo>
                    <a:lnTo>
                      <a:pt x="12" y="41"/>
                    </a:lnTo>
                    <a:lnTo>
                      <a:pt x="16" y="39"/>
                    </a:lnTo>
                    <a:lnTo>
                      <a:pt x="19" y="41"/>
                    </a:lnTo>
                    <a:lnTo>
                      <a:pt x="23" y="39"/>
                    </a:lnTo>
                    <a:lnTo>
                      <a:pt x="23" y="37"/>
                    </a:lnTo>
                    <a:lnTo>
                      <a:pt x="21" y="39"/>
                    </a:lnTo>
                    <a:lnTo>
                      <a:pt x="19" y="37"/>
                    </a:lnTo>
                    <a:lnTo>
                      <a:pt x="17" y="37"/>
                    </a:lnTo>
                    <a:lnTo>
                      <a:pt x="16" y="34"/>
                    </a:lnTo>
                    <a:lnTo>
                      <a:pt x="14" y="36"/>
                    </a:lnTo>
                    <a:lnTo>
                      <a:pt x="7" y="36"/>
                    </a:lnTo>
                    <a:lnTo>
                      <a:pt x="1" y="34"/>
                    </a:lnTo>
                    <a:lnTo>
                      <a:pt x="1" y="28"/>
                    </a:lnTo>
                    <a:lnTo>
                      <a:pt x="3" y="28"/>
                    </a:lnTo>
                    <a:lnTo>
                      <a:pt x="9" y="30"/>
                    </a:lnTo>
                    <a:lnTo>
                      <a:pt x="0" y="21"/>
                    </a:lnTo>
                    <a:lnTo>
                      <a:pt x="1" y="19"/>
                    </a:lnTo>
                    <a:lnTo>
                      <a:pt x="10" y="19"/>
                    </a:lnTo>
                    <a:lnTo>
                      <a:pt x="7" y="16"/>
                    </a:lnTo>
                    <a:lnTo>
                      <a:pt x="1" y="9"/>
                    </a:lnTo>
                    <a:lnTo>
                      <a:pt x="3" y="3"/>
                    </a:lnTo>
                    <a:lnTo>
                      <a:pt x="9"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6" name="Freeform 1973">
                <a:extLst>
                  <a:ext uri="{FF2B5EF4-FFF2-40B4-BE49-F238E27FC236}">
                    <a16:creationId xmlns:a16="http://schemas.microsoft.com/office/drawing/2014/main" id="{B1C5DE33-308D-B14F-88BA-ED0876A62363}"/>
                  </a:ext>
                </a:extLst>
              </p:cNvPr>
              <p:cNvSpPr>
                <a:spLocks/>
              </p:cNvSpPr>
              <p:nvPr/>
            </p:nvSpPr>
            <p:spPr bwMode="auto">
              <a:xfrm>
                <a:off x="1818" y="1113"/>
                <a:ext cx="48" cy="48"/>
              </a:xfrm>
              <a:custGeom>
                <a:avLst/>
                <a:gdLst>
                  <a:gd name="T0" fmla="*/ 9 w 48"/>
                  <a:gd name="T1" fmla="*/ 0 h 48"/>
                  <a:gd name="T2" fmla="*/ 16 w 48"/>
                  <a:gd name="T3" fmla="*/ 2 h 48"/>
                  <a:gd name="T4" fmla="*/ 19 w 48"/>
                  <a:gd name="T5" fmla="*/ 3 h 48"/>
                  <a:gd name="T6" fmla="*/ 28 w 48"/>
                  <a:gd name="T7" fmla="*/ 7 h 48"/>
                  <a:gd name="T8" fmla="*/ 37 w 48"/>
                  <a:gd name="T9" fmla="*/ 23 h 48"/>
                  <a:gd name="T10" fmla="*/ 44 w 48"/>
                  <a:gd name="T11" fmla="*/ 25 h 48"/>
                  <a:gd name="T12" fmla="*/ 48 w 48"/>
                  <a:gd name="T13" fmla="*/ 28 h 48"/>
                  <a:gd name="T14" fmla="*/ 48 w 48"/>
                  <a:gd name="T15" fmla="*/ 36 h 48"/>
                  <a:gd name="T16" fmla="*/ 42 w 48"/>
                  <a:gd name="T17" fmla="*/ 41 h 48"/>
                  <a:gd name="T18" fmla="*/ 21 w 48"/>
                  <a:gd name="T19" fmla="*/ 48 h 48"/>
                  <a:gd name="T20" fmla="*/ 17 w 48"/>
                  <a:gd name="T21" fmla="*/ 46 h 48"/>
                  <a:gd name="T22" fmla="*/ 12 w 48"/>
                  <a:gd name="T23" fmla="*/ 43 h 48"/>
                  <a:gd name="T24" fmla="*/ 12 w 48"/>
                  <a:gd name="T25" fmla="*/ 41 h 48"/>
                  <a:gd name="T26" fmla="*/ 16 w 48"/>
                  <a:gd name="T27" fmla="*/ 39 h 48"/>
                  <a:gd name="T28" fmla="*/ 19 w 48"/>
                  <a:gd name="T29" fmla="*/ 41 h 48"/>
                  <a:gd name="T30" fmla="*/ 23 w 48"/>
                  <a:gd name="T31" fmla="*/ 39 h 48"/>
                  <a:gd name="T32" fmla="*/ 23 w 48"/>
                  <a:gd name="T33" fmla="*/ 37 h 48"/>
                  <a:gd name="T34" fmla="*/ 21 w 48"/>
                  <a:gd name="T35" fmla="*/ 39 h 48"/>
                  <a:gd name="T36" fmla="*/ 19 w 48"/>
                  <a:gd name="T37" fmla="*/ 37 h 48"/>
                  <a:gd name="T38" fmla="*/ 17 w 48"/>
                  <a:gd name="T39" fmla="*/ 37 h 48"/>
                  <a:gd name="T40" fmla="*/ 16 w 48"/>
                  <a:gd name="T41" fmla="*/ 34 h 48"/>
                  <a:gd name="T42" fmla="*/ 14 w 48"/>
                  <a:gd name="T43" fmla="*/ 36 h 48"/>
                  <a:gd name="T44" fmla="*/ 7 w 48"/>
                  <a:gd name="T45" fmla="*/ 36 h 48"/>
                  <a:gd name="T46" fmla="*/ 1 w 48"/>
                  <a:gd name="T47" fmla="*/ 34 h 48"/>
                  <a:gd name="T48" fmla="*/ 1 w 48"/>
                  <a:gd name="T49" fmla="*/ 28 h 48"/>
                  <a:gd name="T50" fmla="*/ 3 w 48"/>
                  <a:gd name="T51" fmla="*/ 28 h 48"/>
                  <a:gd name="T52" fmla="*/ 9 w 48"/>
                  <a:gd name="T53" fmla="*/ 30 h 48"/>
                  <a:gd name="T54" fmla="*/ 0 w 48"/>
                  <a:gd name="T55" fmla="*/ 21 h 48"/>
                  <a:gd name="T56" fmla="*/ 1 w 48"/>
                  <a:gd name="T57" fmla="*/ 19 h 48"/>
                  <a:gd name="T58" fmla="*/ 10 w 48"/>
                  <a:gd name="T59" fmla="*/ 19 h 48"/>
                  <a:gd name="T60" fmla="*/ 7 w 48"/>
                  <a:gd name="T61" fmla="*/ 16 h 48"/>
                  <a:gd name="T62" fmla="*/ 1 w 48"/>
                  <a:gd name="T63" fmla="*/ 9 h 48"/>
                  <a:gd name="T64" fmla="*/ 3 w 48"/>
                  <a:gd name="T65" fmla="*/ 3 h 48"/>
                  <a:gd name="T66" fmla="*/ 9 w 48"/>
                  <a:gd name="T6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8">
                    <a:moveTo>
                      <a:pt x="9" y="0"/>
                    </a:moveTo>
                    <a:lnTo>
                      <a:pt x="16" y="2"/>
                    </a:lnTo>
                    <a:lnTo>
                      <a:pt x="19" y="3"/>
                    </a:lnTo>
                    <a:lnTo>
                      <a:pt x="28" y="7"/>
                    </a:lnTo>
                    <a:lnTo>
                      <a:pt x="37" y="23"/>
                    </a:lnTo>
                    <a:lnTo>
                      <a:pt x="44" y="25"/>
                    </a:lnTo>
                    <a:lnTo>
                      <a:pt x="48" y="28"/>
                    </a:lnTo>
                    <a:lnTo>
                      <a:pt x="48" y="36"/>
                    </a:lnTo>
                    <a:lnTo>
                      <a:pt x="42" y="41"/>
                    </a:lnTo>
                    <a:lnTo>
                      <a:pt x="21" y="48"/>
                    </a:lnTo>
                    <a:lnTo>
                      <a:pt x="17" y="46"/>
                    </a:lnTo>
                    <a:lnTo>
                      <a:pt x="12" y="43"/>
                    </a:lnTo>
                    <a:lnTo>
                      <a:pt x="12" y="41"/>
                    </a:lnTo>
                    <a:lnTo>
                      <a:pt x="16" y="39"/>
                    </a:lnTo>
                    <a:lnTo>
                      <a:pt x="19" y="41"/>
                    </a:lnTo>
                    <a:lnTo>
                      <a:pt x="23" y="39"/>
                    </a:lnTo>
                    <a:lnTo>
                      <a:pt x="23" y="37"/>
                    </a:lnTo>
                    <a:lnTo>
                      <a:pt x="21" y="39"/>
                    </a:lnTo>
                    <a:lnTo>
                      <a:pt x="19" y="37"/>
                    </a:lnTo>
                    <a:lnTo>
                      <a:pt x="17" y="37"/>
                    </a:lnTo>
                    <a:lnTo>
                      <a:pt x="16" y="34"/>
                    </a:lnTo>
                    <a:lnTo>
                      <a:pt x="14" y="36"/>
                    </a:lnTo>
                    <a:lnTo>
                      <a:pt x="7" y="36"/>
                    </a:lnTo>
                    <a:lnTo>
                      <a:pt x="1" y="34"/>
                    </a:lnTo>
                    <a:lnTo>
                      <a:pt x="1" y="28"/>
                    </a:lnTo>
                    <a:lnTo>
                      <a:pt x="3" y="28"/>
                    </a:lnTo>
                    <a:lnTo>
                      <a:pt x="9" y="30"/>
                    </a:lnTo>
                    <a:lnTo>
                      <a:pt x="0" y="21"/>
                    </a:lnTo>
                    <a:lnTo>
                      <a:pt x="1" y="19"/>
                    </a:lnTo>
                    <a:lnTo>
                      <a:pt x="10" y="19"/>
                    </a:lnTo>
                    <a:lnTo>
                      <a:pt x="7" y="16"/>
                    </a:lnTo>
                    <a:lnTo>
                      <a:pt x="1" y="9"/>
                    </a:lnTo>
                    <a:lnTo>
                      <a:pt x="3" y="3"/>
                    </a:lnTo>
                    <a:lnTo>
                      <a:pt x="9"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7" name="Freeform 1974">
                <a:extLst>
                  <a:ext uri="{FF2B5EF4-FFF2-40B4-BE49-F238E27FC236}">
                    <a16:creationId xmlns:a16="http://schemas.microsoft.com/office/drawing/2014/main" id="{2AE39E4F-C629-4543-9E85-42A9C3156ADB}"/>
                  </a:ext>
                </a:extLst>
              </p:cNvPr>
              <p:cNvSpPr>
                <a:spLocks/>
              </p:cNvSpPr>
              <p:nvPr/>
            </p:nvSpPr>
            <p:spPr bwMode="auto">
              <a:xfrm>
                <a:off x="2391" y="747"/>
                <a:ext cx="7" cy="53"/>
              </a:xfrm>
              <a:custGeom>
                <a:avLst/>
                <a:gdLst>
                  <a:gd name="T0" fmla="*/ 5 w 7"/>
                  <a:gd name="T1" fmla="*/ 16 h 53"/>
                  <a:gd name="T2" fmla="*/ 7 w 7"/>
                  <a:gd name="T3" fmla="*/ 53 h 53"/>
                  <a:gd name="T4" fmla="*/ 0 w 7"/>
                  <a:gd name="T5" fmla="*/ 12 h 53"/>
                  <a:gd name="T6" fmla="*/ 3 w 7"/>
                  <a:gd name="T7" fmla="*/ 10 h 53"/>
                  <a:gd name="T8" fmla="*/ 2 w 7"/>
                  <a:gd name="T9" fmla="*/ 9 h 53"/>
                  <a:gd name="T10" fmla="*/ 2 w 7"/>
                  <a:gd name="T11" fmla="*/ 0 h 53"/>
                  <a:gd name="T12" fmla="*/ 5 w 7"/>
                  <a:gd name="T13" fmla="*/ 10 h 53"/>
                  <a:gd name="T14" fmla="*/ 5 w 7"/>
                  <a:gd name="T15" fmla="*/ 16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3">
                    <a:moveTo>
                      <a:pt x="5" y="16"/>
                    </a:moveTo>
                    <a:lnTo>
                      <a:pt x="7" y="53"/>
                    </a:lnTo>
                    <a:lnTo>
                      <a:pt x="0" y="12"/>
                    </a:lnTo>
                    <a:lnTo>
                      <a:pt x="3" y="10"/>
                    </a:lnTo>
                    <a:lnTo>
                      <a:pt x="2" y="9"/>
                    </a:lnTo>
                    <a:lnTo>
                      <a:pt x="2" y="0"/>
                    </a:lnTo>
                    <a:lnTo>
                      <a:pt x="5" y="10"/>
                    </a:lnTo>
                    <a:lnTo>
                      <a:pt x="5"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8" name="Freeform 1975">
                <a:extLst>
                  <a:ext uri="{FF2B5EF4-FFF2-40B4-BE49-F238E27FC236}">
                    <a16:creationId xmlns:a16="http://schemas.microsoft.com/office/drawing/2014/main" id="{517341EA-A63A-DF4A-934D-5E11C716C906}"/>
                  </a:ext>
                </a:extLst>
              </p:cNvPr>
              <p:cNvSpPr>
                <a:spLocks/>
              </p:cNvSpPr>
              <p:nvPr/>
            </p:nvSpPr>
            <p:spPr bwMode="auto">
              <a:xfrm>
                <a:off x="2391" y="747"/>
                <a:ext cx="7" cy="53"/>
              </a:xfrm>
              <a:custGeom>
                <a:avLst/>
                <a:gdLst>
                  <a:gd name="T0" fmla="*/ 5 w 7"/>
                  <a:gd name="T1" fmla="*/ 16 h 53"/>
                  <a:gd name="T2" fmla="*/ 7 w 7"/>
                  <a:gd name="T3" fmla="*/ 53 h 53"/>
                  <a:gd name="T4" fmla="*/ 0 w 7"/>
                  <a:gd name="T5" fmla="*/ 12 h 53"/>
                  <a:gd name="T6" fmla="*/ 3 w 7"/>
                  <a:gd name="T7" fmla="*/ 10 h 53"/>
                  <a:gd name="T8" fmla="*/ 2 w 7"/>
                  <a:gd name="T9" fmla="*/ 9 h 53"/>
                  <a:gd name="T10" fmla="*/ 2 w 7"/>
                  <a:gd name="T11" fmla="*/ 0 h 53"/>
                  <a:gd name="T12" fmla="*/ 5 w 7"/>
                  <a:gd name="T13" fmla="*/ 10 h 53"/>
                  <a:gd name="T14" fmla="*/ 5 w 7"/>
                  <a:gd name="T15" fmla="*/ 16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3">
                    <a:moveTo>
                      <a:pt x="5" y="16"/>
                    </a:moveTo>
                    <a:lnTo>
                      <a:pt x="7" y="53"/>
                    </a:lnTo>
                    <a:lnTo>
                      <a:pt x="0" y="12"/>
                    </a:lnTo>
                    <a:lnTo>
                      <a:pt x="3" y="10"/>
                    </a:lnTo>
                    <a:lnTo>
                      <a:pt x="2" y="9"/>
                    </a:lnTo>
                    <a:lnTo>
                      <a:pt x="2" y="0"/>
                    </a:lnTo>
                    <a:lnTo>
                      <a:pt x="5" y="10"/>
                    </a:lnTo>
                    <a:lnTo>
                      <a:pt x="5"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39" name="Freeform 1976">
                <a:extLst>
                  <a:ext uri="{FF2B5EF4-FFF2-40B4-BE49-F238E27FC236}">
                    <a16:creationId xmlns:a16="http://schemas.microsoft.com/office/drawing/2014/main" id="{3670CDD4-32E7-394B-9574-87ECC1057C74}"/>
                  </a:ext>
                </a:extLst>
              </p:cNvPr>
              <p:cNvSpPr>
                <a:spLocks/>
              </p:cNvSpPr>
              <p:nvPr/>
            </p:nvSpPr>
            <p:spPr bwMode="auto">
              <a:xfrm>
                <a:off x="2393" y="836"/>
                <a:ext cx="25" cy="29"/>
              </a:xfrm>
              <a:custGeom>
                <a:avLst/>
                <a:gdLst>
                  <a:gd name="T0" fmla="*/ 16 w 25"/>
                  <a:gd name="T1" fmla="*/ 5 h 29"/>
                  <a:gd name="T2" fmla="*/ 16 w 25"/>
                  <a:gd name="T3" fmla="*/ 7 h 29"/>
                  <a:gd name="T4" fmla="*/ 12 w 25"/>
                  <a:gd name="T5" fmla="*/ 9 h 29"/>
                  <a:gd name="T6" fmla="*/ 12 w 25"/>
                  <a:gd name="T7" fmla="*/ 11 h 29"/>
                  <a:gd name="T8" fmla="*/ 14 w 25"/>
                  <a:gd name="T9" fmla="*/ 14 h 29"/>
                  <a:gd name="T10" fmla="*/ 16 w 25"/>
                  <a:gd name="T11" fmla="*/ 20 h 29"/>
                  <a:gd name="T12" fmla="*/ 19 w 25"/>
                  <a:gd name="T13" fmla="*/ 20 h 29"/>
                  <a:gd name="T14" fmla="*/ 21 w 25"/>
                  <a:gd name="T15" fmla="*/ 16 h 29"/>
                  <a:gd name="T16" fmla="*/ 23 w 25"/>
                  <a:gd name="T17" fmla="*/ 16 h 29"/>
                  <a:gd name="T18" fmla="*/ 25 w 25"/>
                  <a:gd name="T19" fmla="*/ 21 h 29"/>
                  <a:gd name="T20" fmla="*/ 23 w 25"/>
                  <a:gd name="T21" fmla="*/ 25 h 29"/>
                  <a:gd name="T22" fmla="*/ 21 w 25"/>
                  <a:gd name="T23" fmla="*/ 29 h 29"/>
                  <a:gd name="T24" fmla="*/ 16 w 25"/>
                  <a:gd name="T25" fmla="*/ 23 h 29"/>
                  <a:gd name="T26" fmla="*/ 7 w 25"/>
                  <a:gd name="T27" fmla="*/ 27 h 29"/>
                  <a:gd name="T28" fmla="*/ 5 w 25"/>
                  <a:gd name="T29" fmla="*/ 25 h 29"/>
                  <a:gd name="T30" fmla="*/ 1 w 25"/>
                  <a:gd name="T31" fmla="*/ 25 h 29"/>
                  <a:gd name="T32" fmla="*/ 1 w 25"/>
                  <a:gd name="T33" fmla="*/ 9 h 29"/>
                  <a:gd name="T34" fmla="*/ 0 w 25"/>
                  <a:gd name="T35" fmla="*/ 7 h 29"/>
                  <a:gd name="T36" fmla="*/ 1 w 25"/>
                  <a:gd name="T37" fmla="*/ 4 h 29"/>
                  <a:gd name="T38" fmla="*/ 7 w 25"/>
                  <a:gd name="T39" fmla="*/ 2 h 29"/>
                  <a:gd name="T40" fmla="*/ 8 w 25"/>
                  <a:gd name="T41" fmla="*/ 5 h 29"/>
                  <a:gd name="T42" fmla="*/ 12 w 25"/>
                  <a:gd name="T43" fmla="*/ 4 h 29"/>
                  <a:gd name="T44" fmla="*/ 12 w 25"/>
                  <a:gd name="T45" fmla="*/ 0 h 29"/>
                  <a:gd name="T46" fmla="*/ 14 w 25"/>
                  <a:gd name="T47" fmla="*/ 0 h 29"/>
                  <a:gd name="T48" fmla="*/ 16 w 25"/>
                  <a:gd name="T4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9">
                    <a:moveTo>
                      <a:pt x="16" y="5"/>
                    </a:moveTo>
                    <a:lnTo>
                      <a:pt x="16" y="7"/>
                    </a:lnTo>
                    <a:lnTo>
                      <a:pt x="12" y="9"/>
                    </a:lnTo>
                    <a:lnTo>
                      <a:pt x="12" y="11"/>
                    </a:lnTo>
                    <a:lnTo>
                      <a:pt x="14" y="14"/>
                    </a:lnTo>
                    <a:lnTo>
                      <a:pt x="16" y="20"/>
                    </a:lnTo>
                    <a:lnTo>
                      <a:pt x="19" y="20"/>
                    </a:lnTo>
                    <a:lnTo>
                      <a:pt x="21" y="16"/>
                    </a:lnTo>
                    <a:lnTo>
                      <a:pt x="23" y="16"/>
                    </a:lnTo>
                    <a:lnTo>
                      <a:pt x="25" y="21"/>
                    </a:lnTo>
                    <a:lnTo>
                      <a:pt x="23" y="25"/>
                    </a:lnTo>
                    <a:lnTo>
                      <a:pt x="21" y="29"/>
                    </a:lnTo>
                    <a:lnTo>
                      <a:pt x="16" y="23"/>
                    </a:lnTo>
                    <a:lnTo>
                      <a:pt x="7" y="27"/>
                    </a:lnTo>
                    <a:lnTo>
                      <a:pt x="5" y="25"/>
                    </a:lnTo>
                    <a:lnTo>
                      <a:pt x="1" y="25"/>
                    </a:lnTo>
                    <a:lnTo>
                      <a:pt x="1" y="9"/>
                    </a:lnTo>
                    <a:lnTo>
                      <a:pt x="0" y="7"/>
                    </a:lnTo>
                    <a:lnTo>
                      <a:pt x="1" y="4"/>
                    </a:lnTo>
                    <a:lnTo>
                      <a:pt x="7" y="2"/>
                    </a:lnTo>
                    <a:lnTo>
                      <a:pt x="8" y="5"/>
                    </a:lnTo>
                    <a:lnTo>
                      <a:pt x="12" y="4"/>
                    </a:lnTo>
                    <a:lnTo>
                      <a:pt x="12" y="0"/>
                    </a:lnTo>
                    <a:lnTo>
                      <a:pt x="14" y="0"/>
                    </a:lnTo>
                    <a:lnTo>
                      <a:pt x="16"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0" name="Freeform 1977">
                <a:extLst>
                  <a:ext uri="{FF2B5EF4-FFF2-40B4-BE49-F238E27FC236}">
                    <a16:creationId xmlns:a16="http://schemas.microsoft.com/office/drawing/2014/main" id="{5B66084B-DA87-E74C-8130-E68588269896}"/>
                  </a:ext>
                </a:extLst>
              </p:cNvPr>
              <p:cNvSpPr>
                <a:spLocks/>
              </p:cNvSpPr>
              <p:nvPr/>
            </p:nvSpPr>
            <p:spPr bwMode="auto">
              <a:xfrm>
                <a:off x="2393" y="836"/>
                <a:ext cx="25" cy="29"/>
              </a:xfrm>
              <a:custGeom>
                <a:avLst/>
                <a:gdLst>
                  <a:gd name="T0" fmla="*/ 16 w 25"/>
                  <a:gd name="T1" fmla="*/ 5 h 29"/>
                  <a:gd name="T2" fmla="*/ 16 w 25"/>
                  <a:gd name="T3" fmla="*/ 7 h 29"/>
                  <a:gd name="T4" fmla="*/ 12 w 25"/>
                  <a:gd name="T5" fmla="*/ 9 h 29"/>
                  <a:gd name="T6" fmla="*/ 12 w 25"/>
                  <a:gd name="T7" fmla="*/ 11 h 29"/>
                  <a:gd name="T8" fmla="*/ 14 w 25"/>
                  <a:gd name="T9" fmla="*/ 14 h 29"/>
                  <a:gd name="T10" fmla="*/ 16 w 25"/>
                  <a:gd name="T11" fmla="*/ 20 h 29"/>
                  <a:gd name="T12" fmla="*/ 19 w 25"/>
                  <a:gd name="T13" fmla="*/ 20 h 29"/>
                  <a:gd name="T14" fmla="*/ 21 w 25"/>
                  <a:gd name="T15" fmla="*/ 16 h 29"/>
                  <a:gd name="T16" fmla="*/ 23 w 25"/>
                  <a:gd name="T17" fmla="*/ 16 h 29"/>
                  <a:gd name="T18" fmla="*/ 25 w 25"/>
                  <a:gd name="T19" fmla="*/ 21 h 29"/>
                  <a:gd name="T20" fmla="*/ 23 w 25"/>
                  <a:gd name="T21" fmla="*/ 25 h 29"/>
                  <a:gd name="T22" fmla="*/ 21 w 25"/>
                  <a:gd name="T23" fmla="*/ 29 h 29"/>
                  <a:gd name="T24" fmla="*/ 16 w 25"/>
                  <a:gd name="T25" fmla="*/ 23 h 29"/>
                  <a:gd name="T26" fmla="*/ 7 w 25"/>
                  <a:gd name="T27" fmla="*/ 27 h 29"/>
                  <a:gd name="T28" fmla="*/ 5 w 25"/>
                  <a:gd name="T29" fmla="*/ 25 h 29"/>
                  <a:gd name="T30" fmla="*/ 1 w 25"/>
                  <a:gd name="T31" fmla="*/ 25 h 29"/>
                  <a:gd name="T32" fmla="*/ 1 w 25"/>
                  <a:gd name="T33" fmla="*/ 9 h 29"/>
                  <a:gd name="T34" fmla="*/ 0 w 25"/>
                  <a:gd name="T35" fmla="*/ 7 h 29"/>
                  <a:gd name="T36" fmla="*/ 1 w 25"/>
                  <a:gd name="T37" fmla="*/ 4 h 29"/>
                  <a:gd name="T38" fmla="*/ 7 w 25"/>
                  <a:gd name="T39" fmla="*/ 2 h 29"/>
                  <a:gd name="T40" fmla="*/ 8 w 25"/>
                  <a:gd name="T41" fmla="*/ 5 h 29"/>
                  <a:gd name="T42" fmla="*/ 12 w 25"/>
                  <a:gd name="T43" fmla="*/ 4 h 29"/>
                  <a:gd name="T44" fmla="*/ 12 w 25"/>
                  <a:gd name="T45" fmla="*/ 0 h 29"/>
                  <a:gd name="T46" fmla="*/ 14 w 25"/>
                  <a:gd name="T47" fmla="*/ 0 h 29"/>
                  <a:gd name="T48" fmla="*/ 16 w 25"/>
                  <a:gd name="T4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9">
                    <a:moveTo>
                      <a:pt x="16" y="5"/>
                    </a:moveTo>
                    <a:lnTo>
                      <a:pt x="16" y="7"/>
                    </a:lnTo>
                    <a:lnTo>
                      <a:pt x="12" y="9"/>
                    </a:lnTo>
                    <a:lnTo>
                      <a:pt x="12" y="11"/>
                    </a:lnTo>
                    <a:lnTo>
                      <a:pt x="14" y="14"/>
                    </a:lnTo>
                    <a:lnTo>
                      <a:pt x="16" y="20"/>
                    </a:lnTo>
                    <a:lnTo>
                      <a:pt x="19" y="20"/>
                    </a:lnTo>
                    <a:lnTo>
                      <a:pt x="21" y="16"/>
                    </a:lnTo>
                    <a:lnTo>
                      <a:pt x="23" y="16"/>
                    </a:lnTo>
                    <a:lnTo>
                      <a:pt x="25" y="21"/>
                    </a:lnTo>
                    <a:lnTo>
                      <a:pt x="23" y="25"/>
                    </a:lnTo>
                    <a:lnTo>
                      <a:pt x="21" y="29"/>
                    </a:lnTo>
                    <a:lnTo>
                      <a:pt x="16" y="23"/>
                    </a:lnTo>
                    <a:lnTo>
                      <a:pt x="7" y="27"/>
                    </a:lnTo>
                    <a:lnTo>
                      <a:pt x="5" y="25"/>
                    </a:lnTo>
                    <a:lnTo>
                      <a:pt x="1" y="25"/>
                    </a:lnTo>
                    <a:lnTo>
                      <a:pt x="1" y="9"/>
                    </a:lnTo>
                    <a:lnTo>
                      <a:pt x="0" y="7"/>
                    </a:lnTo>
                    <a:lnTo>
                      <a:pt x="1" y="4"/>
                    </a:lnTo>
                    <a:lnTo>
                      <a:pt x="7" y="2"/>
                    </a:lnTo>
                    <a:lnTo>
                      <a:pt x="8" y="5"/>
                    </a:lnTo>
                    <a:lnTo>
                      <a:pt x="12" y="4"/>
                    </a:lnTo>
                    <a:lnTo>
                      <a:pt x="12" y="0"/>
                    </a:lnTo>
                    <a:lnTo>
                      <a:pt x="14" y="0"/>
                    </a:lnTo>
                    <a:lnTo>
                      <a:pt x="16"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1" name="Freeform 1978">
                <a:extLst>
                  <a:ext uri="{FF2B5EF4-FFF2-40B4-BE49-F238E27FC236}">
                    <a16:creationId xmlns:a16="http://schemas.microsoft.com/office/drawing/2014/main" id="{617DD2FA-CA82-3A4A-B678-D5BE02C33AFE}"/>
                  </a:ext>
                </a:extLst>
              </p:cNvPr>
              <p:cNvSpPr>
                <a:spLocks/>
              </p:cNvSpPr>
              <p:nvPr/>
            </p:nvSpPr>
            <p:spPr bwMode="auto">
              <a:xfrm>
                <a:off x="2344" y="895"/>
                <a:ext cx="29" cy="20"/>
              </a:xfrm>
              <a:custGeom>
                <a:avLst/>
                <a:gdLst>
                  <a:gd name="T0" fmla="*/ 4 w 29"/>
                  <a:gd name="T1" fmla="*/ 4 h 20"/>
                  <a:gd name="T2" fmla="*/ 0 w 29"/>
                  <a:gd name="T3" fmla="*/ 9 h 20"/>
                  <a:gd name="T4" fmla="*/ 0 w 29"/>
                  <a:gd name="T5" fmla="*/ 14 h 20"/>
                  <a:gd name="T6" fmla="*/ 2 w 29"/>
                  <a:gd name="T7" fmla="*/ 16 h 20"/>
                  <a:gd name="T8" fmla="*/ 9 w 29"/>
                  <a:gd name="T9" fmla="*/ 18 h 20"/>
                  <a:gd name="T10" fmla="*/ 13 w 29"/>
                  <a:gd name="T11" fmla="*/ 20 h 20"/>
                  <a:gd name="T12" fmla="*/ 27 w 29"/>
                  <a:gd name="T13" fmla="*/ 16 h 20"/>
                  <a:gd name="T14" fmla="*/ 29 w 29"/>
                  <a:gd name="T15" fmla="*/ 12 h 20"/>
                  <a:gd name="T16" fmla="*/ 25 w 29"/>
                  <a:gd name="T17" fmla="*/ 11 h 20"/>
                  <a:gd name="T18" fmla="*/ 25 w 29"/>
                  <a:gd name="T19" fmla="*/ 5 h 20"/>
                  <a:gd name="T20" fmla="*/ 24 w 29"/>
                  <a:gd name="T21" fmla="*/ 2 h 20"/>
                  <a:gd name="T22" fmla="*/ 11 w 29"/>
                  <a:gd name="T23" fmla="*/ 0 h 20"/>
                  <a:gd name="T24" fmla="*/ 7 w 29"/>
                  <a:gd name="T25" fmla="*/ 0 h 20"/>
                  <a:gd name="T26" fmla="*/ 4 w 29"/>
                  <a:gd name="T2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0">
                    <a:moveTo>
                      <a:pt x="4" y="4"/>
                    </a:moveTo>
                    <a:lnTo>
                      <a:pt x="0" y="9"/>
                    </a:lnTo>
                    <a:lnTo>
                      <a:pt x="0" y="14"/>
                    </a:lnTo>
                    <a:lnTo>
                      <a:pt x="2" y="16"/>
                    </a:lnTo>
                    <a:lnTo>
                      <a:pt x="9" y="18"/>
                    </a:lnTo>
                    <a:lnTo>
                      <a:pt x="13" y="20"/>
                    </a:lnTo>
                    <a:lnTo>
                      <a:pt x="27" y="16"/>
                    </a:lnTo>
                    <a:lnTo>
                      <a:pt x="29" y="12"/>
                    </a:lnTo>
                    <a:lnTo>
                      <a:pt x="25" y="11"/>
                    </a:lnTo>
                    <a:lnTo>
                      <a:pt x="25" y="5"/>
                    </a:lnTo>
                    <a:lnTo>
                      <a:pt x="24" y="2"/>
                    </a:lnTo>
                    <a:lnTo>
                      <a:pt x="11" y="0"/>
                    </a:lnTo>
                    <a:lnTo>
                      <a:pt x="7" y="0"/>
                    </a:lnTo>
                    <a:lnTo>
                      <a:pt x="4"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2" name="Freeform 1979">
                <a:extLst>
                  <a:ext uri="{FF2B5EF4-FFF2-40B4-BE49-F238E27FC236}">
                    <a16:creationId xmlns:a16="http://schemas.microsoft.com/office/drawing/2014/main" id="{922686EB-8757-6140-8B24-FCCED345866A}"/>
                  </a:ext>
                </a:extLst>
              </p:cNvPr>
              <p:cNvSpPr>
                <a:spLocks/>
              </p:cNvSpPr>
              <p:nvPr/>
            </p:nvSpPr>
            <p:spPr bwMode="auto">
              <a:xfrm>
                <a:off x="2344" y="895"/>
                <a:ext cx="29" cy="20"/>
              </a:xfrm>
              <a:custGeom>
                <a:avLst/>
                <a:gdLst>
                  <a:gd name="T0" fmla="*/ 4 w 29"/>
                  <a:gd name="T1" fmla="*/ 4 h 20"/>
                  <a:gd name="T2" fmla="*/ 0 w 29"/>
                  <a:gd name="T3" fmla="*/ 9 h 20"/>
                  <a:gd name="T4" fmla="*/ 0 w 29"/>
                  <a:gd name="T5" fmla="*/ 14 h 20"/>
                  <a:gd name="T6" fmla="*/ 2 w 29"/>
                  <a:gd name="T7" fmla="*/ 16 h 20"/>
                  <a:gd name="T8" fmla="*/ 9 w 29"/>
                  <a:gd name="T9" fmla="*/ 18 h 20"/>
                  <a:gd name="T10" fmla="*/ 13 w 29"/>
                  <a:gd name="T11" fmla="*/ 20 h 20"/>
                  <a:gd name="T12" fmla="*/ 27 w 29"/>
                  <a:gd name="T13" fmla="*/ 16 h 20"/>
                  <a:gd name="T14" fmla="*/ 29 w 29"/>
                  <a:gd name="T15" fmla="*/ 12 h 20"/>
                  <a:gd name="T16" fmla="*/ 25 w 29"/>
                  <a:gd name="T17" fmla="*/ 11 h 20"/>
                  <a:gd name="T18" fmla="*/ 25 w 29"/>
                  <a:gd name="T19" fmla="*/ 5 h 20"/>
                  <a:gd name="T20" fmla="*/ 24 w 29"/>
                  <a:gd name="T21" fmla="*/ 2 h 20"/>
                  <a:gd name="T22" fmla="*/ 11 w 29"/>
                  <a:gd name="T23" fmla="*/ 0 h 20"/>
                  <a:gd name="T24" fmla="*/ 7 w 29"/>
                  <a:gd name="T25" fmla="*/ 0 h 20"/>
                  <a:gd name="T26" fmla="*/ 4 w 29"/>
                  <a:gd name="T2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0">
                    <a:moveTo>
                      <a:pt x="4" y="4"/>
                    </a:moveTo>
                    <a:lnTo>
                      <a:pt x="0" y="9"/>
                    </a:lnTo>
                    <a:lnTo>
                      <a:pt x="0" y="14"/>
                    </a:lnTo>
                    <a:lnTo>
                      <a:pt x="2" y="16"/>
                    </a:lnTo>
                    <a:lnTo>
                      <a:pt x="9" y="18"/>
                    </a:lnTo>
                    <a:lnTo>
                      <a:pt x="13" y="20"/>
                    </a:lnTo>
                    <a:lnTo>
                      <a:pt x="27" y="16"/>
                    </a:lnTo>
                    <a:lnTo>
                      <a:pt x="29" y="12"/>
                    </a:lnTo>
                    <a:lnTo>
                      <a:pt x="25" y="11"/>
                    </a:lnTo>
                    <a:lnTo>
                      <a:pt x="25" y="5"/>
                    </a:lnTo>
                    <a:lnTo>
                      <a:pt x="24" y="2"/>
                    </a:lnTo>
                    <a:lnTo>
                      <a:pt x="11" y="0"/>
                    </a:lnTo>
                    <a:lnTo>
                      <a:pt x="7" y="0"/>
                    </a:lnTo>
                    <a:lnTo>
                      <a:pt x="4"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3" name="Freeform 1980">
                <a:extLst>
                  <a:ext uri="{FF2B5EF4-FFF2-40B4-BE49-F238E27FC236}">
                    <a16:creationId xmlns:a16="http://schemas.microsoft.com/office/drawing/2014/main" id="{76461606-716E-3A4C-8BD7-7F23EE855006}"/>
                  </a:ext>
                </a:extLst>
              </p:cNvPr>
              <p:cNvSpPr>
                <a:spLocks/>
              </p:cNvSpPr>
              <p:nvPr/>
            </p:nvSpPr>
            <p:spPr bwMode="auto">
              <a:xfrm>
                <a:off x="2285" y="954"/>
                <a:ext cx="43" cy="21"/>
              </a:xfrm>
              <a:custGeom>
                <a:avLst/>
                <a:gdLst>
                  <a:gd name="T0" fmla="*/ 0 w 43"/>
                  <a:gd name="T1" fmla="*/ 11 h 21"/>
                  <a:gd name="T2" fmla="*/ 0 w 43"/>
                  <a:gd name="T3" fmla="*/ 16 h 21"/>
                  <a:gd name="T4" fmla="*/ 22 w 43"/>
                  <a:gd name="T5" fmla="*/ 21 h 21"/>
                  <a:gd name="T6" fmla="*/ 25 w 43"/>
                  <a:gd name="T7" fmla="*/ 21 h 21"/>
                  <a:gd name="T8" fmla="*/ 29 w 43"/>
                  <a:gd name="T9" fmla="*/ 20 h 21"/>
                  <a:gd name="T10" fmla="*/ 40 w 43"/>
                  <a:gd name="T11" fmla="*/ 18 h 21"/>
                  <a:gd name="T12" fmla="*/ 43 w 43"/>
                  <a:gd name="T13" fmla="*/ 16 h 21"/>
                  <a:gd name="T14" fmla="*/ 43 w 43"/>
                  <a:gd name="T15" fmla="*/ 14 h 21"/>
                  <a:gd name="T16" fmla="*/ 13 w 43"/>
                  <a:gd name="T17" fmla="*/ 7 h 21"/>
                  <a:gd name="T18" fmla="*/ 22 w 43"/>
                  <a:gd name="T19" fmla="*/ 5 h 21"/>
                  <a:gd name="T20" fmla="*/ 29 w 43"/>
                  <a:gd name="T21" fmla="*/ 11 h 21"/>
                  <a:gd name="T22" fmla="*/ 38 w 43"/>
                  <a:gd name="T23" fmla="*/ 11 h 21"/>
                  <a:gd name="T24" fmla="*/ 38 w 43"/>
                  <a:gd name="T25" fmla="*/ 9 h 21"/>
                  <a:gd name="T26" fmla="*/ 24 w 43"/>
                  <a:gd name="T27" fmla="*/ 2 h 21"/>
                  <a:gd name="T28" fmla="*/ 9 w 43"/>
                  <a:gd name="T29" fmla="*/ 0 h 21"/>
                  <a:gd name="T30" fmla="*/ 0 w 43"/>
                  <a:gd name="T31"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1">
                    <a:moveTo>
                      <a:pt x="0" y="11"/>
                    </a:moveTo>
                    <a:lnTo>
                      <a:pt x="0" y="16"/>
                    </a:lnTo>
                    <a:lnTo>
                      <a:pt x="22" y="21"/>
                    </a:lnTo>
                    <a:lnTo>
                      <a:pt x="25" y="21"/>
                    </a:lnTo>
                    <a:lnTo>
                      <a:pt x="29" y="20"/>
                    </a:lnTo>
                    <a:lnTo>
                      <a:pt x="40" y="18"/>
                    </a:lnTo>
                    <a:lnTo>
                      <a:pt x="43" y="16"/>
                    </a:lnTo>
                    <a:lnTo>
                      <a:pt x="43" y="14"/>
                    </a:lnTo>
                    <a:lnTo>
                      <a:pt x="13" y="7"/>
                    </a:lnTo>
                    <a:lnTo>
                      <a:pt x="22" y="5"/>
                    </a:lnTo>
                    <a:lnTo>
                      <a:pt x="29" y="11"/>
                    </a:lnTo>
                    <a:lnTo>
                      <a:pt x="38" y="11"/>
                    </a:lnTo>
                    <a:lnTo>
                      <a:pt x="38" y="9"/>
                    </a:lnTo>
                    <a:lnTo>
                      <a:pt x="24" y="2"/>
                    </a:lnTo>
                    <a:lnTo>
                      <a:pt x="9" y="0"/>
                    </a:lnTo>
                    <a:lnTo>
                      <a:pt x="0"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4" name="Freeform 1981">
                <a:extLst>
                  <a:ext uri="{FF2B5EF4-FFF2-40B4-BE49-F238E27FC236}">
                    <a16:creationId xmlns:a16="http://schemas.microsoft.com/office/drawing/2014/main" id="{55698DB6-D2B6-8E41-92C9-3B6F5F9D7C40}"/>
                  </a:ext>
                </a:extLst>
              </p:cNvPr>
              <p:cNvSpPr>
                <a:spLocks/>
              </p:cNvSpPr>
              <p:nvPr/>
            </p:nvSpPr>
            <p:spPr bwMode="auto">
              <a:xfrm>
                <a:off x="2285" y="954"/>
                <a:ext cx="43" cy="21"/>
              </a:xfrm>
              <a:custGeom>
                <a:avLst/>
                <a:gdLst>
                  <a:gd name="T0" fmla="*/ 0 w 43"/>
                  <a:gd name="T1" fmla="*/ 11 h 21"/>
                  <a:gd name="T2" fmla="*/ 0 w 43"/>
                  <a:gd name="T3" fmla="*/ 16 h 21"/>
                  <a:gd name="T4" fmla="*/ 22 w 43"/>
                  <a:gd name="T5" fmla="*/ 21 h 21"/>
                  <a:gd name="T6" fmla="*/ 25 w 43"/>
                  <a:gd name="T7" fmla="*/ 21 h 21"/>
                  <a:gd name="T8" fmla="*/ 29 w 43"/>
                  <a:gd name="T9" fmla="*/ 20 h 21"/>
                  <a:gd name="T10" fmla="*/ 40 w 43"/>
                  <a:gd name="T11" fmla="*/ 18 h 21"/>
                  <a:gd name="T12" fmla="*/ 43 w 43"/>
                  <a:gd name="T13" fmla="*/ 16 h 21"/>
                  <a:gd name="T14" fmla="*/ 43 w 43"/>
                  <a:gd name="T15" fmla="*/ 14 h 21"/>
                  <a:gd name="T16" fmla="*/ 13 w 43"/>
                  <a:gd name="T17" fmla="*/ 7 h 21"/>
                  <a:gd name="T18" fmla="*/ 22 w 43"/>
                  <a:gd name="T19" fmla="*/ 5 h 21"/>
                  <a:gd name="T20" fmla="*/ 29 w 43"/>
                  <a:gd name="T21" fmla="*/ 11 h 21"/>
                  <a:gd name="T22" fmla="*/ 38 w 43"/>
                  <a:gd name="T23" fmla="*/ 11 h 21"/>
                  <a:gd name="T24" fmla="*/ 38 w 43"/>
                  <a:gd name="T25" fmla="*/ 9 h 21"/>
                  <a:gd name="T26" fmla="*/ 24 w 43"/>
                  <a:gd name="T27" fmla="*/ 2 h 21"/>
                  <a:gd name="T28" fmla="*/ 9 w 43"/>
                  <a:gd name="T29" fmla="*/ 0 h 21"/>
                  <a:gd name="T30" fmla="*/ 0 w 43"/>
                  <a:gd name="T31"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1">
                    <a:moveTo>
                      <a:pt x="0" y="11"/>
                    </a:moveTo>
                    <a:lnTo>
                      <a:pt x="0" y="16"/>
                    </a:lnTo>
                    <a:lnTo>
                      <a:pt x="22" y="21"/>
                    </a:lnTo>
                    <a:lnTo>
                      <a:pt x="25" y="21"/>
                    </a:lnTo>
                    <a:lnTo>
                      <a:pt x="29" y="20"/>
                    </a:lnTo>
                    <a:lnTo>
                      <a:pt x="40" y="18"/>
                    </a:lnTo>
                    <a:lnTo>
                      <a:pt x="43" y="16"/>
                    </a:lnTo>
                    <a:lnTo>
                      <a:pt x="43" y="14"/>
                    </a:lnTo>
                    <a:lnTo>
                      <a:pt x="13" y="7"/>
                    </a:lnTo>
                    <a:lnTo>
                      <a:pt x="22" y="5"/>
                    </a:lnTo>
                    <a:lnTo>
                      <a:pt x="29" y="11"/>
                    </a:lnTo>
                    <a:lnTo>
                      <a:pt x="38" y="11"/>
                    </a:lnTo>
                    <a:lnTo>
                      <a:pt x="38" y="9"/>
                    </a:lnTo>
                    <a:lnTo>
                      <a:pt x="24" y="2"/>
                    </a:lnTo>
                    <a:lnTo>
                      <a:pt x="9" y="0"/>
                    </a:lnTo>
                    <a:lnTo>
                      <a:pt x="0"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5" name="Freeform 1982">
                <a:extLst>
                  <a:ext uri="{FF2B5EF4-FFF2-40B4-BE49-F238E27FC236}">
                    <a16:creationId xmlns:a16="http://schemas.microsoft.com/office/drawing/2014/main" id="{F1DF9EB3-C388-4249-8E5E-2D5256AE7159}"/>
                  </a:ext>
                </a:extLst>
              </p:cNvPr>
              <p:cNvSpPr>
                <a:spLocks/>
              </p:cNvSpPr>
              <p:nvPr/>
            </p:nvSpPr>
            <p:spPr bwMode="auto">
              <a:xfrm>
                <a:off x="2302" y="974"/>
                <a:ext cx="42" cy="19"/>
              </a:xfrm>
              <a:custGeom>
                <a:avLst/>
                <a:gdLst>
                  <a:gd name="T0" fmla="*/ 42 w 42"/>
                  <a:gd name="T1" fmla="*/ 8 h 19"/>
                  <a:gd name="T2" fmla="*/ 39 w 42"/>
                  <a:gd name="T3" fmla="*/ 12 h 19"/>
                  <a:gd name="T4" fmla="*/ 39 w 42"/>
                  <a:gd name="T5" fmla="*/ 14 h 19"/>
                  <a:gd name="T6" fmla="*/ 42 w 42"/>
                  <a:gd name="T7" fmla="*/ 17 h 19"/>
                  <a:gd name="T8" fmla="*/ 39 w 42"/>
                  <a:gd name="T9" fmla="*/ 19 h 19"/>
                  <a:gd name="T10" fmla="*/ 32 w 42"/>
                  <a:gd name="T11" fmla="*/ 17 h 19"/>
                  <a:gd name="T12" fmla="*/ 32 w 42"/>
                  <a:gd name="T13" fmla="*/ 16 h 19"/>
                  <a:gd name="T14" fmla="*/ 26 w 42"/>
                  <a:gd name="T15" fmla="*/ 10 h 19"/>
                  <a:gd name="T16" fmla="*/ 1 w 42"/>
                  <a:gd name="T17" fmla="*/ 7 h 19"/>
                  <a:gd name="T18" fmla="*/ 0 w 42"/>
                  <a:gd name="T19" fmla="*/ 5 h 19"/>
                  <a:gd name="T20" fmla="*/ 21 w 42"/>
                  <a:gd name="T21" fmla="*/ 0 h 19"/>
                  <a:gd name="T22" fmla="*/ 24 w 42"/>
                  <a:gd name="T23" fmla="*/ 1 h 19"/>
                  <a:gd name="T24" fmla="*/ 28 w 42"/>
                  <a:gd name="T25" fmla="*/ 1 h 19"/>
                  <a:gd name="T26" fmla="*/ 32 w 42"/>
                  <a:gd name="T27" fmla="*/ 3 h 19"/>
                  <a:gd name="T28" fmla="*/ 35 w 42"/>
                  <a:gd name="T29" fmla="*/ 3 h 19"/>
                  <a:gd name="T30" fmla="*/ 42 w 42"/>
                  <a:gd name="T31" fmla="*/ 7 h 19"/>
                  <a:gd name="T32" fmla="*/ 42 w 42"/>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9">
                    <a:moveTo>
                      <a:pt x="42" y="8"/>
                    </a:moveTo>
                    <a:lnTo>
                      <a:pt x="39" y="12"/>
                    </a:lnTo>
                    <a:lnTo>
                      <a:pt x="39" y="14"/>
                    </a:lnTo>
                    <a:lnTo>
                      <a:pt x="42" y="17"/>
                    </a:lnTo>
                    <a:lnTo>
                      <a:pt x="39" y="19"/>
                    </a:lnTo>
                    <a:lnTo>
                      <a:pt x="32" y="17"/>
                    </a:lnTo>
                    <a:lnTo>
                      <a:pt x="32" y="16"/>
                    </a:lnTo>
                    <a:lnTo>
                      <a:pt x="26" y="10"/>
                    </a:lnTo>
                    <a:lnTo>
                      <a:pt x="1" y="7"/>
                    </a:lnTo>
                    <a:lnTo>
                      <a:pt x="0" y="5"/>
                    </a:lnTo>
                    <a:lnTo>
                      <a:pt x="21" y="0"/>
                    </a:lnTo>
                    <a:lnTo>
                      <a:pt x="24" y="1"/>
                    </a:lnTo>
                    <a:lnTo>
                      <a:pt x="28" y="1"/>
                    </a:lnTo>
                    <a:lnTo>
                      <a:pt x="32" y="3"/>
                    </a:lnTo>
                    <a:lnTo>
                      <a:pt x="35" y="3"/>
                    </a:lnTo>
                    <a:lnTo>
                      <a:pt x="42" y="7"/>
                    </a:lnTo>
                    <a:lnTo>
                      <a:pt x="42" y="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6" name="Freeform 1983">
                <a:extLst>
                  <a:ext uri="{FF2B5EF4-FFF2-40B4-BE49-F238E27FC236}">
                    <a16:creationId xmlns:a16="http://schemas.microsoft.com/office/drawing/2014/main" id="{C1A5486F-2E3B-D047-BABD-4E5D6C5D7EDB}"/>
                  </a:ext>
                </a:extLst>
              </p:cNvPr>
              <p:cNvSpPr>
                <a:spLocks/>
              </p:cNvSpPr>
              <p:nvPr/>
            </p:nvSpPr>
            <p:spPr bwMode="auto">
              <a:xfrm>
                <a:off x="2302" y="974"/>
                <a:ext cx="42" cy="19"/>
              </a:xfrm>
              <a:custGeom>
                <a:avLst/>
                <a:gdLst>
                  <a:gd name="T0" fmla="*/ 42 w 42"/>
                  <a:gd name="T1" fmla="*/ 8 h 19"/>
                  <a:gd name="T2" fmla="*/ 39 w 42"/>
                  <a:gd name="T3" fmla="*/ 12 h 19"/>
                  <a:gd name="T4" fmla="*/ 39 w 42"/>
                  <a:gd name="T5" fmla="*/ 14 h 19"/>
                  <a:gd name="T6" fmla="*/ 42 w 42"/>
                  <a:gd name="T7" fmla="*/ 17 h 19"/>
                  <a:gd name="T8" fmla="*/ 39 w 42"/>
                  <a:gd name="T9" fmla="*/ 19 h 19"/>
                  <a:gd name="T10" fmla="*/ 32 w 42"/>
                  <a:gd name="T11" fmla="*/ 17 h 19"/>
                  <a:gd name="T12" fmla="*/ 32 w 42"/>
                  <a:gd name="T13" fmla="*/ 16 h 19"/>
                  <a:gd name="T14" fmla="*/ 26 w 42"/>
                  <a:gd name="T15" fmla="*/ 10 h 19"/>
                  <a:gd name="T16" fmla="*/ 1 w 42"/>
                  <a:gd name="T17" fmla="*/ 7 h 19"/>
                  <a:gd name="T18" fmla="*/ 0 w 42"/>
                  <a:gd name="T19" fmla="*/ 5 h 19"/>
                  <a:gd name="T20" fmla="*/ 21 w 42"/>
                  <a:gd name="T21" fmla="*/ 0 h 19"/>
                  <a:gd name="T22" fmla="*/ 24 w 42"/>
                  <a:gd name="T23" fmla="*/ 1 h 19"/>
                  <a:gd name="T24" fmla="*/ 28 w 42"/>
                  <a:gd name="T25" fmla="*/ 1 h 19"/>
                  <a:gd name="T26" fmla="*/ 32 w 42"/>
                  <a:gd name="T27" fmla="*/ 3 h 19"/>
                  <a:gd name="T28" fmla="*/ 35 w 42"/>
                  <a:gd name="T29" fmla="*/ 3 h 19"/>
                  <a:gd name="T30" fmla="*/ 42 w 42"/>
                  <a:gd name="T31" fmla="*/ 7 h 19"/>
                  <a:gd name="T32" fmla="*/ 42 w 42"/>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9">
                    <a:moveTo>
                      <a:pt x="42" y="8"/>
                    </a:moveTo>
                    <a:lnTo>
                      <a:pt x="39" y="12"/>
                    </a:lnTo>
                    <a:lnTo>
                      <a:pt x="39" y="14"/>
                    </a:lnTo>
                    <a:lnTo>
                      <a:pt x="42" y="17"/>
                    </a:lnTo>
                    <a:lnTo>
                      <a:pt x="39" y="19"/>
                    </a:lnTo>
                    <a:lnTo>
                      <a:pt x="32" y="17"/>
                    </a:lnTo>
                    <a:lnTo>
                      <a:pt x="32" y="16"/>
                    </a:lnTo>
                    <a:lnTo>
                      <a:pt x="26" y="10"/>
                    </a:lnTo>
                    <a:lnTo>
                      <a:pt x="1" y="7"/>
                    </a:lnTo>
                    <a:lnTo>
                      <a:pt x="0" y="5"/>
                    </a:lnTo>
                    <a:lnTo>
                      <a:pt x="21" y="0"/>
                    </a:lnTo>
                    <a:lnTo>
                      <a:pt x="24" y="1"/>
                    </a:lnTo>
                    <a:lnTo>
                      <a:pt x="28" y="1"/>
                    </a:lnTo>
                    <a:lnTo>
                      <a:pt x="32" y="3"/>
                    </a:lnTo>
                    <a:lnTo>
                      <a:pt x="35" y="3"/>
                    </a:lnTo>
                    <a:lnTo>
                      <a:pt x="42" y="7"/>
                    </a:lnTo>
                    <a:lnTo>
                      <a:pt x="42" y="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7" name="Freeform 1984">
                <a:extLst>
                  <a:ext uri="{FF2B5EF4-FFF2-40B4-BE49-F238E27FC236}">
                    <a16:creationId xmlns:a16="http://schemas.microsoft.com/office/drawing/2014/main" id="{F2316C8F-7838-284A-884E-47FDB0FAABDD}"/>
                  </a:ext>
                </a:extLst>
              </p:cNvPr>
              <p:cNvSpPr>
                <a:spLocks/>
              </p:cNvSpPr>
              <p:nvPr/>
            </p:nvSpPr>
            <p:spPr bwMode="auto">
              <a:xfrm>
                <a:off x="2303" y="982"/>
                <a:ext cx="41" cy="42"/>
              </a:xfrm>
              <a:custGeom>
                <a:avLst/>
                <a:gdLst>
                  <a:gd name="T0" fmla="*/ 25 w 41"/>
                  <a:gd name="T1" fmla="*/ 9 h 42"/>
                  <a:gd name="T2" fmla="*/ 29 w 41"/>
                  <a:gd name="T3" fmla="*/ 15 h 42"/>
                  <a:gd name="T4" fmla="*/ 34 w 41"/>
                  <a:gd name="T5" fmla="*/ 17 h 42"/>
                  <a:gd name="T6" fmla="*/ 38 w 41"/>
                  <a:gd name="T7" fmla="*/ 22 h 42"/>
                  <a:gd name="T8" fmla="*/ 40 w 41"/>
                  <a:gd name="T9" fmla="*/ 20 h 42"/>
                  <a:gd name="T10" fmla="*/ 41 w 41"/>
                  <a:gd name="T11" fmla="*/ 27 h 42"/>
                  <a:gd name="T12" fmla="*/ 38 w 41"/>
                  <a:gd name="T13" fmla="*/ 27 h 42"/>
                  <a:gd name="T14" fmla="*/ 36 w 41"/>
                  <a:gd name="T15" fmla="*/ 25 h 42"/>
                  <a:gd name="T16" fmla="*/ 31 w 41"/>
                  <a:gd name="T17" fmla="*/ 25 h 42"/>
                  <a:gd name="T18" fmla="*/ 29 w 41"/>
                  <a:gd name="T19" fmla="*/ 27 h 42"/>
                  <a:gd name="T20" fmla="*/ 32 w 41"/>
                  <a:gd name="T21" fmla="*/ 31 h 42"/>
                  <a:gd name="T22" fmla="*/ 34 w 41"/>
                  <a:gd name="T23" fmla="*/ 34 h 42"/>
                  <a:gd name="T24" fmla="*/ 38 w 41"/>
                  <a:gd name="T25" fmla="*/ 34 h 42"/>
                  <a:gd name="T26" fmla="*/ 38 w 41"/>
                  <a:gd name="T27" fmla="*/ 42 h 42"/>
                  <a:gd name="T28" fmla="*/ 36 w 41"/>
                  <a:gd name="T29" fmla="*/ 42 h 42"/>
                  <a:gd name="T30" fmla="*/ 32 w 41"/>
                  <a:gd name="T31" fmla="*/ 40 h 42"/>
                  <a:gd name="T32" fmla="*/ 32 w 41"/>
                  <a:gd name="T33" fmla="*/ 36 h 42"/>
                  <a:gd name="T34" fmla="*/ 29 w 41"/>
                  <a:gd name="T35" fmla="*/ 38 h 42"/>
                  <a:gd name="T36" fmla="*/ 22 w 41"/>
                  <a:gd name="T37" fmla="*/ 31 h 42"/>
                  <a:gd name="T38" fmla="*/ 9 w 41"/>
                  <a:gd name="T39" fmla="*/ 24 h 42"/>
                  <a:gd name="T40" fmla="*/ 7 w 41"/>
                  <a:gd name="T41" fmla="*/ 18 h 42"/>
                  <a:gd name="T42" fmla="*/ 4 w 41"/>
                  <a:gd name="T43" fmla="*/ 17 h 42"/>
                  <a:gd name="T44" fmla="*/ 2 w 41"/>
                  <a:gd name="T45" fmla="*/ 13 h 42"/>
                  <a:gd name="T46" fmla="*/ 2 w 41"/>
                  <a:gd name="T47" fmla="*/ 11 h 42"/>
                  <a:gd name="T48" fmla="*/ 0 w 41"/>
                  <a:gd name="T49" fmla="*/ 4 h 42"/>
                  <a:gd name="T50" fmla="*/ 0 w 41"/>
                  <a:gd name="T51" fmla="*/ 4 h 42"/>
                  <a:gd name="T52" fmla="*/ 4 w 41"/>
                  <a:gd name="T53" fmla="*/ 0 h 42"/>
                  <a:gd name="T54" fmla="*/ 15 w 41"/>
                  <a:gd name="T55" fmla="*/ 4 h 42"/>
                  <a:gd name="T56" fmla="*/ 16 w 41"/>
                  <a:gd name="T57" fmla="*/ 2 h 42"/>
                  <a:gd name="T58" fmla="*/ 22 w 41"/>
                  <a:gd name="T59" fmla="*/ 6 h 42"/>
                  <a:gd name="T60" fmla="*/ 25 w 41"/>
                  <a:gd name="T61"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42">
                    <a:moveTo>
                      <a:pt x="25" y="9"/>
                    </a:moveTo>
                    <a:lnTo>
                      <a:pt x="29" y="15"/>
                    </a:lnTo>
                    <a:lnTo>
                      <a:pt x="34" y="17"/>
                    </a:lnTo>
                    <a:lnTo>
                      <a:pt x="38" y="22"/>
                    </a:lnTo>
                    <a:lnTo>
                      <a:pt x="40" y="20"/>
                    </a:lnTo>
                    <a:lnTo>
                      <a:pt x="41" y="27"/>
                    </a:lnTo>
                    <a:lnTo>
                      <a:pt x="38" y="27"/>
                    </a:lnTo>
                    <a:lnTo>
                      <a:pt x="36" y="25"/>
                    </a:lnTo>
                    <a:lnTo>
                      <a:pt x="31" y="25"/>
                    </a:lnTo>
                    <a:lnTo>
                      <a:pt x="29" y="27"/>
                    </a:lnTo>
                    <a:lnTo>
                      <a:pt x="32" y="31"/>
                    </a:lnTo>
                    <a:lnTo>
                      <a:pt x="34" y="34"/>
                    </a:lnTo>
                    <a:lnTo>
                      <a:pt x="38" y="34"/>
                    </a:lnTo>
                    <a:lnTo>
                      <a:pt x="38" y="42"/>
                    </a:lnTo>
                    <a:lnTo>
                      <a:pt x="36" y="42"/>
                    </a:lnTo>
                    <a:lnTo>
                      <a:pt x="32" y="40"/>
                    </a:lnTo>
                    <a:lnTo>
                      <a:pt x="32" y="36"/>
                    </a:lnTo>
                    <a:lnTo>
                      <a:pt x="29" y="38"/>
                    </a:lnTo>
                    <a:lnTo>
                      <a:pt x="22" y="31"/>
                    </a:lnTo>
                    <a:lnTo>
                      <a:pt x="9" y="24"/>
                    </a:lnTo>
                    <a:lnTo>
                      <a:pt x="7" y="18"/>
                    </a:lnTo>
                    <a:lnTo>
                      <a:pt x="4" y="17"/>
                    </a:lnTo>
                    <a:lnTo>
                      <a:pt x="2" y="13"/>
                    </a:lnTo>
                    <a:lnTo>
                      <a:pt x="2" y="11"/>
                    </a:lnTo>
                    <a:lnTo>
                      <a:pt x="0" y="4"/>
                    </a:lnTo>
                    <a:lnTo>
                      <a:pt x="0" y="4"/>
                    </a:lnTo>
                    <a:lnTo>
                      <a:pt x="4" y="0"/>
                    </a:lnTo>
                    <a:lnTo>
                      <a:pt x="15" y="4"/>
                    </a:lnTo>
                    <a:lnTo>
                      <a:pt x="16" y="2"/>
                    </a:lnTo>
                    <a:lnTo>
                      <a:pt x="22" y="6"/>
                    </a:lnTo>
                    <a:lnTo>
                      <a:pt x="25"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8" name="Freeform 1985">
                <a:extLst>
                  <a:ext uri="{FF2B5EF4-FFF2-40B4-BE49-F238E27FC236}">
                    <a16:creationId xmlns:a16="http://schemas.microsoft.com/office/drawing/2014/main" id="{D359123B-DE22-F542-AD77-27DA3A124621}"/>
                  </a:ext>
                </a:extLst>
              </p:cNvPr>
              <p:cNvSpPr>
                <a:spLocks/>
              </p:cNvSpPr>
              <p:nvPr/>
            </p:nvSpPr>
            <p:spPr bwMode="auto">
              <a:xfrm>
                <a:off x="2303" y="982"/>
                <a:ext cx="41" cy="42"/>
              </a:xfrm>
              <a:custGeom>
                <a:avLst/>
                <a:gdLst>
                  <a:gd name="T0" fmla="*/ 25 w 41"/>
                  <a:gd name="T1" fmla="*/ 9 h 42"/>
                  <a:gd name="T2" fmla="*/ 29 w 41"/>
                  <a:gd name="T3" fmla="*/ 15 h 42"/>
                  <a:gd name="T4" fmla="*/ 34 w 41"/>
                  <a:gd name="T5" fmla="*/ 17 h 42"/>
                  <a:gd name="T6" fmla="*/ 38 w 41"/>
                  <a:gd name="T7" fmla="*/ 22 h 42"/>
                  <a:gd name="T8" fmla="*/ 40 w 41"/>
                  <a:gd name="T9" fmla="*/ 20 h 42"/>
                  <a:gd name="T10" fmla="*/ 41 w 41"/>
                  <a:gd name="T11" fmla="*/ 27 h 42"/>
                  <a:gd name="T12" fmla="*/ 38 w 41"/>
                  <a:gd name="T13" fmla="*/ 27 h 42"/>
                  <a:gd name="T14" fmla="*/ 36 w 41"/>
                  <a:gd name="T15" fmla="*/ 25 h 42"/>
                  <a:gd name="T16" fmla="*/ 31 w 41"/>
                  <a:gd name="T17" fmla="*/ 25 h 42"/>
                  <a:gd name="T18" fmla="*/ 29 w 41"/>
                  <a:gd name="T19" fmla="*/ 27 h 42"/>
                  <a:gd name="T20" fmla="*/ 32 w 41"/>
                  <a:gd name="T21" fmla="*/ 31 h 42"/>
                  <a:gd name="T22" fmla="*/ 34 w 41"/>
                  <a:gd name="T23" fmla="*/ 34 h 42"/>
                  <a:gd name="T24" fmla="*/ 38 w 41"/>
                  <a:gd name="T25" fmla="*/ 34 h 42"/>
                  <a:gd name="T26" fmla="*/ 38 w 41"/>
                  <a:gd name="T27" fmla="*/ 42 h 42"/>
                  <a:gd name="T28" fmla="*/ 36 w 41"/>
                  <a:gd name="T29" fmla="*/ 42 h 42"/>
                  <a:gd name="T30" fmla="*/ 32 w 41"/>
                  <a:gd name="T31" fmla="*/ 40 h 42"/>
                  <a:gd name="T32" fmla="*/ 32 w 41"/>
                  <a:gd name="T33" fmla="*/ 36 h 42"/>
                  <a:gd name="T34" fmla="*/ 29 w 41"/>
                  <a:gd name="T35" fmla="*/ 38 h 42"/>
                  <a:gd name="T36" fmla="*/ 22 w 41"/>
                  <a:gd name="T37" fmla="*/ 31 h 42"/>
                  <a:gd name="T38" fmla="*/ 9 w 41"/>
                  <a:gd name="T39" fmla="*/ 24 h 42"/>
                  <a:gd name="T40" fmla="*/ 7 w 41"/>
                  <a:gd name="T41" fmla="*/ 18 h 42"/>
                  <a:gd name="T42" fmla="*/ 4 w 41"/>
                  <a:gd name="T43" fmla="*/ 17 h 42"/>
                  <a:gd name="T44" fmla="*/ 2 w 41"/>
                  <a:gd name="T45" fmla="*/ 13 h 42"/>
                  <a:gd name="T46" fmla="*/ 2 w 41"/>
                  <a:gd name="T47" fmla="*/ 11 h 42"/>
                  <a:gd name="T48" fmla="*/ 0 w 41"/>
                  <a:gd name="T49" fmla="*/ 4 h 42"/>
                  <a:gd name="T50" fmla="*/ 0 w 41"/>
                  <a:gd name="T51" fmla="*/ 4 h 42"/>
                  <a:gd name="T52" fmla="*/ 4 w 41"/>
                  <a:gd name="T53" fmla="*/ 0 h 42"/>
                  <a:gd name="T54" fmla="*/ 15 w 41"/>
                  <a:gd name="T55" fmla="*/ 4 h 42"/>
                  <a:gd name="T56" fmla="*/ 16 w 41"/>
                  <a:gd name="T57" fmla="*/ 2 h 42"/>
                  <a:gd name="T58" fmla="*/ 22 w 41"/>
                  <a:gd name="T59" fmla="*/ 6 h 42"/>
                  <a:gd name="T60" fmla="*/ 25 w 41"/>
                  <a:gd name="T61"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42">
                    <a:moveTo>
                      <a:pt x="25" y="9"/>
                    </a:moveTo>
                    <a:lnTo>
                      <a:pt x="29" y="15"/>
                    </a:lnTo>
                    <a:lnTo>
                      <a:pt x="34" y="17"/>
                    </a:lnTo>
                    <a:lnTo>
                      <a:pt x="38" y="22"/>
                    </a:lnTo>
                    <a:lnTo>
                      <a:pt x="40" y="20"/>
                    </a:lnTo>
                    <a:lnTo>
                      <a:pt x="41" y="27"/>
                    </a:lnTo>
                    <a:lnTo>
                      <a:pt x="38" y="27"/>
                    </a:lnTo>
                    <a:lnTo>
                      <a:pt x="36" y="25"/>
                    </a:lnTo>
                    <a:lnTo>
                      <a:pt x="31" y="25"/>
                    </a:lnTo>
                    <a:lnTo>
                      <a:pt x="29" y="27"/>
                    </a:lnTo>
                    <a:lnTo>
                      <a:pt x="32" y="31"/>
                    </a:lnTo>
                    <a:lnTo>
                      <a:pt x="34" y="34"/>
                    </a:lnTo>
                    <a:lnTo>
                      <a:pt x="38" y="34"/>
                    </a:lnTo>
                    <a:lnTo>
                      <a:pt x="38" y="42"/>
                    </a:lnTo>
                    <a:lnTo>
                      <a:pt x="36" y="42"/>
                    </a:lnTo>
                    <a:lnTo>
                      <a:pt x="32" y="40"/>
                    </a:lnTo>
                    <a:lnTo>
                      <a:pt x="32" y="36"/>
                    </a:lnTo>
                    <a:lnTo>
                      <a:pt x="29" y="38"/>
                    </a:lnTo>
                    <a:lnTo>
                      <a:pt x="22" y="31"/>
                    </a:lnTo>
                    <a:lnTo>
                      <a:pt x="9" y="24"/>
                    </a:lnTo>
                    <a:lnTo>
                      <a:pt x="7" y="18"/>
                    </a:lnTo>
                    <a:lnTo>
                      <a:pt x="4" y="17"/>
                    </a:lnTo>
                    <a:lnTo>
                      <a:pt x="2" y="13"/>
                    </a:lnTo>
                    <a:lnTo>
                      <a:pt x="2" y="11"/>
                    </a:lnTo>
                    <a:lnTo>
                      <a:pt x="0" y="4"/>
                    </a:lnTo>
                    <a:lnTo>
                      <a:pt x="0" y="4"/>
                    </a:lnTo>
                    <a:lnTo>
                      <a:pt x="4" y="0"/>
                    </a:lnTo>
                    <a:lnTo>
                      <a:pt x="15" y="4"/>
                    </a:lnTo>
                    <a:lnTo>
                      <a:pt x="16" y="2"/>
                    </a:lnTo>
                    <a:lnTo>
                      <a:pt x="22" y="6"/>
                    </a:lnTo>
                    <a:lnTo>
                      <a:pt x="25"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49" name="Freeform 1986">
                <a:extLst>
                  <a:ext uri="{FF2B5EF4-FFF2-40B4-BE49-F238E27FC236}">
                    <a16:creationId xmlns:a16="http://schemas.microsoft.com/office/drawing/2014/main" id="{0E7495D1-4B0F-4749-8D33-F117845A1878}"/>
                  </a:ext>
                </a:extLst>
              </p:cNvPr>
              <p:cNvSpPr>
                <a:spLocks/>
              </p:cNvSpPr>
              <p:nvPr/>
            </p:nvSpPr>
            <p:spPr bwMode="auto">
              <a:xfrm>
                <a:off x="2248" y="1077"/>
                <a:ext cx="43" cy="30"/>
              </a:xfrm>
              <a:custGeom>
                <a:avLst/>
                <a:gdLst>
                  <a:gd name="T0" fmla="*/ 41 w 43"/>
                  <a:gd name="T1" fmla="*/ 9 h 30"/>
                  <a:gd name="T2" fmla="*/ 43 w 43"/>
                  <a:gd name="T3" fmla="*/ 20 h 30"/>
                  <a:gd name="T4" fmla="*/ 39 w 43"/>
                  <a:gd name="T5" fmla="*/ 23 h 30"/>
                  <a:gd name="T6" fmla="*/ 36 w 43"/>
                  <a:gd name="T7" fmla="*/ 23 h 30"/>
                  <a:gd name="T8" fmla="*/ 34 w 43"/>
                  <a:gd name="T9" fmla="*/ 23 h 30"/>
                  <a:gd name="T10" fmla="*/ 32 w 43"/>
                  <a:gd name="T11" fmla="*/ 25 h 30"/>
                  <a:gd name="T12" fmla="*/ 27 w 43"/>
                  <a:gd name="T13" fmla="*/ 23 h 30"/>
                  <a:gd name="T14" fmla="*/ 2 w 43"/>
                  <a:gd name="T15" fmla="*/ 30 h 30"/>
                  <a:gd name="T16" fmla="*/ 0 w 43"/>
                  <a:gd name="T17" fmla="*/ 29 h 30"/>
                  <a:gd name="T18" fmla="*/ 0 w 43"/>
                  <a:gd name="T19" fmla="*/ 22 h 30"/>
                  <a:gd name="T20" fmla="*/ 12 w 43"/>
                  <a:gd name="T21" fmla="*/ 13 h 30"/>
                  <a:gd name="T22" fmla="*/ 14 w 43"/>
                  <a:gd name="T23" fmla="*/ 11 h 30"/>
                  <a:gd name="T24" fmla="*/ 25 w 43"/>
                  <a:gd name="T25" fmla="*/ 7 h 30"/>
                  <a:gd name="T26" fmla="*/ 34 w 43"/>
                  <a:gd name="T27" fmla="*/ 0 h 30"/>
                  <a:gd name="T28" fmla="*/ 36 w 43"/>
                  <a:gd name="T29" fmla="*/ 2 h 30"/>
                  <a:gd name="T30" fmla="*/ 41 w 43"/>
                  <a:gd name="T31" fmla="*/ 7 h 30"/>
                  <a:gd name="T32" fmla="*/ 41 w 43"/>
                  <a:gd name="T3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0">
                    <a:moveTo>
                      <a:pt x="41" y="9"/>
                    </a:moveTo>
                    <a:lnTo>
                      <a:pt x="43" y="20"/>
                    </a:lnTo>
                    <a:lnTo>
                      <a:pt x="39" y="23"/>
                    </a:lnTo>
                    <a:lnTo>
                      <a:pt x="36" y="23"/>
                    </a:lnTo>
                    <a:lnTo>
                      <a:pt x="34" y="23"/>
                    </a:lnTo>
                    <a:lnTo>
                      <a:pt x="32" y="25"/>
                    </a:lnTo>
                    <a:lnTo>
                      <a:pt x="27" y="23"/>
                    </a:lnTo>
                    <a:lnTo>
                      <a:pt x="2" y="30"/>
                    </a:lnTo>
                    <a:lnTo>
                      <a:pt x="0" y="29"/>
                    </a:lnTo>
                    <a:lnTo>
                      <a:pt x="0" y="22"/>
                    </a:lnTo>
                    <a:lnTo>
                      <a:pt x="12" y="13"/>
                    </a:lnTo>
                    <a:lnTo>
                      <a:pt x="14" y="11"/>
                    </a:lnTo>
                    <a:lnTo>
                      <a:pt x="25" y="7"/>
                    </a:lnTo>
                    <a:lnTo>
                      <a:pt x="34" y="0"/>
                    </a:lnTo>
                    <a:lnTo>
                      <a:pt x="36" y="2"/>
                    </a:lnTo>
                    <a:lnTo>
                      <a:pt x="41" y="7"/>
                    </a:lnTo>
                    <a:lnTo>
                      <a:pt x="41"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0" name="Freeform 1987">
                <a:extLst>
                  <a:ext uri="{FF2B5EF4-FFF2-40B4-BE49-F238E27FC236}">
                    <a16:creationId xmlns:a16="http://schemas.microsoft.com/office/drawing/2014/main" id="{7A1E3BAC-ED2D-504A-9D61-8013D82BA336}"/>
                  </a:ext>
                </a:extLst>
              </p:cNvPr>
              <p:cNvSpPr>
                <a:spLocks/>
              </p:cNvSpPr>
              <p:nvPr/>
            </p:nvSpPr>
            <p:spPr bwMode="auto">
              <a:xfrm>
                <a:off x="2248" y="1077"/>
                <a:ext cx="43" cy="30"/>
              </a:xfrm>
              <a:custGeom>
                <a:avLst/>
                <a:gdLst>
                  <a:gd name="T0" fmla="*/ 41 w 43"/>
                  <a:gd name="T1" fmla="*/ 9 h 30"/>
                  <a:gd name="T2" fmla="*/ 43 w 43"/>
                  <a:gd name="T3" fmla="*/ 20 h 30"/>
                  <a:gd name="T4" fmla="*/ 39 w 43"/>
                  <a:gd name="T5" fmla="*/ 23 h 30"/>
                  <a:gd name="T6" fmla="*/ 36 w 43"/>
                  <a:gd name="T7" fmla="*/ 23 h 30"/>
                  <a:gd name="T8" fmla="*/ 34 w 43"/>
                  <a:gd name="T9" fmla="*/ 23 h 30"/>
                  <a:gd name="T10" fmla="*/ 32 w 43"/>
                  <a:gd name="T11" fmla="*/ 25 h 30"/>
                  <a:gd name="T12" fmla="*/ 27 w 43"/>
                  <a:gd name="T13" fmla="*/ 23 h 30"/>
                  <a:gd name="T14" fmla="*/ 2 w 43"/>
                  <a:gd name="T15" fmla="*/ 30 h 30"/>
                  <a:gd name="T16" fmla="*/ 0 w 43"/>
                  <a:gd name="T17" fmla="*/ 29 h 30"/>
                  <a:gd name="T18" fmla="*/ 0 w 43"/>
                  <a:gd name="T19" fmla="*/ 22 h 30"/>
                  <a:gd name="T20" fmla="*/ 12 w 43"/>
                  <a:gd name="T21" fmla="*/ 13 h 30"/>
                  <a:gd name="T22" fmla="*/ 14 w 43"/>
                  <a:gd name="T23" fmla="*/ 11 h 30"/>
                  <a:gd name="T24" fmla="*/ 25 w 43"/>
                  <a:gd name="T25" fmla="*/ 7 h 30"/>
                  <a:gd name="T26" fmla="*/ 34 w 43"/>
                  <a:gd name="T27" fmla="*/ 0 h 30"/>
                  <a:gd name="T28" fmla="*/ 36 w 43"/>
                  <a:gd name="T29" fmla="*/ 2 h 30"/>
                  <a:gd name="T30" fmla="*/ 41 w 43"/>
                  <a:gd name="T31" fmla="*/ 7 h 30"/>
                  <a:gd name="T32" fmla="*/ 41 w 43"/>
                  <a:gd name="T3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0">
                    <a:moveTo>
                      <a:pt x="41" y="9"/>
                    </a:moveTo>
                    <a:lnTo>
                      <a:pt x="43" y="20"/>
                    </a:lnTo>
                    <a:lnTo>
                      <a:pt x="39" y="23"/>
                    </a:lnTo>
                    <a:lnTo>
                      <a:pt x="36" y="23"/>
                    </a:lnTo>
                    <a:lnTo>
                      <a:pt x="34" y="23"/>
                    </a:lnTo>
                    <a:lnTo>
                      <a:pt x="32" y="25"/>
                    </a:lnTo>
                    <a:lnTo>
                      <a:pt x="27" y="23"/>
                    </a:lnTo>
                    <a:lnTo>
                      <a:pt x="2" y="30"/>
                    </a:lnTo>
                    <a:lnTo>
                      <a:pt x="0" y="29"/>
                    </a:lnTo>
                    <a:lnTo>
                      <a:pt x="0" y="22"/>
                    </a:lnTo>
                    <a:lnTo>
                      <a:pt x="12" y="13"/>
                    </a:lnTo>
                    <a:lnTo>
                      <a:pt x="14" y="11"/>
                    </a:lnTo>
                    <a:lnTo>
                      <a:pt x="25" y="7"/>
                    </a:lnTo>
                    <a:lnTo>
                      <a:pt x="34" y="0"/>
                    </a:lnTo>
                    <a:lnTo>
                      <a:pt x="36" y="2"/>
                    </a:lnTo>
                    <a:lnTo>
                      <a:pt x="41" y="7"/>
                    </a:lnTo>
                    <a:lnTo>
                      <a:pt x="41"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1" name="Freeform 1988">
                <a:extLst>
                  <a:ext uri="{FF2B5EF4-FFF2-40B4-BE49-F238E27FC236}">
                    <a16:creationId xmlns:a16="http://schemas.microsoft.com/office/drawing/2014/main" id="{1A8C871B-4658-8A42-B3FD-06037AB1AA58}"/>
                  </a:ext>
                </a:extLst>
              </p:cNvPr>
              <p:cNvSpPr>
                <a:spLocks/>
              </p:cNvSpPr>
              <p:nvPr/>
            </p:nvSpPr>
            <p:spPr bwMode="auto">
              <a:xfrm>
                <a:off x="1593" y="699"/>
                <a:ext cx="50" cy="17"/>
              </a:xfrm>
              <a:custGeom>
                <a:avLst/>
                <a:gdLst>
                  <a:gd name="T0" fmla="*/ 0 w 50"/>
                  <a:gd name="T1" fmla="*/ 10 h 17"/>
                  <a:gd name="T2" fmla="*/ 0 w 50"/>
                  <a:gd name="T3" fmla="*/ 8 h 17"/>
                  <a:gd name="T4" fmla="*/ 5 w 50"/>
                  <a:gd name="T5" fmla="*/ 5 h 17"/>
                  <a:gd name="T6" fmla="*/ 9 w 50"/>
                  <a:gd name="T7" fmla="*/ 1 h 17"/>
                  <a:gd name="T8" fmla="*/ 28 w 50"/>
                  <a:gd name="T9" fmla="*/ 0 h 17"/>
                  <a:gd name="T10" fmla="*/ 35 w 50"/>
                  <a:gd name="T11" fmla="*/ 1 h 17"/>
                  <a:gd name="T12" fmla="*/ 39 w 50"/>
                  <a:gd name="T13" fmla="*/ 3 h 17"/>
                  <a:gd name="T14" fmla="*/ 41 w 50"/>
                  <a:gd name="T15" fmla="*/ 7 h 17"/>
                  <a:gd name="T16" fmla="*/ 48 w 50"/>
                  <a:gd name="T17" fmla="*/ 10 h 17"/>
                  <a:gd name="T18" fmla="*/ 50 w 50"/>
                  <a:gd name="T19" fmla="*/ 12 h 17"/>
                  <a:gd name="T20" fmla="*/ 44 w 50"/>
                  <a:gd name="T21" fmla="*/ 16 h 17"/>
                  <a:gd name="T22" fmla="*/ 37 w 50"/>
                  <a:gd name="T23" fmla="*/ 17 h 17"/>
                  <a:gd name="T24" fmla="*/ 19 w 50"/>
                  <a:gd name="T25" fmla="*/ 12 h 17"/>
                  <a:gd name="T26" fmla="*/ 14 w 50"/>
                  <a:gd name="T27" fmla="*/ 14 h 17"/>
                  <a:gd name="T28" fmla="*/ 9 w 50"/>
                  <a:gd name="T29" fmla="*/ 12 h 17"/>
                  <a:gd name="T30" fmla="*/ 0 w 50"/>
                  <a:gd name="T31"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17">
                    <a:moveTo>
                      <a:pt x="0" y="10"/>
                    </a:moveTo>
                    <a:lnTo>
                      <a:pt x="0" y="8"/>
                    </a:lnTo>
                    <a:lnTo>
                      <a:pt x="5" y="5"/>
                    </a:lnTo>
                    <a:lnTo>
                      <a:pt x="9" y="1"/>
                    </a:lnTo>
                    <a:lnTo>
                      <a:pt x="28" y="0"/>
                    </a:lnTo>
                    <a:lnTo>
                      <a:pt x="35" y="1"/>
                    </a:lnTo>
                    <a:lnTo>
                      <a:pt x="39" y="3"/>
                    </a:lnTo>
                    <a:lnTo>
                      <a:pt x="41" y="7"/>
                    </a:lnTo>
                    <a:lnTo>
                      <a:pt x="48" y="10"/>
                    </a:lnTo>
                    <a:lnTo>
                      <a:pt x="50" y="12"/>
                    </a:lnTo>
                    <a:lnTo>
                      <a:pt x="44" y="16"/>
                    </a:lnTo>
                    <a:lnTo>
                      <a:pt x="37" y="17"/>
                    </a:lnTo>
                    <a:lnTo>
                      <a:pt x="19" y="12"/>
                    </a:lnTo>
                    <a:lnTo>
                      <a:pt x="14" y="14"/>
                    </a:lnTo>
                    <a:lnTo>
                      <a:pt x="9" y="12"/>
                    </a:lnTo>
                    <a:lnTo>
                      <a:pt x="0" y="1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2" name="Freeform 1989">
                <a:extLst>
                  <a:ext uri="{FF2B5EF4-FFF2-40B4-BE49-F238E27FC236}">
                    <a16:creationId xmlns:a16="http://schemas.microsoft.com/office/drawing/2014/main" id="{2045AC1D-2D80-FB40-BBBB-6ECD00F62D6F}"/>
                  </a:ext>
                </a:extLst>
              </p:cNvPr>
              <p:cNvSpPr>
                <a:spLocks/>
              </p:cNvSpPr>
              <p:nvPr/>
            </p:nvSpPr>
            <p:spPr bwMode="auto">
              <a:xfrm>
                <a:off x="1593" y="699"/>
                <a:ext cx="50" cy="17"/>
              </a:xfrm>
              <a:custGeom>
                <a:avLst/>
                <a:gdLst>
                  <a:gd name="T0" fmla="*/ 0 w 50"/>
                  <a:gd name="T1" fmla="*/ 10 h 17"/>
                  <a:gd name="T2" fmla="*/ 0 w 50"/>
                  <a:gd name="T3" fmla="*/ 8 h 17"/>
                  <a:gd name="T4" fmla="*/ 5 w 50"/>
                  <a:gd name="T5" fmla="*/ 5 h 17"/>
                  <a:gd name="T6" fmla="*/ 9 w 50"/>
                  <a:gd name="T7" fmla="*/ 1 h 17"/>
                  <a:gd name="T8" fmla="*/ 28 w 50"/>
                  <a:gd name="T9" fmla="*/ 0 h 17"/>
                  <a:gd name="T10" fmla="*/ 35 w 50"/>
                  <a:gd name="T11" fmla="*/ 1 h 17"/>
                  <a:gd name="T12" fmla="*/ 39 w 50"/>
                  <a:gd name="T13" fmla="*/ 3 h 17"/>
                  <a:gd name="T14" fmla="*/ 41 w 50"/>
                  <a:gd name="T15" fmla="*/ 7 h 17"/>
                  <a:gd name="T16" fmla="*/ 48 w 50"/>
                  <a:gd name="T17" fmla="*/ 10 h 17"/>
                  <a:gd name="T18" fmla="*/ 50 w 50"/>
                  <a:gd name="T19" fmla="*/ 12 h 17"/>
                  <a:gd name="T20" fmla="*/ 44 w 50"/>
                  <a:gd name="T21" fmla="*/ 16 h 17"/>
                  <a:gd name="T22" fmla="*/ 37 w 50"/>
                  <a:gd name="T23" fmla="*/ 17 h 17"/>
                  <a:gd name="T24" fmla="*/ 19 w 50"/>
                  <a:gd name="T25" fmla="*/ 12 h 17"/>
                  <a:gd name="T26" fmla="*/ 14 w 50"/>
                  <a:gd name="T27" fmla="*/ 14 h 17"/>
                  <a:gd name="T28" fmla="*/ 9 w 50"/>
                  <a:gd name="T29" fmla="*/ 12 h 17"/>
                  <a:gd name="T30" fmla="*/ 0 w 50"/>
                  <a:gd name="T31"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17">
                    <a:moveTo>
                      <a:pt x="0" y="10"/>
                    </a:moveTo>
                    <a:lnTo>
                      <a:pt x="0" y="8"/>
                    </a:lnTo>
                    <a:lnTo>
                      <a:pt x="5" y="5"/>
                    </a:lnTo>
                    <a:lnTo>
                      <a:pt x="9" y="1"/>
                    </a:lnTo>
                    <a:lnTo>
                      <a:pt x="28" y="0"/>
                    </a:lnTo>
                    <a:lnTo>
                      <a:pt x="35" y="1"/>
                    </a:lnTo>
                    <a:lnTo>
                      <a:pt x="39" y="3"/>
                    </a:lnTo>
                    <a:lnTo>
                      <a:pt x="41" y="7"/>
                    </a:lnTo>
                    <a:lnTo>
                      <a:pt x="48" y="10"/>
                    </a:lnTo>
                    <a:lnTo>
                      <a:pt x="50" y="12"/>
                    </a:lnTo>
                    <a:lnTo>
                      <a:pt x="44" y="16"/>
                    </a:lnTo>
                    <a:lnTo>
                      <a:pt x="37" y="17"/>
                    </a:lnTo>
                    <a:lnTo>
                      <a:pt x="19" y="12"/>
                    </a:lnTo>
                    <a:lnTo>
                      <a:pt x="14" y="14"/>
                    </a:lnTo>
                    <a:lnTo>
                      <a:pt x="9" y="12"/>
                    </a:lnTo>
                    <a:lnTo>
                      <a:pt x="0" y="1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3" name="Freeform 1990">
                <a:extLst>
                  <a:ext uri="{FF2B5EF4-FFF2-40B4-BE49-F238E27FC236}">
                    <a16:creationId xmlns:a16="http://schemas.microsoft.com/office/drawing/2014/main" id="{ADA303EE-F262-DC4C-B5A6-F9EF8DC6EC9F}"/>
                  </a:ext>
                </a:extLst>
              </p:cNvPr>
              <p:cNvSpPr>
                <a:spLocks/>
              </p:cNvSpPr>
              <p:nvPr/>
            </p:nvSpPr>
            <p:spPr bwMode="auto">
              <a:xfrm>
                <a:off x="1993" y="1513"/>
                <a:ext cx="5" cy="5"/>
              </a:xfrm>
              <a:custGeom>
                <a:avLst/>
                <a:gdLst>
                  <a:gd name="T0" fmla="*/ 0 w 5"/>
                  <a:gd name="T1" fmla="*/ 0 h 5"/>
                  <a:gd name="T2" fmla="*/ 0 w 5"/>
                  <a:gd name="T3" fmla="*/ 5 h 5"/>
                  <a:gd name="T4" fmla="*/ 0 w 5"/>
                  <a:gd name="T5" fmla="*/ 0 h 5"/>
                  <a:gd name="T6" fmla="*/ 0 w 5"/>
                  <a:gd name="T7" fmla="*/ 3 h 5"/>
                  <a:gd name="T8" fmla="*/ 0 w 5"/>
                  <a:gd name="T9" fmla="*/ 3 h 5"/>
                  <a:gd name="T10" fmla="*/ 3 w 5"/>
                  <a:gd name="T11" fmla="*/ 3 h 5"/>
                  <a:gd name="T12" fmla="*/ 5 w 5"/>
                  <a:gd name="T13" fmla="*/ 2 h 5"/>
                  <a:gd name="T14" fmla="*/ 5 w 5"/>
                  <a:gd name="T15" fmla="*/ 2 h 5"/>
                  <a:gd name="T16" fmla="*/ 1 w 5"/>
                  <a:gd name="T17" fmla="*/ 0 h 5"/>
                  <a:gd name="T18" fmla="*/ 0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0" y="0"/>
                    </a:moveTo>
                    <a:lnTo>
                      <a:pt x="0" y="5"/>
                    </a:lnTo>
                    <a:lnTo>
                      <a:pt x="0" y="0"/>
                    </a:lnTo>
                    <a:lnTo>
                      <a:pt x="0" y="3"/>
                    </a:lnTo>
                    <a:lnTo>
                      <a:pt x="0" y="3"/>
                    </a:lnTo>
                    <a:lnTo>
                      <a:pt x="3" y="3"/>
                    </a:lnTo>
                    <a:lnTo>
                      <a:pt x="5" y="2"/>
                    </a:lnTo>
                    <a:lnTo>
                      <a:pt x="5" y="2"/>
                    </a:lnTo>
                    <a:lnTo>
                      <a:pt x="1"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4" name="Freeform 1991">
                <a:extLst>
                  <a:ext uri="{FF2B5EF4-FFF2-40B4-BE49-F238E27FC236}">
                    <a16:creationId xmlns:a16="http://schemas.microsoft.com/office/drawing/2014/main" id="{D110111A-8CFF-9D44-882C-8EC086B48F44}"/>
                  </a:ext>
                </a:extLst>
              </p:cNvPr>
              <p:cNvSpPr>
                <a:spLocks/>
              </p:cNvSpPr>
              <p:nvPr/>
            </p:nvSpPr>
            <p:spPr bwMode="auto">
              <a:xfrm>
                <a:off x="1993" y="1513"/>
                <a:ext cx="5" cy="5"/>
              </a:xfrm>
              <a:custGeom>
                <a:avLst/>
                <a:gdLst>
                  <a:gd name="T0" fmla="*/ 0 w 5"/>
                  <a:gd name="T1" fmla="*/ 0 h 5"/>
                  <a:gd name="T2" fmla="*/ 0 w 5"/>
                  <a:gd name="T3" fmla="*/ 5 h 5"/>
                  <a:gd name="T4" fmla="*/ 0 w 5"/>
                  <a:gd name="T5" fmla="*/ 0 h 5"/>
                  <a:gd name="T6" fmla="*/ 0 w 5"/>
                  <a:gd name="T7" fmla="*/ 3 h 5"/>
                  <a:gd name="T8" fmla="*/ 0 w 5"/>
                  <a:gd name="T9" fmla="*/ 3 h 5"/>
                  <a:gd name="T10" fmla="*/ 3 w 5"/>
                  <a:gd name="T11" fmla="*/ 3 h 5"/>
                  <a:gd name="T12" fmla="*/ 5 w 5"/>
                  <a:gd name="T13" fmla="*/ 2 h 5"/>
                  <a:gd name="T14" fmla="*/ 5 w 5"/>
                  <a:gd name="T15" fmla="*/ 2 h 5"/>
                  <a:gd name="T16" fmla="*/ 1 w 5"/>
                  <a:gd name="T17" fmla="*/ 0 h 5"/>
                  <a:gd name="T18" fmla="*/ 0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0" y="0"/>
                    </a:moveTo>
                    <a:lnTo>
                      <a:pt x="0" y="5"/>
                    </a:lnTo>
                    <a:lnTo>
                      <a:pt x="0" y="0"/>
                    </a:lnTo>
                    <a:lnTo>
                      <a:pt x="0" y="3"/>
                    </a:lnTo>
                    <a:lnTo>
                      <a:pt x="0" y="3"/>
                    </a:lnTo>
                    <a:lnTo>
                      <a:pt x="3" y="3"/>
                    </a:lnTo>
                    <a:lnTo>
                      <a:pt x="5" y="2"/>
                    </a:lnTo>
                    <a:lnTo>
                      <a:pt x="5" y="2"/>
                    </a:lnTo>
                    <a:lnTo>
                      <a:pt x="1"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5" name="Freeform 1992">
                <a:extLst>
                  <a:ext uri="{FF2B5EF4-FFF2-40B4-BE49-F238E27FC236}">
                    <a16:creationId xmlns:a16="http://schemas.microsoft.com/office/drawing/2014/main" id="{C65A9B3D-72CA-964E-A177-9B1C5C1D865B}"/>
                  </a:ext>
                </a:extLst>
              </p:cNvPr>
              <p:cNvSpPr>
                <a:spLocks/>
              </p:cNvSpPr>
              <p:nvPr/>
            </p:nvSpPr>
            <p:spPr bwMode="auto">
              <a:xfrm>
                <a:off x="1993" y="1507"/>
                <a:ext cx="14" cy="4"/>
              </a:xfrm>
              <a:custGeom>
                <a:avLst/>
                <a:gdLst>
                  <a:gd name="T0" fmla="*/ 14 w 14"/>
                  <a:gd name="T1" fmla="*/ 2 h 4"/>
                  <a:gd name="T2" fmla="*/ 12 w 14"/>
                  <a:gd name="T3" fmla="*/ 2 h 4"/>
                  <a:gd name="T4" fmla="*/ 1 w 14"/>
                  <a:gd name="T5" fmla="*/ 0 h 4"/>
                  <a:gd name="T6" fmla="*/ 0 w 14"/>
                  <a:gd name="T7" fmla="*/ 0 h 4"/>
                  <a:gd name="T8" fmla="*/ 1 w 14"/>
                  <a:gd name="T9" fmla="*/ 2 h 4"/>
                  <a:gd name="T10" fmla="*/ 1 w 14"/>
                  <a:gd name="T11" fmla="*/ 4 h 4"/>
                  <a:gd name="T12" fmla="*/ 7 w 14"/>
                  <a:gd name="T13" fmla="*/ 4 h 4"/>
                  <a:gd name="T14" fmla="*/ 7 w 14"/>
                  <a:gd name="T15" fmla="*/ 4 h 4"/>
                  <a:gd name="T16" fmla="*/ 9 w 14"/>
                  <a:gd name="T17" fmla="*/ 2 h 4"/>
                  <a:gd name="T18" fmla="*/ 12 w 14"/>
                  <a:gd name="T19" fmla="*/ 2 h 4"/>
                  <a:gd name="T20" fmla="*/ 14 w 1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2"/>
                    </a:moveTo>
                    <a:lnTo>
                      <a:pt x="12" y="2"/>
                    </a:lnTo>
                    <a:lnTo>
                      <a:pt x="1" y="0"/>
                    </a:lnTo>
                    <a:lnTo>
                      <a:pt x="0" y="0"/>
                    </a:lnTo>
                    <a:lnTo>
                      <a:pt x="1" y="2"/>
                    </a:lnTo>
                    <a:lnTo>
                      <a:pt x="1" y="4"/>
                    </a:lnTo>
                    <a:lnTo>
                      <a:pt x="7" y="4"/>
                    </a:lnTo>
                    <a:lnTo>
                      <a:pt x="7" y="4"/>
                    </a:lnTo>
                    <a:lnTo>
                      <a:pt x="9" y="2"/>
                    </a:lnTo>
                    <a:lnTo>
                      <a:pt x="12" y="2"/>
                    </a:lnTo>
                    <a:lnTo>
                      <a:pt x="1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6" name="Freeform 1993">
                <a:extLst>
                  <a:ext uri="{FF2B5EF4-FFF2-40B4-BE49-F238E27FC236}">
                    <a16:creationId xmlns:a16="http://schemas.microsoft.com/office/drawing/2014/main" id="{0B1DD5FF-527C-9347-9F4F-44DC7A07C5DC}"/>
                  </a:ext>
                </a:extLst>
              </p:cNvPr>
              <p:cNvSpPr>
                <a:spLocks/>
              </p:cNvSpPr>
              <p:nvPr/>
            </p:nvSpPr>
            <p:spPr bwMode="auto">
              <a:xfrm>
                <a:off x="1993" y="1507"/>
                <a:ext cx="14" cy="4"/>
              </a:xfrm>
              <a:custGeom>
                <a:avLst/>
                <a:gdLst>
                  <a:gd name="T0" fmla="*/ 14 w 14"/>
                  <a:gd name="T1" fmla="*/ 2 h 4"/>
                  <a:gd name="T2" fmla="*/ 12 w 14"/>
                  <a:gd name="T3" fmla="*/ 2 h 4"/>
                  <a:gd name="T4" fmla="*/ 1 w 14"/>
                  <a:gd name="T5" fmla="*/ 0 h 4"/>
                  <a:gd name="T6" fmla="*/ 0 w 14"/>
                  <a:gd name="T7" fmla="*/ 0 h 4"/>
                  <a:gd name="T8" fmla="*/ 1 w 14"/>
                  <a:gd name="T9" fmla="*/ 2 h 4"/>
                  <a:gd name="T10" fmla="*/ 1 w 14"/>
                  <a:gd name="T11" fmla="*/ 4 h 4"/>
                  <a:gd name="T12" fmla="*/ 7 w 14"/>
                  <a:gd name="T13" fmla="*/ 4 h 4"/>
                  <a:gd name="T14" fmla="*/ 7 w 14"/>
                  <a:gd name="T15" fmla="*/ 4 h 4"/>
                  <a:gd name="T16" fmla="*/ 9 w 14"/>
                  <a:gd name="T17" fmla="*/ 2 h 4"/>
                  <a:gd name="T18" fmla="*/ 12 w 14"/>
                  <a:gd name="T19" fmla="*/ 2 h 4"/>
                  <a:gd name="T20" fmla="*/ 14 w 1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2"/>
                    </a:moveTo>
                    <a:lnTo>
                      <a:pt x="12" y="2"/>
                    </a:lnTo>
                    <a:lnTo>
                      <a:pt x="1" y="0"/>
                    </a:lnTo>
                    <a:lnTo>
                      <a:pt x="0" y="0"/>
                    </a:lnTo>
                    <a:lnTo>
                      <a:pt x="1" y="2"/>
                    </a:lnTo>
                    <a:lnTo>
                      <a:pt x="1" y="4"/>
                    </a:lnTo>
                    <a:lnTo>
                      <a:pt x="7" y="4"/>
                    </a:lnTo>
                    <a:lnTo>
                      <a:pt x="7" y="4"/>
                    </a:lnTo>
                    <a:lnTo>
                      <a:pt x="9" y="2"/>
                    </a:lnTo>
                    <a:lnTo>
                      <a:pt x="12" y="2"/>
                    </a:lnTo>
                    <a:lnTo>
                      <a:pt x="1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7" name="Freeform 1994">
                <a:extLst>
                  <a:ext uri="{FF2B5EF4-FFF2-40B4-BE49-F238E27FC236}">
                    <a16:creationId xmlns:a16="http://schemas.microsoft.com/office/drawing/2014/main" id="{AE074C28-E06A-6241-A09A-3C02D9C025AF}"/>
                  </a:ext>
                </a:extLst>
              </p:cNvPr>
              <p:cNvSpPr>
                <a:spLocks/>
              </p:cNvSpPr>
              <p:nvPr/>
            </p:nvSpPr>
            <p:spPr bwMode="auto">
              <a:xfrm>
                <a:off x="2957" y="1591"/>
                <a:ext cx="10" cy="33"/>
              </a:xfrm>
              <a:custGeom>
                <a:avLst/>
                <a:gdLst>
                  <a:gd name="T0" fmla="*/ 0 w 10"/>
                  <a:gd name="T1" fmla="*/ 33 h 33"/>
                  <a:gd name="T2" fmla="*/ 2 w 10"/>
                  <a:gd name="T3" fmla="*/ 29 h 33"/>
                  <a:gd name="T4" fmla="*/ 9 w 10"/>
                  <a:gd name="T5" fmla="*/ 2 h 33"/>
                  <a:gd name="T6" fmla="*/ 10 w 10"/>
                  <a:gd name="T7" fmla="*/ 2 h 33"/>
                  <a:gd name="T8" fmla="*/ 10 w 10"/>
                  <a:gd name="T9" fmla="*/ 0 h 33"/>
                  <a:gd name="T10" fmla="*/ 9 w 10"/>
                  <a:gd name="T11" fmla="*/ 2 h 33"/>
                  <a:gd name="T12" fmla="*/ 0 w 10"/>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0" h="33">
                    <a:moveTo>
                      <a:pt x="0" y="33"/>
                    </a:moveTo>
                    <a:lnTo>
                      <a:pt x="2" y="29"/>
                    </a:lnTo>
                    <a:lnTo>
                      <a:pt x="9" y="2"/>
                    </a:lnTo>
                    <a:lnTo>
                      <a:pt x="10" y="2"/>
                    </a:lnTo>
                    <a:lnTo>
                      <a:pt x="10" y="0"/>
                    </a:lnTo>
                    <a:lnTo>
                      <a:pt x="9" y="2"/>
                    </a:lnTo>
                    <a:lnTo>
                      <a:pt x="0" y="3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8" name="Freeform 1995">
                <a:extLst>
                  <a:ext uri="{FF2B5EF4-FFF2-40B4-BE49-F238E27FC236}">
                    <a16:creationId xmlns:a16="http://schemas.microsoft.com/office/drawing/2014/main" id="{E713C4AD-0D36-024F-A349-8B208F42C550}"/>
                  </a:ext>
                </a:extLst>
              </p:cNvPr>
              <p:cNvSpPr>
                <a:spLocks/>
              </p:cNvSpPr>
              <p:nvPr/>
            </p:nvSpPr>
            <p:spPr bwMode="auto">
              <a:xfrm>
                <a:off x="2957" y="1591"/>
                <a:ext cx="10" cy="33"/>
              </a:xfrm>
              <a:custGeom>
                <a:avLst/>
                <a:gdLst>
                  <a:gd name="T0" fmla="*/ 0 w 10"/>
                  <a:gd name="T1" fmla="*/ 33 h 33"/>
                  <a:gd name="T2" fmla="*/ 2 w 10"/>
                  <a:gd name="T3" fmla="*/ 29 h 33"/>
                  <a:gd name="T4" fmla="*/ 9 w 10"/>
                  <a:gd name="T5" fmla="*/ 2 h 33"/>
                  <a:gd name="T6" fmla="*/ 10 w 10"/>
                  <a:gd name="T7" fmla="*/ 2 h 33"/>
                  <a:gd name="T8" fmla="*/ 10 w 10"/>
                  <a:gd name="T9" fmla="*/ 0 h 33"/>
                  <a:gd name="T10" fmla="*/ 9 w 10"/>
                  <a:gd name="T11" fmla="*/ 2 h 33"/>
                  <a:gd name="T12" fmla="*/ 0 w 10"/>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0" h="33">
                    <a:moveTo>
                      <a:pt x="0" y="33"/>
                    </a:moveTo>
                    <a:lnTo>
                      <a:pt x="2" y="29"/>
                    </a:lnTo>
                    <a:lnTo>
                      <a:pt x="9" y="2"/>
                    </a:lnTo>
                    <a:lnTo>
                      <a:pt x="10" y="2"/>
                    </a:lnTo>
                    <a:lnTo>
                      <a:pt x="10" y="0"/>
                    </a:lnTo>
                    <a:lnTo>
                      <a:pt x="9" y="2"/>
                    </a:lnTo>
                    <a:lnTo>
                      <a:pt x="0" y="3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59" name="Freeform 1996">
                <a:extLst>
                  <a:ext uri="{FF2B5EF4-FFF2-40B4-BE49-F238E27FC236}">
                    <a16:creationId xmlns:a16="http://schemas.microsoft.com/office/drawing/2014/main" id="{F5DBC9A7-5FDB-564A-BC0E-87CDE7DA9781}"/>
                  </a:ext>
                </a:extLst>
              </p:cNvPr>
              <p:cNvSpPr>
                <a:spLocks/>
              </p:cNvSpPr>
              <p:nvPr/>
            </p:nvSpPr>
            <p:spPr bwMode="auto">
              <a:xfrm>
                <a:off x="2984" y="1575"/>
                <a:ext cx="14" cy="29"/>
              </a:xfrm>
              <a:custGeom>
                <a:avLst/>
                <a:gdLst>
                  <a:gd name="T0" fmla="*/ 1 w 14"/>
                  <a:gd name="T1" fmla="*/ 29 h 29"/>
                  <a:gd name="T2" fmla="*/ 3 w 14"/>
                  <a:gd name="T3" fmla="*/ 27 h 29"/>
                  <a:gd name="T4" fmla="*/ 5 w 14"/>
                  <a:gd name="T5" fmla="*/ 24 h 29"/>
                  <a:gd name="T6" fmla="*/ 10 w 14"/>
                  <a:gd name="T7" fmla="*/ 18 h 29"/>
                  <a:gd name="T8" fmla="*/ 10 w 14"/>
                  <a:gd name="T9" fmla="*/ 18 h 29"/>
                  <a:gd name="T10" fmla="*/ 12 w 14"/>
                  <a:gd name="T11" fmla="*/ 15 h 29"/>
                  <a:gd name="T12" fmla="*/ 12 w 14"/>
                  <a:gd name="T13" fmla="*/ 6 h 29"/>
                  <a:gd name="T14" fmla="*/ 12 w 14"/>
                  <a:gd name="T15" fmla="*/ 4 h 29"/>
                  <a:gd name="T16" fmla="*/ 14 w 14"/>
                  <a:gd name="T17" fmla="*/ 4 h 29"/>
                  <a:gd name="T18" fmla="*/ 14 w 14"/>
                  <a:gd name="T19" fmla="*/ 0 h 29"/>
                  <a:gd name="T20" fmla="*/ 12 w 14"/>
                  <a:gd name="T21" fmla="*/ 0 h 29"/>
                  <a:gd name="T22" fmla="*/ 10 w 14"/>
                  <a:gd name="T23" fmla="*/ 2 h 29"/>
                  <a:gd name="T24" fmla="*/ 8 w 14"/>
                  <a:gd name="T25" fmla="*/ 0 h 29"/>
                  <a:gd name="T26" fmla="*/ 1 w 14"/>
                  <a:gd name="T27" fmla="*/ 11 h 29"/>
                  <a:gd name="T28" fmla="*/ 0 w 14"/>
                  <a:gd name="T29" fmla="*/ 20 h 29"/>
                  <a:gd name="T30" fmla="*/ 1 w 14"/>
                  <a:gd name="T31" fmla="*/ 22 h 29"/>
                  <a:gd name="T32" fmla="*/ 1 w 14"/>
                  <a:gd name="T33" fmla="*/ 24 h 29"/>
                  <a:gd name="T34" fmla="*/ 3 w 14"/>
                  <a:gd name="T35" fmla="*/ 24 h 29"/>
                  <a:gd name="T36" fmla="*/ 1 w 14"/>
                  <a:gd name="T37" fmla="*/ 25 h 29"/>
                  <a:gd name="T38" fmla="*/ 1 w 14"/>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9">
                    <a:moveTo>
                      <a:pt x="1" y="29"/>
                    </a:moveTo>
                    <a:lnTo>
                      <a:pt x="3" y="27"/>
                    </a:lnTo>
                    <a:lnTo>
                      <a:pt x="5" y="24"/>
                    </a:lnTo>
                    <a:lnTo>
                      <a:pt x="10" y="18"/>
                    </a:lnTo>
                    <a:lnTo>
                      <a:pt x="10" y="18"/>
                    </a:lnTo>
                    <a:lnTo>
                      <a:pt x="12" y="15"/>
                    </a:lnTo>
                    <a:lnTo>
                      <a:pt x="12" y="6"/>
                    </a:lnTo>
                    <a:lnTo>
                      <a:pt x="12" y="4"/>
                    </a:lnTo>
                    <a:lnTo>
                      <a:pt x="14" y="4"/>
                    </a:lnTo>
                    <a:lnTo>
                      <a:pt x="14" y="0"/>
                    </a:lnTo>
                    <a:lnTo>
                      <a:pt x="12" y="0"/>
                    </a:lnTo>
                    <a:lnTo>
                      <a:pt x="10" y="2"/>
                    </a:lnTo>
                    <a:lnTo>
                      <a:pt x="8" y="0"/>
                    </a:lnTo>
                    <a:lnTo>
                      <a:pt x="1" y="11"/>
                    </a:lnTo>
                    <a:lnTo>
                      <a:pt x="0" y="20"/>
                    </a:lnTo>
                    <a:lnTo>
                      <a:pt x="1" y="22"/>
                    </a:lnTo>
                    <a:lnTo>
                      <a:pt x="1" y="24"/>
                    </a:lnTo>
                    <a:lnTo>
                      <a:pt x="3" y="24"/>
                    </a:lnTo>
                    <a:lnTo>
                      <a:pt x="1" y="25"/>
                    </a:lnTo>
                    <a:lnTo>
                      <a:pt x="1" y="2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0" name="Freeform 1997">
                <a:extLst>
                  <a:ext uri="{FF2B5EF4-FFF2-40B4-BE49-F238E27FC236}">
                    <a16:creationId xmlns:a16="http://schemas.microsoft.com/office/drawing/2014/main" id="{D90066DF-494B-0843-9461-2EB982485882}"/>
                  </a:ext>
                </a:extLst>
              </p:cNvPr>
              <p:cNvSpPr>
                <a:spLocks/>
              </p:cNvSpPr>
              <p:nvPr/>
            </p:nvSpPr>
            <p:spPr bwMode="auto">
              <a:xfrm>
                <a:off x="2984" y="1575"/>
                <a:ext cx="14" cy="29"/>
              </a:xfrm>
              <a:custGeom>
                <a:avLst/>
                <a:gdLst>
                  <a:gd name="T0" fmla="*/ 1 w 14"/>
                  <a:gd name="T1" fmla="*/ 29 h 29"/>
                  <a:gd name="T2" fmla="*/ 3 w 14"/>
                  <a:gd name="T3" fmla="*/ 27 h 29"/>
                  <a:gd name="T4" fmla="*/ 5 w 14"/>
                  <a:gd name="T5" fmla="*/ 24 h 29"/>
                  <a:gd name="T6" fmla="*/ 10 w 14"/>
                  <a:gd name="T7" fmla="*/ 18 h 29"/>
                  <a:gd name="T8" fmla="*/ 10 w 14"/>
                  <a:gd name="T9" fmla="*/ 18 h 29"/>
                  <a:gd name="T10" fmla="*/ 12 w 14"/>
                  <a:gd name="T11" fmla="*/ 15 h 29"/>
                  <a:gd name="T12" fmla="*/ 12 w 14"/>
                  <a:gd name="T13" fmla="*/ 6 h 29"/>
                  <a:gd name="T14" fmla="*/ 12 w 14"/>
                  <a:gd name="T15" fmla="*/ 4 h 29"/>
                  <a:gd name="T16" fmla="*/ 14 w 14"/>
                  <a:gd name="T17" fmla="*/ 4 h 29"/>
                  <a:gd name="T18" fmla="*/ 14 w 14"/>
                  <a:gd name="T19" fmla="*/ 0 h 29"/>
                  <a:gd name="T20" fmla="*/ 12 w 14"/>
                  <a:gd name="T21" fmla="*/ 0 h 29"/>
                  <a:gd name="T22" fmla="*/ 10 w 14"/>
                  <a:gd name="T23" fmla="*/ 2 h 29"/>
                  <a:gd name="T24" fmla="*/ 8 w 14"/>
                  <a:gd name="T25" fmla="*/ 0 h 29"/>
                  <a:gd name="T26" fmla="*/ 1 w 14"/>
                  <a:gd name="T27" fmla="*/ 11 h 29"/>
                  <a:gd name="T28" fmla="*/ 0 w 14"/>
                  <a:gd name="T29" fmla="*/ 20 h 29"/>
                  <a:gd name="T30" fmla="*/ 1 w 14"/>
                  <a:gd name="T31" fmla="*/ 22 h 29"/>
                  <a:gd name="T32" fmla="*/ 1 w 14"/>
                  <a:gd name="T33" fmla="*/ 24 h 29"/>
                  <a:gd name="T34" fmla="*/ 3 w 14"/>
                  <a:gd name="T35" fmla="*/ 24 h 29"/>
                  <a:gd name="T36" fmla="*/ 1 w 14"/>
                  <a:gd name="T37" fmla="*/ 25 h 29"/>
                  <a:gd name="T38" fmla="*/ 1 w 14"/>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9">
                    <a:moveTo>
                      <a:pt x="1" y="29"/>
                    </a:moveTo>
                    <a:lnTo>
                      <a:pt x="3" y="27"/>
                    </a:lnTo>
                    <a:lnTo>
                      <a:pt x="5" y="24"/>
                    </a:lnTo>
                    <a:lnTo>
                      <a:pt x="10" y="18"/>
                    </a:lnTo>
                    <a:lnTo>
                      <a:pt x="10" y="18"/>
                    </a:lnTo>
                    <a:lnTo>
                      <a:pt x="12" y="15"/>
                    </a:lnTo>
                    <a:lnTo>
                      <a:pt x="12" y="6"/>
                    </a:lnTo>
                    <a:lnTo>
                      <a:pt x="12" y="4"/>
                    </a:lnTo>
                    <a:lnTo>
                      <a:pt x="14" y="4"/>
                    </a:lnTo>
                    <a:lnTo>
                      <a:pt x="14" y="0"/>
                    </a:lnTo>
                    <a:lnTo>
                      <a:pt x="12" y="0"/>
                    </a:lnTo>
                    <a:lnTo>
                      <a:pt x="10" y="2"/>
                    </a:lnTo>
                    <a:lnTo>
                      <a:pt x="8" y="0"/>
                    </a:lnTo>
                    <a:lnTo>
                      <a:pt x="1" y="11"/>
                    </a:lnTo>
                    <a:lnTo>
                      <a:pt x="0" y="20"/>
                    </a:lnTo>
                    <a:lnTo>
                      <a:pt x="1" y="22"/>
                    </a:lnTo>
                    <a:lnTo>
                      <a:pt x="1" y="24"/>
                    </a:lnTo>
                    <a:lnTo>
                      <a:pt x="3" y="24"/>
                    </a:lnTo>
                    <a:lnTo>
                      <a:pt x="1" y="25"/>
                    </a:lnTo>
                    <a:lnTo>
                      <a:pt x="1" y="2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1" name="Freeform 1998">
                <a:extLst>
                  <a:ext uri="{FF2B5EF4-FFF2-40B4-BE49-F238E27FC236}">
                    <a16:creationId xmlns:a16="http://schemas.microsoft.com/office/drawing/2014/main" id="{26383152-104B-B84B-811A-754F5E5809F9}"/>
                  </a:ext>
                </a:extLst>
              </p:cNvPr>
              <p:cNvSpPr>
                <a:spLocks/>
              </p:cNvSpPr>
              <p:nvPr/>
            </p:nvSpPr>
            <p:spPr bwMode="auto">
              <a:xfrm>
                <a:off x="2773" y="1707"/>
                <a:ext cx="5" cy="9"/>
              </a:xfrm>
              <a:custGeom>
                <a:avLst/>
                <a:gdLst>
                  <a:gd name="T0" fmla="*/ 3 w 5"/>
                  <a:gd name="T1" fmla="*/ 2 h 9"/>
                  <a:gd name="T2" fmla="*/ 5 w 5"/>
                  <a:gd name="T3" fmla="*/ 0 h 9"/>
                  <a:gd name="T4" fmla="*/ 5 w 5"/>
                  <a:gd name="T5" fmla="*/ 0 h 9"/>
                  <a:gd name="T6" fmla="*/ 0 w 5"/>
                  <a:gd name="T7" fmla="*/ 9 h 9"/>
                  <a:gd name="T8" fmla="*/ 2 w 5"/>
                  <a:gd name="T9" fmla="*/ 8 h 9"/>
                  <a:gd name="T10" fmla="*/ 3 w 5"/>
                  <a:gd name="T11" fmla="*/ 4 h 9"/>
                  <a:gd name="T12" fmla="*/ 3 w 5"/>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3" y="2"/>
                    </a:moveTo>
                    <a:lnTo>
                      <a:pt x="5" y="0"/>
                    </a:lnTo>
                    <a:lnTo>
                      <a:pt x="5" y="0"/>
                    </a:lnTo>
                    <a:lnTo>
                      <a:pt x="0" y="9"/>
                    </a:lnTo>
                    <a:lnTo>
                      <a:pt x="2" y="8"/>
                    </a:lnTo>
                    <a:lnTo>
                      <a:pt x="3" y="4"/>
                    </a:lnTo>
                    <a:lnTo>
                      <a:pt x="3"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2" name="Freeform 1999">
                <a:extLst>
                  <a:ext uri="{FF2B5EF4-FFF2-40B4-BE49-F238E27FC236}">
                    <a16:creationId xmlns:a16="http://schemas.microsoft.com/office/drawing/2014/main" id="{591AAFCF-199F-3C4C-9A72-35D4F63BB75D}"/>
                  </a:ext>
                </a:extLst>
              </p:cNvPr>
              <p:cNvSpPr>
                <a:spLocks/>
              </p:cNvSpPr>
              <p:nvPr/>
            </p:nvSpPr>
            <p:spPr bwMode="auto">
              <a:xfrm>
                <a:off x="2773" y="1707"/>
                <a:ext cx="5" cy="9"/>
              </a:xfrm>
              <a:custGeom>
                <a:avLst/>
                <a:gdLst>
                  <a:gd name="T0" fmla="*/ 3 w 5"/>
                  <a:gd name="T1" fmla="*/ 2 h 9"/>
                  <a:gd name="T2" fmla="*/ 5 w 5"/>
                  <a:gd name="T3" fmla="*/ 0 h 9"/>
                  <a:gd name="T4" fmla="*/ 5 w 5"/>
                  <a:gd name="T5" fmla="*/ 0 h 9"/>
                  <a:gd name="T6" fmla="*/ 0 w 5"/>
                  <a:gd name="T7" fmla="*/ 9 h 9"/>
                  <a:gd name="T8" fmla="*/ 2 w 5"/>
                  <a:gd name="T9" fmla="*/ 8 h 9"/>
                  <a:gd name="T10" fmla="*/ 3 w 5"/>
                  <a:gd name="T11" fmla="*/ 4 h 9"/>
                  <a:gd name="T12" fmla="*/ 3 w 5"/>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3" y="2"/>
                    </a:moveTo>
                    <a:lnTo>
                      <a:pt x="5" y="0"/>
                    </a:lnTo>
                    <a:lnTo>
                      <a:pt x="5" y="0"/>
                    </a:lnTo>
                    <a:lnTo>
                      <a:pt x="0" y="9"/>
                    </a:lnTo>
                    <a:lnTo>
                      <a:pt x="2" y="8"/>
                    </a:lnTo>
                    <a:lnTo>
                      <a:pt x="3" y="4"/>
                    </a:lnTo>
                    <a:lnTo>
                      <a:pt x="3"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3" name="Freeform 2000">
                <a:extLst>
                  <a:ext uri="{FF2B5EF4-FFF2-40B4-BE49-F238E27FC236}">
                    <a16:creationId xmlns:a16="http://schemas.microsoft.com/office/drawing/2014/main" id="{0C885F90-2F5C-E745-8309-E441DE2B57E0}"/>
                  </a:ext>
                </a:extLst>
              </p:cNvPr>
              <p:cNvSpPr>
                <a:spLocks/>
              </p:cNvSpPr>
              <p:nvPr/>
            </p:nvSpPr>
            <p:spPr bwMode="auto">
              <a:xfrm>
                <a:off x="2760" y="1745"/>
                <a:ext cx="6" cy="4"/>
              </a:xfrm>
              <a:custGeom>
                <a:avLst/>
                <a:gdLst>
                  <a:gd name="T0" fmla="*/ 2 w 6"/>
                  <a:gd name="T1" fmla="*/ 2 h 4"/>
                  <a:gd name="T2" fmla="*/ 0 w 6"/>
                  <a:gd name="T3" fmla="*/ 0 h 4"/>
                  <a:gd name="T4" fmla="*/ 2 w 6"/>
                  <a:gd name="T5" fmla="*/ 0 h 4"/>
                  <a:gd name="T6" fmla="*/ 6 w 6"/>
                  <a:gd name="T7" fmla="*/ 4 h 4"/>
                  <a:gd name="T8" fmla="*/ 6 w 6"/>
                  <a:gd name="T9" fmla="*/ 4 h 4"/>
                  <a:gd name="T10" fmla="*/ 2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2" y="2"/>
                    </a:moveTo>
                    <a:lnTo>
                      <a:pt x="0" y="0"/>
                    </a:lnTo>
                    <a:lnTo>
                      <a:pt x="2" y="0"/>
                    </a:lnTo>
                    <a:lnTo>
                      <a:pt x="6" y="4"/>
                    </a:lnTo>
                    <a:lnTo>
                      <a:pt x="6" y="4"/>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4" name="Freeform 2001">
                <a:extLst>
                  <a:ext uri="{FF2B5EF4-FFF2-40B4-BE49-F238E27FC236}">
                    <a16:creationId xmlns:a16="http://schemas.microsoft.com/office/drawing/2014/main" id="{A8D99D29-EF83-9A45-8615-9D56AD5CA6CB}"/>
                  </a:ext>
                </a:extLst>
              </p:cNvPr>
              <p:cNvSpPr>
                <a:spLocks/>
              </p:cNvSpPr>
              <p:nvPr/>
            </p:nvSpPr>
            <p:spPr bwMode="auto">
              <a:xfrm>
                <a:off x="2760" y="1745"/>
                <a:ext cx="6" cy="4"/>
              </a:xfrm>
              <a:custGeom>
                <a:avLst/>
                <a:gdLst>
                  <a:gd name="T0" fmla="*/ 2 w 6"/>
                  <a:gd name="T1" fmla="*/ 2 h 4"/>
                  <a:gd name="T2" fmla="*/ 0 w 6"/>
                  <a:gd name="T3" fmla="*/ 0 h 4"/>
                  <a:gd name="T4" fmla="*/ 2 w 6"/>
                  <a:gd name="T5" fmla="*/ 0 h 4"/>
                  <a:gd name="T6" fmla="*/ 6 w 6"/>
                  <a:gd name="T7" fmla="*/ 4 h 4"/>
                  <a:gd name="T8" fmla="*/ 6 w 6"/>
                  <a:gd name="T9" fmla="*/ 4 h 4"/>
                  <a:gd name="T10" fmla="*/ 2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2" y="2"/>
                    </a:moveTo>
                    <a:lnTo>
                      <a:pt x="0" y="0"/>
                    </a:lnTo>
                    <a:lnTo>
                      <a:pt x="2" y="0"/>
                    </a:lnTo>
                    <a:lnTo>
                      <a:pt x="6" y="4"/>
                    </a:lnTo>
                    <a:lnTo>
                      <a:pt x="6" y="4"/>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5" name="Freeform 2002">
                <a:extLst>
                  <a:ext uri="{FF2B5EF4-FFF2-40B4-BE49-F238E27FC236}">
                    <a16:creationId xmlns:a16="http://schemas.microsoft.com/office/drawing/2014/main" id="{CCACB61C-7C47-4841-B754-F3EE9C33044A}"/>
                  </a:ext>
                </a:extLst>
              </p:cNvPr>
              <p:cNvSpPr>
                <a:spLocks/>
              </p:cNvSpPr>
              <p:nvPr/>
            </p:nvSpPr>
            <p:spPr bwMode="auto">
              <a:xfrm>
                <a:off x="2757" y="1747"/>
                <a:ext cx="5" cy="3"/>
              </a:xfrm>
              <a:custGeom>
                <a:avLst/>
                <a:gdLst>
                  <a:gd name="T0" fmla="*/ 0 w 5"/>
                  <a:gd name="T1" fmla="*/ 2 h 3"/>
                  <a:gd name="T2" fmla="*/ 2 w 5"/>
                  <a:gd name="T3" fmla="*/ 0 h 3"/>
                  <a:gd name="T4" fmla="*/ 5 w 5"/>
                  <a:gd name="T5" fmla="*/ 2 h 3"/>
                  <a:gd name="T6" fmla="*/ 5 w 5"/>
                  <a:gd name="T7" fmla="*/ 3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2" y="0"/>
                    </a:lnTo>
                    <a:lnTo>
                      <a:pt x="5" y="2"/>
                    </a:lnTo>
                    <a:lnTo>
                      <a:pt x="5" y="3"/>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6" name="Freeform 2003">
                <a:extLst>
                  <a:ext uri="{FF2B5EF4-FFF2-40B4-BE49-F238E27FC236}">
                    <a16:creationId xmlns:a16="http://schemas.microsoft.com/office/drawing/2014/main" id="{7E0B1A48-B360-9043-8C15-A88DF09CF937}"/>
                  </a:ext>
                </a:extLst>
              </p:cNvPr>
              <p:cNvSpPr>
                <a:spLocks/>
              </p:cNvSpPr>
              <p:nvPr/>
            </p:nvSpPr>
            <p:spPr bwMode="auto">
              <a:xfrm>
                <a:off x="2757" y="1747"/>
                <a:ext cx="5" cy="3"/>
              </a:xfrm>
              <a:custGeom>
                <a:avLst/>
                <a:gdLst>
                  <a:gd name="T0" fmla="*/ 0 w 5"/>
                  <a:gd name="T1" fmla="*/ 2 h 3"/>
                  <a:gd name="T2" fmla="*/ 2 w 5"/>
                  <a:gd name="T3" fmla="*/ 0 h 3"/>
                  <a:gd name="T4" fmla="*/ 5 w 5"/>
                  <a:gd name="T5" fmla="*/ 2 h 3"/>
                  <a:gd name="T6" fmla="*/ 5 w 5"/>
                  <a:gd name="T7" fmla="*/ 3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2" y="0"/>
                    </a:lnTo>
                    <a:lnTo>
                      <a:pt x="5" y="2"/>
                    </a:lnTo>
                    <a:lnTo>
                      <a:pt x="5" y="3"/>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7" name="Freeform 2004">
                <a:extLst>
                  <a:ext uri="{FF2B5EF4-FFF2-40B4-BE49-F238E27FC236}">
                    <a16:creationId xmlns:a16="http://schemas.microsoft.com/office/drawing/2014/main" id="{51F2F06E-18E4-AE4B-9A32-62CD4F736DD4}"/>
                  </a:ext>
                </a:extLst>
              </p:cNvPr>
              <p:cNvSpPr>
                <a:spLocks/>
              </p:cNvSpPr>
              <p:nvPr/>
            </p:nvSpPr>
            <p:spPr bwMode="auto">
              <a:xfrm>
                <a:off x="2755" y="1752"/>
                <a:ext cx="2" cy="4"/>
              </a:xfrm>
              <a:custGeom>
                <a:avLst/>
                <a:gdLst>
                  <a:gd name="T0" fmla="*/ 0 w 2"/>
                  <a:gd name="T1" fmla="*/ 0 h 4"/>
                  <a:gd name="T2" fmla="*/ 0 w 2"/>
                  <a:gd name="T3" fmla="*/ 4 h 4"/>
                  <a:gd name="T4" fmla="*/ 0 w 2"/>
                  <a:gd name="T5" fmla="*/ 4 h 4"/>
                  <a:gd name="T6" fmla="*/ 2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4"/>
                    </a:lnTo>
                    <a:lnTo>
                      <a:pt x="0" y="4"/>
                    </a:lnTo>
                    <a:lnTo>
                      <a:pt x="2" y="2"/>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8" name="Freeform 2005">
                <a:extLst>
                  <a:ext uri="{FF2B5EF4-FFF2-40B4-BE49-F238E27FC236}">
                    <a16:creationId xmlns:a16="http://schemas.microsoft.com/office/drawing/2014/main" id="{12D472A7-68F7-794F-B14E-F03A132EEB7A}"/>
                  </a:ext>
                </a:extLst>
              </p:cNvPr>
              <p:cNvSpPr>
                <a:spLocks/>
              </p:cNvSpPr>
              <p:nvPr/>
            </p:nvSpPr>
            <p:spPr bwMode="auto">
              <a:xfrm>
                <a:off x="2755" y="1752"/>
                <a:ext cx="2" cy="4"/>
              </a:xfrm>
              <a:custGeom>
                <a:avLst/>
                <a:gdLst>
                  <a:gd name="T0" fmla="*/ 0 w 2"/>
                  <a:gd name="T1" fmla="*/ 0 h 4"/>
                  <a:gd name="T2" fmla="*/ 0 w 2"/>
                  <a:gd name="T3" fmla="*/ 4 h 4"/>
                  <a:gd name="T4" fmla="*/ 0 w 2"/>
                  <a:gd name="T5" fmla="*/ 4 h 4"/>
                  <a:gd name="T6" fmla="*/ 2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4"/>
                    </a:lnTo>
                    <a:lnTo>
                      <a:pt x="0" y="4"/>
                    </a:lnTo>
                    <a:lnTo>
                      <a:pt x="2" y="2"/>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69" name="Freeform 2006">
                <a:extLst>
                  <a:ext uri="{FF2B5EF4-FFF2-40B4-BE49-F238E27FC236}">
                    <a16:creationId xmlns:a16="http://schemas.microsoft.com/office/drawing/2014/main" id="{D46BD2BF-4CA4-7148-9FB5-ACB1F8B5CF3C}"/>
                  </a:ext>
                </a:extLst>
              </p:cNvPr>
              <p:cNvSpPr>
                <a:spLocks/>
              </p:cNvSpPr>
              <p:nvPr/>
            </p:nvSpPr>
            <p:spPr bwMode="auto">
              <a:xfrm>
                <a:off x="2834" y="1952"/>
                <a:ext cx="16" cy="36"/>
              </a:xfrm>
              <a:custGeom>
                <a:avLst/>
                <a:gdLst>
                  <a:gd name="T0" fmla="*/ 12 w 16"/>
                  <a:gd name="T1" fmla="*/ 0 h 36"/>
                  <a:gd name="T2" fmla="*/ 14 w 16"/>
                  <a:gd name="T3" fmla="*/ 2 h 36"/>
                  <a:gd name="T4" fmla="*/ 16 w 16"/>
                  <a:gd name="T5" fmla="*/ 18 h 36"/>
                  <a:gd name="T6" fmla="*/ 10 w 16"/>
                  <a:gd name="T7" fmla="*/ 36 h 36"/>
                  <a:gd name="T8" fmla="*/ 9 w 16"/>
                  <a:gd name="T9" fmla="*/ 34 h 36"/>
                  <a:gd name="T10" fmla="*/ 7 w 16"/>
                  <a:gd name="T11" fmla="*/ 34 h 36"/>
                  <a:gd name="T12" fmla="*/ 5 w 16"/>
                  <a:gd name="T13" fmla="*/ 32 h 36"/>
                  <a:gd name="T14" fmla="*/ 3 w 16"/>
                  <a:gd name="T15" fmla="*/ 30 h 36"/>
                  <a:gd name="T16" fmla="*/ 3 w 16"/>
                  <a:gd name="T17" fmla="*/ 29 h 36"/>
                  <a:gd name="T18" fmla="*/ 1 w 16"/>
                  <a:gd name="T19" fmla="*/ 27 h 36"/>
                  <a:gd name="T20" fmla="*/ 1 w 16"/>
                  <a:gd name="T21" fmla="*/ 20 h 36"/>
                  <a:gd name="T22" fmla="*/ 0 w 16"/>
                  <a:gd name="T23" fmla="*/ 18 h 36"/>
                  <a:gd name="T24" fmla="*/ 0 w 16"/>
                  <a:gd name="T25" fmla="*/ 14 h 36"/>
                  <a:gd name="T26" fmla="*/ 1 w 16"/>
                  <a:gd name="T27" fmla="*/ 9 h 36"/>
                  <a:gd name="T28" fmla="*/ 3 w 16"/>
                  <a:gd name="T29" fmla="*/ 11 h 36"/>
                  <a:gd name="T30" fmla="*/ 5 w 16"/>
                  <a:gd name="T31" fmla="*/ 9 h 36"/>
                  <a:gd name="T32" fmla="*/ 9 w 16"/>
                  <a:gd name="T33" fmla="*/ 7 h 36"/>
                  <a:gd name="T34" fmla="*/ 10 w 16"/>
                  <a:gd name="T35" fmla="*/ 5 h 36"/>
                  <a:gd name="T36" fmla="*/ 12 w 16"/>
                  <a:gd name="T37" fmla="*/ 5 h 36"/>
                  <a:gd name="T38" fmla="*/ 12 w 16"/>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6">
                    <a:moveTo>
                      <a:pt x="12" y="0"/>
                    </a:moveTo>
                    <a:lnTo>
                      <a:pt x="14" y="2"/>
                    </a:lnTo>
                    <a:lnTo>
                      <a:pt x="16" y="18"/>
                    </a:lnTo>
                    <a:lnTo>
                      <a:pt x="10" y="36"/>
                    </a:lnTo>
                    <a:lnTo>
                      <a:pt x="9" y="34"/>
                    </a:lnTo>
                    <a:lnTo>
                      <a:pt x="7" y="34"/>
                    </a:lnTo>
                    <a:lnTo>
                      <a:pt x="5" y="32"/>
                    </a:lnTo>
                    <a:lnTo>
                      <a:pt x="3" y="30"/>
                    </a:lnTo>
                    <a:lnTo>
                      <a:pt x="3" y="29"/>
                    </a:lnTo>
                    <a:lnTo>
                      <a:pt x="1" y="27"/>
                    </a:lnTo>
                    <a:lnTo>
                      <a:pt x="1" y="20"/>
                    </a:lnTo>
                    <a:lnTo>
                      <a:pt x="0" y="18"/>
                    </a:lnTo>
                    <a:lnTo>
                      <a:pt x="0" y="14"/>
                    </a:lnTo>
                    <a:lnTo>
                      <a:pt x="1" y="9"/>
                    </a:lnTo>
                    <a:lnTo>
                      <a:pt x="3" y="11"/>
                    </a:lnTo>
                    <a:lnTo>
                      <a:pt x="5" y="9"/>
                    </a:lnTo>
                    <a:lnTo>
                      <a:pt x="9" y="7"/>
                    </a:lnTo>
                    <a:lnTo>
                      <a:pt x="10" y="5"/>
                    </a:lnTo>
                    <a:lnTo>
                      <a:pt x="12" y="5"/>
                    </a:lnTo>
                    <a:lnTo>
                      <a:pt x="1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0" name="Freeform 2007">
                <a:extLst>
                  <a:ext uri="{FF2B5EF4-FFF2-40B4-BE49-F238E27FC236}">
                    <a16:creationId xmlns:a16="http://schemas.microsoft.com/office/drawing/2014/main" id="{FFDE1E64-F45C-E745-BBBD-1BCBE9B3989F}"/>
                  </a:ext>
                </a:extLst>
              </p:cNvPr>
              <p:cNvSpPr>
                <a:spLocks/>
              </p:cNvSpPr>
              <p:nvPr/>
            </p:nvSpPr>
            <p:spPr bwMode="auto">
              <a:xfrm>
                <a:off x="2834" y="1952"/>
                <a:ext cx="16" cy="36"/>
              </a:xfrm>
              <a:custGeom>
                <a:avLst/>
                <a:gdLst>
                  <a:gd name="T0" fmla="*/ 12 w 16"/>
                  <a:gd name="T1" fmla="*/ 0 h 36"/>
                  <a:gd name="T2" fmla="*/ 14 w 16"/>
                  <a:gd name="T3" fmla="*/ 2 h 36"/>
                  <a:gd name="T4" fmla="*/ 16 w 16"/>
                  <a:gd name="T5" fmla="*/ 18 h 36"/>
                  <a:gd name="T6" fmla="*/ 10 w 16"/>
                  <a:gd name="T7" fmla="*/ 36 h 36"/>
                  <a:gd name="T8" fmla="*/ 9 w 16"/>
                  <a:gd name="T9" fmla="*/ 34 h 36"/>
                  <a:gd name="T10" fmla="*/ 7 w 16"/>
                  <a:gd name="T11" fmla="*/ 34 h 36"/>
                  <a:gd name="T12" fmla="*/ 5 w 16"/>
                  <a:gd name="T13" fmla="*/ 32 h 36"/>
                  <a:gd name="T14" fmla="*/ 3 w 16"/>
                  <a:gd name="T15" fmla="*/ 30 h 36"/>
                  <a:gd name="T16" fmla="*/ 3 w 16"/>
                  <a:gd name="T17" fmla="*/ 29 h 36"/>
                  <a:gd name="T18" fmla="*/ 1 w 16"/>
                  <a:gd name="T19" fmla="*/ 27 h 36"/>
                  <a:gd name="T20" fmla="*/ 1 w 16"/>
                  <a:gd name="T21" fmla="*/ 20 h 36"/>
                  <a:gd name="T22" fmla="*/ 0 w 16"/>
                  <a:gd name="T23" fmla="*/ 18 h 36"/>
                  <a:gd name="T24" fmla="*/ 0 w 16"/>
                  <a:gd name="T25" fmla="*/ 14 h 36"/>
                  <a:gd name="T26" fmla="*/ 1 w 16"/>
                  <a:gd name="T27" fmla="*/ 9 h 36"/>
                  <a:gd name="T28" fmla="*/ 3 w 16"/>
                  <a:gd name="T29" fmla="*/ 11 h 36"/>
                  <a:gd name="T30" fmla="*/ 5 w 16"/>
                  <a:gd name="T31" fmla="*/ 9 h 36"/>
                  <a:gd name="T32" fmla="*/ 9 w 16"/>
                  <a:gd name="T33" fmla="*/ 7 h 36"/>
                  <a:gd name="T34" fmla="*/ 10 w 16"/>
                  <a:gd name="T35" fmla="*/ 5 h 36"/>
                  <a:gd name="T36" fmla="*/ 12 w 16"/>
                  <a:gd name="T37" fmla="*/ 5 h 36"/>
                  <a:gd name="T38" fmla="*/ 12 w 16"/>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6">
                    <a:moveTo>
                      <a:pt x="12" y="0"/>
                    </a:moveTo>
                    <a:lnTo>
                      <a:pt x="14" y="2"/>
                    </a:lnTo>
                    <a:lnTo>
                      <a:pt x="16" y="18"/>
                    </a:lnTo>
                    <a:lnTo>
                      <a:pt x="10" y="36"/>
                    </a:lnTo>
                    <a:lnTo>
                      <a:pt x="9" y="34"/>
                    </a:lnTo>
                    <a:lnTo>
                      <a:pt x="7" y="34"/>
                    </a:lnTo>
                    <a:lnTo>
                      <a:pt x="5" y="32"/>
                    </a:lnTo>
                    <a:lnTo>
                      <a:pt x="3" y="30"/>
                    </a:lnTo>
                    <a:lnTo>
                      <a:pt x="3" y="29"/>
                    </a:lnTo>
                    <a:lnTo>
                      <a:pt x="1" y="27"/>
                    </a:lnTo>
                    <a:lnTo>
                      <a:pt x="1" y="20"/>
                    </a:lnTo>
                    <a:lnTo>
                      <a:pt x="0" y="18"/>
                    </a:lnTo>
                    <a:lnTo>
                      <a:pt x="0" y="14"/>
                    </a:lnTo>
                    <a:lnTo>
                      <a:pt x="1" y="9"/>
                    </a:lnTo>
                    <a:lnTo>
                      <a:pt x="3" y="11"/>
                    </a:lnTo>
                    <a:lnTo>
                      <a:pt x="5" y="9"/>
                    </a:lnTo>
                    <a:lnTo>
                      <a:pt x="9" y="7"/>
                    </a:lnTo>
                    <a:lnTo>
                      <a:pt x="10" y="5"/>
                    </a:lnTo>
                    <a:lnTo>
                      <a:pt x="12" y="5"/>
                    </a:lnTo>
                    <a:lnTo>
                      <a:pt x="1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1" name="Freeform 2008">
                <a:extLst>
                  <a:ext uri="{FF2B5EF4-FFF2-40B4-BE49-F238E27FC236}">
                    <a16:creationId xmlns:a16="http://schemas.microsoft.com/office/drawing/2014/main" id="{88ACE981-6130-A944-B95A-79D6A6358684}"/>
                  </a:ext>
                </a:extLst>
              </p:cNvPr>
              <p:cNvSpPr>
                <a:spLocks/>
              </p:cNvSpPr>
              <p:nvPr/>
            </p:nvSpPr>
            <p:spPr bwMode="auto">
              <a:xfrm>
                <a:off x="3555" y="2315"/>
                <a:ext cx="3" cy="1"/>
              </a:xfrm>
              <a:custGeom>
                <a:avLst/>
                <a:gdLst>
                  <a:gd name="T0" fmla="*/ 0 w 3"/>
                  <a:gd name="T1" fmla="*/ 1 h 1"/>
                  <a:gd name="T2" fmla="*/ 2 w 3"/>
                  <a:gd name="T3" fmla="*/ 1 h 1"/>
                  <a:gd name="T4" fmla="*/ 2 w 3"/>
                  <a:gd name="T5" fmla="*/ 1 h 1"/>
                  <a:gd name="T6" fmla="*/ 3 w 3"/>
                  <a:gd name="T7" fmla="*/ 1 h 1"/>
                  <a:gd name="T8" fmla="*/ 3 w 3"/>
                  <a:gd name="T9" fmla="*/ 1 h 1"/>
                  <a:gd name="T10" fmla="*/ 3 w 3"/>
                  <a:gd name="T11" fmla="*/ 1 h 1"/>
                  <a:gd name="T12" fmla="*/ 2 w 3"/>
                  <a:gd name="T13" fmla="*/ 1 h 1"/>
                  <a:gd name="T14" fmla="*/ 2 w 3"/>
                  <a:gd name="T15" fmla="*/ 0 h 1"/>
                  <a:gd name="T16" fmla="*/ 2 w 3"/>
                  <a:gd name="T17" fmla="*/ 0 h 1"/>
                  <a:gd name="T18" fmla="*/ 0 w 3"/>
                  <a:gd name="T19" fmla="*/ 0 h 1"/>
                  <a:gd name="T20" fmla="*/ 0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1"/>
                    </a:moveTo>
                    <a:lnTo>
                      <a:pt x="2" y="1"/>
                    </a:lnTo>
                    <a:lnTo>
                      <a:pt x="2" y="1"/>
                    </a:lnTo>
                    <a:lnTo>
                      <a:pt x="3" y="1"/>
                    </a:lnTo>
                    <a:lnTo>
                      <a:pt x="3" y="1"/>
                    </a:lnTo>
                    <a:lnTo>
                      <a:pt x="3" y="1"/>
                    </a:lnTo>
                    <a:lnTo>
                      <a:pt x="2" y="1"/>
                    </a:lnTo>
                    <a:lnTo>
                      <a:pt x="2" y="0"/>
                    </a:lnTo>
                    <a:lnTo>
                      <a:pt x="2" y="0"/>
                    </a:lnTo>
                    <a:lnTo>
                      <a:pt x="0" y="0"/>
                    </a:lnTo>
                    <a:lnTo>
                      <a:pt x="0"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2" name="Freeform 2009">
                <a:extLst>
                  <a:ext uri="{FF2B5EF4-FFF2-40B4-BE49-F238E27FC236}">
                    <a16:creationId xmlns:a16="http://schemas.microsoft.com/office/drawing/2014/main" id="{93BF8DBC-EF9C-304A-913F-3B3690BF13C2}"/>
                  </a:ext>
                </a:extLst>
              </p:cNvPr>
              <p:cNvSpPr>
                <a:spLocks/>
              </p:cNvSpPr>
              <p:nvPr/>
            </p:nvSpPr>
            <p:spPr bwMode="auto">
              <a:xfrm>
                <a:off x="3555" y="2315"/>
                <a:ext cx="3" cy="1"/>
              </a:xfrm>
              <a:custGeom>
                <a:avLst/>
                <a:gdLst>
                  <a:gd name="T0" fmla="*/ 0 w 3"/>
                  <a:gd name="T1" fmla="*/ 1 h 1"/>
                  <a:gd name="T2" fmla="*/ 2 w 3"/>
                  <a:gd name="T3" fmla="*/ 1 h 1"/>
                  <a:gd name="T4" fmla="*/ 2 w 3"/>
                  <a:gd name="T5" fmla="*/ 1 h 1"/>
                  <a:gd name="T6" fmla="*/ 3 w 3"/>
                  <a:gd name="T7" fmla="*/ 1 h 1"/>
                  <a:gd name="T8" fmla="*/ 3 w 3"/>
                  <a:gd name="T9" fmla="*/ 1 h 1"/>
                  <a:gd name="T10" fmla="*/ 3 w 3"/>
                  <a:gd name="T11" fmla="*/ 1 h 1"/>
                  <a:gd name="T12" fmla="*/ 2 w 3"/>
                  <a:gd name="T13" fmla="*/ 1 h 1"/>
                  <a:gd name="T14" fmla="*/ 2 w 3"/>
                  <a:gd name="T15" fmla="*/ 0 h 1"/>
                  <a:gd name="T16" fmla="*/ 2 w 3"/>
                  <a:gd name="T17" fmla="*/ 0 h 1"/>
                  <a:gd name="T18" fmla="*/ 0 w 3"/>
                  <a:gd name="T19" fmla="*/ 0 h 1"/>
                  <a:gd name="T20" fmla="*/ 0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1"/>
                    </a:moveTo>
                    <a:lnTo>
                      <a:pt x="2" y="1"/>
                    </a:lnTo>
                    <a:lnTo>
                      <a:pt x="2" y="1"/>
                    </a:lnTo>
                    <a:lnTo>
                      <a:pt x="3" y="1"/>
                    </a:lnTo>
                    <a:lnTo>
                      <a:pt x="3" y="1"/>
                    </a:lnTo>
                    <a:lnTo>
                      <a:pt x="3" y="1"/>
                    </a:lnTo>
                    <a:lnTo>
                      <a:pt x="2" y="1"/>
                    </a:lnTo>
                    <a:lnTo>
                      <a:pt x="2" y="0"/>
                    </a:lnTo>
                    <a:lnTo>
                      <a:pt x="2" y="0"/>
                    </a:lnTo>
                    <a:lnTo>
                      <a:pt x="0" y="0"/>
                    </a:lnTo>
                    <a:lnTo>
                      <a:pt x="0"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3" name="Freeform 2010">
                <a:extLst>
                  <a:ext uri="{FF2B5EF4-FFF2-40B4-BE49-F238E27FC236}">
                    <a16:creationId xmlns:a16="http://schemas.microsoft.com/office/drawing/2014/main" id="{D7D5F597-DD96-3A45-BE22-048B452A8E1B}"/>
                  </a:ext>
                </a:extLst>
              </p:cNvPr>
              <p:cNvSpPr>
                <a:spLocks/>
              </p:cNvSpPr>
              <p:nvPr/>
            </p:nvSpPr>
            <p:spPr bwMode="auto">
              <a:xfrm>
                <a:off x="4892" y="1654"/>
                <a:ext cx="15" cy="16"/>
              </a:xfrm>
              <a:custGeom>
                <a:avLst/>
                <a:gdLst>
                  <a:gd name="T0" fmla="*/ 2 w 15"/>
                  <a:gd name="T1" fmla="*/ 11 h 16"/>
                  <a:gd name="T2" fmla="*/ 0 w 15"/>
                  <a:gd name="T3" fmla="*/ 14 h 16"/>
                  <a:gd name="T4" fmla="*/ 2 w 15"/>
                  <a:gd name="T5" fmla="*/ 11 h 16"/>
                  <a:gd name="T6" fmla="*/ 4 w 15"/>
                  <a:gd name="T7" fmla="*/ 12 h 16"/>
                  <a:gd name="T8" fmla="*/ 6 w 15"/>
                  <a:gd name="T9" fmla="*/ 16 h 16"/>
                  <a:gd name="T10" fmla="*/ 7 w 15"/>
                  <a:gd name="T11" fmla="*/ 16 h 16"/>
                  <a:gd name="T12" fmla="*/ 11 w 15"/>
                  <a:gd name="T13" fmla="*/ 14 h 16"/>
                  <a:gd name="T14" fmla="*/ 13 w 15"/>
                  <a:gd name="T15" fmla="*/ 11 h 16"/>
                  <a:gd name="T16" fmla="*/ 13 w 15"/>
                  <a:gd name="T17" fmla="*/ 7 h 16"/>
                  <a:gd name="T18" fmla="*/ 15 w 15"/>
                  <a:gd name="T19" fmla="*/ 5 h 16"/>
                  <a:gd name="T20" fmla="*/ 11 w 15"/>
                  <a:gd name="T21" fmla="*/ 2 h 16"/>
                  <a:gd name="T22" fmla="*/ 6 w 15"/>
                  <a:gd name="T23" fmla="*/ 0 h 16"/>
                  <a:gd name="T24" fmla="*/ 4 w 15"/>
                  <a:gd name="T25" fmla="*/ 7 h 16"/>
                  <a:gd name="T26" fmla="*/ 2 w 15"/>
                  <a:gd name="T2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2" y="11"/>
                    </a:moveTo>
                    <a:lnTo>
                      <a:pt x="0" y="14"/>
                    </a:lnTo>
                    <a:lnTo>
                      <a:pt x="2" y="11"/>
                    </a:lnTo>
                    <a:lnTo>
                      <a:pt x="4" y="12"/>
                    </a:lnTo>
                    <a:lnTo>
                      <a:pt x="6" y="16"/>
                    </a:lnTo>
                    <a:lnTo>
                      <a:pt x="7" y="16"/>
                    </a:lnTo>
                    <a:lnTo>
                      <a:pt x="11" y="14"/>
                    </a:lnTo>
                    <a:lnTo>
                      <a:pt x="13" y="11"/>
                    </a:lnTo>
                    <a:lnTo>
                      <a:pt x="13" y="7"/>
                    </a:lnTo>
                    <a:lnTo>
                      <a:pt x="15" y="5"/>
                    </a:lnTo>
                    <a:lnTo>
                      <a:pt x="11" y="2"/>
                    </a:lnTo>
                    <a:lnTo>
                      <a:pt x="6" y="0"/>
                    </a:lnTo>
                    <a:lnTo>
                      <a:pt x="4" y="7"/>
                    </a:lnTo>
                    <a:lnTo>
                      <a:pt x="2"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4" name="Freeform 2011">
                <a:extLst>
                  <a:ext uri="{FF2B5EF4-FFF2-40B4-BE49-F238E27FC236}">
                    <a16:creationId xmlns:a16="http://schemas.microsoft.com/office/drawing/2014/main" id="{487DC758-6B54-8540-9FBF-3C61BB8D8283}"/>
                  </a:ext>
                </a:extLst>
              </p:cNvPr>
              <p:cNvSpPr>
                <a:spLocks/>
              </p:cNvSpPr>
              <p:nvPr/>
            </p:nvSpPr>
            <p:spPr bwMode="auto">
              <a:xfrm>
                <a:off x="4892" y="1654"/>
                <a:ext cx="15" cy="16"/>
              </a:xfrm>
              <a:custGeom>
                <a:avLst/>
                <a:gdLst>
                  <a:gd name="T0" fmla="*/ 2 w 15"/>
                  <a:gd name="T1" fmla="*/ 11 h 16"/>
                  <a:gd name="T2" fmla="*/ 0 w 15"/>
                  <a:gd name="T3" fmla="*/ 14 h 16"/>
                  <a:gd name="T4" fmla="*/ 2 w 15"/>
                  <a:gd name="T5" fmla="*/ 11 h 16"/>
                  <a:gd name="T6" fmla="*/ 4 w 15"/>
                  <a:gd name="T7" fmla="*/ 12 h 16"/>
                  <a:gd name="T8" fmla="*/ 6 w 15"/>
                  <a:gd name="T9" fmla="*/ 16 h 16"/>
                  <a:gd name="T10" fmla="*/ 7 w 15"/>
                  <a:gd name="T11" fmla="*/ 16 h 16"/>
                  <a:gd name="T12" fmla="*/ 11 w 15"/>
                  <a:gd name="T13" fmla="*/ 14 h 16"/>
                  <a:gd name="T14" fmla="*/ 13 w 15"/>
                  <a:gd name="T15" fmla="*/ 11 h 16"/>
                  <a:gd name="T16" fmla="*/ 13 w 15"/>
                  <a:gd name="T17" fmla="*/ 7 h 16"/>
                  <a:gd name="T18" fmla="*/ 15 w 15"/>
                  <a:gd name="T19" fmla="*/ 5 h 16"/>
                  <a:gd name="T20" fmla="*/ 11 w 15"/>
                  <a:gd name="T21" fmla="*/ 2 h 16"/>
                  <a:gd name="T22" fmla="*/ 6 w 15"/>
                  <a:gd name="T23" fmla="*/ 0 h 16"/>
                  <a:gd name="T24" fmla="*/ 4 w 15"/>
                  <a:gd name="T25" fmla="*/ 7 h 16"/>
                  <a:gd name="T26" fmla="*/ 2 w 15"/>
                  <a:gd name="T2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2" y="11"/>
                    </a:moveTo>
                    <a:lnTo>
                      <a:pt x="0" y="14"/>
                    </a:lnTo>
                    <a:lnTo>
                      <a:pt x="2" y="11"/>
                    </a:lnTo>
                    <a:lnTo>
                      <a:pt x="4" y="12"/>
                    </a:lnTo>
                    <a:lnTo>
                      <a:pt x="6" y="16"/>
                    </a:lnTo>
                    <a:lnTo>
                      <a:pt x="7" y="16"/>
                    </a:lnTo>
                    <a:lnTo>
                      <a:pt x="11" y="14"/>
                    </a:lnTo>
                    <a:lnTo>
                      <a:pt x="13" y="11"/>
                    </a:lnTo>
                    <a:lnTo>
                      <a:pt x="13" y="7"/>
                    </a:lnTo>
                    <a:lnTo>
                      <a:pt x="15" y="5"/>
                    </a:lnTo>
                    <a:lnTo>
                      <a:pt x="11" y="2"/>
                    </a:lnTo>
                    <a:lnTo>
                      <a:pt x="6" y="0"/>
                    </a:lnTo>
                    <a:lnTo>
                      <a:pt x="4" y="7"/>
                    </a:lnTo>
                    <a:lnTo>
                      <a:pt x="2"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5" name="Freeform 2012">
                <a:extLst>
                  <a:ext uri="{FF2B5EF4-FFF2-40B4-BE49-F238E27FC236}">
                    <a16:creationId xmlns:a16="http://schemas.microsoft.com/office/drawing/2014/main" id="{EED4248D-8557-D84D-8E64-033921EE5B6A}"/>
                  </a:ext>
                </a:extLst>
              </p:cNvPr>
              <p:cNvSpPr>
                <a:spLocks/>
              </p:cNvSpPr>
              <p:nvPr/>
            </p:nvSpPr>
            <p:spPr bwMode="auto">
              <a:xfrm>
                <a:off x="5310" y="1536"/>
                <a:ext cx="20" cy="23"/>
              </a:xfrm>
              <a:custGeom>
                <a:avLst/>
                <a:gdLst>
                  <a:gd name="T0" fmla="*/ 16 w 20"/>
                  <a:gd name="T1" fmla="*/ 0 h 23"/>
                  <a:gd name="T2" fmla="*/ 14 w 20"/>
                  <a:gd name="T3" fmla="*/ 4 h 23"/>
                  <a:gd name="T4" fmla="*/ 5 w 20"/>
                  <a:gd name="T5" fmla="*/ 5 h 23"/>
                  <a:gd name="T6" fmla="*/ 4 w 20"/>
                  <a:gd name="T7" fmla="*/ 7 h 23"/>
                  <a:gd name="T8" fmla="*/ 7 w 20"/>
                  <a:gd name="T9" fmla="*/ 9 h 23"/>
                  <a:gd name="T10" fmla="*/ 0 w 20"/>
                  <a:gd name="T11" fmla="*/ 23 h 23"/>
                  <a:gd name="T12" fmla="*/ 11 w 20"/>
                  <a:gd name="T13" fmla="*/ 14 h 23"/>
                  <a:gd name="T14" fmla="*/ 16 w 20"/>
                  <a:gd name="T15" fmla="*/ 11 h 23"/>
                  <a:gd name="T16" fmla="*/ 20 w 20"/>
                  <a:gd name="T17" fmla="*/ 7 h 23"/>
                  <a:gd name="T18" fmla="*/ 20 w 20"/>
                  <a:gd name="T19" fmla="*/ 4 h 23"/>
                  <a:gd name="T20" fmla="*/ 18 w 20"/>
                  <a:gd name="T21" fmla="*/ 0 h 23"/>
                  <a:gd name="T22" fmla="*/ 16 w 20"/>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3">
                    <a:moveTo>
                      <a:pt x="16" y="0"/>
                    </a:moveTo>
                    <a:lnTo>
                      <a:pt x="14" y="4"/>
                    </a:lnTo>
                    <a:lnTo>
                      <a:pt x="5" y="5"/>
                    </a:lnTo>
                    <a:lnTo>
                      <a:pt x="4" y="7"/>
                    </a:lnTo>
                    <a:lnTo>
                      <a:pt x="7" y="9"/>
                    </a:lnTo>
                    <a:lnTo>
                      <a:pt x="0" y="23"/>
                    </a:lnTo>
                    <a:lnTo>
                      <a:pt x="11" y="14"/>
                    </a:lnTo>
                    <a:lnTo>
                      <a:pt x="16" y="11"/>
                    </a:lnTo>
                    <a:lnTo>
                      <a:pt x="20" y="7"/>
                    </a:lnTo>
                    <a:lnTo>
                      <a:pt x="20" y="4"/>
                    </a:lnTo>
                    <a:lnTo>
                      <a:pt x="18" y="0"/>
                    </a:lnTo>
                    <a:lnTo>
                      <a:pt x="1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6" name="Freeform 2013">
                <a:extLst>
                  <a:ext uri="{FF2B5EF4-FFF2-40B4-BE49-F238E27FC236}">
                    <a16:creationId xmlns:a16="http://schemas.microsoft.com/office/drawing/2014/main" id="{13B10A16-BA65-EB4F-AC71-D4FA5D27F2AF}"/>
                  </a:ext>
                </a:extLst>
              </p:cNvPr>
              <p:cNvSpPr>
                <a:spLocks/>
              </p:cNvSpPr>
              <p:nvPr/>
            </p:nvSpPr>
            <p:spPr bwMode="auto">
              <a:xfrm>
                <a:off x="5310" y="1536"/>
                <a:ext cx="20" cy="23"/>
              </a:xfrm>
              <a:custGeom>
                <a:avLst/>
                <a:gdLst>
                  <a:gd name="T0" fmla="*/ 16 w 20"/>
                  <a:gd name="T1" fmla="*/ 0 h 23"/>
                  <a:gd name="T2" fmla="*/ 14 w 20"/>
                  <a:gd name="T3" fmla="*/ 4 h 23"/>
                  <a:gd name="T4" fmla="*/ 5 w 20"/>
                  <a:gd name="T5" fmla="*/ 5 h 23"/>
                  <a:gd name="T6" fmla="*/ 4 w 20"/>
                  <a:gd name="T7" fmla="*/ 7 h 23"/>
                  <a:gd name="T8" fmla="*/ 7 w 20"/>
                  <a:gd name="T9" fmla="*/ 9 h 23"/>
                  <a:gd name="T10" fmla="*/ 0 w 20"/>
                  <a:gd name="T11" fmla="*/ 23 h 23"/>
                  <a:gd name="T12" fmla="*/ 11 w 20"/>
                  <a:gd name="T13" fmla="*/ 14 h 23"/>
                  <a:gd name="T14" fmla="*/ 16 w 20"/>
                  <a:gd name="T15" fmla="*/ 11 h 23"/>
                  <a:gd name="T16" fmla="*/ 20 w 20"/>
                  <a:gd name="T17" fmla="*/ 7 h 23"/>
                  <a:gd name="T18" fmla="*/ 20 w 20"/>
                  <a:gd name="T19" fmla="*/ 4 h 23"/>
                  <a:gd name="T20" fmla="*/ 18 w 20"/>
                  <a:gd name="T21" fmla="*/ 0 h 23"/>
                  <a:gd name="T22" fmla="*/ 16 w 20"/>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3">
                    <a:moveTo>
                      <a:pt x="16" y="0"/>
                    </a:moveTo>
                    <a:lnTo>
                      <a:pt x="14" y="4"/>
                    </a:lnTo>
                    <a:lnTo>
                      <a:pt x="5" y="5"/>
                    </a:lnTo>
                    <a:lnTo>
                      <a:pt x="4" y="7"/>
                    </a:lnTo>
                    <a:lnTo>
                      <a:pt x="7" y="9"/>
                    </a:lnTo>
                    <a:lnTo>
                      <a:pt x="0" y="23"/>
                    </a:lnTo>
                    <a:lnTo>
                      <a:pt x="11" y="14"/>
                    </a:lnTo>
                    <a:lnTo>
                      <a:pt x="16" y="11"/>
                    </a:lnTo>
                    <a:lnTo>
                      <a:pt x="20" y="7"/>
                    </a:lnTo>
                    <a:lnTo>
                      <a:pt x="20" y="4"/>
                    </a:lnTo>
                    <a:lnTo>
                      <a:pt x="18" y="0"/>
                    </a:lnTo>
                    <a:lnTo>
                      <a:pt x="16"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7" name="Freeform 2014">
                <a:extLst>
                  <a:ext uri="{FF2B5EF4-FFF2-40B4-BE49-F238E27FC236}">
                    <a16:creationId xmlns:a16="http://schemas.microsoft.com/office/drawing/2014/main" id="{7CAF1ADA-9270-4241-A12E-B4191EC34C5B}"/>
                  </a:ext>
                </a:extLst>
              </p:cNvPr>
              <p:cNvSpPr>
                <a:spLocks/>
              </p:cNvSpPr>
              <p:nvPr/>
            </p:nvSpPr>
            <p:spPr bwMode="auto">
              <a:xfrm>
                <a:off x="5196" y="1768"/>
                <a:ext cx="5" cy="7"/>
              </a:xfrm>
              <a:custGeom>
                <a:avLst/>
                <a:gdLst>
                  <a:gd name="T0" fmla="*/ 5 w 5"/>
                  <a:gd name="T1" fmla="*/ 2 h 7"/>
                  <a:gd name="T2" fmla="*/ 5 w 5"/>
                  <a:gd name="T3" fmla="*/ 0 h 7"/>
                  <a:gd name="T4" fmla="*/ 0 w 5"/>
                  <a:gd name="T5" fmla="*/ 6 h 7"/>
                  <a:gd name="T6" fmla="*/ 2 w 5"/>
                  <a:gd name="T7" fmla="*/ 7 h 7"/>
                  <a:gd name="T8" fmla="*/ 3 w 5"/>
                  <a:gd name="T9" fmla="*/ 7 h 7"/>
                  <a:gd name="T10" fmla="*/ 5 w 5"/>
                  <a:gd name="T11" fmla="*/ 2 h 7"/>
                </a:gdLst>
                <a:ahLst/>
                <a:cxnLst>
                  <a:cxn ang="0">
                    <a:pos x="T0" y="T1"/>
                  </a:cxn>
                  <a:cxn ang="0">
                    <a:pos x="T2" y="T3"/>
                  </a:cxn>
                  <a:cxn ang="0">
                    <a:pos x="T4" y="T5"/>
                  </a:cxn>
                  <a:cxn ang="0">
                    <a:pos x="T6" y="T7"/>
                  </a:cxn>
                  <a:cxn ang="0">
                    <a:pos x="T8" y="T9"/>
                  </a:cxn>
                  <a:cxn ang="0">
                    <a:pos x="T10" y="T11"/>
                  </a:cxn>
                </a:cxnLst>
                <a:rect l="0" t="0" r="r" b="b"/>
                <a:pathLst>
                  <a:path w="5" h="7">
                    <a:moveTo>
                      <a:pt x="5" y="2"/>
                    </a:moveTo>
                    <a:lnTo>
                      <a:pt x="5" y="0"/>
                    </a:lnTo>
                    <a:lnTo>
                      <a:pt x="0" y="6"/>
                    </a:lnTo>
                    <a:lnTo>
                      <a:pt x="2" y="7"/>
                    </a:lnTo>
                    <a:lnTo>
                      <a:pt x="3" y="7"/>
                    </a:lnTo>
                    <a:lnTo>
                      <a:pt x="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8" name="Freeform 2015">
                <a:extLst>
                  <a:ext uri="{FF2B5EF4-FFF2-40B4-BE49-F238E27FC236}">
                    <a16:creationId xmlns:a16="http://schemas.microsoft.com/office/drawing/2014/main" id="{00ADB0B0-ADCE-A14F-BA84-4670EC057D52}"/>
                  </a:ext>
                </a:extLst>
              </p:cNvPr>
              <p:cNvSpPr>
                <a:spLocks/>
              </p:cNvSpPr>
              <p:nvPr/>
            </p:nvSpPr>
            <p:spPr bwMode="auto">
              <a:xfrm>
                <a:off x="5196" y="1768"/>
                <a:ext cx="5" cy="7"/>
              </a:xfrm>
              <a:custGeom>
                <a:avLst/>
                <a:gdLst>
                  <a:gd name="T0" fmla="*/ 5 w 5"/>
                  <a:gd name="T1" fmla="*/ 2 h 7"/>
                  <a:gd name="T2" fmla="*/ 5 w 5"/>
                  <a:gd name="T3" fmla="*/ 0 h 7"/>
                  <a:gd name="T4" fmla="*/ 0 w 5"/>
                  <a:gd name="T5" fmla="*/ 6 h 7"/>
                  <a:gd name="T6" fmla="*/ 2 w 5"/>
                  <a:gd name="T7" fmla="*/ 7 h 7"/>
                  <a:gd name="T8" fmla="*/ 3 w 5"/>
                  <a:gd name="T9" fmla="*/ 7 h 7"/>
                  <a:gd name="T10" fmla="*/ 5 w 5"/>
                  <a:gd name="T11" fmla="*/ 2 h 7"/>
                </a:gdLst>
                <a:ahLst/>
                <a:cxnLst>
                  <a:cxn ang="0">
                    <a:pos x="T0" y="T1"/>
                  </a:cxn>
                  <a:cxn ang="0">
                    <a:pos x="T2" y="T3"/>
                  </a:cxn>
                  <a:cxn ang="0">
                    <a:pos x="T4" y="T5"/>
                  </a:cxn>
                  <a:cxn ang="0">
                    <a:pos x="T6" y="T7"/>
                  </a:cxn>
                  <a:cxn ang="0">
                    <a:pos x="T8" y="T9"/>
                  </a:cxn>
                  <a:cxn ang="0">
                    <a:pos x="T10" y="T11"/>
                  </a:cxn>
                </a:cxnLst>
                <a:rect l="0" t="0" r="r" b="b"/>
                <a:pathLst>
                  <a:path w="5" h="7">
                    <a:moveTo>
                      <a:pt x="5" y="2"/>
                    </a:moveTo>
                    <a:lnTo>
                      <a:pt x="5" y="0"/>
                    </a:lnTo>
                    <a:lnTo>
                      <a:pt x="0" y="6"/>
                    </a:lnTo>
                    <a:lnTo>
                      <a:pt x="2" y="7"/>
                    </a:lnTo>
                    <a:lnTo>
                      <a:pt x="3" y="7"/>
                    </a:lnTo>
                    <a:lnTo>
                      <a:pt x="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79" name="Freeform 2016">
                <a:extLst>
                  <a:ext uri="{FF2B5EF4-FFF2-40B4-BE49-F238E27FC236}">
                    <a16:creationId xmlns:a16="http://schemas.microsoft.com/office/drawing/2014/main" id="{A0972D04-09AA-FA4A-97F6-0E574433D362}"/>
                  </a:ext>
                </a:extLst>
              </p:cNvPr>
              <p:cNvSpPr>
                <a:spLocks/>
              </p:cNvSpPr>
              <p:nvPr/>
            </p:nvSpPr>
            <p:spPr bwMode="auto">
              <a:xfrm>
                <a:off x="5349" y="1650"/>
                <a:ext cx="13" cy="18"/>
              </a:xfrm>
              <a:custGeom>
                <a:avLst/>
                <a:gdLst>
                  <a:gd name="T0" fmla="*/ 2 w 13"/>
                  <a:gd name="T1" fmla="*/ 0 h 18"/>
                  <a:gd name="T2" fmla="*/ 6 w 13"/>
                  <a:gd name="T3" fmla="*/ 2 h 18"/>
                  <a:gd name="T4" fmla="*/ 6 w 13"/>
                  <a:gd name="T5" fmla="*/ 2 h 18"/>
                  <a:gd name="T6" fmla="*/ 6 w 13"/>
                  <a:gd name="T7" fmla="*/ 4 h 18"/>
                  <a:gd name="T8" fmla="*/ 6 w 13"/>
                  <a:gd name="T9" fmla="*/ 6 h 18"/>
                  <a:gd name="T10" fmla="*/ 7 w 13"/>
                  <a:gd name="T11" fmla="*/ 7 h 18"/>
                  <a:gd name="T12" fmla="*/ 7 w 13"/>
                  <a:gd name="T13" fmla="*/ 9 h 18"/>
                  <a:gd name="T14" fmla="*/ 9 w 13"/>
                  <a:gd name="T15" fmla="*/ 11 h 18"/>
                  <a:gd name="T16" fmla="*/ 11 w 13"/>
                  <a:gd name="T17" fmla="*/ 13 h 18"/>
                  <a:gd name="T18" fmla="*/ 13 w 13"/>
                  <a:gd name="T19" fmla="*/ 16 h 18"/>
                  <a:gd name="T20" fmla="*/ 11 w 13"/>
                  <a:gd name="T21" fmla="*/ 18 h 18"/>
                  <a:gd name="T22" fmla="*/ 6 w 13"/>
                  <a:gd name="T23" fmla="*/ 15 h 18"/>
                  <a:gd name="T24" fmla="*/ 0 w 13"/>
                  <a:gd name="T25" fmla="*/ 2 h 18"/>
                  <a:gd name="T26" fmla="*/ 0 w 13"/>
                  <a:gd name="T27" fmla="*/ 0 h 18"/>
                  <a:gd name="T28" fmla="*/ 2 w 13"/>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8">
                    <a:moveTo>
                      <a:pt x="2" y="0"/>
                    </a:moveTo>
                    <a:lnTo>
                      <a:pt x="6" y="2"/>
                    </a:lnTo>
                    <a:lnTo>
                      <a:pt x="6" y="2"/>
                    </a:lnTo>
                    <a:lnTo>
                      <a:pt x="6" y="4"/>
                    </a:lnTo>
                    <a:lnTo>
                      <a:pt x="6" y="6"/>
                    </a:lnTo>
                    <a:lnTo>
                      <a:pt x="7" y="7"/>
                    </a:lnTo>
                    <a:lnTo>
                      <a:pt x="7" y="9"/>
                    </a:lnTo>
                    <a:lnTo>
                      <a:pt x="9" y="11"/>
                    </a:lnTo>
                    <a:lnTo>
                      <a:pt x="11" y="13"/>
                    </a:lnTo>
                    <a:lnTo>
                      <a:pt x="13" y="16"/>
                    </a:lnTo>
                    <a:lnTo>
                      <a:pt x="11" y="18"/>
                    </a:lnTo>
                    <a:lnTo>
                      <a:pt x="6" y="15"/>
                    </a:lnTo>
                    <a:lnTo>
                      <a:pt x="0" y="2"/>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0" name="Freeform 2017">
                <a:extLst>
                  <a:ext uri="{FF2B5EF4-FFF2-40B4-BE49-F238E27FC236}">
                    <a16:creationId xmlns:a16="http://schemas.microsoft.com/office/drawing/2014/main" id="{4BD3AC76-72F9-A045-9D60-60F49E0C0B79}"/>
                  </a:ext>
                </a:extLst>
              </p:cNvPr>
              <p:cNvSpPr>
                <a:spLocks/>
              </p:cNvSpPr>
              <p:nvPr/>
            </p:nvSpPr>
            <p:spPr bwMode="auto">
              <a:xfrm>
                <a:off x="5349" y="1650"/>
                <a:ext cx="13" cy="18"/>
              </a:xfrm>
              <a:custGeom>
                <a:avLst/>
                <a:gdLst>
                  <a:gd name="T0" fmla="*/ 2 w 13"/>
                  <a:gd name="T1" fmla="*/ 0 h 18"/>
                  <a:gd name="T2" fmla="*/ 6 w 13"/>
                  <a:gd name="T3" fmla="*/ 2 h 18"/>
                  <a:gd name="T4" fmla="*/ 6 w 13"/>
                  <a:gd name="T5" fmla="*/ 2 h 18"/>
                  <a:gd name="T6" fmla="*/ 6 w 13"/>
                  <a:gd name="T7" fmla="*/ 4 h 18"/>
                  <a:gd name="T8" fmla="*/ 6 w 13"/>
                  <a:gd name="T9" fmla="*/ 6 h 18"/>
                  <a:gd name="T10" fmla="*/ 7 w 13"/>
                  <a:gd name="T11" fmla="*/ 7 h 18"/>
                  <a:gd name="T12" fmla="*/ 7 w 13"/>
                  <a:gd name="T13" fmla="*/ 9 h 18"/>
                  <a:gd name="T14" fmla="*/ 9 w 13"/>
                  <a:gd name="T15" fmla="*/ 11 h 18"/>
                  <a:gd name="T16" fmla="*/ 11 w 13"/>
                  <a:gd name="T17" fmla="*/ 13 h 18"/>
                  <a:gd name="T18" fmla="*/ 13 w 13"/>
                  <a:gd name="T19" fmla="*/ 16 h 18"/>
                  <a:gd name="T20" fmla="*/ 11 w 13"/>
                  <a:gd name="T21" fmla="*/ 18 h 18"/>
                  <a:gd name="T22" fmla="*/ 6 w 13"/>
                  <a:gd name="T23" fmla="*/ 15 h 18"/>
                  <a:gd name="T24" fmla="*/ 0 w 13"/>
                  <a:gd name="T25" fmla="*/ 2 h 18"/>
                  <a:gd name="T26" fmla="*/ 0 w 13"/>
                  <a:gd name="T27" fmla="*/ 0 h 18"/>
                  <a:gd name="T28" fmla="*/ 2 w 13"/>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8">
                    <a:moveTo>
                      <a:pt x="2" y="0"/>
                    </a:moveTo>
                    <a:lnTo>
                      <a:pt x="6" y="2"/>
                    </a:lnTo>
                    <a:lnTo>
                      <a:pt x="6" y="2"/>
                    </a:lnTo>
                    <a:lnTo>
                      <a:pt x="6" y="4"/>
                    </a:lnTo>
                    <a:lnTo>
                      <a:pt x="6" y="6"/>
                    </a:lnTo>
                    <a:lnTo>
                      <a:pt x="7" y="7"/>
                    </a:lnTo>
                    <a:lnTo>
                      <a:pt x="7" y="9"/>
                    </a:lnTo>
                    <a:lnTo>
                      <a:pt x="9" y="11"/>
                    </a:lnTo>
                    <a:lnTo>
                      <a:pt x="11" y="13"/>
                    </a:lnTo>
                    <a:lnTo>
                      <a:pt x="13" y="16"/>
                    </a:lnTo>
                    <a:lnTo>
                      <a:pt x="11" y="18"/>
                    </a:lnTo>
                    <a:lnTo>
                      <a:pt x="6" y="15"/>
                    </a:lnTo>
                    <a:lnTo>
                      <a:pt x="0" y="2"/>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1" name="Freeform 2018">
                <a:extLst>
                  <a:ext uri="{FF2B5EF4-FFF2-40B4-BE49-F238E27FC236}">
                    <a16:creationId xmlns:a16="http://schemas.microsoft.com/office/drawing/2014/main" id="{1FD91CCC-B2BF-064C-97C0-0F98422FCD6A}"/>
                  </a:ext>
                </a:extLst>
              </p:cNvPr>
              <p:cNvSpPr>
                <a:spLocks/>
              </p:cNvSpPr>
              <p:nvPr/>
            </p:nvSpPr>
            <p:spPr bwMode="auto">
              <a:xfrm>
                <a:off x="5373" y="1663"/>
                <a:ext cx="8" cy="11"/>
              </a:xfrm>
              <a:custGeom>
                <a:avLst/>
                <a:gdLst>
                  <a:gd name="T0" fmla="*/ 0 w 8"/>
                  <a:gd name="T1" fmla="*/ 0 h 11"/>
                  <a:gd name="T2" fmla="*/ 1 w 8"/>
                  <a:gd name="T3" fmla="*/ 0 h 11"/>
                  <a:gd name="T4" fmla="*/ 3 w 8"/>
                  <a:gd name="T5" fmla="*/ 5 h 11"/>
                  <a:gd name="T6" fmla="*/ 5 w 8"/>
                  <a:gd name="T7" fmla="*/ 5 h 11"/>
                  <a:gd name="T8" fmla="*/ 8 w 8"/>
                  <a:gd name="T9" fmla="*/ 9 h 11"/>
                  <a:gd name="T10" fmla="*/ 8 w 8"/>
                  <a:gd name="T11" fmla="*/ 11 h 11"/>
                  <a:gd name="T12" fmla="*/ 5 w 8"/>
                  <a:gd name="T13" fmla="*/ 7 h 11"/>
                  <a:gd name="T14" fmla="*/ 3 w 8"/>
                  <a:gd name="T15" fmla="*/ 5 h 11"/>
                  <a:gd name="T16" fmla="*/ 1 w 8"/>
                  <a:gd name="T17" fmla="*/ 5 h 11"/>
                  <a:gd name="T18" fmla="*/ 0 w 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0" y="0"/>
                    </a:moveTo>
                    <a:lnTo>
                      <a:pt x="1" y="0"/>
                    </a:lnTo>
                    <a:lnTo>
                      <a:pt x="3" y="5"/>
                    </a:lnTo>
                    <a:lnTo>
                      <a:pt x="5" y="5"/>
                    </a:lnTo>
                    <a:lnTo>
                      <a:pt x="8" y="9"/>
                    </a:lnTo>
                    <a:lnTo>
                      <a:pt x="8" y="11"/>
                    </a:lnTo>
                    <a:lnTo>
                      <a:pt x="5" y="7"/>
                    </a:lnTo>
                    <a:lnTo>
                      <a:pt x="3" y="5"/>
                    </a:lnTo>
                    <a:lnTo>
                      <a:pt x="1" y="5"/>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2" name="Freeform 2019">
                <a:extLst>
                  <a:ext uri="{FF2B5EF4-FFF2-40B4-BE49-F238E27FC236}">
                    <a16:creationId xmlns:a16="http://schemas.microsoft.com/office/drawing/2014/main" id="{CE085B22-AA16-AB40-920E-52C1CF39D232}"/>
                  </a:ext>
                </a:extLst>
              </p:cNvPr>
              <p:cNvSpPr>
                <a:spLocks/>
              </p:cNvSpPr>
              <p:nvPr/>
            </p:nvSpPr>
            <p:spPr bwMode="auto">
              <a:xfrm>
                <a:off x="5373" y="1663"/>
                <a:ext cx="8" cy="11"/>
              </a:xfrm>
              <a:custGeom>
                <a:avLst/>
                <a:gdLst>
                  <a:gd name="T0" fmla="*/ 0 w 8"/>
                  <a:gd name="T1" fmla="*/ 0 h 11"/>
                  <a:gd name="T2" fmla="*/ 1 w 8"/>
                  <a:gd name="T3" fmla="*/ 0 h 11"/>
                  <a:gd name="T4" fmla="*/ 3 w 8"/>
                  <a:gd name="T5" fmla="*/ 5 h 11"/>
                  <a:gd name="T6" fmla="*/ 5 w 8"/>
                  <a:gd name="T7" fmla="*/ 5 h 11"/>
                  <a:gd name="T8" fmla="*/ 8 w 8"/>
                  <a:gd name="T9" fmla="*/ 9 h 11"/>
                  <a:gd name="T10" fmla="*/ 8 w 8"/>
                  <a:gd name="T11" fmla="*/ 11 h 11"/>
                  <a:gd name="T12" fmla="*/ 5 w 8"/>
                  <a:gd name="T13" fmla="*/ 7 h 11"/>
                  <a:gd name="T14" fmla="*/ 3 w 8"/>
                  <a:gd name="T15" fmla="*/ 5 h 11"/>
                  <a:gd name="T16" fmla="*/ 1 w 8"/>
                  <a:gd name="T17" fmla="*/ 5 h 11"/>
                  <a:gd name="T18" fmla="*/ 0 w 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0" y="0"/>
                    </a:moveTo>
                    <a:lnTo>
                      <a:pt x="1" y="0"/>
                    </a:lnTo>
                    <a:lnTo>
                      <a:pt x="3" y="5"/>
                    </a:lnTo>
                    <a:lnTo>
                      <a:pt x="5" y="5"/>
                    </a:lnTo>
                    <a:lnTo>
                      <a:pt x="8" y="9"/>
                    </a:lnTo>
                    <a:lnTo>
                      <a:pt x="8" y="11"/>
                    </a:lnTo>
                    <a:lnTo>
                      <a:pt x="5" y="7"/>
                    </a:lnTo>
                    <a:lnTo>
                      <a:pt x="3" y="5"/>
                    </a:lnTo>
                    <a:lnTo>
                      <a:pt x="1" y="5"/>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3" name="Freeform 2020">
                <a:extLst>
                  <a:ext uri="{FF2B5EF4-FFF2-40B4-BE49-F238E27FC236}">
                    <a16:creationId xmlns:a16="http://schemas.microsoft.com/office/drawing/2014/main" id="{ED905F1A-5173-9A47-9F63-6427ADC61A29}"/>
                  </a:ext>
                </a:extLst>
              </p:cNvPr>
              <p:cNvSpPr>
                <a:spLocks/>
              </p:cNvSpPr>
              <p:nvPr/>
            </p:nvSpPr>
            <p:spPr bwMode="auto">
              <a:xfrm>
                <a:off x="4285" y="536"/>
                <a:ext cx="98" cy="123"/>
              </a:xfrm>
              <a:custGeom>
                <a:avLst/>
                <a:gdLst>
                  <a:gd name="T0" fmla="*/ 13 w 98"/>
                  <a:gd name="T1" fmla="*/ 82 h 123"/>
                  <a:gd name="T2" fmla="*/ 16 w 98"/>
                  <a:gd name="T3" fmla="*/ 70 h 123"/>
                  <a:gd name="T4" fmla="*/ 20 w 98"/>
                  <a:gd name="T5" fmla="*/ 55 h 123"/>
                  <a:gd name="T6" fmla="*/ 29 w 98"/>
                  <a:gd name="T7" fmla="*/ 59 h 123"/>
                  <a:gd name="T8" fmla="*/ 23 w 98"/>
                  <a:gd name="T9" fmla="*/ 39 h 123"/>
                  <a:gd name="T10" fmla="*/ 29 w 98"/>
                  <a:gd name="T11" fmla="*/ 36 h 123"/>
                  <a:gd name="T12" fmla="*/ 27 w 98"/>
                  <a:gd name="T13" fmla="*/ 30 h 123"/>
                  <a:gd name="T14" fmla="*/ 32 w 98"/>
                  <a:gd name="T15" fmla="*/ 27 h 123"/>
                  <a:gd name="T16" fmla="*/ 31 w 98"/>
                  <a:gd name="T17" fmla="*/ 21 h 123"/>
                  <a:gd name="T18" fmla="*/ 38 w 98"/>
                  <a:gd name="T19" fmla="*/ 13 h 123"/>
                  <a:gd name="T20" fmla="*/ 38 w 98"/>
                  <a:gd name="T21" fmla="*/ 7 h 123"/>
                  <a:gd name="T22" fmla="*/ 45 w 98"/>
                  <a:gd name="T23" fmla="*/ 18 h 123"/>
                  <a:gd name="T24" fmla="*/ 48 w 98"/>
                  <a:gd name="T25" fmla="*/ 0 h 123"/>
                  <a:gd name="T26" fmla="*/ 57 w 98"/>
                  <a:gd name="T27" fmla="*/ 11 h 123"/>
                  <a:gd name="T28" fmla="*/ 59 w 98"/>
                  <a:gd name="T29" fmla="*/ 7 h 123"/>
                  <a:gd name="T30" fmla="*/ 61 w 98"/>
                  <a:gd name="T31" fmla="*/ 13 h 123"/>
                  <a:gd name="T32" fmla="*/ 57 w 98"/>
                  <a:gd name="T33" fmla="*/ 29 h 123"/>
                  <a:gd name="T34" fmla="*/ 57 w 98"/>
                  <a:gd name="T35" fmla="*/ 36 h 123"/>
                  <a:gd name="T36" fmla="*/ 64 w 98"/>
                  <a:gd name="T37" fmla="*/ 20 h 123"/>
                  <a:gd name="T38" fmla="*/ 68 w 98"/>
                  <a:gd name="T39" fmla="*/ 23 h 123"/>
                  <a:gd name="T40" fmla="*/ 70 w 98"/>
                  <a:gd name="T41" fmla="*/ 30 h 123"/>
                  <a:gd name="T42" fmla="*/ 73 w 98"/>
                  <a:gd name="T43" fmla="*/ 21 h 123"/>
                  <a:gd name="T44" fmla="*/ 77 w 98"/>
                  <a:gd name="T45" fmla="*/ 29 h 123"/>
                  <a:gd name="T46" fmla="*/ 77 w 98"/>
                  <a:gd name="T47" fmla="*/ 36 h 123"/>
                  <a:gd name="T48" fmla="*/ 81 w 98"/>
                  <a:gd name="T49" fmla="*/ 39 h 123"/>
                  <a:gd name="T50" fmla="*/ 82 w 98"/>
                  <a:gd name="T51" fmla="*/ 32 h 123"/>
                  <a:gd name="T52" fmla="*/ 95 w 98"/>
                  <a:gd name="T53" fmla="*/ 54 h 123"/>
                  <a:gd name="T54" fmla="*/ 98 w 98"/>
                  <a:gd name="T55" fmla="*/ 70 h 123"/>
                  <a:gd name="T56" fmla="*/ 98 w 98"/>
                  <a:gd name="T57" fmla="*/ 80 h 123"/>
                  <a:gd name="T58" fmla="*/ 89 w 98"/>
                  <a:gd name="T59" fmla="*/ 95 h 123"/>
                  <a:gd name="T60" fmla="*/ 82 w 98"/>
                  <a:gd name="T61" fmla="*/ 95 h 123"/>
                  <a:gd name="T62" fmla="*/ 66 w 98"/>
                  <a:gd name="T63" fmla="*/ 100 h 123"/>
                  <a:gd name="T64" fmla="*/ 61 w 98"/>
                  <a:gd name="T65" fmla="*/ 100 h 123"/>
                  <a:gd name="T66" fmla="*/ 59 w 98"/>
                  <a:gd name="T67" fmla="*/ 104 h 123"/>
                  <a:gd name="T68" fmla="*/ 52 w 98"/>
                  <a:gd name="T69" fmla="*/ 100 h 123"/>
                  <a:gd name="T70" fmla="*/ 41 w 98"/>
                  <a:gd name="T71" fmla="*/ 102 h 123"/>
                  <a:gd name="T72" fmla="*/ 29 w 98"/>
                  <a:gd name="T73" fmla="*/ 104 h 123"/>
                  <a:gd name="T74" fmla="*/ 25 w 98"/>
                  <a:gd name="T75" fmla="*/ 109 h 123"/>
                  <a:gd name="T76" fmla="*/ 16 w 98"/>
                  <a:gd name="T77" fmla="*/ 116 h 123"/>
                  <a:gd name="T78" fmla="*/ 11 w 98"/>
                  <a:gd name="T79" fmla="*/ 123 h 123"/>
                  <a:gd name="T80" fmla="*/ 2 w 98"/>
                  <a:gd name="T81" fmla="*/ 120 h 123"/>
                  <a:gd name="T82" fmla="*/ 4 w 98"/>
                  <a:gd name="T83" fmla="*/ 114 h 123"/>
                  <a:gd name="T84" fmla="*/ 2 w 98"/>
                  <a:gd name="T85" fmla="*/ 104 h 123"/>
                  <a:gd name="T86" fmla="*/ 9 w 98"/>
                  <a:gd name="T8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123">
                    <a:moveTo>
                      <a:pt x="11" y="84"/>
                    </a:moveTo>
                    <a:lnTo>
                      <a:pt x="13" y="82"/>
                    </a:lnTo>
                    <a:lnTo>
                      <a:pt x="13" y="79"/>
                    </a:lnTo>
                    <a:lnTo>
                      <a:pt x="16" y="70"/>
                    </a:lnTo>
                    <a:lnTo>
                      <a:pt x="14" y="68"/>
                    </a:lnTo>
                    <a:lnTo>
                      <a:pt x="20" y="55"/>
                    </a:lnTo>
                    <a:lnTo>
                      <a:pt x="25" y="59"/>
                    </a:lnTo>
                    <a:lnTo>
                      <a:pt x="29" y="59"/>
                    </a:lnTo>
                    <a:lnTo>
                      <a:pt x="23" y="54"/>
                    </a:lnTo>
                    <a:lnTo>
                      <a:pt x="23" y="39"/>
                    </a:lnTo>
                    <a:lnTo>
                      <a:pt x="27" y="36"/>
                    </a:lnTo>
                    <a:lnTo>
                      <a:pt x="29" y="36"/>
                    </a:lnTo>
                    <a:lnTo>
                      <a:pt x="27" y="34"/>
                    </a:lnTo>
                    <a:lnTo>
                      <a:pt x="27" y="30"/>
                    </a:lnTo>
                    <a:lnTo>
                      <a:pt x="29" y="29"/>
                    </a:lnTo>
                    <a:lnTo>
                      <a:pt x="32" y="27"/>
                    </a:lnTo>
                    <a:lnTo>
                      <a:pt x="31" y="27"/>
                    </a:lnTo>
                    <a:lnTo>
                      <a:pt x="31" y="21"/>
                    </a:lnTo>
                    <a:lnTo>
                      <a:pt x="36" y="16"/>
                    </a:lnTo>
                    <a:lnTo>
                      <a:pt x="38" y="13"/>
                    </a:lnTo>
                    <a:lnTo>
                      <a:pt x="36" y="9"/>
                    </a:lnTo>
                    <a:lnTo>
                      <a:pt x="38" y="7"/>
                    </a:lnTo>
                    <a:lnTo>
                      <a:pt x="41" y="18"/>
                    </a:lnTo>
                    <a:lnTo>
                      <a:pt x="45" y="18"/>
                    </a:lnTo>
                    <a:lnTo>
                      <a:pt x="45" y="5"/>
                    </a:lnTo>
                    <a:lnTo>
                      <a:pt x="48" y="0"/>
                    </a:lnTo>
                    <a:lnTo>
                      <a:pt x="57" y="4"/>
                    </a:lnTo>
                    <a:lnTo>
                      <a:pt x="57" y="11"/>
                    </a:lnTo>
                    <a:lnTo>
                      <a:pt x="57" y="9"/>
                    </a:lnTo>
                    <a:lnTo>
                      <a:pt x="59" y="7"/>
                    </a:lnTo>
                    <a:lnTo>
                      <a:pt x="61" y="9"/>
                    </a:lnTo>
                    <a:lnTo>
                      <a:pt x="61" y="13"/>
                    </a:lnTo>
                    <a:lnTo>
                      <a:pt x="57" y="21"/>
                    </a:lnTo>
                    <a:lnTo>
                      <a:pt x="57" y="29"/>
                    </a:lnTo>
                    <a:lnTo>
                      <a:pt x="57" y="32"/>
                    </a:lnTo>
                    <a:lnTo>
                      <a:pt x="57" y="36"/>
                    </a:lnTo>
                    <a:lnTo>
                      <a:pt x="64" y="25"/>
                    </a:lnTo>
                    <a:lnTo>
                      <a:pt x="64" y="20"/>
                    </a:lnTo>
                    <a:lnTo>
                      <a:pt x="66" y="20"/>
                    </a:lnTo>
                    <a:lnTo>
                      <a:pt x="68" y="23"/>
                    </a:lnTo>
                    <a:lnTo>
                      <a:pt x="70" y="29"/>
                    </a:lnTo>
                    <a:lnTo>
                      <a:pt x="70" y="30"/>
                    </a:lnTo>
                    <a:lnTo>
                      <a:pt x="72" y="27"/>
                    </a:lnTo>
                    <a:lnTo>
                      <a:pt x="73" y="21"/>
                    </a:lnTo>
                    <a:lnTo>
                      <a:pt x="75" y="23"/>
                    </a:lnTo>
                    <a:lnTo>
                      <a:pt x="77" y="29"/>
                    </a:lnTo>
                    <a:lnTo>
                      <a:pt x="75" y="32"/>
                    </a:lnTo>
                    <a:lnTo>
                      <a:pt x="77" y="36"/>
                    </a:lnTo>
                    <a:lnTo>
                      <a:pt x="79" y="39"/>
                    </a:lnTo>
                    <a:lnTo>
                      <a:pt x="81" y="39"/>
                    </a:lnTo>
                    <a:lnTo>
                      <a:pt x="79" y="36"/>
                    </a:lnTo>
                    <a:lnTo>
                      <a:pt x="82" y="32"/>
                    </a:lnTo>
                    <a:lnTo>
                      <a:pt x="86" y="48"/>
                    </a:lnTo>
                    <a:lnTo>
                      <a:pt x="95" y="54"/>
                    </a:lnTo>
                    <a:lnTo>
                      <a:pt x="98" y="57"/>
                    </a:lnTo>
                    <a:lnTo>
                      <a:pt x="98" y="70"/>
                    </a:lnTo>
                    <a:lnTo>
                      <a:pt x="98" y="71"/>
                    </a:lnTo>
                    <a:lnTo>
                      <a:pt x="98" y="80"/>
                    </a:lnTo>
                    <a:lnTo>
                      <a:pt x="93" y="91"/>
                    </a:lnTo>
                    <a:lnTo>
                      <a:pt x="89" y="95"/>
                    </a:lnTo>
                    <a:lnTo>
                      <a:pt x="88" y="93"/>
                    </a:lnTo>
                    <a:lnTo>
                      <a:pt x="82" y="95"/>
                    </a:lnTo>
                    <a:lnTo>
                      <a:pt x="72" y="100"/>
                    </a:lnTo>
                    <a:lnTo>
                      <a:pt x="66" y="100"/>
                    </a:lnTo>
                    <a:lnTo>
                      <a:pt x="63" y="102"/>
                    </a:lnTo>
                    <a:lnTo>
                      <a:pt x="61" y="100"/>
                    </a:lnTo>
                    <a:lnTo>
                      <a:pt x="59" y="102"/>
                    </a:lnTo>
                    <a:lnTo>
                      <a:pt x="59" y="104"/>
                    </a:lnTo>
                    <a:lnTo>
                      <a:pt x="56" y="105"/>
                    </a:lnTo>
                    <a:lnTo>
                      <a:pt x="52" y="100"/>
                    </a:lnTo>
                    <a:lnTo>
                      <a:pt x="43" y="104"/>
                    </a:lnTo>
                    <a:lnTo>
                      <a:pt x="41" y="102"/>
                    </a:lnTo>
                    <a:lnTo>
                      <a:pt x="39" y="104"/>
                    </a:lnTo>
                    <a:lnTo>
                      <a:pt x="29" y="104"/>
                    </a:lnTo>
                    <a:lnTo>
                      <a:pt x="27" y="109"/>
                    </a:lnTo>
                    <a:lnTo>
                      <a:pt x="25" y="109"/>
                    </a:lnTo>
                    <a:lnTo>
                      <a:pt x="23" y="113"/>
                    </a:lnTo>
                    <a:lnTo>
                      <a:pt x="16" y="116"/>
                    </a:lnTo>
                    <a:lnTo>
                      <a:pt x="13" y="120"/>
                    </a:lnTo>
                    <a:lnTo>
                      <a:pt x="11" y="123"/>
                    </a:lnTo>
                    <a:lnTo>
                      <a:pt x="2" y="121"/>
                    </a:lnTo>
                    <a:lnTo>
                      <a:pt x="2" y="120"/>
                    </a:lnTo>
                    <a:lnTo>
                      <a:pt x="4" y="116"/>
                    </a:lnTo>
                    <a:lnTo>
                      <a:pt x="4" y="114"/>
                    </a:lnTo>
                    <a:lnTo>
                      <a:pt x="0" y="116"/>
                    </a:lnTo>
                    <a:lnTo>
                      <a:pt x="2" y="104"/>
                    </a:lnTo>
                    <a:lnTo>
                      <a:pt x="11" y="89"/>
                    </a:lnTo>
                    <a:lnTo>
                      <a:pt x="9" y="88"/>
                    </a:lnTo>
                    <a:lnTo>
                      <a:pt x="11" y="8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4" name="Freeform 2021">
                <a:extLst>
                  <a:ext uri="{FF2B5EF4-FFF2-40B4-BE49-F238E27FC236}">
                    <a16:creationId xmlns:a16="http://schemas.microsoft.com/office/drawing/2014/main" id="{D35D569D-FD75-5B47-8478-BDDCC04C0569}"/>
                  </a:ext>
                </a:extLst>
              </p:cNvPr>
              <p:cNvSpPr>
                <a:spLocks/>
              </p:cNvSpPr>
              <p:nvPr/>
            </p:nvSpPr>
            <p:spPr bwMode="auto">
              <a:xfrm>
                <a:off x="4285" y="536"/>
                <a:ext cx="98" cy="123"/>
              </a:xfrm>
              <a:custGeom>
                <a:avLst/>
                <a:gdLst>
                  <a:gd name="T0" fmla="*/ 13 w 98"/>
                  <a:gd name="T1" fmla="*/ 82 h 123"/>
                  <a:gd name="T2" fmla="*/ 16 w 98"/>
                  <a:gd name="T3" fmla="*/ 70 h 123"/>
                  <a:gd name="T4" fmla="*/ 20 w 98"/>
                  <a:gd name="T5" fmla="*/ 55 h 123"/>
                  <a:gd name="T6" fmla="*/ 29 w 98"/>
                  <a:gd name="T7" fmla="*/ 59 h 123"/>
                  <a:gd name="T8" fmla="*/ 23 w 98"/>
                  <a:gd name="T9" fmla="*/ 39 h 123"/>
                  <a:gd name="T10" fmla="*/ 29 w 98"/>
                  <a:gd name="T11" fmla="*/ 36 h 123"/>
                  <a:gd name="T12" fmla="*/ 27 w 98"/>
                  <a:gd name="T13" fmla="*/ 30 h 123"/>
                  <a:gd name="T14" fmla="*/ 32 w 98"/>
                  <a:gd name="T15" fmla="*/ 27 h 123"/>
                  <a:gd name="T16" fmla="*/ 31 w 98"/>
                  <a:gd name="T17" fmla="*/ 21 h 123"/>
                  <a:gd name="T18" fmla="*/ 38 w 98"/>
                  <a:gd name="T19" fmla="*/ 13 h 123"/>
                  <a:gd name="T20" fmla="*/ 38 w 98"/>
                  <a:gd name="T21" fmla="*/ 7 h 123"/>
                  <a:gd name="T22" fmla="*/ 45 w 98"/>
                  <a:gd name="T23" fmla="*/ 18 h 123"/>
                  <a:gd name="T24" fmla="*/ 48 w 98"/>
                  <a:gd name="T25" fmla="*/ 0 h 123"/>
                  <a:gd name="T26" fmla="*/ 57 w 98"/>
                  <a:gd name="T27" fmla="*/ 11 h 123"/>
                  <a:gd name="T28" fmla="*/ 59 w 98"/>
                  <a:gd name="T29" fmla="*/ 7 h 123"/>
                  <a:gd name="T30" fmla="*/ 61 w 98"/>
                  <a:gd name="T31" fmla="*/ 13 h 123"/>
                  <a:gd name="T32" fmla="*/ 57 w 98"/>
                  <a:gd name="T33" fmla="*/ 29 h 123"/>
                  <a:gd name="T34" fmla="*/ 57 w 98"/>
                  <a:gd name="T35" fmla="*/ 36 h 123"/>
                  <a:gd name="T36" fmla="*/ 64 w 98"/>
                  <a:gd name="T37" fmla="*/ 20 h 123"/>
                  <a:gd name="T38" fmla="*/ 68 w 98"/>
                  <a:gd name="T39" fmla="*/ 23 h 123"/>
                  <a:gd name="T40" fmla="*/ 70 w 98"/>
                  <a:gd name="T41" fmla="*/ 30 h 123"/>
                  <a:gd name="T42" fmla="*/ 73 w 98"/>
                  <a:gd name="T43" fmla="*/ 21 h 123"/>
                  <a:gd name="T44" fmla="*/ 77 w 98"/>
                  <a:gd name="T45" fmla="*/ 29 h 123"/>
                  <a:gd name="T46" fmla="*/ 77 w 98"/>
                  <a:gd name="T47" fmla="*/ 36 h 123"/>
                  <a:gd name="T48" fmla="*/ 81 w 98"/>
                  <a:gd name="T49" fmla="*/ 39 h 123"/>
                  <a:gd name="T50" fmla="*/ 82 w 98"/>
                  <a:gd name="T51" fmla="*/ 32 h 123"/>
                  <a:gd name="T52" fmla="*/ 95 w 98"/>
                  <a:gd name="T53" fmla="*/ 54 h 123"/>
                  <a:gd name="T54" fmla="*/ 98 w 98"/>
                  <a:gd name="T55" fmla="*/ 70 h 123"/>
                  <a:gd name="T56" fmla="*/ 98 w 98"/>
                  <a:gd name="T57" fmla="*/ 80 h 123"/>
                  <a:gd name="T58" fmla="*/ 89 w 98"/>
                  <a:gd name="T59" fmla="*/ 95 h 123"/>
                  <a:gd name="T60" fmla="*/ 82 w 98"/>
                  <a:gd name="T61" fmla="*/ 95 h 123"/>
                  <a:gd name="T62" fmla="*/ 66 w 98"/>
                  <a:gd name="T63" fmla="*/ 100 h 123"/>
                  <a:gd name="T64" fmla="*/ 61 w 98"/>
                  <a:gd name="T65" fmla="*/ 100 h 123"/>
                  <a:gd name="T66" fmla="*/ 59 w 98"/>
                  <a:gd name="T67" fmla="*/ 104 h 123"/>
                  <a:gd name="T68" fmla="*/ 52 w 98"/>
                  <a:gd name="T69" fmla="*/ 100 h 123"/>
                  <a:gd name="T70" fmla="*/ 41 w 98"/>
                  <a:gd name="T71" fmla="*/ 102 h 123"/>
                  <a:gd name="T72" fmla="*/ 29 w 98"/>
                  <a:gd name="T73" fmla="*/ 104 h 123"/>
                  <a:gd name="T74" fmla="*/ 25 w 98"/>
                  <a:gd name="T75" fmla="*/ 109 h 123"/>
                  <a:gd name="T76" fmla="*/ 16 w 98"/>
                  <a:gd name="T77" fmla="*/ 116 h 123"/>
                  <a:gd name="T78" fmla="*/ 11 w 98"/>
                  <a:gd name="T79" fmla="*/ 123 h 123"/>
                  <a:gd name="T80" fmla="*/ 2 w 98"/>
                  <a:gd name="T81" fmla="*/ 120 h 123"/>
                  <a:gd name="T82" fmla="*/ 4 w 98"/>
                  <a:gd name="T83" fmla="*/ 114 h 123"/>
                  <a:gd name="T84" fmla="*/ 2 w 98"/>
                  <a:gd name="T85" fmla="*/ 104 h 123"/>
                  <a:gd name="T86" fmla="*/ 9 w 98"/>
                  <a:gd name="T8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123">
                    <a:moveTo>
                      <a:pt x="11" y="84"/>
                    </a:moveTo>
                    <a:lnTo>
                      <a:pt x="13" y="82"/>
                    </a:lnTo>
                    <a:lnTo>
                      <a:pt x="13" y="79"/>
                    </a:lnTo>
                    <a:lnTo>
                      <a:pt x="16" y="70"/>
                    </a:lnTo>
                    <a:lnTo>
                      <a:pt x="14" y="68"/>
                    </a:lnTo>
                    <a:lnTo>
                      <a:pt x="20" y="55"/>
                    </a:lnTo>
                    <a:lnTo>
                      <a:pt x="25" y="59"/>
                    </a:lnTo>
                    <a:lnTo>
                      <a:pt x="29" y="59"/>
                    </a:lnTo>
                    <a:lnTo>
                      <a:pt x="23" y="54"/>
                    </a:lnTo>
                    <a:lnTo>
                      <a:pt x="23" y="39"/>
                    </a:lnTo>
                    <a:lnTo>
                      <a:pt x="27" y="36"/>
                    </a:lnTo>
                    <a:lnTo>
                      <a:pt x="29" y="36"/>
                    </a:lnTo>
                    <a:lnTo>
                      <a:pt x="27" y="34"/>
                    </a:lnTo>
                    <a:lnTo>
                      <a:pt x="27" y="30"/>
                    </a:lnTo>
                    <a:lnTo>
                      <a:pt x="29" y="29"/>
                    </a:lnTo>
                    <a:lnTo>
                      <a:pt x="32" y="27"/>
                    </a:lnTo>
                    <a:lnTo>
                      <a:pt x="31" y="27"/>
                    </a:lnTo>
                    <a:lnTo>
                      <a:pt x="31" y="21"/>
                    </a:lnTo>
                    <a:lnTo>
                      <a:pt x="36" y="16"/>
                    </a:lnTo>
                    <a:lnTo>
                      <a:pt x="38" y="13"/>
                    </a:lnTo>
                    <a:lnTo>
                      <a:pt x="36" y="9"/>
                    </a:lnTo>
                    <a:lnTo>
                      <a:pt x="38" y="7"/>
                    </a:lnTo>
                    <a:lnTo>
                      <a:pt x="41" y="18"/>
                    </a:lnTo>
                    <a:lnTo>
                      <a:pt x="45" y="18"/>
                    </a:lnTo>
                    <a:lnTo>
                      <a:pt x="45" y="5"/>
                    </a:lnTo>
                    <a:lnTo>
                      <a:pt x="48" y="0"/>
                    </a:lnTo>
                    <a:lnTo>
                      <a:pt x="57" y="4"/>
                    </a:lnTo>
                    <a:lnTo>
                      <a:pt x="57" y="11"/>
                    </a:lnTo>
                    <a:lnTo>
                      <a:pt x="57" y="9"/>
                    </a:lnTo>
                    <a:lnTo>
                      <a:pt x="59" y="7"/>
                    </a:lnTo>
                    <a:lnTo>
                      <a:pt x="61" y="9"/>
                    </a:lnTo>
                    <a:lnTo>
                      <a:pt x="61" y="13"/>
                    </a:lnTo>
                    <a:lnTo>
                      <a:pt x="57" y="21"/>
                    </a:lnTo>
                    <a:lnTo>
                      <a:pt x="57" y="29"/>
                    </a:lnTo>
                    <a:lnTo>
                      <a:pt x="57" y="32"/>
                    </a:lnTo>
                    <a:lnTo>
                      <a:pt x="57" y="36"/>
                    </a:lnTo>
                    <a:lnTo>
                      <a:pt x="64" y="25"/>
                    </a:lnTo>
                    <a:lnTo>
                      <a:pt x="64" y="20"/>
                    </a:lnTo>
                    <a:lnTo>
                      <a:pt x="66" y="20"/>
                    </a:lnTo>
                    <a:lnTo>
                      <a:pt x="68" y="23"/>
                    </a:lnTo>
                    <a:lnTo>
                      <a:pt x="70" y="29"/>
                    </a:lnTo>
                    <a:lnTo>
                      <a:pt x="70" y="30"/>
                    </a:lnTo>
                    <a:lnTo>
                      <a:pt x="72" y="27"/>
                    </a:lnTo>
                    <a:lnTo>
                      <a:pt x="73" y="21"/>
                    </a:lnTo>
                    <a:lnTo>
                      <a:pt x="75" y="23"/>
                    </a:lnTo>
                    <a:lnTo>
                      <a:pt x="77" y="29"/>
                    </a:lnTo>
                    <a:lnTo>
                      <a:pt x="75" y="32"/>
                    </a:lnTo>
                    <a:lnTo>
                      <a:pt x="77" y="36"/>
                    </a:lnTo>
                    <a:lnTo>
                      <a:pt x="79" y="39"/>
                    </a:lnTo>
                    <a:lnTo>
                      <a:pt x="81" y="39"/>
                    </a:lnTo>
                    <a:lnTo>
                      <a:pt x="79" y="36"/>
                    </a:lnTo>
                    <a:lnTo>
                      <a:pt x="82" y="32"/>
                    </a:lnTo>
                    <a:lnTo>
                      <a:pt x="86" y="48"/>
                    </a:lnTo>
                    <a:lnTo>
                      <a:pt x="95" y="54"/>
                    </a:lnTo>
                    <a:lnTo>
                      <a:pt x="98" y="57"/>
                    </a:lnTo>
                    <a:lnTo>
                      <a:pt x="98" y="70"/>
                    </a:lnTo>
                    <a:lnTo>
                      <a:pt x="98" y="71"/>
                    </a:lnTo>
                    <a:lnTo>
                      <a:pt x="98" y="80"/>
                    </a:lnTo>
                    <a:lnTo>
                      <a:pt x="93" y="91"/>
                    </a:lnTo>
                    <a:lnTo>
                      <a:pt x="89" y="95"/>
                    </a:lnTo>
                    <a:lnTo>
                      <a:pt x="88" y="93"/>
                    </a:lnTo>
                    <a:lnTo>
                      <a:pt x="82" y="95"/>
                    </a:lnTo>
                    <a:lnTo>
                      <a:pt x="72" y="100"/>
                    </a:lnTo>
                    <a:lnTo>
                      <a:pt x="66" y="100"/>
                    </a:lnTo>
                    <a:lnTo>
                      <a:pt x="63" y="102"/>
                    </a:lnTo>
                    <a:lnTo>
                      <a:pt x="61" y="100"/>
                    </a:lnTo>
                    <a:lnTo>
                      <a:pt x="59" y="102"/>
                    </a:lnTo>
                    <a:lnTo>
                      <a:pt x="59" y="104"/>
                    </a:lnTo>
                    <a:lnTo>
                      <a:pt x="56" y="105"/>
                    </a:lnTo>
                    <a:lnTo>
                      <a:pt x="52" y="100"/>
                    </a:lnTo>
                    <a:lnTo>
                      <a:pt x="43" y="104"/>
                    </a:lnTo>
                    <a:lnTo>
                      <a:pt x="41" y="102"/>
                    </a:lnTo>
                    <a:lnTo>
                      <a:pt x="39" y="104"/>
                    </a:lnTo>
                    <a:lnTo>
                      <a:pt x="29" y="104"/>
                    </a:lnTo>
                    <a:lnTo>
                      <a:pt x="27" y="109"/>
                    </a:lnTo>
                    <a:lnTo>
                      <a:pt x="25" y="109"/>
                    </a:lnTo>
                    <a:lnTo>
                      <a:pt x="23" y="113"/>
                    </a:lnTo>
                    <a:lnTo>
                      <a:pt x="16" y="116"/>
                    </a:lnTo>
                    <a:lnTo>
                      <a:pt x="13" y="120"/>
                    </a:lnTo>
                    <a:lnTo>
                      <a:pt x="11" y="123"/>
                    </a:lnTo>
                    <a:lnTo>
                      <a:pt x="2" y="121"/>
                    </a:lnTo>
                    <a:lnTo>
                      <a:pt x="2" y="120"/>
                    </a:lnTo>
                    <a:lnTo>
                      <a:pt x="4" y="116"/>
                    </a:lnTo>
                    <a:lnTo>
                      <a:pt x="4" y="114"/>
                    </a:lnTo>
                    <a:lnTo>
                      <a:pt x="0" y="116"/>
                    </a:lnTo>
                    <a:lnTo>
                      <a:pt x="2" y="104"/>
                    </a:lnTo>
                    <a:lnTo>
                      <a:pt x="11" y="89"/>
                    </a:lnTo>
                    <a:lnTo>
                      <a:pt x="9" y="88"/>
                    </a:lnTo>
                    <a:lnTo>
                      <a:pt x="11" y="8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5" name="Freeform 2022">
                <a:extLst>
                  <a:ext uri="{FF2B5EF4-FFF2-40B4-BE49-F238E27FC236}">
                    <a16:creationId xmlns:a16="http://schemas.microsoft.com/office/drawing/2014/main" id="{9EB3B136-9E68-A141-8C74-8092F05C7BA5}"/>
                  </a:ext>
                </a:extLst>
              </p:cNvPr>
              <p:cNvSpPr>
                <a:spLocks/>
              </p:cNvSpPr>
              <p:nvPr/>
            </p:nvSpPr>
            <p:spPr bwMode="auto">
              <a:xfrm>
                <a:off x="4862" y="906"/>
                <a:ext cx="14" cy="21"/>
              </a:xfrm>
              <a:custGeom>
                <a:avLst/>
                <a:gdLst>
                  <a:gd name="T0" fmla="*/ 11 w 14"/>
                  <a:gd name="T1" fmla="*/ 10 h 21"/>
                  <a:gd name="T2" fmla="*/ 11 w 14"/>
                  <a:gd name="T3" fmla="*/ 12 h 21"/>
                  <a:gd name="T4" fmla="*/ 12 w 14"/>
                  <a:gd name="T5" fmla="*/ 14 h 21"/>
                  <a:gd name="T6" fmla="*/ 14 w 14"/>
                  <a:gd name="T7" fmla="*/ 16 h 21"/>
                  <a:gd name="T8" fmla="*/ 14 w 14"/>
                  <a:gd name="T9" fmla="*/ 21 h 21"/>
                  <a:gd name="T10" fmla="*/ 11 w 14"/>
                  <a:gd name="T11" fmla="*/ 19 h 21"/>
                  <a:gd name="T12" fmla="*/ 9 w 14"/>
                  <a:gd name="T13" fmla="*/ 16 h 21"/>
                  <a:gd name="T14" fmla="*/ 5 w 14"/>
                  <a:gd name="T15" fmla="*/ 12 h 21"/>
                  <a:gd name="T16" fmla="*/ 5 w 14"/>
                  <a:gd name="T17" fmla="*/ 9 h 21"/>
                  <a:gd name="T18" fmla="*/ 0 w 14"/>
                  <a:gd name="T19" fmla="*/ 3 h 21"/>
                  <a:gd name="T20" fmla="*/ 2 w 14"/>
                  <a:gd name="T21" fmla="*/ 0 h 21"/>
                  <a:gd name="T22" fmla="*/ 3 w 14"/>
                  <a:gd name="T23" fmla="*/ 0 h 21"/>
                  <a:gd name="T24" fmla="*/ 5 w 14"/>
                  <a:gd name="T25" fmla="*/ 5 h 21"/>
                  <a:gd name="T26" fmla="*/ 9 w 14"/>
                  <a:gd name="T27" fmla="*/ 10 h 21"/>
                  <a:gd name="T28" fmla="*/ 11 w 14"/>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1" y="10"/>
                    </a:moveTo>
                    <a:lnTo>
                      <a:pt x="11" y="12"/>
                    </a:lnTo>
                    <a:lnTo>
                      <a:pt x="12" y="14"/>
                    </a:lnTo>
                    <a:lnTo>
                      <a:pt x="14" y="16"/>
                    </a:lnTo>
                    <a:lnTo>
                      <a:pt x="14" y="21"/>
                    </a:lnTo>
                    <a:lnTo>
                      <a:pt x="11" y="19"/>
                    </a:lnTo>
                    <a:lnTo>
                      <a:pt x="9" y="16"/>
                    </a:lnTo>
                    <a:lnTo>
                      <a:pt x="5" y="12"/>
                    </a:lnTo>
                    <a:lnTo>
                      <a:pt x="5" y="9"/>
                    </a:lnTo>
                    <a:lnTo>
                      <a:pt x="0" y="3"/>
                    </a:lnTo>
                    <a:lnTo>
                      <a:pt x="2" y="0"/>
                    </a:lnTo>
                    <a:lnTo>
                      <a:pt x="3" y="0"/>
                    </a:lnTo>
                    <a:lnTo>
                      <a:pt x="5" y="5"/>
                    </a:lnTo>
                    <a:lnTo>
                      <a:pt x="9" y="10"/>
                    </a:lnTo>
                    <a:lnTo>
                      <a:pt x="11" y="1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6" name="Freeform 2023">
                <a:extLst>
                  <a:ext uri="{FF2B5EF4-FFF2-40B4-BE49-F238E27FC236}">
                    <a16:creationId xmlns:a16="http://schemas.microsoft.com/office/drawing/2014/main" id="{D9327740-3246-1B49-807D-3B1CBBC90954}"/>
                  </a:ext>
                </a:extLst>
              </p:cNvPr>
              <p:cNvSpPr>
                <a:spLocks/>
              </p:cNvSpPr>
              <p:nvPr/>
            </p:nvSpPr>
            <p:spPr bwMode="auto">
              <a:xfrm>
                <a:off x="4862" y="906"/>
                <a:ext cx="14" cy="21"/>
              </a:xfrm>
              <a:custGeom>
                <a:avLst/>
                <a:gdLst>
                  <a:gd name="T0" fmla="*/ 11 w 14"/>
                  <a:gd name="T1" fmla="*/ 10 h 21"/>
                  <a:gd name="T2" fmla="*/ 11 w 14"/>
                  <a:gd name="T3" fmla="*/ 12 h 21"/>
                  <a:gd name="T4" fmla="*/ 12 w 14"/>
                  <a:gd name="T5" fmla="*/ 14 h 21"/>
                  <a:gd name="T6" fmla="*/ 14 w 14"/>
                  <a:gd name="T7" fmla="*/ 16 h 21"/>
                  <a:gd name="T8" fmla="*/ 14 w 14"/>
                  <a:gd name="T9" fmla="*/ 21 h 21"/>
                  <a:gd name="T10" fmla="*/ 11 w 14"/>
                  <a:gd name="T11" fmla="*/ 19 h 21"/>
                  <a:gd name="T12" fmla="*/ 9 w 14"/>
                  <a:gd name="T13" fmla="*/ 16 h 21"/>
                  <a:gd name="T14" fmla="*/ 5 w 14"/>
                  <a:gd name="T15" fmla="*/ 12 h 21"/>
                  <a:gd name="T16" fmla="*/ 5 w 14"/>
                  <a:gd name="T17" fmla="*/ 9 h 21"/>
                  <a:gd name="T18" fmla="*/ 0 w 14"/>
                  <a:gd name="T19" fmla="*/ 3 h 21"/>
                  <a:gd name="T20" fmla="*/ 2 w 14"/>
                  <a:gd name="T21" fmla="*/ 0 h 21"/>
                  <a:gd name="T22" fmla="*/ 3 w 14"/>
                  <a:gd name="T23" fmla="*/ 0 h 21"/>
                  <a:gd name="T24" fmla="*/ 5 w 14"/>
                  <a:gd name="T25" fmla="*/ 5 h 21"/>
                  <a:gd name="T26" fmla="*/ 9 w 14"/>
                  <a:gd name="T27" fmla="*/ 10 h 21"/>
                  <a:gd name="T28" fmla="*/ 11 w 14"/>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1" y="10"/>
                    </a:moveTo>
                    <a:lnTo>
                      <a:pt x="11" y="12"/>
                    </a:lnTo>
                    <a:lnTo>
                      <a:pt x="12" y="14"/>
                    </a:lnTo>
                    <a:lnTo>
                      <a:pt x="14" y="16"/>
                    </a:lnTo>
                    <a:lnTo>
                      <a:pt x="14" y="21"/>
                    </a:lnTo>
                    <a:lnTo>
                      <a:pt x="11" y="19"/>
                    </a:lnTo>
                    <a:lnTo>
                      <a:pt x="9" y="16"/>
                    </a:lnTo>
                    <a:lnTo>
                      <a:pt x="5" y="12"/>
                    </a:lnTo>
                    <a:lnTo>
                      <a:pt x="5" y="9"/>
                    </a:lnTo>
                    <a:lnTo>
                      <a:pt x="0" y="3"/>
                    </a:lnTo>
                    <a:lnTo>
                      <a:pt x="2" y="0"/>
                    </a:lnTo>
                    <a:lnTo>
                      <a:pt x="3" y="0"/>
                    </a:lnTo>
                    <a:lnTo>
                      <a:pt x="5" y="5"/>
                    </a:lnTo>
                    <a:lnTo>
                      <a:pt x="9" y="10"/>
                    </a:lnTo>
                    <a:lnTo>
                      <a:pt x="11" y="1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7" name="Freeform 2024">
                <a:extLst>
                  <a:ext uri="{FF2B5EF4-FFF2-40B4-BE49-F238E27FC236}">
                    <a16:creationId xmlns:a16="http://schemas.microsoft.com/office/drawing/2014/main" id="{8DCDD569-D9C3-8B49-9FF4-A8B9C33E10D9}"/>
                  </a:ext>
                </a:extLst>
              </p:cNvPr>
              <p:cNvSpPr>
                <a:spLocks/>
              </p:cNvSpPr>
              <p:nvPr/>
            </p:nvSpPr>
            <p:spPr bwMode="auto">
              <a:xfrm>
                <a:off x="4862" y="806"/>
                <a:ext cx="9" cy="32"/>
              </a:xfrm>
              <a:custGeom>
                <a:avLst/>
                <a:gdLst>
                  <a:gd name="T0" fmla="*/ 7 w 9"/>
                  <a:gd name="T1" fmla="*/ 19 h 32"/>
                  <a:gd name="T2" fmla="*/ 7 w 9"/>
                  <a:gd name="T3" fmla="*/ 23 h 32"/>
                  <a:gd name="T4" fmla="*/ 5 w 9"/>
                  <a:gd name="T5" fmla="*/ 25 h 32"/>
                  <a:gd name="T6" fmla="*/ 7 w 9"/>
                  <a:gd name="T7" fmla="*/ 30 h 32"/>
                  <a:gd name="T8" fmla="*/ 5 w 9"/>
                  <a:gd name="T9" fmla="*/ 32 h 32"/>
                  <a:gd name="T10" fmla="*/ 2 w 9"/>
                  <a:gd name="T11" fmla="*/ 30 h 32"/>
                  <a:gd name="T12" fmla="*/ 0 w 9"/>
                  <a:gd name="T13" fmla="*/ 26 h 32"/>
                  <a:gd name="T14" fmla="*/ 2 w 9"/>
                  <a:gd name="T15" fmla="*/ 25 h 32"/>
                  <a:gd name="T16" fmla="*/ 0 w 9"/>
                  <a:gd name="T17" fmla="*/ 23 h 32"/>
                  <a:gd name="T18" fmla="*/ 2 w 9"/>
                  <a:gd name="T19" fmla="*/ 0 h 32"/>
                  <a:gd name="T20" fmla="*/ 3 w 9"/>
                  <a:gd name="T21" fmla="*/ 3 h 32"/>
                  <a:gd name="T22" fmla="*/ 5 w 9"/>
                  <a:gd name="T23" fmla="*/ 5 h 32"/>
                  <a:gd name="T24" fmla="*/ 5 w 9"/>
                  <a:gd name="T25" fmla="*/ 10 h 32"/>
                  <a:gd name="T26" fmla="*/ 7 w 9"/>
                  <a:gd name="T27" fmla="*/ 14 h 32"/>
                  <a:gd name="T28" fmla="*/ 9 w 9"/>
                  <a:gd name="T29" fmla="*/ 14 h 32"/>
                  <a:gd name="T30" fmla="*/ 7 w 9"/>
                  <a:gd name="T31"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2">
                    <a:moveTo>
                      <a:pt x="7" y="19"/>
                    </a:moveTo>
                    <a:lnTo>
                      <a:pt x="7" y="23"/>
                    </a:lnTo>
                    <a:lnTo>
                      <a:pt x="5" y="25"/>
                    </a:lnTo>
                    <a:lnTo>
                      <a:pt x="7" y="30"/>
                    </a:lnTo>
                    <a:lnTo>
                      <a:pt x="5" y="32"/>
                    </a:lnTo>
                    <a:lnTo>
                      <a:pt x="2" y="30"/>
                    </a:lnTo>
                    <a:lnTo>
                      <a:pt x="0" y="26"/>
                    </a:lnTo>
                    <a:lnTo>
                      <a:pt x="2" y="25"/>
                    </a:lnTo>
                    <a:lnTo>
                      <a:pt x="0" y="23"/>
                    </a:lnTo>
                    <a:lnTo>
                      <a:pt x="2" y="0"/>
                    </a:lnTo>
                    <a:lnTo>
                      <a:pt x="3" y="3"/>
                    </a:lnTo>
                    <a:lnTo>
                      <a:pt x="5" y="5"/>
                    </a:lnTo>
                    <a:lnTo>
                      <a:pt x="5" y="10"/>
                    </a:lnTo>
                    <a:lnTo>
                      <a:pt x="7" y="14"/>
                    </a:lnTo>
                    <a:lnTo>
                      <a:pt x="9" y="14"/>
                    </a:lnTo>
                    <a:lnTo>
                      <a:pt x="7" y="1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8" name="Freeform 2025">
                <a:extLst>
                  <a:ext uri="{FF2B5EF4-FFF2-40B4-BE49-F238E27FC236}">
                    <a16:creationId xmlns:a16="http://schemas.microsoft.com/office/drawing/2014/main" id="{F5671BBE-A0F7-074D-8609-3A34D8AC050F}"/>
                  </a:ext>
                </a:extLst>
              </p:cNvPr>
              <p:cNvSpPr>
                <a:spLocks/>
              </p:cNvSpPr>
              <p:nvPr/>
            </p:nvSpPr>
            <p:spPr bwMode="auto">
              <a:xfrm>
                <a:off x="4862" y="806"/>
                <a:ext cx="9" cy="32"/>
              </a:xfrm>
              <a:custGeom>
                <a:avLst/>
                <a:gdLst>
                  <a:gd name="T0" fmla="*/ 7 w 9"/>
                  <a:gd name="T1" fmla="*/ 19 h 32"/>
                  <a:gd name="T2" fmla="*/ 7 w 9"/>
                  <a:gd name="T3" fmla="*/ 23 h 32"/>
                  <a:gd name="T4" fmla="*/ 5 w 9"/>
                  <a:gd name="T5" fmla="*/ 25 h 32"/>
                  <a:gd name="T6" fmla="*/ 7 w 9"/>
                  <a:gd name="T7" fmla="*/ 30 h 32"/>
                  <a:gd name="T8" fmla="*/ 5 w 9"/>
                  <a:gd name="T9" fmla="*/ 32 h 32"/>
                  <a:gd name="T10" fmla="*/ 2 w 9"/>
                  <a:gd name="T11" fmla="*/ 30 h 32"/>
                  <a:gd name="T12" fmla="*/ 0 w 9"/>
                  <a:gd name="T13" fmla="*/ 26 h 32"/>
                  <a:gd name="T14" fmla="*/ 2 w 9"/>
                  <a:gd name="T15" fmla="*/ 25 h 32"/>
                  <a:gd name="T16" fmla="*/ 0 w 9"/>
                  <a:gd name="T17" fmla="*/ 23 h 32"/>
                  <a:gd name="T18" fmla="*/ 2 w 9"/>
                  <a:gd name="T19" fmla="*/ 0 h 32"/>
                  <a:gd name="T20" fmla="*/ 3 w 9"/>
                  <a:gd name="T21" fmla="*/ 3 h 32"/>
                  <a:gd name="T22" fmla="*/ 5 w 9"/>
                  <a:gd name="T23" fmla="*/ 5 h 32"/>
                  <a:gd name="T24" fmla="*/ 5 w 9"/>
                  <a:gd name="T25" fmla="*/ 10 h 32"/>
                  <a:gd name="T26" fmla="*/ 7 w 9"/>
                  <a:gd name="T27" fmla="*/ 14 h 32"/>
                  <a:gd name="T28" fmla="*/ 9 w 9"/>
                  <a:gd name="T29" fmla="*/ 14 h 32"/>
                  <a:gd name="T30" fmla="*/ 7 w 9"/>
                  <a:gd name="T31"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2">
                    <a:moveTo>
                      <a:pt x="7" y="19"/>
                    </a:moveTo>
                    <a:lnTo>
                      <a:pt x="7" y="23"/>
                    </a:lnTo>
                    <a:lnTo>
                      <a:pt x="5" y="25"/>
                    </a:lnTo>
                    <a:lnTo>
                      <a:pt x="7" y="30"/>
                    </a:lnTo>
                    <a:lnTo>
                      <a:pt x="5" y="32"/>
                    </a:lnTo>
                    <a:lnTo>
                      <a:pt x="2" y="30"/>
                    </a:lnTo>
                    <a:lnTo>
                      <a:pt x="0" y="26"/>
                    </a:lnTo>
                    <a:lnTo>
                      <a:pt x="2" y="25"/>
                    </a:lnTo>
                    <a:lnTo>
                      <a:pt x="0" y="23"/>
                    </a:lnTo>
                    <a:lnTo>
                      <a:pt x="2" y="0"/>
                    </a:lnTo>
                    <a:lnTo>
                      <a:pt x="3" y="3"/>
                    </a:lnTo>
                    <a:lnTo>
                      <a:pt x="5" y="5"/>
                    </a:lnTo>
                    <a:lnTo>
                      <a:pt x="5" y="10"/>
                    </a:lnTo>
                    <a:lnTo>
                      <a:pt x="7" y="14"/>
                    </a:lnTo>
                    <a:lnTo>
                      <a:pt x="9" y="14"/>
                    </a:lnTo>
                    <a:lnTo>
                      <a:pt x="7" y="1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89" name="Freeform 2026">
                <a:extLst>
                  <a:ext uri="{FF2B5EF4-FFF2-40B4-BE49-F238E27FC236}">
                    <a16:creationId xmlns:a16="http://schemas.microsoft.com/office/drawing/2014/main" id="{04344C55-F583-4D49-98CF-1FCC8DF865CE}"/>
                  </a:ext>
                </a:extLst>
              </p:cNvPr>
              <p:cNvSpPr>
                <a:spLocks/>
              </p:cNvSpPr>
              <p:nvPr/>
            </p:nvSpPr>
            <p:spPr bwMode="auto">
              <a:xfrm>
                <a:off x="4883" y="781"/>
                <a:ext cx="106" cy="98"/>
              </a:xfrm>
              <a:custGeom>
                <a:avLst/>
                <a:gdLst>
                  <a:gd name="T0" fmla="*/ 52 w 106"/>
                  <a:gd name="T1" fmla="*/ 26 h 98"/>
                  <a:gd name="T2" fmla="*/ 54 w 106"/>
                  <a:gd name="T3" fmla="*/ 26 h 98"/>
                  <a:gd name="T4" fmla="*/ 57 w 106"/>
                  <a:gd name="T5" fmla="*/ 30 h 98"/>
                  <a:gd name="T6" fmla="*/ 56 w 106"/>
                  <a:gd name="T7" fmla="*/ 35 h 98"/>
                  <a:gd name="T8" fmla="*/ 57 w 106"/>
                  <a:gd name="T9" fmla="*/ 37 h 98"/>
                  <a:gd name="T10" fmla="*/ 59 w 106"/>
                  <a:gd name="T11" fmla="*/ 39 h 98"/>
                  <a:gd name="T12" fmla="*/ 63 w 106"/>
                  <a:gd name="T13" fmla="*/ 39 h 98"/>
                  <a:gd name="T14" fmla="*/ 66 w 106"/>
                  <a:gd name="T15" fmla="*/ 39 h 98"/>
                  <a:gd name="T16" fmla="*/ 68 w 106"/>
                  <a:gd name="T17" fmla="*/ 30 h 98"/>
                  <a:gd name="T18" fmla="*/ 65 w 106"/>
                  <a:gd name="T19" fmla="*/ 14 h 98"/>
                  <a:gd name="T20" fmla="*/ 70 w 106"/>
                  <a:gd name="T21" fmla="*/ 9 h 98"/>
                  <a:gd name="T22" fmla="*/ 86 w 106"/>
                  <a:gd name="T23" fmla="*/ 32 h 98"/>
                  <a:gd name="T24" fmla="*/ 91 w 106"/>
                  <a:gd name="T25" fmla="*/ 34 h 98"/>
                  <a:gd name="T26" fmla="*/ 86 w 106"/>
                  <a:gd name="T27" fmla="*/ 53 h 98"/>
                  <a:gd name="T28" fmla="*/ 93 w 106"/>
                  <a:gd name="T29" fmla="*/ 75 h 98"/>
                  <a:gd name="T30" fmla="*/ 106 w 106"/>
                  <a:gd name="T31" fmla="*/ 80 h 98"/>
                  <a:gd name="T32" fmla="*/ 106 w 106"/>
                  <a:gd name="T33" fmla="*/ 84 h 98"/>
                  <a:gd name="T34" fmla="*/ 93 w 106"/>
                  <a:gd name="T35" fmla="*/ 82 h 98"/>
                  <a:gd name="T36" fmla="*/ 88 w 106"/>
                  <a:gd name="T37" fmla="*/ 89 h 98"/>
                  <a:gd name="T38" fmla="*/ 84 w 106"/>
                  <a:gd name="T39" fmla="*/ 80 h 98"/>
                  <a:gd name="T40" fmla="*/ 81 w 106"/>
                  <a:gd name="T41" fmla="*/ 75 h 98"/>
                  <a:gd name="T42" fmla="*/ 65 w 106"/>
                  <a:gd name="T43" fmla="*/ 84 h 98"/>
                  <a:gd name="T44" fmla="*/ 54 w 106"/>
                  <a:gd name="T45" fmla="*/ 91 h 98"/>
                  <a:gd name="T46" fmla="*/ 49 w 106"/>
                  <a:gd name="T47" fmla="*/ 89 h 98"/>
                  <a:gd name="T48" fmla="*/ 52 w 106"/>
                  <a:gd name="T49" fmla="*/ 87 h 98"/>
                  <a:gd name="T50" fmla="*/ 47 w 106"/>
                  <a:gd name="T51" fmla="*/ 82 h 98"/>
                  <a:gd name="T52" fmla="*/ 43 w 106"/>
                  <a:gd name="T53" fmla="*/ 78 h 98"/>
                  <a:gd name="T54" fmla="*/ 45 w 106"/>
                  <a:gd name="T55" fmla="*/ 84 h 98"/>
                  <a:gd name="T56" fmla="*/ 40 w 106"/>
                  <a:gd name="T57" fmla="*/ 98 h 98"/>
                  <a:gd name="T58" fmla="*/ 32 w 106"/>
                  <a:gd name="T59" fmla="*/ 94 h 98"/>
                  <a:gd name="T60" fmla="*/ 20 w 106"/>
                  <a:gd name="T61" fmla="*/ 91 h 98"/>
                  <a:gd name="T62" fmla="*/ 13 w 106"/>
                  <a:gd name="T63" fmla="*/ 76 h 98"/>
                  <a:gd name="T64" fmla="*/ 0 w 106"/>
                  <a:gd name="T65" fmla="*/ 57 h 98"/>
                  <a:gd name="T66" fmla="*/ 6 w 106"/>
                  <a:gd name="T67" fmla="*/ 57 h 98"/>
                  <a:gd name="T68" fmla="*/ 7 w 106"/>
                  <a:gd name="T69" fmla="*/ 53 h 98"/>
                  <a:gd name="T70" fmla="*/ 4 w 106"/>
                  <a:gd name="T71" fmla="*/ 51 h 98"/>
                  <a:gd name="T72" fmla="*/ 7 w 106"/>
                  <a:gd name="T73" fmla="*/ 51 h 98"/>
                  <a:gd name="T74" fmla="*/ 4 w 106"/>
                  <a:gd name="T75" fmla="*/ 44 h 98"/>
                  <a:gd name="T76" fmla="*/ 2 w 106"/>
                  <a:gd name="T77" fmla="*/ 41 h 98"/>
                  <a:gd name="T78" fmla="*/ 6 w 106"/>
                  <a:gd name="T79" fmla="*/ 43 h 98"/>
                  <a:gd name="T80" fmla="*/ 4 w 106"/>
                  <a:gd name="T81" fmla="*/ 35 h 98"/>
                  <a:gd name="T82" fmla="*/ 7 w 106"/>
                  <a:gd name="T83" fmla="*/ 30 h 98"/>
                  <a:gd name="T84" fmla="*/ 13 w 106"/>
                  <a:gd name="T85" fmla="*/ 28 h 98"/>
                  <a:gd name="T86" fmla="*/ 9 w 106"/>
                  <a:gd name="T87" fmla="*/ 26 h 98"/>
                  <a:gd name="T88" fmla="*/ 11 w 106"/>
                  <a:gd name="T89" fmla="*/ 16 h 98"/>
                  <a:gd name="T90" fmla="*/ 20 w 106"/>
                  <a:gd name="T91" fmla="*/ 12 h 98"/>
                  <a:gd name="T92" fmla="*/ 24 w 106"/>
                  <a:gd name="T93" fmla="*/ 7 h 98"/>
                  <a:gd name="T94" fmla="*/ 34 w 106"/>
                  <a:gd name="T95" fmla="*/ 0 h 98"/>
                  <a:gd name="T96" fmla="*/ 34 w 106"/>
                  <a:gd name="T97" fmla="*/ 5 h 98"/>
                  <a:gd name="T98" fmla="*/ 41 w 106"/>
                  <a:gd name="T99" fmla="*/ 16 h 98"/>
                  <a:gd name="T100" fmla="*/ 47 w 106"/>
                  <a:gd name="T101" fmla="*/ 16 h 98"/>
                  <a:gd name="T102" fmla="*/ 49 w 106"/>
                  <a:gd name="T103" fmla="*/ 21 h 98"/>
                  <a:gd name="T104" fmla="*/ 49 w 106"/>
                  <a:gd name="T105" fmla="*/ 2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98">
                    <a:moveTo>
                      <a:pt x="52" y="25"/>
                    </a:moveTo>
                    <a:lnTo>
                      <a:pt x="52" y="26"/>
                    </a:lnTo>
                    <a:lnTo>
                      <a:pt x="52" y="28"/>
                    </a:lnTo>
                    <a:lnTo>
                      <a:pt x="54" y="26"/>
                    </a:lnTo>
                    <a:lnTo>
                      <a:pt x="59" y="28"/>
                    </a:lnTo>
                    <a:lnTo>
                      <a:pt x="57" y="30"/>
                    </a:lnTo>
                    <a:lnTo>
                      <a:pt x="59" y="32"/>
                    </a:lnTo>
                    <a:lnTo>
                      <a:pt x="56" y="35"/>
                    </a:lnTo>
                    <a:lnTo>
                      <a:pt x="57" y="35"/>
                    </a:lnTo>
                    <a:lnTo>
                      <a:pt x="57" y="37"/>
                    </a:lnTo>
                    <a:lnTo>
                      <a:pt x="57" y="39"/>
                    </a:lnTo>
                    <a:lnTo>
                      <a:pt x="59" y="39"/>
                    </a:lnTo>
                    <a:lnTo>
                      <a:pt x="61" y="41"/>
                    </a:lnTo>
                    <a:lnTo>
                      <a:pt x="63" y="39"/>
                    </a:lnTo>
                    <a:lnTo>
                      <a:pt x="66" y="41"/>
                    </a:lnTo>
                    <a:lnTo>
                      <a:pt x="66" y="39"/>
                    </a:lnTo>
                    <a:lnTo>
                      <a:pt x="66" y="32"/>
                    </a:lnTo>
                    <a:lnTo>
                      <a:pt x="68" y="30"/>
                    </a:lnTo>
                    <a:lnTo>
                      <a:pt x="66" y="26"/>
                    </a:lnTo>
                    <a:lnTo>
                      <a:pt x="65" y="14"/>
                    </a:lnTo>
                    <a:lnTo>
                      <a:pt x="68" y="10"/>
                    </a:lnTo>
                    <a:lnTo>
                      <a:pt x="70" y="9"/>
                    </a:lnTo>
                    <a:lnTo>
                      <a:pt x="77" y="14"/>
                    </a:lnTo>
                    <a:lnTo>
                      <a:pt x="86" y="32"/>
                    </a:lnTo>
                    <a:lnTo>
                      <a:pt x="90" y="32"/>
                    </a:lnTo>
                    <a:lnTo>
                      <a:pt x="91" y="34"/>
                    </a:lnTo>
                    <a:lnTo>
                      <a:pt x="91" y="37"/>
                    </a:lnTo>
                    <a:lnTo>
                      <a:pt x="86" y="53"/>
                    </a:lnTo>
                    <a:lnTo>
                      <a:pt x="90" y="69"/>
                    </a:lnTo>
                    <a:lnTo>
                      <a:pt x="93" y="75"/>
                    </a:lnTo>
                    <a:lnTo>
                      <a:pt x="100" y="76"/>
                    </a:lnTo>
                    <a:lnTo>
                      <a:pt x="106" y="80"/>
                    </a:lnTo>
                    <a:lnTo>
                      <a:pt x="106" y="82"/>
                    </a:lnTo>
                    <a:lnTo>
                      <a:pt x="106" y="84"/>
                    </a:lnTo>
                    <a:lnTo>
                      <a:pt x="100" y="85"/>
                    </a:lnTo>
                    <a:lnTo>
                      <a:pt x="93" y="82"/>
                    </a:lnTo>
                    <a:lnTo>
                      <a:pt x="91" y="87"/>
                    </a:lnTo>
                    <a:lnTo>
                      <a:pt x="88" y="89"/>
                    </a:lnTo>
                    <a:lnTo>
                      <a:pt x="82" y="80"/>
                    </a:lnTo>
                    <a:lnTo>
                      <a:pt x="84" y="80"/>
                    </a:lnTo>
                    <a:lnTo>
                      <a:pt x="84" y="76"/>
                    </a:lnTo>
                    <a:lnTo>
                      <a:pt x="81" y="75"/>
                    </a:lnTo>
                    <a:lnTo>
                      <a:pt x="77" y="80"/>
                    </a:lnTo>
                    <a:lnTo>
                      <a:pt x="65" y="84"/>
                    </a:lnTo>
                    <a:lnTo>
                      <a:pt x="61" y="89"/>
                    </a:lnTo>
                    <a:lnTo>
                      <a:pt x="54" y="91"/>
                    </a:lnTo>
                    <a:lnTo>
                      <a:pt x="50" y="91"/>
                    </a:lnTo>
                    <a:lnTo>
                      <a:pt x="49" y="89"/>
                    </a:lnTo>
                    <a:lnTo>
                      <a:pt x="50" y="89"/>
                    </a:lnTo>
                    <a:lnTo>
                      <a:pt x="52" y="87"/>
                    </a:lnTo>
                    <a:lnTo>
                      <a:pt x="49" y="85"/>
                    </a:lnTo>
                    <a:lnTo>
                      <a:pt x="47" y="82"/>
                    </a:lnTo>
                    <a:lnTo>
                      <a:pt x="47" y="75"/>
                    </a:lnTo>
                    <a:lnTo>
                      <a:pt x="43" y="78"/>
                    </a:lnTo>
                    <a:lnTo>
                      <a:pt x="41" y="85"/>
                    </a:lnTo>
                    <a:lnTo>
                      <a:pt x="45" y="84"/>
                    </a:lnTo>
                    <a:lnTo>
                      <a:pt x="41" y="94"/>
                    </a:lnTo>
                    <a:lnTo>
                      <a:pt x="40" y="98"/>
                    </a:lnTo>
                    <a:lnTo>
                      <a:pt x="38" y="98"/>
                    </a:lnTo>
                    <a:lnTo>
                      <a:pt x="32" y="94"/>
                    </a:lnTo>
                    <a:lnTo>
                      <a:pt x="25" y="94"/>
                    </a:lnTo>
                    <a:lnTo>
                      <a:pt x="20" y="91"/>
                    </a:lnTo>
                    <a:lnTo>
                      <a:pt x="15" y="76"/>
                    </a:lnTo>
                    <a:lnTo>
                      <a:pt x="13" y="76"/>
                    </a:lnTo>
                    <a:lnTo>
                      <a:pt x="4" y="71"/>
                    </a:lnTo>
                    <a:lnTo>
                      <a:pt x="0" y="57"/>
                    </a:lnTo>
                    <a:lnTo>
                      <a:pt x="2" y="55"/>
                    </a:lnTo>
                    <a:lnTo>
                      <a:pt x="6" y="57"/>
                    </a:lnTo>
                    <a:lnTo>
                      <a:pt x="9" y="57"/>
                    </a:lnTo>
                    <a:lnTo>
                      <a:pt x="7" y="53"/>
                    </a:lnTo>
                    <a:lnTo>
                      <a:pt x="6" y="53"/>
                    </a:lnTo>
                    <a:lnTo>
                      <a:pt x="4" y="51"/>
                    </a:lnTo>
                    <a:lnTo>
                      <a:pt x="6" y="51"/>
                    </a:lnTo>
                    <a:lnTo>
                      <a:pt x="7" y="51"/>
                    </a:lnTo>
                    <a:lnTo>
                      <a:pt x="7" y="48"/>
                    </a:lnTo>
                    <a:lnTo>
                      <a:pt x="4" y="44"/>
                    </a:lnTo>
                    <a:lnTo>
                      <a:pt x="2" y="41"/>
                    </a:lnTo>
                    <a:lnTo>
                      <a:pt x="2" y="41"/>
                    </a:lnTo>
                    <a:lnTo>
                      <a:pt x="6" y="44"/>
                    </a:lnTo>
                    <a:lnTo>
                      <a:pt x="6" y="43"/>
                    </a:lnTo>
                    <a:lnTo>
                      <a:pt x="6" y="39"/>
                    </a:lnTo>
                    <a:lnTo>
                      <a:pt x="4" y="35"/>
                    </a:lnTo>
                    <a:lnTo>
                      <a:pt x="4" y="32"/>
                    </a:lnTo>
                    <a:lnTo>
                      <a:pt x="7" y="30"/>
                    </a:lnTo>
                    <a:lnTo>
                      <a:pt x="11" y="30"/>
                    </a:lnTo>
                    <a:lnTo>
                      <a:pt x="13" y="28"/>
                    </a:lnTo>
                    <a:lnTo>
                      <a:pt x="11" y="25"/>
                    </a:lnTo>
                    <a:lnTo>
                      <a:pt x="9" y="26"/>
                    </a:lnTo>
                    <a:lnTo>
                      <a:pt x="7" y="19"/>
                    </a:lnTo>
                    <a:lnTo>
                      <a:pt x="11" y="16"/>
                    </a:lnTo>
                    <a:lnTo>
                      <a:pt x="11" y="16"/>
                    </a:lnTo>
                    <a:lnTo>
                      <a:pt x="20" y="12"/>
                    </a:lnTo>
                    <a:lnTo>
                      <a:pt x="22" y="5"/>
                    </a:lnTo>
                    <a:lnTo>
                      <a:pt x="24" y="7"/>
                    </a:lnTo>
                    <a:lnTo>
                      <a:pt x="31" y="1"/>
                    </a:lnTo>
                    <a:lnTo>
                      <a:pt x="34" y="0"/>
                    </a:lnTo>
                    <a:lnTo>
                      <a:pt x="36" y="1"/>
                    </a:lnTo>
                    <a:lnTo>
                      <a:pt x="34" y="5"/>
                    </a:lnTo>
                    <a:lnTo>
                      <a:pt x="34" y="7"/>
                    </a:lnTo>
                    <a:lnTo>
                      <a:pt x="41" y="16"/>
                    </a:lnTo>
                    <a:lnTo>
                      <a:pt x="43" y="18"/>
                    </a:lnTo>
                    <a:lnTo>
                      <a:pt x="47" y="16"/>
                    </a:lnTo>
                    <a:lnTo>
                      <a:pt x="47" y="19"/>
                    </a:lnTo>
                    <a:lnTo>
                      <a:pt x="49" y="21"/>
                    </a:lnTo>
                    <a:lnTo>
                      <a:pt x="47" y="23"/>
                    </a:lnTo>
                    <a:lnTo>
                      <a:pt x="49" y="26"/>
                    </a:lnTo>
                    <a:lnTo>
                      <a:pt x="52" y="2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0" name="Freeform 2027">
                <a:extLst>
                  <a:ext uri="{FF2B5EF4-FFF2-40B4-BE49-F238E27FC236}">
                    <a16:creationId xmlns:a16="http://schemas.microsoft.com/office/drawing/2014/main" id="{67E56784-938E-484C-8350-695314B7702C}"/>
                  </a:ext>
                </a:extLst>
              </p:cNvPr>
              <p:cNvSpPr>
                <a:spLocks/>
              </p:cNvSpPr>
              <p:nvPr/>
            </p:nvSpPr>
            <p:spPr bwMode="auto">
              <a:xfrm>
                <a:off x="4883" y="781"/>
                <a:ext cx="106" cy="98"/>
              </a:xfrm>
              <a:custGeom>
                <a:avLst/>
                <a:gdLst>
                  <a:gd name="T0" fmla="*/ 52 w 106"/>
                  <a:gd name="T1" fmla="*/ 26 h 98"/>
                  <a:gd name="T2" fmla="*/ 54 w 106"/>
                  <a:gd name="T3" fmla="*/ 26 h 98"/>
                  <a:gd name="T4" fmla="*/ 57 w 106"/>
                  <a:gd name="T5" fmla="*/ 30 h 98"/>
                  <a:gd name="T6" fmla="*/ 56 w 106"/>
                  <a:gd name="T7" fmla="*/ 35 h 98"/>
                  <a:gd name="T8" fmla="*/ 57 w 106"/>
                  <a:gd name="T9" fmla="*/ 37 h 98"/>
                  <a:gd name="T10" fmla="*/ 59 w 106"/>
                  <a:gd name="T11" fmla="*/ 39 h 98"/>
                  <a:gd name="T12" fmla="*/ 63 w 106"/>
                  <a:gd name="T13" fmla="*/ 39 h 98"/>
                  <a:gd name="T14" fmla="*/ 66 w 106"/>
                  <a:gd name="T15" fmla="*/ 39 h 98"/>
                  <a:gd name="T16" fmla="*/ 68 w 106"/>
                  <a:gd name="T17" fmla="*/ 30 h 98"/>
                  <a:gd name="T18" fmla="*/ 65 w 106"/>
                  <a:gd name="T19" fmla="*/ 14 h 98"/>
                  <a:gd name="T20" fmla="*/ 70 w 106"/>
                  <a:gd name="T21" fmla="*/ 9 h 98"/>
                  <a:gd name="T22" fmla="*/ 86 w 106"/>
                  <a:gd name="T23" fmla="*/ 32 h 98"/>
                  <a:gd name="T24" fmla="*/ 91 w 106"/>
                  <a:gd name="T25" fmla="*/ 34 h 98"/>
                  <a:gd name="T26" fmla="*/ 86 w 106"/>
                  <a:gd name="T27" fmla="*/ 53 h 98"/>
                  <a:gd name="T28" fmla="*/ 93 w 106"/>
                  <a:gd name="T29" fmla="*/ 75 h 98"/>
                  <a:gd name="T30" fmla="*/ 106 w 106"/>
                  <a:gd name="T31" fmla="*/ 80 h 98"/>
                  <a:gd name="T32" fmla="*/ 106 w 106"/>
                  <a:gd name="T33" fmla="*/ 84 h 98"/>
                  <a:gd name="T34" fmla="*/ 93 w 106"/>
                  <a:gd name="T35" fmla="*/ 82 h 98"/>
                  <a:gd name="T36" fmla="*/ 88 w 106"/>
                  <a:gd name="T37" fmla="*/ 89 h 98"/>
                  <a:gd name="T38" fmla="*/ 84 w 106"/>
                  <a:gd name="T39" fmla="*/ 80 h 98"/>
                  <a:gd name="T40" fmla="*/ 81 w 106"/>
                  <a:gd name="T41" fmla="*/ 75 h 98"/>
                  <a:gd name="T42" fmla="*/ 65 w 106"/>
                  <a:gd name="T43" fmla="*/ 84 h 98"/>
                  <a:gd name="T44" fmla="*/ 54 w 106"/>
                  <a:gd name="T45" fmla="*/ 91 h 98"/>
                  <a:gd name="T46" fmla="*/ 49 w 106"/>
                  <a:gd name="T47" fmla="*/ 89 h 98"/>
                  <a:gd name="T48" fmla="*/ 52 w 106"/>
                  <a:gd name="T49" fmla="*/ 87 h 98"/>
                  <a:gd name="T50" fmla="*/ 47 w 106"/>
                  <a:gd name="T51" fmla="*/ 82 h 98"/>
                  <a:gd name="T52" fmla="*/ 43 w 106"/>
                  <a:gd name="T53" fmla="*/ 78 h 98"/>
                  <a:gd name="T54" fmla="*/ 45 w 106"/>
                  <a:gd name="T55" fmla="*/ 84 h 98"/>
                  <a:gd name="T56" fmla="*/ 40 w 106"/>
                  <a:gd name="T57" fmla="*/ 98 h 98"/>
                  <a:gd name="T58" fmla="*/ 32 w 106"/>
                  <a:gd name="T59" fmla="*/ 94 h 98"/>
                  <a:gd name="T60" fmla="*/ 20 w 106"/>
                  <a:gd name="T61" fmla="*/ 91 h 98"/>
                  <a:gd name="T62" fmla="*/ 13 w 106"/>
                  <a:gd name="T63" fmla="*/ 76 h 98"/>
                  <a:gd name="T64" fmla="*/ 0 w 106"/>
                  <a:gd name="T65" fmla="*/ 57 h 98"/>
                  <a:gd name="T66" fmla="*/ 6 w 106"/>
                  <a:gd name="T67" fmla="*/ 57 h 98"/>
                  <a:gd name="T68" fmla="*/ 7 w 106"/>
                  <a:gd name="T69" fmla="*/ 53 h 98"/>
                  <a:gd name="T70" fmla="*/ 4 w 106"/>
                  <a:gd name="T71" fmla="*/ 51 h 98"/>
                  <a:gd name="T72" fmla="*/ 7 w 106"/>
                  <a:gd name="T73" fmla="*/ 51 h 98"/>
                  <a:gd name="T74" fmla="*/ 4 w 106"/>
                  <a:gd name="T75" fmla="*/ 44 h 98"/>
                  <a:gd name="T76" fmla="*/ 2 w 106"/>
                  <a:gd name="T77" fmla="*/ 41 h 98"/>
                  <a:gd name="T78" fmla="*/ 6 w 106"/>
                  <a:gd name="T79" fmla="*/ 43 h 98"/>
                  <a:gd name="T80" fmla="*/ 4 w 106"/>
                  <a:gd name="T81" fmla="*/ 35 h 98"/>
                  <a:gd name="T82" fmla="*/ 7 w 106"/>
                  <a:gd name="T83" fmla="*/ 30 h 98"/>
                  <a:gd name="T84" fmla="*/ 13 w 106"/>
                  <a:gd name="T85" fmla="*/ 28 h 98"/>
                  <a:gd name="T86" fmla="*/ 9 w 106"/>
                  <a:gd name="T87" fmla="*/ 26 h 98"/>
                  <a:gd name="T88" fmla="*/ 11 w 106"/>
                  <a:gd name="T89" fmla="*/ 16 h 98"/>
                  <a:gd name="T90" fmla="*/ 20 w 106"/>
                  <a:gd name="T91" fmla="*/ 12 h 98"/>
                  <a:gd name="T92" fmla="*/ 24 w 106"/>
                  <a:gd name="T93" fmla="*/ 7 h 98"/>
                  <a:gd name="T94" fmla="*/ 34 w 106"/>
                  <a:gd name="T95" fmla="*/ 0 h 98"/>
                  <a:gd name="T96" fmla="*/ 34 w 106"/>
                  <a:gd name="T97" fmla="*/ 5 h 98"/>
                  <a:gd name="T98" fmla="*/ 41 w 106"/>
                  <a:gd name="T99" fmla="*/ 16 h 98"/>
                  <a:gd name="T100" fmla="*/ 47 w 106"/>
                  <a:gd name="T101" fmla="*/ 16 h 98"/>
                  <a:gd name="T102" fmla="*/ 49 w 106"/>
                  <a:gd name="T103" fmla="*/ 21 h 98"/>
                  <a:gd name="T104" fmla="*/ 49 w 106"/>
                  <a:gd name="T105" fmla="*/ 2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98">
                    <a:moveTo>
                      <a:pt x="52" y="25"/>
                    </a:moveTo>
                    <a:lnTo>
                      <a:pt x="52" y="26"/>
                    </a:lnTo>
                    <a:lnTo>
                      <a:pt x="52" y="28"/>
                    </a:lnTo>
                    <a:lnTo>
                      <a:pt x="54" y="26"/>
                    </a:lnTo>
                    <a:lnTo>
                      <a:pt x="59" y="28"/>
                    </a:lnTo>
                    <a:lnTo>
                      <a:pt x="57" y="30"/>
                    </a:lnTo>
                    <a:lnTo>
                      <a:pt x="59" y="32"/>
                    </a:lnTo>
                    <a:lnTo>
                      <a:pt x="56" y="35"/>
                    </a:lnTo>
                    <a:lnTo>
                      <a:pt x="57" y="35"/>
                    </a:lnTo>
                    <a:lnTo>
                      <a:pt x="57" y="37"/>
                    </a:lnTo>
                    <a:lnTo>
                      <a:pt x="57" y="39"/>
                    </a:lnTo>
                    <a:lnTo>
                      <a:pt x="59" y="39"/>
                    </a:lnTo>
                    <a:lnTo>
                      <a:pt x="61" y="41"/>
                    </a:lnTo>
                    <a:lnTo>
                      <a:pt x="63" y="39"/>
                    </a:lnTo>
                    <a:lnTo>
                      <a:pt x="66" y="41"/>
                    </a:lnTo>
                    <a:lnTo>
                      <a:pt x="66" y="39"/>
                    </a:lnTo>
                    <a:lnTo>
                      <a:pt x="66" y="32"/>
                    </a:lnTo>
                    <a:lnTo>
                      <a:pt x="68" y="30"/>
                    </a:lnTo>
                    <a:lnTo>
                      <a:pt x="66" y="26"/>
                    </a:lnTo>
                    <a:lnTo>
                      <a:pt x="65" y="14"/>
                    </a:lnTo>
                    <a:lnTo>
                      <a:pt x="68" y="10"/>
                    </a:lnTo>
                    <a:lnTo>
                      <a:pt x="70" y="9"/>
                    </a:lnTo>
                    <a:lnTo>
                      <a:pt x="77" y="14"/>
                    </a:lnTo>
                    <a:lnTo>
                      <a:pt x="86" y="32"/>
                    </a:lnTo>
                    <a:lnTo>
                      <a:pt x="90" y="32"/>
                    </a:lnTo>
                    <a:lnTo>
                      <a:pt x="91" y="34"/>
                    </a:lnTo>
                    <a:lnTo>
                      <a:pt x="91" y="37"/>
                    </a:lnTo>
                    <a:lnTo>
                      <a:pt x="86" y="53"/>
                    </a:lnTo>
                    <a:lnTo>
                      <a:pt x="90" y="69"/>
                    </a:lnTo>
                    <a:lnTo>
                      <a:pt x="93" y="75"/>
                    </a:lnTo>
                    <a:lnTo>
                      <a:pt x="100" y="76"/>
                    </a:lnTo>
                    <a:lnTo>
                      <a:pt x="106" y="80"/>
                    </a:lnTo>
                    <a:lnTo>
                      <a:pt x="106" y="82"/>
                    </a:lnTo>
                    <a:lnTo>
                      <a:pt x="106" y="84"/>
                    </a:lnTo>
                    <a:lnTo>
                      <a:pt x="100" y="85"/>
                    </a:lnTo>
                    <a:lnTo>
                      <a:pt x="93" y="82"/>
                    </a:lnTo>
                    <a:lnTo>
                      <a:pt x="91" y="87"/>
                    </a:lnTo>
                    <a:lnTo>
                      <a:pt x="88" y="89"/>
                    </a:lnTo>
                    <a:lnTo>
                      <a:pt x="82" y="80"/>
                    </a:lnTo>
                    <a:lnTo>
                      <a:pt x="84" y="80"/>
                    </a:lnTo>
                    <a:lnTo>
                      <a:pt x="84" y="76"/>
                    </a:lnTo>
                    <a:lnTo>
                      <a:pt x="81" y="75"/>
                    </a:lnTo>
                    <a:lnTo>
                      <a:pt x="77" y="80"/>
                    </a:lnTo>
                    <a:lnTo>
                      <a:pt x="65" y="84"/>
                    </a:lnTo>
                    <a:lnTo>
                      <a:pt x="61" y="89"/>
                    </a:lnTo>
                    <a:lnTo>
                      <a:pt x="54" y="91"/>
                    </a:lnTo>
                    <a:lnTo>
                      <a:pt x="50" y="91"/>
                    </a:lnTo>
                    <a:lnTo>
                      <a:pt x="49" y="89"/>
                    </a:lnTo>
                    <a:lnTo>
                      <a:pt x="50" y="89"/>
                    </a:lnTo>
                    <a:lnTo>
                      <a:pt x="52" y="87"/>
                    </a:lnTo>
                    <a:lnTo>
                      <a:pt x="49" y="85"/>
                    </a:lnTo>
                    <a:lnTo>
                      <a:pt x="47" y="82"/>
                    </a:lnTo>
                    <a:lnTo>
                      <a:pt x="47" y="75"/>
                    </a:lnTo>
                    <a:lnTo>
                      <a:pt x="43" y="78"/>
                    </a:lnTo>
                    <a:lnTo>
                      <a:pt x="41" y="85"/>
                    </a:lnTo>
                    <a:lnTo>
                      <a:pt x="45" y="84"/>
                    </a:lnTo>
                    <a:lnTo>
                      <a:pt x="41" y="94"/>
                    </a:lnTo>
                    <a:lnTo>
                      <a:pt x="40" y="98"/>
                    </a:lnTo>
                    <a:lnTo>
                      <a:pt x="38" y="98"/>
                    </a:lnTo>
                    <a:lnTo>
                      <a:pt x="32" y="94"/>
                    </a:lnTo>
                    <a:lnTo>
                      <a:pt x="25" y="94"/>
                    </a:lnTo>
                    <a:lnTo>
                      <a:pt x="20" y="91"/>
                    </a:lnTo>
                    <a:lnTo>
                      <a:pt x="15" y="76"/>
                    </a:lnTo>
                    <a:lnTo>
                      <a:pt x="13" y="76"/>
                    </a:lnTo>
                    <a:lnTo>
                      <a:pt x="4" y="71"/>
                    </a:lnTo>
                    <a:lnTo>
                      <a:pt x="0" y="57"/>
                    </a:lnTo>
                    <a:lnTo>
                      <a:pt x="2" y="55"/>
                    </a:lnTo>
                    <a:lnTo>
                      <a:pt x="6" y="57"/>
                    </a:lnTo>
                    <a:lnTo>
                      <a:pt x="9" y="57"/>
                    </a:lnTo>
                    <a:lnTo>
                      <a:pt x="7" y="53"/>
                    </a:lnTo>
                    <a:lnTo>
                      <a:pt x="6" y="53"/>
                    </a:lnTo>
                    <a:lnTo>
                      <a:pt x="4" y="51"/>
                    </a:lnTo>
                    <a:lnTo>
                      <a:pt x="6" y="51"/>
                    </a:lnTo>
                    <a:lnTo>
                      <a:pt x="7" y="51"/>
                    </a:lnTo>
                    <a:lnTo>
                      <a:pt x="7" y="48"/>
                    </a:lnTo>
                    <a:lnTo>
                      <a:pt x="4" y="44"/>
                    </a:lnTo>
                    <a:lnTo>
                      <a:pt x="2" y="41"/>
                    </a:lnTo>
                    <a:lnTo>
                      <a:pt x="2" y="41"/>
                    </a:lnTo>
                    <a:lnTo>
                      <a:pt x="6" y="44"/>
                    </a:lnTo>
                    <a:lnTo>
                      <a:pt x="6" y="43"/>
                    </a:lnTo>
                    <a:lnTo>
                      <a:pt x="6" y="39"/>
                    </a:lnTo>
                    <a:lnTo>
                      <a:pt x="4" y="35"/>
                    </a:lnTo>
                    <a:lnTo>
                      <a:pt x="4" y="32"/>
                    </a:lnTo>
                    <a:lnTo>
                      <a:pt x="7" y="30"/>
                    </a:lnTo>
                    <a:lnTo>
                      <a:pt x="11" y="30"/>
                    </a:lnTo>
                    <a:lnTo>
                      <a:pt x="13" y="28"/>
                    </a:lnTo>
                    <a:lnTo>
                      <a:pt x="11" y="25"/>
                    </a:lnTo>
                    <a:lnTo>
                      <a:pt x="9" y="26"/>
                    </a:lnTo>
                    <a:lnTo>
                      <a:pt x="7" y="19"/>
                    </a:lnTo>
                    <a:lnTo>
                      <a:pt x="11" y="16"/>
                    </a:lnTo>
                    <a:lnTo>
                      <a:pt x="11" y="16"/>
                    </a:lnTo>
                    <a:lnTo>
                      <a:pt x="20" y="12"/>
                    </a:lnTo>
                    <a:lnTo>
                      <a:pt x="22" y="5"/>
                    </a:lnTo>
                    <a:lnTo>
                      <a:pt x="24" y="7"/>
                    </a:lnTo>
                    <a:lnTo>
                      <a:pt x="31" y="1"/>
                    </a:lnTo>
                    <a:lnTo>
                      <a:pt x="34" y="0"/>
                    </a:lnTo>
                    <a:lnTo>
                      <a:pt x="36" y="1"/>
                    </a:lnTo>
                    <a:lnTo>
                      <a:pt x="34" y="5"/>
                    </a:lnTo>
                    <a:lnTo>
                      <a:pt x="34" y="7"/>
                    </a:lnTo>
                    <a:lnTo>
                      <a:pt x="41" y="16"/>
                    </a:lnTo>
                    <a:lnTo>
                      <a:pt x="43" y="18"/>
                    </a:lnTo>
                    <a:lnTo>
                      <a:pt x="47" y="16"/>
                    </a:lnTo>
                    <a:lnTo>
                      <a:pt x="47" y="19"/>
                    </a:lnTo>
                    <a:lnTo>
                      <a:pt x="49" y="21"/>
                    </a:lnTo>
                    <a:lnTo>
                      <a:pt x="47" y="23"/>
                    </a:lnTo>
                    <a:lnTo>
                      <a:pt x="49" y="26"/>
                    </a:lnTo>
                    <a:lnTo>
                      <a:pt x="52" y="2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1" name="Freeform 2028">
                <a:extLst>
                  <a:ext uri="{FF2B5EF4-FFF2-40B4-BE49-F238E27FC236}">
                    <a16:creationId xmlns:a16="http://schemas.microsoft.com/office/drawing/2014/main" id="{FC2B48F8-B71D-C04F-A60F-37E5E1943FBB}"/>
                  </a:ext>
                </a:extLst>
              </p:cNvPr>
              <p:cNvSpPr>
                <a:spLocks/>
              </p:cNvSpPr>
              <p:nvPr/>
            </p:nvSpPr>
            <p:spPr bwMode="auto">
              <a:xfrm>
                <a:off x="4957" y="786"/>
                <a:ext cx="66" cy="73"/>
              </a:xfrm>
              <a:custGeom>
                <a:avLst/>
                <a:gdLst>
                  <a:gd name="T0" fmla="*/ 0 w 66"/>
                  <a:gd name="T1" fmla="*/ 0 h 73"/>
                  <a:gd name="T2" fmla="*/ 5 w 66"/>
                  <a:gd name="T3" fmla="*/ 4 h 73"/>
                  <a:gd name="T4" fmla="*/ 10 w 66"/>
                  <a:gd name="T5" fmla="*/ 9 h 73"/>
                  <a:gd name="T6" fmla="*/ 12 w 66"/>
                  <a:gd name="T7" fmla="*/ 11 h 73"/>
                  <a:gd name="T8" fmla="*/ 16 w 66"/>
                  <a:gd name="T9" fmla="*/ 18 h 73"/>
                  <a:gd name="T10" fmla="*/ 19 w 66"/>
                  <a:gd name="T11" fmla="*/ 20 h 73"/>
                  <a:gd name="T12" fmla="*/ 26 w 66"/>
                  <a:gd name="T13" fmla="*/ 21 h 73"/>
                  <a:gd name="T14" fmla="*/ 32 w 66"/>
                  <a:gd name="T15" fmla="*/ 18 h 73"/>
                  <a:gd name="T16" fmla="*/ 33 w 66"/>
                  <a:gd name="T17" fmla="*/ 16 h 73"/>
                  <a:gd name="T18" fmla="*/ 41 w 66"/>
                  <a:gd name="T19" fmla="*/ 20 h 73"/>
                  <a:gd name="T20" fmla="*/ 44 w 66"/>
                  <a:gd name="T21" fmla="*/ 27 h 73"/>
                  <a:gd name="T22" fmla="*/ 58 w 66"/>
                  <a:gd name="T23" fmla="*/ 36 h 73"/>
                  <a:gd name="T24" fmla="*/ 64 w 66"/>
                  <a:gd name="T25" fmla="*/ 41 h 73"/>
                  <a:gd name="T26" fmla="*/ 66 w 66"/>
                  <a:gd name="T27" fmla="*/ 41 h 73"/>
                  <a:gd name="T28" fmla="*/ 66 w 66"/>
                  <a:gd name="T29" fmla="*/ 43 h 73"/>
                  <a:gd name="T30" fmla="*/ 60 w 66"/>
                  <a:gd name="T31" fmla="*/ 41 h 73"/>
                  <a:gd name="T32" fmla="*/ 57 w 66"/>
                  <a:gd name="T33" fmla="*/ 43 h 73"/>
                  <a:gd name="T34" fmla="*/ 57 w 66"/>
                  <a:gd name="T35" fmla="*/ 45 h 73"/>
                  <a:gd name="T36" fmla="*/ 53 w 66"/>
                  <a:gd name="T37" fmla="*/ 46 h 73"/>
                  <a:gd name="T38" fmla="*/ 55 w 66"/>
                  <a:gd name="T39" fmla="*/ 46 h 73"/>
                  <a:gd name="T40" fmla="*/ 53 w 66"/>
                  <a:gd name="T41" fmla="*/ 54 h 73"/>
                  <a:gd name="T42" fmla="*/ 55 w 66"/>
                  <a:gd name="T43" fmla="*/ 57 h 73"/>
                  <a:gd name="T44" fmla="*/ 53 w 66"/>
                  <a:gd name="T45" fmla="*/ 59 h 73"/>
                  <a:gd name="T46" fmla="*/ 53 w 66"/>
                  <a:gd name="T47" fmla="*/ 64 h 73"/>
                  <a:gd name="T48" fmla="*/ 50 w 66"/>
                  <a:gd name="T49" fmla="*/ 66 h 73"/>
                  <a:gd name="T50" fmla="*/ 48 w 66"/>
                  <a:gd name="T51" fmla="*/ 68 h 73"/>
                  <a:gd name="T52" fmla="*/ 41 w 66"/>
                  <a:gd name="T53" fmla="*/ 73 h 73"/>
                  <a:gd name="T54" fmla="*/ 37 w 66"/>
                  <a:gd name="T55" fmla="*/ 70 h 73"/>
                  <a:gd name="T56" fmla="*/ 26 w 66"/>
                  <a:gd name="T57" fmla="*/ 68 h 73"/>
                  <a:gd name="T58" fmla="*/ 23 w 66"/>
                  <a:gd name="T59" fmla="*/ 64 h 73"/>
                  <a:gd name="T60" fmla="*/ 16 w 66"/>
                  <a:gd name="T61" fmla="*/ 48 h 73"/>
                  <a:gd name="T62" fmla="*/ 21 w 66"/>
                  <a:gd name="T63" fmla="*/ 25 h 73"/>
                  <a:gd name="T64" fmla="*/ 19 w 66"/>
                  <a:gd name="T65" fmla="*/ 25 h 73"/>
                  <a:gd name="T66" fmla="*/ 17 w 66"/>
                  <a:gd name="T67" fmla="*/ 21 h 73"/>
                  <a:gd name="T68" fmla="*/ 0 w 66"/>
                  <a:gd name="T6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73">
                    <a:moveTo>
                      <a:pt x="0" y="0"/>
                    </a:moveTo>
                    <a:lnTo>
                      <a:pt x="5" y="4"/>
                    </a:lnTo>
                    <a:lnTo>
                      <a:pt x="10" y="9"/>
                    </a:lnTo>
                    <a:lnTo>
                      <a:pt x="12" y="11"/>
                    </a:lnTo>
                    <a:lnTo>
                      <a:pt x="16" y="18"/>
                    </a:lnTo>
                    <a:lnTo>
                      <a:pt x="19" y="20"/>
                    </a:lnTo>
                    <a:lnTo>
                      <a:pt x="26" y="21"/>
                    </a:lnTo>
                    <a:lnTo>
                      <a:pt x="32" y="18"/>
                    </a:lnTo>
                    <a:lnTo>
                      <a:pt x="33" y="16"/>
                    </a:lnTo>
                    <a:lnTo>
                      <a:pt x="41" y="20"/>
                    </a:lnTo>
                    <a:lnTo>
                      <a:pt x="44" y="27"/>
                    </a:lnTo>
                    <a:lnTo>
                      <a:pt x="58" y="36"/>
                    </a:lnTo>
                    <a:lnTo>
                      <a:pt x="64" y="41"/>
                    </a:lnTo>
                    <a:lnTo>
                      <a:pt x="66" y="41"/>
                    </a:lnTo>
                    <a:lnTo>
                      <a:pt x="66" y="43"/>
                    </a:lnTo>
                    <a:lnTo>
                      <a:pt x="60" y="41"/>
                    </a:lnTo>
                    <a:lnTo>
                      <a:pt x="57" y="43"/>
                    </a:lnTo>
                    <a:lnTo>
                      <a:pt x="57" y="45"/>
                    </a:lnTo>
                    <a:lnTo>
                      <a:pt x="53" y="46"/>
                    </a:lnTo>
                    <a:lnTo>
                      <a:pt x="55" y="46"/>
                    </a:lnTo>
                    <a:lnTo>
                      <a:pt x="53" y="54"/>
                    </a:lnTo>
                    <a:lnTo>
                      <a:pt x="55" y="57"/>
                    </a:lnTo>
                    <a:lnTo>
                      <a:pt x="53" y="59"/>
                    </a:lnTo>
                    <a:lnTo>
                      <a:pt x="53" y="64"/>
                    </a:lnTo>
                    <a:lnTo>
                      <a:pt x="50" y="66"/>
                    </a:lnTo>
                    <a:lnTo>
                      <a:pt x="48" y="68"/>
                    </a:lnTo>
                    <a:lnTo>
                      <a:pt x="41" y="73"/>
                    </a:lnTo>
                    <a:lnTo>
                      <a:pt x="37" y="70"/>
                    </a:lnTo>
                    <a:lnTo>
                      <a:pt x="26" y="68"/>
                    </a:lnTo>
                    <a:lnTo>
                      <a:pt x="23" y="64"/>
                    </a:lnTo>
                    <a:lnTo>
                      <a:pt x="16" y="48"/>
                    </a:lnTo>
                    <a:lnTo>
                      <a:pt x="21" y="25"/>
                    </a:lnTo>
                    <a:lnTo>
                      <a:pt x="19" y="25"/>
                    </a:lnTo>
                    <a:lnTo>
                      <a:pt x="17" y="2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2" name="Freeform 2029">
                <a:extLst>
                  <a:ext uri="{FF2B5EF4-FFF2-40B4-BE49-F238E27FC236}">
                    <a16:creationId xmlns:a16="http://schemas.microsoft.com/office/drawing/2014/main" id="{C4475956-BC69-274C-A99C-597BFB67B624}"/>
                  </a:ext>
                </a:extLst>
              </p:cNvPr>
              <p:cNvSpPr>
                <a:spLocks/>
              </p:cNvSpPr>
              <p:nvPr/>
            </p:nvSpPr>
            <p:spPr bwMode="auto">
              <a:xfrm>
                <a:off x="4957" y="786"/>
                <a:ext cx="66" cy="73"/>
              </a:xfrm>
              <a:custGeom>
                <a:avLst/>
                <a:gdLst>
                  <a:gd name="T0" fmla="*/ 0 w 66"/>
                  <a:gd name="T1" fmla="*/ 0 h 73"/>
                  <a:gd name="T2" fmla="*/ 5 w 66"/>
                  <a:gd name="T3" fmla="*/ 4 h 73"/>
                  <a:gd name="T4" fmla="*/ 10 w 66"/>
                  <a:gd name="T5" fmla="*/ 9 h 73"/>
                  <a:gd name="T6" fmla="*/ 12 w 66"/>
                  <a:gd name="T7" fmla="*/ 11 h 73"/>
                  <a:gd name="T8" fmla="*/ 16 w 66"/>
                  <a:gd name="T9" fmla="*/ 18 h 73"/>
                  <a:gd name="T10" fmla="*/ 19 w 66"/>
                  <a:gd name="T11" fmla="*/ 20 h 73"/>
                  <a:gd name="T12" fmla="*/ 26 w 66"/>
                  <a:gd name="T13" fmla="*/ 21 h 73"/>
                  <a:gd name="T14" fmla="*/ 32 w 66"/>
                  <a:gd name="T15" fmla="*/ 18 h 73"/>
                  <a:gd name="T16" fmla="*/ 33 w 66"/>
                  <a:gd name="T17" fmla="*/ 16 h 73"/>
                  <a:gd name="T18" fmla="*/ 41 w 66"/>
                  <a:gd name="T19" fmla="*/ 20 h 73"/>
                  <a:gd name="T20" fmla="*/ 44 w 66"/>
                  <a:gd name="T21" fmla="*/ 27 h 73"/>
                  <a:gd name="T22" fmla="*/ 58 w 66"/>
                  <a:gd name="T23" fmla="*/ 36 h 73"/>
                  <a:gd name="T24" fmla="*/ 64 w 66"/>
                  <a:gd name="T25" fmla="*/ 41 h 73"/>
                  <a:gd name="T26" fmla="*/ 66 w 66"/>
                  <a:gd name="T27" fmla="*/ 41 h 73"/>
                  <a:gd name="T28" fmla="*/ 66 w 66"/>
                  <a:gd name="T29" fmla="*/ 43 h 73"/>
                  <a:gd name="T30" fmla="*/ 60 w 66"/>
                  <a:gd name="T31" fmla="*/ 41 h 73"/>
                  <a:gd name="T32" fmla="*/ 57 w 66"/>
                  <a:gd name="T33" fmla="*/ 43 h 73"/>
                  <a:gd name="T34" fmla="*/ 57 w 66"/>
                  <a:gd name="T35" fmla="*/ 45 h 73"/>
                  <a:gd name="T36" fmla="*/ 53 w 66"/>
                  <a:gd name="T37" fmla="*/ 46 h 73"/>
                  <a:gd name="T38" fmla="*/ 55 w 66"/>
                  <a:gd name="T39" fmla="*/ 46 h 73"/>
                  <a:gd name="T40" fmla="*/ 53 w 66"/>
                  <a:gd name="T41" fmla="*/ 54 h 73"/>
                  <a:gd name="T42" fmla="*/ 55 w 66"/>
                  <a:gd name="T43" fmla="*/ 57 h 73"/>
                  <a:gd name="T44" fmla="*/ 53 w 66"/>
                  <a:gd name="T45" fmla="*/ 59 h 73"/>
                  <a:gd name="T46" fmla="*/ 53 w 66"/>
                  <a:gd name="T47" fmla="*/ 64 h 73"/>
                  <a:gd name="T48" fmla="*/ 50 w 66"/>
                  <a:gd name="T49" fmla="*/ 66 h 73"/>
                  <a:gd name="T50" fmla="*/ 48 w 66"/>
                  <a:gd name="T51" fmla="*/ 68 h 73"/>
                  <a:gd name="T52" fmla="*/ 41 w 66"/>
                  <a:gd name="T53" fmla="*/ 73 h 73"/>
                  <a:gd name="T54" fmla="*/ 37 w 66"/>
                  <a:gd name="T55" fmla="*/ 70 h 73"/>
                  <a:gd name="T56" fmla="*/ 26 w 66"/>
                  <a:gd name="T57" fmla="*/ 68 h 73"/>
                  <a:gd name="T58" fmla="*/ 23 w 66"/>
                  <a:gd name="T59" fmla="*/ 64 h 73"/>
                  <a:gd name="T60" fmla="*/ 16 w 66"/>
                  <a:gd name="T61" fmla="*/ 48 h 73"/>
                  <a:gd name="T62" fmla="*/ 21 w 66"/>
                  <a:gd name="T63" fmla="*/ 25 h 73"/>
                  <a:gd name="T64" fmla="*/ 19 w 66"/>
                  <a:gd name="T65" fmla="*/ 25 h 73"/>
                  <a:gd name="T66" fmla="*/ 17 w 66"/>
                  <a:gd name="T67" fmla="*/ 21 h 73"/>
                  <a:gd name="T68" fmla="*/ 0 w 66"/>
                  <a:gd name="T6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73">
                    <a:moveTo>
                      <a:pt x="0" y="0"/>
                    </a:moveTo>
                    <a:lnTo>
                      <a:pt x="5" y="4"/>
                    </a:lnTo>
                    <a:lnTo>
                      <a:pt x="10" y="9"/>
                    </a:lnTo>
                    <a:lnTo>
                      <a:pt x="12" y="11"/>
                    </a:lnTo>
                    <a:lnTo>
                      <a:pt x="16" y="18"/>
                    </a:lnTo>
                    <a:lnTo>
                      <a:pt x="19" y="20"/>
                    </a:lnTo>
                    <a:lnTo>
                      <a:pt x="26" y="21"/>
                    </a:lnTo>
                    <a:lnTo>
                      <a:pt x="32" y="18"/>
                    </a:lnTo>
                    <a:lnTo>
                      <a:pt x="33" y="16"/>
                    </a:lnTo>
                    <a:lnTo>
                      <a:pt x="41" y="20"/>
                    </a:lnTo>
                    <a:lnTo>
                      <a:pt x="44" y="27"/>
                    </a:lnTo>
                    <a:lnTo>
                      <a:pt x="58" y="36"/>
                    </a:lnTo>
                    <a:lnTo>
                      <a:pt x="64" y="41"/>
                    </a:lnTo>
                    <a:lnTo>
                      <a:pt x="66" y="41"/>
                    </a:lnTo>
                    <a:lnTo>
                      <a:pt x="66" y="43"/>
                    </a:lnTo>
                    <a:lnTo>
                      <a:pt x="60" y="41"/>
                    </a:lnTo>
                    <a:lnTo>
                      <a:pt x="57" y="43"/>
                    </a:lnTo>
                    <a:lnTo>
                      <a:pt x="57" y="45"/>
                    </a:lnTo>
                    <a:lnTo>
                      <a:pt x="53" y="46"/>
                    </a:lnTo>
                    <a:lnTo>
                      <a:pt x="55" y="46"/>
                    </a:lnTo>
                    <a:lnTo>
                      <a:pt x="53" y="54"/>
                    </a:lnTo>
                    <a:lnTo>
                      <a:pt x="55" y="57"/>
                    </a:lnTo>
                    <a:lnTo>
                      <a:pt x="53" y="59"/>
                    </a:lnTo>
                    <a:lnTo>
                      <a:pt x="53" y="64"/>
                    </a:lnTo>
                    <a:lnTo>
                      <a:pt x="50" y="66"/>
                    </a:lnTo>
                    <a:lnTo>
                      <a:pt x="48" y="68"/>
                    </a:lnTo>
                    <a:lnTo>
                      <a:pt x="41" y="73"/>
                    </a:lnTo>
                    <a:lnTo>
                      <a:pt x="37" y="70"/>
                    </a:lnTo>
                    <a:lnTo>
                      <a:pt x="26" y="68"/>
                    </a:lnTo>
                    <a:lnTo>
                      <a:pt x="23" y="64"/>
                    </a:lnTo>
                    <a:lnTo>
                      <a:pt x="16" y="48"/>
                    </a:lnTo>
                    <a:lnTo>
                      <a:pt x="21" y="25"/>
                    </a:lnTo>
                    <a:lnTo>
                      <a:pt x="19" y="25"/>
                    </a:lnTo>
                    <a:lnTo>
                      <a:pt x="17" y="2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3" name="Freeform 2030">
                <a:extLst>
                  <a:ext uri="{FF2B5EF4-FFF2-40B4-BE49-F238E27FC236}">
                    <a16:creationId xmlns:a16="http://schemas.microsoft.com/office/drawing/2014/main" id="{84430CE1-3AAE-2B41-BBD9-68D32C206DEA}"/>
                  </a:ext>
                </a:extLst>
              </p:cNvPr>
              <p:cNvSpPr>
                <a:spLocks/>
              </p:cNvSpPr>
              <p:nvPr/>
            </p:nvSpPr>
            <p:spPr bwMode="auto">
              <a:xfrm>
                <a:off x="5035" y="825"/>
                <a:ext cx="79" cy="52"/>
              </a:xfrm>
              <a:custGeom>
                <a:avLst/>
                <a:gdLst>
                  <a:gd name="T0" fmla="*/ 2 w 79"/>
                  <a:gd name="T1" fmla="*/ 0 h 52"/>
                  <a:gd name="T2" fmla="*/ 4 w 79"/>
                  <a:gd name="T3" fmla="*/ 2 h 52"/>
                  <a:gd name="T4" fmla="*/ 5 w 79"/>
                  <a:gd name="T5" fmla="*/ 2 h 52"/>
                  <a:gd name="T6" fmla="*/ 7 w 79"/>
                  <a:gd name="T7" fmla="*/ 4 h 52"/>
                  <a:gd name="T8" fmla="*/ 9 w 79"/>
                  <a:gd name="T9" fmla="*/ 7 h 52"/>
                  <a:gd name="T10" fmla="*/ 16 w 79"/>
                  <a:gd name="T11" fmla="*/ 9 h 52"/>
                  <a:gd name="T12" fmla="*/ 20 w 79"/>
                  <a:gd name="T13" fmla="*/ 9 h 52"/>
                  <a:gd name="T14" fmla="*/ 22 w 79"/>
                  <a:gd name="T15" fmla="*/ 9 h 52"/>
                  <a:gd name="T16" fmla="*/ 38 w 79"/>
                  <a:gd name="T17" fmla="*/ 11 h 52"/>
                  <a:gd name="T18" fmla="*/ 39 w 79"/>
                  <a:gd name="T19" fmla="*/ 15 h 52"/>
                  <a:gd name="T20" fmla="*/ 36 w 79"/>
                  <a:gd name="T21" fmla="*/ 15 h 52"/>
                  <a:gd name="T22" fmla="*/ 36 w 79"/>
                  <a:gd name="T23" fmla="*/ 16 h 52"/>
                  <a:gd name="T24" fmla="*/ 32 w 79"/>
                  <a:gd name="T25" fmla="*/ 20 h 52"/>
                  <a:gd name="T26" fmla="*/ 47 w 79"/>
                  <a:gd name="T27" fmla="*/ 20 h 52"/>
                  <a:gd name="T28" fmla="*/ 48 w 79"/>
                  <a:gd name="T29" fmla="*/ 18 h 52"/>
                  <a:gd name="T30" fmla="*/ 52 w 79"/>
                  <a:gd name="T31" fmla="*/ 18 h 52"/>
                  <a:gd name="T32" fmla="*/ 54 w 79"/>
                  <a:gd name="T33" fmla="*/ 20 h 52"/>
                  <a:gd name="T34" fmla="*/ 55 w 79"/>
                  <a:gd name="T35" fmla="*/ 22 h 52"/>
                  <a:gd name="T36" fmla="*/ 61 w 79"/>
                  <a:gd name="T37" fmla="*/ 22 h 52"/>
                  <a:gd name="T38" fmla="*/ 64 w 79"/>
                  <a:gd name="T39" fmla="*/ 24 h 52"/>
                  <a:gd name="T40" fmla="*/ 66 w 79"/>
                  <a:gd name="T41" fmla="*/ 25 h 52"/>
                  <a:gd name="T42" fmla="*/ 79 w 79"/>
                  <a:gd name="T43" fmla="*/ 29 h 52"/>
                  <a:gd name="T44" fmla="*/ 75 w 79"/>
                  <a:gd name="T45" fmla="*/ 31 h 52"/>
                  <a:gd name="T46" fmla="*/ 75 w 79"/>
                  <a:gd name="T47" fmla="*/ 40 h 52"/>
                  <a:gd name="T48" fmla="*/ 72 w 79"/>
                  <a:gd name="T49" fmla="*/ 45 h 52"/>
                  <a:gd name="T50" fmla="*/ 61 w 79"/>
                  <a:gd name="T51" fmla="*/ 50 h 52"/>
                  <a:gd name="T52" fmla="*/ 59 w 79"/>
                  <a:gd name="T53" fmla="*/ 52 h 52"/>
                  <a:gd name="T54" fmla="*/ 57 w 79"/>
                  <a:gd name="T55" fmla="*/ 49 h 52"/>
                  <a:gd name="T56" fmla="*/ 55 w 79"/>
                  <a:gd name="T57" fmla="*/ 50 h 52"/>
                  <a:gd name="T58" fmla="*/ 52 w 79"/>
                  <a:gd name="T59" fmla="*/ 50 h 52"/>
                  <a:gd name="T60" fmla="*/ 52 w 79"/>
                  <a:gd name="T61" fmla="*/ 47 h 52"/>
                  <a:gd name="T62" fmla="*/ 50 w 79"/>
                  <a:gd name="T63" fmla="*/ 50 h 52"/>
                  <a:gd name="T64" fmla="*/ 47 w 79"/>
                  <a:gd name="T65" fmla="*/ 50 h 52"/>
                  <a:gd name="T66" fmla="*/ 43 w 79"/>
                  <a:gd name="T67" fmla="*/ 49 h 52"/>
                  <a:gd name="T68" fmla="*/ 39 w 79"/>
                  <a:gd name="T69" fmla="*/ 45 h 52"/>
                  <a:gd name="T70" fmla="*/ 36 w 79"/>
                  <a:gd name="T71" fmla="*/ 45 h 52"/>
                  <a:gd name="T72" fmla="*/ 30 w 79"/>
                  <a:gd name="T73" fmla="*/ 43 h 52"/>
                  <a:gd name="T74" fmla="*/ 29 w 79"/>
                  <a:gd name="T75" fmla="*/ 40 h 52"/>
                  <a:gd name="T76" fmla="*/ 25 w 79"/>
                  <a:gd name="T77" fmla="*/ 40 h 52"/>
                  <a:gd name="T78" fmla="*/ 23 w 79"/>
                  <a:gd name="T79" fmla="*/ 36 h 52"/>
                  <a:gd name="T80" fmla="*/ 18 w 79"/>
                  <a:gd name="T81" fmla="*/ 34 h 52"/>
                  <a:gd name="T82" fmla="*/ 14 w 79"/>
                  <a:gd name="T83" fmla="*/ 32 h 52"/>
                  <a:gd name="T84" fmla="*/ 14 w 79"/>
                  <a:gd name="T85" fmla="*/ 24 h 52"/>
                  <a:gd name="T86" fmla="*/ 11 w 79"/>
                  <a:gd name="T87" fmla="*/ 18 h 52"/>
                  <a:gd name="T88" fmla="*/ 9 w 79"/>
                  <a:gd name="T89" fmla="*/ 13 h 52"/>
                  <a:gd name="T90" fmla="*/ 2 w 79"/>
                  <a:gd name="T91" fmla="*/ 6 h 52"/>
                  <a:gd name="T92" fmla="*/ 0 w 79"/>
                  <a:gd name="T93" fmla="*/ 0 h 52"/>
                  <a:gd name="T94" fmla="*/ 2 w 79"/>
                  <a:gd name="T9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2">
                    <a:moveTo>
                      <a:pt x="2" y="0"/>
                    </a:moveTo>
                    <a:lnTo>
                      <a:pt x="4" y="2"/>
                    </a:lnTo>
                    <a:lnTo>
                      <a:pt x="5" y="2"/>
                    </a:lnTo>
                    <a:lnTo>
                      <a:pt x="7" y="4"/>
                    </a:lnTo>
                    <a:lnTo>
                      <a:pt x="9" y="7"/>
                    </a:lnTo>
                    <a:lnTo>
                      <a:pt x="16" y="9"/>
                    </a:lnTo>
                    <a:lnTo>
                      <a:pt x="20" y="9"/>
                    </a:lnTo>
                    <a:lnTo>
                      <a:pt x="22" y="9"/>
                    </a:lnTo>
                    <a:lnTo>
                      <a:pt x="38" y="11"/>
                    </a:lnTo>
                    <a:lnTo>
                      <a:pt x="39" y="15"/>
                    </a:lnTo>
                    <a:lnTo>
                      <a:pt x="36" y="15"/>
                    </a:lnTo>
                    <a:lnTo>
                      <a:pt x="36" y="16"/>
                    </a:lnTo>
                    <a:lnTo>
                      <a:pt x="32" y="20"/>
                    </a:lnTo>
                    <a:lnTo>
                      <a:pt x="47" y="20"/>
                    </a:lnTo>
                    <a:lnTo>
                      <a:pt x="48" y="18"/>
                    </a:lnTo>
                    <a:lnTo>
                      <a:pt x="52" y="18"/>
                    </a:lnTo>
                    <a:lnTo>
                      <a:pt x="54" y="20"/>
                    </a:lnTo>
                    <a:lnTo>
                      <a:pt x="55" y="22"/>
                    </a:lnTo>
                    <a:lnTo>
                      <a:pt x="61" y="22"/>
                    </a:lnTo>
                    <a:lnTo>
                      <a:pt x="64" y="24"/>
                    </a:lnTo>
                    <a:lnTo>
                      <a:pt x="66" y="25"/>
                    </a:lnTo>
                    <a:lnTo>
                      <a:pt x="79" y="29"/>
                    </a:lnTo>
                    <a:lnTo>
                      <a:pt x="75" y="31"/>
                    </a:lnTo>
                    <a:lnTo>
                      <a:pt x="75" y="40"/>
                    </a:lnTo>
                    <a:lnTo>
                      <a:pt x="72" y="45"/>
                    </a:lnTo>
                    <a:lnTo>
                      <a:pt x="61" y="50"/>
                    </a:lnTo>
                    <a:lnTo>
                      <a:pt x="59" y="52"/>
                    </a:lnTo>
                    <a:lnTo>
                      <a:pt x="57" y="49"/>
                    </a:lnTo>
                    <a:lnTo>
                      <a:pt x="55" y="50"/>
                    </a:lnTo>
                    <a:lnTo>
                      <a:pt x="52" y="50"/>
                    </a:lnTo>
                    <a:lnTo>
                      <a:pt x="52" y="47"/>
                    </a:lnTo>
                    <a:lnTo>
                      <a:pt x="50" y="50"/>
                    </a:lnTo>
                    <a:lnTo>
                      <a:pt x="47" y="50"/>
                    </a:lnTo>
                    <a:lnTo>
                      <a:pt x="43" y="49"/>
                    </a:lnTo>
                    <a:lnTo>
                      <a:pt x="39" y="45"/>
                    </a:lnTo>
                    <a:lnTo>
                      <a:pt x="36" y="45"/>
                    </a:lnTo>
                    <a:lnTo>
                      <a:pt x="30" y="43"/>
                    </a:lnTo>
                    <a:lnTo>
                      <a:pt x="29" y="40"/>
                    </a:lnTo>
                    <a:lnTo>
                      <a:pt x="25" y="40"/>
                    </a:lnTo>
                    <a:lnTo>
                      <a:pt x="23" y="36"/>
                    </a:lnTo>
                    <a:lnTo>
                      <a:pt x="18" y="34"/>
                    </a:lnTo>
                    <a:lnTo>
                      <a:pt x="14" y="32"/>
                    </a:lnTo>
                    <a:lnTo>
                      <a:pt x="14" y="24"/>
                    </a:lnTo>
                    <a:lnTo>
                      <a:pt x="11" y="18"/>
                    </a:lnTo>
                    <a:lnTo>
                      <a:pt x="9" y="13"/>
                    </a:lnTo>
                    <a:lnTo>
                      <a:pt x="2" y="6"/>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4" name="Freeform 2031">
                <a:extLst>
                  <a:ext uri="{FF2B5EF4-FFF2-40B4-BE49-F238E27FC236}">
                    <a16:creationId xmlns:a16="http://schemas.microsoft.com/office/drawing/2014/main" id="{0A07890F-9E25-B243-B0D9-7EE6209B254D}"/>
                  </a:ext>
                </a:extLst>
              </p:cNvPr>
              <p:cNvSpPr>
                <a:spLocks/>
              </p:cNvSpPr>
              <p:nvPr/>
            </p:nvSpPr>
            <p:spPr bwMode="auto">
              <a:xfrm>
                <a:off x="5035" y="825"/>
                <a:ext cx="79" cy="52"/>
              </a:xfrm>
              <a:custGeom>
                <a:avLst/>
                <a:gdLst>
                  <a:gd name="T0" fmla="*/ 2 w 79"/>
                  <a:gd name="T1" fmla="*/ 0 h 52"/>
                  <a:gd name="T2" fmla="*/ 4 w 79"/>
                  <a:gd name="T3" fmla="*/ 2 h 52"/>
                  <a:gd name="T4" fmla="*/ 5 w 79"/>
                  <a:gd name="T5" fmla="*/ 2 h 52"/>
                  <a:gd name="T6" fmla="*/ 7 w 79"/>
                  <a:gd name="T7" fmla="*/ 4 h 52"/>
                  <a:gd name="T8" fmla="*/ 9 w 79"/>
                  <a:gd name="T9" fmla="*/ 7 h 52"/>
                  <a:gd name="T10" fmla="*/ 16 w 79"/>
                  <a:gd name="T11" fmla="*/ 9 h 52"/>
                  <a:gd name="T12" fmla="*/ 20 w 79"/>
                  <a:gd name="T13" fmla="*/ 9 h 52"/>
                  <a:gd name="T14" fmla="*/ 22 w 79"/>
                  <a:gd name="T15" fmla="*/ 9 h 52"/>
                  <a:gd name="T16" fmla="*/ 38 w 79"/>
                  <a:gd name="T17" fmla="*/ 11 h 52"/>
                  <a:gd name="T18" fmla="*/ 39 w 79"/>
                  <a:gd name="T19" fmla="*/ 15 h 52"/>
                  <a:gd name="T20" fmla="*/ 36 w 79"/>
                  <a:gd name="T21" fmla="*/ 15 h 52"/>
                  <a:gd name="T22" fmla="*/ 36 w 79"/>
                  <a:gd name="T23" fmla="*/ 16 h 52"/>
                  <a:gd name="T24" fmla="*/ 32 w 79"/>
                  <a:gd name="T25" fmla="*/ 20 h 52"/>
                  <a:gd name="T26" fmla="*/ 47 w 79"/>
                  <a:gd name="T27" fmla="*/ 20 h 52"/>
                  <a:gd name="T28" fmla="*/ 48 w 79"/>
                  <a:gd name="T29" fmla="*/ 18 h 52"/>
                  <a:gd name="T30" fmla="*/ 52 w 79"/>
                  <a:gd name="T31" fmla="*/ 18 h 52"/>
                  <a:gd name="T32" fmla="*/ 54 w 79"/>
                  <a:gd name="T33" fmla="*/ 20 h 52"/>
                  <a:gd name="T34" fmla="*/ 55 w 79"/>
                  <a:gd name="T35" fmla="*/ 22 h 52"/>
                  <a:gd name="T36" fmla="*/ 61 w 79"/>
                  <a:gd name="T37" fmla="*/ 22 h 52"/>
                  <a:gd name="T38" fmla="*/ 64 w 79"/>
                  <a:gd name="T39" fmla="*/ 24 h 52"/>
                  <a:gd name="T40" fmla="*/ 66 w 79"/>
                  <a:gd name="T41" fmla="*/ 25 h 52"/>
                  <a:gd name="T42" fmla="*/ 79 w 79"/>
                  <a:gd name="T43" fmla="*/ 29 h 52"/>
                  <a:gd name="T44" fmla="*/ 75 w 79"/>
                  <a:gd name="T45" fmla="*/ 31 h 52"/>
                  <a:gd name="T46" fmla="*/ 75 w 79"/>
                  <a:gd name="T47" fmla="*/ 40 h 52"/>
                  <a:gd name="T48" fmla="*/ 72 w 79"/>
                  <a:gd name="T49" fmla="*/ 45 h 52"/>
                  <a:gd name="T50" fmla="*/ 61 w 79"/>
                  <a:gd name="T51" fmla="*/ 50 h 52"/>
                  <a:gd name="T52" fmla="*/ 59 w 79"/>
                  <a:gd name="T53" fmla="*/ 52 h 52"/>
                  <a:gd name="T54" fmla="*/ 57 w 79"/>
                  <a:gd name="T55" fmla="*/ 49 h 52"/>
                  <a:gd name="T56" fmla="*/ 55 w 79"/>
                  <a:gd name="T57" fmla="*/ 50 h 52"/>
                  <a:gd name="T58" fmla="*/ 52 w 79"/>
                  <a:gd name="T59" fmla="*/ 50 h 52"/>
                  <a:gd name="T60" fmla="*/ 52 w 79"/>
                  <a:gd name="T61" fmla="*/ 47 h 52"/>
                  <a:gd name="T62" fmla="*/ 50 w 79"/>
                  <a:gd name="T63" fmla="*/ 50 h 52"/>
                  <a:gd name="T64" fmla="*/ 47 w 79"/>
                  <a:gd name="T65" fmla="*/ 50 h 52"/>
                  <a:gd name="T66" fmla="*/ 43 w 79"/>
                  <a:gd name="T67" fmla="*/ 49 h 52"/>
                  <a:gd name="T68" fmla="*/ 39 w 79"/>
                  <a:gd name="T69" fmla="*/ 45 h 52"/>
                  <a:gd name="T70" fmla="*/ 36 w 79"/>
                  <a:gd name="T71" fmla="*/ 45 h 52"/>
                  <a:gd name="T72" fmla="*/ 30 w 79"/>
                  <a:gd name="T73" fmla="*/ 43 h 52"/>
                  <a:gd name="T74" fmla="*/ 29 w 79"/>
                  <a:gd name="T75" fmla="*/ 40 h 52"/>
                  <a:gd name="T76" fmla="*/ 25 w 79"/>
                  <a:gd name="T77" fmla="*/ 40 h 52"/>
                  <a:gd name="T78" fmla="*/ 23 w 79"/>
                  <a:gd name="T79" fmla="*/ 36 h 52"/>
                  <a:gd name="T80" fmla="*/ 18 w 79"/>
                  <a:gd name="T81" fmla="*/ 34 h 52"/>
                  <a:gd name="T82" fmla="*/ 14 w 79"/>
                  <a:gd name="T83" fmla="*/ 32 h 52"/>
                  <a:gd name="T84" fmla="*/ 14 w 79"/>
                  <a:gd name="T85" fmla="*/ 24 h 52"/>
                  <a:gd name="T86" fmla="*/ 11 w 79"/>
                  <a:gd name="T87" fmla="*/ 18 h 52"/>
                  <a:gd name="T88" fmla="*/ 9 w 79"/>
                  <a:gd name="T89" fmla="*/ 13 h 52"/>
                  <a:gd name="T90" fmla="*/ 2 w 79"/>
                  <a:gd name="T91" fmla="*/ 6 h 52"/>
                  <a:gd name="T92" fmla="*/ 0 w 79"/>
                  <a:gd name="T93" fmla="*/ 0 h 52"/>
                  <a:gd name="T94" fmla="*/ 2 w 79"/>
                  <a:gd name="T9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2">
                    <a:moveTo>
                      <a:pt x="2" y="0"/>
                    </a:moveTo>
                    <a:lnTo>
                      <a:pt x="4" y="2"/>
                    </a:lnTo>
                    <a:lnTo>
                      <a:pt x="5" y="2"/>
                    </a:lnTo>
                    <a:lnTo>
                      <a:pt x="7" y="4"/>
                    </a:lnTo>
                    <a:lnTo>
                      <a:pt x="9" y="7"/>
                    </a:lnTo>
                    <a:lnTo>
                      <a:pt x="16" y="9"/>
                    </a:lnTo>
                    <a:lnTo>
                      <a:pt x="20" y="9"/>
                    </a:lnTo>
                    <a:lnTo>
                      <a:pt x="22" y="9"/>
                    </a:lnTo>
                    <a:lnTo>
                      <a:pt x="38" y="11"/>
                    </a:lnTo>
                    <a:lnTo>
                      <a:pt x="39" y="15"/>
                    </a:lnTo>
                    <a:lnTo>
                      <a:pt x="36" y="15"/>
                    </a:lnTo>
                    <a:lnTo>
                      <a:pt x="36" y="16"/>
                    </a:lnTo>
                    <a:lnTo>
                      <a:pt x="32" y="20"/>
                    </a:lnTo>
                    <a:lnTo>
                      <a:pt x="47" y="20"/>
                    </a:lnTo>
                    <a:lnTo>
                      <a:pt x="48" y="18"/>
                    </a:lnTo>
                    <a:lnTo>
                      <a:pt x="52" y="18"/>
                    </a:lnTo>
                    <a:lnTo>
                      <a:pt x="54" y="20"/>
                    </a:lnTo>
                    <a:lnTo>
                      <a:pt x="55" y="22"/>
                    </a:lnTo>
                    <a:lnTo>
                      <a:pt x="61" y="22"/>
                    </a:lnTo>
                    <a:lnTo>
                      <a:pt x="64" y="24"/>
                    </a:lnTo>
                    <a:lnTo>
                      <a:pt x="66" y="25"/>
                    </a:lnTo>
                    <a:lnTo>
                      <a:pt x="79" y="29"/>
                    </a:lnTo>
                    <a:lnTo>
                      <a:pt x="75" y="31"/>
                    </a:lnTo>
                    <a:lnTo>
                      <a:pt x="75" y="40"/>
                    </a:lnTo>
                    <a:lnTo>
                      <a:pt x="72" y="45"/>
                    </a:lnTo>
                    <a:lnTo>
                      <a:pt x="61" y="50"/>
                    </a:lnTo>
                    <a:lnTo>
                      <a:pt x="59" y="52"/>
                    </a:lnTo>
                    <a:lnTo>
                      <a:pt x="57" y="49"/>
                    </a:lnTo>
                    <a:lnTo>
                      <a:pt x="55" y="50"/>
                    </a:lnTo>
                    <a:lnTo>
                      <a:pt x="52" y="50"/>
                    </a:lnTo>
                    <a:lnTo>
                      <a:pt x="52" y="47"/>
                    </a:lnTo>
                    <a:lnTo>
                      <a:pt x="50" y="50"/>
                    </a:lnTo>
                    <a:lnTo>
                      <a:pt x="47" y="50"/>
                    </a:lnTo>
                    <a:lnTo>
                      <a:pt x="43" y="49"/>
                    </a:lnTo>
                    <a:lnTo>
                      <a:pt x="39" y="45"/>
                    </a:lnTo>
                    <a:lnTo>
                      <a:pt x="36" y="45"/>
                    </a:lnTo>
                    <a:lnTo>
                      <a:pt x="30" y="43"/>
                    </a:lnTo>
                    <a:lnTo>
                      <a:pt x="29" y="40"/>
                    </a:lnTo>
                    <a:lnTo>
                      <a:pt x="25" y="40"/>
                    </a:lnTo>
                    <a:lnTo>
                      <a:pt x="23" y="36"/>
                    </a:lnTo>
                    <a:lnTo>
                      <a:pt x="18" y="34"/>
                    </a:lnTo>
                    <a:lnTo>
                      <a:pt x="14" y="32"/>
                    </a:lnTo>
                    <a:lnTo>
                      <a:pt x="14" y="24"/>
                    </a:lnTo>
                    <a:lnTo>
                      <a:pt x="11" y="18"/>
                    </a:lnTo>
                    <a:lnTo>
                      <a:pt x="9" y="13"/>
                    </a:lnTo>
                    <a:lnTo>
                      <a:pt x="2" y="6"/>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5" name="Freeform 2032">
                <a:extLst>
                  <a:ext uri="{FF2B5EF4-FFF2-40B4-BE49-F238E27FC236}">
                    <a16:creationId xmlns:a16="http://schemas.microsoft.com/office/drawing/2014/main" id="{F90145A1-1BF1-7941-8903-2D9223DE35EC}"/>
                  </a:ext>
                </a:extLst>
              </p:cNvPr>
              <p:cNvSpPr>
                <a:spLocks/>
              </p:cNvSpPr>
              <p:nvPr/>
            </p:nvSpPr>
            <p:spPr bwMode="auto">
              <a:xfrm>
                <a:off x="4937" y="902"/>
                <a:ext cx="16" cy="23"/>
              </a:xfrm>
              <a:custGeom>
                <a:avLst/>
                <a:gdLst>
                  <a:gd name="T0" fmla="*/ 14 w 16"/>
                  <a:gd name="T1" fmla="*/ 9 h 23"/>
                  <a:gd name="T2" fmla="*/ 14 w 16"/>
                  <a:gd name="T3" fmla="*/ 4 h 23"/>
                  <a:gd name="T4" fmla="*/ 12 w 16"/>
                  <a:gd name="T5" fmla="*/ 2 h 23"/>
                  <a:gd name="T6" fmla="*/ 7 w 16"/>
                  <a:gd name="T7" fmla="*/ 0 h 23"/>
                  <a:gd name="T8" fmla="*/ 3 w 16"/>
                  <a:gd name="T9" fmla="*/ 2 h 23"/>
                  <a:gd name="T10" fmla="*/ 0 w 16"/>
                  <a:gd name="T11" fmla="*/ 5 h 23"/>
                  <a:gd name="T12" fmla="*/ 2 w 16"/>
                  <a:gd name="T13" fmla="*/ 22 h 23"/>
                  <a:gd name="T14" fmla="*/ 7 w 16"/>
                  <a:gd name="T15" fmla="*/ 23 h 23"/>
                  <a:gd name="T16" fmla="*/ 7 w 16"/>
                  <a:gd name="T17" fmla="*/ 23 h 23"/>
                  <a:gd name="T18" fmla="*/ 5 w 16"/>
                  <a:gd name="T19" fmla="*/ 23 h 23"/>
                  <a:gd name="T20" fmla="*/ 5 w 16"/>
                  <a:gd name="T21" fmla="*/ 22 h 23"/>
                  <a:gd name="T22" fmla="*/ 9 w 16"/>
                  <a:gd name="T23" fmla="*/ 20 h 23"/>
                  <a:gd name="T24" fmla="*/ 11 w 16"/>
                  <a:gd name="T25" fmla="*/ 18 h 23"/>
                  <a:gd name="T26" fmla="*/ 12 w 16"/>
                  <a:gd name="T27" fmla="*/ 16 h 23"/>
                  <a:gd name="T28" fmla="*/ 14 w 16"/>
                  <a:gd name="T29" fmla="*/ 14 h 23"/>
                  <a:gd name="T30" fmla="*/ 16 w 16"/>
                  <a:gd name="T31" fmla="*/ 13 h 23"/>
                  <a:gd name="T32" fmla="*/ 14 w 16"/>
                  <a:gd name="T33" fmla="*/ 11 h 23"/>
                  <a:gd name="T34" fmla="*/ 14 w 16"/>
                  <a:gd name="T3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23">
                    <a:moveTo>
                      <a:pt x="14" y="9"/>
                    </a:moveTo>
                    <a:lnTo>
                      <a:pt x="14" y="4"/>
                    </a:lnTo>
                    <a:lnTo>
                      <a:pt x="12" y="2"/>
                    </a:lnTo>
                    <a:lnTo>
                      <a:pt x="7" y="0"/>
                    </a:lnTo>
                    <a:lnTo>
                      <a:pt x="3" y="2"/>
                    </a:lnTo>
                    <a:lnTo>
                      <a:pt x="0" y="5"/>
                    </a:lnTo>
                    <a:lnTo>
                      <a:pt x="2" y="22"/>
                    </a:lnTo>
                    <a:lnTo>
                      <a:pt x="7" y="23"/>
                    </a:lnTo>
                    <a:lnTo>
                      <a:pt x="7" y="23"/>
                    </a:lnTo>
                    <a:lnTo>
                      <a:pt x="5" y="23"/>
                    </a:lnTo>
                    <a:lnTo>
                      <a:pt x="5" y="22"/>
                    </a:lnTo>
                    <a:lnTo>
                      <a:pt x="9" y="20"/>
                    </a:lnTo>
                    <a:lnTo>
                      <a:pt x="11" y="18"/>
                    </a:lnTo>
                    <a:lnTo>
                      <a:pt x="12" y="16"/>
                    </a:lnTo>
                    <a:lnTo>
                      <a:pt x="14" y="14"/>
                    </a:lnTo>
                    <a:lnTo>
                      <a:pt x="16" y="13"/>
                    </a:lnTo>
                    <a:lnTo>
                      <a:pt x="14" y="11"/>
                    </a:lnTo>
                    <a:lnTo>
                      <a:pt x="14"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6" name="Freeform 2033">
                <a:extLst>
                  <a:ext uri="{FF2B5EF4-FFF2-40B4-BE49-F238E27FC236}">
                    <a16:creationId xmlns:a16="http://schemas.microsoft.com/office/drawing/2014/main" id="{1DA5CF0E-6397-FD4E-80E3-D2158CE86EB5}"/>
                  </a:ext>
                </a:extLst>
              </p:cNvPr>
              <p:cNvSpPr>
                <a:spLocks/>
              </p:cNvSpPr>
              <p:nvPr/>
            </p:nvSpPr>
            <p:spPr bwMode="auto">
              <a:xfrm>
                <a:off x="4937" y="902"/>
                <a:ext cx="16" cy="23"/>
              </a:xfrm>
              <a:custGeom>
                <a:avLst/>
                <a:gdLst>
                  <a:gd name="T0" fmla="*/ 14 w 16"/>
                  <a:gd name="T1" fmla="*/ 9 h 23"/>
                  <a:gd name="T2" fmla="*/ 14 w 16"/>
                  <a:gd name="T3" fmla="*/ 4 h 23"/>
                  <a:gd name="T4" fmla="*/ 12 w 16"/>
                  <a:gd name="T5" fmla="*/ 2 h 23"/>
                  <a:gd name="T6" fmla="*/ 7 w 16"/>
                  <a:gd name="T7" fmla="*/ 0 h 23"/>
                  <a:gd name="T8" fmla="*/ 3 w 16"/>
                  <a:gd name="T9" fmla="*/ 2 h 23"/>
                  <a:gd name="T10" fmla="*/ 0 w 16"/>
                  <a:gd name="T11" fmla="*/ 5 h 23"/>
                  <a:gd name="T12" fmla="*/ 2 w 16"/>
                  <a:gd name="T13" fmla="*/ 22 h 23"/>
                  <a:gd name="T14" fmla="*/ 7 w 16"/>
                  <a:gd name="T15" fmla="*/ 23 h 23"/>
                  <a:gd name="T16" fmla="*/ 7 w 16"/>
                  <a:gd name="T17" fmla="*/ 23 h 23"/>
                  <a:gd name="T18" fmla="*/ 5 w 16"/>
                  <a:gd name="T19" fmla="*/ 23 h 23"/>
                  <a:gd name="T20" fmla="*/ 5 w 16"/>
                  <a:gd name="T21" fmla="*/ 22 h 23"/>
                  <a:gd name="T22" fmla="*/ 9 w 16"/>
                  <a:gd name="T23" fmla="*/ 20 h 23"/>
                  <a:gd name="T24" fmla="*/ 11 w 16"/>
                  <a:gd name="T25" fmla="*/ 18 h 23"/>
                  <a:gd name="T26" fmla="*/ 12 w 16"/>
                  <a:gd name="T27" fmla="*/ 16 h 23"/>
                  <a:gd name="T28" fmla="*/ 14 w 16"/>
                  <a:gd name="T29" fmla="*/ 14 h 23"/>
                  <a:gd name="T30" fmla="*/ 16 w 16"/>
                  <a:gd name="T31" fmla="*/ 13 h 23"/>
                  <a:gd name="T32" fmla="*/ 14 w 16"/>
                  <a:gd name="T33" fmla="*/ 11 h 23"/>
                  <a:gd name="T34" fmla="*/ 14 w 16"/>
                  <a:gd name="T3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23">
                    <a:moveTo>
                      <a:pt x="14" y="9"/>
                    </a:moveTo>
                    <a:lnTo>
                      <a:pt x="14" y="4"/>
                    </a:lnTo>
                    <a:lnTo>
                      <a:pt x="12" y="2"/>
                    </a:lnTo>
                    <a:lnTo>
                      <a:pt x="7" y="0"/>
                    </a:lnTo>
                    <a:lnTo>
                      <a:pt x="3" y="2"/>
                    </a:lnTo>
                    <a:lnTo>
                      <a:pt x="0" y="5"/>
                    </a:lnTo>
                    <a:lnTo>
                      <a:pt x="2" y="22"/>
                    </a:lnTo>
                    <a:lnTo>
                      <a:pt x="7" y="23"/>
                    </a:lnTo>
                    <a:lnTo>
                      <a:pt x="7" y="23"/>
                    </a:lnTo>
                    <a:lnTo>
                      <a:pt x="5" y="23"/>
                    </a:lnTo>
                    <a:lnTo>
                      <a:pt x="5" y="22"/>
                    </a:lnTo>
                    <a:lnTo>
                      <a:pt x="9" y="20"/>
                    </a:lnTo>
                    <a:lnTo>
                      <a:pt x="11" y="18"/>
                    </a:lnTo>
                    <a:lnTo>
                      <a:pt x="12" y="16"/>
                    </a:lnTo>
                    <a:lnTo>
                      <a:pt x="14" y="14"/>
                    </a:lnTo>
                    <a:lnTo>
                      <a:pt x="16" y="13"/>
                    </a:lnTo>
                    <a:lnTo>
                      <a:pt x="14" y="11"/>
                    </a:lnTo>
                    <a:lnTo>
                      <a:pt x="14"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7" name="Freeform 2034">
                <a:extLst>
                  <a:ext uri="{FF2B5EF4-FFF2-40B4-BE49-F238E27FC236}">
                    <a16:creationId xmlns:a16="http://schemas.microsoft.com/office/drawing/2014/main" id="{19C9A74E-4C07-8E4B-BF9E-6BA439916318}"/>
                  </a:ext>
                </a:extLst>
              </p:cNvPr>
              <p:cNvSpPr>
                <a:spLocks/>
              </p:cNvSpPr>
              <p:nvPr/>
            </p:nvSpPr>
            <p:spPr bwMode="auto">
              <a:xfrm>
                <a:off x="4930" y="924"/>
                <a:ext cx="62" cy="39"/>
              </a:xfrm>
              <a:custGeom>
                <a:avLst/>
                <a:gdLst>
                  <a:gd name="T0" fmla="*/ 27 w 62"/>
                  <a:gd name="T1" fmla="*/ 1 h 39"/>
                  <a:gd name="T2" fmla="*/ 32 w 62"/>
                  <a:gd name="T3" fmla="*/ 0 h 39"/>
                  <a:gd name="T4" fmla="*/ 37 w 62"/>
                  <a:gd name="T5" fmla="*/ 0 h 39"/>
                  <a:gd name="T6" fmla="*/ 41 w 62"/>
                  <a:gd name="T7" fmla="*/ 1 h 39"/>
                  <a:gd name="T8" fmla="*/ 43 w 62"/>
                  <a:gd name="T9" fmla="*/ 5 h 39"/>
                  <a:gd name="T10" fmla="*/ 46 w 62"/>
                  <a:gd name="T11" fmla="*/ 5 h 39"/>
                  <a:gd name="T12" fmla="*/ 50 w 62"/>
                  <a:gd name="T13" fmla="*/ 10 h 39"/>
                  <a:gd name="T14" fmla="*/ 55 w 62"/>
                  <a:gd name="T15" fmla="*/ 14 h 39"/>
                  <a:gd name="T16" fmla="*/ 60 w 62"/>
                  <a:gd name="T17" fmla="*/ 23 h 39"/>
                  <a:gd name="T18" fmla="*/ 62 w 62"/>
                  <a:gd name="T19" fmla="*/ 39 h 39"/>
                  <a:gd name="T20" fmla="*/ 59 w 62"/>
                  <a:gd name="T21" fmla="*/ 39 h 39"/>
                  <a:gd name="T22" fmla="*/ 57 w 62"/>
                  <a:gd name="T23" fmla="*/ 39 h 39"/>
                  <a:gd name="T24" fmla="*/ 53 w 62"/>
                  <a:gd name="T25" fmla="*/ 39 h 39"/>
                  <a:gd name="T26" fmla="*/ 50 w 62"/>
                  <a:gd name="T27" fmla="*/ 37 h 39"/>
                  <a:gd name="T28" fmla="*/ 41 w 62"/>
                  <a:gd name="T29" fmla="*/ 37 h 39"/>
                  <a:gd name="T30" fmla="*/ 35 w 62"/>
                  <a:gd name="T31" fmla="*/ 35 h 39"/>
                  <a:gd name="T32" fmla="*/ 34 w 62"/>
                  <a:gd name="T33" fmla="*/ 32 h 39"/>
                  <a:gd name="T34" fmla="*/ 30 w 62"/>
                  <a:gd name="T35" fmla="*/ 33 h 39"/>
                  <a:gd name="T36" fmla="*/ 25 w 62"/>
                  <a:gd name="T37" fmla="*/ 32 h 39"/>
                  <a:gd name="T38" fmla="*/ 19 w 62"/>
                  <a:gd name="T39" fmla="*/ 28 h 39"/>
                  <a:gd name="T40" fmla="*/ 14 w 62"/>
                  <a:gd name="T41" fmla="*/ 28 h 39"/>
                  <a:gd name="T42" fmla="*/ 7 w 62"/>
                  <a:gd name="T43" fmla="*/ 32 h 39"/>
                  <a:gd name="T44" fmla="*/ 3 w 62"/>
                  <a:gd name="T45" fmla="*/ 32 h 39"/>
                  <a:gd name="T46" fmla="*/ 0 w 62"/>
                  <a:gd name="T47" fmla="*/ 28 h 39"/>
                  <a:gd name="T48" fmla="*/ 3 w 62"/>
                  <a:gd name="T49" fmla="*/ 26 h 39"/>
                  <a:gd name="T50" fmla="*/ 10 w 62"/>
                  <a:gd name="T51" fmla="*/ 25 h 39"/>
                  <a:gd name="T52" fmla="*/ 18 w 62"/>
                  <a:gd name="T53" fmla="*/ 8 h 39"/>
                  <a:gd name="T54" fmla="*/ 18 w 62"/>
                  <a:gd name="T55" fmla="*/ 5 h 39"/>
                  <a:gd name="T56" fmla="*/ 19 w 62"/>
                  <a:gd name="T57" fmla="*/ 3 h 39"/>
                  <a:gd name="T58" fmla="*/ 27 w 62"/>
                  <a:gd name="T5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2" h="39">
                    <a:moveTo>
                      <a:pt x="27" y="1"/>
                    </a:moveTo>
                    <a:lnTo>
                      <a:pt x="32" y="0"/>
                    </a:lnTo>
                    <a:lnTo>
                      <a:pt x="37" y="0"/>
                    </a:lnTo>
                    <a:lnTo>
                      <a:pt x="41" y="1"/>
                    </a:lnTo>
                    <a:lnTo>
                      <a:pt x="43" y="5"/>
                    </a:lnTo>
                    <a:lnTo>
                      <a:pt x="46" y="5"/>
                    </a:lnTo>
                    <a:lnTo>
                      <a:pt x="50" y="10"/>
                    </a:lnTo>
                    <a:lnTo>
                      <a:pt x="55" y="14"/>
                    </a:lnTo>
                    <a:lnTo>
                      <a:pt x="60" y="23"/>
                    </a:lnTo>
                    <a:lnTo>
                      <a:pt x="62" y="39"/>
                    </a:lnTo>
                    <a:lnTo>
                      <a:pt x="59" y="39"/>
                    </a:lnTo>
                    <a:lnTo>
                      <a:pt x="57" y="39"/>
                    </a:lnTo>
                    <a:lnTo>
                      <a:pt x="53" y="39"/>
                    </a:lnTo>
                    <a:lnTo>
                      <a:pt x="50" y="37"/>
                    </a:lnTo>
                    <a:lnTo>
                      <a:pt x="41" y="37"/>
                    </a:lnTo>
                    <a:lnTo>
                      <a:pt x="35" y="35"/>
                    </a:lnTo>
                    <a:lnTo>
                      <a:pt x="34" y="32"/>
                    </a:lnTo>
                    <a:lnTo>
                      <a:pt x="30" y="33"/>
                    </a:lnTo>
                    <a:lnTo>
                      <a:pt x="25" y="32"/>
                    </a:lnTo>
                    <a:lnTo>
                      <a:pt x="19" y="28"/>
                    </a:lnTo>
                    <a:lnTo>
                      <a:pt x="14" y="28"/>
                    </a:lnTo>
                    <a:lnTo>
                      <a:pt x="7" y="32"/>
                    </a:lnTo>
                    <a:lnTo>
                      <a:pt x="3" y="32"/>
                    </a:lnTo>
                    <a:lnTo>
                      <a:pt x="0" y="28"/>
                    </a:lnTo>
                    <a:lnTo>
                      <a:pt x="3" y="26"/>
                    </a:lnTo>
                    <a:lnTo>
                      <a:pt x="10" y="25"/>
                    </a:lnTo>
                    <a:lnTo>
                      <a:pt x="18" y="8"/>
                    </a:lnTo>
                    <a:lnTo>
                      <a:pt x="18" y="5"/>
                    </a:lnTo>
                    <a:lnTo>
                      <a:pt x="19" y="3"/>
                    </a:lnTo>
                    <a:lnTo>
                      <a:pt x="27"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8" name="Freeform 2035">
                <a:extLst>
                  <a:ext uri="{FF2B5EF4-FFF2-40B4-BE49-F238E27FC236}">
                    <a16:creationId xmlns:a16="http://schemas.microsoft.com/office/drawing/2014/main" id="{22508ED0-CCE0-9B4C-A39F-47DD72063959}"/>
                  </a:ext>
                </a:extLst>
              </p:cNvPr>
              <p:cNvSpPr>
                <a:spLocks/>
              </p:cNvSpPr>
              <p:nvPr/>
            </p:nvSpPr>
            <p:spPr bwMode="auto">
              <a:xfrm>
                <a:off x="4930" y="924"/>
                <a:ext cx="62" cy="39"/>
              </a:xfrm>
              <a:custGeom>
                <a:avLst/>
                <a:gdLst>
                  <a:gd name="T0" fmla="*/ 27 w 62"/>
                  <a:gd name="T1" fmla="*/ 1 h 39"/>
                  <a:gd name="T2" fmla="*/ 32 w 62"/>
                  <a:gd name="T3" fmla="*/ 0 h 39"/>
                  <a:gd name="T4" fmla="*/ 37 w 62"/>
                  <a:gd name="T5" fmla="*/ 0 h 39"/>
                  <a:gd name="T6" fmla="*/ 41 w 62"/>
                  <a:gd name="T7" fmla="*/ 1 h 39"/>
                  <a:gd name="T8" fmla="*/ 43 w 62"/>
                  <a:gd name="T9" fmla="*/ 5 h 39"/>
                  <a:gd name="T10" fmla="*/ 46 w 62"/>
                  <a:gd name="T11" fmla="*/ 5 h 39"/>
                  <a:gd name="T12" fmla="*/ 50 w 62"/>
                  <a:gd name="T13" fmla="*/ 10 h 39"/>
                  <a:gd name="T14" fmla="*/ 55 w 62"/>
                  <a:gd name="T15" fmla="*/ 14 h 39"/>
                  <a:gd name="T16" fmla="*/ 60 w 62"/>
                  <a:gd name="T17" fmla="*/ 23 h 39"/>
                  <a:gd name="T18" fmla="*/ 62 w 62"/>
                  <a:gd name="T19" fmla="*/ 39 h 39"/>
                  <a:gd name="T20" fmla="*/ 59 w 62"/>
                  <a:gd name="T21" fmla="*/ 39 h 39"/>
                  <a:gd name="T22" fmla="*/ 57 w 62"/>
                  <a:gd name="T23" fmla="*/ 39 h 39"/>
                  <a:gd name="T24" fmla="*/ 53 w 62"/>
                  <a:gd name="T25" fmla="*/ 39 h 39"/>
                  <a:gd name="T26" fmla="*/ 50 w 62"/>
                  <a:gd name="T27" fmla="*/ 37 h 39"/>
                  <a:gd name="T28" fmla="*/ 41 w 62"/>
                  <a:gd name="T29" fmla="*/ 37 h 39"/>
                  <a:gd name="T30" fmla="*/ 35 w 62"/>
                  <a:gd name="T31" fmla="*/ 35 h 39"/>
                  <a:gd name="T32" fmla="*/ 34 w 62"/>
                  <a:gd name="T33" fmla="*/ 32 h 39"/>
                  <a:gd name="T34" fmla="*/ 30 w 62"/>
                  <a:gd name="T35" fmla="*/ 33 h 39"/>
                  <a:gd name="T36" fmla="*/ 25 w 62"/>
                  <a:gd name="T37" fmla="*/ 32 h 39"/>
                  <a:gd name="T38" fmla="*/ 19 w 62"/>
                  <a:gd name="T39" fmla="*/ 28 h 39"/>
                  <a:gd name="T40" fmla="*/ 14 w 62"/>
                  <a:gd name="T41" fmla="*/ 28 h 39"/>
                  <a:gd name="T42" fmla="*/ 7 w 62"/>
                  <a:gd name="T43" fmla="*/ 32 h 39"/>
                  <a:gd name="T44" fmla="*/ 3 w 62"/>
                  <a:gd name="T45" fmla="*/ 32 h 39"/>
                  <a:gd name="T46" fmla="*/ 0 w 62"/>
                  <a:gd name="T47" fmla="*/ 28 h 39"/>
                  <a:gd name="T48" fmla="*/ 3 w 62"/>
                  <a:gd name="T49" fmla="*/ 26 h 39"/>
                  <a:gd name="T50" fmla="*/ 10 w 62"/>
                  <a:gd name="T51" fmla="*/ 25 h 39"/>
                  <a:gd name="T52" fmla="*/ 18 w 62"/>
                  <a:gd name="T53" fmla="*/ 8 h 39"/>
                  <a:gd name="T54" fmla="*/ 18 w 62"/>
                  <a:gd name="T55" fmla="*/ 5 h 39"/>
                  <a:gd name="T56" fmla="*/ 19 w 62"/>
                  <a:gd name="T57" fmla="*/ 3 h 39"/>
                  <a:gd name="T58" fmla="*/ 27 w 62"/>
                  <a:gd name="T5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2" h="39">
                    <a:moveTo>
                      <a:pt x="27" y="1"/>
                    </a:moveTo>
                    <a:lnTo>
                      <a:pt x="32" y="0"/>
                    </a:lnTo>
                    <a:lnTo>
                      <a:pt x="37" y="0"/>
                    </a:lnTo>
                    <a:lnTo>
                      <a:pt x="41" y="1"/>
                    </a:lnTo>
                    <a:lnTo>
                      <a:pt x="43" y="5"/>
                    </a:lnTo>
                    <a:lnTo>
                      <a:pt x="46" y="5"/>
                    </a:lnTo>
                    <a:lnTo>
                      <a:pt x="50" y="10"/>
                    </a:lnTo>
                    <a:lnTo>
                      <a:pt x="55" y="14"/>
                    </a:lnTo>
                    <a:lnTo>
                      <a:pt x="60" y="23"/>
                    </a:lnTo>
                    <a:lnTo>
                      <a:pt x="62" y="39"/>
                    </a:lnTo>
                    <a:lnTo>
                      <a:pt x="59" y="39"/>
                    </a:lnTo>
                    <a:lnTo>
                      <a:pt x="57" y="39"/>
                    </a:lnTo>
                    <a:lnTo>
                      <a:pt x="53" y="39"/>
                    </a:lnTo>
                    <a:lnTo>
                      <a:pt x="50" y="37"/>
                    </a:lnTo>
                    <a:lnTo>
                      <a:pt x="41" y="37"/>
                    </a:lnTo>
                    <a:lnTo>
                      <a:pt x="35" y="35"/>
                    </a:lnTo>
                    <a:lnTo>
                      <a:pt x="34" y="32"/>
                    </a:lnTo>
                    <a:lnTo>
                      <a:pt x="30" y="33"/>
                    </a:lnTo>
                    <a:lnTo>
                      <a:pt x="25" y="32"/>
                    </a:lnTo>
                    <a:lnTo>
                      <a:pt x="19" y="28"/>
                    </a:lnTo>
                    <a:lnTo>
                      <a:pt x="14" y="28"/>
                    </a:lnTo>
                    <a:lnTo>
                      <a:pt x="7" y="32"/>
                    </a:lnTo>
                    <a:lnTo>
                      <a:pt x="3" y="32"/>
                    </a:lnTo>
                    <a:lnTo>
                      <a:pt x="0" y="28"/>
                    </a:lnTo>
                    <a:lnTo>
                      <a:pt x="3" y="26"/>
                    </a:lnTo>
                    <a:lnTo>
                      <a:pt x="10" y="25"/>
                    </a:lnTo>
                    <a:lnTo>
                      <a:pt x="18" y="8"/>
                    </a:lnTo>
                    <a:lnTo>
                      <a:pt x="18" y="5"/>
                    </a:lnTo>
                    <a:lnTo>
                      <a:pt x="19" y="3"/>
                    </a:lnTo>
                    <a:lnTo>
                      <a:pt x="27"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99" name="Freeform 2036">
                <a:extLst>
                  <a:ext uri="{FF2B5EF4-FFF2-40B4-BE49-F238E27FC236}">
                    <a16:creationId xmlns:a16="http://schemas.microsoft.com/office/drawing/2014/main" id="{402E2FDD-369E-2845-8B4D-4BA809464AF2}"/>
                  </a:ext>
                </a:extLst>
              </p:cNvPr>
              <p:cNvSpPr>
                <a:spLocks/>
              </p:cNvSpPr>
              <p:nvPr/>
            </p:nvSpPr>
            <p:spPr bwMode="auto">
              <a:xfrm>
                <a:off x="3521" y="956"/>
                <a:ext cx="98" cy="148"/>
              </a:xfrm>
              <a:custGeom>
                <a:avLst/>
                <a:gdLst>
                  <a:gd name="T0" fmla="*/ 43 w 98"/>
                  <a:gd name="T1" fmla="*/ 7 h 148"/>
                  <a:gd name="T2" fmla="*/ 57 w 98"/>
                  <a:gd name="T3" fmla="*/ 0 h 148"/>
                  <a:gd name="T4" fmla="*/ 66 w 98"/>
                  <a:gd name="T5" fmla="*/ 5 h 148"/>
                  <a:gd name="T6" fmla="*/ 79 w 98"/>
                  <a:gd name="T7" fmla="*/ 12 h 148"/>
                  <a:gd name="T8" fmla="*/ 79 w 98"/>
                  <a:gd name="T9" fmla="*/ 19 h 148"/>
                  <a:gd name="T10" fmla="*/ 66 w 98"/>
                  <a:gd name="T11" fmla="*/ 25 h 148"/>
                  <a:gd name="T12" fmla="*/ 77 w 98"/>
                  <a:gd name="T13" fmla="*/ 26 h 148"/>
                  <a:gd name="T14" fmla="*/ 70 w 98"/>
                  <a:gd name="T15" fmla="*/ 34 h 148"/>
                  <a:gd name="T16" fmla="*/ 68 w 98"/>
                  <a:gd name="T17" fmla="*/ 34 h 148"/>
                  <a:gd name="T18" fmla="*/ 66 w 98"/>
                  <a:gd name="T19" fmla="*/ 46 h 148"/>
                  <a:gd name="T20" fmla="*/ 64 w 98"/>
                  <a:gd name="T21" fmla="*/ 48 h 148"/>
                  <a:gd name="T22" fmla="*/ 62 w 98"/>
                  <a:gd name="T23" fmla="*/ 62 h 148"/>
                  <a:gd name="T24" fmla="*/ 62 w 98"/>
                  <a:gd name="T25" fmla="*/ 78 h 148"/>
                  <a:gd name="T26" fmla="*/ 71 w 98"/>
                  <a:gd name="T27" fmla="*/ 109 h 148"/>
                  <a:gd name="T28" fmla="*/ 86 w 98"/>
                  <a:gd name="T29" fmla="*/ 128 h 148"/>
                  <a:gd name="T30" fmla="*/ 98 w 98"/>
                  <a:gd name="T31" fmla="*/ 137 h 148"/>
                  <a:gd name="T32" fmla="*/ 93 w 98"/>
                  <a:gd name="T33" fmla="*/ 143 h 148"/>
                  <a:gd name="T34" fmla="*/ 91 w 98"/>
                  <a:gd name="T35" fmla="*/ 144 h 148"/>
                  <a:gd name="T36" fmla="*/ 86 w 98"/>
                  <a:gd name="T37" fmla="*/ 146 h 148"/>
                  <a:gd name="T38" fmla="*/ 82 w 98"/>
                  <a:gd name="T39" fmla="*/ 137 h 148"/>
                  <a:gd name="T40" fmla="*/ 75 w 98"/>
                  <a:gd name="T41" fmla="*/ 141 h 148"/>
                  <a:gd name="T42" fmla="*/ 79 w 98"/>
                  <a:gd name="T43" fmla="*/ 143 h 148"/>
                  <a:gd name="T44" fmla="*/ 71 w 98"/>
                  <a:gd name="T45" fmla="*/ 143 h 148"/>
                  <a:gd name="T46" fmla="*/ 70 w 98"/>
                  <a:gd name="T47" fmla="*/ 144 h 148"/>
                  <a:gd name="T48" fmla="*/ 62 w 98"/>
                  <a:gd name="T49" fmla="*/ 139 h 148"/>
                  <a:gd name="T50" fmla="*/ 61 w 98"/>
                  <a:gd name="T51" fmla="*/ 143 h 148"/>
                  <a:gd name="T52" fmla="*/ 52 w 98"/>
                  <a:gd name="T53" fmla="*/ 139 h 148"/>
                  <a:gd name="T54" fmla="*/ 54 w 98"/>
                  <a:gd name="T55" fmla="*/ 135 h 148"/>
                  <a:gd name="T56" fmla="*/ 41 w 98"/>
                  <a:gd name="T57" fmla="*/ 137 h 148"/>
                  <a:gd name="T58" fmla="*/ 36 w 98"/>
                  <a:gd name="T59" fmla="*/ 134 h 148"/>
                  <a:gd name="T60" fmla="*/ 34 w 98"/>
                  <a:gd name="T61" fmla="*/ 123 h 148"/>
                  <a:gd name="T62" fmla="*/ 39 w 98"/>
                  <a:gd name="T63" fmla="*/ 123 h 148"/>
                  <a:gd name="T64" fmla="*/ 45 w 98"/>
                  <a:gd name="T65" fmla="*/ 121 h 148"/>
                  <a:gd name="T66" fmla="*/ 43 w 98"/>
                  <a:gd name="T67" fmla="*/ 118 h 148"/>
                  <a:gd name="T68" fmla="*/ 32 w 98"/>
                  <a:gd name="T69" fmla="*/ 112 h 148"/>
                  <a:gd name="T70" fmla="*/ 34 w 98"/>
                  <a:gd name="T71" fmla="*/ 109 h 148"/>
                  <a:gd name="T72" fmla="*/ 30 w 98"/>
                  <a:gd name="T73" fmla="*/ 110 h 148"/>
                  <a:gd name="T74" fmla="*/ 30 w 98"/>
                  <a:gd name="T75" fmla="*/ 98 h 148"/>
                  <a:gd name="T76" fmla="*/ 23 w 98"/>
                  <a:gd name="T77" fmla="*/ 103 h 148"/>
                  <a:gd name="T78" fmla="*/ 20 w 98"/>
                  <a:gd name="T79" fmla="*/ 94 h 148"/>
                  <a:gd name="T80" fmla="*/ 14 w 98"/>
                  <a:gd name="T81" fmla="*/ 101 h 148"/>
                  <a:gd name="T82" fmla="*/ 12 w 98"/>
                  <a:gd name="T83" fmla="*/ 101 h 148"/>
                  <a:gd name="T84" fmla="*/ 4 w 98"/>
                  <a:gd name="T85" fmla="*/ 98 h 148"/>
                  <a:gd name="T86" fmla="*/ 0 w 98"/>
                  <a:gd name="T87" fmla="*/ 71 h 148"/>
                  <a:gd name="T88" fmla="*/ 9 w 98"/>
                  <a:gd name="T89" fmla="*/ 68 h 148"/>
                  <a:gd name="T90" fmla="*/ 12 w 98"/>
                  <a:gd name="T91" fmla="*/ 73 h 148"/>
                  <a:gd name="T92" fmla="*/ 16 w 98"/>
                  <a:gd name="T93" fmla="*/ 60 h 148"/>
                  <a:gd name="T94" fmla="*/ 16 w 98"/>
                  <a:gd name="T95" fmla="*/ 55 h 148"/>
                  <a:gd name="T96" fmla="*/ 20 w 98"/>
                  <a:gd name="T97" fmla="*/ 50 h 148"/>
                  <a:gd name="T98" fmla="*/ 23 w 98"/>
                  <a:gd name="T99" fmla="*/ 43 h 148"/>
                  <a:gd name="T100" fmla="*/ 21 w 98"/>
                  <a:gd name="T101" fmla="*/ 41 h 148"/>
                  <a:gd name="T102" fmla="*/ 14 w 98"/>
                  <a:gd name="T103" fmla="*/ 32 h 148"/>
                  <a:gd name="T104" fmla="*/ 25 w 98"/>
                  <a:gd name="T105" fmla="*/ 26 h 148"/>
                  <a:gd name="T106" fmla="*/ 25 w 98"/>
                  <a:gd name="T107" fmla="*/ 23 h 148"/>
                  <a:gd name="T108" fmla="*/ 27 w 98"/>
                  <a:gd name="T109" fmla="*/ 19 h 148"/>
                  <a:gd name="T110" fmla="*/ 30 w 98"/>
                  <a:gd name="T111" fmla="*/ 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148">
                    <a:moveTo>
                      <a:pt x="36" y="5"/>
                    </a:moveTo>
                    <a:lnTo>
                      <a:pt x="36" y="5"/>
                    </a:lnTo>
                    <a:lnTo>
                      <a:pt x="43" y="7"/>
                    </a:lnTo>
                    <a:lnTo>
                      <a:pt x="46" y="3"/>
                    </a:lnTo>
                    <a:lnTo>
                      <a:pt x="54" y="0"/>
                    </a:lnTo>
                    <a:lnTo>
                      <a:pt x="57" y="0"/>
                    </a:lnTo>
                    <a:lnTo>
                      <a:pt x="61" y="3"/>
                    </a:lnTo>
                    <a:lnTo>
                      <a:pt x="62" y="3"/>
                    </a:lnTo>
                    <a:lnTo>
                      <a:pt x="66" y="5"/>
                    </a:lnTo>
                    <a:lnTo>
                      <a:pt x="73" y="9"/>
                    </a:lnTo>
                    <a:lnTo>
                      <a:pt x="77" y="9"/>
                    </a:lnTo>
                    <a:lnTo>
                      <a:pt x="79" y="12"/>
                    </a:lnTo>
                    <a:lnTo>
                      <a:pt x="80" y="16"/>
                    </a:lnTo>
                    <a:lnTo>
                      <a:pt x="70" y="18"/>
                    </a:lnTo>
                    <a:lnTo>
                      <a:pt x="79" y="19"/>
                    </a:lnTo>
                    <a:lnTo>
                      <a:pt x="77" y="21"/>
                    </a:lnTo>
                    <a:lnTo>
                      <a:pt x="73" y="21"/>
                    </a:lnTo>
                    <a:lnTo>
                      <a:pt x="66" y="25"/>
                    </a:lnTo>
                    <a:lnTo>
                      <a:pt x="70" y="25"/>
                    </a:lnTo>
                    <a:lnTo>
                      <a:pt x="77" y="23"/>
                    </a:lnTo>
                    <a:lnTo>
                      <a:pt x="77" y="26"/>
                    </a:lnTo>
                    <a:lnTo>
                      <a:pt x="75" y="30"/>
                    </a:lnTo>
                    <a:lnTo>
                      <a:pt x="73" y="32"/>
                    </a:lnTo>
                    <a:lnTo>
                      <a:pt x="70" y="34"/>
                    </a:lnTo>
                    <a:lnTo>
                      <a:pt x="64" y="32"/>
                    </a:lnTo>
                    <a:lnTo>
                      <a:pt x="64" y="35"/>
                    </a:lnTo>
                    <a:lnTo>
                      <a:pt x="68" y="34"/>
                    </a:lnTo>
                    <a:lnTo>
                      <a:pt x="70" y="37"/>
                    </a:lnTo>
                    <a:lnTo>
                      <a:pt x="68" y="41"/>
                    </a:lnTo>
                    <a:lnTo>
                      <a:pt x="66" y="46"/>
                    </a:lnTo>
                    <a:lnTo>
                      <a:pt x="64" y="44"/>
                    </a:lnTo>
                    <a:lnTo>
                      <a:pt x="64" y="46"/>
                    </a:lnTo>
                    <a:lnTo>
                      <a:pt x="64" y="48"/>
                    </a:lnTo>
                    <a:lnTo>
                      <a:pt x="64" y="51"/>
                    </a:lnTo>
                    <a:lnTo>
                      <a:pt x="62" y="51"/>
                    </a:lnTo>
                    <a:lnTo>
                      <a:pt x="62" y="62"/>
                    </a:lnTo>
                    <a:lnTo>
                      <a:pt x="64" y="66"/>
                    </a:lnTo>
                    <a:lnTo>
                      <a:pt x="62" y="75"/>
                    </a:lnTo>
                    <a:lnTo>
                      <a:pt x="62" y="78"/>
                    </a:lnTo>
                    <a:lnTo>
                      <a:pt x="64" y="80"/>
                    </a:lnTo>
                    <a:lnTo>
                      <a:pt x="66" y="100"/>
                    </a:lnTo>
                    <a:lnTo>
                      <a:pt x="71" y="109"/>
                    </a:lnTo>
                    <a:lnTo>
                      <a:pt x="73" y="114"/>
                    </a:lnTo>
                    <a:lnTo>
                      <a:pt x="82" y="126"/>
                    </a:lnTo>
                    <a:lnTo>
                      <a:pt x="86" y="128"/>
                    </a:lnTo>
                    <a:lnTo>
                      <a:pt x="93" y="135"/>
                    </a:lnTo>
                    <a:lnTo>
                      <a:pt x="95" y="135"/>
                    </a:lnTo>
                    <a:lnTo>
                      <a:pt x="98" y="137"/>
                    </a:lnTo>
                    <a:lnTo>
                      <a:pt x="95" y="139"/>
                    </a:lnTo>
                    <a:lnTo>
                      <a:pt x="95" y="141"/>
                    </a:lnTo>
                    <a:lnTo>
                      <a:pt x="93" y="143"/>
                    </a:lnTo>
                    <a:lnTo>
                      <a:pt x="87" y="141"/>
                    </a:lnTo>
                    <a:lnTo>
                      <a:pt x="86" y="143"/>
                    </a:lnTo>
                    <a:lnTo>
                      <a:pt x="91" y="144"/>
                    </a:lnTo>
                    <a:lnTo>
                      <a:pt x="89" y="146"/>
                    </a:lnTo>
                    <a:lnTo>
                      <a:pt x="89" y="148"/>
                    </a:lnTo>
                    <a:lnTo>
                      <a:pt x="86" y="146"/>
                    </a:lnTo>
                    <a:lnTo>
                      <a:pt x="82" y="141"/>
                    </a:lnTo>
                    <a:lnTo>
                      <a:pt x="80" y="141"/>
                    </a:lnTo>
                    <a:lnTo>
                      <a:pt x="82" y="137"/>
                    </a:lnTo>
                    <a:lnTo>
                      <a:pt x="79" y="139"/>
                    </a:lnTo>
                    <a:lnTo>
                      <a:pt x="77" y="139"/>
                    </a:lnTo>
                    <a:lnTo>
                      <a:pt x="75" y="141"/>
                    </a:lnTo>
                    <a:lnTo>
                      <a:pt x="75" y="143"/>
                    </a:lnTo>
                    <a:lnTo>
                      <a:pt x="77" y="143"/>
                    </a:lnTo>
                    <a:lnTo>
                      <a:pt x="79" y="143"/>
                    </a:lnTo>
                    <a:lnTo>
                      <a:pt x="79" y="144"/>
                    </a:lnTo>
                    <a:lnTo>
                      <a:pt x="75" y="146"/>
                    </a:lnTo>
                    <a:lnTo>
                      <a:pt x="71" y="143"/>
                    </a:lnTo>
                    <a:lnTo>
                      <a:pt x="70" y="143"/>
                    </a:lnTo>
                    <a:lnTo>
                      <a:pt x="71" y="144"/>
                    </a:lnTo>
                    <a:lnTo>
                      <a:pt x="70" y="144"/>
                    </a:lnTo>
                    <a:lnTo>
                      <a:pt x="68" y="141"/>
                    </a:lnTo>
                    <a:lnTo>
                      <a:pt x="66" y="141"/>
                    </a:lnTo>
                    <a:lnTo>
                      <a:pt x="62" y="139"/>
                    </a:lnTo>
                    <a:lnTo>
                      <a:pt x="62" y="143"/>
                    </a:lnTo>
                    <a:lnTo>
                      <a:pt x="61" y="141"/>
                    </a:lnTo>
                    <a:lnTo>
                      <a:pt x="61" y="143"/>
                    </a:lnTo>
                    <a:lnTo>
                      <a:pt x="61" y="146"/>
                    </a:lnTo>
                    <a:lnTo>
                      <a:pt x="59" y="146"/>
                    </a:lnTo>
                    <a:lnTo>
                      <a:pt x="52" y="139"/>
                    </a:lnTo>
                    <a:lnTo>
                      <a:pt x="50" y="137"/>
                    </a:lnTo>
                    <a:lnTo>
                      <a:pt x="54" y="137"/>
                    </a:lnTo>
                    <a:lnTo>
                      <a:pt x="54" y="135"/>
                    </a:lnTo>
                    <a:lnTo>
                      <a:pt x="50" y="135"/>
                    </a:lnTo>
                    <a:lnTo>
                      <a:pt x="43" y="137"/>
                    </a:lnTo>
                    <a:lnTo>
                      <a:pt x="41" y="137"/>
                    </a:lnTo>
                    <a:lnTo>
                      <a:pt x="39" y="134"/>
                    </a:lnTo>
                    <a:lnTo>
                      <a:pt x="37" y="135"/>
                    </a:lnTo>
                    <a:lnTo>
                      <a:pt x="36" y="134"/>
                    </a:lnTo>
                    <a:lnTo>
                      <a:pt x="36" y="134"/>
                    </a:lnTo>
                    <a:lnTo>
                      <a:pt x="36" y="125"/>
                    </a:lnTo>
                    <a:lnTo>
                      <a:pt x="34" y="123"/>
                    </a:lnTo>
                    <a:lnTo>
                      <a:pt x="36" y="123"/>
                    </a:lnTo>
                    <a:lnTo>
                      <a:pt x="39" y="125"/>
                    </a:lnTo>
                    <a:lnTo>
                      <a:pt x="39" y="123"/>
                    </a:lnTo>
                    <a:lnTo>
                      <a:pt x="37" y="121"/>
                    </a:lnTo>
                    <a:lnTo>
                      <a:pt x="41" y="121"/>
                    </a:lnTo>
                    <a:lnTo>
                      <a:pt x="45" y="121"/>
                    </a:lnTo>
                    <a:lnTo>
                      <a:pt x="45" y="119"/>
                    </a:lnTo>
                    <a:lnTo>
                      <a:pt x="41" y="119"/>
                    </a:lnTo>
                    <a:lnTo>
                      <a:pt x="43" y="118"/>
                    </a:lnTo>
                    <a:lnTo>
                      <a:pt x="41" y="116"/>
                    </a:lnTo>
                    <a:lnTo>
                      <a:pt x="36" y="116"/>
                    </a:lnTo>
                    <a:lnTo>
                      <a:pt x="32" y="112"/>
                    </a:lnTo>
                    <a:lnTo>
                      <a:pt x="32" y="110"/>
                    </a:lnTo>
                    <a:lnTo>
                      <a:pt x="34" y="110"/>
                    </a:lnTo>
                    <a:lnTo>
                      <a:pt x="34" y="109"/>
                    </a:lnTo>
                    <a:lnTo>
                      <a:pt x="39" y="101"/>
                    </a:lnTo>
                    <a:lnTo>
                      <a:pt x="36" y="103"/>
                    </a:lnTo>
                    <a:lnTo>
                      <a:pt x="30" y="110"/>
                    </a:lnTo>
                    <a:lnTo>
                      <a:pt x="30" y="107"/>
                    </a:lnTo>
                    <a:lnTo>
                      <a:pt x="30" y="103"/>
                    </a:lnTo>
                    <a:lnTo>
                      <a:pt x="30" y="98"/>
                    </a:lnTo>
                    <a:lnTo>
                      <a:pt x="27" y="101"/>
                    </a:lnTo>
                    <a:lnTo>
                      <a:pt x="25" y="100"/>
                    </a:lnTo>
                    <a:lnTo>
                      <a:pt x="23" y="103"/>
                    </a:lnTo>
                    <a:lnTo>
                      <a:pt x="21" y="101"/>
                    </a:lnTo>
                    <a:lnTo>
                      <a:pt x="21" y="103"/>
                    </a:lnTo>
                    <a:lnTo>
                      <a:pt x="20" y="94"/>
                    </a:lnTo>
                    <a:lnTo>
                      <a:pt x="18" y="93"/>
                    </a:lnTo>
                    <a:lnTo>
                      <a:pt x="16" y="98"/>
                    </a:lnTo>
                    <a:lnTo>
                      <a:pt x="14" y="101"/>
                    </a:lnTo>
                    <a:lnTo>
                      <a:pt x="14" y="96"/>
                    </a:lnTo>
                    <a:lnTo>
                      <a:pt x="12" y="98"/>
                    </a:lnTo>
                    <a:lnTo>
                      <a:pt x="12" y="101"/>
                    </a:lnTo>
                    <a:lnTo>
                      <a:pt x="7" y="101"/>
                    </a:lnTo>
                    <a:lnTo>
                      <a:pt x="5" y="100"/>
                    </a:lnTo>
                    <a:lnTo>
                      <a:pt x="4" y="98"/>
                    </a:lnTo>
                    <a:lnTo>
                      <a:pt x="0" y="89"/>
                    </a:lnTo>
                    <a:lnTo>
                      <a:pt x="0" y="75"/>
                    </a:lnTo>
                    <a:lnTo>
                      <a:pt x="0" y="71"/>
                    </a:lnTo>
                    <a:lnTo>
                      <a:pt x="5" y="68"/>
                    </a:lnTo>
                    <a:lnTo>
                      <a:pt x="7" y="69"/>
                    </a:lnTo>
                    <a:lnTo>
                      <a:pt x="9" y="68"/>
                    </a:lnTo>
                    <a:lnTo>
                      <a:pt x="11" y="68"/>
                    </a:lnTo>
                    <a:lnTo>
                      <a:pt x="11" y="71"/>
                    </a:lnTo>
                    <a:lnTo>
                      <a:pt x="12" y="73"/>
                    </a:lnTo>
                    <a:lnTo>
                      <a:pt x="14" y="68"/>
                    </a:lnTo>
                    <a:lnTo>
                      <a:pt x="16" y="66"/>
                    </a:lnTo>
                    <a:lnTo>
                      <a:pt x="16" y="60"/>
                    </a:lnTo>
                    <a:lnTo>
                      <a:pt x="18" y="60"/>
                    </a:lnTo>
                    <a:lnTo>
                      <a:pt x="18" y="57"/>
                    </a:lnTo>
                    <a:lnTo>
                      <a:pt x="16" y="55"/>
                    </a:lnTo>
                    <a:lnTo>
                      <a:pt x="20" y="53"/>
                    </a:lnTo>
                    <a:lnTo>
                      <a:pt x="20" y="50"/>
                    </a:lnTo>
                    <a:lnTo>
                      <a:pt x="20" y="50"/>
                    </a:lnTo>
                    <a:lnTo>
                      <a:pt x="21" y="46"/>
                    </a:lnTo>
                    <a:lnTo>
                      <a:pt x="23" y="44"/>
                    </a:lnTo>
                    <a:lnTo>
                      <a:pt x="23" y="43"/>
                    </a:lnTo>
                    <a:lnTo>
                      <a:pt x="21" y="46"/>
                    </a:lnTo>
                    <a:lnTo>
                      <a:pt x="20" y="44"/>
                    </a:lnTo>
                    <a:lnTo>
                      <a:pt x="21" y="41"/>
                    </a:lnTo>
                    <a:lnTo>
                      <a:pt x="18" y="41"/>
                    </a:lnTo>
                    <a:lnTo>
                      <a:pt x="14" y="37"/>
                    </a:lnTo>
                    <a:lnTo>
                      <a:pt x="14" y="32"/>
                    </a:lnTo>
                    <a:lnTo>
                      <a:pt x="20" y="28"/>
                    </a:lnTo>
                    <a:lnTo>
                      <a:pt x="23" y="26"/>
                    </a:lnTo>
                    <a:lnTo>
                      <a:pt x="25" y="26"/>
                    </a:lnTo>
                    <a:lnTo>
                      <a:pt x="29" y="25"/>
                    </a:lnTo>
                    <a:lnTo>
                      <a:pt x="27" y="25"/>
                    </a:lnTo>
                    <a:lnTo>
                      <a:pt x="25" y="23"/>
                    </a:lnTo>
                    <a:lnTo>
                      <a:pt x="27" y="21"/>
                    </a:lnTo>
                    <a:lnTo>
                      <a:pt x="29" y="21"/>
                    </a:lnTo>
                    <a:lnTo>
                      <a:pt x="27" y="19"/>
                    </a:lnTo>
                    <a:lnTo>
                      <a:pt x="25" y="18"/>
                    </a:lnTo>
                    <a:lnTo>
                      <a:pt x="25" y="14"/>
                    </a:lnTo>
                    <a:lnTo>
                      <a:pt x="30" y="9"/>
                    </a:lnTo>
                    <a:lnTo>
                      <a:pt x="36"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0" name="Freeform 2037">
                <a:extLst>
                  <a:ext uri="{FF2B5EF4-FFF2-40B4-BE49-F238E27FC236}">
                    <a16:creationId xmlns:a16="http://schemas.microsoft.com/office/drawing/2014/main" id="{F131B8B6-2F32-D14F-8E7A-2617C0BC52B5}"/>
                  </a:ext>
                </a:extLst>
              </p:cNvPr>
              <p:cNvSpPr>
                <a:spLocks/>
              </p:cNvSpPr>
              <p:nvPr/>
            </p:nvSpPr>
            <p:spPr bwMode="auto">
              <a:xfrm>
                <a:off x="3521" y="956"/>
                <a:ext cx="98" cy="148"/>
              </a:xfrm>
              <a:custGeom>
                <a:avLst/>
                <a:gdLst>
                  <a:gd name="T0" fmla="*/ 43 w 98"/>
                  <a:gd name="T1" fmla="*/ 7 h 148"/>
                  <a:gd name="T2" fmla="*/ 57 w 98"/>
                  <a:gd name="T3" fmla="*/ 0 h 148"/>
                  <a:gd name="T4" fmla="*/ 66 w 98"/>
                  <a:gd name="T5" fmla="*/ 5 h 148"/>
                  <a:gd name="T6" fmla="*/ 79 w 98"/>
                  <a:gd name="T7" fmla="*/ 12 h 148"/>
                  <a:gd name="T8" fmla="*/ 79 w 98"/>
                  <a:gd name="T9" fmla="*/ 19 h 148"/>
                  <a:gd name="T10" fmla="*/ 66 w 98"/>
                  <a:gd name="T11" fmla="*/ 25 h 148"/>
                  <a:gd name="T12" fmla="*/ 77 w 98"/>
                  <a:gd name="T13" fmla="*/ 26 h 148"/>
                  <a:gd name="T14" fmla="*/ 70 w 98"/>
                  <a:gd name="T15" fmla="*/ 34 h 148"/>
                  <a:gd name="T16" fmla="*/ 68 w 98"/>
                  <a:gd name="T17" fmla="*/ 34 h 148"/>
                  <a:gd name="T18" fmla="*/ 66 w 98"/>
                  <a:gd name="T19" fmla="*/ 46 h 148"/>
                  <a:gd name="T20" fmla="*/ 64 w 98"/>
                  <a:gd name="T21" fmla="*/ 48 h 148"/>
                  <a:gd name="T22" fmla="*/ 62 w 98"/>
                  <a:gd name="T23" fmla="*/ 62 h 148"/>
                  <a:gd name="T24" fmla="*/ 62 w 98"/>
                  <a:gd name="T25" fmla="*/ 78 h 148"/>
                  <a:gd name="T26" fmla="*/ 71 w 98"/>
                  <a:gd name="T27" fmla="*/ 109 h 148"/>
                  <a:gd name="T28" fmla="*/ 86 w 98"/>
                  <a:gd name="T29" fmla="*/ 128 h 148"/>
                  <a:gd name="T30" fmla="*/ 98 w 98"/>
                  <a:gd name="T31" fmla="*/ 137 h 148"/>
                  <a:gd name="T32" fmla="*/ 93 w 98"/>
                  <a:gd name="T33" fmla="*/ 143 h 148"/>
                  <a:gd name="T34" fmla="*/ 91 w 98"/>
                  <a:gd name="T35" fmla="*/ 144 h 148"/>
                  <a:gd name="T36" fmla="*/ 86 w 98"/>
                  <a:gd name="T37" fmla="*/ 146 h 148"/>
                  <a:gd name="T38" fmla="*/ 82 w 98"/>
                  <a:gd name="T39" fmla="*/ 137 h 148"/>
                  <a:gd name="T40" fmla="*/ 75 w 98"/>
                  <a:gd name="T41" fmla="*/ 141 h 148"/>
                  <a:gd name="T42" fmla="*/ 79 w 98"/>
                  <a:gd name="T43" fmla="*/ 143 h 148"/>
                  <a:gd name="T44" fmla="*/ 71 w 98"/>
                  <a:gd name="T45" fmla="*/ 143 h 148"/>
                  <a:gd name="T46" fmla="*/ 70 w 98"/>
                  <a:gd name="T47" fmla="*/ 144 h 148"/>
                  <a:gd name="T48" fmla="*/ 62 w 98"/>
                  <a:gd name="T49" fmla="*/ 139 h 148"/>
                  <a:gd name="T50" fmla="*/ 61 w 98"/>
                  <a:gd name="T51" fmla="*/ 143 h 148"/>
                  <a:gd name="T52" fmla="*/ 52 w 98"/>
                  <a:gd name="T53" fmla="*/ 139 h 148"/>
                  <a:gd name="T54" fmla="*/ 54 w 98"/>
                  <a:gd name="T55" fmla="*/ 135 h 148"/>
                  <a:gd name="T56" fmla="*/ 41 w 98"/>
                  <a:gd name="T57" fmla="*/ 137 h 148"/>
                  <a:gd name="T58" fmla="*/ 36 w 98"/>
                  <a:gd name="T59" fmla="*/ 134 h 148"/>
                  <a:gd name="T60" fmla="*/ 34 w 98"/>
                  <a:gd name="T61" fmla="*/ 123 h 148"/>
                  <a:gd name="T62" fmla="*/ 39 w 98"/>
                  <a:gd name="T63" fmla="*/ 123 h 148"/>
                  <a:gd name="T64" fmla="*/ 45 w 98"/>
                  <a:gd name="T65" fmla="*/ 121 h 148"/>
                  <a:gd name="T66" fmla="*/ 43 w 98"/>
                  <a:gd name="T67" fmla="*/ 118 h 148"/>
                  <a:gd name="T68" fmla="*/ 32 w 98"/>
                  <a:gd name="T69" fmla="*/ 112 h 148"/>
                  <a:gd name="T70" fmla="*/ 34 w 98"/>
                  <a:gd name="T71" fmla="*/ 109 h 148"/>
                  <a:gd name="T72" fmla="*/ 30 w 98"/>
                  <a:gd name="T73" fmla="*/ 110 h 148"/>
                  <a:gd name="T74" fmla="*/ 30 w 98"/>
                  <a:gd name="T75" fmla="*/ 98 h 148"/>
                  <a:gd name="T76" fmla="*/ 23 w 98"/>
                  <a:gd name="T77" fmla="*/ 103 h 148"/>
                  <a:gd name="T78" fmla="*/ 20 w 98"/>
                  <a:gd name="T79" fmla="*/ 94 h 148"/>
                  <a:gd name="T80" fmla="*/ 14 w 98"/>
                  <a:gd name="T81" fmla="*/ 101 h 148"/>
                  <a:gd name="T82" fmla="*/ 12 w 98"/>
                  <a:gd name="T83" fmla="*/ 101 h 148"/>
                  <a:gd name="T84" fmla="*/ 4 w 98"/>
                  <a:gd name="T85" fmla="*/ 98 h 148"/>
                  <a:gd name="T86" fmla="*/ 0 w 98"/>
                  <a:gd name="T87" fmla="*/ 71 h 148"/>
                  <a:gd name="T88" fmla="*/ 9 w 98"/>
                  <a:gd name="T89" fmla="*/ 68 h 148"/>
                  <a:gd name="T90" fmla="*/ 12 w 98"/>
                  <a:gd name="T91" fmla="*/ 73 h 148"/>
                  <a:gd name="T92" fmla="*/ 16 w 98"/>
                  <a:gd name="T93" fmla="*/ 60 h 148"/>
                  <a:gd name="T94" fmla="*/ 16 w 98"/>
                  <a:gd name="T95" fmla="*/ 55 h 148"/>
                  <a:gd name="T96" fmla="*/ 20 w 98"/>
                  <a:gd name="T97" fmla="*/ 50 h 148"/>
                  <a:gd name="T98" fmla="*/ 23 w 98"/>
                  <a:gd name="T99" fmla="*/ 43 h 148"/>
                  <a:gd name="T100" fmla="*/ 21 w 98"/>
                  <a:gd name="T101" fmla="*/ 41 h 148"/>
                  <a:gd name="T102" fmla="*/ 14 w 98"/>
                  <a:gd name="T103" fmla="*/ 32 h 148"/>
                  <a:gd name="T104" fmla="*/ 25 w 98"/>
                  <a:gd name="T105" fmla="*/ 26 h 148"/>
                  <a:gd name="T106" fmla="*/ 25 w 98"/>
                  <a:gd name="T107" fmla="*/ 23 h 148"/>
                  <a:gd name="T108" fmla="*/ 27 w 98"/>
                  <a:gd name="T109" fmla="*/ 19 h 148"/>
                  <a:gd name="T110" fmla="*/ 30 w 98"/>
                  <a:gd name="T111" fmla="*/ 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148">
                    <a:moveTo>
                      <a:pt x="36" y="5"/>
                    </a:moveTo>
                    <a:lnTo>
                      <a:pt x="36" y="5"/>
                    </a:lnTo>
                    <a:lnTo>
                      <a:pt x="43" y="7"/>
                    </a:lnTo>
                    <a:lnTo>
                      <a:pt x="46" y="3"/>
                    </a:lnTo>
                    <a:lnTo>
                      <a:pt x="54" y="0"/>
                    </a:lnTo>
                    <a:lnTo>
                      <a:pt x="57" y="0"/>
                    </a:lnTo>
                    <a:lnTo>
                      <a:pt x="61" y="3"/>
                    </a:lnTo>
                    <a:lnTo>
                      <a:pt x="62" y="3"/>
                    </a:lnTo>
                    <a:lnTo>
                      <a:pt x="66" y="5"/>
                    </a:lnTo>
                    <a:lnTo>
                      <a:pt x="73" y="9"/>
                    </a:lnTo>
                    <a:lnTo>
                      <a:pt x="77" y="9"/>
                    </a:lnTo>
                    <a:lnTo>
                      <a:pt x="79" y="12"/>
                    </a:lnTo>
                    <a:lnTo>
                      <a:pt x="80" y="16"/>
                    </a:lnTo>
                    <a:lnTo>
                      <a:pt x="70" y="18"/>
                    </a:lnTo>
                    <a:lnTo>
                      <a:pt x="79" y="19"/>
                    </a:lnTo>
                    <a:lnTo>
                      <a:pt x="77" y="21"/>
                    </a:lnTo>
                    <a:lnTo>
                      <a:pt x="73" y="21"/>
                    </a:lnTo>
                    <a:lnTo>
                      <a:pt x="66" y="25"/>
                    </a:lnTo>
                    <a:lnTo>
                      <a:pt x="70" y="25"/>
                    </a:lnTo>
                    <a:lnTo>
                      <a:pt x="77" y="23"/>
                    </a:lnTo>
                    <a:lnTo>
                      <a:pt x="77" y="26"/>
                    </a:lnTo>
                    <a:lnTo>
                      <a:pt x="75" y="30"/>
                    </a:lnTo>
                    <a:lnTo>
                      <a:pt x="73" y="32"/>
                    </a:lnTo>
                    <a:lnTo>
                      <a:pt x="70" y="34"/>
                    </a:lnTo>
                    <a:lnTo>
                      <a:pt x="64" y="32"/>
                    </a:lnTo>
                    <a:lnTo>
                      <a:pt x="64" y="35"/>
                    </a:lnTo>
                    <a:lnTo>
                      <a:pt x="68" y="34"/>
                    </a:lnTo>
                    <a:lnTo>
                      <a:pt x="70" y="37"/>
                    </a:lnTo>
                    <a:lnTo>
                      <a:pt x="68" y="41"/>
                    </a:lnTo>
                    <a:lnTo>
                      <a:pt x="66" y="46"/>
                    </a:lnTo>
                    <a:lnTo>
                      <a:pt x="64" y="44"/>
                    </a:lnTo>
                    <a:lnTo>
                      <a:pt x="64" y="46"/>
                    </a:lnTo>
                    <a:lnTo>
                      <a:pt x="64" y="48"/>
                    </a:lnTo>
                    <a:lnTo>
                      <a:pt x="64" y="51"/>
                    </a:lnTo>
                    <a:lnTo>
                      <a:pt x="62" y="51"/>
                    </a:lnTo>
                    <a:lnTo>
                      <a:pt x="62" y="62"/>
                    </a:lnTo>
                    <a:lnTo>
                      <a:pt x="64" y="66"/>
                    </a:lnTo>
                    <a:lnTo>
                      <a:pt x="62" y="75"/>
                    </a:lnTo>
                    <a:lnTo>
                      <a:pt x="62" y="78"/>
                    </a:lnTo>
                    <a:lnTo>
                      <a:pt x="64" y="80"/>
                    </a:lnTo>
                    <a:lnTo>
                      <a:pt x="66" y="100"/>
                    </a:lnTo>
                    <a:lnTo>
                      <a:pt x="71" y="109"/>
                    </a:lnTo>
                    <a:lnTo>
                      <a:pt x="73" y="114"/>
                    </a:lnTo>
                    <a:lnTo>
                      <a:pt x="82" y="126"/>
                    </a:lnTo>
                    <a:lnTo>
                      <a:pt x="86" y="128"/>
                    </a:lnTo>
                    <a:lnTo>
                      <a:pt x="93" y="135"/>
                    </a:lnTo>
                    <a:lnTo>
                      <a:pt x="95" y="135"/>
                    </a:lnTo>
                    <a:lnTo>
                      <a:pt x="98" y="137"/>
                    </a:lnTo>
                    <a:lnTo>
                      <a:pt x="95" y="139"/>
                    </a:lnTo>
                    <a:lnTo>
                      <a:pt x="95" y="141"/>
                    </a:lnTo>
                    <a:lnTo>
                      <a:pt x="93" y="143"/>
                    </a:lnTo>
                    <a:lnTo>
                      <a:pt x="87" y="141"/>
                    </a:lnTo>
                    <a:lnTo>
                      <a:pt x="86" y="143"/>
                    </a:lnTo>
                    <a:lnTo>
                      <a:pt x="91" y="144"/>
                    </a:lnTo>
                    <a:lnTo>
                      <a:pt x="89" y="146"/>
                    </a:lnTo>
                    <a:lnTo>
                      <a:pt x="89" y="148"/>
                    </a:lnTo>
                    <a:lnTo>
                      <a:pt x="86" y="146"/>
                    </a:lnTo>
                    <a:lnTo>
                      <a:pt x="82" y="141"/>
                    </a:lnTo>
                    <a:lnTo>
                      <a:pt x="80" y="141"/>
                    </a:lnTo>
                    <a:lnTo>
                      <a:pt x="82" y="137"/>
                    </a:lnTo>
                    <a:lnTo>
                      <a:pt x="79" y="139"/>
                    </a:lnTo>
                    <a:lnTo>
                      <a:pt x="77" y="139"/>
                    </a:lnTo>
                    <a:lnTo>
                      <a:pt x="75" y="141"/>
                    </a:lnTo>
                    <a:lnTo>
                      <a:pt x="75" y="143"/>
                    </a:lnTo>
                    <a:lnTo>
                      <a:pt x="77" y="143"/>
                    </a:lnTo>
                    <a:lnTo>
                      <a:pt x="79" y="143"/>
                    </a:lnTo>
                    <a:lnTo>
                      <a:pt x="79" y="144"/>
                    </a:lnTo>
                    <a:lnTo>
                      <a:pt x="75" y="146"/>
                    </a:lnTo>
                    <a:lnTo>
                      <a:pt x="71" y="143"/>
                    </a:lnTo>
                    <a:lnTo>
                      <a:pt x="70" y="143"/>
                    </a:lnTo>
                    <a:lnTo>
                      <a:pt x="71" y="144"/>
                    </a:lnTo>
                    <a:lnTo>
                      <a:pt x="70" y="144"/>
                    </a:lnTo>
                    <a:lnTo>
                      <a:pt x="68" y="141"/>
                    </a:lnTo>
                    <a:lnTo>
                      <a:pt x="66" y="141"/>
                    </a:lnTo>
                    <a:lnTo>
                      <a:pt x="62" y="139"/>
                    </a:lnTo>
                    <a:lnTo>
                      <a:pt x="62" y="143"/>
                    </a:lnTo>
                    <a:lnTo>
                      <a:pt x="61" y="141"/>
                    </a:lnTo>
                    <a:lnTo>
                      <a:pt x="61" y="143"/>
                    </a:lnTo>
                    <a:lnTo>
                      <a:pt x="61" y="146"/>
                    </a:lnTo>
                    <a:lnTo>
                      <a:pt x="59" y="146"/>
                    </a:lnTo>
                    <a:lnTo>
                      <a:pt x="52" y="139"/>
                    </a:lnTo>
                    <a:lnTo>
                      <a:pt x="50" y="137"/>
                    </a:lnTo>
                    <a:lnTo>
                      <a:pt x="54" y="137"/>
                    </a:lnTo>
                    <a:lnTo>
                      <a:pt x="54" y="135"/>
                    </a:lnTo>
                    <a:lnTo>
                      <a:pt x="50" y="135"/>
                    </a:lnTo>
                    <a:lnTo>
                      <a:pt x="43" y="137"/>
                    </a:lnTo>
                    <a:lnTo>
                      <a:pt x="41" y="137"/>
                    </a:lnTo>
                    <a:lnTo>
                      <a:pt x="39" y="134"/>
                    </a:lnTo>
                    <a:lnTo>
                      <a:pt x="37" y="135"/>
                    </a:lnTo>
                    <a:lnTo>
                      <a:pt x="36" y="134"/>
                    </a:lnTo>
                    <a:lnTo>
                      <a:pt x="36" y="134"/>
                    </a:lnTo>
                    <a:lnTo>
                      <a:pt x="36" y="125"/>
                    </a:lnTo>
                    <a:lnTo>
                      <a:pt x="34" y="123"/>
                    </a:lnTo>
                    <a:lnTo>
                      <a:pt x="36" y="123"/>
                    </a:lnTo>
                    <a:lnTo>
                      <a:pt x="39" y="125"/>
                    </a:lnTo>
                    <a:lnTo>
                      <a:pt x="39" y="123"/>
                    </a:lnTo>
                    <a:lnTo>
                      <a:pt x="37" y="121"/>
                    </a:lnTo>
                    <a:lnTo>
                      <a:pt x="41" y="121"/>
                    </a:lnTo>
                    <a:lnTo>
                      <a:pt x="45" y="121"/>
                    </a:lnTo>
                    <a:lnTo>
                      <a:pt x="45" y="119"/>
                    </a:lnTo>
                    <a:lnTo>
                      <a:pt x="41" y="119"/>
                    </a:lnTo>
                    <a:lnTo>
                      <a:pt x="43" y="118"/>
                    </a:lnTo>
                    <a:lnTo>
                      <a:pt x="41" y="116"/>
                    </a:lnTo>
                    <a:lnTo>
                      <a:pt x="36" y="116"/>
                    </a:lnTo>
                    <a:lnTo>
                      <a:pt x="32" y="112"/>
                    </a:lnTo>
                    <a:lnTo>
                      <a:pt x="32" y="110"/>
                    </a:lnTo>
                    <a:lnTo>
                      <a:pt x="34" y="110"/>
                    </a:lnTo>
                    <a:lnTo>
                      <a:pt x="34" y="109"/>
                    </a:lnTo>
                    <a:lnTo>
                      <a:pt x="39" y="101"/>
                    </a:lnTo>
                    <a:lnTo>
                      <a:pt x="36" y="103"/>
                    </a:lnTo>
                    <a:lnTo>
                      <a:pt x="30" y="110"/>
                    </a:lnTo>
                    <a:lnTo>
                      <a:pt x="30" y="107"/>
                    </a:lnTo>
                    <a:lnTo>
                      <a:pt x="30" y="103"/>
                    </a:lnTo>
                    <a:lnTo>
                      <a:pt x="30" y="98"/>
                    </a:lnTo>
                    <a:lnTo>
                      <a:pt x="27" y="101"/>
                    </a:lnTo>
                    <a:lnTo>
                      <a:pt x="25" y="100"/>
                    </a:lnTo>
                    <a:lnTo>
                      <a:pt x="23" y="103"/>
                    </a:lnTo>
                    <a:lnTo>
                      <a:pt x="21" y="101"/>
                    </a:lnTo>
                    <a:lnTo>
                      <a:pt x="21" y="103"/>
                    </a:lnTo>
                    <a:lnTo>
                      <a:pt x="20" y="94"/>
                    </a:lnTo>
                    <a:lnTo>
                      <a:pt x="18" y="93"/>
                    </a:lnTo>
                    <a:lnTo>
                      <a:pt x="16" y="98"/>
                    </a:lnTo>
                    <a:lnTo>
                      <a:pt x="14" y="101"/>
                    </a:lnTo>
                    <a:lnTo>
                      <a:pt x="14" y="96"/>
                    </a:lnTo>
                    <a:lnTo>
                      <a:pt x="12" y="98"/>
                    </a:lnTo>
                    <a:lnTo>
                      <a:pt x="12" y="101"/>
                    </a:lnTo>
                    <a:lnTo>
                      <a:pt x="7" y="101"/>
                    </a:lnTo>
                    <a:lnTo>
                      <a:pt x="5" y="100"/>
                    </a:lnTo>
                    <a:lnTo>
                      <a:pt x="4" y="98"/>
                    </a:lnTo>
                    <a:lnTo>
                      <a:pt x="0" y="89"/>
                    </a:lnTo>
                    <a:lnTo>
                      <a:pt x="0" y="75"/>
                    </a:lnTo>
                    <a:lnTo>
                      <a:pt x="0" y="71"/>
                    </a:lnTo>
                    <a:lnTo>
                      <a:pt x="5" y="68"/>
                    </a:lnTo>
                    <a:lnTo>
                      <a:pt x="7" y="69"/>
                    </a:lnTo>
                    <a:lnTo>
                      <a:pt x="9" y="68"/>
                    </a:lnTo>
                    <a:lnTo>
                      <a:pt x="11" y="68"/>
                    </a:lnTo>
                    <a:lnTo>
                      <a:pt x="11" y="71"/>
                    </a:lnTo>
                    <a:lnTo>
                      <a:pt x="12" y="73"/>
                    </a:lnTo>
                    <a:lnTo>
                      <a:pt x="14" y="68"/>
                    </a:lnTo>
                    <a:lnTo>
                      <a:pt x="16" y="66"/>
                    </a:lnTo>
                    <a:lnTo>
                      <a:pt x="16" y="60"/>
                    </a:lnTo>
                    <a:lnTo>
                      <a:pt x="18" y="60"/>
                    </a:lnTo>
                    <a:lnTo>
                      <a:pt x="18" y="57"/>
                    </a:lnTo>
                    <a:lnTo>
                      <a:pt x="16" y="55"/>
                    </a:lnTo>
                    <a:lnTo>
                      <a:pt x="20" y="53"/>
                    </a:lnTo>
                    <a:lnTo>
                      <a:pt x="20" y="50"/>
                    </a:lnTo>
                    <a:lnTo>
                      <a:pt x="20" y="50"/>
                    </a:lnTo>
                    <a:lnTo>
                      <a:pt x="21" y="46"/>
                    </a:lnTo>
                    <a:lnTo>
                      <a:pt x="23" y="44"/>
                    </a:lnTo>
                    <a:lnTo>
                      <a:pt x="23" y="43"/>
                    </a:lnTo>
                    <a:lnTo>
                      <a:pt x="21" y="46"/>
                    </a:lnTo>
                    <a:lnTo>
                      <a:pt x="20" y="44"/>
                    </a:lnTo>
                    <a:lnTo>
                      <a:pt x="21" y="41"/>
                    </a:lnTo>
                    <a:lnTo>
                      <a:pt x="18" y="41"/>
                    </a:lnTo>
                    <a:lnTo>
                      <a:pt x="14" y="37"/>
                    </a:lnTo>
                    <a:lnTo>
                      <a:pt x="14" y="32"/>
                    </a:lnTo>
                    <a:lnTo>
                      <a:pt x="20" y="28"/>
                    </a:lnTo>
                    <a:lnTo>
                      <a:pt x="23" y="26"/>
                    </a:lnTo>
                    <a:lnTo>
                      <a:pt x="25" y="26"/>
                    </a:lnTo>
                    <a:lnTo>
                      <a:pt x="29" y="25"/>
                    </a:lnTo>
                    <a:lnTo>
                      <a:pt x="27" y="25"/>
                    </a:lnTo>
                    <a:lnTo>
                      <a:pt x="25" y="23"/>
                    </a:lnTo>
                    <a:lnTo>
                      <a:pt x="27" y="21"/>
                    </a:lnTo>
                    <a:lnTo>
                      <a:pt x="29" y="21"/>
                    </a:lnTo>
                    <a:lnTo>
                      <a:pt x="27" y="19"/>
                    </a:lnTo>
                    <a:lnTo>
                      <a:pt x="25" y="18"/>
                    </a:lnTo>
                    <a:lnTo>
                      <a:pt x="25" y="14"/>
                    </a:lnTo>
                    <a:lnTo>
                      <a:pt x="30" y="9"/>
                    </a:lnTo>
                    <a:lnTo>
                      <a:pt x="36"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1" name="Freeform 2038">
                <a:extLst>
                  <a:ext uri="{FF2B5EF4-FFF2-40B4-BE49-F238E27FC236}">
                    <a16:creationId xmlns:a16="http://schemas.microsoft.com/office/drawing/2014/main" id="{98977EE2-CBEB-064F-A063-D7F5F7DB8E3B}"/>
                  </a:ext>
                </a:extLst>
              </p:cNvPr>
              <p:cNvSpPr>
                <a:spLocks/>
              </p:cNvSpPr>
              <p:nvPr/>
            </p:nvSpPr>
            <p:spPr bwMode="auto">
              <a:xfrm>
                <a:off x="3555" y="731"/>
                <a:ext cx="246" cy="232"/>
              </a:xfrm>
              <a:custGeom>
                <a:avLst/>
                <a:gdLst>
                  <a:gd name="T0" fmla="*/ 9 w 246"/>
                  <a:gd name="T1" fmla="*/ 196 h 232"/>
                  <a:gd name="T2" fmla="*/ 25 w 246"/>
                  <a:gd name="T3" fmla="*/ 184 h 232"/>
                  <a:gd name="T4" fmla="*/ 25 w 246"/>
                  <a:gd name="T5" fmla="*/ 180 h 232"/>
                  <a:gd name="T6" fmla="*/ 25 w 246"/>
                  <a:gd name="T7" fmla="*/ 169 h 232"/>
                  <a:gd name="T8" fmla="*/ 32 w 246"/>
                  <a:gd name="T9" fmla="*/ 162 h 232"/>
                  <a:gd name="T10" fmla="*/ 37 w 246"/>
                  <a:gd name="T11" fmla="*/ 150 h 232"/>
                  <a:gd name="T12" fmla="*/ 41 w 246"/>
                  <a:gd name="T13" fmla="*/ 144 h 232"/>
                  <a:gd name="T14" fmla="*/ 36 w 246"/>
                  <a:gd name="T15" fmla="*/ 134 h 232"/>
                  <a:gd name="T16" fmla="*/ 30 w 246"/>
                  <a:gd name="T17" fmla="*/ 130 h 232"/>
                  <a:gd name="T18" fmla="*/ 36 w 246"/>
                  <a:gd name="T19" fmla="*/ 119 h 232"/>
                  <a:gd name="T20" fmla="*/ 48 w 246"/>
                  <a:gd name="T21" fmla="*/ 114 h 232"/>
                  <a:gd name="T22" fmla="*/ 66 w 246"/>
                  <a:gd name="T23" fmla="*/ 100 h 232"/>
                  <a:gd name="T24" fmla="*/ 78 w 246"/>
                  <a:gd name="T25" fmla="*/ 89 h 232"/>
                  <a:gd name="T26" fmla="*/ 100 w 246"/>
                  <a:gd name="T27" fmla="*/ 68 h 232"/>
                  <a:gd name="T28" fmla="*/ 111 w 246"/>
                  <a:gd name="T29" fmla="*/ 68 h 232"/>
                  <a:gd name="T30" fmla="*/ 116 w 246"/>
                  <a:gd name="T31" fmla="*/ 53 h 232"/>
                  <a:gd name="T32" fmla="*/ 123 w 246"/>
                  <a:gd name="T33" fmla="*/ 44 h 232"/>
                  <a:gd name="T34" fmla="*/ 143 w 246"/>
                  <a:gd name="T35" fmla="*/ 51 h 232"/>
                  <a:gd name="T36" fmla="*/ 164 w 246"/>
                  <a:gd name="T37" fmla="*/ 48 h 232"/>
                  <a:gd name="T38" fmla="*/ 173 w 246"/>
                  <a:gd name="T39" fmla="*/ 43 h 232"/>
                  <a:gd name="T40" fmla="*/ 193 w 246"/>
                  <a:gd name="T41" fmla="*/ 32 h 232"/>
                  <a:gd name="T42" fmla="*/ 202 w 246"/>
                  <a:gd name="T43" fmla="*/ 12 h 232"/>
                  <a:gd name="T44" fmla="*/ 220 w 246"/>
                  <a:gd name="T45" fmla="*/ 0 h 232"/>
                  <a:gd name="T46" fmla="*/ 243 w 246"/>
                  <a:gd name="T47" fmla="*/ 10 h 232"/>
                  <a:gd name="T48" fmla="*/ 243 w 246"/>
                  <a:gd name="T49" fmla="*/ 32 h 232"/>
                  <a:gd name="T50" fmla="*/ 236 w 246"/>
                  <a:gd name="T51" fmla="*/ 55 h 232"/>
                  <a:gd name="T52" fmla="*/ 207 w 246"/>
                  <a:gd name="T53" fmla="*/ 68 h 232"/>
                  <a:gd name="T54" fmla="*/ 187 w 246"/>
                  <a:gd name="T55" fmla="*/ 73 h 232"/>
                  <a:gd name="T56" fmla="*/ 162 w 246"/>
                  <a:gd name="T57" fmla="*/ 91 h 232"/>
                  <a:gd name="T58" fmla="*/ 157 w 246"/>
                  <a:gd name="T59" fmla="*/ 91 h 232"/>
                  <a:gd name="T60" fmla="*/ 137 w 246"/>
                  <a:gd name="T61" fmla="*/ 107 h 232"/>
                  <a:gd name="T62" fmla="*/ 111 w 246"/>
                  <a:gd name="T63" fmla="*/ 128 h 232"/>
                  <a:gd name="T64" fmla="*/ 112 w 246"/>
                  <a:gd name="T65" fmla="*/ 135 h 232"/>
                  <a:gd name="T66" fmla="*/ 96 w 246"/>
                  <a:gd name="T67" fmla="*/ 148 h 232"/>
                  <a:gd name="T68" fmla="*/ 89 w 246"/>
                  <a:gd name="T69" fmla="*/ 151 h 232"/>
                  <a:gd name="T70" fmla="*/ 89 w 246"/>
                  <a:gd name="T71" fmla="*/ 160 h 232"/>
                  <a:gd name="T72" fmla="*/ 84 w 246"/>
                  <a:gd name="T73" fmla="*/ 168 h 232"/>
                  <a:gd name="T74" fmla="*/ 80 w 246"/>
                  <a:gd name="T75" fmla="*/ 173 h 232"/>
                  <a:gd name="T76" fmla="*/ 77 w 246"/>
                  <a:gd name="T77" fmla="*/ 178 h 232"/>
                  <a:gd name="T78" fmla="*/ 73 w 246"/>
                  <a:gd name="T79" fmla="*/ 185 h 232"/>
                  <a:gd name="T80" fmla="*/ 62 w 246"/>
                  <a:gd name="T81" fmla="*/ 176 h 232"/>
                  <a:gd name="T82" fmla="*/ 64 w 246"/>
                  <a:gd name="T83" fmla="*/ 191 h 232"/>
                  <a:gd name="T84" fmla="*/ 66 w 246"/>
                  <a:gd name="T85" fmla="*/ 205 h 232"/>
                  <a:gd name="T86" fmla="*/ 52 w 246"/>
                  <a:gd name="T87" fmla="*/ 201 h 232"/>
                  <a:gd name="T88" fmla="*/ 59 w 246"/>
                  <a:gd name="T89" fmla="*/ 214 h 232"/>
                  <a:gd name="T90" fmla="*/ 53 w 246"/>
                  <a:gd name="T91" fmla="*/ 218 h 232"/>
                  <a:gd name="T92" fmla="*/ 50 w 246"/>
                  <a:gd name="T93" fmla="*/ 228 h 232"/>
                  <a:gd name="T94" fmla="*/ 34 w 246"/>
                  <a:gd name="T95" fmla="*/ 226 h 232"/>
                  <a:gd name="T96" fmla="*/ 7 w 246"/>
                  <a:gd name="T97" fmla="*/ 226 h 232"/>
                  <a:gd name="T98" fmla="*/ 11 w 246"/>
                  <a:gd name="T99" fmla="*/ 216 h 232"/>
                  <a:gd name="T100" fmla="*/ 20 w 246"/>
                  <a:gd name="T101" fmla="*/ 205 h 232"/>
                  <a:gd name="T102" fmla="*/ 5 w 246"/>
                  <a:gd name="T103" fmla="*/ 20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232">
                    <a:moveTo>
                      <a:pt x="0" y="201"/>
                    </a:moveTo>
                    <a:lnTo>
                      <a:pt x="0" y="201"/>
                    </a:lnTo>
                    <a:lnTo>
                      <a:pt x="2" y="201"/>
                    </a:lnTo>
                    <a:lnTo>
                      <a:pt x="5" y="201"/>
                    </a:lnTo>
                    <a:lnTo>
                      <a:pt x="9" y="196"/>
                    </a:lnTo>
                    <a:lnTo>
                      <a:pt x="18" y="193"/>
                    </a:lnTo>
                    <a:lnTo>
                      <a:pt x="16" y="191"/>
                    </a:lnTo>
                    <a:lnTo>
                      <a:pt x="18" y="185"/>
                    </a:lnTo>
                    <a:lnTo>
                      <a:pt x="23" y="182"/>
                    </a:lnTo>
                    <a:lnTo>
                      <a:pt x="25" y="184"/>
                    </a:lnTo>
                    <a:lnTo>
                      <a:pt x="30" y="184"/>
                    </a:lnTo>
                    <a:lnTo>
                      <a:pt x="34" y="187"/>
                    </a:lnTo>
                    <a:lnTo>
                      <a:pt x="39" y="189"/>
                    </a:lnTo>
                    <a:lnTo>
                      <a:pt x="36" y="184"/>
                    </a:lnTo>
                    <a:lnTo>
                      <a:pt x="25" y="180"/>
                    </a:lnTo>
                    <a:lnTo>
                      <a:pt x="23" y="176"/>
                    </a:lnTo>
                    <a:lnTo>
                      <a:pt x="25" y="176"/>
                    </a:lnTo>
                    <a:lnTo>
                      <a:pt x="30" y="176"/>
                    </a:lnTo>
                    <a:lnTo>
                      <a:pt x="32" y="173"/>
                    </a:lnTo>
                    <a:lnTo>
                      <a:pt x="25" y="169"/>
                    </a:lnTo>
                    <a:lnTo>
                      <a:pt x="25" y="168"/>
                    </a:lnTo>
                    <a:lnTo>
                      <a:pt x="36" y="166"/>
                    </a:lnTo>
                    <a:lnTo>
                      <a:pt x="37" y="166"/>
                    </a:lnTo>
                    <a:lnTo>
                      <a:pt x="36" y="162"/>
                    </a:lnTo>
                    <a:lnTo>
                      <a:pt x="32" y="162"/>
                    </a:lnTo>
                    <a:lnTo>
                      <a:pt x="28" y="157"/>
                    </a:lnTo>
                    <a:lnTo>
                      <a:pt x="28" y="153"/>
                    </a:lnTo>
                    <a:lnTo>
                      <a:pt x="28" y="151"/>
                    </a:lnTo>
                    <a:lnTo>
                      <a:pt x="30" y="153"/>
                    </a:lnTo>
                    <a:lnTo>
                      <a:pt x="37" y="150"/>
                    </a:lnTo>
                    <a:lnTo>
                      <a:pt x="45" y="151"/>
                    </a:lnTo>
                    <a:lnTo>
                      <a:pt x="48" y="150"/>
                    </a:lnTo>
                    <a:lnTo>
                      <a:pt x="45" y="150"/>
                    </a:lnTo>
                    <a:lnTo>
                      <a:pt x="43" y="148"/>
                    </a:lnTo>
                    <a:lnTo>
                      <a:pt x="41" y="144"/>
                    </a:lnTo>
                    <a:lnTo>
                      <a:pt x="37" y="144"/>
                    </a:lnTo>
                    <a:lnTo>
                      <a:pt x="32" y="146"/>
                    </a:lnTo>
                    <a:lnTo>
                      <a:pt x="30" y="143"/>
                    </a:lnTo>
                    <a:lnTo>
                      <a:pt x="32" y="141"/>
                    </a:lnTo>
                    <a:lnTo>
                      <a:pt x="36" y="134"/>
                    </a:lnTo>
                    <a:lnTo>
                      <a:pt x="34" y="134"/>
                    </a:lnTo>
                    <a:lnTo>
                      <a:pt x="34" y="132"/>
                    </a:lnTo>
                    <a:lnTo>
                      <a:pt x="32" y="130"/>
                    </a:lnTo>
                    <a:lnTo>
                      <a:pt x="30" y="134"/>
                    </a:lnTo>
                    <a:lnTo>
                      <a:pt x="30" y="130"/>
                    </a:lnTo>
                    <a:lnTo>
                      <a:pt x="28" y="128"/>
                    </a:lnTo>
                    <a:lnTo>
                      <a:pt x="30" y="125"/>
                    </a:lnTo>
                    <a:lnTo>
                      <a:pt x="28" y="123"/>
                    </a:lnTo>
                    <a:lnTo>
                      <a:pt x="30" y="119"/>
                    </a:lnTo>
                    <a:lnTo>
                      <a:pt x="36" y="119"/>
                    </a:lnTo>
                    <a:lnTo>
                      <a:pt x="36" y="125"/>
                    </a:lnTo>
                    <a:lnTo>
                      <a:pt x="39" y="126"/>
                    </a:lnTo>
                    <a:lnTo>
                      <a:pt x="45" y="123"/>
                    </a:lnTo>
                    <a:lnTo>
                      <a:pt x="48" y="118"/>
                    </a:lnTo>
                    <a:lnTo>
                      <a:pt x="48" y="114"/>
                    </a:lnTo>
                    <a:lnTo>
                      <a:pt x="53" y="110"/>
                    </a:lnTo>
                    <a:lnTo>
                      <a:pt x="61" y="112"/>
                    </a:lnTo>
                    <a:lnTo>
                      <a:pt x="66" y="107"/>
                    </a:lnTo>
                    <a:lnTo>
                      <a:pt x="68" y="103"/>
                    </a:lnTo>
                    <a:lnTo>
                      <a:pt x="66" y="100"/>
                    </a:lnTo>
                    <a:lnTo>
                      <a:pt x="70" y="98"/>
                    </a:lnTo>
                    <a:lnTo>
                      <a:pt x="68" y="94"/>
                    </a:lnTo>
                    <a:lnTo>
                      <a:pt x="73" y="91"/>
                    </a:lnTo>
                    <a:lnTo>
                      <a:pt x="75" y="91"/>
                    </a:lnTo>
                    <a:lnTo>
                      <a:pt x="78" y="89"/>
                    </a:lnTo>
                    <a:lnTo>
                      <a:pt x="77" y="87"/>
                    </a:lnTo>
                    <a:lnTo>
                      <a:pt x="78" y="82"/>
                    </a:lnTo>
                    <a:lnTo>
                      <a:pt x="80" y="78"/>
                    </a:lnTo>
                    <a:lnTo>
                      <a:pt x="96" y="71"/>
                    </a:lnTo>
                    <a:lnTo>
                      <a:pt x="100" y="68"/>
                    </a:lnTo>
                    <a:lnTo>
                      <a:pt x="102" y="62"/>
                    </a:lnTo>
                    <a:lnTo>
                      <a:pt x="109" y="57"/>
                    </a:lnTo>
                    <a:lnTo>
                      <a:pt x="112" y="59"/>
                    </a:lnTo>
                    <a:lnTo>
                      <a:pt x="109" y="68"/>
                    </a:lnTo>
                    <a:lnTo>
                      <a:pt x="111" y="68"/>
                    </a:lnTo>
                    <a:lnTo>
                      <a:pt x="112" y="64"/>
                    </a:lnTo>
                    <a:lnTo>
                      <a:pt x="118" y="62"/>
                    </a:lnTo>
                    <a:lnTo>
                      <a:pt x="120" y="59"/>
                    </a:lnTo>
                    <a:lnTo>
                      <a:pt x="118" y="57"/>
                    </a:lnTo>
                    <a:lnTo>
                      <a:pt x="116" y="53"/>
                    </a:lnTo>
                    <a:lnTo>
                      <a:pt x="116" y="50"/>
                    </a:lnTo>
                    <a:lnTo>
                      <a:pt x="118" y="50"/>
                    </a:lnTo>
                    <a:lnTo>
                      <a:pt x="120" y="48"/>
                    </a:lnTo>
                    <a:lnTo>
                      <a:pt x="118" y="46"/>
                    </a:lnTo>
                    <a:lnTo>
                      <a:pt x="123" y="44"/>
                    </a:lnTo>
                    <a:lnTo>
                      <a:pt x="125" y="48"/>
                    </a:lnTo>
                    <a:lnTo>
                      <a:pt x="137" y="48"/>
                    </a:lnTo>
                    <a:lnTo>
                      <a:pt x="137" y="55"/>
                    </a:lnTo>
                    <a:lnTo>
                      <a:pt x="141" y="55"/>
                    </a:lnTo>
                    <a:lnTo>
                      <a:pt x="143" y="51"/>
                    </a:lnTo>
                    <a:lnTo>
                      <a:pt x="146" y="53"/>
                    </a:lnTo>
                    <a:lnTo>
                      <a:pt x="159" y="44"/>
                    </a:lnTo>
                    <a:lnTo>
                      <a:pt x="162" y="44"/>
                    </a:lnTo>
                    <a:lnTo>
                      <a:pt x="162" y="46"/>
                    </a:lnTo>
                    <a:lnTo>
                      <a:pt x="164" y="48"/>
                    </a:lnTo>
                    <a:lnTo>
                      <a:pt x="166" y="46"/>
                    </a:lnTo>
                    <a:lnTo>
                      <a:pt x="168" y="44"/>
                    </a:lnTo>
                    <a:lnTo>
                      <a:pt x="170" y="46"/>
                    </a:lnTo>
                    <a:lnTo>
                      <a:pt x="171" y="43"/>
                    </a:lnTo>
                    <a:lnTo>
                      <a:pt x="173" y="43"/>
                    </a:lnTo>
                    <a:lnTo>
                      <a:pt x="180" y="35"/>
                    </a:lnTo>
                    <a:lnTo>
                      <a:pt x="186" y="37"/>
                    </a:lnTo>
                    <a:lnTo>
                      <a:pt x="187" y="30"/>
                    </a:lnTo>
                    <a:lnTo>
                      <a:pt x="191" y="32"/>
                    </a:lnTo>
                    <a:lnTo>
                      <a:pt x="193" y="32"/>
                    </a:lnTo>
                    <a:lnTo>
                      <a:pt x="195" y="28"/>
                    </a:lnTo>
                    <a:lnTo>
                      <a:pt x="193" y="21"/>
                    </a:lnTo>
                    <a:lnTo>
                      <a:pt x="195" y="18"/>
                    </a:lnTo>
                    <a:lnTo>
                      <a:pt x="198" y="16"/>
                    </a:lnTo>
                    <a:lnTo>
                      <a:pt x="202" y="12"/>
                    </a:lnTo>
                    <a:lnTo>
                      <a:pt x="203" y="12"/>
                    </a:lnTo>
                    <a:lnTo>
                      <a:pt x="207" y="9"/>
                    </a:lnTo>
                    <a:lnTo>
                      <a:pt x="207" y="5"/>
                    </a:lnTo>
                    <a:lnTo>
                      <a:pt x="212" y="7"/>
                    </a:lnTo>
                    <a:lnTo>
                      <a:pt x="220" y="0"/>
                    </a:lnTo>
                    <a:lnTo>
                      <a:pt x="228" y="0"/>
                    </a:lnTo>
                    <a:lnTo>
                      <a:pt x="237" y="3"/>
                    </a:lnTo>
                    <a:lnTo>
                      <a:pt x="239" y="7"/>
                    </a:lnTo>
                    <a:lnTo>
                      <a:pt x="241" y="9"/>
                    </a:lnTo>
                    <a:lnTo>
                      <a:pt x="243" y="10"/>
                    </a:lnTo>
                    <a:lnTo>
                      <a:pt x="243" y="14"/>
                    </a:lnTo>
                    <a:lnTo>
                      <a:pt x="246" y="23"/>
                    </a:lnTo>
                    <a:lnTo>
                      <a:pt x="246" y="26"/>
                    </a:lnTo>
                    <a:lnTo>
                      <a:pt x="243" y="28"/>
                    </a:lnTo>
                    <a:lnTo>
                      <a:pt x="243" y="32"/>
                    </a:lnTo>
                    <a:lnTo>
                      <a:pt x="246" y="34"/>
                    </a:lnTo>
                    <a:lnTo>
                      <a:pt x="245" y="35"/>
                    </a:lnTo>
                    <a:lnTo>
                      <a:pt x="243" y="37"/>
                    </a:lnTo>
                    <a:lnTo>
                      <a:pt x="234" y="51"/>
                    </a:lnTo>
                    <a:lnTo>
                      <a:pt x="236" y="55"/>
                    </a:lnTo>
                    <a:lnTo>
                      <a:pt x="230" y="53"/>
                    </a:lnTo>
                    <a:lnTo>
                      <a:pt x="228" y="53"/>
                    </a:lnTo>
                    <a:lnTo>
                      <a:pt x="225" y="53"/>
                    </a:lnTo>
                    <a:lnTo>
                      <a:pt x="214" y="64"/>
                    </a:lnTo>
                    <a:lnTo>
                      <a:pt x="207" y="68"/>
                    </a:lnTo>
                    <a:lnTo>
                      <a:pt x="205" y="68"/>
                    </a:lnTo>
                    <a:lnTo>
                      <a:pt x="198" y="71"/>
                    </a:lnTo>
                    <a:lnTo>
                      <a:pt x="195" y="69"/>
                    </a:lnTo>
                    <a:lnTo>
                      <a:pt x="189" y="71"/>
                    </a:lnTo>
                    <a:lnTo>
                      <a:pt x="187" y="73"/>
                    </a:lnTo>
                    <a:lnTo>
                      <a:pt x="186" y="76"/>
                    </a:lnTo>
                    <a:lnTo>
                      <a:pt x="184" y="80"/>
                    </a:lnTo>
                    <a:lnTo>
                      <a:pt x="182" y="76"/>
                    </a:lnTo>
                    <a:lnTo>
                      <a:pt x="178" y="80"/>
                    </a:lnTo>
                    <a:lnTo>
                      <a:pt x="162" y="91"/>
                    </a:lnTo>
                    <a:lnTo>
                      <a:pt x="161" y="91"/>
                    </a:lnTo>
                    <a:lnTo>
                      <a:pt x="159" y="85"/>
                    </a:lnTo>
                    <a:lnTo>
                      <a:pt x="157" y="85"/>
                    </a:lnTo>
                    <a:lnTo>
                      <a:pt x="157" y="89"/>
                    </a:lnTo>
                    <a:lnTo>
                      <a:pt x="157" y="91"/>
                    </a:lnTo>
                    <a:lnTo>
                      <a:pt x="155" y="93"/>
                    </a:lnTo>
                    <a:lnTo>
                      <a:pt x="148" y="101"/>
                    </a:lnTo>
                    <a:lnTo>
                      <a:pt x="141" y="103"/>
                    </a:lnTo>
                    <a:lnTo>
                      <a:pt x="137" y="109"/>
                    </a:lnTo>
                    <a:lnTo>
                      <a:pt x="137" y="107"/>
                    </a:lnTo>
                    <a:lnTo>
                      <a:pt x="123" y="126"/>
                    </a:lnTo>
                    <a:lnTo>
                      <a:pt x="116" y="128"/>
                    </a:lnTo>
                    <a:lnTo>
                      <a:pt x="114" y="130"/>
                    </a:lnTo>
                    <a:lnTo>
                      <a:pt x="114" y="126"/>
                    </a:lnTo>
                    <a:lnTo>
                      <a:pt x="111" y="128"/>
                    </a:lnTo>
                    <a:lnTo>
                      <a:pt x="109" y="126"/>
                    </a:lnTo>
                    <a:lnTo>
                      <a:pt x="107" y="130"/>
                    </a:lnTo>
                    <a:lnTo>
                      <a:pt x="109" y="132"/>
                    </a:lnTo>
                    <a:lnTo>
                      <a:pt x="112" y="132"/>
                    </a:lnTo>
                    <a:lnTo>
                      <a:pt x="112" y="135"/>
                    </a:lnTo>
                    <a:lnTo>
                      <a:pt x="105" y="144"/>
                    </a:lnTo>
                    <a:lnTo>
                      <a:pt x="105" y="146"/>
                    </a:lnTo>
                    <a:lnTo>
                      <a:pt x="105" y="150"/>
                    </a:lnTo>
                    <a:lnTo>
                      <a:pt x="100" y="150"/>
                    </a:lnTo>
                    <a:lnTo>
                      <a:pt x="96" y="148"/>
                    </a:lnTo>
                    <a:lnTo>
                      <a:pt x="93" y="146"/>
                    </a:lnTo>
                    <a:lnTo>
                      <a:pt x="93" y="148"/>
                    </a:lnTo>
                    <a:lnTo>
                      <a:pt x="96" y="151"/>
                    </a:lnTo>
                    <a:lnTo>
                      <a:pt x="100" y="159"/>
                    </a:lnTo>
                    <a:lnTo>
                      <a:pt x="89" y="151"/>
                    </a:lnTo>
                    <a:lnTo>
                      <a:pt x="86" y="151"/>
                    </a:lnTo>
                    <a:lnTo>
                      <a:pt x="86" y="153"/>
                    </a:lnTo>
                    <a:lnTo>
                      <a:pt x="86" y="155"/>
                    </a:lnTo>
                    <a:lnTo>
                      <a:pt x="87" y="159"/>
                    </a:lnTo>
                    <a:lnTo>
                      <a:pt x="89" y="160"/>
                    </a:lnTo>
                    <a:lnTo>
                      <a:pt x="86" y="159"/>
                    </a:lnTo>
                    <a:lnTo>
                      <a:pt x="86" y="160"/>
                    </a:lnTo>
                    <a:lnTo>
                      <a:pt x="87" y="164"/>
                    </a:lnTo>
                    <a:lnTo>
                      <a:pt x="86" y="166"/>
                    </a:lnTo>
                    <a:lnTo>
                      <a:pt x="84" y="168"/>
                    </a:lnTo>
                    <a:lnTo>
                      <a:pt x="82" y="164"/>
                    </a:lnTo>
                    <a:lnTo>
                      <a:pt x="73" y="157"/>
                    </a:lnTo>
                    <a:lnTo>
                      <a:pt x="73" y="160"/>
                    </a:lnTo>
                    <a:lnTo>
                      <a:pt x="77" y="164"/>
                    </a:lnTo>
                    <a:lnTo>
                      <a:pt x="80" y="173"/>
                    </a:lnTo>
                    <a:lnTo>
                      <a:pt x="82" y="176"/>
                    </a:lnTo>
                    <a:lnTo>
                      <a:pt x="80" y="176"/>
                    </a:lnTo>
                    <a:lnTo>
                      <a:pt x="78" y="182"/>
                    </a:lnTo>
                    <a:lnTo>
                      <a:pt x="77" y="178"/>
                    </a:lnTo>
                    <a:lnTo>
                      <a:pt x="77" y="178"/>
                    </a:lnTo>
                    <a:lnTo>
                      <a:pt x="77" y="182"/>
                    </a:lnTo>
                    <a:lnTo>
                      <a:pt x="77" y="184"/>
                    </a:lnTo>
                    <a:lnTo>
                      <a:pt x="77" y="185"/>
                    </a:lnTo>
                    <a:lnTo>
                      <a:pt x="73" y="182"/>
                    </a:lnTo>
                    <a:lnTo>
                      <a:pt x="73" y="185"/>
                    </a:lnTo>
                    <a:lnTo>
                      <a:pt x="73" y="191"/>
                    </a:lnTo>
                    <a:lnTo>
                      <a:pt x="71" y="191"/>
                    </a:lnTo>
                    <a:lnTo>
                      <a:pt x="70" y="189"/>
                    </a:lnTo>
                    <a:lnTo>
                      <a:pt x="68" y="187"/>
                    </a:lnTo>
                    <a:lnTo>
                      <a:pt x="62" y="176"/>
                    </a:lnTo>
                    <a:lnTo>
                      <a:pt x="61" y="182"/>
                    </a:lnTo>
                    <a:lnTo>
                      <a:pt x="61" y="185"/>
                    </a:lnTo>
                    <a:lnTo>
                      <a:pt x="57" y="187"/>
                    </a:lnTo>
                    <a:lnTo>
                      <a:pt x="62" y="189"/>
                    </a:lnTo>
                    <a:lnTo>
                      <a:pt x="64" y="191"/>
                    </a:lnTo>
                    <a:lnTo>
                      <a:pt x="64" y="194"/>
                    </a:lnTo>
                    <a:lnTo>
                      <a:pt x="68" y="194"/>
                    </a:lnTo>
                    <a:lnTo>
                      <a:pt x="66" y="196"/>
                    </a:lnTo>
                    <a:lnTo>
                      <a:pt x="66" y="198"/>
                    </a:lnTo>
                    <a:lnTo>
                      <a:pt x="66" y="205"/>
                    </a:lnTo>
                    <a:lnTo>
                      <a:pt x="62" y="205"/>
                    </a:lnTo>
                    <a:lnTo>
                      <a:pt x="62" y="200"/>
                    </a:lnTo>
                    <a:lnTo>
                      <a:pt x="52" y="198"/>
                    </a:lnTo>
                    <a:lnTo>
                      <a:pt x="50" y="200"/>
                    </a:lnTo>
                    <a:lnTo>
                      <a:pt x="52" y="201"/>
                    </a:lnTo>
                    <a:lnTo>
                      <a:pt x="57" y="201"/>
                    </a:lnTo>
                    <a:lnTo>
                      <a:pt x="61" y="209"/>
                    </a:lnTo>
                    <a:lnTo>
                      <a:pt x="61" y="212"/>
                    </a:lnTo>
                    <a:lnTo>
                      <a:pt x="61" y="214"/>
                    </a:lnTo>
                    <a:lnTo>
                      <a:pt x="59" y="214"/>
                    </a:lnTo>
                    <a:lnTo>
                      <a:pt x="59" y="216"/>
                    </a:lnTo>
                    <a:lnTo>
                      <a:pt x="55" y="214"/>
                    </a:lnTo>
                    <a:lnTo>
                      <a:pt x="53" y="210"/>
                    </a:lnTo>
                    <a:lnTo>
                      <a:pt x="50" y="209"/>
                    </a:lnTo>
                    <a:lnTo>
                      <a:pt x="53" y="218"/>
                    </a:lnTo>
                    <a:lnTo>
                      <a:pt x="55" y="219"/>
                    </a:lnTo>
                    <a:lnTo>
                      <a:pt x="55" y="221"/>
                    </a:lnTo>
                    <a:lnTo>
                      <a:pt x="53" y="225"/>
                    </a:lnTo>
                    <a:lnTo>
                      <a:pt x="52" y="228"/>
                    </a:lnTo>
                    <a:lnTo>
                      <a:pt x="50" y="228"/>
                    </a:lnTo>
                    <a:lnTo>
                      <a:pt x="48" y="232"/>
                    </a:lnTo>
                    <a:lnTo>
                      <a:pt x="46" y="232"/>
                    </a:lnTo>
                    <a:lnTo>
                      <a:pt x="45" y="230"/>
                    </a:lnTo>
                    <a:lnTo>
                      <a:pt x="39" y="230"/>
                    </a:lnTo>
                    <a:lnTo>
                      <a:pt x="34" y="226"/>
                    </a:lnTo>
                    <a:lnTo>
                      <a:pt x="28" y="226"/>
                    </a:lnTo>
                    <a:lnTo>
                      <a:pt x="23" y="223"/>
                    </a:lnTo>
                    <a:lnTo>
                      <a:pt x="18" y="223"/>
                    </a:lnTo>
                    <a:lnTo>
                      <a:pt x="11" y="226"/>
                    </a:lnTo>
                    <a:lnTo>
                      <a:pt x="7" y="226"/>
                    </a:lnTo>
                    <a:lnTo>
                      <a:pt x="11" y="225"/>
                    </a:lnTo>
                    <a:lnTo>
                      <a:pt x="11" y="221"/>
                    </a:lnTo>
                    <a:lnTo>
                      <a:pt x="9" y="221"/>
                    </a:lnTo>
                    <a:lnTo>
                      <a:pt x="11" y="218"/>
                    </a:lnTo>
                    <a:lnTo>
                      <a:pt x="11" y="216"/>
                    </a:lnTo>
                    <a:lnTo>
                      <a:pt x="16" y="210"/>
                    </a:lnTo>
                    <a:lnTo>
                      <a:pt x="18" y="212"/>
                    </a:lnTo>
                    <a:lnTo>
                      <a:pt x="23" y="209"/>
                    </a:lnTo>
                    <a:lnTo>
                      <a:pt x="23" y="207"/>
                    </a:lnTo>
                    <a:lnTo>
                      <a:pt x="20" y="205"/>
                    </a:lnTo>
                    <a:lnTo>
                      <a:pt x="18" y="207"/>
                    </a:lnTo>
                    <a:lnTo>
                      <a:pt x="16" y="209"/>
                    </a:lnTo>
                    <a:lnTo>
                      <a:pt x="12" y="212"/>
                    </a:lnTo>
                    <a:lnTo>
                      <a:pt x="5" y="212"/>
                    </a:lnTo>
                    <a:lnTo>
                      <a:pt x="5" y="209"/>
                    </a:lnTo>
                    <a:lnTo>
                      <a:pt x="2" y="207"/>
                    </a:lnTo>
                    <a:lnTo>
                      <a:pt x="0" y="20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2" name="Freeform 2039">
                <a:extLst>
                  <a:ext uri="{FF2B5EF4-FFF2-40B4-BE49-F238E27FC236}">
                    <a16:creationId xmlns:a16="http://schemas.microsoft.com/office/drawing/2014/main" id="{45A0A10B-81B8-1E44-B789-D81F1E0033D0}"/>
                  </a:ext>
                </a:extLst>
              </p:cNvPr>
              <p:cNvSpPr>
                <a:spLocks/>
              </p:cNvSpPr>
              <p:nvPr/>
            </p:nvSpPr>
            <p:spPr bwMode="auto">
              <a:xfrm>
                <a:off x="3555" y="731"/>
                <a:ext cx="246" cy="232"/>
              </a:xfrm>
              <a:custGeom>
                <a:avLst/>
                <a:gdLst>
                  <a:gd name="T0" fmla="*/ 9 w 246"/>
                  <a:gd name="T1" fmla="*/ 196 h 232"/>
                  <a:gd name="T2" fmla="*/ 25 w 246"/>
                  <a:gd name="T3" fmla="*/ 184 h 232"/>
                  <a:gd name="T4" fmla="*/ 25 w 246"/>
                  <a:gd name="T5" fmla="*/ 180 h 232"/>
                  <a:gd name="T6" fmla="*/ 25 w 246"/>
                  <a:gd name="T7" fmla="*/ 169 h 232"/>
                  <a:gd name="T8" fmla="*/ 32 w 246"/>
                  <a:gd name="T9" fmla="*/ 162 h 232"/>
                  <a:gd name="T10" fmla="*/ 37 w 246"/>
                  <a:gd name="T11" fmla="*/ 150 h 232"/>
                  <a:gd name="T12" fmla="*/ 41 w 246"/>
                  <a:gd name="T13" fmla="*/ 144 h 232"/>
                  <a:gd name="T14" fmla="*/ 36 w 246"/>
                  <a:gd name="T15" fmla="*/ 134 h 232"/>
                  <a:gd name="T16" fmla="*/ 30 w 246"/>
                  <a:gd name="T17" fmla="*/ 130 h 232"/>
                  <a:gd name="T18" fmla="*/ 36 w 246"/>
                  <a:gd name="T19" fmla="*/ 119 h 232"/>
                  <a:gd name="T20" fmla="*/ 48 w 246"/>
                  <a:gd name="T21" fmla="*/ 114 h 232"/>
                  <a:gd name="T22" fmla="*/ 66 w 246"/>
                  <a:gd name="T23" fmla="*/ 100 h 232"/>
                  <a:gd name="T24" fmla="*/ 78 w 246"/>
                  <a:gd name="T25" fmla="*/ 89 h 232"/>
                  <a:gd name="T26" fmla="*/ 100 w 246"/>
                  <a:gd name="T27" fmla="*/ 68 h 232"/>
                  <a:gd name="T28" fmla="*/ 111 w 246"/>
                  <a:gd name="T29" fmla="*/ 68 h 232"/>
                  <a:gd name="T30" fmla="*/ 116 w 246"/>
                  <a:gd name="T31" fmla="*/ 53 h 232"/>
                  <a:gd name="T32" fmla="*/ 123 w 246"/>
                  <a:gd name="T33" fmla="*/ 44 h 232"/>
                  <a:gd name="T34" fmla="*/ 143 w 246"/>
                  <a:gd name="T35" fmla="*/ 51 h 232"/>
                  <a:gd name="T36" fmla="*/ 164 w 246"/>
                  <a:gd name="T37" fmla="*/ 48 h 232"/>
                  <a:gd name="T38" fmla="*/ 173 w 246"/>
                  <a:gd name="T39" fmla="*/ 43 h 232"/>
                  <a:gd name="T40" fmla="*/ 193 w 246"/>
                  <a:gd name="T41" fmla="*/ 32 h 232"/>
                  <a:gd name="T42" fmla="*/ 202 w 246"/>
                  <a:gd name="T43" fmla="*/ 12 h 232"/>
                  <a:gd name="T44" fmla="*/ 220 w 246"/>
                  <a:gd name="T45" fmla="*/ 0 h 232"/>
                  <a:gd name="T46" fmla="*/ 243 w 246"/>
                  <a:gd name="T47" fmla="*/ 10 h 232"/>
                  <a:gd name="T48" fmla="*/ 243 w 246"/>
                  <a:gd name="T49" fmla="*/ 32 h 232"/>
                  <a:gd name="T50" fmla="*/ 236 w 246"/>
                  <a:gd name="T51" fmla="*/ 55 h 232"/>
                  <a:gd name="T52" fmla="*/ 207 w 246"/>
                  <a:gd name="T53" fmla="*/ 68 h 232"/>
                  <a:gd name="T54" fmla="*/ 187 w 246"/>
                  <a:gd name="T55" fmla="*/ 73 h 232"/>
                  <a:gd name="T56" fmla="*/ 162 w 246"/>
                  <a:gd name="T57" fmla="*/ 91 h 232"/>
                  <a:gd name="T58" fmla="*/ 157 w 246"/>
                  <a:gd name="T59" fmla="*/ 91 h 232"/>
                  <a:gd name="T60" fmla="*/ 137 w 246"/>
                  <a:gd name="T61" fmla="*/ 107 h 232"/>
                  <a:gd name="T62" fmla="*/ 111 w 246"/>
                  <a:gd name="T63" fmla="*/ 128 h 232"/>
                  <a:gd name="T64" fmla="*/ 112 w 246"/>
                  <a:gd name="T65" fmla="*/ 135 h 232"/>
                  <a:gd name="T66" fmla="*/ 96 w 246"/>
                  <a:gd name="T67" fmla="*/ 148 h 232"/>
                  <a:gd name="T68" fmla="*/ 89 w 246"/>
                  <a:gd name="T69" fmla="*/ 151 h 232"/>
                  <a:gd name="T70" fmla="*/ 89 w 246"/>
                  <a:gd name="T71" fmla="*/ 160 h 232"/>
                  <a:gd name="T72" fmla="*/ 84 w 246"/>
                  <a:gd name="T73" fmla="*/ 168 h 232"/>
                  <a:gd name="T74" fmla="*/ 80 w 246"/>
                  <a:gd name="T75" fmla="*/ 173 h 232"/>
                  <a:gd name="T76" fmla="*/ 77 w 246"/>
                  <a:gd name="T77" fmla="*/ 178 h 232"/>
                  <a:gd name="T78" fmla="*/ 73 w 246"/>
                  <a:gd name="T79" fmla="*/ 185 h 232"/>
                  <a:gd name="T80" fmla="*/ 62 w 246"/>
                  <a:gd name="T81" fmla="*/ 176 h 232"/>
                  <a:gd name="T82" fmla="*/ 64 w 246"/>
                  <a:gd name="T83" fmla="*/ 191 h 232"/>
                  <a:gd name="T84" fmla="*/ 66 w 246"/>
                  <a:gd name="T85" fmla="*/ 205 h 232"/>
                  <a:gd name="T86" fmla="*/ 52 w 246"/>
                  <a:gd name="T87" fmla="*/ 201 h 232"/>
                  <a:gd name="T88" fmla="*/ 59 w 246"/>
                  <a:gd name="T89" fmla="*/ 214 h 232"/>
                  <a:gd name="T90" fmla="*/ 53 w 246"/>
                  <a:gd name="T91" fmla="*/ 218 h 232"/>
                  <a:gd name="T92" fmla="*/ 50 w 246"/>
                  <a:gd name="T93" fmla="*/ 228 h 232"/>
                  <a:gd name="T94" fmla="*/ 34 w 246"/>
                  <a:gd name="T95" fmla="*/ 226 h 232"/>
                  <a:gd name="T96" fmla="*/ 7 w 246"/>
                  <a:gd name="T97" fmla="*/ 226 h 232"/>
                  <a:gd name="T98" fmla="*/ 11 w 246"/>
                  <a:gd name="T99" fmla="*/ 216 h 232"/>
                  <a:gd name="T100" fmla="*/ 20 w 246"/>
                  <a:gd name="T101" fmla="*/ 205 h 232"/>
                  <a:gd name="T102" fmla="*/ 5 w 246"/>
                  <a:gd name="T103" fmla="*/ 20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232">
                    <a:moveTo>
                      <a:pt x="0" y="201"/>
                    </a:moveTo>
                    <a:lnTo>
                      <a:pt x="0" y="201"/>
                    </a:lnTo>
                    <a:lnTo>
                      <a:pt x="2" y="201"/>
                    </a:lnTo>
                    <a:lnTo>
                      <a:pt x="5" y="201"/>
                    </a:lnTo>
                    <a:lnTo>
                      <a:pt x="9" y="196"/>
                    </a:lnTo>
                    <a:lnTo>
                      <a:pt x="18" y="193"/>
                    </a:lnTo>
                    <a:lnTo>
                      <a:pt x="16" y="191"/>
                    </a:lnTo>
                    <a:lnTo>
                      <a:pt x="18" y="185"/>
                    </a:lnTo>
                    <a:lnTo>
                      <a:pt x="23" y="182"/>
                    </a:lnTo>
                    <a:lnTo>
                      <a:pt x="25" y="184"/>
                    </a:lnTo>
                    <a:lnTo>
                      <a:pt x="30" y="184"/>
                    </a:lnTo>
                    <a:lnTo>
                      <a:pt x="34" y="187"/>
                    </a:lnTo>
                    <a:lnTo>
                      <a:pt x="39" y="189"/>
                    </a:lnTo>
                    <a:lnTo>
                      <a:pt x="36" y="184"/>
                    </a:lnTo>
                    <a:lnTo>
                      <a:pt x="25" y="180"/>
                    </a:lnTo>
                    <a:lnTo>
                      <a:pt x="23" y="176"/>
                    </a:lnTo>
                    <a:lnTo>
                      <a:pt x="25" y="176"/>
                    </a:lnTo>
                    <a:lnTo>
                      <a:pt x="30" y="176"/>
                    </a:lnTo>
                    <a:lnTo>
                      <a:pt x="32" y="173"/>
                    </a:lnTo>
                    <a:lnTo>
                      <a:pt x="25" y="169"/>
                    </a:lnTo>
                    <a:lnTo>
                      <a:pt x="25" y="168"/>
                    </a:lnTo>
                    <a:lnTo>
                      <a:pt x="36" y="166"/>
                    </a:lnTo>
                    <a:lnTo>
                      <a:pt x="37" y="166"/>
                    </a:lnTo>
                    <a:lnTo>
                      <a:pt x="36" y="162"/>
                    </a:lnTo>
                    <a:lnTo>
                      <a:pt x="32" y="162"/>
                    </a:lnTo>
                    <a:lnTo>
                      <a:pt x="28" y="157"/>
                    </a:lnTo>
                    <a:lnTo>
                      <a:pt x="28" y="153"/>
                    </a:lnTo>
                    <a:lnTo>
                      <a:pt x="28" y="151"/>
                    </a:lnTo>
                    <a:lnTo>
                      <a:pt x="30" y="153"/>
                    </a:lnTo>
                    <a:lnTo>
                      <a:pt x="37" y="150"/>
                    </a:lnTo>
                    <a:lnTo>
                      <a:pt x="45" y="151"/>
                    </a:lnTo>
                    <a:lnTo>
                      <a:pt x="48" y="150"/>
                    </a:lnTo>
                    <a:lnTo>
                      <a:pt x="45" y="150"/>
                    </a:lnTo>
                    <a:lnTo>
                      <a:pt x="43" y="148"/>
                    </a:lnTo>
                    <a:lnTo>
                      <a:pt x="41" y="144"/>
                    </a:lnTo>
                    <a:lnTo>
                      <a:pt x="37" y="144"/>
                    </a:lnTo>
                    <a:lnTo>
                      <a:pt x="32" y="146"/>
                    </a:lnTo>
                    <a:lnTo>
                      <a:pt x="30" y="143"/>
                    </a:lnTo>
                    <a:lnTo>
                      <a:pt x="32" y="141"/>
                    </a:lnTo>
                    <a:lnTo>
                      <a:pt x="36" y="134"/>
                    </a:lnTo>
                    <a:lnTo>
                      <a:pt x="34" y="134"/>
                    </a:lnTo>
                    <a:lnTo>
                      <a:pt x="34" y="132"/>
                    </a:lnTo>
                    <a:lnTo>
                      <a:pt x="32" y="130"/>
                    </a:lnTo>
                    <a:lnTo>
                      <a:pt x="30" y="134"/>
                    </a:lnTo>
                    <a:lnTo>
                      <a:pt x="30" y="130"/>
                    </a:lnTo>
                    <a:lnTo>
                      <a:pt x="28" y="128"/>
                    </a:lnTo>
                    <a:lnTo>
                      <a:pt x="30" y="125"/>
                    </a:lnTo>
                    <a:lnTo>
                      <a:pt x="28" y="123"/>
                    </a:lnTo>
                    <a:lnTo>
                      <a:pt x="30" y="119"/>
                    </a:lnTo>
                    <a:lnTo>
                      <a:pt x="36" y="119"/>
                    </a:lnTo>
                    <a:lnTo>
                      <a:pt x="36" y="125"/>
                    </a:lnTo>
                    <a:lnTo>
                      <a:pt x="39" y="126"/>
                    </a:lnTo>
                    <a:lnTo>
                      <a:pt x="45" y="123"/>
                    </a:lnTo>
                    <a:lnTo>
                      <a:pt x="48" y="118"/>
                    </a:lnTo>
                    <a:lnTo>
                      <a:pt x="48" y="114"/>
                    </a:lnTo>
                    <a:lnTo>
                      <a:pt x="53" y="110"/>
                    </a:lnTo>
                    <a:lnTo>
                      <a:pt x="61" y="112"/>
                    </a:lnTo>
                    <a:lnTo>
                      <a:pt x="66" y="107"/>
                    </a:lnTo>
                    <a:lnTo>
                      <a:pt x="68" y="103"/>
                    </a:lnTo>
                    <a:lnTo>
                      <a:pt x="66" y="100"/>
                    </a:lnTo>
                    <a:lnTo>
                      <a:pt x="70" y="98"/>
                    </a:lnTo>
                    <a:lnTo>
                      <a:pt x="68" y="94"/>
                    </a:lnTo>
                    <a:lnTo>
                      <a:pt x="73" y="91"/>
                    </a:lnTo>
                    <a:lnTo>
                      <a:pt x="75" y="91"/>
                    </a:lnTo>
                    <a:lnTo>
                      <a:pt x="78" y="89"/>
                    </a:lnTo>
                    <a:lnTo>
                      <a:pt x="77" y="87"/>
                    </a:lnTo>
                    <a:lnTo>
                      <a:pt x="78" y="82"/>
                    </a:lnTo>
                    <a:lnTo>
                      <a:pt x="80" y="78"/>
                    </a:lnTo>
                    <a:lnTo>
                      <a:pt x="96" y="71"/>
                    </a:lnTo>
                    <a:lnTo>
                      <a:pt x="100" y="68"/>
                    </a:lnTo>
                    <a:lnTo>
                      <a:pt x="102" y="62"/>
                    </a:lnTo>
                    <a:lnTo>
                      <a:pt x="109" y="57"/>
                    </a:lnTo>
                    <a:lnTo>
                      <a:pt x="112" y="59"/>
                    </a:lnTo>
                    <a:lnTo>
                      <a:pt x="109" y="68"/>
                    </a:lnTo>
                    <a:lnTo>
                      <a:pt x="111" y="68"/>
                    </a:lnTo>
                    <a:lnTo>
                      <a:pt x="112" y="64"/>
                    </a:lnTo>
                    <a:lnTo>
                      <a:pt x="118" y="62"/>
                    </a:lnTo>
                    <a:lnTo>
                      <a:pt x="120" y="59"/>
                    </a:lnTo>
                    <a:lnTo>
                      <a:pt x="118" y="57"/>
                    </a:lnTo>
                    <a:lnTo>
                      <a:pt x="116" y="53"/>
                    </a:lnTo>
                    <a:lnTo>
                      <a:pt x="116" y="50"/>
                    </a:lnTo>
                    <a:lnTo>
                      <a:pt x="118" y="50"/>
                    </a:lnTo>
                    <a:lnTo>
                      <a:pt x="120" y="48"/>
                    </a:lnTo>
                    <a:lnTo>
                      <a:pt x="118" y="46"/>
                    </a:lnTo>
                    <a:lnTo>
                      <a:pt x="123" y="44"/>
                    </a:lnTo>
                    <a:lnTo>
                      <a:pt x="125" y="48"/>
                    </a:lnTo>
                    <a:lnTo>
                      <a:pt x="137" y="48"/>
                    </a:lnTo>
                    <a:lnTo>
                      <a:pt x="137" y="55"/>
                    </a:lnTo>
                    <a:lnTo>
                      <a:pt x="141" y="55"/>
                    </a:lnTo>
                    <a:lnTo>
                      <a:pt x="143" y="51"/>
                    </a:lnTo>
                    <a:lnTo>
                      <a:pt x="146" y="53"/>
                    </a:lnTo>
                    <a:lnTo>
                      <a:pt x="159" y="44"/>
                    </a:lnTo>
                    <a:lnTo>
                      <a:pt x="162" y="44"/>
                    </a:lnTo>
                    <a:lnTo>
                      <a:pt x="162" y="46"/>
                    </a:lnTo>
                    <a:lnTo>
                      <a:pt x="164" y="48"/>
                    </a:lnTo>
                    <a:lnTo>
                      <a:pt x="166" y="46"/>
                    </a:lnTo>
                    <a:lnTo>
                      <a:pt x="168" y="44"/>
                    </a:lnTo>
                    <a:lnTo>
                      <a:pt x="170" y="46"/>
                    </a:lnTo>
                    <a:lnTo>
                      <a:pt x="171" y="43"/>
                    </a:lnTo>
                    <a:lnTo>
                      <a:pt x="173" y="43"/>
                    </a:lnTo>
                    <a:lnTo>
                      <a:pt x="180" y="35"/>
                    </a:lnTo>
                    <a:lnTo>
                      <a:pt x="186" y="37"/>
                    </a:lnTo>
                    <a:lnTo>
                      <a:pt x="187" y="30"/>
                    </a:lnTo>
                    <a:lnTo>
                      <a:pt x="191" y="32"/>
                    </a:lnTo>
                    <a:lnTo>
                      <a:pt x="193" y="32"/>
                    </a:lnTo>
                    <a:lnTo>
                      <a:pt x="195" y="28"/>
                    </a:lnTo>
                    <a:lnTo>
                      <a:pt x="193" y="21"/>
                    </a:lnTo>
                    <a:lnTo>
                      <a:pt x="195" y="18"/>
                    </a:lnTo>
                    <a:lnTo>
                      <a:pt x="198" y="16"/>
                    </a:lnTo>
                    <a:lnTo>
                      <a:pt x="202" y="12"/>
                    </a:lnTo>
                    <a:lnTo>
                      <a:pt x="203" y="12"/>
                    </a:lnTo>
                    <a:lnTo>
                      <a:pt x="207" y="9"/>
                    </a:lnTo>
                    <a:lnTo>
                      <a:pt x="207" y="5"/>
                    </a:lnTo>
                    <a:lnTo>
                      <a:pt x="212" y="7"/>
                    </a:lnTo>
                    <a:lnTo>
                      <a:pt x="220" y="0"/>
                    </a:lnTo>
                    <a:lnTo>
                      <a:pt x="228" y="0"/>
                    </a:lnTo>
                    <a:lnTo>
                      <a:pt x="237" y="3"/>
                    </a:lnTo>
                    <a:lnTo>
                      <a:pt x="239" y="7"/>
                    </a:lnTo>
                    <a:lnTo>
                      <a:pt x="241" y="9"/>
                    </a:lnTo>
                    <a:lnTo>
                      <a:pt x="243" y="10"/>
                    </a:lnTo>
                    <a:lnTo>
                      <a:pt x="243" y="14"/>
                    </a:lnTo>
                    <a:lnTo>
                      <a:pt x="246" y="23"/>
                    </a:lnTo>
                    <a:lnTo>
                      <a:pt x="246" y="26"/>
                    </a:lnTo>
                    <a:lnTo>
                      <a:pt x="243" y="28"/>
                    </a:lnTo>
                    <a:lnTo>
                      <a:pt x="243" y="32"/>
                    </a:lnTo>
                    <a:lnTo>
                      <a:pt x="246" y="34"/>
                    </a:lnTo>
                    <a:lnTo>
                      <a:pt x="245" y="35"/>
                    </a:lnTo>
                    <a:lnTo>
                      <a:pt x="243" y="37"/>
                    </a:lnTo>
                    <a:lnTo>
                      <a:pt x="234" y="51"/>
                    </a:lnTo>
                    <a:lnTo>
                      <a:pt x="236" y="55"/>
                    </a:lnTo>
                    <a:lnTo>
                      <a:pt x="230" y="53"/>
                    </a:lnTo>
                    <a:lnTo>
                      <a:pt x="228" y="53"/>
                    </a:lnTo>
                    <a:lnTo>
                      <a:pt x="225" y="53"/>
                    </a:lnTo>
                    <a:lnTo>
                      <a:pt x="214" y="64"/>
                    </a:lnTo>
                    <a:lnTo>
                      <a:pt x="207" y="68"/>
                    </a:lnTo>
                    <a:lnTo>
                      <a:pt x="205" y="68"/>
                    </a:lnTo>
                    <a:lnTo>
                      <a:pt x="198" y="71"/>
                    </a:lnTo>
                    <a:lnTo>
                      <a:pt x="195" y="69"/>
                    </a:lnTo>
                    <a:lnTo>
                      <a:pt x="189" y="71"/>
                    </a:lnTo>
                    <a:lnTo>
                      <a:pt x="187" y="73"/>
                    </a:lnTo>
                    <a:lnTo>
                      <a:pt x="186" y="76"/>
                    </a:lnTo>
                    <a:lnTo>
                      <a:pt x="184" y="80"/>
                    </a:lnTo>
                    <a:lnTo>
                      <a:pt x="182" y="76"/>
                    </a:lnTo>
                    <a:lnTo>
                      <a:pt x="178" y="80"/>
                    </a:lnTo>
                    <a:lnTo>
                      <a:pt x="162" y="91"/>
                    </a:lnTo>
                    <a:lnTo>
                      <a:pt x="161" y="91"/>
                    </a:lnTo>
                    <a:lnTo>
                      <a:pt x="159" y="85"/>
                    </a:lnTo>
                    <a:lnTo>
                      <a:pt x="157" y="85"/>
                    </a:lnTo>
                    <a:lnTo>
                      <a:pt x="157" y="89"/>
                    </a:lnTo>
                    <a:lnTo>
                      <a:pt x="157" y="91"/>
                    </a:lnTo>
                    <a:lnTo>
                      <a:pt x="155" y="93"/>
                    </a:lnTo>
                    <a:lnTo>
                      <a:pt x="148" y="101"/>
                    </a:lnTo>
                    <a:lnTo>
                      <a:pt x="141" y="103"/>
                    </a:lnTo>
                    <a:lnTo>
                      <a:pt x="137" y="109"/>
                    </a:lnTo>
                    <a:lnTo>
                      <a:pt x="137" y="107"/>
                    </a:lnTo>
                    <a:lnTo>
                      <a:pt x="123" y="126"/>
                    </a:lnTo>
                    <a:lnTo>
                      <a:pt x="116" y="128"/>
                    </a:lnTo>
                    <a:lnTo>
                      <a:pt x="114" y="130"/>
                    </a:lnTo>
                    <a:lnTo>
                      <a:pt x="114" y="126"/>
                    </a:lnTo>
                    <a:lnTo>
                      <a:pt x="111" y="128"/>
                    </a:lnTo>
                    <a:lnTo>
                      <a:pt x="109" y="126"/>
                    </a:lnTo>
                    <a:lnTo>
                      <a:pt x="107" y="130"/>
                    </a:lnTo>
                    <a:lnTo>
                      <a:pt x="109" y="132"/>
                    </a:lnTo>
                    <a:lnTo>
                      <a:pt x="112" y="132"/>
                    </a:lnTo>
                    <a:lnTo>
                      <a:pt x="112" y="135"/>
                    </a:lnTo>
                    <a:lnTo>
                      <a:pt x="105" y="144"/>
                    </a:lnTo>
                    <a:lnTo>
                      <a:pt x="105" y="146"/>
                    </a:lnTo>
                    <a:lnTo>
                      <a:pt x="105" y="150"/>
                    </a:lnTo>
                    <a:lnTo>
                      <a:pt x="100" y="150"/>
                    </a:lnTo>
                    <a:lnTo>
                      <a:pt x="96" y="148"/>
                    </a:lnTo>
                    <a:lnTo>
                      <a:pt x="93" y="146"/>
                    </a:lnTo>
                    <a:lnTo>
                      <a:pt x="93" y="148"/>
                    </a:lnTo>
                    <a:lnTo>
                      <a:pt x="96" y="151"/>
                    </a:lnTo>
                    <a:lnTo>
                      <a:pt x="100" y="159"/>
                    </a:lnTo>
                    <a:lnTo>
                      <a:pt x="89" y="151"/>
                    </a:lnTo>
                    <a:lnTo>
                      <a:pt x="86" y="151"/>
                    </a:lnTo>
                    <a:lnTo>
                      <a:pt x="86" y="153"/>
                    </a:lnTo>
                    <a:lnTo>
                      <a:pt x="86" y="155"/>
                    </a:lnTo>
                    <a:lnTo>
                      <a:pt x="87" y="159"/>
                    </a:lnTo>
                    <a:lnTo>
                      <a:pt x="89" y="160"/>
                    </a:lnTo>
                    <a:lnTo>
                      <a:pt x="86" y="159"/>
                    </a:lnTo>
                    <a:lnTo>
                      <a:pt x="86" y="160"/>
                    </a:lnTo>
                    <a:lnTo>
                      <a:pt x="87" y="164"/>
                    </a:lnTo>
                    <a:lnTo>
                      <a:pt x="86" y="166"/>
                    </a:lnTo>
                    <a:lnTo>
                      <a:pt x="84" y="168"/>
                    </a:lnTo>
                    <a:lnTo>
                      <a:pt x="82" y="164"/>
                    </a:lnTo>
                    <a:lnTo>
                      <a:pt x="73" y="157"/>
                    </a:lnTo>
                    <a:lnTo>
                      <a:pt x="73" y="160"/>
                    </a:lnTo>
                    <a:lnTo>
                      <a:pt x="77" y="164"/>
                    </a:lnTo>
                    <a:lnTo>
                      <a:pt x="80" y="173"/>
                    </a:lnTo>
                    <a:lnTo>
                      <a:pt x="82" y="176"/>
                    </a:lnTo>
                    <a:lnTo>
                      <a:pt x="80" y="176"/>
                    </a:lnTo>
                    <a:lnTo>
                      <a:pt x="78" y="182"/>
                    </a:lnTo>
                    <a:lnTo>
                      <a:pt x="77" y="178"/>
                    </a:lnTo>
                    <a:lnTo>
                      <a:pt x="77" y="178"/>
                    </a:lnTo>
                    <a:lnTo>
                      <a:pt x="77" y="182"/>
                    </a:lnTo>
                    <a:lnTo>
                      <a:pt x="77" y="184"/>
                    </a:lnTo>
                    <a:lnTo>
                      <a:pt x="77" y="185"/>
                    </a:lnTo>
                    <a:lnTo>
                      <a:pt x="73" y="182"/>
                    </a:lnTo>
                    <a:lnTo>
                      <a:pt x="73" y="185"/>
                    </a:lnTo>
                    <a:lnTo>
                      <a:pt x="73" y="191"/>
                    </a:lnTo>
                    <a:lnTo>
                      <a:pt x="71" y="191"/>
                    </a:lnTo>
                    <a:lnTo>
                      <a:pt x="70" y="189"/>
                    </a:lnTo>
                    <a:lnTo>
                      <a:pt x="68" y="187"/>
                    </a:lnTo>
                    <a:lnTo>
                      <a:pt x="62" y="176"/>
                    </a:lnTo>
                    <a:lnTo>
                      <a:pt x="61" y="182"/>
                    </a:lnTo>
                    <a:lnTo>
                      <a:pt x="61" y="185"/>
                    </a:lnTo>
                    <a:lnTo>
                      <a:pt x="57" y="187"/>
                    </a:lnTo>
                    <a:lnTo>
                      <a:pt x="62" y="189"/>
                    </a:lnTo>
                    <a:lnTo>
                      <a:pt x="64" y="191"/>
                    </a:lnTo>
                    <a:lnTo>
                      <a:pt x="64" y="194"/>
                    </a:lnTo>
                    <a:lnTo>
                      <a:pt x="68" y="194"/>
                    </a:lnTo>
                    <a:lnTo>
                      <a:pt x="66" y="196"/>
                    </a:lnTo>
                    <a:lnTo>
                      <a:pt x="66" y="198"/>
                    </a:lnTo>
                    <a:lnTo>
                      <a:pt x="66" y="205"/>
                    </a:lnTo>
                    <a:lnTo>
                      <a:pt x="62" y="205"/>
                    </a:lnTo>
                    <a:lnTo>
                      <a:pt x="62" y="200"/>
                    </a:lnTo>
                    <a:lnTo>
                      <a:pt x="52" y="198"/>
                    </a:lnTo>
                    <a:lnTo>
                      <a:pt x="50" y="200"/>
                    </a:lnTo>
                    <a:lnTo>
                      <a:pt x="52" y="201"/>
                    </a:lnTo>
                    <a:lnTo>
                      <a:pt x="57" y="201"/>
                    </a:lnTo>
                    <a:lnTo>
                      <a:pt x="61" y="209"/>
                    </a:lnTo>
                    <a:lnTo>
                      <a:pt x="61" y="212"/>
                    </a:lnTo>
                    <a:lnTo>
                      <a:pt x="61" y="214"/>
                    </a:lnTo>
                    <a:lnTo>
                      <a:pt x="59" y="214"/>
                    </a:lnTo>
                    <a:lnTo>
                      <a:pt x="59" y="216"/>
                    </a:lnTo>
                    <a:lnTo>
                      <a:pt x="55" y="214"/>
                    </a:lnTo>
                    <a:lnTo>
                      <a:pt x="53" y="210"/>
                    </a:lnTo>
                    <a:lnTo>
                      <a:pt x="50" y="209"/>
                    </a:lnTo>
                    <a:lnTo>
                      <a:pt x="53" y="218"/>
                    </a:lnTo>
                    <a:lnTo>
                      <a:pt x="55" y="219"/>
                    </a:lnTo>
                    <a:lnTo>
                      <a:pt x="55" y="221"/>
                    </a:lnTo>
                    <a:lnTo>
                      <a:pt x="53" y="225"/>
                    </a:lnTo>
                    <a:lnTo>
                      <a:pt x="52" y="228"/>
                    </a:lnTo>
                    <a:lnTo>
                      <a:pt x="50" y="228"/>
                    </a:lnTo>
                    <a:lnTo>
                      <a:pt x="48" y="232"/>
                    </a:lnTo>
                    <a:lnTo>
                      <a:pt x="46" y="232"/>
                    </a:lnTo>
                    <a:lnTo>
                      <a:pt x="45" y="230"/>
                    </a:lnTo>
                    <a:lnTo>
                      <a:pt x="39" y="230"/>
                    </a:lnTo>
                    <a:lnTo>
                      <a:pt x="34" y="226"/>
                    </a:lnTo>
                    <a:lnTo>
                      <a:pt x="28" y="226"/>
                    </a:lnTo>
                    <a:lnTo>
                      <a:pt x="23" y="223"/>
                    </a:lnTo>
                    <a:lnTo>
                      <a:pt x="18" y="223"/>
                    </a:lnTo>
                    <a:lnTo>
                      <a:pt x="11" y="226"/>
                    </a:lnTo>
                    <a:lnTo>
                      <a:pt x="7" y="226"/>
                    </a:lnTo>
                    <a:lnTo>
                      <a:pt x="11" y="225"/>
                    </a:lnTo>
                    <a:lnTo>
                      <a:pt x="11" y="221"/>
                    </a:lnTo>
                    <a:lnTo>
                      <a:pt x="9" y="221"/>
                    </a:lnTo>
                    <a:lnTo>
                      <a:pt x="11" y="218"/>
                    </a:lnTo>
                    <a:lnTo>
                      <a:pt x="11" y="216"/>
                    </a:lnTo>
                    <a:lnTo>
                      <a:pt x="16" y="210"/>
                    </a:lnTo>
                    <a:lnTo>
                      <a:pt x="18" y="212"/>
                    </a:lnTo>
                    <a:lnTo>
                      <a:pt x="23" y="209"/>
                    </a:lnTo>
                    <a:lnTo>
                      <a:pt x="23" y="207"/>
                    </a:lnTo>
                    <a:lnTo>
                      <a:pt x="20" y="205"/>
                    </a:lnTo>
                    <a:lnTo>
                      <a:pt x="18" y="207"/>
                    </a:lnTo>
                    <a:lnTo>
                      <a:pt x="16" y="209"/>
                    </a:lnTo>
                    <a:lnTo>
                      <a:pt x="12" y="212"/>
                    </a:lnTo>
                    <a:lnTo>
                      <a:pt x="5" y="212"/>
                    </a:lnTo>
                    <a:lnTo>
                      <a:pt x="5" y="209"/>
                    </a:lnTo>
                    <a:lnTo>
                      <a:pt x="2" y="207"/>
                    </a:lnTo>
                    <a:lnTo>
                      <a:pt x="0" y="20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3" name="Freeform 2040">
                <a:extLst>
                  <a:ext uri="{FF2B5EF4-FFF2-40B4-BE49-F238E27FC236}">
                    <a16:creationId xmlns:a16="http://schemas.microsoft.com/office/drawing/2014/main" id="{B25B9D81-1374-4649-8E16-57DECC7F998D}"/>
                  </a:ext>
                </a:extLst>
              </p:cNvPr>
              <p:cNvSpPr>
                <a:spLocks/>
              </p:cNvSpPr>
              <p:nvPr/>
            </p:nvSpPr>
            <p:spPr bwMode="auto">
              <a:xfrm>
                <a:off x="3533" y="1063"/>
                <a:ext cx="15" cy="23"/>
              </a:xfrm>
              <a:custGeom>
                <a:avLst/>
                <a:gdLst>
                  <a:gd name="T0" fmla="*/ 0 w 15"/>
                  <a:gd name="T1" fmla="*/ 2 h 23"/>
                  <a:gd name="T2" fmla="*/ 0 w 15"/>
                  <a:gd name="T3" fmla="*/ 2 h 23"/>
                  <a:gd name="T4" fmla="*/ 4 w 15"/>
                  <a:gd name="T5" fmla="*/ 0 h 23"/>
                  <a:gd name="T6" fmla="*/ 8 w 15"/>
                  <a:gd name="T7" fmla="*/ 0 h 23"/>
                  <a:gd name="T8" fmla="*/ 9 w 15"/>
                  <a:gd name="T9" fmla="*/ 3 h 23"/>
                  <a:gd name="T10" fmla="*/ 11 w 15"/>
                  <a:gd name="T11" fmla="*/ 2 h 23"/>
                  <a:gd name="T12" fmla="*/ 15 w 15"/>
                  <a:gd name="T13" fmla="*/ 7 h 23"/>
                  <a:gd name="T14" fmla="*/ 15 w 15"/>
                  <a:gd name="T15" fmla="*/ 14 h 23"/>
                  <a:gd name="T16" fmla="*/ 13 w 15"/>
                  <a:gd name="T17" fmla="*/ 16 h 23"/>
                  <a:gd name="T18" fmla="*/ 15 w 15"/>
                  <a:gd name="T19" fmla="*/ 21 h 23"/>
                  <a:gd name="T20" fmla="*/ 13 w 15"/>
                  <a:gd name="T21" fmla="*/ 23 h 23"/>
                  <a:gd name="T22" fmla="*/ 8 w 15"/>
                  <a:gd name="T23" fmla="*/ 7 h 23"/>
                  <a:gd name="T24" fmla="*/ 0 w 15"/>
                  <a:gd name="T25" fmla="*/ 3 h 23"/>
                  <a:gd name="T26" fmla="*/ 0 w 15"/>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3">
                    <a:moveTo>
                      <a:pt x="0" y="2"/>
                    </a:moveTo>
                    <a:lnTo>
                      <a:pt x="0" y="2"/>
                    </a:lnTo>
                    <a:lnTo>
                      <a:pt x="4" y="0"/>
                    </a:lnTo>
                    <a:lnTo>
                      <a:pt x="8" y="0"/>
                    </a:lnTo>
                    <a:lnTo>
                      <a:pt x="9" y="3"/>
                    </a:lnTo>
                    <a:lnTo>
                      <a:pt x="11" y="2"/>
                    </a:lnTo>
                    <a:lnTo>
                      <a:pt x="15" y="7"/>
                    </a:lnTo>
                    <a:lnTo>
                      <a:pt x="15" y="14"/>
                    </a:lnTo>
                    <a:lnTo>
                      <a:pt x="13" y="16"/>
                    </a:lnTo>
                    <a:lnTo>
                      <a:pt x="15" y="21"/>
                    </a:lnTo>
                    <a:lnTo>
                      <a:pt x="13" y="23"/>
                    </a:lnTo>
                    <a:lnTo>
                      <a:pt x="8" y="7"/>
                    </a:lnTo>
                    <a:lnTo>
                      <a:pt x="0" y="3"/>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4" name="Freeform 2041">
                <a:extLst>
                  <a:ext uri="{FF2B5EF4-FFF2-40B4-BE49-F238E27FC236}">
                    <a16:creationId xmlns:a16="http://schemas.microsoft.com/office/drawing/2014/main" id="{B21B3553-9690-5D40-A5D7-3D0A1D0556D2}"/>
                  </a:ext>
                </a:extLst>
              </p:cNvPr>
              <p:cNvSpPr>
                <a:spLocks/>
              </p:cNvSpPr>
              <p:nvPr/>
            </p:nvSpPr>
            <p:spPr bwMode="auto">
              <a:xfrm>
                <a:off x="3533" y="1063"/>
                <a:ext cx="15" cy="23"/>
              </a:xfrm>
              <a:custGeom>
                <a:avLst/>
                <a:gdLst>
                  <a:gd name="T0" fmla="*/ 0 w 15"/>
                  <a:gd name="T1" fmla="*/ 2 h 23"/>
                  <a:gd name="T2" fmla="*/ 0 w 15"/>
                  <a:gd name="T3" fmla="*/ 2 h 23"/>
                  <a:gd name="T4" fmla="*/ 4 w 15"/>
                  <a:gd name="T5" fmla="*/ 0 h 23"/>
                  <a:gd name="T6" fmla="*/ 8 w 15"/>
                  <a:gd name="T7" fmla="*/ 0 h 23"/>
                  <a:gd name="T8" fmla="*/ 9 w 15"/>
                  <a:gd name="T9" fmla="*/ 3 h 23"/>
                  <a:gd name="T10" fmla="*/ 11 w 15"/>
                  <a:gd name="T11" fmla="*/ 2 h 23"/>
                  <a:gd name="T12" fmla="*/ 15 w 15"/>
                  <a:gd name="T13" fmla="*/ 7 h 23"/>
                  <a:gd name="T14" fmla="*/ 15 w 15"/>
                  <a:gd name="T15" fmla="*/ 14 h 23"/>
                  <a:gd name="T16" fmla="*/ 13 w 15"/>
                  <a:gd name="T17" fmla="*/ 16 h 23"/>
                  <a:gd name="T18" fmla="*/ 15 w 15"/>
                  <a:gd name="T19" fmla="*/ 21 h 23"/>
                  <a:gd name="T20" fmla="*/ 13 w 15"/>
                  <a:gd name="T21" fmla="*/ 23 h 23"/>
                  <a:gd name="T22" fmla="*/ 8 w 15"/>
                  <a:gd name="T23" fmla="*/ 7 h 23"/>
                  <a:gd name="T24" fmla="*/ 0 w 15"/>
                  <a:gd name="T25" fmla="*/ 3 h 23"/>
                  <a:gd name="T26" fmla="*/ 0 w 15"/>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3">
                    <a:moveTo>
                      <a:pt x="0" y="2"/>
                    </a:moveTo>
                    <a:lnTo>
                      <a:pt x="0" y="2"/>
                    </a:lnTo>
                    <a:lnTo>
                      <a:pt x="4" y="0"/>
                    </a:lnTo>
                    <a:lnTo>
                      <a:pt x="8" y="0"/>
                    </a:lnTo>
                    <a:lnTo>
                      <a:pt x="9" y="3"/>
                    </a:lnTo>
                    <a:lnTo>
                      <a:pt x="11" y="2"/>
                    </a:lnTo>
                    <a:lnTo>
                      <a:pt x="15" y="7"/>
                    </a:lnTo>
                    <a:lnTo>
                      <a:pt x="15" y="14"/>
                    </a:lnTo>
                    <a:lnTo>
                      <a:pt x="13" y="16"/>
                    </a:lnTo>
                    <a:lnTo>
                      <a:pt x="15" y="21"/>
                    </a:lnTo>
                    <a:lnTo>
                      <a:pt x="13" y="23"/>
                    </a:lnTo>
                    <a:lnTo>
                      <a:pt x="8" y="7"/>
                    </a:lnTo>
                    <a:lnTo>
                      <a:pt x="0" y="3"/>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5" name="Freeform 2042">
                <a:extLst>
                  <a:ext uri="{FF2B5EF4-FFF2-40B4-BE49-F238E27FC236}">
                    <a16:creationId xmlns:a16="http://schemas.microsoft.com/office/drawing/2014/main" id="{41F69650-372A-B347-9AC6-6170178E73E5}"/>
                  </a:ext>
                </a:extLst>
              </p:cNvPr>
              <p:cNvSpPr>
                <a:spLocks/>
              </p:cNvSpPr>
              <p:nvPr/>
            </p:nvSpPr>
            <p:spPr bwMode="auto">
              <a:xfrm>
                <a:off x="4401" y="640"/>
                <a:ext cx="20" cy="10"/>
              </a:xfrm>
              <a:custGeom>
                <a:avLst/>
                <a:gdLst>
                  <a:gd name="T0" fmla="*/ 7 w 20"/>
                  <a:gd name="T1" fmla="*/ 0 h 10"/>
                  <a:gd name="T2" fmla="*/ 11 w 20"/>
                  <a:gd name="T3" fmla="*/ 3 h 10"/>
                  <a:gd name="T4" fmla="*/ 15 w 20"/>
                  <a:gd name="T5" fmla="*/ 0 h 10"/>
                  <a:gd name="T6" fmla="*/ 16 w 20"/>
                  <a:gd name="T7" fmla="*/ 0 h 10"/>
                  <a:gd name="T8" fmla="*/ 18 w 20"/>
                  <a:gd name="T9" fmla="*/ 1 h 10"/>
                  <a:gd name="T10" fmla="*/ 20 w 20"/>
                  <a:gd name="T11" fmla="*/ 1 h 10"/>
                  <a:gd name="T12" fmla="*/ 20 w 20"/>
                  <a:gd name="T13" fmla="*/ 5 h 10"/>
                  <a:gd name="T14" fmla="*/ 18 w 20"/>
                  <a:gd name="T15" fmla="*/ 9 h 10"/>
                  <a:gd name="T16" fmla="*/ 16 w 20"/>
                  <a:gd name="T17" fmla="*/ 10 h 10"/>
                  <a:gd name="T18" fmla="*/ 15 w 20"/>
                  <a:gd name="T19" fmla="*/ 9 h 10"/>
                  <a:gd name="T20" fmla="*/ 0 w 20"/>
                  <a:gd name="T21" fmla="*/ 5 h 10"/>
                  <a:gd name="T22" fmla="*/ 0 w 20"/>
                  <a:gd name="T23" fmla="*/ 3 h 10"/>
                  <a:gd name="T24" fmla="*/ 4 w 20"/>
                  <a:gd name="T25" fmla="*/ 3 h 10"/>
                  <a:gd name="T26" fmla="*/ 4 w 20"/>
                  <a:gd name="T27" fmla="*/ 1 h 10"/>
                  <a:gd name="T28" fmla="*/ 7 w 20"/>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0">
                    <a:moveTo>
                      <a:pt x="7" y="0"/>
                    </a:moveTo>
                    <a:lnTo>
                      <a:pt x="11" y="3"/>
                    </a:lnTo>
                    <a:lnTo>
                      <a:pt x="15" y="0"/>
                    </a:lnTo>
                    <a:lnTo>
                      <a:pt x="16" y="0"/>
                    </a:lnTo>
                    <a:lnTo>
                      <a:pt x="18" y="1"/>
                    </a:lnTo>
                    <a:lnTo>
                      <a:pt x="20" y="1"/>
                    </a:lnTo>
                    <a:lnTo>
                      <a:pt x="20" y="5"/>
                    </a:lnTo>
                    <a:lnTo>
                      <a:pt x="18" y="9"/>
                    </a:lnTo>
                    <a:lnTo>
                      <a:pt x="16" y="10"/>
                    </a:lnTo>
                    <a:lnTo>
                      <a:pt x="15" y="9"/>
                    </a:lnTo>
                    <a:lnTo>
                      <a:pt x="0" y="5"/>
                    </a:lnTo>
                    <a:lnTo>
                      <a:pt x="0" y="3"/>
                    </a:lnTo>
                    <a:lnTo>
                      <a:pt x="4" y="3"/>
                    </a:lnTo>
                    <a:lnTo>
                      <a:pt x="4" y="1"/>
                    </a:lnTo>
                    <a:lnTo>
                      <a:pt x="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6" name="Freeform 2043">
                <a:extLst>
                  <a:ext uri="{FF2B5EF4-FFF2-40B4-BE49-F238E27FC236}">
                    <a16:creationId xmlns:a16="http://schemas.microsoft.com/office/drawing/2014/main" id="{0537D7A1-8D71-6249-942E-1EAC41B944C9}"/>
                  </a:ext>
                </a:extLst>
              </p:cNvPr>
              <p:cNvSpPr>
                <a:spLocks/>
              </p:cNvSpPr>
              <p:nvPr/>
            </p:nvSpPr>
            <p:spPr bwMode="auto">
              <a:xfrm>
                <a:off x="4401" y="640"/>
                <a:ext cx="20" cy="10"/>
              </a:xfrm>
              <a:custGeom>
                <a:avLst/>
                <a:gdLst>
                  <a:gd name="T0" fmla="*/ 7 w 20"/>
                  <a:gd name="T1" fmla="*/ 0 h 10"/>
                  <a:gd name="T2" fmla="*/ 11 w 20"/>
                  <a:gd name="T3" fmla="*/ 3 h 10"/>
                  <a:gd name="T4" fmla="*/ 15 w 20"/>
                  <a:gd name="T5" fmla="*/ 0 h 10"/>
                  <a:gd name="T6" fmla="*/ 16 w 20"/>
                  <a:gd name="T7" fmla="*/ 0 h 10"/>
                  <a:gd name="T8" fmla="*/ 18 w 20"/>
                  <a:gd name="T9" fmla="*/ 1 h 10"/>
                  <a:gd name="T10" fmla="*/ 20 w 20"/>
                  <a:gd name="T11" fmla="*/ 1 h 10"/>
                  <a:gd name="T12" fmla="*/ 20 w 20"/>
                  <a:gd name="T13" fmla="*/ 5 h 10"/>
                  <a:gd name="T14" fmla="*/ 18 w 20"/>
                  <a:gd name="T15" fmla="*/ 9 h 10"/>
                  <a:gd name="T16" fmla="*/ 16 w 20"/>
                  <a:gd name="T17" fmla="*/ 10 h 10"/>
                  <a:gd name="T18" fmla="*/ 15 w 20"/>
                  <a:gd name="T19" fmla="*/ 9 h 10"/>
                  <a:gd name="T20" fmla="*/ 0 w 20"/>
                  <a:gd name="T21" fmla="*/ 5 h 10"/>
                  <a:gd name="T22" fmla="*/ 0 w 20"/>
                  <a:gd name="T23" fmla="*/ 3 h 10"/>
                  <a:gd name="T24" fmla="*/ 4 w 20"/>
                  <a:gd name="T25" fmla="*/ 3 h 10"/>
                  <a:gd name="T26" fmla="*/ 4 w 20"/>
                  <a:gd name="T27" fmla="*/ 1 h 10"/>
                  <a:gd name="T28" fmla="*/ 7 w 20"/>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0">
                    <a:moveTo>
                      <a:pt x="7" y="0"/>
                    </a:moveTo>
                    <a:lnTo>
                      <a:pt x="11" y="3"/>
                    </a:lnTo>
                    <a:lnTo>
                      <a:pt x="15" y="0"/>
                    </a:lnTo>
                    <a:lnTo>
                      <a:pt x="16" y="0"/>
                    </a:lnTo>
                    <a:lnTo>
                      <a:pt x="18" y="1"/>
                    </a:lnTo>
                    <a:lnTo>
                      <a:pt x="20" y="1"/>
                    </a:lnTo>
                    <a:lnTo>
                      <a:pt x="20" y="5"/>
                    </a:lnTo>
                    <a:lnTo>
                      <a:pt x="18" y="9"/>
                    </a:lnTo>
                    <a:lnTo>
                      <a:pt x="16" y="10"/>
                    </a:lnTo>
                    <a:lnTo>
                      <a:pt x="15" y="9"/>
                    </a:lnTo>
                    <a:lnTo>
                      <a:pt x="0" y="5"/>
                    </a:lnTo>
                    <a:lnTo>
                      <a:pt x="0" y="3"/>
                    </a:lnTo>
                    <a:lnTo>
                      <a:pt x="4" y="3"/>
                    </a:lnTo>
                    <a:lnTo>
                      <a:pt x="4" y="1"/>
                    </a:lnTo>
                    <a:lnTo>
                      <a:pt x="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7" name="Freeform 2044">
                <a:extLst>
                  <a:ext uri="{FF2B5EF4-FFF2-40B4-BE49-F238E27FC236}">
                    <a16:creationId xmlns:a16="http://schemas.microsoft.com/office/drawing/2014/main" id="{45DF41E6-E532-734A-844F-5A601F7BF082}"/>
                  </a:ext>
                </a:extLst>
              </p:cNvPr>
              <p:cNvSpPr>
                <a:spLocks/>
              </p:cNvSpPr>
              <p:nvPr/>
            </p:nvSpPr>
            <p:spPr bwMode="auto">
              <a:xfrm>
                <a:off x="4123" y="706"/>
                <a:ext cx="7" cy="12"/>
              </a:xfrm>
              <a:custGeom>
                <a:avLst/>
                <a:gdLst>
                  <a:gd name="T0" fmla="*/ 5 w 7"/>
                  <a:gd name="T1" fmla="*/ 0 h 12"/>
                  <a:gd name="T2" fmla="*/ 5 w 7"/>
                  <a:gd name="T3" fmla="*/ 0 h 12"/>
                  <a:gd name="T4" fmla="*/ 5 w 7"/>
                  <a:gd name="T5" fmla="*/ 3 h 12"/>
                  <a:gd name="T6" fmla="*/ 5 w 7"/>
                  <a:gd name="T7" fmla="*/ 3 h 12"/>
                  <a:gd name="T8" fmla="*/ 5 w 7"/>
                  <a:gd name="T9" fmla="*/ 7 h 12"/>
                  <a:gd name="T10" fmla="*/ 7 w 7"/>
                  <a:gd name="T11" fmla="*/ 7 h 12"/>
                  <a:gd name="T12" fmla="*/ 7 w 7"/>
                  <a:gd name="T13" fmla="*/ 10 h 12"/>
                  <a:gd name="T14" fmla="*/ 5 w 7"/>
                  <a:gd name="T15" fmla="*/ 12 h 12"/>
                  <a:gd name="T16" fmla="*/ 3 w 7"/>
                  <a:gd name="T17" fmla="*/ 10 h 12"/>
                  <a:gd name="T18" fmla="*/ 1 w 7"/>
                  <a:gd name="T19" fmla="*/ 12 h 12"/>
                  <a:gd name="T20" fmla="*/ 0 w 7"/>
                  <a:gd name="T21" fmla="*/ 12 h 12"/>
                  <a:gd name="T22" fmla="*/ 0 w 7"/>
                  <a:gd name="T23" fmla="*/ 7 h 12"/>
                  <a:gd name="T24" fmla="*/ 0 w 7"/>
                  <a:gd name="T25" fmla="*/ 3 h 12"/>
                  <a:gd name="T26" fmla="*/ 1 w 7"/>
                  <a:gd name="T27" fmla="*/ 1 h 12"/>
                  <a:gd name="T28" fmla="*/ 5 w 7"/>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2">
                    <a:moveTo>
                      <a:pt x="5" y="0"/>
                    </a:moveTo>
                    <a:lnTo>
                      <a:pt x="5" y="0"/>
                    </a:lnTo>
                    <a:lnTo>
                      <a:pt x="5" y="3"/>
                    </a:lnTo>
                    <a:lnTo>
                      <a:pt x="5" y="3"/>
                    </a:lnTo>
                    <a:lnTo>
                      <a:pt x="5" y="7"/>
                    </a:lnTo>
                    <a:lnTo>
                      <a:pt x="7" y="7"/>
                    </a:lnTo>
                    <a:lnTo>
                      <a:pt x="7" y="10"/>
                    </a:lnTo>
                    <a:lnTo>
                      <a:pt x="5" y="12"/>
                    </a:lnTo>
                    <a:lnTo>
                      <a:pt x="3" y="10"/>
                    </a:lnTo>
                    <a:lnTo>
                      <a:pt x="1" y="12"/>
                    </a:lnTo>
                    <a:lnTo>
                      <a:pt x="0" y="12"/>
                    </a:lnTo>
                    <a:lnTo>
                      <a:pt x="0" y="7"/>
                    </a:lnTo>
                    <a:lnTo>
                      <a:pt x="0" y="3"/>
                    </a:lnTo>
                    <a:lnTo>
                      <a:pt x="1" y="1"/>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8" name="Freeform 2045">
                <a:extLst>
                  <a:ext uri="{FF2B5EF4-FFF2-40B4-BE49-F238E27FC236}">
                    <a16:creationId xmlns:a16="http://schemas.microsoft.com/office/drawing/2014/main" id="{5F44B37C-719A-F142-A6A4-3B742075992D}"/>
                  </a:ext>
                </a:extLst>
              </p:cNvPr>
              <p:cNvSpPr>
                <a:spLocks/>
              </p:cNvSpPr>
              <p:nvPr/>
            </p:nvSpPr>
            <p:spPr bwMode="auto">
              <a:xfrm>
                <a:off x="4123" y="706"/>
                <a:ext cx="7" cy="12"/>
              </a:xfrm>
              <a:custGeom>
                <a:avLst/>
                <a:gdLst>
                  <a:gd name="T0" fmla="*/ 5 w 7"/>
                  <a:gd name="T1" fmla="*/ 0 h 12"/>
                  <a:gd name="T2" fmla="*/ 5 w 7"/>
                  <a:gd name="T3" fmla="*/ 0 h 12"/>
                  <a:gd name="T4" fmla="*/ 5 w 7"/>
                  <a:gd name="T5" fmla="*/ 3 h 12"/>
                  <a:gd name="T6" fmla="*/ 5 w 7"/>
                  <a:gd name="T7" fmla="*/ 3 h 12"/>
                  <a:gd name="T8" fmla="*/ 5 w 7"/>
                  <a:gd name="T9" fmla="*/ 7 h 12"/>
                  <a:gd name="T10" fmla="*/ 7 w 7"/>
                  <a:gd name="T11" fmla="*/ 7 h 12"/>
                  <a:gd name="T12" fmla="*/ 7 w 7"/>
                  <a:gd name="T13" fmla="*/ 10 h 12"/>
                  <a:gd name="T14" fmla="*/ 5 w 7"/>
                  <a:gd name="T15" fmla="*/ 12 h 12"/>
                  <a:gd name="T16" fmla="*/ 3 w 7"/>
                  <a:gd name="T17" fmla="*/ 10 h 12"/>
                  <a:gd name="T18" fmla="*/ 1 w 7"/>
                  <a:gd name="T19" fmla="*/ 12 h 12"/>
                  <a:gd name="T20" fmla="*/ 0 w 7"/>
                  <a:gd name="T21" fmla="*/ 12 h 12"/>
                  <a:gd name="T22" fmla="*/ 0 w 7"/>
                  <a:gd name="T23" fmla="*/ 7 h 12"/>
                  <a:gd name="T24" fmla="*/ 0 w 7"/>
                  <a:gd name="T25" fmla="*/ 3 h 12"/>
                  <a:gd name="T26" fmla="*/ 1 w 7"/>
                  <a:gd name="T27" fmla="*/ 1 h 12"/>
                  <a:gd name="T28" fmla="*/ 5 w 7"/>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2">
                    <a:moveTo>
                      <a:pt x="5" y="0"/>
                    </a:moveTo>
                    <a:lnTo>
                      <a:pt x="5" y="0"/>
                    </a:lnTo>
                    <a:lnTo>
                      <a:pt x="5" y="3"/>
                    </a:lnTo>
                    <a:lnTo>
                      <a:pt x="5" y="3"/>
                    </a:lnTo>
                    <a:lnTo>
                      <a:pt x="5" y="7"/>
                    </a:lnTo>
                    <a:lnTo>
                      <a:pt x="7" y="7"/>
                    </a:lnTo>
                    <a:lnTo>
                      <a:pt x="7" y="10"/>
                    </a:lnTo>
                    <a:lnTo>
                      <a:pt x="5" y="12"/>
                    </a:lnTo>
                    <a:lnTo>
                      <a:pt x="3" y="10"/>
                    </a:lnTo>
                    <a:lnTo>
                      <a:pt x="1" y="12"/>
                    </a:lnTo>
                    <a:lnTo>
                      <a:pt x="0" y="12"/>
                    </a:lnTo>
                    <a:lnTo>
                      <a:pt x="0" y="7"/>
                    </a:lnTo>
                    <a:lnTo>
                      <a:pt x="0" y="3"/>
                    </a:lnTo>
                    <a:lnTo>
                      <a:pt x="1" y="1"/>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09" name="Freeform 2046">
                <a:extLst>
                  <a:ext uri="{FF2B5EF4-FFF2-40B4-BE49-F238E27FC236}">
                    <a16:creationId xmlns:a16="http://schemas.microsoft.com/office/drawing/2014/main" id="{BDD397F7-877B-3949-8A38-914D6DD817EB}"/>
                  </a:ext>
                </a:extLst>
              </p:cNvPr>
              <p:cNvSpPr>
                <a:spLocks/>
              </p:cNvSpPr>
              <p:nvPr/>
            </p:nvSpPr>
            <p:spPr bwMode="auto">
              <a:xfrm>
                <a:off x="4221" y="775"/>
                <a:ext cx="20" cy="13"/>
              </a:xfrm>
              <a:custGeom>
                <a:avLst/>
                <a:gdLst>
                  <a:gd name="T0" fmla="*/ 16 w 20"/>
                  <a:gd name="T1" fmla="*/ 2 h 13"/>
                  <a:gd name="T2" fmla="*/ 16 w 20"/>
                  <a:gd name="T3" fmla="*/ 4 h 13"/>
                  <a:gd name="T4" fmla="*/ 16 w 20"/>
                  <a:gd name="T5" fmla="*/ 6 h 13"/>
                  <a:gd name="T6" fmla="*/ 16 w 20"/>
                  <a:gd name="T7" fmla="*/ 9 h 13"/>
                  <a:gd name="T8" fmla="*/ 16 w 20"/>
                  <a:gd name="T9" fmla="*/ 13 h 13"/>
                  <a:gd name="T10" fmla="*/ 7 w 20"/>
                  <a:gd name="T11" fmla="*/ 11 h 13"/>
                  <a:gd name="T12" fmla="*/ 0 w 20"/>
                  <a:gd name="T13" fmla="*/ 7 h 13"/>
                  <a:gd name="T14" fmla="*/ 0 w 20"/>
                  <a:gd name="T15" fmla="*/ 4 h 13"/>
                  <a:gd name="T16" fmla="*/ 0 w 20"/>
                  <a:gd name="T17" fmla="*/ 4 h 13"/>
                  <a:gd name="T18" fmla="*/ 2 w 20"/>
                  <a:gd name="T19" fmla="*/ 4 h 13"/>
                  <a:gd name="T20" fmla="*/ 2 w 20"/>
                  <a:gd name="T21" fmla="*/ 6 h 13"/>
                  <a:gd name="T22" fmla="*/ 3 w 20"/>
                  <a:gd name="T23" fmla="*/ 4 h 13"/>
                  <a:gd name="T24" fmla="*/ 5 w 20"/>
                  <a:gd name="T25" fmla="*/ 4 h 13"/>
                  <a:gd name="T26" fmla="*/ 7 w 20"/>
                  <a:gd name="T27" fmla="*/ 0 h 13"/>
                  <a:gd name="T28" fmla="*/ 12 w 20"/>
                  <a:gd name="T29" fmla="*/ 6 h 13"/>
                  <a:gd name="T30" fmla="*/ 16 w 20"/>
                  <a:gd name="T31" fmla="*/ 2 h 13"/>
                  <a:gd name="T32" fmla="*/ 18 w 20"/>
                  <a:gd name="T33" fmla="*/ 2 h 13"/>
                  <a:gd name="T34" fmla="*/ 20 w 20"/>
                  <a:gd name="T35" fmla="*/ 4 h 13"/>
                  <a:gd name="T36" fmla="*/ 20 w 20"/>
                  <a:gd name="T37" fmla="*/ 6 h 13"/>
                  <a:gd name="T38" fmla="*/ 20 w 20"/>
                  <a:gd name="T39" fmla="*/ 11 h 13"/>
                  <a:gd name="T40" fmla="*/ 20 w 20"/>
                  <a:gd name="T41" fmla="*/ 6 h 13"/>
                  <a:gd name="T42" fmla="*/ 16 w 20"/>
                  <a:gd name="T4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3">
                    <a:moveTo>
                      <a:pt x="16" y="2"/>
                    </a:moveTo>
                    <a:lnTo>
                      <a:pt x="16" y="4"/>
                    </a:lnTo>
                    <a:lnTo>
                      <a:pt x="16" y="6"/>
                    </a:lnTo>
                    <a:lnTo>
                      <a:pt x="16" y="9"/>
                    </a:lnTo>
                    <a:lnTo>
                      <a:pt x="16" y="13"/>
                    </a:lnTo>
                    <a:lnTo>
                      <a:pt x="7" y="11"/>
                    </a:lnTo>
                    <a:lnTo>
                      <a:pt x="0" y="7"/>
                    </a:lnTo>
                    <a:lnTo>
                      <a:pt x="0" y="4"/>
                    </a:lnTo>
                    <a:lnTo>
                      <a:pt x="0" y="4"/>
                    </a:lnTo>
                    <a:lnTo>
                      <a:pt x="2" y="4"/>
                    </a:lnTo>
                    <a:lnTo>
                      <a:pt x="2" y="6"/>
                    </a:lnTo>
                    <a:lnTo>
                      <a:pt x="3" y="4"/>
                    </a:lnTo>
                    <a:lnTo>
                      <a:pt x="5" y="4"/>
                    </a:lnTo>
                    <a:lnTo>
                      <a:pt x="7" y="0"/>
                    </a:lnTo>
                    <a:lnTo>
                      <a:pt x="12" y="6"/>
                    </a:lnTo>
                    <a:lnTo>
                      <a:pt x="16" y="2"/>
                    </a:lnTo>
                    <a:lnTo>
                      <a:pt x="18" y="2"/>
                    </a:lnTo>
                    <a:lnTo>
                      <a:pt x="20" y="4"/>
                    </a:lnTo>
                    <a:lnTo>
                      <a:pt x="20" y="6"/>
                    </a:lnTo>
                    <a:lnTo>
                      <a:pt x="20" y="11"/>
                    </a:lnTo>
                    <a:lnTo>
                      <a:pt x="20" y="6"/>
                    </a:lnTo>
                    <a:lnTo>
                      <a:pt x="16"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0" name="Freeform 2047">
                <a:extLst>
                  <a:ext uri="{FF2B5EF4-FFF2-40B4-BE49-F238E27FC236}">
                    <a16:creationId xmlns:a16="http://schemas.microsoft.com/office/drawing/2014/main" id="{3FBFD4CE-44FA-CE4C-B00A-AD406A48F253}"/>
                  </a:ext>
                </a:extLst>
              </p:cNvPr>
              <p:cNvSpPr>
                <a:spLocks/>
              </p:cNvSpPr>
              <p:nvPr/>
            </p:nvSpPr>
            <p:spPr bwMode="auto">
              <a:xfrm>
                <a:off x="4221" y="775"/>
                <a:ext cx="20" cy="13"/>
              </a:xfrm>
              <a:custGeom>
                <a:avLst/>
                <a:gdLst>
                  <a:gd name="T0" fmla="*/ 16 w 20"/>
                  <a:gd name="T1" fmla="*/ 2 h 13"/>
                  <a:gd name="T2" fmla="*/ 16 w 20"/>
                  <a:gd name="T3" fmla="*/ 4 h 13"/>
                  <a:gd name="T4" fmla="*/ 16 w 20"/>
                  <a:gd name="T5" fmla="*/ 6 h 13"/>
                  <a:gd name="T6" fmla="*/ 16 w 20"/>
                  <a:gd name="T7" fmla="*/ 9 h 13"/>
                  <a:gd name="T8" fmla="*/ 16 w 20"/>
                  <a:gd name="T9" fmla="*/ 13 h 13"/>
                  <a:gd name="T10" fmla="*/ 7 w 20"/>
                  <a:gd name="T11" fmla="*/ 11 h 13"/>
                  <a:gd name="T12" fmla="*/ 0 w 20"/>
                  <a:gd name="T13" fmla="*/ 7 h 13"/>
                  <a:gd name="T14" fmla="*/ 0 w 20"/>
                  <a:gd name="T15" fmla="*/ 4 h 13"/>
                  <a:gd name="T16" fmla="*/ 0 w 20"/>
                  <a:gd name="T17" fmla="*/ 4 h 13"/>
                  <a:gd name="T18" fmla="*/ 2 w 20"/>
                  <a:gd name="T19" fmla="*/ 4 h 13"/>
                  <a:gd name="T20" fmla="*/ 2 w 20"/>
                  <a:gd name="T21" fmla="*/ 6 h 13"/>
                  <a:gd name="T22" fmla="*/ 3 w 20"/>
                  <a:gd name="T23" fmla="*/ 4 h 13"/>
                  <a:gd name="T24" fmla="*/ 5 w 20"/>
                  <a:gd name="T25" fmla="*/ 4 h 13"/>
                  <a:gd name="T26" fmla="*/ 7 w 20"/>
                  <a:gd name="T27" fmla="*/ 0 h 13"/>
                  <a:gd name="T28" fmla="*/ 12 w 20"/>
                  <a:gd name="T29" fmla="*/ 6 h 13"/>
                  <a:gd name="T30" fmla="*/ 16 w 20"/>
                  <a:gd name="T31" fmla="*/ 2 h 13"/>
                  <a:gd name="T32" fmla="*/ 18 w 20"/>
                  <a:gd name="T33" fmla="*/ 2 h 13"/>
                  <a:gd name="T34" fmla="*/ 20 w 20"/>
                  <a:gd name="T35" fmla="*/ 4 h 13"/>
                  <a:gd name="T36" fmla="*/ 20 w 20"/>
                  <a:gd name="T37" fmla="*/ 6 h 13"/>
                  <a:gd name="T38" fmla="*/ 20 w 20"/>
                  <a:gd name="T39" fmla="*/ 11 h 13"/>
                  <a:gd name="T40" fmla="*/ 20 w 20"/>
                  <a:gd name="T41" fmla="*/ 6 h 13"/>
                  <a:gd name="T42" fmla="*/ 16 w 20"/>
                  <a:gd name="T4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3">
                    <a:moveTo>
                      <a:pt x="16" y="2"/>
                    </a:moveTo>
                    <a:lnTo>
                      <a:pt x="16" y="4"/>
                    </a:lnTo>
                    <a:lnTo>
                      <a:pt x="16" y="6"/>
                    </a:lnTo>
                    <a:lnTo>
                      <a:pt x="16" y="9"/>
                    </a:lnTo>
                    <a:lnTo>
                      <a:pt x="16" y="13"/>
                    </a:lnTo>
                    <a:lnTo>
                      <a:pt x="7" y="11"/>
                    </a:lnTo>
                    <a:lnTo>
                      <a:pt x="0" y="7"/>
                    </a:lnTo>
                    <a:lnTo>
                      <a:pt x="0" y="4"/>
                    </a:lnTo>
                    <a:lnTo>
                      <a:pt x="0" y="4"/>
                    </a:lnTo>
                    <a:lnTo>
                      <a:pt x="2" y="4"/>
                    </a:lnTo>
                    <a:lnTo>
                      <a:pt x="2" y="6"/>
                    </a:lnTo>
                    <a:lnTo>
                      <a:pt x="3" y="4"/>
                    </a:lnTo>
                    <a:lnTo>
                      <a:pt x="5" y="4"/>
                    </a:lnTo>
                    <a:lnTo>
                      <a:pt x="7" y="0"/>
                    </a:lnTo>
                    <a:lnTo>
                      <a:pt x="12" y="6"/>
                    </a:lnTo>
                    <a:lnTo>
                      <a:pt x="16" y="2"/>
                    </a:lnTo>
                    <a:lnTo>
                      <a:pt x="18" y="2"/>
                    </a:lnTo>
                    <a:lnTo>
                      <a:pt x="20" y="4"/>
                    </a:lnTo>
                    <a:lnTo>
                      <a:pt x="20" y="6"/>
                    </a:lnTo>
                    <a:lnTo>
                      <a:pt x="20" y="11"/>
                    </a:lnTo>
                    <a:lnTo>
                      <a:pt x="20" y="6"/>
                    </a:lnTo>
                    <a:lnTo>
                      <a:pt x="16"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1" name="Freeform 2048">
                <a:extLst>
                  <a:ext uri="{FF2B5EF4-FFF2-40B4-BE49-F238E27FC236}">
                    <a16:creationId xmlns:a16="http://schemas.microsoft.com/office/drawing/2014/main" id="{61393498-9EA0-F24E-BEE1-A07336D2ECF1}"/>
                  </a:ext>
                </a:extLst>
              </p:cNvPr>
              <p:cNvSpPr>
                <a:spLocks/>
              </p:cNvSpPr>
              <p:nvPr/>
            </p:nvSpPr>
            <p:spPr bwMode="auto">
              <a:xfrm>
                <a:off x="4219" y="716"/>
                <a:ext cx="20" cy="22"/>
              </a:xfrm>
              <a:custGeom>
                <a:avLst/>
                <a:gdLst>
                  <a:gd name="T0" fmla="*/ 18 w 20"/>
                  <a:gd name="T1" fmla="*/ 11 h 22"/>
                  <a:gd name="T2" fmla="*/ 18 w 20"/>
                  <a:gd name="T3" fmla="*/ 13 h 22"/>
                  <a:gd name="T4" fmla="*/ 13 w 20"/>
                  <a:gd name="T5" fmla="*/ 18 h 22"/>
                  <a:gd name="T6" fmla="*/ 9 w 20"/>
                  <a:gd name="T7" fmla="*/ 22 h 22"/>
                  <a:gd name="T8" fmla="*/ 7 w 20"/>
                  <a:gd name="T9" fmla="*/ 20 h 22"/>
                  <a:gd name="T10" fmla="*/ 7 w 20"/>
                  <a:gd name="T11" fmla="*/ 18 h 22"/>
                  <a:gd name="T12" fmla="*/ 9 w 20"/>
                  <a:gd name="T13" fmla="*/ 18 h 22"/>
                  <a:gd name="T14" fmla="*/ 11 w 20"/>
                  <a:gd name="T15" fmla="*/ 16 h 22"/>
                  <a:gd name="T16" fmla="*/ 11 w 20"/>
                  <a:gd name="T17" fmla="*/ 15 h 22"/>
                  <a:gd name="T18" fmla="*/ 7 w 20"/>
                  <a:gd name="T19" fmla="*/ 18 h 22"/>
                  <a:gd name="T20" fmla="*/ 0 w 20"/>
                  <a:gd name="T21" fmla="*/ 18 h 22"/>
                  <a:gd name="T22" fmla="*/ 0 w 20"/>
                  <a:gd name="T23" fmla="*/ 16 h 22"/>
                  <a:gd name="T24" fmla="*/ 5 w 20"/>
                  <a:gd name="T25" fmla="*/ 11 h 22"/>
                  <a:gd name="T26" fmla="*/ 7 w 20"/>
                  <a:gd name="T27" fmla="*/ 11 h 22"/>
                  <a:gd name="T28" fmla="*/ 14 w 20"/>
                  <a:gd name="T29" fmla="*/ 6 h 22"/>
                  <a:gd name="T30" fmla="*/ 18 w 20"/>
                  <a:gd name="T31" fmla="*/ 0 h 22"/>
                  <a:gd name="T32" fmla="*/ 20 w 20"/>
                  <a:gd name="T33" fmla="*/ 4 h 22"/>
                  <a:gd name="T34" fmla="*/ 20 w 20"/>
                  <a:gd name="T35" fmla="*/ 11 h 22"/>
                  <a:gd name="T36" fmla="*/ 18 w 20"/>
                  <a:gd name="T37" fmla="*/ 11 h 22"/>
                  <a:gd name="T38" fmla="*/ 18 w 20"/>
                  <a:gd name="T3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2">
                    <a:moveTo>
                      <a:pt x="18" y="11"/>
                    </a:moveTo>
                    <a:lnTo>
                      <a:pt x="18" y="13"/>
                    </a:lnTo>
                    <a:lnTo>
                      <a:pt x="13" y="18"/>
                    </a:lnTo>
                    <a:lnTo>
                      <a:pt x="9" y="22"/>
                    </a:lnTo>
                    <a:lnTo>
                      <a:pt x="7" y="20"/>
                    </a:lnTo>
                    <a:lnTo>
                      <a:pt x="7" y="18"/>
                    </a:lnTo>
                    <a:lnTo>
                      <a:pt x="9" y="18"/>
                    </a:lnTo>
                    <a:lnTo>
                      <a:pt x="11" y="16"/>
                    </a:lnTo>
                    <a:lnTo>
                      <a:pt x="11" y="15"/>
                    </a:lnTo>
                    <a:lnTo>
                      <a:pt x="7" y="18"/>
                    </a:lnTo>
                    <a:lnTo>
                      <a:pt x="0" y="18"/>
                    </a:lnTo>
                    <a:lnTo>
                      <a:pt x="0" y="16"/>
                    </a:lnTo>
                    <a:lnTo>
                      <a:pt x="5" y="11"/>
                    </a:lnTo>
                    <a:lnTo>
                      <a:pt x="7" y="11"/>
                    </a:lnTo>
                    <a:lnTo>
                      <a:pt x="14" y="6"/>
                    </a:lnTo>
                    <a:lnTo>
                      <a:pt x="18" y="0"/>
                    </a:lnTo>
                    <a:lnTo>
                      <a:pt x="20" y="4"/>
                    </a:lnTo>
                    <a:lnTo>
                      <a:pt x="20" y="11"/>
                    </a:lnTo>
                    <a:lnTo>
                      <a:pt x="18" y="11"/>
                    </a:lnTo>
                    <a:lnTo>
                      <a:pt x="18"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2" name="Freeform 2049">
                <a:extLst>
                  <a:ext uri="{FF2B5EF4-FFF2-40B4-BE49-F238E27FC236}">
                    <a16:creationId xmlns:a16="http://schemas.microsoft.com/office/drawing/2014/main" id="{C9782795-39C3-A449-8B3C-14B386E9CD7B}"/>
                  </a:ext>
                </a:extLst>
              </p:cNvPr>
              <p:cNvSpPr>
                <a:spLocks/>
              </p:cNvSpPr>
              <p:nvPr/>
            </p:nvSpPr>
            <p:spPr bwMode="auto">
              <a:xfrm>
                <a:off x="4219" y="716"/>
                <a:ext cx="20" cy="22"/>
              </a:xfrm>
              <a:custGeom>
                <a:avLst/>
                <a:gdLst>
                  <a:gd name="T0" fmla="*/ 18 w 20"/>
                  <a:gd name="T1" fmla="*/ 11 h 22"/>
                  <a:gd name="T2" fmla="*/ 18 w 20"/>
                  <a:gd name="T3" fmla="*/ 13 h 22"/>
                  <a:gd name="T4" fmla="*/ 13 w 20"/>
                  <a:gd name="T5" fmla="*/ 18 h 22"/>
                  <a:gd name="T6" fmla="*/ 9 w 20"/>
                  <a:gd name="T7" fmla="*/ 22 h 22"/>
                  <a:gd name="T8" fmla="*/ 7 w 20"/>
                  <a:gd name="T9" fmla="*/ 20 h 22"/>
                  <a:gd name="T10" fmla="*/ 7 w 20"/>
                  <a:gd name="T11" fmla="*/ 18 h 22"/>
                  <a:gd name="T12" fmla="*/ 9 w 20"/>
                  <a:gd name="T13" fmla="*/ 18 h 22"/>
                  <a:gd name="T14" fmla="*/ 11 w 20"/>
                  <a:gd name="T15" fmla="*/ 16 h 22"/>
                  <a:gd name="T16" fmla="*/ 11 w 20"/>
                  <a:gd name="T17" fmla="*/ 15 h 22"/>
                  <a:gd name="T18" fmla="*/ 7 w 20"/>
                  <a:gd name="T19" fmla="*/ 18 h 22"/>
                  <a:gd name="T20" fmla="*/ 0 w 20"/>
                  <a:gd name="T21" fmla="*/ 18 h 22"/>
                  <a:gd name="T22" fmla="*/ 0 w 20"/>
                  <a:gd name="T23" fmla="*/ 16 h 22"/>
                  <a:gd name="T24" fmla="*/ 5 w 20"/>
                  <a:gd name="T25" fmla="*/ 11 h 22"/>
                  <a:gd name="T26" fmla="*/ 7 w 20"/>
                  <a:gd name="T27" fmla="*/ 11 h 22"/>
                  <a:gd name="T28" fmla="*/ 14 w 20"/>
                  <a:gd name="T29" fmla="*/ 6 h 22"/>
                  <a:gd name="T30" fmla="*/ 18 w 20"/>
                  <a:gd name="T31" fmla="*/ 0 h 22"/>
                  <a:gd name="T32" fmla="*/ 20 w 20"/>
                  <a:gd name="T33" fmla="*/ 4 h 22"/>
                  <a:gd name="T34" fmla="*/ 20 w 20"/>
                  <a:gd name="T35" fmla="*/ 11 h 22"/>
                  <a:gd name="T36" fmla="*/ 18 w 20"/>
                  <a:gd name="T37" fmla="*/ 11 h 22"/>
                  <a:gd name="T38" fmla="*/ 18 w 20"/>
                  <a:gd name="T3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2">
                    <a:moveTo>
                      <a:pt x="18" y="11"/>
                    </a:moveTo>
                    <a:lnTo>
                      <a:pt x="18" y="13"/>
                    </a:lnTo>
                    <a:lnTo>
                      <a:pt x="13" y="18"/>
                    </a:lnTo>
                    <a:lnTo>
                      <a:pt x="9" y="22"/>
                    </a:lnTo>
                    <a:lnTo>
                      <a:pt x="7" y="20"/>
                    </a:lnTo>
                    <a:lnTo>
                      <a:pt x="7" y="18"/>
                    </a:lnTo>
                    <a:lnTo>
                      <a:pt x="9" y="18"/>
                    </a:lnTo>
                    <a:lnTo>
                      <a:pt x="11" y="16"/>
                    </a:lnTo>
                    <a:lnTo>
                      <a:pt x="11" y="15"/>
                    </a:lnTo>
                    <a:lnTo>
                      <a:pt x="7" y="18"/>
                    </a:lnTo>
                    <a:lnTo>
                      <a:pt x="0" y="18"/>
                    </a:lnTo>
                    <a:lnTo>
                      <a:pt x="0" y="16"/>
                    </a:lnTo>
                    <a:lnTo>
                      <a:pt x="5" y="11"/>
                    </a:lnTo>
                    <a:lnTo>
                      <a:pt x="7" y="11"/>
                    </a:lnTo>
                    <a:lnTo>
                      <a:pt x="14" y="6"/>
                    </a:lnTo>
                    <a:lnTo>
                      <a:pt x="18" y="0"/>
                    </a:lnTo>
                    <a:lnTo>
                      <a:pt x="20" y="4"/>
                    </a:lnTo>
                    <a:lnTo>
                      <a:pt x="20" y="11"/>
                    </a:lnTo>
                    <a:lnTo>
                      <a:pt x="18" y="11"/>
                    </a:lnTo>
                    <a:lnTo>
                      <a:pt x="18"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3" name="Freeform 2050">
                <a:extLst>
                  <a:ext uri="{FF2B5EF4-FFF2-40B4-BE49-F238E27FC236}">
                    <a16:creationId xmlns:a16="http://schemas.microsoft.com/office/drawing/2014/main" id="{058DE11E-56E2-5948-A48D-51AC8DF1B2BD}"/>
                  </a:ext>
                </a:extLst>
              </p:cNvPr>
              <p:cNvSpPr>
                <a:spLocks/>
              </p:cNvSpPr>
              <p:nvPr/>
            </p:nvSpPr>
            <p:spPr bwMode="auto">
              <a:xfrm>
                <a:off x="4480" y="888"/>
                <a:ext cx="30" cy="27"/>
              </a:xfrm>
              <a:custGeom>
                <a:avLst/>
                <a:gdLst>
                  <a:gd name="T0" fmla="*/ 25 w 30"/>
                  <a:gd name="T1" fmla="*/ 2 h 27"/>
                  <a:gd name="T2" fmla="*/ 27 w 30"/>
                  <a:gd name="T3" fmla="*/ 5 h 27"/>
                  <a:gd name="T4" fmla="*/ 28 w 30"/>
                  <a:gd name="T5" fmla="*/ 5 h 27"/>
                  <a:gd name="T6" fmla="*/ 30 w 30"/>
                  <a:gd name="T7" fmla="*/ 5 h 27"/>
                  <a:gd name="T8" fmla="*/ 27 w 30"/>
                  <a:gd name="T9" fmla="*/ 19 h 27"/>
                  <a:gd name="T10" fmla="*/ 21 w 30"/>
                  <a:gd name="T11" fmla="*/ 27 h 27"/>
                  <a:gd name="T12" fmla="*/ 14 w 30"/>
                  <a:gd name="T13" fmla="*/ 23 h 27"/>
                  <a:gd name="T14" fmla="*/ 11 w 30"/>
                  <a:gd name="T15" fmla="*/ 23 h 27"/>
                  <a:gd name="T16" fmla="*/ 7 w 30"/>
                  <a:gd name="T17" fmla="*/ 19 h 27"/>
                  <a:gd name="T18" fmla="*/ 2 w 30"/>
                  <a:gd name="T19" fmla="*/ 18 h 27"/>
                  <a:gd name="T20" fmla="*/ 0 w 30"/>
                  <a:gd name="T21" fmla="*/ 14 h 27"/>
                  <a:gd name="T22" fmla="*/ 0 w 30"/>
                  <a:gd name="T23" fmla="*/ 12 h 27"/>
                  <a:gd name="T24" fmla="*/ 2 w 30"/>
                  <a:gd name="T25" fmla="*/ 11 h 27"/>
                  <a:gd name="T26" fmla="*/ 3 w 30"/>
                  <a:gd name="T27" fmla="*/ 12 h 27"/>
                  <a:gd name="T28" fmla="*/ 5 w 30"/>
                  <a:gd name="T29" fmla="*/ 12 h 27"/>
                  <a:gd name="T30" fmla="*/ 7 w 30"/>
                  <a:gd name="T31" fmla="*/ 11 h 27"/>
                  <a:gd name="T32" fmla="*/ 9 w 30"/>
                  <a:gd name="T33" fmla="*/ 7 h 27"/>
                  <a:gd name="T34" fmla="*/ 7 w 30"/>
                  <a:gd name="T35" fmla="*/ 2 h 27"/>
                  <a:gd name="T36" fmla="*/ 9 w 30"/>
                  <a:gd name="T37" fmla="*/ 0 h 27"/>
                  <a:gd name="T38" fmla="*/ 21 w 30"/>
                  <a:gd name="T39" fmla="*/ 2 h 27"/>
                  <a:gd name="T40" fmla="*/ 25 w 30"/>
                  <a:gd name="T4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7">
                    <a:moveTo>
                      <a:pt x="25" y="2"/>
                    </a:moveTo>
                    <a:lnTo>
                      <a:pt x="27" y="5"/>
                    </a:lnTo>
                    <a:lnTo>
                      <a:pt x="28" y="5"/>
                    </a:lnTo>
                    <a:lnTo>
                      <a:pt x="30" y="5"/>
                    </a:lnTo>
                    <a:lnTo>
                      <a:pt x="27" y="19"/>
                    </a:lnTo>
                    <a:lnTo>
                      <a:pt x="21" y="27"/>
                    </a:lnTo>
                    <a:lnTo>
                      <a:pt x="14" y="23"/>
                    </a:lnTo>
                    <a:lnTo>
                      <a:pt x="11" y="23"/>
                    </a:lnTo>
                    <a:lnTo>
                      <a:pt x="7" y="19"/>
                    </a:lnTo>
                    <a:lnTo>
                      <a:pt x="2" y="18"/>
                    </a:lnTo>
                    <a:lnTo>
                      <a:pt x="0" y="14"/>
                    </a:lnTo>
                    <a:lnTo>
                      <a:pt x="0" y="12"/>
                    </a:lnTo>
                    <a:lnTo>
                      <a:pt x="2" y="11"/>
                    </a:lnTo>
                    <a:lnTo>
                      <a:pt x="3" y="12"/>
                    </a:lnTo>
                    <a:lnTo>
                      <a:pt x="5" y="12"/>
                    </a:lnTo>
                    <a:lnTo>
                      <a:pt x="7" y="11"/>
                    </a:lnTo>
                    <a:lnTo>
                      <a:pt x="9" y="7"/>
                    </a:lnTo>
                    <a:lnTo>
                      <a:pt x="7" y="2"/>
                    </a:lnTo>
                    <a:lnTo>
                      <a:pt x="9" y="0"/>
                    </a:lnTo>
                    <a:lnTo>
                      <a:pt x="21" y="2"/>
                    </a:lnTo>
                    <a:lnTo>
                      <a:pt x="2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4" name="Freeform 2051">
                <a:extLst>
                  <a:ext uri="{FF2B5EF4-FFF2-40B4-BE49-F238E27FC236}">
                    <a16:creationId xmlns:a16="http://schemas.microsoft.com/office/drawing/2014/main" id="{06A2E7B9-1E03-434D-8139-456A15209DB6}"/>
                  </a:ext>
                </a:extLst>
              </p:cNvPr>
              <p:cNvSpPr>
                <a:spLocks/>
              </p:cNvSpPr>
              <p:nvPr/>
            </p:nvSpPr>
            <p:spPr bwMode="auto">
              <a:xfrm>
                <a:off x="4480" y="888"/>
                <a:ext cx="30" cy="27"/>
              </a:xfrm>
              <a:custGeom>
                <a:avLst/>
                <a:gdLst>
                  <a:gd name="T0" fmla="*/ 25 w 30"/>
                  <a:gd name="T1" fmla="*/ 2 h 27"/>
                  <a:gd name="T2" fmla="*/ 27 w 30"/>
                  <a:gd name="T3" fmla="*/ 5 h 27"/>
                  <a:gd name="T4" fmla="*/ 28 w 30"/>
                  <a:gd name="T5" fmla="*/ 5 h 27"/>
                  <a:gd name="T6" fmla="*/ 30 w 30"/>
                  <a:gd name="T7" fmla="*/ 5 h 27"/>
                  <a:gd name="T8" fmla="*/ 27 w 30"/>
                  <a:gd name="T9" fmla="*/ 19 h 27"/>
                  <a:gd name="T10" fmla="*/ 21 w 30"/>
                  <a:gd name="T11" fmla="*/ 27 h 27"/>
                  <a:gd name="T12" fmla="*/ 14 w 30"/>
                  <a:gd name="T13" fmla="*/ 23 h 27"/>
                  <a:gd name="T14" fmla="*/ 11 w 30"/>
                  <a:gd name="T15" fmla="*/ 23 h 27"/>
                  <a:gd name="T16" fmla="*/ 7 w 30"/>
                  <a:gd name="T17" fmla="*/ 19 h 27"/>
                  <a:gd name="T18" fmla="*/ 2 w 30"/>
                  <a:gd name="T19" fmla="*/ 18 h 27"/>
                  <a:gd name="T20" fmla="*/ 0 w 30"/>
                  <a:gd name="T21" fmla="*/ 14 h 27"/>
                  <a:gd name="T22" fmla="*/ 0 w 30"/>
                  <a:gd name="T23" fmla="*/ 12 h 27"/>
                  <a:gd name="T24" fmla="*/ 2 w 30"/>
                  <a:gd name="T25" fmla="*/ 11 h 27"/>
                  <a:gd name="T26" fmla="*/ 3 w 30"/>
                  <a:gd name="T27" fmla="*/ 12 h 27"/>
                  <a:gd name="T28" fmla="*/ 5 w 30"/>
                  <a:gd name="T29" fmla="*/ 12 h 27"/>
                  <a:gd name="T30" fmla="*/ 7 w 30"/>
                  <a:gd name="T31" fmla="*/ 11 h 27"/>
                  <a:gd name="T32" fmla="*/ 9 w 30"/>
                  <a:gd name="T33" fmla="*/ 7 h 27"/>
                  <a:gd name="T34" fmla="*/ 7 w 30"/>
                  <a:gd name="T35" fmla="*/ 2 h 27"/>
                  <a:gd name="T36" fmla="*/ 9 w 30"/>
                  <a:gd name="T37" fmla="*/ 0 h 27"/>
                  <a:gd name="T38" fmla="*/ 21 w 30"/>
                  <a:gd name="T39" fmla="*/ 2 h 27"/>
                  <a:gd name="T40" fmla="*/ 25 w 30"/>
                  <a:gd name="T4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7">
                    <a:moveTo>
                      <a:pt x="25" y="2"/>
                    </a:moveTo>
                    <a:lnTo>
                      <a:pt x="27" y="5"/>
                    </a:lnTo>
                    <a:lnTo>
                      <a:pt x="28" y="5"/>
                    </a:lnTo>
                    <a:lnTo>
                      <a:pt x="30" y="5"/>
                    </a:lnTo>
                    <a:lnTo>
                      <a:pt x="27" y="19"/>
                    </a:lnTo>
                    <a:lnTo>
                      <a:pt x="21" y="27"/>
                    </a:lnTo>
                    <a:lnTo>
                      <a:pt x="14" y="23"/>
                    </a:lnTo>
                    <a:lnTo>
                      <a:pt x="11" y="23"/>
                    </a:lnTo>
                    <a:lnTo>
                      <a:pt x="7" y="19"/>
                    </a:lnTo>
                    <a:lnTo>
                      <a:pt x="2" y="18"/>
                    </a:lnTo>
                    <a:lnTo>
                      <a:pt x="0" y="14"/>
                    </a:lnTo>
                    <a:lnTo>
                      <a:pt x="0" y="12"/>
                    </a:lnTo>
                    <a:lnTo>
                      <a:pt x="2" y="11"/>
                    </a:lnTo>
                    <a:lnTo>
                      <a:pt x="3" y="12"/>
                    </a:lnTo>
                    <a:lnTo>
                      <a:pt x="5" y="12"/>
                    </a:lnTo>
                    <a:lnTo>
                      <a:pt x="7" y="11"/>
                    </a:lnTo>
                    <a:lnTo>
                      <a:pt x="9" y="7"/>
                    </a:lnTo>
                    <a:lnTo>
                      <a:pt x="7" y="2"/>
                    </a:lnTo>
                    <a:lnTo>
                      <a:pt x="9" y="0"/>
                    </a:lnTo>
                    <a:lnTo>
                      <a:pt x="21" y="2"/>
                    </a:lnTo>
                    <a:lnTo>
                      <a:pt x="2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5" name="Freeform 2052">
                <a:extLst>
                  <a:ext uri="{FF2B5EF4-FFF2-40B4-BE49-F238E27FC236}">
                    <a16:creationId xmlns:a16="http://schemas.microsoft.com/office/drawing/2014/main" id="{0398FEC2-2035-B640-972C-0AAC618CF7C6}"/>
                  </a:ext>
                </a:extLst>
              </p:cNvPr>
              <p:cNvSpPr>
                <a:spLocks/>
              </p:cNvSpPr>
              <p:nvPr/>
            </p:nvSpPr>
            <p:spPr bwMode="auto">
              <a:xfrm>
                <a:off x="5381" y="1125"/>
                <a:ext cx="25" cy="24"/>
              </a:xfrm>
              <a:custGeom>
                <a:avLst/>
                <a:gdLst>
                  <a:gd name="T0" fmla="*/ 4 w 25"/>
                  <a:gd name="T1" fmla="*/ 2 h 24"/>
                  <a:gd name="T2" fmla="*/ 8 w 25"/>
                  <a:gd name="T3" fmla="*/ 0 h 24"/>
                  <a:gd name="T4" fmla="*/ 11 w 25"/>
                  <a:gd name="T5" fmla="*/ 2 h 24"/>
                  <a:gd name="T6" fmla="*/ 24 w 25"/>
                  <a:gd name="T7" fmla="*/ 9 h 24"/>
                  <a:gd name="T8" fmla="*/ 25 w 25"/>
                  <a:gd name="T9" fmla="*/ 13 h 24"/>
                  <a:gd name="T10" fmla="*/ 25 w 25"/>
                  <a:gd name="T11" fmla="*/ 15 h 24"/>
                  <a:gd name="T12" fmla="*/ 24 w 25"/>
                  <a:gd name="T13" fmla="*/ 16 h 24"/>
                  <a:gd name="T14" fmla="*/ 22 w 25"/>
                  <a:gd name="T15" fmla="*/ 24 h 24"/>
                  <a:gd name="T16" fmla="*/ 20 w 25"/>
                  <a:gd name="T17" fmla="*/ 24 h 24"/>
                  <a:gd name="T18" fmla="*/ 11 w 25"/>
                  <a:gd name="T19" fmla="*/ 22 h 24"/>
                  <a:gd name="T20" fmla="*/ 9 w 25"/>
                  <a:gd name="T21" fmla="*/ 18 h 24"/>
                  <a:gd name="T22" fmla="*/ 6 w 25"/>
                  <a:gd name="T23" fmla="*/ 16 h 24"/>
                  <a:gd name="T24" fmla="*/ 6 w 25"/>
                  <a:gd name="T25" fmla="*/ 13 h 24"/>
                  <a:gd name="T26" fmla="*/ 2 w 25"/>
                  <a:gd name="T27" fmla="*/ 11 h 24"/>
                  <a:gd name="T28" fmla="*/ 0 w 25"/>
                  <a:gd name="T29" fmla="*/ 7 h 24"/>
                  <a:gd name="T30" fmla="*/ 0 w 25"/>
                  <a:gd name="T31" fmla="*/ 4 h 24"/>
                  <a:gd name="T32" fmla="*/ 4 w 25"/>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4">
                    <a:moveTo>
                      <a:pt x="4" y="2"/>
                    </a:moveTo>
                    <a:lnTo>
                      <a:pt x="8" y="0"/>
                    </a:lnTo>
                    <a:lnTo>
                      <a:pt x="11" y="2"/>
                    </a:lnTo>
                    <a:lnTo>
                      <a:pt x="24" y="9"/>
                    </a:lnTo>
                    <a:lnTo>
                      <a:pt x="25" y="13"/>
                    </a:lnTo>
                    <a:lnTo>
                      <a:pt x="25" y="15"/>
                    </a:lnTo>
                    <a:lnTo>
                      <a:pt x="24" y="16"/>
                    </a:lnTo>
                    <a:lnTo>
                      <a:pt x="22" y="24"/>
                    </a:lnTo>
                    <a:lnTo>
                      <a:pt x="20" y="24"/>
                    </a:lnTo>
                    <a:lnTo>
                      <a:pt x="11" y="22"/>
                    </a:lnTo>
                    <a:lnTo>
                      <a:pt x="9" y="18"/>
                    </a:lnTo>
                    <a:lnTo>
                      <a:pt x="6" y="16"/>
                    </a:lnTo>
                    <a:lnTo>
                      <a:pt x="6" y="13"/>
                    </a:lnTo>
                    <a:lnTo>
                      <a:pt x="2" y="11"/>
                    </a:lnTo>
                    <a:lnTo>
                      <a:pt x="0" y="7"/>
                    </a:lnTo>
                    <a:lnTo>
                      <a:pt x="0" y="4"/>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6" name="Freeform 2053">
                <a:extLst>
                  <a:ext uri="{FF2B5EF4-FFF2-40B4-BE49-F238E27FC236}">
                    <a16:creationId xmlns:a16="http://schemas.microsoft.com/office/drawing/2014/main" id="{69FAD115-2472-E848-8E34-2E6211FB7292}"/>
                  </a:ext>
                </a:extLst>
              </p:cNvPr>
              <p:cNvSpPr>
                <a:spLocks/>
              </p:cNvSpPr>
              <p:nvPr/>
            </p:nvSpPr>
            <p:spPr bwMode="auto">
              <a:xfrm>
                <a:off x="5381" y="1125"/>
                <a:ext cx="25" cy="24"/>
              </a:xfrm>
              <a:custGeom>
                <a:avLst/>
                <a:gdLst>
                  <a:gd name="T0" fmla="*/ 4 w 25"/>
                  <a:gd name="T1" fmla="*/ 2 h 24"/>
                  <a:gd name="T2" fmla="*/ 8 w 25"/>
                  <a:gd name="T3" fmla="*/ 0 h 24"/>
                  <a:gd name="T4" fmla="*/ 11 w 25"/>
                  <a:gd name="T5" fmla="*/ 2 h 24"/>
                  <a:gd name="T6" fmla="*/ 24 w 25"/>
                  <a:gd name="T7" fmla="*/ 9 h 24"/>
                  <a:gd name="T8" fmla="*/ 25 w 25"/>
                  <a:gd name="T9" fmla="*/ 13 h 24"/>
                  <a:gd name="T10" fmla="*/ 25 w 25"/>
                  <a:gd name="T11" fmla="*/ 15 h 24"/>
                  <a:gd name="T12" fmla="*/ 24 w 25"/>
                  <a:gd name="T13" fmla="*/ 16 h 24"/>
                  <a:gd name="T14" fmla="*/ 22 w 25"/>
                  <a:gd name="T15" fmla="*/ 24 h 24"/>
                  <a:gd name="T16" fmla="*/ 20 w 25"/>
                  <a:gd name="T17" fmla="*/ 24 h 24"/>
                  <a:gd name="T18" fmla="*/ 11 w 25"/>
                  <a:gd name="T19" fmla="*/ 22 h 24"/>
                  <a:gd name="T20" fmla="*/ 9 w 25"/>
                  <a:gd name="T21" fmla="*/ 18 h 24"/>
                  <a:gd name="T22" fmla="*/ 6 w 25"/>
                  <a:gd name="T23" fmla="*/ 16 h 24"/>
                  <a:gd name="T24" fmla="*/ 6 w 25"/>
                  <a:gd name="T25" fmla="*/ 13 h 24"/>
                  <a:gd name="T26" fmla="*/ 2 w 25"/>
                  <a:gd name="T27" fmla="*/ 11 h 24"/>
                  <a:gd name="T28" fmla="*/ 0 w 25"/>
                  <a:gd name="T29" fmla="*/ 7 h 24"/>
                  <a:gd name="T30" fmla="*/ 0 w 25"/>
                  <a:gd name="T31" fmla="*/ 4 h 24"/>
                  <a:gd name="T32" fmla="*/ 4 w 25"/>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4">
                    <a:moveTo>
                      <a:pt x="4" y="2"/>
                    </a:moveTo>
                    <a:lnTo>
                      <a:pt x="8" y="0"/>
                    </a:lnTo>
                    <a:lnTo>
                      <a:pt x="11" y="2"/>
                    </a:lnTo>
                    <a:lnTo>
                      <a:pt x="24" y="9"/>
                    </a:lnTo>
                    <a:lnTo>
                      <a:pt x="25" y="13"/>
                    </a:lnTo>
                    <a:lnTo>
                      <a:pt x="25" y="15"/>
                    </a:lnTo>
                    <a:lnTo>
                      <a:pt x="24" y="16"/>
                    </a:lnTo>
                    <a:lnTo>
                      <a:pt x="22" y="24"/>
                    </a:lnTo>
                    <a:lnTo>
                      <a:pt x="20" y="24"/>
                    </a:lnTo>
                    <a:lnTo>
                      <a:pt x="11" y="22"/>
                    </a:lnTo>
                    <a:lnTo>
                      <a:pt x="9" y="18"/>
                    </a:lnTo>
                    <a:lnTo>
                      <a:pt x="6" y="16"/>
                    </a:lnTo>
                    <a:lnTo>
                      <a:pt x="6" y="13"/>
                    </a:lnTo>
                    <a:lnTo>
                      <a:pt x="2" y="11"/>
                    </a:lnTo>
                    <a:lnTo>
                      <a:pt x="0" y="7"/>
                    </a:lnTo>
                    <a:lnTo>
                      <a:pt x="0" y="4"/>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7" name="Freeform 2054">
                <a:extLst>
                  <a:ext uri="{FF2B5EF4-FFF2-40B4-BE49-F238E27FC236}">
                    <a16:creationId xmlns:a16="http://schemas.microsoft.com/office/drawing/2014/main" id="{FC54701E-1F1A-854C-A733-AAD2DBCA1565}"/>
                  </a:ext>
                </a:extLst>
              </p:cNvPr>
              <p:cNvSpPr>
                <a:spLocks/>
              </p:cNvSpPr>
              <p:nvPr/>
            </p:nvSpPr>
            <p:spPr bwMode="auto">
              <a:xfrm>
                <a:off x="3467" y="1150"/>
                <a:ext cx="34" cy="38"/>
              </a:xfrm>
              <a:custGeom>
                <a:avLst/>
                <a:gdLst>
                  <a:gd name="T0" fmla="*/ 8 w 34"/>
                  <a:gd name="T1" fmla="*/ 4 h 38"/>
                  <a:gd name="T2" fmla="*/ 9 w 34"/>
                  <a:gd name="T3" fmla="*/ 2 h 38"/>
                  <a:gd name="T4" fmla="*/ 9 w 34"/>
                  <a:gd name="T5" fmla="*/ 2 h 38"/>
                  <a:gd name="T6" fmla="*/ 11 w 34"/>
                  <a:gd name="T7" fmla="*/ 2 h 38"/>
                  <a:gd name="T8" fmla="*/ 15 w 34"/>
                  <a:gd name="T9" fmla="*/ 0 h 38"/>
                  <a:gd name="T10" fmla="*/ 16 w 34"/>
                  <a:gd name="T11" fmla="*/ 0 h 38"/>
                  <a:gd name="T12" fmla="*/ 27 w 34"/>
                  <a:gd name="T13" fmla="*/ 11 h 38"/>
                  <a:gd name="T14" fmla="*/ 29 w 34"/>
                  <a:gd name="T15" fmla="*/ 16 h 38"/>
                  <a:gd name="T16" fmla="*/ 31 w 34"/>
                  <a:gd name="T17" fmla="*/ 16 h 38"/>
                  <a:gd name="T18" fmla="*/ 31 w 34"/>
                  <a:gd name="T19" fmla="*/ 11 h 38"/>
                  <a:gd name="T20" fmla="*/ 34 w 34"/>
                  <a:gd name="T21" fmla="*/ 20 h 38"/>
                  <a:gd name="T22" fmla="*/ 34 w 34"/>
                  <a:gd name="T23" fmla="*/ 24 h 38"/>
                  <a:gd name="T24" fmla="*/ 33 w 34"/>
                  <a:gd name="T25" fmla="*/ 20 h 38"/>
                  <a:gd name="T26" fmla="*/ 22 w 34"/>
                  <a:gd name="T27" fmla="*/ 31 h 38"/>
                  <a:gd name="T28" fmla="*/ 18 w 34"/>
                  <a:gd name="T29" fmla="*/ 34 h 38"/>
                  <a:gd name="T30" fmla="*/ 16 w 34"/>
                  <a:gd name="T31" fmla="*/ 34 h 38"/>
                  <a:gd name="T32" fmla="*/ 13 w 34"/>
                  <a:gd name="T33" fmla="*/ 36 h 38"/>
                  <a:gd name="T34" fmla="*/ 11 w 34"/>
                  <a:gd name="T35" fmla="*/ 38 h 38"/>
                  <a:gd name="T36" fmla="*/ 9 w 34"/>
                  <a:gd name="T37" fmla="*/ 34 h 38"/>
                  <a:gd name="T38" fmla="*/ 8 w 34"/>
                  <a:gd name="T39" fmla="*/ 38 h 38"/>
                  <a:gd name="T40" fmla="*/ 6 w 34"/>
                  <a:gd name="T41" fmla="*/ 34 h 38"/>
                  <a:gd name="T42" fmla="*/ 4 w 34"/>
                  <a:gd name="T43" fmla="*/ 31 h 38"/>
                  <a:gd name="T44" fmla="*/ 2 w 34"/>
                  <a:gd name="T45" fmla="*/ 31 h 38"/>
                  <a:gd name="T46" fmla="*/ 2 w 34"/>
                  <a:gd name="T47" fmla="*/ 34 h 38"/>
                  <a:gd name="T48" fmla="*/ 2 w 34"/>
                  <a:gd name="T49" fmla="*/ 38 h 38"/>
                  <a:gd name="T50" fmla="*/ 0 w 34"/>
                  <a:gd name="T51" fmla="*/ 31 h 38"/>
                  <a:gd name="T52" fmla="*/ 0 w 34"/>
                  <a:gd name="T53" fmla="*/ 16 h 38"/>
                  <a:gd name="T54" fmla="*/ 8 w 34"/>
                  <a:gd name="T55"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8">
                    <a:moveTo>
                      <a:pt x="8" y="4"/>
                    </a:moveTo>
                    <a:lnTo>
                      <a:pt x="9" y="2"/>
                    </a:lnTo>
                    <a:lnTo>
                      <a:pt x="9" y="2"/>
                    </a:lnTo>
                    <a:lnTo>
                      <a:pt x="11" y="2"/>
                    </a:lnTo>
                    <a:lnTo>
                      <a:pt x="15" y="0"/>
                    </a:lnTo>
                    <a:lnTo>
                      <a:pt x="16" y="0"/>
                    </a:lnTo>
                    <a:lnTo>
                      <a:pt x="27" y="11"/>
                    </a:lnTo>
                    <a:lnTo>
                      <a:pt x="29" y="16"/>
                    </a:lnTo>
                    <a:lnTo>
                      <a:pt x="31" y="16"/>
                    </a:lnTo>
                    <a:lnTo>
                      <a:pt x="31" y="11"/>
                    </a:lnTo>
                    <a:lnTo>
                      <a:pt x="34" y="20"/>
                    </a:lnTo>
                    <a:lnTo>
                      <a:pt x="34" y="24"/>
                    </a:lnTo>
                    <a:lnTo>
                      <a:pt x="33" y="20"/>
                    </a:lnTo>
                    <a:lnTo>
                      <a:pt x="22" y="31"/>
                    </a:lnTo>
                    <a:lnTo>
                      <a:pt x="18" y="34"/>
                    </a:lnTo>
                    <a:lnTo>
                      <a:pt x="16" y="34"/>
                    </a:lnTo>
                    <a:lnTo>
                      <a:pt x="13" y="36"/>
                    </a:lnTo>
                    <a:lnTo>
                      <a:pt x="11" y="38"/>
                    </a:lnTo>
                    <a:lnTo>
                      <a:pt x="9" y="34"/>
                    </a:lnTo>
                    <a:lnTo>
                      <a:pt x="8" y="38"/>
                    </a:lnTo>
                    <a:lnTo>
                      <a:pt x="6" y="34"/>
                    </a:lnTo>
                    <a:lnTo>
                      <a:pt x="4" y="31"/>
                    </a:lnTo>
                    <a:lnTo>
                      <a:pt x="2" y="31"/>
                    </a:lnTo>
                    <a:lnTo>
                      <a:pt x="2" y="34"/>
                    </a:lnTo>
                    <a:lnTo>
                      <a:pt x="2" y="38"/>
                    </a:lnTo>
                    <a:lnTo>
                      <a:pt x="0" y="31"/>
                    </a:lnTo>
                    <a:lnTo>
                      <a:pt x="0" y="16"/>
                    </a:lnTo>
                    <a:lnTo>
                      <a:pt x="8"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8" name="Freeform 2055">
                <a:extLst>
                  <a:ext uri="{FF2B5EF4-FFF2-40B4-BE49-F238E27FC236}">
                    <a16:creationId xmlns:a16="http://schemas.microsoft.com/office/drawing/2014/main" id="{EC3EC7E6-825A-F247-892E-70F77E17027E}"/>
                  </a:ext>
                </a:extLst>
              </p:cNvPr>
              <p:cNvSpPr>
                <a:spLocks/>
              </p:cNvSpPr>
              <p:nvPr/>
            </p:nvSpPr>
            <p:spPr bwMode="auto">
              <a:xfrm>
                <a:off x="3467" y="1150"/>
                <a:ext cx="34" cy="38"/>
              </a:xfrm>
              <a:custGeom>
                <a:avLst/>
                <a:gdLst>
                  <a:gd name="T0" fmla="*/ 8 w 34"/>
                  <a:gd name="T1" fmla="*/ 4 h 38"/>
                  <a:gd name="T2" fmla="*/ 9 w 34"/>
                  <a:gd name="T3" fmla="*/ 2 h 38"/>
                  <a:gd name="T4" fmla="*/ 9 w 34"/>
                  <a:gd name="T5" fmla="*/ 2 h 38"/>
                  <a:gd name="T6" fmla="*/ 11 w 34"/>
                  <a:gd name="T7" fmla="*/ 2 h 38"/>
                  <a:gd name="T8" fmla="*/ 15 w 34"/>
                  <a:gd name="T9" fmla="*/ 0 h 38"/>
                  <a:gd name="T10" fmla="*/ 16 w 34"/>
                  <a:gd name="T11" fmla="*/ 0 h 38"/>
                  <a:gd name="T12" fmla="*/ 27 w 34"/>
                  <a:gd name="T13" fmla="*/ 11 h 38"/>
                  <a:gd name="T14" fmla="*/ 29 w 34"/>
                  <a:gd name="T15" fmla="*/ 16 h 38"/>
                  <a:gd name="T16" fmla="*/ 31 w 34"/>
                  <a:gd name="T17" fmla="*/ 16 h 38"/>
                  <a:gd name="T18" fmla="*/ 31 w 34"/>
                  <a:gd name="T19" fmla="*/ 11 h 38"/>
                  <a:gd name="T20" fmla="*/ 34 w 34"/>
                  <a:gd name="T21" fmla="*/ 20 h 38"/>
                  <a:gd name="T22" fmla="*/ 34 w 34"/>
                  <a:gd name="T23" fmla="*/ 24 h 38"/>
                  <a:gd name="T24" fmla="*/ 33 w 34"/>
                  <a:gd name="T25" fmla="*/ 20 h 38"/>
                  <a:gd name="T26" fmla="*/ 22 w 34"/>
                  <a:gd name="T27" fmla="*/ 31 h 38"/>
                  <a:gd name="T28" fmla="*/ 18 w 34"/>
                  <a:gd name="T29" fmla="*/ 34 h 38"/>
                  <a:gd name="T30" fmla="*/ 16 w 34"/>
                  <a:gd name="T31" fmla="*/ 34 h 38"/>
                  <a:gd name="T32" fmla="*/ 13 w 34"/>
                  <a:gd name="T33" fmla="*/ 36 h 38"/>
                  <a:gd name="T34" fmla="*/ 11 w 34"/>
                  <a:gd name="T35" fmla="*/ 38 h 38"/>
                  <a:gd name="T36" fmla="*/ 9 w 34"/>
                  <a:gd name="T37" fmla="*/ 34 h 38"/>
                  <a:gd name="T38" fmla="*/ 8 w 34"/>
                  <a:gd name="T39" fmla="*/ 38 h 38"/>
                  <a:gd name="T40" fmla="*/ 6 w 34"/>
                  <a:gd name="T41" fmla="*/ 34 h 38"/>
                  <a:gd name="T42" fmla="*/ 4 w 34"/>
                  <a:gd name="T43" fmla="*/ 31 h 38"/>
                  <a:gd name="T44" fmla="*/ 2 w 34"/>
                  <a:gd name="T45" fmla="*/ 31 h 38"/>
                  <a:gd name="T46" fmla="*/ 2 w 34"/>
                  <a:gd name="T47" fmla="*/ 34 h 38"/>
                  <a:gd name="T48" fmla="*/ 2 w 34"/>
                  <a:gd name="T49" fmla="*/ 38 h 38"/>
                  <a:gd name="T50" fmla="*/ 0 w 34"/>
                  <a:gd name="T51" fmla="*/ 31 h 38"/>
                  <a:gd name="T52" fmla="*/ 0 w 34"/>
                  <a:gd name="T53" fmla="*/ 16 h 38"/>
                  <a:gd name="T54" fmla="*/ 8 w 34"/>
                  <a:gd name="T55"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8">
                    <a:moveTo>
                      <a:pt x="8" y="4"/>
                    </a:moveTo>
                    <a:lnTo>
                      <a:pt x="9" y="2"/>
                    </a:lnTo>
                    <a:lnTo>
                      <a:pt x="9" y="2"/>
                    </a:lnTo>
                    <a:lnTo>
                      <a:pt x="11" y="2"/>
                    </a:lnTo>
                    <a:lnTo>
                      <a:pt x="15" y="0"/>
                    </a:lnTo>
                    <a:lnTo>
                      <a:pt x="16" y="0"/>
                    </a:lnTo>
                    <a:lnTo>
                      <a:pt x="27" y="11"/>
                    </a:lnTo>
                    <a:lnTo>
                      <a:pt x="29" y="16"/>
                    </a:lnTo>
                    <a:lnTo>
                      <a:pt x="31" y="16"/>
                    </a:lnTo>
                    <a:lnTo>
                      <a:pt x="31" y="11"/>
                    </a:lnTo>
                    <a:lnTo>
                      <a:pt x="34" y="20"/>
                    </a:lnTo>
                    <a:lnTo>
                      <a:pt x="34" y="24"/>
                    </a:lnTo>
                    <a:lnTo>
                      <a:pt x="33" y="20"/>
                    </a:lnTo>
                    <a:lnTo>
                      <a:pt x="22" y="31"/>
                    </a:lnTo>
                    <a:lnTo>
                      <a:pt x="18" y="34"/>
                    </a:lnTo>
                    <a:lnTo>
                      <a:pt x="16" y="34"/>
                    </a:lnTo>
                    <a:lnTo>
                      <a:pt x="13" y="36"/>
                    </a:lnTo>
                    <a:lnTo>
                      <a:pt x="11" y="38"/>
                    </a:lnTo>
                    <a:lnTo>
                      <a:pt x="9" y="34"/>
                    </a:lnTo>
                    <a:lnTo>
                      <a:pt x="8" y="38"/>
                    </a:lnTo>
                    <a:lnTo>
                      <a:pt x="6" y="34"/>
                    </a:lnTo>
                    <a:lnTo>
                      <a:pt x="4" y="31"/>
                    </a:lnTo>
                    <a:lnTo>
                      <a:pt x="2" y="31"/>
                    </a:lnTo>
                    <a:lnTo>
                      <a:pt x="2" y="34"/>
                    </a:lnTo>
                    <a:lnTo>
                      <a:pt x="2" y="38"/>
                    </a:lnTo>
                    <a:lnTo>
                      <a:pt x="0" y="31"/>
                    </a:lnTo>
                    <a:lnTo>
                      <a:pt x="0" y="16"/>
                    </a:lnTo>
                    <a:lnTo>
                      <a:pt x="8"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19" name="Freeform 2056">
                <a:extLst>
                  <a:ext uri="{FF2B5EF4-FFF2-40B4-BE49-F238E27FC236}">
                    <a16:creationId xmlns:a16="http://schemas.microsoft.com/office/drawing/2014/main" id="{7AB5A785-BEC6-554C-883E-E1F63C885E5A}"/>
                  </a:ext>
                </a:extLst>
              </p:cNvPr>
              <p:cNvSpPr>
                <a:spLocks/>
              </p:cNvSpPr>
              <p:nvPr/>
            </p:nvSpPr>
            <p:spPr bwMode="auto">
              <a:xfrm>
                <a:off x="3633" y="1107"/>
                <a:ext cx="33" cy="36"/>
              </a:xfrm>
              <a:custGeom>
                <a:avLst/>
                <a:gdLst>
                  <a:gd name="T0" fmla="*/ 4 w 33"/>
                  <a:gd name="T1" fmla="*/ 22 h 36"/>
                  <a:gd name="T2" fmla="*/ 4 w 33"/>
                  <a:gd name="T3" fmla="*/ 22 h 36"/>
                  <a:gd name="T4" fmla="*/ 2 w 33"/>
                  <a:gd name="T5" fmla="*/ 17 h 36"/>
                  <a:gd name="T6" fmla="*/ 2 w 33"/>
                  <a:gd name="T7" fmla="*/ 15 h 36"/>
                  <a:gd name="T8" fmla="*/ 0 w 33"/>
                  <a:gd name="T9" fmla="*/ 13 h 36"/>
                  <a:gd name="T10" fmla="*/ 0 w 33"/>
                  <a:gd name="T11" fmla="*/ 11 h 36"/>
                  <a:gd name="T12" fmla="*/ 2 w 33"/>
                  <a:gd name="T13" fmla="*/ 11 h 36"/>
                  <a:gd name="T14" fmla="*/ 6 w 33"/>
                  <a:gd name="T15" fmla="*/ 11 h 36"/>
                  <a:gd name="T16" fmla="*/ 0 w 33"/>
                  <a:gd name="T17" fmla="*/ 8 h 36"/>
                  <a:gd name="T18" fmla="*/ 2 w 33"/>
                  <a:gd name="T19" fmla="*/ 8 h 36"/>
                  <a:gd name="T20" fmla="*/ 6 w 33"/>
                  <a:gd name="T21" fmla="*/ 0 h 36"/>
                  <a:gd name="T22" fmla="*/ 8 w 33"/>
                  <a:gd name="T23" fmla="*/ 0 h 36"/>
                  <a:gd name="T24" fmla="*/ 9 w 33"/>
                  <a:gd name="T25" fmla="*/ 6 h 36"/>
                  <a:gd name="T26" fmla="*/ 13 w 33"/>
                  <a:gd name="T27" fmla="*/ 8 h 36"/>
                  <a:gd name="T28" fmla="*/ 15 w 33"/>
                  <a:gd name="T29" fmla="*/ 11 h 36"/>
                  <a:gd name="T30" fmla="*/ 20 w 33"/>
                  <a:gd name="T31" fmla="*/ 13 h 36"/>
                  <a:gd name="T32" fmla="*/ 31 w 33"/>
                  <a:gd name="T33" fmla="*/ 29 h 36"/>
                  <a:gd name="T34" fmla="*/ 33 w 33"/>
                  <a:gd name="T35" fmla="*/ 33 h 36"/>
                  <a:gd name="T36" fmla="*/ 29 w 33"/>
                  <a:gd name="T37" fmla="*/ 36 h 36"/>
                  <a:gd name="T38" fmla="*/ 27 w 33"/>
                  <a:gd name="T39" fmla="*/ 34 h 36"/>
                  <a:gd name="T40" fmla="*/ 25 w 33"/>
                  <a:gd name="T41" fmla="*/ 34 h 36"/>
                  <a:gd name="T42" fmla="*/ 24 w 33"/>
                  <a:gd name="T43" fmla="*/ 36 h 36"/>
                  <a:gd name="T44" fmla="*/ 22 w 33"/>
                  <a:gd name="T45" fmla="*/ 36 h 36"/>
                  <a:gd name="T46" fmla="*/ 17 w 33"/>
                  <a:gd name="T47" fmla="*/ 33 h 36"/>
                  <a:gd name="T48" fmla="*/ 18 w 33"/>
                  <a:gd name="T49" fmla="*/ 31 h 36"/>
                  <a:gd name="T50" fmla="*/ 15 w 33"/>
                  <a:gd name="T51" fmla="*/ 27 h 36"/>
                  <a:gd name="T52" fmla="*/ 13 w 33"/>
                  <a:gd name="T53" fmla="*/ 27 h 36"/>
                  <a:gd name="T54" fmla="*/ 8 w 33"/>
                  <a:gd name="T55" fmla="*/ 24 h 36"/>
                  <a:gd name="T56" fmla="*/ 11 w 33"/>
                  <a:gd name="T57" fmla="*/ 31 h 36"/>
                  <a:gd name="T58" fmla="*/ 11 w 33"/>
                  <a:gd name="T59" fmla="*/ 33 h 36"/>
                  <a:gd name="T60" fmla="*/ 4 w 33"/>
                  <a:gd name="T6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36">
                    <a:moveTo>
                      <a:pt x="4" y="22"/>
                    </a:moveTo>
                    <a:lnTo>
                      <a:pt x="4" y="22"/>
                    </a:lnTo>
                    <a:lnTo>
                      <a:pt x="2" y="17"/>
                    </a:lnTo>
                    <a:lnTo>
                      <a:pt x="2" y="15"/>
                    </a:lnTo>
                    <a:lnTo>
                      <a:pt x="0" y="13"/>
                    </a:lnTo>
                    <a:lnTo>
                      <a:pt x="0" y="11"/>
                    </a:lnTo>
                    <a:lnTo>
                      <a:pt x="2" y="11"/>
                    </a:lnTo>
                    <a:lnTo>
                      <a:pt x="6" y="11"/>
                    </a:lnTo>
                    <a:lnTo>
                      <a:pt x="0" y="8"/>
                    </a:lnTo>
                    <a:lnTo>
                      <a:pt x="2" y="8"/>
                    </a:lnTo>
                    <a:lnTo>
                      <a:pt x="6" y="0"/>
                    </a:lnTo>
                    <a:lnTo>
                      <a:pt x="8" y="0"/>
                    </a:lnTo>
                    <a:lnTo>
                      <a:pt x="9" y="6"/>
                    </a:lnTo>
                    <a:lnTo>
                      <a:pt x="13" y="8"/>
                    </a:lnTo>
                    <a:lnTo>
                      <a:pt x="15" y="11"/>
                    </a:lnTo>
                    <a:lnTo>
                      <a:pt x="20" y="13"/>
                    </a:lnTo>
                    <a:lnTo>
                      <a:pt x="31" y="29"/>
                    </a:lnTo>
                    <a:lnTo>
                      <a:pt x="33" y="33"/>
                    </a:lnTo>
                    <a:lnTo>
                      <a:pt x="29" y="36"/>
                    </a:lnTo>
                    <a:lnTo>
                      <a:pt x="27" y="34"/>
                    </a:lnTo>
                    <a:lnTo>
                      <a:pt x="25" y="34"/>
                    </a:lnTo>
                    <a:lnTo>
                      <a:pt x="24" y="36"/>
                    </a:lnTo>
                    <a:lnTo>
                      <a:pt x="22" y="36"/>
                    </a:lnTo>
                    <a:lnTo>
                      <a:pt x="17" y="33"/>
                    </a:lnTo>
                    <a:lnTo>
                      <a:pt x="18" y="31"/>
                    </a:lnTo>
                    <a:lnTo>
                      <a:pt x="15" y="27"/>
                    </a:lnTo>
                    <a:lnTo>
                      <a:pt x="13" y="27"/>
                    </a:lnTo>
                    <a:lnTo>
                      <a:pt x="8" y="24"/>
                    </a:lnTo>
                    <a:lnTo>
                      <a:pt x="11" y="31"/>
                    </a:lnTo>
                    <a:lnTo>
                      <a:pt x="11" y="33"/>
                    </a:lnTo>
                    <a:lnTo>
                      <a:pt x="4" y="2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0" name="Freeform 2057">
                <a:extLst>
                  <a:ext uri="{FF2B5EF4-FFF2-40B4-BE49-F238E27FC236}">
                    <a16:creationId xmlns:a16="http://schemas.microsoft.com/office/drawing/2014/main" id="{08D03940-A02B-4C4D-889A-89C755C8742F}"/>
                  </a:ext>
                </a:extLst>
              </p:cNvPr>
              <p:cNvSpPr>
                <a:spLocks/>
              </p:cNvSpPr>
              <p:nvPr/>
            </p:nvSpPr>
            <p:spPr bwMode="auto">
              <a:xfrm>
                <a:off x="3633" y="1107"/>
                <a:ext cx="33" cy="36"/>
              </a:xfrm>
              <a:custGeom>
                <a:avLst/>
                <a:gdLst>
                  <a:gd name="T0" fmla="*/ 4 w 33"/>
                  <a:gd name="T1" fmla="*/ 22 h 36"/>
                  <a:gd name="T2" fmla="*/ 4 w 33"/>
                  <a:gd name="T3" fmla="*/ 22 h 36"/>
                  <a:gd name="T4" fmla="*/ 2 w 33"/>
                  <a:gd name="T5" fmla="*/ 17 h 36"/>
                  <a:gd name="T6" fmla="*/ 2 w 33"/>
                  <a:gd name="T7" fmla="*/ 15 h 36"/>
                  <a:gd name="T8" fmla="*/ 0 w 33"/>
                  <a:gd name="T9" fmla="*/ 13 h 36"/>
                  <a:gd name="T10" fmla="*/ 0 w 33"/>
                  <a:gd name="T11" fmla="*/ 11 h 36"/>
                  <a:gd name="T12" fmla="*/ 2 w 33"/>
                  <a:gd name="T13" fmla="*/ 11 h 36"/>
                  <a:gd name="T14" fmla="*/ 6 w 33"/>
                  <a:gd name="T15" fmla="*/ 11 h 36"/>
                  <a:gd name="T16" fmla="*/ 0 w 33"/>
                  <a:gd name="T17" fmla="*/ 8 h 36"/>
                  <a:gd name="T18" fmla="*/ 2 w 33"/>
                  <a:gd name="T19" fmla="*/ 8 h 36"/>
                  <a:gd name="T20" fmla="*/ 6 w 33"/>
                  <a:gd name="T21" fmla="*/ 0 h 36"/>
                  <a:gd name="T22" fmla="*/ 8 w 33"/>
                  <a:gd name="T23" fmla="*/ 0 h 36"/>
                  <a:gd name="T24" fmla="*/ 9 w 33"/>
                  <a:gd name="T25" fmla="*/ 6 h 36"/>
                  <a:gd name="T26" fmla="*/ 13 w 33"/>
                  <a:gd name="T27" fmla="*/ 8 h 36"/>
                  <a:gd name="T28" fmla="*/ 15 w 33"/>
                  <a:gd name="T29" fmla="*/ 11 h 36"/>
                  <a:gd name="T30" fmla="*/ 20 w 33"/>
                  <a:gd name="T31" fmla="*/ 13 h 36"/>
                  <a:gd name="T32" fmla="*/ 31 w 33"/>
                  <a:gd name="T33" fmla="*/ 29 h 36"/>
                  <a:gd name="T34" fmla="*/ 33 w 33"/>
                  <a:gd name="T35" fmla="*/ 33 h 36"/>
                  <a:gd name="T36" fmla="*/ 29 w 33"/>
                  <a:gd name="T37" fmla="*/ 36 h 36"/>
                  <a:gd name="T38" fmla="*/ 27 w 33"/>
                  <a:gd name="T39" fmla="*/ 34 h 36"/>
                  <a:gd name="T40" fmla="*/ 25 w 33"/>
                  <a:gd name="T41" fmla="*/ 34 h 36"/>
                  <a:gd name="T42" fmla="*/ 24 w 33"/>
                  <a:gd name="T43" fmla="*/ 36 h 36"/>
                  <a:gd name="T44" fmla="*/ 22 w 33"/>
                  <a:gd name="T45" fmla="*/ 36 h 36"/>
                  <a:gd name="T46" fmla="*/ 17 w 33"/>
                  <a:gd name="T47" fmla="*/ 33 h 36"/>
                  <a:gd name="T48" fmla="*/ 18 w 33"/>
                  <a:gd name="T49" fmla="*/ 31 h 36"/>
                  <a:gd name="T50" fmla="*/ 15 w 33"/>
                  <a:gd name="T51" fmla="*/ 27 h 36"/>
                  <a:gd name="T52" fmla="*/ 13 w 33"/>
                  <a:gd name="T53" fmla="*/ 27 h 36"/>
                  <a:gd name="T54" fmla="*/ 8 w 33"/>
                  <a:gd name="T55" fmla="*/ 24 h 36"/>
                  <a:gd name="T56" fmla="*/ 11 w 33"/>
                  <a:gd name="T57" fmla="*/ 31 h 36"/>
                  <a:gd name="T58" fmla="*/ 11 w 33"/>
                  <a:gd name="T59" fmla="*/ 33 h 36"/>
                  <a:gd name="T60" fmla="*/ 4 w 33"/>
                  <a:gd name="T6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36">
                    <a:moveTo>
                      <a:pt x="4" y="22"/>
                    </a:moveTo>
                    <a:lnTo>
                      <a:pt x="4" y="22"/>
                    </a:lnTo>
                    <a:lnTo>
                      <a:pt x="2" y="17"/>
                    </a:lnTo>
                    <a:lnTo>
                      <a:pt x="2" y="15"/>
                    </a:lnTo>
                    <a:lnTo>
                      <a:pt x="0" y="13"/>
                    </a:lnTo>
                    <a:lnTo>
                      <a:pt x="0" y="11"/>
                    </a:lnTo>
                    <a:lnTo>
                      <a:pt x="2" y="11"/>
                    </a:lnTo>
                    <a:lnTo>
                      <a:pt x="6" y="11"/>
                    </a:lnTo>
                    <a:lnTo>
                      <a:pt x="0" y="8"/>
                    </a:lnTo>
                    <a:lnTo>
                      <a:pt x="2" y="8"/>
                    </a:lnTo>
                    <a:lnTo>
                      <a:pt x="6" y="0"/>
                    </a:lnTo>
                    <a:lnTo>
                      <a:pt x="8" y="0"/>
                    </a:lnTo>
                    <a:lnTo>
                      <a:pt x="9" y="6"/>
                    </a:lnTo>
                    <a:lnTo>
                      <a:pt x="13" y="8"/>
                    </a:lnTo>
                    <a:lnTo>
                      <a:pt x="15" y="11"/>
                    </a:lnTo>
                    <a:lnTo>
                      <a:pt x="20" y="13"/>
                    </a:lnTo>
                    <a:lnTo>
                      <a:pt x="31" y="29"/>
                    </a:lnTo>
                    <a:lnTo>
                      <a:pt x="33" y="33"/>
                    </a:lnTo>
                    <a:lnTo>
                      <a:pt x="29" y="36"/>
                    </a:lnTo>
                    <a:lnTo>
                      <a:pt x="27" y="34"/>
                    </a:lnTo>
                    <a:lnTo>
                      <a:pt x="25" y="34"/>
                    </a:lnTo>
                    <a:lnTo>
                      <a:pt x="24" y="36"/>
                    </a:lnTo>
                    <a:lnTo>
                      <a:pt x="22" y="36"/>
                    </a:lnTo>
                    <a:lnTo>
                      <a:pt x="17" y="33"/>
                    </a:lnTo>
                    <a:lnTo>
                      <a:pt x="18" y="31"/>
                    </a:lnTo>
                    <a:lnTo>
                      <a:pt x="15" y="27"/>
                    </a:lnTo>
                    <a:lnTo>
                      <a:pt x="13" y="27"/>
                    </a:lnTo>
                    <a:lnTo>
                      <a:pt x="8" y="24"/>
                    </a:lnTo>
                    <a:lnTo>
                      <a:pt x="11" y="31"/>
                    </a:lnTo>
                    <a:lnTo>
                      <a:pt x="11" y="33"/>
                    </a:lnTo>
                    <a:lnTo>
                      <a:pt x="4" y="2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1" name="Freeform 2058">
                <a:extLst>
                  <a:ext uri="{FF2B5EF4-FFF2-40B4-BE49-F238E27FC236}">
                    <a16:creationId xmlns:a16="http://schemas.microsoft.com/office/drawing/2014/main" id="{D58F36A4-3B9E-E94D-AA90-D12B1FCC9267}"/>
                  </a:ext>
                </a:extLst>
              </p:cNvPr>
              <p:cNvSpPr>
                <a:spLocks/>
              </p:cNvSpPr>
              <p:nvPr/>
            </p:nvSpPr>
            <p:spPr bwMode="auto">
              <a:xfrm>
                <a:off x="3819" y="950"/>
                <a:ext cx="23" cy="25"/>
              </a:xfrm>
              <a:custGeom>
                <a:avLst/>
                <a:gdLst>
                  <a:gd name="T0" fmla="*/ 0 w 23"/>
                  <a:gd name="T1" fmla="*/ 25 h 25"/>
                  <a:gd name="T2" fmla="*/ 0 w 23"/>
                  <a:gd name="T3" fmla="*/ 25 h 25"/>
                  <a:gd name="T4" fmla="*/ 2 w 23"/>
                  <a:gd name="T5" fmla="*/ 18 h 25"/>
                  <a:gd name="T6" fmla="*/ 0 w 23"/>
                  <a:gd name="T7" fmla="*/ 11 h 25"/>
                  <a:gd name="T8" fmla="*/ 6 w 23"/>
                  <a:gd name="T9" fmla="*/ 2 h 25"/>
                  <a:gd name="T10" fmla="*/ 9 w 23"/>
                  <a:gd name="T11" fmla="*/ 0 h 25"/>
                  <a:gd name="T12" fmla="*/ 14 w 23"/>
                  <a:gd name="T13" fmla="*/ 2 h 25"/>
                  <a:gd name="T14" fmla="*/ 16 w 23"/>
                  <a:gd name="T15" fmla="*/ 6 h 25"/>
                  <a:gd name="T16" fmla="*/ 14 w 23"/>
                  <a:gd name="T17" fmla="*/ 13 h 25"/>
                  <a:gd name="T18" fmla="*/ 22 w 23"/>
                  <a:gd name="T19" fmla="*/ 13 h 25"/>
                  <a:gd name="T20" fmla="*/ 23 w 23"/>
                  <a:gd name="T21" fmla="*/ 16 h 25"/>
                  <a:gd name="T22" fmla="*/ 18 w 23"/>
                  <a:gd name="T23" fmla="*/ 18 h 25"/>
                  <a:gd name="T24" fmla="*/ 16 w 23"/>
                  <a:gd name="T25" fmla="*/ 22 h 25"/>
                  <a:gd name="T26" fmla="*/ 11 w 23"/>
                  <a:gd name="T27" fmla="*/ 20 h 25"/>
                  <a:gd name="T28" fmla="*/ 6 w 23"/>
                  <a:gd name="T29" fmla="*/ 24 h 25"/>
                  <a:gd name="T30" fmla="*/ 4 w 23"/>
                  <a:gd name="T31" fmla="*/ 20 h 25"/>
                  <a:gd name="T32" fmla="*/ 2 w 23"/>
                  <a:gd name="T33" fmla="*/ 25 h 25"/>
                  <a:gd name="T34" fmla="*/ 0 w 23"/>
                  <a:gd name="T3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5">
                    <a:moveTo>
                      <a:pt x="0" y="25"/>
                    </a:moveTo>
                    <a:lnTo>
                      <a:pt x="0" y="25"/>
                    </a:lnTo>
                    <a:lnTo>
                      <a:pt x="2" y="18"/>
                    </a:lnTo>
                    <a:lnTo>
                      <a:pt x="0" y="11"/>
                    </a:lnTo>
                    <a:lnTo>
                      <a:pt x="6" y="2"/>
                    </a:lnTo>
                    <a:lnTo>
                      <a:pt x="9" y="0"/>
                    </a:lnTo>
                    <a:lnTo>
                      <a:pt x="14" y="2"/>
                    </a:lnTo>
                    <a:lnTo>
                      <a:pt x="16" y="6"/>
                    </a:lnTo>
                    <a:lnTo>
                      <a:pt x="14" y="13"/>
                    </a:lnTo>
                    <a:lnTo>
                      <a:pt x="22" y="13"/>
                    </a:lnTo>
                    <a:lnTo>
                      <a:pt x="23" y="16"/>
                    </a:lnTo>
                    <a:lnTo>
                      <a:pt x="18" y="18"/>
                    </a:lnTo>
                    <a:lnTo>
                      <a:pt x="16" y="22"/>
                    </a:lnTo>
                    <a:lnTo>
                      <a:pt x="11" y="20"/>
                    </a:lnTo>
                    <a:lnTo>
                      <a:pt x="6" y="24"/>
                    </a:lnTo>
                    <a:lnTo>
                      <a:pt x="4" y="20"/>
                    </a:lnTo>
                    <a:lnTo>
                      <a:pt x="2" y="25"/>
                    </a:lnTo>
                    <a:lnTo>
                      <a:pt x="0" y="2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2" name="Freeform 2059">
                <a:extLst>
                  <a:ext uri="{FF2B5EF4-FFF2-40B4-BE49-F238E27FC236}">
                    <a16:creationId xmlns:a16="http://schemas.microsoft.com/office/drawing/2014/main" id="{5910834C-ACC6-174A-9767-59AD006E8D14}"/>
                  </a:ext>
                </a:extLst>
              </p:cNvPr>
              <p:cNvSpPr>
                <a:spLocks/>
              </p:cNvSpPr>
              <p:nvPr/>
            </p:nvSpPr>
            <p:spPr bwMode="auto">
              <a:xfrm>
                <a:off x="3819" y="950"/>
                <a:ext cx="23" cy="25"/>
              </a:xfrm>
              <a:custGeom>
                <a:avLst/>
                <a:gdLst>
                  <a:gd name="T0" fmla="*/ 0 w 23"/>
                  <a:gd name="T1" fmla="*/ 25 h 25"/>
                  <a:gd name="T2" fmla="*/ 0 w 23"/>
                  <a:gd name="T3" fmla="*/ 25 h 25"/>
                  <a:gd name="T4" fmla="*/ 2 w 23"/>
                  <a:gd name="T5" fmla="*/ 18 h 25"/>
                  <a:gd name="T6" fmla="*/ 0 w 23"/>
                  <a:gd name="T7" fmla="*/ 11 h 25"/>
                  <a:gd name="T8" fmla="*/ 6 w 23"/>
                  <a:gd name="T9" fmla="*/ 2 h 25"/>
                  <a:gd name="T10" fmla="*/ 9 w 23"/>
                  <a:gd name="T11" fmla="*/ 0 h 25"/>
                  <a:gd name="T12" fmla="*/ 14 w 23"/>
                  <a:gd name="T13" fmla="*/ 2 h 25"/>
                  <a:gd name="T14" fmla="*/ 16 w 23"/>
                  <a:gd name="T15" fmla="*/ 6 h 25"/>
                  <a:gd name="T16" fmla="*/ 14 w 23"/>
                  <a:gd name="T17" fmla="*/ 13 h 25"/>
                  <a:gd name="T18" fmla="*/ 22 w 23"/>
                  <a:gd name="T19" fmla="*/ 13 h 25"/>
                  <a:gd name="T20" fmla="*/ 23 w 23"/>
                  <a:gd name="T21" fmla="*/ 16 h 25"/>
                  <a:gd name="T22" fmla="*/ 18 w 23"/>
                  <a:gd name="T23" fmla="*/ 18 h 25"/>
                  <a:gd name="T24" fmla="*/ 16 w 23"/>
                  <a:gd name="T25" fmla="*/ 22 h 25"/>
                  <a:gd name="T26" fmla="*/ 11 w 23"/>
                  <a:gd name="T27" fmla="*/ 20 h 25"/>
                  <a:gd name="T28" fmla="*/ 6 w 23"/>
                  <a:gd name="T29" fmla="*/ 24 h 25"/>
                  <a:gd name="T30" fmla="*/ 4 w 23"/>
                  <a:gd name="T31" fmla="*/ 20 h 25"/>
                  <a:gd name="T32" fmla="*/ 2 w 23"/>
                  <a:gd name="T33" fmla="*/ 25 h 25"/>
                  <a:gd name="T34" fmla="*/ 0 w 23"/>
                  <a:gd name="T3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5">
                    <a:moveTo>
                      <a:pt x="0" y="25"/>
                    </a:moveTo>
                    <a:lnTo>
                      <a:pt x="0" y="25"/>
                    </a:lnTo>
                    <a:lnTo>
                      <a:pt x="2" y="18"/>
                    </a:lnTo>
                    <a:lnTo>
                      <a:pt x="0" y="11"/>
                    </a:lnTo>
                    <a:lnTo>
                      <a:pt x="6" y="2"/>
                    </a:lnTo>
                    <a:lnTo>
                      <a:pt x="9" y="0"/>
                    </a:lnTo>
                    <a:lnTo>
                      <a:pt x="14" y="2"/>
                    </a:lnTo>
                    <a:lnTo>
                      <a:pt x="16" y="6"/>
                    </a:lnTo>
                    <a:lnTo>
                      <a:pt x="14" y="13"/>
                    </a:lnTo>
                    <a:lnTo>
                      <a:pt x="22" y="13"/>
                    </a:lnTo>
                    <a:lnTo>
                      <a:pt x="23" y="16"/>
                    </a:lnTo>
                    <a:lnTo>
                      <a:pt x="18" y="18"/>
                    </a:lnTo>
                    <a:lnTo>
                      <a:pt x="16" y="22"/>
                    </a:lnTo>
                    <a:lnTo>
                      <a:pt x="11" y="20"/>
                    </a:lnTo>
                    <a:lnTo>
                      <a:pt x="6" y="24"/>
                    </a:lnTo>
                    <a:lnTo>
                      <a:pt x="4" y="20"/>
                    </a:lnTo>
                    <a:lnTo>
                      <a:pt x="2" y="25"/>
                    </a:lnTo>
                    <a:lnTo>
                      <a:pt x="0" y="2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3" name="Freeform 2060">
                <a:extLst>
                  <a:ext uri="{FF2B5EF4-FFF2-40B4-BE49-F238E27FC236}">
                    <a16:creationId xmlns:a16="http://schemas.microsoft.com/office/drawing/2014/main" id="{C1CED87F-7C2C-D74F-8835-1DF810B7A4E0}"/>
                  </a:ext>
                </a:extLst>
              </p:cNvPr>
              <p:cNvSpPr>
                <a:spLocks/>
              </p:cNvSpPr>
              <p:nvPr/>
            </p:nvSpPr>
            <p:spPr bwMode="auto">
              <a:xfrm>
                <a:off x="3883" y="972"/>
                <a:ext cx="11" cy="12"/>
              </a:xfrm>
              <a:custGeom>
                <a:avLst/>
                <a:gdLst>
                  <a:gd name="T0" fmla="*/ 0 w 11"/>
                  <a:gd name="T1" fmla="*/ 3 h 12"/>
                  <a:gd name="T2" fmla="*/ 0 w 11"/>
                  <a:gd name="T3" fmla="*/ 0 h 12"/>
                  <a:gd name="T4" fmla="*/ 4 w 11"/>
                  <a:gd name="T5" fmla="*/ 0 h 12"/>
                  <a:gd name="T6" fmla="*/ 11 w 11"/>
                  <a:gd name="T7" fmla="*/ 2 h 12"/>
                  <a:gd name="T8" fmla="*/ 11 w 11"/>
                  <a:gd name="T9" fmla="*/ 3 h 12"/>
                  <a:gd name="T10" fmla="*/ 9 w 11"/>
                  <a:gd name="T11" fmla="*/ 3 h 12"/>
                  <a:gd name="T12" fmla="*/ 8 w 11"/>
                  <a:gd name="T13" fmla="*/ 12 h 12"/>
                  <a:gd name="T14" fmla="*/ 0 w 11"/>
                  <a:gd name="T15" fmla="*/ 5 h 12"/>
                  <a:gd name="T16" fmla="*/ 0 w 11"/>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0" y="3"/>
                    </a:moveTo>
                    <a:lnTo>
                      <a:pt x="0" y="0"/>
                    </a:lnTo>
                    <a:lnTo>
                      <a:pt x="4" y="0"/>
                    </a:lnTo>
                    <a:lnTo>
                      <a:pt x="11" y="2"/>
                    </a:lnTo>
                    <a:lnTo>
                      <a:pt x="11" y="3"/>
                    </a:lnTo>
                    <a:lnTo>
                      <a:pt x="9" y="3"/>
                    </a:lnTo>
                    <a:lnTo>
                      <a:pt x="8" y="12"/>
                    </a:lnTo>
                    <a:lnTo>
                      <a:pt x="0" y="5"/>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4" name="Freeform 2061">
                <a:extLst>
                  <a:ext uri="{FF2B5EF4-FFF2-40B4-BE49-F238E27FC236}">
                    <a16:creationId xmlns:a16="http://schemas.microsoft.com/office/drawing/2014/main" id="{35A695E7-AD55-2C48-8742-F3935B0F5463}"/>
                  </a:ext>
                </a:extLst>
              </p:cNvPr>
              <p:cNvSpPr>
                <a:spLocks/>
              </p:cNvSpPr>
              <p:nvPr/>
            </p:nvSpPr>
            <p:spPr bwMode="auto">
              <a:xfrm>
                <a:off x="3883" y="972"/>
                <a:ext cx="11" cy="12"/>
              </a:xfrm>
              <a:custGeom>
                <a:avLst/>
                <a:gdLst>
                  <a:gd name="T0" fmla="*/ 0 w 11"/>
                  <a:gd name="T1" fmla="*/ 3 h 12"/>
                  <a:gd name="T2" fmla="*/ 0 w 11"/>
                  <a:gd name="T3" fmla="*/ 0 h 12"/>
                  <a:gd name="T4" fmla="*/ 4 w 11"/>
                  <a:gd name="T5" fmla="*/ 0 h 12"/>
                  <a:gd name="T6" fmla="*/ 11 w 11"/>
                  <a:gd name="T7" fmla="*/ 2 h 12"/>
                  <a:gd name="T8" fmla="*/ 11 w 11"/>
                  <a:gd name="T9" fmla="*/ 3 h 12"/>
                  <a:gd name="T10" fmla="*/ 9 w 11"/>
                  <a:gd name="T11" fmla="*/ 3 h 12"/>
                  <a:gd name="T12" fmla="*/ 8 w 11"/>
                  <a:gd name="T13" fmla="*/ 12 h 12"/>
                  <a:gd name="T14" fmla="*/ 0 w 11"/>
                  <a:gd name="T15" fmla="*/ 5 h 12"/>
                  <a:gd name="T16" fmla="*/ 0 w 11"/>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0" y="3"/>
                    </a:moveTo>
                    <a:lnTo>
                      <a:pt x="0" y="0"/>
                    </a:lnTo>
                    <a:lnTo>
                      <a:pt x="4" y="0"/>
                    </a:lnTo>
                    <a:lnTo>
                      <a:pt x="11" y="2"/>
                    </a:lnTo>
                    <a:lnTo>
                      <a:pt x="11" y="3"/>
                    </a:lnTo>
                    <a:lnTo>
                      <a:pt x="9" y="3"/>
                    </a:lnTo>
                    <a:lnTo>
                      <a:pt x="8" y="12"/>
                    </a:lnTo>
                    <a:lnTo>
                      <a:pt x="0" y="5"/>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5" name="Freeform 2062">
                <a:extLst>
                  <a:ext uri="{FF2B5EF4-FFF2-40B4-BE49-F238E27FC236}">
                    <a16:creationId xmlns:a16="http://schemas.microsoft.com/office/drawing/2014/main" id="{7AFDB3F9-DD29-DA4E-9D45-DE79C10AF4BB}"/>
                  </a:ext>
                </a:extLst>
              </p:cNvPr>
              <p:cNvSpPr>
                <a:spLocks/>
              </p:cNvSpPr>
              <p:nvPr/>
            </p:nvSpPr>
            <p:spPr bwMode="auto">
              <a:xfrm>
                <a:off x="3955" y="974"/>
                <a:ext cx="14" cy="19"/>
              </a:xfrm>
              <a:custGeom>
                <a:avLst/>
                <a:gdLst>
                  <a:gd name="T0" fmla="*/ 9 w 14"/>
                  <a:gd name="T1" fmla="*/ 1 h 19"/>
                  <a:gd name="T2" fmla="*/ 9 w 14"/>
                  <a:gd name="T3" fmla="*/ 3 h 19"/>
                  <a:gd name="T4" fmla="*/ 12 w 14"/>
                  <a:gd name="T5" fmla="*/ 8 h 19"/>
                  <a:gd name="T6" fmla="*/ 14 w 14"/>
                  <a:gd name="T7" fmla="*/ 17 h 19"/>
                  <a:gd name="T8" fmla="*/ 12 w 14"/>
                  <a:gd name="T9" fmla="*/ 19 h 19"/>
                  <a:gd name="T10" fmla="*/ 11 w 14"/>
                  <a:gd name="T11" fmla="*/ 17 h 19"/>
                  <a:gd name="T12" fmla="*/ 5 w 14"/>
                  <a:gd name="T13" fmla="*/ 17 h 19"/>
                  <a:gd name="T14" fmla="*/ 2 w 14"/>
                  <a:gd name="T15" fmla="*/ 16 h 19"/>
                  <a:gd name="T16" fmla="*/ 0 w 14"/>
                  <a:gd name="T17" fmla="*/ 12 h 19"/>
                  <a:gd name="T18" fmla="*/ 9 w 14"/>
                  <a:gd name="T19" fmla="*/ 0 h 19"/>
                  <a:gd name="T20" fmla="*/ 11 w 14"/>
                  <a:gd name="T21" fmla="*/ 1 h 19"/>
                  <a:gd name="T22" fmla="*/ 9 w 14"/>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9">
                    <a:moveTo>
                      <a:pt x="9" y="1"/>
                    </a:moveTo>
                    <a:lnTo>
                      <a:pt x="9" y="3"/>
                    </a:lnTo>
                    <a:lnTo>
                      <a:pt x="12" y="8"/>
                    </a:lnTo>
                    <a:lnTo>
                      <a:pt x="14" y="17"/>
                    </a:lnTo>
                    <a:lnTo>
                      <a:pt x="12" y="19"/>
                    </a:lnTo>
                    <a:lnTo>
                      <a:pt x="11" y="17"/>
                    </a:lnTo>
                    <a:lnTo>
                      <a:pt x="5" y="17"/>
                    </a:lnTo>
                    <a:lnTo>
                      <a:pt x="2" y="16"/>
                    </a:lnTo>
                    <a:lnTo>
                      <a:pt x="0" y="12"/>
                    </a:lnTo>
                    <a:lnTo>
                      <a:pt x="9" y="0"/>
                    </a:lnTo>
                    <a:lnTo>
                      <a:pt x="11" y="1"/>
                    </a:lnTo>
                    <a:lnTo>
                      <a:pt x="9"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6" name="Freeform 2063">
                <a:extLst>
                  <a:ext uri="{FF2B5EF4-FFF2-40B4-BE49-F238E27FC236}">
                    <a16:creationId xmlns:a16="http://schemas.microsoft.com/office/drawing/2014/main" id="{358BA2F8-445A-3E4F-B395-575ED43D1C60}"/>
                  </a:ext>
                </a:extLst>
              </p:cNvPr>
              <p:cNvSpPr>
                <a:spLocks/>
              </p:cNvSpPr>
              <p:nvPr/>
            </p:nvSpPr>
            <p:spPr bwMode="auto">
              <a:xfrm>
                <a:off x="3955" y="974"/>
                <a:ext cx="14" cy="19"/>
              </a:xfrm>
              <a:custGeom>
                <a:avLst/>
                <a:gdLst>
                  <a:gd name="T0" fmla="*/ 9 w 14"/>
                  <a:gd name="T1" fmla="*/ 1 h 19"/>
                  <a:gd name="T2" fmla="*/ 9 w 14"/>
                  <a:gd name="T3" fmla="*/ 3 h 19"/>
                  <a:gd name="T4" fmla="*/ 12 w 14"/>
                  <a:gd name="T5" fmla="*/ 8 h 19"/>
                  <a:gd name="T6" fmla="*/ 14 w 14"/>
                  <a:gd name="T7" fmla="*/ 17 h 19"/>
                  <a:gd name="T8" fmla="*/ 12 w 14"/>
                  <a:gd name="T9" fmla="*/ 19 h 19"/>
                  <a:gd name="T10" fmla="*/ 11 w 14"/>
                  <a:gd name="T11" fmla="*/ 17 h 19"/>
                  <a:gd name="T12" fmla="*/ 5 w 14"/>
                  <a:gd name="T13" fmla="*/ 17 h 19"/>
                  <a:gd name="T14" fmla="*/ 2 w 14"/>
                  <a:gd name="T15" fmla="*/ 16 h 19"/>
                  <a:gd name="T16" fmla="*/ 0 w 14"/>
                  <a:gd name="T17" fmla="*/ 12 h 19"/>
                  <a:gd name="T18" fmla="*/ 9 w 14"/>
                  <a:gd name="T19" fmla="*/ 0 h 19"/>
                  <a:gd name="T20" fmla="*/ 11 w 14"/>
                  <a:gd name="T21" fmla="*/ 1 h 19"/>
                  <a:gd name="T22" fmla="*/ 9 w 14"/>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9">
                    <a:moveTo>
                      <a:pt x="9" y="1"/>
                    </a:moveTo>
                    <a:lnTo>
                      <a:pt x="9" y="3"/>
                    </a:lnTo>
                    <a:lnTo>
                      <a:pt x="12" y="8"/>
                    </a:lnTo>
                    <a:lnTo>
                      <a:pt x="14" y="17"/>
                    </a:lnTo>
                    <a:lnTo>
                      <a:pt x="12" y="19"/>
                    </a:lnTo>
                    <a:lnTo>
                      <a:pt x="11" y="17"/>
                    </a:lnTo>
                    <a:lnTo>
                      <a:pt x="5" y="17"/>
                    </a:lnTo>
                    <a:lnTo>
                      <a:pt x="2" y="16"/>
                    </a:lnTo>
                    <a:lnTo>
                      <a:pt x="0" y="12"/>
                    </a:lnTo>
                    <a:lnTo>
                      <a:pt x="9" y="0"/>
                    </a:lnTo>
                    <a:lnTo>
                      <a:pt x="11" y="1"/>
                    </a:lnTo>
                    <a:lnTo>
                      <a:pt x="9"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7" name="Freeform 2064">
                <a:extLst>
                  <a:ext uri="{FF2B5EF4-FFF2-40B4-BE49-F238E27FC236}">
                    <a16:creationId xmlns:a16="http://schemas.microsoft.com/office/drawing/2014/main" id="{2C6E0B8B-643E-3242-A482-992CAEE38CCB}"/>
                  </a:ext>
                </a:extLst>
              </p:cNvPr>
              <p:cNvSpPr>
                <a:spLocks/>
              </p:cNvSpPr>
              <p:nvPr/>
            </p:nvSpPr>
            <p:spPr bwMode="auto">
              <a:xfrm>
                <a:off x="3928" y="999"/>
                <a:ext cx="22" cy="17"/>
              </a:xfrm>
              <a:custGeom>
                <a:avLst/>
                <a:gdLst>
                  <a:gd name="T0" fmla="*/ 5 w 22"/>
                  <a:gd name="T1" fmla="*/ 3 h 17"/>
                  <a:gd name="T2" fmla="*/ 7 w 22"/>
                  <a:gd name="T3" fmla="*/ 3 h 17"/>
                  <a:gd name="T4" fmla="*/ 9 w 22"/>
                  <a:gd name="T5" fmla="*/ 0 h 17"/>
                  <a:gd name="T6" fmla="*/ 20 w 22"/>
                  <a:gd name="T7" fmla="*/ 3 h 17"/>
                  <a:gd name="T8" fmla="*/ 22 w 22"/>
                  <a:gd name="T9" fmla="*/ 5 h 17"/>
                  <a:gd name="T10" fmla="*/ 20 w 22"/>
                  <a:gd name="T11" fmla="*/ 8 h 17"/>
                  <a:gd name="T12" fmla="*/ 18 w 22"/>
                  <a:gd name="T13" fmla="*/ 10 h 17"/>
                  <a:gd name="T14" fmla="*/ 14 w 22"/>
                  <a:gd name="T15" fmla="*/ 16 h 17"/>
                  <a:gd name="T16" fmla="*/ 0 w 22"/>
                  <a:gd name="T17" fmla="*/ 17 h 17"/>
                  <a:gd name="T18" fmla="*/ 0 w 22"/>
                  <a:gd name="T19" fmla="*/ 16 h 17"/>
                  <a:gd name="T20" fmla="*/ 2 w 22"/>
                  <a:gd name="T21" fmla="*/ 10 h 17"/>
                  <a:gd name="T22" fmla="*/ 5 w 22"/>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7">
                    <a:moveTo>
                      <a:pt x="5" y="3"/>
                    </a:moveTo>
                    <a:lnTo>
                      <a:pt x="7" y="3"/>
                    </a:lnTo>
                    <a:lnTo>
                      <a:pt x="9" y="0"/>
                    </a:lnTo>
                    <a:lnTo>
                      <a:pt x="20" y="3"/>
                    </a:lnTo>
                    <a:lnTo>
                      <a:pt x="22" y="5"/>
                    </a:lnTo>
                    <a:lnTo>
                      <a:pt x="20" y="8"/>
                    </a:lnTo>
                    <a:lnTo>
                      <a:pt x="18" y="10"/>
                    </a:lnTo>
                    <a:lnTo>
                      <a:pt x="14" y="16"/>
                    </a:lnTo>
                    <a:lnTo>
                      <a:pt x="0" y="17"/>
                    </a:lnTo>
                    <a:lnTo>
                      <a:pt x="0" y="16"/>
                    </a:lnTo>
                    <a:lnTo>
                      <a:pt x="2" y="10"/>
                    </a:lnTo>
                    <a:lnTo>
                      <a:pt x="5"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8" name="Freeform 2065">
                <a:extLst>
                  <a:ext uri="{FF2B5EF4-FFF2-40B4-BE49-F238E27FC236}">
                    <a16:creationId xmlns:a16="http://schemas.microsoft.com/office/drawing/2014/main" id="{6F3EEABA-FB9E-4045-B9DA-57CF9D4C0104}"/>
                  </a:ext>
                </a:extLst>
              </p:cNvPr>
              <p:cNvSpPr>
                <a:spLocks/>
              </p:cNvSpPr>
              <p:nvPr/>
            </p:nvSpPr>
            <p:spPr bwMode="auto">
              <a:xfrm>
                <a:off x="3928" y="999"/>
                <a:ext cx="22" cy="17"/>
              </a:xfrm>
              <a:custGeom>
                <a:avLst/>
                <a:gdLst>
                  <a:gd name="T0" fmla="*/ 5 w 22"/>
                  <a:gd name="T1" fmla="*/ 3 h 17"/>
                  <a:gd name="T2" fmla="*/ 7 w 22"/>
                  <a:gd name="T3" fmla="*/ 3 h 17"/>
                  <a:gd name="T4" fmla="*/ 9 w 22"/>
                  <a:gd name="T5" fmla="*/ 0 h 17"/>
                  <a:gd name="T6" fmla="*/ 20 w 22"/>
                  <a:gd name="T7" fmla="*/ 3 h 17"/>
                  <a:gd name="T8" fmla="*/ 22 w 22"/>
                  <a:gd name="T9" fmla="*/ 5 h 17"/>
                  <a:gd name="T10" fmla="*/ 20 w 22"/>
                  <a:gd name="T11" fmla="*/ 8 h 17"/>
                  <a:gd name="T12" fmla="*/ 18 w 22"/>
                  <a:gd name="T13" fmla="*/ 10 h 17"/>
                  <a:gd name="T14" fmla="*/ 14 w 22"/>
                  <a:gd name="T15" fmla="*/ 16 h 17"/>
                  <a:gd name="T16" fmla="*/ 0 w 22"/>
                  <a:gd name="T17" fmla="*/ 17 h 17"/>
                  <a:gd name="T18" fmla="*/ 0 w 22"/>
                  <a:gd name="T19" fmla="*/ 16 h 17"/>
                  <a:gd name="T20" fmla="*/ 2 w 22"/>
                  <a:gd name="T21" fmla="*/ 10 h 17"/>
                  <a:gd name="T22" fmla="*/ 5 w 22"/>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7">
                    <a:moveTo>
                      <a:pt x="5" y="3"/>
                    </a:moveTo>
                    <a:lnTo>
                      <a:pt x="7" y="3"/>
                    </a:lnTo>
                    <a:lnTo>
                      <a:pt x="9" y="0"/>
                    </a:lnTo>
                    <a:lnTo>
                      <a:pt x="20" y="3"/>
                    </a:lnTo>
                    <a:lnTo>
                      <a:pt x="22" y="5"/>
                    </a:lnTo>
                    <a:lnTo>
                      <a:pt x="20" y="8"/>
                    </a:lnTo>
                    <a:lnTo>
                      <a:pt x="18" y="10"/>
                    </a:lnTo>
                    <a:lnTo>
                      <a:pt x="14" y="16"/>
                    </a:lnTo>
                    <a:lnTo>
                      <a:pt x="0" y="17"/>
                    </a:lnTo>
                    <a:lnTo>
                      <a:pt x="0" y="16"/>
                    </a:lnTo>
                    <a:lnTo>
                      <a:pt x="2" y="10"/>
                    </a:lnTo>
                    <a:lnTo>
                      <a:pt x="5"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29" name="Freeform 2066">
                <a:extLst>
                  <a:ext uri="{FF2B5EF4-FFF2-40B4-BE49-F238E27FC236}">
                    <a16:creationId xmlns:a16="http://schemas.microsoft.com/office/drawing/2014/main" id="{653E2025-EAA4-AE40-8B08-9F95D3482A2F}"/>
                  </a:ext>
                </a:extLst>
              </p:cNvPr>
              <p:cNvSpPr>
                <a:spLocks/>
              </p:cNvSpPr>
              <p:nvPr/>
            </p:nvSpPr>
            <p:spPr bwMode="auto">
              <a:xfrm>
                <a:off x="4000" y="827"/>
                <a:ext cx="12" cy="22"/>
              </a:xfrm>
              <a:custGeom>
                <a:avLst/>
                <a:gdLst>
                  <a:gd name="T0" fmla="*/ 12 w 12"/>
                  <a:gd name="T1" fmla="*/ 7 h 22"/>
                  <a:gd name="T2" fmla="*/ 12 w 12"/>
                  <a:gd name="T3" fmla="*/ 7 h 22"/>
                  <a:gd name="T4" fmla="*/ 12 w 12"/>
                  <a:gd name="T5" fmla="*/ 11 h 22"/>
                  <a:gd name="T6" fmla="*/ 10 w 12"/>
                  <a:gd name="T7" fmla="*/ 11 h 22"/>
                  <a:gd name="T8" fmla="*/ 8 w 12"/>
                  <a:gd name="T9" fmla="*/ 14 h 22"/>
                  <a:gd name="T10" fmla="*/ 8 w 12"/>
                  <a:gd name="T11" fmla="*/ 22 h 22"/>
                  <a:gd name="T12" fmla="*/ 7 w 12"/>
                  <a:gd name="T13" fmla="*/ 18 h 22"/>
                  <a:gd name="T14" fmla="*/ 7 w 12"/>
                  <a:gd name="T15" fmla="*/ 11 h 22"/>
                  <a:gd name="T16" fmla="*/ 5 w 12"/>
                  <a:gd name="T17" fmla="*/ 13 h 22"/>
                  <a:gd name="T18" fmla="*/ 3 w 12"/>
                  <a:gd name="T19" fmla="*/ 9 h 22"/>
                  <a:gd name="T20" fmla="*/ 1 w 12"/>
                  <a:gd name="T21" fmla="*/ 9 h 22"/>
                  <a:gd name="T22" fmla="*/ 3 w 12"/>
                  <a:gd name="T23" fmla="*/ 20 h 22"/>
                  <a:gd name="T24" fmla="*/ 0 w 12"/>
                  <a:gd name="T25" fmla="*/ 9 h 22"/>
                  <a:gd name="T26" fmla="*/ 0 w 12"/>
                  <a:gd name="T27" fmla="*/ 5 h 22"/>
                  <a:gd name="T28" fmla="*/ 3 w 12"/>
                  <a:gd name="T29" fmla="*/ 4 h 22"/>
                  <a:gd name="T30" fmla="*/ 3 w 12"/>
                  <a:gd name="T31" fmla="*/ 5 h 22"/>
                  <a:gd name="T32" fmla="*/ 5 w 12"/>
                  <a:gd name="T33" fmla="*/ 7 h 22"/>
                  <a:gd name="T34" fmla="*/ 8 w 12"/>
                  <a:gd name="T35" fmla="*/ 2 h 22"/>
                  <a:gd name="T36" fmla="*/ 5 w 12"/>
                  <a:gd name="T37" fmla="*/ 2 h 22"/>
                  <a:gd name="T38" fmla="*/ 7 w 12"/>
                  <a:gd name="T39" fmla="*/ 0 h 22"/>
                  <a:gd name="T40" fmla="*/ 10 w 12"/>
                  <a:gd name="T41" fmla="*/ 0 h 22"/>
                  <a:gd name="T42" fmla="*/ 12 w 12"/>
                  <a:gd name="T43" fmla="*/ 2 h 22"/>
                  <a:gd name="T44" fmla="*/ 10 w 12"/>
                  <a:gd name="T45" fmla="*/ 4 h 22"/>
                  <a:gd name="T46" fmla="*/ 12 w 12"/>
                  <a:gd name="T4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2">
                    <a:moveTo>
                      <a:pt x="12" y="7"/>
                    </a:moveTo>
                    <a:lnTo>
                      <a:pt x="12" y="7"/>
                    </a:lnTo>
                    <a:lnTo>
                      <a:pt x="12" y="11"/>
                    </a:lnTo>
                    <a:lnTo>
                      <a:pt x="10" y="11"/>
                    </a:lnTo>
                    <a:lnTo>
                      <a:pt x="8" y="14"/>
                    </a:lnTo>
                    <a:lnTo>
                      <a:pt x="8" y="22"/>
                    </a:lnTo>
                    <a:lnTo>
                      <a:pt x="7" y="18"/>
                    </a:lnTo>
                    <a:lnTo>
                      <a:pt x="7" y="11"/>
                    </a:lnTo>
                    <a:lnTo>
                      <a:pt x="5" y="13"/>
                    </a:lnTo>
                    <a:lnTo>
                      <a:pt x="3" y="9"/>
                    </a:lnTo>
                    <a:lnTo>
                      <a:pt x="1" y="9"/>
                    </a:lnTo>
                    <a:lnTo>
                      <a:pt x="3" y="20"/>
                    </a:lnTo>
                    <a:lnTo>
                      <a:pt x="0" y="9"/>
                    </a:lnTo>
                    <a:lnTo>
                      <a:pt x="0" y="5"/>
                    </a:lnTo>
                    <a:lnTo>
                      <a:pt x="3" y="4"/>
                    </a:lnTo>
                    <a:lnTo>
                      <a:pt x="3" y="5"/>
                    </a:lnTo>
                    <a:lnTo>
                      <a:pt x="5" y="7"/>
                    </a:lnTo>
                    <a:lnTo>
                      <a:pt x="8" y="2"/>
                    </a:lnTo>
                    <a:lnTo>
                      <a:pt x="5" y="2"/>
                    </a:lnTo>
                    <a:lnTo>
                      <a:pt x="7" y="0"/>
                    </a:lnTo>
                    <a:lnTo>
                      <a:pt x="10" y="0"/>
                    </a:lnTo>
                    <a:lnTo>
                      <a:pt x="12" y="2"/>
                    </a:lnTo>
                    <a:lnTo>
                      <a:pt x="10" y="4"/>
                    </a:lnTo>
                    <a:lnTo>
                      <a:pt x="12"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0" name="Freeform 2067">
                <a:extLst>
                  <a:ext uri="{FF2B5EF4-FFF2-40B4-BE49-F238E27FC236}">
                    <a16:creationId xmlns:a16="http://schemas.microsoft.com/office/drawing/2014/main" id="{B4249905-3847-E749-956A-830F38C7C221}"/>
                  </a:ext>
                </a:extLst>
              </p:cNvPr>
              <p:cNvSpPr>
                <a:spLocks/>
              </p:cNvSpPr>
              <p:nvPr/>
            </p:nvSpPr>
            <p:spPr bwMode="auto">
              <a:xfrm>
                <a:off x="4000" y="827"/>
                <a:ext cx="12" cy="22"/>
              </a:xfrm>
              <a:custGeom>
                <a:avLst/>
                <a:gdLst>
                  <a:gd name="T0" fmla="*/ 12 w 12"/>
                  <a:gd name="T1" fmla="*/ 7 h 22"/>
                  <a:gd name="T2" fmla="*/ 12 w 12"/>
                  <a:gd name="T3" fmla="*/ 7 h 22"/>
                  <a:gd name="T4" fmla="*/ 12 w 12"/>
                  <a:gd name="T5" fmla="*/ 11 h 22"/>
                  <a:gd name="T6" fmla="*/ 10 w 12"/>
                  <a:gd name="T7" fmla="*/ 11 h 22"/>
                  <a:gd name="T8" fmla="*/ 8 w 12"/>
                  <a:gd name="T9" fmla="*/ 14 h 22"/>
                  <a:gd name="T10" fmla="*/ 8 w 12"/>
                  <a:gd name="T11" fmla="*/ 22 h 22"/>
                  <a:gd name="T12" fmla="*/ 7 w 12"/>
                  <a:gd name="T13" fmla="*/ 18 h 22"/>
                  <a:gd name="T14" fmla="*/ 7 w 12"/>
                  <a:gd name="T15" fmla="*/ 11 h 22"/>
                  <a:gd name="T16" fmla="*/ 5 w 12"/>
                  <a:gd name="T17" fmla="*/ 13 h 22"/>
                  <a:gd name="T18" fmla="*/ 3 w 12"/>
                  <a:gd name="T19" fmla="*/ 9 h 22"/>
                  <a:gd name="T20" fmla="*/ 1 w 12"/>
                  <a:gd name="T21" fmla="*/ 9 h 22"/>
                  <a:gd name="T22" fmla="*/ 3 w 12"/>
                  <a:gd name="T23" fmla="*/ 20 h 22"/>
                  <a:gd name="T24" fmla="*/ 0 w 12"/>
                  <a:gd name="T25" fmla="*/ 9 h 22"/>
                  <a:gd name="T26" fmla="*/ 0 w 12"/>
                  <a:gd name="T27" fmla="*/ 5 h 22"/>
                  <a:gd name="T28" fmla="*/ 3 w 12"/>
                  <a:gd name="T29" fmla="*/ 4 h 22"/>
                  <a:gd name="T30" fmla="*/ 3 w 12"/>
                  <a:gd name="T31" fmla="*/ 5 h 22"/>
                  <a:gd name="T32" fmla="*/ 5 w 12"/>
                  <a:gd name="T33" fmla="*/ 7 h 22"/>
                  <a:gd name="T34" fmla="*/ 8 w 12"/>
                  <a:gd name="T35" fmla="*/ 2 h 22"/>
                  <a:gd name="T36" fmla="*/ 5 w 12"/>
                  <a:gd name="T37" fmla="*/ 2 h 22"/>
                  <a:gd name="T38" fmla="*/ 7 w 12"/>
                  <a:gd name="T39" fmla="*/ 0 h 22"/>
                  <a:gd name="T40" fmla="*/ 10 w 12"/>
                  <a:gd name="T41" fmla="*/ 0 h 22"/>
                  <a:gd name="T42" fmla="*/ 12 w 12"/>
                  <a:gd name="T43" fmla="*/ 2 h 22"/>
                  <a:gd name="T44" fmla="*/ 10 w 12"/>
                  <a:gd name="T45" fmla="*/ 4 h 22"/>
                  <a:gd name="T46" fmla="*/ 12 w 12"/>
                  <a:gd name="T4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2">
                    <a:moveTo>
                      <a:pt x="12" y="7"/>
                    </a:moveTo>
                    <a:lnTo>
                      <a:pt x="12" y="7"/>
                    </a:lnTo>
                    <a:lnTo>
                      <a:pt x="12" y="11"/>
                    </a:lnTo>
                    <a:lnTo>
                      <a:pt x="10" y="11"/>
                    </a:lnTo>
                    <a:lnTo>
                      <a:pt x="8" y="14"/>
                    </a:lnTo>
                    <a:lnTo>
                      <a:pt x="8" y="22"/>
                    </a:lnTo>
                    <a:lnTo>
                      <a:pt x="7" y="18"/>
                    </a:lnTo>
                    <a:lnTo>
                      <a:pt x="7" y="11"/>
                    </a:lnTo>
                    <a:lnTo>
                      <a:pt x="5" y="13"/>
                    </a:lnTo>
                    <a:lnTo>
                      <a:pt x="3" y="9"/>
                    </a:lnTo>
                    <a:lnTo>
                      <a:pt x="1" y="9"/>
                    </a:lnTo>
                    <a:lnTo>
                      <a:pt x="3" y="20"/>
                    </a:lnTo>
                    <a:lnTo>
                      <a:pt x="0" y="9"/>
                    </a:lnTo>
                    <a:lnTo>
                      <a:pt x="0" y="5"/>
                    </a:lnTo>
                    <a:lnTo>
                      <a:pt x="3" y="4"/>
                    </a:lnTo>
                    <a:lnTo>
                      <a:pt x="3" y="5"/>
                    </a:lnTo>
                    <a:lnTo>
                      <a:pt x="5" y="7"/>
                    </a:lnTo>
                    <a:lnTo>
                      <a:pt x="8" y="2"/>
                    </a:lnTo>
                    <a:lnTo>
                      <a:pt x="5" y="2"/>
                    </a:lnTo>
                    <a:lnTo>
                      <a:pt x="7" y="0"/>
                    </a:lnTo>
                    <a:lnTo>
                      <a:pt x="10" y="0"/>
                    </a:lnTo>
                    <a:lnTo>
                      <a:pt x="12" y="2"/>
                    </a:lnTo>
                    <a:lnTo>
                      <a:pt x="10" y="4"/>
                    </a:lnTo>
                    <a:lnTo>
                      <a:pt x="12"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1" name="Freeform 2068">
                <a:extLst>
                  <a:ext uri="{FF2B5EF4-FFF2-40B4-BE49-F238E27FC236}">
                    <a16:creationId xmlns:a16="http://schemas.microsoft.com/office/drawing/2014/main" id="{6FA9A3B5-1A37-3048-BA3F-3C387AC383CC}"/>
                  </a:ext>
                </a:extLst>
              </p:cNvPr>
              <p:cNvSpPr>
                <a:spLocks/>
              </p:cNvSpPr>
              <p:nvPr/>
            </p:nvSpPr>
            <p:spPr bwMode="auto">
              <a:xfrm>
                <a:off x="4014" y="1102"/>
                <a:ext cx="7" cy="18"/>
              </a:xfrm>
              <a:custGeom>
                <a:avLst/>
                <a:gdLst>
                  <a:gd name="T0" fmla="*/ 0 w 7"/>
                  <a:gd name="T1" fmla="*/ 7 h 18"/>
                  <a:gd name="T2" fmla="*/ 0 w 7"/>
                  <a:gd name="T3" fmla="*/ 4 h 18"/>
                  <a:gd name="T4" fmla="*/ 2 w 7"/>
                  <a:gd name="T5" fmla="*/ 2 h 18"/>
                  <a:gd name="T6" fmla="*/ 3 w 7"/>
                  <a:gd name="T7" fmla="*/ 0 h 18"/>
                  <a:gd name="T8" fmla="*/ 7 w 7"/>
                  <a:gd name="T9" fmla="*/ 14 h 18"/>
                  <a:gd name="T10" fmla="*/ 5 w 7"/>
                  <a:gd name="T11" fmla="*/ 18 h 18"/>
                  <a:gd name="T12" fmla="*/ 2 w 7"/>
                  <a:gd name="T13" fmla="*/ 16 h 18"/>
                  <a:gd name="T14" fmla="*/ 2 w 7"/>
                  <a:gd name="T15" fmla="*/ 14 h 18"/>
                  <a:gd name="T16" fmla="*/ 0 w 7"/>
                  <a:gd name="T17" fmla="*/ 9 h 18"/>
                  <a:gd name="T18" fmla="*/ 0 w 7"/>
                  <a:gd name="T19"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8">
                    <a:moveTo>
                      <a:pt x="0" y="7"/>
                    </a:moveTo>
                    <a:lnTo>
                      <a:pt x="0" y="4"/>
                    </a:lnTo>
                    <a:lnTo>
                      <a:pt x="2" y="2"/>
                    </a:lnTo>
                    <a:lnTo>
                      <a:pt x="3" y="0"/>
                    </a:lnTo>
                    <a:lnTo>
                      <a:pt x="7" y="14"/>
                    </a:lnTo>
                    <a:lnTo>
                      <a:pt x="5" y="18"/>
                    </a:lnTo>
                    <a:lnTo>
                      <a:pt x="2" y="16"/>
                    </a:lnTo>
                    <a:lnTo>
                      <a:pt x="2" y="14"/>
                    </a:lnTo>
                    <a:lnTo>
                      <a:pt x="0" y="9"/>
                    </a:lnTo>
                    <a:lnTo>
                      <a:pt x="0"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2" name="Freeform 2069">
                <a:extLst>
                  <a:ext uri="{FF2B5EF4-FFF2-40B4-BE49-F238E27FC236}">
                    <a16:creationId xmlns:a16="http://schemas.microsoft.com/office/drawing/2014/main" id="{7AB1A103-7637-D14C-9B1B-0931E63D9B79}"/>
                  </a:ext>
                </a:extLst>
              </p:cNvPr>
              <p:cNvSpPr>
                <a:spLocks/>
              </p:cNvSpPr>
              <p:nvPr/>
            </p:nvSpPr>
            <p:spPr bwMode="auto">
              <a:xfrm>
                <a:off x="4014" y="1102"/>
                <a:ext cx="7" cy="18"/>
              </a:xfrm>
              <a:custGeom>
                <a:avLst/>
                <a:gdLst>
                  <a:gd name="T0" fmla="*/ 0 w 7"/>
                  <a:gd name="T1" fmla="*/ 7 h 18"/>
                  <a:gd name="T2" fmla="*/ 0 w 7"/>
                  <a:gd name="T3" fmla="*/ 4 h 18"/>
                  <a:gd name="T4" fmla="*/ 2 w 7"/>
                  <a:gd name="T5" fmla="*/ 2 h 18"/>
                  <a:gd name="T6" fmla="*/ 3 w 7"/>
                  <a:gd name="T7" fmla="*/ 0 h 18"/>
                  <a:gd name="T8" fmla="*/ 7 w 7"/>
                  <a:gd name="T9" fmla="*/ 14 h 18"/>
                  <a:gd name="T10" fmla="*/ 5 w 7"/>
                  <a:gd name="T11" fmla="*/ 18 h 18"/>
                  <a:gd name="T12" fmla="*/ 2 w 7"/>
                  <a:gd name="T13" fmla="*/ 16 h 18"/>
                  <a:gd name="T14" fmla="*/ 2 w 7"/>
                  <a:gd name="T15" fmla="*/ 14 h 18"/>
                  <a:gd name="T16" fmla="*/ 0 w 7"/>
                  <a:gd name="T17" fmla="*/ 9 h 18"/>
                  <a:gd name="T18" fmla="*/ 0 w 7"/>
                  <a:gd name="T19"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8">
                    <a:moveTo>
                      <a:pt x="0" y="7"/>
                    </a:moveTo>
                    <a:lnTo>
                      <a:pt x="0" y="4"/>
                    </a:lnTo>
                    <a:lnTo>
                      <a:pt x="2" y="2"/>
                    </a:lnTo>
                    <a:lnTo>
                      <a:pt x="3" y="0"/>
                    </a:lnTo>
                    <a:lnTo>
                      <a:pt x="7" y="14"/>
                    </a:lnTo>
                    <a:lnTo>
                      <a:pt x="5" y="18"/>
                    </a:lnTo>
                    <a:lnTo>
                      <a:pt x="2" y="16"/>
                    </a:lnTo>
                    <a:lnTo>
                      <a:pt x="2" y="14"/>
                    </a:lnTo>
                    <a:lnTo>
                      <a:pt x="0" y="9"/>
                    </a:lnTo>
                    <a:lnTo>
                      <a:pt x="0"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3" name="Freeform 2070">
                <a:extLst>
                  <a:ext uri="{FF2B5EF4-FFF2-40B4-BE49-F238E27FC236}">
                    <a16:creationId xmlns:a16="http://schemas.microsoft.com/office/drawing/2014/main" id="{2DAF5FC5-3941-E942-B0E1-EB38E4DE6FF0}"/>
                  </a:ext>
                </a:extLst>
              </p:cNvPr>
              <p:cNvSpPr>
                <a:spLocks/>
              </p:cNvSpPr>
              <p:nvPr/>
            </p:nvSpPr>
            <p:spPr bwMode="auto">
              <a:xfrm>
                <a:off x="2532" y="1654"/>
                <a:ext cx="68" cy="100"/>
              </a:xfrm>
              <a:custGeom>
                <a:avLst/>
                <a:gdLst>
                  <a:gd name="T0" fmla="*/ 66 w 68"/>
                  <a:gd name="T1" fmla="*/ 32 h 100"/>
                  <a:gd name="T2" fmla="*/ 61 w 68"/>
                  <a:gd name="T3" fmla="*/ 21 h 100"/>
                  <a:gd name="T4" fmla="*/ 50 w 68"/>
                  <a:gd name="T5" fmla="*/ 27 h 100"/>
                  <a:gd name="T6" fmla="*/ 43 w 68"/>
                  <a:gd name="T7" fmla="*/ 28 h 100"/>
                  <a:gd name="T8" fmla="*/ 37 w 68"/>
                  <a:gd name="T9" fmla="*/ 20 h 100"/>
                  <a:gd name="T10" fmla="*/ 41 w 68"/>
                  <a:gd name="T11" fmla="*/ 14 h 100"/>
                  <a:gd name="T12" fmla="*/ 44 w 68"/>
                  <a:gd name="T13" fmla="*/ 11 h 100"/>
                  <a:gd name="T14" fmla="*/ 44 w 68"/>
                  <a:gd name="T15" fmla="*/ 0 h 100"/>
                  <a:gd name="T16" fmla="*/ 39 w 68"/>
                  <a:gd name="T17" fmla="*/ 2 h 100"/>
                  <a:gd name="T18" fmla="*/ 34 w 68"/>
                  <a:gd name="T19" fmla="*/ 5 h 100"/>
                  <a:gd name="T20" fmla="*/ 32 w 68"/>
                  <a:gd name="T21" fmla="*/ 9 h 100"/>
                  <a:gd name="T22" fmla="*/ 32 w 68"/>
                  <a:gd name="T23" fmla="*/ 11 h 100"/>
                  <a:gd name="T24" fmla="*/ 27 w 68"/>
                  <a:gd name="T25" fmla="*/ 16 h 100"/>
                  <a:gd name="T26" fmla="*/ 30 w 68"/>
                  <a:gd name="T27" fmla="*/ 18 h 100"/>
                  <a:gd name="T28" fmla="*/ 36 w 68"/>
                  <a:gd name="T29" fmla="*/ 16 h 100"/>
                  <a:gd name="T30" fmla="*/ 34 w 68"/>
                  <a:gd name="T31" fmla="*/ 20 h 100"/>
                  <a:gd name="T32" fmla="*/ 28 w 68"/>
                  <a:gd name="T33" fmla="*/ 25 h 100"/>
                  <a:gd name="T34" fmla="*/ 19 w 68"/>
                  <a:gd name="T35" fmla="*/ 27 h 100"/>
                  <a:gd name="T36" fmla="*/ 11 w 68"/>
                  <a:gd name="T37" fmla="*/ 25 h 100"/>
                  <a:gd name="T38" fmla="*/ 9 w 68"/>
                  <a:gd name="T39" fmla="*/ 34 h 100"/>
                  <a:gd name="T40" fmla="*/ 5 w 68"/>
                  <a:gd name="T41" fmla="*/ 34 h 100"/>
                  <a:gd name="T42" fmla="*/ 12 w 68"/>
                  <a:gd name="T43" fmla="*/ 37 h 100"/>
                  <a:gd name="T44" fmla="*/ 9 w 68"/>
                  <a:gd name="T45" fmla="*/ 43 h 100"/>
                  <a:gd name="T46" fmla="*/ 5 w 68"/>
                  <a:gd name="T47" fmla="*/ 46 h 100"/>
                  <a:gd name="T48" fmla="*/ 7 w 68"/>
                  <a:gd name="T49" fmla="*/ 50 h 100"/>
                  <a:gd name="T50" fmla="*/ 9 w 68"/>
                  <a:gd name="T51" fmla="*/ 52 h 100"/>
                  <a:gd name="T52" fmla="*/ 12 w 68"/>
                  <a:gd name="T53" fmla="*/ 53 h 100"/>
                  <a:gd name="T54" fmla="*/ 23 w 68"/>
                  <a:gd name="T55" fmla="*/ 55 h 100"/>
                  <a:gd name="T56" fmla="*/ 18 w 68"/>
                  <a:gd name="T57" fmla="*/ 59 h 100"/>
                  <a:gd name="T58" fmla="*/ 16 w 68"/>
                  <a:gd name="T59" fmla="*/ 64 h 100"/>
                  <a:gd name="T60" fmla="*/ 11 w 68"/>
                  <a:gd name="T61" fmla="*/ 71 h 100"/>
                  <a:gd name="T62" fmla="*/ 23 w 68"/>
                  <a:gd name="T63" fmla="*/ 66 h 100"/>
                  <a:gd name="T64" fmla="*/ 27 w 68"/>
                  <a:gd name="T65" fmla="*/ 70 h 100"/>
                  <a:gd name="T66" fmla="*/ 12 w 68"/>
                  <a:gd name="T67" fmla="*/ 73 h 100"/>
                  <a:gd name="T68" fmla="*/ 9 w 68"/>
                  <a:gd name="T69" fmla="*/ 80 h 100"/>
                  <a:gd name="T70" fmla="*/ 7 w 68"/>
                  <a:gd name="T71" fmla="*/ 80 h 100"/>
                  <a:gd name="T72" fmla="*/ 3 w 68"/>
                  <a:gd name="T73" fmla="*/ 80 h 100"/>
                  <a:gd name="T74" fmla="*/ 0 w 68"/>
                  <a:gd name="T75" fmla="*/ 84 h 100"/>
                  <a:gd name="T76" fmla="*/ 9 w 68"/>
                  <a:gd name="T77" fmla="*/ 86 h 100"/>
                  <a:gd name="T78" fmla="*/ 2 w 68"/>
                  <a:gd name="T79" fmla="*/ 89 h 100"/>
                  <a:gd name="T80" fmla="*/ 3 w 68"/>
                  <a:gd name="T81" fmla="*/ 91 h 100"/>
                  <a:gd name="T82" fmla="*/ 5 w 68"/>
                  <a:gd name="T83" fmla="*/ 93 h 100"/>
                  <a:gd name="T84" fmla="*/ 12 w 68"/>
                  <a:gd name="T85" fmla="*/ 93 h 100"/>
                  <a:gd name="T86" fmla="*/ 7 w 68"/>
                  <a:gd name="T87" fmla="*/ 96 h 100"/>
                  <a:gd name="T88" fmla="*/ 14 w 68"/>
                  <a:gd name="T89" fmla="*/ 95 h 100"/>
                  <a:gd name="T90" fmla="*/ 12 w 68"/>
                  <a:gd name="T91" fmla="*/ 96 h 100"/>
                  <a:gd name="T92" fmla="*/ 11 w 68"/>
                  <a:gd name="T93" fmla="*/ 98 h 100"/>
                  <a:gd name="T94" fmla="*/ 12 w 68"/>
                  <a:gd name="T95" fmla="*/ 98 h 100"/>
                  <a:gd name="T96" fmla="*/ 16 w 68"/>
                  <a:gd name="T97" fmla="*/ 100 h 100"/>
                  <a:gd name="T98" fmla="*/ 19 w 68"/>
                  <a:gd name="T99" fmla="*/ 98 h 100"/>
                  <a:gd name="T100" fmla="*/ 30 w 68"/>
                  <a:gd name="T101" fmla="*/ 95 h 100"/>
                  <a:gd name="T102" fmla="*/ 32 w 68"/>
                  <a:gd name="T103" fmla="*/ 89 h 100"/>
                  <a:gd name="T104" fmla="*/ 34 w 68"/>
                  <a:gd name="T105" fmla="*/ 91 h 100"/>
                  <a:gd name="T106" fmla="*/ 39 w 68"/>
                  <a:gd name="T107" fmla="*/ 91 h 100"/>
                  <a:gd name="T108" fmla="*/ 43 w 68"/>
                  <a:gd name="T109" fmla="*/ 89 h 100"/>
                  <a:gd name="T110" fmla="*/ 44 w 68"/>
                  <a:gd name="T111" fmla="*/ 86 h 100"/>
                  <a:gd name="T112" fmla="*/ 59 w 68"/>
                  <a:gd name="T113" fmla="*/ 82 h 100"/>
                  <a:gd name="T114" fmla="*/ 64 w 68"/>
                  <a:gd name="T115" fmla="*/ 82 h 100"/>
                  <a:gd name="T116" fmla="*/ 62 w 68"/>
                  <a:gd name="T117" fmla="*/ 78 h 100"/>
                  <a:gd name="T118" fmla="*/ 66 w 68"/>
                  <a:gd name="T119" fmla="*/ 52 h 100"/>
                  <a:gd name="T120" fmla="*/ 68 w 68"/>
                  <a:gd name="T121" fmla="*/ 46 h 100"/>
                  <a:gd name="T122" fmla="*/ 64 w 68"/>
                  <a:gd name="T123" fmla="*/ 3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100">
                    <a:moveTo>
                      <a:pt x="66" y="34"/>
                    </a:moveTo>
                    <a:lnTo>
                      <a:pt x="66" y="32"/>
                    </a:lnTo>
                    <a:lnTo>
                      <a:pt x="66" y="25"/>
                    </a:lnTo>
                    <a:lnTo>
                      <a:pt x="61" y="21"/>
                    </a:lnTo>
                    <a:lnTo>
                      <a:pt x="52" y="23"/>
                    </a:lnTo>
                    <a:lnTo>
                      <a:pt x="50" y="27"/>
                    </a:lnTo>
                    <a:lnTo>
                      <a:pt x="46" y="30"/>
                    </a:lnTo>
                    <a:lnTo>
                      <a:pt x="43" y="28"/>
                    </a:lnTo>
                    <a:lnTo>
                      <a:pt x="41" y="23"/>
                    </a:lnTo>
                    <a:lnTo>
                      <a:pt x="37" y="20"/>
                    </a:lnTo>
                    <a:lnTo>
                      <a:pt x="41" y="18"/>
                    </a:lnTo>
                    <a:lnTo>
                      <a:pt x="41" y="14"/>
                    </a:lnTo>
                    <a:lnTo>
                      <a:pt x="43" y="14"/>
                    </a:lnTo>
                    <a:lnTo>
                      <a:pt x="44" y="11"/>
                    </a:lnTo>
                    <a:lnTo>
                      <a:pt x="44" y="0"/>
                    </a:lnTo>
                    <a:lnTo>
                      <a:pt x="44" y="0"/>
                    </a:lnTo>
                    <a:lnTo>
                      <a:pt x="43" y="0"/>
                    </a:lnTo>
                    <a:lnTo>
                      <a:pt x="39" y="2"/>
                    </a:lnTo>
                    <a:lnTo>
                      <a:pt x="39" y="0"/>
                    </a:lnTo>
                    <a:lnTo>
                      <a:pt x="34" y="5"/>
                    </a:lnTo>
                    <a:lnTo>
                      <a:pt x="32" y="5"/>
                    </a:lnTo>
                    <a:lnTo>
                      <a:pt x="32" y="9"/>
                    </a:lnTo>
                    <a:lnTo>
                      <a:pt x="32" y="9"/>
                    </a:lnTo>
                    <a:lnTo>
                      <a:pt x="32" y="11"/>
                    </a:lnTo>
                    <a:lnTo>
                      <a:pt x="27" y="14"/>
                    </a:lnTo>
                    <a:lnTo>
                      <a:pt x="27" y="16"/>
                    </a:lnTo>
                    <a:lnTo>
                      <a:pt x="28" y="16"/>
                    </a:lnTo>
                    <a:lnTo>
                      <a:pt x="30" y="18"/>
                    </a:lnTo>
                    <a:lnTo>
                      <a:pt x="32" y="16"/>
                    </a:lnTo>
                    <a:lnTo>
                      <a:pt x="36" y="16"/>
                    </a:lnTo>
                    <a:lnTo>
                      <a:pt x="36" y="18"/>
                    </a:lnTo>
                    <a:lnTo>
                      <a:pt x="34" y="20"/>
                    </a:lnTo>
                    <a:lnTo>
                      <a:pt x="28" y="23"/>
                    </a:lnTo>
                    <a:lnTo>
                      <a:pt x="28" y="25"/>
                    </a:lnTo>
                    <a:lnTo>
                      <a:pt x="28" y="27"/>
                    </a:lnTo>
                    <a:lnTo>
                      <a:pt x="19" y="27"/>
                    </a:lnTo>
                    <a:lnTo>
                      <a:pt x="18" y="25"/>
                    </a:lnTo>
                    <a:lnTo>
                      <a:pt x="11" y="25"/>
                    </a:lnTo>
                    <a:lnTo>
                      <a:pt x="7" y="30"/>
                    </a:lnTo>
                    <a:lnTo>
                      <a:pt x="9" y="34"/>
                    </a:lnTo>
                    <a:lnTo>
                      <a:pt x="7" y="34"/>
                    </a:lnTo>
                    <a:lnTo>
                      <a:pt x="5" y="34"/>
                    </a:lnTo>
                    <a:lnTo>
                      <a:pt x="7" y="37"/>
                    </a:lnTo>
                    <a:lnTo>
                      <a:pt x="12" y="37"/>
                    </a:lnTo>
                    <a:lnTo>
                      <a:pt x="14" y="39"/>
                    </a:lnTo>
                    <a:lnTo>
                      <a:pt x="9" y="43"/>
                    </a:lnTo>
                    <a:lnTo>
                      <a:pt x="7" y="45"/>
                    </a:lnTo>
                    <a:lnTo>
                      <a:pt x="5" y="46"/>
                    </a:lnTo>
                    <a:lnTo>
                      <a:pt x="5" y="48"/>
                    </a:lnTo>
                    <a:lnTo>
                      <a:pt x="7" y="50"/>
                    </a:lnTo>
                    <a:lnTo>
                      <a:pt x="9" y="50"/>
                    </a:lnTo>
                    <a:lnTo>
                      <a:pt x="9" y="52"/>
                    </a:lnTo>
                    <a:lnTo>
                      <a:pt x="12" y="52"/>
                    </a:lnTo>
                    <a:lnTo>
                      <a:pt x="12" y="53"/>
                    </a:lnTo>
                    <a:lnTo>
                      <a:pt x="23" y="53"/>
                    </a:lnTo>
                    <a:lnTo>
                      <a:pt x="23" y="55"/>
                    </a:lnTo>
                    <a:lnTo>
                      <a:pt x="21" y="57"/>
                    </a:lnTo>
                    <a:lnTo>
                      <a:pt x="18" y="59"/>
                    </a:lnTo>
                    <a:lnTo>
                      <a:pt x="16" y="61"/>
                    </a:lnTo>
                    <a:lnTo>
                      <a:pt x="16" y="64"/>
                    </a:lnTo>
                    <a:lnTo>
                      <a:pt x="14" y="68"/>
                    </a:lnTo>
                    <a:lnTo>
                      <a:pt x="11" y="71"/>
                    </a:lnTo>
                    <a:lnTo>
                      <a:pt x="19" y="70"/>
                    </a:lnTo>
                    <a:lnTo>
                      <a:pt x="23" y="66"/>
                    </a:lnTo>
                    <a:lnTo>
                      <a:pt x="25" y="70"/>
                    </a:lnTo>
                    <a:lnTo>
                      <a:pt x="27" y="70"/>
                    </a:lnTo>
                    <a:lnTo>
                      <a:pt x="27" y="70"/>
                    </a:lnTo>
                    <a:lnTo>
                      <a:pt x="12" y="73"/>
                    </a:lnTo>
                    <a:lnTo>
                      <a:pt x="9" y="77"/>
                    </a:lnTo>
                    <a:lnTo>
                      <a:pt x="9" y="80"/>
                    </a:lnTo>
                    <a:lnTo>
                      <a:pt x="9" y="80"/>
                    </a:lnTo>
                    <a:lnTo>
                      <a:pt x="7" y="80"/>
                    </a:lnTo>
                    <a:lnTo>
                      <a:pt x="5" y="80"/>
                    </a:lnTo>
                    <a:lnTo>
                      <a:pt x="3" y="80"/>
                    </a:lnTo>
                    <a:lnTo>
                      <a:pt x="2" y="82"/>
                    </a:lnTo>
                    <a:lnTo>
                      <a:pt x="0" y="84"/>
                    </a:lnTo>
                    <a:lnTo>
                      <a:pt x="7" y="84"/>
                    </a:lnTo>
                    <a:lnTo>
                      <a:pt x="9" y="86"/>
                    </a:lnTo>
                    <a:lnTo>
                      <a:pt x="3" y="87"/>
                    </a:lnTo>
                    <a:lnTo>
                      <a:pt x="2" y="89"/>
                    </a:lnTo>
                    <a:lnTo>
                      <a:pt x="2" y="91"/>
                    </a:lnTo>
                    <a:lnTo>
                      <a:pt x="3" y="91"/>
                    </a:lnTo>
                    <a:lnTo>
                      <a:pt x="3" y="93"/>
                    </a:lnTo>
                    <a:lnTo>
                      <a:pt x="5" y="93"/>
                    </a:lnTo>
                    <a:lnTo>
                      <a:pt x="11" y="91"/>
                    </a:lnTo>
                    <a:lnTo>
                      <a:pt x="12" y="93"/>
                    </a:lnTo>
                    <a:lnTo>
                      <a:pt x="5" y="96"/>
                    </a:lnTo>
                    <a:lnTo>
                      <a:pt x="7" y="96"/>
                    </a:lnTo>
                    <a:lnTo>
                      <a:pt x="14" y="95"/>
                    </a:lnTo>
                    <a:lnTo>
                      <a:pt x="14" y="95"/>
                    </a:lnTo>
                    <a:lnTo>
                      <a:pt x="14" y="96"/>
                    </a:lnTo>
                    <a:lnTo>
                      <a:pt x="12" y="96"/>
                    </a:lnTo>
                    <a:lnTo>
                      <a:pt x="11" y="98"/>
                    </a:lnTo>
                    <a:lnTo>
                      <a:pt x="11" y="98"/>
                    </a:lnTo>
                    <a:lnTo>
                      <a:pt x="11" y="100"/>
                    </a:lnTo>
                    <a:lnTo>
                      <a:pt x="12" y="98"/>
                    </a:lnTo>
                    <a:lnTo>
                      <a:pt x="16" y="98"/>
                    </a:lnTo>
                    <a:lnTo>
                      <a:pt x="16" y="100"/>
                    </a:lnTo>
                    <a:lnTo>
                      <a:pt x="18" y="100"/>
                    </a:lnTo>
                    <a:lnTo>
                      <a:pt x="19" y="98"/>
                    </a:lnTo>
                    <a:lnTo>
                      <a:pt x="21" y="98"/>
                    </a:lnTo>
                    <a:lnTo>
                      <a:pt x="30" y="95"/>
                    </a:lnTo>
                    <a:lnTo>
                      <a:pt x="32" y="93"/>
                    </a:lnTo>
                    <a:lnTo>
                      <a:pt x="32" y="89"/>
                    </a:lnTo>
                    <a:lnTo>
                      <a:pt x="34" y="89"/>
                    </a:lnTo>
                    <a:lnTo>
                      <a:pt x="34" y="91"/>
                    </a:lnTo>
                    <a:lnTo>
                      <a:pt x="36" y="93"/>
                    </a:lnTo>
                    <a:lnTo>
                      <a:pt x="39" y="91"/>
                    </a:lnTo>
                    <a:lnTo>
                      <a:pt x="39" y="87"/>
                    </a:lnTo>
                    <a:lnTo>
                      <a:pt x="43" y="89"/>
                    </a:lnTo>
                    <a:lnTo>
                      <a:pt x="43" y="87"/>
                    </a:lnTo>
                    <a:lnTo>
                      <a:pt x="44" y="86"/>
                    </a:lnTo>
                    <a:lnTo>
                      <a:pt x="44" y="84"/>
                    </a:lnTo>
                    <a:lnTo>
                      <a:pt x="59" y="82"/>
                    </a:lnTo>
                    <a:lnTo>
                      <a:pt x="61" y="82"/>
                    </a:lnTo>
                    <a:lnTo>
                      <a:pt x="64" y="82"/>
                    </a:lnTo>
                    <a:lnTo>
                      <a:pt x="64" y="80"/>
                    </a:lnTo>
                    <a:lnTo>
                      <a:pt x="62" y="78"/>
                    </a:lnTo>
                    <a:lnTo>
                      <a:pt x="68" y="62"/>
                    </a:lnTo>
                    <a:lnTo>
                      <a:pt x="66" y="52"/>
                    </a:lnTo>
                    <a:lnTo>
                      <a:pt x="68" y="50"/>
                    </a:lnTo>
                    <a:lnTo>
                      <a:pt x="68" y="46"/>
                    </a:lnTo>
                    <a:lnTo>
                      <a:pt x="64" y="37"/>
                    </a:lnTo>
                    <a:lnTo>
                      <a:pt x="64" y="34"/>
                    </a:lnTo>
                    <a:lnTo>
                      <a:pt x="66" y="3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4" name="Freeform 2071">
                <a:extLst>
                  <a:ext uri="{FF2B5EF4-FFF2-40B4-BE49-F238E27FC236}">
                    <a16:creationId xmlns:a16="http://schemas.microsoft.com/office/drawing/2014/main" id="{646C9743-FDE0-7D4C-8E67-214BE67832A6}"/>
                  </a:ext>
                </a:extLst>
              </p:cNvPr>
              <p:cNvSpPr>
                <a:spLocks/>
              </p:cNvSpPr>
              <p:nvPr/>
            </p:nvSpPr>
            <p:spPr bwMode="auto">
              <a:xfrm>
                <a:off x="2532" y="1654"/>
                <a:ext cx="68" cy="100"/>
              </a:xfrm>
              <a:custGeom>
                <a:avLst/>
                <a:gdLst>
                  <a:gd name="T0" fmla="*/ 66 w 68"/>
                  <a:gd name="T1" fmla="*/ 32 h 100"/>
                  <a:gd name="T2" fmla="*/ 61 w 68"/>
                  <a:gd name="T3" fmla="*/ 21 h 100"/>
                  <a:gd name="T4" fmla="*/ 50 w 68"/>
                  <a:gd name="T5" fmla="*/ 27 h 100"/>
                  <a:gd name="T6" fmla="*/ 43 w 68"/>
                  <a:gd name="T7" fmla="*/ 28 h 100"/>
                  <a:gd name="T8" fmla="*/ 37 w 68"/>
                  <a:gd name="T9" fmla="*/ 20 h 100"/>
                  <a:gd name="T10" fmla="*/ 41 w 68"/>
                  <a:gd name="T11" fmla="*/ 14 h 100"/>
                  <a:gd name="T12" fmla="*/ 44 w 68"/>
                  <a:gd name="T13" fmla="*/ 11 h 100"/>
                  <a:gd name="T14" fmla="*/ 44 w 68"/>
                  <a:gd name="T15" fmla="*/ 0 h 100"/>
                  <a:gd name="T16" fmla="*/ 39 w 68"/>
                  <a:gd name="T17" fmla="*/ 2 h 100"/>
                  <a:gd name="T18" fmla="*/ 34 w 68"/>
                  <a:gd name="T19" fmla="*/ 5 h 100"/>
                  <a:gd name="T20" fmla="*/ 32 w 68"/>
                  <a:gd name="T21" fmla="*/ 9 h 100"/>
                  <a:gd name="T22" fmla="*/ 32 w 68"/>
                  <a:gd name="T23" fmla="*/ 11 h 100"/>
                  <a:gd name="T24" fmla="*/ 27 w 68"/>
                  <a:gd name="T25" fmla="*/ 16 h 100"/>
                  <a:gd name="T26" fmla="*/ 30 w 68"/>
                  <a:gd name="T27" fmla="*/ 18 h 100"/>
                  <a:gd name="T28" fmla="*/ 36 w 68"/>
                  <a:gd name="T29" fmla="*/ 16 h 100"/>
                  <a:gd name="T30" fmla="*/ 34 w 68"/>
                  <a:gd name="T31" fmla="*/ 20 h 100"/>
                  <a:gd name="T32" fmla="*/ 28 w 68"/>
                  <a:gd name="T33" fmla="*/ 25 h 100"/>
                  <a:gd name="T34" fmla="*/ 19 w 68"/>
                  <a:gd name="T35" fmla="*/ 27 h 100"/>
                  <a:gd name="T36" fmla="*/ 11 w 68"/>
                  <a:gd name="T37" fmla="*/ 25 h 100"/>
                  <a:gd name="T38" fmla="*/ 9 w 68"/>
                  <a:gd name="T39" fmla="*/ 34 h 100"/>
                  <a:gd name="T40" fmla="*/ 5 w 68"/>
                  <a:gd name="T41" fmla="*/ 34 h 100"/>
                  <a:gd name="T42" fmla="*/ 12 w 68"/>
                  <a:gd name="T43" fmla="*/ 37 h 100"/>
                  <a:gd name="T44" fmla="*/ 9 w 68"/>
                  <a:gd name="T45" fmla="*/ 43 h 100"/>
                  <a:gd name="T46" fmla="*/ 5 w 68"/>
                  <a:gd name="T47" fmla="*/ 46 h 100"/>
                  <a:gd name="T48" fmla="*/ 7 w 68"/>
                  <a:gd name="T49" fmla="*/ 50 h 100"/>
                  <a:gd name="T50" fmla="*/ 9 w 68"/>
                  <a:gd name="T51" fmla="*/ 52 h 100"/>
                  <a:gd name="T52" fmla="*/ 12 w 68"/>
                  <a:gd name="T53" fmla="*/ 53 h 100"/>
                  <a:gd name="T54" fmla="*/ 23 w 68"/>
                  <a:gd name="T55" fmla="*/ 55 h 100"/>
                  <a:gd name="T56" fmla="*/ 18 w 68"/>
                  <a:gd name="T57" fmla="*/ 59 h 100"/>
                  <a:gd name="T58" fmla="*/ 16 w 68"/>
                  <a:gd name="T59" fmla="*/ 64 h 100"/>
                  <a:gd name="T60" fmla="*/ 11 w 68"/>
                  <a:gd name="T61" fmla="*/ 71 h 100"/>
                  <a:gd name="T62" fmla="*/ 23 w 68"/>
                  <a:gd name="T63" fmla="*/ 66 h 100"/>
                  <a:gd name="T64" fmla="*/ 27 w 68"/>
                  <a:gd name="T65" fmla="*/ 70 h 100"/>
                  <a:gd name="T66" fmla="*/ 12 w 68"/>
                  <a:gd name="T67" fmla="*/ 73 h 100"/>
                  <a:gd name="T68" fmla="*/ 9 w 68"/>
                  <a:gd name="T69" fmla="*/ 80 h 100"/>
                  <a:gd name="T70" fmla="*/ 7 w 68"/>
                  <a:gd name="T71" fmla="*/ 80 h 100"/>
                  <a:gd name="T72" fmla="*/ 3 w 68"/>
                  <a:gd name="T73" fmla="*/ 80 h 100"/>
                  <a:gd name="T74" fmla="*/ 0 w 68"/>
                  <a:gd name="T75" fmla="*/ 84 h 100"/>
                  <a:gd name="T76" fmla="*/ 9 w 68"/>
                  <a:gd name="T77" fmla="*/ 86 h 100"/>
                  <a:gd name="T78" fmla="*/ 2 w 68"/>
                  <a:gd name="T79" fmla="*/ 89 h 100"/>
                  <a:gd name="T80" fmla="*/ 3 w 68"/>
                  <a:gd name="T81" fmla="*/ 91 h 100"/>
                  <a:gd name="T82" fmla="*/ 5 w 68"/>
                  <a:gd name="T83" fmla="*/ 93 h 100"/>
                  <a:gd name="T84" fmla="*/ 12 w 68"/>
                  <a:gd name="T85" fmla="*/ 93 h 100"/>
                  <a:gd name="T86" fmla="*/ 7 w 68"/>
                  <a:gd name="T87" fmla="*/ 96 h 100"/>
                  <a:gd name="T88" fmla="*/ 14 w 68"/>
                  <a:gd name="T89" fmla="*/ 95 h 100"/>
                  <a:gd name="T90" fmla="*/ 12 w 68"/>
                  <a:gd name="T91" fmla="*/ 96 h 100"/>
                  <a:gd name="T92" fmla="*/ 11 w 68"/>
                  <a:gd name="T93" fmla="*/ 98 h 100"/>
                  <a:gd name="T94" fmla="*/ 12 w 68"/>
                  <a:gd name="T95" fmla="*/ 98 h 100"/>
                  <a:gd name="T96" fmla="*/ 16 w 68"/>
                  <a:gd name="T97" fmla="*/ 100 h 100"/>
                  <a:gd name="T98" fmla="*/ 19 w 68"/>
                  <a:gd name="T99" fmla="*/ 98 h 100"/>
                  <a:gd name="T100" fmla="*/ 30 w 68"/>
                  <a:gd name="T101" fmla="*/ 95 h 100"/>
                  <a:gd name="T102" fmla="*/ 32 w 68"/>
                  <a:gd name="T103" fmla="*/ 89 h 100"/>
                  <a:gd name="T104" fmla="*/ 34 w 68"/>
                  <a:gd name="T105" fmla="*/ 91 h 100"/>
                  <a:gd name="T106" fmla="*/ 39 w 68"/>
                  <a:gd name="T107" fmla="*/ 91 h 100"/>
                  <a:gd name="T108" fmla="*/ 43 w 68"/>
                  <a:gd name="T109" fmla="*/ 89 h 100"/>
                  <a:gd name="T110" fmla="*/ 44 w 68"/>
                  <a:gd name="T111" fmla="*/ 86 h 100"/>
                  <a:gd name="T112" fmla="*/ 59 w 68"/>
                  <a:gd name="T113" fmla="*/ 82 h 100"/>
                  <a:gd name="T114" fmla="*/ 64 w 68"/>
                  <a:gd name="T115" fmla="*/ 82 h 100"/>
                  <a:gd name="T116" fmla="*/ 62 w 68"/>
                  <a:gd name="T117" fmla="*/ 78 h 100"/>
                  <a:gd name="T118" fmla="*/ 66 w 68"/>
                  <a:gd name="T119" fmla="*/ 52 h 100"/>
                  <a:gd name="T120" fmla="*/ 68 w 68"/>
                  <a:gd name="T121" fmla="*/ 46 h 100"/>
                  <a:gd name="T122" fmla="*/ 64 w 68"/>
                  <a:gd name="T123" fmla="*/ 3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100">
                    <a:moveTo>
                      <a:pt x="66" y="34"/>
                    </a:moveTo>
                    <a:lnTo>
                      <a:pt x="66" y="32"/>
                    </a:lnTo>
                    <a:lnTo>
                      <a:pt x="66" y="25"/>
                    </a:lnTo>
                    <a:lnTo>
                      <a:pt x="61" y="21"/>
                    </a:lnTo>
                    <a:lnTo>
                      <a:pt x="52" y="23"/>
                    </a:lnTo>
                    <a:lnTo>
                      <a:pt x="50" y="27"/>
                    </a:lnTo>
                    <a:lnTo>
                      <a:pt x="46" y="30"/>
                    </a:lnTo>
                    <a:lnTo>
                      <a:pt x="43" y="28"/>
                    </a:lnTo>
                    <a:lnTo>
                      <a:pt x="41" y="23"/>
                    </a:lnTo>
                    <a:lnTo>
                      <a:pt x="37" y="20"/>
                    </a:lnTo>
                    <a:lnTo>
                      <a:pt x="41" y="18"/>
                    </a:lnTo>
                    <a:lnTo>
                      <a:pt x="41" y="14"/>
                    </a:lnTo>
                    <a:lnTo>
                      <a:pt x="43" y="14"/>
                    </a:lnTo>
                    <a:lnTo>
                      <a:pt x="44" y="11"/>
                    </a:lnTo>
                    <a:lnTo>
                      <a:pt x="44" y="0"/>
                    </a:lnTo>
                    <a:lnTo>
                      <a:pt x="44" y="0"/>
                    </a:lnTo>
                    <a:lnTo>
                      <a:pt x="43" y="0"/>
                    </a:lnTo>
                    <a:lnTo>
                      <a:pt x="39" y="2"/>
                    </a:lnTo>
                    <a:lnTo>
                      <a:pt x="39" y="0"/>
                    </a:lnTo>
                    <a:lnTo>
                      <a:pt x="34" y="5"/>
                    </a:lnTo>
                    <a:lnTo>
                      <a:pt x="32" y="5"/>
                    </a:lnTo>
                    <a:lnTo>
                      <a:pt x="32" y="9"/>
                    </a:lnTo>
                    <a:lnTo>
                      <a:pt x="32" y="9"/>
                    </a:lnTo>
                    <a:lnTo>
                      <a:pt x="32" y="11"/>
                    </a:lnTo>
                    <a:lnTo>
                      <a:pt x="27" y="14"/>
                    </a:lnTo>
                    <a:lnTo>
                      <a:pt x="27" y="16"/>
                    </a:lnTo>
                    <a:lnTo>
                      <a:pt x="28" y="16"/>
                    </a:lnTo>
                    <a:lnTo>
                      <a:pt x="30" y="18"/>
                    </a:lnTo>
                    <a:lnTo>
                      <a:pt x="32" y="16"/>
                    </a:lnTo>
                    <a:lnTo>
                      <a:pt x="36" y="16"/>
                    </a:lnTo>
                    <a:lnTo>
                      <a:pt x="36" y="18"/>
                    </a:lnTo>
                    <a:lnTo>
                      <a:pt x="34" y="20"/>
                    </a:lnTo>
                    <a:lnTo>
                      <a:pt x="28" y="23"/>
                    </a:lnTo>
                    <a:lnTo>
                      <a:pt x="28" y="25"/>
                    </a:lnTo>
                    <a:lnTo>
                      <a:pt x="28" y="27"/>
                    </a:lnTo>
                    <a:lnTo>
                      <a:pt x="19" y="27"/>
                    </a:lnTo>
                    <a:lnTo>
                      <a:pt x="18" y="25"/>
                    </a:lnTo>
                    <a:lnTo>
                      <a:pt x="11" y="25"/>
                    </a:lnTo>
                    <a:lnTo>
                      <a:pt x="7" y="30"/>
                    </a:lnTo>
                    <a:lnTo>
                      <a:pt x="9" y="34"/>
                    </a:lnTo>
                    <a:lnTo>
                      <a:pt x="7" y="34"/>
                    </a:lnTo>
                    <a:lnTo>
                      <a:pt x="5" y="34"/>
                    </a:lnTo>
                    <a:lnTo>
                      <a:pt x="7" y="37"/>
                    </a:lnTo>
                    <a:lnTo>
                      <a:pt x="12" y="37"/>
                    </a:lnTo>
                    <a:lnTo>
                      <a:pt x="14" y="39"/>
                    </a:lnTo>
                    <a:lnTo>
                      <a:pt x="9" y="43"/>
                    </a:lnTo>
                    <a:lnTo>
                      <a:pt x="7" y="45"/>
                    </a:lnTo>
                    <a:lnTo>
                      <a:pt x="5" y="46"/>
                    </a:lnTo>
                    <a:lnTo>
                      <a:pt x="5" y="48"/>
                    </a:lnTo>
                    <a:lnTo>
                      <a:pt x="7" y="50"/>
                    </a:lnTo>
                    <a:lnTo>
                      <a:pt x="9" y="50"/>
                    </a:lnTo>
                    <a:lnTo>
                      <a:pt x="9" y="52"/>
                    </a:lnTo>
                    <a:lnTo>
                      <a:pt x="12" y="52"/>
                    </a:lnTo>
                    <a:lnTo>
                      <a:pt x="12" y="53"/>
                    </a:lnTo>
                    <a:lnTo>
                      <a:pt x="23" y="53"/>
                    </a:lnTo>
                    <a:lnTo>
                      <a:pt x="23" y="55"/>
                    </a:lnTo>
                    <a:lnTo>
                      <a:pt x="21" y="57"/>
                    </a:lnTo>
                    <a:lnTo>
                      <a:pt x="18" y="59"/>
                    </a:lnTo>
                    <a:lnTo>
                      <a:pt x="16" y="61"/>
                    </a:lnTo>
                    <a:lnTo>
                      <a:pt x="16" y="64"/>
                    </a:lnTo>
                    <a:lnTo>
                      <a:pt x="14" y="68"/>
                    </a:lnTo>
                    <a:lnTo>
                      <a:pt x="11" y="71"/>
                    </a:lnTo>
                    <a:lnTo>
                      <a:pt x="19" y="70"/>
                    </a:lnTo>
                    <a:lnTo>
                      <a:pt x="23" y="66"/>
                    </a:lnTo>
                    <a:lnTo>
                      <a:pt x="25" y="70"/>
                    </a:lnTo>
                    <a:lnTo>
                      <a:pt x="27" y="70"/>
                    </a:lnTo>
                    <a:lnTo>
                      <a:pt x="27" y="70"/>
                    </a:lnTo>
                    <a:lnTo>
                      <a:pt x="12" y="73"/>
                    </a:lnTo>
                    <a:lnTo>
                      <a:pt x="9" y="77"/>
                    </a:lnTo>
                    <a:lnTo>
                      <a:pt x="9" y="80"/>
                    </a:lnTo>
                    <a:lnTo>
                      <a:pt x="9" y="80"/>
                    </a:lnTo>
                    <a:lnTo>
                      <a:pt x="7" y="80"/>
                    </a:lnTo>
                    <a:lnTo>
                      <a:pt x="5" y="80"/>
                    </a:lnTo>
                    <a:lnTo>
                      <a:pt x="3" y="80"/>
                    </a:lnTo>
                    <a:lnTo>
                      <a:pt x="2" y="82"/>
                    </a:lnTo>
                    <a:lnTo>
                      <a:pt x="0" y="84"/>
                    </a:lnTo>
                    <a:lnTo>
                      <a:pt x="7" y="84"/>
                    </a:lnTo>
                    <a:lnTo>
                      <a:pt x="9" y="86"/>
                    </a:lnTo>
                    <a:lnTo>
                      <a:pt x="3" y="87"/>
                    </a:lnTo>
                    <a:lnTo>
                      <a:pt x="2" y="89"/>
                    </a:lnTo>
                    <a:lnTo>
                      <a:pt x="2" y="91"/>
                    </a:lnTo>
                    <a:lnTo>
                      <a:pt x="3" y="91"/>
                    </a:lnTo>
                    <a:lnTo>
                      <a:pt x="3" y="93"/>
                    </a:lnTo>
                    <a:lnTo>
                      <a:pt x="5" y="93"/>
                    </a:lnTo>
                    <a:lnTo>
                      <a:pt x="11" y="91"/>
                    </a:lnTo>
                    <a:lnTo>
                      <a:pt x="12" y="93"/>
                    </a:lnTo>
                    <a:lnTo>
                      <a:pt x="5" y="96"/>
                    </a:lnTo>
                    <a:lnTo>
                      <a:pt x="7" y="96"/>
                    </a:lnTo>
                    <a:lnTo>
                      <a:pt x="14" y="95"/>
                    </a:lnTo>
                    <a:lnTo>
                      <a:pt x="14" y="95"/>
                    </a:lnTo>
                    <a:lnTo>
                      <a:pt x="14" y="96"/>
                    </a:lnTo>
                    <a:lnTo>
                      <a:pt x="12" y="96"/>
                    </a:lnTo>
                    <a:lnTo>
                      <a:pt x="11" y="98"/>
                    </a:lnTo>
                    <a:lnTo>
                      <a:pt x="11" y="98"/>
                    </a:lnTo>
                    <a:lnTo>
                      <a:pt x="11" y="100"/>
                    </a:lnTo>
                    <a:lnTo>
                      <a:pt x="12" y="98"/>
                    </a:lnTo>
                    <a:lnTo>
                      <a:pt x="16" y="98"/>
                    </a:lnTo>
                    <a:lnTo>
                      <a:pt x="16" y="100"/>
                    </a:lnTo>
                    <a:lnTo>
                      <a:pt x="18" y="100"/>
                    </a:lnTo>
                    <a:lnTo>
                      <a:pt x="19" y="98"/>
                    </a:lnTo>
                    <a:lnTo>
                      <a:pt x="21" y="98"/>
                    </a:lnTo>
                    <a:lnTo>
                      <a:pt x="30" y="95"/>
                    </a:lnTo>
                    <a:lnTo>
                      <a:pt x="32" y="93"/>
                    </a:lnTo>
                    <a:lnTo>
                      <a:pt x="32" y="89"/>
                    </a:lnTo>
                    <a:lnTo>
                      <a:pt x="34" y="89"/>
                    </a:lnTo>
                    <a:lnTo>
                      <a:pt x="34" y="91"/>
                    </a:lnTo>
                    <a:lnTo>
                      <a:pt x="36" y="93"/>
                    </a:lnTo>
                    <a:lnTo>
                      <a:pt x="39" y="91"/>
                    </a:lnTo>
                    <a:lnTo>
                      <a:pt x="39" y="87"/>
                    </a:lnTo>
                    <a:lnTo>
                      <a:pt x="43" y="89"/>
                    </a:lnTo>
                    <a:lnTo>
                      <a:pt x="43" y="87"/>
                    </a:lnTo>
                    <a:lnTo>
                      <a:pt x="44" y="86"/>
                    </a:lnTo>
                    <a:lnTo>
                      <a:pt x="44" y="84"/>
                    </a:lnTo>
                    <a:lnTo>
                      <a:pt x="59" y="82"/>
                    </a:lnTo>
                    <a:lnTo>
                      <a:pt x="61" y="82"/>
                    </a:lnTo>
                    <a:lnTo>
                      <a:pt x="64" y="82"/>
                    </a:lnTo>
                    <a:lnTo>
                      <a:pt x="64" y="80"/>
                    </a:lnTo>
                    <a:lnTo>
                      <a:pt x="62" y="78"/>
                    </a:lnTo>
                    <a:lnTo>
                      <a:pt x="68" y="62"/>
                    </a:lnTo>
                    <a:lnTo>
                      <a:pt x="66" y="52"/>
                    </a:lnTo>
                    <a:lnTo>
                      <a:pt x="68" y="50"/>
                    </a:lnTo>
                    <a:lnTo>
                      <a:pt x="68" y="46"/>
                    </a:lnTo>
                    <a:lnTo>
                      <a:pt x="64" y="37"/>
                    </a:lnTo>
                    <a:lnTo>
                      <a:pt x="64" y="34"/>
                    </a:lnTo>
                    <a:lnTo>
                      <a:pt x="66" y="3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5" name="Freeform 2072">
                <a:extLst>
                  <a:ext uri="{FF2B5EF4-FFF2-40B4-BE49-F238E27FC236}">
                    <a16:creationId xmlns:a16="http://schemas.microsoft.com/office/drawing/2014/main" id="{90FABA6A-6F65-4E4D-842C-EA4CB5555FFB}"/>
                  </a:ext>
                </a:extLst>
              </p:cNvPr>
              <p:cNvSpPr>
                <a:spLocks/>
              </p:cNvSpPr>
              <p:nvPr/>
            </p:nvSpPr>
            <p:spPr bwMode="auto">
              <a:xfrm>
                <a:off x="2873" y="1170"/>
                <a:ext cx="209" cy="479"/>
              </a:xfrm>
              <a:custGeom>
                <a:avLst/>
                <a:gdLst>
                  <a:gd name="T0" fmla="*/ 3 w 209"/>
                  <a:gd name="T1" fmla="*/ 393 h 479"/>
                  <a:gd name="T2" fmla="*/ 7 w 209"/>
                  <a:gd name="T3" fmla="*/ 395 h 479"/>
                  <a:gd name="T4" fmla="*/ 9 w 209"/>
                  <a:gd name="T5" fmla="*/ 409 h 479"/>
                  <a:gd name="T6" fmla="*/ 14 w 209"/>
                  <a:gd name="T7" fmla="*/ 421 h 479"/>
                  <a:gd name="T8" fmla="*/ 28 w 209"/>
                  <a:gd name="T9" fmla="*/ 448 h 479"/>
                  <a:gd name="T10" fmla="*/ 21 w 209"/>
                  <a:gd name="T11" fmla="*/ 454 h 479"/>
                  <a:gd name="T12" fmla="*/ 27 w 209"/>
                  <a:gd name="T13" fmla="*/ 479 h 479"/>
                  <a:gd name="T14" fmla="*/ 48 w 209"/>
                  <a:gd name="T15" fmla="*/ 477 h 479"/>
                  <a:gd name="T16" fmla="*/ 59 w 209"/>
                  <a:gd name="T17" fmla="*/ 455 h 479"/>
                  <a:gd name="T18" fmla="*/ 84 w 209"/>
                  <a:gd name="T19" fmla="*/ 439 h 479"/>
                  <a:gd name="T20" fmla="*/ 86 w 209"/>
                  <a:gd name="T21" fmla="*/ 414 h 479"/>
                  <a:gd name="T22" fmla="*/ 87 w 209"/>
                  <a:gd name="T23" fmla="*/ 404 h 479"/>
                  <a:gd name="T24" fmla="*/ 89 w 209"/>
                  <a:gd name="T25" fmla="*/ 393 h 479"/>
                  <a:gd name="T26" fmla="*/ 91 w 209"/>
                  <a:gd name="T27" fmla="*/ 387 h 479"/>
                  <a:gd name="T28" fmla="*/ 93 w 209"/>
                  <a:gd name="T29" fmla="*/ 382 h 479"/>
                  <a:gd name="T30" fmla="*/ 105 w 209"/>
                  <a:gd name="T31" fmla="*/ 375 h 479"/>
                  <a:gd name="T32" fmla="*/ 116 w 209"/>
                  <a:gd name="T33" fmla="*/ 364 h 479"/>
                  <a:gd name="T34" fmla="*/ 98 w 209"/>
                  <a:gd name="T35" fmla="*/ 364 h 479"/>
                  <a:gd name="T36" fmla="*/ 84 w 209"/>
                  <a:gd name="T37" fmla="*/ 355 h 479"/>
                  <a:gd name="T38" fmla="*/ 96 w 209"/>
                  <a:gd name="T39" fmla="*/ 357 h 479"/>
                  <a:gd name="T40" fmla="*/ 105 w 209"/>
                  <a:gd name="T41" fmla="*/ 355 h 479"/>
                  <a:gd name="T42" fmla="*/ 123 w 209"/>
                  <a:gd name="T43" fmla="*/ 343 h 479"/>
                  <a:gd name="T44" fmla="*/ 111 w 209"/>
                  <a:gd name="T45" fmla="*/ 329 h 479"/>
                  <a:gd name="T46" fmla="*/ 100 w 209"/>
                  <a:gd name="T47" fmla="*/ 327 h 479"/>
                  <a:gd name="T48" fmla="*/ 87 w 209"/>
                  <a:gd name="T49" fmla="*/ 332 h 479"/>
                  <a:gd name="T50" fmla="*/ 96 w 209"/>
                  <a:gd name="T51" fmla="*/ 318 h 479"/>
                  <a:gd name="T52" fmla="*/ 96 w 209"/>
                  <a:gd name="T53" fmla="*/ 284 h 479"/>
                  <a:gd name="T54" fmla="*/ 98 w 209"/>
                  <a:gd name="T55" fmla="*/ 261 h 479"/>
                  <a:gd name="T56" fmla="*/ 107 w 209"/>
                  <a:gd name="T57" fmla="*/ 254 h 479"/>
                  <a:gd name="T58" fmla="*/ 111 w 209"/>
                  <a:gd name="T59" fmla="*/ 248 h 479"/>
                  <a:gd name="T60" fmla="*/ 112 w 209"/>
                  <a:gd name="T61" fmla="*/ 239 h 479"/>
                  <a:gd name="T62" fmla="*/ 121 w 209"/>
                  <a:gd name="T63" fmla="*/ 232 h 479"/>
                  <a:gd name="T64" fmla="*/ 136 w 209"/>
                  <a:gd name="T65" fmla="*/ 220 h 479"/>
                  <a:gd name="T66" fmla="*/ 146 w 209"/>
                  <a:gd name="T67" fmla="*/ 214 h 479"/>
                  <a:gd name="T68" fmla="*/ 166 w 209"/>
                  <a:gd name="T69" fmla="*/ 193 h 479"/>
                  <a:gd name="T70" fmla="*/ 162 w 209"/>
                  <a:gd name="T71" fmla="*/ 179 h 479"/>
                  <a:gd name="T72" fmla="*/ 166 w 209"/>
                  <a:gd name="T73" fmla="*/ 170 h 479"/>
                  <a:gd name="T74" fmla="*/ 169 w 209"/>
                  <a:gd name="T75" fmla="*/ 150 h 479"/>
                  <a:gd name="T76" fmla="*/ 177 w 209"/>
                  <a:gd name="T77" fmla="*/ 145 h 479"/>
                  <a:gd name="T78" fmla="*/ 178 w 209"/>
                  <a:gd name="T79" fmla="*/ 139 h 479"/>
                  <a:gd name="T80" fmla="*/ 182 w 209"/>
                  <a:gd name="T81" fmla="*/ 134 h 479"/>
                  <a:gd name="T82" fmla="*/ 191 w 209"/>
                  <a:gd name="T83" fmla="*/ 136 h 479"/>
                  <a:gd name="T84" fmla="*/ 207 w 209"/>
                  <a:gd name="T85" fmla="*/ 136 h 479"/>
                  <a:gd name="T86" fmla="*/ 200 w 209"/>
                  <a:gd name="T87" fmla="*/ 86 h 479"/>
                  <a:gd name="T88" fmla="*/ 200 w 209"/>
                  <a:gd name="T89" fmla="*/ 50 h 479"/>
                  <a:gd name="T90" fmla="*/ 146 w 209"/>
                  <a:gd name="T91" fmla="*/ 0 h 479"/>
                  <a:gd name="T92" fmla="*/ 144 w 209"/>
                  <a:gd name="T93" fmla="*/ 12 h 479"/>
                  <a:gd name="T94" fmla="*/ 141 w 209"/>
                  <a:gd name="T95" fmla="*/ 29 h 479"/>
                  <a:gd name="T96" fmla="*/ 112 w 209"/>
                  <a:gd name="T97" fmla="*/ 45 h 479"/>
                  <a:gd name="T98" fmla="*/ 89 w 209"/>
                  <a:gd name="T99" fmla="*/ 52 h 479"/>
                  <a:gd name="T100" fmla="*/ 69 w 209"/>
                  <a:gd name="T101" fmla="*/ 107 h 479"/>
                  <a:gd name="T102" fmla="*/ 43 w 209"/>
                  <a:gd name="T103" fmla="*/ 180 h 479"/>
                  <a:gd name="T104" fmla="*/ 30 w 209"/>
                  <a:gd name="T105" fmla="*/ 204 h 479"/>
                  <a:gd name="T106" fmla="*/ 19 w 209"/>
                  <a:gd name="T107" fmla="*/ 237 h 479"/>
                  <a:gd name="T108" fmla="*/ 19 w 209"/>
                  <a:gd name="T109" fmla="*/ 286 h 479"/>
                  <a:gd name="T110" fmla="*/ 18 w 209"/>
                  <a:gd name="T111" fmla="*/ 309 h 479"/>
                  <a:gd name="T112" fmla="*/ 19 w 209"/>
                  <a:gd name="T113" fmla="*/ 341 h 479"/>
                  <a:gd name="T114" fmla="*/ 5 w 209"/>
                  <a:gd name="T115" fmla="*/ 37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479">
                    <a:moveTo>
                      <a:pt x="2" y="370"/>
                    </a:moveTo>
                    <a:lnTo>
                      <a:pt x="0" y="373"/>
                    </a:lnTo>
                    <a:lnTo>
                      <a:pt x="2" y="389"/>
                    </a:lnTo>
                    <a:lnTo>
                      <a:pt x="3" y="389"/>
                    </a:lnTo>
                    <a:lnTo>
                      <a:pt x="3" y="391"/>
                    </a:lnTo>
                    <a:lnTo>
                      <a:pt x="3" y="393"/>
                    </a:lnTo>
                    <a:lnTo>
                      <a:pt x="3" y="395"/>
                    </a:lnTo>
                    <a:lnTo>
                      <a:pt x="5" y="393"/>
                    </a:lnTo>
                    <a:lnTo>
                      <a:pt x="5" y="389"/>
                    </a:lnTo>
                    <a:lnTo>
                      <a:pt x="7" y="391"/>
                    </a:lnTo>
                    <a:lnTo>
                      <a:pt x="7" y="395"/>
                    </a:lnTo>
                    <a:lnTo>
                      <a:pt x="7" y="395"/>
                    </a:lnTo>
                    <a:lnTo>
                      <a:pt x="9" y="395"/>
                    </a:lnTo>
                    <a:lnTo>
                      <a:pt x="7" y="396"/>
                    </a:lnTo>
                    <a:lnTo>
                      <a:pt x="5" y="398"/>
                    </a:lnTo>
                    <a:lnTo>
                      <a:pt x="9" y="400"/>
                    </a:lnTo>
                    <a:lnTo>
                      <a:pt x="11" y="404"/>
                    </a:lnTo>
                    <a:lnTo>
                      <a:pt x="9" y="409"/>
                    </a:lnTo>
                    <a:lnTo>
                      <a:pt x="12" y="407"/>
                    </a:lnTo>
                    <a:lnTo>
                      <a:pt x="12" y="411"/>
                    </a:lnTo>
                    <a:lnTo>
                      <a:pt x="11" y="412"/>
                    </a:lnTo>
                    <a:lnTo>
                      <a:pt x="12" y="418"/>
                    </a:lnTo>
                    <a:lnTo>
                      <a:pt x="12" y="421"/>
                    </a:lnTo>
                    <a:lnTo>
                      <a:pt x="14" y="421"/>
                    </a:lnTo>
                    <a:lnTo>
                      <a:pt x="18" y="434"/>
                    </a:lnTo>
                    <a:lnTo>
                      <a:pt x="21" y="437"/>
                    </a:lnTo>
                    <a:lnTo>
                      <a:pt x="23" y="441"/>
                    </a:lnTo>
                    <a:lnTo>
                      <a:pt x="27" y="443"/>
                    </a:lnTo>
                    <a:lnTo>
                      <a:pt x="28" y="445"/>
                    </a:lnTo>
                    <a:lnTo>
                      <a:pt x="28" y="448"/>
                    </a:lnTo>
                    <a:lnTo>
                      <a:pt x="27" y="448"/>
                    </a:lnTo>
                    <a:lnTo>
                      <a:pt x="25" y="448"/>
                    </a:lnTo>
                    <a:lnTo>
                      <a:pt x="23" y="450"/>
                    </a:lnTo>
                    <a:lnTo>
                      <a:pt x="27" y="454"/>
                    </a:lnTo>
                    <a:lnTo>
                      <a:pt x="23" y="454"/>
                    </a:lnTo>
                    <a:lnTo>
                      <a:pt x="21" y="454"/>
                    </a:lnTo>
                    <a:lnTo>
                      <a:pt x="21" y="455"/>
                    </a:lnTo>
                    <a:lnTo>
                      <a:pt x="30" y="471"/>
                    </a:lnTo>
                    <a:lnTo>
                      <a:pt x="28" y="473"/>
                    </a:lnTo>
                    <a:lnTo>
                      <a:pt x="28" y="477"/>
                    </a:lnTo>
                    <a:lnTo>
                      <a:pt x="27" y="477"/>
                    </a:lnTo>
                    <a:lnTo>
                      <a:pt x="27" y="479"/>
                    </a:lnTo>
                    <a:lnTo>
                      <a:pt x="30" y="479"/>
                    </a:lnTo>
                    <a:lnTo>
                      <a:pt x="34" y="479"/>
                    </a:lnTo>
                    <a:lnTo>
                      <a:pt x="39" y="477"/>
                    </a:lnTo>
                    <a:lnTo>
                      <a:pt x="44" y="477"/>
                    </a:lnTo>
                    <a:lnTo>
                      <a:pt x="48" y="479"/>
                    </a:lnTo>
                    <a:lnTo>
                      <a:pt x="48" y="477"/>
                    </a:lnTo>
                    <a:lnTo>
                      <a:pt x="50" y="473"/>
                    </a:lnTo>
                    <a:lnTo>
                      <a:pt x="50" y="466"/>
                    </a:lnTo>
                    <a:lnTo>
                      <a:pt x="52" y="459"/>
                    </a:lnTo>
                    <a:lnTo>
                      <a:pt x="55" y="461"/>
                    </a:lnTo>
                    <a:lnTo>
                      <a:pt x="57" y="457"/>
                    </a:lnTo>
                    <a:lnTo>
                      <a:pt x="59" y="455"/>
                    </a:lnTo>
                    <a:lnTo>
                      <a:pt x="64" y="455"/>
                    </a:lnTo>
                    <a:lnTo>
                      <a:pt x="66" y="457"/>
                    </a:lnTo>
                    <a:lnTo>
                      <a:pt x="69" y="455"/>
                    </a:lnTo>
                    <a:lnTo>
                      <a:pt x="73" y="457"/>
                    </a:lnTo>
                    <a:lnTo>
                      <a:pt x="77" y="457"/>
                    </a:lnTo>
                    <a:lnTo>
                      <a:pt x="84" y="439"/>
                    </a:lnTo>
                    <a:lnTo>
                      <a:pt x="84" y="434"/>
                    </a:lnTo>
                    <a:lnTo>
                      <a:pt x="84" y="430"/>
                    </a:lnTo>
                    <a:lnTo>
                      <a:pt x="84" y="425"/>
                    </a:lnTo>
                    <a:lnTo>
                      <a:pt x="87" y="420"/>
                    </a:lnTo>
                    <a:lnTo>
                      <a:pt x="87" y="416"/>
                    </a:lnTo>
                    <a:lnTo>
                      <a:pt x="86" y="414"/>
                    </a:lnTo>
                    <a:lnTo>
                      <a:pt x="87" y="411"/>
                    </a:lnTo>
                    <a:lnTo>
                      <a:pt x="87" y="409"/>
                    </a:lnTo>
                    <a:lnTo>
                      <a:pt x="86" y="405"/>
                    </a:lnTo>
                    <a:lnTo>
                      <a:pt x="86" y="405"/>
                    </a:lnTo>
                    <a:lnTo>
                      <a:pt x="86" y="404"/>
                    </a:lnTo>
                    <a:lnTo>
                      <a:pt x="87" y="404"/>
                    </a:lnTo>
                    <a:lnTo>
                      <a:pt x="89" y="404"/>
                    </a:lnTo>
                    <a:lnTo>
                      <a:pt x="87" y="402"/>
                    </a:lnTo>
                    <a:lnTo>
                      <a:pt x="87" y="402"/>
                    </a:lnTo>
                    <a:lnTo>
                      <a:pt x="89" y="400"/>
                    </a:lnTo>
                    <a:lnTo>
                      <a:pt x="89" y="398"/>
                    </a:lnTo>
                    <a:lnTo>
                      <a:pt x="89" y="393"/>
                    </a:lnTo>
                    <a:lnTo>
                      <a:pt x="89" y="391"/>
                    </a:lnTo>
                    <a:lnTo>
                      <a:pt x="84" y="387"/>
                    </a:lnTo>
                    <a:lnTo>
                      <a:pt x="84" y="387"/>
                    </a:lnTo>
                    <a:lnTo>
                      <a:pt x="87" y="389"/>
                    </a:lnTo>
                    <a:lnTo>
                      <a:pt x="91" y="387"/>
                    </a:lnTo>
                    <a:lnTo>
                      <a:pt x="91" y="387"/>
                    </a:lnTo>
                    <a:lnTo>
                      <a:pt x="87" y="384"/>
                    </a:lnTo>
                    <a:lnTo>
                      <a:pt x="80" y="384"/>
                    </a:lnTo>
                    <a:lnTo>
                      <a:pt x="80" y="382"/>
                    </a:lnTo>
                    <a:lnTo>
                      <a:pt x="87" y="382"/>
                    </a:lnTo>
                    <a:lnTo>
                      <a:pt x="91" y="382"/>
                    </a:lnTo>
                    <a:lnTo>
                      <a:pt x="93" y="382"/>
                    </a:lnTo>
                    <a:lnTo>
                      <a:pt x="93" y="379"/>
                    </a:lnTo>
                    <a:lnTo>
                      <a:pt x="98" y="379"/>
                    </a:lnTo>
                    <a:lnTo>
                      <a:pt x="102" y="373"/>
                    </a:lnTo>
                    <a:lnTo>
                      <a:pt x="102" y="370"/>
                    </a:lnTo>
                    <a:lnTo>
                      <a:pt x="105" y="371"/>
                    </a:lnTo>
                    <a:lnTo>
                      <a:pt x="105" y="375"/>
                    </a:lnTo>
                    <a:lnTo>
                      <a:pt x="109" y="373"/>
                    </a:lnTo>
                    <a:lnTo>
                      <a:pt x="111" y="370"/>
                    </a:lnTo>
                    <a:lnTo>
                      <a:pt x="114" y="366"/>
                    </a:lnTo>
                    <a:lnTo>
                      <a:pt x="114" y="362"/>
                    </a:lnTo>
                    <a:lnTo>
                      <a:pt x="114" y="364"/>
                    </a:lnTo>
                    <a:lnTo>
                      <a:pt x="116" y="364"/>
                    </a:lnTo>
                    <a:lnTo>
                      <a:pt x="116" y="362"/>
                    </a:lnTo>
                    <a:lnTo>
                      <a:pt x="118" y="361"/>
                    </a:lnTo>
                    <a:lnTo>
                      <a:pt x="118" y="359"/>
                    </a:lnTo>
                    <a:lnTo>
                      <a:pt x="103" y="362"/>
                    </a:lnTo>
                    <a:lnTo>
                      <a:pt x="100" y="362"/>
                    </a:lnTo>
                    <a:lnTo>
                      <a:pt x="98" y="364"/>
                    </a:lnTo>
                    <a:lnTo>
                      <a:pt x="98" y="361"/>
                    </a:lnTo>
                    <a:lnTo>
                      <a:pt x="96" y="361"/>
                    </a:lnTo>
                    <a:lnTo>
                      <a:pt x="89" y="357"/>
                    </a:lnTo>
                    <a:lnTo>
                      <a:pt x="84" y="357"/>
                    </a:lnTo>
                    <a:lnTo>
                      <a:pt x="82" y="357"/>
                    </a:lnTo>
                    <a:lnTo>
                      <a:pt x="84" y="355"/>
                    </a:lnTo>
                    <a:lnTo>
                      <a:pt x="86" y="354"/>
                    </a:lnTo>
                    <a:lnTo>
                      <a:pt x="87" y="354"/>
                    </a:lnTo>
                    <a:lnTo>
                      <a:pt x="89" y="354"/>
                    </a:lnTo>
                    <a:lnTo>
                      <a:pt x="93" y="354"/>
                    </a:lnTo>
                    <a:lnTo>
                      <a:pt x="94" y="354"/>
                    </a:lnTo>
                    <a:lnTo>
                      <a:pt x="96" y="357"/>
                    </a:lnTo>
                    <a:lnTo>
                      <a:pt x="98" y="355"/>
                    </a:lnTo>
                    <a:lnTo>
                      <a:pt x="98" y="354"/>
                    </a:lnTo>
                    <a:lnTo>
                      <a:pt x="100" y="355"/>
                    </a:lnTo>
                    <a:lnTo>
                      <a:pt x="103" y="357"/>
                    </a:lnTo>
                    <a:lnTo>
                      <a:pt x="103" y="355"/>
                    </a:lnTo>
                    <a:lnTo>
                      <a:pt x="105" y="355"/>
                    </a:lnTo>
                    <a:lnTo>
                      <a:pt x="105" y="359"/>
                    </a:lnTo>
                    <a:lnTo>
                      <a:pt x="109" y="361"/>
                    </a:lnTo>
                    <a:lnTo>
                      <a:pt x="118" y="355"/>
                    </a:lnTo>
                    <a:lnTo>
                      <a:pt x="121" y="350"/>
                    </a:lnTo>
                    <a:lnTo>
                      <a:pt x="121" y="348"/>
                    </a:lnTo>
                    <a:lnTo>
                      <a:pt x="123" y="343"/>
                    </a:lnTo>
                    <a:lnTo>
                      <a:pt x="121" y="339"/>
                    </a:lnTo>
                    <a:lnTo>
                      <a:pt x="118" y="336"/>
                    </a:lnTo>
                    <a:lnTo>
                      <a:pt x="114" y="332"/>
                    </a:lnTo>
                    <a:lnTo>
                      <a:pt x="118" y="332"/>
                    </a:lnTo>
                    <a:lnTo>
                      <a:pt x="118" y="330"/>
                    </a:lnTo>
                    <a:lnTo>
                      <a:pt x="111" y="329"/>
                    </a:lnTo>
                    <a:lnTo>
                      <a:pt x="109" y="321"/>
                    </a:lnTo>
                    <a:lnTo>
                      <a:pt x="103" y="323"/>
                    </a:lnTo>
                    <a:lnTo>
                      <a:pt x="102" y="320"/>
                    </a:lnTo>
                    <a:lnTo>
                      <a:pt x="102" y="320"/>
                    </a:lnTo>
                    <a:lnTo>
                      <a:pt x="102" y="321"/>
                    </a:lnTo>
                    <a:lnTo>
                      <a:pt x="100" y="327"/>
                    </a:lnTo>
                    <a:lnTo>
                      <a:pt x="89" y="336"/>
                    </a:lnTo>
                    <a:lnTo>
                      <a:pt x="87" y="336"/>
                    </a:lnTo>
                    <a:lnTo>
                      <a:pt x="84" y="336"/>
                    </a:lnTo>
                    <a:lnTo>
                      <a:pt x="82" y="336"/>
                    </a:lnTo>
                    <a:lnTo>
                      <a:pt x="84" y="334"/>
                    </a:lnTo>
                    <a:lnTo>
                      <a:pt x="87" y="332"/>
                    </a:lnTo>
                    <a:lnTo>
                      <a:pt x="91" y="330"/>
                    </a:lnTo>
                    <a:lnTo>
                      <a:pt x="93" y="329"/>
                    </a:lnTo>
                    <a:lnTo>
                      <a:pt x="98" y="325"/>
                    </a:lnTo>
                    <a:lnTo>
                      <a:pt x="98" y="321"/>
                    </a:lnTo>
                    <a:lnTo>
                      <a:pt x="98" y="318"/>
                    </a:lnTo>
                    <a:lnTo>
                      <a:pt x="96" y="318"/>
                    </a:lnTo>
                    <a:lnTo>
                      <a:pt x="98" y="314"/>
                    </a:lnTo>
                    <a:lnTo>
                      <a:pt x="98" y="312"/>
                    </a:lnTo>
                    <a:lnTo>
                      <a:pt x="96" y="309"/>
                    </a:lnTo>
                    <a:lnTo>
                      <a:pt x="94" y="289"/>
                    </a:lnTo>
                    <a:lnTo>
                      <a:pt x="96" y="286"/>
                    </a:lnTo>
                    <a:lnTo>
                      <a:pt x="96" y="284"/>
                    </a:lnTo>
                    <a:lnTo>
                      <a:pt x="100" y="286"/>
                    </a:lnTo>
                    <a:lnTo>
                      <a:pt x="100" y="284"/>
                    </a:lnTo>
                    <a:lnTo>
                      <a:pt x="100" y="277"/>
                    </a:lnTo>
                    <a:lnTo>
                      <a:pt x="102" y="266"/>
                    </a:lnTo>
                    <a:lnTo>
                      <a:pt x="100" y="262"/>
                    </a:lnTo>
                    <a:lnTo>
                      <a:pt x="98" y="261"/>
                    </a:lnTo>
                    <a:lnTo>
                      <a:pt x="100" y="257"/>
                    </a:lnTo>
                    <a:lnTo>
                      <a:pt x="103" y="259"/>
                    </a:lnTo>
                    <a:lnTo>
                      <a:pt x="103" y="259"/>
                    </a:lnTo>
                    <a:lnTo>
                      <a:pt x="105" y="257"/>
                    </a:lnTo>
                    <a:lnTo>
                      <a:pt x="107" y="255"/>
                    </a:lnTo>
                    <a:lnTo>
                      <a:pt x="107" y="254"/>
                    </a:lnTo>
                    <a:lnTo>
                      <a:pt x="107" y="254"/>
                    </a:lnTo>
                    <a:lnTo>
                      <a:pt x="107" y="248"/>
                    </a:lnTo>
                    <a:lnTo>
                      <a:pt x="107" y="245"/>
                    </a:lnTo>
                    <a:lnTo>
                      <a:pt x="107" y="243"/>
                    </a:lnTo>
                    <a:lnTo>
                      <a:pt x="107" y="245"/>
                    </a:lnTo>
                    <a:lnTo>
                      <a:pt x="111" y="248"/>
                    </a:lnTo>
                    <a:lnTo>
                      <a:pt x="111" y="246"/>
                    </a:lnTo>
                    <a:lnTo>
                      <a:pt x="112" y="245"/>
                    </a:lnTo>
                    <a:lnTo>
                      <a:pt x="114" y="245"/>
                    </a:lnTo>
                    <a:lnTo>
                      <a:pt x="114" y="243"/>
                    </a:lnTo>
                    <a:lnTo>
                      <a:pt x="116" y="241"/>
                    </a:lnTo>
                    <a:lnTo>
                      <a:pt x="112" y="239"/>
                    </a:lnTo>
                    <a:lnTo>
                      <a:pt x="114" y="241"/>
                    </a:lnTo>
                    <a:lnTo>
                      <a:pt x="118" y="239"/>
                    </a:lnTo>
                    <a:lnTo>
                      <a:pt x="118" y="237"/>
                    </a:lnTo>
                    <a:lnTo>
                      <a:pt x="119" y="236"/>
                    </a:lnTo>
                    <a:lnTo>
                      <a:pt x="119" y="234"/>
                    </a:lnTo>
                    <a:lnTo>
                      <a:pt x="121" y="232"/>
                    </a:lnTo>
                    <a:lnTo>
                      <a:pt x="121" y="229"/>
                    </a:lnTo>
                    <a:lnTo>
                      <a:pt x="123" y="229"/>
                    </a:lnTo>
                    <a:lnTo>
                      <a:pt x="127" y="229"/>
                    </a:lnTo>
                    <a:lnTo>
                      <a:pt x="130" y="227"/>
                    </a:lnTo>
                    <a:lnTo>
                      <a:pt x="130" y="223"/>
                    </a:lnTo>
                    <a:lnTo>
                      <a:pt x="136" y="220"/>
                    </a:lnTo>
                    <a:lnTo>
                      <a:pt x="137" y="221"/>
                    </a:lnTo>
                    <a:lnTo>
                      <a:pt x="141" y="220"/>
                    </a:lnTo>
                    <a:lnTo>
                      <a:pt x="141" y="218"/>
                    </a:lnTo>
                    <a:lnTo>
                      <a:pt x="143" y="214"/>
                    </a:lnTo>
                    <a:lnTo>
                      <a:pt x="146" y="216"/>
                    </a:lnTo>
                    <a:lnTo>
                      <a:pt x="146" y="214"/>
                    </a:lnTo>
                    <a:lnTo>
                      <a:pt x="150" y="212"/>
                    </a:lnTo>
                    <a:lnTo>
                      <a:pt x="152" y="211"/>
                    </a:lnTo>
                    <a:lnTo>
                      <a:pt x="153" y="209"/>
                    </a:lnTo>
                    <a:lnTo>
                      <a:pt x="166" y="189"/>
                    </a:lnTo>
                    <a:lnTo>
                      <a:pt x="166" y="191"/>
                    </a:lnTo>
                    <a:lnTo>
                      <a:pt x="166" y="193"/>
                    </a:lnTo>
                    <a:lnTo>
                      <a:pt x="168" y="187"/>
                    </a:lnTo>
                    <a:lnTo>
                      <a:pt x="166" y="186"/>
                    </a:lnTo>
                    <a:lnTo>
                      <a:pt x="166" y="184"/>
                    </a:lnTo>
                    <a:lnTo>
                      <a:pt x="162" y="180"/>
                    </a:lnTo>
                    <a:lnTo>
                      <a:pt x="162" y="179"/>
                    </a:lnTo>
                    <a:lnTo>
                      <a:pt x="162" y="179"/>
                    </a:lnTo>
                    <a:lnTo>
                      <a:pt x="162" y="177"/>
                    </a:lnTo>
                    <a:lnTo>
                      <a:pt x="161" y="175"/>
                    </a:lnTo>
                    <a:lnTo>
                      <a:pt x="161" y="173"/>
                    </a:lnTo>
                    <a:lnTo>
                      <a:pt x="162" y="171"/>
                    </a:lnTo>
                    <a:lnTo>
                      <a:pt x="162" y="170"/>
                    </a:lnTo>
                    <a:lnTo>
                      <a:pt x="166" y="170"/>
                    </a:lnTo>
                    <a:lnTo>
                      <a:pt x="168" y="161"/>
                    </a:lnTo>
                    <a:lnTo>
                      <a:pt x="166" y="155"/>
                    </a:lnTo>
                    <a:lnTo>
                      <a:pt x="166" y="154"/>
                    </a:lnTo>
                    <a:lnTo>
                      <a:pt x="169" y="152"/>
                    </a:lnTo>
                    <a:lnTo>
                      <a:pt x="169" y="150"/>
                    </a:lnTo>
                    <a:lnTo>
                      <a:pt x="169" y="150"/>
                    </a:lnTo>
                    <a:lnTo>
                      <a:pt x="173" y="150"/>
                    </a:lnTo>
                    <a:lnTo>
                      <a:pt x="173" y="150"/>
                    </a:lnTo>
                    <a:lnTo>
                      <a:pt x="175" y="148"/>
                    </a:lnTo>
                    <a:lnTo>
                      <a:pt x="173" y="146"/>
                    </a:lnTo>
                    <a:lnTo>
                      <a:pt x="177" y="146"/>
                    </a:lnTo>
                    <a:lnTo>
                      <a:pt x="177" y="145"/>
                    </a:lnTo>
                    <a:lnTo>
                      <a:pt x="173" y="141"/>
                    </a:lnTo>
                    <a:lnTo>
                      <a:pt x="173" y="139"/>
                    </a:lnTo>
                    <a:lnTo>
                      <a:pt x="177" y="141"/>
                    </a:lnTo>
                    <a:lnTo>
                      <a:pt x="178" y="145"/>
                    </a:lnTo>
                    <a:lnTo>
                      <a:pt x="178" y="145"/>
                    </a:lnTo>
                    <a:lnTo>
                      <a:pt x="178" y="139"/>
                    </a:lnTo>
                    <a:lnTo>
                      <a:pt x="178" y="139"/>
                    </a:lnTo>
                    <a:lnTo>
                      <a:pt x="180" y="139"/>
                    </a:lnTo>
                    <a:lnTo>
                      <a:pt x="180" y="132"/>
                    </a:lnTo>
                    <a:lnTo>
                      <a:pt x="182" y="132"/>
                    </a:lnTo>
                    <a:lnTo>
                      <a:pt x="182" y="132"/>
                    </a:lnTo>
                    <a:lnTo>
                      <a:pt x="182" y="134"/>
                    </a:lnTo>
                    <a:lnTo>
                      <a:pt x="184" y="136"/>
                    </a:lnTo>
                    <a:lnTo>
                      <a:pt x="186" y="136"/>
                    </a:lnTo>
                    <a:lnTo>
                      <a:pt x="187" y="132"/>
                    </a:lnTo>
                    <a:lnTo>
                      <a:pt x="187" y="134"/>
                    </a:lnTo>
                    <a:lnTo>
                      <a:pt x="189" y="136"/>
                    </a:lnTo>
                    <a:lnTo>
                      <a:pt x="191" y="136"/>
                    </a:lnTo>
                    <a:lnTo>
                      <a:pt x="193" y="137"/>
                    </a:lnTo>
                    <a:lnTo>
                      <a:pt x="194" y="134"/>
                    </a:lnTo>
                    <a:lnTo>
                      <a:pt x="202" y="134"/>
                    </a:lnTo>
                    <a:lnTo>
                      <a:pt x="203" y="136"/>
                    </a:lnTo>
                    <a:lnTo>
                      <a:pt x="205" y="137"/>
                    </a:lnTo>
                    <a:lnTo>
                      <a:pt x="207" y="136"/>
                    </a:lnTo>
                    <a:lnTo>
                      <a:pt x="209" y="136"/>
                    </a:lnTo>
                    <a:lnTo>
                      <a:pt x="202" y="116"/>
                    </a:lnTo>
                    <a:lnTo>
                      <a:pt x="203" y="111"/>
                    </a:lnTo>
                    <a:lnTo>
                      <a:pt x="205" y="105"/>
                    </a:lnTo>
                    <a:lnTo>
                      <a:pt x="207" y="100"/>
                    </a:lnTo>
                    <a:lnTo>
                      <a:pt x="200" y="86"/>
                    </a:lnTo>
                    <a:lnTo>
                      <a:pt x="200" y="82"/>
                    </a:lnTo>
                    <a:lnTo>
                      <a:pt x="202" y="75"/>
                    </a:lnTo>
                    <a:lnTo>
                      <a:pt x="200" y="71"/>
                    </a:lnTo>
                    <a:lnTo>
                      <a:pt x="200" y="70"/>
                    </a:lnTo>
                    <a:lnTo>
                      <a:pt x="198" y="59"/>
                    </a:lnTo>
                    <a:lnTo>
                      <a:pt x="200" y="50"/>
                    </a:lnTo>
                    <a:lnTo>
                      <a:pt x="191" y="32"/>
                    </a:lnTo>
                    <a:lnTo>
                      <a:pt x="186" y="27"/>
                    </a:lnTo>
                    <a:lnTo>
                      <a:pt x="175" y="23"/>
                    </a:lnTo>
                    <a:lnTo>
                      <a:pt x="153" y="2"/>
                    </a:lnTo>
                    <a:lnTo>
                      <a:pt x="153" y="0"/>
                    </a:lnTo>
                    <a:lnTo>
                      <a:pt x="146" y="0"/>
                    </a:lnTo>
                    <a:lnTo>
                      <a:pt x="144" y="2"/>
                    </a:lnTo>
                    <a:lnTo>
                      <a:pt x="144" y="4"/>
                    </a:lnTo>
                    <a:lnTo>
                      <a:pt x="146" y="5"/>
                    </a:lnTo>
                    <a:lnTo>
                      <a:pt x="146" y="9"/>
                    </a:lnTo>
                    <a:lnTo>
                      <a:pt x="146" y="11"/>
                    </a:lnTo>
                    <a:lnTo>
                      <a:pt x="144" y="12"/>
                    </a:lnTo>
                    <a:lnTo>
                      <a:pt x="143" y="18"/>
                    </a:lnTo>
                    <a:lnTo>
                      <a:pt x="141" y="20"/>
                    </a:lnTo>
                    <a:lnTo>
                      <a:pt x="143" y="23"/>
                    </a:lnTo>
                    <a:lnTo>
                      <a:pt x="144" y="27"/>
                    </a:lnTo>
                    <a:lnTo>
                      <a:pt x="143" y="29"/>
                    </a:lnTo>
                    <a:lnTo>
                      <a:pt x="141" y="29"/>
                    </a:lnTo>
                    <a:lnTo>
                      <a:pt x="119" y="23"/>
                    </a:lnTo>
                    <a:lnTo>
                      <a:pt x="116" y="23"/>
                    </a:lnTo>
                    <a:lnTo>
                      <a:pt x="114" y="25"/>
                    </a:lnTo>
                    <a:lnTo>
                      <a:pt x="112" y="29"/>
                    </a:lnTo>
                    <a:lnTo>
                      <a:pt x="114" y="36"/>
                    </a:lnTo>
                    <a:lnTo>
                      <a:pt x="112" y="45"/>
                    </a:lnTo>
                    <a:lnTo>
                      <a:pt x="109" y="48"/>
                    </a:lnTo>
                    <a:lnTo>
                      <a:pt x="107" y="48"/>
                    </a:lnTo>
                    <a:lnTo>
                      <a:pt x="105" y="45"/>
                    </a:lnTo>
                    <a:lnTo>
                      <a:pt x="102" y="43"/>
                    </a:lnTo>
                    <a:lnTo>
                      <a:pt x="98" y="43"/>
                    </a:lnTo>
                    <a:lnTo>
                      <a:pt x="89" y="52"/>
                    </a:lnTo>
                    <a:lnTo>
                      <a:pt x="87" y="61"/>
                    </a:lnTo>
                    <a:lnTo>
                      <a:pt x="82" y="70"/>
                    </a:lnTo>
                    <a:lnTo>
                      <a:pt x="82" y="73"/>
                    </a:lnTo>
                    <a:lnTo>
                      <a:pt x="86" y="80"/>
                    </a:lnTo>
                    <a:lnTo>
                      <a:pt x="86" y="84"/>
                    </a:lnTo>
                    <a:lnTo>
                      <a:pt x="69" y="107"/>
                    </a:lnTo>
                    <a:lnTo>
                      <a:pt x="66" y="121"/>
                    </a:lnTo>
                    <a:lnTo>
                      <a:pt x="61" y="125"/>
                    </a:lnTo>
                    <a:lnTo>
                      <a:pt x="59" y="125"/>
                    </a:lnTo>
                    <a:lnTo>
                      <a:pt x="55" y="127"/>
                    </a:lnTo>
                    <a:lnTo>
                      <a:pt x="53" y="159"/>
                    </a:lnTo>
                    <a:lnTo>
                      <a:pt x="43" y="180"/>
                    </a:lnTo>
                    <a:lnTo>
                      <a:pt x="43" y="182"/>
                    </a:lnTo>
                    <a:lnTo>
                      <a:pt x="50" y="191"/>
                    </a:lnTo>
                    <a:lnTo>
                      <a:pt x="48" y="200"/>
                    </a:lnTo>
                    <a:lnTo>
                      <a:pt x="46" y="204"/>
                    </a:lnTo>
                    <a:lnTo>
                      <a:pt x="36" y="202"/>
                    </a:lnTo>
                    <a:lnTo>
                      <a:pt x="30" y="204"/>
                    </a:lnTo>
                    <a:lnTo>
                      <a:pt x="25" y="207"/>
                    </a:lnTo>
                    <a:lnTo>
                      <a:pt x="18" y="216"/>
                    </a:lnTo>
                    <a:lnTo>
                      <a:pt x="14" y="227"/>
                    </a:lnTo>
                    <a:lnTo>
                      <a:pt x="16" y="232"/>
                    </a:lnTo>
                    <a:lnTo>
                      <a:pt x="18" y="236"/>
                    </a:lnTo>
                    <a:lnTo>
                      <a:pt x="19" y="237"/>
                    </a:lnTo>
                    <a:lnTo>
                      <a:pt x="18" y="239"/>
                    </a:lnTo>
                    <a:lnTo>
                      <a:pt x="16" y="257"/>
                    </a:lnTo>
                    <a:lnTo>
                      <a:pt x="16" y="259"/>
                    </a:lnTo>
                    <a:lnTo>
                      <a:pt x="18" y="262"/>
                    </a:lnTo>
                    <a:lnTo>
                      <a:pt x="18" y="282"/>
                    </a:lnTo>
                    <a:lnTo>
                      <a:pt x="19" y="286"/>
                    </a:lnTo>
                    <a:lnTo>
                      <a:pt x="27" y="291"/>
                    </a:lnTo>
                    <a:lnTo>
                      <a:pt x="27" y="296"/>
                    </a:lnTo>
                    <a:lnTo>
                      <a:pt x="25" y="302"/>
                    </a:lnTo>
                    <a:lnTo>
                      <a:pt x="21" y="305"/>
                    </a:lnTo>
                    <a:lnTo>
                      <a:pt x="18" y="307"/>
                    </a:lnTo>
                    <a:lnTo>
                      <a:pt x="18" y="309"/>
                    </a:lnTo>
                    <a:lnTo>
                      <a:pt x="19" y="312"/>
                    </a:lnTo>
                    <a:lnTo>
                      <a:pt x="23" y="323"/>
                    </a:lnTo>
                    <a:lnTo>
                      <a:pt x="19" y="330"/>
                    </a:lnTo>
                    <a:lnTo>
                      <a:pt x="21" y="334"/>
                    </a:lnTo>
                    <a:lnTo>
                      <a:pt x="21" y="337"/>
                    </a:lnTo>
                    <a:lnTo>
                      <a:pt x="19" y="341"/>
                    </a:lnTo>
                    <a:lnTo>
                      <a:pt x="11" y="345"/>
                    </a:lnTo>
                    <a:lnTo>
                      <a:pt x="11" y="348"/>
                    </a:lnTo>
                    <a:lnTo>
                      <a:pt x="7" y="354"/>
                    </a:lnTo>
                    <a:lnTo>
                      <a:pt x="9" y="362"/>
                    </a:lnTo>
                    <a:lnTo>
                      <a:pt x="7" y="373"/>
                    </a:lnTo>
                    <a:lnTo>
                      <a:pt x="5" y="375"/>
                    </a:lnTo>
                    <a:lnTo>
                      <a:pt x="3" y="373"/>
                    </a:lnTo>
                    <a:lnTo>
                      <a:pt x="2" y="377"/>
                    </a:lnTo>
                    <a:lnTo>
                      <a:pt x="2" y="370"/>
                    </a:lnTo>
                    <a:lnTo>
                      <a:pt x="2" y="37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6" name="Freeform 2073">
                <a:extLst>
                  <a:ext uri="{FF2B5EF4-FFF2-40B4-BE49-F238E27FC236}">
                    <a16:creationId xmlns:a16="http://schemas.microsoft.com/office/drawing/2014/main" id="{E9F3F63B-E3B1-174D-A8E7-AE7B825D2F72}"/>
                  </a:ext>
                </a:extLst>
              </p:cNvPr>
              <p:cNvSpPr>
                <a:spLocks/>
              </p:cNvSpPr>
              <p:nvPr/>
            </p:nvSpPr>
            <p:spPr bwMode="auto">
              <a:xfrm>
                <a:off x="2873" y="1170"/>
                <a:ext cx="209" cy="479"/>
              </a:xfrm>
              <a:custGeom>
                <a:avLst/>
                <a:gdLst>
                  <a:gd name="T0" fmla="*/ 3 w 209"/>
                  <a:gd name="T1" fmla="*/ 393 h 479"/>
                  <a:gd name="T2" fmla="*/ 7 w 209"/>
                  <a:gd name="T3" fmla="*/ 395 h 479"/>
                  <a:gd name="T4" fmla="*/ 9 w 209"/>
                  <a:gd name="T5" fmla="*/ 409 h 479"/>
                  <a:gd name="T6" fmla="*/ 14 w 209"/>
                  <a:gd name="T7" fmla="*/ 421 h 479"/>
                  <a:gd name="T8" fmla="*/ 28 w 209"/>
                  <a:gd name="T9" fmla="*/ 448 h 479"/>
                  <a:gd name="T10" fmla="*/ 21 w 209"/>
                  <a:gd name="T11" fmla="*/ 454 h 479"/>
                  <a:gd name="T12" fmla="*/ 27 w 209"/>
                  <a:gd name="T13" fmla="*/ 479 h 479"/>
                  <a:gd name="T14" fmla="*/ 48 w 209"/>
                  <a:gd name="T15" fmla="*/ 477 h 479"/>
                  <a:gd name="T16" fmla="*/ 59 w 209"/>
                  <a:gd name="T17" fmla="*/ 455 h 479"/>
                  <a:gd name="T18" fmla="*/ 84 w 209"/>
                  <a:gd name="T19" fmla="*/ 439 h 479"/>
                  <a:gd name="T20" fmla="*/ 86 w 209"/>
                  <a:gd name="T21" fmla="*/ 414 h 479"/>
                  <a:gd name="T22" fmla="*/ 87 w 209"/>
                  <a:gd name="T23" fmla="*/ 404 h 479"/>
                  <a:gd name="T24" fmla="*/ 89 w 209"/>
                  <a:gd name="T25" fmla="*/ 393 h 479"/>
                  <a:gd name="T26" fmla="*/ 91 w 209"/>
                  <a:gd name="T27" fmla="*/ 387 h 479"/>
                  <a:gd name="T28" fmla="*/ 93 w 209"/>
                  <a:gd name="T29" fmla="*/ 382 h 479"/>
                  <a:gd name="T30" fmla="*/ 105 w 209"/>
                  <a:gd name="T31" fmla="*/ 375 h 479"/>
                  <a:gd name="T32" fmla="*/ 116 w 209"/>
                  <a:gd name="T33" fmla="*/ 364 h 479"/>
                  <a:gd name="T34" fmla="*/ 98 w 209"/>
                  <a:gd name="T35" fmla="*/ 364 h 479"/>
                  <a:gd name="T36" fmla="*/ 84 w 209"/>
                  <a:gd name="T37" fmla="*/ 355 h 479"/>
                  <a:gd name="T38" fmla="*/ 96 w 209"/>
                  <a:gd name="T39" fmla="*/ 357 h 479"/>
                  <a:gd name="T40" fmla="*/ 105 w 209"/>
                  <a:gd name="T41" fmla="*/ 355 h 479"/>
                  <a:gd name="T42" fmla="*/ 123 w 209"/>
                  <a:gd name="T43" fmla="*/ 343 h 479"/>
                  <a:gd name="T44" fmla="*/ 111 w 209"/>
                  <a:gd name="T45" fmla="*/ 329 h 479"/>
                  <a:gd name="T46" fmla="*/ 100 w 209"/>
                  <a:gd name="T47" fmla="*/ 327 h 479"/>
                  <a:gd name="T48" fmla="*/ 87 w 209"/>
                  <a:gd name="T49" fmla="*/ 332 h 479"/>
                  <a:gd name="T50" fmla="*/ 96 w 209"/>
                  <a:gd name="T51" fmla="*/ 318 h 479"/>
                  <a:gd name="T52" fmla="*/ 96 w 209"/>
                  <a:gd name="T53" fmla="*/ 284 h 479"/>
                  <a:gd name="T54" fmla="*/ 98 w 209"/>
                  <a:gd name="T55" fmla="*/ 261 h 479"/>
                  <a:gd name="T56" fmla="*/ 107 w 209"/>
                  <a:gd name="T57" fmla="*/ 254 h 479"/>
                  <a:gd name="T58" fmla="*/ 111 w 209"/>
                  <a:gd name="T59" fmla="*/ 248 h 479"/>
                  <a:gd name="T60" fmla="*/ 112 w 209"/>
                  <a:gd name="T61" fmla="*/ 239 h 479"/>
                  <a:gd name="T62" fmla="*/ 121 w 209"/>
                  <a:gd name="T63" fmla="*/ 232 h 479"/>
                  <a:gd name="T64" fmla="*/ 136 w 209"/>
                  <a:gd name="T65" fmla="*/ 220 h 479"/>
                  <a:gd name="T66" fmla="*/ 146 w 209"/>
                  <a:gd name="T67" fmla="*/ 214 h 479"/>
                  <a:gd name="T68" fmla="*/ 166 w 209"/>
                  <a:gd name="T69" fmla="*/ 193 h 479"/>
                  <a:gd name="T70" fmla="*/ 162 w 209"/>
                  <a:gd name="T71" fmla="*/ 179 h 479"/>
                  <a:gd name="T72" fmla="*/ 166 w 209"/>
                  <a:gd name="T73" fmla="*/ 170 h 479"/>
                  <a:gd name="T74" fmla="*/ 169 w 209"/>
                  <a:gd name="T75" fmla="*/ 150 h 479"/>
                  <a:gd name="T76" fmla="*/ 177 w 209"/>
                  <a:gd name="T77" fmla="*/ 145 h 479"/>
                  <a:gd name="T78" fmla="*/ 178 w 209"/>
                  <a:gd name="T79" fmla="*/ 139 h 479"/>
                  <a:gd name="T80" fmla="*/ 182 w 209"/>
                  <a:gd name="T81" fmla="*/ 134 h 479"/>
                  <a:gd name="T82" fmla="*/ 191 w 209"/>
                  <a:gd name="T83" fmla="*/ 136 h 479"/>
                  <a:gd name="T84" fmla="*/ 207 w 209"/>
                  <a:gd name="T85" fmla="*/ 136 h 479"/>
                  <a:gd name="T86" fmla="*/ 200 w 209"/>
                  <a:gd name="T87" fmla="*/ 86 h 479"/>
                  <a:gd name="T88" fmla="*/ 200 w 209"/>
                  <a:gd name="T89" fmla="*/ 50 h 479"/>
                  <a:gd name="T90" fmla="*/ 146 w 209"/>
                  <a:gd name="T91" fmla="*/ 0 h 479"/>
                  <a:gd name="T92" fmla="*/ 144 w 209"/>
                  <a:gd name="T93" fmla="*/ 12 h 479"/>
                  <a:gd name="T94" fmla="*/ 141 w 209"/>
                  <a:gd name="T95" fmla="*/ 29 h 479"/>
                  <a:gd name="T96" fmla="*/ 112 w 209"/>
                  <a:gd name="T97" fmla="*/ 45 h 479"/>
                  <a:gd name="T98" fmla="*/ 89 w 209"/>
                  <a:gd name="T99" fmla="*/ 52 h 479"/>
                  <a:gd name="T100" fmla="*/ 69 w 209"/>
                  <a:gd name="T101" fmla="*/ 107 h 479"/>
                  <a:gd name="T102" fmla="*/ 43 w 209"/>
                  <a:gd name="T103" fmla="*/ 180 h 479"/>
                  <a:gd name="T104" fmla="*/ 30 w 209"/>
                  <a:gd name="T105" fmla="*/ 204 h 479"/>
                  <a:gd name="T106" fmla="*/ 19 w 209"/>
                  <a:gd name="T107" fmla="*/ 237 h 479"/>
                  <a:gd name="T108" fmla="*/ 19 w 209"/>
                  <a:gd name="T109" fmla="*/ 286 h 479"/>
                  <a:gd name="T110" fmla="*/ 18 w 209"/>
                  <a:gd name="T111" fmla="*/ 309 h 479"/>
                  <a:gd name="T112" fmla="*/ 19 w 209"/>
                  <a:gd name="T113" fmla="*/ 341 h 479"/>
                  <a:gd name="T114" fmla="*/ 5 w 209"/>
                  <a:gd name="T115" fmla="*/ 37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479">
                    <a:moveTo>
                      <a:pt x="2" y="370"/>
                    </a:moveTo>
                    <a:lnTo>
                      <a:pt x="0" y="373"/>
                    </a:lnTo>
                    <a:lnTo>
                      <a:pt x="2" y="389"/>
                    </a:lnTo>
                    <a:lnTo>
                      <a:pt x="3" y="389"/>
                    </a:lnTo>
                    <a:lnTo>
                      <a:pt x="3" y="391"/>
                    </a:lnTo>
                    <a:lnTo>
                      <a:pt x="3" y="393"/>
                    </a:lnTo>
                    <a:lnTo>
                      <a:pt x="3" y="395"/>
                    </a:lnTo>
                    <a:lnTo>
                      <a:pt x="5" y="393"/>
                    </a:lnTo>
                    <a:lnTo>
                      <a:pt x="5" y="389"/>
                    </a:lnTo>
                    <a:lnTo>
                      <a:pt x="7" y="391"/>
                    </a:lnTo>
                    <a:lnTo>
                      <a:pt x="7" y="395"/>
                    </a:lnTo>
                    <a:lnTo>
                      <a:pt x="7" y="395"/>
                    </a:lnTo>
                    <a:lnTo>
                      <a:pt x="9" y="395"/>
                    </a:lnTo>
                    <a:lnTo>
                      <a:pt x="7" y="396"/>
                    </a:lnTo>
                    <a:lnTo>
                      <a:pt x="5" y="398"/>
                    </a:lnTo>
                    <a:lnTo>
                      <a:pt x="9" y="400"/>
                    </a:lnTo>
                    <a:lnTo>
                      <a:pt x="11" y="404"/>
                    </a:lnTo>
                    <a:lnTo>
                      <a:pt x="9" y="409"/>
                    </a:lnTo>
                    <a:lnTo>
                      <a:pt x="12" y="407"/>
                    </a:lnTo>
                    <a:lnTo>
                      <a:pt x="12" y="411"/>
                    </a:lnTo>
                    <a:lnTo>
                      <a:pt x="11" y="412"/>
                    </a:lnTo>
                    <a:lnTo>
                      <a:pt x="12" y="418"/>
                    </a:lnTo>
                    <a:lnTo>
                      <a:pt x="12" y="421"/>
                    </a:lnTo>
                    <a:lnTo>
                      <a:pt x="14" y="421"/>
                    </a:lnTo>
                    <a:lnTo>
                      <a:pt x="18" y="434"/>
                    </a:lnTo>
                    <a:lnTo>
                      <a:pt x="21" y="437"/>
                    </a:lnTo>
                    <a:lnTo>
                      <a:pt x="23" y="441"/>
                    </a:lnTo>
                    <a:lnTo>
                      <a:pt x="27" y="443"/>
                    </a:lnTo>
                    <a:lnTo>
                      <a:pt x="28" y="445"/>
                    </a:lnTo>
                    <a:lnTo>
                      <a:pt x="28" y="448"/>
                    </a:lnTo>
                    <a:lnTo>
                      <a:pt x="27" y="448"/>
                    </a:lnTo>
                    <a:lnTo>
                      <a:pt x="25" y="448"/>
                    </a:lnTo>
                    <a:lnTo>
                      <a:pt x="23" y="450"/>
                    </a:lnTo>
                    <a:lnTo>
                      <a:pt x="27" y="454"/>
                    </a:lnTo>
                    <a:lnTo>
                      <a:pt x="23" y="454"/>
                    </a:lnTo>
                    <a:lnTo>
                      <a:pt x="21" y="454"/>
                    </a:lnTo>
                    <a:lnTo>
                      <a:pt x="21" y="455"/>
                    </a:lnTo>
                    <a:lnTo>
                      <a:pt x="30" y="471"/>
                    </a:lnTo>
                    <a:lnTo>
                      <a:pt x="28" y="473"/>
                    </a:lnTo>
                    <a:lnTo>
                      <a:pt x="28" y="477"/>
                    </a:lnTo>
                    <a:lnTo>
                      <a:pt x="27" y="477"/>
                    </a:lnTo>
                    <a:lnTo>
                      <a:pt x="27" y="479"/>
                    </a:lnTo>
                    <a:lnTo>
                      <a:pt x="30" y="479"/>
                    </a:lnTo>
                    <a:lnTo>
                      <a:pt x="34" y="479"/>
                    </a:lnTo>
                    <a:lnTo>
                      <a:pt x="39" y="477"/>
                    </a:lnTo>
                    <a:lnTo>
                      <a:pt x="44" y="477"/>
                    </a:lnTo>
                    <a:lnTo>
                      <a:pt x="48" y="479"/>
                    </a:lnTo>
                    <a:lnTo>
                      <a:pt x="48" y="477"/>
                    </a:lnTo>
                    <a:lnTo>
                      <a:pt x="50" y="473"/>
                    </a:lnTo>
                    <a:lnTo>
                      <a:pt x="50" y="466"/>
                    </a:lnTo>
                    <a:lnTo>
                      <a:pt x="52" y="459"/>
                    </a:lnTo>
                    <a:lnTo>
                      <a:pt x="55" y="461"/>
                    </a:lnTo>
                    <a:lnTo>
                      <a:pt x="57" y="457"/>
                    </a:lnTo>
                    <a:lnTo>
                      <a:pt x="59" y="455"/>
                    </a:lnTo>
                    <a:lnTo>
                      <a:pt x="64" y="455"/>
                    </a:lnTo>
                    <a:lnTo>
                      <a:pt x="66" y="457"/>
                    </a:lnTo>
                    <a:lnTo>
                      <a:pt x="69" y="455"/>
                    </a:lnTo>
                    <a:lnTo>
                      <a:pt x="73" y="457"/>
                    </a:lnTo>
                    <a:lnTo>
                      <a:pt x="77" y="457"/>
                    </a:lnTo>
                    <a:lnTo>
                      <a:pt x="84" y="439"/>
                    </a:lnTo>
                    <a:lnTo>
                      <a:pt x="84" y="434"/>
                    </a:lnTo>
                    <a:lnTo>
                      <a:pt x="84" y="430"/>
                    </a:lnTo>
                    <a:lnTo>
                      <a:pt x="84" y="425"/>
                    </a:lnTo>
                    <a:lnTo>
                      <a:pt x="87" y="420"/>
                    </a:lnTo>
                    <a:lnTo>
                      <a:pt x="87" y="416"/>
                    </a:lnTo>
                    <a:lnTo>
                      <a:pt x="86" y="414"/>
                    </a:lnTo>
                    <a:lnTo>
                      <a:pt x="87" y="411"/>
                    </a:lnTo>
                    <a:lnTo>
                      <a:pt x="87" y="409"/>
                    </a:lnTo>
                    <a:lnTo>
                      <a:pt x="86" y="405"/>
                    </a:lnTo>
                    <a:lnTo>
                      <a:pt x="86" y="405"/>
                    </a:lnTo>
                    <a:lnTo>
                      <a:pt x="86" y="404"/>
                    </a:lnTo>
                    <a:lnTo>
                      <a:pt x="87" y="404"/>
                    </a:lnTo>
                    <a:lnTo>
                      <a:pt x="89" y="404"/>
                    </a:lnTo>
                    <a:lnTo>
                      <a:pt x="87" y="402"/>
                    </a:lnTo>
                    <a:lnTo>
                      <a:pt x="87" y="402"/>
                    </a:lnTo>
                    <a:lnTo>
                      <a:pt x="89" y="400"/>
                    </a:lnTo>
                    <a:lnTo>
                      <a:pt x="89" y="398"/>
                    </a:lnTo>
                    <a:lnTo>
                      <a:pt x="89" y="393"/>
                    </a:lnTo>
                    <a:lnTo>
                      <a:pt x="89" y="391"/>
                    </a:lnTo>
                    <a:lnTo>
                      <a:pt x="84" y="387"/>
                    </a:lnTo>
                    <a:lnTo>
                      <a:pt x="84" y="387"/>
                    </a:lnTo>
                    <a:lnTo>
                      <a:pt x="87" y="389"/>
                    </a:lnTo>
                    <a:lnTo>
                      <a:pt x="91" y="387"/>
                    </a:lnTo>
                    <a:lnTo>
                      <a:pt x="91" y="387"/>
                    </a:lnTo>
                    <a:lnTo>
                      <a:pt x="87" y="384"/>
                    </a:lnTo>
                    <a:lnTo>
                      <a:pt x="80" y="384"/>
                    </a:lnTo>
                    <a:lnTo>
                      <a:pt x="80" y="382"/>
                    </a:lnTo>
                    <a:lnTo>
                      <a:pt x="87" y="382"/>
                    </a:lnTo>
                    <a:lnTo>
                      <a:pt x="91" y="382"/>
                    </a:lnTo>
                    <a:lnTo>
                      <a:pt x="93" y="382"/>
                    </a:lnTo>
                    <a:lnTo>
                      <a:pt x="93" y="379"/>
                    </a:lnTo>
                    <a:lnTo>
                      <a:pt x="98" y="379"/>
                    </a:lnTo>
                    <a:lnTo>
                      <a:pt x="102" y="373"/>
                    </a:lnTo>
                    <a:lnTo>
                      <a:pt x="102" y="370"/>
                    </a:lnTo>
                    <a:lnTo>
                      <a:pt x="105" y="371"/>
                    </a:lnTo>
                    <a:lnTo>
                      <a:pt x="105" y="375"/>
                    </a:lnTo>
                    <a:lnTo>
                      <a:pt x="109" y="373"/>
                    </a:lnTo>
                    <a:lnTo>
                      <a:pt x="111" y="370"/>
                    </a:lnTo>
                    <a:lnTo>
                      <a:pt x="114" y="366"/>
                    </a:lnTo>
                    <a:lnTo>
                      <a:pt x="114" y="362"/>
                    </a:lnTo>
                    <a:lnTo>
                      <a:pt x="114" y="364"/>
                    </a:lnTo>
                    <a:lnTo>
                      <a:pt x="116" y="364"/>
                    </a:lnTo>
                    <a:lnTo>
                      <a:pt x="116" y="362"/>
                    </a:lnTo>
                    <a:lnTo>
                      <a:pt x="118" y="361"/>
                    </a:lnTo>
                    <a:lnTo>
                      <a:pt x="118" y="359"/>
                    </a:lnTo>
                    <a:lnTo>
                      <a:pt x="103" y="362"/>
                    </a:lnTo>
                    <a:lnTo>
                      <a:pt x="100" y="362"/>
                    </a:lnTo>
                    <a:lnTo>
                      <a:pt x="98" y="364"/>
                    </a:lnTo>
                    <a:lnTo>
                      <a:pt x="98" y="361"/>
                    </a:lnTo>
                    <a:lnTo>
                      <a:pt x="96" y="361"/>
                    </a:lnTo>
                    <a:lnTo>
                      <a:pt x="89" y="357"/>
                    </a:lnTo>
                    <a:lnTo>
                      <a:pt x="84" y="357"/>
                    </a:lnTo>
                    <a:lnTo>
                      <a:pt x="82" y="357"/>
                    </a:lnTo>
                    <a:lnTo>
                      <a:pt x="84" y="355"/>
                    </a:lnTo>
                    <a:lnTo>
                      <a:pt x="86" y="354"/>
                    </a:lnTo>
                    <a:lnTo>
                      <a:pt x="87" y="354"/>
                    </a:lnTo>
                    <a:lnTo>
                      <a:pt x="89" y="354"/>
                    </a:lnTo>
                    <a:lnTo>
                      <a:pt x="93" y="354"/>
                    </a:lnTo>
                    <a:lnTo>
                      <a:pt x="94" y="354"/>
                    </a:lnTo>
                    <a:lnTo>
                      <a:pt x="96" y="357"/>
                    </a:lnTo>
                    <a:lnTo>
                      <a:pt x="98" y="355"/>
                    </a:lnTo>
                    <a:lnTo>
                      <a:pt x="98" y="354"/>
                    </a:lnTo>
                    <a:lnTo>
                      <a:pt x="100" y="355"/>
                    </a:lnTo>
                    <a:lnTo>
                      <a:pt x="103" y="357"/>
                    </a:lnTo>
                    <a:lnTo>
                      <a:pt x="103" y="355"/>
                    </a:lnTo>
                    <a:lnTo>
                      <a:pt x="105" y="355"/>
                    </a:lnTo>
                    <a:lnTo>
                      <a:pt x="105" y="359"/>
                    </a:lnTo>
                    <a:lnTo>
                      <a:pt x="109" y="361"/>
                    </a:lnTo>
                    <a:lnTo>
                      <a:pt x="118" y="355"/>
                    </a:lnTo>
                    <a:lnTo>
                      <a:pt x="121" y="350"/>
                    </a:lnTo>
                    <a:lnTo>
                      <a:pt x="121" y="348"/>
                    </a:lnTo>
                    <a:lnTo>
                      <a:pt x="123" y="343"/>
                    </a:lnTo>
                    <a:lnTo>
                      <a:pt x="121" y="339"/>
                    </a:lnTo>
                    <a:lnTo>
                      <a:pt x="118" y="336"/>
                    </a:lnTo>
                    <a:lnTo>
                      <a:pt x="114" y="332"/>
                    </a:lnTo>
                    <a:lnTo>
                      <a:pt x="118" y="332"/>
                    </a:lnTo>
                    <a:lnTo>
                      <a:pt x="118" y="330"/>
                    </a:lnTo>
                    <a:lnTo>
                      <a:pt x="111" y="329"/>
                    </a:lnTo>
                    <a:lnTo>
                      <a:pt x="109" y="321"/>
                    </a:lnTo>
                    <a:lnTo>
                      <a:pt x="103" y="323"/>
                    </a:lnTo>
                    <a:lnTo>
                      <a:pt x="102" y="320"/>
                    </a:lnTo>
                    <a:lnTo>
                      <a:pt x="102" y="320"/>
                    </a:lnTo>
                    <a:lnTo>
                      <a:pt x="102" y="321"/>
                    </a:lnTo>
                    <a:lnTo>
                      <a:pt x="100" y="327"/>
                    </a:lnTo>
                    <a:lnTo>
                      <a:pt x="89" y="336"/>
                    </a:lnTo>
                    <a:lnTo>
                      <a:pt x="87" y="336"/>
                    </a:lnTo>
                    <a:lnTo>
                      <a:pt x="84" y="336"/>
                    </a:lnTo>
                    <a:lnTo>
                      <a:pt x="82" y="336"/>
                    </a:lnTo>
                    <a:lnTo>
                      <a:pt x="84" y="334"/>
                    </a:lnTo>
                    <a:lnTo>
                      <a:pt x="87" y="332"/>
                    </a:lnTo>
                    <a:lnTo>
                      <a:pt x="91" y="330"/>
                    </a:lnTo>
                    <a:lnTo>
                      <a:pt x="93" y="329"/>
                    </a:lnTo>
                    <a:lnTo>
                      <a:pt x="98" y="325"/>
                    </a:lnTo>
                    <a:lnTo>
                      <a:pt x="98" y="321"/>
                    </a:lnTo>
                    <a:lnTo>
                      <a:pt x="98" y="318"/>
                    </a:lnTo>
                    <a:lnTo>
                      <a:pt x="96" y="318"/>
                    </a:lnTo>
                    <a:lnTo>
                      <a:pt x="98" y="314"/>
                    </a:lnTo>
                    <a:lnTo>
                      <a:pt x="98" y="312"/>
                    </a:lnTo>
                    <a:lnTo>
                      <a:pt x="96" y="309"/>
                    </a:lnTo>
                    <a:lnTo>
                      <a:pt x="94" y="289"/>
                    </a:lnTo>
                    <a:lnTo>
                      <a:pt x="96" y="286"/>
                    </a:lnTo>
                    <a:lnTo>
                      <a:pt x="96" y="284"/>
                    </a:lnTo>
                    <a:lnTo>
                      <a:pt x="100" y="286"/>
                    </a:lnTo>
                    <a:lnTo>
                      <a:pt x="100" y="284"/>
                    </a:lnTo>
                    <a:lnTo>
                      <a:pt x="100" y="277"/>
                    </a:lnTo>
                    <a:lnTo>
                      <a:pt x="102" y="266"/>
                    </a:lnTo>
                    <a:lnTo>
                      <a:pt x="100" y="262"/>
                    </a:lnTo>
                    <a:lnTo>
                      <a:pt x="98" y="261"/>
                    </a:lnTo>
                    <a:lnTo>
                      <a:pt x="100" y="257"/>
                    </a:lnTo>
                    <a:lnTo>
                      <a:pt x="103" y="259"/>
                    </a:lnTo>
                    <a:lnTo>
                      <a:pt x="103" y="259"/>
                    </a:lnTo>
                    <a:lnTo>
                      <a:pt x="105" y="257"/>
                    </a:lnTo>
                    <a:lnTo>
                      <a:pt x="107" y="255"/>
                    </a:lnTo>
                    <a:lnTo>
                      <a:pt x="107" y="254"/>
                    </a:lnTo>
                    <a:lnTo>
                      <a:pt x="107" y="254"/>
                    </a:lnTo>
                    <a:lnTo>
                      <a:pt x="107" y="248"/>
                    </a:lnTo>
                    <a:lnTo>
                      <a:pt x="107" y="245"/>
                    </a:lnTo>
                    <a:lnTo>
                      <a:pt x="107" y="243"/>
                    </a:lnTo>
                    <a:lnTo>
                      <a:pt x="107" y="245"/>
                    </a:lnTo>
                    <a:lnTo>
                      <a:pt x="111" y="248"/>
                    </a:lnTo>
                    <a:lnTo>
                      <a:pt x="111" y="246"/>
                    </a:lnTo>
                    <a:lnTo>
                      <a:pt x="112" y="245"/>
                    </a:lnTo>
                    <a:lnTo>
                      <a:pt x="114" y="245"/>
                    </a:lnTo>
                    <a:lnTo>
                      <a:pt x="114" y="243"/>
                    </a:lnTo>
                    <a:lnTo>
                      <a:pt x="116" y="241"/>
                    </a:lnTo>
                    <a:lnTo>
                      <a:pt x="112" y="239"/>
                    </a:lnTo>
                    <a:lnTo>
                      <a:pt x="114" y="241"/>
                    </a:lnTo>
                    <a:lnTo>
                      <a:pt x="118" y="239"/>
                    </a:lnTo>
                    <a:lnTo>
                      <a:pt x="118" y="237"/>
                    </a:lnTo>
                    <a:lnTo>
                      <a:pt x="119" y="236"/>
                    </a:lnTo>
                    <a:lnTo>
                      <a:pt x="119" y="234"/>
                    </a:lnTo>
                    <a:lnTo>
                      <a:pt x="121" y="232"/>
                    </a:lnTo>
                    <a:lnTo>
                      <a:pt x="121" y="229"/>
                    </a:lnTo>
                    <a:lnTo>
                      <a:pt x="123" y="229"/>
                    </a:lnTo>
                    <a:lnTo>
                      <a:pt x="127" y="229"/>
                    </a:lnTo>
                    <a:lnTo>
                      <a:pt x="130" y="227"/>
                    </a:lnTo>
                    <a:lnTo>
                      <a:pt x="130" y="223"/>
                    </a:lnTo>
                    <a:lnTo>
                      <a:pt x="136" y="220"/>
                    </a:lnTo>
                    <a:lnTo>
                      <a:pt x="137" y="221"/>
                    </a:lnTo>
                    <a:lnTo>
                      <a:pt x="141" y="220"/>
                    </a:lnTo>
                    <a:lnTo>
                      <a:pt x="141" y="218"/>
                    </a:lnTo>
                    <a:lnTo>
                      <a:pt x="143" y="214"/>
                    </a:lnTo>
                    <a:lnTo>
                      <a:pt x="146" y="216"/>
                    </a:lnTo>
                    <a:lnTo>
                      <a:pt x="146" y="214"/>
                    </a:lnTo>
                    <a:lnTo>
                      <a:pt x="150" y="212"/>
                    </a:lnTo>
                    <a:lnTo>
                      <a:pt x="152" y="211"/>
                    </a:lnTo>
                    <a:lnTo>
                      <a:pt x="153" y="209"/>
                    </a:lnTo>
                    <a:lnTo>
                      <a:pt x="166" y="189"/>
                    </a:lnTo>
                    <a:lnTo>
                      <a:pt x="166" y="191"/>
                    </a:lnTo>
                    <a:lnTo>
                      <a:pt x="166" y="193"/>
                    </a:lnTo>
                    <a:lnTo>
                      <a:pt x="168" y="187"/>
                    </a:lnTo>
                    <a:lnTo>
                      <a:pt x="166" y="186"/>
                    </a:lnTo>
                    <a:lnTo>
                      <a:pt x="166" y="184"/>
                    </a:lnTo>
                    <a:lnTo>
                      <a:pt x="162" y="180"/>
                    </a:lnTo>
                    <a:lnTo>
                      <a:pt x="162" y="179"/>
                    </a:lnTo>
                    <a:lnTo>
                      <a:pt x="162" y="179"/>
                    </a:lnTo>
                    <a:lnTo>
                      <a:pt x="162" y="177"/>
                    </a:lnTo>
                    <a:lnTo>
                      <a:pt x="161" y="175"/>
                    </a:lnTo>
                    <a:lnTo>
                      <a:pt x="161" y="173"/>
                    </a:lnTo>
                    <a:lnTo>
                      <a:pt x="162" y="171"/>
                    </a:lnTo>
                    <a:lnTo>
                      <a:pt x="162" y="170"/>
                    </a:lnTo>
                    <a:lnTo>
                      <a:pt x="166" y="170"/>
                    </a:lnTo>
                    <a:lnTo>
                      <a:pt x="168" y="161"/>
                    </a:lnTo>
                    <a:lnTo>
                      <a:pt x="166" y="155"/>
                    </a:lnTo>
                    <a:lnTo>
                      <a:pt x="166" y="154"/>
                    </a:lnTo>
                    <a:lnTo>
                      <a:pt x="169" y="152"/>
                    </a:lnTo>
                    <a:lnTo>
                      <a:pt x="169" y="150"/>
                    </a:lnTo>
                    <a:lnTo>
                      <a:pt x="169" y="150"/>
                    </a:lnTo>
                    <a:lnTo>
                      <a:pt x="173" y="150"/>
                    </a:lnTo>
                    <a:lnTo>
                      <a:pt x="173" y="150"/>
                    </a:lnTo>
                    <a:lnTo>
                      <a:pt x="175" y="148"/>
                    </a:lnTo>
                    <a:lnTo>
                      <a:pt x="173" y="146"/>
                    </a:lnTo>
                    <a:lnTo>
                      <a:pt x="177" y="146"/>
                    </a:lnTo>
                    <a:lnTo>
                      <a:pt x="177" y="145"/>
                    </a:lnTo>
                    <a:lnTo>
                      <a:pt x="173" y="141"/>
                    </a:lnTo>
                    <a:lnTo>
                      <a:pt x="173" y="139"/>
                    </a:lnTo>
                    <a:lnTo>
                      <a:pt x="177" y="141"/>
                    </a:lnTo>
                    <a:lnTo>
                      <a:pt x="178" y="145"/>
                    </a:lnTo>
                    <a:lnTo>
                      <a:pt x="178" y="145"/>
                    </a:lnTo>
                    <a:lnTo>
                      <a:pt x="178" y="139"/>
                    </a:lnTo>
                    <a:lnTo>
                      <a:pt x="178" y="139"/>
                    </a:lnTo>
                    <a:lnTo>
                      <a:pt x="180" y="139"/>
                    </a:lnTo>
                    <a:lnTo>
                      <a:pt x="180" y="132"/>
                    </a:lnTo>
                    <a:lnTo>
                      <a:pt x="182" y="132"/>
                    </a:lnTo>
                    <a:lnTo>
                      <a:pt x="182" y="132"/>
                    </a:lnTo>
                    <a:lnTo>
                      <a:pt x="182" y="134"/>
                    </a:lnTo>
                    <a:lnTo>
                      <a:pt x="184" y="136"/>
                    </a:lnTo>
                    <a:lnTo>
                      <a:pt x="186" y="136"/>
                    </a:lnTo>
                    <a:lnTo>
                      <a:pt x="187" y="132"/>
                    </a:lnTo>
                    <a:lnTo>
                      <a:pt x="187" y="134"/>
                    </a:lnTo>
                    <a:lnTo>
                      <a:pt x="189" y="136"/>
                    </a:lnTo>
                    <a:lnTo>
                      <a:pt x="191" y="136"/>
                    </a:lnTo>
                    <a:lnTo>
                      <a:pt x="193" y="137"/>
                    </a:lnTo>
                    <a:lnTo>
                      <a:pt x="194" y="134"/>
                    </a:lnTo>
                    <a:lnTo>
                      <a:pt x="202" y="134"/>
                    </a:lnTo>
                    <a:lnTo>
                      <a:pt x="203" y="136"/>
                    </a:lnTo>
                    <a:lnTo>
                      <a:pt x="205" y="137"/>
                    </a:lnTo>
                    <a:lnTo>
                      <a:pt x="207" y="136"/>
                    </a:lnTo>
                    <a:lnTo>
                      <a:pt x="209" y="136"/>
                    </a:lnTo>
                    <a:lnTo>
                      <a:pt x="202" y="116"/>
                    </a:lnTo>
                    <a:lnTo>
                      <a:pt x="203" y="111"/>
                    </a:lnTo>
                    <a:lnTo>
                      <a:pt x="205" y="105"/>
                    </a:lnTo>
                    <a:lnTo>
                      <a:pt x="207" y="100"/>
                    </a:lnTo>
                    <a:lnTo>
                      <a:pt x="200" y="86"/>
                    </a:lnTo>
                    <a:lnTo>
                      <a:pt x="200" y="82"/>
                    </a:lnTo>
                    <a:lnTo>
                      <a:pt x="202" y="75"/>
                    </a:lnTo>
                    <a:lnTo>
                      <a:pt x="200" y="71"/>
                    </a:lnTo>
                    <a:lnTo>
                      <a:pt x="200" y="70"/>
                    </a:lnTo>
                    <a:lnTo>
                      <a:pt x="198" y="59"/>
                    </a:lnTo>
                    <a:lnTo>
                      <a:pt x="200" y="50"/>
                    </a:lnTo>
                    <a:lnTo>
                      <a:pt x="191" y="32"/>
                    </a:lnTo>
                    <a:lnTo>
                      <a:pt x="186" y="27"/>
                    </a:lnTo>
                    <a:lnTo>
                      <a:pt x="175" y="23"/>
                    </a:lnTo>
                    <a:lnTo>
                      <a:pt x="153" y="2"/>
                    </a:lnTo>
                    <a:lnTo>
                      <a:pt x="153" y="0"/>
                    </a:lnTo>
                    <a:lnTo>
                      <a:pt x="146" y="0"/>
                    </a:lnTo>
                    <a:lnTo>
                      <a:pt x="144" y="2"/>
                    </a:lnTo>
                    <a:lnTo>
                      <a:pt x="144" y="4"/>
                    </a:lnTo>
                    <a:lnTo>
                      <a:pt x="146" y="5"/>
                    </a:lnTo>
                    <a:lnTo>
                      <a:pt x="146" y="9"/>
                    </a:lnTo>
                    <a:lnTo>
                      <a:pt x="146" y="11"/>
                    </a:lnTo>
                    <a:lnTo>
                      <a:pt x="144" y="12"/>
                    </a:lnTo>
                    <a:lnTo>
                      <a:pt x="143" y="18"/>
                    </a:lnTo>
                    <a:lnTo>
                      <a:pt x="141" y="20"/>
                    </a:lnTo>
                    <a:lnTo>
                      <a:pt x="143" y="23"/>
                    </a:lnTo>
                    <a:lnTo>
                      <a:pt x="144" y="27"/>
                    </a:lnTo>
                    <a:lnTo>
                      <a:pt x="143" y="29"/>
                    </a:lnTo>
                    <a:lnTo>
                      <a:pt x="141" y="29"/>
                    </a:lnTo>
                    <a:lnTo>
                      <a:pt x="119" y="23"/>
                    </a:lnTo>
                    <a:lnTo>
                      <a:pt x="116" y="23"/>
                    </a:lnTo>
                    <a:lnTo>
                      <a:pt x="114" y="25"/>
                    </a:lnTo>
                    <a:lnTo>
                      <a:pt x="112" y="29"/>
                    </a:lnTo>
                    <a:lnTo>
                      <a:pt x="114" y="36"/>
                    </a:lnTo>
                    <a:lnTo>
                      <a:pt x="112" y="45"/>
                    </a:lnTo>
                    <a:lnTo>
                      <a:pt x="109" y="48"/>
                    </a:lnTo>
                    <a:lnTo>
                      <a:pt x="107" y="48"/>
                    </a:lnTo>
                    <a:lnTo>
                      <a:pt x="105" y="45"/>
                    </a:lnTo>
                    <a:lnTo>
                      <a:pt x="102" y="43"/>
                    </a:lnTo>
                    <a:lnTo>
                      <a:pt x="98" y="43"/>
                    </a:lnTo>
                    <a:lnTo>
                      <a:pt x="89" y="52"/>
                    </a:lnTo>
                    <a:lnTo>
                      <a:pt x="87" y="61"/>
                    </a:lnTo>
                    <a:lnTo>
                      <a:pt x="82" y="70"/>
                    </a:lnTo>
                    <a:lnTo>
                      <a:pt x="82" y="73"/>
                    </a:lnTo>
                    <a:lnTo>
                      <a:pt x="86" y="80"/>
                    </a:lnTo>
                    <a:lnTo>
                      <a:pt x="86" y="84"/>
                    </a:lnTo>
                    <a:lnTo>
                      <a:pt x="69" y="107"/>
                    </a:lnTo>
                    <a:lnTo>
                      <a:pt x="66" y="121"/>
                    </a:lnTo>
                    <a:lnTo>
                      <a:pt x="61" y="125"/>
                    </a:lnTo>
                    <a:lnTo>
                      <a:pt x="59" y="125"/>
                    </a:lnTo>
                    <a:lnTo>
                      <a:pt x="55" y="127"/>
                    </a:lnTo>
                    <a:lnTo>
                      <a:pt x="53" y="159"/>
                    </a:lnTo>
                    <a:lnTo>
                      <a:pt x="43" y="180"/>
                    </a:lnTo>
                    <a:lnTo>
                      <a:pt x="43" y="182"/>
                    </a:lnTo>
                    <a:lnTo>
                      <a:pt x="50" y="191"/>
                    </a:lnTo>
                    <a:lnTo>
                      <a:pt x="48" y="200"/>
                    </a:lnTo>
                    <a:lnTo>
                      <a:pt x="46" y="204"/>
                    </a:lnTo>
                    <a:lnTo>
                      <a:pt x="36" y="202"/>
                    </a:lnTo>
                    <a:lnTo>
                      <a:pt x="30" y="204"/>
                    </a:lnTo>
                    <a:lnTo>
                      <a:pt x="25" y="207"/>
                    </a:lnTo>
                    <a:lnTo>
                      <a:pt x="18" y="216"/>
                    </a:lnTo>
                    <a:lnTo>
                      <a:pt x="14" y="227"/>
                    </a:lnTo>
                    <a:lnTo>
                      <a:pt x="16" y="232"/>
                    </a:lnTo>
                    <a:lnTo>
                      <a:pt x="18" y="236"/>
                    </a:lnTo>
                    <a:lnTo>
                      <a:pt x="19" y="237"/>
                    </a:lnTo>
                    <a:lnTo>
                      <a:pt x="18" y="239"/>
                    </a:lnTo>
                    <a:lnTo>
                      <a:pt x="16" y="257"/>
                    </a:lnTo>
                    <a:lnTo>
                      <a:pt x="16" y="259"/>
                    </a:lnTo>
                    <a:lnTo>
                      <a:pt x="18" y="262"/>
                    </a:lnTo>
                    <a:lnTo>
                      <a:pt x="18" y="282"/>
                    </a:lnTo>
                    <a:lnTo>
                      <a:pt x="19" y="286"/>
                    </a:lnTo>
                    <a:lnTo>
                      <a:pt x="27" y="291"/>
                    </a:lnTo>
                    <a:lnTo>
                      <a:pt x="27" y="296"/>
                    </a:lnTo>
                    <a:lnTo>
                      <a:pt x="25" y="302"/>
                    </a:lnTo>
                    <a:lnTo>
                      <a:pt x="21" y="305"/>
                    </a:lnTo>
                    <a:lnTo>
                      <a:pt x="18" y="307"/>
                    </a:lnTo>
                    <a:lnTo>
                      <a:pt x="18" y="309"/>
                    </a:lnTo>
                    <a:lnTo>
                      <a:pt x="19" y="312"/>
                    </a:lnTo>
                    <a:lnTo>
                      <a:pt x="23" y="323"/>
                    </a:lnTo>
                    <a:lnTo>
                      <a:pt x="19" y="330"/>
                    </a:lnTo>
                    <a:lnTo>
                      <a:pt x="21" y="334"/>
                    </a:lnTo>
                    <a:lnTo>
                      <a:pt x="21" y="337"/>
                    </a:lnTo>
                    <a:lnTo>
                      <a:pt x="19" y="341"/>
                    </a:lnTo>
                    <a:lnTo>
                      <a:pt x="11" y="345"/>
                    </a:lnTo>
                    <a:lnTo>
                      <a:pt x="11" y="348"/>
                    </a:lnTo>
                    <a:lnTo>
                      <a:pt x="7" y="354"/>
                    </a:lnTo>
                    <a:lnTo>
                      <a:pt x="9" y="362"/>
                    </a:lnTo>
                    <a:lnTo>
                      <a:pt x="7" y="373"/>
                    </a:lnTo>
                    <a:lnTo>
                      <a:pt x="5" y="375"/>
                    </a:lnTo>
                    <a:lnTo>
                      <a:pt x="3" y="373"/>
                    </a:lnTo>
                    <a:lnTo>
                      <a:pt x="2" y="377"/>
                    </a:lnTo>
                    <a:lnTo>
                      <a:pt x="2" y="370"/>
                    </a:lnTo>
                    <a:lnTo>
                      <a:pt x="2" y="37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7" name="Freeform 2074">
                <a:extLst>
                  <a:ext uri="{FF2B5EF4-FFF2-40B4-BE49-F238E27FC236}">
                    <a16:creationId xmlns:a16="http://schemas.microsoft.com/office/drawing/2014/main" id="{ABBCFF83-C4C2-C044-BF43-300D2BB7FF4C}"/>
                  </a:ext>
                </a:extLst>
              </p:cNvPr>
              <p:cNvSpPr>
                <a:spLocks/>
              </p:cNvSpPr>
              <p:nvPr/>
            </p:nvSpPr>
            <p:spPr bwMode="auto">
              <a:xfrm>
                <a:off x="2848" y="1815"/>
                <a:ext cx="121" cy="60"/>
              </a:xfrm>
              <a:custGeom>
                <a:avLst/>
                <a:gdLst>
                  <a:gd name="T0" fmla="*/ 68 w 121"/>
                  <a:gd name="T1" fmla="*/ 9 h 60"/>
                  <a:gd name="T2" fmla="*/ 61 w 121"/>
                  <a:gd name="T3" fmla="*/ 16 h 60"/>
                  <a:gd name="T4" fmla="*/ 53 w 121"/>
                  <a:gd name="T5" fmla="*/ 21 h 60"/>
                  <a:gd name="T6" fmla="*/ 55 w 121"/>
                  <a:gd name="T7" fmla="*/ 32 h 60"/>
                  <a:gd name="T8" fmla="*/ 53 w 121"/>
                  <a:gd name="T9" fmla="*/ 34 h 60"/>
                  <a:gd name="T10" fmla="*/ 48 w 121"/>
                  <a:gd name="T11" fmla="*/ 32 h 60"/>
                  <a:gd name="T12" fmla="*/ 43 w 121"/>
                  <a:gd name="T13" fmla="*/ 32 h 60"/>
                  <a:gd name="T14" fmla="*/ 28 w 121"/>
                  <a:gd name="T15" fmla="*/ 37 h 60"/>
                  <a:gd name="T16" fmla="*/ 20 w 121"/>
                  <a:gd name="T17" fmla="*/ 35 h 60"/>
                  <a:gd name="T18" fmla="*/ 14 w 121"/>
                  <a:gd name="T19" fmla="*/ 37 h 60"/>
                  <a:gd name="T20" fmla="*/ 12 w 121"/>
                  <a:gd name="T21" fmla="*/ 39 h 60"/>
                  <a:gd name="T22" fmla="*/ 7 w 121"/>
                  <a:gd name="T23" fmla="*/ 35 h 60"/>
                  <a:gd name="T24" fmla="*/ 2 w 121"/>
                  <a:gd name="T25" fmla="*/ 35 h 60"/>
                  <a:gd name="T26" fmla="*/ 2 w 121"/>
                  <a:gd name="T27" fmla="*/ 39 h 60"/>
                  <a:gd name="T28" fmla="*/ 3 w 121"/>
                  <a:gd name="T29" fmla="*/ 46 h 60"/>
                  <a:gd name="T30" fmla="*/ 3 w 121"/>
                  <a:gd name="T31" fmla="*/ 50 h 60"/>
                  <a:gd name="T32" fmla="*/ 12 w 121"/>
                  <a:gd name="T33" fmla="*/ 50 h 60"/>
                  <a:gd name="T34" fmla="*/ 18 w 121"/>
                  <a:gd name="T35" fmla="*/ 51 h 60"/>
                  <a:gd name="T36" fmla="*/ 39 w 121"/>
                  <a:gd name="T37" fmla="*/ 46 h 60"/>
                  <a:gd name="T38" fmla="*/ 43 w 121"/>
                  <a:gd name="T39" fmla="*/ 46 h 60"/>
                  <a:gd name="T40" fmla="*/ 44 w 121"/>
                  <a:gd name="T41" fmla="*/ 53 h 60"/>
                  <a:gd name="T42" fmla="*/ 48 w 121"/>
                  <a:gd name="T43" fmla="*/ 55 h 60"/>
                  <a:gd name="T44" fmla="*/ 80 w 121"/>
                  <a:gd name="T45" fmla="*/ 60 h 60"/>
                  <a:gd name="T46" fmla="*/ 86 w 121"/>
                  <a:gd name="T47" fmla="*/ 55 h 60"/>
                  <a:gd name="T48" fmla="*/ 94 w 121"/>
                  <a:gd name="T49" fmla="*/ 57 h 60"/>
                  <a:gd name="T50" fmla="*/ 96 w 121"/>
                  <a:gd name="T51" fmla="*/ 53 h 60"/>
                  <a:gd name="T52" fmla="*/ 103 w 121"/>
                  <a:gd name="T53" fmla="*/ 51 h 60"/>
                  <a:gd name="T54" fmla="*/ 109 w 121"/>
                  <a:gd name="T55" fmla="*/ 48 h 60"/>
                  <a:gd name="T56" fmla="*/ 111 w 121"/>
                  <a:gd name="T57" fmla="*/ 41 h 60"/>
                  <a:gd name="T58" fmla="*/ 112 w 121"/>
                  <a:gd name="T59" fmla="*/ 34 h 60"/>
                  <a:gd name="T60" fmla="*/ 121 w 121"/>
                  <a:gd name="T61" fmla="*/ 30 h 60"/>
                  <a:gd name="T62" fmla="*/ 121 w 121"/>
                  <a:gd name="T63" fmla="*/ 23 h 60"/>
                  <a:gd name="T64" fmla="*/ 118 w 121"/>
                  <a:gd name="T65" fmla="*/ 9 h 60"/>
                  <a:gd name="T66" fmla="*/ 105 w 121"/>
                  <a:gd name="T67" fmla="*/ 5 h 60"/>
                  <a:gd name="T68" fmla="*/ 89 w 121"/>
                  <a:gd name="T69" fmla="*/ 0 h 60"/>
                  <a:gd name="T70" fmla="*/ 84 w 121"/>
                  <a:gd name="T71" fmla="*/ 9 h 60"/>
                  <a:gd name="T72" fmla="*/ 75 w 121"/>
                  <a:gd name="T7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60">
                    <a:moveTo>
                      <a:pt x="68" y="7"/>
                    </a:moveTo>
                    <a:lnTo>
                      <a:pt x="68" y="9"/>
                    </a:lnTo>
                    <a:lnTo>
                      <a:pt x="62" y="10"/>
                    </a:lnTo>
                    <a:lnTo>
                      <a:pt x="61" y="16"/>
                    </a:lnTo>
                    <a:lnTo>
                      <a:pt x="53" y="19"/>
                    </a:lnTo>
                    <a:lnTo>
                      <a:pt x="53" y="21"/>
                    </a:lnTo>
                    <a:lnTo>
                      <a:pt x="53" y="26"/>
                    </a:lnTo>
                    <a:lnTo>
                      <a:pt x="55" y="32"/>
                    </a:lnTo>
                    <a:lnTo>
                      <a:pt x="55" y="34"/>
                    </a:lnTo>
                    <a:lnTo>
                      <a:pt x="53" y="34"/>
                    </a:lnTo>
                    <a:lnTo>
                      <a:pt x="52" y="32"/>
                    </a:lnTo>
                    <a:lnTo>
                      <a:pt x="48" y="32"/>
                    </a:lnTo>
                    <a:lnTo>
                      <a:pt x="44" y="32"/>
                    </a:lnTo>
                    <a:lnTo>
                      <a:pt x="43" y="32"/>
                    </a:lnTo>
                    <a:lnTo>
                      <a:pt x="34" y="34"/>
                    </a:lnTo>
                    <a:lnTo>
                      <a:pt x="28" y="37"/>
                    </a:lnTo>
                    <a:lnTo>
                      <a:pt x="23" y="37"/>
                    </a:lnTo>
                    <a:lnTo>
                      <a:pt x="20" y="35"/>
                    </a:lnTo>
                    <a:lnTo>
                      <a:pt x="16" y="35"/>
                    </a:lnTo>
                    <a:lnTo>
                      <a:pt x="14" y="37"/>
                    </a:lnTo>
                    <a:lnTo>
                      <a:pt x="14" y="39"/>
                    </a:lnTo>
                    <a:lnTo>
                      <a:pt x="12" y="39"/>
                    </a:lnTo>
                    <a:lnTo>
                      <a:pt x="9" y="39"/>
                    </a:lnTo>
                    <a:lnTo>
                      <a:pt x="7" y="35"/>
                    </a:lnTo>
                    <a:lnTo>
                      <a:pt x="5" y="35"/>
                    </a:lnTo>
                    <a:lnTo>
                      <a:pt x="2" y="35"/>
                    </a:lnTo>
                    <a:lnTo>
                      <a:pt x="0" y="37"/>
                    </a:lnTo>
                    <a:lnTo>
                      <a:pt x="2" y="39"/>
                    </a:lnTo>
                    <a:lnTo>
                      <a:pt x="3" y="41"/>
                    </a:lnTo>
                    <a:lnTo>
                      <a:pt x="3" y="46"/>
                    </a:lnTo>
                    <a:lnTo>
                      <a:pt x="3" y="48"/>
                    </a:lnTo>
                    <a:lnTo>
                      <a:pt x="3" y="50"/>
                    </a:lnTo>
                    <a:lnTo>
                      <a:pt x="11" y="51"/>
                    </a:lnTo>
                    <a:lnTo>
                      <a:pt x="12" y="50"/>
                    </a:lnTo>
                    <a:lnTo>
                      <a:pt x="14" y="51"/>
                    </a:lnTo>
                    <a:lnTo>
                      <a:pt x="18" y="51"/>
                    </a:lnTo>
                    <a:lnTo>
                      <a:pt x="37" y="48"/>
                    </a:lnTo>
                    <a:lnTo>
                      <a:pt x="39" y="46"/>
                    </a:lnTo>
                    <a:lnTo>
                      <a:pt x="41" y="46"/>
                    </a:lnTo>
                    <a:lnTo>
                      <a:pt x="43" y="46"/>
                    </a:lnTo>
                    <a:lnTo>
                      <a:pt x="43" y="50"/>
                    </a:lnTo>
                    <a:lnTo>
                      <a:pt x="44" y="53"/>
                    </a:lnTo>
                    <a:lnTo>
                      <a:pt x="48" y="55"/>
                    </a:lnTo>
                    <a:lnTo>
                      <a:pt x="48" y="55"/>
                    </a:lnTo>
                    <a:lnTo>
                      <a:pt x="52" y="57"/>
                    </a:lnTo>
                    <a:lnTo>
                      <a:pt x="80" y="60"/>
                    </a:lnTo>
                    <a:lnTo>
                      <a:pt x="82" y="59"/>
                    </a:lnTo>
                    <a:lnTo>
                      <a:pt x="86" y="55"/>
                    </a:lnTo>
                    <a:lnTo>
                      <a:pt x="89" y="55"/>
                    </a:lnTo>
                    <a:lnTo>
                      <a:pt x="94" y="57"/>
                    </a:lnTo>
                    <a:lnTo>
                      <a:pt x="96" y="53"/>
                    </a:lnTo>
                    <a:lnTo>
                      <a:pt x="96" y="53"/>
                    </a:lnTo>
                    <a:lnTo>
                      <a:pt x="102" y="53"/>
                    </a:lnTo>
                    <a:lnTo>
                      <a:pt x="103" y="51"/>
                    </a:lnTo>
                    <a:lnTo>
                      <a:pt x="105" y="51"/>
                    </a:lnTo>
                    <a:lnTo>
                      <a:pt x="109" y="48"/>
                    </a:lnTo>
                    <a:lnTo>
                      <a:pt x="111" y="46"/>
                    </a:lnTo>
                    <a:lnTo>
                      <a:pt x="111" y="41"/>
                    </a:lnTo>
                    <a:lnTo>
                      <a:pt x="114" y="35"/>
                    </a:lnTo>
                    <a:lnTo>
                      <a:pt x="112" y="34"/>
                    </a:lnTo>
                    <a:lnTo>
                      <a:pt x="112" y="30"/>
                    </a:lnTo>
                    <a:lnTo>
                      <a:pt x="121" y="30"/>
                    </a:lnTo>
                    <a:lnTo>
                      <a:pt x="121" y="28"/>
                    </a:lnTo>
                    <a:lnTo>
                      <a:pt x="121" y="23"/>
                    </a:lnTo>
                    <a:lnTo>
                      <a:pt x="118" y="12"/>
                    </a:lnTo>
                    <a:lnTo>
                      <a:pt x="118" y="9"/>
                    </a:lnTo>
                    <a:lnTo>
                      <a:pt x="116" y="5"/>
                    </a:lnTo>
                    <a:lnTo>
                      <a:pt x="105" y="5"/>
                    </a:lnTo>
                    <a:lnTo>
                      <a:pt x="98" y="1"/>
                    </a:lnTo>
                    <a:lnTo>
                      <a:pt x="89" y="0"/>
                    </a:lnTo>
                    <a:lnTo>
                      <a:pt x="86" y="5"/>
                    </a:lnTo>
                    <a:lnTo>
                      <a:pt x="84" y="9"/>
                    </a:lnTo>
                    <a:lnTo>
                      <a:pt x="77" y="10"/>
                    </a:lnTo>
                    <a:lnTo>
                      <a:pt x="75" y="9"/>
                    </a:lnTo>
                    <a:lnTo>
                      <a:pt x="68"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8" name="Freeform 2075">
                <a:extLst>
                  <a:ext uri="{FF2B5EF4-FFF2-40B4-BE49-F238E27FC236}">
                    <a16:creationId xmlns:a16="http://schemas.microsoft.com/office/drawing/2014/main" id="{F2C5D1E7-7E9E-8C44-9EA1-E53C06A83672}"/>
                  </a:ext>
                </a:extLst>
              </p:cNvPr>
              <p:cNvSpPr>
                <a:spLocks/>
              </p:cNvSpPr>
              <p:nvPr/>
            </p:nvSpPr>
            <p:spPr bwMode="auto">
              <a:xfrm>
                <a:off x="2848" y="1815"/>
                <a:ext cx="121" cy="60"/>
              </a:xfrm>
              <a:custGeom>
                <a:avLst/>
                <a:gdLst>
                  <a:gd name="T0" fmla="*/ 68 w 121"/>
                  <a:gd name="T1" fmla="*/ 9 h 60"/>
                  <a:gd name="T2" fmla="*/ 61 w 121"/>
                  <a:gd name="T3" fmla="*/ 16 h 60"/>
                  <a:gd name="T4" fmla="*/ 53 w 121"/>
                  <a:gd name="T5" fmla="*/ 21 h 60"/>
                  <a:gd name="T6" fmla="*/ 55 w 121"/>
                  <a:gd name="T7" fmla="*/ 32 h 60"/>
                  <a:gd name="T8" fmla="*/ 53 w 121"/>
                  <a:gd name="T9" fmla="*/ 34 h 60"/>
                  <a:gd name="T10" fmla="*/ 48 w 121"/>
                  <a:gd name="T11" fmla="*/ 32 h 60"/>
                  <a:gd name="T12" fmla="*/ 43 w 121"/>
                  <a:gd name="T13" fmla="*/ 32 h 60"/>
                  <a:gd name="T14" fmla="*/ 28 w 121"/>
                  <a:gd name="T15" fmla="*/ 37 h 60"/>
                  <a:gd name="T16" fmla="*/ 20 w 121"/>
                  <a:gd name="T17" fmla="*/ 35 h 60"/>
                  <a:gd name="T18" fmla="*/ 14 w 121"/>
                  <a:gd name="T19" fmla="*/ 37 h 60"/>
                  <a:gd name="T20" fmla="*/ 12 w 121"/>
                  <a:gd name="T21" fmla="*/ 39 h 60"/>
                  <a:gd name="T22" fmla="*/ 7 w 121"/>
                  <a:gd name="T23" fmla="*/ 35 h 60"/>
                  <a:gd name="T24" fmla="*/ 2 w 121"/>
                  <a:gd name="T25" fmla="*/ 35 h 60"/>
                  <a:gd name="T26" fmla="*/ 2 w 121"/>
                  <a:gd name="T27" fmla="*/ 39 h 60"/>
                  <a:gd name="T28" fmla="*/ 3 w 121"/>
                  <a:gd name="T29" fmla="*/ 46 h 60"/>
                  <a:gd name="T30" fmla="*/ 3 w 121"/>
                  <a:gd name="T31" fmla="*/ 50 h 60"/>
                  <a:gd name="T32" fmla="*/ 12 w 121"/>
                  <a:gd name="T33" fmla="*/ 50 h 60"/>
                  <a:gd name="T34" fmla="*/ 18 w 121"/>
                  <a:gd name="T35" fmla="*/ 51 h 60"/>
                  <a:gd name="T36" fmla="*/ 39 w 121"/>
                  <a:gd name="T37" fmla="*/ 46 h 60"/>
                  <a:gd name="T38" fmla="*/ 43 w 121"/>
                  <a:gd name="T39" fmla="*/ 46 h 60"/>
                  <a:gd name="T40" fmla="*/ 44 w 121"/>
                  <a:gd name="T41" fmla="*/ 53 h 60"/>
                  <a:gd name="T42" fmla="*/ 48 w 121"/>
                  <a:gd name="T43" fmla="*/ 55 h 60"/>
                  <a:gd name="T44" fmla="*/ 80 w 121"/>
                  <a:gd name="T45" fmla="*/ 60 h 60"/>
                  <a:gd name="T46" fmla="*/ 86 w 121"/>
                  <a:gd name="T47" fmla="*/ 55 h 60"/>
                  <a:gd name="T48" fmla="*/ 94 w 121"/>
                  <a:gd name="T49" fmla="*/ 57 h 60"/>
                  <a:gd name="T50" fmla="*/ 96 w 121"/>
                  <a:gd name="T51" fmla="*/ 53 h 60"/>
                  <a:gd name="T52" fmla="*/ 103 w 121"/>
                  <a:gd name="T53" fmla="*/ 51 h 60"/>
                  <a:gd name="T54" fmla="*/ 109 w 121"/>
                  <a:gd name="T55" fmla="*/ 48 h 60"/>
                  <a:gd name="T56" fmla="*/ 111 w 121"/>
                  <a:gd name="T57" fmla="*/ 41 h 60"/>
                  <a:gd name="T58" fmla="*/ 112 w 121"/>
                  <a:gd name="T59" fmla="*/ 34 h 60"/>
                  <a:gd name="T60" fmla="*/ 121 w 121"/>
                  <a:gd name="T61" fmla="*/ 30 h 60"/>
                  <a:gd name="T62" fmla="*/ 121 w 121"/>
                  <a:gd name="T63" fmla="*/ 23 h 60"/>
                  <a:gd name="T64" fmla="*/ 118 w 121"/>
                  <a:gd name="T65" fmla="*/ 9 h 60"/>
                  <a:gd name="T66" fmla="*/ 105 w 121"/>
                  <a:gd name="T67" fmla="*/ 5 h 60"/>
                  <a:gd name="T68" fmla="*/ 89 w 121"/>
                  <a:gd name="T69" fmla="*/ 0 h 60"/>
                  <a:gd name="T70" fmla="*/ 84 w 121"/>
                  <a:gd name="T71" fmla="*/ 9 h 60"/>
                  <a:gd name="T72" fmla="*/ 75 w 121"/>
                  <a:gd name="T7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60">
                    <a:moveTo>
                      <a:pt x="68" y="7"/>
                    </a:moveTo>
                    <a:lnTo>
                      <a:pt x="68" y="9"/>
                    </a:lnTo>
                    <a:lnTo>
                      <a:pt x="62" y="10"/>
                    </a:lnTo>
                    <a:lnTo>
                      <a:pt x="61" y="16"/>
                    </a:lnTo>
                    <a:lnTo>
                      <a:pt x="53" y="19"/>
                    </a:lnTo>
                    <a:lnTo>
                      <a:pt x="53" y="21"/>
                    </a:lnTo>
                    <a:lnTo>
                      <a:pt x="53" y="26"/>
                    </a:lnTo>
                    <a:lnTo>
                      <a:pt x="55" y="32"/>
                    </a:lnTo>
                    <a:lnTo>
                      <a:pt x="55" y="34"/>
                    </a:lnTo>
                    <a:lnTo>
                      <a:pt x="53" y="34"/>
                    </a:lnTo>
                    <a:lnTo>
                      <a:pt x="52" y="32"/>
                    </a:lnTo>
                    <a:lnTo>
                      <a:pt x="48" y="32"/>
                    </a:lnTo>
                    <a:lnTo>
                      <a:pt x="44" y="32"/>
                    </a:lnTo>
                    <a:lnTo>
                      <a:pt x="43" y="32"/>
                    </a:lnTo>
                    <a:lnTo>
                      <a:pt x="34" y="34"/>
                    </a:lnTo>
                    <a:lnTo>
                      <a:pt x="28" y="37"/>
                    </a:lnTo>
                    <a:lnTo>
                      <a:pt x="23" y="37"/>
                    </a:lnTo>
                    <a:lnTo>
                      <a:pt x="20" y="35"/>
                    </a:lnTo>
                    <a:lnTo>
                      <a:pt x="16" y="35"/>
                    </a:lnTo>
                    <a:lnTo>
                      <a:pt x="14" y="37"/>
                    </a:lnTo>
                    <a:lnTo>
                      <a:pt x="14" y="39"/>
                    </a:lnTo>
                    <a:lnTo>
                      <a:pt x="12" y="39"/>
                    </a:lnTo>
                    <a:lnTo>
                      <a:pt x="9" y="39"/>
                    </a:lnTo>
                    <a:lnTo>
                      <a:pt x="7" y="35"/>
                    </a:lnTo>
                    <a:lnTo>
                      <a:pt x="5" y="35"/>
                    </a:lnTo>
                    <a:lnTo>
                      <a:pt x="2" y="35"/>
                    </a:lnTo>
                    <a:lnTo>
                      <a:pt x="0" y="37"/>
                    </a:lnTo>
                    <a:lnTo>
                      <a:pt x="2" y="39"/>
                    </a:lnTo>
                    <a:lnTo>
                      <a:pt x="3" y="41"/>
                    </a:lnTo>
                    <a:lnTo>
                      <a:pt x="3" y="46"/>
                    </a:lnTo>
                    <a:lnTo>
                      <a:pt x="3" y="48"/>
                    </a:lnTo>
                    <a:lnTo>
                      <a:pt x="3" y="50"/>
                    </a:lnTo>
                    <a:lnTo>
                      <a:pt x="11" y="51"/>
                    </a:lnTo>
                    <a:lnTo>
                      <a:pt x="12" y="50"/>
                    </a:lnTo>
                    <a:lnTo>
                      <a:pt x="14" y="51"/>
                    </a:lnTo>
                    <a:lnTo>
                      <a:pt x="18" y="51"/>
                    </a:lnTo>
                    <a:lnTo>
                      <a:pt x="37" y="48"/>
                    </a:lnTo>
                    <a:lnTo>
                      <a:pt x="39" y="46"/>
                    </a:lnTo>
                    <a:lnTo>
                      <a:pt x="41" y="46"/>
                    </a:lnTo>
                    <a:lnTo>
                      <a:pt x="43" y="46"/>
                    </a:lnTo>
                    <a:lnTo>
                      <a:pt x="43" y="50"/>
                    </a:lnTo>
                    <a:lnTo>
                      <a:pt x="44" y="53"/>
                    </a:lnTo>
                    <a:lnTo>
                      <a:pt x="48" y="55"/>
                    </a:lnTo>
                    <a:lnTo>
                      <a:pt x="48" y="55"/>
                    </a:lnTo>
                    <a:lnTo>
                      <a:pt x="52" y="57"/>
                    </a:lnTo>
                    <a:lnTo>
                      <a:pt x="80" y="60"/>
                    </a:lnTo>
                    <a:lnTo>
                      <a:pt x="82" y="59"/>
                    </a:lnTo>
                    <a:lnTo>
                      <a:pt x="86" y="55"/>
                    </a:lnTo>
                    <a:lnTo>
                      <a:pt x="89" y="55"/>
                    </a:lnTo>
                    <a:lnTo>
                      <a:pt x="94" y="57"/>
                    </a:lnTo>
                    <a:lnTo>
                      <a:pt x="96" y="53"/>
                    </a:lnTo>
                    <a:lnTo>
                      <a:pt x="96" y="53"/>
                    </a:lnTo>
                    <a:lnTo>
                      <a:pt x="102" y="53"/>
                    </a:lnTo>
                    <a:lnTo>
                      <a:pt x="103" y="51"/>
                    </a:lnTo>
                    <a:lnTo>
                      <a:pt x="105" y="51"/>
                    </a:lnTo>
                    <a:lnTo>
                      <a:pt x="109" y="48"/>
                    </a:lnTo>
                    <a:lnTo>
                      <a:pt x="111" y="46"/>
                    </a:lnTo>
                    <a:lnTo>
                      <a:pt x="111" y="41"/>
                    </a:lnTo>
                    <a:lnTo>
                      <a:pt x="114" y="35"/>
                    </a:lnTo>
                    <a:lnTo>
                      <a:pt x="112" y="34"/>
                    </a:lnTo>
                    <a:lnTo>
                      <a:pt x="112" y="30"/>
                    </a:lnTo>
                    <a:lnTo>
                      <a:pt x="121" y="30"/>
                    </a:lnTo>
                    <a:lnTo>
                      <a:pt x="121" y="28"/>
                    </a:lnTo>
                    <a:lnTo>
                      <a:pt x="121" y="23"/>
                    </a:lnTo>
                    <a:lnTo>
                      <a:pt x="118" y="12"/>
                    </a:lnTo>
                    <a:lnTo>
                      <a:pt x="118" y="9"/>
                    </a:lnTo>
                    <a:lnTo>
                      <a:pt x="116" y="5"/>
                    </a:lnTo>
                    <a:lnTo>
                      <a:pt x="105" y="5"/>
                    </a:lnTo>
                    <a:lnTo>
                      <a:pt x="98" y="1"/>
                    </a:lnTo>
                    <a:lnTo>
                      <a:pt x="89" y="0"/>
                    </a:lnTo>
                    <a:lnTo>
                      <a:pt x="86" y="5"/>
                    </a:lnTo>
                    <a:lnTo>
                      <a:pt x="84" y="9"/>
                    </a:lnTo>
                    <a:lnTo>
                      <a:pt x="77" y="10"/>
                    </a:lnTo>
                    <a:lnTo>
                      <a:pt x="75" y="9"/>
                    </a:lnTo>
                    <a:lnTo>
                      <a:pt x="68"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39" name="Freeform 2076">
                <a:extLst>
                  <a:ext uri="{FF2B5EF4-FFF2-40B4-BE49-F238E27FC236}">
                    <a16:creationId xmlns:a16="http://schemas.microsoft.com/office/drawing/2014/main" id="{7D1C049F-8771-8C46-AD44-F6633F90322E}"/>
                  </a:ext>
                </a:extLst>
              </p:cNvPr>
              <p:cNvSpPr>
                <a:spLocks/>
              </p:cNvSpPr>
              <p:nvPr/>
            </p:nvSpPr>
            <p:spPr bwMode="auto">
              <a:xfrm>
                <a:off x="2753" y="1702"/>
                <a:ext cx="57" cy="70"/>
              </a:xfrm>
              <a:custGeom>
                <a:avLst/>
                <a:gdLst>
                  <a:gd name="T0" fmla="*/ 36 w 57"/>
                  <a:gd name="T1" fmla="*/ 70 h 70"/>
                  <a:gd name="T2" fmla="*/ 34 w 57"/>
                  <a:gd name="T3" fmla="*/ 59 h 70"/>
                  <a:gd name="T4" fmla="*/ 29 w 57"/>
                  <a:gd name="T5" fmla="*/ 57 h 70"/>
                  <a:gd name="T6" fmla="*/ 25 w 57"/>
                  <a:gd name="T7" fmla="*/ 54 h 70"/>
                  <a:gd name="T8" fmla="*/ 23 w 57"/>
                  <a:gd name="T9" fmla="*/ 52 h 70"/>
                  <a:gd name="T10" fmla="*/ 6 w 57"/>
                  <a:gd name="T11" fmla="*/ 57 h 70"/>
                  <a:gd name="T12" fmla="*/ 0 w 57"/>
                  <a:gd name="T13" fmla="*/ 55 h 70"/>
                  <a:gd name="T14" fmla="*/ 2 w 57"/>
                  <a:gd name="T15" fmla="*/ 54 h 70"/>
                  <a:gd name="T16" fmla="*/ 9 w 57"/>
                  <a:gd name="T17" fmla="*/ 55 h 70"/>
                  <a:gd name="T18" fmla="*/ 11 w 57"/>
                  <a:gd name="T19" fmla="*/ 54 h 70"/>
                  <a:gd name="T20" fmla="*/ 7 w 57"/>
                  <a:gd name="T21" fmla="*/ 54 h 70"/>
                  <a:gd name="T22" fmla="*/ 6 w 57"/>
                  <a:gd name="T23" fmla="*/ 50 h 70"/>
                  <a:gd name="T24" fmla="*/ 16 w 57"/>
                  <a:gd name="T25" fmla="*/ 48 h 70"/>
                  <a:gd name="T26" fmla="*/ 22 w 57"/>
                  <a:gd name="T27" fmla="*/ 45 h 70"/>
                  <a:gd name="T28" fmla="*/ 18 w 57"/>
                  <a:gd name="T29" fmla="*/ 47 h 70"/>
                  <a:gd name="T30" fmla="*/ 13 w 57"/>
                  <a:gd name="T31" fmla="*/ 45 h 70"/>
                  <a:gd name="T32" fmla="*/ 11 w 57"/>
                  <a:gd name="T33" fmla="*/ 41 h 70"/>
                  <a:gd name="T34" fmla="*/ 18 w 57"/>
                  <a:gd name="T35" fmla="*/ 32 h 70"/>
                  <a:gd name="T36" fmla="*/ 23 w 57"/>
                  <a:gd name="T37" fmla="*/ 14 h 70"/>
                  <a:gd name="T38" fmla="*/ 27 w 57"/>
                  <a:gd name="T39" fmla="*/ 18 h 70"/>
                  <a:gd name="T40" fmla="*/ 27 w 57"/>
                  <a:gd name="T41" fmla="*/ 20 h 70"/>
                  <a:gd name="T42" fmla="*/ 23 w 57"/>
                  <a:gd name="T43" fmla="*/ 22 h 70"/>
                  <a:gd name="T44" fmla="*/ 23 w 57"/>
                  <a:gd name="T45" fmla="*/ 27 h 70"/>
                  <a:gd name="T46" fmla="*/ 25 w 57"/>
                  <a:gd name="T47" fmla="*/ 29 h 70"/>
                  <a:gd name="T48" fmla="*/ 31 w 57"/>
                  <a:gd name="T49" fmla="*/ 30 h 70"/>
                  <a:gd name="T50" fmla="*/ 31 w 57"/>
                  <a:gd name="T51" fmla="*/ 27 h 70"/>
                  <a:gd name="T52" fmla="*/ 29 w 57"/>
                  <a:gd name="T53" fmla="*/ 25 h 70"/>
                  <a:gd name="T54" fmla="*/ 32 w 57"/>
                  <a:gd name="T55" fmla="*/ 23 h 70"/>
                  <a:gd name="T56" fmla="*/ 32 w 57"/>
                  <a:gd name="T57" fmla="*/ 14 h 70"/>
                  <a:gd name="T58" fmla="*/ 31 w 57"/>
                  <a:gd name="T59" fmla="*/ 14 h 70"/>
                  <a:gd name="T60" fmla="*/ 31 w 57"/>
                  <a:gd name="T61" fmla="*/ 7 h 70"/>
                  <a:gd name="T62" fmla="*/ 38 w 57"/>
                  <a:gd name="T63" fmla="*/ 2 h 70"/>
                  <a:gd name="T64" fmla="*/ 43 w 57"/>
                  <a:gd name="T65" fmla="*/ 2 h 70"/>
                  <a:gd name="T66" fmla="*/ 50 w 57"/>
                  <a:gd name="T67" fmla="*/ 0 h 70"/>
                  <a:gd name="T68" fmla="*/ 57 w 57"/>
                  <a:gd name="T69" fmla="*/ 5 h 70"/>
                  <a:gd name="T70" fmla="*/ 48 w 57"/>
                  <a:gd name="T71" fmla="*/ 22 h 70"/>
                  <a:gd name="T72" fmla="*/ 56 w 57"/>
                  <a:gd name="T73" fmla="*/ 27 h 70"/>
                  <a:gd name="T74" fmla="*/ 52 w 57"/>
                  <a:gd name="T75" fmla="*/ 32 h 70"/>
                  <a:gd name="T76" fmla="*/ 50 w 57"/>
                  <a:gd name="T77" fmla="*/ 38 h 70"/>
                  <a:gd name="T78" fmla="*/ 45 w 57"/>
                  <a:gd name="T79" fmla="*/ 41 h 70"/>
                  <a:gd name="T80" fmla="*/ 40 w 57"/>
                  <a:gd name="T81" fmla="*/ 39 h 70"/>
                  <a:gd name="T82" fmla="*/ 38 w 57"/>
                  <a:gd name="T83" fmla="*/ 61 h 70"/>
                  <a:gd name="T84" fmla="*/ 40 w 57"/>
                  <a:gd name="T85" fmla="*/ 6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70">
                    <a:moveTo>
                      <a:pt x="40" y="70"/>
                    </a:moveTo>
                    <a:lnTo>
                      <a:pt x="36" y="70"/>
                    </a:lnTo>
                    <a:lnTo>
                      <a:pt x="34" y="68"/>
                    </a:lnTo>
                    <a:lnTo>
                      <a:pt x="34" y="59"/>
                    </a:lnTo>
                    <a:lnTo>
                      <a:pt x="31" y="57"/>
                    </a:lnTo>
                    <a:lnTo>
                      <a:pt x="29" y="57"/>
                    </a:lnTo>
                    <a:lnTo>
                      <a:pt x="25" y="55"/>
                    </a:lnTo>
                    <a:lnTo>
                      <a:pt x="25" y="54"/>
                    </a:lnTo>
                    <a:lnTo>
                      <a:pt x="25" y="54"/>
                    </a:lnTo>
                    <a:lnTo>
                      <a:pt x="23" y="52"/>
                    </a:lnTo>
                    <a:lnTo>
                      <a:pt x="15" y="54"/>
                    </a:lnTo>
                    <a:lnTo>
                      <a:pt x="6" y="57"/>
                    </a:lnTo>
                    <a:lnTo>
                      <a:pt x="0" y="55"/>
                    </a:lnTo>
                    <a:lnTo>
                      <a:pt x="0" y="55"/>
                    </a:lnTo>
                    <a:lnTo>
                      <a:pt x="0" y="54"/>
                    </a:lnTo>
                    <a:lnTo>
                      <a:pt x="2" y="54"/>
                    </a:lnTo>
                    <a:lnTo>
                      <a:pt x="6" y="55"/>
                    </a:lnTo>
                    <a:lnTo>
                      <a:pt x="9" y="55"/>
                    </a:lnTo>
                    <a:lnTo>
                      <a:pt x="11" y="55"/>
                    </a:lnTo>
                    <a:lnTo>
                      <a:pt x="11" y="54"/>
                    </a:lnTo>
                    <a:lnTo>
                      <a:pt x="9" y="54"/>
                    </a:lnTo>
                    <a:lnTo>
                      <a:pt x="7" y="54"/>
                    </a:lnTo>
                    <a:lnTo>
                      <a:pt x="6" y="54"/>
                    </a:lnTo>
                    <a:lnTo>
                      <a:pt x="6" y="50"/>
                    </a:lnTo>
                    <a:lnTo>
                      <a:pt x="13" y="50"/>
                    </a:lnTo>
                    <a:lnTo>
                      <a:pt x="16" y="48"/>
                    </a:lnTo>
                    <a:lnTo>
                      <a:pt x="20" y="47"/>
                    </a:lnTo>
                    <a:lnTo>
                      <a:pt x="22" y="45"/>
                    </a:lnTo>
                    <a:lnTo>
                      <a:pt x="22" y="45"/>
                    </a:lnTo>
                    <a:lnTo>
                      <a:pt x="18" y="47"/>
                    </a:lnTo>
                    <a:lnTo>
                      <a:pt x="15" y="47"/>
                    </a:lnTo>
                    <a:lnTo>
                      <a:pt x="13" y="45"/>
                    </a:lnTo>
                    <a:lnTo>
                      <a:pt x="11" y="43"/>
                    </a:lnTo>
                    <a:lnTo>
                      <a:pt x="11" y="41"/>
                    </a:lnTo>
                    <a:lnTo>
                      <a:pt x="11" y="39"/>
                    </a:lnTo>
                    <a:lnTo>
                      <a:pt x="18" y="32"/>
                    </a:lnTo>
                    <a:lnTo>
                      <a:pt x="22" y="16"/>
                    </a:lnTo>
                    <a:lnTo>
                      <a:pt x="23" y="14"/>
                    </a:lnTo>
                    <a:lnTo>
                      <a:pt x="25" y="16"/>
                    </a:lnTo>
                    <a:lnTo>
                      <a:pt x="27" y="18"/>
                    </a:lnTo>
                    <a:lnTo>
                      <a:pt x="27" y="20"/>
                    </a:lnTo>
                    <a:lnTo>
                      <a:pt x="27" y="20"/>
                    </a:lnTo>
                    <a:lnTo>
                      <a:pt x="25" y="20"/>
                    </a:lnTo>
                    <a:lnTo>
                      <a:pt x="23" y="22"/>
                    </a:lnTo>
                    <a:lnTo>
                      <a:pt x="23" y="23"/>
                    </a:lnTo>
                    <a:lnTo>
                      <a:pt x="23" y="27"/>
                    </a:lnTo>
                    <a:lnTo>
                      <a:pt x="23" y="27"/>
                    </a:lnTo>
                    <a:lnTo>
                      <a:pt x="25" y="29"/>
                    </a:lnTo>
                    <a:lnTo>
                      <a:pt x="29" y="30"/>
                    </a:lnTo>
                    <a:lnTo>
                      <a:pt x="31" y="30"/>
                    </a:lnTo>
                    <a:lnTo>
                      <a:pt x="31" y="30"/>
                    </a:lnTo>
                    <a:lnTo>
                      <a:pt x="31" y="27"/>
                    </a:lnTo>
                    <a:lnTo>
                      <a:pt x="29" y="25"/>
                    </a:lnTo>
                    <a:lnTo>
                      <a:pt x="29" y="25"/>
                    </a:lnTo>
                    <a:lnTo>
                      <a:pt x="31" y="23"/>
                    </a:lnTo>
                    <a:lnTo>
                      <a:pt x="32" y="23"/>
                    </a:lnTo>
                    <a:lnTo>
                      <a:pt x="34" y="16"/>
                    </a:lnTo>
                    <a:lnTo>
                      <a:pt x="32" y="14"/>
                    </a:lnTo>
                    <a:lnTo>
                      <a:pt x="31" y="16"/>
                    </a:lnTo>
                    <a:lnTo>
                      <a:pt x="31" y="14"/>
                    </a:lnTo>
                    <a:lnTo>
                      <a:pt x="29" y="9"/>
                    </a:lnTo>
                    <a:lnTo>
                      <a:pt x="31" y="7"/>
                    </a:lnTo>
                    <a:lnTo>
                      <a:pt x="31" y="5"/>
                    </a:lnTo>
                    <a:lnTo>
                      <a:pt x="38" y="2"/>
                    </a:lnTo>
                    <a:lnTo>
                      <a:pt x="40" y="2"/>
                    </a:lnTo>
                    <a:lnTo>
                      <a:pt x="43" y="2"/>
                    </a:lnTo>
                    <a:lnTo>
                      <a:pt x="47" y="0"/>
                    </a:lnTo>
                    <a:lnTo>
                      <a:pt x="50" y="0"/>
                    </a:lnTo>
                    <a:lnTo>
                      <a:pt x="52" y="2"/>
                    </a:lnTo>
                    <a:lnTo>
                      <a:pt x="57" y="5"/>
                    </a:lnTo>
                    <a:lnTo>
                      <a:pt x="54" y="18"/>
                    </a:lnTo>
                    <a:lnTo>
                      <a:pt x="48" y="22"/>
                    </a:lnTo>
                    <a:lnTo>
                      <a:pt x="50" y="25"/>
                    </a:lnTo>
                    <a:lnTo>
                      <a:pt x="56" y="27"/>
                    </a:lnTo>
                    <a:lnTo>
                      <a:pt x="56" y="30"/>
                    </a:lnTo>
                    <a:lnTo>
                      <a:pt x="52" y="32"/>
                    </a:lnTo>
                    <a:lnTo>
                      <a:pt x="50" y="34"/>
                    </a:lnTo>
                    <a:lnTo>
                      <a:pt x="50" y="38"/>
                    </a:lnTo>
                    <a:lnTo>
                      <a:pt x="48" y="41"/>
                    </a:lnTo>
                    <a:lnTo>
                      <a:pt x="45" y="41"/>
                    </a:lnTo>
                    <a:lnTo>
                      <a:pt x="41" y="39"/>
                    </a:lnTo>
                    <a:lnTo>
                      <a:pt x="40" y="39"/>
                    </a:lnTo>
                    <a:lnTo>
                      <a:pt x="40" y="59"/>
                    </a:lnTo>
                    <a:lnTo>
                      <a:pt x="38" y="61"/>
                    </a:lnTo>
                    <a:lnTo>
                      <a:pt x="38" y="63"/>
                    </a:lnTo>
                    <a:lnTo>
                      <a:pt x="40" y="68"/>
                    </a:lnTo>
                    <a:lnTo>
                      <a:pt x="40" y="7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0" name="Freeform 2077">
                <a:extLst>
                  <a:ext uri="{FF2B5EF4-FFF2-40B4-BE49-F238E27FC236}">
                    <a16:creationId xmlns:a16="http://schemas.microsoft.com/office/drawing/2014/main" id="{8AB49409-1702-0A40-A174-E218063D70DB}"/>
                  </a:ext>
                </a:extLst>
              </p:cNvPr>
              <p:cNvSpPr>
                <a:spLocks/>
              </p:cNvSpPr>
              <p:nvPr/>
            </p:nvSpPr>
            <p:spPr bwMode="auto">
              <a:xfrm>
                <a:off x="2753" y="1702"/>
                <a:ext cx="57" cy="70"/>
              </a:xfrm>
              <a:custGeom>
                <a:avLst/>
                <a:gdLst>
                  <a:gd name="T0" fmla="*/ 36 w 57"/>
                  <a:gd name="T1" fmla="*/ 70 h 70"/>
                  <a:gd name="T2" fmla="*/ 34 w 57"/>
                  <a:gd name="T3" fmla="*/ 59 h 70"/>
                  <a:gd name="T4" fmla="*/ 29 w 57"/>
                  <a:gd name="T5" fmla="*/ 57 h 70"/>
                  <a:gd name="T6" fmla="*/ 25 w 57"/>
                  <a:gd name="T7" fmla="*/ 54 h 70"/>
                  <a:gd name="T8" fmla="*/ 23 w 57"/>
                  <a:gd name="T9" fmla="*/ 52 h 70"/>
                  <a:gd name="T10" fmla="*/ 6 w 57"/>
                  <a:gd name="T11" fmla="*/ 57 h 70"/>
                  <a:gd name="T12" fmla="*/ 0 w 57"/>
                  <a:gd name="T13" fmla="*/ 55 h 70"/>
                  <a:gd name="T14" fmla="*/ 2 w 57"/>
                  <a:gd name="T15" fmla="*/ 54 h 70"/>
                  <a:gd name="T16" fmla="*/ 9 w 57"/>
                  <a:gd name="T17" fmla="*/ 55 h 70"/>
                  <a:gd name="T18" fmla="*/ 11 w 57"/>
                  <a:gd name="T19" fmla="*/ 54 h 70"/>
                  <a:gd name="T20" fmla="*/ 7 w 57"/>
                  <a:gd name="T21" fmla="*/ 54 h 70"/>
                  <a:gd name="T22" fmla="*/ 6 w 57"/>
                  <a:gd name="T23" fmla="*/ 50 h 70"/>
                  <a:gd name="T24" fmla="*/ 16 w 57"/>
                  <a:gd name="T25" fmla="*/ 48 h 70"/>
                  <a:gd name="T26" fmla="*/ 22 w 57"/>
                  <a:gd name="T27" fmla="*/ 45 h 70"/>
                  <a:gd name="T28" fmla="*/ 18 w 57"/>
                  <a:gd name="T29" fmla="*/ 47 h 70"/>
                  <a:gd name="T30" fmla="*/ 13 w 57"/>
                  <a:gd name="T31" fmla="*/ 45 h 70"/>
                  <a:gd name="T32" fmla="*/ 11 w 57"/>
                  <a:gd name="T33" fmla="*/ 41 h 70"/>
                  <a:gd name="T34" fmla="*/ 18 w 57"/>
                  <a:gd name="T35" fmla="*/ 32 h 70"/>
                  <a:gd name="T36" fmla="*/ 23 w 57"/>
                  <a:gd name="T37" fmla="*/ 14 h 70"/>
                  <a:gd name="T38" fmla="*/ 27 w 57"/>
                  <a:gd name="T39" fmla="*/ 18 h 70"/>
                  <a:gd name="T40" fmla="*/ 27 w 57"/>
                  <a:gd name="T41" fmla="*/ 20 h 70"/>
                  <a:gd name="T42" fmla="*/ 23 w 57"/>
                  <a:gd name="T43" fmla="*/ 22 h 70"/>
                  <a:gd name="T44" fmla="*/ 23 w 57"/>
                  <a:gd name="T45" fmla="*/ 27 h 70"/>
                  <a:gd name="T46" fmla="*/ 25 w 57"/>
                  <a:gd name="T47" fmla="*/ 29 h 70"/>
                  <a:gd name="T48" fmla="*/ 31 w 57"/>
                  <a:gd name="T49" fmla="*/ 30 h 70"/>
                  <a:gd name="T50" fmla="*/ 31 w 57"/>
                  <a:gd name="T51" fmla="*/ 27 h 70"/>
                  <a:gd name="T52" fmla="*/ 29 w 57"/>
                  <a:gd name="T53" fmla="*/ 25 h 70"/>
                  <a:gd name="T54" fmla="*/ 32 w 57"/>
                  <a:gd name="T55" fmla="*/ 23 h 70"/>
                  <a:gd name="T56" fmla="*/ 32 w 57"/>
                  <a:gd name="T57" fmla="*/ 14 h 70"/>
                  <a:gd name="T58" fmla="*/ 31 w 57"/>
                  <a:gd name="T59" fmla="*/ 14 h 70"/>
                  <a:gd name="T60" fmla="*/ 31 w 57"/>
                  <a:gd name="T61" fmla="*/ 7 h 70"/>
                  <a:gd name="T62" fmla="*/ 38 w 57"/>
                  <a:gd name="T63" fmla="*/ 2 h 70"/>
                  <a:gd name="T64" fmla="*/ 43 w 57"/>
                  <a:gd name="T65" fmla="*/ 2 h 70"/>
                  <a:gd name="T66" fmla="*/ 50 w 57"/>
                  <a:gd name="T67" fmla="*/ 0 h 70"/>
                  <a:gd name="T68" fmla="*/ 57 w 57"/>
                  <a:gd name="T69" fmla="*/ 5 h 70"/>
                  <a:gd name="T70" fmla="*/ 48 w 57"/>
                  <a:gd name="T71" fmla="*/ 22 h 70"/>
                  <a:gd name="T72" fmla="*/ 56 w 57"/>
                  <a:gd name="T73" fmla="*/ 27 h 70"/>
                  <a:gd name="T74" fmla="*/ 52 w 57"/>
                  <a:gd name="T75" fmla="*/ 32 h 70"/>
                  <a:gd name="T76" fmla="*/ 50 w 57"/>
                  <a:gd name="T77" fmla="*/ 38 h 70"/>
                  <a:gd name="T78" fmla="*/ 45 w 57"/>
                  <a:gd name="T79" fmla="*/ 41 h 70"/>
                  <a:gd name="T80" fmla="*/ 40 w 57"/>
                  <a:gd name="T81" fmla="*/ 39 h 70"/>
                  <a:gd name="T82" fmla="*/ 38 w 57"/>
                  <a:gd name="T83" fmla="*/ 61 h 70"/>
                  <a:gd name="T84" fmla="*/ 40 w 57"/>
                  <a:gd name="T85" fmla="*/ 6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70">
                    <a:moveTo>
                      <a:pt x="40" y="70"/>
                    </a:moveTo>
                    <a:lnTo>
                      <a:pt x="36" y="70"/>
                    </a:lnTo>
                    <a:lnTo>
                      <a:pt x="34" y="68"/>
                    </a:lnTo>
                    <a:lnTo>
                      <a:pt x="34" y="59"/>
                    </a:lnTo>
                    <a:lnTo>
                      <a:pt x="31" y="57"/>
                    </a:lnTo>
                    <a:lnTo>
                      <a:pt x="29" y="57"/>
                    </a:lnTo>
                    <a:lnTo>
                      <a:pt x="25" y="55"/>
                    </a:lnTo>
                    <a:lnTo>
                      <a:pt x="25" y="54"/>
                    </a:lnTo>
                    <a:lnTo>
                      <a:pt x="25" y="54"/>
                    </a:lnTo>
                    <a:lnTo>
                      <a:pt x="23" y="52"/>
                    </a:lnTo>
                    <a:lnTo>
                      <a:pt x="15" y="54"/>
                    </a:lnTo>
                    <a:lnTo>
                      <a:pt x="6" y="57"/>
                    </a:lnTo>
                    <a:lnTo>
                      <a:pt x="0" y="55"/>
                    </a:lnTo>
                    <a:lnTo>
                      <a:pt x="0" y="55"/>
                    </a:lnTo>
                    <a:lnTo>
                      <a:pt x="0" y="54"/>
                    </a:lnTo>
                    <a:lnTo>
                      <a:pt x="2" y="54"/>
                    </a:lnTo>
                    <a:lnTo>
                      <a:pt x="6" y="55"/>
                    </a:lnTo>
                    <a:lnTo>
                      <a:pt x="9" y="55"/>
                    </a:lnTo>
                    <a:lnTo>
                      <a:pt x="11" y="55"/>
                    </a:lnTo>
                    <a:lnTo>
                      <a:pt x="11" y="54"/>
                    </a:lnTo>
                    <a:lnTo>
                      <a:pt x="9" y="54"/>
                    </a:lnTo>
                    <a:lnTo>
                      <a:pt x="7" y="54"/>
                    </a:lnTo>
                    <a:lnTo>
                      <a:pt x="6" y="54"/>
                    </a:lnTo>
                    <a:lnTo>
                      <a:pt x="6" y="50"/>
                    </a:lnTo>
                    <a:lnTo>
                      <a:pt x="13" y="50"/>
                    </a:lnTo>
                    <a:lnTo>
                      <a:pt x="16" y="48"/>
                    </a:lnTo>
                    <a:lnTo>
                      <a:pt x="20" y="47"/>
                    </a:lnTo>
                    <a:lnTo>
                      <a:pt x="22" y="45"/>
                    </a:lnTo>
                    <a:lnTo>
                      <a:pt x="22" y="45"/>
                    </a:lnTo>
                    <a:lnTo>
                      <a:pt x="18" y="47"/>
                    </a:lnTo>
                    <a:lnTo>
                      <a:pt x="15" y="47"/>
                    </a:lnTo>
                    <a:lnTo>
                      <a:pt x="13" y="45"/>
                    </a:lnTo>
                    <a:lnTo>
                      <a:pt x="11" y="43"/>
                    </a:lnTo>
                    <a:lnTo>
                      <a:pt x="11" y="41"/>
                    </a:lnTo>
                    <a:lnTo>
                      <a:pt x="11" y="39"/>
                    </a:lnTo>
                    <a:lnTo>
                      <a:pt x="18" y="32"/>
                    </a:lnTo>
                    <a:lnTo>
                      <a:pt x="22" y="16"/>
                    </a:lnTo>
                    <a:lnTo>
                      <a:pt x="23" y="14"/>
                    </a:lnTo>
                    <a:lnTo>
                      <a:pt x="25" y="16"/>
                    </a:lnTo>
                    <a:lnTo>
                      <a:pt x="27" y="18"/>
                    </a:lnTo>
                    <a:lnTo>
                      <a:pt x="27" y="20"/>
                    </a:lnTo>
                    <a:lnTo>
                      <a:pt x="27" y="20"/>
                    </a:lnTo>
                    <a:lnTo>
                      <a:pt x="25" y="20"/>
                    </a:lnTo>
                    <a:lnTo>
                      <a:pt x="23" y="22"/>
                    </a:lnTo>
                    <a:lnTo>
                      <a:pt x="23" y="23"/>
                    </a:lnTo>
                    <a:lnTo>
                      <a:pt x="23" y="27"/>
                    </a:lnTo>
                    <a:lnTo>
                      <a:pt x="23" y="27"/>
                    </a:lnTo>
                    <a:lnTo>
                      <a:pt x="25" y="29"/>
                    </a:lnTo>
                    <a:lnTo>
                      <a:pt x="29" y="30"/>
                    </a:lnTo>
                    <a:lnTo>
                      <a:pt x="31" y="30"/>
                    </a:lnTo>
                    <a:lnTo>
                      <a:pt x="31" y="30"/>
                    </a:lnTo>
                    <a:lnTo>
                      <a:pt x="31" y="27"/>
                    </a:lnTo>
                    <a:lnTo>
                      <a:pt x="29" y="25"/>
                    </a:lnTo>
                    <a:lnTo>
                      <a:pt x="29" y="25"/>
                    </a:lnTo>
                    <a:lnTo>
                      <a:pt x="31" y="23"/>
                    </a:lnTo>
                    <a:lnTo>
                      <a:pt x="32" y="23"/>
                    </a:lnTo>
                    <a:lnTo>
                      <a:pt x="34" y="16"/>
                    </a:lnTo>
                    <a:lnTo>
                      <a:pt x="32" y="14"/>
                    </a:lnTo>
                    <a:lnTo>
                      <a:pt x="31" y="16"/>
                    </a:lnTo>
                    <a:lnTo>
                      <a:pt x="31" y="14"/>
                    </a:lnTo>
                    <a:lnTo>
                      <a:pt x="29" y="9"/>
                    </a:lnTo>
                    <a:lnTo>
                      <a:pt x="31" y="7"/>
                    </a:lnTo>
                    <a:lnTo>
                      <a:pt x="31" y="5"/>
                    </a:lnTo>
                    <a:lnTo>
                      <a:pt x="38" y="2"/>
                    </a:lnTo>
                    <a:lnTo>
                      <a:pt x="40" y="2"/>
                    </a:lnTo>
                    <a:lnTo>
                      <a:pt x="43" y="2"/>
                    </a:lnTo>
                    <a:lnTo>
                      <a:pt x="47" y="0"/>
                    </a:lnTo>
                    <a:lnTo>
                      <a:pt x="50" y="0"/>
                    </a:lnTo>
                    <a:lnTo>
                      <a:pt x="52" y="2"/>
                    </a:lnTo>
                    <a:lnTo>
                      <a:pt x="57" y="5"/>
                    </a:lnTo>
                    <a:lnTo>
                      <a:pt x="54" y="18"/>
                    </a:lnTo>
                    <a:lnTo>
                      <a:pt x="48" y="22"/>
                    </a:lnTo>
                    <a:lnTo>
                      <a:pt x="50" y="25"/>
                    </a:lnTo>
                    <a:lnTo>
                      <a:pt x="56" y="27"/>
                    </a:lnTo>
                    <a:lnTo>
                      <a:pt x="56" y="30"/>
                    </a:lnTo>
                    <a:lnTo>
                      <a:pt x="52" y="32"/>
                    </a:lnTo>
                    <a:lnTo>
                      <a:pt x="50" y="34"/>
                    </a:lnTo>
                    <a:lnTo>
                      <a:pt x="50" y="38"/>
                    </a:lnTo>
                    <a:lnTo>
                      <a:pt x="48" y="41"/>
                    </a:lnTo>
                    <a:lnTo>
                      <a:pt x="45" y="41"/>
                    </a:lnTo>
                    <a:lnTo>
                      <a:pt x="41" y="39"/>
                    </a:lnTo>
                    <a:lnTo>
                      <a:pt x="40" y="39"/>
                    </a:lnTo>
                    <a:lnTo>
                      <a:pt x="40" y="59"/>
                    </a:lnTo>
                    <a:lnTo>
                      <a:pt x="38" y="61"/>
                    </a:lnTo>
                    <a:lnTo>
                      <a:pt x="38" y="63"/>
                    </a:lnTo>
                    <a:lnTo>
                      <a:pt x="40" y="68"/>
                    </a:lnTo>
                    <a:lnTo>
                      <a:pt x="40" y="7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1" name="Freeform 2078">
                <a:extLst>
                  <a:ext uri="{FF2B5EF4-FFF2-40B4-BE49-F238E27FC236}">
                    <a16:creationId xmlns:a16="http://schemas.microsoft.com/office/drawing/2014/main" id="{7882AFE4-1944-A14B-9798-023CE27F1A4A}"/>
                  </a:ext>
                </a:extLst>
              </p:cNvPr>
              <p:cNvSpPr>
                <a:spLocks/>
              </p:cNvSpPr>
              <p:nvPr/>
            </p:nvSpPr>
            <p:spPr bwMode="auto">
              <a:xfrm>
                <a:off x="2623" y="1763"/>
                <a:ext cx="202" cy="205"/>
              </a:xfrm>
              <a:custGeom>
                <a:avLst/>
                <a:gdLst>
                  <a:gd name="T0" fmla="*/ 100 w 202"/>
                  <a:gd name="T1" fmla="*/ 19 h 205"/>
                  <a:gd name="T2" fmla="*/ 84 w 202"/>
                  <a:gd name="T3" fmla="*/ 32 h 205"/>
                  <a:gd name="T4" fmla="*/ 82 w 202"/>
                  <a:gd name="T5" fmla="*/ 41 h 205"/>
                  <a:gd name="T6" fmla="*/ 75 w 202"/>
                  <a:gd name="T7" fmla="*/ 44 h 205"/>
                  <a:gd name="T8" fmla="*/ 55 w 202"/>
                  <a:gd name="T9" fmla="*/ 39 h 205"/>
                  <a:gd name="T10" fmla="*/ 45 w 202"/>
                  <a:gd name="T11" fmla="*/ 36 h 205"/>
                  <a:gd name="T12" fmla="*/ 53 w 202"/>
                  <a:gd name="T13" fmla="*/ 61 h 205"/>
                  <a:gd name="T14" fmla="*/ 46 w 202"/>
                  <a:gd name="T15" fmla="*/ 61 h 205"/>
                  <a:gd name="T16" fmla="*/ 27 w 202"/>
                  <a:gd name="T17" fmla="*/ 57 h 205"/>
                  <a:gd name="T18" fmla="*/ 18 w 202"/>
                  <a:gd name="T19" fmla="*/ 59 h 205"/>
                  <a:gd name="T20" fmla="*/ 5 w 202"/>
                  <a:gd name="T21" fmla="*/ 68 h 205"/>
                  <a:gd name="T22" fmla="*/ 2 w 202"/>
                  <a:gd name="T23" fmla="*/ 73 h 205"/>
                  <a:gd name="T24" fmla="*/ 2 w 202"/>
                  <a:gd name="T25" fmla="*/ 77 h 205"/>
                  <a:gd name="T26" fmla="*/ 9 w 202"/>
                  <a:gd name="T27" fmla="*/ 80 h 205"/>
                  <a:gd name="T28" fmla="*/ 27 w 202"/>
                  <a:gd name="T29" fmla="*/ 87 h 205"/>
                  <a:gd name="T30" fmla="*/ 34 w 202"/>
                  <a:gd name="T31" fmla="*/ 89 h 205"/>
                  <a:gd name="T32" fmla="*/ 39 w 202"/>
                  <a:gd name="T33" fmla="*/ 94 h 205"/>
                  <a:gd name="T34" fmla="*/ 43 w 202"/>
                  <a:gd name="T35" fmla="*/ 98 h 205"/>
                  <a:gd name="T36" fmla="*/ 41 w 202"/>
                  <a:gd name="T37" fmla="*/ 103 h 205"/>
                  <a:gd name="T38" fmla="*/ 59 w 202"/>
                  <a:gd name="T39" fmla="*/ 118 h 205"/>
                  <a:gd name="T40" fmla="*/ 57 w 202"/>
                  <a:gd name="T41" fmla="*/ 128 h 205"/>
                  <a:gd name="T42" fmla="*/ 64 w 202"/>
                  <a:gd name="T43" fmla="*/ 141 h 205"/>
                  <a:gd name="T44" fmla="*/ 59 w 202"/>
                  <a:gd name="T45" fmla="*/ 152 h 205"/>
                  <a:gd name="T46" fmla="*/ 50 w 202"/>
                  <a:gd name="T47" fmla="*/ 182 h 205"/>
                  <a:gd name="T48" fmla="*/ 59 w 202"/>
                  <a:gd name="T49" fmla="*/ 191 h 205"/>
                  <a:gd name="T50" fmla="*/ 87 w 202"/>
                  <a:gd name="T51" fmla="*/ 196 h 205"/>
                  <a:gd name="T52" fmla="*/ 105 w 202"/>
                  <a:gd name="T53" fmla="*/ 203 h 205"/>
                  <a:gd name="T54" fmla="*/ 123 w 202"/>
                  <a:gd name="T55" fmla="*/ 194 h 205"/>
                  <a:gd name="T56" fmla="*/ 136 w 202"/>
                  <a:gd name="T57" fmla="*/ 180 h 205"/>
                  <a:gd name="T58" fmla="*/ 146 w 202"/>
                  <a:gd name="T59" fmla="*/ 180 h 205"/>
                  <a:gd name="T60" fmla="*/ 153 w 202"/>
                  <a:gd name="T61" fmla="*/ 182 h 205"/>
                  <a:gd name="T62" fmla="*/ 161 w 202"/>
                  <a:gd name="T63" fmla="*/ 184 h 205"/>
                  <a:gd name="T64" fmla="*/ 168 w 202"/>
                  <a:gd name="T65" fmla="*/ 187 h 205"/>
                  <a:gd name="T66" fmla="*/ 180 w 202"/>
                  <a:gd name="T67" fmla="*/ 182 h 205"/>
                  <a:gd name="T68" fmla="*/ 195 w 202"/>
                  <a:gd name="T69" fmla="*/ 171 h 205"/>
                  <a:gd name="T70" fmla="*/ 193 w 202"/>
                  <a:gd name="T71" fmla="*/ 164 h 205"/>
                  <a:gd name="T72" fmla="*/ 184 w 202"/>
                  <a:gd name="T73" fmla="*/ 152 h 205"/>
                  <a:gd name="T74" fmla="*/ 180 w 202"/>
                  <a:gd name="T75" fmla="*/ 146 h 205"/>
                  <a:gd name="T76" fmla="*/ 182 w 202"/>
                  <a:gd name="T77" fmla="*/ 128 h 205"/>
                  <a:gd name="T78" fmla="*/ 182 w 202"/>
                  <a:gd name="T79" fmla="*/ 123 h 205"/>
                  <a:gd name="T80" fmla="*/ 171 w 202"/>
                  <a:gd name="T81" fmla="*/ 118 h 205"/>
                  <a:gd name="T82" fmla="*/ 171 w 202"/>
                  <a:gd name="T83" fmla="*/ 109 h 205"/>
                  <a:gd name="T84" fmla="*/ 177 w 202"/>
                  <a:gd name="T85" fmla="*/ 102 h 205"/>
                  <a:gd name="T86" fmla="*/ 189 w 202"/>
                  <a:gd name="T87" fmla="*/ 87 h 205"/>
                  <a:gd name="T88" fmla="*/ 196 w 202"/>
                  <a:gd name="T89" fmla="*/ 62 h 205"/>
                  <a:gd name="T90" fmla="*/ 177 w 202"/>
                  <a:gd name="T91" fmla="*/ 43 h 205"/>
                  <a:gd name="T92" fmla="*/ 162 w 202"/>
                  <a:gd name="T93" fmla="*/ 37 h 205"/>
                  <a:gd name="T94" fmla="*/ 153 w 202"/>
                  <a:gd name="T95" fmla="*/ 32 h 205"/>
                  <a:gd name="T96" fmla="*/ 145 w 202"/>
                  <a:gd name="T97" fmla="*/ 28 h 205"/>
                  <a:gd name="T98" fmla="*/ 128 w 202"/>
                  <a:gd name="T99" fmla="*/ 14 h 205"/>
                  <a:gd name="T100" fmla="*/ 118 w 202"/>
                  <a:gd name="T10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205">
                    <a:moveTo>
                      <a:pt x="118" y="0"/>
                    </a:moveTo>
                    <a:lnTo>
                      <a:pt x="116" y="2"/>
                    </a:lnTo>
                    <a:lnTo>
                      <a:pt x="103" y="5"/>
                    </a:lnTo>
                    <a:lnTo>
                      <a:pt x="100" y="19"/>
                    </a:lnTo>
                    <a:lnTo>
                      <a:pt x="102" y="21"/>
                    </a:lnTo>
                    <a:lnTo>
                      <a:pt x="100" y="23"/>
                    </a:lnTo>
                    <a:lnTo>
                      <a:pt x="93" y="28"/>
                    </a:lnTo>
                    <a:lnTo>
                      <a:pt x="84" y="32"/>
                    </a:lnTo>
                    <a:lnTo>
                      <a:pt x="80" y="36"/>
                    </a:lnTo>
                    <a:lnTo>
                      <a:pt x="77" y="39"/>
                    </a:lnTo>
                    <a:lnTo>
                      <a:pt x="78" y="41"/>
                    </a:lnTo>
                    <a:lnTo>
                      <a:pt x="82" y="41"/>
                    </a:lnTo>
                    <a:lnTo>
                      <a:pt x="84" y="41"/>
                    </a:lnTo>
                    <a:lnTo>
                      <a:pt x="84" y="43"/>
                    </a:lnTo>
                    <a:lnTo>
                      <a:pt x="77" y="43"/>
                    </a:lnTo>
                    <a:lnTo>
                      <a:pt x="75" y="44"/>
                    </a:lnTo>
                    <a:lnTo>
                      <a:pt x="68" y="44"/>
                    </a:lnTo>
                    <a:lnTo>
                      <a:pt x="61" y="44"/>
                    </a:lnTo>
                    <a:lnTo>
                      <a:pt x="59" y="44"/>
                    </a:lnTo>
                    <a:lnTo>
                      <a:pt x="55" y="39"/>
                    </a:lnTo>
                    <a:lnTo>
                      <a:pt x="55" y="37"/>
                    </a:lnTo>
                    <a:lnTo>
                      <a:pt x="53" y="36"/>
                    </a:lnTo>
                    <a:lnTo>
                      <a:pt x="48" y="36"/>
                    </a:lnTo>
                    <a:lnTo>
                      <a:pt x="45" y="36"/>
                    </a:lnTo>
                    <a:lnTo>
                      <a:pt x="46" y="44"/>
                    </a:lnTo>
                    <a:lnTo>
                      <a:pt x="48" y="44"/>
                    </a:lnTo>
                    <a:lnTo>
                      <a:pt x="52" y="59"/>
                    </a:lnTo>
                    <a:lnTo>
                      <a:pt x="53" y="61"/>
                    </a:lnTo>
                    <a:lnTo>
                      <a:pt x="52" y="62"/>
                    </a:lnTo>
                    <a:lnTo>
                      <a:pt x="48" y="62"/>
                    </a:lnTo>
                    <a:lnTo>
                      <a:pt x="46" y="61"/>
                    </a:lnTo>
                    <a:lnTo>
                      <a:pt x="46" y="61"/>
                    </a:lnTo>
                    <a:lnTo>
                      <a:pt x="41" y="62"/>
                    </a:lnTo>
                    <a:lnTo>
                      <a:pt x="39" y="61"/>
                    </a:lnTo>
                    <a:lnTo>
                      <a:pt x="34" y="62"/>
                    </a:lnTo>
                    <a:lnTo>
                      <a:pt x="27" y="57"/>
                    </a:lnTo>
                    <a:lnTo>
                      <a:pt x="21" y="57"/>
                    </a:lnTo>
                    <a:lnTo>
                      <a:pt x="20" y="57"/>
                    </a:lnTo>
                    <a:lnTo>
                      <a:pt x="18" y="57"/>
                    </a:lnTo>
                    <a:lnTo>
                      <a:pt x="18" y="59"/>
                    </a:lnTo>
                    <a:lnTo>
                      <a:pt x="0" y="64"/>
                    </a:lnTo>
                    <a:lnTo>
                      <a:pt x="0" y="68"/>
                    </a:lnTo>
                    <a:lnTo>
                      <a:pt x="0" y="69"/>
                    </a:lnTo>
                    <a:lnTo>
                      <a:pt x="5" y="68"/>
                    </a:lnTo>
                    <a:lnTo>
                      <a:pt x="5" y="69"/>
                    </a:lnTo>
                    <a:lnTo>
                      <a:pt x="3" y="69"/>
                    </a:lnTo>
                    <a:lnTo>
                      <a:pt x="2" y="71"/>
                    </a:lnTo>
                    <a:lnTo>
                      <a:pt x="2" y="73"/>
                    </a:lnTo>
                    <a:lnTo>
                      <a:pt x="7" y="73"/>
                    </a:lnTo>
                    <a:lnTo>
                      <a:pt x="7" y="75"/>
                    </a:lnTo>
                    <a:lnTo>
                      <a:pt x="0" y="77"/>
                    </a:lnTo>
                    <a:lnTo>
                      <a:pt x="2" y="77"/>
                    </a:lnTo>
                    <a:lnTo>
                      <a:pt x="5" y="78"/>
                    </a:lnTo>
                    <a:lnTo>
                      <a:pt x="5" y="82"/>
                    </a:lnTo>
                    <a:lnTo>
                      <a:pt x="9" y="82"/>
                    </a:lnTo>
                    <a:lnTo>
                      <a:pt x="9" y="80"/>
                    </a:lnTo>
                    <a:lnTo>
                      <a:pt x="12" y="80"/>
                    </a:lnTo>
                    <a:lnTo>
                      <a:pt x="23" y="86"/>
                    </a:lnTo>
                    <a:lnTo>
                      <a:pt x="25" y="87"/>
                    </a:lnTo>
                    <a:lnTo>
                      <a:pt x="27" y="87"/>
                    </a:lnTo>
                    <a:lnTo>
                      <a:pt x="30" y="86"/>
                    </a:lnTo>
                    <a:lnTo>
                      <a:pt x="32" y="87"/>
                    </a:lnTo>
                    <a:lnTo>
                      <a:pt x="30" y="87"/>
                    </a:lnTo>
                    <a:lnTo>
                      <a:pt x="34" y="89"/>
                    </a:lnTo>
                    <a:lnTo>
                      <a:pt x="36" y="87"/>
                    </a:lnTo>
                    <a:lnTo>
                      <a:pt x="36" y="89"/>
                    </a:lnTo>
                    <a:lnTo>
                      <a:pt x="36" y="93"/>
                    </a:lnTo>
                    <a:lnTo>
                      <a:pt x="39" y="94"/>
                    </a:lnTo>
                    <a:lnTo>
                      <a:pt x="45" y="93"/>
                    </a:lnTo>
                    <a:lnTo>
                      <a:pt x="48" y="94"/>
                    </a:lnTo>
                    <a:lnTo>
                      <a:pt x="43" y="96"/>
                    </a:lnTo>
                    <a:lnTo>
                      <a:pt x="43" y="98"/>
                    </a:lnTo>
                    <a:lnTo>
                      <a:pt x="45" y="100"/>
                    </a:lnTo>
                    <a:lnTo>
                      <a:pt x="43" y="102"/>
                    </a:lnTo>
                    <a:lnTo>
                      <a:pt x="41" y="100"/>
                    </a:lnTo>
                    <a:lnTo>
                      <a:pt x="41" y="103"/>
                    </a:lnTo>
                    <a:lnTo>
                      <a:pt x="46" y="109"/>
                    </a:lnTo>
                    <a:lnTo>
                      <a:pt x="46" y="112"/>
                    </a:lnTo>
                    <a:lnTo>
                      <a:pt x="53" y="116"/>
                    </a:lnTo>
                    <a:lnTo>
                      <a:pt x="59" y="118"/>
                    </a:lnTo>
                    <a:lnTo>
                      <a:pt x="57" y="119"/>
                    </a:lnTo>
                    <a:lnTo>
                      <a:pt x="59" y="121"/>
                    </a:lnTo>
                    <a:lnTo>
                      <a:pt x="59" y="125"/>
                    </a:lnTo>
                    <a:lnTo>
                      <a:pt x="57" y="128"/>
                    </a:lnTo>
                    <a:lnTo>
                      <a:pt x="59" y="132"/>
                    </a:lnTo>
                    <a:lnTo>
                      <a:pt x="61" y="134"/>
                    </a:lnTo>
                    <a:lnTo>
                      <a:pt x="64" y="137"/>
                    </a:lnTo>
                    <a:lnTo>
                      <a:pt x="64" y="141"/>
                    </a:lnTo>
                    <a:lnTo>
                      <a:pt x="59" y="134"/>
                    </a:lnTo>
                    <a:lnTo>
                      <a:pt x="59" y="137"/>
                    </a:lnTo>
                    <a:lnTo>
                      <a:pt x="57" y="153"/>
                    </a:lnTo>
                    <a:lnTo>
                      <a:pt x="59" y="152"/>
                    </a:lnTo>
                    <a:lnTo>
                      <a:pt x="59" y="153"/>
                    </a:lnTo>
                    <a:lnTo>
                      <a:pt x="57" y="157"/>
                    </a:lnTo>
                    <a:lnTo>
                      <a:pt x="52" y="180"/>
                    </a:lnTo>
                    <a:lnTo>
                      <a:pt x="50" y="182"/>
                    </a:lnTo>
                    <a:lnTo>
                      <a:pt x="46" y="182"/>
                    </a:lnTo>
                    <a:lnTo>
                      <a:pt x="46" y="184"/>
                    </a:lnTo>
                    <a:lnTo>
                      <a:pt x="55" y="191"/>
                    </a:lnTo>
                    <a:lnTo>
                      <a:pt x="59" y="191"/>
                    </a:lnTo>
                    <a:lnTo>
                      <a:pt x="64" y="194"/>
                    </a:lnTo>
                    <a:lnTo>
                      <a:pt x="82" y="198"/>
                    </a:lnTo>
                    <a:lnTo>
                      <a:pt x="84" y="198"/>
                    </a:lnTo>
                    <a:lnTo>
                      <a:pt x="87" y="196"/>
                    </a:lnTo>
                    <a:lnTo>
                      <a:pt x="89" y="196"/>
                    </a:lnTo>
                    <a:lnTo>
                      <a:pt x="96" y="200"/>
                    </a:lnTo>
                    <a:lnTo>
                      <a:pt x="100" y="200"/>
                    </a:lnTo>
                    <a:lnTo>
                      <a:pt x="105" y="203"/>
                    </a:lnTo>
                    <a:lnTo>
                      <a:pt x="107" y="205"/>
                    </a:lnTo>
                    <a:lnTo>
                      <a:pt x="125" y="203"/>
                    </a:lnTo>
                    <a:lnTo>
                      <a:pt x="125" y="194"/>
                    </a:lnTo>
                    <a:lnTo>
                      <a:pt x="123" y="194"/>
                    </a:lnTo>
                    <a:lnTo>
                      <a:pt x="123" y="189"/>
                    </a:lnTo>
                    <a:lnTo>
                      <a:pt x="125" y="187"/>
                    </a:lnTo>
                    <a:lnTo>
                      <a:pt x="134" y="182"/>
                    </a:lnTo>
                    <a:lnTo>
                      <a:pt x="136" y="180"/>
                    </a:lnTo>
                    <a:lnTo>
                      <a:pt x="139" y="178"/>
                    </a:lnTo>
                    <a:lnTo>
                      <a:pt x="141" y="178"/>
                    </a:lnTo>
                    <a:lnTo>
                      <a:pt x="141" y="180"/>
                    </a:lnTo>
                    <a:lnTo>
                      <a:pt x="146" y="180"/>
                    </a:lnTo>
                    <a:lnTo>
                      <a:pt x="146" y="182"/>
                    </a:lnTo>
                    <a:lnTo>
                      <a:pt x="148" y="182"/>
                    </a:lnTo>
                    <a:lnTo>
                      <a:pt x="152" y="184"/>
                    </a:lnTo>
                    <a:lnTo>
                      <a:pt x="153" y="182"/>
                    </a:lnTo>
                    <a:lnTo>
                      <a:pt x="155" y="182"/>
                    </a:lnTo>
                    <a:lnTo>
                      <a:pt x="157" y="182"/>
                    </a:lnTo>
                    <a:lnTo>
                      <a:pt x="159" y="182"/>
                    </a:lnTo>
                    <a:lnTo>
                      <a:pt x="161" y="184"/>
                    </a:lnTo>
                    <a:lnTo>
                      <a:pt x="161" y="186"/>
                    </a:lnTo>
                    <a:lnTo>
                      <a:pt x="162" y="186"/>
                    </a:lnTo>
                    <a:lnTo>
                      <a:pt x="166" y="186"/>
                    </a:lnTo>
                    <a:lnTo>
                      <a:pt x="168" y="187"/>
                    </a:lnTo>
                    <a:lnTo>
                      <a:pt x="173" y="189"/>
                    </a:lnTo>
                    <a:lnTo>
                      <a:pt x="178" y="186"/>
                    </a:lnTo>
                    <a:lnTo>
                      <a:pt x="180" y="184"/>
                    </a:lnTo>
                    <a:lnTo>
                      <a:pt x="180" y="182"/>
                    </a:lnTo>
                    <a:lnTo>
                      <a:pt x="187" y="177"/>
                    </a:lnTo>
                    <a:lnTo>
                      <a:pt x="189" y="175"/>
                    </a:lnTo>
                    <a:lnTo>
                      <a:pt x="195" y="173"/>
                    </a:lnTo>
                    <a:lnTo>
                      <a:pt x="195" y="171"/>
                    </a:lnTo>
                    <a:lnTo>
                      <a:pt x="195" y="171"/>
                    </a:lnTo>
                    <a:lnTo>
                      <a:pt x="195" y="169"/>
                    </a:lnTo>
                    <a:lnTo>
                      <a:pt x="195" y="166"/>
                    </a:lnTo>
                    <a:lnTo>
                      <a:pt x="193" y="164"/>
                    </a:lnTo>
                    <a:lnTo>
                      <a:pt x="186" y="164"/>
                    </a:lnTo>
                    <a:lnTo>
                      <a:pt x="184" y="161"/>
                    </a:lnTo>
                    <a:lnTo>
                      <a:pt x="184" y="155"/>
                    </a:lnTo>
                    <a:lnTo>
                      <a:pt x="184" y="152"/>
                    </a:lnTo>
                    <a:lnTo>
                      <a:pt x="184" y="150"/>
                    </a:lnTo>
                    <a:lnTo>
                      <a:pt x="182" y="148"/>
                    </a:lnTo>
                    <a:lnTo>
                      <a:pt x="180" y="148"/>
                    </a:lnTo>
                    <a:lnTo>
                      <a:pt x="180" y="146"/>
                    </a:lnTo>
                    <a:lnTo>
                      <a:pt x="182" y="143"/>
                    </a:lnTo>
                    <a:lnTo>
                      <a:pt x="182" y="141"/>
                    </a:lnTo>
                    <a:lnTo>
                      <a:pt x="186" y="139"/>
                    </a:lnTo>
                    <a:lnTo>
                      <a:pt x="182" y="128"/>
                    </a:lnTo>
                    <a:lnTo>
                      <a:pt x="182" y="127"/>
                    </a:lnTo>
                    <a:lnTo>
                      <a:pt x="186" y="127"/>
                    </a:lnTo>
                    <a:lnTo>
                      <a:pt x="184" y="123"/>
                    </a:lnTo>
                    <a:lnTo>
                      <a:pt x="182" y="123"/>
                    </a:lnTo>
                    <a:lnTo>
                      <a:pt x="182" y="114"/>
                    </a:lnTo>
                    <a:lnTo>
                      <a:pt x="180" y="114"/>
                    </a:lnTo>
                    <a:lnTo>
                      <a:pt x="175" y="114"/>
                    </a:lnTo>
                    <a:lnTo>
                      <a:pt x="171" y="118"/>
                    </a:lnTo>
                    <a:lnTo>
                      <a:pt x="170" y="119"/>
                    </a:lnTo>
                    <a:lnTo>
                      <a:pt x="170" y="119"/>
                    </a:lnTo>
                    <a:lnTo>
                      <a:pt x="171" y="109"/>
                    </a:lnTo>
                    <a:lnTo>
                      <a:pt x="171" y="109"/>
                    </a:lnTo>
                    <a:lnTo>
                      <a:pt x="173" y="105"/>
                    </a:lnTo>
                    <a:lnTo>
                      <a:pt x="175" y="105"/>
                    </a:lnTo>
                    <a:lnTo>
                      <a:pt x="175" y="103"/>
                    </a:lnTo>
                    <a:lnTo>
                      <a:pt x="177" y="102"/>
                    </a:lnTo>
                    <a:lnTo>
                      <a:pt x="184" y="91"/>
                    </a:lnTo>
                    <a:lnTo>
                      <a:pt x="184" y="89"/>
                    </a:lnTo>
                    <a:lnTo>
                      <a:pt x="184" y="87"/>
                    </a:lnTo>
                    <a:lnTo>
                      <a:pt x="189" y="87"/>
                    </a:lnTo>
                    <a:lnTo>
                      <a:pt x="195" y="86"/>
                    </a:lnTo>
                    <a:lnTo>
                      <a:pt x="193" y="84"/>
                    </a:lnTo>
                    <a:lnTo>
                      <a:pt x="193" y="73"/>
                    </a:lnTo>
                    <a:lnTo>
                      <a:pt x="196" y="62"/>
                    </a:lnTo>
                    <a:lnTo>
                      <a:pt x="202" y="57"/>
                    </a:lnTo>
                    <a:lnTo>
                      <a:pt x="202" y="53"/>
                    </a:lnTo>
                    <a:lnTo>
                      <a:pt x="180" y="46"/>
                    </a:lnTo>
                    <a:lnTo>
                      <a:pt x="177" y="43"/>
                    </a:lnTo>
                    <a:lnTo>
                      <a:pt x="173" y="39"/>
                    </a:lnTo>
                    <a:lnTo>
                      <a:pt x="170" y="39"/>
                    </a:lnTo>
                    <a:lnTo>
                      <a:pt x="164" y="37"/>
                    </a:lnTo>
                    <a:lnTo>
                      <a:pt x="162" y="37"/>
                    </a:lnTo>
                    <a:lnTo>
                      <a:pt x="159" y="37"/>
                    </a:lnTo>
                    <a:lnTo>
                      <a:pt x="153" y="34"/>
                    </a:lnTo>
                    <a:lnTo>
                      <a:pt x="153" y="32"/>
                    </a:lnTo>
                    <a:lnTo>
                      <a:pt x="153" y="32"/>
                    </a:lnTo>
                    <a:lnTo>
                      <a:pt x="153" y="25"/>
                    </a:lnTo>
                    <a:lnTo>
                      <a:pt x="152" y="25"/>
                    </a:lnTo>
                    <a:lnTo>
                      <a:pt x="148" y="28"/>
                    </a:lnTo>
                    <a:lnTo>
                      <a:pt x="145" y="28"/>
                    </a:lnTo>
                    <a:lnTo>
                      <a:pt x="141" y="28"/>
                    </a:lnTo>
                    <a:lnTo>
                      <a:pt x="141" y="21"/>
                    </a:lnTo>
                    <a:lnTo>
                      <a:pt x="139" y="19"/>
                    </a:lnTo>
                    <a:lnTo>
                      <a:pt x="128" y="14"/>
                    </a:lnTo>
                    <a:lnTo>
                      <a:pt x="125" y="9"/>
                    </a:lnTo>
                    <a:lnTo>
                      <a:pt x="123" y="9"/>
                    </a:lnTo>
                    <a:lnTo>
                      <a:pt x="120" y="7"/>
                    </a:lnTo>
                    <a:lnTo>
                      <a:pt x="118"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2" name="Freeform 2079">
                <a:extLst>
                  <a:ext uri="{FF2B5EF4-FFF2-40B4-BE49-F238E27FC236}">
                    <a16:creationId xmlns:a16="http://schemas.microsoft.com/office/drawing/2014/main" id="{0AD3E37B-8E83-2845-A835-6ABFBE2E2D1F}"/>
                  </a:ext>
                </a:extLst>
              </p:cNvPr>
              <p:cNvSpPr>
                <a:spLocks/>
              </p:cNvSpPr>
              <p:nvPr/>
            </p:nvSpPr>
            <p:spPr bwMode="auto">
              <a:xfrm>
                <a:off x="2623" y="1763"/>
                <a:ext cx="202" cy="205"/>
              </a:xfrm>
              <a:custGeom>
                <a:avLst/>
                <a:gdLst>
                  <a:gd name="T0" fmla="*/ 100 w 202"/>
                  <a:gd name="T1" fmla="*/ 19 h 205"/>
                  <a:gd name="T2" fmla="*/ 84 w 202"/>
                  <a:gd name="T3" fmla="*/ 32 h 205"/>
                  <a:gd name="T4" fmla="*/ 82 w 202"/>
                  <a:gd name="T5" fmla="*/ 41 h 205"/>
                  <a:gd name="T6" fmla="*/ 75 w 202"/>
                  <a:gd name="T7" fmla="*/ 44 h 205"/>
                  <a:gd name="T8" fmla="*/ 55 w 202"/>
                  <a:gd name="T9" fmla="*/ 39 h 205"/>
                  <a:gd name="T10" fmla="*/ 45 w 202"/>
                  <a:gd name="T11" fmla="*/ 36 h 205"/>
                  <a:gd name="T12" fmla="*/ 53 w 202"/>
                  <a:gd name="T13" fmla="*/ 61 h 205"/>
                  <a:gd name="T14" fmla="*/ 46 w 202"/>
                  <a:gd name="T15" fmla="*/ 61 h 205"/>
                  <a:gd name="T16" fmla="*/ 27 w 202"/>
                  <a:gd name="T17" fmla="*/ 57 h 205"/>
                  <a:gd name="T18" fmla="*/ 18 w 202"/>
                  <a:gd name="T19" fmla="*/ 59 h 205"/>
                  <a:gd name="T20" fmla="*/ 5 w 202"/>
                  <a:gd name="T21" fmla="*/ 68 h 205"/>
                  <a:gd name="T22" fmla="*/ 2 w 202"/>
                  <a:gd name="T23" fmla="*/ 73 h 205"/>
                  <a:gd name="T24" fmla="*/ 2 w 202"/>
                  <a:gd name="T25" fmla="*/ 77 h 205"/>
                  <a:gd name="T26" fmla="*/ 9 w 202"/>
                  <a:gd name="T27" fmla="*/ 80 h 205"/>
                  <a:gd name="T28" fmla="*/ 27 w 202"/>
                  <a:gd name="T29" fmla="*/ 87 h 205"/>
                  <a:gd name="T30" fmla="*/ 34 w 202"/>
                  <a:gd name="T31" fmla="*/ 89 h 205"/>
                  <a:gd name="T32" fmla="*/ 39 w 202"/>
                  <a:gd name="T33" fmla="*/ 94 h 205"/>
                  <a:gd name="T34" fmla="*/ 43 w 202"/>
                  <a:gd name="T35" fmla="*/ 98 h 205"/>
                  <a:gd name="T36" fmla="*/ 41 w 202"/>
                  <a:gd name="T37" fmla="*/ 103 h 205"/>
                  <a:gd name="T38" fmla="*/ 59 w 202"/>
                  <a:gd name="T39" fmla="*/ 118 h 205"/>
                  <a:gd name="T40" fmla="*/ 57 w 202"/>
                  <a:gd name="T41" fmla="*/ 128 h 205"/>
                  <a:gd name="T42" fmla="*/ 64 w 202"/>
                  <a:gd name="T43" fmla="*/ 141 h 205"/>
                  <a:gd name="T44" fmla="*/ 59 w 202"/>
                  <a:gd name="T45" fmla="*/ 152 h 205"/>
                  <a:gd name="T46" fmla="*/ 50 w 202"/>
                  <a:gd name="T47" fmla="*/ 182 h 205"/>
                  <a:gd name="T48" fmla="*/ 59 w 202"/>
                  <a:gd name="T49" fmla="*/ 191 h 205"/>
                  <a:gd name="T50" fmla="*/ 87 w 202"/>
                  <a:gd name="T51" fmla="*/ 196 h 205"/>
                  <a:gd name="T52" fmla="*/ 105 w 202"/>
                  <a:gd name="T53" fmla="*/ 203 h 205"/>
                  <a:gd name="T54" fmla="*/ 123 w 202"/>
                  <a:gd name="T55" fmla="*/ 194 h 205"/>
                  <a:gd name="T56" fmla="*/ 136 w 202"/>
                  <a:gd name="T57" fmla="*/ 180 h 205"/>
                  <a:gd name="T58" fmla="*/ 146 w 202"/>
                  <a:gd name="T59" fmla="*/ 180 h 205"/>
                  <a:gd name="T60" fmla="*/ 153 w 202"/>
                  <a:gd name="T61" fmla="*/ 182 h 205"/>
                  <a:gd name="T62" fmla="*/ 161 w 202"/>
                  <a:gd name="T63" fmla="*/ 184 h 205"/>
                  <a:gd name="T64" fmla="*/ 168 w 202"/>
                  <a:gd name="T65" fmla="*/ 187 h 205"/>
                  <a:gd name="T66" fmla="*/ 180 w 202"/>
                  <a:gd name="T67" fmla="*/ 182 h 205"/>
                  <a:gd name="T68" fmla="*/ 195 w 202"/>
                  <a:gd name="T69" fmla="*/ 171 h 205"/>
                  <a:gd name="T70" fmla="*/ 193 w 202"/>
                  <a:gd name="T71" fmla="*/ 164 h 205"/>
                  <a:gd name="T72" fmla="*/ 184 w 202"/>
                  <a:gd name="T73" fmla="*/ 152 h 205"/>
                  <a:gd name="T74" fmla="*/ 180 w 202"/>
                  <a:gd name="T75" fmla="*/ 146 h 205"/>
                  <a:gd name="T76" fmla="*/ 182 w 202"/>
                  <a:gd name="T77" fmla="*/ 128 h 205"/>
                  <a:gd name="T78" fmla="*/ 182 w 202"/>
                  <a:gd name="T79" fmla="*/ 123 h 205"/>
                  <a:gd name="T80" fmla="*/ 171 w 202"/>
                  <a:gd name="T81" fmla="*/ 118 h 205"/>
                  <a:gd name="T82" fmla="*/ 171 w 202"/>
                  <a:gd name="T83" fmla="*/ 109 h 205"/>
                  <a:gd name="T84" fmla="*/ 177 w 202"/>
                  <a:gd name="T85" fmla="*/ 102 h 205"/>
                  <a:gd name="T86" fmla="*/ 189 w 202"/>
                  <a:gd name="T87" fmla="*/ 87 h 205"/>
                  <a:gd name="T88" fmla="*/ 196 w 202"/>
                  <a:gd name="T89" fmla="*/ 62 h 205"/>
                  <a:gd name="T90" fmla="*/ 177 w 202"/>
                  <a:gd name="T91" fmla="*/ 43 h 205"/>
                  <a:gd name="T92" fmla="*/ 162 w 202"/>
                  <a:gd name="T93" fmla="*/ 37 h 205"/>
                  <a:gd name="T94" fmla="*/ 153 w 202"/>
                  <a:gd name="T95" fmla="*/ 32 h 205"/>
                  <a:gd name="T96" fmla="*/ 145 w 202"/>
                  <a:gd name="T97" fmla="*/ 28 h 205"/>
                  <a:gd name="T98" fmla="*/ 128 w 202"/>
                  <a:gd name="T99" fmla="*/ 14 h 205"/>
                  <a:gd name="T100" fmla="*/ 118 w 202"/>
                  <a:gd name="T10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205">
                    <a:moveTo>
                      <a:pt x="118" y="0"/>
                    </a:moveTo>
                    <a:lnTo>
                      <a:pt x="116" y="2"/>
                    </a:lnTo>
                    <a:lnTo>
                      <a:pt x="103" y="5"/>
                    </a:lnTo>
                    <a:lnTo>
                      <a:pt x="100" y="19"/>
                    </a:lnTo>
                    <a:lnTo>
                      <a:pt x="102" y="21"/>
                    </a:lnTo>
                    <a:lnTo>
                      <a:pt x="100" y="23"/>
                    </a:lnTo>
                    <a:lnTo>
                      <a:pt x="93" y="28"/>
                    </a:lnTo>
                    <a:lnTo>
                      <a:pt x="84" y="32"/>
                    </a:lnTo>
                    <a:lnTo>
                      <a:pt x="80" y="36"/>
                    </a:lnTo>
                    <a:lnTo>
                      <a:pt x="77" y="39"/>
                    </a:lnTo>
                    <a:lnTo>
                      <a:pt x="78" y="41"/>
                    </a:lnTo>
                    <a:lnTo>
                      <a:pt x="82" y="41"/>
                    </a:lnTo>
                    <a:lnTo>
                      <a:pt x="84" y="41"/>
                    </a:lnTo>
                    <a:lnTo>
                      <a:pt x="84" y="43"/>
                    </a:lnTo>
                    <a:lnTo>
                      <a:pt x="77" y="43"/>
                    </a:lnTo>
                    <a:lnTo>
                      <a:pt x="75" y="44"/>
                    </a:lnTo>
                    <a:lnTo>
                      <a:pt x="68" y="44"/>
                    </a:lnTo>
                    <a:lnTo>
                      <a:pt x="61" y="44"/>
                    </a:lnTo>
                    <a:lnTo>
                      <a:pt x="59" y="44"/>
                    </a:lnTo>
                    <a:lnTo>
                      <a:pt x="55" y="39"/>
                    </a:lnTo>
                    <a:lnTo>
                      <a:pt x="55" y="37"/>
                    </a:lnTo>
                    <a:lnTo>
                      <a:pt x="53" y="36"/>
                    </a:lnTo>
                    <a:lnTo>
                      <a:pt x="48" y="36"/>
                    </a:lnTo>
                    <a:lnTo>
                      <a:pt x="45" y="36"/>
                    </a:lnTo>
                    <a:lnTo>
                      <a:pt x="46" y="44"/>
                    </a:lnTo>
                    <a:lnTo>
                      <a:pt x="48" y="44"/>
                    </a:lnTo>
                    <a:lnTo>
                      <a:pt x="52" y="59"/>
                    </a:lnTo>
                    <a:lnTo>
                      <a:pt x="53" y="61"/>
                    </a:lnTo>
                    <a:lnTo>
                      <a:pt x="52" y="62"/>
                    </a:lnTo>
                    <a:lnTo>
                      <a:pt x="48" y="62"/>
                    </a:lnTo>
                    <a:lnTo>
                      <a:pt x="46" y="61"/>
                    </a:lnTo>
                    <a:lnTo>
                      <a:pt x="46" y="61"/>
                    </a:lnTo>
                    <a:lnTo>
                      <a:pt x="41" y="62"/>
                    </a:lnTo>
                    <a:lnTo>
                      <a:pt x="39" y="61"/>
                    </a:lnTo>
                    <a:lnTo>
                      <a:pt x="34" y="62"/>
                    </a:lnTo>
                    <a:lnTo>
                      <a:pt x="27" y="57"/>
                    </a:lnTo>
                    <a:lnTo>
                      <a:pt x="21" y="57"/>
                    </a:lnTo>
                    <a:lnTo>
                      <a:pt x="20" y="57"/>
                    </a:lnTo>
                    <a:lnTo>
                      <a:pt x="18" y="57"/>
                    </a:lnTo>
                    <a:lnTo>
                      <a:pt x="18" y="59"/>
                    </a:lnTo>
                    <a:lnTo>
                      <a:pt x="0" y="64"/>
                    </a:lnTo>
                    <a:lnTo>
                      <a:pt x="0" y="68"/>
                    </a:lnTo>
                    <a:lnTo>
                      <a:pt x="0" y="69"/>
                    </a:lnTo>
                    <a:lnTo>
                      <a:pt x="5" y="68"/>
                    </a:lnTo>
                    <a:lnTo>
                      <a:pt x="5" y="69"/>
                    </a:lnTo>
                    <a:lnTo>
                      <a:pt x="3" y="69"/>
                    </a:lnTo>
                    <a:lnTo>
                      <a:pt x="2" y="71"/>
                    </a:lnTo>
                    <a:lnTo>
                      <a:pt x="2" y="73"/>
                    </a:lnTo>
                    <a:lnTo>
                      <a:pt x="7" y="73"/>
                    </a:lnTo>
                    <a:lnTo>
                      <a:pt x="7" y="75"/>
                    </a:lnTo>
                    <a:lnTo>
                      <a:pt x="0" y="77"/>
                    </a:lnTo>
                    <a:lnTo>
                      <a:pt x="2" y="77"/>
                    </a:lnTo>
                    <a:lnTo>
                      <a:pt x="5" y="78"/>
                    </a:lnTo>
                    <a:lnTo>
                      <a:pt x="5" y="82"/>
                    </a:lnTo>
                    <a:lnTo>
                      <a:pt x="9" y="82"/>
                    </a:lnTo>
                    <a:lnTo>
                      <a:pt x="9" y="80"/>
                    </a:lnTo>
                    <a:lnTo>
                      <a:pt x="12" y="80"/>
                    </a:lnTo>
                    <a:lnTo>
                      <a:pt x="23" y="86"/>
                    </a:lnTo>
                    <a:lnTo>
                      <a:pt x="25" y="87"/>
                    </a:lnTo>
                    <a:lnTo>
                      <a:pt x="27" y="87"/>
                    </a:lnTo>
                    <a:lnTo>
                      <a:pt x="30" y="86"/>
                    </a:lnTo>
                    <a:lnTo>
                      <a:pt x="32" y="87"/>
                    </a:lnTo>
                    <a:lnTo>
                      <a:pt x="30" y="87"/>
                    </a:lnTo>
                    <a:lnTo>
                      <a:pt x="34" y="89"/>
                    </a:lnTo>
                    <a:lnTo>
                      <a:pt x="36" y="87"/>
                    </a:lnTo>
                    <a:lnTo>
                      <a:pt x="36" y="89"/>
                    </a:lnTo>
                    <a:lnTo>
                      <a:pt x="36" y="93"/>
                    </a:lnTo>
                    <a:lnTo>
                      <a:pt x="39" y="94"/>
                    </a:lnTo>
                    <a:lnTo>
                      <a:pt x="45" y="93"/>
                    </a:lnTo>
                    <a:lnTo>
                      <a:pt x="48" y="94"/>
                    </a:lnTo>
                    <a:lnTo>
                      <a:pt x="43" y="96"/>
                    </a:lnTo>
                    <a:lnTo>
                      <a:pt x="43" y="98"/>
                    </a:lnTo>
                    <a:lnTo>
                      <a:pt x="45" y="100"/>
                    </a:lnTo>
                    <a:lnTo>
                      <a:pt x="43" y="102"/>
                    </a:lnTo>
                    <a:lnTo>
                      <a:pt x="41" y="100"/>
                    </a:lnTo>
                    <a:lnTo>
                      <a:pt x="41" y="103"/>
                    </a:lnTo>
                    <a:lnTo>
                      <a:pt x="46" y="109"/>
                    </a:lnTo>
                    <a:lnTo>
                      <a:pt x="46" y="112"/>
                    </a:lnTo>
                    <a:lnTo>
                      <a:pt x="53" y="116"/>
                    </a:lnTo>
                    <a:lnTo>
                      <a:pt x="59" y="118"/>
                    </a:lnTo>
                    <a:lnTo>
                      <a:pt x="57" y="119"/>
                    </a:lnTo>
                    <a:lnTo>
                      <a:pt x="59" y="121"/>
                    </a:lnTo>
                    <a:lnTo>
                      <a:pt x="59" y="125"/>
                    </a:lnTo>
                    <a:lnTo>
                      <a:pt x="57" y="128"/>
                    </a:lnTo>
                    <a:lnTo>
                      <a:pt x="59" y="132"/>
                    </a:lnTo>
                    <a:lnTo>
                      <a:pt x="61" y="134"/>
                    </a:lnTo>
                    <a:lnTo>
                      <a:pt x="64" y="137"/>
                    </a:lnTo>
                    <a:lnTo>
                      <a:pt x="64" y="141"/>
                    </a:lnTo>
                    <a:lnTo>
                      <a:pt x="59" y="134"/>
                    </a:lnTo>
                    <a:lnTo>
                      <a:pt x="59" y="137"/>
                    </a:lnTo>
                    <a:lnTo>
                      <a:pt x="57" y="153"/>
                    </a:lnTo>
                    <a:lnTo>
                      <a:pt x="59" y="152"/>
                    </a:lnTo>
                    <a:lnTo>
                      <a:pt x="59" y="153"/>
                    </a:lnTo>
                    <a:lnTo>
                      <a:pt x="57" y="157"/>
                    </a:lnTo>
                    <a:lnTo>
                      <a:pt x="52" y="180"/>
                    </a:lnTo>
                    <a:lnTo>
                      <a:pt x="50" y="182"/>
                    </a:lnTo>
                    <a:lnTo>
                      <a:pt x="46" y="182"/>
                    </a:lnTo>
                    <a:lnTo>
                      <a:pt x="46" y="184"/>
                    </a:lnTo>
                    <a:lnTo>
                      <a:pt x="55" y="191"/>
                    </a:lnTo>
                    <a:lnTo>
                      <a:pt x="59" y="191"/>
                    </a:lnTo>
                    <a:lnTo>
                      <a:pt x="64" y="194"/>
                    </a:lnTo>
                    <a:lnTo>
                      <a:pt x="82" y="198"/>
                    </a:lnTo>
                    <a:lnTo>
                      <a:pt x="84" y="198"/>
                    </a:lnTo>
                    <a:lnTo>
                      <a:pt x="87" y="196"/>
                    </a:lnTo>
                    <a:lnTo>
                      <a:pt x="89" y="196"/>
                    </a:lnTo>
                    <a:lnTo>
                      <a:pt x="96" y="200"/>
                    </a:lnTo>
                    <a:lnTo>
                      <a:pt x="100" y="200"/>
                    </a:lnTo>
                    <a:lnTo>
                      <a:pt x="105" y="203"/>
                    </a:lnTo>
                    <a:lnTo>
                      <a:pt x="107" y="205"/>
                    </a:lnTo>
                    <a:lnTo>
                      <a:pt x="125" y="203"/>
                    </a:lnTo>
                    <a:lnTo>
                      <a:pt x="125" y="194"/>
                    </a:lnTo>
                    <a:lnTo>
                      <a:pt x="123" y="194"/>
                    </a:lnTo>
                    <a:lnTo>
                      <a:pt x="123" y="189"/>
                    </a:lnTo>
                    <a:lnTo>
                      <a:pt x="125" y="187"/>
                    </a:lnTo>
                    <a:lnTo>
                      <a:pt x="134" y="182"/>
                    </a:lnTo>
                    <a:lnTo>
                      <a:pt x="136" y="180"/>
                    </a:lnTo>
                    <a:lnTo>
                      <a:pt x="139" y="178"/>
                    </a:lnTo>
                    <a:lnTo>
                      <a:pt x="141" y="178"/>
                    </a:lnTo>
                    <a:lnTo>
                      <a:pt x="141" y="180"/>
                    </a:lnTo>
                    <a:lnTo>
                      <a:pt x="146" y="180"/>
                    </a:lnTo>
                    <a:lnTo>
                      <a:pt x="146" y="182"/>
                    </a:lnTo>
                    <a:lnTo>
                      <a:pt x="148" y="182"/>
                    </a:lnTo>
                    <a:lnTo>
                      <a:pt x="152" y="184"/>
                    </a:lnTo>
                    <a:lnTo>
                      <a:pt x="153" y="182"/>
                    </a:lnTo>
                    <a:lnTo>
                      <a:pt x="155" y="182"/>
                    </a:lnTo>
                    <a:lnTo>
                      <a:pt x="157" y="182"/>
                    </a:lnTo>
                    <a:lnTo>
                      <a:pt x="159" y="182"/>
                    </a:lnTo>
                    <a:lnTo>
                      <a:pt x="161" y="184"/>
                    </a:lnTo>
                    <a:lnTo>
                      <a:pt x="161" y="186"/>
                    </a:lnTo>
                    <a:lnTo>
                      <a:pt x="162" y="186"/>
                    </a:lnTo>
                    <a:lnTo>
                      <a:pt x="166" y="186"/>
                    </a:lnTo>
                    <a:lnTo>
                      <a:pt x="168" y="187"/>
                    </a:lnTo>
                    <a:lnTo>
                      <a:pt x="173" y="189"/>
                    </a:lnTo>
                    <a:lnTo>
                      <a:pt x="178" y="186"/>
                    </a:lnTo>
                    <a:lnTo>
                      <a:pt x="180" y="184"/>
                    </a:lnTo>
                    <a:lnTo>
                      <a:pt x="180" y="182"/>
                    </a:lnTo>
                    <a:lnTo>
                      <a:pt x="187" y="177"/>
                    </a:lnTo>
                    <a:lnTo>
                      <a:pt x="189" y="175"/>
                    </a:lnTo>
                    <a:lnTo>
                      <a:pt x="195" y="173"/>
                    </a:lnTo>
                    <a:lnTo>
                      <a:pt x="195" y="171"/>
                    </a:lnTo>
                    <a:lnTo>
                      <a:pt x="195" y="171"/>
                    </a:lnTo>
                    <a:lnTo>
                      <a:pt x="195" y="169"/>
                    </a:lnTo>
                    <a:lnTo>
                      <a:pt x="195" y="166"/>
                    </a:lnTo>
                    <a:lnTo>
                      <a:pt x="193" y="164"/>
                    </a:lnTo>
                    <a:lnTo>
                      <a:pt x="186" y="164"/>
                    </a:lnTo>
                    <a:lnTo>
                      <a:pt x="184" y="161"/>
                    </a:lnTo>
                    <a:lnTo>
                      <a:pt x="184" y="155"/>
                    </a:lnTo>
                    <a:lnTo>
                      <a:pt x="184" y="152"/>
                    </a:lnTo>
                    <a:lnTo>
                      <a:pt x="184" y="150"/>
                    </a:lnTo>
                    <a:lnTo>
                      <a:pt x="182" y="148"/>
                    </a:lnTo>
                    <a:lnTo>
                      <a:pt x="180" y="148"/>
                    </a:lnTo>
                    <a:lnTo>
                      <a:pt x="180" y="146"/>
                    </a:lnTo>
                    <a:lnTo>
                      <a:pt x="182" y="143"/>
                    </a:lnTo>
                    <a:lnTo>
                      <a:pt x="182" y="141"/>
                    </a:lnTo>
                    <a:lnTo>
                      <a:pt x="186" y="139"/>
                    </a:lnTo>
                    <a:lnTo>
                      <a:pt x="182" y="128"/>
                    </a:lnTo>
                    <a:lnTo>
                      <a:pt x="182" y="127"/>
                    </a:lnTo>
                    <a:lnTo>
                      <a:pt x="186" y="127"/>
                    </a:lnTo>
                    <a:lnTo>
                      <a:pt x="184" y="123"/>
                    </a:lnTo>
                    <a:lnTo>
                      <a:pt x="182" y="123"/>
                    </a:lnTo>
                    <a:lnTo>
                      <a:pt x="182" y="114"/>
                    </a:lnTo>
                    <a:lnTo>
                      <a:pt x="180" y="114"/>
                    </a:lnTo>
                    <a:lnTo>
                      <a:pt x="175" y="114"/>
                    </a:lnTo>
                    <a:lnTo>
                      <a:pt x="171" y="118"/>
                    </a:lnTo>
                    <a:lnTo>
                      <a:pt x="170" y="119"/>
                    </a:lnTo>
                    <a:lnTo>
                      <a:pt x="170" y="119"/>
                    </a:lnTo>
                    <a:lnTo>
                      <a:pt x="171" y="109"/>
                    </a:lnTo>
                    <a:lnTo>
                      <a:pt x="171" y="109"/>
                    </a:lnTo>
                    <a:lnTo>
                      <a:pt x="173" y="105"/>
                    </a:lnTo>
                    <a:lnTo>
                      <a:pt x="175" y="105"/>
                    </a:lnTo>
                    <a:lnTo>
                      <a:pt x="175" y="103"/>
                    </a:lnTo>
                    <a:lnTo>
                      <a:pt x="177" y="102"/>
                    </a:lnTo>
                    <a:lnTo>
                      <a:pt x="184" y="91"/>
                    </a:lnTo>
                    <a:lnTo>
                      <a:pt x="184" y="89"/>
                    </a:lnTo>
                    <a:lnTo>
                      <a:pt x="184" y="87"/>
                    </a:lnTo>
                    <a:lnTo>
                      <a:pt x="189" y="87"/>
                    </a:lnTo>
                    <a:lnTo>
                      <a:pt x="195" y="86"/>
                    </a:lnTo>
                    <a:lnTo>
                      <a:pt x="193" y="84"/>
                    </a:lnTo>
                    <a:lnTo>
                      <a:pt x="193" y="73"/>
                    </a:lnTo>
                    <a:lnTo>
                      <a:pt x="196" y="62"/>
                    </a:lnTo>
                    <a:lnTo>
                      <a:pt x="202" y="57"/>
                    </a:lnTo>
                    <a:lnTo>
                      <a:pt x="202" y="53"/>
                    </a:lnTo>
                    <a:lnTo>
                      <a:pt x="180" y="46"/>
                    </a:lnTo>
                    <a:lnTo>
                      <a:pt x="177" y="43"/>
                    </a:lnTo>
                    <a:lnTo>
                      <a:pt x="173" y="39"/>
                    </a:lnTo>
                    <a:lnTo>
                      <a:pt x="170" y="39"/>
                    </a:lnTo>
                    <a:lnTo>
                      <a:pt x="164" y="37"/>
                    </a:lnTo>
                    <a:lnTo>
                      <a:pt x="162" y="37"/>
                    </a:lnTo>
                    <a:lnTo>
                      <a:pt x="159" y="37"/>
                    </a:lnTo>
                    <a:lnTo>
                      <a:pt x="153" y="34"/>
                    </a:lnTo>
                    <a:lnTo>
                      <a:pt x="153" y="32"/>
                    </a:lnTo>
                    <a:lnTo>
                      <a:pt x="153" y="32"/>
                    </a:lnTo>
                    <a:lnTo>
                      <a:pt x="153" y="25"/>
                    </a:lnTo>
                    <a:lnTo>
                      <a:pt x="152" y="25"/>
                    </a:lnTo>
                    <a:lnTo>
                      <a:pt x="148" y="28"/>
                    </a:lnTo>
                    <a:lnTo>
                      <a:pt x="145" y="28"/>
                    </a:lnTo>
                    <a:lnTo>
                      <a:pt x="141" y="28"/>
                    </a:lnTo>
                    <a:lnTo>
                      <a:pt x="141" y="21"/>
                    </a:lnTo>
                    <a:lnTo>
                      <a:pt x="139" y="19"/>
                    </a:lnTo>
                    <a:lnTo>
                      <a:pt x="128" y="14"/>
                    </a:lnTo>
                    <a:lnTo>
                      <a:pt x="125" y="9"/>
                    </a:lnTo>
                    <a:lnTo>
                      <a:pt x="123" y="9"/>
                    </a:lnTo>
                    <a:lnTo>
                      <a:pt x="120" y="7"/>
                    </a:lnTo>
                    <a:lnTo>
                      <a:pt x="118"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3" name="Freeform 2080">
                <a:extLst>
                  <a:ext uri="{FF2B5EF4-FFF2-40B4-BE49-F238E27FC236}">
                    <a16:creationId xmlns:a16="http://schemas.microsoft.com/office/drawing/2014/main" id="{10B0439A-A9E1-B940-9528-90DBB808C327}"/>
                  </a:ext>
                </a:extLst>
              </p:cNvPr>
              <p:cNvSpPr>
                <a:spLocks/>
              </p:cNvSpPr>
              <p:nvPr/>
            </p:nvSpPr>
            <p:spPr bwMode="auto">
              <a:xfrm>
                <a:off x="2548" y="1974"/>
                <a:ext cx="52" cy="103"/>
              </a:xfrm>
              <a:custGeom>
                <a:avLst/>
                <a:gdLst>
                  <a:gd name="T0" fmla="*/ 32 w 52"/>
                  <a:gd name="T1" fmla="*/ 100 h 103"/>
                  <a:gd name="T2" fmla="*/ 32 w 52"/>
                  <a:gd name="T3" fmla="*/ 92 h 103"/>
                  <a:gd name="T4" fmla="*/ 39 w 52"/>
                  <a:gd name="T5" fmla="*/ 83 h 103"/>
                  <a:gd name="T6" fmla="*/ 39 w 52"/>
                  <a:gd name="T7" fmla="*/ 80 h 103"/>
                  <a:gd name="T8" fmla="*/ 36 w 52"/>
                  <a:gd name="T9" fmla="*/ 76 h 103"/>
                  <a:gd name="T10" fmla="*/ 36 w 52"/>
                  <a:gd name="T11" fmla="*/ 73 h 103"/>
                  <a:gd name="T12" fmla="*/ 36 w 52"/>
                  <a:gd name="T13" fmla="*/ 69 h 103"/>
                  <a:gd name="T14" fmla="*/ 39 w 52"/>
                  <a:gd name="T15" fmla="*/ 62 h 103"/>
                  <a:gd name="T16" fmla="*/ 34 w 52"/>
                  <a:gd name="T17" fmla="*/ 57 h 103"/>
                  <a:gd name="T18" fmla="*/ 34 w 52"/>
                  <a:gd name="T19" fmla="*/ 51 h 103"/>
                  <a:gd name="T20" fmla="*/ 36 w 52"/>
                  <a:gd name="T21" fmla="*/ 50 h 103"/>
                  <a:gd name="T22" fmla="*/ 39 w 52"/>
                  <a:gd name="T23" fmla="*/ 48 h 103"/>
                  <a:gd name="T24" fmla="*/ 41 w 52"/>
                  <a:gd name="T25" fmla="*/ 46 h 103"/>
                  <a:gd name="T26" fmla="*/ 43 w 52"/>
                  <a:gd name="T27" fmla="*/ 42 h 103"/>
                  <a:gd name="T28" fmla="*/ 39 w 52"/>
                  <a:gd name="T29" fmla="*/ 39 h 103"/>
                  <a:gd name="T30" fmla="*/ 43 w 52"/>
                  <a:gd name="T31" fmla="*/ 23 h 103"/>
                  <a:gd name="T32" fmla="*/ 50 w 52"/>
                  <a:gd name="T33" fmla="*/ 16 h 103"/>
                  <a:gd name="T34" fmla="*/ 52 w 52"/>
                  <a:gd name="T35" fmla="*/ 12 h 103"/>
                  <a:gd name="T36" fmla="*/ 52 w 52"/>
                  <a:gd name="T37" fmla="*/ 8 h 103"/>
                  <a:gd name="T38" fmla="*/ 48 w 52"/>
                  <a:gd name="T39" fmla="*/ 3 h 103"/>
                  <a:gd name="T40" fmla="*/ 37 w 52"/>
                  <a:gd name="T41" fmla="*/ 3 h 103"/>
                  <a:gd name="T42" fmla="*/ 34 w 52"/>
                  <a:gd name="T43" fmla="*/ 5 h 103"/>
                  <a:gd name="T44" fmla="*/ 23 w 52"/>
                  <a:gd name="T45" fmla="*/ 5 h 103"/>
                  <a:gd name="T46" fmla="*/ 21 w 52"/>
                  <a:gd name="T47" fmla="*/ 3 h 103"/>
                  <a:gd name="T48" fmla="*/ 21 w 52"/>
                  <a:gd name="T49" fmla="*/ 0 h 103"/>
                  <a:gd name="T50" fmla="*/ 12 w 52"/>
                  <a:gd name="T51" fmla="*/ 1 h 103"/>
                  <a:gd name="T52" fmla="*/ 11 w 52"/>
                  <a:gd name="T53" fmla="*/ 5 h 103"/>
                  <a:gd name="T54" fmla="*/ 12 w 52"/>
                  <a:gd name="T55" fmla="*/ 21 h 103"/>
                  <a:gd name="T56" fmla="*/ 12 w 52"/>
                  <a:gd name="T57" fmla="*/ 23 h 103"/>
                  <a:gd name="T58" fmla="*/ 7 w 52"/>
                  <a:gd name="T59" fmla="*/ 50 h 103"/>
                  <a:gd name="T60" fmla="*/ 2 w 52"/>
                  <a:gd name="T61" fmla="*/ 58 h 103"/>
                  <a:gd name="T62" fmla="*/ 2 w 52"/>
                  <a:gd name="T63" fmla="*/ 64 h 103"/>
                  <a:gd name="T64" fmla="*/ 0 w 52"/>
                  <a:gd name="T65" fmla="*/ 67 h 103"/>
                  <a:gd name="T66" fmla="*/ 0 w 52"/>
                  <a:gd name="T67" fmla="*/ 69 h 103"/>
                  <a:gd name="T68" fmla="*/ 2 w 52"/>
                  <a:gd name="T69" fmla="*/ 71 h 103"/>
                  <a:gd name="T70" fmla="*/ 5 w 52"/>
                  <a:gd name="T71" fmla="*/ 75 h 103"/>
                  <a:gd name="T72" fmla="*/ 11 w 52"/>
                  <a:gd name="T73" fmla="*/ 73 h 103"/>
                  <a:gd name="T74" fmla="*/ 11 w 52"/>
                  <a:gd name="T75" fmla="*/ 75 h 103"/>
                  <a:gd name="T76" fmla="*/ 11 w 52"/>
                  <a:gd name="T77" fmla="*/ 76 h 103"/>
                  <a:gd name="T78" fmla="*/ 11 w 52"/>
                  <a:gd name="T79" fmla="*/ 92 h 103"/>
                  <a:gd name="T80" fmla="*/ 9 w 52"/>
                  <a:gd name="T81" fmla="*/ 100 h 103"/>
                  <a:gd name="T82" fmla="*/ 9 w 52"/>
                  <a:gd name="T83" fmla="*/ 101 h 103"/>
                  <a:gd name="T84" fmla="*/ 9 w 52"/>
                  <a:gd name="T85" fmla="*/ 103 h 103"/>
                  <a:gd name="T86" fmla="*/ 12 w 52"/>
                  <a:gd name="T87" fmla="*/ 101 h 103"/>
                  <a:gd name="T88" fmla="*/ 20 w 52"/>
                  <a:gd name="T89" fmla="*/ 103 h 103"/>
                  <a:gd name="T90" fmla="*/ 21 w 52"/>
                  <a:gd name="T91" fmla="*/ 103 h 103"/>
                  <a:gd name="T92" fmla="*/ 25 w 52"/>
                  <a:gd name="T93" fmla="*/ 103 h 103"/>
                  <a:gd name="T94" fmla="*/ 32 w 52"/>
                  <a:gd name="T95"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103">
                    <a:moveTo>
                      <a:pt x="32" y="100"/>
                    </a:moveTo>
                    <a:lnTo>
                      <a:pt x="32" y="92"/>
                    </a:lnTo>
                    <a:lnTo>
                      <a:pt x="39" y="83"/>
                    </a:lnTo>
                    <a:lnTo>
                      <a:pt x="39" y="80"/>
                    </a:lnTo>
                    <a:lnTo>
                      <a:pt x="36" y="76"/>
                    </a:lnTo>
                    <a:lnTo>
                      <a:pt x="36" y="73"/>
                    </a:lnTo>
                    <a:lnTo>
                      <a:pt x="36" y="69"/>
                    </a:lnTo>
                    <a:lnTo>
                      <a:pt x="39" y="62"/>
                    </a:lnTo>
                    <a:lnTo>
                      <a:pt x="34" y="57"/>
                    </a:lnTo>
                    <a:lnTo>
                      <a:pt x="34" y="51"/>
                    </a:lnTo>
                    <a:lnTo>
                      <a:pt x="36" y="50"/>
                    </a:lnTo>
                    <a:lnTo>
                      <a:pt x="39" y="48"/>
                    </a:lnTo>
                    <a:lnTo>
                      <a:pt x="41" y="46"/>
                    </a:lnTo>
                    <a:lnTo>
                      <a:pt x="43" y="42"/>
                    </a:lnTo>
                    <a:lnTo>
                      <a:pt x="39" y="39"/>
                    </a:lnTo>
                    <a:lnTo>
                      <a:pt x="43" y="23"/>
                    </a:lnTo>
                    <a:lnTo>
                      <a:pt x="50" y="16"/>
                    </a:lnTo>
                    <a:lnTo>
                      <a:pt x="52" y="12"/>
                    </a:lnTo>
                    <a:lnTo>
                      <a:pt x="52" y="8"/>
                    </a:lnTo>
                    <a:lnTo>
                      <a:pt x="48" y="3"/>
                    </a:lnTo>
                    <a:lnTo>
                      <a:pt x="37" y="3"/>
                    </a:lnTo>
                    <a:lnTo>
                      <a:pt x="34" y="5"/>
                    </a:lnTo>
                    <a:lnTo>
                      <a:pt x="23" y="5"/>
                    </a:lnTo>
                    <a:lnTo>
                      <a:pt x="21" y="3"/>
                    </a:lnTo>
                    <a:lnTo>
                      <a:pt x="21" y="0"/>
                    </a:lnTo>
                    <a:lnTo>
                      <a:pt x="12" y="1"/>
                    </a:lnTo>
                    <a:lnTo>
                      <a:pt x="11" y="5"/>
                    </a:lnTo>
                    <a:lnTo>
                      <a:pt x="12" y="21"/>
                    </a:lnTo>
                    <a:lnTo>
                      <a:pt x="12" y="23"/>
                    </a:lnTo>
                    <a:lnTo>
                      <a:pt x="7" y="50"/>
                    </a:lnTo>
                    <a:lnTo>
                      <a:pt x="2" y="58"/>
                    </a:lnTo>
                    <a:lnTo>
                      <a:pt x="2" y="64"/>
                    </a:lnTo>
                    <a:lnTo>
                      <a:pt x="0" y="67"/>
                    </a:lnTo>
                    <a:lnTo>
                      <a:pt x="0" y="69"/>
                    </a:lnTo>
                    <a:lnTo>
                      <a:pt x="2" y="71"/>
                    </a:lnTo>
                    <a:lnTo>
                      <a:pt x="5" y="75"/>
                    </a:lnTo>
                    <a:lnTo>
                      <a:pt x="11" y="73"/>
                    </a:lnTo>
                    <a:lnTo>
                      <a:pt x="11" y="75"/>
                    </a:lnTo>
                    <a:lnTo>
                      <a:pt x="11" y="76"/>
                    </a:lnTo>
                    <a:lnTo>
                      <a:pt x="11" y="92"/>
                    </a:lnTo>
                    <a:lnTo>
                      <a:pt x="9" y="100"/>
                    </a:lnTo>
                    <a:lnTo>
                      <a:pt x="9" y="101"/>
                    </a:lnTo>
                    <a:lnTo>
                      <a:pt x="9" y="103"/>
                    </a:lnTo>
                    <a:lnTo>
                      <a:pt x="12" y="101"/>
                    </a:lnTo>
                    <a:lnTo>
                      <a:pt x="20" y="103"/>
                    </a:lnTo>
                    <a:lnTo>
                      <a:pt x="21" y="103"/>
                    </a:lnTo>
                    <a:lnTo>
                      <a:pt x="25" y="103"/>
                    </a:lnTo>
                    <a:lnTo>
                      <a:pt x="32" y="10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4" name="Freeform 2081">
                <a:extLst>
                  <a:ext uri="{FF2B5EF4-FFF2-40B4-BE49-F238E27FC236}">
                    <a16:creationId xmlns:a16="http://schemas.microsoft.com/office/drawing/2014/main" id="{3601ED9E-B269-D84D-88AA-D7C8047CC804}"/>
                  </a:ext>
                </a:extLst>
              </p:cNvPr>
              <p:cNvSpPr>
                <a:spLocks/>
              </p:cNvSpPr>
              <p:nvPr/>
            </p:nvSpPr>
            <p:spPr bwMode="auto">
              <a:xfrm>
                <a:off x="2548" y="1974"/>
                <a:ext cx="52" cy="103"/>
              </a:xfrm>
              <a:custGeom>
                <a:avLst/>
                <a:gdLst>
                  <a:gd name="T0" fmla="*/ 32 w 52"/>
                  <a:gd name="T1" fmla="*/ 100 h 103"/>
                  <a:gd name="T2" fmla="*/ 32 w 52"/>
                  <a:gd name="T3" fmla="*/ 92 h 103"/>
                  <a:gd name="T4" fmla="*/ 39 w 52"/>
                  <a:gd name="T5" fmla="*/ 83 h 103"/>
                  <a:gd name="T6" fmla="*/ 39 w 52"/>
                  <a:gd name="T7" fmla="*/ 80 h 103"/>
                  <a:gd name="T8" fmla="*/ 36 w 52"/>
                  <a:gd name="T9" fmla="*/ 76 h 103"/>
                  <a:gd name="T10" fmla="*/ 36 w 52"/>
                  <a:gd name="T11" fmla="*/ 73 h 103"/>
                  <a:gd name="T12" fmla="*/ 36 w 52"/>
                  <a:gd name="T13" fmla="*/ 69 h 103"/>
                  <a:gd name="T14" fmla="*/ 39 w 52"/>
                  <a:gd name="T15" fmla="*/ 62 h 103"/>
                  <a:gd name="T16" fmla="*/ 34 w 52"/>
                  <a:gd name="T17" fmla="*/ 57 h 103"/>
                  <a:gd name="T18" fmla="*/ 34 w 52"/>
                  <a:gd name="T19" fmla="*/ 51 h 103"/>
                  <a:gd name="T20" fmla="*/ 36 w 52"/>
                  <a:gd name="T21" fmla="*/ 50 h 103"/>
                  <a:gd name="T22" fmla="*/ 39 w 52"/>
                  <a:gd name="T23" fmla="*/ 48 h 103"/>
                  <a:gd name="T24" fmla="*/ 41 w 52"/>
                  <a:gd name="T25" fmla="*/ 46 h 103"/>
                  <a:gd name="T26" fmla="*/ 43 w 52"/>
                  <a:gd name="T27" fmla="*/ 42 h 103"/>
                  <a:gd name="T28" fmla="*/ 39 w 52"/>
                  <a:gd name="T29" fmla="*/ 39 h 103"/>
                  <a:gd name="T30" fmla="*/ 43 w 52"/>
                  <a:gd name="T31" fmla="*/ 23 h 103"/>
                  <a:gd name="T32" fmla="*/ 50 w 52"/>
                  <a:gd name="T33" fmla="*/ 16 h 103"/>
                  <a:gd name="T34" fmla="*/ 52 w 52"/>
                  <a:gd name="T35" fmla="*/ 12 h 103"/>
                  <a:gd name="T36" fmla="*/ 52 w 52"/>
                  <a:gd name="T37" fmla="*/ 8 h 103"/>
                  <a:gd name="T38" fmla="*/ 48 w 52"/>
                  <a:gd name="T39" fmla="*/ 3 h 103"/>
                  <a:gd name="T40" fmla="*/ 37 w 52"/>
                  <a:gd name="T41" fmla="*/ 3 h 103"/>
                  <a:gd name="T42" fmla="*/ 34 w 52"/>
                  <a:gd name="T43" fmla="*/ 5 h 103"/>
                  <a:gd name="T44" fmla="*/ 23 w 52"/>
                  <a:gd name="T45" fmla="*/ 5 h 103"/>
                  <a:gd name="T46" fmla="*/ 21 w 52"/>
                  <a:gd name="T47" fmla="*/ 3 h 103"/>
                  <a:gd name="T48" fmla="*/ 21 w 52"/>
                  <a:gd name="T49" fmla="*/ 0 h 103"/>
                  <a:gd name="T50" fmla="*/ 12 w 52"/>
                  <a:gd name="T51" fmla="*/ 1 h 103"/>
                  <a:gd name="T52" fmla="*/ 11 w 52"/>
                  <a:gd name="T53" fmla="*/ 5 h 103"/>
                  <a:gd name="T54" fmla="*/ 12 w 52"/>
                  <a:gd name="T55" fmla="*/ 21 h 103"/>
                  <a:gd name="T56" fmla="*/ 12 w 52"/>
                  <a:gd name="T57" fmla="*/ 23 h 103"/>
                  <a:gd name="T58" fmla="*/ 7 w 52"/>
                  <a:gd name="T59" fmla="*/ 50 h 103"/>
                  <a:gd name="T60" fmla="*/ 2 w 52"/>
                  <a:gd name="T61" fmla="*/ 58 h 103"/>
                  <a:gd name="T62" fmla="*/ 2 w 52"/>
                  <a:gd name="T63" fmla="*/ 64 h 103"/>
                  <a:gd name="T64" fmla="*/ 0 w 52"/>
                  <a:gd name="T65" fmla="*/ 67 h 103"/>
                  <a:gd name="T66" fmla="*/ 0 w 52"/>
                  <a:gd name="T67" fmla="*/ 69 h 103"/>
                  <a:gd name="T68" fmla="*/ 2 w 52"/>
                  <a:gd name="T69" fmla="*/ 71 h 103"/>
                  <a:gd name="T70" fmla="*/ 5 w 52"/>
                  <a:gd name="T71" fmla="*/ 75 h 103"/>
                  <a:gd name="T72" fmla="*/ 11 w 52"/>
                  <a:gd name="T73" fmla="*/ 73 h 103"/>
                  <a:gd name="T74" fmla="*/ 11 w 52"/>
                  <a:gd name="T75" fmla="*/ 75 h 103"/>
                  <a:gd name="T76" fmla="*/ 11 w 52"/>
                  <a:gd name="T77" fmla="*/ 76 h 103"/>
                  <a:gd name="T78" fmla="*/ 11 w 52"/>
                  <a:gd name="T79" fmla="*/ 92 h 103"/>
                  <a:gd name="T80" fmla="*/ 9 w 52"/>
                  <a:gd name="T81" fmla="*/ 100 h 103"/>
                  <a:gd name="T82" fmla="*/ 9 w 52"/>
                  <a:gd name="T83" fmla="*/ 101 h 103"/>
                  <a:gd name="T84" fmla="*/ 9 w 52"/>
                  <a:gd name="T85" fmla="*/ 103 h 103"/>
                  <a:gd name="T86" fmla="*/ 12 w 52"/>
                  <a:gd name="T87" fmla="*/ 101 h 103"/>
                  <a:gd name="T88" fmla="*/ 20 w 52"/>
                  <a:gd name="T89" fmla="*/ 103 h 103"/>
                  <a:gd name="T90" fmla="*/ 21 w 52"/>
                  <a:gd name="T91" fmla="*/ 103 h 103"/>
                  <a:gd name="T92" fmla="*/ 25 w 52"/>
                  <a:gd name="T93" fmla="*/ 103 h 103"/>
                  <a:gd name="T94" fmla="*/ 32 w 52"/>
                  <a:gd name="T95"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 h="103">
                    <a:moveTo>
                      <a:pt x="32" y="100"/>
                    </a:moveTo>
                    <a:lnTo>
                      <a:pt x="32" y="92"/>
                    </a:lnTo>
                    <a:lnTo>
                      <a:pt x="39" y="83"/>
                    </a:lnTo>
                    <a:lnTo>
                      <a:pt x="39" y="80"/>
                    </a:lnTo>
                    <a:lnTo>
                      <a:pt x="36" y="76"/>
                    </a:lnTo>
                    <a:lnTo>
                      <a:pt x="36" y="73"/>
                    </a:lnTo>
                    <a:lnTo>
                      <a:pt x="36" y="69"/>
                    </a:lnTo>
                    <a:lnTo>
                      <a:pt x="39" y="62"/>
                    </a:lnTo>
                    <a:lnTo>
                      <a:pt x="34" y="57"/>
                    </a:lnTo>
                    <a:lnTo>
                      <a:pt x="34" y="51"/>
                    </a:lnTo>
                    <a:lnTo>
                      <a:pt x="36" y="50"/>
                    </a:lnTo>
                    <a:lnTo>
                      <a:pt x="39" y="48"/>
                    </a:lnTo>
                    <a:lnTo>
                      <a:pt x="41" y="46"/>
                    </a:lnTo>
                    <a:lnTo>
                      <a:pt x="43" y="42"/>
                    </a:lnTo>
                    <a:lnTo>
                      <a:pt x="39" y="39"/>
                    </a:lnTo>
                    <a:lnTo>
                      <a:pt x="43" y="23"/>
                    </a:lnTo>
                    <a:lnTo>
                      <a:pt x="50" y="16"/>
                    </a:lnTo>
                    <a:lnTo>
                      <a:pt x="52" y="12"/>
                    </a:lnTo>
                    <a:lnTo>
                      <a:pt x="52" y="8"/>
                    </a:lnTo>
                    <a:lnTo>
                      <a:pt x="48" y="3"/>
                    </a:lnTo>
                    <a:lnTo>
                      <a:pt x="37" y="3"/>
                    </a:lnTo>
                    <a:lnTo>
                      <a:pt x="34" y="5"/>
                    </a:lnTo>
                    <a:lnTo>
                      <a:pt x="23" y="5"/>
                    </a:lnTo>
                    <a:lnTo>
                      <a:pt x="21" y="3"/>
                    </a:lnTo>
                    <a:lnTo>
                      <a:pt x="21" y="0"/>
                    </a:lnTo>
                    <a:lnTo>
                      <a:pt x="12" y="1"/>
                    </a:lnTo>
                    <a:lnTo>
                      <a:pt x="11" y="5"/>
                    </a:lnTo>
                    <a:lnTo>
                      <a:pt x="12" y="21"/>
                    </a:lnTo>
                    <a:lnTo>
                      <a:pt x="12" y="23"/>
                    </a:lnTo>
                    <a:lnTo>
                      <a:pt x="7" y="50"/>
                    </a:lnTo>
                    <a:lnTo>
                      <a:pt x="2" y="58"/>
                    </a:lnTo>
                    <a:lnTo>
                      <a:pt x="2" y="64"/>
                    </a:lnTo>
                    <a:lnTo>
                      <a:pt x="0" y="67"/>
                    </a:lnTo>
                    <a:lnTo>
                      <a:pt x="0" y="69"/>
                    </a:lnTo>
                    <a:lnTo>
                      <a:pt x="2" y="71"/>
                    </a:lnTo>
                    <a:lnTo>
                      <a:pt x="5" y="75"/>
                    </a:lnTo>
                    <a:lnTo>
                      <a:pt x="11" y="73"/>
                    </a:lnTo>
                    <a:lnTo>
                      <a:pt x="11" y="75"/>
                    </a:lnTo>
                    <a:lnTo>
                      <a:pt x="11" y="76"/>
                    </a:lnTo>
                    <a:lnTo>
                      <a:pt x="11" y="92"/>
                    </a:lnTo>
                    <a:lnTo>
                      <a:pt x="9" y="100"/>
                    </a:lnTo>
                    <a:lnTo>
                      <a:pt x="9" y="101"/>
                    </a:lnTo>
                    <a:lnTo>
                      <a:pt x="9" y="103"/>
                    </a:lnTo>
                    <a:lnTo>
                      <a:pt x="12" y="101"/>
                    </a:lnTo>
                    <a:lnTo>
                      <a:pt x="20" y="103"/>
                    </a:lnTo>
                    <a:lnTo>
                      <a:pt x="21" y="103"/>
                    </a:lnTo>
                    <a:lnTo>
                      <a:pt x="25" y="103"/>
                    </a:lnTo>
                    <a:lnTo>
                      <a:pt x="32" y="10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5" name="Freeform 2082">
                <a:extLst>
                  <a:ext uri="{FF2B5EF4-FFF2-40B4-BE49-F238E27FC236}">
                    <a16:creationId xmlns:a16="http://schemas.microsoft.com/office/drawing/2014/main" id="{C89EDE84-CBBE-2E46-9FEC-2FA03DC0D4D4}"/>
                  </a:ext>
                </a:extLst>
              </p:cNvPr>
              <p:cNvSpPr>
                <a:spLocks/>
              </p:cNvSpPr>
              <p:nvPr/>
            </p:nvSpPr>
            <p:spPr bwMode="auto">
              <a:xfrm>
                <a:off x="3535" y="1957"/>
                <a:ext cx="227" cy="156"/>
              </a:xfrm>
              <a:custGeom>
                <a:avLst/>
                <a:gdLst>
                  <a:gd name="T0" fmla="*/ 75 w 227"/>
                  <a:gd name="T1" fmla="*/ 33 h 156"/>
                  <a:gd name="T2" fmla="*/ 72 w 227"/>
                  <a:gd name="T3" fmla="*/ 20 h 156"/>
                  <a:gd name="T4" fmla="*/ 79 w 227"/>
                  <a:gd name="T5" fmla="*/ 13 h 156"/>
                  <a:gd name="T6" fmla="*/ 88 w 227"/>
                  <a:gd name="T7" fmla="*/ 9 h 156"/>
                  <a:gd name="T8" fmla="*/ 95 w 227"/>
                  <a:gd name="T9" fmla="*/ 9 h 156"/>
                  <a:gd name="T10" fmla="*/ 93 w 227"/>
                  <a:gd name="T11" fmla="*/ 4 h 156"/>
                  <a:gd name="T12" fmla="*/ 98 w 227"/>
                  <a:gd name="T13" fmla="*/ 2 h 156"/>
                  <a:gd name="T14" fmla="*/ 113 w 227"/>
                  <a:gd name="T15" fmla="*/ 11 h 156"/>
                  <a:gd name="T16" fmla="*/ 122 w 227"/>
                  <a:gd name="T17" fmla="*/ 13 h 156"/>
                  <a:gd name="T18" fmla="*/ 125 w 227"/>
                  <a:gd name="T19" fmla="*/ 20 h 156"/>
                  <a:gd name="T20" fmla="*/ 123 w 227"/>
                  <a:gd name="T21" fmla="*/ 25 h 156"/>
                  <a:gd name="T22" fmla="*/ 127 w 227"/>
                  <a:gd name="T23" fmla="*/ 33 h 156"/>
                  <a:gd name="T24" fmla="*/ 145 w 227"/>
                  <a:gd name="T25" fmla="*/ 33 h 156"/>
                  <a:gd name="T26" fmla="*/ 154 w 227"/>
                  <a:gd name="T27" fmla="*/ 40 h 156"/>
                  <a:gd name="T28" fmla="*/ 159 w 227"/>
                  <a:gd name="T29" fmla="*/ 49 h 156"/>
                  <a:gd name="T30" fmla="*/ 165 w 227"/>
                  <a:gd name="T31" fmla="*/ 63 h 156"/>
                  <a:gd name="T32" fmla="*/ 209 w 227"/>
                  <a:gd name="T33" fmla="*/ 95 h 156"/>
                  <a:gd name="T34" fmla="*/ 216 w 227"/>
                  <a:gd name="T35" fmla="*/ 93 h 156"/>
                  <a:gd name="T36" fmla="*/ 227 w 227"/>
                  <a:gd name="T37" fmla="*/ 100 h 156"/>
                  <a:gd name="T38" fmla="*/ 222 w 227"/>
                  <a:gd name="T39" fmla="*/ 113 h 156"/>
                  <a:gd name="T40" fmla="*/ 211 w 227"/>
                  <a:gd name="T41" fmla="*/ 111 h 156"/>
                  <a:gd name="T42" fmla="*/ 209 w 227"/>
                  <a:gd name="T43" fmla="*/ 115 h 156"/>
                  <a:gd name="T44" fmla="*/ 200 w 227"/>
                  <a:gd name="T45" fmla="*/ 117 h 156"/>
                  <a:gd name="T46" fmla="*/ 197 w 227"/>
                  <a:gd name="T47" fmla="*/ 120 h 156"/>
                  <a:gd name="T48" fmla="*/ 195 w 227"/>
                  <a:gd name="T49" fmla="*/ 127 h 156"/>
                  <a:gd name="T50" fmla="*/ 188 w 227"/>
                  <a:gd name="T51" fmla="*/ 138 h 156"/>
                  <a:gd name="T52" fmla="*/ 181 w 227"/>
                  <a:gd name="T53" fmla="*/ 142 h 156"/>
                  <a:gd name="T54" fmla="*/ 172 w 227"/>
                  <a:gd name="T55" fmla="*/ 145 h 156"/>
                  <a:gd name="T56" fmla="*/ 172 w 227"/>
                  <a:gd name="T57" fmla="*/ 149 h 156"/>
                  <a:gd name="T58" fmla="*/ 166 w 227"/>
                  <a:gd name="T59" fmla="*/ 154 h 156"/>
                  <a:gd name="T60" fmla="*/ 159 w 227"/>
                  <a:gd name="T61" fmla="*/ 156 h 156"/>
                  <a:gd name="T62" fmla="*/ 154 w 227"/>
                  <a:gd name="T63" fmla="*/ 152 h 156"/>
                  <a:gd name="T64" fmla="*/ 145 w 227"/>
                  <a:gd name="T65" fmla="*/ 152 h 156"/>
                  <a:gd name="T66" fmla="*/ 141 w 227"/>
                  <a:gd name="T67" fmla="*/ 143 h 156"/>
                  <a:gd name="T68" fmla="*/ 140 w 227"/>
                  <a:gd name="T69" fmla="*/ 129 h 156"/>
                  <a:gd name="T70" fmla="*/ 113 w 227"/>
                  <a:gd name="T71" fmla="*/ 113 h 156"/>
                  <a:gd name="T72" fmla="*/ 102 w 227"/>
                  <a:gd name="T73" fmla="*/ 106 h 156"/>
                  <a:gd name="T74" fmla="*/ 75 w 227"/>
                  <a:gd name="T75" fmla="*/ 93 h 156"/>
                  <a:gd name="T76" fmla="*/ 61 w 227"/>
                  <a:gd name="T77" fmla="*/ 99 h 156"/>
                  <a:gd name="T78" fmla="*/ 47 w 227"/>
                  <a:gd name="T79" fmla="*/ 99 h 156"/>
                  <a:gd name="T80" fmla="*/ 22 w 227"/>
                  <a:gd name="T81" fmla="*/ 90 h 156"/>
                  <a:gd name="T82" fmla="*/ 23 w 227"/>
                  <a:gd name="T83" fmla="*/ 79 h 156"/>
                  <a:gd name="T84" fmla="*/ 15 w 227"/>
                  <a:gd name="T85" fmla="*/ 72 h 156"/>
                  <a:gd name="T86" fmla="*/ 15 w 227"/>
                  <a:gd name="T87" fmla="*/ 63 h 156"/>
                  <a:gd name="T88" fmla="*/ 22 w 227"/>
                  <a:gd name="T89" fmla="*/ 59 h 156"/>
                  <a:gd name="T90" fmla="*/ 9 w 227"/>
                  <a:gd name="T91" fmla="*/ 61 h 156"/>
                  <a:gd name="T92" fmla="*/ 6 w 227"/>
                  <a:gd name="T93" fmla="*/ 49 h 156"/>
                  <a:gd name="T94" fmla="*/ 11 w 227"/>
                  <a:gd name="T95" fmla="*/ 43 h 156"/>
                  <a:gd name="T96" fmla="*/ 25 w 227"/>
                  <a:gd name="T97" fmla="*/ 45 h 156"/>
                  <a:gd name="T98" fmla="*/ 29 w 227"/>
                  <a:gd name="T99" fmla="*/ 45 h 156"/>
                  <a:gd name="T100" fmla="*/ 38 w 227"/>
                  <a:gd name="T101" fmla="*/ 36 h 156"/>
                  <a:gd name="T102" fmla="*/ 20 w 227"/>
                  <a:gd name="T103" fmla="*/ 17 h 156"/>
                  <a:gd name="T104" fmla="*/ 6 w 227"/>
                  <a:gd name="T105" fmla="*/ 24 h 156"/>
                  <a:gd name="T106" fmla="*/ 6 w 227"/>
                  <a:gd name="T107" fmla="*/ 34 h 156"/>
                  <a:gd name="T108" fmla="*/ 0 w 227"/>
                  <a:gd name="T109" fmla="*/ 22 h 156"/>
                  <a:gd name="T110" fmla="*/ 27 w 227"/>
                  <a:gd name="T111" fmla="*/ 9 h 156"/>
                  <a:gd name="T112" fmla="*/ 48 w 227"/>
                  <a:gd name="T113" fmla="*/ 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 h="156">
                    <a:moveTo>
                      <a:pt x="57" y="31"/>
                    </a:moveTo>
                    <a:lnTo>
                      <a:pt x="73" y="33"/>
                    </a:lnTo>
                    <a:lnTo>
                      <a:pt x="75" y="33"/>
                    </a:lnTo>
                    <a:lnTo>
                      <a:pt x="73" y="27"/>
                    </a:lnTo>
                    <a:lnTo>
                      <a:pt x="73" y="25"/>
                    </a:lnTo>
                    <a:lnTo>
                      <a:pt x="72" y="20"/>
                    </a:lnTo>
                    <a:lnTo>
                      <a:pt x="73" y="18"/>
                    </a:lnTo>
                    <a:lnTo>
                      <a:pt x="75" y="17"/>
                    </a:lnTo>
                    <a:lnTo>
                      <a:pt x="79" y="13"/>
                    </a:lnTo>
                    <a:lnTo>
                      <a:pt x="86" y="13"/>
                    </a:lnTo>
                    <a:lnTo>
                      <a:pt x="88" y="11"/>
                    </a:lnTo>
                    <a:lnTo>
                      <a:pt x="88" y="9"/>
                    </a:lnTo>
                    <a:lnTo>
                      <a:pt x="88" y="8"/>
                    </a:lnTo>
                    <a:lnTo>
                      <a:pt x="90" y="6"/>
                    </a:lnTo>
                    <a:lnTo>
                      <a:pt x="95" y="9"/>
                    </a:lnTo>
                    <a:lnTo>
                      <a:pt x="97" y="9"/>
                    </a:lnTo>
                    <a:lnTo>
                      <a:pt x="95" y="6"/>
                    </a:lnTo>
                    <a:lnTo>
                      <a:pt x="93" y="4"/>
                    </a:lnTo>
                    <a:lnTo>
                      <a:pt x="95" y="2"/>
                    </a:lnTo>
                    <a:lnTo>
                      <a:pt x="97" y="2"/>
                    </a:lnTo>
                    <a:lnTo>
                      <a:pt x="98" y="2"/>
                    </a:lnTo>
                    <a:lnTo>
                      <a:pt x="98" y="0"/>
                    </a:lnTo>
                    <a:lnTo>
                      <a:pt x="111" y="9"/>
                    </a:lnTo>
                    <a:lnTo>
                      <a:pt x="113" y="11"/>
                    </a:lnTo>
                    <a:lnTo>
                      <a:pt x="115" y="11"/>
                    </a:lnTo>
                    <a:lnTo>
                      <a:pt x="120" y="11"/>
                    </a:lnTo>
                    <a:lnTo>
                      <a:pt x="122" y="13"/>
                    </a:lnTo>
                    <a:lnTo>
                      <a:pt x="120" y="17"/>
                    </a:lnTo>
                    <a:lnTo>
                      <a:pt x="122" y="18"/>
                    </a:lnTo>
                    <a:lnTo>
                      <a:pt x="125" y="20"/>
                    </a:lnTo>
                    <a:lnTo>
                      <a:pt x="122" y="22"/>
                    </a:lnTo>
                    <a:lnTo>
                      <a:pt x="122" y="24"/>
                    </a:lnTo>
                    <a:lnTo>
                      <a:pt x="123" y="25"/>
                    </a:lnTo>
                    <a:lnTo>
                      <a:pt x="122" y="29"/>
                    </a:lnTo>
                    <a:lnTo>
                      <a:pt x="123" y="31"/>
                    </a:lnTo>
                    <a:lnTo>
                      <a:pt x="127" y="33"/>
                    </a:lnTo>
                    <a:lnTo>
                      <a:pt x="141" y="34"/>
                    </a:lnTo>
                    <a:lnTo>
                      <a:pt x="145" y="34"/>
                    </a:lnTo>
                    <a:lnTo>
                      <a:pt x="145" y="33"/>
                    </a:lnTo>
                    <a:lnTo>
                      <a:pt x="147" y="31"/>
                    </a:lnTo>
                    <a:lnTo>
                      <a:pt x="154" y="36"/>
                    </a:lnTo>
                    <a:lnTo>
                      <a:pt x="154" y="40"/>
                    </a:lnTo>
                    <a:lnTo>
                      <a:pt x="154" y="43"/>
                    </a:lnTo>
                    <a:lnTo>
                      <a:pt x="156" y="47"/>
                    </a:lnTo>
                    <a:lnTo>
                      <a:pt x="159" y="49"/>
                    </a:lnTo>
                    <a:lnTo>
                      <a:pt x="161" y="54"/>
                    </a:lnTo>
                    <a:lnTo>
                      <a:pt x="161" y="56"/>
                    </a:lnTo>
                    <a:lnTo>
                      <a:pt x="165" y="63"/>
                    </a:lnTo>
                    <a:lnTo>
                      <a:pt x="186" y="79"/>
                    </a:lnTo>
                    <a:lnTo>
                      <a:pt x="191" y="81"/>
                    </a:lnTo>
                    <a:lnTo>
                      <a:pt x="209" y="95"/>
                    </a:lnTo>
                    <a:lnTo>
                      <a:pt x="211" y="95"/>
                    </a:lnTo>
                    <a:lnTo>
                      <a:pt x="213" y="95"/>
                    </a:lnTo>
                    <a:lnTo>
                      <a:pt x="216" y="93"/>
                    </a:lnTo>
                    <a:lnTo>
                      <a:pt x="222" y="97"/>
                    </a:lnTo>
                    <a:lnTo>
                      <a:pt x="223" y="99"/>
                    </a:lnTo>
                    <a:lnTo>
                      <a:pt x="227" y="100"/>
                    </a:lnTo>
                    <a:lnTo>
                      <a:pt x="225" y="106"/>
                    </a:lnTo>
                    <a:lnTo>
                      <a:pt x="225" y="115"/>
                    </a:lnTo>
                    <a:lnTo>
                      <a:pt x="222" y="113"/>
                    </a:lnTo>
                    <a:lnTo>
                      <a:pt x="215" y="111"/>
                    </a:lnTo>
                    <a:lnTo>
                      <a:pt x="211" y="111"/>
                    </a:lnTo>
                    <a:lnTo>
                      <a:pt x="211" y="111"/>
                    </a:lnTo>
                    <a:lnTo>
                      <a:pt x="211" y="113"/>
                    </a:lnTo>
                    <a:lnTo>
                      <a:pt x="209" y="115"/>
                    </a:lnTo>
                    <a:lnTo>
                      <a:pt x="209" y="115"/>
                    </a:lnTo>
                    <a:lnTo>
                      <a:pt x="204" y="117"/>
                    </a:lnTo>
                    <a:lnTo>
                      <a:pt x="204" y="115"/>
                    </a:lnTo>
                    <a:lnTo>
                      <a:pt x="200" y="117"/>
                    </a:lnTo>
                    <a:lnTo>
                      <a:pt x="198" y="118"/>
                    </a:lnTo>
                    <a:lnTo>
                      <a:pt x="198" y="118"/>
                    </a:lnTo>
                    <a:lnTo>
                      <a:pt x="197" y="120"/>
                    </a:lnTo>
                    <a:lnTo>
                      <a:pt x="197" y="122"/>
                    </a:lnTo>
                    <a:lnTo>
                      <a:pt x="197" y="125"/>
                    </a:lnTo>
                    <a:lnTo>
                      <a:pt x="195" y="127"/>
                    </a:lnTo>
                    <a:lnTo>
                      <a:pt x="193" y="134"/>
                    </a:lnTo>
                    <a:lnTo>
                      <a:pt x="190" y="138"/>
                    </a:lnTo>
                    <a:lnTo>
                      <a:pt x="188" y="138"/>
                    </a:lnTo>
                    <a:lnTo>
                      <a:pt x="186" y="140"/>
                    </a:lnTo>
                    <a:lnTo>
                      <a:pt x="184" y="140"/>
                    </a:lnTo>
                    <a:lnTo>
                      <a:pt x="181" y="142"/>
                    </a:lnTo>
                    <a:lnTo>
                      <a:pt x="173" y="143"/>
                    </a:lnTo>
                    <a:lnTo>
                      <a:pt x="172" y="143"/>
                    </a:lnTo>
                    <a:lnTo>
                      <a:pt x="172" y="145"/>
                    </a:lnTo>
                    <a:lnTo>
                      <a:pt x="173" y="147"/>
                    </a:lnTo>
                    <a:lnTo>
                      <a:pt x="173" y="149"/>
                    </a:lnTo>
                    <a:lnTo>
                      <a:pt x="172" y="149"/>
                    </a:lnTo>
                    <a:lnTo>
                      <a:pt x="172" y="152"/>
                    </a:lnTo>
                    <a:lnTo>
                      <a:pt x="170" y="152"/>
                    </a:lnTo>
                    <a:lnTo>
                      <a:pt x="166" y="154"/>
                    </a:lnTo>
                    <a:lnTo>
                      <a:pt x="165" y="156"/>
                    </a:lnTo>
                    <a:lnTo>
                      <a:pt x="161" y="156"/>
                    </a:lnTo>
                    <a:lnTo>
                      <a:pt x="159" y="156"/>
                    </a:lnTo>
                    <a:lnTo>
                      <a:pt x="157" y="156"/>
                    </a:lnTo>
                    <a:lnTo>
                      <a:pt x="156" y="154"/>
                    </a:lnTo>
                    <a:lnTo>
                      <a:pt x="154" y="152"/>
                    </a:lnTo>
                    <a:lnTo>
                      <a:pt x="152" y="152"/>
                    </a:lnTo>
                    <a:lnTo>
                      <a:pt x="148" y="152"/>
                    </a:lnTo>
                    <a:lnTo>
                      <a:pt x="145" y="152"/>
                    </a:lnTo>
                    <a:lnTo>
                      <a:pt x="145" y="150"/>
                    </a:lnTo>
                    <a:lnTo>
                      <a:pt x="141" y="147"/>
                    </a:lnTo>
                    <a:lnTo>
                      <a:pt x="141" y="143"/>
                    </a:lnTo>
                    <a:lnTo>
                      <a:pt x="141" y="140"/>
                    </a:lnTo>
                    <a:lnTo>
                      <a:pt x="141" y="129"/>
                    </a:lnTo>
                    <a:lnTo>
                      <a:pt x="140" y="129"/>
                    </a:lnTo>
                    <a:lnTo>
                      <a:pt x="132" y="129"/>
                    </a:lnTo>
                    <a:lnTo>
                      <a:pt x="113" y="117"/>
                    </a:lnTo>
                    <a:lnTo>
                      <a:pt x="113" y="113"/>
                    </a:lnTo>
                    <a:lnTo>
                      <a:pt x="109" y="109"/>
                    </a:lnTo>
                    <a:lnTo>
                      <a:pt x="107" y="108"/>
                    </a:lnTo>
                    <a:lnTo>
                      <a:pt x="102" y="106"/>
                    </a:lnTo>
                    <a:lnTo>
                      <a:pt x="100" y="108"/>
                    </a:lnTo>
                    <a:lnTo>
                      <a:pt x="81" y="100"/>
                    </a:lnTo>
                    <a:lnTo>
                      <a:pt x="75" y="93"/>
                    </a:lnTo>
                    <a:lnTo>
                      <a:pt x="65" y="93"/>
                    </a:lnTo>
                    <a:lnTo>
                      <a:pt x="63" y="97"/>
                    </a:lnTo>
                    <a:lnTo>
                      <a:pt x="61" y="99"/>
                    </a:lnTo>
                    <a:lnTo>
                      <a:pt x="59" y="99"/>
                    </a:lnTo>
                    <a:lnTo>
                      <a:pt x="56" y="97"/>
                    </a:lnTo>
                    <a:lnTo>
                      <a:pt x="47" y="99"/>
                    </a:lnTo>
                    <a:lnTo>
                      <a:pt x="32" y="109"/>
                    </a:lnTo>
                    <a:lnTo>
                      <a:pt x="23" y="111"/>
                    </a:lnTo>
                    <a:lnTo>
                      <a:pt x="22" y="90"/>
                    </a:lnTo>
                    <a:lnTo>
                      <a:pt x="23" y="84"/>
                    </a:lnTo>
                    <a:lnTo>
                      <a:pt x="25" y="79"/>
                    </a:lnTo>
                    <a:lnTo>
                      <a:pt x="23" y="79"/>
                    </a:lnTo>
                    <a:lnTo>
                      <a:pt x="18" y="74"/>
                    </a:lnTo>
                    <a:lnTo>
                      <a:pt x="15" y="72"/>
                    </a:lnTo>
                    <a:lnTo>
                      <a:pt x="15" y="72"/>
                    </a:lnTo>
                    <a:lnTo>
                      <a:pt x="23" y="68"/>
                    </a:lnTo>
                    <a:lnTo>
                      <a:pt x="18" y="65"/>
                    </a:lnTo>
                    <a:lnTo>
                      <a:pt x="15" y="63"/>
                    </a:lnTo>
                    <a:lnTo>
                      <a:pt x="18" y="61"/>
                    </a:lnTo>
                    <a:lnTo>
                      <a:pt x="23" y="63"/>
                    </a:lnTo>
                    <a:lnTo>
                      <a:pt x="22" y="59"/>
                    </a:lnTo>
                    <a:lnTo>
                      <a:pt x="16" y="58"/>
                    </a:lnTo>
                    <a:lnTo>
                      <a:pt x="11" y="59"/>
                    </a:lnTo>
                    <a:lnTo>
                      <a:pt x="9" y="61"/>
                    </a:lnTo>
                    <a:lnTo>
                      <a:pt x="7" y="61"/>
                    </a:lnTo>
                    <a:lnTo>
                      <a:pt x="6" y="52"/>
                    </a:lnTo>
                    <a:lnTo>
                      <a:pt x="6" y="49"/>
                    </a:lnTo>
                    <a:lnTo>
                      <a:pt x="7" y="45"/>
                    </a:lnTo>
                    <a:lnTo>
                      <a:pt x="7" y="36"/>
                    </a:lnTo>
                    <a:lnTo>
                      <a:pt x="11" y="43"/>
                    </a:lnTo>
                    <a:lnTo>
                      <a:pt x="16" y="43"/>
                    </a:lnTo>
                    <a:lnTo>
                      <a:pt x="22" y="45"/>
                    </a:lnTo>
                    <a:lnTo>
                      <a:pt x="25" y="45"/>
                    </a:lnTo>
                    <a:lnTo>
                      <a:pt x="29" y="47"/>
                    </a:lnTo>
                    <a:lnTo>
                      <a:pt x="32" y="45"/>
                    </a:lnTo>
                    <a:lnTo>
                      <a:pt x="29" y="45"/>
                    </a:lnTo>
                    <a:lnTo>
                      <a:pt x="29" y="43"/>
                    </a:lnTo>
                    <a:lnTo>
                      <a:pt x="34" y="42"/>
                    </a:lnTo>
                    <a:lnTo>
                      <a:pt x="38" y="36"/>
                    </a:lnTo>
                    <a:lnTo>
                      <a:pt x="25" y="25"/>
                    </a:lnTo>
                    <a:lnTo>
                      <a:pt x="23" y="22"/>
                    </a:lnTo>
                    <a:lnTo>
                      <a:pt x="20" y="17"/>
                    </a:lnTo>
                    <a:lnTo>
                      <a:pt x="16" y="17"/>
                    </a:lnTo>
                    <a:lnTo>
                      <a:pt x="7" y="20"/>
                    </a:lnTo>
                    <a:lnTo>
                      <a:pt x="6" y="24"/>
                    </a:lnTo>
                    <a:lnTo>
                      <a:pt x="6" y="25"/>
                    </a:lnTo>
                    <a:lnTo>
                      <a:pt x="6" y="27"/>
                    </a:lnTo>
                    <a:lnTo>
                      <a:pt x="6" y="34"/>
                    </a:lnTo>
                    <a:lnTo>
                      <a:pt x="6" y="34"/>
                    </a:lnTo>
                    <a:lnTo>
                      <a:pt x="2" y="25"/>
                    </a:lnTo>
                    <a:lnTo>
                      <a:pt x="0" y="22"/>
                    </a:lnTo>
                    <a:lnTo>
                      <a:pt x="9" y="13"/>
                    </a:lnTo>
                    <a:lnTo>
                      <a:pt x="25" y="9"/>
                    </a:lnTo>
                    <a:lnTo>
                      <a:pt x="27" y="9"/>
                    </a:lnTo>
                    <a:lnTo>
                      <a:pt x="36" y="13"/>
                    </a:lnTo>
                    <a:lnTo>
                      <a:pt x="45" y="31"/>
                    </a:lnTo>
                    <a:lnTo>
                      <a:pt x="48" y="33"/>
                    </a:lnTo>
                    <a:lnTo>
                      <a:pt x="54" y="33"/>
                    </a:lnTo>
                    <a:lnTo>
                      <a:pt x="57" y="3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6" name="Freeform 2083">
                <a:extLst>
                  <a:ext uri="{FF2B5EF4-FFF2-40B4-BE49-F238E27FC236}">
                    <a16:creationId xmlns:a16="http://schemas.microsoft.com/office/drawing/2014/main" id="{B0549578-03BF-E54C-B483-FD0AA6558641}"/>
                  </a:ext>
                </a:extLst>
              </p:cNvPr>
              <p:cNvSpPr>
                <a:spLocks/>
              </p:cNvSpPr>
              <p:nvPr/>
            </p:nvSpPr>
            <p:spPr bwMode="auto">
              <a:xfrm>
                <a:off x="3535" y="1957"/>
                <a:ext cx="227" cy="156"/>
              </a:xfrm>
              <a:custGeom>
                <a:avLst/>
                <a:gdLst>
                  <a:gd name="T0" fmla="*/ 75 w 227"/>
                  <a:gd name="T1" fmla="*/ 33 h 156"/>
                  <a:gd name="T2" fmla="*/ 72 w 227"/>
                  <a:gd name="T3" fmla="*/ 20 h 156"/>
                  <a:gd name="T4" fmla="*/ 79 w 227"/>
                  <a:gd name="T5" fmla="*/ 13 h 156"/>
                  <a:gd name="T6" fmla="*/ 88 w 227"/>
                  <a:gd name="T7" fmla="*/ 9 h 156"/>
                  <a:gd name="T8" fmla="*/ 95 w 227"/>
                  <a:gd name="T9" fmla="*/ 9 h 156"/>
                  <a:gd name="T10" fmla="*/ 93 w 227"/>
                  <a:gd name="T11" fmla="*/ 4 h 156"/>
                  <a:gd name="T12" fmla="*/ 98 w 227"/>
                  <a:gd name="T13" fmla="*/ 2 h 156"/>
                  <a:gd name="T14" fmla="*/ 113 w 227"/>
                  <a:gd name="T15" fmla="*/ 11 h 156"/>
                  <a:gd name="T16" fmla="*/ 122 w 227"/>
                  <a:gd name="T17" fmla="*/ 13 h 156"/>
                  <a:gd name="T18" fmla="*/ 125 w 227"/>
                  <a:gd name="T19" fmla="*/ 20 h 156"/>
                  <a:gd name="T20" fmla="*/ 123 w 227"/>
                  <a:gd name="T21" fmla="*/ 25 h 156"/>
                  <a:gd name="T22" fmla="*/ 127 w 227"/>
                  <a:gd name="T23" fmla="*/ 33 h 156"/>
                  <a:gd name="T24" fmla="*/ 145 w 227"/>
                  <a:gd name="T25" fmla="*/ 33 h 156"/>
                  <a:gd name="T26" fmla="*/ 154 w 227"/>
                  <a:gd name="T27" fmla="*/ 40 h 156"/>
                  <a:gd name="T28" fmla="*/ 159 w 227"/>
                  <a:gd name="T29" fmla="*/ 49 h 156"/>
                  <a:gd name="T30" fmla="*/ 165 w 227"/>
                  <a:gd name="T31" fmla="*/ 63 h 156"/>
                  <a:gd name="T32" fmla="*/ 209 w 227"/>
                  <a:gd name="T33" fmla="*/ 95 h 156"/>
                  <a:gd name="T34" fmla="*/ 216 w 227"/>
                  <a:gd name="T35" fmla="*/ 93 h 156"/>
                  <a:gd name="T36" fmla="*/ 227 w 227"/>
                  <a:gd name="T37" fmla="*/ 100 h 156"/>
                  <a:gd name="T38" fmla="*/ 222 w 227"/>
                  <a:gd name="T39" fmla="*/ 113 h 156"/>
                  <a:gd name="T40" fmla="*/ 211 w 227"/>
                  <a:gd name="T41" fmla="*/ 111 h 156"/>
                  <a:gd name="T42" fmla="*/ 209 w 227"/>
                  <a:gd name="T43" fmla="*/ 115 h 156"/>
                  <a:gd name="T44" fmla="*/ 200 w 227"/>
                  <a:gd name="T45" fmla="*/ 117 h 156"/>
                  <a:gd name="T46" fmla="*/ 197 w 227"/>
                  <a:gd name="T47" fmla="*/ 120 h 156"/>
                  <a:gd name="T48" fmla="*/ 195 w 227"/>
                  <a:gd name="T49" fmla="*/ 127 h 156"/>
                  <a:gd name="T50" fmla="*/ 188 w 227"/>
                  <a:gd name="T51" fmla="*/ 138 h 156"/>
                  <a:gd name="T52" fmla="*/ 181 w 227"/>
                  <a:gd name="T53" fmla="*/ 142 h 156"/>
                  <a:gd name="T54" fmla="*/ 172 w 227"/>
                  <a:gd name="T55" fmla="*/ 145 h 156"/>
                  <a:gd name="T56" fmla="*/ 172 w 227"/>
                  <a:gd name="T57" fmla="*/ 149 h 156"/>
                  <a:gd name="T58" fmla="*/ 166 w 227"/>
                  <a:gd name="T59" fmla="*/ 154 h 156"/>
                  <a:gd name="T60" fmla="*/ 159 w 227"/>
                  <a:gd name="T61" fmla="*/ 156 h 156"/>
                  <a:gd name="T62" fmla="*/ 154 w 227"/>
                  <a:gd name="T63" fmla="*/ 152 h 156"/>
                  <a:gd name="T64" fmla="*/ 145 w 227"/>
                  <a:gd name="T65" fmla="*/ 152 h 156"/>
                  <a:gd name="T66" fmla="*/ 141 w 227"/>
                  <a:gd name="T67" fmla="*/ 143 h 156"/>
                  <a:gd name="T68" fmla="*/ 140 w 227"/>
                  <a:gd name="T69" fmla="*/ 129 h 156"/>
                  <a:gd name="T70" fmla="*/ 113 w 227"/>
                  <a:gd name="T71" fmla="*/ 113 h 156"/>
                  <a:gd name="T72" fmla="*/ 102 w 227"/>
                  <a:gd name="T73" fmla="*/ 106 h 156"/>
                  <a:gd name="T74" fmla="*/ 75 w 227"/>
                  <a:gd name="T75" fmla="*/ 93 h 156"/>
                  <a:gd name="T76" fmla="*/ 61 w 227"/>
                  <a:gd name="T77" fmla="*/ 99 h 156"/>
                  <a:gd name="T78" fmla="*/ 47 w 227"/>
                  <a:gd name="T79" fmla="*/ 99 h 156"/>
                  <a:gd name="T80" fmla="*/ 22 w 227"/>
                  <a:gd name="T81" fmla="*/ 90 h 156"/>
                  <a:gd name="T82" fmla="*/ 23 w 227"/>
                  <a:gd name="T83" fmla="*/ 79 h 156"/>
                  <a:gd name="T84" fmla="*/ 15 w 227"/>
                  <a:gd name="T85" fmla="*/ 72 h 156"/>
                  <a:gd name="T86" fmla="*/ 15 w 227"/>
                  <a:gd name="T87" fmla="*/ 63 h 156"/>
                  <a:gd name="T88" fmla="*/ 22 w 227"/>
                  <a:gd name="T89" fmla="*/ 59 h 156"/>
                  <a:gd name="T90" fmla="*/ 9 w 227"/>
                  <a:gd name="T91" fmla="*/ 61 h 156"/>
                  <a:gd name="T92" fmla="*/ 6 w 227"/>
                  <a:gd name="T93" fmla="*/ 49 h 156"/>
                  <a:gd name="T94" fmla="*/ 11 w 227"/>
                  <a:gd name="T95" fmla="*/ 43 h 156"/>
                  <a:gd name="T96" fmla="*/ 25 w 227"/>
                  <a:gd name="T97" fmla="*/ 45 h 156"/>
                  <a:gd name="T98" fmla="*/ 29 w 227"/>
                  <a:gd name="T99" fmla="*/ 45 h 156"/>
                  <a:gd name="T100" fmla="*/ 38 w 227"/>
                  <a:gd name="T101" fmla="*/ 36 h 156"/>
                  <a:gd name="T102" fmla="*/ 20 w 227"/>
                  <a:gd name="T103" fmla="*/ 17 h 156"/>
                  <a:gd name="T104" fmla="*/ 6 w 227"/>
                  <a:gd name="T105" fmla="*/ 24 h 156"/>
                  <a:gd name="T106" fmla="*/ 6 w 227"/>
                  <a:gd name="T107" fmla="*/ 34 h 156"/>
                  <a:gd name="T108" fmla="*/ 0 w 227"/>
                  <a:gd name="T109" fmla="*/ 22 h 156"/>
                  <a:gd name="T110" fmla="*/ 27 w 227"/>
                  <a:gd name="T111" fmla="*/ 9 h 156"/>
                  <a:gd name="T112" fmla="*/ 48 w 227"/>
                  <a:gd name="T113" fmla="*/ 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 h="156">
                    <a:moveTo>
                      <a:pt x="57" y="31"/>
                    </a:moveTo>
                    <a:lnTo>
                      <a:pt x="73" y="33"/>
                    </a:lnTo>
                    <a:lnTo>
                      <a:pt x="75" y="33"/>
                    </a:lnTo>
                    <a:lnTo>
                      <a:pt x="73" y="27"/>
                    </a:lnTo>
                    <a:lnTo>
                      <a:pt x="73" y="25"/>
                    </a:lnTo>
                    <a:lnTo>
                      <a:pt x="72" y="20"/>
                    </a:lnTo>
                    <a:lnTo>
                      <a:pt x="73" y="18"/>
                    </a:lnTo>
                    <a:lnTo>
                      <a:pt x="75" y="17"/>
                    </a:lnTo>
                    <a:lnTo>
                      <a:pt x="79" y="13"/>
                    </a:lnTo>
                    <a:lnTo>
                      <a:pt x="86" y="13"/>
                    </a:lnTo>
                    <a:lnTo>
                      <a:pt x="88" y="11"/>
                    </a:lnTo>
                    <a:lnTo>
                      <a:pt x="88" y="9"/>
                    </a:lnTo>
                    <a:lnTo>
                      <a:pt x="88" y="8"/>
                    </a:lnTo>
                    <a:lnTo>
                      <a:pt x="90" y="6"/>
                    </a:lnTo>
                    <a:lnTo>
                      <a:pt x="95" y="9"/>
                    </a:lnTo>
                    <a:lnTo>
                      <a:pt x="97" y="9"/>
                    </a:lnTo>
                    <a:lnTo>
                      <a:pt x="95" y="6"/>
                    </a:lnTo>
                    <a:lnTo>
                      <a:pt x="93" y="4"/>
                    </a:lnTo>
                    <a:lnTo>
                      <a:pt x="95" y="2"/>
                    </a:lnTo>
                    <a:lnTo>
                      <a:pt x="97" y="2"/>
                    </a:lnTo>
                    <a:lnTo>
                      <a:pt x="98" y="2"/>
                    </a:lnTo>
                    <a:lnTo>
                      <a:pt x="98" y="0"/>
                    </a:lnTo>
                    <a:lnTo>
                      <a:pt x="111" y="9"/>
                    </a:lnTo>
                    <a:lnTo>
                      <a:pt x="113" y="11"/>
                    </a:lnTo>
                    <a:lnTo>
                      <a:pt x="115" y="11"/>
                    </a:lnTo>
                    <a:lnTo>
                      <a:pt x="120" y="11"/>
                    </a:lnTo>
                    <a:lnTo>
                      <a:pt x="122" y="13"/>
                    </a:lnTo>
                    <a:lnTo>
                      <a:pt x="120" y="17"/>
                    </a:lnTo>
                    <a:lnTo>
                      <a:pt x="122" y="18"/>
                    </a:lnTo>
                    <a:lnTo>
                      <a:pt x="125" y="20"/>
                    </a:lnTo>
                    <a:lnTo>
                      <a:pt x="122" y="22"/>
                    </a:lnTo>
                    <a:lnTo>
                      <a:pt x="122" y="24"/>
                    </a:lnTo>
                    <a:lnTo>
                      <a:pt x="123" y="25"/>
                    </a:lnTo>
                    <a:lnTo>
                      <a:pt x="122" y="29"/>
                    </a:lnTo>
                    <a:lnTo>
                      <a:pt x="123" y="31"/>
                    </a:lnTo>
                    <a:lnTo>
                      <a:pt x="127" y="33"/>
                    </a:lnTo>
                    <a:lnTo>
                      <a:pt x="141" y="34"/>
                    </a:lnTo>
                    <a:lnTo>
                      <a:pt x="145" y="34"/>
                    </a:lnTo>
                    <a:lnTo>
                      <a:pt x="145" y="33"/>
                    </a:lnTo>
                    <a:lnTo>
                      <a:pt x="147" y="31"/>
                    </a:lnTo>
                    <a:lnTo>
                      <a:pt x="154" y="36"/>
                    </a:lnTo>
                    <a:lnTo>
                      <a:pt x="154" y="40"/>
                    </a:lnTo>
                    <a:lnTo>
                      <a:pt x="154" y="43"/>
                    </a:lnTo>
                    <a:lnTo>
                      <a:pt x="156" y="47"/>
                    </a:lnTo>
                    <a:lnTo>
                      <a:pt x="159" y="49"/>
                    </a:lnTo>
                    <a:lnTo>
                      <a:pt x="161" y="54"/>
                    </a:lnTo>
                    <a:lnTo>
                      <a:pt x="161" y="56"/>
                    </a:lnTo>
                    <a:lnTo>
                      <a:pt x="165" y="63"/>
                    </a:lnTo>
                    <a:lnTo>
                      <a:pt x="186" y="79"/>
                    </a:lnTo>
                    <a:lnTo>
                      <a:pt x="191" y="81"/>
                    </a:lnTo>
                    <a:lnTo>
                      <a:pt x="209" y="95"/>
                    </a:lnTo>
                    <a:lnTo>
                      <a:pt x="211" y="95"/>
                    </a:lnTo>
                    <a:lnTo>
                      <a:pt x="213" y="95"/>
                    </a:lnTo>
                    <a:lnTo>
                      <a:pt x="216" y="93"/>
                    </a:lnTo>
                    <a:lnTo>
                      <a:pt x="222" y="97"/>
                    </a:lnTo>
                    <a:lnTo>
                      <a:pt x="223" y="99"/>
                    </a:lnTo>
                    <a:lnTo>
                      <a:pt x="227" y="100"/>
                    </a:lnTo>
                    <a:lnTo>
                      <a:pt x="225" y="106"/>
                    </a:lnTo>
                    <a:lnTo>
                      <a:pt x="225" y="115"/>
                    </a:lnTo>
                    <a:lnTo>
                      <a:pt x="222" y="113"/>
                    </a:lnTo>
                    <a:lnTo>
                      <a:pt x="215" y="111"/>
                    </a:lnTo>
                    <a:lnTo>
                      <a:pt x="211" y="111"/>
                    </a:lnTo>
                    <a:lnTo>
                      <a:pt x="211" y="111"/>
                    </a:lnTo>
                    <a:lnTo>
                      <a:pt x="211" y="113"/>
                    </a:lnTo>
                    <a:lnTo>
                      <a:pt x="209" y="115"/>
                    </a:lnTo>
                    <a:lnTo>
                      <a:pt x="209" y="115"/>
                    </a:lnTo>
                    <a:lnTo>
                      <a:pt x="204" y="117"/>
                    </a:lnTo>
                    <a:lnTo>
                      <a:pt x="204" y="115"/>
                    </a:lnTo>
                    <a:lnTo>
                      <a:pt x="200" y="117"/>
                    </a:lnTo>
                    <a:lnTo>
                      <a:pt x="198" y="118"/>
                    </a:lnTo>
                    <a:lnTo>
                      <a:pt x="198" y="118"/>
                    </a:lnTo>
                    <a:lnTo>
                      <a:pt x="197" y="120"/>
                    </a:lnTo>
                    <a:lnTo>
                      <a:pt x="197" y="122"/>
                    </a:lnTo>
                    <a:lnTo>
                      <a:pt x="197" y="125"/>
                    </a:lnTo>
                    <a:lnTo>
                      <a:pt x="195" y="127"/>
                    </a:lnTo>
                    <a:lnTo>
                      <a:pt x="193" y="134"/>
                    </a:lnTo>
                    <a:lnTo>
                      <a:pt x="190" y="138"/>
                    </a:lnTo>
                    <a:lnTo>
                      <a:pt x="188" y="138"/>
                    </a:lnTo>
                    <a:lnTo>
                      <a:pt x="186" y="140"/>
                    </a:lnTo>
                    <a:lnTo>
                      <a:pt x="184" y="140"/>
                    </a:lnTo>
                    <a:lnTo>
                      <a:pt x="181" y="142"/>
                    </a:lnTo>
                    <a:lnTo>
                      <a:pt x="173" y="143"/>
                    </a:lnTo>
                    <a:lnTo>
                      <a:pt x="172" y="143"/>
                    </a:lnTo>
                    <a:lnTo>
                      <a:pt x="172" y="145"/>
                    </a:lnTo>
                    <a:lnTo>
                      <a:pt x="173" y="147"/>
                    </a:lnTo>
                    <a:lnTo>
                      <a:pt x="173" y="149"/>
                    </a:lnTo>
                    <a:lnTo>
                      <a:pt x="172" y="149"/>
                    </a:lnTo>
                    <a:lnTo>
                      <a:pt x="172" y="152"/>
                    </a:lnTo>
                    <a:lnTo>
                      <a:pt x="170" y="152"/>
                    </a:lnTo>
                    <a:lnTo>
                      <a:pt x="166" y="154"/>
                    </a:lnTo>
                    <a:lnTo>
                      <a:pt x="165" y="156"/>
                    </a:lnTo>
                    <a:lnTo>
                      <a:pt x="161" y="156"/>
                    </a:lnTo>
                    <a:lnTo>
                      <a:pt x="159" y="156"/>
                    </a:lnTo>
                    <a:lnTo>
                      <a:pt x="157" y="156"/>
                    </a:lnTo>
                    <a:lnTo>
                      <a:pt x="156" y="154"/>
                    </a:lnTo>
                    <a:lnTo>
                      <a:pt x="154" y="152"/>
                    </a:lnTo>
                    <a:lnTo>
                      <a:pt x="152" y="152"/>
                    </a:lnTo>
                    <a:lnTo>
                      <a:pt x="148" y="152"/>
                    </a:lnTo>
                    <a:lnTo>
                      <a:pt x="145" y="152"/>
                    </a:lnTo>
                    <a:lnTo>
                      <a:pt x="145" y="150"/>
                    </a:lnTo>
                    <a:lnTo>
                      <a:pt x="141" y="147"/>
                    </a:lnTo>
                    <a:lnTo>
                      <a:pt x="141" y="143"/>
                    </a:lnTo>
                    <a:lnTo>
                      <a:pt x="141" y="140"/>
                    </a:lnTo>
                    <a:lnTo>
                      <a:pt x="141" y="129"/>
                    </a:lnTo>
                    <a:lnTo>
                      <a:pt x="140" y="129"/>
                    </a:lnTo>
                    <a:lnTo>
                      <a:pt x="132" y="129"/>
                    </a:lnTo>
                    <a:lnTo>
                      <a:pt x="113" y="117"/>
                    </a:lnTo>
                    <a:lnTo>
                      <a:pt x="113" y="113"/>
                    </a:lnTo>
                    <a:lnTo>
                      <a:pt x="109" y="109"/>
                    </a:lnTo>
                    <a:lnTo>
                      <a:pt x="107" y="108"/>
                    </a:lnTo>
                    <a:lnTo>
                      <a:pt x="102" y="106"/>
                    </a:lnTo>
                    <a:lnTo>
                      <a:pt x="100" y="108"/>
                    </a:lnTo>
                    <a:lnTo>
                      <a:pt x="81" y="100"/>
                    </a:lnTo>
                    <a:lnTo>
                      <a:pt x="75" y="93"/>
                    </a:lnTo>
                    <a:lnTo>
                      <a:pt x="65" y="93"/>
                    </a:lnTo>
                    <a:lnTo>
                      <a:pt x="63" y="97"/>
                    </a:lnTo>
                    <a:lnTo>
                      <a:pt x="61" y="99"/>
                    </a:lnTo>
                    <a:lnTo>
                      <a:pt x="59" y="99"/>
                    </a:lnTo>
                    <a:lnTo>
                      <a:pt x="56" y="97"/>
                    </a:lnTo>
                    <a:lnTo>
                      <a:pt x="47" y="99"/>
                    </a:lnTo>
                    <a:lnTo>
                      <a:pt x="32" y="109"/>
                    </a:lnTo>
                    <a:lnTo>
                      <a:pt x="23" y="111"/>
                    </a:lnTo>
                    <a:lnTo>
                      <a:pt x="22" y="90"/>
                    </a:lnTo>
                    <a:lnTo>
                      <a:pt x="23" y="84"/>
                    </a:lnTo>
                    <a:lnTo>
                      <a:pt x="25" y="79"/>
                    </a:lnTo>
                    <a:lnTo>
                      <a:pt x="23" y="79"/>
                    </a:lnTo>
                    <a:lnTo>
                      <a:pt x="18" y="74"/>
                    </a:lnTo>
                    <a:lnTo>
                      <a:pt x="15" y="72"/>
                    </a:lnTo>
                    <a:lnTo>
                      <a:pt x="15" y="72"/>
                    </a:lnTo>
                    <a:lnTo>
                      <a:pt x="23" y="68"/>
                    </a:lnTo>
                    <a:lnTo>
                      <a:pt x="18" y="65"/>
                    </a:lnTo>
                    <a:lnTo>
                      <a:pt x="15" y="63"/>
                    </a:lnTo>
                    <a:lnTo>
                      <a:pt x="18" y="61"/>
                    </a:lnTo>
                    <a:lnTo>
                      <a:pt x="23" y="63"/>
                    </a:lnTo>
                    <a:lnTo>
                      <a:pt x="22" y="59"/>
                    </a:lnTo>
                    <a:lnTo>
                      <a:pt x="16" y="58"/>
                    </a:lnTo>
                    <a:lnTo>
                      <a:pt x="11" y="59"/>
                    </a:lnTo>
                    <a:lnTo>
                      <a:pt x="9" y="61"/>
                    </a:lnTo>
                    <a:lnTo>
                      <a:pt x="7" y="61"/>
                    </a:lnTo>
                    <a:lnTo>
                      <a:pt x="6" y="52"/>
                    </a:lnTo>
                    <a:lnTo>
                      <a:pt x="6" y="49"/>
                    </a:lnTo>
                    <a:lnTo>
                      <a:pt x="7" y="45"/>
                    </a:lnTo>
                    <a:lnTo>
                      <a:pt x="7" y="36"/>
                    </a:lnTo>
                    <a:lnTo>
                      <a:pt x="11" y="43"/>
                    </a:lnTo>
                    <a:lnTo>
                      <a:pt x="16" y="43"/>
                    </a:lnTo>
                    <a:lnTo>
                      <a:pt x="22" y="45"/>
                    </a:lnTo>
                    <a:lnTo>
                      <a:pt x="25" y="45"/>
                    </a:lnTo>
                    <a:lnTo>
                      <a:pt x="29" y="47"/>
                    </a:lnTo>
                    <a:lnTo>
                      <a:pt x="32" y="45"/>
                    </a:lnTo>
                    <a:lnTo>
                      <a:pt x="29" y="45"/>
                    </a:lnTo>
                    <a:lnTo>
                      <a:pt x="29" y="43"/>
                    </a:lnTo>
                    <a:lnTo>
                      <a:pt x="34" y="42"/>
                    </a:lnTo>
                    <a:lnTo>
                      <a:pt x="38" y="36"/>
                    </a:lnTo>
                    <a:lnTo>
                      <a:pt x="25" y="25"/>
                    </a:lnTo>
                    <a:lnTo>
                      <a:pt x="23" y="22"/>
                    </a:lnTo>
                    <a:lnTo>
                      <a:pt x="20" y="17"/>
                    </a:lnTo>
                    <a:lnTo>
                      <a:pt x="16" y="17"/>
                    </a:lnTo>
                    <a:lnTo>
                      <a:pt x="7" y="20"/>
                    </a:lnTo>
                    <a:lnTo>
                      <a:pt x="6" y="24"/>
                    </a:lnTo>
                    <a:lnTo>
                      <a:pt x="6" y="25"/>
                    </a:lnTo>
                    <a:lnTo>
                      <a:pt x="6" y="27"/>
                    </a:lnTo>
                    <a:lnTo>
                      <a:pt x="6" y="34"/>
                    </a:lnTo>
                    <a:lnTo>
                      <a:pt x="6" y="34"/>
                    </a:lnTo>
                    <a:lnTo>
                      <a:pt x="2" y="25"/>
                    </a:lnTo>
                    <a:lnTo>
                      <a:pt x="0" y="22"/>
                    </a:lnTo>
                    <a:lnTo>
                      <a:pt x="9" y="13"/>
                    </a:lnTo>
                    <a:lnTo>
                      <a:pt x="25" y="9"/>
                    </a:lnTo>
                    <a:lnTo>
                      <a:pt x="27" y="9"/>
                    </a:lnTo>
                    <a:lnTo>
                      <a:pt x="36" y="13"/>
                    </a:lnTo>
                    <a:lnTo>
                      <a:pt x="45" y="31"/>
                    </a:lnTo>
                    <a:lnTo>
                      <a:pt x="48" y="33"/>
                    </a:lnTo>
                    <a:lnTo>
                      <a:pt x="54" y="33"/>
                    </a:lnTo>
                    <a:lnTo>
                      <a:pt x="57" y="3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7" name="Freeform 2084">
                <a:extLst>
                  <a:ext uri="{FF2B5EF4-FFF2-40B4-BE49-F238E27FC236}">
                    <a16:creationId xmlns:a16="http://schemas.microsoft.com/office/drawing/2014/main" id="{953F13EE-BFF0-8048-972C-D3E9874E3BA3}"/>
                  </a:ext>
                </a:extLst>
              </p:cNvPr>
              <p:cNvSpPr>
                <a:spLocks/>
              </p:cNvSpPr>
              <p:nvPr/>
            </p:nvSpPr>
            <p:spPr bwMode="auto">
              <a:xfrm>
                <a:off x="3114" y="1974"/>
                <a:ext cx="48" cy="41"/>
              </a:xfrm>
              <a:custGeom>
                <a:avLst/>
                <a:gdLst>
                  <a:gd name="T0" fmla="*/ 30 w 48"/>
                  <a:gd name="T1" fmla="*/ 3 h 41"/>
                  <a:gd name="T2" fmla="*/ 28 w 48"/>
                  <a:gd name="T3" fmla="*/ 1 h 41"/>
                  <a:gd name="T4" fmla="*/ 21 w 48"/>
                  <a:gd name="T5" fmla="*/ 3 h 41"/>
                  <a:gd name="T6" fmla="*/ 16 w 48"/>
                  <a:gd name="T7" fmla="*/ 0 h 41"/>
                  <a:gd name="T8" fmla="*/ 7 w 48"/>
                  <a:gd name="T9" fmla="*/ 3 h 41"/>
                  <a:gd name="T10" fmla="*/ 3 w 48"/>
                  <a:gd name="T11" fmla="*/ 5 h 41"/>
                  <a:gd name="T12" fmla="*/ 5 w 48"/>
                  <a:gd name="T13" fmla="*/ 7 h 41"/>
                  <a:gd name="T14" fmla="*/ 7 w 48"/>
                  <a:gd name="T15" fmla="*/ 8 h 41"/>
                  <a:gd name="T16" fmla="*/ 7 w 48"/>
                  <a:gd name="T17" fmla="*/ 12 h 41"/>
                  <a:gd name="T18" fmla="*/ 3 w 48"/>
                  <a:gd name="T19" fmla="*/ 16 h 41"/>
                  <a:gd name="T20" fmla="*/ 2 w 48"/>
                  <a:gd name="T21" fmla="*/ 25 h 41"/>
                  <a:gd name="T22" fmla="*/ 0 w 48"/>
                  <a:gd name="T23" fmla="*/ 28 h 41"/>
                  <a:gd name="T24" fmla="*/ 0 w 48"/>
                  <a:gd name="T25" fmla="*/ 30 h 41"/>
                  <a:gd name="T26" fmla="*/ 2 w 48"/>
                  <a:gd name="T27" fmla="*/ 30 h 41"/>
                  <a:gd name="T28" fmla="*/ 12 w 48"/>
                  <a:gd name="T29" fmla="*/ 30 h 41"/>
                  <a:gd name="T30" fmla="*/ 9 w 48"/>
                  <a:gd name="T31" fmla="*/ 32 h 41"/>
                  <a:gd name="T32" fmla="*/ 2 w 48"/>
                  <a:gd name="T33" fmla="*/ 35 h 41"/>
                  <a:gd name="T34" fmla="*/ 2 w 48"/>
                  <a:gd name="T35" fmla="*/ 41 h 41"/>
                  <a:gd name="T36" fmla="*/ 3 w 48"/>
                  <a:gd name="T37" fmla="*/ 41 h 41"/>
                  <a:gd name="T38" fmla="*/ 5 w 48"/>
                  <a:gd name="T39" fmla="*/ 37 h 41"/>
                  <a:gd name="T40" fmla="*/ 25 w 48"/>
                  <a:gd name="T41" fmla="*/ 23 h 41"/>
                  <a:gd name="T42" fmla="*/ 39 w 48"/>
                  <a:gd name="T43" fmla="*/ 21 h 41"/>
                  <a:gd name="T44" fmla="*/ 41 w 48"/>
                  <a:gd name="T45" fmla="*/ 23 h 41"/>
                  <a:gd name="T46" fmla="*/ 46 w 48"/>
                  <a:gd name="T47" fmla="*/ 21 h 41"/>
                  <a:gd name="T48" fmla="*/ 48 w 48"/>
                  <a:gd name="T49" fmla="*/ 19 h 41"/>
                  <a:gd name="T50" fmla="*/ 48 w 48"/>
                  <a:gd name="T51" fmla="*/ 16 h 41"/>
                  <a:gd name="T52" fmla="*/ 45 w 48"/>
                  <a:gd name="T53" fmla="*/ 16 h 41"/>
                  <a:gd name="T54" fmla="*/ 36 w 48"/>
                  <a:gd name="T55" fmla="*/ 12 h 41"/>
                  <a:gd name="T56" fmla="*/ 32 w 48"/>
                  <a:gd name="T57" fmla="*/ 8 h 41"/>
                  <a:gd name="T58" fmla="*/ 30 w 48"/>
                  <a:gd name="T59" fmla="*/ 5 h 41"/>
                  <a:gd name="T60" fmla="*/ 30 w 48"/>
                  <a:gd name="T6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1">
                    <a:moveTo>
                      <a:pt x="30" y="3"/>
                    </a:moveTo>
                    <a:lnTo>
                      <a:pt x="28" y="1"/>
                    </a:lnTo>
                    <a:lnTo>
                      <a:pt x="21" y="3"/>
                    </a:lnTo>
                    <a:lnTo>
                      <a:pt x="16" y="0"/>
                    </a:lnTo>
                    <a:lnTo>
                      <a:pt x="7" y="3"/>
                    </a:lnTo>
                    <a:lnTo>
                      <a:pt x="3" y="5"/>
                    </a:lnTo>
                    <a:lnTo>
                      <a:pt x="5" y="7"/>
                    </a:lnTo>
                    <a:lnTo>
                      <a:pt x="7" y="8"/>
                    </a:lnTo>
                    <a:lnTo>
                      <a:pt x="7" y="12"/>
                    </a:lnTo>
                    <a:lnTo>
                      <a:pt x="3" y="16"/>
                    </a:lnTo>
                    <a:lnTo>
                      <a:pt x="2" y="25"/>
                    </a:lnTo>
                    <a:lnTo>
                      <a:pt x="0" y="28"/>
                    </a:lnTo>
                    <a:lnTo>
                      <a:pt x="0" y="30"/>
                    </a:lnTo>
                    <a:lnTo>
                      <a:pt x="2" y="30"/>
                    </a:lnTo>
                    <a:lnTo>
                      <a:pt x="12" y="30"/>
                    </a:lnTo>
                    <a:lnTo>
                      <a:pt x="9" y="32"/>
                    </a:lnTo>
                    <a:lnTo>
                      <a:pt x="2" y="35"/>
                    </a:lnTo>
                    <a:lnTo>
                      <a:pt x="2" y="41"/>
                    </a:lnTo>
                    <a:lnTo>
                      <a:pt x="3" y="41"/>
                    </a:lnTo>
                    <a:lnTo>
                      <a:pt x="5" y="37"/>
                    </a:lnTo>
                    <a:lnTo>
                      <a:pt x="25" y="23"/>
                    </a:lnTo>
                    <a:lnTo>
                      <a:pt x="39" y="21"/>
                    </a:lnTo>
                    <a:lnTo>
                      <a:pt x="41" y="23"/>
                    </a:lnTo>
                    <a:lnTo>
                      <a:pt x="46" y="21"/>
                    </a:lnTo>
                    <a:lnTo>
                      <a:pt x="48" y="19"/>
                    </a:lnTo>
                    <a:lnTo>
                      <a:pt x="48" y="16"/>
                    </a:lnTo>
                    <a:lnTo>
                      <a:pt x="45" y="16"/>
                    </a:lnTo>
                    <a:lnTo>
                      <a:pt x="36" y="12"/>
                    </a:lnTo>
                    <a:lnTo>
                      <a:pt x="32" y="8"/>
                    </a:lnTo>
                    <a:lnTo>
                      <a:pt x="30" y="5"/>
                    </a:lnTo>
                    <a:lnTo>
                      <a:pt x="3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8" name="Freeform 2085">
                <a:extLst>
                  <a:ext uri="{FF2B5EF4-FFF2-40B4-BE49-F238E27FC236}">
                    <a16:creationId xmlns:a16="http://schemas.microsoft.com/office/drawing/2014/main" id="{239E6E4A-987F-0B4D-AC3D-C2ECCE95BB7E}"/>
                  </a:ext>
                </a:extLst>
              </p:cNvPr>
              <p:cNvSpPr>
                <a:spLocks/>
              </p:cNvSpPr>
              <p:nvPr/>
            </p:nvSpPr>
            <p:spPr bwMode="auto">
              <a:xfrm>
                <a:off x="3114" y="1974"/>
                <a:ext cx="48" cy="41"/>
              </a:xfrm>
              <a:custGeom>
                <a:avLst/>
                <a:gdLst>
                  <a:gd name="T0" fmla="*/ 30 w 48"/>
                  <a:gd name="T1" fmla="*/ 3 h 41"/>
                  <a:gd name="T2" fmla="*/ 28 w 48"/>
                  <a:gd name="T3" fmla="*/ 1 h 41"/>
                  <a:gd name="T4" fmla="*/ 21 w 48"/>
                  <a:gd name="T5" fmla="*/ 3 h 41"/>
                  <a:gd name="T6" fmla="*/ 16 w 48"/>
                  <a:gd name="T7" fmla="*/ 0 h 41"/>
                  <a:gd name="T8" fmla="*/ 7 w 48"/>
                  <a:gd name="T9" fmla="*/ 3 h 41"/>
                  <a:gd name="T10" fmla="*/ 3 w 48"/>
                  <a:gd name="T11" fmla="*/ 5 h 41"/>
                  <a:gd name="T12" fmla="*/ 5 w 48"/>
                  <a:gd name="T13" fmla="*/ 7 h 41"/>
                  <a:gd name="T14" fmla="*/ 7 w 48"/>
                  <a:gd name="T15" fmla="*/ 8 h 41"/>
                  <a:gd name="T16" fmla="*/ 7 w 48"/>
                  <a:gd name="T17" fmla="*/ 12 h 41"/>
                  <a:gd name="T18" fmla="*/ 3 w 48"/>
                  <a:gd name="T19" fmla="*/ 16 h 41"/>
                  <a:gd name="T20" fmla="*/ 2 w 48"/>
                  <a:gd name="T21" fmla="*/ 25 h 41"/>
                  <a:gd name="T22" fmla="*/ 0 w 48"/>
                  <a:gd name="T23" fmla="*/ 28 h 41"/>
                  <a:gd name="T24" fmla="*/ 0 w 48"/>
                  <a:gd name="T25" fmla="*/ 30 h 41"/>
                  <a:gd name="T26" fmla="*/ 2 w 48"/>
                  <a:gd name="T27" fmla="*/ 30 h 41"/>
                  <a:gd name="T28" fmla="*/ 12 w 48"/>
                  <a:gd name="T29" fmla="*/ 30 h 41"/>
                  <a:gd name="T30" fmla="*/ 9 w 48"/>
                  <a:gd name="T31" fmla="*/ 32 h 41"/>
                  <a:gd name="T32" fmla="*/ 2 w 48"/>
                  <a:gd name="T33" fmla="*/ 35 h 41"/>
                  <a:gd name="T34" fmla="*/ 2 w 48"/>
                  <a:gd name="T35" fmla="*/ 41 h 41"/>
                  <a:gd name="T36" fmla="*/ 3 w 48"/>
                  <a:gd name="T37" fmla="*/ 41 h 41"/>
                  <a:gd name="T38" fmla="*/ 5 w 48"/>
                  <a:gd name="T39" fmla="*/ 37 h 41"/>
                  <a:gd name="T40" fmla="*/ 25 w 48"/>
                  <a:gd name="T41" fmla="*/ 23 h 41"/>
                  <a:gd name="T42" fmla="*/ 39 w 48"/>
                  <a:gd name="T43" fmla="*/ 21 h 41"/>
                  <a:gd name="T44" fmla="*/ 41 w 48"/>
                  <a:gd name="T45" fmla="*/ 23 h 41"/>
                  <a:gd name="T46" fmla="*/ 46 w 48"/>
                  <a:gd name="T47" fmla="*/ 21 h 41"/>
                  <a:gd name="T48" fmla="*/ 48 w 48"/>
                  <a:gd name="T49" fmla="*/ 19 h 41"/>
                  <a:gd name="T50" fmla="*/ 48 w 48"/>
                  <a:gd name="T51" fmla="*/ 16 h 41"/>
                  <a:gd name="T52" fmla="*/ 45 w 48"/>
                  <a:gd name="T53" fmla="*/ 16 h 41"/>
                  <a:gd name="T54" fmla="*/ 36 w 48"/>
                  <a:gd name="T55" fmla="*/ 12 h 41"/>
                  <a:gd name="T56" fmla="*/ 32 w 48"/>
                  <a:gd name="T57" fmla="*/ 8 h 41"/>
                  <a:gd name="T58" fmla="*/ 30 w 48"/>
                  <a:gd name="T59" fmla="*/ 5 h 41"/>
                  <a:gd name="T60" fmla="*/ 30 w 48"/>
                  <a:gd name="T6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1">
                    <a:moveTo>
                      <a:pt x="30" y="3"/>
                    </a:moveTo>
                    <a:lnTo>
                      <a:pt x="28" y="1"/>
                    </a:lnTo>
                    <a:lnTo>
                      <a:pt x="21" y="3"/>
                    </a:lnTo>
                    <a:lnTo>
                      <a:pt x="16" y="0"/>
                    </a:lnTo>
                    <a:lnTo>
                      <a:pt x="7" y="3"/>
                    </a:lnTo>
                    <a:lnTo>
                      <a:pt x="3" y="5"/>
                    </a:lnTo>
                    <a:lnTo>
                      <a:pt x="5" y="7"/>
                    </a:lnTo>
                    <a:lnTo>
                      <a:pt x="7" y="8"/>
                    </a:lnTo>
                    <a:lnTo>
                      <a:pt x="7" y="12"/>
                    </a:lnTo>
                    <a:lnTo>
                      <a:pt x="3" y="16"/>
                    </a:lnTo>
                    <a:lnTo>
                      <a:pt x="2" y="25"/>
                    </a:lnTo>
                    <a:lnTo>
                      <a:pt x="0" y="28"/>
                    </a:lnTo>
                    <a:lnTo>
                      <a:pt x="0" y="30"/>
                    </a:lnTo>
                    <a:lnTo>
                      <a:pt x="2" y="30"/>
                    </a:lnTo>
                    <a:lnTo>
                      <a:pt x="12" y="30"/>
                    </a:lnTo>
                    <a:lnTo>
                      <a:pt x="9" y="32"/>
                    </a:lnTo>
                    <a:lnTo>
                      <a:pt x="2" y="35"/>
                    </a:lnTo>
                    <a:lnTo>
                      <a:pt x="2" y="41"/>
                    </a:lnTo>
                    <a:lnTo>
                      <a:pt x="3" y="41"/>
                    </a:lnTo>
                    <a:lnTo>
                      <a:pt x="5" y="37"/>
                    </a:lnTo>
                    <a:lnTo>
                      <a:pt x="25" y="23"/>
                    </a:lnTo>
                    <a:lnTo>
                      <a:pt x="39" y="21"/>
                    </a:lnTo>
                    <a:lnTo>
                      <a:pt x="41" y="23"/>
                    </a:lnTo>
                    <a:lnTo>
                      <a:pt x="46" y="21"/>
                    </a:lnTo>
                    <a:lnTo>
                      <a:pt x="48" y="19"/>
                    </a:lnTo>
                    <a:lnTo>
                      <a:pt x="48" y="16"/>
                    </a:lnTo>
                    <a:lnTo>
                      <a:pt x="45" y="16"/>
                    </a:lnTo>
                    <a:lnTo>
                      <a:pt x="36" y="12"/>
                    </a:lnTo>
                    <a:lnTo>
                      <a:pt x="32" y="8"/>
                    </a:lnTo>
                    <a:lnTo>
                      <a:pt x="30" y="5"/>
                    </a:lnTo>
                    <a:lnTo>
                      <a:pt x="3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49" name="Freeform 2086">
                <a:extLst>
                  <a:ext uri="{FF2B5EF4-FFF2-40B4-BE49-F238E27FC236}">
                    <a16:creationId xmlns:a16="http://schemas.microsoft.com/office/drawing/2014/main" id="{8BF5FF71-A2F6-A748-8AFA-FC09955775E4}"/>
                  </a:ext>
                </a:extLst>
              </p:cNvPr>
              <p:cNvSpPr>
                <a:spLocks/>
              </p:cNvSpPr>
              <p:nvPr/>
            </p:nvSpPr>
            <p:spPr bwMode="auto">
              <a:xfrm>
                <a:off x="2926" y="2099"/>
                <a:ext cx="4" cy="3"/>
              </a:xfrm>
              <a:custGeom>
                <a:avLst/>
                <a:gdLst>
                  <a:gd name="T0" fmla="*/ 0 w 4"/>
                  <a:gd name="T1" fmla="*/ 0 h 3"/>
                  <a:gd name="T2" fmla="*/ 0 w 4"/>
                  <a:gd name="T3" fmla="*/ 0 h 3"/>
                  <a:gd name="T4" fmla="*/ 2 w 4"/>
                  <a:gd name="T5" fmla="*/ 1 h 3"/>
                  <a:gd name="T6" fmla="*/ 2 w 4"/>
                  <a:gd name="T7" fmla="*/ 1 h 3"/>
                  <a:gd name="T8" fmla="*/ 4 w 4"/>
                  <a:gd name="T9" fmla="*/ 1 h 3"/>
                  <a:gd name="T10" fmla="*/ 4 w 4"/>
                  <a:gd name="T11" fmla="*/ 3 h 3"/>
                  <a:gd name="T12" fmla="*/ 2 w 4"/>
                  <a:gd name="T13" fmla="*/ 3 h 3"/>
                  <a:gd name="T14" fmla="*/ 0 w 4"/>
                  <a:gd name="T15" fmla="*/ 1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lnTo>
                      <a:pt x="0" y="0"/>
                    </a:lnTo>
                    <a:lnTo>
                      <a:pt x="2" y="1"/>
                    </a:lnTo>
                    <a:lnTo>
                      <a:pt x="2" y="1"/>
                    </a:lnTo>
                    <a:lnTo>
                      <a:pt x="4" y="1"/>
                    </a:lnTo>
                    <a:lnTo>
                      <a:pt x="4" y="3"/>
                    </a:lnTo>
                    <a:lnTo>
                      <a:pt x="2" y="3"/>
                    </a:lnTo>
                    <a:lnTo>
                      <a:pt x="0"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0" name="Freeform 2087">
                <a:extLst>
                  <a:ext uri="{FF2B5EF4-FFF2-40B4-BE49-F238E27FC236}">
                    <a16:creationId xmlns:a16="http://schemas.microsoft.com/office/drawing/2014/main" id="{6C2F0945-EFC1-9341-B613-973DA8B7C69B}"/>
                  </a:ext>
                </a:extLst>
              </p:cNvPr>
              <p:cNvSpPr>
                <a:spLocks/>
              </p:cNvSpPr>
              <p:nvPr/>
            </p:nvSpPr>
            <p:spPr bwMode="auto">
              <a:xfrm>
                <a:off x="2926" y="2099"/>
                <a:ext cx="4" cy="3"/>
              </a:xfrm>
              <a:custGeom>
                <a:avLst/>
                <a:gdLst>
                  <a:gd name="T0" fmla="*/ 0 w 4"/>
                  <a:gd name="T1" fmla="*/ 0 h 3"/>
                  <a:gd name="T2" fmla="*/ 0 w 4"/>
                  <a:gd name="T3" fmla="*/ 0 h 3"/>
                  <a:gd name="T4" fmla="*/ 2 w 4"/>
                  <a:gd name="T5" fmla="*/ 1 h 3"/>
                  <a:gd name="T6" fmla="*/ 2 w 4"/>
                  <a:gd name="T7" fmla="*/ 1 h 3"/>
                  <a:gd name="T8" fmla="*/ 4 w 4"/>
                  <a:gd name="T9" fmla="*/ 1 h 3"/>
                  <a:gd name="T10" fmla="*/ 4 w 4"/>
                  <a:gd name="T11" fmla="*/ 3 h 3"/>
                  <a:gd name="T12" fmla="*/ 2 w 4"/>
                  <a:gd name="T13" fmla="*/ 3 h 3"/>
                  <a:gd name="T14" fmla="*/ 0 w 4"/>
                  <a:gd name="T15" fmla="*/ 1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lnTo>
                      <a:pt x="0" y="0"/>
                    </a:lnTo>
                    <a:lnTo>
                      <a:pt x="2" y="1"/>
                    </a:lnTo>
                    <a:lnTo>
                      <a:pt x="2" y="1"/>
                    </a:lnTo>
                    <a:lnTo>
                      <a:pt x="4" y="1"/>
                    </a:lnTo>
                    <a:lnTo>
                      <a:pt x="4" y="3"/>
                    </a:lnTo>
                    <a:lnTo>
                      <a:pt x="2" y="3"/>
                    </a:lnTo>
                    <a:lnTo>
                      <a:pt x="0"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1" name="Freeform 2088">
                <a:extLst>
                  <a:ext uri="{FF2B5EF4-FFF2-40B4-BE49-F238E27FC236}">
                    <a16:creationId xmlns:a16="http://schemas.microsoft.com/office/drawing/2014/main" id="{67E85F6E-C847-A541-B3A7-1FFEF44FE44A}"/>
                  </a:ext>
                </a:extLst>
              </p:cNvPr>
              <p:cNvSpPr>
                <a:spLocks/>
              </p:cNvSpPr>
              <p:nvPr/>
            </p:nvSpPr>
            <p:spPr bwMode="auto">
              <a:xfrm>
                <a:off x="3798" y="3602"/>
                <a:ext cx="28" cy="25"/>
              </a:xfrm>
              <a:custGeom>
                <a:avLst/>
                <a:gdLst>
                  <a:gd name="T0" fmla="*/ 18 w 28"/>
                  <a:gd name="T1" fmla="*/ 13 h 25"/>
                  <a:gd name="T2" fmla="*/ 18 w 28"/>
                  <a:gd name="T3" fmla="*/ 14 h 25"/>
                  <a:gd name="T4" fmla="*/ 12 w 28"/>
                  <a:gd name="T5" fmla="*/ 16 h 25"/>
                  <a:gd name="T6" fmla="*/ 12 w 28"/>
                  <a:gd name="T7" fmla="*/ 13 h 25"/>
                  <a:gd name="T8" fmla="*/ 14 w 28"/>
                  <a:gd name="T9" fmla="*/ 11 h 25"/>
                  <a:gd name="T10" fmla="*/ 16 w 28"/>
                  <a:gd name="T11" fmla="*/ 9 h 25"/>
                  <a:gd name="T12" fmla="*/ 14 w 28"/>
                  <a:gd name="T13" fmla="*/ 7 h 25"/>
                  <a:gd name="T14" fmla="*/ 12 w 28"/>
                  <a:gd name="T15" fmla="*/ 9 h 25"/>
                  <a:gd name="T16" fmla="*/ 5 w 28"/>
                  <a:gd name="T17" fmla="*/ 9 h 25"/>
                  <a:gd name="T18" fmla="*/ 5 w 28"/>
                  <a:gd name="T19" fmla="*/ 7 h 25"/>
                  <a:gd name="T20" fmla="*/ 7 w 28"/>
                  <a:gd name="T21" fmla="*/ 5 h 25"/>
                  <a:gd name="T22" fmla="*/ 5 w 28"/>
                  <a:gd name="T23" fmla="*/ 4 h 25"/>
                  <a:gd name="T24" fmla="*/ 2 w 28"/>
                  <a:gd name="T25" fmla="*/ 0 h 25"/>
                  <a:gd name="T26" fmla="*/ 0 w 28"/>
                  <a:gd name="T27" fmla="*/ 4 h 25"/>
                  <a:gd name="T28" fmla="*/ 2 w 28"/>
                  <a:gd name="T29" fmla="*/ 9 h 25"/>
                  <a:gd name="T30" fmla="*/ 18 w 28"/>
                  <a:gd name="T31" fmla="*/ 13 h 25"/>
                  <a:gd name="T32" fmla="*/ 5 w 28"/>
                  <a:gd name="T33" fmla="*/ 16 h 25"/>
                  <a:gd name="T34" fmla="*/ 7 w 28"/>
                  <a:gd name="T35" fmla="*/ 16 h 25"/>
                  <a:gd name="T36" fmla="*/ 3 w 28"/>
                  <a:gd name="T37" fmla="*/ 22 h 25"/>
                  <a:gd name="T38" fmla="*/ 3 w 28"/>
                  <a:gd name="T39" fmla="*/ 23 h 25"/>
                  <a:gd name="T40" fmla="*/ 9 w 28"/>
                  <a:gd name="T41" fmla="*/ 22 h 25"/>
                  <a:gd name="T42" fmla="*/ 12 w 28"/>
                  <a:gd name="T43" fmla="*/ 25 h 25"/>
                  <a:gd name="T44" fmla="*/ 14 w 28"/>
                  <a:gd name="T45" fmla="*/ 22 h 25"/>
                  <a:gd name="T46" fmla="*/ 18 w 28"/>
                  <a:gd name="T47" fmla="*/ 22 h 25"/>
                  <a:gd name="T48" fmla="*/ 21 w 28"/>
                  <a:gd name="T49" fmla="*/ 25 h 25"/>
                  <a:gd name="T50" fmla="*/ 23 w 28"/>
                  <a:gd name="T51" fmla="*/ 23 h 25"/>
                  <a:gd name="T52" fmla="*/ 23 w 28"/>
                  <a:gd name="T53" fmla="*/ 22 h 25"/>
                  <a:gd name="T54" fmla="*/ 21 w 28"/>
                  <a:gd name="T55" fmla="*/ 23 h 25"/>
                  <a:gd name="T56" fmla="*/ 18 w 28"/>
                  <a:gd name="T57" fmla="*/ 18 h 25"/>
                  <a:gd name="T58" fmla="*/ 25 w 28"/>
                  <a:gd name="T59" fmla="*/ 18 h 25"/>
                  <a:gd name="T60" fmla="*/ 28 w 28"/>
                  <a:gd name="T61" fmla="*/ 11 h 25"/>
                  <a:gd name="T62" fmla="*/ 23 w 28"/>
                  <a:gd name="T63" fmla="*/ 11 h 25"/>
                  <a:gd name="T64" fmla="*/ 23 w 28"/>
                  <a:gd name="T65"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5">
                    <a:moveTo>
                      <a:pt x="19" y="13"/>
                    </a:moveTo>
                    <a:lnTo>
                      <a:pt x="18" y="13"/>
                    </a:lnTo>
                    <a:lnTo>
                      <a:pt x="18" y="14"/>
                    </a:lnTo>
                    <a:lnTo>
                      <a:pt x="18" y="14"/>
                    </a:lnTo>
                    <a:lnTo>
                      <a:pt x="16" y="16"/>
                    </a:lnTo>
                    <a:lnTo>
                      <a:pt x="12" y="16"/>
                    </a:lnTo>
                    <a:lnTo>
                      <a:pt x="12" y="14"/>
                    </a:lnTo>
                    <a:lnTo>
                      <a:pt x="12" y="13"/>
                    </a:lnTo>
                    <a:lnTo>
                      <a:pt x="10" y="11"/>
                    </a:lnTo>
                    <a:lnTo>
                      <a:pt x="14" y="11"/>
                    </a:lnTo>
                    <a:lnTo>
                      <a:pt x="14" y="11"/>
                    </a:lnTo>
                    <a:lnTo>
                      <a:pt x="16" y="9"/>
                    </a:lnTo>
                    <a:lnTo>
                      <a:pt x="14" y="9"/>
                    </a:lnTo>
                    <a:lnTo>
                      <a:pt x="14" y="7"/>
                    </a:lnTo>
                    <a:lnTo>
                      <a:pt x="12" y="7"/>
                    </a:lnTo>
                    <a:lnTo>
                      <a:pt x="12" y="9"/>
                    </a:lnTo>
                    <a:lnTo>
                      <a:pt x="9" y="9"/>
                    </a:lnTo>
                    <a:lnTo>
                      <a:pt x="5" y="9"/>
                    </a:lnTo>
                    <a:lnTo>
                      <a:pt x="3" y="9"/>
                    </a:lnTo>
                    <a:lnTo>
                      <a:pt x="5" y="7"/>
                    </a:lnTo>
                    <a:lnTo>
                      <a:pt x="5" y="5"/>
                    </a:lnTo>
                    <a:lnTo>
                      <a:pt x="7" y="5"/>
                    </a:lnTo>
                    <a:lnTo>
                      <a:pt x="7" y="2"/>
                    </a:lnTo>
                    <a:lnTo>
                      <a:pt x="5" y="4"/>
                    </a:lnTo>
                    <a:lnTo>
                      <a:pt x="5" y="0"/>
                    </a:lnTo>
                    <a:lnTo>
                      <a:pt x="2" y="0"/>
                    </a:lnTo>
                    <a:lnTo>
                      <a:pt x="2" y="0"/>
                    </a:lnTo>
                    <a:lnTo>
                      <a:pt x="0" y="4"/>
                    </a:lnTo>
                    <a:lnTo>
                      <a:pt x="2" y="7"/>
                    </a:lnTo>
                    <a:lnTo>
                      <a:pt x="2" y="9"/>
                    </a:lnTo>
                    <a:lnTo>
                      <a:pt x="2" y="11"/>
                    </a:lnTo>
                    <a:lnTo>
                      <a:pt x="18" y="13"/>
                    </a:lnTo>
                    <a:lnTo>
                      <a:pt x="3" y="16"/>
                    </a:lnTo>
                    <a:lnTo>
                      <a:pt x="5" y="16"/>
                    </a:lnTo>
                    <a:lnTo>
                      <a:pt x="7" y="13"/>
                    </a:lnTo>
                    <a:lnTo>
                      <a:pt x="7" y="16"/>
                    </a:lnTo>
                    <a:lnTo>
                      <a:pt x="5" y="16"/>
                    </a:lnTo>
                    <a:lnTo>
                      <a:pt x="3" y="22"/>
                    </a:lnTo>
                    <a:lnTo>
                      <a:pt x="5" y="25"/>
                    </a:lnTo>
                    <a:lnTo>
                      <a:pt x="3" y="23"/>
                    </a:lnTo>
                    <a:lnTo>
                      <a:pt x="7" y="23"/>
                    </a:lnTo>
                    <a:lnTo>
                      <a:pt x="9" y="22"/>
                    </a:lnTo>
                    <a:lnTo>
                      <a:pt x="12" y="22"/>
                    </a:lnTo>
                    <a:lnTo>
                      <a:pt x="12" y="25"/>
                    </a:lnTo>
                    <a:lnTo>
                      <a:pt x="14" y="25"/>
                    </a:lnTo>
                    <a:lnTo>
                      <a:pt x="14" y="22"/>
                    </a:lnTo>
                    <a:lnTo>
                      <a:pt x="16" y="22"/>
                    </a:lnTo>
                    <a:lnTo>
                      <a:pt x="18" y="22"/>
                    </a:lnTo>
                    <a:lnTo>
                      <a:pt x="18" y="25"/>
                    </a:lnTo>
                    <a:lnTo>
                      <a:pt x="21" y="25"/>
                    </a:lnTo>
                    <a:lnTo>
                      <a:pt x="25" y="25"/>
                    </a:lnTo>
                    <a:lnTo>
                      <a:pt x="23" y="23"/>
                    </a:lnTo>
                    <a:lnTo>
                      <a:pt x="25" y="22"/>
                    </a:lnTo>
                    <a:lnTo>
                      <a:pt x="23" y="22"/>
                    </a:lnTo>
                    <a:lnTo>
                      <a:pt x="21" y="22"/>
                    </a:lnTo>
                    <a:lnTo>
                      <a:pt x="21" y="23"/>
                    </a:lnTo>
                    <a:lnTo>
                      <a:pt x="18" y="22"/>
                    </a:lnTo>
                    <a:lnTo>
                      <a:pt x="18" y="18"/>
                    </a:lnTo>
                    <a:lnTo>
                      <a:pt x="23" y="16"/>
                    </a:lnTo>
                    <a:lnTo>
                      <a:pt x="25" y="18"/>
                    </a:lnTo>
                    <a:lnTo>
                      <a:pt x="27" y="16"/>
                    </a:lnTo>
                    <a:lnTo>
                      <a:pt x="28" y="11"/>
                    </a:lnTo>
                    <a:lnTo>
                      <a:pt x="27" y="9"/>
                    </a:lnTo>
                    <a:lnTo>
                      <a:pt x="23" y="11"/>
                    </a:lnTo>
                    <a:lnTo>
                      <a:pt x="23" y="13"/>
                    </a:lnTo>
                    <a:lnTo>
                      <a:pt x="23" y="11"/>
                    </a:lnTo>
                    <a:lnTo>
                      <a:pt x="19"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2" name="Freeform 2089">
                <a:extLst>
                  <a:ext uri="{FF2B5EF4-FFF2-40B4-BE49-F238E27FC236}">
                    <a16:creationId xmlns:a16="http://schemas.microsoft.com/office/drawing/2014/main" id="{E00A9EC7-BA8C-8144-9C71-19FC14208E93}"/>
                  </a:ext>
                </a:extLst>
              </p:cNvPr>
              <p:cNvSpPr>
                <a:spLocks/>
              </p:cNvSpPr>
              <p:nvPr/>
            </p:nvSpPr>
            <p:spPr bwMode="auto">
              <a:xfrm>
                <a:off x="3798" y="3602"/>
                <a:ext cx="28" cy="25"/>
              </a:xfrm>
              <a:custGeom>
                <a:avLst/>
                <a:gdLst>
                  <a:gd name="T0" fmla="*/ 18 w 28"/>
                  <a:gd name="T1" fmla="*/ 13 h 25"/>
                  <a:gd name="T2" fmla="*/ 18 w 28"/>
                  <a:gd name="T3" fmla="*/ 14 h 25"/>
                  <a:gd name="T4" fmla="*/ 12 w 28"/>
                  <a:gd name="T5" fmla="*/ 16 h 25"/>
                  <a:gd name="T6" fmla="*/ 12 w 28"/>
                  <a:gd name="T7" fmla="*/ 13 h 25"/>
                  <a:gd name="T8" fmla="*/ 14 w 28"/>
                  <a:gd name="T9" fmla="*/ 11 h 25"/>
                  <a:gd name="T10" fmla="*/ 16 w 28"/>
                  <a:gd name="T11" fmla="*/ 9 h 25"/>
                  <a:gd name="T12" fmla="*/ 14 w 28"/>
                  <a:gd name="T13" fmla="*/ 7 h 25"/>
                  <a:gd name="T14" fmla="*/ 12 w 28"/>
                  <a:gd name="T15" fmla="*/ 9 h 25"/>
                  <a:gd name="T16" fmla="*/ 5 w 28"/>
                  <a:gd name="T17" fmla="*/ 9 h 25"/>
                  <a:gd name="T18" fmla="*/ 5 w 28"/>
                  <a:gd name="T19" fmla="*/ 7 h 25"/>
                  <a:gd name="T20" fmla="*/ 7 w 28"/>
                  <a:gd name="T21" fmla="*/ 5 h 25"/>
                  <a:gd name="T22" fmla="*/ 5 w 28"/>
                  <a:gd name="T23" fmla="*/ 4 h 25"/>
                  <a:gd name="T24" fmla="*/ 2 w 28"/>
                  <a:gd name="T25" fmla="*/ 0 h 25"/>
                  <a:gd name="T26" fmla="*/ 0 w 28"/>
                  <a:gd name="T27" fmla="*/ 4 h 25"/>
                  <a:gd name="T28" fmla="*/ 2 w 28"/>
                  <a:gd name="T29" fmla="*/ 9 h 25"/>
                  <a:gd name="T30" fmla="*/ 18 w 28"/>
                  <a:gd name="T31" fmla="*/ 13 h 25"/>
                  <a:gd name="T32" fmla="*/ 5 w 28"/>
                  <a:gd name="T33" fmla="*/ 16 h 25"/>
                  <a:gd name="T34" fmla="*/ 7 w 28"/>
                  <a:gd name="T35" fmla="*/ 16 h 25"/>
                  <a:gd name="T36" fmla="*/ 3 w 28"/>
                  <a:gd name="T37" fmla="*/ 22 h 25"/>
                  <a:gd name="T38" fmla="*/ 3 w 28"/>
                  <a:gd name="T39" fmla="*/ 23 h 25"/>
                  <a:gd name="T40" fmla="*/ 9 w 28"/>
                  <a:gd name="T41" fmla="*/ 22 h 25"/>
                  <a:gd name="T42" fmla="*/ 12 w 28"/>
                  <a:gd name="T43" fmla="*/ 25 h 25"/>
                  <a:gd name="T44" fmla="*/ 14 w 28"/>
                  <a:gd name="T45" fmla="*/ 22 h 25"/>
                  <a:gd name="T46" fmla="*/ 18 w 28"/>
                  <a:gd name="T47" fmla="*/ 22 h 25"/>
                  <a:gd name="T48" fmla="*/ 21 w 28"/>
                  <a:gd name="T49" fmla="*/ 25 h 25"/>
                  <a:gd name="T50" fmla="*/ 23 w 28"/>
                  <a:gd name="T51" fmla="*/ 23 h 25"/>
                  <a:gd name="T52" fmla="*/ 23 w 28"/>
                  <a:gd name="T53" fmla="*/ 22 h 25"/>
                  <a:gd name="T54" fmla="*/ 21 w 28"/>
                  <a:gd name="T55" fmla="*/ 23 h 25"/>
                  <a:gd name="T56" fmla="*/ 18 w 28"/>
                  <a:gd name="T57" fmla="*/ 18 h 25"/>
                  <a:gd name="T58" fmla="*/ 25 w 28"/>
                  <a:gd name="T59" fmla="*/ 18 h 25"/>
                  <a:gd name="T60" fmla="*/ 28 w 28"/>
                  <a:gd name="T61" fmla="*/ 11 h 25"/>
                  <a:gd name="T62" fmla="*/ 23 w 28"/>
                  <a:gd name="T63" fmla="*/ 11 h 25"/>
                  <a:gd name="T64" fmla="*/ 23 w 28"/>
                  <a:gd name="T65"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5">
                    <a:moveTo>
                      <a:pt x="19" y="13"/>
                    </a:moveTo>
                    <a:lnTo>
                      <a:pt x="18" y="13"/>
                    </a:lnTo>
                    <a:lnTo>
                      <a:pt x="18" y="14"/>
                    </a:lnTo>
                    <a:lnTo>
                      <a:pt x="18" y="14"/>
                    </a:lnTo>
                    <a:lnTo>
                      <a:pt x="16" y="16"/>
                    </a:lnTo>
                    <a:lnTo>
                      <a:pt x="12" y="16"/>
                    </a:lnTo>
                    <a:lnTo>
                      <a:pt x="12" y="14"/>
                    </a:lnTo>
                    <a:lnTo>
                      <a:pt x="12" y="13"/>
                    </a:lnTo>
                    <a:lnTo>
                      <a:pt x="10" y="11"/>
                    </a:lnTo>
                    <a:lnTo>
                      <a:pt x="14" y="11"/>
                    </a:lnTo>
                    <a:lnTo>
                      <a:pt x="14" y="11"/>
                    </a:lnTo>
                    <a:lnTo>
                      <a:pt x="16" y="9"/>
                    </a:lnTo>
                    <a:lnTo>
                      <a:pt x="14" y="9"/>
                    </a:lnTo>
                    <a:lnTo>
                      <a:pt x="14" y="7"/>
                    </a:lnTo>
                    <a:lnTo>
                      <a:pt x="12" y="7"/>
                    </a:lnTo>
                    <a:lnTo>
                      <a:pt x="12" y="9"/>
                    </a:lnTo>
                    <a:lnTo>
                      <a:pt x="9" y="9"/>
                    </a:lnTo>
                    <a:lnTo>
                      <a:pt x="5" y="9"/>
                    </a:lnTo>
                    <a:lnTo>
                      <a:pt x="3" y="9"/>
                    </a:lnTo>
                    <a:lnTo>
                      <a:pt x="5" y="7"/>
                    </a:lnTo>
                    <a:lnTo>
                      <a:pt x="5" y="5"/>
                    </a:lnTo>
                    <a:lnTo>
                      <a:pt x="7" y="5"/>
                    </a:lnTo>
                    <a:lnTo>
                      <a:pt x="7" y="2"/>
                    </a:lnTo>
                    <a:lnTo>
                      <a:pt x="5" y="4"/>
                    </a:lnTo>
                    <a:lnTo>
                      <a:pt x="5" y="0"/>
                    </a:lnTo>
                    <a:lnTo>
                      <a:pt x="2" y="0"/>
                    </a:lnTo>
                    <a:lnTo>
                      <a:pt x="2" y="0"/>
                    </a:lnTo>
                    <a:lnTo>
                      <a:pt x="0" y="4"/>
                    </a:lnTo>
                    <a:lnTo>
                      <a:pt x="2" y="7"/>
                    </a:lnTo>
                    <a:lnTo>
                      <a:pt x="2" y="9"/>
                    </a:lnTo>
                    <a:lnTo>
                      <a:pt x="2" y="11"/>
                    </a:lnTo>
                    <a:lnTo>
                      <a:pt x="18" y="13"/>
                    </a:lnTo>
                    <a:lnTo>
                      <a:pt x="3" y="16"/>
                    </a:lnTo>
                    <a:lnTo>
                      <a:pt x="5" y="16"/>
                    </a:lnTo>
                    <a:lnTo>
                      <a:pt x="7" y="13"/>
                    </a:lnTo>
                    <a:lnTo>
                      <a:pt x="7" y="16"/>
                    </a:lnTo>
                    <a:lnTo>
                      <a:pt x="5" y="16"/>
                    </a:lnTo>
                    <a:lnTo>
                      <a:pt x="3" y="22"/>
                    </a:lnTo>
                    <a:lnTo>
                      <a:pt x="5" y="25"/>
                    </a:lnTo>
                    <a:lnTo>
                      <a:pt x="3" y="23"/>
                    </a:lnTo>
                    <a:lnTo>
                      <a:pt x="7" y="23"/>
                    </a:lnTo>
                    <a:lnTo>
                      <a:pt x="9" y="22"/>
                    </a:lnTo>
                    <a:lnTo>
                      <a:pt x="12" y="22"/>
                    </a:lnTo>
                    <a:lnTo>
                      <a:pt x="12" y="25"/>
                    </a:lnTo>
                    <a:lnTo>
                      <a:pt x="14" y="25"/>
                    </a:lnTo>
                    <a:lnTo>
                      <a:pt x="14" y="22"/>
                    </a:lnTo>
                    <a:lnTo>
                      <a:pt x="16" y="22"/>
                    </a:lnTo>
                    <a:lnTo>
                      <a:pt x="18" y="22"/>
                    </a:lnTo>
                    <a:lnTo>
                      <a:pt x="18" y="25"/>
                    </a:lnTo>
                    <a:lnTo>
                      <a:pt x="21" y="25"/>
                    </a:lnTo>
                    <a:lnTo>
                      <a:pt x="25" y="25"/>
                    </a:lnTo>
                    <a:lnTo>
                      <a:pt x="23" y="23"/>
                    </a:lnTo>
                    <a:lnTo>
                      <a:pt x="25" y="22"/>
                    </a:lnTo>
                    <a:lnTo>
                      <a:pt x="23" y="22"/>
                    </a:lnTo>
                    <a:lnTo>
                      <a:pt x="21" y="22"/>
                    </a:lnTo>
                    <a:lnTo>
                      <a:pt x="21" y="23"/>
                    </a:lnTo>
                    <a:lnTo>
                      <a:pt x="18" y="22"/>
                    </a:lnTo>
                    <a:lnTo>
                      <a:pt x="18" y="18"/>
                    </a:lnTo>
                    <a:lnTo>
                      <a:pt x="23" y="16"/>
                    </a:lnTo>
                    <a:lnTo>
                      <a:pt x="25" y="18"/>
                    </a:lnTo>
                    <a:lnTo>
                      <a:pt x="27" y="16"/>
                    </a:lnTo>
                    <a:lnTo>
                      <a:pt x="28" y="11"/>
                    </a:lnTo>
                    <a:lnTo>
                      <a:pt x="27" y="9"/>
                    </a:lnTo>
                    <a:lnTo>
                      <a:pt x="23" y="11"/>
                    </a:lnTo>
                    <a:lnTo>
                      <a:pt x="23" y="13"/>
                    </a:lnTo>
                    <a:lnTo>
                      <a:pt x="23" y="11"/>
                    </a:lnTo>
                    <a:lnTo>
                      <a:pt x="19"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3" name="Freeform 2090">
                <a:extLst>
                  <a:ext uri="{FF2B5EF4-FFF2-40B4-BE49-F238E27FC236}">
                    <a16:creationId xmlns:a16="http://schemas.microsoft.com/office/drawing/2014/main" id="{DAC42519-B1FB-984D-B94B-C8B8F05944AA}"/>
                  </a:ext>
                </a:extLst>
              </p:cNvPr>
              <p:cNvSpPr>
                <a:spLocks/>
              </p:cNvSpPr>
              <p:nvPr/>
            </p:nvSpPr>
            <p:spPr bwMode="auto">
              <a:xfrm>
                <a:off x="1637" y="486"/>
                <a:ext cx="9" cy="4"/>
              </a:xfrm>
              <a:custGeom>
                <a:avLst/>
                <a:gdLst>
                  <a:gd name="T0" fmla="*/ 9 w 9"/>
                  <a:gd name="T1" fmla="*/ 0 h 4"/>
                  <a:gd name="T2" fmla="*/ 0 w 9"/>
                  <a:gd name="T3" fmla="*/ 0 h 4"/>
                  <a:gd name="T4" fmla="*/ 4 w 9"/>
                  <a:gd name="T5" fmla="*/ 4 h 4"/>
                  <a:gd name="T6" fmla="*/ 9 w 9"/>
                  <a:gd name="T7" fmla="*/ 0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lnTo>
                      <a:pt x="0" y="0"/>
                    </a:lnTo>
                    <a:lnTo>
                      <a:pt x="4" y="4"/>
                    </a:lnTo>
                    <a:lnTo>
                      <a:pt x="9" y="0"/>
                    </a:lnTo>
                    <a:lnTo>
                      <a:pt x="9"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4" name="Freeform 2091">
                <a:extLst>
                  <a:ext uri="{FF2B5EF4-FFF2-40B4-BE49-F238E27FC236}">
                    <a16:creationId xmlns:a16="http://schemas.microsoft.com/office/drawing/2014/main" id="{E932848D-A4B3-1E4E-82F1-393E3845D67C}"/>
                  </a:ext>
                </a:extLst>
              </p:cNvPr>
              <p:cNvSpPr>
                <a:spLocks/>
              </p:cNvSpPr>
              <p:nvPr/>
            </p:nvSpPr>
            <p:spPr bwMode="auto">
              <a:xfrm>
                <a:off x="4155" y="486"/>
                <a:ext cx="39" cy="32"/>
              </a:xfrm>
              <a:custGeom>
                <a:avLst/>
                <a:gdLst>
                  <a:gd name="T0" fmla="*/ 0 w 39"/>
                  <a:gd name="T1" fmla="*/ 5 h 32"/>
                  <a:gd name="T2" fmla="*/ 3 w 39"/>
                  <a:gd name="T3" fmla="*/ 7 h 32"/>
                  <a:gd name="T4" fmla="*/ 5 w 39"/>
                  <a:gd name="T5" fmla="*/ 13 h 32"/>
                  <a:gd name="T6" fmla="*/ 2 w 39"/>
                  <a:gd name="T7" fmla="*/ 14 h 32"/>
                  <a:gd name="T8" fmla="*/ 12 w 39"/>
                  <a:gd name="T9" fmla="*/ 20 h 32"/>
                  <a:gd name="T10" fmla="*/ 18 w 39"/>
                  <a:gd name="T11" fmla="*/ 23 h 32"/>
                  <a:gd name="T12" fmla="*/ 16 w 39"/>
                  <a:gd name="T13" fmla="*/ 25 h 32"/>
                  <a:gd name="T14" fmla="*/ 12 w 39"/>
                  <a:gd name="T15" fmla="*/ 25 h 32"/>
                  <a:gd name="T16" fmla="*/ 11 w 39"/>
                  <a:gd name="T17" fmla="*/ 27 h 32"/>
                  <a:gd name="T18" fmla="*/ 7 w 39"/>
                  <a:gd name="T19" fmla="*/ 23 h 32"/>
                  <a:gd name="T20" fmla="*/ 3 w 39"/>
                  <a:gd name="T21" fmla="*/ 23 h 32"/>
                  <a:gd name="T22" fmla="*/ 2 w 39"/>
                  <a:gd name="T23" fmla="*/ 25 h 32"/>
                  <a:gd name="T24" fmla="*/ 9 w 39"/>
                  <a:gd name="T25" fmla="*/ 32 h 32"/>
                  <a:gd name="T26" fmla="*/ 16 w 39"/>
                  <a:gd name="T27" fmla="*/ 29 h 32"/>
                  <a:gd name="T28" fmla="*/ 18 w 39"/>
                  <a:gd name="T29" fmla="*/ 27 h 32"/>
                  <a:gd name="T30" fmla="*/ 21 w 39"/>
                  <a:gd name="T31" fmla="*/ 29 h 32"/>
                  <a:gd name="T32" fmla="*/ 27 w 39"/>
                  <a:gd name="T33" fmla="*/ 27 h 32"/>
                  <a:gd name="T34" fmla="*/ 36 w 39"/>
                  <a:gd name="T35" fmla="*/ 16 h 32"/>
                  <a:gd name="T36" fmla="*/ 37 w 39"/>
                  <a:gd name="T37" fmla="*/ 14 h 32"/>
                  <a:gd name="T38" fmla="*/ 39 w 39"/>
                  <a:gd name="T39" fmla="*/ 11 h 32"/>
                  <a:gd name="T40" fmla="*/ 39 w 39"/>
                  <a:gd name="T41" fmla="*/ 7 h 32"/>
                  <a:gd name="T42" fmla="*/ 30 w 39"/>
                  <a:gd name="T43" fmla="*/ 2 h 32"/>
                  <a:gd name="T44" fmla="*/ 2 w 39"/>
                  <a:gd name="T45" fmla="*/ 0 h 32"/>
                  <a:gd name="T46" fmla="*/ 0 w 39"/>
                  <a:gd name="T47" fmla="*/ 4 h 32"/>
                  <a:gd name="T48" fmla="*/ 0 w 39"/>
                  <a:gd name="T49" fmla="*/ 5 h 32"/>
                  <a:gd name="T50" fmla="*/ 0 w 39"/>
                  <a:gd name="T51"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2">
                    <a:moveTo>
                      <a:pt x="0" y="5"/>
                    </a:moveTo>
                    <a:lnTo>
                      <a:pt x="3" y="7"/>
                    </a:lnTo>
                    <a:lnTo>
                      <a:pt x="5" y="13"/>
                    </a:lnTo>
                    <a:lnTo>
                      <a:pt x="2" y="14"/>
                    </a:lnTo>
                    <a:lnTo>
                      <a:pt x="12" y="20"/>
                    </a:lnTo>
                    <a:lnTo>
                      <a:pt x="18" y="23"/>
                    </a:lnTo>
                    <a:lnTo>
                      <a:pt x="16" y="25"/>
                    </a:lnTo>
                    <a:lnTo>
                      <a:pt x="12" y="25"/>
                    </a:lnTo>
                    <a:lnTo>
                      <a:pt x="11" y="27"/>
                    </a:lnTo>
                    <a:lnTo>
                      <a:pt x="7" y="23"/>
                    </a:lnTo>
                    <a:lnTo>
                      <a:pt x="3" y="23"/>
                    </a:lnTo>
                    <a:lnTo>
                      <a:pt x="2" y="25"/>
                    </a:lnTo>
                    <a:lnTo>
                      <a:pt x="9" y="32"/>
                    </a:lnTo>
                    <a:lnTo>
                      <a:pt x="16" y="29"/>
                    </a:lnTo>
                    <a:lnTo>
                      <a:pt x="18" y="27"/>
                    </a:lnTo>
                    <a:lnTo>
                      <a:pt x="21" y="29"/>
                    </a:lnTo>
                    <a:lnTo>
                      <a:pt x="27" y="27"/>
                    </a:lnTo>
                    <a:lnTo>
                      <a:pt x="36" y="16"/>
                    </a:lnTo>
                    <a:lnTo>
                      <a:pt x="37" y="14"/>
                    </a:lnTo>
                    <a:lnTo>
                      <a:pt x="39" y="11"/>
                    </a:lnTo>
                    <a:lnTo>
                      <a:pt x="39" y="7"/>
                    </a:lnTo>
                    <a:lnTo>
                      <a:pt x="30" y="2"/>
                    </a:lnTo>
                    <a:lnTo>
                      <a:pt x="2" y="0"/>
                    </a:lnTo>
                    <a:lnTo>
                      <a:pt x="0" y="4"/>
                    </a:lnTo>
                    <a:lnTo>
                      <a:pt x="0" y="5"/>
                    </a:lnTo>
                    <a:lnTo>
                      <a:pt x="0"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5" name="Freeform 2092">
                <a:extLst>
                  <a:ext uri="{FF2B5EF4-FFF2-40B4-BE49-F238E27FC236}">
                    <a16:creationId xmlns:a16="http://schemas.microsoft.com/office/drawing/2014/main" id="{DD7AA637-B2C9-A145-9464-7958AAACC1FA}"/>
                  </a:ext>
                </a:extLst>
              </p:cNvPr>
              <p:cNvSpPr>
                <a:spLocks/>
              </p:cNvSpPr>
              <p:nvPr/>
            </p:nvSpPr>
            <p:spPr bwMode="auto">
              <a:xfrm>
                <a:off x="4182" y="486"/>
                <a:ext cx="117" cy="107"/>
              </a:xfrm>
              <a:custGeom>
                <a:avLst/>
                <a:gdLst>
                  <a:gd name="T0" fmla="*/ 23 w 117"/>
                  <a:gd name="T1" fmla="*/ 13 h 107"/>
                  <a:gd name="T2" fmla="*/ 26 w 117"/>
                  <a:gd name="T3" fmla="*/ 18 h 107"/>
                  <a:gd name="T4" fmla="*/ 16 w 117"/>
                  <a:gd name="T5" fmla="*/ 21 h 107"/>
                  <a:gd name="T6" fmla="*/ 5 w 117"/>
                  <a:gd name="T7" fmla="*/ 41 h 107"/>
                  <a:gd name="T8" fmla="*/ 3 w 117"/>
                  <a:gd name="T9" fmla="*/ 43 h 107"/>
                  <a:gd name="T10" fmla="*/ 5 w 117"/>
                  <a:gd name="T11" fmla="*/ 46 h 107"/>
                  <a:gd name="T12" fmla="*/ 9 w 117"/>
                  <a:gd name="T13" fmla="*/ 41 h 107"/>
                  <a:gd name="T14" fmla="*/ 12 w 117"/>
                  <a:gd name="T15" fmla="*/ 45 h 107"/>
                  <a:gd name="T16" fmla="*/ 14 w 117"/>
                  <a:gd name="T17" fmla="*/ 48 h 107"/>
                  <a:gd name="T18" fmla="*/ 21 w 117"/>
                  <a:gd name="T19" fmla="*/ 46 h 107"/>
                  <a:gd name="T20" fmla="*/ 25 w 117"/>
                  <a:gd name="T21" fmla="*/ 71 h 107"/>
                  <a:gd name="T22" fmla="*/ 30 w 117"/>
                  <a:gd name="T23" fmla="*/ 80 h 107"/>
                  <a:gd name="T24" fmla="*/ 35 w 117"/>
                  <a:gd name="T25" fmla="*/ 88 h 107"/>
                  <a:gd name="T26" fmla="*/ 46 w 117"/>
                  <a:gd name="T27" fmla="*/ 86 h 107"/>
                  <a:gd name="T28" fmla="*/ 51 w 117"/>
                  <a:gd name="T29" fmla="*/ 88 h 107"/>
                  <a:gd name="T30" fmla="*/ 53 w 117"/>
                  <a:gd name="T31" fmla="*/ 91 h 107"/>
                  <a:gd name="T32" fmla="*/ 67 w 117"/>
                  <a:gd name="T33" fmla="*/ 98 h 107"/>
                  <a:gd name="T34" fmla="*/ 75 w 117"/>
                  <a:gd name="T35" fmla="*/ 102 h 107"/>
                  <a:gd name="T36" fmla="*/ 94 w 117"/>
                  <a:gd name="T37" fmla="*/ 107 h 107"/>
                  <a:gd name="T38" fmla="*/ 101 w 117"/>
                  <a:gd name="T39" fmla="*/ 105 h 107"/>
                  <a:gd name="T40" fmla="*/ 105 w 117"/>
                  <a:gd name="T41" fmla="*/ 100 h 107"/>
                  <a:gd name="T42" fmla="*/ 109 w 117"/>
                  <a:gd name="T43" fmla="*/ 93 h 107"/>
                  <a:gd name="T44" fmla="*/ 109 w 117"/>
                  <a:gd name="T45" fmla="*/ 86 h 107"/>
                  <a:gd name="T46" fmla="*/ 107 w 117"/>
                  <a:gd name="T47" fmla="*/ 75 h 107"/>
                  <a:gd name="T48" fmla="*/ 98 w 117"/>
                  <a:gd name="T49" fmla="*/ 68 h 107"/>
                  <a:gd name="T50" fmla="*/ 109 w 117"/>
                  <a:gd name="T51" fmla="*/ 66 h 107"/>
                  <a:gd name="T52" fmla="*/ 109 w 117"/>
                  <a:gd name="T53" fmla="*/ 46 h 107"/>
                  <a:gd name="T54" fmla="*/ 112 w 117"/>
                  <a:gd name="T55" fmla="*/ 32 h 107"/>
                  <a:gd name="T56" fmla="*/ 116 w 117"/>
                  <a:gd name="T57" fmla="*/ 29 h 107"/>
                  <a:gd name="T58" fmla="*/ 112 w 117"/>
                  <a:gd name="T59" fmla="*/ 25 h 107"/>
                  <a:gd name="T60" fmla="*/ 112 w 117"/>
                  <a:gd name="T61" fmla="*/ 18 h 107"/>
                  <a:gd name="T62" fmla="*/ 107 w 117"/>
                  <a:gd name="T63" fmla="*/ 4 h 107"/>
                  <a:gd name="T64" fmla="*/ 103 w 117"/>
                  <a:gd name="T65" fmla="*/ 0 h 107"/>
                  <a:gd name="T66" fmla="*/ 98 w 117"/>
                  <a:gd name="T67" fmla="*/ 0 h 107"/>
                  <a:gd name="T68" fmla="*/ 89 w 117"/>
                  <a:gd name="T69" fmla="*/ 0 h 107"/>
                  <a:gd name="T70" fmla="*/ 89 w 117"/>
                  <a:gd name="T71" fmla="*/ 9 h 107"/>
                  <a:gd name="T72" fmla="*/ 78 w 117"/>
                  <a:gd name="T73" fmla="*/ 21 h 107"/>
                  <a:gd name="T74" fmla="*/ 69 w 117"/>
                  <a:gd name="T75" fmla="*/ 27 h 107"/>
                  <a:gd name="T76" fmla="*/ 75 w 117"/>
                  <a:gd name="T77" fmla="*/ 18 h 107"/>
                  <a:gd name="T78" fmla="*/ 76 w 117"/>
                  <a:gd name="T79" fmla="*/ 13 h 107"/>
                  <a:gd name="T80" fmla="*/ 84 w 117"/>
                  <a:gd name="T81" fmla="*/ 0 h 107"/>
                  <a:gd name="T82" fmla="*/ 28 w 117"/>
                  <a:gd name="T83" fmla="*/ 0 h 107"/>
                  <a:gd name="T84" fmla="*/ 23 w 117"/>
                  <a:gd name="T85" fmla="*/ 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107">
                    <a:moveTo>
                      <a:pt x="23" y="9"/>
                    </a:moveTo>
                    <a:lnTo>
                      <a:pt x="23" y="13"/>
                    </a:lnTo>
                    <a:lnTo>
                      <a:pt x="26" y="16"/>
                    </a:lnTo>
                    <a:lnTo>
                      <a:pt x="26" y="18"/>
                    </a:lnTo>
                    <a:lnTo>
                      <a:pt x="23" y="20"/>
                    </a:lnTo>
                    <a:lnTo>
                      <a:pt x="16" y="21"/>
                    </a:lnTo>
                    <a:lnTo>
                      <a:pt x="14" y="30"/>
                    </a:lnTo>
                    <a:lnTo>
                      <a:pt x="5" y="41"/>
                    </a:lnTo>
                    <a:lnTo>
                      <a:pt x="0" y="39"/>
                    </a:lnTo>
                    <a:lnTo>
                      <a:pt x="3" y="43"/>
                    </a:lnTo>
                    <a:lnTo>
                      <a:pt x="5" y="48"/>
                    </a:lnTo>
                    <a:lnTo>
                      <a:pt x="5" y="46"/>
                    </a:lnTo>
                    <a:lnTo>
                      <a:pt x="5" y="41"/>
                    </a:lnTo>
                    <a:lnTo>
                      <a:pt x="9" y="41"/>
                    </a:lnTo>
                    <a:lnTo>
                      <a:pt x="10" y="46"/>
                    </a:lnTo>
                    <a:lnTo>
                      <a:pt x="12" y="45"/>
                    </a:lnTo>
                    <a:lnTo>
                      <a:pt x="14" y="45"/>
                    </a:lnTo>
                    <a:lnTo>
                      <a:pt x="14" y="48"/>
                    </a:lnTo>
                    <a:lnTo>
                      <a:pt x="17" y="46"/>
                    </a:lnTo>
                    <a:lnTo>
                      <a:pt x="21" y="46"/>
                    </a:lnTo>
                    <a:lnTo>
                      <a:pt x="21" y="68"/>
                    </a:lnTo>
                    <a:lnTo>
                      <a:pt x="25" y="71"/>
                    </a:lnTo>
                    <a:lnTo>
                      <a:pt x="28" y="73"/>
                    </a:lnTo>
                    <a:lnTo>
                      <a:pt x="30" y="80"/>
                    </a:lnTo>
                    <a:lnTo>
                      <a:pt x="34" y="84"/>
                    </a:lnTo>
                    <a:lnTo>
                      <a:pt x="35" y="88"/>
                    </a:lnTo>
                    <a:lnTo>
                      <a:pt x="46" y="73"/>
                    </a:lnTo>
                    <a:lnTo>
                      <a:pt x="46" y="86"/>
                    </a:lnTo>
                    <a:lnTo>
                      <a:pt x="48" y="88"/>
                    </a:lnTo>
                    <a:lnTo>
                      <a:pt x="51" y="88"/>
                    </a:lnTo>
                    <a:lnTo>
                      <a:pt x="53" y="88"/>
                    </a:lnTo>
                    <a:lnTo>
                      <a:pt x="53" y="91"/>
                    </a:lnTo>
                    <a:lnTo>
                      <a:pt x="66" y="95"/>
                    </a:lnTo>
                    <a:lnTo>
                      <a:pt x="67" y="98"/>
                    </a:lnTo>
                    <a:lnTo>
                      <a:pt x="73" y="100"/>
                    </a:lnTo>
                    <a:lnTo>
                      <a:pt x="75" y="102"/>
                    </a:lnTo>
                    <a:lnTo>
                      <a:pt x="76" y="105"/>
                    </a:lnTo>
                    <a:lnTo>
                      <a:pt x="94" y="107"/>
                    </a:lnTo>
                    <a:lnTo>
                      <a:pt x="98" y="105"/>
                    </a:lnTo>
                    <a:lnTo>
                      <a:pt x="101" y="105"/>
                    </a:lnTo>
                    <a:lnTo>
                      <a:pt x="101" y="102"/>
                    </a:lnTo>
                    <a:lnTo>
                      <a:pt x="105" y="100"/>
                    </a:lnTo>
                    <a:lnTo>
                      <a:pt x="109" y="98"/>
                    </a:lnTo>
                    <a:lnTo>
                      <a:pt x="109" y="93"/>
                    </a:lnTo>
                    <a:lnTo>
                      <a:pt x="110" y="91"/>
                    </a:lnTo>
                    <a:lnTo>
                      <a:pt x="109" y="86"/>
                    </a:lnTo>
                    <a:lnTo>
                      <a:pt x="105" y="80"/>
                    </a:lnTo>
                    <a:lnTo>
                      <a:pt x="107" y="75"/>
                    </a:lnTo>
                    <a:lnTo>
                      <a:pt x="103" y="75"/>
                    </a:lnTo>
                    <a:lnTo>
                      <a:pt x="98" y="68"/>
                    </a:lnTo>
                    <a:lnTo>
                      <a:pt x="98" y="61"/>
                    </a:lnTo>
                    <a:lnTo>
                      <a:pt x="109" y="66"/>
                    </a:lnTo>
                    <a:lnTo>
                      <a:pt x="109" y="63"/>
                    </a:lnTo>
                    <a:lnTo>
                      <a:pt x="109" y="46"/>
                    </a:lnTo>
                    <a:lnTo>
                      <a:pt x="110" y="46"/>
                    </a:lnTo>
                    <a:lnTo>
                      <a:pt x="112" y="32"/>
                    </a:lnTo>
                    <a:lnTo>
                      <a:pt x="117" y="30"/>
                    </a:lnTo>
                    <a:lnTo>
                      <a:pt x="116" y="29"/>
                    </a:lnTo>
                    <a:lnTo>
                      <a:pt x="112" y="29"/>
                    </a:lnTo>
                    <a:lnTo>
                      <a:pt x="112" y="25"/>
                    </a:lnTo>
                    <a:lnTo>
                      <a:pt x="114" y="16"/>
                    </a:lnTo>
                    <a:lnTo>
                      <a:pt x="112" y="18"/>
                    </a:lnTo>
                    <a:lnTo>
                      <a:pt x="112" y="14"/>
                    </a:lnTo>
                    <a:lnTo>
                      <a:pt x="107" y="4"/>
                    </a:lnTo>
                    <a:lnTo>
                      <a:pt x="107" y="2"/>
                    </a:lnTo>
                    <a:lnTo>
                      <a:pt x="103" y="0"/>
                    </a:lnTo>
                    <a:lnTo>
                      <a:pt x="100" y="0"/>
                    </a:lnTo>
                    <a:lnTo>
                      <a:pt x="98" y="0"/>
                    </a:lnTo>
                    <a:lnTo>
                      <a:pt x="96" y="0"/>
                    </a:lnTo>
                    <a:lnTo>
                      <a:pt x="89" y="0"/>
                    </a:lnTo>
                    <a:lnTo>
                      <a:pt x="89" y="0"/>
                    </a:lnTo>
                    <a:lnTo>
                      <a:pt x="89" y="9"/>
                    </a:lnTo>
                    <a:lnTo>
                      <a:pt x="82" y="14"/>
                    </a:lnTo>
                    <a:lnTo>
                      <a:pt x="78" y="21"/>
                    </a:lnTo>
                    <a:lnTo>
                      <a:pt x="73" y="21"/>
                    </a:lnTo>
                    <a:lnTo>
                      <a:pt x="69" y="27"/>
                    </a:lnTo>
                    <a:lnTo>
                      <a:pt x="64" y="27"/>
                    </a:lnTo>
                    <a:lnTo>
                      <a:pt x="75" y="18"/>
                    </a:lnTo>
                    <a:lnTo>
                      <a:pt x="76" y="20"/>
                    </a:lnTo>
                    <a:lnTo>
                      <a:pt x="76" y="13"/>
                    </a:lnTo>
                    <a:lnTo>
                      <a:pt x="84" y="9"/>
                    </a:lnTo>
                    <a:lnTo>
                      <a:pt x="84" y="0"/>
                    </a:lnTo>
                    <a:lnTo>
                      <a:pt x="84" y="0"/>
                    </a:lnTo>
                    <a:lnTo>
                      <a:pt x="28" y="0"/>
                    </a:lnTo>
                    <a:lnTo>
                      <a:pt x="25" y="4"/>
                    </a:lnTo>
                    <a:lnTo>
                      <a:pt x="23" y="9"/>
                    </a:lnTo>
                    <a:lnTo>
                      <a:pt x="23"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6" name="Freeform 2093">
                <a:extLst>
                  <a:ext uri="{FF2B5EF4-FFF2-40B4-BE49-F238E27FC236}">
                    <a16:creationId xmlns:a16="http://schemas.microsoft.com/office/drawing/2014/main" id="{223B0CC1-A123-8742-B764-0FDB3C6FF77A}"/>
                  </a:ext>
                </a:extLst>
              </p:cNvPr>
              <p:cNvSpPr>
                <a:spLocks/>
              </p:cNvSpPr>
              <p:nvPr/>
            </p:nvSpPr>
            <p:spPr bwMode="auto">
              <a:xfrm>
                <a:off x="3458" y="486"/>
                <a:ext cx="6" cy="4"/>
              </a:xfrm>
              <a:custGeom>
                <a:avLst/>
                <a:gdLst>
                  <a:gd name="T0" fmla="*/ 4 w 6"/>
                  <a:gd name="T1" fmla="*/ 0 h 4"/>
                  <a:gd name="T2" fmla="*/ 6 w 6"/>
                  <a:gd name="T3" fmla="*/ 0 h 4"/>
                  <a:gd name="T4" fmla="*/ 0 w 6"/>
                  <a:gd name="T5" fmla="*/ 0 h 4"/>
                  <a:gd name="T6" fmla="*/ 0 w 6"/>
                  <a:gd name="T7" fmla="*/ 4 h 4"/>
                  <a:gd name="T8" fmla="*/ 4 w 6"/>
                  <a:gd name="T9" fmla="*/ 0 h 4"/>
                  <a:gd name="T10" fmla="*/ 4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4" y="0"/>
                    </a:moveTo>
                    <a:lnTo>
                      <a:pt x="6" y="0"/>
                    </a:lnTo>
                    <a:lnTo>
                      <a:pt x="0" y="0"/>
                    </a:lnTo>
                    <a:lnTo>
                      <a:pt x="0" y="4"/>
                    </a:lnTo>
                    <a:lnTo>
                      <a:pt x="4" y="0"/>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7" name="Freeform 2094">
                <a:extLst>
                  <a:ext uri="{FF2B5EF4-FFF2-40B4-BE49-F238E27FC236}">
                    <a16:creationId xmlns:a16="http://schemas.microsoft.com/office/drawing/2014/main" id="{463F3F21-34F7-5F48-A4A6-DAD410D56EC4}"/>
                  </a:ext>
                </a:extLst>
              </p:cNvPr>
              <p:cNvSpPr>
                <a:spLocks/>
              </p:cNvSpPr>
              <p:nvPr/>
            </p:nvSpPr>
            <p:spPr bwMode="auto">
              <a:xfrm>
                <a:off x="3633" y="486"/>
                <a:ext cx="18" cy="13"/>
              </a:xfrm>
              <a:custGeom>
                <a:avLst/>
                <a:gdLst>
                  <a:gd name="T0" fmla="*/ 0 w 18"/>
                  <a:gd name="T1" fmla="*/ 4 h 13"/>
                  <a:gd name="T2" fmla="*/ 4 w 18"/>
                  <a:gd name="T3" fmla="*/ 5 h 13"/>
                  <a:gd name="T4" fmla="*/ 2 w 18"/>
                  <a:gd name="T5" fmla="*/ 9 h 13"/>
                  <a:gd name="T6" fmla="*/ 4 w 18"/>
                  <a:gd name="T7" fmla="*/ 11 h 13"/>
                  <a:gd name="T8" fmla="*/ 6 w 18"/>
                  <a:gd name="T9" fmla="*/ 7 h 13"/>
                  <a:gd name="T10" fmla="*/ 8 w 18"/>
                  <a:gd name="T11" fmla="*/ 9 h 13"/>
                  <a:gd name="T12" fmla="*/ 8 w 18"/>
                  <a:gd name="T13" fmla="*/ 11 h 13"/>
                  <a:gd name="T14" fmla="*/ 8 w 18"/>
                  <a:gd name="T15" fmla="*/ 13 h 13"/>
                  <a:gd name="T16" fmla="*/ 9 w 18"/>
                  <a:gd name="T17" fmla="*/ 13 h 13"/>
                  <a:gd name="T18" fmla="*/ 15 w 18"/>
                  <a:gd name="T19" fmla="*/ 11 h 13"/>
                  <a:gd name="T20" fmla="*/ 15 w 18"/>
                  <a:gd name="T21" fmla="*/ 9 h 13"/>
                  <a:gd name="T22" fmla="*/ 18 w 18"/>
                  <a:gd name="T23" fmla="*/ 9 h 13"/>
                  <a:gd name="T24" fmla="*/ 18 w 18"/>
                  <a:gd name="T25" fmla="*/ 7 h 13"/>
                  <a:gd name="T26" fmla="*/ 18 w 18"/>
                  <a:gd name="T27" fmla="*/ 5 h 13"/>
                  <a:gd name="T28" fmla="*/ 18 w 18"/>
                  <a:gd name="T29" fmla="*/ 0 h 13"/>
                  <a:gd name="T30" fmla="*/ 17 w 18"/>
                  <a:gd name="T31" fmla="*/ 0 h 13"/>
                  <a:gd name="T32" fmla="*/ 2 w 18"/>
                  <a:gd name="T33" fmla="*/ 0 h 13"/>
                  <a:gd name="T34" fmla="*/ 0 w 18"/>
                  <a:gd name="T35" fmla="*/ 0 h 13"/>
                  <a:gd name="T36" fmla="*/ 0 w 18"/>
                  <a:gd name="T37" fmla="*/ 4 h 13"/>
                  <a:gd name="T38" fmla="*/ 0 w 18"/>
                  <a:gd name="T3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3">
                    <a:moveTo>
                      <a:pt x="0" y="4"/>
                    </a:moveTo>
                    <a:lnTo>
                      <a:pt x="4" y="5"/>
                    </a:lnTo>
                    <a:lnTo>
                      <a:pt x="2" y="9"/>
                    </a:lnTo>
                    <a:lnTo>
                      <a:pt x="4" y="11"/>
                    </a:lnTo>
                    <a:lnTo>
                      <a:pt x="6" y="7"/>
                    </a:lnTo>
                    <a:lnTo>
                      <a:pt x="8" y="9"/>
                    </a:lnTo>
                    <a:lnTo>
                      <a:pt x="8" y="11"/>
                    </a:lnTo>
                    <a:lnTo>
                      <a:pt x="8" y="13"/>
                    </a:lnTo>
                    <a:lnTo>
                      <a:pt x="9" y="13"/>
                    </a:lnTo>
                    <a:lnTo>
                      <a:pt x="15" y="11"/>
                    </a:lnTo>
                    <a:lnTo>
                      <a:pt x="15" y="9"/>
                    </a:lnTo>
                    <a:lnTo>
                      <a:pt x="18" y="9"/>
                    </a:lnTo>
                    <a:lnTo>
                      <a:pt x="18" y="7"/>
                    </a:lnTo>
                    <a:lnTo>
                      <a:pt x="18" y="5"/>
                    </a:lnTo>
                    <a:lnTo>
                      <a:pt x="18" y="0"/>
                    </a:lnTo>
                    <a:lnTo>
                      <a:pt x="17" y="0"/>
                    </a:lnTo>
                    <a:lnTo>
                      <a:pt x="2" y="0"/>
                    </a:lnTo>
                    <a:lnTo>
                      <a:pt x="0" y="0"/>
                    </a:lnTo>
                    <a:lnTo>
                      <a:pt x="0" y="4"/>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8" name="Freeform 2095">
                <a:extLst>
                  <a:ext uri="{FF2B5EF4-FFF2-40B4-BE49-F238E27FC236}">
                    <a16:creationId xmlns:a16="http://schemas.microsoft.com/office/drawing/2014/main" id="{BCE2D63E-DB9B-3849-87CF-FAA0B5B9F632}"/>
                  </a:ext>
                </a:extLst>
              </p:cNvPr>
              <p:cNvSpPr>
                <a:spLocks/>
              </p:cNvSpPr>
              <p:nvPr/>
            </p:nvSpPr>
            <p:spPr bwMode="auto">
              <a:xfrm>
                <a:off x="2671" y="1490"/>
                <a:ext cx="9" cy="25"/>
              </a:xfrm>
              <a:custGeom>
                <a:avLst/>
                <a:gdLst>
                  <a:gd name="T0" fmla="*/ 5 w 9"/>
                  <a:gd name="T1" fmla="*/ 0 h 25"/>
                  <a:gd name="T2" fmla="*/ 5 w 9"/>
                  <a:gd name="T3" fmla="*/ 0 h 25"/>
                  <a:gd name="T4" fmla="*/ 4 w 9"/>
                  <a:gd name="T5" fmla="*/ 1 h 25"/>
                  <a:gd name="T6" fmla="*/ 2 w 9"/>
                  <a:gd name="T7" fmla="*/ 3 h 25"/>
                  <a:gd name="T8" fmla="*/ 2 w 9"/>
                  <a:gd name="T9" fmla="*/ 5 h 25"/>
                  <a:gd name="T10" fmla="*/ 2 w 9"/>
                  <a:gd name="T11" fmla="*/ 5 h 25"/>
                  <a:gd name="T12" fmla="*/ 4 w 9"/>
                  <a:gd name="T13" fmla="*/ 9 h 25"/>
                  <a:gd name="T14" fmla="*/ 4 w 9"/>
                  <a:gd name="T15" fmla="*/ 10 h 25"/>
                  <a:gd name="T16" fmla="*/ 0 w 9"/>
                  <a:gd name="T17" fmla="*/ 12 h 25"/>
                  <a:gd name="T18" fmla="*/ 2 w 9"/>
                  <a:gd name="T19" fmla="*/ 14 h 25"/>
                  <a:gd name="T20" fmla="*/ 4 w 9"/>
                  <a:gd name="T21" fmla="*/ 16 h 25"/>
                  <a:gd name="T22" fmla="*/ 5 w 9"/>
                  <a:gd name="T23" fmla="*/ 14 h 25"/>
                  <a:gd name="T24" fmla="*/ 5 w 9"/>
                  <a:gd name="T25" fmla="*/ 16 h 25"/>
                  <a:gd name="T26" fmla="*/ 4 w 9"/>
                  <a:gd name="T27" fmla="*/ 25 h 25"/>
                  <a:gd name="T28" fmla="*/ 7 w 9"/>
                  <a:gd name="T29" fmla="*/ 19 h 25"/>
                  <a:gd name="T30" fmla="*/ 9 w 9"/>
                  <a:gd name="T31" fmla="*/ 12 h 25"/>
                  <a:gd name="T32" fmla="*/ 9 w 9"/>
                  <a:gd name="T33" fmla="*/ 10 h 25"/>
                  <a:gd name="T34" fmla="*/ 9 w 9"/>
                  <a:gd name="T35" fmla="*/ 7 h 25"/>
                  <a:gd name="T36" fmla="*/ 5 w 9"/>
                  <a:gd name="T37" fmla="*/ 5 h 25"/>
                  <a:gd name="T38" fmla="*/ 5 w 9"/>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5">
                    <a:moveTo>
                      <a:pt x="5" y="0"/>
                    </a:moveTo>
                    <a:lnTo>
                      <a:pt x="5" y="0"/>
                    </a:lnTo>
                    <a:lnTo>
                      <a:pt x="4" y="1"/>
                    </a:lnTo>
                    <a:lnTo>
                      <a:pt x="2" y="3"/>
                    </a:lnTo>
                    <a:lnTo>
                      <a:pt x="2" y="5"/>
                    </a:lnTo>
                    <a:lnTo>
                      <a:pt x="2" y="5"/>
                    </a:lnTo>
                    <a:lnTo>
                      <a:pt x="4" y="9"/>
                    </a:lnTo>
                    <a:lnTo>
                      <a:pt x="4" y="10"/>
                    </a:lnTo>
                    <a:lnTo>
                      <a:pt x="0" y="12"/>
                    </a:lnTo>
                    <a:lnTo>
                      <a:pt x="2" y="14"/>
                    </a:lnTo>
                    <a:lnTo>
                      <a:pt x="4" y="16"/>
                    </a:lnTo>
                    <a:lnTo>
                      <a:pt x="5" y="14"/>
                    </a:lnTo>
                    <a:lnTo>
                      <a:pt x="5" y="16"/>
                    </a:lnTo>
                    <a:lnTo>
                      <a:pt x="4" y="25"/>
                    </a:lnTo>
                    <a:lnTo>
                      <a:pt x="7" y="19"/>
                    </a:lnTo>
                    <a:lnTo>
                      <a:pt x="9" y="12"/>
                    </a:lnTo>
                    <a:lnTo>
                      <a:pt x="9" y="10"/>
                    </a:lnTo>
                    <a:lnTo>
                      <a:pt x="9" y="7"/>
                    </a:lnTo>
                    <a:lnTo>
                      <a:pt x="5" y="5"/>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59" name="Freeform 2096">
                <a:extLst>
                  <a:ext uri="{FF2B5EF4-FFF2-40B4-BE49-F238E27FC236}">
                    <a16:creationId xmlns:a16="http://schemas.microsoft.com/office/drawing/2014/main" id="{4AF6B4C1-B482-7442-95E8-8C2B16BCBE7F}"/>
                  </a:ext>
                </a:extLst>
              </p:cNvPr>
              <p:cNvSpPr>
                <a:spLocks/>
              </p:cNvSpPr>
              <p:nvPr/>
            </p:nvSpPr>
            <p:spPr bwMode="auto">
              <a:xfrm>
                <a:off x="2671" y="1490"/>
                <a:ext cx="9" cy="25"/>
              </a:xfrm>
              <a:custGeom>
                <a:avLst/>
                <a:gdLst>
                  <a:gd name="T0" fmla="*/ 5 w 9"/>
                  <a:gd name="T1" fmla="*/ 0 h 25"/>
                  <a:gd name="T2" fmla="*/ 5 w 9"/>
                  <a:gd name="T3" fmla="*/ 0 h 25"/>
                  <a:gd name="T4" fmla="*/ 4 w 9"/>
                  <a:gd name="T5" fmla="*/ 1 h 25"/>
                  <a:gd name="T6" fmla="*/ 2 w 9"/>
                  <a:gd name="T7" fmla="*/ 3 h 25"/>
                  <a:gd name="T8" fmla="*/ 2 w 9"/>
                  <a:gd name="T9" fmla="*/ 5 h 25"/>
                  <a:gd name="T10" fmla="*/ 2 w 9"/>
                  <a:gd name="T11" fmla="*/ 5 h 25"/>
                  <a:gd name="T12" fmla="*/ 4 w 9"/>
                  <a:gd name="T13" fmla="*/ 9 h 25"/>
                  <a:gd name="T14" fmla="*/ 4 w 9"/>
                  <a:gd name="T15" fmla="*/ 10 h 25"/>
                  <a:gd name="T16" fmla="*/ 0 w 9"/>
                  <a:gd name="T17" fmla="*/ 12 h 25"/>
                  <a:gd name="T18" fmla="*/ 2 w 9"/>
                  <a:gd name="T19" fmla="*/ 14 h 25"/>
                  <a:gd name="T20" fmla="*/ 4 w 9"/>
                  <a:gd name="T21" fmla="*/ 16 h 25"/>
                  <a:gd name="T22" fmla="*/ 5 w 9"/>
                  <a:gd name="T23" fmla="*/ 14 h 25"/>
                  <a:gd name="T24" fmla="*/ 5 w 9"/>
                  <a:gd name="T25" fmla="*/ 16 h 25"/>
                  <a:gd name="T26" fmla="*/ 4 w 9"/>
                  <a:gd name="T27" fmla="*/ 25 h 25"/>
                  <a:gd name="T28" fmla="*/ 7 w 9"/>
                  <a:gd name="T29" fmla="*/ 19 h 25"/>
                  <a:gd name="T30" fmla="*/ 9 w 9"/>
                  <a:gd name="T31" fmla="*/ 12 h 25"/>
                  <a:gd name="T32" fmla="*/ 9 w 9"/>
                  <a:gd name="T33" fmla="*/ 10 h 25"/>
                  <a:gd name="T34" fmla="*/ 9 w 9"/>
                  <a:gd name="T35" fmla="*/ 7 h 25"/>
                  <a:gd name="T36" fmla="*/ 5 w 9"/>
                  <a:gd name="T37" fmla="*/ 5 h 25"/>
                  <a:gd name="T38" fmla="*/ 5 w 9"/>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5">
                    <a:moveTo>
                      <a:pt x="5" y="0"/>
                    </a:moveTo>
                    <a:lnTo>
                      <a:pt x="5" y="0"/>
                    </a:lnTo>
                    <a:lnTo>
                      <a:pt x="4" y="1"/>
                    </a:lnTo>
                    <a:lnTo>
                      <a:pt x="2" y="3"/>
                    </a:lnTo>
                    <a:lnTo>
                      <a:pt x="2" y="5"/>
                    </a:lnTo>
                    <a:lnTo>
                      <a:pt x="2" y="5"/>
                    </a:lnTo>
                    <a:lnTo>
                      <a:pt x="4" y="9"/>
                    </a:lnTo>
                    <a:lnTo>
                      <a:pt x="4" y="10"/>
                    </a:lnTo>
                    <a:lnTo>
                      <a:pt x="0" y="12"/>
                    </a:lnTo>
                    <a:lnTo>
                      <a:pt x="2" y="14"/>
                    </a:lnTo>
                    <a:lnTo>
                      <a:pt x="4" y="16"/>
                    </a:lnTo>
                    <a:lnTo>
                      <a:pt x="5" y="14"/>
                    </a:lnTo>
                    <a:lnTo>
                      <a:pt x="5" y="16"/>
                    </a:lnTo>
                    <a:lnTo>
                      <a:pt x="4" y="25"/>
                    </a:lnTo>
                    <a:lnTo>
                      <a:pt x="7" y="19"/>
                    </a:lnTo>
                    <a:lnTo>
                      <a:pt x="9" y="12"/>
                    </a:lnTo>
                    <a:lnTo>
                      <a:pt x="9" y="10"/>
                    </a:lnTo>
                    <a:lnTo>
                      <a:pt x="9" y="7"/>
                    </a:lnTo>
                    <a:lnTo>
                      <a:pt x="5" y="5"/>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0" name="Freeform 2097">
                <a:extLst>
                  <a:ext uri="{FF2B5EF4-FFF2-40B4-BE49-F238E27FC236}">
                    <a16:creationId xmlns:a16="http://schemas.microsoft.com/office/drawing/2014/main" id="{B151AB97-F207-4D48-99BE-453E8D4612F3}"/>
                  </a:ext>
                </a:extLst>
              </p:cNvPr>
              <p:cNvSpPr>
                <a:spLocks/>
              </p:cNvSpPr>
              <p:nvPr/>
            </p:nvSpPr>
            <p:spPr bwMode="auto">
              <a:xfrm>
                <a:off x="2585" y="1559"/>
                <a:ext cx="15" cy="22"/>
              </a:xfrm>
              <a:custGeom>
                <a:avLst/>
                <a:gdLst>
                  <a:gd name="T0" fmla="*/ 13 w 15"/>
                  <a:gd name="T1" fmla="*/ 0 h 22"/>
                  <a:gd name="T2" fmla="*/ 11 w 15"/>
                  <a:gd name="T3" fmla="*/ 0 h 22"/>
                  <a:gd name="T4" fmla="*/ 4 w 15"/>
                  <a:gd name="T5" fmla="*/ 6 h 22"/>
                  <a:gd name="T6" fmla="*/ 4 w 15"/>
                  <a:gd name="T7" fmla="*/ 7 h 22"/>
                  <a:gd name="T8" fmla="*/ 4 w 15"/>
                  <a:gd name="T9" fmla="*/ 9 h 22"/>
                  <a:gd name="T10" fmla="*/ 2 w 15"/>
                  <a:gd name="T11" fmla="*/ 9 h 22"/>
                  <a:gd name="T12" fmla="*/ 0 w 15"/>
                  <a:gd name="T13" fmla="*/ 7 h 22"/>
                  <a:gd name="T14" fmla="*/ 0 w 15"/>
                  <a:gd name="T15" fmla="*/ 11 h 22"/>
                  <a:gd name="T16" fmla="*/ 0 w 15"/>
                  <a:gd name="T17" fmla="*/ 15 h 22"/>
                  <a:gd name="T18" fmla="*/ 2 w 15"/>
                  <a:gd name="T19" fmla="*/ 16 h 22"/>
                  <a:gd name="T20" fmla="*/ 0 w 15"/>
                  <a:gd name="T21" fmla="*/ 18 h 22"/>
                  <a:gd name="T22" fmla="*/ 0 w 15"/>
                  <a:gd name="T23" fmla="*/ 20 h 22"/>
                  <a:gd name="T24" fmla="*/ 0 w 15"/>
                  <a:gd name="T25" fmla="*/ 22 h 22"/>
                  <a:gd name="T26" fmla="*/ 4 w 15"/>
                  <a:gd name="T27" fmla="*/ 20 h 22"/>
                  <a:gd name="T28" fmla="*/ 4 w 15"/>
                  <a:gd name="T29" fmla="*/ 18 h 22"/>
                  <a:gd name="T30" fmla="*/ 6 w 15"/>
                  <a:gd name="T31" fmla="*/ 18 h 22"/>
                  <a:gd name="T32" fmla="*/ 6 w 15"/>
                  <a:gd name="T33" fmla="*/ 16 h 22"/>
                  <a:gd name="T34" fmla="*/ 8 w 15"/>
                  <a:gd name="T35" fmla="*/ 16 h 22"/>
                  <a:gd name="T36" fmla="*/ 11 w 15"/>
                  <a:gd name="T37" fmla="*/ 15 h 22"/>
                  <a:gd name="T38" fmla="*/ 11 w 15"/>
                  <a:gd name="T39" fmla="*/ 13 h 22"/>
                  <a:gd name="T40" fmla="*/ 9 w 15"/>
                  <a:gd name="T41" fmla="*/ 13 h 22"/>
                  <a:gd name="T42" fmla="*/ 9 w 15"/>
                  <a:gd name="T43" fmla="*/ 11 h 22"/>
                  <a:gd name="T44" fmla="*/ 11 w 15"/>
                  <a:gd name="T45" fmla="*/ 9 h 22"/>
                  <a:gd name="T46" fmla="*/ 13 w 15"/>
                  <a:gd name="T47" fmla="*/ 9 h 22"/>
                  <a:gd name="T48" fmla="*/ 15 w 15"/>
                  <a:gd name="T49" fmla="*/ 7 h 22"/>
                  <a:gd name="T50" fmla="*/ 13 w 15"/>
                  <a:gd name="T51" fmla="*/ 7 h 22"/>
                  <a:gd name="T52" fmla="*/ 13 w 15"/>
                  <a:gd name="T53" fmla="*/ 6 h 22"/>
                  <a:gd name="T54" fmla="*/ 13 w 15"/>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22">
                    <a:moveTo>
                      <a:pt x="13" y="0"/>
                    </a:moveTo>
                    <a:lnTo>
                      <a:pt x="11" y="0"/>
                    </a:lnTo>
                    <a:lnTo>
                      <a:pt x="4" y="6"/>
                    </a:lnTo>
                    <a:lnTo>
                      <a:pt x="4" y="7"/>
                    </a:lnTo>
                    <a:lnTo>
                      <a:pt x="4" y="9"/>
                    </a:lnTo>
                    <a:lnTo>
                      <a:pt x="2" y="9"/>
                    </a:lnTo>
                    <a:lnTo>
                      <a:pt x="0" y="7"/>
                    </a:lnTo>
                    <a:lnTo>
                      <a:pt x="0" y="11"/>
                    </a:lnTo>
                    <a:lnTo>
                      <a:pt x="0" y="15"/>
                    </a:lnTo>
                    <a:lnTo>
                      <a:pt x="2" y="16"/>
                    </a:lnTo>
                    <a:lnTo>
                      <a:pt x="0" y="18"/>
                    </a:lnTo>
                    <a:lnTo>
                      <a:pt x="0" y="20"/>
                    </a:lnTo>
                    <a:lnTo>
                      <a:pt x="0" y="22"/>
                    </a:lnTo>
                    <a:lnTo>
                      <a:pt x="4" y="20"/>
                    </a:lnTo>
                    <a:lnTo>
                      <a:pt x="4" y="18"/>
                    </a:lnTo>
                    <a:lnTo>
                      <a:pt x="6" y="18"/>
                    </a:lnTo>
                    <a:lnTo>
                      <a:pt x="6" y="16"/>
                    </a:lnTo>
                    <a:lnTo>
                      <a:pt x="8" y="16"/>
                    </a:lnTo>
                    <a:lnTo>
                      <a:pt x="11" y="15"/>
                    </a:lnTo>
                    <a:lnTo>
                      <a:pt x="11" y="13"/>
                    </a:lnTo>
                    <a:lnTo>
                      <a:pt x="9" y="13"/>
                    </a:lnTo>
                    <a:lnTo>
                      <a:pt x="9" y="11"/>
                    </a:lnTo>
                    <a:lnTo>
                      <a:pt x="11" y="9"/>
                    </a:lnTo>
                    <a:lnTo>
                      <a:pt x="13" y="9"/>
                    </a:lnTo>
                    <a:lnTo>
                      <a:pt x="15" y="7"/>
                    </a:lnTo>
                    <a:lnTo>
                      <a:pt x="13" y="7"/>
                    </a:lnTo>
                    <a:lnTo>
                      <a:pt x="13" y="6"/>
                    </a:lnTo>
                    <a:lnTo>
                      <a:pt x="1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1" name="Freeform 2098">
                <a:extLst>
                  <a:ext uri="{FF2B5EF4-FFF2-40B4-BE49-F238E27FC236}">
                    <a16:creationId xmlns:a16="http://schemas.microsoft.com/office/drawing/2014/main" id="{91A70A8B-4F5D-A04A-82FF-6E12AE64ABBB}"/>
                  </a:ext>
                </a:extLst>
              </p:cNvPr>
              <p:cNvSpPr>
                <a:spLocks/>
              </p:cNvSpPr>
              <p:nvPr/>
            </p:nvSpPr>
            <p:spPr bwMode="auto">
              <a:xfrm>
                <a:off x="2585" y="1559"/>
                <a:ext cx="15" cy="22"/>
              </a:xfrm>
              <a:custGeom>
                <a:avLst/>
                <a:gdLst>
                  <a:gd name="T0" fmla="*/ 13 w 15"/>
                  <a:gd name="T1" fmla="*/ 0 h 22"/>
                  <a:gd name="T2" fmla="*/ 11 w 15"/>
                  <a:gd name="T3" fmla="*/ 0 h 22"/>
                  <a:gd name="T4" fmla="*/ 4 w 15"/>
                  <a:gd name="T5" fmla="*/ 6 h 22"/>
                  <a:gd name="T6" fmla="*/ 4 w 15"/>
                  <a:gd name="T7" fmla="*/ 7 h 22"/>
                  <a:gd name="T8" fmla="*/ 4 w 15"/>
                  <a:gd name="T9" fmla="*/ 9 h 22"/>
                  <a:gd name="T10" fmla="*/ 2 w 15"/>
                  <a:gd name="T11" fmla="*/ 9 h 22"/>
                  <a:gd name="T12" fmla="*/ 0 w 15"/>
                  <a:gd name="T13" fmla="*/ 7 h 22"/>
                  <a:gd name="T14" fmla="*/ 0 w 15"/>
                  <a:gd name="T15" fmla="*/ 11 h 22"/>
                  <a:gd name="T16" fmla="*/ 0 w 15"/>
                  <a:gd name="T17" fmla="*/ 15 h 22"/>
                  <a:gd name="T18" fmla="*/ 2 w 15"/>
                  <a:gd name="T19" fmla="*/ 16 h 22"/>
                  <a:gd name="T20" fmla="*/ 0 w 15"/>
                  <a:gd name="T21" fmla="*/ 18 h 22"/>
                  <a:gd name="T22" fmla="*/ 0 w 15"/>
                  <a:gd name="T23" fmla="*/ 20 h 22"/>
                  <a:gd name="T24" fmla="*/ 0 w 15"/>
                  <a:gd name="T25" fmla="*/ 22 h 22"/>
                  <a:gd name="T26" fmla="*/ 4 w 15"/>
                  <a:gd name="T27" fmla="*/ 20 h 22"/>
                  <a:gd name="T28" fmla="*/ 4 w 15"/>
                  <a:gd name="T29" fmla="*/ 18 h 22"/>
                  <a:gd name="T30" fmla="*/ 6 w 15"/>
                  <a:gd name="T31" fmla="*/ 18 h 22"/>
                  <a:gd name="T32" fmla="*/ 6 w 15"/>
                  <a:gd name="T33" fmla="*/ 16 h 22"/>
                  <a:gd name="T34" fmla="*/ 8 w 15"/>
                  <a:gd name="T35" fmla="*/ 16 h 22"/>
                  <a:gd name="T36" fmla="*/ 11 w 15"/>
                  <a:gd name="T37" fmla="*/ 15 h 22"/>
                  <a:gd name="T38" fmla="*/ 11 w 15"/>
                  <a:gd name="T39" fmla="*/ 13 h 22"/>
                  <a:gd name="T40" fmla="*/ 9 w 15"/>
                  <a:gd name="T41" fmla="*/ 13 h 22"/>
                  <a:gd name="T42" fmla="*/ 9 w 15"/>
                  <a:gd name="T43" fmla="*/ 11 h 22"/>
                  <a:gd name="T44" fmla="*/ 11 w 15"/>
                  <a:gd name="T45" fmla="*/ 9 h 22"/>
                  <a:gd name="T46" fmla="*/ 13 w 15"/>
                  <a:gd name="T47" fmla="*/ 9 h 22"/>
                  <a:gd name="T48" fmla="*/ 15 w 15"/>
                  <a:gd name="T49" fmla="*/ 7 h 22"/>
                  <a:gd name="T50" fmla="*/ 13 w 15"/>
                  <a:gd name="T51" fmla="*/ 7 h 22"/>
                  <a:gd name="T52" fmla="*/ 13 w 15"/>
                  <a:gd name="T53" fmla="*/ 6 h 22"/>
                  <a:gd name="T54" fmla="*/ 13 w 15"/>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22">
                    <a:moveTo>
                      <a:pt x="13" y="0"/>
                    </a:moveTo>
                    <a:lnTo>
                      <a:pt x="11" y="0"/>
                    </a:lnTo>
                    <a:lnTo>
                      <a:pt x="4" y="6"/>
                    </a:lnTo>
                    <a:lnTo>
                      <a:pt x="4" y="7"/>
                    </a:lnTo>
                    <a:lnTo>
                      <a:pt x="4" y="9"/>
                    </a:lnTo>
                    <a:lnTo>
                      <a:pt x="2" y="9"/>
                    </a:lnTo>
                    <a:lnTo>
                      <a:pt x="0" y="7"/>
                    </a:lnTo>
                    <a:lnTo>
                      <a:pt x="0" y="11"/>
                    </a:lnTo>
                    <a:lnTo>
                      <a:pt x="0" y="15"/>
                    </a:lnTo>
                    <a:lnTo>
                      <a:pt x="2" y="16"/>
                    </a:lnTo>
                    <a:lnTo>
                      <a:pt x="0" y="18"/>
                    </a:lnTo>
                    <a:lnTo>
                      <a:pt x="0" y="20"/>
                    </a:lnTo>
                    <a:lnTo>
                      <a:pt x="0" y="22"/>
                    </a:lnTo>
                    <a:lnTo>
                      <a:pt x="4" y="20"/>
                    </a:lnTo>
                    <a:lnTo>
                      <a:pt x="4" y="18"/>
                    </a:lnTo>
                    <a:lnTo>
                      <a:pt x="6" y="18"/>
                    </a:lnTo>
                    <a:lnTo>
                      <a:pt x="6" y="16"/>
                    </a:lnTo>
                    <a:lnTo>
                      <a:pt x="8" y="16"/>
                    </a:lnTo>
                    <a:lnTo>
                      <a:pt x="11" y="15"/>
                    </a:lnTo>
                    <a:lnTo>
                      <a:pt x="11" y="13"/>
                    </a:lnTo>
                    <a:lnTo>
                      <a:pt x="9" y="13"/>
                    </a:lnTo>
                    <a:lnTo>
                      <a:pt x="9" y="11"/>
                    </a:lnTo>
                    <a:lnTo>
                      <a:pt x="11" y="9"/>
                    </a:lnTo>
                    <a:lnTo>
                      <a:pt x="13" y="9"/>
                    </a:lnTo>
                    <a:lnTo>
                      <a:pt x="15" y="7"/>
                    </a:lnTo>
                    <a:lnTo>
                      <a:pt x="13" y="7"/>
                    </a:lnTo>
                    <a:lnTo>
                      <a:pt x="13" y="6"/>
                    </a:lnTo>
                    <a:lnTo>
                      <a:pt x="1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2" name="Freeform 2099">
                <a:extLst>
                  <a:ext uri="{FF2B5EF4-FFF2-40B4-BE49-F238E27FC236}">
                    <a16:creationId xmlns:a16="http://schemas.microsoft.com/office/drawing/2014/main" id="{9291ADD6-3D24-364C-BF9F-ED371B434C6F}"/>
                  </a:ext>
                </a:extLst>
              </p:cNvPr>
              <p:cNvSpPr>
                <a:spLocks/>
              </p:cNvSpPr>
              <p:nvPr/>
            </p:nvSpPr>
            <p:spPr bwMode="auto">
              <a:xfrm>
                <a:off x="2578" y="1582"/>
                <a:ext cx="7" cy="6"/>
              </a:xfrm>
              <a:custGeom>
                <a:avLst/>
                <a:gdLst>
                  <a:gd name="T0" fmla="*/ 6 w 7"/>
                  <a:gd name="T1" fmla="*/ 2 h 6"/>
                  <a:gd name="T2" fmla="*/ 7 w 7"/>
                  <a:gd name="T3" fmla="*/ 2 h 6"/>
                  <a:gd name="T4" fmla="*/ 6 w 7"/>
                  <a:gd name="T5" fmla="*/ 0 h 6"/>
                  <a:gd name="T6" fmla="*/ 0 w 7"/>
                  <a:gd name="T7" fmla="*/ 2 h 6"/>
                  <a:gd name="T8" fmla="*/ 0 w 7"/>
                  <a:gd name="T9" fmla="*/ 4 h 6"/>
                  <a:gd name="T10" fmla="*/ 2 w 7"/>
                  <a:gd name="T11" fmla="*/ 6 h 6"/>
                  <a:gd name="T12" fmla="*/ 6 w 7"/>
                  <a:gd name="T13" fmla="*/ 6 h 6"/>
                  <a:gd name="T14" fmla="*/ 6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6" y="2"/>
                    </a:moveTo>
                    <a:lnTo>
                      <a:pt x="7" y="2"/>
                    </a:lnTo>
                    <a:lnTo>
                      <a:pt x="6" y="0"/>
                    </a:lnTo>
                    <a:lnTo>
                      <a:pt x="0" y="2"/>
                    </a:lnTo>
                    <a:lnTo>
                      <a:pt x="0" y="4"/>
                    </a:lnTo>
                    <a:lnTo>
                      <a:pt x="2" y="6"/>
                    </a:lnTo>
                    <a:lnTo>
                      <a:pt x="6" y="6"/>
                    </a:lnTo>
                    <a:lnTo>
                      <a:pt x="6"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3" name="Freeform 2100">
                <a:extLst>
                  <a:ext uri="{FF2B5EF4-FFF2-40B4-BE49-F238E27FC236}">
                    <a16:creationId xmlns:a16="http://schemas.microsoft.com/office/drawing/2014/main" id="{BA540111-64E3-8144-BC8E-CC6627EF4595}"/>
                  </a:ext>
                </a:extLst>
              </p:cNvPr>
              <p:cNvSpPr>
                <a:spLocks/>
              </p:cNvSpPr>
              <p:nvPr/>
            </p:nvSpPr>
            <p:spPr bwMode="auto">
              <a:xfrm>
                <a:off x="2578" y="1582"/>
                <a:ext cx="7" cy="6"/>
              </a:xfrm>
              <a:custGeom>
                <a:avLst/>
                <a:gdLst>
                  <a:gd name="T0" fmla="*/ 6 w 7"/>
                  <a:gd name="T1" fmla="*/ 2 h 6"/>
                  <a:gd name="T2" fmla="*/ 7 w 7"/>
                  <a:gd name="T3" fmla="*/ 2 h 6"/>
                  <a:gd name="T4" fmla="*/ 6 w 7"/>
                  <a:gd name="T5" fmla="*/ 0 h 6"/>
                  <a:gd name="T6" fmla="*/ 0 w 7"/>
                  <a:gd name="T7" fmla="*/ 2 h 6"/>
                  <a:gd name="T8" fmla="*/ 0 w 7"/>
                  <a:gd name="T9" fmla="*/ 4 h 6"/>
                  <a:gd name="T10" fmla="*/ 2 w 7"/>
                  <a:gd name="T11" fmla="*/ 6 h 6"/>
                  <a:gd name="T12" fmla="*/ 6 w 7"/>
                  <a:gd name="T13" fmla="*/ 6 h 6"/>
                  <a:gd name="T14" fmla="*/ 6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6" y="2"/>
                    </a:moveTo>
                    <a:lnTo>
                      <a:pt x="7" y="2"/>
                    </a:lnTo>
                    <a:lnTo>
                      <a:pt x="6" y="0"/>
                    </a:lnTo>
                    <a:lnTo>
                      <a:pt x="0" y="2"/>
                    </a:lnTo>
                    <a:lnTo>
                      <a:pt x="0" y="4"/>
                    </a:lnTo>
                    <a:lnTo>
                      <a:pt x="2" y="6"/>
                    </a:lnTo>
                    <a:lnTo>
                      <a:pt x="6" y="6"/>
                    </a:lnTo>
                    <a:lnTo>
                      <a:pt x="6"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4" name="Freeform 2101">
                <a:extLst>
                  <a:ext uri="{FF2B5EF4-FFF2-40B4-BE49-F238E27FC236}">
                    <a16:creationId xmlns:a16="http://schemas.microsoft.com/office/drawing/2014/main" id="{30BBB8BA-E288-8245-B8CC-CD547C75CB8F}"/>
                  </a:ext>
                </a:extLst>
              </p:cNvPr>
              <p:cNvSpPr>
                <a:spLocks/>
              </p:cNvSpPr>
              <p:nvPr/>
            </p:nvSpPr>
            <p:spPr bwMode="auto">
              <a:xfrm>
                <a:off x="2644" y="1538"/>
                <a:ext cx="11" cy="7"/>
              </a:xfrm>
              <a:custGeom>
                <a:avLst/>
                <a:gdLst>
                  <a:gd name="T0" fmla="*/ 11 w 11"/>
                  <a:gd name="T1" fmla="*/ 5 h 7"/>
                  <a:gd name="T2" fmla="*/ 11 w 11"/>
                  <a:gd name="T3" fmla="*/ 5 h 7"/>
                  <a:gd name="T4" fmla="*/ 9 w 11"/>
                  <a:gd name="T5" fmla="*/ 5 h 7"/>
                  <a:gd name="T6" fmla="*/ 4 w 11"/>
                  <a:gd name="T7" fmla="*/ 3 h 7"/>
                  <a:gd name="T8" fmla="*/ 4 w 11"/>
                  <a:gd name="T9" fmla="*/ 2 h 7"/>
                  <a:gd name="T10" fmla="*/ 2 w 11"/>
                  <a:gd name="T11" fmla="*/ 0 h 7"/>
                  <a:gd name="T12" fmla="*/ 2 w 11"/>
                  <a:gd name="T13" fmla="*/ 0 h 7"/>
                  <a:gd name="T14" fmla="*/ 0 w 11"/>
                  <a:gd name="T15" fmla="*/ 5 h 7"/>
                  <a:gd name="T16" fmla="*/ 2 w 11"/>
                  <a:gd name="T17" fmla="*/ 5 h 7"/>
                  <a:gd name="T18" fmla="*/ 6 w 11"/>
                  <a:gd name="T19" fmla="*/ 5 h 7"/>
                  <a:gd name="T20" fmla="*/ 9 w 11"/>
                  <a:gd name="T21" fmla="*/ 7 h 7"/>
                  <a:gd name="T22" fmla="*/ 11 w 11"/>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11" y="5"/>
                    </a:moveTo>
                    <a:lnTo>
                      <a:pt x="11" y="5"/>
                    </a:lnTo>
                    <a:lnTo>
                      <a:pt x="9" y="5"/>
                    </a:lnTo>
                    <a:lnTo>
                      <a:pt x="4" y="3"/>
                    </a:lnTo>
                    <a:lnTo>
                      <a:pt x="4" y="2"/>
                    </a:lnTo>
                    <a:lnTo>
                      <a:pt x="2" y="0"/>
                    </a:lnTo>
                    <a:lnTo>
                      <a:pt x="2" y="0"/>
                    </a:lnTo>
                    <a:lnTo>
                      <a:pt x="0" y="5"/>
                    </a:lnTo>
                    <a:lnTo>
                      <a:pt x="2" y="5"/>
                    </a:lnTo>
                    <a:lnTo>
                      <a:pt x="6" y="5"/>
                    </a:lnTo>
                    <a:lnTo>
                      <a:pt x="9" y="7"/>
                    </a:lnTo>
                    <a:lnTo>
                      <a:pt x="11"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5" name="Freeform 2102">
                <a:extLst>
                  <a:ext uri="{FF2B5EF4-FFF2-40B4-BE49-F238E27FC236}">
                    <a16:creationId xmlns:a16="http://schemas.microsoft.com/office/drawing/2014/main" id="{6F20F8AF-0F0A-4941-8150-B18041C715A1}"/>
                  </a:ext>
                </a:extLst>
              </p:cNvPr>
              <p:cNvSpPr>
                <a:spLocks/>
              </p:cNvSpPr>
              <p:nvPr/>
            </p:nvSpPr>
            <p:spPr bwMode="auto">
              <a:xfrm>
                <a:off x="2644" y="1538"/>
                <a:ext cx="11" cy="7"/>
              </a:xfrm>
              <a:custGeom>
                <a:avLst/>
                <a:gdLst>
                  <a:gd name="T0" fmla="*/ 11 w 11"/>
                  <a:gd name="T1" fmla="*/ 5 h 7"/>
                  <a:gd name="T2" fmla="*/ 11 w 11"/>
                  <a:gd name="T3" fmla="*/ 5 h 7"/>
                  <a:gd name="T4" fmla="*/ 9 w 11"/>
                  <a:gd name="T5" fmla="*/ 5 h 7"/>
                  <a:gd name="T6" fmla="*/ 4 w 11"/>
                  <a:gd name="T7" fmla="*/ 3 h 7"/>
                  <a:gd name="T8" fmla="*/ 4 w 11"/>
                  <a:gd name="T9" fmla="*/ 2 h 7"/>
                  <a:gd name="T10" fmla="*/ 2 w 11"/>
                  <a:gd name="T11" fmla="*/ 0 h 7"/>
                  <a:gd name="T12" fmla="*/ 2 w 11"/>
                  <a:gd name="T13" fmla="*/ 0 h 7"/>
                  <a:gd name="T14" fmla="*/ 0 w 11"/>
                  <a:gd name="T15" fmla="*/ 5 h 7"/>
                  <a:gd name="T16" fmla="*/ 2 w 11"/>
                  <a:gd name="T17" fmla="*/ 5 h 7"/>
                  <a:gd name="T18" fmla="*/ 6 w 11"/>
                  <a:gd name="T19" fmla="*/ 5 h 7"/>
                  <a:gd name="T20" fmla="*/ 9 w 11"/>
                  <a:gd name="T21" fmla="*/ 7 h 7"/>
                  <a:gd name="T22" fmla="*/ 11 w 11"/>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11" y="5"/>
                    </a:moveTo>
                    <a:lnTo>
                      <a:pt x="11" y="5"/>
                    </a:lnTo>
                    <a:lnTo>
                      <a:pt x="9" y="5"/>
                    </a:lnTo>
                    <a:lnTo>
                      <a:pt x="4" y="3"/>
                    </a:lnTo>
                    <a:lnTo>
                      <a:pt x="4" y="2"/>
                    </a:lnTo>
                    <a:lnTo>
                      <a:pt x="2" y="0"/>
                    </a:lnTo>
                    <a:lnTo>
                      <a:pt x="2" y="0"/>
                    </a:lnTo>
                    <a:lnTo>
                      <a:pt x="0" y="5"/>
                    </a:lnTo>
                    <a:lnTo>
                      <a:pt x="2" y="5"/>
                    </a:lnTo>
                    <a:lnTo>
                      <a:pt x="6" y="5"/>
                    </a:lnTo>
                    <a:lnTo>
                      <a:pt x="9" y="7"/>
                    </a:lnTo>
                    <a:lnTo>
                      <a:pt x="11"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6" name="Freeform 2103">
                <a:extLst>
                  <a:ext uri="{FF2B5EF4-FFF2-40B4-BE49-F238E27FC236}">
                    <a16:creationId xmlns:a16="http://schemas.microsoft.com/office/drawing/2014/main" id="{B5C9DB18-BA20-2A49-8192-334AB862642A}"/>
                  </a:ext>
                </a:extLst>
              </p:cNvPr>
              <p:cNvSpPr>
                <a:spLocks/>
              </p:cNvSpPr>
              <p:nvPr/>
            </p:nvSpPr>
            <p:spPr bwMode="auto">
              <a:xfrm>
                <a:off x="2644" y="1545"/>
                <a:ext cx="2" cy="4"/>
              </a:xfrm>
              <a:custGeom>
                <a:avLst/>
                <a:gdLst>
                  <a:gd name="T0" fmla="*/ 2 w 2"/>
                  <a:gd name="T1" fmla="*/ 2 h 4"/>
                  <a:gd name="T2" fmla="*/ 2 w 2"/>
                  <a:gd name="T3" fmla="*/ 2 h 4"/>
                  <a:gd name="T4" fmla="*/ 0 w 2"/>
                  <a:gd name="T5" fmla="*/ 0 h 4"/>
                  <a:gd name="T6" fmla="*/ 0 w 2"/>
                  <a:gd name="T7" fmla="*/ 0 h 4"/>
                  <a:gd name="T8" fmla="*/ 0 w 2"/>
                  <a:gd name="T9" fmla="*/ 2 h 4"/>
                  <a:gd name="T10" fmla="*/ 0 w 2"/>
                  <a:gd name="T11" fmla="*/ 4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2"/>
                    </a:lnTo>
                    <a:lnTo>
                      <a:pt x="0" y="0"/>
                    </a:lnTo>
                    <a:lnTo>
                      <a:pt x="0" y="0"/>
                    </a:lnTo>
                    <a:lnTo>
                      <a:pt x="0" y="2"/>
                    </a:lnTo>
                    <a:lnTo>
                      <a:pt x="0" y="4"/>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7" name="Freeform 2104">
                <a:extLst>
                  <a:ext uri="{FF2B5EF4-FFF2-40B4-BE49-F238E27FC236}">
                    <a16:creationId xmlns:a16="http://schemas.microsoft.com/office/drawing/2014/main" id="{2DAAF198-AD61-B149-A065-E7AFC91BEDED}"/>
                  </a:ext>
                </a:extLst>
              </p:cNvPr>
              <p:cNvSpPr>
                <a:spLocks/>
              </p:cNvSpPr>
              <p:nvPr/>
            </p:nvSpPr>
            <p:spPr bwMode="auto">
              <a:xfrm>
                <a:off x="2644" y="1545"/>
                <a:ext cx="2" cy="4"/>
              </a:xfrm>
              <a:custGeom>
                <a:avLst/>
                <a:gdLst>
                  <a:gd name="T0" fmla="*/ 2 w 2"/>
                  <a:gd name="T1" fmla="*/ 2 h 4"/>
                  <a:gd name="T2" fmla="*/ 2 w 2"/>
                  <a:gd name="T3" fmla="*/ 2 h 4"/>
                  <a:gd name="T4" fmla="*/ 0 w 2"/>
                  <a:gd name="T5" fmla="*/ 0 h 4"/>
                  <a:gd name="T6" fmla="*/ 0 w 2"/>
                  <a:gd name="T7" fmla="*/ 0 h 4"/>
                  <a:gd name="T8" fmla="*/ 0 w 2"/>
                  <a:gd name="T9" fmla="*/ 2 h 4"/>
                  <a:gd name="T10" fmla="*/ 0 w 2"/>
                  <a:gd name="T11" fmla="*/ 4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2"/>
                    </a:lnTo>
                    <a:lnTo>
                      <a:pt x="0" y="0"/>
                    </a:lnTo>
                    <a:lnTo>
                      <a:pt x="0" y="0"/>
                    </a:lnTo>
                    <a:lnTo>
                      <a:pt x="0" y="2"/>
                    </a:lnTo>
                    <a:lnTo>
                      <a:pt x="0" y="4"/>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8" name="Freeform 2105">
                <a:extLst>
                  <a:ext uri="{FF2B5EF4-FFF2-40B4-BE49-F238E27FC236}">
                    <a16:creationId xmlns:a16="http://schemas.microsoft.com/office/drawing/2014/main" id="{7C2188BC-5E92-A041-92A8-D21463260A58}"/>
                  </a:ext>
                </a:extLst>
              </p:cNvPr>
              <p:cNvSpPr>
                <a:spLocks/>
              </p:cNvSpPr>
              <p:nvPr/>
            </p:nvSpPr>
            <p:spPr bwMode="auto">
              <a:xfrm>
                <a:off x="2600" y="1554"/>
                <a:ext cx="125" cy="237"/>
              </a:xfrm>
              <a:custGeom>
                <a:avLst/>
                <a:gdLst>
                  <a:gd name="T0" fmla="*/ 66 w 125"/>
                  <a:gd name="T1" fmla="*/ 223 h 237"/>
                  <a:gd name="T2" fmla="*/ 76 w 125"/>
                  <a:gd name="T3" fmla="*/ 218 h 237"/>
                  <a:gd name="T4" fmla="*/ 84 w 125"/>
                  <a:gd name="T5" fmla="*/ 218 h 237"/>
                  <a:gd name="T6" fmla="*/ 114 w 125"/>
                  <a:gd name="T7" fmla="*/ 212 h 237"/>
                  <a:gd name="T8" fmla="*/ 109 w 125"/>
                  <a:gd name="T9" fmla="*/ 202 h 237"/>
                  <a:gd name="T10" fmla="*/ 112 w 125"/>
                  <a:gd name="T11" fmla="*/ 195 h 237"/>
                  <a:gd name="T12" fmla="*/ 118 w 125"/>
                  <a:gd name="T13" fmla="*/ 191 h 237"/>
                  <a:gd name="T14" fmla="*/ 123 w 125"/>
                  <a:gd name="T15" fmla="*/ 184 h 237"/>
                  <a:gd name="T16" fmla="*/ 107 w 125"/>
                  <a:gd name="T17" fmla="*/ 162 h 237"/>
                  <a:gd name="T18" fmla="*/ 103 w 125"/>
                  <a:gd name="T19" fmla="*/ 157 h 237"/>
                  <a:gd name="T20" fmla="*/ 93 w 125"/>
                  <a:gd name="T21" fmla="*/ 141 h 237"/>
                  <a:gd name="T22" fmla="*/ 100 w 125"/>
                  <a:gd name="T23" fmla="*/ 139 h 237"/>
                  <a:gd name="T24" fmla="*/ 80 w 125"/>
                  <a:gd name="T25" fmla="*/ 116 h 237"/>
                  <a:gd name="T26" fmla="*/ 57 w 125"/>
                  <a:gd name="T27" fmla="*/ 77 h 237"/>
                  <a:gd name="T28" fmla="*/ 46 w 125"/>
                  <a:gd name="T29" fmla="*/ 75 h 237"/>
                  <a:gd name="T30" fmla="*/ 51 w 125"/>
                  <a:gd name="T31" fmla="*/ 66 h 237"/>
                  <a:gd name="T32" fmla="*/ 57 w 125"/>
                  <a:gd name="T33" fmla="*/ 59 h 237"/>
                  <a:gd name="T34" fmla="*/ 68 w 125"/>
                  <a:gd name="T35" fmla="*/ 28 h 237"/>
                  <a:gd name="T36" fmla="*/ 32 w 125"/>
                  <a:gd name="T37" fmla="*/ 32 h 237"/>
                  <a:gd name="T38" fmla="*/ 34 w 125"/>
                  <a:gd name="T39" fmla="*/ 28 h 237"/>
                  <a:gd name="T40" fmla="*/ 35 w 125"/>
                  <a:gd name="T41" fmla="*/ 20 h 237"/>
                  <a:gd name="T42" fmla="*/ 44 w 125"/>
                  <a:gd name="T43" fmla="*/ 0 h 237"/>
                  <a:gd name="T44" fmla="*/ 16 w 125"/>
                  <a:gd name="T45" fmla="*/ 7 h 237"/>
                  <a:gd name="T46" fmla="*/ 12 w 125"/>
                  <a:gd name="T47" fmla="*/ 20 h 237"/>
                  <a:gd name="T48" fmla="*/ 7 w 125"/>
                  <a:gd name="T49" fmla="*/ 34 h 237"/>
                  <a:gd name="T50" fmla="*/ 10 w 125"/>
                  <a:gd name="T51" fmla="*/ 37 h 237"/>
                  <a:gd name="T52" fmla="*/ 9 w 125"/>
                  <a:gd name="T53" fmla="*/ 46 h 237"/>
                  <a:gd name="T54" fmla="*/ 5 w 125"/>
                  <a:gd name="T55" fmla="*/ 52 h 237"/>
                  <a:gd name="T56" fmla="*/ 3 w 125"/>
                  <a:gd name="T57" fmla="*/ 59 h 237"/>
                  <a:gd name="T58" fmla="*/ 14 w 125"/>
                  <a:gd name="T59" fmla="*/ 62 h 237"/>
                  <a:gd name="T60" fmla="*/ 10 w 125"/>
                  <a:gd name="T61" fmla="*/ 86 h 237"/>
                  <a:gd name="T62" fmla="*/ 12 w 125"/>
                  <a:gd name="T63" fmla="*/ 84 h 237"/>
                  <a:gd name="T64" fmla="*/ 14 w 125"/>
                  <a:gd name="T65" fmla="*/ 82 h 237"/>
                  <a:gd name="T66" fmla="*/ 18 w 125"/>
                  <a:gd name="T67" fmla="*/ 80 h 237"/>
                  <a:gd name="T68" fmla="*/ 21 w 125"/>
                  <a:gd name="T69" fmla="*/ 80 h 237"/>
                  <a:gd name="T70" fmla="*/ 23 w 125"/>
                  <a:gd name="T71" fmla="*/ 93 h 237"/>
                  <a:gd name="T72" fmla="*/ 18 w 125"/>
                  <a:gd name="T73" fmla="*/ 114 h 237"/>
                  <a:gd name="T74" fmla="*/ 21 w 125"/>
                  <a:gd name="T75" fmla="*/ 111 h 237"/>
                  <a:gd name="T76" fmla="*/ 39 w 125"/>
                  <a:gd name="T77" fmla="*/ 109 h 237"/>
                  <a:gd name="T78" fmla="*/ 46 w 125"/>
                  <a:gd name="T79" fmla="*/ 109 h 237"/>
                  <a:gd name="T80" fmla="*/ 43 w 125"/>
                  <a:gd name="T81" fmla="*/ 128 h 237"/>
                  <a:gd name="T82" fmla="*/ 53 w 125"/>
                  <a:gd name="T83" fmla="*/ 127 h 237"/>
                  <a:gd name="T84" fmla="*/ 50 w 125"/>
                  <a:gd name="T85" fmla="*/ 139 h 237"/>
                  <a:gd name="T86" fmla="*/ 51 w 125"/>
                  <a:gd name="T87" fmla="*/ 150 h 237"/>
                  <a:gd name="T88" fmla="*/ 25 w 125"/>
                  <a:gd name="T89" fmla="*/ 166 h 237"/>
                  <a:gd name="T90" fmla="*/ 32 w 125"/>
                  <a:gd name="T91" fmla="*/ 178 h 237"/>
                  <a:gd name="T92" fmla="*/ 19 w 125"/>
                  <a:gd name="T93" fmla="*/ 196 h 237"/>
                  <a:gd name="T94" fmla="*/ 28 w 125"/>
                  <a:gd name="T95" fmla="*/ 196 h 237"/>
                  <a:gd name="T96" fmla="*/ 37 w 125"/>
                  <a:gd name="T97" fmla="*/ 196 h 237"/>
                  <a:gd name="T98" fmla="*/ 48 w 125"/>
                  <a:gd name="T99" fmla="*/ 198 h 237"/>
                  <a:gd name="T100" fmla="*/ 50 w 125"/>
                  <a:gd name="T101" fmla="*/ 207 h 237"/>
                  <a:gd name="T102" fmla="*/ 9 w 125"/>
                  <a:gd name="T103" fmla="*/ 234 h 237"/>
                  <a:gd name="T104" fmla="*/ 14 w 125"/>
                  <a:gd name="T105" fmla="*/ 236 h 237"/>
                  <a:gd name="T106" fmla="*/ 21 w 125"/>
                  <a:gd name="T107" fmla="*/ 232 h 237"/>
                  <a:gd name="T108" fmla="*/ 41 w 125"/>
                  <a:gd name="T109" fmla="*/ 228 h 237"/>
                  <a:gd name="T110" fmla="*/ 59 w 125"/>
                  <a:gd name="T111" fmla="*/ 22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237">
                    <a:moveTo>
                      <a:pt x="59" y="223"/>
                    </a:moveTo>
                    <a:lnTo>
                      <a:pt x="59" y="225"/>
                    </a:lnTo>
                    <a:lnTo>
                      <a:pt x="59" y="223"/>
                    </a:lnTo>
                    <a:lnTo>
                      <a:pt x="62" y="221"/>
                    </a:lnTo>
                    <a:lnTo>
                      <a:pt x="66" y="223"/>
                    </a:lnTo>
                    <a:lnTo>
                      <a:pt x="66" y="221"/>
                    </a:lnTo>
                    <a:lnTo>
                      <a:pt x="66" y="220"/>
                    </a:lnTo>
                    <a:lnTo>
                      <a:pt x="73" y="220"/>
                    </a:lnTo>
                    <a:lnTo>
                      <a:pt x="75" y="220"/>
                    </a:lnTo>
                    <a:lnTo>
                      <a:pt x="76" y="218"/>
                    </a:lnTo>
                    <a:lnTo>
                      <a:pt x="76" y="214"/>
                    </a:lnTo>
                    <a:lnTo>
                      <a:pt x="78" y="216"/>
                    </a:lnTo>
                    <a:lnTo>
                      <a:pt x="80" y="216"/>
                    </a:lnTo>
                    <a:lnTo>
                      <a:pt x="82" y="216"/>
                    </a:lnTo>
                    <a:lnTo>
                      <a:pt x="84" y="218"/>
                    </a:lnTo>
                    <a:lnTo>
                      <a:pt x="85" y="218"/>
                    </a:lnTo>
                    <a:lnTo>
                      <a:pt x="96" y="216"/>
                    </a:lnTo>
                    <a:lnTo>
                      <a:pt x="100" y="218"/>
                    </a:lnTo>
                    <a:lnTo>
                      <a:pt x="114" y="214"/>
                    </a:lnTo>
                    <a:lnTo>
                      <a:pt x="114" y="212"/>
                    </a:lnTo>
                    <a:lnTo>
                      <a:pt x="119" y="209"/>
                    </a:lnTo>
                    <a:lnTo>
                      <a:pt x="121" y="205"/>
                    </a:lnTo>
                    <a:lnTo>
                      <a:pt x="119" y="203"/>
                    </a:lnTo>
                    <a:lnTo>
                      <a:pt x="109" y="203"/>
                    </a:lnTo>
                    <a:lnTo>
                      <a:pt x="109" y="202"/>
                    </a:lnTo>
                    <a:lnTo>
                      <a:pt x="107" y="198"/>
                    </a:lnTo>
                    <a:lnTo>
                      <a:pt x="110" y="198"/>
                    </a:lnTo>
                    <a:lnTo>
                      <a:pt x="110" y="196"/>
                    </a:lnTo>
                    <a:lnTo>
                      <a:pt x="112" y="195"/>
                    </a:lnTo>
                    <a:lnTo>
                      <a:pt x="112" y="195"/>
                    </a:lnTo>
                    <a:lnTo>
                      <a:pt x="110" y="193"/>
                    </a:lnTo>
                    <a:lnTo>
                      <a:pt x="112" y="193"/>
                    </a:lnTo>
                    <a:lnTo>
                      <a:pt x="114" y="191"/>
                    </a:lnTo>
                    <a:lnTo>
                      <a:pt x="116" y="193"/>
                    </a:lnTo>
                    <a:lnTo>
                      <a:pt x="118" y="191"/>
                    </a:lnTo>
                    <a:lnTo>
                      <a:pt x="118" y="189"/>
                    </a:lnTo>
                    <a:lnTo>
                      <a:pt x="118" y="187"/>
                    </a:lnTo>
                    <a:lnTo>
                      <a:pt x="119" y="187"/>
                    </a:lnTo>
                    <a:lnTo>
                      <a:pt x="121" y="186"/>
                    </a:lnTo>
                    <a:lnTo>
                      <a:pt x="123" y="184"/>
                    </a:lnTo>
                    <a:lnTo>
                      <a:pt x="125" y="173"/>
                    </a:lnTo>
                    <a:lnTo>
                      <a:pt x="125" y="168"/>
                    </a:lnTo>
                    <a:lnTo>
                      <a:pt x="121" y="164"/>
                    </a:lnTo>
                    <a:lnTo>
                      <a:pt x="118" y="162"/>
                    </a:lnTo>
                    <a:lnTo>
                      <a:pt x="107" y="162"/>
                    </a:lnTo>
                    <a:lnTo>
                      <a:pt x="103" y="166"/>
                    </a:lnTo>
                    <a:lnTo>
                      <a:pt x="101" y="166"/>
                    </a:lnTo>
                    <a:lnTo>
                      <a:pt x="98" y="164"/>
                    </a:lnTo>
                    <a:lnTo>
                      <a:pt x="100" y="162"/>
                    </a:lnTo>
                    <a:lnTo>
                      <a:pt x="103" y="157"/>
                    </a:lnTo>
                    <a:lnTo>
                      <a:pt x="103" y="155"/>
                    </a:lnTo>
                    <a:lnTo>
                      <a:pt x="103" y="153"/>
                    </a:lnTo>
                    <a:lnTo>
                      <a:pt x="98" y="146"/>
                    </a:lnTo>
                    <a:lnTo>
                      <a:pt x="96" y="145"/>
                    </a:lnTo>
                    <a:lnTo>
                      <a:pt x="93" y="141"/>
                    </a:lnTo>
                    <a:lnTo>
                      <a:pt x="94" y="141"/>
                    </a:lnTo>
                    <a:lnTo>
                      <a:pt x="96" y="143"/>
                    </a:lnTo>
                    <a:lnTo>
                      <a:pt x="100" y="145"/>
                    </a:lnTo>
                    <a:lnTo>
                      <a:pt x="101" y="145"/>
                    </a:lnTo>
                    <a:lnTo>
                      <a:pt x="100" y="139"/>
                    </a:lnTo>
                    <a:lnTo>
                      <a:pt x="94" y="134"/>
                    </a:lnTo>
                    <a:lnTo>
                      <a:pt x="94" y="130"/>
                    </a:lnTo>
                    <a:lnTo>
                      <a:pt x="87" y="120"/>
                    </a:lnTo>
                    <a:lnTo>
                      <a:pt x="80" y="118"/>
                    </a:lnTo>
                    <a:lnTo>
                      <a:pt x="80" y="116"/>
                    </a:lnTo>
                    <a:lnTo>
                      <a:pt x="73" y="102"/>
                    </a:lnTo>
                    <a:lnTo>
                      <a:pt x="73" y="91"/>
                    </a:lnTo>
                    <a:lnTo>
                      <a:pt x="66" y="86"/>
                    </a:lnTo>
                    <a:lnTo>
                      <a:pt x="64" y="82"/>
                    </a:lnTo>
                    <a:lnTo>
                      <a:pt x="57" y="77"/>
                    </a:lnTo>
                    <a:lnTo>
                      <a:pt x="55" y="77"/>
                    </a:lnTo>
                    <a:lnTo>
                      <a:pt x="50" y="78"/>
                    </a:lnTo>
                    <a:lnTo>
                      <a:pt x="46" y="78"/>
                    </a:lnTo>
                    <a:lnTo>
                      <a:pt x="46" y="77"/>
                    </a:lnTo>
                    <a:lnTo>
                      <a:pt x="46" y="75"/>
                    </a:lnTo>
                    <a:lnTo>
                      <a:pt x="48" y="73"/>
                    </a:lnTo>
                    <a:lnTo>
                      <a:pt x="53" y="73"/>
                    </a:lnTo>
                    <a:lnTo>
                      <a:pt x="55" y="71"/>
                    </a:lnTo>
                    <a:lnTo>
                      <a:pt x="53" y="68"/>
                    </a:lnTo>
                    <a:lnTo>
                      <a:pt x="51" y="66"/>
                    </a:lnTo>
                    <a:lnTo>
                      <a:pt x="51" y="64"/>
                    </a:lnTo>
                    <a:lnTo>
                      <a:pt x="53" y="64"/>
                    </a:lnTo>
                    <a:lnTo>
                      <a:pt x="55" y="64"/>
                    </a:lnTo>
                    <a:lnTo>
                      <a:pt x="57" y="61"/>
                    </a:lnTo>
                    <a:lnTo>
                      <a:pt x="57" y="59"/>
                    </a:lnTo>
                    <a:lnTo>
                      <a:pt x="62" y="53"/>
                    </a:lnTo>
                    <a:lnTo>
                      <a:pt x="64" y="43"/>
                    </a:lnTo>
                    <a:lnTo>
                      <a:pt x="68" y="37"/>
                    </a:lnTo>
                    <a:lnTo>
                      <a:pt x="68" y="32"/>
                    </a:lnTo>
                    <a:lnTo>
                      <a:pt x="68" y="28"/>
                    </a:lnTo>
                    <a:lnTo>
                      <a:pt x="48" y="28"/>
                    </a:lnTo>
                    <a:lnTo>
                      <a:pt x="44" y="28"/>
                    </a:lnTo>
                    <a:lnTo>
                      <a:pt x="34" y="32"/>
                    </a:lnTo>
                    <a:lnTo>
                      <a:pt x="32" y="34"/>
                    </a:lnTo>
                    <a:lnTo>
                      <a:pt x="32" y="32"/>
                    </a:lnTo>
                    <a:lnTo>
                      <a:pt x="32" y="30"/>
                    </a:lnTo>
                    <a:lnTo>
                      <a:pt x="32" y="30"/>
                    </a:lnTo>
                    <a:lnTo>
                      <a:pt x="30" y="30"/>
                    </a:lnTo>
                    <a:lnTo>
                      <a:pt x="30" y="28"/>
                    </a:lnTo>
                    <a:lnTo>
                      <a:pt x="34" y="28"/>
                    </a:lnTo>
                    <a:lnTo>
                      <a:pt x="35" y="25"/>
                    </a:lnTo>
                    <a:lnTo>
                      <a:pt x="32" y="25"/>
                    </a:lnTo>
                    <a:lnTo>
                      <a:pt x="32" y="21"/>
                    </a:lnTo>
                    <a:lnTo>
                      <a:pt x="32" y="23"/>
                    </a:lnTo>
                    <a:lnTo>
                      <a:pt x="35" y="20"/>
                    </a:lnTo>
                    <a:lnTo>
                      <a:pt x="41" y="16"/>
                    </a:lnTo>
                    <a:lnTo>
                      <a:pt x="43" y="11"/>
                    </a:lnTo>
                    <a:lnTo>
                      <a:pt x="46" y="9"/>
                    </a:lnTo>
                    <a:lnTo>
                      <a:pt x="48" y="2"/>
                    </a:lnTo>
                    <a:lnTo>
                      <a:pt x="44" y="0"/>
                    </a:lnTo>
                    <a:lnTo>
                      <a:pt x="28" y="3"/>
                    </a:lnTo>
                    <a:lnTo>
                      <a:pt x="28" y="3"/>
                    </a:lnTo>
                    <a:lnTo>
                      <a:pt x="21" y="2"/>
                    </a:lnTo>
                    <a:lnTo>
                      <a:pt x="19" y="2"/>
                    </a:lnTo>
                    <a:lnTo>
                      <a:pt x="16" y="7"/>
                    </a:lnTo>
                    <a:lnTo>
                      <a:pt x="16" y="12"/>
                    </a:lnTo>
                    <a:lnTo>
                      <a:pt x="12" y="12"/>
                    </a:lnTo>
                    <a:lnTo>
                      <a:pt x="12" y="16"/>
                    </a:lnTo>
                    <a:lnTo>
                      <a:pt x="10" y="18"/>
                    </a:lnTo>
                    <a:lnTo>
                      <a:pt x="12" y="20"/>
                    </a:lnTo>
                    <a:lnTo>
                      <a:pt x="14" y="21"/>
                    </a:lnTo>
                    <a:lnTo>
                      <a:pt x="5" y="25"/>
                    </a:lnTo>
                    <a:lnTo>
                      <a:pt x="7" y="32"/>
                    </a:lnTo>
                    <a:lnTo>
                      <a:pt x="9" y="32"/>
                    </a:lnTo>
                    <a:lnTo>
                      <a:pt x="7" y="34"/>
                    </a:lnTo>
                    <a:lnTo>
                      <a:pt x="5" y="32"/>
                    </a:lnTo>
                    <a:lnTo>
                      <a:pt x="5" y="34"/>
                    </a:lnTo>
                    <a:lnTo>
                      <a:pt x="5" y="37"/>
                    </a:lnTo>
                    <a:lnTo>
                      <a:pt x="7" y="37"/>
                    </a:lnTo>
                    <a:lnTo>
                      <a:pt x="10" y="37"/>
                    </a:lnTo>
                    <a:lnTo>
                      <a:pt x="10" y="39"/>
                    </a:lnTo>
                    <a:lnTo>
                      <a:pt x="9" y="39"/>
                    </a:lnTo>
                    <a:lnTo>
                      <a:pt x="10" y="41"/>
                    </a:lnTo>
                    <a:lnTo>
                      <a:pt x="9" y="45"/>
                    </a:lnTo>
                    <a:lnTo>
                      <a:pt x="9" y="46"/>
                    </a:lnTo>
                    <a:lnTo>
                      <a:pt x="7" y="46"/>
                    </a:lnTo>
                    <a:lnTo>
                      <a:pt x="7" y="48"/>
                    </a:lnTo>
                    <a:lnTo>
                      <a:pt x="7" y="48"/>
                    </a:lnTo>
                    <a:lnTo>
                      <a:pt x="5" y="50"/>
                    </a:lnTo>
                    <a:lnTo>
                      <a:pt x="5" y="52"/>
                    </a:lnTo>
                    <a:lnTo>
                      <a:pt x="5" y="55"/>
                    </a:lnTo>
                    <a:lnTo>
                      <a:pt x="1" y="57"/>
                    </a:lnTo>
                    <a:lnTo>
                      <a:pt x="0" y="57"/>
                    </a:lnTo>
                    <a:lnTo>
                      <a:pt x="0" y="59"/>
                    </a:lnTo>
                    <a:lnTo>
                      <a:pt x="3" y="59"/>
                    </a:lnTo>
                    <a:lnTo>
                      <a:pt x="3" y="61"/>
                    </a:lnTo>
                    <a:lnTo>
                      <a:pt x="7" y="64"/>
                    </a:lnTo>
                    <a:lnTo>
                      <a:pt x="12" y="59"/>
                    </a:lnTo>
                    <a:lnTo>
                      <a:pt x="14" y="61"/>
                    </a:lnTo>
                    <a:lnTo>
                      <a:pt x="14" y="62"/>
                    </a:lnTo>
                    <a:lnTo>
                      <a:pt x="9" y="80"/>
                    </a:lnTo>
                    <a:lnTo>
                      <a:pt x="9" y="82"/>
                    </a:lnTo>
                    <a:lnTo>
                      <a:pt x="9" y="82"/>
                    </a:lnTo>
                    <a:lnTo>
                      <a:pt x="10" y="84"/>
                    </a:lnTo>
                    <a:lnTo>
                      <a:pt x="10" y="86"/>
                    </a:lnTo>
                    <a:lnTo>
                      <a:pt x="7" y="89"/>
                    </a:lnTo>
                    <a:lnTo>
                      <a:pt x="5" y="98"/>
                    </a:lnTo>
                    <a:lnTo>
                      <a:pt x="7" y="98"/>
                    </a:lnTo>
                    <a:lnTo>
                      <a:pt x="9" y="96"/>
                    </a:lnTo>
                    <a:lnTo>
                      <a:pt x="12" y="84"/>
                    </a:lnTo>
                    <a:lnTo>
                      <a:pt x="10" y="77"/>
                    </a:lnTo>
                    <a:lnTo>
                      <a:pt x="16" y="71"/>
                    </a:lnTo>
                    <a:lnTo>
                      <a:pt x="16" y="73"/>
                    </a:lnTo>
                    <a:lnTo>
                      <a:pt x="14" y="78"/>
                    </a:lnTo>
                    <a:lnTo>
                      <a:pt x="14" y="82"/>
                    </a:lnTo>
                    <a:lnTo>
                      <a:pt x="14" y="80"/>
                    </a:lnTo>
                    <a:lnTo>
                      <a:pt x="16" y="80"/>
                    </a:lnTo>
                    <a:lnTo>
                      <a:pt x="16" y="80"/>
                    </a:lnTo>
                    <a:lnTo>
                      <a:pt x="16" y="78"/>
                    </a:lnTo>
                    <a:lnTo>
                      <a:pt x="18" y="80"/>
                    </a:lnTo>
                    <a:lnTo>
                      <a:pt x="19" y="80"/>
                    </a:lnTo>
                    <a:lnTo>
                      <a:pt x="19" y="77"/>
                    </a:lnTo>
                    <a:lnTo>
                      <a:pt x="21" y="77"/>
                    </a:lnTo>
                    <a:lnTo>
                      <a:pt x="23" y="78"/>
                    </a:lnTo>
                    <a:lnTo>
                      <a:pt x="21" y="80"/>
                    </a:lnTo>
                    <a:lnTo>
                      <a:pt x="21" y="82"/>
                    </a:lnTo>
                    <a:lnTo>
                      <a:pt x="19" y="87"/>
                    </a:lnTo>
                    <a:lnTo>
                      <a:pt x="21" y="89"/>
                    </a:lnTo>
                    <a:lnTo>
                      <a:pt x="23" y="89"/>
                    </a:lnTo>
                    <a:lnTo>
                      <a:pt x="23" y="93"/>
                    </a:lnTo>
                    <a:lnTo>
                      <a:pt x="18" y="105"/>
                    </a:lnTo>
                    <a:lnTo>
                      <a:pt x="18" y="109"/>
                    </a:lnTo>
                    <a:lnTo>
                      <a:pt x="16" y="107"/>
                    </a:lnTo>
                    <a:lnTo>
                      <a:pt x="16" y="109"/>
                    </a:lnTo>
                    <a:lnTo>
                      <a:pt x="18" y="114"/>
                    </a:lnTo>
                    <a:lnTo>
                      <a:pt x="19" y="116"/>
                    </a:lnTo>
                    <a:lnTo>
                      <a:pt x="19" y="116"/>
                    </a:lnTo>
                    <a:lnTo>
                      <a:pt x="19" y="112"/>
                    </a:lnTo>
                    <a:lnTo>
                      <a:pt x="19" y="111"/>
                    </a:lnTo>
                    <a:lnTo>
                      <a:pt x="21" y="111"/>
                    </a:lnTo>
                    <a:lnTo>
                      <a:pt x="26" y="114"/>
                    </a:lnTo>
                    <a:lnTo>
                      <a:pt x="28" y="112"/>
                    </a:lnTo>
                    <a:lnTo>
                      <a:pt x="28" y="111"/>
                    </a:lnTo>
                    <a:lnTo>
                      <a:pt x="35" y="112"/>
                    </a:lnTo>
                    <a:lnTo>
                      <a:pt x="39" y="109"/>
                    </a:lnTo>
                    <a:lnTo>
                      <a:pt x="41" y="109"/>
                    </a:lnTo>
                    <a:lnTo>
                      <a:pt x="43" y="107"/>
                    </a:lnTo>
                    <a:lnTo>
                      <a:pt x="48" y="107"/>
                    </a:lnTo>
                    <a:lnTo>
                      <a:pt x="48" y="109"/>
                    </a:lnTo>
                    <a:lnTo>
                      <a:pt x="46" y="109"/>
                    </a:lnTo>
                    <a:lnTo>
                      <a:pt x="44" y="111"/>
                    </a:lnTo>
                    <a:lnTo>
                      <a:pt x="39" y="121"/>
                    </a:lnTo>
                    <a:lnTo>
                      <a:pt x="41" y="123"/>
                    </a:lnTo>
                    <a:lnTo>
                      <a:pt x="43" y="125"/>
                    </a:lnTo>
                    <a:lnTo>
                      <a:pt x="43" y="128"/>
                    </a:lnTo>
                    <a:lnTo>
                      <a:pt x="44" y="128"/>
                    </a:lnTo>
                    <a:lnTo>
                      <a:pt x="44" y="127"/>
                    </a:lnTo>
                    <a:lnTo>
                      <a:pt x="46" y="130"/>
                    </a:lnTo>
                    <a:lnTo>
                      <a:pt x="50" y="130"/>
                    </a:lnTo>
                    <a:lnTo>
                      <a:pt x="53" y="127"/>
                    </a:lnTo>
                    <a:lnTo>
                      <a:pt x="53" y="128"/>
                    </a:lnTo>
                    <a:lnTo>
                      <a:pt x="53" y="130"/>
                    </a:lnTo>
                    <a:lnTo>
                      <a:pt x="51" y="134"/>
                    </a:lnTo>
                    <a:lnTo>
                      <a:pt x="51" y="136"/>
                    </a:lnTo>
                    <a:lnTo>
                      <a:pt x="50" y="139"/>
                    </a:lnTo>
                    <a:lnTo>
                      <a:pt x="53" y="141"/>
                    </a:lnTo>
                    <a:lnTo>
                      <a:pt x="51" y="143"/>
                    </a:lnTo>
                    <a:lnTo>
                      <a:pt x="50" y="148"/>
                    </a:lnTo>
                    <a:lnTo>
                      <a:pt x="50" y="148"/>
                    </a:lnTo>
                    <a:lnTo>
                      <a:pt x="51" y="150"/>
                    </a:lnTo>
                    <a:lnTo>
                      <a:pt x="50" y="150"/>
                    </a:lnTo>
                    <a:lnTo>
                      <a:pt x="50" y="152"/>
                    </a:lnTo>
                    <a:lnTo>
                      <a:pt x="37" y="152"/>
                    </a:lnTo>
                    <a:lnTo>
                      <a:pt x="23" y="164"/>
                    </a:lnTo>
                    <a:lnTo>
                      <a:pt x="25" y="166"/>
                    </a:lnTo>
                    <a:lnTo>
                      <a:pt x="28" y="162"/>
                    </a:lnTo>
                    <a:lnTo>
                      <a:pt x="32" y="162"/>
                    </a:lnTo>
                    <a:lnTo>
                      <a:pt x="34" y="171"/>
                    </a:lnTo>
                    <a:lnTo>
                      <a:pt x="35" y="173"/>
                    </a:lnTo>
                    <a:lnTo>
                      <a:pt x="32" y="178"/>
                    </a:lnTo>
                    <a:lnTo>
                      <a:pt x="14" y="189"/>
                    </a:lnTo>
                    <a:lnTo>
                      <a:pt x="14" y="191"/>
                    </a:lnTo>
                    <a:lnTo>
                      <a:pt x="18" y="196"/>
                    </a:lnTo>
                    <a:lnTo>
                      <a:pt x="18" y="196"/>
                    </a:lnTo>
                    <a:lnTo>
                      <a:pt x="19" y="196"/>
                    </a:lnTo>
                    <a:lnTo>
                      <a:pt x="21" y="196"/>
                    </a:lnTo>
                    <a:lnTo>
                      <a:pt x="25" y="193"/>
                    </a:lnTo>
                    <a:lnTo>
                      <a:pt x="26" y="193"/>
                    </a:lnTo>
                    <a:lnTo>
                      <a:pt x="28" y="193"/>
                    </a:lnTo>
                    <a:lnTo>
                      <a:pt x="28" y="196"/>
                    </a:lnTo>
                    <a:lnTo>
                      <a:pt x="30" y="198"/>
                    </a:lnTo>
                    <a:lnTo>
                      <a:pt x="34" y="198"/>
                    </a:lnTo>
                    <a:lnTo>
                      <a:pt x="35" y="196"/>
                    </a:lnTo>
                    <a:lnTo>
                      <a:pt x="35" y="196"/>
                    </a:lnTo>
                    <a:lnTo>
                      <a:pt x="37" y="196"/>
                    </a:lnTo>
                    <a:lnTo>
                      <a:pt x="41" y="202"/>
                    </a:lnTo>
                    <a:lnTo>
                      <a:pt x="43" y="202"/>
                    </a:lnTo>
                    <a:lnTo>
                      <a:pt x="46" y="202"/>
                    </a:lnTo>
                    <a:lnTo>
                      <a:pt x="48" y="202"/>
                    </a:lnTo>
                    <a:lnTo>
                      <a:pt x="48" y="198"/>
                    </a:lnTo>
                    <a:lnTo>
                      <a:pt x="57" y="193"/>
                    </a:lnTo>
                    <a:lnTo>
                      <a:pt x="57" y="195"/>
                    </a:lnTo>
                    <a:lnTo>
                      <a:pt x="51" y="203"/>
                    </a:lnTo>
                    <a:lnTo>
                      <a:pt x="50" y="205"/>
                    </a:lnTo>
                    <a:lnTo>
                      <a:pt x="50" y="207"/>
                    </a:lnTo>
                    <a:lnTo>
                      <a:pt x="32" y="209"/>
                    </a:lnTo>
                    <a:lnTo>
                      <a:pt x="30" y="211"/>
                    </a:lnTo>
                    <a:lnTo>
                      <a:pt x="28" y="212"/>
                    </a:lnTo>
                    <a:lnTo>
                      <a:pt x="26" y="218"/>
                    </a:lnTo>
                    <a:lnTo>
                      <a:pt x="9" y="234"/>
                    </a:lnTo>
                    <a:lnTo>
                      <a:pt x="9" y="236"/>
                    </a:lnTo>
                    <a:lnTo>
                      <a:pt x="9" y="237"/>
                    </a:lnTo>
                    <a:lnTo>
                      <a:pt x="9" y="236"/>
                    </a:lnTo>
                    <a:lnTo>
                      <a:pt x="10" y="234"/>
                    </a:lnTo>
                    <a:lnTo>
                      <a:pt x="14" y="236"/>
                    </a:lnTo>
                    <a:lnTo>
                      <a:pt x="14" y="236"/>
                    </a:lnTo>
                    <a:lnTo>
                      <a:pt x="16" y="237"/>
                    </a:lnTo>
                    <a:lnTo>
                      <a:pt x="18" y="236"/>
                    </a:lnTo>
                    <a:lnTo>
                      <a:pt x="18" y="234"/>
                    </a:lnTo>
                    <a:lnTo>
                      <a:pt x="21" y="232"/>
                    </a:lnTo>
                    <a:lnTo>
                      <a:pt x="23" y="228"/>
                    </a:lnTo>
                    <a:lnTo>
                      <a:pt x="32" y="228"/>
                    </a:lnTo>
                    <a:lnTo>
                      <a:pt x="37" y="230"/>
                    </a:lnTo>
                    <a:lnTo>
                      <a:pt x="39" y="230"/>
                    </a:lnTo>
                    <a:lnTo>
                      <a:pt x="41" y="228"/>
                    </a:lnTo>
                    <a:lnTo>
                      <a:pt x="43" y="221"/>
                    </a:lnTo>
                    <a:lnTo>
                      <a:pt x="43" y="221"/>
                    </a:lnTo>
                    <a:lnTo>
                      <a:pt x="46" y="221"/>
                    </a:lnTo>
                    <a:lnTo>
                      <a:pt x="53" y="218"/>
                    </a:lnTo>
                    <a:lnTo>
                      <a:pt x="59" y="22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69" name="Freeform 2106">
                <a:extLst>
                  <a:ext uri="{FF2B5EF4-FFF2-40B4-BE49-F238E27FC236}">
                    <a16:creationId xmlns:a16="http://schemas.microsoft.com/office/drawing/2014/main" id="{0FABDDD8-354E-7445-A08B-6C6F55A721B7}"/>
                  </a:ext>
                </a:extLst>
              </p:cNvPr>
              <p:cNvSpPr>
                <a:spLocks/>
              </p:cNvSpPr>
              <p:nvPr/>
            </p:nvSpPr>
            <p:spPr bwMode="auto">
              <a:xfrm>
                <a:off x="2600" y="1554"/>
                <a:ext cx="125" cy="237"/>
              </a:xfrm>
              <a:custGeom>
                <a:avLst/>
                <a:gdLst>
                  <a:gd name="T0" fmla="*/ 66 w 125"/>
                  <a:gd name="T1" fmla="*/ 223 h 237"/>
                  <a:gd name="T2" fmla="*/ 76 w 125"/>
                  <a:gd name="T3" fmla="*/ 218 h 237"/>
                  <a:gd name="T4" fmla="*/ 84 w 125"/>
                  <a:gd name="T5" fmla="*/ 218 h 237"/>
                  <a:gd name="T6" fmla="*/ 114 w 125"/>
                  <a:gd name="T7" fmla="*/ 212 h 237"/>
                  <a:gd name="T8" fmla="*/ 109 w 125"/>
                  <a:gd name="T9" fmla="*/ 202 h 237"/>
                  <a:gd name="T10" fmla="*/ 112 w 125"/>
                  <a:gd name="T11" fmla="*/ 195 h 237"/>
                  <a:gd name="T12" fmla="*/ 118 w 125"/>
                  <a:gd name="T13" fmla="*/ 191 h 237"/>
                  <a:gd name="T14" fmla="*/ 123 w 125"/>
                  <a:gd name="T15" fmla="*/ 184 h 237"/>
                  <a:gd name="T16" fmla="*/ 107 w 125"/>
                  <a:gd name="T17" fmla="*/ 162 h 237"/>
                  <a:gd name="T18" fmla="*/ 103 w 125"/>
                  <a:gd name="T19" fmla="*/ 157 h 237"/>
                  <a:gd name="T20" fmla="*/ 93 w 125"/>
                  <a:gd name="T21" fmla="*/ 141 h 237"/>
                  <a:gd name="T22" fmla="*/ 100 w 125"/>
                  <a:gd name="T23" fmla="*/ 139 h 237"/>
                  <a:gd name="T24" fmla="*/ 80 w 125"/>
                  <a:gd name="T25" fmla="*/ 116 h 237"/>
                  <a:gd name="T26" fmla="*/ 57 w 125"/>
                  <a:gd name="T27" fmla="*/ 77 h 237"/>
                  <a:gd name="T28" fmla="*/ 46 w 125"/>
                  <a:gd name="T29" fmla="*/ 75 h 237"/>
                  <a:gd name="T30" fmla="*/ 51 w 125"/>
                  <a:gd name="T31" fmla="*/ 66 h 237"/>
                  <a:gd name="T32" fmla="*/ 57 w 125"/>
                  <a:gd name="T33" fmla="*/ 59 h 237"/>
                  <a:gd name="T34" fmla="*/ 68 w 125"/>
                  <a:gd name="T35" fmla="*/ 28 h 237"/>
                  <a:gd name="T36" fmla="*/ 32 w 125"/>
                  <a:gd name="T37" fmla="*/ 32 h 237"/>
                  <a:gd name="T38" fmla="*/ 34 w 125"/>
                  <a:gd name="T39" fmla="*/ 28 h 237"/>
                  <a:gd name="T40" fmla="*/ 35 w 125"/>
                  <a:gd name="T41" fmla="*/ 20 h 237"/>
                  <a:gd name="T42" fmla="*/ 44 w 125"/>
                  <a:gd name="T43" fmla="*/ 0 h 237"/>
                  <a:gd name="T44" fmla="*/ 16 w 125"/>
                  <a:gd name="T45" fmla="*/ 7 h 237"/>
                  <a:gd name="T46" fmla="*/ 12 w 125"/>
                  <a:gd name="T47" fmla="*/ 20 h 237"/>
                  <a:gd name="T48" fmla="*/ 7 w 125"/>
                  <a:gd name="T49" fmla="*/ 34 h 237"/>
                  <a:gd name="T50" fmla="*/ 10 w 125"/>
                  <a:gd name="T51" fmla="*/ 37 h 237"/>
                  <a:gd name="T52" fmla="*/ 9 w 125"/>
                  <a:gd name="T53" fmla="*/ 46 h 237"/>
                  <a:gd name="T54" fmla="*/ 5 w 125"/>
                  <a:gd name="T55" fmla="*/ 52 h 237"/>
                  <a:gd name="T56" fmla="*/ 3 w 125"/>
                  <a:gd name="T57" fmla="*/ 59 h 237"/>
                  <a:gd name="T58" fmla="*/ 14 w 125"/>
                  <a:gd name="T59" fmla="*/ 62 h 237"/>
                  <a:gd name="T60" fmla="*/ 10 w 125"/>
                  <a:gd name="T61" fmla="*/ 86 h 237"/>
                  <a:gd name="T62" fmla="*/ 12 w 125"/>
                  <a:gd name="T63" fmla="*/ 84 h 237"/>
                  <a:gd name="T64" fmla="*/ 14 w 125"/>
                  <a:gd name="T65" fmla="*/ 82 h 237"/>
                  <a:gd name="T66" fmla="*/ 18 w 125"/>
                  <a:gd name="T67" fmla="*/ 80 h 237"/>
                  <a:gd name="T68" fmla="*/ 21 w 125"/>
                  <a:gd name="T69" fmla="*/ 80 h 237"/>
                  <a:gd name="T70" fmla="*/ 23 w 125"/>
                  <a:gd name="T71" fmla="*/ 93 h 237"/>
                  <a:gd name="T72" fmla="*/ 18 w 125"/>
                  <a:gd name="T73" fmla="*/ 114 h 237"/>
                  <a:gd name="T74" fmla="*/ 21 w 125"/>
                  <a:gd name="T75" fmla="*/ 111 h 237"/>
                  <a:gd name="T76" fmla="*/ 39 w 125"/>
                  <a:gd name="T77" fmla="*/ 109 h 237"/>
                  <a:gd name="T78" fmla="*/ 46 w 125"/>
                  <a:gd name="T79" fmla="*/ 109 h 237"/>
                  <a:gd name="T80" fmla="*/ 43 w 125"/>
                  <a:gd name="T81" fmla="*/ 128 h 237"/>
                  <a:gd name="T82" fmla="*/ 53 w 125"/>
                  <a:gd name="T83" fmla="*/ 127 h 237"/>
                  <a:gd name="T84" fmla="*/ 50 w 125"/>
                  <a:gd name="T85" fmla="*/ 139 h 237"/>
                  <a:gd name="T86" fmla="*/ 51 w 125"/>
                  <a:gd name="T87" fmla="*/ 150 h 237"/>
                  <a:gd name="T88" fmla="*/ 25 w 125"/>
                  <a:gd name="T89" fmla="*/ 166 h 237"/>
                  <a:gd name="T90" fmla="*/ 32 w 125"/>
                  <a:gd name="T91" fmla="*/ 178 h 237"/>
                  <a:gd name="T92" fmla="*/ 19 w 125"/>
                  <a:gd name="T93" fmla="*/ 196 h 237"/>
                  <a:gd name="T94" fmla="*/ 28 w 125"/>
                  <a:gd name="T95" fmla="*/ 196 h 237"/>
                  <a:gd name="T96" fmla="*/ 37 w 125"/>
                  <a:gd name="T97" fmla="*/ 196 h 237"/>
                  <a:gd name="T98" fmla="*/ 48 w 125"/>
                  <a:gd name="T99" fmla="*/ 198 h 237"/>
                  <a:gd name="T100" fmla="*/ 50 w 125"/>
                  <a:gd name="T101" fmla="*/ 207 h 237"/>
                  <a:gd name="T102" fmla="*/ 9 w 125"/>
                  <a:gd name="T103" fmla="*/ 234 h 237"/>
                  <a:gd name="T104" fmla="*/ 14 w 125"/>
                  <a:gd name="T105" fmla="*/ 236 h 237"/>
                  <a:gd name="T106" fmla="*/ 21 w 125"/>
                  <a:gd name="T107" fmla="*/ 232 h 237"/>
                  <a:gd name="T108" fmla="*/ 41 w 125"/>
                  <a:gd name="T109" fmla="*/ 228 h 237"/>
                  <a:gd name="T110" fmla="*/ 59 w 125"/>
                  <a:gd name="T111" fmla="*/ 22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237">
                    <a:moveTo>
                      <a:pt x="59" y="223"/>
                    </a:moveTo>
                    <a:lnTo>
                      <a:pt x="59" y="225"/>
                    </a:lnTo>
                    <a:lnTo>
                      <a:pt x="59" y="223"/>
                    </a:lnTo>
                    <a:lnTo>
                      <a:pt x="62" y="221"/>
                    </a:lnTo>
                    <a:lnTo>
                      <a:pt x="66" y="223"/>
                    </a:lnTo>
                    <a:lnTo>
                      <a:pt x="66" y="221"/>
                    </a:lnTo>
                    <a:lnTo>
                      <a:pt x="66" y="220"/>
                    </a:lnTo>
                    <a:lnTo>
                      <a:pt x="73" y="220"/>
                    </a:lnTo>
                    <a:lnTo>
                      <a:pt x="75" y="220"/>
                    </a:lnTo>
                    <a:lnTo>
                      <a:pt x="76" y="218"/>
                    </a:lnTo>
                    <a:lnTo>
                      <a:pt x="76" y="214"/>
                    </a:lnTo>
                    <a:lnTo>
                      <a:pt x="78" y="216"/>
                    </a:lnTo>
                    <a:lnTo>
                      <a:pt x="80" y="216"/>
                    </a:lnTo>
                    <a:lnTo>
                      <a:pt x="82" y="216"/>
                    </a:lnTo>
                    <a:lnTo>
                      <a:pt x="84" y="218"/>
                    </a:lnTo>
                    <a:lnTo>
                      <a:pt x="85" y="218"/>
                    </a:lnTo>
                    <a:lnTo>
                      <a:pt x="96" y="216"/>
                    </a:lnTo>
                    <a:lnTo>
                      <a:pt x="100" y="218"/>
                    </a:lnTo>
                    <a:lnTo>
                      <a:pt x="114" y="214"/>
                    </a:lnTo>
                    <a:lnTo>
                      <a:pt x="114" y="212"/>
                    </a:lnTo>
                    <a:lnTo>
                      <a:pt x="119" y="209"/>
                    </a:lnTo>
                    <a:lnTo>
                      <a:pt x="121" y="205"/>
                    </a:lnTo>
                    <a:lnTo>
                      <a:pt x="119" y="203"/>
                    </a:lnTo>
                    <a:lnTo>
                      <a:pt x="109" y="203"/>
                    </a:lnTo>
                    <a:lnTo>
                      <a:pt x="109" y="202"/>
                    </a:lnTo>
                    <a:lnTo>
                      <a:pt x="107" y="198"/>
                    </a:lnTo>
                    <a:lnTo>
                      <a:pt x="110" y="198"/>
                    </a:lnTo>
                    <a:lnTo>
                      <a:pt x="110" y="196"/>
                    </a:lnTo>
                    <a:lnTo>
                      <a:pt x="112" y="195"/>
                    </a:lnTo>
                    <a:lnTo>
                      <a:pt x="112" y="195"/>
                    </a:lnTo>
                    <a:lnTo>
                      <a:pt x="110" y="193"/>
                    </a:lnTo>
                    <a:lnTo>
                      <a:pt x="112" y="193"/>
                    </a:lnTo>
                    <a:lnTo>
                      <a:pt x="114" y="191"/>
                    </a:lnTo>
                    <a:lnTo>
                      <a:pt x="116" y="193"/>
                    </a:lnTo>
                    <a:lnTo>
                      <a:pt x="118" y="191"/>
                    </a:lnTo>
                    <a:lnTo>
                      <a:pt x="118" y="189"/>
                    </a:lnTo>
                    <a:lnTo>
                      <a:pt x="118" y="187"/>
                    </a:lnTo>
                    <a:lnTo>
                      <a:pt x="119" y="187"/>
                    </a:lnTo>
                    <a:lnTo>
                      <a:pt x="121" y="186"/>
                    </a:lnTo>
                    <a:lnTo>
                      <a:pt x="123" y="184"/>
                    </a:lnTo>
                    <a:lnTo>
                      <a:pt x="125" y="173"/>
                    </a:lnTo>
                    <a:lnTo>
                      <a:pt x="125" y="168"/>
                    </a:lnTo>
                    <a:lnTo>
                      <a:pt x="121" y="164"/>
                    </a:lnTo>
                    <a:lnTo>
                      <a:pt x="118" y="162"/>
                    </a:lnTo>
                    <a:lnTo>
                      <a:pt x="107" y="162"/>
                    </a:lnTo>
                    <a:lnTo>
                      <a:pt x="103" y="166"/>
                    </a:lnTo>
                    <a:lnTo>
                      <a:pt x="101" y="166"/>
                    </a:lnTo>
                    <a:lnTo>
                      <a:pt x="98" y="164"/>
                    </a:lnTo>
                    <a:lnTo>
                      <a:pt x="100" y="162"/>
                    </a:lnTo>
                    <a:lnTo>
                      <a:pt x="103" y="157"/>
                    </a:lnTo>
                    <a:lnTo>
                      <a:pt x="103" y="155"/>
                    </a:lnTo>
                    <a:lnTo>
                      <a:pt x="103" y="153"/>
                    </a:lnTo>
                    <a:lnTo>
                      <a:pt x="98" y="146"/>
                    </a:lnTo>
                    <a:lnTo>
                      <a:pt x="96" y="145"/>
                    </a:lnTo>
                    <a:lnTo>
                      <a:pt x="93" y="141"/>
                    </a:lnTo>
                    <a:lnTo>
                      <a:pt x="94" y="141"/>
                    </a:lnTo>
                    <a:lnTo>
                      <a:pt x="96" y="143"/>
                    </a:lnTo>
                    <a:lnTo>
                      <a:pt x="100" y="145"/>
                    </a:lnTo>
                    <a:lnTo>
                      <a:pt x="101" y="145"/>
                    </a:lnTo>
                    <a:lnTo>
                      <a:pt x="100" y="139"/>
                    </a:lnTo>
                    <a:lnTo>
                      <a:pt x="94" y="134"/>
                    </a:lnTo>
                    <a:lnTo>
                      <a:pt x="94" y="130"/>
                    </a:lnTo>
                    <a:lnTo>
                      <a:pt x="87" y="120"/>
                    </a:lnTo>
                    <a:lnTo>
                      <a:pt x="80" y="118"/>
                    </a:lnTo>
                    <a:lnTo>
                      <a:pt x="80" y="116"/>
                    </a:lnTo>
                    <a:lnTo>
                      <a:pt x="73" y="102"/>
                    </a:lnTo>
                    <a:lnTo>
                      <a:pt x="73" y="91"/>
                    </a:lnTo>
                    <a:lnTo>
                      <a:pt x="66" y="86"/>
                    </a:lnTo>
                    <a:lnTo>
                      <a:pt x="64" y="82"/>
                    </a:lnTo>
                    <a:lnTo>
                      <a:pt x="57" y="77"/>
                    </a:lnTo>
                    <a:lnTo>
                      <a:pt x="55" y="77"/>
                    </a:lnTo>
                    <a:lnTo>
                      <a:pt x="50" y="78"/>
                    </a:lnTo>
                    <a:lnTo>
                      <a:pt x="46" y="78"/>
                    </a:lnTo>
                    <a:lnTo>
                      <a:pt x="46" y="77"/>
                    </a:lnTo>
                    <a:lnTo>
                      <a:pt x="46" y="75"/>
                    </a:lnTo>
                    <a:lnTo>
                      <a:pt x="48" y="73"/>
                    </a:lnTo>
                    <a:lnTo>
                      <a:pt x="53" y="73"/>
                    </a:lnTo>
                    <a:lnTo>
                      <a:pt x="55" y="71"/>
                    </a:lnTo>
                    <a:lnTo>
                      <a:pt x="53" y="68"/>
                    </a:lnTo>
                    <a:lnTo>
                      <a:pt x="51" y="66"/>
                    </a:lnTo>
                    <a:lnTo>
                      <a:pt x="51" y="64"/>
                    </a:lnTo>
                    <a:lnTo>
                      <a:pt x="53" y="64"/>
                    </a:lnTo>
                    <a:lnTo>
                      <a:pt x="55" y="64"/>
                    </a:lnTo>
                    <a:lnTo>
                      <a:pt x="57" y="61"/>
                    </a:lnTo>
                    <a:lnTo>
                      <a:pt x="57" y="59"/>
                    </a:lnTo>
                    <a:lnTo>
                      <a:pt x="62" y="53"/>
                    </a:lnTo>
                    <a:lnTo>
                      <a:pt x="64" y="43"/>
                    </a:lnTo>
                    <a:lnTo>
                      <a:pt x="68" y="37"/>
                    </a:lnTo>
                    <a:lnTo>
                      <a:pt x="68" y="32"/>
                    </a:lnTo>
                    <a:lnTo>
                      <a:pt x="68" y="28"/>
                    </a:lnTo>
                    <a:lnTo>
                      <a:pt x="48" y="28"/>
                    </a:lnTo>
                    <a:lnTo>
                      <a:pt x="44" y="28"/>
                    </a:lnTo>
                    <a:lnTo>
                      <a:pt x="34" y="32"/>
                    </a:lnTo>
                    <a:lnTo>
                      <a:pt x="32" y="34"/>
                    </a:lnTo>
                    <a:lnTo>
                      <a:pt x="32" y="32"/>
                    </a:lnTo>
                    <a:lnTo>
                      <a:pt x="32" y="30"/>
                    </a:lnTo>
                    <a:lnTo>
                      <a:pt x="32" y="30"/>
                    </a:lnTo>
                    <a:lnTo>
                      <a:pt x="30" y="30"/>
                    </a:lnTo>
                    <a:lnTo>
                      <a:pt x="30" y="28"/>
                    </a:lnTo>
                    <a:lnTo>
                      <a:pt x="34" y="28"/>
                    </a:lnTo>
                    <a:lnTo>
                      <a:pt x="35" y="25"/>
                    </a:lnTo>
                    <a:lnTo>
                      <a:pt x="32" y="25"/>
                    </a:lnTo>
                    <a:lnTo>
                      <a:pt x="32" y="21"/>
                    </a:lnTo>
                    <a:lnTo>
                      <a:pt x="32" y="23"/>
                    </a:lnTo>
                    <a:lnTo>
                      <a:pt x="35" y="20"/>
                    </a:lnTo>
                    <a:lnTo>
                      <a:pt x="41" y="16"/>
                    </a:lnTo>
                    <a:lnTo>
                      <a:pt x="43" y="11"/>
                    </a:lnTo>
                    <a:lnTo>
                      <a:pt x="46" y="9"/>
                    </a:lnTo>
                    <a:lnTo>
                      <a:pt x="48" y="2"/>
                    </a:lnTo>
                    <a:lnTo>
                      <a:pt x="44" y="0"/>
                    </a:lnTo>
                    <a:lnTo>
                      <a:pt x="28" y="3"/>
                    </a:lnTo>
                    <a:lnTo>
                      <a:pt x="28" y="3"/>
                    </a:lnTo>
                    <a:lnTo>
                      <a:pt x="21" y="2"/>
                    </a:lnTo>
                    <a:lnTo>
                      <a:pt x="19" y="2"/>
                    </a:lnTo>
                    <a:lnTo>
                      <a:pt x="16" y="7"/>
                    </a:lnTo>
                    <a:lnTo>
                      <a:pt x="16" y="12"/>
                    </a:lnTo>
                    <a:lnTo>
                      <a:pt x="12" y="12"/>
                    </a:lnTo>
                    <a:lnTo>
                      <a:pt x="12" y="16"/>
                    </a:lnTo>
                    <a:lnTo>
                      <a:pt x="10" y="18"/>
                    </a:lnTo>
                    <a:lnTo>
                      <a:pt x="12" y="20"/>
                    </a:lnTo>
                    <a:lnTo>
                      <a:pt x="14" y="21"/>
                    </a:lnTo>
                    <a:lnTo>
                      <a:pt x="5" y="25"/>
                    </a:lnTo>
                    <a:lnTo>
                      <a:pt x="7" y="32"/>
                    </a:lnTo>
                    <a:lnTo>
                      <a:pt x="9" y="32"/>
                    </a:lnTo>
                    <a:lnTo>
                      <a:pt x="7" y="34"/>
                    </a:lnTo>
                    <a:lnTo>
                      <a:pt x="5" y="32"/>
                    </a:lnTo>
                    <a:lnTo>
                      <a:pt x="5" y="34"/>
                    </a:lnTo>
                    <a:lnTo>
                      <a:pt x="5" y="37"/>
                    </a:lnTo>
                    <a:lnTo>
                      <a:pt x="7" y="37"/>
                    </a:lnTo>
                    <a:lnTo>
                      <a:pt x="10" y="37"/>
                    </a:lnTo>
                    <a:lnTo>
                      <a:pt x="10" y="39"/>
                    </a:lnTo>
                    <a:lnTo>
                      <a:pt x="9" y="39"/>
                    </a:lnTo>
                    <a:lnTo>
                      <a:pt x="10" y="41"/>
                    </a:lnTo>
                    <a:lnTo>
                      <a:pt x="9" y="45"/>
                    </a:lnTo>
                    <a:lnTo>
                      <a:pt x="9" y="46"/>
                    </a:lnTo>
                    <a:lnTo>
                      <a:pt x="7" y="46"/>
                    </a:lnTo>
                    <a:lnTo>
                      <a:pt x="7" y="48"/>
                    </a:lnTo>
                    <a:lnTo>
                      <a:pt x="7" y="48"/>
                    </a:lnTo>
                    <a:lnTo>
                      <a:pt x="5" y="50"/>
                    </a:lnTo>
                    <a:lnTo>
                      <a:pt x="5" y="52"/>
                    </a:lnTo>
                    <a:lnTo>
                      <a:pt x="5" y="55"/>
                    </a:lnTo>
                    <a:lnTo>
                      <a:pt x="1" y="57"/>
                    </a:lnTo>
                    <a:lnTo>
                      <a:pt x="0" y="57"/>
                    </a:lnTo>
                    <a:lnTo>
                      <a:pt x="0" y="59"/>
                    </a:lnTo>
                    <a:lnTo>
                      <a:pt x="3" y="59"/>
                    </a:lnTo>
                    <a:lnTo>
                      <a:pt x="3" y="61"/>
                    </a:lnTo>
                    <a:lnTo>
                      <a:pt x="7" y="64"/>
                    </a:lnTo>
                    <a:lnTo>
                      <a:pt x="12" y="59"/>
                    </a:lnTo>
                    <a:lnTo>
                      <a:pt x="14" y="61"/>
                    </a:lnTo>
                    <a:lnTo>
                      <a:pt x="14" y="62"/>
                    </a:lnTo>
                    <a:lnTo>
                      <a:pt x="9" y="80"/>
                    </a:lnTo>
                    <a:lnTo>
                      <a:pt x="9" y="82"/>
                    </a:lnTo>
                    <a:lnTo>
                      <a:pt x="9" y="82"/>
                    </a:lnTo>
                    <a:lnTo>
                      <a:pt x="10" y="84"/>
                    </a:lnTo>
                    <a:lnTo>
                      <a:pt x="10" y="86"/>
                    </a:lnTo>
                    <a:lnTo>
                      <a:pt x="7" y="89"/>
                    </a:lnTo>
                    <a:lnTo>
                      <a:pt x="5" y="98"/>
                    </a:lnTo>
                    <a:lnTo>
                      <a:pt x="7" y="98"/>
                    </a:lnTo>
                    <a:lnTo>
                      <a:pt x="9" y="96"/>
                    </a:lnTo>
                    <a:lnTo>
                      <a:pt x="12" y="84"/>
                    </a:lnTo>
                    <a:lnTo>
                      <a:pt x="10" y="77"/>
                    </a:lnTo>
                    <a:lnTo>
                      <a:pt x="16" y="71"/>
                    </a:lnTo>
                    <a:lnTo>
                      <a:pt x="16" y="73"/>
                    </a:lnTo>
                    <a:lnTo>
                      <a:pt x="14" y="78"/>
                    </a:lnTo>
                    <a:lnTo>
                      <a:pt x="14" y="82"/>
                    </a:lnTo>
                    <a:lnTo>
                      <a:pt x="14" y="80"/>
                    </a:lnTo>
                    <a:lnTo>
                      <a:pt x="16" y="80"/>
                    </a:lnTo>
                    <a:lnTo>
                      <a:pt x="16" y="80"/>
                    </a:lnTo>
                    <a:lnTo>
                      <a:pt x="16" y="78"/>
                    </a:lnTo>
                    <a:lnTo>
                      <a:pt x="18" y="80"/>
                    </a:lnTo>
                    <a:lnTo>
                      <a:pt x="19" y="80"/>
                    </a:lnTo>
                    <a:lnTo>
                      <a:pt x="19" y="77"/>
                    </a:lnTo>
                    <a:lnTo>
                      <a:pt x="21" y="77"/>
                    </a:lnTo>
                    <a:lnTo>
                      <a:pt x="23" y="78"/>
                    </a:lnTo>
                    <a:lnTo>
                      <a:pt x="21" y="80"/>
                    </a:lnTo>
                    <a:lnTo>
                      <a:pt x="21" y="82"/>
                    </a:lnTo>
                    <a:lnTo>
                      <a:pt x="19" y="87"/>
                    </a:lnTo>
                    <a:lnTo>
                      <a:pt x="21" y="89"/>
                    </a:lnTo>
                    <a:lnTo>
                      <a:pt x="23" y="89"/>
                    </a:lnTo>
                    <a:lnTo>
                      <a:pt x="23" y="93"/>
                    </a:lnTo>
                    <a:lnTo>
                      <a:pt x="18" y="105"/>
                    </a:lnTo>
                    <a:lnTo>
                      <a:pt x="18" y="109"/>
                    </a:lnTo>
                    <a:lnTo>
                      <a:pt x="16" y="107"/>
                    </a:lnTo>
                    <a:lnTo>
                      <a:pt x="16" y="109"/>
                    </a:lnTo>
                    <a:lnTo>
                      <a:pt x="18" y="114"/>
                    </a:lnTo>
                    <a:lnTo>
                      <a:pt x="19" y="116"/>
                    </a:lnTo>
                    <a:lnTo>
                      <a:pt x="19" y="116"/>
                    </a:lnTo>
                    <a:lnTo>
                      <a:pt x="19" y="112"/>
                    </a:lnTo>
                    <a:lnTo>
                      <a:pt x="19" y="111"/>
                    </a:lnTo>
                    <a:lnTo>
                      <a:pt x="21" y="111"/>
                    </a:lnTo>
                    <a:lnTo>
                      <a:pt x="26" y="114"/>
                    </a:lnTo>
                    <a:lnTo>
                      <a:pt x="28" y="112"/>
                    </a:lnTo>
                    <a:lnTo>
                      <a:pt x="28" y="111"/>
                    </a:lnTo>
                    <a:lnTo>
                      <a:pt x="35" y="112"/>
                    </a:lnTo>
                    <a:lnTo>
                      <a:pt x="39" y="109"/>
                    </a:lnTo>
                    <a:lnTo>
                      <a:pt x="41" y="109"/>
                    </a:lnTo>
                    <a:lnTo>
                      <a:pt x="43" y="107"/>
                    </a:lnTo>
                    <a:lnTo>
                      <a:pt x="48" y="107"/>
                    </a:lnTo>
                    <a:lnTo>
                      <a:pt x="48" y="109"/>
                    </a:lnTo>
                    <a:lnTo>
                      <a:pt x="46" y="109"/>
                    </a:lnTo>
                    <a:lnTo>
                      <a:pt x="44" y="111"/>
                    </a:lnTo>
                    <a:lnTo>
                      <a:pt x="39" y="121"/>
                    </a:lnTo>
                    <a:lnTo>
                      <a:pt x="41" y="123"/>
                    </a:lnTo>
                    <a:lnTo>
                      <a:pt x="43" y="125"/>
                    </a:lnTo>
                    <a:lnTo>
                      <a:pt x="43" y="128"/>
                    </a:lnTo>
                    <a:lnTo>
                      <a:pt x="44" y="128"/>
                    </a:lnTo>
                    <a:lnTo>
                      <a:pt x="44" y="127"/>
                    </a:lnTo>
                    <a:lnTo>
                      <a:pt x="46" y="130"/>
                    </a:lnTo>
                    <a:lnTo>
                      <a:pt x="50" y="130"/>
                    </a:lnTo>
                    <a:lnTo>
                      <a:pt x="53" y="127"/>
                    </a:lnTo>
                    <a:lnTo>
                      <a:pt x="53" y="128"/>
                    </a:lnTo>
                    <a:lnTo>
                      <a:pt x="53" y="130"/>
                    </a:lnTo>
                    <a:lnTo>
                      <a:pt x="51" y="134"/>
                    </a:lnTo>
                    <a:lnTo>
                      <a:pt x="51" y="136"/>
                    </a:lnTo>
                    <a:lnTo>
                      <a:pt x="50" y="139"/>
                    </a:lnTo>
                    <a:lnTo>
                      <a:pt x="53" y="141"/>
                    </a:lnTo>
                    <a:lnTo>
                      <a:pt x="51" y="143"/>
                    </a:lnTo>
                    <a:lnTo>
                      <a:pt x="50" y="148"/>
                    </a:lnTo>
                    <a:lnTo>
                      <a:pt x="50" y="148"/>
                    </a:lnTo>
                    <a:lnTo>
                      <a:pt x="51" y="150"/>
                    </a:lnTo>
                    <a:lnTo>
                      <a:pt x="50" y="150"/>
                    </a:lnTo>
                    <a:lnTo>
                      <a:pt x="50" y="152"/>
                    </a:lnTo>
                    <a:lnTo>
                      <a:pt x="37" y="152"/>
                    </a:lnTo>
                    <a:lnTo>
                      <a:pt x="23" y="164"/>
                    </a:lnTo>
                    <a:lnTo>
                      <a:pt x="25" y="166"/>
                    </a:lnTo>
                    <a:lnTo>
                      <a:pt x="28" y="162"/>
                    </a:lnTo>
                    <a:lnTo>
                      <a:pt x="32" y="162"/>
                    </a:lnTo>
                    <a:lnTo>
                      <a:pt x="34" y="171"/>
                    </a:lnTo>
                    <a:lnTo>
                      <a:pt x="35" y="173"/>
                    </a:lnTo>
                    <a:lnTo>
                      <a:pt x="32" y="178"/>
                    </a:lnTo>
                    <a:lnTo>
                      <a:pt x="14" y="189"/>
                    </a:lnTo>
                    <a:lnTo>
                      <a:pt x="14" y="191"/>
                    </a:lnTo>
                    <a:lnTo>
                      <a:pt x="18" y="196"/>
                    </a:lnTo>
                    <a:lnTo>
                      <a:pt x="18" y="196"/>
                    </a:lnTo>
                    <a:lnTo>
                      <a:pt x="19" y="196"/>
                    </a:lnTo>
                    <a:lnTo>
                      <a:pt x="21" y="196"/>
                    </a:lnTo>
                    <a:lnTo>
                      <a:pt x="25" y="193"/>
                    </a:lnTo>
                    <a:lnTo>
                      <a:pt x="26" y="193"/>
                    </a:lnTo>
                    <a:lnTo>
                      <a:pt x="28" y="193"/>
                    </a:lnTo>
                    <a:lnTo>
                      <a:pt x="28" y="196"/>
                    </a:lnTo>
                    <a:lnTo>
                      <a:pt x="30" y="198"/>
                    </a:lnTo>
                    <a:lnTo>
                      <a:pt x="34" y="198"/>
                    </a:lnTo>
                    <a:lnTo>
                      <a:pt x="35" y="196"/>
                    </a:lnTo>
                    <a:lnTo>
                      <a:pt x="35" y="196"/>
                    </a:lnTo>
                    <a:lnTo>
                      <a:pt x="37" y="196"/>
                    </a:lnTo>
                    <a:lnTo>
                      <a:pt x="41" y="202"/>
                    </a:lnTo>
                    <a:lnTo>
                      <a:pt x="43" y="202"/>
                    </a:lnTo>
                    <a:lnTo>
                      <a:pt x="46" y="202"/>
                    </a:lnTo>
                    <a:lnTo>
                      <a:pt x="48" y="202"/>
                    </a:lnTo>
                    <a:lnTo>
                      <a:pt x="48" y="198"/>
                    </a:lnTo>
                    <a:lnTo>
                      <a:pt x="57" y="193"/>
                    </a:lnTo>
                    <a:lnTo>
                      <a:pt x="57" y="195"/>
                    </a:lnTo>
                    <a:lnTo>
                      <a:pt x="51" y="203"/>
                    </a:lnTo>
                    <a:lnTo>
                      <a:pt x="50" y="205"/>
                    </a:lnTo>
                    <a:lnTo>
                      <a:pt x="50" y="207"/>
                    </a:lnTo>
                    <a:lnTo>
                      <a:pt x="32" y="209"/>
                    </a:lnTo>
                    <a:lnTo>
                      <a:pt x="30" y="211"/>
                    </a:lnTo>
                    <a:lnTo>
                      <a:pt x="28" y="212"/>
                    </a:lnTo>
                    <a:lnTo>
                      <a:pt x="26" y="218"/>
                    </a:lnTo>
                    <a:lnTo>
                      <a:pt x="9" y="234"/>
                    </a:lnTo>
                    <a:lnTo>
                      <a:pt x="9" y="236"/>
                    </a:lnTo>
                    <a:lnTo>
                      <a:pt x="9" y="237"/>
                    </a:lnTo>
                    <a:lnTo>
                      <a:pt x="9" y="236"/>
                    </a:lnTo>
                    <a:lnTo>
                      <a:pt x="10" y="234"/>
                    </a:lnTo>
                    <a:lnTo>
                      <a:pt x="14" y="236"/>
                    </a:lnTo>
                    <a:lnTo>
                      <a:pt x="14" y="236"/>
                    </a:lnTo>
                    <a:lnTo>
                      <a:pt x="16" y="237"/>
                    </a:lnTo>
                    <a:lnTo>
                      <a:pt x="18" y="236"/>
                    </a:lnTo>
                    <a:lnTo>
                      <a:pt x="18" y="234"/>
                    </a:lnTo>
                    <a:lnTo>
                      <a:pt x="21" y="232"/>
                    </a:lnTo>
                    <a:lnTo>
                      <a:pt x="23" y="228"/>
                    </a:lnTo>
                    <a:lnTo>
                      <a:pt x="32" y="228"/>
                    </a:lnTo>
                    <a:lnTo>
                      <a:pt x="37" y="230"/>
                    </a:lnTo>
                    <a:lnTo>
                      <a:pt x="39" y="230"/>
                    </a:lnTo>
                    <a:lnTo>
                      <a:pt x="41" y="228"/>
                    </a:lnTo>
                    <a:lnTo>
                      <a:pt x="43" y="221"/>
                    </a:lnTo>
                    <a:lnTo>
                      <a:pt x="43" y="221"/>
                    </a:lnTo>
                    <a:lnTo>
                      <a:pt x="46" y="221"/>
                    </a:lnTo>
                    <a:lnTo>
                      <a:pt x="53" y="218"/>
                    </a:lnTo>
                    <a:lnTo>
                      <a:pt x="59" y="22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0" name="Freeform 2107">
                <a:extLst>
                  <a:ext uri="{FF2B5EF4-FFF2-40B4-BE49-F238E27FC236}">
                    <a16:creationId xmlns:a16="http://schemas.microsoft.com/office/drawing/2014/main" id="{71EDFC89-1BEB-0742-BDB8-8E9B1F33945B}"/>
                  </a:ext>
                </a:extLst>
              </p:cNvPr>
              <p:cNvSpPr>
                <a:spLocks/>
              </p:cNvSpPr>
              <p:nvPr/>
            </p:nvSpPr>
            <p:spPr bwMode="auto">
              <a:xfrm>
                <a:off x="2675" y="1774"/>
                <a:ext cx="5" cy="3"/>
              </a:xfrm>
              <a:custGeom>
                <a:avLst/>
                <a:gdLst>
                  <a:gd name="T0" fmla="*/ 3 w 5"/>
                  <a:gd name="T1" fmla="*/ 0 h 3"/>
                  <a:gd name="T2" fmla="*/ 3 w 5"/>
                  <a:gd name="T3" fmla="*/ 0 h 3"/>
                  <a:gd name="T4" fmla="*/ 1 w 5"/>
                  <a:gd name="T5" fmla="*/ 0 h 3"/>
                  <a:gd name="T6" fmla="*/ 0 w 5"/>
                  <a:gd name="T7" fmla="*/ 0 h 3"/>
                  <a:gd name="T8" fmla="*/ 0 w 5"/>
                  <a:gd name="T9" fmla="*/ 1 h 3"/>
                  <a:gd name="T10" fmla="*/ 0 w 5"/>
                  <a:gd name="T11" fmla="*/ 1 h 3"/>
                  <a:gd name="T12" fmla="*/ 3 w 5"/>
                  <a:gd name="T13" fmla="*/ 3 h 3"/>
                  <a:gd name="T14" fmla="*/ 5 w 5"/>
                  <a:gd name="T15" fmla="*/ 1 h 3"/>
                  <a:gd name="T16" fmla="*/ 5 w 5"/>
                  <a:gd name="T17" fmla="*/ 1 h 3"/>
                  <a:gd name="T18" fmla="*/ 5 w 5"/>
                  <a:gd name="T19" fmla="*/ 0 h 3"/>
                  <a:gd name="T20" fmla="*/ 3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3" y="0"/>
                    </a:moveTo>
                    <a:lnTo>
                      <a:pt x="3" y="0"/>
                    </a:lnTo>
                    <a:lnTo>
                      <a:pt x="1" y="0"/>
                    </a:lnTo>
                    <a:lnTo>
                      <a:pt x="0" y="0"/>
                    </a:lnTo>
                    <a:lnTo>
                      <a:pt x="0" y="1"/>
                    </a:lnTo>
                    <a:lnTo>
                      <a:pt x="0" y="1"/>
                    </a:lnTo>
                    <a:lnTo>
                      <a:pt x="3" y="3"/>
                    </a:lnTo>
                    <a:lnTo>
                      <a:pt x="5" y="1"/>
                    </a:lnTo>
                    <a:lnTo>
                      <a:pt x="5" y="1"/>
                    </a:lnTo>
                    <a:lnTo>
                      <a:pt x="5" y="0"/>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1" name="Freeform 2108">
                <a:extLst>
                  <a:ext uri="{FF2B5EF4-FFF2-40B4-BE49-F238E27FC236}">
                    <a16:creationId xmlns:a16="http://schemas.microsoft.com/office/drawing/2014/main" id="{57A30C08-06F3-2246-9FAD-C31C36C4A7AE}"/>
                  </a:ext>
                </a:extLst>
              </p:cNvPr>
              <p:cNvSpPr>
                <a:spLocks/>
              </p:cNvSpPr>
              <p:nvPr/>
            </p:nvSpPr>
            <p:spPr bwMode="auto">
              <a:xfrm>
                <a:off x="2675" y="1774"/>
                <a:ext cx="5" cy="3"/>
              </a:xfrm>
              <a:custGeom>
                <a:avLst/>
                <a:gdLst>
                  <a:gd name="T0" fmla="*/ 3 w 5"/>
                  <a:gd name="T1" fmla="*/ 0 h 3"/>
                  <a:gd name="T2" fmla="*/ 3 w 5"/>
                  <a:gd name="T3" fmla="*/ 0 h 3"/>
                  <a:gd name="T4" fmla="*/ 1 w 5"/>
                  <a:gd name="T5" fmla="*/ 0 h 3"/>
                  <a:gd name="T6" fmla="*/ 0 w 5"/>
                  <a:gd name="T7" fmla="*/ 0 h 3"/>
                  <a:gd name="T8" fmla="*/ 0 w 5"/>
                  <a:gd name="T9" fmla="*/ 1 h 3"/>
                  <a:gd name="T10" fmla="*/ 0 w 5"/>
                  <a:gd name="T11" fmla="*/ 1 h 3"/>
                  <a:gd name="T12" fmla="*/ 3 w 5"/>
                  <a:gd name="T13" fmla="*/ 3 h 3"/>
                  <a:gd name="T14" fmla="*/ 5 w 5"/>
                  <a:gd name="T15" fmla="*/ 1 h 3"/>
                  <a:gd name="T16" fmla="*/ 5 w 5"/>
                  <a:gd name="T17" fmla="*/ 1 h 3"/>
                  <a:gd name="T18" fmla="*/ 5 w 5"/>
                  <a:gd name="T19" fmla="*/ 0 h 3"/>
                  <a:gd name="T20" fmla="*/ 3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3" y="0"/>
                    </a:moveTo>
                    <a:lnTo>
                      <a:pt x="3" y="0"/>
                    </a:lnTo>
                    <a:lnTo>
                      <a:pt x="1" y="0"/>
                    </a:lnTo>
                    <a:lnTo>
                      <a:pt x="0" y="0"/>
                    </a:lnTo>
                    <a:lnTo>
                      <a:pt x="0" y="1"/>
                    </a:lnTo>
                    <a:lnTo>
                      <a:pt x="0" y="1"/>
                    </a:lnTo>
                    <a:lnTo>
                      <a:pt x="3" y="3"/>
                    </a:lnTo>
                    <a:lnTo>
                      <a:pt x="5" y="1"/>
                    </a:lnTo>
                    <a:lnTo>
                      <a:pt x="5" y="1"/>
                    </a:lnTo>
                    <a:lnTo>
                      <a:pt x="5" y="0"/>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2" name="Freeform 2109">
                <a:extLst>
                  <a:ext uri="{FF2B5EF4-FFF2-40B4-BE49-F238E27FC236}">
                    <a16:creationId xmlns:a16="http://schemas.microsoft.com/office/drawing/2014/main" id="{A907E8A6-06CE-1B4A-836C-6B6DF7388A05}"/>
                  </a:ext>
                </a:extLst>
              </p:cNvPr>
              <p:cNvSpPr>
                <a:spLocks/>
              </p:cNvSpPr>
              <p:nvPr/>
            </p:nvSpPr>
            <p:spPr bwMode="auto">
              <a:xfrm>
                <a:off x="2628" y="1704"/>
                <a:ext cx="4" cy="3"/>
              </a:xfrm>
              <a:custGeom>
                <a:avLst/>
                <a:gdLst>
                  <a:gd name="T0" fmla="*/ 2 w 4"/>
                  <a:gd name="T1" fmla="*/ 3 h 3"/>
                  <a:gd name="T2" fmla="*/ 4 w 4"/>
                  <a:gd name="T3" fmla="*/ 2 h 3"/>
                  <a:gd name="T4" fmla="*/ 0 w 4"/>
                  <a:gd name="T5" fmla="*/ 0 h 3"/>
                  <a:gd name="T6" fmla="*/ 0 w 4"/>
                  <a:gd name="T7" fmla="*/ 0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lnTo>
                      <a:pt x="4" y="2"/>
                    </a:lnTo>
                    <a:lnTo>
                      <a:pt x="0" y="0"/>
                    </a:lnTo>
                    <a:lnTo>
                      <a:pt x="0" y="0"/>
                    </a:lnTo>
                    <a:lnTo>
                      <a:pt x="2"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3" name="Freeform 2110">
                <a:extLst>
                  <a:ext uri="{FF2B5EF4-FFF2-40B4-BE49-F238E27FC236}">
                    <a16:creationId xmlns:a16="http://schemas.microsoft.com/office/drawing/2014/main" id="{EA1565C7-1B00-1C4D-964E-EBFFB134A324}"/>
                  </a:ext>
                </a:extLst>
              </p:cNvPr>
              <p:cNvSpPr>
                <a:spLocks/>
              </p:cNvSpPr>
              <p:nvPr/>
            </p:nvSpPr>
            <p:spPr bwMode="auto">
              <a:xfrm>
                <a:off x="2628" y="1704"/>
                <a:ext cx="4" cy="3"/>
              </a:xfrm>
              <a:custGeom>
                <a:avLst/>
                <a:gdLst>
                  <a:gd name="T0" fmla="*/ 2 w 4"/>
                  <a:gd name="T1" fmla="*/ 3 h 3"/>
                  <a:gd name="T2" fmla="*/ 4 w 4"/>
                  <a:gd name="T3" fmla="*/ 2 h 3"/>
                  <a:gd name="T4" fmla="*/ 0 w 4"/>
                  <a:gd name="T5" fmla="*/ 0 h 3"/>
                  <a:gd name="T6" fmla="*/ 0 w 4"/>
                  <a:gd name="T7" fmla="*/ 0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lnTo>
                      <a:pt x="4" y="2"/>
                    </a:lnTo>
                    <a:lnTo>
                      <a:pt x="0" y="0"/>
                    </a:lnTo>
                    <a:lnTo>
                      <a:pt x="0" y="0"/>
                    </a:lnTo>
                    <a:lnTo>
                      <a:pt x="2"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4" name="Freeform 2111">
                <a:extLst>
                  <a:ext uri="{FF2B5EF4-FFF2-40B4-BE49-F238E27FC236}">
                    <a16:creationId xmlns:a16="http://schemas.microsoft.com/office/drawing/2014/main" id="{A6F4D516-2069-444C-800A-EE7DD666BAF8}"/>
                  </a:ext>
                </a:extLst>
              </p:cNvPr>
              <p:cNvSpPr>
                <a:spLocks/>
              </p:cNvSpPr>
              <p:nvPr/>
            </p:nvSpPr>
            <p:spPr bwMode="auto">
              <a:xfrm>
                <a:off x="2621" y="1677"/>
                <a:ext cx="7" cy="9"/>
              </a:xfrm>
              <a:custGeom>
                <a:avLst/>
                <a:gdLst>
                  <a:gd name="T0" fmla="*/ 7 w 7"/>
                  <a:gd name="T1" fmla="*/ 0 h 9"/>
                  <a:gd name="T2" fmla="*/ 0 w 7"/>
                  <a:gd name="T3" fmla="*/ 9 h 9"/>
                  <a:gd name="T4" fmla="*/ 4 w 7"/>
                  <a:gd name="T5" fmla="*/ 9 h 9"/>
                  <a:gd name="T6" fmla="*/ 5 w 7"/>
                  <a:gd name="T7" fmla="*/ 7 h 9"/>
                  <a:gd name="T8" fmla="*/ 7 w 7"/>
                  <a:gd name="T9" fmla="*/ 4 h 9"/>
                  <a:gd name="T10" fmla="*/ 7 w 7"/>
                  <a:gd name="T11" fmla="*/ 0 h 9"/>
                  <a:gd name="T12" fmla="*/ 7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7" y="0"/>
                    </a:moveTo>
                    <a:lnTo>
                      <a:pt x="0" y="9"/>
                    </a:lnTo>
                    <a:lnTo>
                      <a:pt x="4" y="9"/>
                    </a:lnTo>
                    <a:lnTo>
                      <a:pt x="5" y="7"/>
                    </a:lnTo>
                    <a:lnTo>
                      <a:pt x="7" y="4"/>
                    </a:lnTo>
                    <a:lnTo>
                      <a:pt x="7" y="0"/>
                    </a:lnTo>
                    <a:lnTo>
                      <a:pt x="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5" name="Freeform 2112">
                <a:extLst>
                  <a:ext uri="{FF2B5EF4-FFF2-40B4-BE49-F238E27FC236}">
                    <a16:creationId xmlns:a16="http://schemas.microsoft.com/office/drawing/2014/main" id="{C067EBDB-2E05-1541-99FB-76E809BA71F8}"/>
                  </a:ext>
                </a:extLst>
              </p:cNvPr>
              <p:cNvSpPr>
                <a:spLocks/>
              </p:cNvSpPr>
              <p:nvPr/>
            </p:nvSpPr>
            <p:spPr bwMode="auto">
              <a:xfrm>
                <a:off x="2621" y="1677"/>
                <a:ext cx="7" cy="9"/>
              </a:xfrm>
              <a:custGeom>
                <a:avLst/>
                <a:gdLst>
                  <a:gd name="T0" fmla="*/ 7 w 7"/>
                  <a:gd name="T1" fmla="*/ 0 h 9"/>
                  <a:gd name="T2" fmla="*/ 0 w 7"/>
                  <a:gd name="T3" fmla="*/ 9 h 9"/>
                  <a:gd name="T4" fmla="*/ 4 w 7"/>
                  <a:gd name="T5" fmla="*/ 9 h 9"/>
                  <a:gd name="T6" fmla="*/ 5 w 7"/>
                  <a:gd name="T7" fmla="*/ 7 h 9"/>
                  <a:gd name="T8" fmla="*/ 7 w 7"/>
                  <a:gd name="T9" fmla="*/ 4 h 9"/>
                  <a:gd name="T10" fmla="*/ 7 w 7"/>
                  <a:gd name="T11" fmla="*/ 0 h 9"/>
                  <a:gd name="T12" fmla="*/ 7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7" y="0"/>
                    </a:moveTo>
                    <a:lnTo>
                      <a:pt x="0" y="9"/>
                    </a:lnTo>
                    <a:lnTo>
                      <a:pt x="4" y="9"/>
                    </a:lnTo>
                    <a:lnTo>
                      <a:pt x="5" y="7"/>
                    </a:lnTo>
                    <a:lnTo>
                      <a:pt x="7" y="4"/>
                    </a:lnTo>
                    <a:lnTo>
                      <a:pt x="7" y="0"/>
                    </a:lnTo>
                    <a:lnTo>
                      <a:pt x="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6" name="Freeform 2113">
                <a:extLst>
                  <a:ext uri="{FF2B5EF4-FFF2-40B4-BE49-F238E27FC236}">
                    <a16:creationId xmlns:a16="http://schemas.microsoft.com/office/drawing/2014/main" id="{B495B84C-E5DE-8B44-A240-91B90319221A}"/>
                  </a:ext>
                </a:extLst>
              </p:cNvPr>
              <p:cNvSpPr>
                <a:spLocks/>
              </p:cNvSpPr>
              <p:nvPr/>
            </p:nvSpPr>
            <p:spPr bwMode="auto">
              <a:xfrm>
                <a:off x="2612" y="1641"/>
                <a:ext cx="4" cy="8"/>
              </a:xfrm>
              <a:custGeom>
                <a:avLst/>
                <a:gdLst>
                  <a:gd name="T0" fmla="*/ 0 w 4"/>
                  <a:gd name="T1" fmla="*/ 0 h 8"/>
                  <a:gd name="T2" fmla="*/ 0 w 4"/>
                  <a:gd name="T3" fmla="*/ 0 h 8"/>
                  <a:gd name="T4" fmla="*/ 0 w 4"/>
                  <a:gd name="T5" fmla="*/ 6 h 8"/>
                  <a:gd name="T6" fmla="*/ 2 w 4"/>
                  <a:gd name="T7" fmla="*/ 8 h 8"/>
                  <a:gd name="T8" fmla="*/ 4 w 4"/>
                  <a:gd name="T9" fmla="*/ 8 h 8"/>
                  <a:gd name="T10" fmla="*/ 4 w 4"/>
                  <a:gd name="T11" fmla="*/ 2 h 8"/>
                  <a:gd name="T12" fmla="*/ 4 w 4"/>
                  <a:gd name="T13" fmla="*/ 0 h 8"/>
                  <a:gd name="T14" fmla="*/ 0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0"/>
                    </a:moveTo>
                    <a:lnTo>
                      <a:pt x="0" y="0"/>
                    </a:lnTo>
                    <a:lnTo>
                      <a:pt x="0" y="6"/>
                    </a:lnTo>
                    <a:lnTo>
                      <a:pt x="2" y="8"/>
                    </a:lnTo>
                    <a:lnTo>
                      <a:pt x="4" y="8"/>
                    </a:lnTo>
                    <a:lnTo>
                      <a:pt x="4" y="2"/>
                    </a:lnTo>
                    <a:lnTo>
                      <a:pt x="4"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7" name="Freeform 2114">
                <a:extLst>
                  <a:ext uri="{FF2B5EF4-FFF2-40B4-BE49-F238E27FC236}">
                    <a16:creationId xmlns:a16="http://schemas.microsoft.com/office/drawing/2014/main" id="{76EC9E61-687A-F049-B441-49B49EEF0C0F}"/>
                  </a:ext>
                </a:extLst>
              </p:cNvPr>
              <p:cNvSpPr>
                <a:spLocks/>
              </p:cNvSpPr>
              <p:nvPr/>
            </p:nvSpPr>
            <p:spPr bwMode="auto">
              <a:xfrm>
                <a:off x="2612" y="1641"/>
                <a:ext cx="4" cy="8"/>
              </a:xfrm>
              <a:custGeom>
                <a:avLst/>
                <a:gdLst>
                  <a:gd name="T0" fmla="*/ 0 w 4"/>
                  <a:gd name="T1" fmla="*/ 0 h 8"/>
                  <a:gd name="T2" fmla="*/ 0 w 4"/>
                  <a:gd name="T3" fmla="*/ 0 h 8"/>
                  <a:gd name="T4" fmla="*/ 0 w 4"/>
                  <a:gd name="T5" fmla="*/ 6 h 8"/>
                  <a:gd name="T6" fmla="*/ 2 w 4"/>
                  <a:gd name="T7" fmla="*/ 8 h 8"/>
                  <a:gd name="T8" fmla="*/ 4 w 4"/>
                  <a:gd name="T9" fmla="*/ 8 h 8"/>
                  <a:gd name="T10" fmla="*/ 4 w 4"/>
                  <a:gd name="T11" fmla="*/ 2 h 8"/>
                  <a:gd name="T12" fmla="*/ 4 w 4"/>
                  <a:gd name="T13" fmla="*/ 0 h 8"/>
                  <a:gd name="T14" fmla="*/ 0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0"/>
                    </a:moveTo>
                    <a:lnTo>
                      <a:pt x="0" y="0"/>
                    </a:lnTo>
                    <a:lnTo>
                      <a:pt x="0" y="6"/>
                    </a:lnTo>
                    <a:lnTo>
                      <a:pt x="2" y="8"/>
                    </a:lnTo>
                    <a:lnTo>
                      <a:pt x="4" y="8"/>
                    </a:lnTo>
                    <a:lnTo>
                      <a:pt x="4" y="2"/>
                    </a:lnTo>
                    <a:lnTo>
                      <a:pt x="4"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8" name="Freeform 2115">
                <a:extLst>
                  <a:ext uri="{FF2B5EF4-FFF2-40B4-BE49-F238E27FC236}">
                    <a16:creationId xmlns:a16="http://schemas.microsoft.com/office/drawing/2014/main" id="{8430F595-2207-8D4A-9661-4B5A72664E16}"/>
                  </a:ext>
                </a:extLst>
              </p:cNvPr>
              <p:cNvSpPr>
                <a:spLocks/>
              </p:cNvSpPr>
              <p:nvPr/>
            </p:nvSpPr>
            <p:spPr bwMode="auto">
              <a:xfrm>
                <a:off x="2594" y="1634"/>
                <a:ext cx="6" cy="9"/>
              </a:xfrm>
              <a:custGeom>
                <a:avLst/>
                <a:gdLst>
                  <a:gd name="T0" fmla="*/ 6 w 6"/>
                  <a:gd name="T1" fmla="*/ 2 h 9"/>
                  <a:gd name="T2" fmla="*/ 6 w 6"/>
                  <a:gd name="T3" fmla="*/ 0 h 9"/>
                  <a:gd name="T4" fmla="*/ 4 w 6"/>
                  <a:gd name="T5" fmla="*/ 2 h 9"/>
                  <a:gd name="T6" fmla="*/ 0 w 6"/>
                  <a:gd name="T7" fmla="*/ 2 h 9"/>
                  <a:gd name="T8" fmla="*/ 0 w 6"/>
                  <a:gd name="T9" fmla="*/ 6 h 9"/>
                  <a:gd name="T10" fmla="*/ 0 w 6"/>
                  <a:gd name="T11" fmla="*/ 7 h 9"/>
                  <a:gd name="T12" fmla="*/ 2 w 6"/>
                  <a:gd name="T13" fmla="*/ 4 h 9"/>
                  <a:gd name="T14" fmla="*/ 4 w 6"/>
                  <a:gd name="T15" fmla="*/ 9 h 9"/>
                  <a:gd name="T16" fmla="*/ 6 w 6"/>
                  <a:gd name="T17" fmla="*/ 7 h 9"/>
                  <a:gd name="T18" fmla="*/ 6 w 6"/>
                  <a:gd name="T19" fmla="*/ 6 h 9"/>
                  <a:gd name="T20" fmla="*/ 6 w 6"/>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6" y="2"/>
                    </a:moveTo>
                    <a:lnTo>
                      <a:pt x="6" y="0"/>
                    </a:lnTo>
                    <a:lnTo>
                      <a:pt x="4" y="2"/>
                    </a:lnTo>
                    <a:lnTo>
                      <a:pt x="0" y="2"/>
                    </a:lnTo>
                    <a:lnTo>
                      <a:pt x="0" y="6"/>
                    </a:lnTo>
                    <a:lnTo>
                      <a:pt x="0" y="7"/>
                    </a:lnTo>
                    <a:lnTo>
                      <a:pt x="2" y="4"/>
                    </a:lnTo>
                    <a:lnTo>
                      <a:pt x="4" y="9"/>
                    </a:lnTo>
                    <a:lnTo>
                      <a:pt x="6" y="7"/>
                    </a:lnTo>
                    <a:lnTo>
                      <a:pt x="6" y="6"/>
                    </a:lnTo>
                    <a:lnTo>
                      <a:pt x="6"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79" name="Freeform 2116">
                <a:extLst>
                  <a:ext uri="{FF2B5EF4-FFF2-40B4-BE49-F238E27FC236}">
                    <a16:creationId xmlns:a16="http://schemas.microsoft.com/office/drawing/2014/main" id="{B9EDF425-AEA5-1D4E-832F-ACBFE918FC91}"/>
                  </a:ext>
                </a:extLst>
              </p:cNvPr>
              <p:cNvSpPr>
                <a:spLocks/>
              </p:cNvSpPr>
              <p:nvPr/>
            </p:nvSpPr>
            <p:spPr bwMode="auto">
              <a:xfrm>
                <a:off x="2594" y="1634"/>
                <a:ext cx="6" cy="9"/>
              </a:xfrm>
              <a:custGeom>
                <a:avLst/>
                <a:gdLst>
                  <a:gd name="T0" fmla="*/ 6 w 6"/>
                  <a:gd name="T1" fmla="*/ 2 h 9"/>
                  <a:gd name="T2" fmla="*/ 6 w 6"/>
                  <a:gd name="T3" fmla="*/ 0 h 9"/>
                  <a:gd name="T4" fmla="*/ 4 w 6"/>
                  <a:gd name="T5" fmla="*/ 2 h 9"/>
                  <a:gd name="T6" fmla="*/ 0 w 6"/>
                  <a:gd name="T7" fmla="*/ 2 h 9"/>
                  <a:gd name="T8" fmla="*/ 0 w 6"/>
                  <a:gd name="T9" fmla="*/ 6 h 9"/>
                  <a:gd name="T10" fmla="*/ 0 w 6"/>
                  <a:gd name="T11" fmla="*/ 7 h 9"/>
                  <a:gd name="T12" fmla="*/ 2 w 6"/>
                  <a:gd name="T13" fmla="*/ 4 h 9"/>
                  <a:gd name="T14" fmla="*/ 4 w 6"/>
                  <a:gd name="T15" fmla="*/ 9 h 9"/>
                  <a:gd name="T16" fmla="*/ 6 w 6"/>
                  <a:gd name="T17" fmla="*/ 7 h 9"/>
                  <a:gd name="T18" fmla="*/ 6 w 6"/>
                  <a:gd name="T19" fmla="*/ 6 h 9"/>
                  <a:gd name="T20" fmla="*/ 6 w 6"/>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6" y="2"/>
                    </a:moveTo>
                    <a:lnTo>
                      <a:pt x="6" y="0"/>
                    </a:lnTo>
                    <a:lnTo>
                      <a:pt x="4" y="2"/>
                    </a:lnTo>
                    <a:lnTo>
                      <a:pt x="0" y="2"/>
                    </a:lnTo>
                    <a:lnTo>
                      <a:pt x="0" y="6"/>
                    </a:lnTo>
                    <a:lnTo>
                      <a:pt x="0" y="7"/>
                    </a:lnTo>
                    <a:lnTo>
                      <a:pt x="2" y="4"/>
                    </a:lnTo>
                    <a:lnTo>
                      <a:pt x="4" y="9"/>
                    </a:lnTo>
                    <a:lnTo>
                      <a:pt x="6" y="7"/>
                    </a:lnTo>
                    <a:lnTo>
                      <a:pt x="6" y="6"/>
                    </a:lnTo>
                    <a:lnTo>
                      <a:pt x="6"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0" name="Freeform 2117">
                <a:extLst>
                  <a:ext uri="{FF2B5EF4-FFF2-40B4-BE49-F238E27FC236}">
                    <a16:creationId xmlns:a16="http://schemas.microsoft.com/office/drawing/2014/main" id="{B7C047AC-9DA8-D342-A320-65B27BF1DD1E}"/>
                  </a:ext>
                </a:extLst>
              </p:cNvPr>
              <p:cNvSpPr>
                <a:spLocks/>
              </p:cNvSpPr>
              <p:nvPr/>
            </p:nvSpPr>
            <p:spPr bwMode="auto">
              <a:xfrm>
                <a:off x="2601" y="1629"/>
                <a:ext cx="6" cy="9"/>
              </a:xfrm>
              <a:custGeom>
                <a:avLst/>
                <a:gdLst>
                  <a:gd name="T0" fmla="*/ 6 w 6"/>
                  <a:gd name="T1" fmla="*/ 0 h 9"/>
                  <a:gd name="T2" fmla="*/ 2 w 6"/>
                  <a:gd name="T3" fmla="*/ 2 h 9"/>
                  <a:gd name="T4" fmla="*/ 2 w 6"/>
                  <a:gd name="T5" fmla="*/ 3 h 9"/>
                  <a:gd name="T6" fmla="*/ 2 w 6"/>
                  <a:gd name="T7" fmla="*/ 5 h 9"/>
                  <a:gd name="T8" fmla="*/ 0 w 6"/>
                  <a:gd name="T9" fmla="*/ 7 h 9"/>
                  <a:gd name="T10" fmla="*/ 0 w 6"/>
                  <a:gd name="T11" fmla="*/ 9 h 9"/>
                  <a:gd name="T12" fmla="*/ 2 w 6"/>
                  <a:gd name="T13" fmla="*/ 9 h 9"/>
                  <a:gd name="T14" fmla="*/ 6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6" y="0"/>
                    </a:moveTo>
                    <a:lnTo>
                      <a:pt x="2" y="2"/>
                    </a:lnTo>
                    <a:lnTo>
                      <a:pt x="2" y="3"/>
                    </a:lnTo>
                    <a:lnTo>
                      <a:pt x="2" y="5"/>
                    </a:lnTo>
                    <a:lnTo>
                      <a:pt x="0" y="7"/>
                    </a:lnTo>
                    <a:lnTo>
                      <a:pt x="0" y="9"/>
                    </a:lnTo>
                    <a:lnTo>
                      <a:pt x="2" y="9"/>
                    </a:lnTo>
                    <a:lnTo>
                      <a:pt x="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1" name="Freeform 2118">
                <a:extLst>
                  <a:ext uri="{FF2B5EF4-FFF2-40B4-BE49-F238E27FC236}">
                    <a16:creationId xmlns:a16="http://schemas.microsoft.com/office/drawing/2014/main" id="{C743965B-A988-334A-BBF6-D47A6E55DD7E}"/>
                  </a:ext>
                </a:extLst>
              </p:cNvPr>
              <p:cNvSpPr>
                <a:spLocks/>
              </p:cNvSpPr>
              <p:nvPr/>
            </p:nvSpPr>
            <p:spPr bwMode="auto">
              <a:xfrm>
                <a:off x="2601" y="1629"/>
                <a:ext cx="6" cy="9"/>
              </a:xfrm>
              <a:custGeom>
                <a:avLst/>
                <a:gdLst>
                  <a:gd name="T0" fmla="*/ 6 w 6"/>
                  <a:gd name="T1" fmla="*/ 0 h 9"/>
                  <a:gd name="T2" fmla="*/ 2 w 6"/>
                  <a:gd name="T3" fmla="*/ 2 h 9"/>
                  <a:gd name="T4" fmla="*/ 2 w 6"/>
                  <a:gd name="T5" fmla="*/ 3 h 9"/>
                  <a:gd name="T6" fmla="*/ 2 w 6"/>
                  <a:gd name="T7" fmla="*/ 5 h 9"/>
                  <a:gd name="T8" fmla="*/ 0 w 6"/>
                  <a:gd name="T9" fmla="*/ 7 h 9"/>
                  <a:gd name="T10" fmla="*/ 0 w 6"/>
                  <a:gd name="T11" fmla="*/ 9 h 9"/>
                  <a:gd name="T12" fmla="*/ 2 w 6"/>
                  <a:gd name="T13" fmla="*/ 9 h 9"/>
                  <a:gd name="T14" fmla="*/ 6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6" y="0"/>
                    </a:moveTo>
                    <a:lnTo>
                      <a:pt x="2" y="2"/>
                    </a:lnTo>
                    <a:lnTo>
                      <a:pt x="2" y="3"/>
                    </a:lnTo>
                    <a:lnTo>
                      <a:pt x="2" y="5"/>
                    </a:lnTo>
                    <a:lnTo>
                      <a:pt x="0" y="7"/>
                    </a:lnTo>
                    <a:lnTo>
                      <a:pt x="0" y="9"/>
                    </a:lnTo>
                    <a:lnTo>
                      <a:pt x="2" y="9"/>
                    </a:lnTo>
                    <a:lnTo>
                      <a:pt x="6"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2" name="Freeform 2119">
                <a:extLst>
                  <a:ext uri="{FF2B5EF4-FFF2-40B4-BE49-F238E27FC236}">
                    <a16:creationId xmlns:a16="http://schemas.microsoft.com/office/drawing/2014/main" id="{6D0E50AD-3DCE-0D45-BE9E-AE6DE5B61CC9}"/>
                  </a:ext>
                </a:extLst>
              </p:cNvPr>
              <p:cNvSpPr>
                <a:spLocks/>
              </p:cNvSpPr>
              <p:nvPr/>
            </p:nvSpPr>
            <p:spPr bwMode="auto">
              <a:xfrm>
                <a:off x="2596" y="1615"/>
                <a:ext cx="11" cy="10"/>
              </a:xfrm>
              <a:custGeom>
                <a:avLst/>
                <a:gdLst>
                  <a:gd name="T0" fmla="*/ 0 w 11"/>
                  <a:gd name="T1" fmla="*/ 9 h 10"/>
                  <a:gd name="T2" fmla="*/ 0 w 11"/>
                  <a:gd name="T3" fmla="*/ 7 h 10"/>
                  <a:gd name="T4" fmla="*/ 0 w 11"/>
                  <a:gd name="T5" fmla="*/ 9 h 10"/>
                  <a:gd name="T6" fmla="*/ 2 w 11"/>
                  <a:gd name="T7" fmla="*/ 10 h 10"/>
                  <a:gd name="T8" fmla="*/ 5 w 11"/>
                  <a:gd name="T9" fmla="*/ 10 h 10"/>
                  <a:gd name="T10" fmla="*/ 7 w 11"/>
                  <a:gd name="T11" fmla="*/ 7 h 10"/>
                  <a:gd name="T12" fmla="*/ 11 w 11"/>
                  <a:gd name="T13" fmla="*/ 7 h 10"/>
                  <a:gd name="T14" fmla="*/ 9 w 11"/>
                  <a:gd name="T15" fmla="*/ 5 h 10"/>
                  <a:gd name="T16" fmla="*/ 5 w 11"/>
                  <a:gd name="T17" fmla="*/ 0 h 10"/>
                  <a:gd name="T18" fmla="*/ 4 w 11"/>
                  <a:gd name="T19" fmla="*/ 0 h 10"/>
                  <a:gd name="T20" fmla="*/ 2 w 11"/>
                  <a:gd name="T21" fmla="*/ 0 h 10"/>
                  <a:gd name="T22" fmla="*/ 2 w 11"/>
                  <a:gd name="T23" fmla="*/ 1 h 10"/>
                  <a:gd name="T24" fmla="*/ 2 w 11"/>
                  <a:gd name="T25" fmla="*/ 3 h 10"/>
                  <a:gd name="T26" fmla="*/ 4 w 11"/>
                  <a:gd name="T27" fmla="*/ 3 h 10"/>
                  <a:gd name="T28" fmla="*/ 4 w 11"/>
                  <a:gd name="T29" fmla="*/ 7 h 10"/>
                  <a:gd name="T30" fmla="*/ 4 w 11"/>
                  <a:gd name="T31" fmla="*/ 7 h 10"/>
                  <a:gd name="T32" fmla="*/ 4 w 11"/>
                  <a:gd name="T33" fmla="*/ 7 h 10"/>
                  <a:gd name="T34" fmla="*/ 2 w 11"/>
                  <a:gd name="T35" fmla="*/ 9 h 10"/>
                  <a:gd name="T36" fmla="*/ 0 w 11"/>
                  <a:gd name="T3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0" y="9"/>
                    </a:moveTo>
                    <a:lnTo>
                      <a:pt x="0" y="7"/>
                    </a:lnTo>
                    <a:lnTo>
                      <a:pt x="0" y="9"/>
                    </a:lnTo>
                    <a:lnTo>
                      <a:pt x="2" y="10"/>
                    </a:lnTo>
                    <a:lnTo>
                      <a:pt x="5" y="10"/>
                    </a:lnTo>
                    <a:lnTo>
                      <a:pt x="7" y="7"/>
                    </a:lnTo>
                    <a:lnTo>
                      <a:pt x="11" y="7"/>
                    </a:lnTo>
                    <a:lnTo>
                      <a:pt x="9" y="5"/>
                    </a:lnTo>
                    <a:lnTo>
                      <a:pt x="5" y="0"/>
                    </a:lnTo>
                    <a:lnTo>
                      <a:pt x="4" y="0"/>
                    </a:lnTo>
                    <a:lnTo>
                      <a:pt x="2" y="0"/>
                    </a:lnTo>
                    <a:lnTo>
                      <a:pt x="2" y="1"/>
                    </a:lnTo>
                    <a:lnTo>
                      <a:pt x="2" y="3"/>
                    </a:lnTo>
                    <a:lnTo>
                      <a:pt x="4" y="3"/>
                    </a:lnTo>
                    <a:lnTo>
                      <a:pt x="4" y="7"/>
                    </a:lnTo>
                    <a:lnTo>
                      <a:pt x="4" y="7"/>
                    </a:lnTo>
                    <a:lnTo>
                      <a:pt x="4" y="7"/>
                    </a:lnTo>
                    <a:lnTo>
                      <a:pt x="2" y="9"/>
                    </a:lnTo>
                    <a:lnTo>
                      <a:pt x="0"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3" name="Freeform 2120">
                <a:extLst>
                  <a:ext uri="{FF2B5EF4-FFF2-40B4-BE49-F238E27FC236}">
                    <a16:creationId xmlns:a16="http://schemas.microsoft.com/office/drawing/2014/main" id="{82093D31-E960-3644-97C4-409B36444B84}"/>
                  </a:ext>
                </a:extLst>
              </p:cNvPr>
              <p:cNvSpPr>
                <a:spLocks/>
              </p:cNvSpPr>
              <p:nvPr/>
            </p:nvSpPr>
            <p:spPr bwMode="auto">
              <a:xfrm>
                <a:off x="2596" y="1615"/>
                <a:ext cx="11" cy="10"/>
              </a:xfrm>
              <a:custGeom>
                <a:avLst/>
                <a:gdLst>
                  <a:gd name="T0" fmla="*/ 0 w 11"/>
                  <a:gd name="T1" fmla="*/ 9 h 10"/>
                  <a:gd name="T2" fmla="*/ 0 w 11"/>
                  <a:gd name="T3" fmla="*/ 7 h 10"/>
                  <a:gd name="T4" fmla="*/ 0 w 11"/>
                  <a:gd name="T5" fmla="*/ 9 h 10"/>
                  <a:gd name="T6" fmla="*/ 2 w 11"/>
                  <a:gd name="T7" fmla="*/ 10 h 10"/>
                  <a:gd name="T8" fmla="*/ 5 w 11"/>
                  <a:gd name="T9" fmla="*/ 10 h 10"/>
                  <a:gd name="T10" fmla="*/ 7 w 11"/>
                  <a:gd name="T11" fmla="*/ 7 h 10"/>
                  <a:gd name="T12" fmla="*/ 11 w 11"/>
                  <a:gd name="T13" fmla="*/ 7 h 10"/>
                  <a:gd name="T14" fmla="*/ 9 w 11"/>
                  <a:gd name="T15" fmla="*/ 5 h 10"/>
                  <a:gd name="T16" fmla="*/ 5 w 11"/>
                  <a:gd name="T17" fmla="*/ 0 h 10"/>
                  <a:gd name="T18" fmla="*/ 4 w 11"/>
                  <a:gd name="T19" fmla="*/ 0 h 10"/>
                  <a:gd name="T20" fmla="*/ 2 w 11"/>
                  <a:gd name="T21" fmla="*/ 0 h 10"/>
                  <a:gd name="T22" fmla="*/ 2 w 11"/>
                  <a:gd name="T23" fmla="*/ 1 h 10"/>
                  <a:gd name="T24" fmla="*/ 2 w 11"/>
                  <a:gd name="T25" fmla="*/ 3 h 10"/>
                  <a:gd name="T26" fmla="*/ 4 w 11"/>
                  <a:gd name="T27" fmla="*/ 3 h 10"/>
                  <a:gd name="T28" fmla="*/ 4 w 11"/>
                  <a:gd name="T29" fmla="*/ 7 h 10"/>
                  <a:gd name="T30" fmla="*/ 4 w 11"/>
                  <a:gd name="T31" fmla="*/ 7 h 10"/>
                  <a:gd name="T32" fmla="*/ 4 w 11"/>
                  <a:gd name="T33" fmla="*/ 7 h 10"/>
                  <a:gd name="T34" fmla="*/ 2 w 11"/>
                  <a:gd name="T35" fmla="*/ 9 h 10"/>
                  <a:gd name="T36" fmla="*/ 0 w 11"/>
                  <a:gd name="T3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0" y="9"/>
                    </a:moveTo>
                    <a:lnTo>
                      <a:pt x="0" y="7"/>
                    </a:lnTo>
                    <a:lnTo>
                      <a:pt x="0" y="9"/>
                    </a:lnTo>
                    <a:lnTo>
                      <a:pt x="2" y="10"/>
                    </a:lnTo>
                    <a:lnTo>
                      <a:pt x="5" y="10"/>
                    </a:lnTo>
                    <a:lnTo>
                      <a:pt x="7" y="7"/>
                    </a:lnTo>
                    <a:lnTo>
                      <a:pt x="11" y="7"/>
                    </a:lnTo>
                    <a:lnTo>
                      <a:pt x="9" y="5"/>
                    </a:lnTo>
                    <a:lnTo>
                      <a:pt x="5" y="0"/>
                    </a:lnTo>
                    <a:lnTo>
                      <a:pt x="4" y="0"/>
                    </a:lnTo>
                    <a:lnTo>
                      <a:pt x="2" y="0"/>
                    </a:lnTo>
                    <a:lnTo>
                      <a:pt x="2" y="1"/>
                    </a:lnTo>
                    <a:lnTo>
                      <a:pt x="2" y="3"/>
                    </a:lnTo>
                    <a:lnTo>
                      <a:pt x="4" y="3"/>
                    </a:lnTo>
                    <a:lnTo>
                      <a:pt x="4" y="7"/>
                    </a:lnTo>
                    <a:lnTo>
                      <a:pt x="4" y="7"/>
                    </a:lnTo>
                    <a:lnTo>
                      <a:pt x="4" y="7"/>
                    </a:lnTo>
                    <a:lnTo>
                      <a:pt x="2" y="9"/>
                    </a:lnTo>
                    <a:lnTo>
                      <a:pt x="0"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4" name="Freeform 2121">
                <a:extLst>
                  <a:ext uri="{FF2B5EF4-FFF2-40B4-BE49-F238E27FC236}">
                    <a16:creationId xmlns:a16="http://schemas.microsoft.com/office/drawing/2014/main" id="{20AED5DD-AD77-984C-AB5F-BC9B8CF2C2DA}"/>
                  </a:ext>
                </a:extLst>
              </p:cNvPr>
              <p:cNvSpPr>
                <a:spLocks/>
              </p:cNvSpPr>
              <p:nvPr/>
            </p:nvSpPr>
            <p:spPr bwMode="auto">
              <a:xfrm>
                <a:off x="2591" y="1582"/>
                <a:ext cx="16" cy="20"/>
              </a:xfrm>
              <a:custGeom>
                <a:avLst/>
                <a:gdLst>
                  <a:gd name="T0" fmla="*/ 5 w 16"/>
                  <a:gd name="T1" fmla="*/ 0 h 20"/>
                  <a:gd name="T2" fmla="*/ 5 w 16"/>
                  <a:gd name="T3" fmla="*/ 0 h 20"/>
                  <a:gd name="T4" fmla="*/ 3 w 16"/>
                  <a:gd name="T5" fmla="*/ 6 h 20"/>
                  <a:gd name="T6" fmla="*/ 2 w 16"/>
                  <a:gd name="T7" fmla="*/ 4 h 20"/>
                  <a:gd name="T8" fmla="*/ 0 w 16"/>
                  <a:gd name="T9" fmla="*/ 6 h 20"/>
                  <a:gd name="T10" fmla="*/ 0 w 16"/>
                  <a:gd name="T11" fmla="*/ 9 h 20"/>
                  <a:gd name="T12" fmla="*/ 0 w 16"/>
                  <a:gd name="T13" fmla="*/ 9 h 20"/>
                  <a:gd name="T14" fmla="*/ 3 w 16"/>
                  <a:gd name="T15" fmla="*/ 9 h 20"/>
                  <a:gd name="T16" fmla="*/ 3 w 16"/>
                  <a:gd name="T17" fmla="*/ 13 h 20"/>
                  <a:gd name="T18" fmla="*/ 5 w 16"/>
                  <a:gd name="T19" fmla="*/ 15 h 20"/>
                  <a:gd name="T20" fmla="*/ 5 w 16"/>
                  <a:gd name="T21" fmla="*/ 17 h 20"/>
                  <a:gd name="T22" fmla="*/ 10 w 16"/>
                  <a:gd name="T23" fmla="*/ 17 h 20"/>
                  <a:gd name="T24" fmla="*/ 12 w 16"/>
                  <a:gd name="T25" fmla="*/ 20 h 20"/>
                  <a:gd name="T26" fmla="*/ 14 w 16"/>
                  <a:gd name="T27" fmla="*/ 18 h 20"/>
                  <a:gd name="T28" fmla="*/ 16 w 16"/>
                  <a:gd name="T29" fmla="*/ 15 h 20"/>
                  <a:gd name="T30" fmla="*/ 10 w 16"/>
                  <a:gd name="T31" fmla="*/ 13 h 20"/>
                  <a:gd name="T32" fmla="*/ 10 w 16"/>
                  <a:gd name="T33" fmla="*/ 13 h 20"/>
                  <a:gd name="T34" fmla="*/ 10 w 16"/>
                  <a:gd name="T35" fmla="*/ 9 h 20"/>
                  <a:gd name="T36" fmla="*/ 9 w 16"/>
                  <a:gd name="T37" fmla="*/ 8 h 20"/>
                  <a:gd name="T38" fmla="*/ 7 w 16"/>
                  <a:gd name="T39" fmla="*/ 2 h 20"/>
                  <a:gd name="T40" fmla="*/ 5 w 1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0">
                    <a:moveTo>
                      <a:pt x="5" y="0"/>
                    </a:moveTo>
                    <a:lnTo>
                      <a:pt x="5" y="0"/>
                    </a:lnTo>
                    <a:lnTo>
                      <a:pt x="3" y="6"/>
                    </a:lnTo>
                    <a:lnTo>
                      <a:pt x="2" y="4"/>
                    </a:lnTo>
                    <a:lnTo>
                      <a:pt x="0" y="6"/>
                    </a:lnTo>
                    <a:lnTo>
                      <a:pt x="0" y="9"/>
                    </a:lnTo>
                    <a:lnTo>
                      <a:pt x="0" y="9"/>
                    </a:lnTo>
                    <a:lnTo>
                      <a:pt x="3" y="9"/>
                    </a:lnTo>
                    <a:lnTo>
                      <a:pt x="3" y="13"/>
                    </a:lnTo>
                    <a:lnTo>
                      <a:pt x="5" y="15"/>
                    </a:lnTo>
                    <a:lnTo>
                      <a:pt x="5" y="17"/>
                    </a:lnTo>
                    <a:lnTo>
                      <a:pt x="10" y="17"/>
                    </a:lnTo>
                    <a:lnTo>
                      <a:pt x="12" y="20"/>
                    </a:lnTo>
                    <a:lnTo>
                      <a:pt x="14" y="18"/>
                    </a:lnTo>
                    <a:lnTo>
                      <a:pt x="16" y="15"/>
                    </a:lnTo>
                    <a:lnTo>
                      <a:pt x="10" y="13"/>
                    </a:lnTo>
                    <a:lnTo>
                      <a:pt x="10" y="13"/>
                    </a:lnTo>
                    <a:lnTo>
                      <a:pt x="10" y="9"/>
                    </a:lnTo>
                    <a:lnTo>
                      <a:pt x="9" y="8"/>
                    </a:lnTo>
                    <a:lnTo>
                      <a:pt x="7" y="2"/>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5" name="Freeform 2122">
                <a:extLst>
                  <a:ext uri="{FF2B5EF4-FFF2-40B4-BE49-F238E27FC236}">
                    <a16:creationId xmlns:a16="http://schemas.microsoft.com/office/drawing/2014/main" id="{1EE6AD43-83E5-AE42-9298-8FBB6478696C}"/>
                  </a:ext>
                </a:extLst>
              </p:cNvPr>
              <p:cNvSpPr>
                <a:spLocks/>
              </p:cNvSpPr>
              <p:nvPr/>
            </p:nvSpPr>
            <p:spPr bwMode="auto">
              <a:xfrm>
                <a:off x="2591" y="1582"/>
                <a:ext cx="16" cy="20"/>
              </a:xfrm>
              <a:custGeom>
                <a:avLst/>
                <a:gdLst>
                  <a:gd name="T0" fmla="*/ 5 w 16"/>
                  <a:gd name="T1" fmla="*/ 0 h 20"/>
                  <a:gd name="T2" fmla="*/ 5 w 16"/>
                  <a:gd name="T3" fmla="*/ 0 h 20"/>
                  <a:gd name="T4" fmla="*/ 3 w 16"/>
                  <a:gd name="T5" fmla="*/ 6 h 20"/>
                  <a:gd name="T6" fmla="*/ 2 w 16"/>
                  <a:gd name="T7" fmla="*/ 4 h 20"/>
                  <a:gd name="T8" fmla="*/ 0 w 16"/>
                  <a:gd name="T9" fmla="*/ 6 h 20"/>
                  <a:gd name="T10" fmla="*/ 0 w 16"/>
                  <a:gd name="T11" fmla="*/ 9 h 20"/>
                  <a:gd name="T12" fmla="*/ 0 w 16"/>
                  <a:gd name="T13" fmla="*/ 9 h 20"/>
                  <a:gd name="T14" fmla="*/ 3 w 16"/>
                  <a:gd name="T15" fmla="*/ 9 h 20"/>
                  <a:gd name="T16" fmla="*/ 3 w 16"/>
                  <a:gd name="T17" fmla="*/ 13 h 20"/>
                  <a:gd name="T18" fmla="*/ 5 w 16"/>
                  <a:gd name="T19" fmla="*/ 15 h 20"/>
                  <a:gd name="T20" fmla="*/ 5 w 16"/>
                  <a:gd name="T21" fmla="*/ 17 h 20"/>
                  <a:gd name="T22" fmla="*/ 10 w 16"/>
                  <a:gd name="T23" fmla="*/ 17 h 20"/>
                  <a:gd name="T24" fmla="*/ 12 w 16"/>
                  <a:gd name="T25" fmla="*/ 20 h 20"/>
                  <a:gd name="T26" fmla="*/ 14 w 16"/>
                  <a:gd name="T27" fmla="*/ 18 h 20"/>
                  <a:gd name="T28" fmla="*/ 16 w 16"/>
                  <a:gd name="T29" fmla="*/ 15 h 20"/>
                  <a:gd name="T30" fmla="*/ 10 w 16"/>
                  <a:gd name="T31" fmla="*/ 13 h 20"/>
                  <a:gd name="T32" fmla="*/ 10 w 16"/>
                  <a:gd name="T33" fmla="*/ 13 h 20"/>
                  <a:gd name="T34" fmla="*/ 10 w 16"/>
                  <a:gd name="T35" fmla="*/ 9 h 20"/>
                  <a:gd name="T36" fmla="*/ 9 w 16"/>
                  <a:gd name="T37" fmla="*/ 8 h 20"/>
                  <a:gd name="T38" fmla="*/ 7 w 16"/>
                  <a:gd name="T39" fmla="*/ 2 h 20"/>
                  <a:gd name="T40" fmla="*/ 5 w 1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0">
                    <a:moveTo>
                      <a:pt x="5" y="0"/>
                    </a:moveTo>
                    <a:lnTo>
                      <a:pt x="5" y="0"/>
                    </a:lnTo>
                    <a:lnTo>
                      <a:pt x="3" y="6"/>
                    </a:lnTo>
                    <a:lnTo>
                      <a:pt x="2" y="4"/>
                    </a:lnTo>
                    <a:lnTo>
                      <a:pt x="0" y="6"/>
                    </a:lnTo>
                    <a:lnTo>
                      <a:pt x="0" y="9"/>
                    </a:lnTo>
                    <a:lnTo>
                      <a:pt x="0" y="9"/>
                    </a:lnTo>
                    <a:lnTo>
                      <a:pt x="3" y="9"/>
                    </a:lnTo>
                    <a:lnTo>
                      <a:pt x="3" y="13"/>
                    </a:lnTo>
                    <a:lnTo>
                      <a:pt x="5" y="15"/>
                    </a:lnTo>
                    <a:lnTo>
                      <a:pt x="5" y="17"/>
                    </a:lnTo>
                    <a:lnTo>
                      <a:pt x="10" y="17"/>
                    </a:lnTo>
                    <a:lnTo>
                      <a:pt x="12" y="20"/>
                    </a:lnTo>
                    <a:lnTo>
                      <a:pt x="14" y="18"/>
                    </a:lnTo>
                    <a:lnTo>
                      <a:pt x="16" y="15"/>
                    </a:lnTo>
                    <a:lnTo>
                      <a:pt x="10" y="13"/>
                    </a:lnTo>
                    <a:lnTo>
                      <a:pt x="10" y="13"/>
                    </a:lnTo>
                    <a:lnTo>
                      <a:pt x="10" y="9"/>
                    </a:lnTo>
                    <a:lnTo>
                      <a:pt x="9" y="8"/>
                    </a:lnTo>
                    <a:lnTo>
                      <a:pt x="7" y="2"/>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6" name="Freeform 2123">
                <a:extLst>
                  <a:ext uri="{FF2B5EF4-FFF2-40B4-BE49-F238E27FC236}">
                    <a16:creationId xmlns:a16="http://schemas.microsoft.com/office/drawing/2014/main" id="{E2D8F443-D9E5-F145-9611-A09B284B7CDD}"/>
                  </a:ext>
                </a:extLst>
              </p:cNvPr>
              <p:cNvSpPr>
                <a:spLocks/>
              </p:cNvSpPr>
              <p:nvPr/>
            </p:nvSpPr>
            <p:spPr bwMode="auto">
              <a:xfrm>
                <a:off x="2966" y="1147"/>
                <a:ext cx="18" cy="25"/>
              </a:xfrm>
              <a:custGeom>
                <a:avLst/>
                <a:gdLst>
                  <a:gd name="T0" fmla="*/ 1 w 18"/>
                  <a:gd name="T1" fmla="*/ 18 h 25"/>
                  <a:gd name="T2" fmla="*/ 0 w 18"/>
                  <a:gd name="T3" fmla="*/ 16 h 25"/>
                  <a:gd name="T4" fmla="*/ 1 w 18"/>
                  <a:gd name="T5" fmla="*/ 16 h 25"/>
                  <a:gd name="T6" fmla="*/ 1 w 18"/>
                  <a:gd name="T7" fmla="*/ 16 h 25"/>
                  <a:gd name="T8" fmla="*/ 3 w 18"/>
                  <a:gd name="T9" fmla="*/ 14 h 25"/>
                  <a:gd name="T10" fmla="*/ 0 w 18"/>
                  <a:gd name="T11" fmla="*/ 12 h 25"/>
                  <a:gd name="T12" fmla="*/ 1 w 18"/>
                  <a:gd name="T13" fmla="*/ 12 h 25"/>
                  <a:gd name="T14" fmla="*/ 1 w 18"/>
                  <a:gd name="T15" fmla="*/ 10 h 25"/>
                  <a:gd name="T16" fmla="*/ 3 w 18"/>
                  <a:gd name="T17" fmla="*/ 9 h 25"/>
                  <a:gd name="T18" fmla="*/ 5 w 18"/>
                  <a:gd name="T19" fmla="*/ 10 h 25"/>
                  <a:gd name="T20" fmla="*/ 7 w 18"/>
                  <a:gd name="T21" fmla="*/ 7 h 25"/>
                  <a:gd name="T22" fmla="*/ 5 w 18"/>
                  <a:gd name="T23" fmla="*/ 5 h 25"/>
                  <a:gd name="T24" fmla="*/ 7 w 18"/>
                  <a:gd name="T25" fmla="*/ 5 h 25"/>
                  <a:gd name="T26" fmla="*/ 10 w 18"/>
                  <a:gd name="T27" fmla="*/ 5 h 25"/>
                  <a:gd name="T28" fmla="*/ 10 w 18"/>
                  <a:gd name="T29" fmla="*/ 5 h 25"/>
                  <a:gd name="T30" fmla="*/ 10 w 18"/>
                  <a:gd name="T31" fmla="*/ 0 h 25"/>
                  <a:gd name="T32" fmla="*/ 12 w 18"/>
                  <a:gd name="T33" fmla="*/ 3 h 25"/>
                  <a:gd name="T34" fmla="*/ 12 w 18"/>
                  <a:gd name="T35" fmla="*/ 2 h 25"/>
                  <a:gd name="T36" fmla="*/ 14 w 18"/>
                  <a:gd name="T37" fmla="*/ 2 h 25"/>
                  <a:gd name="T38" fmla="*/ 16 w 18"/>
                  <a:gd name="T39" fmla="*/ 5 h 25"/>
                  <a:gd name="T40" fmla="*/ 18 w 18"/>
                  <a:gd name="T41" fmla="*/ 7 h 25"/>
                  <a:gd name="T42" fmla="*/ 18 w 18"/>
                  <a:gd name="T43" fmla="*/ 10 h 25"/>
                  <a:gd name="T44" fmla="*/ 16 w 18"/>
                  <a:gd name="T45" fmla="*/ 12 h 25"/>
                  <a:gd name="T46" fmla="*/ 16 w 18"/>
                  <a:gd name="T47" fmla="*/ 19 h 25"/>
                  <a:gd name="T48" fmla="*/ 10 w 18"/>
                  <a:gd name="T49" fmla="*/ 19 h 25"/>
                  <a:gd name="T50" fmla="*/ 10 w 18"/>
                  <a:gd name="T51" fmla="*/ 18 h 25"/>
                  <a:gd name="T52" fmla="*/ 9 w 18"/>
                  <a:gd name="T53" fmla="*/ 18 h 25"/>
                  <a:gd name="T54" fmla="*/ 7 w 18"/>
                  <a:gd name="T55" fmla="*/ 23 h 25"/>
                  <a:gd name="T56" fmla="*/ 1 w 18"/>
                  <a:gd name="T57" fmla="*/ 23 h 25"/>
                  <a:gd name="T58" fmla="*/ 0 w 18"/>
                  <a:gd name="T59" fmla="*/ 25 h 25"/>
                  <a:gd name="T60" fmla="*/ 0 w 18"/>
                  <a:gd name="T61" fmla="*/ 23 h 25"/>
                  <a:gd name="T62" fmla="*/ 1 w 18"/>
                  <a:gd name="T63" fmla="*/ 19 h 25"/>
                  <a:gd name="T64" fmla="*/ 3 w 18"/>
                  <a:gd name="T65" fmla="*/ 19 h 25"/>
                  <a:gd name="T66" fmla="*/ 1 w 18"/>
                  <a:gd name="T6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5">
                    <a:moveTo>
                      <a:pt x="1" y="18"/>
                    </a:moveTo>
                    <a:lnTo>
                      <a:pt x="0" y="16"/>
                    </a:lnTo>
                    <a:lnTo>
                      <a:pt x="1" y="16"/>
                    </a:lnTo>
                    <a:lnTo>
                      <a:pt x="1" y="16"/>
                    </a:lnTo>
                    <a:lnTo>
                      <a:pt x="3" y="14"/>
                    </a:lnTo>
                    <a:lnTo>
                      <a:pt x="0" y="12"/>
                    </a:lnTo>
                    <a:lnTo>
                      <a:pt x="1" y="12"/>
                    </a:lnTo>
                    <a:lnTo>
                      <a:pt x="1" y="10"/>
                    </a:lnTo>
                    <a:lnTo>
                      <a:pt x="3" y="9"/>
                    </a:lnTo>
                    <a:lnTo>
                      <a:pt x="5" y="10"/>
                    </a:lnTo>
                    <a:lnTo>
                      <a:pt x="7" y="7"/>
                    </a:lnTo>
                    <a:lnTo>
                      <a:pt x="5" y="5"/>
                    </a:lnTo>
                    <a:lnTo>
                      <a:pt x="7" y="5"/>
                    </a:lnTo>
                    <a:lnTo>
                      <a:pt x="10" y="5"/>
                    </a:lnTo>
                    <a:lnTo>
                      <a:pt x="10" y="5"/>
                    </a:lnTo>
                    <a:lnTo>
                      <a:pt x="10" y="0"/>
                    </a:lnTo>
                    <a:lnTo>
                      <a:pt x="12" y="3"/>
                    </a:lnTo>
                    <a:lnTo>
                      <a:pt x="12" y="2"/>
                    </a:lnTo>
                    <a:lnTo>
                      <a:pt x="14" y="2"/>
                    </a:lnTo>
                    <a:lnTo>
                      <a:pt x="16" y="5"/>
                    </a:lnTo>
                    <a:lnTo>
                      <a:pt x="18" y="7"/>
                    </a:lnTo>
                    <a:lnTo>
                      <a:pt x="18" y="10"/>
                    </a:lnTo>
                    <a:lnTo>
                      <a:pt x="16" y="12"/>
                    </a:lnTo>
                    <a:lnTo>
                      <a:pt x="16" y="19"/>
                    </a:lnTo>
                    <a:lnTo>
                      <a:pt x="10" y="19"/>
                    </a:lnTo>
                    <a:lnTo>
                      <a:pt x="10" y="18"/>
                    </a:lnTo>
                    <a:lnTo>
                      <a:pt x="9" y="18"/>
                    </a:lnTo>
                    <a:lnTo>
                      <a:pt x="7" y="23"/>
                    </a:lnTo>
                    <a:lnTo>
                      <a:pt x="1" y="23"/>
                    </a:lnTo>
                    <a:lnTo>
                      <a:pt x="0" y="25"/>
                    </a:lnTo>
                    <a:lnTo>
                      <a:pt x="0" y="23"/>
                    </a:lnTo>
                    <a:lnTo>
                      <a:pt x="1" y="19"/>
                    </a:lnTo>
                    <a:lnTo>
                      <a:pt x="3" y="19"/>
                    </a:lnTo>
                    <a:lnTo>
                      <a:pt x="1" y="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7" name="Freeform 2124">
                <a:extLst>
                  <a:ext uri="{FF2B5EF4-FFF2-40B4-BE49-F238E27FC236}">
                    <a16:creationId xmlns:a16="http://schemas.microsoft.com/office/drawing/2014/main" id="{CFEB11C2-07B2-3441-B4D5-77C091964D4E}"/>
                  </a:ext>
                </a:extLst>
              </p:cNvPr>
              <p:cNvSpPr>
                <a:spLocks/>
              </p:cNvSpPr>
              <p:nvPr/>
            </p:nvSpPr>
            <p:spPr bwMode="auto">
              <a:xfrm>
                <a:off x="2966" y="1147"/>
                <a:ext cx="18" cy="25"/>
              </a:xfrm>
              <a:custGeom>
                <a:avLst/>
                <a:gdLst>
                  <a:gd name="T0" fmla="*/ 1 w 18"/>
                  <a:gd name="T1" fmla="*/ 18 h 25"/>
                  <a:gd name="T2" fmla="*/ 0 w 18"/>
                  <a:gd name="T3" fmla="*/ 16 h 25"/>
                  <a:gd name="T4" fmla="*/ 1 w 18"/>
                  <a:gd name="T5" fmla="*/ 16 h 25"/>
                  <a:gd name="T6" fmla="*/ 1 w 18"/>
                  <a:gd name="T7" fmla="*/ 16 h 25"/>
                  <a:gd name="T8" fmla="*/ 3 w 18"/>
                  <a:gd name="T9" fmla="*/ 14 h 25"/>
                  <a:gd name="T10" fmla="*/ 0 w 18"/>
                  <a:gd name="T11" fmla="*/ 12 h 25"/>
                  <a:gd name="T12" fmla="*/ 1 w 18"/>
                  <a:gd name="T13" fmla="*/ 12 h 25"/>
                  <a:gd name="T14" fmla="*/ 1 w 18"/>
                  <a:gd name="T15" fmla="*/ 10 h 25"/>
                  <a:gd name="T16" fmla="*/ 3 w 18"/>
                  <a:gd name="T17" fmla="*/ 9 h 25"/>
                  <a:gd name="T18" fmla="*/ 5 w 18"/>
                  <a:gd name="T19" fmla="*/ 10 h 25"/>
                  <a:gd name="T20" fmla="*/ 7 w 18"/>
                  <a:gd name="T21" fmla="*/ 7 h 25"/>
                  <a:gd name="T22" fmla="*/ 5 w 18"/>
                  <a:gd name="T23" fmla="*/ 5 h 25"/>
                  <a:gd name="T24" fmla="*/ 7 w 18"/>
                  <a:gd name="T25" fmla="*/ 5 h 25"/>
                  <a:gd name="T26" fmla="*/ 10 w 18"/>
                  <a:gd name="T27" fmla="*/ 5 h 25"/>
                  <a:gd name="T28" fmla="*/ 10 w 18"/>
                  <a:gd name="T29" fmla="*/ 5 h 25"/>
                  <a:gd name="T30" fmla="*/ 10 w 18"/>
                  <a:gd name="T31" fmla="*/ 0 h 25"/>
                  <a:gd name="T32" fmla="*/ 12 w 18"/>
                  <a:gd name="T33" fmla="*/ 3 h 25"/>
                  <a:gd name="T34" fmla="*/ 12 w 18"/>
                  <a:gd name="T35" fmla="*/ 2 h 25"/>
                  <a:gd name="T36" fmla="*/ 14 w 18"/>
                  <a:gd name="T37" fmla="*/ 2 h 25"/>
                  <a:gd name="T38" fmla="*/ 16 w 18"/>
                  <a:gd name="T39" fmla="*/ 5 h 25"/>
                  <a:gd name="T40" fmla="*/ 18 w 18"/>
                  <a:gd name="T41" fmla="*/ 7 h 25"/>
                  <a:gd name="T42" fmla="*/ 18 w 18"/>
                  <a:gd name="T43" fmla="*/ 10 h 25"/>
                  <a:gd name="T44" fmla="*/ 16 w 18"/>
                  <a:gd name="T45" fmla="*/ 12 h 25"/>
                  <a:gd name="T46" fmla="*/ 16 w 18"/>
                  <a:gd name="T47" fmla="*/ 19 h 25"/>
                  <a:gd name="T48" fmla="*/ 10 w 18"/>
                  <a:gd name="T49" fmla="*/ 19 h 25"/>
                  <a:gd name="T50" fmla="*/ 10 w 18"/>
                  <a:gd name="T51" fmla="*/ 18 h 25"/>
                  <a:gd name="T52" fmla="*/ 9 w 18"/>
                  <a:gd name="T53" fmla="*/ 18 h 25"/>
                  <a:gd name="T54" fmla="*/ 7 w 18"/>
                  <a:gd name="T55" fmla="*/ 23 h 25"/>
                  <a:gd name="T56" fmla="*/ 1 w 18"/>
                  <a:gd name="T57" fmla="*/ 23 h 25"/>
                  <a:gd name="T58" fmla="*/ 0 w 18"/>
                  <a:gd name="T59" fmla="*/ 25 h 25"/>
                  <a:gd name="T60" fmla="*/ 0 w 18"/>
                  <a:gd name="T61" fmla="*/ 23 h 25"/>
                  <a:gd name="T62" fmla="*/ 1 w 18"/>
                  <a:gd name="T63" fmla="*/ 19 h 25"/>
                  <a:gd name="T64" fmla="*/ 3 w 18"/>
                  <a:gd name="T65" fmla="*/ 19 h 25"/>
                  <a:gd name="T66" fmla="*/ 1 w 18"/>
                  <a:gd name="T6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5">
                    <a:moveTo>
                      <a:pt x="1" y="18"/>
                    </a:moveTo>
                    <a:lnTo>
                      <a:pt x="0" y="16"/>
                    </a:lnTo>
                    <a:lnTo>
                      <a:pt x="1" y="16"/>
                    </a:lnTo>
                    <a:lnTo>
                      <a:pt x="1" y="16"/>
                    </a:lnTo>
                    <a:lnTo>
                      <a:pt x="3" y="14"/>
                    </a:lnTo>
                    <a:lnTo>
                      <a:pt x="0" y="12"/>
                    </a:lnTo>
                    <a:lnTo>
                      <a:pt x="1" y="12"/>
                    </a:lnTo>
                    <a:lnTo>
                      <a:pt x="1" y="10"/>
                    </a:lnTo>
                    <a:lnTo>
                      <a:pt x="3" y="9"/>
                    </a:lnTo>
                    <a:lnTo>
                      <a:pt x="5" y="10"/>
                    </a:lnTo>
                    <a:lnTo>
                      <a:pt x="7" y="7"/>
                    </a:lnTo>
                    <a:lnTo>
                      <a:pt x="5" y="5"/>
                    </a:lnTo>
                    <a:lnTo>
                      <a:pt x="7" y="5"/>
                    </a:lnTo>
                    <a:lnTo>
                      <a:pt x="10" y="5"/>
                    </a:lnTo>
                    <a:lnTo>
                      <a:pt x="10" y="5"/>
                    </a:lnTo>
                    <a:lnTo>
                      <a:pt x="10" y="0"/>
                    </a:lnTo>
                    <a:lnTo>
                      <a:pt x="12" y="3"/>
                    </a:lnTo>
                    <a:lnTo>
                      <a:pt x="12" y="2"/>
                    </a:lnTo>
                    <a:lnTo>
                      <a:pt x="14" y="2"/>
                    </a:lnTo>
                    <a:lnTo>
                      <a:pt x="16" y="5"/>
                    </a:lnTo>
                    <a:lnTo>
                      <a:pt x="18" y="7"/>
                    </a:lnTo>
                    <a:lnTo>
                      <a:pt x="18" y="10"/>
                    </a:lnTo>
                    <a:lnTo>
                      <a:pt x="16" y="12"/>
                    </a:lnTo>
                    <a:lnTo>
                      <a:pt x="16" y="19"/>
                    </a:lnTo>
                    <a:lnTo>
                      <a:pt x="10" y="19"/>
                    </a:lnTo>
                    <a:lnTo>
                      <a:pt x="10" y="18"/>
                    </a:lnTo>
                    <a:lnTo>
                      <a:pt x="9" y="18"/>
                    </a:lnTo>
                    <a:lnTo>
                      <a:pt x="7" y="23"/>
                    </a:lnTo>
                    <a:lnTo>
                      <a:pt x="1" y="23"/>
                    </a:lnTo>
                    <a:lnTo>
                      <a:pt x="0" y="25"/>
                    </a:lnTo>
                    <a:lnTo>
                      <a:pt x="0" y="23"/>
                    </a:lnTo>
                    <a:lnTo>
                      <a:pt x="1" y="19"/>
                    </a:lnTo>
                    <a:lnTo>
                      <a:pt x="3" y="19"/>
                    </a:lnTo>
                    <a:lnTo>
                      <a:pt x="1" y="1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8" name="Freeform 2125">
                <a:extLst>
                  <a:ext uri="{FF2B5EF4-FFF2-40B4-BE49-F238E27FC236}">
                    <a16:creationId xmlns:a16="http://schemas.microsoft.com/office/drawing/2014/main" id="{F8989D7A-432C-A744-88DE-3551A81168E0}"/>
                  </a:ext>
                </a:extLst>
              </p:cNvPr>
              <p:cNvSpPr>
                <a:spLocks/>
              </p:cNvSpPr>
              <p:nvPr/>
            </p:nvSpPr>
            <p:spPr bwMode="auto">
              <a:xfrm>
                <a:off x="2985" y="1134"/>
                <a:ext cx="15" cy="15"/>
              </a:xfrm>
              <a:custGeom>
                <a:avLst/>
                <a:gdLst>
                  <a:gd name="T0" fmla="*/ 4 w 15"/>
                  <a:gd name="T1" fmla="*/ 7 h 15"/>
                  <a:gd name="T2" fmla="*/ 7 w 15"/>
                  <a:gd name="T3" fmla="*/ 7 h 15"/>
                  <a:gd name="T4" fmla="*/ 7 w 15"/>
                  <a:gd name="T5" fmla="*/ 7 h 15"/>
                  <a:gd name="T6" fmla="*/ 7 w 15"/>
                  <a:gd name="T7" fmla="*/ 4 h 15"/>
                  <a:gd name="T8" fmla="*/ 9 w 15"/>
                  <a:gd name="T9" fmla="*/ 6 h 15"/>
                  <a:gd name="T10" fmla="*/ 11 w 15"/>
                  <a:gd name="T11" fmla="*/ 6 h 15"/>
                  <a:gd name="T12" fmla="*/ 11 w 15"/>
                  <a:gd name="T13" fmla="*/ 2 h 15"/>
                  <a:gd name="T14" fmla="*/ 11 w 15"/>
                  <a:gd name="T15" fmla="*/ 0 h 15"/>
                  <a:gd name="T16" fmla="*/ 15 w 15"/>
                  <a:gd name="T17" fmla="*/ 2 h 15"/>
                  <a:gd name="T18" fmla="*/ 15 w 15"/>
                  <a:gd name="T19" fmla="*/ 4 h 15"/>
                  <a:gd name="T20" fmla="*/ 13 w 15"/>
                  <a:gd name="T21" fmla="*/ 9 h 15"/>
                  <a:gd name="T22" fmla="*/ 13 w 15"/>
                  <a:gd name="T23" fmla="*/ 13 h 15"/>
                  <a:gd name="T24" fmla="*/ 6 w 15"/>
                  <a:gd name="T25" fmla="*/ 15 h 15"/>
                  <a:gd name="T26" fmla="*/ 0 w 15"/>
                  <a:gd name="T27" fmla="*/ 13 h 15"/>
                  <a:gd name="T28" fmla="*/ 0 w 15"/>
                  <a:gd name="T29" fmla="*/ 13 h 15"/>
                  <a:gd name="T30" fmla="*/ 2 w 15"/>
                  <a:gd name="T31" fmla="*/ 13 h 15"/>
                  <a:gd name="T32" fmla="*/ 4 w 15"/>
                  <a:gd name="T33" fmla="*/ 11 h 15"/>
                  <a:gd name="T34" fmla="*/ 4 w 15"/>
                  <a:gd name="T3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5">
                    <a:moveTo>
                      <a:pt x="4" y="7"/>
                    </a:moveTo>
                    <a:lnTo>
                      <a:pt x="7" y="7"/>
                    </a:lnTo>
                    <a:lnTo>
                      <a:pt x="7" y="7"/>
                    </a:lnTo>
                    <a:lnTo>
                      <a:pt x="7" y="4"/>
                    </a:lnTo>
                    <a:lnTo>
                      <a:pt x="9" y="6"/>
                    </a:lnTo>
                    <a:lnTo>
                      <a:pt x="11" y="6"/>
                    </a:lnTo>
                    <a:lnTo>
                      <a:pt x="11" y="2"/>
                    </a:lnTo>
                    <a:lnTo>
                      <a:pt x="11" y="0"/>
                    </a:lnTo>
                    <a:lnTo>
                      <a:pt x="15" y="2"/>
                    </a:lnTo>
                    <a:lnTo>
                      <a:pt x="15" y="4"/>
                    </a:lnTo>
                    <a:lnTo>
                      <a:pt x="13" y="9"/>
                    </a:lnTo>
                    <a:lnTo>
                      <a:pt x="13" y="13"/>
                    </a:lnTo>
                    <a:lnTo>
                      <a:pt x="6" y="15"/>
                    </a:lnTo>
                    <a:lnTo>
                      <a:pt x="0" y="13"/>
                    </a:lnTo>
                    <a:lnTo>
                      <a:pt x="0" y="13"/>
                    </a:lnTo>
                    <a:lnTo>
                      <a:pt x="2" y="13"/>
                    </a:lnTo>
                    <a:lnTo>
                      <a:pt x="4" y="11"/>
                    </a:lnTo>
                    <a:lnTo>
                      <a:pt x="4"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89" name="Freeform 2126">
                <a:extLst>
                  <a:ext uri="{FF2B5EF4-FFF2-40B4-BE49-F238E27FC236}">
                    <a16:creationId xmlns:a16="http://schemas.microsoft.com/office/drawing/2014/main" id="{E1F2CEE1-52B2-2245-AF5E-68D1714E71D2}"/>
                  </a:ext>
                </a:extLst>
              </p:cNvPr>
              <p:cNvSpPr>
                <a:spLocks/>
              </p:cNvSpPr>
              <p:nvPr/>
            </p:nvSpPr>
            <p:spPr bwMode="auto">
              <a:xfrm>
                <a:off x="2985" y="1134"/>
                <a:ext cx="15" cy="15"/>
              </a:xfrm>
              <a:custGeom>
                <a:avLst/>
                <a:gdLst>
                  <a:gd name="T0" fmla="*/ 4 w 15"/>
                  <a:gd name="T1" fmla="*/ 7 h 15"/>
                  <a:gd name="T2" fmla="*/ 7 w 15"/>
                  <a:gd name="T3" fmla="*/ 7 h 15"/>
                  <a:gd name="T4" fmla="*/ 7 w 15"/>
                  <a:gd name="T5" fmla="*/ 7 h 15"/>
                  <a:gd name="T6" fmla="*/ 7 w 15"/>
                  <a:gd name="T7" fmla="*/ 4 h 15"/>
                  <a:gd name="T8" fmla="*/ 9 w 15"/>
                  <a:gd name="T9" fmla="*/ 6 h 15"/>
                  <a:gd name="T10" fmla="*/ 11 w 15"/>
                  <a:gd name="T11" fmla="*/ 6 h 15"/>
                  <a:gd name="T12" fmla="*/ 11 w 15"/>
                  <a:gd name="T13" fmla="*/ 2 h 15"/>
                  <a:gd name="T14" fmla="*/ 11 w 15"/>
                  <a:gd name="T15" fmla="*/ 0 h 15"/>
                  <a:gd name="T16" fmla="*/ 15 w 15"/>
                  <a:gd name="T17" fmla="*/ 2 h 15"/>
                  <a:gd name="T18" fmla="*/ 15 w 15"/>
                  <a:gd name="T19" fmla="*/ 4 h 15"/>
                  <a:gd name="T20" fmla="*/ 13 w 15"/>
                  <a:gd name="T21" fmla="*/ 9 h 15"/>
                  <a:gd name="T22" fmla="*/ 13 w 15"/>
                  <a:gd name="T23" fmla="*/ 13 h 15"/>
                  <a:gd name="T24" fmla="*/ 6 w 15"/>
                  <a:gd name="T25" fmla="*/ 15 h 15"/>
                  <a:gd name="T26" fmla="*/ 0 w 15"/>
                  <a:gd name="T27" fmla="*/ 13 h 15"/>
                  <a:gd name="T28" fmla="*/ 0 w 15"/>
                  <a:gd name="T29" fmla="*/ 13 h 15"/>
                  <a:gd name="T30" fmla="*/ 2 w 15"/>
                  <a:gd name="T31" fmla="*/ 13 h 15"/>
                  <a:gd name="T32" fmla="*/ 4 w 15"/>
                  <a:gd name="T33" fmla="*/ 11 h 15"/>
                  <a:gd name="T34" fmla="*/ 4 w 15"/>
                  <a:gd name="T3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5">
                    <a:moveTo>
                      <a:pt x="4" y="7"/>
                    </a:moveTo>
                    <a:lnTo>
                      <a:pt x="7" y="7"/>
                    </a:lnTo>
                    <a:lnTo>
                      <a:pt x="7" y="7"/>
                    </a:lnTo>
                    <a:lnTo>
                      <a:pt x="7" y="4"/>
                    </a:lnTo>
                    <a:lnTo>
                      <a:pt x="9" y="6"/>
                    </a:lnTo>
                    <a:lnTo>
                      <a:pt x="11" y="6"/>
                    </a:lnTo>
                    <a:lnTo>
                      <a:pt x="11" y="2"/>
                    </a:lnTo>
                    <a:lnTo>
                      <a:pt x="11" y="0"/>
                    </a:lnTo>
                    <a:lnTo>
                      <a:pt x="15" y="2"/>
                    </a:lnTo>
                    <a:lnTo>
                      <a:pt x="15" y="4"/>
                    </a:lnTo>
                    <a:lnTo>
                      <a:pt x="13" y="9"/>
                    </a:lnTo>
                    <a:lnTo>
                      <a:pt x="13" y="13"/>
                    </a:lnTo>
                    <a:lnTo>
                      <a:pt x="6" y="15"/>
                    </a:lnTo>
                    <a:lnTo>
                      <a:pt x="0" y="13"/>
                    </a:lnTo>
                    <a:lnTo>
                      <a:pt x="0" y="13"/>
                    </a:lnTo>
                    <a:lnTo>
                      <a:pt x="2" y="13"/>
                    </a:lnTo>
                    <a:lnTo>
                      <a:pt x="4" y="11"/>
                    </a:lnTo>
                    <a:lnTo>
                      <a:pt x="4"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0" name="Freeform 2127">
                <a:extLst>
                  <a:ext uri="{FF2B5EF4-FFF2-40B4-BE49-F238E27FC236}">
                    <a16:creationId xmlns:a16="http://schemas.microsoft.com/office/drawing/2014/main" id="{528C7589-2E20-5A46-BDB2-D6D2A8B514AA}"/>
                  </a:ext>
                </a:extLst>
              </p:cNvPr>
              <p:cNvSpPr>
                <a:spLocks/>
              </p:cNvSpPr>
              <p:nvPr/>
            </p:nvSpPr>
            <p:spPr bwMode="auto">
              <a:xfrm>
                <a:off x="2996" y="1124"/>
                <a:ext cx="13" cy="12"/>
              </a:xfrm>
              <a:custGeom>
                <a:avLst/>
                <a:gdLst>
                  <a:gd name="T0" fmla="*/ 2 w 13"/>
                  <a:gd name="T1" fmla="*/ 3 h 12"/>
                  <a:gd name="T2" fmla="*/ 0 w 13"/>
                  <a:gd name="T3" fmla="*/ 3 h 12"/>
                  <a:gd name="T4" fmla="*/ 0 w 13"/>
                  <a:gd name="T5" fmla="*/ 3 h 12"/>
                  <a:gd name="T6" fmla="*/ 0 w 13"/>
                  <a:gd name="T7" fmla="*/ 1 h 12"/>
                  <a:gd name="T8" fmla="*/ 0 w 13"/>
                  <a:gd name="T9" fmla="*/ 0 h 12"/>
                  <a:gd name="T10" fmla="*/ 2 w 13"/>
                  <a:gd name="T11" fmla="*/ 1 h 12"/>
                  <a:gd name="T12" fmla="*/ 5 w 13"/>
                  <a:gd name="T13" fmla="*/ 1 h 12"/>
                  <a:gd name="T14" fmla="*/ 5 w 13"/>
                  <a:gd name="T15" fmla="*/ 1 h 12"/>
                  <a:gd name="T16" fmla="*/ 7 w 13"/>
                  <a:gd name="T17" fmla="*/ 1 h 12"/>
                  <a:gd name="T18" fmla="*/ 5 w 13"/>
                  <a:gd name="T19" fmla="*/ 7 h 12"/>
                  <a:gd name="T20" fmla="*/ 7 w 13"/>
                  <a:gd name="T21" fmla="*/ 7 h 12"/>
                  <a:gd name="T22" fmla="*/ 7 w 13"/>
                  <a:gd name="T23" fmla="*/ 5 h 12"/>
                  <a:gd name="T24" fmla="*/ 9 w 13"/>
                  <a:gd name="T25" fmla="*/ 3 h 12"/>
                  <a:gd name="T26" fmla="*/ 13 w 13"/>
                  <a:gd name="T27" fmla="*/ 5 h 12"/>
                  <a:gd name="T28" fmla="*/ 9 w 13"/>
                  <a:gd name="T29" fmla="*/ 12 h 12"/>
                  <a:gd name="T30" fmla="*/ 7 w 13"/>
                  <a:gd name="T31" fmla="*/ 12 h 12"/>
                  <a:gd name="T32" fmla="*/ 2 w 13"/>
                  <a:gd name="T33" fmla="*/ 8 h 12"/>
                  <a:gd name="T34" fmla="*/ 2 w 13"/>
                  <a:gd name="T35" fmla="*/ 7 h 12"/>
                  <a:gd name="T36" fmla="*/ 2 w 13"/>
                  <a:gd name="T37" fmla="*/ 7 h 12"/>
                  <a:gd name="T38" fmla="*/ 4 w 13"/>
                  <a:gd name="T39" fmla="*/ 3 h 12"/>
                  <a:gd name="T40" fmla="*/ 2 w 13"/>
                  <a:gd name="T4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2" y="3"/>
                    </a:moveTo>
                    <a:lnTo>
                      <a:pt x="0" y="3"/>
                    </a:lnTo>
                    <a:lnTo>
                      <a:pt x="0" y="3"/>
                    </a:lnTo>
                    <a:lnTo>
                      <a:pt x="0" y="1"/>
                    </a:lnTo>
                    <a:lnTo>
                      <a:pt x="0" y="0"/>
                    </a:lnTo>
                    <a:lnTo>
                      <a:pt x="2" y="1"/>
                    </a:lnTo>
                    <a:lnTo>
                      <a:pt x="5" y="1"/>
                    </a:lnTo>
                    <a:lnTo>
                      <a:pt x="5" y="1"/>
                    </a:lnTo>
                    <a:lnTo>
                      <a:pt x="7" y="1"/>
                    </a:lnTo>
                    <a:lnTo>
                      <a:pt x="5" y="7"/>
                    </a:lnTo>
                    <a:lnTo>
                      <a:pt x="7" y="7"/>
                    </a:lnTo>
                    <a:lnTo>
                      <a:pt x="7" y="5"/>
                    </a:lnTo>
                    <a:lnTo>
                      <a:pt x="9" y="3"/>
                    </a:lnTo>
                    <a:lnTo>
                      <a:pt x="13" y="5"/>
                    </a:lnTo>
                    <a:lnTo>
                      <a:pt x="9" y="12"/>
                    </a:lnTo>
                    <a:lnTo>
                      <a:pt x="7" y="12"/>
                    </a:lnTo>
                    <a:lnTo>
                      <a:pt x="2" y="8"/>
                    </a:lnTo>
                    <a:lnTo>
                      <a:pt x="2" y="7"/>
                    </a:lnTo>
                    <a:lnTo>
                      <a:pt x="2" y="7"/>
                    </a:lnTo>
                    <a:lnTo>
                      <a:pt x="4" y="3"/>
                    </a:lnTo>
                    <a:lnTo>
                      <a:pt x="2"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1" name="Freeform 2128">
                <a:extLst>
                  <a:ext uri="{FF2B5EF4-FFF2-40B4-BE49-F238E27FC236}">
                    <a16:creationId xmlns:a16="http://schemas.microsoft.com/office/drawing/2014/main" id="{EBF82EE5-69B9-5F42-BC2C-2B29BC10932E}"/>
                  </a:ext>
                </a:extLst>
              </p:cNvPr>
              <p:cNvSpPr>
                <a:spLocks/>
              </p:cNvSpPr>
              <p:nvPr/>
            </p:nvSpPr>
            <p:spPr bwMode="auto">
              <a:xfrm>
                <a:off x="2996" y="1124"/>
                <a:ext cx="13" cy="12"/>
              </a:xfrm>
              <a:custGeom>
                <a:avLst/>
                <a:gdLst>
                  <a:gd name="T0" fmla="*/ 2 w 13"/>
                  <a:gd name="T1" fmla="*/ 3 h 12"/>
                  <a:gd name="T2" fmla="*/ 0 w 13"/>
                  <a:gd name="T3" fmla="*/ 3 h 12"/>
                  <a:gd name="T4" fmla="*/ 0 w 13"/>
                  <a:gd name="T5" fmla="*/ 3 h 12"/>
                  <a:gd name="T6" fmla="*/ 0 w 13"/>
                  <a:gd name="T7" fmla="*/ 1 h 12"/>
                  <a:gd name="T8" fmla="*/ 0 w 13"/>
                  <a:gd name="T9" fmla="*/ 0 h 12"/>
                  <a:gd name="T10" fmla="*/ 2 w 13"/>
                  <a:gd name="T11" fmla="*/ 1 h 12"/>
                  <a:gd name="T12" fmla="*/ 5 w 13"/>
                  <a:gd name="T13" fmla="*/ 1 h 12"/>
                  <a:gd name="T14" fmla="*/ 5 w 13"/>
                  <a:gd name="T15" fmla="*/ 1 h 12"/>
                  <a:gd name="T16" fmla="*/ 7 w 13"/>
                  <a:gd name="T17" fmla="*/ 1 h 12"/>
                  <a:gd name="T18" fmla="*/ 5 w 13"/>
                  <a:gd name="T19" fmla="*/ 7 h 12"/>
                  <a:gd name="T20" fmla="*/ 7 w 13"/>
                  <a:gd name="T21" fmla="*/ 7 h 12"/>
                  <a:gd name="T22" fmla="*/ 7 w 13"/>
                  <a:gd name="T23" fmla="*/ 5 h 12"/>
                  <a:gd name="T24" fmla="*/ 9 w 13"/>
                  <a:gd name="T25" fmla="*/ 3 h 12"/>
                  <a:gd name="T26" fmla="*/ 13 w 13"/>
                  <a:gd name="T27" fmla="*/ 5 h 12"/>
                  <a:gd name="T28" fmla="*/ 9 w 13"/>
                  <a:gd name="T29" fmla="*/ 12 h 12"/>
                  <a:gd name="T30" fmla="*/ 7 w 13"/>
                  <a:gd name="T31" fmla="*/ 12 h 12"/>
                  <a:gd name="T32" fmla="*/ 2 w 13"/>
                  <a:gd name="T33" fmla="*/ 8 h 12"/>
                  <a:gd name="T34" fmla="*/ 2 w 13"/>
                  <a:gd name="T35" fmla="*/ 7 h 12"/>
                  <a:gd name="T36" fmla="*/ 2 w 13"/>
                  <a:gd name="T37" fmla="*/ 7 h 12"/>
                  <a:gd name="T38" fmla="*/ 4 w 13"/>
                  <a:gd name="T39" fmla="*/ 3 h 12"/>
                  <a:gd name="T40" fmla="*/ 2 w 13"/>
                  <a:gd name="T4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2" y="3"/>
                    </a:moveTo>
                    <a:lnTo>
                      <a:pt x="0" y="3"/>
                    </a:lnTo>
                    <a:lnTo>
                      <a:pt x="0" y="3"/>
                    </a:lnTo>
                    <a:lnTo>
                      <a:pt x="0" y="1"/>
                    </a:lnTo>
                    <a:lnTo>
                      <a:pt x="0" y="0"/>
                    </a:lnTo>
                    <a:lnTo>
                      <a:pt x="2" y="1"/>
                    </a:lnTo>
                    <a:lnTo>
                      <a:pt x="5" y="1"/>
                    </a:lnTo>
                    <a:lnTo>
                      <a:pt x="5" y="1"/>
                    </a:lnTo>
                    <a:lnTo>
                      <a:pt x="7" y="1"/>
                    </a:lnTo>
                    <a:lnTo>
                      <a:pt x="5" y="7"/>
                    </a:lnTo>
                    <a:lnTo>
                      <a:pt x="7" y="7"/>
                    </a:lnTo>
                    <a:lnTo>
                      <a:pt x="7" y="5"/>
                    </a:lnTo>
                    <a:lnTo>
                      <a:pt x="9" y="3"/>
                    </a:lnTo>
                    <a:lnTo>
                      <a:pt x="13" y="5"/>
                    </a:lnTo>
                    <a:lnTo>
                      <a:pt x="9" y="12"/>
                    </a:lnTo>
                    <a:lnTo>
                      <a:pt x="7" y="12"/>
                    </a:lnTo>
                    <a:lnTo>
                      <a:pt x="2" y="8"/>
                    </a:lnTo>
                    <a:lnTo>
                      <a:pt x="2" y="7"/>
                    </a:lnTo>
                    <a:lnTo>
                      <a:pt x="2" y="7"/>
                    </a:lnTo>
                    <a:lnTo>
                      <a:pt x="4" y="3"/>
                    </a:lnTo>
                    <a:lnTo>
                      <a:pt x="2"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2" name="Freeform 2129">
                <a:extLst>
                  <a:ext uri="{FF2B5EF4-FFF2-40B4-BE49-F238E27FC236}">
                    <a16:creationId xmlns:a16="http://schemas.microsoft.com/office/drawing/2014/main" id="{816E7FEF-F1F9-4040-8A84-BFC9A0DA1C27}"/>
                  </a:ext>
                </a:extLst>
              </p:cNvPr>
              <p:cNvSpPr>
                <a:spLocks/>
              </p:cNvSpPr>
              <p:nvPr/>
            </p:nvSpPr>
            <p:spPr bwMode="auto">
              <a:xfrm>
                <a:off x="3009" y="1116"/>
                <a:ext cx="8" cy="11"/>
              </a:xfrm>
              <a:custGeom>
                <a:avLst/>
                <a:gdLst>
                  <a:gd name="T0" fmla="*/ 5 w 8"/>
                  <a:gd name="T1" fmla="*/ 4 h 11"/>
                  <a:gd name="T2" fmla="*/ 5 w 8"/>
                  <a:gd name="T3" fmla="*/ 4 h 11"/>
                  <a:gd name="T4" fmla="*/ 5 w 8"/>
                  <a:gd name="T5" fmla="*/ 6 h 11"/>
                  <a:gd name="T6" fmla="*/ 7 w 8"/>
                  <a:gd name="T7" fmla="*/ 6 h 11"/>
                  <a:gd name="T8" fmla="*/ 8 w 8"/>
                  <a:gd name="T9" fmla="*/ 8 h 11"/>
                  <a:gd name="T10" fmla="*/ 7 w 8"/>
                  <a:gd name="T11" fmla="*/ 11 h 11"/>
                  <a:gd name="T12" fmla="*/ 3 w 8"/>
                  <a:gd name="T13" fmla="*/ 9 h 11"/>
                  <a:gd name="T14" fmla="*/ 0 w 8"/>
                  <a:gd name="T15" fmla="*/ 0 h 11"/>
                  <a:gd name="T16" fmla="*/ 1 w 8"/>
                  <a:gd name="T17" fmla="*/ 0 h 11"/>
                  <a:gd name="T18" fmla="*/ 3 w 8"/>
                  <a:gd name="T19" fmla="*/ 0 h 11"/>
                  <a:gd name="T20" fmla="*/ 3 w 8"/>
                  <a:gd name="T21" fmla="*/ 6 h 11"/>
                  <a:gd name="T22" fmla="*/ 5 w 8"/>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5" y="4"/>
                    </a:moveTo>
                    <a:lnTo>
                      <a:pt x="5" y="4"/>
                    </a:lnTo>
                    <a:lnTo>
                      <a:pt x="5" y="6"/>
                    </a:lnTo>
                    <a:lnTo>
                      <a:pt x="7" y="6"/>
                    </a:lnTo>
                    <a:lnTo>
                      <a:pt x="8" y="8"/>
                    </a:lnTo>
                    <a:lnTo>
                      <a:pt x="7" y="11"/>
                    </a:lnTo>
                    <a:lnTo>
                      <a:pt x="3" y="9"/>
                    </a:lnTo>
                    <a:lnTo>
                      <a:pt x="0" y="0"/>
                    </a:lnTo>
                    <a:lnTo>
                      <a:pt x="1" y="0"/>
                    </a:lnTo>
                    <a:lnTo>
                      <a:pt x="3" y="0"/>
                    </a:lnTo>
                    <a:lnTo>
                      <a:pt x="3" y="6"/>
                    </a:lnTo>
                    <a:lnTo>
                      <a:pt x="5"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3" name="Freeform 2130">
                <a:extLst>
                  <a:ext uri="{FF2B5EF4-FFF2-40B4-BE49-F238E27FC236}">
                    <a16:creationId xmlns:a16="http://schemas.microsoft.com/office/drawing/2014/main" id="{4F887EBC-0676-9147-9FE4-6B6B6FB7EA07}"/>
                  </a:ext>
                </a:extLst>
              </p:cNvPr>
              <p:cNvSpPr>
                <a:spLocks/>
              </p:cNvSpPr>
              <p:nvPr/>
            </p:nvSpPr>
            <p:spPr bwMode="auto">
              <a:xfrm>
                <a:off x="3009" y="1116"/>
                <a:ext cx="8" cy="11"/>
              </a:xfrm>
              <a:custGeom>
                <a:avLst/>
                <a:gdLst>
                  <a:gd name="T0" fmla="*/ 5 w 8"/>
                  <a:gd name="T1" fmla="*/ 4 h 11"/>
                  <a:gd name="T2" fmla="*/ 5 w 8"/>
                  <a:gd name="T3" fmla="*/ 4 h 11"/>
                  <a:gd name="T4" fmla="*/ 5 w 8"/>
                  <a:gd name="T5" fmla="*/ 6 h 11"/>
                  <a:gd name="T6" fmla="*/ 7 w 8"/>
                  <a:gd name="T7" fmla="*/ 6 h 11"/>
                  <a:gd name="T8" fmla="*/ 8 w 8"/>
                  <a:gd name="T9" fmla="*/ 8 h 11"/>
                  <a:gd name="T10" fmla="*/ 7 w 8"/>
                  <a:gd name="T11" fmla="*/ 11 h 11"/>
                  <a:gd name="T12" fmla="*/ 3 w 8"/>
                  <a:gd name="T13" fmla="*/ 9 h 11"/>
                  <a:gd name="T14" fmla="*/ 0 w 8"/>
                  <a:gd name="T15" fmla="*/ 0 h 11"/>
                  <a:gd name="T16" fmla="*/ 1 w 8"/>
                  <a:gd name="T17" fmla="*/ 0 h 11"/>
                  <a:gd name="T18" fmla="*/ 3 w 8"/>
                  <a:gd name="T19" fmla="*/ 0 h 11"/>
                  <a:gd name="T20" fmla="*/ 3 w 8"/>
                  <a:gd name="T21" fmla="*/ 6 h 11"/>
                  <a:gd name="T22" fmla="*/ 5 w 8"/>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5" y="4"/>
                    </a:moveTo>
                    <a:lnTo>
                      <a:pt x="5" y="4"/>
                    </a:lnTo>
                    <a:lnTo>
                      <a:pt x="5" y="6"/>
                    </a:lnTo>
                    <a:lnTo>
                      <a:pt x="7" y="6"/>
                    </a:lnTo>
                    <a:lnTo>
                      <a:pt x="8" y="8"/>
                    </a:lnTo>
                    <a:lnTo>
                      <a:pt x="7" y="11"/>
                    </a:lnTo>
                    <a:lnTo>
                      <a:pt x="3" y="9"/>
                    </a:lnTo>
                    <a:lnTo>
                      <a:pt x="0" y="0"/>
                    </a:lnTo>
                    <a:lnTo>
                      <a:pt x="1" y="0"/>
                    </a:lnTo>
                    <a:lnTo>
                      <a:pt x="3" y="0"/>
                    </a:lnTo>
                    <a:lnTo>
                      <a:pt x="3" y="6"/>
                    </a:lnTo>
                    <a:lnTo>
                      <a:pt x="5"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4" name="Freeform 2131">
                <a:extLst>
                  <a:ext uri="{FF2B5EF4-FFF2-40B4-BE49-F238E27FC236}">
                    <a16:creationId xmlns:a16="http://schemas.microsoft.com/office/drawing/2014/main" id="{D44A25C8-3665-2648-8316-04B1CF98ED01}"/>
                  </a:ext>
                </a:extLst>
              </p:cNvPr>
              <p:cNvSpPr>
                <a:spLocks/>
              </p:cNvSpPr>
              <p:nvPr/>
            </p:nvSpPr>
            <p:spPr bwMode="auto">
              <a:xfrm>
                <a:off x="3025" y="1116"/>
                <a:ext cx="3" cy="11"/>
              </a:xfrm>
              <a:custGeom>
                <a:avLst/>
                <a:gdLst>
                  <a:gd name="T0" fmla="*/ 1 w 3"/>
                  <a:gd name="T1" fmla="*/ 2 h 11"/>
                  <a:gd name="T2" fmla="*/ 3 w 3"/>
                  <a:gd name="T3" fmla="*/ 0 h 11"/>
                  <a:gd name="T4" fmla="*/ 3 w 3"/>
                  <a:gd name="T5" fmla="*/ 4 h 11"/>
                  <a:gd name="T6" fmla="*/ 3 w 3"/>
                  <a:gd name="T7" fmla="*/ 9 h 11"/>
                  <a:gd name="T8" fmla="*/ 3 w 3"/>
                  <a:gd name="T9" fmla="*/ 11 h 11"/>
                  <a:gd name="T10" fmla="*/ 1 w 3"/>
                  <a:gd name="T11" fmla="*/ 9 h 11"/>
                  <a:gd name="T12" fmla="*/ 1 w 3"/>
                  <a:gd name="T13" fmla="*/ 8 h 11"/>
                  <a:gd name="T14" fmla="*/ 0 w 3"/>
                  <a:gd name="T15" fmla="*/ 9 h 11"/>
                  <a:gd name="T16" fmla="*/ 0 w 3"/>
                  <a:gd name="T17" fmla="*/ 8 h 11"/>
                  <a:gd name="T18" fmla="*/ 0 w 3"/>
                  <a:gd name="T19" fmla="*/ 4 h 11"/>
                  <a:gd name="T20" fmla="*/ 0 w 3"/>
                  <a:gd name="T21" fmla="*/ 2 h 11"/>
                  <a:gd name="T22" fmla="*/ 1 w 3"/>
                  <a:gd name="T2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1">
                    <a:moveTo>
                      <a:pt x="1" y="2"/>
                    </a:moveTo>
                    <a:lnTo>
                      <a:pt x="3" y="0"/>
                    </a:lnTo>
                    <a:lnTo>
                      <a:pt x="3" y="4"/>
                    </a:lnTo>
                    <a:lnTo>
                      <a:pt x="3" y="9"/>
                    </a:lnTo>
                    <a:lnTo>
                      <a:pt x="3" y="11"/>
                    </a:lnTo>
                    <a:lnTo>
                      <a:pt x="1" y="9"/>
                    </a:lnTo>
                    <a:lnTo>
                      <a:pt x="1" y="8"/>
                    </a:lnTo>
                    <a:lnTo>
                      <a:pt x="0" y="9"/>
                    </a:lnTo>
                    <a:lnTo>
                      <a:pt x="0" y="8"/>
                    </a:lnTo>
                    <a:lnTo>
                      <a:pt x="0" y="4"/>
                    </a:lnTo>
                    <a:lnTo>
                      <a:pt x="0" y="2"/>
                    </a:lnTo>
                    <a:lnTo>
                      <a:pt x="1"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5" name="Freeform 2132">
                <a:extLst>
                  <a:ext uri="{FF2B5EF4-FFF2-40B4-BE49-F238E27FC236}">
                    <a16:creationId xmlns:a16="http://schemas.microsoft.com/office/drawing/2014/main" id="{804F232B-45A1-7B4B-AD7C-78F4D36D7B63}"/>
                  </a:ext>
                </a:extLst>
              </p:cNvPr>
              <p:cNvSpPr>
                <a:spLocks/>
              </p:cNvSpPr>
              <p:nvPr/>
            </p:nvSpPr>
            <p:spPr bwMode="auto">
              <a:xfrm>
                <a:off x="3025" y="1116"/>
                <a:ext cx="3" cy="11"/>
              </a:xfrm>
              <a:custGeom>
                <a:avLst/>
                <a:gdLst>
                  <a:gd name="T0" fmla="*/ 1 w 3"/>
                  <a:gd name="T1" fmla="*/ 2 h 11"/>
                  <a:gd name="T2" fmla="*/ 3 w 3"/>
                  <a:gd name="T3" fmla="*/ 0 h 11"/>
                  <a:gd name="T4" fmla="*/ 3 w 3"/>
                  <a:gd name="T5" fmla="*/ 4 h 11"/>
                  <a:gd name="T6" fmla="*/ 3 w 3"/>
                  <a:gd name="T7" fmla="*/ 9 h 11"/>
                  <a:gd name="T8" fmla="*/ 3 w 3"/>
                  <a:gd name="T9" fmla="*/ 11 h 11"/>
                  <a:gd name="T10" fmla="*/ 1 w 3"/>
                  <a:gd name="T11" fmla="*/ 9 h 11"/>
                  <a:gd name="T12" fmla="*/ 1 w 3"/>
                  <a:gd name="T13" fmla="*/ 8 h 11"/>
                  <a:gd name="T14" fmla="*/ 0 w 3"/>
                  <a:gd name="T15" fmla="*/ 9 h 11"/>
                  <a:gd name="T16" fmla="*/ 0 w 3"/>
                  <a:gd name="T17" fmla="*/ 8 h 11"/>
                  <a:gd name="T18" fmla="*/ 0 w 3"/>
                  <a:gd name="T19" fmla="*/ 4 h 11"/>
                  <a:gd name="T20" fmla="*/ 0 w 3"/>
                  <a:gd name="T21" fmla="*/ 2 h 11"/>
                  <a:gd name="T22" fmla="*/ 1 w 3"/>
                  <a:gd name="T2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1">
                    <a:moveTo>
                      <a:pt x="1" y="2"/>
                    </a:moveTo>
                    <a:lnTo>
                      <a:pt x="3" y="0"/>
                    </a:lnTo>
                    <a:lnTo>
                      <a:pt x="3" y="4"/>
                    </a:lnTo>
                    <a:lnTo>
                      <a:pt x="3" y="9"/>
                    </a:lnTo>
                    <a:lnTo>
                      <a:pt x="3" y="11"/>
                    </a:lnTo>
                    <a:lnTo>
                      <a:pt x="1" y="9"/>
                    </a:lnTo>
                    <a:lnTo>
                      <a:pt x="1" y="8"/>
                    </a:lnTo>
                    <a:lnTo>
                      <a:pt x="0" y="9"/>
                    </a:lnTo>
                    <a:lnTo>
                      <a:pt x="0" y="8"/>
                    </a:lnTo>
                    <a:lnTo>
                      <a:pt x="0" y="4"/>
                    </a:lnTo>
                    <a:lnTo>
                      <a:pt x="0" y="2"/>
                    </a:lnTo>
                    <a:lnTo>
                      <a:pt x="1"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6" name="Freeform 2133">
                <a:extLst>
                  <a:ext uri="{FF2B5EF4-FFF2-40B4-BE49-F238E27FC236}">
                    <a16:creationId xmlns:a16="http://schemas.microsoft.com/office/drawing/2014/main" id="{E27320E0-5BEB-0D42-9C2F-868CC52012FE}"/>
                  </a:ext>
                </a:extLst>
              </p:cNvPr>
              <p:cNvSpPr>
                <a:spLocks/>
              </p:cNvSpPr>
              <p:nvPr/>
            </p:nvSpPr>
            <p:spPr bwMode="auto">
              <a:xfrm>
                <a:off x="3055" y="1111"/>
                <a:ext cx="9" cy="5"/>
              </a:xfrm>
              <a:custGeom>
                <a:avLst/>
                <a:gdLst>
                  <a:gd name="T0" fmla="*/ 5 w 9"/>
                  <a:gd name="T1" fmla="*/ 5 h 5"/>
                  <a:gd name="T2" fmla="*/ 0 w 9"/>
                  <a:gd name="T3" fmla="*/ 4 h 5"/>
                  <a:gd name="T4" fmla="*/ 0 w 9"/>
                  <a:gd name="T5" fmla="*/ 2 h 5"/>
                  <a:gd name="T6" fmla="*/ 2 w 9"/>
                  <a:gd name="T7" fmla="*/ 0 h 5"/>
                  <a:gd name="T8" fmla="*/ 7 w 9"/>
                  <a:gd name="T9" fmla="*/ 2 h 5"/>
                  <a:gd name="T10" fmla="*/ 7 w 9"/>
                  <a:gd name="T11" fmla="*/ 4 h 5"/>
                  <a:gd name="T12" fmla="*/ 9 w 9"/>
                  <a:gd name="T13" fmla="*/ 5 h 5"/>
                  <a:gd name="T14" fmla="*/ 5 w 9"/>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5" y="5"/>
                    </a:moveTo>
                    <a:lnTo>
                      <a:pt x="0" y="4"/>
                    </a:lnTo>
                    <a:lnTo>
                      <a:pt x="0" y="2"/>
                    </a:lnTo>
                    <a:lnTo>
                      <a:pt x="2" y="0"/>
                    </a:lnTo>
                    <a:lnTo>
                      <a:pt x="7" y="2"/>
                    </a:lnTo>
                    <a:lnTo>
                      <a:pt x="7" y="4"/>
                    </a:lnTo>
                    <a:lnTo>
                      <a:pt x="9" y="5"/>
                    </a:lnTo>
                    <a:lnTo>
                      <a:pt x="5"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7" name="Freeform 2134">
                <a:extLst>
                  <a:ext uri="{FF2B5EF4-FFF2-40B4-BE49-F238E27FC236}">
                    <a16:creationId xmlns:a16="http://schemas.microsoft.com/office/drawing/2014/main" id="{33A84044-E811-F44B-A169-A81ECA3BB238}"/>
                  </a:ext>
                </a:extLst>
              </p:cNvPr>
              <p:cNvSpPr>
                <a:spLocks/>
              </p:cNvSpPr>
              <p:nvPr/>
            </p:nvSpPr>
            <p:spPr bwMode="auto">
              <a:xfrm>
                <a:off x="3055" y="1111"/>
                <a:ext cx="9" cy="5"/>
              </a:xfrm>
              <a:custGeom>
                <a:avLst/>
                <a:gdLst>
                  <a:gd name="T0" fmla="*/ 5 w 9"/>
                  <a:gd name="T1" fmla="*/ 5 h 5"/>
                  <a:gd name="T2" fmla="*/ 0 w 9"/>
                  <a:gd name="T3" fmla="*/ 4 h 5"/>
                  <a:gd name="T4" fmla="*/ 0 w 9"/>
                  <a:gd name="T5" fmla="*/ 2 h 5"/>
                  <a:gd name="T6" fmla="*/ 2 w 9"/>
                  <a:gd name="T7" fmla="*/ 0 h 5"/>
                  <a:gd name="T8" fmla="*/ 7 w 9"/>
                  <a:gd name="T9" fmla="*/ 2 h 5"/>
                  <a:gd name="T10" fmla="*/ 7 w 9"/>
                  <a:gd name="T11" fmla="*/ 4 h 5"/>
                  <a:gd name="T12" fmla="*/ 9 w 9"/>
                  <a:gd name="T13" fmla="*/ 5 h 5"/>
                  <a:gd name="T14" fmla="*/ 5 w 9"/>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5" y="5"/>
                    </a:moveTo>
                    <a:lnTo>
                      <a:pt x="0" y="4"/>
                    </a:lnTo>
                    <a:lnTo>
                      <a:pt x="0" y="2"/>
                    </a:lnTo>
                    <a:lnTo>
                      <a:pt x="2" y="0"/>
                    </a:lnTo>
                    <a:lnTo>
                      <a:pt x="7" y="2"/>
                    </a:lnTo>
                    <a:lnTo>
                      <a:pt x="7" y="4"/>
                    </a:lnTo>
                    <a:lnTo>
                      <a:pt x="9" y="5"/>
                    </a:lnTo>
                    <a:lnTo>
                      <a:pt x="5"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8" name="Freeform 2135">
                <a:extLst>
                  <a:ext uri="{FF2B5EF4-FFF2-40B4-BE49-F238E27FC236}">
                    <a16:creationId xmlns:a16="http://schemas.microsoft.com/office/drawing/2014/main" id="{40CB0C87-9AE5-D14B-8AAF-08863E609718}"/>
                  </a:ext>
                </a:extLst>
              </p:cNvPr>
              <p:cNvSpPr>
                <a:spLocks/>
              </p:cNvSpPr>
              <p:nvPr/>
            </p:nvSpPr>
            <p:spPr bwMode="auto">
              <a:xfrm>
                <a:off x="3050" y="1093"/>
                <a:ext cx="16" cy="13"/>
              </a:xfrm>
              <a:custGeom>
                <a:avLst/>
                <a:gdLst>
                  <a:gd name="T0" fmla="*/ 3 w 16"/>
                  <a:gd name="T1" fmla="*/ 4 h 13"/>
                  <a:gd name="T2" fmla="*/ 5 w 16"/>
                  <a:gd name="T3" fmla="*/ 4 h 13"/>
                  <a:gd name="T4" fmla="*/ 5 w 16"/>
                  <a:gd name="T5" fmla="*/ 2 h 13"/>
                  <a:gd name="T6" fmla="*/ 7 w 16"/>
                  <a:gd name="T7" fmla="*/ 2 h 13"/>
                  <a:gd name="T8" fmla="*/ 7 w 16"/>
                  <a:gd name="T9" fmla="*/ 2 h 13"/>
                  <a:gd name="T10" fmla="*/ 7 w 16"/>
                  <a:gd name="T11" fmla="*/ 2 h 13"/>
                  <a:gd name="T12" fmla="*/ 7 w 16"/>
                  <a:gd name="T13" fmla="*/ 6 h 13"/>
                  <a:gd name="T14" fmla="*/ 10 w 16"/>
                  <a:gd name="T15" fmla="*/ 4 h 13"/>
                  <a:gd name="T16" fmla="*/ 10 w 16"/>
                  <a:gd name="T17" fmla="*/ 0 h 13"/>
                  <a:gd name="T18" fmla="*/ 12 w 16"/>
                  <a:gd name="T19" fmla="*/ 0 h 13"/>
                  <a:gd name="T20" fmla="*/ 12 w 16"/>
                  <a:gd name="T21" fmla="*/ 2 h 13"/>
                  <a:gd name="T22" fmla="*/ 16 w 16"/>
                  <a:gd name="T23" fmla="*/ 4 h 13"/>
                  <a:gd name="T24" fmla="*/ 16 w 16"/>
                  <a:gd name="T25" fmla="*/ 6 h 13"/>
                  <a:gd name="T26" fmla="*/ 16 w 16"/>
                  <a:gd name="T27" fmla="*/ 7 h 13"/>
                  <a:gd name="T28" fmla="*/ 14 w 16"/>
                  <a:gd name="T29" fmla="*/ 7 h 13"/>
                  <a:gd name="T30" fmla="*/ 14 w 16"/>
                  <a:gd name="T31" fmla="*/ 9 h 13"/>
                  <a:gd name="T32" fmla="*/ 12 w 16"/>
                  <a:gd name="T33" fmla="*/ 11 h 13"/>
                  <a:gd name="T34" fmla="*/ 10 w 16"/>
                  <a:gd name="T35" fmla="*/ 9 h 13"/>
                  <a:gd name="T36" fmla="*/ 9 w 16"/>
                  <a:gd name="T37" fmla="*/ 11 h 13"/>
                  <a:gd name="T38" fmla="*/ 7 w 16"/>
                  <a:gd name="T39" fmla="*/ 11 h 13"/>
                  <a:gd name="T40" fmla="*/ 7 w 16"/>
                  <a:gd name="T41" fmla="*/ 11 h 13"/>
                  <a:gd name="T42" fmla="*/ 3 w 16"/>
                  <a:gd name="T43" fmla="*/ 11 h 13"/>
                  <a:gd name="T44" fmla="*/ 3 w 16"/>
                  <a:gd name="T45" fmla="*/ 9 h 13"/>
                  <a:gd name="T46" fmla="*/ 1 w 16"/>
                  <a:gd name="T47" fmla="*/ 13 h 13"/>
                  <a:gd name="T48" fmla="*/ 1 w 16"/>
                  <a:gd name="T49" fmla="*/ 7 h 13"/>
                  <a:gd name="T50" fmla="*/ 0 w 16"/>
                  <a:gd name="T51" fmla="*/ 7 h 13"/>
                  <a:gd name="T52" fmla="*/ 1 w 16"/>
                  <a:gd name="T53" fmla="*/ 4 h 13"/>
                  <a:gd name="T54" fmla="*/ 3 w 16"/>
                  <a:gd name="T55" fmla="*/ 6 h 13"/>
                  <a:gd name="T56" fmla="*/ 3 w 16"/>
                  <a:gd name="T5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3">
                    <a:moveTo>
                      <a:pt x="3" y="4"/>
                    </a:moveTo>
                    <a:lnTo>
                      <a:pt x="5" y="4"/>
                    </a:lnTo>
                    <a:lnTo>
                      <a:pt x="5" y="2"/>
                    </a:lnTo>
                    <a:lnTo>
                      <a:pt x="7" y="2"/>
                    </a:lnTo>
                    <a:lnTo>
                      <a:pt x="7" y="2"/>
                    </a:lnTo>
                    <a:lnTo>
                      <a:pt x="7" y="2"/>
                    </a:lnTo>
                    <a:lnTo>
                      <a:pt x="7" y="6"/>
                    </a:lnTo>
                    <a:lnTo>
                      <a:pt x="10" y="4"/>
                    </a:lnTo>
                    <a:lnTo>
                      <a:pt x="10" y="0"/>
                    </a:lnTo>
                    <a:lnTo>
                      <a:pt x="12" y="0"/>
                    </a:lnTo>
                    <a:lnTo>
                      <a:pt x="12" y="2"/>
                    </a:lnTo>
                    <a:lnTo>
                      <a:pt x="16" y="4"/>
                    </a:lnTo>
                    <a:lnTo>
                      <a:pt x="16" y="6"/>
                    </a:lnTo>
                    <a:lnTo>
                      <a:pt x="16" y="7"/>
                    </a:lnTo>
                    <a:lnTo>
                      <a:pt x="14" y="7"/>
                    </a:lnTo>
                    <a:lnTo>
                      <a:pt x="14" y="9"/>
                    </a:lnTo>
                    <a:lnTo>
                      <a:pt x="12" y="11"/>
                    </a:lnTo>
                    <a:lnTo>
                      <a:pt x="10" y="9"/>
                    </a:lnTo>
                    <a:lnTo>
                      <a:pt x="9" y="11"/>
                    </a:lnTo>
                    <a:lnTo>
                      <a:pt x="7" y="11"/>
                    </a:lnTo>
                    <a:lnTo>
                      <a:pt x="7" y="11"/>
                    </a:lnTo>
                    <a:lnTo>
                      <a:pt x="3" y="11"/>
                    </a:lnTo>
                    <a:lnTo>
                      <a:pt x="3" y="9"/>
                    </a:lnTo>
                    <a:lnTo>
                      <a:pt x="1" y="13"/>
                    </a:lnTo>
                    <a:lnTo>
                      <a:pt x="1" y="7"/>
                    </a:lnTo>
                    <a:lnTo>
                      <a:pt x="0" y="7"/>
                    </a:lnTo>
                    <a:lnTo>
                      <a:pt x="1" y="4"/>
                    </a:lnTo>
                    <a:lnTo>
                      <a:pt x="3" y="6"/>
                    </a:lnTo>
                    <a:lnTo>
                      <a:pt x="3"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99" name="Freeform 2136">
                <a:extLst>
                  <a:ext uri="{FF2B5EF4-FFF2-40B4-BE49-F238E27FC236}">
                    <a16:creationId xmlns:a16="http://schemas.microsoft.com/office/drawing/2014/main" id="{A3F42684-0CC0-9B4F-B08B-E594DC1FCAF6}"/>
                  </a:ext>
                </a:extLst>
              </p:cNvPr>
              <p:cNvSpPr>
                <a:spLocks/>
              </p:cNvSpPr>
              <p:nvPr/>
            </p:nvSpPr>
            <p:spPr bwMode="auto">
              <a:xfrm>
                <a:off x="3050" y="1093"/>
                <a:ext cx="16" cy="13"/>
              </a:xfrm>
              <a:custGeom>
                <a:avLst/>
                <a:gdLst>
                  <a:gd name="T0" fmla="*/ 3 w 16"/>
                  <a:gd name="T1" fmla="*/ 4 h 13"/>
                  <a:gd name="T2" fmla="*/ 5 w 16"/>
                  <a:gd name="T3" fmla="*/ 4 h 13"/>
                  <a:gd name="T4" fmla="*/ 5 w 16"/>
                  <a:gd name="T5" fmla="*/ 2 h 13"/>
                  <a:gd name="T6" fmla="*/ 7 w 16"/>
                  <a:gd name="T7" fmla="*/ 2 h 13"/>
                  <a:gd name="T8" fmla="*/ 7 w 16"/>
                  <a:gd name="T9" fmla="*/ 2 h 13"/>
                  <a:gd name="T10" fmla="*/ 7 w 16"/>
                  <a:gd name="T11" fmla="*/ 2 h 13"/>
                  <a:gd name="T12" fmla="*/ 7 w 16"/>
                  <a:gd name="T13" fmla="*/ 6 h 13"/>
                  <a:gd name="T14" fmla="*/ 10 w 16"/>
                  <a:gd name="T15" fmla="*/ 4 h 13"/>
                  <a:gd name="T16" fmla="*/ 10 w 16"/>
                  <a:gd name="T17" fmla="*/ 0 h 13"/>
                  <a:gd name="T18" fmla="*/ 12 w 16"/>
                  <a:gd name="T19" fmla="*/ 0 h 13"/>
                  <a:gd name="T20" fmla="*/ 12 w 16"/>
                  <a:gd name="T21" fmla="*/ 2 h 13"/>
                  <a:gd name="T22" fmla="*/ 16 w 16"/>
                  <a:gd name="T23" fmla="*/ 4 h 13"/>
                  <a:gd name="T24" fmla="*/ 16 w 16"/>
                  <a:gd name="T25" fmla="*/ 6 h 13"/>
                  <a:gd name="T26" fmla="*/ 16 w 16"/>
                  <a:gd name="T27" fmla="*/ 7 h 13"/>
                  <a:gd name="T28" fmla="*/ 14 w 16"/>
                  <a:gd name="T29" fmla="*/ 7 h 13"/>
                  <a:gd name="T30" fmla="*/ 14 w 16"/>
                  <a:gd name="T31" fmla="*/ 9 h 13"/>
                  <a:gd name="T32" fmla="*/ 12 w 16"/>
                  <a:gd name="T33" fmla="*/ 11 h 13"/>
                  <a:gd name="T34" fmla="*/ 10 w 16"/>
                  <a:gd name="T35" fmla="*/ 9 h 13"/>
                  <a:gd name="T36" fmla="*/ 9 w 16"/>
                  <a:gd name="T37" fmla="*/ 11 h 13"/>
                  <a:gd name="T38" fmla="*/ 7 w 16"/>
                  <a:gd name="T39" fmla="*/ 11 h 13"/>
                  <a:gd name="T40" fmla="*/ 7 w 16"/>
                  <a:gd name="T41" fmla="*/ 11 h 13"/>
                  <a:gd name="T42" fmla="*/ 3 w 16"/>
                  <a:gd name="T43" fmla="*/ 11 h 13"/>
                  <a:gd name="T44" fmla="*/ 3 w 16"/>
                  <a:gd name="T45" fmla="*/ 9 h 13"/>
                  <a:gd name="T46" fmla="*/ 1 w 16"/>
                  <a:gd name="T47" fmla="*/ 13 h 13"/>
                  <a:gd name="T48" fmla="*/ 1 w 16"/>
                  <a:gd name="T49" fmla="*/ 7 h 13"/>
                  <a:gd name="T50" fmla="*/ 0 w 16"/>
                  <a:gd name="T51" fmla="*/ 7 h 13"/>
                  <a:gd name="T52" fmla="*/ 1 w 16"/>
                  <a:gd name="T53" fmla="*/ 4 h 13"/>
                  <a:gd name="T54" fmla="*/ 3 w 16"/>
                  <a:gd name="T55" fmla="*/ 6 h 13"/>
                  <a:gd name="T56" fmla="*/ 3 w 16"/>
                  <a:gd name="T5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3">
                    <a:moveTo>
                      <a:pt x="3" y="4"/>
                    </a:moveTo>
                    <a:lnTo>
                      <a:pt x="5" y="4"/>
                    </a:lnTo>
                    <a:lnTo>
                      <a:pt x="5" y="2"/>
                    </a:lnTo>
                    <a:lnTo>
                      <a:pt x="7" y="2"/>
                    </a:lnTo>
                    <a:lnTo>
                      <a:pt x="7" y="2"/>
                    </a:lnTo>
                    <a:lnTo>
                      <a:pt x="7" y="2"/>
                    </a:lnTo>
                    <a:lnTo>
                      <a:pt x="7" y="6"/>
                    </a:lnTo>
                    <a:lnTo>
                      <a:pt x="10" y="4"/>
                    </a:lnTo>
                    <a:lnTo>
                      <a:pt x="10" y="0"/>
                    </a:lnTo>
                    <a:lnTo>
                      <a:pt x="12" y="0"/>
                    </a:lnTo>
                    <a:lnTo>
                      <a:pt x="12" y="2"/>
                    </a:lnTo>
                    <a:lnTo>
                      <a:pt x="16" y="4"/>
                    </a:lnTo>
                    <a:lnTo>
                      <a:pt x="16" y="6"/>
                    </a:lnTo>
                    <a:lnTo>
                      <a:pt x="16" y="7"/>
                    </a:lnTo>
                    <a:lnTo>
                      <a:pt x="14" y="7"/>
                    </a:lnTo>
                    <a:lnTo>
                      <a:pt x="14" y="9"/>
                    </a:lnTo>
                    <a:lnTo>
                      <a:pt x="12" y="11"/>
                    </a:lnTo>
                    <a:lnTo>
                      <a:pt x="10" y="9"/>
                    </a:lnTo>
                    <a:lnTo>
                      <a:pt x="9" y="11"/>
                    </a:lnTo>
                    <a:lnTo>
                      <a:pt x="7" y="11"/>
                    </a:lnTo>
                    <a:lnTo>
                      <a:pt x="7" y="11"/>
                    </a:lnTo>
                    <a:lnTo>
                      <a:pt x="3" y="11"/>
                    </a:lnTo>
                    <a:lnTo>
                      <a:pt x="3" y="9"/>
                    </a:lnTo>
                    <a:lnTo>
                      <a:pt x="1" y="13"/>
                    </a:lnTo>
                    <a:lnTo>
                      <a:pt x="1" y="7"/>
                    </a:lnTo>
                    <a:lnTo>
                      <a:pt x="0" y="7"/>
                    </a:lnTo>
                    <a:lnTo>
                      <a:pt x="1" y="4"/>
                    </a:lnTo>
                    <a:lnTo>
                      <a:pt x="3" y="6"/>
                    </a:lnTo>
                    <a:lnTo>
                      <a:pt x="3"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00" name="Freeform 2137">
                <a:extLst>
                  <a:ext uri="{FF2B5EF4-FFF2-40B4-BE49-F238E27FC236}">
                    <a16:creationId xmlns:a16="http://schemas.microsoft.com/office/drawing/2014/main" id="{0207763E-BA01-F141-8FCE-F578E87AE4C1}"/>
                  </a:ext>
                </a:extLst>
              </p:cNvPr>
              <p:cNvSpPr>
                <a:spLocks/>
              </p:cNvSpPr>
              <p:nvPr/>
            </p:nvSpPr>
            <p:spPr bwMode="auto">
              <a:xfrm>
                <a:off x="3064" y="1100"/>
                <a:ext cx="9" cy="15"/>
              </a:xfrm>
              <a:custGeom>
                <a:avLst/>
                <a:gdLst>
                  <a:gd name="T0" fmla="*/ 7 w 9"/>
                  <a:gd name="T1" fmla="*/ 13 h 15"/>
                  <a:gd name="T2" fmla="*/ 5 w 9"/>
                  <a:gd name="T3" fmla="*/ 11 h 15"/>
                  <a:gd name="T4" fmla="*/ 5 w 9"/>
                  <a:gd name="T5" fmla="*/ 13 h 15"/>
                  <a:gd name="T6" fmla="*/ 3 w 9"/>
                  <a:gd name="T7" fmla="*/ 15 h 15"/>
                  <a:gd name="T8" fmla="*/ 2 w 9"/>
                  <a:gd name="T9" fmla="*/ 13 h 15"/>
                  <a:gd name="T10" fmla="*/ 0 w 9"/>
                  <a:gd name="T11" fmla="*/ 11 h 15"/>
                  <a:gd name="T12" fmla="*/ 0 w 9"/>
                  <a:gd name="T13" fmla="*/ 11 h 15"/>
                  <a:gd name="T14" fmla="*/ 0 w 9"/>
                  <a:gd name="T15" fmla="*/ 9 h 15"/>
                  <a:gd name="T16" fmla="*/ 0 w 9"/>
                  <a:gd name="T17" fmla="*/ 6 h 15"/>
                  <a:gd name="T18" fmla="*/ 0 w 9"/>
                  <a:gd name="T19" fmla="*/ 4 h 15"/>
                  <a:gd name="T20" fmla="*/ 2 w 9"/>
                  <a:gd name="T21" fmla="*/ 6 h 15"/>
                  <a:gd name="T22" fmla="*/ 3 w 9"/>
                  <a:gd name="T23" fmla="*/ 2 h 15"/>
                  <a:gd name="T24" fmla="*/ 5 w 9"/>
                  <a:gd name="T25" fmla="*/ 4 h 15"/>
                  <a:gd name="T26" fmla="*/ 7 w 9"/>
                  <a:gd name="T27" fmla="*/ 0 h 15"/>
                  <a:gd name="T28" fmla="*/ 9 w 9"/>
                  <a:gd name="T29" fmla="*/ 4 h 15"/>
                  <a:gd name="T30" fmla="*/ 9 w 9"/>
                  <a:gd name="T31" fmla="*/ 6 h 15"/>
                  <a:gd name="T32" fmla="*/ 7 w 9"/>
                  <a:gd name="T3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5">
                    <a:moveTo>
                      <a:pt x="7" y="13"/>
                    </a:moveTo>
                    <a:lnTo>
                      <a:pt x="5" y="11"/>
                    </a:lnTo>
                    <a:lnTo>
                      <a:pt x="5" y="13"/>
                    </a:lnTo>
                    <a:lnTo>
                      <a:pt x="3" y="15"/>
                    </a:lnTo>
                    <a:lnTo>
                      <a:pt x="2" y="13"/>
                    </a:lnTo>
                    <a:lnTo>
                      <a:pt x="0" y="11"/>
                    </a:lnTo>
                    <a:lnTo>
                      <a:pt x="0" y="11"/>
                    </a:lnTo>
                    <a:lnTo>
                      <a:pt x="0" y="9"/>
                    </a:lnTo>
                    <a:lnTo>
                      <a:pt x="0" y="6"/>
                    </a:lnTo>
                    <a:lnTo>
                      <a:pt x="0" y="4"/>
                    </a:lnTo>
                    <a:lnTo>
                      <a:pt x="2" y="6"/>
                    </a:lnTo>
                    <a:lnTo>
                      <a:pt x="3" y="2"/>
                    </a:lnTo>
                    <a:lnTo>
                      <a:pt x="5" y="4"/>
                    </a:lnTo>
                    <a:lnTo>
                      <a:pt x="7" y="0"/>
                    </a:lnTo>
                    <a:lnTo>
                      <a:pt x="9" y="4"/>
                    </a:lnTo>
                    <a:lnTo>
                      <a:pt x="9" y="6"/>
                    </a:lnTo>
                    <a:lnTo>
                      <a:pt x="7"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01" name="Freeform 2138">
                <a:extLst>
                  <a:ext uri="{FF2B5EF4-FFF2-40B4-BE49-F238E27FC236}">
                    <a16:creationId xmlns:a16="http://schemas.microsoft.com/office/drawing/2014/main" id="{F61B373B-0F0C-8A4E-83C9-5717286CF7B4}"/>
                  </a:ext>
                </a:extLst>
              </p:cNvPr>
              <p:cNvSpPr>
                <a:spLocks/>
              </p:cNvSpPr>
              <p:nvPr/>
            </p:nvSpPr>
            <p:spPr bwMode="auto">
              <a:xfrm>
                <a:off x="3064" y="1100"/>
                <a:ext cx="9" cy="15"/>
              </a:xfrm>
              <a:custGeom>
                <a:avLst/>
                <a:gdLst>
                  <a:gd name="T0" fmla="*/ 7 w 9"/>
                  <a:gd name="T1" fmla="*/ 13 h 15"/>
                  <a:gd name="T2" fmla="*/ 5 w 9"/>
                  <a:gd name="T3" fmla="*/ 11 h 15"/>
                  <a:gd name="T4" fmla="*/ 5 w 9"/>
                  <a:gd name="T5" fmla="*/ 13 h 15"/>
                  <a:gd name="T6" fmla="*/ 3 w 9"/>
                  <a:gd name="T7" fmla="*/ 15 h 15"/>
                  <a:gd name="T8" fmla="*/ 2 w 9"/>
                  <a:gd name="T9" fmla="*/ 13 h 15"/>
                  <a:gd name="T10" fmla="*/ 0 w 9"/>
                  <a:gd name="T11" fmla="*/ 11 h 15"/>
                  <a:gd name="T12" fmla="*/ 0 w 9"/>
                  <a:gd name="T13" fmla="*/ 11 h 15"/>
                  <a:gd name="T14" fmla="*/ 0 w 9"/>
                  <a:gd name="T15" fmla="*/ 9 h 15"/>
                  <a:gd name="T16" fmla="*/ 0 w 9"/>
                  <a:gd name="T17" fmla="*/ 6 h 15"/>
                  <a:gd name="T18" fmla="*/ 0 w 9"/>
                  <a:gd name="T19" fmla="*/ 4 h 15"/>
                  <a:gd name="T20" fmla="*/ 2 w 9"/>
                  <a:gd name="T21" fmla="*/ 6 h 15"/>
                  <a:gd name="T22" fmla="*/ 3 w 9"/>
                  <a:gd name="T23" fmla="*/ 2 h 15"/>
                  <a:gd name="T24" fmla="*/ 5 w 9"/>
                  <a:gd name="T25" fmla="*/ 4 h 15"/>
                  <a:gd name="T26" fmla="*/ 7 w 9"/>
                  <a:gd name="T27" fmla="*/ 0 h 15"/>
                  <a:gd name="T28" fmla="*/ 9 w 9"/>
                  <a:gd name="T29" fmla="*/ 4 h 15"/>
                  <a:gd name="T30" fmla="*/ 9 w 9"/>
                  <a:gd name="T31" fmla="*/ 6 h 15"/>
                  <a:gd name="T32" fmla="*/ 7 w 9"/>
                  <a:gd name="T3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5">
                    <a:moveTo>
                      <a:pt x="7" y="13"/>
                    </a:moveTo>
                    <a:lnTo>
                      <a:pt x="5" y="11"/>
                    </a:lnTo>
                    <a:lnTo>
                      <a:pt x="5" y="13"/>
                    </a:lnTo>
                    <a:lnTo>
                      <a:pt x="3" y="15"/>
                    </a:lnTo>
                    <a:lnTo>
                      <a:pt x="2" y="13"/>
                    </a:lnTo>
                    <a:lnTo>
                      <a:pt x="0" y="11"/>
                    </a:lnTo>
                    <a:lnTo>
                      <a:pt x="0" y="11"/>
                    </a:lnTo>
                    <a:lnTo>
                      <a:pt x="0" y="9"/>
                    </a:lnTo>
                    <a:lnTo>
                      <a:pt x="0" y="6"/>
                    </a:lnTo>
                    <a:lnTo>
                      <a:pt x="0" y="4"/>
                    </a:lnTo>
                    <a:lnTo>
                      <a:pt x="2" y="6"/>
                    </a:lnTo>
                    <a:lnTo>
                      <a:pt x="3" y="2"/>
                    </a:lnTo>
                    <a:lnTo>
                      <a:pt x="5" y="4"/>
                    </a:lnTo>
                    <a:lnTo>
                      <a:pt x="7" y="0"/>
                    </a:lnTo>
                    <a:lnTo>
                      <a:pt x="9" y="4"/>
                    </a:lnTo>
                    <a:lnTo>
                      <a:pt x="9" y="6"/>
                    </a:lnTo>
                    <a:lnTo>
                      <a:pt x="7"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975" name="Group 2340">
              <a:extLst>
                <a:ext uri="{FF2B5EF4-FFF2-40B4-BE49-F238E27FC236}">
                  <a16:creationId xmlns:a16="http://schemas.microsoft.com/office/drawing/2014/main" id="{A2C27C64-039D-8F4C-8456-86CCF021362A}"/>
                </a:ext>
              </a:extLst>
            </p:cNvPr>
            <p:cNvGrpSpPr>
              <a:grpSpLocks/>
            </p:cNvGrpSpPr>
            <p:nvPr/>
          </p:nvGrpSpPr>
          <p:grpSpPr bwMode="auto">
            <a:xfrm>
              <a:off x="484" y="486"/>
              <a:ext cx="5276" cy="2436"/>
              <a:chOff x="484" y="486"/>
              <a:chExt cx="5276" cy="2436"/>
            </a:xfrm>
            <a:grpFill/>
          </p:grpSpPr>
          <p:sp>
            <p:nvSpPr>
              <p:cNvPr id="4102" name="Freeform 2140">
                <a:extLst>
                  <a:ext uri="{FF2B5EF4-FFF2-40B4-BE49-F238E27FC236}">
                    <a16:creationId xmlns:a16="http://schemas.microsoft.com/office/drawing/2014/main" id="{C9B0DA4F-4120-144D-A640-52505FB54B93}"/>
                  </a:ext>
                </a:extLst>
              </p:cNvPr>
              <p:cNvSpPr>
                <a:spLocks/>
              </p:cNvSpPr>
              <p:nvPr/>
            </p:nvSpPr>
            <p:spPr bwMode="auto">
              <a:xfrm>
                <a:off x="3075" y="1093"/>
                <a:ext cx="7" cy="11"/>
              </a:xfrm>
              <a:custGeom>
                <a:avLst/>
                <a:gdLst>
                  <a:gd name="T0" fmla="*/ 5 w 7"/>
                  <a:gd name="T1" fmla="*/ 9 h 11"/>
                  <a:gd name="T2" fmla="*/ 3 w 7"/>
                  <a:gd name="T3" fmla="*/ 11 h 11"/>
                  <a:gd name="T4" fmla="*/ 0 w 7"/>
                  <a:gd name="T5" fmla="*/ 2 h 11"/>
                  <a:gd name="T6" fmla="*/ 1 w 7"/>
                  <a:gd name="T7" fmla="*/ 0 h 11"/>
                  <a:gd name="T8" fmla="*/ 1 w 7"/>
                  <a:gd name="T9" fmla="*/ 2 h 11"/>
                  <a:gd name="T10" fmla="*/ 3 w 7"/>
                  <a:gd name="T11" fmla="*/ 2 h 11"/>
                  <a:gd name="T12" fmla="*/ 5 w 7"/>
                  <a:gd name="T13" fmla="*/ 4 h 11"/>
                  <a:gd name="T14" fmla="*/ 7 w 7"/>
                  <a:gd name="T15" fmla="*/ 7 h 11"/>
                  <a:gd name="T16" fmla="*/ 7 w 7"/>
                  <a:gd name="T17" fmla="*/ 9 h 11"/>
                  <a:gd name="T18" fmla="*/ 5 w 7"/>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9"/>
                    </a:moveTo>
                    <a:lnTo>
                      <a:pt x="3" y="11"/>
                    </a:lnTo>
                    <a:lnTo>
                      <a:pt x="0" y="2"/>
                    </a:lnTo>
                    <a:lnTo>
                      <a:pt x="1" y="0"/>
                    </a:lnTo>
                    <a:lnTo>
                      <a:pt x="1" y="2"/>
                    </a:lnTo>
                    <a:lnTo>
                      <a:pt x="3" y="2"/>
                    </a:lnTo>
                    <a:lnTo>
                      <a:pt x="5" y="4"/>
                    </a:lnTo>
                    <a:lnTo>
                      <a:pt x="7" y="7"/>
                    </a:lnTo>
                    <a:lnTo>
                      <a:pt x="7" y="9"/>
                    </a:lnTo>
                    <a:lnTo>
                      <a:pt x="5"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03" name="Freeform 2141">
                <a:extLst>
                  <a:ext uri="{FF2B5EF4-FFF2-40B4-BE49-F238E27FC236}">
                    <a16:creationId xmlns:a16="http://schemas.microsoft.com/office/drawing/2014/main" id="{3E7A8226-FBBA-8548-8F8C-7FC994DD0936}"/>
                  </a:ext>
                </a:extLst>
              </p:cNvPr>
              <p:cNvSpPr>
                <a:spLocks/>
              </p:cNvSpPr>
              <p:nvPr/>
            </p:nvSpPr>
            <p:spPr bwMode="auto">
              <a:xfrm>
                <a:off x="3075" y="1093"/>
                <a:ext cx="7" cy="11"/>
              </a:xfrm>
              <a:custGeom>
                <a:avLst/>
                <a:gdLst>
                  <a:gd name="T0" fmla="*/ 5 w 7"/>
                  <a:gd name="T1" fmla="*/ 9 h 11"/>
                  <a:gd name="T2" fmla="*/ 3 w 7"/>
                  <a:gd name="T3" fmla="*/ 11 h 11"/>
                  <a:gd name="T4" fmla="*/ 0 w 7"/>
                  <a:gd name="T5" fmla="*/ 2 h 11"/>
                  <a:gd name="T6" fmla="*/ 1 w 7"/>
                  <a:gd name="T7" fmla="*/ 0 h 11"/>
                  <a:gd name="T8" fmla="*/ 1 w 7"/>
                  <a:gd name="T9" fmla="*/ 2 h 11"/>
                  <a:gd name="T10" fmla="*/ 3 w 7"/>
                  <a:gd name="T11" fmla="*/ 2 h 11"/>
                  <a:gd name="T12" fmla="*/ 5 w 7"/>
                  <a:gd name="T13" fmla="*/ 4 h 11"/>
                  <a:gd name="T14" fmla="*/ 7 w 7"/>
                  <a:gd name="T15" fmla="*/ 7 h 11"/>
                  <a:gd name="T16" fmla="*/ 7 w 7"/>
                  <a:gd name="T17" fmla="*/ 9 h 11"/>
                  <a:gd name="T18" fmla="*/ 5 w 7"/>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9"/>
                    </a:moveTo>
                    <a:lnTo>
                      <a:pt x="3" y="11"/>
                    </a:lnTo>
                    <a:lnTo>
                      <a:pt x="0" y="2"/>
                    </a:lnTo>
                    <a:lnTo>
                      <a:pt x="1" y="0"/>
                    </a:lnTo>
                    <a:lnTo>
                      <a:pt x="1" y="2"/>
                    </a:lnTo>
                    <a:lnTo>
                      <a:pt x="3" y="2"/>
                    </a:lnTo>
                    <a:lnTo>
                      <a:pt x="5" y="4"/>
                    </a:lnTo>
                    <a:lnTo>
                      <a:pt x="7" y="7"/>
                    </a:lnTo>
                    <a:lnTo>
                      <a:pt x="7" y="9"/>
                    </a:lnTo>
                    <a:lnTo>
                      <a:pt x="5"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04" name="Freeform 2142">
                <a:extLst>
                  <a:ext uri="{FF2B5EF4-FFF2-40B4-BE49-F238E27FC236}">
                    <a16:creationId xmlns:a16="http://schemas.microsoft.com/office/drawing/2014/main" id="{4D4D5170-CD92-1040-9D14-65B70DEFC937}"/>
                  </a:ext>
                </a:extLst>
              </p:cNvPr>
              <p:cNvSpPr>
                <a:spLocks/>
              </p:cNvSpPr>
              <p:nvPr/>
            </p:nvSpPr>
            <p:spPr bwMode="auto">
              <a:xfrm>
                <a:off x="3101" y="1074"/>
                <a:ext cx="11" cy="10"/>
              </a:xfrm>
              <a:custGeom>
                <a:avLst/>
                <a:gdLst>
                  <a:gd name="T0" fmla="*/ 9 w 11"/>
                  <a:gd name="T1" fmla="*/ 3 h 10"/>
                  <a:gd name="T2" fmla="*/ 11 w 11"/>
                  <a:gd name="T3" fmla="*/ 7 h 10"/>
                  <a:gd name="T4" fmla="*/ 11 w 11"/>
                  <a:gd name="T5" fmla="*/ 8 h 10"/>
                  <a:gd name="T6" fmla="*/ 9 w 11"/>
                  <a:gd name="T7" fmla="*/ 8 h 10"/>
                  <a:gd name="T8" fmla="*/ 8 w 11"/>
                  <a:gd name="T9" fmla="*/ 10 h 10"/>
                  <a:gd name="T10" fmla="*/ 6 w 11"/>
                  <a:gd name="T11" fmla="*/ 8 h 10"/>
                  <a:gd name="T12" fmla="*/ 2 w 11"/>
                  <a:gd name="T13" fmla="*/ 8 h 10"/>
                  <a:gd name="T14" fmla="*/ 2 w 11"/>
                  <a:gd name="T15" fmla="*/ 8 h 10"/>
                  <a:gd name="T16" fmla="*/ 4 w 11"/>
                  <a:gd name="T17" fmla="*/ 7 h 10"/>
                  <a:gd name="T18" fmla="*/ 4 w 11"/>
                  <a:gd name="T19" fmla="*/ 5 h 10"/>
                  <a:gd name="T20" fmla="*/ 0 w 11"/>
                  <a:gd name="T21" fmla="*/ 5 h 10"/>
                  <a:gd name="T22" fmla="*/ 0 w 11"/>
                  <a:gd name="T23" fmla="*/ 3 h 10"/>
                  <a:gd name="T24" fmla="*/ 2 w 11"/>
                  <a:gd name="T25" fmla="*/ 3 h 10"/>
                  <a:gd name="T26" fmla="*/ 6 w 11"/>
                  <a:gd name="T27" fmla="*/ 3 h 10"/>
                  <a:gd name="T28" fmla="*/ 6 w 11"/>
                  <a:gd name="T29" fmla="*/ 1 h 10"/>
                  <a:gd name="T30" fmla="*/ 6 w 11"/>
                  <a:gd name="T31" fmla="*/ 0 h 10"/>
                  <a:gd name="T32" fmla="*/ 9 w 11"/>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9" y="3"/>
                    </a:moveTo>
                    <a:lnTo>
                      <a:pt x="11" y="7"/>
                    </a:lnTo>
                    <a:lnTo>
                      <a:pt x="11" y="8"/>
                    </a:lnTo>
                    <a:lnTo>
                      <a:pt x="9" y="8"/>
                    </a:lnTo>
                    <a:lnTo>
                      <a:pt x="8" y="10"/>
                    </a:lnTo>
                    <a:lnTo>
                      <a:pt x="6" y="8"/>
                    </a:lnTo>
                    <a:lnTo>
                      <a:pt x="2" y="8"/>
                    </a:lnTo>
                    <a:lnTo>
                      <a:pt x="2" y="8"/>
                    </a:lnTo>
                    <a:lnTo>
                      <a:pt x="4" y="7"/>
                    </a:lnTo>
                    <a:lnTo>
                      <a:pt x="4" y="5"/>
                    </a:lnTo>
                    <a:lnTo>
                      <a:pt x="0" y="5"/>
                    </a:lnTo>
                    <a:lnTo>
                      <a:pt x="0" y="3"/>
                    </a:lnTo>
                    <a:lnTo>
                      <a:pt x="2" y="3"/>
                    </a:lnTo>
                    <a:lnTo>
                      <a:pt x="6" y="3"/>
                    </a:lnTo>
                    <a:lnTo>
                      <a:pt x="6" y="1"/>
                    </a:lnTo>
                    <a:lnTo>
                      <a:pt x="6" y="0"/>
                    </a:lnTo>
                    <a:lnTo>
                      <a:pt x="9"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05" name="Freeform 2143">
                <a:extLst>
                  <a:ext uri="{FF2B5EF4-FFF2-40B4-BE49-F238E27FC236}">
                    <a16:creationId xmlns:a16="http://schemas.microsoft.com/office/drawing/2014/main" id="{75C69471-6644-C84A-B3BE-2029696FEBDC}"/>
                  </a:ext>
                </a:extLst>
              </p:cNvPr>
              <p:cNvSpPr>
                <a:spLocks/>
              </p:cNvSpPr>
              <p:nvPr/>
            </p:nvSpPr>
            <p:spPr bwMode="auto">
              <a:xfrm>
                <a:off x="3101" y="1074"/>
                <a:ext cx="11" cy="10"/>
              </a:xfrm>
              <a:custGeom>
                <a:avLst/>
                <a:gdLst>
                  <a:gd name="T0" fmla="*/ 9 w 11"/>
                  <a:gd name="T1" fmla="*/ 3 h 10"/>
                  <a:gd name="T2" fmla="*/ 11 w 11"/>
                  <a:gd name="T3" fmla="*/ 7 h 10"/>
                  <a:gd name="T4" fmla="*/ 11 w 11"/>
                  <a:gd name="T5" fmla="*/ 8 h 10"/>
                  <a:gd name="T6" fmla="*/ 9 w 11"/>
                  <a:gd name="T7" fmla="*/ 8 h 10"/>
                  <a:gd name="T8" fmla="*/ 8 w 11"/>
                  <a:gd name="T9" fmla="*/ 10 h 10"/>
                  <a:gd name="T10" fmla="*/ 6 w 11"/>
                  <a:gd name="T11" fmla="*/ 8 h 10"/>
                  <a:gd name="T12" fmla="*/ 2 w 11"/>
                  <a:gd name="T13" fmla="*/ 8 h 10"/>
                  <a:gd name="T14" fmla="*/ 2 w 11"/>
                  <a:gd name="T15" fmla="*/ 8 h 10"/>
                  <a:gd name="T16" fmla="*/ 4 w 11"/>
                  <a:gd name="T17" fmla="*/ 7 h 10"/>
                  <a:gd name="T18" fmla="*/ 4 w 11"/>
                  <a:gd name="T19" fmla="*/ 5 h 10"/>
                  <a:gd name="T20" fmla="*/ 0 w 11"/>
                  <a:gd name="T21" fmla="*/ 5 h 10"/>
                  <a:gd name="T22" fmla="*/ 0 w 11"/>
                  <a:gd name="T23" fmla="*/ 3 h 10"/>
                  <a:gd name="T24" fmla="*/ 2 w 11"/>
                  <a:gd name="T25" fmla="*/ 3 h 10"/>
                  <a:gd name="T26" fmla="*/ 6 w 11"/>
                  <a:gd name="T27" fmla="*/ 3 h 10"/>
                  <a:gd name="T28" fmla="*/ 6 w 11"/>
                  <a:gd name="T29" fmla="*/ 1 h 10"/>
                  <a:gd name="T30" fmla="*/ 6 w 11"/>
                  <a:gd name="T31" fmla="*/ 0 h 10"/>
                  <a:gd name="T32" fmla="*/ 9 w 11"/>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9" y="3"/>
                    </a:moveTo>
                    <a:lnTo>
                      <a:pt x="11" y="7"/>
                    </a:lnTo>
                    <a:lnTo>
                      <a:pt x="11" y="8"/>
                    </a:lnTo>
                    <a:lnTo>
                      <a:pt x="9" y="8"/>
                    </a:lnTo>
                    <a:lnTo>
                      <a:pt x="8" y="10"/>
                    </a:lnTo>
                    <a:lnTo>
                      <a:pt x="6" y="8"/>
                    </a:lnTo>
                    <a:lnTo>
                      <a:pt x="2" y="8"/>
                    </a:lnTo>
                    <a:lnTo>
                      <a:pt x="2" y="8"/>
                    </a:lnTo>
                    <a:lnTo>
                      <a:pt x="4" y="7"/>
                    </a:lnTo>
                    <a:lnTo>
                      <a:pt x="4" y="5"/>
                    </a:lnTo>
                    <a:lnTo>
                      <a:pt x="0" y="5"/>
                    </a:lnTo>
                    <a:lnTo>
                      <a:pt x="0" y="3"/>
                    </a:lnTo>
                    <a:lnTo>
                      <a:pt x="2" y="3"/>
                    </a:lnTo>
                    <a:lnTo>
                      <a:pt x="6" y="3"/>
                    </a:lnTo>
                    <a:lnTo>
                      <a:pt x="6" y="1"/>
                    </a:lnTo>
                    <a:lnTo>
                      <a:pt x="6" y="0"/>
                    </a:lnTo>
                    <a:lnTo>
                      <a:pt x="9"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06" name="Freeform 2144">
                <a:extLst>
                  <a:ext uri="{FF2B5EF4-FFF2-40B4-BE49-F238E27FC236}">
                    <a16:creationId xmlns:a16="http://schemas.microsoft.com/office/drawing/2014/main" id="{557E43AA-C3DE-E842-A441-8AA7070D6F29}"/>
                  </a:ext>
                </a:extLst>
              </p:cNvPr>
              <p:cNvSpPr>
                <a:spLocks/>
              </p:cNvSpPr>
              <p:nvPr/>
            </p:nvSpPr>
            <p:spPr bwMode="auto">
              <a:xfrm>
                <a:off x="2718" y="2036"/>
                <a:ext cx="5" cy="5"/>
              </a:xfrm>
              <a:custGeom>
                <a:avLst/>
                <a:gdLst>
                  <a:gd name="T0" fmla="*/ 3 w 5"/>
                  <a:gd name="T1" fmla="*/ 0 h 5"/>
                  <a:gd name="T2" fmla="*/ 5 w 5"/>
                  <a:gd name="T3" fmla="*/ 0 h 5"/>
                  <a:gd name="T4" fmla="*/ 5 w 5"/>
                  <a:gd name="T5" fmla="*/ 0 h 5"/>
                  <a:gd name="T6" fmla="*/ 5 w 5"/>
                  <a:gd name="T7" fmla="*/ 2 h 5"/>
                  <a:gd name="T8" fmla="*/ 1 w 5"/>
                  <a:gd name="T9" fmla="*/ 5 h 5"/>
                  <a:gd name="T10" fmla="*/ 0 w 5"/>
                  <a:gd name="T11" fmla="*/ 4 h 5"/>
                  <a:gd name="T12" fmla="*/ 1 w 5"/>
                  <a:gd name="T13" fmla="*/ 2 h 5"/>
                  <a:gd name="T14" fmla="*/ 3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3" y="0"/>
                    </a:moveTo>
                    <a:lnTo>
                      <a:pt x="5" y="0"/>
                    </a:lnTo>
                    <a:lnTo>
                      <a:pt x="5" y="0"/>
                    </a:lnTo>
                    <a:lnTo>
                      <a:pt x="5" y="2"/>
                    </a:lnTo>
                    <a:lnTo>
                      <a:pt x="1" y="5"/>
                    </a:lnTo>
                    <a:lnTo>
                      <a:pt x="0" y="4"/>
                    </a:lnTo>
                    <a:lnTo>
                      <a:pt x="1" y="2"/>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07" name="Freeform 2145">
                <a:extLst>
                  <a:ext uri="{FF2B5EF4-FFF2-40B4-BE49-F238E27FC236}">
                    <a16:creationId xmlns:a16="http://schemas.microsoft.com/office/drawing/2014/main" id="{CF233EF8-4055-234C-87A5-8628E7876BA8}"/>
                  </a:ext>
                </a:extLst>
              </p:cNvPr>
              <p:cNvSpPr>
                <a:spLocks/>
              </p:cNvSpPr>
              <p:nvPr/>
            </p:nvSpPr>
            <p:spPr bwMode="auto">
              <a:xfrm>
                <a:off x="2718" y="2036"/>
                <a:ext cx="5" cy="5"/>
              </a:xfrm>
              <a:custGeom>
                <a:avLst/>
                <a:gdLst>
                  <a:gd name="T0" fmla="*/ 3 w 5"/>
                  <a:gd name="T1" fmla="*/ 0 h 5"/>
                  <a:gd name="T2" fmla="*/ 5 w 5"/>
                  <a:gd name="T3" fmla="*/ 0 h 5"/>
                  <a:gd name="T4" fmla="*/ 5 w 5"/>
                  <a:gd name="T5" fmla="*/ 0 h 5"/>
                  <a:gd name="T6" fmla="*/ 5 w 5"/>
                  <a:gd name="T7" fmla="*/ 2 h 5"/>
                  <a:gd name="T8" fmla="*/ 1 w 5"/>
                  <a:gd name="T9" fmla="*/ 5 h 5"/>
                  <a:gd name="T10" fmla="*/ 0 w 5"/>
                  <a:gd name="T11" fmla="*/ 4 h 5"/>
                  <a:gd name="T12" fmla="*/ 1 w 5"/>
                  <a:gd name="T13" fmla="*/ 2 h 5"/>
                  <a:gd name="T14" fmla="*/ 3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3" y="0"/>
                    </a:moveTo>
                    <a:lnTo>
                      <a:pt x="5" y="0"/>
                    </a:lnTo>
                    <a:lnTo>
                      <a:pt x="5" y="0"/>
                    </a:lnTo>
                    <a:lnTo>
                      <a:pt x="5" y="2"/>
                    </a:lnTo>
                    <a:lnTo>
                      <a:pt x="1" y="5"/>
                    </a:lnTo>
                    <a:lnTo>
                      <a:pt x="0" y="4"/>
                    </a:lnTo>
                    <a:lnTo>
                      <a:pt x="1" y="2"/>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08" name="Freeform 2146">
                <a:extLst>
                  <a:ext uri="{FF2B5EF4-FFF2-40B4-BE49-F238E27FC236}">
                    <a16:creationId xmlns:a16="http://schemas.microsoft.com/office/drawing/2014/main" id="{0AFF9815-FB91-5D45-9623-9AE0ECC4DAAD}"/>
                  </a:ext>
                </a:extLst>
              </p:cNvPr>
              <p:cNvSpPr>
                <a:spLocks/>
              </p:cNvSpPr>
              <p:nvPr/>
            </p:nvSpPr>
            <p:spPr bwMode="auto">
              <a:xfrm>
                <a:off x="2737" y="2018"/>
                <a:ext cx="16" cy="14"/>
              </a:xfrm>
              <a:custGeom>
                <a:avLst/>
                <a:gdLst>
                  <a:gd name="T0" fmla="*/ 13 w 16"/>
                  <a:gd name="T1" fmla="*/ 0 h 14"/>
                  <a:gd name="T2" fmla="*/ 11 w 16"/>
                  <a:gd name="T3" fmla="*/ 4 h 14"/>
                  <a:gd name="T4" fmla="*/ 11 w 16"/>
                  <a:gd name="T5" fmla="*/ 4 h 14"/>
                  <a:gd name="T6" fmla="*/ 14 w 16"/>
                  <a:gd name="T7" fmla="*/ 4 h 14"/>
                  <a:gd name="T8" fmla="*/ 16 w 16"/>
                  <a:gd name="T9" fmla="*/ 6 h 14"/>
                  <a:gd name="T10" fmla="*/ 14 w 16"/>
                  <a:gd name="T11" fmla="*/ 11 h 14"/>
                  <a:gd name="T12" fmla="*/ 11 w 16"/>
                  <a:gd name="T13" fmla="*/ 14 h 14"/>
                  <a:gd name="T14" fmla="*/ 6 w 16"/>
                  <a:gd name="T15" fmla="*/ 11 h 14"/>
                  <a:gd name="T16" fmla="*/ 6 w 16"/>
                  <a:gd name="T17" fmla="*/ 9 h 14"/>
                  <a:gd name="T18" fmla="*/ 2 w 16"/>
                  <a:gd name="T19" fmla="*/ 9 h 14"/>
                  <a:gd name="T20" fmla="*/ 2 w 16"/>
                  <a:gd name="T21" fmla="*/ 9 h 14"/>
                  <a:gd name="T22" fmla="*/ 0 w 16"/>
                  <a:gd name="T23" fmla="*/ 7 h 14"/>
                  <a:gd name="T24" fmla="*/ 2 w 16"/>
                  <a:gd name="T25" fmla="*/ 4 h 14"/>
                  <a:gd name="T26" fmla="*/ 13 w 16"/>
                  <a:gd name="T27" fmla="*/ 0 h 14"/>
                  <a:gd name="T28" fmla="*/ 13 w 16"/>
                  <a:gd name="T29" fmla="*/ 0 h 14"/>
                  <a:gd name="T30" fmla="*/ 13 w 16"/>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4">
                    <a:moveTo>
                      <a:pt x="13" y="0"/>
                    </a:moveTo>
                    <a:lnTo>
                      <a:pt x="11" y="4"/>
                    </a:lnTo>
                    <a:lnTo>
                      <a:pt x="11" y="4"/>
                    </a:lnTo>
                    <a:lnTo>
                      <a:pt x="14" y="4"/>
                    </a:lnTo>
                    <a:lnTo>
                      <a:pt x="16" y="6"/>
                    </a:lnTo>
                    <a:lnTo>
                      <a:pt x="14" y="11"/>
                    </a:lnTo>
                    <a:lnTo>
                      <a:pt x="11" y="14"/>
                    </a:lnTo>
                    <a:lnTo>
                      <a:pt x="6" y="11"/>
                    </a:lnTo>
                    <a:lnTo>
                      <a:pt x="6" y="9"/>
                    </a:lnTo>
                    <a:lnTo>
                      <a:pt x="2" y="9"/>
                    </a:lnTo>
                    <a:lnTo>
                      <a:pt x="2" y="9"/>
                    </a:lnTo>
                    <a:lnTo>
                      <a:pt x="0" y="7"/>
                    </a:lnTo>
                    <a:lnTo>
                      <a:pt x="2" y="4"/>
                    </a:lnTo>
                    <a:lnTo>
                      <a:pt x="13" y="0"/>
                    </a:lnTo>
                    <a:lnTo>
                      <a:pt x="13" y="0"/>
                    </a:lnTo>
                    <a:lnTo>
                      <a:pt x="1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09" name="Freeform 2147">
                <a:extLst>
                  <a:ext uri="{FF2B5EF4-FFF2-40B4-BE49-F238E27FC236}">
                    <a16:creationId xmlns:a16="http://schemas.microsoft.com/office/drawing/2014/main" id="{00C5C087-4CD0-9A4B-90FA-06175BE09D66}"/>
                  </a:ext>
                </a:extLst>
              </p:cNvPr>
              <p:cNvSpPr>
                <a:spLocks/>
              </p:cNvSpPr>
              <p:nvPr/>
            </p:nvSpPr>
            <p:spPr bwMode="auto">
              <a:xfrm>
                <a:off x="2737" y="2018"/>
                <a:ext cx="16" cy="14"/>
              </a:xfrm>
              <a:custGeom>
                <a:avLst/>
                <a:gdLst>
                  <a:gd name="T0" fmla="*/ 13 w 16"/>
                  <a:gd name="T1" fmla="*/ 0 h 14"/>
                  <a:gd name="T2" fmla="*/ 11 w 16"/>
                  <a:gd name="T3" fmla="*/ 4 h 14"/>
                  <a:gd name="T4" fmla="*/ 11 w 16"/>
                  <a:gd name="T5" fmla="*/ 4 h 14"/>
                  <a:gd name="T6" fmla="*/ 14 w 16"/>
                  <a:gd name="T7" fmla="*/ 4 h 14"/>
                  <a:gd name="T8" fmla="*/ 16 w 16"/>
                  <a:gd name="T9" fmla="*/ 6 h 14"/>
                  <a:gd name="T10" fmla="*/ 14 w 16"/>
                  <a:gd name="T11" fmla="*/ 11 h 14"/>
                  <a:gd name="T12" fmla="*/ 11 w 16"/>
                  <a:gd name="T13" fmla="*/ 14 h 14"/>
                  <a:gd name="T14" fmla="*/ 6 w 16"/>
                  <a:gd name="T15" fmla="*/ 11 h 14"/>
                  <a:gd name="T16" fmla="*/ 6 w 16"/>
                  <a:gd name="T17" fmla="*/ 9 h 14"/>
                  <a:gd name="T18" fmla="*/ 2 w 16"/>
                  <a:gd name="T19" fmla="*/ 9 h 14"/>
                  <a:gd name="T20" fmla="*/ 2 w 16"/>
                  <a:gd name="T21" fmla="*/ 9 h 14"/>
                  <a:gd name="T22" fmla="*/ 0 w 16"/>
                  <a:gd name="T23" fmla="*/ 7 h 14"/>
                  <a:gd name="T24" fmla="*/ 2 w 16"/>
                  <a:gd name="T25" fmla="*/ 4 h 14"/>
                  <a:gd name="T26" fmla="*/ 13 w 16"/>
                  <a:gd name="T27" fmla="*/ 0 h 14"/>
                  <a:gd name="T28" fmla="*/ 13 w 16"/>
                  <a:gd name="T29" fmla="*/ 0 h 14"/>
                  <a:gd name="T30" fmla="*/ 13 w 16"/>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4">
                    <a:moveTo>
                      <a:pt x="13" y="0"/>
                    </a:moveTo>
                    <a:lnTo>
                      <a:pt x="11" y="4"/>
                    </a:lnTo>
                    <a:lnTo>
                      <a:pt x="11" y="4"/>
                    </a:lnTo>
                    <a:lnTo>
                      <a:pt x="14" y="4"/>
                    </a:lnTo>
                    <a:lnTo>
                      <a:pt x="16" y="6"/>
                    </a:lnTo>
                    <a:lnTo>
                      <a:pt x="14" y="11"/>
                    </a:lnTo>
                    <a:lnTo>
                      <a:pt x="11" y="14"/>
                    </a:lnTo>
                    <a:lnTo>
                      <a:pt x="6" y="11"/>
                    </a:lnTo>
                    <a:lnTo>
                      <a:pt x="6" y="9"/>
                    </a:lnTo>
                    <a:lnTo>
                      <a:pt x="2" y="9"/>
                    </a:lnTo>
                    <a:lnTo>
                      <a:pt x="2" y="9"/>
                    </a:lnTo>
                    <a:lnTo>
                      <a:pt x="0" y="7"/>
                    </a:lnTo>
                    <a:lnTo>
                      <a:pt x="2" y="4"/>
                    </a:lnTo>
                    <a:lnTo>
                      <a:pt x="13" y="0"/>
                    </a:lnTo>
                    <a:lnTo>
                      <a:pt x="13" y="0"/>
                    </a:lnTo>
                    <a:lnTo>
                      <a:pt x="1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0" name="Freeform 2148">
                <a:extLst>
                  <a:ext uri="{FF2B5EF4-FFF2-40B4-BE49-F238E27FC236}">
                    <a16:creationId xmlns:a16="http://schemas.microsoft.com/office/drawing/2014/main" id="{02974282-EF37-6644-BAEF-B103226DB775}"/>
                  </a:ext>
                </a:extLst>
              </p:cNvPr>
              <p:cNvSpPr>
                <a:spLocks/>
              </p:cNvSpPr>
              <p:nvPr/>
            </p:nvSpPr>
            <p:spPr bwMode="auto">
              <a:xfrm>
                <a:off x="2760" y="2016"/>
                <a:ext cx="6" cy="4"/>
              </a:xfrm>
              <a:custGeom>
                <a:avLst/>
                <a:gdLst>
                  <a:gd name="T0" fmla="*/ 6 w 6"/>
                  <a:gd name="T1" fmla="*/ 0 h 4"/>
                  <a:gd name="T2" fmla="*/ 6 w 6"/>
                  <a:gd name="T3" fmla="*/ 0 h 4"/>
                  <a:gd name="T4" fmla="*/ 6 w 6"/>
                  <a:gd name="T5" fmla="*/ 4 h 4"/>
                  <a:gd name="T6" fmla="*/ 4 w 6"/>
                  <a:gd name="T7" fmla="*/ 4 h 4"/>
                  <a:gd name="T8" fmla="*/ 2 w 6"/>
                  <a:gd name="T9" fmla="*/ 4 h 4"/>
                  <a:gd name="T10" fmla="*/ 0 w 6"/>
                  <a:gd name="T11" fmla="*/ 0 h 4"/>
                  <a:gd name="T12" fmla="*/ 0 w 6"/>
                  <a:gd name="T13" fmla="*/ 0 h 4"/>
                  <a:gd name="T14" fmla="*/ 4 w 6"/>
                  <a:gd name="T15" fmla="*/ 0 h 4"/>
                  <a:gd name="T16" fmla="*/ 4 w 6"/>
                  <a:gd name="T17" fmla="*/ 0 h 4"/>
                  <a:gd name="T18" fmla="*/ 6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0"/>
                    </a:moveTo>
                    <a:lnTo>
                      <a:pt x="6" y="0"/>
                    </a:lnTo>
                    <a:lnTo>
                      <a:pt x="6" y="4"/>
                    </a:lnTo>
                    <a:lnTo>
                      <a:pt x="4" y="4"/>
                    </a:lnTo>
                    <a:lnTo>
                      <a:pt x="2" y="4"/>
                    </a:lnTo>
                    <a:lnTo>
                      <a:pt x="0" y="0"/>
                    </a:lnTo>
                    <a:lnTo>
                      <a:pt x="0" y="0"/>
                    </a:lnTo>
                    <a:lnTo>
                      <a:pt x="4" y="0"/>
                    </a:lnTo>
                    <a:lnTo>
                      <a:pt x="4" y="0"/>
                    </a:lnTo>
                    <a:lnTo>
                      <a:pt x="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1" name="Freeform 2149">
                <a:extLst>
                  <a:ext uri="{FF2B5EF4-FFF2-40B4-BE49-F238E27FC236}">
                    <a16:creationId xmlns:a16="http://schemas.microsoft.com/office/drawing/2014/main" id="{86970A9E-081D-C74B-BB58-1C8B1DFDDDDA}"/>
                  </a:ext>
                </a:extLst>
              </p:cNvPr>
              <p:cNvSpPr>
                <a:spLocks/>
              </p:cNvSpPr>
              <p:nvPr/>
            </p:nvSpPr>
            <p:spPr bwMode="auto">
              <a:xfrm>
                <a:off x="2760" y="2016"/>
                <a:ext cx="6" cy="4"/>
              </a:xfrm>
              <a:custGeom>
                <a:avLst/>
                <a:gdLst>
                  <a:gd name="T0" fmla="*/ 6 w 6"/>
                  <a:gd name="T1" fmla="*/ 0 h 4"/>
                  <a:gd name="T2" fmla="*/ 6 w 6"/>
                  <a:gd name="T3" fmla="*/ 0 h 4"/>
                  <a:gd name="T4" fmla="*/ 6 w 6"/>
                  <a:gd name="T5" fmla="*/ 4 h 4"/>
                  <a:gd name="T6" fmla="*/ 4 w 6"/>
                  <a:gd name="T7" fmla="*/ 4 h 4"/>
                  <a:gd name="T8" fmla="*/ 2 w 6"/>
                  <a:gd name="T9" fmla="*/ 4 h 4"/>
                  <a:gd name="T10" fmla="*/ 0 w 6"/>
                  <a:gd name="T11" fmla="*/ 0 h 4"/>
                  <a:gd name="T12" fmla="*/ 0 w 6"/>
                  <a:gd name="T13" fmla="*/ 0 h 4"/>
                  <a:gd name="T14" fmla="*/ 4 w 6"/>
                  <a:gd name="T15" fmla="*/ 0 h 4"/>
                  <a:gd name="T16" fmla="*/ 4 w 6"/>
                  <a:gd name="T17" fmla="*/ 0 h 4"/>
                  <a:gd name="T18" fmla="*/ 6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0"/>
                    </a:moveTo>
                    <a:lnTo>
                      <a:pt x="6" y="0"/>
                    </a:lnTo>
                    <a:lnTo>
                      <a:pt x="6" y="4"/>
                    </a:lnTo>
                    <a:lnTo>
                      <a:pt x="4" y="4"/>
                    </a:lnTo>
                    <a:lnTo>
                      <a:pt x="2" y="4"/>
                    </a:lnTo>
                    <a:lnTo>
                      <a:pt x="0" y="0"/>
                    </a:lnTo>
                    <a:lnTo>
                      <a:pt x="0" y="0"/>
                    </a:lnTo>
                    <a:lnTo>
                      <a:pt x="4" y="0"/>
                    </a:lnTo>
                    <a:lnTo>
                      <a:pt x="4" y="0"/>
                    </a:lnTo>
                    <a:lnTo>
                      <a:pt x="6"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Freeform 2150">
                <a:extLst>
                  <a:ext uri="{FF2B5EF4-FFF2-40B4-BE49-F238E27FC236}">
                    <a16:creationId xmlns:a16="http://schemas.microsoft.com/office/drawing/2014/main" id="{808CEDEF-ED3E-274E-8069-9A92E8798BC3}"/>
                  </a:ext>
                </a:extLst>
              </p:cNvPr>
              <p:cNvSpPr>
                <a:spLocks/>
              </p:cNvSpPr>
              <p:nvPr/>
            </p:nvSpPr>
            <p:spPr bwMode="auto">
              <a:xfrm>
                <a:off x="2866" y="2140"/>
                <a:ext cx="3" cy="3"/>
              </a:xfrm>
              <a:custGeom>
                <a:avLst/>
                <a:gdLst>
                  <a:gd name="T0" fmla="*/ 3 w 3"/>
                  <a:gd name="T1" fmla="*/ 0 h 3"/>
                  <a:gd name="T2" fmla="*/ 2 w 3"/>
                  <a:gd name="T3" fmla="*/ 0 h 3"/>
                  <a:gd name="T4" fmla="*/ 3 w 3"/>
                  <a:gd name="T5" fmla="*/ 1 h 3"/>
                  <a:gd name="T6" fmla="*/ 3 w 3"/>
                  <a:gd name="T7" fmla="*/ 3 h 3"/>
                  <a:gd name="T8" fmla="*/ 0 w 3"/>
                  <a:gd name="T9" fmla="*/ 3 h 3"/>
                  <a:gd name="T10" fmla="*/ 0 w 3"/>
                  <a:gd name="T11" fmla="*/ 0 h 3"/>
                  <a:gd name="T12" fmla="*/ 2 w 3"/>
                  <a:gd name="T13" fmla="*/ 0 h 3"/>
                  <a:gd name="T14" fmla="*/ 3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lnTo>
                      <a:pt x="2" y="0"/>
                    </a:lnTo>
                    <a:lnTo>
                      <a:pt x="3" y="1"/>
                    </a:lnTo>
                    <a:lnTo>
                      <a:pt x="3" y="3"/>
                    </a:lnTo>
                    <a:lnTo>
                      <a:pt x="0" y="3"/>
                    </a:lnTo>
                    <a:lnTo>
                      <a:pt x="0" y="0"/>
                    </a:lnTo>
                    <a:lnTo>
                      <a:pt x="2" y="0"/>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2151">
                <a:extLst>
                  <a:ext uri="{FF2B5EF4-FFF2-40B4-BE49-F238E27FC236}">
                    <a16:creationId xmlns:a16="http://schemas.microsoft.com/office/drawing/2014/main" id="{32E73DC4-EE09-5B40-838D-1DDD6E66A740}"/>
                  </a:ext>
                </a:extLst>
              </p:cNvPr>
              <p:cNvSpPr>
                <a:spLocks/>
              </p:cNvSpPr>
              <p:nvPr/>
            </p:nvSpPr>
            <p:spPr bwMode="auto">
              <a:xfrm>
                <a:off x="2866" y="2140"/>
                <a:ext cx="3" cy="3"/>
              </a:xfrm>
              <a:custGeom>
                <a:avLst/>
                <a:gdLst>
                  <a:gd name="T0" fmla="*/ 3 w 3"/>
                  <a:gd name="T1" fmla="*/ 0 h 3"/>
                  <a:gd name="T2" fmla="*/ 2 w 3"/>
                  <a:gd name="T3" fmla="*/ 0 h 3"/>
                  <a:gd name="T4" fmla="*/ 3 w 3"/>
                  <a:gd name="T5" fmla="*/ 1 h 3"/>
                  <a:gd name="T6" fmla="*/ 3 w 3"/>
                  <a:gd name="T7" fmla="*/ 3 h 3"/>
                  <a:gd name="T8" fmla="*/ 0 w 3"/>
                  <a:gd name="T9" fmla="*/ 3 h 3"/>
                  <a:gd name="T10" fmla="*/ 0 w 3"/>
                  <a:gd name="T11" fmla="*/ 0 h 3"/>
                  <a:gd name="T12" fmla="*/ 2 w 3"/>
                  <a:gd name="T13" fmla="*/ 0 h 3"/>
                  <a:gd name="T14" fmla="*/ 3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lnTo>
                      <a:pt x="2" y="0"/>
                    </a:lnTo>
                    <a:lnTo>
                      <a:pt x="3" y="1"/>
                    </a:lnTo>
                    <a:lnTo>
                      <a:pt x="3" y="3"/>
                    </a:lnTo>
                    <a:lnTo>
                      <a:pt x="0" y="3"/>
                    </a:lnTo>
                    <a:lnTo>
                      <a:pt x="0" y="0"/>
                    </a:lnTo>
                    <a:lnTo>
                      <a:pt x="2" y="0"/>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4" name="Freeform 2152">
                <a:extLst>
                  <a:ext uri="{FF2B5EF4-FFF2-40B4-BE49-F238E27FC236}">
                    <a16:creationId xmlns:a16="http://schemas.microsoft.com/office/drawing/2014/main" id="{81524204-51C7-EF47-94BF-E6908F4C8FC8}"/>
                  </a:ext>
                </a:extLst>
              </p:cNvPr>
              <p:cNvSpPr>
                <a:spLocks/>
              </p:cNvSpPr>
              <p:nvPr/>
            </p:nvSpPr>
            <p:spPr bwMode="auto">
              <a:xfrm>
                <a:off x="5451" y="1713"/>
                <a:ext cx="14" cy="7"/>
              </a:xfrm>
              <a:custGeom>
                <a:avLst/>
                <a:gdLst>
                  <a:gd name="T0" fmla="*/ 2 w 14"/>
                  <a:gd name="T1" fmla="*/ 3 h 7"/>
                  <a:gd name="T2" fmla="*/ 0 w 14"/>
                  <a:gd name="T3" fmla="*/ 3 h 7"/>
                  <a:gd name="T4" fmla="*/ 4 w 14"/>
                  <a:gd name="T5" fmla="*/ 2 h 7"/>
                  <a:gd name="T6" fmla="*/ 4 w 14"/>
                  <a:gd name="T7" fmla="*/ 0 h 7"/>
                  <a:gd name="T8" fmla="*/ 7 w 14"/>
                  <a:gd name="T9" fmla="*/ 2 h 7"/>
                  <a:gd name="T10" fmla="*/ 9 w 14"/>
                  <a:gd name="T11" fmla="*/ 2 h 7"/>
                  <a:gd name="T12" fmla="*/ 13 w 14"/>
                  <a:gd name="T13" fmla="*/ 2 h 7"/>
                  <a:gd name="T14" fmla="*/ 13 w 14"/>
                  <a:gd name="T15" fmla="*/ 3 h 7"/>
                  <a:gd name="T16" fmla="*/ 14 w 14"/>
                  <a:gd name="T17" fmla="*/ 3 h 7"/>
                  <a:gd name="T18" fmla="*/ 14 w 14"/>
                  <a:gd name="T19" fmla="*/ 5 h 7"/>
                  <a:gd name="T20" fmla="*/ 13 w 14"/>
                  <a:gd name="T21" fmla="*/ 7 h 7"/>
                  <a:gd name="T22" fmla="*/ 11 w 14"/>
                  <a:gd name="T23" fmla="*/ 7 h 7"/>
                  <a:gd name="T24" fmla="*/ 9 w 14"/>
                  <a:gd name="T25" fmla="*/ 7 h 7"/>
                  <a:gd name="T26" fmla="*/ 7 w 14"/>
                  <a:gd name="T27" fmla="*/ 7 h 7"/>
                  <a:gd name="T28" fmla="*/ 7 w 14"/>
                  <a:gd name="T29" fmla="*/ 5 h 7"/>
                  <a:gd name="T30" fmla="*/ 7 w 14"/>
                  <a:gd name="T31" fmla="*/ 3 h 7"/>
                  <a:gd name="T32" fmla="*/ 5 w 14"/>
                  <a:gd name="T33" fmla="*/ 5 h 7"/>
                  <a:gd name="T34" fmla="*/ 2 w 14"/>
                  <a:gd name="T35" fmla="*/ 3 h 7"/>
                  <a:gd name="T36" fmla="*/ 2 w 14"/>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7">
                    <a:moveTo>
                      <a:pt x="2" y="3"/>
                    </a:moveTo>
                    <a:lnTo>
                      <a:pt x="0" y="3"/>
                    </a:lnTo>
                    <a:lnTo>
                      <a:pt x="4" y="2"/>
                    </a:lnTo>
                    <a:lnTo>
                      <a:pt x="4" y="0"/>
                    </a:lnTo>
                    <a:lnTo>
                      <a:pt x="7" y="2"/>
                    </a:lnTo>
                    <a:lnTo>
                      <a:pt x="9" y="2"/>
                    </a:lnTo>
                    <a:lnTo>
                      <a:pt x="13" y="2"/>
                    </a:lnTo>
                    <a:lnTo>
                      <a:pt x="13" y="3"/>
                    </a:lnTo>
                    <a:lnTo>
                      <a:pt x="14" y="3"/>
                    </a:lnTo>
                    <a:lnTo>
                      <a:pt x="14" y="5"/>
                    </a:lnTo>
                    <a:lnTo>
                      <a:pt x="13" y="7"/>
                    </a:lnTo>
                    <a:lnTo>
                      <a:pt x="11" y="7"/>
                    </a:lnTo>
                    <a:lnTo>
                      <a:pt x="9" y="7"/>
                    </a:lnTo>
                    <a:lnTo>
                      <a:pt x="7" y="7"/>
                    </a:lnTo>
                    <a:lnTo>
                      <a:pt x="7" y="5"/>
                    </a:lnTo>
                    <a:lnTo>
                      <a:pt x="7" y="3"/>
                    </a:lnTo>
                    <a:lnTo>
                      <a:pt x="5" y="5"/>
                    </a:lnTo>
                    <a:lnTo>
                      <a:pt x="2" y="3"/>
                    </a:lnTo>
                    <a:lnTo>
                      <a:pt x="2"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2153">
                <a:extLst>
                  <a:ext uri="{FF2B5EF4-FFF2-40B4-BE49-F238E27FC236}">
                    <a16:creationId xmlns:a16="http://schemas.microsoft.com/office/drawing/2014/main" id="{1E897E9A-9A7A-5242-B3C5-47A81499EA81}"/>
                  </a:ext>
                </a:extLst>
              </p:cNvPr>
              <p:cNvSpPr>
                <a:spLocks/>
              </p:cNvSpPr>
              <p:nvPr/>
            </p:nvSpPr>
            <p:spPr bwMode="auto">
              <a:xfrm>
                <a:off x="5451" y="1713"/>
                <a:ext cx="14" cy="7"/>
              </a:xfrm>
              <a:custGeom>
                <a:avLst/>
                <a:gdLst>
                  <a:gd name="T0" fmla="*/ 2 w 14"/>
                  <a:gd name="T1" fmla="*/ 3 h 7"/>
                  <a:gd name="T2" fmla="*/ 0 w 14"/>
                  <a:gd name="T3" fmla="*/ 3 h 7"/>
                  <a:gd name="T4" fmla="*/ 4 w 14"/>
                  <a:gd name="T5" fmla="*/ 2 h 7"/>
                  <a:gd name="T6" fmla="*/ 4 w 14"/>
                  <a:gd name="T7" fmla="*/ 0 h 7"/>
                  <a:gd name="T8" fmla="*/ 7 w 14"/>
                  <a:gd name="T9" fmla="*/ 2 h 7"/>
                  <a:gd name="T10" fmla="*/ 9 w 14"/>
                  <a:gd name="T11" fmla="*/ 2 h 7"/>
                  <a:gd name="T12" fmla="*/ 13 w 14"/>
                  <a:gd name="T13" fmla="*/ 2 h 7"/>
                  <a:gd name="T14" fmla="*/ 13 w 14"/>
                  <a:gd name="T15" fmla="*/ 3 h 7"/>
                  <a:gd name="T16" fmla="*/ 14 w 14"/>
                  <a:gd name="T17" fmla="*/ 3 h 7"/>
                  <a:gd name="T18" fmla="*/ 14 w 14"/>
                  <a:gd name="T19" fmla="*/ 5 h 7"/>
                  <a:gd name="T20" fmla="*/ 13 w 14"/>
                  <a:gd name="T21" fmla="*/ 7 h 7"/>
                  <a:gd name="T22" fmla="*/ 11 w 14"/>
                  <a:gd name="T23" fmla="*/ 7 h 7"/>
                  <a:gd name="T24" fmla="*/ 9 w 14"/>
                  <a:gd name="T25" fmla="*/ 7 h 7"/>
                  <a:gd name="T26" fmla="*/ 7 w 14"/>
                  <a:gd name="T27" fmla="*/ 7 h 7"/>
                  <a:gd name="T28" fmla="*/ 7 w 14"/>
                  <a:gd name="T29" fmla="*/ 5 h 7"/>
                  <a:gd name="T30" fmla="*/ 7 w 14"/>
                  <a:gd name="T31" fmla="*/ 3 h 7"/>
                  <a:gd name="T32" fmla="*/ 5 w 14"/>
                  <a:gd name="T33" fmla="*/ 5 h 7"/>
                  <a:gd name="T34" fmla="*/ 2 w 14"/>
                  <a:gd name="T35" fmla="*/ 3 h 7"/>
                  <a:gd name="T36" fmla="*/ 2 w 14"/>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7">
                    <a:moveTo>
                      <a:pt x="2" y="3"/>
                    </a:moveTo>
                    <a:lnTo>
                      <a:pt x="0" y="3"/>
                    </a:lnTo>
                    <a:lnTo>
                      <a:pt x="4" y="2"/>
                    </a:lnTo>
                    <a:lnTo>
                      <a:pt x="4" y="0"/>
                    </a:lnTo>
                    <a:lnTo>
                      <a:pt x="7" y="2"/>
                    </a:lnTo>
                    <a:lnTo>
                      <a:pt x="9" y="2"/>
                    </a:lnTo>
                    <a:lnTo>
                      <a:pt x="13" y="2"/>
                    </a:lnTo>
                    <a:lnTo>
                      <a:pt x="13" y="3"/>
                    </a:lnTo>
                    <a:lnTo>
                      <a:pt x="14" y="3"/>
                    </a:lnTo>
                    <a:lnTo>
                      <a:pt x="14" y="5"/>
                    </a:lnTo>
                    <a:lnTo>
                      <a:pt x="13" y="7"/>
                    </a:lnTo>
                    <a:lnTo>
                      <a:pt x="11" y="7"/>
                    </a:lnTo>
                    <a:lnTo>
                      <a:pt x="9" y="7"/>
                    </a:lnTo>
                    <a:lnTo>
                      <a:pt x="7" y="7"/>
                    </a:lnTo>
                    <a:lnTo>
                      <a:pt x="7" y="5"/>
                    </a:lnTo>
                    <a:lnTo>
                      <a:pt x="7" y="3"/>
                    </a:lnTo>
                    <a:lnTo>
                      <a:pt x="5" y="5"/>
                    </a:lnTo>
                    <a:lnTo>
                      <a:pt x="2" y="3"/>
                    </a:lnTo>
                    <a:lnTo>
                      <a:pt x="2"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154">
                <a:extLst>
                  <a:ext uri="{FF2B5EF4-FFF2-40B4-BE49-F238E27FC236}">
                    <a16:creationId xmlns:a16="http://schemas.microsoft.com/office/drawing/2014/main" id="{5963E593-4A0B-5241-904C-09E4D7A6A6E6}"/>
                  </a:ext>
                </a:extLst>
              </p:cNvPr>
              <p:cNvSpPr>
                <a:spLocks/>
              </p:cNvSpPr>
              <p:nvPr/>
            </p:nvSpPr>
            <p:spPr bwMode="auto">
              <a:xfrm>
                <a:off x="5530" y="1734"/>
                <a:ext cx="5" cy="11"/>
              </a:xfrm>
              <a:custGeom>
                <a:avLst/>
                <a:gdLst>
                  <a:gd name="T0" fmla="*/ 5 w 5"/>
                  <a:gd name="T1" fmla="*/ 2 h 11"/>
                  <a:gd name="T2" fmla="*/ 5 w 5"/>
                  <a:gd name="T3" fmla="*/ 0 h 11"/>
                  <a:gd name="T4" fmla="*/ 5 w 5"/>
                  <a:gd name="T5" fmla="*/ 4 h 11"/>
                  <a:gd name="T6" fmla="*/ 5 w 5"/>
                  <a:gd name="T7" fmla="*/ 6 h 11"/>
                  <a:gd name="T8" fmla="*/ 5 w 5"/>
                  <a:gd name="T9" fmla="*/ 7 h 11"/>
                  <a:gd name="T10" fmla="*/ 1 w 5"/>
                  <a:gd name="T11" fmla="*/ 7 h 11"/>
                  <a:gd name="T12" fmla="*/ 0 w 5"/>
                  <a:gd name="T13" fmla="*/ 11 h 11"/>
                  <a:gd name="T14" fmla="*/ 0 w 5"/>
                  <a:gd name="T15" fmla="*/ 9 h 11"/>
                  <a:gd name="T16" fmla="*/ 3 w 5"/>
                  <a:gd name="T17" fmla="*/ 6 h 11"/>
                  <a:gd name="T18" fmla="*/ 5 w 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1">
                    <a:moveTo>
                      <a:pt x="5" y="2"/>
                    </a:moveTo>
                    <a:lnTo>
                      <a:pt x="5" y="0"/>
                    </a:lnTo>
                    <a:lnTo>
                      <a:pt x="5" y="4"/>
                    </a:lnTo>
                    <a:lnTo>
                      <a:pt x="5" y="6"/>
                    </a:lnTo>
                    <a:lnTo>
                      <a:pt x="5" y="7"/>
                    </a:lnTo>
                    <a:lnTo>
                      <a:pt x="1" y="7"/>
                    </a:lnTo>
                    <a:lnTo>
                      <a:pt x="0" y="11"/>
                    </a:lnTo>
                    <a:lnTo>
                      <a:pt x="0" y="9"/>
                    </a:lnTo>
                    <a:lnTo>
                      <a:pt x="3" y="6"/>
                    </a:lnTo>
                    <a:lnTo>
                      <a:pt x="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55">
                <a:extLst>
                  <a:ext uri="{FF2B5EF4-FFF2-40B4-BE49-F238E27FC236}">
                    <a16:creationId xmlns:a16="http://schemas.microsoft.com/office/drawing/2014/main" id="{C492F112-53B5-1D42-B29C-A07A82E68EA0}"/>
                  </a:ext>
                </a:extLst>
              </p:cNvPr>
              <p:cNvSpPr>
                <a:spLocks/>
              </p:cNvSpPr>
              <p:nvPr/>
            </p:nvSpPr>
            <p:spPr bwMode="auto">
              <a:xfrm>
                <a:off x="5530" y="1734"/>
                <a:ext cx="5" cy="11"/>
              </a:xfrm>
              <a:custGeom>
                <a:avLst/>
                <a:gdLst>
                  <a:gd name="T0" fmla="*/ 5 w 5"/>
                  <a:gd name="T1" fmla="*/ 2 h 11"/>
                  <a:gd name="T2" fmla="*/ 5 w 5"/>
                  <a:gd name="T3" fmla="*/ 0 h 11"/>
                  <a:gd name="T4" fmla="*/ 5 w 5"/>
                  <a:gd name="T5" fmla="*/ 4 h 11"/>
                  <a:gd name="T6" fmla="*/ 5 w 5"/>
                  <a:gd name="T7" fmla="*/ 6 h 11"/>
                  <a:gd name="T8" fmla="*/ 5 w 5"/>
                  <a:gd name="T9" fmla="*/ 7 h 11"/>
                  <a:gd name="T10" fmla="*/ 1 w 5"/>
                  <a:gd name="T11" fmla="*/ 7 h 11"/>
                  <a:gd name="T12" fmla="*/ 0 w 5"/>
                  <a:gd name="T13" fmla="*/ 11 h 11"/>
                  <a:gd name="T14" fmla="*/ 0 w 5"/>
                  <a:gd name="T15" fmla="*/ 9 h 11"/>
                  <a:gd name="T16" fmla="*/ 3 w 5"/>
                  <a:gd name="T17" fmla="*/ 6 h 11"/>
                  <a:gd name="T18" fmla="*/ 5 w 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1">
                    <a:moveTo>
                      <a:pt x="5" y="2"/>
                    </a:moveTo>
                    <a:lnTo>
                      <a:pt x="5" y="0"/>
                    </a:lnTo>
                    <a:lnTo>
                      <a:pt x="5" y="4"/>
                    </a:lnTo>
                    <a:lnTo>
                      <a:pt x="5" y="6"/>
                    </a:lnTo>
                    <a:lnTo>
                      <a:pt x="5" y="7"/>
                    </a:lnTo>
                    <a:lnTo>
                      <a:pt x="1" y="7"/>
                    </a:lnTo>
                    <a:lnTo>
                      <a:pt x="0" y="11"/>
                    </a:lnTo>
                    <a:lnTo>
                      <a:pt x="0" y="9"/>
                    </a:lnTo>
                    <a:lnTo>
                      <a:pt x="3" y="6"/>
                    </a:lnTo>
                    <a:lnTo>
                      <a:pt x="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156">
                <a:extLst>
                  <a:ext uri="{FF2B5EF4-FFF2-40B4-BE49-F238E27FC236}">
                    <a16:creationId xmlns:a16="http://schemas.microsoft.com/office/drawing/2014/main" id="{D547E506-6CC7-3C47-9781-8A6B710AA1AF}"/>
                  </a:ext>
                </a:extLst>
              </p:cNvPr>
              <p:cNvSpPr>
                <a:spLocks/>
              </p:cNvSpPr>
              <p:nvPr/>
            </p:nvSpPr>
            <p:spPr bwMode="auto">
              <a:xfrm>
                <a:off x="5553" y="1749"/>
                <a:ext cx="11" cy="7"/>
              </a:xfrm>
              <a:custGeom>
                <a:avLst/>
                <a:gdLst>
                  <a:gd name="T0" fmla="*/ 0 w 11"/>
                  <a:gd name="T1" fmla="*/ 0 h 7"/>
                  <a:gd name="T2" fmla="*/ 0 w 11"/>
                  <a:gd name="T3" fmla="*/ 0 h 7"/>
                  <a:gd name="T4" fmla="*/ 2 w 11"/>
                  <a:gd name="T5" fmla="*/ 0 h 7"/>
                  <a:gd name="T6" fmla="*/ 7 w 11"/>
                  <a:gd name="T7" fmla="*/ 5 h 7"/>
                  <a:gd name="T8" fmla="*/ 11 w 11"/>
                  <a:gd name="T9" fmla="*/ 5 h 7"/>
                  <a:gd name="T10" fmla="*/ 11 w 11"/>
                  <a:gd name="T11" fmla="*/ 7 h 7"/>
                  <a:gd name="T12" fmla="*/ 9 w 11"/>
                  <a:gd name="T13" fmla="*/ 7 h 7"/>
                  <a:gd name="T14" fmla="*/ 7 w 11"/>
                  <a:gd name="T15" fmla="*/ 7 h 7"/>
                  <a:gd name="T16" fmla="*/ 0 w 11"/>
                  <a:gd name="T17" fmla="*/ 1 h 7"/>
                  <a:gd name="T18" fmla="*/ 0 w 1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0" y="0"/>
                    </a:moveTo>
                    <a:lnTo>
                      <a:pt x="0" y="0"/>
                    </a:lnTo>
                    <a:lnTo>
                      <a:pt x="2" y="0"/>
                    </a:lnTo>
                    <a:lnTo>
                      <a:pt x="7" y="5"/>
                    </a:lnTo>
                    <a:lnTo>
                      <a:pt x="11" y="5"/>
                    </a:lnTo>
                    <a:lnTo>
                      <a:pt x="11" y="7"/>
                    </a:lnTo>
                    <a:lnTo>
                      <a:pt x="9" y="7"/>
                    </a:lnTo>
                    <a:lnTo>
                      <a:pt x="7" y="7"/>
                    </a:lnTo>
                    <a:lnTo>
                      <a:pt x="0"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157">
                <a:extLst>
                  <a:ext uri="{FF2B5EF4-FFF2-40B4-BE49-F238E27FC236}">
                    <a16:creationId xmlns:a16="http://schemas.microsoft.com/office/drawing/2014/main" id="{7D659589-3BB1-594E-B8C5-66A09992E66F}"/>
                  </a:ext>
                </a:extLst>
              </p:cNvPr>
              <p:cNvSpPr>
                <a:spLocks/>
              </p:cNvSpPr>
              <p:nvPr/>
            </p:nvSpPr>
            <p:spPr bwMode="auto">
              <a:xfrm>
                <a:off x="5553" y="1749"/>
                <a:ext cx="11" cy="7"/>
              </a:xfrm>
              <a:custGeom>
                <a:avLst/>
                <a:gdLst>
                  <a:gd name="T0" fmla="*/ 0 w 11"/>
                  <a:gd name="T1" fmla="*/ 0 h 7"/>
                  <a:gd name="T2" fmla="*/ 0 w 11"/>
                  <a:gd name="T3" fmla="*/ 0 h 7"/>
                  <a:gd name="T4" fmla="*/ 2 w 11"/>
                  <a:gd name="T5" fmla="*/ 0 h 7"/>
                  <a:gd name="T6" fmla="*/ 7 w 11"/>
                  <a:gd name="T7" fmla="*/ 5 h 7"/>
                  <a:gd name="T8" fmla="*/ 11 w 11"/>
                  <a:gd name="T9" fmla="*/ 5 h 7"/>
                  <a:gd name="T10" fmla="*/ 11 w 11"/>
                  <a:gd name="T11" fmla="*/ 7 h 7"/>
                  <a:gd name="T12" fmla="*/ 9 w 11"/>
                  <a:gd name="T13" fmla="*/ 7 h 7"/>
                  <a:gd name="T14" fmla="*/ 7 w 11"/>
                  <a:gd name="T15" fmla="*/ 7 h 7"/>
                  <a:gd name="T16" fmla="*/ 0 w 11"/>
                  <a:gd name="T17" fmla="*/ 1 h 7"/>
                  <a:gd name="T18" fmla="*/ 0 w 1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0" y="0"/>
                    </a:moveTo>
                    <a:lnTo>
                      <a:pt x="0" y="0"/>
                    </a:lnTo>
                    <a:lnTo>
                      <a:pt x="2" y="0"/>
                    </a:lnTo>
                    <a:lnTo>
                      <a:pt x="7" y="5"/>
                    </a:lnTo>
                    <a:lnTo>
                      <a:pt x="11" y="5"/>
                    </a:lnTo>
                    <a:lnTo>
                      <a:pt x="11" y="7"/>
                    </a:lnTo>
                    <a:lnTo>
                      <a:pt x="9" y="7"/>
                    </a:lnTo>
                    <a:lnTo>
                      <a:pt x="7" y="7"/>
                    </a:lnTo>
                    <a:lnTo>
                      <a:pt x="0"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158">
                <a:extLst>
                  <a:ext uri="{FF2B5EF4-FFF2-40B4-BE49-F238E27FC236}">
                    <a16:creationId xmlns:a16="http://schemas.microsoft.com/office/drawing/2014/main" id="{4DAC5588-8C73-B34F-8039-0A9682D37A17}"/>
                  </a:ext>
                </a:extLst>
              </p:cNvPr>
              <p:cNvSpPr>
                <a:spLocks/>
              </p:cNvSpPr>
              <p:nvPr/>
            </p:nvSpPr>
            <p:spPr bwMode="auto">
              <a:xfrm>
                <a:off x="5565" y="1740"/>
                <a:ext cx="4" cy="3"/>
              </a:xfrm>
              <a:custGeom>
                <a:avLst/>
                <a:gdLst>
                  <a:gd name="T0" fmla="*/ 2 w 4"/>
                  <a:gd name="T1" fmla="*/ 0 h 3"/>
                  <a:gd name="T2" fmla="*/ 4 w 4"/>
                  <a:gd name="T3" fmla="*/ 0 h 3"/>
                  <a:gd name="T4" fmla="*/ 4 w 4"/>
                  <a:gd name="T5" fmla="*/ 1 h 3"/>
                  <a:gd name="T6" fmla="*/ 4 w 4"/>
                  <a:gd name="T7" fmla="*/ 3 h 3"/>
                  <a:gd name="T8" fmla="*/ 0 w 4"/>
                  <a:gd name="T9" fmla="*/ 3 h 3"/>
                  <a:gd name="T10" fmla="*/ 0 w 4"/>
                  <a:gd name="T11" fmla="*/ 1 h 3"/>
                  <a:gd name="T12" fmla="*/ 2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0"/>
                    </a:moveTo>
                    <a:lnTo>
                      <a:pt x="4" y="0"/>
                    </a:lnTo>
                    <a:lnTo>
                      <a:pt x="4" y="1"/>
                    </a:lnTo>
                    <a:lnTo>
                      <a:pt x="4" y="3"/>
                    </a:lnTo>
                    <a:lnTo>
                      <a:pt x="0" y="3"/>
                    </a:lnTo>
                    <a:lnTo>
                      <a:pt x="0" y="1"/>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159">
                <a:extLst>
                  <a:ext uri="{FF2B5EF4-FFF2-40B4-BE49-F238E27FC236}">
                    <a16:creationId xmlns:a16="http://schemas.microsoft.com/office/drawing/2014/main" id="{0C047220-B8CA-D041-A0A0-43211F05A588}"/>
                  </a:ext>
                </a:extLst>
              </p:cNvPr>
              <p:cNvSpPr>
                <a:spLocks/>
              </p:cNvSpPr>
              <p:nvPr/>
            </p:nvSpPr>
            <p:spPr bwMode="auto">
              <a:xfrm>
                <a:off x="5565" y="1740"/>
                <a:ext cx="4" cy="3"/>
              </a:xfrm>
              <a:custGeom>
                <a:avLst/>
                <a:gdLst>
                  <a:gd name="T0" fmla="*/ 2 w 4"/>
                  <a:gd name="T1" fmla="*/ 0 h 3"/>
                  <a:gd name="T2" fmla="*/ 4 w 4"/>
                  <a:gd name="T3" fmla="*/ 0 h 3"/>
                  <a:gd name="T4" fmla="*/ 4 w 4"/>
                  <a:gd name="T5" fmla="*/ 1 h 3"/>
                  <a:gd name="T6" fmla="*/ 4 w 4"/>
                  <a:gd name="T7" fmla="*/ 3 h 3"/>
                  <a:gd name="T8" fmla="*/ 0 w 4"/>
                  <a:gd name="T9" fmla="*/ 3 h 3"/>
                  <a:gd name="T10" fmla="*/ 0 w 4"/>
                  <a:gd name="T11" fmla="*/ 1 h 3"/>
                  <a:gd name="T12" fmla="*/ 2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0"/>
                    </a:moveTo>
                    <a:lnTo>
                      <a:pt x="4" y="0"/>
                    </a:lnTo>
                    <a:lnTo>
                      <a:pt x="4" y="1"/>
                    </a:lnTo>
                    <a:lnTo>
                      <a:pt x="4" y="3"/>
                    </a:lnTo>
                    <a:lnTo>
                      <a:pt x="0" y="3"/>
                    </a:lnTo>
                    <a:lnTo>
                      <a:pt x="0" y="1"/>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160">
                <a:extLst>
                  <a:ext uri="{FF2B5EF4-FFF2-40B4-BE49-F238E27FC236}">
                    <a16:creationId xmlns:a16="http://schemas.microsoft.com/office/drawing/2014/main" id="{855EDE3B-03ED-1F42-8519-A5B2BF60D036}"/>
                  </a:ext>
                </a:extLst>
              </p:cNvPr>
              <p:cNvSpPr>
                <a:spLocks/>
              </p:cNvSpPr>
              <p:nvPr/>
            </p:nvSpPr>
            <p:spPr bwMode="auto">
              <a:xfrm>
                <a:off x="2998" y="890"/>
                <a:ext cx="7" cy="10"/>
              </a:xfrm>
              <a:custGeom>
                <a:avLst/>
                <a:gdLst>
                  <a:gd name="T0" fmla="*/ 0 w 7"/>
                  <a:gd name="T1" fmla="*/ 3 h 10"/>
                  <a:gd name="T2" fmla="*/ 2 w 7"/>
                  <a:gd name="T3" fmla="*/ 5 h 10"/>
                  <a:gd name="T4" fmla="*/ 3 w 7"/>
                  <a:gd name="T5" fmla="*/ 7 h 10"/>
                  <a:gd name="T6" fmla="*/ 2 w 7"/>
                  <a:gd name="T7" fmla="*/ 9 h 10"/>
                  <a:gd name="T8" fmla="*/ 3 w 7"/>
                  <a:gd name="T9" fmla="*/ 10 h 10"/>
                  <a:gd name="T10" fmla="*/ 5 w 7"/>
                  <a:gd name="T11" fmla="*/ 9 h 10"/>
                  <a:gd name="T12" fmla="*/ 7 w 7"/>
                  <a:gd name="T13" fmla="*/ 1 h 10"/>
                  <a:gd name="T14" fmla="*/ 3 w 7"/>
                  <a:gd name="T15" fmla="*/ 0 h 10"/>
                  <a:gd name="T16" fmla="*/ 3 w 7"/>
                  <a:gd name="T17" fmla="*/ 1 h 10"/>
                  <a:gd name="T18" fmla="*/ 0 w 7"/>
                  <a:gd name="T19" fmla="*/ 1 h 10"/>
                  <a:gd name="T20" fmla="*/ 0 w 7"/>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0" y="3"/>
                    </a:moveTo>
                    <a:lnTo>
                      <a:pt x="2" y="5"/>
                    </a:lnTo>
                    <a:lnTo>
                      <a:pt x="3" y="7"/>
                    </a:lnTo>
                    <a:lnTo>
                      <a:pt x="2" y="9"/>
                    </a:lnTo>
                    <a:lnTo>
                      <a:pt x="3" y="10"/>
                    </a:lnTo>
                    <a:lnTo>
                      <a:pt x="5" y="9"/>
                    </a:lnTo>
                    <a:lnTo>
                      <a:pt x="7" y="1"/>
                    </a:lnTo>
                    <a:lnTo>
                      <a:pt x="3" y="0"/>
                    </a:lnTo>
                    <a:lnTo>
                      <a:pt x="3" y="1"/>
                    </a:lnTo>
                    <a:lnTo>
                      <a:pt x="0" y="1"/>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3" name="Freeform 2161">
                <a:extLst>
                  <a:ext uri="{FF2B5EF4-FFF2-40B4-BE49-F238E27FC236}">
                    <a16:creationId xmlns:a16="http://schemas.microsoft.com/office/drawing/2014/main" id="{7EFC3A41-57E0-E843-92E1-216C5E1F676A}"/>
                  </a:ext>
                </a:extLst>
              </p:cNvPr>
              <p:cNvSpPr>
                <a:spLocks/>
              </p:cNvSpPr>
              <p:nvPr/>
            </p:nvSpPr>
            <p:spPr bwMode="auto">
              <a:xfrm>
                <a:off x="2998" y="890"/>
                <a:ext cx="7" cy="10"/>
              </a:xfrm>
              <a:custGeom>
                <a:avLst/>
                <a:gdLst>
                  <a:gd name="T0" fmla="*/ 0 w 7"/>
                  <a:gd name="T1" fmla="*/ 3 h 10"/>
                  <a:gd name="T2" fmla="*/ 2 w 7"/>
                  <a:gd name="T3" fmla="*/ 5 h 10"/>
                  <a:gd name="T4" fmla="*/ 3 w 7"/>
                  <a:gd name="T5" fmla="*/ 7 h 10"/>
                  <a:gd name="T6" fmla="*/ 2 w 7"/>
                  <a:gd name="T7" fmla="*/ 9 h 10"/>
                  <a:gd name="T8" fmla="*/ 3 w 7"/>
                  <a:gd name="T9" fmla="*/ 10 h 10"/>
                  <a:gd name="T10" fmla="*/ 5 w 7"/>
                  <a:gd name="T11" fmla="*/ 9 h 10"/>
                  <a:gd name="T12" fmla="*/ 7 w 7"/>
                  <a:gd name="T13" fmla="*/ 1 h 10"/>
                  <a:gd name="T14" fmla="*/ 3 w 7"/>
                  <a:gd name="T15" fmla="*/ 0 h 10"/>
                  <a:gd name="T16" fmla="*/ 3 w 7"/>
                  <a:gd name="T17" fmla="*/ 1 h 10"/>
                  <a:gd name="T18" fmla="*/ 0 w 7"/>
                  <a:gd name="T19" fmla="*/ 1 h 10"/>
                  <a:gd name="T20" fmla="*/ 0 w 7"/>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0" y="3"/>
                    </a:moveTo>
                    <a:lnTo>
                      <a:pt x="2" y="5"/>
                    </a:lnTo>
                    <a:lnTo>
                      <a:pt x="3" y="7"/>
                    </a:lnTo>
                    <a:lnTo>
                      <a:pt x="2" y="9"/>
                    </a:lnTo>
                    <a:lnTo>
                      <a:pt x="3" y="10"/>
                    </a:lnTo>
                    <a:lnTo>
                      <a:pt x="5" y="9"/>
                    </a:lnTo>
                    <a:lnTo>
                      <a:pt x="7" y="1"/>
                    </a:lnTo>
                    <a:lnTo>
                      <a:pt x="3" y="0"/>
                    </a:lnTo>
                    <a:lnTo>
                      <a:pt x="3" y="1"/>
                    </a:lnTo>
                    <a:lnTo>
                      <a:pt x="0" y="1"/>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Freeform 2162">
                <a:extLst>
                  <a:ext uri="{FF2B5EF4-FFF2-40B4-BE49-F238E27FC236}">
                    <a16:creationId xmlns:a16="http://schemas.microsoft.com/office/drawing/2014/main" id="{E4512A76-5958-7641-923D-8A28EB008E5D}"/>
                  </a:ext>
                </a:extLst>
              </p:cNvPr>
              <p:cNvSpPr>
                <a:spLocks/>
              </p:cNvSpPr>
              <p:nvPr/>
            </p:nvSpPr>
            <p:spPr bwMode="auto">
              <a:xfrm>
                <a:off x="2569" y="1650"/>
                <a:ext cx="41" cy="38"/>
              </a:xfrm>
              <a:custGeom>
                <a:avLst/>
                <a:gdLst>
                  <a:gd name="T0" fmla="*/ 7 w 41"/>
                  <a:gd name="T1" fmla="*/ 11 h 38"/>
                  <a:gd name="T2" fmla="*/ 7 w 41"/>
                  <a:gd name="T3" fmla="*/ 15 h 38"/>
                  <a:gd name="T4" fmla="*/ 6 w 41"/>
                  <a:gd name="T5" fmla="*/ 18 h 38"/>
                  <a:gd name="T6" fmla="*/ 4 w 41"/>
                  <a:gd name="T7" fmla="*/ 18 h 38"/>
                  <a:gd name="T8" fmla="*/ 4 w 41"/>
                  <a:gd name="T9" fmla="*/ 22 h 38"/>
                  <a:gd name="T10" fmla="*/ 0 w 41"/>
                  <a:gd name="T11" fmla="*/ 24 h 38"/>
                  <a:gd name="T12" fmla="*/ 4 w 41"/>
                  <a:gd name="T13" fmla="*/ 27 h 38"/>
                  <a:gd name="T14" fmla="*/ 6 w 41"/>
                  <a:gd name="T15" fmla="*/ 32 h 38"/>
                  <a:gd name="T16" fmla="*/ 9 w 41"/>
                  <a:gd name="T17" fmla="*/ 34 h 38"/>
                  <a:gd name="T18" fmla="*/ 13 w 41"/>
                  <a:gd name="T19" fmla="*/ 31 h 38"/>
                  <a:gd name="T20" fmla="*/ 15 w 41"/>
                  <a:gd name="T21" fmla="*/ 27 h 38"/>
                  <a:gd name="T22" fmla="*/ 24 w 41"/>
                  <a:gd name="T23" fmla="*/ 25 h 38"/>
                  <a:gd name="T24" fmla="*/ 29 w 41"/>
                  <a:gd name="T25" fmla="*/ 29 h 38"/>
                  <a:gd name="T26" fmla="*/ 29 w 41"/>
                  <a:gd name="T27" fmla="*/ 36 h 38"/>
                  <a:gd name="T28" fmla="*/ 29 w 41"/>
                  <a:gd name="T29" fmla="*/ 38 h 38"/>
                  <a:gd name="T30" fmla="*/ 31 w 41"/>
                  <a:gd name="T31" fmla="*/ 38 h 38"/>
                  <a:gd name="T32" fmla="*/ 34 w 41"/>
                  <a:gd name="T33" fmla="*/ 34 h 38"/>
                  <a:gd name="T34" fmla="*/ 34 w 41"/>
                  <a:gd name="T35" fmla="*/ 32 h 38"/>
                  <a:gd name="T36" fmla="*/ 38 w 41"/>
                  <a:gd name="T37" fmla="*/ 31 h 38"/>
                  <a:gd name="T38" fmla="*/ 40 w 41"/>
                  <a:gd name="T39" fmla="*/ 29 h 38"/>
                  <a:gd name="T40" fmla="*/ 38 w 41"/>
                  <a:gd name="T41" fmla="*/ 24 h 38"/>
                  <a:gd name="T42" fmla="*/ 40 w 41"/>
                  <a:gd name="T43" fmla="*/ 27 h 38"/>
                  <a:gd name="T44" fmla="*/ 41 w 41"/>
                  <a:gd name="T45" fmla="*/ 24 h 38"/>
                  <a:gd name="T46" fmla="*/ 40 w 41"/>
                  <a:gd name="T47" fmla="*/ 20 h 38"/>
                  <a:gd name="T48" fmla="*/ 38 w 41"/>
                  <a:gd name="T49" fmla="*/ 20 h 38"/>
                  <a:gd name="T50" fmla="*/ 34 w 41"/>
                  <a:gd name="T51" fmla="*/ 20 h 38"/>
                  <a:gd name="T52" fmla="*/ 36 w 41"/>
                  <a:gd name="T53" fmla="*/ 18 h 38"/>
                  <a:gd name="T54" fmla="*/ 36 w 41"/>
                  <a:gd name="T55" fmla="*/ 13 h 38"/>
                  <a:gd name="T56" fmla="*/ 31 w 41"/>
                  <a:gd name="T57" fmla="*/ 6 h 38"/>
                  <a:gd name="T58" fmla="*/ 25 w 41"/>
                  <a:gd name="T59" fmla="*/ 4 h 38"/>
                  <a:gd name="T60" fmla="*/ 18 w 41"/>
                  <a:gd name="T61" fmla="*/ 6 h 38"/>
                  <a:gd name="T62" fmla="*/ 16 w 41"/>
                  <a:gd name="T63" fmla="*/ 7 h 38"/>
                  <a:gd name="T64" fmla="*/ 15 w 41"/>
                  <a:gd name="T65" fmla="*/ 9 h 38"/>
                  <a:gd name="T66" fmla="*/ 15 w 41"/>
                  <a:gd name="T67" fmla="*/ 7 h 38"/>
                  <a:gd name="T68" fmla="*/ 16 w 41"/>
                  <a:gd name="T69" fmla="*/ 4 h 38"/>
                  <a:gd name="T70" fmla="*/ 16 w 41"/>
                  <a:gd name="T71" fmla="*/ 2 h 38"/>
                  <a:gd name="T72" fmla="*/ 15 w 41"/>
                  <a:gd name="T73" fmla="*/ 2 h 38"/>
                  <a:gd name="T74" fmla="*/ 11 w 41"/>
                  <a:gd name="T75" fmla="*/ 0 h 38"/>
                  <a:gd name="T76" fmla="*/ 11 w 41"/>
                  <a:gd name="T77" fmla="*/ 2 h 38"/>
                  <a:gd name="T78" fmla="*/ 11 w 41"/>
                  <a:gd name="T79" fmla="*/ 2 h 38"/>
                  <a:gd name="T80" fmla="*/ 9 w 41"/>
                  <a:gd name="T81" fmla="*/ 4 h 38"/>
                  <a:gd name="T82" fmla="*/ 9 w 41"/>
                  <a:gd name="T83" fmla="*/ 9 h 38"/>
                  <a:gd name="T84" fmla="*/ 9 w 41"/>
                  <a:gd name="T85" fmla="*/ 11 h 38"/>
                  <a:gd name="T86" fmla="*/ 7 w 41"/>
                  <a:gd name="T87"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38">
                    <a:moveTo>
                      <a:pt x="7" y="11"/>
                    </a:moveTo>
                    <a:lnTo>
                      <a:pt x="7" y="15"/>
                    </a:lnTo>
                    <a:lnTo>
                      <a:pt x="6" y="18"/>
                    </a:lnTo>
                    <a:lnTo>
                      <a:pt x="4" y="18"/>
                    </a:lnTo>
                    <a:lnTo>
                      <a:pt x="4" y="22"/>
                    </a:lnTo>
                    <a:lnTo>
                      <a:pt x="0" y="24"/>
                    </a:lnTo>
                    <a:lnTo>
                      <a:pt x="4" y="27"/>
                    </a:lnTo>
                    <a:lnTo>
                      <a:pt x="6" y="32"/>
                    </a:lnTo>
                    <a:lnTo>
                      <a:pt x="9" y="34"/>
                    </a:lnTo>
                    <a:lnTo>
                      <a:pt x="13" y="31"/>
                    </a:lnTo>
                    <a:lnTo>
                      <a:pt x="15" y="27"/>
                    </a:lnTo>
                    <a:lnTo>
                      <a:pt x="24" y="25"/>
                    </a:lnTo>
                    <a:lnTo>
                      <a:pt x="29" y="29"/>
                    </a:lnTo>
                    <a:lnTo>
                      <a:pt x="29" y="36"/>
                    </a:lnTo>
                    <a:lnTo>
                      <a:pt x="29" y="38"/>
                    </a:lnTo>
                    <a:lnTo>
                      <a:pt x="31" y="38"/>
                    </a:lnTo>
                    <a:lnTo>
                      <a:pt x="34" y="34"/>
                    </a:lnTo>
                    <a:lnTo>
                      <a:pt x="34" y="32"/>
                    </a:lnTo>
                    <a:lnTo>
                      <a:pt x="38" y="31"/>
                    </a:lnTo>
                    <a:lnTo>
                      <a:pt x="40" y="29"/>
                    </a:lnTo>
                    <a:lnTo>
                      <a:pt x="38" y="24"/>
                    </a:lnTo>
                    <a:lnTo>
                      <a:pt x="40" y="27"/>
                    </a:lnTo>
                    <a:lnTo>
                      <a:pt x="41" y="24"/>
                    </a:lnTo>
                    <a:lnTo>
                      <a:pt x="40" y="20"/>
                    </a:lnTo>
                    <a:lnTo>
                      <a:pt x="38" y="20"/>
                    </a:lnTo>
                    <a:lnTo>
                      <a:pt x="34" y="20"/>
                    </a:lnTo>
                    <a:lnTo>
                      <a:pt x="36" y="18"/>
                    </a:lnTo>
                    <a:lnTo>
                      <a:pt x="36" y="13"/>
                    </a:lnTo>
                    <a:lnTo>
                      <a:pt x="31" y="6"/>
                    </a:lnTo>
                    <a:lnTo>
                      <a:pt x="25" y="4"/>
                    </a:lnTo>
                    <a:lnTo>
                      <a:pt x="18" y="6"/>
                    </a:lnTo>
                    <a:lnTo>
                      <a:pt x="16" y="7"/>
                    </a:lnTo>
                    <a:lnTo>
                      <a:pt x="15" y="9"/>
                    </a:lnTo>
                    <a:lnTo>
                      <a:pt x="15" y="7"/>
                    </a:lnTo>
                    <a:lnTo>
                      <a:pt x="16" y="4"/>
                    </a:lnTo>
                    <a:lnTo>
                      <a:pt x="16" y="2"/>
                    </a:lnTo>
                    <a:lnTo>
                      <a:pt x="15" y="2"/>
                    </a:lnTo>
                    <a:lnTo>
                      <a:pt x="11" y="0"/>
                    </a:lnTo>
                    <a:lnTo>
                      <a:pt x="11" y="2"/>
                    </a:lnTo>
                    <a:lnTo>
                      <a:pt x="11" y="2"/>
                    </a:lnTo>
                    <a:lnTo>
                      <a:pt x="9" y="4"/>
                    </a:lnTo>
                    <a:lnTo>
                      <a:pt x="9" y="9"/>
                    </a:lnTo>
                    <a:lnTo>
                      <a:pt x="9" y="11"/>
                    </a:lnTo>
                    <a:lnTo>
                      <a:pt x="7"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5" name="Freeform 2163">
                <a:extLst>
                  <a:ext uri="{FF2B5EF4-FFF2-40B4-BE49-F238E27FC236}">
                    <a16:creationId xmlns:a16="http://schemas.microsoft.com/office/drawing/2014/main" id="{08EF9832-DD2A-2A40-936A-496415DE966C}"/>
                  </a:ext>
                </a:extLst>
              </p:cNvPr>
              <p:cNvSpPr>
                <a:spLocks/>
              </p:cNvSpPr>
              <p:nvPr/>
            </p:nvSpPr>
            <p:spPr bwMode="auto">
              <a:xfrm>
                <a:off x="2569" y="1650"/>
                <a:ext cx="41" cy="38"/>
              </a:xfrm>
              <a:custGeom>
                <a:avLst/>
                <a:gdLst>
                  <a:gd name="T0" fmla="*/ 7 w 41"/>
                  <a:gd name="T1" fmla="*/ 11 h 38"/>
                  <a:gd name="T2" fmla="*/ 7 w 41"/>
                  <a:gd name="T3" fmla="*/ 15 h 38"/>
                  <a:gd name="T4" fmla="*/ 6 w 41"/>
                  <a:gd name="T5" fmla="*/ 18 h 38"/>
                  <a:gd name="T6" fmla="*/ 4 w 41"/>
                  <a:gd name="T7" fmla="*/ 18 h 38"/>
                  <a:gd name="T8" fmla="*/ 4 w 41"/>
                  <a:gd name="T9" fmla="*/ 22 h 38"/>
                  <a:gd name="T10" fmla="*/ 0 w 41"/>
                  <a:gd name="T11" fmla="*/ 24 h 38"/>
                  <a:gd name="T12" fmla="*/ 4 w 41"/>
                  <a:gd name="T13" fmla="*/ 27 h 38"/>
                  <a:gd name="T14" fmla="*/ 6 w 41"/>
                  <a:gd name="T15" fmla="*/ 32 h 38"/>
                  <a:gd name="T16" fmla="*/ 9 w 41"/>
                  <a:gd name="T17" fmla="*/ 34 h 38"/>
                  <a:gd name="T18" fmla="*/ 13 w 41"/>
                  <a:gd name="T19" fmla="*/ 31 h 38"/>
                  <a:gd name="T20" fmla="*/ 15 w 41"/>
                  <a:gd name="T21" fmla="*/ 27 h 38"/>
                  <a:gd name="T22" fmla="*/ 24 w 41"/>
                  <a:gd name="T23" fmla="*/ 25 h 38"/>
                  <a:gd name="T24" fmla="*/ 29 w 41"/>
                  <a:gd name="T25" fmla="*/ 29 h 38"/>
                  <a:gd name="T26" fmla="*/ 29 w 41"/>
                  <a:gd name="T27" fmla="*/ 36 h 38"/>
                  <a:gd name="T28" fmla="*/ 29 w 41"/>
                  <a:gd name="T29" fmla="*/ 38 h 38"/>
                  <a:gd name="T30" fmla="*/ 31 w 41"/>
                  <a:gd name="T31" fmla="*/ 38 h 38"/>
                  <a:gd name="T32" fmla="*/ 34 w 41"/>
                  <a:gd name="T33" fmla="*/ 34 h 38"/>
                  <a:gd name="T34" fmla="*/ 34 w 41"/>
                  <a:gd name="T35" fmla="*/ 32 h 38"/>
                  <a:gd name="T36" fmla="*/ 38 w 41"/>
                  <a:gd name="T37" fmla="*/ 31 h 38"/>
                  <a:gd name="T38" fmla="*/ 40 w 41"/>
                  <a:gd name="T39" fmla="*/ 29 h 38"/>
                  <a:gd name="T40" fmla="*/ 38 w 41"/>
                  <a:gd name="T41" fmla="*/ 24 h 38"/>
                  <a:gd name="T42" fmla="*/ 40 w 41"/>
                  <a:gd name="T43" fmla="*/ 27 h 38"/>
                  <a:gd name="T44" fmla="*/ 41 w 41"/>
                  <a:gd name="T45" fmla="*/ 24 h 38"/>
                  <a:gd name="T46" fmla="*/ 40 w 41"/>
                  <a:gd name="T47" fmla="*/ 20 h 38"/>
                  <a:gd name="T48" fmla="*/ 38 w 41"/>
                  <a:gd name="T49" fmla="*/ 20 h 38"/>
                  <a:gd name="T50" fmla="*/ 34 w 41"/>
                  <a:gd name="T51" fmla="*/ 20 h 38"/>
                  <a:gd name="T52" fmla="*/ 36 w 41"/>
                  <a:gd name="T53" fmla="*/ 18 h 38"/>
                  <a:gd name="T54" fmla="*/ 36 w 41"/>
                  <a:gd name="T55" fmla="*/ 13 h 38"/>
                  <a:gd name="T56" fmla="*/ 31 w 41"/>
                  <a:gd name="T57" fmla="*/ 6 h 38"/>
                  <a:gd name="T58" fmla="*/ 25 w 41"/>
                  <a:gd name="T59" fmla="*/ 4 h 38"/>
                  <a:gd name="T60" fmla="*/ 18 w 41"/>
                  <a:gd name="T61" fmla="*/ 6 h 38"/>
                  <a:gd name="T62" fmla="*/ 16 w 41"/>
                  <a:gd name="T63" fmla="*/ 7 h 38"/>
                  <a:gd name="T64" fmla="*/ 15 w 41"/>
                  <a:gd name="T65" fmla="*/ 9 h 38"/>
                  <a:gd name="T66" fmla="*/ 15 w 41"/>
                  <a:gd name="T67" fmla="*/ 7 h 38"/>
                  <a:gd name="T68" fmla="*/ 16 w 41"/>
                  <a:gd name="T69" fmla="*/ 4 h 38"/>
                  <a:gd name="T70" fmla="*/ 16 w 41"/>
                  <a:gd name="T71" fmla="*/ 2 h 38"/>
                  <a:gd name="T72" fmla="*/ 15 w 41"/>
                  <a:gd name="T73" fmla="*/ 2 h 38"/>
                  <a:gd name="T74" fmla="*/ 11 w 41"/>
                  <a:gd name="T75" fmla="*/ 0 h 38"/>
                  <a:gd name="T76" fmla="*/ 11 w 41"/>
                  <a:gd name="T77" fmla="*/ 2 h 38"/>
                  <a:gd name="T78" fmla="*/ 11 w 41"/>
                  <a:gd name="T79" fmla="*/ 2 h 38"/>
                  <a:gd name="T80" fmla="*/ 9 w 41"/>
                  <a:gd name="T81" fmla="*/ 4 h 38"/>
                  <a:gd name="T82" fmla="*/ 9 w 41"/>
                  <a:gd name="T83" fmla="*/ 9 h 38"/>
                  <a:gd name="T84" fmla="*/ 9 w 41"/>
                  <a:gd name="T85" fmla="*/ 11 h 38"/>
                  <a:gd name="T86" fmla="*/ 7 w 41"/>
                  <a:gd name="T87"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38">
                    <a:moveTo>
                      <a:pt x="7" y="11"/>
                    </a:moveTo>
                    <a:lnTo>
                      <a:pt x="7" y="15"/>
                    </a:lnTo>
                    <a:lnTo>
                      <a:pt x="6" y="18"/>
                    </a:lnTo>
                    <a:lnTo>
                      <a:pt x="4" y="18"/>
                    </a:lnTo>
                    <a:lnTo>
                      <a:pt x="4" y="22"/>
                    </a:lnTo>
                    <a:lnTo>
                      <a:pt x="0" y="24"/>
                    </a:lnTo>
                    <a:lnTo>
                      <a:pt x="4" y="27"/>
                    </a:lnTo>
                    <a:lnTo>
                      <a:pt x="6" y="32"/>
                    </a:lnTo>
                    <a:lnTo>
                      <a:pt x="9" y="34"/>
                    </a:lnTo>
                    <a:lnTo>
                      <a:pt x="13" y="31"/>
                    </a:lnTo>
                    <a:lnTo>
                      <a:pt x="15" y="27"/>
                    </a:lnTo>
                    <a:lnTo>
                      <a:pt x="24" y="25"/>
                    </a:lnTo>
                    <a:lnTo>
                      <a:pt x="29" y="29"/>
                    </a:lnTo>
                    <a:lnTo>
                      <a:pt x="29" y="36"/>
                    </a:lnTo>
                    <a:lnTo>
                      <a:pt x="29" y="38"/>
                    </a:lnTo>
                    <a:lnTo>
                      <a:pt x="31" y="38"/>
                    </a:lnTo>
                    <a:lnTo>
                      <a:pt x="34" y="34"/>
                    </a:lnTo>
                    <a:lnTo>
                      <a:pt x="34" y="32"/>
                    </a:lnTo>
                    <a:lnTo>
                      <a:pt x="38" y="31"/>
                    </a:lnTo>
                    <a:lnTo>
                      <a:pt x="40" y="29"/>
                    </a:lnTo>
                    <a:lnTo>
                      <a:pt x="38" y="24"/>
                    </a:lnTo>
                    <a:lnTo>
                      <a:pt x="40" y="27"/>
                    </a:lnTo>
                    <a:lnTo>
                      <a:pt x="41" y="24"/>
                    </a:lnTo>
                    <a:lnTo>
                      <a:pt x="40" y="20"/>
                    </a:lnTo>
                    <a:lnTo>
                      <a:pt x="38" y="20"/>
                    </a:lnTo>
                    <a:lnTo>
                      <a:pt x="34" y="20"/>
                    </a:lnTo>
                    <a:lnTo>
                      <a:pt x="36" y="18"/>
                    </a:lnTo>
                    <a:lnTo>
                      <a:pt x="36" y="13"/>
                    </a:lnTo>
                    <a:lnTo>
                      <a:pt x="31" y="6"/>
                    </a:lnTo>
                    <a:lnTo>
                      <a:pt x="25" y="4"/>
                    </a:lnTo>
                    <a:lnTo>
                      <a:pt x="18" y="6"/>
                    </a:lnTo>
                    <a:lnTo>
                      <a:pt x="16" y="7"/>
                    </a:lnTo>
                    <a:lnTo>
                      <a:pt x="15" y="9"/>
                    </a:lnTo>
                    <a:lnTo>
                      <a:pt x="15" y="7"/>
                    </a:lnTo>
                    <a:lnTo>
                      <a:pt x="16" y="4"/>
                    </a:lnTo>
                    <a:lnTo>
                      <a:pt x="16" y="2"/>
                    </a:lnTo>
                    <a:lnTo>
                      <a:pt x="15" y="2"/>
                    </a:lnTo>
                    <a:lnTo>
                      <a:pt x="11" y="0"/>
                    </a:lnTo>
                    <a:lnTo>
                      <a:pt x="11" y="2"/>
                    </a:lnTo>
                    <a:lnTo>
                      <a:pt x="11" y="2"/>
                    </a:lnTo>
                    <a:lnTo>
                      <a:pt x="9" y="4"/>
                    </a:lnTo>
                    <a:lnTo>
                      <a:pt x="9" y="9"/>
                    </a:lnTo>
                    <a:lnTo>
                      <a:pt x="9" y="11"/>
                    </a:lnTo>
                    <a:lnTo>
                      <a:pt x="7"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6" name="Freeform 2164">
                <a:extLst>
                  <a:ext uri="{FF2B5EF4-FFF2-40B4-BE49-F238E27FC236}">
                    <a16:creationId xmlns:a16="http://schemas.microsoft.com/office/drawing/2014/main" id="{54A2F77F-5D38-E64E-B194-94E355B0BEBA}"/>
                  </a:ext>
                </a:extLst>
              </p:cNvPr>
              <p:cNvSpPr>
                <a:spLocks/>
              </p:cNvSpPr>
              <p:nvPr/>
            </p:nvSpPr>
            <p:spPr bwMode="auto">
              <a:xfrm>
                <a:off x="2776" y="1075"/>
                <a:ext cx="416" cy="497"/>
              </a:xfrm>
              <a:custGeom>
                <a:avLst/>
                <a:gdLst>
                  <a:gd name="T0" fmla="*/ 395 w 416"/>
                  <a:gd name="T1" fmla="*/ 65 h 497"/>
                  <a:gd name="T2" fmla="*/ 379 w 416"/>
                  <a:gd name="T3" fmla="*/ 45 h 497"/>
                  <a:gd name="T4" fmla="*/ 400 w 416"/>
                  <a:gd name="T5" fmla="*/ 18 h 497"/>
                  <a:gd name="T6" fmla="*/ 383 w 416"/>
                  <a:gd name="T7" fmla="*/ 13 h 497"/>
                  <a:gd name="T8" fmla="*/ 368 w 416"/>
                  <a:gd name="T9" fmla="*/ 20 h 497"/>
                  <a:gd name="T10" fmla="*/ 356 w 416"/>
                  <a:gd name="T11" fmla="*/ 24 h 497"/>
                  <a:gd name="T12" fmla="*/ 327 w 416"/>
                  <a:gd name="T13" fmla="*/ 40 h 497"/>
                  <a:gd name="T14" fmla="*/ 324 w 416"/>
                  <a:gd name="T15" fmla="*/ 11 h 497"/>
                  <a:gd name="T16" fmla="*/ 308 w 416"/>
                  <a:gd name="T17" fmla="*/ 27 h 497"/>
                  <a:gd name="T18" fmla="*/ 286 w 416"/>
                  <a:gd name="T19" fmla="*/ 49 h 497"/>
                  <a:gd name="T20" fmla="*/ 268 w 416"/>
                  <a:gd name="T21" fmla="*/ 41 h 497"/>
                  <a:gd name="T22" fmla="*/ 259 w 416"/>
                  <a:gd name="T23" fmla="*/ 61 h 497"/>
                  <a:gd name="T24" fmla="*/ 241 w 416"/>
                  <a:gd name="T25" fmla="*/ 84 h 497"/>
                  <a:gd name="T26" fmla="*/ 233 w 416"/>
                  <a:gd name="T27" fmla="*/ 90 h 497"/>
                  <a:gd name="T28" fmla="*/ 213 w 416"/>
                  <a:gd name="T29" fmla="*/ 82 h 497"/>
                  <a:gd name="T30" fmla="*/ 204 w 416"/>
                  <a:gd name="T31" fmla="*/ 109 h 497"/>
                  <a:gd name="T32" fmla="*/ 190 w 416"/>
                  <a:gd name="T33" fmla="*/ 120 h 497"/>
                  <a:gd name="T34" fmla="*/ 181 w 416"/>
                  <a:gd name="T35" fmla="*/ 125 h 497"/>
                  <a:gd name="T36" fmla="*/ 172 w 416"/>
                  <a:gd name="T37" fmla="*/ 138 h 497"/>
                  <a:gd name="T38" fmla="*/ 165 w 416"/>
                  <a:gd name="T39" fmla="*/ 159 h 497"/>
                  <a:gd name="T40" fmla="*/ 150 w 416"/>
                  <a:gd name="T41" fmla="*/ 174 h 497"/>
                  <a:gd name="T42" fmla="*/ 133 w 416"/>
                  <a:gd name="T43" fmla="*/ 195 h 497"/>
                  <a:gd name="T44" fmla="*/ 129 w 416"/>
                  <a:gd name="T45" fmla="*/ 213 h 497"/>
                  <a:gd name="T46" fmla="*/ 125 w 416"/>
                  <a:gd name="T47" fmla="*/ 231 h 497"/>
                  <a:gd name="T48" fmla="*/ 116 w 416"/>
                  <a:gd name="T49" fmla="*/ 245 h 497"/>
                  <a:gd name="T50" fmla="*/ 109 w 416"/>
                  <a:gd name="T51" fmla="*/ 256 h 497"/>
                  <a:gd name="T52" fmla="*/ 100 w 416"/>
                  <a:gd name="T53" fmla="*/ 281 h 497"/>
                  <a:gd name="T54" fmla="*/ 79 w 416"/>
                  <a:gd name="T55" fmla="*/ 311 h 497"/>
                  <a:gd name="T56" fmla="*/ 83 w 416"/>
                  <a:gd name="T57" fmla="*/ 318 h 497"/>
                  <a:gd name="T58" fmla="*/ 70 w 416"/>
                  <a:gd name="T59" fmla="*/ 320 h 497"/>
                  <a:gd name="T60" fmla="*/ 50 w 416"/>
                  <a:gd name="T61" fmla="*/ 327 h 497"/>
                  <a:gd name="T62" fmla="*/ 34 w 416"/>
                  <a:gd name="T63" fmla="*/ 343 h 497"/>
                  <a:gd name="T64" fmla="*/ 22 w 416"/>
                  <a:gd name="T65" fmla="*/ 352 h 497"/>
                  <a:gd name="T66" fmla="*/ 18 w 416"/>
                  <a:gd name="T67" fmla="*/ 366 h 497"/>
                  <a:gd name="T68" fmla="*/ 20 w 416"/>
                  <a:gd name="T69" fmla="*/ 370 h 497"/>
                  <a:gd name="T70" fmla="*/ 0 w 416"/>
                  <a:gd name="T71" fmla="*/ 381 h 497"/>
                  <a:gd name="T72" fmla="*/ 22 w 416"/>
                  <a:gd name="T73" fmla="*/ 399 h 497"/>
                  <a:gd name="T74" fmla="*/ 38 w 416"/>
                  <a:gd name="T75" fmla="*/ 397 h 497"/>
                  <a:gd name="T76" fmla="*/ 20 w 416"/>
                  <a:gd name="T77" fmla="*/ 400 h 497"/>
                  <a:gd name="T78" fmla="*/ 0 w 416"/>
                  <a:gd name="T79" fmla="*/ 411 h 497"/>
                  <a:gd name="T80" fmla="*/ 6 w 416"/>
                  <a:gd name="T81" fmla="*/ 431 h 497"/>
                  <a:gd name="T82" fmla="*/ 22 w 416"/>
                  <a:gd name="T83" fmla="*/ 418 h 497"/>
                  <a:gd name="T84" fmla="*/ 18 w 416"/>
                  <a:gd name="T85" fmla="*/ 432 h 497"/>
                  <a:gd name="T86" fmla="*/ 4 w 416"/>
                  <a:gd name="T87" fmla="*/ 456 h 497"/>
                  <a:gd name="T88" fmla="*/ 17 w 416"/>
                  <a:gd name="T89" fmla="*/ 456 h 497"/>
                  <a:gd name="T90" fmla="*/ 27 w 416"/>
                  <a:gd name="T91" fmla="*/ 486 h 497"/>
                  <a:gd name="T92" fmla="*/ 61 w 416"/>
                  <a:gd name="T93" fmla="*/ 481 h 497"/>
                  <a:gd name="T94" fmla="*/ 84 w 416"/>
                  <a:gd name="T95" fmla="*/ 452 h 497"/>
                  <a:gd name="T96" fmla="*/ 88 w 416"/>
                  <a:gd name="T97" fmla="*/ 440 h 497"/>
                  <a:gd name="T98" fmla="*/ 104 w 416"/>
                  <a:gd name="T99" fmla="*/ 468 h 497"/>
                  <a:gd name="T100" fmla="*/ 118 w 416"/>
                  <a:gd name="T101" fmla="*/ 400 h 497"/>
                  <a:gd name="T102" fmla="*/ 111 w 416"/>
                  <a:gd name="T103" fmla="*/ 322 h 497"/>
                  <a:gd name="T104" fmla="*/ 158 w 416"/>
                  <a:gd name="T105" fmla="*/ 220 h 497"/>
                  <a:gd name="T106" fmla="*/ 206 w 416"/>
                  <a:gd name="T107" fmla="*/ 143 h 497"/>
                  <a:gd name="T108" fmla="*/ 243 w 416"/>
                  <a:gd name="T109" fmla="*/ 106 h 497"/>
                  <a:gd name="T110" fmla="*/ 265 w 416"/>
                  <a:gd name="T111" fmla="*/ 84 h 497"/>
                  <a:gd name="T112" fmla="*/ 324 w 416"/>
                  <a:gd name="T113" fmla="*/ 104 h 497"/>
                  <a:gd name="T114" fmla="*/ 383 w 416"/>
                  <a:gd name="T115" fmla="*/ 90 h 497"/>
                  <a:gd name="T116" fmla="*/ 415 w 416"/>
                  <a:gd name="T117" fmla="*/ 6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6" h="497">
                    <a:moveTo>
                      <a:pt x="415" y="65"/>
                    </a:moveTo>
                    <a:lnTo>
                      <a:pt x="408" y="63"/>
                    </a:lnTo>
                    <a:lnTo>
                      <a:pt x="408" y="68"/>
                    </a:lnTo>
                    <a:lnTo>
                      <a:pt x="406" y="68"/>
                    </a:lnTo>
                    <a:lnTo>
                      <a:pt x="406" y="68"/>
                    </a:lnTo>
                    <a:lnTo>
                      <a:pt x="402" y="66"/>
                    </a:lnTo>
                    <a:lnTo>
                      <a:pt x="402" y="65"/>
                    </a:lnTo>
                    <a:lnTo>
                      <a:pt x="402" y="68"/>
                    </a:lnTo>
                    <a:lnTo>
                      <a:pt x="402" y="70"/>
                    </a:lnTo>
                    <a:lnTo>
                      <a:pt x="400" y="66"/>
                    </a:lnTo>
                    <a:lnTo>
                      <a:pt x="397" y="66"/>
                    </a:lnTo>
                    <a:lnTo>
                      <a:pt x="393" y="68"/>
                    </a:lnTo>
                    <a:lnTo>
                      <a:pt x="395" y="65"/>
                    </a:lnTo>
                    <a:lnTo>
                      <a:pt x="397" y="63"/>
                    </a:lnTo>
                    <a:lnTo>
                      <a:pt x="399" y="63"/>
                    </a:lnTo>
                    <a:lnTo>
                      <a:pt x="399" y="61"/>
                    </a:lnTo>
                    <a:lnTo>
                      <a:pt x="399" y="59"/>
                    </a:lnTo>
                    <a:lnTo>
                      <a:pt x="397" y="57"/>
                    </a:lnTo>
                    <a:lnTo>
                      <a:pt x="391" y="57"/>
                    </a:lnTo>
                    <a:lnTo>
                      <a:pt x="393" y="56"/>
                    </a:lnTo>
                    <a:lnTo>
                      <a:pt x="391" y="54"/>
                    </a:lnTo>
                    <a:lnTo>
                      <a:pt x="388" y="52"/>
                    </a:lnTo>
                    <a:lnTo>
                      <a:pt x="384" y="49"/>
                    </a:lnTo>
                    <a:lnTo>
                      <a:pt x="379" y="49"/>
                    </a:lnTo>
                    <a:lnTo>
                      <a:pt x="379" y="47"/>
                    </a:lnTo>
                    <a:lnTo>
                      <a:pt x="379" y="45"/>
                    </a:lnTo>
                    <a:lnTo>
                      <a:pt x="379" y="45"/>
                    </a:lnTo>
                    <a:lnTo>
                      <a:pt x="400" y="49"/>
                    </a:lnTo>
                    <a:lnTo>
                      <a:pt x="411" y="41"/>
                    </a:lnTo>
                    <a:lnTo>
                      <a:pt x="415" y="40"/>
                    </a:lnTo>
                    <a:lnTo>
                      <a:pt x="416" y="38"/>
                    </a:lnTo>
                    <a:lnTo>
                      <a:pt x="416" y="34"/>
                    </a:lnTo>
                    <a:lnTo>
                      <a:pt x="413" y="32"/>
                    </a:lnTo>
                    <a:lnTo>
                      <a:pt x="409" y="27"/>
                    </a:lnTo>
                    <a:lnTo>
                      <a:pt x="406" y="27"/>
                    </a:lnTo>
                    <a:lnTo>
                      <a:pt x="402" y="25"/>
                    </a:lnTo>
                    <a:lnTo>
                      <a:pt x="406" y="25"/>
                    </a:lnTo>
                    <a:lnTo>
                      <a:pt x="400" y="22"/>
                    </a:lnTo>
                    <a:lnTo>
                      <a:pt x="400" y="18"/>
                    </a:lnTo>
                    <a:lnTo>
                      <a:pt x="397" y="22"/>
                    </a:lnTo>
                    <a:lnTo>
                      <a:pt x="395" y="24"/>
                    </a:lnTo>
                    <a:lnTo>
                      <a:pt x="395" y="20"/>
                    </a:lnTo>
                    <a:lnTo>
                      <a:pt x="395" y="18"/>
                    </a:lnTo>
                    <a:lnTo>
                      <a:pt x="390" y="22"/>
                    </a:lnTo>
                    <a:lnTo>
                      <a:pt x="390" y="20"/>
                    </a:lnTo>
                    <a:lnTo>
                      <a:pt x="388" y="20"/>
                    </a:lnTo>
                    <a:lnTo>
                      <a:pt x="390" y="18"/>
                    </a:lnTo>
                    <a:lnTo>
                      <a:pt x="390" y="15"/>
                    </a:lnTo>
                    <a:lnTo>
                      <a:pt x="388" y="15"/>
                    </a:lnTo>
                    <a:lnTo>
                      <a:pt x="386" y="13"/>
                    </a:lnTo>
                    <a:lnTo>
                      <a:pt x="384" y="13"/>
                    </a:lnTo>
                    <a:lnTo>
                      <a:pt x="383" y="13"/>
                    </a:lnTo>
                    <a:lnTo>
                      <a:pt x="381" y="13"/>
                    </a:lnTo>
                    <a:lnTo>
                      <a:pt x="377" y="16"/>
                    </a:lnTo>
                    <a:lnTo>
                      <a:pt x="377" y="31"/>
                    </a:lnTo>
                    <a:lnTo>
                      <a:pt x="374" y="32"/>
                    </a:lnTo>
                    <a:lnTo>
                      <a:pt x="372" y="31"/>
                    </a:lnTo>
                    <a:lnTo>
                      <a:pt x="368" y="31"/>
                    </a:lnTo>
                    <a:lnTo>
                      <a:pt x="366" y="31"/>
                    </a:lnTo>
                    <a:lnTo>
                      <a:pt x="370" y="27"/>
                    </a:lnTo>
                    <a:lnTo>
                      <a:pt x="372" y="24"/>
                    </a:lnTo>
                    <a:lnTo>
                      <a:pt x="372" y="20"/>
                    </a:lnTo>
                    <a:lnTo>
                      <a:pt x="366" y="24"/>
                    </a:lnTo>
                    <a:lnTo>
                      <a:pt x="365" y="24"/>
                    </a:lnTo>
                    <a:lnTo>
                      <a:pt x="368" y="20"/>
                    </a:lnTo>
                    <a:lnTo>
                      <a:pt x="366" y="16"/>
                    </a:lnTo>
                    <a:lnTo>
                      <a:pt x="368" y="15"/>
                    </a:lnTo>
                    <a:lnTo>
                      <a:pt x="374" y="15"/>
                    </a:lnTo>
                    <a:lnTo>
                      <a:pt x="375" y="11"/>
                    </a:lnTo>
                    <a:lnTo>
                      <a:pt x="375" y="6"/>
                    </a:lnTo>
                    <a:lnTo>
                      <a:pt x="372" y="6"/>
                    </a:lnTo>
                    <a:lnTo>
                      <a:pt x="372" y="4"/>
                    </a:lnTo>
                    <a:lnTo>
                      <a:pt x="370" y="2"/>
                    </a:lnTo>
                    <a:lnTo>
                      <a:pt x="368" y="2"/>
                    </a:lnTo>
                    <a:lnTo>
                      <a:pt x="365" y="4"/>
                    </a:lnTo>
                    <a:lnTo>
                      <a:pt x="361" y="0"/>
                    </a:lnTo>
                    <a:lnTo>
                      <a:pt x="356" y="20"/>
                    </a:lnTo>
                    <a:lnTo>
                      <a:pt x="356" y="24"/>
                    </a:lnTo>
                    <a:lnTo>
                      <a:pt x="354" y="24"/>
                    </a:lnTo>
                    <a:lnTo>
                      <a:pt x="352" y="27"/>
                    </a:lnTo>
                    <a:lnTo>
                      <a:pt x="352" y="31"/>
                    </a:lnTo>
                    <a:lnTo>
                      <a:pt x="349" y="31"/>
                    </a:lnTo>
                    <a:lnTo>
                      <a:pt x="345" y="36"/>
                    </a:lnTo>
                    <a:lnTo>
                      <a:pt x="347" y="25"/>
                    </a:lnTo>
                    <a:lnTo>
                      <a:pt x="343" y="22"/>
                    </a:lnTo>
                    <a:lnTo>
                      <a:pt x="347" y="18"/>
                    </a:lnTo>
                    <a:lnTo>
                      <a:pt x="347" y="9"/>
                    </a:lnTo>
                    <a:lnTo>
                      <a:pt x="345" y="9"/>
                    </a:lnTo>
                    <a:lnTo>
                      <a:pt x="343" y="9"/>
                    </a:lnTo>
                    <a:lnTo>
                      <a:pt x="325" y="41"/>
                    </a:lnTo>
                    <a:lnTo>
                      <a:pt x="327" y="40"/>
                    </a:lnTo>
                    <a:lnTo>
                      <a:pt x="322" y="50"/>
                    </a:lnTo>
                    <a:lnTo>
                      <a:pt x="318" y="50"/>
                    </a:lnTo>
                    <a:lnTo>
                      <a:pt x="318" y="43"/>
                    </a:lnTo>
                    <a:lnTo>
                      <a:pt x="320" y="41"/>
                    </a:lnTo>
                    <a:lnTo>
                      <a:pt x="322" y="41"/>
                    </a:lnTo>
                    <a:lnTo>
                      <a:pt x="322" y="38"/>
                    </a:lnTo>
                    <a:lnTo>
                      <a:pt x="324" y="34"/>
                    </a:lnTo>
                    <a:lnTo>
                      <a:pt x="322" y="31"/>
                    </a:lnTo>
                    <a:lnTo>
                      <a:pt x="333" y="13"/>
                    </a:lnTo>
                    <a:lnTo>
                      <a:pt x="331" y="11"/>
                    </a:lnTo>
                    <a:lnTo>
                      <a:pt x="325" y="15"/>
                    </a:lnTo>
                    <a:lnTo>
                      <a:pt x="324" y="16"/>
                    </a:lnTo>
                    <a:lnTo>
                      <a:pt x="324" y="11"/>
                    </a:lnTo>
                    <a:lnTo>
                      <a:pt x="322" y="11"/>
                    </a:lnTo>
                    <a:lnTo>
                      <a:pt x="320" y="9"/>
                    </a:lnTo>
                    <a:lnTo>
                      <a:pt x="320" y="7"/>
                    </a:lnTo>
                    <a:lnTo>
                      <a:pt x="316" y="11"/>
                    </a:lnTo>
                    <a:lnTo>
                      <a:pt x="316" y="9"/>
                    </a:lnTo>
                    <a:lnTo>
                      <a:pt x="315" y="9"/>
                    </a:lnTo>
                    <a:lnTo>
                      <a:pt x="313" y="16"/>
                    </a:lnTo>
                    <a:lnTo>
                      <a:pt x="309" y="15"/>
                    </a:lnTo>
                    <a:lnTo>
                      <a:pt x="311" y="18"/>
                    </a:lnTo>
                    <a:lnTo>
                      <a:pt x="313" y="20"/>
                    </a:lnTo>
                    <a:lnTo>
                      <a:pt x="315" y="22"/>
                    </a:lnTo>
                    <a:lnTo>
                      <a:pt x="309" y="24"/>
                    </a:lnTo>
                    <a:lnTo>
                      <a:pt x="308" y="27"/>
                    </a:lnTo>
                    <a:lnTo>
                      <a:pt x="309" y="31"/>
                    </a:lnTo>
                    <a:lnTo>
                      <a:pt x="302" y="31"/>
                    </a:lnTo>
                    <a:lnTo>
                      <a:pt x="299" y="36"/>
                    </a:lnTo>
                    <a:lnTo>
                      <a:pt x="297" y="38"/>
                    </a:lnTo>
                    <a:lnTo>
                      <a:pt x="293" y="43"/>
                    </a:lnTo>
                    <a:lnTo>
                      <a:pt x="291" y="45"/>
                    </a:lnTo>
                    <a:lnTo>
                      <a:pt x="293" y="47"/>
                    </a:lnTo>
                    <a:lnTo>
                      <a:pt x="291" y="54"/>
                    </a:lnTo>
                    <a:lnTo>
                      <a:pt x="290" y="56"/>
                    </a:lnTo>
                    <a:lnTo>
                      <a:pt x="288" y="52"/>
                    </a:lnTo>
                    <a:lnTo>
                      <a:pt x="288" y="50"/>
                    </a:lnTo>
                    <a:lnTo>
                      <a:pt x="290" y="49"/>
                    </a:lnTo>
                    <a:lnTo>
                      <a:pt x="286" y="49"/>
                    </a:lnTo>
                    <a:lnTo>
                      <a:pt x="288" y="45"/>
                    </a:lnTo>
                    <a:lnTo>
                      <a:pt x="288" y="45"/>
                    </a:lnTo>
                    <a:lnTo>
                      <a:pt x="279" y="43"/>
                    </a:lnTo>
                    <a:lnTo>
                      <a:pt x="279" y="47"/>
                    </a:lnTo>
                    <a:lnTo>
                      <a:pt x="277" y="47"/>
                    </a:lnTo>
                    <a:lnTo>
                      <a:pt x="275" y="47"/>
                    </a:lnTo>
                    <a:lnTo>
                      <a:pt x="275" y="45"/>
                    </a:lnTo>
                    <a:lnTo>
                      <a:pt x="275" y="41"/>
                    </a:lnTo>
                    <a:lnTo>
                      <a:pt x="274" y="43"/>
                    </a:lnTo>
                    <a:lnTo>
                      <a:pt x="274" y="40"/>
                    </a:lnTo>
                    <a:lnTo>
                      <a:pt x="272" y="41"/>
                    </a:lnTo>
                    <a:lnTo>
                      <a:pt x="270" y="40"/>
                    </a:lnTo>
                    <a:lnTo>
                      <a:pt x="268" y="41"/>
                    </a:lnTo>
                    <a:lnTo>
                      <a:pt x="268" y="47"/>
                    </a:lnTo>
                    <a:lnTo>
                      <a:pt x="266" y="40"/>
                    </a:lnTo>
                    <a:lnTo>
                      <a:pt x="265" y="40"/>
                    </a:lnTo>
                    <a:lnTo>
                      <a:pt x="265" y="47"/>
                    </a:lnTo>
                    <a:lnTo>
                      <a:pt x="270" y="50"/>
                    </a:lnTo>
                    <a:lnTo>
                      <a:pt x="272" y="50"/>
                    </a:lnTo>
                    <a:lnTo>
                      <a:pt x="272" y="59"/>
                    </a:lnTo>
                    <a:lnTo>
                      <a:pt x="272" y="63"/>
                    </a:lnTo>
                    <a:lnTo>
                      <a:pt x="272" y="66"/>
                    </a:lnTo>
                    <a:lnTo>
                      <a:pt x="261" y="52"/>
                    </a:lnTo>
                    <a:lnTo>
                      <a:pt x="261" y="57"/>
                    </a:lnTo>
                    <a:lnTo>
                      <a:pt x="259" y="57"/>
                    </a:lnTo>
                    <a:lnTo>
                      <a:pt x="259" y="61"/>
                    </a:lnTo>
                    <a:lnTo>
                      <a:pt x="258" y="61"/>
                    </a:lnTo>
                    <a:lnTo>
                      <a:pt x="256" y="63"/>
                    </a:lnTo>
                    <a:lnTo>
                      <a:pt x="256" y="61"/>
                    </a:lnTo>
                    <a:lnTo>
                      <a:pt x="256" y="59"/>
                    </a:lnTo>
                    <a:lnTo>
                      <a:pt x="256" y="56"/>
                    </a:lnTo>
                    <a:lnTo>
                      <a:pt x="254" y="57"/>
                    </a:lnTo>
                    <a:lnTo>
                      <a:pt x="252" y="61"/>
                    </a:lnTo>
                    <a:lnTo>
                      <a:pt x="250" y="65"/>
                    </a:lnTo>
                    <a:lnTo>
                      <a:pt x="249" y="65"/>
                    </a:lnTo>
                    <a:lnTo>
                      <a:pt x="250" y="72"/>
                    </a:lnTo>
                    <a:lnTo>
                      <a:pt x="245" y="75"/>
                    </a:lnTo>
                    <a:lnTo>
                      <a:pt x="243" y="81"/>
                    </a:lnTo>
                    <a:lnTo>
                      <a:pt x="241" y="84"/>
                    </a:lnTo>
                    <a:lnTo>
                      <a:pt x="245" y="77"/>
                    </a:lnTo>
                    <a:lnTo>
                      <a:pt x="245" y="56"/>
                    </a:lnTo>
                    <a:lnTo>
                      <a:pt x="241" y="57"/>
                    </a:lnTo>
                    <a:lnTo>
                      <a:pt x="238" y="66"/>
                    </a:lnTo>
                    <a:lnTo>
                      <a:pt x="234" y="79"/>
                    </a:lnTo>
                    <a:lnTo>
                      <a:pt x="234" y="63"/>
                    </a:lnTo>
                    <a:lnTo>
                      <a:pt x="227" y="65"/>
                    </a:lnTo>
                    <a:lnTo>
                      <a:pt x="224" y="70"/>
                    </a:lnTo>
                    <a:lnTo>
                      <a:pt x="225" y="77"/>
                    </a:lnTo>
                    <a:lnTo>
                      <a:pt x="227" y="81"/>
                    </a:lnTo>
                    <a:lnTo>
                      <a:pt x="231" y="82"/>
                    </a:lnTo>
                    <a:lnTo>
                      <a:pt x="233" y="86"/>
                    </a:lnTo>
                    <a:lnTo>
                      <a:pt x="233" y="90"/>
                    </a:lnTo>
                    <a:lnTo>
                      <a:pt x="229" y="88"/>
                    </a:lnTo>
                    <a:lnTo>
                      <a:pt x="227" y="84"/>
                    </a:lnTo>
                    <a:lnTo>
                      <a:pt x="224" y="82"/>
                    </a:lnTo>
                    <a:lnTo>
                      <a:pt x="220" y="74"/>
                    </a:lnTo>
                    <a:lnTo>
                      <a:pt x="216" y="75"/>
                    </a:lnTo>
                    <a:lnTo>
                      <a:pt x="218" y="81"/>
                    </a:lnTo>
                    <a:lnTo>
                      <a:pt x="222" y="84"/>
                    </a:lnTo>
                    <a:lnTo>
                      <a:pt x="218" y="86"/>
                    </a:lnTo>
                    <a:lnTo>
                      <a:pt x="216" y="84"/>
                    </a:lnTo>
                    <a:lnTo>
                      <a:pt x="215" y="86"/>
                    </a:lnTo>
                    <a:lnTo>
                      <a:pt x="215" y="82"/>
                    </a:lnTo>
                    <a:lnTo>
                      <a:pt x="213" y="84"/>
                    </a:lnTo>
                    <a:lnTo>
                      <a:pt x="213" y="82"/>
                    </a:lnTo>
                    <a:lnTo>
                      <a:pt x="213" y="79"/>
                    </a:lnTo>
                    <a:lnTo>
                      <a:pt x="211" y="77"/>
                    </a:lnTo>
                    <a:lnTo>
                      <a:pt x="209" y="86"/>
                    </a:lnTo>
                    <a:lnTo>
                      <a:pt x="209" y="88"/>
                    </a:lnTo>
                    <a:lnTo>
                      <a:pt x="211" y="90"/>
                    </a:lnTo>
                    <a:lnTo>
                      <a:pt x="202" y="95"/>
                    </a:lnTo>
                    <a:lnTo>
                      <a:pt x="200" y="100"/>
                    </a:lnTo>
                    <a:lnTo>
                      <a:pt x="202" y="104"/>
                    </a:lnTo>
                    <a:lnTo>
                      <a:pt x="204" y="102"/>
                    </a:lnTo>
                    <a:lnTo>
                      <a:pt x="206" y="104"/>
                    </a:lnTo>
                    <a:lnTo>
                      <a:pt x="202" y="104"/>
                    </a:lnTo>
                    <a:lnTo>
                      <a:pt x="204" y="107"/>
                    </a:lnTo>
                    <a:lnTo>
                      <a:pt x="204" y="109"/>
                    </a:lnTo>
                    <a:lnTo>
                      <a:pt x="200" y="107"/>
                    </a:lnTo>
                    <a:lnTo>
                      <a:pt x="199" y="109"/>
                    </a:lnTo>
                    <a:lnTo>
                      <a:pt x="200" y="111"/>
                    </a:lnTo>
                    <a:lnTo>
                      <a:pt x="199" y="113"/>
                    </a:lnTo>
                    <a:lnTo>
                      <a:pt x="195" y="111"/>
                    </a:lnTo>
                    <a:lnTo>
                      <a:pt x="195" y="113"/>
                    </a:lnTo>
                    <a:lnTo>
                      <a:pt x="193" y="113"/>
                    </a:lnTo>
                    <a:lnTo>
                      <a:pt x="188" y="115"/>
                    </a:lnTo>
                    <a:lnTo>
                      <a:pt x="186" y="116"/>
                    </a:lnTo>
                    <a:lnTo>
                      <a:pt x="184" y="118"/>
                    </a:lnTo>
                    <a:lnTo>
                      <a:pt x="184" y="120"/>
                    </a:lnTo>
                    <a:lnTo>
                      <a:pt x="188" y="122"/>
                    </a:lnTo>
                    <a:lnTo>
                      <a:pt x="190" y="120"/>
                    </a:lnTo>
                    <a:lnTo>
                      <a:pt x="191" y="118"/>
                    </a:lnTo>
                    <a:lnTo>
                      <a:pt x="197" y="122"/>
                    </a:lnTo>
                    <a:lnTo>
                      <a:pt x="200" y="120"/>
                    </a:lnTo>
                    <a:lnTo>
                      <a:pt x="200" y="120"/>
                    </a:lnTo>
                    <a:lnTo>
                      <a:pt x="202" y="124"/>
                    </a:lnTo>
                    <a:lnTo>
                      <a:pt x="199" y="124"/>
                    </a:lnTo>
                    <a:lnTo>
                      <a:pt x="197" y="125"/>
                    </a:lnTo>
                    <a:lnTo>
                      <a:pt x="197" y="129"/>
                    </a:lnTo>
                    <a:lnTo>
                      <a:pt x="193" y="127"/>
                    </a:lnTo>
                    <a:lnTo>
                      <a:pt x="190" y="125"/>
                    </a:lnTo>
                    <a:lnTo>
                      <a:pt x="188" y="125"/>
                    </a:lnTo>
                    <a:lnTo>
                      <a:pt x="184" y="124"/>
                    </a:lnTo>
                    <a:lnTo>
                      <a:pt x="181" y="125"/>
                    </a:lnTo>
                    <a:lnTo>
                      <a:pt x="181" y="129"/>
                    </a:lnTo>
                    <a:lnTo>
                      <a:pt x="183" y="132"/>
                    </a:lnTo>
                    <a:lnTo>
                      <a:pt x="183" y="136"/>
                    </a:lnTo>
                    <a:lnTo>
                      <a:pt x="181" y="136"/>
                    </a:lnTo>
                    <a:lnTo>
                      <a:pt x="183" y="140"/>
                    </a:lnTo>
                    <a:lnTo>
                      <a:pt x="183" y="143"/>
                    </a:lnTo>
                    <a:lnTo>
                      <a:pt x="181" y="141"/>
                    </a:lnTo>
                    <a:lnTo>
                      <a:pt x="181" y="145"/>
                    </a:lnTo>
                    <a:lnTo>
                      <a:pt x="179" y="145"/>
                    </a:lnTo>
                    <a:lnTo>
                      <a:pt x="177" y="134"/>
                    </a:lnTo>
                    <a:lnTo>
                      <a:pt x="174" y="134"/>
                    </a:lnTo>
                    <a:lnTo>
                      <a:pt x="174" y="140"/>
                    </a:lnTo>
                    <a:lnTo>
                      <a:pt x="172" y="138"/>
                    </a:lnTo>
                    <a:lnTo>
                      <a:pt x="170" y="140"/>
                    </a:lnTo>
                    <a:lnTo>
                      <a:pt x="174" y="141"/>
                    </a:lnTo>
                    <a:lnTo>
                      <a:pt x="172" y="141"/>
                    </a:lnTo>
                    <a:lnTo>
                      <a:pt x="170" y="143"/>
                    </a:lnTo>
                    <a:lnTo>
                      <a:pt x="168" y="143"/>
                    </a:lnTo>
                    <a:lnTo>
                      <a:pt x="166" y="147"/>
                    </a:lnTo>
                    <a:lnTo>
                      <a:pt x="168" y="149"/>
                    </a:lnTo>
                    <a:lnTo>
                      <a:pt x="170" y="152"/>
                    </a:lnTo>
                    <a:lnTo>
                      <a:pt x="168" y="152"/>
                    </a:lnTo>
                    <a:lnTo>
                      <a:pt x="170" y="154"/>
                    </a:lnTo>
                    <a:lnTo>
                      <a:pt x="168" y="156"/>
                    </a:lnTo>
                    <a:lnTo>
                      <a:pt x="166" y="157"/>
                    </a:lnTo>
                    <a:lnTo>
                      <a:pt x="165" y="159"/>
                    </a:lnTo>
                    <a:lnTo>
                      <a:pt x="165" y="159"/>
                    </a:lnTo>
                    <a:lnTo>
                      <a:pt x="165" y="159"/>
                    </a:lnTo>
                    <a:lnTo>
                      <a:pt x="166" y="161"/>
                    </a:lnTo>
                    <a:lnTo>
                      <a:pt x="172" y="159"/>
                    </a:lnTo>
                    <a:lnTo>
                      <a:pt x="166" y="165"/>
                    </a:lnTo>
                    <a:lnTo>
                      <a:pt x="161" y="163"/>
                    </a:lnTo>
                    <a:lnTo>
                      <a:pt x="161" y="163"/>
                    </a:lnTo>
                    <a:lnTo>
                      <a:pt x="159" y="161"/>
                    </a:lnTo>
                    <a:lnTo>
                      <a:pt x="158" y="161"/>
                    </a:lnTo>
                    <a:lnTo>
                      <a:pt x="154" y="163"/>
                    </a:lnTo>
                    <a:lnTo>
                      <a:pt x="152" y="168"/>
                    </a:lnTo>
                    <a:lnTo>
                      <a:pt x="150" y="170"/>
                    </a:lnTo>
                    <a:lnTo>
                      <a:pt x="150" y="174"/>
                    </a:lnTo>
                    <a:lnTo>
                      <a:pt x="152" y="174"/>
                    </a:lnTo>
                    <a:lnTo>
                      <a:pt x="150" y="177"/>
                    </a:lnTo>
                    <a:lnTo>
                      <a:pt x="149" y="177"/>
                    </a:lnTo>
                    <a:lnTo>
                      <a:pt x="147" y="184"/>
                    </a:lnTo>
                    <a:lnTo>
                      <a:pt x="145" y="182"/>
                    </a:lnTo>
                    <a:lnTo>
                      <a:pt x="143" y="184"/>
                    </a:lnTo>
                    <a:lnTo>
                      <a:pt x="141" y="184"/>
                    </a:lnTo>
                    <a:lnTo>
                      <a:pt x="140" y="188"/>
                    </a:lnTo>
                    <a:lnTo>
                      <a:pt x="141" y="190"/>
                    </a:lnTo>
                    <a:lnTo>
                      <a:pt x="140" y="191"/>
                    </a:lnTo>
                    <a:lnTo>
                      <a:pt x="136" y="191"/>
                    </a:lnTo>
                    <a:lnTo>
                      <a:pt x="136" y="195"/>
                    </a:lnTo>
                    <a:lnTo>
                      <a:pt x="133" y="195"/>
                    </a:lnTo>
                    <a:lnTo>
                      <a:pt x="134" y="197"/>
                    </a:lnTo>
                    <a:lnTo>
                      <a:pt x="133" y="199"/>
                    </a:lnTo>
                    <a:lnTo>
                      <a:pt x="133" y="200"/>
                    </a:lnTo>
                    <a:lnTo>
                      <a:pt x="136" y="202"/>
                    </a:lnTo>
                    <a:lnTo>
                      <a:pt x="134" y="204"/>
                    </a:lnTo>
                    <a:lnTo>
                      <a:pt x="133" y="206"/>
                    </a:lnTo>
                    <a:lnTo>
                      <a:pt x="131" y="204"/>
                    </a:lnTo>
                    <a:lnTo>
                      <a:pt x="131" y="209"/>
                    </a:lnTo>
                    <a:lnTo>
                      <a:pt x="133" y="211"/>
                    </a:lnTo>
                    <a:lnTo>
                      <a:pt x="134" y="209"/>
                    </a:lnTo>
                    <a:lnTo>
                      <a:pt x="136" y="209"/>
                    </a:lnTo>
                    <a:lnTo>
                      <a:pt x="134" y="213"/>
                    </a:lnTo>
                    <a:lnTo>
                      <a:pt x="129" y="213"/>
                    </a:lnTo>
                    <a:lnTo>
                      <a:pt x="127" y="215"/>
                    </a:lnTo>
                    <a:lnTo>
                      <a:pt x="127" y="220"/>
                    </a:lnTo>
                    <a:lnTo>
                      <a:pt x="125" y="222"/>
                    </a:lnTo>
                    <a:lnTo>
                      <a:pt x="122" y="222"/>
                    </a:lnTo>
                    <a:lnTo>
                      <a:pt x="120" y="225"/>
                    </a:lnTo>
                    <a:lnTo>
                      <a:pt x="124" y="225"/>
                    </a:lnTo>
                    <a:lnTo>
                      <a:pt x="125" y="224"/>
                    </a:lnTo>
                    <a:lnTo>
                      <a:pt x="129" y="222"/>
                    </a:lnTo>
                    <a:lnTo>
                      <a:pt x="129" y="225"/>
                    </a:lnTo>
                    <a:lnTo>
                      <a:pt x="131" y="229"/>
                    </a:lnTo>
                    <a:lnTo>
                      <a:pt x="125" y="225"/>
                    </a:lnTo>
                    <a:lnTo>
                      <a:pt x="124" y="229"/>
                    </a:lnTo>
                    <a:lnTo>
                      <a:pt x="125" y="231"/>
                    </a:lnTo>
                    <a:lnTo>
                      <a:pt x="124" y="231"/>
                    </a:lnTo>
                    <a:lnTo>
                      <a:pt x="124" y="232"/>
                    </a:lnTo>
                    <a:lnTo>
                      <a:pt x="124" y="236"/>
                    </a:lnTo>
                    <a:lnTo>
                      <a:pt x="122" y="236"/>
                    </a:lnTo>
                    <a:lnTo>
                      <a:pt x="120" y="236"/>
                    </a:lnTo>
                    <a:lnTo>
                      <a:pt x="120" y="238"/>
                    </a:lnTo>
                    <a:lnTo>
                      <a:pt x="120" y="240"/>
                    </a:lnTo>
                    <a:lnTo>
                      <a:pt x="122" y="241"/>
                    </a:lnTo>
                    <a:lnTo>
                      <a:pt x="124" y="247"/>
                    </a:lnTo>
                    <a:lnTo>
                      <a:pt x="120" y="245"/>
                    </a:lnTo>
                    <a:lnTo>
                      <a:pt x="118" y="245"/>
                    </a:lnTo>
                    <a:lnTo>
                      <a:pt x="116" y="240"/>
                    </a:lnTo>
                    <a:lnTo>
                      <a:pt x="116" y="245"/>
                    </a:lnTo>
                    <a:lnTo>
                      <a:pt x="116" y="247"/>
                    </a:lnTo>
                    <a:lnTo>
                      <a:pt x="115" y="249"/>
                    </a:lnTo>
                    <a:lnTo>
                      <a:pt x="113" y="250"/>
                    </a:lnTo>
                    <a:lnTo>
                      <a:pt x="115" y="252"/>
                    </a:lnTo>
                    <a:lnTo>
                      <a:pt x="116" y="250"/>
                    </a:lnTo>
                    <a:lnTo>
                      <a:pt x="118" y="249"/>
                    </a:lnTo>
                    <a:lnTo>
                      <a:pt x="118" y="249"/>
                    </a:lnTo>
                    <a:lnTo>
                      <a:pt x="118" y="252"/>
                    </a:lnTo>
                    <a:lnTo>
                      <a:pt x="118" y="256"/>
                    </a:lnTo>
                    <a:lnTo>
                      <a:pt x="116" y="257"/>
                    </a:lnTo>
                    <a:lnTo>
                      <a:pt x="113" y="256"/>
                    </a:lnTo>
                    <a:lnTo>
                      <a:pt x="111" y="257"/>
                    </a:lnTo>
                    <a:lnTo>
                      <a:pt x="109" y="256"/>
                    </a:lnTo>
                    <a:lnTo>
                      <a:pt x="108" y="259"/>
                    </a:lnTo>
                    <a:lnTo>
                      <a:pt x="108" y="263"/>
                    </a:lnTo>
                    <a:lnTo>
                      <a:pt x="106" y="265"/>
                    </a:lnTo>
                    <a:lnTo>
                      <a:pt x="102" y="265"/>
                    </a:lnTo>
                    <a:lnTo>
                      <a:pt x="102" y="270"/>
                    </a:lnTo>
                    <a:lnTo>
                      <a:pt x="104" y="270"/>
                    </a:lnTo>
                    <a:lnTo>
                      <a:pt x="108" y="268"/>
                    </a:lnTo>
                    <a:lnTo>
                      <a:pt x="108" y="270"/>
                    </a:lnTo>
                    <a:lnTo>
                      <a:pt x="104" y="272"/>
                    </a:lnTo>
                    <a:lnTo>
                      <a:pt x="102" y="274"/>
                    </a:lnTo>
                    <a:lnTo>
                      <a:pt x="104" y="277"/>
                    </a:lnTo>
                    <a:lnTo>
                      <a:pt x="102" y="279"/>
                    </a:lnTo>
                    <a:lnTo>
                      <a:pt x="100" y="281"/>
                    </a:lnTo>
                    <a:lnTo>
                      <a:pt x="95" y="277"/>
                    </a:lnTo>
                    <a:lnTo>
                      <a:pt x="95" y="277"/>
                    </a:lnTo>
                    <a:lnTo>
                      <a:pt x="92" y="281"/>
                    </a:lnTo>
                    <a:lnTo>
                      <a:pt x="90" y="284"/>
                    </a:lnTo>
                    <a:lnTo>
                      <a:pt x="90" y="286"/>
                    </a:lnTo>
                    <a:lnTo>
                      <a:pt x="81" y="297"/>
                    </a:lnTo>
                    <a:lnTo>
                      <a:pt x="83" y="299"/>
                    </a:lnTo>
                    <a:lnTo>
                      <a:pt x="83" y="300"/>
                    </a:lnTo>
                    <a:lnTo>
                      <a:pt x="75" y="304"/>
                    </a:lnTo>
                    <a:lnTo>
                      <a:pt x="75" y="307"/>
                    </a:lnTo>
                    <a:lnTo>
                      <a:pt x="77" y="307"/>
                    </a:lnTo>
                    <a:lnTo>
                      <a:pt x="81" y="307"/>
                    </a:lnTo>
                    <a:lnTo>
                      <a:pt x="79" y="311"/>
                    </a:lnTo>
                    <a:lnTo>
                      <a:pt x="81" y="315"/>
                    </a:lnTo>
                    <a:lnTo>
                      <a:pt x="83" y="316"/>
                    </a:lnTo>
                    <a:lnTo>
                      <a:pt x="100" y="306"/>
                    </a:lnTo>
                    <a:lnTo>
                      <a:pt x="102" y="302"/>
                    </a:lnTo>
                    <a:lnTo>
                      <a:pt x="102" y="304"/>
                    </a:lnTo>
                    <a:lnTo>
                      <a:pt x="102" y="306"/>
                    </a:lnTo>
                    <a:lnTo>
                      <a:pt x="99" y="307"/>
                    </a:lnTo>
                    <a:lnTo>
                      <a:pt x="95" y="307"/>
                    </a:lnTo>
                    <a:lnTo>
                      <a:pt x="90" y="313"/>
                    </a:lnTo>
                    <a:lnTo>
                      <a:pt x="92" y="315"/>
                    </a:lnTo>
                    <a:lnTo>
                      <a:pt x="92" y="316"/>
                    </a:lnTo>
                    <a:lnTo>
                      <a:pt x="86" y="318"/>
                    </a:lnTo>
                    <a:lnTo>
                      <a:pt x="83" y="318"/>
                    </a:lnTo>
                    <a:lnTo>
                      <a:pt x="83" y="318"/>
                    </a:lnTo>
                    <a:lnTo>
                      <a:pt x="83" y="320"/>
                    </a:lnTo>
                    <a:lnTo>
                      <a:pt x="83" y="322"/>
                    </a:lnTo>
                    <a:lnTo>
                      <a:pt x="79" y="320"/>
                    </a:lnTo>
                    <a:lnTo>
                      <a:pt x="79" y="318"/>
                    </a:lnTo>
                    <a:lnTo>
                      <a:pt x="77" y="313"/>
                    </a:lnTo>
                    <a:lnTo>
                      <a:pt x="75" y="313"/>
                    </a:lnTo>
                    <a:lnTo>
                      <a:pt x="74" y="313"/>
                    </a:lnTo>
                    <a:lnTo>
                      <a:pt x="74" y="313"/>
                    </a:lnTo>
                    <a:lnTo>
                      <a:pt x="72" y="315"/>
                    </a:lnTo>
                    <a:lnTo>
                      <a:pt x="70" y="316"/>
                    </a:lnTo>
                    <a:lnTo>
                      <a:pt x="68" y="318"/>
                    </a:lnTo>
                    <a:lnTo>
                      <a:pt x="70" y="320"/>
                    </a:lnTo>
                    <a:lnTo>
                      <a:pt x="72" y="322"/>
                    </a:lnTo>
                    <a:lnTo>
                      <a:pt x="68" y="324"/>
                    </a:lnTo>
                    <a:lnTo>
                      <a:pt x="67" y="322"/>
                    </a:lnTo>
                    <a:lnTo>
                      <a:pt x="67" y="318"/>
                    </a:lnTo>
                    <a:lnTo>
                      <a:pt x="67" y="316"/>
                    </a:lnTo>
                    <a:lnTo>
                      <a:pt x="58" y="320"/>
                    </a:lnTo>
                    <a:lnTo>
                      <a:pt x="58" y="322"/>
                    </a:lnTo>
                    <a:lnTo>
                      <a:pt x="56" y="325"/>
                    </a:lnTo>
                    <a:lnTo>
                      <a:pt x="54" y="324"/>
                    </a:lnTo>
                    <a:lnTo>
                      <a:pt x="54" y="327"/>
                    </a:lnTo>
                    <a:lnTo>
                      <a:pt x="54" y="327"/>
                    </a:lnTo>
                    <a:lnTo>
                      <a:pt x="50" y="327"/>
                    </a:lnTo>
                    <a:lnTo>
                      <a:pt x="50" y="327"/>
                    </a:lnTo>
                    <a:lnTo>
                      <a:pt x="50" y="325"/>
                    </a:lnTo>
                    <a:lnTo>
                      <a:pt x="50" y="325"/>
                    </a:lnTo>
                    <a:lnTo>
                      <a:pt x="49" y="327"/>
                    </a:lnTo>
                    <a:lnTo>
                      <a:pt x="49" y="329"/>
                    </a:lnTo>
                    <a:lnTo>
                      <a:pt x="49" y="329"/>
                    </a:lnTo>
                    <a:lnTo>
                      <a:pt x="45" y="329"/>
                    </a:lnTo>
                    <a:lnTo>
                      <a:pt x="42" y="331"/>
                    </a:lnTo>
                    <a:lnTo>
                      <a:pt x="40" y="338"/>
                    </a:lnTo>
                    <a:lnTo>
                      <a:pt x="38" y="336"/>
                    </a:lnTo>
                    <a:lnTo>
                      <a:pt x="34" y="336"/>
                    </a:lnTo>
                    <a:lnTo>
                      <a:pt x="33" y="338"/>
                    </a:lnTo>
                    <a:lnTo>
                      <a:pt x="31" y="340"/>
                    </a:lnTo>
                    <a:lnTo>
                      <a:pt x="34" y="343"/>
                    </a:lnTo>
                    <a:lnTo>
                      <a:pt x="33" y="345"/>
                    </a:lnTo>
                    <a:lnTo>
                      <a:pt x="36" y="345"/>
                    </a:lnTo>
                    <a:lnTo>
                      <a:pt x="38" y="343"/>
                    </a:lnTo>
                    <a:lnTo>
                      <a:pt x="40" y="345"/>
                    </a:lnTo>
                    <a:lnTo>
                      <a:pt x="42" y="347"/>
                    </a:lnTo>
                    <a:lnTo>
                      <a:pt x="40" y="349"/>
                    </a:lnTo>
                    <a:lnTo>
                      <a:pt x="40" y="350"/>
                    </a:lnTo>
                    <a:lnTo>
                      <a:pt x="38" y="350"/>
                    </a:lnTo>
                    <a:lnTo>
                      <a:pt x="27" y="349"/>
                    </a:lnTo>
                    <a:lnTo>
                      <a:pt x="25" y="350"/>
                    </a:lnTo>
                    <a:lnTo>
                      <a:pt x="24" y="350"/>
                    </a:lnTo>
                    <a:lnTo>
                      <a:pt x="22" y="350"/>
                    </a:lnTo>
                    <a:lnTo>
                      <a:pt x="22" y="352"/>
                    </a:lnTo>
                    <a:lnTo>
                      <a:pt x="24" y="352"/>
                    </a:lnTo>
                    <a:lnTo>
                      <a:pt x="22" y="354"/>
                    </a:lnTo>
                    <a:lnTo>
                      <a:pt x="22" y="356"/>
                    </a:lnTo>
                    <a:lnTo>
                      <a:pt x="24" y="354"/>
                    </a:lnTo>
                    <a:lnTo>
                      <a:pt x="25" y="354"/>
                    </a:lnTo>
                    <a:lnTo>
                      <a:pt x="24" y="357"/>
                    </a:lnTo>
                    <a:lnTo>
                      <a:pt x="25" y="363"/>
                    </a:lnTo>
                    <a:lnTo>
                      <a:pt x="24" y="365"/>
                    </a:lnTo>
                    <a:lnTo>
                      <a:pt x="24" y="359"/>
                    </a:lnTo>
                    <a:lnTo>
                      <a:pt x="22" y="357"/>
                    </a:lnTo>
                    <a:lnTo>
                      <a:pt x="18" y="359"/>
                    </a:lnTo>
                    <a:lnTo>
                      <a:pt x="17" y="365"/>
                    </a:lnTo>
                    <a:lnTo>
                      <a:pt x="18" y="366"/>
                    </a:lnTo>
                    <a:lnTo>
                      <a:pt x="18" y="368"/>
                    </a:lnTo>
                    <a:lnTo>
                      <a:pt x="17" y="366"/>
                    </a:lnTo>
                    <a:lnTo>
                      <a:pt x="15" y="365"/>
                    </a:lnTo>
                    <a:lnTo>
                      <a:pt x="13" y="365"/>
                    </a:lnTo>
                    <a:lnTo>
                      <a:pt x="8" y="365"/>
                    </a:lnTo>
                    <a:lnTo>
                      <a:pt x="8" y="366"/>
                    </a:lnTo>
                    <a:lnTo>
                      <a:pt x="9" y="368"/>
                    </a:lnTo>
                    <a:lnTo>
                      <a:pt x="4" y="365"/>
                    </a:lnTo>
                    <a:lnTo>
                      <a:pt x="2" y="366"/>
                    </a:lnTo>
                    <a:lnTo>
                      <a:pt x="4" y="370"/>
                    </a:lnTo>
                    <a:lnTo>
                      <a:pt x="4" y="372"/>
                    </a:lnTo>
                    <a:lnTo>
                      <a:pt x="4" y="372"/>
                    </a:lnTo>
                    <a:lnTo>
                      <a:pt x="20" y="370"/>
                    </a:lnTo>
                    <a:lnTo>
                      <a:pt x="15" y="374"/>
                    </a:lnTo>
                    <a:lnTo>
                      <a:pt x="17" y="374"/>
                    </a:lnTo>
                    <a:lnTo>
                      <a:pt x="22" y="374"/>
                    </a:lnTo>
                    <a:lnTo>
                      <a:pt x="22" y="374"/>
                    </a:lnTo>
                    <a:lnTo>
                      <a:pt x="20" y="375"/>
                    </a:lnTo>
                    <a:lnTo>
                      <a:pt x="11" y="375"/>
                    </a:lnTo>
                    <a:lnTo>
                      <a:pt x="9" y="375"/>
                    </a:lnTo>
                    <a:lnTo>
                      <a:pt x="8" y="375"/>
                    </a:lnTo>
                    <a:lnTo>
                      <a:pt x="4" y="377"/>
                    </a:lnTo>
                    <a:lnTo>
                      <a:pt x="4" y="379"/>
                    </a:lnTo>
                    <a:lnTo>
                      <a:pt x="2" y="379"/>
                    </a:lnTo>
                    <a:lnTo>
                      <a:pt x="0" y="379"/>
                    </a:lnTo>
                    <a:lnTo>
                      <a:pt x="0" y="381"/>
                    </a:lnTo>
                    <a:lnTo>
                      <a:pt x="4" y="382"/>
                    </a:lnTo>
                    <a:lnTo>
                      <a:pt x="4" y="384"/>
                    </a:lnTo>
                    <a:lnTo>
                      <a:pt x="4" y="386"/>
                    </a:lnTo>
                    <a:lnTo>
                      <a:pt x="0" y="391"/>
                    </a:lnTo>
                    <a:lnTo>
                      <a:pt x="2" y="393"/>
                    </a:lnTo>
                    <a:lnTo>
                      <a:pt x="0" y="393"/>
                    </a:lnTo>
                    <a:lnTo>
                      <a:pt x="0" y="397"/>
                    </a:lnTo>
                    <a:lnTo>
                      <a:pt x="2" y="397"/>
                    </a:lnTo>
                    <a:lnTo>
                      <a:pt x="2" y="399"/>
                    </a:lnTo>
                    <a:lnTo>
                      <a:pt x="8" y="400"/>
                    </a:lnTo>
                    <a:lnTo>
                      <a:pt x="17" y="397"/>
                    </a:lnTo>
                    <a:lnTo>
                      <a:pt x="18" y="399"/>
                    </a:lnTo>
                    <a:lnTo>
                      <a:pt x="22" y="399"/>
                    </a:lnTo>
                    <a:lnTo>
                      <a:pt x="24" y="390"/>
                    </a:lnTo>
                    <a:lnTo>
                      <a:pt x="25" y="393"/>
                    </a:lnTo>
                    <a:lnTo>
                      <a:pt x="24" y="397"/>
                    </a:lnTo>
                    <a:lnTo>
                      <a:pt x="25" y="397"/>
                    </a:lnTo>
                    <a:lnTo>
                      <a:pt x="29" y="397"/>
                    </a:lnTo>
                    <a:lnTo>
                      <a:pt x="31" y="397"/>
                    </a:lnTo>
                    <a:lnTo>
                      <a:pt x="33" y="399"/>
                    </a:lnTo>
                    <a:lnTo>
                      <a:pt x="36" y="395"/>
                    </a:lnTo>
                    <a:lnTo>
                      <a:pt x="36" y="388"/>
                    </a:lnTo>
                    <a:lnTo>
                      <a:pt x="40" y="386"/>
                    </a:lnTo>
                    <a:lnTo>
                      <a:pt x="42" y="386"/>
                    </a:lnTo>
                    <a:lnTo>
                      <a:pt x="38" y="391"/>
                    </a:lnTo>
                    <a:lnTo>
                      <a:pt x="38" y="397"/>
                    </a:lnTo>
                    <a:lnTo>
                      <a:pt x="40" y="395"/>
                    </a:lnTo>
                    <a:lnTo>
                      <a:pt x="42" y="395"/>
                    </a:lnTo>
                    <a:lnTo>
                      <a:pt x="43" y="395"/>
                    </a:lnTo>
                    <a:lnTo>
                      <a:pt x="38" y="399"/>
                    </a:lnTo>
                    <a:lnTo>
                      <a:pt x="33" y="400"/>
                    </a:lnTo>
                    <a:lnTo>
                      <a:pt x="33" y="402"/>
                    </a:lnTo>
                    <a:lnTo>
                      <a:pt x="34" y="406"/>
                    </a:lnTo>
                    <a:lnTo>
                      <a:pt x="31" y="407"/>
                    </a:lnTo>
                    <a:lnTo>
                      <a:pt x="31" y="404"/>
                    </a:lnTo>
                    <a:lnTo>
                      <a:pt x="29" y="402"/>
                    </a:lnTo>
                    <a:lnTo>
                      <a:pt x="27" y="400"/>
                    </a:lnTo>
                    <a:lnTo>
                      <a:pt x="24" y="400"/>
                    </a:lnTo>
                    <a:lnTo>
                      <a:pt x="20" y="400"/>
                    </a:lnTo>
                    <a:lnTo>
                      <a:pt x="17" y="400"/>
                    </a:lnTo>
                    <a:lnTo>
                      <a:pt x="15" y="400"/>
                    </a:lnTo>
                    <a:lnTo>
                      <a:pt x="11" y="400"/>
                    </a:lnTo>
                    <a:lnTo>
                      <a:pt x="9" y="402"/>
                    </a:lnTo>
                    <a:lnTo>
                      <a:pt x="4" y="402"/>
                    </a:lnTo>
                    <a:lnTo>
                      <a:pt x="2" y="406"/>
                    </a:lnTo>
                    <a:lnTo>
                      <a:pt x="2" y="407"/>
                    </a:lnTo>
                    <a:lnTo>
                      <a:pt x="4" y="409"/>
                    </a:lnTo>
                    <a:lnTo>
                      <a:pt x="6" y="407"/>
                    </a:lnTo>
                    <a:lnTo>
                      <a:pt x="6" y="413"/>
                    </a:lnTo>
                    <a:lnTo>
                      <a:pt x="2" y="411"/>
                    </a:lnTo>
                    <a:lnTo>
                      <a:pt x="0" y="409"/>
                    </a:lnTo>
                    <a:lnTo>
                      <a:pt x="0" y="411"/>
                    </a:lnTo>
                    <a:lnTo>
                      <a:pt x="0" y="411"/>
                    </a:lnTo>
                    <a:lnTo>
                      <a:pt x="0" y="411"/>
                    </a:lnTo>
                    <a:lnTo>
                      <a:pt x="4" y="416"/>
                    </a:lnTo>
                    <a:lnTo>
                      <a:pt x="6" y="416"/>
                    </a:lnTo>
                    <a:lnTo>
                      <a:pt x="9" y="415"/>
                    </a:lnTo>
                    <a:lnTo>
                      <a:pt x="11" y="415"/>
                    </a:lnTo>
                    <a:lnTo>
                      <a:pt x="6" y="420"/>
                    </a:lnTo>
                    <a:lnTo>
                      <a:pt x="8" y="422"/>
                    </a:lnTo>
                    <a:lnTo>
                      <a:pt x="4" y="424"/>
                    </a:lnTo>
                    <a:lnTo>
                      <a:pt x="2" y="425"/>
                    </a:lnTo>
                    <a:lnTo>
                      <a:pt x="4" y="427"/>
                    </a:lnTo>
                    <a:lnTo>
                      <a:pt x="4" y="429"/>
                    </a:lnTo>
                    <a:lnTo>
                      <a:pt x="6" y="431"/>
                    </a:lnTo>
                    <a:lnTo>
                      <a:pt x="8" y="429"/>
                    </a:lnTo>
                    <a:lnTo>
                      <a:pt x="9" y="427"/>
                    </a:lnTo>
                    <a:lnTo>
                      <a:pt x="9" y="429"/>
                    </a:lnTo>
                    <a:lnTo>
                      <a:pt x="11" y="434"/>
                    </a:lnTo>
                    <a:lnTo>
                      <a:pt x="9" y="434"/>
                    </a:lnTo>
                    <a:lnTo>
                      <a:pt x="8" y="436"/>
                    </a:lnTo>
                    <a:lnTo>
                      <a:pt x="8" y="438"/>
                    </a:lnTo>
                    <a:lnTo>
                      <a:pt x="8" y="438"/>
                    </a:lnTo>
                    <a:lnTo>
                      <a:pt x="11" y="436"/>
                    </a:lnTo>
                    <a:lnTo>
                      <a:pt x="13" y="432"/>
                    </a:lnTo>
                    <a:lnTo>
                      <a:pt x="13" y="429"/>
                    </a:lnTo>
                    <a:lnTo>
                      <a:pt x="17" y="427"/>
                    </a:lnTo>
                    <a:lnTo>
                      <a:pt x="22" y="418"/>
                    </a:lnTo>
                    <a:lnTo>
                      <a:pt x="24" y="416"/>
                    </a:lnTo>
                    <a:lnTo>
                      <a:pt x="25" y="418"/>
                    </a:lnTo>
                    <a:lnTo>
                      <a:pt x="25" y="418"/>
                    </a:lnTo>
                    <a:lnTo>
                      <a:pt x="29" y="418"/>
                    </a:lnTo>
                    <a:lnTo>
                      <a:pt x="33" y="418"/>
                    </a:lnTo>
                    <a:lnTo>
                      <a:pt x="27" y="420"/>
                    </a:lnTo>
                    <a:lnTo>
                      <a:pt x="25" y="425"/>
                    </a:lnTo>
                    <a:lnTo>
                      <a:pt x="25" y="422"/>
                    </a:lnTo>
                    <a:lnTo>
                      <a:pt x="24" y="422"/>
                    </a:lnTo>
                    <a:lnTo>
                      <a:pt x="18" y="429"/>
                    </a:lnTo>
                    <a:lnTo>
                      <a:pt x="20" y="431"/>
                    </a:lnTo>
                    <a:lnTo>
                      <a:pt x="20" y="431"/>
                    </a:lnTo>
                    <a:lnTo>
                      <a:pt x="18" y="432"/>
                    </a:lnTo>
                    <a:lnTo>
                      <a:pt x="11" y="440"/>
                    </a:lnTo>
                    <a:lnTo>
                      <a:pt x="15" y="441"/>
                    </a:lnTo>
                    <a:lnTo>
                      <a:pt x="20" y="441"/>
                    </a:lnTo>
                    <a:lnTo>
                      <a:pt x="22" y="440"/>
                    </a:lnTo>
                    <a:lnTo>
                      <a:pt x="22" y="441"/>
                    </a:lnTo>
                    <a:lnTo>
                      <a:pt x="17" y="443"/>
                    </a:lnTo>
                    <a:lnTo>
                      <a:pt x="15" y="445"/>
                    </a:lnTo>
                    <a:lnTo>
                      <a:pt x="15" y="447"/>
                    </a:lnTo>
                    <a:lnTo>
                      <a:pt x="11" y="447"/>
                    </a:lnTo>
                    <a:lnTo>
                      <a:pt x="9" y="447"/>
                    </a:lnTo>
                    <a:lnTo>
                      <a:pt x="8" y="447"/>
                    </a:lnTo>
                    <a:lnTo>
                      <a:pt x="4" y="452"/>
                    </a:lnTo>
                    <a:lnTo>
                      <a:pt x="4" y="456"/>
                    </a:lnTo>
                    <a:lnTo>
                      <a:pt x="6" y="456"/>
                    </a:lnTo>
                    <a:lnTo>
                      <a:pt x="6" y="457"/>
                    </a:lnTo>
                    <a:lnTo>
                      <a:pt x="8" y="457"/>
                    </a:lnTo>
                    <a:lnTo>
                      <a:pt x="9" y="454"/>
                    </a:lnTo>
                    <a:lnTo>
                      <a:pt x="9" y="457"/>
                    </a:lnTo>
                    <a:lnTo>
                      <a:pt x="11" y="457"/>
                    </a:lnTo>
                    <a:lnTo>
                      <a:pt x="13" y="456"/>
                    </a:lnTo>
                    <a:lnTo>
                      <a:pt x="13" y="454"/>
                    </a:lnTo>
                    <a:lnTo>
                      <a:pt x="15" y="454"/>
                    </a:lnTo>
                    <a:lnTo>
                      <a:pt x="18" y="452"/>
                    </a:lnTo>
                    <a:lnTo>
                      <a:pt x="20" y="450"/>
                    </a:lnTo>
                    <a:lnTo>
                      <a:pt x="22" y="452"/>
                    </a:lnTo>
                    <a:lnTo>
                      <a:pt x="17" y="456"/>
                    </a:lnTo>
                    <a:lnTo>
                      <a:pt x="18" y="456"/>
                    </a:lnTo>
                    <a:lnTo>
                      <a:pt x="18" y="459"/>
                    </a:lnTo>
                    <a:lnTo>
                      <a:pt x="17" y="465"/>
                    </a:lnTo>
                    <a:lnTo>
                      <a:pt x="15" y="466"/>
                    </a:lnTo>
                    <a:lnTo>
                      <a:pt x="15" y="468"/>
                    </a:lnTo>
                    <a:lnTo>
                      <a:pt x="13" y="468"/>
                    </a:lnTo>
                    <a:lnTo>
                      <a:pt x="11" y="470"/>
                    </a:lnTo>
                    <a:lnTo>
                      <a:pt x="11" y="466"/>
                    </a:lnTo>
                    <a:lnTo>
                      <a:pt x="9" y="466"/>
                    </a:lnTo>
                    <a:lnTo>
                      <a:pt x="8" y="477"/>
                    </a:lnTo>
                    <a:lnTo>
                      <a:pt x="22" y="490"/>
                    </a:lnTo>
                    <a:lnTo>
                      <a:pt x="25" y="490"/>
                    </a:lnTo>
                    <a:lnTo>
                      <a:pt x="27" y="486"/>
                    </a:lnTo>
                    <a:lnTo>
                      <a:pt x="27" y="495"/>
                    </a:lnTo>
                    <a:lnTo>
                      <a:pt x="29" y="493"/>
                    </a:lnTo>
                    <a:lnTo>
                      <a:pt x="31" y="495"/>
                    </a:lnTo>
                    <a:lnTo>
                      <a:pt x="33" y="493"/>
                    </a:lnTo>
                    <a:lnTo>
                      <a:pt x="36" y="493"/>
                    </a:lnTo>
                    <a:lnTo>
                      <a:pt x="34" y="495"/>
                    </a:lnTo>
                    <a:lnTo>
                      <a:pt x="40" y="497"/>
                    </a:lnTo>
                    <a:lnTo>
                      <a:pt x="43" y="497"/>
                    </a:lnTo>
                    <a:lnTo>
                      <a:pt x="47" y="493"/>
                    </a:lnTo>
                    <a:lnTo>
                      <a:pt x="49" y="490"/>
                    </a:lnTo>
                    <a:lnTo>
                      <a:pt x="50" y="491"/>
                    </a:lnTo>
                    <a:lnTo>
                      <a:pt x="56" y="488"/>
                    </a:lnTo>
                    <a:lnTo>
                      <a:pt x="61" y="481"/>
                    </a:lnTo>
                    <a:lnTo>
                      <a:pt x="65" y="479"/>
                    </a:lnTo>
                    <a:lnTo>
                      <a:pt x="67" y="475"/>
                    </a:lnTo>
                    <a:lnTo>
                      <a:pt x="68" y="474"/>
                    </a:lnTo>
                    <a:lnTo>
                      <a:pt x="68" y="472"/>
                    </a:lnTo>
                    <a:lnTo>
                      <a:pt x="74" y="466"/>
                    </a:lnTo>
                    <a:lnTo>
                      <a:pt x="72" y="465"/>
                    </a:lnTo>
                    <a:lnTo>
                      <a:pt x="77" y="466"/>
                    </a:lnTo>
                    <a:lnTo>
                      <a:pt x="81" y="466"/>
                    </a:lnTo>
                    <a:lnTo>
                      <a:pt x="83" y="466"/>
                    </a:lnTo>
                    <a:lnTo>
                      <a:pt x="84" y="459"/>
                    </a:lnTo>
                    <a:lnTo>
                      <a:pt x="86" y="457"/>
                    </a:lnTo>
                    <a:lnTo>
                      <a:pt x="86" y="456"/>
                    </a:lnTo>
                    <a:lnTo>
                      <a:pt x="84" y="452"/>
                    </a:lnTo>
                    <a:lnTo>
                      <a:pt x="83" y="450"/>
                    </a:lnTo>
                    <a:lnTo>
                      <a:pt x="84" y="450"/>
                    </a:lnTo>
                    <a:lnTo>
                      <a:pt x="84" y="449"/>
                    </a:lnTo>
                    <a:lnTo>
                      <a:pt x="83" y="445"/>
                    </a:lnTo>
                    <a:lnTo>
                      <a:pt x="84" y="447"/>
                    </a:lnTo>
                    <a:lnTo>
                      <a:pt x="86" y="449"/>
                    </a:lnTo>
                    <a:lnTo>
                      <a:pt x="86" y="450"/>
                    </a:lnTo>
                    <a:lnTo>
                      <a:pt x="88" y="450"/>
                    </a:lnTo>
                    <a:lnTo>
                      <a:pt x="88" y="449"/>
                    </a:lnTo>
                    <a:lnTo>
                      <a:pt x="86" y="445"/>
                    </a:lnTo>
                    <a:lnTo>
                      <a:pt x="86" y="441"/>
                    </a:lnTo>
                    <a:lnTo>
                      <a:pt x="86" y="440"/>
                    </a:lnTo>
                    <a:lnTo>
                      <a:pt x="88" y="440"/>
                    </a:lnTo>
                    <a:lnTo>
                      <a:pt x="90" y="440"/>
                    </a:lnTo>
                    <a:lnTo>
                      <a:pt x="92" y="440"/>
                    </a:lnTo>
                    <a:lnTo>
                      <a:pt x="92" y="441"/>
                    </a:lnTo>
                    <a:lnTo>
                      <a:pt x="88" y="443"/>
                    </a:lnTo>
                    <a:lnTo>
                      <a:pt x="92" y="461"/>
                    </a:lnTo>
                    <a:lnTo>
                      <a:pt x="93" y="459"/>
                    </a:lnTo>
                    <a:lnTo>
                      <a:pt x="95" y="463"/>
                    </a:lnTo>
                    <a:lnTo>
                      <a:pt x="97" y="463"/>
                    </a:lnTo>
                    <a:lnTo>
                      <a:pt x="99" y="465"/>
                    </a:lnTo>
                    <a:lnTo>
                      <a:pt x="99" y="472"/>
                    </a:lnTo>
                    <a:lnTo>
                      <a:pt x="100" y="468"/>
                    </a:lnTo>
                    <a:lnTo>
                      <a:pt x="102" y="470"/>
                    </a:lnTo>
                    <a:lnTo>
                      <a:pt x="104" y="468"/>
                    </a:lnTo>
                    <a:lnTo>
                      <a:pt x="106" y="457"/>
                    </a:lnTo>
                    <a:lnTo>
                      <a:pt x="104" y="450"/>
                    </a:lnTo>
                    <a:lnTo>
                      <a:pt x="108" y="443"/>
                    </a:lnTo>
                    <a:lnTo>
                      <a:pt x="108" y="440"/>
                    </a:lnTo>
                    <a:lnTo>
                      <a:pt x="116" y="436"/>
                    </a:lnTo>
                    <a:lnTo>
                      <a:pt x="118" y="432"/>
                    </a:lnTo>
                    <a:lnTo>
                      <a:pt x="118" y="429"/>
                    </a:lnTo>
                    <a:lnTo>
                      <a:pt x="116" y="425"/>
                    </a:lnTo>
                    <a:lnTo>
                      <a:pt x="120" y="418"/>
                    </a:lnTo>
                    <a:lnTo>
                      <a:pt x="116" y="407"/>
                    </a:lnTo>
                    <a:lnTo>
                      <a:pt x="115" y="404"/>
                    </a:lnTo>
                    <a:lnTo>
                      <a:pt x="115" y="402"/>
                    </a:lnTo>
                    <a:lnTo>
                      <a:pt x="118" y="400"/>
                    </a:lnTo>
                    <a:lnTo>
                      <a:pt x="122" y="397"/>
                    </a:lnTo>
                    <a:lnTo>
                      <a:pt x="124" y="391"/>
                    </a:lnTo>
                    <a:lnTo>
                      <a:pt x="124" y="386"/>
                    </a:lnTo>
                    <a:lnTo>
                      <a:pt x="116" y="381"/>
                    </a:lnTo>
                    <a:lnTo>
                      <a:pt x="115" y="377"/>
                    </a:lnTo>
                    <a:lnTo>
                      <a:pt x="115" y="357"/>
                    </a:lnTo>
                    <a:lnTo>
                      <a:pt x="113" y="354"/>
                    </a:lnTo>
                    <a:lnTo>
                      <a:pt x="113" y="352"/>
                    </a:lnTo>
                    <a:lnTo>
                      <a:pt x="115" y="334"/>
                    </a:lnTo>
                    <a:lnTo>
                      <a:pt x="116" y="332"/>
                    </a:lnTo>
                    <a:lnTo>
                      <a:pt x="115" y="331"/>
                    </a:lnTo>
                    <a:lnTo>
                      <a:pt x="113" y="327"/>
                    </a:lnTo>
                    <a:lnTo>
                      <a:pt x="111" y="322"/>
                    </a:lnTo>
                    <a:lnTo>
                      <a:pt x="115" y="311"/>
                    </a:lnTo>
                    <a:lnTo>
                      <a:pt x="122" y="302"/>
                    </a:lnTo>
                    <a:lnTo>
                      <a:pt x="127" y="299"/>
                    </a:lnTo>
                    <a:lnTo>
                      <a:pt x="133" y="297"/>
                    </a:lnTo>
                    <a:lnTo>
                      <a:pt x="143" y="299"/>
                    </a:lnTo>
                    <a:lnTo>
                      <a:pt x="145" y="295"/>
                    </a:lnTo>
                    <a:lnTo>
                      <a:pt x="147" y="286"/>
                    </a:lnTo>
                    <a:lnTo>
                      <a:pt x="140" y="277"/>
                    </a:lnTo>
                    <a:lnTo>
                      <a:pt x="140" y="275"/>
                    </a:lnTo>
                    <a:lnTo>
                      <a:pt x="150" y="254"/>
                    </a:lnTo>
                    <a:lnTo>
                      <a:pt x="152" y="222"/>
                    </a:lnTo>
                    <a:lnTo>
                      <a:pt x="156" y="220"/>
                    </a:lnTo>
                    <a:lnTo>
                      <a:pt x="158" y="220"/>
                    </a:lnTo>
                    <a:lnTo>
                      <a:pt x="163" y="216"/>
                    </a:lnTo>
                    <a:lnTo>
                      <a:pt x="166" y="202"/>
                    </a:lnTo>
                    <a:lnTo>
                      <a:pt x="183" y="179"/>
                    </a:lnTo>
                    <a:lnTo>
                      <a:pt x="183" y="175"/>
                    </a:lnTo>
                    <a:lnTo>
                      <a:pt x="179" y="168"/>
                    </a:lnTo>
                    <a:lnTo>
                      <a:pt x="179" y="165"/>
                    </a:lnTo>
                    <a:lnTo>
                      <a:pt x="184" y="156"/>
                    </a:lnTo>
                    <a:lnTo>
                      <a:pt x="186" y="147"/>
                    </a:lnTo>
                    <a:lnTo>
                      <a:pt x="195" y="138"/>
                    </a:lnTo>
                    <a:lnTo>
                      <a:pt x="199" y="138"/>
                    </a:lnTo>
                    <a:lnTo>
                      <a:pt x="202" y="140"/>
                    </a:lnTo>
                    <a:lnTo>
                      <a:pt x="204" y="143"/>
                    </a:lnTo>
                    <a:lnTo>
                      <a:pt x="206" y="143"/>
                    </a:lnTo>
                    <a:lnTo>
                      <a:pt x="211" y="131"/>
                    </a:lnTo>
                    <a:lnTo>
                      <a:pt x="209" y="124"/>
                    </a:lnTo>
                    <a:lnTo>
                      <a:pt x="211" y="120"/>
                    </a:lnTo>
                    <a:lnTo>
                      <a:pt x="213" y="118"/>
                    </a:lnTo>
                    <a:lnTo>
                      <a:pt x="216" y="118"/>
                    </a:lnTo>
                    <a:lnTo>
                      <a:pt x="238" y="124"/>
                    </a:lnTo>
                    <a:lnTo>
                      <a:pt x="240" y="124"/>
                    </a:lnTo>
                    <a:lnTo>
                      <a:pt x="241" y="122"/>
                    </a:lnTo>
                    <a:lnTo>
                      <a:pt x="240" y="118"/>
                    </a:lnTo>
                    <a:lnTo>
                      <a:pt x="238" y="115"/>
                    </a:lnTo>
                    <a:lnTo>
                      <a:pt x="240" y="113"/>
                    </a:lnTo>
                    <a:lnTo>
                      <a:pt x="241" y="107"/>
                    </a:lnTo>
                    <a:lnTo>
                      <a:pt x="243" y="106"/>
                    </a:lnTo>
                    <a:lnTo>
                      <a:pt x="243" y="104"/>
                    </a:lnTo>
                    <a:lnTo>
                      <a:pt x="243" y="100"/>
                    </a:lnTo>
                    <a:lnTo>
                      <a:pt x="241" y="99"/>
                    </a:lnTo>
                    <a:lnTo>
                      <a:pt x="241" y="97"/>
                    </a:lnTo>
                    <a:lnTo>
                      <a:pt x="243" y="95"/>
                    </a:lnTo>
                    <a:lnTo>
                      <a:pt x="249" y="95"/>
                    </a:lnTo>
                    <a:lnTo>
                      <a:pt x="250" y="93"/>
                    </a:lnTo>
                    <a:lnTo>
                      <a:pt x="252" y="91"/>
                    </a:lnTo>
                    <a:lnTo>
                      <a:pt x="256" y="93"/>
                    </a:lnTo>
                    <a:lnTo>
                      <a:pt x="258" y="93"/>
                    </a:lnTo>
                    <a:lnTo>
                      <a:pt x="258" y="86"/>
                    </a:lnTo>
                    <a:lnTo>
                      <a:pt x="261" y="82"/>
                    </a:lnTo>
                    <a:lnTo>
                      <a:pt x="265" y="84"/>
                    </a:lnTo>
                    <a:lnTo>
                      <a:pt x="277" y="102"/>
                    </a:lnTo>
                    <a:lnTo>
                      <a:pt x="277" y="107"/>
                    </a:lnTo>
                    <a:lnTo>
                      <a:pt x="279" y="109"/>
                    </a:lnTo>
                    <a:lnTo>
                      <a:pt x="286" y="111"/>
                    </a:lnTo>
                    <a:lnTo>
                      <a:pt x="291" y="113"/>
                    </a:lnTo>
                    <a:lnTo>
                      <a:pt x="295" y="113"/>
                    </a:lnTo>
                    <a:lnTo>
                      <a:pt x="299" y="109"/>
                    </a:lnTo>
                    <a:lnTo>
                      <a:pt x="304" y="104"/>
                    </a:lnTo>
                    <a:lnTo>
                      <a:pt x="308" y="106"/>
                    </a:lnTo>
                    <a:lnTo>
                      <a:pt x="311" y="113"/>
                    </a:lnTo>
                    <a:lnTo>
                      <a:pt x="315" y="113"/>
                    </a:lnTo>
                    <a:lnTo>
                      <a:pt x="322" y="107"/>
                    </a:lnTo>
                    <a:lnTo>
                      <a:pt x="324" y="104"/>
                    </a:lnTo>
                    <a:lnTo>
                      <a:pt x="333" y="99"/>
                    </a:lnTo>
                    <a:lnTo>
                      <a:pt x="333" y="72"/>
                    </a:lnTo>
                    <a:lnTo>
                      <a:pt x="336" y="63"/>
                    </a:lnTo>
                    <a:lnTo>
                      <a:pt x="340" y="59"/>
                    </a:lnTo>
                    <a:lnTo>
                      <a:pt x="368" y="50"/>
                    </a:lnTo>
                    <a:lnTo>
                      <a:pt x="370" y="50"/>
                    </a:lnTo>
                    <a:lnTo>
                      <a:pt x="374" y="57"/>
                    </a:lnTo>
                    <a:lnTo>
                      <a:pt x="377" y="59"/>
                    </a:lnTo>
                    <a:lnTo>
                      <a:pt x="381" y="61"/>
                    </a:lnTo>
                    <a:lnTo>
                      <a:pt x="386" y="66"/>
                    </a:lnTo>
                    <a:lnTo>
                      <a:pt x="390" y="79"/>
                    </a:lnTo>
                    <a:lnTo>
                      <a:pt x="384" y="86"/>
                    </a:lnTo>
                    <a:lnTo>
                      <a:pt x="383" y="90"/>
                    </a:lnTo>
                    <a:lnTo>
                      <a:pt x="383" y="93"/>
                    </a:lnTo>
                    <a:lnTo>
                      <a:pt x="386" y="95"/>
                    </a:lnTo>
                    <a:lnTo>
                      <a:pt x="386" y="95"/>
                    </a:lnTo>
                    <a:lnTo>
                      <a:pt x="390" y="93"/>
                    </a:lnTo>
                    <a:lnTo>
                      <a:pt x="390" y="91"/>
                    </a:lnTo>
                    <a:lnTo>
                      <a:pt x="390" y="88"/>
                    </a:lnTo>
                    <a:lnTo>
                      <a:pt x="390" y="86"/>
                    </a:lnTo>
                    <a:lnTo>
                      <a:pt x="400" y="81"/>
                    </a:lnTo>
                    <a:lnTo>
                      <a:pt x="402" y="79"/>
                    </a:lnTo>
                    <a:lnTo>
                      <a:pt x="404" y="70"/>
                    </a:lnTo>
                    <a:lnTo>
                      <a:pt x="409" y="75"/>
                    </a:lnTo>
                    <a:lnTo>
                      <a:pt x="413" y="74"/>
                    </a:lnTo>
                    <a:lnTo>
                      <a:pt x="415" y="68"/>
                    </a:lnTo>
                    <a:lnTo>
                      <a:pt x="415" y="65"/>
                    </a:lnTo>
                    <a:lnTo>
                      <a:pt x="415" y="6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7" name="Freeform 2165">
                <a:extLst>
                  <a:ext uri="{FF2B5EF4-FFF2-40B4-BE49-F238E27FC236}">
                    <a16:creationId xmlns:a16="http://schemas.microsoft.com/office/drawing/2014/main" id="{EFB497C9-0BE4-8748-9589-DA90E081497B}"/>
                  </a:ext>
                </a:extLst>
              </p:cNvPr>
              <p:cNvSpPr>
                <a:spLocks/>
              </p:cNvSpPr>
              <p:nvPr/>
            </p:nvSpPr>
            <p:spPr bwMode="auto">
              <a:xfrm>
                <a:off x="2776" y="1075"/>
                <a:ext cx="416" cy="497"/>
              </a:xfrm>
              <a:custGeom>
                <a:avLst/>
                <a:gdLst>
                  <a:gd name="T0" fmla="*/ 395 w 416"/>
                  <a:gd name="T1" fmla="*/ 65 h 497"/>
                  <a:gd name="T2" fmla="*/ 379 w 416"/>
                  <a:gd name="T3" fmla="*/ 45 h 497"/>
                  <a:gd name="T4" fmla="*/ 400 w 416"/>
                  <a:gd name="T5" fmla="*/ 18 h 497"/>
                  <a:gd name="T6" fmla="*/ 383 w 416"/>
                  <a:gd name="T7" fmla="*/ 13 h 497"/>
                  <a:gd name="T8" fmla="*/ 368 w 416"/>
                  <a:gd name="T9" fmla="*/ 20 h 497"/>
                  <a:gd name="T10" fmla="*/ 356 w 416"/>
                  <a:gd name="T11" fmla="*/ 24 h 497"/>
                  <a:gd name="T12" fmla="*/ 327 w 416"/>
                  <a:gd name="T13" fmla="*/ 40 h 497"/>
                  <a:gd name="T14" fmla="*/ 324 w 416"/>
                  <a:gd name="T15" fmla="*/ 11 h 497"/>
                  <a:gd name="T16" fmla="*/ 308 w 416"/>
                  <a:gd name="T17" fmla="*/ 27 h 497"/>
                  <a:gd name="T18" fmla="*/ 286 w 416"/>
                  <a:gd name="T19" fmla="*/ 49 h 497"/>
                  <a:gd name="T20" fmla="*/ 268 w 416"/>
                  <a:gd name="T21" fmla="*/ 41 h 497"/>
                  <a:gd name="T22" fmla="*/ 259 w 416"/>
                  <a:gd name="T23" fmla="*/ 61 h 497"/>
                  <a:gd name="T24" fmla="*/ 241 w 416"/>
                  <a:gd name="T25" fmla="*/ 84 h 497"/>
                  <a:gd name="T26" fmla="*/ 233 w 416"/>
                  <a:gd name="T27" fmla="*/ 90 h 497"/>
                  <a:gd name="T28" fmla="*/ 213 w 416"/>
                  <a:gd name="T29" fmla="*/ 82 h 497"/>
                  <a:gd name="T30" fmla="*/ 204 w 416"/>
                  <a:gd name="T31" fmla="*/ 109 h 497"/>
                  <a:gd name="T32" fmla="*/ 190 w 416"/>
                  <a:gd name="T33" fmla="*/ 120 h 497"/>
                  <a:gd name="T34" fmla="*/ 181 w 416"/>
                  <a:gd name="T35" fmla="*/ 125 h 497"/>
                  <a:gd name="T36" fmla="*/ 172 w 416"/>
                  <a:gd name="T37" fmla="*/ 138 h 497"/>
                  <a:gd name="T38" fmla="*/ 165 w 416"/>
                  <a:gd name="T39" fmla="*/ 159 h 497"/>
                  <a:gd name="T40" fmla="*/ 150 w 416"/>
                  <a:gd name="T41" fmla="*/ 174 h 497"/>
                  <a:gd name="T42" fmla="*/ 133 w 416"/>
                  <a:gd name="T43" fmla="*/ 195 h 497"/>
                  <a:gd name="T44" fmla="*/ 129 w 416"/>
                  <a:gd name="T45" fmla="*/ 213 h 497"/>
                  <a:gd name="T46" fmla="*/ 125 w 416"/>
                  <a:gd name="T47" fmla="*/ 231 h 497"/>
                  <a:gd name="T48" fmla="*/ 116 w 416"/>
                  <a:gd name="T49" fmla="*/ 245 h 497"/>
                  <a:gd name="T50" fmla="*/ 109 w 416"/>
                  <a:gd name="T51" fmla="*/ 256 h 497"/>
                  <a:gd name="T52" fmla="*/ 100 w 416"/>
                  <a:gd name="T53" fmla="*/ 281 h 497"/>
                  <a:gd name="T54" fmla="*/ 79 w 416"/>
                  <a:gd name="T55" fmla="*/ 311 h 497"/>
                  <a:gd name="T56" fmla="*/ 83 w 416"/>
                  <a:gd name="T57" fmla="*/ 318 h 497"/>
                  <a:gd name="T58" fmla="*/ 70 w 416"/>
                  <a:gd name="T59" fmla="*/ 320 h 497"/>
                  <a:gd name="T60" fmla="*/ 50 w 416"/>
                  <a:gd name="T61" fmla="*/ 327 h 497"/>
                  <a:gd name="T62" fmla="*/ 34 w 416"/>
                  <a:gd name="T63" fmla="*/ 343 h 497"/>
                  <a:gd name="T64" fmla="*/ 22 w 416"/>
                  <a:gd name="T65" fmla="*/ 352 h 497"/>
                  <a:gd name="T66" fmla="*/ 18 w 416"/>
                  <a:gd name="T67" fmla="*/ 366 h 497"/>
                  <a:gd name="T68" fmla="*/ 20 w 416"/>
                  <a:gd name="T69" fmla="*/ 370 h 497"/>
                  <a:gd name="T70" fmla="*/ 0 w 416"/>
                  <a:gd name="T71" fmla="*/ 381 h 497"/>
                  <a:gd name="T72" fmla="*/ 22 w 416"/>
                  <a:gd name="T73" fmla="*/ 399 h 497"/>
                  <a:gd name="T74" fmla="*/ 38 w 416"/>
                  <a:gd name="T75" fmla="*/ 397 h 497"/>
                  <a:gd name="T76" fmla="*/ 20 w 416"/>
                  <a:gd name="T77" fmla="*/ 400 h 497"/>
                  <a:gd name="T78" fmla="*/ 0 w 416"/>
                  <a:gd name="T79" fmla="*/ 411 h 497"/>
                  <a:gd name="T80" fmla="*/ 6 w 416"/>
                  <a:gd name="T81" fmla="*/ 431 h 497"/>
                  <a:gd name="T82" fmla="*/ 22 w 416"/>
                  <a:gd name="T83" fmla="*/ 418 h 497"/>
                  <a:gd name="T84" fmla="*/ 18 w 416"/>
                  <a:gd name="T85" fmla="*/ 432 h 497"/>
                  <a:gd name="T86" fmla="*/ 4 w 416"/>
                  <a:gd name="T87" fmla="*/ 456 h 497"/>
                  <a:gd name="T88" fmla="*/ 17 w 416"/>
                  <a:gd name="T89" fmla="*/ 456 h 497"/>
                  <a:gd name="T90" fmla="*/ 27 w 416"/>
                  <a:gd name="T91" fmla="*/ 486 h 497"/>
                  <a:gd name="T92" fmla="*/ 61 w 416"/>
                  <a:gd name="T93" fmla="*/ 481 h 497"/>
                  <a:gd name="T94" fmla="*/ 84 w 416"/>
                  <a:gd name="T95" fmla="*/ 452 h 497"/>
                  <a:gd name="T96" fmla="*/ 88 w 416"/>
                  <a:gd name="T97" fmla="*/ 440 h 497"/>
                  <a:gd name="T98" fmla="*/ 104 w 416"/>
                  <a:gd name="T99" fmla="*/ 468 h 497"/>
                  <a:gd name="T100" fmla="*/ 118 w 416"/>
                  <a:gd name="T101" fmla="*/ 400 h 497"/>
                  <a:gd name="T102" fmla="*/ 111 w 416"/>
                  <a:gd name="T103" fmla="*/ 322 h 497"/>
                  <a:gd name="T104" fmla="*/ 158 w 416"/>
                  <a:gd name="T105" fmla="*/ 220 h 497"/>
                  <a:gd name="T106" fmla="*/ 206 w 416"/>
                  <a:gd name="T107" fmla="*/ 143 h 497"/>
                  <a:gd name="T108" fmla="*/ 243 w 416"/>
                  <a:gd name="T109" fmla="*/ 106 h 497"/>
                  <a:gd name="T110" fmla="*/ 265 w 416"/>
                  <a:gd name="T111" fmla="*/ 84 h 497"/>
                  <a:gd name="T112" fmla="*/ 324 w 416"/>
                  <a:gd name="T113" fmla="*/ 104 h 497"/>
                  <a:gd name="T114" fmla="*/ 383 w 416"/>
                  <a:gd name="T115" fmla="*/ 90 h 497"/>
                  <a:gd name="T116" fmla="*/ 415 w 416"/>
                  <a:gd name="T117" fmla="*/ 6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6" h="497">
                    <a:moveTo>
                      <a:pt x="415" y="65"/>
                    </a:moveTo>
                    <a:lnTo>
                      <a:pt x="408" y="63"/>
                    </a:lnTo>
                    <a:lnTo>
                      <a:pt x="408" y="68"/>
                    </a:lnTo>
                    <a:lnTo>
                      <a:pt x="406" y="68"/>
                    </a:lnTo>
                    <a:lnTo>
                      <a:pt x="406" y="68"/>
                    </a:lnTo>
                    <a:lnTo>
                      <a:pt x="402" y="66"/>
                    </a:lnTo>
                    <a:lnTo>
                      <a:pt x="402" y="65"/>
                    </a:lnTo>
                    <a:lnTo>
                      <a:pt x="402" y="68"/>
                    </a:lnTo>
                    <a:lnTo>
                      <a:pt x="402" y="70"/>
                    </a:lnTo>
                    <a:lnTo>
                      <a:pt x="400" y="66"/>
                    </a:lnTo>
                    <a:lnTo>
                      <a:pt x="397" y="66"/>
                    </a:lnTo>
                    <a:lnTo>
                      <a:pt x="393" y="68"/>
                    </a:lnTo>
                    <a:lnTo>
                      <a:pt x="395" y="65"/>
                    </a:lnTo>
                    <a:lnTo>
                      <a:pt x="397" y="63"/>
                    </a:lnTo>
                    <a:lnTo>
                      <a:pt x="399" y="63"/>
                    </a:lnTo>
                    <a:lnTo>
                      <a:pt x="399" y="61"/>
                    </a:lnTo>
                    <a:lnTo>
                      <a:pt x="399" y="59"/>
                    </a:lnTo>
                    <a:lnTo>
                      <a:pt x="397" y="57"/>
                    </a:lnTo>
                    <a:lnTo>
                      <a:pt x="391" y="57"/>
                    </a:lnTo>
                    <a:lnTo>
                      <a:pt x="393" y="56"/>
                    </a:lnTo>
                    <a:lnTo>
                      <a:pt x="391" y="54"/>
                    </a:lnTo>
                    <a:lnTo>
                      <a:pt x="388" y="52"/>
                    </a:lnTo>
                    <a:lnTo>
                      <a:pt x="384" y="49"/>
                    </a:lnTo>
                    <a:lnTo>
                      <a:pt x="379" y="49"/>
                    </a:lnTo>
                    <a:lnTo>
                      <a:pt x="379" y="47"/>
                    </a:lnTo>
                    <a:lnTo>
                      <a:pt x="379" y="45"/>
                    </a:lnTo>
                    <a:lnTo>
                      <a:pt x="379" y="45"/>
                    </a:lnTo>
                    <a:lnTo>
                      <a:pt x="400" y="49"/>
                    </a:lnTo>
                    <a:lnTo>
                      <a:pt x="411" y="41"/>
                    </a:lnTo>
                    <a:lnTo>
                      <a:pt x="415" y="40"/>
                    </a:lnTo>
                    <a:lnTo>
                      <a:pt x="416" y="38"/>
                    </a:lnTo>
                    <a:lnTo>
                      <a:pt x="416" y="34"/>
                    </a:lnTo>
                    <a:lnTo>
                      <a:pt x="413" y="32"/>
                    </a:lnTo>
                    <a:lnTo>
                      <a:pt x="409" y="27"/>
                    </a:lnTo>
                    <a:lnTo>
                      <a:pt x="406" y="27"/>
                    </a:lnTo>
                    <a:lnTo>
                      <a:pt x="402" y="25"/>
                    </a:lnTo>
                    <a:lnTo>
                      <a:pt x="406" y="25"/>
                    </a:lnTo>
                    <a:lnTo>
                      <a:pt x="400" y="22"/>
                    </a:lnTo>
                    <a:lnTo>
                      <a:pt x="400" y="18"/>
                    </a:lnTo>
                    <a:lnTo>
                      <a:pt x="397" y="22"/>
                    </a:lnTo>
                    <a:lnTo>
                      <a:pt x="395" y="24"/>
                    </a:lnTo>
                    <a:lnTo>
                      <a:pt x="395" y="20"/>
                    </a:lnTo>
                    <a:lnTo>
                      <a:pt x="395" y="18"/>
                    </a:lnTo>
                    <a:lnTo>
                      <a:pt x="390" y="22"/>
                    </a:lnTo>
                    <a:lnTo>
                      <a:pt x="390" y="20"/>
                    </a:lnTo>
                    <a:lnTo>
                      <a:pt x="388" y="20"/>
                    </a:lnTo>
                    <a:lnTo>
                      <a:pt x="390" y="18"/>
                    </a:lnTo>
                    <a:lnTo>
                      <a:pt x="390" y="15"/>
                    </a:lnTo>
                    <a:lnTo>
                      <a:pt x="388" y="15"/>
                    </a:lnTo>
                    <a:lnTo>
                      <a:pt x="386" y="13"/>
                    </a:lnTo>
                    <a:lnTo>
                      <a:pt x="384" y="13"/>
                    </a:lnTo>
                    <a:lnTo>
                      <a:pt x="383" y="13"/>
                    </a:lnTo>
                    <a:lnTo>
                      <a:pt x="381" y="13"/>
                    </a:lnTo>
                    <a:lnTo>
                      <a:pt x="377" y="16"/>
                    </a:lnTo>
                    <a:lnTo>
                      <a:pt x="377" y="31"/>
                    </a:lnTo>
                    <a:lnTo>
                      <a:pt x="374" y="32"/>
                    </a:lnTo>
                    <a:lnTo>
                      <a:pt x="372" y="31"/>
                    </a:lnTo>
                    <a:lnTo>
                      <a:pt x="368" y="31"/>
                    </a:lnTo>
                    <a:lnTo>
                      <a:pt x="366" y="31"/>
                    </a:lnTo>
                    <a:lnTo>
                      <a:pt x="370" y="27"/>
                    </a:lnTo>
                    <a:lnTo>
                      <a:pt x="372" y="24"/>
                    </a:lnTo>
                    <a:lnTo>
                      <a:pt x="372" y="20"/>
                    </a:lnTo>
                    <a:lnTo>
                      <a:pt x="366" y="24"/>
                    </a:lnTo>
                    <a:lnTo>
                      <a:pt x="365" y="24"/>
                    </a:lnTo>
                    <a:lnTo>
                      <a:pt x="368" y="20"/>
                    </a:lnTo>
                    <a:lnTo>
                      <a:pt x="366" y="16"/>
                    </a:lnTo>
                    <a:lnTo>
                      <a:pt x="368" y="15"/>
                    </a:lnTo>
                    <a:lnTo>
                      <a:pt x="374" y="15"/>
                    </a:lnTo>
                    <a:lnTo>
                      <a:pt x="375" y="11"/>
                    </a:lnTo>
                    <a:lnTo>
                      <a:pt x="375" y="6"/>
                    </a:lnTo>
                    <a:lnTo>
                      <a:pt x="372" y="6"/>
                    </a:lnTo>
                    <a:lnTo>
                      <a:pt x="372" y="4"/>
                    </a:lnTo>
                    <a:lnTo>
                      <a:pt x="370" y="2"/>
                    </a:lnTo>
                    <a:lnTo>
                      <a:pt x="368" y="2"/>
                    </a:lnTo>
                    <a:lnTo>
                      <a:pt x="365" y="4"/>
                    </a:lnTo>
                    <a:lnTo>
                      <a:pt x="361" y="0"/>
                    </a:lnTo>
                    <a:lnTo>
                      <a:pt x="356" y="20"/>
                    </a:lnTo>
                    <a:lnTo>
                      <a:pt x="356" y="24"/>
                    </a:lnTo>
                    <a:lnTo>
                      <a:pt x="354" y="24"/>
                    </a:lnTo>
                    <a:lnTo>
                      <a:pt x="352" y="27"/>
                    </a:lnTo>
                    <a:lnTo>
                      <a:pt x="352" y="31"/>
                    </a:lnTo>
                    <a:lnTo>
                      <a:pt x="349" y="31"/>
                    </a:lnTo>
                    <a:lnTo>
                      <a:pt x="345" y="36"/>
                    </a:lnTo>
                    <a:lnTo>
                      <a:pt x="347" y="25"/>
                    </a:lnTo>
                    <a:lnTo>
                      <a:pt x="343" y="22"/>
                    </a:lnTo>
                    <a:lnTo>
                      <a:pt x="347" y="18"/>
                    </a:lnTo>
                    <a:lnTo>
                      <a:pt x="347" y="9"/>
                    </a:lnTo>
                    <a:lnTo>
                      <a:pt x="345" y="9"/>
                    </a:lnTo>
                    <a:lnTo>
                      <a:pt x="343" y="9"/>
                    </a:lnTo>
                    <a:lnTo>
                      <a:pt x="325" y="41"/>
                    </a:lnTo>
                    <a:lnTo>
                      <a:pt x="327" y="40"/>
                    </a:lnTo>
                    <a:lnTo>
                      <a:pt x="322" y="50"/>
                    </a:lnTo>
                    <a:lnTo>
                      <a:pt x="318" y="50"/>
                    </a:lnTo>
                    <a:lnTo>
                      <a:pt x="318" y="43"/>
                    </a:lnTo>
                    <a:lnTo>
                      <a:pt x="320" y="41"/>
                    </a:lnTo>
                    <a:lnTo>
                      <a:pt x="322" y="41"/>
                    </a:lnTo>
                    <a:lnTo>
                      <a:pt x="322" y="38"/>
                    </a:lnTo>
                    <a:lnTo>
                      <a:pt x="324" y="34"/>
                    </a:lnTo>
                    <a:lnTo>
                      <a:pt x="322" y="31"/>
                    </a:lnTo>
                    <a:lnTo>
                      <a:pt x="333" y="13"/>
                    </a:lnTo>
                    <a:lnTo>
                      <a:pt x="331" y="11"/>
                    </a:lnTo>
                    <a:lnTo>
                      <a:pt x="325" y="15"/>
                    </a:lnTo>
                    <a:lnTo>
                      <a:pt x="324" y="16"/>
                    </a:lnTo>
                    <a:lnTo>
                      <a:pt x="324" y="11"/>
                    </a:lnTo>
                    <a:lnTo>
                      <a:pt x="322" y="11"/>
                    </a:lnTo>
                    <a:lnTo>
                      <a:pt x="320" y="9"/>
                    </a:lnTo>
                    <a:lnTo>
                      <a:pt x="320" y="7"/>
                    </a:lnTo>
                    <a:lnTo>
                      <a:pt x="316" y="11"/>
                    </a:lnTo>
                    <a:lnTo>
                      <a:pt x="316" y="9"/>
                    </a:lnTo>
                    <a:lnTo>
                      <a:pt x="315" y="9"/>
                    </a:lnTo>
                    <a:lnTo>
                      <a:pt x="313" y="16"/>
                    </a:lnTo>
                    <a:lnTo>
                      <a:pt x="309" y="15"/>
                    </a:lnTo>
                    <a:lnTo>
                      <a:pt x="311" y="18"/>
                    </a:lnTo>
                    <a:lnTo>
                      <a:pt x="313" y="20"/>
                    </a:lnTo>
                    <a:lnTo>
                      <a:pt x="315" y="22"/>
                    </a:lnTo>
                    <a:lnTo>
                      <a:pt x="309" y="24"/>
                    </a:lnTo>
                    <a:lnTo>
                      <a:pt x="308" y="27"/>
                    </a:lnTo>
                    <a:lnTo>
                      <a:pt x="309" y="31"/>
                    </a:lnTo>
                    <a:lnTo>
                      <a:pt x="302" y="31"/>
                    </a:lnTo>
                    <a:lnTo>
                      <a:pt x="299" y="36"/>
                    </a:lnTo>
                    <a:lnTo>
                      <a:pt x="297" y="38"/>
                    </a:lnTo>
                    <a:lnTo>
                      <a:pt x="293" y="43"/>
                    </a:lnTo>
                    <a:lnTo>
                      <a:pt x="291" y="45"/>
                    </a:lnTo>
                    <a:lnTo>
                      <a:pt x="293" y="47"/>
                    </a:lnTo>
                    <a:lnTo>
                      <a:pt x="291" y="54"/>
                    </a:lnTo>
                    <a:lnTo>
                      <a:pt x="290" y="56"/>
                    </a:lnTo>
                    <a:lnTo>
                      <a:pt x="288" y="52"/>
                    </a:lnTo>
                    <a:lnTo>
                      <a:pt x="288" y="50"/>
                    </a:lnTo>
                    <a:lnTo>
                      <a:pt x="290" y="49"/>
                    </a:lnTo>
                    <a:lnTo>
                      <a:pt x="286" y="49"/>
                    </a:lnTo>
                    <a:lnTo>
                      <a:pt x="288" y="45"/>
                    </a:lnTo>
                    <a:lnTo>
                      <a:pt x="288" y="45"/>
                    </a:lnTo>
                    <a:lnTo>
                      <a:pt x="279" y="43"/>
                    </a:lnTo>
                    <a:lnTo>
                      <a:pt x="279" y="47"/>
                    </a:lnTo>
                    <a:lnTo>
                      <a:pt x="277" y="47"/>
                    </a:lnTo>
                    <a:lnTo>
                      <a:pt x="275" y="47"/>
                    </a:lnTo>
                    <a:lnTo>
                      <a:pt x="275" y="45"/>
                    </a:lnTo>
                    <a:lnTo>
                      <a:pt x="275" y="41"/>
                    </a:lnTo>
                    <a:lnTo>
                      <a:pt x="274" y="43"/>
                    </a:lnTo>
                    <a:lnTo>
                      <a:pt x="274" y="40"/>
                    </a:lnTo>
                    <a:lnTo>
                      <a:pt x="272" y="41"/>
                    </a:lnTo>
                    <a:lnTo>
                      <a:pt x="270" y="40"/>
                    </a:lnTo>
                    <a:lnTo>
                      <a:pt x="268" y="41"/>
                    </a:lnTo>
                    <a:lnTo>
                      <a:pt x="268" y="47"/>
                    </a:lnTo>
                    <a:lnTo>
                      <a:pt x="266" y="40"/>
                    </a:lnTo>
                    <a:lnTo>
                      <a:pt x="265" y="40"/>
                    </a:lnTo>
                    <a:lnTo>
                      <a:pt x="265" y="47"/>
                    </a:lnTo>
                    <a:lnTo>
                      <a:pt x="270" y="50"/>
                    </a:lnTo>
                    <a:lnTo>
                      <a:pt x="272" y="50"/>
                    </a:lnTo>
                    <a:lnTo>
                      <a:pt x="272" y="59"/>
                    </a:lnTo>
                    <a:lnTo>
                      <a:pt x="272" y="63"/>
                    </a:lnTo>
                    <a:lnTo>
                      <a:pt x="272" y="66"/>
                    </a:lnTo>
                    <a:lnTo>
                      <a:pt x="261" y="52"/>
                    </a:lnTo>
                    <a:lnTo>
                      <a:pt x="261" y="57"/>
                    </a:lnTo>
                    <a:lnTo>
                      <a:pt x="259" y="57"/>
                    </a:lnTo>
                    <a:lnTo>
                      <a:pt x="259" y="61"/>
                    </a:lnTo>
                    <a:lnTo>
                      <a:pt x="258" y="61"/>
                    </a:lnTo>
                    <a:lnTo>
                      <a:pt x="256" y="63"/>
                    </a:lnTo>
                    <a:lnTo>
                      <a:pt x="256" y="61"/>
                    </a:lnTo>
                    <a:lnTo>
                      <a:pt x="256" y="59"/>
                    </a:lnTo>
                    <a:lnTo>
                      <a:pt x="256" y="56"/>
                    </a:lnTo>
                    <a:lnTo>
                      <a:pt x="254" y="57"/>
                    </a:lnTo>
                    <a:lnTo>
                      <a:pt x="252" y="61"/>
                    </a:lnTo>
                    <a:lnTo>
                      <a:pt x="250" y="65"/>
                    </a:lnTo>
                    <a:lnTo>
                      <a:pt x="249" y="65"/>
                    </a:lnTo>
                    <a:lnTo>
                      <a:pt x="250" y="72"/>
                    </a:lnTo>
                    <a:lnTo>
                      <a:pt x="245" y="75"/>
                    </a:lnTo>
                    <a:lnTo>
                      <a:pt x="243" y="81"/>
                    </a:lnTo>
                    <a:lnTo>
                      <a:pt x="241" y="84"/>
                    </a:lnTo>
                    <a:lnTo>
                      <a:pt x="245" y="77"/>
                    </a:lnTo>
                    <a:lnTo>
                      <a:pt x="245" y="56"/>
                    </a:lnTo>
                    <a:lnTo>
                      <a:pt x="241" y="57"/>
                    </a:lnTo>
                    <a:lnTo>
                      <a:pt x="238" y="66"/>
                    </a:lnTo>
                    <a:lnTo>
                      <a:pt x="234" y="79"/>
                    </a:lnTo>
                    <a:lnTo>
                      <a:pt x="234" y="63"/>
                    </a:lnTo>
                    <a:lnTo>
                      <a:pt x="227" y="65"/>
                    </a:lnTo>
                    <a:lnTo>
                      <a:pt x="224" y="70"/>
                    </a:lnTo>
                    <a:lnTo>
                      <a:pt x="225" y="77"/>
                    </a:lnTo>
                    <a:lnTo>
                      <a:pt x="227" y="81"/>
                    </a:lnTo>
                    <a:lnTo>
                      <a:pt x="231" y="82"/>
                    </a:lnTo>
                    <a:lnTo>
                      <a:pt x="233" y="86"/>
                    </a:lnTo>
                    <a:lnTo>
                      <a:pt x="233" y="90"/>
                    </a:lnTo>
                    <a:lnTo>
                      <a:pt x="229" y="88"/>
                    </a:lnTo>
                    <a:lnTo>
                      <a:pt x="227" y="84"/>
                    </a:lnTo>
                    <a:lnTo>
                      <a:pt x="224" y="82"/>
                    </a:lnTo>
                    <a:lnTo>
                      <a:pt x="220" y="74"/>
                    </a:lnTo>
                    <a:lnTo>
                      <a:pt x="216" y="75"/>
                    </a:lnTo>
                    <a:lnTo>
                      <a:pt x="218" y="81"/>
                    </a:lnTo>
                    <a:lnTo>
                      <a:pt x="222" y="84"/>
                    </a:lnTo>
                    <a:lnTo>
                      <a:pt x="218" y="86"/>
                    </a:lnTo>
                    <a:lnTo>
                      <a:pt x="216" y="84"/>
                    </a:lnTo>
                    <a:lnTo>
                      <a:pt x="215" y="86"/>
                    </a:lnTo>
                    <a:lnTo>
                      <a:pt x="215" y="82"/>
                    </a:lnTo>
                    <a:lnTo>
                      <a:pt x="213" y="84"/>
                    </a:lnTo>
                    <a:lnTo>
                      <a:pt x="213" y="82"/>
                    </a:lnTo>
                    <a:lnTo>
                      <a:pt x="213" y="79"/>
                    </a:lnTo>
                    <a:lnTo>
                      <a:pt x="211" y="77"/>
                    </a:lnTo>
                    <a:lnTo>
                      <a:pt x="209" y="86"/>
                    </a:lnTo>
                    <a:lnTo>
                      <a:pt x="209" y="88"/>
                    </a:lnTo>
                    <a:lnTo>
                      <a:pt x="211" y="90"/>
                    </a:lnTo>
                    <a:lnTo>
                      <a:pt x="202" y="95"/>
                    </a:lnTo>
                    <a:lnTo>
                      <a:pt x="200" y="100"/>
                    </a:lnTo>
                    <a:lnTo>
                      <a:pt x="202" y="104"/>
                    </a:lnTo>
                    <a:lnTo>
                      <a:pt x="204" y="102"/>
                    </a:lnTo>
                    <a:lnTo>
                      <a:pt x="206" y="104"/>
                    </a:lnTo>
                    <a:lnTo>
                      <a:pt x="202" y="104"/>
                    </a:lnTo>
                    <a:lnTo>
                      <a:pt x="204" y="107"/>
                    </a:lnTo>
                    <a:lnTo>
                      <a:pt x="204" y="109"/>
                    </a:lnTo>
                    <a:lnTo>
                      <a:pt x="200" y="107"/>
                    </a:lnTo>
                    <a:lnTo>
                      <a:pt x="199" y="109"/>
                    </a:lnTo>
                    <a:lnTo>
                      <a:pt x="200" y="111"/>
                    </a:lnTo>
                    <a:lnTo>
                      <a:pt x="199" y="113"/>
                    </a:lnTo>
                    <a:lnTo>
                      <a:pt x="195" y="111"/>
                    </a:lnTo>
                    <a:lnTo>
                      <a:pt x="195" y="113"/>
                    </a:lnTo>
                    <a:lnTo>
                      <a:pt x="193" y="113"/>
                    </a:lnTo>
                    <a:lnTo>
                      <a:pt x="188" y="115"/>
                    </a:lnTo>
                    <a:lnTo>
                      <a:pt x="186" y="116"/>
                    </a:lnTo>
                    <a:lnTo>
                      <a:pt x="184" y="118"/>
                    </a:lnTo>
                    <a:lnTo>
                      <a:pt x="184" y="120"/>
                    </a:lnTo>
                    <a:lnTo>
                      <a:pt x="188" y="122"/>
                    </a:lnTo>
                    <a:lnTo>
                      <a:pt x="190" y="120"/>
                    </a:lnTo>
                    <a:lnTo>
                      <a:pt x="191" y="118"/>
                    </a:lnTo>
                    <a:lnTo>
                      <a:pt x="197" y="122"/>
                    </a:lnTo>
                    <a:lnTo>
                      <a:pt x="200" y="120"/>
                    </a:lnTo>
                    <a:lnTo>
                      <a:pt x="200" y="120"/>
                    </a:lnTo>
                    <a:lnTo>
                      <a:pt x="202" y="124"/>
                    </a:lnTo>
                    <a:lnTo>
                      <a:pt x="199" y="124"/>
                    </a:lnTo>
                    <a:lnTo>
                      <a:pt x="197" y="125"/>
                    </a:lnTo>
                    <a:lnTo>
                      <a:pt x="197" y="129"/>
                    </a:lnTo>
                    <a:lnTo>
                      <a:pt x="193" y="127"/>
                    </a:lnTo>
                    <a:lnTo>
                      <a:pt x="190" y="125"/>
                    </a:lnTo>
                    <a:lnTo>
                      <a:pt x="188" y="125"/>
                    </a:lnTo>
                    <a:lnTo>
                      <a:pt x="184" y="124"/>
                    </a:lnTo>
                    <a:lnTo>
                      <a:pt x="181" y="125"/>
                    </a:lnTo>
                    <a:lnTo>
                      <a:pt x="181" y="129"/>
                    </a:lnTo>
                    <a:lnTo>
                      <a:pt x="183" y="132"/>
                    </a:lnTo>
                    <a:lnTo>
                      <a:pt x="183" y="136"/>
                    </a:lnTo>
                    <a:lnTo>
                      <a:pt x="181" y="136"/>
                    </a:lnTo>
                    <a:lnTo>
                      <a:pt x="183" y="140"/>
                    </a:lnTo>
                    <a:lnTo>
                      <a:pt x="183" y="143"/>
                    </a:lnTo>
                    <a:lnTo>
                      <a:pt x="181" y="141"/>
                    </a:lnTo>
                    <a:lnTo>
                      <a:pt x="181" y="145"/>
                    </a:lnTo>
                    <a:lnTo>
                      <a:pt x="179" y="145"/>
                    </a:lnTo>
                    <a:lnTo>
                      <a:pt x="177" y="134"/>
                    </a:lnTo>
                    <a:lnTo>
                      <a:pt x="174" y="134"/>
                    </a:lnTo>
                    <a:lnTo>
                      <a:pt x="174" y="140"/>
                    </a:lnTo>
                    <a:lnTo>
                      <a:pt x="172" y="138"/>
                    </a:lnTo>
                    <a:lnTo>
                      <a:pt x="170" y="140"/>
                    </a:lnTo>
                    <a:lnTo>
                      <a:pt x="174" y="141"/>
                    </a:lnTo>
                    <a:lnTo>
                      <a:pt x="172" y="141"/>
                    </a:lnTo>
                    <a:lnTo>
                      <a:pt x="170" y="143"/>
                    </a:lnTo>
                    <a:lnTo>
                      <a:pt x="168" y="143"/>
                    </a:lnTo>
                    <a:lnTo>
                      <a:pt x="166" y="147"/>
                    </a:lnTo>
                    <a:lnTo>
                      <a:pt x="168" y="149"/>
                    </a:lnTo>
                    <a:lnTo>
                      <a:pt x="170" y="152"/>
                    </a:lnTo>
                    <a:lnTo>
                      <a:pt x="168" y="152"/>
                    </a:lnTo>
                    <a:lnTo>
                      <a:pt x="170" y="154"/>
                    </a:lnTo>
                    <a:lnTo>
                      <a:pt x="168" y="156"/>
                    </a:lnTo>
                    <a:lnTo>
                      <a:pt x="166" y="157"/>
                    </a:lnTo>
                    <a:lnTo>
                      <a:pt x="165" y="159"/>
                    </a:lnTo>
                    <a:lnTo>
                      <a:pt x="165" y="159"/>
                    </a:lnTo>
                    <a:lnTo>
                      <a:pt x="165" y="159"/>
                    </a:lnTo>
                    <a:lnTo>
                      <a:pt x="166" y="161"/>
                    </a:lnTo>
                    <a:lnTo>
                      <a:pt x="172" y="159"/>
                    </a:lnTo>
                    <a:lnTo>
                      <a:pt x="166" y="165"/>
                    </a:lnTo>
                    <a:lnTo>
                      <a:pt x="161" y="163"/>
                    </a:lnTo>
                    <a:lnTo>
                      <a:pt x="161" y="163"/>
                    </a:lnTo>
                    <a:lnTo>
                      <a:pt x="159" y="161"/>
                    </a:lnTo>
                    <a:lnTo>
                      <a:pt x="158" y="161"/>
                    </a:lnTo>
                    <a:lnTo>
                      <a:pt x="154" y="163"/>
                    </a:lnTo>
                    <a:lnTo>
                      <a:pt x="152" y="168"/>
                    </a:lnTo>
                    <a:lnTo>
                      <a:pt x="150" y="170"/>
                    </a:lnTo>
                    <a:lnTo>
                      <a:pt x="150" y="174"/>
                    </a:lnTo>
                    <a:lnTo>
                      <a:pt x="152" y="174"/>
                    </a:lnTo>
                    <a:lnTo>
                      <a:pt x="150" y="177"/>
                    </a:lnTo>
                    <a:lnTo>
                      <a:pt x="149" y="177"/>
                    </a:lnTo>
                    <a:lnTo>
                      <a:pt x="147" y="184"/>
                    </a:lnTo>
                    <a:lnTo>
                      <a:pt x="145" y="182"/>
                    </a:lnTo>
                    <a:lnTo>
                      <a:pt x="143" y="184"/>
                    </a:lnTo>
                    <a:lnTo>
                      <a:pt x="141" y="184"/>
                    </a:lnTo>
                    <a:lnTo>
                      <a:pt x="140" y="188"/>
                    </a:lnTo>
                    <a:lnTo>
                      <a:pt x="141" y="190"/>
                    </a:lnTo>
                    <a:lnTo>
                      <a:pt x="140" y="191"/>
                    </a:lnTo>
                    <a:lnTo>
                      <a:pt x="136" y="191"/>
                    </a:lnTo>
                    <a:lnTo>
                      <a:pt x="136" y="195"/>
                    </a:lnTo>
                    <a:lnTo>
                      <a:pt x="133" y="195"/>
                    </a:lnTo>
                    <a:lnTo>
                      <a:pt x="134" y="197"/>
                    </a:lnTo>
                    <a:lnTo>
                      <a:pt x="133" y="199"/>
                    </a:lnTo>
                    <a:lnTo>
                      <a:pt x="133" y="200"/>
                    </a:lnTo>
                    <a:lnTo>
                      <a:pt x="136" y="202"/>
                    </a:lnTo>
                    <a:lnTo>
                      <a:pt x="134" y="204"/>
                    </a:lnTo>
                    <a:lnTo>
                      <a:pt x="133" y="206"/>
                    </a:lnTo>
                    <a:lnTo>
                      <a:pt x="131" y="204"/>
                    </a:lnTo>
                    <a:lnTo>
                      <a:pt x="131" y="209"/>
                    </a:lnTo>
                    <a:lnTo>
                      <a:pt x="133" y="211"/>
                    </a:lnTo>
                    <a:lnTo>
                      <a:pt x="134" y="209"/>
                    </a:lnTo>
                    <a:lnTo>
                      <a:pt x="136" y="209"/>
                    </a:lnTo>
                    <a:lnTo>
                      <a:pt x="134" y="213"/>
                    </a:lnTo>
                    <a:lnTo>
                      <a:pt x="129" y="213"/>
                    </a:lnTo>
                    <a:lnTo>
                      <a:pt x="127" y="215"/>
                    </a:lnTo>
                    <a:lnTo>
                      <a:pt x="127" y="220"/>
                    </a:lnTo>
                    <a:lnTo>
                      <a:pt x="125" y="222"/>
                    </a:lnTo>
                    <a:lnTo>
                      <a:pt x="122" y="222"/>
                    </a:lnTo>
                    <a:lnTo>
                      <a:pt x="120" y="225"/>
                    </a:lnTo>
                    <a:lnTo>
                      <a:pt x="124" y="225"/>
                    </a:lnTo>
                    <a:lnTo>
                      <a:pt x="125" y="224"/>
                    </a:lnTo>
                    <a:lnTo>
                      <a:pt x="129" y="222"/>
                    </a:lnTo>
                    <a:lnTo>
                      <a:pt x="129" y="225"/>
                    </a:lnTo>
                    <a:lnTo>
                      <a:pt x="131" y="229"/>
                    </a:lnTo>
                    <a:lnTo>
                      <a:pt x="125" y="225"/>
                    </a:lnTo>
                    <a:lnTo>
                      <a:pt x="124" y="229"/>
                    </a:lnTo>
                    <a:lnTo>
                      <a:pt x="125" y="231"/>
                    </a:lnTo>
                    <a:lnTo>
                      <a:pt x="124" y="231"/>
                    </a:lnTo>
                    <a:lnTo>
                      <a:pt x="124" y="232"/>
                    </a:lnTo>
                    <a:lnTo>
                      <a:pt x="124" y="236"/>
                    </a:lnTo>
                    <a:lnTo>
                      <a:pt x="122" y="236"/>
                    </a:lnTo>
                    <a:lnTo>
                      <a:pt x="120" y="236"/>
                    </a:lnTo>
                    <a:lnTo>
                      <a:pt x="120" y="238"/>
                    </a:lnTo>
                    <a:lnTo>
                      <a:pt x="120" y="240"/>
                    </a:lnTo>
                    <a:lnTo>
                      <a:pt x="122" y="241"/>
                    </a:lnTo>
                    <a:lnTo>
                      <a:pt x="124" y="247"/>
                    </a:lnTo>
                    <a:lnTo>
                      <a:pt x="120" y="245"/>
                    </a:lnTo>
                    <a:lnTo>
                      <a:pt x="118" y="245"/>
                    </a:lnTo>
                    <a:lnTo>
                      <a:pt x="116" y="240"/>
                    </a:lnTo>
                    <a:lnTo>
                      <a:pt x="116" y="245"/>
                    </a:lnTo>
                    <a:lnTo>
                      <a:pt x="116" y="247"/>
                    </a:lnTo>
                    <a:lnTo>
                      <a:pt x="115" y="249"/>
                    </a:lnTo>
                    <a:lnTo>
                      <a:pt x="113" y="250"/>
                    </a:lnTo>
                    <a:lnTo>
                      <a:pt x="115" y="252"/>
                    </a:lnTo>
                    <a:lnTo>
                      <a:pt x="116" y="250"/>
                    </a:lnTo>
                    <a:lnTo>
                      <a:pt x="118" y="249"/>
                    </a:lnTo>
                    <a:lnTo>
                      <a:pt x="118" y="249"/>
                    </a:lnTo>
                    <a:lnTo>
                      <a:pt x="118" y="252"/>
                    </a:lnTo>
                    <a:lnTo>
                      <a:pt x="118" y="256"/>
                    </a:lnTo>
                    <a:lnTo>
                      <a:pt x="116" y="257"/>
                    </a:lnTo>
                    <a:lnTo>
                      <a:pt x="113" y="256"/>
                    </a:lnTo>
                    <a:lnTo>
                      <a:pt x="111" y="257"/>
                    </a:lnTo>
                    <a:lnTo>
                      <a:pt x="109" y="256"/>
                    </a:lnTo>
                    <a:lnTo>
                      <a:pt x="108" y="259"/>
                    </a:lnTo>
                    <a:lnTo>
                      <a:pt x="108" y="263"/>
                    </a:lnTo>
                    <a:lnTo>
                      <a:pt x="106" y="265"/>
                    </a:lnTo>
                    <a:lnTo>
                      <a:pt x="102" y="265"/>
                    </a:lnTo>
                    <a:lnTo>
                      <a:pt x="102" y="270"/>
                    </a:lnTo>
                    <a:lnTo>
                      <a:pt x="104" y="270"/>
                    </a:lnTo>
                    <a:lnTo>
                      <a:pt x="108" y="268"/>
                    </a:lnTo>
                    <a:lnTo>
                      <a:pt x="108" y="270"/>
                    </a:lnTo>
                    <a:lnTo>
                      <a:pt x="104" y="272"/>
                    </a:lnTo>
                    <a:lnTo>
                      <a:pt x="102" y="274"/>
                    </a:lnTo>
                    <a:lnTo>
                      <a:pt x="104" y="277"/>
                    </a:lnTo>
                    <a:lnTo>
                      <a:pt x="102" y="279"/>
                    </a:lnTo>
                    <a:lnTo>
                      <a:pt x="100" y="281"/>
                    </a:lnTo>
                    <a:lnTo>
                      <a:pt x="95" y="277"/>
                    </a:lnTo>
                    <a:lnTo>
                      <a:pt x="95" y="277"/>
                    </a:lnTo>
                    <a:lnTo>
                      <a:pt x="92" y="281"/>
                    </a:lnTo>
                    <a:lnTo>
                      <a:pt x="90" y="284"/>
                    </a:lnTo>
                    <a:lnTo>
                      <a:pt x="90" y="286"/>
                    </a:lnTo>
                    <a:lnTo>
                      <a:pt x="81" y="297"/>
                    </a:lnTo>
                    <a:lnTo>
                      <a:pt x="83" y="299"/>
                    </a:lnTo>
                    <a:lnTo>
                      <a:pt x="83" y="300"/>
                    </a:lnTo>
                    <a:lnTo>
                      <a:pt x="75" y="304"/>
                    </a:lnTo>
                    <a:lnTo>
                      <a:pt x="75" y="307"/>
                    </a:lnTo>
                    <a:lnTo>
                      <a:pt x="77" y="307"/>
                    </a:lnTo>
                    <a:lnTo>
                      <a:pt x="81" y="307"/>
                    </a:lnTo>
                    <a:lnTo>
                      <a:pt x="79" y="311"/>
                    </a:lnTo>
                    <a:lnTo>
                      <a:pt x="81" y="315"/>
                    </a:lnTo>
                    <a:lnTo>
                      <a:pt x="83" y="316"/>
                    </a:lnTo>
                    <a:lnTo>
                      <a:pt x="100" y="306"/>
                    </a:lnTo>
                    <a:lnTo>
                      <a:pt x="102" y="302"/>
                    </a:lnTo>
                    <a:lnTo>
                      <a:pt x="102" y="304"/>
                    </a:lnTo>
                    <a:lnTo>
                      <a:pt x="102" y="306"/>
                    </a:lnTo>
                    <a:lnTo>
                      <a:pt x="99" y="307"/>
                    </a:lnTo>
                    <a:lnTo>
                      <a:pt x="95" y="307"/>
                    </a:lnTo>
                    <a:lnTo>
                      <a:pt x="90" y="313"/>
                    </a:lnTo>
                    <a:lnTo>
                      <a:pt x="92" y="315"/>
                    </a:lnTo>
                    <a:lnTo>
                      <a:pt x="92" y="316"/>
                    </a:lnTo>
                    <a:lnTo>
                      <a:pt x="86" y="318"/>
                    </a:lnTo>
                    <a:lnTo>
                      <a:pt x="83" y="318"/>
                    </a:lnTo>
                    <a:lnTo>
                      <a:pt x="83" y="318"/>
                    </a:lnTo>
                    <a:lnTo>
                      <a:pt x="83" y="320"/>
                    </a:lnTo>
                    <a:lnTo>
                      <a:pt x="83" y="322"/>
                    </a:lnTo>
                    <a:lnTo>
                      <a:pt x="79" y="320"/>
                    </a:lnTo>
                    <a:lnTo>
                      <a:pt x="79" y="318"/>
                    </a:lnTo>
                    <a:lnTo>
                      <a:pt x="77" y="313"/>
                    </a:lnTo>
                    <a:lnTo>
                      <a:pt x="75" y="313"/>
                    </a:lnTo>
                    <a:lnTo>
                      <a:pt x="74" y="313"/>
                    </a:lnTo>
                    <a:lnTo>
                      <a:pt x="74" y="313"/>
                    </a:lnTo>
                    <a:lnTo>
                      <a:pt x="72" y="315"/>
                    </a:lnTo>
                    <a:lnTo>
                      <a:pt x="70" y="316"/>
                    </a:lnTo>
                    <a:lnTo>
                      <a:pt x="68" y="318"/>
                    </a:lnTo>
                    <a:lnTo>
                      <a:pt x="70" y="320"/>
                    </a:lnTo>
                    <a:lnTo>
                      <a:pt x="72" y="322"/>
                    </a:lnTo>
                    <a:lnTo>
                      <a:pt x="68" y="324"/>
                    </a:lnTo>
                    <a:lnTo>
                      <a:pt x="67" y="322"/>
                    </a:lnTo>
                    <a:lnTo>
                      <a:pt x="67" y="318"/>
                    </a:lnTo>
                    <a:lnTo>
                      <a:pt x="67" y="316"/>
                    </a:lnTo>
                    <a:lnTo>
                      <a:pt x="58" y="320"/>
                    </a:lnTo>
                    <a:lnTo>
                      <a:pt x="58" y="322"/>
                    </a:lnTo>
                    <a:lnTo>
                      <a:pt x="56" y="325"/>
                    </a:lnTo>
                    <a:lnTo>
                      <a:pt x="54" y="324"/>
                    </a:lnTo>
                    <a:lnTo>
                      <a:pt x="54" y="327"/>
                    </a:lnTo>
                    <a:lnTo>
                      <a:pt x="54" y="327"/>
                    </a:lnTo>
                    <a:lnTo>
                      <a:pt x="50" y="327"/>
                    </a:lnTo>
                    <a:lnTo>
                      <a:pt x="50" y="327"/>
                    </a:lnTo>
                    <a:lnTo>
                      <a:pt x="50" y="325"/>
                    </a:lnTo>
                    <a:lnTo>
                      <a:pt x="50" y="325"/>
                    </a:lnTo>
                    <a:lnTo>
                      <a:pt x="49" y="327"/>
                    </a:lnTo>
                    <a:lnTo>
                      <a:pt x="49" y="329"/>
                    </a:lnTo>
                    <a:lnTo>
                      <a:pt x="49" y="329"/>
                    </a:lnTo>
                    <a:lnTo>
                      <a:pt x="45" y="329"/>
                    </a:lnTo>
                    <a:lnTo>
                      <a:pt x="42" y="331"/>
                    </a:lnTo>
                    <a:lnTo>
                      <a:pt x="40" y="338"/>
                    </a:lnTo>
                    <a:lnTo>
                      <a:pt x="38" y="336"/>
                    </a:lnTo>
                    <a:lnTo>
                      <a:pt x="34" y="336"/>
                    </a:lnTo>
                    <a:lnTo>
                      <a:pt x="33" y="338"/>
                    </a:lnTo>
                    <a:lnTo>
                      <a:pt x="31" y="340"/>
                    </a:lnTo>
                    <a:lnTo>
                      <a:pt x="34" y="343"/>
                    </a:lnTo>
                    <a:lnTo>
                      <a:pt x="33" y="345"/>
                    </a:lnTo>
                    <a:lnTo>
                      <a:pt x="36" y="345"/>
                    </a:lnTo>
                    <a:lnTo>
                      <a:pt x="38" y="343"/>
                    </a:lnTo>
                    <a:lnTo>
                      <a:pt x="40" y="345"/>
                    </a:lnTo>
                    <a:lnTo>
                      <a:pt x="42" y="347"/>
                    </a:lnTo>
                    <a:lnTo>
                      <a:pt x="40" y="349"/>
                    </a:lnTo>
                    <a:lnTo>
                      <a:pt x="40" y="350"/>
                    </a:lnTo>
                    <a:lnTo>
                      <a:pt x="38" y="350"/>
                    </a:lnTo>
                    <a:lnTo>
                      <a:pt x="27" y="349"/>
                    </a:lnTo>
                    <a:lnTo>
                      <a:pt x="25" y="350"/>
                    </a:lnTo>
                    <a:lnTo>
                      <a:pt x="24" y="350"/>
                    </a:lnTo>
                    <a:lnTo>
                      <a:pt x="22" y="350"/>
                    </a:lnTo>
                    <a:lnTo>
                      <a:pt x="22" y="352"/>
                    </a:lnTo>
                    <a:lnTo>
                      <a:pt x="24" y="352"/>
                    </a:lnTo>
                    <a:lnTo>
                      <a:pt x="22" y="354"/>
                    </a:lnTo>
                    <a:lnTo>
                      <a:pt x="22" y="356"/>
                    </a:lnTo>
                    <a:lnTo>
                      <a:pt x="24" y="354"/>
                    </a:lnTo>
                    <a:lnTo>
                      <a:pt x="25" y="354"/>
                    </a:lnTo>
                    <a:lnTo>
                      <a:pt x="24" y="357"/>
                    </a:lnTo>
                    <a:lnTo>
                      <a:pt x="25" y="363"/>
                    </a:lnTo>
                    <a:lnTo>
                      <a:pt x="24" y="365"/>
                    </a:lnTo>
                    <a:lnTo>
                      <a:pt x="24" y="359"/>
                    </a:lnTo>
                    <a:lnTo>
                      <a:pt x="22" y="357"/>
                    </a:lnTo>
                    <a:lnTo>
                      <a:pt x="18" y="359"/>
                    </a:lnTo>
                    <a:lnTo>
                      <a:pt x="17" y="365"/>
                    </a:lnTo>
                    <a:lnTo>
                      <a:pt x="18" y="366"/>
                    </a:lnTo>
                    <a:lnTo>
                      <a:pt x="18" y="368"/>
                    </a:lnTo>
                    <a:lnTo>
                      <a:pt x="17" y="366"/>
                    </a:lnTo>
                    <a:lnTo>
                      <a:pt x="15" y="365"/>
                    </a:lnTo>
                    <a:lnTo>
                      <a:pt x="13" y="365"/>
                    </a:lnTo>
                    <a:lnTo>
                      <a:pt x="8" y="365"/>
                    </a:lnTo>
                    <a:lnTo>
                      <a:pt x="8" y="366"/>
                    </a:lnTo>
                    <a:lnTo>
                      <a:pt x="9" y="368"/>
                    </a:lnTo>
                    <a:lnTo>
                      <a:pt x="4" y="365"/>
                    </a:lnTo>
                    <a:lnTo>
                      <a:pt x="2" y="366"/>
                    </a:lnTo>
                    <a:lnTo>
                      <a:pt x="4" y="370"/>
                    </a:lnTo>
                    <a:lnTo>
                      <a:pt x="4" y="372"/>
                    </a:lnTo>
                    <a:lnTo>
                      <a:pt x="4" y="372"/>
                    </a:lnTo>
                    <a:lnTo>
                      <a:pt x="20" y="370"/>
                    </a:lnTo>
                    <a:lnTo>
                      <a:pt x="15" y="374"/>
                    </a:lnTo>
                    <a:lnTo>
                      <a:pt x="17" y="374"/>
                    </a:lnTo>
                    <a:lnTo>
                      <a:pt x="22" y="374"/>
                    </a:lnTo>
                    <a:lnTo>
                      <a:pt x="22" y="374"/>
                    </a:lnTo>
                    <a:lnTo>
                      <a:pt x="20" y="375"/>
                    </a:lnTo>
                    <a:lnTo>
                      <a:pt x="11" y="375"/>
                    </a:lnTo>
                    <a:lnTo>
                      <a:pt x="9" y="375"/>
                    </a:lnTo>
                    <a:lnTo>
                      <a:pt x="8" y="375"/>
                    </a:lnTo>
                    <a:lnTo>
                      <a:pt x="4" y="377"/>
                    </a:lnTo>
                    <a:lnTo>
                      <a:pt x="4" y="379"/>
                    </a:lnTo>
                    <a:lnTo>
                      <a:pt x="2" y="379"/>
                    </a:lnTo>
                    <a:lnTo>
                      <a:pt x="0" y="379"/>
                    </a:lnTo>
                    <a:lnTo>
                      <a:pt x="0" y="381"/>
                    </a:lnTo>
                    <a:lnTo>
                      <a:pt x="4" y="382"/>
                    </a:lnTo>
                    <a:lnTo>
                      <a:pt x="4" y="384"/>
                    </a:lnTo>
                    <a:lnTo>
                      <a:pt x="4" y="386"/>
                    </a:lnTo>
                    <a:lnTo>
                      <a:pt x="0" y="391"/>
                    </a:lnTo>
                    <a:lnTo>
                      <a:pt x="2" y="393"/>
                    </a:lnTo>
                    <a:lnTo>
                      <a:pt x="0" y="393"/>
                    </a:lnTo>
                    <a:lnTo>
                      <a:pt x="0" y="397"/>
                    </a:lnTo>
                    <a:lnTo>
                      <a:pt x="2" y="397"/>
                    </a:lnTo>
                    <a:lnTo>
                      <a:pt x="2" y="399"/>
                    </a:lnTo>
                    <a:lnTo>
                      <a:pt x="8" y="400"/>
                    </a:lnTo>
                    <a:lnTo>
                      <a:pt x="17" y="397"/>
                    </a:lnTo>
                    <a:lnTo>
                      <a:pt x="18" y="399"/>
                    </a:lnTo>
                    <a:lnTo>
                      <a:pt x="22" y="399"/>
                    </a:lnTo>
                    <a:lnTo>
                      <a:pt x="24" y="390"/>
                    </a:lnTo>
                    <a:lnTo>
                      <a:pt x="25" y="393"/>
                    </a:lnTo>
                    <a:lnTo>
                      <a:pt x="24" y="397"/>
                    </a:lnTo>
                    <a:lnTo>
                      <a:pt x="25" y="397"/>
                    </a:lnTo>
                    <a:lnTo>
                      <a:pt x="29" y="397"/>
                    </a:lnTo>
                    <a:lnTo>
                      <a:pt x="31" y="397"/>
                    </a:lnTo>
                    <a:lnTo>
                      <a:pt x="33" y="399"/>
                    </a:lnTo>
                    <a:lnTo>
                      <a:pt x="36" y="395"/>
                    </a:lnTo>
                    <a:lnTo>
                      <a:pt x="36" y="388"/>
                    </a:lnTo>
                    <a:lnTo>
                      <a:pt x="40" y="386"/>
                    </a:lnTo>
                    <a:lnTo>
                      <a:pt x="42" y="386"/>
                    </a:lnTo>
                    <a:lnTo>
                      <a:pt x="38" y="391"/>
                    </a:lnTo>
                    <a:lnTo>
                      <a:pt x="38" y="397"/>
                    </a:lnTo>
                    <a:lnTo>
                      <a:pt x="40" y="395"/>
                    </a:lnTo>
                    <a:lnTo>
                      <a:pt x="42" y="395"/>
                    </a:lnTo>
                    <a:lnTo>
                      <a:pt x="43" y="395"/>
                    </a:lnTo>
                    <a:lnTo>
                      <a:pt x="38" y="399"/>
                    </a:lnTo>
                    <a:lnTo>
                      <a:pt x="33" y="400"/>
                    </a:lnTo>
                    <a:lnTo>
                      <a:pt x="33" y="402"/>
                    </a:lnTo>
                    <a:lnTo>
                      <a:pt x="34" y="406"/>
                    </a:lnTo>
                    <a:lnTo>
                      <a:pt x="31" y="407"/>
                    </a:lnTo>
                    <a:lnTo>
                      <a:pt x="31" y="404"/>
                    </a:lnTo>
                    <a:lnTo>
                      <a:pt x="29" y="402"/>
                    </a:lnTo>
                    <a:lnTo>
                      <a:pt x="27" y="400"/>
                    </a:lnTo>
                    <a:lnTo>
                      <a:pt x="24" y="400"/>
                    </a:lnTo>
                    <a:lnTo>
                      <a:pt x="20" y="400"/>
                    </a:lnTo>
                    <a:lnTo>
                      <a:pt x="17" y="400"/>
                    </a:lnTo>
                    <a:lnTo>
                      <a:pt x="15" y="400"/>
                    </a:lnTo>
                    <a:lnTo>
                      <a:pt x="11" y="400"/>
                    </a:lnTo>
                    <a:lnTo>
                      <a:pt x="9" y="402"/>
                    </a:lnTo>
                    <a:lnTo>
                      <a:pt x="4" y="402"/>
                    </a:lnTo>
                    <a:lnTo>
                      <a:pt x="2" y="406"/>
                    </a:lnTo>
                    <a:lnTo>
                      <a:pt x="2" y="407"/>
                    </a:lnTo>
                    <a:lnTo>
                      <a:pt x="4" y="409"/>
                    </a:lnTo>
                    <a:lnTo>
                      <a:pt x="6" y="407"/>
                    </a:lnTo>
                    <a:lnTo>
                      <a:pt x="6" y="413"/>
                    </a:lnTo>
                    <a:lnTo>
                      <a:pt x="2" y="411"/>
                    </a:lnTo>
                    <a:lnTo>
                      <a:pt x="0" y="409"/>
                    </a:lnTo>
                    <a:lnTo>
                      <a:pt x="0" y="411"/>
                    </a:lnTo>
                    <a:lnTo>
                      <a:pt x="0" y="411"/>
                    </a:lnTo>
                    <a:lnTo>
                      <a:pt x="0" y="411"/>
                    </a:lnTo>
                    <a:lnTo>
                      <a:pt x="4" y="416"/>
                    </a:lnTo>
                    <a:lnTo>
                      <a:pt x="6" y="416"/>
                    </a:lnTo>
                    <a:lnTo>
                      <a:pt x="9" y="415"/>
                    </a:lnTo>
                    <a:lnTo>
                      <a:pt x="11" y="415"/>
                    </a:lnTo>
                    <a:lnTo>
                      <a:pt x="6" y="420"/>
                    </a:lnTo>
                    <a:lnTo>
                      <a:pt x="8" y="422"/>
                    </a:lnTo>
                    <a:lnTo>
                      <a:pt x="4" y="424"/>
                    </a:lnTo>
                    <a:lnTo>
                      <a:pt x="2" y="425"/>
                    </a:lnTo>
                    <a:lnTo>
                      <a:pt x="4" y="427"/>
                    </a:lnTo>
                    <a:lnTo>
                      <a:pt x="4" y="429"/>
                    </a:lnTo>
                    <a:lnTo>
                      <a:pt x="6" y="431"/>
                    </a:lnTo>
                    <a:lnTo>
                      <a:pt x="8" y="429"/>
                    </a:lnTo>
                    <a:lnTo>
                      <a:pt x="9" y="427"/>
                    </a:lnTo>
                    <a:lnTo>
                      <a:pt x="9" y="429"/>
                    </a:lnTo>
                    <a:lnTo>
                      <a:pt x="11" y="434"/>
                    </a:lnTo>
                    <a:lnTo>
                      <a:pt x="9" y="434"/>
                    </a:lnTo>
                    <a:lnTo>
                      <a:pt x="8" y="436"/>
                    </a:lnTo>
                    <a:lnTo>
                      <a:pt x="8" y="438"/>
                    </a:lnTo>
                    <a:lnTo>
                      <a:pt x="8" y="438"/>
                    </a:lnTo>
                    <a:lnTo>
                      <a:pt x="11" y="436"/>
                    </a:lnTo>
                    <a:lnTo>
                      <a:pt x="13" y="432"/>
                    </a:lnTo>
                    <a:lnTo>
                      <a:pt x="13" y="429"/>
                    </a:lnTo>
                    <a:lnTo>
                      <a:pt x="17" y="427"/>
                    </a:lnTo>
                    <a:lnTo>
                      <a:pt x="22" y="418"/>
                    </a:lnTo>
                    <a:lnTo>
                      <a:pt x="24" y="416"/>
                    </a:lnTo>
                    <a:lnTo>
                      <a:pt x="25" y="418"/>
                    </a:lnTo>
                    <a:lnTo>
                      <a:pt x="25" y="418"/>
                    </a:lnTo>
                    <a:lnTo>
                      <a:pt x="29" y="418"/>
                    </a:lnTo>
                    <a:lnTo>
                      <a:pt x="33" y="418"/>
                    </a:lnTo>
                    <a:lnTo>
                      <a:pt x="27" y="420"/>
                    </a:lnTo>
                    <a:lnTo>
                      <a:pt x="25" y="425"/>
                    </a:lnTo>
                    <a:lnTo>
                      <a:pt x="25" y="422"/>
                    </a:lnTo>
                    <a:lnTo>
                      <a:pt x="24" y="422"/>
                    </a:lnTo>
                    <a:lnTo>
                      <a:pt x="18" y="429"/>
                    </a:lnTo>
                    <a:lnTo>
                      <a:pt x="20" y="431"/>
                    </a:lnTo>
                    <a:lnTo>
                      <a:pt x="20" y="431"/>
                    </a:lnTo>
                    <a:lnTo>
                      <a:pt x="18" y="432"/>
                    </a:lnTo>
                    <a:lnTo>
                      <a:pt x="11" y="440"/>
                    </a:lnTo>
                    <a:lnTo>
                      <a:pt x="15" y="441"/>
                    </a:lnTo>
                    <a:lnTo>
                      <a:pt x="20" y="441"/>
                    </a:lnTo>
                    <a:lnTo>
                      <a:pt x="22" y="440"/>
                    </a:lnTo>
                    <a:lnTo>
                      <a:pt x="22" y="441"/>
                    </a:lnTo>
                    <a:lnTo>
                      <a:pt x="17" y="443"/>
                    </a:lnTo>
                    <a:lnTo>
                      <a:pt x="15" y="445"/>
                    </a:lnTo>
                    <a:lnTo>
                      <a:pt x="15" y="447"/>
                    </a:lnTo>
                    <a:lnTo>
                      <a:pt x="11" y="447"/>
                    </a:lnTo>
                    <a:lnTo>
                      <a:pt x="9" y="447"/>
                    </a:lnTo>
                    <a:lnTo>
                      <a:pt x="8" y="447"/>
                    </a:lnTo>
                    <a:lnTo>
                      <a:pt x="4" y="452"/>
                    </a:lnTo>
                    <a:lnTo>
                      <a:pt x="4" y="456"/>
                    </a:lnTo>
                    <a:lnTo>
                      <a:pt x="6" y="456"/>
                    </a:lnTo>
                    <a:lnTo>
                      <a:pt x="6" y="457"/>
                    </a:lnTo>
                    <a:lnTo>
                      <a:pt x="8" y="457"/>
                    </a:lnTo>
                    <a:lnTo>
                      <a:pt x="9" y="454"/>
                    </a:lnTo>
                    <a:lnTo>
                      <a:pt x="9" y="457"/>
                    </a:lnTo>
                    <a:lnTo>
                      <a:pt x="11" y="457"/>
                    </a:lnTo>
                    <a:lnTo>
                      <a:pt x="13" y="456"/>
                    </a:lnTo>
                    <a:lnTo>
                      <a:pt x="13" y="454"/>
                    </a:lnTo>
                    <a:lnTo>
                      <a:pt x="15" y="454"/>
                    </a:lnTo>
                    <a:lnTo>
                      <a:pt x="18" y="452"/>
                    </a:lnTo>
                    <a:lnTo>
                      <a:pt x="20" y="450"/>
                    </a:lnTo>
                    <a:lnTo>
                      <a:pt x="22" y="452"/>
                    </a:lnTo>
                    <a:lnTo>
                      <a:pt x="17" y="456"/>
                    </a:lnTo>
                    <a:lnTo>
                      <a:pt x="18" y="456"/>
                    </a:lnTo>
                    <a:lnTo>
                      <a:pt x="18" y="459"/>
                    </a:lnTo>
                    <a:lnTo>
                      <a:pt x="17" y="465"/>
                    </a:lnTo>
                    <a:lnTo>
                      <a:pt x="15" y="466"/>
                    </a:lnTo>
                    <a:lnTo>
                      <a:pt x="15" y="468"/>
                    </a:lnTo>
                    <a:lnTo>
                      <a:pt x="13" y="468"/>
                    </a:lnTo>
                    <a:lnTo>
                      <a:pt x="11" y="470"/>
                    </a:lnTo>
                    <a:lnTo>
                      <a:pt x="11" y="466"/>
                    </a:lnTo>
                    <a:lnTo>
                      <a:pt x="9" y="466"/>
                    </a:lnTo>
                    <a:lnTo>
                      <a:pt x="8" y="477"/>
                    </a:lnTo>
                    <a:lnTo>
                      <a:pt x="22" y="490"/>
                    </a:lnTo>
                    <a:lnTo>
                      <a:pt x="25" y="490"/>
                    </a:lnTo>
                    <a:lnTo>
                      <a:pt x="27" y="486"/>
                    </a:lnTo>
                    <a:lnTo>
                      <a:pt x="27" y="495"/>
                    </a:lnTo>
                    <a:lnTo>
                      <a:pt x="29" y="493"/>
                    </a:lnTo>
                    <a:lnTo>
                      <a:pt x="31" y="495"/>
                    </a:lnTo>
                    <a:lnTo>
                      <a:pt x="33" y="493"/>
                    </a:lnTo>
                    <a:lnTo>
                      <a:pt x="36" y="493"/>
                    </a:lnTo>
                    <a:lnTo>
                      <a:pt x="34" y="495"/>
                    </a:lnTo>
                    <a:lnTo>
                      <a:pt x="40" y="497"/>
                    </a:lnTo>
                    <a:lnTo>
                      <a:pt x="43" y="497"/>
                    </a:lnTo>
                    <a:lnTo>
                      <a:pt x="47" y="493"/>
                    </a:lnTo>
                    <a:lnTo>
                      <a:pt x="49" y="490"/>
                    </a:lnTo>
                    <a:lnTo>
                      <a:pt x="50" y="491"/>
                    </a:lnTo>
                    <a:lnTo>
                      <a:pt x="56" y="488"/>
                    </a:lnTo>
                    <a:lnTo>
                      <a:pt x="61" y="481"/>
                    </a:lnTo>
                    <a:lnTo>
                      <a:pt x="65" y="479"/>
                    </a:lnTo>
                    <a:lnTo>
                      <a:pt x="67" y="475"/>
                    </a:lnTo>
                    <a:lnTo>
                      <a:pt x="68" y="474"/>
                    </a:lnTo>
                    <a:lnTo>
                      <a:pt x="68" y="472"/>
                    </a:lnTo>
                    <a:lnTo>
                      <a:pt x="74" y="466"/>
                    </a:lnTo>
                    <a:lnTo>
                      <a:pt x="72" y="465"/>
                    </a:lnTo>
                    <a:lnTo>
                      <a:pt x="77" y="466"/>
                    </a:lnTo>
                    <a:lnTo>
                      <a:pt x="81" y="466"/>
                    </a:lnTo>
                    <a:lnTo>
                      <a:pt x="83" y="466"/>
                    </a:lnTo>
                    <a:lnTo>
                      <a:pt x="84" y="459"/>
                    </a:lnTo>
                    <a:lnTo>
                      <a:pt x="86" y="457"/>
                    </a:lnTo>
                    <a:lnTo>
                      <a:pt x="86" y="456"/>
                    </a:lnTo>
                    <a:lnTo>
                      <a:pt x="84" y="452"/>
                    </a:lnTo>
                    <a:lnTo>
                      <a:pt x="83" y="450"/>
                    </a:lnTo>
                    <a:lnTo>
                      <a:pt x="84" y="450"/>
                    </a:lnTo>
                    <a:lnTo>
                      <a:pt x="84" y="449"/>
                    </a:lnTo>
                    <a:lnTo>
                      <a:pt x="83" y="445"/>
                    </a:lnTo>
                    <a:lnTo>
                      <a:pt x="84" y="447"/>
                    </a:lnTo>
                    <a:lnTo>
                      <a:pt x="86" y="449"/>
                    </a:lnTo>
                    <a:lnTo>
                      <a:pt x="86" y="450"/>
                    </a:lnTo>
                    <a:lnTo>
                      <a:pt x="88" y="450"/>
                    </a:lnTo>
                    <a:lnTo>
                      <a:pt x="88" y="449"/>
                    </a:lnTo>
                    <a:lnTo>
                      <a:pt x="86" y="445"/>
                    </a:lnTo>
                    <a:lnTo>
                      <a:pt x="86" y="441"/>
                    </a:lnTo>
                    <a:lnTo>
                      <a:pt x="86" y="440"/>
                    </a:lnTo>
                    <a:lnTo>
                      <a:pt x="88" y="440"/>
                    </a:lnTo>
                    <a:lnTo>
                      <a:pt x="90" y="440"/>
                    </a:lnTo>
                    <a:lnTo>
                      <a:pt x="92" y="440"/>
                    </a:lnTo>
                    <a:lnTo>
                      <a:pt x="92" y="441"/>
                    </a:lnTo>
                    <a:lnTo>
                      <a:pt x="88" y="443"/>
                    </a:lnTo>
                    <a:lnTo>
                      <a:pt x="92" y="461"/>
                    </a:lnTo>
                    <a:lnTo>
                      <a:pt x="93" y="459"/>
                    </a:lnTo>
                    <a:lnTo>
                      <a:pt x="95" y="463"/>
                    </a:lnTo>
                    <a:lnTo>
                      <a:pt x="97" y="463"/>
                    </a:lnTo>
                    <a:lnTo>
                      <a:pt x="99" y="465"/>
                    </a:lnTo>
                    <a:lnTo>
                      <a:pt x="99" y="472"/>
                    </a:lnTo>
                    <a:lnTo>
                      <a:pt x="100" y="468"/>
                    </a:lnTo>
                    <a:lnTo>
                      <a:pt x="102" y="470"/>
                    </a:lnTo>
                    <a:lnTo>
                      <a:pt x="104" y="468"/>
                    </a:lnTo>
                    <a:lnTo>
                      <a:pt x="106" y="457"/>
                    </a:lnTo>
                    <a:lnTo>
                      <a:pt x="104" y="450"/>
                    </a:lnTo>
                    <a:lnTo>
                      <a:pt x="108" y="443"/>
                    </a:lnTo>
                    <a:lnTo>
                      <a:pt x="108" y="440"/>
                    </a:lnTo>
                    <a:lnTo>
                      <a:pt x="116" y="436"/>
                    </a:lnTo>
                    <a:lnTo>
                      <a:pt x="118" y="432"/>
                    </a:lnTo>
                    <a:lnTo>
                      <a:pt x="118" y="429"/>
                    </a:lnTo>
                    <a:lnTo>
                      <a:pt x="116" y="425"/>
                    </a:lnTo>
                    <a:lnTo>
                      <a:pt x="120" y="418"/>
                    </a:lnTo>
                    <a:lnTo>
                      <a:pt x="116" y="407"/>
                    </a:lnTo>
                    <a:lnTo>
                      <a:pt x="115" y="404"/>
                    </a:lnTo>
                    <a:lnTo>
                      <a:pt x="115" y="402"/>
                    </a:lnTo>
                    <a:lnTo>
                      <a:pt x="118" y="400"/>
                    </a:lnTo>
                    <a:lnTo>
                      <a:pt x="122" y="397"/>
                    </a:lnTo>
                    <a:lnTo>
                      <a:pt x="124" y="391"/>
                    </a:lnTo>
                    <a:lnTo>
                      <a:pt x="124" y="386"/>
                    </a:lnTo>
                    <a:lnTo>
                      <a:pt x="116" y="381"/>
                    </a:lnTo>
                    <a:lnTo>
                      <a:pt x="115" y="377"/>
                    </a:lnTo>
                    <a:lnTo>
                      <a:pt x="115" y="357"/>
                    </a:lnTo>
                    <a:lnTo>
                      <a:pt x="113" y="354"/>
                    </a:lnTo>
                    <a:lnTo>
                      <a:pt x="113" y="352"/>
                    </a:lnTo>
                    <a:lnTo>
                      <a:pt x="115" y="334"/>
                    </a:lnTo>
                    <a:lnTo>
                      <a:pt x="116" y="332"/>
                    </a:lnTo>
                    <a:lnTo>
                      <a:pt x="115" y="331"/>
                    </a:lnTo>
                    <a:lnTo>
                      <a:pt x="113" y="327"/>
                    </a:lnTo>
                    <a:lnTo>
                      <a:pt x="111" y="322"/>
                    </a:lnTo>
                    <a:lnTo>
                      <a:pt x="115" y="311"/>
                    </a:lnTo>
                    <a:lnTo>
                      <a:pt x="122" y="302"/>
                    </a:lnTo>
                    <a:lnTo>
                      <a:pt x="127" y="299"/>
                    </a:lnTo>
                    <a:lnTo>
                      <a:pt x="133" y="297"/>
                    </a:lnTo>
                    <a:lnTo>
                      <a:pt x="143" y="299"/>
                    </a:lnTo>
                    <a:lnTo>
                      <a:pt x="145" y="295"/>
                    </a:lnTo>
                    <a:lnTo>
                      <a:pt x="147" y="286"/>
                    </a:lnTo>
                    <a:lnTo>
                      <a:pt x="140" y="277"/>
                    </a:lnTo>
                    <a:lnTo>
                      <a:pt x="140" y="275"/>
                    </a:lnTo>
                    <a:lnTo>
                      <a:pt x="150" y="254"/>
                    </a:lnTo>
                    <a:lnTo>
                      <a:pt x="152" y="222"/>
                    </a:lnTo>
                    <a:lnTo>
                      <a:pt x="156" y="220"/>
                    </a:lnTo>
                    <a:lnTo>
                      <a:pt x="158" y="220"/>
                    </a:lnTo>
                    <a:lnTo>
                      <a:pt x="163" y="216"/>
                    </a:lnTo>
                    <a:lnTo>
                      <a:pt x="166" y="202"/>
                    </a:lnTo>
                    <a:lnTo>
                      <a:pt x="183" y="179"/>
                    </a:lnTo>
                    <a:lnTo>
                      <a:pt x="183" y="175"/>
                    </a:lnTo>
                    <a:lnTo>
                      <a:pt x="179" y="168"/>
                    </a:lnTo>
                    <a:lnTo>
                      <a:pt x="179" y="165"/>
                    </a:lnTo>
                    <a:lnTo>
                      <a:pt x="184" y="156"/>
                    </a:lnTo>
                    <a:lnTo>
                      <a:pt x="186" y="147"/>
                    </a:lnTo>
                    <a:lnTo>
                      <a:pt x="195" y="138"/>
                    </a:lnTo>
                    <a:lnTo>
                      <a:pt x="199" y="138"/>
                    </a:lnTo>
                    <a:lnTo>
                      <a:pt x="202" y="140"/>
                    </a:lnTo>
                    <a:lnTo>
                      <a:pt x="204" y="143"/>
                    </a:lnTo>
                    <a:lnTo>
                      <a:pt x="206" y="143"/>
                    </a:lnTo>
                    <a:lnTo>
                      <a:pt x="211" y="131"/>
                    </a:lnTo>
                    <a:lnTo>
                      <a:pt x="209" y="124"/>
                    </a:lnTo>
                    <a:lnTo>
                      <a:pt x="211" y="120"/>
                    </a:lnTo>
                    <a:lnTo>
                      <a:pt x="213" y="118"/>
                    </a:lnTo>
                    <a:lnTo>
                      <a:pt x="216" y="118"/>
                    </a:lnTo>
                    <a:lnTo>
                      <a:pt x="238" y="124"/>
                    </a:lnTo>
                    <a:lnTo>
                      <a:pt x="240" y="124"/>
                    </a:lnTo>
                    <a:lnTo>
                      <a:pt x="241" y="122"/>
                    </a:lnTo>
                    <a:lnTo>
                      <a:pt x="240" y="118"/>
                    </a:lnTo>
                    <a:lnTo>
                      <a:pt x="238" y="115"/>
                    </a:lnTo>
                    <a:lnTo>
                      <a:pt x="240" y="113"/>
                    </a:lnTo>
                    <a:lnTo>
                      <a:pt x="241" y="107"/>
                    </a:lnTo>
                    <a:lnTo>
                      <a:pt x="243" y="106"/>
                    </a:lnTo>
                    <a:lnTo>
                      <a:pt x="243" y="104"/>
                    </a:lnTo>
                    <a:lnTo>
                      <a:pt x="243" y="100"/>
                    </a:lnTo>
                    <a:lnTo>
                      <a:pt x="241" y="99"/>
                    </a:lnTo>
                    <a:lnTo>
                      <a:pt x="241" y="97"/>
                    </a:lnTo>
                    <a:lnTo>
                      <a:pt x="243" y="95"/>
                    </a:lnTo>
                    <a:lnTo>
                      <a:pt x="249" y="95"/>
                    </a:lnTo>
                    <a:lnTo>
                      <a:pt x="250" y="93"/>
                    </a:lnTo>
                    <a:lnTo>
                      <a:pt x="252" y="91"/>
                    </a:lnTo>
                    <a:lnTo>
                      <a:pt x="256" y="93"/>
                    </a:lnTo>
                    <a:lnTo>
                      <a:pt x="258" y="93"/>
                    </a:lnTo>
                    <a:lnTo>
                      <a:pt x="258" y="86"/>
                    </a:lnTo>
                    <a:lnTo>
                      <a:pt x="261" y="82"/>
                    </a:lnTo>
                    <a:lnTo>
                      <a:pt x="265" y="84"/>
                    </a:lnTo>
                    <a:lnTo>
                      <a:pt x="277" y="102"/>
                    </a:lnTo>
                    <a:lnTo>
                      <a:pt x="277" y="107"/>
                    </a:lnTo>
                    <a:lnTo>
                      <a:pt x="279" y="109"/>
                    </a:lnTo>
                    <a:lnTo>
                      <a:pt x="286" y="111"/>
                    </a:lnTo>
                    <a:lnTo>
                      <a:pt x="291" y="113"/>
                    </a:lnTo>
                    <a:lnTo>
                      <a:pt x="295" y="113"/>
                    </a:lnTo>
                    <a:lnTo>
                      <a:pt x="299" y="109"/>
                    </a:lnTo>
                    <a:lnTo>
                      <a:pt x="304" y="104"/>
                    </a:lnTo>
                    <a:lnTo>
                      <a:pt x="308" y="106"/>
                    </a:lnTo>
                    <a:lnTo>
                      <a:pt x="311" y="113"/>
                    </a:lnTo>
                    <a:lnTo>
                      <a:pt x="315" y="113"/>
                    </a:lnTo>
                    <a:lnTo>
                      <a:pt x="322" y="107"/>
                    </a:lnTo>
                    <a:lnTo>
                      <a:pt x="324" y="104"/>
                    </a:lnTo>
                    <a:lnTo>
                      <a:pt x="333" y="99"/>
                    </a:lnTo>
                    <a:lnTo>
                      <a:pt x="333" y="72"/>
                    </a:lnTo>
                    <a:lnTo>
                      <a:pt x="336" y="63"/>
                    </a:lnTo>
                    <a:lnTo>
                      <a:pt x="340" y="59"/>
                    </a:lnTo>
                    <a:lnTo>
                      <a:pt x="368" y="50"/>
                    </a:lnTo>
                    <a:lnTo>
                      <a:pt x="370" y="50"/>
                    </a:lnTo>
                    <a:lnTo>
                      <a:pt x="374" y="57"/>
                    </a:lnTo>
                    <a:lnTo>
                      <a:pt x="377" y="59"/>
                    </a:lnTo>
                    <a:lnTo>
                      <a:pt x="381" y="61"/>
                    </a:lnTo>
                    <a:lnTo>
                      <a:pt x="386" y="66"/>
                    </a:lnTo>
                    <a:lnTo>
                      <a:pt x="390" y="79"/>
                    </a:lnTo>
                    <a:lnTo>
                      <a:pt x="384" y="86"/>
                    </a:lnTo>
                    <a:lnTo>
                      <a:pt x="383" y="90"/>
                    </a:lnTo>
                    <a:lnTo>
                      <a:pt x="383" y="93"/>
                    </a:lnTo>
                    <a:lnTo>
                      <a:pt x="386" y="95"/>
                    </a:lnTo>
                    <a:lnTo>
                      <a:pt x="386" y="95"/>
                    </a:lnTo>
                    <a:lnTo>
                      <a:pt x="390" y="93"/>
                    </a:lnTo>
                    <a:lnTo>
                      <a:pt x="390" y="91"/>
                    </a:lnTo>
                    <a:lnTo>
                      <a:pt x="390" y="88"/>
                    </a:lnTo>
                    <a:lnTo>
                      <a:pt x="390" y="86"/>
                    </a:lnTo>
                    <a:lnTo>
                      <a:pt x="400" y="81"/>
                    </a:lnTo>
                    <a:lnTo>
                      <a:pt x="402" y="79"/>
                    </a:lnTo>
                    <a:lnTo>
                      <a:pt x="404" y="70"/>
                    </a:lnTo>
                    <a:lnTo>
                      <a:pt x="409" y="75"/>
                    </a:lnTo>
                    <a:lnTo>
                      <a:pt x="413" y="74"/>
                    </a:lnTo>
                    <a:lnTo>
                      <a:pt x="415" y="68"/>
                    </a:lnTo>
                    <a:lnTo>
                      <a:pt x="415" y="65"/>
                    </a:lnTo>
                    <a:lnTo>
                      <a:pt x="415" y="6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8" name="Freeform 2166">
                <a:extLst>
                  <a:ext uri="{FF2B5EF4-FFF2-40B4-BE49-F238E27FC236}">
                    <a16:creationId xmlns:a16="http://schemas.microsoft.com/office/drawing/2014/main" id="{C168F5B6-4801-0040-B178-526DE54F2FF0}"/>
                  </a:ext>
                </a:extLst>
              </p:cNvPr>
              <p:cNvSpPr>
                <a:spLocks/>
              </p:cNvSpPr>
              <p:nvPr/>
            </p:nvSpPr>
            <p:spPr bwMode="auto">
              <a:xfrm>
                <a:off x="2887" y="1763"/>
                <a:ext cx="111" cy="64"/>
              </a:xfrm>
              <a:custGeom>
                <a:avLst/>
                <a:gdLst>
                  <a:gd name="T0" fmla="*/ 107 w 111"/>
                  <a:gd name="T1" fmla="*/ 41 h 64"/>
                  <a:gd name="T2" fmla="*/ 102 w 111"/>
                  <a:gd name="T3" fmla="*/ 44 h 64"/>
                  <a:gd name="T4" fmla="*/ 98 w 111"/>
                  <a:gd name="T5" fmla="*/ 46 h 64"/>
                  <a:gd name="T6" fmla="*/ 97 w 111"/>
                  <a:gd name="T7" fmla="*/ 53 h 64"/>
                  <a:gd name="T8" fmla="*/ 95 w 111"/>
                  <a:gd name="T9" fmla="*/ 55 h 64"/>
                  <a:gd name="T10" fmla="*/ 86 w 111"/>
                  <a:gd name="T11" fmla="*/ 59 h 64"/>
                  <a:gd name="T12" fmla="*/ 82 w 111"/>
                  <a:gd name="T13" fmla="*/ 57 h 64"/>
                  <a:gd name="T14" fmla="*/ 79 w 111"/>
                  <a:gd name="T15" fmla="*/ 61 h 64"/>
                  <a:gd name="T16" fmla="*/ 66 w 111"/>
                  <a:gd name="T17" fmla="*/ 57 h 64"/>
                  <a:gd name="T18" fmla="*/ 50 w 111"/>
                  <a:gd name="T19" fmla="*/ 52 h 64"/>
                  <a:gd name="T20" fmla="*/ 45 w 111"/>
                  <a:gd name="T21" fmla="*/ 61 h 64"/>
                  <a:gd name="T22" fmla="*/ 36 w 111"/>
                  <a:gd name="T23" fmla="*/ 61 h 64"/>
                  <a:gd name="T24" fmla="*/ 29 w 111"/>
                  <a:gd name="T25" fmla="*/ 59 h 64"/>
                  <a:gd name="T26" fmla="*/ 5 w 111"/>
                  <a:gd name="T27" fmla="*/ 28 h 64"/>
                  <a:gd name="T28" fmla="*/ 0 w 111"/>
                  <a:gd name="T29" fmla="*/ 23 h 64"/>
                  <a:gd name="T30" fmla="*/ 0 w 111"/>
                  <a:gd name="T31" fmla="*/ 19 h 64"/>
                  <a:gd name="T32" fmla="*/ 5 w 111"/>
                  <a:gd name="T33" fmla="*/ 23 h 64"/>
                  <a:gd name="T34" fmla="*/ 22 w 111"/>
                  <a:gd name="T35" fmla="*/ 12 h 64"/>
                  <a:gd name="T36" fmla="*/ 34 w 111"/>
                  <a:gd name="T37" fmla="*/ 5 h 64"/>
                  <a:gd name="T38" fmla="*/ 38 w 111"/>
                  <a:gd name="T39" fmla="*/ 0 h 64"/>
                  <a:gd name="T40" fmla="*/ 45 w 111"/>
                  <a:gd name="T41" fmla="*/ 7 h 64"/>
                  <a:gd name="T42" fmla="*/ 50 w 111"/>
                  <a:gd name="T43" fmla="*/ 3 h 64"/>
                  <a:gd name="T44" fmla="*/ 55 w 111"/>
                  <a:gd name="T45" fmla="*/ 7 h 64"/>
                  <a:gd name="T46" fmla="*/ 64 w 111"/>
                  <a:gd name="T47" fmla="*/ 9 h 64"/>
                  <a:gd name="T48" fmla="*/ 70 w 111"/>
                  <a:gd name="T49" fmla="*/ 12 h 64"/>
                  <a:gd name="T50" fmla="*/ 70 w 111"/>
                  <a:gd name="T51" fmla="*/ 14 h 64"/>
                  <a:gd name="T52" fmla="*/ 75 w 111"/>
                  <a:gd name="T53" fmla="*/ 21 h 64"/>
                  <a:gd name="T54" fmla="*/ 80 w 111"/>
                  <a:gd name="T55" fmla="*/ 21 h 64"/>
                  <a:gd name="T56" fmla="*/ 79 w 111"/>
                  <a:gd name="T57" fmla="*/ 18 h 64"/>
                  <a:gd name="T58" fmla="*/ 93 w 111"/>
                  <a:gd name="T59" fmla="*/ 25 h 64"/>
                  <a:gd name="T60" fmla="*/ 97 w 111"/>
                  <a:gd name="T61" fmla="*/ 27 h 64"/>
                  <a:gd name="T62" fmla="*/ 105 w 111"/>
                  <a:gd name="T63"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64">
                    <a:moveTo>
                      <a:pt x="111" y="39"/>
                    </a:moveTo>
                    <a:lnTo>
                      <a:pt x="107" y="41"/>
                    </a:lnTo>
                    <a:lnTo>
                      <a:pt x="105" y="41"/>
                    </a:lnTo>
                    <a:lnTo>
                      <a:pt x="102" y="44"/>
                    </a:lnTo>
                    <a:lnTo>
                      <a:pt x="100" y="46"/>
                    </a:lnTo>
                    <a:lnTo>
                      <a:pt x="98" y="46"/>
                    </a:lnTo>
                    <a:lnTo>
                      <a:pt x="98" y="50"/>
                    </a:lnTo>
                    <a:lnTo>
                      <a:pt x="97" y="53"/>
                    </a:lnTo>
                    <a:lnTo>
                      <a:pt x="95" y="53"/>
                    </a:lnTo>
                    <a:lnTo>
                      <a:pt x="95" y="55"/>
                    </a:lnTo>
                    <a:lnTo>
                      <a:pt x="91" y="59"/>
                    </a:lnTo>
                    <a:lnTo>
                      <a:pt x="86" y="59"/>
                    </a:lnTo>
                    <a:lnTo>
                      <a:pt x="84" y="57"/>
                    </a:lnTo>
                    <a:lnTo>
                      <a:pt x="82" y="57"/>
                    </a:lnTo>
                    <a:lnTo>
                      <a:pt x="79" y="64"/>
                    </a:lnTo>
                    <a:lnTo>
                      <a:pt x="79" y="61"/>
                    </a:lnTo>
                    <a:lnTo>
                      <a:pt x="77" y="57"/>
                    </a:lnTo>
                    <a:lnTo>
                      <a:pt x="66" y="57"/>
                    </a:lnTo>
                    <a:lnTo>
                      <a:pt x="59" y="53"/>
                    </a:lnTo>
                    <a:lnTo>
                      <a:pt x="50" y="52"/>
                    </a:lnTo>
                    <a:lnTo>
                      <a:pt x="47" y="57"/>
                    </a:lnTo>
                    <a:lnTo>
                      <a:pt x="45" y="61"/>
                    </a:lnTo>
                    <a:lnTo>
                      <a:pt x="41" y="61"/>
                    </a:lnTo>
                    <a:lnTo>
                      <a:pt x="36" y="61"/>
                    </a:lnTo>
                    <a:lnTo>
                      <a:pt x="32" y="59"/>
                    </a:lnTo>
                    <a:lnTo>
                      <a:pt x="29" y="59"/>
                    </a:lnTo>
                    <a:lnTo>
                      <a:pt x="7" y="36"/>
                    </a:lnTo>
                    <a:lnTo>
                      <a:pt x="5" y="28"/>
                    </a:lnTo>
                    <a:lnTo>
                      <a:pt x="2" y="27"/>
                    </a:lnTo>
                    <a:lnTo>
                      <a:pt x="0" y="23"/>
                    </a:lnTo>
                    <a:lnTo>
                      <a:pt x="0" y="21"/>
                    </a:lnTo>
                    <a:lnTo>
                      <a:pt x="0" y="19"/>
                    </a:lnTo>
                    <a:lnTo>
                      <a:pt x="5" y="23"/>
                    </a:lnTo>
                    <a:lnTo>
                      <a:pt x="5" y="23"/>
                    </a:lnTo>
                    <a:lnTo>
                      <a:pt x="7" y="19"/>
                    </a:lnTo>
                    <a:lnTo>
                      <a:pt x="22" y="12"/>
                    </a:lnTo>
                    <a:lnTo>
                      <a:pt x="23" y="11"/>
                    </a:lnTo>
                    <a:lnTo>
                      <a:pt x="34" y="5"/>
                    </a:lnTo>
                    <a:lnTo>
                      <a:pt x="36" y="0"/>
                    </a:lnTo>
                    <a:lnTo>
                      <a:pt x="38" y="0"/>
                    </a:lnTo>
                    <a:lnTo>
                      <a:pt x="43" y="7"/>
                    </a:lnTo>
                    <a:lnTo>
                      <a:pt x="45" y="7"/>
                    </a:lnTo>
                    <a:lnTo>
                      <a:pt x="47" y="7"/>
                    </a:lnTo>
                    <a:lnTo>
                      <a:pt x="50" y="3"/>
                    </a:lnTo>
                    <a:lnTo>
                      <a:pt x="54" y="5"/>
                    </a:lnTo>
                    <a:lnTo>
                      <a:pt x="55" y="7"/>
                    </a:lnTo>
                    <a:lnTo>
                      <a:pt x="57" y="7"/>
                    </a:lnTo>
                    <a:lnTo>
                      <a:pt x="64" y="9"/>
                    </a:lnTo>
                    <a:lnTo>
                      <a:pt x="66" y="12"/>
                    </a:lnTo>
                    <a:lnTo>
                      <a:pt x="70" y="12"/>
                    </a:lnTo>
                    <a:lnTo>
                      <a:pt x="70" y="12"/>
                    </a:lnTo>
                    <a:lnTo>
                      <a:pt x="70" y="14"/>
                    </a:lnTo>
                    <a:lnTo>
                      <a:pt x="68" y="18"/>
                    </a:lnTo>
                    <a:lnTo>
                      <a:pt x="75" y="21"/>
                    </a:lnTo>
                    <a:lnTo>
                      <a:pt x="77" y="23"/>
                    </a:lnTo>
                    <a:lnTo>
                      <a:pt x="80" y="21"/>
                    </a:lnTo>
                    <a:lnTo>
                      <a:pt x="79" y="19"/>
                    </a:lnTo>
                    <a:lnTo>
                      <a:pt x="79" y="18"/>
                    </a:lnTo>
                    <a:lnTo>
                      <a:pt x="93" y="21"/>
                    </a:lnTo>
                    <a:lnTo>
                      <a:pt x="93" y="25"/>
                    </a:lnTo>
                    <a:lnTo>
                      <a:pt x="95" y="27"/>
                    </a:lnTo>
                    <a:lnTo>
                      <a:pt x="97" y="27"/>
                    </a:lnTo>
                    <a:lnTo>
                      <a:pt x="98" y="28"/>
                    </a:lnTo>
                    <a:lnTo>
                      <a:pt x="105" y="36"/>
                    </a:lnTo>
                    <a:lnTo>
                      <a:pt x="111" y="3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9" name="Freeform 2167">
                <a:extLst>
                  <a:ext uri="{FF2B5EF4-FFF2-40B4-BE49-F238E27FC236}">
                    <a16:creationId xmlns:a16="http://schemas.microsoft.com/office/drawing/2014/main" id="{0BB28EA6-D9A8-A74A-8C31-60A25D2833D9}"/>
                  </a:ext>
                </a:extLst>
              </p:cNvPr>
              <p:cNvSpPr>
                <a:spLocks/>
              </p:cNvSpPr>
              <p:nvPr/>
            </p:nvSpPr>
            <p:spPr bwMode="auto">
              <a:xfrm>
                <a:off x="2887" y="1763"/>
                <a:ext cx="111" cy="64"/>
              </a:xfrm>
              <a:custGeom>
                <a:avLst/>
                <a:gdLst>
                  <a:gd name="T0" fmla="*/ 107 w 111"/>
                  <a:gd name="T1" fmla="*/ 41 h 64"/>
                  <a:gd name="T2" fmla="*/ 102 w 111"/>
                  <a:gd name="T3" fmla="*/ 44 h 64"/>
                  <a:gd name="T4" fmla="*/ 98 w 111"/>
                  <a:gd name="T5" fmla="*/ 46 h 64"/>
                  <a:gd name="T6" fmla="*/ 97 w 111"/>
                  <a:gd name="T7" fmla="*/ 53 h 64"/>
                  <a:gd name="T8" fmla="*/ 95 w 111"/>
                  <a:gd name="T9" fmla="*/ 55 h 64"/>
                  <a:gd name="T10" fmla="*/ 86 w 111"/>
                  <a:gd name="T11" fmla="*/ 59 h 64"/>
                  <a:gd name="T12" fmla="*/ 82 w 111"/>
                  <a:gd name="T13" fmla="*/ 57 h 64"/>
                  <a:gd name="T14" fmla="*/ 79 w 111"/>
                  <a:gd name="T15" fmla="*/ 61 h 64"/>
                  <a:gd name="T16" fmla="*/ 66 w 111"/>
                  <a:gd name="T17" fmla="*/ 57 h 64"/>
                  <a:gd name="T18" fmla="*/ 50 w 111"/>
                  <a:gd name="T19" fmla="*/ 52 h 64"/>
                  <a:gd name="T20" fmla="*/ 45 w 111"/>
                  <a:gd name="T21" fmla="*/ 61 h 64"/>
                  <a:gd name="T22" fmla="*/ 36 w 111"/>
                  <a:gd name="T23" fmla="*/ 61 h 64"/>
                  <a:gd name="T24" fmla="*/ 29 w 111"/>
                  <a:gd name="T25" fmla="*/ 59 h 64"/>
                  <a:gd name="T26" fmla="*/ 5 w 111"/>
                  <a:gd name="T27" fmla="*/ 28 h 64"/>
                  <a:gd name="T28" fmla="*/ 0 w 111"/>
                  <a:gd name="T29" fmla="*/ 23 h 64"/>
                  <a:gd name="T30" fmla="*/ 0 w 111"/>
                  <a:gd name="T31" fmla="*/ 19 h 64"/>
                  <a:gd name="T32" fmla="*/ 5 w 111"/>
                  <a:gd name="T33" fmla="*/ 23 h 64"/>
                  <a:gd name="T34" fmla="*/ 22 w 111"/>
                  <a:gd name="T35" fmla="*/ 12 h 64"/>
                  <a:gd name="T36" fmla="*/ 34 w 111"/>
                  <a:gd name="T37" fmla="*/ 5 h 64"/>
                  <a:gd name="T38" fmla="*/ 38 w 111"/>
                  <a:gd name="T39" fmla="*/ 0 h 64"/>
                  <a:gd name="T40" fmla="*/ 45 w 111"/>
                  <a:gd name="T41" fmla="*/ 7 h 64"/>
                  <a:gd name="T42" fmla="*/ 50 w 111"/>
                  <a:gd name="T43" fmla="*/ 3 h 64"/>
                  <a:gd name="T44" fmla="*/ 55 w 111"/>
                  <a:gd name="T45" fmla="*/ 7 h 64"/>
                  <a:gd name="T46" fmla="*/ 64 w 111"/>
                  <a:gd name="T47" fmla="*/ 9 h 64"/>
                  <a:gd name="T48" fmla="*/ 70 w 111"/>
                  <a:gd name="T49" fmla="*/ 12 h 64"/>
                  <a:gd name="T50" fmla="*/ 70 w 111"/>
                  <a:gd name="T51" fmla="*/ 14 h 64"/>
                  <a:gd name="T52" fmla="*/ 75 w 111"/>
                  <a:gd name="T53" fmla="*/ 21 h 64"/>
                  <a:gd name="T54" fmla="*/ 80 w 111"/>
                  <a:gd name="T55" fmla="*/ 21 h 64"/>
                  <a:gd name="T56" fmla="*/ 79 w 111"/>
                  <a:gd name="T57" fmla="*/ 18 h 64"/>
                  <a:gd name="T58" fmla="*/ 93 w 111"/>
                  <a:gd name="T59" fmla="*/ 25 h 64"/>
                  <a:gd name="T60" fmla="*/ 97 w 111"/>
                  <a:gd name="T61" fmla="*/ 27 h 64"/>
                  <a:gd name="T62" fmla="*/ 105 w 111"/>
                  <a:gd name="T63"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64">
                    <a:moveTo>
                      <a:pt x="111" y="39"/>
                    </a:moveTo>
                    <a:lnTo>
                      <a:pt x="107" y="41"/>
                    </a:lnTo>
                    <a:lnTo>
                      <a:pt x="105" y="41"/>
                    </a:lnTo>
                    <a:lnTo>
                      <a:pt x="102" y="44"/>
                    </a:lnTo>
                    <a:lnTo>
                      <a:pt x="100" y="46"/>
                    </a:lnTo>
                    <a:lnTo>
                      <a:pt x="98" y="46"/>
                    </a:lnTo>
                    <a:lnTo>
                      <a:pt x="98" y="50"/>
                    </a:lnTo>
                    <a:lnTo>
                      <a:pt x="97" y="53"/>
                    </a:lnTo>
                    <a:lnTo>
                      <a:pt x="95" y="53"/>
                    </a:lnTo>
                    <a:lnTo>
                      <a:pt x="95" y="55"/>
                    </a:lnTo>
                    <a:lnTo>
                      <a:pt x="91" y="59"/>
                    </a:lnTo>
                    <a:lnTo>
                      <a:pt x="86" y="59"/>
                    </a:lnTo>
                    <a:lnTo>
                      <a:pt x="84" y="57"/>
                    </a:lnTo>
                    <a:lnTo>
                      <a:pt x="82" y="57"/>
                    </a:lnTo>
                    <a:lnTo>
                      <a:pt x="79" y="64"/>
                    </a:lnTo>
                    <a:lnTo>
                      <a:pt x="79" y="61"/>
                    </a:lnTo>
                    <a:lnTo>
                      <a:pt x="77" y="57"/>
                    </a:lnTo>
                    <a:lnTo>
                      <a:pt x="66" y="57"/>
                    </a:lnTo>
                    <a:lnTo>
                      <a:pt x="59" y="53"/>
                    </a:lnTo>
                    <a:lnTo>
                      <a:pt x="50" y="52"/>
                    </a:lnTo>
                    <a:lnTo>
                      <a:pt x="47" y="57"/>
                    </a:lnTo>
                    <a:lnTo>
                      <a:pt x="45" y="61"/>
                    </a:lnTo>
                    <a:lnTo>
                      <a:pt x="41" y="61"/>
                    </a:lnTo>
                    <a:lnTo>
                      <a:pt x="36" y="61"/>
                    </a:lnTo>
                    <a:lnTo>
                      <a:pt x="32" y="59"/>
                    </a:lnTo>
                    <a:lnTo>
                      <a:pt x="29" y="59"/>
                    </a:lnTo>
                    <a:lnTo>
                      <a:pt x="7" y="36"/>
                    </a:lnTo>
                    <a:lnTo>
                      <a:pt x="5" y="28"/>
                    </a:lnTo>
                    <a:lnTo>
                      <a:pt x="2" y="27"/>
                    </a:lnTo>
                    <a:lnTo>
                      <a:pt x="0" y="23"/>
                    </a:lnTo>
                    <a:lnTo>
                      <a:pt x="0" y="21"/>
                    </a:lnTo>
                    <a:lnTo>
                      <a:pt x="0" y="19"/>
                    </a:lnTo>
                    <a:lnTo>
                      <a:pt x="5" y="23"/>
                    </a:lnTo>
                    <a:lnTo>
                      <a:pt x="5" y="23"/>
                    </a:lnTo>
                    <a:lnTo>
                      <a:pt x="7" y="19"/>
                    </a:lnTo>
                    <a:lnTo>
                      <a:pt x="22" y="12"/>
                    </a:lnTo>
                    <a:lnTo>
                      <a:pt x="23" y="11"/>
                    </a:lnTo>
                    <a:lnTo>
                      <a:pt x="34" y="5"/>
                    </a:lnTo>
                    <a:lnTo>
                      <a:pt x="36" y="0"/>
                    </a:lnTo>
                    <a:lnTo>
                      <a:pt x="38" y="0"/>
                    </a:lnTo>
                    <a:lnTo>
                      <a:pt x="43" y="7"/>
                    </a:lnTo>
                    <a:lnTo>
                      <a:pt x="45" y="7"/>
                    </a:lnTo>
                    <a:lnTo>
                      <a:pt x="47" y="7"/>
                    </a:lnTo>
                    <a:lnTo>
                      <a:pt x="50" y="3"/>
                    </a:lnTo>
                    <a:lnTo>
                      <a:pt x="54" y="5"/>
                    </a:lnTo>
                    <a:lnTo>
                      <a:pt x="55" y="7"/>
                    </a:lnTo>
                    <a:lnTo>
                      <a:pt x="57" y="7"/>
                    </a:lnTo>
                    <a:lnTo>
                      <a:pt x="64" y="9"/>
                    </a:lnTo>
                    <a:lnTo>
                      <a:pt x="66" y="12"/>
                    </a:lnTo>
                    <a:lnTo>
                      <a:pt x="70" y="12"/>
                    </a:lnTo>
                    <a:lnTo>
                      <a:pt x="70" y="12"/>
                    </a:lnTo>
                    <a:lnTo>
                      <a:pt x="70" y="14"/>
                    </a:lnTo>
                    <a:lnTo>
                      <a:pt x="68" y="18"/>
                    </a:lnTo>
                    <a:lnTo>
                      <a:pt x="75" y="21"/>
                    </a:lnTo>
                    <a:lnTo>
                      <a:pt x="77" y="23"/>
                    </a:lnTo>
                    <a:lnTo>
                      <a:pt x="80" y="21"/>
                    </a:lnTo>
                    <a:lnTo>
                      <a:pt x="79" y="19"/>
                    </a:lnTo>
                    <a:lnTo>
                      <a:pt x="79" y="18"/>
                    </a:lnTo>
                    <a:lnTo>
                      <a:pt x="93" y="21"/>
                    </a:lnTo>
                    <a:lnTo>
                      <a:pt x="93" y="25"/>
                    </a:lnTo>
                    <a:lnTo>
                      <a:pt x="95" y="27"/>
                    </a:lnTo>
                    <a:lnTo>
                      <a:pt x="97" y="27"/>
                    </a:lnTo>
                    <a:lnTo>
                      <a:pt x="98" y="28"/>
                    </a:lnTo>
                    <a:lnTo>
                      <a:pt x="105" y="36"/>
                    </a:lnTo>
                    <a:lnTo>
                      <a:pt x="111" y="3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0" name="Freeform 2168">
                <a:extLst>
                  <a:ext uri="{FF2B5EF4-FFF2-40B4-BE49-F238E27FC236}">
                    <a16:creationId xmlns:a16="http://schemas.microsoft.com/office/drawing/2014/main" id="{C7778B7C-1A12-5C4B-9104-76DFB43121CC}"/>
                  </a:ext>
                </a:extLst>
              </p:cNvPr>
              <p:cNvSpPr>
                <a:spLocks/>
              </p:cNvSpPr>
              <p:nvPr/>
            </p:nvSpPr>
            <p:spPr bwMode="auto">
              <a:xfrm>
                <a:off x="2793" y="1847"/>
                <a:ext cx="69" cy="43"/>
              </a:xfrm>
              <a:custGeom>
                <a:avLst/>
                <a:gdLst>
                  <a:gd name="T0" fmla="*/ 16 w 69"/>
                  <a:gd name="T1" fmla="*/ 43 h 43"/>
                  <a:gd name="T2" fmla="*/ 14 w 69"/>
                  <a:gd name="T3" fmla="*/ 39 h 43"/>
                  <a:gd name="T4" fmla="*/ 12 w 69"/>
                  <a:gd name="T5" fmla="*/ 39 h 43"/>
                  <a:gd name="T6" fmla="*/ 12 w 69"/>
                  <a:gd name="T7" fmla="*/ 30 h 43"/>
                  <a:gd name="T8" fmla="*/ 10 w 69"/>
                  <a:gd name="T9" fmla="*/ 30 h 43"/>
                  <a:gd name="T10" fmla="*/ 5 w 69"/>
                  <a:gd name="T11" fmla="*/ 30 h 43"/>
                  <a:gd name="T12" fmla="*/ 1 w 69"/>
                  <a:gd name="T13" fmla="*/ 34 h 43"/>
                  <a:gd name="T14" fmla="*/ 0 w 69"/>
                  <a:gd name="T15" fmla="*/ 35 h 43"/>
                  <a:gd name="T16" fmla="*/ 0 w 69"/>
                  <a:gd name="T17" fmla="*/ 35 h 43"/>
                  <a:gd name="T18" fmla="*/ 1 w 69"/>
                  <a:gd name="T19" fmla="*/ 25 h 43"/>
                  <a:gd name="T20" fmla="*/ 1 w 69"/>
                  <a:gd name="T21" fmla="*/ 25 h 43"/>
                  <a:gd name="T22" fmla="*/ 3 w 69"/>
                  <a:gd name="T23" fmla="*/ 23 h 43"/>
                  <a:gd name="T24" fmla="*/ 5 w 69"/>
                  <a:gd name="T25" fmla="*/ 21 h 43"/>
                  <a:gd name="T26" fmla="*/ 5 w 69"/>
                  <a:gd name="T27" fmla="*/ 19 h 43"/>
                  <a:gd name="T28" fmla="*/ 7 w 69"/>
                  <a:gd name="T29" fmla="*/ 18 h 43"/>
                  <a:gd name="T30" fmla="*/ 14 w 69"/>
                  <a:gd name="T31" fmla="*/ 7 h 43"/>
                  <a:gd name="T32" fmla="*/ 14 w 69"/>
                  <a:gd name="T33" fmla="*/ 5 h 43"/>
                  <a:gd name="T34" fmla="*/ 14 w 69"/>
                  <a:gd name="T35" fmla="*/ 3 h 43"/>
                  <a:gd name="T36" fmla="*/ 19 w 69"/>
                  <a:gd name="T37" fmla="*/ 3 h 43"/>
                  <a:gd name="T38" fmla="*/ 21 w 69"/>
                  <a:gd name="T39" fmla="*/ 3 h 43"/>
                  <a:gd name="T40" fmla="*/ 25 w 69"/>
                  <a:gd name="T41" fmla="*/ 2 h 43"/>
                  <a:gd name="T42" fmla="*/ 26 w 69"/>
                  <a:gd name="T43" fmla="*/ 3 h 43"/>
                  <a:gd name="T44" fmla="*/ 44 w 69"/>
                  <a:gd name="T45" fmla="*/ 0 h 43"/>
                  <a:gd name="T46" fmla="*/ 55 w 69"/>
                  <a:gd name="T47" fmla="*/ 5 h 43"/>
                  <a:gd name="T48" fmla="*/ 57 w 69"/>
                  <a:gd name="T49" fmla="*/ 7 h 43"/>
                  <a:gd name="T50" fmla="*/ 55 w 69"/>
                  <a:gd name="T51" fmla="*/ 12 h 43"/>
                  <a:gd name="T52" fmla="*/ 58 w 69"/>
                  <a:gd name="T53" fmla="*/ 16 h 43"/>
                  <a:gd name="T54" fmla="*/ 62 w 69"/>
                  <a:gd name="T55" fmla="*/ 18 h 43"/>
                  <a:gd name="T56" fmla="*/ 66 w 69"/>
                  <a:gd name="T57" fmla="*/ 19 h 43"/>
                  <a:gd name="T58" fmla="*/ 67 w 69"/>
                  <a:gd name="T59" fmla="*/ 18 h 43"/>
                  <a:gd name="T60" fmla="*/ 69 w 69"/>
                  <a:gd name="T61" fmla="*/ 19 h 43"/>
                  <a:gd name="T62" fmla="*/ 69 w 69"/>
                  <a:gd name="T63" fmla="*/ 23 h 43"/>
                  <a:gd name="T64" fmla="*/ 69 w 69"/>
                  <a:gd name="T65" fmla="*/ 25 h 43"/>
                  <a:gd name="T66" fmla="*/ 67 w 69"/>
                  <a:gd name="T67" fmla="*/ 25 h 43"/>
                  <a:gd name="T68" fmla="*/ 64 w 69"/>
                  <a:gd name="T69" fmla="*/ 25 h 43"/>
                  <a:gd name="T70" fmla="*/ 64 w 69"/>
                  <a:gd name="T71" fmla="*/ 27 h 43"/>
                  <a:gd name="T72" fmla="*/ 64 w 69"/>
                  <a:gd name="T73" fmla="*/ 30 h 43"/>
                  <a:gd name="T74" fmla="*/ 66 w 69"/>
                  <a:gd name="T75" fmla="*/ 30 h 43"/>
                  <a:gd name="T76" fmla="*/ 64 w 69"/>
                  <a:gd name="T77" fmla="*/ 32 h 43"/>
                  <a:gd name="T78" fmla="*/ 55 w 69"/>
                  <a:gd name="T79" fmla="*/ 30 h 43"/>
                  <a:gd name="T80" fmla="*/ 53 w 69"/>
                  <a:gd name="T81" fmla="*/ 30 h 43"/>
                  <a:gd name="T82" fmla="*/ 51 w 69"/>
                  <a:gd name="T83" fmla="*/ 28 h 43"/>
                  <a:gd name="T84" fmla="*/ 51 w 69"/>
                  <a:gd name="T85" fmla="*/ 32 h 43"/>
                  <a:gd name="T86" fmla="*/ 48 w 69"/>
                  <a:gd name="T87" fmla="*/ 37 h 43"/>
                  <a:gd name="T88" fmla="*/ 48 w 69"/>
                  <a:gd name="T89" fmla="*/ 39 h 43"/>
                  <a:gd name="T90" fmla="*/ 46 w 69"/>
                  <a:gd name="T91" fmla="*/ 41 h 43"/>
                  <a:gd name="T92" fmla="*/ 44 w 69"/>
                  <a:gd name="T93" fmla="*/ 39 h 43"/>
                  <a:gd name="T94" fmla="*/ 42 w 69"/>
                  <a:gd name="T95" fmla="*/ 37 h 43"/>
                  <a:gd name="T96" fmla="*/ 39 w 69"/>
                  <a:gd name="T97" fmla="*/ 35 h 43"/>
                  <a:gd name="T98" fmla="*/ 37 w 69"/>
                  <a:gd name="T99" fmla="*/ 30 h 43"/>
                  <a:gd name="T100" fmla="*/ 33 w 69"/>
                  <a:gd name="T101" fmla="*/ 32 h 43"/>
                  <a:gd name="T102" fmla="*/ 33 w 69"/>
                  <a:gd name="T103" fmla="*/ 34 h 43"/>
                  <a:gd name="T104" fmla="*/ 33 w 69"/>
                  <a:gd name="T105" fmla="*/ 35 h 43"/>
                  <a:gd name="T106" fmla="*/ 28 w 69"/>
                  <a:gd name="T107" fmla="*/ 41 h 43"/>
                  <a:gd name="T108" fmla="*/ 16 w 69"/>
                  <a:gd name="T10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 h="43">
                    <a:moveTo>
                      <a:pt x="16" y="43"/>
                    </a:moveTo>
                    <a:lnTo>
                      <a:pt x="14" y="39"/>
                    </a:lnTo>
                    <a:lnTo>
                      <a:pt x="12" y="39"/>
                    </a:lnTo>
                    <a:lnTo>
                      <a:pt x="12" y="30"/>
                    </a:lnTo>
                    <a:lnTo>
                      <a:pt x="10" y="30"/>
                    </a:lnTo>
                    <a:lnTo>
                      <a:pt x="5" y="30"/>
                    </a:lnTo>
                    <a:lnTo>
                      <a:pt x="1" y="34"/>
                    </a:lnTo>
                    <a:lnTo>
                      <a:pt x="0" y="35"/>
                    </a:lnTo>
                    <a:lnTo>
                      <a:pt x="0" y="35"/>
                    </a:lnTo>
                    <a:lnTo>
                      <a:pt x="1" y="25"/>
                    </a:lnTo>
                    <a:lnTo>
                      <a:pt x="1" y="25"/>
                    </a:lnTo>
                    <a:lnTo>
                      <a:pt x="3" y="23"/>
                    </a:lnTo>
                    <a:lnTo>
                      <a:pt x="5" y="21"/>
                    </a:lnTo>
                    <a:lnTo>
                      <a:pt x="5" y="19"/>
                    </a:lnTo>
                    <a:lnTo>
                      <a:pt x="7" y="18"/>
                    </a:lnTo>
                    <a:lnTo>
                      <a:pt x="14" y="7"/>
                    </a:lnTo>
                    <a:lnTo>
                      <a:pt x="14" y="5"/>
                    </a:lnTo>
                    <a:lnTo>
                      <a:pt x="14" y="3"/>
                    </a:lnTo>
                    <a:lnTo>
                      <a:pt x="19" y="3"/>
                    </a:lnTo>
                    <a:lnTo>
                      <a:pt x="21" y="3"/>
                    </a:lnTo>
                    <a:lnTo>
                      <a:pt x="25" y="2"/>
                    </a:lnTo>
                    <a:lnTo>
                      <a:pt x="26" y="3"/>
                    </a:lnTo>
                    <a:lnTo>
                      <a:pt x="44" y="0"/>
                    </a:lnTo>
                    <a:lnTo>
                      <a:pt x="55" y="5"/>
                    </a:lnTo>
                    <a:lnTo>
                      <a:pt x="57" y="7"/>
                    </a:lnTo>
                    <a:lnTo>
                      <a:pt x="55" y="12"/>
                    </a:lnTo>
                    <a:lnTo>
                      <a:pt x="58" y="16"/>
                    </a:lnTo>
                    <a:lnTo>
                      <a:pt x="62" y="18"/>
                    </a:lnTo>
                    <a:lnTo>
                      <a:pt x="66" y="19"/>
                    </a:lnTo>
                    <a:lnTo>
                      <a:pt x="67" y="18"/>
                    </a:lnTo>
                    <a:lnTo>
                      <a:pt x="69" y="19"/>
                    </a:lnTo>
                    <a:lnTo>
                      <a:pt x="69" y="23"/>
                    </a:lnTo>
                    <a:lnTo>
                      <a:pt x="69" y="25"/>
                    </a:lnTo>
                    <a:lnTo>
                      <a:pt x="67" y="25"/>
                    </a:lnTo>
                    <a:lnTo>
                      <a:pt x="64" y="25"/>
                    </a:lnTo>
                    <a:lnTo>
                      <a:pt x="64" y="27"/>
                    </a:lnTo>
                    <a:lnTo>
                      <a:pt x="64" y="30"/>
                    </a:lnTo>
                    <a:lnTo>
                      <a:pt x="66" y="30"/>
                    </a:lnTo>
                    <a:lnTo>
                      <a:pt x="64" y="32"/>
                    </a:lnTo>
                    <a:lnTo>
                      <a:pt x="55" y="30"/>
                    </a:lnTo>
                    <a:lnTo>
                      <a:pt x="53" y="30"/>
                    </a:lnTo>
                    <a:lnTo>
                      <a:pt x="51" y="28"/>
                    </a:lnTo>
                    <a:lnTo>
                      <a:pt x="51" y="32"/>
                    </a:lnTo>
                    <a:lnTo>
                      <a:pt x="48" y="37"/>
                    </a:lnTo>
                    <a:lnTo>
                      <a:pt x="48" y="39"/>
                    </a:lnTo>
                    <a:lnTo>
                      <a:pt x="46" y="41"/>
                    </a:lnTo>
                    <a:lnTo>
                      <a:pt x="44" y="39"/>
                    </a:lnTo>
                    <a:lnTo>
                      <a:pt x="42" y="37"/>
                    </a:lnTo>
                    <a:lnTo>
                      <a:pt x="39" y="35"/>
                    </a:lnTo>
                    <a:lnTo>
                      <a:pt x="37" y="30"/>
                    </a:lnTo>
                    <a:lnTo>
                      <a:pt x="33" y="32"/>
                    </a:lnTo>
                    <a:lnTo>
                      <a:pt x="33" y="34"/>
                    </a:lnTo>
                    <a:lnTo>
                      <a:pt x="33" y="35"/>
                    </a:lnTo>
                    <a:lnTo>
                      <a:pt x="28" y="41"/>
                    </a:lnTo>
                    <a:lnTo>
                      <a:pt x="16" y="4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1" name="Freeform 2169">
                <a:extLst>
                  <a:ext uri="{FF2B5EF4-FFF2-40B4-BE49-F238E27FC236}">
                    <a16:creationId xmlns:a16="http://schemas.microsoft.com/office/drawing/2014/main" id="{0B5A86C9-AC4F-564C-AC55-C1CF5B9B9D74}"/>
                  </a:ext>
                </a:extLst>
              </p:cNvPr>
              <p:cNvSpPr>
                <a:spLocks/>
              </p:cNvSpPr>
              <p:nvPr/>
            </p:nvSpPr>
            <p:spPr bwMode="auto">
              <a:xfrm>
                <a:off x="2793" y="1847"/>
                <a:ext cx="69" cy="43"/>
              </a:xfrm>
              <a:custGeom>
                <a:avLst/>
                <a:gdLst>
                  <a:gd name="T0" fmla="*/ 16 w 69"/>
                  <a:gd name="T1" fmla="*/ 43 h 43"/>
                  <a:gd name="T2" fmla="*/ 14 w 69"/>
                  <a:gd name="T3" fmla="*/ 39 h 43"/>
                  <a:gd name="T4" fmla="*/ 12 w 69"/>
                  <a:gd name="T5" fmla="*/ 39 h 43"/>
                  <a:gd name="T6" fmla="*/ 12 w 69"/>
                  <a:gd name="T7" fmla="*/ 30 h 43"/>
                  <a:gd name="T8" fmla="*/ 10 w 69"/>
                  <a:gd name="T9" fmla="*/ 30 h 43"/>
                  <a:gd name="T10" fmla="*/ 5 w 69"/>
                  <a:gd name="T11" fmla="*/ 30 h 43"/>
                  <a:gd name="T12" fmla="*/ 1 w 69"/>
                  <a:gd name="T13" fmla="*/ 34 h 43"/>
                  <a:gd name="T14" fmla="*/ 0 w 69"/>
                  <a:gd name="T15" fmla="*/ 35 h 43"/>
                  <a:gd name="T16" fmla="*/ 0 w 69"/>
                  <a:gd name="T17" fmla="*/ 35 h 43"/>
                  <a:gd name="T18" fmla="*/ 1 w 69"/>
                  <a:gd name="T19" fmla="*/ 25 h 43"/>
                  <a:gd name="T20" fmla="*/ 1 w 69"/>
                  <a:gd name="T21" fmla="*/ 25 h 43"/>
                  <a:gd name="T22" fmla="*/ 3 w 69"/>
                  <a:gd name="T23" fmla="*/ 23 h 43"/>
                  <a:gd name="T24" fmla="*/ 5 w 69"/>
                  <a:gd name="T25" fmla="*/ 21 h 43"/>
                  <a:gd name="T26" fmla="*/ 5 w 69"/>
                  <a:gd name="T27" fmla="*/ 19 h 43"/>
                  <a:gd name="T28" fmla="*/ 7 w 69"/>
                  <a:gd name="T29" fmla="*/ 18 h 43"/>
                  <a:gd name="T30" fmla="*/ 14 w 69"/>
                  <a:gd name="T31" fmla="*/ 7 h 43"/>
                  <a:gd name="T32" fmla="*/ 14 w 69"/>
                  <a:gd name="T33" fmla="*/ 5 h 43"/>
                  <a:gd name="T34" fmla="*/ 14 w 69"/>
                  <a:gd name="T35" fmla="*/ 3 h 43"/>
                  <a:gd name="T36" fmla="*/ 19 w 69"/>
                  <a:gd name="T37" fmla="*/ 3 h 43"/>
                  <a:gd name="T38" fmla="*/ 21 w 69"/>
                  <a:gd name="T39" fmla="*/ 3 h 43"/>
                  <a:gd name="T40" fmla="*/ 25 w 69"/>
                  <a:gd name="T41" fmla="*/ 2 h 43"/>
                  <a:gd name="T42" fmla="*/ 26 w 69"/>
                  <a:gd name="T43" fmla="*/ 3 h 43"/>
                  <a:gd name="T44" fmla="*/ 44 w 69"/>
                  <a:gd name="T45" fmla="*/ 0 h 43"/>
                  <a:gd name="T46" fmla="*/ 55 w 69"/>
                  <a:gd name="T47" fmla="*/ 5 h 43"/>
                  <a:gd name="T48" fmla="*/ 57 w 69"/>
                  <a:gd name="T49" fmla="*/ 7 h 43"/>
                  <a:gd name="T50" fmla="*/ 55 w 69"/>
                  <a:gd name="T51" fmla="*/ 12 h 43"/>
                  <a:gd name="T52" fmla="*/ 58 w 69"/>
                  <a:gd name="T53" fmla="*/ 16 h 43"/>
                  <a:gd name="T54" fmla="*/ 62 w 69"/>
                  <a:gd name="T55" fmla="*/ 18 h 43"/>
                  <a:gd name="T56" fmla="*/ 66 w 69"/>
                  <a:gd name="T57" fmla="*/ 19 h 43"/>
                  <a:gd name="T58" fmla="*/ 67 w 69"/>
                  <a:gd name="T59" fmla="*/ 18 h 43"/>
                  <a:gd name="T60" fmla="*/ 69 w 69"/>
                  <a:gd name="T61" fmla="*/ 19 h 43"/>
                  <a:gd name="T62" fmla="*/ 69 w 69"/>
                  <a:gd name="T63" fmla="*/ 23 h 43"/>
                  <a:gd name="T64" fmla="*/ 69 w 69"/>
                  <a:gd name="T65" fmla="*/ 25 h 43"/>
                  <a:gd name="T66" fmla="*/ 67 w 69"/>
                  <a:gd name="T67" fmla="*/ 25 h 43"/>
                  <a:gd name="T68" fmla="*/ 64 w 69"/>
                  <a:gd name="T69" fmla="*/ 25 h 43"/>
                  <a:gd name="T70" fmla="*/ 64 w 69"/>
                  <a:gd name="T71" fmla="*/ 27 h 43"/>
                  <a:gd name="T72" fmla="*/ 64 w 69"/>
                  <a:gd name="T73" fmla="*/ 30 h 43"/>
                  <a:gd name="T74" fmla="*/ 66 w 69"/>
                  <a:gd name="T75" fmla="*/ 30 h 43"/>
                  <a:gd name="T76" fmla="*/ 64 w 69"/>
                  <a:gd name="T77" fmla="*/ 32 h 43"/>
                  <a:gd name="T78" fmla="*/ 55 w 69"/>
                  <a:gd name="T79" fmla="*/ 30 h 43"/>
                  <a:gd name="T80" fmla="*/ 53 w 69"/>
                  <a:gd name="T81" fmla="*/ 30 h 43"/>
                  <a:gd name="T82" fmla="*/ 51 w 69"/>
                  <a:gd name="T83" fmla="*/ 28 h 43"/>
                  <a:gd name="T84" fmla="*/ 51 w 69"/>
                  <a:gd name="T85" fmla="*/ 32 h 43"/>
                  <a:gd name="T86" fmla="*/ 48 w 69"/>
                  <a:gd name="T87" fmla="*/ 37 h 43"/>
                  <a:gd name="T88" fmla="*/ 48 w 69"/>
                  <a:gd name="T89" fmla="*/ 39 h 43"/>
                  <a:gd name="T90" fmla="*/ 46 w 69"/>
                  <a:gd name="T91" fmla="*/ 41 h 43"/>
                  <a:gd name="T92" fmla="*/ 44 w 69"/>
                  <a:gd name="T93" fmla="*/ 39 h 43"/>
                  <a:gd name="T94" fmla="*/ 42 w 69"/>
                  <a:gd name="T95" fmla="*/ 37 h 43"/>
                  <a:gd name="T96" fmla="*/ 39 w 69"/>
                  <a:gd name="T97" fmla="*/ 35 h 43"/>
                  <a:gd name="T98" fmla="*/ 37 w 69"/>
                  <a:gd name="T99" fmla="*/ 30 h 43"/>
                  <a:gd name="T100" fmla="*/ 33 w 69"/>
                  <a:gd name="T101" fmla="*/ 32 h 43"/>
                  <a:gd name="T102" fmla="*/ 33 w 69"/>
                  <a:gd name="T103" fmla="*/ 34 h 43"/>
                  <a:gd name="T104" fmla="*/ 33 w 69"/>
                  <a:gd name="T105" fmla="*/ 35 h 43"/>
                  <a:gd name="T106" fmla="*/ 28 w 69"/>
                  <a:gd name="T107" fmla="*/ 41 h 43"/>
                  <a:gd name="T108" fmla="*/ 16 w 69"/>
                  <a:gd name="T10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 h="43">
                    <a:moveTo>
                      <a:pt x="16" y="43"/>
                    </a:moveTo>
                    <a:lnTo>
                      <a:pt x="14" y="39"/>
                    </a:lnTo>
                    <a:lnTo>
                      <a:pt x="12" y="39"/>
                    </a:lnTo>
                    <a:lnTo>
                      <a:pt x="12" y="30"/>
                    </a:lnTo>
                    <a:lnTo>
                      <a:pt x="10" y="30"/>
                    </a:lnTo>
                    <a:lnTo>
                      <a:pt x="5" y="30"/>
                    </a:lnTo>
                    <a:lnTo>
                      <a:pt x="1" y="34"/>
                    </a:lnTo>
                    <a:lnTo>
                      <a:pt x="0" y="35"/>
                    </a:lnTo>
                    <a:lnTo>
                      <a:pt x="0" y="35"/>
                    </a:lnTo>
                    <a:lnTo>
                      <a:pt x="1" y="25"/>
                    </a:lnTo>
                    <a:lnTo>
                      <a:pt x="1" y="25"/>
                    </a:lnTo>
                    <a:lnTo>
                      <a:pt x="3" y="23"/>
                    </a:lnTo>
                    <a:lnTo>
                      <a:pt x="5" y="21"/>
                    </a:lnTo>
                    <a:lnTo>
                      <a:pt x="5" y="19"/>
                    </a:lnTo>
                    <a:lnTo>
                      <a:pt x="7" y="18"/>
                    </a:lnTo>
                    <a:lnTo>
                      <a:pt x="14" y="7"/>
                    </a:lnTo>
                    <a:lnTo>
                      <a:pt x="14" y="5"/>
                    </a:lnTo>
                    <a:lnTo>
                      <a:pt x="14" y="3"/>
                    </a:lnTo>
                    <a:lnTo>
                      <a:pt x="19" y="3"/>
                    </a:lnTo>
                    <a:lnTo>
                      <a:pt x="21" y="3"/>
                    </a:lnTo>
                    <a:lnTo>
                      <a:pt x="25" y="2"/>
                    </a:lnTo>
                    <a:lnTo>
                      <a:pt x="26" y="3"/>
                    </a:lnTo>
                    <a:lnTo>
                      <a:pt x="44" y="0"/>
                    </a:lnTo>
                    <a:lnTo>
                      <a:pt x="55" y="5"/>
                    </a:lnTo>
                    <a:lnTo>
                      <a:pt x="57" y="7"/>
                    </a:lnTo>
                    <a:lnTo>
                      <a:pt x="55" y="12"/>
                    </a:lnTo>
                    <a:lnTo>
                      <a:pt x="58" y="16"/>
                    </a:lnTo>
                    <a:lnTo>
                      <a:pt x="62" y="18"/>
                    </a:lnTo>
                    <a:lnTo>
                      <a:pt x="66" y="19"/>
                    </a:lnTo>
                    <a:lnTo>
                      <a:pt x="67" y="18"/>
                    </a:lnTo>
                    <a:lnTo>
                      <a:pt x="69" y="19"/>
                    </a:lnTo>
                    <a:lnTo>
                      <a:pt x="69" y="23"/>
                    </a:lnTo>
                    <a:lnTo>
                      <a:pt x="69" y="25"/>
                    </a:lnTo>
                    <a:lnTo>
                      <a:pt x="67" y="25"/>
                    </a:lnTo>
                    <a:lnTo>
                      <a:pt x="64" y="25"/>
                    </a:lnTo>
                    <a:lnTo>
                      <a:pt x="64" y="27"/>
                    </a:lnTo>
                    <a:lnTo>
                      <a:pt x="64" y="30"/>
                    </a:lnTo>
                    <a:lnTo>
                      <a:pt x="66" y="30"/>
                    </a:lnTo>
                    <a:lnTo>
                      <a:pt x="64" y="32"/>
                    </a:lnTo>
                    <a:lnTo>
                      <a:pt x="55" y="30"/>
                    </a:lnTo>
                    <a:lnTo>
                      <a:pt x="53" y="30"/>
                    </a:lnTo>
                    <a:lnTo>
                      <a:pt x="51" y="28"/>
                    </a:lnTo>
                    <a:lnTo>
                      <a:pt x="51" y="32"/>
                    </a:lnTo>
                    <a:lnTo>
                      <a:pt x="48" y="37"/>
                    </a:lnTo>
                    <a:lnTo>
                      <a:pt x="48" y="39"/>
                    </a:lnTo>
                    <a:lnTo>
                      <a:pt x="46" y="41"/>
                    </a:lnTo>
                    <a:lnTo>
                      <a:pt x="44" y="39"/>
                    </a:lnTo>
                    <a:lnTo>
                      <a:pt x="42" y="37"/>
                    </a:lnTo>
                    <a:lnTo>
                      <a:pt x="39" y="35"/>
                    </a:lnTo>
                    <a:lnTo>
                      <a:pt x="37" y="30"/>
                    </a:lnTo>
                    <a:lnTo>
                      <a:pt x="33" y="32"/>
                    </a:lnTo>
                    <a:lnTo>
                      <a:pt x="33" y="34"/>
                    </a:lnTo>
                    <a:lnTo>
                      <a:pt x="33" y="35"/>
                    </a:lnTo>
                    <a:lnTo>
                      <a:pt x="28" y="41"/>
                    </a:lnTo>
                    <a:lnTo>
                      <a:pt x="16" y="4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2" name="Freeform 2170">
                <a:extLst>
                  <a:ext uri="{FF2B5EF4-FFF2-40B4-BE49-F238E27FC236}">
                    <a16:creationId xmlns:a16="http://schemas.microsoft.com/office/drawing/2014/main" id="{B5DB8A92-9BE0-FE43-A9BD-D97675FBEC47}"/>
                  </a:ext>
                </a:extLst>
              </p:cNvPr>
              <p:cNvSpPr>
                <a:spLocks/>
              </p:cNvSpPr>
              <p:nvPr/>
            </p:nvSpPr>
            <p:spPr bwMode="auto">
              <a:xfrm>
                <a:off x="2741" y="1754"/>
                <a:ext cx="55" cy="46"/>
              </a:xfrm>
              <a:custGeom>
                <a:avLst/>
                <a:gdLst>
                  <a:gd name="T0" fmla="*/ 46 w 55"/>
                  <a:gd name="T1" fmla="*/ 46 h 46"/>
                  <a:gd name="T2" fmla="*/ 44 w 55"/>
                  <a:gd name="T3" fmla="*/ 46 h 46"/>
                  <a:gd name="T4" fmla="*/ 41 w 55"/>
                  <a:gd name="T5" fmla="*/ 46 h 46"/>
                  <a:gd name="T6" fmla="*/ 35 w 55"/>
                  <a:gd name="T7" fmla="*/ 43 h 46"/>
                  <a:gd name="T8" fmla="*/ 35 w 55"/>
                  <a:gd name="T9" fmla="*/ 41 h 46"/>
                  <a:gd name="T10" fmla="*/ 35 w 55"/>
                  <a:gd name="T11" fmla="*/ 41 h 46"/>
                  <a:gd name="T12" fmla="*/ 35 w 55"/>
                  <a:gd name="T13" fmla="*/ 34 h 46"/>
                  <a:gd name="T14" fmla="*/ 34 w 55"/>
                  <a:gd name="T15" fmla="*/ 34 h 46"/>
                  <a:gd name="T16" fmla="*/ 30 w 55"/>
                  <a:gd name="T17" fmla="*/ 37 h 46"/>
                  <a:gd name="T18" fmla="*/ 27 w 55"/>
                  <a:gd name="T19" fmla="*/ 37 h 46"/>
                  <a:gd name="T20" fmla="*/ 23 w 55"/>
                  <a:gd name="T21" fmla="*/ 37 h 46"/>
                  <a:gd name="T22" fmla="*/ 23 w 55"/>
                  <a:gd name="T23" fmla="*/ 30 h 46"/>
                  <a:gd name="T24" fmla="*/ 21 w 55"/>
                  <a:gd name="T25" fmla="*/ 28 h 46"/>
                  <a:gd name="T26" fmla="*/ 10 w 55"/>
                  <a:gd name="T27" fmla="*/ 23 h 46"/>
                  <a:gd name="T28" fmla="*/ 7 w 55"/>
                  <a:gd name="T29" fmla="*/ 18 h 46"/>
                  <a:gd name="T30" fmla="*/ 5 w 55"/>
                  <a:gd name="T31" fmla="*/ 18 h 46"/>
                  <a:gd name="T32" fmla="*/ 2 w 55"/>
                  <a:gd name="T33" fmla="*/ 16 h 46"/>
                  <a:gd name="T34" fmla="*/ 0 w 55"/>
                  <a:gd name="T35" fmla="*/ 14 h 46"/>
                  <a:gd name="T36" fmla="*/ 0 w 55"/>
                  <a:gd name="T37" fmla="*/ 9 h 46"/>
                  <a:gd name="T38" fmla="*/ 10 w 55"/>
                  <a:gd name="T39" fmla="*/ 3 h 46"/>
                  <a:gd name="T40" fmla="*/ 12 w 55"/>
                  <a:gd name="T41" fmla="*/ 3 h 46"/>
                  <a:gd name="T42" fmla="*/ 12 w 55"/>
                  <a:gd name="T43" fmla="*/ 3 h 46"/>
                  <a:gd name="T44" fmla="*/ 18 w 55"/>
                  <a:gd name="T45" fmla="*/ 5 h 46"/>
                  <a:gd name="T46" fmla="*/ 27 w 55"/>
                  <a:gd name="T47" fmla="*/ 2 h 46"/>
                  <a:gd name="T48" fmla="*/ 35 w 55"/>
                  <a:gd name="T49" fmla="*/ 0 h 46"/>
                  <a:gd name="T50" fmla="*/ 37 w 55"/>
                  <a:gd name="T51" fmla="*/ 2 h 46"/>
                  <a:gd name="T52" fmla="*/ 37 w 55"/>
                  <a:gd name="T53" fmla="*/ 2 h 46"/>
                  <a:gd name="T54" fmla="*/ 37 w 55"/>
                  <a:gd name="T55" fmla="*/ 3 h 46"/>
                  <a:gd name="T56" fmla="*/ 41 w 55"/>
                  <a:gd name="T57" fmla="*/ 5 h 46"/>
                  <a:gd name="T58" fmla="*/ 43 w 55"/>
                  <a:gd name="T59" fmla="*/ 5 h 46"/>
                  <a:gd name="T60" fmla="*/ 46 w 55"/>
                  <a:gd name="T61" fmla="*/ 7 h 46"/>
                  <a:gd name="T62" fmla="*/ 46 w 55"/>
                  <a:gd name="T63" fmla="*/ 16 h 46"/>
                  <a:gd name="T64" fmla="*/ 48 w 55"/>
                  <a:gd name="T65" fmla="*/ 18 h 46"/>
                  <a:gd name="T66" fmla="*/ 52 w 55"/>
                  <a:gd name="T67" fmla="*/ 18 h 46"/>
                  <a:gd name="T68" fmla="*/ 53 w 55"/>
                  <a:gd name="T69" fmla="*/ 20 h 46"/>
                  <a:gd name="T70" fmla="*/ 53 w 55"/>
                  <a:gd name="T71" fmla="*/ 23 h 46"/>
                  <a:gd name="T72" fmla="*/ 55 w 55"/>
                  <a:gd name="T73" fmla="*/ 25 h 46"/>
                  <a:gd name="T74" fmla="*/ 55 w 55"/>
                  <a:gd name="T75" fmla="*/ 28 h 46"/>
                  <a:gd name="T76" fmla="*/ 52 w 55"/>
                  <a:gd name="T77" fmla="*/ 32 h 46"/>
                  <a:gd name="T78" fmla="*/ 50 w 55"/>
                  <a:gd name="T79" fmla="*/ 32 h 46"/>
                  <a:gd name="T80" fmla="*/ 48 w 55"/>
                  <a:gd name="T81" fmla="*/ 36 h 46"/>
                  <a:gd name="T82" fmla="*/ 46 w 55"/>
                  <a:gd name="T83" fmla="*/ 39 h 46"/>
                  <a:gd name="T84" fmla="*/ 46 w 55"/>
                  <a:gd name="T85" fmla="*/ 43 h 46"/>
                  <a:gd name="T86" fmla="*/ 46 w 55"/>
                  <a:gd name="T8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46">
                    <a:moveTo>
                      <a:pt x="46" y="46"/>
                    </a:moveTo>
                    <a:lnTo>
                      <a:pt x="44" y="46"/>
                    </a:lnTo>
                    <a:lnTo>
                      <a:pt x="41" y="46"/>
                    </a:lnTo>
                    <a:lnTo>
                      <a:pt x="35" y="43"/>
                    </a:lnTo>
                    <a:lnTo>
                      <a:pt x="35" y="41"/>
                    </a:lnTo>
                    <a:lnTo>
                      <a:pt x="35" y="41"/>
                    </a:lnTo>
                    <a:lnTo>
                      <a:pt x="35" y="34"/>
                    </a:lnTo>
                    <a:lnTo>
                      <a:pt x="34" y="34"/>
                    </a:lnTo>
                    <a:lnTo>
                      <a:pt x="30" y="37"/>
                    </a:lnTo>
                    <a:lnTo>
                      <a:pt x="27" y="37"/>
                    </a:lnTo>
                    <a:lnTo>
                      <a:pt x="23" y="37"/>
                    </a:lnTo>
                    <a:lnTo>
                      <a:pt x="23" y="30"/>
                    </a:lnTo>
                    <a:lnTo>
                      <a:pt x="21" y="28"/>
                    </a:lnTo>
                    <a:lnTo>
                      <a:pt x="10" y="23"/>
                    </a:lnTo>
                    <a:lnTo>
                      <a:pt x="7" y="18"/>
                    </a:lnTo>
                    <a:lnTo>
                      <a:pt x="5" y="18"/>
                    </a:lnTo>
                    <a:lnTo>
                      <a:pt x="2" y="16"/>
                    </a:lnTo>
                    <a:lnTo>
                      <a:pt x="0" y="14"/>
                    </a:lnTo>
                    <a:lnTo>
                      <a:pt x="0" y="9"/>
                    </a:lnTo>
                    <a:lnTo>
                      <a:pt x="10" y="3"/>
                    </a:lnTo>
                    <a:lnTo>
                      <a:pt x="12" y="3"/>
                    </a:lnTo>
                    <a:lnTo>
                      <a:pt x="12" y="3"/>
                    </a:lnTo>
                    <a:lnTo>
                      <a:pt x="18" y="5"/>
                    </a:lnTo>
                    <a:lnTo>
                      <a:pt x="27" y="2"/>
                    </a:lnTo>
                    <a:lnTo>
                      <a:pt x="35" y="0"/>
                    </a:lnTo>
                    <a:lnTo>
                      <a:pt x="37" y="2"/>
                    </a:lnTo>
                    <a:lnTo>
                      <a:pt x="37" y="2"/>
                    </a:lnTo>
                    <a:lnTo>
                      <a:pt x="37" y="3"/>
                    </a:lnTo>
                    <a:lnTo>
                      <a:pt x="41" y="5"/>
                    </a:lnTo>
                    <a:lnTo>
                      <a:pt x="43" y="5"/>
                    </a:lnTo>
                    <a:lnTo>
                      <a:pt x="46" y="7"/>
                    </a:lnTo>
                    <a:lnTo>
                      <a:pt x="46" y="16"/>
                    </a:lnTo>
                    <a:lnTo>
                      <a:pt x="48" y="18"/>
                    </a:lnTo>
                    <a:lnTo>
                      <a:pt x="52" y="18"/>
                    </a:lnTo>
                    <a:lnTo>
                      <a:pt x="53" y="20"/>
                    </a:lnTo>
                    <a:lnTo>
                      <a:pt x="53" y="23"/>
                    </a:lnTo>
                    <a:lnTo>
                      <a:pt x="55" y="25"/>
                    </a:lnTo>
                    <a:lnTo>
                      <a:pt x="55" y="28"/>
                    </a:lnTo>
                    <a:lnTo>
                      <a:pt x="52" y="32"/>
                    </a:lnTo>
                    <a:lnTo>
                      <a:pt x="50" y="32"/>
                    </a:lnTo>
                    <a:lnTo>
                      <a:pt x="48" y="36"/>
                    </a:lnTo>
                    <a:lnTo>
                      <a:pt x="46" y="39"/>
                    </a:lnTo>
                    <a:lnTo>
                      <a:pt x="46" y="43"/>
                    </a:lnTo>
                    <a:lnTo>
                      <a:pt x="46" y="4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3" name="Freeform 2171">
                <a:extLst>
                  <a:ext uri="{FF2B5EF4-FFF2-40B4-BE49-F238E27FC236}">
                    <a16:creationId xmlns:a16="http://schemas.microsoft.com/office/drawing/2014/main" id="{02B00E09-297B-304F-AE63-9801ED0AA310}"/>
                  </a:ext>
                </a:extLst>
              </p:cNvPr>
              <p:cNvSpPr>
                <a:spLocks/>
              </p:cNvSpPr>
              <p:nvPr/>
            </p:nvSpPr>
            <p:spPr bwMode="auto">
              <a:xfrm>
                <a:off x="2741" y="1754"/>
                <a:ext cx="55" cy="46"/>
              </a:xfrm>
              <a:custGeom>
                <a:avLst/>
                <a:gdLst>
                  <a:gd name="T0" fmla="*/ 46 w 55"/>
                  <a:gd name="T1" fmla="*/ 46 h 46"/>
                  <a:gd name="T2" fmla="*/ 44 w 55"/>
                  <a:gd name="T3" fmla="*/ 46 h 46"/>
                  <a:gd name="T4" fmla="*/ 41 w 55"/>
                  <a:gd name="T5" fmla="*/ 46 h 46"/>
                  <a:gd name="T6" fmla="*/ 35 w 55"/>
                  <a:gd name="T7" fmla="*/ 43 h 46"/>
                  <a:gd name="T8" fmla="*/ 35 w 55"/>
                  <a:gd name="T9" fmla="*/ 41 h 46"/>
                  <a:gd name="T10" fmla="*/ 35 w 55"/>
                  <a:gd name="T11" fmla="*/ 41 h 46"/>
                  <a:gd name="T12" fmla="*/ 35 w 55"/>
                  <a:gd name="T13" fmla="*/ 34 h 46"/>
                  <a:gd name="T14" fmla="*/ 34 w 55"/>
                  <a:gd name="T15" fmla="*/ 34 h 46"/>
                  <a:gd name="T16" fmla="*/ 30 w 55"/>
                  <a:gd name="T17" fmla="*/ 37 h 46"/>
                  <a:gd name="T18" fmla="*/ 27 w 55"/>
                  <a:gd name="T19" fmla="*/ 37 h 46"/>
                  <a:gd name="T20" fmla="*/ 23 w 55"/>
                  <a:gd name="T21" fmla="*/ 37 h 46"/>
                  <a:gd name="T22" fmla="*/ 23 w 55"/>
                  <a:gd name="T23" fmla="*/ 30 h 46"/>
                  <a:gd name="T24" fmla="*/ 21 w 55"/>
                  <a:gd name="T25" fmla="*/ 28 h 46"/>
                  <a:gd name="T26" fmla="*/ 10 w 55"/>
                  <a:gd name="T27" fmla="*/ 23 h 46"/>
                  <a:gd name="T28" fmla="*/ 7 w 55"/>
                  <a:gd name="T29" fmla="*/ 18 h 46"/>
                  <a:gd name="T30" fmla="*/ 5 w 55"/>
                  <a:gd name="T31" fmla="*/ 18 h 46"/>
                  <a:gd name="T32" fmla="*/ 2 w 55"/>
                  <a:gd name="T33" fmla="*/ 16 h 46"/>
                  <a:gd name="T34" fmla="*/ 0 w 55"/>
                  <a:gd name="T35" fmla="*/ 14 h 46"/>
                  <a:gd name="T36" fmla="*/ 0 w 55"/>
                  <a:gd name="T37" fmla="*/ 9 h 46"/>
                  <a:gd name="T38" fmla="*/ 10 w 55"/>
                  <a:gd name="T39" fmla="*/ 3 h 46"/>
                  <a:gd name="T40" fmla="*/ 12 w 55"/>
                  <a:gd name="T41" fmla="*/ 3 h 46"/>
                  <a:gd name="T42" fmla="*/ 12 w 55"/>
                  <a:gd name="T43" fmla="*/ 3 h 46"/>
                  <a:gd name="T44" fmla="*/ 18 w 55"/>
                  <a:gd name="T45" fmla="*/ 5 h 46"/>
                  <a:gd name="T46" fmla="*/ 27 w 55"/>
                  <a:gd name="T47" fmla="*/ 2 h 46"/>
                  <a:gd name="T48" fmla="*/ 35 w 55"/>
                  <a:gd name="T49" fmla="*/ 0 h 46"/>
                  <a:gd name="T50" fmla="*/ 37 w 55"/>
                  <a:gd name="T51" fmla="*/ 2 h 46"/>
                  <a:gd name="T52" fmla="*/ 37 w 55"/>
                  <a:gd name="T53" fmla="*/ 2 h 46"/>
                  <a:gd name="T54" fmla="*/ 37 w 55"/>
                  <a:gd name="T55" fmla="*/ 3 h 46"/>
                  <a:gd name="T56" fmla="*/ 41 w 55"/>
                  <a:gd name="T57" fmla="*/ 5 h 46"/>
                  <a:gd name="T58" fmla="*/ 43 w 55"/>
                  <a:gd name="T59" fmla="*/ 5 h 46"/>
                  <a:gd name="T60" fmla="*/ 46 w 55"/>
                  <a:gd name="T61" fmla="*/ 7 h 46"/>
                  <a:gd name="T62" fmla="*/ 46 w 55"/>
                  <a:gd name="T63" fmla="*/ 16 h 46"/>
                  <a:gd name="T64" fmla="*/ 48 w 55"/>
                  <a:gd name="T65" fmla="*/ 18 h 46"/>
                  <a:gd name="T66" fmla="*/ 52 w 55"/>
                  <a:gd name="T67" fmla="*/ 18 h 46"/>
                  <a:gd name="T68" fmla="*/ 53 w 55"/>
                  <a:gd name="T69" fmla="*/ 20 h 46"/>
                  <a:gd name="T70" fmla="*/ 53 w 55"/>
                  <a:gd name="T71" fmla="*/ 23 h 46"/>
                  <a:gd name="T72" fmla="*/ 55 w 55"/>
                  <a:gd name="T73" fmla="*/ 25 h 46"/>
                  <a:gd name="T74" fmla="*/ 55 w 55"/>
                  <a:gd name="T75" fmla="*/ 28 h 46"/>
                  <a:gd name="T76" fmla="*/ 52 w 55"/>
                  <a:gd name="T77" fmla="*/ 32 h 46"/>
                  <a:gd name="T78" fmla="*/ 50 w 55"/>
                  <a:gd name="T79" fmla="*/ 32 h 46"/>
                  <a:gd name="T80" fmla="*/ 48 w 55"/>
                  <a:gd name="T81" fmla="*/ 36 h 46"/>
                  <a:gd name="T82" fmla="*/ 46 w 55"/>
                  <a:gd name="T83" fmla="*/ 39 h 46"/>
                  <a:gd name="T84" fmla="*/ 46 w 55"/>
                  <a:gd name="T85" fmla="*/ 43 h 46"/>
                  <a:gd name="T86" fmla="*/ 46 w 55"/>
                  <a:gd name="T8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46">
                    <a:moveTo>
                      <a:pt x="46" y="46"/>
                    </a:moveTo>
                    <a:lnTo>
                      <a:pt x="44" y="46"/>
                    </a:lnTo>
                    <a:lnTo>
                      <a:pt x="41" y="46"/>
                    </a:lnTo>
                    <a:lnTo>
                      <a:pt x="35" y="43"/>
                    </a:lnTo>
                    <a:lnTo>
                      <a:pt x="35" y="41"/>
                    </a:lnTo>
                    <a:lnTo>
                      <a:pt x="35" y="41"/>
                    </a:lnTo>
                    <a:lnTo>
                      <a:pt x="35" y="34"/>
                    </a:lnTo>
                    <a:lnTo>
                      <a:pt x="34" y="34"/>
                    </a:lnTo>
                    <a:lnTo>
                      <a:pt x="30" y="37"/>
                    </a:lnTo>
                    <a:lnTo>
                      <a:pt x="27" y="37"/>
                    </a:lnTo>
                    <a:lnTo>
                      <a:pt x="23" y="37"/>
                    </a:lnTo>
                    <a:lnTo>
                      <a:pt x="23" y="30"/>
                    </a:lnTo>
                    <a:lnTo>
                      <a:pt x="21" y="28"/>
                    </a:lnTo>
                    <a:lnTo>
                      <a:pt x="10" y="23"/>
                    </a:lnTo>
                    <a:lnTo>
                      <a:pt x="7" y="18"/>
                    </a:lnTo>
                    <a:lnTo>
                      <a:pt x="5" y="18"/>
                    </a:lnTo>
                    <a:lnTo>
                      <a:pt x="2" y="16"/>
                    </a:lnTo>
                    <a:lnTo>
                      <a:pt x="0" y="14"/>
                    </a:lnTo>
                    <a:lnTo>
                      <a:pt x="0" y="9"/>
                    </a:lnTo>
                    <a:lnTo>
                      <a:pt x="10" y="3"/>
                    </a:lnTo>
                    <a:lnTo>
                      <a:pt x="12" y="3"/>
                    </a:lnTo>
                    <a:lnTo>
                      <a:pt x="12" y="3"/>
                    </a:lnTo>
                    <a:lnTo>
                      <a:pt x="18" y="5"/>
                    </a:lnTo>
                    <a:lnTo>
                      <a:pt x="27" y="2"/>
                    </a:lnTo>
                    <a:lnTo>
                      <a:pt x="35" y="0"/>
                    </a:lnTo>
                    <a:lnTo>
                      <a:pt x="37" y="2"/>
                    </a:lnTo>
                    <a:lnTo>
                      <a:pt x="37" y="2"/>
                    </a:lnTo>
                    <a:lnTo>
                      <a:pt x="37" y="3"/>
                    </a:lnTo>
                    <a:lnTo>
                      <a:pt x="41" y="5"/>
                    </a:lnTo>
                    <a:lnTo>
                      <a:pt x="43" y="5"/>
                    </a:lnTo>
                    <a:lnTo>
                      <a:pt x="46" y="7"/>
                    </a:lnTo>
                    <a:lnTo>
                      <a:pt x="46" y="16"/>
                    </a:lnTo>
                    <a:lnTo>
                      <a:pt x="48" y="18"/>
                    </a:lnTo>
                    <a:lnTo>
                      <a:pt x="52" y="18"/>
                    </a:lnTo>
                    <a:lnTo>
                      <a:pt x="53" y="20"/>
                    </a:lnTo>
                    <a:lnTo>
                      <a:pt x="53" y="23"/>
                    </a:lnTo>
                    <a:lnTo>
                      <a:pt x="55" y="25"/>
                    </a:lnTo>
                    <a:lnTo>
                      <a:pt x="55" y="28"/>
                    </a:lnTo>
                    <a:lnTo>
                      <a:pt x="52" y="32"/>
                    </a:lnTo>
                    <a:lnTo>
                      <a:pt x="50" y="32"/>
                    </a:lnTo>
                    <a:lnTo>
                      <a:pt x="48" y="36"/>
                    </a:lnTo>
                    <a:lnTo>
                      <a:pt x="46" y="39"/>
                    </a:lnTo>
                    <a:lnTo>
                      <a:pt x="46" y="43"/>
                    </a:lnTo>
                    <a:lnTo>
                      <a:pt x="46" y="4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4" name="Freeform 2172">
                <a:extLst>
                  <a:ext uri="{FF2B5EF4-FFF2-40B4-BE49-F238E27FC236}">
                    <a16:creationId xmlns:a16="http://schemas.microsoft.com/office/drawing/2014/main" id="{D9EB5F06-7951-2646-9F46-8B7A991A4955}"/>
                  </a:ext>
                </a:extLst>
              </p:cNvPr>
              <p:cNvSpPr>
                <a:spLocks/>
              </p:cNvSpPr>
              <p:nvPr/>
            </p:nvSpPr>
            <p:spPr bwMode="auto">
              <a:xfrm>
                <a:off x="2550" y="1938"/>
                <a:ext cx="201" cy="159"/>
              </a:xfrm>
              <a:custGeom>
                <a:avLst/>
                <a:gdLst>
                  <a:gd name="T0" fmla="*/ 30 w 201"/>
                  <a:gd name="T1" fmla="*/ 128 h 159"/>
                  <a:gd name="T2" fmla="*/ 37 w 201"/>
                  <a:gd name="T3" fmla="*/ 116 h 159"/>
                  <a:gd name="T4" fmla="*/ 34 w 201"/>
                  <a:gd name="T5" fmla="*/ 109 h 159"/>
                  <a:gd name="T6" fmla="*/ 37 w 201"/>
                  <a:gd name="T7" fmla="*/ 98 h 159"/>
                  <a:gd name="T8" fmla="*/ 32 w 201"/>
                  <a:gd name="T9" fmla="*/ 87 h 159"/>
                  <a:gd name="T10" fmla="*/ 37 w 201"/>
                  <a:gd name="T11" fmla="*/ 84 h 159"/>
                  <a:gd name="T12" fmla="*/ 41 w 201"/>
                  <a:gd name="T13" fmla="*/ 78 h 159"/>
                  <a:gd name="T14" fmla="*/ 41 w 201"/>
                  <a:gd name="T15" fmla="*/ 59 h 159"/>
                  <a:gd name="T16" fmla="*/ 50 w 201"/>
                  <a:gd name="T17" fmla="*/ 44 h 159"/>
                  <a:gd name="T18" fmla="*/ 35 w 201"/>
                  <a:gd name="T19" fmla="*/ 39 h 159"/>
                  <a:gd name="T20" fmla="*/ 21 w 201"/>
                  <a:gd name="T21" fmla="*/ 41 h 159"/>
                  <a:gd name="T22" fmla="*/ 19 w 201"/>
                  <a:gd name="T23" fmla="*/ 36 h 159"/>
                  <a:gd name="T24" fmla="*/ 9 w 201"/>
                  <a:gd name="T25" fmla="*/ 41 h 159"/>
                  <a:gd name="T26" fmla="*/ 7 w 201"/>
                  <a:gd name="T27" fmla="*/ 37 h 159"/>
                  <a:gd name="T28" fmla="*/ 10 w 201"/>
                  <a:gd name="T29" fmla="*/ 30 h 159"/>
                  <a:gd name="T30" fmla="*/ 9 w 201"/>
                  <a:gd name="T31" fmla="*/ 28 h 159"/>
                  <a:gd name="T32" fmla="*/ 9 w 201"/>
                  <a:gd name="T33" fmla="*/ 23 h 159"/>
                  <a:gd name="T34" fmla="*/ 5 w 201"/>
                  <a:gd name="T35" fmla="*/ 23 h 159"/>
                  <a:gd name="T36" fmla="*/ 0 w 201"/>
                  <a:gd name="T37" fmla="*/ 16 h 159"/>
                  <a:gd name="T38" fmla="*/ 5 w 201"/>
                  <a:gd name="T39" fmla="*/ 11 h 159"/>
                  <a:gd name="T40" fmla="*/ 14 w 201"/>
                  <a:gd name="T41" fmla="*/ 9 h 159"/>
                  <a:gd name="T42" fmla="*/ 16 w 201"/>
                  <a:gd name="T43" fmla="*/ 3 h 159"/>
                  <a:gd name="T44" fmla="*/ 25 w 201"/>
                  <a:gd name="T45" fmla="*/ 0 h 159"/>
                  <a:gd name="T46" fmla="*/ 50 w 201"/>
                  <a:gd name="T47" fmla="*/ 3 h 159"/>
                  <a:gd name="T48" fmla="*/ 119 w 201"/>
                  <a:gd name="T49" fmla="*/ 7 h 159"/>
                  <a:gd name="T50" fmla="*/ 128 w 201"/>
                  <a:gd name="T51" fmla="*/ 16 h 159"/>
                  <a:gd name="T52" fmla="*/ 137 w 201"/>
                  <a:gd name="T53" fmla="*/ 19 h 159"/>
                  <a:gd name="T54" fmla="*/ 157 w 201"/>
                  <a:gd name="T55" fmla="*/ 23 h 159"/>
                  <a:gd name="T56" fmla="*/ 162 w 201"/>
                  <a:gd name="T57" fmla="*/ 21 h 159"/>
                  <a:gd name="T58" fmla="*/ 171 w 201"/>
                  <a:gd name="T59" fmla="*/ 28 h 159"/>
                  <a:gd name="T60" fmla="*/ 175 w 201"/>
                  <a:gd name="T61" fmla="*/ 28 h 159"/>
                  <a:gd name="T62" fmla="*/ 178 w 201"/>
                  <a:gd name="T63" fmla="*/ 28 h 159"/>
                  <a:gd name="T64" fmla="*/ 198 w 201"/>
                  <a:gd name="T65" fmla="*/ 28 h 159"/>
                  <a:gd name="T66" fmla="*/ 201 w 201"/>
                  <a:gd name="T67" fmla="*/ 32 h 159"/>
                  <a:gd name="T68" fmla="*/ 198 w 201"/>
                  <a:gd name="T69" fmla="*/ 36 h 159"/>
                  <a:gd name="T70" fmla="*/ 196 w 201"/>
                  <a:gd name="T71" fmla="*/ 41 h 159"/>
                  <a:gd name="T72" fmla="*/ 164 w 201"/>
                  <a:gd name="T73" fmla="*/ 59 h 159"/>
                  <a:gd name="T74" fmla="*/ 160 w 201"/>
                  <a:gd name="T75" fmla="*/ 64 h 159"/>
                  <a:gd name="T76" fmla="*/ 143 w 201"/>
                  <a:gd name="T77" fmla="*/ 93 h 159"/>
                  <a:gd name="T78" fmla="*/ 144 w 201"/>
                  <a:gd name="T79" fmla="*/ 94 h 159"/>
                  <a:gd name="T80" fmla="*/ 146 w 201"/>
                  <a:gd name="T81" fmla="*/ 102 h 159"/>
                  <a:gd name="T82" fmla="*/ 150 w 201"/>
                  <a:gd name="T83" fmla="*/ 103 h 159"/>
                  <a:gd name="T84" fmla="*/ 150 w 201"/>
                  <a:gd name="T85" fmla="*/ 107 h 159"/>
                  <a:gd name="T86" fmla="*/ 135 w 201"/>
                  <a:gd name="T87" fmla="*/ 127 h 159"/>
                  <a:gd name="T88" fmla="*/ 126 w 201"/>
                  <a:gd name="T89" fmla="*/ 130 h 159"/>
                  <a:gd name="T90" fmla="*/ 118 w 201"/>
                  <a:gd name="T91" fmla="*/ 143 h 159"/>
                  <a:gd name="T92" fmla="*/ 114 w 201"/>
                  <a:gd name="T93" fmla="*/ 144 h 159"/>
                  <a:gd name="T94" fmla="*/ 107 w 201"/>
                  <a:gd name="T95" fmla="*/ 146 h 159"/>
                  <a:gd name="T96" fmla="*/ 93 w 201"/>
                  <a:gd name="T97" fmla="*/ 144 h 159"/>
                  <a:gd name="T98" fmla="*/ 78 w 201"/>
                  <a:gd name="T99" fmla="*/ 146 h 159"/>
                  <a:gd name="T100" fmla="*/ 71 w 201"/>
                  <a:gd name="T101" fmla="*/ 150 h 159"/>
                  <a:gd name="T102" fmla="*/ 66 w 201"/>
                  <a:gd name="T103" fmla="*/ 153 h 159"/>
                  <a:gd name="T104" fmla="*/ 64 w 201"/>
                  <a:gd name="T105" fmla="*/ 157 h 159"/>
                  <a:gd name="T106" fmla="*/ 57 w 201"/>
                  <a:gd name="T107" fmla="*/ 157 h 159"/>
                  <a:gd name="T108" fmla="*/ 50 w 201"/>
                  <a:gd name="T109" fmla="*/ 150 h 159"/>
                  <a:gd name="T110" fmla="*/ 48 w 201"/>
                  <a:gd name="T111" fmla="*/ 146 h 159"/>
                  <a:gd name="T112" fmla="*/ 43 w 201"/>
                  <a:gd name="T113" fmla="*/ 139 h 159"/>
                  <a:gd name="T114" fmla="*/ 37 w 201"/>
                  <a:gd name="T115" fmla="*/ 13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159">
                    <a:moveTo>
                      <a:pt x="30" y="136"/>
                    </a:moveTo>
                    <a:lnTo>
                      <a:pt x="30" y="128"/>
                    </a:lnTo>
                    <a:lnTo>
                      <a:pt x="37" y="119"/>
                    </a:lnTo>
                    <a:lnTo>
                      <a:pt x="37" y="116"/>
                    </a:lnTo>
                    <a:lnTo>
                      <a:pt x="34" y="112"/>
                    </a:lnTo>
                    <a:lnTo>
                      <a:pt x="34" y="109"/>
                    </a:lnTo>
                    <a:lnTo>
                      <a:pt x="34" y="105"/>
                    </a:lnTo>
                    <a:lnTo>
                      <a:pt x="37" y="98"/>
                    </a:lnTo>
                    <a:lnTo>
                      <a:pt x="32" y="93"/>
                    </a:lnTo>
                    <a:lnTo>
                      <a:pt x="32" y="87"/>
                    </a:lnTo>
                    <a:lnTo>
                      <a:pt x="34" y="86"/>
                    </a:lnTo>
                    <a:lnTo>
                      <a:pt x="37" y="84"/>
                    </a:lnTo>
                    <a:lnTo>
                      <a:pt x="39" y="82"/>
                    </a:lnTo>
                    <a:lnTo>
                      <a:pt x="41" y="78"/>
                    </a:lnTo>
                    <a:lnTo>
                      <a:pt x="37" y="75"/>
                    </a:lnTo>
                    <a:lnTo>
                      <a:pt x="41" y="59"/>
                    </a:lnTo>
                    <a:lnTo>
                      <a:pt x="50" y="48"/>
                    </a:lnTo>
                    <a:lnTo>
                      <a:pt x="50" y="44"/>
                    </a:lnTo>
                    <a:lnTo>
                      <a:pt x="46" y="39"/>
                    </a:lnTo>
                    <a:lnTo>
                      <a:pt x="35" y="39"/>
                    </a:lnTo>
                    <a:lnTo>
                      <a:pt x="32" y="41"/>
                    </a:lnTo>
                    <a:lnTo>
                      <a:pt x="21" y="41"/>
                    </a:lnTo>
                    <a:lnTo>
                      <a:pt x="19" y="39"/>
                    </a:lnTo>
                    <a:lnTo>
                      <a:pt x="19" y="36"/>
                    </a:lnTo>
                    <a:lnTo>
                      <a:pt x="10" y="37"/>
                    </a:lnTo>
                    <a:lnTo>
                      <a:pt x="9" y="41"/>
                    </a:lnTo>
                    <a:lnTo>
                      <a:pt x="7" y="39"/>
                    </a:lnTo>
                    <a:lnTo>
                      <a:pt x="7" y="37"/>
                    </a:lnTo>
                    <a:lnTo>
                      <a:pt x="9" y="34"/>
                    </a:lnTo>
                    <a:lnTo>
                      <a:pt x="10" y="30"/>
                    </a:lnTo>
                    <a:lnTo>
                      <a:pt x="9" y="30"/>
                    </a:lnTo>
                    <a:lnTo>
                      <a:pt x="9" y="28"/>
                    </a:lnTo>
                    <a:lnTo>
                      <a:pt x="7" y="27"/>
                    </a:lnTo>
                    <a:lnTo>
                      <a:pt x="9" y="23"/>
                    </a:lnTo>
                    <a:lnTo>
                      <a:pt x="7" y="23"/>
                    </a:lnTo>
                    <a:lnTo>
                      <a:pt x="5" y="23"/>
                    </a:lnTo>
                    <a:lnTo>
                      <a:pt x="5" y="19"/>
                    </a:lnTo>
                    <a:lnTo>
                      <a:pt x="0" y="16"/>
                    </a:lnTo>
                    <a:lnTo>
                      <a:pt x="1" y="12"/>
                    </a:lnTo>
                    <a:lnTo>
                      <a:pt x="5" y="11"/>
                    </a:lnTo>
                    <a:lnTo>
                      <a:pt x="9" y="9"/>
                    </a:lnTo>
                    <a:lnTo>
                      <a:pt x="14" y="9"/>
                    </a:lnTo>
                    <a:lnTo>
                      <a:pt x="16" y="7"/>
                    </a:lnTo>
                    <a:lnTo>
                      <a:pt x="16" y="3"/>
                    </a:lnTo>
                    <a:lnTo>
                      <a:pt x="18" y="2"/>
                    </a:lnTo>
                    <a:lnTo>
                      <a:pt x="25" y="0"/>
                    </a:lnTo>
                    <a:lnTo>
                      <a:pt x="32" y="2"/>
                    </a:lnTo>
                    <a:lnTo>
                      <a:pt x="50" y="3"/>
                    </a:lnTo>
                    <a:lnTo>
                      <a:pt x="53" y="2"/>
                    </a:lnTo>
                    <a:lnTo>
                      <a:pt x="119" y="7"/>
                    </a:lnTo>
                    <a:lnTo>
                      <a:pt x="119" y="9"/>
                    </a:lnTo>
                    <a:lnTo>
                      <a:pt x="128" y="16"/>
                    </a:lnTo>
                    <a:lnTo>
                      <a:pt x="132" y="16"/>
                    </a:lnTo>
                    <a:lnTo>
                      <a:pt x="137" y="19"/>
                    </a:lnTo>
                    <a:lnTo>
                      <a:pt x="155" y="23"/>
                    </a:lnTo>
                    <a:lnTo>
                      <a:pt x="157" y="23"/>
                    </a:lnTo>
                    <a:lnTo>
                      <a:pt x="160" y="21"/>
                    </a:lnTo>
                    <a:lnTo>
                      <a:pt x="162" y="21"/>
                    </a:lnTo>
                    <a:lnTo>
                      <a:pt x="171" y="27"/>
                    </a:lnTo>
                    <a:lnTo>
                      <a:pt x="171" y="28"/>
                    </a:lnTo>
                    <a:lnTo>
                      <a:pt x="173" y="28"/>
                    </a:lnTo>
                    <a:lnTo>
                      <a:pt x="175" y="28"/>
                    </a:lnTo>
                    <a:lnTo>
                      <a:pt x="175" y="27"/>
                    </a:lnTo>
                    <a:lnTo>
                      <a:pt x="178" y="28"/>
                    </a:lnTo>
                    <a:lnTo>
                      <a:pt x="180" y="30"/>
                    </a:lnTo>
                    <a:lnTo>
                      <a:pt x="198" y="28"/>
                    </a:lnTo>
                    <a:lnTo>
                      <a:pt x="200" y="30"/>
                    </a:lnTo>
                    <a:lnTo>
                      <a:pt x="201" y="32"/>
                    </a:lnTo>
                    <a:lnTo>
                      <a:pt x="198" y="32"/>
                    </a:lnTo>
                    <a:lnTo>
                      <a:pt x="198" y="36"/>
                    </a:lnTo>
                    <a:lnTo>
                      <a:pt x="200" y="37"/>
                    </a:lnTo>
                    <a:lnTo>
                      <a:pt x="196" y="41"/>
                    </a:lnTo>
                    <a:lnTo>
                      <a:pt x="182" y="52"/>
                    </a:lnTo>
                    <a:lnTo>
                      <a:pt x="164" y="59"/>
                    </a:lnTo>
                    <a:lnTo>
                      <a:pt x="160" y="62"/>
                    </a:lnTo>
                    <a:lnTo>
                      <a:pt x="160" y="64"/>
                    </a:lnTo>
                    <a:lnTo>
                      <a:pt x="144" y="87"/>
                    </a:lnTo>
                    <a:lnTo>
                      <a:pt x="143" y="93"/>
                    </a:lnTo>
                    <a:lnTo>
                      <a:pt x="143" y="93"/>
                    </a:lnTo>
                    <a:lnTo>
                      <a:pt x="144" y="94"/>
                    </a:lnTo>
                    <a:lnTo>
                      <a:pt x="144" y="100"/>
                    </a:lnTo>
                    <a:lnTo>
                      <a:pt x="146" y="102"/>
                    </a:lnTo>
                    <a:lnTo>
                      <a:pt x="148" y="102"/>
                    </a:lnTo>
                    <a:lnTo>
                      <a:pt x="150" y="103"/>
                    </a:lnTo>
                    <a:lnTo>
                      <a:pt x="151" y="105"/>
                    </a:lnTo>
                    <a:lnTo>
                      <a:pt x="150" y="107"/>
                    </a:lnTo>
                    <a:lnTo>
                      <a:pt x="141" y="114"/>
                    </a:lnTo>
                    <a:lnTo>
                      <a:pt x="135" y="127"/>
                    </a:lnTo>
                    <a:lnTo>
                      <a:pt x="137" y="128"/>
                    </a:lnTo>
                    <a:lnTo>
                      <a:pt x="126" y="130"/>
                    </a:lnTo>
                    <a:lnTo>
                      <a:pt x="121" y="136"/>
                    </a:lnTo>
                    <a:lnTo>
                      <a:pt x="118" y="143"/>
                    </a:lnTo>
                    <a:lnTo>
                      <a:pt x="116" y="144"/>
                    </a:lnTo>
                    <a:lnTo>
                      <a:pt x="114" y="144"/>
                    </a:lnTo>
                    <a:lnTo>
                      <a:pt x="110" y="144"/>
                    </a:lnTo>
                    <a:lnTo>
                      <a:pt x="107" y="146"/>
                    </a:lnTo>
                    <a:lnTo>
                      <a:pt x="98" y="144"/>
                    </a:lnTo>
                    <a:lnTo>
                      <a:pt x="93" y="144"/>
                    </a:lnTo>
                    <a:lnTo>
                      <a:pt x="89" y="144"/>
                    </a:lnTo>
                    <a:lnTo>
                      <a:pt x="78" y="146"/>
                    </a:lnTo>
                    <a:lnTo>
                      <a:pt x="75" y="150"/>
                    </a:lnTo>
                    <a:lnTo>
                      <a:pt x="71" y="150"/>
                    </a:lnTo>
                    <a:lnTo>
                      <a:pt x="69" y="152"/>
                    </a:lnTo>
                    <a:lnTo>
                      <a:pt x="66" y="153"/>
                    </a:lnTo>
                    <a:lnTo>
                      <a:pt x="66" y="155"/>
                    </a:lnTo>
                    <a:lnTo>
                      <a:pt x="64" y="157"/>
                    </a:lnTo>
                    <a:lnTo>
                      <a:pt x="62" y="159"/>
                    </a:lnTo>
                    <a:lnTo>
                      <a:pt x="57" y="157"/>
                    </a:lnTo>
                    <a:lnTo>
                      <a:pt x="53" y="155"/>
                    </a:lnTo>
                    <a:lnTo>
                      <a:pt x="50" y="150"/>
                    </a:lnTo>
                    <a:lnTo>
                      <a:pt x="50" y="148"/>
                    </a:lnTo>
                    <a:lnTo>
                      <a:pt x="48" y="146"/>
                    </a:lnTo>
                    <a:lnTo>
                      <a:pt x="46" y="141"/>
                    </a:lnTo>
                    <a:lnTo>
                      <a:pt x="43" y="139"/>
                    </a:lnTo>
                    <a:lnTo>
                      <a:pt x="39" y="136"/>
                    </a:lnTo>
                    <a:lnTo>
                      <a:pt x="37" y="136"/>
                    </a:lnTo>
                    <a:lnTo>
                      <a:pt x="30" y="13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5" name="Freeform 2173">
                <a:extLst>
                  <a:ext uri="{FF2B5EF4-FFF2-40B4-BE49-F238E27FC236}">
                    <a16:creationId xmlns:a16="http://schemas.microsoft.com/office/drawing/2014/main" id="{4A655055-A27E-ED46-80BB-BAEF2EAF85F9}"/>
                  </a:ext>
                </a:extLst>
              </p:cNvPr>
              <p:cNvSpPr>
                <a:spLocks/>
              </p:cNvSpPr>
              <p:nvPr/>
            </p:nvSpPr>
            <p:spPr bwMode="auto">
              <a:xfrm>
                <a:off x="2550" y="1938"/>
                <a:ext cx="201" cy="159"/>
              </a:xfrm>
              <a:custGeom>
                <a:avLst/>
                <a:gdLst>
                  <a:gd name="T0" fmla="*/ 30 w 201"/>
                  <a:gd name="T1" fmla="*/ 128 h 159"/>
                  <a:gd name="T2" fmla="*/ 37 w 201"/>
                  <a:gd name="T3" fmla="*/ 116 h 159"/>
                  <a:gd name="T4" fmla="*/ 34 w 201"/>
                  <a:gd name="T5" fmla="*/ 109 h 159"/>
                  <a:gd name="T6" fmla="*/ 37 w 201"/>
                  <a:gd name="T7" fmla="*/ 98 h 159"/>
                  <a:gd name="T8" fmla="*/ 32 w 201"/>
                  <a:gd name="T9" fmla="*/ 87 h 159"/>
                  <a:gd name="T10" fmla="*/ 37 w 201"/>
                  <a:gd name="T11" fmla="*/ 84 h 159"/>
                  <a:gd name="T12" fmla="*/ 41 w 201"/>
                  <a:gd name="T13" fmla="*/ 78 h 159"/>
                  <a:gd name="T14" fmla="*/ 41 w 201"/>
                  <a:gd name="T15" fmla="*/ 59 h 159"/>
                  <a:gd name="T16" fmla="*/ 50 w 201"/>
                  <a:gd name="T17" fmla="*/ 44 h 159"/>
                  <a:gd name="T18" fmla="*/ 35 w 201"/>
                  <a:gd name="T19" fmla="*/ 39 h 159"/>
                  <a:gd name="T20" fmla="*/ 21 w 201"/>
                  <a:gd name="T21" fmla="*/ 41 h 159"/>
                  <a:gd name="T22" fmla="*/ 19 w 201"/>
                  <a:gd name="T23" fmla="*/ 36 h 159"/>
                  <a:gd name="T24" fmla="*/ 9 w 201"/>
                  <a:gd name="T25" fmla="*/ 41 h 159"/>
                  <a:gd name="T26" fmla="*/ 7 w 201"/>
                  <a:gd name="T27" fmla="*/ 37 h 159"/>
                  <a:gd name="T28" fmla="*/ 10 w 201"/>
                  <a:gd name="T29" fmla="*/ 30 h 159"/>
                  <a:gd name="T30" fmla="*/ 9 w 201"/>
                  <a:gd name="T31" fmla="*/ 28 h 159"/>
                  <a:gd name="T32" fmla="*/ 9 w 201"/>
                  <a:gd name="T33" fmla="*/ 23 h 159"/>
                  <a:gd name="T34" fmla="*/ 5 w 201"/>
                  <a:gd name="T35" fmla="*/ 23 h 159"/>
                  <a:gd name="T36" fmla="*/ 0 w 201"/>
                  <a:gd name="T37" fmla="*/ 16 h 159"/>
                  <a:gd name="T38" fmla="*/ 5 w 201"/>
                  <a:gd name="T39" fmla="*/ 11 h 159"/>
                  <a:gd name="T40" fmla="*/ 14 w 201"/>
                  <a:gd name="T41" fmla="*/ 9 h 159"/>
                  <a:gd name="T42" fmla="*/ 16 w 201"/>
                  <a:gd name="T43" fmla="*/ 3 h 159"/>
                  <a:gd name="T44" fmla="*/ 25 w 201"/>
                  <a:gd name="T45" fmla="*/ 0 h 159"/>
                  <a:gd name="T46" fmla="*/ 50 w 201"/>
                  <a:gd name="T47" fmla="*/ 3 h 159"/>
                  <a:gd name="T48" fmla="*/ 119 w 201"/>
                  <a:gd name="T49" fmla="*/ 7 h 159"/>
                  <a:gd name="T50" fmla="*/ 128 w 201"/>
                  <a:gd name="T51" fmla="*/ 16 h 159"/>
                  <a:gd name="T52" fmla="*/ 137 w 201"/>
                  <a:gd name="T53" fmla="*/ 19 h 159"/>
                  <a:gd name="T54" fmla="*/ 157 w 201"/>
                  <a:gd name="T55" fmla="*/ 23 h 159"/>
                  <a:gd name="T56" fmla="*/ 162 w 201"/>
                  <a:gd name="T57" fmla="*/ 21 h 159"/>
                  <a:gd name="T58" fmla="*/ 171 w 201"/>
                  <a:gd name="T59" fmla="*/ 28 h 159"/>
                  <a:gd name="T60" fmla="*/ 175 w 201"/>
                  <a:gd name="T61" fmla="*/ 28 h 159"/>
                  <a:gd name="T62" fmla="*/ 178 w 201"/>
                  <a:gd name="T63" fmla="*/ 28 h 159"/>
                  <a:gd name="T64" fmla="*/ 198 w 201"/>
                  <a:gd name="T65" fmla="*/ 28 h 159"/>
                  <a:gd name="T66" fmla="*/ 201 w 201"/>
                  <a:gd name="T67" fmla="*/ 32 h 159"/>
                  <a:gd name="T68" fmla="*/ 198 w 201"/>
                  <a:gd name="T69" fmla="*/ 36 h 159"/>
                  <a:gd name="T70" fmla="*/ 196 w 201"/>
                  <a:gd name="T71" fmla="*/ 41 h 159"/>
                  <a:gd name="T72" fmla="*/ 164 w 201"/>
                  <a:gd name="T73" fmla="*/ 59 h 159"/>
                  <a:gd name="T74" fmla="*/ 160 w 201"/>
                  <a:gd name="T75" fmla="*/ 64 h 159"/>
                  <a:gd name="T76" fmla="*/ 143 w 201"/>
                  <a:gd name="T77" fmla="*/ 93 h 159"/>
                  <a:gd name="T78" fmla="*/ 144 w 201"/>
                  <a:gd name="T79" fmla="*/ 94 h 159"/>
                  <a:gd name="T80" fmla="*/ 146 w 201"/>
                  <a:gd name="T81" fmla="*/ 102 h 159"/>
                  <a:gd name="T82" fmla="*/ 150 w 201"/>
                  <a:gd name="T83" fmla="*/ 103 h 159"/>
                  <a:gd name="T84" fmla="*/ 150 w 201"/>
                  <a:gd name="T85" fmla="*/ 107 h 159"/>
                  <a:gd name="T86" fmla="*/ 135 w 201"/>
                  <a:gd name="T87" fmla="*/ 127 h 159"/>
                  <a:gd name="T88" fmla="*/ 126 w 201"/>
                  <a:gd name="T89" fmla="*/ 130 h 159"/>
                  <a:gd name="T90" fmla="*/ 118 w 201"/>
                  <a:gd name="T91" fmla="*/ 143 h 159"/>
                  <a:gd name="T92" fmla="*/ 114 w 201"/>
                  <a:gd name="T93" fmla="*/ 144 h 159"/>
                  <a:gd name="T94" fmla="*/ 107 w 201"/>
                  <a:gd name="T95" fmla="*/ 146 h 159"/>
                  <a:gd name="T96" fmla="*/ 93 w 201"/>
                  <a:gd name="T97" fmla="*/ 144 h 159"/>
                  <a:gd name="T98" fmla="*/ 78 w 201"/>
                  <a:gd name="T99" fmla="*/ 146 h 159"/>
                  <a:gd name="T100" fmla="*/ 71 w 201"/>
                  <a:gd name="T101" fmla="*/ 150 h 159"/>
                  <a:gd name="T102" fmla="*/ 66 w 201"/>
                  <a:gd name="T103" fmla="*/ 153 h 159"/>
                  <a:gd name="T104" fmla="*/ 64 w 201"/>
                  <a:gd name="T105" fmla="*/ 157 h 159"/>
                  <a:gd name="T106" fmla="*/ 57 w 201"/>
                  <a:gd name="T107" fmla="*/ 157 h 159"/>
                  <a:gd name="T108" fmla="*/ 50 w 201"/>
                  <a:gd name="T109" fmla="*/ 150 h 159"/>
                  <a:gd name="T110" fmla="*/ 48 w 201"/>
                  <a:gd name="T111" fmla="*/ 146 h 159"/>
                  <a:gd name="T112" fmla="*/ 43 w 201"/>
                  <a:gd name="T113" fmla="*/ 139 h 159"/>
                  <a:gd name="T114" fmla="*/ 37 w 201"/>
                  <a:gd name="T115" fmla="*/ 13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159">
                    <a:moveTo>
                      <a:pt x="30" y="136"/>
                    </a:moveTo>
                    <a:lnTo>
                      <a:pt x="30" y="128"/>
                    </a:lnTo>
                    <a:lnTo>
                      <a:pt x="37" y="119"/>
                    </a:lnTo>
                    <a:lnTo>
                      <a:pt x="37" y="116"/>
                    </a:lnTo>
                    <a:lnTo>
                      <a:pt x="34" y="112"/>
                    </a:lnTo>
                    <a:lnTo>
                      <a:pt x="34" y="109"/>
                    </a:lnTo>
                    <a:lnTo>
                      <a:pt x="34" y="105"/>
                    </a:lnTo>
                    <a:lnTo>
                      <a:pt x="37" y="98"/>
                    </a:lnTo>
                    <a:lnTo>
                      <a:pt x="32" y="93"/>
                    </a:lnTo>
                    <a:lnTo>
                      <a:pt x="32" y="87"/>
                    </a:lnTo>
                    <a:lnTo>
                      <a:pt x="34" y="86"/>
                    </a:lnTo>
                    <a:lnTo>
                      <a:pt x="37" y="84"/>
                    </a:lnTo>
                    <a:lnTo>
                      <a:pt x="39" y="82"/>
                    </a:lnTo>
                    <a:lnTo>
                      <a:pt x="41" y="78"/>
                    </a:lnTo>
                    <a:lnTo>
                      <a:pt x="37" y="75"/>
                    </a:lnTo>
                    <a:lnTo>
                      <a:pt x="41" y="59"/>
                    </a:lnTo>
                    <a:lnTo>
                      <a:pt x="50" y="48"/>
                    </a:lnTo>
                    <a:lnTo>
                      <a:pt x="50" y="44"/>
                    </a:lnTo>
                    <a:lnTo>
                      <a:pt x="46" y="39"/>
                    </a:lnTo>
                    <a:lnTo>
                      <a:pt x="35" y="39"/>
                    </a:lnTo>
                    <a:lnTo>
                      <a:pt x="32" y="41"/>
                    </a:lnTo>
                    <a:lnTo>
                      <a:pt x="21" y="41"/>
                    </a:lnTo>
                    <a:lnTo>
                      <a:pt x="19" y="39"/>
                    </a:lnTo>
                    <a:lnTo>
                      <a:pt x="19" y="36"/>
                    </a:lnTo>
                    <a:lnTo>
                      <a:pt x="10" y="37"/>
                    </a:lnTo>
                    <a:lnTo>
                      <a:pt x="9" y="41"/>
                    </a:lnTo>
                    <a:lnTo>
                      <a:pt x="7" y="39"/>
                    </a:lnTo>
                    <a:lnTo>
                      <a:pt x="7" y="37"/>
                    </a:lnTo>
                    <a:lnTo>
                      <a:pt x="9" y="34"/>
                    </a:lnTo>
                    <a:lnTo>
                      <a:pt x="10" y="30"/>
                    </a:lnTo>
                    <a:lnTo>
                      <a:pt x="9" y="30"/>
                    </a:lnTo>
                    <a:lnTo>
                      <a:pt x="9" y="28"/>
                    </a:lnTo>
                    <a:lnTo>
                      <a:pt x="7" y="27"/>
                    </a:lnTo>
                    <a:lnTo>
                      <a:pt x="9" y="23"/>
                    </a:lnTo>
                    <a:lnTo>
                      <a:pt x="7" y="23"/>
                    </a:lnTo>
                    <a:lnTo>
                      <a:pt x="5" y="23"/>
                    </a:lnTo>
                    <a:lnTo>
                      <a:pt x="5" y="19"/>
                    </a:lnTo>
                    <a:lnTo>
                      <a:pt x="0" y="16"/>
                    </a:lnTo>
                    <a:lnTo>
                      <a:pt x="1" y="12"/>
                    </a:lnTo>
                    <a:lnTo>
                      <a:pt x="5" y="11"/>
                    </a:lnTo>
                    <a:lnTo>
                      <a:pt x="9" y="9"/>
                    </a:lnTo>
                    <a:lnTo>
                      <a:pt x="14" y="9"/>
                    </a:lnTo>
                    <a:lnTo>
                      <a:pt x="16" y="7"/>
                    </a:lnTo>
                    <a:lnTo>
                      <a:pt x="16" y="3"/>
                    </a:lnTo>
                    <a:lnTo>
                      <a:pt x="18" y="2"/>
                    </a:lnTo>
                    <a:lnTo>
                      <a:pt x="25" y="0"/>
                    </a:lnTo>
                    <a:lnTo>
                      <a:pt x="32" y="2"/>
                    </a:lnTo>
                    <a:lnTo>
                      <a:pt x="50" y="3"/>
                    </a:lnTo>
                    <a:lnTo>
                      <a:pt x="53" y="2"/>
                    </a:lnTo>
                    <a:lnTo>
                      <a:pt x="119" y="7"/>
                    </a:lnTo>
                    <a:lnTo>
                      <a:pt x="119" y="9"/>
                    </a:lnTo>
                    <a:lnTo>
                      <a:pt x="128" y="16"/>
                    </a:lnTo>
                    <a:lnTo>
                      <a:pt x="132" y="16"/>
                    </a:lnTo>
                    <a:lnTo>
                      <a:pt x="137" y="19"/>
                    </a:lnTo>
                    <a:lnTo>
                      <a:pt x="155" y="23"/>
                    </a:lnTo>
                    <a:lnTo>
                      <a:pt x="157" y="23"/>
                    </a:lnTo>
                    <a:lnTo>
                      <a:pt x="160" y="21"/>
                    </a:lnTo>
                    <a:lnTo>
                      <a:pt x="162" y="21"/>
                    </a:lnTo>
                    <a:lnTo>
                      <a:pt x="171" y="27"/>
                    </a:lnTo>
                    <a:lnTo>
                      <a:pt x="171" y="28"/>
                    </a:lnTo>
                    <a:lnTo>
                      <a:pt x="173" y="28"/>
                    </a:lnTo>
                    <a:lnTo>
                      <a:pt x="175" y="28"/>
                    </a:lnTo>
                    <a:lnTo>
                      <a:pt x="175" y="27"/>
                    </a:lnTo>
                    <a:lnTo>
                      <a:pt x="178" y="28"/>
                    </a:lnTo>
                    <a:lnTo>
                      <a:pt x="180" y="30"/>
                    </a:lnTo>
                    <a:lnTo>
                      <a:pt x="198" y="28"/>
                    </a:lnTo>
                    <a:lnTo>
                      <a:pt x="200" y="30"/>
                    </a:lnTo>
                    <a:lnTo>
                      <a:pt x="201" y="32"/>
                    </a:lnTo>
                    <a:lnTo>
                      <a:pt x="198" y="32"/>
                    </a:lnTo>
                    <a:lnTo>
                      <a:pt x="198" y="36"/>
                    </a:lnTo>
                    <a:lnTo>
                      <a:pt x="200" y="37"/>
                    </a:lnTo>
                    <a:lnTo>
                      <a:pt x="196" y="41"/>
                    </a:lnTo>
                    <a:lnTo>
                      <a:pt x="182" y="52"/>
                    </a:lnTo>
                    <a:lnTo>
                      <a:pt x="164" y="59"/>
                    </a:lnTo>
                    <a:lnTo>
                      <a:pt x="160" y="62"/>
                    </a:lnTo>
                    <a:lnTo>
                      <a:pt x="160" y="64"/>
                    </a:lnTo>
                    <a:lnTo>
                      <a:pt x="144" y="87"/>
                    </a:lnTo>
                    <a:lnTo>
                      <a:pt x="143" y="93"/>
                    </a:lnTo>
                    <a:lnTo>
                      <a:pt x="143" y="93"/>
                    </a:lnTo>
                    <a:lnTo>
                      <a:pt x="144" y="94"/>
                    </a:lnTo>
                    <a:lnTo>
                      <a:pt x="144" y="100"/>
                    </a:lnTo>
                    <a:lnTo>
                      <a:pt x="146" y="102"/>
                    </a:lnTo>
                    <a:lnTo>
                      <a:pt x="148" y="102"/>
                    </a:lnTo>
                    <a:lnTo>
                      <a:pt x="150" y="103"/>
                    </a:lnTo>
                    <a:lnTo>
                      <a:pt x="151" y="105"/>
                    </a:lnTo>
                    <a:lnTo>
                      <a:pt x="150" y="107"/>
                    </a:lnTo>
                    <a:lnTo>
                      <a:pt x="141" y="114"/>
                    </a:lnTo>
                    <a:lnTo>
                      <a:pt x="135" y="127"/>
                    </a:lnTo>
                    <a:lnTo>
                      <a:pt x="137" y="128"/>
                    </a:lnTo>
                    <a:lnTo>
                      <a:pt x="126" y="130"/>
                    </a:lnTo>
                    <a:lnTo>
                      <a:pt x="121" y="136"/>
                    </a:lnTo>
                    <a:lnTo>
                      <a:pt x="118" y="143"/>
                    </a:lnTo>
                    <a:lnTo>
                      <a:pt x="116" y="144"/>
                    </a:lnTo>
                    <a:lnTo>
                      <a:pt x="114" y="144"/>
                    </a:lnTo>
                    <a:lnTo>
                      <a:pt x="110" y="144"/>
                    </a:lnTo>
                    <a:lnTo>
                      <a:pt x="107" y="146"/>
                    </a:lnTo>
                    <a:lnTo>
                      <a:pt x="98" y="144"/>
                    </a:lnTo>
                    <a:lnTo>
                      <a:pt x="93" y="144"/>
                    </a:lnTo>
                    <a:lnTo>
                      <a:pt x="89" y="144"/>
                    </a:lnTo>
                    <a:lnTo>
                      <a:pt x="78" y="146"/>
                    </a:lnTo>
                    <a:lnTo>
                      <a:pt x="75" y="150"/>
                    </a:lnTo>
                    <a:lnTo>
                      <a:pt x="71" y="150"/>
                    </a:lnTo>
                    <a:lnTo>
                      <a:pt x="69" y="152"/>
                    </a:lnTo>
                    <a:lnTo>
                      <a:pt x="66" y="153"/>
                    </a:lnTo>
                    <a:lnTo>
                      <a:pt x="66" y="155"/>
                    </a:lnTo>
                    <a:lnTo>
                      <a:pt x="64" y="157"/>
                    </a:lnTo>
                    <a:lnTo>
                      <a:pt x="62" y="159"/>
                    </a:lnTo>
                    <a:lnTo>
                      <a:pt x="57" y="157"/>
                    </a:lnTo>
                    <a:lnTo>
                      <a:pt x="53" y="155"/>
                    </a:lnTo>
                    <a:lnTo>
                      <a:pt x="50" y="150"/>
                    </a:lnTo>
                    <a:lnTo>
                      <a:pt x="50" y="148"/>
                    </a:lnTo>
                    <a:lnTo>
                      <a:pt x="48" y="146"/>
                    </a:lnTo>
                    <a:lnTo>
                      <a:pt x="46" y="141"/>
                    </a:lnTo>
                    <a:lnTo>
                      <a:pt x="43" y="139"/>
                    </a:lnTo>
                    <a:lnTo>
                      <a:pt x="39" y="136"/>
                    </a:lnTo>
                    <a:lnTo>
                      <a:pt x="37" y="136"/>
                    </a:lnTo>
                    <a:lnTo>
                      <a:pt x="30" y="13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6" name="Freeform 2174">
                <a:extLst>
                  <a:ext uri="{FF2B5EF4-FFF2-40B4-BE49-F238E27FC236}">
                    <a16:creationId xmlns:a16="http://schemas.microsoft.com/office/drawing/2014/main" id="{54979871-B729-5A4B-A1AB-95ACEAFA746C}"/>
                  </a:ext>
                </a:extLst>
              </p:cNvPr>
              <p:cNvSpPr>
                <a:spLocks/>
              </p:cNvSpPr>
              <p:nvPr/>
            </p:nvSpPr>
            <p:spPr bwMode="auto">
              <a:xfrm>
                <a:off x="3317" y="2068"/>
                <a:ext cx="156" cy="161"/>
              </a:xfrm>
              <a:custGeom>
                <a:avLst/>
                <a:gdLst>
                  <a:gd name="T0" fmla="*/ 156 w 156"/>
                  <a:gd name="T1" fmla="*/ 143 h 161"/>
                  <a:gd name="T2" fmla="*/ 154 w 156"/>
                  <a:gd name="T3" fmla="*/ 147 h 161"/>
                  <a:gd name="T4" fmla="*/ 149 w 156"/>
                  <a:gd name="T5" fmla="*/ 143 h 161"/>
                  <a:gd name="T6" fmla="*/ 149 w 156"/>
                  <a:gd name="T7" fmla="*/ 143 h 161"/>
                  <a:gd name="T8" fmla="*/ 147 w 156"/>
                  <a:gd name="T9" fmla="*/ 145 h 161"/>
                  <a:gd name="T10" fmla="*/ 140 w 156"/>
                  <a:gd name="T11" fmla="*/ 143 h 161"/>
                  <a:gd name="T12" fmla="*/ 136 w 156"/>
                  <a:gd name="T13" fmla="*/ 145 h 161"/>
                  <a:gd name="T14" fmla="*/ 129 w 156"/>
                  <a:gd name="T15" fmla="*/ 156 h 161"/>
                  <a:gd name="T16" fmla="*/ 124 w 156"/>
                  <a:gd name="T17" fmla="*/ 161 h 161"/>
                  <a:gd name="T18" fmla="*/ 95 w 156"/>
                  <a:gd name="T19" fmla="*/ 159 h 161"/>
                  <a:gd name="T20" fmla="*/ 77 w 156"/>
                  <a:gd name="T21" fmla="*/ 150 h 161"/>
                  <a:gd name="T22" fmla="*/ 77 w 156"/>
                  <a:gd name="T23" fmla="*/ 148 h 161"/>
                  <a:gd name="T24" fmla="*/ 77 w 156"/>
                  <a:gd name="T25" fmla="*/ 138 h 161"/>
                  <a:gd name="T26" fmla="*/ 75 w 156"/>
                  <a:gd name="T27" fmla="*/ 138 h 161"/>
                  <a:gd name="T28" fmla="*/ 68 w 156"/>
                  <a:gd name="T29" fmla="*/ 136 h 161"/>
                  <a:gd name="T30" fmla="*/ 65 w 156"/>
                  <a:gd name="T31" fmla="*/ 131 h 161"/>
                  <a:gd name="T32" fmla="*/ 6 w 156"/>
                  <a:gd name="T33" fmla="*/ 104 h 161"/>
                  <a:gd name="T34" fmla="*/ 0 w 156"/>
                  <a:gd name="T35" fmla="*/ 81 h 161"/>
                  <a:gd name="T36" fmla="*/ 36 w 156"/>
                  <a:gd name="T37" fmla="*/ 59 h 161"/>
                  <a:gd name="T38" fmla="*/ 40 w 156"/>
                  <a:gd name="T39" fmla="*/ 52 h 161"/>
                  <a:gd name="T40" fmla="*/ 42 w 156"/>
                  <a:gd name="T41" fmla="*/ 22 h 161"/>
                  <a:gd name="T42" fmla="*/ 50 w 156"/>
                  <a:gd name="T43" fmla="*/ 18 h 161"/>
                  <a:gd name="T44" fmla="*/ 56 w 156"/>
                  <a:gd name="T45" fmla="*/ 9 h 161"/>
                  <a:gd name="T46" fmla="*/ 67 w 156"/>
                  <a:gd name="T47" fmla="*/ 0 h 161"/>
                  <a:gd name="T48" fmla="*/ 74 w 156"/>
                  <a:gd name="T49" fmla="*/ 2 h 161"/>
                  <a:gd name="T50" fmla="*/ 86 w 156"/>
                  <a:gd name="T51" fmla="*/ 2 h 161"/>
                  <a:gd name="T52" fmla="*/ 90 w 156"/>
                  <a:gd name="T53" fmla="*/ 6 h 161"/>
                  <a:gd name="T54" fmla="*/ 93 w 156"/>
                  <a:gd name="T55" fmla="*/ 6 h 161"/>
                  <a:gd name="T56" fmla="*/ 97 w 156"/>
                  <a:gd name="T57" fmla="*/ 4 h 161"/>
                  <a:gd name="T58" fmla="*/ 97 w 156"/>
                  <a:gd name="T59" fmla="*/ 14 h 161"/>
                  <a:gd name="T60" fmla="*/ 100 w 156"/>
                  <a:gd name="T61" fmla="*/ 18 h 161"/>
                  <a:gd name="T62" fmla="*/ 104 w 156"/>
                  <a:gd name="T63" fmla="*/ 22 h 161"/>
                  <a:gd name="T64" fmla="*/ 106 w 156"/>
                  <a:gd name="T65" fmla="*/ 29 h 161"/>
                  <a:gd name="T66" fmla="*/ 109 w 156"/>
                  <a:gd name="T67" fmla="*/ 31 h 161"/>
                  <a:gd name="T68" fmla="*/ 120 w 156"/>
                  <a:gd name="T69" fmla="*/ 32 h 161"/>
                  <a:gd name="T70" fmla="*/ 118 w 156"/>
                  <a:gd name="T71" fmla="*/ 34 h 161"/>
                  <a:gd name="T72" fmla="*/ 117 w 156"/>
                  <a:gd name="T73" fmla="*/ 39 h 161"/>
                  <a:gd name="T74" fmla="*/ 118 w 156"/>
                  <a:gd name="T75" fmla="*/ 45 h 161"/>
                  <a:gd name="T76" fmla="*/ 111 w 156"/>
                  <a:gd name="T77" fmla="*/ 54 h 161"/>
                  <a:gd name="T78" fmla="*/ 111 w 156"/>
                  <a:gd name="T79" fmla="*/ 56 h 161"/>
                  <a:gd name="T80" fmla="*/ 109 w 156"/>
                  <a:gd name="T81" fmla="*/ 57 h 161"/>
                  <a:gd name="T82" fmla="*/ 108 w 156"/>
                  <a:gd name="T83" fmla="*/ 59 h 161"/>
                  <a:gd name="T84" fmla="*/ 108 w 156"/>
                  <a:gd name="T85" fmla="*/ 66 h 161"/>
                  <a:gd name="T86" fmla="*/ 106 w 156"/>
                  <a:gd name="T87" fmla="*/ 68 h 161"/>
                  <a:gd name="T88" fmla="*/ 106 w 156"/>
                  <a:gd name="T89" fmla="*/ 68 h 161"/>
                  <a:gd name="T90" fmla="*/ 106 w 156"/>
                  <a:gd name="T91" fmla="*/ 73 h 161"/>
                  <a:gd name="T92" fmla="*/ 108 w 156"/>
                  <a:gd name="T93" fmla="*/ 75 h 161"/>
                  <a:gd name="T94" fmla="*/ 109 w 156"/>
                  <a:gd name="T95" fmla="*/ 75 h 161"/>
                  <a:gd name="T96" fmla="*/ 111 w 156"/>
                  <a:gd name="T97" fmla="*/ 77 h 161"/>
                  <a:gd name="T98" fmla="*/ 113 w 156"/>
                  <a:gd name="T99" fmla="*/ 79 h 161"/>
                  <a:gd name="T100" fmla="*/ 115 w 156"/>
                  <a:gd name="T101" fmla="*/ 82 h 161"/>
                  <a:gd name="T102" fmla="*/ 115 w 156"/>
                  <a:gd name="T103" fmla="*/ 86 h 161"/>
                  <a:gd name="T104" fmla="*/ 129 w 156"/>
                  <a:gd name="T105" fmla="*/ 95 h 161"/>
                  <a:gd name="T106" fmla="*/ 134 w 156"/>
                  <a:gd name="T107" fmla="*/ 97 h 161"/>
                  <a:gd name="T108" fmla="*/ 141 w 156"/>
                  <a:gd name="T109" fmla="*/ 111 h 161"/>
                  <a:gd name="T110" fmla="*/ 141 w 156"/>
                  <a:gd name="T111" fmla="*/ 125 h 161"/>
                  <a:gd name="T112" fmla="*/ 145 w 156"/>
                  <a:gd name="T113" fmla="*/ 127 h 161"/>
                  <a:gd name="T114" fmla="*/ 145 w 156"/>
                  <a:gd name="T115" fmla="*/ 132 h 161"/>
                  <a:gd name="T116" fmla="*/ 156 w 156"/>
                  <a:gd name="T117" fmla="*/ 14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61">
                    <a:moveTo>
                      <a:pt x="156" y="143"/>
                    </a:moveTo>
                    <a:lnTo>
                      <a:pt x="154" y="147"/>
                    </a:lnTo>
                    <a:lnTo>
                      <a:pt x="149" y="143"/>
                    </a:lnTo>
                    <a:lnTo>
                      <a:pt x="149" y="143"/>
                    </a:lnTo>
                    <a:lnTo>
                      <a:pt x="147" y="145"/>
                    </a:lnTo>
                    <a:lnTo>
                      <a:pt x="140" y="143"/>
                    </a:lnTo>
                    <a:lnTo>
                      <a:pt x="136" y="145"/>
                    </a:lnTo>
                    <a:lnTo>
                      <a:pt x="129" y="156"/>
                    </a:lnTo>
                    <a:lnTo>
                      <a:pt x="124" y="161"/>
                    </a:lnTo>
                    <a:lnTo>
                      <a:pt x="95" y="159"/>
                    </a:lnTo>
                    <a:lnTo>
                      <a:pt x="77" y="150"/>
                    </a:lnTo>
                    <a:lnTo>
                      <a:pt x="77" y="148"/>
                    </a:lnTo>
                    <a:lnTo>
                      <a:pt x="77" y="138"/>
                    </a:lnTo>
                    <a:lnTo>
                      <a:pt x="75" y="138"/>
                    </a:lnTo>
                    <a:lnTo>
                      <a:pt x="68" y="136"/>
                    </a:lnTo>
                    <a:lnTo>
                      <a:pt x="65" y="131"/>
                    </a:lnTo>
                    <a:lnTo>
                      <a:pt x="6" y="104"/>
                    </a:lnTo>
                    <a:lnTo>
                      <a:pt x="0" y="81"/>
                    </a:lnTo>
                    <a:lnTo>
                      <a:pt x="36" y="59"/>
                    </a:lnTo>
                    <a:lnTo>
                      <a:pt x="40" y="52"/>
                    </a:lnTo>
                    <a:lnTo>
                      <a:pt x="42" y="22"/>
                    </a:lnTo>
                    <a:lnTo>
                      <a:pt x="50" y="18"/>
                    </a:lnTo>
                    <a:lnTo>
                      <a:pt x="56" y="9"/>
                    </a:lnTo>
                    <a:lnTo>
                      <a:pt x="67" y="0"/>
                    </a:lnTo>
                    <a:lnTo>
                      <a:pt x="74" y="2"/>
                    </a:lnTo>
                    <a:lnTo>
                      <a:pt x="86" y="2"/>
                    </a:lnTo>
                    <a:lnTo>
                      <a:pt x="90" y="6"/>
                    </a:lnTo>
                    <a:lnTo>
                      <a:pt x="93" y="6"/>
                    </a:lnTo>
                    <a:lnTo>
                      <a:pt x="97" y="4"/>
                    </a:lnTo>
                    <a:lnTo>
                      <a:pt x="97" y="14"/>
                    </a:lnTo>
                    <a:lnTo>
                      <a:pt x="100" y="18"/>
                    </a:lnTo>
                    <a:lnTo>
                      <a:pt x="104" y="22"/>
                    </a:lnTo>
                    <a:lnTo>
                      <a:pt x="106" y="29"/>
                    </a:lnTo>
                    <a:lnTo>
                      <a:pt x="109" y="31"/>
                    </a:lnTo>
                    <a:lnTo>
                      <a:pt x="120" y="32"/>
                    </a:lnTo>
                    <a:lnTo>
                      <a:pt x="118" y="34"/>
                    </a:lnTo>
                    <a:lnTo>
                      <a:pt x="117" y="39"/>
                    </a:lnTo>
                    <a:lnTo>
                      <a:pt x="118" y="45"/>
                    </a:lnTo>
                    <a:lnTo>
                      <a:pt x="111" y="54"/>
                    </a:lnTo>
                    <a:lnTo>
                      <a:pt x="111" y="56"/>
                    </a:lnTo>
                    <a:lnTo>
                      <a:pt x="109" y="57"/>
                    </a:lnTo>
                    <a:lnTo>
                      <a:pt x="108" y="59"/>
                    </a:lnTo>
                    <a:lnTo>
                      <a:pt x="108" y="66"/>
                    </a:lnTo>
                    <a:lnTo>
                      <a:pt x="106" y="68"/>
                    </a:lnTo>
                    <a:lnTo>
                      <a:pt x="106" y="68"/>
                    </a:lnTo>
                    <a:lnTo>
                      <a:pt x="106" y="73"/>
                    </a:lnTo>
                    <a:lnTo>
                      <a:pt x="108" y="75"/>
                    </a:lnTo>
                    <a:lnTo>
                      <a:pt x="109" y="75"/>
                    </a:lnTo>
                    <a:lnTo>
                      <a:pt x="111" y="77"/>
                    </a:lnTo>
                    <a:lnTo>
                      <a:pt x="113" y="79"/>
                    </a:lnTo>
                    <a:lnTo>
                      <a:pt x="115" y="82"/>
                    </a:lnTo>
                    <a:lnTo>
                      <a:pt x="115" y="86"/>
                    </a:lnTo>
                    <a:lnTo>
                      <a:pt x="129" y="95"/>
                    </a:lnTo>
                    <a:lnTo>
                      <a:pt x="134" y="97"/>
                    </a:lnTo>
                    <a:lnTo>
                      <a:pt x="141" y="111"/>
                    </a:lnTo>
                    <a:lnTo>
                      <a:pt x="141" y="125"/>
                    </a:lnTo>
                    <a:lnTo>
                      <a:pt x="145" y="127"/>
                    </a:lnTo>
                    <a:lnTo>
                      <a:pt x="145" y="132"/>
                    </a:lnTo>
                    <a:lnTo>
                      <a:pt x="156" y="14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7" name="Freeform 2175">
                <a:extLst>
                  <a:ext uri="{FF2B5EF4-FFF2-40B4-BE49-F238E27FC236}">
                    <a16:creationId xmlns:a16="http://schemas.microsoft.com/office/drawing/2014/main" id="{D19C3CA3-2C6F-7F45-AF17-7E1051AB0A23}"/>
                  </a:ext>
                </a:extLst>
              </p:cNvPr>
              <p:cNvSpPr>
                <a:spLocks/>
              </p:cNvSpPr>
              <p:nvPr/>
            </p:nvSpPr>
            <p:spPr bwMode="auto">
              <a:xfrm>
                <a:off x="3317" y="2068"/>
                <a:ext cx="156" cy="161"/>
              </a:xfrm>
              <a:custGeom>
                <a:avLst/>
                <a:gdLst>
                  <a:gd name="T0" fmla="*/ 156 w 156"/>
                  <a:gd name="T1" fmla="*/ 143 h 161"/>
                  <a:gd name="T2" fmla="*/ 154 w 156"/>
                  <a:gd name="T3" fmla="*/ 147 h 161"/>
                  <a:gd name="T4" fmla="*/ 149 w 156"/>
                  <a:gd name="T5" fmla="*/ 143 h 161"/>
                  <a:gd name="T6" fmla="*/ 149 w 156"/>
                  <a:gd name="T7" fmla="*/ 143 h 161"/>
                  <a:gd name="T8" fmla="*/ 147 w 156"/>
                  <a:gd name="T9" fmla="*/ 145 h 161"/>
                  <a:gd name="T10" fmla="*/ 140 w 156"/>
                  <a:gd name="T11" fmla="*/ 143 h 161"/>
                  <a:gd name="T12" fmla="*/ 136 w 156"/>
                  <a:gd name="T13" fmla="*/ 145 h 161"/>
                  <a:gd name="T14" fmla="*/ 129 w 156"/>
                  <a:gd name="T15" fmla="*/ 156 h 161"/>
                  <a:gd name="T16" fmla="*/ 124 w 156"/>
                  <a:gd name="T17" fmla="*/ 161 h 161"/>
                  <a:gd name="T18" fmla="*/ 95 w 156"/>
                  <a:gd name="T19" fmla="*/ 159 h 161"/>
                  <a:gd name="T20" fmla="*/ 77 w 156"/>
                  <a:gd name="T21" fmla="*/ 150 h 161"/>
                  <a:gd name="T22" fmla="*/ 77 w 156"/>
                  <a:gd name="T23" fmla="*/ 148 h 161"/>
                  <a:gd name="T24" fmla="*/ 77 w 156"/>
                  <a:gd name="T25" fmla="*/ 138 h 161"/>
                  <a:gd name="T26" fmla="*/ 75 w 156"/>
                  <a:gd name="T27" fmla="*/ 138 h 161"/>
                  <a:gd name="T28" fmla="*/ 68 w 156"/>
                  <a:gd name="T29" fmla="*/ 136 h 161"/>
                  <a:gd name="T30" fmla="*/ 65 w 156"/>
                  <a:gd name="T31" fmla="*/ 131 h 161"/>
                  <a:gd name="T32" fmla="*/ 6 w 156"/>
                  <a:gd name="T33" fmla="*/ 104 h 161"/>
                  <a:gd name="T34" fmla="*/ 0 w 156"/>
                  <a:gd name="T35" fmla="*/ 81 h 161"/>
                  <a:gd name="T36" fmla="*/ 36 w 156"/>
                  <a:gd name="T37" fmla="*/ 59 h 161"/>
                  <a:gd name="T38" fmla="*/ 40 w 156"/>
                  <a:gd name="T39" fmla="*/ 52 h 161"/>
                  <a:gd name="T40" fmla="*/ 42 w 156"/>
                  <a:gd name="T41" fmla="*/ 22 h 161"/>
                  <a:gd name="T42" fmla="*/ 50 w 156"/>
                  <a:gd name="T43" fmla="*/ 18 h 161"/>
                  <a:gd name="T44" fmla="*/ 56 w 156"/>
                  <a:gd name="T45" fmla="*/ 9 h 161"/>
                  <a:gd name="T46" fmla="*/ 67 w 156"/>
                  <a:gd name="T47" fmla="*/ 0 h 161"/>
                  <a:gd name="T48" fmla="*/ 74 w 156"/>
                  <a:gd name="T49" fmla="*/ 2 h 161"/>
                  <a:gd name="T50" fmla="*/ 86 w 156"/>
                  <a:gd name="T51" fmla="*/ 2 h 161"/>
                  <a:gd name="T52" fmla="*/ 90 w 156"/>
                  <a:gd name="T53" fmla="*/ 6 h 161"/>
                  <a:gd name="T54" fmla="*/ 93 w 156"/>
                  <a:gd name="T55" fmla="*/ 6 h 161"/>
                  <a:gd name="T56" fmla="*/ 97 w 156"/>
                  <a:gd name="T57" fmla="*/ 4 h 161"/>
                  <a:gd name="T58" fmla="*/ 97 w 156"/>
                  <a:gd name="T59" fmla="*/ 14 h 161"/>
                  <a:gd name="T60" fmla="*/ 100 w 156"/>
                  <a:gd name="T61" fmla="*/ 18 h 161"/>
                  <a:gd name="T62" fmla="*/ 104 w 156"/>
                  <a:gd name="T63" fmla="*/ 22 h 161"/>
                  <a:gd name="T64" fmla="*/ 106 w 156"/>
                  <a:gd name="T65" fmla="*/ 29 h 161"/>
                  <a:gd name="T66" fmla="*/ 109 w 156"/>
                  <a:gd name="T67" fmla="*/ 31 h 161"/>
                  <a:gd name="T68" fmla="*/ 120 w 156"/>
                  <a:gd name="T69" fmla="*/ 32 h 161"/>
                  <a:gd name="T70" fmla="*/ 118 w 156"/>
                  <a:gd name="T71" fmla="*/ 34 h 161"/>
                  <a:gd name="T72" fmla="*/ 117 w 156"/>
                  <a:gd name="T73" fmla="*/ 39 h 161"/>
                  <a:gd name="T74" fmla="*/ 118 w 156"/>
                  <a:gd name="T75" fmla="*/ 45 h 161"/>
                  <a:gd name="T76" fmla="*/ 111 w 156"/>
                  <a:gd name="T77" fmla="*/ 54 h 161"/>
                  <a:gd name="T78" fmla="*/ 111 w 156"/>
                  <a:gd name="T79" fmla="*/ 56 h 161"/>
                  <a:gd name="T80" fmla="*/ 109 w 156"/>
                  <a:gd name="T81" fmla="*/ 57 h 161"/>
                  <a:gd name="T82" fmla="*/ 108 w 156"/>
                  <a:gd name="T83" fmla="*/ 59 h 161"/>
                  <a:gd name="T84" fmla="*/ 108 w 156"/>
                  <a:gd name="T85" fmla="*/ 66 h 161"/>
                  <a:gd name="T86" fmla="*/ 106 w 156"/>
                  <a:gd name="T87" fmla="*/ 68 h 161"/>
                  <a:gd name="T88" fmla="*/ 106 w 156"/>
                  <a:gd name="T89" fmla="*/ 68 h 161"/>
                  <a:gd name="T90" fmla="*/ 106 w 156"/>
                  <a:gd name="T91" fmla="*/ 73 h 161"/>
                  <a:gd name="T92" fmla="*/ 108 w 156"/>
                  <a:gd name="T93" fmla="*/ 75 h 161"/>
                  <a:gd name="T94" fmla="*/ 109 w 156"/>
                  <a:gd name="T95" fmla="*/ 75 h 161"/>
                  <a:gd name="T96" fmla="*/ 111 w 156"/>
                  <a:gd name="T97" fmla="*/ 77 h 161"/>
                  <a:gd name="T98" fmla="*/ 113 w 156"/>
                  <a:gd name="T99" fmla="*/ 79 h 161"/>
                  <a:gd name="T100" fmla="*/ 115 w 156"/>
                  <a:gd name="T101" fmla="*/ 82 h 161"/>
                  <a:gd name="T102" fmla="*/ 115 w 156"/>
                  <a:gd name="T103" fmla="*/ 86 h 161"/>
                  <a:gd name="T104" fmla="*/ 129 w 156"/>
                  <a:gd name="T105" fmla="*/ 95 h 161"/>
                  <a:gd name="T106" fmla="*/ 134 w 156"/>
                  <a:gd name="T107" fmla="*/ 97 h 161"/>
                  <a:gd name="T108" fmla="*/ 141 w 156"/>
                  <a:gd name="T109" fmla="*/ 111 h 161"/>
                  <a:gd name="T110" fmla="*/ 141 w 156"/>
                  <a:gd name="T111" fmla="*/ 125 h 161"/>
                  <a:gd name="T112" fmla="*/ 145 w 156"/>
                  <a:gd name="T113" fmla="*/ 127 h 161"/>
                  <a:gd name="T114" fmla="*/ 145 w 156"/>
                  <a:gd name="T115" fmla="*/ 132 h 161"/>
                  <a:gd name="T116" fmla="*/ 156 w 156"/>
                  <a:gd name="T117" fmla="*/ 14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61">
                    <a:moveTo>
                      <a:pt x="156" y="143"/>
                    </a:moveTo>
                    <a:lnTo>
                      <a:pt x="154" y="147"/>
                    </a:lnTo>
                    <a:lnTo>
                      <a:pt x="149" y="143"/>
                    </a:lnTo>
                    <a:lnTo>
                      <a:pt x="149" y="143"/>
                    </a:lnTo>
                    <a:lnTo>
                      <a:pt x="147" y="145"/>
                    </a:lnTo>
                    <a:lnTo>
                      <a:pt x="140" y="143"/>
                    </a:lnTo>
                    <a:lnTo>
                      <a:pt x="136" y="145"/>
                    </a:lnTo>
                    <a:lnTo>
                      <a:pt x="129" y="156"/>
                    </a:lnTo>
                    <a:lnTo>
                      <a:pt x="124" y="161"/>
                    </a:lnTo>
                    <a:lnTo>
                      <a:pt x="95" y="159"/>
                    </a:lnTo>
                    <a:lnTo>
                      <a:pt x="77" y="150"/>
                    </a:lnTo>
                    <a:lnTo>
                      <a:pt x="77" y="148"/>
                    </a:lnTo>
                    <a:lnTo>
                      <a:pt x="77" y="138"/>
                    </a:lnTo>
                    <a:lnTo>
                      <a:pt x="75" y="138"/>
                    </a:lnTo>
                    <a:lnTo>
                      <a:pt x="68" y="136"/>
                    </a:lnTo>
                    <a:lnTo>
                      <a:pt x="65" y="131"/>
                    </a:lnTo>
                    <a:lnTo>
                      <a:pt x="6" y="104"/>
                    </a:lnTo>
                    <a:lnTo>
                      <a:pt x="0" y="81"/>
                    </a:lnTo>
                    <a:lnTo>
                      <a:pt x="36" y="59"/>
                    </a:lnTo>
                    <a:lnTo>
                      <a:pt x="40" y="52"/>
                    </a:lnTo>
                    <a:lnTo>
                      <a:pt x="42" y="22"/>
                    </a:lnTo>
                    <a:lnTo>
                      <a:pt x="50" y="18"/>
                    </a:lnTo>
                    <a:lnTo>
                      <a:pt x="56" y="9"/>
                    </a:lnTo>
                    <a:lnTo>
                      <a:pt x="67" y="0"/>
                    </a:lnTo>
                    <a:lnTo>
                      <a:pt x="74" y="2"/>
                    </a:lnTo>
                    <a:lnTo>
                      <a:pt x="86" y="2"/>
                    </a:lnTo>
                    <a:lnTo>
                      <a:pt x="90" y="6"/>
                    </a:lnTo>
                    <a:lnTo>
                      <a:pt x="93" y="6"/>
                    </a:lnTo>
                    <a:lnTo>
                      <a:pt x="97" y="4"/>
                    </a:lnTo>
                    <a:lnTo>
                      <a:pt x="97" y="14"/>
                    </a:lnTo>
                    <a:lnTo>
                      <a:pt x="100" y="18"/>
                    </a:lnTo>
                    <a:lnTo>
                      <a:pt x="104" y="22"/>
                    </a:lnTo>
                    <a:lnTo>
                      <a:pt x="106" y="29"/>
                    </a:lnTo>
                    <a:lnTo>
                      <a:pt x="109" y="31"/>
                    </a:lnTo>
                    <a:lnTo>
                      <a:pt x="120" y="32"/>
                    </a:lnTo>
                    <a:lnTo>
                      <a:pt x="118" y="34"/>
                    </a:lnTo>
                    <a:lnTo>
                      <a:pt x="117" y="39"/>
                    </a:lnTo>
                    <a:lnTo>
                      <a:pt x="118" y="45"/>
                    </a:lnTo>
                    <a:lnTo>
                      <a:pt x="111" y="54"/>
                    </a:lnTo>
                    <a:lnTo>
                      <a:pt x="111" y="56"/>
                    </a:lnTo>
                    <a:lnTo>
                      <a:pt x="109" y="57"/>
                    </a:lnTo>
                    <a:lnTo>
                      <a:pt x="108" y="59"/>
                    </a:lnTo>
                    <a:lnTo>
                      <a:pt x="108" y="66"/>
                    </a:lnTo>
                    <a:lnTo>
                      <a:pt x="106" y="68"/>
                    </a:lnTo>
                    <a:lnTo>
                      <a:pt x="106" y="68"/>
                    </a:lnTo>
                    <a:lnTo>
                      <a:pt x="106" y="73"/>
                    </a:lnTo>
                    <a:lnTo>
                      <a:pt x="108" y="75"/>
                    </a:lnTo>
                    <a:lnTo>
                      <a:pt x="109" y="75"/>
                    </a:lnTo>
                    <a:lnTo>
                      <a:pt x="111" y="77"/>
                    </a:lnTo>
                    <a:lnTo>
                      <a:pt x="113" y="79"/>
                    </a:lnTo>
                    <a:lnTo>
                      <a:pt x="115" y="82"/>
                    </a:lnTo>
                    <a:lnTo>
                      <a:pt x="115" y="86"/>
                    </a:lnTo>
                    <a:lnTo>
                      <a:pt x="129" y="95"/>
                    </a:lnTo>
                    <a:lnTo>
                      <a:pt x="134" y="97"/>
                    </a:lnTo>
                    <a:lnTo>
                      <a:pt x="141" y="111"/>
                    </a:lnTo>
                    <a:lnTo>
                      <a:pt x="141" y="125"/>
                    </a:lnTo>
                    <a:lnTo>
                      <a:pt x="145" y="127"/>
                    </a:lnTo>
                    <a:lnTo>
                      <a:pt x="145" y="132"/>
                    </a:lnTo>
                    <a:lnTo>
                      <a:pt x="156" y="14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8" name="Freeform 2176">
                <a:extLst>
                  <a:ext uri="{FF2B5EF4-FFF2-40B4-BE49-F238E27FC236}">
                    <a16:creationId xmlns:a16="http://schemas.microsoft.com/office/drawing/2014/main" id="{3689F780-7252-4B4A-8384-3C27D40BE012}"/>
                  </a:ext>
                </a:extLst>
              </p:cNvPr>
              <p:cNvSpPr>
                <a:spLocks/>
              </p:cNvSpPr>
              <p:nvPr/>
            </p:nvSpPr>
            <p:spPr bwMode="auto">
              <a:xfrm>
                <a:off x="2551" y="1072"/>
                <a:ext cx="18" cy="16"/>
              </a:xfrm>
              <a:custGeom>
                <a:avLst/>
                <a:gdLst>
                  <a:gd name="T0" fmla="*/ 11 w 18"/>
                  <a:gd name="T1" fmla="*/ 3 h 16"/>
                  <a:gd name="T2" fmla="*/ 9 w 18"/>
                  <a:gd name="T3" fmla="*/ 7 h 16"/>
                  <a:gd name="T4" fmla="*/ 2 w 18"/>
                  <a:gd name="T5" fmla="*/ 12 h 16"/>
                  <a:gd name="T6" fmla="*/ 0 w 18"/>
                  <a:gd name="T7" fmla="*/ 14 h 16"/>
                  <a:gd name="T8" fmla="*/ 0 w 18"/>
                  <a:gd name="T9" fmla="*/ 16 h 16"/>
                  <a:gd name="T10" fmla="*/ 2 w 18"/>
                  <a:gd name="T11" fmla="*/ 14 h 16"/>
                  <a:gd name="T12" fmla="*/ 4 w 18"/>
                  <a:gd name="T13" fmla="*/ 12 h 16"/>
                  <a:gd name="T14" fmla="*/ 15 w 18"/>
                  <a:gd name="T15" fmla="*/ 9 h 16"/>
                  <a:gd name="T16" fmla="*/ 17 w 18"/>
                  <a:gd name="T17" fmla="*/ 3 h 16"/>
                  <a:gd name="T18" fmla="*/ 18 w 18"/>
                  <a:gd name="T19" fmla="*/ 0 h 16"/>
                  <a:gd name="T20" fmla="*/ 15 w 18"/>
                  <a:gd name="T21" fmla="*/ 0 h 16"/>
                  <a:gd name="T22" fmla="*/ 11 w 18"/>
                  <a:gd name="T2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1" y="3"/>
                    </a:moveTo>
                    <a:lnTo>
                      <a:pt x="9" y="7"/>
                    </a:lnTo>
                    <a:lnTo>
                      <a:pt x="2" y="12"/>
                    </a:lnTo>
                    <a:lnTo>
                      <a:pt x="0" y="14"/>
                    </a:lnTo>
                    <a:lnTo>
                      <a:pt x="0" y="16"/>
                    </a:lnTo>
                    <a:lnTo>
                      <a:pt x="2" y="14"/>
                    </a:lnTo>
                    <a:lnTo>
                      <a:pt x="4" y="12"/>
                    </a:lnTo>
                    <a:lnTo>
                      <a:pt x="15" y="9"/>
                    </a:lnTo>
                    <a:lnTo>
                      <a:pt x="17" y="3"/>
                    </a:lnTo>
                    <a:lnTo>
                      <a:pt x="18" y="0"/>
                    </a:lnTo>
                    <a:lnTo>
                      <a:pt x="15" y="0"/>
                    </a:lnTo>
                    <a:lnTo>
                      <a:pt x="11"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39" name="Freeform 2177">
                <a:extLst>
                  <a:ext uri="{FF2B5EF4-FFF2-40B4-BE49-F238E27FC236}">
                    <a16:creationId xmlns:a16="http://schemas.microsoft.com/office/drawing/2014/main" id="{2F4B896F-7D23-5E40-A98F-61B5B22CE828}"/>
                  </a:ext>
                </a:extLst>
              </p:cNvPr>
              <p:cNvSpPr>
                <a:spLocks/>
              </p:cNvSpPr>
              <p:nvPr/>
            </p:nvSpPr>
            <p:spPr bwMode="auto">
              <a:xfrm>
                <a:off x="2551" y="1072"/>
                <a:ext cx="18" cy="16"/>
              </a:xfrm>
              <a:custGeom>
                <a:avLst/>
                <a:gdLst>
                  <a:gd name="T0" fmla="*/ 11 w 18"/>
                  <a:gd name="T1" fmla="*/ 3 h 16"/>
                  <a:gd name="T2" fmla="*/ 9 w 18"/>
                  <a:gd name="T3" fmla="*/ 7 h 16"/>
                  <a:gd name="T4" fmla="*/ 2 w 18"/>
                  <a:gd name="T5" fmla="*/ 12 h 16"/>
                  <a:gd name="T6" fmla="*/ 0 w 18"/>
                  <a:gd name="T7" fmla="*/ 14 h 16"/>
                  <a:gd name="T8" fmla="*/ 0 w 18"/>
                  <a:gd name="T9" fmla="*/ 16 h 16"/>
                  <a:gd name="T10" fmla="*/ 2 w 18"/>
                  <a:gd name="T11" fmla="*/ 14 h 16"/>
                  <a:gd name="T12" fmla="*/ 4 w 18"/>
                  <a:gd name="T13" fmla="*/ 12 h 16"/>
                  <a:gd name="T14" fmla="*/ 15 w 18"/>
                  <a:gd name="T15" fmla="*/ 9 h 16"/>
                  <a:gd name="T16" fmla="*/ 17 w 18"/>
                  <a:gd name="T17" fmla="*/ 3 h 16"/>
                  <a:gd name="T18" fmla="*/ 18 w 18"/>
                  <a:gd name="T19" fmla="*/ 0 h 16"/>
                  <a:gd name="T20" fmla="*/ 15 w 18"/>
                  <a:gd name="T21" fmla="*/ 0 h 16"/>
                  <a:gd name="T22" fmla="*/ 11 w 18"/>
                  <a:gd name="T2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1" y="3"/>
                    </a:moveTo>
                    <a:lnTo>
                      <a:pt x="9" y="7"/>
                    </a:lnTo>
                    <a:lnTo>
                      <a:pt x="2" y="12"/>
                    </a:lnTo>
                    <a:lnTo>
                      <a:pt x="0" y="14"/>
                    </a:lnTo>
                    <a:lnTo>
                      <a:pt x="0" y="16"/>
                    </a:lnTo>
                    <a:lnTo>
                      <a:pt x="2" y="14"/>
                    </a:lnTo>
                    <a:lnTo>
                      <a:pt x="4" y="12"/>
                    </a:lnTo>
                    <a:lnTo>
                      <a:pt x="15" y="9"/>
                    </a:lnTo>
                    <a:lnTo>
                      <a:pt x="17" y="3"/>
                    </a:lnTo>
                    <a:lnTo>
                      <a:pt x="18" y="0"/>
                    </a:lnTo>
                    <a:lnTo>
                      <a:pt x="15" y="0"/>
                    </a:lnTo>
                    <a:lnTo>
                      <a:pt x="11"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0" name="Freeform 2178">
                <a:extLst>
                  <a:ext uri="{FF2B5EF4-FFF2-40B4-BE49-F238E27FC236}">
                    <a16:creationId xmlns:a16="http://schemas.microsoft.com/office/drawing/2014/main" id="{BF3966D4-CA9D-164F-8D6B-16883718348D}"/>
                  </a:ext>
                </a:extLst>
              </p:cNvPr>
              <p:cNvSpPr>
                <a:spLocks/>
              </p:cNvSpPr>
              <p:nvPr/>
            </p:nvSpPr>
            <p:spPr bwMode="auto">
              <a:xfrm>
                <a:off x="1559" y="1418"/>
                <a:ext cx="10" cy="7"/>
              </a:xfrm>
              <a:custGeom>
                <a:avLst/>
                <a:gdLst>
                  <a:gd name="T0" fmla="*/ 2 w 10"/>
                  <a:gd name="T1" fmla="*/ 0 h 7"/>
                  <a:gd name="T2" fmla="*/ 2 w 10"/>
                  <a:gd name="T3" fmla="*/ 0 h 7"/>
                  <a:gd name="T4" fmla="*/ 3 w 10"/>
                  <a:gd name="T5" fmla="*/ 0 h 7"/>
                  <a:gd name="T6" fmla="*/ 9 w 10"/>
                  <a:gd name="T7" fmla="*/ 2 h 7"/>
                  <a:gd name="T8" fmla="*/ 10 w 10"/>
                  <a:gd name="T9" fmla="*/ 4 h 7"/>
                  <a:gd name="T10" fmla="*/ 10 w 10"/>
                  <a:gd name="T11" fmla="*/ 6 h 7"/>
                  <a:gd name="T12" fmla="*/ 7 w 10"/>
                  <a:gd name="T13" fmla="*/ 7 h 7"/>
                  <a:gd name="T14" fmla="*/ 3 w 10"/>
                  <a:gd name="T15" fmla="*/ 6 h 7"/>
                  <a:gd name="T16" fmla="*/ 2 w 10"/>
                  <a:gd name="T17" fmla="*/ 4 h 7"/>
                  <a:gd name="T18" fmla="*/ 0 w 10"/>
                  <a:gd name="T19" fmla="*/ 0 h 7"/>
                  <a:gd name="T20" fmla="*/ 2 w 10"/>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2" y="0"/>
                    </a:moveTo>
                    <a:lnTo>
                      <a:pt x="2" y="0"/>
                    </a:lnTo>
                    <a:lnTo>
                      <a:pt x="3" y="0"/>
                    </a:lnTo>
                    <a:lnTo>
                      <a:pt x="9" y="2"/>
                    </a:lnTo>
                    <a:lnTo>
                      <a:pt x="10" y="4"/>
                    </a:lnTo>
                    <a:lnTo>
                      <a:pt x="10" y="6"/>
                    </a:lnTo>
                    <a:lnTo>
                      <a:pt x="7" y="7"/>
                    </a:lnTo>
                    <a:lnTo>
                      <a:pt x="3" y="6"/>
                    </a:lnTo>
                    <a:lnTo>
                      <a:pt x="2" y="4"/>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1" name="Freeform 2179">
                <a:extLst>
                  <a:ext uri="{FF2B5EF4-FFF2-40B4-BE49-F238E27FC236}">
                    <a16:creationId xmlns:a16="http://schemas.microsoft.com/office/drawing/2014/main" id="{DF3779E4-5297-0946-BB3E-5CE2F71FC0D8}"/>
                  </a:ext>
                </a:extLst>
              </p:cNvPr>
              <p:cNvSpPr>
                <a:spLocks/>
              </p:cNvSpPr>
              <p:nvPr/>
            </p:nvSpPr>
            <p:spPr bwMode="auto">
              <a:xfrm>
                <a:off x="1559" y="1418"/>
                <a:ext cx="10" cy="7"/>
              </a:xfrm>
              <a:custGeom>
                <a:avLst/>
                <a:gdLst>
                  <a:gd name="T0" fmla="*/ 2 w 10"/>
                  <a:gd name="T1" fmla="*/ 0 h 7"/>
                  <a:gd name="T2" fmla="*/ 2 w 10"/>
                  <a:gd name="T3" fmla="*/ 0 h 7"/>
                  <a:gd name="T4" fmla="*/ 3 w 10"/>
                  <a:gd name="T5" fmla="*/ 0 h 7"/>
                  <a:gd name="T6" fmla="*/ 9 w 10"/>
                  <a:gd name="T7" fmla="*/ 2 h 7"/>
                  <a:gd name="T8" fmla="*/ 10 w 10"/>
                  <a:gd name="T9" fmla="*/ 4 h 7"/>
                  <a:gd name="T10" fmla="*/ 10 w 10"/>
                  <a:gd name="T11" fmla="*/ 6 h 7"/>
                  <a:gd name="T12" fmla="*/ 7 w 10"/>
                  <a:gd name="T13" fmla="*/ 7 h 7"/>
                  <a:gd name="T14" fmla="*/ 3 w 10"/>
                  <a:gd name="T15" fmla="*/ 6 h 7"/>
                  <a:gd name="T16" fmla="*/ 2 w 10"/>
                  <a:gd name="T17" fmla="*/ 4 h 7"/>
                  <a:gd name="T18" fmla="*/ 0 w 10"/>
                  <a:gd name="T19" fmla="*/ 0 h 7"/>
                  <a:gd name="T20" fmla="*/ 2 w 10"/>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2" y="0"/>
                    </a:moveTo>
                    <a:lnTo>
                      <a:pt x="2" y="0"/>
                    </a:lnTo>
                    <a:lnTo>
                      <a:pt x="3" y="0"/>
                    </a:lnTo>
                    <a:lnTo>
                      <a:pt x="9" y="2"/>
                    </a:lnTo>
                    <a:lnTo>
                      <a:pt x="10" y="4"/>
                    </a:lnTo>
                    <a:lnTo>
                      <a:pt x="10" y="6"/>
                    </a:lnTo>
                    <a:lnTo>
                      <a:pt x="7" y="7"/>
                    </a:lnTo>
                    <a:lnTo>
                      <a:pt x="3" y="6"/>
                    </a:lnTo>
                    <a:lnTo>
                      <a:pt x="2" y="4"/>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2" name="Freeform 2180">
                <a:extLst>
                  <a:ext uri="{FF2B5EF4-FFF2-40B4-BE49-F238E27FC236}">
                    <a16:creationId xmlns:a16="http://schemas.microsoft.com/office/drawing/2014/main" id="{4304C33F-8553-6A43-A78B-BCDEE2FCEDDA}"/>
                  </a:ext>
                </a:extLst>
              </p:cNvPr>
              <p:cNvSpPr>
                <a:spLocks/>
              </p:cNvSpPr>
              <p:nvPr/>
            </p:nvSpPr>
            <p:spPr bwMode="auto">
              <a:xfrm>
                <a:off x="2926" y="1904"/>
                <a:ext cx="6" cy="5"/>
              </a:xfrm>
              <a:custGeom>
                <a:avLst/>
                <a:gdLst>
                  <a:gd name="T0" fmla="*/ 2 w 6"/>
                  <a:gd name="T1" fmla="*/ 0 h 5"/>
                  <a:gd name="T2" fmla="*/ 4 w 6"/>
                  <a:gd name="T3" fmla="*/ 2 h 5"/>
                  <a:gd name="T4" fmla="*/ 6 w 6"/>
                  <a:gd name="T5" fmla="*/ 3 h 5"/>
                  <a:gd name="T6" fmla="*/ 6 w 6"/>
                  <a:gd name="T7" fmla="*/ 5 h 5"/>
                  <a:gd name="T8" fmla="*/ 4 w 6"/>
                  <a:gd name="T9" fmla="*/ 3 h 5"/>
                  <a:gd name="T10" fmla="*/ 2 w 6"/>
                  <a:gd name="T11" fmla="*/ 3 h 5"/>
                  <a:gd name="T12" fmla="*/ 0 w 6"/>
                  <a:gd name="T13" fmla="*/ 3 h 5"/>
                  <a:gd name="T14" fmla="*/ 2 w 6"/>
                  <a:gd name="T15" fmla="*/ 0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4" y="2"/>
                    </a:lnTo>
                    <a:lnTo>
                      <a:pt x="6" y="3"/>
                    </a:lnTo>
                    <a:lnTo>
                      <a:pt x="6" y="5"/>
                    </a:lnTo>
                    <a:lnTo>
                      <a:pt x="4" y="3"/>
                    </a:lnTo>
                    <a:lnTo>
                      <a:pt x="2" y="3"/>
                    </a:lnTo>
                    <a:lnTo>
                      <a:pt x="0" y="3"/>
                    </a:lnTo>
                    <a:lnTo>
                      <a:pt x="2"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3" name="Freeform 2181">
                <a:extLst>
                  <a:ext uri="{FF2B5EF4-FFF2-40B4-BE49-F238E27FC236}">
                    <a16:creationId xmlns:a16="http://schemas.microsoft.com/office/drawing/2014/main" id="{9D3C9076-E904-184B-9B90-0BA9CFF1F478}"/>
                  </a:ext>
                </a:extLst>
              </p:cNvPr>
              <p:cNvSpPr>
                <a:spLocks/>
              </p:cNvSpPr>
              <p:nvPr/>
            </p:nvSpPr>
            <p:spPr bwMode="auto">
              <a:xfrm>
                <a:off x="2926" y="1904"/>
                <a:ext cx="6" cy="5"/>
              </a:xfrm>
              <a:custGeom>
                <a:avLst/>
                <a:gdLst>
                  <a:gd name="T0" fmla="*/ 2 w 6"/>
                  <a:gd name="T1" fmla="*/ 0 h 5"/>
                  <a:gd name="T2" fmla="*/ 4 w 6"/>
                  <a:gd name="T3" fmla="*/ 2 h 5"/>
                  <a:gd name="T4" fmla="*/ 6 w 6"/>
                  <a:gd name="T5" fmla="*/ 3 h 5"/>
                  <a:gd name="T6" fmla="*/ 6 w 6"/>
                  <a:gd name="T7" fmla="*/ 5 h 5"/>
                  <a:gd name="T8" fmla="*/ 4 w 6"/>
                  <a:gd name="T9" fmla="*/ 3 h 5"/>
                  <a:gd name="T10" fmla="*/ 2 w 6"/>
                  <a:gd name="T11" fmla="*/ 3 h 5"/>
                  <a:gd name="T12" fmla="*/ 0 w 6"/>
                  <a:gd name="T13" fmla="*/ 3 h 5"/>
                  <a:gd name="T14" fmla="*/ 2 w 6"/>
                  <a:gd name="T15" fmla="*/ 0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4" y="2"/>
                    </a:lnTo>
                    <a:lnTo>
                      <a:pt x="6" y="3"/>
                    </a:lnTo>
                    <a:lnTo>
                      <a:pt x="6" y="5"/>
                    </a:lnTo>
                    <a:lnTo>
                      <a:pt x="4" y="3"/>
                    </a:lnTo>
                    <a:lnTo>
                      <a:pt x="2" y="3"/>
                    </a:lnTo>
                    <a:lnTo>
                      <a:pt x="0" y="3"/>
                    </a:lnTo>
                    <a:lnTo>
                      <a:pt x="2"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4" name="Freeform 2182">
                <a:extLst>
                  <a:ext uri="{FF2B5EF4-FFF2-40B4-BE49-F238E27FC236}">
                    <a16:creationId xmlns:a16="http://schemas.microsoft.com/office/drawing/2014/main" id="{22531B30-E3C3-5C4C-ABDE-E7A2E198DF20}"/>
                  </a:ext>
                </a:extLst>
              </p:cNvPr>
              <p:cNvSpPr>
                <a:spLocks/>
              </p:cNvSpPr>
              <p:nvPr/>
            </p:nvSpPr>
            <p:spPr bwMode="auto">
              <a:xfrm>
                <a:off x="2925" y="1906"/>
                <a:ext cx="1" cy="10"/>
              </a:xfrm>
              <a:custGeom>
                <a:avLst/>
                <a:gdLst>
                  <a:gd name="T0" fmla="*/ 0 w 1"/>
                  <a:gd name="T1" fmla="*/ 0 h 10"/>
                  <a:gd name="T2" fmla="*/ 0 w 1"/>
                  <a:gd name="T3" fmla="*/ 0 h 10"/>
                  <a:gd name="T4" fmla="*/ 0 w 1"/>
                  <a:gd name="T5" fmla="*/ 0 h 10"/>
                  <a:gd name="T6" fmla="*/ 1 w 1"/>
                  <a:gd name="T7" fmla="*/ 0 h 10"/>
                  <a:gd name="T8" fmla="*/ 1 w 1"/>
                  <a:gd name="T9" fmla="*/ 10 h 10"/>
                  <a:gd name="T10" fmla="*/ 0 w 1"/>
                  <a:gd name="T11" fmla="*/ 5 h 10"/>
                  <a:gd name="T12" fmla="*/ 0 w 1"/>
                  <a:gd name="T13" fmla="*/ 5 h 10"/>
                  <a:gd name="T14" fmla="*/ 1 w 1"/>
                  <a:gd name="T15" fmla="*/ 3 h 10"/>
                  <a:gd name="T16" fmla="*/ 1 w 1"/>
                  <a:gd name="T17" fmla="*/ 1 h 10"/>
                  <a:gd name="T18" fmla="*/ 0 w 1"/>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0">
                    <a:moveTo>
                      <a:pt x="0" y="0"/>
                    </a:moveTo>
                    <a:lnTo>
                      <a:pt x="0" y="0"/>
                    </a:lnTo>
                    <a:lnTo>
                      <a:pt x="0" y="0"/>
                    </a:lnTo>
                    <a:lnTo>
                      <a:pt x="1" y="0"/>
                    </a:lnTo>
                    <a:lnTo>
                      <a:pt x="1" y="10"/>
                    </a:lnTo>
                    <a:lnTo>
                      <a:pt x="0" y="5"/>
                    </a:lnTo>
                    <a:lnTo>
                      <a:pt x="0" y="5"/>
                    </a:lnTo>
                    <a:lnTo>
                      <a:pt x="1" y="3"/>
                    </a:lnTo>
                    <a:lnTo>
                      <a:pt x="1"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5" name="Freeform 2183">
                <a:extLst>
                  <a:ext uri="{FF2B5EF4-FFF2-40B4-BE49-F238E27FC236}">
                    <a16:creationId xmlns:a16="http://schemas.microsoft.com/office/drawing/2014/main" id="{F27EAD40-D8B4-414F-A277-7DBE8F00E512}"/>
                  </a:ext>
                </a:extLst>
              </p:cNvPr>
              <p:cNvSpPr>
                <a:spLocks/>
              </p:cNvSpPr>
              <p:nvPr/>
            </p:nvSpPr>
            <p:spPr bwMode="auto">
              <a:xfrm>
                <a:off x="2925" y="1906"/>
                <a:ext cx="1" cy="10"/>
              </a:xfrm>
              <a:custGeom>
                <a:avLst/>
                <a:gdLst>
                  <a:gd name="T0" fmla="*/ 0 w 1"/>
                  <a:gd name="T1" fmla="*/ 0 h 10"/>
                  <a:gd name="T2" fmla="*/ 0 w 1"/>
                  <a:gd name="T3" fmla="*/ 0 h 10"/>
                  <a:gd name="T4" fmla="*/ 0 w 1"/>
                  <a:gd name="T5" fmla="*/ 0 h 10"/>
                  <a:gd name="T6" fmla="*/ 1 w 1"/>
                  <a:gd name="T7" fmla="*/ 0 h 10"/>
                  <a:gd name="T8" fmla="*/ 1 w 1"/>
                  <a:gd name="T9" fmla="*/ 10 h 10"/>
                  <a:gd name="T10" fmla="*/ 0 w 1"/>
                  <a:gd name="T11" fmla="*/ 5 h 10"/>
                  <a:gd name="T12" fmla="*/ 0 w 1"/>
                  <a:gd name="T13" fmla="*/ 5 h 10"/>
                  <a:gd name="T14" fmla="*/ 1 w 1"/>
                  <a:gd name="T15" fmla="*/ 3 h 10"/>
                  <a:gd name="T16" fmla="*/ 1 w 1"/>
                  <a:gd name="T17" fmla="*/ 1 h 10"/>
                  <a:gd name="T18" fmla="*/ 0 w 1"/>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0">
                    <a:moveTo>
                      <a:pt x="0" y="0"/>
                    </a:moveTo>
                    <a:lnTo>
                      <a:pt x="0" y="0"/>
                    </a:lnTo>
                    <a:lnTo>
                      <a:pt x="0" y="0"/>
                    </a:lnTo>
                    <a:lnTo>
                      <a:pt x="1" y="0"/>
                    </a:lnTo>
                    <a:lnTo>
                      <a:pt x="1" y="10"/>
                    </a:lnTo>
                    <a:lnTo>
                      <a:pt x="0" y="5"/>
                    </a:lnTo>
                    <a:lnTo>
                      <a:pt x="0" y="5"/>
                    </a:lnTo>
                    <a:lnTo>
                      <a:pt x="1" y="3"/>
                    </a:lnTo>
                    <a:lnTo>
                      <a:pt x="1"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6" name="Freeform 2184">
                <a:extLst>
                  <a:ext uri="{FF2B5EF4-FFF2-40B4-BE49-F238E27FC236}">
                    <a16:creationId xmlns:a16="http://schemas.microsoft.com/office/drawing/2014/main" id="{ADB33D73-EDBA-DE4A-B751-1163B73A1728}"/>
                  </a:ext>
                </a:extLst>
              </p:cNvPr>
              <p:cNvSpPr>
                <a:spLocks/>
              </p:cNvSpPr>
              <p:nvPr/>
            </p:nvSpPr>
            <p:spPr bwMode="auto">
              <a:xfrm>
                <a:off x="2959" y="1945"/>
                <a:ext cx="7" cy="2"/>
              </a:xfrm>
              <a:custGeom>
                <a:avLst/>
                <a:gdLst>
                  <a:gd name="T0" fmla="*/ 0 w 7"/>
                  <a:gd name="T1" fmla="*/ 0 h 2"/>
                  <a:gd name="T2" fmla="*/ 0 w 7"/>
                  <a:gd name="T3" fmla="*/ 0 h 2"/>
                  <a:gd name="T4" fmla="*/ 7 w 7"/>
                  <a:gd name="T5" fmla="*/ 0 h 2"/>
                  <a:gd name="T6" fmla="*/ 7 w 7"/>
                  <a:gd name="T7" fmla="*/ 2 h 2"/>
                  <a:gd name="T8" fmla="*/ 7 w 7"/>
                  <a:gd name="T9" fmla="*/ 2 h 2"/>
                  <a:gd name="T10" fmla="*/ 0 w 7"/>
                  <a:gd name="T11" fmla="*/ 2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0" y="0"/>
                    </a:lnTo>
                    <a:lnTo>
                      <a:pt x="7" y="0"/>
                    </a:lnTo>
                    <a:lnTo>
                      <a:pt x="7" y="2"/>
                    </a:lnTo>
                    <a:lnTo>
                      <a:pt x="7" y="2"/>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7" name="Freeform 2185">
                <a:extLst>
                  <a:ext uri="{FF2B5EF4-FFF2-40B4-BE49-F238E27FC236}">
                    <a16:creationId xmlns:a16="http://schemas.microsoft.com/office/drawing/2014/main" id="{16E118CF-9002-8F4A-9397-6E2727B3F18D}"/>
                  </a:ext>
                </a:extLst>
              </p:cNvPr>
              <p:cNvSpPr>
                <a:spLocks/>
              </p:cNvSpPr>
              <p:nvPr/>
            </p:nvSpPr>
            <p:spPr bwMode="auto">
              <a:xfrm>
                <a:off x="2959" y="1945"/>
                <a:ext cx="7" cy="2"/>
              </a:xfrm>
              <a:custGeom>
                <a:avLst/>
                <a:gdLst>
                  <a:gd name="T0" fmla="*/ 0 w 7"/>
                  <a:gd name="T1" fmla="*/ 0 h 2"/>
                  <a:gd name="T2" fmla="*/ 0 w 7"/>
                  <a:gd name="T3" fmla="*/ 0 h 2"/>
                  <a:gd name="T4" fmla="*/ 7 w 7"/>
                  <a:gd name="T5" fmla="*/ 0 h 2"/>
                  <a:gd name="T6" fmla="*/ 7 w 7"/>
                  <a:gd name="T7" fmla="*/ 2 h 2"/>
                  <a:gd name="T8" fmla="*/ 7 w 7"/>
                  <a:gd name="T9" fmla="*/ 2 h 2"/>
                  <a:gd name="T10" fmla="*/ 0 w 7"/>
                  <a:gd name="T11" fmla="*/ 2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0" y="0"/>
                    </a:lnTo>
                    <a:lnTo>
                      <a:pt x="7" y="0"/>
                    </a:lnTo>
                    <a:lnTo>
                      <a:pt x="7" y="2"/>
                    </a:lnTo>
                    <a:lnTo>
                      <a:pt x="7" y="2"/>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8" name="Freeform 2186">
                <a:extLst>
                  <a:ext uri="{FF2B5EF4-FFF2-40B4-BE49-F238E27FC236}">
                    <a16:creationId xmlns:a16="http://schemas.microsoft.com/office/drawing/2014/main" id="{47C25EF5-C0C6-484B-A2DD-D2653039A336}"/>
                  </a:ext>
                </a:extLst>
              </p:cNvPr>
              <p:cNvSpPr>
                <a:spLocks/>
              </p:cNvSpPr>
              <p:nvPr/>
            </p:nvSpPr>
            <p:spPr bwMode="auto">
              <a:xfrm>
                <a:off x="2962" y="1954"/>
                <a:ext cx="7" cy="2"/>
              </a:xfrm>
              <a:custGeom>
                <a:avLst/>
                <a:gdLst>
                  <a:gd name="T0" fmla="*/ 0 w 7"/>
                  <a:gd name="T1" fmla="*/ 0 h 2"/>
                  <a:gd name="T2" fmla="*/ 2 w 7"/>
                  <a:gd name="T3" fmla="*/ 0 h 2"/>
                  <a:gd name="T4" fmla="*/ 7 w 7"/>
                  <a:gd name="T5" fmla="*/ 0 h 2"/>
                  <a:gd name="T6" fmla="*/ 7 w 7"/>
                  <a:gd name="T7" fmla="*/ 0 h 2"/>
                  <a:gd name="T8" fmla="*/ 7 w 7"/>
                  <a:gd name="T9" fmla="*/ 0 h 2"/>
                  <a:gd name="T10" fmla="*/ 0 w 7"/>
                  <a:gd name="T11" fmla="*/ 2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2" y="0"/>
                    </a:lnTo>
                    <a:lnTo>
                      <a:pt x="7" y="0"/>
                    </a:lnTo>
                    <a:lnTo>
                      <a:pt x="7" y="0"/>
                    </a:lnTo>
                    <a:lnTo>
                      <a:pt x="7" y="0"/>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49" name="Freeform 2187">
                <a:extLst>
                  <a:ext uri="{FF2B5EF4-FFF2-40B4-BE49-F238E27FC236}">
                    <a16:creationId xmlns:a16="http://schemas.microsoft.com/office/drawing/2014/main" id="{9163123F-DC18-7E47-B70F-400AC1F78D54}"/>
                  </a:ext>
                </a:extLst>
              </p:cNvPr>
              <p:cNvSpPr>
                <a:spLocks/>
              </p:cNvSpPr>
              <p:nvPr/>
            </p:nvSpPr>
            <p:spPr bwMode="auto">
              <a:xfrm>
                <a:off x="2962" y="1954"/>
                <a:ext cx="7" cy="2"/>
              </a:xfrm>
              <a:custGeom>
                <a:avLst/>
                <a:gdLst>
                  <a:gd name="T0" fmla="*/ 0 w 7"/>
                  <a:gd name="T1" fmla="*/ 0 h 2"/>
                  <a:gd name="T2" fmla="*/ 2 w 7"/>
                  <a:gd name="T3" fmla="*/ 0 h 2"/>
                  <a:gd name="T4" fmla="*/ 7 w 7"/>
                  <a:gd name="T5" fmla="*/ 0 h 2"/>
                  <a:gd name="T6" fmla="*/ 7 w 7"/>
                  <a:gd name="T7" fmla="*/ 0 h 2"/>
                  <a:gd name="T8" fmla="*/ 7 w 7"/>
                  <a:gd name="T9" fmla="*/ 0 h 2"/>
                  <a:gd name="T10" fmla="*/ 0 w 7"/>
                  <a:gd name="T11" fmla="*/ 2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2" y="0"/>
                    </a:lnTo>
                    <a:lnTo>
                      <a:pt x="7" y="0"/>
                    </a:lnTo>
                    <a:lnTo>
                      <a:pt x="7" y="0"/>
                    </a:lnTo>
                    <a:lnTo>
                      <a:pt x="7" y="0"/>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0" name="Freeform 2188">
                <a:extLst>
                  <a:ext uri="{FF2B5EF4-FFF2-40B4-BE49-F238E27FC236}">
                    <a16:creationId xmlns:a16="http://schemas.microsoft.com/office/drawing/2014/main" id="{F7C01387-6472-C345-9B65-15D19DD43605}"/>
                  </a:ext>
                </a:extLst>
              </p:cNvPr>
              <p:cNvSpPr>
                <a:spLocks/>
              </p:cNvSpPr>
              <p:nvPr/>
            </p:nvSpPr>
            <p:spPr bwMode="auto">
              <a:xfrm>
                <a:off x="2969" y="1952"/>
                <a:ext cx="22" cy="13"/>
              </a:xfrm>
              <a:custGeom>
                <a:avLst/>
                <a:gdLst>
                  <a:gd name="T0" fmla="*/ 22 w 22"/>
                  <a:gd name="T1" fmla="*/ 13 h 13"/>
                  <a:gd name="T2" fmla="*/ 13 w 22"/>
                  <a:gd name="T3" fmla="*/ 5 h 13"/>
                  <a:gd name="T4" fmla="*/ 9 w 22"/>
                  <a:gd name="T5" fmla="*/ 4 h 13"/>
                  <a:gd name="T6" fmla="*/ 4 w 22"/>
                  <a:gd name="T7" fmla="*/ 2 h 13"/>
                  <a:gd name="T8" fmla="*/ 0 w 22"/>
                  <a:gd name="T9" fmla="*/ 0 h 13"/>
                  <a:gd name="T10" fmla="*/ 2 w 22"/>
                  <a:gd name="T11" fmla="*/ 0 h 13"/>
                  <a:gd name="T12" fmla="*/ 4 w 22"/>
                  <a:gd name="T13" fmla="*/ 0 h 13"/>
                  <a:gd name="T14" fmla="*/ 6 w 22"/>
                  <a:gd name="T15" fmla="*/ 2 h 13"/>
                  <a:gd name="T16" fmla="*/ 7 w 22"/>
                  <a:gd name="T17" fmla="*/ 2 h 13"/>
                  <a:gd name="T18" fmla="*/ 9 w 22"/>
                  <a:gd name="T19" fmla="*/ 2 h 13"/>
                  <a:gd name="T20" fmla="*/ 13 w 22"/>
                  <a:gd name="T21" fmla="*/ 2 h 13"/>
                  <a:gd name="T22" fmla="*/ 13 w 22"/>
                  <a:gd name="T23" fmla="*/ 4 h 13"/>
                  <a:gd name="T24" fmla="*/ 15 w 22"/>
                  <a:gd name="T25" fmla="*/ 5 h 13"/>
                  <a:gd name="T26" fmla="*/ 16 w 22"/>
                  <a:gd name="T27" fmla="*/ 5 h 13"/>
                  <a:gd name="T28" fmla="*/ 18 w 22"/>
                  <a:gd name="T29" fmla="*/ 7 h 13"/>
                  <a:gd name="T30" fmla="*/ 22 w 22"/>
                  <a:gd name="T31" fmla="*/ 7 h 13"/>
                  <a:gd name="T32" fmla="*/ 22 w 22"/>
                  <a:gd name="T33" fmla="*/ 9 h 13"/>
                  <a:gd name="T34" fmla="*/ 22 w 22"/>
                  <a:gd name="T35" fmla="*/ 9 h 13"/>
                  <a:gd name="T36" fmla="*/ 22 w 22"/>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22" y="13"/>
                    </a:moveTo>
                    <a:lnTo>
                      <a:pt x="13" y="5"/>
                    </a:lnTo>
                    <a:lnTo>
                      <a:pt x="9" y="4"/>
                    </a:lnTo>
                    <a:lnTo>
                      <a:pt x="4" y="2"/>
                    </a:lnTo>
                    <a:lnTo>
                      <a:pt x="0" y="0"/>
                    </a:lnTo>
                    <a:lnTo>
                      <a:pt x="2" y="0"/>
                    </a:lnTo>
                    <a:lnTo>
                      <a:pt x="4" y="0"/>
                    </a:lnTo>
                    <a:lnTo>
                      <a:pt x="6" y="2"/>
                    </a:lnTo>
                    <a:lnTo>
                      <a:pt x="7" y="2"/>
                    </a:lnTo>
                    <a:lnTo>
                      <a:pt x="9" y="2"/>
                    </a:lnTo>
                    <a:lnTo>
                      <a:pt x="13" y="2"/>
                    </a:lnTo>
                    <a:lnTo>
                      <a:pt x="13" y="4"/>
                    </a:lnTo>
                    <a:lnTo>
                      <a:pt x="15" y="5"/>
                    </a:lnTo>
                    <a:lnTo>
                      <a:pt x="16" y="5"/>
                    </a:lnTo>
                    <a:lnTo>
                      <a:pt x="18" y="7"/>
                    </a:lnTo>
                    <a:lnTo>
                      <a:pt x="22" y="7"/>
                    </a:lnTo>
                    <a:lnTo>
                      <a:pt x="22" y="9"/>
                    </a:lnTo>
                    <a:lnTo>
                      <a:pt x="22" y="9"/>
                    </a:lnTo>
                    <a:lnTo>
                      <a:pt x="22"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1" name="Freeform 2189">
                <a:extLst>
                  <a:ext uri="{FF2B5EF4-FFF2-40B4-BE49-F238E27FC236}">
                    <a16:creationId xmlns:a16="http://schemas.microsoft.com/office/drawing/2014/main" id="{35992A1C-4D90-9B46-8F0D-C4CE57720D76}"/>
                  </a:ext>
                </a:extLst>
              </p:cNvPr>
              <p:cNvSpPr>
                <a:spLocks/>
              </p:cNvSpPr>
              <p:nvPr/>
            </p:nvSpPr>
            <p:spPr bwMode="auto">
              <a:xfrm>
                <a:off x="2969" y="1952"/>
                <a:ext cx="22" cy="13"/>
              </a:xfrm>
              <a:custGeom>
                <a:avLst/>
                <a:gdLst>
                  <a:gd name="T0" fmla="*/ 22 w 22"/>
                  <a:gd name="T1" fmla="*/ 13 h 13"/>
                  <a:gd name="T2" fmla="*/ 13 w 22"/>
                  <a:gd name="T3" fmla="*/ 5 h 13"/>
                  <a:gd name="T4" fmla="*/ 9 w 22"/>
                  <a:gd name="T5" fmla="*/ 4 h 13"/>
                  <a:gd name="T6" fmla="*/ 4 w 22"/>
                  <a:gd name="T7" fmla="*/ 2 h 13"/>
                  <a:gd name="T8" fmla="*/ 0 w 22"/>
                  <a:gd name="T9" fmla="*/ 0 h 13"/>
                  <a:gd name="T10" fmla="*/ 2 w 22"/>
                  <a:gd name="T11" fmla="*/ 0 h 13"/>
                  <a:gd name="T12" fmla="*/ 4 w 22"/>
                  <a:gd name="T13" fmla="*/ 0 h 13"/>
                  <a:gd name="T14" fmla="*/ 6 w 22"/>
                  <a:gd name="T15" fmla="*/ 2 h 13"/>
                  <a:gd name="T16" fmla="*/ 7 w 22"/>
                  <a:gd name="T17" fmla="*/ 2 h 13"/>
                  <a:gd name="T18" fmla="*/ 9 w 22"/>
                  <a:gd name="T19" fmla="*/ 2 h 13"/>
                  <a:gd name="T20" fmla="*/ 13 w 22"/>
                  <a:gd name="T21" fmla="*/ 2 h 13"/>
                  <a:gd name="T22" fmla="*/ 13 w 22"/>
                  <a:gd name="T23" fmla="*/ 4 h 13"/>
                  <a:gd name="T24" fmla="*/ 15 w 22"/>
                  <a:gd name="T25" fmla="*/ 5 h 13"/>
                  <a:gd name="T26" fmla="*/ 16 w 22"/>
                  <a:gd name="T27" fmla="*/ 5 h 13"/>
                  <a:gd name="T28" fmla="*/ 18 w 22"/>
                  <a:gd name="T29" fmla="*/ 7 h 13"/>
                  <a:gd name="T30" fmla="*/ 22 w 22"/>
                  <a:gd name="T31" fmla="*/ 7 h 13"/>
                  <a:gd name="T32" fmla="*/ 22 w 22"/>
                  <a:gd name="T33" fmla="*/ 9 h 13"/>
                  <a:gd name="T34" fmla="*/ 22 w 22"/>
                  <a:gd name="T35" fmla="*/ 9 h 13"/>
                  <a:gd name="T36" fmla="*/ 22 w 22"/>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22" y="13"/>
                    </a:moveTo>
                    <a:lnTo>
                      <a:pt x="13" y="5"/>
                    </a:lnTo>
                    <a:lnTo>
                      <a:pt x="9" y="4"/>
                    </a:lnTo>
                    <a:lnTo>
                      <a:pt x="4" y="2"/>
                    </a:lnTo>
                    <a:lnTo>
                      <a:pt x="0" y="0"/>
                    </a:lnTo>
                    <a:lnTo>
                      <a:pt x="2" y="0"/>
                    </a:lnTo>
                    <a:lnTo>
                      <a:pt x="4" y="0"/>
                    </a:lnTo>
                    <a:lnTo>
                      <a:pt x="6" y="2"/>
                    </a:lnTo>
                    <a:lnTo>
                      <a:pt x="7" y="2"/>
                    </a:lnTo>
                    <a:lnTo>
                      <a:pt x="9" y="2"/>
                    </a:lnTo>
                    <a:lnTo>
                      <a:pt x="13" y="2"/>
                    </a:lnTo>
                    <a:lnTo>
                      <a:pt x="13" y="4"/>
                    </a:lnTo>
                    <a:lnTo>
                      <a:pt x="15" y="5"/>
                    </a:lnTo>
                    <a:lnTo>
                      <a:pt x="16" y="5"/>
                    </a:lnTo>
                    <a:lnTo>
                      <a:pt x="18" y="7"/>
                    </a:lnTo>
                    <a:lnTo>
                      <a:pt x="22" y="7"/>
                    </a:lnTo>
                    <a:lnTo>
                      <a:pt x="22" y="9"/>
                    </a:lnTo>
                    <a:lnTo>
                      <a:pt x="22" y="9"/>
                    </a:lnTo>
                    <a:lnTo>
                      <a:pt x="22"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2" name="Freeform 2190">
                <a:extLst>
                  <a:ext uri="{FF2B5EF4-FFF2-40B4-BE49-F238E27FC236}">
                    <a16:creationId xmlns:a16="http://schemas.microsoft.com/office/drawing/2014/main" id="{E05F039C-C8B9-0B4A-8749-38C3A95206EC}"/>
                  </a:ext>
                </a:extLst>
              </p:cNvPr>
              <p:cNvSpPr>
                <a:spLocks/>
              </p:cNvSpPr>
              <p:nvPr/>
            </p:nvSpPr>
            <p:spPr bwMode="auto">
              <a:xfrm>
                <a:off x="566" y="1682"/>
                <a:ext cx="23" cy="27"/>
              </a:xfrm>
              <a:custGeom>
                <a:avLst/>
                <a:gdLst>
                  <a:gd name="T0" fmla="*/ 18 w 23"/>
                  <a:gd name="T1" fmla="*/ 4 h 27"/>
                  <a:gd name="T2" fmla="*/ 20 w 23"/>
                  <a:gd name="T3" fmla="*/ 2 h 27"/>
                  <a:gd name="T4" fmla="*/ 21 w 23"/>
                  <a:gd name="T5" fmla="*/ 0 h 27"/>
                  <a:gd name="T6" fmla="*/ 23 w 23"/>
                  <a:gd name="T7" fmla="*/ 2 h 27"/>
                  <a:gd name="T8" fmla="*/ 23 w 23"/>
                  <a:gd name="T9" fmla="*/ 6 h 27"/>
                  <a:gd name="T10" fmla="*/ 18 w 23"/>
                  <a:gd name="T11" fmla="*/ 25 h 27"/>
                  <a:gd name="T12" fmla="*/ 16 w 23"/>
                  <a:gd name="T13" fmla="*/ 24 h 27"/>
                  <a:gd name="T14" fmla="*/ 14 w 23"/>
                  <a:gd name="T15" fmla="*/ 24 h 27"/>
                  <a:gd name="T16" fmla="*/ 14 w 23"/>
                  <a:gd name="T17" fmla="*/ 24 h 27"/>
                  <a:gd name="T18" fmla="*/ 12 w 23"/>
                  <a:gd name="T19" fmla="*/ 27 h 27"/>
                  <a:gd name="T20" fmla="*/ 12 w 23"/>
                  <a:gd name="T21" fmla="*/ 25 h 27"/>
                  <a:gd name="T22" fmla="*/ 11 w 23"/>
                  <a:gd name="T23" fmla="*/ 25 h 27"/>
                  <a:gd name="T24" fmla="*/ 9 w 23"/>
                  <a:gd name="T25" fmla="*/ 22 h 27"/>
                  <a:gd name="T26" fmla="*/ 11 w 23"/>
                  <a:gd name="T27" fmla="*/ 22 h 27"/>
                  <a:gd name="T28" fmla="*/ 12 w 23"/>
                  <a:gd name="T29" fmla="*/ 22 h 27"/>
                  <a:gd name="T30" fmla="*/ 11 w 23"/>
                  <a:gd name="T31" fmla="*/ 18 h 27"/>
                  <a:gd name="T32" fmla="*/ 7 w 23"/>
                  <a:gd name="T33" fmla="*/ 17 h 27"/>
                  <a:gd name="T34" fmla="*/ 5 w 23"/>
                  <a:gd name="T35" fmla="*/ 15 h 27"/>
                  <a:gd name="T36" fmla="*/ 2 w 23"/>
                  <a:gd name="T37" fmla="*/ 6 h 27"/>
                  <a:gd name="T38" fmla="*/ 0 w 23"/>
                  <a:gd name="T39" fmla="*/ 6 h 27"/>
                  <a:gd name="T40" fmla="*/ 2 w 23"/>
                  <a:gd name="T41" fmla="*/ 0 h 27"/>
                  <a:gd name="T42" fmla="*/ 7 w 23"/>
                  <a:gd name="T43" fmla="*/ 0 h 27"/>
                  <a:gd name="T44" fmla="*/ 9 w 23"/>
                  <a:gd name="T45" fmla="*/ 0 h 27"/>
                  <a:gd name="T46" fmla="*/ 7 w 23"/>
                  <a:gd name="T47" fmla="*/ 6 h 27"/>
                  <a:gd name="T48" fmla="*/ 9 w 23"/>
                  <a:gd name="T49" fmla="*/ 4 h 27"/>
                  <a:gd name="T50" fmla="*/ 11 w 23"/>
                  <a:gd name="T51" fmla="*/ 2 h 27"/>
                  <a:gd name="T52" fmla="*/ 12 w 23"/>
                  <a:gd name="T53" fmla="*/ 2 h 27"/>
                  <a:gd name="T54" fmla="*/ 14 w 23"/>
                  <a:gd name="T55" fmla="*/ 4 h 27"/>
                  <a:gd name="T56" fmla="*/ 14 w 23"/>
                  <a:gd name="T57" fmla="*/ 9 h 27"/>
                  <a:gd name="T58" fmla="*/ 12 w 23"/>
                  <a:gd name="T59" fmla="*/ 9 h 27"/>
                  <a:gd name="T60" fmla="*/ 9 w 23"/>
                  <a:gd name="T61" fmla="*/ 13 h 27"/>
                  <a:gd name="T62" fmla="*/ 11 w 23"/>
                  <a:gd name="T63" fmla="*/ 13 h 27"/>
                  <a:gd name="T64" fmla="*/ 11 w 23"/>
                  <a:gd name="T65" fmla="*/ 15 h 27"/>
                  <a:gd name="T66" fmla="*/ 12 w 23"/>
                  <a:gd name="T67" fmla="*/ 15 h 27"/>
                  <a:gd name="T68" fmla="*/ 14 w 23"/>
                  <a:gd name="T69" fmla="*/ 13 h 27"/>
                  <a:gd name="T70" fmla="*/ 18 w 23"/>
                  <a:gd name="T71" fmla="*/ 8 h 27"/>
                  <a:gd name="T72" fmla="*/ 18 w 23"/>
                  <a:gd name="T73" fmla="*/ 4 h 27"/>
                  <a:gd name="T74" fmla="*/ 18 w 23"/>
                  <a:gd name="T7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27">
                    <a:moveTo>
                      <a:pt x="18" y="4"/>
                    </a:moveTo>
                    <a:lnTo>
                      <a:pt x="20" y="2"/>
                    </a:lnTo>
                    <a:lnTo>
                      <a:pt x="21" y="0"/>
                    </a:lnTo>
                    <a:lnTo>
                      <a:pt x="23" y="2"/>
                    </a:lnTo>
                    <a:lnTo>
                      <a:pt x="23" y="6"/>
                    </a:lnTo>
                    <a:lnTo>
                      <a:pt x="18" y="25"/>
                    </a:lnTo>
                    <a:lnTo>
                      <a:pt x="16" y="24"/>
                    </a:lnTo>
                    <a:lnTo>
                      <a:pt x="14" y="24"/>
                    </a:lnTo>
                    <a:lnTo>
                      <a:pt x="14" y="24"/>
                    </a:lnTo>
                    <a:lnTo>
                      <a:pt x="12" y="27"/>
                    </a:lnTo>
                    <a:lnTo>
                      <a:pt x="12" y="25"/>
                    </a:lnTo>
                    <a:lnTo>
                      <a:pt x="11" y="25"/>
                    </a:lnTo>
                    <a:lnTo>
                      <a:pt x="9" y="22"/>
                    </a:lnTo>
                    <a:lnTo>
                      <a:pt x="11" y="22"/>
                    </a:lnTo>
                    <a:lnTo>
                      <a:pt x="12" y="22"/>
                    </a:lnTo>
                    <a:lnTo>
                      <a:pt x="11" y="18"/>
                    </a:lnTo>
                    <a:lnTo>
                      <a:pt x="7" y="17"/>
                    </a:lnTo>
                    <a:lnTo>
                      <a:pt x="5" y="15"/>
                    </a:lnTo>
                    <a:lnTo>
                      <a:pt x="2" y="6"/>
                    </a:lnTo>
                    <a:lnTo>
                      <a:pt x="0" y="6"/>
                    </a:lnTo>
                    <a:lnTo>
                      <a:pt x="2" y="0"/>
                    </a:lnTo>
                    <a:lnTo>
                      <a:pt x="7" y="0"/>
                    </a:lnTo>
                    <a:lnTo>
                      <a:pt x="9" y="0"/>
                    </a:lnTo>
                    <a:lnTo>
                      <a:pt x="7" y="6"/>
                    </a:lnTo>
                    <a:lnTo>
                      <a:pt x="9" y="4"/>
                    </a:lnTo>
                    <a:lnTo>
                      <a:pt x="11" y="2"/>
                    </a:lnTo>
                    <a:lnTo>
                      <a:pt x="12" y="2"/>
                    </a:lnTo>
                    <a:lnTo>
                      <a:pt x="14" y="4"/>
                    </a:lnTo>
                    <a:lnTo>
                      <a:pt x="14" y="9"/>
                    </a:lnTo>
                    <a:lnTo>
                      <a:pt x="12" y="9"/>
                    </a:lnTo>
                    <a:lnTo>
                      <a:pt x="9" y="13"/>
                    </a:lnTo>
                    <a:lnTo>
                      <a:pt x="11" y="13"/>
                    </a:lnTo>
                    <a:lnTo>
                      <a:pt x="11" y="15"/>
                    </a:lnTo>
                    <a:lnTo>
                      <a:pt x="12" y="15"/>
                    </a:lnTo>
                    <a:lnTo>
                      <a:pt x="14" y="13"/>
                    </a:lnTo>
                    <a:lnTo>
                      <a:pt x="18" y="8"/>
                    </a:lnTo>
                    <a:lnTo>
                      <a:pt x="18" y="4"/>
                    </a:lnTo>
                    <a:lnTo>
                      <a:pt x="18"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3" name="Freeform 2191">
                <a:extLst>
                  <a:ext uri="{FF2B5EF4-FFF2-40B4-BE49-F238E27FC236}">
                    <a16:creationId xmlns:a16="http://schemas.microsoft.com/office/drawing/2014/main" id="{FF84844D-A3F8-6449-989C-E300C8AC06A2}"/>
                  </a:ext>
                </a:extLst>
              </p:cNvPr>
              <p:cNvSpPr>
                <a:spLocks/>
              </p:cNvSpPr>
              <p:nvPr/>
            </p:nvSpPr>
            <p:spPr bwMode="auto">
              <a:xfrm>
                <a:off x="566" y="1682"/>
                <a:ext cx="23" cy="27"/>
              </a:xfrm>
              <a:custGeom>
                <a:avLst/>
                <a:gdLst>
                  <a:gd name="T0" fmla="*/ 18 w 23"/>
                  <a:gd name="T1" fmla="*/ 4 h 27"/>
                  <a:gd name="T2" fmla="*/ 20 w 23"/>
                  <a:gd name="T3" fmla="*/ 2 h 27"/>
                  <a:gd name="T4" fmla="*/ 21 w 23"/>
                  <a:gd name="T5" fmla="*/ 0 h 27"/>
                  <a:gd name="T6" fmla="*/ 23 w 23"/>
                  <a:gd name="T7" fmla="*/ 2 h 27"/>
                  <a:gd name="T8" fmla="*/ 23 w 23"/>
                  <a:gd name="T9" fmla="*/ 6 h 27"/>
                  <a:gd name="T10" fmla="*/ 18 w 23"/>
                  <a:gd name="T11" fmla="*/ 25 h 27"/>
                  <a:gd name="T12" fmla="*/ 16 w 23"/>
                  <a:gd name="T13" fmla="*/ 24 h 27"/>
                  <a:gd name="T14" fmla="*/ 14 w 23"/>
                  <a:gd name="T15" fmla="*/ 24 h 27"/>
                  <a:gd name="T16" fmla="*/ 14 w 23"/>
                  <a:gd name="T17" fmla="*/ 24 h 27"/>
                  <a:gd name="T18" fmla="*/ 12 w 23"/>
                  <a:gd name="T19" fmla="*/ 27 h 27"/>
                  <a:gd name="T20" fmla="*/ 12 w 23"/>
                  <a:gd name="T21" fmla="*/ 25 h 27"/>
                  <a:gd name="T22" fmla="*/ 11 w 23"/>
                  <a:gd name="T23" fmla="*/ 25 h 27"/>
                  <a:gd name="T24" fmla="*/ 9 w 23"/>
                  <a:gd name="T25" fmla="*/ 22 h 27"/>
                  <a:gd name="T26" fmla="*/ 11 w 23"/>
                  <a:gd name="T27" fmla="*/ 22 h 27"/>
                  <a:gd name="T28" fmla="*/ 12 w 23"/>
                  <a:gd name="T29" fmla="*/ 22 h 27"/>
                  <a:gd name="T30" fmla="*/ 11 w 23"/>
                  <a:gd name="T31" fmla="*/ 18 h 27"/>
                  <a:gd name="T32" fmla="*/ 7 w 23"/>
                  <a:gd name="T33" fmla="*/ 17 h 27"/>
                  <a:gd name="T34" fmla="*/ 5 w 23"/>
                  <a:gd name="T35" fmla="*/ 15 h 27"/>
                  <a:gd name="T36" fmla="*/ 2 w 23"/>
                  <a:gd name="T37" fmla="*/ 6 h 27"/>
                  <a:gd name="T38" fmla="*/ 0 w 23"/>
                  <a:gd name="T39" fmla="*/ 6 h 27"/>
                  <a:gd name="T40" fmla="*/ 2 w 23"/>
                  <a:gd name="T41" fmla="*/ 0 h 27"/>
                  <a:gd name="T42" fmla="*/ 7 w 23"/>
                  <a:gd name="T43" fmla="*/ 0 h 27"/>
                  <a:gd name="T44" fmla="*/ 9 w 23"/>
                  <a:gd name="T45" fmla="*/ 0 h 27"/>
                  <a:gd name="T46" fmla="*/ 7 w 23"/>
                  <a:gd name="T47" fmla="*/ 6 h 27"/>
                  <a:gd name="T48" fmla="*/ 9 w 23"/>
                  <a:gd name="T49" fmla="*/ 4 h 27"/>
                  <a:gd name="T50" fmla="*/ 11 w 23"/>
                  <a:gd name="T51" fmla="*/ 2 h 27"/>
                  <a:gd name="T52" fmla="*/ 12 w 23"/>
                  <a:gd name="T53" fmla="*/ 2 h 27"/>
                  <a:gd name="T54" fmla="*/ 14 w 23"/>
                  <a:gd name="T55" fmla="*/ 4 h 27"/>
                  <a:gd name="T56" fmla="*/ 14 w 23"/>
                  <a:gd name="T57" fmla="*/ 9 h 27"/>
                  <a:gd name="T58" fmla="*/ 12 w 23"/>
                  <a:gd name="T59" fmla="*/ 9 h 27"/>
                  <a:gd name="T60" fmla="*/ 9 w 23"/>
                  <a:gd name="T61" fmla="*/ 13 h 27"/>
                  <a:gd name="T62" fmla="*/ 11 w 23"/>
                  <a:gd name="T63" fmla="*/ 13 h 27"/>
                  <a:gd name="T64" fmla="*/ 11 w 23"/>
                  <a:gd name="T65" fmla="*/ 15 h 27"/>
                  <a:gd name="T66" fmla="*/ 12 w 23"/>
                  <a:gd name="T67" fmla="*/ 15 h 27"/>
                  <a:gd name="T68" fmla="*/ 14 w 23"/>
                  <a:gd name="T69" fmla="*/ 13 h 27"/>
                  <a:gd name="T70" fmla="*/ 18 w 23"/>
                  <a:gd name="T71" fmla="*/ 8 h 27"/>
                  <a:gd name="T72" fmla="*/ 18 w 23"/>
                  <a:gd name="T73" fmla="*/ 4 h 27"/>
                  <a:gd name="T74" fmla="*/ 18 w 23"/>
                  <a:gd name="T7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27">
                    <a:moveTo>
                      <a:pt x="18" y="4"/>
                    </a:moveTo>
                    <a:lnTo>
                      <a:pt x="20" y="2"/>
                    </a:lnTo>
                    <a:lnTo>
                      <a:pt x="21" y="0"/>
                    </a:lnTo>
                    <a:lnTo>
                      <a:pt x="23" y="2"/>
                    </a:lnTo>
                    <a:lnTo>
                      <a:pt x="23" y="6"/>
                    </a:lnTo>
                    <a:lnTo>
                      <a:pt x="18" y="25"/>
                    </a:lnTo>
                    <a:lnTo>
                      <a:pt x="16" y="24"/>
                    </a:lnTo>
                    <a:lnTo>
                      <a:pt x="14" y="24"/>
                    </a:lnTo>
                    <a:lnTo>
                      <a:pt x="14" y="24"/>
                    </a:lnTo>
                    <a:lnTo>
                      <a:pt x="12" y="27"/>
                    </a:lnTo>
                    <a:lnTo>
                      <a:pt x="12" y="25"/>
                    </a:lnTo>
                    <a:lnTo>
                      <a:pt x="11" y="25"/>
                    </a:lnTo>
                    <a:lnTo>
                      <a:pt x="9" y="22"/>
                    </a:lnTo>
                    <a:lnTo>
                      <a:pt x="11" y="22"/>
                    </a:lnTo>
                    <a:lnTo>
                      <a:pt x="12" y="22"/>
                    </a:lnTo>
                    <a:lnTo>
                      <a:pt x="11" y="18"/>
                    </a:lnTo>
                    <a:lnTo>
                      <a:pt x="7" y="17"/>
                    </a:lnTo>
                    <a:lnTo>
                      <a:pt x="5" y="15"/>
                    </a:lnTo>
                    <a:lnTo>
                      <a:pt x="2" y="6"/>
                    </a:lnTo>
                    <a:lnTo>
                      <a:pt x="0" y="6"/>
                    </a:lnTo>
                    <a:lnTo>
                      <a:pt x="2" y="0"/>
                    </a:lnTo>
                    <a:lnTo>
                      <a:pt x="7" y="0"/>
                    </a:lnTo>
                    <a:lnTo>
                      <a:pt x="9" y="0"/>
                    </a:lnTo>
                    <a:lnTo>
                      <a:pt x="7" y="6"/>
                    </a:lnTo>
                    <a:lnTo>
                      <a:pt x="9" y="4"/>
                    </a:lnTo>
                    <a:lnTo>
                      <a:pt x="11" y="2"/>
                    </a:lnTo>
                    <a:lnTo>
                      <a:pt x="12" y="2"/>
                    </a:lnTo>
                    <a:lnTo>
                      <a:pt x="14" y="4"/>
                    </a:lnTo>
                    <a:lnTo>
                      <a:pt x="14" y="9"/>
                    </a:lnTo>
                    <a:lnTo>
                      <a:pt x="12" y="9"/>
                    </a:lnTo>
                    <a:lnTo>
                      <a:pt x="9" y="13"/>
                    </a:lnTo>
                    <a:lnTo>
                      <a:pt x="11" y="13"/>
                    </a:lnTo>
                    <a:lnTo>
                      <a:pt x="11" y="15"/>
                    </a:lnTo>
                    <a:lnTo>
                      <a:pt x="12" y="15"/>
                    </a:lnTo>
                    <a:lnTo>
                      <a:pt x="14" y="13"/>
                    </a:lnTo>
                    <a:lnTo>
                      <a:pt x="18" y="8"/>
                    </a:lnTo>
                    <a:lnTo>
                      <a:pt x="18" y="4"/>
                    </a:lnTo>
                    <a:lnTo>
                      <a:pt x="18"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4" name="Freeform 2192">
                <a:extLst>
                  <a:ext uri="{FF2B5EF4-FFF2-40B4-BE49-F238E27FC236}">
                    <a16:creationId xmlns:a16="http://schemas.microsoft.com/office/drawing/2014/main" id="{BDC8D64F-9D1F-454C-AE7E-CE1B842A59BE}"/>
                  </a:ext>
                </a:extLst>
              </p:cNvPr>
              <p:cNvSpPr>
                <a:spLocks/>
              </p:cNvSpPr>
              <p:nvPr/>
            </p:nvSpPr>
            <p:spPr bwMode="auto">
              <a:xfrm>
                <a:off x="578" y="1706"/>
                <a:ext cx="18" cy="30"/>
              </a:xfrm>
              <a:custGeom>
                <a:avLst/>
                <a:gdLst>
                  <a:gd name="T0" fmla="*/ 4 w 18"/>
                  <a:gd name="T1" fmla="*/ 14 h 30"/>
                  <a:gd name="T2" fmla="*/ 4 w 18"/>
                  <a:gd name="T3" fmla="*/ 12 h 30"/>
                  <a:gd name="T4" fmla="*/ 4 w 18"/>
                  <a:gd name="T5" fmla="*/ 9 h 30"/>
                  <a:gd name="T6" fmla="*/ 2 w 18"/>
                  <a:gd name="T7" fmla="*/ 10 h 30"/>
                  <a:gd name="T8" fmla="*/ 2 w 18"/>
                  <a:gd name="T9" fmla="*/ 10 h 30"/>
                  <a:gd name="T10" fmla="*/ 2 w 18"/>
                  <a:gd name="T11" fmla="*/ 9 h 30"/>
                  <a:gd name="T12" fmla="*/ 2 w 18"/>
                  <a:gd name="T13" fmla="*/ 7 h 30"/>
                  <a:gd name="T14" fmla="*/ 0 w 18"/>
                  <a:gd name="T15" fmla="*/ 5 h 30"/>
                  <a:gd name="T16" fmla="*/ 8 w 18"/>
                  <a:gd name="T17" fmla="*/ 0 h 30"/>
                  <a:gd name="T18" fmla="*/ 9 w 18"/>
                  <a:gd name="T19" fmla="*/ 1 h 30"/>
                  <a:gd name="T20" fmla="*/ 11 w 18"/>
                  <a:gd name="T21" fmla="*/ 5 h 30"/>
                  <a:gd name="T22" fmla="*/ 8 w 18"/>
                  <a:gd name="T23" fmla="*/ 5 h 30"/>
                  <a:gd name="T24" fmla="*/ 8 w 18"/>
                  <a:gd name="T25" fmla="*/ 7 h 30"/>
                  <a:gd name="T26" fmla="*/ 11 w 18"/>
                  <a:gd name="T27" fmla="*/ 7 h 30"/>
                  <a:gd name="T28" fmla="*/ 11 w 18"/>
                  <a:gd name="T29" fmla="*/ 9 h 30"/>
                  <a:gd name="T30" fmla="*/ 11 w 18"/>
                  <a:gd name="T31" fmla="*/ 10 h 30"/>
                  <a:gd name="T32" fmla="*/ 9 w 18"/>
                  <a:gd name="T33" fmla="*/ 10 h 30"/>
                  <a:gd name="T34" fmla="*/ 8 w 18"/>
                  <a:gd name="T35" fmla="*/ 10 h 30"/>
                  <a:gd name="T36" fmla="*/ 8 w 18"/>
                  <a:gd name="T37" fmla="*/ 14 h 30"/>
                  <a:gd name="T38" fmla="*/ 8 w 18"/>
                  <a:gd name="T39" fmla="*/ 14 h 30"/>
                  <a:gd name="T40" fmla="*/ 9 w 18"/>
                  <a:gd name="T41" fmla="*/ 19 h 30"/>
                  <a:gd name="T42" fmla="*/ 13 w 18"/>
                  <a:gd name="T43" fmla="*/ 19 h 30"/>
                  <a:gd name="T44" fmla="*/ 13 w 18"/>
                  <a:gd name="T45" fmla="*/ 21 h 30"/>
                  <a:gd name="T46" fmla="*/ 15 w 18"/>
                  <a:gd name="T47" fmla="*/ 21 h 30"/>
                  <a:gd name="T48" fmla="*/ 18 w 18"/>
                  <a:gd name="T49" fmla="*/ 28 h 30"/>
                  <a:gd name="T50" fmla="*/ 18 w 18"/>
                  <a:gd name="T51" fmla="*/ 30 h 30"/>
                  <a:gd name="T52" fmla="*/ 18 w 18"/>
                  <a:gd name="T53" fmla="*/ 30 h 30"/>
                  <a:gd name="T54" fmla="*/ 11 w 18"/>
                  <a:gd name="T55" fmla="*/ 23 h 30"/>
                  <a:gd name="T56" fmla="*/ 9 w 18"/>
                  <a:gd name="T57" fmla="*/ 23 h 30"/>
                  <a:gd name="T58" fmla="*/ 11 w 18"/>
                  <a:gd name="T59" fmla="*/ 23 h 30"/>
                  <a:gd name="T60" fmla="*/ 11 w 18"/>
                  <a:gd name="T61" fmla="*/ 21 h 30"/>
                  <a:gd name="T62" fmla="*/ 9 w 18"/>
                  <a:gd name="T63" fmla="*/ 21 h 30"/>
                  <a:gd name="T64" fmla="*/ 4 w 18"/>
                  <a:gd name="T65" fmla="*/ 16 h 30"/>
                  <a:gd name="T66" fmla="*/ 4 w 18"/>
                  <a:gd name="T6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30">
                    <a:moveTo>
                      <a:pt x="4" y="14"/>
                    </a:moveTo>
                    <a:lnTo>
                      <a:pt x="4" y="12"/>
                    </a:lnTo>
                    <a:lnTo>
                      <a:pt x="4" y="9"/>
                    </a:lnTo>
                    <a:lnTo>
                      <a:pt x="2" y="10"/>
                    </a:lnTo>
                    <a:lnTo>
                      <a:pt x="2" y="10"/>
                    </a:lnTo>
                    <a:lnTo>
                      <a:pt x="2" y="9"/>
                    </a:lnTo>
                    <a:lnTo>
                      <a:pt x="2" y="7"/>
                    </a:lnTo>
                    <a:lnTo>
                      <a:pt x="0" y="5"/>
                    </a:lnTo>
                    <a:lnTo>
                      <a:pt x="8" y="0"/>
                    </a:lnTo>
                    <a:lnTo>
                      <a:pt x="9" y="1"/>
                    </a:lnTo>
                    <a:lnTo>
                      <a:pt x="11" y="5"/>
                    </a:lnTo>
                    <a:lnTo>
                      <a:pt x="8" y="5"/>
                    </a:lnTo>
                    <a:lnTo>
                      <a:pt x="8" y="7"/>
                    </a:lnTo>
                    <a:lnTo>
                      <a:pt x="11" y="7"/>
                    </a:lnTo>
                    <a:lnTo>
                      <a:pt x="11" y="9"/>
                    </a:lnTo>
                    <a:lnTo>
                      <a:pt x="11" y="10"/>
                    </a:lnTo>
                    <a:lnTo>
                      <a:pt x="9" y="10"/>
                    </a:lnTo>
                    <a:lnTo>
                      <a:pt x="8" y="10"/>
                    </a:lnTo>
                    <a:lnTo>
                      <a:pt x="8" y="14"/>
                    </a:lnTo>
                    <a:lnTo>
                      <a:pt x="8" y="14"/>
                    </a:lnTo>
                    <a:lnTo>
                      <a:pt x="9" y="19"/>
                    </a:lnTo>
                    <a:lnTo>
                      <a:pt x="13" y="19"/>
                    </a:lnTo>
                    <a:lnTo>
                      <a:pt x="13" y="21"/>
                    </a:lnTo>
                    <a:lnTo>
                      <a:pt x="15" y="21"/>
                    </a:lnTo>
                    <a:lnTo>
                      <a:pt x="18" y="28"/>
                    </a:lnTo>
                    <a:lnTo>
                      <a:pt x="18" y="30"/>
                    </a:lnTo>
                    <a:lnTo>
                      <a:pt x="18" y="30"/>
                    </a:lnTo>
                    <a:lnTo>
                      <a:pt x="11" y="23"/>
                    </a:lnTo>
                    <a:lnTo>
                      <a:pt x="9" y="23"/>
                    </a:lnTo>
                    <a:lnTo>
                      <a:pt x="11" y="23"/>
                    </a:lnTo>
                    <a:lnTo>
                      <a:pt x="11" y="21"/>
                    </a:lnTo>
                    <a:lnTo>
                      <a:pt x="9" y="21"/>
                    </a:lnTo>
                    <a:lnTo>
                      <a:pt x="4" y="16"/>
                    </a:lnTo>
                    <a:lnTo>
                      <a:pt x="4"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5" name="Freeform 2193">
                <a:extLst>
                  <a:ext uri="{FF2B5EF4-FFF2-40B4-BE49-F238E27FC236}">
                    <a16:creationId xmlns:a16="http://schemas.microsoft.com/office/drawing/2014/main" id="{CD9745D4-42CA-1643-A766-3A7B645D77CE}"/>
                  </a:ext>
                </a:extLst>
              </p:cNvPr>
              <p:cNvSpPr>
                <a:spLocks/>
              </p:cNvSpPr>
              <p:nvPr/>
            </p:nvSpPr>
            <p:spPr bwMode="auto">
              <a:xfrm>
                <a:off x="578" y="1706"/>
                <a:ext cx="18" cy="30"/>
              </a:xfrm>
              <a:custGeom>
                <a:avLst/>
                <a:gdLst>
                  <a:gd name="T0" fmla="*/ 4 w 18"/>
                  <a:gd name="T1" fmla="*/ 14 h 30"/>
                  <a:gd name="T2" fmla="*/ 4 w 18"/>
                  <a:gd name="T3" fmla="*/ 12 h 30"/>
                  <a:gd name="T4" fmla="*/ 4 w 18"/>
                  <a:gd name="T5" fmla="*/ 9 h 30"/>
                  <a:gd name="T6" fmla="*/ 2 w 18"/>
                  <a:gd name="T7" fmla="*/ 10 h 30"/>
                  <a:gd name="T8" fmla="*/ 2 w 18"/>
                  <a:gd name="T9" fmla="*/ 10 h 30"/>
                  <a:gd name="T10" fmla="*/ 2 w 18"/>
                  <a:gd name="T11" fmla="*/ 9 h 30"/>
                  <a:gd name="T12" fmla="*/ 2 w 18"/>
                  <a:gd name="T13" fmla="*/ 7 h 30"/>
                  <a:gd name="T14" fmla="*/ 0 w 18"/>
                  <a:gd name="T15" fmla="*/ 5 h 30"/>
                  <a:gd name="T16" fmla="*/ 8 w 18"/>
                  <a:gd name="T17" fmla="*/ 0 h 30"/>
                  <a:gd name="T18" fmla="*/ 9 w 18"/>
                  <a:gd name="T19" fmla="*/ 1 h 30"/>
                  <a:gd name="T20" fmla="*/ 11 w 18"/>
                  <a:gd name="T21" fmla="*/ 5 h 30"/>
                  <a:gd name="T22" fmla="*/ 8 w 18"/>
                  <a:gd name="T23" fmla="*/ 5 h 30"/>
                  <a:gd name="T24" fmla="*/ 8 w 18"/>
                  <a:gd name="T25" fmla="*/ 7 h 30"/>
                  <a:gd name="T26" fmla="*/ 11 w 18"/>
                  <a:gd name="T27" fmla="*/ 7 h 30"/>
                  <a:gd name="T28" fmla="*/ 11 w 18"/>
                  <a:gd name="T29" fmla="*/ 9 h 30"/>
                  <a:gd name="T30" fmla="*/ 11 w 18"/>
                  <a:gd name="T31" fmla="*/ 10 h 30"/>
                  <a:gd name="T32" fmla="*/ 9 w 18"/>
                  <a:gd name="T33" fmla="*/ 10 h 30"/>
                  <a:gd name="T34" fmla="*/ 8 w 18"/>
                  <a:gd name="T35" fmla="*/ 10 h 30"/>
                  <a:gd name="T36" fmla="*/ 8 w 18"/>
                  <a:gd name="T37" fmla="*/ 14 h 30"/>
                  <a:gd name="T38" fmla="*/ 8 w 18"/>
                  <a:gd name="T39" fmla="*/ 14 h 30"/>
                  <a:gd name="T40" fmla="*/ 9 w 18"/>
                  <a:gd name="T41" fmla="*/ 19 h 30"/>
                  <a:gd name="T42" fmla="*/ 13 w 18"/>
                  <a:gd name="T43" fmla="*/ 19 h 30"/>
                  <a:gd name="T44" fmla="*/ 13 w 18"/>
                  <a:gd name="T45" fmla="*/ 21 h 30"/>
                  <a:gd name="T46" fmla="*/ 15 w 18"/>
                  <a:gd name="T47" fmla="*/ 21 h 30"/>
                  <a:gd name="T48" fmla="*/ 18 w 18"/>
                  <a:gd name="T49" fmla="*/ 28 h 30"/>
                  <a:gd name="T50" fmla="*/ 18 w 18"/>
                  <a:gd name="T51" fmla="*/ 30 h 30"/>
                  <a:gd name="T52" fmla="*/ 18 w 18"/>
                  <a:gd name="T53" fmla="*/ 30 h 30"/>
                  <a:gd name="T54" fmla="*/ 11 w 18"/>
                  <a:gd name="T55" fmla="*/ 23 h 30"/>
                  <a:gd name="T56" fmla="*/ 9 w 18"/>
                  <a:gd name="T57" fmla="*/ 23 h 30"/>
                  <a:gd name="T58" fmla="*/ 11 w 18"/>
                  <a:gd name="T59" fmla="*/ 23 h 30"/>
                  <a:gd name="T60" fmla="*/ 11 w 18"/>
                  <a:gd name="T61" fmla="*/ 21 h 30"/>
                  <a:gd name="T62" fmla="*/ 9 w 18"/>
                  <a:gd name="T63" fmla="*/ 21 h 30"/>
                  <a:gd name="T64" fmla="*/ 4 w 18"/>
                  <a:gd name="T65" fmla="*/ 16 h 30"/>
                  <a:gd name="T66" fmla="*/ 4 w 18"/>
                  <a:gd name="T6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30">
                    <a:moveTo>
                      <a:pt x="4" y="14"/>
                    </a:moveTo>
                    <a:lnTo>
                      <a:pt x="4" y="12"/>
                    </a:lnTo>
                    <a:lnTo>
                      <a:pt x="4" y="9"/>
                    </a:lnTo>
                    <a:lnTo>
                      <a:pt x="2" y="10"/>
                    </a:lnTo>
                    <a:lnTo>
                      <a:pt x="2" y="10"/>
                    </a:lnTo>
                    <a:lnTo>
                      <a:pt x="2" y="9"/>
                    </a:lnTo>
                    <a:lnTo>
                      <a:pt x="2" y="7"/>
                    </a:lnTo>
                    <a:lnTo>
                      <a:pt x="0" y="5"/>
                    </a:lnTo>
                    <a:lnTo>
                      <a:pt x="8" y="0"/>
                    </a:lnTo>
                    <a:lnTo>
                      <a:pt x="9" y="1"/>
                    </a:lnTo>
                    <a:lnTo>
                      <a:pt x="11" y="5"/>
                    </a:lnTo>
                    <a:lnTo>
                      <a:pt x="8" y="5"/>
                    </a:lnTo>
                    <a:lnTo>
                      <a:pt x="8" y="7"/>
                    </a:lnTo>
                    <a:lnTo>
                      <a:pt x="11" y="7"/>
                    </a:lnTo>
                    <a:lnTo>
                      <a:pt x="11" y="9"/>
                    </a:lnTo>
                    <a:lnTo>
                      <a:pt x="11" y="10"/>
                    </a:lnTo>
                    <a:lnTo>
                      <a:pt x="9" y="10"/>
                    </a:lnTo>
                    <a:lnTo>
                      <a:pt x="8" y="10"/>
                    </a:lnTo>
                    <a:lnTo>
                      <a:pt x="8" y="14"/>
                    </a:lnTo>
                    <a:lnTo>
                      <a:pt x="8" y="14"/>
                    </a:lnTo>
                    <a:lnTo>
                      <a:pt x="9" y="19"/>
                    </a:lnTo>
                    <a:lnTo>
                      <a:pt x="13" y="19"/>
                    </a:lnTo>
                    <a:lnTo>
                      <a:pt x="13" y="21"/>
                    </a:lnTo>
                    <a:lnTo>
                      <a:pt x="15" y="21"/>
                    </a:lnTo>
                    <a:lnTo>
                      <a:pt x="18" y="28"/>
                    </a:lnTo>
                    <a:lnTo>
                      <a:pt x="18" y="30"/>
                    </a:lnTo>
                    <a:lnTo>
                      <a:pt x="18" y="30"/>
                    </a:lnTo>
                    <a:lnTo>
                      <a:pt x="11" y="23"/>
                    </a:lnTo>
                    <a:lnTo>
                      <a:pt x="9" y="23"/>
                    </a:lnTo>
                    <a:lnTo>
                      <a:pt x="11" y="23"/>
                    </a:lnTo>
                    <a:lnTo>
                      <a:pt x="11" y="21"/>
                    </a:lnTo>
                    <a:lnTo>
                      <a:pt x="9" y="21"/>
                    </a:lnTo>
                    <a:lnTo>
                      <a:pt x="4" y="16"/>
                    </a:lnTo>
                    <a:lnTo>
                      <a:pt x="4" y="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6" name="Freeform 2194">
                <a:extLst>
                  <a:ext uri="{FF2B5EF4-FFF2-40B4-BE49-F238E27FC236}">
                    <a16:creationId xmlns:a16="http://schemas.microsoft.com/office/drawing/2014/main" id="{34329BB7-EB47-BE40-9AE6-CDD0D1CCF536}"/>
                  </a:ext>
                </a:extLst>
              </p:cNvPr>
              <p:cNvSpPr>
                <a:spLocks/>
              </p:cNvSpPr>
              <p:nvPr/>
            </p:nvSpPr>
            <p:spPr bwMode="auto">
              <a:xfrm>
                <a:off x="607" y="1684"/>
                <a:ext cx="5" cy="7"/>
              </a:xfrm>
              <a:custGeom>
                <a:avLst/>
                <a:gdLst>
                  <a:gd name="T0" fmla="*/ 0 w 5"/>
                  <a:gd name="T1" fmla="*/ 4 h 7"/>
                  <a:gd name="T2" fmla="*/ 0 w 5"/>
                  <a:gd name="T3" fmla="*/ 2 h 7"/>
                  <a:gd name="T4" fmla="*/ 2 w 5"/>
                  <a:gd name="T5" fmla="*/ 0 h 7"/>
                  <a:gd name="T6" fmla="*/ 4 w 5"/>
                  <a:gd name="T7" fmla="*/ 2 h 7"/>
                  <a:gd name="T8" fmla="*/ 5 w 5"/>
                  <a:gd name="T9" fmla="*/ 4 h 7"/>
                  <a:gd name="T10" fmla="*/ 4 w 5"/>
                  <a:gd name="T11" fmla="*/ 7 h 7"/>
                  <a:gd name="T12" fmla="*/ 0 w 5"/>
                  <a:gd name="T13" fmla="*/ 4 h 7"/>
                  <a:gd name="T14" fmla="*/ 0 w 5"/>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4"/>
                    </a:moveTo>
                    <a:lnTo>
                      <a:pt x="0" y="2"/>
                    </a:lnTo>
                    <a:lnTo>
                      <a:pt x="2" y="0"/>
                    </a:lnTo>
                    <a:lnTo>
                      <a:pt x="4" y="2"/>
                    </a:lnTo>
                    <a:lnTo>
                      <a:pt x="5" y="4"/>
                    </a:lnTo>
                    <a:lnTo>
                      <a:pt x="4" y="7"/>
                    </a:lnTo>
                    <a:lnTo>
                      <a:pt x="0" y="4"/>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7" name="Freeform 2195">
                <a:extLst>
                  <a:ext uri="{FF2B5EF4-FFF2-40B4-BE49-F238E27FC236}">
                    <a16:creationId xmlns:a16="http://schemas.microsoft.com/office/drawing/2014/main" id="{26ADA75F-1AB3-DE46-82CB-4C39513C6A93}"/>
                  </a:ext>
                </a:extLst>
              </p:cNvPr>
              <p:cNvSpPr>
                <a:spLocks/>
              </p:cNvSpPr>
              <p:nvPr/>
            </p:nvSpPr>
            <p:spPr bwMode="auto">
              <a:xfrm>
                <a:off x="607" y="1684"/>
                <a:ext cx="5" cy="7"/>
              </a:xfrm>
              <a:custGeom>
                <a:avLst/>
                <a:gdLst>
                  <a:gd name="T0" fmla="*/ 0 w 5"/>
                  <a:gd name="T1" fmla="*/ 4 h 7"/>
                  <a:gd name="T2" fmla="*/ 0 w 5"/>
                  <a:gd name="T3" fmla="*/ 2 h 7"/>
                  <a:gd name="T4" fmla="*/ 2 w 5"/>
                  <a:gd name="T5" fmla="*/ 0 h 7"/>
                  <a:gd name="T6" fmla="*/ 4 w 5"/>
                  <a:gd name="T7" fmla="*/ 2 h 7"/>
                  <a:gd name="T8" fmla="*/ 5 w 5"/>
                  <a:gd name="T9" fmla="*/ 4 h 7"/>
                  <a:gd name="T10" fmla="*/ 4 w 5"/>
                  <a:gd name="T11" fmla="*/ 7 h 7"/>
                  <a:gd name="T12" fmla="*/ 0 w 5"/>
                  <a:gd name="T13" fmla="*/ 4 h 7"/>
                  <a:gd name="T14" fmla="*/ 0 w 5"/>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4"/>
                    </a:moveTo>
                    <a:lnTo>
                      <a:pt x="0" y="2"/>
                    </a:lnTo>
                    <a:lnTo>
                      <a:pt x="2" y="0"/>
                    </a:lnTo>
                    <a:lnTo>
                      <a:pt x="4" y="2"/>
                    </a:lnTo>
                    <a:lnTo>
                      <a:pt x="5" y="4"/>
                    </a:lnTo>
                    <a:lnTo>
                      <a:pt x="4" y="7"/>
                    </a:lnTo>
                    <a:lnTo>
                      <a:pt x="0" y="4"/>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8" name="Freeform 2196">
                <a:extLst>
                  <a:ext uri="{FF2B5EF4-FFF2-40B4-BE49-F238E27FC236}">
                    <a16:creationId xmlns:a16="http://schemas.microsoft.com/office/drawing/2014/main" id="{EF1FD931-0248-664B-A786-F7BED2C6807E}"/>
                  </a:ext>
                </a:extLst>
              </p:cNvPr>
              <p:cNvSpPr>
                <a:spLocks/>
              </p:cNvSpPr>
              <p:nvPr/>
            </p:nvSpPr>
            <p:spPr bwMode="auto">
              <a:xfrm>
                <a:off x="609" y="1697"/>
                <a:ext cx="11" cy="12"/>
              </a:xfrm>
              <a:custGeom>
                <a:avLst/>
                <a:gdLst>
                  <a:gd name="T0" fmla="*/ 0 w 11"/>
                  <a:gd name="T1" fmla="*/ 0 h 12"/>
                  <a:gd name="T2" fmla="*/ 3 w 11"/>
                  <a:gd name="T3" fmla="*/ 2 h 12"/>
                  <a:gd name="T4" fmla="*/ 9 w 11"/>
                  <a:gd name="T5" fmla="*/ 5 h 12"/>
                  <a:gd name="T6" fmla="*/ 11 w 11"/>
                  <a:gd name="T7" fmla="*/ 10 h 12"/>
                  <a:gd name="T8" fmla="*/ 11 w 11"/>
                  <a:gd name="T9" fmla="*/ 12 h 12"/>
                  <a:gd name="T10" fmla="*/ 9 w 11"/>
                  <a:gd name="T11" fmla="*/ 12 h 12"/>
                  <a:gd name="T12" fmla="*/ 7 w 11"/>
                  <a:gd name="T13" fmla="*/ 7 h 12"/>
                  <a:gd name="T14" fmla="*/ 3 w 11"/>
                  <a:gd name="T15" fmla="*/ 5 h 12"/>
                  <a:gd name="T16" fmla="*/ 3 w 11"/>
                  <a:gd name="T17" fmla="*/ 3 h 12"/>
                  <a:gd name="T18" fmla="*/ 2 w 11"/>
                  <a:gd name="T19" fmla="*/ 3 h 12"/>
                  <a:gd name="T20" fmla="*/ 0 w 1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0" y="0"/>
                    </a:moveTo>
                    <a:lnTo>
                      <a:pt x="3" y="2"/>
                    </a:lnTo>
                    <a:lnTo>
                      <a:pt x="9" y="5"/>
                    </a:lnTo>
                    <a:lnTo>
                      <a:pt x="11" y="10"/>
                    </a:lnTo>
                    <a:lnTo>
                      <a:pt x="11" y="12"/>
                    </a:lnTo>
                    <a:lnTo>
                      <a:pt x="9" y="12"/>
                    </a:lnTo>
                    <a:lnTo>
                      <a:pt x="7" y="7"/>
                    </a:lnTo>
                    <a:lnTo>
                      <a:pt x="3" y="5"/>
                    </a:lnTo>
                    <a:lnTo>
                      <a:pt x="3" y="3"/>
                    </a:lnTo>
                    <a:lnTo>
                      <a:pt x="2" y="3"/>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59" name="Freeform 2197">
                <a:extLst>
                  <a:ext uri="{FF2B5EF4-FFF2-40B4-BE49-F238E27FC236}">
                    <a16:creationId xmlns:a16="http://schemas.microsoft.com/office/drawing/2014/main" id="{1FF53386-3AF6-8146-97AF-1485FDA991B8}"/>
                  </a:ext>
                </a:extLst>
              </p:cNvPr>
              <p:cNvSpPr>
                <a:spLocks/>
              </p:cNvSpPr>
              <p:nvPr/>
            </p:nvSpPr>
            <p:spPr bwMode="auto">
              <a:xfrm>
                <a:off x="609" y="1697"/>
                <a:ext cx="11" cy="12"/>
              </a:xfrm>
              <a:custGeom>
                <a:avLst/>
                <a:gdLst>
                  <a:gd name="T0" fmla="*/ 0 w 11"/>
                  <a:gd name="T1" fmla="*/ 0 h 12"/>
                  <a:gd name="T2" fmla="*/ 3 w 11"/>
                  <a:gd name="T3" fmla="*/ 2 h 12"/>
                  <a:gd name="T4" fmla="*/ 9 w 11"/>
                  <a:gd name="T5" fmla="*/ 5 h 12"/>
                  <a:gd name="T6" fmla="*/ 11 w 11"/>
                  <a:gd name="T7" fmla="*/ 10 h 12"/>
                  <a:gd name="T8" fmla="*/ 11 w 11"/>
                  <a:gd name="T9" fmla="*/ 12 h 12"/>
                  <a:gd name="T10" fmla="*/ 9 w 11"/>
                  <a:gd name="T11" fmla="*/ 12 h 12"/>
                  <a:gd name="T12" fmla="*/ 7 w 11"/>
                  <a:gd name="T13" fmla="*/ 7 h 12"/>
                  <a:gd name="T14" fmla="*/ 3 w 11"/>
                  <a:gd name="T15" fmla="*/ 5 h 12"/>
                  <a:gd name="T16" fmla="*/ 3 w 11"/>
                  <a:gd name="T17" fmla="*/ 3 h 12"/>
                  <a:gd name="T18" fmla="*/ 2 w 11"/>
                  <a:gd name="T19" fmla="*/ 3 h 12"/>
                  <a:gd name="T20" fmla="*/ 0 w 1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0" y="0"/>
                    </a:moveTo>
                    <a:lnTo>
                      <a:pt x="3" y="2"/>
                    </a:lnTo>
                    <a:lnTo>
                      <a:pt x="9" y="5"/>
                    </a:lnTo>
                    <a:lnTo>
                      <a:pt x="11" y="10"/>
                    </a:lnTo>
                    <a:lnTo>
                      <a:pt x="11" y="12"/>
                    </a:lnTo>
                    <a:lnTo>
                      <a:pt x="9" y="12"/>
                    </a:lnTo>
                    <a:lnTo>
                      <a:pt x="7" y="7"/>
                    </a:lnTo>
                    <a:lnTo>
                      <a:pt x="3" y="5"/>
                    </a:lnTo>
                    <a:lnTo>
                      <a:pt x="3" y="3"/>
                    </a:lnTo>
                    <a:lnTo>
                      <a:pt x="2" y="3"/>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0" name="Freeform 2198">
                <a:extLst>
                  <a:ext uri="{FF2B5EF4-FFF2-40B4-BE49-F238E27FC236}">
                    <a16:creationId xmlns:a16="http://schemas.microsoft.com/office/drawing/2014/main" id="{DA9921A6-9743-D540-B33C-2C161FF33924}"/>
                  </a:ext>
                </a:extLst>
              </p:cNvPr>
              <p:cNvSpPr>
                <a:spLocks/>
              </p:cNvSpPr>
              <p:nvPr/>
            </p:nvSpPr>
            <p:spPr bwMode="auto">
              <a:xfrm>
                <a:off x="612" y="1690"/>
                <a:ext cx="13" cy="17"/>
              </a:xfrm>
              <a:custGeom>
                <a:avLst/>
                <a:gdLst>
                  <a:gd name="T0" fmla="*/ 8 w 13"/>
                  <a:gd name="T1" fmla="*/ 7 h 17"/>
                  <a:gd name="T2" fmla="*/ 8 w 13"/>
                  <a:gd name="T3" fmla="*/ 7 h 17"/>
                  <a:gd name="T4" fmla="*/ 9 w 13"/>
                  <a:gd name="T5" fmla="*/ 7 h 17"/>
                  <a:gd name="T6" fmla="*/ 13 w 13"/>
                  <a:gd name="T7" fmla="*/ 12 h 17"/>
                  <a:gd name="T8" fmla="*/ 13 w 13"/>
                  <a:gd name="T9" fmla="*/ 16 h 17"/>
                  <a:gd name="T10" fmla="*/ 11 w 13"/>
                  <a:gd name="T11" fmla="*/ 17 h 17"/>
                  <a:gd name="T12" fmla="*/ 4 w 13"/>
                  <a:gd name="T13" fmla="*/ 5 h 17"/>
                  <a:gd name="T14" fmla="*/ 4 w 13"/>
                  <a:gd name="T15" fmla="*/ 3 h 17"/>
                  <a:gd name="T16" fmla="*/ 2 w 13"/>
                  <a:gd name="T17" fmla="*/ 3 h 17"/>
                  <a:gd name="T18" fmla="*/ 0 w 13"/>
                  <a:gd name="T19" fmla="*/ 1 h 17"/>
                  <a:gd name="T20" fmla="*/ 0 w 13"/>
                  <a:gd name="T21" fmla="*/ 0 h 17"/>
                  <a:gd name="T22" fmla="*/ 2 w 13"/>
                  <a:gd name="T23" fmla="*/ 0 h 17"/>
                  <a:gd name="T24" fmla="*/ 6 w 13"/>
                  <a:gd name="T25" fmla="*/ 1 h 17"/>
                  <a:gd name="T26" fmla="*/ 8 w 13"/>
                  <a:gd name="T2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7">
                    <a:moveTo>
                      <a:pt x="8" y="7"/>
                    </a:moveTo>
                    <a:lnTo>
                      <a:pt x="8" y="7"/>
                    </a:lnTo>
                    <a:lnTo>
                      <a:pt x="9" y="7"/>
                    </a:lnTo>
                    <a:lnTo>
                      <a:pt x="13" y="12"/>
                    </a:lnTo>
                    <a:lnTo>
                      <a:pt x="13" y="16"/>
                    </a:lnTo>
                    <a:lnTo>
                      <a:pt x="11" y="17"/>
                    </a:lnTo>
                    <a:lnTo>
                      <a:pt x="4" y="5"/>
                    </a:lnTo>
                    <a:lnTo>
                      <a:pt x="4" y="3"/>
                    </a:lnTo>
                    <a:lnTo>
                      <a:pt x="2" y="3"/>
                    </a:lnTo>
                    <a:lnTo>
                      <a:pt x="0" y="1"/>
                    </a:lnTo>
                    <a:lnTo>
                      <a:pt x="0" y="0"/>
                    </a:lnTo>
                    <a:lnTo>
                      <a:pt x="2" y="0"/>
                    </a:lnTo>
                    <a:lnTo>
                      <a:pt x="6" y="1"/>
                    </a:lnTo>
                    <a:lnTo>
                      <a:pt x="8"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1" name="Freeform 2199">
                <a:extLst>
                  <a:ext uri="{FF2B5EF4-FFF2-40B4-BE49-F238E27FC236}">
                    <a16:creationId xmlns:a16="http://schemas.microsoft.com/office/drawing/2014/main" id="{BBC932D4-846A-A149-8B97-6B99920D00ED}"/>
                  </a:ext>
                </a:extLst>
              </p:cNvPr>
              <p:cNvSpPr>
                <a:spLocks/>
              </p:cNvSpPr>
              <p:nvPr/>
            </p:nvSpPr>
            <p:spPr bwMode="auto">
              <a:xfrm>
                <a:off x="612" y="1690"/>
                <a:ext cx="13" cy="17"/>
              </a:xfrm>
              <a:custGeom>
                <a:avLst/>
                <a:gdLst>
                  <a:gd name="T0" fmla="*/ 8 w 13"/>
                  <a:gd name="T1" fmla="*/ 7 h 17"/>
                  <a:gd name="T2" fmla="*/ 8 w 13"/>
                  <a:gd name="T3" fmla="*/ 7 h 17"/>
                  <a:gd name="T4" fmla="*/ 9 w 13"/>
                  <a:gd name="T5" fmla="*/ 7 h 17"/>
                  <a:gd name="T6" fmla="*/ 13 w 13"/>
                  <a:gd name="T7" fmla="*/ 12 h 17"/>
                  <a:gd name="T8" fmla="*/ 13 w 13"/>
                  <a:gd name="T9" fmla="*/ 16 h 17"/>
                  <a:gd name="T10" fmla="*/ 11 w 13"/>
                  <a:gd name="T11" fmla="*/ 17 h 17"/>
                  <a:gd name="T12" fmla="*/ 4 w 13"/>
                  <a:gd name="T13" fmla="*/ 5 h 17"/>
                  <a:gd name="T14" fmla="*/ 4 w 13"/>
                  <a:gd name="T15" fmla="*/ 3 h 17"/>
                  <a:gd name="T16" fmla="*/ 2 w 13"/>
                  <a:gd name="T17" fmla="*/ 3 h 17"/>
                  <a:gd name="T18" fmla="*/ 0 w 13"/>
                  <a:gd name="T19" fmla="*/ 1 h 17"/>
                  <a:gd name="T20" fmla="*/ 0 w 13"/>
                  <a:gd name="T21" fmla="*/ 0 h 17"/>
                  <a:gd name="T22" fmla="*/ 2 w 13"/>
                  <a:gd name="T23" fmla="*/ 0 h 17"/>
                  <a:gd name="T24" fmla="*/ 6 w 13"/>
                  <a:gd name="T25" fmla="*/ 1 h 17"/>
                  <a:gd name="T26" fmla="*/ 8 w 13"/>
                  <a:gd name="T2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7">
                    <a:moveTo>
                      <a:pt x="8" y="7"/>
                    </a:moveTo>
                    <a:lnTo>
                      <a:pt x="8" y="7"/>
                    </a:lnTo>
                    <a:lnTo>
                      <a:pt x="9" y="7"/>
                    </a:lnTo>
                    <a:lnTo>
                      <a:pt x="13" y="12"/>
                    </a:lnTo>
                    <a:lnTo>
                      <a:pt x="13" y="16"/>
                    </a:lnTo>
                    <a:lnTo>
                      <a:pt x="11" y="17"/>
                    </a:lnTo>
                    <a:lnTo>
                      <a:pt x="4" y="5"/>
                    </a:lnTo>
                    <a:lnTo>
                      <a:pt x="4" y="3"/>
                    </a:lnTo>
                    <a:lnTo>
                      <a:pt x="2" y="3"/>
                    </a:lnTo>
                    <a:lnTo>
                      <a:pt x="0" y="1"/>
                    </a:lnTo>
                    <a:lnTo>
                      <a:pt x="0" y="0"/>
                    </a:lnTo>
                    <a:lnTo>
                      <a:pt x="2" y="0"/>
                    </a:lnTo>
                    <a:lnTo>
                      <a:pt x="6" y="1"/>
                    </a:lnTo>
                    <a:lnTo>
                      <a:pt x="8"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2" name="Freeform 2200">
                <a:extLst>
                  <a:ext uri="{FF2B5EF4-FFF2-40B4-BE49-F238E27FC236}">
                    <a16:creationId xmlns:a16="http://schemas.microsoft.com/office/drawing/2014/main" id="{FFBB199D-5485-A94A-93D2-2C5CA602F60C}"/>
                  </a:ext>
                </a:extLst>
              </p:cNvPr>
              <p:cNvSpPr>
                <a:spLocks/>
              </p:cNvSpPr>
              <p:nvPr/>
            </p:nvSpPr>
            <p:spPr bwMode="auto">
              <a:xfrm>
                <a:off x="628" y="1718"/>
                <a:ext cx="4" cy="7"/>
              </a:xfrm>
              <a:custGeom>
                <a:avLst/>
                <a:gdLst>
                  <a:gd name="T0" fmla="*/ 0 w 4"/>
                  <a:gd name="T1" fmla="*/ 0 h 7"/>
                  <a:gd name="T2" fmla="*/ 2 w 4"/>
                  <a:gd name="T3" fmla="*/ 0 h 7"/>
                  <a:gd name="T4" fmla="*/ 4 w 4"/>
                  <a:gd name="T5" fmla="*/ 6 h 7"/>
                  <a:gd name="T6" fmla="*/ 4 w 4"/>
                  <a:gd name="T7" fmla="*/ 7 h 7"/>
                  <a:gd name="T8" fmla="*/ 4 w 4"/>
                  <a:gd name="T9" fmla="*/ 7 h 7"/>
                  <a:gd name="T10" fmla="*/ 0 w 4"/>
                  <a:gd name="T11" fmla="*/ 2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2" y="0"/>
                    </a:lnTo>
                    <a:lnTo>
                      <a:pt x="4" y="6"/>
                    </a:lnTo>
                    <a:lnTo>
                      <a:pt x="4" y="7"/>
                    </a:lnTo>
                    <a:lnTo>
                      <a:pt x="4" y="7"/>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3" name="Freeform 2201">
                <a:extLst>
                  <a:ext uri="{FF2B5EF4-FFF2-40B4-BE49-F238E27FC236}">
                    <a16:creationId xmlns:a16="http://schemas.microsoft.com/office/drawing/2014/main" id="{425F7125-DA03-6346-9D40-CBC5F517684A}"/>
                  </a:ext>
                </a:extLst>
              </p:cNvPr>
              <p:cNvSpPr>
                <a:spLocks/>
              </p:cNvSpPr>
              <p:nvPr/>
            </p:nvSpPr>
            <p:spPr bwMode="auto">
              <a:xfrm>
                <a:off x="628" y="1718"/>
                <a:ext cx="4" cy="7"/>
              </a:xfrm>
              <a:custGeom>
                <a:avLst/>
                <a:gdLst>
                  <a:gd name="T0" fmla="*/ 0 w 4"/>
                  <a:gd name="T1" fmla="*/ 0 h 7"/>
                  <a:gd name="T2" fmla="*/ 2 w 4"/>
                  <a:gd name="T3" fmla="*/ 0 h 7"/>
                  <a:gd name="T4" fmla="*/ 4 w 4"/>
                  <a:gd name="T5" fmla="*/ 6 h 7"/>
                  <a:gd name="T6" fmla="*/ 4 w 4"/>
                  <a:gd name="T7" fmla="*/ 7 h 7"/>
                  <a:gd name="T8" fmla="*/ 4 w 4"/>
                  <a:gd name="T9" fmla="*/ 7 h 7"/>
                  <a:gd name="T10" fmla="*/ 0 w 4"/>
                  <a:gd name="T11" fmla="*/ 2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2" y="0"/>
                    </a:lnTo>
                    <a:lnTo>
                      <a:pt x="4" y="6"/>
                    </a:lnTo>
                    <a:lnTo>
                      <a:pt x="4" y="7"/>
                    </a:lnTo>
                    <a:lnTo>
                      <a:pt x="4" y="7"/>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4" name="Freeform 2202">
                <a:extLst>
                  <a:ext uri="{FF2B5EF4-FFF2-40B4-BE49-F238E27FC236}">
                    <a16:creationId xmlns:a16="http://schemas.microsoft.com/office/drawing/2014/main" id="{C036DB92-1A99-0D43-B1A1-743FF7B7FF0B}"/>
                  </a:ext>
                </a:extLst>
              </p:cNvPr>
              <p:cNvSpPr>
                <a:spLocks/>
              </p:cNvSpPr>
              <p:nvPr/>
            </p:nvSpPr>
            <p:spPr bwMode="auto">
              <a:xfrm>
                <a:off x="643" y="1768"/>
                <a:ext cx="80" cy="63"/>
              </a:xfrm>
              <a:custGeom>
                <a:avLst/>
                <a:gdLst>
                  <a:gd name="T0" fmla="*/ 14 w 80"/>
                  <a:gd name="T1" fmla="*/ 13 h 63"/>
                  <a:gd name="T2" fmla="*/ 14 w 80"/>
                  <a:gd name="T3" fmla="*/ 13 h 63"/>
                  <a:gd name="T4" fmla="*/ 7 w 80"/>
                  <a:gd name="T5" fmla="*/ 6 h 63"/>
                  <a:gd name="T6" fmla="*/ 3 w 80"/>
                  <a:gd name="T7" fmla="*/ 9 h 63"/>
                  <a:gd name="T8" fmla="*/ 0 w 80"/>
                  <a:gd name="T9" fmla="*/ 6 h 63"/>
                  <a:gd name="T10" fmla="*/ 2 w 80"/>
                  <a:gd name="T11" fmla="*/ 2 h 63"/>
                  <a:gd name="T12" fmla="*/ 5 w 80"/>
                  <a:gd name="T13" fmla="*/ 0 h 63"/>
                  <a:gd name="T14" fmla="*/ 16 w 80"/>
                  <a:gd name="T15" fmla="*/ 6 h 63"/>
                  <a:gd name="T16" fmla="*/ 44 w 80"/>
                  <a:gd name="T17" fmla="*/ 14 h 63"/>
                  <a:gd name="T18" fmla="*/ 46 w 80"/>
                  <a:gd name="T19" fmla="*/ 20 h 63"/>
                  <a:gd name="T20" fmla="*/ 55 w 80"/>
                  <a:gd name="T21" fmla="*/ 31 h 63"/>
                  <a:gd name="T22" fmla="*/ 55 w 80"/>
                  <a:gd name="T23" fmla="*/ 32 h 63"/>
                  <a:gd name="T24" fmla="*/ 62 w 80"/>
                  <a:gd name="T25" fmla="*/ 38 h 63"/>
                  <a:gd name="T26" fmla="*/ 68 w 80"/>
                  <a:gd name="T27" fmla="*/ 39 h 63"/>
                  <a:gd name="T28" fmla="*/ 73 w 80"/>
                  <a:gd name="T29" fmla="*/ 45 h 63"/>
                  <a:gd name="T30" fmla="*/ 78 w 80"/>
                  <a:gd name="T31" fmla="*/ 56 h 63"/>
                  <a:gd name="T32" fmla="*/ 80 w 80"/>
                  <a:gd name="T33" fmla="*/ 59 h 63"/>
                  <a:gd name="T34" fmla="*/ 77 w 80"/>
                  <a:gd name="T35" fmla="*/ 63 h 63"/>
                  <a:gd name="T36" fmla="*/ 66 w 80"/>
                  <a:gd name="T37" fmla="*/ 57 h 63"/>
                  <a:gd name="T38" fmla="*/ 62 w 80"/>
                  <a:gd name="T39" fmla="*/ 57 h 63"/>
                  <a:gd name="T40" fmla="*/ 57 w 80"/>
                  <a:gd name="T41" fmla="*/ 54 h 63"/>
                  <a:gd name="T42" fmla="*/ 59 w 80"/>
                  <a:gd name="T43" fmla="*/ 52 h 63"/>
                  <a:gd name="T44" fmla="*/ 55 w 80"/>
                  <a:gd name="T45" fmla="*/ 54 h 63"/>
                  <a:gd name="T46" fmla="*/ 53 w 80"/>
                  <a:gd name="T47" fmla="*/ 50 h 63"/>
                  <a:gd name="T48" fmla="*/ 53 w 80"/>
                  <a:gd name="T49" fmla="*/ 48 h 63"/>
                  <a:gd name="T50" fmla="*/ 53 w 80"/>
                  <a:gd name="T51" fmla="*/ 47 h 63"/>
                  <a:gd name="T52" fmla="*/ 50 w 80"/>
                  <a:gd name="T53" fmla="*/ 47 h 63"/>
                  <a:gd name="T54" fmla="*/ 44 w 80"/>
                  <a:gd name="T55" fmla="*/ 48 h 63"/>
                  <a:gd name="T56" fmla="*/ 46 w 80"/>
                  <a:gd name="T57" fmla="*/ 45 h 63"/>
                  <a:gd name="T58" fmla="*/ 43 w 80"/>
                  <a:gd name="T59" fmla="*/ 39 h 63"/>
                  <a:gd name="T60" fmla="*/ 39 w 80"/>
                  <a:gd name="T61" fmla="*/ 38 h 63"/>
                  <a:gd name="T62" fmla="*/ 30 w 80"/>
                  <a:gd name="T63" fmla="*/ 36 h 63"/>
                  <a:gd name="T64" fmla="*/ 30 w 80"/>
                  <a:gd name="T65" fmla="*/ 32 h 63"/>
                  <a:gd name="T66" fmla="*/ 37 w 80"/>
                  <a:gd name="T67" fmla="*/ 31 h 63"/>
                  <a:gd name="T68" fmla="*/ 32 w 80"/>
                  <a:gd name="T69" fmla="*/ 31 h 63"/>
                  <a:gd name="T70" fmla="*/ 30 w 80"/>
                  <a:gd name="T71" fmla="*/ 27 h 63"/>
                  <a:gd name="T72" fmla="*/ 28 w 80"/>
                  <a:gd name="T73" fmla="*/ 27 h 63"/>
                  <a:gd name="T74" fmla="*/ 25 w 80"/>
                  <a:gd name="T75" fmla="*/ 25 h 63"/>
                  <a:gd name="T76" fmla="*/ 21 w 80"/>
                  <a:gd name="T77" fmla="*/ 25 h 63"/>
                  <a:gd name="T78" fmla="*/ 19 w 80"/>
                  <a:gd name="T79" fmla="*/ 22 h 63"/>
                  <a:gd name="T80" fmla="*/ 19 w 80"/>
                  <a:gd name="T81" fmla="*/ 20 h 63"/>
                  <a:gd name="T82" fmla="*/ 16 w 80"/>
                  <a:gd name="T83" fmla="*/ 22 h 63"/>
                  <a:gd name="T84" fmla="*/ 14 w 80"/>
                  <a:gd name="T85" fmla="*/ 18 h 63"/>
                  <a:gd name="T86" fmla="*/ 10 w 80"/>
                  <a:gd name="T87" fmla="*/ 20 h 63"/>
                  <a:gd name="T88" fmla="*/ 9 w 80"/>
                  <a:gd name="T89" fmla="*/ 18 h 63"/>
                  <a:gd name="T90" fmla="*/ 9 w 80"/>
                  <a:gd name="T91" fmla="*/ 14 h 63"/>
                  <a:gd name="T92" fmla="*/ 7 w 80"/>
                  <a:gd name="T93" fmla="*/ 11 h 63"/>
                  <a:gd name="T94" fmla="*/ 12 w 80"/>
                  <a:gd name="T9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63">
                    <a:moveTo>
                      <a:pt x="14" y="13"/>
                    </a:moveTo>
                    <a:lnTo>
                      <a:pt x="14" y="13"/>
                    </a:lnTo>
                    <a:lnTo>
                      <a:pt x="14" y="13"/>
                    </a:lnTo>
                    <a:lnTo>
                      <a:pt x="14" y="13"/>
                    </a:lnTo>
                    <a:lnTo>
                      <a:pt x="14" y="7"/>
                    </a:lnTo>
                    <a:lnTo>
                      <a:pt x="7" y="6"/>
                    </a:lnTo>
                    <a:lnTo>
                      <a:pt x="5" y="4"/>
                    </a:lnTo>
                    <a:lnTo>
                      <a:pt x="3" y="9"/>
                    </a:lnTo>
                    <a:lnTo>
                      <a:pt x="2" y="7"/>
                    </a:lnTo>
                    <a:lnTo>
                      <a:pt x="0" y="6"/>
                    </a:lnTo>
                    <a:lnTo>
                      <a:pt x="0" y="4"/>
                    </a:lnTo>
                    <a:lnTo>
                      <a:pt x="2" y="2"/>
                    </a:lnTo>
                    <a:lnTo>
                      <a:pt x="3" y="0"/>
                    </a:lnTo>
                    <a:lnTo>
                      <a:pt x="5" y="0"/>
                    </a:lnTo>
                    <a:lnTo>
                      <a:pt x="14" y="4"/>
                    </a:lnTo>
                    <a:lnTo>
                      <a:pt x="16" y="6"/>
                    </a:lnTo>
                    <a:lnTo>
                      <a:pt x="44" y="14"/>
                    </a:lnTo>
                    <a:lnTo>
                      <a:pt x="44" y="14"/>
                    </a:lnTo>
                    <a:lnTo>
                      <a:pt x="46" y="16"/>
                    </a:lnTo>
                    <a:lnTo>
                      <a:pt x="46" y="20"/>
                    </a:lnTo>
                    <a:lnTo>
                      <a:pt x="55" y="29"/>
                    </a:lnTo>
                    <a:lnTo>
                      <a:pt x="55" y="31"/>
                    </a:lnTo>
                    <a:lnTo>
                      <a:pt x="55" y="31"/>
                    </a:lnTo>
                    <a:lnTo>
                      <a:pt x="55" y="32"/>
                    </a:lnTo>
                    <a:lnTo>
                      <a:pt x="57" y="34"/>
                    </a:lnTo>
                    <a:lnTo>
                      <a:pt x="62" y="38"/>
                    </a:lnTo>
                    <a:lnTo>
                      <a:pt x="66" y="38"/>
                    </a:lnTo>
                    <a:lnTo>
                      <a:pt x="68" y="39"/>
                    </a:lnTo>
                    <a:lnTo>
                      <a:pt x="69" y="39"/>
                    </a:lnTo>
                    <a:lnTo>
                      <a:pt x="73" y="45"/>
                    </a:lnTo>
                    <a:lnTo>
                      <a:pt x="78" y="57"/>
                    </a:lnTo>
                    <a:lnTo>
                      <a:pt x="78" y="56"/>
                    </a:lnTo>
                    <a:lnTo>
                      <a:pt x="80" y="59"/>
                    </a:lnTo>
                    <a:lnTo>
                      <a:pt x="80" y="59"/>
                    </a:lnTo>
                    <a:lnTo>
                      <a:pt x="80" y="61"/>
                    </a:lnTo>
                    <a:lnTo>
                      <a:pt x="77" y="63"/>
                    </a:lnTo>
                    <a:lnTo>
                      <a:pt x="66" y="57"/>
                    </a:lnTo>
                    <a:lnTo>
                      <a:pt x="66" y="57"/>
                    </a:lnTo>
                    <a:lnTo>
                      <a:pt x="64" y="57"/>
                    </a:lnTo>
                    <a:lnTo>
                      <a:pt x="62" y="57"/>
                    </a:lnTo>
                    <a:lnTo>
                      <a:pt x="57" y="56"/>
                    </a:lnTo>
                    <a:lnTo>
                      <a:pt x="57" y="54"/>
                    </a:lnTo>
                    <a:lnTo>
                      <a:pt x="59" y="52"/>
                    </a:lnTo>
                    <a:lnTo>
                      <a:pt x="59" y="52"/>
                    </a:lnTo>
                    <a:lnTo>
                      <a:pt x="57" y="54"/>
                    </a:lnTo>
                    <a:lnTo>
                      <a:pt x="55" y="54"/>
                    </a:lnTo>
                    <a:lnTo>
                      <a:pt x="53" y="52"/>
                    </a:lnTo>
                    <a:lnTo>
                      <a:pt x="53" y="50"/>
                    </a:lnTo>
                    <a:lnTo>
                      <a:pt x="53" y="48"/>
                    </a:lnTo>
                    <a:lnTo>
                      <a:pt x="53" y="48"/>
                    </a:lnTo>
                    <a:lnTo>
                      <a:pt x="55" y="47"/>
                    </a:lnTo>
                    <a:lnTo>
                      <a:pt x="53" y="47"/>
                    </a:lnTo>
                    <a:lnTo>
                      <a:pt x="52" y="45"/>
                    </a:lnTo>
                    <a:lnTo>
                      <a:pt x="50" y="47"/>
                    </a:lnTo>
                    <a:lnTo>
                      <a:pt x="48" y="47"/>
                    </a:lnTo>
                    <a:lnTo>
                      <a:pt x="44" y="48"/>
                    </a:lnTo>
                    <a:lnTo>
                      <a:pt x="43" y="45"/>
                    </a:lnTo>
                    <a:lnTo>
                      <a:pt x="46" y="45"/>
                    </a:lnTo>
                    <a:lnTo>
                      <a:pt x="44" y="43"/>
                    </a:lnTo>
                    <a:lnTo>
                      <a:pt x="43" y="39"/>
                    </a:lnTo>
                    <a:lnTo>
                      <a:pt x="39" y="39"/>
                    </a:lnTo>
                    <a:lnTo>
                      <a:pt x="39" y="38"/>
                    </a:lnTo>
                    <a:lnTo>
                      <a:pt x="35" y="36"/>
                    </a:lnTo>
                    <a:lnTo>
                      <a:pt x="30" y="36"/>
                    </a:lnTo>
                    <a:lnTo>
                      <a:pt x="30" y="32"/>
                    </a:lnTo>
                    <a:lnTo>
                      <a:pt x="30" y="32"/>
                    </a:lnTo>
                    <a:lnTo>
                      <a:pt x="34" y="32"/>
                    </a:lnTo>
                    <a:lnTo>
                      <a:pt x="37" y="31"/>
                    </a:lnTo>
                    <a:lnTo>
                      <a:pt x="35" y="29"/>
                    </a:lnTo>
                    <a:lnTo>
                      <a:pt x="32" y="31"/>
                    </a:lnTo>
                    <a:lnTo>
                      <a:pt x="32" y="29"/>
                    </a:lnTo>
                    <a:lnTo>
                      <a:pt x="30" y="27"/>
                    </a:lnTo>
                    <a:lnTo>
                      <a:pt x="28" y="29"/>
                    </a:lnTo>
                    <a:lnTo>
                      <a:pt x="28" y="27"/>
                    </a:lnTo>
                    <a:lnTo>
                      <a:pt x="25" y="23"/>
                    </a:lnTo>
                    <a:lnTo>
                      <a:pt x="25" y="25"/>
                    </a:lnTo>
                    <a:lnTo>
                      <a:pt x="23" y="23"/>
                    </a:lnTo>
                    <a:lnTo>
                      <a:pt x="21" y="25"/>
                    </a:lnTo>
                    <a:lnTo>
                      <a:pt x="19" y="23"/>
                    </a:lnTo>
                    <a:lnTo>
                      <a:pt x="19" y="22"/>
                    </a:lnTo>
                    <a:lnTo>
                      <a:pt x="21" y="20"/>
                    </a:lnTo>
                    <a:lnTo>
                      <a:pt x="19" y="20"/>
                    </a:lnTo>
                    <a:lnTo>
                      <a:pt x="18" y="18"/>
                    </a:lnTo>
                    <a:lnTo>
                      <a:pt x="16" y="22"/>
                    </a:lnTo>
                    <a:lnTo>
                      <a:pt x="14" y="18"/>
                    </a:lnTo>
                    <a:lnTo>
                      <a:pt x="14" y="18"/>
                    </a:lnTo>
                    <a:lnTo>
                      <a:pt x="12" y="18"/>
                    </a:lnTo>
                    <a:lnTo>
                      <a:pt x="10" y="20"/>
                    </a:lnTo>
                    <a:lnTo>
                      <a:pt x="9" y="20"/>
                    </a:lnTo>
                    <a:lnTo>
                      <a:pt x="9" y="18"/>
                    </a:lnTo>
                    <a:lnTo>
                      <a:pt x="9" y="16"/>
                    </a:lnTo>
                    <a:lnTo>
                      <a:pt x="9" y="14"/>
                    </a:lnTo>
                    <a:lnTo>
                      <a:pt x="7" y="13"/>
                    </a:lnTo>
                    <a:lnTo>
                      <a:pt x="7" y="11"/>
                    </a:lnTo>
                    <a:lnTo>
                      <a:pt x="10" y="11"/>
                    </a:lnTo>
                    <a:lnTo>
                      <a:pt x="12" y="11"/>
                    </a:lnTo>
                    <a:lnTo>
                      <a:pt x="14"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5" name="Freeform 2203">
                <a:extLst>
                  <a:ext uri="{FF2B5EF4-FFF2-40B4-BE49-F238E27FC236}">
                    <a16:creationId xmlns:a16="http://schemas.microsoft.com/office/drawing/2014/main" id="{BB17EA62-A43C-E64B-BA53-60057067A218}"/>
                  </a:ext>
                </a:extLst>
              </p:cNvPr>
              <p:cNvSpPr>
                <a:spLocks/>
              </p:cNvSpPr>
              <p:nvPr/>
            </p:nvSpPr>
            <p:spPr bwMode="auto">
              <a:xfrm>
                <a:off x="643" y="1768"/>
                <a:ext cx="80" cy="63"/>
              </a:xfrm>
              <a:custGeom>
                <a:avLst/>
                <a:gdLst>
                  <a:gd name="T0" fmla="*/ 14 w 80"/>
                  <a:gd name="T1" fmla="*/ 13 h 63"/>
                  <a:gd name="T2" fmla="*/ 14 w 80"/>
                  <a:gd name="T3" fmla="*/ 13 h 63"/>
                  <a:gd name="T4" fmla="*/ 7 w 80"/>
                  <a:gd name="T5" fmla="*/ 6 h 63"/>
                  <a:gd name="T6" fmla="*/ 3 w 80"/>
                  <a:gd name="T7" fmla="*/ 9 h 63"/>
                  <a:gd name="T8" fmla="*/ 0 w 80"/>
                  <a:gd name="T9" fmla="*/ 6 h 63"/>
                  <a:gd name="T10" fmla="*/ 2 w 80"/>
                  <a:gd name="T11" fmla="*/ 2 h 63"/>
                  <a:gd name="T12" fmla="*/ 5 w 80"/>
                  <a:gd name="T13" fmla="*/ 0 h 63"/>
                  <a:gd name="T14" fmla="*/ 16 w 80"/>
                  <a:gd name="T15" fmla="*/ 6 h 63"/>
                  <a:gd name="T16" fmla="*/ 44 w 80"/>
                  <a:gd name="T17" fmla="*/ 14 h 63"/>
                  <a:gd name="T18" fmla="*/ 46 w 80"/>
                  <a:gd name="T19" fmla="*/ 20 h 63"/>
                  <a:gd name="T20" fmla="*/ 55 w 80"/>
                  <a:gd name="T21" fmla="*/ 31 h 63"/>
                  <a:gd name="T22" fmla="*/ 55 w 80"/>
                  <a:gd name="T23" fmla="*/ 32 h 63"/>
                  <a:gd name="T24" fmla="*/ 62 w 80"/>
                  <a:gd name="T25" fmla="*/ 38 h 63"/>
                  <a:gd name="T26" fmla="*/ 68 w 80"/>
                  <a:gd name="T27" fmla="*/ 39 h 63"/>
                  <a:gd name="T28" fmla="*/ 73 w 80"/>
                  <a:gd name="T29" fmla="*/ 45 h 63"/>
                  <a:gd name="T30" fmla="*/ 78 w 80"/>
                  <a:gd name="T31" fmla="*/ 56 h 63"/>
                  <a:gd name="T32" fmla="*/ 80 w 80"/>
                  <a:gd name="T33" fmla="*/ 59 h 63"/>
                  <a:gd name="T34" fmla="*/ 77 w 80"/>
                  <a:gd name="T35" fmla="*/ 63 h 63"/>
                  <a:gd name="T36" fmla="*/ 66 w 80"/>
                  <a:gd name="T37" fmla="*/ 57 h 63"/>
                  <a:gd name="T38" fmla="*/ 62 w 80"/>
                  <a:gd name="T39" fmla="*/ 57 h 63"/>
                  <a:gd name="T40" fmla="*/ 57 w 80"/>
                  <a:gd name="T41" fmla="*/ 54 h 63"/>
                  <a:gd name="T42" fmla="*/ 59 w 80"/>
                  <a:gd name="T43" fmla="*/ 52 h 63"/>
                  <a:gd name="T44" fmla="*/ 55 w 80"/>
                  <a:gd name="T45" fmla="*/ 54 h 63"/>
                  <a:gd name="T46" fmla="*/ 53 w 80"/>
                  <a:gd name="T47" fmla="*/ 50 h 63"/>
                  <a:gd name="T48" fmla="*/ 53 w 80"/>
                  <a:gd name="T49" fmla="*/ 48 h 63"/>
                  <a:gd name="T50" fmla="*/ 53 w 80"/>
                  <a:gd name="T51" fmla="*/ 47 h 63"/>
                  <a:gd name="T52" fmla="*/ 50 w 80"/>
                  <a:gd name="T53" fmla="*/ 47 h 63"/>
                  <a:gd name="T54" fmla="*/ 44 w 80"/>
                  <a:gd name="T55" fmla="*/ 48 h 63"/>
                  <a:gd name="T56" fmla="*/ 46 w 80"/>
                  <a:gd name="T57" fmla="*/ 45 h 63"/>
                  <a:gd name="T58" fmla="*/ 43 w 80"/>
                  <a:gd name="T59" fmla="*/ 39 h 63"/>
                  <a:gd name="T60" fmla="*/ 39 w 80"/>
                  <a:gd name="T61" fmla="*/ 38 h 63"/>
                  <a:gd name="T62" fmla="*/ 30 w 80"/>
                  <a:gd name="T63" fmla="*/ 36 h 63"/>
                  <a:gd name="T64" fmla="*/ 30 w 80"/>
                  <a:gd name="T65" fmla="*/ 32 h 63"/>
                  <a:gd name="T66" fmla="*/ 37 w 80"/>
                  <a:gd name="T67" fmla="*/ 31 h 63"/>
                  <a:gd name="T68" fmla="*/ 32 w 80"/>
                  <a:gd name="T69" fmla="*/ 31 h 63"/>
                  <a:gd name="T70" fmla="*/ 30 w 80"/>
                  <a:gd name="T71" fmla="*/ 27 h 63"/>
                  <a:gd name="T72" fmla="*/ 28 w 80"/>
                  <a:gd name="T73" fmla="*/ 27 h 63"/>
                  <a:gd name="T74" fmla="*/ 25 w 80"/>
                  <a:gd name="T75" fmla="*/ 25 h 63"/>
                  <a:gd name="T76" fmla="*/ 21 w 80"/>
                  <a:gd name="T77" fmla="*/ 25 h 63"/>
                  <a:gd name="T78" fmla="*/ 19 w 80"/>
                  <a:gd name="T79" fmla="*/ 22 h 63"/>
                  <a:gd name="T80" fmla="*/ 19 w 80"/>
                  <a:gd name="T81" fmla="*/ 20 h 63"/>
                  <a:gd name="T82" fmla="*/ 16 w 80"/>
                  <a:gd name="T83" fmla="*/ 22 h 63"/>
                  <a:gd name="T84" fmla="*/ 14 w 80"/>
                  <a:gd name="T85" fmla="*/ 18 h 63"/>
                  <a:gd name="T86" fmla="*/ 10 w 80"/>
                  <a:gd name="T87" fmla="*/ 20 h 63"/>
                  <a:gd name="T88" fmla="*/ 9 w 80"/>
                  <a:gd name="T89" fmla="*/ 18 h 63"/>
                  <a:gd name="T90" fmla="*/ 9 w 80"/>
                  <a:gd name="T91" fmla="*/ 14 h 63"/>
                  <a:gd name="T92" fmla="*/ 7 w 80"/>
                  <a:gd name="T93" fmla="*/ 11 h 63"/>
                  <a:gd name="T94" fmla="*/ 12 w 80"/>
                  <a:gd name="T9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63">
                    <a:moveTo>
                      <a:pt x="14" y="13"/>
                    </a:moveTo>
                    <a:lnTo>
                      <a:pt x="14" y="13"/>
                    </a:lnTo>
                    <a:lnTo>
                      <a:pt x="14" y="13"/>
                    </a:lnTo>
                    <a:lnTo>
                      <a:pt x="14" y="13"/>
                    </a:lnTo>
                    <a:lnTo>
                      <a:pt x="14" y="7"/>
                    </a:lnTo>
                    <a:lnTo>
                      <a:pt x="7" y="6"/>
                    </a:lnTo>
                    <a:lnTo>
                      <a:pt x="5" y="4"/>
                    </a:lnTo>
                    <a:lnTo>
                      <a:pt x="3" y="9"/>
                    </a:lnTo>
                    <a:lnTo>
                      <a:pt x="2" y="7"/>
                    </a:lnTo>
                    <a:lnTo>
                      <a:pt x="0" y="6"/>
                    </a:lnTo>
                    <a:lnTo>
                      <a:pt x="0" y="4"/>
                    </a:lnTo>
                    <a:lnTo>
                      <a:pt x="2" y="2"/>
                    </a:lnTo>
                    <a:lnTo>
                      <a:pt x="3" y="0"/>
                    </a:lnTo>
                    <a:lnTo>
                      <a:pt x="5" y="0"/>
                    </a:lnTo>
                    <a:lnTo>
                      <a:pt x="14" y="4"/>
                    </a:lnTo>
                    <a:lnTo>
                      <a:pt x="16" y="6"/>
                    </a:lnTo>
                    <a:lnTo>
                      <a:pt x="44" y="14"/>
                    </a:lnTo>
                    <a:lnTo>
                      <a:pt x="44" y="14"/>
                    </a:lnTo>
                    <a:lnTo>
                      <a:pt x="46" y="16"/>
                    </a:lnTo>
                    <a:lnTo>
                      <a:pt x="46" y="20"/>
                    </a:lnTo>
                    <a:lnTo>
                      <a:pt x="55" y="29"/>
                    </a:lnTo>
                    <a:lnTo>
                      <a:pt x="55" y="31"/>
                    </a:lnTo>
                    <a:lnTo>
                      <a:pt x="55" y="31"/>
                    </a:lnTo>
                    <a:lnTo>
                      <a:pt x="55" y="32"/>
                    </a:lnTo>
                    <a:lnTo>
                      <a:pt x="57" y="34"/>
                    </a:lnTo>
                    <a:lnTo>
                      <a:pt x="62" y="38"/>
                    </a:lnTo>
                    <a:lnTo>
                      <a:pt x="66" y="38"/>
                    </a:lnTo>
                    <a:lnTo>
                      <a:pt x="68" y="39"/>
                    </a:lnTo>
                    <a:lnTo>
                      <a:pt x="69" y="39"/>
                    </a:lnTo>
                    <a:lnTo>
                      <a:pt x="73" y="45"/>
                    </a:lnTo>
                    <a:lnTo>
                      <a:pt x="78" y="57"/>
                    </a:lnTo>
                    <a:lnTo>
                      <a:pt x="78" y="56"/>
                    </a:lnTo>
                    <a:lnTo>
                      <a:pt x="80" y="59"/>
                    </a:lnTo>
                    <a:lnTo>
                      <a:pt x="80" y="59"/>
                    </a:lnTo>
                    <a:lnTo>
                      <a:pt x="80" y="61"/>
                    </a:lnTo>
                    <a:lnTo>
                      <a:pt x="77" y="63"/>
                    </a:lnTo>
                    <a:lnTo>
                      <a:pt x="66" y="57"/>
                    </a:lnTo>
                    <a:lnTo>
                      <a:pt x="66" y="57"/>
                    </a:lnTo>
                    <a:lnTo>
                      <a:pt x="64" y="57"/>
                    </a:lnTo>
                    <a:lnTo>
                      <a:pt x="62" y="57"/>
                    </a:lnTo>
                    <a:lnTo>
                      <a:pt x="57" y="56"/>
                    </a:lnTo>
                    <a:lnTo>
                      <a:pt x="57" y="54"/>
                    </a:lnTo>
                    <a:lnTo>
                      <a:pt x="59" y="52"/>
                    </a:lnTo>
                    <a:lnTo>
                      <a:pt x="59" y="52"/>
                    </a:lnTo>
                    <a:lnTo>
                      <a:pt x="57" y="54"/>
                    </a:lnTo>
                    <a:lnTo>
                      <a:pt x="55" y="54"/>
                    </a:lnTo>
                    <a:lnTo>
                      <a:pt x="53" y="52"/>
                    </a:lnTo>
                    <a:lnTo>
                      <a:pt x="53" y="50"/>
                    </a:lnTo>
                    <a:lnTo>
                      <a:pt x="53" y="48"/>
                    </a:lnTo>
                    <a:lnTo>
                      <a:pt x="53" y="48"/>
                    </a:lnTo>
                    <a:lnTo>
                      <a:pt x="55" y="47"/>
                    </a:lnTo>
                    <a:lnTo>
                      <a:pt x="53" y="47"/>
                    </a:lnTo>
                    <a:lnTo>
                      <a:pt x="52" y="45"/>
                    </a:lnTo>
                    <a:lnTo>
                      <a:pt x="50" y="47"/>
                    </a:lnTo>
                    <a:lnTo>
                      <a:pt x="48" y="47"/>
                    </a:lnTo>
                    <a:lnTo>
                      <a:pt x="44" y="48"/>
                    </a:lnTo>
                    <a:lnTo>
                      <a:pt x="43" y="45"/>
                    </a:lnTo>
                    <a:lnTo>
                      <a:pt x="46" y="45"/>
                    </a:lnTo>
                    <a:lnTo>
                      <a:pt x="44" y="43"/>
                    </a:lnTo>
                    <a:lnTo>
                      <a:pt x="43" y="39"/>
                    </a:lnTo>
                    <a:lnTo>
                      <a:pt x="39" y="39"/>
                    </a:lnTo>
                    <a:lnTo>
                      <a:pt x="39" y="38"/>
                    </a:lnTo>
                    <a:lnTo>
                      <a:pt x="35" y="36"/>
                    </a:lnTo>
                    <a:lnTo>
                      <a:pt x="30" y="36"/>
                    </a:lnTo>
                    <a:lnTo>
                      <a:pt x="30" y="32"/>
                    </a:lnTo>
                    <a:lnTo>
                      <a:pt x="30" y="32"/>
                    </a:lnTo>
                    <a:lnTo>
                      <a:pt x="34" y="32"/>
                    </a:lnTo>
                    <a:lnTo>
                      <a:pt x="37" y="31"/>
                    </a:lnTo>
                    <a:lnTo>
                      <a:pt x="35" y="29"/>
                    </a:lnTo>
                    <a:lnTo>
                      <a:pt x="32" y="31"/>
                    </a:lnTo>
                    <a:lnTo>
                      <a:pt x="32" y="29"/>
                    </a:lnTo>
                    <a:lnTo>
                      <a:pt x="30" y="27"/>
                    </a:lnTo>
                    <a:lnTo>
                      <a:pt x="28" y="29"/>
                    </a:lnTo>
                    <a:lnTo>
                      <a:pt x="28" y="27"/>
                    </a:lnTo>
                    <a:lnTo>
                      <a:pt x="25" y="23"/>
                    </a:lnTo>
                    <a:lnTo>
                      <a:pt x="25" y="25"/>
                    </a:lnTo>
                    <a:lnTo>
                      <a:pt x="23" y="23"/>
                    </a:lnTo>
                    <a:lnTo>
                      <a:pt x="21" y="25"/>
                    </a:lnTo>
                    <a:lnTo>
                      <a:pt x="19" y="23"/>
                    </a:lnTo>
                    <a:lnTo>
                      <a:pt x="19" y="22"/>
                    </a:lnTo>
                    <a:lnTo>
                      <a:pt x="21" y="20"/>
                    </a:lnTo>
                    <a:lnTo>
                      <a:pt x="19" y="20"/>
                    </a:lnTo>
                    <a:lnTo>
                      <a:pt x="18" y="18"/>
                    </a:lnTo>
                    <a:lnTo>
                      <a:pt x="16" y="22"/>
                    </a:lnTo>
                    <a:lnTo>
                      <a:pt x="14" y="18"/>
                    </a:lnTo>
                    <a:lnTo>
                      <a:pt x="14" y="18"/>
                    </a:lnTo>
                    <a:lnTo>
                      <a:pt x="12" y="18"/>
                    </a:lnTo>
                    <a:lnTo>
                      <a:pt x="10" y="20"/>
                    </a:lnTo>
                    <a:lnTo>
                      <a:pt x="9" y="20"/>
                    </a:lnTo>
                    <a:lnTo>
                      <a:pt x="9" y="18"/>
                    </a:lnTo>
                    <a:lnTo>
                      <a:pt x="9" y="16"/>
                    </a:lnTo>
                    <a:lnTo>
                      <a:pt x="9" y="14"/>
                    </a:lnTo>
                    <a:lnTo>
                      <a:pt x="7" y="13"/>
                    </a:lnTo>
                    <a:lnTo>
                      <a:pt x="7" y="11"/>
                    </a:lnTo>
                    <a:lnTo>
                      <a:pt x="10" y="11"/>
                    </a:lnTo>
                    <a:lnTo>
                      <a:pt x="12" y="11"/>
                    </a:lnTo>
                    <a:lnTo>
                      <a:pt x="14"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6" name="Freeform 2204">
                <a:extLst>
                  <a:ext uri="{FF2B5EF4-FFF2-40B4-BE49-F238E27FC236}">
                    <a16:creationId xmlns:a16="http://schemas.microsoft.com/office/drawing/2014/main" id="{8178B8A6-3618-D24F-95D4-993DF7076672}"/>
                  </a:ext>
                </a:extLst>
              </p:cNvPr>
              <p:cNvSpPr>
                <a:spLocks/>
              </p:cNvSpPr>
              <p:nvPr/>
            </p:nvSpPr>
            <p:spPr bwMode="auto">
              <a:xfrm>
                <a:off x="1794" y="1859"/>
                <a:ext cx="2" cy="9"/>
              </a:xfrm>
              <a:custGeom>
                <a:avLst/>
                <a:gdLst>
                  <a:gd name="T0" fmla="*/ 2 w 2"/>
                  <a:gd name="T1" fmla="*/ 0 h 9"/>
                  <a:gd name="T2" fmla="*/ 0 w 2"/>
                  <a:gd name="T3" fmla="*/ 2 h 9"/>
                  <a:gd name="T4" fmla="*/ 2 w 2"/>
                  <a:gd name="T5" fmla="*/ 9 h 9"/>
                  <a:gd name="T6" fmla="*/ 2 w 2"/>
                  <a:gd name="T7" fmla="*/ 7 h 9"/>
                  <a:gd name="T8" fmla="*/ 2 w 2"/>
                  <a:gd name="T9" fmla="*/ 2 h 9"/>
                  <a:gd name="T10" fmla="*/ 2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2" y="0"/>
                    </a:moveTo>
                    <a:lnTo>
                      <a:pt x="0" y="2"/>
                    </a:lnTo>
                    <a:lnTo>
                      <a:pt x="2" y="9"/>
                    </a:lnTo>
                    <a:lnTo>
                      <a:pt x="2" y="7"/>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7" name="Freeform 2205">
                <a:extLst>
                  <a:ext uri="{FF2B5EF4-FFF2-40B4-BE49-F238E27FC236}">
                    <a16:creationId xmlns:a16="http://schemas.microsoft.com/office/drawing/2014/main" id="{35DB1920-A042-214F-879E-33298C94975E}"/>
                  </a:ext>
                </a:extLst>
              </p:cNvPr>
              <p:cNvSpPr>
                <a:spLocks/>
              </p:cNvSpPr>
              <p:nvPr/>
            </p:nvSpPr>
            <p:spPr bwMode="auto">
              <a:xfrm>
                <a:off x="1794" y="1859"/>
                <a:ext cx="2" cy="9"/>
              </a:xfrm>
              <a:custGeom>
                <a:avLst/>
                <a:gdLst>
                  <a:gd name="T0" fmla="*/ 2 w 2"/>
                  <a:gd name="T1" fmla="*/ 0 h 9"/>
                  <a:gd name="T2" fmla="*/ 0 w 2"/>
                  <a:gd name="T3" fmla="*/ 2 h 9"/>
                  <a:gd name="T4" fmla="*/ 2 w 2"/>
                  <a:gd name="T5" fmla="*/ 9 h 9"/>
                  <a:gd name="T6" fmla="*/ 2 w 2"/>
                  <a:gd name="T7" fmla="*/ 7 h 9"/>
                  <a:gd name="T8" fmla="*/ 2 w 2"/>
                  <a:gd name="T9" fmla="*/ 2 h 9"/>
                  <a:gd name="T10" fmla="*/ 2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2" y="0"/>
                    </a:moveTo>
                    <a:lnTo>
                      <a:pt x="0" y="2"/>
                    </a:lnTo>
                    <a:lnTo>
                      <a:pt x="2" y="9"/>
                    </a:lnTo>
                    <a:lnTo>
                      <a:pt x="2" y="7"/>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8" name="Freeform 2206">
                <a:extLst>
                  <a:ext uri="{FF2B5EF4-FFF2-40B4-BE49-F238E27FC236}">
                    <a16:creationId xmlns:a16="http://schemas.microsoft.com/office/drawing/2014/main" id="{9CD30575-D143-B94D-8DCD-3CF412B0979E}"/>
                  </a:ext>
                </a:extLst>
              </p:cNvPr>
              <p:cNvSpPr>
                <a:spLocks/>
              </p:cNvSpPr>
              <p:nvPr/>
            </p:nvSpPr>
            <p:spPr bwMode="auto">
              <a:xfrm>
                <a:off x="1627" y="1913"/>
                <a:ext cx="1" cy="5"/>
              </a:xfrm>
              <a:custGeom>
                <a:avLst/>
                <a:gdLst>
                  <a:gd name="T0" fmla="*/ 0 w 1"/>
                  <a:gd name="T1" fmla="*/ 0 h 5"/>
                  <a:gd name="T2" fmla="*/ 0 w 1"/>
                  <a:gd name="T3" fmla="*/ 2 h 5"/>
                  <a:gd name="T4" fmla="*/ 0 w 1"/>
                  <a:gd name="T5" fmla="*/ 5 h 5"/>
                  <a:gd name="T6" fmla="*/ 0 w 1"/>
                  <a:gd name="T7" fmla="*/ 3 h 5"/>
                  <a:gd name="T8" fmla="*/ 1 w 1"/>
                  <a:gd name="T9" fmla="*/ 3 h 5"/>
                  <a:gd name="T10" fmla="*/ 1 w 1"/>
                  <a:gd name="T11" fmla="*/ 2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0"/>
                    </a:moveTo>
                    <a:lnTo>
                      <a:pt x="0" y="2"/>
                    </a:lnTo>
                    <a:lnTo>
                      <a:pt x="0" y="5"/>
                    </a:lnTo>
                    <a:lnTo>
                      <a:pt x="0" y="3"/>
                    </a:lnTo>
                    <a:lnTo>
                      <a:pt x="1" y="3"/>
                    </a:lnTo>
                    <a:lnTo>
                      <a:pt x="1"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69" name="Freeform 2207">
                <a:extLst>
                  <a:ext uri="{FF2B5EF4-FFF2-40B4-BE49-F238E27FC236}">
                    <a16:creationId xmlns:a16="http://schemas.microsoft.com/office/drawing/2014/main" id="{27C8F0B6-EC16-9D44-9872-AE108DD5CE23}"/>
                  </a:ext>
                </a:extLst>
              </p:cNvPr>
              <p:cNvSpPr>
                <a:spLocks/>
              </p:cNvSpPr>
              <p:nvPr/>
            </p:nvSpPr>
            <p:spPr bwMode="auto">
              <a:xfrm>
                <a:off x="1627" y="1913"/>
                <a:ext cx="1" cy="5"/>
              </a:xfrm>
              <a:custGeom>
                <a:avLst/>
                <a:gdLst>
                  <a:gd name="T0" fmla="*/ 0 w 1"/>
                  <a:gd name="T1" fmla="*/ 0 h 5"/>
                  <a:gd name="T2" fmla="*/ 0 w 1"/>
                  <a:gd name="T3" fmla="*/ 2 h 5"/>
                  <a:gd name="T4" fmla="*/ 0 w 1"/>
                  <a:gd name="T5" fmla="*/ 5 h 5"/>
                  <a:gd name="T6" fmla="*/ 0 w 1"/>
                  <a:gd name="T7" fmla="*/ 3 h 5"/>
                  <a:gd name="T8" fmla="*/ 1 w 1"/>
                  <a:gd name="T9" fmla="*/ 3 h 5"/>
                  <a:gd name="T10" fmla="*/ 1 w 1"/>
                  <a:gd name="T11" fmla="*/ 2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0"/>
                    </a:moveTo>
                    <a:lnTo>
                      <a:pt x="0" y="2"/>
                    </a:lnTo>
                    <a:lnTo>
                      <a:pt x="0" y="5"/>
                    </a:lnTo>
                    <a:lnTo>
                      <a:pt x="0" y="3"/>
                    </a:lnTo>
                    <a:lnTo>
                      <a:pt x="1" y="3"/>
                    </a:lnTo>
                    <a:lnTo>
                      <a:pt x="1"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0" name="Freeform 2208">
                <a:extLst>
                  <a:ext uri="{FF2B5EF4-FFF2-40B4-BE49-F238E27FC236}">
                    <a16:creationId xmlns:a16="http://schemas.microsoft.com/office/drawing/2014/main" id="{5048E56E-CF04-0E46-BF71-D817854438C3}"/>
                  </a:ext>
                </a:extLst>
              </p:cNvPr>
              <p:cNvSpPr>
                <a:spLocks/>
              </p:cNvSpPr>
              <p:nvPr/>
            </p:nvSpPr>
            <p:spPr bwMode="auto">
              <a:xfrm>
                <a:off x="530" y="1140"/>
                <a:ext cx="25" cy="32"/>
              </a:xfrm>
              <a:custGeom>
                <a:avLst/>
                <a:gdLst>
                  <a:gd name="T0" fmla="*/ 6 w 25"/>
                  <a:gd name="T1" fmla="*/ 16 h 32"/>
                  <a:gd name="T2" fmla="*/ 7 w 25"/>
                  <a:gd name="T3" fmla="*/ 17 h 32"/>
                  <a:gd name="T4" fmla="*/ 7 w 25"/>
                  <a:gd name="T5" fmla="*/ 16 h 32"/>
                  <a:gd name="T6" fmla="*/ 6 w 25"/>
                  <a:gd name="T7" fmla="*/ 12 h 32"/>
                  <a:gd name="T8" fmla="*/ 7 w 25"/>
                  <a:gd name="T9" fmla="*/ 12 h 32"/>
                  <a:gd name="T10" fmla="*/ 9 w 25"/>
                  <a:gd name="T11" fmla="*/ 14 h 32"/>
                  <a:gd name="T12" fmla="*/ 11 w 25"/>
                  <a:gd name="T13" fmla="*/ 12 h 32"/>
                  <a:gd name="T14" fmla="*/ 13 w 25"/>
                  <a:gd name="T15" fmla="*/ 14 h 32"/>
                  <a:gd name="T16" fmla="*/ 15 w 25"/>
                  <a:gd name="T17" fmla="*/ 12 h 32"/>
                  <a:gd name="T18" fmla="*/ 15 w 25"/>
                  <a:gd name="T19" fmla="*/ 10 h 32"/>
                  <a:gd name="T20" fmla="*/ 13 w 25"/>
                  <a:gd name="T21" fmla="*/ 10 h 32"/>
                  <a:gd name="T22" fmla="*/ 13 w 25"/>
                  <a:gd name="T23" fmla="*/ 10 h 32"/>
                  <a:gd name="T24" fmla="*/ 13 w 25"/>
                  <a:gd name="T25" fmla="*/ 9 h 32"/>
                  <a:gd name="T26" fmla="*/ 15 w 25"/>
                  <a:gd name="T27" fmla="*/ 5 h 32"/>
                  <a:gd name="T28" fmla="*/ 15 w 25"/>
                  <a:gd name="T29" fmla="*/ 3 h 32"/>
                  <a:gd name="T30" fmla="*/ 13 w 25"/>
                  <a:gd name="T31" fmla="*/ 0 h 32"/>
                  <a:gd name="T32" fmla="*/ 15 w 25"/>
                  <a:gd name="T33" fmla="*/ 0 h 32"/>
                  <a:gd name="T34" fmla="*/ 15 w 25"/>
                  <a:gd name="T35" fmla="*/ 1 h 32"/>
                  <a:gd name="T36" fmla="*/ 18 w 25"/>
                  <a:gd name="T37" fmla="*/ 3 h 32"/>
                  <a:gd name="T38" fmla="*/ 18 w 25"/>
                  <a:gd name="T39" fmla="*/ 7 h 32"/>
                  <a:gd name="T40" fmla="*/ 18 w 25"/>
                  <a:gd name="T41" fmla="*/ 9 h 32"/>
                  <a:gd name="T42" fmla="*/ 20 w 25"/>
                  <a:gd name="T43" fmla="*/ 9 h 32"/>
                  <a:gd name="T44" fmla="*/ 24 w 25"/>
                  <a:gd name="T45" fmla="*/ 5 h 32"/>
                  <a:gd name="T46" fmla="*/ 25 w 25"/>
                  <a:gd name="T47" fmla="*/ 9 h 32"/>
                  <a:gd name="T48" fmla="*/ 25 w 25"/>
                  <a:gd name="T49" fmla="*/ 10 h 32"/>
                  <a:gd name="T50" fmla="*/ 24 w 25"/>
                  <a:gd name="T51" fmla="*/ 14 h 32"/>
                  <a:gd name="T52" fmla="*/ 11 w 25"/>
                  <a:gd name="T53" fmla="*/ 32 h 32"/>
                  <a:gd name="T54" fmla="*/ 7 w 25"/>
                  <a:gd name="T55" fmla="*/ 30 h 32"/>
                  <a:gd name="T56" fmla="*/ 7 w 25"/>
                  <a:gd name="T57" fmla="*/ 30 h 32"/>
                  <a:gd name="T58" fmla="*/ 7 w 25"/>
                  <a:gd name="T59" fmla="*/ 32 h 32"/>
                  <a:gd name="T60" fmla="*/ 6 w 25"/>
                  <a:gd name="T61" fmla="*/ 30 h 32"/>
                  <a:gd name="T62" fmla="*/ 6 w 25"/>
                  <a:gd name="T63" fmla="*/ 28 h 32"/>
                  <a:gd name="T64" fmla="*/ 9 w 25"/>
                  <a:gd name="T65" fmla="*/ 28 h 32"/>
                  <a:gd name="T66" fmla="*/ 11 w 25"/>
                  <a:gd name="T67" fmla="*/ 26 h 32"/>
                  <a:gd name="T68" fmla="*/ 13 w 25"/>
                  <a:gd name="T69" fmla="*/ 23 h 32"/>
                  <a:gd name="T70" fmla="*/ 9 w 25"/>
                  <a:gd name="T71" fmla="*/ 26 h 32"/>
                  <a:gd name="T72" fmla="*/ 4 w 25"/>
                  <a:gd name="T73" fmla="*/ 25 h 32"/>
                  <a:gd name="T74" fmla="*/ 2 w 25"/>
                  <a:gd name="T75" fmla="*/ 17 h 32"/>
                  <a:gd name="T76" fmla="*/ 2 w 25"/>
                  <a:gd name="T77" fmla="*/ 16 h 32"/>
                  <a:gd name="T78" fmla="*/ 0 w 25"/>
                  <a:gd name="T79" fmla="*/ 14 h 32"/>
                  <a:gd name="T80" fmla="*/ 2 w 25"/>
                  <a:gd name="T81" fmla="*/ 12 h 32"/>
                  <a:gd name="T82" fmla="*/ 2 w 25"/>
                  <a:gd name="T83" fmla="*/ 12 h 32"/>
                  <a:gd name="T84" fmla="*/ 6 w 25"/>
                  <a:gd name="T8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32">
                    <a:moveTo>
                      <a:pt x="6" y="16"/>
                    </a:moveTo>
                    <a:lnTo>
                      <a:pt x="7" y="17"/>
                    </a:lnTo>
                    <a:lnTo>
                      <a:pt x="7" y="16"/>
                    </a:lnTo>
                    <a:lnTo>
                      <a:pt x="6" y="12"/>
                    </a:lnTo>
                    <a:lnTo>
                      <a:pt x="7" y="12"/>
                    </a:lnTo>
                    <a:lnTo>
                      <a:pt x="9" y="14"/>
                    </a:lnTo>
                    <a:lnTo>
                      <a:pt x="11" y="12"/>
                    </a:lnTo>
                    <a:lnTo>
                      <a:pt x="13" y="14"/>
                    </a:lnTo>
                    <a:lnTo>
                      <a:pt x="15" y="12"/>
                    </a:lnTo>
                    <a:lnTo>
                      <a:pt x="15" y="10"/>
                    </a:lnTo>
                    <a:lnTo>
                      <a:pt x="13" y="10"/>
                    </a:lnTo>
                    <a:lnTo>
                      <a:pt x="13" y="10"/>
                    </a:lnTo>
                    <a:lnTo>
                      <a:pt x="13" y="9"/>
                    </a:lnTo>
                    <a:lnTo>
                      <a:pt x="15" y="5"/>
                    </a:lnTo>
                    <a:lnTo>
                      <a:pt x="15" y="3"/>
                    </a:lnTo>
                    <a:lnTo>
                      <a:pt x="13" y="0"/>
                    </a:lnTo>
                    <a:lnTo>
                      <a:pt x="15" y="0"/>
                    </a:lnTo>
                    <a:lnTo>
                      <a:pt x="15" y="1"/>
                    </a:lnTo>
                    <a:lnTo>
                      <a:pt x="18" y="3"/>
                    </a:lnTo>
                    <a:lnTo>
                      <a:pt x="18" y="7"/>
                    </a:lnTo>
                    <a:lnTo>
                      <a:pt x="18" y="9"/>
                    </a:lnTo>
                    <a:lnTo>
                      <a:pt x="20" y="9"/>
                    </a:lnTo>
                    <a:lnTo>
                      <a:pt x="24" y="5"/>
                    </a:lnTo>
                    <a:lnTo>
                      <a:pt x="25" y="9"/>
                    </a:lnTo>
                    <a:lnTo>
                      <a:pt x="25" y="10"/>
                    </a:lnTo>
                    <a:lnTo>
                      <a:pt x="24" y="14"/>
                    </a:lnTo>
                    <a:lnTo>
                      <a:pt x="11" y="32"/>
                    </a:lnTo>
                    <a:lnTo>
                      <a:pt x="7" y="30"/>
                    </a:lnTo>
                    <a:lnTo>
                      <a:pt x="7" y="30"/>
                    </a:lnTo>
                    <a:lnTo>
                      <a:pt x="7" y="32"/>
                    </a:lnTo>
                    <a:lnTo>
                      <a:pt x="6" y="30"/>
                    </a:lnTo>
                    <a:lnTo>
                      <a:pt x="6" y="28"/>
                    </a:lnTo>
                    <a:lnTo>
                      <a:pt x="9" y="28"/>
                    </a:lnTo>
                    <a:lnTo>
                      <a:pt x="11" y="26"/>
                    </a:lnTo>
                    <a:lnTo>
                      <a:pt x="13" y="23"/>
                    </a:lnTo>
                    <a:lnTo>
                      <a:pt x="9" y="26"/>
                    </a:lnTo>
                    <a:lnTo>
                      <a:pt x="4" y="25"/>
                    </a:lnTo>
                    <a:lnTo>
                      <a:pt x="2" y="17"/>
                    </a:lnTo>
                    <a:lnTo>
                      <a:pt x="2" y="16"/>
                    </a:lnTo>
                    <a:lnTo>
                      <a:pt x="0" y="14"/>
                    </a:lnTo>
                    <a:lnTo>
                      <a:pt x="2" y="12"/>
                    </a:lnTo>
                    <a:lnTo>
                      <a:pt x="2" y="12"/>
                    </a:lnTo>
                    <a:lnTo>
                      <a:pt x="6"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1" name="Freeform 2209">
                <a:extLst>
                  <a:ext uri="{FF2B5EF4-FFF2-40B4-BE49-F238E27FC236}">
                    <a16:creationId xmlns:a16="http://schemas.microsoft.com/office/drawing/2014/main" id="{C4C5AF7B-1173-DF4F-8076-11B91AC425FE}"/>
                  </a:ext>
                </a:extLst>
              </p:cNvPr>
              <p:cNvSpPr>
                <a:spLocks/>
              </p:cNvSpPr>
              <p:nvPr/>
            </p:nvSpPr>
            <p:spPr bwMode="auto">
              <a:xfrm>
                <a:off x="530" y="1140"/>
                <a:ext cx="25" cy="32"/>
              </a:xfrm>
              <a:custGeom>
                <a:avLst/>
                <a:gdLst>
                  <a:gd name="T0" fmla="*/ 6 w 25"/>
                  <a:gd name="T1" fmla="*/ 16 h 32"/>
                  <a:gd name="T2" fmla="*/ 7 w 25"/>
                  <a:gd name="T3" fmla="*/ 17 h 32"/>
                  <a:gd name="T4" fmla="*/ 7 w 25"/>
                  <a:gd name="T5" fmla="*/ 16 h 32"/>
                  <a:gd name="T6" fmla="*/ 6 w 25"/>
                  <a:gd name="T7" fmla="*/ 12 h 32"/>
                  <a:gd name="T8" fmla="*/ 7 w 25"/>
                  <a:gd name="T9" fmla="*/ 12 h 32"/>
                  <a:gd name="T10" fmla="*/ 9 w 25"/>
                  <a:gd name="T11" fmla="*/ 14 h 32"/>
                  <a:gd name="T12" fmla="*/ 11 w 25"/>
                  <a:gd name="T13" fmla="*/ 12 h 32"/>
                  <a:gd name="T14" fmla="*/ 13 w 25"/>
                  <a:gd name="T15" fmla="*/ 14 h 32"/>
                  <a:gd name="T16" fmla="*/ 15 w 25"/>
                  <a:gd name="T17" fmla="*/ 12 h 32"/>
                  <a:gd name="T18" fmla="*/ 15 w 25"/>
                  <a:gd name="T19" fmla="*/ 10 h 32"/>
                  <a:gd name="T20" fmla="*/ 13 w 25"/>
                  <a:gd name="T21" fmla="*/ 10 h 32"/>
                  <a:gd name="T22" fmla="*/ 13 w 25"/>
                  <a:gd name="T23" fmla="*/ 10 h 32"/>
                  <a:gd name="T24" fmla="*/ 13 w 25"/>
                  <a:gd name="T25" fmla="*/ 9 h 32"/>
                  <a:gd name="T26" fmla="*/ 15 w 25"/>
                  <a:gd name="T27" fmla="*/ 5 h 32"/>
                  <a:gd name="T28" fmla="*/ 15 w 25"/>
                  <a:gd name="T29" fmla="*/ 3 h 32"/>
                  <a:gd name="T30" fmla="*/ 13 w 25"/>
                  <a:gd name="T31" fmla="*/ 0 h 32"/>
                  <a:gd name="T32" fmla="*/ 15 w 25"/>
                  <a:gd name="T33" fmla="*/ 0 h 32"/>
                  <a:gd name="T34" fmla="*/ 15 w 25"/>
                  <a:gd name="T35" fmla="*/ 1 h 32"/>
                  <a:gd name="T36" fmla="*/ 18 w 25"/>
                  <a:gd name="T37" fmla="*/ 3 h 32"/>
                  <a:gd name="T38" fmla="*/ 18 w 25"/>
                  <a:gd name="T39" fmla="*/ 7 h 32"/>
                  <a:gd name="T40" fmla="*/ 18 w 25"/>
                  <a:gd name="T41" fmla="*/ 9 h 32"/>
                  <a:gd name="T42" fmla="*/ 20 w 25"/>
                  <a:gd name="T43" fmla="*/ 9 h 32"/>
                  <a:gd name="T44" fmla="*/ 24 w 25"/>
                  <a:gd name="T45" fmla="*/ 5 h 32"/>
                  <a:gd name="T46" fmla="*/ 25 w 25"/>
                  <a:gd name="T47" fmla="*/ 9 h 32"/>
                  <a:gd name="T48" fmla="*/ 25 w 25"/>
                  <a:gd name="T49" fmla="*/ 10 h 32"/>
                  <a:gd name="T50" fmla="*/ 24 w 25"/>
                  <a:gd name="T51" fmla="*/ 14 h 32"/>
                  <a:gd name="T52" fmla="*/ 11 w 25"/>
                  <a:gd name="T53" fmla="*/ 32 h 32"/>
                  <a:gd name="T54" fmla="*/ 7 w 25"/>
                  <a:gd name="T55" fmla="*/ 30 h 32"/>
                  <a:gd name="T56" fmla="*/ 7 w 25"/>
                  <a:gd name="T57" fmla="*/ 30 h 32"/>
                  <a:gd name="T58" fmla="*/ 7 w 25"/>
                  <a:gd name="T59" fmla="*/ 32 h 32"/>
                  <a:gd name="T60" fmla="*/ 6 w 25"/>
                  <a:gd name="T61" fmla="*/ 30 h 32"/>
                  <a:gd name="T62" fmla="*/ 6 w 25"/>
                  <a:gd name="T63" fmla="*/ 28 h 32"/>
                  <a:gd name="T64" fmla="*/ 9 w 25"/>
                  <a:gd name="T65" fmla="*/ 28 h 32"/>
                  <a:gd name="T66" fmla="*/ 11 w 25"/>
                  <a:gd name="T67" fmla="*/ 26 h 32"/>
                  <a:gd name="T68" fmla="*/ 13 w 25"/>
                  <a:gd name="T69" fmla="*/ 23 h 32"/>
                  <a:gd name="T70" fmla="*/ 9 w 25"/>
                  <a:gd name="T71" fmla="*/ 26 h 32"/>
                  <a:gd name="T72" fmla="*/ 4 w 25"/>
                  <a:gd name="T73" fmla="*/ 25 h 32"/>
                  <a:gd name="T74" fmla="*/ 2 w 25"/>
                  <a:gd name="T75" fmla="*/ 17 h 32"/>
                  <a:gd name="T76" fmla="*/ 2 w 25"/>
                  <a:gd name="T77" fmla="*/ 16 h 32"/>
                  <a:gd name="T78" fmla="*/ 0 w 25"/>
                  <a:gd name="T79" fmla="*/ 14 h 32"/>
                  <a:gd name="T80" fmla="*/ 2 w 25"/>
                  <a:gd name="T81" fmla="*/ 12 h 32"/>
                  <a:gd name="T82" fmla="*/ 2 w 25"/>
                  <a:gd name="T83" fmla="*/ 12 h 32"/>
                  <a:gd name="T84" fmla="*/ 6 w 25"/>
                  <a:gd name="T8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32">
                    <a:moveTo>
                      <a:pt x="6" y="16"/>
                    </a:moveTo>
                    <a:lnTo>
                      <a:pt x="7" y="17"/>
                    </a:lnTo>
                    <a:lnTo>
                      <a:pt x="7" y="16"/>
                    </a:lnTo>
                    <a:lnTo>
                      <a:pt x="6" y="12"/>
                    </a:lnTo>
                    <a:lnTo>
                      <a:pt x="7" y="12"/>
                    </a:lnTo>
                    <a:lnTo>
                      <a:pt x="9" y="14"/>
                    </a:lnTo>
                    <a:lnTo>
                      <a:pt x="11" y="12"/>
                    </a:lnTo>
                    <a:lnTo>
                      <a:pt x="13" y="14"/>
                    </a:lnTo>
                    <a:lnTo>
                      <a:pt x="15" y="12"/>
                    </a:lnTo>
                    <a:lnTo>
                      <a:pt x="15" y="10"/>
                    </a:lnTo>
                    <a:lnTo>
                      <a:pt x="13" y="10"/>
                    </a:lnTo>
                    <a:lnTo>
                      <a:pt x="13" y="10"/>
                    </a:lnTo>
                    <a:lnTo>
                      <a:pt x="13" y="9"/>
                    </a:lnTo>
                    <a:lnTo>
                      <a:pt x="15" y="5"/>
                    </a:lnTo>
                    <a:lnTo>
                      <a:pt x="15" y="3"/>
                    </a:lnTo>
                    <a:lnTo>
                      <a:pt x="13" y="0"/>
                    </a:lnTo>
                    <a:lnTo>
                      <a:pt x="15" y="0"/>
                    </a:lnTo>
                    <a:lnTo>
                      <a:pt x="15" y="1"/>
                    </a:lnTo>
                    <a:lnTo>
                      <a:pt x="18" y="3"/>
                    </a:lnTo>
                    <a:lnTo>
                      <a:pt x="18" y="7"/>
                    </a:lnTo>
                    <a:lnTo>
                      <a:pt x="18" y="9"/>
                    </a:lnTo>
                    <a:lnTo>
                      <a:pt x="20" y="9"/>
                    </a:lnTo>
                    <a:lnTo>
                      <a:pt x="24" y="5"/>
                    </a:lnTo>
                    <a:lnTo>
                      <a:pt x="25" y="9"/>
                    </a:lnTo>
                    <a:lnTo>
                      <a:pt x="25" y="10"/>
                    </a:lnTo>
                    <a:lnTo>
                      <a:pt x="24" y="14"/>
                    </a:lnTo>
                    <a:lnTo>
                      <a:pt x="11" y="32"/>
                    </a:lnTo>
                    <a:lnTo>
                      <a:pt x="7" y="30"/>
                    </a:lnTo>
                    <a:lnTo>
                      <a:pt x="7" y="30"/>
                    </a:lnTo>
                    <a:lnTo>
                      <a:pt x="7" y="32"/>
                    </a:lnTo>
                    <a:lnTo>
                      <a:pt x="6" y="30"/>
                    </a:lnTo>
                    <a:lnTo>
                      <a:pt x="6" y="28"/>
                    </a:lnTo>
                    <a:lnTo>
                      <a:pt x="9" y="28"/>
                    </a:lnTo>
                    <a:lnTo>
                      <a:pt x="11" y="26"/>
                    </a:lnTo>
                    <a:lnTo>
                      <a:pt x="13" y="23"/>
                    </a:lnTo>
                    <a:lnTo>
                      <a:pt x="9" y="26"/>
                    </a:lnTo>
                    <a:lnTo>
                      <a:pt x="4" y="25"/>
                    </a:lnTo>
                    <a:lnTo>
                      <a:pt x="2" y="17"/>
                    </a:lnTo>
                    <a:lnTo>
                      <a:pt x="2" y="16"/>
                    </a:lnTo>
                    <a:lnTo>
                      <a:pt x="0" y="14"/>
                    </a:lnTo>
                    <a:lnTo>
                      <a:pt x="2" y="12"/>
                    </a:lnTo>
                    <a:lnTo>
                      <a:pt x="2" y="12"/>
                    </a:lnTo>
                    <a:lnTo>
                      <a:pt x="6"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2" name="Freeform 2210">
                <a:extLst>
                  <a:ext uri="{FF2B5EF4-FFF2-40B4-BE49-F238E27FC236}">
                    <a16:creationId xmlns:a16="http://schemas.microsoft.com/office/drawing/2014/main" id="{7C0276A5-6801-A44D-872D-7009BE1C0AB0}"/>
                  </a:ext>
                </a:extLst>
              </p:cNvPr>
              <p:cNvSpPr>
                <a:spLocks/>
              </p:cNvSpPr>
              <p:nvPr/>
            </p:nvSpPr>
            <p:spPr bwMode="auto">
              <a:xfrm>
                <a:off x="521" y="1161"/>
                <a:ext cx="15" cy="16"/>
              </a:xfrm>
              <a:custGeom>
                <a:avLst/>
                <a:gdLst>
                  <a:gd name="T0" fmla="*/ 0 w 15"/>
                  <a:gd name="T1" fmla="*/ 0 h 16"/>
                  <a:gd name="T2" fmla="*/ 0 w 15"/>
                  <a:gd name="T3" fmla="*/ 0 h 16"/>
                  <a:gd name="T4" fmla="*/ 0 w 15"/>
                  <a:gd name="T5" fmla="*/ 5 h 16"/>
                  <a:gd name="T6" fmla="*/ 2 w 15"/>
                  <a:gd name="T7" fmla="*/ 7 h 16"/>
                  <a:gd name="T8" fmla="*/ 4 w 15"/>
                  <a:gd name="T9" fmla="*/ 11 h 16"/>
                  <a:gd name="T10" fmla="*/ 6 w 15"/>
                  <a:gd name="T11" fmla="*/ 11 h 16"/>
                  <a:gd name="T12" fmla="*/ 9 w 15"/>
                  <a:gd name="T13" fmla="*/ 14 h 16"/>
                  <a:gd name="T14" fmla="*/ 11 w 15"/>
                  <a:gd name="T15" fmla="*/ 14 h 16"/>
                  <a:gd name="T16" fmla="*/ 13 w 15"/>
                  <a:gd name="T17" fmla="*/ 14 h 16"/>
                  <a:gd name="T18" fmla="*/ 13 w 15"/>
                  <a:gd name="T19" fmla="*/ 16 h 16"/>
                  <a:gd name="T20" fmla="*/ 15 w 15"/>
                  <a:gd name="T21" fmla="*/ 16 h 16"/>
                  <a:gd name="T22" fmla="*/ 15 w 15"/>
                  <a:gd name="T23" fmla="*/ 14 h 16"/>
                  <a:gd name="T24" fmla="*/ 13 w 15"/>
                  <a:gd name="T25" fmla="*/ 11 h 16"/>
                  <a:gd name="T26" fmla="*/ 9 w 15"/>
                  <a:gd name="T27" fmla="*/ 7 h 16"/>
                  <a:gd name="T28" fmla="*/ 9 w 15"/>
                  <a:gd name="T29" fmla="*/ 5 h 16"/>
                  <a:gd name="T30" fmla="*/ 6 w 15"/>
                  <a:gd name="T31" fmla="*/ 4 h 16"/>
                  <a:gd name="T32" fmla="*/ 4 w 15"/>
                  <a:gd name="T33" fmla="*/ 0 h 16"/>
                  <a:gd name="T34" fmla="*/ 4 w 15"/>
                  <a:gd name="T35" fmla="*/ 0 h 16"/>
                  <a:gd name="T36" fmla="*/ 2 w 15"/>
                  <a:gd name="T37" fmla="*/ 0 h 16"/>
                  <a:gd name="T38" fmla="*/ 0 w 15"/>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6">
                    <a:moveTo>
                      <a:pt x="0" y="0"/>
                    </a:moveTo>
                    <a:lnTo>
                      <a:pt x="0" y="0"/>
                    </a:lnTo>
                    <a:lnTo>
                      <a:pt x="0" y="5"/>
                    </a:lnTo>
                    <a:lnTo>
                      <a:pt x="2" y="7"/>
                    </a:lnTo>
                    <a:lnTo>
                      <a:pt x="4" y="11"/>
                    </a:lnTo>
                    <a:lnTo>
                      <a:pt x="6" y="11"/>
                    </a:lnTo>
                    <a:lnTo>
                      <a:pt x="9" y="14"/>
                    </a:lnTo>
                    <a:lnTo>
                      <a:pt x="11" y="14"/>
                    </a:lnTo>
                    <a:lnTo>
                      <a:pt x="13" y="14"/>
                    </a:lnTo>
                    <a:lnTo>
                      <a:pt x="13" y="16"/>
                    </a:lnTo>
                    <a:lnTo>
                      <a:pt x="15" y="16"/>
                    </a:lnTo>
                    <a:lnTo>
                      <a:pt x="15" y="14"/>
                    </a:lnTo>
                    <a:lnTo>
                      <a:pt x="13" y="11"/>
                    </a:lnTo>
                    <a:lnTo>
                      <a:pt x="9" y="7"/>
                    </a:lnTo>
                    <a:lnTo>
                      <a:pt x="9" y="5"/>
                    </a:lnTo>
                    <a:lnTo>
                      <a:pt x="6" y="4"/>
                    </a:lnTo>
                    <a:lnTo>
                      <a:pt x="4" y="0"/>
                    </a:lnTo>
                    <a:lnTo>
                      <a:pt x="4" y="0"/>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3" name="Freeform 2211">
                <a:extLst>
                  <a:ext uri="{FF2B5EF4-FFF2-40B4-BE49-F238E27FC236}">
                    <a16:creationId xmlns:a16="http://schemas.microsoft.com/office/drawing/2014/main" id="{E074E61B-D351-D44D-ADC6-6FB3670E5B42}"/>
                  </a:ext>
                </a:extLst>
              </p:cNvPr>
              <p:cNvSpPr>
                <a:spLocks/>
              </p:cNvSpPr>
              <p:nvPr/>
            </p:nvSpPr>
            <p:spPr bwMode="auto">
              <a:xfrm>
                <a:off x="521" y="1161"/>
                <a:ext cx="15" cy="16"/>
              </a:xfrm>
              <a:custGeom>
                <a:avLst/>
                <a:gdLst>
                  <a:gd name="T0" fmla="*/ 0 w 15"/>
                  <a:gd name="T1" fmla="*/ 0 h 16"/>
                  <a:gd name="T2" fmla="*/ 0 w 15"/>
                  <a:gd name="T3" fmla="*/ 0 h 16"/>
                  <a:gd name="T4" fmla="*/ 0 w 15"/>
                  <a:gd name="T5" fmla="*/ 5 h 16"/>
                  <a:gd name="T6" fmla="*/ 2 w 15"/>
                  <a:gd name="T7" fmla="*/ 7 h 16"/>
                  <a:gd name="T8" fmla="*/ 4 w 15"/>
                  <a:gd name="T9" fmla="*/ 11 h 16"/>
                  <a:gd name="T10" fmla="*/ 6 w 15"/>
                  <a:gd name="T11" fmla="*/ 11 h 16"/>
                  <a:gd name="T12" fmla="*/ 9 w 15"/>
                  <a:gd name="T13" fmla="*/ 14 h 16"/>
                  <a:gd name="T14" fmla="*/ 11 w 15"/>
                  <a:gd name="T15" fmla="*/ 14 h 16"/>
                  <a:gd name="T16" fmla="*/ 13 w 15"/>
                  <a:gd name="T17" fmla="*/ 14 h 16"/>
                  <a:gd name="T18" fmla="*/ 13 w 15"/>
                  <a:gd name="T19" fmla="*/ 16 h 16"/>
                  <a:gd name="T20" fmla="*/ 15 w 15"/>
                  <a:gd name="T21" fmla="*/ 16 h 16"/>
                  <a:gd name="T22" fmla="*/ 15 w 15"/>
                  <a:gd name="T23" fmla="*/ 14 h 16"/>
                  <a:gd name="T24" fmla="*/ 13 w 15"/>
                  <a:gd name="T25" fmla="*/ 11 h 16"/>
                  <a:gd name="T26" fmla="*/ 9 w 15"/>
                  <a:gd name="T27" fmla="*/ 7 h 16"/>
                  <a:gd name="T28" fmla="*/ 9 w 15"/>
                  <a:gd name="T29" fmla="*/ 5 h 16"/>
                  <a:gd name="T30" fmla="*/ 6 w 15"/>
                  <a:gd name="T31" fmla="*/ 4 h 16"/>
                  <a:gd name="T32" fmla="*/ 4 w 15"/>
                  <a:gd name="T33" fmla="*/ 0 h 16"/>
                  <a:gd name="T34" fmla="*/ 4 w 15"/>
                  <a:gd name="T35" fmla="*/ 0 h 16"/>
                  <a:gd name="T36" fmla="*/ 2 w 15"/>
                  <a:gd name="T37" fmla="*/ 0 h 16"/>
                  <a:gd name="T38" fmla="*/ 0 w 15"/>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6">
                    <a:moveTo>
                      <a:pt x="0" y="0"/>
                    </a:moveTo>
                    <a:lnTo>
                      <a:pt x="0" y="0"/>
                    </a:lnTo>
                    <a:lnTo>
                      <a:pt x="0" y="5"/>
                    </a:lnTo>
                    <a:lnTo>
                      <a:pt x="2" y="7"/>
                    </a:lnTo>
                    <a:lnTo>
                      <a:pt x="4" y="11"/>
                    </a:lnTo>
                    <a:lnTo>
                      <a:pt x="6" y="11"/>
                    </a:lnTo>
                    <a:lnTo>
                      <a:pt x="9" y="14"/>
                    </a:lnTo>
                    <a:lnTo>
                      <a:pt x="11" y="14"/>
                    </a:lnTo>
                    <a:lnTo>
                      <a:pt x="13" y="14"/>
                    </a:lnTo>
                    <a:lnTo>
                      <a:pt x="13" y="16"/>
                    </a:lnTo>
                    <a:lnTo>
                      <a:pt x="15" y="16"/>
                    </a:lnTo>
                    <a:lnTo>
                      <a:pt x="15" y="14"/>
                    </a:lnTo>
                    <a:lnTo>
                      <a:pt x="13" y="11"/>
                    </a:lnTo>
                    <a:lnTo>
                      <a:pt x="9" y="7"/>
                    </a:lnTo>
                    <a:lnTo>
                      <a:pt x="9" y="5"/>
                    </a:lnTo>
                    <a:lnTo>
                      <a:pt x="6" y="4"/>
                    </a:lnTo>
                    <a:lnTo>
                      <a:pt x="4" y="0"/>
                    </a:lnTo>
                    <a:lnTo>
                      <a:pt x="4" y="0"/>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4" name="Freeform 2212">
                <a:extLst>
                  <a:ext uri="{FF2B5EF4-FFF2-40B4-BE49-F238E27FC236}">
                    <a16:creationId xmlns:a16="http://schemas.microsoft.com/office/drawing/2014/main" id="{588AF75F-6845-164C-A3CA-ADF58D02E791}"/>
                  </a:ext>
                </a:extLst>
              </p:cNvPr>
              <p:cNvSpPr>
                <a:spLocks/>
              </p:cNvSpPr>
              <p:nvPr/>
            </p:nvSpPr>
            <p:spPr bwMode="auto">
              <a:xfrm>
                <a:off x="680" y="884"/>
                <a:ext cx="170" cy="191"/>
              </a:xfrm>
              <a:custGeom>
                <a:avLst/>
                <a:gdLst>
                  <a:gd name="T0" fmla="*/ 32 w 170"/>
                  <a:gd name="T1" fmla="*/ 40 h 191"/>
                  <a:gd name="T2" fmla="*/ 25 w 170"/>
                  <a:gd name="T3" fmla="*/ 61 h 191"/>
                  <a:gd name="T4" fmla="*/ 23 w 170"/>
                  <a:gd name="T5" fmla="*/ 68 h 191"/>
                  <a:gd name="T6" fmla="*/ 20 w 170"/>
                  <a:gd name="T7" fmla="*/ 77 h 191"/>
                  <a:gd name="T8" fmla="*/ 18 w 170"/>
                  <a:gd name="T9" fmla="*/ 84 h 191"/>
                  <a:gd name="T10" fmla="*/ 20 w 170"/>
                  <a:gd name="T11" fmla="*/ 88 h 191"/>
                  <a:gd name="T12" fmla="*/ 22 w 170"/>
                  <a:gd name="T13" fmla="*/ 93 h 191"/>
                  <a:gd name="T14" fmla="*/ 13 w 170"/>
                  <a:gd name="T15" fmla="*/ 97 h 191"/>
                  <a:gd name="T16" fmla="*/ 15 w 170"/>
                  <a:gd name="T17" fmla="*/ 102 h 191"/>
                  <a:gd name="T18" fmla="*/ 13 w 170"/>
                  <a:gd name="T19" fmla="*/ 111 h 191"/>
                  <a:gd name="T20" fmla="*/ 13 w 170"/>
                  <a:gd name="T21" fmla="*/ 115 h 191"/>
                  <a:gd name="T22" fmla="*/ 13 w 170"/>
                  <a:gd name="T23" fmla="*/ 120 h 191"/>
                  <a:gd name="T24" fmla="*/ 9 w 170"/>
                  <a:gd name="T25" fmla="*/ 125 h 191"/>
                  <a:gd name="T26" fmla="*/ 9 w 170"/>
                  <a:gd name="T27" fmla="*/ 131 h 191"/>
                  <a:gd name="T28" fmla="*/ 6 w 170"/>
                  <a:gd name="T29" fmla="*/ 136 h 191"/>
                  <a:gd name="T30" fmla="*/ 4 w 170"/>
                  <a:gd name="T31" fmla="*/ 140 h 191"/>
                  <a:gd name="T32" fmla="*/ 0 w 170"/>
                  <a:gd name="T33" fmla="*/ 147 h 191"/>
                  <a:gd name="T34" fmla="*/ 15 w 170"/>
                  <a:gd name="T35" fmla="*/ 147 h 191"/>
                  <a:gd name="T36" fmla="*/ 13 w 170"/>
                  <a:gd name="T37" fmla="*/ 150 h 191"/>
                  <a:gd name="T38" fmla="*/ 20 w 170"/>
                  <a:gd name="T39" fmla="*/ 152 h 191"/>
                  <a:gd name="T40" fmla="*/ 31 w 170"/>
                  <a:gd name="T41" fmla="*/ 157 h 191"/>
                  <a:gd name="T42" fmla="*/ 38 w 170"/>
                  <a:gd name="T43" fmla="*/ 172 h 191"/>
                  <a:gd name="T44" fmla="*/ 48 w 170"/>
                  <a:gd name="T45" fmla="*/ 190 h 191"/>
                  <a:gd name="T46" fmla="*/ 66 w 170"/>
                  <a:gd name="T47" fmla="*/ 173 h 191"/>
                  <a:gd name="T48" fmla="*/ 72 w 170"/>
                  <a:gd name="T49" fmla="*/ 173 h 191"/>
                  <a:gd name="T50" fmla="*/ 77 w 170"/>
                  <a:gd name="T51" fmla="*/ 175 h 191"/>
                  <a:gd name="T52" fmla="*/ 79 w 170"/>
                  <a:gd name="T53" fmla="*/ 173 h 191"/>
                  <a:gd name="T54" fmla="*/ 86 w 170"/>
                  <a:gd name="T55" fmla="*/ 168 h 191"/>
                  <a:gd name="T56" fmla="*/ 88 w 170"/>
                  <a:gd name="T57" fmla="*/ 159 h 191"/>
                  <a:gd name="T58" fmla="*/ 88 w 170"/>
                  <a:gd name="T59" fmla="*/ 147 h 191"/>
                  <a:gd name="T60" fmla="*/ 93 w 170"/>
                  <a:gd name="T61" fmla="*/ 131 h 191"/>
                  <a:gd name="T62" fmla="*/ 102 w 170"/>
                  <a:gd name="T63" fmla="*/ 131 h 191"/>
                  <a:gd name="T64" fmla="*/ 170 w 170"/>
                  <a:gd name="T65" fmla="*/ 66 h 191"/>
                  <a:gd name="T66" fmla="*/ 165 w 170"/>
                  <a:gd name="T67" fmla="*/ 52 h 191"/>
                  <a:gd name="T68" fmla="*/ 140 w 170"/>
                  <a:gd name="T69" fmla="*/ 27 h 191"/>
                  <a:gd name="T70" fmla="*/ 113 w 170"/>
                  <a:gd name="T71" fmla="*/ 23 h 191"/>
                  <a:gd name="T72" fmla="*/ 113 w 170"/>
                  <a:gd name="T73" fmla="*/ 31 h 191"/>
                  <a:gd name="T74" fmla="*/ 107 w 170"/>
                  <a:gd name="T75" fmla="*/ 32 h 191"/>
                  <a:gd name="T76" fmla="*/ 106 w 170"/>
                  <a:gd name="T77" fmla="*/ 22 h 191"/>
                  <a:gd name="T78" fmla="*/ 102 w 170"/>
                  <a:gd name="T79" fmla="*/ 27 h 191"/>
                  <a:gd name="T80" fmla="*/ 102 w 170"/>
                  <a:gd name="T81" fmla="*/ 23 h 191"/>
                  <a:gd name="T82" fmla="*/ 72 w 170"/>
                  <a:gd name="T83" fmla="*/ 0 h 191"/>
                  <a:gd name="T84" fmla="*/ 63 w 170"/>
                  <a:gd name="T85" fmla="*/ 4 h 191"/>
                  <a:gd name="T86" fmla="*/ 47 w 170"/>
                  <a:gd name="T87" fmla="*/ 7 h 191"/>
                  <a:gd name="T88" fmla="*/ 45 w 170"/>
                  <a:gd name="T89" fmla="*/ 9 h 191"/>
                  <a:gd name="T90" fmla="*/ 41 w 170"/>
                  <a:gd name="T91" fmla="*/ 9 h 191"/>
                  <a:gd name="T92" fmla="*/ 36 w 170"/>
                  <a:gd name="T93" fmla="*/ 7 h 191"/>
                  <a:gd name="T94" fmla="*/ 29 w 170"/>
                  <a:gd name="T95" fmla="*/ 7 h 191"/>
                  <a:gd name="T96" fmla="*/ 23 w 170"/>
                  <a:gd name="T97" fmla="*/ 13 h 191"/>
                  <a:gd name="T98" fmla="*/ 25 w 170"/>
                  <a:gd name="T99" fmla="*/ 2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91">
                    <a:moveTo>
                      <a:pt x="29" y="34"/>
                    </a:moveTo>
                    <a:lnTo>
                      <a:pt x="31" y="38"/>
                    </a:lnTo>
                    <a:lnTo>
                      <a:pt x="32" y="40"/>
                    </a:lnTo>
                    <a:lnTo>
                      <a:pt x="34" y="43"/>
                    </a:lnTo>
                    <a:lnTo>
                      <a:pt x="29" y="59"/>
                    </a:lnTo>
                    <a:lnTo>
                      <a:pt x="25" y="61"/>
                    </a:lnTo>
                    <a:lnTo>
                      <a:pt x="25" y="63"/>
                    </a:lnTo>
                    <a:lnTo>
                      <a:pt x="25" y="66"/>
                    </a:lnTo>
                    <a:lnTo>
                      <a:pt x="23" y="68"/>
                    </a:lnTo>
                    <a:lnTo>
                      <a:pt x="22" y="72"/>
                    </a:lnTo>
                    <a:lnTo>
                      <a:pt x="22" y="73"/>
                    </a:lnTo>
                    <a:lnTo>
                      <a:pt x="20" y="77"/>
                    </a:lnTo>
                    <a:lnTo>
                      <a:pt x="20" y="81"/>
                    </a:lnTo>
                    <a:lnTo>
                      <a:pt x="20" y="81"/>
                    </a:lnTo>
                    <a:lnTo>
                      <a:pt x="18" y="84"/>
                    </a:lnTo>
                    <a:lnTo>
                      <a:pt x="16" y="84"/>
                    </a:lnTo>
                    <a:lnTo>
                      <a:pt x="18" y="88"/>
                    </a:lnTo>
                    <a:lnTo>
                      <a:pt x="20" y="88"/>
                    </a:lnTo>
                    <a:lnTo>
                      <a:pt x="20" y="90"/>
                    </a:lnTo>
                    <a:lnTo>
                      <a:pt x="22" y="91"/>
                    </a:lnTo>
                    <a:lnTo>
                      <a:pt x="22" y="93"/>
                    </a:lnTo>
                    <a:lnTo>
                      <a:pt x="22" y="93"/>
                    </a:lnTo>
                    <a:lnTo>
                      <a:pt x="16" y="97"/>
                    </a:lnTo>
                    <a:lnTo>
                      <a:pt x="13" y="97"/>
                    </a:lnTo>
                    <a:lnTo>
                      <a:pt x="13" y="98"/>
                    </a:lnTo>
                    <a:lnTo>
                      <a:pt x="13" y="100"/>
                    </a:lnTo>
                    <a:lnTo>
                      <a:pt x="15" y="102"/>
                    </a:lnTo>
                    <a:lnTo>
                      <a:pt x="15" y="104"/>
                    </a:lnTo>
                    <a:lnTo>
                      <a:pt x="15" y="106"/>
                    </a:lnTo>
                    <a:lnTo>
                      <a:pt x="13" y="111"/>
                    </a:lnTo>
                    <a:lnTo>
                      <a:pt x="15" y="111"/>
                    </a:lnTo>
                    <a:lnTo>
                      <a:pt x="16" y="113"/>
                    </a:lnTo>
                    <a:lnTo>
                      <a:pt x="13" y="115"/>
                    </a:lnTo>
                    <a:lnTo>
                      <a:pt x="11" y="116"/>
                    </a:lnTo>
                    <a:lnTo>
                      <a:pt x="15" y="118"/>
                    </a:lnTo>
                    <a:lnTo>
                      <a:pt x="13" y="120"/>
                    </a:lnTo>
                    <a:lnTo>
                      <a:pt x="11" y="118"/>
                    </a:lnTo>
                    <a:lnTo>
                      <a:pt x="9" y="122"/>
                    </a:lnTo>
                    <a:lnTo>
                      <a:pt x="9" y="125"/>
                    </a:lnTo>
                    <a:lnTo>
                      <a:pt x="7" y="127"/>
                    </a:lnTo>
                    <a:lnTo>
                      <a:pt x="7" y="129"/>
                    </a:lnTo>
                    <a:lnTo>
                      <a:pt x="9" y="131"/>
                    </a:lnTo>
                    <a:lnTo>
                      <a:pt x="4" y="132"/>
                    </a:lnTo>
                    <a:lnTo>
                      <a:pt x="6" y="134"/>
                    </a:lnTo>
                    <a:lnTo>
                      <a:pt x="6" y="136"/>
                    </a:lnTo>
                    <a:lnTo>
                      <a:pt x="6" y="136"/>
                    </a:lnTo>
                    <a:lnTo>
                      <a:pt x="4" y="138"/>
                    </a:lnTo>
                    <a:lnTo>
                      <a:pt x="4" y="140"/>
                    </a:lnTo>
                    <a:lnTo>
                      <a:pt x="6" y="141"/>
                    </a:lnTo>
                    <a:lnTo>
                      <a:pt x="4" y="147"/>
                    </a:lnTo>
                    <a:lnTo>
                      <a:pt x="0" y="147"/>
                    </a:lnTo>
                    <a:lnTo>
                      <a:pt x="2" y="148"/>
                    </a:lnTo>
                    <a:lnTo>
                      <a:pt x="9" y="147"/>
                    </a:lnTo>
                    <a:lnTo>
                      <a:pt x="15" y="147"/>
                    </a:lnTo>
                    <a:lnTo>
                      <a:pt x="16" y="148"/>
                    </a:lnTo>
                    <a:lnTo>
                      <a:pt x="13" y="148"/>
                    </a:lnTo>
                    <a:lnTo>
                      <a:pt x="13" y="150"/>
                    </a:lnTo>
                    <a:lnTo>
                      <a:pt x="18" y="152"/>
                    </a:lnTo>
                    <a:lnTo>
                      <a:pt x="20" y="156"/>
                    </a:lnTo>
                    <a:lnTo>
                      <a:pt x="20" y="152"/>
                    </a:lnTo>
                    <a:lnTo>
                      <a:pt x="23" y="152"/>
                    </a:lnTo>
                    <a:lnTo>
                      <a:pt x="23" y="156"/>
                    </a:lnTo>
                    <a:lnTo>
                      <a:pt x="31" y="157"/>
                    </a:lnTo>
                    <a:lnTo>
                      <a:pt x="34" y="165"/>
                    </a:lnTo>
                    <a:lnTo>
                      <a:pt x="34" y="168"/>
                    </a:lnTo>
                    <a:lnTo>
                      <a:pt x="38" y="172"/>
                    </a:lnTo>
                    <a:lnTo>
                      <a:pt x="41" y="184"/>
                    </a:lnTo>
                    <a:lnTo>
                      <a:pt x="45" y="191"/>
                    </a:lnTo>
                    <a:lnTo>
                      <a:pt x="48" y="190"/>
                    </a:lnTo>
                    <a:lnTo>
                      <a:pt x="54" y="184"/>
                    </a:lnTo>
                    <a:lnTo>
                      <a:pt x="57" y="182"/>
                    </a:lnTo>
                    <a:lnTo>
                      <a:pt x="66" y="173"/>
                    </a:lnTo>
                    <a:lnTo>
                      <a:pt x="68" y="170"/>
                    </a:lnTo>
                    <a:lnTo>
                      <a:pt x="70" y="172"/>
                    </a:lnTo>
                    <a:lnTo>
                      <a:pt x="72" y="173"/>
                    </a:lnTo>
                    <a:lnTo>
                      <a:pt x="70" y="175"/>
                    </a:lnTo>
                    <a:lnTo>
                      <a:pt x="73" y="175"/>
                    </a:lnTo>
                    <a:lnTo>
                      <a:pt x="77" y="175"/>
                    </a:lnTo>
                    <a:lnTo>
                      <a:pt x="77" y="173"/>
                    </a:lnTo>
                    <a:lnTo>
                      <a:pt x="77" y="170"/>
                    </a:lnTo>
                    <a:lnTo>
                      <a:pt x="79" y="173"/>
                    </a:lnTo>
                    <a:lnTo>
                      <a:pt x="81" y="173"/>
                    </a:lnTo>
                    <a:lnTo>
                      <a:pt x="82" y="172"/>
                    </a:lnTo>
                    <a:lnTo>
                      <a:pt x="86" y="168"/>
                    </a:lnTo>
                    <a:lnTo>
                      <a:pt x="88" y="165"/>
                    </a:lnTo>
                    <a:lnTo>
                      <a:pt x="88" y="161"/>
                    </a:lnTo>
                    <a:lnTo>
                      <a:pt x="88" y="159"/>
                    </a:lnTo>
                    <a:lnTo>
                      <a:pt x="88" y="157"/>
                    </a:lnTo>
                    <a:lnTo>
                      <a:pt x="88" y="150"/>
                    </a:lnTo>
                    <a:lnTo>
                      <a:pt x="88" y="147"/>
                    </a:lnTo>
                    <a:lnTo>
                      <a:pt x="91" y="140"/>
                    </a:lnTo>
                    <a:lnTo>
                      <a:pt x="93" y="131"/>
                    </a:lnTo>
                    <a:lnTo>
                      <a:pt x="93" y="131"/>
                    </a:lnTo>
                    <a:lnTo>
                      <a:pt x="97" y="132"/>
                    </a:lnTo>
                    <a:lnTo>
                      <a:pt x="98" y="131"/>
                    </a:lnTo>
                    <a:lnTo>
                      <a:pt x="102" y="131"/>
                    </a:lnTo>
                    <a:lnTo>
                      <a:pt x="107" y="127"/>
                    </a:lnTo>
                    <a:lnTo>
                      <a:pt x="109" y="111"/>
                    </a:lnTo>
                    <a:lnTo>
                      <a:pt x="170" y="66"/>
                    </a:lnTo>
                    <a:lnTo>
                      <a:pt x="170" y="59"/>
                    </a:lnTo>
                    <a:lnTo>
                      <a:pt x="168" y="57"/>
                    </a:lnTo>
                    <a:lnTo>
                      <a:pt x="165" y="52"/>
                    </a:lnTo>
                    <a:lnTo>
                      <a:pt x="163" y="52"/>
                    </a:lnTo>
                    <a:lnTo>
                      <a:pt x="143" y="29"/>
                    </a:lnTo>
                    <a:lnTo>
                      <a:pt x="140" y="27"/>
                    </a:lnTo>
                    <a:lnTo>
                      <a:pt x="136" y="20"/>
                    </a:lnTo>
                    <a:lnTo>
                      <a:pt x="123" y="18"/>
                    </a:lnTo>
                    <a:lnTo>
                      <a:pt x="113" y="23"/>
                    </a:lnTo>
                    <a:lnTo>
                      <a:pt x="113" y="25"/>
                    </a:lnTo>
                    <a:lnTo>
                      <a:pt x="115" y="29"/>
                    </a:lnTo>
                    <a:lnTo>
                      <a:pt x="113" y="31"/>
                    </a:lnTo>
                    <a:lnTo>
                      <a:pt x="113" y="34"/>
                    </a:lnTo>
                    <a:lnTo>
                      <a:pt x="109" y="36"/>
                    </a:lnTo>
                    <a:lnTo>
                      <a:pt x="107" y="32"/>
                    </a:lnTo>
                    <a:lnTo>
                      <a:pt x="111" y="31"/>
                    </a:lnTo>
                    <a:lnTo>
                      <a:pt x="109" y="23"/>
                    </a:lnTo>
                    <a:lnTo>
                      <a:pt x="106" y="22"/>
                    </a:lnTo>
                    <a:lnTo>
                      <a:pt x="104" y="23"/>
                    </a:lnTo>
                    <a:lnTo>
                      <a:pt x="104" y="25"/>
                    </a:lnTo>
                    <a:lnTo>
                      <a:pt x="102" y="27"/>
                    </a:lnTo>
                    <a:lnTo>
                      <a:pt x="100" y="32"/>
                    </a:lnTo>
                    <a:lnTo>
                      <a:pt x="98" y="27"/>
                    </a:lnTo>
                    <a:lnTo>
                      <a:pt x="102" y="23"/>
                    </a:lnTo>
                    <a:lnTo>
                      <a:pt x="82" y="7"/>
                    </a:lnTo>
                    <a:lnTo>
                      <a:pt x="81" y="4"/>
                    </a:lnTo>
                    <a:lnTo>
                      <a:pt x="72" y="0"/>
                    </a:lnTo>
                    <a:lnTo>
                      <a:pt x="68" y="2"/>
                    </a:lnTo>
                    <a:lnTo>
                      <a:pt x="66" y="4"/>
                    </a:lnTo>
                    <a:lnTo>
                      <a:pt x="63" y="4"/>
                    </a:lnTo>
                    <a:lnTo>
                      <a:pt x="59" y="6"/>
                    </a:lnTo>
                    <a:lnTo>
                      <a:pt x="47" y="6"/>
                    </a:lnTo>
                    <a:lnTo>
                      <a:pt x="47" y="7"/>
                    </a:lnTo>
                    <a:lnTo>
                      <a:pt x="47" y="15"/>
                    </a:lnTo>
                    <a:lnTo>
                      <a:pt x="47" y="11"/>
                    </a:lnTo>
                    <a:lnTo>
                      <a:pt x="45" y="9"/>
                    </a:lnTo>
                    <a:lnTo>
                      <a:pt x="45" y="7"/>
                    </a:lnTo>
                    <a:lnTo>
                      <a:pt x="43" y="6"/>
                    </a:lnTo>
                    <a:lnTo>
                      <a:pt x="41" y="9"/>
                    </a:lnTo>
                    <a:lnTo>
                      <a:pt x="41" y="9"/>
                    </a:lnTo>
                    <a:lnTo>
                      <a:pt x="41" y="6"/>
                    </a:lnTo>
                    <a:lnTo>
                      <a:pt x="36" y="7"/>
                    </a:lnTo>
                    <a:lnTo>
                      <a:pt x="36" y="9"/>
                    </a:lnTo>
                    <a:lnTo>
                      <a:pt x="31" y="7"/>
                    </a:lnTo>
                    <a:lnTo>
                      <a:pt x="29" y="7"/>
                    </a:lnTo>
                    <a:lnTo>
                      <a:pt x="29" y="9"/>
                    </a:lnTo>
                    <a:lnTo>
                      <a:pt x="22" y="13"/>
                    </a:lnTo>
                    <a:lnTo>
                      <a:pt x="23" y="13"/>
                    </a:lnTo>
                    <a:lnTo>
                      <a:pt x="23" y="18"/>
                    </a:lnTo>
                    <a:lnTo>
                      <a:pt x="29" y="22"/>
                    </a:lnTo>
                    <a:lnTo>
                      <a:pt x="25" y="23"/>
                    </a:lnTo>
                    <a:lnTo>
                      <a:pt x="25" y="27"/>
                    </a:lnTo>
                    <a:lnTo>
                      <a:pt x="29" y="3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5" name="Freeform 2213">
                <a:extLst>
                  <a:ext uri="{FF2B5EF4-FFF2-40B4-BE49-F238E27FC236}">
                    <a16:creationId xmlns:a16="http://schemas.microsoft.com/office/drawing/2014/main" id="{84F33D3D-7B13-FC42-8FEE-B318CD12DABA}"/>
                  </a:ext>
                </a:extLst>
              </p:cNvPr>
              <p:cNvSpPr>
                <a:spLocks/>
              </p:cNvSpPr>
              <p:nvPr/>
            </p:nvSpPr>
            <p:spPr bwMode="auto">
              <a:xfrm>
                <a:off x="680" y="884"/>
                <a:ext cx="170" cy="191"/>
              </a:xfrm>
              <a:custGeom>
                <a:avLst/>
                <a:gdLst>
                  <a:gd name="T0" fmla="*/ 32 w 170"/>
                  <a:gd name="T1" fmla="*/ 40 h 191"/>
                  <a:gd name="T2" fmla="*/ 25 w 170"/>
                  <a:gd name="T3" fmla="*/ 61 h 191"/>
                  <a:gd name="T4" fmla="*/ 23 w 170"/>
                  <a:gd name="T5" fmla="*/ 68 h 191"/>
                  <a:gd name="T6" fmla="*/ 20 w 170"/>
                  <a:gd name="T7" fmla="*/ 77 h 191"/>
                  <a:gd name="T8" fmla="*/ 18 w 170"/>
                  <a:gd name="T9" fmla="*/ 84 h 191"/>
                  <a:gd name="T10" fmla="*/ 20 w 170"/>
                  <a:gd name="T11" fmla="*/ 88 h 191"/>
                  <a:gd name="T12" fmla="*/ 22 w 170"/>
                  <a:gd name="T13" fmla="*/ 93 h 191"/>
                  <a:gd name="T14" fmla="*/ 13 w 170"/>
                  <a:gd name="T15" fmla="*/ 97 h 191"/>
                  <a:gd name="T16" fmla="*/ 15 w 170"/>
                  <a:gd name="T17" fmla="*/ 102 h 191"/>
                  <a:gd name="T18" fmla="*/ 13 w 170"/>
                  <a:gd name="T19" fmla="*/ 111 h 191"/>
                  <a:gd name="T20" fmla="*/ 13 w 170"/>
                  <a:gd name="T21" fmla="*/ 115 h 191"/>
                  <a:gd name="T22" fmla="*/ 13 w 170"/>
                  <a:gd name="T23" fmla="*/ 120 h 191"/>
                  <a:gd name="T24" fmla="*/ 9 w 170"/>
                  <a:gd name="T25" fmla="*/ 125 h 191"/>
                  <a:gd name="T26" fmla="*/ 9 w 170"/>
                  <a:gd name="T27" fmla="*/ 131 h 191"/>
                  <a:gd name="T28" fmla="*/ 6 w 170"/>
                  <a:gd name="T29" fmla="*/ 136 h 191"/>
                  <a:gd name="T30" fmla="*/ 4 w 170"/>
                  <a:gd name="T31" fmla="*/ 140 h 191"/>
                  <a:gd name="T32" fmla="*/ 0 w 170"/>
                  <a:gd name="T33" fmla="*/ 147 h 191"/>
                  <a:gd name="T34" fmla="*/ 15 w 170"/>
                  <a:gd name="T35" fmla="*/ 147 h 191"/>
                  <a:gd name="T36" fmla="*/ 13 w 170"/>
                  <a:gd name="T37" fmla="*/ 150 h 191"/>
                  <a:gd name="T38" fmla="*/ 20 w 170"/>
                  <a:gd name="T39" fmla="*/ 152 h 191"/>
                  <a:gd name="T40" fmla="*/ 31 w 170"/>
                  <a:gd name="T41" fmla="*/ 157 h 191"/>
                  <a:gd name="T42" fmla="*/ 38 w 170"/>
                  <a:gd name="T43" fmla="*/ 172 h 191"/>
                  <a:gd name="T44" fmla="*/ 48 w 170"/>
                  <a:gd name="T45" fmla="*/ 190 h 191"/>
                  <a:gd name="T46" fmla="*/ 66 w 170"/>
                  <a:gd name="T47" fmla="*/ 173 h 191"/>
                  <a:gd name="T48" fmla="*/ 72 w 170"/>
                  <a:gd name="T49" fmla="*/ 173 h 191"/>
                  <a:gd name="T50" fmla="*/ 77 w 170"/>
                  <a:gd name="T51" fmla="*/ 175 h 191"/>
                  <a:gd name="T52" fmla="*/ 79 w 170"/>
                  <a:gd name="T53" fmla="*/ 173 h 191"/>
                  <a:gd name="T54" fmla="*/ 86 w 170"/>
                  <a:gd name="T55" fmla="*/ 168 h 191"/>
                  <a:gd name="T56" fmla="*/ 88 w 170"/>
                  <a:gd name="T57" fmla="*/ 159 h 191"/>
                  <a:gd name="T58" fmla="*/ 88 w 170"/>
                  <a:gd name="T59" fmla="*/ 147 h 191"/>
                  <a:gd name="T60" fmla="*/ 93 w 170"/>
                  <a:gd name="T61" fmla="*/ 131 h 191"/>
                  <a:gd name="T62" fmla="*/ 102 w 170"/>
                  <a:gd name="T63" fmla="*/ 131 h 191"/>
                  <a:gd name="T64" fmla="*/ 170 w 170"/>
                  <a:gd name="T65" fmla="*/ 66 h 191"/>
                  <a:gd name="T66" fmla="*/ 165 w 170"/>
                  <a:gd name="T67" fmla="*/ 52 h 191"/>
                  <a:gd name="T68" fmla="*/ 140 w 170"/>
                  <a:gd name="T69" fmla="*/ 27 h 191"/>
                  <a:gd name="T70" fmla="*/ 113 w 170"/>
                  <a:gd name="T71" fmla="*/ 23 h 191"/>
                  <a:gd name="T72" fmla="*/ 113 w 170"/>
                  <a:gd name="T73" fmla="*/ 31 h 191"/>
                  <a:gd name="T74" fmla="*/ 107 w 170"/>
                  <a:gd name="T75" fmla="*/ 32 h 191"/>
                  <a:gd name="T76" fmla="*/ 106 w 170"/>
                  <a:gd name="T77" fmla="*/ 22 h 191"/>
                  <a:gd name="T78" fmla="*/ 102 w 170"/>
                  <a:gd name="T79" fmla="*/ 27 h 191"/>
                  <a:gd name="T80" fmla="*/ 102 w 170"/>
                  <a:gd name="T81" fmla="*/ 23 h 191"/>
                  <a:gd name="T82" fmla="*/ 72 w 170"/>
                  <a:gd name="T83" fmla="*/ 0 h 191"/>
                  <a:gd name="T84" fmla="*/ 63 w 170"/>
                  <a:gd name="T85" fmla="*/ 4 h 191"/>
                  <a:gd name="T86" fmla="*/ 47 w 170"/>
                  <a:gd name="T87" fmla="*/ 7 h 191"/>
                  <a:gd name="T88" fmla="*/ 45 w 170"/>
                  <a:gd name="T89" fmla="*/ 9 h 191"/>
                  <a:gd name="T90" fmla="*/ 41 w 170"/>
                  <a:gd name="T91" fmla="*/ 9 h 191"/>
                  <a:gd name="T92" fmla="*/ 36 w 170"/>
                  <a:gd name="T93" fmla="*/ 7 h 191"/>
                  <a:gd name="T94" fmla="*/ 29 w 170"/>
                  <a:gd name="T95" fmla="*/ 7 h 191"/>
                  <a:gd name="T96" fmla="*/ 23 w 170"/>
                  <a:gd name="T97" fmla="*/ 13 h 191"/>
                  <a:gd name="T98" fmla="*/ 25 w 170"/>
                  <a:gd name="T99" fmla="*/ 2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91">
                    <a:moveTo>
                      <a:pt x="29" y="34"/>
                    </a:moveTo>
                    <a:lnTo>
                      <a:pt x="31" y="38"/>
                    </a:lnTo>
                    <a:lnTo>
                      <a:pt x="32" y="40"/>
                    </a:lnTo>
                    <a:lnTo>
                      <a:pt x="34" y="43"/>
                    </a:lnTo>
                    <a:lnTo>
                      <a:pt x="29" y="59"/>
                    </a:lnTo>
                    <a:lnTo>
                      <a:pt x="25" y="61"/>
                    </a:lnTo>
                    <a:lnTo>
                      <a:pt x="25" y="63"/>
                    </a:lnTo>
                    <a:lnTo>
                      <a:pt x="25" y="66"/>
                    </a:lnTo>
                    <a:lnTo>
                      <a:pt x="23" y="68"/>
                    </a:lnTo>
                    <a:lnTo>
                      <a:pt x="22" y="72"/>
                    </a:lnTo>
                    <a:lnTo>
                      <a:pt x="22" y="73"/>
                    </a:lnTo>
                    <a:lnTo>
                      <a:pt x="20" y="77"/>
                    </a:lnTo>
                    <a:lnTo>
                      <a:pt x="20" y="81"/>
                    </a:lnTo>
                    <a:lnTo>
                      <a:pt x="20" y="81"/>
                    </a:lnTo>
                    <a:lnTo>
                      <a:pt x="18" y="84"/>
                    </a:lnTo>
                    <a:lnTo>
                      <a:pt x="16" y="84"/>
                    </a:lnTo>
                    <a:lnTo>
                      <a:pt x="18" y="88"/>
                    </a:lnTo>
                    <a:lnTo>
                      <a:pt x="20" y="88"/>
                    </a:lnTo>
                    <a:lnTo>
                      <a:pt x="20" y="90"/>
                    </a:lnTo>
                    <a:lnTo>
                      <a:pt x="22" y="91"/>
                    </a:lnTo>
                    <a:lnTo>
                      <a:pt x="22" y="93"/>
                    </a:lnTo>
                    <a:lnTo>
                      <a:pt x="22" y="93"/>
                    </a:lnTo>
                    <a:lnTo>
                      <a:pt x="16" y="97"/>
                    </a:lnTo>
                    <a:lnTo>
                      <a:pt x="13" y="97"/>
                    </a:lnTo>
                    <a:lnTo>
                      <a:pt x="13" y="98"/>
                    </a:lnTo>
                    <a:lnTo>
                      <a:pt x="13" y="100"/>
                    </a:lnTo>
                    <a:lnTo>
                      <a:pt x="15" y="102"/>
                    </a:lnTo>
                    <a:lnTo>
                      <a:pt x="15" y="104"/>
                    </a:lnTo>
                    <a:lnTo>
                      <a:pt x="15" y="106"/>
                    </a:lnTo>
                    <a:lnTo>
                      <a:pt x="13" y="111"/>
                    </a:lnTo>
                    <a:lnTo>
                      <a:pt x="15" y="111"/>
                    </a:lnTo>
                    <a:lnTo>
                      <a:pt x="16" y="113"/>
                    </a:lnTo>
                    <a:lnTo>
                      <a:pt x="13" y="115"/>
                    </a:lnTo>
                    <a:lnTo>
                      <a:pt x="11" y="116"/>
                    </a:lnTo>
                    <a:lnTo>
                      <a:pt x="15" y="118"/>
                    </a:lnTo>
                    <a:lnTo>
                      <a:pt x="13" y="120"/>
                    </a:lnTo>
                    <a:lnTo>
                      <a:pt x="11" y="118"/>
                    </a:lnTo>
                    <a:lnTo>
                      <a:pt x="9" y="122"/>
                    </a:lnTo>
                    <a:lnTo>
                      <a:pt x="9" y="125"/>
                    </a:lnTo>
                    <a:lnTo>
                      <a:pt x="7" y="127"/>
                    </a:lnTo>
                    <a:lnTo>
                      <a:pt x="7" y="129"/>
                    </a:lnTo>
                    <a:lnTo>
                      <a:pt x="9" y="131"/>
                    </a:lnTo>
                    <a:lnTo>
                      <a:pt x="4" y="132"/>
                    </a:lnTo>
                    <a:lnTo>
                      <a:pt x="6" y="134"/>
                    </a:lnTo>
                    <a:lnTo>
                      <a:pt x="6" y="136"/>
                    </a:lnTo>
                    <a:lnTo>
                      <a:pt x="6" y="136"/>
                    </a:lnTo>
                    <a:lnTo>
                      <a:pt x="4" y="138"/>
                    </a:lnTo>
                    <a:lnTo>
                      <a:pt x="4" y="140"/>
                    </a:lnTo>
                    <a:lnTo>
                      <a:pt x="6" y="141"/>
                    </a:lnTo>
                    <a:lnTo>
                      <a:pt x="4" y="147"/>
                    </a:lnTo>
                    <a:lnTo>
                      <a:pt x="0" y="147"/>
                    </a:lnTo>
                    <a:lnTo>
                      <a:pt x="2" y="148"/>
                    </a:lnTo>
                    <a:lnTo>
                      <a:pt x="9" y="147"/>
                    </a:lnTo>
                    <a:lnTo>
                      <a:pt x="15" y="147"/>
                    </a:lnTo>
                    <a:lnTo>
                      <a:pt x="16" y="148"/>
                    </a:lnTo>
                    <a:lnTo>
                      <a:pt x="13" y="148"/>
                    </a:lnTo>
                    <a:lnTo>
                      <a:pt x="13" y="150"/>
                    </a:lnTo>
                    <a:lnTo>
                      <a:pt x="18" y="152"/>
                    </a:lnTo>
                    <a:lnTo>
                      <a:pt x="20" y="156"/>
                    </a:lnTo>
                    <a:lnTo>
                      <a:pt x="20" y="152"/>
                    </a:lnTo>
                    <a:lnTo>
                      <a:pt x="23" y="152"/>
                    </a:lnTo>
                    <a:lnTo>
                      <a:pt x="23" y="156"/>
                    </a:lnTo>
                    <a:lnTo>
                      <a:pt x="31" y="157"/>
                    </a:lnTo>
                    <a:lnTo>
                      <a:pt x="34" y="165"/>
                    </a:lnTo>
                    <a:lnTo>
                      <a:pt x="34" y="168"/>
                    </a:lnTo>
                    <a:lnTo>
                      <a:pt x="38" y="172"/>
                    </a:lnTo>
                    <a:lnTo>
                      <a:pt x="41" y="184"/>
                    </a:lnTo>
                    <a:lnTo>
                      <a:pt x="45" y="191"/>
                    </a:lnTo>
                    <a:lnTo>
                      <a:pt x="48" y="190"/>
                    </a:lnTo>
                    <a:lnTo>
                      <a:pt x="54" y="184"/>
                    </a:lnTo>
                    <a:lnTo>
                      <a:pt x="57" y="182"/>
                    </a:lnTo>
                    <a:lnTo>
                      <a:pt x="66" y="173"/>
                    </a:lnTo>
                    <a:lnTo>
                      <a:pt x="68" y="170"/>
                    </a:lnTo>
                    <a:lnTo>
                      <a:pt x="70" y="172"/>
                    </a:lnTo>
                    <a:lnTo>
                      <a:pt x="72" y="173"/>
                    </a:lnTo>
                    <a:lnTo>
                      <a:pt x="70" y="175"/>
                    </a:lnTo>
                    <a:lnTo>
                      <a:pt x="73" y="175"/>
                    </a:lnTo>
                    <a:lnTo>
                      <a:pt x="77" y="175"/>
                    </a:lnTo>
                    <a:lnTo>
                      <a:pt x="77" y="173"/>
                    </a:lnTo>
                    <a:lnTo>
                      <a:pt x="77" y="170"/>
                    </a:lnTo>
                    <a:lnTo>
                      <a:pt x="79" y="173"/>
                    </a:lnTo>
                    <a:lnTo>
                      <a:pt x="81" y="173"/>
                    </a:lnTo>
                    <a:lnTo>
                      <a:pt x="82" y="172"/>
                    </a:lnTo>
                    <a:lnTo>
                      <a:pt x="86" y="168"/>
                    </a:lnTo>
                    <a:lnTo>
                      <a:pt x="88" y="165"/>
                    </a:lnTo>
                    <a:lnTo>
                      <a:pt x="88" y="161"/>
                    </a:lnTo>
                    <a:lnTo>
                      <a:pt x="88" y="159"/>
                    </a:lnTo>
                    <a:lnTo>
                      <a:pt x="88" y="157"/>
                    </a:lnTo>
                    <a:lnTo>
                      <a:pt x="88" y="150"/>
                    </a:lnTo>
                    <a:lnTo>
                      <a:pt x="88" y="147"/>
                    </a:lnTo>
                    <a:lnTo>
                      <a:pt x="91" y="140"/>
                    </a:lnTo>
                    <a:lnTo>
                      <a:pt x="93" y="131"/>
                    </a:lnTo>
                    <a:lnTo>
                      <a:pt x="93" y="131"/>
                    </a:lnTo>
                    <a:lnTo>
                      <a:pt x="97" y="132"/>
                    </a:lnTo>
                    <a:lnTo>
                      <a:pt x="98" y="131"/>
                    </a:lnTo>
                    <a:lnTo>
                      <a:pt x="102" y="131"/>
                    </a:lnTo>
                    <a:lnTo>
                      <a:pt x="107" y="127"/>
                    </a:lnTo>
                    <a:lnTo>
                      <a:pt x="109" y="111"/>
                    </a:lnTo>
                    <a:lnTo>
                      <a:pt x="170" y="66"/>
                    </a:lnTo>
                    <a:lnTo>
                      <a:pt x="170" y="59"/>
                    </a:lnTo>
                    <a:lnTo>
                      <a:pt x="168" y="57"/>
                    </a:lnTo>
                    <a:lnTo>
                      <a:pt x="165" y="52"/>
                    </a:lnTo>
                    <a:lnTo>
                      <a:pt x="163" y="52"/>
                    </a:lnTo>
                    <a:lnTo>
                      <a:pt x="143" y="29"/>
                    </a:lnTo>
                    <a:lnTo>
                      <a:pt x="140" y="27"/>
                    </a:lnTo>
                    <a:lnTo>
                      <a:pt x="136" y="20"/>
                    </a:lnTo>
                    <a:lnTo>
                      <a:pt x="123" y="18"/>
                    </a:lnTo>
                    <a:lnTo>
                      <a:pt x="113" y="23"/>
                    </a:lnTo>
                    <a:lnTo>
                      <a:pt x="113" y="25"/>
                    </a:lnTo>
                    <a:lnTo>
                      <a:pt x="115" y="29"/>
                    </a:lnTo>
                    <a:lnTo>
                      <a:pt x="113" y="31"/>
                    </a:lnTo>
                    <a:lnTo>
                      <a:pt x="113" y="34"/>
                    </a:lnTo>
                    <a:lnTo>
                      <a:pt x="109" y="36"/>
                    </a:lnTo>
                    <a:lnTo>
                      <a:pt x="107" y="32"/>
                    </a:lnTo>
                    <a:lnTo>
                      <a:pt x="111" y="31"/>
                    </a:lnTo>
                    <a:lnTo>
                      <a:pt x="109" y="23"/>
                    </a:lnTo>
                    <a:lnTo>
                      <a:pt x="106" y="22"/>
                    </a:lnTo>
                    <a:lnTo>
                      <a:pt x="104" y="23"/>
                    </a:lnTo>
                    <a:lnTo>
                      <a:pt x="104" y="25"/>
                    </a:lnTo>
                    <a:lnTo>
                      <a:pt x="102" y="27"/>
                    </a:lnTo>
                    <a:lnTo>
                      <a:pt x="100" y="32"/>
                    </a:lnTo>
                    <a:lnTo>
                      <a:pt x="98" y="27"/>
                    </a:lnTo>
                    <a:lnTo>
                      <a:pt x="102" y="23"/>
                    </a:lnTo>
                    <a:lnTo>
                      <a:pt x="82" y="7"/>
                    </a:lnTo>
                    <a:lnTo>
                      <a:pt x="81" y="4"/>
                    </a:lnTo>
                    <a:lnTo>
                      <a:pt x="72" y="0"/>
                    </a:lnTo>
                    <a:lnTo>
                      <a:pt x="68" y="2"/>
                    </a:lnTo>
                    <a:lnTo>
                      <a:pt x="66" y="4"/>
                    </a:lnTo>
                    <a:lnTo>
                      <a:pt x="63" y="4"/>
                    </a:lnTo>
                    <a:lnTo>
                      <a:pt x="59" y="6"/>
                    </a:lnTo>
                    <a:lnTo>
                      <a:pt x="47" y="6"/>
                    </a:lnTo>
                    <a:lnTo>
                      <a:pt x="47" y="7"/>
                    </a:lnTo>
                    <a:lnTo>
                      <a:pt x="47" y="15"/>
                    </a:lnTo>
                    <a:lnTo>
                      <a:pt x="47" y="11"/>
                    </a:lnTo>
                    <a:lnTo>
                      <a:pt x="45" y="9"/>
                    </a:lnTo>
                    <a:lnTo>
                      <a:pt x="45" y="7"/>
                    </a:lnTo>
                    <a:lnTo>
                      <a:pt x="43" y="6"/>
                    </a:lnTo>
                    <a:lnTo>
                      <a:pt x="41" y="9"/>
                    </a:lnTo>
                    <a:lnTo>
                      <a:pt x="41" y="9"/>
                    </a:lnTo>
                    <a:lnTo>
                      <a:pt x="41" y="6"/>
                    </a:lnTo>
                    <a:lnTo>
                      <a:pt x="36" y="7"/>
                    </a:lnTo>
                    <a:lnTo>
                      <a:pt x="36" y="9"/>
                    </a:lnTo>
                    <a:lnTo>
                      <a:pt x="31" y="7"/>
                    </a:lnTo>
                    <a:lnTo>
                      <a:pt x="29" y="7"/>
                    </a:lnTo>
                    <a:lnTo>
                      <a:pt x="29" y="9"/>
                    </a:lnTo>
                    <a:lnTo>
                      <a:pt x="22" y="13"/>
                    </a:lnTo>
                    <a:lnTo>
                      <a:pt x="23" y="13"/>
                    </a:lnTo>
                    <a:lnTo>
                      <a:pt x="23" y="18"/>
                    </a:lnTo>
                    <a:lnTo>
                      <a:pt x="29" y="22"/>
                    </a:lnTo>
                    <a:lnTo>
                      <a:pt x="25" y="23"/>
                    </a:lnTo>
                    <a:lnTo>
                      <a:pt x="25" y="27"/>
                    </a:lnTo>
                    <a:lnTo>
                      <a:pt x="29" y="3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6" name="Freeform 2214">
                <a:extLst>
                  <a:ext uri="{FF2B5EF4-FFF2-40B4-BE49-F238E27FC236}">
                    <a16:creationId xmlns:a16="http://schemas.microsoft.com/office/drawing/2014/main" id="{113C0A1B-00B4-1345-800B-8C838213630B}"/>
                  </a:ext>
                </a:extLst>
              </p:cNvPr>
              <p:cNvSpPr>
                <a:spLocks/>
              </p:cNvSpPr>
              <p:nvPr/>
            </p:nvSpPr>
            <p:spPr bwMode="auto">
              <a:xfrm>
                <a:off x="1344" y="1295"/>
                <a:ext cx="18" cy="18"/>
              </a:xfrm>
              <a:custGeom>
                <a:avLst/>
                <a:gdLst>
                  <a:gd name="T0" fmla="*/ 9 w 18"/>
                  <a:gd name="T1" fmla="*/ 5 h 18"/>
                  <a:gd name="T2" fmla="*/ 11 w 18"/>
                  <a:gd name="T3" fmla="*/ 7 h 18"/>
                  <a:gd name="T4" fmla="*/ 13 w 18"/>
                  <a:gd name="T5" fmla="*/ 7 h 18"/>
                  <a:gd name="T6" fmla="*/ 15 w 18"/>
                  <a:gd name="T7" fmla="*/ 12 h 18"/>
                  <a:gd name="T8" fmla="*/ 17 w 18"/>
                  <a:gd name="T9" fmla="*/ 14 h 18"/>
                  <a:gd name="T10" fmla="*/ 18 w 18"/>
                  <a:gd name="T11" fmla="*/ 16 h 18"/>
                  <a:gd name="T12" fmla="*/ 18 w 18"/>
                  <a:gd name="T13" fmla="*/ 18 h 18"/>
                  <a:gd name="T14" fmla="*/ 13 w 18"/>
                  <a:gd name="T15" fmla="*/ 18 h 18"/>
                  <a:gd name="T16" fmla="*/ 11 w 18"/>
                  <a:gd name="T17" fmla="*/ 14 h 18"/>
                  <a:gd name="T18" fmla="*/ 8 w 18"/>
                  <a:gd name="T19" fmla="*/ 11 h 18"/>
                  <a:gd name="T20" fmla="*/ 4 w 18"/>
                  <a:gd name="T21" fmla="*/ 5 h 18"/>
                  <a:gd name="T22" fmla="*/ 0 w 18"/>
                  <a:gd name="T23" fmla="*/ 2 h 18"/>
                  <a:gd name="T24" fmla="*/ 0 w 18"/>
                  <a:gd name="T25" fmla="*/ 0 h 18"/>
                  <a:gd name="T26" fmla="*/ 2 w 18"/>
                  <a:gd name="T27" fmla="*/ 0 h 18"/>
                  <a:gd name="T28" fmla="*/ 6 w 18"/>
                  <a:gd name="T29" fmla="*/ 0 h 18"/>
                  <a:gd name="T30" fmla="*/ 9 w 18"/>
                  <a:gd name="T3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8">
                    <a:moveTo>
                      <a:pt x="9" y="5"/>
                    </a:moveTo>
                    <a:lnTo>
                      <a:pt x="11" y="7"/>
                    </a:lnTo>
                    <a:lnTo>
                      <a:pt x="13" y="7"/>
                    </a:lnTo>
                    <a:lnTo>
                      <a:pt x="15" y="12"/>
                    </a:lnTo>
                    <a:lnTo>
                      <a:pt x="17" y="14"/>
                    </a:lnTo>
                    <a:lnTo>
                      <a:pt x="18" y="16"/>
                    </a:lnTo>
                    <a:lnTo>
                      <a:pt x="18" y="18"/>
                    </a:lnTo>
                    <a:lnTo>
                      <a:pt x="13" y="18"/>
                    </a:lnTo>
                    <a:lnTo>
                      <a:pt x="11" y="14"/>
                    </a:lnTo>
                    <a:lnTo>
                      <a:pt x="8" y="11"/>
                    </a:lnTo>
                    <a:lnTo>
                      <a:pt x="4" y="5"/>
                    </a:lnTo>
                    <a:lnTo>
                      <a:pt x="0" y="2"/>
                    </a:lnTo>
                    <a:lnTo>
                      <a:pt x="0" y="0"/>
                    </a:lnTo>
                    <a:lnTo>
                      <a:pt x="2" y="0"/>
                    </a:lnTo>
                    <a:lnTo>
                      <a:pt x="6" y="0"/>
                    </a:lnTo>
                    <a:lnTo>
                      <a:pt x="9"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7" name="Freeform 2215">
                <a:extLst>
                  <a:ext uri="{FF2B5EF4-FFF2-40B4-BE49-F238E27FC236}">
                    <a16:creationId xmlns:a16="http://schemas.microsoft.com/office/drawing/2014/main" id="{B35FE43F-A241-4042-BB83-C34FF742B315}"/>
                  </a:ext>
                </a:extLst>
              </p:cNvPr>
              <p:cNvSpPr>
                <a:spLocks/>
              </p:cNvSpPr>
              <p:nvPr/>
            </p:nvSpPr>
            <p:spPr bwMode="auto">
              <a:xfrm>
                <a:off x="1344" y="1295"/>
                <a:ext cx="18" cy="18"/>
              </a:xfrm>
              <a:custGeom>
                <a:avLst/>
                <a:gdLst>
                  <a:gd name="T0" fmla="*/ 9 w 18"/>
                  <a:gd name="T1" fmla="*/ 5 h 18"/>
                  <a:gd name="T2" fmla="*/ 11 w 18"/>
                  <a:gd name="T3" fmla="*/ 7 h 18"/>
                  <a:gd name="T4" fmla="*/ 13 w 18"/>
                  <a:gd name="T5" fmla="*/ 7 h 18"/>
                  <a:gd name="T6" fmla="*/ 15 w 18"/>
                  <a:gd name="T7" fmla="*/ 12 h 18"/>
                  <a:gd name="T8" fmla="*/ 17 w 18"/>
                  <a:gd name="T9" fmla="*/ 14 h 18"/>
                  <a:gd name="T10" fmla="*/ 18 w 18"/>
                  <a:gd name="T11" fmla="*/ 16 h 18"/>
                  <a:gd name="T12" fmla="*/ 18 w 18"/>
                  <a:gd name="T13" fmla="*/ 18 h 18"/>
                  <a:gd name="T14" fmla="*/ 13 w 18"/>
                  <a:gd name="T15" fmla="*/ 18 h 18"/>
                  <a:gd name="T16" fmla="*/ 11 w 18"/>
                  <a:gd name="T17" fmla="*/ 14 h 18"/>
                  <a:gd name="T18" fmla="*/ 8 w 18"/>
                  <a:gd name="T19" fmla="*/ 11 h 18"/>
                  <a:gd name="T20" fmla="*/ 4 w 18"/>
                  <a:gd name="T21" fmla="*/ 5 h 18"/>
                  <a:gd name="T22" fmla="*/ 0 w 18"/>
                  <a:gd name="T23" fmla="*/ 2 h 18"/>
                  <a:gd name="T24" fmla="*/ 0 w 18"/>
                  <a:gd name="T25" fmla="*/ 0 h 18"/>
                  <a:gd name="T26" fmla="*/ 2 w 18"/>
                  <a:gd name="T27" fmla="*/ 0 h 18"/>
                  <a:gd name="T28" fmla="*/ 6 w 18"/>
                  <a:gd name="T29" fmla="*/ 0 h 18"/>
                  <a:gd name="T30" fmla="*/ 9 w 18"/>
                  <a:gd name="T3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8">
                    <a:moveTo>
                      <a:pt x="9" y="5"/>
                    </a:moveTo>
                    <a:lnTo>
                      <a:pt x="11" y="7"/>
                    </a:lnTo>
                    <a:lnTo>
                      <a:pt x="13" y="7"/>
                    </a:lnTo>
                    <a:lnTo>
                      <a:pt x="15" y="12"/>
                    </a:lnTo>
                    <a:lnTo>
                      <a:pt x="17" y="14"/>
                    </a:lnTo>
                    <a:lnTo>
                      <a:pt x="18" y="16"/>
                    </a:lnTo>
                    <a:lnTo>
                      <a:pt x="18" y="18"/>
                    </a:lnTo>
                    <a:lnTo>
                      <a:pt x="13" y="18"/>
                    </a:lnTo>
                    <a:lnTo>
                      <a:pt x="11" y="14"/>
                    </a:lnTo>
                    <a:lnTo>
                      <a:pt x="8" y="11"/>
                    </a:lnTo>
                    <a:lnTo>
                      <a:pt x="4" y="5"/>
                    </a:lnTo>
                    <a:lnTo>
                      <a:pt x="0" y="2"/>
                    </a:lnTo>
                    <a:lnTo>
                      <a:pt x="0" y="0"/>
                    </a:lnTo>
                    <a:lnTo>
                      <a:pt x="2" y="0"/>
                    </a:lnTo>
                    <a:lnTo>
                      <a:pt x="6" y="0"/>
                    </a:lnTo>
                    <a:lnTo>
                      <a:pt x="9"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8" name="Freeform 2216">
                <a:extLst>
                  <a:ext uri="{FF2B5EF4-FFF2-40B4-BE49-F238E27FC236}">
                    <a16:creationId xmlns:a16="http://schemas.microsoft.com/office/drawing/2014/main" id="{7FB8D41F-FED6-0B4C-905E-1B7ED60A4220}"/>
                  </a:ext>
                </a:extLst>
              </p:cNvPr>
              <p:cNvSpPr>
                <a:spLocks/>
              </p:cNvSpPr>
              <p:nvPr/>
            </p:nvSpPr>
            <p:spPr bwMode="auto">
              <a:xfrm>
                <a:off x="1603" y="1491"/>
                <a:ext cx="8" cy="11"/>
              </a:xfrm>
              <a:custGeom>
                <a:avLst/>
                <a:gdLst>
                  <a:gd name="T0" fmla="*/ 2 w 8"/>
                  <a:gd name="T1" fmla="*/ 4 h 11"/>
                  <a:gd name="T2" fmla="*/ 0 w 8"/>
                  <a:gd name="T3" fmla="*/ 2 h 11"/>
                  <a:gd name="T4" fmla="*/ 0 w 8"/>
                  <a:gd name="T5" fmla="*/ 9 h 11"/>
                  <a:gd name="T6" fmla="*/ 0 w 8"/>
                  <a:gd name="T7" fmla="*/ 11 h 11"/>
                  <a:gd name="T8" fmla="*/ 4 w 8"/>
                  <a:gd name="T9" fmla="*/ 8 h 11"/>
                  <a:gd name="T10" fmla="*/ 6 w 8"/>
                  <a:gd name="T11" fmla="*/ 8 h 11"/>
                  <a:gd name="T12" fmla="*/ 8 w 8"/>
                  <a:gd name="T13" fmla="*/ 4 h 11"/>
                  <a:gd name="T14" fmla="*/ 8 w 8"/>
                  <a:gd name="T15" fmla="*/ 0 h 11"/>
                  <a:gd name="T16" fmla="*/ 4 w 8"/>
                  <a:gd name="T17" fmla="*/ 0 h 11"/>
                  <a:gd name="T18" fmla="*/ 2 w 8"/>
                  <a:gd name="T19" fmla="*/ 2 h 11"/>
                  <a:gd name="T20" fmla="*/ 2 w 8"/>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2" y="4"/>
                    </a:moveTo>
                    <a:lnTo>
                      <a:pt x="0" y="2"/>
                    </a:lnTo>
                    <a:lnTo>
                      <a:pt x="0" y="9"/>
                    </a:lnTo>
                    <a:lnTo>
                      <a:pt x="0" y="11"/>
                    </a:lnTo>
                    <a:lnTo>
                      <a:pt x="4" y="8"/>
                    </a:lnTo>
                    <a:lnTo>
                      <a:pt x="6" y="8"/>
                    </a:lnTo>
                    <a:lnTo>
                      <a:pt x="8" y="4"/>
                    </a:lnTo>
                    <a:lnTo>
                      <a:pt x="8" y="0"/>
                    </a:lnTo>
                    <a:lnTo>
                      <a:pt x="4" y="0"/>
                    </a:lnTo>
                    <a:lnTo>
                      <a:pt x="2" y="2"/>
                    </a:lnTo>
                    <a:lnTo>
                      <a:pt x="2"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79" name="Freeform 2217">
                <a:extLst>
                  <a:ext uri="{FF2B5EF4-FFF2-40B4-BE49-F238E27FC236}">
                    <a16:creationId xmlns:a16="http://schemas.microsoft.com/office/drawing/2014/main" id="{11B21BE4-BD0C-484C-B4B8-B413E6AD2B57}"/>
                  </a:ext>
                </a:extLst>
              </p:cNvPr>
              <p:cNvSpPr>
                <a:spLocks/>
              </p:cNvSpPr>
              <p:nvPr/>
            </p:nvSpPr>
            <p:spPr bwMode="auto">
              <a:xfrm>
                <a:off x="1603" y="1491"/>
                <a:ext cx="8" cy="11"/>
              </a:xfrm>
              <a:custGeom>
                <a:avLst/>
                <a:gdLst>
                  <a:gd name="T0" fmla="*/ 2 w 8"/>
                  <a:gd name="T1" fmla="*/ 4 h 11"/>
                  <a:gd name="T2" fmla="*/ 0 w 8"/>
                  <a:gd name="T3" fmla="*/ 2 h 11"/>
                  <a:gd name="T4" fmla="*/ 0 w 8"/>
                  <a:gd name="T5" fmla="*/ 9 h 11"/>
                  <a:gd name="T6" fmla="*/ 0 w 8"/>
                  <a:gd name="T7" fmla="*/ 11 h 11"/>
                  <a:gd name="T8" fmla="*/ 4 w 8"/>
                  <a:gd name="T9" fmla="*/ 8 h 11"/>
                  <a:gd name="T10" fmla="*/ 6 w 8"/>
                  <a:gd name="T11" fmla="*/ 8 h 11"/>
                  <a:gd name="T12" fmla="*/ 8 w 8"/>
                  <a:gd name="T13" fmla="*/ 4 h 11"/>
                  <a:gd name="T14" fmla="*/ 8 w 8"/>
                  <a:gd name="T15" fmla="*/ 0 h 11"/>
                  <a:gd name="T16" fmla="*/ 4 w 8"/>
                  <a:gd name="T17" fmla="*/ 0 h 11"/>
                  <a:gd name="T18" fmla="*/ 2 w 8"/>
                  <a:gd name="T19" fmla="*/ 2 h 11"/>
                  <a:gd name="T20" fmla="*/ 2 w 8"/>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2" y="4"/>
                    </a:moveTo>
                    <a:lnTo>
                      <a:pt x="0" y="2"/>
                    </a:lnTo>
                    <a:lnTo>
                      <a:pt x="0" y="9"/>
                    </a:lnTo>
                    <a:lnTo>
                      <a:pt x="0" y="11"/>
                    </a:lnTo>
                    <a:lnTo>
                      <a:pt x="4" y="8"/>
                    </a:lnTo>
                    <a:lnTo>
                      <a:pt x="6" y="8"/>
                    </a:lnTo>
                    <a:lnTo>
                      <a:pt x="8" y="4"/>
                    </a:lnTo>
                    <a:lnTo>
                      <a:pt x="8" y="0"/>
                    </a:lnTo>
                    <a:lnTo>
                      <a:pt x="4" y="0"/>
                    </a:lnTo>
                    <a:lnTo>
                      <a:pt x="2" y="2"/>
                    </a:lnTo>
                    <a:lnTo>
                      <a:pt x="2"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0" name="Freeform 2218">
                <a:extLst>
                  <a:ext uri="{FF2B5EF4-FFF2-40B4-BE49-F238E27FC236}">
                    <a16:creationId xmlns:a16="http://schemas.microsoft.com/office/drawing/2014/main" id="{AEDA2200-A86E-7E49-B82D-E07D04E7CD01}"/>
                  </a:ext>
                </a:extLst>
              </p:cNvPr>
              <p:cNvSpPr>
                <a:spLocks/>
              </p:cNvSpPr>
              <p:nvPr/>
            </p:nvSpPr>
            <p:spPr bwMode="auto">
              <a:xfrm>
                <a:off x="1648" y="1454"/>
                <a:ext cx="13" cy="12"/>
              </a:xfrm>
              <a:custGeom>
                <a:avLst/>
                <a:gdLst>
                  <a:gd name="T0" fmla="*/ 7 w 13"/>
                  <a:gd name="T1" fmla="*/ 0 h 12"/>
                  <a:gd name="T2" fmla="*/ 7 w 13"/>
                  <a:gd name="T3" fmla="*/ 0 h 12"/>
                  <a:gd name="T4" fmla="*/ 9 w 13"/>
                  <a:gd name="T5" fmla="*/ 2 h 12"/>
                  <a:gd name="T6" fmla="*/ 11 w 13"/>
                  <a:gd name="T7" fmla="*/ 3 h 12"/>
                  <a:gd name="T8" fmla="*/ 13 w 13"/>
                  <a:gd name="T9" fmla="*/ 3 h 12"/>
                  <a:gd name="T10" fmla="*/ 13 w 13"/>
                  <a:gd name="T11" fmla="*/ 5 h 12"/>
                  <a:gd name="T12" fmla="*/ 13 w 13"/>
                  <a:gd name="T13" fmla="*/ 11 h 12"/>
                  <a:gd name="T14" fmla="*/ 11 w 13"/>
                  <a:gd name="T15" fmla="*/ 12 h 12"/>
                  <a:gd name="T16" fmla="*/ 7 w 13"/>
                  <a:gd name="T17" fmla="*/ 11 h 12"/>
                  <a:gd name="T18" fmla="*/ 5 w 13"/>
                  <a:gd name="T19" fmla="*/ 9 h 12"/>
                  <a:gd name="T20" fmla="*/ 5 w 13"/>
                  <a:gd name="T21" fmla="*/ 9 h 12"/>
                  <a:gd name="T22" fmla="*/ 2 w 13"/>
                  <a:gd name="T23" fmla="*/ 5 h 12"/>
                  <a:gd name="T24" fmla="*/ 0 w 13"/>
                  <a:gd name="T25" fmla="*/ 5 h 12"/>
                  <a:gd name="T26" fmla="*/ 0 w 13"/>
                  <a:gd name="T27" fmla="*/ 3 h 12"/>
                  <a:gd name="T28" fmla="*/ 4 w 13"/>
                  <a:gd name="T29" fmla="*/ 2 h 12"/>
                  <a:gd name="T30" fmla="*/ 7 w 13"/>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2">
                    <a:moveTo>
                      <a:pt x="7" y="0"/>
                    </a:moveTo>
                    <a:lnTo>
                      <a:pt x="7" y="0"/>
                    </a:lnTo>
                    <a:lnTo>
                      <a:pt x="9" y="2"/>
                    </a:lnTo>
                    <a:lnTo>
                      <a:pt x="11" y="3"/>
                    </a:lnTo>
                    <a:lnTo>
                      <a:pt x="13" y="3"/>
                    </a:lnTo>
                    <a:lnTo>
                      <a:pt x="13" y="5"/>
                    </a:lnTo>
                    <a:lnTo>
                      <a:pt x="13" y="11"/>
                    </a:lnTo>
                    <a:lnTo>
                      <a:pt x="11" y="12"/>
                    </a:lnTo>
                    <a:lnTo>
                      <a:pt x="7" y="11"/>
                    </a:lnTo>
                    <a:lnTo>
                      <a:pt x="5" y="9"/>
                    </a:lnTo>
                    <a:lnTo>
                      <a:pt x="5" y="9"/>
                    </a:lnTo>
                    <a:lnTo>
                      <a:pt x="2" y="5"/>
                    </a:lnTo>
                    <a:lnTo>
                      <a:pt x="0" y="5"/>
                    </a:lnTo>
                    <a:lnTo>
                      <a:pt x="0" y="3"/>
                    </a:lnTo>
                    <a:lnTo>
                      <a:pt x="4" y="2"/>
                    </a:lnTo>
                    <a:lnTo>
                      <a:pt x="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1" name="Freeform 2219">
                <a:extLst>
                  <a:ext uri="{FF2B5EF4-FFF2-40B4-BE49-F238E27FC236}">
                    <a16:creationId xmlns:a16="http://schemas.microsoft.com/office/drawing/2014/main" id="{AE03402E-FFB2-2141-83C2-8F945EDD3F29}"/>
                  </a:ext>
                </a:extLst>
              </p:cNvPr>
              <p:cNvSpPr>
                <a:spLocks/>
              </p:cNvSpPr>
              <p:nvPr/>
            </p:nvSpPr>
            <p:spPr bwMode="auto">
              <a:xfrm>
                <a:off x="1648" y="1454"/>
                <a:ext cx="13" cy="12"/>
              </a:xfrm>
              <a:custGeom>
                <a:avLst/>
                <a:gdLst>
                  <a:gd name="T0" fmla="*/ 7 w 13"/>
                  <a:gd name="T1" fmla="*/ 0 h 12"/>
                  <a:gd name="T2" fmla="*/ 7 w 13"/>
                  <a:gd name="T3" fmla="*/ 0 h 12"/>
                  <a:gd name="T4" fmla="*/ 9 w 13"/>
                  <a:gd name="T5" fmla="*/ 2 h 12"/>
                  <a:gd name="T6" fmla="*/ 11 w 13"/>
                  <a:gd name="T7" fmla="*/ 3 h 12"/>
                  <a:gd name="T8" fmla="*/ 13 w 13"/>
                  <a:gd name="T9" fmla="*/ 3 h 12"/>
                  <a:gd name="T10" fmla="*/ 13 w 13"/>
                  <a:gd name="T11" fmla="*/ 5 h 12"/>
                  <a:gd name="T12" fmla="*/ 13 w 13"/>
                  <a:gd name="T13" fmla="*/ 11 h 12"/>
                  <a:gd name="T14" fmla="*/ 11 w 13"/>
                  <a:gd name="T15" fmla="*/ 12 h 12"/>
                  <a:gd name="T16" fmla="*/ 7 w 13"/>
                  <a:gd name="T17" fmla="*/ 11 h 12"/>
                  <a:gd name="T18" fmla="*/ 5 w 13"/>
                  <a:gd name="T19" fmla="*/ 9 h 12"/>
                  <a:gd name="T20" fmla="*/ 5 w 13"/>
                  <a:gd name="T21" fmla="*/ 9 h 12"/>
                  <a:gd name="T22" fmla="*/ 2 w 13"/>
                  <a:gd name="T23" fmla="*/ 5 h 12"/>
                  <a:gd name="T24" fmla="*/ 0 w 13"/>
                  <a:gd name="T25" fmla="*/ 5 h 12"/>
                  <a:gd name="T26" fmla="*/ 0 w 13"/>
                  <a:gd name="T27" fmla="*/ 3 h 12"/>
                  <a:gd name="T28" fmla="*/ 4 w 13"/>
                  <a:gd name="T29" fmla="*/ 2 h 12"/>
                  <a:gd name="T30" fmla="*/ 7 w 13"/>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2">
                    <a:moveTo>
                      <a:pt x="7" y="0"/>
                    </a:moveTo>
                    <a:lnTo>
                      <a:pt x="7" y="0"/>
                    </a:lnTo>
                    <a:lnTo>
                      <a:pt x="9" y="2"/>
                    </a:lnTo>
                    <a:lnTo>
                      <a:pt x="11" y="3"/>
                    </a:lnTo>
                    <a:lnTo>
                      <a:pt x="13" y="3"/>
                    </a:lnTo>
                    <a:lnTo>
                      <a:pt x="13" y="5"/>
                    </a:lnTo>
                    <a:lnTo>
                      <a:pt x="13" y="11"/>
                    </a:lnTo>
                    <a:lnTo>
                      <a:pt x="11" y="12"/>
                    </a:lnTo>
                    <a:lnTo>
                      <a:pt x="7" y="11"/>
                    </a:lnTo>
                    <a:lnTo>
                      <a:pt x="5" y="9"/>
                    </a:lnTo>
                    <a:lnTo>
                      <a:pt x="5" y="9"/>
                    </a:lnTo>
                    <a:lnTo>
                      <a:pt x="2" y="5"/>
                    </a:lnTo>
                    <a:lnTo>
                      <a:pt x="0" y="5"/>
                    </a:lnTo>
                    <a:lnTo>
                      <a:pt x="0" y="3"/>
                    </a:lnTo>
                    <a:lnTo>
                      <a:pt x="4" y="2"/>
                    </a:lnTo>
                    <a:lnTo>
                      <a:pt x="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2" name="Freeform 2220">
                <a:extLst>
                  <a:ext uri="{FF2B5EF4-FFF2-40B4-BE49-F238E27FC236}">
                    <a16:creationId xmlns:a16="http://schemas.microsoft.com/office/drawing/2014/main" id="{D761A023-3EDE-1B42-BDF6-D2DD5E928318}"/>
                  </a:ext>
                </a:extLst>
              </p:cNvPr>
              <p:cNvSpPr>
                <a:spLocks/>
              </p:cNvSpPr>
              <p:nvPr/>
            </p:nvSpPr>
            <p:spPr bwMode="auto">
              <a:xfrm>
                <a:off x="1305" y="1204"/>
                <a:ext cx="7" cy="23"/>
              </a:xfrm>
              <a:custGeom>
                <a:avLst/>
                <a:gdLst>
                  <a:gd name="T0" fmla="*/ 6 w 7"/>
                  <a:gd name="T1" fmla="*/ 2 h 23"/>
                  <a:gd name="T2" fmla="*/ 6 w 7"/>
                  <a:gd name="T3" fmla="*/ 2 h 23"/>
                  <a:gd name="T4" fmla="*/ 7 w 7"/>
                  <a:gd name="T5" fmla="*/ 18 h 23"/>
                  <a:gd name="T6" fmla="*/ 6 w 7"/>
                  <a:gd name="T7" fmla="*/ 23 h 23"/>
                  <a:gd name="T8" fmla="*/ 4 w 7"/>
                  <a:gd name="T9" fmla="*/ 23 h 23"/>
                  <a:gd name="T10" fmla="*/ 0 w 7"/>
                  <a:gd name="T11" fmla="*/ 18 h 23"/>
                  <a:gd name="T12" fmla="*/ 0 w 7"/>
                  <a:gd name="T13" fmla="*/ 3 h 23"/>
                  <a:gd name="T14" fmla="*/ 2 w 7"/>
                  <a:gd name="T15" fmla="*/ 0 h 23"/>
                  <a:gd name="T16" fmla="*/ 6 w 7"/>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3">
                    <a:moveTo>
                      <a:pt x="6" y="2"/>
                    </a:moveTo>
                    <a:lnTo>
                      <a:pt x="6" y="2"/>
                    </a:lnTo>
                    <a:lnTo>
                      <a:pt x="7" y="18"/>
                    </a:lnTo>
                    <a:lnTo>
                      <a:pt x="6" y="23"/>
                    </a:lnTo>
                    <a:lnTo>
                      <a:pt x="4" y="23"/>
                    </a:lnTo>
                    <a:lnTo>
                      <a:pt x="0" y="18"/>
                    </a:lnTo>
                    <a:lnTo>
                      <a:pt x="0" y="3"/>
                    </a:lnTo>
                    <a:lnTo>
                      <a:pt x="2" y="0"/>
                    </a:lnTo>
                    <a:lnTo>
                      <a:pt x="6"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3" name="Freeform 2221">
                <a:extLst>
                  <a:ext uri="{FF2B5EF4-FFF2-40B4-BE49-F238E27FC236}">
                    <a16:creationId xmlns:a16="http://schemas.microsoft.com/office/drawing/2014/main" id="{DBD75850-2F26-1B4D-B008-E5FC62475223}"/>
                  </a:ext>
                </a:extLst>
              </p:cNvPr>
              <p:cNvSpPr>
                <a:spLocks/>
              </p:cNvSpPr>
              <p:nvPr/>
            </p:nvSpPr>
            <p:spPr bwMode="auto">
              <a:xfrm>
                <a:off x="1305" y="1204"/>
                <a:ext cx="7" cy="23"/>
              </a:xfrm>
              <a:custGeom>
                <a:avLst/>
                <a:gdLst>
                  <a:gd name="T0" fmla="*/ 6 w 7"/>
                  <a:gd name="T1" fmla="*/ 2 h 23"/>
                  <a:gd name="T2" fmla="*/ 6 w 7"/>
                  <a:gd name="T3" fmla="*/ 2 h 23"/>
                  <a:gd name="T4" fmla="*/ 7 w 7"/>
                  <a:gd name="T5" fmla="*/ 18 h 23"/>
                  <a:gd name="T6" fmla="*/ 6 w 7"/>
                  <a:gd name="T7" fmla="*/ 23 h 23"/>
                  <a:gd name="T8" fmla="*/ 4 w 7"/>
                  <a:gd name="T9" fmla="*/ 23 h 23"/>
                  <a:gd name="T10" fmla="*/ 0 w 7"/>
                  <a:gd name="T11" fmla="*/ 18 h 23"/>
                  <a:gd name="T12" fmla="*/ 0 w 7"/>
                  <a:gd name="T13" fmla="*/ 3 h 23"/>
                  <a:gd name="T14" fmla="*/ 2 w 7"/>
                  <a:gd name="T15" fmla="*/ 0 h 23"/>
                  <a:gd name="T16" fmla="*/ 6 w 7"/>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3">
                    <a:moveTo>
                      <a:pt x="6" y="2"/>
                    </a:moveTo>
                    <a:lnTo>
                      <a:pt x="6" y="2"/>
                    </a:lnTo>
                    <a:lnTo>
                      <a:pt x="7" y="18"/>
                    </a:lnTo>
                    <a:lnTo>
                      <a:pt x="6" y="23"/>
                    </a:lnTo>
                    <a:lnTo>
                      <a:pt x="4" y="23"/>
                    </a:lnTo>
                    <a:lnTo>
                      <a:pt x="0" y="18"/>
                    </a:lnTo>
                    <a:lnTo>
                      <a:pt x="0" y="3"/>
                    </a:lnTo>
                    <a:lnTo>
                      <a:pt x="2" y="0"/>
                    </a:lnTo>
                    <a:lnTo>
                      <a:pt x="6"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4" name="Freeform 2222">
                <a:extLst>
                  <a:ext uri="{FF2B5EF4-FFF2-40B4-BE49-F238E27FC236}">
                    <a16:creationId xmlns:a16="http://schemas.microsoft.com/office/drawing/2014/main" id="{B55D612F-3FB0-FE46-AC36-0B624069BCA9}"/>
                  </a:ext>
                </a:extLst>
              </p:cNvPr>
              <p:cNvSpPr>
                <a:spLocks/>
              </p:cNvSpPr>
              <p:nvPr/>
            </p:nvSpPr>
            <p:spPr bwMode="auto">
              <a:xfrm>
                <a:off x="1802" y="1697"/>
                <a:ext cx="3" cy="2"/>
              </a:xfrm>
              <a:custGeom>
                <a:avLst/>
                <a:gdLst>
                  <a:gd name="T0" fmla="*/ 1 w 3"/>
                  <a:gd name="T1" fmla="*/ 0 h 2"/>
                  <a:gd name="T2" fmla="*/ 0 w 3"/>
                  <a:gd name="T3" fmla="*/ 2 h 2"/>
                  <a:gd name="T4" fmla="*/ 3 w 3"/>
                  <a:gd name="T5" fmla="*/ 2 h 2"/>
                  <a:gd name="T6" fmla="*/ 1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0" y="2"/>
                    </a:lnTo>
                    <a:lnTo>
                      <a:pt x="3" y="2"/>
                    </a:lnTo>
                    <a:lnTo>
                      <a:pt x="1" y="2"/>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5" name="Freeform 2223">
                <a:extLst>
                  <a:ext uri="{FF2B5EF4-FFF2-40B4-BE49-F238E27FC236}">
                    <a16:creationId xmlns:a16="http://schemas.microsoft.com/office/drawing/2014/main" id="{22A3B204-9EE4-AC44-8331-6F188CABAC64}"/>
                  </a:ext>
                </a:extLst>
              </p:cNvPr>
              <p:cNvSpPr>
                <a:spLocks/>
              </p:cNvSpPr>
              <p:nvPr/>
            </p:nvSpPr>
            <p:spPr bwMode="auto">
              <a:xfrm>
                <a:off x="1802" y="1697"/>
                <a:ext cx="3" cy="2"/>
              </a:xfrm>
              <a:custGeom>
                <a:avLst/>
                <a:gdLst>
                  <a:gd name="T0" fmla="*/ 1 w 3"/>
                  <a:gd name="T1" fmla="*/ 0 h 2"/>
                  <a:gd name="T2" fmla="*/ 0 w 3"/>
                  <a:gd name="T3" fmla="*/ 2 h 2"/>
                  <a:gd name="T4" fmla="*/ 3 w 3"/>
                  <a:gd name="T5" fmla="*/ 2 h 2"/>
                  <a:gd name="T6" fmla="*/ 1 w 3"/>
                  <a:gd name="T7" fmla="*/ 2 h 2"/>
                </a:gdLst>
                <a:ahLst/>
                <a:cxnLst>
                  <a:cxn ang="0">
                    <a:pos x="T0" y="T1"/>
                  </a:cxn>
                  <a:cxn ang="0">
                    <a:pos x="T2" y="T3"/>
                  </a:cxn>
                  <a:cxn ang="0">
                    <a:pos x="T4" y="T5"/>
                  </a:cxn>
                  <a:cxn ang="0">
                    <a:pos x="T6" y="T7"/>
                  </a:cxn>
                </a:cxnLst>
                <a:rect l="0" t="0" r="r" b="b"/>
                <a:pathLst>
                  <a:path w="3" h="2">
                    <a:moveTo>
                      <a:pt x="1" y="0"/>
                    </a:moveTo>
                    <a:lnTo>
                      <a:pt x="0" y="2"/>
                    </a:lnTo>
                    <a:lnTo>
                      <a:pt x="3" y="2"/>
                    </a:lnTo>
                    <a:lnTo>
                      <a:pt x="1"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6" name="Freeform 2224">
                <a:extLst>
                  <a:ext uri="{FF2B5EF4-FFF2-40B4-BE49-F238E27FC236}">
                    <a16:creationId xmlns:a16="http://schemas.microsoft.com/office/drawing/2014/main" id="{6C46FA55-349F-5643-8AA5-A4A0FF872C15}"/>
                  </a:ext>
                </a:extLst>
              </p:cNvPr>
              <p:cNvSpPr>
                <a:spLocks/>
              </p:cNvSpPr>
              <p:nvPr/>
            </p:nvSpPr>
            <p:spPr bwMode="auto">
              <a:xfrm>
                <a:off x="2868" y="486"/>
                <a:ext cx="171" cy="273"/>
              </a:xfrm>
              <a:custGeom>
                <a:avLst/>
                <a:gdLst>
                  <a:gd name="T0" fmla="*/ 82 w 171"/>
                  <a:gd name="T1" fmla="*/ 38 h 273"/>
                  <a:gd name="T2" fmla="*/ 89 w 171"/>
                  <a:gd name="T3" fmla="*/ 95 h 273"/>
                  <a:gd name="T4" fmla="*/ 76 w 171"/>
                  <a:gd name="T5" fmla="*/ 70 h 273"/>
                  <a:gd name="T6" fmla="*/ 53 w 171"/>
                  <a:gd name="T7" fmla="*/ 32 h 273"/>
                  <a:gd name="T8" fmla="*/ 48 w 171"/>
                  <a:gd name="T9" fmla="*/ 59 h 273"/>
                  <a:gd name="T10" fmla="*/ 39 w 171"/>
                  <a:gd name="T11" fmla="*/ 46 h 273"/>
                  <a:gd name="T12" fmla="*/ 32 w 171"/>
                  <a:gd name="T13" fmla="*/ 38 h 273"/>
                  <a:gd name="T14" fmla="*/ 49 w 171"/>
                  <a:gd name="T15" fmla="*/ 25 h 273"/>
                  <a:gd name="T16" fmla="*/ 28 w 171"/>
                  <a:gd name="T17" fmla="*/ 21 h 273"/>
                  <a:gd name="T18" fmla="*/ 21 w 171"/>
                  <a:gd name="T19" fmla="*/ 30 h 273"/>
                  <a:gd name="T20" fmla="*/ 7 w 171"/>
                  <a:gd name="T21" fmla="*/ 25 h 273"/>
                  <a:gd name="T22" fmla="*/ 5 w 171"/>
                  <a:gd name="T23" fmla="*/ 41 h 273"/>
                  <a:gd name="T24" fmla="*/ 3 w 171"/>
                  <a:gd name="T25" fmla="*/ 59 h 273"/>
                  <a:gd name="T26" fmla="*/ 8 w 171"/>
                  <a:gd name="T27" fmla="*/ 80 h 273"/>
                  <a:gd name="T28" fmla="*/ 19 w 171"/>
                  <a:gd name="T29" fmla="*/ 64 h 273"/>
                  <a:gd name="T30" fmla="*/ 16 w 171"/>
                  <a:gd name="T31" fmla="*/ 80 h 273"/>
                  <a:gd name="T32" fmla="*/ 26 w 171"/>
                  <a:gd name="T33" fmla="*/ 96 h 273"/>
                  <a:gd name="T34" fmla="*/ 16 w 171"/>
                  <a:gd name="T35" fmla="*/ 104 h 273"/>
                  <a:gd name="T36" fmla="*/ 37 w 171"/>
                  <a:gd name="T37" fmla="*/ 127 h 273"/>
                  <a:gd name="T38" fmla="*/ 30 w 171"/>
                  <a:gd name="T39" fmla="*/ 139 h 273"/>
                  <a:gd name="T40" fmla="*/ 42 w 171"/>
                  <a:gd name="T41" fmla="*/ 152 h 273"/>
                  <a:gd name="T42" fmla="*/ 55 w 171"/>
                  <a:gd name="T43" fmla="*/ 145 h 273"/>
                  <a:gd name="T44" fmla="*/ 60 w 171"/>
                  <a:gd name="T45" fmla="*/ 134 h 273"/>
                  <a:gd name="T46" fmla="*/ 69 w 171"/>
                  <a:gd name="T47" fmla="*/ 121 h 273"/>
                  <a:gd name="T48" fmla="*/ 74 w 171"/>
                  <a:gd name="T49" fmla="*/ 129 h 273"/>
                  <a:gd name="T50" fmla="*/ 91 w 171"/>
                  <a:gd name="T51" fmla="*/ 114 h 273"/>
                  <a:gd name="T52" fmla="*/ 92 w 171"/>
                  <a:gd name="T53" fmla="*/ 123 h 273"/>
                  <a:gd name="T54" fmla="*/ 96 w 171"/>
                  <a:gd name="T55" fmla="*/ 138 h 273"/>
                  <a:gd name="T56" fmla="*/ 98 w 171"/>
                  <a:gd name="T57" fmla="*/ 141 h 273"/>
                  <a:gd name="T58" fmla="*/ 78 w 171"/>
                  <a:gd name="T59" fmla="*/ 152 h 273"/>
                  <a:gd name="T60" fmla="*/ 69 w 171"/>
                  <a:gd name="T61" fmla="*/ 161 h 273"/>
                  <a:gd name="T62" fmla="*/ 53 w 171"/>
                  <a:gd name="T63" fmla="*/ 170 h 273"/>
                  <a:gd name="T64" fmla="*/ 48 w 171"/>
                  <a:gd name="T65" fmla="*/ 188 h 273"/>
                  <a:gd name="T66" fmla="*/ 64 w 171"/>
                  <a:gd name="T67" fmla="*/ 186 h 273"/>
                  <a:gd name="T68" fmla="*/ 76 w 171"/>
                  <a:gd name="T69" fmla="*/ 180 h 273"/>
                  <a:gd name="T70" fmla="*/ 98 w 171"/>
                  <a:gd name="T71" fmla="*/ 175 h 273"/>
                  <a:gd name="T72" fmla="*/ 91 w 171"/>
                  <a:gd name="T73" fmla="*/ 186 h 273"/>
                  <a:gd name="T74" fmla="*/ 69 w 171"/>
                  <a:gd name="T75" fmla="*/ 195 h 273"/>
                  <a:gd name="T76" fmla="*/ 74 w 171"/>
                  <a:gd name="T77" fmla="*/ 205 h 273"/>
                  <a:gd name="T78" fmla="*/ 60 w 171"/>
                  <a:gd name="T79" fmla="*/ 202 h 273"/>
                  <a:gd name="T80" fmla="*/ 58 w 171"/>
                  <a:gd name="T81" fmla="*/ 230 h 273"/>
                  <a:gd name="T82" fmla="*/ 80 w 171"/>
                  <a:gd name="T83" fmla="*/ 241 h 273"/>
                  <a:gd name="T84" fmla="*/ 87 w 171"/>
                  <a:gd name="T85" fmla="*/ 250 h 273"/>
                  <a:gd name="T86" fmla="*/ 91 w 171"/>
                  <a:gd name="T87" fmla="*/ 273 h 273"/>
                  <a:gd name="T88" fmla="*/ 101 w 171"/>
                  <a:gd name="T89" fmla="*/ 264 h 273"/>
                  <a:gd name="T90" fmla="*/ 107 w 171"/>
                  <a:gd name="T91" fmla="*/ 245 h 273"/>
                  <a:gd name="T92" fmla="*/ 110 w 171"/>
                  <a:gd name="T93" fmla="*/ 216 h 273"/>
                  <a:gd name="T94" fmla="*/ 121 w 171"/>
                  <a:gd name="T95" fmla="*/ 207 h 273"/>
                  <a:gd name="T96" fmla="*/ 123 w 171"/>
                  <a:gd name="T97" fmla="*/ 168 h 273"/>
                  <a:gd name="T98" fmla="*/ 133 w 171"/>
                  <a:gd name="T99" fmla="*/ 148 h 273"/>
                  <a:gd name="T100" fmla="*/ 142 w 171"/>
                  <a:gd name="T101" fmla="*/ 125 h 273"/>
                  <a:gd name="T102" fmla="*/ 166 w 171"/>
                  <a:gd name="T103" fmla="*/ 116 h 273"/>
                  <a:gd name="T104" fmla="*/ 153 w 171"/>
                  <a:gd name="T105" fmla="*/ 95 h 273"/>
                  <a:gd name="T106" fmla="*/ 128 w 171"/>
                  <a:gd name="T107" fmla="*/ 66 h 273"/>
                  <a:gd name="T108" fmla="*/ 119 w 171"/>
                  <a:gd name="T109" fmla="*/ 36 h 273"/>
                  <a:gd name="T110" fmla="*/ 108 w 171"/>
                  <a:gd name="T111" fmla="*/ 55 h 273"/>
                  <a:gd name="T112" fmla="*/ 112 w 171"/>
                  <a:gd name="T113" fmla="*/ 39 h 273"/>
                  <a:gd name="T114" fmla="*/ 98 w 171"/>
                  <a:gd name="T115" fmla="*/ 13 h 273"/>
                  <a:gd name="T116" fmla="*/ 83 w 171"/>
                  <a:gd name="T117" fmla="*/ 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273">
                    <a:moveTo>
                      <a:pt x="83" y="5"/>
                    </a:moveTo>
                    <a:lnTo>
                      <a:pt x="83" y="7"/>
                    </a:lnTo>
                    <a:lnTo>
                      <a:pt x="85" y="11"/>
                    </a:lnTo>
                    <a:lnTo>
                      <a:pt x="80" y="13"/>
                    </a:lnTo>
                    <a:lnTo>
                      <a:pt x="80" y="27"/>
                    </a:lnTo>
                    <a:lnTo>
                      <a:pt x="80" y="27"/>
                    </a:lnTo>
                    <a:lnTo>
                      <a:pt x="82" y="38"/>
                    </a:lnTo>
                    <a:lnTo>
                      <a:pt x="82" y="39"/>
                    </a:lnTo>
                    <a:lnTo>
                      <a:pt x="83" y="64"/>
                    </a:lnTo>
                    <a:lnTo>
                      <a:pt x="83" y="68"/>
                    </a:lnTo>
                    <a:lnTo>
                      <a:pt x="85" y="75"/>
                    </a:lnTo>
                    <a:lnTo>
                      <a:pt x="92" y="95"/>
                    </a:lnTo>
                    <a:lnTo>
                      <a:pt x="92" y="95"/>
                    </a:lnTo>
                    <a:lnTo>
                      <a:pt x="89" y="95"/>
                    </a:lnTo>
                    <a:lnTo>
                      <a:pt x="85" y="91"/>
                    </a:lnTo>
                    <a:lnTo>
                      <a:pt x="78" y="73"/>
                    </a:lnTo>
                    <a:lnTo>
                      <a:pt x="76" y="73"/>
                    </a:lnTo>
                    <a:lnTo>
                      <a:pt x="76" y="75"/>
                    </a:lnTo>
                    <a:lnTo>
                      <a:pt x="74" y="77"/>
                    </a:lnTo>
                    <a:lnTo>
                      <a:pt x="74" y="75"/>
                    </a:lnTo>
                    <a:lnTo>
                      <a:pt x="76" y="70"/>
                    </a:lnTo>
                    <a:lnTo>
                      <a:pt x="71" y="30"/>
                    </a:lnTo>
                    <a:lnTo>
                      <a:pt x="69" y="27"/>
                    </a:lnTo>
                    <a:lnTo>
                      <a:pt x="69" y="25"/>
                    </a:lnTo>
                    <a:lnTo>
                      <a:pt x="64" y="23"/>
                    </a:lnTo>
                    <a:lnTo>
                      <a:pt x="60" y="20"/>
                    </a:lnTo>
                    <a:lnTo>
                      <a:pt x="57" y="29"/>
                    </a:lnTo>
                    <a:lnTo>
                      <a:pt x="53" y="32"/>
                    </a:lnTo>
                    <a:lnTo>
                      <a:pt x="53" y="34"/>
                    </a:lnTo>
                    <a:lnTo>
                      <a:pt x="51" y="38"/>
                    </a:lnTo>
                    <a:lnTo>
                      <a:pt x="49" y="41"/>
                    </a:lnTo>
                    <a:lnTo>
                      <a:pt x="55" y="68"/>
                    </a:lnTo>
                    <a:lnTo>
                      <a:pt x="57" y="70"/>
                    </a:lnTo>
                    <a:lnTo>
                      <a:pt x="53" y="70"/>
                    </a:lnTo>
                    <a:lnTo>
                      <a:pt x="48" y="59"/>
                    </a:lnTo>
                    <a:lnTo>
                      <a:pt x="46" y="54"/>
                    </a:lnTo>
                    <a:lnTo>
                      <a:pt x="44" y="48"/>
                    </a:lnTo>
                    <a:lnTo>
                      <a:pt x="42" y="52"/>
                    </a:lnTo>
                    <a:lnTo>
                      <a:pt x="41" y="55"/>
                    </a:lnTo>
                    <a:lnTo>
                      <a:pt x="41" y="52"/>
                    </a:lnTo>
                    <a:lnTo>
                      <a:pt x="41" y="48"/>
                    </a:lnTo>
                    <a:lnTo>
                      <a:pt x="39" y="46"/>
                    </a:lnTo>
                    <a:lnTo>
                      <a:pt x="42" y="43"/>
                    </a:lnTo>
                    <a:lnTo>
                      <a:pt x="44" y="39"/>
                    </a:lnTo>
                    <a:lnTo>
                      <a:pt x="39" y="39"/>
                    </a:lnTo>
                    <a:lnTo>
                      <a:pt x="30" y="43"/>
                    </a:lnTo>
                    <a:lnTo>
                      <a:pt x="26" y="41"/>
                    </a:lnTo>
                    <a:lnTo>
                      <a:pt x="28" y="39"/>
                    </a:lnTo>
                    <a:lnTo>
                      <a:pt x="32" y="38"/>
                    </a:lnTo>
                    <a:lnTo>
                      <a:pt x="35" y="32"/>
                    </a:lnTo>
                    <a:lnTo>
                      <a:pt x="37" y="29"/>
                    </a:lnTo>
                    <a:lnTo>
                      <a:pt x="41" y="29"/>
                    </a:lnTo>
                    <a:lnTo>
                      <a:pt x="42" y="27"/>
                    </a:lnTo>
                    <a:lnTo>
                      <a:pt x="44" y="30"/>
                    </a:lnTo>
                    <a:lnTo>
                      <a:pt x="48" y="27"/>
                    </a:lnTo>
                    <a:lnTo>
                      <a:pt x="49" y="25"/>
                    </a:lnTo>
                    <a:lnTo>
                      <a:pt x="49" y="21"/>
                    </a:lnTo>
                    <a:lnTo>
                      <a:pt x="48" y="14"/>
                    </a:lnTo>
                    <a:lnTo>
                      <a:pt x="46" y="14"/>
                    </a:lnTo>
                    <a:lnTo>
                      <a:pt x="41" y="16"/>
                    </a:lnTo>
                    <a:lnTo>
                      <a:pt x="35" y="21"/>
                    </a:lnTo>
                    <a:lnTo>
                      <a:pt x="28" y="23"/>
                    </a:lnTo>
                    <a:lnTo>
                      <a:pt x="28" y="21"/>
                    </a:lnTo>
                    <a:lnTo>
                      <a:pt x="26" y="21"/>
                    </a:lnTo>
                    <a:lnTo>
                      <a:pt x="24" y="14"/>
                    </a:lnTo>
                    <a:lnTo>
                      <a:pt x="23" y="16"/>
                    </a:lnTo>
                    <a:lnTo>
                      <a:pt x="24" y="29"/>
                    </a:lnTo>
                    <a:lnTo>
                      <a:pt x="23" y="30"/>
                    </a:lnTo>
                    <a:lnTo>
                      <a:pt x="21" y="27"/>
                    </a:lnTo>
                    <a:lnTo>
                      <a:pt x="21" y="30"/>
                    </a:lnTo>
                    <a:lnTo>
                      <a:pt x="14" y="16"/>
                    </a:lnTo>
                    <a:lnTo>
                      <a:pt x="12" y="20"/>
                    </a:lnTo>
                    <a:lnTo>
                      <a:pt x="12" y="21"/>
                    </a:lnTo>
                    <a:lnTo>
                      <a:pt x="10" y="25"/>
                    </a:lnTo>
                    <a:lnTo>
                      <a:pt x="8" y="21"/>
                    </a:lnTo>
                    <a:lnTo>
                      <a:pt x="7" y="23"/>
                    </a:lnTo>
                    <a:lnTo>
                      <a:pt x="7" y="25"/>
                    </a:lnTo>
                    <a:lnTo>
                      <a:pt x="8" y="32"/>
                    </a:lnTo>
                    <a:lnTo>
                      <a:pt x="8" y="34"/>
                    </a:lnTo>
                    <a:lnTo>
                      <a:pt x="5" y="34"/>
                    </a:lnTo>
                    <a:lnTo>
                      <a:pt x="3" y="29"/>
                    </a:lnTo>
                    <a:lnTo>
                      <a:pt x="1" y="29"/>
                    </a:lnTo>
                    <a:lnTo>
                      <a:pt x="1" y="34"/>
                    </a:lnTo>
                    <a:lnTo>
                      <a:pt x="5" y="41"/>
                    </a:lnTo>
                    <a:lnTo>
                      <a:pt x="3" y="43"/>
                    </a:lnTo>
                    <a:lnTo>
                      <a:pt x="1" y="41"/>
                    </a:lnTo>
                    <a:lnTo>
                      <a:pt x="0" y="43"/>
                    </a:lnTo>
                    <a:lnTo>
                      <a:pt x="0" y="46"/>
                    </a:lnTo>
                    <a:lnTo>
                      <a:pt x="1" y="46"/>
                    </a:lnTo>
                    <a:lnTo>
                      <a:pt x="1" y="63"/>
                    </a:lnTo>
                    <a:lnTo>
                      <a:pt x="3" y="59"/>
                    </a:lnTo>
                    <a:lnTo>
                      <a:pt x="5" y="68"/>
                    </a:lnTo>
                    <a:lnTo>
                      <a:pt x="5" y="64"/>
                    </a:lnTo>
                    <a:lnTo>
                      <a:pt x="7" y="68"/>
                    </a:lnTo>
                    <a:lnTo>
                      <a:pt x="7" y="71"/>
                    </a:lnTo>
                    <a:lnTo>
                      <a:pt x="7" y="73"/>
                    </a:lnTo>
                    <a:lnTo>
                      <a:pt x="7" y="79"/>
                    </a:lnTo>
                    <a:lnTo>
                      <a:pt x="8" y="80"/>
                    </a:lnTo>
                    <a:lnTo>
                      <a:pt x="12" y="79"/>
                    </a:lnTo>
                    <a:lnTo>
                      <a:pt x="14" y="70"/>
                    </a:lnTo>
                    <a:lnTo>
                      <a:pt x="10" y="64"/>
                    </a:lnTo>
                    <a:lnTo>
                      <a:pt x="16" y="66"/>
                    </a:lnTo>
                    <a:lnTo>
                      <a:pt x="17" y="70"/>
                    </a:lnTo>
                    <a:lnTo>
                      <a:pt x="17" y="68"/>
                    </a:lnTo>
                    <a:lnTo>
                      <a:pt x="19" y="64"/>
                    </a:lnTo>
                    <a:lnTo>
                      <a:pt x="21" y="64"/>
                    </a:lnTo>
                    <a:lnTo>
                      <a:pt x="19" y="68"/>
                    </a:lnTo>
                    <a:lnTo>
                      <a:pt x="21" y="71"/>
                    </a:lnTo>
                    <a:lnTo>
                      <a:pt x="17" y="73"/>
                    </a:lnTo>
                    <a:lnTo>
                      <a:pt x="17" y="77"/>
                    </a:lnTo>
                    <a:lnTo>
                      <a:pt x="17" y="79"/>
                    </a:lnTo>
                    <a:lnTo>
                      <a:pt x="16" y="80"/>
                    </a:lnTo>
                    <a:lnTo>
                      <a:pt x="16" y="84"/>
                    </a:lnTo>
                    <a:lnTo>
                      <a:pt x="19" y="88"/>
                    </a:lnTo>
                    <a:lnTo>
                      <a:pt x="19" y="91"/>
                    </a:lnTo>
                    <a:lnTo>
                      <a:pt x="23" y="91"/>
                    </a:lnTo>
                    <a:lnTo>
                      <a:pt x="26" y="89"/>
                    </a:lnTo>
                    <a:lnTo>
                      <a:pt x="26" y="95"/>
                    </a:lnTo>
                    <a:lnTo>
                      <a:pt x="26" y="96"/>
                    </a:lnTo>
                    <a:lnTo>
                      <a:pt x="16" y="95"/>
                    </a:lnTo>
                    <a:lnTo>
                      <a:pt x="14" y="91"/>
                    </a:lnTo>
                    <a:lnTo>
                      <a:pt x="10" y="91"/>
                    </a:lnTo>
                    <a:lnTo>
                      <a:pt x="17" y="100"/>
                    </a:lnTo>
                    <a:lnTo>
                      <a:pt x="19" y="102"/>
                    </a:lnTo>
                    <a:lnTo>
                      <a:pt x="19" y="104"/>
                    </a:lnTo>
                    <a:lnTo>
                      <a:pt x="16" y="104"/>
                    </a:lnTo>
                    <a:lnTo>
                      <a:pt x="16" y="111"/>
                    </a:lnTo>
                    <a:lnTo>
                      <a:pt x="19" y="113"/>
                    </a:lnTo>
                    <a:lnTo>
                      <a:pt x="19" y="116"/>
                    </a:lnTo>
                    <a:lnTo>
                      <a:pt x="21" y="118"/>
                    </a:lnTo>
                    <a:lnTo>
                      <a:pt x="21" y="120"/>
                    </a:lnTo>
                    <a:lnTo>
                      <a:pt x="32" y="127"/>
                    </a:lnTo>
                    <a:lnTo>
                      <a:pt x="37" y="127"/>
                    </a:lnTo>
                    <a:lnTo>
                      <a:pt x="39" y="123"/>
                    </a:lnTo>
                    <a:lnTo>
                      <a:pt x="39" y="129"/>
                    </a:lnTo>
                    <a:lnTo>
                      <a:pt x="35" y="130"/>
                    </a:lnTo>
                    <a:lnTo>
                      <a:pt x="28" y="130"/>
                    </a:lnTo>
                    <a:lnTo>
                      <a:pt x="28" y="132"/>
                    </a:lnTo>
                    <a:lnTo>
                      <a:pt x="30" y="136"/>
                    </a:lnTo>
                    <a:lnTo>
                      <a:pt x="30" y="139"/>
                    </a:lnTo>
                    <a:lnTo>
                      <a:pt x="33" y="141"/>
                    </a:lnTo>
                    <a:lnTo>
                      <a:pt x="37" y="139"/>
                    </a:lnTo>
                    <a:lnTo>
                      <a:pt x="37" y="145"/>
                    </a:lnTo>
                    <a:lnTo>
                      <a:pt x="35" y="148"/>
                    </a:lnTo>
                    <a:lnTo>
                      <a:pt x="37" y="152"/>
                    </a:lnTo>
                    <a:lnTo>
                      <a:pt x="37" y="150"/>
                    </a:lnTo>
                    <a:lnTo>
                      <a:pt x="42" y="152"/>
                    </a:lnTo>
                    <a:lnTo>
                      <a:pt x="44" y="150"/>
                    </a:lnTo>
                    <a:lnTo>
                      <a:pt x="44" y="154"/>
                    </a:lnTo>
                    <a:lnTo>
                      <a:pt x="46" y="152"/>
                    </a:lnTo>
                    <a:lnTo>
                      <a:pt x="49" y="154"/>
                    </a:lnTo>
                    <a:lnTo>
                      <a:pt x="51" y="150"/>
                    </a:lnTo>
                    <a:lnTo>
                      <a:pt x="55" y="150"/>
                    </a:lnTo>
                    <a:lnTo>
                      <a:pt x="55" y="145"/>
                    </a:lnTo>
                    <a:lnTo>
                      <a:pt x="55" y="143"/>
                    </a:lnTo>
                    <a:lnTo>
                      <a:pt x="57" y="139"/>
                    </a:lnTo>
                    <a:lnTo>
                      <a:pt x="60" y="138"/>
                    </a:lnTo>
                    <a:lnTo>
                      <a:pt x="62" y="139"/>
                    </a:lnTo>
                    <a:lnTo>
                      <a:pt x="64" y="139"/>
                    </a:lnTo>
                    <a:lnTo>
                      <a:pt x="62" y="136"/>
                    </a:lnTo>
                    <a:lnTo>
                      <a:pt x="60" y="134"/>
                    </a:lnTo>
                    <a:lnTo>
                      <a:pt x="58" y="132"/>
                    </a:lnTo>
                    <a:lnTo>
                      <a:pt x="62" y="113"/>
                    </a:lnTo>
                    <a:lnTo>
                      <a:pt x="64" y="111"/>
                    </a:lnTo>
                    <a:lnTo>
                      <a:pt x="66" y="111"/>
                    </a:lnTo>
                    <a:lnTo>
                      <a:pt x="66" y="118"/>
                    </a:lnTo>
                    <a:lnTo>
                      <a:pt x="67" y="121"/>
                    </a:lnTo>
                    <a:lnTo>
                      <a:pt x="69" y="121"/>
                    </a:lnTo>
                    <a:lnTo>
                      <a:pt x="71" y="116"/>
                    </a:lnTo>
                    <a:lnTo>
                      <a:pt x="73" y="107"/>
                    </a:lnTo>
                    <a:lnTo>
                      <a:pt x="74" y="102"/>
                    </a:lnTo>
                    <a:lnTo>
                      <a:pt x="76" y="105"/>
                    </a:lnTo>
                    <a:lnTo>
                      <a:pt x="76" y="111"/>
                    </a:lnTo>
                    <a:lnTo>
                      <a:pt x="73" y="121"/>
                    </a:lnTo>
                    <a:lnTo>
                      <a:pt x="74" y="129"/>
                    </a:lnTo>
                    <a:lnTo>
                      <a:pt x="76" y="130"/>
                    </a:lnTo>
                    <a:lnTo>
                      <a:pt x="78" y="134"/>
                    </a:lnTo>
                    <a:lnTo>
                      <a:pt x="85" y="130"/>
                    </a:lnTo>
                    <a:lnTo>
                      <a:pt x="85" y="127"/>
                    </a:lnTo>
                    <a:lnTo>
                      <a:pt x="89" y="127"/>
                    </a:lnTo>
                    <a:lnTo>
                      <a:pt x="91" y="123"/>
                    </a:lnTo>
                    <a:lnTo>
                      <a:pt x="91" y="114"/>
                    </a:lnTo>
                    <a:lnTo>
                      <a:pt x="92" y="113"/>
                    </a:lnTo>
                    <a:lnTo>
                      <a:pt x="94" y="111"/>
                    </a:lnTo>
                    <a:lnTo>
                      <a:pt x="94" y="111"/>
                    </a:lnTo>
                    <a:lnTo>
                      <a:pt x="96" y="116"/>
                    </a:lnTo>
                    <a:lnTo>
                      <a:pt x="98" y="116"/>
                    </a:lnTo>
                    <a:lnTo>
                      <a:pt x="94" y="121"/>
                    </a:lnTo>
                    <a:lnTo>
                      <a:pt x="92" y="123"/>
                    </a:lnTo>
                    <a:lnTo>
                      <a:pt x="92" y="127"/>
                    </a:lnTo>
                    <a:lnTo>
                      <a:pt x="91" y="129"/>
                    </a:lnTo>
                    <a:lnTo>
                      <a:pt x="91" y="132"/>
                    </a:lnTo>
                    <a:lnTo>
                      <a:pt x="91" y="134"/>
                    </a:lnTo>
                    <a:lnTo>
                      <a:pt x="92" y="134"/>
                    </a:lnTo>
                    <a:lnTo>
                      <a:pt x="94" y="132"/>
                    </a:lnTo>
                    <a:lnTo>
                      <a:pt x="96" y="138"/>
                    </a:lnTo>
                    <a:lnTo>
                      <a:pt x="99" y="138"/>
                    </a:lnTo>
                    <a:lnTo>
                      <a:pt x="105" y="134"/>
                    </a:lnTo>
                    <a:lnTo>
                      <a:pt x="107" y="136"/>
                    </a:lnTo>
                    <a:lnTo>
                      <a:pt x="105" y="138"/>
                    </a:lnTo>
                    <a:lnTo>
                      <a:pt x="101" y="138"/>
                    </a:lnTo>
                    <a:lnTo>
                      <a:pt x="99" y="139"/>
                    </a:lnTo>
                    <a:lnTo>
                      <a:pt x="98" y="141"/>
                    </a:lnTo>
                    <a:lnTo>
                      <a:pt x="96" y="143"/>
                    </a:lnTo>
                    <a:lnTo>
                      <a:pt x="91" y="143"/>
                    </a:lnTo>
                    <a:lnTo>
                      <a:pt x="89" y="139"/>
                    </a:lnTo>
                    <a:lnTo>
                      <a:pt x="82" y="141"/>
                    </a:lnTo>
                    <a:lnTo>
                      <a:pt x="78" y="145"/>
                    </a:lnTo>
                    <a:lnTo>
                      <a:pt x="80" y="150"/>
                    </a:lnTo>
                    <a:lnTo>
                      <a:pt x="78" y="152"/>
                    </a:lnTo>
                    <a:lnTo>
                      <a:pt x="76" y="150"/>
                    </a:lnTo>
                    <a:lnTo>
                      <a:pt x="74" y="150"/>
                    </a:lnTo>
                    <a:lnTo>
                      <a:pt x="73" y="152"/>
                    </a:lnTo>
                    <a:lnTo>
                      <a:pt x="71" y="154"/>
                    </a:lnTo>
                    <a:lnTo>
                      <a:pt x="71" y="157"/>
                    </a:lnTo>
                    <a:lnTo>
                      <a:pt x="69" y="157"/>
                    </a:lnTo>
                    <a:lnTo>
                      <a:pt x="69" y="161"/>
                    </a:lnTo>
                    <a:lnTo>
                      <a:pt x="66" y="163"/>
                    </a:lnTo>
                    <a:lnTo>
                      <a:pt x="64" y="161"/>
                    </a:lnTo>
                    <a:lnTo>
                      <a:pt x="55" y="164"/>
                    </a:lnTo>
                    <a:lnTo>
                      <a:pt x="55" y="166"/>
                    </a:lnTo>
                    <a:lnTo>
                      <a:pt x="57" y="170"/>
                    </a:lnTo>
                    <a:lnTo>
                      <a:pt x="57" y="171"/>
                    </a:lnTo>
                    <a:lnTo>
                      <a:pt x="53" y="170"/>
                    </a:lnTo>
                    <a:lnTo>
                      <a:pt x="53" y="166"/>
                    </a:lnTo>
                    <a:lnTo>
                      <a:pt x="51" y="164"/>
                    </a:lnTo>
                    <a:lnTo>
                      <a:pt x="48" y="164"/>
                    </a:lnTo>
                    <a:lnTo>
                      <a:pt x="46" y="166"/>
                    </a:lnTo>
                    <a:lnTo>
                      <a:pt x="49" y="184"/>
                    </a:lnTo>
                    <a:lnTo>
                      <a:pt x="48" y="188"/>
                    </a:lnTo>
                    <a:lnTo>
                      <a:pt x="48" y="188"/>
                    </a:lnTo>
                    <a:lnTo>
                      <a:pt x="51" y="189"/>
                    </a:lnTo>
                    <a:lnTo>
                      <a:pt x="53" y="189"/>
                    </a:lnTo>
                    <a:lnTo>
                      <a:pt x="57" y="186"/>
                    </a:lnTo>
                    <a:lnTo>
                      <a:pt x="57" y="188"/>
                    </a:lnTo>
                    <a:lnTo>
                      <a:pt x="62" y="188"/>
                    </a:lnTo>
                    <a:lnTo>
                      <a:pt x="62" y="186"/>
                    </a:lnTo>
                    <a:lnTo>
                      <a:pt x="64" y="186"/>
                    </a:lnTo>
                    <a:lnTo>
                      <a:pt x="64" y="188"/>
                    </a:lnTo>
                    <a:lnTo>
                      <a:pt x="66" y="188"/>
                    </a:lnTo>
                    <a:lnTo>
                      <a:pt x="67" y="186"/>
                    </a:lnTo>
                    <a:lnTo>
                      <a:pt x="67" y="186"/>
                    </a:lnTo>
                    <a:lnTo>
                      <a:pt x="73" y="186"/>
                    </a:lnTo>
                    <a:lnTo>
                      <a:pt x="74" y="180"/>
                    </a:lnTo>
                    <a:lnTo>
                      <a:pt x="76" y="180"/>
                    </a:lnTo>
                    <a:lnTo>
                      <a:pt x="80" y="180"/>
                    </a:lnTo>
                    <a:lnTo>
                      <a:pt x="82" y="182"/>
                    </a:lnTo>
                    <a:lnTo>
                      <a:pt x="89" y="180"/>
                    </a:lnTo>
                    <a:lnTo>
                      <a:pt x="91" y="182"/>
                    </a:lnTo>
                    <a:lnTo>
                      <a:pt x="94" y="179"/>
                    </a:lnTo>
                    <a:lnTo>
                      <a:pt x="94" y="177"/>
                    </a:lnTo>
                    <a:lnTo>
                      <a:pt x="98" y="175"/>
                    </a:lnTo>
                    <a:lnTo>
                      <a:pt x="98" y="179"/>
                    </a:lnTo>
                    <a:lnTo>
                      <a:pt x="98" y="177"/>
                    </a:lnTo>
                    <a:lnTo>
                      <a:pt x="98" y="180"/>
                    </a:lnTo>
                    <a:lnTo>
                      <a:pt x="99" y="184"/>
                    </a:lnTo>
                    <a:lnTo>
                      <a:pt x="98" y="186"/>
                    </a:lnTo>
                    <a:lnTo>
                      <a:pt x="92" y="184"/>
                    </a:lnTo>
                    <a:lnTo>
                      <a:pt x="91" y="186"/>
                    </a:lnTo>
                    <a:lnTo>
                      <a:pt x="91" y="182"/>
                    </a:lnTo>
                    <a:lnTo>
                      <a:pt x="89" y="186"/>
                    </a:lnTo>
                    <a:lnTo>
                      <a:pt x="85" y="186"/>
                    </a:lnTo>
                    <a:lnTo>
                      <a:pt x="85" y="188"/>
                    </a:lnTo>
                    <a:lnTo>
                      <a:pt x="83" y="189"/>
                    </a:lnTo>
                    <a:lnTo>
                      <a:pt x="82" y="188"/>
                    </a:lnTo>
                    <a:lnTo>
                      <a:pt x="69" y="195"/>
                    </a:lnTo>
                    <a:lnTo>
                      <a:pt x="66" y="195"/>
                    </a:lnTo>
                    <a:lnTo>
                      <a:pt x="67" y="196"/>
                    </a:lnTo>
                    <a:lnTo>
                      <a:pt x="69" y="198"/>
                    </a:lnTo>
                    <a:lnTo>
                      <a:pt x="82" y="202"/>
                    </a:lnTo>
                    <a:lnTo>
                      <a:pt x="83" y="205"/>
                    </a:lnTo>
                    <a:lnTo>
                      <a:pt x="83" y="207"/>
                    </a:lnTo>
                    <a:lnTo>
                      <a:pt x="74" y="205"/>
                    </a:lnTo>
                    <a:lnTo>
                      <a:pt x="74" y="204"/>
                    </a:lnTo>
                    <a:lnTo>
                      <a:pt x="71" y="205"/>
                    </a:lnTo>
                    <a:lnTo>
                      <a:pt x="67" y="204"/>
                    </a:lnTo>
                    <a:lnTo>
                      <a:pt x="66" y="204"/>
                    </a:lnTo>
                    <a:lnTo>
                      <a:pt x="64" y="207"/>
                    </a:lnTo>
                    <a:lnTo>
                      <a:pt x="62" y="209"/>
                    </a:lnTo>
                    <a:lnTo>
                      <a:pt x="60" y="202"/>
                    </a:lnTo>
                    <a:lnTo>
                      <a:pt x="57" y="200"/>
                    </a:lnTo>
                    <a:lnTo>
                      <a:pt x="53" y="205"/>
                    </a:lnTo>
                    <a:lnTo>
                      <a:pt x="53" y="211"/>
                    </a:lnTo>
                    <a:lnTo>
                      <a:pt x="53" y="214"/>
                    </a:lnTo>
                    <a:lnTo>
                      <a:pt x="57" y="225"/>
                    </a:lnTo>
                    <a:lnTo>
                      <a:pt x="57" y="225"/>
                    </a:lnTo>
                    <a:lnTo>
                      <a:pt x="58" y="230"/>
                    </a:lnTo>
                    <a:lnTo>
                      <a:pt x="67" y="234"/>
                    </a:lnTo>
                    <a:lnTo>
                      <a:pt x="69" y="234"/>
                    </a:lnTo>
                    <a:lnTo>
                      <a:pt x="71" y="238"/>
                    </a:lnTo>
                    <a:lnTo>
                      <a:pt x="71" y="241"/>
                    </a:lnTo>
                    <a:lnTo>
                      <a:pt x="73" y="243"/>
                    </a:lnTo>
                    <a:lnTo>
                      <a:pt x="78" y="243"/>
                    </a:lnTo>
                    <a:lnTo>
                      <a:pt x="80" y="241"/>
                    </a:lnTo>
                    <a:lnTo>
                      <a:pt x="82" y="243"/>
                    </a:lnTo>
                    <a:lnTo>
                      <a:pt x="83" y="241"/>
                    </a:lnTo>
                    <a:lnTo>
                      <a:pt x="87" y="241"/>
                    </a:lnTo>
                    <a:lnTo>
                      <a:pt x="89" y="243"/>
                    </a:lnTo>
                    <a:lnTo>
                      <a:pt x="91" y="243"/>
                    </a:lnTo>
                    <a:lnTo>
                      <a:pt x="91" y="245"/>
                    </a:lnTo>
                    <a:lnTo>
                      <a:pt x="87" y="250"/>
                    </a:lnTo>
                    <a:lnTo>
                      <a:pt x="87" y="246"/>
                    </a:lnTo>
                    <a:lnTo>
                      <a:pt x="83" y="246"/>
                    </a:lnTo>
                    <a:lnTo>
                      <a:pt x="78" y="250"/>
                    </a:lnTo>
                    <a:lnTo>
                      <a:pt x="78" y="252"/>
                    </a:lnTo>
                    <a:lnTo>
                      <a:pt x="89" y="263"/>
                    </a:lnTo>
                    <a:lnTo>
                      <a:pt x="91" y="266"/>
                    </a:lnTo>
                    <a:lnTo>
                      <a:pt x="91" y="273"/>
                    </a:lnTo>
                    <a:lnTo>
                      <a:pt x="91" y="271"/>
                    </a:lnTo>
                    <a:lnTo>
                      <a:pt x="92" y="268"/>
                    </a:lnTo>
                    <a:lnTo>
                      <a:pt x="92" y="270"/>
                    </a:lnTo>
                    <a:lnTo>
                      <a:pt x="96" y="273"/>
                    </a:lnTo>
                    <a:lnTo>
                      <a:pt x="98" y="273"/>
                    </a:lnTo>
                    <a:lnTo>
                      <a:pt x="101" y="270"/>
                    </a:lnTo>
                    <a:lnTo>
                      <a:pt x="101" y="264"/>
                    </a:lnTo>
                    <a:lnTo>
                      <a:pt x="103" y="264"/>
                    </a:lnTo>
                    <a:lnTo>
                      <a:pt x="101" y="259"/>
                    </a:lnTo>
                    <a:lnTo>
                      <a:pt x="101" y="255"/>
                    </a:lnTo>
                    <a:lnTo>
                      <a:pt x="101" y="254"/>
                    </a:lnTo>
                    <a:lnTo>
                      <a:pt x="101" y="252"/>
                    </a:lnTo>
                    <a:lnTo>
                      <a:pt x="105" y="248"/>
                    </a:lnTo>
                    <a:lnTo>
                      <a:pt x="107" y="245"/>
                    </a:lnTo>
                    <a:lnTo>
                      <a:pt x="105" y="245"/>
                    </a:lnTo>
                    <a:lnTo>
                      <a:pt x="107" y="241"/>
                    </a:lnTo>
                    <a:lnTo>
                      <a:pt x="105" y="239"/>
                    </a:lnTo>
                    <a:lnTo>
                      <a:pt x="107" y="234"/>
                    </a:lnTo>
                    <a:lnTo>
                      <a:pt x="107" y="225"/>
                    </a:lnTo>
                    <a:lnTo>
                      <a:pt x="107" y="221"/>
                    </a:lnTo>
                    <a:lnTo>
                      <a:pt x="110" y="216"/>
                    </a:lnTo>
                    <a:lnTo>
                      <a:pt x="114" y="216"/>
                    </a:lnTo>
                    <a:lnTo>
                      <a:pt x="112" y="213"/>
                    </a:lnTo>
                    <a:lnTo>
                      <a:pt x="110" y="213"/>
                    </a:lnTo>
                    <a:lnTo>
                      <a:pt x="110" y="211"/>
                    </a:lnTo>
                    <a:lnTo>
                      <a:pt x="117" y="207"/>
                    </a:lnTo>
                    <a:lnTo>
                      <a:pt x="119" y="207"/>
                    </a:lnTo>
                    <a:lnTo>
                      <a:pt x="121" y="207"/>
                    </a:lnTo>
                    <a:lnTo>
                      <a:pt x="121" y="205"/>
                    </a:lnTo>
                    <a:lnTo>
                      <a:pt x="121" y="204"/>
                    </a:lnTo>
                    <a:lnTo>
                      <a:pt x="123" y="193"/>
                    </a:lnTo>
                    <a:lnTo>
                      <a:pt x="123" y="193"/>
                    </a:lnTo>
                    <a:lnTo>
                      <a:pt x="123" y="171"/>
                    </a:lnTo>
                    <a:lnTo>
                      <a:pt x="123" y="170"/>
                    </a:lnTo>
                    <a:lnTo>
                      <a:pt x="123" y="168"/>
                    </a:lnTo>
                    <a:lnTo>
                      <a:pt x="128" y="166"/>
                    </a:lnTo>
                    <a:lnTo>
                      <a:pt x="132" y="168"/>
                    </a:lnTo>
                    <a:lnTo>
                      <a:pt x="132" y="166"/>
                    </a:lnTo>
                    <a:lnTo>
                      <a:pt x="132" y="154"/>
                    </a:lnTo>
                    <a:lnTo>
                      <a:pt x="133" y="152"/>
                    </a:lnTo>
                    <a:lnTo>
                      <a:pt x="132" y="148"/>
                    </a:lnTo>
                    <a:lnTo>
                      <a:pt x="133" y="148"/>
                    </a:lnTo>
                    <a:lnTo>
                      <a:pt x="133" y="146"/>
                    </a:lnTo>
                    <a:lnTo>
                      <a:pt x="133" y="138"/>
                    </a:lnTo>
                    <a:lnTo>
                      <a:pt x="132" y="136"/>
                    </a:lnTo>
                    <a:lnTo>
                      <a:pt x="137" y="134"/>
                    </a:lnTo>
                    <a:lnTo>
                      <a:pt x="139" y="132"/>
                    </a:lnTo>
                    <a:lnTo>
                      <a:pt x="141" y="132"/>
                    </a:lnTo>
                    <a:lnTo>
                      <a:pt x="142" y="125"/>
                    </a:lnTo>
                    <a:lnTo>
                      <a:pt x="141" y="123"/>
                    </a:lnTo>
                    <a:lnTo>
                      <a:pt x="144" y="121"/>
                    </a:lnTo>
                    <a:lnTo>
                      <a:pt x="148" y="123"/>
                    </a:lnTo>
                    <a:lnTo>
                      <a:pt x="151" y="118"/>
                    </a:lnTo>
                    <a:lnTo>
                      <a:pt x="155" y="118"/>
                    </a:lnTo>
                    <a:lnTo>
                      <a:pt x="160" y="114"/>
                    </a:lnTo>
                    <a:lnTo>
                      <a:pt x="166" y="116"/>
                    </a:lnTo>
                    <a:lnTo>
                      <a:pt x="169" y="116"/>
                    </a:lnTo>
                    <a:lnTo>
                      <a:pt x="169" y="114"/>
                    </a:lnTo>
                    <a:lnTo>
                      <a:pt x="171" y="107"/>
                    </a:lnTo>
                    <a:lnTo>
                      <a:pt x="171" y="100"/>
                    </a:lnTo>
                    <a:lnTo>
                      <a:pt x="169" y="98"/>
                    </a:lnTo>
                    <a:lnTo>
                      <a:pt x="166" y="98"/>
                    </a:lnTo>
                    <a:lnTo>
                      <a:pt x="153" y="95"/>
                    </a:lnTo>
                    <a:lnTo>
                      <a:pt x="151" y="91"/>
                    </a:lnTo>
                    <a:lnTo>
                      <a:pt x="146" y="88"/>
                    </a:lnTo>
                    <a:lnTo>
                      <a:pt x="142" y="77"/>
                    </a:lnTo>
                    <a:lnTo>
                      <a:pt x="141" y="77"/>
                    </a:lnTo>
                    <a:lnTo>
                      <a:pt x="139" y="73"/>
                    </a:lnTo>
                    <a:lnTo>
                      <a:pt x="128" y="73"/>
                    </a:lnTo>
                    <a:lnTo>
                      <a:pt x="128" y="66"/>
                    </a:lnTo>
                    <a:lnTo>
                      <a:pt x="128" y="63"/>
                    </a:lnTo>
                    <a:lnTo>
                      <a:pt x="128" y="61"/>
                    </a:lnTo>
                    <a:lnTo>
                      <a:pt x="130" y="59"/>
                    </a:lnTo>
                    <a:lnTo>
                      <a:pt x="130" y="55"/>
                    </a:lnTo>
                    <a:lnTo>
                      <a:pt x="123" y="38"/>
                    </a:lnTo>
                    <a:lnTo>
                      <a:pt x="121" y="38"/>
                    </a:lnTo>
                    <a:lnTo>
                      <a:pt x="119" y="36"/>
                    </a:lnTo>
                    <a:lnTo>
                      <a:pt x="117" y="36"/>
                    </a:lnTo>
                    <a:lnTo>
                      <a:pt x="116" y="41"/>
                    </a:lnTo>
                    <a:lnTo>
                      <a:pt x="116" y="45"/>
                    </a:lnTo>
                    <a:lnTo>
                      <a:pt x="117" y="48"/>
                    </a:lnTo>
                    <a:lnTo>
                      <a:pt x="114" y="52"/>
                    </a:lnTo>
                    <a:lnTo>
                      <a:pt x="110" y="59"/>
                    </a:lnTo>
                    <a:lnTo>
                      <a:pt x="108" y="55"/>
                    </a:lnTo>
                    <a:lnTo>
                      <a:pt x="110" y="54"/>
                    </a:lnTo>
                    <a:lnTo>
                      <a:pt x="112" y="50"/>
                    </a:lnTo>
                    <a:lnTo>
                      <a:pt x="110" y="45"/>
                    </a:lnTo>
                    <a:lnTo>
                      <a:pt x="110" y="43"/>
                    </a:lnTo>
                    <a:lnTo>
                      <a:pt x="108" y="43"/>
                    </a:lnTo>
                    <a:lnTo>
                      <a:pt x="110" y="41"/>
                    </a:lnTo>
                    <a:lnTo>
                      <a:pt x="112" y="39"/>
                    </a:lnTo>
                    <a:lnTo>
                      <a:pt x="112" y="30"/>
                    </a:lnTo>
                    <a:lnTo>
                      <a:pt x="114" y="29"/>
                    </a:lnTo>
                    <a:lnTo>
                      <a:pt x="116" y="23"/>
                    </a:lnTo>
                    <a:lnTo>
                      <a:pt x="101" y="5"/>
                    </a:lnTo>
                    <a:lnTo>
                      <a:pt x="98" y="7"/>
                    </a:lnTo>
                    <a:lnTo>
                      <a:pt x="98" y="11"/>
                    </a:lnTo>
                    <a:lnTo>
                      <a:pt x="98" y="13"/>
                    </a:lnTo>
                    <a:lnTo>
                      <a:pt x="96" y="11"/>
                    </a:lnTo>
                    <a:lnTo>
                      <a:pt x="94" y="11"/>
                    </a:lnTo>
                    <a:lnTo>
                      <a:pt x="94" y="0"/>
                    </a:lnTo>
                    <a:lnTo>
                      <a:pt x="85" y="0"/>
                    </a:lnTo>
                    <a:lnTo>
                      <a:pt x="83" y="0"/>
                    </a:lnTo>
                    <a:lnTo>
                      <a:pt x="83" y="5"/>
                    </a:lnTo>
                    <a:lnTo>
                      <a:pt x="83"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7" name="Freeform 2225">
                <a:extLst>
                  <a:ext uri="{FF2B5EF4-FFF2-40B4-BE49-F238E27FC236}">
                    <a16:creationId xmlns:a16="http://schemas.microsoft.com/office/drawing/2014/main" id="{F8DED650-1A33-A846-AC4F-63F998BDC37C}"/>
                  </a:ext>
                </a:extLst>
              </p:cNvPr>
              <p:cNvSpPr>
                <a:spLocks/>
              </p:cNvSpPr>
              <p:nvPr/>
            </p:nvSpPr>
            <p:spPr bwMode="auto">
              <a:xfrm>
                <a:off x="2864" y="584"/>
                <a:ext cx="27" cy="54"/>
              </a:xfrm>
              <a:custGeom>
                <a:avLst/>
                <a:gdLst>
                  <a:gd name="T0" fmla="*/ 25 w 27"/>
                  <a:gd name="T1" fmla="*/ 48 h 54"/>
                  <a:gd name="T2" fmla="*/ 23 w 27"/>
                  <a:gd name="T3" fmla="*/ 45 h 54"/>
                  <a:gd name="T4" fmla="*/ 21 w 27"/>
                  <a:gd name="T5" fmla="*/ 40 h 54"/>
                  <a:gd name="T6" fmla="*/ 21 w 27"/>
                  <a:gd name="T7" fmla="*/ 38 h 54"/>
                  <a:gd name="T8" fmla="*/ 21 w 27"/>
                  <a:gd name="T9" fmla="*/ 38 h 54"/>
                  <a:gd name="T10" fmla="*/ 20 w 27"/>
                  <a:gd name="T11" fmla="*/ 36 h 54"/>
                  <a:gd name="T12" fmla="*/ 16 w 27"/>
                  <a:gd name="T13" fmla="*/ 31 h 54"/>
                  <a:gd name="T14" fmla="*/ 14 w 27"/>
                  <a:gd name="T15" fmla="*/ 29 h 54"/>
                  <a:gd name="T16" fmla="*/ 12 w 27"/>
                  <a:gd name="T17" fmla="*/ 29 h 54"/>
                  <a:gd name="T18" fmla="*/ 14 w 27"/>
                  <a:gd name="T19" fmla="*/ 25 h 54"/>
                  <a:gd name="T20" fmla="*/ 12 w 27"/>
                  <a:gd name="T21" fmla="*/ 23 h 54"/>
                  <a:gd name="T22" fmla="*/ 11 w 27"/>
                  <a:gd name="T23" fmla="*/ 11 h 54"/>
                  <a:gd name="T24" fmla="*/ 5 w 27"/>
                  <a:gd name="T25" fmla="*/ 6 h 54"/>
                  <a:gd name="T26" fmla="*/ 5 w 27"/>
                  <a:gd name="T27" fmla="*/ 4 h 54"/>
                  <a:gd name="T28" fmla="*/ 4 w 27"/>
                  <a:gd name="T29" fmla="*/ 2 h 54"/>
                  <a:gd name="T30" fmla="*/ 0 w 27"/>
                  <a:gd name="T31" fmla="*/ 0 h 54"/>
                  <a:gd name="T32" fmla="*/ 0 w 27"/>
                  <a:gd name="T33" fmla="*/ 9 h 54"/>
                  <a:gd name="T34" fmla="*/ 2 w 27"/>
                  <a:gd name="T35" fmla="*/ 11 h 54"/>
                  <a:gd name="T36" fmla="*/ 4 w 27"/>
                  <a:gd name="T37" fmla="*/ 13 h 54"/>
                  <a:gd name="T38" fmla="*/ 9 w 27"/>
                  <a:gd name="T39" fmla="*/ 32 h 54"/>
                  <a:gd name="T40" fmla="*/ 12 w 27"/>
                  <a:gd name="T41" fmla="*/ 36 h 54"/>
                  <a:gd name="T42" fmla="*/ 14 w 27"/>
                  <a:gd name="T43" fmla="*/ 36 h 54"/>
                  <a:gd name="T44" fmla="*/ 18 w 27"/>
                  <a:gd name="T45" fmla="*/ 41 h 54"/>
                  <a:gd name="T46" fmla="*/ 18 w 27"/>
                  <a:gd name="T47" fmla="*/ 43 h 54"/>
                  <a:gd name="T48" fmla="*/ 21 w 27"/>
                  <a:gd name="T49" fmla="*/ 45 h 54"/>
                  <a:gd name="T50" fmla="*/ 21 w 27"/>
                  <a:gd name="T51" fmla="*/ 52 h 54"/>
                  <a:gd name="T52" fmla="*/ 27 w 27"/>
                  <a:gd name="T53" fmla="*/ 54 h 54"/>
                  <a:gd name="T54" fmla="*/ 25 w 27"/>
                  <a:gd name="T55" fmla="*/ 50 h 54"/>
                  <a:gd name="T56" fmla="*/ 25 w 27"/>
                  <a:gd name="T57" fmla="*/ 48 h 54"/>
                  <a:gd name="T58" fmla="*/ 25 w 27"/>
                  <a:gd name="T59"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54">
                    <a:moveTo>
                      <a:pt x="25" y="48"/>
                    </a:moveTo>
                    <a:lnTo>
                      <a:pt x="23" y="45"/>
                    </a:lnTo>
                    <a:lnTo>
                      <a:pt x="21" y="40"/>
                    </a:lnTo>
                    <a:lnTo>
                      <a:pt x="21" y="38"/>
                    </a:lnTo>
                    <a:lnTo>
                      <a:pt x="21" y="38"/>
                    </a:lnTo>
                    <a:lnTo>
                      <a:pt x="20" y="36"/>
                    </a:lnTo>
                    <a:lnTo>
                      <a:pt x="16" y="31"/>
                    </a:lnTo>
                    <a:lnTo>
                      <a:pt x="14" y="29"/>
                    </a:lnTo>
                    <a:lnTo>
                      <a:pt x="12" y="29"/>
                    </a:lnTo>
                    <a:lnTo>
                      <a:pt x="14" y="25"/>
                    </a:lnTo>
                    <a:lnTo>
                      <a:pt x="12" y="23"/>
                    </a:lnTo>
                    <a:lnTo>
                      <a:pt x="11" y="11"/>
                    </a:lnTo>
                    <a:lnTo>
                      <a:pt x="5" y="6"/>
                    </a:lnTo>
                    <a:lnTo>
                      <a:pt x="5" y="4"/>
                    </a:lnTo>
                    <a:lnTo>
                      <a:pt x="4" y="2"/>
                    </a:lnTo>
                    <a:lnTo>
                      <a:pt x="0" y="0"/>
                    </a:lnTo>
                    <a:lnTo>
                      <a:pt x="0" y="9"/>
                    </a:lnTo>
                    <a:lnTo>
                      <a:pt x="2" y="11"/>
                    </a:lnTo>
                    <a:lnTo>
                      <a:pt x="4" y="13"/>
                    </a:lnTo>
                    <a:lnTo>
                      <a:pt x="9" y="32"/>
                    </a:lnTo>
                    <a:lnTo>
                      <a:pt x="12" y="36"/>
                    </a:lnTo>
                    <a:lnTo>
                      <a:pt x="14" y="36"/>
                    </a:lnTo>
                    <a:lnTo>
                      <a:pt x="18" y="41"/>
                    </a:lnTo>
                    <a:lnTo>
                      <a:pt x="18" y="43"/>
                    </a:lnTo>
                    <a:lnTo>
                      <a:pt x="21" y="45"/>
                    </a:lnTo>
                    <a:lnTo>
                      <a:pt x="21" y="52"/>
                    </a:lnTo>
                    <a:lnTo>
                      <a:pt x="27" y="54"/>
                    </a:lnTo>
                    <a:lnTo>
                      <a:pt x="25" y="50"/>
                    </a:lnTo>
                    <a:lnTo>
                      <a:pt x="25" y="48"/>
                    </a:lnTo>
                    <a:lnTo>
                      <a:pt x="25" y="4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8" name="Freeform 2226">
                <a:extLst>
                  <a:ext uri="{FF2B5EF4-FFF2-40B4-BE49-F238E27FC236}">
                    <a16:creationId xmlns:a16="http://schemas.microsoft.com/office/drawing/2014/main" id="{D303FF41-5D2F-EC40-AF58-5E7FFE42ECA9}"/>
                  </a:ext>
                </a:extLst>
              </p:cNvPr>
              <p:cNvSpPr>
                <a:spLocks/>
              </p:cNvSpPr>
              <p:nvPr/>
            </p:nvSpPr>
            <p:spPr bwMode="auto">
              <a:xfrm>
                <a:off x="3019" y="606"/>
                <a:ext cx="38" cy="34"/>
              </a:xfrm>
              <a:custGeom>
                <a:avLst/>
                <a:gdLst>
                  <a:gd name="T0" fmla="*/ 16 w 38"/>
                  <a:gd name="T1" fmla="*/ 34 h 34"/>
                  <a:gd name="T2" fmla="*/ 16 w 38"/>
                  <a:gd name="T3" fmla="*/ 32 h 34"/>
                  <a:gd name="T4" fmla="*/ 20 w 38"/>
                  <a:gd name="T5" fmla="*/ 32 h 34"/>
                  <a:gd name="T6" fmla="*/ 23 w 38"/>
                  <a:gd name="T7" fmla="*/ 28 h 34"/>
                  <a:gd name="T8" fmla="*/ 31 w 38"/>
                  <a:gd name="T9" fmla="*/ 26 h 34"/>
                  <a:gd name="T10" fmla="*/ 32 w 38"/>
                  <a:gd name="T11" fmla="*/ 14 h 34"/>
                  <a:gd name="T12" fmla="*/ 38 w 38"/>
                  <a:gd name="T13" fmla="*/ 10 h 34"/>
                  <a:gd name="T14" fmla="*/ 31 w 38"/>
                  <a:gd name="T15" fmla="*/ 3 h 34"/>
                  <a:gd name="T16" fmla="*/ 31 w 38"/>
                  <a:gd name="T17" fmla="*/ 1 h 34"/>
                  <a:gd name="T18" fmla="*/ 20 w 38"/>
                  <a:gd name="T19" fmla="*/ 3 h 34"/>
                  <a:gd name="T20" fmla="*/ 18 w 38"/>
                  <a:gd name="T21" fmla="*/ 3 h 34"/>
                  <a:gd name="T22" fmla="*/ 20 w 38"/>
                  <a:gd name="T23" fmla="*/ 1 h 34"/>
                  <a:gd name="T24" fmla="*/ 20 w 38"/>
                  <a:gd name="T25" fmla="*/ 0 h 34"/>
                  <a:gd name="T26" fmla="*/ 20 w 38"/>
                  <a:gd name="T27" fmla="*/ 0 h 34"/>
                  <a:gd name="T28" fmla="*/ 15 w 38"/>
                  <a:gd name="T29" fmla="*/ 0 h 34"/>
                  <a:gd name="T30" fmla="*/ 13 w 38"/>
                  <a:gd name="T31" fmla="*/ 5 h 34"/>
                  <a:gd name="T32" fmla="*/ 11 w 38"/>
                  <a:gd name="T33" fmla="*/ 7 h 34"/>
                  <a:gd name="T34" fmla="*/ 9 w 38"/>
                  <a:gd name="T35" fmla="*/ 5 h 34"/>
                  <a:gd name="T36" fmla="*/ 7 w 38"/>
                  <a:gd name="T37" fmla="*/ 7 h 34"/>
                  <a:gd name="T38" fmla="*/ 0 w 38"/>
                  <a:gd name="T39" fmla="*/ 10 h 34"/>
                  <a:gd name="T40" fmla="*/ 4 w 38"/>
                  <a:gd name="T41" fmla="*/ 14 h 34"/>
                  <a:gd name="T42" fmla="*/ 7 w 38"/>
                  <a:gd name="T43" fmla="*/ 16 h 34"/>
                  <a:gd name="T44" fmla="*/ 7 w 38"/>
                  <a:gd name="T45" fmla="*/ 25 h 34"/>
                  <a:gd name="T46" fmla="*/ 9 w 38"/>
                  <a:gd name="T47" fmla="*/ 28 h 34"/>
                  <a:gd name="T48" fmla="*/ 9 w 38"/>
                  <a:gd name="T49" fmla="*/ 30 h 34"/>
                  <a:gd name="T50" fmla="*/ 11 w 38"/>
                  <a:gd name="T51" fmla="*/ 32 h 34"/>
                  <a:gd name="T52" fmla="*/ 16 w 38"/>
                  <a:gd name="T53" fmla="*/ 34 h 34"/>
                  <a:gd name="T54" fmla="*/ 16 w 38"/>
                  <a:gd name="T5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4">
                    <a:moveTo>
                      <a:pt x="16" y="34"/>
                    </a:moveTo>
                    <a:lnTo>
                      <a:pt x="16" y="32"/>
                    </a:lnTo>
                    <a:lnTo>
                      <a:pt x="20" y="32"/>
                    </a:lnTo>
                    <a:lnTo>
                      <a:pt x="23" y="28"/>
                    </a:lnTo>
                    <a:lnTo>
                      <a:pt x="31" y="26"/>
                    </a:lnTo>
                    <a:lnTo>
                      <a:pt x="32" y="14"/>
                    </a:lnTo>
                    <a:lnTo>
                      <a:pt x="38" y="10"/>
                    </a:lnTo>
                    <a:lnTo>
                      <a:pt x="31" y="3"/>
                    </a:lnTo>
                    <a:lnTo>
                      <a:pt x="31" y="1"/>
                    </a:lnTo>
                    <a:lnTo>
                      <a:pt x="20" y="3"/>
                    </a:lnTo>
                    <a:lnTo>
                      <a:pt x="18" y="3"/>
                    </a:lnTo>
                    <a:lnTo>
                      <a:pt x="20" y="1"/>
                    </a:lnTo>
                    <a:lnTo>
                      <a:pt x="20" y="0"/>
                    </a:lnTo>
                    <a:lnTo>
                      <a:pt x="20" y="0"/>
                    </a:lnTo>
                    <a:lnTo>
                      <a:pt x="15" y="0"/>
                    </a:lnTo>
                    <a:lnTo>
                      <a:pt x="13" y="5"/>
                    </a:lnTo>
                    <a:lnTo>
                      <a:pt x="11" y="7"/>
                    </a:lnTo>
                    <a:lnTo>
                      <a:pt x="9" y="5"/>
                    </a:lnTo>
                    <a:lnTo>
                      <a:pt x="7" y="7"/>
                    </a:lnTo>
                    <a:lnTo>
                      <a:pt x="0" y="10"/>
                    </a:lnTo>
                    <a:lnTo>
                      <a:pt x="4" y="14"/>
                    </a:lnTo>
                    <a:lnTo>
                      <a:pt x="7" y="16"/>
                    </a:lnTo>
                    <a:lnTo>
                      <a:pt x="7" y="25"/>
                    </a:lnTo>
                    <a:lnTo>
                      <a:pt x="9" y="28"/>
                    </a:lnTo>
                    <a:lnTo>
                      <a:pt x="9" y="30"/>
                    </a:lnTo>
                    <a:lnTo>
                      <a:pt x="11" y="32"/>
                    </a:lnTo>
                    <a:lnTo>
                      <a:pt x="16" y="34"/>
                    </a:lnTo>
                    <a:lnTo>
                      <a:pt x="16" y="3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89" name="Freeform 2227">
                <a:extLst>
                  <a:ext uri="{FF2B5EF4-FFF2-40B4-BE49-F238E27FC236}">
                    <a16:creationId xmlns:a16="http://schemas.microsoft.com/office/drawing/2014/main" id="{51370D25-1ABA-E74B-AAB4-9247E5066E12}"/>
                  </a:ext>
                </a:extLst>
              </p:cNvPr>
              <p:cNvSpPr>
                <a:spLocks/>
              </p:cNvSpPr>
              <p:nvPr/>
            </p:nvSpPr>
            <p:spPr bwMode="auto">
              <a:xfrm>
                <a:off x="3030" y="631"/>
                <a:ext cx="64" cy="78"/>
              </a:xfrm>
              <a:custGeom>
                <a:avLst/>
                <a:gdLst>
                  <a:gd name="T0" fmla="*/ 61 w 64"/>
                  <a:gd name="T1" fmla="*/ 39 h 78"/>
                  <a:gd name="T2" fmla="*/ 59 w 64"/>
                  <a:gd name="T3" fmla="*/ 37 h 78"/>
                  <a:gd name="T4" fmla="*/ 55 w 64"/>
                  <a:gd name="T5" fmla="*/ 34 h 78"/>
                  <a:gd name="T6" fmla="*/ 52 w 64"/>
                  <a:gd name="T7" fmla="*/ 32 h 78"/>
                  <a:gd name="T8" fmla="*/ 46 w 64"/>
                  <a:gd name="T9" fmla="*/ 37 h 78"/>
                  <a:gd name="T10" fmla="*/ 43 w 64"/>
                  <a:gd name="T11" fmla="*/ 32 h 78"/>
                  <a:gd name="T12" fmla="*/ 37 w 64"/>
                  <a:gd name="T13" fmla="*/ 26 h 78"/>
                  <a:gd name="T14" fmla="*/ 36 w 64"/>
                  <a:gd name="T15" fmla="*/ 23 h 78"/>
                  <a:gd name="T16" fmla="*/ 36 w 64"/>
                  <a:gd name="T17" fmla="*/ 16 h 78"/>
                  <a:gd name="T18" fmla="*/ 39 w 64"/>
                  <a:gd name="T19" fmla="*/ 12 h 78"/>
                  <a:gd name="T20" fmla="*/ 37 w 64"/>
                  <a:gd name="T21" fmla="*/ 7 h 78"/>
                  <a:gd name="T22" fmla="*/ 34 w 64"/>
                  <a:gd name="T23" fmla="*/ 5 h 78"/>
                  <a:gd name="T24" fmla="*/ 32 w 64"/>
                  <a:gd name="T25" fmla="*/ 0 h 78"/>
                  <a:gd name="T26" fmla="*/ 30 w 64"/>
                  <a:gd name="T27" fmla="*/ 5 h 78"/>
                  <a:gd name="T28" fmla="*/ 25 w 64"/>
                  <a:gd name="T29" fmla="*/ 9 h 78"/>
                  <a:gd name="T30" fmla="*/ 14 w 64"/>
                  <a:gd name="T31" fmla="*/ 7 h 78"/>
                  <a:gd name="T32" fmla="*/ 0 w 64"/>
                  <a:gd name="T33" fmla="*/ 18 h 78"/>
                  <a:gd name="T34" fmla="*/ 2 w 64"/>
                  <a:gd name="T35" fmla="*/ 19 h 78"/>
                  <a:gd name="T36" fmla="*/ 4 w 64"/>
                  <a:gd name="T37" fmla="*/ 23 h 78"/>
                  <a:gd name="T38" fmla="*/ 11 w 64"/>
                  <a:gd name="T39" fmla="*/ 30 h 78"/>
                  <a:gd name="T40" fmla="*/ 11 w 64"/>
                  <a:gd name="T41" fmla="*/ 35 h 78"/>
                  <a:gd name="T42" fmla="*/ 7 w 64"/>
                  <a:gd name="T43" fmla="*/ 41 h 78"/>
                  <a:gd name="T44" fmla="*/ 5 w 64"/>
                  <a:gd name="T45" fmla="*/ 48 h 78"/>
                  <a:gd name="T46" fmla="*/ 5 w 64"/>
                  <a:gd name="T47" fmla="*/ 50 h 78"/>
                  <a:gd name="T48" fmla="*/ 2 w 64"/>
                  <a:gd name="T49" fmla="*/ 55 h 78"/>
                  <a:gd name="T50" fmla="*/ 0 w 64"/>
                  <a:gd name="T51" fmla="*/ 57 h 78"/>
                  <a:gd name="T52" fmla="*/ 0 w 64"/>
                  <a:gd name="T53" fmla="*/ 60 h 78"/>
                  <a:gd name="T54" fmla="*/ 2 w 64"/>
                  <a:gd name="T55" fmla="*/ 66 h 78"/>
                  <a:gd name="T56" fmla="*/ 7 w 64"/>
                  <a:gd name="T57" fmla="*/ 66 h 78"/>
                  <a:gd name="T58" fmla="*/ 20 w 64"/>
                  <a:gd name="T59" fmla="*/ 62 h 78"/>
                  <a:gd name="T60" fmla="*/ 23 w 64"/>
                  <a:gd name="T61" fmla="*/ 60 h 78"/>
                  <a:gd name="T62" fmla="*/ 25 w 64"/>
                  <a:gd name="T63" fmla="*/ 55 h 78"/>
                  <a:gd name="T64" fmla="*/ 29 w 64"/>
                  <a:gd name="T65" fmla="*/ 57 h 78"/>
                  <a:gd name="T66" fmla="*/ 29 w 64"/>
                  <a:gd name="T67" fmla="*/ 60 h 78"/>
                  <a:gd name="T68" fmla="*/ 30 w 64"/>
                  <a:gd name="T69" fmla="*/ 57 h 78"/>
                  <a:gd name="T70" fmla="*/ 30 w 64"/>
                  <a:gd name="T71" fmla="*/ 60 h 78"/>
                  <a:gd name="T72" fmla="*/ 29 w 64"/>
                  <a:gd name="T73" fmla="*/ 62 h 78"/>
                  <a:gd name="T74" fmla="*/ 29 w 64"/>
                  <a:gd name="T75" fmla="*/ 69 h 78"/>
                  <a:gd name="T76" fmla="*/ 25 w 64"/>
                  <a:gd name="T77" fmla="*/ 75 h 78"/>
                  <a:gd name="T78" fmla="*/ 29 w 64"/>
                  <a:gd name="T79" fmla="*/ 76 h 78"/>
                  <a:gd name="T80" fmla="*/ 32 w 64"/>
                  <a:gd name="T81" fmla="*/ 76 h 78"/>
                  <a:gd name="T82" fmla="*/ 32 w 64"/>
                  <a:gd name="T83" fmla="*/ 73 h 78"/>
                  <a:gd name="T84" fmla="*/ 36 w 64"/>
                  <a:gd name="T85" fmla="*/ 68 h 78"/>
                  <a:gd name="T86" fmla="*/ 37 w 64"/>
                  <a:gd name="T87" fmla="*/ 69 h 78"/>
                  <a:gd name="T88" fmla="*/ 41 w 64"/>
                  <a:gd name="T89" fmla="*/ 69 h 78"/>
                  <a:gd name="T90" fmla="*/ 43 w 64"/>
                  <a:gd name="T91" fmla="*/ 66 h 78"/>
                  <a:gd name="T92" fmla="*/ 45 w 64"/>
                  <a:gd name="T93" fmla="*/ 64 h 78"/>
                  <a:gd name="T94" fmla="*/ 48 w 64"/>
                  <a:gd name="T95" fmla="*/ 59 h 78"/>
                  <a:gd name="T96" fmla="*/ 50 w 64"/>
                  <a:gd name="T97" fmla="*/ 53 h 78"/>
                  <a:gd name="T98" fmla="*/ 52 w 64"/>
                  <a:gd name="T99" fmla="*/ 48 h 78"/>
                  <a:gd name="T100" fmla="*/ 64 w 64"/>
                  <a:gd name="T101" fmla="*/ 44 h 78"/>
                  <a:gd name="T102" fmla="*/ 64 w 64"/>
                  <a:gd name="T103" fmla="*/ 43 h 78"/>
                  <a:gd name="T104" fmla="*/ 61 w 64"/>
                  <a:gd name="T105"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 h="78">
                    <a:moveTo>
                      <a:pt x="61" y="41"/>
                    </a:moveTo>
                    <a:lnTo>
                      <a:pt x="61" y="39"/>
                    </a:lnTo>
                    <a:lnTo>
                      <a:pt x="59" y="39"/>
                    </a:lnTo>
                    <a:lnTo>
                      <a:pt x="59" y="37"/>
                    </a:lnTo>
                    <a:lnTo>
                      <a:pt x="57" y="35"/>
                    </a:lnTo>
                    <a:lnTo>
                      <a:pt x="55" y="34"/>
                    </a:lnTo>
                    <a:lnTo>
                      <a:pt x="54" y="32"/>
                    </a:lnTo>
                    <a:lnTo>
                      <a:pt x="52" y="32"/>
                    </a:lnTo>
                    <a:lnTo>
                      <a:pt x="52" y="34"/>
                    </a:lnTo>
                    <a:lnTo>
                      <a:pt x="46" y="37"/>
                    </a:lnTo>
                    <a:lnTo>
                      <a:pt x="43" y="34"/>
                    </a:lnTo>
                    <a:lnTo>
                      <a:pt x="43" y="32"/>
                    </a:lnTo>
                    <a:lnTo>
                      <a:pt x="41" y="32"/>
                    </a:lnTo>
                    <a:lnTo>
                      <a:pt x="37" y="26"/>
                    </a:lnTo>
                    <a:lnTo>
                      <a:pt x="36" y="25"/>
                    </a:lnTo>
                    <a:lnTo>
                      <a:pt x="36" y="23"/>
                    </a:lnTo>
                    <a:lnTo>
                      <a:pt x="36" y="19"/>
                    </a:lnTo>
                    <a:lnTo>
                      <a:pt x="36" y="16"/>
                    </a:lnTo>
                    <a:lnTo>
                      <a:pt x="39" y="16"/>
                    </a:lnTo>
                    <a:lnTo>
                      <a:pt x="39" y="12"/>
                    </a:lnTo>
                    <a:lnTo>
                      <a:pt x="39" y="12"/>
                    </a:lnTo>
                    <a:lnTo>
                      <a:pt x="37" y="7"/>
                    </a:lnTo>
                    <a:lnTo>
                      <a:pt x="34" y="7"/>
                    </a:lnTo>
                    <a:lnTo>
                      <a:pt x="34" y="5"/>
                    </a:lnTo>
                    <a:lnTo>
                      <a:pt x="34" y="1"/>
                    </a:lnTo>
                    <a:lnTo>
                      <a:pt x="32" y="0"/>
                    </a:lnTo>
                    <a:lnTo>
                      <a:pt x="32" y="0"/>
                    </a:lnTo>
                    <a:lnTo>
                      <a:pt x="30" y="5"/>
                    </a:lnTo>
                    <a:lnTo>
                      <a:pt x="27" y="5"/>
                    </a:lnTo>
                    <a:lnTo>
                      <a:pt x="25" y="9"/>
                    </a:lnTo>
                    <a:lnTo>
                      <a:pt x="20" y="9"/>
                    </a:lnTo>
                    <a:lnTo>
                      <a:pt x="14" y="7"/>
                    </a:lnTo>
                    <a:lnTo>
                      <a:pt x="0" y="16"/>
                    </a:lnTo>
                    <a:lnTo>
                      <a:pt x="0" y="18"/>
                    </a:lnTo>
                    <a:lnTo>
                      <a:pt x="0" y="19"/>
                    </a:lnTo>
                    <a:lnTo>
                      <a:pt x="2" y="19"/>
                    </a:lnTo>
                    <a:lnTo>
                      <a:pt x="4" y="23"/>
                    </a:lnTo>
                    <a:lnTo>
                      <a:pt x="4" y="23"/>
                    </a:lnTo>
                    <a:lnTo>
                      <a:pt x="4" y="25"/>
                    </a:lnTo>
                    <a:lnTo>
                      <a:pt x="11" y="30"/>
                    </a:lnTo>
                    <a:lnTo>
                      <a:pt x="11" y="32"/>
                    </a:lnTo>
                    <a:lnTo>
                      <a:pt x="11" y="35"/>
                    </a:lnTo>
                    <a:lnTo>
                      <a:pt x="7" y="39"/>
                    </a:lnTo>
                    <a:lnTo>
                      <a:pt x="7" y="41"/>
                    </a:lnTo>
                    <a:lnTo>
                      <a:pt x="5" y="44"/>
                    </a:lnTo>
                    <a:lnTo>
                      <a:pt x="5" y="48"/>
                    </a:lnTo>
                    <a:lnTo>
                      <a:pt x="5" y="50"/>
                    </a:lnTo>
                    <a:lnTo>
                      <a:pt x="5" y="50"/>
                    </a:lnTo>
                    <a:lnTo>
                      <a:pt x="5" y="51"/>
                    </a:lnTo>
                    <a:lnTo>
                      <a:pt x="2" y="55"/>
                    </a:lnTo>
                    <a:lnTo>
                      <a:pt x="2" y="57"/>
                    </a:lnTo>
                    <a:lnTo>
                      <a:pt x="0" y="57"/>
                    </a:lnTo>
                    <a:lnTo>
                      <a:pt x="0" y="59"/>
                    </a:lnTo>
                    <a:lnTo>
                      <a:pt x="0" y="60"/>
                    </a:lnTo>
                    <a:lnTo>
                      <a:pt x="0" y="62"/>
                    </a:lnTo>
                    <a:lnTo>
                      <a:pt x="2" y="66"/>
                    </a:lnTo>
                    <a:lnTo>
                      <a:pt x="5" y="64"/>
                    </a:lnTo>
                    <a:lnTo>
                      <a:pt x="7" y="66"/>
                    </a:lnTo>
                    <a:lnTo>
                      <a:pt x="9" y="64"/>
                    </a:lnTo>
                    <a:lnTo>
                      <a:pt x="20" y="62"/>
                    </a:lnTo>
                    <a:lnTo>
                      <a:pt x="20" y="62"/>
                    </a:lnTo>
                    <a:lnTo>
                      <a:pt x="23" y="60"/>
                    </a:lnTo>
                    <a:lnTo>
                      <a:pt x="23" y="59"/>
                    </a:lnTo>
                    <a:lnTo>
                      <a:pt x="25" y="55"/>
                    </a:lnTo>
                    <a:lnTo>
                      <a:pt x="29" y="57"/>
                    </a:lnTo>
                    <a:lnTo>
                      <a:pt x="29" y="57"/>
                    </a:lnTo>
                    <a:lnTo>
                      <a:pt x="27" y="59"/>
                    </a:lnTo>
                    <a:lnTo>
                      <a:pt x="29" y="60"/>
                    </a:lnTo>
                    <a:lnTo>
                      <a:pt x="29" y="62"/>
                    </a:lnTo>
                    <a:lnTo>
                      <a:pt x="30" y="57"/>
                    </a:lnTo>
                    <a:lnTo>
                      <a:pt x="32" y="57"/>
                    </a:lnTo>
                    <a:lnTo>
                      <a:pt x="30" y="60"/>
                    </a:lnTo>
                    <a:lnTo>
                      <a:pt x="30" y="62"/>
                    </a:lnTo>
                    <a:lnTo>
                      <a:pt x="29" y="62"/>
                    </a:lnTo>
                    <a:lnTo>
                      <a:pt x="27" y="66"/>
                    </a:lnTo>
                    <a:lnTo>
                      <a:pt x="29" y="69"/>
                    </a:lnTo>
                    <a:lnTo>
                      <a:pt x="29" y="71"/>
                    </a:lnTo>
                    <a:lnTo>
                      <a:pt x="25" y="75"/>
                    </a:lnTo>
                    <a:lnTo>
                      <a:pt x="27" y="78"/>
                    </a:lnTo>
                    <a:lnTo>
                      <a:pt x="29" y="76"/>
                    </a:lnTo>
                    <a:lnTo>
                      <a:pt x="29" y="78"/>
                    </a:lnTo>
                    <a:lnTo>
                      <a:pt x="32" y="76"/>
                    </a:lnTo>
                    <a:lnTo>
                      <a:pt x="32" y="75"/>
                    </a:lnTo>
                    <a:lnTo>
                      <a:pt x="32" y="73"/>
                    </a:lnTo>
                    <a:lnTo>
                      <a:pt x="36" y="69"/>
                    </a:lnTo>
                    <a:lnTo>
                      <a:pt x="36" y="68"/>
                    </a:lnTo>
                    <a:lnTo>
                      <a:pt x="37" y="68"/>
                    </a:lnTo>
                    <a:lnTo>
                      <a:pt x="37" y="69"/>
                    </a:lnTo>
                    <a:lnTo>
                      <a:pt x="39" y="71"/>
                    </a:lnTo>
                    <a:lnTo>
                      <a:pt x="41" y="69"/>
                    </a:lnTo>
                    <a:lnTo>
                      <a:pt x="41" y="68"/>
                    </a:lnTo>
                    <a:lnTo>
                      <a:pt x="43" y="66"/>
                    </a:lnTo>
                    <a:lnTo>
                      <a:pt x="45" y="66"/>
                    </a:lnTo>
                    <a:lnTo>
                      <a:pt x="45" y="64"/>
                    </a:lnTo>
                    <a:lnTo>
                      <a:pt x="46" y="62"/>
                    </a:lnTo>
                    <a:lnTo>
                      <a:pt x="48" y="59"/>
                    </a:lnTo>
                    <a:lnTo>
                      <a:pt x="48" y="57"/>
                    </a:lnTo>
                    <a:lnTo>
                      <a:pt x="50" y="53"/>
                    </a:lnTo>
                    <a:lnTo>
                      <a:pt x="52" y="51"/>
                    </a:lnTo>
                    <a:lnTo>
                      <a:pt x="52" y="48"/>
                    </a:lnTo>
                    <a:lnTo>
                      <a:pt x="59" y="44"/>
                    </a:lnTo>
                    <a:lnTo>
                      <a:pt x="64" y="44"/>
                    </a:lnTo>
                    <a:lnTo>
                      <a:pt x="64" y="43"/>
                    </a:lnTo>
                    <a:lnTo>
                      <a:pt x="64" y="43"/>
                    </a:lnTo>
                    <a:lnTo>
                      <a:pt x="61" y="41"/>
                    </a:lnTo>
                    <a:lnTo>
                      <a:pt x="61" y="4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0" name="Freeform 2228">
                <a:extLst>
                  <a:ext uri="{FF2B5EF4-FFF2-40B4-BE49-F238E27FC236}">
                    <a16:creationId xmlns:a16="http://schemas.microsoft.com/office/drawing/2014/main" id="{03785973-FCB3-504C-95A0-9750A4258BD4}"/>
                  </a:ext>
                </a:extLst>
              </p:cNvPr>
              <p:cNvSpPr>
                <a:spLocks/>
              </p:cNvSpPr>
              <p:nvPr/>
            </p:nvSpPr>
            <p:spPr bwMode="auto">
              <a:xfrm>
                <a:off x="3117" y="590"/>
                <a:ext cx="9" cy="14"/>
              </a:xfrm>
              <a:custGeom>
                <a:avLst/>
                <a:gdLst>
                  <a:gd name="T0" fmla="*/ 6 w 9"/>
                  <a:gd name="T1" fmla="*/ 5 h 14"/>
                  <a:gd name="T2" fmla="*/ 6 w 9"/>
                  <a:gd name="T3" fmla="*/ 1 h 14"/>
                  <a:gd name="T4" fmla="*/ 2 w 9"/>
                  <a:gd name="T5" fmla="*/ 0 h 14"/>
                  <a:gd name="T6" fmla="*/ 2 w 9"/>
                  <a:gd name="T7" fmla="*/ 0 h 14"/>
                  <a:gd name="T8" fmla="*/ 2 w 9"/>
                  <a:gd name="T9" fmla="*/ 1 h 14"/>
                  <a:gd name="T10" fmla="*/ 0 w 9"/>
                  <a:gd name="T11" fmla="*/ 3 h 14"/>
                  <a:gd name="T12" fmla="*/ 2 w 9"/>
                  <a:gd name="T13" fmla="*/ 9 h 14"/>
                  <a:gd name="T14" fmla="*/ 4 w 9"/>
                  <a:gd name="T15" fmla="*/ 9 h 14"/>
                  <a:gd name="T16" fmla="*/ 4 w 9"/>
                  <a:gd name="T17" fmla="*/ 12 h 14"/>
                  <a:gd name="T18" fmla="*/ 6 w 9"/>
                  <a:gd name="T19" fmla="*/ 14 h 14"/>
                  <a:gd name="T20" fmla="*/ 9 w 9"/>
                  <a:gd name="T21" fmla="*/ 14 h 14"/>
                  <a:gd name="T22" fmla="*/ 9 w 9"/>
                  <a:gd name="T23" fmla="*/ 10 h 14"/>
                  <a:gd name="T24" fmla="*/ 9 w 9"/>
                  <a:gd name="T25" fmla="*/ 10 h 14"/>
                  <a:gd name="T26" fmla="*/ 8 w 9"/>
                  <a:gd name="T27" fmla="*/ 5 h 14"/>
                  <a:gd name="T28" fmla="*/ 6 w 9"/>
                  <a:gd name="T29" fmla="*/ 5 h 14"/>
                  <a:gd name="T30" fmla="*/ 6 w 9"/>
                  <a:gd name="T3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4">
                    <a:moveTo>
                      <a:pt x="6" y="5"/>
                    </a:moveTo>
                    <a:lnTo>
                      <a:pt x="6" y="1"/>
                    </a:lnTo>
                    <a:lnTo>
                      <a:pt x="2" y="0"/>
                    </a:lnTo>
                    <a:lnTo>
                      <a:pt x="2" y="0"/>
                    </a:lnTo>
                    <a:lnTo>
                      <a:pt x="2" y="1"/>
                    </a:lnTo>
                    <a:lnTo>
                      <a:pt x="0" y="3"/>
                    </a:lnTo>
                    <a:lnTo>
                      <a:pt x="2" y="9"/>
                    </a:lnTo>
                    <a:lnTo>
                      <a:pt x="4" y="9"/>
                    </a:lnTo>
                    <a:lnTo>
                      <a:pt x="4" y="12"/>
                    </a:lnTo>
                    <a:lnTo>
                      <a:pt x="6" y="14"/>
                    </a:lnTo>
                    <a:lnTo>
                      <a:pt x="9" y="14"/>
                    </a:lnTo>
                    <a:lnTo>
                      <a:pt x="9" y="10"/>
                    </a:lnTo>
                    <a:lnTo>
                      <a:pt x="9" y="10"/>
                    </a:lnTo>
                    <a:lnTo>
                      <a:pt x="8" y="5"/>
                    </a:lnTo>
                    <a:lnTo>
                      <a:pt x="6" y="5"/>
                    </a:lnTo>
                    <a:lnTo>
                      <a:pt x="6"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1" name="Freeform 2229">
                <a:extLst>
                  <a:ext uri="{FF2B5EF4-FFF2-40B4-BE49-F238E27FC236}">
                    <a16:creationId xmlns:a16="http://schemas.microsoft.com/office/drawing/2014/main" id="{CF04E8B9-1543-3C49-9638-8755511098D6}"/>
                  </a:ext>
                </a:extLst>
              </p:cNvPr>
              <p:cNvSpPr>
                <a:spLocks/>
              </p:cNvSpPr>
              <p:nvPr/>
            </p:nvSpPr>
            <p:spPr bwMode="auto">
              <a:xfrm>
                <a:off x="3141" y="577"/>
                <a:ext cx="28" cy="13"/>
              </a:xfrm>
              <a:custGeom>
                <a:avLst/>
                <a:gdLst>
                  <a:gd name="T0" fmla="*/ 25 w 28"/>
                  <a:gd name="T1" fmla="*/ 7 h 13"/>
                  <a:gd name="T2" fmla="*/ 21 w 28"/>
                  <a:gd name="T3" fmla="*/ 7 h 13"/>
                  <a:gd name="T4" fmla="*/ 19 w 28"/>
                  <a:gd name="T5" fmla="*/ 5 h 13"/>
                  <a:gd name="T6" fmla="*/ 19 w 28"/>
                  <a:gd name="T7" fmla="*/ 4 h 13"/>
                  <a:gd name="T8" fmla="*/ 14 w 28"/>
                  <a:gd name="T9" fmla="*/ 2 h 13"/>
                  <a:gd name="T10" fmla="*/ 12 w 28"/>
                  <a:gd name="T11" fmla="*/ 0 h 13"/>
                  <a:gd name="T12" fmla="*/ 10 w 28"/>
                  <a:gd name="T13" fmla="*/ 0 h 13"/>
                  <a:gd name="T14" fmla="*/ 10 w 28"/>
                  <a:gd name="T15" fmla="*/ 4 h 13"/>
                  <a:gd name="T16" fmla="*/ 9 w 28"/>
                  <a:gd name="T17" fmla="*/ 5 h 13"/>
                  <a:gd name="T18" fmla="*/ 7 w 28"/>
                  <a:gd name="T19" fmla="*/ 4 h 13"/>
                  <a:gd name="T20" fmla="*/ 3 w 28"/>
                  <a:gd name="T21" fmla="*/ 7 h 13"/>
                  <a:gd name="T22" fmla="*/ 3 w 28"/>
                  <a:gd name="T23" fmla="*/ 9 h 13"/>
                  <a:gd name="T24" fmla="*/ 0 w 28"/>
                  <a:gd name="T25" fmla="*/ 7 h 13"/>
                  <a:gd name="T26" fmla="*/ 0 w 28"/>
                  <a:gd name="T27" fmla="*/ 13 h 13"/>
                  <a:gd name="T28" fmla="*/ 3 w 28"/>
                  <a:gd name="T29" fmla="*/ 13 h 13"/>
                  <a:gd name="T30" fmla="*/ 3 w 28"/>
                  <a:gd name="T31" fmla="*/ 13 h 13"/>
                  <a:gd name="T32" fmla="*/ 3 w 28"/>
                  <a:gd name="T33" fmla="*/ 11 h 13"/>
                  <a:gd name="T34" fmla="*/ 9 w 28"/>
                  <a:gd name="T35" fmla="*/ 7 h 13"/>
                  <a:gd name="T36" fmla="*/ 12 w 28"/>
                  <a:gd name="T37" fmla="*/ 7 h 13"/>
                  <a:gd name="T38" fmla="*/ 12 w 28"/>
                  <a:gd name="T39" fmla="*/ 5 h 13"/>
                  <a:gd name="T40" fmla="*/ 12 w 28"/>
                  <a:gd name="T41" fmla="*/ 5 h 13"/>
                  <a:gd name="T42" fmla="*/ 16 w 28"/>
                  <a:gd name="T43" fmla="*/ 5 h 13"/>
                  <a:gd name="T44" fmla="*/ 19 w 28"/>
                  <a:gd name="T45" fmla="*/ 9 h 13"/>
                  <a:gd name="T46" fmla="*/ 23 w 28"/>
                  <a:gd name="T47" fmla="*/ 11 h 13"/>
                  <a:gd name="T48" fmla="*/ 25 w 28"/>
                  <a:gd name="T49" fmla="*/ 9 h 13"/>
                  <a:gd name="T50" fmla="*/ 28 w 28"/>
                  <a:gd name="T51" fmla="*/ 7 h 13"/>
                  <a:gd name="T52" fmla="*/ 28 w 28"/>
                  <a:gd name="T53" fmla="*/ 5 h 13"/>
                  <a:gd name="T54" fmla="*/ 28 w 28"/>
                  <a:gd name="T55" fmla="*/ 4 h 13"/>
                  <a:gd name="T56" fmla="*/ 25 w 28"/>
                  <a:gd name="T57" fmla="*/ 7 h 13"/>
                  <a:gd name="T58" fmla="*/ 25 w 28"/>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3">
                    <a:moveTo>
                      <a:pt x="25" y="7"/>
                    </a:moveTo>
                    <a:lnTo>
                      <a:pt x="21" y="7"/>
                    </a:lnTo>
                    <a:lnTo>
                      <a:pt x="19" y="5"/>
                    </a:lnTo>
                    <a:lnTo>
                      <a:pt x="19" y="4"/>
                    </a:lnTo>
                    <a:lnTo>
                      <a:pt x="14" y="2"/>
                    </a:lnTo>
                    <a:lnTo>
                      <a:pt x="12" y="0"/>
                    </a:lnTo>
                    <a:lnTo>
                      <a:pt x="10" y="0"/>
                    </a:lnTo>
                    <a:lnTo>
                      <a:pt x="10" y="4"/>
                    </a:lnTo>
                    <a:lnTo>
                      <a:pt x="9" y="5"/>
                    </a:lnTo>
                    <a:lnTo>
                      <a:pt x="7" y="4"/>
                    </a:lnTo>
                    <a:lnTo>
                      <a:pt x="3" y="7"/>
                    </a:lnTo>
                    <a:lnTo>
                      <a:pt x="3" y="9"/>
                    </a:lnTo>
                    <a:lnTo>
                      <a:pt x="0" y="7"/>
                    </a:lnTo>
                    <a:lnTo>
                      <a:pt x="0" y="13"/>
                    </a:lnTo>
                    <a:lnTo>
                      <a:pt x="3" y="13"/>
                    </a:lnTo>
                    <a:lnTo>
                      <a:pt x="3" y="13"/>
                    </a:lnTo>
                    <a:lnTo>
                      <a:pt x="3" y="11"/>
                    </a:lnTo>
                    <a:lnTo>
                      <a:pt x="9" y="7"/>
                    </a:lnTo>
                    <a:lnTo>
                      <a:pt x="12" y="7"/>
                    </a:lnTo>
                    <a:lnTo>
                      <a:pt x="12" y="5"/>
                    </a:lnTo>
                    <a:lnTo>
                      <a:pt x="12" y="5"/>
                    </a:lnTo>
                    <a:lnTo>
                      <a:pt x="16" y="5"/>
                    </a:lnTo>
                    <a:lnTo>
                      <a:pt x="19" y="9"/>
                    </a:lnTo>
                    <a:lnTo>
                      <a:pt x="23" y="11"/>
                    </a:lnTo>
                    <a:lnTo>
                      <a:pt x="25" y="9"/>
                    </a:lnTo>
                    <a:lnTo>
                      <a:pt x="28" y="7"/>
                    </a:lnTo>
                    <a:lnTo>
                      <a:pt x="28" y="5"/>
                    </a:lnTo>
                    <a:lnTo>
                      <a:pt x="28" y="4"/>
                    </a:lnTo>
                    <a:lnTo>
                      <a:pt x="25" y="7"/>
                    </a:lnTo>
                    <a:lnTo>
                      <a:pt x="25"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2" name="Freeform 2230">
                <a:extLst>
                  <a:ext uri="{FF2B5EF4-FFF2-40B4-BE49-F238E27FC236}">
                    <a16:creationId xmlns:a16="http://schemas.microsoft.com/office/drawing/2014/main" id="{943275FA-5499-1440-8F18-10588768BC61}"/>
                  </a:ext>
                </a:extLst>
              </p:cNvPr>
              <p:cNvSpPr>
                <a:spLocks/>
              </p:cNvSpPr>
              <p:nvPr/>
            </p:nvSpPr>
            <p:spPr bwMode="auto">
              <a:xfrm>
                <a:off x="2987" y="486"/>
                <a:ext cx="145" cy="75"/>
              </a:xfrm>
              <a:custGeom>
                <a:avLst/>
                <a:gdLst>
                  <a:gd name="T0" fmla="*/ 5 w 145"/>
                  <a:gd name="T1" fmla="*/ 2 h 75"/>
                  <a:gd name="T2" fmla="*/ 5 w 145"/>
                  <a:gd name="T3" fmla="*/ 5 h 75"/>
                  <a:gd name="T4" fmla="*/ 0 w 145"/>
                  <a:gd name="T5" fmla="*/ 11 h 75"/>
                  <a:gd name="T6" fmla="*/ 4 w 145"/>
                  <a:gd name="T7" fmla="*/ 18 h 75"/>
                  <a:gd name="T8" fmla="*/ 5 w 145"/>
                  <a:gd name="T9" fmla="*/ 20 h 75"/>
                  <a:gd name="T10" fmla="*/ 7 w 145"/>
                  <a:gd name="T11" fmla="*/ 21 h 75"/>
                  <a:gd name="T12" fmla="*/ 11 w 145"/>
                  <a:gd name="T13" fmla="*/ 25 h 75"/>
                  <a:gd name="T14" fmla="*/ 20 w 145"/>
                  <a:gd name="T15" fmla="*/ 27 h 75"/>
                  <a:gd name="T16" fmla="*/ 25 w 145"/>
                  <a:gd name="T17" fmla="*/ 25 h 75"/>
                  <a:gd name="T18" fmla="*/ 34 w 145"/>
                  <a:gd name="T19" fmla="*/ 21 h 75"/>
                  <a:gd name="T20" fmla="*/ 41 w 145"/>
                  <a:gd name="T21" fmla="*/ 20 h 75"/>
                  <a:gd name="T22" fmla="*/ 59 w 145"/>
                  <a:gd name="T23" fmla="*/ 18 h 75"/>
                  <a:gd name="T24" fmla="*/ 57 w 145"/>
                  <a:gd name="T25" fmla="*/ 21 h 75"/>
                  <a:gd name="T26" fmla="*/ 61 w 145"/>
                  <a:gd name="T27" fmla="*/ 25 h 75"/>
                  <a:gd name="T28" fmla="*/ 59 w 145"/>
                  <a:gd name="T29" fmla="*/ 27 h 75"/>
                  <a:gd name="T30" fmla="*/ 45 w 145"/>
                  <a:gd name="T31" fmla="*/ 30 h 75"/>
                  <a:gd name="T32" fmla="*/ 38 w 145"/>
                  <a:gd name="T33" fmla="*/ 30 h 75"/>
                  <a:gd name="T34" fmla="*/ 43 w 145"/>
                  <a:gd name="T35" fmla="*/ 36 h 75"/>
                  <a:gd name="T36" fmla="*/ 47 w 145"/>
                  <a:gd name="T37" fmla="*/ 38 h 75"/>
                  <a:gd name="T38" fmla="*/ 45 w 145"/>
                  <a:gd name="T39" fmla="*/ 41 h 75"/>
                  <a:gd name="T40" fmla="*/ 34 w 145"/>
                  <a:gd name="T41" fmla="*/ 38 h 75"/>
                  <a:gd name="T42" fmla="*/ 29 w 145"/>
                  <a:gd name="T43" fmla="*/ 34 h 75"/>
                  <a:gd name="T44" fmla="*/ 25 w 145"/>
                  <a:gd name="T45" fmla="*/ 39 h 75"/>
                  <a:gd name="T46" fmla="*/ 30 w 145"/>
                  <a:gd name="T47" fmla="*/ 46 h 75"/>
                  <a:gd name="T48" fmla="*/ 41 w 145"/>
                  <a:gd name="T49" fmla="*/ 54 h 75"/>
                  <a:gd name="T50" fmla="*/ 47 w 145"/>
                  <a:gd name="T51" fmla="*/ 57 h 75"/>
                  <a:gd name="T52" fmla="*/ 50 w 145"/>
                  <a:gd name="T53" fmla="*/ 54 h 75"/>
                  <a:gd name="T54" fmla="*/ 54 w 145"/>
                  <a:gd name="T55" fmla="*/ 54 h 75"/>
                  <a:gd name="T56" fmla="*/ 63 w 145"/>
                  <a:gd name="T57" fmla="*/ 54 h 75"/>
                  <a:gd name="T58" fmla="*/ 72 w 145"/>
                  <a:gd name="T59" fmla="*/ 54 h 75"/>
                  <a:gd name="T60" fmla="*/ 72 w 145"/>
                  <a:gd name="T61" fmla="*/ 59 h 75"/>
                  <a:gd name="T62" fmla="*/ 75 w 145"/>
                  <a:gd name="T63" fmla="*/ 66 h 75"/>
                  <a:gd name="T64" fmla="*/ 75 w 145"/>
                  <a:gd name="T65" fmla="*/ 71 h 75"/>
                  <a:gd name="T66" fmla="*/ 80 w 145"/>
                  <a:gd name="T67" fmla="*/ 75 h 75"/>
                  <a:gd name="T68" fmla="*/ 84 w 145"/>
                  <a:gd name="T69" fmla="*/ 75 h 75"/>
                  <a:gd name="T70" fmla="*/ 97 w 145"/>
                  <a:gd name="T71" fmla="*/ 68 h 75"/>
                  <a:gd name="T72" fmla="*/ 104 w 145"/>
                  <a:gd name="T73" fmla="*/ 61 h 75"/>
                  <a:gd name="T74" fmla="*/ 109 w 145"/>
                  <a:gd name="T75" fmla="*/ 61 h 75"/>
                  <a:gd name="T76" fmla="*/ 114 w 145"/>
                  <a:gd name="T77" fmla="*/ 61 h 75"/>
                  <a:gd name="T78" fmla="*/ 120 w 145"/>
                  <a:gd name="T79" fmla="*/ 52 h 75"/>
                  <a:gd name="T80" fmla="*/ 123 w 145"/>
                  <a:gd name="T81" fmla="*/ 46 h 75"/>
                  <a:gd name="T82" fmla="*/ 125 w 145"/>
                  <a:gd name="T83" fmla="*/ 43 h 75"/>
                  <a:gd name="T84" fmla="*/ 122 w 145"/>
                  <a:gd name="T85" fmla="*/ 36 h 75"/>
                  <a:gd name="T86" fmla="*/ 129 w 145"/>
                  <a:gd name="T87" fmla="*/ 32 h 75"/>
                  <a:gd name="T88" fmla="*/ 134 w 145"/>
                  <a:gd name="T89" fmla="*/ 25 h 75"/>
                  <a:gd name="T90" fmla="*/ 134 w 145"/>
                  <a:gd name="T91" fmla="*/ 21 h 75"/>
                  <a:gd name="T92" fmla="*/ 143 w 145"/>
                  <a:gd name="T93" fmla="*/ 16 h 75"/>
                  <a:gd name="T94" fmla="*/ 141 w 145"/>
                  <a:gd name="T95" fmla="*/ 7 h 75"/>
                  <a:gd name="T96" fmla="*/ 143 w 145"/>
                  <a:gd name="T97" fmla="*/ 2 h 75"/>
                  <a:gd name="T98" fmla="*/ 68 w 145"/>
                  <a:gd name="T99" fmla="*/ 0 h 75"/>
                  <a:gd name="T100" fmla="*/ 64 w 145"/>
                  <a:gd name="T101" fmla="*/ 0 h 75"/>
                  <a:gd name="T102" fmla="*/ 20 w 145"/>
                  <a:gd name="T103" fmla="*/ 0 h 75"/>
                  <a:gd name="T104" fmla="*/ 9 w 145"/>
                  <a:gd name="T105"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75">
                    <a:moveTo>
                      <a:pt x="9" y="4"/>
                    </a:moveTo>
                    <a:lnTo>
                      <a:pt x="9" y="4"/>
                    </a:lnTo>
                    <a:lnTo>
                      <a:pt x="5" y="2"/>
                    </a:lnTo>
                    <a:lnTo>
                      <a:pt x="5" y="4"/>
                    </a:lnTo>
                    <a:lnTo>
                      <a:pt x="5" y="5"/>
                    </a:lnTo>
                    <a:lnTo>
                      <a:pt x="5" y="5"/>
                    </a:lnTo>
                    <a:lnTo>
                      <a:pt x="4" y="5"/>
                    </a:lnTo>
                    <a:lnTo>
                      <a:pt x="0" y="9"/>
                    </a:lnTo>
                    <a:lnTo>
                      <a:pt x="0" y="11"/>
                    </a:lnTo>
                    <a:lnTo>
                      <a:pt x="2" y="11"/>
                    </a:lnTo>
                    <a:lnTo>
                      <a:pt x="2" y="14"/>
                    </a:lnTo>
                    <a:lnTo>
                      <a:pt x="4" y="18"/>
                    </a:lnTo>
                    <a:lnTo>
                      <a:pt x="4" y="20"/>
                    </a:lnTo>
                    <a:lnTo>
                      <a:pt x="5" y="23"/>
                    </a:lnTo>
                    <a:lnTo>
                      <a:pt x="5" y="20"/>
                    </a:lnTo>
                    <a:lnTo>
                      <a:pt x="7" y="20"/>
                    </a:lnTo>
                    <a:lnTo>
                      <a:pt x="7" y="20"/>
                    </a:lnTo>
                    <a:lnTo>
                      <a:pt x="7" y="21"/>
                    </a:lnTo>
                    <a:lnTo>
                      <a:pt x="9" y="21"/>
                    </a:lnTo>
                    <a:lnTo>
                      <a:pt x="7" y="23"/>
                    </a:lnTo>
                    <a:lnTo>
                      <a:pt x="11" y="25"/>
                    </a:lnTo>
                    <a:lnTo>
                      <a:pt x="20" y="25"/>
                    </a:lnTo>
                    <a:lnTo>
                      <a:pt x="20" y="25"/>
                    </a:lnTo>
                    <a:lnTo>
                      <a:pt x="20" y="27"/>
                    </a:lnTo>
                    <a:lnTo>
                      <a:pt x="22" y="29"/>
                    </a:lnTo>
                    <a:lnTo>
                      <a:pt x="25" y="25"/>
                    </a:lnTo>
                    <a:lnTo>
                      <a:pt x="25" y="25"/>
                    </a:lnTo>
                    <a:lnTo>
                      <a:pt x="30" y="25"/>
                    </a:lnTo>
                    <a:lnTo>
                      <a:pt x="30" y="21"/>
                    </a:lnTo>
                    <a:lnTo>
                      <a:pt x="34" y="21"/>
                    </a:lnTo>
                    <a:lnTo>
                      <a:pt x="36" y="21"/>
                    </a:lnTo>
                    <a:lnTo>
                      <a:pt x="41" y="21"/>
                    </a:lnTo>
                    <a:lnTo>
                      <a:pt x="41" y="20"/>
                    </a:lnTo>
                    <a:lnTo>
                      <a:pt x="54" y="20"/>
                    </a:lnTo>
                    <a:lnTo>
                      <a:pt x="55" y="18"/>
                    </a:lnTo>
                    <a:lnTo>
                      <a:pt x="59" y="18"/>
                    </a:lnTo>
                    <a:lnTo>
                      <a:pt x="61" y="16"/>
                    </a:lnTo>
                    <a:lnTo>
                      <a:pt x="61" y="20"/>
                    </a:lnTo>
                    <a:lnTo>
                      <a:pt x="57" y="21"/>
                    </a:lnTo>
                    <a:lnTo>
                      <a:pt x="61" y="21"/>
                    </a:lnTo>
                    <a:lnTo>
                      <a:pt x="61" y="23"/>
                    </a:lnTo>
                    <a:lnTo>
                      <a:pt x="61" y="25"/>
                    </a:lnTo>
                    <a:lnTo>
                      <a:pt x="59" y="25"/>
                    </a:lnTo>
                    <a:lnTo>
                      <a:pt x="57" y="27"/>
                    </a:lnTo>
                    <a:lnTo>
                      <a:pt x="59" y="27"/>
                    </a:lnTo>
                    <a:lnTo>
                      <a:pt x="57" y="29"/>
                    </a:lnTo>
                    <a:lnTo>
                      <a:pt x="45" y="29"/>
                    </a:lnTo>
                    <a:lnTo>
                      <a:pt x="45" y="30"/>
                    </a:lnTo>
                    <a:lnTo>
                      <a:pt x="43" y="30"/>
                    </a:lnTo>
                    <a:lnTo>
                      <a:pt x="43" y="29"/>
                    </a:lnTo>
                    <a:lnTo>
                      <a:pt x="38" y="30"/>
                    </a:lnTo>
                    <a:lnTo>
                      <a:pt x="39" y="32"/>
                    </a:lnTo>
                    <a:lnTo>
                      <a:pt x="38" y="34"/>
                    </a:lnTo>
                    <a:lnTo>
                      <a:pt x="43" y="36"/>
                    </a:lnTo>
                    <a:lnTo>
                      <a:pt x="43" y="38"/>
                    </a:lnTo>
                    <a:lnTo>
                      <a:pt x="45" y="36"/>
                    </a:lnTo>
                    <a:lnTo>
                      <a:pt x="47" y="38"/>
                    </a:lnTo>
                    <a:lnTo>
                      <a:pt x="47" y="39"/>
                    </a:lnTo>
                    <a:lnTo>
                      <a:pt x="47" y="39"/>
                    </a:lnTo>
                    <a:lnTo>
                      <a:pt x="45" y="41"/>
                    </a:lnTo>
                    <a:lnTo>
                      <a:pt x="41" y="39"/>
                    </a:lnTo>
                    <a:lnTo>
                      <a:pt x="34" y="39"/>
                    </a:lnTo>
                    <a:lnTo>
                      <a:pt x="34" y="38"/>
                    </a:lnTo>
                    <a:lnTo>
                      <a:pt x="32" y="38"/>
                    </a:lnTo>
                    <a:lnTo>
                      <a:pt x="32" y="36"/>
                    </a:lnTo>
                    <a:lnTo>
                      <a:pt x="29" y="34"/>
                    </a:lnTo>
                    <a:lnTo>
                      <a:pt x="25" y="38"/>
                    </a:lnTo>
                    <a:lnTo>
                      <a:pt x="25" y="38"/>
                    </a:lnTo>
                    <a:lnTo>
                      <a:pt x="25" y="39"/>
                    </a:lnTo>
                    <a:lnTo>
                      <a:pt x="27" y="41"/>
                    </a:lnTo>
                    <a:lnTo>
                      <a:pt x="29" y="45"/>
                    </a:lnTo>
                    <a:lnTo>
                      <a:pt x="30" y="46"/>
                    </a:lnTo>
                    <a:lnTo>
                      <a:pt x="32" y="50"/>
                    </a:lnTo>
                    <a:lnTo>
                      <a:pt x="39" y="50"/>
                    </a:lnTo>
                    <a:lnTo>
                      <a:pt x="41" y="54"/>
                    </a:lnTo>
                    <a:lnTo>
                      <a:pt x="41" y="55"/>
                    </a:lnTo>
                    <a:lnTo>
                      <a:pt x="43" y="59"/>
                    </a:lnTo>
                    <a:lnTo>
                      <a:pt x="47" y="57"/>
                    </a:lnTo>
                    <a:lnTo>
                      <a:pt x="47" y="57"/>
                    </a:lnTo>
                    <a:lnTo>
                      <a:pt x="47" y="55"/>
                    </a:lnTo>
                    <a:lnTo>
                      <a:pt x="50" y="54"/>
                    </a:lnTo>
                    <a:lnTo>
                      <a:pt x="52" y="57"/>
                    </a:lnTo>
                    <a:lnTo>
                      <a:pt x="54" y="54"/>
                    </a:lnTo>
                    <a:lnTo>
                      <a:pt x="54" y="54"/>
                    </a:lnTo>
                    <a:lnTo>
                      <a:pt x="54" y="55"/>
                    </a:lnTo>
                    <a:lnTo>
                      <a:pt x="59" y="57"/>
                    </a:lnTo>
                    <a:lnTo>
                      <a:pt x="63" y="54"/>
                    </a:lnTo>
                    <a:lnTo>
                      <a:pt x="70" y="57"/>
                    </a:lnTo>
                    <a:lnTo>
                      <a:pt x="72" y="55"/>
                    </a:lnTo>
                    <a:lnTo>
                      <a:pt x="72" y="54"/>
                    </a:lnTo>
                    <a:lnTo>
                      <a:pt x="73" y="54"/>
                    </a:lnTo>
                    <a:lnTo>
                      <a:pt x="72" y="57"/>
                    </a:lnTo>
                    <a:lnTo>
                      <a:pt x="72" y="59"/>
                    </a:lnTo>
                    <a:lnTo>
                      <a:pt x="72" y="64"/>
                    </a:lnTo>
                    <a:lnTo>
                      <a:pt x="73" y="68"/>
                    </a:lnTo>
                    <a:lnTo>
                      <a:pt x="75" y="66"/>
                    </a:lnTo>
                    <a:lnTo>
                      <a:pt x="73" y="68"/>
                    </a:lnTo>
                    <a:lnTo>
                      <a:pt x="77" y="70"/>
                    </a:lnTo>
                    <a:lnTo>
                      <a:pt x="75" y="71"/>
                    </a:lnTo>
                    <a:lnTo>
                      <a:pt x="77" y="71"/>
                    </a:lnTo>
                    <a:lnTo>
                      <a:pt x="80" y="73"/>
                    </a:lnTo>
                    <a:lnTo>
                      <a:pt x="80" y="75"/>
                    </a:lnTo>
                    <a:lnTo>
                      <a:pt x="82" y="75"/>
                    </a:lnTo>
                    <a:lnTo>
                      <a:pt x="84" y="73"/>
                    </a:lnTo>
                    <a:lnTo>
                      <a:pt x="84" y="75"/>
                    </a:lnTo>
                    <a:lnTo>
                      <a:pt x="91" y="73"/>
                    </a:lnTo>
                    <a:lnTo>
                      <a:pt x="95" y="71"/>
                    </a:lnTo>
                    <a:lnTo>
                      <a:pt x="97" y="68"/>
                    </a:lnTo>
                    <a:lnTo>
                      <a:pt x="97" y="64"/>
                    </a:lnTo>
                    <a:lnTo>
                      <a:pt x="98" y="63"/>
                    </a:lnTo>
                    <a:lnTo>
                      <a:pt x="104" y="61"/>
                    </a:lnTo>
                    <a:lnTo>
                      <a:pt x="107" y="57"/>
                    </a:lnTo>
                    <a:lnTo>
                      <a:pt x="109" y="59"/>
                    </a:lnTo>
                    <a:lnTo>
                      <a:pt x="109" y="61"/>
                    </a:lnTo>
                    <a:lnTo>
                      <a:pt x="111" y="61"/>
                    </a:lnTo>
                    <a:lnTo>
                      <a:pt x="113" y="59"/>
                    </a:lnTo>
                    <a:lnTo>
                      <a:pt x="114" y="61"/>
                    </a:lnTo>
                    <a:lnTo>
                      <a:pt x="118" y="55"/>
                    </a:lnTo>
                    <a:lnTo>
                      <a:pt x="120" y="54"/>
                    </a:lnTo>
                    <a:lnTo>
                      <a:pt x="120" y="52"/>
                    </a:lnTo>
                    <a:lnTo>
                      <a:pt x="122" y="50"/>
                    </a:lnTo>
                    <a:lnTo>
                      <a:pt x="122" y="48"/>
                    </a:lnTo>
                    <a:lnTo>
                      <a:pt x="123" y="46"/>
                    </a:lnTo>
                    <a:lnTo>
                      <a:pt x="123" y="45"/>
                    </a:lnTo>
                    <a:lnTo>
                      <a:pt x="123" y="43"/>
                    </a:lnTo>
                    <a:lnTo>
                      <a:pt x="125" y="43"/>
                    </a:lnTo>
                    <a:lnTo>
                      <a:pt x="123" y="41"/>
                    </a:lnTo>
                    <a:lnTo>
                      <a:pt x="123" y="41"/>
                    </a:lnTo>
                    <a:lnTo>
                      <a:pt x="122" y="36"/>
                    </a:lnTo>
                    <a:lnTo>
                      <a:pt x="125" y="32"/>
                    </a:lnTo>
                    <a:lnTo>
                      <a:pt x="127" y="30"/>
                    </a:lnTo>
                    <a:lnTo>
                      <a:pt x="129" y="32"/>
                    </a:lnTo>
                    <a:lnTo>
                      <a:pt x="130" y="29"/>
                    </a:lnTo>
                    <a:lnTo>
                      <a:pt x="132" y="29"/>
                    </a:lnTo>
                    <a:lnTo>
                      <a:pt x="134" y="25"/>
                    </a:lnTo>
                    <a:lnTo>
                      <a:pt x="136" y="25"/>
                    </a:lnTo>
                    <a:lnTo>
                      <a:pt x="134" y="23"/>
                    </a:lnTo>
                    <a:lnTo>
                      <a:pt x="134" y="21"/>
                    </a:lnTo>
                    <a:lnTo>
                      <a:pt x="138" y="18"/>
                    </a:lnTo>
                    <a:lnTo>
                      <a:pt x="138" y="16"/>
                    </a:lnTo>
                    <a:lnTo>
                      <a:pt x="143" y="16"/>
                    </a:lnTo>
                    <a:lnTo>
                      <a:pt x="145" y="13"/>
                    </a:lnTo>
                    <a:lnTo>
                      <a:pt x="145" y="11"/>
                    </a:lnTo>
                    <a:lnTo>
                      <a:pt x="141" y="7"/>
                    </a:lnTo>
                    <a:lnTo>
                      <a:pt x="141" y="7"/>
                    </a:lnTo>
                    <a:lnTo>
                      <a:pt x="141" y="5"/>
                    </a:lnTo>
                    <a:lnTo>
                      <a:pt x="143" y="2"/>
                    </a:lnTo>
                    <a:lnTo>
                      <a:pt x="143" y="0"/>
                    </a:lnTo>
                    <a:lnTo>
                      <a:pt x="68" y="0"/>
                    </a:lnTo>
                    <a:lnTo>
                      <a:pt x="68" y="0"/>
                    </a:lnTo>
                    <a:lnTo>
                      <a:pt x="66" y="0"/>
                    </a:lnTo>
                    <a:lnTo>
                      <a:pt x="66" y="2"/>
                    </a:lnTo>
                    <a:lnTo>
                      <a:pt x="64" y="0"/>
                    </a:lnTo>
                    <a:lnTo>
                      <a:pt x="64" y="0"/>
                    </a:lnTo>
                    <a:lnTo>
                      <a:pt x="20" y="0"/>
                    </a:lnTo>
                    <a:lnTo>
                      <a:pt x="20" y="0"/>
                    </a:lnTo>
                    <a:lnTo>
                      <a:pt x="18" y="0"/>
                    </a:lnTo>
                    <a:lnTo>
                      <a:pt x="9" y="0"/>
                    </a:lnTo>
                    <a:lnTo>
                      <a:pt x="9" y="2"/>
                    </a:lnTo>
                    <a:lnTo>
                      <a:pt x="9" y="4"/>
                    </a:lnTo>
                    <a:lnTo>
                      <a:pt x="9"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3" name="Freeform 2231">
                <a:extLst>
                  <a:ext uri="{FF2B5EF4-FFF2-40B4-BE49-F238E27FC236}">
                    <a16:creationId xmlns:a16="http://schemas.microsoft.com/office/drawing/2014/main" id="{AA855A63-B868-8740-885D-5838065BE49F}"/>
                  </a:ext>
                </a:extLst>
              </p:cNvPr>
              <p:cNvSpPr>
                <a:spLocks/>
              </p:cNvSpPr>
              <p:nvPr/>
            </p:nvSpPr>
            <p:spPr bwMode="auto">
              <a:xfrm>
                <a:off x="1309" y="766"/>
                <a:ext cx="9" cy="9"/>
              </a:xfrm>
              <a:custGeom>
                <a:avLst/>
                <a:gdLst>
                  <a:gd name="T0" fmla="*/ 0 w 9"/>
                  <a:gd name="T1" fmla="*/ 6 h 9"/>
                  <a:gd name="T2" fmla="*/ 0 w 9"/>
                  <a:gd name="T3" fmla="*/ 8 h 9"/>
                  <a:gd name="T4" fmla="*/ 9 w 9"/>
                  <a:gd name="T5" fmla="*/ 9 h 9"/>
                  <a:gd name="T6" fmla="*/ 0 w 9"/>
                  <a:gd name="T7" fmla="*/ 0 h 9"/>
                  <a:gd name="T8" fmla="*/ 0 w 9"/>
                  <a:gd name="T9" fmla="*/ 6 h 9"/>
                  <a:gd name="T10" fmla="*/ 0 w 9"/>
                  <a:gd name="T11" fmla="*/ 6 h 9"/>
                </a:gdLst>
                <a:ahLst/>
                <a:cxnLst>
                  <a:cxn ang="0">
                    <a:pos x="T0" y="T1"/>
                  </a:cxn>
                  <a:cxn ang="0">
                    <a:pos x="T2" y="T3"/>
                  </a:cxn>
                  <a:cxn ang="0">
                    <a:pos x="T4" y="T5"/>
                  </a:cxn>
                  <a:cxn ang="0">
                    <a:pos x="T6" y="T7"/>
                  </a:cxn>
                  <a:cxn ang="0">
                    <a:pos x="T8" y="T9"/>
                  </a:cxn>
                  <a:cxn ang="0">
                    <a:pos x="T10" y="T11"/>
                  </a:cxn>
                </a:cxnLst>
                <a:rect l="0" t="0" r="r" b="b"/>
                <a:pathLst>
                  <a:path w="9" h="9">
                    <a:moveTo>
                      <a:pt x="0" y="6"/>
                    </a:moveTo>
                    <a:lnTo>
                      <a:pt x="0" y="8"/>
                    </a:lnTo>
                    <a:lnTo>
                      <a:pt x="9" y="9"/>
                    </a:lnTo>
                    <a:lnTo>
                      <a:pt x="0" y="0"/>
                    </a:lnTo>
                    <a:lnTo>
                      <a:pt x="0" y="6"/>
                    </a:lnTo>
                    <a:lnTo>
                      <a:pt x="0"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4" name="Freeform 2232">
                <a:extLst>
                  <a:ext uri="{FF2B5EF4-FFF2-40B4-BE49-F238E27FC236}">
                    <a16:creationId xmlns:a16="http://schemas.microsoft.com/office/drawing/2014/main" id="{CFB0FF9E-D00C-E542-8D1A-E826F03275B6}"/>
                  </a:ext>
                </a:extLst>
              </p:cNvPr>
              <p:cNvSpPr>
                <a:spLocks/>
              </p:cNvSpPr>
              <p:nvPr/>
            </p:nvSpPr>
            <p:spPr bwMode="auto">
              <a:xfrm>
                <a:off x="1307" y="757"/>
                <a:ext cx="4" cy="9"/>
              </a:xfrm>
              <a:custGeom>
                <a:avLst/>
                <a:gdLst>
                  <a:gd name="T0" fmla="*/ 2 w 4"/>
                  <a:gd name="T1" fmla="*/ 4 h 9"/>
                  <a:gd name="T2" fmla="*/ 2 w 4"/>
                  <a:gd name="T3" fmla="*/ 0 h 9"/>
                  <a:gd name="T4" fmla="*/ 0 w 4"/>
                  <a:gd name="T5" fmla="*/ 8 h 9"/>
                  <a:gd name="T6" fmla="*/ 2 w 4"/>
                  <a:gd name="T7" fmla="*/ 9 h 9"/>
                  <a:gd name="T8" fmla="*/ 4 w 4"/>
                  <a:gd name="T9" fmla="*/ 9 h 9"/>
                  <a:gd name="T10" fmla="*/ 2 w 4"/>
                  <a:gd name="T11" fmla="*/ 4 h 9"/>
                  <a:gd name="T12" fmla="*/ 2 w 4"/>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4"/>
                    </a:moveTo>
                    <a:lnTo>
                      <a:pt x="2" y="0"/>
                    </a:lnTo>
                    <a:lnTo>
                      <a:pt x="0" y="8"/>
                    </a:lnTo>
                    <a:lnTo>
                      <a:pt x="2" y="9"/>
                    </a:lnTo>
                    <a:lnTo>
                      <a:pt x="4" y="9"/>
                    </a:lnTo>
                    <a:lnTo>
                      <a:pt x="2" y="4"/>
                    </a:lnTo>
                    <a:lnTo>
                      <a:pt x="2"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5" name="Freeform 2233">
                <a:extLst>
                  <a:ext uri="{FF2B5EF4-FFF2-40B4-BE49-F238E27FC236}">
                    <a16:creationId xmlns:a16="http://schemas.microsoft.com/office/drawing/2014/main" id="{6068E788-8F97-894F-9672-CD0F22E4428D}"/>
                  </a:ext>
                </a:extLst>
              </p:cNvPr>
              <p:cNvSpPr>
                <a:spLocks/>
              </p:cNvSpPr>
              <p:nvPr/>
            </p:nvSpPr>
            <p:spPr bwMode="auto">
              <a:xfrm>
                <a:off x="2966" y="1802"/>
                <a:ext cx="89" cy="43"/>
              </a:xfrm>
              <a:custGeom>
                <a:avLst/>
                <a:gdLst>
                  <a:gd name="T0" fmla="*/ 84 w 89"/>
                  <a:gd name="T1" fmla="*/ 27 h 43"/>
                  <a:gd name="T2" fmla="*/ 80 w 89"/>
                  <a:gd name="T3" fmla="*/ 29 h 43"/>
                  <a:gd name="T4" fmla="*/ 75 w 89"/>
                  <a:gd name="T5" fmla="*/ 25 h 43"/>
                  <a:gd name="T6" fmla="*/ 69 w 89"/>
                  <a:gd name="T7" fmla="*/ 23 h 43"/>
                  <a:gd name="T8" fmla="*/ 66 w 89"/>
                  <a:gd name="T9" fmla="*/ 25 h 43"/>
                  <a:gd name="T10" fmla="*/ 62 w 89"/>
                  <a:gd name="T11" fmla="*/ 23 h 43"/>
                  <a:gd name="T12" fmla="*/ 57 w 89"/>
                  <a:gd name="T13" fmla="*/ 27 h 43"/>
                  <a:gd name="T14" fmla="*/ 55 w 89"/>
                  <a:gd name="T15" fmla="*/ 30 h 43"/>
                  <a:gd name="T16" fmla="*/ 48 w 89"/>
                  <a:gd name="T17" fmla="*/ 32 h 43"/>
                  <a:gd name="T18" fmla="*/ 44 w 89"/>
                  <a:gd name="T19" fmla="*/ 32 h 43"/>
                  <a:gd name="T20" fmla="*/ 30 w 89"/>
                  <a:gd name="T21" fmla="*/ 36 h 43"/>
                  <a:gd name="T22" fmla="*/ 26 w 89"/>
                  <a:gd name="T23" fmla="*/ 43 h 43"/>
                  <a:gd name="T24" fmla="*/ 14 w 89"/>
                  <a:gd name="T25" fmla="*/ 43 h 43"/>
                  <a:gd name="T26" fmla="*/ 3 w 89"/>
                  <a:gd name="T27" fmla="*/ 36 h 43"/>
                  <a:gd name="T28" fmla="*/ 0 w 89"/>
                  <a:gd name="T29" fmla="*/ 25 h 43"/>
                  <a:gd name="T30" fmla="*/ 3 w 89"/>
                  <a:gd name="T31" fmla="*/ 18 h 43"/>
                  <a:gd name="T32" fmla="*/ 5 w 89"/>
                  <a:gd name="T33" fmla="*/ 18 h 43"/>
                  <a:gd name="T34" fmla="*/ 7 w 89"/>
                  <a:gd name="T35" fmla="*/ 20 h 43"/>
                  <a:gd name="T36" fmla="*/ 12 w 89"/>
                  <a:gd name="T37" fmla="*/ 20 h 43"/>
                  <a:gd name="T38" fmla="*/ 16 w 89"/>
                  <a:gd name="T39" fmla="*/ 16 h 43"/>
                  <a:gd name="T40" fmla="*/ 16 w 89"/>
                  <a:gd name="T41" fmla="*/ 14 h 43"/>
                  <a:gd name="T42" fmla="*/ 18 w 89"/>
                  <a:gd name="T43" fmla="*/ 14 h 43"/>
                  <a:gd name="T44" fmla="*/ 19 w 89"/>
                  <a:gd name="T45" fmla="*/ 11 h 43"/>
                  <a:gd name="T46" fmla="*/ 19 w 89"/>
                  <a:gd name="T47" fmla="*/ 7 h 43"/>
                  <a:gd name="T48" fmla="*/ 21 w 89"/>
                  <a:gd name="T49" fmla="*/ 7 h 43"/>
                  <a:gd name="T50" fmla="*/ 23 w 89"/>
                  <a:gd name="T51" fmla="*/ 5 h 43"/>
                  <a:gd name="T52" fmla="*/ 26 w 89"/>
                  <a:gd name="T53" fmla="*/ 2 h 43"/>
                  <a:gd name="T54" fmla="*/ 28 w 89"/>
                  <a:gd name="T55" fmla="*/ 2 h 43"/>
                  <a:gd name="T56" fmla="*/ 32 w 89"/>
                  <a:gd name="T57" fmla="*/ 0 h 43"/>
                  <a:gd name="T58" fmla="*/ 34 w 89"/>
                  <a:gd name="T59" fmla="*/ 2 h 43"/>
                  <a:gd name="T60" fmla="*/ 41 w 89"/>
                  <a:gd name="T61" fmla="*/ 0 h 43"/>
                  <a:gd name="T62" fmla="*/ 48 w 89"/>
                  <a:gd name="T63" fmla="*/ 7 h 43"/>
                  <a:gd name="T64" fmla="*/ 50 w 89"/>
                  <a:gd name="T65" fmla="*/ 7 h 43"/>
                  <a:gd name="T66" fmla="*/ 53 w 89"/>
                  <a:gd name="T67" fmla="*/ 5 h 43"/>
                  <a:gd name="T68" fmla="*/ 55 w 89"/>
                  <a:gd name="T69" fmla="*/ 4 h 43"/>
                  <a:gd name="T70" fmla="*/ 62 w 89"/>
                  <a:gd name="T71" fmla="*/ 4 h 43"/>
                  <a:gd name="T72" fmla="*/ 64 w 89"/>
                  <a:gd name="T73" fmla="*/ 5 h 43"/>
                  <a:gd name="T74" fmla="*/ 69 w 89"/>
                  <a:gd name="T75" fmla="*/ 2 h 43"/>
                  <a:gd name="T76" fmla="*/ 76 w 89"/>
                  <a:gd name="T77" fmla="*/ 2 h 43"/>
                  <a:gd name="T78" fmla="*/ 85 w 89"/>
                  <a:gd name="T79" fmla="*/ 9 h 43"/>
                  <a:gd name="T80" fmla="*/ 89 w 89"/>
                  <a:gd name="T81" fmla="*/ 11 h 43"/>
                  <a:gd name="T82" fmla="*/ 84 w 89"/>
                  <a:gd name="T83"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 h="43">
                    <a:moveTo>
                      <a:pt x="84" y="27"/>
                    </a:moveTo>
                    <a:lnTo>
                      <a:pt x="80" y="29"/>
                    </a:lnTo>
                    <a:lnTo>
                      <a:pt x="75" y="25"/>
                    </a:lnTo>
                    <a:lnTo>
                      <a:pt x="69" y="23"/>
                    </a:lnTo>
                    <a:lnTo>
                      <a:pt x="66" y="25"/>
                    </a:lnTo>
                    <a:lnTo>
                      <a:pt x="62" y="23"/>
                    </a:lnTo>
                    <a:lnTo>
                      <a:pt x="57" y="27"/>
                    </a:lnTo>
                    <a:lnTo>
                      <a:pt x="55" y="30"/>
                    </a:lnTo>
                    <a:lnTo>
                      <a:pt x="48" y="32"/>
                    </a:lnTo>
                    <a:lnTo>
                      <a:pt x="44" y="32"/>
                    </a:lnTo>
                    <a:lnTo>
                      <a:pt x="30" y="36"/>
                    </a:lnTo>
                    <a:lnTo>
                      <a:pt x="26" y="43"/>
                    </a:lnTo>
                    <a:lnTo>
                      <a:pt x="14" y="43"/>
                    </a:lnTo>
                    <a:lnTo>
                      <a:pt x="3" y="36"/>
                    </a:lnTo>
                    <a:lnTo>
                      <a:pt x="0" y="25"/>
                    </a:lnTo>
                    <a:lnTo>
                      <a:pt x="3" y="18"/>
                    </a:lnTo>
                    <a:lnTo>
                      <a:pt x="5" y="18"/>
                    </a:lnTo>
                    <a:lnTo>
                      <a:pt x="7" y="20"/>
                    </a:lnTo>
                    <a:lnTo>
                      <a:pt x="12" y="20"/>
                    </a:lnTo>
                    <a:lnTo>
                      <a:pt x="16" y="16"/>
                    </a:lnTo>
                    <a:lnTo>
                      <a:pt x="16" y="14"/>
                    </a:lnTo>
                    <a:lnTo>
                      <a:pt x="18" y="14"/>
                    </a:lnTo>
                    <a:lnTo>
                      <a:pt x="19" y="11"/>
                    </a:lnTo>
                    <a:lnTo>
                      <a:pt x="19" y="7"/>
                    </a:lnTo>
                    <a:lnTo>
                      <a:pt x="21" y="7"/>
                    </a:lnTo>
                    <a:lnTo>
                      <a:pt x="23" y="5"/>
                    </a:lnTo>
                    <a:lnTo>
                      <a:pt x="26" y="2"/>
                    </a:lnTo>
                    <a:lnTo>
                      <a:pt x="28" y="2"/>
                    </a:lnTo>
                    <a:lnTo>
                      <a:pt x="32" y="0"/>
                    </a:lnTo>
                    <a:lnTo>
                      <a:pt x="34" y="2"/>
                    </a:lnTo>
                    <a:lnTo>
                      <a:pt x="41" y="0"/>
                    </a:lnTo>
                    <a:lnTo>
                      <a:pt x="48" y="7"/>
                    </a:lnTo>
                    <a:lnTo>
                      <a:pt x="50" y="7"/>
                    </a:lnTo>
                    <a:lnTo>
                      <a:pt x="53" y="5"/>
                    </a:lnTo>
                    <a:lnTo>
                      <a:pt x="55" y="4"/>
                    </a:lnTo>
                    <a:lnTo>
                      <a:pt x="62" y="4"/>
                    </a:lnTo>
                    <a:lnTo>
                      <a:pt x="64" y="5"/>
                    </a:lnTo>
                    <a:lnTo>
                      <a:pt x="69" y="2"/>
                    </a:lnTo>
                    <a:lnTo>
                      <a:pt x="76" y="2"/>
                    </a:lnTo>
                    <a:lnTo>
                      <a:pt x="85" y="9"/>
                    </a:lnTo>
                    <a:lnTo>
                      <a:pt x="89" y="11"/>
                    </a:lnTo>
                    <a:lnTo>
                      <a:pt x="84" y="2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6" name="Freeform 2234">
                <a:extLst>
                  <a:ext uri="{FF2B5EF4-FFF2-40B4-BE49-F238E27FC236}">
                    <a16:creationId xmlns:a16="http://schemas.microsoft.com/office/drawing/2014/main" id="{AA506873-6BB8-3143-8F23-6CAA3980D421}"/>
                  </a:ext>
                </a:extLst>
              </p:cNvPr>
              <p:cNvSpPr>
                <a:spLocks/>
              </p:cNvSpPr>
              <p:nvPr/>
            </p:nvSpPr>
            <p:spPr bwMode="auto">
              <a:xfrm>
                <a:off x="2966" y="1802"/>
                <a:ext cx="89" cy="43"/>
              </a:xfrm>
              <a:custGeom>
                <a:avLst/>
                <a:gdLst>
                  <a:gd name="T0" fmla="*/ 84 w 89"/>
                  <a:gd name="T1" fmla="*/ 27 h 43"/>
                  <a:gd name="T2" fmla="*/ 80 w 89"/>
                  <a:gd name="T3" fmla="*/ 29 h 43"/>
                  <a:gd name="T4" fmla="*/ 75 w 89"/>
                  <a:gd name="T5" fmla="*/ 25 h 43"/>
                  <a:gd name="T6" fmla="*/ 69 w 89"/>
                  <a:gd name="T7" fmla="*/ 23 h 43"/>
                  <a:gd name="T8" fmla="*/ 66 w 89"/>
                  <a:gd name="T9" fmla="*/ 25 h 43"/>
                  <a:gd name="T10" fmla="*/ 62 w 89"/>
                  <a:gd name="T11" fmla="*/ 23 h 43"/>
                  <a:gd name="T12" fmla="*/ 57 w 89"/>
                  <a:gd name="T13" fmla="*/ 27 h 43"/>
                  <a:gd name="T14" fmla="*/ 55 w 89"/>
                  <a:gd name="T15" fmla="*/ 30 h 43"/>
                  <a:gd name="T16" fmla="*/ 48 w 89"/>
                  <a:gd name="T17" fmla="*/ 32 h 43"/>
                  <a:gd name="T18" fmla="*/ 44 w 89"/>
                  <a:gd name="T19" fmla="*/ 32 h 43"/>
                  <a:gd name="T20" fmla="*/ 30 w 89"/>
                  <a:gd name="T21" fmla="*/ 36 h 43"/>
                  <a:gd name="T22" fmla="*/ 26 w 89"/>
                  <a:gd name="T23" fmla="*/ 43 h 43"/>
                  <a:gd name="T24" fmla="*/ 14 w 89"/>
                  <a:gd name="T25" fmla="*/ 43 h 43"/>
                  <a:gd name="T26" fmla="*/ 3 w 89"/>
                  <a:gd name="T27" fmla="*/ 36 h 43"/>
                  <a:gd name="T28" fmla="*/ 0 w 89"/>
                  <a:gd name="T29" fmla="*/ 25 h 43"/>
                  <a:gd name="T30" fmla="*/ 3 w 89"/>
                  <a:gd name="T31" fmla="*/ 18 h 43"/>
                  <a:gd name="T32" fmla="*/ 5 w 89"/>
                  <a:gd name="T33" fmla="*/ 18 h 43"/>
                  <a:gd name="T34" fmla="*/ 7 w 89"/>
                  <a:gd name="T35" fmla="*/ 20 h 43"/>
                  <a:gd name="T36" fmla="*/ 12 w 89"/>
                  <a:gd name="T37" fmla="*/ 20 h 43"/>
                  <a:gd name="T38" fmla="*/ 16 w 89"/>
                  <a:gd name="T39" fmla="*/ 16 h 43"/>
                  <a:gd name="T40" fmla="*/ 16 w 89"/>
                  <a:gd name="T41" fmla="*/ 14 h 43"/>
                  <a:gd name="T42" fmla="*/ 18 w 89"/>
                  <a:gd name="T43" fmla="*/ 14 h 43"/>
                  <a:gd name="T44" fmla="*/ 19 w 89"/>
                  <a:gd name="T45" fmla="*/ 11 h 43"/>
                  <a:gd name="T46" fmla="*/ 19 w 89"/>
                  <a:gd name="T47" fmla="*/ 7 h 43"/>
                  <a:gd name="T48" fmla="*/ 21 w 89"/>
                  <a:gd name="T49" fmla="*/ 7 h 43"/>
                  <a:gd name="T50" fmla="*/ 23 w 89"/>
                  <a:gd name="T51" fmla="*/ 5 h 43"/>
                  <a:gd name="T52" fmla="*/ 26 w 89"/>
                  <a:gd name="T53" fmla="*/ 2 h 43"/>
                  <a:gd name="T54" fmla="*/ 28 w 89"/>
                  <a:gd name="T55" fmla="*/ 2 h 43"/>
                  <a:gd name="T56" fmla="*/ 32 w 89"/>
                  <a:gd name="T57" fmla="*/ 0 h 43"/>
                  <a:gd name="T58" fmla="*/ 34 w 89"/>
                  <a:gd name="T59" fmla="*/ 2 h 43"/>
                  <a:gd name="T60" fmla="*/ 41 w 89"/>
                  <a:gd name="T61" fmla="*/ 0 h 43"/>
                  <a:gd name="T62" fmla="*/ 48 w 89"/>
                  <a:gd name="T63" fmla="*/ 7 h 43"/>
                  <a:gd name="T64" fmla="*/ 50 w 89"/>
                  <a:gd name="T65" fmla="*/ 7 h 43"/>
                  <a:gd name="T66" fmla="*/ 53 w 89"/>
                  <a:gd name="T67" fmla="*/ 5 h 43"/>
                  <a:gd name="T68" fmla="*/ 55 w 89"/>
                  <a:gd name="T69" fmla="*/ 4 h 43"/>
                  <a:gd name="T70" fmla="*/ 62 w 89"/>
                  <a:gd name="T71" fmla="*/ 4 h 43"/>
                  <a:gd name="T72" fmla="*/ 64 w 89"/>
                  <a:gd name="T73" fmla="*/ 5 h 43"/>
                  <a:gd name="T74" fmla="*/ 69 w 89"/>
                  <a:gd name="T75" fmla="*/ 2 h 43"/>
                  <a:gd name="T76" fmla="*/ 76 w 89"/>
                  <a:gd name="T77" fmla="*/ 2 h 43"/>
                  <a:gd name="T78" fmla="*/ 85 w 89"/>
                  <a:gd name="T79" fmla="*/ 9 h 43"/>
                  <a:gd name="T80" fmla="*/ 89 w 89"/>
                  <a:gd name="T81" fmla="*/ 11 h 43"/>
                  <a:gd name="T82" fmla="*/ 84 w 89"/>
                  <a:gd name="T83"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 h="43">
                    <a:moveTo>
                      <a:pt x="84" y="27"/>
                    </a:moveTo>
                    <a:lnTo>
                      <a:pt x="80" y="29"/>
                    </a:lnTo>
                    <a:lnTo>
                      <a:pt x="75" y="25"/>
                    </a:lnTo>
                    <a:lnTo>
                      <a:pt x="69" y="23"/>
                    </a:lnTo>
                    <a:lnTo>
                      <a:pt x="66" y="25"/>
                    </a:lnTo>
                    <a:lnTo>
                      <a:pt x="62" y="23"/>
                    </a:lnTo>
                    <a:lnTo>
                      <a:pt x="57" y="27"/>
                    </a:lnTo>
                    <a:lnTo>
                      <a:pt x="55" y="30"/>
                    </a:lnTo>
                    <a:lnTo>
                      <a:pt x="48" y="32"/>
                    </a:lnTo>
                    <a:lnTo>
                      <a:pt x="44" y="32"/>
                    </a:lnTo>
                    <a:lnTo>
                      <a:pt x="30" y="36"/>
                    </a:lnTo>
                    <a:lnTo>
                      <a:pt x="26" y="43"/>
                    </a:lnTo>
                    <a:lnTo>
                      <a:pt x="14" y="43"/>
                    </a:lnTo>
                    <a:lnTo>
                      <a:pt x="3" y="36"/>
                    </a:lnTo>
                    <a:lnTo>
                      <a:pt x="0" y="25"/>
                    </a:lnTo>
                    <a:lnTo>
                      <a:pt x="3" y="18"/>
                    </a:lnTo>
                    <a:lnTo>
                      <a:pt x="5" y="18"/>
                    </a:lnTo>
                    <a:lnTo>
                      <a:pt x="7" y="20"/>
                    </a:lnTo>
                    <a:lnTo>
                      <a:pt x="12" y="20"/>
                    </a:lnTo>
                    <a:lnTo>
                      <a:pt x="16" y="16"/>
                    </a:lnTo>
                    <a:lnTo>
                      <a:pt x="16" y="14"/>
                    </a:lnTo>
                    <a:lnTo>
                      <a:pt x="18" y="14"/>
                    </a:lnTo>
                    <a:lnTo>
                      <a:pt x="19" y="11"/>
                    </a:lnTo>
                    <a:lnTo>
                      <a:pt x="19" y="7"/>
                    </a:lnTo>
                    <a:lnTo>
                      <a:pt x="21" y="7"/>
                    </a:lnTo>
                    <a:lnTo>
                      <a:pt x="23" y="5"/>
                    </a:lnTo>
                    <a:lnTo>
                      <a:pt x="26" y="2"/>
                    </a:lnTo>
                    <a:lnTo>
                      <a:pt x="28" y="2"/>
                    </a:lnTo>
                    <a:lnTo>
                      <a:pt x="32" y="0"/>
                    </a:lnTo>
                    <a:lnTo>
                      <a:pt x="34" y="2"/>
                    </a:lnTo>
                    <a:lnTo>
                      <a:pt x="41" y="0"/>
                    </a:lnTo>
                    <a:lnTo>
                      <a:pt x="48" y="7"/>
                    </a:lnTo>
                    <a:lnTo>
                      <a:pt x="50" y="7"/>
                    </a:lnTo>
                    <a:lnTo>
                      <a:pt x="53" y="5"/>
                    </a:lnTo>
                    <a:lnTo>
                      <a:pt x="55" y="4"/>
                    </a:lnTo>
                    <a:lnTo>
                      <a:pt x="62" y="4"/>
                    </a:lnTo>
                    <a:lnTo>
                      <a:pt x="64" y="5"/>
                    </a:lnTo>
                    <a:lnTo>
                      <a:pt x="69" y="2"/>
                    </a:lnTo>
                    <a:lnTo>
                      <a:pt x="76" y="2"/>
                    </a:lnTo>
                    <a:lnTo>
                      <a:pt x="85" y="9"/>
                    </a:lnTo>
                    <a:lnTo>
                      <a:pt x="89" y="11"/>
                    </a:lnTo>
                    <a:lnTo>
                      <a:pt x="84" y="2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7" name="Freeform 2235">
                <a:extLst>
                  <a:ext uri="{FF2B5EF4-FFF2-40B4-BE49-F238E27FC236}">
                    <a16:creationId xmlns:a16="http://schemas.microsoft.com/office/drawing/2014/main" id="{DCB3F8F3-3F0D-5242-9F4D-784E2D371226}"/>
                  </a:ext>
                </a:extLst>
              </p:cNvPr>
              <p:cNvSpPr>
                <a:spLocks/>
              </p:cNvSpPr>
              <p:nvPr/>
            </p:nvSpPr>
            <p:spPr bwMode="auto">
              <a:xfrm>
                <a:off x="3046" y="1554"/>
                <a:ext cx="21" cy="20"/>
              </a:xfrm>
              <a:custGeom>
                <a:avLst/>
                <a:gdLst>
                  <a:gd name="T0" fmla="*/ 18 w 21"/>
                  <a:gd name="T1" fmla="*/ 0 h 20"/>
                  <a:gd name="T2" fmla="*/ 7 w 21"/>
                  <a:gd name="T3" fmla="*/ 0 h 20"/>
                  <a:gd name="T4" fmla="*/ 5 w 21"/>
                  <a:gd name="T5" fmla="*/ 3 h 20"/>
                  <a:gd name="T6" fmla="*/ 4 w 21"/>
                  <a:gd name="T7" fmla="*/ 2 h 20"/>
                  <a:gd name="T8" fmla="*/ 2 w 21"/>
                  <a:gd name="T9" fmla="*/ 3 h 20"/>
                  <a:gd name="T10" fmla="*/ 0 w 21"/>
                  <a:gd name="T11" fmla="*/ 2 h 20"/>
                  <a:gd name="T12" fmla="*/ 0 w 21"/>
                  <a:gd name="T13" fmla="*/ 9 h 20"/>
                  <a:gd name="T14" fmla="*/ 2 w 21"/>
                  <a:gd name="T15" fmla="*/ 11 h 20"/>
                  <a:gd name="T16" fmla="*/ 4 w 21"/>
                  <a:gd name="T17" fmla="*/ 12 h 20"/>
                  <a:gd name="T18" fmla="*/ 4 w 21"/>
                  <a:gd name="T19" fmla="*/ 14 h 20"/>
                  <a:gd name="T20" fmla="*/ 2 w 21"/>
                  <a:gd name="T21" fmla="*/ 18 h 20"/>
                  <a:gd name="T22" fmla="*/ 2 w 21"/>
                  <a:gd name="T23" fmla="*/ 20 h 20"/>
                  <a:gd name="T24" fmla="*/ 5 w 21"/>
                  <a:gd name="T25" fmla="*/ 12 h 20"/>
                  <a:gd name="T26" fmla="*/ 7 w 21"/>
                  <a:gd name="T27" fmla="*/ 9 h 20"/>
                  <a:gd name="T28" fmla="*/ 11 w 21"/>
                  <a:gd name="T29" fmla="*/ 11 h 20"/>
                  <a:gd name="T30" fmla="*/ 11 w 21"/>
                  <a:gd name="T31" fmla="*/ 11 h 20"/>
                  <a:gd name="T32" fmla="*/ 13 w 21"/>
                  <a:gd name="T33" fmla="*/ 9 h 20"/>
                  <a:gd name="T34" fmla="*/ 14 w 21"/>
                  <a:gd name="T35" fmla="*/ 7 h 20"/>
                  <a:gd name="T36" fmla="*/ 18 w 21"/>
                  <a:gd name="T37" fmla="*/ 7 h 20"/>
                  <a:gd name="T38" fmla="*/ 18 w 21"/>
                  <a:gd name="T39" fmla="*/ 5 h 20"/>
                  <a:gd name="T40" fmla="*/ 21 w 21"/>
                  <a:gd name="T41" fmla="*/ 3 h 20"/>
                  <a:gd name="T42" fmla="*/ 21 w 21"/>
                  <a:gd name="T43" fmla="*/ 3 h 20"/>
                  <a:gd name="T44" fmla="*/ 18 w 21"/>
                  <a:gd name="T45" fmla="*/ 0 h 20"/>
                  <a:gd name="T46" fmla="*/ 18 w 21"/>
                  <a:gd name="T47" fmla="*/ 0 h 20"/>
                  <a:gd name="T48" fmla="*/ 18 w 21"/>
                  <a:gd name="T4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0">
                    <a:moveTo>
                      <a:pt x="18" y="0"/>
                    </a:moveTo>
                    <a:lnTo>
                      <a:pt x="7" y="0"/>
                    </a:lnTo>
                    <a:lnTo>
                      <a:pt x="5" y="3"/>
                    </a:lnTo>
                    <a:lnTo>
                      <a:pt x="4" y="2"/>
                    </a:lnTo>
                    <a:lnTo>
                      <a:pt x="2" y="3"/>
                    </a:lnTo>
                    <a:lnTo>
                      <a:pt x="0" y="2"/>
                    </a:lnTo>
                    <a:lnTo>
                      <a:pt x="0" y="9"/>
                    </a:lnTo>
                    <a:lnTo>
                      <a:pt x="2" y="11"/>
                    </a:lnTo>
                    <a:lnTo>
                      <a:pt x="4" y="12"/>
                    </a:lnTo>
                    <a:lnTo>
                      <a:pt x="4" y="14"/>
                    </a:lnTo>
                    <a:lnTo>
                      <a:pt x="2" y="18"/>
                    </a:lnTo>
                    <a:lnTo>
                      <a:pt x="2" y="20"/>
                    </a:lnTo>
                    <a:lnTo>
                      <a:pt x="5" y="12"/>
                    </a:lnTo>
                    <a:lnTo>
                      <a:pt x="7" y="9"/>
                    </a:lnTo>
                    <a:lnTo>
                      <a:pt x="11" y="11"/>
                    </a:lnTo>
                    <a:lnTo>
                      <a:pt x="11" y="11"/>
                    </a:lnTo>
                    <a:lnTo>
                      <a:pt x="13" y="9"/>
                    </a:lnTo>
                    <a:lnTo>
                      <a:pt x="14" y="7"/>
                    </a:lnTo>
                    <a:lnTo>
                      <a:pt x="18" y="7"/>
                    </a:lnTo>
                    <a:lnTo>
                      <a:pt x="18" y="5"/>
                    </a:lnTo>
                    <a:lnTo>
                      <a:pt x="21" y="3"/>
                    </a:lnTo>
                    <a:lnTo>
                      <a:pt x="21" y="3"/>
                    </a:lnTo>
                    <a:lnTo>
                      <a:pt x="18" y="0"/>
                    </a:lnTo>
                    <a:lnTo>
                      <a:pt x="18" y="0"/>
                    </a:lnTo>
                    <a:lnTo>
                      <a:pt x="18"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8" name="Freeform 2236">
                <a:extLst>
                  <a:ext uri="{FF2B5EF4-FFF2-40B4-BE49-F238E27FC236}">
                    <a16:creationId xmlns:a16="http://schemas.microsoft.com/office/drawing/2014/main" id="{A61768B7-D4B7-B249-9E51-135C5E5D09E7}"/>
                  </a:ext>
                </a:extLst>
              </p:cNvPr>
              <p:cNvSpPr>
                <a:spLocks/>
              </p:cNvSpPr>
              <p:nvPr/>
            </p:nvSpPr>
            <p:spPr bwMode="auto">
              <a:xfrm>
                <a:off x="3046" y="1554"/>
                <a:ext cx="21" cy="20"/>
              </a:xfrm>
              <a:custGeom>
                <a:avLst/>
                <a:gdLst>
                  <a:gd name="T0" fmla="*/ 18 w 21"/>
                  <a:gd name="T1" fmla="*/ 0 h 20"/>
                  <a:gd name="T2" fmla="*/ 7 w 21"/>
                  <a:gd name="T3" fmla="*/ 0 h 20"/>
                  <a:gd name="T4" fmla="*/ 5 w 21"/>
                  <a:gd name="T5" fmla="*/ 3 h 20"/>
                  <a:gd name="T6" fmla="*/ 4 w 21"/>
                  <a:gd name="T7" fmla="*/ 2 h 20"/>
                  <a:gd name="T8" fmla="*/ 2 w 21"/>
                  <a:gd name="T9" fmla="*/ 3 h 20"/>
                  <a:gd name="T10" fmla="*/ 0 w 21"/>
                  <a:gd name="T11" fmla="*/ 2 h 20"/>
                  <a:gd name="T12" fmla="*/ 0 w 21"/>
                  <a:gd name="T13" fmla="*/ 9 h 20"/>
                  <a:gd name="T14" fmla="*/ 2 w 21"/>
                  <a:gd name="T15" fmla="*/ 11 h 20"/>
                  <a:gd name="T16" fmla="*/ 4 w 21"/>
                  <a:gd name="T17" fmla="*/ 12 h 20"/>
                  <a:gd name="T18" fmla="*/ 4 w 21"/>
                  <a:gd name="T19" fmla="*/ 14 h 20"/>
                  <a:gd name="T20" fmla="*/ 2 w 21"/>
                  <a:gd name="T21" fmla="*/ 18 h 20"/>
                  <a:gd name="T22" fmla="*/ 2 w 21"/>
                  <a:gd name="T23" fmla="*/ 20 h 20"/>
                  <a:gd name="T24" fmla="*/ 5 w 21"/>
                  <a:gd name="T25" fmla="*/ 12 h 20"/>
                  <a:gd name="T26" fmla="*/ 7 w 21"/>
                  <a:gd name="T27" fmla="*/ 9 h 20"/>
                  <a:gd name="T28" fmla="*/ 11 w 21"/>
                  <a:gd name="T29" fmla="*/ 11 h 20"/>
                  <a:gd name="T30" fmla="*/ 11 w 21"/>
                  <a:gd name="T31" fmla="*/ 11 h 20"/>
                  <a:gd name="T32" fmla="*/ 13 w 21"/>
                  <a:gd name="T33" fmla="*/ 9 h 20"/>
                  <a:gd name="T34" fmla="*/ 14 w 21"/>
                  <a:gd name="T35" fmla="*/ 7 h 20"/>
                  <a:gd name="T36" fmla="*/ 18 w 21"/>
                  <a:gd name="T37" fmla="*/ 7 h 20"/>
                  <a:gd name="T38" fmla="*/ 18 w 21"/>
                  <a:gd name="T39" fmla="*/ 5 h 20"/>
                  <a:gd name="T40" fmla="*/ 21 w 21"/>
                  <a:gd name="T41" fmla="*/ 3 h 20"/>
                  <a:gd name="T42" fmla="*/ 21 w 21"/>
                  <a:gd name="T43" fmla="*/ 3 h 20"/>
                  <a:gd name="T44" fmla="*/ 18 w 21"/>
                  <a:gd name="T45" fmla="*/ 0 h 20"/>
                  <a:gd name="T46" fmla="*/ 18 w 21"/>
                  <a:gd name="T47" fmla="*/ 0 h 20"/>
                  <a:gd name="T48" fmla="*/ 18 w 21"/>
                  <a:gd name="T4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0">
                    <a:moveTo>
                      <a:pt x="18" y="0"/>
                    </a:moveTo>
                    <a:lnTo>
                      <a:pt x="7" y="0"/>
                    </a:lnTo>
                    <a:lnTo>
                      <a:pt x="5" y="3"/>
                    </a:lnTo>
                    <a:lnTo>
                      <a:pt x="4" y="2"/>
                    </a:lnTo>
                    <a:lnTo>
                      <a:pt x="2" y="3"/>
                    </a:lnTo>
                    <a:lnTo>
                      <a:pt x="0" y="2"/>
                    </a:lnTo>
                    <a:lnTo>
                      <a:pt x="0" y="9"/>
                    </a:lnTo>
                    <a:lnTo>
                      <a:pt x="2" y="11"/>
                    </a:lnTo>
                    <a:lnTo>
                      <a:pt x="4" y="12"/>
                    </a:lnTo>
                    <a:lnTo>
                      <a:pt x="4" y="14"/>
                    </a:lnTo>
                    <a:lnTo>
                      <a:pt x="2" y="18"/>
                    </a:lnTo>
                    <a:lnTo>
                      <a:pt x="2" y="20"/>
                    </a:lnTo>
                    <a:lnTo>
                      <a:pt x="5" y="12"/>
                    </a:lnTo>
                    <a:lnTo>
                      <a:pt x="7" y="9"/>
                    </a:lnTo>
                    <a:lnTo>
                      <a:pt x="11" y="11"/>
                    </a:lnTo>
                    <a:lnTo>
                      <a:pt x="11" y="11"/>
                    </a:lnTo>
                    <a:lnTo>
                      <a:pt x="13" y="9"/>
                    </a:lnTo>
                    <a:lnTo>
                      <a:pt x="14" y="7"/>
                    </a:lnTo>
                    <a:lnTo>
                      <a:pt x="18" y="7"/>
                    </a:lnTo>
                    <a:lnTo>
                      <a:pt x="18" y="5"/>
                    </a:lnTo>
                    <a:lnTo>
                      <a:pt x="21" y="3"/>
                    </a:lnTo>
                    <a:lnTo>
                      <a:pt x="21" y="3"/>
                    </a:lnTo>
                    <a:lnTo>
                      <a:pt x="18" y="0"/>
                    </a:lnTo>
                    <a:lnTo>
                      <a:pt x="18" y="0"/>
                    </a:lnTo>
                    <a:lnTo>
                      <a:pt x="18"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99" name="Freeform 2237">
                <a:extLst>
                  <a:ext uri="{FF2B5EF4-FFF2-40B4-BE49-F238E27FC236}">
                    <a16:creationId xmlns:a16="http://schemas.microsoft.com/office/drawing/2014/main" id="{89637F1D-3491-AA42-A1F1-5A8628C632C4}"/>
                  </a:ext>
                </a:extLst>
              </p:cNvPr>
              <p:cNvSpPr>
                <a:spLocks/>
              </p:cNvSpPr>
              <p:nvPr/>
            </p:nvSpPr>
            <p:spPr bwMode="auto">
              <a:xfrm>
                <a:off x="3048" y="1538"/>
                <a:ext cx="14" cy="12"/>
              </a:xfrm>
              <a:custGeom>
                <a:avLst/>
                <a:gdLst>
                  <a:gd name="T0" fmla="*/ 5 w 14"/>
                  <a:gd name="T1" fmla="*/ 5 h 12"/>
                  <a:gd name="T2" fmla="*/ 2 w 14"/>
                  <a:gd name="T3" fmla="*/ 5 h 12"/>
                  <a:gd name="T4" fmla="*/ 0 w 14"/>
                  <a:gd name="T5" fmla="*/ 7 h 12"/>
                  <a:gd name="T6" fmla="*/ 2 w 14"/>
                  <a:gd name="T7" fmla="*/ 7 h 12"/>
                  <a:gd name="T8" fmla="*/ 3 w 14"/>
                  <a:gd name="T9" fmla="*/ 7 h 12"/>
                  <a:gd name="T10" fmla="*/ 7 w 14"/>
                  <a:gd name="T11" fmla="*/ 12 h 12"/>
                  <a:gd name="T12" fmla="*/ 9 w 14"/>
                  <a:gd name="T13" fmla="*/ 12 h 12"/>
                  <a:gd name="T14" fmla="*/ 9 w 14"/>
                  <a:gd name="T15" fmla="*/ 9 h 12"/>
                  <a:gd name="T16" fmla="*/ 14 w 14"/>
                  <a:gd name="T17" fmla="*/ 7 h 12"/>
                  <a:gd name="T18" fmla="*/ 14 w 14"/>
                  <a:gd name="T19" fmla="*/ 5 h 12"/>
                  <a:gd name="T20" fmla="*/ 12 w 14"/>
                  <a:gd name="T21" fmla="*/ 3 h 12"/>
                  <a:gd name="T22" fmla="*/ 11 w 14"/>
                  <a:gd name="T23" fmla="*/ 2 h 12"/>
                  <a:gd name="T24" fmla="*/ 11 w 14"/>
                  <a:gd name="T25" fmla="*/ 2 h 12"/>
                  <a:gd name="T26" fmla="*/ 9 w 14"/>
                  <a:gd name="T27" fmla="*/ 0 h 12"/>
                  <a:gd name="T28" fmla="*/ 7 w 14"/>
                  <a:gd name="T29" fmla="*/ 3 h 12"/>
                  <a:gd name="T30" fmla="*/ 5 w 14"/>
                  <a:gd name="T3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2">
                    <a:moveTo>
                      <a:pt x="5" y="5"/>
                    </a:moveTo>
                    <a:lnTo>
                      <a:pt x="2" y="5"/>
                    </a:lnTo>
                    <a:lnTo>
                      <a:pt x="0" y="7"/>
                    </a:lnTo>
                    <a:lnTo>
                      <a:pt x="2" y="7"/>
                    </a:lnTo>
                    <a:lnTo>
                      <a:pt x="3" y="7"/>
                    </a:lnTo>
                    <a:lnTo>
                      <a:pt x="7" y="12"/>
                    </a:lnTo>
                    <a:lnTo>
                      <a:pt x="9" y="12"/>
                    </a:lnTo>
                    <a:lnTo>
                      <a:pt x="9" y="9"/>
                    </a:lnTo>
                    <a:lnTo>
                      <a:pt x="14" y="7"/>
                    </a:lnTo>
                    <a:lnTo>
                      <a:pt x="14" y="5"/>
                    </a:lnTo>
                    <a:lnTo>
                      <a:pt x="12" y="3"/>
                    </a:lnTo>
                    <a:lnTo>
                      <a:pt x="11" y="2"/>
                    </a:lnTo>
                    <a:lnTo>
                      <a:pt x="11" y="2"/>
                    </a:lnTo>
                    <a:lnTo>
                      <a:pt x="9" y="0"/>
                    </a:lnTo>
                    <a:lnTo>
                      <a:pt x="7" y="3"/>
                    </a:lnTo>
                    <a:lnTo>
                      <a:pt x="5"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0" name="Freeform 2238">
                <a:extLst>
                  <a:ext uri="{FF2B5EF4-FFF2-40B4-BE49-F238E27FC236}">
                    <a16:creationId xmlns:a16="http://schemas.microsoft.com/office/drawing/2014/main" id="{34207995-0FAC-2145-AB6B-24C812C8A568}"/>
                  </a:ext>
                </a:extLst>
              </p:cNvPr>
              <p:cNvSpPr>
                <a:spLocks/>
              </p:cNvSpPr>
              <p:nvPr/>
            </p:nvSpPr>
            <p:spPr bwMode="auto">
              <a:xfrm>
                <a:off x="3048" y="1538"/>
                <a:ext cx="14" cy="12"/>
              </a:xfrm>
              <a:custGeom>
                <a:avLst/>
                <a:gdLst>
                  <a:gd name="T0" fmla="*/ 5 w 14"/>
                  <a:gd name="T1" fmla="*/ 5 h 12"/>
                  <a:gd name="T2" fmla="*/ 2 w 14"/>
                  <a:gd name="T3" fmla="*/ 5 h 12"/>
                  <a:gd name="T4" fmla="*/ 0 w 14"/>
                  <a:gd name="T5" fmla="*/ 7 h 12"/>
                  <a:gd name="T6" fmla="*/ 2 w 14"/>
                  <a:gd name="T7" fmla="*/ 7 h 12"/>
                  <a:gd name="T8" fmla="*/ 3 w 14"/>
                  <a:gd name="T9" fmla="*/ 7 h 12"/>
                  <a:gd name="T10" fmla="*/ 7 w 14"/>
                  <a:gd name="T11" fmla="*/ 12 h 12"/>
                  <a:gd name="T12" fmla="*/ 9 w 14"/>
                  <a:gd name="T13" fmla="*/ 12 h 12"/>
                  <a:gd name="T14" fmla="*/ 9 w 14"/>
                  <a:gd name="T15" fmla="*/ 9 h 12"/>
                  <a:gd name="T16" fmla="*/ 14 w 14"/>
                  <a:gd name="T17" fmla="*/ 7 h 12"/>
                  <a:gd name="T18" fmla="*/ 14 w 14"/>
                  <a:gd name="T19" fmla="*/ 5 h 12"/>
                  <a:gd name="T20" fmla="*/ 12 w 14"/>
                  <a:gd name="T21" fmla="*/ 3 h 12"/>
                  <a:gd name="T22" fmla="*/ 11 w 14"/>
                  <a:gd name="T23" fmla="*/ 2 h 12"/>
                  <a:gd name="T24" fmla="*/ 11 w 14"/>
                  <a:gd name="T25" fmla="*/ 2 h 12"/>
                  <a:gd name="T26" fmla="*/ 9 w 14"/>
                  <a:gd name="T27" fmla="*/ 0 h 12"/>
                  <a:gd name="T28" fmla="*/ 7 w 14"/>
                  <a:gd name="T29" fmla="*/ 3 h 12"/>
                  <a:gd name="T30" fmla="*/ 5 w 14"/>
                  <a:gd name="T3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2">
                    <a:moveTo>
                      <a:pt x="5" y="5"/>
                    </a:moveTo>
                    <a:lnTo>
                      <a:pt x="2" y="5"/>
                    </a:lnTo>
                    <a:lnTo>
                      <a:pt x="0" y="7"/>
                    </a:lnTo>
                    <a:lnTo>
                      <a:pt x="2" y="7"/>
                    </a:lnTo>
                    <a:lnTo>
                      <a:pt x="3" y="7"/>
                    </a:lnTo>
                    <a:lnTo>
                      <a:pt x="7" y="12"/>
                    </a:lnTo>
                    <a:lnTo>
                      <a:pt x="9" y="12"/>
                    </a:lnTo>
                    <a:lnTo>
                      <a:pt x="9" y="9"/>
                    </a:lnTo>
                    <a:lnTo>
                      <a:pt x="14" y="7"/>
                    </a:lnTo>
                    <a:lnTo>
                      <a:pt x="14" y="5"/>
                    </a:lnTo>
                    <a:lnTo>
                      <a:pt x="12" y="3"/>
                    </a:lnTo>
                    <a:lnTo>
                      <a:pt x="11" y="2"/>
                    </a:lnTo>
                    <a:lnTo>
                      <a:pt x="11" y="2"/>
                    </a:lnTo>
                    <a:lnTo>
                      <a:pt x="9" y="0"/>
                    </a:lnTo>
                    <a:lnTo>
                      <a:pt x="7" y="3"/>
                    </a:lnTo>
                    <a:lnTo>
                      <a:pt x="5"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1" name="Freeform 2239">
                <a:extLst>
                  <a:ext uri="{FF2B5EF4-FFF2-40B4-BE49-F238E27FC236}">
                    <a16:creationId xmlns:a16="http://schemas.microsoft.com/office/drawing/2014/main" id="{AE4F1565-78AC-8B40-89B1-442C32BF3B28}"/>
                  </a:ext>
                </a:extLst>
              </p:cNvPr>
              <p:cNvSpPr>
                <a:spLocks/>
              </p:cNvSpPr>
              <p:nvPr/>
            </p:nvSpPr>
            <p:spPr bwMode="auto">
              <a:xfrm>
                <a:off x="3071" y="1520"/>
                <a:ext cx="77" cy="64"/>
              </a:xfrm>
              <a:custGeom>
                <a:avLst/>
                <a:gdLst>
                  <a:gd name="T0" fmla="*/ 36 w 77"/>
                  <a:gd name="T1" fmla="*/ 0 h 64"/>
                  <a:gd name="T2" fmla="*/ 39 w 77"/>
                  <a:gd name="T3" fmla="*/ 2 h 64"/>
                  <a:gd name="T4" fmla="*/ 54 w 77"/>
                  <a:gd name="T5" fmla="*/ 7 h 64"/>
                  <a:gd name="T6" fmla="*/ 70 w 77"/>
                  <a:gd name="T7" fmla="*/ 7 h 64"/>
                  <a:gd name="T8" fmla="*/ 73 w 77"/>
                  <a:gd name="T9" fmla="*/ 5 h 64"/>
                  <a:gd name="T10" fmla="*/ 77 w 77"/>
                  <a:gd name="T11" fmla="*/ 7 h 64"/>
                  <a:gd name="T12" fmla="*/ 77 w 77"/>
                  <a:gd name="T13" fmla="*/ 11 h 64"/>
                  <a:gd name="T14" fmla="*/ 70 w 77"/>
                  <a:gd name="T15" fmla="*/ 23 h 64"/>
                  <a:gd name="T16" fmla="*/ 70 w 77"/>
                  <a:gd name="T17" fmla="*/ 32 h 64"/>
                  <a:gd name="T18" fmla="*/ 70 w 77"/>
                  <a:gd name="T19" fmla="*/ 37 h 64"/>
                  <a:gd name="T20" fmla="*/ 66 w 77"/>
                  <a:gd name="T21" fmla="*/ 43 h 64"/>
                  <a:gd name="T22" fmla="*/ 66 w 77"/>
                  <a:gd name="T23" fmla="*/ 48 h 64"/>
                  <a:gd name="T24" fmla="*/ 75 w 77"/>
                  <a:gd name="T25" fmla="*/ 52 h 64"/>
                  <a:gd name="T26" fmla="*/ 71 w 77"/>
                  <a:gd name="T27" fmla="*/ 57 h 64"/>
                  <a:gd name="T28" fmla="*/ 68 w 77"/>
                  <a:gd name="T29" fmla="*/ 55 h 64"/>
                  <a:gd name="T30" fmla="*/ 64 w 77"/>
                  <a:gd name="T31" fmla="*/ 64 h 64"/>
                  <a:gd name="T32" fmla="*/ 59 w 77"/>
                  <a:gd name="T33" fmla="*/ 62 h 64"/>
                  <a:gd name="T34" fmla="*/ 54 w 77"/>
                  <a:gd name="T35" fmla="*/ 64 h 64"/>
                  <a:gd name="T36" fmla="*/ 45 w 77"/>
                  <a:gd name="T37" fmla="*/ 59 h 64"/>
                  <a:gd name="T38" fmla="*/ 38 w 77"/>
                  <a:gd name="T39" fmla="*/ 54 h 64"/>
                  <a:gd name="T40" fmla="*/ 30 w 77"/>
                  <a:gd name="T41" fmla="*/ 50 h 64"/>
                  <a:gd name="T42" fmla="*/ 18 w 77"/>
                  <a:gd name="T43" fmla="*/ 54 h 64"/>
                  <a:gd name="T44" fmla="*/ 14 w 77"/>
                  <a:gd name="T45" fmla="*/ 57 h 64"/>
                  <a:gd name="T46" fmla="*/ 16 w 77"/>
                  <a:gd name="T47" fmla="*/ 41 h 64"/>
                  <a:gd name="T48" fmla="*/ 13 w 77"/>
                  <a:gd name="T49" fmla="*/ 43 h 64"/>
                  <a:gd name="T50" fmla="*/ 7 w 77"/>
                  <a:gd name="T51" fmla="*/ 41 h 64"/>
                  <a:gd name="T52" fmla="*/ 4 w 77"/>
                  <a:gd name="T53" fmla="*/ 41 h 64"/>
                  <a:gd name="T54" fmla="*/ 0 w 77"/>
                  <a:gd name="T55" fmla="*/ 36 h 64"/>
                  <a:gd name="T56" fmla="*/ 2 w 77"/>
                  <a:gd name="T57" fmla="*/ 29 h 64"/>
                  <a:gd name="T58" fmla="*/ 4 w 77"/>
                  <a:gd name="T59" fmla="*/ 29 h 64"/>
                  <a:gd name="T60" fmla="*/ 0 w 77"/>
                  <a:gd name="T61" fmla="*/ 23 h 64"/>
                  <a:gd name="T62" fmla="*/ 0 w 77"/>
                  <a:gd name="T63" fmla="*/ 21 h 64"/>
                  <a:gd name="T64" fmla="*/ 0 w 77"/>
                  <a:gd name="T65" fmla="*/ 14 h 64"/>
                  <a:gd name="T66" fmla="*/ 9 w 77"/>
                  <a:gd name="T67" fmla="*/ 11 h 64"/>
                  <a:gd name="T68" fmla="*/ 11 w 77"/>
                  <a:gd name="T69" fmla="*/ 9 h 64"/>
                  <a:gd name="T70" fmla="*/ 14 w 77"/>
                  <a:gd name="T71" fmla="*/ 7 h 64"/>
                  <a:gd name="T72" fmla="*/ 21 w 77"/>
                  <a:gd name="T73" fmla="*/ 4 h 64"/>
                  <a:gd name="T74" fmla="*/ 30 w 77"/>
                  <a:gd name="T75" fmla="*/ 5 h 64"/>
                  <a:gd name="T76" fmla="*/ 32 w 77"/>
                  <a:gd name="T77"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64">
                    <a:moveTo>
                      <a:pt x="34" y="2"/>
                    </a:moveTo>
                    <a:lnTo>
                      <a:pt x="36" y="0"/>
                    </a:lnTo>
                    <a:lnTo>
                      <a:pt x="38" y="4"/>
                    </a:lnTo>
                    <a:lnTo>
                      <a:pt x="39" y="2"/>
                    </a:lnTo>
                    <a:lnTo>
                      <a:pt x="52" y="5"/>
                    </a:lnTo>
                    <a:lnTo>
                      <a:pt x="54" y="7"/>
                    </a:lnTo>
                    <a:lnTo>
                      <a:pt x="57" y="7"/>
                    </a:lnTo>
                    <a:lnTo>
                      <a:pt x="70" y="7"/>
                    </a:lnTo>
                    <a:lnTo>
                      <a:pt x="73" y="7"/>
                    </a:lnTo>
                    <a:lnTo>
                      <a:pt x="73" y="5"/>
                    </a:lnTo>
                    <a:lnTo>
                      <a:pt x="75" y="5"/>
                    </a:lnTo>
                    <a:lnTo>
                      <a:pt x="77" y="7"/>
                    </a:lnTo>
                    <a:lnTo>
                      <a:pt x="77" y="9"/>
                    </a:lnTo>
                    <a:lnTo>
                      <a:pt x="77" y="11"/>
                    </a:lnTo>
                    <a:lnTo>
                      <a:pt x="73" y="14"/>
                    </a:lnTo>
                    <a:lnTo>
                      <a:pt x="70" y="23"/>
                    </a:lnTo>
                    <a:lnTo>
                      <a:pt x="70" y="27"/>
                    </a:lnTo>
                    <a:lnTo>
                      <a:pt x="70" y="32"/>
                    </a:lnTo>
                    <a:lnTo>
                      <a:pt x="70" y="36"/>
                    </a:lnTo>
                    <a:lnTo>
                      <a:pt x="70" y="37"/>
                    </a:lnTo>
                    <a:lnTo>
                      <a:pt x="70" y="39"/>
                    </a:lnTo>
                    <a:lnTo>
                      <a:pt x="66" y="43"/>
                    </a:lnTo>
                    <a:lnTo>
                      <a:pt x="64" y="45"/>
                    </a:lnTo>
                    <a:lnTo>
                      <a:pt x="66" y="48"/>
                    </a:lnTo>
                    <a:lnTo>
                      <a:pt x="73" y="48"/>
                    </a:lnTo>
                    <a:lnTo>
                      <a:pt x="75" y="52"/>
                    </a:lnTo>
                    <a:lnTo>
                      <a:pt x="75" y="57"/>
                    </a:lnTo>
                    <a:lnTo>
                      <a:pt x="71" y="57"/>
                    </a:lnTo>
                    <a:lnTo>
                      <a:pt x="68" y="52"/>
                    </a:lnTo>
                    <a:lnTo>
                      <a:pt x="68" y="55"/>
                    </a:lnTo>
                    <a:lnTo>
                      <a:pt x="64" y="62"/>
                    </a:lnTo>
                    <a:lnTo>
                      <a:pt x="64" y="64"/>
                    </a:lnTo>
                    <a:lnTo>
                      <a:pt x="64" y="64"/>
                    </a:lnTo>
                    <a:lnTo>
                      <a:pt x="59" y="62"/>
                    </a:lnTo>
                    <a:lnTo>
                      <a:pt x="55" y="64"/>
                    </a:lnTo>
                    <a:lnTo>
                      <a:pt x="54" y="64"/>
                    </a:lnTo>
                    <a:lnTo>
                      <a:pt x="50" y="64"/>
                    </a:lnTo>
                    <a:lnTo>
                      <a:pt x="45" y="59"/>
                    </a:lnTo>
                    <a:lnTo>
                      <a:pt x="43" y="55"/>
                    </a:lnTo>
                    <a:lnTo>
                      <a:pt x="38" y="54"/>
                    </a:lnTo>
                    <a:lnTo>
                      <a:pt x="34" y="52"/>
                    </a:lnTo>
                    <a:lnTo>
                      <a:pt x="30" y="50"/>
                    </a:lnTo>
                    <a:lnTo>
                      <a:pt x="21" y="52"/>
                    </a:lnTo>
                    <a:lnTo>
                      <a:pt x="18" y="54"/>
                    </a:lnTo>
                    <a:lnTo>
                      <a:pt x="16" y="55"/>
                    </a:lnTo>
                    <a:lnTo>
                      <a:pt x="14" y="57"/>
                    </a:lnTo>
                    <a:lnTo>
                      <a:pt x="16" y="43"/>
                    </a:lnTo>
                    <a:lnTo>
                      <a:pt x="16" y="41"/>
                    </a:lnTo>
                    <a:lnTo>
                      <a:pt x="13" y="41"/>
                    </a:lnTo>
                    <a:lnTo>
                      <a:pt x="13" y="43"/>
                    </a:lnTo>
                    <a:lnTo>
                      <a:pt x="9" y="45"/>
                    </a:lnTo>
                    <a:lnTo>
                      <a:pt x="7" y="41"/>
                    </a:lnTo>
                    <a:lnTo>
                      <a:pt x="5" y="41"/>
                    </a:lnTo>
                    <a:lnTo>
                      <a:pt x="4" y="41"/>
                    </a:lnTo>
                    <a:lnTo>
                      <a:pt x="2" y="37"/>
                    </a:lnTo>
                    <a:lnTo>
                      <a:pt x="0" y="36"/>
                    </a:lnTo>
                    <a:lnTo>
                      <a:pt x="0" y="32"/>
                    </a:lnTo>
                    <a:lnTo>
                      <a:pt x="2" y="29"/>
                    </a:lnTo>
                    <a:lnTo>
                      <a:pt x="5" y="29"/>
                    </a:lnTo>
                    <a:lnTo>
                      <a:pt x="4" y="29"/>
                    </a:lnTo>
                    <a:lnTo>
                      <a:pt x="0" y="27"/>
                    </a:lnTo>
                    <a:lnTo>
                      <a:pt x="0" y="23"/>
                    </a:lnTo>
                    <a:lnTo>
                      <a:pt x="2" y="23"/>
                    </a:lnTo>
                    <a:lnTo>
                      <a:pt x="0" y="21"/>
                    </a:lnTo>
                    <a:lnTo>
                      <a:pt x="0" y="21"/>
                    </a:lnTo>
                    <a:lnTo>
                      <a:pt x="0" y="14"/>
                    </a:lnTo>
                    <a:lnTo>
                      <a:pt x="2" y="14"/>
                    </a:lnTo>
                    <a:lnTo>
                      <a:pt x="9" y="11"/>
                    </a:lnTo>
                    <a:lnTo>
                      <a:pt x="9" y="11"/>
                    </a:lnTo>
                    <a:lnTo>
                      <a:pt x="11" y="9"/>
                    </a:lnTo>
                    <a:lnTo>
                      <a:pt x="13" y="9"/>
                    </a:lnTo>
                    <a:lnTo>
                      <a:pt x="14" y="7"/>
                    </a:lnTo>
                    <a:lnTo>
                      <a:pt x="21" y="7"/>
                    </a:lnTo>
                    <a:lnTo>
                      <a:pt x="21" y="4"/>
                    </a:lnTo>
                    <a:lnTo>
                      <a:pt x="25" y="5"/>
                    </a:lnTo>
                    <a:lnTo>
                      <a:pt x="30" y="5"/>
                    </a:lnTo>
                    <a:lnTo>
                      <a:pt x="32" y="4"/>
                    </a:lnTo>
                    <a:lnTo>
                      <a:pt x="32" y="2"/>
                    </a:lnTo>
                    <a:lnTo>
                      <a:pt x="3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2" name="Freeform 2240">
                <a:extLst>
                  <a:ext uri="{FF2B5EF4-FFF2-40B4-BE49-F238E27FC236}">
                    <a16:creationId xmlns:a16="http://schemas.microsoft.com/office/drawing/2014/main" id="{87315E55-36E9-8E4D-9D77-39913CC89744}"/>
                  </a:ext>
                </a:extLst>
              </p:cNvPr>
              <p:cNvSpPr>
                <a:spLocks/>
              </p:cNvSpPr>
              <p:nvPr/>
            </p:nvSpPr>
            <p:spPr bwMode="auto">
              <a:xfrm>
                <a:off x="3071" y="1520"/>
                <a:ext cx="77" cy="64"/>
              </a:xfrm>
              <a:custGeom>
                <a:avLst/>
                <a:gdLst>
                  <a:gd name="T0" fmla="*/ 36 w 77"/>
                  <a:gd name="T1" fmla="*/ 0 h 64"/>
                  <a:gd name="T2" fmla="*/ 39 w 77"/>
                  <a:gd name="T3" fmla="*/ 2 h 64"/>
                  <a:gd name="T4" fmla="*/ 54 w 77"/>
                  <a:gd name="T5" fmla="*/ 7 h 64"/>
                  <a:gd name="T6" fmla="*/ 70 w 77"/>
                  <a:gd name="T7" fmla="*/ 7 h 64"/>
                  <a:gd name="T8" fmla="*/ 73 w 77"/>
                  <a:gd name="T9" fmla="*/ 5 h 64"/>
                  <a:gd name="T10" fmla="*/ 77 w 77"/>
                  <a:gd name="T11" fmla="*/ 7 h 64"/>
                  <a:gd name="T12" fmla="*/ 77 w 77"/>
                  <a:gd name="T13" fmla="*/ 11 h 64"/>
                  <a:gd name="T14" fmla="*/ 70 w 77"/>
                  <a:gd name="T15" fmla="*/ 23 h 64"/>
                  <a:gd name="T16" fmla="*/ 70 w 77"/>
                  <a:gd name="T17" fmla="*/ 32 h 64"/>
                  <a:gd name="T18" fmla="*/ 70 w 77"/>
                  <a:gd name="T19" fmla="*/ 37 h 64"/>
                  <a:gd name="T20" fmla="*/ 66 w 77"/>
                  <a:gd name="T21" fmla="*/ 43 h 64"/>
                  <a:gd name="T22" fmla="*/ 66 w 77"/>
                  <a:gd name="T23" fmla="*/ 48 h 64"/>
                  <a:gd name="T24" fmla="*/ 75 w 77"/>
                  <a:gd name="T25" fmla="*/ 52 h 64"/>
                  <a:gd name="T26" fmla="*/ 71 w 77"/>
                  <a:gd name="T27" fmla="*/ 57 h 64"/>
                  <a:gd name="T28" fmla="*/ 68 w 77"/>
                  <a:gd name="T29" fmla="*/ 55 h 64"/>
                  <a:gd name="T30" fmla="*/ 64 w 77"/>
                  <a:gd name="T31" fmla="*/ 64 h 64"/>
                  <a:gd name="T32" fmla="*/ 59 w 77"/>
                  <a:gd name="T33" fmla="*/ 62 h 64"/>
                  <a:gd name="T34" fmla="*/ 54 w 77"/>
                  <a:gd name="T35" fmla="*/ 64 h 64"/>
                  <a:gd name="T36" fmla="*/ 45 w 77"/>
                  <a:gd name="T37" fmla="*/ 59 h 64"/>
                  <a:gd name="T38" fmla="*/ 38 w 77"/>
                  <a:gd name="T39" fmla="*/ 54 h 64"/>
                  <a:gd name="T40" fmla="*/ 30 w 77"/>
                  <a:gd name="T41" fmla="*/ 50 h 64"/>
                  <a:gd name="T42" fmla="*/ 18 w 77"/>
                  <a:gd name="T43" fmla="*/ 54 h 64"/>
                  <a:gd name="T44" fmla="*/ 14 w 77"/>
                  <a:gd name="T45" fmla="*/ 57 h 64"/>
                  <a:gd name="T46" fmla="*/ 16 w 77"/>
                  <a:gd name="T47" fmla="*/ 41 h 64"/>
                  <a:gd name="T48" fmla="*/ 13 w 77"/>
                  <a:gd name="T49" fmla="*/ 43 h 64"/>
                  <a:gd name="T50" fmla="*/ 7 w 77"/>
                  <a:gd name="T51" fmla="*/ 41 h 64"/>
                  <a:gd name="T52" fmla="*/ 4 w 77"/>
                  <a:gd name="T53" fmla="*/ 41 h 64"/>
                  <a:gd name="T54" fmla="*/ 0 w 77"/>
                  <a:gd name="T55" fmla="*/ 36 h 64"/>
                  <a:gd name="T56" fmla="*/ 2 w 77"/>
                  <a:gd name="T57" fmla="*/ 29 h 64"/>
                  <a:gd name="T58" fmla="*/ 4 w 77"/>
                  <a:gd name="T59" fmla="*/ 29 h 64"/>
                  <a:gd name="T60" fmla="*/ 0 w 77"/>
                  <a:gd name="T61" fmla="*/ 23 h 64"/>
                  <a:gd name="T62" fmla="*/ 0 w 77"/>
                  <a:gd name="T63" fmla="*/ 21 h 64"/>
                  <a:gd name="T64" fmla="*/ 0 w 77"/>
                  <a:gd name="T65" fmla="*/ 14 h 64"/>
                  <a:gd name="T66" fmla="*/ 9 w 77"/>
                  <a:gd name="T67" fmla="*/ 11 h 64"/>
                  <a:gd name="T68" fmla="*/ 11 w 77"/>
                  <a:gd name="T69" fmla="*/ 9 h 64"/>
                  <a:gd name="T70" fmla="*/ 14 w 77"/>
                  <a:gd name="T71" fmla="*/ 7 h 64"/>
                  <a:gd name="T72" fmla="*/ 21 w 77"/>
                  <a:gd name="T73" fmla="*/ 4 h 64"/>
                  <a:gd name="T74" fmla="*/ 30 w 77"/>
                  <a:gd name="T75" fmla="*/ 5 h 64"/>
                  <a:gd name="T76" fmla="*/ 32 w 77"/>
                  <a:gd name="T77"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64">
                    <a:moveTo>
                      <a:pt x="34" y="2"/>
                    </a:moveTo>
                    <a:lnTo>
                      <a:pt x="36" y="0"/>
                    </a:lnTo>
                    <a:lnTo>
                      <a:pt x="38" y="4"/>
                    </a:lnTo>
                    <a:lnTo>
                      <a:pt x="39" y="2"/>
                    </a:lnTo>
                    <a:lnTo>
                      <a:pt x="52" y="5"/>
                    </a:lnTo>
                    <a:lnTo>
                      <a:pt x="54" y="7"/>
                    </a:lnTo>
                    <a:lnTo>
                      <a:pt x="57" y="7"/>
                    </a:lnTo>
                    <a:lnTo>
                      <a:pt x="70" y="7"/>
                    </a:lnTo>
                    <a:lnTo>
                      <a:pt x="73" y="7"/>
                    </a:lnTo>
                    <a:lnTo>
                      <a:pt x="73" y="5"/>
                    </a:lnTo>
                    <a:lnTo>
                      <a:pt x="75" y="5"/>
                    </a:lnTo>
                    <a:lnTo>
                      <a:pt x="77" y="7"/>
                    </a:lnTo>
                    <a:lnTo>
                      <a:pt x="77" y="9"/>
                    </a:lnTo>
                    <a:lnTo>
                      <a:pt x="77" y="11"/>
                    </a:lnTo>
                    <a:lnTo>
                      <a:pt x="73" y="14"/>
                    </a:lnTo>
                    <a:lnTo>
                      <a:pt x="70" y="23"/>
                    </a:lnTo>
                    <a:lnTo>
                      <a:pt x="70" y="27"/>
                    </a:lnTo>
                    <a:lnTo>
                      <a:pt x="70" y="32"/>
                    </a:lnTo>
                    <a:lnTo>
                      <a:pt x="70" y="36"/>
                    </a:lnTo>
                    <a:lnTo>
                      <a:pt x="70" y="37"/>
                    </a:lnTo>
                    <a:lnTo>
                      <a:pt x="70" y="39"/>
                    </a:lnTo>
                    <a:lnTo>
                      <a:pt x="66" y="43"/>
                    </a:lnTo>
                    <a:lnTo>
                      <a:pt x="64" y="45"/>
                    </a:lnTo>
                    <a:lnTo>
                      <a:pt x="66" y="48"/>
                    </a:lnTo>
                    <a:lnTo>
                      <a:pt x="73" y="48"/>
                    </a:lnTo>
                    <a:lnTo>
                      <a:pt x="75" y="52"/>
                    </a:lnTo>
                    <a:lnTo>
                      <a:pt x="75" y="57"/>
                    </a:lnTo>
                    <a:lnTo>
                      <a:pt x="71" y="57"/>
                    </a:lnTo>
                    <a:lnTo>
                      <a:pt x="68" y="52"/>
                    </a:lnTo>
                    <a:lnTo>
                      <a:pt x="68" y="55"/>
                    </a:lnTo>
                    <a:lnTo>
                      <a:pt x="64" y="62"/>
                    </a:lnTo>
                    <a:lnTo>
                      <a:pt x="64" y="64"/>
                    </a:lnTo>
                    <a:lnTo>
                      <a:pt x="64" y="64"/>
                    </a:lnTo>
                    <a:lnTo>
                      <a:pt x="59" y="62"/>
                    </a:lnTo>
                    <a:lnTo>
                      <a:pt x="55" y="64"/>
                    </a:lnTo>
                    <a:lnTo>
                      <a:pt x="54" y="64"/>
                    </a:lnTo>
                    <a:lnTo>
                      <a:pt x="50" y="64"/>
                    </a:lnTo>
                    <a:lnTo>
                      <a:pt x="45" y="59"/>
                    </a:lnTo>
                    <a:lnTo>
                      <a:pt x="43" y="55"/>
                    </a:lnTo>
                    <a:lnTo>
                      <a:pt x="38" y="54"/>
                    </a:lnTo>
                    <a:lnTo>
                      <a:pt x="34" y="52"/>
                    </a:lnTo>
                    <a:lnTo>
                      <a:pt x="30" y="50"/>
                    </a:lnTo>
                    <a:lnTo>
                      <a:pt x="21" y="52"/>
                    </a:lnTo>
                    <a:lnTo>
                      <a:pt x="18" y="54"/>
                    </a:lnTo>
                    <a:lnTo>
                      <a:pt x="16" y="55"/>
                    </a:lnTo>
                    <a:lnTo>
                      <a:pt x="14" y="57"/>
                    </a:lnTo>
                    <a:lnTo>
                      <a:pt x="16" y="43"/>
                    </a:lnTo>
                    <a:lnTo>
                      <a:pt x="16" y="41"/>
                    </a:lnTo>
                    <a:lnTo>
                      <a:pt x="13" y="41"/>
                    </a:lnTo>
                    <a:lnTo>
                      <a:pt x="13" y="43"/>
                    </a:lnTo>
                    <a:lnTo>
                      <a:pt x="9" y="45"/>
                    </a:lnTo>
                    <a:lnTo>
                      <a:pt x="7" y="41"/>
                    </a:lnTo>
                    <a:lnTo>
                      <a:pt x="5" y="41"/>
                    </a:lnTo>
                    <a:lnTo>
                      <a:pt x="4" y="41"/>
                    </a:lnTo>
                    <a:lnTo>
                      <a:pt x="2" y="37"/>
                    </a:lnTo>
                    <a:lnTo>
                      <a:pt x="0" y="36"/>
                    </a:lnTo>
                    <a:lnTo>
                      <a:pt x="0" y="32"/>
                    </a:lnTo>
                    <a:lnTo>
                      <a:pt x="2" y="29"/>
                    </a:lnTo>
                    <a:lnTo>
                      <a:pt x="5" y="29"/>
                    </a:lnTo>
                    <a:lnTo>
                      <a:pt x="4" y="29"/>
                    </a:lnTo>
                    <a:lnTo>
                      <a:pt x="0" y="27"/>
                    </a:lnTo>
                    <a:lnTo>
                      <a:pt x="0" y="23"/>
                    </a:lnTo>
                    <a:lnTo>
                      <a:pt x="2" y="23"/>
                    </a:lnTo>
                    <a:lnTo>
                      <a:pt x="0" y="21"/>
                    </a:lnTo>
                    <a:lnTo>
                      <a:pt x="0" y="21"/>
                    </a:lnTo>
                    <a:lnTo>
                      <a:pt x="0" y="14"/>
                    </a:lnTo>
                    <a:lnTo>
                      <a:pt x="2" y="14"/>
                    </a:lnTo>
                    <a:lnTo>
                      <a:pt x="9" y="11"/>
                    </a:lnTo>
                    <a:lnTo>
                      <a:pt x="9" y="11"/>
                    </a:lnTo>
                    <a:lnTo>
                      <a:pt x="11" y="9"/>
                    </a:lnTo>
                    <a:lnTo>
                      <a:pt x="13" y="9"/>
                    </a:lnTo>
                    <a:lnTo>
                      <a:pt x="14" y="7"/>
                    </a:lnTo>
                    <a:lnTo>
                      <a:pt x="21" y="7"/>
                    </a:lnTo>
                    <a:lnTo>
                      <a:pt x="21" y="4"/>
                    </a:lnTo>
                    <a:lnTo>
                      <a:pt x="25" y="5"/>
                    </a:lnTo>
                    <a:lnTo>
                      <a:pt x="30" y="5"/>
                    </a:lnTo>
                    <a:lnTo>
                      <a:pt x="32" y="4"/>
                    </a:lnTo>
                    <a:lnTo>
                      <a:pt x="32" y="2"/>
                    </a:lnTo>
                    <a:lnTo>
                      <a:pt x="3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3" name="Freeform 2241">
                <a:extLst>
                  <a:ext uri="{FF2B5EF4-FFF2-40B4-BE49-F238E27FC236}">
                    <a16:creationId xmlns:a16="http://schemas.microsoft.com/office/drawing/2014/main" id="{4B94252C-6FD2-6340-ABD8-0E18306E13E4}"/>
                  </a:ext>
                </a:extLst>
              </p:cNvPr>
              <p:cNvSpPr>
                <a:spLocks/>
              </p:cNvSpPr>
              <p:nvPr/>
            </p:nvSpPr>
            <p:spPr bwMode="auto">
              <a:xfrm>
                <a:off x="2791" y="1663"/>
                <a:ext cx="143" cy="191"/>
              </a:xfrm>
              <a:custGeom>
                <a:avLst/>
                <a:gdLst>
                  <a:gd name="T0" fmla="*/ 77 w 143"/>
                  <a:gd name="T1" fmla="*/ 21 h 191"/>
                  <a:gd name="T2" fmla="*/ 80 w 143"/>
                  <a:gd name="T3" fmla="*/ 14 h 191"/>
                  <a:gd name="T4" fmla="*/ 71 w 143"/>
                  <a:gd name="T5" fmla="*/ 14 h 191"/>
                  <a:gd name="T6" fmla="*/ 66 w 143"/>
                  <a:gd name="T7" fmla="*/ 14 h 191"/>
                  <a:gd name="T8" fmla="*/ 62 w 143"/>
                  <a:gd name="T9" fmla="*/ 11 h 191"/>
                  <a:gd name="T10" fmla="*/ 62 w 143"/>
                  <a:gd name="T11" fmla="*/ 2 h 191"/>
                  <a:gd name="T12" fmla="*/ 55 w 143"/>
                  <a:gd name="T13" fmla="*/ 0 h 191"/>
                  <a:gd name="T14" fmla="*/ 44 w 143"/>
                  <a:gd name="T15" fmla="*/ 0 h 191"/>
                  <a:gd name="T16" fmla="*/ 44 w 143"/>
                  <a:gd name="T17" fmla="*/ 12 h 191"/>
                  <a:gd name="T18" fmla="*/ 46 w 143"/>
                  <a:gd name="T19" fmla="*/ 16 h 191"/>
                  <a:gd name="T20" fmla="*/ 46 w 143"/>
                  <a:gd name="T21" fmla="*/ 19 h 191"/>
                  <a:gd name="T22" fmla="*/ 46 w 143"/>
                  <a:gd name="T23" fmla="*/ 23 h 191"/>
                  <a:gd name="T24" fmla="*/ 50 w 143"/>
                  <a:gd name="T25" fmla="*/ 28 h 191"/>
                  <a:gd name="T26" fmla="*/ 41 w 143"/>
                  <a:gd name="T27" fmla="*/ 37 h 191"/>
                  <a:gd name="T28" fmla="*/ 37 w 143"/>
                  <a:gd name="T29" fmla="*/ 36 h 191"/>
                  <a:gd name="T30" fmla="*/ 35 w 143"/>
                  <a:gd name="T31" fmla="*/ 36 h 191"/>
                  <a:gd name="T32" fmla="*/ 21 w 143"/>
                  <a:gd name="T33" fmla="*/ 34 h 191"/>
                  <a:gd name="T34" fmla="*/ 18 w 143"/>
                  <a:gd name="T35" fmla="*/ 39 h 191"/>
                  <a:gd name="T36" fmla="*/ 25 w 143"/>
                  <a:gd name="T37" fmla="*/ 43 h 191"/>
                  <a:gd name="T38" fmla="*/ 23 w 143"/>
                  <a:gd name="T39" fmla="*/ 43 h 191"/>
                  <a:gd name="T40" fmla="*/ 10 w 143"/>
                  <a:gd name="T41" fmla="*/ 61 h 191"/>
                  <a:gd name="T42" fmla="*/ 18 w 143"/>
                  <a:gd name="T43" fmla="*/ 69 h 191"/>
                  <a:gd name="T44" fmla="*/ 12 w 143"/>
                  <a:gd name="T45" fmla="*/ 77 h 191"/>
                  <a:gd name="T46" fmla="*/ 3 w 143"/>
                  <a:gd name="T47" fmla="*/ 78 h 191"/>
                  <a:gd name="T48" fmla="*/ 0 w 143"/>
                  <a:gd name="T49" fmla="*/ 100 h 191"/>
                  <a:gd name="T50" fmla="*/ 2 w 143"/>
                  <a:gd name="T51" fmla="*/ 109 h 191"/>
                  <a:gd name="T52" fmla="*/ 5 w 143"/>
                  <a:gd name="T53" fmla="*/ 116 h 191"/>
                  <a:gd name="T54" fmla="*/ 5 w 143"/>
                  <a:gd name="T55" fmla="*/ 125 h 191"/>
                  <a:gd name="T56" fmla="*/ 7 w 143"/>
                  <a:gd name="T57" fmla="*/ 134 h 191"/>
                  <a:gd name="T58" fmla="*/ 10 w 143"/>
                  <a:gd name="T59" fmla="*/ 144 h 191"/>
                  <a:gd name="T60" fmla="*/ 34 w 143"/>
                  <a:gd name="T61" fmla="*/ 157 h 191"/>
                  <a:gd name="T62" fmla="*/ 25 w 143"/>
                  <a:gd name="T63" fmla="*/ 184 h 191"/>
                  <a:gd name="T64" fmla="*/ 46 w 143"/>
                  <a:gd name="T65" fmla="*/ 184 h 191"/>
                  <a:gd name="T66" fmla="*/ 62 w 143"/>
                  <a:gd name="T67" fmla="*/ 187 h 191"/>
                  <a:gd name="T68" fmla="*/ 69 w 143"/>
                  <a:gd name="T69" fmla="*/ 191 h 191"/>
                  <a:gd name="T70" fmla="*/ 73 w 143"/>
                  <a:gd name="T71" fmla="*/ 187 h 191"/>
                  <a:gd name="T72" fmla="*/ 85 w 143"/>
                  <a:gd name="T73" fmla="*/ 189 h 191"/>
                  <a:gd name="T74" fmla="*/ 101 w 143"/>
                  <a:gd name="T75" fmla="*/ 184 h 191"/>
                  <a:gd name="T76" fmla="*/ 110 w 143"/>
                  <a:gd name="T77" fmla="*/ 186 h 191"/>
                  <a:gd name="T78" fmla="*/ 110 w 143"/>
                  <a:gd name="T79" fmla="*/ 178 h 191"/>
                  <a:gd name="T80" fmla="*/ 118 w 143"/>
                  <a:gd name="T81" fmla="*/ 168 h 191"/>
                  <a:gd name="T82" fmla="*/ 125 w 143"/>
                  <a:gd name="T83" fmla="*/ 159 h 191"/>
                  <a:gd name="T84" fmla="*/ 98 w 143"/>
                  <a:gd name="T85" fmla="*/ 127 h 191"/>
                  <a:gd name="T86" fmla="*/ 96 w 143"/>
                  <a:gd name="T87" fmla="*/ 119 h 191"/>
                  <a:gd name="T88" fmla="*/ 103 w 143"/>
                  <a:gd name="T89" fmla="*/ 119 h 191"/>
                  <a:gd name="T90" fmla="*/ 130 w 143"/>
                  <a:gd name="T91" fmla="*/ 105 h 191"/>
                  <a:gd name="T92" fmla="*/ 139 w 143"/>
                  <a:gd name="T93" fmla="*/ 107 h 191"/>
                  <a:gd name="T94" fmla="*/ 143 w 143"/>
                  <a:gd name="T95" fmla="*/ 91 h 191"/>
                  <a:gd name="T96" fmla="*/ 130 w 143"/>
                  <a:gd name="T97" fmla="*/ 55 h 191"/>
                  <a:gd name="T98" fmla="*/ 134 w 143"/>
                  <a:gd name="T99" fmla="*/ 37 h 191"/>
                  <a:gd name="T100" fmla="*/ 123 w 143"/>
                  <a:gd name="T101" fmla="*/ 25 h 191"/>
                  <a:gd name="T102" fmla="*/ 116 w 143"/>
                  <a:gd name="T103" fmla="*/ 19 h 191"/>
                  <a:gd name="T104" fmla="*/ 112 w 143"/>
                  <a:gd name="T105" fmla="*/ 16 h 191"/>
                  <a:gd name="T106" fmla="*/ 103 w 143"/>
                  <a:gd name="T107" fmla="*/ 16 h 191"/>
                  <a:gd name="T108" fmla="*/ 105 w 143"/>
                  <a:gd name="T109" fmla="*/ 11 h 191"/>
                  <a:gd name="T110" fmla="*/ 98 w 143"/>
                  <a:gd name="T111" fmla="*/ 19 h 191"/>
                  <a:gd name="T112" fmla="*/ 91 w 143"/>
                  <a:gd name="T113" fmla="*/ 19 h 191"/>
                  <a:gd name="T114" fmla="*/ 85 w 143"/>
                  <a:gd name="T115" fmla="*/ 25 h 191"/>
                  <a:gd name="T116" fmla="*/ 77 w 143"/>
                  <a:gd name="T117" fmla="*/ 2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191">
                    <a:moveTo>
                      <a:pt x="77" y="25"/>
                    </a:moveTo>
                    <a:lnTo>
                      <a:pt x="77" y="23"/>
                    </a:lnTo>
                    <a:lnTo>
                      <a:pt x="77" y="21"/>
                    </a:lnTo>
                    <a:lnTo>
                      <a:pt x="80" y="18"/>
                    </a:lnTo>
                    <a:lnTo>
                      <a:pt x="80" y="14"/>
                    </a:lnTo>
                    <a:lnTo>
                      <a:pt x="80" y="14"/>
                    </a:lnTo>
                    <a:lnTo>
                      <a:pt x="75" y="16"/>
                    </a:lnTo>
                    <a:lnTo>
                      <a:pt x="73" y="16"/>
                    </a:lnTo>
                    <a:lnTo>
                      <a:pt x="71" y="14"/>
                    </a:lnTo>
                    <a:lnTo>
                      <a:pt x="68" y="12"/>
                    </a:lnTo>
                    <a:lnTo>
                      <a:pt x="68" y="14"/>
                    </a:lnTo>
                    <a:lnTo>
                      <a:pt x="66" y="14"/>
                    </a:lnTo>
                    <a:lnTo>
                      <a:pt x="66" y="12"/>
                    </a:lnTo>
                    <a:lnTo>
                      <a:pt x="62" y="12"/>
                    </a:lnTo>
                    <a:lnTo>
                      <a:pt x="62" y="11"/>
                    </a:lnTo>
                    <a:lnTo>
                      <a:pt x="64" y="9"/>
                    </a:lnTo>
                    <a:lnTo>
                      <a:pt x="64" y="5"/>
                    </a:lnTo>
                    <a:lnTo>
                      <a:pt x="62" y="2"/>
                    </a:lnTo>
                    <a:lnTo>
                      <a:pt x="57" y="2"/>
                    </a:lnTo>
                    <a:lnTo>
                      <a:pt x="55" y="2"/>
                    </a:lnTo>
                    <a:lnTo>
                      <a:pt x="55" y="0"/>
                    </a:lnTo>
                    <a:lnTo>
                      <a:pt x="53" y="2"/>
                    </a:lnTo>
                    <a:lnTo>
                      <a:pt x="46" y="0"/>
                    </a:lnTo>
                    <a:lnTo>
                      <a:pt x="44" y="0"/>
                    </a:lnTo>
                    <a:lnTo>
                      <a:pt x="44" y="2"/>
                    </a:lnTo>
                    <a:lnTo>
                      <a:pt x="48" y="11"/>
                    </a:lnTo>
                    <a:lnTo>
                      <a:pt x="44" y="12"/>
                    </a:lnTo>
                    <a:lnTo>
                      <a:pt x="44" y="14"/>
                    </a:lnTo>
                    <a:lnTo>
                      <a:pt x="44" y="14"/>
                    </a:lnTo>
                    <a:lnTo>
                      <a:pt x="46" y="16"/>
                    </a:lnTo>
                    <a:lnTo>
                      <a:pt x="46" y="16"/>
                    </a:lnTo>
                    <a:lnTo>
                      <a:pt x="46" y="18"/>
                    </a:lnTo>
                    <a:lnTo>
                      <a:pt x="46" y="19"/>
                    </a:lnTo>
                    <a:lnTo>
                      <a:pt x="48" y="21"/>
                    </a:lnTo>
                    <a:lnTo>
                      <a:pt x="48" y="21"/>
                    </a:lnTo>
                    <a:lnTo>
                      <a:pt x="46" y="23"/>
                    </a:lnTo>
                    <a:lnTo>
                      <a:pt x="46" y="25"/>
                    </a:lnTo>
                    <a:lnTo>
                      <a:pt x="50" y="27"/>
                    </a:lnTo>
                    <a:lnTo>
                      <a:pt x="50" y="28"/>
                    </a:lnTo>
                    <a:lnTo>
                      <a:pt x="43" y="28"/>
                    </a:lnTo>
                    <a:lnTo>
                      <a:pt x="43" y="32"/>
                    </a:lnTo>
                    <a:lnTo>
                      <a:pt x="41" y="37"/>
                    </a:lnTo>
                    <a:lnTo>
                      <a:pt x="43" y="43"/>
                    </a:lnTo>
                    <a:lnTo>
                      <a:pt x="41" y="37"/>
                    </a:lnTo>
                    <a:lnTo>
                      <a:pt x="37" y="36"/>
                    </a:lnTo>
                    <a:lnTo>
                      <a:pt x="37" y="39"/>
                    </a:lnTo>
                    <a:lnTo>
                      <a:pt x="35" y="39"/>
                    </a:lnTo>
                    <a:lnTo>
                      <a:pt x="35" y="36"/>
                    </a:lnTo>
                    <a:lnTo>
                      <a:pt x="34" y="32"/>
                    </a:lnTo>
                    <a:lnTo>
                      <a:pt x="28" y="32"/>
                    </a:lnTo>
                    <a:lnTo>
                      <a:pt x="21" y="34"/>
                    </a:lnTo>
                    <a:lnTo>
                      <a:pt x="21" y="36"/>
                    </a:lnTo>
                    <a:lnTo>
                      <a:pt x="19" y="37"/>
                    </a:lnTo>
                    <a:lnTo>
                      <a:pt x="18" y="39"/>
                    </a:lnTo>
                    <a:lnTo>
                      <a:pt x="18" y="39"/>
                    </a:lnTo>
                    <a:lnTo>
                      <a:pt x="21" y="41"/>
                    </a:lnTo>
                    <a:lnTo>
                      <a:pt x="25" y="43"/>
                    </a:lnTo>
                    <a:lnTo>
                      <a:pt x="25" y="46"/>
                    </a:lnTo>
                    <a:lnTo>
                      <a:pt x="25" y="46"/>
                    </a:lnTo>
                    <a:lnTo>
                      <a:pt x="23" y="43"/>
                    </a:lnTo>
                    <a:lnTo>
                      <a:pt x="19" y="44"/>
                    </a:lnTo>
                    <a:lnTo>
                      <a:pt x="16" y="57"/>
                    </a:lnTo>
                    <a:lnTo>
                      <a:pt x="10" y="61"/>
                    </a:lnTo>
                    <a:lnTo>
                      <a:pt x="12" y="64"/>
                    </a:lnTo>
                    <a:lnTo>
                      <a:pt x="18" y="66"/>
                    </a:lnTo>
                    <a:lnTo>
                      <a:pt x="18" y="69"/>
                    </a:lnTo>
                    <a:lnTo>
                      <a:pt x="14" y="71"/>
                    </a:lnTo>
                    <a:lnTo>
                      <a:pt x="12" y="73"/>
                    </a:lnTo>
                    <a:lnTo>
                      <a:pt x="12" y="77"/>
                    </a:lnTo>
                    <a:lnTo>
                      <a:pt x="10" y="80"/>
                    </a:lnTo>
                    <a:lnTo>
                      <a:pt x="7" y="80"/>
                    </a:lnTo>
                    <a:lnTo>
                      <a:pt x="3" y="78"/>
                    </a:lnTo>
                    <a:lnTo>
                      <a:pt x="2" y="78"/>
                    </a:lnTo>
                    <a:lnTo>
                      <a:pt x="2" y="98"/>
                    </a:lnTo>
                    <a:lnTo>
                      <a:pt x="0" y="100"/>
                    </a:lnTo>
                    <a:lnTo>
                      <a:pt x="0" y="102"/>
                    </a:lnTo>
                    <a:lnTo>
                      <a:pt x="2" y="107"/>
                    </a:lnTo>
                    <a:lnTo>
                      <a:pt x="2" y="109"/>
                    </a:lnTo>
                    <a:lnTo>
                      <a:pt x="3" y="111"/>
                    </a:lnTo>
                    <a:lnTo>
                      <a:pt x="3" y="114"/>
                    </a:lnTo>
                    <a:lnTo>
                      <a:pt x="5" y="116"/>
                    </a:lnTo>
                    <a:lnTo>
                      <a:pt x="5" y="119"/>
                    </a:lnTo>
                    <a:lnTo>
                      <a:pt x="2" y="123"/>
                    </a:lnTo>
                    <a:lnTo>
                      <a:pt x="5" y="125"/>
                    </a:lnTo>
                    <a:lnTo>
                      <a:pt x="3" y="127"/>
                    </a:lnTo>
                    <a:lnTo>
                      <a:pt x="3" y="128"/>
                    </a:lnTo>
                    <a:lnTo>
                      <a:pt x="7" y="134"/>
                    </a:lnTo>
                    <a:lnTo>
                      <a:pt x="7" y="137"/>
                    </a:lnTo>
                    <a:lnTo>
                      <a:pt x="5" y="139"/>
                    </a:lnTo>
                    <a:lnTo>
                      <a:pt x="10" y="144"/>
                    </a:lnTo>
                    <a:lnTo>
                      <a:pt x="12" y="146"/>
                    </a:lnTo>
                    <a:lnTo>
                      <a:pt x="34" y="153"/>
                    </a:lnTo>
                    <a:lnTo>
                      <a:pt x="34" y="157"/>
                    </a:lnTo>
                    <a:lnTo>
                      <a:pt x="28" y="162"/>
                    </a:lnTo>
                    <a:lnTo>
                      <a:pt x="25" y="173"/>
                    </a:lnTo>
                    <a:lnTo>
                      <a:pt x="25" y="184"/>
                    </a:lnTo>
                    <a:lnTo>
                      <a:pt x="27" y="186"/>
                    </a:lnTo>
                    <a:lnTo>
                      <a:pt x="28" y="187"/>
                    </a:lnTo>
                    <a:lnTo>
                      <a:pt x="46" y="184"/>
                    </a:lnTo>
                    <a:lnTo>
                      <a:pt x="57" y="189"/>
                    </a:lnTo>
                    <a:lnTo>
                      <a:pt x="59" y="187"/>
                    </a:lnTo>
                    <a:lnTo>
                      <a:pt x="62" y="187"/>
                    </a:lnTo>
                    <a:lnTo>
                      <a:pt x="64" y="187"/>
                    </a:lnTo>
                    <a:lnTo>
                      <a:pt x="66" y="191"/>
                    </a:lnTo>
                    <a:lnTo>
                      <a:pt x="69" y="191"/>
                    </a:lnTo>
                    <a:lnTo>
                      <a:pt x="71" y="191"/>
                    </a:lnTo>
                    <a:lnTo>
                      <a:pt x="71" y="189"/>
                    </a:lnTo>
                    <a:lnTo>
                      <a:pt x="73" y="187"/>
                    </a:lnTo>
                    <a:lnTo>
                      <a:pt x="77" y="187"/>
                    </a:lnTo>
                    <a:lnTo>
                      <a:pt x="80" y="189"/>
                    </a:lnTo>
                    <a:lnTo>
                      <a:pt x="85" y="189"/>
                    </a:lnTo>
                    <a:lnTo>
                      <a:pt x="91" y="186"/>
                    </a:lnTo>
                    <a:lnTo>
                      <a:pt x="100" y="184"/>
                    </a:lnTo>
                    <a:lnTo>
                      <a:pt x="101" y="184"/>
                    </a:lnTo>
                    <a:lnTo>
                      <a:pt x="105" y="184"/>
                    </a:lnTo>
                    <a:lnTo>
                      <a:pt x="109" y="184"/>
                    </a:lnTo>
                    <a:lnTo>
                      <a:pt x="110" y="186"/>
                    </a:lnTo>
                    <a:lnTo>
                      <a:pt x="112" y="186"/>
                    </a:lnTo>
                    <a:lnTo>
                      <a:pt x="112" y="184"/>
                    </a:lnTo>
                    <a:lnTo>
                      <a:pt x="110" y="178"/>
                    </a:lnTo>
                    <a:lnTo>
                      <a:pt x="110" y="173"/>
                    </a:lnTo>
                    <a:lnTo>
                      <a:pt x="110" y="171"/>
                    </a:lnTo>
                    <a:lnTo>
                      <a:pt x="118" y="168"/>
                    </a:lnTo>
                    <a:lnTo>
                      <a:pt x="119" y="162"/>
                    </a:lnTo>
                    <a:lnTo>
                      <a:pt x="125" y="161"/>
                    </a:lnTo>
                    <a:lnTo>
                      <a:pt x="125" y="159"/>
                    </a:lnTo>
                    <a:lnTo>
                      <a:pt x="103" y="136"/>
                    </a:lnTo>
                    <a:lnTo>
                      <a:pt x="101" y="128"/>
                    </a:lnTo>
                    <a:lnTo>
                      <a:pt x="98" y="127"/>
                    </a:lnTo>
                    <a:lnTo>
                      <a:pt x="96" y="123"/>
                    </a:lnTo>
                    <a:lnTo>
                      <a:pt x="96" y="121"/>
                    </a:lnTo>
                    <a:lnTo>
                      <a:pt x="96" y="119"/>
                    </a:lnTo>
                    <a:lnTo>
                      <a:pt x="101" y="123"/>
                    </a:lnTo>
                    <a:lnTo>
                      <a:pt x="101" y="123"/>
                    </a:lnTo>
                    <a:lnTo>
                      <a:pt x="103" y="119"/>
                    </a:lnTo>
                    <a:lnTo>
                      <a:pt x="118" y="112"/>
                    </a:lnTo>
                    <a:lnTo>
                      <a:pt x="119" y="111"/>
                    </a:lnTo>
                    <a:lnTo>
                      <a:pt x="130" y="105"/>
                    </a:lnTo>
                    <a:lnTo>
                      <a:pt x="132" y="100"/>
                    </a:lnTo>
                    <a:lnTo>
                      <a:pt x="134" y="100"/>
                    </a:lnTo>
                    <a:lnTo>
                      <a:pt x="139" y="107"/>
                    </a:lnTo>
                    <a:lnTo>
                      <a:pt x="141" y="107"/>
                    </a:lnTo>
                    <a:lnTo>
                      <a:pt x="143" y="93"/>
                    </a:lnTo>
                    <a:lnTo>
                      <a:pt x="143" y="91"/>
                    </a:lnTo>
                    <a:lnTo>
                      <a:pt x="137" y="86"/>
                    </a:lnTo>
                    <a:lnTo>
                      <a:pt x="135" y="59"/>
                    </a:lnTo>
                    <a:lnTo>
                      <a:pt x="130" y="55"/>
                    </a:lnTo>
                    <a:lnTo>
                      <a:pt x="130" y="53"/>
                    </a:lnTo>
                    <a:lnTo>
                      <a:pt x="134" y="46"/>
                    </a:lnTo>
                    <a:lnTo>
                      <a:pt x="134" y="37"/>
                    </a:lnTo>
                    <a:lnTo>
                      <a:pt x="132" y="30"/>
                    </a:lnTo>
                    <a:lnTo>
                      <a:pt x="125" y="28"/>
                    </a:lnTo>
                    <a:lnTo>
                      <a:pt x="123" y="25"/>
                    </a:lnTo>
                    <a:lnTo>
                      <a:pt x="121" y="19"/>
                    </a:lnTo>
                    <a:lnTo>
                      <a:pt x="118" y="21"/>
                    </a:lnTo>
                    <a:lnTo>
                      <a:pt x="116" y="19"/>
                    </a:lnTo>
                    <a:lnTo>
                      <a:pt x="116" y="19"/>
                    </a:lnTo>
                    <a:lnTo>
                      <a:pt x="116" y="16"/>
                    </a:lnTo>
                    <a:lnTo>
                      <a:pt x="112" y="16"/>
                    </a:lnTo>
                    <a:lnTo>
                      <a:pt x="110" y="14"/>
                    </a:lnTo>
                    <a:lnTo>
                      <a:pt x="105" y="14"/>
                    </a:lnTo>
                    <a:lnTo>
                      <a:pt x="103" y="16"/>
                    </a:lnTo>
                    <a:lnTo>
                      <a:pt x="103" y="14"/>
                    </a:lnTo>
                    <a:lnTo>
                      <a:pt x="107" y="12"/>
                    </a:lnTo>
                    <a:lnTo>
                      <a:pt x="105" y="11"/>
                    </a:lnTo>
                    <a:lnTo>
                      <a:pt x="103" y="12"/>
                    </a:lnTo>
                    <a:lnTo>
                      <a:pt x="100" y="16"/>
                    </a:lnTo>
                    <a:lnTo>
                      <a:pt x="98" y="19"/>
                    </a:lnTo>
                    <a:lnTo>
                      <a:pt x="96" y="19"/>
                    </a:lnTo>
                    <a:lnTo>
                      <a:pt x="96" y="18"/>
                    </a:lnTo>
                    <a:lnTo>
                      <a:pt x="91" y="19"/>
                    </a:lnTo>
                    <a:lnTo>
                      <a:pt x="87" y="23"/>
                    </a:lnTo>
                    <a:lnTo>
                      <a:pt x="87" y="25"/>
                    </a:lnTo>
                    <a:lnTo>
                      <a:pt x="85" y="25"/>
                    </a:lnTo>
                    <a:lnTo>
                      <a:pt x="82" y="23"/>
                    </a:lnTo>
                    <a:lnTo>
                      <a:pt x="77" y="27"/>
                    </a:lnTo>
                    <a:lnTo>
                      <a:pt x="77" y="2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4" name="Freeform 2242">
                <a:extLst>
                  <a:ext uri="{FF2B5EF4-FFF2-40B4-BE49-F238E27FC236}">
                    <a16:creationId xmlns:a16="http://schemas.microsoft.com/office/drawing/2014/main" id="{E956C1B7-7ABA-6846-A743-099C1DB7282F}"/>
                  </a:ext>
                </a:extLst>
              </p:cNvPr>
              <p:cNvSpPr>
                <a:spLocks/>
              </p:cNvSpPr>
              <p:nvPr/>
            </p:nvSpPr>
            <p:spPr bwMode="auto">
              <a:xfrm>
                <a:off x="2791" y="1663"/>
                <a:ext cx="143" cy="191"/>
              </a:xfrm>
              <a:custGeom>
                <a:avLst/>
                <a:gdLst>
                  <a:gd name="T0" fmla="*/ 77 w 143"/>
                  <a:gd name="T1" fmla="*/ 21 h 191"/>
                  <a:gd name="T2" fmla="*/ 80 w 143"/>
                  <a:gd name="T3" fmla="*/ 14 h 191"/>
                  <a:gd name="T4" fmla="*/ 71 w 143"/>
                  <a:gd name="T5" fmla="*/ 14 h 191"/>
                  <a:gd name="T6" fmla="*/ 66 w 143"/>
                  <a:gd name="T7" fmla="*/ 14 h 191"/>
                  <a:gd name="T8" fmla="*/ 62 w 143"/>
                  <a:gd name="T9" fmla="*/ 11 h 191"/>
                  <a:gd name="T10" fmla="*/ 62 w 143"/>
                  <a:gd name="T11" fmla="*/ 2 h 191"/>
                  <a:gd name="T12" fmla="*/ 55 w 143"/>
                  <a:gd name="T13" fmla="*/ 0 h 191"/>
                  <a:gd name="T14" fmla="*/ 44 w 143"/>
                  <a:gd name="T15" fmla="*/ 0 h 191"/>
                  <a:gd name="T16" fmla="*/ 44 w 143"/>
                  <a:gd name="T17" fmla="*/ 12 h 191"/>
                  <a:gd name="T18" fmla="*/ 46 w 143"/>
                  <a:gd name="T19" fmla="*/ 16 h 191"/>
                  <a:gd name="T20" fmla="*/ 46 w 143"/>
                  <a:gd name="T21" fmla="*/ 19 h 191"/>
                  <a:gd name="T22" fmla="*/ 46 w 143"/>
                  <a:gd name="T23" fmla="*/ 23 h 191"/>
                  <a:gd name="T24" fmla="*/ 50 w 143"/>
                  <a:gd name="T25" fmla="*/ 28 h 191"/>
                  <a:gd name="T26" fmla="*/ 41 w 143"/>
                  <a:gd name="T27" fmla="*/ 37 h 191"/>
                  <a:gd name="T28" fmla="*/ 37 w 143"/>
                  <a:gd name="T29" fmla="*/ 36 h 191"/>
                  <a:gd name="T30" fmla="*/ 35 w 143"/>
                  <a:gd name="T31" fmla="*/ 36 h 191"/>
                  <a:gd name="T32" fmla="*/ 21 w 143"/>
                  <a:gd name="T33" fmla="*/ 34 h 191"/>
                  <a:gd name="T34" fmla="*/ 18 w 143"/>
                  <a:gd name="T35" fmla="*/ 39 h 191"/>
                  <a:gd name="T36" fmla="*/ 25 w 143"/>
                  <a:gd name="T37" fmla="*/ 43 h 191"/>
                  <a:gd name="T38" fmla="*/ 23 w 143"/>
                  <a:gd name="T39" fmla="*/ 43 h 191"/>
                  <a:gd name="T40" fmla="*/ 10 w 143"/>
                  <a:gd name="T41" fmla="*/ 61 h 191"/>
                  <a:gd name="T42" fmla="*/ 18 w 143"/>
                  <a:gd name="T43" fmla="*/ 69 h 191"/>
                  <a:gd name="T44" fmla="*/ 12 w 143"/>
                  <a:gd name="T45" fmla="*/ 77 h 191"/>
                  <a:gd name="T46" fmla="*/ 3 w 143"/>
                  <a:gd name="T47" fmla="*/ 78 h 191"/>
                  <a:gd name="T48" fmla="*/ 0 w 143"/>
                  <a:gd name="T49" fmla="*/ 100 h 191"/>
                  <a:gd name="T50" fmla="*/ 2 w 143"/>
                  <a:gd name="T51" fmla="*/ 109 h 191"/>
                  <a:gd name="T52" fmla="*/ 5 w 143"/>
                  <a:gd name="T53" fmla="*/ 116 h 191"/>
                  <a:gd name="T54" fmla="*/ 5 w 143"/>
                  <a:gd name="T55" fmla="*/ 125 h 191"/>
                  <a:gd name="T56" fmla="*/ 7 w 143"/>
                  <a:gd name="T57" fmla="*/ 134 h 191"/>
                  <a:gd name="T58" fmla="*/ 10 w 143"/>
                  <a:gd name="T59" fmla="*/ 144 h 191"/>
                  <a:gd name="T60" fmla="*/ 34 w 143"/>
                  <a:gd name="T61" fmla="*/ 157 h 191"/>
                  <a:gd name="T62" fmla="*/ 25 w 143"/>
                  <a:gd name="T63" fmla="*/ 184 h 191"/>
                  <a:gd name="T64" fmla="*/ 46 w 143"/>
                  <a:gd name="T65" fmla="*/ 184 h 191"/>
                  <a:gd name="T66" fmla="*/ 62 w 143"/>
                  <a:gd name="T67" fmla="*/ 187 h 191"/>
                  <a:gd name="T68" fmla="*/ 69 w 143"/>
                  <a:gd name="T69" fmla="*/ 191 h 191"/>
                  <a:gd name="T70" fmla="*/ 73 w 143"/>
                  <a:gd name="T71" fmla="*/ 187 h 191"/>
                  <a:gd name="T72" fmla="*/ 85 w 143"/>
                  <a:gd name="T73" fmla="*/ 189 h 191"/>
                  <a:gd name="T74" fmla="*/ 101 w 143"/>
                  <a:gd name="T75" fmla="*/ 184 h 191"/>
                  <a:gd name="T76" fmla="*/ 110 w 143"/>
                  <a:gd name="T77" fmla="*/ 186 h 191"/>
                  <a:gd name="T78" fmla="*/ 110 w 143"/>
                  <a:gd name="T79" fmla="*/ 178 h 191"/>
                  <a:gd name="T80" fmla="*/ 118 w 143"/>
                  <a:gd name="T81" fmla="*/ 168 h 191"/>
                  <a:gd name="T82" fmla="*/ 125 w 143"/>
                  <a:gd name="T83" fmla="*/ 159 h 191"/>
                  <a:gd name="T84" fmla="*/ 98 w 143"/>
                  <a:gd name="T85" fmla="*/ 127 h 191"/>
                  <a:gd name="T86" fmla="*/ 96 w 143"/>
                  <a:gd name="T87" fmla="*/ 119 h 191"/>
                  <a:gd name="T88" fmla="*/ 103 w 143"/>
                  <a:gd name="T89" fmla="*/ 119 h 191"/>
                  <a:gd name="T90" fmla="*/ 130 w 143"/>
                  <a:gd name="T91" fmla="*/ 105 h 191"/>
                  <a:gd name="T92" fmla="*/ 139 w 143"/>
                  <a:gd name="T93" fmla="*/ 107 h 191"/>
                  <a:gd name="T94" fmla="*/ 143 w 143"/>
                  <a:gd name="T95" fmla="*/ 91 h 191"/>
                  <a:gd name="T96" fmla="*/ 130 w 143"/>
                  <a:gd name="T97" fmla="*/ 55 h 191"/>
                  <a:gd name="T98" fmla="*/ 134 w 143"/>
                  <a:gd name="T99" fmla="*/ 37 h 191"/>
                  <a:gd name="T100" fmla="*/ 123 w 143"/>
                  <a:gd name="T101" fmla="*/ 25 h 191"/>
                  <a:gd name="T102" fmla="*/ 116 w 143"/>
                  <a:gd name="T103" fmla="*/ 19 h 191"/>
                  <a:gd name="T104" fmla="*/ 112 w 143"/>
                  <a:gd name="T105" fmla="*/ 16 h 191"/>
                  <a:gd name="T106" fmla="*/ 103 w 143"/>
                  <a:gd name="T107" fmla="*/ 16 h 191"/>
                  <a:gd name="T108" fmla="*/ 105 w 143"/>
                  <a:gd name="T109" fmla="*/ 11 h 191"/>
                  <a:gd name="T110" fmla="*/ 98 w 143"/>
                  <a:gd name="T111" fmla="*/ 19 h 191"/>
                  <a:gd name="T112" fmla="*/ 91 w 143"/>
                  <a:gd name="T113" fmla="*/ 19 h 191"/>
                  <a:gd name="T114" fmla="*/ 85 w 143"/>
                  <a:gd name="T115" fmla="*/ 25 h 191"/>
                  <a:gd name="T116" fmla="*/ 77 w 143"/>
                  <a:gd name="T117" fmla="*/ 2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191">
                    <a:moveTo>
                      <a:pt x="77" y="25"/>
                    </a:moveTo>
                    <a:lnTo>
                      <a:pt x="77" y="23"/>
                    </a:lnTo>
                    <a:lnTo>
                      <a:pt x="77" y="21"/>
                    </a:lnTo>
                    <a:lnTo>
                      <a:pt x="80" y="18"/>
                    </a:lnTo>
                    <a:lnTo>
                      <a:pt x="80" y="14"/>
                    </a:lnTo>
                    <a:lnTo>
                      <a:pt x="80" y="14"/>
                    </a:lnTo>
                    <a:lnTo>
                      <a:pt x="75" y="16"/>
                    </a:lnTo>
                    <a:lnTo>
                      <a:pt x="73" y="16"/>
                    </a:lnTo>
                    <a:lnTo>
                      <a:pt x="71" y="14"/>
                    </a:lnTo>
                    <a:lnTo>
                      <a:pt x="68" y="12"/>
                    </a:lnTo>
                    <a:lnTo>
                      <a:pt x="68" y="14"/>
                    </a:lnTo>
                    <a:lnTo>
                      <a:pt x="66" y="14"/>
                    </a:lnTo>
                    <a:lnTo>
                      <a:pt x="66" y="12"/>
                    </a:lnTo>
                    <a:lnTo>
                      <a:pt x="62" y="12"/>
                    </a:lnTo>
                    <a:lnTo>
                      <a:pt x="62" y="11"/>
                    </a:lnTo>
                    <a:lnTo>
                      <a:pt x="64" y="9"/>
                    </a:lnTo>
                    <a:lnTo>
                      <a:pt x="64" y="5"/>
                    </a:lnTo>
                    <a:lnTo>
                      <a:pt x="62" y="2"/>
                    </a:lnTo>
                    <a:lnTo>
                      <a:pt x="57" y="2"/>
                    </a:lnTo>
                    <a:lnTo>
                      <a:pt x="55" y="2"/>
                    </a:lnTo>
                    <a:lnTo>
                      <a:pt x="55" y="0"/>
                    </a:lnTo>
                    <a:lnTo>
                      <a:pt x="53" y="2"/>
                    </a:lnTo>
                    <a:lnTo>
                      <a:pt x="46" y="0"/>
                    </a:lnTo>
                    <a:lnTo>
                      <a:pt x="44" y="0"/>
                    </a:lnTo>
                    <a:lnTo>
                      <a:pt x="44" y="2"/>
                    </a:lnTo>
                    <a:lnTo>
                      <a:pt x="48" y="11"/>
                    </a:lnTo>
                    <a:lnTo>
                      <a:pt x="44" y="12"/>
                    </a:lnTo>
                    <a:lnTo>
                      <a:pt x="44" y="14"/>
                    </a:lnTo>
                    <a:lnTo>
                      <a:pt x="44" y="14"/>
                    </a:lnTo>
                    <a:lnTo>
                      <a:pt x="46" y="16"/>
                    </a:lnTo>
                    <a:lnTo>
                      <a:pt x="46" y="16"/>
                    </a:lnTo>
                    <a:lnTo>
                      <a:pt x="46" y="18"/>
                    </a:lnTo>
                    <a:lnTo>
                      <a:pt x="46" y="19"/>
                    </a:lnTo>
                    <a:lnTo>
                      <a:pt x="48" y="21"/>
                    </a:lnTo>
                    <a:lnTo>
                      <a:pt x="48" y="21"/>
                    </a:lnTo>
                    <a:lnTo>
                      <a:pt x="46" y="23"/>
                    </a:lnTo>
                    <a:lnTo>
                      <a:pt x="46" y="25"/>
                    </a:lnTo>
                    <a:lnTo>
                      <a:pt x="50" y="27"/>
                    </a:lnTo>
                    <a:lnTo>
                      <a:pt x="50" y="28"/>
                    </a:lnTo>
                    <a:lnTo>
                      <a:pt x="43" y="28"/>
                    </a:lnTo>
                    <a:lnTo>
                      <a:pt x="43" y="32"/>
                    </a:lnTo>
                    <a:lnTo>
                      <a:pt x="41" y="37"/>
                    </a:lnTo>
                    <a:lnTo>
                      <a:pt x="43" y="43"/>
                    </a:lnTo>
                    <a:lnTo>
                      <a:pt x="41" y="37"/>
                    </a:lnTo>
                    <a:lnTo>
                      <a:pt x="37" y="36"/>
                    </a:lnTo>
                    <a:lnTo>
                      <a:pt x="37" y="39"/>
                    </a:lnTo>
                    <a:lnTo>
                      <a:pt x="35" y="39"/>
                    </a:lnTo>
                    <a:lnTo>
                      <a:pt x="35" y="36"/>
                    </a:lnTo>
                    <a:lnTo>
                      <a:pt x="34" y="32"/>
                    </a:lnTo>
                    <a:lnTo>
                      <a:pt x="28" y="32"/>
                    </a:lnTo>
                    <a:lnTo>
                      <a:pt x="21" y="34"/>
                    </a:lnTo>
                    <a:lnTo>
                      <a:pt x="21" y="36"/>
                    </a:lnTo>
                    <a:lnTo>
                      <a:pt x="19" y="37"/>
                    </a:lnTo>
                    <a:lnTo>
                      <a:pt x="18" y="39"/>
                    </a:lnTo>
                    <a:lnTo>
                      <a:pt x="18" y="39"/>
                    </a:lnTo>
                    <a:lnTo>
                      <a:pt x="21" y="41"/>
                    </a:lnTo>
                    <a:lnTo>
                      <a:pt x="25" y="43"/>
                    </a:lnTo>
                    <a:lnTo>
                      <a:pt x="25" y="46"/>
                    </a:lnTo>
                    <a:lnTo>
                      <a:pt x="25" y="46"/>
                    </a:lnTo>
                    <a:lnTo>
                      <a:pt x="23" y="43"/>
                    </a:lnTo>
                    <a:lnTo>
                      <a:pt x="19" y="44"/>
                    </a:lnTo>
                    <a:lnTo>
                      <a:pt x="16" y="57"/>
                    </a:lnTo>
                    <a:lnTo>
                      <a:pt x="10" y="61"/>
                    </a:lnTo>
                    <a:lnTo>
                      <a:pt x="12" y="64"/>
                    </a:lnTo>
                    <a:lnTo>
                      <a:pt x="18" y="66"/>
                    </a:lnTo>
                    <a:lnTo>
                      <a:pt x="18" y="69"/>
                    </a:lnTo>
                    <a:lnTo>
                      <a:pt x="14" y="71"/>
                    </a:lnTo>
                    <a:lnTo>
                      <a:pt x="12" y="73"/>
                    </a:lnTo>
                    <a:lnTo>
                      <a:pt x="12" y="77"/>
                    </a:lnTo>
                    <a:lnTo>
                      <a:pt x="10" y="80"/>
                    </a:lnTo>
                    <a:lnTo>
                      <a:pt x="7" y="80"/>
                    </a:lnTo>
                    <a:lnTo>
                      <a:pt x="3" y="78"/>
                    </a:lnTo>
                    <a:lnTo>
                      <a:pt x="2" y="78"/>
                    </a:lnTo>
                    <a:lnTo>
                      <a:pt x="2" y="98"/>
                    </a:lnTo>
                    <a:lnTo>
                      <a:pt x="0" y="100"/>
                    </a:lnTo>
                    <a:lnTo>
                      <a:pt x="0" y="102"/>
                    </a:lnTo>
                    <a:lnTo>
                      <a:pt x="2" y="107"/>
                    </a:lnTo>
                    <a:lnTo>
                      <a:pt x="2" y="109"/>
                    </a:lnTo>
                    <a:lnTo>
                      <a:pt x="3" y="111"/>
                    </a:lnTo>
                    <a:lnTo>
                      <a:pt x="3" y="114"/>
                    </a:lnTo>
                    <a:lnTo>
                      <a:pt x="5" y="116"/>
                    </a:lnTo>
                    <a:lnTo>
                      <a:pt x="5" y="119"/>
                    </a:lnTo>
                    <a:lnTo>
                      <a:pt x="2" y="123"/>
                    </a:lnTo>
                    <a:lnTo>
                      <a:pt x="5" y="125"/>
                    </a:lnTo>
                    <a:lnTo>
                      <a:pt x="3" y="127"/>
                    </a:lnTo>
                    <a:lnTo>
                      <a:pt x="3" y="128"/>
                    </a:lnTo>
                    <a:lnTo>
                      <a:pt x="7" y="134"/>
                    </a:lnTo>
                    <a:lnTo>
                      <a:pt x="7" y="137"/>
                    </a:lnTo>
                    <a:lnTo>
                      <a:pt x="5" y="139"/>
                    </a:lnTo>
                    <a:lnTo>
                      <a:pt x="10" y="144"/>
                    </a:lnTo>
                    <a:lnTo>
                      <a:pt x="12" y="146"/>
                    </a:lnTo>
                    <a:lnTo>
                      <a:pt x="34" y="153"/>
                    </a:lnTo>
                    <a:lnTo>
                      <a:pt x="34" y="157"/>
                    </a:lnTo>
                    <a:lnTo>
                      <a:pt x="28" y="162"/>
                    </a:lnTo>
                    <a:lnTo>
                      <a:pt x="25" y="173"/>
                    </a:lnTo>
                    <a:lnTo>
                      <a:pt x="25" y="184"/>
                    </a:lnTo>
                    <a:lnTo>
                      <a:pt x="27" y="186"/>
                    </a:lnTo>
                    <a:lnTo>
                      <a:pt x="28" y="187"/>
                    </a:lnTo>
                    <a:lnTo>
                      <a:pt x="46" y="184"/>
                    </a:lnTo>
                    <a:lnTo>
                      <a:pt x="57" y="189"/>
                    </a:lnTo>
                    <a:lnTo>
                      <a:pt x="59" y="187"/>
                    </a:lnTo>
                    <a:lnTo>
                      <a:pt x="62" y="187"/>
                    </a:lnTo>
                    <a:lnTo>
                      <a:pt x="64" y="187"/>
                    </a:lnTo>
                    <a:lnTo>
                      <a:pt x="66" y="191"/>
                    </a:lnTo>
                    <a:lnTo>
                      <a:pt x="69" y="191"/>
                    </a:lnTo>
                    <a:lnTo>
                      <a:pt x="71" y="191"/>
                    </a:lnTo>
                    <a:lnTo>
                      <a:pt x="71" y="189"/>
                    </a:lnTo>
                    <a:lnTo>
                      <a:pt x="73" y="187"/>
                    </a:lnTo>
                    <a:lnTo>
                      <a:pt x="77" y="187"/>
                    </a:lnTo>
                    <a:lnTo>
                      <a:pt x="80" y="189"/>
                    </a:lnTo>
                    <a:lnTo>
                      <a:pt x="85" y="189"/>
                    </a:lnTo>
                    <a:lnTo>
                      <a:pt x="91" y="186"/>
                    </a:lnTo>
                    <a:lnTo>
                      <a:pt x="100" y="184"/>
                    </a:lnTo>
                    <a:lnTo>
                      <a:pt x="101" y="184"/>
                    </a:lnTo>
                    <a:lnTo>
                      <a:pt x="105" y="184"/>
                    </a:lnTo>
                    <a:lnTo>
                      <a:pt x="109" y="184"/>
                    </a:lnTo>
                    <a:lnTo>
                      <a:pt x="110" y="186"/>
                    </a:lnTo>
                    <a:lnTo>
                      <a:pt x="112" y="186"/>
                    </a:lnTo>
                    <a:lnTo>
                      <a:pt x="112" y="184"/>
                    </a:lnTo>
                    <a:lnTo>
                      <a:pt x="110" y="178"/>
                    </a:lnTo>
                    <a:lnTo>
                      <a:pt x="110" y="173"/>
                    </a:lnTo>
                    <a:lnTo>
                      <a:pt x="110" y="171"/>
                    </a:lnTo>
                    <a:lnTo>
                      <a:pt x="118" y="168"/>
                    </a:lnTo>
                    <a:lnTo>
                      <a:pt x="119" y="162"/>
                    </a:lnTo>
                    <a:lnTo>
                      <a:pt x="125" y="161"/>
                    </a:lnTo>
                    <a:lnTo>
                      <a:pt x="125" y="159"/>
                    </a:lnTo>
                    <a:lnTo>
                      <a:pt x="103" y="136"/>
                    </a:lnTo>
                    <a:lnTo>
                      <a:pt x="101" y="128"/>
                    </a:lnTo>
                    <a:lnTo>
                      <a:pt x="98" y="127"/>
                    </a:lnTo>
                    <a:lnTo>
                      <a:pt x="96" y="123"/>
                    </a:lnTo>
                    <a:lnTo>
                      <a:pt x="96" y="121"/>
                    </a:lnTo>
                    <a:lnTo>
                      <a:pt x="96" y="119"/>
                    </a:lnTo>
                    <a:lnTo>
                      <a:pt x="101" y="123"/>
                    </a:lnTo>
                    <a:lnTo>
                      <a:pt x="101" y="123"/>
                    </a:lnTo>
                    <a:lnTo>
                      <a:pt x="103" y="119"/>
                    </a:lnTo>
                    <a:lnTo>
                      <a:pt x="118" y="112"/>
                    </a:lnTo>
                    <a:lnTo>
                      <a:pt x="119" y="111"/>
                    </a:lnTo>
                    <a:lnTo>
                      <a:pt x="130" y="105"/>
                    </a:lnTo>
                    <a:lnTo>
                      <a:pt x="132" y="100"/>
                    </a:lnTo>
                    <a:lnTo>
                      <a:pt x="134" y="100"/>
                    </a:lnTo>
                    <a:lnTo>
                      <a:pt x="139" y="107"/>
                    </a:lnTo>
                    <a:lnTo>
                      <a:pt x="141" y="107"/>
                    </a:lnTo>
                    <a:lnTo>
                      <a:pt x="143" y="93"/>
                    </a:lnTo>
                    <a:lnTo>
                      <a:pt x="143" y="91"/>
                    </a:lnTo>
                    <a:lnTo>
                      <a:pt x="137" y="86"/>
                    </a:lnTo>
                    <a:lnTo>
                      <a:pt x="135" y="59"/>
                    </a:lnTo>
                    <a:lnTo>
                      <a:pt x="130" y="55"/>
                    </a:lnTo>
                    <a:lnTo>
                      <a:pt x="130" y="53"/>
                    </a:lnTo>
                    <a:lnTo>
                      <a:pt x="134" y="46"/>
                    </a:lnTo>
                    <a:lnTo>
                      <a:pt x="134" y="37"/>
                    </a:lnTo>
                    <a:lnTo>
                      <a:pt x="132" y="30"/>
                    </a:lnTo>
                    <a:lnTo>
                      <a:pt x="125" y="28"/>
                    </a:lnTo>
                    <a:lnTo>
                      <a:pt x="123" y="25"/>
                    </a:lnTo>
                    <a:lnTo>
                      <a:pt x="121" y="19"/>
                    </a:lnTo>
                    <a:lnTo>
                      <a:pt x="118" y="21"/>
                    </a:lnTo>
                    <a:lnTo>
                      <a:pt x="116" y="19"/>
                    </a:lnTo>
                    <a:lnTo>
                      <a:pt x="116" y="19"/>
                    </a:lnTo>
                    <a:lnTo>
                      <a:pt x="116" y="16"/>
                    </a:lnTo>
                    <a:lnTo>
                      <a:pt x="112" y="16"/>
                    </a:lnTo>
                    <a:lnTo>
                      <a:pt x="110" y="14"/>
                    </a:lnTo>
                    <a:lnTo>
                      <a:pt x="105" y="14"/>
                    </a:lnTo>
                    <a:lnTo>
                      <a:pt x="103" y="16"/>
                    </a:lnTo>
                    <a:lnTo>
                      <a:pt x="103" y="14"/>
                    </a:lnTo>
                    <a:lnTo>
                      <a:pt x="107" y="12"/>
                    </a:lnTo>
                    <a:lnTo>
                      <a:pt x="105" y="11"/>
                    </a:lnTo>
                    <a:lnTo>
                      <a:pt x="103" y="12"/>
                    </a:lnTo>
                    <a:lnTo>
                      <a:pt x="100" y="16"/>
                    </a:lnTo>
                    <a:lnTo>
                      <a:pt x="98" y="19"/>
                    </a:lnTo>
                    <a:lnTo>
                      <a:pt x="96" y="19"/>
                    </a:lnTo>
                    <a:lnTo>
                      <a:pt x="96" y="18"/>
                    </a:lnTo>
                    <a:lnTo>
                      <a:pt x="91" y="19"/>
                    </a:lnTo>
                    <a:lnTo>
                      <a:pt x="87" y="23"/>
                    </a:lnTo>
                    <a:lnTo>
                      <a:pt x="87" y="25"/>
                    </a:lnTo>
                    <a:lnTo>
                      <a:pt x="85" y="25"/>
                    </a:lnTo>
                    <a:lnTo>
                      <a:pt x="82" y="23"/>
                    </a:lnTo>
                    <a:lnTo>
                      <a:pt x="77" y="27"/>
                    </a:lnTo>
                    <a:lnTo>
                      <a:pt x="77" y="2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5" name="Freeform 2243">
                <a:extLst>
                  <a:ext uri="{FF2B5EF4-FFF2-40B4-BE49-F238E27FC236}">
                    <a16:creationId xmlns:a16="http://schemas.microsoft.com/office/drawing/2014/main" id="{B0E774F6-F350-9249-A489-DC1CA2451788}"/>
                  </a:ext>
                </a:extLst>
              </p:cNvPr>
              <p:cNvSpPr>
                <a:spLocks/>
              </p:cNvSpPr>
              <p:nvPr/>
            </p:nvSpPr>
            <p:spPr bwMode="auto">
              <a:xfrm>
                <a:off x="2905" y="1668"/>
                <a:ext cx="9" cy="11"/>
              </a:xfrm>
              <a:custGeom>
                <a:avLst/>
                <a:gdLst>
                  <a:gd name="T0" fmla="*/ 7 w 9"/>
                  <a:gd name="T1" fmla="*/ 6 h 11"/>
                  <a:gd name="T2" fmla="*/ 7 w 9"/>
                  <a:gd name="T3" fmla="*/ 7 h 11"/>
                  <a:gd name="T4" fmla="*/ 9 w 9"/>
                  <a:gd name="T5" fmla="*/ 9 h 11"/>
                  <a:gd name="T6" fmla="*/ 9 w 9"/>
                  <a:gd name="T7" fmla="*/ 11 h 11"/>
                  <a:gd name="T8" fmla="*/ 7 w 9"/>
                  <a:gd name="T9" fmla="*/ 9 h 11"/>
                  <a:gd name="T10" fmla="*/ 5 w 9"/>
                  <a:gd name="T11" fmla="*/ 11 h 11"/>
                  <a:gd name="T12" fmla="*/ 4 w 9"/>
                  <a:gd name="T13" fmla="*/ 11 h 11"/>
                  <a:gd name="T14" fmla="*/ 2 w 9"/>
                  <a:gd name="T15" fmla="*/ 11 h 11"/>
                  <a:gd name="T16" fmla="*/ 0 w 9"/>
                  <a:gd name="T17" fmla="*/ 9 h 11"/>
                  <a:gd name="T18" fmla="*/ 0 w 9"/>
                  <a:gd name="T19" fmla="*/ 7 h 11"/>
                  <a:gd name="T20" fmla="*/ 2 w 9"/>
                  <a:gd name="T21" fmla="*/ 7 h 11"/>
                  <a:gd name="T22" fmla="*/ 0 w 9"/>
                  <a:gd name="T23" fmla="*/ 4 h 11"/>
                  <a:gd name="T24" fmla="*/ 2 w 9"/>
                  <a:gd name="T25" fmla="*/ 4 h 11"/>
                  <a:gd name="T26" fmla="*/ 5 w 9"/>
                  <a:gd name="T27" fmla="*/ 6 h 11"/>
                  <a:gd name="T28" fmla="*/ 5 w 9"/>
                  <a:gd name="T29" fmla="*/ 4 h 11"/>
                  <a:gd name="T30" fmla="*/ 4 w 9"/>
                  <a:gd name="T31" fmla="*/ 4 h 11"/>
                  <a:gd name="T32" fmla="*/ 2 w 9"/>
                  <a:gd name="T33" fmla="*/ 2 h 11"/>
                  <a:gd name="T34" fmla="*/ 2 w 9"/>
                  <a:gd name="T35" fmla="*/ 0 h 11"/>
                  <a:gd name="T36" fmla="*/ 4 w 9"/>
                  <a:gd name="T37" fmla="*/ 0 h 11"/>
                  <a:gd name="T38" fmla="*/ 4 w 9"/>
                  <a:gd name="T39" fmla="*/ 2 h 11"/>
                  <a:gd name="T40" fmla="*/ 7 w 9"/>
                  <a:gd name="T41" fmla="*/ 2 h 11"/>
                  <a:gd name="T42" fmla="*/ 9 w 9"/>
                  <a:gd name="T43" fmla="*/ 4 h 11"/>
                  <a:gd name="T44" fmla="*/ 7 w 9"/>
                  <a:gd name="T4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1">
                    <a:moveTo>
                      <a:pt x="7" y="6"/>
                    </a:moveTo>
                    <a:lnTo>
                      <a:pt x="7" y="7"/>
                    </a:lnTo>
                    <a:lnTo>
                      <a:pt x="9" y="9"/>
                    </a:lnTo>
                    <a:lnTo>
                      <a:pt x="9" y="11"/>
                    </a:lnTo>
                    <a:lnTo>
                      <a:pt x="7" y="9"/>
                    </a:lnTo>
                    <a:lnTo>
                      <a:pt x="5" y="11"/>
                    </a:lnTo>
                    <a:lnTo>
                      <a:pt x="4" y="11"/>
                    </a:lnTo>
                    <a:lnTo>
                      <a:pt x="2" y="11"/>
                    </a:lnTo>
                    <a:lnTo>
                      <a:pt x="0" y="9"/>
                    </a:lnTo>
                    <a:lnTo>
                      <a:pt x="0" y="7"/>
                    </a:lnTo>
                    <a:lnTo>
                      <a:pt x="2" y="7"/>
                    </a:lnTo>
                    <a:lnTo>
                      <a:pt x="0" y="4"/>
                    </a:lnTo>
                    <a:lnTo>
                      <a:pt x="2" y="4"/>
                    </a:lnTo>
                    <a:lnTo>
                      <a:pt x="5" y="6"/>
                    </a:lnTo>
                    <a:lnTo>
                      <a:pt x="5" y="4"/>
                    </a:lnTo>
                    <a:lnTo>
                      <a:pt x="4" y="4"/>
                    </a:lnTo>
                    <a:lnTo>
                      <a:pt x="2" y="2"/>
                    </a:lnTo>
                    <a:lnTo>
                      <a:pt x="2" y="0"/>
                    </a:lnTo>
                    <a:lnTo>
                      <a:pt x="4" y="0"/>
                    </a:lnTo>
                    <a:lnTo>
                      <a:pt x="4" y="2"/>
                    </a:lnTo>
                    <a:lnTo>
                      <a:pt x="7" y="2"/>
                    </a:lnTo>
                    <a:lnTo>
                      <a:pt x="9" y="4"/>
                    </a:lnTo>
                    <a:lnTo>
                      <a:pt x="7"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6" name="Freeform 2244">
                <a:extLst>
                  <a:ext uri="{FF2B5EF4-FFF2-40B4-BE49-F238E27FC236}">
                    <a16:creationId xmlns:a16="http://schemas.microsoft.com/office/drawing/2014/main" id="{C34A4D18-1386-EC4F-B632-9443876D5A26}"/>
                  </a:ext>
                </a:extLst>
              </p:cNvPr>
              <p:cNvSpPr>
                <a:spLocks/>
              </p:cNvSpPr>
              <p:nvPr/>
            </p:nvSpPr>
            <p:spPr bwMode="auto">
              <a:xfrm>
                <a:off x="2905" y="1668"/>
                <a:ext cx="9" cy="11"/>
              </a:xfrm>
              <a:custGeom>
                <a:avLst/>
                <a:gdLst>
                  <a:gd name="T0" fmla="*/ 7 w 9"/>
                  <a:gd name="T1" fmla="*/ 6 h 11"/>
                  <a:gd name="T2" fmla="*/ 7 w 9"/>
                  <a:gd name="T3" fmla="*/ 7 h 11"/>
                  <a:gd name="T4" fmla="*/ 9 w 9"/>
                  <a:gd name="T5" fmla="*/ 9 h 11"/>
                  <a:gd name="T6" fmla="*/ 9 w 9"/>
                  <a:gd name="T7" fmla="*/ 11 h 11"/>
                  <a:gd name="T8" fmla="*/ 7 w 9"/>
                  <a:gd name="T9" fmla="*/ 9 h 11"/>
                  <a:gd name="T10" fmla="*/ 5 w 9"/>
                  <a:gd name="T11" fmla="*/ 11 h 11"/>
                  <a:gd name="T12" fmla="*/ 4 w 9"/>
                  <a:gd name="T13" fmla="*/ 11 h 11"/>
                  <a:gd name="T14" fmla="*/ 2 w 9"/>
                  <a:gd name="T15" fmla="*/ 11 h 11"/>
                  <a:gd name="T16" fmla="*/ 0 w 9"/>
                  <a:gd name="T17" fmla="*/ 9 h 11"/>
                  <a:gd name="T18" fmla="*/ 0 w 9"/>
                  <a:gd name="T19" fmla="*/ 7 h 11"/>
                  <a:gd name="T20" fmla="*/ 2 w 9"/>
                  <a:gd name="T21" fmla="*/ 7 h 11"/>
                  <a:gd name="T22" fmla="*/ 0 w 9"/>
                  <a:gd name="T23" fmla="*/ 4 h 11"/>
                  <a:gd name="T24" fmla="*/ 2 w 9"/>
                  <a:gd name="T25" fmla="*/ 4 h 11"/>
                  <a:gd name="T26" fmla="*/ 5 w 9"/>
                  <a:gd name="T27" fmla="*/ 6 h 11"/>
                  <a:gd name="T28" fmla="*/ 5 w 9"/>
                  <a:gd name="T29" fmla="*/ 4 h 11"/>
                  <a:gd name="T30" fmla="*/ 4 w 9"/>
                  <a:gd name="T31" fmla="*/ 4 h 11"/>
                  <a:gd name="T32" fmla="*/ 2 w 9"/>
                  <a:gd name="T33" fmla="*/ 2 h 11"/>
                  <a:gd name="T34" fmla="*/ 2 w 9"/>
                  <a:gd name="T35" fmla="*/ 0 h 11"/>
                  <a:gd name="T36" fmla="*/ 4 w 9"/>
                  <a:gd name="T37" fmla="*/ 0 h 11"/>
                  <a:gd name="T38" fmla="*/ 4 w 9"/>
                  <a:gd name="T39" fmla="*/ 2 h 11"/>
                  <a:gd name="T40" fmla="*/ 7 w 9"/>
                  <a:gd name="T41" fmla="*/ 2 h 11"/>
                  <a:gd name="T42" fmla="*/ 9 w 9"/>
                  <a:gd name="T43" fmla="*/ 4 h 11"/>
                  <a:gd name="T44" fmla="*/ 7 w 9"/>
                  <a:gd name="T4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1">
                    <a:moveTo>
                      <a:pt x="7" y="6"/>
                    </a:moveTo>
                    <a:lnTo>
                      <a:pt x="7" y="7"/>
                    </a:lnTo>
                    <a:lnTo>
                      <a:pt x="9" y="9"/>
                    </a:lnTo>
                    <a:lnTo>
                      <a:pt x="9" y="11"/>
                    </a:lnTo>
                    <a:lnTo>
                      <a:pt x="7" y="9"/>
                    </a:lnTo>
                    <a:lnTo>
                      <a:pt x="5" y="11"/>
                    </a:lnTo>
                    <a:lnTo>
                      <a:pt x="4" y="11"/>
                    </a:lnTo>
                    <a:lnTo>
                      <a:pt x="2" y="11"/>
                    </a:lnTo>
                    <a:lnTo>
                      <a:pt x="0" y="9"/>
                    </a:lnTo>
                    <a:lnTo>
                      <a:pt x="0" y="7"/>
                    </a:lnTo>
                    <a:lnTo>
                      <a:pt x="2" y="7"/>
                    </a:lnTo>
                    <a:lnTo>
                      <a:pt x="0" y="4"/>
                    </a:lnTo>
                    <a:lnTo>
                      <a:pt x="2" y="4"/>
                    </a:lnTo>
                    <a:lnTo>
                      <a:pt x="5" y="6"/>
                    </a:lnTo>
                    <a:lnTo>
                      <a:pt x="5" y="4"/>
                    </a:lnTo>
                    <a:lnTo>
                      <a:pt x="4" y="4"/>
                    </a:lnTo>
                    <a:lnTo>
                      <a:pt x="2" y="2"/>
                    </a:lnTo>
                    <a:lnTo>
                      <a:pt x="2" y="0"/>
                    </a:lnTo>
                    <a:lnTo>
                      <a:pt x="4" y="0"/>
                    </a:lnTo>
                    <a:lnTo>
                      <a:pt x="4" y="2"/>
                    </a:lnTo>
                    <a:lnTo>
                      <a:pt x="7" y="2"/>
                    </a:lnTo>
                    <a:lnTo>
                      <a:pt x="9" y="4"/>
                    </a:lnTo>
                    <a:lnTo>
                      <a:pt x="7"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7" name="Freeform 2245">
                <a:extLst>
                  <a:ext uri="{FF2B5EF4-FFF2-40B4-BE49-F238E27FC236}">
                    <a16:creationId xmlns:a16="http://schemas.microsoft.com/office/drawing/2014/main" id="{527CD382-361E-F143-9AD2-49203238D58F}"/>
                  </a:ext>
                </a:extLst>
              </p:cNvPr>
              <p:cNvSpPr>
                <a:spLocks/>
              </p:cNvSpPr>
              <p:nvPr/>
            </p:nvSpPr>
            <p:spPr bwMode="auto">
              <a:xfrm>
                <a:off x="527" y="1586"/>
                <a:ext cx="14" cy="39"/>
              </a:xfrm>
              <a:custGeom>
                <a:avLst/>
                <a:gdLst>
                  <a:gd name="T0" fmla="*/ 10 w 14"/>
                  <a:gd name="T1" fmla="*/ 9 h 39"/>
                  <a:gd name="T2" fmla="*/ 10 w 14"/>
                  <a:gd name="T3" fmla="*/ 7 h 39"/>
                  <a:gd name="T4" fmla="*/ 12 w 14"/>
                  <a:gd name="T5" fmla="*/ 11 h 39"/>
                  <a:gd name="T6" fmla="*/ 10 w 14"/>
                  <a:gd name="T7" fmla="*/ 16 h 39"/>
                  <a:gd name="T8" fmla="*/ 12 w 14"/>
                  <a:gd name="T9" fmla="*/ 14 h 39"/>
                  <a:gd name="T10" fmla="*/ 12 w 14"/>
                  <a:gd name="T11" fmla="*/ 14 h 39"/>
                  <a:gd name="T12" fmla="*/ 14 w 14"/>
                  <a:gd name="T13" fmla="*/ 16 h 39"/>
                  <a:gd name="T14" fmla="*/ 14 w 14"/>
                  <a:gd name="T15" fmla="*/ 18 h 39"/>
                  <a:gd name="T16" fmla="*/ 12 w 14"/>
                  <a:gd name="T17" fmla="*/ 20 h 39"/>
                  <a:gd name="T18" fmla="*/ 12 w 14"/>
                  <a:gd name="T19" fmla="*/ 23 h 39"/>
                  <a:gd name="T20" fmla="*/ 14 w 14"/>
                  <a:gd name="T21" fmla="*/ 23 h 39"/>
                  <a:gd name="T22" fmla="*/ 14 w 14"/>
                  <a:gd name="T23" fmla="*/ 38 h 39"/>
                  <a:gd name="T24" fmla="*/ 14 w 14"/>
                  <a:gd name="T25" fmla="*/ 39 h 39"/>
                  <a:gd name="T26" fmla="*/ 12 w 14"/>
                  <a:gd name="T27" fmla="*/ 39 h 39"/>
                  <a:gd name="T28" fmla="*/ 12 w 14"/>
                  <a:gd name="T29" fmla="*/ 36 h 39"/>
                  <a:gd name="T30" fmla="*/ 10 w 14"/>
                  <a:gd name="T31" fmla="*/ 36 h 39"/>
                  <a:gd name="T32" fmla="*/ 9 w 14"/>
                  <a:gd name="T33" fmla="*/ 29 h 39"/>
                  <a:gd name="T34" fmla="*/ 9 w 14"/>
                  <a:gd name="T35" fmla="*/ 27 h 39"/>
                  <a:gd name="T36" fmla="*/ 10 w 14"/>
                  <a:gd name="T37" fmla="*/ 23 h 39"/>
                  <a:gd name="T38" fmla="*/ 10 w 14"/>
                  <a:gd name="T39" fmla="*/ 21 h 39"/>
                  <a:gd name="T40" fmla="*/ 10 w 14"/>
                  <a:gd name="T41" fmla="*/ 23 h 39"/>
                  <a:gd name="T42" fmla="*/ 9 w 14"/>
                  <a:gd name="T43" fmla="*/ 25 h 39"/>
                  <a:gd name="T44" fmla="*/ 9 w 14"/>
                  <a:gd name="T45" fmla="*/ 25 h 39"/>
                  <a:gd name="T46" fmla="*/ 7 w 14"/>
                  <a:gd name="T47" fmla="*/ 23 h 39"/>
                  <a:gd name="T48" fmla="*/ 7 w 14"/>
                  <a:gd name="T49" fmla="*/ 21 h 39"/>
                  <a:gd name="T50" fmla="*/ 5 w 14"/>
                  <a:gd name="T51" fmla="*/ 21 h 39"/>
                  <a:gd name="T52" fmla="*/ 3 w 14"/>
                  <a:gd name="T53" fmla="*/ 20 h 39"/>
                  <a:gd name="T54" fmla="*/ 5 w 14"/>
                  <a:gd name="T55" fmla="*/ 20 h 39"/>
                  <a:gd name="T56" fmla="*/ 5 w 14"/>
                  <a:gd name="T57" fmla="*/ 18 h 39"/>
                  <a:gd name="T58" fmla="*/ 3 w 14"/>
                  <a:gd name="T59" fmla="*/ 16 h 39"/>
                  <a:gd name="T60" fmla="*/ 5 w 14"/>
                  <a:gd name="T61" fmla="*/ 16 h 39"/>
                  <a:gd name="T62" fmla="*/ 5 w 14"/>
                  <a:gd name="T63" fmla="*/ 14 h 39"/>
                  <a:gd name="T64" fmla="*/ 3 w 14"/>
                  <a:gd name="T65" fmla="*/ 13 h 39"/>
                  <a:gd name="T66" fmla="*/ 3 w 14"/>
                  <a:gd name="T67" fmla="*/ 9 h 39"/>
                  <a:gd name="T68" fmla="*/ 0 w 14"/>
                  <a:gd name="T69" fmla="*/ 7 h 39"/>
                  <a:gd name="T70" fmla="*/ 0 w 14"/>
                  <a:gd name="T71" fmla="*/ 5 h 39"/>
                  <a:gd name="T72" fmla="*/ 0 w 14"/>
                  <a:gd name="T73" fmla="*/ 5 h 39"/>
                  <a:gd name="T74" fmla="*/ 0 w 14"/>
                  <a:gd name="T75" fmla="*/ 4 h 39"/>
                  <a:gd name="T76" fmla="*/ 0 w 14"/>
                  <a:gd name="T77" fmla="*/ 2 h 39"/>
                  <a:gd name="T78" fmla="*/ 2 w 14"/>
                  <a:gd name="T79" fmla="*/ 0 h 39"/>
                  <a:gd name="T80" fmla="*/ 3 w 14"/>
                  <a:gd name="T81" fmla="*/ 2 h 39"/>
                  <a:gd name="T82" fmla="*/ 5 w 14"/>
                  <a:gd name="T83" fmla="*/ 4 h 39"/>
                  <a:gd name="T84" fmla="*/ 7 w 14"/>
                  <a:gd name="T85" fmla="*/ 5 h 39"/>
                  <a:gd name="T86" fmla="*/ 9 w 14"/>
                  <a:gd name="T87" fmla="*/ 7 h 39"/>
                  <a:gd name="T88" fmla="*/ 9 w 14"/>
                  <a:gd name="T89" fmla="*/ 7 h 39"/>
                  <a:gd name="T90" fmla="*/ 10 w 14"/>
                  <a:gd name="T9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39">
                    <a:moveTo>
                      <a:pt x="10" y="9"/>
                    </a:moveTo>
                    <a:lnTo>
                      <a:pt x="10" y="7"/>
                    </a:lnTo>
                    <a:lnTo>
                      <a:pt x="12" y="11"/>
                    </a:lnTo>
                    <a:lnTo>
                      <a:pt x="10" y="16"/>
                    </a:lnTo>
                    <a:lnTo>
                      <a:pt x="12" y="14"/>
                    </a:lnTo>
                    <a:lnTo>
                      <a:pt x="12" y="14"/>
                    </a:lnTo>
                    <a:lnTo>
                      <a:pt x="14" y="16"/>
                    </a:lnTo>
                    <a:lnTo>
                      <a:pt x="14" y="18"/>
                    </a:lnTo>
                    <a:lnTo>
                      <a:pt x="12" y="20"/>
                    </a:lnTo>
                    <a:lnTo>
                      <a:pt x="12" y="23"/>
                    </a:lnTo>
                    <a:lnTo>
                      <a:pt x="14" y="23"/>
                    </a:lnTo>
                    <a:lnTo>
                      <a:pt x="14" y="38"/>
                    </a:lnTo>
                    <a:lnTo>
                      <a:pt x="14" y="39"/>
                    </a:lnTo>
                    <a:lnTo>
                      <a:pt x="12" y="39"/>
                    </a:lnTo>
                    <a:lnTo>
                      <a:pt x="12" y="36"/>
                    </a:lnTo>
                    <a:lnTo>
                      <a:pt x="10" y="36"/>
                    </a:lnTo>
                    <a:lnTo>
                      <a:pt x="9" y="29"/>
                    </a:lnTo>
                    <a:lnTo>
                      <a:pt x="9" y="27"/>
                    </a:lnTo>
                    <a:lnTo>
                      <a:pt x="10" y="23"/>
                    </a:lnTo>
                    <a:lnTo>
                      <a:pt x="10" y="21"/>
                    </a:lnTo>
                    <a:lnTo>
                      <a:pt x="10" y="23"/>
                    </a:lnTo>
                    <a:lnTo>
                      <a:pt x="9" y="25"/>
                    </a:lnTo>
                    <a:lnTo>
                      <a:pt x="9" y="25"/>
                    </a:lnTo>
                    <a:lnTo>
                      <a:pt x="7" y="23"/>
                    </a:lnTo>
                    <a:lnTo>
                      <a:pt x="7" y="21"/>
                    </a:lnTo>
                    <a:lnTo>
                      <a:pt x="5" y="21"/>
                    </a:lnTo>
                    <a:lnTo>
                      <a:pt x="3" y="20"/>
                    </a:lnTo>
                    <a:lnTo>
                      <a:pt x="5" y="20"/>
                    </a:lnTo>
                    <a:lnTo>
                      <a:pt x="5" y="18"/>
                    </a:lnTo>
                    <a:lnTo>
                      <a:pt x="3" y="16"/>
                    </a:lnTo>
                    <a:lnTo>
                      <a:pt x="5" y="16"/>
                    </a:lnTo>
                    <a:lnTo>
                      <a:pt x="5" y="14"/>
                    </a:lnTo>
                    <a:lnTo>
                      <a:pt x="3" y="13"/>
                    </a:lnTo>
                    <a:lnTo>
                      <a:pt x="3" y="9"/>
                    </a:lnTo>
                    <a:lnTo>
                      <a:pt x="0" y="7"/>
                    </a:lnTo>
                    <a:lnTo>
                      <a:pt x="0" y="5"/>
                    </a:lnTo>
                    <a:lnTo>
                      <a:pt x="0" y="5"/>
                    </a:lnTo>
                    <a:lnTo>
                      <a:pt x="0" y="4"/>
                    </a:lnTo>
                    <a:lnTo>
                      <a:pt x="0" y="2"/>
                    </a:lnTo>
                    <a:lnTo>
                      <a:pt x="2" y="0"/>
                    </a:lnTo>
                    <a:lnTo>
                      <a:pt x="3" y="2"/>
                    </a:lnTo>
                    <a:lnTo>
                      <a:pt x="5" y="4"/>
                    </a:lnTo>
                    <a:lnTo>
                      <a:pt x="7" y="5"/>
                    </a:lnTo>
                    <a:lnTo>
                      <a:pt x="9" y="7"/>
                    </a:lnTo>
                    <a:lnTo>
                      <a:pt x="9" y="7"/>
                    </a:lnTo>
                    <a:lnTo>
                      <a:pt x="10"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8" name="Freeform 2246">
                <a:extLst>
                  <a:ext uri="{FF2B5EF4-FFF2-40B4-BE49-F238E27FC236}">
                    <a16:creationId xmlns:a16="http://schemas.microsoft.com/office/drawing/2014/main" id="{265E12F5-FDC9-1B4F-B1CE-742417536138}"/>
                  </a:ext>
                </a:extLst>
              </p:cNvPr>
              <p:cNvSpPr>
                <a:spLocks/>
              </p:cNvSpPr>
              <p:nvPr/>
            </p:nvSpPr>
            <p:spPr bwMode="auto">
              <a:xfrm>
                <a:off x="527" y="1586"/>
                <a:ext cx="14" cy="39"/>
              </a:xfrm>
              <a:custGeom>
                <a:avLst/>
                <a:gdLst>
                  <a:gd name="T0" fmla="*/ 10 w 14"/>
                  <a:gd name="T1" fmla="*/ 9 h 39"/>
                  <a:gd name="T2" fmla="*/ 10 w 14"/>
                  <a:gd name="T3" fmla="*/ 7 h 39"/>
                  <a:gd name="T4" fmla="*/ 12 w 14"/>
                  <a:gd name="T5" fmla="*/ 11 h 39"/>
                  <a:gd name="T6" fmla="*/ 10 w 14"/>
                  <a:gd name="T7" fmla="*/ 16 h 39"/>
                  <a:gd name="T8" fmla="*/ 12 w 14"/>
                  <a:gd name="T9" fmla="*/ 14 h 39"/>
                  <a:gd name="T10" fmla="*/ 12 w 14"/>
                  <a:gd name="T11" fmla="*/ 14 h 39"/>
                  <a:gd name="T12" fmla="*/ 14 w 14"/>
                  <a:gd name="T13" fmla="*/ 16 h 39"/>
                  <a:gd name="T14" fmla="*/ 14 w 14"/>
                  <a:gd name="T15" fmla="*/ 18 h 39"/>
                  <a:gd name="T16" fmla="*/ 12 w 14"/>
                  <a:gd name="T17" fmla="*/ 20 h 39"/>
                  <a:gd name="T18" fmla="*/ 12 w 14"/>
                  <a:gd name="T19" fmla="*/ 23 h 39"/>
                  <a:gd name="T20" fmla="*/ 14 w 14"/>
                  <a:gd name="T21" fmla="*/ 23 h 39"/>
                  <a:gd name="T22" fmla="*/ 14 w 14"/>
                  <a:gd name="T23" fmla="*/ 38 h 39"/>
                  <a:gd name="T24" fmla="*/ 14 w 14"/>
                  <a:gd name="T25" fmla="*/ 39 h 39"/>
                  <a:gd name="T26" fmla="*/ 12 w 14"/>
                  <a:gd name="T27" fmla="*/ 39 h 39"/>
                  <a:gd name="T28" fmla="*/ 12 w 14"/>
                  <a:gd name="T29" fmla="*/ 36 h 39"/>
                  <a:gd name="T30" fmla="*/ 10 w 14"/>
                  <a:gd name="T31" fmla="*/ 36 h 39"/>
                  <a:gd name="T32" fmla="*/ 9 w 14"/>
                  <a:gd name="T33" fmla="*/ 29 h 39"/>
                  <a:gd name="T34" fmla="*/ 9 w 14"/>
                  <a:gd name="T35" fmla="*/ 27 h 39"/>
                  <a:gd name="T36" fmla="*/ 10 w 14"/>
                  <a:gd name="T37" fmla="*/ 23 h 39"/>
                  <a:gd name="T38" fmla="*/ 10 w 14"/>
                  <a:gd name="T39" fmla="*/ 21 h 39"/>
                  <a:gd name="T40" fmla="*/ 10 w 14"/>
                  <a:gd name="T41" fmla="*/ 23 h 39"/>
                  <a:gd name="T42" fmla="*/ 9 w 14"/>
                  <a:gd name="T43" fmla="*/ 25 h 39"/>
                  <a:gd name="T44" fmla="*/ 9 w 14"/>
                  <a:gd name="T45" fmla="*/ 25 h 39"/>
                  <a:gd name="T46" fmla="*/ 7 w 14"/>
                  <a:gd name="T47" fmla="*/ 23 h 39"/>
                  <a:gd name="T48" fmla="*/ 7 w 14"/>
                  <a:gd name="T49" fmla="*/ 21 h 39"/>
                  <a:gd name="T50" fmla="*/ 5 w 14"/>
                  <a:gd name="T51" fmla="*/ 21 h 39"/>
                  <a:gd name="T52" fmla="*/ 3 w 14"/>
                  <a:gd name="T53" fmla="*/ 20 h 39"/>
                  <a:gd name="T54" fmla="*/ 5 w 14"/>
                  <a:gd name="T55" fmla="*/ 20 h 39"/>
                  <a:gd name="T56" fmla="*/ 5 w 14"/>
                  <a:gd name="T57" fmla="*/ 18 h 39"/>
                  <a:gd name="T58" fmla="*/ 3 w 14"/>
                  <a:gd name="T59" fmla="*/ 16 h 39"/>
                  <a:gd name="T60" fmla="*/ 5 w 14"/>
                  <a:gd name="T61" fmla="*/ 16 h 39"/>
                  <a:gd name="T62" fmla="*/ 5 w 14"/>
                  <a:gd name="T63" fmla="*/ 14 h 39"/>
                  <a:gd name="T64" fmla="*/ 3 w 14"/>
                  <a:gd name="T65" fmla="*/ 13 h 39"/>
                  <a:gd name="T66" fmla="*/ 3 w 14"/>
                  <a:gd name="T67" fmla="*/ 9 h 39"/>
                  <a:gd name="T68" fmla="*/ 0 w 14"/>
                  <a:gd name="T69" fmla="*/ 7 h 39"/>
                  <a:gd name="T70" fmla="*/ 0 w 14"/>
                  <a:gd name="T71" fmla="*/ 5 h 39"/>
                  <a:gd name="T72" fmla="*/ 0 w 14"/>
                  <a:gd name="T73" fmla="*/ 5 h 39"/>
                  <a:gd name="T74" fmla="*/ 0 w 14"/>
                  <a:gd name="T75" fmla="*/ 4 h 39"/>
                  <a:gd name="T76" fmla="*/ 0 w 14"/>
                  <a:gd name="T77" fmla="*/ 2 h 39"/>
                  <a:gd name="T78" fmla="*/ 2 w 14"/>
                  <a:gd name="T79" fmla="*/ 0 h 39"/>
                  <a:gd name="T80" fmla="*/ 3 w 14"/>
                  <a:gd name="T81" fmla="*/ 2 h 39"/>
                  <a:gd name="T82" fmla="*/ 5 w 14"/>
                  <a:gd name="T83" fmla="*/ 4 h 39"/>
                  <a:gd name="T84" fmla="*/ 7 w 14"/>
                  <a:gd name="T85" fmla="*/ 5 h 39"/>
                  <a:gd name="T86" fmla="*/ 9 w 14"/>
                  <a:gd name="T87" fmla="*/ 7 h 39"/>
                  <a:gd name="T88" fmla="*/ 9 w 14"/>
                  <a:gd name="T89" fmla="*/ 7 h 39"/>
                  <a:gd name="T90" fmla="*/ 10 w 14"/>
                  <a:gd name="T9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39">
                    <a:moveTo>
                      <a:pt x="10" y="9"/>
                    </a:moveTo>
                    <a:lnTo>
                      <a:pt x="10" y="7"/>
                    </a:lnTo>
                    <a:lnTo>
                      <a:pt x="12" y="11"/>
                    </a:lnTo>
                    <a:lnTo>
                      <a:pt x="10" y="16"/>
                    </a:lnTo>
                    <a:lnTo>
                      <a:pt x="12" y="14"/>
                    </a:lnTo>
                    <a:lnTo>
                      <a:pt x="12" y="14"/>
                    </a:lnTo>
                    <a:lnTo>
                      <a:pt x="14" y="16"/>
                    </a:lnTo>
                    <a:lnTo>
                      <a:pt x="14" y="18"/>
                    </a:lnTo>
                    <a:lnTo>
                      <a:pt x="12" y="20"/>
                    </a:lnTo>
                    <a:lnTo>
                      <a:pt x="12" y="23"/>
                    </a:lnTo>
                    <a:lnTo>
                      <a:pt x="14" y="23"/>
                    </a:lnTo>
                    <a:lnTo>
                      <a:pt x="14" y="38"/>
                    </a:lnTo>
                    <a:lnTo>
                      <a:pt x="14" y="39"/>
                    </a:lnTo>
                    <a:lnTo>
                      <a:pt x="12" y="39"/>
                    </a:lnTo>
                    <a:lnTo>
                      <a:pt x="12" y="36"/>
                    </a:lnTo>
                    <a:lnTo>
                      <a:pt x="10" y="36"/>
                    </a:lnTo>
                    <a:lnTo>
                      <a:pt x="9" y="29"/>
                    </a:lnTo>
                    <a:lnTo>
                      <a:pt x="9" y="27"/>
                    </a:lnTo>
                    <a:lnTo>
                      <a:pt x="10" y="23"/>
                    </a:lnTo>
                    <a:lnTo>
                      <a:pt x="10" y="21"/>
                    </a:lnTo>
                    <a:lnTo>
                      <a:pt x="10" y="23"/>
                    </a:lnTo>
                    <a:lnTo>
                      <a:pt x="9" y="25"/>
                    </a:lnTo>
                    <a:lnTo>
                      <a:pt x="9" y="25"/>
                    </a:lnTo>
                    <a:lnTo>
                      <a:pt x="7" y="23"/>
                    </a:lnTo>
                    <a:lnTo>
                      <a:pt x="7" y="21"/>
                    </a:lnTo>
                    <a:lnTo>
                      <a:pt x="5" y="21"/>
                    </a:lnTo>
                    <a:lnTo>
                      <a:pt x="3" y="20"/>
                    </a:lnTo>
                    <a:lnTo>
                      <a:pt x="5" y="20"/>
                    </a:lnTo>
                    <a:lnTo>
                      <a:pt x="5" y="18"/>
                    </a:lnTo>
                    <a:lnTo>
                      <a:pt x="3" y="16"/>
                    </a:lnTo>
                    <a:lnTo>
                      <a:pt x="5" y="16"/>
                    </a:lnTo>
                    <a:lnTo>
                      <a:pt x="5" y="14"/>
                    </a:lnTo>
                    <a:lnTo>
                      <a:pt x="3" y="13"/>
                    </a:lnTo>
                    <a:lnTo>
                      <a:pt x="3" y="9"/>
                    </a:lnTo>
                    <a:lnTo>
                      <a:pt x="0" y="7"/>
                    </a:lnTo>
                    <a:lnTo>
                      <a:pt x="0" y="5"/>
                    </a:lnTo>
                    <a:lnTo>
                      <a:pt x="0" y="5"/>
                    </a:lnTo>
                    <a:lnTo>
                      <a:pt x="0" y="4"/>
                    </a:lnTo>
                    <a:lnTo>
                      <a:pt x="0" y="2"/>
                    </a:lnTo>
                    <a:lnTo>
                      <a:pt x="2" y="0"/>
                    </a:lnTo>
                    <a:lnTo>
                      <a:pt x="3" y="2"/>
                    </a:lnTo>
                    <a:lnTo>
                      <a:pt x="5" y="4"/>
                    </a:lnTo>
                    <a:lnTo>
                      <a:pt x="7" y="5"/>
                    </a:lnTo>
                    <a:lnTo>
                      <a:pt x="9" y="7"/>
                    </a:lnTo>
                    <a:lnTo>
                      <a:pt x="9" y="7"/>
                    </a:lnTo>
                    <a:lnTo>
                      <a:pt x="10"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09" name="Freeform 2247">
                <a:extLst>
                  <a:ext uri="{FF2B5EF4-FFF2-40B4-BE49-F238E27FC236}">
                    <a16:creationId xmlns:a16="http://schemas.microsoft.com/office/drawing/2014/main" id="{2C4BD521-969C-594A-99C4-8FFC06184DCE}"/>
                  </a:ext>
                </a:extLst>
              </p:cNvPr>
              <p:cNvSpPr>
                <a:spLocks/>
              </p:cNvSpPr>
              <p:nvPr/>
            </p:nvSpPr>
            <p:spPr bwMode="auto">
              <a:xfrm>
                <a:off x="539" y="1568"/>
                <a:ext cx="16" cy="32"/>
              </a:xfrm>
              <a:custGeom>
                <a:avLst/>
                <a:gdLst>
                  <a:gd name="T0" fmla="*/ 4 w 16"/>
                  <a:gd name="T1" fmla="*/ 16 h 32"/>
                  <a:gd name="T2" fmla="*/ 4 w 16"/>
                  <a:gd name="T3" fmla="*/ 16 h 32"/>
                  <a:gd name="T4" fmla="*/ 0 w 16"/>
                  <a:gd name="T5" fmla="*/ 2 h 32"/>
                  <a:gd name="T6" fmla="*/ 0 w 16"/>
                  <a:gd name="T7" fmla="*/ 0 h 32"/>
                  <a:gd name="T8" fmla="*/ 2 w 16"/>
                  <a:gd name="T9" fmla="*/ 0 h 32"/>
                  <a:gd name="T10" fmla="*/ 9 w 16"/>
                  <a:gd name="T11" fmla="*/ 0 h 32"/>
                  <a:gd name="T12" fmla="*/ 13 w 16"/>
                  <a:gd name="T13" fmla="*/ 7 h 32"/>
                  <a:gd name="T14" fmla="*/ 15 w 16"/>
                  <a:gd name="T15" fmla="*/ 13 h 32"/>
                  <a:gd name="T16" fmla="*/ 15 w 16"/>
                  <a:gd name="T17" fmla="*/ 14 h 32"/>
                  <a:gd name="T18" fmla="*/ 16 w 16"/>
                  <a:gd name="T19" fmla="*/ 18 h 32"/>
                  <a:gd name="T20" fmla="*/ 9 w 16"/>
                  <a:gd name="T21" fmla="*/ 2 h 32"/>
                  <a:gd name="T22" fmla="*/ 9 w 16"/>
                  <a:gd name="T23" fmla="*/ 2 h 32"/>
                  <a:gd name="T24" fmla="*/ 9 w 16"/>
                  <a:gd name="T25" fmla="*/ 4 h 32"/>
                  <a:gd name="T26" fmla="*/ 7 w 16"/>
                  <a:gd name="T27" fmla="*/ 4 h 32"/>
                  <a:gd name="T28" fmla="*/ 9 w 16"/>
                  <a:gd name="T29" fmla="*/ 11 h 32"/>
                  <a:gd name="T30" fmla="*/ 11 w 16"/>
                  <a:gd name="T31" fmla="*/ 13 h 32"/>
                  <a:gd name="T32" fmla="*/ 11 w 16"/>
                  <a:gd name="T33" fmla="*/ 14 h 32"/>
                  <a:gd name="T34" fmla="*/ 13 w 16"/>
                  <a:gd name="T35" fmla="*/ 16 h 32"/>
                  <a:gd name="T36" fmla="*/ 15 w 16"/>
                  <a:gd name="T37" fmla="*/ 20 h 32"/>
                  <a:gd name="T38" fmla="*/ 13 w 16"/>
                  <a:gd name="T39" fmla="*/ 18 h 32"/>
                  <a:gd name="T40" fmla="*/ 13 w 16"/>
                  <a:gd name="T41" fmla="*/ 20 h 32"/>
                  <a:gd name="T42" fmla="*/ 13 w 16"/>
                  <a:gd name="T43" fmla="*/ 20 h 32"/>
                  <a:gd name="T44" fmla="*/ 15 w 16"/>
                  <a:gd name="T45" fmla="*/ 22 h 32"/>
                  <a:gd name="T46" fmla="*/ 15 w 16"/>
                  <a:gd name="T47" fmla="*/ 23 h 32"/>
                  <a:gd name="T48" fmla="*/ 13 w 16"/>
                  <a:gd name="T49" fmla="*/ 23 h 32"/>
                  <a:gd name="T50" fmla="*/ 11 w 16"/>
                  <a:gd name="T51" fmla="*/ 23 h 32"/>
                  <a:gd name="T52" fmla="*/ 11 w 16"/>
                  <a:gd name="T53" fmla="*/ 27 h 32"/>
                  <a:gd name="T54" fmla="*/ 11 w 16"/>
                  <a:gd name="T55" fmla="*/ 29 h 32"/>
                  <a:gd name="T56" fmla="*/ 9 w 16"/>
                  <a:gd name="T57" fmla="*/ 27 h 32"/>
                  <a:gd name="T58" fmla="*/ 6 w 16"/>
                  <a:gd name="T59" fmla="*/ 32 h 32"/>
                  <a:gd name="T60" fmla="*/ 4 w 16"/>
                  <a:gd name="T61" fmla="*/ 32 h 32"/>
                  <a:gd name="T62" fmla="*/ 4 w 16"/>
                  <a:gd name="T63" fmla="*/ 32 h 32"/>
                  <a:gd name="T64" fmla="*/ 4 w 16"/>
                  <a:gd name="T65" fmla="*/ 31 h 32"/>
                  <a:gd name="T66" fmla="*/ 4 w 16"/>
                  <a:gd name="T67" fmla="*/ 23 h 32"/>
                  <a:gd name="T68" fmla="*/ 4 w 16"/>
                  <a:gd name="T69" fmla="*/ 23 h 32"/>
                  <a:gd name="T70" fmla="*/ 6 w 16"/>
                  <a:gd name="T71" fmla="*/ 23 h 32"/>
                  <a:gd name="T72" fmla="*/ 7 w 16"/>
                  <a:gd name="T73" fmla="*/ 22 h 32"/>
                  <a:gd name="T74" fmla="*/ 6 w 16"/>
                  <a:gd name="T75" fmla="*/ 22 h 32"/>
                  <a:gd name="T76" fmla="*/ 4 w 16"/>
                  <a:gd name="T77" fmla="*/ 20 h 32"/>
                  <a:gd name="T78" fmla="*/ 7 w 16"/>
                  <a:gd name="T79" fmla="*/ 18 h 32"/>
                  <a:gd name="T80" fmla="*/ 7 w 16"/>
                  <a:gd name="T81" fmla="*/ 16 h 32"/>
                  <a:gd name="T82" fmla="*/ 6 w 16"/>
                  <a:gd name="T83" fmla="*/ 18 h 32"/>
                  <a:gd name="T84" fmla="*/ 4 w 16"/>
                  <a:gd name="T85" fmla="*/ 18 h 32"/>
                  <a:gd name="T86" fmla="*/ 4 w 16"/>
                  <a:gd name="T8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32">
                    <a:moveTo>
                      <a:pt x="4" y="16"/>
                    </a:moveTo>
                    <a:lnTo>
                      <a:pt x="4" y="16"/>
                    </a:lnTo>
                    <a:lnTo>
                      <a:pt x="0" y="2"/>
                    </a:lnTo>
                    <a:lnTo>
                      <a:pt x="0" y="0"/>
                    </a:lnTo>
                    <a:lnTo>
                      <a:pt x="2" y="0"/>
                    </a:lnTo>
                    <a:lnTo>
                      <a:pt x="9" y="0"/>
                    </a:lnTo>
                    <a:lnTo>
                      <a:pt x="13" y="7"/>
                    </a:lnTo>
                    <a:lnTo>
                      <a:pt x="15" y="13"/>
                    </a:lnTo>
                    <a:lnTo>
                      <a:pt x="15" y="14"/>
                    </a:lnTo>
                    <a:lnTo>
                      <a:pt x="16" y="18"/>
                    </a:lnTo>
                    <a:lnTo>
                      <a:pt x="9" y="2"/>
                    </a:lnTo>
                    <a:lnTo>
                      <a:pt x="9" y="2"/>
                    </a:lnTo>
                    <a:lnTo>
                      <a:pt x="9" y="4"/>
                    </a:lnTo>
                    <a:lnTo>
                      <a:pt x="7" y="4"/>
                    </a:lnTo>
                    <a:lnTo>
                      <a:pt x="9" y="11"/>
                    </a:lnTo>
                    <a:lnTo>
                      <a:pt x="11" y="13"/>
                    </a:lnTo>
                    <a:lnTo>
                      <a:pt x="11" y="14"/>
                    </a:lnTo>
                    <a:lnTo>
                      <a:pt x="13" y="16"/>
                    </a:lnTo>
                    <a:lnTo>
                      <a:pt x="15" y="20"/>
                    </a:lnTo>
                    <a:lnTo>
                      <a:pt x="13" y="18"/>
                    </a:lnTo>
                    <a:lnTo>
                      <a:pt x="13" y="20"/>
                    </a:lnTo>
                    <a:lnTo>
                      <a:pt x="13" y="20"/>
                    </a:lnTo>
                    <a:lnTo>
                      <a:pt x="15" y="22"/>
                    </a:lnTo>
                    <a:lnTo>
                      <a:pt x="15" y="23"/>
                    </a:lnTo>
                    <a:lnTo>
                      <a:pt x="13" y="23"/>
                    </a:lnTo>
                    <a:lnTo>
                      <a:pt x="11" y="23"/>
                    </a:lnTo>
                    <a:lnTo>
                      <a:pt x="11" y="27"/>
                    </a:lnTo>
                    <a:lnTo>
                      <a:pt x="11" y="29"/>
                    </a:lnTo>
                    <a:lnTo>
                      <a:pt x="9" y="27"/>
                    </a:lnTo>
                    <a:lnTo>
                      <a:pt x="6" y="32"/>
                    </a:lnTo>
                    <a:lnTo>
                      <a:pt x="4" y="32"/>
                    </a:lnTo>
                    <a:lnTo>
                      <a:pt x="4" y="32"/>
                    </a:lnTo>
                    <a:lnTo>
                      <a:pt x="4" y="31"/>
                    </a:lnTo>
                    <a:lnTo>
                      <a:pt x="4" y="23"/>
                    </a:lnTo>
                    <a:lnTo>
                      <a:pt x="4" y="23"/>
                    </a:lnTo>
                    <a:lnTo>
                      <a:pt x="6" y="23"/>
                    </a:lnTo>
                    <a:lnTo>
                      <a:pt x="7" y="22"/>
                    </a:lnTo>
                    <a:lnTo>
                      <a:pt x="6" y="22"/>
                    </a:lnTo>
                    <a:lnTo>
                      <a:pt x="4" y="20"/>
                    </a:lnTo>
                    <a:lnTo>
                      <a:pt x="7" y="18"/>
                    </a:lnTo>
                    <a:lnTo>
                      <a:pt x="7" y="16"/>
                    </a:lnTo>
                    <a:lnTo>
                      <a:pt x="6" y="18"/>
                    </a:lnTo>
                    <a:lnTo>
                      <a:pt x="4" y="18"/>
                    </a:lnTo>
                    <a:lnTo>
                      <a:pt x="4"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0" name="Freeform 2248">
                <a:extLst>
                  <a:ext uri="{FF2B5EF4-FFF2-40B4-BE49-F238E27FC236}">
                    <a16:creationId xmlns:a16="http://schemas.microsoft.com/office/drawing/2014/main" id="{3C3C4816-8CA3-534D-9692-291798C5188F}"/>
                  </a:ext>
                </a:extLst>
              </p:cNvPr>
              <p:cNvSpPr>
                <a:spLocks/>
              </p:cNvSpPr>
              <p:nvPr/>
            </p:nvSpPr>
            <p:spPr bwMode="auto">
              <a:xfrm>
                <a:off x="539" y="1568"/>
                <a:ext cx="16" cy="32"/>
              </a:xfrm>
              <a:custGeom>
                <a:avLst/>
                <a:gdLst>
                  <a:gd name="T0" fmla="*/ 4 w 16"/>
                  <a:gd name="T1" fmla="*/ 16 h 32"/>
                  <a:gd name="T2" fmla="*/ 4 w 16"/>
                  <a:gd name="T3" fmla="*/ 16 h 32"/>
                  <a:gd name="T4" fmla="*/ 0 w 16"/>
                  <a:gd name="T5" fmla="*/ 2 h 32"/>
                  <a:gd name="T6" fmla="*/ 0 w 16"/>
                  <a:gd name="T7" fmla="*/ 0 h 32"/>
                  <a:gd name="T8" fmla="*/ 2 w 16"/>
                  <a:gd name="T9" fmla="*/ 0 h 32"/>
                  <a:gd name="T10" fmla="*/ 9 w 16"/>
                  <a:gd name="T11" fmla="*/ 0 h 32"/>
                  <a:gd name="T12" fmla="*/ 13 w 16"/>
                  <a:gd name="T13" fmla="*/ 7 h 32"/>
                  <a:gd name="T14" fmla="*/ 15 w 16"/>
                  <a:gd name="T15" fmla="*/ 13 h 32"/>
                  <a:gd name="T16" fmla="*/ 15 w 16"/>
                  <a:gd name="T17" fmla="*/ 14 h 32"/>
                  <a:gd name="T18" fmla="*/ 16 w 16"/>
                  <a:gd name="T19" fmla="*/ 18 h 32"/>
                  <a:gd name="T20" fmla="*/ 9 w 16"/>
                  <a:gd name="T21" fmla="*/ 2 h 32"/>
                  <a:gd name="T22" fmla="*/ 9 w 16"/>
                  <a:gd name="T23" fmla="*/ 2 h 32"/>
                  <a:gd name="T24" fmla="*/ 9 w 16"/>
                  <a:gd name="T25" fmla="*/ 4 h 32"/>
                  <a:gd name="T26" fmla="*/ 7 w 16"/>
                  <a:gd name="T27" fmla="*/ 4 h 32"/>
                  <a:gd name="T28" fmla="*/ 9 w 16"/>
                  <a:gd name="T29" fmla="*/ 11 h 32"/>
                  <a:gd name="T30" fmla="*/ 11 w 16"/>
                  <a:gd name="T31" fmla="*/ 13 h 32"/>
                  <a:gd name="T32" fmla="*/ 11 w 16"/>
                  <a:gd name="T33" fmla="*/ 14 h 32"/>
                  <a:gd name="T34" fmla="*/ 13 w 16"/>
                  <a:gd name="T35" fmla="*/ 16 h 32"/>
                  <a:gd name="T36" fmla="*/ 15 w 16"/>
                  <a:gd name="T37" fmla="*/ 20 h 32"/>
                  <a:gd name="T38" fmla="*/ 13 w 16"/>
                  <a:gd name="T39" fmla="*/ 18 h 32"/>
                  <a:gd name="T40" fmla="*/ 13 w 16"/>
                  <a:gd name="T41" fmla="*/ 20 h 32"/>
                  <a:gd name="T42" fmla="*/ 13 w 16"/>
                  <a:gd name="T43" fmla="*/ 20 h 32"/>
                  <a:gd name="T44" fmla="*/ 15 w 16"/>
                  <a:gd name="T45" fmla="*/ 22 h 32"/>
                  <a:gd name="T46" fmla="*/ 15 w 16"/>
                  <a:gd name="T47" fmla="*/ 23 h 32"/>
                  <a:gd name="T48" fmla="*/ 13 w 16"/>
                  <a:gd name="T49" fmla="*/ 23 h 32"/>
                  <a:gd name="T50" fmla="*/ 11 w 16"/>
                  <a:gd name="T51" fmla="*/ 23 h 32"/>
                  <a:gd name="T52" fmla="*/ 11 w 16"/>
                  <a:gd name="T53" fmla="*/ 27 h 32"/>
                  <a:gd name="T54" fmla="*/ 11 w 16"/>
                  <a:gd name="T55" fmla="*/ 29 h 32"/>
                  <a:gd name="T56" fmla="*/ 9 w 16"/>
                  <a:gd name="T57" fmla="*/ 27 h 32"/>
                  <a:gd name="T58" fmla="*/ 6 w 16"/>
                  <a:gd name="T59" fmla="*/ 32 h 32"/>
                  <a:gd name="T60" fmla="*/ 4 w 16"/>
                  <a:gd name="T61" fmla="*/ 32 h 32"/>
                  <a:gd name="T62" fmla="*/ 4 w 16"/>
                  <a:gd name="T63" fmla="*/ 32 h 32"/>
                  <a:gd name="T64" fmla="*/ 4 w 16"/>
                  <a:gd name="T65" fmla="*/ 31 h 32"/>
                  <a:gd name="T66" fmla="*/ 4 w 16"/>
                  <a:gd name="T67" fmla="*/ 23 h 32"/>
                  <a:gd name="T68" fmla="*/ 4 w 16"/>
                  <a:gd name="T69" fmla="*/ 23 h 32"/>
                  <a:gd name="T70" fmla="*/ 6 w 16"/>
                  <a:gd name="T71" fmla="*/ 23 h 32"/>
                  <a:gd name="T72" fmla="*/ 7 w 16"/>
                  <a:gd name="T73" fmla="*/ 22 h 32"/>
                  <a:gd name="T74" fmla="*/ 6 w 16"/>
                  <a:gd name="T75" fmla="*/ 22 h 32"/>
                  <a:gd name="T76" fmla="*/ 4 w 16"/>
                  <a:gd name="T77" fmla="*/ 20 h 32"/>
                  <a:gd name="T78" fmla="*/ 7 w 16"/>
                  <a:gd name="T79" fmla="*/ 18 h 32"/>
                  <a:gd name="T80" fmla="*/ 7 w 16"/>
                  <a:gd name="T81" fmla="*/ 16 h 32"/>
                  <a:gd name="T82" fmla="*/ 6 w 16"/>
                  <a:gd name="T83" fmla="*/ 18 h 32"/>
                  <a:gd name="T84" fmla="*/ 4 w 16"/>
                  <a:gd name="T85" fmla="*/ 18 h 32"/>
                  <a:gd name="T86" fmla="*/ 4 w 16"/>
                  <a:gd name="T8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32">
                    <a:moveTo>
                      <a:pt x="4" y="16"/>
                    </a:moveTo>
                    <a:lnTo>
                      <a:pt x="4" y="16"/>
                    </a:lnTo>
                    <a:lnTo>
                      <a:pt x="0" y="2"/>
                    </a:lnTo>
                    <a:lnTo>
                      <a:pt x="0" y="0"/>
                    </a:lnTo>
                    <a:lnTo>
                      <a:pt x="2" y="0"/>
                    </a:lnTo>
                    <a:lnTo>
                      <a:pt x="9" y="0"/>
                    </a:lnTo>
                    <a:lnTo>
                      <a:pt x="13" y="7"/>
                    </a:lnTo>
                    <a:lnTo>
                      <a:pt x="15" y="13"/>
                    </a:lnTo>
                    <a:lnTo>
                      <a:pt x="15" y="14"/>
                    </a:lnTo>
                    <a:lnTo>
                      <a:pt x="16" y="18"/>
                    </a:lnTo>
                    <a:lnTo>
                      <a:pt x="9" y="2"/>
                    </a:lnTo>
                    <a:lnTo>
                      <a:pt x="9" y="2"/>
                    </a:lnTo>
                    <a:lnTo>
                      <a:pt x="9" y="4"/>
                    </a:lnTo>
                    <a:lnTo>
                      <a:pt x="7" y="4"/>
                    </a:lnTo>
                    <a:lnTo>
                      <a:pt x="9" y="11"/>
                    </a:lnTo>
                    <a:lnTo>
                      <a:pt x="11" y="13"/>
                    </a:lnTo>
                    <a:lnTo>
                      <a:pt x="11" y="14"/>
                    </a:lnTo>
                    <a:lnTo>
                      <a:pt x="13" y="16"/>
                    </a:lnTo>
                    <a:lnTo>
                      <a:pt x="15" y="20"/>
                    </a:lnTo>
                    <a:lnTo>
                      <a:pt x="13" y="18"/>
                    </a:lnTo>
                    <a:lnTo>
                      <a:pt x="13" y="20"/>
                    </a:lnTo>
                    <a:lnTo>
                      <a:pt x="13" y="20"/>
                    </a:lnTo>
                    <a:lnTo>
                      <a:pt x="15" y="22"/>
                    </a:lnTo>
                    <a:lnTo>
                      <a:pt x="15" y="23"/>
                    </a:lnTo>
                    <a:lnTo>
                      <a:pt x="13" y="23"/>
                    </a:lnTo>
                    <a:lnTo>
                      <a:pt x="11" y="23"/>
                    </a:lnTo>
                    <a:lnTo>
                      <a:pt x="11" y="27"/>
                    </a:lnTo>
                    <a:lnTo>
                      <a:pt x="11" y="29"/>
                    </a:lnTo>
                    <a:lnTo>
                      <a:pt x="9" y="27"/>
                    </a:lnTo>
                    <a:lnTo>
                      <a:pt x="6" y="32"/>
                    </a:lnTo>
                    <a:lnTo>
                      <a:pt x="4" y="32"/>
                    </a:lnTo>
                    <a:lnTo>
                      <a:pt x="4" y="32"/>
                    </a:lnTo>
                    <a:lnTo>
                      <a:pt x="4" y="31"/>
                    </a:lnTo>
                    <a:lnTo>
                      <a:pt x="4" y="23"/>
                    </a:lnTo>
                    <a:lnTo>
                      <a:pt x="4" y="23"/>
                    </a:lnTo>
                    <a:lnTo>
                      <a:pt x="6" y="23"/>
                    </a:lnTo>
                    <a:lnTo>
                      <a:pt x="7" y="22"/>
                    </a:lnTo>
                    <a:lnTo>
                      <a:pt x="6" y="22"/>
                    </a:lnTo>
                    <a:lnTo>
                      <a:pt x="4" y="20"/>
                    </a:lnTo>
                    <a:lnTo>
                      <a:pt x="7" y="18"/>
                    </a:lnTo>
                    <a:lnTo>
                      <a:pt x="7" y="16"/>
                    </a:lnTo>
                    <a:lnTo>
                      <a:pt x="6" y="18"/>
                    </a:lnTo>
                    <a:lnTo>
                      <a:pt x="4" y="18"/>
                    </a:lnTo>
                    <a:lnTo>
                      <a:pt x="4"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1" name="Freeform 2249">
                <a:extLst>
                  <a:ext uri="{FF2B5EF4-FFF2-40B4-BE49-F238E27FC236}">
                    <a16:creationId xmlns:a16="http://schemas.microsoft.com/office/drawing/2014/main" id="{50F99CCB-94BB-9642-96EF-B08E96FFC72D}"/>
                  </a:ext>
                </a:extLst>
              </p:cNvPr>
              <p:cNvSpPr>
                <a:spLocks/>
              </p:cNvSpPr>
              <p:nvPr/>
            </p:nvSpPr>
            <p:spPr bwMode="auto">
              <a:xfrm>
                <a:off x="545" y="1604"/>
                <a:ext cx="10" cy="23"/>
              </a:xfrm>
              <a:custGeom>
                <a:avLst/>
                <a:gdLst>
                  <a:gd name="T0" fmla="*/ 5 w 10"/>
                  <a:gd name="T1" fmla="*/ 9 h 23"/>
                  <a:gd name="T2" fmla="*/ 3 w 10"/>
                  <a:gd name="T3" fmla="*/ 7 h 23"/>
                  <a:gd name="T4" fmla="*/ 3 w 10"/>
                  <a:gd name="T5" fmla="*/ 9 h 23"/>
                  <a:gd name="T6" fmla="*/ 1 w 10"/>
                  <a:gd name="T7" fmla="*/ 7 h 23"/>
                  <a:gd name="T8" fmla="*/ 1 w 10"/>
                  <a:gd name="T9" fmla="*/ 5 h 23"/>
                  <a:gd name="T10" fmla="*/ 0 w 10"/>
                  <a:gd name="T11" fmla="*/ 3 h 23"/>
                  <a:gd name="T12" fmla="*/ 1 w 10"/>
                  <a:gd name="T13" fmla="*/ 2 h 23"/>
                  <a:gd name="T14" fmla="*/ 3 w 10"/>
                  <a:gd name="T15" fmla="*/ 2 h 23"/>
                  <a:gd name="T16" fmla="*/ 3 w 10"/>
                  <a:gd name="T17" fmla="*/ 0 h 23"/>
                  <a:gd name="T18" fmla="*/ 7 w 10"/>
                  <a:gd name="T19" fmla="*/ 5 h 23"/>
                  <a:gd name="T20" fmla="*/ 10 w 10"/>
                  <a:gd name="T21" fmla="*/ 3 h 23"/>
                  <a:gd name="T22" fmla="*/ 10 w 10"/>
                  <a:gd name="T23" fmla="*/ 9 h 23"/>
                  <a:gd name="T24" fmla="*/ 7 w 10"/>
                  <a:gd name="T25" fmla="*/ 9 h 23"/>
                  <a:gd name="T26" fmla="*/ 9 w 10"/>
                  <a:gd name="T27" fmla="*/ 23 h 23"/>
                  <a:gd name="T28" fmla="*/ 7 w 10"/>
                  <a:gd name="T29" fmla="*/ 20 h 23"/>
                  <a:gd name="T30" fmla="*/ 5 w 10"/>
                  <a:gd name="T31" fmla="*/ 18 h 23"/>
                  <a:gd name="T32" fmla="*/ 5 w 10"/>
                  <a:gd name="T33" fmla="*/ 21 h 23"/>
                  <a:gd name="T34" fmla="*/ 3 w 10"/>
                  <a:gd name="T35" fmla="*/ 20 h 23"/>
                  <a:gd name="T36" fmla="*/ 3 w 10"/>
                  <a:gd name="T37" fmla="*/ 14 h 23"/>
                  <a:gd name="T38" fmla="*/ 5 w 10"/>
                  <a:gd name="T39" fmla="*/ 14 h 23"/>
                  <a:gd name="T40" fmla="*/ 7 w 10"/>
                  <a:gd name="T41" fmla="*/ 12 h 23"/>
                  <a:gd name="T42" fmla="*/ 7 w 10"/>
                  <a:gd name="T43" fmla="*/ 11 h 23"/>
                  <a:gd name="T44" fmla="*/ 5 w 10"/>
                  <a:gd name="T45" fmla="*/ 12 h 23"/>
                  <a:gd name="T46" fmla="*/ 5 w 10"/>
                  <a:gd name="T47" fmla="*/ 11 h 23"/>
                  <a:gd name="T48" fmla="*/ 3 w 10"/>
                  <a:gd name="T49" fmla="*/ 9 h 23"/>
                  <a:gd name="T50" fmla="*/ 5 w 10"/>
                  <a:gd name="T5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23">
                    <a:moveTo>
                      <a:pt x="5" y="9"/>
                    </a:moveTo>
                    <a:lnTo>
                      <a:pt x="3" y="7"/>
                    </a:lnTo>
                    <a:lnTo>
                      <a:pt x="3" y="9"/>
                    </a:lnTo>
                    <a:lnTo>
                      <a:pt x="1" y="7"/>
                    </a:lnTo>
                    <a:lnTo>
                      <a:pt x="1" y="5"/>
                    </a:lnTo>
                    <a:lnTo>
                      <a:pt x="0" y="3"/>
                    </a:lnTo>
                    <a:lnTo>
                      <a:pt x="1" y="2"/>
                    </a:lnTo>
                    <a:lnTo>
                      <a:pt x="3" y="2"/>
                    </a:lnTo>
                    <a:lnTo>
                      <a:pt x="3" y="0"/>
                    </a:lnTo>
                    <a:lnTo>
                      <a:pt x="7" y="5"/>
                    </a:lnTo>
                    <a:lnTo>
                      <a:pt x="10" y="3"/>
                    </a:lnTo>
                    <a:lnTo>
                      <a:pt x="10" y="9"/>
                    </a:lnTo>
                    <a:lnTo>
                      <a:pt x="7" y="9"/>
                    </a:lnTo>
                    <a:lnTo>
                      <a:pt x="9" y="23"/>
                    </a:lnTo>
                    <a:lnTo>
                      <a:pt x="7" y="20"/>
                    </a:lnTo>
                    <a:lnTo>
                      <a:pt x="5" y="18"/>
                    </a:lnTo>
                    <a:lnTo>
                      <a:pt x="5" y="21"/>
                    </a:lnTo>
                    <a:lnTo>
                      <a:pt x="3" y="20"/>
                    </a:lnTo>
                    <a:lnTo>
                      <a:pt x="3" y="14"/>
                    </a:lnTo>
                    <a:lnTo>
                      <a:pt x="5" y="14"/>
                    </a:lnTo>
                    <a:lnTo>
                      <a:pt x="7" y="12"/>
                    </a:lnTo>
                    <a:lnTo>
                      <a:pt x="7" y="11"/>
                    </a:lnTo>
                    <a:lnTo>
                      <a:pt x="5" y="12"/>
                    </a:lnTo>
                    <a:lnTo>
                      <a:pt x="5" y="11"/>
                    </a:lnTo>
                    <a:lnTo>
                      <a:pt x="3" y="9"/>
                    </a:lnTo>
                    <a:lnTo>
                      <a:pt x="5"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2" name="Freeform 2250">
                <a:extLst>
                  <a:ext uri="{FF2B5EF4-FFF2-40B4-BE49-F238E27FC236}">
                    <a16:creationId xmlns:a16="http://schemas.microsoft.com/office/drawing/2014/main" id="{534FF504-DB6A-A84B-A4E9-2A896603BEF5}"/>
                  </a:ext>
                </a:extLst>
              </p:cNvPr>
              <p:cNvSpPr>
                <a:spLocks/>
              </p:cNvSpPr>
              <p:nvPr/>
            </p:nvSpPr>
            <p:spPr bwMode="auto">
              <a:xfrm>
                <a:off x="545" y="1604"/>
                <a:ext cx="10" cy="23"/>
              </a:xfrm>
              <a:custGeom>
                <a:avLst/>
                <a:gdLst>
                  <a:gd name="T0" fmla="*/ 5 w 10"/>
                  <a:gd name="T1" fmla="*/ 9 h 23"/>
                  <a:gd name="T2" fmla="*/ 3 w 10"/>
                  <a:gd name="T3" fmla="*/ 7 h 23"/>
                  <a:gd name="T4" fmla="*/ 3 w 10"/>
                  <a:gd name="T5" fmla="*/ 9 h 23"/>
                  <a:gd name="T6" fmla="*/ 1 w 10"/>
                  <a:gd name="T7" fmla="*/ 7 h 23"/>
                  <a:gd name="T8" fmla="*/ 1 w 10"/>
                  <a:gd name="T9" fmla="*/ 5 h 23"/>
                  <a:gd name="T10" fmla="*/ 0 w 10"/>
                  <a:gd name="T11" fmla="*/ 3 h 23"/>
                  <a:gd name="T12" fmla="*/ 1 w 10"/>
                  <a:gd name="T13" fmla="*/ 2 h 23"/>
                  <a:gd name="T14" fmla="*/ 3 w 10"/>
                  <a:gd name="T15" fmla="*/ 2 h 23"/>
                  <a:gd name="T16" fmla="*/ 3 w 10"/>
                  <a:gd name="T17" fmla="*/ 0 h 23"/>
                  <a:gd name="T18" fmla="*/ 7 w 10"/>
                  <a:gd name="T19" fmla="*/ 5 h 23"/>
                  <a:gd name="T20" fmla="*/ 10 w 10"/>
                  <a:gd name="T21" fmla="*/ 3 h 23"/>
                  <a:gd name="T22" fmla="*/ 10 w 10"/>
                  <a:gd name="T23" fmla="*/ 9 h 23"/>
                  <a:gd name="T24" fmla="*/ 7 w 10"/>
                  <a:gd name="T25" fmla="*/ 9 h 23"/>
                  <a:gd name="T26" fmla="*/ 9 w 10"/>
                  <a:gd name="T27" fmla="*/ 23 h 23"/>
                  <a:gd name="T28" fmla="*/ 7 w 10"/>
                  <a:gd name="T29" fmla="*/ 20 h 23"/>
                  <a:gd name="T30" fmla="*/ 5 w 10"/>
                  <a:gd name="T31" fmla="*/ 18 h 23"/>
                  <a:gd name="T32" fmla="*/ 5 w 10"/>
                  <a:gd name="T33" fmla="*/ 21 h 23"/>
                  <a:gd name="T34" fmla="*/ 3 w 10"/>
                  <a:gd name="T35" fmla="*/ 20 h 23"/>
                  <a:gd name="T36" fmla="*/ 3 w 10"/>
                  <a:gd name="T37" fmla="*/ 14 h 23"/>
                  <a:gd name="T38" fmla="*/ 5 w 10"/>
                  <a:gd name="T39" fmla="*/ 14 h 23"/>
                  <a:gd name="T40" fmla="*/ 7 w 10"/>
                  <a:gd name="T41" fmla="*/ 12 h 23"/>
                  <a:gd name="T42" fmla="*/ 7 w 10"/>
                  <a:gd name="T43" fmla="*/ 11 h 23"/>
                  <a:gd name="T44" fmla="*/ 5 w 10"/>
                  <a:gd name="T45" fmla="*/ 12 h 23"/>
                  <a:gd name="T46" fmla="*/ 5 w 10"/>
                  <a:gd name="T47" fmla="*/ 11 h 23"/>
                  <a:gd name="T48" fmla="*/ 3 w 10"/>
                  <a:gd name="T49" fmla="*/ 9 h 23"/>
                  <a:gd name="T50" fmla="*/ 5 w 10"/>
                  <a:gd name="T5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23">
                    <a:moveTo>
                      <a:pt x="5" y="9"/>
                    </a:moveTo>
                    <a:lnTo>
                      <a:pt x="3" y="7"/>
                    </a:lnTo>
                    <a:lnTo>
                      <a:pt x="3" y="9"/>
                    </a:lnTo>
                    <a:lnTo>
                      <a:pt x="1" y="7"/>
                    </a:lnTo>
                    <a:lnTo>
                      <a:pt x="1" y="5"/>
                    </a:lnTo>
                    <a:lnTo>
                      <a:pt x="0" y="3"/>
                    </a:lnTo>
                    <a:lnTo>
                      <a:pt x="1" y="2"/>
                    </a:lnTo>
                    <a:lnTo>
                      <a:pt x="3" y="2"/>
                    </a:lnTo>
                    <a:lnTo>
                      <a:pt x="3" y="0"/>
                    </a:lnTo>
                    <a:lnTo>
                      <a:pt x="7" y="5"/>
                    </a:lnTo>
                    <a:lnTo>
                      <a:pt x="10" y="3"/>
                    </a:lnTo>
                    <a:lnTo>
                      <a:pt x="10" y="9"/>
                    </a:lnTo>
                    <a:lnTo>
                      <a:pt x="7" y="9"/>
                    </a:lnTo>
                    <a:lnTo>
                      <a:pt x="9" y="23"/>
                    </a:lnTo>
                    <a:lnTo>
                      <a:pt x="7" y="20"/>
                    </a:lnTo>
                    <a:lnTo>
                      <a:pt x="5" y="18"/>
                    </a:lnTo>
                    <a:lnTo>
                      <a:pt x="5" y="21"/>
                    </a:lnTo>
                    <a:lnTo>
                      <a:pt x="3" y="20"/>
                    </a:lnTo>
                    <a:lnTo>
                      <a:pt x="3" y="14"/>
                    </a:lnTo>
                    <a:lnTo>
                      <a:pt x="5" y="14"/>
                    </a:lnTo>
                    <a:lnTo>
                      <a:pt x="7" y="12"/>
                    </a:lnTo>
                    <a:lnTo>
                      <a:pt x="7" y="11"/>
                    </a:lnTo>
                    <a:lnTo>
                      <a:pt x="5" y="12"/>
                    </a:lnTo>
                    <a:lnTo>
                      <a:pt x="5" y="11"/>
                    </a:lnTo>
                    <a:lnTo>
                      <a:pt x="3" y="9"/>
                    </a:lnTo>
                    <a:lnTo>
                      <a:pt x="5"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3" name="Freeform 2251">
                <a:extLst>
                  <a:ext uri="{FF2B5EF4-FFF2-40B4-BE49-F238E27FC236}">
                    <a16:creationId xmlns:a16="http://schemas.microsoft.com/office/drawing/2014/main" id="{99567314-4A9A-3B42-BF6E-1333A2134EC8}"/>
                  </a:ext>
                </a:extLst>
              </p:cNvPr>
              <p:cNvSpPr>
                <a:spLocks/>
              </p:cNvSpPr>
              <p:nvPr/>
            </p:nvSpPr>
            <p:spPr bwMode="auto">
              <a:xfrm>
                <a:off x="552" y="1599"/>
                <a:ext cx="16" cy="19"/>
              </a:xfrm>
              <a:custGeom>
                <a:avLst/>
                <a:gdLst>
                  <a:gd name="T0" fmla="*/ 3 w 16"/>
                  <a:gd name="T1" fmla="*/ 5 h 19"/>
                  <a:gd name="T2" fmla="*/ 3 w 16"/>
                  <a:gd name="T3" fmla="*/ 5 h 19"/>
                  <a:gd name="T4" fmla="*/ 2 w 16"/>
                  <a:gd name="T5" fmla="*/ 3 h 19"/>
                  <a:gd name="T6" fmla="*/ 0 w 16"/>
                  <a:gd name="T7" fmla="*/ 1 h 19"/>
                  <a:gd name="T8" fmla="*/ 0 w 16"/>
                  <a:gd name="T9" fmla="*/ 1 h 19"/>
                  <a:gd name="T10" fmla="*/ 2 w 16"/>
                  <a:gd name="T11" fmla="*/ 0 h 19"/>
                  <a:gd name="T12" fmla="*/ 9 w 16"/>
                  <a:gd name="T13" fmla="*/ 3 h 19"/>
                  <a:gd name="T14" fmla="*/ 12 w 16"/>
                  <a:gd name="T15" fmla="*/ 3 h 19"/>
                  <a:gd name="T16" fmla="*/ 14 w 16"/>
                  <a:gd name="T17" fmla="*/ 3 h 19"/>
                  <a:gd name="T18" fmla="*/ 16 w 16"/>
                  <a:gd name="T19" fmla="*/ 5 h 19"/>
                  <a:gd name="T20" fmla="*/ 16 w 16"/>
                  <a:gd name="T21" fmla="*/ 7 h 19"/>
                  <a:gd name="T22" fmla="*/ 16 w 16"/>
                  <a:gd name="T23" fmla="*/ 14 h 19"/>
                  <a:gd name="T24" fmla="*/ 16 w 16"/>
                  <a:gd name="T25" fmla="*/ 14 h 19"/>
                  <a:gd name="T26" fmla="*/ 10 w 16"/>
                  <a:gd name="T27" fmla="*/ 8 h 19"/>
                  <a:gd name="T28" fmla="*/ 10 w 16"/>
                  <a:gd name="T29" fmla="*/ 8 h 19"/>
                  <a:gd name="T30" fmla="*/ 10 w 16"/>
                  <a:gd name="T31" fmla="*/ 10 h 19"/>
                  <a:gd name="T32" fmla="*/ 14 w 16"/>
                  <a:gd name="T33" fmla="*/ 14 h 19"/>
                  <a:gd name="T34" fmla="*/ 14 w 16"/>
                  <a:gd name="T35" fmla="*/ 17 h 19"/>
                  <a:gd name="T36" fmla="*/ 12 w 16"/>
                  <a:gd name="T37" fmla="*/ 19 h 19"/>
                  <a:gd name="T38" fmla="*/ 10 w 16"/>
                  <a:gd name="T39" fmla="*/ 17 h 19"/>
                  <a:gd name="T40" fmla="*/ 9 w 16"/>
                  <a:gd name="T41" fmla="*/ 19 h 19"/>
                  <a:gd name="T42" fmla="*/ 7 w 16"/>
                  <a:gd name="T43" fmla="*/ 19 h 19"/>
                  <a:gd name="T44" fmla="*/ 5 w 16"/>
                  <a:gd name="T45" fmla="*/ 7 h 19"/>
                  <a:gd name="T46" fmla="*/ 5 w 16"/>
                  <a:gd name="T47" fmla="*/ 7 h 19"/>
                  <a:gd name="T48" fmla="*/ 5 w 16"/>
                  <a:gd name="T49" fmla="*/ 7 h 19"/>
                  <a:gd name="T50" fmla="*/ 3 w 16"/>
                  <a:gd name="T51" fmla="*/ 7 h 19"/>
                  <a:gd name="T52" fmla="*/ 3 w 16"/>
                  <a:gd name="T53" fmla="*/ 7 h 19"/>
                  <a:gd name="T54" fmla="*/ 3 w 16"/>
                  <a:gd name="T55" fmla="*/ 5 h 19"/>
                  <a:gd name="T56" fmla="*/ 3 w 16"/>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9">
                    <a:moveTo>
                      <a:pt x="3" y="5"/>
                    </a:moveTo>
                    <a:lnTo>
                      <a:pt x="3" y="5"/>
                    </a:lnTo>
                    <a:lnTo>
                      <a:pt x="2" y="3"/>
                    </a:lnTo>
                    <a:lnTo>
                      <a:pt x="0" y="1"/>
                    </a:lnTo>
                    <a:lnTo>
                      <a:pt x="0" y="1"/>
                    </a:lnTo>
                    <a:lnTo>
                      <a:pt x="2" y="0"/>
                    </a:lnTo>
                    <a:lnTo>
                      <a:pt x="9" y="3"/>
                    </a:lnTo>
                    <a:lnTo>
                      <a:pt x="12" y="3"/>
                    </a:lnTo>
                    <a:lnTo>
                      <a:pt x="14" y="3"/>
                    </a:lnTo>
                    <a:lnTo>
                      <a:pt x="16" y="5"/>
                    </a:lnTo>
                    <a:lnTo>
                      <a:pt x="16" y="7"/>
                    </a:lnTo>
                    <a:lnTo>
                      <a:pt x="16" y="14"/>
                    </a:lnTo>
                    <a:lnTo>
                      <a:pt x="16" y="14"/>
                    </a:lnTo>
                    <a:lnTo>
                      <a:pt x="10" y="8"/>
                    </a:lnTo>
                    <a:lnTo>
                      <a:pt x="10" y="8"/>
                    </a:lnTo>
                    <a:lnTo>
                      <a:pt x="10" y="10"/>
                    </a:lnTo>
                    <a:lnTo>
                      <a:pt x="14" y="14"/>
                    </a:lnTo>
                    <a:lnTo>
                      <a:pt x="14" y="17"/>
                    </a:lnTo>
                    <a:lnTo>
                      <a:pt x="12" y="19"/>
                    </a:lnTo>
                    <a:lnTo>
                      <a:pt x="10" y="17"/>
                    </a:lnTo>
                    <a:lnTo>
                      <a:pt x="9" y="19"/>
                    </a:lnTo>
                    <a:lnTo>
                      <a:pt x="7" y="19"/>
                    </a:lnTo>
                    <a:lnTo>
                      <a:pt x="5" y="7"/>
                    </a:lnTo>
                    <a:lnTo>
                      <a:pt x="5" y="7"/>
                    </a:lnTo>
                    <a:lnTo>
                      <a:pt x="5" y="7"/>
                    </a:lnTo>
                    <a:lnTo>
                      <a:pt x="3" y="7"/>
                    </a:lnTo>
                    <a:lnTo>
                      <a:pt x="3" y="7"/>
                    </a:lnTo>
                    <a:lnTo>
                      <a:pt x="3" y="5"/>
                    </a:lnTo>
                    <a:lnTo>
                      <a:pt x="3"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4" name="Freeform 2252">
                <a:extLst>
                  <a:ext uri="{FF2B5EF4-FFF2-40B4-BE49-F238E27FC236}">
                    <a16:creationId xmlns:a16="http://schemas.microsoft.com/office/drawing/2014/main" id="{EEA78868-3D30-F54C-85F6-5A4C407FD24A}"/>
                  </a:ext>
                </a:extLst>
              </p:cNvPr>
              <p:cNvSpPr>
                <a:spLocks/>
              </p:cNvSpPr>
              <p:nvPr/>
            </p:nvSpPr>
            <p:spPr bwMode="auto">
              <a:xfrm>
                <a:off x="552" y="1599"/>
                <a:ext cx="16" cy="19"/>
              </a:xfrm>
              <a:custGeom>
                <a:avLst/>
                <a:gdLst>
                  <a:gd name="T0" fmla="*/ 3 w 16"/>
                  <a:gd name="T1" fmla="*/ 5 h 19"/>
                  <a:gd name="T2" fmla="*/ 3 w 16"/>
                  <a:gd name="T3" fmla="*/ 5 h 19"/>
                  <a:gd name="T4" fmla="*/ 2 w 16"/>
                  <a:gd name="T5" fmla="*/ 3 h 19"/>
                  <a:gd name="T6" fmla="*/ 0 w 16"/>
                  <a:gd name="T7" fmla="*/ 1 h 19"/>
                  <a:gd name="T8" fmla="*/ 0 w 16"/>
                  <a:gd name="T9" fmla="*/ 1 h 19"/>
                  <a:gd name="T10" fmla="*/ 2 w 16"/>
                  <a:gd name="T11" fmla="*/ 0 h 19"/>
                  <a:gd name="T12" fmla="*/ 9 w 16"/>
                  <a:gd name="T13" fmla="*/ 3 h 19"/>
                  <a:gd name="T14" fmla="*/ 12 w 16"/>
                  <a:gd name="T15" fmla="*/ 3 h 19"/>
                  <a:gd name="T16" fmla="*/ 14 w 16"/>
                  <a:gd name="T17" fmla="*/ 3 h 19"/>
                  <a:gd name="T18" fmla="*/ 16 w 16"/>
                  <a:gd name="T19" fmla="*/ 5 h 19"/>
                  <a:gd name="T20" fmla="*/ 16 w 16"/>
                  <a:gd name="T21" fmla="*/ 7 h 19"/>
                  <a:gd name="T22" fmla="*/ 16 w 16"/>
                  <a:gd name="T23" fmla="*/ 14 h 19"/>
                  <a:gd name="T24" fmla="*/ 16 w 16"/>
                  <a:gd name="T25" fmla="*/ 14 h 19"/>
                  <a:gd name="T26" fmla="*/ 10 w 16"/>
                  <a:gd name="T27" fmla="*/ 8 h 19"/>
                  <a:gd name="T28" fmla="*/ 10 w 16"/>
                  <a:gd name="T29" fmla="*/ 8 h 19"/>
                  <a:gd name="T30" fmla="*/ 10 w 16"/>
                  <a:gd name="T31" fmla="*/ 10 h 19"/>
                  <a:gd name="T32" fmla="*/ 14 w 16"/>
                  <a:gd name="T33" fmla="*/ 14 h 19"/>
                  <a:gd name="T34" fmla="*/ 14 w 16"/>
                  <a:gd name="T35" fmla="*/ 17 h 19"/>
                  <a:gd name="T36" fmla="*/ 12 w 16"/>
                  <a:gd name="T37" fmla="*/ 19 h 19"/>
                  <a:gd name="T38" fmla="*/ 10 w 16"/>
                  <a:gd name="T39" fmla="*/ 17 h 19"/>
                  <a:gd name="T40" fmla="*/ 9 w 16"/>
                  <a:gd name="T41" fmla="*/ 19 h 19"/>
                  <a:gd name="T42" fmla="*/ 7 w 16"/>
                  <a:gd name="T43" fmla="*/ 19 h 19"/>
                  <a:gd name="T44" fmla="*/ 5 w 16"/>
                  <a:gd name="T45" fmla="*/ 7 h 19"/>
                  <a:gd name="T46" fmla="*/ 5 w 16"/>
                  <a:gd name="T47" fmla="*/ 7 h 19"/>
                  <a:gd name="T48" fmla="*/ 5 w 16"/>
                  <a:gd name="T49" fmla="*/ 7 h 19"/>
                  <a:gd name="T50" fmla="*/ 3 w 16"/>
                  <a:gd name="T51" fmla="*/ 7 h 19"/>
                  <a:gd name="T52" fmla="*/ 3 w 16"/>
                  <a:gd name="T53" fmla="*/ 7 h 19"/>
                  <a:gd name="T54" fmla="*/ 3 w 16"/>
                  <a:gd name="T55" fmla="*/ 5 h 19"/>
                  <a:gd name="T56" fmla="*/ 3 w 16"/>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9">
                    <a:moveTo>
                      <a:pt x="3" y="5"/>
                    </a:moveTo>
                    <a:lnTo>
                      <a:pt x="3" y="5"/>
                    </a:lnTo>
                    <a:lnTo>
                      <a:pt x="2" y="3"/>
                    </a:lnTo>
                    <a:lnTo>
                      <a:pt x="0" y="1"/>
                    </a:lnTo>
                    <a:lnTo>
                      <a:pt x="0" y="1"/>
                    </a:lnTo>
                    <a:lnTo>
                      <a:pt x="2" y="0"/>
                    </a:lnTo>
                    <a:lnTo>
                      <a:pt x="9" y="3"/>
                    </a:lnTo>
                    <a:lnTo>
                      <a:pt x="12" y="3"/>
                    </a:lnTo>
                    <a:lnTo>
                      <a:pt x="14" y="3"/>
                    </a:lnTo>
                    <a:lnTo>
                      <a:pt x="16" y="5"/>
                    </a:lnTo>
                    <a:lnTo>
                      <a:pt x="16" y="7"/>
                    </a:lnTo>
                    <a:lnTo>
                      <a:pt x="16" y="14"/>
                    </a:lnTo>
                    <a:lnTo>
                      <a:pt x="16" y="14"/>
                    </a:lnTo>
                    <a:lnTo>
                      <a:pt x="10" y="8"/>
                    </a:lnTo>
                    <a:lnTo>
                      <a:pt x="10" y="8"/>
                    </a:lnTo>
                    <a:lnTo>
                      <a:pt x="10" y="10"/>
                    </a:lnTo>
                    <a:lnTo>
                      <a:pt x="14" y="14"/>
                    </a:lnTo>
                    <a:lnTo>
                      <a:pt x="14" y="17"/>
                    </a:lnTo>
                    <a:lnTo>
                      <a:pt x="12" y="19"/>
                    </a:lnTo>
                    <a:lnTo>
                      <a:pt x="10" y="17"/>
                    </a:lnTo>
                    <a:lnTo>
                      <a:pt x="9" y="19"/>
                    </a:lnTo>
                    <a:lnTo>
                      <a:pt x="7" y="19"/>
                    </a:lnTo>
                    <a:lnTo>
                      <a:pt x="5" y="7"/>
                    </a:lnTo>
                    <a:lnTo>
                      <a:pt x="5" y="7"/>
                    </a:lnTo>
                    <a:lnTo>
                      <a:pt x="5" y="7"/>
                    </a:lnTo>
                    <a:lnTo>
                      <a:pt x="3" y="7"/>
                    </a:lnTo>
                    <a:lnTo>
                      <a:pt x="3" y="7"/>
                    </a:lnTo>
                    <a:lnTo>
                      <a:pt x="3" y="5"/>
                    </a:lnTo>
                    <a:lnTo>
                      <a:pt x="3"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5" name="Freeform 2253">
                <a:extLst>
                  <a:ext uri="{FF2B5EF4-FFF2-40B4-BE49-F238E27FC236}">
                    <a16:creationId xmlns:a16="http://schemas.microsoft.com/office/drawing/2014/main" id="{B4B653E9-9C6C-294C-9B98-052A330E9F9E}"/>
                  </a:ext>
                </a:extLst>
              </p:cNvPr>
              <p:cNvSpPr>
                <a:spLocks/>
              </p:cNvSpPr>
              <p:nvPr/>
            </p:nvSpPr>
            <p:spPr bwMode="auto">
              <a:xfrm>
                <a:off x="570" y="1607"/>
                <a:ext cx="5" cy="9"/>
              </a:xfrm>
              <a:custGeom>
                <a:avLst/>
                <a:gdLst>
                  <a:gd name="T0" fmla="*/ 1 w 5"/>
                  <a:gd name="T1" fmla="*/ 0 h 9"/>
                  <a:gd name="T2" fmla="*/ 1 w 5"/>
                  <a:gd name="T3" fmla="*/ 0 h 9"/>
                  <a:gd name="T4" fmla="*/ 5 w 5"/>
                  <a:gd name="T5" fmla="*/ 8 h 9"/>
                  <a:gd name="T6" fmla="*/ 5 w 5"/>
                  <a:gd name="T7" fmla="*/ 8 h 9"/>
                  <a:gd name="T8" fmla="*/ 3 w 5"/>
                  <a:gd name="T9" fmla="*/ 8 h 9"/>
                  <a:gd name="T10" fmla="*/ 3 w 5"/>
                  <a:gd name="T11" fmla="*/ 8 h 9"/>
                  <a:gd name="T12" fmla="*/ 3 w 5"/>
                  <a:gd name="T13" fmla="*/ 9 h 9"/>
                  <a:gd name="T14" fmla="*/ 1 w 5"/>
                  <a:gd name="T15" fmla="*/ 9 h 9"/>
                  <a:gd name="T16" fmla="*/ 0 w 5"/>
                  <a:gd name="T17" fmla="*/ 8 h 9"/>
                  <a:gd name="T18" fmla="*/ 0 w 5"/>
                  <a:gd name="T19" fmla="*/ 0 h 9"/>
                  <a:gd name="T20" fmla="*/ 1 w 5"/>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1" y="0"/>
                    </a:moveTo>
                    <a:lnTo>
                      <a:pt x="1" y="0"/>
                    </a:lnTo>
                    <a:lnTo>
                      <a:pt x="5" y="8"/>
                    </a:lnTo>
                    <a:lnTo>
                      <a:pt x="5" y="8"/>
                    </a:lnTo>
                    <a:lnTo>
                      <a:pt x="3" y="8"/>
                    </a:lnTo>
                    <a:lnTo>
                      <a:pt x="3" y="8"/>
                    </a:lnTo>
                    <a:lnTo>
                      <a:pt x="3" y="9"/>
                    </a:lnTo>
                    <a:lnTo>
                      <a:pt x="1" y="9"/>
                    </a:lnTo>
                    <a:lnTo>
                      <a:pt x="0" y="8"/>
                    </a:lnTo>
                    <a:lnTo>
                      <a:pt x="0" y="0"/>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6" name="Freeform 2254">
                <a:extLst>
                  <a:ext uri="{FF2B5EF4-FFF2-40B4-BE49-F238E27FC236}">
                    <a16:creationId xmlns:a16="http://schemas.microsoft.com/office/drawing/2014/main" id="{7EA1E4A4-F918-7445-83D8-B179C0222245}"/>
                  </a:ext>
                </a:extLst>
              </p:cNvPr>
              <p:cNvSpPr>
                <a:spLocks/>
              </p:cNvSpPr>
              <p:nvPr/>
            </p:nvSpPr>
            <p:spPr bwMode="auto">
              <a:xfrm>
                <a:off x="570" y="1607"/>
                <a:ext cx="5" cy="9"/>
              </a:xfrm>
              <a:custGeom>
                <a:avLst/>
                <a:gdLst>
                  <a:gd name="T0" fmla="*/ 1 w 5"/>
                  <a:gd name="T1" fmla="*/ 0 h 9"/>
                  <a:gd name="T2" fmla="*/ 1 w 5"/>
                  <a:gd name="T3" fmla="*/ 0 h 9"/>
                  <a:gd name="T4" fmla="*/ 5 w 5"/>
                  <a:gd name="T5" fmla="*/ 8 h 9"/>
                  <a:gd name="T6" fmla="*/ 5 w 5"/>
                  <a:gd name="T7" fmla="*/ 8 h 9"/>
                  <a:gd name="T8" fmla="*/ 3 w 5"/>
                  <a:gd name="T9" fmla="*/ 8 h 9"/>
                  <a:gd name="T10" fmla="*/ 3 w 5"/>
                  <a:gd name="T11" fmla="*/ 8 h 9"/>
                  <a:gd name="T12" fmla="*/ 3 w 5"/>
                  <a:gd name="T13" fmla="*/ 9 h 9"/>
                  <a:gd name="T14" fmla="*/ 1 w 5"/>
                  <a:gd name="T15" fmla="*/ 9 h 9"/>
                  <a:gd name="T16" fmla="*/ 0 w 5"/>
                  <a:gd name="T17" fmla="*/ 8 h 9"/>
                  <a:gd name="T18" fmla="*/ 0 w 5"/>
                  <a:gd name="T19" fmla="*/ 0 h 9"/>
                  <a:gd name="T20" fmla="*/ 1 w 5"/>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1" y="0"/>
                    </a:moveTo>
                    <a:lnTo>
                      <a:pt x="1" y="0"/>
                    </a:lnTo>
                    <a:lnTo>
                      <a:pt x="5" y="8"/>
                    </a:lnTo>
                    <a:lnTo>
                      <a:pt x="5" y="8"/>
                    </a:lnTo>
                    <a:lnTo>
                      <a:pt x="3" y="8"/>
                    </a:lnTo>
                    <a:lnTo>
                      <a:pt x="3" y="8"/>
                    </a:lnTo>
                    <a:lnTo>
                      <a:pt x="3" y="9"/>
                    </a:lnTo>
                    <a:lnTo>
                      <a:pt x="1" y="9"/>
                    </a:lnTo>
                    <a:lnTo>
                      <a:pt x="0" y="8"/>
                    </a:lnTo>
                    <a:lnTo>
                      <a:pt x="0" y="0"/>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7" name="Freeform 2255">
                <a:extLst>
                  <a:ext uri="{FF2B5EF4-FFF2-40B4-BE49-F238E27FC236}">
                    <a16:creationId xmlns:a16="http://schemas.microsoft.com/office/drawing/2014/main" id="{18B4FFC4-A678-144F-9608-FDE8499227C5}"/>
                  </a:ext>
                </a:extLst>
              </p:cNvPr>
              <p:cNvSpPr>
                <a:spLocks/>
              </p:cNvSpPr>
              <p:nvPr/>
            </p:nvSpPr>
            <p:spPr bwMode="auto">
              <a:xfrm>
                <a:off x="568" y="1618"/>
                <a:ext cx="5" cy="6"/>
              </a:xfrm>
              <a:custGeom>
                <a:avLst/>
                <a:gdLst>
                  <a:gd name="T0" fmla="*/ 5 w 5"/>
                  <a:gd name="T1" fmla="*/ 0 h 6"/>
                  <a:gd name="T2" fmla="*/ 5 w 5"/>
                  <a:gd name="T3" fmla="*/ 2 h 6"/>
                  <a:gd name="T4" fmla="*/ 5 w 5"/>
                  <a:gd name="T5" fmla="*/ 4 h 6"/>
                  <a:gd name="T6" fmla="*/ 3 w 5"/>
                  <a:gd name="T7" fmla="*/ 6 h 6"/>
                  <a:gd name="T8" fmla="*/ 3 w 5"/>
                  <a:gd name="T9" fmla="*/ 4 h 6"/>
                  <a:gd name="T10" fmla="*/ 0 w 5"/>
                  <a:gd name="T11" fmla="*/ 4 h 6"/>
                  <a:gd name="T12" fmla="*/ 0 w 5"/>
                  <a:gd name="T13" fmla="*/ 2 h 6"/>
                  <a:gd name="T14" fmla="*/ 0 w 5"/>
                  <a:gd name="T15" fmla="*/ 0 h 6"/>
                  <a:gd name="T16" fmla="*/ 3 w 5"/>
                  <a:gd name="T17" fmla="*/ 0 h 6"/>
                  <a:gd name="T18" fmla="*/ 3 w 5"/>
                  <a:gd name="T19" fmla="*/ 0 h 6"/>
                  <a:gd name="T20" fmla="*/ 5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0"/>
                    </a:moveTo>
                    <a:lnTo>
                      <a:pt x="5" y="2"/>
                    </a:lnTo>
                    <a:lnTo>
                      <a:pt x="5" y="4"/>
                    </a:lnTo>
                    <a:lnTo>
                      <a:pt x="3" y="6"/>
                    </a:lnTo>
                    <a:lnTo>
                      <a:pt x="3" y="4"/>
                    </a:lnTo>
                    <a:lnTo>
                      <a:pt x="0" y="4"/>
                    </a:lnTo>
                    <a:lnTo>
                      <a:pt x="0" y="2"/>
                    </a:lnTo>
                    <a:lnTo>
                      <a:pt x="0" y="0"/>
                    </a:lnTo>
                    <a:lnTo>
                      <a:pt x="3" y="0"/>
                    </a:lnTo>
                    <a:lnTo>
                      <a:pt x="3" y="0"/>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8" name="Freeform 2256">
                <a:extLst>
                  <a:ext uri="{FF2B5EF4-FFF2-40B4-BE49-F238E27FC236}">
                    <a16:creationId xmlns:a16="http://schemas.microsoft.com/office/drawing/2014/main" id="{0FB8CB46-291C-3E4A-88B7-C1CD9EC15357}"/>
                  </a:ext>
                </a:extLst>
              </p:cNvPr>
              <p:cNvSpPr>
                <a:spLocks/>
              </p:cNvSpPr>
              <p:nvPr/>
            </p:nvSpPr>
            <p:spPr bwMode="auto">
              <a:xfrm>
                <a:off x="568" y="1618"/>
                <a:ext cx="5" cy="6"/>
              </a:xfrm>
              <a:custGeom>
                <a:avLst/>
                <a:gdLst>
                  <a:gd name="T0" fmla="*/ 5 w 5"/>
                  <a:gd name="T1" fmla="*/ 0 h 6"/>
                  <a:gd name="T2" fmla="*/ 5 w 5"/>
                  <a:gd name="T3" fmla="*/ 2 h 6"/>
                  <a:gd name="T4" fmla="*/ 5 w 5"/>
                  <a:gd name="T5" fmla="*/ 4 h 6"/>
                  <a:gd name="T6" fmla="*/ 3 w 5"/>
                  <a:gd name="T7" fmla="*/ 6 h 6"/>
                  <a:gd name="T8" fmla="*/ 3 w 5"/>
                  <a:gd name="T9" fmla="*/ 4 h 6"/>
                  <a:gd name="T10" fmla="*/ 0 w 5"/>
                  <a:gd name="T11" fmla="*/ 4 h 6"/>
                  <a:gd name="T12" fmla="*/ 0 w 5"/>
                  <a:gd name="T13" fmla="*/ 2 h 6"/>
                  <a:gd name="T14" fmla="*/ 0 w 5"/>
                  <a:gd name="T15" fmla="*/ 0 h 6"/>
                  <a:gd name="T16" fmla="*/ 3 w 5"/>
                  <a:gd name="T17" fmla="*/ 0 h 6"/>
                  <a:gd name="T18" fmla="*/ 3 w 5"/>
                  <a:gd name="T19" fmla="*/ 0 h 6"/>
                  <a:gd name="T20" fmla="*/ 5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0"/>
                    </a:moveTo>
                    <a:lnTo>
                      <a:pt x="5" y="2"/>
                    </a:lnTo>
                    <a:lnTo>
                      <a:pt x="5" y="4"/>
                    </a:lnTo>
                    <a:lnTo>
                      <a:pt x="3" y="6"/>
                    </a:lnTo>
                    <a:lnTo>
                      <a:pt x="3" y="4"/>
                    </a:lnTo>
                    <a:lnTo>
                      <a:pt x="0" y="4"/>
                    </a:lnTo>
                    <a:lnTo>
                      <a:pt x="0" y="2"/>
                    </a:lnTo>
                    <a:lnTo>
                      <a:pt x="0" y="0"/>
                    </a:lnTo>
                    <a:lnTo>
                      <a:pt x="3" y="0"/>
                    </a:lnTo>
                    <a:lnTo>
                      <a:pt x="3" y="0"/>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19" name="Freeform 2257">
                <a:extLst>
                  <a:ext uri="{FF2B5EF4-FFF2-40B4-BE49-F238E27FC236}">
                    <a16:creationId xmlns:a16="http://schemas.microsoft.com/office/drawing/2014/main" id="{06705CCA-CCC9-6D4C-8909-AA995DD8FEE8}"/>
                  </a:ext>
                </a:extLst>
              </p:cNvPr>
              <p:cNvSpPr>
                <a:spLocks/>
              </p:cNvSpPr>
              <p:nvPr/>
            </p:nvSpPr>
            <p:spPr bwMode="auto">
              <a:xfrm>
                <a:off x="578" y="1618"/>
                <a:ext cx="8" cy="7"/>
              </a:xfrm>
              <a:custGeom>
                <a:avLst/>
                <a:gdLst>
                  <a:gd name="T0" fmla="*/ 6 w 8"/>
                  <a:gd name="T1" fmla="*/ 4 h 7"/>
                  <a:gd name="T2" fmla="*/ 8 w 8"/>
                  <a:gd name="T3" fmla="*/ 6 h 7"/>
                  <a:gd name="T4" fmla="*/ 6 w 8"/>
                  <a:gd name="T5" fmla="*/ 7 h 7"/>
                  <a:gd name="T6" fmla="*/ 6 w 8"/>
                  <a:gd name="T7" fmla="*/ 7 h 7"/>
                  <a:gd name="T8" fmla="*/ 6 w 8"/>
                  <a:gd name="T9" fmla="*/ 7 h 7"/>
                  <a:gd name="T10" fmla="*/ 2 w 8"/>
                  <a:gd name="T11" fmla="*/ 6 h 7"/>
                  <a:gd name="T12" fmla="*/ 2 w 8"/>
                  <a:gd name="T13" fmla="*/ 4 h 7"/>
                  <a:gd name="T14" fmla="*/ 0 w 8"/>
                  <a:gd name="T15" fmla="*/ 0 h 7"/>
                  <a:gd name="T16" fmla="*/ 2 w 8"/>
                  <a:gd name="T17" fmla="*/ 2 h 7"/>
                  <a:gd name="T18" fmla="*/ 4 w 8"/>
                  <a:gd name="T19" fmla="*/ 4 h 7"/>
                  <a:gd name="T20" fmla="*/ 6 w 8"/>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4"/>
                    </a:moveTo>
                    <a:lnTo>
                      <a:pt x="8" y="6"/>
                    </a:lnTo>
                    <a:lnTo>
                      <a:pt x="6" y="7"/>
                    </a:lnTo>
                    <a:lnTo>
                      <a:pt x="6" y="7"/>
                    </a:lnTo>
                    <a:lnTo>
                      <a:pt x="6" y="7"/>
                    </a:lnTo>
                    <a:lnTo>
                      <a:pt x="2" y="6"/>
                    </a:lnTo>
                    <a:lnTo>
                      <a:pt x="2" y="4"/>
                    </a:lnTo>
                    <a:lnTo>
                      <a:pt x="0" y="0"/>
                    </a:lnTo>
                    <a:lnTo>
                      <a:pt x="2" y="2"/>
                    </a:lnTo>
                    <a:lnTo>
                      <a:pt x="4" y="4"/>
                    </a:lnTo>
                    <a:lnTo>
                      <a:pt x="6"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0" name="Freeform 2258">
                <a:extLst>
                  <a:ext uri="{FF2B5EF4-FFF2-40B4-BE49-F238E27FC236}">
                    <a16:creationId xmlns:a16="http://schemas.microsoft.com/office/drawing/2014/main" id="{862715A0-1783-784A-A57D-0B66D5C087E2}"/>
                  </a:ext>
                </a:extLst>
              </p:cNvPr>
              <p:cNvSpPr>
                <a:spLocks/>
              </p:cNvSpPr>
              <p:nvPr/>
            </p:nvSpPr>
            <p:spPr bwMode="auto">
              <a:xfrm>
                <a:off x="578" y="1618"/>
                <a:ext cx="8" cy="7"/>
              </a:xfrm>
              <a:custGeom>
                <a:avLst/>
                <a:gdLst>
                  <a:gd name="T0" fmla="*/ 6 w 8"/>
                  <a:gd name="T1" fmla="*/ 4 h 7"/>
                  <a:gd name="T2" fmla="*/ 8 w 8"/>
                  <a:gd name="T3" fmla="*/ 6 h 7"/>
                  <a:gd name="T4" fmla="*/ 6 w 8"/>
                  <a:gd name="T5" fmla="*/ 7 h 7"/>
                  <a:gd name="T6" fmla="*/ 6 w 8"/>
                  <a:gd name="T7" fmla="*/ 7 h 7"/>
                  <a:gd name="T8" fmla="*/ 6 w 8"/>
                  <a:gd name="T9" fmla="*/ 7 h 7"/>
                  <a:gd name="T10" fmla="*/ 2 w 8"/>
                  <a:gd name="T11" fmla="*/ 6 h 7"/>
                  <a:gd name="T12" fmla="*/ 2 w 8"/>
                  <a:gd name="T13" fmla="*/ 4 h 7"/>
                  <a:gd name="T14" fmla="*/ 0 w 8"/>
                  <a:gd name="T15" fmla="*/ 0 h 7"/>
                  <a:gd name="T16" fmla="*/ 2 w 8"/>
                  <a:gd name="T17" fmla="*/ 2 h 7"/>
                  <a:gd name="T18" fmla="*/ 4 w 8"/>
                  <a:gd name="T19" fmla="*/ 4 h 7"/>
                  <a:gd name="T20" fmla="*/ 6 w 8"/>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4"/>
                    </a:moveTo>
                    <a:lnTo>
                      <a:pt x="8" y="6"/>
                    </a:lnTo>
                    <a:lnTo>
                      <a:pt x="6" y="7"/>
                    </a:lnTo>
                    <a:lnTo>
                      <a:pt x="6" y="7"/>
                    </a:lnTo>
                    <a:lnTo>
                      <a:pt x="6" y="7"/>
                    </a:lnTo>
                    <a:lnTo>
                      <a:pt x="2" y="6"/>
                    </a:lnTo>
                    <a:lnTo>
                      <a:pt x="2" y="4"/>
                    </a:lnTo>
                    <a:lnTo>
                      <a:pt x="0" y="0"/>
                    </a:lnTo>
                    <a:lnTo>
                      <a:pt x="2" y="2"/>
                    </a:lnTo>
                    <a:lnTo>
                      <a:pt x="4" y="4"/>
                    </a:lnTo>
                    <a:lnTo>
                      <a:pt x="6"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1" name="Freeform 2259">
                <a:extLst>
                  <a:ext uri="{FF2B5EF4-FFF2-40B4-BE49-F238E27FC236}">
                    <a16:creationId xmlns:a16="http://schemas.microsoft.com/office/drawing/2014/main" id="{47718DF4-45BB-B946-8D7A-FB5E27D84872}"/>
                  </a:ext>
                </a:extLst>
              </p:cNvPr>
              <p:cNvSpPr>
                <a:spLocks/>
              </p:cNvSpPr>
              <p:nvPr/>
            </p:nvSpPr>
            <p:spPr bwMode="auto">
              <a:xfrm>
                <a:off x="514" y="1563"/>
                <a:ext cx="23" cy="27"/>
              </a:xfrm>
              <a:custGeom>
                <a:avLst/>
                <a:gdLst>
                  <a:gd name="T0" fmla="*/ 20 w 23"/>
                  <a:gd name="T1" fmla="*/ 7 h 27"/>
                  <a:gd name="T2" fmla="*/ 22 w 23"/>
                  <a:gd name="T3" fmla="*/ 7 h 27"/>
                  <a:gd name="T4" fmla="*/ 22 w 23"/>
                  <a:gd name="T5" fmla="*/ 9 h 27"/>
                  <a:gd name="T6" fmla="*/ 22 w 23"/>
                  <a:gd name="T7" fmla="*/ 12 h 27"/>
                  <a:gd name="T8" fmla="*/ 18 w 23"/>
                  <a:gd name="T9" fmla="*/ 11 h 27"/>
                  <a:gd name="T10" fmla="*/ 22 w 23"/>
                  <a:gd name="T11" fmla="*/ 12 h 27"/>
                  <a:gd name="T12" fmla="*/ 22 w 23"/>
                  <a:gd name="T13" fmla="*/ 16 h 27"/>
                  <a:gd name="T14" fmla="*/ 20 w 23"/>
                  <a:gd name="T15" fmla="*/ 16 h 27"/>
                  <a:gd name="T16" fmla="*/ 13 w 23"/>
                  <a:gd name="T17" fmla="*/ 12 h 27"/>
                  <a:gd name="T18" fmla="*/ 11 w 23"/>
                  <a:gd name="T19" fmla="*/ 14 h 27"/>
                  <a:gd name="T20" fmla="*/ 15 w 23"/>
                  <a:gd name="T21" fmla="*/ 16 h 27"/>
                  <a:gd name="T22" fmla="*/ 18 w 23"/>
                  <a:gd name="T23" fmla="*/ 16 h 27"/>
                  <a:gd name="T24" fmla="*/ 20 w 23"/>
                  <a:gd name="T25" fmla="*/ 16 h 27"/>
                  <a:gd name="T26" fmla="*/ 22 w 23"/>
                  <a:gd name="T27" fmla="*/ 18 h 27"/>
                  <a:gd name="T28" fmla="*/ 23 w 23"/>
                  <a:gd name="T29" fmla="*/ 23 h 27"/>
                  <a:gd name="T30" fmla="*/ 22 w 23"/>
                  <a:gd name="T31" fmla="*/ 23 h 27"/>
                  <a:gd name="T32" fmla="*/ 22 w 23"/>
                  <a:gd name="T33" fmla="*/ 25 h 27"/>
                  <a:gd name="T34" fmla="*/ 13 w 23"/>
                  <a:gd name="T35" fmla="*/ 19 h 27"/>
                  <a:gd name="T36" fmla="*/ 11 w 23"/>
                  <a:gd name="T37" fmla="*/ 16 h 27"/>
                  <a:gd name="T38" fmla="*/ 9 w 23"/>
                  <a:gd name="T39" fmla="*/ 16 h 27"/>
                  <a:gd name="T40" fmla="*/ 9 w 23"/>
                  <a:gd name="T41" fmla="*/ 19 h 27"/>
                  <a:gd name="T42" fmla="*/ 11 w 23"/>
                  <a:gd name="T43" fmla="*/ 21 h 27"/>
                  <a:gd name="T44" fmla="*/ 11 w 23"/>
                  <a:gd name="T45" fmla="*/ 27 h 27"/>
                  <a:gd name="T46" fmla="*/ 9 w 23"/>
                  <a:gd name="T47" fmla="*/ 27 h 27"/>
                  <a:gd name="T48" fmla="*/ 7 w 23"/>
                  <a:gd name="T49" fmla="*/ 27 h 27"/>
                  <a:gd name="T50" fmla="*/ 6 w 23"/>
                  <a:gd name="T51" fmla="*/ 25 h 27"/>
                  <a:gd name="T52" fmla="*/ 6 w 23"/>
                  <a:gd name="T53" fmla="*/ 25 h 27"/>
                  <a:gd name="T54" fmla="*/ 7 w 23"/>
                  <a:gd name="T55" fmla="*/ 23 h 27"/>
                  <a:gd name="T56" fmla="*/ 6 w 23"/>
                  <a:gd name="T57" fmla="*/ 21 h 27"/>
                  <a:gd name="T58" fmla="*/ 6 w 23"/>
                  <a:gd name="T59" fmla="*/ 21 h 27"/>
                  <a:gd name="T60" fmla="*/ 4 w 23"/>
                  <a:gd name="T61" fmla="*/ 19 h 27"/>
                  <a:gd name="T62" fmla="*/ 4 w 23"/>
                  <a:gd name="T63" fmla="*/ 18 h 27"/>
                  <a:gd name="T64" fmla="*/ 2 w 23"/>
                  <a:gd name="T65" fmla="*/ 16 h 27"/>
                  <a:gd name="T66" fmla="*/ 0 w 23"/>
                  <a:gd name="T67" fmla="*/ 14 h 27"/>
                  <a:gd name="T68" fmla="*/ 0 w 23"/>
                  <a:gd name="T69" fmla="*/ 12 h 27"/>
                  <a:gd name="T70" fmla="*/ 0 w 23"/>
                  <a:gd name="T71" fmla="*/ 11 h 27"/>
                  <a:gd name="T72" fmla="*/ 2 w 23"/>
                  <a:gd name="T73" fmla="*/ 12 h 27"/>
                  <a:gd name="T74" fmla="*/ 2 w 23"/>
                  <a:gd name="T75" fmla="*/ 11 h 27"/>
                  <a:gd name="T76" fmla="*/ 0 w 23"/>
                  <a:gd name="T77" fmla="*/ 7 h 27"/>
                  <a:gd name="T78" fmla="*/ 0 w 23"/>
                  <a:gd name="T79" fmla="*/ 5 h 27"/>
                  <a:gd name="T80" fmla="*/ 0 w 23"/>
                  <a:gd name="T81" fmla="*/ 3 h 27"/>
                  <a:gd name="T82" fmla="*/ 2 w 23"/>
                  <a:gd name="T83" fmla="*/ 5 h 27"/>
                  <a:gd name="T84" fmla="*/ 4 w 23"/>
                  <a:gd name="T85" fmla="*/ 5 h 27"/>
                  <a:gd name="T86" fmla="*/ 4 w 23"/>
                  <a:gd name="T87" fmla="*/ 3 h 27"/>
                  <a:gd name="T88" fmla="*/ 6 w 23"/>
                  <a:gd name="T89" fmla="*/ 2 h 27"/>
                  <a:gd name="T90" fmla="*/ 7 w 23"/>
                  <a:gd name="T91" fmla="*/ 0 h 27"/>
                  <a:gd name="T92" fmla="*/ 13 w 23"/>
                  <a:gd name="T93" fmla="*/ 3 h 27"/>
                  <a:gd name="T94" fmla="*/ 13 w 23"/>
                  <a:gd name="T95" fmla="*/ 5 h 27"/>
                  <a:gd name="T96" fmla="*/ 15 w 23"/>
                  <a:gd name="T97" fmla="*/ 5 h 27"/>
                  <a:gd name="T98" fmla="*/ 15 w 23"/>
                  <a:gd name="T99" fmla="*/ 5 h 27"/>
                  <a:gd name="T100" fmla="*/ 18 w 23"/>
                  <a:gd name="T101" fmla="*/ 5 h 27"/>
                  <a:gd name="T102" fmla="*/ 20 w 23"/>
                  <a:gd name="T10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 h="27">
                    <a:moveTo>
                      <a:pt x="20" y="7"/>
                    </a:moveTo>
                    <a:lnTo>
                      <a:pt x="22" y="7"/>
                    </a:lnTo>
                    <a:lnTo>
                      <a:pt x="22" y="9"/>
                    </a:lnTo>
                    <a:lnTo>
                      <a:pt x="22" y="12"/>
                    </a:lnTo>
                    <a:lnTo>
                      <a:pt x="18" y="11"/>
                    </a:lnTo>
                    <a:lnTo>
                      <a:pt x="22" y="12"/>
                    </a:lnTo>
                    <a:lnTo>
                      <a:pt x="22" y="16"/>
                    </a:lnTo>
                    <a:lnTo>
                      <a:pt x="20" y="16"/>
                    </a:lnTo>
                    <a:lnTo>
                      <a:pt x="13" y="12"/>
                    </a:lnTo>
                    <a:lnTo>
                      <a:pt x="11" y="14"/>
                    </a:lnTo>
                    <a:lnTo>
                      <a:pt x="15" y="16"/>
                    </a:lnTo>
                    <a:lnTo>
                      <a:pt x="18" y="16"/>
                    </a:lnTo>
                    <a:lnTo>
                      <a:pt x="20" y="16"/>
                    </a:lnTo>
                    <a:lnTo>
                      <a:pt x="22" y="18"/>
                    </a:lnTo>
                    <a:lnTo>
                      <a:pt x="23" y="23"/>
                    </a:lnTo>
                    <a:lnTo>
                      <a:pt x="22" y="23"/>
                    </a:lnTo>
                    <a:lnTo>
                      <a:pt x="22" y="25"/>
                    </a:lnTo>
                    <a:lnTo>
                      <a:pt x="13" y="19"/>
                    </a:lnTo>
                    <a:lnTo>
                      <a:pt x="11" y="16"/>
                    </a:lnTo>
                    <a:lnTo>
                      <a:pt x="9" y="16"/>
                    </a:lnTo>
                    <a:lnTo>
                      <a:pt x="9" y="19"/>
                    </a:lnTo>
                    <a:lnTo>
                      <a:pt x="11" y="21"/>
                    </a:lnTo>
                    <a:lnTo>
                      <a:pt x="11" y="27"/>
                    </a:lnTo>
                    <a:lnTo>
                      <a:pt x="9" y="27"/>
                    </a:lnTo>
                    <a:lnTo>
                      <a:pt x="7" y="27"/>
                    </a:lnTo>
                    <a:lnTo>
                      <a:pt x="6" y="25"/>
                    </a:lnTo>
                    <a:lnTo>
                      <a:pt x="6" y="25"/>
                    </a:lnTo>
                    <a:lnTo>
                      <a:pt x="7" y="23"/>
                    </a:lnTo>
                    <a:lnTo>
                      <a:pt x="6" y="21"/>
                    </a:lnTo>
                    <a:lnTo>
                      <a:pt x="6" y="21"/>
                    </a:lnTo>
                    <a:lnTo>
                      <a:pt x="4" y="19"/>
                    </a:lnTo>
                    <a:lnTo>
                      <a:pt x="4" y="18"/>
                    </a:lnTo>
                    <a:lnTo>
                      <a:pt x="2" y="16"/>
                    </a:lnTo>
                    <a:lnTo>
                      <a:pt x="0" y="14"/>
                    </a:lnTo>
                    <a:lnTo>
                      <a:pt x="0" y="12"/>
                    </a:lnTo>
                    <a:lnTo>
                      <a:pt x="0" y="11"/>
                    </a:lnTo>
                    <a:lnTo>
                      <a:pt x="2" y="12"/>
                    </a:lnTo>
                    <a:lnTo>
                      <a:pt x="2" y="11"/>
                    </a:lnTo>
                    <a:lnTo>
                      <a:pt x="0" y="7"/>
                    </a:lnTo>
                    <a:lnTo>
                      <a:pt x="0" y="5"/>
                    </a:lnTo>
                    <a:lnTo>
                      <a:pt x="0" y="3"/>
                    </a:lnTo>
                    <a:lnTo>
                      <a:pt x="2" y="5"/>
                    </a:lnTo>
                    <a:lnTo>
                      <a:pt x="4" y="5"/>
                    </a:lnTo>
                    <a:lnTo>
                      <a:pt x="4" y="3"/>
                    </a:lnTo>
                    <a:lnTo>
                      <a:pt x="6" y="2"/>
                    </a:lnTo>
                    <a:lnTo>
                      <a:pt x="7" y="0"/>
                    </a:lnTo>
                    <a:lnTo>
                      <a:pt x="13" y="3"/>
                    </a:lnTo>
                    <a:lnTo>
                      <a:pt x="13" y="5"/>
                    </a:lnTo>
                    <a:lnTo>
                      <a:pt x="15" y="5"/>
                    </a:lnTo>
                    <a:lnTo>
                      <a:pt x="15" y="5"/>
                    </a:lnTo>
                    <a:lnTo>
                      <a:pt x="18" y="5"/>
                    </a:lnTo>
                    <a:lnTo>
                      <a:pt x="20"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2" name="Freeform 2260">
                <a:extLst>
                  <a:ext uri="{FF2B5EF4-FFF2-40B4-BE49-F238E27FC236}">
                    <a16:creationId xmlns:a16="http://schemas.microsoft.com/office/drawing/2014/main" id="{01809A11-9AFF-F84C-BAF5-A7661C8E72F4}"/>
                  </a:ext>
                </a:extLst>
              </p:cNvPr>
              <p:cNvSpPr>
                <a:spLocks/>
              </p:cNvSpPr>
              <p:nvPr/>
            </p:nvSpPr>
            <p:spPr bwMode="auto">
              <a:xfrm>
                <a:off x="514" y="1563"/>
                <a:ext cx="23" cy="27"/>
              </a:xfrm>
              <a:custGeom>
                <a:avLst/>
                <a:gdLst>
                  <a:gd name="T0" fmla="*/ 20 w 23"/>
                  <a:gd name="T1" fmla="*/ 7 h 27"/>
                  <a:gd name="T2" fmla="*/ 22 w 23"/>
                  <a:gd name="T3" fmla="*/ 7 h 27"/>
                  <a:gd name="T4" fmla="*/ 22 w 23"/>
                  <a:gd name="T5" fmla="*/ 9 h 27"/>
                  <a:gd name="T6" fmla="*/ 22 w 23"/>
                  <a:gd name="T7" fmla="*/ 12 h 27"/>
                  <a:gd name="T8" fmla="*/ 18 w 23"/>
                  <a:gd name="T9" fmla="*/ 11 h 27"/>
                  <a:gd name="T10" fmla="*/ 22 w 23"/>
                  <a:gd name="T11" fmla="*/ 12 h 27"/>
                  <a:gd name="T12" fmla="*/ 22 w 23"/>
                  <a:gd name="T13" fmla="*/ 16 h 27"/>
                  <a:gd name="T14" fmla="*/ 20 w 23"/>
                  <a:gd name="T15" fmla="*/ 16 h 27"/>
                  <a:gd name="T16" fmla="*/ 13 w 23"/>
                  <a:gd name="T17" fmla="*/ 12 h 27"/>
                  <a:gd name="T18" fmla="*/ 11 w 23"/>
                  <a:gd name="T19" fmla="*/ 14 h 27"/>
                  <a:gd name="T20" fmla="*/ 15 w 23"/>
                  <a:gd name="T21" fmla="*/ 16 h 27"/>
                  <a:gd name="T22" fmla="*/ 18 w 23"/>
                  <a:gd name="T23" fmla="*/ 16 h 27"/>
                  <a:gd name="T24" fmla="*/ 20 w 23"/>
                  <a:gd name="T25" fmla="*/ 16 h 27"/>
                  <a:gd name="T26" fmla="*/ 22 w 23"/>
                  <a:gd name="T27" fmla="*/ 18 h 27"/>
                  <a:gd name="T28" fmla="*/ 23 w 23"/>
                  <a:gd name="T29" fmla="*/ 23 h 27"/>
                  <a:gd name="T30" fmla="*/ 22 w 23"/>
                  <a:gd name="T31" fmla="*/ 23 h 27"/>
                  <a:gd name="T32" fmla="*/ 22 w 23"/>
                  <a:gd name="T33" fmla="*/ 25 h 27"/>
                  <a:gd name="T34" fmla="*/ 13 w 23"/>
                  <a:gd name="T35" fmla="*/ 19 h 27"/>
                  <a:gd name="T36" fmla="*/ 11 w 23"/>
                  <a:gd name="T37" fmla="*/ 16 h 27"/>
                  <a:gd name="T38" fmla="*/ 9 w 23"/>
                  <a:gd name="T39" fmla="*/ 16 h 27"/>
                  <a:gd name="T40" fmla="*/ 9 w 23"/>
                  <a:gd name="T41" fmla="*/ 19 h 27"/>
                  <a:gd name="T42" fmla="*/ 11 w 23"/>
                  <a:gd name="T43" fmla="*/ 21 h 27"/>
                  <a:gd name="T44" fmla="*/ 11 w 23"/>
                  <a:gd name="T45" fmla="*/ 27 h 27"/>
                  <a:gd name="T46" fmla="*/ 9 w 23"/>
                  <a:gd name="T47" fmla="*/ 27 h 27"/>
                  <a:gd name="T48" fmla="*/ 7 w 23"/>
                  <a:gd name="T49" fmla="*/ 27 h 27"/>
                  <a:gd name="T50" fmla="*/ 6 w 23"/>
                  <a:gd name="T51" fmla="*/ 25 h 27"/>
                  <a:gd name="T52" fmla="*/ 6 w 23"/>
                  <a:gd name="T53" fmla="*/ 25 h 27"/>
                  <a:gd name="T54" fmla="*/ 7 w 23"/>
                  <a:gd name="T55" fmla="*/ 23 h 27"/>
                  <a:gd name="T56" fmla="*/ 6 w 23"/>
                  <a:gd name="T57" fmla="*/ 21 h 27"/>
                  <a:gd name="T58" fmla="*/ 6 w 23"/>
                  <a:gd name="T59" fmla="*/ 21 h 27"/>
                  <a:gd name="T60" fmla="*/ 4 w 23"/>
                  <a:gd name="T61" fmla="*/ 19 h 27"/>
                  <a:gd name="T62" fmla="*/ 4 w 23"/>
                  <a:gd name="T63" fmla="*/ 18 h 27"/>
                  <a:gd name="T64" fmla="*/ 2 w 23"/>
                  <a:gd name="T65" fmla="*/ 16 h 27"/>
                  <a:gd name="T66" fmla="*/ 0 w 23"/>
                  <a:gd name="T67" fmla="*/ 14 h 27"/>
                  <a:gd name="T68" fmla="*/ 0 w 23"/>
                  <a:gd name="T69" fmla="*/ 12 h 27"/>
                  <a:gd name="T70" fmla="*/ 0 w 23"/>
                  <a:gd name="T71" fmla="*/ 11 h 27"/>
                  <a:gd name="T72" fmla="*/ 2 w 23"/>
                  <a:gd name="T73" fmla="*/ 12 h 27"/>
                  <a:gd name="T74" fmla="*/ 2 w 23"/>
                  <a:gd name="T75" fmla="*/ 11 h 27"/>
                  <a:gd name="T76" fmla="*/ 0 w 23"/>
                  <a:gd name="T77" fmla="*/ 7 h 27"/>
                  <a:gd name="T78" fmla="*/ 0 w 23"/>
                  <a:gd name="T79" fmla="*/ 5 h 27"/>
                  <a:gd name="T80" fmla="*/ 0 w 23"/>
                  <a:gd name="T81" fmla="*/ 3 h 27"/>
                  <a:gd name="T82" fmla="*/ 2 w 23"/>
                  <a:gd name="T83" fmla="*/ 5 h 27"/>
                  <a:gd name="T84" fmla="*/ 4 w 23"/>
                  <a:gd name="T85" fmla="*/ 5 h 27"/>
                  <a:gd name="T86" fmla="*/ 4 w 23"/>
                  <a:gd name="T87" fmla="*/ 3 h 27"/>
                  <a:gd name="T88" fmla="*/ 6 w 23"/>
                  <a:gd name="T89" fmla="*/ 2 h 27"/>
                  <a:gd name="T90" fmla="*/ 7 w 23"/>
                  <a:gd name="T91" fmla="*/ 0 h 27"/>
                  <a:gd name="T92" fmla="*/ 13 w 23"/>
                  <a:gd name="T93" fmla="*/ 3 h 27"/>
                  <a:gd name="T94" fmla="*/ 13 w 23"/>
                  <a:gd name="T95" fmla="*/ 5 h 27"/>
                  <a:gd name="T96" fmla="*/ 15 w 23"/>
                  <a:gd name="T97" fmla="*/ 5 h 27"/>
                  <a:gd name="T98" fmla="*/ 15 w 23"/>
                  <a:gd name="T99" fmla="*/ 5 h 27"/>
                  <a:gd name="T100" fmla="*/ 18 w 23"/>
                  <a:gd name="T101" fmla="*/ 5 h 27"/>
                  <a:gd name="T102" fmla="*/ 20 w 23"/>
                  <a:gd name="T10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 h="27">
                    <a:moveTo>
                      <a:pt x="20" y="7"/>
                    </a:moveTo>
                    <a:lnTo>
                      <a:pt x="22" y="7"/>
                    </a:lnTo>
                    <a:lnTo>
                      <a:pt x="22" y="9"/>
                    </a:lnTo>
                    <a:lnTo>
                      <a:pt x="22" y="12"/>
                    </a:lnTo>
                    <a:lnTo>
                      <a:pt x="18" y="11"/>
                    </a:lnTo>
                    <a:lnTo>
                      <a:pt x="22" y="12"/>
                    </a:lnTo>
                    <a:lnTo>
                      <a:pt x="22" y="16"/>
                    </a:lnTo>
                    <a:lnTo>
                      <a:pt x="20" y="16"/>
                    </a:lnTo>
                    <a:lnTo>
                      <a:pt x="13" y="12"/>
                    </a:lnTo>
                    <a:lnTo>
                      <a:pt x="11" y="14"/>
                    </a:lnTo>
                    <a:lnTo>
                      <a:pt x="15" y="16"/>
                    </a:lnTo>
                    <a:lnTo>
                      <a:pt x="18" y="16"/>
                    </a:lnTo>
                    <a:lnTo>
                      <a:pt x="20" y="16"/>
                    </a:lnTo>
                    <a:lnTo>
                      <a:pt x="22" y="18"/>
                    </a:lnTo>
                    <a:lnTo>
                      <a:pt x="23" y="23"/>
                    </a:lnTo>
                    <a:lnTo>
                      <a:pt x="22" y="23"/>
                    </a:lnTo>
                    <a:lnTo>
                      <a:pt x="22" y="25"/>
                    </a:lnTo>
                    <a:lnTo>
                      <a:pt x="13" y="19"/>
                    </a:lnTo>
                    <a:lnTo>
                      <a:pt x="11" y="16"/>
                    </a:lnTo>
                    <a:lnTo>
                      <a:pt x="9" y="16"/>
                    </a:lnTo>
                    <a:lnTo>
                      <a:pt x="9" y="19"/>
                    </a:lnTo>
                    <a:lnTo>
                      <a:pt x="11" y="21"/>
                    </a:lnTo>
                    <a:lnTo>
                      <a:pt x="11" y="27"/>
                    </a:lnTo>
                    <a:lnTo>
                      <a:pt x="9" y="27"/>
                    </a:lnTo>
                    <a:lnTo>
                      <a:pt x="7" y="27"/>
                    </a:lnTo>
                    <a:lnTo>
                      <a:pt x="6" y="25"/>
                    </a:lnTo>
                    <a:lnTo>
                      <a:pt x="6" y="25"/>
                    </a:lnTo>
                    <a:lnTo>
                      <a:pt x="7" y="23"/>
                    </a:lnTo>
                    <a:lnTo>
                      <a:pt x="6" y="21"/>
                    </a:lnTo>
                    <a:lnTo>
                      <a:pt x="6" y="21"/>
                    </a:lnTo>
                    <a:lnTo>
                      <a:pt x="4" y="19"/>
                    </a:lnTo>
                    <a:lnTo>
                      <a:pt x="4" y="18"/>
                    </a:lnTo>
                    <a:lnTo>
                      <a:pt x="2" y="16"/>
                    </a:lnTo>
                    <a:lnTo>
                      <a:pt x="0" y="14"/>
                    </a:lnTo>
                    <a:lnTo>
                      <a:pt x="0" y="12"/>
                    </a:lnTo>
                    <a:lnTo>
                      <a:pt x="0" y="11"/>
                    </a:lnTo>
                    <a:lnTo>
                      <a:pt x="2" y="12"/>
                    </a:lnTo>
                    <a:lnTo>
                      <a:pt x="2" y="11"/>
                    </a:lnTo>
                    <a:lnTo>
                      <a:pt x="0" y="7"/>
                    </a:lnTo>
                    <a:lnTo>
                      <a:pt x="0" y="5"/>
                    </a:lnTo>
                    <a:lnTo>
                      <a:pt x="0" y="3"/>
                    </a:lnTo>
                    <a:lnTo>
                      <a:pt x="2" y="5"/>
                    </a:lnTo>
                    <a:lnTo>
                      <a:pt x="4" y="5"/>
                    </a:lnTo>
                    <a:lnTo>
                      <a:pt x="4" y="3"/>
                    </a:lnTo>
                    <a:lnTo>
                      <a:pt x="6" y="2"/>
                    </a:lnTo>
                    <a:lnTo>
                      <a:pt x="7" y="0"/>
                    </a:lnTo>
                    <a:lnTo>
                      <a:pt x="13" y="3"/>
                    </a:lnTo>
                    <a:lnTo>
                      <a:pt x="13" y="5"/>
                    </a:lnTo>
                    <a:lnTo>
                      <a:pt x="15" y="5"/>
                    </a:lnTo>
                    <a:lnTo>
                      <a:pt x="15" y="5"/>
                    </a:lnTo>
                    <a:lnTo>
                      <a:pt x="18" y="5"/>
                    </a:lnTo>
                    <a:lnTo>
                      <a:pt x="20"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3" name="Freeform 2261">
                <a:extLst>
                  <a:ext uri="{FF2B5EF4-FFF2-40B4-BE49-F238E27FC236}">
                    <a16:creationId xmlns:a16="http://schemas.microsoft.com/office/drawing/2014/main" id="{0DE78096-BF84-774B-B2AB-4AC5E6EB3563}"/>
                  </a:ext>
                </a:extLst>
              </p:cNvPr>
              <p:cNvSpPr>
                <a:spLocks/>
              </p:cNvSpPr>
              <p:nvPr/>
            </p:nvSpPr>
            <p:spPr bwMode="auto">
              <a:xfrm>
                <a:off x="555" y="1622"/>
                <a:ext cx="29" cy="44"/>
              </a:xfrm>
              <a:custGeom>
                <a:avLst/>
                <a:gdLst>
                  <a:gd name="T0" fmla="*/ 18 w 29"/>
                  <a:gd name="T1" fmla="*/ 10 h 44"/>
                  <a:gd name="T2" fmla="*/ 22 w 29"/>
                  <a:gd name="T3" fmla="*/ 16 h 44"/>
                  <a:gd name="T4" fmla="*/ 20 w 29"/>
                  <a:gd name="T5" fmla="*/ 18 h 44"/>
                  <a:gd name="T6" fmla="*/ 22 w 29"/>
                  <a:gd name="T7" fmla="*/ 19 h 44"/>
                  <a:gd name="T8" fmla="*/ 25 w 29"/>
                  <a:gd name="T9" fmla="*/ 25 h 44"/>
                  <a:gd name="T10" fmla="*/ 20 w 29"/>
                  <a:gd name="T11" fmla="*/ 23 h 44"/>
                  <a:gd name="T12" fmla="*/ 22 w 29"/>
                  <a:gd name="T13" fmla="*/ 27 h 44"/>
                  <a:gd name="T14" fmla="*/ 25 w 29"/>
                  <a:gd name="T15" fmla="*/ 27 h 44"/>
                  <a:gd name="T16" fmla="*/ 27 w 29"/>
                  <a:gd name="T17" fmla="*/ 30 h 44"/>
                  <a:gd name="T18" fmla="*/ 27 w 29"/>
                  <a:gd name="T19" fmla="*/ 32 h 44"/>
                  <a:gd name="T20" fmla="*/ 29 w 29"/>
                  <a:gd name="T21" fmla="*/ 32 h 44"/>
                  <a:gd name="T22" fmla="*/ 29 w 29"/>
                  <a:gd name="T23" fmla="*/ 34 h 44"/>
                  <a:gd name="T24" fmla="*/ 29 w 29"/>
                  <a:gd name="T25" fmla="*/ 37 h 44"/>
                  <a:gd name="T26" fmla="*/ 29 w 29"/>
                  <a:gd name="T27" fmla="*/ 39 h 44"/>
                  <a:gd name="T28" fmla="*/ 29 w 29"/>
                  <a:gd name="T29" fmla="*/ 44 h 44"/>
                  <a:gd name="T30" fmla="*/ 25 w 29"/>
                  <a:gd name="T31" fmla="*/ 44 h 44"/>
                  <a:gd name="T32" fmla="*/ 22 w 29"/>
                  <a:gd name="T33" fmla="*/ 39 h 44"/>
                  <a:gd name="T34" fmla="*/ 20 w 29"/>
                  <a:gd name="T35" fmla="*/ 34 h 44"/>
                  <a:gd name="T36" fmla="*/ 15 w 29"/>
                  <a:gd name="T37" fmla="*/ 30 h 44"/>
                  <a:gd name="T38" fmla="*/ 13 w 29"/>
                  <a:gd name="T39" fmla="*/ 28 h 44"/>
                  <a:gd name="T40" fmla="*/ 13 w 29"/>
                  <a:gd name="T41" fmla="*/ 27 h 44"/>
                  <a:gd name="T42" fmla="*/ 15 w 29"/>
                  <a:gd name="T43" fmla="*/ 21 h 44"/>
                  <a:gd name="T44" fmla="*/ 13 w 29"/>
                  <a:gd name="T45" fmla="*/ 19 h 44"/>
                  <a:gd name="T46" fmla="*/ 9 w 29"/>
                  <a:gd name="T47" fmla="*/ 19 h 44"/>
                  <a:gd name="T48" fmla="*/ 7 w 29"/>
                  <a:gd name="T49" fmla="*/ 16 h 44"/>
                  <a:gd name="T50" fmla="*/ 9 w 29"/>
                  <a:gd name="T51" fmla="*/ 5 h 44"/>
                  <a:gd name="T52" fmla="*/ 7 w 29"/>
                  <a:gd name="T53" fmla="*/ 7 h 44"/>
                  <a:gd name="T54" fmla="*/ 4 w 29"/>
                  <a:gd name="T55" fmla="*/ 10 h 44"/>
                  <a:gd name="T56" fmla="*/ 2 w 29"/>
                  <a:gd name="T57" fmla="*/ 9 h 44"/>
                  <a:gd name="T58" fmla="*/ 4 w 29"/>
                  <a:gd name="T59" fmla="*/ 2 h 44"/>
                  <a:gd name="T60" fmla="*/ 4 w 29"/>
                  <a:gd name="T61" fmla="*/ 0 h 44"/>
                  <a:gd name="T62" fmla="*/ 7 w 29"/>
                  <a:gd name="T63" fmla="*/ 0 h 44"/>
                  <a:gd name="T64" fmla="*/ 9 w 29"/>
                  <a:gd name="T65" fmla="*/ 0 h 44"/>
                  <a:gd name="T66" fmla="*/ 13 w 29"/>
                  <a:gd name="T67" fmla="*/ 3 h 44"/>
                  <a:gd name="T68" fmla="*/ 11 w 29"/>
                  <a:gd name="T69" fmla="*/ 7 h 44"/>
                  <a:gd name="T70" fmla="*/ 16 w 29"/>
                  <a:gd name="T71"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44">
                    <a:moveTo>
                      <a:pt x="16" y="9"/>
                    </a:moveTo>
                    <a:lnTo>
                      <a:pt x="18" y="10"/>
                    </a:lnTo>
                    <a:lnTo>
                      <a:pt x="22" y="14"/>
                    </a:lnTo>
                    <a:lnTo>
                      <a:pt x="22" y="16"/>
                    </a:lnTo>
                    <a:lnTo>
                      <a:pt x="22" y="18"/>
                    </a:lnTo>
                    <a:lnTo>
                      <a:pt x="20" y="18"/>
                    </a:lnTo>
                    <a:lnTo>
                      <a:pt x="20" y="18"/>
                    </a:lnTo>
                    <a:lnTo>
                      <a:pt x="22" y="19"/>
                    </a:lnTo>
                    <a:lnTo>
                      <a:pt x="22" y="18"/>
                    </a:lnTo>
                    <a:lnTo>
                      <a:pt x="25" y="25"/>
                    </a:lnTo>
                    <a:lnTo>
                      <a:pt x="20" y="21"/>
                    </a:lnTo>
                    <a:lnTo>
                      <a:pt x="20" y="23"/>
                    </a:lnTo>
                    <a:lnTo>
                      <a:pt x="23" y="25"/>
                    </a:lnTo>
                    <a:lnTo>
                      <a:pt x="22" y="27"/>
                    </a:lnTo>
                    <a:lnTo>
                      <a:pt x="23" y="27"/>
                    </a:lnTo>
                    <a:lnTo>
                      <a:pt x="25" y="27"/>
                    </a:lnTo>
                    <a:lnTo>
                      <a:pt x="27" y="28"/>
                    </a:lnTo>
                    <a:lnTo>
                      <a:pt x="27" y="30"/>
                    </a:lnTo>
                    <a:lnTo>
                      <a:pt x="25" y="30"/>
                    </a:lnTo>
                    <a:lnTo>
                      <a:pt x="27" y="32"/>
                    </a:lnTo>
                    <a:lnTo>
                      <a:pt x="29" y="30"/>
                    </a:lnTo>
                    <a:lnTo>
                      <a:pt x="29" y="32"/>
                    </a:lnTo>
                    <a:lnTo>
                      <a:pt x="29" y="34"/>
                    </a:lnTo>
                    <a:lnTo>
                      <a:pt x="29" y="34"/>
                    </a:lnTo>
                    <a:lnTo>
                      <a:pt x="27" y="37"/>
                    </a:lnTo>
                    <a:lnTo>
                      <a:pt x="29" y="37"/>
                    </a:lnTo>
                    <a:lnTo>
                      <a:pt x="29" y="37"/>
                    </a:lnTo>
                    <a:lnTo>
                      <a:pt x="29" y="39"/>
                    </a:lnTo>
                    <a:lnTo>
                      <a:pt x="29" y="41"/>
                    </a:lnTo>
                    <a:lnTo>
                      <a:pt x="29" y="44"/>
                    </a:lnTo>
                    <a:lnTo>
                      <a:pt x="29" y="44"/>
                    </a:lnTo>
                    <a:lnTo>
                      <a:pt x="25" y="44"/>
                    </a:lnTo>
                    <a:lnTo>
                      <a:pt x="23" y="37"/>
                    </a:lnTo>
                    <a:lnTo>
                      <a:pt x="22" y="39"/>
                    </a:lnTo>
                    <a:lnTo>
                      <a:pt x="22" y="37"/>
                    </a:lnTo>
                    <a:lnTo>
                      <a:pt x="20" y="34"/>
                    </a:lnTo>
                    <a:lnTo>
                      <a:pt x="18" y="32"/>
                    </a:lnTo>
                    <a:lnTo>
                      <a:pt x="15" y="30"/>
                    </a:lnTo>
                    <a:lnTo>
                      <a:pt x="15" y="30"/>
                    </a:lnTo>
                    <a:lnTo>
                      <a:pt x="13" y="28"/>
                    </a:lnTo>
                    <a:lnTo>
                      <a:pt x="9" y="27"/>
                    </a:lnTo>
                    <a:lnTo>
                      <a:pt x="13" y="27"/>
                    </a:lnTo>
                    <a:lnTo>
                      <a:pt x="13" y="23"/>
                    </a:lnTo>
                    <a:lnTo>
                      <a:pt x="15" y="21"/>
                    </a:lnTo>
                    <a:lnTo>
                      <a:pt x="15" y="19"/>
                    </a:lnTo>
                    <a:lnTo>
                      <a:pt x="13" y="19"/>
                    </a:lnTo>
                    <a:lnTo>
                      <a:pt x="11" y="19"/>
                    </a:lnTo>
                    <a:lnTo>
                      <a:pt x="9" y="19"/>
                    </a:lnTo>
                    <a:lnTo>
                      <a:pt x="7" y="19"/>
                    </a:lnTo>
                    <a:lnTo>
                      <a:pt x="7" y="16"/>
                    </a:lnTo>
                    <a:lnTo>
                      <a:pt x="9" y="14"/>
                    </a:lnTo>
                    <a:lnTo>
                      <a:pt x="9" y="5"/>
                    </a:lnTo>
                    <a:lnTo>
                      <a:pt x="9" y="5"/>
                    </a:lnTo>
                    <a:lnTo>
                      <a:pt x="7" y="7"/>
                    </a:lnTo>
                    <a:lnTo>
                      <a:pt x="6" y="9"/>
                    </a:lnTo>
                    <a:lnTo>
                      <a:pt x="4" y="10"/>
                    </a:lnTo>
                    <a:lnTo>
                      <a:pt x="0" y="10"/>
                    </a:lnTo>
                    <a:lnTo>
                      <a:pt x="2" y="9"/>
                    </a:lnTo>
                    <a:lnTo>
                      <a:pt x="6" y="3"/>
                    </a:lnTo>
                    <a:lnTo>
                      <a:pt x="4" y="2"/>
                    </a:lnTo>
                    <a:lnTo>
                      <a:pt x="2" y="0"/>
                    </a:lnTo>
                    <a:lnTo>
                      <a:pt x="4" y="0"/>
                    </a:lnTo>
                    <a:lnTo>
                      <a:pt x="6" y="0"/>
                    </a:lnTo>
                    <a:lnTo>
                      <a:pt x="7" y="0"/>
                    </a:lnTo>
                    <a:lnTo>
                      <a:pt x="9" y="0"/>
                    </a:lnTo>
                    <a:lnTo>
                      <a:pt x="9" y="0"/>
                    </a:lnTo>
                    <a:lnTo>
                      <a:pt x="13" y="2"/>
                    </a:lnTo>
                    <a:lnTo>
                      <a:pt x="13" y="3"/>
                    </a:lnTo>
                    <a:lnTo>
                      <a:pt x="11" y="5"/>
                    </a:lnTo>
                    <a:lnTo>
                      <a:pt x="11" y="7"/>
                    </a:lnTo>
                    <a:lnTo>
                      <a:pt x="15" y="7"/>
                    </a:lnTo>
                    <a:lnTo>
                      <a:pt x="16"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4" name="Freeform 2262">
                <a:extLst>
                  <a:ext uri="{FF2B5EF4-FFF2-40B4-BE49-F238E27FC236}">
                    <a16:creationId xmlns:a16="http://schemas.microsoft.com/office/drawing/2014/main" id="{05C91AD1-F134-1140-A629-B4DF2436FABA}"/>
                  </a:ext>
                </a:extLst>
              </p:cNvPr>
              <p:cNvSpPr>
                <a:spLocks/>
              </p:cNvSpPr>
              <p:nvPr/>
            </p:nvSpPr>
            <p:spPr bwMode="auto">
              <a:xfrm>
                <a:off x="555" y="1622"/>
                <a:ext cx="29" cy="44"/>
              </a:xfrm>
              <a:custGeom>
                <a:avLst/>
                <a:gdLst>
                  <a:gd name="T0" fmla="*/ 18 w 29"/>
                  <a:gd name="T1" fmla="*/ 10 h 44"/>
                  <a:gd name="T2" fmla="*/ 22 w 29"/>
                  <a:gd name="T3" fmla="*/ 16 h 44"/>
                  <a:gd name="T4" fmla="*/ 20 w 29"/>
                  <a:gd name="T5" fmla="*/ 18 h 44"/>
                  <a:gd name="T6" fmla="*/ 22 w 29"/>
                  <a:gd name="T7" fmla="*/ 19 h 44"/>
                  <a:gd name="T8" fmla="*/ 25 w 29"/>
                  <a:gd name="T9" fmla="*/ 25 h 44"/>
                  <a:gd name="T10" fmla="*/ 20 w 29"/>
                  <a:gd name="T11" fmla="*/ 23 h 44"/>
                  <a:gd name="T12" fmla="*/ 22 w 29"/>
                  <a:gd name="T13" fmla="*/ 27 h 44"/>
                  <a:gd name="T14" fmla="*/ 25 w 29"/>
                  <a:gd name="T15" fmla="*/ 27 h 44"/>
                  <a:gd name="T16" fmla="*/ 27 w 29"/>
                  <a:gd name="T17" fmla="*/ 30 h 44"/>
                  <a:gd name="T18" fmla="*/ 27 w 29"/>
                  <a:gd name="T19" fmla="*/ 32 h 44"/>
                  <a:gd name="T20" fmla="*/ 29 w 29"/>
                  <a:gd name="T21" fmla="*/ 32 h 44"/>
                  <a:gd name="T22" fmla="*/ 29 w 29"/>
                  <a:gd name="T23" fmla="*/ 34 h 44"/>
                  <a:gd name="T24" fmla="*/ 29 w 29"/>
                  <a:gd name="T25" fmla="*/ 37 h 44"/>
                  <a:gd name="T26" fmla="*/ 29 w 29"/>
                  <a:gd name="T27" fmla="*/ 39 h 44"/>
                  <a:gd name="T28" fmla="*/ 29 w 29"/>
                  <a:gd name="T29" fmla="*/ 44 h 44"/>
                  <a:gd name="T30" fmla="*/ 25 w 29"/>
                  <a:gd name="T31" fmla="*/ 44 h 44"/>
                  <a:gd name="T32" fmla="*/ 22 w 29"/>
                  <a:gd name="T33" fmla="*/ 39 h 44"/>
                  <a:gd name="T34" fmla="*/ 20 w 29"/>
                  <a:gd name="T35" fmla="*/ 34 h 44"/>
                  <a:gd name="T36" fmla="*/ 15 w 29"/>
                  <a:gd name="T37" fmla="*/ 30 h 44"/>
                  <a:gd name="T38" fmla="*/ 13 w 29"/>
                  <a:gd name="T39" fmla="*/ 28 h 44"/>
                  <a:gd name="T40" fmla="*/ 13 w 29"/>
                  <a:gd name="T41" fmla="*/ 27 h 44"/>
                  <a:gd name="T42" fmla="*/ 15 w 29"/>
                  <a:gd name="T43" fmla="*/ 21 h 44"/>
                  <a:gd name="T44" fmla="*/ 13 w 29"/>
                  <a:gd name="T45" fmla="*/ 19 h 44"/>
                  <a:gd name="T46" fmla="*/ 9 w 29"/>
                  <a:gd name="T47" fmla="*/ 19 h 44"/>
                  <a:gd name="T48" fmla="*/ 7 w 29"/>
                  <a:gd name="T49" fmla="*/ 16 h 44"/>
                  <a:gd name="T50" fmla="*/ 9 w 29"/>
                  <a:gd name="T51" fmla="*/ 5 h 44"/>
                  <a:gd name="T52" fmla="*/ 7 w 29"/>
                  <a:gd name="T53" fmla="*/ 7 h 44"/>
                  <a:gd name="T54" fmla="*/ 4 w 29"/>
                  <a:gd name="T55" fmla="*/ 10 h 44"/>
                  <a:gd name="T56" fmla="*/ 2 w 29"/>
                  <a:gd name="T57" fmla="*/ 9 h 44"/>
                  <a:gd name="T58" fmla="*/ 4 w 29"/>
                  <a:gd name="T59" fmla="*/ 2 h 44"/>
                  <a:gd name="T60" fmla="*/ 4 w 29"/>
                  <a:gd name="T61" fmla="*/ 0 h 44"/>
                  <a:gd name="T62" fmla="*/ 7 w 29"/>
                  <a:gd name="T63" fmla="*/ 0 h 44"/>
                  <a:gd name="T64" fmla="*/ 9 w 29"/>
                  <a:gd name="T65" fmla="*/ 0 h 44"/>
                  <a:gd name="T66" fmla="*/ 13 w 29"/>
                  <a:gd name="T67" fmla="*/ 3 h 44"/>
                  <a:gd name="T68" fmla="*/ 11 w 29"/>
                  <a:gd name="T69" fmla="*/ 7 h 44"/>
                  <a:gd name="T70" fmla="*/ 16 w 29"/>
                  <a:gd name="T71"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44">
                    <a:moveTo>
                      <a:pt x="16" y="9"/>
                    </a:moveTo>
                    <a:lnTo>
                      <a:pt x="18" y="10"/>
                    </a:lnTo>
                    <a:lnTo>
                      <a:pt x="22" y="14"/>
                    </a:lnTo>
                    <a:lnTo>
                      <a:pt x="22" y="16"/>
                    </a:lnTo>
                    <a:lnTo>
                      <a:pt x="22" y="18"/>
                    </a:lnTo>
                    <a:lnTo>
                      <a:pt x="20" y="18"/>
                    </a:lnTo>
                    <a:lnTo>
                      <a:pt x="20" y="18"/>
                    </a:lnTo>
                    <a:lnTo>
                      <a:pt x="22" y="19"/>
                    </a:lnTo>
                    <a:lnTo>
                      <a:pt x="22" y="18"/>
                    </a:lnTo>
                    <a:lnTo>
                      <a:pt x="25" y="25"/>
                    </a:lnTo>
                    <a:lnTo>
                      <a:pt x="20" y="21"/>
                    </a:lnTo>
                    <a:lnTo>
                      <a:pt x="20" y="23"/>
                    </a:lnTo>
                    <a:lnTo>
                      <a:pt x="23" y="25"/>
                    </a:lnTo>
                    <a:lnTo>
                      <a:pt x="22" y="27"/>
                    </a:lnTo>
                    <a:lnTo>
                      <a:pt x="23" y="27"/>
                    </a:lnTo>
                    <a:lnTo>
                      <a:pt x="25" y="27"/>
                    </a:lnTo>
                    <a:lnTo>
                      <a:pt x="27" y="28"/>
                    </a:lnTo>
                    <a:lnTo>
                      <a:pt x="27" y="30"/>
                    </a:lnTo>
                    <a:lnTo>
                      <a:pt x="25" y="30"/>
                    </a:lnTo>
                    <a:lnTo>
                      <a:pt x="27" y="32"/>
                    </a:lnTo>
                    <a:lnTo>
                      <a:pt x="29" y="30"/>
                    </a:lnTo>
                    <a:lnTo>
                      <a:pt x="29" y="32"/>
                    </a:lnTo>
                    <a:lnTo>
                      <a:pt x="29" y="34"/>
                    </a:lnTo>
                    <a:lnTo>
                      <a:pt x="29" y="34"/>
                    </a:lnTo>
                    <a:lnTo>
                      <a:pt x="27" y="37"/>
                    </a:lnTo>
                    <a:lnTo>
                      <a:pt x="29" y="37"/>
                    </a:lnTo>
                    <a:lnTo>
                      <a:pt x="29" y="37"/>
                    </a:lnTo>
                    <a:lnTo>
                      <a:pt x="29" y="39"/>
                    </a:lnTo>
                    <a:lnTo>
                      <a:pt x="29" y="41"/>
                    </a:lnTo>
                    <a:lnTo>
                      <a:pt x="29" y="44"/>
                    </a:lnTo>
                    <a:lnTo>
                      <a:pt x="29" y="44"/>
                    </a:lnTo>
                    <a:lnTo>
                      <a:pt x="25" y="44"/>
                    </a:lnTo>
                    <a:lnTo>
                      <a:pt x="23" y="37"/>
                    </a:lnTo>
                    <a:lnTo>
                      <a:pt x="22" y="39"/>
                    </a:lnTo>
                    <a:lnTo>
                      <a:pt x="22" y="37"/>
                    </a:lnTo>
                    <a:lnTo>
                      <a:pt x="20" y="34"/>
                    </a:lnTo>
                    <a:lnTo>
                      <a:pt x="18" y="32"/>
                    </a:lnTo>
                    <a:lnTo>
                      <a:pt x="15" y="30"/>
                    </a:lnTo>
                    <a:lnTo>
                      <a:pt x="15" y="30"/>
                    </a:lnTo>
                    <a:lnTo>
                      <a:pt x="13" y="28"/>
                    </a:lnTo>
                    <a:lnTo>
                      <a:pt x="9" y="27"/>
                    </a:lnTo>
                    <a:lnTo>
                      <a:pt x="13" y="27"/>
                    </a:lnTo>
                    <a:lnTo>
                      <a:pt x="13" y="23"/>
                    </a:lnTo>
                    <a:lnTo>
                      <a:pt x="15" y="21"/>
                    </a:lnTo>
                    <a:lnTo>
                      <a:pt x="15" y="19"/>
                    </a:lnTo>
                    <a:lnTo>
                      <a:pt x="13" y="19"/>
                    </a:lnTo>
                    <a:lnTo>
                      <a:pt x="11" y="19"/>
                    </a:lnTo>
                    <a:lnTo>
                      <a:pt x="9" y="19"/>
                    </a:lnTo>
                    <a:lnTo>
                      <a:pt x="7" y="19"/>
                    </a:lnTo>
                    <a:lnTo>
                      <a:pt x="7" y="16"/>
                    </a:lnTo>
                    <a:lnTo>
                      <a:pt x="9" y="14"/>
                    </a:lnTo>
                    <a:lnTo>
                      <a:pt x="9" y="5"/>
                    </a:lnTo>
                    <a:lnTo>
                      <a:pt x="9" y="5"/>
                    </a:lnTo>
                    <a:lnTo>
                      <a:pt x="7" y="7"/>
                    </a:lnTo>
                    <a:lnTo>
                      <a:pt x="6" y="9"/>
                    </a:lnTo>
                    <a:lnTo>
                      <a:pt x="4" y="10"/>
                    </a:lnTo>
                    <a:lnTo>
                      <a:pt x="0" y="10"/>
                    </a:lnTo>
                    <a:lnTo>
                      <a:pt x="2" y="9"/>
                    </a:lnTo>
                    <a:lnTo>
                      <a:pt x="6" y="3"/>
                    </a:lnTo>
                    <a:lnTo>
                      <a:pt x="4" y="2"/>
                    </a:lnTo>
                    <a:lnTo>
                      <a:pt x="2" y="0"/>
                    </a:lnTo>
                    <a:lnTo>
                      <a:pt x="4" y="0"/>
                    </a:lnTo>
                    <a:lnTo>
                      <a:pt x="6" y="0"/>
                    </a:lnTo>
                    <a:lnTo>
                      <a:pt x="7" y="0"/>
                    </a:lnTo>
                    <a:lnTo>
                      <a:pt x="9" y="0"/>
                    </a:lnTo>
                    <a:lnTo>
                      <a:pt x="9" y="0"/>
                    </a:lnTo>
                    <a:lnTo>
                      <a:pt x="13" y="2"/>
                    </a:lnTo>
                    <a:lnTo>
                      <a:pt x="13" y="3"/>
                    </a:lnTo>
                    <a:lnTo>
                      <a:pt x="11" y="5"/>
                    </a:lnTo>
                    <a:lnTo>
                      <a:pt x="11" y="7"/>
                    </a:lnTo>
                    <a:lnTo>
                      <a:pt x="15" y="7"/>
                    </a:lnTo>
                    <a:lnTo>
                      <a:pt x="16"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5" name="Freeform 2263">
                <a:extLst>
                  <a:ext uri="{FF2B5EF4-FFF2-40B4-BE49-F238E27FC236}">
                    <a16:creationId xmlns:a16="http://schemas.microsoft.com/office/drawing/2014/main" id="{CBA7DC12-AF0B-8649-AD69-8DDB5656D222}"/>
                  </a:ext>
                </a:extLst>
              </p:cNvPr>
              <p:cNvSpPr>
                <a:spLocks/>
              </p:cNvSpPr>
              <p:nvPr/>
            </p:nvSpPr>
            <p:spPr bwMode="auto">
              <a:xfrm>
                <a:off x="587" y="1632"/>
                <a:ext cx="15" cy="24"/>
              </a:xfrm>
              <a:custGeom>
                <a:avLst/>
                <a:gdLst>
                  <a:gd name="T0" fmla="*/ 8 w 15"/>
                  <a:gd name="T1" fmla="*/ 18 h 24"/>
                  <a:gd name="T2" fmla="*/ 8 w 15"/>
                  <a:gd name="T3" fmla="*/ 18 h 24"/>
                  <a:gd name="T4" fmla="*/ 9 w 15"/>
                  <a:gd name="T5" fmla="*/ 18 h 24"/>
                  <a:gd name="T6" fmla="*/ 9 w 15"/>
                  <a:gd name="T7" fmla="*/ 17 h 24"/>
                  <a:gd name="T8" fmla="*/ 9 w 15"/>
                  <a:gd name="T9" fmla="*/ 18 h 24"/>
                  <a:gd name="T10" fmla="*/ 9 w 15"/>
                  <a:gd name="T11" fmla="*/ 20 h 24"/>
                  <a:gd name="T12" fmla="*/ 9 w 15"/>
                  <a:gd name="T13" fmla="*/ 22 h 24"/>
                  <a:gd name="T14" fmla="*/ 13 w 15"/>
                  <a:gd name="T15" fmla="*/ 24 h 24"/>
                  <a:gd name="T16" fmla="*/ 15 w 15"/>
                  <a:gd name="T17" fmla="*/ 24 h 24"/>
                  <a:gd name="T18" fmla="*/ 15 w 15"/>
                  <a:gd name="T19" fmla="*/ 22 h 24"/>
                  <a:gd name="T20" fmla="*/ 15 w 15"/>
                  <a:gd name="T21" fmla="*/ 20 h 24"/>
                  <a:gd name="T22" fmla="*/ 13 w 15"/>
                  <a:gd name="T23" fmla="*/ 18 h 24"/>
                  <a:gd name="T24" fmla="*/ 13 w 15"/>
                  <a:gd name="T25" fmla="*/ 9 h 24"/>
                  <a:gd name="T26" fmla="*/ 11 w 15"/>
                  <a:gd name="T27" fmla="*/ 0 h 24"/>
                  <a:gd name="T28" fmla="*/ 9 w 15"/>
                  <a:gd name="T29" fmla="*/ 0 h 24"/>
                  <a:gd name="T30" fmla="*/ 6 w 15"/>
                  <a:gd name="T31" fmla="*/ 2 h 24"/>
                  <a:gd name="T32" fmla="*/ 6 w 15"/>
                  <a:gd name="T33" fmla="*/ 2 h 24"/>
                  <a:gd name="T34" fmla="*/ 2 w 15"/>
                  <a:gd name="T35" fmla="*/ 4 h 24"/>
                  <a:gd name="T36" fmla="*/ 4 w 15"/>
                  <a:gd name="T37" fmla="*/ 6 h 24"/>
                  <a:gd name="T38" fmla="*/ 4 w 15"/>
                  <a:gd name="T39" fmla="*/ 6 h 24"/>
                  <a:gd name="T40" fmla="*/ 2 w 15"/>
                  <a:gd name="T41" fmla="*/ 8 h 24"/>
                  <a:gd name="T42" fmla="*/ 4 w 15"/>
                  <a:gd name="T43" fmla="*/ 8 h 24"/>
                  <a:gd name="T44" fmla="*/ 2 w 15"/>
                  <a:gd name="T45" fmla="*/ 11 h 24"/>
                  <a:gd name="T46" fmla="*/ 2 w 15"/>
                  <a:gd name="T47" fmla="*/ 11 h 24"/>
                  <a:gd name="T48" fmla="*/ 2 w 15"/>
                  <a:gd name="T49" fmla="*/ 13 h 24"/>
                  <a:gd name="T50" fmla="*/ 0 w 15"/>
                  <a:gd name="T51" fmla="*/ 15 h 24"/>
                  <a:gd name="T52" fmla="*/ 2 w 15"/>
                  <a:gd name="T53" fmla="*/ 17 h 24"/>
                  <a:gd name="T54" fmla="*/ 4 w 15"/>
                  <a:gd name="T55" fmla="*/ 18 h 24"/>
                  <a:gd name="T56" fmla="*/ 6 w 15"/>
                  <a:gd name="T57" fmla="*/ 17 h 24"/>
                  <a:gd name="T58" fmla="*/ 4 w 15"/>
                  <a:gd name="T59" fmla="*/ 13 h 24"/>
                  <a:gd name="T60" fmla="*/ 6 w 15"/>
                  <a:gd name="T61" fmla="*/ 15 h 24"/>
                  <a:gd name="T62" fmla="*/ 8 w 15"/>
                  <a:gd name="T63" fmla="*/ 15 h 24"/>
                  <a:gd name="T64" fmla="*/ 8 w 15"/>
                  <a:gd name="T65" fmla="*/ 9 h 24"/>
                  <a:gd name="T66" fmla="*/ 9 w 15"/>
                  <a:gd name="T67" fmla="*/ 15 h 24"/>
                  <a:gd name="T68" fmla="*/ 8 w 15"/>
                  <a:gd name="T69" fmla="*/ 17 h 24"/>
                  <a:gd name="T70" fmla="*/ 8 w 15"/>
                  <a:gd name="T7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24">
                    <a:moveTo>
                      <a:pt x="8" y="18"/>
                    </a:moveTo>
                    <a:lnTo>
                      <a:pt x="8" y="18"/>
                    </a:lnTo>
                    <a:lnTo>
                      <a:pt x="9" y="18"/>
                    </a:lnTo>
                    <a:lnTo>
                      <a:pt x="9" y="17"/>
                    </a:lnTo>
                    <a:lnTo>
                      <a:pt x="9" y="18"/>
                    </a:lnTo>
                    <a:lnTo>
                      <a:pt x="9" y="20"/>
                    </a:lnTo>
                    <a:lnTo>
                      <a:pt x="9" y="22"/>
                    </a:lnTo>
                    <a:lnTo>
                      <a:pt x="13" y="24"/>
                    </a:lnTo>
                    <a:lnTo>
                      <a:pt x="15" y="24"/>
                    </a:lnTo>
                    <a:lnTo>
                      <a:pt x="15" y="22"/>
                    </a:lnTo>
                    <a:lnTo>
                      <a:pt x="15" y="20"/>
                    </a:lnTo>
                    <a:lnTo>
                      <a:pt x="13" y="18"/>
                    </a:lnTo>
                    <a:lnTo>
                      <a:pt x="13" y="9"/>
                    </a:lnTo>
                    <a:lnTo>
                      <a:pt x="11" y="0"/>
                    </a:lnTo>
                    <a:lnTo>
                      <a:pt x="9" y="0"/>
                    </a:lnTo>
                    <a:lnTo>
                      <a:pt x="6" y="2"/>
                    </a:lnTo>
                    <a:lnTo>
                      <a:pt x="6" y="2"/>
                    </a:lnTo>
                    <a:lnTo>
                      <a:pt x="2" y="4"/>
                    </a:lnTo>
                    <a:lnTo>
                      <a:pt x="4" y="6"/>
                    </a:lnTo>
                    <a:lnTo>
                      <a:pt x="4" y="6"/>
                    </a:lnTo>
                    <a:lnTo>
                      <a:pt x="2" y="8"/>
                    </a:lnTo>
                    <a:lnTo>
                      <a:pt x="4" y="8"/>
                    </a:lnTo>
                    <a:lnTo>
                      <a:pt x="2" y="11"/>
                    </a:lnTo>
                    <a:lnTo>
                      <a:pt x="2" y="11"/>
                    </a:lnTo>
                    <a:lnTo>
                      <a:pt x="2" y="13"/>
                    </a:lnTo>
                    <a:lnTo>
                      <a:pt x="0" y="15"/>
                    </a:lnTo>
                    <a:lnTo>
                      <a:pt x="2" y="17"/>
                    </a:lnTo>
                    <a:lnTo>
                      <a:pt x="4" y="18"/>
                    </a:lnTo>
                    <a:lnTo>
                      <a:pt x="6" y="17"/>
                    </a:lnTo>
                    <a:lnTo>
                      <a:pt x="4" y="13"/>
                    </a:lnTo>
                    <a:lnTo>
                      <a:pt x="6" y="15"/>
                    </a:lnTo>
                    <a:lnTo>
                      <a:pt x="8" y="15"/>
                    </a:lnTo>
                    <a:lnTo>
                      <a:pt x="8" y="9"/>
                    </a:lnTo>
                    <a:lnTo>
                      <a:pt x="9" y="15"/>
                    </a:lnTo>
                    <a:lnTo>
                      <a:pt x="8" y="17"/>
                    </a:lnTo>
                    <a:lnTo>
                      <a:pt x="8" y="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6" name="Freeform 2264">
                <a:extLst>
                  <a:ext uri="{FF2B5EF4-FFF2-40B4-BE49-F238E27FC236}">
                    <a16:creationId xmlns:a16="http://schemas.microsoft.com/office/drawing/2014/main" id="{5BE4E847-8649-0F40-96C5-101782C3F455}"/>
                  </a:ext>
                </a:extLst>
              </p:cNvPr>
              <p:cNvSpPr>
                <a:spLocks/>
              </p:cNvSpPr>
              <p:nvPr/>
            </p:nvSpPr>
            <p:spPr bwMode="auto">
              <a:xfrm>
                <a:off x="587" y="1632"/>
                <a:ext cx="15" cy="24"/>
              </a:xfrm>
              <a:custGeom>
                <a:avLst/>
                <a:gdLst>
                  <a:gd name="T0" fmla="*/ 8 w 15"/>
                  <a:gd name="T1" fmla="*/ 18 h 24"/>
                  <a:gd name="T2" fmla="*/ 8 w 15"/>
                  <a:gd name="T3" fmla="*/ 18 h 24"/>
                  <a:gd name="T4" fmla="*/ 9 w 15"/>
                  <a:gd name="T5" fmla="*/ 18 h 24"/>
                  <a:gd name="T6" fmla="*/ 9 w 15"/>
                  <a:gd name="T7" fmla="*/ 17 h 24"/>
                  <a:gd name="T8" fmla="*/ 9 w 15"/>
                  <a:gd name="T9" fmla="*/ 18 h 24"/>
                  <a:gd name="T10" fmla="*/ 9 w 15"/>
                  <a:gd name="T11" fmla="*/ 20 h 24"/>
                  <a:gd name="T12" fmla="*/ 9 w 15"/>
                  <a:gd name="T13" fmla="*/ 22 h 24"/>
                  <a:gd name="T14" fmla="*/ 13 w 15"/>
                  <a:gd name="T15" fmla="*/ 24 h 24"/>
                  <a:gd name="T16" fmla="*/ 15 w 15"/>
                  <a:gd name="T17" fmla="*/ 24 h 24"/>
                  <a:gd name="T18" fmla="*/ 15 w 15"/>
                  <a:gd name="T19" fmla="*/ 22 h 24"/>
                  <a:gd name="T20" fmla="*/ 15 w 15"/>
                  <a:gd name="T21" fmla="*/ 20 h 24"/>
                  <a:gd name="T22" fmla="*/ 13 w 15"/>
                  <a:gd name="T23" fmla="*/ 18 h 24"/>
                  <a:gd name="T24" fmla="*/ 13 w 15"/>
                  <a:gd name="T25" fmla="*/ 9 h 24"/>
                  <a:gd name="T26" fmla="*/ 11 w 15"/>
                  <a:gd name="T27" fmla="*/ 0 h 24"/>
                  <a:gd name="T28" fmla="*/ 9 w 15"/>
                  <a:gd name="T29" fmla="*/ 0 h 24"/>
                  <a:gd name="T30" fmla="*/ 6 w 15"/>
                  <a:gd name="T31" fmla="*/ 2 h 24"/>
                  <a:gd name="T32" fmla="*/ 6 w 15"/>
                  <a:gd name="T33" fmla="*/ 2 h 24"/>
                  <a:gd name="T34" fmla="*/ 2 w 15"/>
                  <a:gd name="T35" fmla="*/ 4 h 24"/>
                  <a:gd name="T36" fmla="*/ 4 w 15"/>
                  <a:gd name="T37" fmla="*/ 6 h 24"/>
                  <a:gd name="T38" fmla="*/ 4 w 15"/>
                  <a:gd name="T39" fmla="*/ 6 h 24"/>
                  <a:gd name="T40" fmla="*/ 2 w 15"/>
                  <a:gd name="T41" fmla="*/ 8 h 24"/>
                  <a:gd name="T42" fmla="*/ 4 w 15"/>
                  <a:gd name="T43" fmla="*/ 8 h 24"/>
                  <a:gd name="T44" fmla="*/ 2 w 15"/>
                  <a:gd name="T45" fmla="*/ 11 h 24"/>
                  <a:gd name="T46" fmla="*/ 2 w 15"/>
                  <a:gd name="T47" fmla="*/ 11 h 24"/>
                  <a:gd name="T48" fmla="*/ 2 w 15"/>
                  <a:gd name="T49" fmla="*/ 13 h 24"/>
                  <a:gd name="T50" fmla="*/ 0 w 15"/>
                  <a:gd name="T51" fmla="*/ 15 h 24"/>
                  <a:gd name="T52" fmla="*/ 2 w 15"/>
                  <a:gd name="T53" fmla="*/ 17 h 24"/>
                  <a:gd name="T54" fmla="*/ 4 w 15"/>
                  <a:gd name="T55" fmla="*/ 18 h 24"/>
                  <a:gd name="T56" fmla="*/ 6 w 15"/>
                  <a:gd name="T57" fmla="*/ 17 h 24"/>
                  <a:gd name="T58" fmla="*/ 4 w 15"/>
                  <a:gd name="T59" fmla="*/ 13 h 24"/>
                  <a:gd name="T60" fmla="*/ 6 w 15"/>
                  <a:gd name="T61" fmla="*/ 15 h 24"/>
                  <a:gd name="T62" fmla="*/ 8 w 15"/>
                  <a:gd name="T63" fmla="*/ 15 h 24"/>
                  <a:gd name="T64" fmla="*/ 8 w 15"/>
                  <a:gd name="T65" fmla="*/ 9 h 24"/>
                  <a:gd name="T66" fmla="*/ 9 w 15"/>
                  <a:gd name="T67" fmla="*/ 15 h 24"/>
                  <a:gd name="T68" fmla="*/ 8 w 15"/>
                  <a:gd name="T69" fmla="*/ 17 h 24"/>
                  <a:gd name="T70" fmla="*/ 8 w 15"/>
                  <a:gd name="T7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24">
                    <a:moveTo>
                      <a:pt x="8" y="18"/>
                    </a:moveTo>
                    <a:lnTo>
                      <a:pt x="8" y="18"/>
                    </a:lnTo>
                    <a:lnTo>
                      <a:pt x="9" y="18"/>
                    </a:lnTo>
                    <a:lnTo>
                      <a:pt x="9" y="17"/>
                    </a:lnTo>
                    <a:lnTo>
                      <a:pt x="9" y="18"/>
                    </a:lnTo>
                    <a:lnTo>
                      <a:pt x="9" y="20"/>
                    </a:lnTo>
                    <a:lnTo>
                      <a:pt x="9" y="22"/>
                    </a:lnTo>
                    <a:lnTo>
                      <a:pt x="13" y="24"/>
                    </a:lnTo>
                    <a:lnTo>
                      <a:pt x="15" y="24"/>
                    </a:lnTo>
                    <a:lnTo>
                      <a:pt x="15" y="22"/>
                    </a:lnTo>
                    <a:lnTo>
                      <a:pt x="15" y="20"/>
                    </a:lnTo>
                    <a:lnTo>
                      <a:pt x="13" y="18"/>
                    </a:lnTo>
                    <a:lnTo>
                      <a:pt x="13" y="9"/>
                    </a:lnTo>
                    <a:lnTo>
                      <a:pt x="11" y="0"/>
                    </a:lnTo>
                    <a:lnTo>
                      <a:pt x="9" y="0"/>
                    </a:lnTo>
                    <a:lnTo>
                      <a:pt x="6" y="2"/>
                    </a:lnTo>
                    <a:lnTo>
                      <a:pt x="6" y="2"/>
                    </a:lnTo>
                    <a:lnTo>
                      <a:pt x="2" y="4"/>
                    </a:lnTo>
                    <a:lnTo>
                      <a:pt x="4" y="6"/>
                    </a:lnTo>
                    <a:lnTo>
                      <a:pt x="4" y="6"/>
                    </a:lnTo>
                    <a:lnTo>
                      <a:pt x="2" y="8"/>
                    </a:lnTo>
                    <a:lnTo>
                      <a:pt x="4" y="8"/>
                    </a:lnTo>
                    <a:lnTo>
                      <a:pt x="2" y="11"/>
                    </a:lnTo>
                    <a:lnTo>
                      <a:pt x="2" y="11"/>
                    </a:lnTo>
                    <a:lnTo>
                      <a:pt x="2" y="13"/>
                    </a:lnTo>
                    <a:lnTo>
                      <a:pt x="0" y="15"/>
                    </a:lnTo>
                    <a:lnTo>
                      <a:pt x="2" y="17"/>
                    </a:lnTo>
                    <a:lnTo>
                      <a:pt x="4" y="18"/>
                    </a:lnTo>
                    <a:lnTo>
                      <a:pt x="6" y="17"/>
                    </a:lnTo>
                    <a:lnTo>
                      <a:pt x="4" y="13"/>
                    </a:lnTo>
                    <a:lnTo>
                      <a:pt x="6" y="15"/>
                    </a:lnTo>
                    <a:lnTo>
                      <a:pt x="8" y="15"/>
                    </a:lnTo>
                    <a:lnTo>
                      <a:pt x="8" y="9"/>
                    </a:lnTo>
                    <a:lnTo>
                      <a:pt x="9" y="15"/>
                    </a:lnTo>
                    <a:lnTo>
                      <a:pt x="8" y="17"/>
                    </a:lnTo>
                    <a:lnTo>
                      <a:pt x="8" y="1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7" name="Freeform 2265">
                <a:extLst>
                  <a:ext uri="{FF2B5EF4-FFF2-40B4-BE49-F238E27FC236}">
                    <a16:creationId xmlns:a16="http://schemas.microsoft.com/office/drawing/2014/main" id="{9819F5A4-A25A-F548-A9C0-56398DDE62A3}"/>
                  </a:ext>
                </a:extLst>
              </p:cNvPr>
              <p:cNvSpPr>
                <a:spLocks/>
              </p:cNvSpPr>
              <p:nvPr/>
            </p:nvSpPr>
            <p:spPr bwMode="auto">
              <a:xfrm>
                <a:off x="564" y="1652"/>
                <a:ext cx="7" cy="14"/>
              </a:xfrm>
              <a:custGeom>
                <a:avLst/>
                <a:gdLst>
                  <a:gd name="T0" fmla="*/ 4 w 7"/>
                  <a:gd name="T1" fmla="*/ 7 h 14"/>
                  <a:gd name="T2" fmla="*/ 6 w 7"/>
                  <a:gd name="T3" fmla="*/ 7 h 14"/>
                  <a:gd name="T4" fmla="*/ 7 w 7"/>
                  <a:gd name="T5" fmla="*/ 14 h 14"/>
                  <a:gd name="T6" fmla="*/ 7 w 7"/>
                  <a:gd name="T7" fmla="*/ 14 h 14"/>
                  <a:gd name="T8" fmla="*/ 6 w 7"/>
                  <a:gd name="T9" fmla="*/ 13 h 14"/>
                  <a:gd name="T10" fmla="*/ 0 w 7"/>
                  <a:gd name="T11" fmla="*/ 5 h 14"/>
                  <a:gd name="T12" fmla="*/ 0 w 7"/>
                  <a:gd name="T13" fmla="*/ 2 h 14"/>
                  <a:gd name="T14" fmla="*/ 0 w 7"/>
                  <a:gd name="T15" fmla="*/ 0 h 14"/>
                  <a:gd name="T16" fmla="*/ 4 w 7"/>
                  <a:gd name="T17" fmla="*/ 2 h 14"/>
                  <a:gd name="T18" fmla="*/ 4 w 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7"/>
                    </a:moveTo>
                    <a:lnTo>
                      <a:pt x="6" y="7"/>
                    </a:lnTo>
                    <a:lnTo>
                      <a:pt x="7" y="14"/>
                    </a:lnTo>
                    <a:lnTo>
                      <a:pt x="7" y="14"/>
                    </a:lnTo>
                    <a:lnTo>
                      <a:pt x="6" y="13"/>
                    </a:lnTo>
                    <a:lnTo>
                      <a:pt x="0" y="5"/>
                    </a:lnTo>
                    <a:lnTo>
                      <a:pt x="0" y="2"/>
                    </a:lnTo>
                    <a:lnTo>
                      <a:pt x="0" y="0"/>
                    </a:lnTo>
                    <a:lnTo>
                      <a:pt x="4" y="2"/>
                    </a:lnTo>
                    <a:lnTo>
                      <a:pt x="4"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8" name="Freeform 2266">
                <a:extLst>
                  <a:ext uri="{FF2B5EF4-FFF2-40B4-BE49-F238E27FC236}">
                    <a16:creationId xmlns:a16="http://schemas.microsoft.com/office/drawing/2014/main" id="{5741445B-7886-DF4B-A16B-82F23C08B690}"/>
                  </a:ext>
                </a:extLst>
              </p:cNvPr>
              <p:cNvSpPr>
                <a:spLocks/>
              </p:cNvSpPr>
              <p:nvPr/>
            </p:nvSpPr>
            <p:spPr bwMode="auto">
              <a:xfrm>
                <a:off x="564" y="1652"/>
                <a:ext cx="7" cy="14"/>
              </a:xfrm>
              <a:custGeom>
                <a:avLst/>
                <a:gdLst>
                  <a:gd name="T0" fmla="*/ 4 w 7"/>
                  <a:gd name="T1" fmla="*/ 7 h 14"/>
                  <a:gd name="T2" fmla="*/ 6 w 7"/>
                  <a:gd name="T3" fmla="*/ 7 h 14"/>
                  <a:gd name="T4" fmla="*/ 7 w 7"/>
                  <a:gd name="T5" fmla="*/ 14 h 14"/>
                  <a:gd name="T6" fmla="*/ 7 w 7"/>
                  <a:gd name="T7" fmla="*/ 14 h 14"/>
                  <a:gd name="T8" fmla="*/ 6 w 7"/>
                  <a:gd name="T9" fmla="*/ 13 h 14"/>
                  <a:gd name="T10" fmla="*/ 0 w 7"/>
                  <a:gd name="T11" fmla="*/ 5 h 14"/>
                  <a:gd name="T12" fmla="*/ 0 w 7"/>
                  <a:gd name="T13" fmla="*/ 2 h 14"/>
                  <a:gd name="T14" fmla="*/ 0 w 7"/>
                  <a:gd name="T15" fmla="*/ 0 h 14"/>
                  <a:gd name="T16" fmla="*/ 4 w 7"/>
                  <a:gd name="T17" fmla="*/ 2 h 14"/>
                  <a:gd name="T18" fmla="*/ 4 w 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7"/>
                    </a:moveTo>
                    <a:lnTo>
                      <a:pt x="6" y="7"/>
                    </a:lnTo>
                    <a:lnTo>
                      <a:pt x="7" y="14"/>
                    </a:lnTo>
                    <a:lnTo>
                      <a:pt x="7" y="14"/>
                    </a:lnTo>
                    <a:lnTo>
                      <a:pt x="6" y="13"/>
                    </a:lnTo>
                    <a:lnTo>
                      <a:pt x="0" y="5"/>
                    </a:lnTo>
                    <a:lnTo>
                      <a:pt x="0" y="2"/>
                    </a:lnTo>
                    <a:lnTo>
                      <a:pt x="0" y="0"/>
                    </a:lnTo>
                    <a:lnTo>
                      <a:pt x="4" y="2"/>
                    </a:lnTo>
                    <a:lnTo>
                      <a:pt x="4"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29" name="Freeform 2267">
                <a:extLst>
                  <a:ext uri="{FF2B5EF4-FFF2-40B4-BE49-F238E27FC236}">
                    <a16:creationId xmlns:a16="http://schemas.microsoft.com/office/drawing/2014/main" id="{20F8107C-DF1A-994B-9CB0-09689DCF0728}"/>
                  </a:ext>
                </a:extLst>
              </p:cNvPr>
              <p:cNvSpPr>
                <a:spLocks/>
              </p:cNvSpPr>
              <p:nvPr/>
            </p:nvSpPr>
            <p:spPr bwMode="auto">
              <a:xfrm>
                <a:off x="591" y="1650"/>
                <a:ext cx="4" cy="9"/>
              </a:xfrm>
              <a:custGeom>
                <a:avLst/>
                <a:gdLst>
                  <a:gd name="T0" fmla="*/ 0 w 4"/>
                  <a:gd name="T1" fmla="*/ 0 h 9"/>
                  <a:gd name="T2" fmla="*/ 4 w 4"/>
                  <a:gd name="T3" fmla="*/ 4 h 9"/>
                  <a:gd name="T4" fmla="*/ 4 w 4"/>
                  <a:gd name="T5" fmla="*/ 7 h 9"/>
                  <a:gd name="T6" fmla="*/ 2 w 4"/>
                  <a:gd name="T7" fmla="*/ 9 h 9"/>
                  <a:gd name="T8" fmla="*/ 0 w 4"/>
                  <a:gd name="T9" fmla="*/ 6 h 9"/>
                  <a:gd name="T10" fmla="*/ 0 w 4"/>
                  <a:gd name="T11" fmla="*/ 4 h 9"/>
                  <a:gd name="T12" fmla="*/ 0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0"/>
                    </a:moveTo>
                    <a:lnTo>
                      <a:pt x="4" y="4"/>
                    </a:lnTo>
                    <a:lnTo>
                      <a:pt x="4" y="7"/>
                    </a:lnTo>
                    <a:lnTo>
                      <a:pt x="2" y="9"/>
                    </a:lnTo>
                    <a:lnTo>
                      <a:pt x="0" y="6"/>
                    </a:lnTo>
                    <a:lnTo>
                      <a:pt x="0" y="4"/>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0" name="Freeform 2268">
                <a:extLst>
                  <a:ext uri="{FF2B5EF4-FFF2-40B4-BE49-F238E27FC236}">
                    <a16:creationId xmlns:a16="http://schemas.microsoft.com/office/drawing/2014/main" id="{9E746FA8-56B1-7F44-A98F-2F34960D5382}"/>
                  </a:ext>
                </a:extLst>
              </p:cNvPr>
              <p:cNvSpPr>
                <a:spLocks/>
              </p:cNvSpPr>
              <p:nvPr/>
            </p:nvSpPr>
            <p:spPr bwMode="auto">
              <a:xfrm>
                <a:off x="591" y="1650"/>
                <a:ext cx="4" cy="9"/>
              </a:xfrm>
              <a:custGeom>
                <a:avLst/>
                <a:gdLst>
                  <a:gd name="T0" fmla="*/ 0 w 4"/>
                  <a:gd name="T1" fmla="*/ 0 h 9"/>
                  <a:gd name="T2" fmla="*/ 4 w 4"/>
                  <a:gd name="T3" fmla="*/ 4 h 9"/>
                  <a:gd name="T4" fmla="*/ 4 w 4"/>
                  <a:gd name="T5" fmla="*/ 7 h 9"/>
                  <a:gd name="T6" fmla="*/ 2 w 4"/>
                  <a:gd name="T7" fmla="*/ 9 h 9"/>
                  <a:gd name="T8" fmla="*/ 0 w 4"/>
                  <a:gd name="T9" fmla="*/ 6 h 9"/>
                  <a:gd name="T10" fmla="*/ 0 w 4"/>
                  <a:gd name="T11" fmla="*/ 4 h 9"/>
                  <a:gd name="T12" fmla="*/ 0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0"/>
                    </a:moveTo>
                    <a:lnTo>
                      <a:pt x="4" y="4"/>
                    </a:lnTo>
                    <a:lnTo>
                      <a:pt x="4" y="7"/>
                    </a:lnTo>
                    <a:lnTo>
                      <a:pt x="2" y="9"/>
                    </a:lnTo>
                    <a:lnTo>
                      <a:pt x="0" y="6"/>
                    </a:lnTo>
                    <a:lnTo>
                      <a:pt x="0" y="4"/>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1" name="Freeform 2269">
                <a:extLst>
                  <a:ext uri="{FF2B5EF4-FFF2-40B4-BE49-F238E27FC236}">
                    <a16:creationId xmlns:a16="http://schemas.microsoft.com/office/drawing/2014/main" id="{13866FD6-F666-3B43-9EE9-55E636BC1A84}"/>
                  </a:ext>
                </a:extLst>
              </p:cNvPr>
              <p:cNvSpPr>
                <a:spLocks/>
              </p:cNvSpPr>
              <p:nvPr/>
            </p:nvSpPr>
            <p:spPr bwMode="auto">
              <a:xfrm>
                <a:off x="1593" y="1927"/>
                <a:ext cx="3" cy="4"/>
              </a:xfrm>
              <a:custGeom>
                <a:avLst/>
                <a:gdLst>
                  <a:gd name="T0" fmla="*/ 0 w 3"/>
                  <a:gd name="T1" fmla="*/ 2 h 4"/>
                  <a:gd name="T2" fmla="*/ 1 w 3"/>
                  <a:gd name="T3" fmla="*/ 4 h 4"/>
                  <a:gd name="T4" fmla="*/ 3 w 3"/>
                  <a:gd name="T5" fmla="*/ 4 h 4"/>
                  <a:gd name="T6" fmla="*/ 3 w 3"/>
                  <a:gd name="T7" fmla="*/ 2 h 4"/>
                  <a:gd name="T8" fmla="*/ 1 w 3"/>
                  <a:gd name="T9" fmla="*/ 2 h 4"/>
                  <a:gd name="T10" fmla="*/ 1 w 3"/>
                  <a:gd name="T11" fmla="*/ 0 h 4"/>
                  <a:gd name="T12" fmla="*/ 1 w 3"/>
                  <a:gd name="T13" fmla="*/ 0 h 4"/>
                  <a:gd name="T14" fmla="*/ 0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2"/>
                    </a:moveTo>
                    <a:lnTo>
                      <a:pt x="1" y="4"/>
                    </a:lnTo>
                    <a:lnTo>
                      <a:pt x="3" y="4"/>
                    </a:lnTo>
                    <a:lnTo>
                      <a:pt x="3" y="2"/>
                    </a:lnTo>
                    <a:lnTo>
                      <a:pt x="1" y="2"/>
                    </a:lnTo>
                    <a:lnTo>
                      <a:pt x="1" y="0"/>
                    </a:lnTo>
                    <a:lnTo>
                      <a:pt x="1"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2" name="Freeform 2270">
                <a:extLst>
                  <a:ext uri="{FF2B5EF4-FFF2-40B4-BE49-F238E27FC236}">
                    <a16:creationId xmlns:a16="http://schemas.microsoft.com/office/drawing/2014/main" id="{C63DFA94-4824-7E4E-8A0F-7227072F48F0}"/>
                  </a:ext>
                </a:extLst>
              </p:cNvPr>
              <p:cNvSpPr>
                <a:spLocks/>
              </p:cNvSpPr>
              <p:nvPr/>
            </p:nvSpPr>
            <p:spPr bwMode="auto">
              <a:xfrm>
                <a:off x="1593" y="1927"/>
                <a:ext cx="3" cy="4"/>
              </a:xfrm>
              <a:custGeom>
                <a:avLst/>
                <a:gdLst>
                  <a:gd name="T0" fmla="*/ 0 w 3"/>
                  <a:gd name="T1" fmla="*/ 2 h 4"/>
                  <a:gd name="T2" fmla="*/ 1 w 3"/>
                  <a:gd name="T3" fmla="*/ 4 h 4"/>
                  <a:gd name="T4" fmla="*/ 3 w 3"/>
                  <a:gd name="T5" fmla="*/ 4 h 4"/>
                  <a:gd name="T6" fmla="*/ 3 w 3"/>
                  <a:gd name="T7" fmla="*/ 2 h 4"/>
                  <a:gd name="T8" fmla="*/ 1 w 3"/>
                  <a:gd name="T9" fmla="*/ 2 h 4"/>
                  <a:gd name="T10" fmla="*/ 1 w 3"/>
                  <a:gd name="T11" fmla="*/ 0 h 4"/>
                  <a:gd name="T12" fmla="*/ 1 w 3"/>
                  <a:gd name="T13" fmla="*/ 0 h 4"/>
                  <a:gd name="T14" fmla="*/ 0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2"/>
                    </a:moveTo>
                    <a:lnTo>
                      <a:pt x="1" y="4"/>
                    </a:lnTo>
                    <a:lnTo>
                      <a:pt x="3" y="4"/>
                    </a:lnTo>
                    <a:lnTo>
                      <a:pt x="3" y="2"/>
                    </a:lnTo>
                    <a:lnTo>
                      <a:pt x="1" y="2"/>
                    </a:lnTo>
                    <a:lnTo>
                      <a:pt x="1" y="0"/>
                    </a:lnTo>
                    <a:lnTo>
                      <a:pt x="1"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3" name="Freeform 2271">
                <a:extLst>
                  <a:ext uri="{FF2B5EF4-FFF2-40B4-BE49-F238E27FC236}">
                    <a16:creationId xmlns:a16="http://schemas.microsoft.com/office/drawing/2014/main" id="{7C521251-48F7-DC49-9708-00F735479120}"/>
                  </a:ext>
                </a:extLst>
              </p:cNvPr>
              <p:cNvSpPr>
                <a:spLocks/>
              </p:cNvSpPr>
              <p:nvPr/>
            </p:nvSpPr>
            <p:spPr bwMode="auto">
              <a:xfrm>
                <a:off x="1596" y="1925"/>
                <a:ext cx="2" cy="2"/>
              </a:xfrm>
              <a:custGeom>
                <a:avLst/>
                <a:gdLst>
                  <a:gd name="T0" fmla="*/ 0 w 2"/>
                  <a:gd name="T1" fmla="*/ 2 h 2"/>
                  <a:gd name="T2" fmla="*/ 2 w 2"/>
                  <a:gd name="T3" fmla="*/ 2 h 2"/>
                  <a:gd name="T4" fmla="*/ 2 w 2"/>
                  <a:gd name="T5" fmla="*/ 2 h 2"/>
                  <a:gd name="T6" fmla="*/ 2 w 2"/>
                  <a:gd name="T7" fmla="*/ 0 h 2"/>
                  <a:gd name="T8" fmla="*/ 0 w 2"/>
                  <a:gd name="T9" fmla="*/ 0 h 2"/>
                  <a:gd name="T10" fmla="*/ 0 w 2"/>
                  <a:gd name="T11" fmla="*/ 0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2" y="2"/>
                    </a:lnTo>
                    <a:lnTo>
                      <a:pt x="2" y="2"/>
                    </a:lnTo>
                    <a:lnTo>
                      <a:pt x="2" y="0"/>
                    </a:lnTo>
                    <a:lnTo>
                      <a:pt x="0" y="0"/>
                    </a:lnTo>
                    <a:lnTo>
                      <a:pt x="0"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4" name="Freeform 2272">
                <a:extLst>
                  <a:ext uri="{FF2B5EF4-FFF2-40B4-BE49-F238E27FC236}">
                    <a16:creationId xmlns:a16="http://schemas.microsoft.com/office/drawing/2014/main" id="{6DDD1089-A3D0-8340-ABD3-1A75A2271E13}"/>
                  </a:ext>
                </a:extLst>
              </p:cNvPr>
              <p:cNvSpPr>
                <a:spLocks/>
              </p:cNvSpPr>
              <p:nvPr/>
            </p:nvSpPr>
            <p:spPr bwMode="auto">
              <a:xfrm>
                <a:off x="1596" y="1925"/>
                <a:ext cx="2" cy="2"/>
              </a:xfrm>
              <a:custGeom>
                <a:avLst/>
                <a:gdLst>
                  <a:gd name="T0" fmla="*/ 0 w 2"/>
                  <a:gd name="T1" fmla="*/ 2 h 2"/>
                  <a:gd name="T2" fmla="*/ 2 w 2"/>
                  <a:gd name="T3" fmla="*/ 2 h 2"/>
                  <a:gd name="T4" fmla="*/ 2 w 2"/>
                  <a:gd name="T5" fmla="*/ 2 h 2"/>
                  <a:gd name="T6" fmla="*/ 2 w 2"/>
                  <a:gd name="T7" fmla="*/ 0 h 2"/>
                  <a:gd name="T8" fmla="*/ 0 w 2"/>
                  <a:gd name="T9" fmla="*/ 0 h 2"/>
                  <a:gd name="T10" fmla="*/ 0 w 2"/>
                  <a:gd name="T11" fmla="*/ 0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2" y="2"/>
                    </a:lnTo>
                    <a:lnTo>
                      <a:pt x="2" y="2"/>
                    </a:lnTo>
                    <a:lnTo>
                      <a:pt x="2" y="0"/>
                    </a:lnTo>
                    <a:lnTo>
                      <a:pt x="0" y="0"/>
                    </a:lnTo>
                    <a:lnTo>
                      <a:pt x="0"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5" name="Freeform 2273">
                <a:extLst>
                  <a:ext uri="{FF2B5EF4-FFF2-40B4-BE49-F238E27FC236}">
                    <a16:creationId xmlns:a16="http://schemas.microsoft.com/office/drawing/2014/main" id="{4867084D-607F-EC44-92FE-DD00ECC3E69A}"/>
                  </a:ext>
                </a:extLst>
              </p:cNvPr>
              <p:cNvSpPr>
                <a:spLocks/>
              </p:cNvSpPr>
              <p:nvPr/>
            </p:nvSpPr>
            <p:spPr bwMode="auto">
              <a:xfrm>
                <a:off x="1598" y="1929"/>
                <a:ext cx="0" cy="2"/>
              </a:xfrm>
              <a:custGeom>
                <a:avLst/>
                <a:gdLst>
                  <a:gd name="T0" fmla="*/ 0 h 2"/>
                  <a:gd name="T1" fmla="*/ 2 h 2"/>
                  <a:gd name="T2" fmla="*/ 2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6" name="Freeform 2274">
                <a:extLst>
                  <a:ext uri="{FF2B5EF4-FFF2-40B4-BE49-F238E27FC236}">
                    <a16:creationId xmlns:a16="http://schemas.microsoft.com/office/drawing/2014/main" id="{F061C113-6497-F545-B3AA-E927EA4FE63F}"/>
                  </a:ext>
                </a:extLst>
              </p:cNvPr>
              <p:cNvSpPr>
                <a:spLocks/>
              </p:cNvSpPr>
              <p:nvPr/>
            </p:nvSpPr>
            <p:spPr bwMode="auto">
              <a:xfrm>
                <a:off x="1598" y="1929"/>
                <a:ext cx="0" cy="2"/>
              </a:xfrm>
              <a:custGeom>
                <a:avLst/>
                <a:gdLst>
                  <a:gd name="T0" fmla="*/ 0 h 2"/>
                  <a:gd name="T1" fmla="*/ 2 h 2"/>
                  <a:gd name="T2" fmla="*/ 2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0"/>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7" name="Freeform 2275">
                <a:extLst>
                  <a:ext uri="{FF2B5EF4-FFF2-40B4-BE49-F238E27FC236}">
                    <a16:creationId xmlns:a16="http://schemas.microsoft.com/office/drawing/2014/main" id="{2C63A27E-673A-AC49-8F3D-C49903D056F9}"/>
                  </a:ext>
                </a:extLst>
              </p:cNvPr>
              <p:cNvSpPr>
                <a:spLocks/>
              </p:cNvSpPr>
              <p:nvPr/>
            </p:nvSpPr>
            <p:spPr bwMode="auto">
              <a:xfrm>
                <a:off x="484" y="1518"/>
                <a:ext cx="132" cy="147"/>
              </a:xfrm>
              <a:custGeom>
                <a:avLst/>
                <a:gdLst>
                  <a:gd name="T0" fmla="*/ 11 w 132"/>
                  <a:gd name="T1" fmla="*/ 25 h 147"/>
                  <a:gd name="T2" fmla="*/ 25 w 132"/>
                  <a:gd name="T3" fmla="*/ 20 h 147"/>
                  <a:gd name="T4" fmla="*/ 28 w 132"/>
                  <a:gd name="T5" fmla="*/ 13 h 147"/>
                  <a:gd name="T6" fmla="*/ 37 w 132"/>
                  <a:gd name="T7" fmla="*/ 6 h 147"/>
                  <a:gd name="T8" fmla="*/ 50 w 132"/>
                  <a:gd name="T9" fmla="*/ 7 h 147"/>
                  <a:gd name="T10" fmla="*/ 61 w 132"/>
                  <a:gd name="T11" fmla="*/ 22 h 147"/>
                  <a:gd name="T12" fmla="*/ 68 w 132"/>
                  <a:gd name="T13" fmla="*/ 31 h 147"/>
                  <a:gd name="T14" fmla="*/ 94 w 132"/>
                  <a:gd name="T15" fmla="*/ 79 h 147"/>
                  <a:gd name="T16" fmla="*/ 98 w 132"/>
                  <a:gd name="T17" fmla="*/ 84 h 147"/>
                  <a:gd name="T18" fmla="*/ 116 w 132"/>
                  <a:gd name="T19" fmla="*/ 102 h 147"/>
                  <a:gd name="T20" fmla="*/ 132 w 132"/>
                  <a:gd name="T21" fmla="*/ 129 h 147"/>
                  <a:gd name="T22" fmla="*/ 132 w 132"/>
                  <a:gd name="T23" fmla="*/ 138 h 147"/>
                  <a:gd name="T24" fmla="*/ 123 w 132"/>
                  <a:gd name="T25" fmla="*/ 145 h 147"/>
                  <a:gd name="T26" fmla="*/ 119 w 132"/>
                  <a:gd name="T27" fmla="*/ 147 h 147"/>
                  <a:gd name="T28" fmla="*/ 119 w 132"/>
                  <a:gd name="T29" fmla="*/ 141 h 147"/>
                  <a:gd name="T30" fmla="*/ 123 w 132"/>
                  <a:gd name="T31" fmla="*/ 138 h 147"/>
                  <a:gd name="T32" fmla="*/ 119 w 132"/>
                  <a:gd name="T33" fmla="*/ 132 h 147"/>
                  <a:gd name="T34" fmla="*/ 118 w 132"/>
                  <a:gd name="T35" fmla="*/ 122 h 147"/>
                  <a:gd name="T36" fmla="*/ 114 w 132"/>
                  <a:gd name="T37" fmla="*/ 113 h 147"/>
                  <a:gd name="T38" fmla="*/ 111 w 132"/>
                  <a:gd name="T39" fmla="*/ 113 h 147"/>
                  <a:gd name="T40" fmla="*/ 105 w 132"/>
                  <a:gd name="T41" fmla="*/ 116 h 147"/>
                  <a:gd name="T42" fmla="*/ 103 w 132"/>
                  <a:gd name="T43" fmla="*/ 120 h 147"/>
                  <a:gd name="T44" fmla="*/ 100 w 132"/>
                  <a:gd name="T45" fmla="*/ 125 h 147"/>
                  <a:gd name="T46" fmla="*/ 96 w 132"/>
                  <a:gd name="T47" fmla="*/ 120 h 147"/>
                  <a:gd name="T48" fmla="*/ 102 w 132"/>
                  <a:gd name="T49" fmla="*/ 109 h 147"/>
                  <a:gd name="T50" fmla="*/ 102 w 132"/>
                  <a:gd name="T51" fmla="*/ 104 h 147"/>
                  <a:gd name="T52" fmla="*/ 96 w 132"/>
                  <a:gd name="T53" fmla="*/ 93 h 147"/>
                  <a:gd name="T54" fmla="*/ 91 w 132"/>
                  <a:gd name="T55" fmla="*/ 89 h 147"/>
                  <a:gd name="T56" fmla="*/ 87 w 132"/>
                  <a:gd name="T57" fmla="*/ 86 h 147"/>
                  <a:gd name="T58" fmla="*/ 86 w 132"/>
                  <a:gd name="T59" fmla="*/ 81 h 147"/>
                  <a:gd name="T60" fmla="*/ 82 w 132"/>
                  <a:gd name="T61" fmla="*/ 81 h 147"/>
                  <a:gd name="T62" fmla="*/ 78 w 132"/>
                  <a:gd name="T63" fmla="*/ 81 h 147"/>
                  <a:gd name="T64" fmla="*/ 80 w 132"/>
                  <a:gd name="T65" fmla="*/ 75 h 147"/>
                  <a:gd name="T66" fmla="*/ 77 w 132"/>
                  <a:gd name="T67" fmla="*/ 73 h 147"/>
                  <a:gd name="T68" fmla="*/ 77 w 132"/>
                  <a:gd name="T69" fmla="*/ 68 h 147"/>
                  <a:gd name="T70" fmla="*/ 73 w 132"/>
                  <a:gd name="T71" fmla="*/ 66 h 147"/>
                  <a:gd name="T72" fmla="*/ 84 w 132"/>
                  <a:gd name="T73" fmla="*/ 70 h 147"/>
                  <a:gd name="T74" fmla="*/ 80 w 132"/>
                  <a:gd name="T75" fmla="*/ 64 h 147"/>
                  <a:gd name="T76" fmla="*/ 77 w 132"/>
                  <a:gd name="T77" fmla="*/ 57 h 147"/>
                  <a:gd name="T78" fmla="*/ 75 w 132"/>
                  <a:gd name="T79" fmla="*/ 57 h 147"/>
                  <a:gd name="T80" fmla="*/ 71 w 132"/>
                  <a:gd name="T81" fmla="*/ 56 h 147"/>
                  <a:gd name="T82" fmla="*/ 73 w 132"/>
                  <a:gd name="T83" fmla="*/ 54 h 147"/>
                  <a:gd name="T84" fmla="*/ 71 w 132"/>
                  <a:gd name="T85" fmla="*/ 50 h 147"/>
                  <a:gd name="T86" fmla="*/ 66 w 132"/>
                  <a:gd name="T87" fmla="*/ 50 h 147"/>
                  <a:gd name="T88" fmla="*/ 64 w 132"/>
                  <a:gd name="T89" fmla="*/ 48 h 147"/>
                  <a:gd name="T90" fmla="*/ 52 w 132"/>
                  <a:gd name="T91" fmla="*/ 34 h 147"/>
                  <a:gd name="T92" fmla="*/ 43 w 132"/>
                  <a:gd name="T93" fmla="*/ 14 h 147"/>
                  <a:gd name="T94" fmla="*/ 50 w 132"/>
                  <a:gd name="T95" fmla="*/ 43 h 147"/>
                  <a:gd name="T96" fmla="*/ 43 w 132"/>
                  <a:gd name="T97" fmla="*/ 39 h 147"/>
                  <a:gd name="T98" fmla="*/ 37 w 132"/>
                  <a:gd name="T99" fmla="*/ 36 h 147"/>
                  <a:gd name="T100" fmla="*/ 36 w 132"/>
                  <a:gd name="T101" fmla="*/ 29 h 147"/>
                  <a:gd name="T102" fmla="*/ 30 w 132"/>
                  <a:gd name="T103" fmla="*/ 31 h 147"/>
                  <a:gd name="T104" fmla="*/ 25 w 132"/>
                  <a:gd name="T105" fmla="*/ 25 h 147"/>
                  <a:gd name="T106" fmla="*/ 21 w 132"/>
                  <a:gd name="T107" fmla="*/ 27 h 147"/>
                  <a:gd name="T108" fmla="*/ 25 w 132"/>
                  <a:gd name="T109" fmla="*/ 29 h 147"/>
                  <a:gd name="T110" fmla="*/ 28 w 132"/>
                  <a:gd name="T111" fmla="*/ 34 h 147"/>
                  <a:gd name="T112" fmla="*/ 34 w 132"/>
                  <a:gd name="T113" fmla="*/ 39 h 147"/>
                  <a:gd name="T114" fmla="*/ 28 w 132"/>
                  <a:gd name="T115" fmla="*/ 43 h 147"/>
                  <a:gd name="T116" fmla="*/ 20 w 132"/>
                  <a:gd name="T117" fmla="*/ 41 h 147"/>
                  <a:gd name="T118" fmla="*/ 11 w 132"/>
                  <a:gd name="T119" fmla="*/ 32 h 147"/>
                  <a:gd name="T120" fmla="*/ 0 w 132"/>
                  <a:gd name="T121" fmla="*/ 2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7">
                    <a:moveTo>
                      <a:pt x="2" y="13"/>
                    </a:moveTo>
                    <a:lnTo>
                      <a:pt x="7" y="16"/>
                    </a:lnTo>
                    <a:lnTo>
                      <a:pt x="11" y="25"/>
                    </a:lnTo>
                    <a:lnTo>
                      <a:pt x="11" y="25"/>
                    </a:lnTo>
                    <a:lnTo>
                      <a:pt x="12" y="27"/>
                    </a:lnTo>
                    <a:lnTo>
                      <a:pt x="16" y="25"/>
                    </a:lnTo>
                    <a:lnTo>
                      <a:pt x="20" y="22"/>
                    </a:lnTo>
                    <a:lnTo>
                      <a:pt x="25" y="20"/>
                    </a:lnTo>
                    <a:lnTo>
                      <a:pt x="27" y="16"/>
                    </a:lnTo>
                    <a:lnTo>
                      <a:pt x="27" y="14"/>
                    </a:lnTo>
                    <a:lnTo>
                      <a:pt x="27" y="13"/>
                    </a:lnTo>
                    <a:lnTo>
                      <a:pt x="28" y="13"/>
                    </a:lnTo>
                    <a:lnTo>
                      <a:pt x="30" y="11"/>
                    </a:lnTo>
                    <a:lnTo>
                      <a:pt x="30" y="7"/>
                    </a:lnTo>
                    <a:lnTo>
                      <a:pt x="32" y="6"/>
                    </a:lnTo>
                    <a:lnTo>
                      <a:pt x="37" y="6"/>
                    </a:lnTo>
                    <a:lnTo>
                      <a:pt x="45" y="0"/>
                    </a:lnTo>
                    <a:lnTo>
                      <a:pt x="45" y="0"/>
                    </a:lnTo>
                    <a:lnTo>
                      <a:pt x="46" y="2"/>
                    </a:lnTo>
                    <a:lnTo>
                      <a:pt x="50" y="7"/>
                    </a:lnTo>
                    <a:lnTo>
                      <a:pt x="50" y="9"/>
                    </a:lnTo>
                    <a:lnTo>
                      <a:pt x="52" y="9"/>
                    </a:lnTo>
                    <a:lnTo>
                      <a:pt x="57" y="18"/>
                    </a:lnTo>
                    <a:lnTo>
                      <a:pt x="61" y="22"/>
                    </a:lnTo>
                    <a:lnTo>
                      <a:pt x="61" y="25"/>
                    </a:lnTo>
                    <a:lnTo>
                      <a:pt x="61" y="27"/>
                    </a:lnTo>
                    <a:lnTo>
                      <a:pt x="62" y="29"/>
                    </a:lnTo>
                    <a:lnTo>
                      <a:pt x="68" y="31"/>
                    </a:lnTo>
                    <a:lnTo>
                      <a:pt x="87" y="66"/>
                    </a:lnTo>
                    <a:lnTo>
                      <a:pt x="87" y="66"/>
                    </a:lnTo>
                    <a:lnTo>
                      <a:pt x="89" y="72"/>
                    </a:lnTo>
                    <a:lnTo>
                      <a:pt x="94" y="79"/>
                    </a:lnTo>
                    <a:lnTo>
                      <a:pt x="94" y="79"/>
                    </a:lnTo>
                    <a:lnTo>
                      <a:pt x="94" y="81"/>
                    </a:lnTo>
                    <a:lnTo>
                      <a:pt x="94" y="82"/>
                    </a:lnTo>
                    <a:lnTo>
                      <a:pt x="98" y="84"/>
                    </a:lnTo>
                    <a:lnTo>
                      <a:pt x="100" y="93"/>
                    </a:lnTo>
                    <a:lnTo>
                      <a:pt x="103" y="97"/>
                    </a:lnTo>
                    <a:lnTo>
                      <a:pt x="105" y="100"/>
                    </a:lnTo>
                    <a:lnTo>
                      <a:pt x="116" y="102"/>
                    </a:lnTo>
                    <a:lnTo>
                      <a:pt x="125" y="111"/>
                    </a:lnTo>
                    <a:lnTo>
                      <a:pt x="130" y="111"/>
                    </a:lnTo>
                    <a:lnTo>
                      <a:pt x="132" y="114"/>
                    </a:lnTo>
                    <a:lnTo>
                      <a:pt x="132" y="129"/>
                    </a:lnTo>
                    <a:lnTo>
                      <a:pt x="132" y="134"/>
                    </a:lnTo>
                    <a:lnTo>
                      <a:pt x="132" y="136"/>
                    </a:lnTo>
                    <a:lnTo>
                      <a:pt x="132" y="138"/>
                    </a:lnTo>
                    <a:lnTo>
                      <a:pt x="132" y="138"/>
                    </a:lnTo>
                    <a:lnTo>
                      <a:pt x="130" y="139"/>
                    </a:lnTo>
                    <a:lnTo>
                      <a:pt x="128" y="139"/>
                    </a:lnTo>
                    <a:lnTo>
                      <a:pt x="125" y="145"/>
                    </a:lnTo>
                    <a:lnTo>
                      <a:pt x="123" y="145"/>
                    </a:lnTo>
                    <a:lnTo>
                      <a:pt x="121" y="145"/>
                    </a:lnTo>
                    <a:lnTo>
                      <a:pt x="121" y="147"/>
                    </a:lnTo>
                    <a:lnTo>
                      <a:pt x="119" y="145"/>
                    </a:lnTo>
                    <a:lnTo>
                      <a:pt x="119" y="147"/>
                    </a:lnTo>
                    <a:lnTo>
                      <a:pt x="118" y="147"/>
                    </a:lnTo>
                    <a:lnTo>
                      <a:pt x="118" y="141"/>
                    </a:lnTo>
                    <a:lnTo>
                      <a:pt x="119" y="139"/>
                    </a:lnTo>
                    <a:lnTo>
                      <a:pt x="119" y="141"/>
                    </a:lnTo>
                    <a:lnTo>
                      <a:pt x="121" y="139"/>
                    </a:lnTo>
                    <a:lnTo>
                      <a:pt x="121" y="139"/>
                    </a:lnTo>
                    <a:lnTo>
                      <a:pt x="123" y="138"/>
                    </a:lnTo>
                    <a:lnTo>
                      <a:pt x="123" y="138"/>
                    </a:lnTo>
                    <a:lnTo>
                      <a:pt x="123" y="132"/>
                    </a:lnTo>
                    <a:lnTo>
                      <a:pt x="121" y="132"/>
                    </a:lnTo>
                    <a:lnTo>
                      <a:pt x="119" y="132"/>
                    </a:lnTo>
                    <a:lnTo>
                      <a:pt x="119" y="132"/>
                    </a:lnTo>
                    <a:lnTo>
                      <a:pt x="119" y="132"/>
                    </a:lnTo>
                    <a:lnTo>
                      <a:pt x="119" y="125"/>
                    </a:lnTo>
                    <a:lnTo>
                      <a:pt x="118" y="123"/>
                    </a:lnTo>
                    <a:lnTo>
                      <a:pt x="118" y="122"/>
                    </a:lnTo>
                    <a:lnTo>
                      <a:pt x="116" y="116"/>
                    </a:lnTo>
                    <a:lnTo>
                      <a:pt x="114" y="114"/>
                    </a:lnTo>
                    <a:lnTo>
                      <a:pt x="114" y="114"/>
                    </a:lnTo>
                    <a:lnTo>
                      <a:pt x="114" y="113"/>
                    </a:lnTo>
                    <a:lnTo>
                      <a:pt x="116" y="111"/>
                    </a:lnTo>
                    <a:lnTo>
                      <a:pt x="114" y="109"/>
                    </a:lnTo>
                    <a:lnTo>
                      <a:pt x="112" y="109"/>
                    </a:lnTo>
                    <a:lnTo>
                      <a:pt x="111" y="113"/>
                    </a:lnTo>
                    <a:lnTo>
                      <a:pt x="111" y="113"/>
                    </a:lnTo>
                    <a:lnTo>
                      <a:pt x="109" y="114"/>
                    </a:lnTo>
                    <a:lnTo>
                      <a:pt x="107" y="114"/>
                    </a:lnTo>
                    <a:lnTo>
                      <a:pt x="105" y="116"/>
                    </a:lnTo>
                    <a:lnTo>
                      <a:pt x="103" y="116"/>
                    </a:lnTo>
                    <a:lnTo>
                      <a:pt x="103" y="118"/>
                    </a:lnTo>
                    <a:lnTo>
                      <a:pt x="103" y="120"/>
                    </a:lnTo>
                    <a:lnTo>
                      <a:pt x="103" y="120"/>
                    </a:lnTo>
                    <a:lnTo>
                      <a:pt x="103" y="122"/>
                    </a:lnTo>
                    <a:lnTo>
                      <a:pt x="102" y="123"/>
                    </a:lnTo>
                    <a:lnTo>
                      <a:pt x="102" y="123"/>
                    </a:lnTo>
                    <a:lnTo>
                      <a:pt x="100" y="125"/>
                    </a:lnTo>
                    <a:lnTo>
                      <a:pt x="100" y="127"/>
                    </a:lnTo>
                    <a:lnTo>
                      <a:pt x="96" y="123"/>
                    </a:lnTo>
                    <a:lnTo>
                      <a:pt x="96" y="122"/>
                    </a:lnTo>
                    <a:lnTo>
                      <a:pt x="96" y="120"/>
                    </a:lnTo>
                    <a:lnTo>
                      <a:pt x="98" y="120"/>
                    </a:lnTo>
                    <a:lnTo>
                      <a:pt x="100" y="118"/>
                    </a:lnTo>
                    <a:lnTo>
                      <a:pt x="102" y="113"/>
                    </a:lnTo>
                    <a:lnTo>
                      <a:pt x="102" y="109"/>
                    </a:lnTo>
                    <a:lnTo>
                      <a:pt x="102" y="107"/>
                    </a:lnTo>
                    <a:lnTo>
                      <a:pt x="107" y="107"/>
                    </a:lnTo>
                    <a:lnTo>
                      <a:pt x="107" y="107"/>
                    </a:lnTo>
                    <a:lnTo>
                      <a:pt x="102" y="104"/>
                    </a:lnTo>
                    <a:lnTo>
                      <a:pt x="100" y="102"/>
                    </a:lnTo>
                    <a:lnTo>
                      <a:pt x="98" y="102"/>
                    </a:lnTo>
                    <a:lnTo>
                      <a:pt x="96" y="98"/>
                    </a:lnTo>
                    <a:lnTo>
                      <a:pt x="96" y="93"/>
                    </a:lnTo>
                    <a:lnTo>
                      <a:pt x="93" y="93"/>
                    </a:lnTo>
                    <a:lnTo>
                      <a:pt x="93" y="91"/>
                    </a:lnTo>
                    <a:lnTo>
                      <a:pt x="93" y="89"/>
                    </a:lnTo>
                    <a:lnTo>
                      <a:pt x="91" y="89"/>
                    </a:lnTo>
                    <a:lnTo>
                      <a:pt x="87" y="89"/>
                    </a:lnTo>
                    <a:lnTo>
                      <a:pt x="84" y="84"/>
                    </a:lnTo>
                    <a:lnTo>
                      <a:pt x="84" y="82"/>
                    </a:lnTo>
                    <a:lnTo>
                      <a:pt x="87" y="86"/>
                    </a:lnTo>
                    <a:lnTo>
                      <a:pt x="89" y="88"/>
                    </a:lnTo>
                    <a:lnTo>
                      <a:pt x="87" y="84"/>
                    </a:lnTo>
                    <a:lnTo>
                      <a:pt x="87" y="81"/>
                    </a:lnTo>
                    <a:lnTo>
                      <a:pt x="86" y="81"/>
                    </a:lnTo>
                    <a:lnTo>
                      <a:pt x="84" y="82"/>
                    </a:lnTo>
                    <a:lnTo>
                      <a:pt x="84" y="82"/>
                    </a:lnTo>
                    <a:lnTo>
                      <a:pt x="82" y="81"/>
                    </a:lnTo>
                    <a:lnTo>
                      <a:pt x="82" y="81"/>
                    </a:lnTo>
                    <a:lnTo>
                      <a:pt x="82" y="79"/>
                    </a:lnTo>
                    <a:lnTo>
                      <a:pt x="80" y="79"/>
                    </a:lnTo>
                    <a:lnTo>
                      <a:pt x="80" y="81"/>
                    </a:lnTo>
                    <a:lnTo>
                      <a:pt x="78" y="81"/>
                    </a:lnTo>
                    <a:lnTo>
                      <a:pt x="77" y="79"/>
                    </a:lnTo>
                    <a:lnTo>
                      <a:pt x="77" y="77"/>
                    </a:lnTo>
                    <a:lnTo>
                      <a:pt x="77" y="75"/>
                    </a:lnTo>
                    <a:lnTo>
                      <a:pt x="80" y="75"/>
                    </a:lnTo>
                    <a:lnTo>
                      <a:pt x="82" y="73"/>
                    </a:lnTo>
                    <a:lnTo>
                      <a:pt x="78" y="73"/>
                    </a:lnTo>
                    <a:lnTo>
                      <a:pt x="77" y="73"/>
                    </a:lnTo>
                    <a:lnTo>
                      <a:pt x="77" y="73"/>
                    </a:lnTo>
                    <a:lnTo>
                      <a:pt x="78" y="72"/>
                    </a:lnTo>
                    <a:lnTo>
                      <a:pt x="77" y="72"/>
                    </a:lnTo>
                    <a:lnTo>
                      <a:pt x="77" y="70"/>
                    </a:lnTo>
                    <a:lnTo>
                      <a:pt x="77" y="68"/>
                    </a:lnTo>
                    <a:lnTo>
                      <a:pt x="78" y="68"/>
                    </a:lnTo>
                    <a:lnTo>
                      <a:pt x="77" y="66"/>
                    </a:lnTo>
                    <a:lnTo>
                      <a:pt x="75" y="68"/>
                    </a:lnTo>
                    <a:lnTo>
                      <a:pt x="73" y="66"/>
                    </a:lnTo>
                    <a:lnTo>
                      <a:pt x="75" y="64"/>
                    </a:lnTo>
                    <a:lnTo>
                      <a:pt x="80" y="66"/>
                    </a:lnTo>
                    <a:lnTo>
                      <a:pt x="82" y="70"/>
                    </a:lnTo>
                    <a:lnTo>
                      <a:pt x="84" y="70"/>
                    </a:lnTo>
                    <a:lnTo>
                      <a:pt x="84" y="70"/>
                    </a:lnTo>
                    <a:lnTo>
                      <a:pt x="82" y="68"/>
                    </a:lnTo>
                    <a:lnTo>
                      <a:pt x="82" y="64"/>
                    </a:lnTo>
                    <a:lnTo>
                      <a:pt x="80" y="64"/>
                    </a:lnTo>
                    <a:lnTo>
                      <a:pt x="80" y="64"/>
                    </a:lnTo>
                    <a:lnTo>
                      <a:pt x="77" y="61"/>
                    </a:lnTo>
                    <a:lnTo>
                      <a:pt x="75" y="59"/>
                    </a:lnTo>
                    <a:lnTo>
                      <a:pt x="77" y="57"/>
                    </a:lnTo>
                    <a:lnTo>
                      <a:pt x="80" y="57"/>
                    </a:lnTo>
                    <a:lnTo>
                      <a:pt x="80" y="57"/>
                    </a:lnTo>
                    <a:lnTo>
                      <a:pt x="78" y="57"/>
                    </a:lnTo>
                    <a:lnTo>
                      <a:pt x="75" y="57"/>
                    </a:lnTo>
                    <a:lnTo>
                      <a:pt x="73" y="59"/>
                    </a:lnTo>
                    <a:lnTo>
                      <a:pt x="73" y="61"/>
                    </a:lnTo>
                    <a:lnTo>
                      <a:pt x="71" y="57"/>
                    </a:lnTo>
                    <a:lnTo>
                      <a:pt x="71" y="56"/>
                    </a:lnTo>
                    <a:lnTo>
                      <a:pt x="73" y="56"/>
                    </a:lnTo>
                    <a:lnTo>
                      <a:pt x="77" y="52"/>
                    </a:lnTo>
                    <a:lnTo>
                      <a:pt x="75" y="52"/>
                    </a:lnTo>
                    <a:lnTo>
                      <a:pt x="73" y="54"/>
                    </a:lnTo>
                    <a:lnTo>
                      <a:pt x="73" y="52"/>
                    </a:lnTo>
                    <a:lnTo>
                      <a:pt x="75" y="48"/>
                    </a:lnTo>
                    <a:lnTo>
                      <a:pt x="73" y="48"/>
                    </a:lnTo>
                    <a:lnTo>
                      <a:pt x="71" y="50"/>
                    </a:lnTo>
                    <a:lnTo>
                      <a:pt x="71" y="52"/>
                    </a:lnTo>
                    <a:lnTo>
                      <a:pt x="70" y="54"/>
                    </a:lnTo>
                    <a:lnTo>
                      <a:pt x="68" y="54"/>
                    </a:lnTo>
                    <a:lnTo>
                      <a:pt x="66" y="50"/>
                    </a:lnTo>
                    <a:lnTo>
                      <a:pt x="66" y="48"/>
                    </a:lnTo>
                    <a:lnTo>
                      <a:pt x="66" y="47"/>
                    </a:lnTo>
                    <a:lnTo>
                      <a:pt x="64" y="47"/>
                    </a:lnTo>
                    <a:lnTo>
                      <a:pt x="64" y="48"/>
                    </a:lnTo>
                    <a:lnTo>
                      <a:pt x="59" y="43"/>
                    </a:lnTo>
                    <a:lnTo>
                      <a:pt x="55" y="43"/>
                    </a:lnTo>
                    <a:lnTo>
                      <a:pt x="52" y="36"/>
                    </a:lnTo>
                    <a:lnTo>
                      <a:pt x="52" y="34"/>
                    </a:lnTo>
                    <a:lnTo>
                      <a:pt x="52" y="31"/>
                    </a:lnTo>
                    <a:lnTo>
                      <a:pt x="50" y="31"/>
                    </a:lnTo>
                    <a:lnTo>
                      <a:pt x="45" y="11"/>
                    </a:lnTo>
                    <a:lnTo>
                      <a:pt x="43" y="14"/>
                    </a:lnTo>
                    <a:lnTo>
                      <a:pt x="45" y="18"/>
                    </a:lnTo>
                    <a:lnTo>
                      <a:pt x="45" y="20"/>
                    </a:lnTo>
                    <a:lnTo>
                      <a:pt x="43" y="18"/>
                    </a:lnTo>
                    <a:lnTo>
                      <a:pt x="50" y="43"/>
                    </a:lnTo>
                    <a:lnTo>
                      <a:pt x="48" y="48"/>
                    </a:lnTo>
                    <a:lnTo>
                      <a:pt x="46" y="47"/>
                    </a:lnTo>
                    <a:lnTo>
                      <a:pt x="45" y="41"/>
                    </a:lnTo>
                    <a:lnTo>
                      <a:pt x="43" y="39"/>
                    </a:lnTo>
                    <a:lnTo>
                      <a:pt x="43" y="43"/>
                    </a:lnTo>
                    <a:lnTo>
                      <a:pt x="37" y="43"/>
                    </a:lnTo>
                    <a:lnTo>
                      <a:pt x="37" y="38"/>
                    </a:lnTo>
                    <a:lnTo>
                      <a:pt x="37" y="36"/>
                    </a:lnTo>
                    <a:lnTo>
                      <a:pt x="37" y="36"/>
                    </a:lnTo>
                    <a:lnTo>
                      <a:pt x="36" y="32"/>
                    </a:lnTo>
                    <a:lnTo>
                      <a:pt x="36" y="29"/>
                    </a:lnTo>
                    <a:lnTo>
                      <a:pt x="36" y="29"/>
                    </a:lnTo>
                    <a:lnTo>
                      <a:pt x="34" y="25"/>
                    </a:lnTo>
                    <a:lnTo>
                      <a:pt x="32" y="27"/>
                    </a:lnTo>
                    <a:lnTo>
                      <a:pt x="32" y="31"/>
                    </a:lnTo>
                    <a:lnTo>
                      <a:pt x="30" y="31"/>
                    </a:lnTo>
                    <a:lnTo>
                      <a:pt x="28" y="29"/>
                    </a:lnTo>
                    <a:lnTo>
                      <a:pt x="27" y="25"/>
                    </a:lnTo>
                    <a:lnTo>
                      <a:pt x="25" y="25"/>
                    </a:lnTo>
                    <a:lnTo>
                      <a:pt x="25" y="25"/>
                    </a:lnTo>
                    <a:lnTo>
                      <a:pt x="25" y="27"/>
                    </a:lnTo>
                    <a:lnTo>
                      <a:pt x="21" y="23"/>
                    </a:lnTo>
                    <a:lnTo>
                      <a:pt x="21" y="25"/>
                    </a:lnTo>
                    <a:lnTo>
                      <a:pt x="21" y="27"/>
                    </a:lnTo>
                    <a:lnTo>
                      <a:pt x="20" y="27"/>
                    </a:lnTo>
                    <a:lnTo>
                      <a:pt x="20" y="27"/>
                    </a:lnTo>
                    <a:lnTo>
                      <a:pt x="23" y="27"/>
                    </a:lnTo>
                    <a:lnTo>
                      <a:pt x="25" y="29"/>
                    </a:lnTo>
                    <a:lnTo>
                      <a:pt x="25" y="31"/>
                    </a:lnTo>
                    <a:lnTo>
                      <a:pt x="25" y="31"/>
                    </a:lnTo>
                    <a:lnTo>
                      <a:pt x="28" y="34"/>
                    </a:lnTo>
                    <a:lnTo>
                      <a:pt x="28" y="34"/>
                    </a:lnTo>
                    <a:lnTo>
                      <a:pt x="28" y="36"/>
                    </a:lnTo>
                    <a:lnTo>
                      <a:pt x="30" y="34"/>
                    </a:lnTo>
                    <a:lnTo>
                      <a:pt x="32" y="34"/>
                    </a:lnTo>
                    <a:lnTo>
                      <a:pt x="34" y="39"/>
                    </a:lnTo>
                    <a:lnTo>
                      <a:pt x="34" y="43"/>
                    </a:lnTo>
                    <a:lnTo>
                      <a:pt x="32" y="45"/>
                    </a:lnTo>
                    <a:lnTo>
                      <a:pt x="28" y="45"/>
                    </a:lnTo>
                    <a:lnTo>
                      <a:pt x="28" y="43"/>
                    </a:lnTo>
                    <a:lnTo>
                      <a:pt x="28" y="43"/>
                    </a:lnTo>
                    <a:lnTo>
                      <a:pt x="28" y="47"/>
                    </a:lnTo>
                    <a:lnTo>
                      <a:pt x="25" y="47"/>
                    </a:lnTo>
                    <a:lnTo>
                      <a:pt x="20" y="41"/>
                    </a:lnTo>
                    <a:lnTo>
                      <a:pt x="16" y="41"/>
                    </a:lnTo>
                    <a:lnTo>
                      <a:pt x="12" y="38"/>
                    </a:lnTo>
                    <a:lnTo>
                      <a:pt x="9" y="36"/>
                    </a:lnTo>
                    <a:lnTo>
                      <a:pt x="11" y="32"/>
                    </a:lnTo>
                    <a:lnTo>
                      <a:pt x="9" y="32"/>
                    </a:lnTo>
                    <a:lnTo>
                      <a:pt x="7" y="34"/>
                    </a:lnTo>
                    <a:lnTo>
                      <a:pt x="0" y="23"/>
                    </a:lnTo>
                    <a:lnTo>
                      <a:pt x="0" y="22"/>
                    </a:lnTo>
                    <a:lnTo>
                      <a:pt x="2" y="14"/>
                    </a:lnTo>
                    <a:lnTo>
                      <a:pt x="2"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8" name="Freeform 2276">
                <a:extLst>
                  <a:ext uri="{FF2B5EF4-FFF2-40B4-BE49-F238E27FC236}">
                    <a16:creationId xmlns:a16="http://schemas.microsoft.com/office/drawing/2014/main" id="{CFFBB584-70BF-FA47-92A0-CFA9A2A027A4}"/>
                  </a:ext>
                </a:extLst>
              </p:cNvPr>
              <p:cNvSpPr>
                <a:spLocks/>
              </p:cNvSpPr>
              <p:nvPr/>
            </p:nvSpPr>
            <p:spPr bwMode="auto">
              <a:xfrm>
                <a:off x="484" y="1518"/>
                <a:ext cx="132" cy="147"/>
              </a:xfrm>
              <a:custGeom>
                <a:avLst/>
                <a:gdLst>
                  <a:gd name="T0" fmla="*/ 11 w 132"/>
                  <a:gd name="T1" fmla="*/ 25 h 147"/>
                  <a:gd name="T2" fmla="*/ 25 w 132"/>
                  <a:gd name="T3" fmla="*/ 20 h 147"/>
                  <a:gd name="T4" fmla="*/ 28 w 132"/>
                  <a:gd name="T5" fmla="*/ 13 h 147"/>
                  <a:gd name="T6" fmla="*/ 37 w 132"/>
                  <a:gd name="T7" fmla="*/ 6 h 147"/>
                  <a:gd name="T8" fmla="*/ 50 w 132"/>
                  <a:gd name="T9" fmla="*/ 7 h 147"/>
                  <a:gd name="T10" fmla="*/ 61 w 132"/>
                  <a:gd name="T11" fmla="*/ 22 h 147"/>
                  <a:gd name="T12" fmla="*/ 68 w 132"/>
                  <a:gd name="T13" fmla="*/ 31 h 147"/>
                  <a:gd name="T14" fmla="*/ 94 w 132"/>
                  <a:gd name="T15" fmla="*/ 79 h 147"/>
                  <a:gd name="T16" fmla="*/ 98 w 132"/>
                  <a:gd name="T17" fmla="*/ 84 h 147"/>
                  <a:gd name="T18" fmla="*/ 116 w 132"/>
                  <a:gd name="T19" fmla="*/ 102 h 147"/>
                  <a:gd name="T20" fmla="*/ 132 w 132"/>
                  <a:gd name="T21" fmla="*/ 129 h 147"/>
                  <a:gd name="T22" fmla="*/ 132 w 132"/>
                  <a:gd name="T23" fmla="*/ 138 h 147"/>
                  <a:gd name="T24" fmla="*/ 123 w 132"/>
                  <a:gd name="T25" fmla="*/ 145 h 147"/>
                  <a:gd name="T26" fmla="*/ 119 w 132"/>
                  <a:gd name="T27" fmla="*/ 147 h 147"/>
                  <a:gd name="T28" fmla="*/ 119 w 132"/>
                  <a:gd name="T29" fmla="*/ 141 h 147"/>
                  <a:gd name="T30" fmla="*/ 123 w 132"/>
                  <a:gd name="T31" fmla="*/ 138 h 147"/>
                  <a:gd name="T32" fmla="*/ 119 w 132"/>
                  <a:gd name="T33" fmla="*/ 132 h 147"/>
                  <a:gd name="T34" fmla="*/ 118 w 132"/>
                  <a:gd name="T35" fmla="*/ 122 h 147"/>
                  <a:gd name="T36" fmla="*/ 114 w 132"/>
                  <a:gd name="T37" fmla="*/ 113 h 147"/>
                  <a:gd name="T38" fmla="*/ 111 w 132"/>
                  <a:gd name="T39" fmla="*/ 113 h 147"/>
                  <a:gd name="T40" fmla="*/ 105 w 132"/>
                  <a:gd name="T41" fmla="*/ 116 h 147"/>
                  <a:gd name="T42" fmla="*/ 103 w 132"/>
                  <a:gd name="T43" fmla="*/ 120 h 147"/>
                  <a:gd name="T44" fmla="*/ 100 w 132"/>
                  <a:gd name="T45" fmla="*/ 125 h 147"/>
                  <a:gd name="T46" fmla="*/ 96 w 132"/>
                  <a:gd name="T47" fmla="*/ 120 h 147"/>
                  <a:gd name="T48" fmla="*/ 102 w 132"/>
                  <a:gd name="T49" fmla="*/ 109 h 147"/>
                  <a:gd name="T50" fmla="*/ 102 w 132"/>
                  <a:gd name="T51" fmla="*/ 104 h 147"/>
                  <a:gd name="T52" fmla="*/ 96 w 132"/>
                  <a:gd name="T53" fmla="*/ 93 h 147"/>
                  <a:gd name="T54" fmla="*/ 91 w 132"/>
                  <a:gd name="T55" fmla="*/ 89 h 147"/>
                  <a:gd name="T56" fmla="*/ 87 w 132"/>
                  <a:gd name="T57" fmla="*/ 86 h 147"/>
                  <a:gd name="T58" fmla="*/ 86 w 132"/>
                  <a:gd name="T59" fmla="*/ 81 h 147"/>
                  <a:gd name="T60" fmla="*/ 82 w 132"/>
                  <a:gd name="T61" fmla="*/ 81 h 147"/>
                  <a:gd name="T62" fmla="*/ 78 w 132"/>
                  <a:gd name="T63" fmla="*/ 81 h 147"/>
                  <a:gd name="T64" fmla="*/ 80 w 132"/>
                  <a:gd name="T65" fmla="*/ 75 h 147"/>
                  <a:gd name="T66" fmla="*/ 77 w 132"/>
                  <a:gd name="T67" fmla="*/ 73 h 147"/>
                  <a:gd name="T68" fmla="*/ 77 w 132"/>
                  <a:gd name="T69" fmla="*/ 68 h 147"/>
                  <a:gd name="T70" fmla="*/ 73 w 132"/>
                  <a:gd name="T71" fmla="*/ 66 h 147"/>
                  <a:gd name="T72" fmla="*/ 84 w 132"/>
                  <a:gd name="T73" fmla="*/ 70 h 147"/>
                  <a:gd name="T74" fmla="*/ 80 w 132"/>
                  <a:gd name="T75" fmla="*/ 64 h 147"/>
                  <a:gd name="T76" fmla="*/ 77 w 132"/>
                  <a:gd name="T77" fmla="*/ 57 h 147"/>
                  <a:gd name="T78" fmla="*/ 75 w 132"/>
                  <a:gd name="T79" fmla="*/ 57 h 147"/>
                  <a:gd name="T80" fmla="*/ 71 w 132"/>
                  <a:gd name="T81" fmla="*/ 56 h 147"/>
                  <a:gd name="T82" fmla="*/ 73 w 132"/>
                  <a:gd name="T83" fmla="*/ 54 h 147"/>
                  <a:gd name="T84" fmla="*/ 71 w 132"/>
                  <a:gd name="T85" fmla="*/ 50 h 147"/>
                  <a:gd name="T86" fmla="*/ 66 w 132"/>
                  <a:gd name="T87" fmla="*/ 50 h 147"/>
                  <a:gd name="T88" fmla="*/ 64 w 132"/>
                  <a:gd name="T89" fmla="*/ 48 h 147"/>
                  <a:gd name="T90" fmla="*/ 52 w 132"/>
                  <a:gd name="T91" fmla="*/ 34 h 147"/>
                  <a:gd name="T92" fmla="*/ 43 w 132"/>
                  <a:gd name="T93" fmla="*/ 14 h 147"/>
                  <a:gd name="T94" fmla="*/ 50 w 132"/>
                  <a:gd name="T95" fmla="*/ 43 h 147"/>
                  <a:gd name="T96" fmla="*/ 43 w 132"/>
                  <a:gd name="T97" fmla="*/ 39 h 147"/>
                  <a:gd name="T98" fmla="*/ 37 w 132"/>
                  <a:gd name="T99" fmla="*/ 36 h 147"/>
                  <a:gd name="T100" fmla="*/ 36 w 132"/>
                  <a:gd name="T101" fmla="*/ 29 h 147"/>
                  <a:gd name="T102" fmla="*/ 30 w 132"/>
                  <a:gd name="T103" fmla="*/ 31 h 147"/>
                  <a:gd name="T104" fmla="*/ 25 w 132"/>
                  <a:gd name="T105" fmla="*/ 25 h 147"/>
                  <a:gd name="T106" fmla="*/ 21 w 132"/>
                  <a:gd name="T107" fmla="*/ 27 h 147"/>
                  <a:gd name="T108" fmla="*/ 25 w 132"/>
                  <a:gd name="T109" fmla="*/ 29 h 147"/>
                  <a:gd name="T110" fmla="*/ 28 w 132"/>
                  <a:gd name="T111" fmla="*/ 34 h 147"/>
                  <a:gd name="T112" fmla="*/ 34 w 132"/>
                  <a:gd name="T113" fmla="*/ 39 h 147"/>
                  <a:gd name="T114" fmla="*/ 28 w 132"/>
                  <a:gd name="T115" fmla="*/ 43 h 147"/>
                  <a:gd name="T116" fmla="*/ 20 w 132"/>
                  <a:gd name="T117" fmla="*/ 41 h 147"/>
                  <a:gd name="T118" fmla="*/ 11 w 132"/>
                  <a:gd name="T119" fmla="*/ 32 h 147"/>
                  <a:gd name="T120" fmla="*/ 0 w 132"/>
                  <a:gd name="T121" fmla="*/ 2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47">
                    <a:moveTo>
                      <a:pt x="2" y="13"/>
                    </a:moveTo>
                    <a:lnTo>
                      <a:pt x="7" y="16"/>
                    </a:lnTo>
                    <a:lnTo>
                      <a:pt x="11" y="25"/>
                    </a:lnTo>
                    <a:lnTo>
                      <a:pt x="11" y="25"/>
                    </a:lnTo>
                    <a:lnTo>
                      <a:pt x="12" y="27"/>
                    </a:lnTo>
                    <a:lnTo>
                      <a:pt x="16" y="25"/>
                    </a:lnTo>
                    <a:lnTo>
                      <a:pt x="20" y="22"/>
                    </a:lnTo>
                    <a:lnTo>
                      <a:pt x="25" y="20"/>
                    </a:lnTo>
                    <a:lnTo>
                      <a:pt x="27" y="16"/>
                    </a:lnTo>
                    <a:lnTo>
                      <a:pt x="27" y="14"/>
                    </a:lnTo>
                    <a:lnTo>
                      <a:pt x="27" y="13"/>
                    </a:lnTo>
                    <a:lnTo>
                      <a:pt x="28" y="13"/>
                    </a:lnTo>
                    <a:lnTo>
                      <a:pt x="30" y="11"/>
                    </a:lnTo>
                    <a:lnTo>
                      <a:pt x="30" y="7"/>
                    </a:lnTo>
                    <a:lnTo>
                      <a:pt x="32" y="6"/>
                    </a:lnTo>
                    <a:lnTo>
                      <a:pt x="37" y="6"/>
                    </a:lnTo>
                    <a:lnTo>
                      <a:pt x="45" y="0"/>
                    </a:lnTo>
                    <a:lnTo>
                      <a:pt x="45" y="0"/>
                    </a:lnTo>
                    <a:lnTo>
                      <a:pt x="46" y="2"/>
                    </a:lnTo>
                    <a:lnTo>
                      <a:pt x="50" y="7"/>
                    </a:lnTo>
                    <a:lnTo>
                      <a:pt x="50" y="9"/>
                    </a:lnTo>
                    <a:lnTo>
                      <a:pt x="52" y="9"/>
                    </a:lnTo>
                    <a:lnTo>
                      <a:pt x="57" y="18"/>
                    </a:lnTo>
                    <a:lnTo>
                      <a:pt x="61" y="22"/>
                    </a:lnTo>
                    <a:lnTo>
                      <a:pt x="61" y="25"/>
                    </a:lnTo>
                    <a:lnTo>
                      <a:pt x="61" y="27"/>
                    </a:lnTo>
                    <a:lnTo>
                      <a:pt x="62" y="29"/>
                    </a:lnTo>
                    <a:lnTo>
                      <a:pt x="68" y="31"/>
                    </a:lnTo>
                    <a:lnTo>
                      <a:pt x="87" y="66"/>
                    </a:lnTo>
                    <a:lnTo>
                      <a:pt x="87" y="66"/>
                    </a:lnTo>
                    <a:lnTo>
                      <a:pt x="89" y="72"/>
                    </a:lnTo>
                    <a:lnTo>
                      <a:pt x="94" y="79"/>
                    </a:lnTo>
                    <a:lnTo>
                      <a:pt x="94" y="79"/>
                    </a:lnTo>
                    <a:lnTo>
                      <a:pt x="94" y="81"/>
                    </a:lnTo>
                    <a:lnTo>
                      <a:pt x="94" y="82"/>
                    </a:lnTo>
                    <a:lnTo>
                      <a:pt x="98" y="84"/>
                    </a:lnTo>
                    <a:lnTo>
                      <a:pt x="100" y="93"/>
                    </a:lnTo>
                    <a:lnTo>
                      <a:pt x="103" y="97"/>
                    </a:lnTo>
                    <a:lnTo>
                      <a:pt x="105" y="100"/>
                    </a:lnTo>
                    <a:lnTo>
                      <a:pt x="116" y="102"/>
                    </a:lnTo>
                    <a:lnTo>
                      <a:pt x="125" y="111"/>
                    </a:lnTo>
                    <a:lnTo>
                      <a:pt x="130" y="111"/>
                    </a:lnTo>
                    <a:lnTo>
                      <a:pt x="132" y="114"/>
                    </a:lnTo>
                    <a:lnTo>
                      <a:pt x="132" y="129"/>
                    </a:lnTo>
                    <a:lnTo>
                      <a:pt x="132" y="134"/>
                    </a:lnTo>
                    <a:lnTo>
                      <a:pt x="132" y="136"/>
                    </a:lnTo>
                    <a:lnTo>
                      <a:pt x="132" y="138"/>
                    </a:lnTo>
                    <a:lnTo>
                      <a:pt x="132" y="138"/>
                    </a:lnTo>
                    <a:lnTo>
                      <a:pt x="130" y="139"/>
                    </a:lnTo>
                    <a:lnTo>
                      <a:pt x="128" y="139"/>
                    </a:lnTo>
                    <a:lnTo>
                      <a:pt x="125" y="145"/>
                    </a:lnTo>
                    <a:lnTo>
                      <a:pt x="123" y="145"/>
                    </a:lnTo>
                    <a:lnTo>
                      <a:pt x="121" y="145"/>
                    </a:lnTo>
                    <a:lnTo>
                      <a:pt x="121" y="147"/>
                    </a:lnTo>
                    <a:lnTo>
                      <a:pt x="119" y="145"/>
                    </a:lnTo>
                    <a:lnTo>
                      <a:pt x="119" y="147"/>
                    </a:lnTo>
                    <a:lnTo>
                      <a:pt x="118" y="147"/>
                    </a:lnTo>
                    <a:lnTo>
                      <a:pt x="118" y="141"/>
                    </a:lnTo>
                    <a:lnTo>
                      <a:pt x="119" y="139"/>
                    </a:lnTo>
                    <a:lnTo>
                      <a:pt x="119" y="141"/>
                    </a:lnTo>
                    <a:lnTo>
                      <a:pt x="121" y="139"/>
                    </a:lnTo>
                    <a:lnTo>
                      <a:pt x="121" y="139"/>
                    </a:lnTo>
                    <a:lnTo>
                      <a:pt x="123" y="138"/>
                    </a:lnTo>
                    <a:lnTo>
                      <a:pt x="123" y="138"/>
                    </a:lnTo>
                    <a:lnTo>
                      <a:pt x="123" y="132"/>
                    </a:lnTo>
                    <a:lnTo>
                      <a:pt x="121" y="132"/>
                    </a:lnTo>
                    <a:lnTo>
                      <a:pt x="119" y="132"/>
                    </a:lnTo>
                    <a:lnTo>
                      <a:pt x="119" y="132"/>
                    </a:lnTo>
                    <a:lnTo>
                      <a:pt x="119" y="132"/>
                    </a:lnTo>
                    <a:lnTo>
                      <a:pt x="119" y="125"/>
                    </a:lnTo>
                    <a:lnTo>
                      <a:pt x="118" y="123"/>
                    </a:lnTo>
                    <a:lnTo>
                      <a:pt x="118" y="122"/>
                    </a:lnTo>
                    <a:lnTo>
                      <a:pt x="116" y="116"/>
                    </a:lnTo>
                    <a:lnTo>
                      <a:pt x="114" y="114"/>
                    </a:lnTo>
                    <a:lnTo>
                      <a:pt x="114" y="114"/>
                    </a:lnTo>
                    <a:lnTo>
                      <a:pt x="114" y="113"/>
                    </a:lnTo>
                    <a:lnTo>
                      <a:pt x="116" y="111"/>
                    </a:lnTo>
                    <a:lnTo>
                      <a:pt x="114" y="109"/>
                    </a:lnTo>
                    <a:lnTo>
                      <a:pt x="112" y="109"/>
                    </a:lnTo>
                    <a:lnTo>
                      <a:pt x="111" y="113"/>
                    </a:lnTo>
                    <a:lnTo>
                      <a:pt x="111" y="113"/>
                    </a:lnTo>
                    <a:lnTo>
                      <a:pt x="109" y="114"/>
                    </a:lnTo>
                    <a:lnTo>
                      <a:pt x="107" y="114"/>
                    </a:lnTo>
                    <a:lnTo>
                      <a:pt x="105" y="116"/>
                    </a:lnTo>
                    <a:lnTo>
                      <a:pt x="103" y="116"/>
                    </a:lnTo>
                    <a:lnTo>
                      <a:pt x="103" y="118"/>
                    </a:lnTo>
                    <a:lnTo>
                      <a:pt x="103" y="120"/>
                    </a:lnTo>
                    <a:lnTo>
                      <a:pt x="103" y="120"/>
                    </a:lnTo>
                    <a:lnTo>
                      <a:pt x="103" y="122"/>
                    </a:lnTo>
                    <a:lnTo>
                      <a:pt x="102" y="123"/>
                    </a:lnTo>
                    <a:lnTo>
                      <a:pt x="102" y="123"/>
                    </a:lnTo>
                    <a:lnTo>
                      <a:pt x="100" y="125"/>
                    </a:lnTo>
                    <a:lnTo>
                      <a:pt x="100" y="127"/>
                    </a:lnTo>
                    <a:lnTo>
                      <a:pt x="96" y="123"/>
                    </a:lnTo>
                    <a:lnTo>
                      <a:pt x="96" y="122"/>
                    </a:lnTo>
                    <a:lnTo>
                      <a:pt x="96" y="120"/>
                    </a:lnTo>
                    <a:lnTo>
                      <a:pt x="98" y="120"/>
                    </a:lnTo>
                    <a:lnTo>
                      <a:pt x="100" y="118"/>
                    </a:lnTo>
                    <a:lnTo>
                      <a:pt x="102" y="113"/>
                    </a:lnTo>
                    <a:lnTo>
                      <a:pt x="102" y="109"/>
                    </a:lnTo>
                    <a:lnTo>
                      <a:pt x="102" y="107"/>
                    </a:lnTo>
                    <a:lnTo>
                      <a:pt x="107" y="107"/>
                    </a:lnTo>
                    <a:lnTo>
                      <a:pt x="107" y="107"/>
                    </a:lnTo>
                    <a:lnTo>
                      <a:pt x="102" y="104"/>
                    </a:lnTo>
                    <a:lnTo>
                      <a:pt x="100" y="102"/>
                    </a:lnTo>
                    <a:lnTo>
                      <a:pt x="98" y="102"/>
                    </a:lnTo>
                    <a:lnTo>
                      <a:pt x="96" y="98"/>
                    </a:lnTo>
                    <a:lnTo>
                      <a:pt x="96" y="93"/>
                    </a:lnTo>
                    <a:lnTo>
                      <a:pt x="93" y="93"/>
                    </a:lnTo>
                    <a:lnTo>
                      <a:pt x="93" y="91"/>
                    </a:lnTo>
                    <a:lnTo>
                      <a:pt x="93" y="89"/>
                    </a:lnTo>
                    <a:lnTo>
                      <a:pt x="91" y="89"/>
                    </a:lnTo>
                    <a:lnTo>
                      <a:pt x="87" y="89"/>
                    </a:lnTo>
                    <a:lnTo>
                      <a:pt x="84" y="84"/>
                    </a:lnTo>
                    <a:lnTo>
                      <a:pt x="84" y="82"/>
                    </a:lnTo>
                    <a:lnTo>
                      <a:pt x="87" y="86"/>
                    </a:lnTo>
                    <a:lnTo>
                      <a:pt x="89" y="88"/>
                    </a:lnTo>
                    <a:lnTo>
                      <a:pt x="87" y="84"/>
                    </a:lnTo>
                    <a:lnTo>
                      <a:pt x="87" y="81"/>
                    </a:lnTo>
                    <a:lnTo>
                      <a:pt x="86" y="81"/>
                    </a:lnTo>
                    <a:lnTo>
                      <a:pt x="84" y="82"/>
                    </a:lnTo>
                    <a:lnTo>
                      <a:pt x="84" y="82"/>
                    </a:lnTo>
                    <a:lnTo>
                      <a:pt x="82" y="81"/>
                    </a:lnTo>
                    <a:lnTo>
                      <a:pt x="82" y="81"/>
                    </a:lnTo>
                    <a:lnTo>
                      <a:pt x="82" y="79"/>
                    </a:lnTo>
                    <a:lnTo>
                      <a:pt x="80" y="79"/>
                    </a:lnTo>
                    <a:lnTo>
                      <a:pt x="80" y="81"/>
                    </a:lnTo>
                    <a:lnTo>
                      <a:pt x="78" y="81"/>
                    </a:lnTo>
                    <a:lnTo>
                      <a:pt x="77" y="79"/>
                    </a:lnTo>
                    <a:lnTo>
                      <a:pt x="77" y="77"/>
                    </a:lnTo>
                    <a:lnTo>
                      <a:pt x="77" y="75"/>
                    </a:lnTo>
                    <a:lnTo>
                      <a:pt x="80" y="75"/>
                    </a:lnTo>
                    <a:lnTo>
                      <a:pt x="82" y="73"/>
                    </a:lnTo>
                    <a:lnTo>
                      <a:pt x="78" y="73"/>
                    </a:lnTo>
                    <a:lnTo>
                      <a:pt x="77" y="73"/>
                    </a:lnTo>
                    <a:lnTo>
                      <a:pt x="77" y="73"/>
                    </a:lnTo>
                    <a:lnTo>
                      <a:pt x="78" y="72"/>
                    </a:lnTo>
                    <a:lnTo>
                      <a:pt x="77" y="72"/>
                    </a:lnTo>
                    <a:lnTo>
                      <a:pt x="77" y="70"/>
                    </a:lnTo>
                    <a:lnTo>
                      <a:pt x="77" y="68"/>
                    </a:lnTo>
                    <a:lnTo>
                      <a:pt x="78" y="68"/>
                    </a:lnTo>
                    <a:lnTo>
                      <a:pt x="77" y="66"/>
                    </a:lnTo>
                    <a:lnTo>
                      <a:pt x="75" y="68"/>
                    </a:lnTo>
                    <a:lnTo>
                      <a:pt x="73" y="66"/>
                    </a:lnTo>
                    <a:lnTo>
                      <a:pt x="75" y="64"/>
                    </a:lnTo>
                    <a:lnTo>
                      <a:pt x="80" y="66"/>
                    </a:lnTo>
                    <a:lnTo>
                      <a:pt x="82" y="70"/>
                    </a:lnTo>
                    <a:lnTo>
                      <a:pt x="84" y="70"/>
                    </a:lnTo>
                    <a:lnTo>
                      <a:pt x="84" y="70"/>
                    </a:lnTo>
                    <a:lnTo>
                      <a:pt x="82" y="68"/>
                    </a:lnTo>
                    <a:lnTo>
                      <a:pt x="82" y="64"/>
                    </a:lnTo>
                    <a:lnTo>
                      <a:pt x="80" y="64"/>
                    </a:lnTo>
                    <a:lnTo>
                      <a:pt x="80" y="64"/>
                    </a:lnTo>
                    <a:lnTo>
                      <a:pt x="77" y="61"/>
                    </a:lnTo>
                    <a:lnTo>
                      <a:pt x="75" y="59"/>
                    </a:lnTo>
                    <a:lnTo>
                      <a:pt x="77" y="57"/>
                    </a:lnTo>
                    <a:lnTo>
                      <a:pt x="80" y="57"/>
                    </a:lnTo>
                    <a:lnTo>
                      <a:pt x="80" y="57"/>
                    </a:lnTo>
                    <a:lnTo>
                      <a:pt x="78" y="57"/>
                    </a:lnTo>
                    <a:lnTo>
                      <a:pt x="75" y="57"/>
                    </a:lnTo>
                    <a:lnTo>
                      <a:pt x="73" y="59"/>
                    </a:lnTo>
                    <a:lnTo>
                      <a:pt x="73" y="61"/>
                    </a:lnTo>
                    <a:lnTo>
                      <a:pt x="71" y="57"/>
                    </a:lnTo>
                    <a:lnTo>
                      <a:pt x="71" y="56"/>
                    </a:lnTo>
                    <a:lnTo>
                      <a:pt x="73" y="56"/>
                    </a:lnTo>
                    <a:lnTo>
                      <a:pt x="77" y="52"/>
                    </a:lnTo>
                    <a:lnTo>
                      <a:pt x="75" y="52"/>
                    </a:lnTo>
                    <a:lnTo>
                      <a:pt x="73" y="54"/>
                    </a:lnTo>
                    <a:lnTo>
                      <a:pt x="73" y="52"/>
                    </a:lnTo>
                    <a:lnTo>
                      <a:pt x="75" y="48"/>
                    </a:lnTo>
                    <a:lnTo>
                      <a:pt x="73" y="48"/>
                    </a:lnTo>
                    <a:lnTo>
                      <a:pt x="71" y="50"/>
                    </a:lnTo>
                    <a:lnTo>
                      <a:pt x="71" y="52"/>
                    </a:lnTo>
                    <a:lnTo>
                      <a:pt x="70" y="54"/>
                    </a:lnTo>
                    <a:lnTo>
                      <a:pt x="68" y="54"/>
                    </a:lnTo>
                    <a:lnTo>
                      <a:pt x="66" y="50"/>
                    </a:lnTo>
                    <a:lnTo>
                      <a:pt x="66" y="48"/>
                    </a:lnTo>
                    <a:lnTo>
                      <a:pt x="66" y="47"/>
                    </a:lnTo>
                    <a:lnTo>
                      <a:pt x="64" y="47"/>
                    </a:lnTo>
                    <a:lnTo>
                      <a:pt x="64" y="48"/>
                    </a:lnTo>
                    <a:lnTo>
                      <a:pt x="59" y="43"/>
                    </a:lnTo>
                    <a:lnTo>
                      <a:pt x="55" y="43"/>
                    </a:lnTo>
                    <a:lnTo>
                      <a:pt x="52" y="36"/>
                    </a:lnTo>
                    <a:lnTo>
                      <a:pt x="52" y="34"/>
                    </a:lnTo>
                    <a:lnTo>
                      <a:pt x="52" y="31"/>
                    </a:lnTo>
                    <a:lnTo>
                      <a:pt x="50" y="31"/>
                    </a:lnTo>
                    <a:lnTo>
                      <a:pt x="45" y="11"/>
                    </a:lnTo>
                    <a:lnTo>
                      <a:pt x="43" y="14"/>
                    </a:lnTo>
                    <a:lnTo>
                      <a:pt x="45" y="18"/>
                    </a:lnTo>
                    <a:lnTo>
                      <a:pt x="45" y="20"/>
                    </a:lnTo>
                    <a:lnTo>
                      <a:pt x="43" y="18"/>
                    </a:lnTo>
                    <a:lnTo>
                      <a:pt x="50" y="43"/>
                    </a:lnTo>
                    <a:lnTo>
                      <a:pt x="48" y="48"/>
                    </a:lnTo>
                    <a:lnTo>
                      <a:pt x="46" y="47"/>
                    </a:lnTo>
                    <a:lnTo>
                      <a:pt x="45" y="41"/>
                    </a:lnTo>
                    <a:lnTo>
                      <a:pt x="43" y="39"/>
                    </a:lnTo>
                    <a:lnTo>
                      <a:pt x="43" y="43"/>
                    </a:lnTo>
                    <a:lnTo>
                      <a:pt x="37" y="43"/>
                    </a:lnTo>
                    <a:lnTo>
                      <a:pt x="37" y="38"/>
                    </a:lnTo>
                    <a:lnTo>
                      <a:pt x="37" y="36"/>
                    </a:lnTo>
                    <a:lnTo>
                      <a:pt x="37" y="36"/>
                    </a:lnTo>
                    <a:lnTo>
                      <a:pt x="36" y="32"/>
                    </a:lnTo>
                    <a:lnTo>
                      <a:pt x="36" y="29"/>
                    </a:lnTo>
                    <a:lnTo>
                      <a:pt x="36" y="29"/>
                    </a:lnTo>
                    <a:lnTo>
                      <a:pt x="34" y="25"/>
                    </a:lnTo>
                    <a:lnTo>
                      <a:pt x="32" y="27"/>
                    </a:lnTo>
                    <a:lnTo>
                      <a:pt x="32" y="31"/>
                    </a:lnTo>
                    <a:lnTo>
                      <a:pt x="30" y="31"/>
                    </a:lnTo>
                    <a:lnTo>
                      <a:pt x="28" y="29"/>
                    </a:lnTo>
                    <a:lnTo>
                      <a:pt x="27" y="25"/>
                    </a:lnTo>
                    <a:lnTo>
                      <a:pt x="25" y="25"/>
                    </a:lnTo>
                    <a:lnTo>
                      <a:pt x="25" y="25"/>
                    </a:lnTo>
                    <a:lnTo>
                      <a:pt x="25" y="27"/>
                    </a:lnTo>
                    <a:lnTo>
                      <a:pt x="21" y="23"/>
                    </a:lnTo>
                    <a:lnTo>
                      <a:pt x="21" y="25"/>
                    </a:lnTo>
                    <a:lnTo>
                      <a:pt x="21" y="27"/>
                    </a:lnTo>
                    <a:lnTo>
                      <a:pt x="20" y="27"/>
                    </a:lnTo>
                    <a:lnTo>
                      <a:pt x="20" y="27"/>
                    </a:lnTo>
                    <a:lnTo>
                      <a:pt x="23" y="27"/>
                    </a:lnTo>
                    <a:lnTo>
                      <a:pt x="25" y="29"/>
                    </a:lnTo>
                    <a:lnTo>
                      <a:pt x="25" y="31"/>
                    </a:lnTo>
                    <a:lnTo>
                      <a:pt x="25" y="31"/>
                    </a:lnTo>
                    <a:lnTo>
                      <a:pt x="28" y="34"/>
                    </a:lnTo>
                    <a:lnTo>
                      <a:pt x="28" y="34"/>
                    </a:lnTo>
                    <a:lnTo>
                      <a:pt x="28" y="36"/>
                    </a:lnTo>
                    <a:lnTo>
                      <a:pt x="30" y="34"/>
                    </a:lnTo>
                    <a:lnTo>
                      <a:pt x="32" y="34"/>
                    </a:lnTo>
                    <a:lnTo>
                      <a:pt x="34" y="39"/>
                    </a:lnTo>
                    <a:lnTo>
                      <a:pt x="34" y="43"/>
                    </a:lnTo>
                    <a:lnTo>
                      <a:pt x="32" y="45"/>
                    </a:lnTo>
                    <a:lnTo>
                      <a:pt x="28" y="45"/>
                    </a:lnTo>
                    <a:lnTo>
                      <a:pt x="28" y="43"/>
                    </a:lnTo>
                    <a:lnTo>
                      <a:pt x="28" y="43"/>
                    </a:lnTo>
                    <a:lnTo>
                      <a:pt x="28" y="47"/>
                    </a:lnTo>
                    <a:lnTo>
                      <a:pt x="25" y="47"/>
                    </a:lnTo>
                    <a:lnTo>
                      <a:pt x="20" y="41"/>
                    </a:lnTo>
                    <a:lnTo>
                      <a:pt x="16" y="41"/>
                    </a:lnTo>
                    <a:lnTo>
                      <a:pt x="12" y="38"/>
                    </a:lnTo>
                    <a:lnTo>
                      <a:pt x="9" y="36"/>
                    </a:lnTo>
                    <a:lnTo>
                      <a:pt x="11" y="32"/>
                    </a:lnTo>
                    <a:lnTo>
                      <a:pt x="9" y="32"/>
                    </a:lnTo>
                    <a:lnTo>
                      <a:pt x="7" y="34"/>
                    </a:lnTo>
                    <a:lnTo>
                      <a:pt x="0" y="23"/>
                    </a:lnTo>
                    <a:lnTo>
                      <a:pt x="0" y="22"/>
                    </a:lnTo>
                    <a:lnTo>
                      <a:pt x="2" y="14"/>
                    </a:lnTo>
                    <a:lnTo>
                      <a:pt x="2"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39" name="Freeform 2277">
                <a:extLst>
                  <a:ext uri="{FF2B5EF4-FFF2-40B4-BE49-F238E27FC236}">
                    <a16:creationId xmlns:a16="http://schemas.microsoft.com/office/drawing/2014/main" id="{1273C2BD-3435-094D-B7F7-DCF908E481E9}"/>
                  </a:ext>
                </a:extLst>
              </p:cNvPr>
              <p:cNvSpPr>
                <a:spLocks/>
              </p:cNvSpPr>
              <p:nvPr/>
            </p:nvSpPr>
            <p:spPr bwMode="auto">
              <a:xfrm>
                <a:off x="5705" y="1382"/>
                <a:ext cx="51" cy="27"/>
              </a:xfrm>
              <a:custGeom>
                <a:avLst/>
                <a:gdLst>
                  <a:gd name="T0" fmla="*/ 34 w 51"/>
                  <a:gd name="T1" fmla="*/ 27 h 27"/>
                  <a:gd name="T2" fmla="*/ 34 w 51"/>
                  <a:gd name="T3" fmla="*/ 25 h 27"/>
                  <a:gd name="T4" fmla="*/ 34 w 51"/>
                  <a:gd name="T5" fmla="*/ 24 h 27"/>
                  <a:gd name="T6" fmla="*/ 26 w 51"/>
                  <a:gd name="T7" fmla="*/ 22 h 27"/>
                  <a:gd name="T8" fmla="*/ 19 w 51"/>
                  <a:gd name="T9" fmla="*/ 15 h 27"/>
                  <a:gd name="T10" fmla="*/ 16 w 51"/>
                  <a:gd name="T11" fmla="*/ 15 h 27"/>
                  <a:gd name="T12" fmla="*/ 12 w 51"/>
                  <a:gd name="T13" fmla="*/ 15 h 27"/>
                  <a:gd name="T14" fmla="*/ 9 w 51"/>
                  <a:gd name="T15" fmla="*/ 17 h 27"/>
                  <a:gd name="T16" fmla="*/ 7 w 51"/>
                  <a:gd name="T17" fmla="*/ 17 h 27"/>
                  <a:gd name="T18" fmla="*/ 5 w 51"/>
                  <a:gd name="T19" fmla="*/ 17 h 27"/>
                  <a:gd name="T20" fmla="*/ 3 w 51"/>
                  <a:gd name="T21" fmla="*/ 15 h 27"/>
                  <a:gd name="T22" fmla="*/ 1 w 51"/>
                  <a:gd name="T23" fmla="*/ 11 h 27"/>
                  <a:gd name="T24" fmla="*/ 0 w 51"/>
                  <a:gd name="T25" fmla="*/ 9 h 27"/>
                  <a:gd name="T26" fmla="*/ 3 w 51"/>
                  <a:gd name="T27" fmla="*/ 2 h 27"/>
                  <a:gd name="T28" fmla="*/ 1 w 51"/>
                  <a:gd name="T29" fmla="*/ 0 h 27"/>
                  <a:gd name="T30" fmla="*/ 5 w 51"/>
                  <a:gd name="T31" fmla="*/ 4 h 27"/>
                  <a:gd name="T32" fmla="*/ 12 w 51"/>
                  <a:gd name="T33" fmla="*/ 6 h 27"/>
                  <a:gd name="T34" fmla="*/ 16 w 51"/>
                  <a:gd name="T35" fmla="*/ 8 h 27"/>
                  <a:gd name="T36" fmla="*/ 18 w 51"/>
                  <a:gd name="T37" fmla="*/ 6 h 27"/>
                  <a:gd name="T38" fmla="*/ 19 w 51"/>
                  <a:gd name="T39" fmla="*/ 6 h 27"/>
                  <a:gd name="T40" fmla="*/ 21 w 51"/>
                  <a:gd name="T41" fmla="*/ 6 h 27"/>
                  <a:gd name="T42" fmla="*/ 21 w 51"/>
                  <a:gd name="T43" fmla="*/ 4 h 27"/>
                  <a:gd name="T44" fmla="*/ 23 w 51"/>
                  <a:gd name="T45" fmla="*/ 4 h 27"/>
                  <a:gd name="T46" fmla="*/ 26 w 51"/>
                  <a:gd name="T47" fmla="*/ 4 h 27"/>
                  <a:gd name="T48" fmla="*/ 28 w 51"/>
                  <a:gd name="T49" fmla="*/ 6 h 27"/>
                  <a:gd name="T50" fmla="*/ 30 w 51"/>
                  <a:gd name="T51" fmla="*/ 6 h 27"/>
                  <a:gd name="T52" fmla="*/ 30 w 51"/>
                  <a:gd name="T53" fmla="*/ 8 h 27"/>
                  <a:gd name="T54" fmla="*/ 30 w 51"/>
                  <a:gd name="T55" fmla="*/ 11 h 27"/>
                  <a:gd name="T56" fmla="*/ 37 w 51"/>
                  <a:gd name="T57" fmla="*/ 15 h 27"/>
                  <a:gd name="T58" fmla="*/ 39 w 51"/>
                  <a:gd name="T59" fmla="*/ 17 h 27"/>
                  <a:gd name="T60" fmla="*/ 43 w 51"/>
                  <a:gd name="T61" fmla="*/ 18 h 27"/>
                  <a:gd name="T62" fmla="*/ 44 w 51"/>
                  <a:gd name="T63" fmla="*/ 17 h 27"/>
                  <a:gd name="T64" fmla="*/ 48 w 51"/>
                  <a:gd name="T65" fmla="*/ 17 h 27"/>
                  <a:gd name="T66" fmla="*/ 50 w 51"/>
                  <a:gd name="T67" fmla="*/ 17 h 27"/>
                  <a:gd name="T68" fmla="*/ 51 w 51"/>
                  <a:gd name="T69" fmla="*/ 17 h 27"/>
                  <a:gd name="T70" fmla="*/ 51 w 51"/>
                  <a:gd name="T71" fmla="*/ 18 h 27"/>
                  <a:gd name="T72" fmla="*/ 51 w 51"/>
                  <a:gd name="T73" fmla="*/ 20 h 27"/>
                  <a:gd name="T74" fmla="*/ 50 w 51"/>
                  <a:gd name="T75" fmla="*/ 22 h 27"/>
                  <a:gd name="T76" fmla="*/ 48 w 51"/>
                  <a:gd name="T77" fmla="*/ 24 h 27"/>
                  <a:gd name="T78" fmla="*/ 44 w 51"/>
                  <a:gd name="T79" fmla="*/ 22 h 27"/>
                  <a:gd name="T80" fmla="*/ 41 w 51"/>
                  <a:gd name="T81" fmla="*/ 22 h 27"/>
                  <a:gd name="T82" fmla="*/ 39 w 51"/>
                  <a:gd name="T83" fmla="*/ 27 h 27"/>
                  <a:gd name="T84" fmla="*/ 34 w 51"/>
                  <a:gd name="T8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27">
                    <a:moveTo>
                      <a:pt x="34" y="27"/>
                    </a:moveTo>
                    <a:lnTo>
                      <a:pt x="34" y="25"/>
                    </a:lnTo>
                    <a:lnTo>
                      <a:pt x="34" y="24"/>
                    </a:lnTo>
                    <a:lnTo>
                      <a:pt x="26" y="22"/>
                    </a:lnTo>
                    <a:lnTo>
                      <a:pt x="19" y="15"/>
                    </a:lnTo>
                    <a:lnTo>
                      <a:pt x="16" y="15"/>
                    </a:lnTo>
                    <a:lnTo>
                      <a:pt x="12" y="15"/>
                    </a:lnTo>
                    <a:lnTo>
                      <a:pt x="9" y="17"/>
                    </a:lnTo>
                    <a:lnTo>
                      <a:pt x="7" y="17"/>
                    </a:lnTo>
                    <a:lnTo>
                      <a:pt x="5" y="17"/>
                    </a:lnTo>
                    <a:lnTo>
                      <a:pt x="3" y="15"/>
                    </a:lnTo>
                    <a:lnTo>
                      <a:pt x="1" y="11"/>
                    </a:lnTo>
                    <a:lnTo>
                      <a:pt x="0" y="9"/>
                    </a:lnTo>
                    <a:lnTo>
                      <a:pt x="3" y="2"/>
                    </a:lnTo>
                    <a:lnTo>
                      <a:pt x="1" y="0"/>
                    </a:lnTo>
                    <a:lnTo>
                      <a:pt x="5" y="4"/>
                    </a:lnTo>
                    <a:lnTo>
                      <a:pt x="12" y="6"/>
                    </a:lnTo>
                    <a:lnTo>
                      <a:pt x="16" y="8"/>
                    </a:lnTo>
                    <a:lnTo>
                      <a:pt x="18" y="6"/>
                    </a:lnTo>
                    <a:lnTo>
                      <a:pt x="19" y="6"/>
                    </a:lnTo>
                    <a:lnTo>
                      <a:pt x="21" y="6"/>
                    </a:lnTo>
                    <a:lnTo>
                      <a:pt x="21" y="4"/>
                    </a:lnTo>
                    <a:lnTo>
                      <a:pt x="23" y="4"/>
                    </a:lnTo>
                    <a:lnTo>
                      <a:pt x="26" y="4"/>
                    </a:lnTo>
                    <a:lnTo>
                      <a:pt x="28" y="6"/>
                    </a:lnTo>
                    <a:lnTo>
                      <a:pt x="30" y="6"/>
                    </a:lnTo>
                    <a:lnTo>
                      <a:pt x="30" y="8"/>
                    </a:lnTo>
                    <a:lnTo>
                      <a:pt x="30" y="11"/>
                    </a:lnTo>
                    <a:lnTo>
                      <a:pt x="37" y="15"/>
                    </a:lnTo>
                    <a:lnTo>
                      <a:pt x="39" y="17"/>
                    </a:lnTo>
                    <a:lnTo>
                      <a:pt x="43" y="18"/>
                    </a:lnTo>
                    <a:lnTo>
                      <a:pt x="44" y="17"/>
                    </a:lnTo>
                    <a:lnTo>
                      <a:pt x="48" y="17"/>
                    </a:lnTo>
                    <a:lnTo>
                      <a:pt x="50" y="17"/>
                    </a:lnTo>
                    <a:lnTo>
                      <a:pt x="51" y="17"/>
                    </a:lnTo>
                    <a:lnTo>
                      <a:pt x="51" y="18"/>
                    </a:lnTo>
                    <a:lnTo>
                      <a:pt x="51" y="20"/>
                    </a:lnTo>
                    <a:lnTo>
                      <a:pt x="50" y="22"/>
                    </a:lnTo>
                    <a:lnTo>
                      <a:pt x="48" y="24"/>
                    </a:lnTo>
                    <a:lnTo>
                      <a:pt x="44" y="22"/>
                    </a:lnTo>
                    <a:lnTo>
                      <a:pt x="41" y="22"/>
                    </a:lnTo>
                    <a:lnTo>
                      <a:pt x="39" y="27"/>
                    </a:lnTo>
                    <a:lnTo>
                      <a:pt x="34" y="2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0" name="Freeform 2278">
                <a:extLst>
                  <a:ext uri="{FF2B5EF4-FFF2-40B4-BE49-F238E27FC236}">
                    <a16:creationId xmlns:a16="http://schemas.microsoft.com/office/drawing/2014/main" id="{2511A7F0-E20E-D248-B9E8-8606B95CAB0A}"/>
                  </a:ext>
                </a:extLst>
              </p:cNvPr>
              <p:cNvSpPr>
                <a:spLocks/>
              </p:cNvSpPr>
              <p:nvPr/>
            </p:nvSpPr>
            <p:spPr bwMode="auto">
              <a:xfrm>
                <a:off x="5705" y="1382"/>
                <a:ext cx="51" cy="27"/>
              </a:xfrm>
              <a:custGeom>
                <a:avLst/>
                <a:gdLst>
                  <a:gd name="T0" fmla="*/ 34 w 51"/>
                  <a:gd name="T1" fmla="*/ 27 h 27"/>
                  <a:gd name="T2" fmla="*/ 34 w 51"/>
                  <a:gd name="T3" fmla="*/ 25 h 27"/>
                  <a:gd name="T4" fmla="*/ 34 w 51"/>
                  <a:gd name="T5" fmla="*/ 24 h 27"/>
                  <a:gd name="T6" fmla="*/ 26 w 51"/>
                  <a:gd name="T7" fmla="*/ 22 h 27"/>
                  <a:gd name="T8" fmla="*/ 19 w 51"/>
                  <a:gd name="T9" fmla="*/ 15 h 27"/>
                  <a:gd name="T10" fmla="*/ 16 w 51"/>
                  <a:gd name="T11" fmla="*/ 15 h 27"/>
                  <a:gd name="T12" fmla="*/ 12 w 51"/>
                  <a:gd name="T13" fmla="*/ 15 h 27"/>
                  <a:gd name="T14" fmla="*/ 9 w 51"/>
                  <a:gd name="T15" fmla="*/ 17 h 27"/>
                  <a:gd name="T16" fmla="*/ 7 w 51"/>
                  <a:gd name="T17" fmla="*/ 17 h 27"/>
                  <a:gd name="T18" fmla="*/ 5 w 51"/>
                  <a:gd name="T19" fmla="*/ 17 h 27"/>
                  <a:gd name="T20" fmla="*/ 3 w 51"/>
                  <a:gd name="T21" fmla="*/ 15 h 27"/>
                  <a:gd name="T22" fmla="*/ 1 w 51"/>
                  <a:gd name="T23" fmla="*/ 11 h 27"/>
                  <a:gd name="T24" fmla="*/ 0 w 51"/>
                  <a:gd name="T25" fmla="*/ 9 h 27"/>
                  <a:gd name="T26" fmla="*/ 3 w 51"/>
                  <a:gd name="T27" fmla="*/ 2 h 27"/>
                  <a:gd name="T28" fmla="*/ 1 w 51"/>
                  <a:gd name="T29" fmla="*/ 0 h 27"/>
                  <a:gd name="T30" fmla="*/ 5 w 51"/>
                  <a:gd name="T31" fmla="*/ 4 h 27"/>
                  <a:gd name="T32" fmla="*/ 12 w 51"/>
                  <a:gd name="T33" fmla="*/ 6 h 27"/>
                  <a:gd name="T34" fmla="*/ 16 w 51"/>
                  <a:gd name="T35" fmla="*/ 8 h 27"/>
                  <a:gd name="T36" fmla="*/ 18 w 51"/>
                  <a:gd name="T37" fmla="*/ 6 h 27"/>
                  <a:gd name="T38" fmla="*/ 19 w 51"/>
                  <a:gd name="T39" fmla="*/ 6 h 27"/>
                  <a:gd name="T40" fmla="*/ 21 w 51"/>
                  <a:gd name="T41" fmla="*/ 6 h 27"/>
                  <a:gd name="T42" fmla="*/ 21 w 51"/>
                  <a:gd name="T43" fmla="*/ 4 h 27"/>
                  <a:gd name="T44" fmla="*/ 23 w 51"/>
                  <a:gd name="T45" fmla="*/ 4 h 27"/>
                  <a:gd name="T46" fmla="*/ 26 w 51"/>
                  <a:gd name="T47" fmla="*/ 4 h 27"/>
                  <a:gd name="T48" fmla="*/ 28 w 51"/>
                  <a:gd name="T49" fmla="*/ 6 h 27"/>
                  <a:gd name="T50" fmla="*/ 30 w 51"/>
                  <a:gd name="T51" fmla="*/ 6 h 27"/>
                  <a:gd name="T52" fmla="*/ 30 w 51"/>
                  <a:gd name="T53" fmla="*/ 8 h 27"/>
                  <a:gd name="T54" fmla="*/ 30 w 51"/>
                  <a:gd name="T55" fmla="*/ 11 h 27"/>
                  <a:gd name="T56" fmla="*/ 37 w 51"/>
                  <a:gd name="T57" fmla="*/ 15 h 27"/>
                  <a:gd name="T58" fmla="*/ 39 w 51"/>
                  <a:gd name="T59" fmla="*/ 17 h 27"/>
                  <a:gd name="T60" fmla="*/ 43 w 51"/>
                  <a:gd name="T61" fmla="*/ 18 h 27"/>
                  <a:gd name="T62" fmla="*/ 44 w 51"/>
                  <a:gd name="T63" fmla="*/ 17 h 27"/>
                  <a:gd name="T64" fmla="*/ 48 w 51"/>
                  <a:gd name="T65" fmla="*/ 17 h 27"/>
                  <a:gd name="T66" fmla="*/ 50 w 51"/>
                  <a:gd name="T67" fmla="*/ 17 h 27"/>
                  <a:gd name="T68" fmla="*/ 51 w 51"/>
                  <a:gd name="T69" fmla="*/ 17 h 27"/>
                  <a:gd name="T70" fmla="*/ 51 w 51"/>
                  <a:gd name="T71" fmla="*/ 18 h 27"/>
                  <a:gd name="T72" fmla="*/ 51 w 51"/>
                  <a:gd name="T73" fmla="*/ 20 h 27"/>
                  <a:gd name="T74" fmla="*/ 50 w 51"/>
                  <a:gd name="T75" fmla="*/ 22 h 27"/>
                  <a:gd name="T76" fmla="*/ 48 w 51"/>
                  <a:gd name="T77" fmla="*/ 24 h 27"/>
                  <a:gd name="T78" fmla="*/ 44 w 51"/>
                  <a:gd name="T79" fmla="*/ 22 h 27"/>
                  <a:gd name="T80" fmla="*/ 41 w 51"/>
                  <a:gd name="T81" fmla="*/ 22 h 27"/>
                  <a:gd name="T82" fmla="*/ 39 w 51"/>
                  <a:gd name="T83" fmla="*/ 27 h 27"/>
                  <a:gd name="T84" fmla="*/ 34 w 51"/>
                  <a:gd name="T8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27">
                    <a:moveTo>
                      <a:pt x="34" y="27"/>
                    </a:moveTo>
                    <a:lnTo>
                      <a:pt x="34" y="25"/>
                    </a:lnTo>
                    <a:lnTo>
                      <a:pt x="34" y="24"/>
                    </a:lnTo>
                    <a:lnTo>
                      <a:pt x="26" y="22"/>
                    </a:lnTo>
                    <a:lnTo>
                      <a:pt x="19" y="15"/>
                    </a:lnTo>
                    <a:lnTo>
                      <a:pt x="16" y="15"/>
                    </a:lnTo>
                    <a:lnTo>
                      <a:pt x="12" y="15"/>
                    </a:lnTo>
                    <a:lnTo>
                      <a:pt x="9" y="17"/>
                    </a:lnTo>
                    <a:lnTo>
                      <a:pt x="7" y="17"/>
                    </a:lnTo>
                    <a:lnTo>
                      <a:pt x="5" y="17"/>
                    </a:lnTo>
                    <a:lnTo>
                      <a:pt x="3" y="15"/>
                    </a:lnTo>
                    <a:lnTo>
                      <a:pt x="1" y="11"/>
                    </a:lnTo>
                    <a:lnTo>
                      <a:pt x="0" y="9"/>
                    </a:lnTo>
                    <a:lnTo>
                      <a:pt x="3" y="2"/>
                    </a:lnTo>
                    <a:lnTo>
                      <a:pt x="1" y="0"/>
                    </a:lnTo>
                    <a:lnTo>
                      <a:pt x="5" y="4"/>
                    </a:lnTo>
                    <a:lnTo>
                      <a:pt x="12" y="6"/>
                    </a:lnTo>
                    <a:lnTo>
                      <a:pt x="16" y="8"/>
                    </a:lnTo>
                    <a:lnTo>
                      <a:pt x="18" y="6"/>
                    </a:lnTo>
                    <a:lnTo>
                      <a:pt x="19" y="6"/>
                    </a:lnTo>
                    <a:lnTo>
                      <a:pt x="21" y="6"/>
                    </a:lnTo>
                    <a:lnTo>
                      <a:pt x="21" y="4"/>
                    </a:lnTo>
                    <a:lnTo>
                      <a:pt x="23" y="4"/>
                    </a:lnTo>
                    <a:lnTo>
                      <a:pt x="26" y="4"/>
                    </a:lnTo>
                    <a:lnTo>
                      <a:pt x="28" y="6"/>
                    </a:lnTo>
                    <a:lnTo>
                      <a:pt x="30" y="6"/>
                    </a:lnTo>
                    <a:lnTo>
                      <a:pt x="30" y="8"/>
                    </a:lnTo>
                    <a:lnTo>
                      <a:pt x="30" y="11"/>
                    </a:lnTo>
                    <a:lnTo>
                      <a:pt x="37" y="15"/>
                    </a:lnTo>
                    <a:lnTo>
                      <a:pt x="39" y="17"/>
                    </a:lnTo>
                    <a:lnTo>
                      <a:pt x="43" y="18"/>
                    </a:lnTo>
                    <a:lnTo>
                      <a:pt x="44" y="17"/>
                    </a:lnTo>
                    <a:lnTo>
                      <a:pt x="48" y="17"/>
                    </a:lnTo>
                    <a:lnTo>
                      <a:pt x="50" y="17"/>
                    </a:lnTo>
                    <a:lnTo>
                      <a:pt x="51" y="17"/>
                    </a:lnTo>
                    <a:lnTo>
                      <a:pt x="51" y="18"/>
                    </a:lnTo>
                    <a:lnTo>
                      <a:pt x="51" y="20"/>
                    </a:lnTo>
                    <a:lnTo>
                      <a:pt x="50" y="22"/>
                    </a:lnTo>
                    <a:lnTo>
                      <a:pt x="48" y="24"/>
                    </a:lnTo>
                    <a:lnTo>
                      <a:pt x="44" y="22"/>
                    </a:lnTo>
                    <a:lnTo>
                      <a:pt x="41" y="22"/>
                    </a:lnTo>
                    <a:lnTo>
                      <a:pt x="39" y="27"/>
                    </a:lnTo>
                    <a:lnTo>
                      <a:pt x="34" y="2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1" name="Freeform 2279">
                <a:extLst>
                  <a:ext uri="{FF2B5EF4-FFF2-40B4-BE49-F238E27FC236}">
                    <a16:creationId xmlns:a16="http://schemas.microsoft.com/office/drawing/2014/main" id="{94AF63DC-BFB9-B84E-8CDA-DCB70E84FB77}"/>
                  </a:ext>
                </a:extLst>
              </p:cNvPr>
              <p:cNvSpPr>
                <a:spLocks/>
              </p:cNvSpPr>
              <p:nvPr/>
            </p:nvSpPr>
            <p:spPr bwMode="auto">
              <a:xfrm>
                <a:off x="5601" y="1741"/>
                <a:ext cx="11" cy="9"/>
              </a:xfrm>
              <a:custGeom>
                <a:avLst/>
                <a:gdLst>
                  <a:gd name="T0" fmla="*/ 0 w 11"/>
                  <a:gd name="T1" fmla="*/ 0 h 9"/>
                  <a:gd name="T2" fmla="*/ 0 w 11"/>
                  <a:gd name="T3" fmla="*/ 0 h 9"/>
                  <a:gd name="T4" fmla="*/ 0 w 11"/>
                  <a:gd name="T5" fmla="*/ 0 h 9"/>
                  <a:gd name="T6" fmla="*/ 4 w 11"/>
                  <a:gd name="T7" fmla="*/ 0 h 9"/>
                  <a:gd name="T8" fmla="*/ 5 w 11"/>
                  <a:gd name="T9" fmla="*/ 0 h 9"/>
                  <a:gd name="T10" fmla="*/ 5 w 11"/>
                  <a:gd name="T11" fmla="*/ 2 h 9"/>
                  <a:gd name="T12" fmla="*/ 11 w 11"/>
                  <a:gd name="T13" fmla="*/ 2 h 9"/>
                  <a:gd name="T14" fmla="*/ 9 w 11"/>
                  <a:gd name="T15" fmla="*/ 4 h 9"/>
                  <a:gd name="T16" fmla="*/ 9 w 11"/>
                  <a:gd name="T17" fmla="*/ 4 h 9"/>
                  <a:gd name="T18" fmla="*/ 7 w 11"/>
                  <a:gd name="T19" fmla="*/ 8 h 9"/>
                  <a:gd name="T20" fmla="*/ 7 w 11"/>
                  <a:gd name="T21" fmla="*/ 9 h 9"/>
                  <a:gd name="T22" fmla="*/ 4 w 11"/>
                  <a:gd name="T23" fmla="*/ 8 h 9"/>
                  <a:gd name="T24" fmla="*/ 4 w 11"/>
                  <a:gd name="T25" fmla="*/ 6 h 9"/>
                  <a:gd name="T26" fmla="*/ 2 w 11"/>
                  <a:gd name="T27" fmla="*/ 4 h 9"/>
                  <a:gd name="T28" fmla="*/ 0 w 11"/>
                  <a:gd name="T29" fmla="*/ 2 h 9"/>
                  <a:gd name="T30" fmla="*/ 0 w 11"/>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9">
                    <a:moveTo>
                      <a:pt x="0" y="0"/>
                    </a:moveTo>
                    <a:lnTo>
                      <a:pt x="0" y="0"/>
                    </a:lnTo>
                    <a:lnTo>
                      <a:pt x="0" y="0"/>
                    </a:lnTo>
                    <a:lnTo>
                      <a:pt x="4" y="0"/>
                    </a:lnTo>
                    <a:lnTo>
                      <a:pt x="5" y="0"/>
                    </a:lnTo>
                    <a:lnTo>
                      <a:pt x="5" y="2"/>
                    </a:lnTo>
                    <a:lnTo>
                      <a:pt x="11" y="2"/>
                    </a:lnTo>
                    <a:lnTo>
                      <a:pt x="9" y="4"/>
                    </a:lnTo>
                    <a:lnTo>
                      <a:pt x="9" y="4"/>
                    </a:lnTo>
                    <a:lnTo>
                      <a:pt x="7" y="8"/>
                    </a:lnTo>
                    <a:lnTo>
                      <a:pt x="7" y="9"/>
                    </a:lnTo>
                    <a:lnTo>
                      <a:pt x="4" y="8"/>
                    </a:lnTo>
                    <a:lnTo>
                      <a:pt x="4" y="6"/>
                    </a:lnTo>
                    <a:lnTo>
                      <a:pt x="2" y="4"/>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2" name="Freeform 2280">
                <a:extLst>
                  <a:ext uri="{FF2B5EF4-FFF2-40B4-BE49-F238E27FC236}">
                    <a16:creationId xmlns:a16="http://schemas.microsoft.com/office/drawing/2014/main" id="{4CB9CDE7-4F05-784C-BE9E-72AA223D9E22}"/>
                  </a:ext>
                </a:extLst>
              </p:cNvPr>
              <p:cNvSpPr>
                <a:spLocks/>
              </p:cNvSpPr>
              <p:nvPr/>
            </p:nvSpPr>
            <p:spPr bwMode="auto">
              <a:xfrm>
                <a:off x="5601" y="1741"/>
                <a:ext cx="11" cy="9"/>
              </a:xfrm>
              <a:custGeom>
                <a:avLst/>
                <a:gdLst>
                  <a:gd name="T0" fmla="*/ 0 w 11"/>
                  <a:gd name="T1" fmla="*/ 0 h 9"/>
                  <a:gd name="T2" fmla="*/ 0 w 11"/>
                  <a:gd name="T3" fmla="*/ 0 h 9"/>
                  <a:gd name="T4" fmla="*/ 0 w 11"/>
                  <a:gd name="T5" fmla="*/ 0 h 9"/>
                  <a:gd name="T6" fmla="*/ 4 w 11"/>
                  <a:gd name="T7" fmla="*/ 0 h 9"/>
                  <a:gd name="T8" fmla="*/ 5 w 11"/>
                  <a:gd name="T9" fmla="*/ 0 h 9"/>
                  <a:gd name="T10" fmla="*/ 5 w 11"/>
                  <a:gd name="T11" fmla="*/ 2 h 9"/>
                  <a:gd name="T12" fmla="*/ 11 w 11"/>
                  <a:gd name="T13" fmla="*/ 2 h 9"/>
                  <a:gd name="T14" fmla="*/ 9 w 11"/>
                  <a:gd name="T15" fmla="*/ 4 h 9"/>
                  <a:gd name="T16" fmla="*/ 9 w 11"/>
                  <a:gd name="T17" fmla="*/ 4 h 9"/>
                  <a:gd name="T18" fmla="*/ 7 w 11"/>
                  <a:gd name="T19" fmla="*/ 8 h 9"/>
                  <a:gd name="T20" fmla="*/ 7 w 11"/>
                  <a:gd name="T21" fmla="*/ 9 h 9"/>
                  <a:gd name="T22" fmla="*/ 4 w 11"/>
                  <a:gd name="T23" fmla="*/ 8 h 9"/>
                  <a:gd name="T24" fmla="*/ 4 w 11"/>
                  <a:gd name="T25" fmla="*/ 6 h 9"/>
                  <a:gd name="T26" fmla="*/ 2 w 11"/>
                  <a:gd name="T27" fmla="*/ 4 h 9"/>
                  <a:gd name="T28" fmla="*/ 0 w 11"/>
                  <a:gd name="T29" fmla="*/ 2 h 9"/>
                  <a:gd name="T30" fmla="*/ 0 w 11"/>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9">
                    <a:moveTo>
                      <a:pt x="0" y="0"/>
                    </a:moveTo>
                    <a:lnTo>
                      <a:pt x="0" y="0"/>
                    </a:lnTo>
                    <a:lnTo>
                      <a:pt x="0" y="0"/>
                    </a:lnTo>
                    <a:lnTo>
                      <a:pt x="4" y="0"/>
                    </a:lnTo>
                    <a:lnTo>
                      <a:pt x="5" y="0"/>
                    </a:lnTo>
                    <a:lnTo>
                      <a:pt x="5" y="2"/>
                    </a:lnTo>
                    <a:lnTo>
                      <a:pt x="11" y="2"/>
                    </a:lnTo>
                    <a:lnTo>
                      <a:pt x="9" y="4"/>
                    </a:lnTo>
                    <a:lnTo>
                      <a:pt x="9" y="4"/>
                    </a:lnTo>
                    <a:lnTo>
                      <a:pt x="7" y="8"/>
                    </a:lnTo>
                    <a:lnTo>
                      <a:pt x="7" y="9"/>
                    </a:lnTo>
                    <a:lnTo>
                      <a:pt x="4" y="8"/>
                    </a:lnTo>
                    <a:lnTo>
                      <a:pt x="4" y="6"/>
                    </a:lnTo>
                    <a:lnTo>
                      <a:pt x="2" y="4"/>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3" name="Freeform 2281">
                <a:extLst>
                  <a:ext uri="{FF2B5EF4-FFF2-40B4-BE49-F238E27FC236}">
                    <a16:creationId xmlns:a16="http://schemas.microsoft.com/office/drawing/2014/main" id="{6ECB008D-B546-2E4F-94F6-6520715D27CF}"/>
                  </a:ext>
                </a:extLst>
              </p:cNvPr>
              <p:cNvSpPr>
                <a:spLocks/>
              </p:cNvSpPr>
              <p:nvPr/>
            </p:nvSpPr>
            <p:spPr bwMode="auto">
              <a:xfrm>
                <a:off x="5612" y="1741"/>
                <a:ext cx="9" cy="8"/>
              </a:xfrm>
              <a:custGeom>
                <a:avLst/>
                <a:gdLst>
                  <a:gd name="T0" fmla="*/ 0 w 9"/>
                  <a:gd name="T1" fmla="*/ 8 h 8"/>
                  <a:gd name="T2" fmla="*/ 0 w 9"/>
                  <a:gd name="T3" fmla="*/ 6 h 8"/>
                  <a:gd name="T4" fmla="*/ 5 w 9"/>
                  <a:gd name="T5" fmla="*/ 4 h 8"/>
                  <a:gd name="T6" fmla="*/ 7 w 9"/>
                  <a:gd name="T7" fmla="*/ 0 h 8"/>
                  <a:gd name="T8" fmla="*/ 9 w 9"/>
                  <a:gd name="T9" fmla="*/ 2 h 8"/>
                  <a:gd name="T10" fmla="*/ 9 w 9"/>
                  <a:gd name="T11" fmla="*/ 2 h 8"/>
                  <a:gd name="T12" fmla="*/ 7 w 9"/>
                  <a:gd name="T13" fmla="*/ 6 h 8"/>
                  <a:gd name="T14" fmla="*/ 0 w 9"/>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0" y="8"/>
                    </a:moveTo>
                    <a:lnTo>
                      <a:pt x="0" y="6"/>
                    </a:lnTo>
                    <a:lnTo>
                      <a:pt x="5" y="4"/>
                    </a:lnTo>
                    <a:lnTo>
                      <a:pt x="7" y="0"/>
                    </a:lnTo>
                    <a:lnTo>
                      <a:pt x="9" y="2"/>
                    </a:lnTo>
                    <a:lnTo>
                      <a:pt x="9" y="2"/>
                    </a:lnTo>
                    <a:lnTo>
                      <a:pt x="7" y="6"/>
                    </a:lnTo>
                    <a:lnTo>
                      <a:pt x="0" y="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4" name="Freeform 2282">
                <a:extLst>
                  <a:ext uri="{FF2B5EF4-FFF2-40B4-BE49-F238E27FC236}">
                    <a16:creationId xmlns:a16="http://schemas.microsoft.com/office/drawing/2014/main" id="{54CE85CE-C490-4E4E-9DDB-97BA18879AF2}"/>
                  </a:ext>
                </a:extLst>
              </p:cNvPr>
              <p:cNvSpPr>
                <a:spLocks/>
              </p:cNvSpPr>
              <p:nvPr/>
            </p:nvSpPr>
            <p:spPr bwMode="auto">
              <a:xfrm>
                <a:off x="5612" y="1741"/>
                <a:ext cx="9" cy="8"/>
              </a:xfrm>
              <a:custGeom>
                <a:avLst/>
                <a:gdLst>
                  <a:gd name="T0" fmla="*/ 0 w 9"/>
                  <a:gd name="T1" fmla="*/ 8 h 8"/>
                  <a:gd name="T2" fmla="*/ 0 w 9"/>
                  <a:gd name="T3" fmla="*/ 6 h 8"/>
                  <a:gd name="T4" fmla="*/ 5 w 9"/>
                  <a:gd name="T5" fmla="*/ 4 h 8"/>
                  <a:gd name="T6" fmla="*/ 7 w 9"/>
                  <a:gd name="T7" fmla="*/ 0 h 8"/>
                  <a:gd name="T8" fmla="*/ 9 w 9"/>
                  <a:gd name="T9" fmla="*/ 2 h 8"/>
                  <a:gd name="T10" fmla="*/ 9 w 9"/>
                  <a:gd name="T11" fmla="*/ 2 h 8"/>
                  <a:gd name="T12" fmla="*/ 7 w 9"/>
                  <a:gd name="T13" fmla="*/ 6 h 8"/>
                  <a:gd name="T14" fmla="*/ 0 w 9"/>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0" y="8"/>
                    </a:moveTo>
                    <a:lnTo>
                      <a:pt x="0" y="6"/>
                    </a:lnTo>
                    <a:lnTo>
                      <a:pt x="5" y="4"/>
                    </a:lnTo>
                    <a:lnTo>
                      <a:pt x="7" y="0"/>
                    </a:lnTo>
                    <a:lnTo>
                      <a:pt x="9" y="2"/>
                    </a:lnTo>
                    <a:lnTo>
                      <a:pt x="9" y="2"/>
                    </a:lnTo>
                    <a:lnTo>
                      <a:pt x="7" y="6"/>
                    </a:lnTo>
                    <a:lnTo>
                      <a:pt x="0" y="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5" name="Freeform 2283">
                <a:extLst>
                  <a:ext uri="{FF2B5EF4-FFF2-40B4-BE49-F238E27FC236}">
                    <a16:creationId xmlns:a16="http://schemas.microsoft.com/office/drawing/2014/main" id="{597C1878-361C-5647-A8BC-84C9FF59B1EB}"/>
                  </a:ext>
                </a:extLst>
              </p:cNvPr>
              <p:cNvSpPr>
                <a:spLocks/>
              </p:cNvSpPr>
              <p:nvPr/>
            </p:nvSpPr>
            <p:spPr bwMode="auto">
              <a:xfrm>
                <a:off x="5624" y="1740"/>
                <a:ext cx="9" cy="10"/>
              </a:xfrm>
              <a:custGeom>
                <a:avLst/>
                <a:gdLst>
                  <a:gd name="T0" fmla="*/ 0 w 9"/>
                  <a:gd name="T1" fmla="*/ 5 h 10"/>
                  <a:gd name="T2" fmla="*/ 2 w 9"/>
                  <a:gd name="T3" fmla="*/ 5 h 10"/>
                  <a:gd name="T4" fmla="*/ 2 w 9"/>
                  <a:gd name="T5" fmla="*/ 3 h 10"/>
                  <a:gd name="T6" fmla="*/ 0 w 9"/>
                  <a:gd name="T7" fmla="*/ 1 h 10"/>
                  <a:gd name="T8" fmla="*/ 4 w 9"/>
                  <a:gd name="T9" fmla="*/ 0 h 10"/>
                  <a:gd name="T10" fmla="*/ 4 w 9"/>
                  <a:gd name="T11" fmla="*/ 1 h 10"/>
                  <a:gd name="T12" fmla="*/ 4 w 9"/>
                  <a:gd name="T13" fmla="*/ 3 h 10"/>
                  <a:gd name="T14" fmla="*/ 6 w 9"/>
                  <a:gd name="T15" fmla="*/ 5 h 10"/>
                  <a:gd name="T16" fmla="*/ 7 w 9"/>
                  <a:gd name="T17" fmla="*/ 3 h 10"/>
                  <a:gd name="T18" fmla="*/ 9 w 9"/>
                  <a:gd name="T19" fmla="*/ 7 h 10"/>
                  <a:gd name="T20" fmla="*/ 4 w 9"/>
                  <a:gd name="T21" fmla="*/ 9 h 10"/>
                  <a:gd name="T22" fmla="*/ 2 w 9"/>
                  <a:gd name="T23" fmla="*/ 9 h 10"/>
                  <a:gd name="T24" fmla="*/ 2 w 9"/>
                  <a:gd name="T25" fmla="*/ 10 h 10"/>
                  <a:gd name="T26" fmla="*/ 0 w 9"/>
                  <a:gd name="T27" fmla="*/ 9 h 10"/>
                  <a:gd name="T28" fmla="*/ 0 w 9"/>
                  <a:gd name="T29" fmla="*/ 9 h 10"/>
                  <a:gd name="T30" fmla="*/ 0 w 9"/>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0">
                    <a:moveTo>
                      <a:pt x="0" y="5"/>
                    </a:moveTo>
                    <a:lnTo>
                      <a:pt x="2" y="5"/>
                    </a:lnTo>
                    <a:lnTo>
                      <a:pt x="2" y="3"/>
                    </a:lnTo>
                    <a:lnTo>
                      <a:pt x="0" y="1"/>
                    </a:lnTo>
                    <a:lnTo>
                      <a:pt x="4" y="0"/>
                    </a:lnTo>
                    <a:lnTo>
                      <a:pt x="4" y="1"/>
                    </a:lnTo>
                    <a:lnTo>
                      <a:pt x="4" y="3"/>
                    </a:lnTo>
                    <a:lnTo>
                      <a:pt x="6" y="5"/>
                    </a:lnTo>
                    <a:lnTo>
                      <a:pt x="7" y="3"/>
                    </a:lnTo>
                    <a:lnTo>
                      <a:pt x="9" y="7"/>
                    </a:lnTo>
                    <a:lnTo>
                      <a:pt x="4" y="9"/>
                    </a:lnTo>
                    <a:lnTo>
                      <a:pt x="2" y="9"/>
                    </a:lnTo>
                    <a:lnTo>
                      <a:pt x="2" y="10"/>
                    </a:lnTo>
                    <a:lnTo>
                      <a:pt x="0" y="9"/>
                    </a:lnTo>
                    <a:lnTo>
                      <a:pt x="0" y="9"/>
                    </a:lnTo>
                    <a:lnTo>
                      <a:pt x="0"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6" name="Freeform 2284">
                <a:extLst>
                  <a:ext uri="{FF2B5EF4-FFF2-40B4-BE49-F238E27FC236}">
                    <a16:creationId xmlns:a16="http://schemas.microsoft.com/office/drawing/2014/main" id="{10F6A01F-F661-704F-BD10-2E602398A8B8}"/>
                  </a:ext>
                </a:extLst>
              </p:cNvPr>
              <p:cNvSpPr>
                <a:spLocks/>
              </p:cNvSpPr>
              <p:nvPr/>
            </p:nvSpPr>
            <p:spPr bwMode="auto">
              <a:xfrm>
                <a:off x="5624" y="1740"/>
                <a:ext cx="9" cy="10"/>
              </a:xfrm>
              <a:custGeom>
                <a:avLst/>
                <a:gdLst>
                  <a:gd name="T0" fmla="*/ 0 w 9"/>
                  <a:gd name="T1" fmla="*/ 5 h 10"/>
                  <a:gd name="T2" fmla="*/ 2 w 9"/>
                  <a:gd name="T3" fmla="*/ 5 h 10"/>
                  <a:gd name="T4" fmla="*/ 2 w 9"/>
                  <a:gd name="T5" fmla="*/ 3 h 10"/>
                  <a:gd name="T6" fmla="*/ 0 w 9"/>
                  <a:gd name="T7" fmla="*/ 1 h 10"/>
                  <a:gd name="T8" fmla="*/ 4 w 9"/>
                  <a:gd name="T9" fmla="*/ 0 h 10"/>
                  <a:gd name="T10" fmla="*/ 4 w 9"/>
                  <a:gd name="T11" fmla="*/ 1 h 10"/>
                  <a:gd name="T12" fmla="*/ 4 w 9"/>
                  <a:gd name="T13" fmla="*/ 3 h 10"/>
                  <a:gd name="T14" fmla="*/ 6 w 9"/>
                  <a:gd name="T15" fmla="*/ 5 h 10"/>
                  <a:gd name="T16" fmla="*/ 7 w 9"/>
                  <a:gd name="T17" fmla="*/ 3 h 10"/>
                  <a:gd name="T18" fmla="*/ 9 w 9"/>
                  <a:gd name="T19" fmla="*/ 7 h 10"/>
                  <a:gd name="T20" fmla="*/ 4 w 9"/>
                  <a:gd name="T21" fmla="*/ 9 h 10"/>
                  <a:gd name="T22" fmla="*/ 2 w 9"/>
                  <a:gd name="T23" fmla="*/ 9 h 10"/>
                  <a:gd name="T24" fmla="*/ 2 w 9"/>
                  <a:gd name="T25" fmla="*/ 10 h 10"/>
                  <a:gd name="T26" fmla="*/ 0 w 9"/>
                  <a:gd name="T27" fmla="*/ 9 h 10"/>
                  <a:gd name="T28" fmla="*/ 0 w 9"/>
                  <a:gd name="T29" fmla="*/ 9 h 10"/>
                  <a:gd name="T30" fmla="*/ 0 w 9"/>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0">
                    <a:moveTo>
                      <a:pt x="0" y="5"/>
                    </a:moveTo>
                    <a:lnTo>
                      <a:pt x="2" y="5"/>
                    </a:lnTo>
                    <a:lnTo>
                      <a:pt x="2" y="3"/>
                    </a:lnTo>
                    <a:lnTo>
                      <a:pt x="0" y="1"/>
                    </a:lnTo>
                    <a:lnTo>
                      <a:pt x="4" y="0"/>
                    </a:lnTo>
                    <a:lnTo>
                      <a:pt x="4" y="1"/>
                    </a:lnTo>
                    <a:lnTo>
                      <a:pt x="4" y="3"/>
                    </a:lnTo>
                    <a:lnTo>
                      <a:pt x="6" y="5"/>
                    </a:lnTo>
                    <a:lnTo>
                      <a:pt x="7" y="3"/>
                    </a:lnTo>
                    <a:lnTo>
                      <a:pt x="9" y="7"/>
                    </a:lnTo>
                    <a:lnTo>
                      <a:pt x="4" y="9"/>
                    </a:lnTo>
                    <a:lnTo>
                      <a:pt x="2" y="9"/>
                    </a:lnTo>
                    <a:lnTo>
                      <a:pt x="2" y="10"/>
                    </a:lnTo>
                    <a:lnTo>
                      <a:pt x="0" y="9"/>
                    </a:lnTo>
                    <a:lnTo>
                      <a:pt x="0" y="9"/>
                    </a:lnTo>
                    <a:lnTo>
                      <a:pt x="0"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7" name="Freeform 2285">
                <a:extLst>
                  <a:ext uri="{FF2B5EF4-FFF2-40B4-BE49-F238E27FC236}">
                    <a16:creationId xmlns:a16="http://schemas.microsoft.com/office/drawing/2014/main" id="{3F00B2C1-511B-E14E-9584-36A8AF6352E5}"/>
                  </a:ext>
                </a:extLst>
              </p:cNvPr>
              <p:cNvSpPr>
                <a:spLocks/>
              </p:cNvSpPr>
              <p:nvPr/>
            </p:nvSpPr>
            <p:spPr bwMode="auto">
              <a:xfrm>
                <a:off x="5660" y="1729"/>
                <a:ext cx="9" cy="9"/>
              </a:xfrm>
              <a:custGeom>
                <a:avLst/>
                <a:gdLst>
                  <a:gd name="T0" fmla="*/ 5 w 9"/>
                  <a:gd name="T1" fmla="*/ 2 h 9"/>
                  <a:gd name="T2" fmla="*/ 4 w 9"/>
                  <a:gd name="T3" fmla="*/ 2 h 9"/>
                  <a:gd name="T4" fmla="*/ 7 w 9"/>
                  <a:gd name="T5" fmla="*/ 0 h 9"/>
                  <a:gd name="T6" fmla="*/ 9 w 9"/>
                  <a:gd name="T7" fmla="*/ 2 h 9"/>
                  <a:gd name="T8" fmla="*/ 9 w 9"/>
                  <a:gd name="T9" fmla="*/ 3 h 9"/>
                  <a:gd name="T10" fmla="*/ 7 w 9"/>
                  <a:gd name="T11" fmla="*/ 5 h 9"/>
                  <a:gd name="T12" fmla="*/ 7 w 9"/>
                  <a:gd name="T13" fmla="*/ 7 h 9"/>
                  <a:gd name="T14" fmla="*/ 5 w 9"/>
                  <a:gd name="T15" fmla="*/ 9 h 9"/>
                  <a:gd name="T16" fmla="*/ 4 w 9"/>
                  <a:gd name="T17" fmla="*/ 9 h 9"/>
                  <a:gd name="T18" fmla="*/ 4 w 9"/>
                  <a:gd name="T19" fmla="*/ 9 h 9"/>
                  <a:gd name="T20" fmla="*/ 2 w 9"/>
                  <a:gd name="T21" fmla="*/ 9 h 9"/>
                  <a:gd name="T22" fmla="*/ 0 w 9"/>
                  <a:gd name="T23" fmla="*/ 9 h 9"/>
                  <a:gd name="T24" fmla="*/ 0 w 9"/>
                  <a:gd name="T25" fmla="*/ 9 h 9"/>
                  <a:gd name="T26" fmla="*/ 5 w 9"/>
                  <a:gd name="T27" fmla="*/ 5 h 9"/>
                  <a:gd name="T28" fmla="*/ 5 w 9"/>
                  <a:gd name="T29" fmla="*/ 3 h 9"/>
                  <a:gd name="T30" fmla="*/ 5 w 9"/>
                  <a:gd name="T3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9">
                    <a:moveTo>
                      <a:pt x="5" y="2"/>
                    </a:moveTo>
                    <a:lnTo>
                      <a:pt x="4" y="2"/>
                    </a:lnTo>
                    <a:lnTo>
                      <a:pt x="7" y="0"/>
                    </a:lnTo>
                    <a:lnTo>
                      <a:pt x="9" y="2"/>
                    </a:lnTo>
                    <a:lnTo>
                      <a:pt x="9" y="3"/>
                    </a:lnTo>
                    <a:lnTo>
                      <a:pt x="7" y="5"/>
                    </a:lnTo>
                    <a:lnTo>
                      <a:pt x="7" y="7"/>
                    </a:lnTo>
                    <a:lnTo>
                      <a:pt x="5" y="9"/>
                    </a:lnTo>
                    <a:lnTo>
                      <a:pt x="4" y="9"/>
                    </a:lnTo>
                    <a:lnTo>
                      <a:pt x="4" y="9"/>
                    </a:lnTo>
                    <a:lnTo>
                      <a:pt x="2" y="9"/>
                    </a:lnTo>
                    <a:lnTo>
                      <a:pt x="0" y="9"/>
                    </a:lnTo>
                    <a:lnTo>
                      <a:pt x="0" y="9"/>
                    </a:lnTo>
                    <a:lnTo>
                      <a:pt x="5" y="5"/>
                    </a:lnTo>
                    <a:lnTo>
                      <a:pt x="5" y="3"/>
                    </a:lnTo>
                    <a:lnTo>
                      <a:pt x="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8" name="Freeform 2286">
                <a:extLst>
                  <a:ext uri="{FF2B5EF4-FFF2-40B4-BE49-F238E27FC236}">
                    <a16:creationId xmlns:a16="http://schemas.microsoft.com/office/drawing/2014/main" id="{32AFFB5B-CB64-8F4F-A756-C6E5F3D04011}"/>
                  </a:ext>
                </a:extLst>
              </p:cNvPr>
              <p:cNvSpPr>
                <a:spLocks/>
              </p:cNvSpPr>
              <p:nvPr/>
            </p:nvSpPr>
            <p:spPr bwMode="auto">
              <a:xfrm>
                <a:off x="5660" y="1729"/>
                <a:ext cx="9" cy="9"/>
              </a:xfrm>
              <a:custGeom>
                <a:avLst/>
                <a:gdLst>
                  <a:gd name="T0" fmla="*/ 5 w 9"/>
                  <a:gd name="T1" fmla="*/ 2 h 9"/>
                  <a:gd name="T2" fmla="*/ 4 w 9"/>
                  <a:gd name="T3" fmla="*/ 2 h 9"/>
                  <a:gd name="T4" fmla="*/ 7 w 9"/>
                  <a:gd name="T5" fmla="*/ 0 h 9"/>
                  <a:gd name="T6" fmla="*/ 9 w 9"/>
                  <a:gd name="T7" fmla="*/ 2 h 9"/>
                  <a:gd name="T8" fmla="*/ 9 w 9"/>
                  <a:gd name="T9" fmla="*/ 3 h 9"/>
                  <a:gd name="T10" fmla="*/ 7 w 9"/>
                  <a:gd name="T11" fmla="*/ 5 h 9"/>
                  <a:gd name="T12" fmla="*/ 7 w 9"/>
                  <a:gd name="T13" fmla="*/ 7 h 9"/>
                  <a:gd name="T14" fmla="*/ 5 w 9"/>
                  <a:gd name="T15" fmla="*/ 9 h 9"/>
                  <a:gd name="T16" fmla="*/ 4 w 9"/>
                  <a:gd name="T17" fmla="*/ 9 h 9"/>
                  <a:gd name="T18" fmla="*/ 4 w 9"/>
                  <a:gd name="T19" fmla="*/ 9 h 9"/>
                  <a:gd name="T20" fmla="*/ 2 w 9"/>
                  <a:gd name="T21" fmla="*/ 9 h 9"/>
                  <a:gd name="T22" fmla="*/ 0 w 9"/>
                  <a:gd name="T23" fmla="*/ 9 h 9"/>
                  <a:gd name="T24" fmla="*/ 0 w 9"/>
                  <a:gd name="T25" fmla="*/ 9 h 9"/>
                  <a:gd name="T26" fmla="*/ 5 w 9"/>
                  <a:gd name="T27" fmla="*/ 5 h 9"/>
                  <a:gd name="T28" fmla="*/ 5 w 9"/>
                  <a:gd name="T29" fmla="*/ 3 h 9"/>
                  <a:gd name="T30" fmla="*/ 5 w 9"/>
                  <a:gd name="T3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9">
                    <a:moveTo>
                      <a:pt x="5" y="2"/>
                    </a:moveTo>
                    <a:lnTo>
                      <a:pt x="4" y="2"/>
                    </a:lnTo>
                    <a:lnTo>
                      <a:pt x="7" y="0"/>
                    </a:lnTo>
                    <a:lnTo>
                      <a:pt x="9" y="2"/>
                    </a:lnTo>
                    <a:lnTo>
                      <a:pt x="9" y="3"/>
                    </a:lnTo>
                    <a:lnTo>
                      <a:pt x="7" y="5"/>
                    </a:lnTo>
                    <a:lnTo>
                      <a:pt x="7" y="7"/>
                    </a:lnTo>
                    <a:lnTo>
                      <a:pt x="5" y="9"/>
                    </a:lnTo>
                    <a:lnTo>
                      <a:pt x="4" y="9"/>
                    </a:lnTo>
                    <a:lnTo>
                      <a:pt x="4" y="9"/>
                    </a:lnTo>
                    <a:lnTo>
                      <a:pt x="2" y="9"/>
                    </a:lnTo>
                    <a:lnTo>
                      <a:pt x="0" y="9"/>
                    </a:lnTo>
                    <a:lnTo>
                      <a:pt x="0" y="9"/>
                    </a:lnTo>
                    <a:lnTo>
                      <a:pt x="5" y="5"/>
                    </a:lnTo>
                    <a:lnTo>
                      <a:pt x="5" y="3"/>
                    </a:lnTo>
                    <a:lnTo>
                      <a:pt x="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49" name="Freeform 2287">
                <a:extLst>
                  <a:ext uri="{FF2B5EF4-FFF2-40B4-BE49-F238E27FC236}">
                    <a16:creationId xmlns:a16="http://schemas.microsoft.com/office/drawing/2014/main" id="{9399E7A7-7B37-6345-BE73-67B6AF12DD8E}"/>
                  </a:ext>
                </a:extLst>
              </p:cNvPr>
              <p:cNvSpPr>
                <a:spLocks/>
              </p:cNvSpPr>
              <p:nvPr/>
            </p:nvSpPr>
            <p:spPr bwMode="auto">
              <a:xfrm>
                <a:off x="5671" y="1736"/>
                <a:ext cx="14" cy="4"/>
              </a:xfrm>
              <a:custGeom>
                <a:avLst/>
                <a:gdLst>
                  <a:gd name="T0" fmla="*/ 0 w 14"/>
                  <a:gd name="T1" fmla="*/ 0 h 4"/>
                  <a:gd name="T2" fmla="*/ 5 w 14"/>
                  <a:gd name="T3" fmla="*/ 0 h 4"/>
                  <a:gd name="T4" fmla="*/ 9 w 14"/>
                  <a:gd name="T5" fmla="*/ 2 h 4"/>
                  <a:gd name="T6" fmla="*/ 12 w 14"/>
                  <a:gd name="T7" fmla="*/ 0 h 4"/>
                  <a:gd name="T8" fmla="*/ 14 w 14"/>
                  <a:gd name="T9" fmla="*/ 2 h 4"/>
                  <a:gd name="T10" fmla="*/ 14 w 14"/>
                  <a:gd name="T11" fmla="*/ 2 h 4"/>
                  <a:gd name="T12" fmla="*/ 12 w 14"/>
                  <a:gd name="T13" fmla="*/ 4 h 4"/>
                  <a:gd name="T14" fmla="*/ 2 w 14"/>
                  <a:gd name="T15" fmla="*/ 2 h 4"/>
                  <a:gd name="T16" fmla="*/ 0 w 1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0" y="0"/>
                    </a:moveTo>
                    <a:lnTo>
                      <a:pt x="5" y="0"/>
                    </a:lnTo>
                    <a:lnTo>
                      <a:pt x="9" y="2"/>
                    </a:lnTo>
                    <a:lnTo>
                      <a:pt x="12" y="0"/>
                    </a:lnTo>
                    <a:lnTo>
                      <a:pt x="14" y="2"/>
                    </a:lnTo>
                    <a:lnTo>
                      <a:pt x="14" y="2"/>
                    </a:lnTo>
                    <a:lnTo>
                      <a:pt x="12" y="4"/>
                    </a:lnTo>
                    <a:lnTo>
                      <a:pt x="2"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0" name="Freeform 2288">
                <a:extLst>
                  <a:ext uri="{FF2B5EF4-FFF2-40B4-BE49-F238E27FC236}">
                    <a16:creationId xmlns:a16="http://schemas.microsoft.com/office/drawing/2014/main" id="{AC0621EB-457D-DE42-B442-AF55C6CA0F97}"/>
                  </a:ext>
                </a:extLst>
              </p:cNvPr>
              <p:cNvSpPr>
                <a:spLocks/>
              </p:cNvSpPr>
              <p:nvPr/>
            </p:nvSpPr>
            <p:spPr bwMode="auto">
              <a:xfrm>
                <a:off x="5671" y="1736"/>
                <a:ext cx="14" cy="4"/>
              </a:xfrm>
              <a:custGeom>
                <a:avLst/>
                <a:gdLst>
                  <a:gd name="T0" fmla="*/ 0 w 14"/>
                  <a:gd name="T1" fmla="*/ 0 h 4"/>
                  <a:gd name="T2" fmla="*/ 5 w 14"/>
                  <a:gd name="T3" fmla="*/ 0 h 4"/>
                  <a:gd name="T4" fmla="*/ 9 w 14"/>
                  <a:gd name="T5" fmla="*/ 2 h 4"/>
                  <a:gd name="T6" fmla="*/ 12 w 14"/>
                  <a:gd name="T7" fmla="*/ 0 h 4"/>
                  <a:gd name="T8" fmla="*/ 14 w 14"/>
                  <a:gd name="T9" fmla="*/ 2 h 4"/>
                  <a:gd name="T10" fmla="*/ 14 w 14"/>
                  <a:gd name="T11" fmla="*/ 2 h 4"/>
                  <a:gd name="T12" fmla="*/ 12 w 14"/>
                  <a:gd name="T13" fmla="*/ 4 h 4"/>
                  <a:gd name="T14" fmla="*/ 2 w 14"/>
                  <a:gd name="T15" fmla="*/ 2 h 4"/>
                  <a:gd name="T16" fmla="*/ 0 w 1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0" y="0"/>
                    </a:moveTo>
                    <a:lnTo>
                      <a:pt x="5" y="0"/>
                    </a:lnTo>
                    <a:lnTo>
                      <a:pt x="9" y="2"/>
                    </a:lnTo>
                    <a:lnTo>
                      <a:pt x="12" y="0"/>
                    </a:lnTo>
                    <a:lnTo>
                      <a:pt x="14" y="2"/>
                    </a:lnTo>
                    <a:lnTo>
                      <a:pt x="14" y="2"/>
                    </a:lnTo>
                    <a:lnTo>
                      <a:pt x="12" y="4"/>
                    </a:lnTo>
                    <a:lnTo>
                      <a:pt x="2"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1" name="Freeform 2289">
                <a:extLst>
                  <a:ext uri="{FF2B5EF4-FFF2-40B4-BE49-F238E27FC236}">
                    <a16:creationId xmlns:a16="http://schemas.microsoft.com/office/drawing/2014/main" id="{65B7500A-124E-A948-A065-2C06664140FB}"/>
                  </a:ext>
                </a:extLst>
              </p:cNvPr>
              <p:cNvSpPr>
                <a:spLocks/>
              </p:cNvSpPr>
              <p:nvPr/>
            </p:nvSpPr>
            <p:spPr bwMode="auto">
              <a:xfrm>
                <a:off x="5692" y="1729"/>
                <a:ext cx="6" cy="3"/>
              </a:xfrm>
              <a:custGeom>
                <a:avLst/>
                <a:gdLst>
                  <a:gd name="T0" fmla="*/ 2 w 6"/>
                  <a:gd name="T1" fmla="*/ 0 h 3"/>
                  <a:gd name="T2" fmla="*/ 4 w 6"/>
                  <a:gd name="T3" fmla="*/ 2 h 3"/>
                  <a:gd name="T4" fmla="*/ 6 w 6"/>
                  <a:gd name="T5" fmla="*/ 2 h 3"/>
                  <a:gd name="T6" fmla="*/ 6 w 6"/>
                  <a:gd name="T7" fmla="*/ 2 h 3"/>
                  <a:gd name="T8" fmla="*/ 2 w 6"/>
                  <a:gd name="T9" fmla="*/ 3 h 3"/>
                  <a:gd name="T10" fmla="*/ 0 w 6"/>
                  <a:gd name="T11" fmla="*/ 3 h 3"/>
                  <a:gd name="T12" fmla="*/ 0 w 6"/>
                  <a:gd name="T13" fmla="*/ 2 h 3"/>
                  <a:gd name="T14" fmla="*/ 2 w 6"/>
                  <a:gd name="T15" fmla="*/ 0 h 3"/>
                  <a:gd name="T16" fmla="*/ 0 w 6"/>
                  <a:gd name="T17" fmla="*/ 2 h 3"/>
                  <a:gd name="T18" fmla="*/ 2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2" y="0"/>
                    </a:moveTo>
                    <a:lnTo>
                      <a:pt x="4" y="2"/>
                    </a:lnTo>
                    <a:lnTo>
                      <a:pt x="6" y="2"/>
                    </a:lnTo>
                    <a:lnTo>
                      <a:pt x="6" y="2"/>
                    </a:lnTo>
                    <a:lnTo>
                      <a:pt x="2" y="3"/>
                    </a:lnTo>
                    <a:lnTo>
                      <a:pt x="0" y="3"/>
                    </a:lnTo>
                    <a:lnTo>
                      <a:pt x="0" y="2"/>
                    </a:lnTo>
                    <a:lnTo>
                      <a:pt x="2" y="0"/>
                    </a:lnTo>
                    <a:lnTo>
                      <a:pt x="0"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2" name="Freeform 2290">
                <a:extLst>
                  <a:ext uri="{FF2B5EF4-FFF2-40B4-BE49-F238E27FC236}">
                    <a16:creationId xmlns:a16="http://schemas.microsoft.com/office/drawing/2014/main" id="{85446132-7F7A-0D4E-B1C1-CB3F833203CE}"/>
                  </a:ext>
                </a:extLst>
              </p:cNvPr>
              <p:cNvSpPr>
                <a:spLocks/>
              </p:cNvSpPr>
              <p:nvPr/>
            </p:nvSpPr>
            <p:spPr bwMode="auto">
              <a:xfrm>
                <a:off x="5692" y="1729"/>
                <a:ext cx="6" cy="3"/>
              </a:xfrm>
              <a:custGeom>
                <a:avLst/>
                <a:gdLst>
                  <a:gd name="T0" fmla="*/ 2 w 6"/>
                  <a:gd name="T1" fmla="*/ 0 h 3"/>
                  <a:gd name="T2" fmla="*/ 4 w 6"/>
                  <a:gd name="T3" fmla="*/ 2 h 3"/>
                  <a:gd name="T4" fmla="*/ 6 w 6"/>
                  <a:gd name="T5" fmla="*/ 2 h 3"/>
                  <a:gd name="T6" fmla="*/ 6 w 6"/>
                  <a:gd name="T7" fmla="*/ 2 h 3"/>
                  <a:gd name="T8" fmla="*/ 2 w 6"/>
                  <a:gd name="T9" fmla="*/ 3 h 3"/>
                  <a:gd name="T10" fmla="*/ 0 w 6"/>
                  <a:gd name="T11" fmla="*/ 3 h 3"/>
                  <a:gd name="T12" fmla="*/ 0 w 6"/>
                  <a:gd name="T13" fmla="*/ 2 h 3"/>
                  <a:gd name="T14" fmla="*/ 2 w 6"/>
                  <a:gd name="T15" fmla="*/ 0 h 3"/>
                  <a:gd name="T16" fmla="*/ 0 w 6"/>
                  <a:gd name="T17" fmla="*/ 2 h 3"/>
                  <a:gd name="T18" fmla="*/ 2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2" y="0"/>
                    </a:moveTo>
                    <a:lnTo>
                      <a:pt x="4" y="2"/>
                    </a:lnTo>
                    <a:lnTo>
                      <a:pt x="6" y="2"/>
                    </a:lnTo>
                    <a:lnTo>
                      <a:pt x="6" y="2"/>
                    </a:lnTo>
                    <a:lnTo>
                      <a:pt x="2" y="3"/>
                    </a:lnTo>
                    <a:lnTo>
                      <a:pt x="0" y="3"/>
                    </a:lnTo>
                    <a:lnTo>
                      <a:pt x="0" y="2"/>
                    </a:lnTo>
                    <a:lnTo>
                      <a:pt x="2" y="0"/>
                    </a:lnTo>
                    <a:lnTo>
                      <a:pt x="0"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3" name="Freeform 2291">
                <a:extLst>
                  <a:ext uri="{FF2B5EF4-FFF2-40B4-BE49-F238E27FC236}">
                    <a16:creationId xmlns:a16="http://schemas.microsoft.com/office/drawing/2014/main" id="{FB2EF7EE-1D35-C243-BF0B-DF0B12C08994}"/>
                  </a:ext>
                </a:extLst>
              </p:cNvPr>
              <p:cNvSpPr>
                <a:spLocks/>
              </p:cNvSpPr>
              <p:nvPr/>
            </p:nvSpPr>
            <p:spPr bwMode="auto">
              <a:xfrm>
                <a:off x="5689" y="1493"/>
                <a:ext cx="7" cy="6"/>
              </a:xfrm>
              <a:custGeom>
                <a:avLst/>
                <a:gdLst>
                  <a:gd name="T0" fmla="*/ 1 w 7"/>
                  <a:gd name="T1" fmla="*/ 0 h 6"/>
                  <a:gd name="T2" fmla="*/ 1 w 7"/>
                  <a:gd name="T3" fmla="*/ 0 h 6"/>
                  <a:gd name="T4" fmla="*/ 1 w 7"/>
                  <a:gd name="T5" fmla="*/ 2 h 6"/>
                  <a:gd name="T6" fmla="*/ 5 w 7"/>
                  <a:gd name="T7" fmla="*/ 4 h 6"/>
                  <a:gd name="T8" fmla="*/ 7 w 7"/>
                  <a:gd name="T9" fmla="*/ 6 h 6"/>
                  <a:gd name="T10" fmla="*/ 7 w 7"/>
                  <a:gd name="T11" fmla="*/ 6 h 6"/>
                  <a:gd name="T12" fmla="*/ 5 w 7"/>
                  <a:gd name="T13" fmla="*/ 6 h 6"/>
                  <a:gd name="T14" fmla="*/ 0 w 7"/>
                  <a:gd name="T15" fmla="*/ 0 h 6"/>
                  <a:gd name="T16" fmla="*/ 1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1" y="0"/>
                    </a:moveTo>
                    <a:lnTo>
                      <a:pt x="1" y="0"/>
                    </a:lnTo>
                    <a:lnTo>
                      <a:pt x="1" y="2"/>
                    </a:lnTo>
                    <a:lnTo>
                      <a:pt x="5" y="4"/>
                    </a:lnTo>
                    <a:lnTo>
                      <a:pt x="7" y="6"/>
                    </a:lnTo>
                    <a:lnTo>
                      <a:pt x="7" y="6"/>
                    </a:lnTo>
                    <a:lnTo>
                      <a:pt x="5" y="6"/>
                    </a:lnTo>
                    <a:lnTo>
                      <a:pt x="0" y="0"/>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4" name="Freeform 2292">
                <a:extLst>
                  <a:ext uri="{FF2B5EF4-FFF2-40B4-BE49-F238E27FC236}">
                    <a16:creationId xmlns:a16="http://schemas.microsoft.com/office/drawing/2014/main" id="{F8016BE4-91FD-6E47-8306-04AB878A302C}"/>
                  </a:ext>
                </a:extLst>
              </p:cNvPr>
              <p:cNvSpPr>
                <a:spLocks/>
              </p:cNvSpPr>
              <p:nvPr/>
            </p:nvSpPr>
            <p:spPr bwMode="auto">
              <a:xfrm>
                <a:off x="5689" y="1493"/>
                <a:ext cx="7" cy="6"/>
              </a:xfrm>
              <a:custGeom>
                <a:avLst/>
                <a:gdLst>
                  <a:gd name="T0" fmla="*/ 1 w 7"/>
                  <a:gd name="T1" fmla="*/ 0 h 6"/>
                  <a:gd name="T2" fmla="*/ 1 w 7"/>
                  <a:gd name="T3" fmla="*/ 0 h 6"/>
                  <a:gd name="T4" fmla="*/ 1 w 7"/>
                  <a:gd name="T5" fmla="*/ 2 h 6"/>
                  <a:gd name="T6" fmla="*/ 5 w 7"/>
                  <a:gd name="T7" fmla="*/ 4 h 6"/>
                  <a:gd name="T8" fmla="*/ 7 w 7"/>
                  <a:gd name="T9" fmla="*/ 6 h 6"/>
                  <a:gd name="T10" fmla="*/ 7 w 7"/>
                  <a:gd name="T11" fmla="*/ 6 h 6"/>
                  <a:gd name="T12" fmla="*/ 5 w 7"/>
                  <a:gd name="T13" fmla="*/ 6 h 6"/>
                  <a:gd name="T14" fmla="*/ 0 w 7"/>
                  <a:gd name="T15" fmla="*/ 0 h 6"/>
                  <a:gd name="T16" fmla="*/ 1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1" y="0"/>
                    </a:moveTo>
                    <a:lnTo>
                      <a:pt x="1" y="0"/>
                    </a:lnTo>
                    <a:lnTo>
                      <a:pt x="1" y="2"/>
                    </a:lnTo>
                    <a:lnTo>
                      <a:pt x="5" y="4"/>
                    </a:lnTo>
                    <a:lnTo>
                      <a:pt x="7" y="6"/>
                    </a:lnTo>
                    <a:lnTo>
                      <a:pt x="7" y="6"/>
                    </a:lnTo>
                    <a:lnTo>
                      <a:pt x="5" y="6"/>
                    </a:lnTo>
                    <a:lnTo>
                      <a:pt x="0" y="0"/>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5" name="Freeform 2293">
                <a:extLst>
                  <a:ext uri="{FF2B5EF4-FFF2-40B4-BE49-F238E27FC236}">
                    <a16:creationId xmlns:a16="http://schemas.microsoft.com/office/drawing/2014/main" id="{39A433F5-4F41-0049-97CB-00550FB17B75}"/>
                  </a:ext>
                </a:extLst>
              </p:cNvPr>
              <p:cNvSpPr>
                <a:spLocks/>
              </p:cNvSpPr>
              <p:nvPr/>
            </p:nvSpPr>
            <p:spPr bwMode="auto">
              <a:xfrm>
                <a:off x="5728" y="1595"/>
                <a:ext cx="2" cy="2"/>
              </a:xfrm>
              <a:custGeom>
                <a:avLst/>
                <a:gdLst>
                  <a:gd name="T0" fmla="*/ 0 w 2"/>
                  <a:gd name="T1" fmla="*/ 2 h 2"/>
                  <a:gd name="T2" fmla="*/ 0 w 2"/>
                  <a:gd name="T3" fmla="*/ 2 h 2"/>
                  <a:gd name="T4" fmla="*/ 0 w 2"/>
                  <a:gd name="T5" fmla="*/ 0 h 2"/>
                  <a:gd name="T6" fmla="*/ 2 w 2"/>
                  <a:gd name="T7" fmla="*/ 2 h 2"/>
                  <a:gd name="T8" fmla="*/ 2 w 2"/>
                  <a:gd name="T9" fmla="*/ 2 h 2"/>
                  <a:gd name="T10" fmla="*/ 0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2" y="2"/>
                    </a:lnTo>
                    <a:lnTo>
                      <a:pt x="2" y="2"/>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6" name="Freeform 2294">
                <a:extLst>
                  <a:ext uri="{FF2B5EF4-FFF2-40B4-BE49-F238E27FC236}">
                    <a16:creationId xmlns:a16="http://schemas.microsoft.com/office/drawing/2014/main" id="{7365AA80-83AD-8740-B401-F21A13C50BEC}"/>
                  </a:ext>
                </a:extLst>
              </p:cNvPr>
              <p:cNvSpPr>
                <a:spLocks/>
              </p:cNvSpPr>
              <p:nvPr/>
            </p:nvSpPr>
            <p:spPr bwMode="auto">
              <a:xfrm>
                <a:off x="5728" y="1595"/>
                <a:ext cx="2" cy="2"/>
              </a:xfrm>
              <a:custGeom>
                <a:avLst/>
                <a:gdLst>
                  <a:gd name="T0" fmla="*/ 0 w 2"/>
                  <a:gd name="T1" fmla="*/ 2 h 2"/>
                  <a:gd name="T2" fmla="*/ 0 w 2"/>
                  <a:gd name="T3" fmla="*/ 2 h 2"/>
                  <a:gd name="T4" fmla="*/ 0 w 2"/>
                  <a:gd name="T5" fmla="*/ 0 h 2"/>
                  <a:gd name="T6" fmla="*/ 2 w 2"/>
                  <a:gd name="T7" fmla="*/ 2 h 2"/>
                  <a:gd name="T8" fmla="*/ 2 w 2"/>
                  <a:gd name="T9" fmla="*/ 2 h 2"/>
                  <a:gd name="T10" fmla="*/ 0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2" y="2"/>
                    </a:lnTo>
                    <a:lnTo>
                      <a:pt x="2" y="2"/>
                    </a:lnTo>
                    <a:lnTo>
                      <a:pt x="0" y="2"/>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7" name="Freeform 2295">
                <a:extLst>
                  <a:ext uri="{FF2B5EF4-FFF2-40B4-BE49-F238E27FC236}">
                    <a16:creationId xmlns:a16="http://schemas.microsoft.com/office/drawing/2014/main" id="{2B84D7F1-7A88-1943-A526-219FA8BD2E8B}"/>
                  </a:ext>
                </a:extLst>
              </p:cNvPr>
              <p:cNvSpPr>
                <a:spLocks/>
              </p:cNvSpPr>
              <p:nvPr/>
            </p:nvSpPr>
            <p:spPr bwMode="auto">
              <a:xfrm>
                <a:off x="5739" y="1613"/>
                <a:ext cx="3" cy="3"/>
              </a:xfrm>
              <a:custGeom>
                <a:avLst/>
                <a:gdLst>
                  <a:gd name="T0" fmla="*/ 0 w 3"/>
                  <a:gd name="T1" fmla="*/ 0 h 3"/>
                  <a:gd name="T2" fmla="*/ 0 w 3"/>
                  <a:gd name="T3" fmla="*/ 0 h 3"/>
                  <a:gd name="T4" fmla="*/ 1 w 3"/>
                  <a:gd name="T5" fmla="*/ 2 h 3"/>
                  <a:gd name="T6" fmla="*/ 3 w 3"/>
                  <a:gd name="T7" fmla="*/ 0 h 3"/>
                  <a:gd name="T8" fmla="*/ 1 w 3"/>
                  <a:gd name="T9" fmla="*/ 2 h 3"/>
                  <a:gd name="T10" fmla="*/ 1 w 3"/>
                  <a:gd name="T11" fmla="*/ 3 h 3"/>
                  <a:gd name="T12" fmla="*/ 0 w 3"/>
                  <a:gd name="T13" fmla="*/ 0 h 3"/>
                  <a:gd name="T14" fmla="*/ 1 w 3"/>
                  <a:gd name="T15" fmla="*/ 3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1" y="2"/>
                    </a:lnTo>
                    <a:lnTo>
                      <a:pt x="3" y="0"/>
                    </a:lnTo>
                    <a:lnTo>
                      <a:pt x="1" y="2"/>
                    </a:lnTo>
                    <a:lnTo>
                      <a:pt x="1" y="3"/>
                    </a:lnTo>
                    <a:lnTo>
                      <a:pt x="0" y="0"/>
                    </a:lnTo>
                    <a:lnTo>
                      <a:pt x="1" y="3"/>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8" name="Freeform 2296">
                <a:extLst>
                  <a:ext uri="{FF2B5EF4-FFF2-40B4-BE49-F238E27FC236}">
                    <a16:creationId xmlns:a16="http://schemas.microsoft.com/office/drawing/2014/main" id="{DCAF8ED4-14FC-2E43-BAF5-14C71DEE4D32}"/>
                  </a:ext>
                </a:extLst>
              </p:cNvPr>
              <p:cNvSpPr>
                <a:spLocks/>
              </p:cNvSpPr>
              <p:nvPr/>
            </p:nvSpPr>
            <p:spPr bwMode="auto">
              <a:xfrm>
                <a:off x="5739" y="1613"/>
                <a:ext cx="3" cy="3"/>
              </a:xfrm>
              <a:custGeom>
                <a:avLst/>
                <a:gdLst>
                  <a:gd name="T0" fmla="*/ 0 w 3"/>
                  <a:gd name="T1" fmla="*/ 0 h 3"/>
                  <a:gd name="T2" fmla="*/ 0 w 3"/>
                  <a:gd name="T3" fmla="*/ 0 h 3"/>
                  <a:gd name="T4" fmla="*/ 1 w 3"/>
                  <a:gd name="T5" fmla="*/ 2 h 3"/>
                  <a:gd name="T6" fmla="*/ 3 w 3"/>
                  <a:gd name="T7" fmla="*/ 0 h 3"/>
                  <a:gd name="T8" fmla="*/ 1 w 3"/>
                  <a:gd name="T9" fmla="*/ 2 h 3"/>
                  <a:gd name="T10" fmla="*/ 1 w 3"/>
                  <a:gd name="T11" fmla="*/ 3 h 3"/>
                  <a:gd name="T12" fmla="*/ 0 w 3"/>
                  <a:gd name="T13" fmla="*/ 0 h 3"/>
                  <a:gd name="T14" fmla="*/ 1 w 3"/>
                  <a:gd name="T15" fmla="*/ 3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0" y="0"/>
                    </a:lnTo>
                    <a:lnTo>
                      <a:pt x="1" y="2"/>
                    </a:lnTo>
                    <a:lnTo>
                      <a:pt x="3" y="0"/>
                    </a:lnTo>
                    <a:lnTo>
                      <a:pt x="1" y="2"/>
                    </a:lnTo>
                    <a:lnTo>
                      <a:pt x="1" y="3"/>
                    </a:lnTo>
                    <a:lnTo>
                      <a:pt x="0" y="0"/>
                    </a:lnTo>
                    <a:lnTo>
                      <a:pt x="1" y="3"/>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59" name="Freeform 2297">
                <a:extLst>
                  <a:ext uri="{FF2B5EF4-FFF2-40B4-BE49-F238E27FC236}">
                    <a16:creationId xmlns:a16="http://schemas.microsoft.com/office/drawing/2014/main" id="{A865A16C-88B3-C44B-A364-19260AD6330F}"/>
                  </a:ext>
                </a:extLst>
              </p:cNvPr>
              <p:cNvSpPr>
                <a:spLocks/>
              </p:cNvSpPr>
              <p:nvPr/>
            </p:nvSpPr>
            <p:spPr bwMode="auto">
              <a:xfrm>
                <a:off x="5748" y="1700"/>
                <a:ext cx="12" cy="20"/>
              </a:xfrm>
              <a:custGeom>
                <a:avLst/>
                <a:gdLst>
                  <a:gd name="T0" fmla="*/ 12 w 12"/>
                  <a:gd name="T1" fmla="*/ 7 h 20"/>
                  <a:gd name="T2" fmla="*/ 3 w 12"/>
                  <a:gd name="T3" fmla="*/ 18 h 20"/>
                  <a:gd name="T4" fmla="*/ 1 w 12"/>
                  <a:gd name="T5" fmla="*/ 18 h 20"/>
                  <a:gd name="T6" fmla="*/ 0 w 12"/>
                  <a:gd name="T7" fmla="*/ 20 h 20"/>
                  <a:gd name="T8" fmla="*/ 0 w 12"/>
                  <a:gd name="T9" fmla="*/ 20 h 20"/>
                  <a:gd name="T10" fmla="*/ 0 w 12"/>
                  <a:gd name="T11" fmla="*/ 18 h 20"/>
                  <a:gd name="T12" fmla="*/ 1 w 12"/>
                  <a:gd name="T13" fmla="*/ 15 h 20"/>
                  <a:gd name="T14" fmla="*/ 7 w 12"/>
                  <a:gd name="T15" fmla="*/ 6 h 20"/>
                  <a:gd name="T16" fmla="*/ 8 w 12"/>
                  <a:gd name="T17" fmla="*/ 6 h 20"/>
                  <a:gd name="T18" fmla="*/ 10 w 12"/>
                  <a:gd name="T19" fmla="*/ 6 h 20"/>
                  <a:gd name="T20" fmla="*/ 12 w 12"/>
                  <a:gd name="T21" fmla="*/ 0 h 20"/>
                  <a:gd name="T22" fmla="*/ 12 w 12"/>
                  <a:gd name="T23" fmla="*/ 7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3" y="18"/>
                    </a:lnTo>
                    <a:lnTo>
                      <a:pt x="1" y="18"/>
                    </a:lnTo>
                    <a:lnTo>
                      <a:pt x="0" y="20"/>
                    </a:lnTo>
                    <a:lnTo>
                      <a:pt x="0" y="20"/>
                    </a:lnTo>
                    <a:lnTo>
                      <a:pt x="0" y="18"/>
                    </a:lnTo>
                    <a:lnTo>
                      <a:pt x="1" y="15"/>
                    </a:lnTo>
                    <a:lnTo>
                      <a:pt x="7" y="6"/>
                    </a:lnTo>
                    <a:lnTo>
                      <a:pt x="8" y="6"/>
                    </a:lnTo>
                    <a:lnTo>
                      <a:pt x="10" y="6"/>
                    </a:lnTo>
                    <a:lnTo>
                      <a:pt x="12" y="0"/>
                    </a:lnTo>
                    <a:lnTo>
                      <a:pt x="12" y="7"/>
                    </a:lnTo>
                    <a:lnTo>
                      <a:pt x="12"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0" name="Freeform 2298">
                <a:extLst>
                  <a:ext uri="{FF2B5EF4-FFF2-40B4-BE49-F238E27FC236}">
                    <a16:creationId xmlns:a16="http://schemas.microsoft.com/office/drawing/2014/main" id="{5143C452-C7C1-5842-AD80-E7E3847E2F4E}"/>
                  </a:ext>
                </a:extLst>
              </p:cNvPr>
              <p:cNvSpPr>
                <a:spLocks/>
              </p:cNvSpPr>
              <p:nvPr/>
            </p:nvSpPr>
            <p:spPr bwMode="auto">
              <a:xfrm>
                <a:off x="5551" y="1052"/>
                <a:ext cx="64" cy="36"/>
              </a:xfrm>
              <a:custGeom>
                <a:avLst/>
                <a:gdLst>
                  <a:gd name="T0" fmla="*/ 23 w 64"/>
                  <a:gd name="T1" fmla="*/ 29 h 36"/>
                  <a:gd name="T2" fmla="*/ 22 w 64"/>
                  <a:gd name="T3" fmla="*/ 30 h 36"/>
                  <a:gd name="T4" fmla="*/ 20 w 64"/>
                  <a:gd name="T5" fmla="*/ 32 h 36"/>
                  <a:gd name="T6" fmla="*/ 18 w 64"/>
                  <a:gd name="T7" fmla="*/ 34 h 36"/>
                  <a:gd name="T8" fmla="*/ 11 w 64"/>
                  <a:gd name="T9" fmla="*/ 36 h 36"/>
                  <a:gd name="T10" fmla="*/ 11 w 64"/>
                  <a:gd name="T11" fmla="*/ 34 h 36"/>
                  <a:gd name="T12" fmla="*/ 5 w 64"/>
                  <a:gd name="T13" fmla="*/ 36 h 36"/>
                  <a:gd name="T14" fmla="*/ 5 w 64"/>
                  <a:gd name="T15" fmla="*/ 34 h 36"/>
                  <a:gd name="T16" fmla="*/ 0 w 64"/>
                  <a:gd name="T17" fmla="*/ 27 h 36"/>
                  <a:gd name="T18" fmla="*/ 2 w 64"/>
                  <a:gd name="T19" fmla="*/ 22 h 36"/>
                  <a:gd name="T20" fmla="*/ 4 w 64"/>
                  <a:gd name="T21" fmla="*/ 22 h 36"/>
                  <a:gd name="T22" fmla="*/ 5 w 64"/>
                  <a:gd name="T23" fmla="*/ 18 h 36"/>
                  <a:gd name="T24" fmla="*/ 11 w 64"/>
                  <a:gd name="T25" fmla="*/ 13 h 36"/>
                  <a:gd name="T26" fmla="*/ 13 w 64"/>
                  <a:gd name="T27" fmla="*/ 9 h 36"/>
                  <a:gd name="T28" fmla="*/ 16 w 64"/>
                  <a:gd name="T29" fmla="*/ 5 h 36"/>
                  <a:gd name="T30" fmla="*/ 18 w 64"/>
                  <a:gd name="T31" fmla="*/ 5 h 36"/>
                  <a:gd name="T32" fmla="*/ 20 w 64"/>
                  <a:gd name="T33" fmla="*/ 2 h 36"/>
                  <a:gd name="T34" fmla="*/ 25 w 64"/>
                  <a:gd name="T35" fmla="*/ 0 h 36"/>
                  <a:gd name="T36" fmla="*/ 25 w 64"/>
                  <a:gd name="T37" fmla="*/ 0 h 36"/>
                  <a:gd name="T38" fmla="*/ 27 w 64"/>
                  <a:gd name="T39" fmla="*/ 2 h 36"/>
                  <a:gd name="T40" fmla="*/ 30 w 64"/>
                  <a:gd name="T41" fmla="*/ 0 h 36"/>
                  <a:gd name="T42" fmla="*/ 34 w 64"/>
                  <a:gd name="T43" fmla="*/ 2 h 36"/>
                  <a:gd name="T44" fmla="*/ 38 w 64"/>
                  <a:gd name="T45" fmla="*/ 0 h 36"/>
                  <a:gd name="T46" fmla="*/ 39 w 64"/>
                  <a:gd name="T47" fmla="*/ 0 h 36"/>
                  <a:gd name="T48" fmla="*/ 41 w 64"/>
                  <a:gd name="T49" fmla="*/ 0 h 36"/>
                  <a:gd name="T50" fmla="*/ 54 w 64"/>
                  <a:gd name="T51" fmla="*/ 5 h 36"/>
                  <a:gd name="T52" fmla="*/ 55 w 64"/>
                  <a:gd name="T53" fmla="*/ 7 h 36"/>
                  <a:gd name="T54" fmla="*/ 55 w 64"/>
                  <a:gd name="T55" fmla="*/ 7 h 36"/>
                  <a:gd name="T56" fmla="*/ 55 w 64"/>
                  <a:gd name="T57" fmla="*/ 9 h 36"/>
                  <a:gd name="T58" fmla="*/ 63 w 64"/>
                  <a:gd name="T59" fmla="*/ 16 h 36"/>
                  <a:gd name="T60" fmla="*/ 64 w 64"/>
                  <a:gd name="T61" fmla="*/ 20 h 36"/>
                  <a:gd name="T62" fmla="*/ 63 w 64"/>
                  <a:gd name="T63" fmla="*/ 22 h 36"/>
                  <a:gd name="T64" fmla="*/ 39 w 64"/>
                  <a:gd name="T65" fmla="*/ 32 h 36"/>
                  <a:gd name="T66" fmla="*/ 34 w 64"/>
                  <a:gd name="T67" fmla="*/ 32 h 36"/>
                  <a:gd name="T68" fmla="*/ 32 w 64"/>
                  <a:gd name="T69" fmla="*/ 30 h 36"/>
                  <a:gd name="T70" fmla="*/ 23 w 64"/>
                  <a:gd name="T71" fmla="*/ 29 h 36"/>
                  <a:gd name="T72" fmla="*/ 23 w 64"/>
                  <a:gd name="T73"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36">
                    <a:moveTo>
                      <a:pt x="23" y="29"/>
                    </a:moveTo>
                    <a:lnTo>
                      <a:pt x="22" y="30"/>
                    </a:lnTo>
                    <a:lnTo>
                      <a:pt x="20" y="32"/>
                    </a:lnTo>
                    <a:lnTo>
                      <a:pt x="18" y="34"/>
                    </a:lnTo>
                    <a:lnTo>
                      <a:pt x="11" y="36"/>
                    </a:lnTo>
                    <a:lnTo>
                      <a:pt x="11" y="34"/>
                    </a:lnTo>
                    <a:lnTo>
                      <a:pt x="5" y="36"/>
                    </a:lnTo>
                    <a:lnTo>
                      <a:pt x="5" y="34"/>
                    </a:lnTo>
                    <a:lnTo>
                      <a:pt x="0" y="27"/>
                    </a:lnTo>
                    <a:lnTo>
                      <a:pt x="2" y="22"/>
                    </a:lnTo>
                    <a:lnTo>
                      <a:pt x="4" y="22"/>
                    </a:lnTo>
                    <a:lnTo>
                      <a:pt x="5" y="18"/>
                    </a:lnTo>
                    <a:lnTo>
                      <a:pt x="11" y="13"/>
                    </a:lnTo>
                    <a:lnTo>
                      <a:pt x="13" y="9"/>
                    </a:lnTo>
                    <a:lnTo>
                      <a:pt x="16" y="5"/>
                    </a:lnTo>
                    <a:lnTo>
                      <a:pt x="18" y="5"/>
                    </a:lnTo>
                    <a:lnTo>
                      <a:pt x="20" y="2"/>
                    </a:lnTo>
                    <a:lnTo>
                      <a:pt x="25" y="0"/>
                    </a:lnTo>
                    <a:lnTo>
                      <a:pt x="25" y="0"/>
                    </a:lnTo>
                    <a:lnTo>
                      <a:pt x="27" y="2"/>
                    </a:lnTo>
                    <a:lnTo>
                      <a:pt x="30" y="0"/>
                    </a:lnTo>
                    <a:lnTo>
                      <a:pt x="34" y="2"/>
                    </a:lnTo>
                    <a:lnTo>
                      <a:pt x="38" y="0"/>
                    </a:lnTo>
                    <a:lnTo>
                      <a:pt x="39" y="0"/>
                    </a:lnTo>
                    <a:lnTo>
                      <a:pt x="41" y="0"/>
                    </a:lnTo>
                    <a:lnTo>
                      <a:pt x="54" y="5"/>
                    </a:lnTo>
                    <a:lnTo>
                      <a:pt x="55" y="7"/>
                    </a:lnTo>
                    <a:lnTo>
                      <a:pt x="55" y="7"/>
                    </a:lnTo>
                    <a:lnTo>
                      <a:pt x="55" y="9"/>
                    </a:lnTo>
                    <a:lnTo>
                      <a:pt x="63" y="16"/>
                    </a:lnTo>
                    <a:lnTo>
                      <a:pt x="64" y="20"/>
                    </a:lnTo>
                    <a:lnTo>
                      <a:pt x="63" y="22"/>
                    </a:lnTo>
                    <a:lnTo>
                      <a:pt x="39" y="32"/>
                    </a:lnTo>
                    <a:lnTo>
                      <a:pt x="34" y="32"/>
                    </a:lnTo>
                    <a:lnTo>
                      <a:pt x="32" y="30"/>
                    </a:lnTo>
                    <a:lnTo>
                      <a:pt x="23" y="29"/>
                    </a:lnTo>
                    <a:lnTo>
                      <a:pt x="23" y="2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1" name="Freeform 2299">
                <a:extLst>
                  <a:ext uri="{FF2B5EF4-FFF2-40B4-BE49-F238E27FC236}">
                    <a16:creationId xmlns:a16="http://schemas.microsoft.com/office/drawing/2014/main" id="{567684CE-A4F8-9F45-ACC8-C2826F825287}"/>
                  </a:ext>
                </a:extLst>
              </p:cNvPr>
              <p:cNvSpPr>
                <a:spLocks/>
              </p:cNvSpPr>
              <p:nvPr/>
            </p:nvSpPr>
            <p:spPr bwMode="auto">
              <a:xfrm>
                <a:off x="3257" y="2122"/>
                <a:ext cx="27" cy="34"/>
              </a:xfrm>
              <a:custGeom>
                <a:avLst/>
                <a:gdLst>
                  <a:gd name="T0" fmla="*/ 9 w 27"/>
                  <a:gd name="T1" fmla="*/ 30 h 34"/>
                  <a:gd name="T2" fmla="*/ 10 w 27"/>
                  <a:gd name="T3" fmla="*/ 28 h 34"/>
                  <a:gd name="T4" fmla="*/ 12 w 27"/>
                  <a:gd name="T5" fmla="*/ 28 h 34"/>
                  <a:gd name="T6" fmla="*/ 12 w 27"/>
                  <a:gd name="T7" fmla="*/ 27 h 34"/>
                  <a:gd name="T8" fmla="*/ 16 w 27"/>
                  <a:gd name="T9" fmla="*/ 25 h 34"/>
                  <a:gd name="T10" fmla="*/ 16 w 27"/>
                  <a:gd name="T11" fmla="*/ 23 h 34"/>
                  <a:gd name="T12" fmla="*/ 16 w 27"/>
                  <a:gd name="T13" fmla="*/ 23 h 34"/>
                  <a:gd name="T14" fmla="*/ 14 w 27"/>
                  <a:gd name="T15" fmla="*/ 21 h 34"/>
                  <a:gd name="T16" fmla="*/ 14 w 27"/>
                  <a:gd name="T17" fmla="*/ 21 h 34"/>
                  <a:gd name="T18" fmla="*/ 16 w 27"/>
                  <a:gd name="T19" fmla="*/ 19 h 34"/>
                  <a:gd name="T20" fmla="*/ 16 w 27"/>
                  <a:gd name="T21" fmla="*/ 19 h 34"/>
                  <a:gd name="T22" fmla="*/ 16 w 27"/>
                  <a:gd name="T23" fmla="*/ 18 h 34"/>
                  <a:gd name="T24" fmla="*/ 19 w 27"/>
                  <a:gd name="T25" fmla="*/ 18 h 34"/>
                  <a:gd name="T26" fmla="*/ 21 w 27"/>
                  <a:gd name="T27" fmla="*/ 18 h 34"/>
                  <a:gd name="T28" fmla="*/ 21 w 27"/>
                  <a:gd name="T29" fmla="*/ 18 h 34"/>
                  <a:gd name="T30" fmla="*/ 21 w 27"/>
                  <a:gd name="T31" fmla="*/ 18 h 34"/>
                  <a:gd name="T32" fmla="*/ 21 w 27"/>
                  <a:gd name="T33" fmla="*/ 18 h 34"/>
                  <a:gd name="T34" fmla="*/ 19 w 27"/>
                  <a:gd name="T35" fmla="*/ 16 h 34"/>
                  <a:gd name="T36" fmla="*/ 21 w 27"/>
                  <a:gd name="T37" fmla="*/ 16 h 34"/>
                  <a:gd name="T38" fmla="*/ 21 w 27"/>
                  <a:gd name="T39" fmla="*/ 14 h 34"/>
                  <a:gd name="T40" fmla="*/ 21 w 27"/>
                  <a:gd name="T41" fmla="*/ 14 h 34"/>
                  <a:gd name="T42" fmla="*/ 23 w 27"/>
                  <a:gd name="T43" fmla="*/ 14 h 34"/>
                  <a:gd name="T44" fmla="*/ 25 w 27"/>
                  <a:gd name="T45" fmla="*/ 12 h 34"/>
                  <a:gd name="T46" fmla="*/ 25 w 27"/>
                  <a:gd name="T47" fmla="*/ 12 h 34"/>
                  <a:gd name="T48" fmla="*/ 27 w 27"/>
                  <a:gd name="T49" fmla="*/ 10 h 34"/>
                  <a:gd name="T50" fmla="*/ 27 w 27"/>
                  <a:gd name="T51" fmla="*/ 10 h 34"/>
                  <a:gd name="T52" fmla="*/ 25 w 27"/>
                  <a:gd name="T53" fmla="*/ 10 h 34"/>
                  <a:gd name="T54" fmla="*/ 27 w 27"/>
                  <a:gd name="T55" fmla="*/ 9 h 34"/>
                  <a:gd name="T56" fmla="*/ 25 w 27"/>
                  <a:gd name="T57" fmla="*/ 7 h 34"/>
                  <a:gd name="T58" fmla="*/ 25 w 27"/>
                  <a:gd name="T59" fmla="*/ 5 h 34"/>
                  <a:gd name="T60" fmla="*/ 23 w 27"/>
                  <a:gd name="T61" fmla="*/ 5 h 34"/>
                  <a:gd name="T62" fmla="*/ 23 w 27"/>
                  <a:gd name="T63" fmla="*/ 3 h 34"/>
                  <a:gd name="T64" fmla="*/ 21 w 27"/>
                  <a:gd name="T65" fmla="*/ 3 h 34"/>
                  <a:gd name="T66" fmla="*/ 21 w 27"/>
                  <a:gd name="T67" fmla="*/ 3 h 34"/>
                  <a:gd name="T68" fmla="*/ 23 w 27"/>
                  <a:gd name="T69" fmla="*/ 3 h 34"/>
                  <a:gd name="T70" fmla="*/ 23 w 27"/>
                  <a:gd name="T71" fmla="*/ 2 h 34"/>
                  <a:gd name="T72" fmla="*/ 23 w 27"/>
                  <a:gd name="T73" fmla="*/ 2 h 34"/>
                  <a:gd name="T74" fmla="*/ 23 w 27"/>
                  <a:gd name="T75" fmla="*/ 2 h 34"/>
                  <a:gd name="T76" fmla="*/ 23 w 27"/>
                  <a:gd name="T77" fmla="*/ 2 h 34"/>
                  <a:gd name="T78" fmla="*/ 21 w 27"/>
                  <a:gd name="T79" fmla="*/ 2 h 34"/>
                  <a:gd name="T80" fmla="*/ 21 w 27"/>
                  <a:gd name="T81" fmla="*/ 0 h 34"/>
                  <a:gd name="T82" fmla="*/ 21 w 27"/>
                  <a:gd name="T83" fmla="*/ 0 h 34"/>
                  <a:gd name="T84" fmla="*/ 19 w 27"/>
                  <a:gd name="T85" fmla="*/ 2 h 34"/>
                  <a:gd name="T86" fmla="*/ 16 w 27"/>
                  <a:gd name="T87" fmla="*/ 2 h 34"/>
                  <a:gd name="T88" fmla="*/ 16 w 27"/>
                  <a:gd name="T89" fmla="*/ 3 h 34"/>
                  <a:gd name="T90" fmla="*/ 10 w 27"/>
                  <a:gd name="T91" fmla="*/ 9 h 34"/>
                  <a:gd name="T92" fmla="*/ 9 w 27"/>
                  <a:gd name="T93" fmla="*/ 16 h 34"/>
                  <a:gd name="T94" fmla="*/ 7 w 27"/>
                  <a:gd name="T95" fmla="*/ 16 h 34"/>
                  <a:gd name="T96" fmla="*/ 7 w 27"/>
                  <a:gd name="T97" fmla="*/ 16 h 34"/>
                  <a:gd name="T98" fmla="*/ 7 w 27"/>
                  <a:gd name="T99" fmla="*/ 18 h 34"/>
                  <a:gd name="T100" fmla="*/ 0 w 27"/>
                  <a:gd name="T101" fmla="*/ 32 h 34"/>
                  <a:gd name="T102" fmla="*/ 0 w 27"/>
                  <a:gd name="T103" fmla="*/ 34 h 34"/>
                  <a:gd name="T104" fmla="*/ 3 w 27"/>
                  <a:gd name="T105" fmla="*/ 32 h 34"/>
                  <a:gd name="T106" fmla="*/ 3 w 27"/>
                  <a:gd name="T107" fmla="*/ 34 h 34"/>
                  <a:gd name="T108" fmla="*/ 5 w 27"/>
                  <a:gd name="T109" fmla="*/ 34 h 34"/>
                  <a:gd name="T110" fmla="*/ 5 w 27"/>
                  <a:gd name="T111" fmla="*/ 32 h 34"/>
                  <a:gd name="T112" fmla="*/ 7 w 27"/>
                  <a:gd name="T113" fmla="*/ 34 h 34"/>
                  <a:gd name="T114" fmla="*/ 7 w 27"/>
                  <a:gd name="T115" fmla="*/ 28 h 34"/>
                  <a:gd name="T116" fmla="*/ 7 w 27"/>
                  <a:gd name="T117" fmla="*/ 28 h 34"/>
                  <a:gd name="T118" fmla="*/ 9 w 27"/>
                  <a:gd name="T119" fmla="*/ 28 h 34"/>
                  <a:gd name="T120" fmla="*/ 9 w 27"/>
                  <a:gd name="T12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4">
                    <a:moveTo>
                      <a:pt x="9" y="30"/>
                    </a:moveTo>
                    <a:lnTo>
                      <a:pt x="10" y="28"/>
                    </a:lnTo>
                    <a:lnTo>
                      <a:pt x="12" y="28"/>
                    </a:lnTo>
                    <a:lnTo>
                      <a:pt x="12" y="27"/>
                    </a:lnTo>
                    <a:lnTo>
                      <a:pt x="16" y="25"/>
                    </a:lnTo>
                    <a:lnTo>
                      <a:pt x="16" y="23"/>
                    </a:lnTo>
                    <a:lnTo>
                      <a:pt x="16" y="23"/>
                    </a:lnTo>
                    <a:lnTo>
                      <a:pt x="14" y="21"/>
                    </a:lnTo>
                    <a:lnTo>
                      <a:pt x="14" y="21"/>
                    </a:lnTo>
                    <a:lnTo>
                      <a:pt x="16" y="19"/>
                    </a:lnTo>
                    <a:lnTo>
                      <a:pt x="16" y="19"/>
                    </a:lnTo>
                    <a:lnTo>
                      <a:pt x="16" y="18"/>
                    </a:lnTo>
                    <a:lnTo>
                      <a:pt x="19" y="18"/>
                    </a:lnTo>
                    <a:lnTo>
                      <a:pt x="21" y="18"/>
                    </a:lnTo>
                    <a:lnTo>
                      <a:pt x="21" y="18"/>
                    </a:lnTo>
                    <a:lnTo>
                      <a:pt x="21" y="18"/>
                    </a:lnTo>
                    <a:lnTo>
                      <a:pt x="21" y="18"/>
                    </a:lnTo>
                    <a:lnTo>
                      <a:pt x="19" y="16"/>
                    </a:lnTo>
                    <a:lnTo>
                      <a:pt x="21" y="16"/>
                    </a:lnTo>
                    <a:lnTo>
                      <a:pt x="21" y="14"/>
                    </a:lnTo>
                    <a:lnTo>
                      <a:pt x="21" y="14"/>
                    </a:lnTo>
                    <a:lnTo>
                      <a:pt x="23" y="14"/>
                    </a:lnTo>
                    <a:lnTo>
                      <a:pt x="25" y="12"/>
                    </a:lnTo>
                    <a:lnTo>
                      <a:pt x="25" y="12"/>
                    </a:lnTo>
                    <a:lnTo>
                      <a:pt x="27" y="10"/>
                    </a:lnTo>
                    <a:lnTo>
                      <a:pt x="27" y="10"/>
                    </a:lnTo>
                    <a:lnTo>
                      <a:pt x="25" y="10"/>
                    </a:lnTo>
                    <a:lnTo>
                      <a:pt x="27" y="9"/>
                    </a:lnTo>
                    <a:lnTo>
                      <a:pt x="25" y="7"/>
                    </a:lnTo>
                    <a:lnTo>
                      <a:pt x="25" y="5"/>
                    </a:lnTo>
                    <a:lnTo>
                      <a:pt x="23" y="5"/>
                    </a:lnTo>
                    <a:lnTo>
                      <a:pt x="23" y="3"/>
                    </a:lnTo>
                    <a:lnTo>
                      <a:pt x="21" y="3"/>
                    </a:lnTo>
                    <a:lnTo>
                      <a:pt x="21" y="3"/>
                    </a:lnTo>
                    <a:lnTo>
                      <a:pt x="23" y="3"/>
                    </a:lnTo>
                    <a:lnTo>
                      <a:pt x="23" y="2"/>
                    </a:lnTo>
                    <a:lnTo>
                      <a:pt x="23" y="2"/>
                    </a:lnTo>
                    <a:lnTo>
                      <a:pt x="23" y="2"/>
                    </a:lnTo>
                    <a:lnTo>
                      <a:pt x="23" y="2"/>
                    </a:lnTo>
                    <a:lnTo>
                      <a:pt x="21" y="2"/>
                    </a:lnTo>
                    <a:lnTo>
                      <a:pt x="21" y="0"/>
                    </a:lnTo>
                    <a:lnTo>
                      <a:pt x="21" y="0"/>
                    </a:lnTo>
                    <a:lnTo>
                      <a:pt x="19" y="2"/>
                    </a:lnTo>
                    <a:lnTo>
                      <a:pt x="16" y="2"/>
                    </a:lnTo>
                    <a:lnTo>
                      <a:pt x="16" y="3"/>
                    </a:lnTo>
                    <a:lnTo>
                      <a:pt x="10" y="9"/>
                    </a:lnTo>
                    <a:lnTo>
                      <a:pt x="9" y="16"/>
                    </a:lnTo>
                    <a:lnTo>
                      <a:pt x="7" y="16"/>
                    </a:lnTo>
                    <a:lnTo>
                      <a:pt x="7" y="16"/>
                    </a:lnTo>
                    <a:lnTo>
                      <a:pt x="7" y="18"/>
                    </a:lnTo>
                    <a:lnTo>
                      <a:pt x="0" y="32"/>
                    </a:lnTo>
                    <a:lnTo>
                      <a:pt x="0" y="34"/>
                    </a:lnTo>
                    <a:lnTo>
                      <a:pt x="3" y="32"/>
                    </a:lnTo>
                    <a:lnTo>
                      <a:pt x="3" y="34"/>
                    </a:lnTo>
                    <a:lnTo>
                      <a:pt x="5" y="34"/>
                    </a:lnTo>
                    <a:lnTo>
                      <a:pt x="5" y="32"/>
                    </a:lnTo>
                    <a:lnTo>
                      <a:pt x="7" y="34"/>
                    </a:lnTo>
                    <a:lnTo>
                      <a:pt x="7" y="28"/>
                    </a:lnTo>
                    <a:lnTo>
                      <a:pt x="7" y="28"/>
                    </a:lnTo>
                    <a:lnTo>
                      <a:pt x="9" y="28"/>
                    </a:lnTo>
                    <a:lnTo>
                      <a:pt x="9" y="3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2" name="Freeform 2300">
                <a:extLst>
                  <a:ext uri="{FF2B5EF4-FFF2-40B4-BE49-F238E27FC236}">
                    <a16:creationId xmlns:a16="http://schemas.microsoft.com/office/drawing/2014/main" id="{9E3ED3FC-EAFF-264D-8269-153AF9E1D14E}"/>
                  </a:ext>
                </a:extLst>
              </p:cNvPr>
              <p:cNvSpPr>
                <a:spLocks/>
              </p:cNvSpPr>
              <p:nvPr/>
            </p:nvSpPr>
            <p:spPr bwMode="auto">
              <a:xfrm>
                <a:off x="3257" y="2122"/>
                <a:ext cx="27" cy="34"/>
              </a:xfrm>
              <a:custGeom>
                <a:avLst/>
                <a:gdLst>
                  <a:gd name="T0" fmla="*/ 9 w 27"/>
                  <a:gd name="T1" fmla="*/ 30 h 34"/>
                  <a:gd name="T2" fmla="*/ 10 w 27"/>
                  <a:gd name="T3" fmla="*/ 28 h 34"/>
                  <a:gd name="T4" fmla="*/ 12 w 27"/>
                  <a:gd name="T5" fmla="*/ 28 h 34"/>
                  <a:gd name="T6" fmla="*/ 12 w 27"/>
                  <a:gd name="T7" fmla="*/ 27 h 34"/>
                  <a:gd name="T8" fmla="*/ 16 w 27"/>
                  <a:gd name="T9" fmla="*/ 25 h 34"/>
                  <a:gd name="T10" fmla="*/ 16 w 27"/>
                  <a:gd name="T11" fmla="*/ 23 h 34"/>
                  <a:gd name="T12" fmla="*/ 16 w 27"/>
                  <a:gd name="T13" fmla="*/ 23 h 34"/>
                  <a:gd name="T14" fmla="*/ 14 w 27"/>
                  <a:gd name="T15" fmla="*/ 21 h 34"/>
                  <a:gd name="T16" fmla="*/ 14 w 27"/>
                  <a:gd name="T17" fmla="*/ 21 h 34"/>
                  <a:gd name="T18" fmla="*/ 16 w 27"/>
                  <a:gd name="T19" fmla="*/ 19 h 34"/>
                  <a:gd name="T20" fmla="*/ 16 w 27"/>
                  <a:gd name="T21" fmla="*/ 19 h 34"/>
                  <a:gd name="T22" fmla="*/ 16 w 27"/>
                  <a:gd name="T23" fmla="*/ 18 h 34"/>
                  <a:gd name="T24" fmla="*/ 19 w 27"/>
                  <a:gd name="T25" fmla="*/ 18 h 34"/>
                  <a:gd name="T26" fmla="*/ 21 w 27"/>
                  <a:gd name="T27" fmla="*/ 18 h 34"/>
                  <a:gd name="T28" fmla="*/ 21 w 27"/>
                  <a:gd name="T29" fmla="*/ 18 h 34"/>
                  <a:gd name="T30" fmla="*/ 21 w 27"/>
                  <a:gd name="T31" fmla="*/ 18 h 34"/>
                  <a:gd name="T32" fmla="*/ 21 w 27"/>
                  <a:gd name="T33" fmla="*/ 18 h 34"/>
                  <a:gd name="T34" fmla="*/ 19 w 27"/>
                  <a:gd name="T35" fmla="*/ 16 h 34"/>
                  <a:gd name="T36" fmla="*/ 21 w 27"/>
                  <a:gd name="T37" fmla="*/ 16 h 34"/>
                  <a:gd name="T38" fmla="*/ 21 w 27"/>
                  <a:gd name="T39" fmla="*/ 14 h 34"/>
                  <a:gd name="T40" fmla="*/ 21 w 27"/>
                  <a:gd name="T41" fmla="*/ 14 h 34"/>
                  <a:gd name="T42" fmla="*/ 23 w 27"/>
                  <a:gd name="T43" fmla="*/ 14 h 34"/>
                  <a:gd name="T44" fmla="*/ 25 w 27"/>
                  <a:gd name="T45" fmla="*/ 12 h 34"/>
                  <a:gd name="T46" fmla="*/ 25 w 27"/>
                  <a:gd name="T47" fmla="*/ 12 h 34"/>
                  <a:gd name="T48" fmla="*/ 27 w 27"/>
                  <a:gd name="T49" fmla="*/ 10 h 34"/>
                  <a:gd name="T50" fmla="*/ 27 w 27"/>
                  <a:gd name="T51" fmla="*/ 10 h 34"/>
                  <a:gd name="T52" fmla="*/ 25 w 27"/>
                  <a:gd name="T53" fmla="*/ 10 h 34"/>
                  <a:gd name="T54" fmla="*/ 27 w 27"/>
                  <a:gd name="T55" fmla="*/ 9 h 34"/>
                  <a:gd name="T56" fmla="*/ 25 w 27"/>
                  <a:gd name="T57" fmla="*/ 7 h 34"/>
                  <a:gd name="T58" fmla="*/ 25 w 27"/>
                  <a:gd name="T59" fmla="*/ 5 h 34"/>
                  <a:gd name="T60" fmla="*/ 23 w 27"/>
                  <a:gd name="T61" fmla="*/ 5 h 34"/>
                  <a:gd name="T62" fmla="*/ 23 w 27"/>
                  <a:gd name="T63" fmla="*/ 3 h 34"/>
                  <a:gd name="T64" fmla="*/ 21 w 27"/>
                  <a:gd name="T65" fmla="*/ 3 h 34"/>
                  <a:gd name="T66" fmla="*/ 21 w 27"/>
                  <a:gd name="T67" fmla="*/ 3 h 34"/>
                  <a:gd name="T68" fmla="*/ 23 w 27"/>
                  <a:gd name="T69" fmla="*/ 3 h 34"/>
                  <a:gd name="T70" fmla="*/ 23 w 27"/>
                  <a:gd name="T71" fmla="*/ 2 h 34"/>
                  <a:gd name="T72" fmla="*/ 23 w 27"/>
                  <a:gd name="T73" fmla="*/ 2 h 34"/>
                  <a:gd name="T74" fmla="*/ 23 w 27"/>
                  <a:gd name="T75" fmla="*/ 2 h 34"/>
                  <a:gd name="T76" fmla="*/ 23 w 27"/>
                  <a:gd name="T77" fmla="*/ 2 h 34"/>
                  <a:gd name="T78" fmla="*/ 21 w 27"/>
                  <a:gd name="T79" fmla="*/ 2 h 34"/>
                  <a:gd name="T80" fmla="*/ 21 w 27"/>
                  <a:gd name="T81" fmla="*/ 0 h 34"/>
                  <a:gd name="T82" fmla="*/ 21 w 27"/>
                  <a:gd name="T83" fmla="*/ 0 h 34"/>
                  <a:gd name="T84" fmla="*/ 19 w 27"/>
                  <a:gd name="T85" fmla="*/ 2 h 34"/>
                  <a:gd name="T86" fmla="*/ 16 w 27"/>
                  <a:gd name="T87" fmla="*/ 2 h 34"/>
                  <a:gd name="T88" fmla="*/ 16 w 27"/>
                  <a:gd name="T89" fmla="*/ 3 h 34"/>
                  <a:gd name="T90" fmla="*/ 10 w 27"/>
                  <a:gd name="T91" fmla="*/ 9 h 34"/>
                  <a:gd name="T92" fmla="*/ 9 w 27"/>
                  <a:gd name="T93" fmla="*/ 16 h 34"/>
                  <a:gd name="T94" fmla="*/ 7 w 27"/>
                  <a:gd name="T95" fmla="*/ 16 h 34"/>
                  <a:gd name="T96" fmla="*/ 7 w 27"/>
                  <a:gd name="T97" fmla="*/ 16 h 34"/>
                  <a:gd name="T98" fmla="*/ 7 w 27"/>
                  <a:gd name="T99" fmla="*/ 18 h 34"/>
                  <a:gd name="T100" fmla="*/ 0 w 27"/>
                  <a:gd name="T101" fmla="*/ 32 h 34"/>
                  <a:gd name="T102" fmla="*/ 0 w 27"/>
                  <a:gd name="T103" fmla="*/ 34 h 34"/>
                  <a:gd name="T104" fmla="*/ 3 w 27"/>
                  <a:gd name="T105" fmla="*/ 32 h 34"/>
                  <a:gd name="T106" fmla="*/ 3 w 27"/>
                  <a:gd name="T107" fmla="*/ 34 h 34"/>
                  <a:gd name="T108" fmla="*/ 5 w 27"/>
                  <a:gd name="T109" fmla="*/ 34 h 34"/>
                  <a:gd name="T110" fmla="*/ 5 w 27"/>
                  <a:gd name="T111" fmla="*/ 32 h 34"/>
                  <a:gd name="T112" fmla="*/ 7 w 27"/>
                  <a:gd name="T113" fmla="*/ 34 h 34"/>
                  <a:gd name="T114" fmla="*/ 7 w 27"/>
                  <a:gd name="T115" fmla="*/ 28 h 34"/>
                  <a:gd name="T116" fmla="*/ 7 w 27"/>
                  <a:gd name="T117" fmla="*/ 28 h 34"/>
                  <a:gd name="T118" fmla="*/ 9 w 27"/>
                  <a:gd name="T119" fmla="*/ 28 h 34"/>
                  <a:gd name="T120" fmla="*/ 9 w 27"/>
                  <a:gd name="T12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4">
                    <a:moveTo>
                      <a:pt x="9" y="30"/>
                    </a:moveTo>
                    <a:lnTo>
                      <a:pt x="10" y="28"/>
                    </a:lnTo>
                    <a:lnTo>
                      <a:pt x="12" y="28"/>
                    </a:lnTo>
                    <a:lnTo>
                      <a:pt x="12" y="27"/>
                    </a:lnTo>
                    <a:lnTo>
                      <a:pt x="16" y="25"/>
                    </a:lnTo>
                    <a:lnTo>
                      <a:pt x="16" y="23"/>
                    </a:lnTo>
                    <a:lnTo>
                      <a:pt x="16" y="23"/>
                    </a:lnTo>
                    <a:lnTo>
                      <a:pt x="14" y="21"/>
                    </a:lnTo>
                    <a:lnTo>
                      <a:pt x="14" y="21"/>
                    </a:lnTo>
                    <a:lnTo>
                      <a:pt x="16" y="19"/>
                    </a:lnTo>
                    <a:lnTo>
                      <a:pt x="16" y="19"/>
                    </a:lnTo>
                    <a:lnTo>
                      <a:pt x="16" y="18"/>
                    </a:lnTo>
                    <a:lnTo>
                      <a:pt x="19" y="18"/>
                    </a:lnTo>
                    <a:lnTo>
                      <a:pt x="21" y="18"/>
                    </a:lnTo>
                    <a:lnTo>
                      <a:pt x="21" y="18"/>
                    </a:lnTo>
                    <a:lnTo>
                      <a:pt x="21" y="18"/>
                    </a:lnTo>
                    <a:lnTo>
                      <a:pt x="21" y="18"/>
                    </a:lnTo>
                    <a:lnTo>
                      <a:pt x="19" y="16"/>
                    </a:lnTo>
                    <a:lnTo>
                      <a:pt x="21" y="16"/>
                    </a:lnTo>
                    <a:lnTo>
                      <a:pt x="21" y="14"/>
                    </a:lnTo>
                    <a:lnTo>
                      <a:pt x="21" y="14"/>
                    </a:lnTo>
                    <a:lnTo>
                      <a:pt x="23" y="14"/>
                    </a:lnTo>
                    <a:lnTo>
                      <a:pt x="25" y="12"/>
                    </a:lnTo>
                    <a:lnTo>
                      <a:pt x="25" y="12"/>
                    </a:lnTo>
                    <a:lnTo>
                      <a:pt x="27" y="10"/>
                    </a:lnTo>
                    <a:lnTo>
                      <a:pt x="27" y="10"/>
                    </a:lnTo>
                    <a:lnTo>
                      <a:pt x="25" y="10"/>
                    </a:lnTo>
                    <a:lnTo>
                      <a:pt x="27" y="9"/>
                    </a:lnTo>
                    <a:lnTo>
                      <a:pt x="25" y="7"/>
                    </a:lnTo>
                    <a:lnTo>
                      <a:pt x="25" y="5"/>
                    </a:lnTo>
                    <a:lnTo>
                      <a:pt x="23" y="5"/>
                    </a:lnTo>
                    <a:lnTo>
                      <a:pt x="23" y="3"/>
                    </a:lnTo>
                    <a:lnTo>
                      <a:pt x="21" y="3"/>
                    </a:lnTo>
                    <a:lnTo>
                      <a:pt x="21" y="3"/>
                    </a:lnTo>
                    <a:lnTo>
                      <a:pt x="23" y="3"/>
                    </a:lnTo>
                    <a:lnTo>
                      <a:pt x="23" y="2"/>
                    </a:lnTo>
                    <a:lnTo>
                      <a:pt x="23" y="2"/>
                    </a:lnTo>
                    <a:lnTo>
                      <a:pt x="23" y="2"/>
                    </a:lnTo>
                    <a:lnTo>
                      <a:pt x="23" y="2"/>
                    </a:lnTo>
                    <a:lnTo>
                      <a:pt x="21" y="2"/>
                    </a:lnTo>
                    <a:lnTo>
                      <a:pt x="21" y="0"/>
                    </a:lnTo>
                    <a:lnTo>
                      <a:pt x="21" y="0"/>
                    </a:lnTo>
                    <a:lnTo>
                      <a:pt x="19" y="2"/>
                    </a:lnTo>
                    <a:lnTo>
                      <a:pt x="16" y="2"/>
                    </a:lnTo>
                    <a:lnTo>
                      <a:pt x="16" y="3"/>
                    </a:lnTo>
                    <a:lnTo>
                      <a:pt x="10" y="9"/>
                    </a:lnTo>
                    <a:lnTo>
                      <a:pt x="9" y="16"/>
                    </a:lnTo>
                    <a:lnTo>
                      <a:pt x="7" y="16"/>
                    </a:lnTo>
                    <a:lnTo>
                      <a:pt x="7" y="16"/>
                    </a:lnTo>
                    <a:lnTo>
                      <a:pt x="7" y="18"/>
                    </a:lnTo>
                    <a:lnTo>
                      <a:pt x="0" y="32"/>
                    </a:lnTo>
                    <a:lnTo>
                      <a:pt x="0" y="34"/>
                    </a:lnTo>
                    <a:lnTo>
                      <a:pt x="3" y="32"/>
                    </a:lnTo>
                    <a:lnTo>
                      <a:pt x="3" y="34"/>
                    </a:lnTo>
                    <a:lnTo>
                      <a:pt x="5" y="34"/>
                    </a:lnTo>
                    <a:lnTo>
                      <a:pt x="5" y="32"/>
                    </a:lnTo>
                    <a:lnTo>
                      <a:pt x="7" y="34"/>
                    </a:lnTo>
                    <a:lnTo>
                      <a:pt x="7" y="28"/>
                    </a:lnTo>
                    <a:lnTo>
                      <a:pt x="7" y="28"/>
                    </a:lnTo>
                    <a:lnTo>
                      <a:pt x="9" y="28"/>
                    </a:lnTo>
                    <a:lnTo>
                      <a:pt x="9" y="3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3" name="Freeform 2301">
                <a:extLst>
                  <a:ext uri="{FF2B5EF4-FFF2-40B4-BE49-F238E27FC236}">
                    <a16:creationId xmlns:a16="http://schemas.microsoft.com/office/drawing/2014/main" id="{9855E61F-8098-4F4D-88BD-930B4A5D8202}"/>
                  </a:ext>
                </a:extLst>
              </p:cNvPr>
              <p:cNvSpPr>
                <a:spLocks/>
              </p:cNvSpPr>
              <p:nvPr/>
            </p:nvSpPr>
            <p:spPr bwMode="auto">
              <a:xfrm>
                <a:off x="3089" y="2182"/>
                <a:ext cx="178" cy="175"/>
              </a:xfrm>
              <a:custGeom>
                <a:avLst/>
                <a:gdLst>
                  <a:gd name="T0" fmla="*/ 7 w 178"/>
                  <a:gd name="T1" fmla="*/ 47 h 175"/>
                  <a:gd name="T2" fmla="*/ 3 w 178"/>
                  <a:gd name="T3" fmla="*/ 38 h 175"/>
                  <a:gd name="T4" fmla="*/ 0 w 178"/>
                  <a:gd name="T5" fmla="*/ 29 h 175"/>
                  <a:gd name="T6" fmla="*/ 2 w 178"/>
                  <a:gd name="T7" fmla="*/ 25 h 175"/>
                  <a:gd name="T8" fmla="*/ 3 w 178"/>
                  <a:gd name="T9" fmla="*/ 24 h 175"/>
                  <a:gd name="T10" fmla="*/ 2 w 178"/>
                  <a:gd name="T11" fmla="*/ 6 h 175"/>
                  <a:gd name="T12" fmla="*/ 5 w 178"/>
                  <a:gd name="T13" fmla="*/ 2 h 175"/>
                  <a:gd name="T14" fmla="*/ 7 w 178"/>
                  <a:gd name="T15" fmla="*/ 0 h 175"/>
                  <a:gd name="T16" fmla="*/ 11 w 178"/>
                  <a:gd name="T17" fmla="*/ 2 h 175"/>
                  <a:gd name="T18" fmla="*/ 36 w 178"/>
                  <a:gd name="T19" fmla="*/ 4 h 175"/>
                  <a:gd name="T20" fmla="*/ 52 w 178"/>
                  <a:gd name="T21" fmla="*/ 9 h 175"/>
                  <a:gd name="T22" fmla="*/ 62 w 178"/>
                  <a:gd name="T23" fmla="*/ 11 h 175"/>
                  <a:gd name="T24" fmla="*/ 91 w 178"/>
                  <a:gd name="T25" fmla="*/ 4 h 175"/>
                  <a:gd name="T26" fmla="*/ 98 w 178"/>
                  <a:gd name="T27" fmla="*/ 2 h 175"/>
                  <a:gd name="T28" fmla="*/ 95 w 178"/>
                  <a:gd name="T29" fmla="*/ 6 h 175"/>
                  <a:gd name="T30" fmla="*/ 100 w 178"/>
                  <a:gd name="T31" fmla="*/ 4 h 175"/>
                  <a:gd name="T32" fmla="*/ 103 w 178"/>
                  <a:gd name="T33" fmla="*/ 2 h 175"/>
                  <a:gd name="T34" fmla="*/ 114 w 178"/>
                  <a:gd name="T35" fmla="*/ 2 h 175"/>
                  <a:gd name="T36" fmla="*/ 118 w 178"/>
                  <a:gd name="T37" fmla="*/ 2 h 175"/>
                  <a:gd name="T38" fmla="*/ 120 w 178"/>
                  <a:gd name="T39" fmla="*/ 4 h 175"/>
                  <a:gd name="T40" fmla="*/ 121 w 178"/>
                  <a:gd name="T41" fmla="*/ 8 h 175"/>
                  <a:gd name="T42" fmla="*/ 127 w 178"/>
                  <a:gd name="T43" fmla="*/ 11 h 175"/>
                  <a:gd name="T44" fmla="*/ 134 w 178"/>
                  <a:gd name="T45" fmla="*/ 9 h 175"/>
                  <a:gd name="T46" fmla="*/ 137 w 178"/>
                  <a:gd name="T47" fmla="*/ 11 h 175"/>
                  <a:gd name="T48" fmla="*/ 152 w 178"/>
                  <a:gd name="T49" fmla="*/ 6 h 175"/>
                  <a:gd name="T50" fmla="*/ 157 w 178"/>
                  <a:gd name="T51" fmla="*/ 65 h 175"/>
                  <a:gd name="T52" fmla="*/ 157 w 178"/>
                  <a:gd name="T53" fmla="*/ 68 h 175"/>
                  <a:gd name="T54" fmla="*/ 153 w 178"/>
                  <a:gd name="T55" fmla="*/ 70 h 175"/>
                  <a:gd name="T56" fmla="*/ 139 w 178"/>
                  <a:gd name="T57" fmla="*/ 54 h 175"/>
                  <a:gd name="T58" fmla="*/ 130 w 178"/>
                  <a:gd name="T59" fmla="*/ 40 h 175"/>
                  <a:gd name="T60" fmla="*/ 128 w 178"/>
                  <a:gd name="T61" fmla="*/ 31 h 175"/>
                  <a:gd name="T62" fmla="*/ 128 w 178"/>
                  <a:gd name="T63" fmla="*/ 31 h 175"/>
                  <a:gd name="T64" fmla="*/ 127 w 178"/>
                  <a:gd name="T65" fmla="*/ 33 h 175"/>
                  <a:gd name="T66" fmla="*/ 125 w 178"/>
                  <a:gd name="T67" fmla="*/ 38 h 175"/>
                  <a:gd name="T68" fmla="*/ 128 w 178"/>
                  <a:gd name="T69" fmla="*/ 42 h 175"/>
                  <a:gd name="T70" fmla="*/ 128 w 178"/>
                  <a:gd name="T71" fmla="*/ 49 h 175"/>
                  <a:gd name="T72" fmla="*/ 141 w 178"/>
                  <a:gd name="T73" fmla="*/ 67 h 175"/>
                  <a:gd name="T74" fmla="*/ 143 w 178"/>
                  <a:gd name="T75" fmla="*/ 74 h 175"/>
                  <a:gd name="T76" fmla="*/ 177 w 178"/>
                  <a:gd name="T77" fmla="*/ 136 h 175"/>
                  <a:gd name="T78" fmla="*/ 178 w 178"/>
                  <a:gd name="T79" fmla="*/ 138 h 175"/>
                  <a:gd name="T80" fmla="*/ 175 w 178"/>
                  <a:gd name="T81" fmla="*/ 138 h 175"/>
                  <a:gd name="T82" fmla="*/ 173 w 178"/>
                  <a:gd name="T83" fmla="*/ 140 h 175"/>
                  <a:gd name="T84" fmla="*/ 175 w 178"/>
                  <a:gd name="T85" fmla="*/ 149 h 175"/>
                  <a:gd name="T86" fmla="*/ 170 w 178"/>
                  <a:gd name="T87" fmla="*/ 159 h 175"/>
                  <a:gd name="T88" fmla="*/ 162 w 178"/>
                  <a:gd name="T89" fmla="*/ 167 h 175"/>
                  <a:gd name="T90" fmla="*/ 152 w 178"/>
                  <a:gd name="T91" fmla="*/ 175 h 175"/>
                  <a:gd name="T92" fmla="*/ 137 w 178"/>
                  <a:gd name="T93" fmla="*/ 172 h 175"/>
                  <a:gd name="T94" fmla="*/ 111 w 178"/>
                  <a:gd name="T95" fmla="*/ 168 h 175"/>
                  <a:gd name="T96" fmla="*/ 111 w 178"/>
                  <a:gd name="T97" fmla="*/ 168 h 175"/>
                  <a:gd name="T98" fmla="*/ 107 w 178"/>
                  <a:gd name="T99" fmla="*/ 172 h 175"/>
                  <a:gd name="T100" fmla="*/ 7 w 178"/>
                  <a:gd name="T101" fmla="*/ 16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8" h="175">
                    <a:moveTo>
                      <a:pt x="7" y="161"/>
                    </a:moveTo>
                    <a:lnTo>
                      <a:pt x="7" y="47"/>
                    </a:lnTo>
                    <a:lnTo>
                      <a:pt x="2" y="42"/>
                    </a:lnTo>
                    <a:lnTo>
                      <a:pt x="3" y="38"/>
                    </a:lnTo>
                    <a:lnTo>
                      <a:pt x="2" y="34"/>
                    </a:lnTo>
                    <a:lnTo>
                      <a:pt x="0" y="29"/>
                    </a:lnTo>
                    <a:lnTo>
                      <a:pt x="0" y="27"/>
                    </a:lnTo>
                    <a:lnTo>
                      <a:pt x="2" y="25"/>
                    </a:lnTo>
                    <a:lnTo>
                      <a:pt x="3" y="25"/>
                    </a:lnTo>
                    <a:lnTo>
                      <a:pt x="3" y="24"/>
                    </a:lnTo>
                    <a:lnTo>
                      <a:pt x="3" y="9"/>
                    </a:lnTo>
                    <a:lnTo>
                      <a:pt x="2" y="6"/>
                    </a:lnTo>
                    <a:lnTo>
                      <a:pt x="2" y="6"/>
                    </a:lnTo>
                    <a:lnTo>
                      <a:pt x="5" y="2"/>
                    </a:lnTo>
                    <a:lnTo>
                      <a:pt x="5" y="0"/>
                    </a:lnTo>
                    <a:lnTo>
                      <a:pt x="7" y="0"/>
                    </a:lnTo>
                    <a:lnTo>
                      <a:pt x="9" y="2"/>
                    </a:lnTo>
                    <a:lnTo>
                      <a:pt x="11" y="2"/>
                    </a:lnTo>
                    <a:lnTo>
                      <a:pt x="20" y="0"/>
                    </a:lnTo>
                    <a:lnTo>
                      <a:pt x="36" y="4"/>
                    </a:lnTo>
                    <a:lnTo>
                      <a:pt x="45" y="8"/>
                    </a:lnTo>
                    <a:lnTo>
                      <a:pt x="52" y="9"/>
                    </a:lnTo>
                    <a:lnTo>
                      <a:pt x="55" y="11"/>
                    </a:lnTo>
                    <a:lnTo>
                      <a:pt x="62" y="11"/>
                    </a:lnTo>
                    <a:lnTo>
                      <a:pt x="70" y="15"/>
                    </a:lnTo>
                    <a:lnTo>
                      <a:pt x="91" y="4"/>
                    </a:lnTo>
                    <a:lnTo>
                      <a:pt x="98" y="2"/>
                    </a:lnTo>
                    <a:lnTo>
                      <a:pt x="98" y="2"/>
                    </a:lnTo>
                    <a:lnTo>
                      <a:pt x="95" y="4"/>
                    </a:lnTo>
                    <a:lnTo>
                      <a:pt x="95" y="6"/>
                    </a:lnTo>
                    <a:lnTo>
                      <a:pt x="95" y="6"/>
                    </a:lnTo>
                    <a:lnTo>
                      <a:pt x="100" y="4"/>
                    </a:lnTo>
                    <a:lnTo>
                      <a:pt x="102" y="4"/>
                    </a:lnTo>
                    <a:lnTo>
                      <a:pt x="103" y="2"/>
                    </a:lnTo>
                    <a:lnTo>
                      <a:pt x="105" y="2"/>
                    </a:lnTo>
                    <a:lnTo>
                      <a:pt x="114" y="2"/>
                    </a:lnTo>
                    <a:lnTo>
                      <a:pt x="118" y="2"/>
                    </a:lnTo>
                    <a:lnTo>
                      <a:pt x="118" y="2"/>
                    </a:lnTo>
                    <a:lnTo>
                      <a:pt x="118" y="4"/>
                    </a:lnTo>
                    <a:lnTo>
                      <a:pt x="120" y="4"/>
                    </a:lnTo>
                    <a:lnTo>
                      <a:pt x="120" y="6"/>
                    </a:lnTo>
                    <a:lnTo>
                      <a:pt x="121" y="8"/>
                    </a:lnTo>
                    <a:lnTo>
                      <a:pt x="125" y="8"/>
                    </a:lnTo>
                    <a:lnTo>
                      <a:pt x="127" y="11"/>
                    </a:lnTo>
                    <a:lnTo>
                      <a:pt x="134" y="11"/>
                    </a:lnTo>
                    <a:lnTo>
                      <a:pt x="134" y="9"/>
                    </a:lnTo>
                    <a:lnTo>
                      <a:pt x="136" y="9"/>
                    </a:lnTo>
                    <a:lnTo>
                      <a:pt x="137" y="11"/>
                    </a:lnTo>
                    <a:lnTo>
                      <a:pt x="143" y="11"/>
                    </a:lnTo>
                    <a:lnTo>
                      <a:pt x="152" y="6"/>
                    </a:lnTo>
                    <a:lnTo>
                      <a:pt x="164" y="42"/>
                    </a:lnTo>
                    <a:lnTo>
                      <a:pt x="157" y="65"/>
                    </a:lnTo>
                    <a:lnTo>
                      <a:pt x="157" y="67"/>
                    </a:lnTo>
                    <a:lnTo>
                      <a:pt x="157" y="68"/>
                    </a:lnTo>
                    <a:lnTo>
                      <a:pt x="157" y="68"/>
                    </a:lnTo>
                    <a:lnTo>
                      <a:pt x="153" y="70"/>
                    </a:lnTo>
                    <a:lnTo>
                      <a:pt x="152" y="70"/>
                    </a:lnTo>
                    <a:lnTo>
                      <a:pt x="139" y="54"/>
                    </a:lnTo>
                    <a:lnTo>
                      <a:pt x="139" y="50"/>
                    </a:lnTo>
                    <a:lnTo>
                      <a:pt x="130" y="40"/>
                    </a:lnTo>
                    <a:lnTo>
                      <a:pt x="130" y="33"/>
                    </a:lnTo>
                    <a:lnTo>
                      <a:pt x="128" y="31"/>
                    </a:lnTo>
                    <a:lnTo>
                      <a:pt x="128" y="31"/>
                    </a:lnTo>
                    <a:lnTo>
                      <a:pt x="128" y="31"/>
                    </a:lnTo>
                    <a:lnTo>
                      <a:pt x="127" y="31"/>
                    </a:lnTo>
                    <a:lnTo>
                      <a:pt x="127" y="33"/>
                    </a:lnTo>
                    <a:lnTo>
                      <a:pt x="125" y="34"/>
                    </a:lnTo>
                    <a:lnTo>
                      <a:pt x="125" y="38"/>
                    </a:lnTo>
                    <a:lnTo>
                      <a:pt x="125" y="40"/>
                    </a:lnTo>
                    <a:lnTo>
                      <a:pt x="128" y="42"/>
                    </a:lnTo>
                    <a:lnTo>
                      <a:pt x="128" y="45"/>
                    </a:lnTo>
                    <a:lnTo>
                      <a:pt x="128" y="49"/>
                    </a:lnTo>
                    <a:lnTo>
                      <a:pt x="134" y="59"/>
                    </a:lnTo>
                    <a:lnTo>
                      <a:pt x="141" y="67"/>
                    </a:lnTo>
                    <a:lnTo>
                      <a:pt x="143" y="68"/>
                    </a:lnTo>
                    <a:lnTo>
                      <a:pt x="143" y="74"/>
                    </a:lnTo>
                    <a:lnTo>
                      <a:pt x="170" y="129"/>
                    </a:lnTo>
                    <a:lnTo>
                      <a:pt x="177" y="136"/>
                    </a:lnTo>
                    <a:lnTo>
                      <a:pt x="178" y="138"/>
                    </a:lnTo>
                    <a:lnTo>
                      <a:pt x="178" y="138"/>
                    </a:lnTo>
                    <a:lnTo>
                      <a:pt x="178" y="140"/>
                    </a:lnTo>
                    <a:lnTo>
                      <a:pt x="175" y="138"/>
                    </a:lnTo>
                    <a:lnTo>
                      <a:pt x="175" y="138"/>
                    </a:lnTo>
                    <a:lnTo>
                      <a:pt x="173" y="140"/>
                    </a:lnTo>
                    <a:lnTo>
                      <a:pt x="175" y="142"/>
                    </a:lnTo>
                    <a:lnTo>
                      <a:pt x="175" y="149"/>
                    </a:lnTo>
                    <a:lnTo>
                      <a:pt x="177" y="154"/>
                    </a:lnTo>
                    <a:lnTo>
                      <a:pt x="170" y="159"/>
                    </a:lnTo>
                    <a:lnTo>
                      <a:pt x="166" y="158"/>
                    </a:lnTo>
                    <a:lnTo>
                      <a:pt x="162" y="167"/>
                    </a:lnTo>
                    <a:lnTo>
                      <a:pt x="153" y="168"/>
                    </a:lnTo>
                    <a:lnTo>
                      <a:pt x="152" y="175"/>
                    </a:lnTo>
                    <a:lnTo>
                      <a:pt x="145" y="175"/>
                    </a:lnTo>
                    <a:lnTo>
                      <a:pt x="137" y="172"/>
                    </a:lnTo>
                    <a:lnTo>
                      <a:pt x="111" y="172"/>
                    </a:lnTo>
                    <a:lnTo>
                      <a:pt x="111" y="168"/>
                    </a:lnTo>
                    <a:lnTo>
                      <a:pt x="111" y="168"/>
                    </a:lnTo>
                    <a:lnTo>
                      <a:pt x="111" y="168"/>
                    </a:lnTo>
                    <a:lnTo>
                      <a:pt x="109" y="168"/>
                    </a:lnTo>
                    <a:lnTo>
                      <a:pt x="107" y="172"/>
                    </a:lnTo>
                    <a:lnTo>
                      <a:pt x="7" y="172"/>
                    </a:lnTo>
                    <a:lnTo>
                      <a:pt x="7" y="16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4" name="Freeform 2302">
                <a:extLst>
                  <a:ext uri="{FF2B5EF4-FFF2-40B4-BE49-F238E27FC236}">
                    <a16:creationId xmlns:a16="http://schemas.microsoft.com/office/drawing/2014/main" id="{C3DFD1FE-E456-544C-A680-B55BD44B9816}"/>
                  </a:ext>
                </a:extLst>
              </p:cNvPr>
              <p:cNvSpPr>
                <a:spLocks/>
              </p:cNvSpPr>
              <p:nvPr/>
            </p:nvSpPr>
            <p:spPr bwMode="auto">
              <a:xfrm>
                <a:off x="3089" y="2182"/>
                <a:ext cx="178" cy="175"/>
              </a:xfrm>
              <a:custGeom>
                <a:avLst/>
                <a:gdLst>
                  <a:gd name="T0" fmla="*/ 7 w 178"/>
                  <a:gd name="T1" fmla="*/ 47 h 175"/>
                  <a:gd name="T2" fmla="*/ 3 w 178"/>
                  <a:gd name="T3" fmla="*/ 38 h 175"/>
                  <a:gd name="T4" fmla="*/ 0 w 178"/>
                  <a:gd name="T5" fmla="*/ 29 h 175"/>
                  <a:gd name="T6" fmla="*/ 2 w 178"/>
                  <a:gd name="T7" fmla="*/ 25 h 175"/>
                  <a:gd name="T8" fmla="*/ 3 w 178"/>
                  <a:gd name="T9" fmla="*/ 24 h 175"/>
                  <a:gd name="T10" fmla="*/ 2 w 178"/>
                  <a:gd name="T11" fmla="*/ 6 h 175"/>
                  <a:gd name="T12" fmla="*/ 5 w 178"/>
                  <a:gd name="T13" fmla="*/ 2 h 175"/>
                  <a:gd name="T14" fmla="*/ 7 w 178"/>
                  <a:gd name="T15" fmla="*/ 0 h 175"/>
                  <a:gd name="T16" fmla="*/ 11 w 178"/>
                  <a:gd name="T17" fmla="*/ 2 h 175"/>
                  <a:gd name="T18" fmla="*/ 36 w 178"/>
                  <a:gd name="T19" fmla="*/ 4 h 175"/>
                  <a:gd name="T20" fmla="*/ 52 w 178"/>
                  <a:gd name="T21" fmla="*/ 9 h 175"/>
                  <a:gd name="T22" fmla="*/ 62 w 178"/>
                  <a:gd name="T23" fmla="*/ 11 h 175"/>
                  <a:gd name="T24" fmla="*/ 91 w 178"/>
                  <a:gd name="T25" fmla="*/ 4 h 175"/>
                  <a:gd name="T26" fmla="*/ 98 w 178"/>
                  <a:gd name="T27" fmla="*/ 2 h 175"/>
                  <a:gd name="T28" fmla="*/ 95 w 178"/>
                  <a:gd name="T29" fmla="*/ 6 h 175"/>
                  <a:gd name="T30" fmla="*/ 100 w 178"/>
                  <a:gd name="T31" fmla="*/ 4 h 175"/>
                  <a:gd name="T32" fmla="*/ 103 w 178"/>
                  <a:gd name="T33" fmla="*/ 2 h 175"/>
                  <a:gd name="T34" fmla="*/ 114 w 178"/>
                  <a:gd name="T35" fmla="*/ 2 h 175"/>
                  <a:gd name="T36" fmla="*/ 118 w 178"/>
                  <a:gd name="T37" fmla="*/ 2 h 175"/>
                  <a:gd name="T38" fmla="*/ 120 w 178"/>
                  <a:gd name="T39" fmla="*/ 4 h 175"/>
                  <a:gd name="T40" fmla="*/ 121 w 178"/>
                  <a:gd name="T41" fmla="*/ 8 h 175"/>
                  <a:gd name="T42" fmla="*/ 127 w 178"/>
                  <a:gd name="T43" fmla="*/ 11 h 175"/>
                  <a:gd name="T44" fmla="*/ 134 w 178"/>
                  <a:gd name="T45" fmla="*/ 9 h 175"/>
                  <a:gd name="T46" fmla="*/ 137 w 178"/>
                  <a:gd name="T47" fmla="*/ 11 h 175"/>
                  <a:gd name="T48" fmla="*/ 152 w 178"/>
                  <a:gd name="T49" fmla="*/ 6 h 175"/>
                  <a:gd name="T50" fmla="*/ 157 w 178"/>
                  <a:gd name="T51" fmla="*/ 65 h 175"/>
                  <a:gd name="T52" fmla="*/ 157 w 178"/>
                  <a:gd name="T53" fmla="*/ 68 h 175"/>
                  <a:gd name="T54" fmla="*/ 153 w 178"/>
                  <a:gd name="T55" fmla="*/ 70 h 175"/>
                  <a:gd name="T56" fmla="*/ 139 w 178"/>
                  <a:gd name="T57" fmla="*/ 54 h 175"/>
                  <a:gd name="T58" fmla="*/ 130 w 178"/>
                  <a:gd name="T59" fmla="*/ 40 h 175"/>
                  <a:gd name="T60" fmla="*/ 128 w 178"/>
                  <a:gd name="T61" fmla="*/ 31 h 175"/>
                  <a:gd name="T62" fmla="*/ 128 w 178"/>
                  <a:gd name="T63" fmla="*/ 31 h 175"/>
                  <a:gd name="T64" fmla="*/ 127 w 178"/>
                  <a:gd name="T65" fmla="*/ 33 h 175"/>
                  <a:gd name="T66" fmla="*/ 125 w 178"/>
                  <a:gd name="T67" fmla="*/ 38 h 175"/>
                  <a:gd name="T68" fmla="*/ 128 w 178"/>
                  <a:gd name="T69" fmla="*/ 42 h 175"/>
                  <a:gd name="T70" fmla="*/ 128 w 178"/>
                  <a:gd name="T71" fmla="*/ 49 h 175"/>
                  <a:gd name="T72" fmla="*/ 141 w 178"/>
                  <a:gd name="T73" fmla="*/ 67 h 175"/>
                  <a:gd name="T74" fmla="*/ 143 w 178"/>
                  <a:gd name="T75" fmla="*/ 74 h 175"/>
                  <a:gd name="T76" fmla="*/ 177 w 178"/>
                  <a:gd name="T77" fmla="*/ 136 h 175"/>
                  <a:gd name="T78" fmla="*/ 178 w 178"/>
                  <a:gd name="T79" fmla="*/ 138 h 175"/>
                  <a:gd name="T80" fmla="*/ 175 w 178"/>
                  <a:gd name="T81" fmla="*/ 138 h 175"/>
                  <a:gd name="T82" fmla="*/ 173 w 178"/>
                  <a:gd name="T83" fmla="*/ 140 h 175"/>
                  <a:gd name="T84" fmla="*/ 175 w 178"/>
                  <a:gd name="T85" fmla="*/ 149 h 175"/>
                  <a:gd name="T86" fmla="*/ 170 w 178"/>
                  <a:gd name="T87" fmla="*/ 159 h 175"/>
                  <a:gd name="T88" fmla="*/ 162 w 178"/>
                  <a:gd name="T89" fmla="*/ 167 h 175"/>
                  <a:gd name="T90" fmla="*/ 152 w 178"/>
                  <a:gd name="T91" fmla="*/ 175 h 175"/>
                  <a:gd name="T92" fmla="*/ 137 w 178"/>
                  <a:gd name="T93" fmla="*/ 172 h 175"/>
                  <a:gd name="T94" fmla="*/ 111 w 178"/>
                  <a:gd name="T95" fmla="*/ 168 h 175"/>
                  <a:gd name="T96" fmla="*/ 111 w 178"/>
                  <a:gd name="T97" fmla="*/ 168 h 175"/>
                  <a:gd name="T98" fmla="*/ 107 w 178"/>
                  <a:gd name="T99" fmla="*/ 172 h 175"/>
                  <a:gd name="T100" fmla="*/ 7 w 178"/>
                  <a:gd name="T101" fmla="*/ 16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8" h="175">
                    <a:moveTo>
                      <a:pt x="7" y="161"/>
                    </a:moveTo>
                    <a:lnTo>
                      <a:pt x="7" y="47"/>
                    </a:lnTo>
                    <a:lnTo>
                      <a:pt x="2" y="42"/>
                    </a:lnTo>
                    <a:lnTo>
                      <a:pt x="3" y="38"/>
                    </a:lnTo>
                    <a:lnTo>
                      <a:pt x="2" y="34"/>
                    </a:lnTo>
                    <a:lnTo>
                      <a:pt x="0" y="29"/>
                    </a:lnTo>
                    <a:lnTo>
                      <a:pt x="0" y="27"/>
                    </a:lnTo>
                    <a:lnTo>
                      <a:pt x="2" y="25"/>
                    </a:lnTo>
                    <a:lnTo>
                      <a:pt x="3" y="25"/>
                    </a:lnTo>
                    <a:lnTo>
                      <a:pt x="3" y="24"/>
                    </a:lnTo>
                    <a:lnTo>
                      <a:pt x="3" y="9"/>
                    </a:lnTo>
                    <a:lnTo>
                      <a:pt x="2" y="6"/>
                    </a:lnTo>
                    <a:lnTo>
                      <a:pt x="2" y="6"/>
                    </a:lnTo>
                    <a:lnTo>
                      <a:pt x="5" y="2"/>
                    </a:lnTo>
                    <a:lnTo>
                      <a:pt x="5" y="0"/>
                    </a:lnTo>
                    <a:lnTo>
                      <a:pt x="7" y="0"/>
                    </a:lnTo>
                    <a:lnTo>
                      <a:pt x="9" y="2"/>
                    </a:lnTo>
                    <a:lnTo>
                      <a:pt x="11" y="2"/>
                    </a:lnTo>
                    <a:lnTo>
                      <a:pt x="20" y="0"/>
                    </a:lnTo>
                    <a:lnTo>
                      <a:pt x="36" y="4"/>
                    </a:lnTo>
                    <a:lnTo>
                      <a:pt x="45" y="8"/>
                    </a:lnTo>
                    <a:lnTo>
                      <a:pt x="52" y="9"/>
                    </a:lnTo>
                    <a:lnTo>
                      <a:pt x="55" y="11"/>
                    </a:lnTo>
                    <a:lnTo>
                      <a:pt x="62" y="11"/>
                    </a:lnTo>
                    <a:lnTo>
                      <a:pt x="70" y="15"/>
                    </a:lnTo>
                    <a:lnTo>
                      <a:pt x="91" y="4"/>
                    </a:lnTo>
                    <a:lnTo>
                      <a:pt x="98" y="2"/>
                    </a:lnTo>
                    <a:lnTo>
                      <a:pt x="98" y="2"/>
                    </a:lnTo>
                    <a:lnTo>
                      <a:pt x="95" y="4"/>
                    </a:lnTo>
                    <a:lnTo>
                      <a:pt x="95" y="6"/>
                    </a:lnTo>
                    <a:lnTo>
                      <a:pt x="95" y="6"/>
                    </a:lnTo>
                    <a:lnTo>
                      <a:pt x="100" y="4"/>
                    </a:lnTo>
                    <a:lnTo>
                      <a:pt x="102" y="4"/>
                    </a:lnTo>
                    <a:lnTo>
                      <a:pt x="103" y="2"/>
                    </a:lnTo>
                    <a:lnTo>
                      <a:pt x="105" y="2"/>
                    </a:lnTo>
                    <a:lnTo>
                      <a:pt x="114" y="2"/>
                    </a:lnTo>
                    <a:lnTo>
                      <a:pt x="118" y="2"/>
                    </a:lnTo>
                    <a:lnTo>
                      <a:pt x="118" y="2"/>
                    </a:lnTo>
                    <a:lnTo>
                      <a:pt x="118" y="4"/>
                    </a:lnTo>
                    <a:lnTo>
                      <a:pt x="120" y="4"/>
                    </a:lnTo>
                    <a:lnTo>
                      <a:pt x="120" y="6"/>
                    </a:lnTo>
                    <a:lnTo>
                      <a:pt x="121" y="8"/>
                    </a:lnTo>
                    <a:lnTo>
                      <a:pt x="125" y="8"/>
                    </a:lnTo>
                    <a:lnTo>
                      <a:pt x="127" y="11"/>
                    </a:lnTo>
                    <a:lnTo>
                      <a:pt x="134" y="11"/>
                    </a:lnTo>
                    <a:lnTo>
                      <a:pt x="134" y="9"/>
                    </a:lnTo>
                    <a:lnTo>
                      <a:pt x="136" y="9"/>
                    </a:lnTo>
                    <a:lnTo>
                      <a:pt x="137" y="11"/>
                    </a:lnTo>
                    <a:lnTo>
                      <a:pt x="143" y="11"/>
                    </a:lnTo>
                    <a:lnTo>
                      <a:pt x="152" y="6"/>
                    </a:lnTo>
                    <a:lnTo>
                      <a:pt x="164" y="42"/>
                    </a:lnTo>
                    <a:lnTo>
                      <a:pt x="157" y="65"/>
                    </a:lnTo>
                    <a:lnTo>
                      <a:pt x="157" y="67"/>
                    </a:lnTo>
                    <a:lnTo>
                      <a:pt x="157" y="68"/>
                    </a:lnTo>
                    <a:lnTo>
                      <a:pt x="157" y="68"/>
                    </a:lnTo>
                    <a:lnTo>
                      <a:pt x="153" y="70"/>
                    </a:lnTo>
                    <a:lnTo>
                      <a:pt x="152" y="70"/>
                    </a:lnTo>
                    <a:lnTo>
                      <a:pt x="139" y="54"/>
                    </a:lnTo>
                    <a:lnTo>
                      <a:pt x="139" y="50"/>
                    </a:lnTo>
                    <a:lnTo>
                      <a:pt x="130" y="40"/>
                    </a:lnTo>
                    <a:lnTo>
                      <a:pt x="130" y="33"/>
                    </a:lnTo>
                    <a:lnTo>
                      <a:pt x="128" y="31"/>
                    </a:lnTo>
                    <a:lnTo>
                      <a:pt x="128" y="31"/>
                    </a:lnTo>
                    <a:lnTo>
                      <a:pt x="128" y="31"/>
                    </a:lnTo>
                    <a:lnTo>
                      <a:pt x="127" y="31"/>
                    </a:lnTo>
                    <a:lnTo>
                      <a:pt x="127" y="33"/>
                    </a:lnTo>
                    <a:lnTo>
                      <a:pt x="125" y="34"/>
                    </a:lnTo>
                    <a:lnTo>
                      <a:pt x="125" y="38"/>
                    </a:lnTo>
                    <a:lnTo>
                      <a:pt x="125" y="40"/>
                    </a:lnTo>
                    <a:lnTo>
                      <a:pt x="128" y="42"/>
                    </a:lnTo>
                    <a:lnTo>
                      <a:pt x="128" y="45"/>
                    </a:lnTo>
                    <a:lnTo>
                      <a:pt x="128" y="49"/>
                    </a:lnTo>
                    <a:lnTo>
                      <a:pt x="134" y="59"/>
                    </a:lnTo>
                    <a:lnTo>
                      <a:pt x="141" y="67"/>
                    </a:lnTo>
                    <a:lnTo>
                      <a:pt x="143" y="68"/>
                    </a:lnTo>
                    <a:lnTo>
                      <a:pt x="143" y="74"/>
                    </a:lnTo>
                    <a:lnTo>
                      <a:pt x="170" y="129"/>
                    </a:lnTo>
                    <a:lnTo>
                      <a:pt x="177" y="136"/>
                    </a:lnTo>
                    <a:lnTo>
                      <a:pt x="178" y="138"/>
                    </a:lnTo>
                    <a:lnTo>
                      <a:pt x="178" y="138"/>
                    </a:lnTo>
                    <a:lnTo>
                      <a:pt x="178" y="140"/>
                    </a:lnTo>
                    <a:lnTo>
                      <a:pt x="175" y="138"/>
                    </a:lnTo>
                    <a:lnTo>
                      <a:pt x="175" y="138"/>
                    </a:lnTo>
                    <a:lnTo>
                      <a:pt x="173" y="140"/>
                    </a:lnTo>
                    <a:lnTo>
                      <a:pt x="175" y="142"/>
                    </a:lnTo>
                    <a:lnTo>
                      <a:pt x="175" y="149"/>
                    </a:lnTo>
                    <a:lnTo>
                      <a:pt x="177" y="154"/>
                    </a:lnTo>
                    <a:lnTo>
                      <a:pt x="170" y="159"/>
                    </a:lnTo>
                    <a:lnTo>
                      <a:pt x="166" y="158"/>
                    </a:lnTo>
                    <a:lnTo>
                      <a:pt x="162" y="167"/>
                    </a:lnTo>
                    <a:lnTo>
                      <a:pt x="153" y="168"/>
                    </a:lnTo>
                    <a:lnTo>
                      <a:pt x="152" y="175"/>
                    </a:lnTo>
                    <a:lnTo>
                      <a:pt x="145" y="175"/>
                    </a:lnTo>
                    <a:lnTo>
                      <a:pt x="137" y="172"/>
                    </a:lnTo>
                    <a:lnTo>
                      <a:pt x="111" y="172"/>
                    </a:lnTo>
                    <a:lnTo>
                      <a:pt x="111" y="168"/>
                    </a:lnTo>
                    <a:lnTo>
                      <a:pt x="111" y="168"/>
                    </a:lnTo>
                    <a:lnTo>
                      <a:pt x="111" y="168"/>
                    </a:lnTo>
                    <a:lnTo>
                      <a:pt x="109" y="168"/>
                    </a:lnTo>
                    <a:lnTo>
                      <a:pt x="107" y="172"/>
                    </a:lnTo>
                    <a:lnTo>
                      <a:pt x="7" y="172"/>
                    </a:lnTo>
                    <a:lnTo>
                      <a:pt x="7" y="16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5" name="Freeform 2303">
                <a:extLst>
                  <a:ext uri="{FF2B5EF4-FFF2-40B4-BE49-F238E27FC236}">
                    <a16:creationId xmlns:a16="http://schemas.microsoft.com/office/drawing/2014/main" id="{AFDE3934-CF12-3E41-A961-E9B2CD958A1E}"/>
                  </a:ext>
                </a:extLst>
              </p:cNvPr>
              <p:cNvSpPr>
                <a:spLocks/>
              </p:cNvSpPr>
              <p:nvPr/>
            </p:nvSpPr>
            <p:spPr bwMode="auto">
              <a:xfrm>
                <a:off x="2559" y="2075"/>
                <a:ext cx="325" cy="331"/>
              </a:xfrm>
              <a:custGeom>
                <a:avLst/>
                <a:gdLst>
                  <a:gd name="T0" fmla="*/ 0 w 325"/>
                  <a:gd name="T1" fmla="*/ 157 h 331"/>
                  <a:gd name="T2" fmla="*/ 21 w 325"/>
                  <a:gd name="T3" fmla="*/ 145 h 331"/>
                  <a:gd name="T4" fmla="*/ 28 w 325"/>
                  <a:gd name="T5" fmla="*/ 143 h 331"/>
                  <a:gd name="T6" fmla="*/ 34 w 325"/>
                  <a:gd name="T7" fmla="*/ 140 h 331"/>
                  <a:gd name="T8" fmla="*/ 48 w 325"/>
                  <a:gd name="T9" fmla="*/ 138 h 331"/>
                  <a:gd name="T10" fmla="*/ 57 w 325"/>
                  <a:gd name="T11" fmla="*/ 131 h 331"/>
                  <a:gd name="T12" fmla="*/ 66 w 325"/>
                  <a:gd name="T13" fmla="*/ 125 h 331"/>
                  <a:gd name="T14" fmla="*/ 80 w 325"/>
                  <a:gd name="T15" fmla="*/ 116 h 331"/>
                  <a:gd name="T16" fmla="*/ 78 w 325"/>
                  <a:gd name="T17" fmla="*/ 115 h 331"/>
                  <a:gd name="T18" fmla="*/ 78 w 325"/>
                  <a:gd name="T19" fmla="*/ 109 h 331"/>
                  <a:gd name="T20" fmla="*/ 76 w 325"/>
                  <a:gd name="T21" fmla="*/ 106 h 331"/>
                  <a:gd name="T22" fmla="*/ 91 w 325"/>
                  <a:gd name="T23" fmla="*/ 102 h 331"/>
                  <a:gd name="T24" fmla="*/ 92 w 325"/>
                  <a:gd name="T25" fmla="*/ 97 h 331"/>
                  <a:gd name="T26" fmla="*/ 96 w 325"/>
                  <a:gd name="T27" fmla="*/ 97 h 331"/>
                  <a:gd name="T28" fmla="*/ 119 w 325"/>
                  <a:gd name="T29" fmla="*/ 97 h 331"/>
                  <a:gd name="T30" fmla="*/ 119 w 325"/>
                  <a:gd name="T31" fmla="*/ 91 h 331"/>
                  <a:gd name="T32" fmla="*/ 117 w 325"/>
                  <a:gd name="T33" fmla="*/ 84 h 331"/>
                  <a:gd name="T34" fmla="*/ 114 w 325"/>
                  <a:gd name="T35" fmla="*/ 74 h 331"/>
                  <a:gd name="T36" fmla="*/ 112 w 325"/>
                  <a:gd name="T37" fmla="*/ 66 h 331"/>
                  <a:gd name="T38" fmla="*/ 110 w 325"/>
                  <a:gd name="T39" fmla="*/ 50 h 331"/>
                  <a:gd name="T40" fmla="*/ 112 w 325"/>
                  <a:gd name="T41" fmla="*/ 49 h 331"/>
                  <a:gd name="T42" fmla="*/ 107 w 325"/>
                  <a:gd name="T43" fmla="*/ 43 h 331"/>
                  <a:gd name="T44" fmla="*/ 117 w 325"/>
                  <a:gd name="T45" fmla="*/ 36 h 331"/>
                  <a:gd name="T46" fmla="*/ 134 w 325"/>
                  <a:gd name="T47" fmla="*/ 25 h 331"/>
                  <a:gd name="T48" fmla="*/ 148 w 325"/>
                  <a:gd name="T49" fmla="*/ 18 h 331"/>
                  <a:gd name="T50" fmla="*/ 187 w 325"/>
                  <a:gd name="T51" fmla="*/ 7 h 331"/>
                  <a:gd name="T52" fmla="*/ 196 w 325"/>
                  <a:gd name="T53" fmla="*/ 7 h 331"/>
                  <a:gd name="T54" fmla="*/ 223 w 325"/>
                  <a:gd name="T55" fmla="*/ 9 h 331"/>
                  <a:gd name="T56" fmla="*/ 248 w 325"/>
                  <a:gd name="T57" fmla="*/ 4 h 331"/>
                  <a:gd name="T58" fmla="*/ 260 w 325"/>
                  <a:gd name="T59" fmla="*/ 4 h 331"/>
                  <a:gd name="T60" fmla="*/ 273 w 325"/>
                  <a:gd name="T61" fmla="*/ 4 h 331"/>
                  <a:gd name="T62" fmla="*/ 269 w 325"/>
                  <a:gd name="T63" fmla="*/ 13 h 331"/>
                  <a:gd name="T64" fmla="*/ 273 w 325"/>
                  <a:gd name="T65" fmla="*/ 38 h 331"/>
                  <a:gd name="T66" fmla="*/ 260 w 325"/>
                  <a:gd name="T67" fmla="*/ 59 h 331"/>
                  <a:gd name="T68" fmla="*/ 255 w 325"/>
                  <a:gd name="T69" fmla="*/ 63 h 331"/>
                  <a:gd name="T70" fmla="*/ 267 w 325"/>
                  <a:gd name="T71" fmla="*/ 86 h 331"/>
                  <a:gd name="T72" fmla="*/ 287 w 325"/>
                  <a:gd name="T73" fmla="*/ 131 h 331"/>
                  <a:gd name="T74" fmla="*/ 291 w 325"/>
                  <a:gd name="T75" fmla="*/ 149 h 331"/>
                  <a:gd name="T76" fmla="*/ 287 w 325"/>
                  <a:gd name="T77" fmla="*/ 209 h 331"/>
                  <a:gd name="T78" fmla="*/ 309 w 325"/>
                  <a:gd name="T79" fmla="*/ 234 h 331"/>
                  <a:gd name="T80" fmla="*/ 228 w 325"/>
                  <a:gd name="T81" fmla="*/ 320 h 331"/>
                  <a:gd name="T82" fmla="*/ 187 w 325"/>
                  <a:gd name="T83" fmla="*/ 325 h 331"/>
                  <a:gd name="T84" fmla="*/ 189 w 325"/>
                  <a:gd name="T85" fmla="*/ 322 h 331"/>
                  <a:gd name="T86" fmla="*/ 189 w 325"/>
                  <a:gd name="T87" fmla="*/ 318 h 331"/>
                  <a:gd name="T88" fmla="*/ 187 w 325"/>
                  <a:gd name="T89" fmla="*/ 315 h 331"/>
                  <a:gd name="T90" fmla="*/ 180 w 325"/>
                  <a:gd name="T91" fmla="*/ 311 h 331"/>
                  <a:gd name="T92" fmla="*/ 173 w 325"/>
                  <a:gd name="T93" fmla="*/ 307 h 331"/>
                  <a:gd name="T94" fmla="*/ 164 w 325"/>
                  <a:gd name="T95" fmla="*/ 304 h 331"/>
                  <a:gd name="T96" fmla="*/ 155 w 325"/>
                  <a:gd name="T97" fmla="*/ 299 h 331"/>
                  <a:gd name="T98" fmla="*/ 155 w 325"/>
                  <a:gd name="T99" fmla="*/ 29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331">
                    <a:moveTo>
                      <a:pt x="59" y="227"/>
                    </a:moveTo>
                    <a:lnTo>
                      <a:pt x="59" y="227"/>
                    </a:lnTo>
                    <a:lnTo>
                      <a:pt x="0" y="188"/>
                    </a:lnTo>
                    <a:lnTo>
                      <a:pt x="0" y="157"/>
                    </a:lnTo>
                    <a:lnTo>
                      <a:pt x="14" y="149"/>
                    </a:lnTo>
                    <a:lnTo>
                      <a:pt x="17" y="149"/>
                    </a:lnTo>
                    <a:lnTo>
                      <a:pt x="19" y="147"/>
                    </a:lnTo>
                    <a:lnTo>
                      <a:pt x="21" y="145"/>
                    </a:lnTo>
                    <a:lnTo>
                      <a:pt x="23" y="143"/>
                    </a:lnTo>
                    <a:lnTo>
                      <a:pt x="25" y="143"/>
                    </a:lnTo>
                    <a:lnTo>
                      <a:pt x="26" y="143"/>
                    </a:lnTo>
                    <a:lnTo>
                      <a:pt x="28" y="143"/>
                    </a:lnTo>
                    <a:lnTo>
                      <a:pt x="30" y="143"/>
                    </a:lnTo>
                    <a:lnTo>
                      <a:pt x="32" y="143"/>
                    </a:lnTo>
                    <a:lnTo>
                      <a:pt x="34" y="143"/>
                    </a:lnTo>
                    <a:lnTo>
                      <a:pt x="34" y="140"/>
                    </a:lnTo>
                    <a:lnTo>
                      <a:pt x="34" y="140"/>
                    </a:lnTo>
                    <a:lnTo>
                      <a:pt x="39" y="140"/>
                    </a:lnTo>
                    <a:lnTo>
                      <a:pt x="41" y="140"/>
                    </a:lnTo>
                    <a:lnTo>
                      <a:pt x="48" y="138"/>
                    </a:lnTo>
                    <a:lnTo>
                      <a:pt x="51" y="136"/>
                    </a:lnTo>
                    <a:lnTo>
                      <a:pt x="55" y="132"/>
                    </a:lnTo>
                    <a:lnTo>
                      <a:pt x="57" y="132"/>
                    </a:lnTo>
                    <a:lnTo>
                      <a:pt x="57" y="131"/>
                    </a:lnTo>
                    <a:lnTo>
                      <a:pt x="59" y="129"/>
                    </a:lnTo>
                    <a:lnTo>
                      <a:pt x="60" y="127"/>
                    </a:lnTo>
                    <a:lnTo>
                      <a:pt x="64" y="125"/>
                    </a:lnTo>
                    <a:lnTo>
                      <a:pt x="66" y="125"/>
                    </a:lnTo>
                    <a:lnTo>
                      <a:pt x="75" y="120"/>
                    </a:lnTo>
                    <a:lnTo>
                      <a:pt x="80" y="118"/>
                    </a:lnTo>
                    <a:lnTo>
                      <a:pt x="80" y="118"/>
                    </a:lnTo>
                    <a:lnTo>
                      <a:pt x="80" y="116"/>
                    </a:lnTo>
                    <a:lnTo>
                      <a:pt x="78" y="115"/>
                    </a:lnTo>
                    <a:lnTo>
                      <a:pt x="78" y="115"/>
                    </a:lnTo>
                    <a:lnTo>
                      <a:pt x="78" y="115"/>
                    </a:lnTo>
                    <a:lnTo>
                      <a:pt x="78" y="115"/>
                    </a:lnTo>
                    <a:lnTo>
                      <a:pt x="76" y="115"/>
                    </a:lnTo>
                    <a:lnTo>
                      <a:pt x="78" y="111"/>
                    </a:lnTo>
                    <a:lnTo>
                      <a:pt x="78" y="111"/>
                    </a:lnTo>
                    <a:lnTo>
                      <a:pt x="78" y="109"/>
                    </a:lnTo>
                    <a:lnTo>
                      <a:pt x="76" y="109"/>
                    </a:lnTo>
                    <a:lnTo>
                      <a:pt x="76" y="109"/>
                    </a:lnTo>
                    <a:lnTo>
                      <a:pt x="76" y="107"/>
                    </a:lnTo>
                    <a:lnTo>
                      <a:pt x="76" y="106"/>
                    </a:lnTo>
                    <a:lnTo>
                      <a:pt x="78" y="104"/>
                    </a:lnTo>
                    <a:lnTo>
                      <a:pt x="80" y="104"/>
                    </a:lnTo>
                    <a:lnTo>
                      <a:pt x="82" y="106"/>
                    </a:lnTo>
                    <a:lnTo>
                      <a:pt x="91" y="102"/>
                    </a:lnTo>
                    <a:lnTo>
                      <a:pt x="91" y="102"/>
                    </a:lnTo>
                    <a:lnTo>
                      <a:pt x="91" y="100"/>
                    </a:lnTo>
                    <a:lnTo>
                      <a:pt x="91" y="99"/>
                    </a:lnTo>
                    <a:lnTo>
                      <a:pt x="92" y="97"/>
                    </a:lnTo>
                    <a:lnTo>
                      <a:pt x="92" y="97"/>
                    </a:lnTo>
                    <a:lnTo>
                      <a:pt x="94" y="97"/>
                    </a:lnTo>
                    <a:lnTo>
                      <a:pt x="96" y="97"/>
                    </a:lnTo>
                    <a:lnTo>
                      <a:pt x="96" y="97"/>
                    </a:lnTo>
                    <a:lnTo>
                      <a:pt x="109" y="95"/>
                    </a:lnTo>
                    <a:lnTo>
                      <a:pt x="110" y="95"/>
                    </a:lnTo>
                    <a:lnTo>
                      <a:pt x="117" y="95"/>
                    </a:lnTo>
                    <a:lnTo>
                      <a:pt x="119" y="97"/>
                    </a:lnTo>
                    <a:lnTo>
                      <a:pt x="119" y="97"/>
                    </a:lnTo>
                    <a:lnTo>
                      <a:pt x="119" y="95"/>
                    </a:lnTo>
                    <a:lnTo>
                      <a:pt x="119" y="95"/>
                    </a:lnTo>
                    <a:lnTo>
                      <a:pt x="119" y="91"/>
                    </a:lnTo>
                    <a:lnTo>
                      <a:pt x="121" y="90"/>
                    </a:lnTo>
                    <a:lnTo>
                      <a:pt x="121" y="90"/>
                    </a:lnTo>
                    <a:lnTo>
                      <a:pt x="121" y="90"/>
                    </a:lnTo>
                    <a:lnTo>
                      <a:pt x="117" y="84"/>
                    </a:lnTo>
                    <a:lnTo>
                      <a:pt x="116" y="81"/>
                    </a:lnTo>
                    <a:lnTo>
                      <a:pt x="116" y="79"/>
                    </a:lnTo>
                    <a:lnTo>
                      <a:pt x="114" y="75"/>
                    </a:lnTo>
                    <a:lnTo>
                      <a:pt x="114" y="74"/>
                    </a:lnTo>
                    <a:lnTo>
                      <a:pt x="114" y="72"/>
                    </a:lnTo>
                    <a:lnTo>
                      <a:pt x="114" y="68"/>
                    </a:lnTo>
                    <a:lnTo>
                      <a:pt x="112" y="66"/>
                    </a:lnTo>
                    <a:lnTo>
                      <a:pt x="112" y="66"/>
                    </a:lnTo>
                    <a:lnTo>
                      <a:pt x="114" y="61"/>
                    </a:lnTo>
                    <a:lnTo>
                      <a:pt x="112" y="56"/>
                    </a:lnTo>
                    <a:lnTo>
                      <a:pt x="112" y="54"/>
                    </a:lnTo>
                    <a:lnTo>
                      <a:pt x="110" y="50"/>
                    </a:lnTo>
                    <a:lnTo>
                      <a:pt x="112" y="50"/>
                    </a:lnTo>
                    <a:lnTo>
                      <a:pt x="112" y="50"/>
                    </a:lnTo>
                    <a:lnTo>
                      <a:pt x="112" y="49"/>
                    </a:lnTo>
                    <a:lnTo>
                      <a:pt x="112" y="49"/>
                    </a:lnTo>
                    <a:lnTo>
                      <a:pt x="110" y="47"/>
                    </a:lnTo>
                    <a:lnTo>
                      <a:pt x="109" y="47"/>
                    </a:lnTo>
                    <a:lnTo>
                      <a:pt x="109" y="45"/>
                    </a:lnTo>
                    <a:lnTo>
                      <a:pt x="107" y="43"/>
                    </a:lnTo>
                    <a:lnTo>
                      <a:pt x="107" y="43"/>
                    </a:lnTo>
                    <a:lnTo>
                      <a:pt x="107" y="41"/>
                    </a:lnTo>
                    <a:lnTo>
                      <a:pt x="109" y="41"/>
                    </a:lnTo>
                    <a:lnTo>
                      <a:pt x="117" y="36"/>
                    </a:lnTo>
                    <a:lnTo>
                      <a:pt x="121" y="29"/>
                    </a:lnTo>
                    <a:lnTo>
                      <a:pt x="125" y="27"/>
                    </a:lnTo>
                    <a:lnTo>
                      <a:pt x="130" y="27"/>
                    </a:lnTo>
                    <a:lnTo>
                      <a:pt x="134" y="25"/>
                    </a:lnTo>
                    <a:lnTo>
                      <a:pt x="137" y="27"/>
                    </a:lnTo>
                    <a:lnTo>
                      <a:pt x="139" y="25"/>
                    </a:lnTo>
                    <a:lnTo>
                      <a:pt x="144" y="20"/>
                    </a:lnTo>
                    <a:lnTo>
                      <a:pt x="148" y="18"/>
                    </a:lnTo>
                    <a:lnTo>
                      <a:pt x="151" y="16"/>
                    </a:lnTo>
                    <a:lnTo>
                      <a:pt x="162" y="11"/>
                    </a:lnTo>
                    <a:lnTo>
                      <a:pt x="182" y="11"/>
                    </a:lnTo>
                    <a:lnTo>
                      <a:pt x="187" y="7"/>
                    </a:lnTo>
                    <a:lnTo>
                      <a:pt x="189" y="7"/>
                    </a:lnTo>
                    <a:lnTo>
                      <a:pt x="192" y="7"/>
                    </a:lnTo>
                    <a:lnTo>
                      <a:pt x="194" y="7"/>
                    </a:lnTo>
                    <a:lnTo>
                      <a:pt x="196" y="7"/>
                    </a:lnTo>
                    <a:lnTo>
                      <a:pt x="201" y="6"/>
                    </a:lnTo>
                    <a:lnTo>
                      <a:pt x="217" y="6"/>
                    </a:lnTo>
                    <a:lnTo>
                      <a:pt x="219" y="7"/>
                    </a:lnTo>
                    <a:lnTo>
                      <a:pt x="223" y="9"/>
                    </a:lnTo>
                    <a:lnTo>
                      <a:pt x="237" y="4"/>
                    </a:lnTo>
                    <a:lnTo>
                      <a:pt x="239" y="0"/>
                    </a:lnTo>
                    <a:lnTo>
                      <a:pt x="246" y="4"/>
                    </a:lnTo>
                    <a:lnTo>
                      <a:pt x="248" y="4"/>
                    </a:lnTo>
                    <a:lnTo>
                      <a:pt x="250" y="4"/>
                    </a:lnTo>
                    <a:lnTo>
                      <a:pt x="253" y="4"/>
                    </a:lnTo>
                    <a:lnTo>
                      <a:pt x="255" y="2"/>
                    </a:lnTo>
                    <a:lnTo>
                      <a:pt x="260" y="4"/>
                    </a:lnTo>
                    <a:lnTo>
                      <a:pt x="262" y="6"/>
                    </a:lnTo>
                    <a:lnTo>
                      <a:pt x="267" y="6"/>
                    </a:lnTo>
                    <a:lnTo>
                      <a:pt x="269" y="4"/>
                    </a:lnTo>
                    <a:lnTo>
                      <a:pt x="273" y="4"/>
                    </a:lnTo>
                    <a:lnTo>
                      <a:pt x="276" y="4"/>
                    </a:lnTo>
                    <a:lnTo>
                      <a:pt x="276" y="6"/>
                    </a:lnTo>
                    <a:lnTo>
                      <a:pt x="271" y="11"/>
                    </a:lnTo>
                    <a:lnTo>
                      <a:pt x="269" y="13"/>
                    </a:lnTo>
                    <a:lnTo>
                      <a:pt x="271" y="13"/>
                    </a:lnTo>
                    <a:lnTo>
                      <a:pt x="273" y="15"/>
                    </a:lnTo>
                    <a:lnTo>
                      <a:pt x="271" y="36"/>
                    </a:lnTo>
                    <a:lnTo>
                      <a:pt x="273" y="38"/>
                    </a:lnTo>
                    <a:lnTo>
                      <a:pt x="269" y="50"/>
                    </a:lnTo>
                    <a:lnTo>
                      <a:pt x="264" y="54"/>
                    </a:lnTo>
                    <a:lnTo>
                      <a:pt x="262" y="57"/>
                    </a:lnTo>
                    <a:lnTo>
                      <a:pt x="260" y="59"/>
                    </a:lnTo>
                    <a:lnTo>
                      <a:pt x="259" y="59"/>
                    </a:lnTo>
                    <a:lnTo>
                      <a:pt x="259" y="61"/>
                    </a:lnTo>
                    <a:lnTo>
                      <a:pt x="255" y="63"/>
                    </a:lnTo>
                    <a:lnTo>
                      <a:pt x="255" y="63"/>
                    </a:lnTo>
                    <a:lnTo>
                      <a:pt x="259" y="75"/>
                    </a:lnTo>
                    <a:lnTo>
                      <a:pt x="264" y="77"/>
                    </a:lnTo>
                    <a:lnTo>
                      <a:pt x="266" y="79"/>
                    </a:lnTo>
                    <a:lnTo>
                      <a:pt x="267" y="86"/>
                    </a:lnTo>
                    <a:lnTo>
                      <a:pt x="267" y="91"/>
                    </a:lnTo>
                    <a:lnTo>
                      <a:pt x="280" y="99"/>
                    </a:lnTo>
                    <a:lnTo>
                      <a:pt x="282" y="99"/>
                    </a:lnTo>
                    <a:lnTo>
                      <a:pt x="287" y="131"/>
                    </a:lnTo>
                    <a:lnTo>
                      <a:pt x="287" y="132"/>
                    </a:lnTo>
                    <a:lnTo>
                      <a:pt x="284" y="134"/>
                    </a:lnTo>
                    <a:lnTo>
                      <a:pt x="284" y="140"/>
                    </a:lnTo>
                    <a:lnTo>
                      <a:pt x="291" y="149"/>
                    </a:lnTo>
                    <a:lnTo>
                      <a:pt x="292" y="200"/>
                    </a:lnTo>
                    <a:lnTo>
                      <a:pt x="285" y="204"/>
                    </a:lnTo>
                    <a:lnTo>
                      <a:pt x="285" y="206"/>
                    </a:lnTo>
                    <a:lnTo>
                      <a:pt x="287" y="209"/>
                    </a:lnTo>
                    <a:lnTo>
                      <a:pt x="296" y="220"/>
                    </a:lnTo>
                    <a:lnTo>
                      <a:pt x="296" y="231"/>
                    </a:lnTo>
                    <a:lnTo>
                      <a:pt x="301" y="234"/>
                    </a:lnTo>
                    <a:lnTo>
                      <a:pt x="309" y="234"/>
                    </a:lnTo>
                    <a:lnTo>
                      <a:pt x="317" y="238"/>
                    </a:lnTo>
                    <a:lnTo>
                      <a:pt x="325" y="250"/>
                    </a:lnTo>
                    <a:lnTo>
                      <a:pt x="325" y="252"/>
                    </a:lnTo>
                    <a:lnTo>
                      <a:pt x="228" y="320"/>
                    </a:lnTo>
                    <a:lnTo>
                      <a:pt x="194" y="331"/>
                    </a:lnTo>
                    <a:lnTo>
                      <a:pt x="191" y="331"/>
                    </a:lnTo>
                    <a:lnTo>
                      <a:pt x="187" y="327"/>
                    </a:lnTo>
                    <a:lnTo>
                      <a:pt x="187" y="325"/>
                    </a:lnTo>
                    <a:lnTo>
                      <a:pt x="189" y="325"/>
                    </a:lnTo>
                    <a:lnTo>
                      <a:pt x="189" y="324"/>
                    </a:lnTo>
                    <a:lnTo>
                      <a:pt x="189" y="322"/>
                    </a:lnTo>
                    <a:lnTo>
                      <a:pt x="189" y="322"/>
                    </a:lnTo>
                    <a:lnTo>
                      <a:pt x="189" y="320"/>
                    </a:lnTo>
                    <a:lnTo>
                      <a:pt x="189" y="320"/>
                    </a:lnTo>
                    <a:lnTo>
                      <a:pt x="189" y="318"/>
                    </a:lnTo>
                    <a:lnTo>
                      <a:pt x="189" y="318"/>
                    </a:lnTo>
                    <a:lnTo>
                      <a:pt x="189" y="316"/>
                    </a:lnTo>
                    <a:lnTo>
                      <a:pt x="189" y="316"/>
                    </a:lnTo>
                    <a:lnTo>
                      <a:pt x="187" y="315"/>
                    </a:lnTo>
                    <a:lnTo>
                      <a:pt x="187" y="315"/>
                    </a:lnTo>
                    <a:lnTo>
                      <a:pt x="184" y="313"/>
                    </a:lnTo>
                    <a:lnTo>
                      <a:pt x="182" y="313"/>
                    </a:lnTo>
                    <a:lnTo>
                      <a:pt x="180" y="313"/>
                    </a:lnTo>
                    <a:lnTo>
                      <a:pt x="180" y="311"/>
                    </a:lnTo>
                    <a:lnTo>
                      <a:pt x="176" y="311"/>
                    </a:lnTo>
                    <a:lnTo>
                      <a:pt x="175" y="311"/>
                    </a:lnTo>
                    <a:lnTo>
                      <a:pt x="175" y="309"/>
                    </a:lnTo>
                    <a:lnTo>
                      <a:pt x="173" y="307"/>
                    </a:lnTo>
                    <a:lnTo>
                      <a:pt x="171" y="309"/>
                    </a:lnTo>
                    <a:lnTo>
                      <a:pt x="167" y="307"/>
                    </a:lnTo>
                    <a:lnTo>
                      <a:pt x="164" y="306"/>
                    </a:lnTo>
                    <a:lnTo>
                      <a:pt x="164" y="304"/>
                    </a:lnTo>
                    <a:lnTo>
                      <a:pt x="164" y="302"/>
                    </a:lnTo>
                    <a:lnTo>
                      <a:pt x="160" y="300"/>
                    </a:lnTo>
                    <a:lnTo>
                      <a:pt x="159" y="300"/>
                    </a:lnTo>
                    <a:lnTo>
                      <a:pt x="155" y="299"/>
                    </a:lnTo>
                    <a:lnTo>
                      <a:pt x="155" y="297"/>
                    </a:lnTo>
                    <a:lnTo>
                      <a:pt x="157" y="295"/>
                    </a:lnTo>
                    <a:lnTo>
                      <a:pt x="155" y="293"/>
                    </a:lnTo>
                    <a:lnTo>
                      <a:pt x="155" y="293"/>
                    </a:lnTo>
                    <a:lnTo>
                      <a:pt x="59" y="22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6" name="Freeform 2304">
                <a:extLst>
                  <a:ext uri="{FF2B5EF4-FFF2-40B4-BE49-F238E27FC236}">
                    <a16:creationId xmlns:a16="http://schemas.microsoft.com/office/drawing/2014/main" id="{48C60225-81DF-C342-80C4-A8B1F41B0B88}"/>
                  </a:ext>
                </a:extLst>
              </p:cNvPr>
              <p:cNvSpPr>
                <a:spLocks/>
              </p:cNvSpPr>
              <p:nvPr/>
            </p:nvSpPr>
            <p:spPr bwMode="auto">
              <a:xfrm>
                <a:off x="2559" y="2075"/>
                <a:ext cx="325" cy="331"/>
              </a:xfrm>
              <a:custGeom>
                <a:avLst/>
                <a:gdLst>
                  <a:gd name="T0" fmla="*/ 0 w 325"/>
                  <a:gd name="T1" fmla="*/ 157 h 331"/>
                  <a:gd name="T2" fmla="*/ 21 w 325"/>
                  <a:gd name="T3" fmla="*/ 145 h 331"/>
                  <a:gd name="T4" fmla="*/ 28 w 325"/>
                  <a:gd name="T5" fmla="*/ 143 h 331"/>
                  <a:gd name="T6" fmla="*/ 34 w 325"/>
                  <a:gd name="T7" fmla="*/ 140 h 331"/>
                  <a:gd name="T8" fmla="*/ 48 w 325"/>
                  <a:gd name="T9" fmla="*/ 138 h 331"/>
                  <a:gd name="T10" fmla="*/ 57 w 325"/>
                  <a:gd name="T11" fmla="*/ 131 h 331"/>
                  <a:gd name="T12" fmla="*/ 66 w 325"/>
                  <a:gd name="T13" fmla="*/ 125 h 331"/>
                  <a:gd name="T14" fmla="*/ 80 w 325"/>
                  <a:gd name="T15" fmla="*/ 116 h 331"/>
                  <a:gd name="T16" fmla="*/ 78 w 325"/>
                  <a:gd name="T17" fmla="*/ 115 h 331"/>
                  <a:gd name="T18" fmla="*/ 78 w 325"/>
                  <a:gd name="T19" fmla="*/ 109 h 331"/>
                  <a:gd name="T20" fmla="*/ 76 w 325"/>
                  <a:gd name="T21" fmla="*/ 106 h 331"/>
                  <a:gd name="T22" fmla="*/ 91 w 325"/>
                  <a:gd name="T23" fmla="*/ 102 h 331"/>
                  <a:gd name="T24" fmla="*/ 92 w 325"/>
                  <a:gd name="T25" fmla="*/ 97 h 331"/>
                  <a:gd name="T26" fmla="*/ 96 w 325"/>
                  <a:gd name="T27" fmla="*/ 97 h 331"/>
                  <a:gd name="T28" fmla="*/ 119 w 325"/>
                  <a:gd name="T29" fmla="*/ 97 h 331"/>
                  <a:gd name="T30" fmla="*/ 119 w 325"/>
                  <a:gd name="T31" fmla="*/ 91 h 331"/>
                  <a:gd name="T32" fmla="*/ 117 w 325"/>
                  <a:gd name="T33" fmla="*/ 84 h 331"/>
                  <a:gd name="T34" fmla="*/ 114 w 325"/>
                  <a:gd name="T35" fmla="*/ 74 h 331"/>
                  <a:gd name="T36" fmla="*/ 112 w 325"/>
                  <a:gd name="T37" fmla="*/ 66 h 331"/>
                  <a:gd name="T38" fmla="*/ 110 w 325"/>
                  <a:gd name="T39" fmla="*/ 50 h 331"/>
                  <a:gd name="T40" fmla="*/ 112 w 325"/>
                  <a:gd name="T41" fmla="*/ 49 h 331"/>
                  <a:gd name="T42" fmla="*/ 107 w 325"/>
                  <a:gd name="T43" fmla="*/ 43 h 331"/>
                  <a:gd name="T44" fmla="*/ 117 w 325"/>
                  <a:gd name="T45" fmla="*/ 36 h 331"/>
                  <a:gd name="T46" fmla="*/ 134 w 325"/>
                  <a:gd name="T47" fmla="*/ 25 h 331"/>
                  <a:gd name="T48" fmla="*/ 148 w 325"/>
                  <a:gd name="T49" fmla="*/ 18 h 331"/>
                  <a:gd name="T50" fmla="*/ 187 w 325"/>
                  <a:gd name="T51" fmla="*/ 7 h 331"/>
                  <a:gd name="T52" fmla="*/ 196 w 325"/>
                  <a:gd name="T53" fmla="*/ 7 h 331"/>
                  <a:gd name="T54" fmla="*/ 223 w 325"/>
                  <a:gd name="T55" fmla="*/ 9 h 331"/>
                  <a:gd name="T56" fmla="*/ 248 w 325"/>
                  <a:gd name="T57" fmla="*/ 4 h 331"/>
                  <a:gd name="T58" fmla="*/ 260 w 325"/>
                  <a:gd name="T59" fmla="*/ 4 h 331"/>
                  <a:gd name="T60" fmla="*/ 273 w 325"/>
                  <a:gd name="T61" fmla="*/ 4 h 331"/>
                  <a:gd name="T62" fmla="*/ 269 w 325"/>
                  <a:gd name="T63" fmla="*/ 13 h 331"/>
                  <a:gd name="T64" fmla="*/ 273 w 325"/>
                  <a:gd name="T65" fmla="*/ 38 h 331"/>
                  <a:gd name="T66" fmla="*/ 260 w 325"/>
                  <a:gd name="T67" fmla="*/ 59 h 331"/>
                  <a:gd name="T68" fmla="*/ 255 w 325"/>
                  <a:gd name="T69" fmla="*/ 63 h 331"/>
                  <a:gd name="T70" fmla="*/ 267 w 325"/>
                  <a:gd name="T71" fmla="*/ 86 h 331"/>
                  <a:gd name="T72" fmla="*/ 287 w 325"/>
                  <a:gd name="T73" fmla="*/ 131 h 331"/>
                  <a:gd name="T74" fmla="*/ 291 w 325"/>
                  <a:gd name="T75" fmla="*/ 149 h 331"/>
                  <a:gd name="T76" fmla="*/ 287 w 325"/>
                  <a:gd name="T77" fmla="*/ 209 h 331"/>
                  <a:gd name="T78" fmla="*/ 309 w 325"/>
                  <a:gd name="T79" fmla="*/ 234 h 331"/>
                  <a:gd name="T80" fmla="*/ 228 w 325"/>
                  <a:gd name="T81" fmla="*/ 320 h 331"/>
                  <a:gd name="T82" fmla="*/ 187 w 325"/>
                  <a:gd name="T83" fmla="*/ 325 h 331"/>
                  <a:gd name="T84" fmla="*/ 189 w 325"/>
                  <a:gd name="T85" fmla="*/ 322 h 331"/>
                  <a:gd name="T86" fmla="*/ 189 w 325"/>
                  <a:gd name="T87" fmla="*/ 318 h 331"/>
                  <a:gd name="T88" fmla="*/ 187 w 325"/>
                  <a:gd name="T89" fmla="*/ 315 h 331"/>
                  <a:gd name="T90" fmla="*/ 180 w 325"/>
                  <a:gd name="T91" fmla="*/ 311 h 331"/>
                  <a:gd name="T92" fmla="*/ 173 w 325"/>
                  <a:gd name="T93" fmla="*/ 307 h 331"/>
                  <a:gd name="T94" fmla="*/ 164 w 325"/>
                  <a:gd name="T95" fmla="*/ 304 h 331"/>
                  <a:gd name="T96" fmla="*/ 155 w 325"/>
                  <a:gd name="T97" fmla="*/ 299 h 331"/>
                  <a:gd name="T98" fmla="*/ 155 w 325"/>
                  <a:gd name="T99" fmla="*/ 29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5" h="331">
                    <a:moveTo>
                      <a:pt x="59" y="227"/>
                    </a:moveTo>
                    <a:lnTo>
                      <a:pt x="59" y="227"/>
                    </a:lnTo>
                    <a:lnTo>
                      <a:pt x="0" y="188"/>
                    </a:lnTo>
                    <a:lnTo>
                      <a:pt x="0" y="157"/>
                    </a:lnTo>
                    <a:lnTo>
                      <a:pt x="14" y="149"/>
                    </a:lnTo>
                    <a:lnTo>
                      <a:pt x="17" y="149"/>
                    </a:lnTo>
                    <a:lnTo>
                      <a:pt x="19" y="147"/>
                    </a:lnTo>
                    <a:lnTo>
                      <a:pt x="21" y="145"/>
                    </a:lnTo>
                    <a:lnTo>
                      <a:pt x="23" y="143"/>
                    </a:lnTo>
                    <a:lnTo>
                      <a:pt x="25" y="143"/>
                    </a:lnTo>
                    <a:lnTo>
                      <a:pt x="26" y="143"/>
                    </a:lnTo>
                    <a:lnTo>
                      <a:pt x="28" y="143"/>
                    </a:lnTo>
                    <a:lnTo>
                      <a:pt x="30" y="143"/>
                    </a:lnTo>
                    <a:lnTo>
                      <a:pt x="32" y="143"/>
                    </a:lnTo>
                    <a:lnTo>
                      <a:pt x="34" y="143"/>
                    </a:lnTo>
                    <a:lnTo>
                      <a:pt x="34" y="140"/>
                    </a:lnTo>
                    <a:lnTo>
                      <a:pt x="34" y="140"/>
                    </a:lnTo>
                    <a:lnTo>
                      <a:pt x="39" y="140"/>
                    </a:lnTo>
                    <a:lnTo>
                      <a:pt x="41" y="140"/>
                    </a:lnTo>
                    <a:lnTo>
                      <a:pt x="48" y="138"/>
                    </a:lnTo>
                    <a:lnTo>
                      <a:pt x="51" y="136"/>
                    </a:lnTo>
                    <a:lnTo>
                      <a:pt x="55" y="132"/>
                    </a:lnTo>
                    <a:lnTo>
                      <a:pt x="57" y="132"/>
                    </a:lnTo>
                    <a:lnTo>
                      <a:pt x="57" y="131"/>
                    </a:lnTo>
                    <a:lnTo>
                      <a:pt x="59" y="129"/>
                    </a:lnTo>
                    <a:lnTo>
                      <a:pt x="60" y="127"/>
                    </a:lnTo>
                    <a:lnTo>
                      <a:pt x="64" y="125"/>
                    </a:lnTo>
                    <a:lnTo>
                      <a:pt x="66" y="125"/>
                    </a:lnTo>
                    <a:lnTo>
                      <a:pt x="75" y="120"/>
                    </a:lnTo>
                    <a:lnTo>
                      <a:pt x="80" y="118"/>
                    </a:lnTo>
                    <a:lnTo>
                      <a:pt x="80" y="118"/>
                    </a:lnTo>
                    <a:lnTo>
                      <a:pt x="80" y="116"/>
                    </a:lnTo>
                    <a:lnTo>
                      <a:pt x="78" y="115"/>
                    </a:lnTo>
                    <a:lnTo>
                      <a:pt x="78" y="115"/>
                    </a:lnTo>
                    <a:lnTo>
                      <a:pt x="78" y="115"/>
                    </a:lnTo>
                    <a:lnTo>
                      <a:pt x="78" y="115"/>
                    </a:lnTo>
                    <a:lnTo>
                      <a:pt x="76" y="115"/>
                    </a:lnTo>
                    <a:lnTo>
                      <a:pt x="78" y="111"/>
                    </a:lnTo>
                    <a:lnTo>
                      <a:pt x="78" y="111"/>
                    </a:lnTo>
                    <a:lnTo>
                      <a:pt x="78" y="109"/>
                    </a:lnTo>
                    <a:lnTo>
                      <a:pt x="76" y="109"/>
                    </a:lnTo>
                    <a:lnTo>
                      <a:pt x="76" y="109"/>
                    </a:lnTo>
                    <a:lnTo>
                      <a:pt x="76" y="107"/>
                    </a:lnTo>
                    <a:lnTo>
                      <a:pt x="76" y="106"/>
                    </a:lnTo>
                    <a:lnTo>
                      <a:pt x="78" y="104"/>
                    </a:lnTo>
                    <a:lnTo>
                      <a:pt x="80" y="104"/>
                    </a:lnTo>
                    <a:lnTo>
                      <a:pt x="82" y="106"/>
                    </a:lnTo>
                    <a:lnTo>
                      <a:pt x="91" y="102"/>
                    </a:lnTo>
                    <a:lnTo>
                      <a:pt x="91" y="102"/>
                    </a:lnTo>
                    <a:lnTo>
                      <a:pt x="91" y="100"/>
                    </a:lnTo>
                    <a:lnTo>
                      <a:pt x="91" y="99"/>
                    </a:lnTo>
                    <a:lnTo>
                      <a:pt x="92" y="97"/>
                    </a:lnTo>
                    <a:lnTo>
                      <a:pt x="92" y="97"/>
                    </a:lnTo>
                    <a:lnTo>
                      <a:pt x="94" y="97"/>
                    </a:lnTo>
                    <a:lnTo>
                      <a:pt x="96" y="97"/>
                    </a:lnTo>
                    <a:lnTo>
                      <a:pt x="96" y="97"/>
                    </a:lnTo>
                    <a:lnTo>
                      <a:pt x="109" y="95"/>
                    </a:lnTo>
                    <a:lnTo>
                      <a:pt x="110" y="95"/>
                    </a:lnTo>
                    <a:lnTo>
                      <a:pt x="117" y="95"/>
                    </a:lnTo>
                    <a:lnTo>
                      <a:pt x="119" y="97"/>
                    </a:lnTo>
                    <a:lnTo>
                      <a:pt x="119" y="97"/>
                    </a:lnTo>
                    <a:lnTo>
                      <a:pt x="119" y="95"/>
                    </a:lnTo>
                    <a:lnTo>
                      <a:pt x="119" y="95"/>
                    </a:lnTo>
                    <a:lnTo>
                      <a:pt x="119" y="91"/>
                    </a:lnTo>
                    <a:lnTo>
                      <a:pt x="121" y="90"/>
                    </a:lnTo>
                    <a:lnTo>
                      <a:pt x="121" y="90"/>
                    </a:lnTo>
                    <a:lnTo>
                      <a:pt x="121" y="90"/>
                    </a:lnTo>
                    <a:lnTo>
                      <a:pt x="117" y="84"/>
                    </a:lnTo>
                    <a:lnTo>
                      <a:pt x="116" y="81"/>
                    </a:lnTo>
                    <a:lnTo>
                      <a:pt x="116" y="79"/>
                    </a:lnTo>
                    <a:lnTo>
                      <a:pt x="114" y="75"/>
                    </a:lnTo>
                    <a:lnTo>
                      <a:pt x="114" y="74"/>
                    </a:lnTo>
                    <a:lnTo>
                      <a:pt x="114" y="72"/>
                    </a:lnTo>
                    <a:lnTo>
                      <a:pt x="114" y="68"/>
                    </a:lnTo>
                    <a:lnTo>
                      <a:pt x="112" y="66"/>
                    </a:lnTo>
                    <a:lnTo>
                      <a:pt x="112" y="66"/>
                    </a:lnTo>
                    <a:lnTo>
                      <a:pt x="114" y="61"/>
                    </a:lnTo>
                    <a:lnTo>
                      <a:pt x="112" y="56"/>
                    </a:lnTo>
                    <a:lnTo>
                      <a:pt x="112" y="54"/>
                    </a:lnTo>
                    <a:lnTo>
                      <a:pt x="110" y="50"/>
                    </a:lnTo>
                    <a:lnTo>
                      <a:pt x="112" y="50"/>
                    </a:lnTo>
                    <a:lnTo>
                      <a:pt x="112" y="50"/>
                    </a:lnTo>
                    <a:lnTo>
                      <a:pt x="112" y="49"/>
                    </a:lnTo>
                    <a:lnTo>
                      <a:pt x="112" y="49"/>
                    </a:lnTo>
                    <a:lnTo>
                      <a:pt x="110" y="47"/>
                    </a:lnTo>
                    <a:lnTo>
                      <a:pt x="109" y="47"/>
                    </a:lnTo>
                    <a:lnTo>
                      <a:pt x="109" y="45"/>
                    </a:lnTo>
                    <a:lnTo>
                      <a:pt x="107" y="43"/>
                    </a:lnTo>
                    <a:lnTo>
                      <a:pt x="107" y="43"/>
                    </a:lnTo>
                    <a:lnTo>
                      <a:pt x="107" y="41"/>
                    </a:lnTo>
                    <a:lnTo>
                      <a:pt x="109" y="41"/>
                    </a:lnTo>
                    <a:lnTo>
                      <a:pt x="117" y="36"/>
                    </a:lnTo>
                    <a:lnTo>
                      <a:pt x="121" y="29"/>
                    </a:lnTo>
                    <a:lnTo>
                      <a:pt x="125" y="27"/>
                    </a:lnTo>
                    <a:lnTo>
                      <a:pt x="130" y="27"/>
                    </a:lnTo>
                    <a:lnTo>
                      <a:pt x="134" y="25"/>
                    </a:lnTo>
                    <a:lnTo>
                      <a:pt x="137" y="27"/>
                    </a:lnTo>
                    <a:lnTo>
                      <a:pt x="139" y="25"/>
                    </a:lnTo>
                    <a:lnTo>
                      <a:pt x="144" y="20"/>
                    </a:lnTo>
                    <a:lnTo>
                      <a:pt x="148" y="18"/>
                    </a:lnTo>
                    <a:lnTo>
                      <a:pt x="151" y="16"/>
                    </a:lnTo>
                    <a:lnTo>
                      <a:pt x="162" y="11"/>
                    </a:lnTo>
                    <a:lnTo>
                      <a:pt x="182" y="11"/>
                    </a:lnTo>
                    <a:lnTo>
                      <a:pt x="187" y="7"/>
                    </a:lnTo>
                    <a:lnTo>
                      <a:pt x="189" y="7"/>
                    </a:lnTo>
                    <a:lnTo>
                      <a:pt x="192" y="7"/>
                    </a:lnTo>
                    <a:lnTo>
                      <a:pt x="194" y="7"/>
                    </a:lnTo>
                    <a:lnTo>
                      <a:pt x="196" y="7"/>
                    </a:lnTo>
                    <a:lnTo>
                      <a:pt x="201" y="6"/>
                    </a:lnTo>
                    <a:lnTo>
                      <a:pt x="217" y="6"/>
                    </a:lnTo>
                    <a:lnTo>
                      <a:pt x="219" y="7"/>
                    </a:lnTo>
                    <a:lnTo>
                      <a:pt x="223" y="9"/>
                    </a:lnTo>
                    <a:lnTo>
                      <a:pt x="237" y="4"/>
                    </a:lnTo>
                    <a:lnTo>
                      <a:pt x="239" y="0"/>
                    </a:lnTo>
                    <a:lnTo>
                      <a:pt x="246" y="4"/>
                    </a:lnTo>
                    <a:lnTo>
                      <a:pt x="248" y="4"/>
                    </a:lnTo>
                    <a:lnTo>
                      <a:pt x="250" y="4"/>
                    </a:lnTo>
                    <a:lnTo>
                      <a:pt x="253" y="4"/>
                    </a:lnTo>
                    <a:lnTo>
                      <a:pt x="255" y="2"/>
                    </a:lnTo>
                    <a:lnTo>
                      <a:pt x="260" y="4"/>
                    </a:lnTo>
                    <a:lnTo>
                      <a:pt x="262" y="6"/>
                    </a:lnTo>
                    <a:lnTo>
                      <a:pt x="267" y="6"/>
                    </a:lnTo>
                    <a:lnTo>
                      <a:pt x="269" y="4"/>
                    </a:lnTo>
                    <a:lnTo>
                      <a:pt x="273" y="4"/>
                    </a:lnTo>
                    <a:lnTo>
                      <a:pt x="276" y="4"/>
                    </a:lnTo>
                    <a:lnTo>
                      <a:pt x="276" y="6"/>
                    </a:lnTo>
                    <a:lnTo>
                      <a:pt x="271" y="11"/>
                    </a:lnTo>
                    <a:lnTo>
                      <a:pt x="269" y="13"/>
                    </a:lnTo>
                    <a:lnTo>
                      <a:pt x="271" y="13"/>
                    </a:lnTo>
                    <a:lnTo>
                      <a:pt x="273" y="15"/>
                    </a:lnTo>
                    <a:lnTo>
                      <a:pt x="271" y="36"/>
                    </a:lnTo>
                    <a:lnTo>
                      <a:pt x="273" y="38"/>
                    </a:lnTo>
                    <a:lnTo>
                      <a:pt x="269" y="50"/>
                    </a:lnTo>
                    <a:lnTo>
                      <a:pt x="264" y="54"/>
                    </a:lnTo>
                    <a:lnTo>
                      <a:pt x="262" y="57"/>
                    </a:lnTo>
                    <a:lnTo>
                      <a:pt x="260" y="59"/>
                    </a:lnTo>
                    <a:lnTo>
                      <a:pt x="259" y="59"/>
                    </a:lnTo>
                    <a:lnTo>
                      <a:pt x="259" y="61"/>
                    </a:lnTo>
                    <a:lnTo>
                      <a:pt x="255" y="63"/>
                    </a:lnTo>
                    <a:lnTo>
                      <a:pt x="255" y="63"/>
                    </a:lnTo>
                    <a:lnTo>
                      <a:pt x="259" y="75"/>
                    </a:lnTo>
                    <a:lnTo>
                      <a:pt x="264" y="77"/>
                    </a:lnTo>
                    <a:lnTo>
                      <a:pt x="266" y="79"/>
                    </a:lnTo>
                    <a:lnTo>
                      <a:pt x="267" y="86"/>
                    </a:lnTo>
                    <a:lnTo>
                      <a:pt x="267" y="91"/>
                    </a:lnTo>
                    <a:lnTo>
                      <a:pt x="280" y="99"/>
                    </a:lnTo>
                    <a:lnTo>
                      <a:pt x="282" y="99"/>
                    </a:lnTo>
                    <a:lnTo>
                      <a:pt x="287" y="131"/>
                    </a:lnTo>
                    <a:lnTo>
                      <a:pt x="287" y="132"/>
                    </a:lnTo>
                    <a:lnTo>
                      <a:pt x="284" y="134"/>
                    </a:lnTo>
                    <a:lnTo>
                      <a:pt x="284" y="140"/>
                    </a:lnTo>
                    <a:lnTo>
                      <a:pt x="291" y="149"/>
                    </a:lnTo>
                    <a:lnTo>
                      <a:pt x="292" y="200"/>
                    </a:lnTo>
                    <a:lnTo>
                      <a:pt x="285" y="204"/>
                    </a:lnTo>
                    <a:lnTo>
                      <a:pt x="285" y="206"/>
                    </a:lnTo>
                    <a:lnTo>
                      <a:pt x="287" y="209"/>
                    </a:lnTo>
                    <a:lnTo>
                      <a:pt x="296" y="220"/>
                    </a:lnTo>
                    <a:lnTo>
                      <a:pt x="296" y="231"/>
                    </a:lnTo>
                    <a:lnTo>
                      <a:pt x="301" y="234"/>
                    </a:lnTo>
                    <a:lnTo>
                      <a:pt x="309" y="234"/>
                    </a:lnTo>
                    <a:lnTo>
                      <a:pt x="317" y="238"/>
                    </a:lnTo>
                    <a:lnTo>
                      <a:pt x="325" y="250"/>
                    </a:lnTo>
                    <a:lnTo>
                      <a:pt x="325" y="252"/>
                    </a:lnTo>
                    <a:lnTo>
                      <a:pt x="228" y="320"/>
                    </a:lnTo>
                    <a:lnTo>
                      <a:pt x="194" y="331"/>
                    </a:lnTo>
                    <a:lnTo>
                      <a:pt x="191" y="331"/>
                    </a:lnTo>
                    <a:lnTo>
                      <a:pt x="187" y="327"/>
                    </a:lnTo>
                    <a:lnTo>
                      <a:pt x="187" y="325"/>
                    </a:lnTo>
                    <a:lnTo>
                      <a:pt x="189" y="325"/>
                    </a:lnTo>
                    <a:lnTo>
                      <a:pt x="189" y="324"/>
                    </a:lnTo>
                    <a:lnTo>
                      <a:pt x="189" y="322"/>
                    </a:lnTo>
                    <a:lnTo>
                      <a:pt x="189" y="322"/>
                    </a:lnTo>
                    <a:lnTo>
                      <a:pt x="189" y="320"/>
                    </a:lnTo>
                    <a:lnTo>
                      <a:pt x="189" y="320"/>
                    </a:lnTo>
                    <a:lnTo>
                      <a:pt x="189" y="318"/>
                    </a:lnTo>
                    <a:lnTo>
                      <a:pt x="189" y="318"/>
                    </a:lnTo>
                    <a:lnTo>
                      <a:pt x="189" y="316"/>
                    </a:lnTo>
                    <a:lnTo>
                      <a:pt x="189" y="316"/>
                    </a:lnTo>
                    <a:lnTo>
                      <a:pt x="187" y="315"/>
                    </a:lnTo>
                    <a:lnTo>
                      <a:pt x="187" y="315"/>
                    </a:lnTo>
                    <a:lnTo>
                      <a:pt x="184" y="313"/>
                    </a:lnTo>
                    <a:lnTo>
                      <a:pt x="182" y="313"/>
                    </a:lnTo>
                    <a:lnTo>
                      <a:pt x="180" y="313"/>
                    </a:lnTo>
                    <a:lnTo>
                      <a:pt x="180" y="311"/>
                    </a:lnTo>
                    <a:lnTo>
                      <a:pt x="176" y="311"/>
                    </a:lnTo>
                    <a:lnTo>
                      <a:pt x="175" y="311"/>
                    </a:lnTo>
                    <a:lnTo>
                      <a:pt x="175" y="309"/>
                    </a:lnTo>
                    <a:lnTo>
                      <a:pt x="173" y="307"/>
                    </a:lnTo>
                    <a:lnTo>
                      <a:pt x="171" y="309"/>
                    </a:lnTo>
                    <a:lnTo>
                      <a:pt x="167" y="307"/>
                    </a:lnTo>
                    <a:lnTo>
                      <a:pt x="164" y="306"/>
                    </a:lnTo>
                    <a:lnTo>
                      <a:pt x="164" y="304"/>
                    </a:lnTo>
                    <a:lnTo>
                      <a:pt x="164" y="302"/>
                    </a:lnTo>
                    <a:lnTo>
                      <a:pt x="160" y="300"/>
                    </a:lnTo>
                    <a:lnTo>
                      <a:pt x="159" y="300"/>
                    </a:lnTo>
                    <a:lnTo>
                      <a:pt x="155" y="299"/>
                    </a:lnTo>
                    <a:lnTo>
                      <a:pt x="155" y="297"/>
                    </a:lnTo>
                    <a:lnTo>
                      <a:pt x="157" y="295"/>
                    </a:lnTo>
                    <a:lnTo>
                      <a:pt x="155" y="293"/>
                    </a:lnTo>
                    <a:lnTo>
                      <a:pt x="155" y="293"/>
                    </a:lnTo>
                    <a:lnTo>
                      <a:pt x="59" y="22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7" name="Freeform 2305">
                <a:extLst>
                  <a:ext uri="{FF2B5EF4-FFF2-40B4-BE49-F238E27FC236}">
                    <a16:creationId xmlns:a16="http://schemas.microsoft.com/office/drawing/2014/main" id="{CF2CC912-70CC-3C4C-94EC-C9209A46B3C3}"/>
                  </a:ext>
                </a:extLst>
              </p:cNvPr>
              <p:cNvSpPr>
                <a:spLocks/>
              </p:cNvSpPr>
              <p:nvPr/>
            </p:nvSpPr>
            <p:spPr bwMode="auto">
              <a:xfrm>
                <a:off x="3528" y="2304"/>
                <a:ext cx="125" cy="141"/>
              </a:xfrm>
              <a:custGeom>
                <a:avLst/>
                <a:gdLst>
                  <a:gd name="T0" fmla="*/ 59 w 125"/>
                  <a:gd name="T1" fmla="*/ 0 h 141"/>
                  <a:gd name="T2" fmla="*/ 59 w 125"/>
                  <a:gd name="T3" fmla="*/ 11 h 141"/>
                  <a:gd name="T4" fmla="*/ 63 w 125"/>
                  <a:gd name="T5" fmla="*/ 12 h 141"/>
                  <a:gd name="T6" fmla="*/ 57 w 125"/>
                  <a:gd name="T7" fmla="*/ 16 h 141"/>
                  <a:gd name="T8" fmla="*/ 59 w 125"/>
                  <a:gd name="T9" fmla="*/ 50 h 141"/>
                  <a:gd name="T10" fmla="*/ 0 w 125"/>
                  <a:gd name="T11" fmla="*/ 102 h 141"/>
                  <a:gd name="T12" fmla="*/ 34 w 125"/>
                  <a:gd name="T13" fmla="*/ 136 h 141"/>
                  <a:gd name="T14" fmla="*/ 45 w 125"/>
                  <a:gd name="T15" fmla="*/ 136 h 141"/>
                  <a:gd name="T16" fmla="*/ 50 w 125"/>
                  <a:gd name="T17" fmla="*/ 134 h 141"/>
                  <a:gd name="T18" fmla="*/ 52 w 125"/>
                  <a:gd name="T19" fmla="*/ 127 h 141"/>
                  <a:gd name="T20" fmla="*/ 64 w 125"/>
                  <a:gd name="T21" fmla="*/ 120 h 141"/>
                  <a:gd name="T22" fmla="*/ 70 w 125"/>
                  <a:gd name="T23" fmla="*/ 118 h 141"/>
                  <a:gd name="T24" fmla="*/ 75 w 125"/>
                  <a:gd name="T25" fmla="*/ 109 h 141"/>
                  <a:gd name="T26" fmla="*/ 79 w 125"/>
                  <a:gd name="T27" fmla="*/ 103 h 141"/>
                  <a:gd name="T28" fmla="*/ 82 w 125"/>
                  <a:gd name="T29" fmla="*/ 102 h 141"/>
                  <a:gd name="T30" fmla="*/ 89 w 125"/>
                  <a:gd name="T31" fmla="*/ 102 h 141"/>
                  <a:gd name="T32" fmla="*/ 93 w 125"/>
                  <a:gd name="T33" fmla="*/ 98 h 141"/>
                  <a:gd name="T34" fmla="*/ 91 w 125"/>
                  <a:gd name="T35" fmla="*/ 95 h 141"/>
                  <a:gd name="T36" fmla="*/ 91 w 125"/>
                  <a:gd name="T37" fmla="*/ 86 h 141"/>
                  <a:gd name="T38" fmla="*/ 97 w 125"/>
                  <a:gd name="T39" fmla="*/ 75 h 141"/>
                  <a:gd name="T40" fmla="*/ 100 w 125"/>
                  <a:gd name="T41" fmla="*/ 75 h 141"/>
                  <a:gd name="T42" fmla="*/ 100 w 125"/>
                  <a:gd name="T43" fmla="*/ 77 h 141"/>
                  <a:gd name="T44" fmla="*/ 104 w 125"/>
                  <a:gd name="T45" fmla="*/ 77 h 141"/>
                  <a:gd name="T46" fmla="*/ 116 w 125"/>
                  <a:gd name="T47" fmla="*/ 61 h 141"/>
                  <a:gd name="T48" fmla="*/ 125 w 125"/>
                  <a:gd name="T49" fmla="*/ 43 h 141"/>
                  <a:gd name="T50" fmla="*/ 122 w 125"/>
                  <a:gd name="T51" fmla="*/ 41 h 141"/>
                  <a:gd name="T52" fmla="*/ 118 w 125"/>
                  <a:gd name="T53" fmla="*/ 39 h 141"/>
                  <a:gd name="T54" fmla="*/ 114 w 125"/>
                  <a:gd name="T55" fmla="*/ 32 h 141"/>
                  <a:gd name="T56" fmla="*/ 111 w 125"/>
                  <a:gd name="T57" fmla="*/ 28 h 141"/>
                  <a:gd name="T58" fmla="*/ 104 w 125"/>
                  <a:gd name="T59" fmla="*/ 21 h 141"/>
                  <a:gd name="T60" fmla="*/ 97 w 125"/>
                  <a:gd name="T61" fmla="*/ 20 h 141"/>
                  <a:gd name="T62" fmla="*/ 82 w 125"/>
                  <a:gd name="T63" fmla="*/ 16 h 141"/>
                  <a:gd name="T64" fmla="*/ 77 w 125"/>
                  <a:gd name="T65" fmla="*/ 12 h 141"/>
                  <a:gd name="T66" fmla="*/ 73 w 125"/>
                  <a:gd name="T67" fmla="*/ 5 h 141"/>
                  <a:gd name="T68" fmla="*/ 68 w 125"/>
                  <a:gd name="T6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41">
                    <a:moveTo>
                      <a:pt x="68" y="0"/>
                    </a:moveTo>
                    <a:lnTo>
                      <a:pt x="59" y="0"/>
                    </a:lnTo>
                    <a:lnTo>
                      <a:pt x="61" y="11"/>
                    </a:lnTo>
                    <a:lnTo>
                      <a:pt x="59" y="11"/>
                    </a:lnTo>
                    <a:lnTo>
                      <a:pt x="61" y="12"/>
                    </a:lnTo>
                    <a:lnTo>
                      <a:pt x="63" y="12"/>
                    </a:lnTo>
                    <a:lnTo>
                      <a:pt x="61" y="16"/>
                    </a:lnTo>
                    <a:lnTo>
                      <a:pt x="57" y="16"/>
                    </a:lnTo>
                    <a:lnTo>
                      <a:pt x="52" y="37"/>
                    </a:lnTo>
                    <a:lnTo>
                      <a:pt x="59" y="50"/>
                    </a:lnTo>
                    <a:lnTo>
                      <a:pt x="48" y="84"/>
                    </a:lnTo>
                    <a:lnTo>
                      <a:pt x="0" y="102"/>
                    </a:lnTo>
                    <a:lnTo>
                      <a:pt x="16" y="141"/>
                    </a:lnTo>
                    <a:lnTo>
                      <a:pt x="34" y="136"/>
                    </a:lnTo>
                    <a:lnTo>
                      <a:pt x="43" y="136"/>
                    </a:lnTo>
                    <a:lnTo>
                      <a:pt x="45" y="136"/>
                    </a:lnTo>
                    <a:lnTo>
                      <a:pt x="47" y="136"/>
                    </a:lnTo>
                    <a:lnTo>
                      <a:pt x="50" y="134"/>
                    </a:lnTo>
                    <a:lnTo>
                      <a:pt x="52" y="130"/>
                    </a:lnTo>
                    <a:lnTo>
                      <a:pt x="52" y="127"/>
                    </a:lnTo>
                    <a:lnTo>
                      <a:pt x="57" y="121"/>
                    </a:lnTo>
                    <a:lnTo>
                      <a:pt x="64" y="120"/>
                    </a:lnTo>
                    <a:lnTo>
                      <a:pt x="68" y="120"/>
                    </a:lnTo>
                    <a:lnTo>
                      <a:pt x="70" y="118"/>
                    </a:lnTo>
                    <a:lnTo>
                      <a:pt x="73" y="116"/>
                    </a:lnTo>
                    <a:lnTo>
                      <a:pt x="75" y="109"/>
                    </a:lnTo>
                    <a:lnTo>
                      <a:pt x="77" y="105"/>
                    </a:lnTo>
                    <a:lnTo>
                      <a:pt x="79" y="103"/>
                    </a:lnTo>
                    <a:lnTo>
                      <a:pt x="80" y="103"/>
                    </a:lnTo>
                    <a:lnTo>
                      <a:pt x="82" y="102"/>
                    </a:lnTo>
                    <a:lnTo>
                      <a:pt x="84" y="102"/>
                    </a:lnTo>
                    <a:lnTo>
                      <a:pt x="89" y="102"/>
                    </a:lnTo>
                    <a:lnTo>
                      <a:pt x="91" y="100"/>
                    </a:lnTo>
                    <a:lnTo>
                      <a:pt x="93" y="98"/>
                    </a:lnTo>
                    <a:lnTo>
                      <a:pt x="91" y="96"/>
                    </a:lnTo>
                    <a:lnTo>
                      <a:pt x="91" y="95"/>
                    </a:lnTo>
                    <a:lnTo>
                      <a:pt x="91" y="89"/>
                    </a:lnTo>
                    <a:lnTo>
                      <a:pt x="91" y="86"/>
                    </a:lnTo>
                    <a:lnTo>
                      <a:pt x="91" y="84"/>
                    </a:lnTo>
                    <a:lnTo>
                      <a:pt x="97" y="75"/>
                    </a:lnTo>
                    <a:lnTo>
                      <a:pt x="98" y="75"/>
                    </a:lnTo>
                    <a:lnTo>
                      <a:pt x="100" y="75"/>
                    </a:lnTo>
                    <a:lnTo>
                      <a:pt x="100" y="77"/>
                    </a:lnTo>
                    <a:lnTo>
                      <a:pt x="100" y="77"/>
                    </a:lnTo>
                    <a:lnTo>
                      <a:pt x="102" y="77"/>
                    </a:lnTo>
                    <a:lnTo>
                      <a:pt x="104" y="77"/>
                    </a:lnTo>
                    <a:lnTo>
                      <a:pt x="111" y="64"/>
                    </a:lnTo>
                    <a:lnTo>
                      <a:pt x="116" y="61"/>
                    </a:lnTo>
                    <a:lnTo>
                      <a:pt x="123" y="50"/>
                    </a:lnTo>
                    <a:lnTo>
                      <a:pt x="125" y="43"/>
                    </a:lnTo>
                    <a:lnTo>
                      <a:pt x="123" y="41"/>
                    </a:lnTo>
                    <a:lnTo>
                      <a:pt x="122" y="41"/>
                    </a:lnTo>
                    <a:lnTo>
                      <a:pt x="122" y="39"/>
                    </a:lnTo>
                    <a:lnTo>
                      <a:pt x="118" y="39"/>
                    </a:lnTo>
                    <a:lnTo>
                      <a:pt x="114" y="36"/>
                    </a:lnTo>
                    <a:lnTo>
                      <a:pt x="114" y="32"/>
                    </a:lnTo>
                    <a:lnTo>
                      <a:pt x="111" y="30"/>
                    </a:lnTo>
                    <a:lnTo>
                      <a:pt x="111" y="28"/>
                    </a:lnTo>
                    <a:lnTo>
                      <a:pt x="107" y="23"/>
                    </a:lnTo>
                    <a:lnTo>
                      <a:pt x="104" y="21"/>
                    </a:lnTo>
                    <a:lnTo>
                      <a:pt x="102" y="21"/>
                    </a:lnTo>
                    <a:lnTo>
                      <a:pt x="97" y="20"/>
                    </a:lnTo>
                    <a:lnTo>
                      <a:pt x="91" y="20"/>
                    </a:lnTo>
                    <a:lnTo>
                      <a:pt x="82" y="16"/>
                    </a:lnTo>
                    <a:lnTo>
                      <a:pt x="80" y="12"/>
                    </a:lnTo>
                    <a:lnTo>
                      <a:pt x="77" y="12"/>
                    </a:lnTo>
                    <a:lnTo>
                      <a:pt x="73" y="7"/>
                    </a:lnTo>
                    <a:lnTo>
                      <a:pt x="73" y="5"/>
                    </a:lnTo>
                    <a:lnTo>
                      <a:pt x="70" y="3"/>
                    </a:lnTo>
                    <a:lnTo>
                      <a:pt x="68" y="0"/>
                    </a:lnTo>
                    <a:lnTo>
                      <a:pt x="68"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8" name="Freeform 2306">
                <a:extLst>
                  <a:ext uri="{FF2B5EF4-FFF2-40B4-BE49-F238E27FC236}">
                    <a16:creationId xmlns:a16="http://schemas.microsoft.com/office/drawing/2014/main" id="{0268197F-E688-5C4B-BD16-929B3FD8C6B8}"/>
                  </a:ext>
                </a:extLst>
              </p:cNvPr>
              <p:cNvSpPr>
                <a:spLocks/>
              </p:cNvSpPr>
              <p:nvPr/>
            </p:nvSpPr>
            <p:spPr bwMode="auto">
              <a:xfrm>
                <a:off x="3441" y="2211"/>
                <a:ext cx="28" cy="27"/>
              </a:xfrm>
              <a:custGeom>
                <a:avLst/>
                <a:gdLst>
                  <a:gd name="T0" fmla="*/ 28 w 28"/>
                  <a:gd name="T1" fmla="*/ 27 h 27"/>
                  <a:gd name="T2" fmla="*/ 28 w 28"/>
                  <a:gd name="T3" fmla="*/ 23 h 27"/>
                  <a:gd name="T4" fmla="*/ 26 w 28"/>
                  <a:gd name="T5" fmla="*/ 23 h 27"/>
                  <a:gd name="T6" fmla="*/ 25 w 28"/>
                  <a:gd name="T7" fmla="*/ 14 h 27"/>
                  <a:gd name="T8" fmla="*/ 21 w 28"/>
                  <a:gd name="T9" fmla="*/ 14 h 27"/>
                  <a:gd name="T10" fmla="*/ 19 w 28"/>
                  <a:gd name="T11" fmla="*/ 14 h 27"/>
                  <a:gd name="T12" fmla="*/ 19 w 28"/>
                  <a:gd name="T13" fmla="*/ 13 h 27"/>
                  <a:gd name="T14" fmla="*/ 19 w 28"/>
                  <a:gd name="T15" fmla="*/ 11 h 27"/>
                  <a:gd name="T16" fmla="*/ 25 w 28"/>
                  <a:gd name="T17" fmla="*/ 9 h 27"/>
                  <a:gd name="T18" fmla="*/ 28 w 28"/>
                  <a:gd name="T19" fmla="*/ 7 h 27"/>
                  <a:gd name="T20" fmla="*/ 26 w 28"/>
                  <a:gd name="T21" fmla="*/ 5 h 27"/>
                  <a:gd name="T22" fmla="*/ 26 w 28"/>
                  <a:gd name="T23" fmla="*/ 5 h 27"/>
                  <a:gd name="T24" fmla="*/ 23 w 28"/>
                  <a:gd name="T25" fmla="*/ 4 h 27"/>
                  <a:gd name="T26" fmla="*/ 23 w 28"/>
                  <a:gd name="T27" fmla="*/ 2 h 27"/>
                  <a:gd name="T28" fmla="*/ 23 w 28"/>
                  <a:gd name="T29" fmla="*/ 2 h 27"/>
                  <a:gd name="T30" fmla="*/ 16 w 28"/>
                  <a:gd name="T31" fmla="*/ 0 h 27"/>
                  <a:gd name="T32" fmla="*/ 12 w 28"/>
                  <a:gd name="T33" fmla="*/ 2 h 27"/>
                  <a:gd name="T34" fmla="*/ 5 w 28"/>
                  <a:gd name="T35" fmla="*/ 13 h 27"/>
                  <a:gd name="T36" fmla="*/ 0 w 28"/>
                  <a:gd name="T37" fmla="*/ 18 h 27"/>
                  <a:gd name="T38" fmla="*/ 1 w 28"/>
                  <a:gd name="T39" fmla="*/ 18 h 27"/>
                  <a:gd name="T40" fmla="*/ 14 w 28"/>
                  <a:gd name="T41" fmla="*/ 21 h 27"/>
                  <a:gd name="T42" fmla="*/ 16 w 28"/>
                  <a:gd name="T43" fmla="*/ 23 h 27"/>
                  <a:gd name="T44" fmla="*/ 19 w 28"/>
                  <a:gd name="T45" fmla="*/ 27 h 27"/>
                  <a:gd name="T46" fmla="*/ 28 w 28"/>
                  <a:gd name="T4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7">
                    <a:moveTo>
                      <a:pt x="28" y="27"/>
                    </a:moveTo>
                    <a:lnTo>
                      <a:pt x="28" y="23"/>
                    </a:lnTo>
                    <a:lnTo>
                      <a:pt x="26" y="23"/>
                    </a:lnTo>
                    <a:lnTo>
                      <a:pt x="25" y="14"/>
                    </a:lnTo>
                    <a:lnTo>
                      <a:pt x="21" y="14"/>
                    </a:lnTo>
                    <a:lnTo>
                      <a:pt x="19" y="14"/>
                    </a:lnTo>
                    <a:lnTo>
                      <a:pt x="19" y="13"/>
                    </a:lnTo>
                    <a:lnTo>
                      <a:pt x="19" y="11"/>
                    </a:lnTo>
                    <a:lnTo>
                      <a:pt x="25" y="9"/>
                    </a:lnTo>
                    <a:lnTo>
                      <a:pt x="28" y="7"/>
                    </a:lnTo>
                    <a:lnTo>
                      <a:pt x="26" y="5"/>
                    </a:lnTo>
                    <a:lnTo>
                      <a:pt x="26" y="5"/>
                    </a:lnTo>
                    <a:lnTo>
                      <a:pt x="23" y="4"/>
                    </a:lnTo>
                    <a:lnTo>
                      <a:pt x="23" y="2"/>
                    </a:lnTo>
                    <a:lnTo>
                      <a:pt x="23" y="2"/>
                    </a:lnTo>
                    <a:lnTo>
                      <a:pt x="16" y="0"/>
                    </a:lnTo>
                    <a:lnTo>
                      <a:pt x="12" y="2"/>
                    </a:lnTo>
                    <a:lnTo>
                      <a:pt x="5" y="13"/>
                    </a:lnTo>
                    <a:lnTo>
                      <a:pt x="0" y="18"/>
                    </a:lnTo>
                    <a:lnTo>
                      <a:pt x="1" y="18"/>
                    </a:lnTo>
                    <a:lnTo>
                      <a:pt x="14" y="21"/>
                    </a:lnTo>
                    <a:lnTo>
                      <a:pt x="16" y="23"/>
                    </a:lnTo>
                    <a:lnTo>
                      <a:pt x="19" y="27"/>
                    </a:lnTo>
                    <a:lnTo>
                      <a:pt x="28" y="2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69" name="Freeform 2307">
                <a:extLst>
                  <a:ext uri="{FF2B5EF4-FFF2-40B4-BE49-F238E27FC236}">
                    <a16:creationId xmlns:a16="http://schemas.microsoft.com/office/drawing/2014/main" id="{8D279321-5B36-0949-BDCF-731F0DB8BABF}"/>
                  </a:ext>
                </a:extLst>
              </p:cNvPr>
              <p:cNvSpPr>
                <a:spLocks/>
              </p:cNvSpPr>
              <p:nvPr/>
            </p:nvSpPr>
            <p:spPr bwMode="auto">
              <a:xfrm>
                <a:off x="3441" y="2211"/>
                <a:ext cx="28" cy="27"/>
              </a:xfrm>
              <a:custGeom>
                <a:avLst/>
                <a:gdLst>
                  <a:gd name="T0" fmla="*/ 28 w 28"/>
                  <a:gd name="T1" fmla="*/ 27 h 27"/>
                  <a:gd name="T2" fmla="*/ 28 w 28"/>
                  <a:gd name="T3" fmla="*/ 23 h 27"/>
                  <a:gd name="T4" fmla="*/ 26 w 28"/>
                  <a:gd name="T5" fmla="*/ 23 h 27"/>
                  <a:gd name="T6" fmla="*/ 25 w 28"/>
                  <a:gd name="T7" fmla="*/ 14 h 27"/>
                  <a:gd name="T8" fmla="*/ 21 w 28"/>
                  <a:gd name="T9" fmla="*/ 14 h 27"/>
                  <a:gd name="T10" fmla="*/ 19 w 28"/>
                  <a:gd name="T11" fmla="*/ 14 h 27"/>
                  <a:gd name="T12" fmla="*/ 19 w 28"/>
                  <a:gd name="T13" fmla="*/ 13 h 27"/>
                  <a:gd name="T14" fmla="*/ 19 w 28"/>
                  <a:gd name="T15" fmla="*/ 11 h 27"/>
                  <a:gd name="T16" fmla="*/ 25 w 28"/>
                  <a:gd name="T17" fmla="*/ 9 h 27"/>
                  <a:gd name="T18" fmla="*/ 28 w 28"/>
                  <a:gd name="T19" fmla="*/ 7 h 27"/>
                  <a:gd name="T20" fmla="*/ 26 w 28"/>
                  <a:gd name="T21" fmla="*/ 5 h 27"/>
                  <a:gd name="T22" fmla="*/ 26 w 28"/>
                  <a:gd name="T23" fmla="*/ 5 h 27"/>
                  <a:gd name="T24" fmla="*/ 23 w 28"/>
                  <a:gd name="T25" fmla="*/ 4 h 27"/>
                  <a:gd name="T26" fmla="*/ 23 w 28"/>
                  <a:gd name="T27" fmla="*/ 2 h 27"/>
                  <a:gd name="T28" fmla="*/ 23 w 28"/>
                  <a:gd name="T29" fmla="*/ 2 h 27"/>
                  <a:gd name="T30" fmla="*/ 16 w 28"/>
                  <a:gd name="T31" fmla="*/ 0 h 27"/>
                  <a:gd name="T32" fmla="*/ 12 w 28"/>
                  <a:gd name="T33" fmla="*/ 2 h 27"/>
                  <a:gd name="T34" fmla="*/ 5 w 28"/>
                  <a:gd name="T35" fmla="*/ 13 h 27"/>
                  <a:gd name="T36" fmla="*/ 0 w 28"/>
                  <a:gd name="T37" fmla="*/ 18 h 27"/>
                  <a:gd name="T38" fmla="*/ 1 w 28"/>
                  <a:gd name="T39" fmla="*/ 18 h 27"/>
                  <a:gd name="T40" fmla="*/ 14 w 28"/>
                  <a:gd name="T41" fmla="*/ 21 h 27"/>
                  <a:gd name="T42" fmla="*/ 16 w 28"/>
                  <a:gd name="T43" fmla="*/ 23 h 27"/>
                  <a:gd name="T44" fmla="*/ 19 w 28"/>
                  <a:gd name="T45" fmla="*/ 27 h 27"/>
                  <a:gd name="T46" fmla="*/ 28 w 28"/>
                  <a:gd name="T4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7">
                    <a:moveTo>
                      <a:pt x="28" y="27"/>
                    </a:moveTo>
                    <a:lnTo>
                      <a:pt x="28" y="23"/>
                    </a:lnTo>
                    <a:lnTo>
                      <a:pt x="26" y="23"/>
                    </a:lnTo>
                    <a:lnTo>
                      <a:pt x="25" y="14"/>
                    </a:lnTo>
                    <a:lnTo>
                      <a:pt x="21" y="14"/>
                    </a:lnTo>
                    <a:lnTo>
                      <a:pt x="19" y="14"/>
                    </a:lnTo>
                    <a:lnTo>
                      <a:pt x="19" y="13"/>
                    </a:lnTo>
                    <a:lnTo>
                      <a:pt x="19" y="11"/>
                    </a:lnTo>
                    <a:lnTo>
                      <a:pt x="25" y="9"/>
                    </a:lnTo>
                    <a:lnTo>
                      <a:pt x="28" y="7"/>
                    </a:lnTo>
                    <a:lnTo>
                      <a:pt x="26" y="5"/>
                    </a:lnTo>
                    <a:lnTo>
                      <a:pt x="26" y="5"/>
                    </a:lnTo>
                    <a:lnTo>
                      <a:pt x="23" y="4"/>
                    </a:lnTo>
                    <a:lnTo>
                      <a:pt x="23" y="2"/>
                    </a:lnTo>
                    <a:lnTo>
                      <a:pt x="23" y="2"/>
                    </a:lnTo>
                    <a:lnTo>
                      <a:pt x="16" y="0"/>
                    </a:lnTo>
                    <a:lnTo>
                      <a:pt x="12" y="2"/>
                    </a:lnTo>
                    <a:lnTo>
                      <a:pt x="5" y="13"/>
                    </a:lnTo>
                    <a:lnTo>
                      <a:pt x="0" y="18"/>
                    </a:lnTo>
                    <a:lnTo>
                      <a:pt x="1" y="18"/>
                    </a:lnTo>
                    <a:lnTo>
                      <a:pt x="14" y="21"/>
                    </a:lnTo>
                    <a:lnTo>
                      <a:pt x="16" y="23"/>
                    </a:lnTo>
                    <a:lnTo>
                      <a:pt x="19" y="27"/>
                    </a:lnTo>
                    <a:lnTo>
                      <a:pt x="28" y="2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0" name="Freeform 2308">
                <a:extLst>
                  <a:ext uri="{FF2B5EF4-FFF2-40B4-BE49-F238E27FC236}">
                    <a16:creationId xmlns:a16="http://schemas.microsoft.com/office/drawing/2014/main" id="{A47FE4DA-9DD1-0F4C-8D80-E669A005DCC4}"/>
                  </a:ext>
                </a:extLst>
              </p:cNvPr>
              <p:cNvSpPr>
                <a:spLocks/>
              </p:cNvSpPr>
              <p:nvPr/>
            </p:nvSpPr>
            <p:spPr bwMode="auto">
              <a:xfrm>
                <a:off x="2489" y="2100"/>
                <a:ext cx="191" cy="154"/>
              </a:xfrm>
              <a:custGeom>
                <a:avLst/>
                <a:gdLst>
                  <a:gd name="T0" fmla="*/ 70 w 191"/>
                  <a:gd name="T1" fmla="*/ 154 h 154"/>
                  <a:gd name="T2" fmla="*/ 2 w 191"/>
                  <a:gd name="T3" fmla="*/ 150 h 154"/>
                  <a:gd name="T4" fmla="*/ 32 w 191"/>
                  <a:gd name="T5" fmla="*/ 134 h 154"/>
                  <a:gd name="T6" fmla="*/ 41 w 191"/>
                  <a:gd name="T7" fmla="*/ 131 h 154"/>
                  <a:gd name="T8" fmla="*/ 45 w 191"/>
                  <a:gd name="T9" fmla="*/ 125 h 154"/>
                  <a:gd name="T10" fmla="*/ 54 w 191"/>
                  <a:gd name="T11" fmla="*/ 106 h 154"/>
                  <a:gd name="T12" fmla="*/ 52 w 191"/>
                  <a:gd name="T13" fmla="*/ 86 h 154"/>
                  <a:gd name="T14" fmla="*/ 57 w 191"/>
                  <a:gd name="T15" fmla="*/ 77 h 154"/>
                  <a:gd name="T16" fmla="*/ 61 w 191"/>
                  <a:gd name="T17" fmla="*/ 75 h 154"/>
                  <a:gd name="T18" fmla="*/ 62 w 191"/>
                  <a:gd name="T19" fmla="*/ 65 h 154"/>
                  <a:gd name="T20" fmla="*/ 98 w 191"/>
                  <a:gd name="T21" fmla="*/ 38 h 154"/>
                  <a:gd name="T22" fmla="*/ 104 w 191"/>
                  <a:gd name="T23" fmla="*/ 31 h 154"/>
                  <a:gd name="T24" fmla="*/ 114 w 191"/>
                  <a:gd name="T25" fmla="*/ 4 h 154"/>
                  <a:gd name="T26" fmla="*/ 123 w 191"/>
                  <a:gd name="T27" fmla="*/ 0 h 154"/>
                  <a:gd name="T28" fmla="*/ 136 w 191"/>
                  <a:gd name="T29" fmla="*/ 15 h 154"/>
                  <a:gd name="T30" fmla="*/ 146 w 191"/>
                  <a:gd name="T31" fmla="*/ 13 h 154"/>
                  <a:gd name="T32" fmla="*/ 161 w 191"/>
                  <a:gd name="T33" fmla="*/ 11 h 154"/>
                  <a:gd name="T34" fmla="*/ 168 w 191"/>
                  <a:gd name="T35" fmla="*/ 15 h 154"/>
                  <a:gd name="T36" fmla="*/ 177 w 191"/>
                  <a:gd name="T37" fmla="*/ 16 h 154"/>
                  <a:gd name="T38" fmla="*/ 177 w 191"/>
                  <a:gd name="T39" fmla="*/ 18 h 154"/>
                  <a:gd name="T40" fmla="*/ 179 w 191"/>
                  <a:gd name="T41" fmla="*/ 22 h 154"/>
                  <a:gd name="T42" fmla="*/ 182 w 191"/>
                  <a:gd name="T43" fmla="*/ 24 h 154"/>
                  <a:gd name="T44" fmla="*/ 182 w 191"/>
                  <a:gd name="T45" fmla="*/ 25 h 154"/>
                  <a:gd name="T46" fmla="*/ 180 w 191"/>
                  <a:gd name="T47" fmla="*/ 25 h 154"/>
                  <a:gd name="T48" fmla="*/ 182 w 191"/>
                  <a:gd name="T49" fmla="*/ 31 h 154"/>
                  <a:gd name="T50" fmla="*/ 182 w 191"/>
                  <a:gd name="T51" fmla="*/ 41 h 154"/>
                  <a:gd name="T52" fmla="*/ 184 w 191"/>
                  <a:gd name="T53" fmla="*/ 43 h 154"/>
                  <a:gd name="T54" fmla="*/ 184 w 191"/>
                  <a:gd name="T55" fmla="*/ 49 h 154"/>
                  <a:gd name="T56" fmla="*/ 186 w 191"/>
                  <a:gd name="T57" fmla="*/ 54 h 154"/>
                  <a:gd name="T58" fmla="*/ 187 w 191"/>
                  <a:gd name="T59" fmla="*/ 59 h 154"/>
                  <a:gd name="T60" fmla="*/ 191 w 191"/>
                  <a:gd name="T61" fmla="*/ 65 h 154"/>
                  <a:gd name="T62" fmla="*/ 189 w 191"/>
                  <a:gd name="T63" fmla="*/ 66 h 154"/>
                  <a:gd name="T64" fmla="*/ 189 w 191"/>
                  <a:gd name="T65" fmla="*/ 70 h 154"/>
                  <a:gd name="T66" fmla="*/ 189 w 191"/>
                  <a:gd name="T67" fmla="*/ 72 h 154"/>
                  <a:gd name="T68" fmla="*/ 180 w 191"/>
                  <a:gd name="T69" fmla="*/ 70 h 154"/>
                  <a:gd name="T70" fmla="*/ 166 w 191"/>
                  <a:gd name="T71" fmla="*/ 72 h 154"/>
                  <a:gd name="T72" fmla="*/ 164 w 191"/>
                  <a:gd name="T73" fmla="*/ 72 h 154"/>
                  <a:gd name="T74" fmla="*/ 162 w 191"/>
                  <a:gd name="T75" fmla="*/ 72 h 154"/>
                  <a:gd name="T76" fmla="*/ 161 w 191"/>
                  <a:gd name="T77" fmla="*/ 75 h 154"/>
                  <a:gd name="T78" fmla="*/ 161 w 191"/>
                  <a:gd name="T79" fmla="*/ 77 h 154"/>
                  <a:gd name="T80" fmla="*/ 150 w 191"/>
                  <a:gd name="T81" fmla="*/ 79 h 154"/>
                  <a:gd name="T82" fmla="*/ 146 w 191"/>
                  <a:gd name="T83" fmla="*/ 81 h 154"/>
                  <a:gd name="T84" fmla="*/ 146 w 191"/>
                  <a:gd name="T85" fmla="*/ 84 h 154"/>
                  <a:gd name="T86" fmla="*/ 148 w 191"/>
                  <a:gd name="T87" fmla="*/ 84 h 154"/>
                  <a:gd name="T88" fmla="*/ 148 w 191"/>
                  <a:gd name="T89" fmla="*/ 86 h 154"/>
                  <a:gd name="T90" fmla="*/ 148 w 191"/>
                  <a:gd name="T91" fmla="*/ 90 h 154"/>
                  <a:gd name="T92" fmla="*/ 148 w 191"/>
                  <a:gd name="T93" fmla="*/ 90 h 154"/>
                  <a:gd name="T94" fmla="*/ 150 w 191"/>
                  <a:gd name="T95" fmla="*/ 91 h 154"/>
                  <a:gd name="T96" fmla="*/ 150 w 191"/>
                  <a:gd name="T97" fmla="*/ 93 h 154"/>
                  <a:gd name="T98" fmla="*/ 136 w 191"/>
                  <a:gd name="T99" fmla="*/ 100 h 154"/>
                  <a:gd name="T100" fmla="*/ 130 w 191"/>
                  <a:gd name="T101" fmla="*/ 102 h 154"/>
                  <a:gd name="T102" fmla="*/ 127 w 191"/>
                  <a:gd name="T103" fmla="*/ 106 h 154"/>
                  <a:gd name="T104" fmla="*/ 125 w 191"/>
                  <a:gd name="T105" fmla="*/ 107 h 154"/>
                  <a:gd name="T106" fmla="*/ 112 w 191"/>
                  <a:gd name="T107" fmla="*/ 115 h 154"/>
                  <a:gd name="T108" fmla="*/ 109 w 191"/>
                  <a:gd name="T109" fmla="*/ 115 h 154"/>
                  <a:gd name="T110" fmla="*/ 104 w 191"/>
                  <a:gd name="T111" fmla="*/ 115 h 154"/>
                  <a:gd name="T112" fmla="*/ 102 w 191"/>
                  <a:gd name="T113" fmla="*/ 118 h 154"/>
                  <a:gd name="T114" fmla="*/ 98 w 191"/>
                  <a:gd name="T115" fmla="*/ 118 h 154"/>
                  <a:gd name="T116" fmla="*/ 95 w 191"/>
                  <a:gd name="T117" fmla="*/ 118 h 154"/>
                  <a:gd name="T118" fmla="*/ 91 w 191"/>
                  <a:gd name="T119" fmla="*/ 120 h 154"/>
                  <a:gd name="T120" fmla="*/ 87 w 191"/>
                  <a:gd name="T121" fmla="*/ 124 h 154"/>
                  <a:gd name="T122" fmla="*/ 70 w 191"/>
                  <a:gd name="T123" fmla="*/ 13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 h="154">
                    <a:moveTo>
                      <a:pt x="70" y="132"/>
                    </a:moveTo>
                    <a:lnTo>
                      <a:pt x="70" y="154"/>
                    </a:lnTo>
                    <a:lnTo>
                      <a:pt x="0" y="154"/>
                    </a:lnTo>
                    <a:lnTo>
                      <a:pt x="2" y="150"/>
                    </a:lnTo>
                    <a:lnTo>
                      <a:pt x="23" y="145"/>
                    </a:lnTo>
                    <a:lnTo>
                      <a:pt x="32" y="134"/>
                    </a:lnTo>
                    <a:lnTo>
                      <a:pt x="37" y="132"/>
                    </a:lnTo>
                    <a:lnTo>
                      <a:pt x="41" y="131"/>
                    </a:lnTo>
                    <a:lnTo>
                      <a:pt x="43" y="129"/>
                    </a:lnTo>
                    <a:lnTo>
                      <a:pt x="45" y="125"/>
                    </a:lnTo>
                    <a:lnTo>
                      <a:pt x="54" y="111"/>
                    </a:lnTo>
                    <a:lnTo>
                      <a:pt x="54" y="106"/>
                    </a:lnTo>
                    <a:lnTo>
                      <a:pt x="50" y="100"/>
                    </a:lnTo>
                    <a:lnTo>
                      <a:pt x="52" y="86"/>
                    </a:lnTo>
                    <a:lnTo>
                      <a:pt x="57" y="77"/>
                    </a:lnTo>
                    <a:lnTo>
                      <a:pt x="57" y="77"/>
                    </a:lnTo>
                    <a:lnTo>
                      <a:pt x="61" y="75"/>
                    </a:lnTo>
                    <a:lnTo>
                      <a:pt x="61" y="75"/>
                    </a:lnTo>
                    <a:lnTo>
                      <a:pt x="62" y="68"/>
                    </a:lnTo>
                    <a:lnTo>
                      <a:pt x="62" y="65"/>
                    </a:lnTo>
                    <a:lnTo>
                      <a:pt x="75" y="50"/>
                    </a:lnTo>
                    <a:lnTo>
                      <a:pt x="98" y="38"/>
                    </a:lnTo>
                    <a:lnTo>
                      <a:pt x="102" y="34"/>
                    </a:lnTo>
                    <a:lnTo>
                      <a:pt x="104" y="31"/>
                    </a:lnTo>
                    <a:lnTo>
                      <a:pt x="107" y="25"/>
                    </a:lnTo>
                    <a:lnTo>
                      <a:pt x="114" y="4"/>
                    </a:lnTo>
                    <a:lnTo>
                      <a:pt x="116" y="2"/>
                    </a:lnTo>
                    <a:lnTo>
                      <a:pt x="123" y="0"/>
                    </a:lnTo>
                    <a:lnTo>
                      <a:pt x="125" y="6"/>
                    </a:lnTo>
                    <a:lnTo>
                      <a:pt x="136" y="15"/>
                    </a:lnTo>
                    <a:lnTo>
                      <a:pt x="139" y="15"/>
                    </a:lnTo>
                    <a:lnTo>
                      <a:pt x="146" y="13"/>
                    </a:lnTo>
                    <a:lnTo>
                      <a:pt x="159" y="13"/>
                    </a:lnTo>
                    <a:lnTo>
                      <a:pt x="161" y="11"/>
                    </a:lnTo>
                    <a:lnTo>
                      <a:pt x="164" y="15"/>
                    </a:lnTo>
                    <a:lnTo>
                      <a:pt x="168" y="15"/>
                    </a:lnTo>
                    <a:lnTo>
                      <a:pt x="171" y="15"/>
                    </a:lnTo>
                    <a:lnTo>
                      <a:pt x="177" y="16"/>
                    </a:lnTo>
                    <a:lnTo>
                      <a:pt x="177" y="18"/>
                    </a:lnTo>
                    <a:lnTo>
                      <a:pt x="177" y="18"/>
                    </a:lnTo>
                    <a:lnTo>
                      <a:pt x="179" y="20"/>
                    </a:lnTo>
                    <a:lnTo>
                      <a:pt x="179" y="22"/>
                    </a:lnTo>
                    <a:lnTo>
                      <a:pt x="180" y="22"/>
                    </a:lnTo>
                    <a:lnTo>
                      <a:pt x="182" y="24"/>
                    </a:lnTo>
                    <a:lnTo>
                      <a:pt x="182" y="24"/>
                    </a:lnTo>
                    <a:lnTo>
                      <a:pt x="182" y="25"/>
                    </a:lnTo>
                    <a:lnTo>
                      <a:pt x="182" y="25"/>
                    </a:lnTo>
                    <a:lnTo>
                      <a:pt x="180" y="25"/>
                    </a:lnTo>
                    <a:lnTo>
                      <a:pt x="182" y="29"/>
                    </a:lnTo>
                    <a:lnTo>
                      <a:pt x="182" y="31"/>
                    </a:lnTo>
                    <a:lnTo>
                      <a:pt x="184" y="36"/>
                    </a:lnTo>
                    <a:lnTo>
                      <a:pt x="182" y="41"/>
                    </a:lnTo>
                    <a:lnTo>
                      <a:pt x="182" y="41"/>
                    </a:lnTo>
                    <a:lnTo>
                      <a:pt x="184" y="43"/>
                    </a:lnTo>
                    <a:lnTo>
                      <a:pt x="184" y="47"/>
                    </a:lnTo>
                    <a:lnTo>
                      <a:pt x="184" y="49"/>
                    </a:lnTo>
                    <a:lnTo>
                      <a:pt x="184" y="50"/>
                    </a:lnTo>
                    <a:lnTo>
                      <a:pt x="186" y="54"/>
                    </a:lnTo>
                    <a:lnTo>
                      <a:pt x="186" y="56"/>
                    </a:lnTo>
                    <a:lnTo>
                      <a:pt x="187" y="59"/>
                    </a:lnTo>
                    <a:lnTo>
                      <a:pt x="191" y="65"/>
                    </a:lnTo>
                    <a:lnTo>
                      <a:pt x="191" y="65"/>
                    </a:lnTo>
                    <a:lnTo>
                      <a:pt x="191" y="65"/>
                    </a:lnTo>
                    <a:lnTo>
                      <a:pt x="189" y="66"/>
                    </a:lnTo>
                    <a:lnTo>
                      <a:pt x="189" y="70"/>
                    </a:lnTo>
                    <a:lnTo>
                      <a:pt x="189" y="70"/>
                    </a:lnTo>
                    <a:lnTo>
                      <a:pt x="189" y="72"/>
                    </a:lnTo>
                    <a:lnTo>
                      <a:pt x="189" y="72"/>
                    </a:lnTo>
                    <a:lnTo>
                      <a:pt x="187" y="70"/>
                    </a:lnTo>
                    <a:lnTo>
                      <a:pt x="180" y="70"/>
                    </a:lnTo>
                    <a:lnTo>
                      <a:pt x="179" y="70"/>
                    </a:lnTo>
                    <a:lnTo>
                      <a:pt x="166" y="72"/>
                    </a:lnTo>
                    <a:lnTo>
                      <a:pt x="166" y="72"/>
                    </a:lnTo>
                    <a:lnTo>
                      <a:pt x="164" y="72"/>
                    </a:lnTo>
                    <a:lnTo>
                      <a:pt x="162" y="72"/>
                    </a:lnTo>
                    <a:lnTo>
                      <a:pt x="162" y="72"/>
                    </a:lnTo>
                    <a:lnTo>
                      <a:pt x="161" y="74"/>
                    </a:lnTo>
                    <a:lnTo>
                      <a:pt x="161" y="75"/>
                    </a:lnTo>
                    <a:lnTo>
                      <a:pt x="161" y="77"/>
                    </a:lnTo>
                    <a:lnTo>
                      <a:pt x="161" y="77"/>
                    </a:lnTo>
                    <a:lnTo>
                      <a:pt x="152" y="81"/>
                    </a:lnTo>
                    <a:lnTo>
                      <a:pt x="150" y="79"/>
                    </a:lnTo>
                    <a:lnTo>
                      <a:pt x="148" y="79"/>
                    </a:lnTo>
                    <a:lnTo>
                      <a:pt x="146" y="81"/>
                    </a:lnTo>
                    <a:lnTo>
                      <a:pt x="146" y="82"/>
                    </a:lnTo>
                    <a:lnTo>
                      <a:pt x="146" y="84"/>
                    </a:lnTo>
                    <a:lnTo>
                      <a:pt x="146" y="84"/>
                    </a:lnTo>
                    <a:lnTo>
                      <a:pt x="148" y="84"/>
                    </a:lnTo>
                    <a:lnTo>
                      <a:pt x="148" y="86"/>
                    </a:lnTo>
                    <a:lnTo>
                      <a:pt x="148" y="86"/>
                    </a:lnTo>
                    <a:lnTo>
                      <a:pt x="146" y="90"/>
                    </a:lnTo>
                    <a:lnTo>
                      <a:pt x="148" y="90"/>
                    </a:lnTo>
                    <a:lnTo>
                      <a:pt x="148" y="90"/>
                    </a:lnTo>
                    <a:lnTo>
                      <a:pt x="148" y="90"/>
                    </a:lnTo>
                    <a:lnTo>
                      <a:pt x="148" y="90"/>
                    </a:lnTo>
                    <a:lnTo>
                      <a:pt x="150" y="91"/>
                    </a:lnTo>
                    <a:lnTo>
                      <a:pt x="150" y="93"/>
                    </a:lnTo>
                    <a:lnTo>
                      <a:pt x="150" y="93"/>
                    </a:lnTo>
                    <a:lnTo>
                      <a:pt x="145" y="95"/>
                    </a:lnTo>
                    <a:lnTo>
                      <a:pt x="136" y="100"/>
                    </a:lnTo>
                    <a:lnTo>
                      <a:pt x="134" y="100"/>
                    </a:lnTo>
                    <a:lnTo>
                      <a:pt x="130" y="102"/>
                    </a:lnTo>
                    <a:lnTo>
                      <a:pt x="129" y="104"/>
                    </a:lnTo>
                    <a:lnTo>
                      <a:pt x="127" y="106"/>
                    </a:lnTo>
                    <a:lnTo>
                      <a:pt x="127" y="107"/>
                    </a:lnTo>
                    <a:lnTo>
                      <a:pt x="125" y="107"/>
                    </a:lnTo>
                    <a:lnTo>
                      <a:pt x="121" y="111"/>
                    </a:lnTo>
                    <a:lnTo>
                      <a:pt x="112" y="115"/>
                    </a:lnTo>
                    <a:lnTo>
                      <a:pt x="111" y="115"/>
                    </a:lnTo>
                    <a:lnTo>
                      <a:pt x="109" y="115"/>
                    </a:lnTo>
                    <a:lnTo>
                      <a:pt x="104" y="115"/>
                    </a:lnTo>
                    <a:lnTo>
                      <a:pt x="104" y="115"/>
                    </a:lnTo>
                    <a:lnTo>
                      <a:pt x="104" y="118"/>
                    </a:lnTo>
                    <a:lnTo>
                      <a:pt x="102" y="118"/>
                    </a:lnTo>
                    <a:lnTo>
                      <a:pt x="100" y="118"/>
                    </a:lnTo>
                    <a:lnTo>
                      <a:pt x="98" y="118"/>
                    </a:lnTo>
                    <a:lnTo>
                      <a:pt x="96" y="118"/>
                    </a:lnTo>
                    <a:lnTo>
                      <a:pt x="95" y="118"/>
                    </a:lnTo>
                    <a:lnTo>
                      <a:pt x="93" y="118"/>
                    </a:lnTo>
                    <a:lnTo>
                      <a:pt x="91" y="120"/>
                    </a:lnTo>
                    <a:lnTo>
                      <a:pt x="89" y="122"/>
                    </a:lnTo>
                    <a:lnTo>
                      <a:pt x="87" y="124"/>
                    </a:lnTo>
                    <a:lnTo>
                      <a:pt x="84" y="124"/>
                    </a:lnTo>
                    <a:lnTo>
                      <a:pt x="70" y="13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1" name="Freeform 2309">
                <a:extLst>
                  <a:ext uri="{FF2B5EF4-FFF2-40B4-BE49-F238E27FC236}">
                    <a16:creationId xmlns:a16="http://schemas.microsoft.com/office/drawing/2014/main" id="{8AC737F7-64DA-E346-8FD6-72AD7D25085C}"/>
                  </a:ext>
                </a:extLst>
              </p:cNvPr>
              <p:cNvSpPr>
                <a:spLocks/>
              </p:cNvSpPr>
              <p:nvPr/>
            </p:nvSpPr>
            <p:spPr bwMode="auto">
              <a:xfrm>
                <a:off x="2489" y="2100"/>
                <a:ext cx="191" cy="154"/>
              </a:xfrm>
              <a:custGeom>
                <a:avLst/>
                <a:gdLst>
                  <a:gd name="T0" fmla="*/ 70 w 191"/>
                  <a:gd name="T1" fmla="*/ 154 h 154"/>
                  <a:gd name="T2" fmla="*/ 2 w 191"/>
                  <a:gd name="T3" fmla="*/ 150 h 154"/>
                  <a:gd name="T4" fmla="*/ 32 w 191"/>
                  <a:gd name="T5" fmla="*/ 134 h 154"/>
                  <a:gd name="T6" fmla="*/ 41 w 191"/>
                  <a:gd name="T7" fmla="*/ 131 h 154"/>
                  <a:gd name="T8" fmla="*/ 45 w 191"/>
                  <a:gd name="T9" fmla="*/ 125 h 154"/>
                  <a:gd name="T10" fmla="*/ 54 w 191"/>
                  <a:gd name="T11" fmla="*/ 106 h 154"/>
                  <a:gd name="T12" fmla="*/ 52 w 191"/>
                  <a:gd name="T13" fmla="*/ 86 h 154"/>
                  <a:gd name="T14" fmla="*/ 57 w 191"/>
                  <a:gd name="T15" fmla="*/ 77 h 154"/>
                  <a:gd name="T16" fmla="*/ 61 w 191"/>
                  <a:gd name="T17" fmla="*/ 75 h 154"/>
                  <a:gd name="T18" fmla="*/ 62 w 191"/>
                  <a:gd name="T19" fmla="*/ 65 h 154"/>
                  <a:gd name="T20" fmla="*/ 98 w 191"/>
                  <a:gd name="T21" fmla="*/ 38 h 154"/>
                  <a:gd name="T22" fmla="*/ 104 w 191"/>
                  <a:gd name="T23" fmla="*/ 31 h 154"/>
                  <a:gd name="T24" fmla="*/ 114 w 191"/>
                  <a:gd name="T25" fmla="*/ 4 h 154"/>
                  <a:gd name="T26" fmla="*/ 123 w 191"/>
                  <a:gd name="T27" fmla="*/ 0 h 154"/>
                  <a:gd name="T28" fmla="*/ 136 w 191"/>
                  <a:gd name="T29" fmla="*/ 15 h 154"/>
                  <a:gd name="T30" fmla="*/ 146 w 191"/>
                  <a:gd name="T31" fmla="*/ 13 h 154"/>
                  <a:gd name="T32" fmla="*/ 161 w 191"/>
                  <a:gd name="T33" fmla="*/ 11 h 154"/>
                  <a:gd name="T34" fmla="*/ 168 w 191"/>
                  <a:gd name="T35" fmla="*/ 15 h 154"/>
                  <a:gd name="T36" fmla="*/ 177 w 191"/>
                  <a:gd name="T37" fmla="*/ 16 h 154"/>
                  <a:gd name="T38" fmla="*/ 177 w 191"/>
                  <a:gd name="T39" fmla="*/ 18 h 154"/>
                  <a:gd name="T40" fmla="*/ 179 w 191"/>
                  <a:gd name="T41" fmla="*/ 22 h 154"/>
                  <a:gd name="T42" fmla="*/ 182 w 191"/>
                  <a:gd name="T43" fmla="*/ 24 h 154"/>
                  <a:gd name="T44" fmla="*/ 182 w 191"/>
                  <a:gd name="T45" fmla="*/ 25 h 154"/>
                  <a:gd name="T46" fmla="*/ 180 w 191"/>
                  <a:gd name="T47" fmla="*/ 25 h 154"/>
                  <a:gd name="T48" fmla="*/ 182 w 191"/>
                  <a:gd name="T49" fmla="*/ 31 h 154"/>
                  <a:gd name="T50" fmla="*/ 182 w 191"/>
                  <a:gd name="T51" fmla="*/ 41 h 154"/>
                  <a:gd name="T52" fmla="*/ 184 w 191"/>
                  <a:gd name="T53" fmla="*/ 43 h 154"/>
                  <a:gd name="T54" fmla="*/ 184 w 191"/>
                  <a:gd name="T55" fmla="*/ 49 h 154"/>
                  <a:gd name="T56" fmla="*/ 186 w 191"/>
                  <a:gd name="T57" fmla="*/ 54 h 154"/>
                  <a:gd name="T58" fmla="*/ 187 w 191"/>
                  <a:gd name="T59" fmla="*/ 59 h 154"/>
                  <a:gd name="T60" fmla="*/ 191 w 191"/>
                  <a:gd name="T61" fmla="*/ 65 h 154"/>
                  <a:gd name="T62" fmla="*/ 189 w 191"/>
                  <a:gd name="T63" fmla="*/ 66 h 154"/>
                  <a:gd name="T64" fmla="*/ 189 w 191"/>
                  <a:gd name="T65" fmla="*/ 70 h 154"/>
                  <a:gd name="T66" fmla="*/ 189 w 191"/>
                  <a:gd name="T67" fmla="*/ 72 h 154"/>
                  <a:gd name="T68" fmla="*/ 180 w 191"/>
                  <a:gd name="T69" fmla="*/ 70 h 154"/>
                  <a:gd name="T70" fmla="*/ 166 w 191"/>
                  <a:gd name="T71" fmla="*/ 72 h 154"/>
                  <a:gd name="T72" fmla="*/ 164 w 191"/>
                  <a:gd name="T73" fmla="*/ 72 h 154"/>
                  <a:gd name="T74" fmla="*/ 162 w 191"/>
                  <a:gd name="T75" fmla="*/ 72 h 154"/>
                  <a:gd name="T76" fmla="*/ 161 w 191"/>
                  <a:gd name="T77" fmla="*/ 75 h 154"/>
                  <a:gd name="T78" fmla="*/ 161 w 191"/>
                  <a:gd name="T79" fmla="*/ 77 h 154"/>
                  <a:gd name="T80" fmla="*/ 150 w 191"/>
                  <a:gd name="T81" fmla="*/ 79 h 154"/>
                  <a:gd name="T82" fmla="*/ 146 w 191"/>
                  <a:gd name="T83" fmla="*/ 81 h 154"/>
                  <a:gd name="T84" fmla="*/ 146 w 191"/>
                  <a:gd name="T85" fmla="*/ 84 h 154"/>
                  <a:gd name="T86" fmla="*/ 148 w 191"/>
                  <a:gd name="T87" fmla="*/ 84 h 154"/>
                  <a:gd name="T88" fmla="*/ 148 w 191"/>
                  <a:gd name="T89" fmla="*/ 86 h 154"/>
                  <a:gd name="T90" fmla="*/ 148 w 191"/>
                  <a:gd name="T91" fmla="*/ 90 h 154"/>
                  <a:gd name="T92" fmla="*/ 148 w 191"/>
                  <a:gd name="T93" fmla="*/ 90 h 154"/>
                  <a:gd name="T94" fmla="*/ 150 w 191"/>
                  <a:gd name="T95" fmla="*/ 91 h 154"/>
                  <a:gd name="T96" fmla="*/ 150 w 191"/>
                  <a:gd name="T97" fmla="*/ 93 h 154"/>
                  <a:gd name="T98" fmla="*/ 136 w 191"/>
                  <a:gd name="T99" fmla="*/ 100 h 154"/>
                  <a:gd name="T100" fmla="*/ 130 w 191"/>
                  <a:gd name="T101" fmla="*/ 102 h 154"/>
                  <a:gd name="T102" fmla="*/ 127 w 191"/>
                  <a:gd name="T103" fmla="*/ 106 h 154"/>
                  <a:gd name="T104" fmla="*/ 125 w 191"/>
                  <a:gd name="T105" fmla="*/ 107 h 154"/>
                  <a:gd name="T106" fmla="*/ 112 w 191"/>
                  <a:gd name="T107" fmla="*/ 115 h 154"/>
                  <a:gd name="T108" fmla="*/ 109 w 191"/>
                  <a:gd name="T109" fmla="*/ 115 h 154"/>
                  <a:gd name="T110" fmla="*/ 104 w 191"/>
                  <a:gd name="T111" fmla="*/ 115 h 154"/>
                  <a:gd name="T112" fmla="*/ 102 w 191"/>
                  <a:gd name="T113" fmla="*/ 118 h 154"/>
                  <a:gd name="T114" fmla="*/ 98 w 191"/>
                  <a:gd name="T115" fmla="*/ 118 h 154"/>
                  <a:gd name="T116" fmla="*/ 95 w 191"/>
                  <a:gd name="T117" fmla="*/ 118 h 154"/>
                  <a:gd name="T118" fmla="*/ 91 w 191"/>
                  <a:gd name="T119" fmla="*/ 120 h 154"/>
                  <a:gd name="T120" fmla="*/ 87 w 191"/>
                  <a:gd name="T121" fmla="*/ 124 h 154"/>
                  <a:gd name="T122" fmla="*/ 70 w 191"/>
                  <a:gd name="T123" fmla="*/ 13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 h="154">
                    <a:moveTo>
                      <a:pt x="70" y="132"/>
                    </a:moveTo>
                    <a:lnTo>
                      <a:pt x="70" y="154"/>
                    </a:lnTo>
                    <a:lnTo>
                      <a:pt x="0" y="154"/>
                    </a:lnTo>
                    <a:lnTo>
                      <a:pt x="2" y="150"/>
                    </a:lnTo>
                    <a:lnTo>
                      <a:pt x="23" y="145"/>
                    </a:lnTo>
                    <a:lnTo>
                      <a:pt x="32" y="134"/>
                    </a:lnTo>
                    <a:lnTo>
                      <a:pt x="37" y="132"/>
                    </a:lnTo>
                    <a:lnTo>
                      <a:pt x="41" y="131"/>
                    </a:lnTo>
                    <a:lnTo>
                      <a:pt x="43" y="129"/>
                    </a:lnTo>
                    <a:lnTo>
                      <a:pt x="45" y="125"/>
                    </a:lnTo>
                    <a:lnTo>
                      <a:pt x="54" y="111"/>
                    </a:lnTo>
                    <a:lnTo>
                      <a:pt x="54" y="106"/>
                    </a:lnTo>
                    <a:lnTo>
                      <a:pt x="50" y="100"/>
                    </a:lnTo>
                    <a:lnTo>
                      <a:pt x="52" y="86"/>
                    </a:lnTo>
                    <a:lnTo>
                      <a:pt x="57" y="77"/>
                    </a:lnTo>
                    <a:lnTo>
                      <a:pt x="57" y="77"/>
                    </a:lnTo>
                    <a:lnTo>
                      <a:pt x="61" y="75"/>
                    </a:lnTo>
                    <a:lnTo>
                      <a:pt x="61" y="75"/>
                    </a:lnTo>
                    <a:lnTo>
                      <a:pt x="62" y="68"/>
                    </a:lnTo>
                    <a:lnTo>
                      <a:pt x="62" y="65"/>
                    </a:lnTo>
                    <a:lnTo>
                      <a:pt x="75" y="50"/>
                    </a:lnTo>
                    <a:lnTo>
                      <a:pt x="98" y="38"/>
                    </a:lnTo>
                    <a:lnTo>
                      <a:pt x="102" y="34"/>
                    </a:lnTo>
                    <a:lnTo>
                      <a:pt x="104" y="31"/>
                    </a:lnTo>
                    <a:lnTo>
                      <a:pt x="107" y="25"/>
                    </a:lnTo>
                    <a:lnTo>
                      <a:pt x="114" y="4"/>
                    </a:lnTo>
                    <a:lnTo>
                      <a:pt x="116" y="2"/>
                    </a:lnTo>
                    <a:lnTo>
                      <a:pt x="123" y="0"/>
                    </a:lnTo>
                    <a:lnTo>
                      <a:pt x="125" y="6"/>
                    </a:lnTo>
                    <a:lnTo>
                      <a:pt x="136" y="15"/>
                    </a:lnTo>
                    <a:lnTo>
                      <a:pt x="139" y="15"/>
                    </a:lnTo>
                    <a:lnTo>
                      <a:pt x="146" y="13"/>
                    </a:lnTo>
                    <a:lnTo>
                      <a:pt x="159" y="13"/>
                    </a:lnTo>
                    <a:lnTo>
                      <a:pt x="161" y="11"/>
                    </a:lnTo>
                    <a:lnTo>
                      <a:pt x="164" y="15"/>
                    </a:lnTo>
                    <a:lnTo>
                      <a:pt x="168" y="15"/>
                    </a:lnTo>
                    <a:lnTo>
                      <a:pt x="171" y="15"/>
                    </a:lnTo>
                    <a:lnTo>
                      <a:pt x="177" y="16"/>
                    </a:lnTo>
                    <a:lnTo>
                      <a:pt x="177" y="18"/>
                    </a:lnTo>
                    <a:lnTo>
                      <a:pt x="177" y="18"/>
                    </a:lnTo>
                    <a:lnTo>
                      <a:pt x="179" y="20"/>
                    </a:lnTo>
                    <a:lnTo>
                      <a:pt x="179" y="22"/>
                    </a:lnTo>
                    <a:lnTo>
                      <a:pt x="180" y="22"/>
                    </a:lnTo>
                    <a:lnTo>
                      <a:pt x="182" y="24"/>
                    </a:lnTo>
                    <a:lnTo>
                      <a:pt x="182" y="24"/>
                    </a:lnTo>
                    <a:lnTo>
                      <a:pt x="182" y="25"/>
                    </a:lnTo>
                    <a:lnTo>
                      <a:pt x="182" y="25"/>
                    </a:lnTo>
                    <a:lnTo>
                      <a:pt x="180" y="25"/>
                    </a:lnTo>
                    <a:lnTo>
                      <a:pt x="182" y="29"/>
                    </a:lnTo>
                    <a:lnTo>
                      <a:pt x="182" y="31"/>
                    </a:lnTo>
                    <a:lnTo>
                      <a:pt x="184" y="36"/>
                    </a:lnTo>
                    <a:lnTo>
                      <a:pt x="182" y="41"/>
                    </a:lnTo>
                    <a:lnTo>
                      <a:pt x="182" y="41"/>
                    </a:lnTo>
                    <a:lnTo>
                      <a:pt x="184" y="43"/>
                    </a:lnTo>
                    <a:lnTo>
                      <a:pt x="184" y="47"/>
                    </a:lnTo>
                    <a:lnTo>
                      <a:pt x="184" y="49"/>
                    </a:lnTo>
                    <a:lnTo>
                      <a:pt x="184" y="50"/>
                    </a:lnTo>
                    <a:lnTo>
                      <a:pt x="186" y="54"/>
                    </a:lnTo>
                    <a:lnTo>
                      <a:pt x="186" y="56"/>
                    </a:lnTo>
                    <a:lnTo>
                      <a:pt x="187" y="59"/>
                    </a:lnTo>
                    <a:lnTo>
                      <a:pt x="191" y="65"/>
                    </a:lnTo>
                    <a:lnTo>
                      <a:pt x="191" y="65"/>
                    </a:lnTo>
                    <a:lnTo>
                      <a:pt x="191" y="65"/>
                    </a:lnTo>
                    <a:lnTo>
                      <a:pt x="189" y="66"/>
                    </a:lnTo>
                    <a:lnTo>
                      <a:pt x="189" y="70"/>
                    </a:lnTo>
                    <a:lnTo>
                      <a:pt x="189" y="70"/>
                    </a:lnTo>
                    <a:lnTo>
                      <a:pt x="189" y="72"/>
                    </a:lnTo>
                    <a:lnTo>
                      <a:pt x="189" y="72"/>
                    </a:lnTo>
                    <a:lnTo>
                      <a:pt x="187" y="70"/>
                    </a:lnTo>
                    <a:lnTo>
                      <a:pt x="180" y="70"/>
                    </a:lnTo>
                    <a:lnTo>
                      <a:pt x="179" y="70"/>
                    </a:lnTo>
                    <a:lnTo>
                      <a:pt x="166" y="72"/>
                    </a:lnTo>
                    <a:lnTo>
                      <a:pt x="166" y="72"/>
                    </a:lnTo>
                    <a:lnTo>
                      <a:pt x="164" y="72"/>
                    </a:lnTo>
                    <a:lnTo>
                      <a:pt x="162" y="72"/>
                    </a:lnTo>
                    <a:lnTo>
                      <a:pt x="162" y="72"/>
                    </a:lnTo>
                    <a:lnTo>
                      <a:pt x="161" y="74"/>
                    </a:lnTo>
                    <a:lnTo>
                      <a:pt x="161" y="75"/>
                    </a:lnTo>
                    <a:lnTo>
                      <a:pt x="161" y="77"/>
                    </a:lnTo>
                    <a:lnTo>
                      <a:pt x="161" y="77"/>
                    </a:lnTo>
                    <a:lnTo>
                      <a:pt x="152" y="81"/>
                    </a:lnTo>
                    <a:lnTo>
                      <a:pt x="150" y="79"/>
                    </a:lnTo>
                    <a:lnTo>
                      <a:pt x="148" y="79"/>
                    </a:lnTo>
                    <a:lnTo>
                      <a:pt x="146" y="81"/>
                    </a:lnTo>
                    <a:lnTo>
                      <a:pt x="146" y="82"/>
                    </a:lnTo>
                    <a:lnTo>
                      <a:pt x="146" y="84"/>
                    </a:lnTo>
                    <a:lnTo>
                      <a:pt x="146" y="84"/>
                    </a:lnTo>
                    <a:lnTo>
                      <a:pt x="148" y="84"/>
                    </a:lnTo>
                    <a:lnTo>
                      <a:pt x="148" y="86"/>
                    </a:lnTo>
                    <a:lnTo>
                      <a:pt x="148" y="86"/>
                    </a:lnTo>
                    <a:lnTo>
                      <a:pt x="146" y="90"/>
                    </a:lnTo>
                    <a:lnTo>
                      <a:pt x="148" y="90"/>
                    </a:lnTo>
                    <a:lnTo>
                      <a:pt x="148" y="90"/>
                    </a:lnTo>
                    <a:lnTo>
                      <a:pt x="148" y="90"/>
                    </a:lnTo>
                    <a:lnTo>
                      <a:pt x="148" y="90"/>
                    </a:lnTo>
                    <a:lnTo>
                      <a:pt x="150" y="91"/>
                    </a:lnTo>
                    <a:lnTo>
                      <a:pt x="150" y="93"/>
                    </a:lnTo>
                    <a:lnTo>
                      <a:pt x="150" y="93"/>
                    </a:lnTo>
                    <a:lnTo>
                      <a:pt x="145" y="95"/>
                    </a:lnTo>
                    <a:lnTo>
                      <a:pt x="136" y="100"/>
                    </a:lnTo>
                    <a:lnTo>
                      <a:pt x="134" y="100"/>
                    </a:lnTo>
                    <a:lnTo>
                      <a:pt x="130" y="102"/>
                    </a:lnTo>
                    <a:lnTo>
                      <a:pt x="129" y="104"/>
                    </a:lnTo>
                    <a:lnTo>
                      <a:pt x="127" y="106"/>
                    </a:lnTo>
                    <a:lnTo>
                      <a:pt x="127" y="107"/>
                    </a:lnTo>
                    <a:lnTo>
                      <a:pt x="125" y="107"/>
                    </a:lnTo>
                    <a:lnTo>
                      <a:pt x="121" y="111"/>
                    </a:lnTo>
                    <a:lnTo>
                      <a:pt x="112" y="115"/>
                    </a:lnTo>
                    <a:lnTo>
                      <a:pt x="111" y="115"/>
                    </a:lnTo>
                    <a:lnTo>
                      <a:pt x="109" y="115"/>
                    </a:lnTo>
                    <a:lnTo>
                      <a:pt x="104" y="115"/>
                    </a:lnTo>
                    <a:lnTo>
                      <a:pt x="104" y="115"/>
                    </a:lnTo>
                    <a:lnTo>
                      <a:pt x="104" y="118"/>
                    </a:lnTo>
                    <a:lnTo>
                      <a:pt x="102" y="118"/>
                    </a:lnTo>
                    <a:lnTo>
                      <a:pt x="100" y="118"/>
                    </a:lnTo>
                    <a:lnTo>
                      <a:pt x="98" y="118"/>
                    </a:lnTo>
                    <a:lnTo>
                      <a:pt x="96" y="118"/>
                    </a:lnTo>
                    <a:lnTo>
                      <a:pt x="95" y="118"/>
                    </a:lnTo>
                    <a:lnTo>
                      <a:pt x="93" y="118"/>
                    </a:lnTo>
                    <a:lnTo>
                      <a:pt x="91" y="120"/>
                    </a:lnTo>
                    <a:lnTo>
                      <a:pt x="89" y="122"/>
                    </a:lnTo>
                    <a:lnTo>
                      <a:pt x="87" y="124"/>
                    </a:lnTo>
                    <a:lnTo>
                      <a:pt x="84" y="124"/>
                    </a:lnTo>
                    <a:lnTo>
                      <a:pt x="70" y="13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2" name="Freeform 2310">
                <a:extLst>
                  <a:ext uri="{FF2B5EF4-FFF2-40B4-BE49-F238E27FC236}">
                    <a16:creationId xmlns:a16="http://schemas.microsoft.com/office/drawing/2014/main" id="{B1FED554-0AC0-9C48-AB7F-C9B33E774262}"/>
                  </a:ext>
                </a:extLst>
              </p:cNvPr>
              <p:cNvSpPr>
                <a:spLocks/>
              </p:cNvSpPr>
              <p:nvPr/>
            </p:nvSpPr>
            <p:spPr bwMode="auto">
              <a:xfrm>
                <a:off x="3255" y="2149"/>
                <a:ext cx="68" cy="78"/>
              </a:xfrm>
              <a:custGeom>
                <a:avLst/>
                <a:gdLst>
                  <a:gd name="T0" fmla="*/ 62 w 68"/>
                  <a:gd name="T1" fmla="*/ 28 h 78"/>
                  <a:gd name="T2" fmla="*/ 68 w 68"/>
                  <a:gd name="T3" fmla="*/ 23 h 78"/>
                  <a:gd name="T4" fmla="*/ 62 w 68"/>
                  <a:gd name="T5" fmla="*/ 0 h 78"/>
                  <a:gd name="T6" fmla="*/ 27 w 68"/>
                  <a:gd name="T7" fmla="*/ 19 h 78"/>
                  <a:gd name="T8" fmla="*/ 25 w 68"/>
                  <a:gd name="T9" fmla="*/ 21 h 78"/>
                  <a:gd name="T10" fmla="*/ 21 w 68"/>
                  <a:gd name="T11" fmla="*/ 19 h 78"/>
                  <a:gd name="T12" fmla="*/ 16 w 68"/>
                  <a:gd name="T13" fmla="*/ 16 h 78"/>
                  <a:gd name="T14" fmla="*/ 14 w 68"/>
                  <a:gd name="T15" fmla="*/ 12 h 78"/>
                  <a:gd name="T16" fmla="*/ 12 w 68"/>
                  <a:gd name="T17" fmla="*/ 12 h 78"/>
                  <a:gd name="T18" fmla="*/ 9 w 68"/>
                  <a:gd name="T19" fmla="*/ 12 h 78"/>
                  <a:gd name="T20" fmla="*/ 9 w 68"/>
                  <a:gd name="T21" fmla="*/ 19 h 78"/>
                  <a:gd name="T22" fmla="*/ 7 w 68"/>
                  <a:gd name="T23" fmla="*/ 28 h 78"/>
                  <a:gd name="T24" fmla="*/ 9 w 68"/>
                  <a:gd name="T25" fmla="*/ 30 h 78"/>
                  <a:gd name="T26" fmla="*/ 7 w 68"/>
                  <a:gd name="T27" fmla="*/ 35 h 78"/>
                  <a:gd name="T28" fmla="*/ 7 w 68"/>
                  <a:gd name="T29" fmla="*/ 35 h 78"/>
                  <a:gd name="T30" fmla="*/ 7 w 68"/>
                  <a:gd name="T31" fmla="*/ 37 h 78"/>
                  <a:gd name="T32" fmla="*/ 7 w 68"/>
                  <a:gd name="T33" fmla="*/ 41 h 78"/>
                  <a:gd name="T34" fmla="*/ 7 w 68"/>
                  <a:gd name="T35" fmla="*/ 42 h 78"/>
                  <a:gd name="T36" fmla="*/ 0 w 68"/>
                  <a:gd name="T37" fmla="*/ 75 h 78"/>
                  <a:gd name="T38" fmla="*/ 0 w 68"/>
                  <a:gd name="T39" fmla="*/ 76 h 78"/>
                  <a:gd name="T40" fmla="*/ 18 w 68"/>
                  <a:gd name="T41" fmla="*/ 78 h 78"/>
                  <a:gd name="T42" fmla="*/ 23 w 68"/>
                  <a:gd name="T43" fmla="*/ 75 h 78"/>
                  <a:gd name="T44" fmla="*/ 29 w 68"/>
                  <a:gd name="T45" fmla="*/ 66 h 78"/>
                  <a:gd name="T46" fmla="*/ 39 w 68"/>
                  <a:gd name="T47" fmla="*/ 64 h 78"/>
                  <a:gd name="T48" fmla="*/ 43 w 68"/>
                  <a:gd name="T49" fmla="*/ 57 h 78"/>
                  <a:gd name="T50" fmla="*/ 48 w 68"/>
                  <a:gd name="T51" fmla="*/ 53 h 78"/>
                  <a:gd name="T52" fmla="*/ 48 w 68"/>
                  <a:gd name="T53" fmla="*/ 51 h 78"/>
                  <a:gd name="T54" fmla="*/ 30 w 68"/>
                  <a:gd name="T55" fmla="*/ 35 h 78"/>
                  <a:gd name="T56" fmla="*/ 62 w 68"/>
                  <a:gd name="T57" fmla="*/ 2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78">
                    <a:moveTo>
                      <a:pt x="62" y="28"/>
                    </a:moveTo>
                    <a:lnTo>
                      <a:pt x="68" y="23"/>
                    </a:lnTo>
                    <a:lnTo>
                      <a:pt x="62" y="0"/>
                    </a:lnTo>
                    <a:lnTo>
                      <a:pt x="27" y="19"/>
                    </a:lnTo>
                    <a:lnTo>
                      <a:pt x="25" y="21"/>
                    </a:lnTo>
                    <a:lnTo>
                      <a:pt x="21" y="19"/>
                    </a:lnTo>
                    <a:lnTo>
                      <a:pt x="16" y="16"/>
                    </a:lnTo>
                    <a:lnTo>
                      <a:pt x="14" y="12"/>
                    </a:lnTo>
                    <a:lnTo>
                      <a:pt x="12" y="12"/>
                    </a:lnTo>
                    <a:lnTo>
                      <a:pt x="9" y="12"/>
                    </a:lnTo>
                    <a:lnTo>
                      <a:pt x="9" y="19"/>
                    </a:lnTo>
                    <a:lnTo>
                      <a:pt x="7" y="28"/>
                    </a:lnTo>
                    <a:lnTo>
                      <a:pt x="9" y="30"/>
                    </a:lnTo>
                    <a:lnTo>
                      <a:pt x="7" y="35"/>
                    </a:lnTo>
                    <a:lnTo>
                      <a:pt x="7" y="35"/>
                    </a:lnTo>
                    <a:lnTo>
                      <a:pt x="7" y="37"/>
                    </a:lnTo>
                    <a:lnTo>
                      <a:pt x="7" y="41"/>
                    </a:lnTo>
                    <a:lnTo>
                      <a:pt x="7" y="42"/>
                    </a:lnTo>
                    <a:lnTo>
                      <a:pt x="0" y="75"/>
                    </a:lnTo>
                    <a:lnTo>
                      <a:pt x="0" y="76"/>
                    </a:lnTo>
                    <a:lnTo>
                      <a:pt x="18" y="78"/>
                    </a:lnTo>
                    <a:lnTo>
                      <a:pt x="23" y="75"/>
                    </a:lnTo>
                    <a:lnTo>
                      <a:pt x="29" y="66"/>
                    </a:lnTo>
                    <a:lnTo>
                      <a:pt x="39" y="64"/>
                    </a:lnTo>
                    <a:lnTo>
                      <a:pt x="43" y="57"/>
                    </a:lnTo>
                    <a:lnTo>
                      <a:pt x="48" y="53"/>
                    </a:lnTo>
                    <a:lnTo>
                      <a:pt x="48" y="51"/>
                    </a:lnTo>
                    <a:lnTo>
                      <a:pt x="30" y="35"/>
                    </a:lnTo>
                    <a:lnTo>
                      <a:pt x="62" y="2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3" name="Freeform 2311">
                <a:extLst>
                  <a:ext uri="{FF2B5EF4-FFF2-40B4-BE49-F238E27FC236}">
                    <a16:creationId xmlns:a16="http://schemas.microsoft.com/office/drawing/2014/main" id="{A61A1332-3117-064D-A6F3-A607CD0C3B28}"/>
                  </a:ext>
                </a:extLst>
              </p:cNvPr>
              <p:cNvSpPr>
                <a:spLocks/>
              </p:cNvSpPr>
              <p:nvPr/>
            </p:nvSpPr>
            <p:spPr bwMode="auto">
              <a:xfrm>
                <a:off x="3255" y="2149"/>
                <a:ext cx="68" cy="78"/>
              </a:xfrm>
              <a:custGeom>
                <a:avLst/>
                <a:gdLst>
                  <a:gd name="T0" fmla="*/ 62 w 68"/>
                  <a:gd name="T1" fmla="*/ 28 h 78"/>
                  <a:gd name="T2" fmla="*/ 68 w 68"/>
                  <a:gd name="T3" fmla="*/ 23 h 78"/>
                  <a:gd name="T4" fmla="*/ 62 w 68"/>
                  <a:gd name="T5" fmla="*/ 0 h 78"/>
                  <a:gd name="T6" fmla="*/ 27 w 68"/>
                  <a:gd name="T7" fmla="*/ 19 h 78"/>
                  <a:gd name="T8" fmla="*/ 25 w 68"/>
                  <a:gd name="T9" fmla="*/ 21 h 78"/>
                  <a:gd name="T10" fmla="*/ 21 w 68"/>
                  <a:gd name="T11" fmla="*/ 19 h 78"/>
                  <a:gd name="T12" fmla="*/ 16 w 68"/>
                  <a:gd name="T13" fmla="*/ 16 h 78"/>
                  <a:gd name="T14" fmla="*/ 14 w 68"/>
                  <a:gd name="T15" fmla="*/ 12 h 78"/>
                  <a:gd name="T16" fmla="*/ 12 w 68"/>
                  <a:gd name="T17" fmla="*/ 12 h 78"/>
                  <a:gd name="T18" fmla="*/ 9 w 68"/>
                  <a:gd name="T19" fmla="*/ 12 h 78"/>
                  <a:gd name="T20" fmla="*/ 9 w 68"/>
                  <a:gd name="T21" fmla="*/ 19 h 78"/>
                  <a:gd name="T22" fmla="*/ 7 w 68"/>
                  <a:gd name="T23" fmla="*/ 28 h 78"/>
                  <a:gd name="T24" fmla="*/ 9 w 68"/>
                  <a:gd name="T25" fmla="*/ 30 h 78"/>
                  <a:gd name="T26" fmla="*/ 7 w 68"/>
                  <a:gd name="T27" fmla="*/ 35 h 78"/>
                  <a:gd name="T28" fmla="*/ 7 w 68"/>
                  <a:gd name="T29" fmla="*/ 35 h 78"/>
                  <a:gd name="T30" fmla="*/ 7 w 68"/>
                  <a:gd name="T31" fmla="*/ 37 h 78"/>
                  <a:gd name="T32" fmla="*/ 7 w 68"/>
                  <a:gd name="T33" fmla="*/ 41 h 78"/>
                  <a:gd name="T34" fmla="*/ 7 w 68"/>
                  <a:gd name="T35" fmla="*/ 42 h 78"/>
                  <a:gd name="T36" fmla="*/ 0 w 68"/>
                  <a:gd name="T37" fmla="*/ 75 h 78"/>
                  <a:gd name="T38" fmla="*/ 0 w 68"/>
                  <a:gd name="T39" fmla="*/ 76 h 78"/>
                  <a:gd name="T40" fmla="*/ 18 w 68"/>
                  <a:gd name="T41" fmla="*/ 78 h 78"/>
                  <a:gd name="T42" fmla="*/ 23 w 68"/>
                  <a:gd name="T43" fmla="*/ 75 h 78"/>
                  <a:gd name="T44" fmla="*/ 29 w 68"/>
                  <a:gd name="T45" fmla="*/ 66 h 78"/>
                  <a:gd name="T46" fmla="*/ 39 w 68"/>
                  <a:gd name="T47" fmla="*/ 64 h 78"/>
                  <a:gd name="T48" fmla="*/ 43 w 68"/>
                  <a:gd name="T49" fmla="*/ 57 h 78"/>
                  <a:gd name="T50" fmla="*/ 48 w 68"/>
                  <a:gd name="T51" fmla="*/ 53 h 78"/>
                  <a:gd name="T52" fmla="*/ 48 w 68"/>
                  <a:gd name="T53" fmla="*/ 51 h 78"/>
                  <a:gd name="T54" fmla="*/ 30 w 68"/>
                  <a:gd name="T55" fmla="*/ 35 h 78"/>
                  <a:gd name="T56" fmla="*/ 62 w 68"/>
                  <a:gd name="T57" fmla="*/ 2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78">
                    <a:moveTo>
                      <a:pt x="62" y="28"/>
                    </a:moveTo>
                    <a:lnTo>
                      <a:pt x="68" y="23"/>
                    </a:lnTo>
                    <a:lnTo>
                      <a:pt x="62" y="0"/>
                    </a:lnTo>
                    <a:lnTo>
                      <a:pt x="27" y="19"/>
                    </a:lnTo>
                    <a:lnTo>
                      <a:pt x="25" y="21"/>
                    </a:lnTo>
                    <a:lnTo>
                      <a:pt x="21" y="19"/>
                    </a:lnTo>
                    <a:lnTo>
                      <a:pt x="16" y="16"/>
                    </a:lnTo>
                    <a:lnTo>
                      <a:pt x="14" y="12"/>
                    </a:lnTo>
                    <a:lnTo>
                      <a:pt x="12" y="12"/>
                    </a:lnTo>
                    <a:lnTo>
                      <a:pt x="9" y="12"/>
                    </a:lnTo>
                    <a:lnTo>
                      <a:pt x="9" y="19"/>
                    </a:lnTo>
                    <a:lnTo>
                      <a:pt x="7" y="28"/>
                    </a:lnTo>
                    <a:lnTo>
                      <a:pt x="9" y="30"/>
                    </a:lnTo>
                    <a:lnTo>
                      <a:pt x="7" y="35"/>
                    </a:lnTo>
                    <a:lnTo>
                      <a:pt x="7" y="35"/>
                    </a:lnTo>
                    <a:lnTo>
                      <a:pt x="7" y="37"/>
                    </a:lnTo>
                    <a:lnTo>
                      <a:pt x="7" y="41"/>
                    </a:lnTo>
                    <a:lnTo>
                      <a:pt x="7" y="42"/>
                    </a:lnTo>
                    <a:lnTo>
                      <a:pt x="0" y="75"/>
                    </a:lnTo>
                    <a:lnTo>
                      <a:pt x="0" y="76"/>
                    </a:lnTo>
                    <a:lnTo>
                      <a:pt x="18" y="78"/>
                    </a:lnTo>
                    <a:lnTo>
                      <a:pt x="23" y="75"/>
                    </a:lnTo>
                    <a:lnTo>
                      <a:pt x="29" y="66"/>
                    </a:lnTo>
                    <a:lnTo>
                      <a:pt x="39" y="64"/>
                    </a:lnTo>
                    <a:lnTo>
                      <a:pt x="43" y="57"/>
                    </a:lnTo>
                    <a:lnTo>
                      <a:pt x="48" y="53"/>
                    </a:lnTo>
                    <a:lnTo>
                      <a:pt x="48" y="51"/>
                    </a:lnTo>
                    <a:lnTo>
                      <a:pt x="30" y="35"/>
                    </a:lnTo>
                    <a:lnTo>
                      <a:pt x="62" y="2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4" name="Freeform 2312">
                <a:extLst>
                  <a:ext uri="{FF2B5EF4-FFF2-40B4-BE49-F238E27FC236}">
                    <a16:creationId xmlns:a16="http://schemas.microsoft.com/office/drawing/2014/main" id="{CD2EC4D1-1782-A24E-80B7-A4DBEF595D20}"/>
                  </a:ext>
                </a:extLst>
              </p:cNvPr>
              <p:cNvSpPr>
                <a:spLocks/>
              </p:cNvSpPr>
              <p:nvPr/>
            </p:nvSpPr>
            <p:spPr bwMode="auto">
              <a:xfrm>
                <a:off x="3521" y="2282"/>
                <a:ext cx="75" cy="61"/>
              </a:xfrm>
              <a:custGeom>
                <a:avLst/>
                <a:gdLst>
                  <a:gd name="T0" fmla="*/ 57 w 75"/>
                  <a:gd name="T1" fmla="*/ 61 h 61"/>
                  <a:gd name="T2" fmla="*/ 0 w 75"/>
                  <a:gd name="T3" fmla="*/ 36 h 61"/>
                  <a:gd name="T4" fmla="*/ 0 w 75"/>
                  <a:gd name="T5" fmla="*/ 33 h 61"/>
                  <a:gd name="T6" fmla="*/ 2 w 75"/>
                  <a:gd name="T7" fmla="*/ 33 h 61"/>
                  <a:gd name="T8" fmla="*/ 4 w 75"/>
                  <a:gd name="T9" fmla="*/ 36 h 61"/>
                  <a:gd name="T10" fmla="*/ 12 w 75"/>
                  <a:gd name="T11" fmla="*/ 36 h 61"/>
                  <a:gd name="T12" fmla="*/ 18 w 75"/>
                  <a:gd name="T13" fmla="*/ 34 h 61"/>
                  <a:gd name="T14" fmla="*/ 27 w 75"/>
                  <a:gd name="T15" fmla="*/ 36 h 61"/>
                  <a:gd name="T16" fmla="*/ 30 w 75"/>
                  <a:gd name="T17" fmla="*/ 36 h 61"/>
                  <a:gd name="T18" fmla="*/ 39 w 75"/>
                  <a:gd name="T19" fmla="*/ 34 h 61"/>
                  <a:gd name="T20" fmla="*/ 43 w 75"/>
                  <a:gd name="T21" fmla="*/ 33 h 61"/>
                  <a:gd name="T22" fmla="*/ 46 w 75"/>
                  <a:gd name="T23" fmla="*/ 31 h 61"/>
                  <a:gd name="T24" fmla="*/ 45 w 75"/>
                  <a:gd name="T25" fmla="*/ 29 h 61"/>
                  <a:gd name="T26" fmla="*/ 45 w 75"/>
                  <a:gd name="T27" fmla="*/ 29 h 61"/>
                  <a:gd name="T28" fmla="*/ 48 w 75"/>
                  <a:gd name="T29" fmla="*/ 27 h 61"/>
                  <a:gd name="T30" fmla="*/ 48 w 75"/>
                  <a:gd name="T31" fmla="*/ 25 h 61"/>
                  <a:gd name="T32" fmla="*/ 50 w 75"/>
                  <a:gd name="T33" fmla="*/ 24 h 61"/>
                  <a:gd name="T34" fmla="*/ 54 w 75"/>
                  <a:gd name="T35" fmla="*/ 22 h 61"/>
                  <a:gd name="T36" fmla="*/ 55 w 75"/>
                  <a:gd name="T37" fmla="*/ 20 h 61"/>
                  <a:gd name="T38" fmla="*/ 59 w 75"/>
                  <a:gd name="T39" fmla="*/ 17 h 61"/>
                  <a:gd name="T40" fmla="*/ 61 w 75"/>
                  <a:gd name="T41" fmla="*/ 15 h 61"/>
                  <a:gd name="T42" fmla="*/ 61 w 75"/>
                  <a:gd name="T43" fmla="*/ 13 h 61"/>
                  <a:gd name="T44" fmla="*/ 62 w 75"/>
                  <a:gd name="T45" fmla="*/ 11 h 61"/>
                  <a:gd name="T46" fmla="*/ 64 w 75"/>
                  <a:gd name="T47" fmla="*/ 9 h 61"/>
                  <a:gd name="T48" fmla="*/ 68 w 75"/>
                  <a:gd name="T49" fmla="*/ 8 h 61"/>
                  <a:gd name="T50" fmla="*/ 71 w 75"/>
                  <a:gd name="T51" fmla="*/ 0 h 61"/>
                  <a:gd name="T52" fmla="*/ 73 w 75"/>
                  <a:gd name="T53" fmla="*/ 4 h 61"/>
                  <a:gd name="T54" fmla="*/ 73 w 75"/>
                  <a:gd name="T55" fmla="*/ 6 h 61"/>
                  <a:gd name="T56" fmla="*/ 73 w 75"/>
                  <a:gd name="T57" fmla="*/ 8 h 61"/>
                  <a:gd name="T58" fmla="*/ 75 w 75"/>
                  <a:gd name="T59" fmla="*/ 9 h 61"/>
                  <a:gd name="T60" fmla="*/ 66 w 75"/>
                  <a:gd name="T61" fmla="*/ 22 h 61"/>
                  <a:gd name="T62" fmla="*/ 66 w 75"/>
                  <a:gd name="T63" fmla="*/ 33 h 61"/>
                  <a:gd name="T64" fmla="*/ 70 w 75"/>
                  <a:gd name="T65" fmla="*/ 34 h 61"/>
                  <a:gd name="T66" fmla="*/ 64 w 75"/>
                  <a:gd name="T67" fmla="*/ 38 h 61"/>
                  <a:gd name="T68" fmla="*/ 59 w 75"/>
                  <a:gd name="T69"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61">
                    <a:moveTo>
                      <a:pt x="59" y="59"/>
                    </a:moveTo>
                    <a:lnTo>
                      <a:pt x="57" y="61"/>
                    </a:lnTo>
                    <a:lnTo>
                      <a:pt x="16" y="56"/>
                    </a:lnTo>
                    <a:lnTo>
                      <a:pt x="0" y="36"/>
                    </a:lnTo>
                    <a:lnTo>
                      <a:pt x="0" y="33"/>
                    </a:lnTo>
                    <a:lnTo>
                      <a:pt x="0" y="33"/>
                    </a:lnTo>
                    <a:lnTo>
                      <a:pt x="2" y="33"/>
                    </a:lnTo>
                    <a:lnTo>
                      <a:pt x="2" y="33"/>
                    </a:lnTo>
                    <a:lnTo>
                      <a:pt x="2" y="36"/>
                    </a:lnTo>
                    <a:lnTo>
                      <a:pt x="4" y="36"/>
                    </a:lnTo>
                    <a:lnTo>
                      <a:pt x="12" y="38"/>
                    </a:lnTo>
                    <a:lnTo>
                      <a:pt x="12" y="36"/>
                    </a:lnTo>
                    <a:lnTo>
                      <a:pt x="14" y="36"/>
                    </a:lnTo>
                    <a:lnTo>
                      <a:pt x="18" y="34"/>
                    </a:lnTo>
                    <a:lnTo>
                      <a:pt x="23" y="34"/>
                    </a:lnTo>
                    <a:lnTo>
                      <a:pt x="27" y="36"/>
                    </a:lnTo>
                    <a:lnTo>
                      <a:pt x="29" y="36"/>
                    </a:lnTo>
                    <a:lnTo>
                      <a:pt x="30" y="36"/>
                    </a:lnTo>
                    <a:lnTo>
                      <a:pt x="37" y="36"/>
                    </a:lnTo>
                    <a:lnTo>
                      <a:pt x="39" y="34"/>
                    </a:lnTo>
                    <a:lnTo>
                      <a:pt x="41" y="33"/>
                    </a:lnTo>
                    <a:lnTo>
                      <a:pt x="43" y="33"/>
                    </a:lnTo>
                    <a:lnTo>
                      <a:pt x="45" y="33"/>
                    </a:lnTo>
                    <a:lnTo>
                      <a:pt x="46" y="31"/>
                    </a:lnTo>
                    <a:lnTo>
                      <a:pt x="46" y="31"/>
                    </a:lnTo>
                    <a:lnTo>
                      <a:pt x="45" y="29"/>
                    </a:lnTo>
                    <a:lnTo>
                      <a:pt x="45" y="29"/>
                    </a:lnTo>
                    <a:lnTo>
                      <a:pt x="45" y="29"/>
                    </a:lnTo>
                    <a:lnTo>
                      <a:pt x="48" y="29"/>
                    </a:lnTo>
                    <a:lnTo>
                      <a:pt x="48" y="27"/>
                    </a:lnTo>
                    <a:lnTo>
                      <a:pt x="48" y="27"/>
                    </a:lnTo>
                    <a:lnTo>
                      <a:pt x="48" y="25"/>
                    </a:lnTo>
                    <a:lnTo>
                      <a:pt x="50" y="25"/>
                    </a:lnTo>
                    <a:lnTo>
                      <a:pt x="50" y="24"/>
                    </a:lnTo>
                    <a:lnTo>
                      <a:pt x="50" y="24"/>
                    </a:lnTo>
                    <a:lnTo>
                      <a:pt x="54" y="22"/>
                    </a:lnTo>
                    <a:lnTo>
                      <a:pt x="54" y="20"/>
                    </a:lnTo>
                    <a:lnTo>
                      <a:pt x="55" y="20"/>
                    </a:lnTo>
                    <a:lnTo>
                      <a:pt x="55" y="18"/>
                    </a:lnTo>
                    <a:lnTo>
                      <a:pt x="59" y="17"/>
                    </a:lnTo>
                    <a:lnTo>
                      <a:pt x="59" y="15"/>
                    </a:lnTo>
                    <a:lnTo>
                      <a:pt x="61" y="15"/>
                    </a:lnTo>
                    <a:lnTo>
                      <a:pt x="61" y="13"/>
                    </a:lnTo>
                    <a:lnTo>
                      <a:pt x="61" y="13"/>
                    </a:lnTo>
                    <a:lnTo>
                      <a:pt x="62" y="13"/>
                    </a:lnTo>
                    <a:lnTo>
                      <a:pt x="62" y="11"/>
                    </a:lnTo>
                    <a:lnTo>
                      <a:pt x="62" y="11"/>
                    </a:lnTo>
                    <a:lnTo>
                      <a:pt x="64" y="9"/>
                    </a:lnTo>
                    <a:lnTo>
                      <a:pt x="64" y="9"/>
                    </a:lnTo>
                    <a:lnTo>
                      <a:pt x="68" y="8"/>
                    </a:lnTo>
                    <a:lnTo>
                      <a:pt x="70" y="4"/>
                    </a:lnTo>
                    <a:lnTo>
                      <a:pt x="71" y="0"/>
                    </a:lnTo>
                    <a:lnTo>
                      <a:pt x="71" y="2"/>
                    </a:lnTo>
                    <a:lnTo>
                      <a:pt x="73" y="4"/>
                    </a:lnTo>
                    <a:lnTo>
                      <a:pt x="71" y="4"/>
                    </a:lnTo>
                    <a:lnTo>
                      <a:pt x="73" y="6"/>
                    </a:lnTo>
                    <a:lnTo>
                      <a:pt x="71" y="8"/>
                    </a:lnTo>
                    <a:lnTo>
                      <a:pt x="73" y="8"/>
                    </a:lnTo>
                    <a:lnTo>
                      <a:pt x="75" y="8"/>
                    </a:lnTo>
                    <a:lnTo>
                      <a:pt x="75" y="9"/>
                    </a:lnTo>
                    <a:lnTo>
                      <a:pt x="75" y="22"/>
                    </a:lnTo>
                    <a:lnTo>
                      <a:pt x="66" y="22"/>
                    </a:lnTo>
                    <a:lnTo>
                      <a:pt x="68" y="33"/>
                    </a:lnTo>
                    <a:lnTo>
                      <a:pt x="66" y="33"/>
                    </a:lnTo>
                    <a:lnTo>
                      <a:pt x="68" y="34"/>
                    </a:lnTo>
                    <a:lnTo>
                      <a:pt x="70" y="34"/>
                    </a:lnTo>
                    <a:lnTo>
                      <a:pt x="68" y="38"/>
                    </a:lnTo>
                    <a:lnTo>
                      <a:pt x="64" y="38"/>
                    </a:lnTo>
                    <a:lnTo>
                      <a:pt x="59" y="59"/>
                    </a:lnTo>
                    <a:lnTo>
                      <a:pt x="59" y="5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5" name="Freeform 2313">
                <a:extLst>
                  <a:ext uri="{FF2B5EF4-FFF2-40B4-BE49-F238E27FC236}">
                    <a16:creationId xmlns:a16="http://schemas.microsoft.com/office/drawing/2014/main" id="{6378A556-F305-F44D-B00B-5AD3D5415C9D}"/>
                  </a:ext>
                </a:extLst>
              </p:cNvPr>
              <p:cNvSpPr>
                <a:spLocks/>
              </p:cNvSpPr>
              <p:nvPr/>
            </p:nvSpPr>
            <p:spPr bwMode="auto">
              <a:xfrm>
                <a:off x="3378" y="2406"/>
                <a:ext cx="166" cy="105"/>
              </a:xfrm>
              <a:custGeom>
                <a:avLst/>
                <a:gdLst>
                  <a:gd name="T0" fmla="*/ 157 w 166"/>
                  <a:gd name="T1" fmla="*/ 44 h 105"/>
                  <a:gd name="T2" fmla="*/ 154 w 166"/>
                  <a:gd name="T3" fmla="*/ 51 h 105"/>
                  <a:gd name="T4" fmla="*/ 154 w 166"/>
                  <a:gd name="T5" fmla="*/ 55 h 105"/>
                  <a:gd name="T6" fmla="*/ 154 w 166"/>
                  <a:gd name="T7" fmla="*/ 57 h 105"/>
                  <a:gd name="T8" fmla="*/ 145 w 166"/>
                  <a:gd name="T9" fmla="*/ 59 h 105"/>
                  <a:gd name="T10" fmla="*/ 104 w 166"/>
                  <a:gd name="T11" fmla="*/ 75 h 105"/>
                  <a:gd name="T12" fmla="*/ 97 w 166"/>
                  <a:gd name="T13" fmla="*/ 84 h 105"/>
                  <a:gd name="T14" fmla="*/ 84 w 166"/>
                  <a:gd name="T15" fmla="*/ 84 h 105"/>
                  <a:gd name="T16" fmla="*/ 79 w 166"/>
                  <a:gd name="T17" fmla="*/ 87 h 105"/>
                  <a:gd name="T18" fmla="*/ 64 w 166"/>
                  <a:gd name="T19" fmla="*/ 93 h 105"/>
                  <a:gd name="T20" fmla="*/ 50 w 166"/>
                  <a:gd name="T21" fmla="*/ 93 h 105"/>
                  <a:gd name="T22" fmla="*/ 45 w 166"/>
                  <a:gd name="T23" fmla="*/ 98 h 105"/>
                  <a:gd name="T24" fmla="*/ 29 w 166"/>
                  <a:gd name="T25" fmla="*/ 103 h 105"/>
                  <a:gd name="T26" fmla="*/ 23 w 166"/>
                  <a:gd name="T27" fmla="*/ 103 h 105"/>
                  <a:gd name="T28" fmla="*/ 18 w 166"/>
                  <a:gd name="T29" fmla="*/ 103 h 105"/>
                  <a:gd name="T30" fmla="*/ 13 w 166"/>
                  <a:gd name="T31" fmla="*/ 100 h 105"/>
                  <a:gd name="T32" fmla="*/ 9 w 166"/>
                  <a:gd name="T33" fmla="*/ 85 h 105"/>
                  <a:gd name="T34" fmla="*/ 4 w 166"/>
                  <a:gd name="T35" fmla="*/ 66 h 105"/>
                  <a:gd name="T36" fmla="*/ 0 w 166"/>
                  <a:gd name="T37" fmla="*/ 60 h 105"/>
                  <a:gd name="T38" fmla="*/ 2 w 166"/>
                  <a:gd name="T39" fmla="*/ 60 h 105"/>
                  <a:gd name="T40" fmla="*/ 0 w 166"/>
                  <a:gd name="T41" fmla="*/ 59 h 105"/>
                  <a:gd name="T42" fmla="*/ 0 w 166"/>
                  <a:gd name="T43" fmla="*/ 53 h 105"/>
                  <a:gd name="T44" fmla="*/ 2 w 166"/>
                  <a:gd name="T45" fmla="*/ 51 h 105"/>
                  <a:gd name="T46" fmla="*/ 2 w 166"/>
                  <a:gd name="T47" fmla="*/ 43 h 105"/>
                  <a:gd name="T48" fmla="*/ 6 w 166"/>
                  <a:gd name="T49" fmla="*/ 39 h 105"/>
                  <a:gd name="T50" fmla="*/ 11 w 166"/>
                  <a:gd name="T51" fmla="*/ 35 h 105"/>
                  <a:gd name="T52" fmla="*/ 13 w 166"/>
                  <a:gd name="T53" fmla="*/ 32 h 105"/>
                  <a:gd name="T54" fmla="*/ 27 w 166"/>
                  <a:gd name="T55" fmla="*/ 25 h 105"/>
                  <a:gd name="T56" fmla="*/ 70 w 166"/>
                  <a:gd name="T57" fmla="*/ 34 h 105"/>
                  <a:gd name="T58" fmla="*/ 79 w 166"/>
                  <a:gd name="T59" fmla="*/ 32 h 105"/>
                  <a:gd name="T60" fmla="*/ 89 w 166"/>
                  <a:gd name="T61" fmla="*/ 12 h 105"/>
                  <a:gd name="T62" fmla="*/ 150 w 166"/>
                  <a:gd name="T63" fmla="*/ 0 h 105"/>
                  <a:gd name="T64" fmla="*/ 166 w 166"/>
                  <a:gd name="T65"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6" h="105">
                    <a:moveTo>
                      <a:pt x="166" y="39"/>
                    </a:moveTo>
                    <a:lnTo>
                      <a:pt x="157" y="44"/>
                    </a:lnTo>
                    <a:lnTo>
                      <a:pt x="155" y="46"/>
                    </a:lnTo>
                    <a:lnTo>
                      <a:pt x="154" y="51"/>
                    </a:lnTo>
                    <a:lnTo>
                      <a:pt x="154" y="55"/>
                    </a:lnTo>
                    <a:lnTo>
                      <a:pt x="154" y="55"/>
                    </a:lnTo>
                    <a:lnTo>
                      <a:pt x="154" y="57"/>
                    </a:lnTo>
                    <a:lnTo>
                      <a:pt x="154" y="57"/>
                    </a:lnTo>
                    <a:lnTo>
                      <a:pt x="150" y="57"/>
                    </a:lnTo>
                    <a:lnTo>
                      <a:pt x="145" y="59"/>
                    </a:lnTo>
                    <a:lnTo>
                      <a:pt x="141" y="60"/>
                    </a:lnTo>
                    <a:lnTo>
                      <a:pt x="104" y="75"/>
                    </a:lnTo>
                    <a:lnTo>
                      <a:pt x="102" y="78"/>
                    </a:lnTo>
                    <a:lnTo>
                      <a:pt x="97" y="84"/>
                    </a:lnTo>
                    <a:lnTo>
                      <a:pt x="95" y="84"/>
                    </a:lnTo>
                    <a:lnTo>
                      <a:pt x="84" y="84"/>
                    </a:lnTo>
                    <a:lnTo>
                      <a:pt x="80" y="85"/>
                    </a:lnTo>
                    <a:lnTo>
                      <a:pt x="79" y="87"/>
                    </a:lnTo>
                    <a:lnTo>
                      <a:pt x="66" y="93"/>
                    </a:lnTo>
                    <a:lnTo>
                      <a:pt x="64" y="93"/>
                    </a:lnTo>
                    <a:lnTo>
                      <a:pt x="61" y="93"/>
                    </a:lnTo>
                    <a:lnTo>
                      <a:pt x="50" y="93"/>
                    </a:lnTo>
                    <a:lnTo>
                      <a:pt x="48" y="94"/>
                    </a:lnTo>
                    <a:lnTo>
                      <a:pt x="45" y="98"/>
                    </a:lnTo>
                    <a:lnTo>
                      <a:pt x="36" y="103"/>
                    </a:lnTo>
                    <a:lnTo>
                      <a:pt x="29" y="103"/>
                    </a:lnTo>
                    <a:lnTo>
                      <a:pt x="25" y="105"/>
                    </a:lnTo>
                    <a:lnTo>
                      <a:pt x="23" y="103"/>
                    </a:lnTo>
                    <a:lnTo>
                      <a:pt x="20" y="105"/>
                    </a:lnTo>
                    <a:lnTo>
                      <a:pt x="18" y="103"/>
                    </a:lnTo>
                    <a:lnTo>
                      <a:pt x="14" y="103"/>
                    </a:lnTo>
                    <a:lnTo>
                      <a:pt x="13" y="100"/>
                    </a:lnTo>
                    <a:lnTo>
                      <a:pt x="9" y="96"/>
                    </a:lnTo>
                    <a:lnTo>
                      <a:pt x="9" y="85"/>
                    </a:lnTo>
                    <a:lnTo>
                      <a:pt x="7" y="84"/>
                    </a:lnTo>
                    <a:lnTo>
                      <a:pt x="4" y="66"/>
                    </a:lnTo>
                    <a:lnTo>
                      <a:pt x="0" y="62"/>
                    </a:lnTo>
                    <a:lnTo>
                      <a:pt x="0" y="60"/>
                    </a:lnTo>
                    <a:lnTo>
                      <a:pt x="0" y="60"/>
                    </a:lnTo>
                    <a:lnTo>
                      <a:pt x="2" y="60"/>
                    </a:lnTo>
                    <a:lnTo>
                      <a:pt x="2" y="59"/>
                    </a:lnTo>
                    <a:lnTo>
                      <a:pt x="0" y="59"/>
                    </a:lnTo>
                    <a:lnTo>
                      <a:pt x="0" y="55"/>
                    </a:lnTo>
                    <a:lnTo>
                      <a:pt x="0" y="53"/>
                    </a:lnTo>
                    <a:lnTo>
                      <a:pt x="2" y="51"/>
                    </a:lnTo>
                    <a:lnTo>
                      <a:pt x="2" y="51"/>
                    </a:lnTo>
                    <a:lnTo>
                      <a:pt x="2" y="43"/>
                    </a:lnTo>
                    <a:lnTo>
                      <a:pt x="2" y="43"/>
                    </a:lnTo>
                    <a:lnTo>
                      <a:pt x="4" y="41"/>
                    </a:lnTo>
                    <a:lnTo>
                      <a:pt x="6" y="39"/>
                    </a:lnTo>
                    <a:lnTo>
                      <a:pt x="6" y="37"/>
                    </a:lnTo>
                    <a:lnTo>
                      <a:pt x="11" y="35"/>
                    </a:lnTo>
                    <a:lnTo>
                      <a:pt x="11" y="34"/>
                    </a:lnTo>
                    <a:lnTo>
                      <a:pt x="13" y="32"/>
                    </a:lnTo>
                    <a:lnTo>
                      <a:pt x="20" y="32"/>
                    </a:lnTo>
                    <a:lnTo>
                      <a:pt x="27" y="25"/>
                    </a:lnTo>
                    <a:lnTo>
                      <a:pt x="66" y="26"/>
                    </a:lnTo>
                    <a:lnTo>
                      <a:pt x="70" y="34"/>
                    </a:lnTo>
                    <a:lnTo>
                      <a:pt x="73" y="34"/>
                    </a:lnTo>
                    <a:lnTo>
                      <a:pt x="79" y="32"/>
                    </a:lnTo>
                    <a:lnTo>
                      <a:pt x="79" y="25"/>
                    </a:lnTo>
                    <a:lnTo>
                      <a:pt x="89" y="12"/>
                    </a:lnTo>
                    <a:lnTo>
                      <a:pt x="104" y="5"/>
                    </a:lnTo>
                    <a:lnTo>
                      <a:pt x="150" y="0"/>
                    </a:lnTo>
                    <a:lnTo>
                      <a:pt x="166" y="39"/>
                    </a:lnTo>
                    <a:lnTo>
                      <a:pt x="166" y="39"/>
                    </a:lnTo>
                    <a:close/>
                  </a:path>
                </a:pathLst>
              </a:custGeom>
              <a:solidFill>
                <a:srgbClr val="B0D6AD"/>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6" name="Freeform 2314">
                <a:extLst>
                  <a:ext uri="{FF2B5EF4-FFF2-40B4-BE49-F238E27FC236}">
                    <a16:creationId xmlns:a16="http://schemas.microsoft.com/office/drawing/2014/main" id="{EC5A6A87-B7C5-5A44-A9A6-9DB9CB2C0A24}"/>
                  </a:ext>
                </a:extLst>
              </p:cNvPr>
              <p:cNvSpPr>
                <a:spLocks/>
              </p:cNvSpPr>
              <p:nvPr/>
            </p:nvSpPr>
            <p:spPr bwMode="auto">
              <a:xfrm>
                <a:off x="2814" y="2072"/>
                <a:ext cx="64" cy="134"/>
              </a:xfrm>
              <a:custGeom>
                <a:avLst/>
                <a:gdLst>
                  <a:gd name="T0" fmla="*/ 36 w 64"/>
                  <a:gd name="T1" fmla="*/ 134 h 134"/>
                  <a:gd name="T2" fmla="*/ 45 w 64"/>
                  <a:gd name="T3" fmla="*/ 127 h 134"/>
                  <a:gd name="T4" fmla="*/ 43 w 64"/>
                  <a:gd name="T5" fmla="*/ 116 h 134"/>
                  <a:gd name="T6" fmla="*/ 45 w 64"/>
                  <a:gd name="T7" fmla="*/ 110 h 134"/>
                  <a:gd name="T8" fmla="*/ 52 w 64"/>
                  <a:gd name="T9" fmla="*/ 103 h 134"/>
                  <a:gd name="T10" fmla="*/ 64 w 64"/>
                  <a:gd name="T11" fmla="*/ 93 h 134"/>
                  <a:gd name="T12" fmla="*/ 62 w 64"/>
                  <a:gd name="T13" fmla="*/ 80 h 134"/>
                  <a:gd name="T14" fmla="*/ 59 w 64"/>
                  <a:gd name="T15" fmla="*/ 80 h 134"/>
                  <a:gd name="T16" fmla="*/ 57 w 64"/>
                  <a:gd name="T17" fmla="*/ 78 h 134"/>
                  <a:gd name="T18" fmla="*/ 54 w 64"/>
                  <a:gd name="T19" fmla="*/ 73 h 134"/>
                  <a:gd name="T20" fmla="*/ 50 w 64"/>
                  <a:gd name="T21" fmla="*/ 73 h 134"/>
                  <a:gd name="T22" fmla="*/ 48 w 64"/>
                  <a:gd name="T23" fmla="*/ 71 h 134"/>
                  <a:gd name="T24" fmla="*/ 41 w 64"/>
                  <a:gd name="T25" fmla="*/ 69 h 134"/>
                  <a:gd name="T26" fmla="*/ 41 w 64"/>
                  <a:gd name="T27" fmla="*/ 62 h 134"/>
                  <a:gd name="T28" fmla="*/ 45 w 64"/>
                  <a:gd name="T29" fmla="*/ 59 h 134"/>
                  <a:gd name="T30" fmla="*/ 48 w 64"/>
                  <a:gd name="T31" fmla="*/ 57 h 134"/>
                  <a:gd name="T32" fmla="*/ 55 w 64"/>
                  <a:gd name="T33" fmla="*/ 50 h 134"/>
                  <a:gd name="T34" fmla="*/ 59 w 64"/>
                  <a:gd name="T35" fmla="*/ 34 h 134"/>
                  <a:gd name="T36" fmla="*/ 55 w 64"/>
                  <a:gd name="T37" fmla="*/ 30 h 134"/>
                  <a:gd name="T38" fmla="*/ 52 w 64"/>
                  <a:gd name="T39" fmla="*/ 27 h 134"/>
                  <a:gd name="T40" fmla="*/ 52 w 64"/>
                  <a:gd name="T41" fmla="*/ 19 h 134"/>
                  <a:gd name="T42" fmla="*/ 57 w 64"/>
                  <a:gd name="T43" fmla="*/ 16 h 134"/>
                  <a:gd name="T44" fmla="*/ 59 w 64"/>
                  <a:gd name="T45" fmla="*/ 5 h 134"/>
                  <a:gd name="T46" fmla="*/ 55 w 64"/>
                  <a:gd name="T47" fmla="*/ 7 h 134"/>
                  <a:gd name="T48" fmla="*/ 52 w 64"/>
                  <a:gd name="T49" fmla="*/ 10 h 134"/>
                  <a:gd name="T50" fmla="*/ 46 w 64"/>
                  <a:gd name="T51" fmla="*/ 10 h 134"/>
                  <a:gd name="T52" fmla="*/ 45 w 64"/>
                  <a:gd name="T53" fmla="*/ 2 h 134"/>
                  <a:gd name="T54" fmla="*/ 37 w 64"/>
                  <a:gd name="T55" fmla="*/ 0 h 134"/>
                  <a:gd name="T56" fmla="*/ 23 w 64"/>
                  <a:gd name="T57" fmla="*/ 5 h 134"/>
                  <a:gd name="T58" fmla="*/ 21 w 64"/>
                  <a:gd name="T59" fmla="*/ 7 h 134"/>
                  <a:gd name="T60" fmla="*/ 16 w 64"/>
                  <a:gd name="T61" fmla="*/ 14 h 134"/>
                  <a:gd name="T62" fmla="*/ 16 w 64"/>
                  <a:gd name="T63" fmla="*/ 16 h 134"/>
                  <a:gd name="T64" fmla="*/ 16 w 64"/>
                  <a:gd name="T65" fmla="*/ 39 h 134"/>
                  <a:gd name="T66" fmla="*/ 14 w 64"/>
                  <a:gd name="T67" fmla="*/ 53 h 134"/>
                  <a:gd name="T68" fmla="*/ 7 w 64"/>
                  <a:gd name="T69" fmla="*/ 60 h 134"/>
                  <a:gd name="T70" fmla="*/ 4 w 64"/>
                  <a:gd name="T71" fmla="*/ 62 h 134"/>
                  <a:gd name="T72" fmla="*/ 0 w 64"/>
                  <a:gd name="T73" fmla="*/ 66 h 134"/>
                  <a:gd name="T74" fmla="*/ 4 w 64"/>
                  <a:gd name="T75" fmla="*/ 78 h 134"/>
                  <a:gd name="T76" fmla="*/ 11 w 64"/>
                  <a:gd name="T77" fmla="*/ 82 h 134"/>
                  <a:gd name="T78" fmla="*/ 12 w 64"/>
                  <a:gd name="T79" fmla="*/ 94 h 134"/>
                  <a:gd name="T80" fmla="*/ 27 w 64"/>
                  <a:gd name="T81" fmla="*/ 10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 h="134">
                    <a:moveTo>
                      <a:pt x="32" y="134"/>
                    </a:moveTo>
                    <a:lnTo>
                      <a:pt x="36" y="134"/>
                    </a:lnTo>
                    <a:lnTo>
                      <a:pt x="43" y="128"/>
                    </a:lnTo>
                    <a:lnTo>
                      <a:pt x="45" y="127"/>
                    </a:lnTo>
                    <a:lnTo>
                      <a:pt x="45" y="123"/>
                    </a:lnTo>
                    <a:lnTo>
                      <a:pt x="43" y="116"/>
                    </a:lnTo>
                    <a:lnTo>
                      <a:pt x="43" y="112"/>
                    </a:lnTo>
                    <a:lnTo>
                      <a:pt x="45" y="110"/>
                    </a:lnTo>
                    <a:lnTo>
                      <a:pt x="50" y="107"/>
                    </a:lnTo>
                    <a:lnTo>
                      <a:pt x="52" y="103"/>
                    </a:lnTo>
                    <a:lnTo>
                      <a:pt x="62" y="96"/>
                    </a:lnTo>
                    <a:lnTo>
                      <a:pt x="64" y="93"/>
                    </a:lnTo>
                    <a:lnTo>
                      <a:pt x="62" y="82"/>
                    </a:lnTo>
                    <a:lnTo>
                      <a:pt x="62" y="80"/>
                    </a:lnTo>
                    <a:lnTo>
                      <a:pt x="61" y="80"/>
                    </a:lnTo>
                    <a:lnTo>
                      <a:pt x="59" y="80"/>
                    </a:lnTo>
                    <a:lnTo>
                      <a:pt x="57" y="80"/>
                    </a:lnTo>
                    <a:lnTo>
                      <a:pt x="57" y="78"/>
                    </a:lnTo>
                    <a:lnTo>
                      <a:pt x="55" y="73"/>
                    </a:lnTo>
                    <a:lnTo>
                      <a:pt x="54" y="73"/>
                    </a:lnTo>
                    <a:lnTo>
                      <a:pt x="52" y="75"/>
                    </a:lnTo>
                    <a:lnTo>
                      <a:pt x="50" y="73"/>
                    </a:lnTo>
                    <a:lnTo>
                      <a:pt x="50" y="71"/>
                    </a:lnTo>
                    <a:lnTo>
                      <a:pt x="48" y="71"/>
                    </a:lnTo>
                    <a:lnTo>
                      <a:pt x="46" y="71"/>
                    </a:lnTo>
                    <a:lnTo>
                      <a:pt x="41" y="69"/>
                    </a:lnTo>
                    <a:lnTo>
                      <a:pt x="41" y="66"/>
                    </a:lnTo>
                    <a:lnTo>
                      <a:pt x="41" y="62"/>
                    </a:lnTo>
                    <a:lnTo>
                      <a:pt x="43" y="64"/>
                    </a:lnTo>
                    <a:lnTo>
                      <a:pt x="45" y="59"/>
                    </a:lnTo>
                    <a:lnTo>
                      <a:pt x="46" y="59"/>
                    </a:lnTo>
                    <a:lnTo>
                      <a:pt x="48" y="57"/>
                    </a:lnTo>
                    <a:lnTo>
                      <a:pt x="50" y="55"/>
                    </a:lnTo>
                    <a:lnTo>
                      <a:pt x="55" y="50"/>
                    </a:lnTo>
                    <a:lnTo>
                      <a:pt x="61" y="41"/>
                    </a:lnTo>
                    <a:lnTo>
                      <a:pt x="59" y="34"/>
                    </a:lnTo>
                    <a:lnTo>
                      <a:pt x="57" y="32"/>
                    </a:lnTo>
                    <a:lnTo>
                      <a:pt x="55" y="30"/>
                    </a:lnTo>
                    <a:lnTo>
                      <a:pt x="54" y="28"/>
                    </a:lnTo>
                    <a:lnTo>
                      <a:pt x="52" y="27"/>
                    </a:lnTo>
                    <a:lnTo>
                      <a:pt x="50" y="23"/>
                    </a:lnTo>
                    <a:lnTo>
                      <a:pt x="52" y="19"/>
                    </a:lnTo>
                    <a:lnTo>
                      <a:pt x="54" y="18"/>
                    </a:lnTo>
                    <a:lnTo>
                      <a:pt x="57" y="16"/>
                    </a:lnTo>
                    <a:lnTo>
                      <a:pt x="61" y="9"/>
                    </a:lnTo>
                    <a:lnTo>
                      <a:pt x="59" y="5"/>
                    </a:lnTo>
                    <a:lnTo>
                      <a:pt x="57" y="5"/>
                    </a:lnTo>
                    <a:lnTo>
                      <a:pt x="55" y="7"/>
                    </a:lnTo>
                    <a:lnTo>
                      <a:pt x="54" y="9"/>
                    </a:lnTo>
                    <a:lnTo>
                      <a:pt x="52" y="10"/>
                    </a:lnTo>
                    <a:lnTo>
                      <a:pt x="50" y="10"/>
                    </a:lnTo>
                    <a:lnTo>
                      <a:pt x="46" y="10"/>
                    </a:lnTo>
                    <a:lnTo>
                      <a:pt x="46" y="7"/>
                    </a:lnTo>
                    <a:lnTo>
                      <a:pt x="45" y="2"/>
                    </a:lnTo>
                    <a:lnTo>
                      <a:pt x="45" y="2"/>
                    </a:lnTo>
                    <a:lnTo>
                      <a:pt x="37" y="0"/>
                    </a:lnTo>
                    <a:lnTo>
                      <a:pt x="30" y="2"/>
                    </a:lnTo>
                    <a:lnTo>
                      <a:pt x="23" y="5"/>
                    </a:lnTo>
                    <a:lnTo>
                      <a:pt x="23" y="7"/>
                    </a:lnTo>
                    <a:lnTo>
                      <a:pt x="21" y="7"/>
                    </a:lnTo>
                    <a:lnTo>
                      <a:pt x="21" y="9"/>
                    </a:lnTo>
                    <a:lnTo>
                      <a:pt x="16" y="14"/>
                    </a:lnTo>
                    <a:lnTo>
                      <a:pt x="14" y="16"/>
                    </a:lnTo>
                    <a:lnTo>
                      <a:pt x="16" y="16"/>
                    </a:lnTo>
                    <a:lnTo>
                      <a:pt x="18" y="18"/>
                    </a:lnTo>
                    <a:lnTo>
                      <a:pt x="16" y="39"/>
                    </a:lnTo>
                    <a:lnTo>
                      <a:pt x="18" y="41"/>
                    </a:lnTo>
                    <a:lnTo>
                      <a:pt x="14" y="53"/>
                    </a:lnTo>
                    <a:lnTo>
                      <a:pt x="9" y="57"/>
                    </a:lnTo>
                    <a:lnTo>
                      <a:pt x="7" y="60"/>
                    </a:lnTo>
                    <a:lnTo>
                      <a:pt x="5" y="62"/>
                    </a:lnTo>
                    <a:lnTo>
                      <a:pt x="4" y="62"/>
                    </a:lnTo>
                    <a:lnTo>
                      <a:pt x="4" y="64"/>
                    </a:lnTo>
                    <a:lnTo>
                      <a:pt x="0" y="66"/>
                    </a:lnTo>
                    <a:lnTo>
                      <a:pt x="0" y="66"/>
                    </a:lnTo>
                    <a:lnTo>
                      <a:pt x="4" y="78"/>
                    </a:lnTo>
                    <a:lnTo>
                      <a:pt x="9" y="80"/>
                    </a:lnTo>
                    <a:lnTo>
                      <a:pt x="11" y="82"/>
                    </a:lnTo>
                    <a:lnTo>
                      <a:pt x="12" y="89"/>
                    </a:lnTo>
                    <a:lnTo>
                      <a:pt x="12" y="94"/>
                    </a:lnTo>
                    <a:lnTo>
                      <a:pt x="25" y="102"/>
                    </a:lnTo>
                    <a:lnTo>
                      <a:pt x="27" y="102"/>
                    </a:lnTo>
                    <a:lnTo>
                      <a:pt x="32" y="13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7" name="Freeform 2315">
                <a:extLst>
                  <a:ext uri="{FF2B5EF4-FFF2-40B4-BE49-F238E27FC236}">
                    <a16:creationId xmlns:a16="http://schemas.microsoft.com/office/drawing/2014/main" id="{20204284-A773-8F4E-A883-A14FF15B8C86}"/>
                  </a:ext>
                </a:extLst>
              </p:cNvPr>
              <p:cNvSpPr>
                <a:spLocks/>
              </p:cNvSpPr>
              <p:nvPr/>
            </p:nvSpPr>
            <p:spPr bwMode="auto">
              <a:xfrm>
                <a:off x="2814" y="2072"/>
                <a:ext cx="64" cy="134"/>
              </a:xfrm>
              <a:custGeom>
                <a:avLst/>
                <a:gdLst>
                  <a:gd name="T0" fmla="*/ 36 w 64"/>
                  <a:gd name="T1" fmla="*/ 134 h 134"/>
                  <a:gd name="T2" fmla="*/ 45 w 64"/>
                  <a:gd name="T3" fmla="*/ 127 h 134"/>
                  <a:gd name="T4" fmla="*/ 43 w 64"/>
                  <a:gd name="T5" fmla="*/ 116 h 134"/>
                  <a:gd name="T6" fmla="*/ 45 w 64"/>
                  <a:gd name="T7" fmla="*/ 110 h 134"/>
                  <a:gd name="T8" fmla="*/ 52 w 64"/>
                  <a:gd name="T9" fmla="*/ 103 h 134"/>
                  <a:gd name="T10" fmla="*/ 64 w 64"/>
                  <a:gd name="T11" fmla="*/ 93 h 134"/>
                  <a:gd name="T12" fmla="*/ 62 w 64"/>
                  <a:gd name="T13" fmla="*/ 80 h 134"/>
                  <a:gd name="T14" fmla="*/ 59 w 64"/>
                  <a:gd name="T15" fmla="*/ 80 h 134"/>
                  <a:gd name="T16" fmla="*/ 57 w 64"/>
                  <a:gd name="T17" fmla="*/ 78 h 134"/>
                  <a:gd name="T18" fmla="*/ 54 w 64"/>
                  <a:gd name="T19" fmla="*/ 73 h 134"/>
                  <a:gd name="T20" fmla="*/ 50 w 64"/>
                  <a:gd name="T21" fmla="*/ 73 h 134"/>
                  <a:gd name="T22" fmla="*/ 48 w 64"/>
                  <a:gd name="T23" fmla="*/ 71 h 134"/>
                  <a:gd name="T24" fmla="*/ 41 w 64"/>
                  <a:gd name="T25" fmla="*/ 69 h 134"/>
                  <a:gd name="T26" fmla="*/ 41 w 64"/>
                  <a:gd name="T27" fmla="*/ 62 h 134"/>
                  <a:gd name="T28" fmla="*/ 45 w 64"/>
                  <a:gd name="T29" fmla="*/ 59 h 134"/>
                  <a:gd name="T30" fmla="*/ 48 w 64"/>
                  <a:gd name="T31" fmla="*/ 57 h 134"/>
                  <a:gd name="T32" fmla="*/ 55 w 64"/>
                  <a:gd name="T33" fmla="*/ 50 h 134"/>
                  <a:gd name="T34" fmla="*/ 59 w 64"/>
                  <a:gd name="T35" fmla="*/ 34 h 134"/>
                  <a:gd name="T36" fmla="*/ 55 w 64"/>
                  <a:gd name="T37" fmla="*/ 30 h 134"/>
                  <a:gd name="T38" fmla="*/ 52 w 64"/>
                  <a:gd name="T39" fmla="*/ 27 h 134"/>
                  <a:gd name="T40" fmla="*/ 52 w 64"/>
                  <a:gd name="T41" fmla="*/ 19 h 134"/>
                  <a:gd name="T42" fmla="*/ 57 w 64"/>
                  <a:gd name="T43" fmla="*/ 16 h 134"/>
                  <a:gd name="T44" fmla="*/ 59 w 64"/>
                  <a:gd name="T45" fmla="*/ 5 h 134"/>
                  <a:gd name="T46" fmla="*/ 55 w 64"/>
                  <a:gd name="T47" fmla="*/ 7 h 134"/>
                  <a:gd name="T48" fmla="*/ 52 w 64"/>
                  <a:gd name="T49" fmla="*/ 10 h 134"/>
                  <a:gd name="T50" fmla="*/ 46 w 64"/>
                  <a:gd name="T51" fmla="*/ 10 h 134"/>
                  <a:gd name="T52" fmla="*/ 45 w 64"/>
                  <a:gd name="T53" fmla="*/ 2 h 134"/>
                  <a:gd name="T54" fmla="*/ 37 w 64"/>
                  <a:gd name="T55" fmla="*/ 0 h 134"/>
                  <a:gd name="T56" fmla="*/ 23 w 64"/>
                  <a:gd name="T57" fmla="*/ 5 h 134"/>
                  <a:gd name="T58" fmla="*/ 21 w 64"/>
                  <a:gd name="T59" fmla="*/ 7 h 134"/>
                  <a:gd name="T60" fmla="*/ 16 w 64"/>
                  <a:gd name="T61" fmla="*/ 14 h 134"/>
                  <a:gd name="T62" fmla="*/ 16 w 64"/>
                  <a:gd name="T63" fmla="*/ 16 h 134"/>
                  <a:gd name="T64" fmla="*/ 16 w 64"/>
                  <a:gd name="T65" fmla="*/ 39 h 134"/>
                  <a:gd name="T66" fmla="*/ 14 w 64"/>
                  <a:gd name="T67" fmla="*/ 53 h 134"/>
                  <a:gd name="T68" fmla="*/ 7 w 64"/>
                  <a:gd name="T69" fmla="*/ 60 h 134"/>
                  <a:gd name="T70" fmla="*/ 4 w 64"/>
                  <a:gd name="T71" fmla="*/ 62 h 134"/>
                  <a:gd name="T72" fmla="*/ 0 w 64"/>
                  <a:gd name="T73" fmla="*/ 66 h 134"/>
                  <a:gd name="T74" fmla="*/ 4 w 64"/>
                  <a:gd name="T75" fmla="*/ 78 h 134"/>
                  <a:gd name="T76" fmla="*/ 11 w 64"/>
                  <a:gd name="T77" fmla="*/ 82 h 134"/>
                  <a:gd name="T78" fmla="*/ 12 w 64"/>
                  <a:gd name="T79" fmla="*/ 94 h 134"/>
                  <a:gd name="T80" fmla="*/ 27 w 64"/>
                  <a:gd name="T81" fmla="*/ 10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 h="134">
                    <a:moveTo>
                      <a:pt x="32" y="134"/>
                    </a:moveTo>
                    <a:lnTo>
                      <a:pt x="36" y="134"/>
                    </a:lnTo>
                    <a:lnTo>
                      <a:pt x="43" y="128"/>
                    </a:lnTo>
                    <a:lnTo>
                      <a:pt x="45" y="127"/>
                    </a:lnTo>
                    <a:lnTo>
                      <a:pt x="45" y="123"/>
                    </a:lnTo>
                    <a:lnTo>
                      <a:pt x="43" y="116"/>
                    </a:lnTo>
                    <a:lnTo>
                      <a:pt x="43" y="112"/>
                    </a:lnTo>
                    <a:lnTo>
                      <a:pt x="45" y="110"/>
                    </a:lnTo>
                    <a:lnTo>
                      <a:pt x="50" y="107"/>
                    </a:lnTo>
                    <a:lnTo>
                      <a:pt x="52" y="103"/>
                    </a:lnTo>
                    <a:lnTo>
                      <a:pt x="62" y="96"/>
                    </a:lnTo>
                    <a:lnTo>
                      <a:pt x="64" y="93"/>
                    </a:lnTo>
                    <a:lnTo>
                      <a:pt x="62" y="82"/>
                    </a:lnTo>
                    <a:lnTo>
                      <a:pt x="62" y="80"/>
                    </a:lnTo>
                    <a:lnTo>
                      <a:pt x="61" y="80"/>
                    </a:lnTo>
                    <a:lnTo>
                      <a:pt x="59" y="80"/>
                    </a:lnTo>
                    <a:lnTo>
                      <a:pt x="57" y="80"/>
                    </a:lnTo>
                    <a:lnTo>
                      <a:pt x="57" y="78"/>
                    </a:lnTo>
                    <a:lnTo>
                      <a:pt x="55" y="73"/>
                    </a:lnTo>
                    <a:lnTo>
                      <a:pt x="54" y="73"/>
                    </a:lnTo>
                    <a:lnTo>
                      <a:pt x="52" y="75"/>
                    </a:lnTo>
                    <a:lnTo>
                      <a:pt x="50" y="73"/>
                    </a:lnTo>
                    <a:lnTo>
                      <a:pt x="50" y="71"/>
                    </a:lnTo>
                    <a:lnTo>
                      <a:pt x="48" y="71"/>
                    </a:lnTo>
                    <a:lnTo>
                      <a:pt x="46" y="71"/>
                    </a:lnTo>
                    <a:lnTo>
                      <a:pt x="41" y="69"/>
                    </a:lnTo>
                    <a:lnTo>
                      <a:pt x="41" y="66"/>
                    </a:lnTo>
                    <a:lnTo>
                      <a:pt x="41" y="62"/>
                    </a:lnTo>
                    <a:lnTo>
                      <a:pt x="43" y="64"/>
                    </a:lnTo>
                    <a:lnTo>
                      <a:pt x="45" y="59"/>
                    </a:lnTo>
                    <a:lnTo>
                      <a:pt x="46" y="59"/>
                    </a:lnTo>
                    <a:lnTo>
                      <a:pt x="48" y="57"/>
                    </a:lnTo>
                    <a:lnTo>
                      <a:pt x="50" y="55"/>
                    </a:lnTo>
                    <a:lnTo>
                      <a:pt x="55" y="50"/>
                    </a:lnTo>
                    <a:lnTo>
                      <a:pt x="61" y="41"/>
                    </a:lnTo>
                    <a:lnTo>
                      <a:pt x="59" y="34"/>
                    </a:lnTo>
                    <a:lnTo>
                      <a:pt x="57" y="32"/>
                    </a:lnTo>
                    <a:lnTo>
                      <a:pt x="55" y="30"/>
                    </a:lnTo>
                    <a:lnTo>
                      <a:pt x="54" y="28"/>
                    </a:lnTo>
                    <a:lnTo>
                      <a:pt x="52" y="27"/>
                    </a:lnTo>
                    <a:lnTo>
                      <a:pt x="50" y="23"/>
                    </a:lnTo>
                    <a:lnTo>
                      <a:pt x="52" y="19"/>
                    </a:lnTo>
                    <a:lnTo>
                      <a:pt x="54" y="18"/>
                    </a:lnTo>
                    <a:lnTo>
                      <a:pt x="57" y="16"/>
                    </a:lnTo>
                    <a:lnTo>
                      <a:pt x="61" y="9"/>
                    </a:lnTo>
                    <a:lnTo>
                      <a:pt x="59" y="5"/>
                    </a:lnTo>
                    <a:lnTo>
                      <a:pt x="57" y="5"/>
                    </a:lnTo>
                    <a:lnTo>
                      <a:pt x="55" y="7"/>
                    </a:lnTo>
                    <a:lnTo>
                      <a:pt x="54" y="9"/>
                    </a:lnTo>
                    <a:lnTo>
                      <a:pt x="52" y="10"/>
                    </a:lnTo>
                    <a:lnTo>
                      <a:pt x="50" y="10"/>
                    </a:lnTo>
                    <a:lnTo>
                      <a:pt x="46" y="10"/>
                    </a:lnTo>
                    <a:lnTo>
                      <a:pt x="46" y="7"/>
                    </a:lnTo>
                    <a:lnTo>
                      <a:pt x="45" y="2"/>
                    </a:lnTo>
                    <a:lnTo>
                      <a:pt x="45" y="2"/>
                    </a:lnTo>
                    <a:lnTo>
                      <a:pt x="37" y="0"/>
                    </a:lnTo>
                    <a:lnTo>
                      <a:pt x="30" y="2"/>
                    </a:lnTo>
                    <a:lnTo>
                      <a:pt x="23" y="5"/>
                    </a:lnTo>
                    <a:lnTo>
                      <a:pt x="23" y="7"/>
                    </a:lnTo>
                    <a:lnTo>
                      <a:pt x="21" y="7"/>
                    </a:lnTo>
                    <a:lnTo>
                      <a:pt x="21" y="9"/>
                    </a:lnTo>
                    <a:lnTo>
                      <a:pt x="16" y="14"/>
                    </a:lnTo>
                    <a:lnTo>
                      <a:pt x="14" y="16"/>
                    </a:lnTo>
                    <a:lnTo>
                      <a:pt x="16" y="16"/>
                    </a:lnTo>
                    <a:lnTo>
                      <a:pt x="18" y="18"/>
                    </a:lnTo>
                    <a:lnTo>
                      <a:pt x="16" y="39"/>
                    </a:lnTo>
                    <a:lnTo>
                      <a:pt x="18" y="41"/>
                    </a:lnTo>
                    <a:lnTo>
                      <a:pt x="14" y="53"/>
                    </a:lnTo>
                    <a:lnTo>
                      <a:pt x="9" y="57"/>
                    </a:lnTo>
                    <a:lnTo>
                      <a:pt x="7" y="60"/>
                    </a:lnTo>
                    <a:lnTo>
                      <a:pt x="5" y="62"/>
                    </a:lnTo>
                    <a:lnTo>
                      <a:pt x="4" y="62"/>
                    </a:lnTo>
                    <a:lnTo>
                      <a:pt x="4" y="64"/>
                    </a:lnTo>
                    <a:lnTo>
                      <a:pt x="0" y="66"/>
                    </a:lnTo>
                    <a:lnTo>
                      <a:pt x="0" y="66"/>
                    </a:lnTo>
                    <a:lnTo>
                      <a:pt x="4" y="78"/>
                    </a:lnTo>
                    <a:lnTo>
                      <a:pt x="9" y="80"/>
                    </a:lnTo>
                    <a:lnTo>
                      <a:pt x="11" y="82"/>
                    </a:lnTo>
                    <a:lnTo>
                      <a:pt x="12" y="89"/>
                    </a:lnTo>
                    <a:lnTo>
                      <a:pt x="12" y="94"/>
                    </a:lnTo>
                    <a:lnTo>
                      <a:pt x="25" y="102"/>
                    </a:lnTo>
                    <a:lnTo>
                      <a:pt x="27" y="102"/>
                    </a:lnTo>
                    <a:lnTo>
                      <a:pt x="32" y="13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8" name="Freeform 2316">
                <a:extLst>
                  <a:ext uri="{FF2B5EF4-FFF2-40B4-BE49-F238E27FC236}">
                    <a16:creationId xmlns:a16="http://schemas.microsoft.com/office/drawing/2014/main" id="{814AEF84-5DD0-8C49-8B35-37926CC3E59A}"/>
                  </a:ext>
                </a:extLst>
              </p:cNvPr>
              <p:cNvSpPr>
                <a:spLocks/>
              </p:cNvSpPr>
              <p:nvPr/>
            </p:nvSpPr>
            <p:spPr bwMode="auto">
              <a:xfrm>
                <a:off x="3264" y="2072"/>
                <a:ext cx="112" cy="98"/>
              </a:xfrm>
              <a:custGeom>
                <a:avLst/>
                <a:gdLst>
                  <a:gd name="T0" fmla="*/ 89 w 112"/>
                  <a:gd name="T1" fmla="*/ 55 h 98"/>
                  <a:gd name="T2" fmla="*/ 95 w 112"/>
                  <a:gd name="T3" fmla="*/ 18 h 98"/>
                  <a:gd name="T4" fmla="*/ 109 w 112"/>
                  <a:gd name="T5" fmla="*/ 5 h 98"/>
                  <a:gd name="T6" fmla="*/ 111 w 112"/>
                  <a:gd name="T7" fmla="*/ 2 h 98"/>
                  <a:gd name="T8" fmla="*/ 111 w 112"/>
                  <a:gd name="T9" fmla="*/ 0 h 98"/>
                  <a:gd name="T10" fmla="*/ 109 w 112"/>
                  <a:gd name="T11" fmla="*/ 0 h 98"/>
                  <a:gd name="T12" fmla="*/ 100 w 112"/>
                  <a:gd name="T13" fmla="*/ 3 h 98"/>
                  <a:gd name="T14" fmla="*/ 87 w 112"/>
                  <a:gd name="T15" fmla="*/ 3 h 98"/>
                  <a:gd name="T16" fmla="*/ 75 w 112"/>
                  <a:gd name="T17" fmla="*/ 9 h 98"/>
                  <a:gd name="T18" fmla="*/ 70 w 112"/>
                  <a:gd name="T19" fmla="*/ 10 h 98"/>
                  <a:gd name="T20" fmla="*/ 52 w 112"/>
                  <a:gd name="T21" fmla="*/ 10 h 98"/>
                  <a:gd name="T22" fmla="*/ 46 w 112"/>
                  <a:gd name="T23" fmla="*/ 7 h 98"/>
                  <a:gd name="T24" fmla="*/ 34 w 112"/>
                  <a:gd name="T25" fmla="*/ 12 h 98"/>
                  <a:gd name="T26" fmla="*/ 28 w 112"/>
                  <a:gd name="T27" fmla="*/ 12 h 98"/>
                  <a:gd name="T28" fmla="*/ 25 w 112"/>
                  <a:gd name="T29" fmla="*/ 12 h 98"/>
                  <a:gd name="T30" fmla="*/ 25 w 112"/>
                  <a:gd name="T31" fmla="*/ 10 h 98"/>
                  <a:gd name="T32" fmla="*/ 21 w 112"/>
                  <a:gd name="T33" fmla="*/ 9 h 98"/>
                  <a:gd name="T34" fmla="*/ 18 w 112"/>
                  <a:gd name="T35" fmla="*/ 12 h 98"/>
                  <a:gd name="T36" fmla="*/ 18 w 112"/>
                  <a:gd name="T37" fmla="*/ 14 h 98"/>
                  <a:gd name="T38" fmla="*/ 20 w 112"/>
                  <a:gd name="T39" fmla="*/ 19 h 98"/>
                  <a:gd name="T40" fmla="*/ 20 w 112"/>
                  <a:gd name="T41" fmla="*/ 21 h 98"/>
                  <a:gd name="T42" fmla="*/ 14 w 112"/>
                  <a:gd name="T43" fmla="*/ 21 h 98"/>
                  <a:gd name="T44" fmla="*/ 12 w 112"/>
                  <a:gd name="T45" fmla="*/ 27 h 98"/>
                  <a:gd name="T46" fmla="*/ 11 w 112"/>
                  <a:gd name="T47" fmla="*/ 28 h 98"/>
                  <a:gd name="T48" fmla="*/ 9 w 112"/>
                  <a:gd name="T49" fmla="*/ 27 h 98"/>
                  <a:gd name="T50" fmla="*/ 7 w 112"/>
                  <a:gd name="T51" fmla="*/ 30 h 98"/>
                  <a:gd name="T52" fmla="*/ 7 w 112"/>
                  <a:gd name="T53" fmla="*/ 35 h 98"/>
                  <a:gd name="T54" fmla="*/ 9 w 112"/>
                  <a:gd name="T55" fmla="*/ 44 h 98"/>
                  <a:gd name="T56" fmla="*/ 9 w 112"/>
                  <a:gd name="T57" fmla="*/ 52 h 98"/>
                  <a:gd name="T58" fmla="*/ 14 w 112"/>
                  <a:gd name="T59" fmla="*/ 50 h 98"/>
                  <a:gd name="T60" fmla="*/ 14 w 112"/>
                  <a:gd name="T61" fmla="*/ 52 h 98"/>
                  <a:gd name="T62" fmla="*/ 16 w 112"/>
                  <a:gd name="T63" fmla="*/ 52 h 98"/>
                  <a:gd name="T64" fmla="*/ 16 w 112"/>
                  <a:gd name="T65" fmla="*/ 52 h 98"/>
                  <a:gd name="T66" fmla="*/ 14 w 112"/>
                  <a:gd name="T67" fmla="*/ 53 h 98"/>
                  <a:gd name="T68" fmla="*/ 16 w 112"/>
                  <a:gd name="T69" fmla="*/ 53 h 98"/>
                  <a:gd name="T70" fmla="*/ 18 w 112"/>
                  <a:gd name="T71" fmla="*/ 55 h 98"/>
                  <a:gd name="T72" fmla="*/ 20 w 112"/>
                  <a:gd name="T73" fmla="*/ 59 h 98"/>
                  <a:gd name="T74" fmla="*/ 20 w 112"/>
                  <a:gd name="T75" fmla="*/ 60 h 98"/>
                  <a:gd name="T76" fmla="*/ 18 w 112"/>
                  <a:gd name="T77" fmla="*/ 62 h 98"/>
                  <a:gd name="T78" fmla="*/ 16 w 112"/>
                  <a:gd name="T79" fmla="*/ 64 h 98"/>
                  <a:gd name="T80" fmla="*/ 14 w 112"/>
                  <a:gd name="T81" fmla="*/ 64 h 98"/>
                  <a:gd name="T82" fmla="*/ 12 w 112"/>
                  <a:gd name="T83" fmla="*/ 66 h 98"/>
                  <a:gd name="T84" fmla="*/ 14 w 112"/>
                  <a:gd name="T85" fmla="*/ 68 h 98"/>
                  <a:gd name="T86" fmla="*/ 14 w 112"/>
                  <a:gd name="T87" fmla="*/ 68 h 98"/>
                  <a:gd name="T88" fmla="*/ 9 w 112"/>
                  <a:gd name="T89" fmla="*/ 68 h 98"/>
                  <a:gd name="T90" fmla="*/ 9 w 112"/>
                  <a:gd name="T91" fmla="*/ 69 h 98"/>
                  <a:gd name="T92" fmla="*/ 7 w 112"/>
                  <a:gd name="T93" fmla="*/ 71 h 98"/>
                  <a:gd name="T94" fmla="*/ 9 w 112"/>
                  <a:gd name="T95" fmla="*/ 73 h 98"/>
                  <a:gd name="T96" fmla="*/ 5 w 112"/>
                  <a:gd name="T97" fmla="*/ 77 h 98"/>
                  <a:gd name="T98" fmla="*/ 3 w 112"/>
                  <a:gd name="T99" fmla="*/ 78 h 98"/>
                  <a:gd name="T100" fmla="*/ 2 w 112"/>
                  <a:gd name="T101" fmla="*/ 82 h 98"/>
                  <a:gd name="T102" fmla="*/ 2 w 112"/>
                  <a:gd name="T103" fmla="*/ 85 h 98"/>
                  <a:gd name="T104" fmla="*/ 2 w 112"/>
                  <a:gd name="T105" fmla="*/ 87 h 98"/>
                  <a:gd name="T106" fmla="*/ 3 w 112"/>
                  <a:gd name="T107" fmla="*/ 89 h 98"/>
                  <a:gd name="T108" fmla="*/ 7 w 112"/>
                  <a:gd name="T109" fmla="*/ 93 h 98"/>
                  <a:gd name="T110" fmla="*/ 16 w 112"/>
                  <a:gd name="T111" fmla="*/ 98 h 98"/>
                  <a:gd name="T112" fmla="*/ 53 w 112"/>
                  <a:gd name="T113" fmla="*/ 7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 h="98">
                    <a:moveTo>
                      <a:pt x="53" y="77"/>
                    </a:moveTo>
                    <a:lnTo>
                      <a:pt x="89" y="55"/>
                    </a:lnTo>
                    <a:lnTo>
                      <a:pt x="93" y="48"/>
                    </a:lnTo>
                    <a:lnTo>
                      <a:pt x="95" y="18"/>
                    </a:lnTo>
                    <a:lnTo>
                      <a:pt x="103" y="14"/>
                    </a:lnTo>
                    <a:lnTo>
                      <a:pt x="109" y="5"/>
                    </a:lnTo>
                    <a:lnTo>
                      <a:pt x="112" y="2"/>
                    </a:lnTo>
                    <a:lnTo>
                      <a:pt x="111" y="2"/>
                    </a:lnTo>
                    <a:lnTo>
                      <a:pt x="111" y="2"/>
                    </a:lnTo>
                    <a:lnTo>
                      <a:pt x="111" y="0"/>
                    </a:lnTo>
                    <a:lnTo>
                      <a:pt x="109" y="0"/>
                    </a:lnTo>
                    <a:lnTo>
                      <a:pt x="109" y="0"/>
                    </a:lnTo>
                    <a:lnTo>
                      <a:pt x="105" y="2"/>
                    </a:lnTo>
                    <a:lnTo>
                      <a:pt x="100" y="3"/>
                    </a:lnTo>
                    <a:lnTo>
                      <a:pt x="89" y="3"/>
                    </a:lnTo>
                    <a:lnTo>
                      <a:pt x="87" y="3"/>
                    </a:lnTo>
                    <a:lnTo>
                      <a:pt x="80" y="5"/>
                    </a:lnTo>
                    <a:lnTo>
                      <a:pt x="75" y="9"/>
                    </a:lnTo>
                    <a:lnTo>
                      <a:pt x="71" y="9"/>
                    </a:lnTo>
                    <a:lnTo>
                      <a:pt x="70" y="10"/>
                    </a:lnTo>
                    <a:lnTo>
                      <a:pt x="61" y="12"/>
                    </a:lnTo>
                    <a:lnTo>
                      <a:pt x="52" y="10"/>
                    </a:lnTo>
                    <a:lnTo>
                      <a:pt x="48" y="7"/>
                    </a:lnTo>
                    <a:lnTo>
                      <a:pt x="46" y="7"/>
                    </a:lnTo>
                    <a:lnTo>
                      <a:pt x="43" y="7"/>
                    </a:lnTo>
                    <a:lnTo>
                      <a:pt x="34" y="12"/>
                    </a:lnTo>
                    <a:lnTo>
                      <a:pt x="32" y="12"/>
                    </a:lnTo>
                    <a:lnTo>
                      <a:pt x="28" y="12"/>
                    </a:lnTo>
                    <a:lnTo>
                      <a:pt x="25" y="12"/>
                    </a:lnTo>
                    <a:lnTo>
                      <a:pt x="25" y="12"/>
                    </a:lnTo>
                    <a:lnTo>
                      <a:pt x="25" y="10"/>
                    </a:lnTo>
                    <a:lnTo>
                      <a:pt x="25" y="10"/>
                    </a:lnTo>
                    <a:lnTo>
                      <a:pt x="23" y="10"/>
                    </a:lnTo>
                    <a:lnTo>
                      <a:pt x="21" y="9"/>
                    </a:lnTo>
                    <a:lnTo>
                      <a:pt x="20" y="9"/>
                    </a:lnTo>
                    <a:lnTo>
                      <a:pt x="18" y="12"/>
                    </a:lnTo>
                    <a:lnTo>
                      <a:pt x="18" y="12"/>
                    </a:lnTo>
                    <a:lnTo>
                      <a:pt x="18" y="14"/>
                    </a:lnTo>
                    <a:lnTo>
                      <a:pt x="18" y="16"/>
                    </a:lnTo>
                    <a:lnTo>
                      <a:pt x="20" y="19"/>
                    </a:lnTo>
                    <a:lnTo>
                      <a:pt x="20" y="21"/>
                    </a:lnTo>
                    <a:lnTo>
                      <a:pt x="20" y="21"/>
                    </a:lnTo>
                    <a:lnTo>
                      <a:pt x="18" y="21"/>
                    </a:lnTo>
                    <a:lnTo>
                      <a:pt x="14" y="21"/>
                    </a:lnTo>
                    <a:lnTo>
                      <a:pt x="14" y="25"/>
                    </a:lnTo>
                    <a:lnTo>
                      <a:pt x="12" y="27"/>
                    </a:lnTo>
                    <a:lnTo>
                      <a:pt x="12" y="27"/>
                    </a:lnTo>
                    <a:lnTo>
                      <a:pt x="11" y="28"/>
                    </a:lnTo>
                    <a:lnTo>
                      <a:pt x="9" y="28"/>
                    </a:lnTo>
                    <a:lnTo>
                      <a:pt x="9" y="27"/>
                    </a:lnTo>
                    <a:lnTo>
                      <a:pt x="7" y="27"/>
                    </a:lnTo>
                    <a:lnTo>
                      <a:pt x="7" y="30"/>
                    </a:lnTo>
                    <a:lnTo>
                      <a:pt x="5" y="34"/>
                    </a:lnTo>
                    <a:lnTo>
                      <a:pt x="7" y="35"/>
                    </a:lnTo>
                    <a:lnTo>
                      <a:pt x="9" y="39"/>
                    </a:lnTo>
                    <a:lnTo>
                      <a:pt x="9" y="44"/>
                    </a:lnTo>
                    <a:lnTo>
                      <a:pt x="7" y="48"/>
                    </a:lnTo>
                    <a:lnTo>
                      <a:pt x="9" y="52"/>
                    </a:lnTo>
                    <a:lnTo>
                      <a:pt x="12" y="52"/>
                    </a:lnTo>
                    <a:lnTo>
                      <a:pt x="14" y="50"/>
                    </a:lnTo>
                    <a:lnTo>
                      <a:pt x="14" y="50"/>
                    </a:lnTo>
                    <a:lnTo>
                      <a:pt x="14" y="52"/>
                    </a:lnTo>
                    <a:lnTo>
                      <a:pt x="16" y="52"/>
                    </a:lnTo>
                    <a:lnTo>
                      <a:pt x="16" y="52"/>
                    </a:lnTo>
                    <a:lnTo>
                      <a:pt x="16" y="52"/>
                    </a:lnTo>
                    <a:lnTo>
                      <a:pt x="16" y="52"/>
                    </a:lnTo>
                    <a:lnTo>
                      <a:pt x="16" y="53"/>
                    </a:lnTo>
                    <a:lnTo>
                      <a:pt x="14" y="53"/>
                    </a:lnTo>
                    <a:lnTo>
                      <a:pt x="14" y="53"/>
                    </a:lnTo>
                    <a:lnTo>
                      <a:pt x="16" y="53"/>
                    </a:lnTo>
                    <a:lnTo>
                      <a:pt x="16" y="55"/>
                    </a:lnTo>
                    <a:lnTo>
                      <a:pt x="18" y="55"/>
                    </a:lnTo>
                    <a:lnTo>
                      <a:pt x="18" y="57"/>
                    </a:lnTo>
                    <a:lnTo>
                      <a:pt x="20" y="59"/>
                    </a:lnTo>
                    <a:lnTo>
                      <a:pt x="18" y="60"/>
                    </a:lnTo>
                    <a:lnTo>
                      <a:pt x="20" y="60"/>
                    </a:lnTo>
                    <a:lnTo>
                      <a:pt x="18" y="60"/>
                    </a:lnTo>
                    <a:lnTo>
                      <a:pt x="18" y="62"/>
                    </a:lnTo>
                    <a:lnTo>
                      <a:pt x="18" y="62"/>
                    </a:lnTo>
                    <a:lnTo>
                      <a:pt x="16" y="64"/>
                    </a:lnTo>
                    <a:lnTo>
                      <a:pt x="14" y="64"/>
                    </a:lnTo>
                    <a:lnTo>
                      <a:pt x="14" y="64"/>
                    </a:lnTo>
                    <a:lnTo>
                      <a:pt x="14" y="66"/>
                    </a:lnTo>
                    <a:lnTo>
                      <a:pt x="12" y="66"/>
                    </a:lnTo>
                    <a:lnTo>
                      <a:pt x="14" y="68"/>
                    </a:lnTo>
                    <a:lnTo>
                      <a:pt x="14" y="68"/>
                    </a:lnTo>
                    <a:lnTo>
                      <a:pt x="14" y="68"/>
                    </a:lnTo>
                    <a:lnTo>
                      <a:pt x="14" y="68"/>
                    </a:lnTo>
                    <a:lnTo>
                      <a:pt x="12" y="68"/>
                    </a:lnTo>
                    <a:lnTo>
                      <a:pt x="9" y="68"/>
                    </a:lnTo>
                    <a:lnTo>
                      <a:pt x="9" y="69"/>
                    </a:lnTo>
                    <a:lnTo>
                      <a:pt x="9" y="69"/>
                    </a:lnTo>
                    <a:lnTo>
                      <a:pt x="7" y="71"/>
                    </a:lnTo>
                    <a:lnTo>
                      <a:pt x="7" y="71"/>
                    </a:lnTo>
                    <a:lnTo>
                      <a:pt x="9" y="73"/>
                    </a:lnTo>
                    <a:lnTo>
                      <a:pt x="9" y="73"/>
                    </a:lnTo>
                    <a:lnTo>
                      <a:pt x="9" y="75"/>
                    </a:lnTo>
                    <a:lnTo>
                      <a:pt x="5" y="77"/>
                    </a:lnTo>
                    <a:lnTo>
                      <a:pt x="5" y="78"/>
                    </a:lnTo>
                    <a:lnTo>
                      <a:pt x="3" y="78"/>
                    </a:lnTo>
                    <a:lnTo>
                      <a:pt x="2" y="80"/>
                    </a:lnTo>
                    <a:lnTo>
                      <a:pt x="2" y="82"/>
                    </a:lnTo>
                    <a:lnTo>
                      <a:pt x="0" y="84"/>
                    </a:lnTo>
                    <a:lnTo>
                      <a:pt x="2" y="85"/>
                    </a:lnTo>
                    <a:lnTo>
                      <a:pt x="0" y="85"/>
                    </a:lnTo>
                    <a:lnTo>
                      <a:pt x="2" y="87"/>
                    </a:lnTo>
                    <a:lnTo>
                      <a:pt x="0" y="89"/>
                    </a:lnTo>
                    <a:lnTo>
                      <a:pt x="3" y="89"/>
                    </a:lnTo>
                    <a:lnTo>
                      <a:pt x="5" y="89"/>
                    </a:lnTo>
                    <a:lnTo>
                      <a:pt x="7" y="93"/>
                    </a:lnTo>
                    <a:lnTo>
                      <a:pt x="12" y="96"/>
                    </a:lnTo>
                    <a:lnTo>
                      <a:pt x="16" y="98"/>
                    </a:lnTo>
                    <a:lnTo>
                      <a:pt x="18" y="96"/>
                    </a:lnTo>
                    <a:lnTo>
                      <a:pt x="53" y="7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79" name="Freeform 2317">
                <a:extLst>
                  <a:ext uri="{FF2B5EF4-FFF2-40B4-BE49-F238E27FC236}">
                    <a16:creationId xmlns:a16="http://schemas.microsoft.com/office/drawing/2014/main" id="{806F8C22-C2CF-BC46-8499-D3A850B621E0}"/>
                  </a:ext>
                </a:extLst>
              </p:cNvPr>
              <p:cNvSpPr>
                <a:spLocks/>
              </p:cNvSpPr>
              <p:nvPr/>
            </p:nvSpPr>
            <p:spPr bwMode="auto">
              <a:xfrm>
                <a:off x="3264" y="2072"/>
                <a:ext cx="112" cy="98"/>
              </a:xfrm>
              <a:custGeom>
                <a:avLst/>
                <a:gdLst>
                  <a:gd name="T0" fmla="*/ 89 w 112"/>
                  <a:gd name="T1" fmla="*/ 55 h 98"/>
                  <a:gd name="T2" fmla="*/ 95 w 112"/>
                  <a:gd name="T3" fmla="*/ 18 h 98"/>
                  <a:gd name="T4" fmla="*/ 109 w 112"/>
                  <a:gd name="T5" fmla="*/ 5 h 98"/>
                  <a:gd name="T6" fmla="*/ 111 w 112"/>
                  <a:gd name="T7" fmla="*/ 2 h 98"/>
                  <a:gd name="T8" fmla="*/ 111 w 112"/>
                  <a:gd name="T9" fmla="*/ 0 h 98"/>
                  <a:gd name="T10" fmla="*/ 109 w 112"/>
                  <a:gd name="T11" fmla="*/ 0 h 98"/>
                  <a:gd name="T12" fmla="*/ 100 w 112"/>
                  <a:gd name="T13" fmla="*/ 3 h 98"/>
                  <a:gd name="T14" fmla="*/ 87 w 112"/>
                  <a:gd name="T15" fmla="*/ 3 h 98"/>
                  <a:gd name="T16" fmla="*/ 75 w 112"/>
                  <a:gd name="T17" fmla="*/ 9 h 98"/>
                  <a:gd name="T18" fmla="*/ 70 w 112"/>
                  <a:gd name="T19" fmla="*/ 10 h 98"/>
                  <a:gd name="T20" fmla="*/ 52 w 112"/>
                  <a:gd name="T21" fmla="*/ 10 h 98"/>
                  <a:gd name="T22" fmla="*/ 46 w 112"/>
                  <a:gd name="T23" fmla="*/ 7 h 98"/>
                  <a:gd name="T24" fmla="*/ 34 w 112"/>
                  <a:gd name="T25" fmla="*/ 12 h 98"/>
                  <a:gd name="T26" fmla="*/ 28 w 112"/>
                  <a:gd name="T27" fmla="*/ 12 h 98"/>
                  <a:gd name="T28" fmla="*/ 25 w 112"/>
                  <a:gd name="T29" fmla="*/ 12 h 98"/>
                  <a:gd name="T30" fmla="*/ 25 w 112"/>
                  <a:gd name="T31" fmla="*/ 10 h 98"/>
                  <a:gd name="T32" fmla="*/ 21 w 112"/>
                  <a:gd name="T33" fmla="*/ 9 h 98"/>
                  <a:gd name="T34" fmla="*/ 18 w 112"/>
                  <a:gd name="T35" fmla="*/ 12 h 98"/>
                  <a:gd name="T36" fmla="*/ 18 w 112"/>
                  <a:gd name="T37" fmla="*/ 14 h 98"/>
                  <a:gd name="T38" fmla="*/ 20 w 112"/>
                  <a:gd name="T39" fmla="*/ 19 h 98"/>
                  <a:gd name="T40" fmla="*/ 20 w 112"/>
                  <a:gd name="T41" fmla="*/ 21 h 98"/>
                  <a:gd name="T42" fmla="*/ 14 w 112"/>
                  <a:gd name="T43" fmla="*/ 21 h 98"/>
                  <a:gd name="T44" fmla="*/ 12 w 112"/>
                  <a:gd name="T45" fmla="*/ 27 h 98"/>
                  <a:gd name="T46" fmla="*/ 11 w 112"/>
                  <a:gd name="T47" fmla="*/ 28 h 98"/>
                  <a:gd name="T48" fmla="*/ 9 w 112"/>
                  <a:gd name="T49" fmla="*/ 27 h 98"/>
                  <a:gd name="T50" fmla="*/ 7 w 112"/>
                  <a:gd name="T51" fmla="*/ 30 h 98"/>
                  <a:gd name="T52" fmla="*/ 7 w 112"/>
                  <a:gd name="T53" fmla="*/ 35 h 98"/>
                  <a:gd name="T54" fmla="*/ 9 w 112"/>
                  <a:gd name="T55" fmla="*/ 44 h 98"/>
                  <a:gd name="T56" fmla="*/ 9 w 112"/>
                  <a:gd name="T57" fmla="*/ 52 h 98"/>
                  <a:gd name="T58" fmla="*/ 14 w 112"/>
                  <a:gd name="T59" fmla="*/ 50 h 98"/>
                  <a:gd name="T60" fmla="*/ 14 w 112"/>
                  <a:gd name="T61" fmla="*/ 52 h 98"/>
                  <a:gd name="T62" fmla="*/ 16 w 112"/>
                  <a:gd name="T63" fmla="*/ 52 h 98"/>
                  <a:gd name="T64" fmla="*/ 16 w 112"/>
                  <a:gd name="T65" fmla="*/ 52 h 98"/>
                  <a:gd name="T66" fmla="*/ 14 w 112"/>
                  <a:gd name="T67" fmla="*/ 53 h 98"/>
                  <a:gd name="T68" fmla="*/ 16 w 112"/>
                  <a:gd name="T69" fmla="*/ 53 h 98"/>
                  <a:gd name="T70" fmla="*/ 18 w 112"/>
                  <a:gd name="T71" fmla="*/ 55 h 98"/>
                  <a:gd name="T72" fmla="*/ 20 w 112"/>
                  <a:gd name="T73" fmla="*/ 59 h 98"/>
                  <a:gd name="T74" fmla="*/ 20 w 112"/>
                  <a:gd name="T75" fmla="*/ 60 h 98"/>
                  <a:gd name="T76" fmla="*/ 18 w 112"/>
                  <a:gd name="T77" fmla="*/ 62 h 98"/>
                  <a:gd name="T78" fmla="*/ 16 w 112"/>
                  <a:gd name="T79" fmla="*/ 64 h 98"/>
                  <a:gd name="T80" fmla="*/ 14 w 112"/>
                  <a:gd name="T81" fmla="*/ 64 h 98"/>
                  <a:gd name="T82" fmla="*/ 12 w 112"/>
                  <a:gd name="T83" fmla="*/ 66 h 98"/>
                  <a:gd name="T84" fmla="*/ 14 w 112"/>
                  <a:gd name="T85" fmla="*/ 68 h 98"/>
                  <a:gd name="T86" fmla="*/ 14 w 112"/>
                  <a:gd name="T87" fmla="*/ 68 h 98"/>
                  <a:gd name="T88" fmla="*/ 9 w 112"/>
                  <a:gd name="T89" fmla="*/ 68 h 98"/>
                  <a:gd name="T90" fmla="*/ 9 w 112"/>
                  <a:gd name="T91" fmla="*/ 69 h 98"/>
                  <a:gd name="T92" fmla="*/ 7 w 112"/>
                  <a:gd name="T93" fmla="*/ 71 h 98"/>
                  <a:gd name="T94" fmla="*/ 9 w 112"/>
                  <a:gd name="T95" fmla="*/ 73 h 98"/>
                  <a:gd name="T96" fmla="*/ 5 w 112"/>
                  <a:gd name="T97" fmla="*/ 77 h 98"/>
                  <a:gd name="T98" fmla="*/ 3 w 112"/>
                  <a:gd name="T99" fmla="*/ 78 h 98"/>
                  <a:gd name="T100" fmla="*/ 2 w 112"/>
                  <a:gd name="T101" fmla="*/ 82 h 98"/>
                  <a:gd name="T102" fmla="*/ 2 w 112"/>
                  <a:gd name="T103" fmla="*/ 85 h 98"/>
                  <a:gd name="T104" fmla="*/ 2 w 112"/>
                  <a:gd name="T105" fmla="*/ 87 h 98"/>
                  <a:gd name="T106" fmla="*/ 3 w 112"/>
                  <a:gd name="T107" fmla="*/ 89 h 98"/>
                  <a:gd name="T108" fmla="*/ 7 w 112"/>
                  <a:gd name="T109" fmla="*/ 93 h 98"/>
                  <a:gd name="T110" fmla="*/ 16 w 112"/>
                  <a:gd name="T111" fmla="*/ 98 h 98"/>
                  <a:gd name="T112" fmla="*/ 53 w 112"/>
                  <a:gd name="T113" fmla="*/ 7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 h="98">
                    <a:moveTo>
                      <a:pt x="53" y="77"/>
                    </a:moveTo>
                    <a:lnTo>
                      <a:pt x="89" y="55"/>
                    </a:lnTo>
                    <a:lnTo>
                      <a:pt x="93" y="48"/>
                    </a:lnTo>
                    <a:lnTo>
                      <a:pt x="95" y="18"/>
                    </a:lnTo>
                    <a:lnTo>
                      <a:pt x="103" y="14"/>
                    </a:lnTo>
                    <a:lnTo>
                      <a:pt x="109" y="5"/>
                    </a:lnTo>
                    <a:lnTo>
                      <a:pt x="112" y="2"/>
                    </a:lnTo>
                    <a:lnTo>
                      <a:pt x="111" y="2"/>
                    </a:lnTo>
                    <a:lnTo>
                      <a:pt x="111" y="2"/>
                    </a:lnTo>
                    <a:lnTo>
                      <a:pt x="111" y="0"/>
                    </a:lnTo>
                    <a:lnTo>
                      <a:pt x="109" y="0"/>
                    </a:lnTo>
                    <a:lnTo>
                      <a:pt x="109" y="0"/>
                    </a:lnTo>
                    <a:lnTo>
                      <a:pt x="105" y="2"/>
                    </a:lnTo>
                    <a:lnTo>
                      <a:pt x="100" y="3"/>
                    </a:lnTo>
                    <a:lnTo>
                      <a:pt x="89" y="3"/>
                    </a:lnTo>
                    <a:lnTo>
                      <a:pt x="87" y="3"/>
                    </a:lnTo>
                    <a:lnTo>
                      <a:pt x="80" y="5"/>
                    </a:lnTo>
                    <a:lnTo>
                      <a:pt x="75" y="9"/>
                    </a:lnTo>
                    <a:lnTo>
                      <a:pt x="71" y="9"/>
                    </a:lnTo>
                    <a:lnTo>
                      <a:pt x="70" y="10"/>
                    </a:lnTo>
                    <a:lnTo>
                      <a:pt x="61" y="12"/>
                    </a:lnTo>
                    <a:lnTo>
                      <a:pt x="52" y="10"/>
                    </a:lnTo>
                    <a:lnTo>
                      <a:pt x="48" y="7"/>
                    </a:lnTo>
                    <a:lnTo>
                      <a:pt x="46" y="7"/>
                    </a:lnTo>
                    <a:lnTo>
                      <a:pt x="43" y="7"/>
                    </a:lnTo>
                    <a:lnTo>
                      <a:pt x="34" y="12"/>
                    </a:lnTo>
                    <a:lnTo>
                      <a:pt x="32" y="12"/>
                    </a:lnTo>
                    <a:lnTo>
                      <a:pt x="28" y="12"/>
                    </a:lnTo>
                    <a:lnTo>
                      <a:pt x="25" y="12"/>
                    </a:lnTo>
                    <a:lnTo>
                      <a:pt x="25" y="12"/>
                    </a:lnTo>
                    <a:lnTo>
                      <a:pt x="25" y="10"/>
                    </a:lnTo>
                    <a:lnTo>
                      <a:pt x="25" y="10"/>
                    </a:lnTo>
                    <a:lnTo>
                      <a:pt x="23" y="10"/>
                    </a:lnTo>
                    <a:lnTo>
                      <a:pt x="21" y="9"/>
                    </a:lnTo>
                    <a:lnTo>
                      <a:pt x="20" y="9"/>
                    </a:lnTo>
                    <a:lnTo>
                      <a:pt x="18" y="12"/>
                    </a:lnTo>
                    <a:lnTo>
                      <a:pt x="18" y="12"/>
                    </a:lnTo>
                    <a:lnTo>
                      <a:pt x="18" y="14"/>
                    </a:lnTo>
                    <a:lnTo>
                      <a:pt x="18" y="16"/>
                    </a:lnTo>
                    <a:lnTo>
                      <a:pt x="20" y="19"/>
                    </a:lnTo>
                    <a:lnTo>
                      <a:pt x="20" y="21"/>
                    </a:lnTo>
                    <a:lnTo>
                      <a:pt x="20" y="21"/>
                    </a:lnTo>
                    <a:lnTo>
                      <a:pt x="18" y="21"/>
                    </a:lnTo>
                    <a:lnTo>
                      <a:pt x="14" y="21"/>
                    </a:lnTo>
                    <a:lnTo>
                      <a:pt x="14" y="25"/>
                    </a:lnTo>
                    <a:lnTo>
                      <a:pt x="12" y="27"/>
                    </a:lnTo>
                    <a:lnTo>
                      <a:pt x="12" y="27"/>
                    </a:lnTo>
                    <a:lnTo>
                      <a:pt x="11" y="28"/>
                    </a:lnTo>
                    <a:lnTo>
                      <a:pt x="9" y="28"/>
                    </a:lnTo>
                    <a:lnTo>
                      <a:pt x="9" y="27"/>
                    </a:lnTo>
                    <a:lnTo>
                      <a:pt x="7" y="27"/>
                    </a:lnTo>
                    <a:lnTo>
                      <a:pt x="7" y="30"/>
                    </a:lnTo>
                    <a:lnTo>
                      <a:pt x="5" y="34"/>
                    </a:lnTo>
                    <a:lnTo>
                      <a:pt x="7" y="35"/>
                    </a:lnTo>
                    <a:lnTo>
                      <a:pt x="9" y="39"/>
                    </a:lnTo>
                    <a:lnTo>
                      <a:pt x="9" y="44"/>
                    </a:lnTo>
                    <a:lnTo>
                      <a:pt x="7" y="48"/>
                    </a:lnTo>
                    <a:lnTo>
                      <a:pt x="9" y="52"/>
                    </a:lnTo>
                    <a:lnTo>
                      <a:pt x="12" y="52"/>
                    </a:lnTo>
                    <a:lnTo>
                      <a:pt x="14" y="50"/>
                    </a:lnTo>
                    <a:lnTo>
                      <a:pt x="14" y="50"/>
                    </a:lnTo>
                    <a:lnTo>
                      <a:pt x="14" y="52"/>
                    </a:lnTo>
                    <a:lnTo>
                      <a:pt x="16" y="52"/>
                    </a:lnTo>
                    <a:lnTo>
                      <a:pt x="16" y="52"/>
                    </a:lnTo>
                    <a:lnTo>
                      <a:pt x="16" y="52"/>
                    </a:lnTo>
                    <a:lnTo>
                      <a:pt x="16" y="52"/>
                    </a:lnTo>
                    <a:lnTo>
                      <a:pt x="16" y="53"/>
                    </a:lnTo>
                    <a:lnTo>
                      <a:pt x="14" y="53"/>
                    </a:lnTo>
                    <a:lnTo>
                      <a:pt x="14" y="53"/>
                    </a:lnTo>
                    <a:lnTo>
                      <a:pt x="16" y="53"/>
                    </a:lnTo>
                    <a:lnTo>
                      <a:pt x="16" y="55"/>
                    </a:lnTo>
                    <a:lnTo>
                      <a:pt x="18" y="55"/>
                    </a:lnTo>
                    <a:lnTo>
                      <a:pt x="18" y="57"/>
                    </a:lnTo>
                    <a:lnTo>
                      <a:pt x="20" y="59"/>
                    </a:lnTo>
                    <a:lnTo>
                      <a:pt x="18" y="60"/>
                    </a:lnTo>
                    <a:lnTo>
                      <a:pt x="20" y="60"/>
                    </a:lnTo>
                    <a:lnTo>
                      <a:pt x="18" y="60"/>
                    </a:lnTo>
                    <a:lnTo>
                      <a:pt x="18" y="62"/>
                    </a:lnTo>
                    <a:lnTo>
                      <a:pt x="18" y="62"/>
                    </a:lnTo>
                    <a:lnTo>
                      <a:pt x="16" y="64"/>
                    </a:lnTo>
                    <a:lnTo>
                      <a:pt x="14" y="64"/>
                    </a:lnTo>
                    <a:lnTo>
                      <a:pt x="14" y="64"/>
                    </a:lnTo>
                    <a:lnTo>
                      <a:pt x="14" y="66"/>
                    </a:lnTo>
                    <a:lnTo>
                      <a:pt x="12" y="66"/>
                    </a:lnTo>
                    <a:lnTo>
                      <a:pt x="14" y="68"/>
                    </a:lnTo>
                    <a:lnTo>
                      <a:pt x="14" y="68"/>
                    </a:lnTo>
                    <a:lnTo>
                      <a:pt x="14" y="68"/>
                    </a:lnTo>
                    <a:lnTo>
                      <a:pt x="14" y="68"/>
                    </a:lnTo>
                    <a:lnTo>
                      <a:pt x="12" y="68"/>
                    </a:lnTo>
                    <a:lnTo>
                      <a:pt x="9" y="68"/>
                    </a:lnTo>
                    <a:lnTo>
                      <a:pt x="9" y="69"/>
                    </a:lnTo>
                    <a:lnTo>
                      <a:pt x="9" y="69"/>
                    </a:lnTo>
                    <a:lnTo>
                      <a:pt x="7" y="71"/>
                    </a:lnTo>
                    <a:lnTo>
                      <a:pt x="7" y="71"/>
                    </a:lnTo>
                    <a:lnTo>
                      <a:pt x="9" y="73"/>
                    </a:lnTo>
                    <a:lnTo>
                      <a:pt x="9" y="73"/>
                    </a:lnTo>
                    <a:lnTo>
                      <a:pt x="9" y="75"/>
                    </a:lnTo>
                    <a:lnTo>
                      <a:pt x="5" y="77"/>
                    </a:lnTo>
                    <a:lnTo>
                      <a:pt x="5" y="78"/>
                    </a:lnTo>
                    <a:lnTo>
                      <a:pt x="3" y="78"/>
                    </a:lnTo>
                    <a:lnTo>
                      <a:pt x="2" y="80"/>
                    </a:lnTo>
                    <a:lnTo>
                      <a:pt x="2" y="82"/>
                    </a:lnTo>
                    <a:lnTo>
                      <a:pt x="0" y="84"/>
                    </a:lnTo>
                    <a:lnTo>
                      <a:pt x="2" y="85"/>
                    </a:lnTo>
                    <a:lnTo>
                      <a:pt x="0" y="85"/>
                    </a:lnTo>
                    <a:lnTo>
                      <a:pt x="2" y="87"/>
                    </a:lnTo>
                    <a:lnTo>
                      <a:pt x="0" y="89"/>
                    </a:lnTo>
                    <a:lnTo>
                      <a:pt x="3" y="89"/>
                    </a:lnTo>
                    <a:lnTo>
                      <a:pt x="5" y="89"/>
                    </a:lnTo>
                    <a:lnTo>
                      <a:pt x="7" y="93"/>
                    </a:lnTo>
                    <a:lnTo>
                      <a:pt x="12" y="96"/>
                    </a:lnTo>
                    <a:lnTo>
                      <a:pt x="16" y="98"/>
                    </a:lnTo>
                    <a:lnTo>
                      <a:pt x="18" y="96"/>
                    </a:lnTo>
                    <a:lnTo>
                      <a:pt x="53" y="7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0" name="Freeform 2318">
                <a:extLst>
                  <a:ext uri="{FF2B5EF4-FFF2-40B4-BE49-F238E27FC236}">
                    <a16:creationId xmlns:a16="http://schemas.microsoft.com/office/drawing/2014/main" id="{BF3CC112-E06E-C047-9E27-0A364602D06B}"/>
                  </a:ext>
                </a:extLst>
              </p:cNvPr>
              <p:cNvSpPr>
                <a:spLocks/>
              </p:cNvSpPr>
              <p:nvPr/>
            </p:nvSpPr>
            <p:spPr bwMode="auto">
              <a:xfrm>
                <a:off x="3250" y="2172"/>
                <a:ext cx="337" cy="277"/>
              </a:xfrm>
              <a:custGeom>
                <a:avLst/>
                <a:gdLst>
                  <a:gd name="T0" fmla="*/ 267 w 337"/>
                  <a:gd name="T1" fmla="*/ 137 h 277"/>
                  <a:gd name="T2" fmla="*/ 267 w 337"/>
                  <a:gd name="T3" fmla="*/ 143 h 277"/>
                  <a:gd name="T4" fmla="*/ 271 w 337"/>
                  <a:gd name="T5" fmla="*/ 146 h 277"/>
                  <a:gd name="T6" fmla="*/ 330 w 337"/>
                  <a:gd name="T7" fmla="*/ 169 h 277"/>
                  <a:gd name="T8" fmla="*/ 326 w 337"/>
                  <a:gd name="T9" fmla="*/ 216 h 277"/>
                  <a:gd name="T10" fmla="*/ 232 w 337"/>
                  <a:gd name="T11" fmla="*/ 239 h 277"/>
                  <a:gd name="T12" fmla="*/ 207 w 337"/>
                  <a:gd name="T13" fmla="*/ 266 h 277"/>
                  <a:gd name="T14" fmla="*/ 194 w 337"/>
                  <a:gd name="T15" fmla="*/ 260 h 277"/>
                  <a:gd name="T16" fmla="*/ 141 w 337"/>
                  <a:gd name="T17" fmla="*/ 266 h 277"/>
                  <a:gd name="T18" fmla="*/ 134 w 337"/>
                  <a:gd name="T19" fmla="*/ 271 h 277"/>
                  <a:gd name="T20" fmla="*/ 130 w 337"/>
                  <a:gd name="T21" fmla="*/ 277 h 277"/>
                  <a:gd name="T22" fmla="*/ 128 w 337"/>
                  <a:gd name="T23" fmla="*/ 271 h 277"/>
                  <a:gd name="T24" fmla="*/ 123 w 337"/>
                  <a:gd name="T25" fmla="*/ 262 h 277"/>
                  <a:gd name="T26" fmla="*/ 114 w 337"/>
                  <a:gd name="T27" fmla="*/ 252 h 277"/>
                  <a:gd name="T28" fmla="*/ 105 w 337"/>
                  <a:gd name="T29" fmla="*/ 237 h 277"/>
                  <a:gd name="T30" fmla="*/ 85 w 337"/>
                  <a:gd name="T31" fmla="*/ 210 h 277"/>
                  <a:gd name="T32" fmla="*/ 75 w 337"/>
                  <a:gd name="T33" fmla="*/ 205 h 277"/>
                  <a:gd name="T34" fmla="*/ 69 w 337"/>
                  <a:gd name="T35" fmla="*/ 182 h 277"/>
                  <a:gd name="T36" fmla="*/ 69 w 337"/>
                  <a:gd name="T37" fmla="*/ 169 h 277"/>
                  <a:gd name="T38" fmla="*/ 51 w 337"/>
                  <a:gd name="T39" fmla="*/ 144 h 277"/>
                  <a:gd name="T40" fmla="*/ 50 w 337"/>
                  <a:gd name="T41" fmla="*/ 141 h 277"/>
                  <a:gd name="T42" fmla="*/ 44 w 337"/>
                  <a:gd name="T43" fmla="*/ 141 h 277"/>
                  <a:gd name="T44" fmla="*/ 41 w 337"/>
                  <a:gd name="T45" fmla="*/ 132 h 277"/>
                  <a:gd name="T46" fmla="*/ 32 w 337"/>
                  <a:gd name="T47" fmla="*/ 116 h 277"/>
                  <a:gd name="T48" fmla="*/ 28 w 337"/>
                  <a:gd name="T49" fmla="*/ 109 h 277"/>
                  <a:gd name="T50" fmla="*/ 21 w 337"/>
                  <a:gd name="T51" fmla="*/ 98 h 277"/>
                  <a:gd name="T52" fmla="*/ 9 w 337"/>
                  <a:gd name="T53" fmla="*/ 77 h 277"/>
                  <a:gd name="T54" fmla="*/ 1 w 337"/>
                  <a:gd name="T55" fmla="*/ 73 h 277"/>
                  <a:gd name="T56" fmla="*/ 3 w 337"/>
                  <a:gd name="T57" fmla="*/ 68 h 277"/>
                  <a:gd name="T58" fmla="*/ 5 w 337"/>
                  <a:gd name="T59" fmla="*/ 52 h 277"/>
                  <a:gd name="T60" fmla="*/ 28 w 337"/>
                  <a:gd name="T61" fmla="*/ 52 h 277"/>
                  <a:gd name="T62" fmla="*/ 48 w 337"/>
                  <a:gd name="T63" fmla="*/ 34 h 277"/>
                  <a:gd name="T64" fmla="*/ 35 w 337"/>
                  <a:gd name="T65" fmla="*/ 12 h 277"/>
                  <a:gd name="T66" fmla="*/ 132 w 337"/>
                  <a:gd name="T67" fmla="*/ 27 h 277"/>
                  <a:gd name="T68" fmla="*/ 144 w 337"/>
                  <a:gd name="T69" fmla="*/ 34 h 277"/>
                  <a:gd name="T70" fmla="*/ 162 w 337"/>
                  <a:gd name="T71" fmla="*/ 55 h 277"/>
                  <a:gd name="T72" fmla="*/ 207 w 337"/>
                  <a:gd name="T73" fmla="*/ 62 h 277"/>
                  <a:gd name="T74" fmla="*/ 226 w 337"/>
                  <a:gd name="T75" fmla="*/ 78 h 277"/>
                  <a:gd name="T76" fmla="*/ 235 w 337"/>
                  <a:gd name="T77" fmla="*/ 87 h 277"/>
                  <a:gd name="T78" fmla="*/ 235 w 337"/>
                  <a:gd name="T79" fmla="*/ 89 h 277"/>
                  <a:gd name="T80" fmla="*/ 246 w 337"/>
                  <a:gd name="T81" fmla="*/ 98 h 277"/>
                  <a:gd name="T82" fmla="*/ 248 w 337"/>
                  <a:gd name="T83" fmla="*/ 107 h 277"/>
                  <a:gd name="T84" fmla="*/ 248 w 337"/>
                  <a:gd name="T85" fmla="*/ 112 h 277"/>
                  <a:gd name="T86" fmla="*/ 255 w 337"/>
                  <a:gd name="T87" fmla="*/ 128 h 277"/>
                  <a:gd name="T88" fmla="*/ 257 w 337"/>
                  <a:gd name="T89" fmla="*/ 132 h 277"/>
                  <a:gd name="T90" fmla="*/ 260 w 337"/>
                  <a:gd name="T91" fmla="*/ 13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7" h="277">
                    <a:moveTo>
                      <a:pt x="269" y="135"/>
                    </a:moveTo>
                    <a:lnTo>
                      <a:pt x="267" y="137"/>
                    </a:lnTo>
                    <a:lnTo>
                      <a:pt x="267" y="137"/>
                    </a:lnTo>
                    <a:lnTo>
                      <a:pt x="269" y="139"/>
                    </a:lnTo>
                    <a:lnTo>
                      <a:pt x="267" y="141"/>
                    </a:lnTo>
                    <a:lnTo>
                      <a:pt x="267" y="143"/>
                    </a:lnTo>
                    <a:lnTo>
                      <a:pt x="269" y="143"/>
                    </a:lnTo>
                    <a:lnTo>
                      <a:pt x="271" y="143"/>
                    </a:lnTo>
                    <a:lnTo>
                      <a:pt x="271" y="146"/>
                    </a:lnTo>
                    <a:lnTo>
                      <a:pt x="287" y="166"/>
                    </a:lnTo>
                    <a:lnTo>
                      <a:pt x="328" y="171"/>
                    </a:lnTo>
                    <a:lnTo>
                      <a:pt x="330" y="169"/>
                    </a:lnTo>
                    <a:lnTo>
                      <a:pt x="330" y="169"/>
                    </a:lnTo>
                    <a:lnTo>
                      <a:pt x="337" y="182"/>
                    </a:lnTo>
                    <a:lnTo>
                      <a:pt x="326" y="216"/>
                    </a:lnTo>
                    <a:lnTo>
                      <a:pt x="278" y="234"/>
                    </a:lnTo>
                    <a:lnTo>
                      <a:pt x="278" y="234"/>
                    </a:lnTo>
                    <a:lnTo>
                      <a:pt x="232" y="239"/>
                    </a:lnTo>
                    <a:lnTo>
                      <a:pt x="217" y="246"/>
                    </a:lnTo>
                    <a:lnTo>
                      <a:pt x="207" y="259"/>
                    </a:lnTo>
                    <a:lnTo>
                      <a:pt x="207" y="266"/>
                    </a:lnTo>
                    <a:lnTo>
                      <a:pt x="201" y="268"/>
                    </a:lnTo>
                    <a:lnTo>
                      <a:pt x="198" y="268"/>
                    </a:lnTo>
                    <a:lnTo>
                      <a:pt x="194" y="260"/>
                    </a:lnTo>
                    <a:lnTo>
                      <a:pt x="155" y="259"/>
                    </a:lnTo>
                    <a:lnTo>
                      <a:pt x="148" y="266"/>
                    </a:lnTo>
                    <a:lnTo>
                      <a:pt x="141" y="266"/>
                    </a:lnTo>
                    <a:lnTo>
                      <a:pt x="139" y="268"/>
                    </a:lnTo>
                    <a:lnTo>
                      <a:pt x="139" y="269"/>
                    </a:lnTo>
                    <a:lnTo>
                      <a:pt x="134" y="271"/>
                    </a:lnTo>
                    <a:lnTo>
                      <a:pt x="134" y="273"/>
                    </a:lnTo>
                    <a:lnTo>
                      <a:pt x="132" y="275"/>
                    </a:lnTo>
                    <a:lnTo>
                      <a:pt x="130" y="277"/>
                    </a:lnTo>
                    <a:lnTo>
                      <a:pt x="130" y="277"/>
                    </a:lnTo>
                    <a:lnTo>
                      <a:pt x="128" y="275"/>
                    </a:lnTo>
                    <a:lnTo>
                      <a:pt x="128" y="271"/>
                    </a:lnTo>
                    <a:lnTo>
                      <a:pt x="125" y="266"/>
                    </a:lnTo>
                    <a:lnTo>
                      <a:pt x="125" y="264"/>
                    </a:lnTo>
                    <a:lnTo>
                      <a:pt x="123" y="262"/>
                    </a:lnTo>
                    <a:lnTo>
                      <a:pt x="121" y="259"/>
                    </a:lnTo>
                    <a:lnTo>
                      <a:pt x="116" y="253"/>
                    </a:lnTo>
                    <a:lnTo>
                      <a:pt x="114" y="252"/>
                    </a:lnTo>
                    <a:lnTo>
                      <a:pt x="107" y="239"/>
                    </a:lnTo>
                    <a:lnTo>
                      <a:pt x="105" y="237"/>
                    </a:lnTo>
                    <a:lnTo>
                      <a:pt x="105" y="237"/>
                    </a:lnTo>
                    <a:lnTo>
                      <a:pt x="103" y="230"/>
                    </a:lnTo>
                    <a:lnTo>
                      <a:pt x="94" y="216"/>
                    </a:lnTo>
                    <a:lnTo>
                      <a:pt x="85" y="210"/>
                    </a:lnTo>
                    <a:lnTo>
                      <a:pt x="85" y="210"/>
                    </a:lnTo>
                    <a:lnTo>
                      <a:pt x="78" y="207"/>
                    </a:lnTo>
                    <a:lnTo>
                      <a:pt x="75" y="205"/>
                    </a:lnTo>
                    <a:lnTo>
                      <a:pt x="71" y="185"/>
                    </a:lnTo>
                    <a:lnTo>
                      <a:pt x="69" y="184"/>
                    </a:lnTo>
                    <a:lnTo>
                      <a:pt x="69" y="182"/>
                    </a:lnTo>
                    <a:lnTo>
                      <a:pt x="69" y="182"/>
                    </a:lnTo>
                    <a:lnTo>
                      <a:pt x="71" y="175"/>
                    </a:lnTo>
                    <a:lnTo>
                      <a:pt x="69" y="169"/>
                    </a:lnTo>
                    <a:lnTo>
                      <a:pt x="67" y="168"/>
                    </a:lnTo>
                    <a:lnTo>
                      <a:pt x="60" y="152"/>
                    </a:lnTo>
                    <a:lnTo>
                      <a:pt x="51" y="144"/>
                    </a:lnTo>
                    <a:lnTo>
                      <a:pt x="51" y="144"/>
                    </a:lnTo>
                    <a:lnTo>
                      <a:pt x="51" y="143"/>
                    </a:lnTo>
                    <a:lnTo>
                      <a:pt x="50" y="141"/>
                    </a:lnTo>
                    <a:lnTo>
                      <a:pt x="48" y="141"/>
                    </a:lnTo>
                    <a:lnTo>
                      <a:pt x="46" y="143"/>
                    </a:lnTo>
                    <a:lnTo>
                      <a:pt x="44" y="141"/>
                    </a:lnTo>
                    <a:lnTo>
                      <a:pt x="44" y="139"/>
                    </a:lnTo>
                    <a:lnTo>
                      <a:pt x="41" y="135"/>
                    </a:lnTo>
                    <a:lnTo>
                      <a:pt x="41" y="132"/>
                    </a:lnTo>
                    <a:lnTo>
                      <a:pt x="41" y="132"/>
                    </a:lnTo>
                    <a:lnTo>
                      <a:pt x="35" y="116"/>
                    </a:lnTo>
                    <a:lnTo>
                      <a:pt x="32" y="116"/>
                    </a:lnTo>
                    <a:lnTo>
                      <a:pt x="32" y="114"/>
                    </a:lnTo>
                    <a:lnTo>
                      <a:pt x="32" y="112"/>
                    </a:lnTo>
                    <a:lnTo>
                      <a:pt x="28" y="109"/>
                    </a:lnTo>
                    <a:lnTo>
                      <a:pt x="25" y="102"/>
                    </a:lnTo>
                    <a:lnTo>
                      <a:pt x="23" y="98"/>
                    </a:lnTo>
                    <a:lnTo>
                      <a:pt x="21" y="98"/>
                    </a:lnTo>
                    <a:lnTo>
                      <a:pt x="17" y="93"/>
                    </a:lnTo>
                    <a:lnTo>
                      <a:pt x="17" y="91"/>
                    </a:lnTo>
                    <a:lnTo>
                      <a:pt x="9" y="77"/>
                    </a:lnTo>
                    <a:lnTo>
                      <a:pt x="7" y="75"/>
                    </a:lnTo>
                    <a:lnTo>
                      <a:pt x="1" y="75"/>
                    </a:lnTo>
                    <a:lnTo>
                      <a:pt x="1" y="73"/>
                    </a:lnTo>
                    <a:lnTo>
                      <a:pt x="0" y="75"/>
                    </a:lnTo>
                    <a:lnTo>
                      <a:pt x="0" y="75"/>
                    </a:lnTo>
                    <a:lnTo>
                      <a:pt x="3" y="68"/>
                    </a:lnTo>
                    <a:lnTo>
                      <a:pt x="3" y="59"/>
                    </a:lnTo>
                    <a:lnTo>
                      <a:pt x="5" y="55"/>
                    </a:lnTo>
                    <a:lnTo>
                      <a:pt x="5" y="52"/>
                    </a:lnTo>
                    <a:lnTo>
                      <a:pt x="5" y="53"/>
                    </a:lnTo>
                    <a:lnTo>
                      <a:pt x="23" y="55"/>
                    </a:lnTo>
                    <a:lnTo>
                      <a:pt x="28" y="52"/>
                    </a:lnTo>
                    <a:lnTo>
                      <a:pt x="34" y="43"/>
                    </a:lnTo>
                    <a:lnTo>
                      <a:pt x="44" y="41"/>
                    </a:lnTo>
                    <a:lnTo>
                      <a:pt x="48" y="34"/>
                    </a:lnTo>
                    <a:lnTo>
                      <a:pt x="53" y="30"/>
                    </a:lnTo>
                    <a:lnTo>
                      <a:pt x="53" y="28"/>
                    </a:lnTo>
                    <a:lnTo>
                      <a:pt x="35" y="12"/>
                    </a:lnTo>
                    <a:lnTo>
                      <a:pt x="67" y="5"/>
                    </a:lnTo>
                    <a:lnTo>
                      <a:pt x="73" y="0"/>
                    </a:lnTo>
                    <a:lnTo>
                      <a:pt x="132" y="27"/>
                    </a:lnTo>
                    <a:lnTo>
                      <a:pt x="135" y="32"/>
                    </a:lnTo>
                    <a:lnTo>
                      <a:pt x="142" y="34"/>
                    </a:lnTo>
                    <a:lnTo>
                      <a:pt x="144" y="34"/>
                    </a:lnTo>
                    <a:lnTo>
                      <a:pt x="144" y="44"/>
                    </a:lnTo>
                    <a:lnTo>
                      <a:pt x="144" y="46"/>
                    </a:lnTo>
                    <a:lnTo>
                      <a:pt x="162" y="55"/>
                    </a:lnTo>
                    <a:lnTo>
                      <a:pt x="191" y="57"/>
                    </a:lnTo>
                    <a:lnTo>
                      <a:pt x="205" y="60"/>
                    </a:lnTo>
                    <a:lnTo>
                      <a:pt x="207" y="62"/>
                    </a:lnTo>
                    <a:lnTo>
                      <a:pt x="210" y="66"/>
                    </a:lnTo>
                    <a:lnTo>
                      <a:pt x="219" y="66"/>
                    </a:lnTo>
                    <a:lnTo>
                      <a:pt x="226" y="78"/>
                    </a:lnTo>
                    <a:lnTo>
                      <a:pt x="228" y="80"/>
                    </a:lnTo>
                    <a:lnTo>
                      <a:pt x="230" y="84"/>
                    </a:lnTo>
                    <a:lnTo>
                      <a:pt x="235" y="87"/>
                    </a:lnTo>
                    <a:lnTo>
                      <a:pt x="235" y="87"/>
                    </a:lnTo>
                    <a:lnTo>
                      <a:pt x="233" y="87"/>
                    </a:lnTo>
                    <a:lnTo>
                      <a:pt x="235" y="89"/>
                    </a:lnTo>
                    <a:lnTo>
                      <a:pt x="235" y="93"/>
                    </a:lnTo>
                    <a:lnTo>
                      <a:pt x="237" y="93"/>
                    </a:lnTo>
                    <a:lnTo>
                      <a:pt x="246" y="98"/>
                    </a:lnTo>
                    <a:lnTo>
                      <a:pt x="246" y="100"/>
                    </a:lnTo>
                    <a:lnTo>
                      <a:pt x="246" y="103"/>
                    </a:lnTo>
                    <a:lnTo>
                      <a:pt x="248" y="107"/>
                    </a:lnTo>
                    <a:lnTo>
                      <a:pt x="250" y="109"/>
                    </a:lnTo>
                    <a:lnTo>
                      <a:pt x="250" y="110"/>
                    </a:lnTo>
                    <a:lnTo>
                      <a:pt x="248" y="112"/>
                    </a:lnTo>
                    <a:lnTo>
                      <a:pt x="248" y="116"/>
                    </a:lnTo>
                    <a:lnTo>
                      <a:pt x="253" y="123"/>
                    </a:lnTo>
                    <a:lnTo>
                      <a:pt x="255" y="128"/>
                    </a:lnTo>
                    <a:lnTo>
                      <a:pt x="257" y="130"/>
                    </a:lnTo>
                    <a:lnTo>
                      <a:pt x="257" y="132"/>
                    </a:lnTo>
                    <a:lnTo>
                      <a:pt x="257" y="132"/>
                    </a:lnTo>
                    <a:lnTo>
                      <a:pt x="258" y="134"/>
                    </a:lnTo>
                    <a:lnTo>
                      <a:pt x="258" y="134"/>
                    </a:lnTo>
                    <a:lnTo>
                      <a:pt x="260" y="137"/>
                    </a:lnTo>
                    <a:lnTo>
                      <a:pt x="262" y="139"/>
                    </a:lnTo>
                    <a:lnTo>
                      <a:pt x="269" y="13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1" name="Freeform 2319">
                <a:extLst>
                  <a:ext uri="{FF2B5EF4-FFF2-40B4-BE49-F238E27FC236}">
                    <a16:creationId xmlns:a16="http://schemas.microsoft.com/office/drawing/2014/main" id="{0410D47E-AA31-C84E-B818-3B49454D923C}"/>
                  </a:ext>
                </a:extLst>
              </p:cNvPr>
              <p:cNvSpPr>
                <a:spLocks/>
              </p:cNvSpPr>
              <p:nvPr/>
            </p:nvSpPr>
            <p:spPr bwMode="auto">
              <a:xfrm>
                <a:off x="3250" y="2172"/>
                <a:ext cx="337" cy="277"/>
              </a:xfrm>
              <a:custGeom>
                <a:avLst/>
                <a:gdLst>
                  <a:gd name="T0" fmla="*/ 267 w 337"/>
                  <a:gd name="T1" fmla="*/ 137 h 277"/>
                  <a:gd name="T2" fmla="*/ 267 w 337"/>
                  <a:gd name="T3" fmla="*/ 143 h 277"/>
                  <a:gd name="T4" fmla="*/ 271 w 337"/>
                  <a:gd name="T5" fmla="*/ 146 h 277"/>
                  <a:gd name="T6" fmla="*/ 330 w 337"/>
                  <a:gd name="T7" fmla="*/ 169 h 277"/>
                  <a:gd name="T8" fmla="*/ 326 w 337"/>
                  <a:gd name="T9" fmla="*/ 216 h 277"/>
                  <a:gd name="T10" fmla="*/ 232 w 337"/>
                  <a:gd name="T11" fmla="*/ 239 h 277"/>
                  <a:gd name="T12" fmla="*/ 207 w 337"/>
                  <a:gd name="T13" fmla="*/ 266 h 277"/>
                  <a:gd name="T14" fmla="*/ 194 w 337"/>
                  <a:gd name="T15" fmla="*/ 260 h 277"/>
                  <a:gd name="T16" fmla="*/ 141 w 337"/>
                  <a:gd name="T17" fmla="*/ 266 h 277"/>
                  <a:gd name="T18" fmla="*/ 134 w 337"/>
                  <a:gd name="T19" fmla="*/ 271 h 277"/>
                  <a:gd name="T20" fmla="*/ 130 w 337"/>
                  <a:gd name="T21" fmla="*/ 277 h 277"/>
                  <a:gd name="T22" fmla="*/ 128 w 337"/>
                  <a:gd name="T23" fmla="*/ 271 h 277"/>
                  <a:gd name="T24" fmla="*/ 123 w 337"/>
                  <a:gd name="T25" fmla="*/ 262 h 277"/>
                  <a:gd name="T26" fmla="*/ 114 w 337"/>
                  <a:gd name="T27" fmla="*/ 252 h 277"/>
                  <a:gd name="T28" fmla="*/ 105 w 337"/>
                  <a:gd name="T29" fmla="*/ 237 h 277"/>
                  <a:gd name="T30" fmla="*/ 85 w 337"/>
                  <a:gd name="T31" fmla="*/ 210 h 277"/>
                  <a:gd name="T32" fmla="*/ 75 w 337"/>
                  <a:gd name="T33" fmla="*/ 205 h 277"/>
                  <a:gd name="T34" fmla="*/ 69 w 337"/>
                  <a:gd name="T35" fmla="*/ 182 h 277"/>
                  <a:gd name="T36" fmla="*/ 69 w 337"/>
                  <a:gd name="T37" fmla="*/ 169 h 277"/>
                  <a:gd name="T38" fmla="*/ 51 w 337"/>
                  <a:gd name="T39" fmla="*/ 144 h 277"/>
                  <a:gd name="T40" fmla="*/ 50 w 337"/>
                  <a:gd name="T41" fmla="*/ 141 h 277"/>
                  <a:gd name="T42" fmla="*/ 44 w 337"/>
                  <a:gd name="T43" fmla="*/ 141 h 277"/>
                  <a:gd name="T44" fmla="*/ 41 w 337"/>
                  <a:gd name="T45" fmla="*/ 132 h 277"/>
                  <a:gd name="T46" fmla="*/ 32 w 337"/>
                  <a:gd name="T47" fmla="*/ 116 h 277"/>
                  <a:gd name="T48" fmla="*/ 28 w 337"/>
                  <a:gd name="T49" fmla="*/ 109 h 277"/>
                  <a:gd name="T50" fmla="*/ 21 w 337"/>
                  <a:gd name="T51" fmla="*/ 98 h 277"/>
                  <a:gd name="T52" fmla="*/ 9 w 337"/>
                  <a:gd name="T53" fmla="*/ 77 h 277"/>
                  <a:gd name="T54" fmla="*/ 1 w 337"/>
                  <a:gd name="T55" fmla="*/ 73 h 277"/>
                  <a:gd name="T56" fmla="*/ 3 w 337"/>
                  <a:gd name="T57" fmla="*/ 68 h 277"/>
                  <a:gd name="T58" fmla="*/ 5 w 337"/>
                  <a:gd name="T59" fmla="*/ 52 h 277"/>
                  <a:gd name="T60" fmla="*/ 28 w 337"/>
                  <a:gd name="T61" fmla="*/ 52 h 277"/>
                  <a:gd name="T62" fmla="*/ 48 w 337"/>
                  <a:gd name="T63" fmla="*/ 34 h 277"/>
                  <a:gd name="T64" fmla="*/ 35 w 337"/>
                  <a:gd name="T65" fmla="*/ 12 h 277"/>
                  <a:gd name="T66" fmla="*/ 132 w 337"/>
                  <a:gd name="T67" fmla="*/ 27 h 277"/>
                  <a:gd name="T68" fmla="*/ 144 w 337"/>
                  <a:gd name="T69" fmla="*/ 34 h 277"/>
                  <a:gd name="T70" fmla="*/ 162 w 337"/>
                  <a:gd name="T71" fmla="*/ 55 h 277"/>
                  <a:gd name="T72" fmla="*/ 207 w 337"/>
                  <a:gd name="T73" fmla="*/ 62 h 277"/>
                  <a:gd name="T74" fmla="*/ 226 w 337"/>
                  <a:gd name="T75" fmla="*/ 78 h 277"/>
                  <a:gd name="T76" fmla="*/ 235 w 337"/>
                  <a:gd name="T77" fmla="*/ 87 h 277"/>
                  <a:gd name="T78" fmla="*/ 235 w 337"/>
                  <a:gd name="T79" fmla="*/ 89 h 277"/>
                  <a:gd name="T80" fmla="*/ 246 w 337"/>
                  <a:gd name="T81" fmla="*/ 98 h 277"/>
                  <a:gd name="T82" fmla="*/ 248 w 337"/>
                  <a:gd name="T83" fmla="*/ 107 h 277"/>
                  <a:gd name="T84" fmla="*/ 248 w 337"/>
                  <a:gd name="T85" fmla="*/ 112 h 277"/>
                  <a:gd name="T86" fmla="*/ 255 w 337"/>
                  <a:gd name="T87" fmla="*/ 128 h 277"/>
                  <a:gd name="T88" fmla="*/ 257 w 337"/>
                  <a:gd name="T89" fmla="*/ 132 h 277"/>
                  <a:gd name="T90" fmla="*/ 260 w 337"/>
                  <a:gd name="T91" fmla="*/ 13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7" h="277">
                    <a:moveTo>
                      <a:pt x="269" y="135"/>
                    </a:moveTo>
                    <a:lnTo>
                      <a:pt x="267" y="137"/>
                    </a:lnTo>
                    <a:lnTo>
                      <a:pt x="267" y="137"/>
                    </a:lnTo>
                    <a:lnTo>
                      <a:pt x="269" y="139"/>
                    </a:lnTo>
                    <a:lnTo>
                      <a:pt x="267" y="141"/>
                    </a:lnTo>
                    <a:lnTo>
                      <a:pt x="267" y="143"/>
                    </a:lnTo>
                    <a:lnTo>
                      <a:pt x="269" y="143"/>
                    </a:lnTo>
                    <a:lnTo>
                      <a:pt x="271" y="143"/>
                    </a:lnTo>
                    <a:lnTo>
                      <a:pt x="271" y="146"/>
                    </a:lnTo>
                    <a:lnTo>
                      <a:pt x="287" y="166"/>
                    </a:lnTo>
                    <a:lnTo>
                      <a:pt x="328" y="171"/>
                    </a:lnTo>
                    <a:lnTo>
                      <a:pt x="330" y="169"/>
                    </a:lnTo>
                    <a:lnTo>
                      <a:pt x="330" y="169"/>
                    </a:lnTo>
                    <a:lnTo>
                      <a:pt x="337" y="182"/>
                    </a:lnTo>
                    <a:lnTo>
                      <a:pt x="326" y="216"/>
                    </a:lnTo>
                    <a:lnTo>
                      <a:pt x="278" y="234"/>
                    </a:lnTo>
                    <a:lnTo>
                      <a:pt x="278" y="234"/>
                    </a:lnTo>
                    <a:lnTo>
                      <a:pt x="232" y="239"/>
                    </a:lnTo>
                    <a:lnTo>
                      <a:pt x="217" y="246"/>
                    </a:lnTo>
                    <a:lnTo>
                      <a:pt x="207" y="259"/>
                    </a:lnTo>
                    <a:lnTo>
                      <a:pt x="207" y="266"/>
                    </a:lnTo>
                    <a:lnTo>
                      <a:pt x="201" y="268"/>
                    </a:lnTo>
                    <a:lnTo>
                      <a:pt x="198" y="268"/>
                    </a:lnTo>
                    <a:lnTo>
                      <a:pt x="194" y="260"/>
                    </a:lnTo>
                    <a:lnTo>
                      <a:pt x="155" y="259"/>
                    </a:lnTo>
                    <a:lnTo>
                      <a:pt x="148" y="266"/>
                    </a:lnTo>
                    <a:lnTo>
                      <a:pt x="141" y="266"/>
                    </a:lnTo>
                    <a:lnTo>
                      <a:pt x="139" y="268"/>
                    </a:lnTo>
                    <a:lnTo>
                      <a:pt x="139" y="269"/>
                    </a:lnTo>
                    <a:lnTo>
                      <a:pt x="134" y="271"/>
                    </a:lnTo>
                    <a:lnTo>
                      <a:pt x="134" y="273"/>
                    </a:lnTo>
                    <a:lnTo>
                      <a:pt x="132" y="275"/>
                    </a:lnTo>
                    <a:lnTo>
                      <a:pt x="130" y="277"/>
                    </a:lnTo>
                    <a:lnTo>
                      <a:pt x="130" y="277"/>
                    </a:lnTo>
                    <a:lnTo>
                      <a:pt x="128" y="275"/>
                    </a:lnTo>
                    <a:lnTo>
                      <a:pt x="128" y="271"/>
                    </a:lnTo>
                    <a:lnTo>
                      <a:pt x="125" y="266"/>
                    </a:lnTo>
                    <a:lnTo>
                      <a:pt x="125" y="264"/>
                    </a:lnTo>
                    <a:lnTo>
                      <a:pt x="123" y="262"/>
                    </a:lnTo>
                    <a:lnTo>
                      <a:pt x="121" y="259"/>
                    </a:lnTo>
                    <a:lnTo>
                      <a:pt x="116" y="253"/>
                    </a:lnTo>
                    <a:lnTo>
                      <a:pt x="114" y="252"/>
                    </a:lnTo>
                    <a:lnTo>
                      <a:pt x="107" y="239"/>
                    </a:lnTo>
                    <a:lnTo>
                      <a:pt x="105" y="237"/>
                    </a:lnTo>
                    <a:lnTo>
                      <a:pt x="105" y="237"/>
                    </a:lnTo>
                    <a:lnTo>
                      <a:pt x="103" y="230"/>
                    </a:lnTo>
                    <a:lnTo>
                      <a:pt x="94" y="216"/>
                    </a:lnTo>
                    <a:lnTo>
                      <a:pt x="85" y="210"/>
                    </a:lnTo>
                    <a:lnTo>
                      <a:pt x="85" y="210"/>
                    </a:lnTo>
                    <a:lnTo>
                      <a:pt x="78" y="207"/>
                    </a:lnTo>
                    <a:lnTo>
                      <a:pt x="75" y="205"/>
                    </a:lnTo>
                    <a:lnTo>
                      <a:pt x="71" y="185"/>
                    </a:lnTo>
                    <a:lnTo>
                      <a:pt x="69" y="184"/>
                    </a:lnTo>
                    <a:lnTo>
                      <a:pt x="69" y="182"/>
                    </a:lnTo>
                    <a:lnTo>
                      <a:pt x="69" y="182"/>
                    </a:lnTo>
                    <a:lnTo>
                      <a:pt x="71" y="175"/>
                    </a:lnTo>
                    <a:lnTo>
                      <a:pt x="69" y="169"/>
                    </a:lnTo>
                    <a:lnTo>
                      <a:pt x="67" y="168"/>
                    </a:lnTo>
                    <a:lnTo>
                      <a:pt x="60" y="152"/>
                    </a:lnTo>
                    <a:lnTo>
                      <a:pt x="51" y="144"/>
                    </a:lnTo>
                    <a:lnTo>
                      <a:pt x="51" y="144"/>
                    </a:lnTo>
                    <a:lnTo>
                      <a:pt x="51" y="143"/>
                    </a:lnTo>
                    <a:lnTo>
                      <a:pt x="50" y="141"/>
                    </a:lnTo>
                    <a:lnTo>
                      <a:pt x="48" y="141"/>
                    </a:lnTo>
                    <a:lnTo>
                      <a:pt x="46" y="143"/>
                    </a:lnTo>
                    <a:lnTo>
                      <a:pt x="44" y="141"/>
                    </a:lnTo>
                    <a:lnTo>
                      <a:pt x="44" y="139"/>
                    </a:lnTo>
                    <a:lnTo>
                      <a:pt x="41" y="135"/>
                    </a:lnTo>
                    <a:lnTo>
                      <a:pt x="41" y="132"/>
                    </a:lnTo>
                    <a:lnTo>
                      <a:pt x="41" y="132"/>
                    </a:lnTo>
                    <a:lnTo>
                      <a:pt x="35" y="116"/>
                    </a:lnTo>
                    <a:lnTo>
                      <a:pt x="32" y="116"/>
                    </a:lnTo>
                    <a:lnTo>
                      <a:pt x="32" y="114"/>
                    </a:lnTo>
                    <a:lnTo>
                      <a:pt x="32" y="112"/>
                    </a:lnTo>
                    <a:lnTo>
                      <a:pt x="28" y="109"/>
                    </a:lnTo>
                    <a:lnTo>
                      <a:pt x="25" y="102"/>
                    </a:lnTo>
                    <a:lnTo>
                      <a:pt x="23" y="98"/>
                    </a:lnTo>
                    <a:lnTo>
                      <a:pt x="21" y="98"/>
                    </a:lnTo>
                    <a:lnTo>
                      <a:pt x="17" y="93"/>
                    </a:lnTo>
                    <a:lnTo>
                      <a:pt x="17" y="91"/>
                    </a:lnTo>
                    <a:lnTo>
                      <a:pt x="9" y="77"/>
                    </a:lnTo>
                    <a:lnTo>
                      <a:pt x="7" y="75"/>
                    </a:lnTo>
                    <a:lnTo>
                      <a:pt x="1" y="75"/>
                    </a:lnTo>
                    <a:lnTo>
                      <a:pt x="1" y="73"/>
                    </a:lnTo>
                    <a:lnTo>
                      <a:pt x="0" y="75"/>
                    </a:lnTo>
                    <a:lnTo>
                      <a:pt x="0" y="75"/>
                    </a:lnTo>
                    <a:lnTo>
                      <a:pt x="3" y="68"/>
                    </a:lnTo>
                    <a:lnTo>
                      <a:pt x="3" y="59"/>
                    </a:lnTo>
                    <a:lnTo>
                      <a:pt x="5" y="55"/>
                    </a:lnTo>
                    <a:lnTo>
                      <a:pt x="5" y="52"/>
                    </a:lnTo>
                    <a:lnTo>
                      <a:pt x="5" y="53"/>
                    </a:lnTo>
                    <a:lnTo>
                      <a:pt x="23" y="55"/>
                    </a:lnTo>
                    <a:lnTo>
                      <a:pt x="28" y="52"/>
                    </a:lnTo>
                    <a:lnTo>
                      <a:pt x="34" y="43"/>
                    </a:lnTo>
                    <a:lnTo>
                      <a:pt x="44" y="41"/>
                    </a:lnTo>
                    <a:lnTo>
                      <a:pt x="48" y="34"/>
                    </a:lnTo>
                    <a:lnTo>
                      <a:pt x="53" y="30"/>
                    </a:lnTo>
                    <a:lnTo>
                      <a:pt x="53" y="28"/>
                    </a:lnTo>
                    <a:lnTo>
                      <a:pt x="35" y="12"/>
                    </a:lnTo>
                    <a:lnTo>
                      <a:pt x="67" y="5"/>
                    </a:lnTo>
                    <a:lnTo>
                      <a:pt x="73" y="0"/>
                    </a:lnTo>
                    <a:lnTo>
                      <a:pt x="132" y="27"/>
                    </a:lnTo>
                    <a:lnTo>
                      <a:pt x="135" y="32"/>
                    </a:lnTo>
                    <a:lnTo>
                      <a:pt x="142" y="34"/>
                    </a:lnTo>
                    <a:lnTo>
                      <a:pt x="144" y="34"/>
                    </a:lnTo>
                    <a:lnTo>
                      <a:pt x="144" y="44"/>
                    </a:lnTo>
                    <a:lnTo>
                      <a:pt x="144" y="46"/>
                    </a:lnTo>
                    <a:lnTo>
                      <a:pt x="162" y="55"/>
                    </a:lnTo>
                    <a:lnTo>
                      <a:pt x="191" y="57"/>
                    </a:lnTo>
                    <a:lnTo>
                      <a:pt x="205" y="60"/>
                    </a:lnTo>
                    <a:lnTo>
                      <a:pt x="207" y="62"/>
                    </a:lnTo>
                    <a:lnTo>
                      <a:pt x="210" y="66"/>
                    </a:lnTo>
                    <a:lnTo>
                      <a:pt x="219" y="66"/>
                    </a:lnTo>
                    <a:lnTo>
                      <a:pt x="226" y="78"/>
                    </a:lnTo>
                    <a:lnTo>
                      <a:pt x="228" y="80"/>
                    </a:lnTo>
                    <a:lnTo>
                      <a:pt x="230" y="84"/>
                    </a:lnTo>
                    <a:lnTo>
                      <a:pt x="235" y="87"/>
                    </a:lnTo>
                    <a:lnTo>
                      <a:pt x="235" y="87"/>
                    </a:lnTo>
                    <a:lnTo>
                      <a:pt x="233" y="87"/>
                    </a:lnTo>
                    <a:lnTo>
                      <a:pt x="235" y="89"/>
                    </a:lnTo>
                    <a:lnTo>
                      <a:pt x="235" y="93"/>
                    </a:lnTo>
                    <a:lnTo>
                      <a:pt x="237" y="93"/>
                    </a:lnTo>
                    <a:lnTo>
                      <a:pt x="246" y="98"/>
                    </a:lnTo>
                    <a:lnTo>
                      <a:pt x="246" y="100"/>
                    </a:lnTo>
                    <a:lnTo>
                      <a:pt x="246" y="103"/>
                    </a:lnTo>
                    <a:lnTo>
                      <a:pt x="248" y="107"/>
                    </a:lnTo>
                    <a:lnTo>
                      <a:pt x="250" y="109"/>
                    </a:lnTo>
                    <a:lnTo>
                      <a:pt x="250" y="110"/>
                    </a:lnTo>
                    <a:lnTo>
                      <a:pt x="248" y="112"/>
                    </a:lnTo>
                    <a:lnTo>
                      <a:pt x="248" y="116"/>
                    </a:lnTo>
                    <a:lnTo>
                      <a:pt x="253" y="123"/>
                    </a:lnTo>
                    <a:lnTo>
                      <a:pt x="255" y="128"/>
                    </a:lnTo>
                    <a:lnTo>
                      <a:pt x="257" y="130"/>
                    </a:lnTo>
                    <a:lnTo>
                      <a:pt x="257" y="132"/>
                    </a:lnTo>
                    <a:lnTo>
                      <a:pt x="257" y="132"/>
                    </a:lnTo>
                    <a:lnTo>
                      <a:pt x="258" y="134"/>
                    </a:lnTo>
                    <a:lnTo>
                      <a:pt x="258" y="134"/>
                    </a:lnTo>
                    <a:lnTo>
                      <a:pt x="260" y="137"/>
                    </a:lnTo>
                    <a:lnTo>
                      <a:pt x="262" y="139"/>
                    </a:lnTo>
                    <a:lnTo>
                      <a:pt x="269" y="13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2" name="Freeform 2320">
                <a:extLst>
                  <a:ext uri="{FF2B5EF4-FFF2-40B4-BE49-F238E27FC236}">
                    <a16:creationId xmlns:a16="http://schemas.microsoft.com/office/drawing/2014/main" id="{0652062C-8499-7F4D-B89B-2889C88654FB}"/>
                  </a:ext>
                </a:extLst>
              </p:cNvPr>
              <p:cNvSpPr>
                <a:spLocks/>
              </p:cNvSpPr>
              <p:nvPr/>
            </p:nvSpPr>
            <p:spPr bwMode="auto">
              <a:xfrm>
                <a:off x="3508" y="2281"/>
                <a:ext cx="13" cy="28"/>
              </a:xfrm>
              <a:custGeom>
                <a:avLst/>
                <a:gdLst>
                  <a:gd name="T0" fmla="*/ 4 w 13"/>
                  <a:gd name="T1" fmla="*/ 28 h 28"/>
                  <a:gd name="T2" fmla="*/ 11 w 13"/>
                  <a:gd name="T3" fmla="*/ 26 h 28"/>
                  <a:gd name="T4" fmla="*/ 11 w 13"/>
                  <a:gd name="T5" fmla="*/ 26 h 28"/>
                  <a:gd name="T6" fmla="*/ 11 w 13"/>
                  <a:gd name="T7" fmla="*/ 25 h 28"/>
                  <a:gd name="T8" fmla="*/ 13 w 13"/>
                  <a:gd name="T9" fmla="*/ 21 h 28"/>
                  <a:gd name="T10" fmla="*/ 13 w 13"/>
                  <a:gd name="T11" fmla="*/ 21 h 28"/>
                  <a:gd name="T12" fmla="*/ 13 w 13"/>
                  <a:gd name="T13" fmla="*/ 16 h 28"/>
                  <a:gd name="T14" fmla="*/ 11 w 13"/>
                  <a:gd name="T15" fmla="*/ 16 h 28"/>
                  <a:gd name="T16" fmla="*/ 11 w 13"/>
                  <a:gd name="T17" fmla="*/ 10 h 28"/>
                  <a:gd name="T18" fmla="*/ 13 w 13"/>
                  <a:gd name="T19" fmla="*/ 10 h 28"/>
                  <a:gd name="T20" fmla="*/ 11 w 13"/>
                  <a:gd name="T21" fmla="*/ 9 h 28"/>
                  <a:gd name="T22" fmla="*/ 13 w 13"/>
                  <a:gd name="T23" fmla="*/ 7 h 28"/>
                  <a:gd name="T24" fmla="*/ 13 w 13"/>
                  <a:gd name="T25" fmla="*/ 7 h 28"/>
                  <a:gd name="T26" fmla="*/ 13 w 13"/>
                  <a:gd name="T27" fmla="*/ 5 h 28"/>
                  <a:gd name="T28" fmla="*/ 13 w 13"/>
                  <a:gd name="T29" fmla="*/ 5 h 28"/>
                  <a:gd name="T30" fmla="*/ 11 w 13"/>
                  <a:gd name="T31" fmla="*/ 3 h 28"/>
                  <a:gd name="T32" fmla="*/ 9 w 13"/>
                  <a:gd name="T33" fmla="*/ 1 h 28"/>
                  <a:gd name="T34" fmla="*/ 9 w 13"/>
                  <a:gd name="T35" fmla="*/ 1 h 28"/>
                  <a:gd name="T36" fmla="*/ 8 w 13"/>
                  <a:gd name="T37" fmla="*/ 0 h 28"/>
                  <a:gd name="T38" fmla="*/ 6 w 13"/>
                  <a:gd name="T39" fmla="*/ 1 h 28"/>
                  <a:gd name="T40" fmla="*/ 2 w 13"/>
                  <a:gd name="T41" fmla="*/ 10 h 28"/>
                  <a:gd name="T42" fmla="*/ 0 w 13"/>
                  <a:gd name="T43" fmla="*/ 12 h 28"/>
                  <a:gd name="T44" fmla="*/ 0 w 13"/>
                  <a:gd name="T45" fmla="*/ 16 h 28"/>
                  <a:gd name="T46" fmla="*/ 0 w 13"/>
                  <a:gd name="T47" fmla="*/ 16 h 28"/>
                  <a:gd name="T48" fmla="*/ 0 w 13"/>
                  <a:gd name="T49" fmla="*/ 18 h 28"/>
                  <a:gd name="T50" fmla="*/ 0 w 13"/>
                  <a:gd name="T51" fmla="*/ 19 h 28"/>
                  <a:gd name="T52" fmla="*/ 0 w 13"/>
                  <a:gd name="T53" fmla="*/ 21 h 28"/>
                  <a:gd name="T54" fmla="*/ 0 w 13"/>
                  <a:gd name="T55" fmla="*/ 23 h 28"/>
                  <a:gd name="T56" fmla="*/ 0 w 13"/>
                  <a:gd name="T57" fmla="*/ 23 h 28"/>
                  <a:gd name="T58" fmla="*/ 0 w 13"/>
                  <a:gd name="T59" fmla="*/ 25 h 28"/>
                  <a:gd name="T60" fmla="*/ 0 w 13"/>
                  <a:gd name="T61" fmla="*/ 25 h 28"/>
                  <a:gd name="T62" fmla="*/ 2 w 13"/>
                  <a:gd name="T63" fmla="*/ 28 h 28"/>
                  <a:gd name="T64" fmla="*/ 4 w 13"/>
                  <a:gd name="T6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28">
                    <a:moveTo>
                      <a:pt x="4" y="28"/>
                    </a:moveTo>
                    <a:lnTo>
                      <a:pt x="11" y="26"/>
                    </a:lnTo>
                    <a:lnTo>
                      <a:pt x="11" y="26"/>
                    </a:lnTo>
                    <a:lnTo>
                      <a:pt x="11" y="25"/>
                    </a:lnTo>
                    <a:lnTo>
                      <a:pt x="13" y="21"/>
                    </a:lnTo>
                    <a:lnTo>
                      <a:pt x="13" y="21"/>
                    </a:lnTo>
                    <a:lnTo>
                      <a:pt x="13" y="16"/>
                    </a:lnTo>
                    <a:lnTo>
                      <a:pt x="11" y="16"/>
                    </a:lnTo>
                    <a:lnTo>
                      <a:pt x="11" y="10"/>
                    </a:lnTo>
                    <a:lnTo>
                      <a:pt x="13" y="10"/>
                    </a:lnTo>
                    <a:lnTo>
                      <a:pt x="11" y="9"/>
                    </a:lnTo>
                    <a:lnTo>
                      <a:pt x="13" y="7"/>
                    </a:lnTo>
                    <a:lnTo>
                      <a:pt x="13" y="7"/>
                    </a:lnTo>
                    <a:lnTo>
                      <a:pt x="13" y="5"/>
                    </a:lnTo>
                    <a:lnTo>
                      <a:pt x="13" y="5"/>
                    </a:lnTo>
                    <a:lnTo>
                      <a:pt x="11" y="3"/>
                    </a:lnTo>
                    <a:lnTo>
                      <a:pt x="9" y="1"/>
                    </a:lnTo>
                    <a:lnTo>
                      <a:pt x="9" y="1"/>
                    </a:lnTo>
                    <a:lnTo>
                      <a:pt x="8" y="0"/>
                    </a:lnTo>
                    <a:lnTo>
                      <a:pt x="6" y="1"/>
                    </a:lnTo>
                    <a:lnTo>
                      <a:pt x="2" y="10"/>
                    </a:lnTo>
                    <a:lnTo>
                      <a:pt x="0" y="12"/>
                    </a:lnTo>
                    <a:lnTo>
                      <a:pt x="0" y="16"/>
                    </a:lnTo>
                    <a:lnTo>
                      <a:pt x="0" y="16"/>
                    </a:lnTo>
                    <a:lnTo>
                      <a:pt x="0" y="18"/>
                    </a:lnTo>
                    <a:lnTo>
                      <a:pt x="0" y="19"/>
                    </a:lnTo>
                    <a:lnTo>
                      <a:pt x="0" y="21"/>
                    </a:lnTo>
                    <a:lnTo>
                      <a:pt x="0" y="23"/>
                    </a:lnTo>
                    <a:lnTo>
                      <a:pt x="0" y="23"/>
                    </a:lnTo>
                    <a:lnTo>
                      <a:pt x="0" y="25"/>
                    </a:lnTo>
                    <a:lnTo>
                      <a:pt x="0" y="25"/>
                    </a:lnTo>
                    <a:lnTo>
                      <a:pt x="2" y="28"/>
                    </a:lnTo>
                    <a:lnTo>
                      <a:pt x="4" y="2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3" name="Freeform 2321">
                <a:extLst>
                  <a:ext uri="{FF2B5EF4-FFF2-40B4-BE49-F238E27FC236}">
                    <a16:creationId xmlns:a16="http://schemas.microsoft.com/office/drawing/2014/main" id="{86C6D765-7BCA-7D45-BC1F-C390D53CE79D}"/>
                  </a:ext>
                </a:extLst>
              </p:cNvPr>
              <p:cNvSpPr>
                <a:spLocks/>
              </p:cNvSpPr>
              <p:nvPr/>
            </p:nvSpPr>
            <p:spPr bwMode="auto">
              <a:xfrm>
                <a:off x="3508" y="2281"/>
                <a:ext cx="13" cy="28"/>
              </a:xfrm>
              <a:custGeom>
                <a:avLst/>
                <a:gdLst>
                  <a:gd name="T0" fmla="*/ 4 w 13"/>
                  <a:gd name="T1" fmla="*/ 28 h 28"/>
                  <a:gd name="T2" fmla="*/ 11 w 13"/>
                  <a:gd name="T3" fmla="*/ 26 h 28"/>
                  <a:gd name="T4" fmla="*/ 11 w 13"/>
                  <a:gd name="T5" fmla="*/ 26 h 28"/>
                  <a:gd name="T6" fmla="*/ 11 w 13"/>
                  <a:gd name="T7" fmla="*/ 25 h 28"/>
                  <a:gd name="T8" fmla="*/ 13 w 13"/>
                  <a:gd name="T9" fmla="*/ 21 h 28"/>
                  <a:gd name="T10" fmla="*/ 13 w 13"/>
                  <a:gd name="T11" fmla="*/ 21 h 28"/>
                  <a:gd name="T12" fmla="*/ 13 w 13"/>
                  <a:gd name="T13" fmla="*/ 16 h 28"/>
                  <a:gd name="T14" fmla="*/ 11 w 13"/>
                  <a:gd name="T15" fmla="*/ 16 h 28"/>
                  <a:gd name="T16" fmla="*/ 11 w 13"/>
                  <a:gd name="T17" fmla="*/ 10 h 28"/>
                  <a:gd name="T18" fmla="*/ 13 w 13"/>
                  <a:gd name="T19" fmla="*/ 10 h 28"/>
                  <a:gd name="T20" fmla="*/ 11 w 13"/>
                  <a:gd name="T21" fmla="*/ 9 h 28"/>
                  <a:gd name="T22" fmla="*/ 13 w 13"/>
                  <a:gd name="T23" fmla="*/ 7 h 28"/>
                  <a:gd name="T24" fmla="*/ 13 w 13"/>
                  <a:gd name="T25" fmla="*/ 7 h 28"/>
                  <a:gd name="T26" fmla="*/ 13 w 13"/>
                  <a:gd name="T27" fmla="*/ 5 h 28"/>
                  <a:gd name="T28" fmla="*/ 13 w 13"/>
                  <a:gd name="T29" fmla="*/ 5 h 28"/>
                  <a:gd name="T30" fmla="*/ 11 w 13"/>
                  <a:gd name="T31" fmla="*/ 3 h 28"/>
                  <a:gd name="T32" fmla="*/ 9 w 13"/>
                  <a:gd name="T33" fmla="*/ 1 h 28"/>
                  <a:gd name="T34" fmla="*/ 9 w 13"/>
                  <a:gd name="T35" fmla="*/ 1 h 28"/>
                  <a:gd name="T36" fmla="*/ 8 w 13"/>
                  <a:gd name="T37" fmla="*/ 0 h 28"/>
                  <a:gd name="T38" fmla="*/ 6 w 13"/>
                  <a:gd name="T39" fmla="*/ 1 h 28"/>
                  <a:gd name="T40" fmla="*/ 2 w 13"/>
                  <a:gd name="T41" fmla="*/ 10 h 28"/>
                  <a:gd name="T42" fmla="*/ 0 w 13"/>
                  <a:gd name="T43" fmla="*/ 12 h 28"/>
                  <a:gd name="T44" fmla="*/ 0 w 13"/>
                  <a:gd name="T45" fmla="*/ 16 h 28"/>
                  <a:gd name="T46" fmla="*/ 0 w 13"/>
                  <a:gd name="T47" fmla="*/ 16 h 28"/>
                  <a:gd name="T48" fmla="*/ 0 w 13"/>
                  <a:gd name="T49" fmla="*/ 18 h 28"/>
                  <a:gd name="T50" fmla="*/ 0 w 13"/>
                  <a:gd name="T51" fmla="*/ 19 h 28"/>
                  <a:gd name="T52" fmla="*/ 0 w 13"/>
                  <a:gd name="T53" fmla="*/ 21 h 28"/>
                  <a:gd name="T54" fmla="*/ 0 w 13"/>
                  <a:gd name="T55" fmla="*/ 23 h 28"/>
                  <a:gd name="T56" fmla="*/ 0 w 13"/>
                  <a:gd name="T57" fmla="*/ 23 h 28"/>
                  <a:gd name="T58" fmla="*/ 0 w 13"/>
                  <a:gd name="T59" fmla="*/ 25 h 28"/>
                  <a:gd name="T60" fmla="*/ 0 w 13"/>
                  <a:gd name="T61" fmla="*/ 25 h 28"/>
                  <a:gd name="T62" fmla="*/ 2 w 13"/>
                  <a:gd name="T63" fmla="*/ 28 h 28"/>
                  <a:gd name="T64" fmla="*/ 4 w 13"/>
                  <a:gd name="T6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28">
                    <a:moveTo>
                      <a:pt x="4" y="28"/>
                    </a:moveTo>
                    <a:lnTo>
                      <a:pt x="11" y="26"/>
                    </a:lnTo>
                    <a:lnTo>
                      <a:pt x="11" y="26"/>
                    </a:lnTo>
                    <a:lnTo>
                      <a:pt x="11" y="25"/>
                    </a:lnTo>
                    <a:lnTo>
                      <a:pt x="13" y="21"/>
                    </a:lnTo>
                    <a:lnTo>
                      <a:pt x="13" y="21"/>
                    </a:lnTo>
                    <a:lnTo>
                      <a:pt x="13" y="16"/>
                    </a:lnTo>
                    <a:lnTo>
                      <a:pt x="11" y="16"/>
                    </a:lnTo>
                    <a:lnTo>
                      <a:pt x="11" y="10"/>
                    </a:lnTo>
                    <a:lnTo>
                      <a:pt x="13" y="10"/>
                    </a:lnTo>
                    <a:lnTo>
                      <a:pt x="11" y="9"/>
                    </a:lnTo>
                    <a:lnTo>
                      <a:pt x="13" y="7"/>
                    </a:lnTo>
                    <a:lnTo>
                      <a:pt x="13" y="7"/>
                    </a:lnTo>
                    <a:lnTo>
                      <a:pt x="13" y="5"/>
                    </a:lnTo>
                    <a:lnTo>
                      <a:pt x="13" y="5"/>
                    </a:lnTo>
                    <a:lnTo>
                      <a:pt x="11" y="3"/>
                    </a:lnTo>
                    <a:lnTo>
                      <a:pt x="9" y="1"/>
                    </a:lnTo>
                    <a:lnTo>
                      <a:pt x="9" y="1"/>
                    </a:lnTo>
                    <a:lnTo>
                      <a:pt x="8" y="0"/>
                    </a:lnTo>
                    <a:lnTo>
                      <a:pt x="6" y="1"/>
                    </a:lnTo>
                    <a:lnTo>
                      <a:pt x="2" y="10"/>
                    </a:lnTo>
                    <a:lnTo>
                      <a:pt x="0" y="12"/>
                    </a:lnTo>
                    <a:lnTo>
                      <a:pt x="0" y="16"/>
                    </a:lnTo>
                    <a:lnTo>
                      <a:pt x="0" y="16"/>
                    </a:lnTo>
                    <a:lnTo>
                      <a:pt x="0" y="18"/>
                    </a:lnTo>
                    <a:lnTo>
                      <a:pt x="0" y="19"/>
                    </a:lnTo>
                    <a:lnTo>
                      <a:pt x="0" y="21"/>
                    </a:lnTo>
                    <a:lnTo>
                      <a:pt x="0" y="23"/>
                    </a:lnTo>
                    <a:lnTo>
                      <a:pt x="0" y="23"/>
                    </a:lnTo>
                    <a:lnTo>
                      <a:pt x="0" y="25"/>
                    </a:lnTo>
                    <a:lnTo>
                      <a:pt x="0" y="25"/>
                    </a:lnTo>
                    <a:lnTo>
                      <a:pt x="2" y="28"/>
                    </a:lnTo>
                    <a:lnTo>
                      <a:pt x="4" y="2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4" name="Freeform 2322">
                <a:extLst>
                  <a:ext uri="{FF2B5EF4-FFF2-40B4-BE49-F238E27FC236}">
                    <a16:creationId xmlns:a16="http://schemas.microsoft.com/office/drawing/2014/main" id="{03DA186C-C0E2-4246-BF4E-CD57C3D9BF9A}"/>
                  </a:ext>
                </a:extLst>
              </p:cNvPr>
              <p:cNvSpPr>
                <a:spLocks/>
              </p:cNvSpPr>
              <p:nvPr/>
            </p:nvSpPr>
            <p:spPr bwMode="auto">
              <a:xfrm>
                <a:off x="3253" y="2165"/>
                <a:ext cx="11" cy="23"/>
              </a:xfrm>
              <a:custGeom>
                <a:avLst/>
                <a:gdLst>
                  <a:gd name="T0" fmla="*/ 9 w 11"/>
                  <a:gd name="T1" fmla="*/ 19 h 23"/>
                  <a:gd name="T2" fmla="*/ 9 w 11"/>
                  <a:gd name="T3" fmla="*/ 19 h 23"/>
                  <a:gd name="T4" fmla="*/ 11 w 11"/>
                  <a:gd name="T5" fmla="*/ 14 h 23"/>
                  <a:gd name="T6" fmla="*/ 9 w 11"/>
                  <a:gd name="T7" fmla="*/ 12 h 23"/>
                  <a:gd name="T8" fmla="*/ 11 w 11"/>
                  <a:gd name="T9" fmla="*/ 3 h 23"/>
                  <a:gd name="T10" fmla="*/ 11 w 11"/>
                  <a:gd name="T11" fmla="*/ 3 h 23"/>
                  <a:gd name="T12" fmla="*/ 9 w 11"/>
                  <a:gd name="T13" fmla="*/ 3 h 23"/>
                  <a:gd name="T14" fmla="*/ 9 w 11"/>
                  <a:gd name="T15" fmla="*/ 1 h 23"/>
                  <a:gd name="T16" fmla="*/ 9 w 11"/>
                  <a:gd name="T17" fmla="*/ 0 h 23"/>
                  <a:gd name="T18" fmla="*/ 7 w 11"/>
                  <a:gd name="T19" fmla="*/ 0 h 23"/>
                  <a:gd name="T20" fmla="*/ 4 w 11"/>
                  <a:gd name="T21" fmla="*/ 0 h 23"/>
                  <a:gd name="T22" fmla="*/ 4 w 11"/>
                  <a:gd name="T23" fmla="*/ 0 h 23"/>
                  <a:gd name="T24" fmla="*/ 4 w 11"/>
                  <a:gd name="T25" fmla="*/ 1 h 23"/>
                  <a:gd name="T26" fmla="*/ 2 w 11"/>
                  <a:gd name="T27" fmla="*/ 3 h 23"/>
                  <a:gd name="T28" fmla="*/ 2 w 11"/>
                  <a:gd name="T29" fmla="*/ 5 h 23"/>
                  <a:gd name="T30" fmla="*/ 2 w 11"/>
                  <a:gd name="T31" fmla="*/ 10 h 23"/>
                  <a:gd name="T32" fmla="*/ 2 w 11"/>
                  <a:gd name="T33" fmla="*/ 12 h 23"/>
                  <a:gd name="T34" fmla="*/ 2 w 11"/>
                  <a:gd name="T35" fmla="*/ 14 h 23"/>
                  <a:gd name="T36" fmla="*/ 4 w 11"/>
                  <a:gd name="T37" fmla="*/ 12 h 23"/>
                  <a:gd name="T38" fmla="*/ 6 w 11"/>
                  <a:gd name="T39" fmla="*/ 14 h 23"/>
                  <a:gd name="T40" fmla="*/ 6 w 11"/>
                  <a:gd name="T41" fmla="*/ 14 h 23"/>
                  <a:gd name="T42" fmla="*/ 6 w 11"/>
                  <a:gd name="T43" fmla="*/ 14 h 23"/>
                  <a:gd name="T44" fmla="*/ 4 w 11"/>
                  <a:gd name="T45" fmla="*/ 14 h 23"/>
                  <a:gd name="T46" fmla="*/ 2 w 11"/>
                  <a:gd name="T47" fmla="*/ 16 h 23"/>
                  <a:gd name="T48" fmla="*/ 2 w 11"/>
                  <a:gd name="T49" fmla="*/ 19 h 23"/>
                  <a:gd name="T50" fmla="*/ 0 w 11"/>
                  <a:gd name="T51" fmla="*/ 19 h 23"/>
                  <a:gd name="T52" fmla="*/ 0 w 11"/>
                  <a:gd name="T53" fmla="*/ 21 h 23"/>
                  <a:gd name="T54" fmla="*/ 0 w 11"/>
                  <a:gd name="T55" fmla="*/ 23 h 23"/>
                  <a:gd name="T56" fmla="*/ 2 w 11"/>
                  <a:gd name="T57" fmla="*/ 23 h 23"/>
                  <a:gd name="T58" fmla="*/ 4 w 11"/>
                  <a:gd name="T59" fmla="*/ 21 h 23"/>
                  <a:gd name="T60" fmla="*/ 7 w 11"/>
                  <a:gd name="T61" fmla="*/ 19 h 23"/>
                  <a:gd name="T62" fmla="*/ 9 w 11"/>
                  <a:gd name="T6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23">
                    <a:moveTo>
                      <a:pt x="9" y="19"/>
                    </a:moveTo>
                    <a:lnTo>
                      <a:pt x="9" y="19"/>
                    </a:lnTo>
                    <a:lnTo>
                      <a:pt x="11" y="14"/>
                    </a:lnTo>
                    <a:lnTo>
                      <a:pt x="9" y="12"/>
                    </a:lnTo>
                    <a:lnTo>
                      <a:pt x="11" y="3"/>
                    </a:lnTo>
                    <a:lnTo>
                      <a:pt x="11" y="3"/>
                    </a:lnTo>
                    <a:lnTo>
                      <a:pt x="9" y="3"/>
                    </a:lnTo>
                    <a:lnTo>
                      <a:pt x="9" y="1"/>
                    </a:lnTo>
                    <a:lnTo>
                      <a:pt x="9" y="0"/>
                    </a:lnTo>
                    <a:lnTo>
                      <a:pt x="7" y="0"/>
                    </a:lnTo>
                    <a:lnTo>
                      <a:pt x="4" y="0"/>
                    </a:lnTo>
                    <a:lnTo>
                      <a:pt x="4" y="0"/>
                    </a:lnTo>
                    <a:lnTo>
                      <a:pt x="4" y="1"/>
                    </a:lnTo>
                    <a:lnTo>
                      <a:pt x="2" y="3"/>
                    </a:lnTo>
                    <a:lnTo>
                      <a:pt x="2" y="5"/>
                    </a:lnTo>
                    <a:lnTo>
                      <a:pt x="2" y="10"/>
                    </a:lnTo>
                    <a:lnTo>
                      <a:pt x="2" y="12"/>
                    </a:lnTo>
                    <a:lnTo>
                      <a:pt x="2" y="14"/>
                    </a:lnTo>
                    <a:lnTo>
                      <a:pt x="4" y="12"/>
                    </a:lnTo>
                    <a:lnTo>
                      <a:pt x="6" y="14"/>
                    </a:lnTo>
                    <a:lnTo>
                      <a:pt x="6" y="14"/>
                    </a:lnTo>
                    <a:lnTo>
                      <a:pt x="6" y="14"/>
                    </a:lnTo>
                    <a:lnTo>
                      <a:pt x="4" y="14"/>
                    </a:lnTo>
                    <a:lnTo>
                      <a:pt x="2" y="16"/>
                    </a:lnTo>
                    <a:lnTo>
                      <a:pt x="2" y="19"/>
                    </a:lnTo>
                    <a:lnTo>
                      <a:pt x="0" y="19"/>
                    </a:lnTo>
                    <a:lnTo>
                      <a:pt x="0" y="21"/>
                    </a:lnTo>
                    <a:lnTo>
                      <a:pt x="0" y="23"/>
                    </a:lnTo>
                    <a:lnTo>
                      <a:pt x="2" y="23"/>
                    </a:lnTo>
                    <a:lnTo>
                      <a:pt x="4" y="21"/>
                    </a:lnTo>
                    <a:lnTo>
                      <a:pt x="7" y="19"/>
                    </a:lnTo>
                    <a:lnTo>
                      <a:pt x="9" y="1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5" name="Freeform 2323">
                <a:extLst>
                  <a:ext uri="{FF2B5EF4-FFF2-40B4-BE49-F238E27FC236}">
                    <a16:creationId xmlns:a16="http://schemas.microsoft.com/office/drawing/2014/main" id="{B1B22FE6-82CC-4942-8E05-14D25F720B04}"/>
                  </a:ext>
                </a:extLst>
              </p:cNvPr>
              <p:cNvSpPr>
                <a:spLocks/>
              </p:cNvSpPr>
              <p:nvPr/>
            </p:nvSpPr>
            <p:spPr bwMode="auto">
              <a:xfrm>
                <a:off x="3253" y="2165"/>
                <a:ext cx="11" cy="23"/>
              </a:xfrm>
              <a:custGeom>
                <a:avLst/>
                <a:gdLst>
                  <a:gd name="T0" fmla="*/ 9 w 11"/>
                  <a:gd name="T1" fmla="*/ 19 h 23"/>
                  <a:gd name="T2" fmla="*/ 9 w 11"/>
                  <a:gd name="T3" fmla="*/ 19 h 23"/>
                  <a:gd name="T4" fmla="*/ 11 w 11"/>
                  <a:gd name="T5" fmla="*/ 14 h 23"/>
                  <a:gd name="T6" fmla="*/ 9 w 11"/>
                  <a:gd name="T7" fmla="*/ 12 h 23"/>
                  <a:gd name="T8" fmla="*/ 11 w 11"/>
                  <a:gd name="T9" fmla="*/ 3 h 23"/>
                  <a:gd name="T10" fmla="*/ 11 w 11"/>
                  <a:gd name="T11" fmla="*/ 3 h 23"/>
                  <a:gd name="T12" fmla="*/ 9 w 11"/>
                  <a:gd name="T13" fmla="*/ 3 h 23"/>
                  <a:gd name="T14" fmla="*/ 9 w 11"/>
                  <a:gd name="T15" fmla="*/ 1 h 23"/>
                  <a:gd name="T16" fmla="*/ 9 w 11"/>
                  <a:gd name="T17" fmla="*/ 0 h 23"/>
                  <a:gd name="T18" fmla="*/ 7 w 11"/>
                  <a:gd name="T19" fmla="*/ 0 h 23"/>
                  <a:gd name="T20" fmla="*/ 4 w 11"/>
                  <a:gd name="T21" fmla="*/ 0 h 23"/>
                  <a:gd name="T22" fmla="*/ 4 w 11"/>
                  <a:gd name="T23" fmla="*/ 0 h 23"/>
                  <a:gd name="T24" fmla="*/ 4 w 11"/>
                  <a:gd name="T25" fmla="*/ 1 h 23"/>
                  <a:gd name="T26" fmla="*/ 2 w 11"/>
                  <a:gd name="T27" fmla="*/ 3 h 23"/>
                  <a:gd name="T28" fmla="*/ 2 w 11"/>
                  <a:gd name="T29" fmla="*/ 5 h 23"/>
                  <a:gd name="T30" fmla="*/ 2 w 11"/>
                  <a:gd name="T31" fmla="*/ 10 h 23"/>
                  <a:gd name="T32" fmla="*/ 2 w 11"/>
                  <a:gd name="T33" fmla="*/ 12 h 23"/>
                  <a:gd name="T34" fmla="*/ 2 w 11"/>
                  <a:gd name="T35" fmla="*/ 14 h 23"/>
                  <a:gd name="T36" fmla="*/ 4 w 11"/>
                  <a:gd name="T37" fmla="*/ 12 h 23"/>
                  <a:gd name="T38" fmla="*/ 6 w 11"/>
                  <a:gd name="T39" fmla="*/ 14 h 23"/>
                  <a:gd name="T40" fmla="*/ 6 w 11"/>
                  <a:gd name="T41" fmla="*/ 14 h 23"/>
                  <a:gd name="T42" fmla="*/ 6 w 11"/>
                  <a:gd name="T43" fmla="*/ 14 h 23"/>
                  <a:gd name="T44" fmla="*/ 4 w 11"/>
                  <a:gd name="T45" fmla="*/ 14 h 23"/>
                  <a:gd name="T46" fmla="*/ 2 w 11"/>
                  <a:gd name="T47" fmla="*/ 16 h 23"/>
                  <a:gd name="T48" fmla="*/ 2 w 11"/>
                  <a:gd name="T49" fmla="*/ 19 h 23"/>
                  <a:gd name="T50" fmla="*/ 0 w 11"/>
                  <a:gd name="T51" fmla="*/ 19 h 23"/>
                  <a:gd name="T52" fmla="*/ 0 w 11"/>
                  <a:gd name="T53" fmla="*/ 21 h 23"/>
                  <a:gd name="T54" fmla="*/ 0 w 11"/>
                  <a:gd name="T55" fmla="*/ 23 h 23"/>
                  <a:gd name="T56" fmla="*/ 2 w 11"/>
                  <a:gd name="T57" fmla="*/ 23 h 23"/>
                  <a:gd name="T58" fmla="*/ 4 w 11"/>
                  <a:gd name="T59" fmla="*/ 21 h 23"/>
                  <a:gd name="T60" fmla="*/ 7 w 11"/>
                  <a:gd name="T61" fmla="*/ 19 h 23"/>
                  <a:gd name="T62" fmla="*/ 9 w 11"/>
                  <a:gd name="T6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23">
                    <a:moveTo>
                      <a:pt x="9" y="19"/>
                    </a:moveTo>
                    <a:lnTo>
                      <a:pt x="9" y="19"/>
                    </a:lnTo>
                    <a:lnTo>
                      <a:pt x="11" y="14"/>
                    </a:lnTo>
                    <a:lnTo>
                      <a:pt x="9" y="12"/>
                    </a:lnTo>
                    <a:lnTo>
                      <a:pt x="11" y="3"/>
                    </a:lnTo>
                    <a:lnTo>
                      <a:pt x="11" y="3"/>
                    </a:lnTo>
                    <a:lnTo>
                      <a:pt x="9" y="3"/>
                    </a:lnTo>
                    <a:lnTo>
                      <a:pt x="9" y="1"/>
                    </a:lnTo>
                    <a:lnTo>
                      <a:pt x="9" y="0"/>
                    </a:lnTo>
                    <a:lnTo>
                      <a:pt x="7" y="0"/>
                    </a:lnTo>
                    <a:lnTo>
                      <a:pt x="4" y="0"/>
                    </a:lnTo>
                    <a:lnTo>
                      <a:pt x="4" y="0"/>
                    </a:lnTo>
                    <a:lnTo>
                      <a:pt x="4" y="1"/>
                    </a:lnTo>
                    <a:lnTo>
                      <a:pt x="2" y="3"/>
                    </a:lnTo>
                    <a:lnTo>
                      <a:pt x="2" y="5"/>
                    </a:lnTo>
                    <a:lnTo>
                      <a:pt x="2" y="10"/>
                    </a:lnTo>
                    <a:lnTo>
                      <a:pt x="2" y="12"/>
                    </a:lnTo>
                    <a:lnTo>
                      <a:pt x="2" y="14"/>
                    </a:lnTo>
                    <a:lnTo>
                      <a:pt x="4" y="12"/>
                    </a:lnTo>
                    <a:lnTo>
                      <a:pt x="6" y="14"/>
                    </a:lnTo>
                    <a:lnTo>
                      <a:pt x="6" y="14"/>
                    </a:lnTo>
                    <a:lnTo>
                      <a:pt x="6" y="14"/>
                    </a:lnTo>
                    <a:lnTo>
                      <a:pt x="4" y="14"/>
                    </a:lnTo>
                    <a:lnTo>
                      <a:pt x="2" y="16"/>
                    </a:lnTo>
                    <a:lnTo>
                      <a:pt x="2" y="19"/>
                    </a:lnTo>
                    <a:lnTo>
                      <a:pt x="0" y="19"/>
                    </a:lnTo>
                    <a:lnTo>
                      <a:pt x="0" y="21"/>
                    </a:lnTo>
                    <a:lnTo>
                      <a:pt x="0" y="23"/>
                    </a:lnTo>
                    <a:lnTo>
                      <a:pt x="2" y="23"/>
                    </a:lnTo>
                    <a:lnTo>
                      <a:pt x="4" y="21"/>
                    </a:lnTo>
                    <a:lnTo>
                      <a:pt x="7" y="19"/>
                    </a:lnTo>
                    <a:lnTo>
                      <a:pt x="9" y="1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6" name="Freeform 2324">
                <a:extLst>
                  <a:ext uri="{FF2B5EF4-FFF2-40B4-BE49-F238E27FC236}">
                    <a16:creationId xmlns:a16="http://schemas.microsoft.com/office/drawing/2014/main" id="{41FDAE82-A766-1742-837F-3FB87D8E1492}"/>
                  </a:ext>
                </a:extLst>
              </p:cNvPr>
              <p:cNvSpPr>
                <a:spLocks/>
              </p:cNvSpPr>
              <p:nvPr/>
            </p:nvSpPr>
            <p:spPr bwMode="auto">
              <a:xfrm>
                <a:off x="3241" y="2184"/>
                <a:ext cx="5" cy="7"/>
              </a:xfrm>
              <a:custGeom>
                <a:avLst/>
                <a:gdLst>
                  <a:gd name="T0" fmla="*/ 1 w 5"/>
                  <a:gd name="T1" fmla="*/ 7 h 7"/>
                  <a:gd name="T2" fmla="*/ 3 w 5"/>
                  <a:gd name="T3" fmla="*/ 6 h 7"/>
                  <a:gd name="T4" fmla="*/ 3 w 5"/>
                  <a:gd name="T5" fmla="*/ 4 h 7"/>
                  <a:gd name="T6" fmla="*/ 5 w 5"/>
                  <a:gd name="T7" fmla="*/ 0 h 7"/>
                  <a:gd name="T8" fmla="*/ 5 w 5"/>
                  <a:gd name="T9" fmla="*/ 0 h 7"/>
                  <a:gd name="T10" fmla="*/ 0 w 5"/>
                  <a:gd name="T11" fmla="*/ 4 h 7"/>
                  <a:gd name="T12" fmla="*/ 1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1" y="7"/>
                    </a:moveTo>
                    <a:lnTo>
                      <a:pt x="3" y="6"/>
                    </a:lnTo>
                    <a:lnTo>
                      <a:pt x="3" y="4"/>
                    </a:lnTo>
                    <a:lnTo>
                      <a:pt x="5" y="0"/>
                    </a:lnTo>
                    <a:lnTo>
                      <a:pt x="5" y="0"/>
                    </a:lnTo>
                    <a:lnTo>
                      <a:pt x="0" y="4"/>
                    </a:lnTo>
                    <a:lnTo>
                      <a:pt x="1"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7" name="Freeform 2325">
                <a:extLst>
                  <a:ext uri="{FF2B5EF4-FFF2-40B4-BE49-F238E27FC236}">
                    <a16:creationId xmlns:a16="http://schemas.microsoft.com/office/drawing/2014/main" id="{6BDA05A5-AC05-A344-8F2D-E70D5D42FBF3}"/>
                  </a:ext>
                </a:extLst>
              </p:cNvPr>
              <p:cNvSpPr>
                <a:spLocks/>
              </p:cNvSpPr>
              <p:nvPr/>
            </p:nvSpPr>
            <p:spPr bwMode="auto">
              <a:xfrm>
                <a:off x="3241" y="2184"/>
                <a:ext cx="5" cy="7"/>
              </a:xfrm>
              <a:custGeom>
                <a:avLst/>
                <a:gdLst>
                  <a:gd name="T0" fmla="*/ 1 w 5"/>
                  <a:gd name="T1" fmla="*/ 7 h 7"/>
                  <a:gd name="T2" fmla="*/ 3 w 5"/>
                  <a:gd name="T3" fmla="*/ 6 h 7"/>
                  <a:gd name="T4" fmla="*/ 3 w 5"/>
                  <a:gd name="T5" fmla="*/ 4 h 7"/>
                  <a:gd name="T6" fmla="*/ 5 w 5"/>
                  <a:gd name="T7" fmla="*/ 0 h 7"/>
                  <a:gd name="T8" fmla="*/ 5 w 5"/>
                  <a:gd name="T9" fmla="*/ 0 h 7"/>
                  <a:gd name="T10" fmla="*/ 0 w 5"/>
                  <a:gd name="T11" fmla="*/ 4 h 7"/>
                  <a:gd name="T12" fmla="*/ 1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1" y="7"/>
                    </a:moveTo>
                    <a:lnTo>
                      <a:pt x="3" y="6"/>
                    </a:lnTo>
                    <a:lnTo>
                      <a:pt x="3" y="4"/>
                    </a:lnTo>
                    <a:lnTo>
                      <a:pt x="5" y="0"/>
                    </a:lnTo>
                    <a:lnTo>
                      <a:pt x="5" y="0"/>
                    </a:lnTo>
                    <a:lnTo>
                      <a:pt x="0" y="4"/>
                    </a:lnTo>
                    <a:lnTo>
                      <a:pt x="1"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8" name="Freeform 2326">
                <a:extLst>
                  <a:ext uri="{FF2B5EF4-FFF2-40B4-BE49-F238E27FC236}">
                    <a16:creationId xmlns:a16="http://schemas.microsoft.com/office/drawing/2014/main" id="{25B1C3F3-492E-424B-A360-964B2B3F9FEC}"/>
                  </a:ext>
                </a:extLst>
              </p:cNvPr>
              <p:cNvSpPr>
                <a:spLocks/>
              </p:cNvSpPr>
              <p:nvPr/>
            </p:nvSpPr>
            <p:spPr bwMode="auto">
              <a:xfrm>
                <a:off x="3242" y="2150"/>
                <a:ext cx="24" cy="74"/>
              </a:xfrm>
              <a:custGeom>
                <a:avLst/>
                <a:gdLst>
                  <a:gd name="T0" fmla="*/ 13 w 24"/>
                  <a:gd name="T1" fmla="*/ 74 h 74"/>
                  <a:gd name="T2" fmla="*/ 17 w 24"/>
                  <a:gd name="T3" fmla="*/ 47 h 74"/>
                  <a:gd name="T4" fmla="*/ 20 w 24"/>
                  <a:gd name="T5" fmla="*/ 41 h 74"/>
                  <a:gd name="T6" fmla="*/ 20 w 24"/>
                  <a:gd name="T7" fmla="*/ 40 h 74"/>
                  <a:gd name="T8" fmla="*/ 20 w 24"/>
                  <a:gd name="T9" fmla="*/ 36 h 74"/>
                  <a:gd name="T10" fmla="*/ 20 w 24"/>
                  <a:gd name="T11" fmla="*/ 34 h 74"/>
                  <a:gd name="T12" fmla="*/ 18 w 24"/>
                  <a:gd name="T13" fmla="*/ 34 h 74"/>
                  <a:gd name="T14" fmla="*/ 15 w 24"/>
                  <a:gd name="T15" fmla="*/ 36 h 74"/>
                  <a:gd name="T16" fmla="*/ 13 w 24"/>
                  <a:gd name="T17" fmla="*/ 38 h 74"/>
                  <a:gd name="T18" fmla="*/ 11 w 24"/>
                  <a:gd name="T19" fmla="*/ 38 h 74"/>
                  <a:gd name="T20" fmla="*/ 11 w 24"/>
                  <a:gd name="T21" fmla="*/ 36 h 74"/>
                  <a:gd name="T22" fmla="*/ 11 w 24"/>
                  <a:gd name="T23" fmla="*/ 34 h 74"/>
                  <a:gd name="T24" fmla="*/ 13 w 24"/>
                  <a:gd name="T25" fmla="*/ 34 h 74"/>
                  <a:gd name="T26" fmla="*/ 13 w 24"/>
                  <a:gd name="T27" fmla="*/ 31 h 74"/>
                  <a:gd name="T28" fmla="*/ 15 w 24"/>
                  <a:gd name="T29" fmla="*/ 29 h 74"/>
                  <a:gd name="T30" fmla="*/ 17 w 24"/>
                  <a:gd name="T31" fmla="*/ 29 h 74"/>
                  <a:gd name="T32" fmla="*/ 17 w 24"/>
                  <a:gd name="T33" fmla="*/ 29 h 74"/>
                  <a:gd name="T34" fmla="*/ 17 w 24"/>
                  <a:gd name="T35" fmla="*/ 29 h 74"/>
                  <a:gd name="T36" fmla="*/ 15 w 24"/>
                  <a:gd name="T37" fmla="*/ 27 h 74"/>
                  <a:gd name="T38" fmla="*/ 13 w 24"/>
                  <a:gd name="T39" fmla="*/ 29 h 74"/>
                  <a:gd name="T40" fmla="*/ 13 w 24"/>
                  <a:gd name="T41" fmla="*/ 27 h 74"/>
                  <a:gd name="T42" fmla="*/ 13 w 24"/>
                  <a:gd name="T43" fmla="*/ 25 h 74"/>
                  <a:gd name="T44" fmla="*/ 13 w 24"/>
                  <a:gd name="T45" fmla="*/ 20 h 74"/>
                  <a:gd name="T46" fmla="*/ 13 w 24"/>
                  <a:gd name="T47" fmla="*/ 18 h 74"/>
                  <a:gd name="T48" fmla="*/ 15 w 24"/>
                  <a:gd name="T49" fmla="*/ 16 h 74"/>
                  <a:gd name="T50" fmla="*/ 15 w 24"/>
                  <a:gd name="T51" fmla="*/ 15 h 74"/>
                  <a:gd name="T52" fmla="*/ 15 w 24"/>
                  <a:gd name="T53" fmla="*/ 15 h 74"/>
                  <a:gd name="T54" fmla="*/ 18 w 24"/>
                  <a:gd name="T55" fmla="*/ 15 h 74"/>
                  <a:gd name="T56" fmla="*/ 20 w 24"/>
                  <a:gd name="T57" fmla="*/ 15 h 74"/>
                  <a:gd name="T58" fmla="*/ 20 w 24"/>
                  <a:gd name="T59" fmla="*/ 16 h 74"/>
                  <a:gd name="T60" fmla="*/ 20 w 24"/>
                  <a:gd name="T61" fmla="*/ 18 h 74"/>
                  <a:gd name="T62" fmla="*/ 22 w 24"/>
                  <a:gd name="T63" fmla="*/ 18 h 74"/>
                  <a:gd name="T64" fmla="*/ 22 w 24"/>
                  <a:gd name="T65" fmla="*/ 11 h 74"/>
                  <a:gd name="T66" fmla="*/ 24 w 24"/>
                  <a:gd name="T67" fmla="*/ 9 h 74"/>
                  <a:gd name="T68" fmla="*/ 22 w 24"/>
                  <a:gd name="T69" fmla="*/ 7 h 74"/>
                  <a:gd name="T70" fmla="*/ 24 w 24"/>
                  <a:gd name="T71" fmla="*/ 7 h 74"/>
                  <a:gd name="T72" fmla="*/ 22 w 24"/>
                  <a:gd name="T73" fmla="*/ 6 h 74"/>
                  <a:gd name="T74" fmla="*/ 24 w 24"/>
                  <a:gd name="T75" fmla="*/ 4 h 74"/>
                  <a:gd name="T76" fmla="*/ 24 w 24"/>
                  <a:gd name="T77" fmla="*/ 0 h 74"/>
                  <a:gd name="T78" fmla="*/ 22 w 24"/>
                  <a:gd name="T79" fmla="*/ 0 h 74"/>
                  <a:gd name="T80" fmla="*/ 22 w 24"/>
                  <a:gd name="T81" fmla="*/ 0 h 74"/>
                  <a:gd name="T82" fmla="*/ 22 w 24"/>
                  <a:gd name="T83" fmla="*/ 6 h 74"/>
                  <a:gd name="T84" fmla="*/ 20 w 24"/>
                  <a:gd name="T85" fmla="*/ 4 h 74"/>
                  <a:gd name="T86" fmla="*/ 20 w 24"/>
                  <a:gd name="T87" fmla="*/ 6 h 74"/>
                  <a:gd name="T88" fmla="*/ 18 w 24"/>
                  <a:gd name="T89" fmla="*/ 6 h 74"/>
                  <a:gd name="T90" fmla="*/ 18 w 24"/>
                  <a:gd name="T91" fmla="*/ 4 h 74"/>
                  <a:gd name="T92" fmla="*/ 15 w 24"/>
                  <a:gd name="T93" fmla="*/ 6 h 74"/>
                  <a:gd name="T94" fmla="*/ 15 w 24"/>
                  <a:gd name="T95" fmla="*/ 4 h 74"/>
                  <a:gd name="T96" fmla="*/ 6 w 24"/>
                  <a:gd name="T97" fmla="*/ 31 h 74"/>
                  <a:gd name="T98" fmla="*/ 4 w 24"/>
                  <a:gd name="T99" fmla="*/ 34 h 74"/>
                  <a:gd name="T100" fmla="*/ 4 w 24"/>
                  <a:gd name="T101" fmla="*/ 34 h 74"/>
                  <a:gd name="T102" fmla="*/ 2 w 24"/>
                  <a:gd name="T103" fmla="*/ 38 h 74"/>
                  <a:gd name="T104" fmla="*/ 2 w 24"/>
                  <a:gd name="T105" fmla="*/ 40 h 74"/>
                  <a:gd name="T106" fmla="*/ 0 w 24"/>
                  <a:gd name="T107" fmla="*/ 41 h 74"/>
                  <a:gd name="T108" fmla="*/ 11 w 24"/>
                  <a:gd name="T109" fmla="*/ 74 h 74"/>
                  <a:gd name="T110" fmla="*/ 13 w 24"/>
                  <a:gd name="T11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74">
                    <a:moveTo>
                      <a:pt x="13" y="74"/>
                    </a:moveTo>
                    <a:lnTo>
                      <a:pt x="17" y="47"/>
                    </a:lnTo>
                    <a:lnTo>
                      <a:pt x="20" y="41"/>
                    </a:lnTo>
                    <a:lnTo>
                      <a:pt x="20" y="40"/>
                    </a:lnTo>
                    <a:lnTo>
                      <a:pt x="20" y="36"/>
                    </a:lnTo>
                    <a:lnTo>
                      <a:pt x="20" y="34"/>
                    </a:lnTo>
                    <a:lnTo>
                      <a:pt x="18" y="34"/>
                    </a:lnTo>
                    <a:lnTo>
                      <a:pt x="15" y="36"/>
                    </a:lnTo>
                    <a:lnTo>
                      <a:pt x="13" y="38"/>
                    </a:lnTo>
                    <a:lnTo>
                      <a:pt x="11" y="38"/>
                    </a:lnTo>
                    <a:lnTo>
                      <a:pt x="11" y="36"/>
                    </a:lnTo>
                    <a:lnTo>
                      <a:pt x="11" y="34"/>
                    </a:lnTo>
                    <a:lnTo>
                      <a:pt x="13" y="34"/>
                    </a:lnTo>
                    <a:lnTo>
                      <a:pt x="13" y="31"/>
                    </a:lnTo>
                    <a:lnTo>
                      <a:pt x="15" y="29"/>
                    </a:lnTo>
                    <a:lnTo>
                      <a:pt x="17" y="29"/>
                    </a:lnTo>
                    <a:lnTo>
                      <a:pt x="17" y="29"/>
                    </a:lnTo>
                    <a:lnTo>
                      <a:pt x="17" y="29"/>
                    </a:lnTo>
                    <a:lnTo>
                      <a:pt x="15" y="27"/>
                    </a:lnTo>
                    <a:lnTo>
                      <a:pt x="13" y="29"/>
                    </a:lnTo>
                    <a:lnTo>
                      <a:pt x="13" y="27"/>
                    </a:lnTo>
                    <a:lnTo>
                      <a:pt x="13" y="25"/>
                    </a:lnTo>
                    <a:lnTo>
                      <a:pt x="13" y="20"/>
                    </a:lnTo>
                    <a:lnTo>
                      <a:pt x="13" y="18"/>
                    </a:lnTo>
                    <a:lnTo>
                      <a:pt x="15" y="16"/>
                    </a:lnTo>
                    <a:lnTo>
                      <a:pt x="15" y="15"/>
                    </a:lnTo>
                    <a:lnTo>
                      <a:pt x="15" y="15"/>
                    </a:lnTo>
                    <a:lnTo>
                      <a:pt x="18" y="15"/>
                    </a:lnTo>
                    <a:lnTo>
                      <a:pt x="20" y="15"/>
                    </a:lnTo>
                    <a:lnTo>
                      <a:pt x="20" y="16"/>
                    </a:lnTo>
                    <a:lnTo>
                      <a:pt x="20" y="18"/>
                    </a:lnTo>
                    <a:lnTo>
                      <a:pt x="22" y="18"/>
                    </a:lnTo>
                    <a:lnTo>
                      <a:pt x="22" y="11"/>
                    </a:lnTo>
                    <a:lnTo>
                      <a:pt x="24" y="9"/>
                    </a:lnTo>
                    <a:lnTo>
                      <a:pt x="22" y="7"/>
                    </a:lnTo>
                    <a:lnTo>
                      <a:pt x="24" y="7"/>
                    </a:lnTo>
                    <a:lnTo>
                      <a:pt x="22" y="6"/>
                    </a:lnTo>
                    <a:lnTo>
                      <a:pt x="24" y="4"/>
                    </a:lnTo>
                    <a:lnTo>
                      <a:pt x="24" y="0"/>
                    </a:lnTo>
                    <a:lnTo>
                      <a:pt x="22" y="0"/>
                    </a:lnTo>
                    <a:lnTo>
                      <a:pt x="22" y="0"/>
                    </a:lnTo>
                    <a:lnTo>
                      <a:pt x="22" y="6"/>
                    </a:lnTo>
                    <a:lnTo>
                      <a:pt x="20" y="4"/>
                    </a:lnTo>
                    <a:lnTo>
                      <a:pt x="20" y="6"/>
                    </a:lnTo>
                    <a:lnTo>
                      <a:pt x="18" y="6"/>
                    </a:lnTo>
                    <a:lnTo>
                      <a:pt x="18" y="4"/>
                    </a:lnTo>
                    <a:lnTo>
                      <a:pt x="15" y="6"/>
                    </a:lnTo>
                    <a:lnTo>
                      <a:pt x="15" y="4"/>
                    </a:lnTo>
                    <a:lnTo>
                      <a:pt x="6" y="31"/>
                    </a:lnTo>
                    <a:lnTo>
                      <a:pt x="4" y="34"/>
                    </a:lnTo>
                    <a:lnTo>
                      <a:pt x="4" y="34"/>
                    </a:lnTo>
                    <a:lnTo>
                      <a:pt x="2" y="38"/>
                    </a:lnTo>
                    <a:lnTo>
                      <a:pt x="2" y="40"/>
                    </a:lnTo>
                    <a:lnTo>
                      <a:pt x="0" y="41"/>
                    </a:lnTo>
                    <a:lnTo>
                      <a:pt x="11" y="74"/>
                    </a:lnTo>
                    <a:lnTo>
                      <a:pt x="13" y="7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89" name="Freeform 2327">
                <a:extLst>
                  <a:ext uri="{FF2B5EF4-FFF2-40B4-BE49-F238E27FC236}">
                    <a16:creationId xmlns:a16="http://schemas.microsoft.com/office/drawing/2014/main" id="{70536F1C-D2FC-0F4E-BB1B-9F38B5679382}"/>
                  </a:ext>
                </a:extLst>
              </p:cNvPr>
              <p:cNvSpPr>
                <a:spLocks/>
              </p:cNvSpPr>
              <p:nvPr/>
            </p:nvSpPr>
            <p:spPr bwMode="auto">
              <a:xfrm>
                <a:off x="3242" y="2150"/>
                <a:ext cx="24" cy="74"/>
              </a:xfrm>
              <a:custGeom>
                <a:avLst/>
                <a:gdLst>
                  <a:gd name="T0" fmla="*/ 13 w 24"/>
                  <a:gd name="T1" fmla="*/ 74 h 74"/>
                  <a:gd name="T2" fmla="*/ 17 w 24"/>
                  <a:gd name="T3" fmla="*/ 47 h 74"/>
                  <a:gd name="T4" fmla="*/ 20 w 24"/>
                  <a:gd name="T5" fmla="*/ 41 h 74"/>
                  <a:gd name="T6" fmla="*/ 20 w 24"/>
                  <a:gd name="T7" fmla="*/ 40 h 74"/>
                  <a:gd name="T8" fmla="*/ 20 w 24"/>
                  <a:gd name="T9" fmla="*/ 36 h 74"/>
                  <a:gd name="T10" fmla="*/ 20 w 24"/>
                  <a:gd name="T11" fmla="*/ 34 h 74"/>
                  <a:gd name="T12" fmla="*/ 18 w 24"/>
                  <a:gd name="T13" fmla="*/ 34 h 74"/>
                  <a:gd name="T14" fmla="*/ 15 w 24"/>
                  <a:gd name="T15" fmla="*/ 36 h 74"/>
                  <a:gd name="T16" fmla="*/ 13 w 24"/>
                  <a:gd name="T17" fmla="*/ 38 h 74"/>
                  <a:gd name="T18" fmla="*/ 11 w 24"/>
                  <a:gd name="T19" fmla="*/ 38 h 74"/>
                  <a:gd name="T20" fmla="*/ 11 w 24"/>
                  <a:gd name="T21" fmla="*/ 36 h 74"/>
                  <a:gd name="T22" fmla="*/ 11 w 24"/>
                  <a:gd name="T23" fmla="*/ 34 h 74"/>
                  <a:gd name="T24" fmla="*/ 13 w 24"/>
                  <a:gd name="T25" fmla="*/ 34 h 74"/>
                  <a:gd name="T26" fmla="*/ 13 w 24"/>
                  <a:gd name="T27" fmla="*/ 31 h 74"/>
                  <a:gd name="T28" fmla="*/ 15 w 24"/>
                  <a:gd name="T29" fmla="*/ 29 h 74"/>
                  <a:gd name="T30" fmla="*/ 17 w 24"/>
                  <a:gd name="T31" fmla="*/ 29 h 74"/>
                  <a:gd name="T32" fmla="*/ 17 w 24"/>
                  <a:gd name="T33" fmla="*/ 29 h 74"/>
                  <a:gd name="T34" fmla="*/ 17 w 24"/>
                  <a:gd name="T35" fmla="*/ 29 h 74"/>
                  <a:gd name="T36" fmla="*/ 15 w 24"/>
                  <a:gd name="T37" fmla="*/ 27 h 74"/>
                  <a:gd name="T38" fmla="*/ 13 w 24"/>
                  <a:gd name="T39" fmla="*/ 29 h 74"/>
                  <a:gd name="T40" fmla="*/ 13 w 24"/>
                  <a:gd name="T41" fmla="*/ 27 h 74"/>
                  <a:gd name="T42" fmla="*/ 13 w 24"/>
                  <a:gd name="T43" fmla="*/ 25 h 74"/>
                  <a:gd name="T44" fmla="*/ 13 w 24"/>
                  <a:gd name="T45" fmla="*/ 20 h 74"/>
                  <a:gd name="T46" fmla="*/ 13 w 24"/>
                  <a:gd name="T47" fmla="*/ 18 h 74"/>
                  <a:gd name="T48" fmla="*/ 15 w 24"/>
                  <a:gd name="T49" fmla="*/ 16 h 74"/>
                  <a:gd name="T50" fmla="*/ 15 w 24"/>
                  <a:gd name="T51" fmla="*/ 15 h 74"/>
                  <a:gd name="T52" fmla="*/ 15 w 24"/>
                  <a:gd name="T53" fmla="*/ 15 h 74"/>
                  <a:gd name="T54" fmla="*/ 18 w 24"/>
                  <a:gd name="T55" fmla="*/ 15 h 74"/>
                  <a:gd name="T56" fmla="*/ 20 w 24"/>
                  <a:gd name="T57" fmla="*/ 15 h 74"/>
                  <a:gd name="T58" fmla="*/ 20 w 24"/>
                  <a:gd name="T59" fmla="*/ 16 h 74"/>
                  <a:gd name="T60" fmla="*/ 20 w 24"/>
                  <a:gd name="T61" fmla="*/ 18 h 74"/>
                  <a:gd name="T62" fmla="*/ 22 w 24"/>
                  <a:gd name="T63" fmla="*/ 18 h 74"/>
                  <a:gd name="T64" fmla="*/ 22 w 24"/>
                  <a:gd name="T65" fmla="*/ 11 h 74"/>
                  <a:gd name="T66" fmla="*/ 24 w 24"/>
                  <a:gd name="T67" fmla="*/ 9 h 74"/>
                  <a:gd name="T68" fmla="*/ 22 w 24"/>
                  <a:gd name="T69" fmla="*/ 7 h 74"/>
                  <a:gd name="T70" fmla="*/ 24 w 24"/>
                  <a:gd name="T71" fmla="*/ 7 h 74"/>
                  <a:gd name="T72" fmla="*/ 22 w 24"/>
                  <a:gd name="T73" fmla="*/ 6 h 74"/>
                  <a:gd name="T74" fmla="*/ 24 w 24"/>
                  <a:gd name="T75" fmla="*/ 4 h 74"/>
                  <a:gd name="T76" fmla="*/ 24 w 24"/>
                  <a:gd name="T77" fmla="*/ 0 h 74"/>
                  <a:gd name="T78" fmla="*/ 22 w 24"/>
                  <a:gd name="T79" fmla="*/ 0 h 74"/>
                  <a:gd name="T80" fmla="*/ 22 w 24"/>
                  <a:gd name="T81" fmla="*/ 0 h 74"/>
                  <a:gd name="T82" fmla="*/ 22 w 24"/>
                  <a:gd name="T83" fmla="*/ 6 h 74"/>
                  <a:gd name="T84" fmla="*/ 20 w 24"/>
                  <a:gd name="T85" fmla="*/ 4 h 74"/>
                  <a:gd name="T86" fmla="*/ 20 w 24"/>
                  <a:gd name="T87" fmla="*/ 6 h 74"/>
                  <a:gd name="T88" fmla="*/ 18 w 24"/>
                  <a:gd name="T89" fmla="*/ 6 h 74"/>
                  <a:gd name="T90" fmla="*/ 18 w 24"/>
                  <a:gd name="T91" fmla="*/ 4 h 74"/>
                  <a:gd name="T92" fmla="*/ 15 w 24"/>
                  <a:gd name="T93" fmla="*/ 6 h 74"/>
                  <a:gd name="T94" fmla="*/ 15 w 24"/>
                  <a:gd name="T95" fmla="*/ 4 h 74"/>
                  <a:gd name="T96" fmla="*/ 6 w 24"/>
                  <a:gd name="T97" fmla="*/ 31 h 74"/>
                  <a:gd name="T98" fmla="*/ 4 w 24"/>
                  <a:gd name="T99" fmla="*/ 34 h 74"/>
                  <a:gd name="T100" fmla="*/ 4 w 24"/>
                  <a:gd name="T101" fmla="*/ 34 h 74"/>
                  <a:gd name="T102" fmla="*/ 2 w 24"/>
                  <a:gd name="T103" fmla="*/ 38 h 74"/>
                  <a:gd name="T104" fmla="*/ 2 w 24"/>
                  <a:gd name="T105" fmla="*/ 40 h 74"/>
                  <a:gd name="T106" fmla="*/ 0 w 24"/>
                  <a:gd name="T107" fmla="*/ 41 h 74"/>
                  <a:gd name="T108" fmla="*/ 11 w 24"/>
                  <a:gd name="T109" fmla="*/ 74 h 74"/>
                  <a:gd name="T110" fmla="*/ 13 w 24"/>
                  <a:gd name="T11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74">
                    <a:moveTo>
                      <a:pt x="13" y="74"/>
                    </a:moveTo>
                    <a:lnTo>
                      <a:pt x="17" y="47"/>
                    </a:lnTo>
                    <a:lnTo>
                      <a:pt x="20" y="41"/>
                    </a:lnTo>
                    <a:lnTo>
                      <a:pt x="20" y="40"/>
                    </a:lnTo>
                    <a:lnTo>
                      <a:pt x="20" y="36"/>
                    </a:lnTo>
                    <a:lnTo>
                      <a:pt x="20" y="34"/>
                    </a:lnTo>
                    <a:lnTo>
                      <a:pt x="18" y="34"/>
                    </a:lnTo>
                    <a:lnTo>
                      <a:pt x="15" y="36"/>
                    </a:lnTo>
                    <a:lnTo>
                      <a:pt x="13" y="38"/>
                    </a:lnTo>
                    <a:lnTo>
                      <a:pt x="11" y="38"/>
                    </a:lnTo>
                    <a:lnTo>
                      <a:pt x="11" y="36"/>
                    </a:lnTo>
                    <a:lnTo>
                      <a:pt x="11" y="34"/>
                    </a:lnTo>
                    <a:lnTo>
                      <a:pt x="13" y="34"/>
                    </a:lnTo>
                    <a:lnTo>
                      <a:pt x="13" y="31"/>
                    </a:lnTo>
                    <a:lnTo>
                      <a:pt x="15" y="29"/>
                    </a:lnTo>
                    <a:lnTo>
                      <a:pt x="17" y="29"/>
                    </a:lnTo>
                    <a:lnTo>
                      <a:pt x="17" y="29"/>
                    </a:lnTo>
                    <a:lnTo>
                      <a:pt x="17" y="29"/>
                    </a:lnTo>
                    <a:lnTo>
                      <a:pt x="15" y="27"/>
                    </a:lnTo>
                    <a:lnTo>
                      <a:pt x="13" y="29"/>
                    </a:lnTo>
                    <a:lnTo>
                      <a:pt x="13" y="27"/>
                    </a:lnTo>
                    <a:lnTo>
                      <a:pt x="13" y="25"/>
                    </a:lnTo>
                    <a:lnTo>
                      <a:pt x="13" y="20"/>
                    </a:lnTo>
                    <a:lnTo>
                      <a:pt x="13" y="18"/>
                    </a:lnTo>
                    <a:lnTo>
                      <a:pt x="15" y="16"/>
                    </a:lnTo>
                    <a:lnTo>
                      <a:pt x="15" y="15"/>
                    </a:lnTo>
                    <a:lnTo>
                      <a:pt x="15" y="15"/>
                    </a:lnTo>
                    <a:lnTo>
                      <a:pt x="18" y="15"/>
                    </a:lnTo>
                    <a:lnTo>
                      <a:pt x="20" y="15"/>
                    </a:lnTo>
                    <a:lnTo>
                      <a:pt x="20" y="16"/>
                    </a:lnTo>
                    <a:lnTo>
                      <a:pt x="20" y="18"/>
                    </a:lnTo>
                    <a:lnTo>
                      <a:pt x="22" y="18"/>
                    </a:lnTo>
                    <a:lnTo>
                      <a:pt x="22" y="11"/>
                    </a:lnTo>
                    <a:lnTo>
                      <a:pt x="24" y="9"/>
                    </a:lnTo>
                    <a:lnTo>
                      <a:pt x="22" y="7"/>
                    </a:lnTo>
                    <a:lnTo>
                      <a:pt x="24" y="7"/>
                    </a:lnTo>
                    <a:lnTo>
                      <a:pt x="22" y="6"/>
                    </a:lnTo>
                    <a:lnTo>
                      <a:pt x="24" y="4"/>
                    </a:lnTo>
                    <a:lnTo>
                      <a:pt x="24" y="0"/>
                    </a:lnTo>
                    <a:lnTo>
                      <a:pt x="22" y="0"/>
                    </a:lnTo>
                    <a:lnTo>
                      <a:pt x="22" y="0"/>
                    </a:lnTo>
                    <a:lnTo>
                      <a:pt x="22" y="6"/>
                    </a:lnTo>
                    <a:lnTo>
                      <a:pt x="20" y="4"/>
                    </a:lnTo>
                    <a:lnTo>
                      <a:pt x="20" y="6"/>
                    </a:lnTo>
                    <a:lnTo>
                      <a:pt x="18" y="6"/>
                    </a:lnTo>
                    <a:lnTo>
                      <a:pt x="18" y="4"/>
                    </a:lnTo>
                    <a:lnTo>
                      <a:pt x="15" y="6"/>
                    </a:lnTo>
                    <a:lnTo>
                      <a:pt x="15" y="4"/>
                    </a:lnTo>
                    <a:lnTo>
                      <a:pt x="6" y="31"/>
                    </a:lnTo>
                    <a:lnTo>
                      <a:pt x="4" y="34"/>
                    </a:lnTo>
                    <a:lnTo>
                      <a:pt x="4" y="34"/>
                    </a:lnTo>
                    <a:lnTo>
                      <a:pt x="2" y="38"/>
                    </a:lnTo>
                    <a:lnTo>
                      <a:pt x="2" y="40"/>
                    </a:lnTo>
                    <a:lnTo>
                      <a:pt x="0" y="41"/>
                    </a:lnTo>
                    <a:lnTo>
                      <a:pt x="11" y="74"/>
                    </a:lnTo>
                    <a:lnTo>
                      <a:pt x="13" y="7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0" name="Freeform 2328">
                <a:extLst>
                  <a:ext uri="{FF2B5EF4-FFF2-40B4-BE49-F238E27FC236}">
                    <a16:creationId xmlns:a16="http://schemas.microsoft.com/office/drawing/2014/main" id="{CCB49F59-4188-184C-9EE1-82C875802DB0}"/>
                  </a:ext>
                </a:extLst>
              </p:cNvPr>
              <p:cNvSpPr>
                <a:spLocks/>
              </p:cNvSpPr>
              <p:nvPr/>
            </p:nvSpPr>
            <p:spPr bwMode="auto">
              <a:xfrm>
                <a:off x="3501" y="2277"/>
                <a:ext cx="4" cy="9"/>
              </a:xfrm>
              <a:custGeom>
                <a:avLst/>
                <a:gdLst>
                  <a:gd name="T0" fmla="*/ 0 w 4"/>
                  <a:gd name="T1" fmla="*/ 0 h 9"/>
                  <a:gd name="T2" fmla="*/ 0 w 4"/>
                  <a:gd name="T3" fmla="*/ 0 h 9"/>
                  <a:gd name="T4" fmla="*/ 0 w 4"/>
                  <a:gd name="T5" fmla="*/ 0 h 9"/>
                  <a:gd name="T6" fmla="*/ 0 w 4"/>
                  <a:gd name="T7" fmla="*/ 0 h 9"/>
                  <a:gd name="T8" fmla="*/ 0 w 4"/>
                  <a:gd name="T9" fmla="*/ 0 h 9"/>
                  <a:gd name="T10" fmla="*/ 0 w 4"/>
                  <a:gd name="T11" fmla="*/ 0 h 9"/>
                  <a:gd name="T12" fmla="*/ 0 w 4"/>
                  <a:gd name="T13" fmla="*/ 2 h 9"/>
                  <a:gd name="T14" fmla="*/ 0 w 4"/>
                  <a:gd name="T15" fmla="*/ 2 h 9"/>
                  <a:gd name="T16" fmla="*/ 0 w 4"/>
                  <a:gd name="T17" fmla="*/ 4 h 9"/>
                  <a:gd name="T18" fmla="*/ 0 w 4"/>
                  <a:gd name="T19" fmla="*/ 4 h 9"/>
                  <a:gd name="T20" fmla="*/ 0 w 4"/>
                  <a:gd name="T21" fmla="*/ 4 h 9"/>
                  <a:gd name="T22" fmla="*/ 0 w 4"/>
                  <a:gd name="T23" fmla="*/ 4 h 9"/>
                  <a:gd name="T24" fmla="*/ 0 w 4"/>
                  <a:gd name="T25" fmla="*/ 5 h 9"/>
                  <a:gd name="T26" fmla="*/ 0 w 4"/>
                  <a:gd name="T27" fmla="*/ 5 h 9"/>
                  <a:gd name="T28" fmla="*/ 2 w 4"/>
                  <a:gd name="T29" fmla="*/ 5 h 9"/>
                  <a:gd name="T30" fmla="*/ 2 w 4"/>
                  <a:gd name="T31" fmla="*/ 7 h 9"/>
                  <a:gd name="T32" fmla="*/ 2 w 4"/>
                  <a:gd name="T33" fmla="*/ 7 h 9"/>
                  <a:gd name="T34" fmla="*/ 2 w 4"/>
                  <a:gd name="T35" fmla="*/ 7 h 9"/>
                  <a:gd name="T36" fmla="*/ 2 w 4"/>
                  <a:gd name="T37" fmla="*/ 7 h 9"/>
                  <a:gd name="T38" fmla="*/ 2 w 4"/>
                  <a:gd name="T39" fmla="*/ 9 h 9"/>
                  <a:gd name="T40" fmla="*/ 2 w 4"/>
                  <a:gd name="T41" fmla="*/ 7 h 9"/>
                  <a:gd name="T42" fmla="*/ 2 w 4"/>
                  <a:gd name="T43" fmla="*/ 7 h 9"/>
                  <a:gd name="T44" fmla="*/ 4 w 4"/>
                  <a:gd name="T45" fmla="*/ 5 h 9"/>
                  <a:gd name="T46" fmla="*/ 4 w 4"/>
                  <a:gd name="T47" fmla="*/ 5 h 9"/>
                  <a:gd name="T48" fmla="*/ 4 w 4"/>
                  <a:gd name="T49" fmla="*/ 4 h 9"/>
                  <a:gd name="T50" fmla="*/ 4 w 4"/>
                  <a:gd name="T51" fmla="*/ 4 h 9"/>
                  <a:gd name="T52" fmla="*/ 4 w 4"/>
                  <a:gd name="T53" fmla="*/ 4 h 9"/>
                  <a:gd name="T54" fmla="*/ 4 w 4"/>
                  <a:gd name="T55" fmla="*/ 4 h 9"/>
                  <a:gd name="T56" fmla="*/ 4 w 4"/>
                  <a:gd name="T57" fmla="*/ 4 h 9"/>
                  <a:gd name="T58" fmla="*/ 4 w 4"/>
                  <a:gd name="T59" fmla="*/ 2 h 9"/>
                  <a:gd name="T60" fmla="*/ 4 w 4"/>
                  <a:gd name="T61" fmla="*/ 2 h 9"/>
                  <a:gd name="T62" fmla="*/ 4 w 4"/>
                  <a:gd name="T63" fmla="*/ 2 h 9"/>
                  <a:gd name="T64" fmla="*/ 4 w 4"/>
                  <a:gd name="T65" fmla="*/ 2 h 9"/>
                  <a:gd name="T66" fmla="*/ 2 w 4"/>
                  <a:gd name="T67" fmla="*/ 2 h 9"/>
                  <a:gd name="T68" fmla="*/ 2 w 4"/>
                  <a:gd name="T69" fmla="*/ 2 h 9"/>
                  <a:gd name="T70" fmla="*/ 2 w 4"/>
                  <a:gd name="T71" fmla="*/ 2 h 9"/>
                  <a:gd name="T72" fmla="*/ 2 w 4"/>
                  <a:gd name="T73" fmla="*/ 0 h 9"/>
                  <a:gd name="T74" fmla="*/ 2 w 4"/>
                  <a:gd name="T75" fmla="*/ 0 h 9"/>
                  <a:gd name="T76" fmla="*/ 2 w 4"/>
                  <a:gd name="T77" fmla="*/ 0 h 9"/>
                  <a:gd name="T78" fmla="*/ 4 w 4"/>
                  <a:gd name="T79" fmla="*/ 0 h 9"/>
                  <a:gd name="T80" fmla="*/ 4 w 4"/>
                  <a:gd name="T81" fmla="*/ 0 h 9"/>
                  <a:gd name="T82" fmla="*/ 2 w 4"/>
                  <a:gd name="T83" fmla="*/ 0 h 9"/>
                  <a:gd name="T84" fmla="*/ 2 w 4"/>
                  <a:gd name="T85" fmla="*/ 0 h 9"/>
                  <a:gd name="T86" fmla="*/ 2 w 4"/>
                  <a:gd name="T87" fmla="*/ 0 h 9"/>
                  <a:gd name="T88" fmla="*/ 2 w 4"/>
                  <a:gd name="T89" fmla="*/ 0 h 9"/>
                  <a:gd name="T90" fmla="*/ 2 w 4"/>
                  <a:gd name="T91" fmla="*/ 0 h 9"/>
                  <a:gd name="T92" fmla="*/ 0 w 4"/>
                  <a:gd name="T9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 h="9">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5"/>
                    </a:lnTo>
                    <a:lnTo>
                      <a:pt x="0" y="5"/>
                    </a:lnTo>
                    <a:lnTo>
                      <a:pt x="0" y="5"/>
                    </a:lnTo>
                    <a:lnTo>
                      <a:pt x="0" y="5"/>
                    </a:lnTo>
                    <a:lnTo>
                      <a:pt x="2" y="5"/>
                    </a:lnTo>
                    <a:lnTo>
                      <a:pt x="2" y="5"/>
                    </a:lnTo>
                    <a:lnTo>
                      <a:pt x="2" y="7"/>
                    </a:lnTo>
                    <a:lnTo>
                      <a:pt x="2" y="7"/>
                    </a:lnTo>
                    <a:lnTo>
                      <a:pt x="2" y="7"/>
                    </a:lnTo>
                    <a:lnTo>
                      <a:pt x="2" y="7"/>
                    </a:lnTo>
                    <a:lnTo>
                      <a:pt x="2" y="7"/>
                    </a:lnTo>
                    <a:lnTo>
                      <a:pt x="2" y="7"/>
                    </a:lnTo>
                    <a:lnTo>
                      <a:pt x="2" y="7"/>
                    </a:lnTo>
                    <a:lnTo>
                      <a:pt x="2" y="7"/>
                    </a:lnTo>
                    <a:lnTo>
                      <a:pt x="2" y="9"/>
                    </a:lnTo>
                    <a:lnTo>
                      <a:pt x="2" y="9"/>
                    </a:lnTo>
                    <a:lnTo>
                      <a:pt x="2" y="7"/>
                    </a:lnTo>
                    <a:lnTo>
                      <a:pt x="2" y="7"/>
                    </a:lnTo>
                    <a:lnTo>
                      <a:pt x="2" y="7"/>
                    </a:lnTo>
                    <a:lnTo>
                      <a:pt x="2" y="7"/>
                    </a:lnTo>
                    <a:lnTo>
                      <a:pt x="4" y="5"/>
                    </a:lnTo>
                    <a:lnTo>
                      <a:pt x="4" y="5"/>
                    </a:lnTo>
                    <a:lnTo>
                      <a:pt x="4" y="5"/>
                    </a:lnTo>
                    <a:lnTo>
                      <a:pt x="4" y="5"/>
                    </a:lnTo>
                    <a:lnTo>
                      <a:pt x="4" y="4"/>
                    </a:lnTo>
                    <a:lnTo>
                      <a:pt x="4" y="4"/>
                    </a:lnTo>
                    <a:lnTo>
                      <a:pt x="4" y="4"/>
                    </a:ln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2" y="0"/>
                    </a:lnTo>
                    <a:lnTo>
                      <a:pt x="2" y="0"/>
                    </a:lnTo>
                    <a:lnTo>
                      <a:pt x="2" y="0"/>
                    </a:lnTo>
                    <a:lnTo>
                      <a:pt x="2" y="0"/>
                    </a:lnTo>
                    <a:lnTo>
                      <a:pt x="2" y="0"/>
                    </a:lnTo>
                    <a:lnTo>
                      <a:pt x="2" y="0"/>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2" y="0"/>
                    </a:lnTo>
                    <a:lnTo>
                      <a:pt x="2"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1" name="Freeform 2329">
                <a:extLst>
                  <a:ext uri="{FF2B5EF4-FFF2-40B4-BE49-F238E27FC236}">
                    <a16:creationId xmlns:a16="http://schemas.microsoft.com/office/drawing/2014/main" id="{5C76A357-DC9B-D04E-B7B5-BB5ECE198224}"/>
                  </a:ext>
                </a:extLst>
              </p:cNvPr>
              <p:cNvSpPr>
                <a:spLocks/>
              </p:cNvSpPr>
              <p:nvPr/>
            </p:nvSpPr>
            <p:spPr bwMode="auto">
              <a:xfrm>
                <a:off x="2843" y="2154"/>
                <a:ext cx="253" cy="243"/>
              </a:xfrm>
              <a:custGeom>
                <a:avLst/>
                <a:gdLst>
                  <a:gd name="T0" fmla="*/ 33 w 253"/>
                  <a:gd name="T1" fmla="*/ 159 h 243"/>
                  <a:gd name="T2" fmla="*/ 17 w 253"/>
                  <a:gd name="T3" fmla="*/ 155 h 243"/>
                  <a:gd name="T4" fmla="*/ 12 w 253"/>
                  <a:gd name="T5" fmla="*/ 141 h 243"/>
                  <a:gd name="T6" fmla="*/ 1 w 253"/>
                  <a:gd name="T7" fmla="*/ 127 h 243"/>
                  <a:gd name="T8" fmla="*/ 8 w 253"/>
                  <a:gd name="T9" fmla="*/ 121 h 243"/>
                  <a:gd name="T10" fmla="*/ 0 w 253"/>
                  <a:gd name="T11" fmla="*/ 61 h 243"/>
                  <a:gd name="T12" fmla="*/ 3 w 253"/>
                  <a:gd name="T13" fmla="*/ 53 h 243"/>
                  <a:gd name="T14" fmla="*/ 7 w 253"/>
                  <a:gd name="T15" fmla="*/ 52 h 243"/>
                  <a:gd name="T16" fmla="*/ 16 w 253"/>
                  <a:gd name="T17" fmla="*/ 45 h 243"/>
                  <a:gd name="T18" fmla="*/ 14 w 253"/>
                  <a:gd name="T19" fmla="*/ 34 h 243"/>
                  <a:gd name="T20" fmla="*/ 16 w 253"/>
                  <a:gd name="T21" fmla="*/ 28 h 243"/>
                  <a:gd name="T22" fmla="*/ 23 w 253"/>
                  <a:gd name="T23" fmla="*/ 21 h 243"/>
                  <a:gd name="T24" fmla="*/ 35 w 253"/>
                  <a:gd name="T25" fmla="*/ 11 h 243"/>
                  <a:gd name="T26" fmla="*/ 49 w 253"/>
                  <a:gd name="T27" fmla="*/ 5 h 243"/>
                  <a:gd name="T28" fmla="*/ 62 w 253"/>
                  <a:gd name="T29" fmla="*/ 3 h 243"/>
                  <a:gd name="T30" fmla="*/ 69 w 253"/>
                  <a:gd name="T31" fmla="*/ 7 h 243"/>
                  <a:gd name="T32" fmla="*/ 94 w 253"/>
                  <a:gd name="T33" fmla="*/ 14 h 243"/>
                  <a:gd name="T34" fmla="*/ 98 w 253"/>
                  <a:gd name="T35" fmla="*/ 23 h 243"/>
                  <a:gd name="T36" fmla="*/ 142 w 253"/>
                  <a:gd name="T37" fmla="*/ 45 h 243"/>
                  <a:gd name="T38" fmla="*/ 155 w 253"/>
                  <a:gd name="T39" fmla="*/ 53 h 243"/>
                  <a:gd name="T40" fmla="*/ 166 w 253"/>
                  <a:gd name="T41" fmla="*/ 50 h 243"/>
                  <a:gd name="T42" fmla="*/ 173 w 253"/>
                  <a:gd name="T43" fmla="*/ 37 h 243"/>
                  <a:gd name="T44" fmla="*/ 171 w 253"/>
                  <a:gd name="T45" fmla="*/ 30 h 243"/>
                  <a:gd name="T46" fmla="*/ 169 w 253"/>
                  <a:gd name="T47" fmla="*/ 23 h 243"/>
                  <a:gd name="T48" fmla="*/ 187 w 253"/>
                  <a:gd name="T49" fmla="*/ 7 h 243"/>
                  <a:gd name="T50" fmla="*/ 216 w 253"/>
                  <a:gd name="T51" fmla="*/ 9 h 243"/>
                  <a:gd name="T52" fmla="*/ 219 w 253"/>
                  <a:gd name="T53" fmla="*/ 11 h 243"/>
                  <a:gd name="T54" fmla="*/ 219 w 253"/>
                  <a:gd name="T55" fmla="*/ 12 h 243"/>
                  <a:gd name="T56" fmla="*/ 219 w 253"/>
                  <a:gd name="T57" fmla="*/ 16 h 243"/>
                  <a:gd name="T58" fmla="*/ 224 w 253"/>
                  <a:gd name="T59" fmla="*/ 18 h 243"/>
                  <a:gd name="T60" fmla="*/ 249 w 253"/>
                  <a:gd name="T61" fmla="*/ 23 h 243"/>
                  <a:gd name="T62" fmla="*/ 253 w 253"/>
                  <a:gd name="T63" fmla="*/ 27 h 243"/>
                  <a:gd name="T64" fmla="*/ 251 w 253"/>
                  <a:gd name="T65" fmla="*/ 28 h 243"/>
                  <a:gd name="T66" fmla="*/ 248 w 253"/>
                  <a:gd name="T67" fmla="*/ 34 h 243"/>
                  <a:gd name="T68" fmla="*/ 249 w 253"/>
                  <a:gd name="T69" fmla="*/ 37 h 243"/>
                  <a:gd name="T70" fmla="*/ 249 w 253"/>
                  <a:gd name="T71" fmla="*/ 53 h 243"/>
                  <a:gd name="T72" fmla="*/ 246 w 253"/>
                  <a:gd name="T73" fmla="*/ 55 h 243"/>
                  <a:gd name="T74" fmla="*/ 248 w 253"/>
                  <a:gd name="T75" fmla="*/ 62 h 243"/>
                  <a:gd name="T76" fmla="*/ 248 w 253"/>
                  <a:gd name="T77" fmla="*/ 70 h 243"/>
                  <a:gd name="T78" fmla="*/ 253 w 253"/>
                  <a:gd name="T79" fmla="*/ 232 h 243"/>
                  <a:gd name="T80" fmla="*/ 239 w 253"/>
                  <a:gd name="T81" fmla="*/ 243 h 243"/>
                  <a:gd name="T82" fmla="*/ 110 w 253"/>
                  <a:gd name="T83" fmla="*/ 177 h 243"/>
                  <a:gd name="T84" fmla="*/ 85 w 253"/>
                  <a:gd name="T85" fmla="*/ 180 h 243"/>
                  <a:gd name="T86" fmla="*/ 80 w 253"/>
                  <a:gd name="T87" fmla="*/ 177 h 243"/>
                  <a:gd name="T88" fmla="*/ 42 w 253"/>
                  <a:gd name="T89" fmla="*/ 17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3" h="243">
                    <a:moveTo>
                      <a:pt x="41" y="173"/>
                    </a:moveTo>
                    <a:lnTo>
                      <a:pt x="33" y="159"/>
                    </a:lnTo>
                    <a:lnTo>
                      <a:pt x="25" y="155"/>
                    </a:lnTo>
                    <a:lnTo>
                      <a:pt x="17" y="155"/>
                    </a:lnTo>
                    <a:lnTo>
                      <a:pt x="12" y="152"/>
                    </a:lnTo>
                    <a:lnTo>
                      <a:pt x="12" y="141"/>
                    </a:lnTo>
                    <a:lnTo>
                      <a:pt x="3" y="130"/>
                    </a:lnTo>
                    <a:lnTo>
                      <a:pt x="1" y="127"/>
                    </a:lnTo>
                    <a:lnTo>
                      <a:pt x="1" y="125"/>
                    </a:lnTo>
                    <a:lnTo>
                      <a:pt x="8" y="121"/>
                    </a:lnTo>
                    <a:lnTo>
                      <a:pt x="7" y="70"/>
                    </a:lnTo>
                    <a:lnTo>
                      <a:pt x="0" y="61"/>
                    </a:lnTo>
                    <a:lnTo>
                      <a:pt x="0" y="55"/>
                    </a:lnTo>
                    <a:lnTo>
                      <a:pt x="3" y="53"/>
                    </a:lnTo>
                    <a:lnTo>
                      <a:pt x="3" y="52"/>
                    </a:lnTo>
                    <a:lnTo>
                      <a:pt x="7" y="52"/>
                    </a:lnTo>
                    <a:lnTo>
                      <a:pt x="14" y="46"/>
                    </a:lnTo>
                    <a:lnTo>
                      <a:pt x="16" y="45"/>
                    </a:lnTo>
                    <a:lnTo>
                      <a:pt x="16" y="41"/>
                    </a:lnTo>
                    <a:lnTo>
                      <a:pt x="14" y="34"/>
                    </a:lnTo>
                    <a:lnTo>
                      <a:pt x="14" y="30"/>
                    </a:lnTo>
                    <a:lnTo>
                      <a:pt x="16" y="28"/>
                    </a:lnTo>
                    <a:lnTo>
                      <a:pt x="21" y="25"/>
                    </a:lnTo>
                    <a:lnTo>
                      <a:pt x="23" y="21"/>
                    </a:lnTo>
                    <a:lnTo>
                      <a:pt x="33" y="14"/>
                    </a:lnTo>
                    <a:lnTo>
                      <a:pt x="35" y="11"/>
                    </a:lnTo>
                    <a:lnTo>
                      <a:pt x="33" y="0"/>
                    </a:lnTo>
                    <a:lnTo>
                      <a:pt x="49" y="5"/>
                    </a:lnTo>
                    <a:lnTo>
                      <a:pt x="55" y="5"/>
                    </a:lnTo>
                    <a:lnTo>
                      <a:pt x="62" y="3"/>
                    </a:lnTo>
                    <a:lnTo>
                      <a:pt x="66" y="5"/>
                    </a:lnTo>
                    <a:lnTo>
                      <a:pt x="69" y="7"/>
                    </a:lnTo>
                    <a:lnTo>
                      <a:pt x="73" y="7"/>
                    </a:lnTo>
                    <a:lnTo>
                      <a:pt x="94" y="14"/>
                    </a:lnTo>
                    <a:lnTo>
                      <a:pt x="96" y="16"/>
                    </a:lnTo>
                    <a:lnTo>
                      <a:pt x="98" y="23"/>
                    </a:lnTo>
                    <a:lnTo>
                      <a:pt x="105" y="34"/>
                    </a:lnTo>
                    <a:lnTo>
                      <a:pt x="142" y="45"/>
                    </a:lnTo>
                    <a:lnTo>
                      <a:pt x="149" y="52"/>
                    </a:lnTo>
                    <a:lnTo>
                      <a:pt x="155" y="53"/>
                    </a:lnTo>
                    <a:lnTo>
                      <a:pt x="158" y="53"/>
                    </a:lnTo>
                    <a:lnTo>
                      <a:pt x="166" y="50"/>
                    </a:lnTo>
                    <a:lnTo>
                      <a:pt x="173" y="39"/>
                    </a:lnTo>
                    <a:lnTo>
                      <a:pt x="173" y="37"/>
                    </a:lnTo>
                    <a:lnTo>
                      <a:pt x="171" y="34"/>
                    </a:lnTo>
                    <a:lnTo>
                      <a:pt x="171" y="30"/>
                    </a:lnTo>
                    <a:lnTo>
                      <a:pt x="169" y="28"/>
                    </a:lnTo>
                    <a:lnTo>
                      <a:pt x="169" y="23"/>
                    </a:lnTo>
                    <a:lnTo>
                      <a:pt x="171" y="20"/>
                    </a:lnTo>
                    <a:lnTo>
                      <a:pt x="187" y="7"/>
                    </a:lnTo>
                    <a:lnTo>
                      <a:pt x="205" y="3"/>
                    </a:lnTo>
                    <a:lnTo>
                      <a:pt x="216" y="9"/>
                    </a:lnTo>
                    <a:lnTo>
                      <a:pt x="217" y="9"/>
                    </a:lnTo>
                    <a:lnTo>
                      <a:pt x="219" y="11"/>
                    </a:lnTo>
                    <a:lnTo>
                      <a:pt x="221" y="12"/>
                    </a:lnTo>
                    <a:lnTo>
                      <a:pt x="219" y="12"/>
                    </a:lnTo>
                    <a:lnTo>
                      <a:pt x="219" y="12"/>
                    </a:lnTo>
                    <a:lnTo>
                      <a:pt x="219" y="16"/>
                    </a:lnTo>
                    <a:lnTo>
                      <a:pt x="223" y="18"/>
                    </a:lnTo>
                    <a:lnTo>
                      <a:pt x="224" y="18"/>
                    </a:lnTo>
                    <a:lnTo>
                      <a:pt x="224" y="18"/>
                    </a:lnTo>
                    <a:lnTo>
                      <a:pt x="249" y="23"/>
                    </a:lnTo>
                    <a:lnTo>
                      <a:pt x="251" y="23"/>
                    </a:lnTo>
                    <a:lnTo>
                      <a:pt x="253" y="27"/>
                    </a:lnTo>
                    <a:lnTo>
                      <a:pt x="253" y="28"/>
                    </a:lnTo>
                    <a:lnTo>
                      <a:pt x="251" y="28"/>
                    </a:lnTo>
                    <a:lnTo>
                      <a:pt x="251" y="30"/>
                    </a:lnTo>
                    <a:lnTo>
                      <a:pt x="248" y="34"/>
                    </a:lnTo>
                    <a:lnTo>
                      <a:pt x="248" y="34"/>
                    </a:lnTo>
                    <a:lnTo>
                      <a:pt x="249" y="37"/>
                    </a:lnTo>
                    <a:lnTo>
                      <a:pt x="249" y="52"/>
                    </a:lnTo>
                    <a:lnTo>
                      <a:pt x="249" y="53"/>
                    </a:lnTo>
                    <a:lnTo>
                      <a:pt x="248" y="53"/>
                    </a:lnTo>
                    <a:lnTo>
                      <a:pt x="246" y="55"/>
                    </a:lnTo>
                    <a:lnTo>
                      <a:pt x="246" y="57"/>
                    </a:lnTo>
                    <a:lnTo>
                      <a:pt x="248" y="62"/>
                    </a:lnTo>
                    <a:lnTo>
                      <a:pt x="249" y="66"/>
                    </a:lnTo>
                    <a:lnTo>
                      <a:pt x="248" y="70"/>
                    </a:lnTo>
                    <a:lnTo>
                      <a:pt x="253" y="75"/>
                    </a:lnTo>
                    <a:lnTo>
                      <a:pt x="253" y="232"/>
                    </a:lnTo>
                    <a:lnTo>
                      <a:pt x="239" y="232"/>
                    </a:lnTo>
                    <a:lnTo>
                      <a:pt x="239" y="243"/>
                    </a:lnTo>
                    <a:lnTo>
                      <a:pt x="235" y="243"/>
                    </a:lnTo>
                    <a:lnTo>
                      <a:pt x="110" y="177"/>
                    </a:lnTo>
                    <a:lnTo>
                      <a:pt x="89" y="184"/>
                    </a:lnTo>
                    <a:lnTo>
                      <a:pt x="85" y="180"/>
                    </a:lnTo>
                    <a:lnTo>
                      <a:pt x="82" y="177"/>
                    </a:lnTo>
                    <a:lnTo>
                      <a:pt x="80" y="177"/>
                    </a:lnTo>
                    <a:lnTo>
                      <a:pt x="78" y="175"/>
                    </a:lnTo>
                    <a:lnTo>
                      <a:pt x="42" y="173"/>
                    </a:lnTo>
                    <a:lnTo>
                      <a:pt x="41" y="17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2" name="Freeform 2330">
                <a:extLst>
                  <a:ext uri="{FF2B5EF4-FFF2-40B4-BE49-F238E27FC236}">
                    <a16:creationId xmlns:a16="http://schemas.microsoft.com/office/drawing/2014/main" id="{B949E21F-497B-0045-ABAD-7F78222CD3C5}"/>
                  </a:ext>
                </a:extLst>
              </p:cNvPr>
              <p:cNvSpPr>
                <a:spLocks/>
              </p:cNvSpPr>
              <p:nvPr/>
            </p:nvSpPr>
            <p:spPr bwMode="auto">
              <a:xfrm>
                <a:off x="2843" y="2154"/>
                <a:ext cx="253" cy="243"/>
              </a:xfrm>
              <a:custGeom>
                <a:avLst/>
                <a:gdLst>
                  <a:gd name="T0" fmla="*/ 33 w 253"/>
                  <a:gd name="T1" fmla="*/ 159 h 243"/>
                  <a:gd name="T2" fmla="*/ 17 w 253"/>
                  <a:gd name="T3" fmla="*/ 155 h 243"/>
                  <a:gd name="T4" fmla="*/ 12 w 253"/>
                  <a:gd name="T5" fmla="*/ 141 h 243"/>
                  <a:gd name="T6" fmla="*/ 1 w 253"/>
                  <a:gd name="T7" fmla="*/ 127 h 243"/>
                  <a:gd name="T8" fmla="*/ 8 w 253"/>
                  <a:gd name="T9" fmla="*/ 121 h 243"/>
                  <a:gd name="T10" fmla="*/ 0 w 253"/>
                  <a:gd name="T11" fmla="*/ 61 h 243"/>
                  <a:gd name="T12" fmla="*/ 3 w 253"/>
                  <a:gd name="T13" fmla="*/ 53 h 243"/>
                  <a:gd name="T14" fmla="*/ 7 w 253"/>
                  <a:gd name="T15" fmla="*/ 52 h 243"/>
                  <a:gd name="T16" fmla="*/ 16 w 253"/>
                  <a:gd name="T17" fmla="*/ 45 h 243"/>
                  <a:gd name="T18" fmla="*/ 14 w 253"/>
                  <a:gd name="T19" fmla="*/ 34 h 243"/>
                  <a:gd name="T20" fmla="*/ 16 w 253"/>
                  <a:gd name="T21" fmla="*/ 28 h 243"/>
                  <a:gd name="T22" fmla="*/ 23 w 253"/>
                  <a:gd name="T23" fmla="*/ 21 h 243"/>
                  <a:gd name="T24" fmla="*/ 35 w 253"/>
                  <a:gd name="T25" fmla="*/ 11 h 243"/>
                  <a:gd name="T26" fmla="*/ 49 w 253"/>
                  <a:gd name="T27" fmla="*/ 5 h 243"/>
                  <a:gd name="T28" fmla="*/ 62 w 253"/>
                  <a:gd name="T29" fmla="*/ 3 h 243"/>
                  <a:gd name="T30" fmla="*/ 69 w 253"/>
                  <a:gd name="T31" fmla="*/ 7 h 243"/>
                  <a:gd name="T32" fmla="*/ 94 w 253"/>
                  <a:gd name="T33" fmla="*/ 14 h 243"/>
                  <a:gd name="T34" fmla="*/ 98 w 253"/>
                  <a:gd name="T35" fmla="*/ 23 h 243"/>
                  <a:gd name="T36" fmla="*/ 142 w 253"/>
                  <a:gd name="T37" fmla="*/ 45 h 243"/>
                  <a:gd name="T38" fmla="*/ 155 w 253"/>
                  <a:gd name="T39" fmla="*/ 53 h 243"/>
                  <a:gd name="T40" fmla="*/ 166 w 253"/>
                  <a:gd name="T41" fmla="*/ 50 h 243"/>
                  <a:gd name="T42" fmla="*/ 173 w 253"/>
                  <a:gd name="T43" fmla="*/ 37 h 243"/>
                  <a:gd name="T44" fmla="*/ 171 w 253"/>
                  <a:gd name="T45" fmla="*/ 30 h 243"/>
                  <a:gd name="T46" fmla="*/ 169 w 253"/>
                  <a:gd name="T47" fmla="*/ 23 h 243"/>
                  <a:gd name="T48" fmla="*/ 187 w 253"/>
                  <a:gd name="T49" fmla="*/ 7 h 243"/>
                  <a:gd name="T50" fmla="*/ 216 w 253"/>
                  <a:gd name="T51" fmla="*/ 9 h 243"/>
                  <a:gd name="T52" fmla="*/ 219 w 253"/>
                  <a:gd name="T53" fmla="*/ 11 h 243"/>
                  <a:gd name="T54" fmla="*/ 219 w 253"/>
                  <a:gd name="T55" fmla="*/ 12 h 243"/>
                  <a:gd name="T56" fmla="*/ 219 w 253"/>
                  <a:gd name="T57" fmla="*/ 16 h 243"/>
                  <a:gd name="T58" fmla="*/ 224 w 253"/>
                  <a:gd name="T59" fmla="*/ 18 h 243"/>
                  <a:gd name="T60" fmla="*/ 249 w 253"/>
                  <a:gd name="T61" fmla="*/ 23 h 243"/>
                  <a:gd name="T62" fmla="*/ 253 w 253"/>
                  <a:gd name="T63" fmla="*/ 27 h 243"/>
                  <a:gd name="T64" fmla="*/ 251 w 253"/>
                  <a:gd name="T65" fmla="*/ 28 h 243"/>
                  <a:gd name="T66" fmla="*/ 248 w 253"/>
                  <a:gd name="T67" fmla="*/ 34 h 243"/>
                  <a:gd name="T68" fmla="*/ 249 w 253"/>
                  <a:gd name="T69" fmla="*/ 37 h 243"/>
                  <a:gd name="T70" fmla="*/ 249 w 253"/>
                  <a:gd name="T71" fmla="*/ 53 h 243"/>
                  <a:gd name="T72" fmla="*/ 246 w 253"/>
                  <a:gd name="T73" fmla="*/ 55 h 243"/>
                  <a:gd name="T74" fmla="*/ 248 w 253"/>
                  <a:gd name="T75" fmla="*/ 62 h 243"/>
                  <a:gd name="T76" fmla="*/ 248 w 253"/>
                  <a:gd name="T77" fmla="*/ 70 h 243"/>
                  <a:gd name="T78" fmla="*/ 253 w 253"/>
                  <a:gd name="T79" fmla="*/ 232 h 243"/>
                  <a:gd name="T80" fmla="*/ 239 w 253"/>
                  <a:gd name="T81" fmla="*/ 243 h 243"/>
                  <a:gd name="T82" fmla="*/ 110 w 253"/>
                  <a:gd name="T83" fmla="*/ 177 h 243"/>
                  <a:gd name="T84" fmla="*/ 85 w 253"/>
                  <a:gd name="T85" fmla="*/ 180 h 243"/>
                  <a:gd name="T86" fmla="*/ 80 w 253"/>
                  <a:gd name="T87" fmla="*/ 177 h 243"/>
                  <a:gd name="T88" fmla="*/ 42 w 253"/>
                  <a:gd name="T89" fmla="*/ 17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3" h="243">
                    <a:moveTo>
                      <a:pt x="41" y="173"/>
                    </a:moveTo>
                    <a:lnTo>
                      <a:pt x="33" y="159"/>
                    </a:lnTo>
                    <a:lnTo>
                      <a:pt x="25" y="155"/>
                    </a:lnTo>
                    <a:lnTo>
                      <a:pt x="17" y="155"/>
                    </a:lnTo>
                    <a:lnTo>
                      <a:pt x="12" y="152"/>
                    </a:lnTo>
                    <a:lnTo>
                      <a:pt x="12" y="141"/>
                    </a:lnTo>
                    <a:lnTo>
                      <a:pt x="3" y="130"/>
                    </a:lnTo>
                    <a:lnTo>
                      <a:pt x="1" y="127"/>
                    </a:lnTo>
                    <a:lnTo>
                      <a:pt x="1" y="125"/>
                    </a:lnTo>
                    <a:lnTo>
                      <a:pt x="8" y="121"/>
                    </a:lnTo>
                    <a:lnTo>
                      <a:pt x="7" y="70"/>
                    </a:lnTo>
                    <a:lnTo>
                      <a:pt x="0" y="61"/>
                    </a:lnTo>
                    <a:lnTo>
                      <a:pt x="0" y="55"/>
                    </a:lnTo>
                    <a:lnTo>
                      <a:pt x="3" y="53"/>
                    </a:lnTo>
                    <a:lnTo>
                      <a:pt x="3" y="52"/>
                    </a:lnTo>
                    <a:lnTo>
                      <a:pt x="7" y="52"/>
                    </a:lnTo>
                    <a:lnTo>
                      <a:pt x="14" y="46"/>
                    </a:lnTo>
                    <a:lnTo>
                      <a:pt x="16" y="45"/>
                    </a:lnTo>
                    <a:lnTo>
                      <a:pt x="16" y="41"/>
                    </a:lnTo>
                    <a:lnTo>
                      <a:pt x="14" y="34"/>
                    </a:lnTo>
                    <a:lnTo>
                      <a:pt x="14" y="30"/>
                    </a:lnTo>
                    <a:lnTo>
                      <a:pt x="16" y="28"/>
                    </a:lnTo>
                    <a:lnTo>
                      <a:pt x="21" y="25"/>
                    </a:lnTo>
                    <a:lnTo>
                      <a:pt x="23" y="21"/>
                    </a:lnTo>
                    <a:lnTo>
                      <a:pt x="33" y="14"/>
                    </a:lnTo>
                    <a:lnTo>
                      <a:pt x="35" y="11"/>
                    </a:lnTo>
                    <a:lnTo>
                      <a:pt x="33" y="0"/>
                    </a:lnTo>
                    <a:lnTo>
                      <a:pt x="49" y="5"/>
                    </a:lnTo>
                    <a:lnTo>
                      <a:pt x="55" y="5"/>
                    </a:lnTo>
                    <a:lnTo>
                      <a:pt x="62" y="3"/>
                    </a:lnTo>
                    <a:lnTo>
                      <a:pt x="66" y="5"/>
                    </a:lnTo>
                    <a:lnTo>
                      <a:pt x="69" y="7"/>
                    </a:lnTo>
                    <a:lnTo>
                      <a:pt x="73" y="7"/>
                    </a:lnTo>
                    <a:lnTo>
                      <a:pt x="94" y="14"/>
                    </a:lnTo>
                    <a:lnTo>
                      <a:pt x="96" y="16"/>
                    </a:lnTo>
                    <a:lnTo>
                      <a:pt x="98" y="23"/>
                    </a:lnTo>
                    <a:lnTo>
                      <a:pt x="105" y="34"/>
                    </a:lnTo>
                    <a:lnTo>
                      <a:pt x="142" y="45"/>
                    </a:lnTo>
                    <a:lnTo>
                      <a:pt x="149" y="52"/>
                    </a:lnTo>
                    <a:lnTo>
                      <a:pt x="155" y="53"/>
                    </a:lnTo>
                    <a:lnTo>
                      <a:pt x="158" y="53"/>
                    </a:lnTo>
                    <a:lnTo>
                      <a:pt x="166" y="50"/>
                    </a:lnTo>
                    <a:lnTo>
                      <a:pt x="173" y="39"/>
                    </a:lnTo>
                    <a:lnTo>
                      <a:pt x="173" y="37"/>
                    </a:lnTo>
                    <a:lnTo>
                      <a:pt x="171" y="34"/>
                    </a:lnTo>
                    <a:lnTo>
                      <a:pt x="171" y="30"/>
                    </a:lnTo>
                    <a:lnTo>
                      <a:pt x="169" y="28"/>
                    </a:lnTo>
                    <a:lnTo>
                      <a:pt x="169" y="23"/>
                    </a:lnTo>
                    <a:lnTo>
                      <a:pt x="171" y="20"/>
                    </a:lnTo>
                    <a:lnTo>
                      <a:pt x="187" y="7"/>
                    </a:lnTo>
                    <a:lnTo>
                      <a:pt x="205" y="3"/>
                    </a:lnTo>
                    <a:lnTo>
                      <a:pt x="216" y="9"/>
                    </a:lnTo>
                    <a:lnTo>
                      <a:pt x="217" y="9"/>
                    </a:lnTo>
                    <a:lnTo>
                      <a:pt x="219" y="11"/>
                    </a:lnTo>
                    <a:lnTo>
                      <a:pt x="221" y="12"/>
                    </a:lnTo>
                    <a:lnTo>
                      <a:pt x="219" y="12"/>
                    </a:lnTo>
                    <a:lnTo>
                      <a:pt x="219" y="12"/>
                    </a:lnTo>
                    <a:lnTo>
                      <a:pt x="219" y="16"/>
                    </a:lnTo>
                    <a:lnTo>
                      <a:pt x="223" y="18"/>
                    </a:lnTo>
                    <a:lnTo>
                      <a:pt x="224" y="18"/>
                    </a:lnTo>
                    <a:lnTo>
                      <a:pt x="224" y="18"/>
                    </a:lnTo>
                    <a:lnTo>
                      <a:pt x="249" y="23"/>
                    </a:lnTo>
                    <a:lnTo>
                      <a:pt x="251" y="23"/>
                    </a:lnTo>
                    <a:lnTo>
                      <a:pt x="253" y="27"/>
                    </a:lnTo>
                    <a:lnTo>
                      <a:pt x="253" y="28"/>
                    </a:lnTo>
                    <a:lnTo>
                      <a:pt x="251" y="28"/>
                    </a:lnTo>
                    <a:lnTo>
                      <a:pt x="251" y="30"/>
                    </a:lnTo>
                    <a:lnTo>
                      <a:pt x="248" y="34"/>
                    </a:lnTo>
                    <a:lnTo>
                      <a:pt x="248" y="34"/>
                    </a:lnTo>
                    <a:lnTo>
                      <a:pt x="249" y="37"/>
                    </a:lnTo>
                    <a:lnTo>
                      <a:pt x="249" y="52"/>
                    </a:lnTo>
                    <a:lnTo>
                      <a:pt x="249" y="53"/>
                    </a:lnTo>
                    <a:lnTo>
                      <a:pt x="248" y="53"/>
                    </a:lnTo>
                    <a:lnTo>
                      <a:pt x="246" y="55"/>
                    </a:lnTo>
                    <a:lnTo>
                      <a:pt x="246" y="57"/>
                    </a:lnTo>
                    <a:lnTo>
                      <a:pt x="248" y="62"/>
                    </a:lnTo>
                    <a:lnTo>
                      <a:pt x="249" y="66"/>
                    </a:lnTo>
                    <a:lnTo>
                      <a:pt x="248" y="70"/>
                    </a:lnTo>
                    <a:lnTo>
                      <a:pt x="253" y="75"/>
                    </a:lnTo>
                    <a:lnTo>
                      <a:pt x="253" y="232"/>
                    </a:lnTo>
                    <a:lnTo>
                      <a:pt x="239" y="232"/>
                    </a:lnTo>
                    <a:lnTo>
                      <a:pt x="239" y="243"/>
                    </a:lnTo>
                    <a:lnTo>
                      <a:pt x="235" y="243"/>
                    </a:lnTo>
                    <a:lnTo>
                      <a:pt x="110" y="177"/>
                    </a:lnTo>
                    <a:lnTo>
                      <a:pt x="89" y="184"/>
                    </a:lnTo>
                    <a:lnTo>
                      <a:pt x="85" y="180"/>
                    </a:lnTo>
                    <a:lnTo>
                      <a:pt x="82" y="177"/>
                    </a:lnTo>
                    <a:lnTo>
                      <a:pt x="80" y="177"/>
                    </a:lnTo>
                    <a:lnTo>
                      <a:pt x="78" y="175"/>
                    </a:lnTo>
                    <a:lnTo>
                      <a:pt x="42" y="173"/>
                    </a:lnTo>
                    <a:lnTo>
                      <a:pt x="41" y="17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3" name="Freeform 2331">
                <a:extLst>
                  <a:ext uri="{FF2B5EF4-FFF2-40B4-BE49-F238E27FC236}">
                    <a16:creationId xmlns:a16="http://schemas.microsoft.com/office/drawing/2014/main" id="{F57E0458-575E-2540-8638-6E6C07AFE396}"/>
                  </a:ext>
                </a:extLst>
              </p:cNvPr>
              <p:cNvSpPr>
                <a:spLocks/>
              </p:cNvSpPr>
              <p:nvPr/>
            </p:nvSpPr>
            <p:spPr bwMode="auto">
              <a:xfrm>
                <a:off x="3387" y="2893"/>
                <a:ext cx="5" cy="11"/>
              </a:xfrm>
              <a:custGeom>
                <a:avLst/>
                <a:gdLst>
                  <a:gd name="T0" fmla="*/ 4 w 5"/>
                  <a:gd name="T1" fmla="*/ 2 h 11"/>
                  <a:gd name="T2" fmla="*/ 4 w 5"/>
                  <a:gd name="T3" fmla="*/ 2 h 11"/>
                  <a:gd name="T4" fmla="*/ 4 w 5"/>
                  <a:gd name="T5" fmla="*/ 6 h 11"/>
                  <a:gd name="T6" fmla="*/ 5 w 5"/>
                  <a:gd name="T7" fmla="*/ 9 h 11"/>
                  <a:gd name="T8" fmla="*/ 5 w 5"/>
                  <a:gd name="T9" fmla="*/ 9 h 11"/>
                  <a:gd name="T10" fmla="*/ 4 w 5"/>
                  <a:gd name="T11" fmla="*/ 11 h 11"/>
                  <a:gd name="T12" fmla="*/ 4 w 5"/>
                  <a:gd name="T13" fmla="*/ 11 h 11"/>
                  <a:gd name="T14" fmla="*/ 2 w 5"/>
                  <a:gd name="T15" fmla="*/ 9 h 11"/>
                  <a:gd name="T16" fmla="*/ 2 w 5"/>
                  <a:gd name="T17" fmla="*/ 7 h 11"/>
                  <a:gd name="T18" fmla="*/ 0 w 5"/>
                  <a:gd name="T19" fmla="*/ 7 h 11"/>
                  <a:gd name="T20" fmla="*/ 2 w 5"/>
                  <a:gd name="T21" fmla="*/ 6 h 11"/>
                  <a:gd name="T22" fmla="*/ 2 w 5"/>
                  <a:gd name="T23" fmla="*/ 2 h 11"/>
                  <a:gd name="T24" fmla="*/ 2 w 5"/>
                  <a:gd name="T25" fmla="*/ 2 h 11"/>
                  <a:gd name="T26" fmla="*/ 4 w 5"/>
                  <a:gd name="T27" fmla="*/ 0 h 11"/>
                  <a:gd name="T28" fmla="*/ 4 w 5"/>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1">
                    <a:moveTo>
                      <a:pt x="4" y="2"/>
                    </a:moveTo>
                    <a:lnTo>
                      <a:pt x="4" y="2"/>
                    </a:lnTo>
                    <a:lnTo>
                      <a:pt x="4" y="6"/>
                    </a:lnTo>
                    <a:lnTo>
                      <a:pt x="5" y="9"/>
                    </a:lnTo>
                    <a:lnTo>
                      <a:pt x="5" y="9"/>
                    </a:lnTo>
                    <a:lnTo>
                      <a:pt x="4" y="11"/>
                    </a:lnTo>
                    <a:lnTo>
                      <a:pt x="4" y="11"/>
                    </a:lnTo>
                    <a:lnTo>
                      <a:pt x="2" y="9"/>
                    </a:lnTo>
                    <a:lnTo>
                      <a:pt x="2" y="7"/>
                    </a:lnTo>
                    <a:lnTo>
                      <a:pt x="0" y="7"/>
                    </a:lnTo>
                    <a:lnTo>
                      <a:pt x="2" y="6"/>
                    </a:lnTo>
                    <a:lnTo>
                      <a:pt x="2" y="2"/>
                    </a:lnTo>
                    <a:lnTo>
                      <a:pt x="2" y="2"/>
                    </a:lnTo>
                    <a:lnTo>
                      <a:pt x="4" y="0"/>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4" name="Freeform 2332">
                <a:extLst>
                  <a:ext uri="{FF2B5EF4-FFF2-40B4-BE49-F238E27FC236}">
                    <a16:creationId xmlns:a16="http://schemas.microsoft.com/office/drawing/2014/main" id="{989C2209-4EB0-744A-8CAC-CEEE20A3E076}"/>
                  </a:ext>
                </a:extLst>
              </p:cNvPr>
              <p:cNvSpPr>
                <a:spLocks/>
              </p:cNvSpPr>
              <p:nvPr/>
            </p:nvSpPr>
            <p:spPr bwMode="auto">
              <a:xfrm>
                <a:off x="3387" y="2893"/>
                <a:ext cx="5" cy="11"/>
              </a:xfrm>
              <a:custGeom>
                <a:avLst/>
                <a:gdLst>
                  <a:gd name="T0" fmla="*/ 4 w 5"/>
                  <a:gd name="T1" fmla="*/ 2 h 11"/>
                  <a:gd name="T2" fmla="*/ 4 w 5"/>
                  <a:gd name="T3" fmla="*/ 2 h 11"/>
                  <a:gd name="T4" fmla="*/ 4 w 5"/>
                  <a:gd name="T5" fmla="*/ 6 h 11"/>
                  <a:gd name="T6" fmla="*/ 5 w 5"/>
                  <a:gd name="T7" fmla="*/ 9 h 11"/>
                  <a:gd name="T8" fmla="*/ 5 w 5"/>
                  <a:gd name="T9" fmla="*/ 9 h 11"/>
                  <a:gd name="T10" fmla="*/ 4 w 5"/>
                  <a:gd name="T11" fmla="*/ 11 h 11"/>
                  <a:gd name="T12" fmla="*/ 4 w 5"/>
                  <a:gd name="T13" fmla="*/ 11 h 11"/>
                  <a:gd name="T14" fmla="*/ 2 w 5"/>
                  <a:gd name="T15" fmla="*/ 9 h 11"/>
                  <a:gd name="T16" fmla="*/ 2 w 5"/>
                  <a:gd name="T17" fmla="*/ 7 h 11"/>
                  <a:gd name="T18" fmla="*/ 0 w 5"/>
                  <a:gd name="T19" fmla="*/ 7 h 11"/>
                  <a:gd name="T20" fmla="*/ 2 w 5"/>
                  <a:gd name="T21" fmla="*/ 6 h 11"/>
                  <a:gd name="T22" fmla="*/ 2 w 5"/>
                  <a:gd name="T23" fmla="*/ 2 h 11"/>
                  <a:gd name="T24" fmla="*/ 2 w 5"/>
                  <a:gd name="T25" fmla="*/ 2 h 11"/>
                  <a:gd name="T26" fmla="*/ 4 w 5"/>
                  <a:gd name="T27" fmla="*/ 0 h 11"/>
                  <a:gd name="T28" fmla="*/ 4 w 5"/>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1">
                    <a:moveTo>
                      <a:pt x="4" y="2"/>
                    </a:moveTo>
                    <a:lnTo>
                      <a:pt x="4" y="2"/>
                    </a:lnTo>
                    <a:lnTo>
                      <a:pt x="4" y="6"/>
                    </a:lnTo>
                    <a:lnTo>
                      <a:pt x="5" y="9"/>
                    </a:lnTo>
                    <a:lnTo>
                      <a:pt x="5" y="9"/>
                    </a:lnTo>
                    <a:lnTo>
                      <a:pt x="4" y="11"/>
                    </a:lnTo>
                    <a:lnTo>
                      <a:pt x="4" y="11"/>
                    </a:lnTo>
                    <a:lnTo>
                      <a:pt x="2" y="9"/>
                    </a:lnTo>
                    <a:lnTo>
                      <a:pt x="2" y="7"/>
                    </a:lnTo>
                    <a:lnTo>
                      <a:pt x="0" y="7"/>
                    </a:lnTo>
                    <a:lnTo>
                      <a:pt x="2" y="6"/>
                    </a:lnTo>
                    <a:lnTo>
                      <a:pt x="2" y="2"/>
                    </a:lnTo>
                    <a:lnTo>
                      <a:pt x="2" y="2"/>
                    </a:lnTo>
                    <a:lnTo>
                      <a:pt x="4" y="0"/>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5" name="Freeform 2333">
                <a:extLst>
                  <a:ext uri="{FF2B5EF4-FFF2-40B4-BE49-F238E27FC236}">
                    <a16:creationId xmlns:a16="http://schemas.microsoft.com/office/drawing/2014/main" id="{02317189-08ED-2849-97C4-BE5622DA27EC}"/>
                  </a:ext>
                </a:extLst>
              </p:cNvPr>
              <p:cNvSpPr>
                <a:spLocks/>
              </p:cNvSpPr>
              <p:nvPr/>
            </p:nvSpPr>
            <p:spPr bwMode="auto">
              <a:xfrm>
                <a:off x="3394" y="2909"/>
                <a:ext cx="4" cy="2"/>
              </a:xfrm>
              <a:custGeom>
                <a:avLst/>
                <a:gdLst>
                  <a:gd name="T0" fmla="*/ 4 w 4"/>
                  <a:gd name="T1" fmla="*/ 2 h 2"/>
                  <a:gd name="T2" fmla="*/ 4 w 4"/>
                  <a:gd name="T3" fmla="*/ 2 h 2"/>
                  <a:gd name="T4" fmla="*/ 2 w 4"/>
                  <a:gd name="T5" fmla="*/ 2 h 2"/>
                  <a:gd name="T6" fmla="*/ 2 w 4"/>
                  <a:gd name="T7" fmla="*/ 2 h 2"/>
                  <a:gd name="T8" fmla="*/ 0 w 4"/>
                  <a:gd name="T9" fmla="*/ 2 h 2"/>
                  <a:gd name="T10" fmla="*/ 0 w 4"/>
                  <a:gd name="T11" fmla="*/ 0 h 2"/>
                  <a:gd name="T12" fmla="*/ 0 w 4"/>
                  <a:gd name="T13" fmla="*/ 0 h 2"/>
                  <a:gd name="T14" fmla="*/ 4 w 4"/>
                  <a:gd name="T15" fmla="*/ 2 h 2"/>
                  <a:gd name="T16" fmla="*/ 4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2"/>
                    </a:moveTo>
                    <a:lnTo>
                      <a:pt x="4" y="2"/>
                    </a:lnTo>
                    <a:lnTo>
                      <a:pt x="2" y="2"/>
                    </a:lnTo>
                    <a:lnTo>
                      <a:pt x="2" y="2"/>
                    </a:lnTo>
                    <a:lnTo>
                      <a:pt x="0" y="2"/>
                    </a:lnTo>
                    <a:lnTo>
                      <a:pt x="0" y="0"/>
                    </a:lnTo>
                    <a:lnTo>
                      <a:pt x="0" y="0"/>
                    </a:lnTo>
                    <a:lnTo>
                      <a:pt x="4" y="2"/>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6" name="Freeform 2334">
                <a:extLst>
                  <a:ext uri="{FF2B5EF4-FFF2-40B4-BE49-F238E27FC236}">
                    <a16:creationId xmlns:a16="http://schemas.microsoft.com/office/drawing/2014/main" id="{13B719C0-AF03-7848-837A-E5FD5981795D}"/>
                  </a:ext>
                </a:extLst>
              </p:cNvPr>
              <p:cNvSpPr>
                <a:spLocks/>
              </p:cNvSpPr>
              <p:nvPr/>
            </p:nvSpPr>
            <p:spPr bwMode="auto">
              <a:xfrm>
                <a:off x="3394" y="2909"/>
                <a:ext cx="4" cy="2"/>
              </a:xfrm>
              <a:custGeom>
                <a:avLst/>
                <a:gdLst>
                  <a:gd name="T0" fmla="*/ 4 w 4"/>
                  <a:gd name="T1" fmla="*/ 2 h 2"/>
                  <a:gd name="T2" fmla="*/ 4 w 4"/>
                  <a:gd name="T3" fmla="*/ 2 h 2"/>
                  <a:gd name="T4" fmla="*/ 2 w 4"/>
                  <a:gd name="T5" fmla="*/ 2 h 2"/>
                  <a:gd name="T6" fmla="*/ 2 w 4"/>
                  <a:gd name="T7" fmla="*/ 2 h 2"/>
                  <a:gd name="T8" fmla="*/ 0 w 4"/>
                  <a:gd name="T9" fmla="*/ 2 h 2"/>
                  <a:gd name="T10" fmla="*/ 0 w 4"/>
                  <a:gd name="T11" fmla="*/ 0 h 2"/>
                  <a:gd name="T12" fmla="*/ 0 w 4"/>
                  <a:gd name="T13" fmla="*/ 0 h 2"/>
                  <a:gd name="T14" fmla="*/ 4 w 4"/>
                  <a:gd name="T15" fmla="*/ 2 h 2"/>
                  <a:gd name="T16" fmla="*/ 4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2"/>
                    </a:moveTo>
                    <a:lnTo>
                      <a:pt x="4" y="2"/>
                    </a:lnTo>
                    <a:lnTo>
                      <a:pt x="2" y="2"/>
                    </a:lnTo>
                    <a:lnTo>
                      <a:pt x="2" y="2"/>
                    </a:lnTo>
                    <a:lnTo>
                      <a:pt x="0" y="2"/>
                    </a:lnTo>
                    <a:lnTo>
                      <a:pt x="0" y="0"/>
                    </a:lnTo>
                    <a:lnTo>
                      <a:pt x="0" y="0"/>
                    </a:lnTo>
                    <a:lnTo>
                      <a:pt x="4" y="2"/>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7" name="Freeform 2335">
                <a:extLst>
                  <a:ext uri="{FF2B5EF4-FFF2-40B4-BE49-F238E27FC236}">
                    <a16:creationId xmlns:a16="http://schemas.microsoft.com/office/drawing/2014/main" id="{0E65B419-C3E4-A740-8F85-967B82DF6140}"/>
                  </a:ext>
                </a:extLst>
              </p:cNvPr>
              <p:cNvSpPr>
                <a:spLocks/>
              </p:cNvSpPr>
              <p:nvPr/>
            </p:nvSpPr>
            <p:spPr bwMode="auto">
              <a:xfrm>
                <a:off x="3405" y="2907"/>
                <a:ext cx="4" cy="4"/>
              </a:xfrm>
              <a:custGeom>
                <a:avLst/>
                <a:gdLst>
                  <a:gd name="T0" fmla="*/ 4 w 4"/>
                  <a:gd name="T1" fmla="*/ 0 h 4"/>
                  <a:gd name="T2" fmla="*/ 4 w 4"/>
                  <a:gd name="T3" fmla="*/ 0 h 4"/>
                  <a:gd name="T4" fmla="*/ 4 w 4"/>
                  <a:gd name="T5" fmla="*/ 4 h 4"/>
                  <a:gd name="T6" fmla="*/ 4 w 4"/>
                  <a:gd name="T7" fmla="*/ 4 h 4"/>
                  <a:gd name="T8" fmla="*/ 2 w 4"/>
                  <a:gd name="T9" fmla="*/ 4 h 4"/>
                  <a:gd name="T10" fmla="*/ 2 w 4"/>
                  <a:gd name="T11" fmla="*/ 2 h 4"/>
                  <a:gd name="T12" fmla="*/ 2 w 4"/>
                  <a:gd name="T13" fmla="*/ 2 h 4"/>
                  <a:gd name="T14" fmla="*/ 0 w 4"/>
                  <a:gd name="T15" fmla="*/ 2 h 4"/>
                  <a:gd name="T16" fmla="*/ 0 w 4"/>
                  <a:gd name="T17" fmla="*/ 0 h 4"/>
                  <a:gd name="T18" fmla="*/ 2 w 4"/>
                  <a:gd name="T19" fmla="*/ 2 h 4"/>
                  <a:gd name="T20" fmla="*/ 2 w 4"/>
                  <a:gd name="T21" fmla="*/ 0 h 4"/>
                  <a:gd name="T22" fmla="*/ 4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0"/>
                    </a:moveTo>
                    <a:lnTo>
                      <a:pt x="4" y="0"/>
                    </a:lnTo>
                    <a:lnTo>
                      <a:pt x="4" y="4"/>
                    </a:lnTo>
                    <a:lnTo>
                      <a:pt x="4" y="4"/>
                    </a:lnTo>
                    <a:lnTo>
                      <a:pt x="2" y="4"/>
                    </a:lnTo>
                    <a:lnTo>
                      <a:pt x="2" y="2"/>
                    </a:lnTo>
                    <a:lnTo>
                      <a:pt x="2" y="2"/>
                    </a:lnTo>
                    <a:lnTo>
                      <a:pt x="0" y="2"/>
                    </a:lnTo>
                    <a:lnTo>
                      <a:pt x="0" y="0"/>
                    </a:lnTo>
                    <a:lnTo>
                      <a:pt x="2" y="2"/>
                    </a:lnTo>
                    <a:lnTo>
                      <a:pt x="2" y="0"/>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8" name="Freeform 2336">
                <a:extLst>
                  <a:ext uri="{FF2B5EF4-FFF2-40B4-BE49-F238E27FC236}">
                    <a16:creationId xmlns:a16="http://schemas.microsoft.com/office/drawing/2014/main" id="{C98B8092-6AB7-6444-A702-A669B93D7E0C}"/>
                  </a:ext>
                </a:extLst>
              </p:cNvPr>
              <p:cNvSpPr>
                <a:spLocks/>
              </p:cNvSpPr>
              <p:nvPr/>
            </p:nvSpPr>
            <p:spPr bwMode="auto">
              <a:xfrm>
                <a:off x="3405" y="2907"/>
                <a:ext cx="4" cy="4"/>
              </a:xfrm>
              <a:custGeom>
                <a:avLst/>
                <a:gdLst>
                  <a:gd name="T0" fmla="*/ 4 w 4"/>
                  <a:gd name="T1" fmla="*/ 0 h 4"/>
                  <a:gd name="T2" fmla="*/ 4 w 4"/>
                  <a:gd name="T3" fmla="*/ 0 h 4"/>
                  <a:gd name="T4" fmla="*/ 4 w 4"/>
                  <a:gd name="T5" fmla="*/ 4 h 4"/>
                  <a:gd name="T6" fmla="*/ 4 w 4"/>
                  <a:gd name="T7" fmla="*/ 4 h 4"/>
                  <a:gd name="T8" fmla="*/ 2 w 4"/>
                  <a:gd name="T9" fmla="*/ 4 h 4"/>
                  <a:gd name="T10" fmla="*/ 2 w 4"/>
                  <a:gd name="T11" fmla="*/ 2 h 4"/>
                  <a:gd name="T12" fmla="*/ 2 w 4"/>
                  <a:gd name="T13" fmla="*/ 2 h 4"/>
                  <a:gd name="T14" fmla="*/ 0 w 4"/>
                  <a:gd name="T15" fmla="*/ 2 h 4"/>
                  <a:gd name="T16" fmla="*/ 0 w 4"/>
                  <a:gd name="T17" fmla="*/ 0 h 4"/>
                  <a:gd name="T18" fmla="*/ 2 w 4"/>
                  <a:gd name="T19" fmla="*/ 2 h 4"/>
                  <a:gd name="T20" fmla="*/ 2 w 4"/>
                  <a:gd name="T21" fmla="*/ 0 h 4"/>
                  <a:gd name="T22" fmla="*/ 4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0"/>
                    </a:moveTo>
                    <a:lnTo>
                      <a:pt x="4" y="0"/>
                    </a:lnTo>
                    <a:lnTo>
                      <a:pt x="4" y="4"/>
                    </a:lnTo>
                    <a:lnTo>
                      <a:pt x="4" y="4"/>
                    </a:lnTo>
                    <a:lnTo>
                      <a:pt x="2" y="4"/>
                    </a:lnTo>
                    <a:lnTo>
                      <a:pt x="2" y="2"/>
                    </a:lnTo>
                    <a:lnTo>
                      <a:pt x="2" y="2"/>
                    </a:lnTo>
                    <a:lnTo>
                      <a:pt x="0" y="2"/>
                    </a:lnTo>
                    <a:lnTo>
                      <a:pt x="0" y="0"/>
                    </a:lnTo>
                    <a:lnTo>
                      <a:pt x="2" y="2"/>
                    </a:lnTo>
                    <a:lnTo>
                      <a:pt x="2" y="0"/>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99" name="Freeform 2337">
                <a:extLst>
                  <a:ext uri="{FF2B5EF4-FFF2-40B4-BE49-F238E27FC236}">
                    <a16:creationId xmlns:a16="http://schemas.microsoft.com/office/drawing/2014/main" id="{9FF9AD58-D488-B546-91DB-42E481CA989B}"/>
                  </a:ext>
                </a:extLst>
              </p:cNvPr>
              <p:cNvSpPr>
                <a:spLocks/>
              </p:cNvSpPr>
              <p:nvPr/>
            </p:nvSpPr>
            <p:spPr bwMode="auto">
              <a:xfrm>
                <a:off x="3417" y="2916"/>
                <a:ext cx="4" cy="6"/>
              </a:xfrm>
              <a:custGeom>
                <a:avLst/>
                <a:gdLst>
                  <a:gd name="T0" fmla="*/ 4 w 4"/>
                  <a:gd name="T1" fmla="*/ 2 h 6"/>
                  <a:gd name="T2" fmla="*/ 2 w 4"/>
                  <a:gd name="T3" fmla="*/ 4 h 6"/>
                  <a:gd name="T4" fmla="*/ 4 w 4"/>
                  <a:gd name="T5" fmla="*/ 4 h 6"/>
                  <a:gd name="T6" fmla="*/ 2 w 4"/>
                  <a:gd name="T7" fmla="*/ 6 h 6"/>
                  <a:gd name="T8" fmla="*/ 2 w 4"/>
                  <a:gd name="T9" fmla="*/ 6 h 6"/>
                  <a:gd name="T10" fmla="*/ 0 w 4"/>
                  <a:gd name="T11" fmla="*/ 6 h 6"/>
                  <a:gd name="T12" fmla="*/ 0 w 4"/>
                  <a:gd name="T13" fmla="*/ 4 h 6"/>
                  <a:gd name="T14" fmla="*/ 0 w 4"/>
                  <a:gd name="T15" fmla="*/ 2 h 6"/>
                  <a:gd name="T16" fmla="*/ 0 w 4"/>
                  <a:gd name="T17" fmla="*/ 2 h 6"/>
                  <a:gd name="T18" fmla="*/ 0 w 4"/>
                  <a:gd name="T19" fmla="*/ 0 h 6"/>
                  <a:gd name="T20" fmla="*/ 0 w 4"/>
                  <a:gd name="T21" fmla="*/ 0 h 6"/>
                  <a:gd name="T22" fmla="*/ 4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2"/>
                    </a:moveTo>
                    <a:lnTo>
                      <a:pt x="2" y="4"/>
                    </a:lnTo>
                    <a:lnTo>
                      <a:pt x="4" y="4"/>
                    </a:lnTo>
                    <a:lnTo>
                      <a:pt x="2" y="6"/>
                    </a:lnTo>
                    <a:lnTo>
                      <a:pt x="2" y="6"/>
                    </a:lnTo>
                    <a:lnTo>
                      <a:pt x="0" y="6"/>
                    </a:lnTo>
                    <a:lnTo>
                      <a:pt x="0" y="4"/>
                    </a:lnTo>
                    <a:lnTo>
                      <a:pt x="0" y="2"/>
                    </a:lnTo>
                    <a:lnTo>
                      <a:pt x="0" y="2"/>
                    </a:lnTo>
                    <a:lnTo>
                      <a:pt x="0" y="0"/>
                    </a:lnTo>
                    <a:lnTo>
                      <a:pt x="0" y="0"/>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00" name="Freeform 2338">
                <a:extLst>
                  <a:ext uri="{FF2B5EF4-FFF2-40B4-BE49-F238E27FC236}">
                    <a16:creationId xmlns:a16="http://schemas.microsoft.com/office/drawing/2014/main" id="{1F5E29E8-E175-6646-948D-D782CBBE3A15}"/>
                  </a:ext>
                </a:extLst>
              </p:cNvPr>
              <p:cNvSpPr>
                <a:spLocks/>
              </p:cNvSpPr>
              <p:nvPr/>
            </p:nvSpPr>
            <p:spPr bwMode="auto">
              <a:xfrm>
                <a:off x="3417" y="2916"/>
                <a:ext cx="4" cy="6"/>
              </a:xfrm>
              <a:custGeom>
                <a:avLst/>
                <a:gdLst>
                  <a:gd name="T0" fmla="*/ 4 w 4"/>
                  <a:gd name="T1" fmla="*/ 2 h 6"/>
                  <a:gd name="T2" fmla="*/ 2 w 4"/>
                  <a:gd name="T3" fmla="*/ 4 h 6"/>
                  <a:gd name="T4" fmla="*/ 4 w 4"/>
                  <a:gd name="T5" fmla="*/ 4 h 6"/>
                  <a:gd name="T6" fmla="*/ 2 w 4"/>
                  <a:gd name="T7" fmla="*/ 6 h 6"/>
                  <a:gd name="T8" fmla="*/ 2 w 4"/>
                  <a:gd name="T9" fmla="*/ 6 h 6"/>
                  <a:gd name="T10" fmla="*/ 0 w 4"/>
                  <a:gd name="T11" fmla="*/ 6 h 6"/>
                  <a:gd name="T12" fmla="*/ 0 w 4"/>
                  <a:gd name="T13" fmla="*/ 4 h 6"/>
                  <a:gd name="T14" fmla="*/ 0 w 4"/>
                  <a:gd name="T15" fmla="*/ 2 h 6"/>
                  <a:gd name="T16" fmla="*/ 0 w 4"/>
                  <a:gd name="T17" fmla="*/ 2 h 6"/>
                  <a:gd name="T18" fmla="*/ 0 w 4"/>
                  <a:gd name="T19" fmla="*/ 0 h 6"/>
                  <a:gd name="T20" fmla="*/ 0 w 4"/>
                  <a:gd name="T21" fmla="*/ 0 h 6"/>
                  <a:gd name="T22" fmla="*/ 4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2"/>
                    </a:moveTo>
                    <a:lnTo>
                      <a:pt x="2" y="4"/>
                    </a:lnTo>
                    <a:lnTo>
                      <a:pt x="4" y="4"/>
                    </a:lnTo>
                    <a:lnTo>
                      <a:pt x="2" y="6"/>
                    </a:lnTo>
                    <a:lnTo>
                      <a:pt x="2" y="6"/>
                    </a:lnTo>
                    <a:lnTo>
                      <a:pt x="0" y="6"/>
                    </a:lnTo>
                    <a:lnTo>
                      <a:pt x="0" y="4"/>
                    </a:lnTo>
                    <a:lnTo>
                      <a:pt x="0" y="2"/>
                    </a:lnTo>
                    <a:lnTo>
                      <a:pt x="0" y="2"/>
                    </a:lnTo>
                    <a:lnTo>
                      <a:pt x="0" y="0"/>
                    </a:lnTo>
                    <a:lnTo>
                      <a:pt x="0" y="0"/>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01" name="Freeform 2339">
                <a:extLst>
                  <a:ext uri="{FF2B5EF4-FFF2-40B4-BE49-F238E27FC236}">
                    <a16:creationId xmlns:a16="http://schemas.microsoft.com/office/drawing/2014/main" id="{F609751D-8412-334F-B64C-70317FDA2D7B}"/>
                  </a:ext>
                </a:extLst>
              </p:cNvPr>
              <p:cNvSpPr>
                <a:spLocks/>
              </p:cNvSpPr>
              <p:nvPr/>
            </p:nvSpPr>
            <p:spPr bwMode="auto">
              <a:xfrm>
                <a:off x="2439" y="2534"/>
                <a:ext cx="4" cy="4"/>
              </a:xfrm>
              <a:custGeom>
                <a:avLst/>
                <a:gdLst>
                  <a:gd name="T0" fmla="*/ 4 w 4"/>
                  <a:gd name="T1" fmla="*/ 2 h 4"/>
                  <a:gd name="T2" fmla="*/ 2 w 4"/>
                  <a:gd name="T3" fmla="*/ 0 h 4"/>
                  <a:gd name="T4" fmla="*/ 0 w 4"/>
                  <a:gd name="T5" fmla="*/ 2 h 4"/>
                  <a:gd name="T6" fmla="*/ 0 w 4"/>
                  <a:gd name="T7" fmla="*/ 4 h 4"/>
                  <a:gd name="T8" fmla="*/ 2 w 4"/>
                  <a:gd name="T9" fmla="*/ 2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2" y="0"/>
                    </a:lnTo>
                    <a:lnTo>
                      <a:pt x="0" y="2"/>
                    </a:lnTo>
                    <a:lnTo>
                      <a:pt x="0" y="4"/>
                    </a:lnTo>
                    <a:lnTo>
                      <a:pt x="2" y="2"/>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976" name="Group 2541">
              <a:extLst>
                <a:ext uri="{FF2B5EF4-FFF2-40B4-BE49-F238E27FC236}">
                  <a16:creationId xmlns:a16="http://schemas.microsoft.com/office/drawing/2014/main" id="{4D7BC724-E1FE-2F44-A30B-89C071F1A6A1}"/>
                </a:ext>
              </a:extLst>
            </p:cNvPr>
            <p:cNvGrpSpPr>
              <a:grpSpLocks/>
            </p:cNvGrpSpPr>
            <p:nvPr/>
          </p:nvGrpSpPr>
          <p:grpSpPr bwMode="auto">
            <a:xfrm>
              <a:off x="2291" y="1702"/>
              <a:ext cx="2562" cy="1602"/>
              <a:chOff x="2291" y="1702"/>
              <a:chExt cx="2562" cy="1602"/>
            </a:xfrm>
            <a:grpFill/>
          </p:grpSpPr>
          <p:sp>
            <p:nvSpPr>
              <p:cNvPr id="3902" name="Freeform 2341">
                <a:extLst>
                  <a:ext uri="{FF2B5EF4-FFF2-40B4-BE49-F238E27FC236}">
                    <a16:creationId xmlns:a16="http://schemas.microsoft.com/office/drawing/2014/main" id="{911AEBE3-A910-7249-9E4B-02F1A4CC5D26}"/>
                  </a:ext>
                </a:extLst>
              </p:cNvPr>
              <p:cNvSpPr>
                <a:spLocks/>
              </p:cNvSpPr>
              <p:nvPr/>
            </p:nvSpPr>
            <p:spPr bwMode="auto">
              <a:xfrm>
                <a:off x="2439" y="2534"/>
                <a:ext cx="4" cy="4"/>
              </a:xfrm>
              <a:custGeom>
                <a:avLst/>
                <a:gdLst>
                  <a:gd name="T0" fmla="*/ 4 w 4"/>
                  <a:gd name="T1" fmla="*/ 2 h 4"/>
                  <a:gd name="T2" fmla="*/ 2 w 4"/>
                  <a:gd name="T3" fmla="*/ 0 h 4"/>
                  <a:gd name="T4" fmla="*/ 0 w 4"/>
                  <a:gd name="T5" fmla="*/ 2 h 4"/>
                  <a:gd name="T6" fmla="*/ 0 w 4"/>
                  <a:gd name="T7" fmla="*/ 4 h 4"/>
                  <a:gd name="T8" fmla="*/ 2 w 4"/>
                  <a:gd name="T9" fmla="*/ 2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2" y="0"/>
                    </a:lnTo>
                    <a:lnTo>
                      <a:pt x="0" y="2"/>
                    </a:lnTo>
                    <a:lnTo>
                      <a:pt x="0" y="4"/>
                    </a:lnTo>
                    <a:lnTo>
                      <a:pt x="2" y="2"/>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03" name="Freeform 2342">
                <a:extLst>
                  <a:ext uri="{FF2B5EF4-FFF2-40B4-BE49-F238E27FC236}">
                    <a16:creationId xmlns:a16="http://schemas.microsoft.com/office/drawing/2014/main" id="{1323AE4B-75DC-DF4B-901B-25FF2F69D6F8}"/>
                  </a:ext>
                </a:extLst>
              </p:cNvPr>
              <p:cNvSpPr>
                <a:spLocks/>
              </p:cNvSpPr>
              <p:nvPr/>
            </p:nvSpPr>
            <p:spPr bwMode="auto">
              <a:xfrm>
                <a:off x="2832" y="2652"/>
                <a:ext cx="7" cy="9"/>
              </a:xfrm>
              <a:custGeom>
                <a:avLst/>
                <a:gdLst>
                  <a:gd name="T0" fmla="*/ 7 w 7"/>
                  <a:gd name="T1" fmla="*/ 2 h 9"/>
                  <a:gd name="T2" fmla="*/ 7 w 7"/>
                  <a:gd name="T3" fmla="*/ 4 h 9"/>
                  <a:gd name="T4" fmla="*/ 5 w 7"/>
                  <a:gd name="T5" fmla="*/ 7 h 9"/>
                  <a:gd name="T6" fmla="*/ 5 w 7"/>
                  <a:gd name="T7" fmla="*/ 9 h 9"/>
                  <a:gd name="T8" fmla="*/ 3 w 7"/>
                  <a:gd name="T9" fmla="*/ 9 h 9"/>
                  <a:gd name="T10" fmla="*/ 2 w 7"/>
                  <a:gd name="T11" fmla="*/ 9 h 9"/>
                  <a:gd name="T12" fmla="*/ 0 w 7"/>
                  <a:gd name="T13" fmla="*/ 7 h 9"/>
                  <a:gd name="T14" fmla="*/ 0 w 7"/>
                  <a:gd name="T15" fmla="*/ 5 h 9"/>
                  <a:gd name="T16" fmla="*/ 2 w 7"/>
                  <a:gd name="T17" fmla="*/ 0 h 9"/>
                  <a:gd name="T18" fmla="*/ 3 w 7"/>
                  <a:gd name="T19" fmla="*/ 0 h 9"/>
                  <a:gd name="T20" fmla="*/ 7 w 7"/>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7" y="2"/>
                    </a:moveTo>
                    <a:lnTo>
                      <a:pt x="7" y="4"/>
                    </a:lnTo>
                    <a:lnTo>
                      <a:pt x="5" y="7"/>
                    </a:lnTo>
                    <a:lnTo>
                      <a:pt x="5" y="9"/>
                    </a:lnTo>
                    <a:lnTo>
                      <a:pt x="3" y="9"/>
                    </a:lnTo>
                    <a:lnTo>
                      <a:pt x="2" y="9"/>
                    </a:lnTo>
                    <a:lnTo>
                      <a:pt x="0" y="7"/>
                    </a:lnTo>
                    <a:lnTo>
                      <a:pt x="0" y="5"/>
                    </a:lnTo>
                    <a:lnTo>
                      <a:pt x="2" y="0"/>
                    </a:lnTo>
                    <a:lnTo>
                      <a:pt x="3" y="0"/>
                    </a:lnTo>
                    <a:lnTo>
                      <a:pt x="7"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04" name="Freeform 2343">
                <a:extLst>
                  <a:ext uri="{FF2B5EF4-FFF2-40B4-BE49-F238E27FC236}">
                    <a16:creationId xmlns:a16="http://schemas.microsoft.com/office/drawing/2014/main" id="{7C6E4D4E-0970-154A-AE30-B971F993FA24}"/>
                  </a:ext>
                </a:extLst>
              </p:cNvPr>
              <p:cNvSpPr>
                <a:spLocks/>
              </p:cNvSpPr>
              <p:nvPr/>
            </p:nvSpPr>
            <p:spPr bwMode="auto">
              <a:xfrm>
                <a:off x="2832" y="2652"/>
                <a:ext cx="7" cy="9"/>
              </a:xfrm>
              <a:custGeom>
                <a:avLst/>
                <a:gdLst>
                  <a:gd name="T0" fmla="*/ 7 w 7"/>
                  <a:gd name="T1" fmla="*/ 2 h 9"/>
                  <a:gd name="T2" fmla="*/ 7 w 7"/>
                  <a:gd name="T3" fmla="*/ 4 h 9"/>
                  <a:gd name="T4" fmla="*/ 5 w 7"/>
                  <a:gd name="T5" fmla="*/ 7 h 9"/>
                  <a:gd name="T6" fmla="*/ 5 w 7"/>
                  <a:gd name="T7" fmla="*/ 9 h 9"/>
                  <a:gd name="T8" fmla="*/ 3 w 7"/>
                  <a:gd name="T9" fmla="*/ 9 h 9"/>
                  <a:gd name="T10" fmla="*/ 2 w 7"/>
                  <a:gd name="T11" fmla="*/ 9 h 9"/>
                  <a:gd name="T12" fmla="*/ 0 w 7"/>
                  <a:gd name="T13" fmla="*/ 7 h 9"/>
                  <a:gd name="T14" fmla="*/ 0 w 7"/>
                  <a:gd name="T15" fmla="*/ 5 h 9"/>
                  <a:gd name="T16" fmla="*/ 2 w 7"/>
                  <a:gd name="T17" fmla="*/ 0 h 9"/>
                  <a:gd name="T18" fmla="*/ 3 w 7"/>
                  <a:gd name="T19" fmla="*/ 0 h 9"/>
                  <a:gd name="T20" fmla="*/ 7 w 7"/>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7" y="2"/>
                    </a:moveTo>
                    <a:lnTo>
                      <a:pt x="7" y="4"/>
                    </a:lnTo>
                    <a:lnTo>
                      <a:pt x="5" y="7"/>
                    </a:lnTo>
                    <a:lnTo>
                      <a:pt x="5" y="9"/>
                    </a:lnTo>
                    <a:lnTo>
                      <a:pt x="3" y="9"/>
                    </a:lnTo>
                    <a:lnTo>
                      <a:pt x="2" y="9"/>
                    </a:lnTo>
                    <a:lnTo>
                      <a:pt x="0" y="7"/>
                    </a:lnTo>
                    <a:lnTo>
                      <a:pt x="0" y="5"/>
                    </a:lnTo>
                    <a:lnTo>
                      <a:pt x="2" y="0"/>
                    </a:lnTo>
                    <a:lnTo>
                      <a:pt x="3" y="0"/>
                    </a:lnTo>
                    <a:lnTo>
                      <a:pt x="7"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05" name="Freeform 2344">
                <a:extLst>
                  <a:ext uri="{FF2B5EF4-FFF2-40B4-BE49-F238E27FC236}">
                    <a16:creationId xmlns:a16="http://schemas.microsoft.com/office/drawing/2014/main" id="{F7B55941-3936-9A45-9E2B-A1D02482B16B}"/>
                  </a:ext>
                </a:extLst>
              </p:cNvPr>
              <p:cNvSpPr>
                <a:spLocks/>
              </p:cNvSpPr>
              <p:nvPr/>
            </p:nvSpPr>
            <p:spPr bwMode="auto">
              <a:xfrm>
                <a:off x="2785" y="2734"/>
                <a:ext cx="2" cy="2"/>
              </a:xfrm>
              <a:custGeom>
                <a:avLst/>
                <a:gdLst>
                  <a:gd name="T0" fmla="*/ 0 w 2"/>
                  <a:gd name="T1" fmla="*/ 0 h 2"/>
                  <a:gd name="T2" fmla="*/ 2 w 2"/>
                  <a:gd name="T3" fmla="*/ 0 h 2"/>
                  <a:gd name="T4" fmla="*/ 2 w 2"/>
                  <a:gd name="T5" fmla="*/ 0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0"/>
                    </a:lnTo>
                    <a:lnTo>
                      <a:pt x="2" y="0"/>
                    </a:lnTo>
                    <a:lnTo>
                      <a:pt x="2" y="2"/>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06" name="Freeform 2345">
                <a:extLst>
                  <a:ext uri="{FF2B5EF4-FFF2-40B4-BE49-F238E27FC236}">
                    <a16:creationId xmlns:a16="http://schemas.microsoft.com/office/drawing/2014/main" id="{4B2CD25A-CEBD-8D4B-A099-E4FB704E5D85}"/>
                  </a:ext>
                </a:extLst>
              </p:cNvPr>
              <p:cNvSpPr>
                <a:spLocks/>
              </p:cNvSpPr>
              <p:nvPr/>
            </p:nvSpPr>
            <p:spPr bwMode="auto">
              <a:xfrm>
                <a:off x="2785" y="2734"/>
                <a:ext cx="2" cy="2"/>
              </a:xfrm>
              <a:custGeom>
                <a:avLst/>
                <a:gdLst>
                  <a:gd name="T0" fmla="*/ 0 w 2"/>
                  <a:gd name="T1" fmla="*/ 0 h 2"/>
                  <a:gd name="T2" fmla="*/ 2 w 2"/>
                  <a:gd name="T3" fmla="*/ 0 h 2"/>
                  <a:gd name="T4" fmla="*/ 2 w 2"/>
                  <a:gd name="T5" fmla="*/ 0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0"/>
                    </a:lnTo>
                    <a:lnTo>
                      <a:pt x="2" y="0"/>
                    </a:lnTo>
                    <a:lnTo>
                      <a:pt x="2" y="2"/>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07" name="Freeform 2346">
                <a:extLst>
                  <a:ext uri="{FF2B5EF4-FFF2-40B4-BE49-F238E27FC236}">
                    <a16:creationId xmlns:a16="http://schemas.microsoft.com/office/drawing/2014/main" id="{32729891-C683-4D40-97DC-CEF6F48EBA1A}"/>
                  </a:ext>
                </a:extLst>
              </p:cNvPr>
              <p:cNvSpPr>
                <a:spLocks/>
              </p:cNvSpPr>
              <p:nvPr/>
            </p:nvSpPr>
            <p:spPr bwMode="auto">
              <a:xfrm>
                <a:off x="3335" y="2452"/>
                <a:ext cx="2" cy="4"/>
              </a:xfrm>
              <a:custGeom>
                <a:avLst/>
                <a:gdLst>
                  <a:gd name="T0" fmla="*/ 0 w 2"/>
                  <a:gd name="T1" fmla="*/ 2 h 4"/>
                  <a:gd name="T2" fmla="*/ 0 w 2"/>
                  <a:gd name="T3" fmla="*/ 2 h 4"/>
                  <a:gd name="T4" fmla="*/ 0 w 2"/>
                  <a:gd name="T5" fmla="*/ 2 h 4"/>
                  <a:gd name="T6" fmla="*/ 0 w 2"/>
                  <a:gd name="T7" fmla="*/ 2 h 4"/>
                  <a:gd name="T8" fmla="*/ 0 w 2"/>
                  <a:gd name="T9" fmla="*/ 4 h 4"/>
                  <a:gd name="T10" fmla="*/ 0 w 2"/>
                  <a:gd name="T11" fmla="*/ 4 h 4"/>
                  <a:gd name="T12" fmla="*/ 2 w 2"/>
                  <a:gd name="T13" fmla="*/ 4 h 4"/>
                  <a:gd name="T14" fmla="*/ 2 w 2"/>
                  <a:gd name="T15" fmla="*/ 4 h 4"/>
                  <a:gd name="T16" fmla="*/ 2 w 2"/>
                  <a:gd name="T17" fmla="*/ 4 h 4"/>
                  <a:gd name="T18" fmla="*/ 2 w 2"/>
                  <a:gd name="T19" fmla="*/ 2 h 4"/>
                  <a:gd name="T20" fmla="*/ 0 w 2"/>
                  <a:gd name="T21" fmla="*/ 0 h 4"/>
                  <a:gd name="T22" fmla="*/ 0 w 2"/>
                  <a:gd name="T23" fmla="*/ 2 h 4"/>
                  <a:gd name="T24" fmla="*/ 0 w 2"/>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2"/>
                    </a:moveTo>
                    <a:lnTo>
                      <a:pt x="0" y="2"/>
                    </a:lnTo>
                    <a:lnTo>
                      <a:pt x="0" y="2"/>
                    </a:lnTo>
                    <a:lnTo>
                      <a:pt x="0" y="2"/>
                    </a:lnTo>
                    <a:lnTo>
                      <a:pt x="0" y="4"/>
                    </a:lnTo>
                    <a:lnTo>
                      <a:pt x="0" y="4"/>
                    </a:lnTo>
                    <a:lnTo>
                      <a:pt x="2" y="4"/>
                    </a:lnTo>
                    <a:lnTo>
                      <a:pt x="2" y="4"/>
                    </a:lnTo>
                    <a:lnTo>
                      <a:pt x="2" y="4"/>
                    </a:lnTo>
                    <a:lnTo>
                      <a:pt x="2" y="2"/>
                    </a:lnTo>
                    <a:lnTo>
                      <a:pt x="0" y="0"/>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08" name="Freeform 2347">
                <a:extLst>
                  <a:ext uri="{FF2B5EF4-FFF2-40B4-BE49-F238E27FC236}">
                    <a16:creationId xmlns:a16="http://schemas.microsoft.com/office/drawing/2014/main" id="{C6C5C514-3293-D947-A5FE-13AF3A25A247}"/>
                  </a:ext>
                </a:extLst>
              </p:cNvPr>
              <p:cNvSpPr>
                <a:spLocks/>
              </p:cNvSpPr>
              <p:nvPr/>
            </p:nvSpPr>
            <p:spPr bwMode="auto">
              <a:xfrm>
                <a:off x="3335" y="2452"/>
                <a:ext cx="2" cy="4"/>
              </a:xfrm>
              <a:custGeom>
                <a:avLst/>
                <a:gdLst>
                  <a:gd name="T0" fmla="*/ 0 w 2"/>
                  <a:gd name="T1" fmla="*/ 2 h 4"/>
                  <a:gd name="T2" fmla="*/ 0 w 2"/>
                  <a:gd name="T3" fmla="*/ 2 h 4"/>
                  <a:gd name="T4" fmla="*/ 0 w 2"/>
                  <a:gd name="T5" fmla="*/ 2 h 4"/>
                  <a:gd name="T6" fmla="*/ 0 w 2"/>
                  <a:gd name="T7" fmla="*/ 2 h 4"/>
                  <a:gd name="T8" fmla="*/ 0 w 2"/>
                  <a:gd name="T9" fmla="*/ 4 h 4"/>
                  <a:gd name="T10" fmla="*/ 0 w 2"/>
                  <a:gd name="T11" fmla="*/ 4 h 4"/>
                  <a:gd name="T12" fmla="*/ 2 w 2"/>
                  <a:gd name="T13" fmla="*/ 4 h 4"/>
                  <a:gd name="T14" fmla="*/ 2 w 2"/>
                  <a:gd name="T15" fmla="*/ 4 h 4"/>
                  <a:gd name="T16" fmla="*/ 2 w 2"/>
                  <a:gd name="T17" fmla="*/ 4 h 4"/>
                  <a:gd name="T18" fmla="*/ 2 w 2"/>
                  <a:gd name="T19" fmla="*/ 2 h 4"/>
                  <a:gd name="T20" fmla="*/ 0 w 2"/>
                  <a:gd name="T21" fmla="*/ 0 h 4"/>
                  <a:gd name="T22" fmla="*/ 0 w 2"/>
                  <a:gd name="T23" fmla="*/ 2 h 4"/>
                  <a:gd name="T24" fmla="*/ 0 w 2"/>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2"/>
                    </a:moveTo>
                    <a:lnTo>
                      <a:pt x="0" y="2"/>
                    </a:lnTo>
                    <a:lnTo>
                      <a:pt x="0" y="2"/>
                    </a:lnTo>
                    <a:lnTo>
                      <a:pt x="0" y="2"/>
                    </a:lnTo>
                    <a:lnTo>
                      <a:pt x="0" y="4"/>
                    </a:lnTo>
                    <a:lnTo>
                      <a:pt x="0" y="4"/>
                    </a:lnTo>
                    <a:lnTo>
                      <a:pt x="2" y="4"/>
                    </a:lnTo>
                    <a:lnTo>
                      <a:pt x="2" y="4"/>
                    </a:lnTo>
                    <a:lnTo>
                      <a:pt x="2" y="4"/>
                    </a:lnTo>
                    <a:lnTo>
                      <a:pt x="2" y="2"/>
                    </a:lnTo>
                    <a:lnTo>
                      <a:pt x="0" y="0"/>
                    </a:lnTo>
                    <a:lnTo>
                      <a:pt x="0" y="2"/>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09" name="Freeform 2348">
                <a:extLst>
                  <a:ext uri="{FF2B5EF4-FFF2-40B4-BE49-F238E27FC236}">
                    <a16:creationId xmlns:a16="http://schemas.microsoft.com/office/drawing/2014/main" id="{A5F57F75-CDC1-6743-933E-9C6B2B58AB50}"/>
                  </a:ext>
                </a:extLst>
              </p:cNvPr>
              <p:cNvSpPr>
                <a:spLocks/>
              </p:cNvSpPr>
              <p:nvPr/>
            </p:nvSpPr>
            <p:spPr bwMode="auto">
              <a:xfrm>
                <a:off x="3334" y="2457"/>
                <a:ext cx="8" cy="6"/>
              </a:xfrm>
              <a:custGeom>
                <a:avLst/>
                <a:gdLst>
                  <a:gd name="T0" fmla="*/ 5 w 8"/>
                  <a:gd name="T1" fmla="*/ 4 h 6"/>
                  <a:gd name="T2" fmla="*/ 5 w 8"/>
                  <a:gd name="T3" fmla="*/ 4 h 6"/>
                  <a:gd name="T4" fmla="*/ 5 w 8"/>
                  <a:gd name="T5" fmla="*/ 4 h 6"/>
                  <a:gd name="T6" fmla="*/ 5 w 8"/>
                  <a:gd name="T7" fmla="*/ 4 h 6"/>
                  <a:gd name="T8" fmla="*/ 3 w 8"/>
                  <a:gd name="T9" fmla="*/ 2 h 6"/>
                  <a:gd name="T10" fmla="*/ 3 w 8"/>
                  <a:gd name="T11" fmla="*/ 0 h 6"/>
                  <a:gd name="T12" fmla="*/ 1 w 8"/>
                  <a:gd name="T13" fmla="*/ 0 h 6"/>
                  <a:gd name="T14" fmla="*/ 1 w 8"/>
                  <a:gd name="T15" fmla="*/ 0 h 6"/>
                  <a:gd name="T16" fmla="*/ 0 w 8"/>
                  <a:gd name="T17" fmla="*/ 2 h 6"/>
                  <a:gd name="T18" fmla="*/ 0 w 8"/>
                  <a:gd name="T19" fmla="*/ 2 h 6"/>
                  <a:gd name="T20" fmla="*/ 1 w 8"/>
                  <a:gd name="T21" fmla="*/ 2 h 6"/>
                  <a:gd name="T22" fmla="*/ 1 w 8"/>
                  <a:gd name="T23" fmla="*/ 2 h 6"/>
                  <a:gd name="T24" fmla="*/ 1 w 8"/>
                  <a:gd name="T25" fmla="*/ 4 h 6"/>
                  <a:gd name="T26" fmla="*/ 1 w 8"/>
                  <a:gd name="T27" fmla="*/ 4 h 6"/>
                  <a:gd name="T28" fmla="*/ 1 w 8"/>
                  <a:gd name="T29" fmla="*/ 4 h 6"/>
                  <a:gd name="T30" fmla="*/ 1 w 8"/>
                  <a:gd name="T31" fmla="*/ 4 h 6"/>
                  <a:gd name="T32" fmla="*/ 1 w 8"/>
                  <a:gd name="T33" fmla="*/ 4 h 6"/>
                  <a:gd name="T34" fmla="*/ 8 w 8"/>
                  <a:gd name="T35" fmla="*/ 6 h 6"/>
                  <a:gd name="T36" fmla="*/ 8 w 8"/>
                  <a:gd name="T37" fmla="*/ 4 h 6"/>
                  <a:gd name="T38" fmla="*/ 8 w 8"/>
                  <a:gd name="T39" fmla="*/ 4 h 6"/>
                  <a:gd name="T40" fmla="*/ 7 w 8"/>
                  <a:gd name="T41" fmla="*/ 4 h 6"/>
                  <a:gd name="T42" fmla="*/ 7 w 8"/>
                  <a:gd name="T43" fmla="*/ 2 h 6"/>
                  <a:gd name="T44" fmla="*/ 5 w 8"/>
                  <a:gd name="T45" fmla="*/ 2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lnTo>
                      <a:pt x="5" y="4"/>
                    </a:lnTo>
                    <a:lnTo>
                      <a:pt x="5" y="4"/>
                    </a:lnTo>
                    <a:lnTo>
                      <a:pt x="5" y="4"/>
                    </a:lnTo>
                    <a:lnTo>
                      <a:pt x="3" y="2"/>
                    </a:lnTo>
                    <a:lnTo>
                      <a:pt x="3" y="0"/>
                    </a:lnTo>
                    <a:lnTo>
                      <a:pt x="1" y="0"/>
                    </a:lnTo>
                    <a:lnTo>
                      <a:pt x="1" y="0"/>
                    </a:lnTo>
                    <a:lnTo>
                      <a:pt x="0" y="2"/>
                    </a:lnTo>
                    <a:lnTo>
                      <a:pt x="0" y="2"/>
                    </a:lnTo>
                    <a:lnTo>
                      <a:pt x="1" y="2"/>
                    </a:lnTo>
                    <a:lnTo>
                      <a:pt x="1" y="2"/>
                    </a:lnTo>
                    <a:lnTo>
                      <a:pt x="1" y="4"/>
                    </a:lnTo>
                    <a:lnTo>
                      <a:pt x="1" y="4"/>
                    </a:lnTo>
                    <a:lnTo>
                      <a:pt x="1" y="4"/>
                    </a:lnTo>
                    <a:lnTo>
                      <a:pt x="1" y="4"/>
                    </a:lnTo>
                    <a:lnTo>
                      <a:pt x="1" y="4"/>
                    </a:lnTo>
                    <a:lnTo>
                      <a:pt x="8" y="6"/>
                    </a:lnTo>
                    <a:lnTo>
                      <a:pt x="8" y="4"/>
                    </a:lnTo>
                    <a:lnTo>
                      <a:pt x="8" y="4"/>
                    </a:lnTo>
                    <a:lnTo>
                      <a:pt x="7" y="4"/>
                    </a:lnTo>
                    <a:lnTo>
                      <a:pt x="7" y="2"/>
                    </a:lnTo>
                    <a:lnTo>
                      <a:pt x="5" y="2"/>
                    </a:lnTo>
                    <a:lnTo>
                      <a:pt x="5"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0" name="Freeform 2349">
                <a:extLst>
                  <a:ext uri="{FF2B5EF4-FFF2-40B4-BE49-F238E27FC236}">
                    <a16:creationId xmlns:a16="http://schemas.microsoft.com/office/drawing/2014/main" id="{2EA8B3BE-559C-144C-BF85-2A3CD0170CEF}"/>
                  </a:ext>
                </a:extLst>
              </p:cNvPr>
              <p:cNvSpPr>
                <a:spLocks/>
              </p:cNvSpPr>
              <p:nvPr/>
            </p:nvSpPr>
            <p:spPr bwMode="auto">
              <a:xfrm>
                <a:off x="3334" y="2457"/>
                <a:ext cx="8" cy="6"/>
              </a:xfrm>
              <a:custGeom>
                <a:avLst/>
                <a:gdLst>
                  <a:gd name="T0" fmla="*/ 5 w 8"/>
                  <a:gd name="T1" fmla="*/ 4 h 6"/>
                  <a:gd name="T2" fmla="*/ 5 w 8"/>
                  <a:gd name="T3" fmla="*/ 4 h 6"/>
                  <a:gd name="T4" fmla="*/ 5 w 8"/>
                  <a:gd name="T5" fmla="*/ 4 h 6"/>
                  <a:gd name="T6" fmla="*/ 5 w 8"/>
                  <a:gd name="T7" fmla="*/ 4 h 6"/>
                  <a:gd name="T8" fmla="*/ 3 w 8"/>
                  <a:gd name="T9" fmla="*/ 2 h 6"/>
                  <a:gd name="T10" fmla="*/ 3 w 8"/>
                  <a:gd name="T11" fmla="*/ 0 h 6"/>
                  <a:gd name="T12" fmla="*/ 1 w 8"/>
                  <a:gd name="T13" fmla="*/ 0 h 6"/>
                  <a:gd name="T14" fmla="*/ 1 w 8"/>
                  <a:gd name="T15" fmla="*/ 0 h 6"/>
                  <a:gd name="T16" fmla="*/ 0 w 8"/>
                  <a:gd name="T17" fmla="*/ 2 h 6"/>
                  <a:gd name="T18" fmla="*/ 0 w 8"/>
                  <a:gd name="T19" fmla="*/ 2 h 6"/>
                  <a:gd name="T20" fmla="*/ 1 w 8"/>
                  <a:gd name="T21" fmla="*/ 2 h 6"/>
                  <a:gd name="T22" fmla="*/ 1 w 8"/>
                  <a:gd name="T23" fmla="*/ 2 h 6"/>
                  <a:gd name="T24" fmla="*/ 1 w 8"/>
                  <a:gd name="T25" fmla="*/ 4 h 6"/>
                  <a:gd name="T26" fmla="*/ 1 w 8"/>
                  <a:gd name="T27" fmla="*/ 4 h 6"/>
                  <a:gd name="T28" fmla="*/ 1 w 8"/>
                  <a:gd name="T29" fmla="*/ 4 h 6"/>
                  <a:gd name="T30" fmla="*/ 1 w 8"/>
                  <a:gd name="T31" fmla="*/ 4 h 6"/>
                  <a:gd name="T32" fmla="*/ 1 w 8"/>
                  <a:gd name="T33" fmla="*/ 4 h 6"/>
                  <a:gd name="T34" fmla="*/ 8 w 8"/>
                  <a:gd name="T35" fmla="*/ 6 h 6"/>
                  <a:gd name="T36" fmla="*/ 8 w 8"/>
                  <a:gd name="T37" fmla="*/ 4 h 6"/>
                  <a:gd name="T38" fmla="*/ 8 w 8"/>
                  <a:gd name="T39" fmla="*/ 4 h 6"/>
                  <a:gd name="T40" fmla="*/ 7 w 8"/>
                  <a:gd name="T41" fmla="*/ 4 h 6"/>
                  <a:gd name="T42" fmla="*/ 7 w 8"/>
                  <a:gd name="T43" fmla="*/ 2 h 6"/>
                  <a:gd name="T44" fmla="*/ 5 w 8"/>
                  <a:gd name="T45" fmla="*/ 2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lnTo>
                      <a:pt x="5" y="4"/>
                    </a:lnTo>
                    <a:lnTo>
                      <a:pt x="5" y="4"/>
                    </a:lnTo>
                    <a:lnTo>
                      <a:pt x="5" y="4"/>
                    </a:lnTo>
                    <a:lnTo>
                      <a:pt x="3" y="2"/>
                    </a:lnTo>
                    <a:lnTo>
                      <a:pt x="3" y="0"/>
                    </a:lnTo>
                    <a:lnTo>
                      <a:pt x="1" y="0"/>
                    </a:lnTo>
                    <a:lnTo>
                      <a:pt x="1" y="0"/>
                    </a:lnTo>
                    <a:lnTo>
                      <a:pt x="0" y="2"/>
                    </a:lnTo>
                    <a:lnTo>
                      <a:pt x="0" y="2"/>
                    </a:lnTo>
                    <a:lnTo>
                      <a:pt x="1" y="2"/>
                    </a:lnTo>
                    <a:lnTo>
                      <a:pt x="1" y="2"/>
                    </a:lnTo>
                    <a:lnTo>
                      <a:pt x="1" y="4"/>
                    </a:lnTo>
                    <a:lnTo>
                      <a:pt x="1" y="4"/>
                    </a:lnTo>
                    <a:lnTo>
                      <a:pt x="1" y="4"/>
                    </a:lnTo>
                    <a:lnTo>
                      <a:pt x="1" y="4"/>
                    </a:lnTo>
                    <a:lnTo>
                      <a:pt x="1" y="4"/>
                    </a:lnTo>
                    <a:lnTo>
                      <a:pt x="8" y="6"/>
                    </a:lnTo>
                    <a:lnTo>
                      <a:pt x="8" y="4"/>
                    </a:lnTo>
                    <a:lnTo>
                      <a:pt x="8" y="4"/>
                    </a:lnTo>
                    <a:lnTo>
                      <a:pt x="7" y="4"/>
                    </a:lnTo>
                    <a:lnTo>
                      <a:pt x="7" y="2"/>
                    </a:lnTo>
                    <a:lnTo>
                      <a:pt x="5" y="2"/>
                    </a:lnTo>
                    <a:lnTo>
                      <a:pt x="5"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1" name="Freeform 2350">
                <a:extLst>
                  <a:ext uri="{FF2B5EF4-FFF2-40B4-BE49-F238E27FC236}">
                    <a16:creationId xmlns:a16="http://schemas.microsoft.com/office/drawing/2014/main" id="{FAF9EDEE-EC97-6943-AE2F-9A696828059E}"/>
                  </a:ext>
                </a:extLst>
              </p:cNvPr>
              <p:cNvSpPr>
                <a:spLocks/>
              </p:cNvSpPr>
              <p:nvPr/>
            </p:nvSpPr>
            <p:spPr bwMode="auto">
              <a:xfrm>
                <a:off x="2910" y="2331"/>
                <a:ext cx="172" cy="264"/>
              </a:xfrm>
              <a:custGeom>
                <a:avLst/>
                <a:gdLst>
                  <a:gd name="T0" fmla="*/ 29 w 172"/>
                  <a:gd name="T1" fmla="*/ 34 h 264"/>
                  <a:gd name="T2" fmla="*/ 31 w 172"/>
                  <a:gd name="T3" fmla="*/ 41 h 264"/>
                  <a:gd name="T4" fmla="*/ 41 w 172"/>
                  <a:gd name="T5" fmla="*/ 50 h 264"/>
                  <a:gd name="T6" fmla="*/ 32 w 172"/>
                  <a:gd name="T7" fmla="*/ 109 h 264"/>
                  <a:gd name="T8" fmla="*/ 6 w 172"/>
                  <a:gd name="T9" fmla="*/ 143 h 264"/>
                  <a:gd name="T10" fmla="*/ 4 w 172"/>
                  <a:gd name="T11" fmla="*/ 146 h 264"/>
                  <a:gd name="T12" fmla="*/ 0 w 172"/>
                  <a:gd name="T13" fmla="*/ 148 h 264"/>
                  <a:gd name="T14" fmla="*/ 6 w 172"/>
                  <a:gd name="T15" fmla="*/ 151 h 264"/>
                  <a:gd name="T16" fmla="*/ 9 w 172"/>
                  <a:gd name="T17" fmla="*/ 155 h 264"/>
                  <a:gd name="T18" fmla="*/ 11 w 172"/>
                  <a:gd name="T19" fmla="*/ 164 h 264"/>
                  <a:gd name="T20" fmla="*/ 20 w 172"/>
                  <a:gd name="T21" fmla="*/ 164 h 264"/>
                  <a:gd name="T22" fmla="*/ 25 w 172"/>
                  <a:gd name="T23" fmla="*/ 166 h 264"/>
                  <a:gd name="T24" fmla="*/ 27 w 172"/>
                  <a:gd name="T25" fmla="*/ 171 h 264"/>
                  <a:gd name="T26" fmla="*/ 24 w 172"/>
                  <a:gd name="T27" fmla="*/ 175 h 264"/>
                  <a:gd name="T28" fmla="*/ 20 w 172"/>
                  <a:gd name="T29" fmla="*/ 178 h 264"/>
                  <a:gd name="T30" fmla="*/ 25 w 172"/>
                  <a:gd name="T31" fmla="*/ 191 h 264"/>
                  <a:gd name="T32" fmla="*/ 31 w 172"/>
                  <a:gd name="T33" fmla="*/ 218 h 264"/>
                  <a:gd name="T34" fmla="*/ 31 w 172"/>
                  <a:gd name="T35" fmla="*/ 223 h 264"/>
                  <a:gd name="T36" fmla="*/ 20 w 172"/>
                  <a:gd name="T37" fmla="*/ 221 h 264"/>
                  <a:gd name="T38" fmla="*/ 13 w 172"/>
                  <a:gd name="T39" fmla="*/ 223 h 264"/>
                  <a:gd name="T40" fmla="*/ 11 w 172"/>
                  <a:gd name="T41" fmla="*/ 228 h 264"/>
                  <a:gd name="T42" fmla="*/ 15 w 172"/>
                  <a:gd name="T43" fmla="*/ 237 h 264"/>
                  <a:gd name="T44" fmla="*/ 24 w 172"/>
                  <a:gd name="T45" fmla="*/ 241 h 264"/>
                  <a:gd name="T46" fmla="*/ 31 w 172"/>
                  <a:gd name="T47" fmla="*/ 262 h 264"/>
                  <a:gd name="T48" fmla="*/ 32 w 172"/>
                  <a:gd name="T49" fmla="*/ 262 h 264"/>
                  <a:gd name="T50" fmla="*/ 40 w 172"/>
                  <a:gd name="T51" fmla="*/ 262 h 264"/>
                  <a:gd name="T52" fmla="*/ 45 w 172"/>
                  <a:gd name="T53" fmla="*/ 260 h 264"/>
                  <a:gd name="T54" fmla="*/ 49 w 172"/>
                  <a:gd name="T55" fmla="*/ 257 h 264"/>
                  <a:gd name="T56" fmla="*/ 50 w 172"/>
                  <a:gd name="T57" fmla="*/ 257 h 264"/>
                  <a:gd name="T58" fmla="*/ 52 w 172"/>
                  <a:gd name="T59" fmla="*/ 257 h 264"/>
                  <a:gd name="T60" fmla="*/ 54 w 172"/>
                  <a:gd name="T61" fmla="*/ 259 h 264"/>
                  <a:gd name="T62" fmla="*/ 57 w 172"/>
                  <a:gd name="T63" fmla="*/ 260 h 264"/>
                  <a:gd name="T64" fmla="*/ 63 w 172"/>
                  <a:gd name="T65" fmla="*/ 259 h 264"/>
                  <a:gd name="T66" fmla="*/ 72 w 172"/>
                  <a:gd name="T67" fmla="*/ 253 h 264"/>
                  <a:gd name="T68" fmla="*/ 77 w 172"/>
                  <a:gd name="T69" fmla="*/ 253 h 264"/>
                  <a:gd name="T70" fmla="*/ 84 w 172"/>
                  <a:gd name="T71" fmla="*/ 253 h 264"/>
                  <a:gd name="T72" fmla="*/ 86 w 172"/>
                  <a:gd name="T73" fmla="*/ 250 h 264"/>
                  <a:gd name="T74" fmla="*/ 90 w 172"/>
                  <a:gd name="T75" fmla="*/ 250 h 264"/>
                  <a:gd name="T76" fmla="*/ 91 w 172"/>
                  <a:gd name="T77" fmla="*/ 246 h 264"/>
                  <a:gd name="T78" fmla="*/ 91 w 172"/>
                  <a:gd name="T79" fmla="*/ 243 h 264"/>
                  <a:gd name="T80" fmla="*/ 90 w 172"/>
                  <a:gd name="T81" fmla="*/ 241 h 264"/>
                  <a:gd name="T82" fmla="*/ 109 w 172"/>
                  <a:gd name="T83" fmla="*/ 235 h 264"/>
                  <a:gd name="T84" fmla="*/ 115 w 172"/>
                  <a:gd name="T85" fmla="*/ 235 h 264"/>
                  <a:gd name="T86" fmla="*/ 122 w 172"/>
                  <a:gd name="T87" fmla="*/ 230 h 264"/>
                  <a:gd name="T88" fmla="*/ 124 w 172"/>
                  <a:gd name="T89" fmla="*/ 226 h 264"/>
                  <a:gd name="T90" fmla="*/ 129 w 172"/>
                  <a:gd name="T91" fmla="*/ 221 h 264"/>
                  <a:gd name="T92" fmla="*/ 132 w 172"/>
                  <a:gd name="T93" fmla="*/ 218 h 264"/>
                  <a:gd name="T94" fmla="*/ 134 w 172"/>
                  <a:gd name="T95" fmla="*/ 212 h 264"/>
                  <a:gd name="T96" fmla="*/ 138 w 172"/>
                  <a:gd name="T97" fmla="*/ 207 h 264"/>
                  <a:gd name="T98" fmla="*/ 152 w 172"/>
                  <a:gd name="T99" fmla="*/ 198 h 264"/>
                  <a:gd name="T100" fmla="*/ 149 w 172"/>
                  <a:gd name="T101" fmla="*/ 196 h 264"/>
                  <a:gd name="T102" fmla="*/ 143 w 172"/>
                  <a:gd name="T103" fmla="*/ 182 h 264"/>
                  <a:gd name="T104" fmla="*/ 138 w 172"/>
                  <a:gd name="T105" fmla="*/ 178 h 264"/>
                  <a:gd name="T106" fmla="*/ 138 w 172"/>
                  <a:gd name="T107" fmla="*/ 171 h 264"/>
                  <a:gd name="T108" fmla="*/ 140 w 172"/>
                  <a:gd name="T109" fmla="*/ 159 h 264"/>
                  <a:gd name="T110" fmla="*/ 143 w 172"/>
                  <a:gd name="T111" fmla="*/ 157 h 264"/>
                  <a:gd name="T112" fmla="*/ 143 w 172"/>
                  <a:gd name="T113" fmla="*/ 155 h 264"/>
                  <a:gd name="T114" fmla="*/ 152 w 172"/>
                  <a:gd name="T115" fmla="*/ 135 h 264"/>
                  <a:gd name="T116" fmla="*/ 154 w 172"/>
                  <a:gd name="T117" fmla="*/ 128 h 264"/>
                  <a:gd name="T118" fmla="*/ 172 w 172"/>
                  <a:gd name="T119" fmla="*/ 66 h 264"/>
                  <a:gd name="T120" fmla="*/ 43 w 172"/>
                  <a:gd name="T121" fmla="*/ 0 h 264"/>
                  <a:gd name="T122" fmla="*/ 27 w 172"/>
                  <a:gd name="T123" fmla="*/ 3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264">
                    <a:moveTo>
                      <a:pt x="27" y="30"/>
                    </a:moveTo>
                    <a:lnTo>
                      <a:pt x="29" y="34"/>
                    </a:lnTo>
                    <a:lnTo>
                      <a:pt x="29" y="35"/>
                    </a:lnTo>
                    <a:lnTo>
                      <a:pt x="31" y="41"/>
                    </a:lnTo>
                    <a:lnTo>
                      <a:pt x="32" y="44"/>
                    </a:lnTo>
                    <a:lnTo>
                      <a:pt x="41" y="50"/>
                    </a:lnTo>
                    <a:lnTo>
                      <a:pt x="38" y="57"/>
                    </a:lnTo>
                    <a:lnTo>
                      <a:pt x="32" y="109"/>
                    </a:lnTo>
                    <a:lnTo>
                      <a:pt x="6" y="139"/>
                    </a:lnTo>
                    <a:lnTo>
                      <a:pt x="6" y="143"/>
                    </a:lnTo>
                    <a:lnTo>
                      <a:pt x="4" y="143"/>
                    </a:lnTo>
                    <a:lnTo>
                      <a:pt x="4" y="146"/>
                    </a:lnTo>
                    <a:lnTo>
                      <a:pt x="0" y="146"/>
                    </a:lnTo>
                    <a:lnTo>
                      <a:pt x="0" y="148"/>
                    </a:lnTo>
                    <a:lnTo>
                      <a:pt x="0" y="151"/>
                    </a:lnTo>
                    <a:lnTo>
                      <a:pt x="6" y="151"/>
                    </a:lnTo>
                    <a:lnTo>
                      <a:pt x="6" y="153"/>
                    </a:lnTo>
                    <a:lnTo>
                      <a:pt x="9" y="155"/>
                    </a:lnTo>
                    <a:lnTo>
                      <a:pt x="11" y="157"/>
                    </a:lnTo>
                    <a:lnTo>
                      <a:pt x="11" y="164"/>
                    </a:lnTo>
                    <a:lnTo>
                      <a:pt x="16" y="164"/>
                    </a:lnTo>
                    <a:lnTo>
                      <a:pt x="20" y="164"/>
                    </a:lnTo>
                    <a:lnTo>
                      <a:pt x="24" y="166"/>
                    </a:lnTo>
                    <a:lnTo>
                      <a:pt x="25" y="166"/>
                    </a:lnTo>
                    <a:lnTo>
                      <a:pt x="29" y="169"/>
                    </a:lnTo>
                    <a:lnTo>
                      <a:pt x="27" y="171"/>
                    </a:lnTo>
                    <a:lnTo>
                      <a:pt x="27" y="173"/>
                    </a:lnTo>
                    <a:lnTo>
                      <a:pt x="24" y="175"/>
                    </a:lnTo>
                    <a:lnTo>
                      <a:pt x="20" y="176"/>
                    </a:lnTo>
                    <a:lnTo>
                      <a:pt x="20" y="178"/>
                    </a:lnTo>
                    <a:lnTo>
                      <a:pt x="22" y="185"/>
                    </a:lnTo>
                    <a:lnTo>
                      <a:pt x="25" y="191"/>
                    </a:lnTo>
                    <a:lnTo>
                      <a:pt x="24" y="205"/>
                    </a:lnTo>
                    <a:lnTo>
                      <a:pt x="31" y="218"/>
                    </a:lnTo>
                    <a:lnTo>
                      <a:pt x="31" y="221"/>
                    </a:lnTo>
                    <a:lnTo>
                      <a:pt x="31" y="223"/>
                    </a:lnTo>
                    <a:lnTo>
                      <a:pt x="29" y="223"/>
                    </a:lnTo>
                    <a:lnTo>
                      <a:pt x="20" y="221"/>
                    </a:lnTo>
                    <a:lnTo>
                      <a:pt x="15" y="223"/>
                    </a:lnTo>
                    <a:lnTo>
                      <a:pt x="13" y="223"/>
                    </a:lnTo>
                    <a:lnTo>
                      <a:pt x="11" y="225"/>
                    </a:lnTo>
                    <a:lnTo>
                      <a:pt x="11" y="228"/>
                    </a:lnTo>
                    <a:lnTo>
                      <a:pt x="11" y="232"/>
                    </a:lnTo>
                    <a:lnTo>
                      <a:pt x="15" y="237"/>
                    </a:lnTo>
                    <a:lnTo>
                      <a:pt x="16" y="239"/>
                    </a:lnTo>
                    <a:lnTo>
                      <a:pt x="24" y="241"/>
                    </a:lnTo>
                    <a:lnTo>
                      <a:pt x="24" y="241"/>
                    </a:lnTo>
                    <a:lnTo>
                      <a:pt x="31" y="262"/>
                    </a:lnTo>
                    <a:lnTo>
                      <a:pt x="32" y="264"/>
                    </a:lnTo>
                    <a:lnTo>
                      <a:pt x="32" y="262"/>
                    </a:lnTo>
                    <a:lnTo>
                      <a:pt x="38" y="262"/>
                    </a:lnTo>
                    <a:lnTo>
                      <a:pt x="40" y="262"/>
                    </a:lnTo>
                    <a:lnTo>
                      <a:pt x="41" y="262"/>
                    </a:lnTo>
                    <a:lnTo>
                      <a:pt x="45" y="260"/>
                    </a:lnTo>
                    <a:lnTo>
                      <a:pt x="49" y="259"/>
                    </a:lnTo>
                    <a:lnTo>
                      <a:pt x="49" y="257"/>
                    </a:lnTo>
                    <a:lnTo>
                      <a:pt x="50" y="257"/>
                    </a:lnTo>
                    <a:lnTo>
                      <a:pt x="50" y="257"/>
                    </a:lnTo>
                    <a:lnTo>
                      <a:pt x="52" y="257"/>
                    </a:lnTo>
                    <a:lnTo>
                      <a:pt x="52" y="257"/>
                    </a:lnTo>
                    <a:lnTo>
                      <a:pt x="54" y="259"/>
                    </a:lnTo>
                    <a:lnTo>
                      <a:pt x="54" y="259"/>
                    </a:lnTo>
                    <a:lnTo>
                      <a:pt x="56" y="260"/>
                    </a:lnTo>
                    <a:lnTo>
                      <a:pt x="57" y="260"/>
                    </a:lnTo>
                    <a:lnTo>
                      <a:pt x="57" y="259"/>
                    </a:lnTo>
                    <a:lnTo>
                      <a:pt x="63" y="259"/>
                    </a:lnTo>
                    <a:lnTo>
                      <a:pt x="65" y="257"/>
                    </a:lnTo>
                    <a:lnTo>
                      <a:pt x="72" y="253"/>
                    </a:lnTo>
                    <a:lnTo>
                      <a:pt x="75" y="255"/>
                    </a:lnTo>
                    <a:lnTo>
                      <a:pt x="77" y="253"/>
                    </a:lnTo>
                    <a:lnTo>
                      <a:pt x="84" y="253"/>
                    </a:lnTo>
                    <a:lnTo>
                      <a:pt x="84" y="253"/>
                    </a:lnTo>
                    <a:lnTo>
                      <a:pt x="86" y="251"/>
                    </a:lnTo>
                    <a:lnTo>
                      <a:pt x="86" y="250"/>
                    </a:lnTo>
                    <a:lnTo>
                      <a:pt x="88" y="250"/>
                    </a:lnTo>
                    <a:lnTo>
                      <a:pt x="90" y="250"/>
                    </a:lnTo>
                    <a:lnTo>
                      <a:pt x="90" y="246"/>
                    </a:lnTo>
                    <a:lnTo>
                      <a:pt x="91" y="246"/>
                    </a:lnTo>
                    <a:lnTo>
                      <a:pt x="91" y="244"/>
                    </a:lnTo>
                    <a:lnTo>
                      <a:pt x="91" y="243"/>
                    </a:lnTo>
                    <a:lnTo>
                      <a:pt x="90" y="241"/>
                    </a:lnTo>
                    <a:lnTo>
                      <a:pt x="90" y="241"/>
                    </a:lnTo>
                    <a:lnTo>
                      <a:pt x="90" y="239"/>
                    </a:lnTo>
                    <a:lnTo>
                      <a:pt x="109" y="235"/>
                    </a:lnTo>
                    <a:lnTo>
                      <a:pt x="111" y="235"/>
                    </a:lnTo>
                    <a:lnTo>
                      <a:pt x="115" y="235"/>
                    </a:lnTo>
                    <a:lnTo>
                      <a:pt x="116" y="232"/>
                    </a:lnTo>
                    <a:lnTo>
                      <a:pt x="122" y="230"/>
                    </a:lnTo>
                    <a:lnTo>
                      <a:pt x="122" y="230"/>
                    </a:lnTo>
                    <a:lnTo>
                      <a:pt x="124" y="226"/>
                    </a:lnTo>
                    <a:lnTo>
                      <a:pt x="129" y="221"/>
                    </a:lnTo>
                    <a:lnTo>
                      <a:pt x="129" y="221"/>
                    </a:lnTo>
                    <a:lnTo>
                      <a:pt x="131" y="221"/>
                    </a:lnTo>
                    <a:lnTo>
                      <a:pt x="132" y="218"/>
                    </a:lnTo>
                    <a:lnTo>
                      <a:pt x="134" y="218"/>
                    </a:lnTo>
                    <a:lnTo>
                      <a:pt x="134" y="212"/>
                    </a:lnTo>
                    <a:lnTo>
                      <a:pt x="136" y="209"/>
                    </a:lnTo>
                    <a:lnTo>
                      <a:pt x="138" y="207"/>
                    </a:lnTo>
                    <a:lnTo>
                      <a:pt x="152" y="203"/>
                    </a:lnTo>
                    <a:lnTo>
                      <a:pt x="152" y="198"/>
                    </a:lnTo>
                    <a:lnTo>
                      <a:pt x="150" y="198"/>
                    </a:lnTo>
                    <a:lnTo>
                      <a:pt x="149" y="196"/>
                    </a:lnTo>
                    <a:lnTo>
                      <a:pt x="149" y="196"/>
                    </a:lnTo>
                    <a:lnTo>
                      <a:pt x="143" y="182"/>
                    </a:lnTo>
                    <a:lnTo>
                      <a:pt x="143" y="176"/>
                    </a:lnTo>
                    <a:lnTo>
                      <a:pt x="138" y="178"/>
                    </a:lnTo>
                    <a:lnTo>
                      <a:pt x="136" y="178"/>
                    </a:lnTo>
                    <a:lnTo>
                      <a:pt x="138" y="171"/>
                    </a:lnTo>
                    <a:lnTo>
                      <a:pt x="140" y="166"/>
                    </a:lnTo>
                    <a:lnTo>
                      <a:pt x="140" y="159"/>
                    </a:lnTo>
                    <a:lnTo>
                      <a:pt x="141" y="157"/>
                    </a:lnTo>
                    <a:lnTo>
                      <a:pt x="143" y="157"/>
                    </a:lnTo>
                    <a:lnTo>
                      <a:pt x="143" y="157"/>
                    </a:lnTo>
                    <a:lnTo>
                      <a:pt x="143" y="155"/>
                    </a:lnTo>
                    <a:lnTo>
                      <a:pt x="143" y="148"/>
                    </a:lnTo>
                    <a:lnTo>
                      <a:pt x="152" y="135"/>
                    </a:lnTo>
                    <a:lnTo>
                      <a:pt x="154" y="130"/>
                    </a:lnTo>
                    <a:lnTo>
                      <a:pt x="154" y="128"/>
                    </a:lnTo>
                    <a:lnTo>
                      <a:pt x="170" y="128"/>
                    </a:lnTo>
                    <a:lnTo>
                      <a:pt x="172" y="66"/>
                    </a:lnTo>
                    <a:lnTo>
                      <a:pt x="168" y="66"/>
                    </a:lnTo>
                    <a:lnTo>
                      <a:pt x="43" y="0"/>
                    </a:lnTo>
                    <a:lnTo>
                      <a:pt x="27" y="5"/>
                    </a:lnTo>
                    <a:lnTo>
                      <a:pt x="27" y="3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2" name="Freeform 2351">
                <a:extLst>
                  <a:ext uri="{FF2B5EF4-FFF2-40B4-BE49-F238E27FC236}">
                    <a16:creationId xmlns:a16="http://schemas.microsoft.com/office/drawing/2014/main" id="{0CAEADDB-2B0C-674B-8340-863052B6AB1F}"/>
                  </a:ext>
                </a:extLst>
              </p:cNvPr>
              <p:cNvSpPr>
                <a:spLocks/>
              </p:cNvSpPr>
              <p:nvPr/>
            </p:nvSpPr>
            <p:spPr bwMode="auto">
              <a:xfrm>
                <a:off x="2910" y="2331"/>
                <a:ext cx="172" cy="264"/>
              </a:xfrm>
              <a:custGeom>
                <a:avLst/>
                <a:gdLst>
                  <a:gd name="T0" fmla="*/ 29 w 172"/>
                  <a:gd name="T1" fmla="*/ 34 h 264"/>
                  <a:gd name="T2" fmla="*/ 31 w 172"/>
                  <a:gd name="T3" fmla="*/ 41 h 264"/>
                  <a:gd name="T4" fmla="*/ 41 w 172"/>
                  <a:gd name="T5" fmla="*/ 50 h 264"/>
                  <a:gd name="T6" fmla="*/ 32 w 172"/>
                  <a:gd name="T7" fmla="*/ 109 h 264"/>
                  <a:gd name="T8" fmla="*/ 6 w 172"/>
                  <a:gd name="T9" fmla="*/ 143 h 264"/>
                  <a:gd name="T10" fmla="*/ 4 w 172"/>
                  <a:gd name="T11" fmla="*/ 146 h 264"/>
                  <a:gd name="T12" fmla="*/ 0 w 172"/>
                  <a:gd name="T13" fmla="*/ 148 h 264"/>
                  <a:gd name="T14" fmla="*/ 6 w 172"/>
                  <a:gd name="T15" fmla="*/ 151 h 264"/>
                  <a:gd name="T16" fmla="*/ 9 w 172"/>
                  <a:gd name="T17" fmla="*/ 155 h 264"/>
                  <a:gd name="T18" fmla="*/ 11 w 172"/>
                  <a:gd name="T19" fmla="*/ 164 h 264"/>
                  <a:gd name="T20" fmla="*/ 20 w 172"/>
                  <a:gd name="T21" fmla="*/ 164 h 264"/>
                  <a:gd name="T22" fmla="*/ 25 w 172"/>
                  <a:gd name="T23" fmla="*/ 166 h 264"/>
                  <a:gd name="T24" fmla="*/ 27 w 172"/>
                  <a:gd name="T25" fmla="*/ 171 h 264"/>
                  <a:gd name="T26" fmla="*/ 24 w 172"/>
                  <a:gd name="T27" fmla="*/ 175 h 264"/>
                  <a:gd name="T28" fmla="*/ 20 w 172"/>
                  <a:gd name="T29" fmla="*/ 178 h 264"/>
                  <a:gd name="T30" fmla="*/ 25 w 172"/>
                  <a:gd name="T31" fmla="*/ 191 h 264"/>
                  <a:gd name="T32" fmla="*/ 31 w 172"/>
                  <a:gd name="T33" fmla="*/ 218 h 264"/>
                  <a:gd name="T34" fmla="*/ 31 w 172"/>
                  <a:gd name="T35" fmla="*/ 223 h 264"/>
                  <a:gd name="T36" fmla="*/ 20 w 172"/>
                  <a:gd name="T37" fmla="*/ 221 h 264"/>
                  <a:gd name="T38" fmla="*/ 13 w 172"/>
                  <a:gd name="T39" fmla="*/ 223 h 264"/>
                  <a:gd name="T40" fmla="*/ 11 w 172"/>
                  <a:gd name="T41" fmla="*/ 228 h 264"/>
                  <a:gd name="T42" fmla="*/ 15 w 172"/>
                  <a:gd name="T43" fmla="*/ 237 h 264"/>
                  <a:gd name="T44" fmla="*/ 24 w 172"/>
                  <a:gd name="T45" fmla="*/ 241 h 264"/>
                  <a:gd name="T46" fmla="*/ 31 w 172"/>
                  <a:gd name="T47" fmla="*/ 262 h 264"/>
                  <a:gd name="T48" fmla="*/ 32 w 172"/>
                  <a:gd name="T49" fmla="*/ 262 h 264"/>
                  <a:gd name="T50" fmla="*/ 40 w 172"/>
                  <a:gd name="T51" fmla="*/ 262 h 264"/>
                  <a:gd name="T52" fmla="*/ 45 w 172"/>
                  <a:gd name="T53" fmla="*/ 260 h 264"/>
                  <a:gd name="T54" fmla="*/ 49 w 172"/>
                  <a:gd name="T55" fmla="*/ 257 h 264"/>
                  <a:gd name="T56" fmla="*/ 50 w 172"/>
                  <a:gd name="T57" fmla="*/ 257 h 264"/>
                  <a:gd name="T58" fmla="*/ 52 w 172"/>
                  <a:gd name="T59" fmla="*/ 257 h 264"/>
                  <a:gd name="T60" fmla="*/ 54 w 172"/>
                  <a:gd name="T61" fmla="*/ 259 h 264"/>
                  <a:gd name="T62" fmla="*/ 57 w 172"/>
                  <a:gd name="T63" fmla="*/ 260 h 264"/>
                  <a:gd name="T64" fmla="*/ 63 w 172"/>
                  <a:gd name="T65" fmla="*/ 259 h 264"/>
                  <a:gd name="T66" fmla="*/ 72 w 172"/>
                  <a:gd name="T67" fmla="*/ 253 h 264"/>
                  <a:gd name="T68" fmla="*/ 77 w 172"/>
                  <a:gd name="T69" fmla="*/ 253 h 264"/>
                  <a:gd name="T70" fmla="*/ 84 w 172"/>
                  <a:gd name="T71" fmla="*/ 253 h 264"/>
                  <a:gd name="T72" fmla="*/ 86 w 172"/>
                  <a:gd name="T73" fmla="*/ 250 h 264"/>
                  <a:gd name="T74" fmla="*/ 90 w 172"/>
                  <a:gd name="T75" fmla="*/ 250 h 264"/>
                  <a:gd name="T76" fmla="*/ 91 w 172"/>
                  <a:gd name="T77" fmla="*/ 246 h 264"/>
                  <a:gd name="T78" fmla="*/ 91 w 172"/>
                  <a:gd name="T79" fmla="*/ 243 h 264"/>
                  <a:gd name="T80" fmla="*/ 90 w 172"/>
                  <a:gd name="T81" fmla="*/ 241 h 264"/>
                  <a:gd name="T82" fmla="*/ 109 w 172"/>
                  <a:gd name="T83" fmla="*/ 235 h 264"/>
                  <a:gd name="T84" fmla="*/ 115 w 172"/>
                  <a:gd name="T85" fmla="*/ 235 h 264"/>
                  <a:gd name="T86" fmla="*/ 122 w 172"/>
                  <a:gd name="T87" fmla="*/ 230 h 264"/>
                  <a:gd name="T88" fmla="*/ 124 w 172"/>
                  <a:gd name="T89" fmla="*/ 226 h 264"/>
                  <a:gd name="T90" fmla="*/ 129 w 172"/>
                  <a:gd name="T91" fmla="*/ 221 h 264"/>
                  <a:gd name="T92" fmla="*/ 132 w 172"/>
                  <a:gd name="T93" fmla="*/ 218 h 264"/>
                  <a:gd name="T94" fmla="*/ 134 w 172"/>
                  <a:gd name="T95" fmla="*/ 212 h 264"/>
                  <a:gd name="T96" fmla="*/ 138 w 172"/>
                  <a:gd name="T97" fmla="*/ 207 h 264"/>
                  <a:gd name="T98" fmla="*/ 152 w 172"/>
                  <a:gd name="T99" fmla="*/ 198 h 264"/>
                  <a:gd name="T100" fmla="*/ 149 w 172"/>
                  <a:gd name="T101" fmla="*/ 196 h 264"/>
                  <a:gd name="T102" fmla="*/ 143 w 172"/>
                  <a:gd name="T103" fmla="*/ 182 h 264"/>
                  <a:gd name="T104" fmla="*/ 138 w 172"/>
                  <a:gd name="T105" fmla="*/ 178 h 264"/>
                  <a:gd name="T106" fmla="*/ 138 w 172"/>
                  <a:gd name="T107" fmla="*/ 171 h 264"/>
                  <a:gd name="T108" fmla="*/ 140 w 172"/>
                  <a:gd name="T109" fmla="*/ 159 h 264"/>
                  <a:gd name="T110" fmla="*/ 143 w 172"/>
                  <a:gd name="T111" fmla="*/ 157 h 264"/>
                  <a:gd name="T112" fmla="*/ 143 w 172"/>
                  <a:gd name="T113" fmla="*/ 155 h 264"/>
                  <a:gd name="T114" fmla="*/ 152 w 172"/>
                  <a:gd name="T115" fmla="*/ 135 h 264"/>
                  <a:gd name="T116" fmla="*/ 154 w 172"/>
                  <a:gd name="T117" fmla="*/ 128 h 264"/>
                  <a:gd name="T118" fmla="*/ 172 w 172"/>
                  <a:gd name="T119" fmla="*/ 66 h 264"/>
                  <a:gd name="T120" fmla="*/ 43 w 172"/>
                  <a:gd name="T121" fmla="*/ 0 h 264"/>
                  <a:gd name="T122" fmla="*/ 27 w 172"/>
                  <a:gd name="T123" fmla="*/ 3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264">
                    <a:moveTo>
                      <a:pt x="27" y="30"/>
                    </a:moveTo>
                    <a:lnTo>
                      <a:pt x="29" y="34"/>
                    </a:lnTo>
                    <a:lnTo>
                      <a:pt x="29" y="35"/>
                    </a:lnTo>
                    <a:lnTo>
                      <a:pt x="31" y="41"/>
                    </a:lnTo>
                    <a:lnTo>
                      <a:pt x="32" y="44"/>
                    </a:lnTo>
                    <a:lnTo>
                      <a:pt x="41" y="50"/>
                    </a:lnTo>
                    <a:lnTo>
                      <a:pt x="38" y="57"/>
                    </a:lnTo>
                    <a:lnTo>
                      <a:pt x="32" y="109"/>
                    </a:lnTo>
                    <a:lnTo>
                      <a:pt x="6" y="139"/>
                    </a:lnTo>
                    <a:lnTo>
                      <a:pt x="6" y="143"/>
                    </a:lnTo>
                    <a:lnTo>
                      <a:pt x="4" y="143"/>
                    </a:lnTo>
                    <a:lnTo>
                      <a:pt x="4" y="146"/>
                    </a:lnTo>
                    <a:lnTo>
                      <a:pt x="0" y="146"/>
                    </a:lnTo>
                    <a:lnTo>
                      <a:pt x="0" y="148"/>
                    </a:lnTo>
                    <a:lnTo>
                      <a:pt x="0" y="151"/>
                    </a:lnTo>
                    <a:lnTo>
                      <a:pt x="6" y="151"/>
                    </a:lnTo>
                    <a:lnTo>
                      <a:pt x="6" y="153"/>
                    </a:lnTo>
                    <a:lnTo>
                      <a:pt x="9" y="155"/>
                    </a:lnTo>
                    <a:lnTo>
                      <a:pt x="11" y="157"/>
                    </a:lnTo>
                    <a:lnTo>
                      <a:pt x="11" y="164"/>
                    </a:lnTo>
                    <a:lnTo>
                      <a:pt x="16" y="164"/>
                    </a:lnTo>
                    <a:lnTo>
                      <a:pt x="20" y="164"/>
                    </a:lnTo>
                    <a:lnTo>
                      <a:pt x="24" y="166"/>
                    </a:lnTo>
                    <a:lnTo>
                      <a:pt x="25" y="166"/>
                    </a:lnTo>
                    <a:lnTo>
                      <a:pt x="29" y="169"/>
                    </a:lnTo>
                    <a:lnTo>
                      <a:pt x="27" y="171"/>
                    </a:lnTo>
                    <a:lnTo>
                      <a:pt x="27" y="173"/>
                    </a:lnTo>
                    <a:lnTo>
                      <a:pt x="24" y="175"/>
                    </a:lnTo>
                    <a:lnTo>
                      <a:pt x="20" y="176"/>
                    </a:lnTo>
                    <a:lnTo>
                      <a:pt x="20" y="178"/>
                    </a:lnTo>
                    <a:lnTo>
                      <a:pt x="22" y="185"/>
                    </a:lnTo>
                    <a:lnTo>
                      <a:pt x="25" y="191"/>
                    </a:lnTo>
                    <a:lnTo>
                      <a:pt x="24" y="205"/>
                    </a:lnTo>
                    <a:lnTo>
                      <a:pt x="31" y="218"/>
                    </a:lnTo>
                    <a:lnTo>
                      <a:pt x="31" y="221"/>
                    </a:lnTo>
                    <a:lnTo>
                      <a:pt x="31" y="223"/>
                    </a:lnTo>
                    <a:lnTo>
                      <a:pt x="29" y="223"/>
                    </a:lnTo>
                    <a:lnTo>
                      <a:pt x="20" y="221"/>
                    </a:lnTo>
                    <a:lnTo>
                      <a:pt x="15" y="223"/>
                    </a:lnTo>
                    <a:lnTo>
                      <a:pt x="13" y="223"/>
                    </a:lnTo>
                    <a:lnTo>
                      <a:pt x="11" y="225"/>
                    </a:lnTo>
                    <a:lnTo>
                      <a:pt x="11" y="228"/>
                    </a:lnTo>
                    <a:lnTo>
                      <a:pt x="11" y="232"/>
                    </a:lnTo>
                    <a:lnTo>
                      <a:pt x="15" y="237"/>
                    </a:lnTo>
                    <a:lnTo>
                      <a:pt x="16" y="239"/>
                    </a:lnTo>
                    <a:lnTo>
                      <a:pt x="24" y="241"/>
                    </a:lnTo>
                    <a:lnTo>
                      <a:pt x="24" y="241"/>
                    </a:lnTo>
                    <a:lnTo>
                      <a:pt x="31" y="262"/>
                    </a:lnTo>
                    <a:lnTo>
                      <a:pt x="32" y="264"/>
                    </a:lnTo>
                    <a:lnTo>
                      <a:pt x="32" y="262"/>
                    </a:lnTo>
                    <a:lnTo>
                      <a:pt x="38" y="262"/>
                    </a:lnTo>
                    <a:lnTo>
                      <a:pt x="40" y="262"/>
                    </a:lnTo>
                    <a:lnTo>
                      <a:pt x="41" y="262"/>
                    </a:lnTo>
                    <a:lnTo>
                      <a:pt x="45" y="260"/>
                    </a:lnTo>
                    <a:lnTo>
                      <a:pt x="49" y="259"/>
                    </a:lnTo>
                    <a:lnTo>
                      <a:pt x="49" y="257"/>
                    </a:lnTo>
                    <a:lnTo>
                      <a:pt x="50" y="257"/>
                    </a:lnTo>
                    <a:lnTo>
                      <a:pt x="50" y="257"/>
                    </a:lnTo>
                    <a:lnTo>
                      <a:pt x="52" y="257"/>
                    </a:lnTo>
                    <a:lnTo>
                      <a:pt x="52" y="257"/>
                    </a:lnTo>
                    <a:lnTo>
                      <a:pt x="54" y="259"/>
                    </a:lnTo>
                    <a:lnTo>
                      <a:pt x="54" y="259"/>
                    </a:lnTo>
                    <a:lnTo>
                      <a:pt x="56" y="260"/>
                    </a:lnTo>
                    <a:lnTo>
                      <a:pt x="57" y="260"/>
                    </a:lnTo>
                    <a:lnTo>
                      <a:pt x="57" y="259"/>
                    </a:lnTo>
                    <a:lnTo>
                      <a:pt x="63" y="259"/>
                    </a:lnTo>
                    <a:lnTo>
                      <a:pt x="65" y="257"/>
                    </a:lnTo>
                    <a:lnTo>
                      <a:pt x="72" y="253"/>
                    </a:lnTo>
                    <a:lnTo>
                      <a:pt x="75" y="255"/>
                    </a:lnTo>
                    <a:lnTo>
                      <a:pt x="77" y="253"/>
                    </a:lnTo>
                    <a:lnTo>
                      <a:pt x="84" y="253"/>
                    </a:lnTo>
                    <a:lnTo>
                      <a:pt x="84" y="253"/>
                    </a:lnTo>
                    <a:lnTo>
                      <a:pt x="86" y="251"/>
                    </a:lnTo>
                    <a:lnTo>
                      <a:pt x="86" y="250"/>
                    </a:lnTo>
                    <a:lnTo>
                      <a:pt x="88" y="250"/>
                    </a:lnTo>
                    <a:lnTo>
                      <a:pt x="90" y="250"/>
                    </a:lnTo>
                    <a:lnTo>
                      <a:pt x="90" y="246"/>
                    </a:lnTo>
                    <a:lnTo>
                      <a:pt x="91" y="246"/>
                    </a:lnTo>
                    <a:lnTo>
                      <a:pt x="91" y="244"/>
                    </a:lnTo>
                    <a:lnTo>
                      <a:pt x="91" y="243"/>
                    </a:lnTo>
                    <a:lnTo>
                      <a:pt x="90" y="241"/>
                    </a:lnTo>
                    <a:lnTo>
                      <a:pt x="90" y="241"/>
                    </a:lnTo>
                    <a:lnTo>
                      <a:pt x="90" y="239"/>
                    </a:lnTo>
                    <a:lnTo>
                      <a:pt x="109" y="235"/>
                    </a:lnTo>
                    <a:lnTo>
                      <a:pt x="111" y="235"/>
                    </a:lnTo>
                    <a:lnTo>
                      <a:pt x="115" y="235"/>
                    </a:lnTo>
                    <a:lnTo>
                      <a:pt x="116" y="232"/>
                    </a:lnTo>
                    <a:lnTo>
                      <a:pt x="122" y="230"/>
                    </a:lnTo>
                    <a:lnTo>
                      <a:pt x="122" y="230"/>
                    </a:lnTo>
                    <a:lnTo>
                      <a:pt x="124" y="226"/>
                    </a:lnTo>
                    <a:lnTo>
                      <a:pt x="129" y="221"/>
                    </a:lnTo>
                    <a:lnTo>
                      <a:pt x="129" y="221"/>
                    </a:lnTo>
                    <a:lnTo>
                      <a:pt x="131" y="221"/>
                    </a:lnTo>
                    <a:lnTo>
                      <a:pt x="132" y="218"/>
                    </a:lnTo>
                    <a:lnTo>
                      <a:pt x="134" y="218"/>
                    </a:lnTo>
                    <a:lnTo>
                      <a:pt x="134" y="212"/>
                    </a:lnTo>
                    <a:lnTo>
                      <a:pt x="136" y="209"/>
                    </a:lnTo>
                    <a:lnTo>
                      <a:pt x="138" y="207"/>
                    </a:lnTo>
                    <a:lnTo>
                      <a:pt x="152" y="203"/>
                    </a:lnTo>
                    <a:lnTo>
                      <a:pt x="152" y="198"/>
                    </a:lnTo>
                    <a:lnTo>
                      <a:pt x="150" y="198"/>
                    </a:lnTo>
                    <a:lnTo>
                      <a:pt x="149" y="196"/>
                    </a:lnTo>
                    <a:lnTo>
                      <a:pt x="149" y="196"/>
                    </a:lnTo>
                    <a:lnTo>
                      <a:pt x="143" y="182"/>
                    </a:lnTo>
                    <a:lnTo>
                      <a:pt x="143" y="176"/>
                    </a:lnTo>
                    <a:lnTo>
                      <a:pt x="138" y="178"/>
                    </a:lnTo>
                    <a:lnTo>
                      <a:pt x="136" y="178"/>
                    </a:lnTo>
                    <a:lnTo>
                      <a:pt x="138" y="171"/>
                    </a:lnTo>
                    <a:lnTo>
                      <a:pt x="140" y="166"/>
                    </a:lnTo>
                    <a:lnTo>
                      <a:pt x="140" y="159"/>
                    </a:lnTo>
                    <a:lnTo>
                      <a:pt x="141" y="157"/>
                    </a:lnTo>
                    <a:lnTo>
                      <a:pt x="143" y="157"/>
                    </a:lnTo>
                    <a:lnTo>
                      <a:pt x="143" y="157"/>
                    </a:lnTo>
                    <a:lnTo>
                      <a:pt x="143" y="155"/>
                    </a:lnTo>
                    <a:lnTo>
                      <a:pt x="143" y="148"/>
                    </a:lnTo>
                    <a:lnTo>
                      <a:pt x="152" y="135"/>
                    </a:lnTo>
                    <a:lnTo>
                      <a:pt x="154" y="130"/>
                    </a:lnTo>
                    <a:lnTo>
                      <a:pt x="154" y="128"/>
                    </a:lnTo>
                    <a:lnTo>
                      <a:pt x="170" y="128"/>
                    </a:lnTo>
                    <a:lnTo>
                      <a:pt x="172" y="66"/>
                    </a:lnTo>
                    <a:lnTo>
                      <a:pt x="168" y="66"/>
                    </a:lnTo>
                    <a:lnTo>
                      <a:pt x="43" y="0"/>
                    </a:lnTo>
                    <a:lnTo>
                      <a:pt x="27" y="5"/>
                    </a:lnTo>
                    <a:lnTo>
                      <a:pt x="27" y="3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3" name="Freeform 2352">
                <a:extLst>
                  <a:ext uri="{FF2B5EF4-FFF2-40B4-BE49-F238E27FC236}">
                    <a16:creationId xmlns:a16="http://schemas.microsoft.com/office/drawing/2014/main" id="{9042DD91-5A4C-8744-87B7-B19B28AA4881}"/>
                  </a:ext>
                </a:extLst>
              </p:cNvPr>
              <p:cNvSpPr>
                <a:spLocks/>
              </p:cNvSpPr>
              <p:nvPr/>
            </p:nvSpPr>
            <p:spPr bwMode="auto">
              <a:xfrm>
                <a:off x="2428" y="2490"/>
                <a:ext cx="48" cy="14"/>
              </a:xfrm>
              <a:custGeom>
                <a:avLst/>
                <a:gdLst>
                  <a:gd name="T0" fmla="*/ 0 w 48"/>
                  <a:gd name="T1" fmla="*/ 14 h 14"/>
                  <a:gd name="T2" fmla="*/ 2 w 48"/>
                  <a:gd name="T3" fmla="*/ 10 h 14"/>
                  <a:gd name="T4" fmla="*/ 16 w 48"/>
                  <a:gd name="T5" fmla="*/ 10 h 14"/>
                  <a:gd name="T6" fmla="*/ 16 w 48"/>
                  <a:gd name="T7" fmla="*/ 10 h 14"/>
                  <a:gd name="T8" fmla="*/ 16 w 48"/>
                  <a:gd name="T9" fmla="*/ 9 h 14"/>
                  <a:gd name="T10" fmla="*/ 18 w 48"/>
                  <a:gd name="T11" fmla="*/ 7 h 14"/>
                  <a:gd name="T12" fmla="*/ 20 w 48"/>
                  <a:gd name="T13" fmla="*/ 9 h 14"/>
                  <a:gd name="T14" fmla="*/ 22 w 48"/>
                  <a:gd name="T15" fmla="*/ 9 h 14"/>
                  <a:gd name="T16" fmla="*/ 25 w 48"/>
                  <a:gd name="T17" fmla="*/ 7 h 14"/>
                  <a:gd name="T18" fmla="*/ 27 w 48"/>
                  <a:gd name="T19" fmla="*/ 5 h 14"/>
                  <a:gd name="T20" fmla="*/ 27 w 48"/>
                  <a:gd name="T21" fmla="*/ 5 h 14"/>
                  <a:gd name="T22" fmla="*/ 29 w 48"/>
                  <a:gd name="T23" fmla="*/ 5 h 14"/>
                  <a:gd name="T24" fmla="*/ 31 w 48"/>
                  <a:gd name="T25" fmla="*/ 7 h 14"/>
                  <a:gd name="T26" fmla="*/ 32 w 48"/>
                  <a:gd name="T27" fmla="*/ 7 h 14"/>
                  <a:gd name="T28" fmla="*/ 34 w 48"/>
                  <a:gd name="T29" fmla="*/ 9 h 14"/>
                  <a:gd name="T30" fmla="*/ 36 w 48"/>
                  <a:gd name="T31" fmla="*/ 9 h 14"/>
                  <a:gd name="T32" fmla="*/ 40 w 48"/>
                  <a:gd name="T33" fmla="*/ 10 h 14"/>
                  <a:gd name="T34" fmla="*/ 41 w 48"/>
                  <a:gd name="T35" fmla="*/ 9 h 14"/>
                  <a:gd name="T36" fmla="*/ 41 w 48"/>
                  <a:gd name="T37" fmla="*/ 10 h 14"/>
                  <a:gd name="T38" fmla="*/ 43 w 48"/>
                  <a:gd name="T39" fmla="*/ 9 h 14"/>
                  <a:gd name="T40" fmla="*/ 47 w 48"/>
                  <a:gd name="T41" fmla="*/ 9 h 14"/>
                  <a:gd name="T42" fmla="*/ 48 w 48"/>
                  <a:gd name="T43" fmla="*/ 7 h 14"/>
                  <a:gd name="T44" fmla="*/ 48 w 48"/>
                  <a:gd name="T45" fmla="*/ 7 h 14"/>
                  <a:gd name="T46" fmla="*/ 48 w 48"/>
                  <a:gd name="T47" fmla="*/ 5 h 14"/>
                  <a:gd name="T48" fmla="*/ 48 w 48"/>
                  <a:gd name="T49" fmla="*/ 5 h 14"/>
                  <a:gd name="T50" fmla="*/ 47 w 48"/>
                  <a:gd name="T51" fmla="*/ 5 h 14"/>
                  <a:gd name="T52" fmla="*/ 47 w 48"/>
                  <a:gd name="T53" fmla="*/ 5 h 14"/>
                  <a:gd name="T54" fmla="*/ 45 w 48"/>
                  <a:gd name="T55" fmla="*/ 5 h 14"/>
                  <a:gd name="T56" fmla="*/ 41 w 48"/>
                  <a:gd name="T57" fmla="*/ 7 h 14"/>
                  <a:gd name="T58" fmla="*/ 40 w 48"/>
                  <a:gd name="T59" fmla="*/ 5 h 14"/>
                  <a:gd name="T60" fmla="*/ 38 w 48"/>
                  <a:gd name="T61" fmla="*/ 5 h 14"/>
                  <a:gd name="T62" fmla="*/ 36 w 48"/>
                  <a:gd name="T63" fmla="*/ 3 h 14"/>
                  <a:gd name="T64" fmla="*/ 36 w 48"/>
                  <a:gd name="T65" fmla="*/ 3 h 14"/>
                  <a:gd name="T66" fmla="*/ 32 w 48"/>
                  <a:gd name="T67" fmla="*/ 3 h 14"/>
                  <a:gd name="T68" fmla="*/ 31 w 48"/>
                  <a:gd name="T69" fmla="*/ 1 h 14"/>
                  <a:gd name="T70" fmla="*/ 29 w 48"/>
                  <a:gd name="T71" fmla="*/ 0 h 14"/>
                  <a:gd name="T72" fmla="*/ 27 w 48"/>
                  <a:gd name="T73" fmla="*/ 0 h 14"/>
                  <a:gd name="T74" fmla="*/ 25 w 48"/>
                  <a:gd name="T75" fmla="*/ 1 h 14"/>
                  <a:gd name="T76" fmla="*/ 23 w 48"/>
                  <a:gd name="T77" fmla="*/ 1 h 14"/>
                  <a:gd name="T78" fmla="*/ 22 w 48"/>
                  <a:gd name="T79" fmla="*/ 1 h 14"/>
                  <a:gd name="T80" fmla="*/ 20 w 48"/>
                  <a:gd name="T81" fmla="*/ 3 h 14"/>
                  <a:gd name="T82" fmla="*/ 4 w 48"/>
                  <a:gd name="T83" fmla="*/ 3 h 14"/>
                  <a:gd name="T84" fmla="*/ 4 w 48"/>
                  <a:gd name="T85" fmla="*/ 5 h 14"/>
                  <a:gd name="T86" fmla="*/ 4 w 48"/>
                  <a:gd name="T87" fmla="*/ 7 h 14"/>
                  <a:gd name="T88" fmla="*/ 2 w 48"/>
                  <a:gd name="T89" fmla="*/ 5 h 14"/>
                  <a:gd name="T90" fmla="*/ 2 w 48"/>
                  <a:gd name="T91" fmla="*/ 7 h 14"/>
                  <a:gd name="T92" fmla="*/ 0 w 48"/>
                  <a:gd name="T93" fmla="*/ 7 h 14"/>
                  <a:gd name="T94" fmla="*/ 0 w 48"/>
                  <a:gd name="T95" fmla="*/ 9 h 14"/>
                  <a:gd name="T96" fmla="*/ 0 w 48"/>
                  <a:gd name="T97" fmla="*/ 12 h 14"/>
                  <a:gd name="T98" fmla="*/ 0 w 48"/>
                  <a:gd name="T99" fmla="*/ 14 h 14"/>
                  <a:gd name="T100" fmla="*/ 0 w 48"/>
                  <a:gd name="T10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14">
                    <a:moveTo>
                      <a:pt x="0" y="14"/>
                    </a:moveTo>
                    <a:lnTo>
                      <a:pt x="2" y="10"/>
                    </a:lnTo>
                    <a:lnTo>
                      <a:pt x="16" y="10"/>
                    </a:lnTo>
                    <a:lnTo>
                      <a:pt x="16" y="10"/>
                    </a:lnTo>
                    <a:lnTo>
                      <a:pt x="16" y="9"/>
                    </a:lnTo>
                    <a:lnTo>
                      <a:pt x="18" y="7"/>
                    </a:lnTo>
                    <a:lnTo>
                      <a:pt x="20" y="9"/>
                    </a:lnTo>
                    <a:lnTo>
                      <a:pt x="22" y="9"/>
                    </a:lnTo>
                    <a:lnTo>
                      <a:pt x="25" y="7"/>
                    </a:lnTo>
                    <a:lnTo>
                      <a:pt x="27" y="5"/>
                    </a:lnTo>
                    <a:lnTo>
                      <a:pt x="27" y="5"/>
                    </a:lnTo>
                    <a:lnTo>
                      <a:pt x="29" y="5"/>
                    </a:lnTo>
                    <a:lnTo>
                      <a:pt x="31" y="7"/>
                    </a:lnTo>
                    <a:lnTo>
                      <a:pt x="32" y="7"/>
                    </a:lnTo>
                    <a:lnTo>
                      <a:pt x="34" y="9"/>
                    </a:lnTo>
                    <a:lnTo>
                      <a:pt x="36" y="9"/>
                    </a:lnTo>
                    <a:lnTo>
                      <a:pt x="40" y="10"/>
                    </a:lnTo>
                    <a:lnTo>
                      <a:pt x="41" y="9"/>
                    </a:lnTo>
                    <a:lnTo>
                      <a:pt x="41" y="10"/>
                    </a:lnTo>
                    <a:lnTo>
                      <a:pt x="43" y="9"/>
                    </a:lnTo>
                    <a:lnTo>
                      <a:pt x="47" y="9"/>
                    </a:lnTo>
                    <a:lnTo>
                      <a:pt x="48" y="7"/>
                    </a:lnTo>
                    <a:lnTo>
                      <a:pt x="48" y="7"/>
                    </a:lnTo>
                    <a:lnTo>
                      <a:pt x="48" y="5"/>
                    </a:lnTo>
                    <a:lnTo>
                      <a:pt x="48" y="5"/>
                    </a:lnTo>
                    <a:lnTo>
                      <a:pt x="47" y="5"/>
                    </a:lnTo>
                    <a:lnTo>
                      <a:pt x="47" y="5"/>
                    </a:lnTo>
                    <a:lnTo>
                      <a:pt x="45" y="5"/>
                    </a:lnTo>
                    <a:lnTo>
                      <a:pt x="41" y="7"/>
                    </a:lnTo>
                    <a:lnTo>
                      <a:pt x="40" y="5"/>
                    </a:lnTo>
                    <a:lnTo>
                      <a:pt x="38" y="5"/>
                    </a:lnTo>
                    <a:lnTo>
                      <a:pt x="36" y="3"/>
                    </a:lnTo>
                    <a:lnTo>
                      <a:pt x="36" y="3"/>
                    </a:lnTo>
                    <a:lnTo>
                      <a:pt x="32" y="3"/>
                    </a:lnTo>
                    <a:lnTo>
                      <a:pt x="31" y="1"/>
                    </a:lnTo>
                    <a:lnTo>
                      <a:pt x="29" y="0"/>
                    </a:lnTo>
                    <a:lnTo>
                      <a:pt x="27" y="0"/>
                    </a:lnTo>
                    <a:lnTo>
                      <a:pt x="25" y="1"/>
                    </a:lnTo>
                    <a:lnTo>
                      <a:pt x="23" y="1"/>
                    </a:lnTo>
                    <a:lnTo>
                      <a:pt x="22" y="1"/>
                    </a:lnTo>
                    <a:lnTo>
                      <a:pt x="20" y="3"/>
                    </a:lnTo>
                    <a:lnTo>
                      <a:pt x="4" y="3"/>
                    </a:lnTo>
                    <a:lnTo>
                      <a:pt x="4" y="5"/>
                    </a:lnTo>
                    <a:lnTo>
                      <a:pt x="4" y="7"/>
                    </a:lnTo>
                    <a:lnTo>
                      <a:pt x="2" y="5"/>
                    </a:lnTo>
                    <a:lnTo>
                      <a:pt x="2" y="7"/>
                    </a:lnTo>
                    <a:lnTo>
                      <a:pt x="0" y="7"/>
                    </a:lnTo>
                    <a:lnTo>
                      <a:pt x="0" y="9"/>
                    </a:lnTo>
                    <a:lnTo>
                      <a:pt x="0" y="12"/>
                    </a:lnTo>
                    <a:lnTo>
                      <a:pt x="0" y="14"/>
                    </a:lnTo>
                    <a:lnTo>
                      <a:pt x="0"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4" name="Freeform 2353">
                <a:extLst>
                  <a:ext uri="{FF2B5EF4-FFF2-40B4-BE49-F238E27FC236}">
                    <a16:creationId xmlns:a16="http://schemas.microsoft.com/office/drawing/2014/main" id="{3694FCA1-FA8F-5B40-88BA-992D6BDEAFAC}"/>
                  </a:ext>
                </a:extLst>
              </p:cNvPr>
              <p:cNvSpPr>
                <a:spLocks/>
              </p:cNvSpPr>
              <p:nvPr/>
            </p:nvSpPr>
            <p:spPr bwMode="auto">
              <a:xfrm>
                <a:off x="2428" y="2490"/>
                <a:ext cx="48" cy="14"/>
              </a:xfrm>
              <a:custGeom>
                <a:avLst/>
                <a:gdLst>
                  <a:gd name="T0" fmla="*/ 0 w 48"/>
                  <a:gd name="T1" fmla="*/ 14 h 14"/>
                  <a:gd name="T2" fmla="*/ 2 w 48"/>
                  <a:gd name="T3" fmla="*/ 10 h 14"/>
                  <a:gd name="T4" fmla="*/ 16 w 48"/>
                  <a:gd name="T5" fmla="*/ 10 h 14"/>
                  <a:gd name="T6" fmla="*/ 16 w 48"/>
                  <a:gd name="T7" fmla="*/ 10 h 14"/>
                  <a:gd name="T8" fmla="*/ 16 w 48"/>
                  <a:gd name="T9" fmla="*/ 9 h 14"/>
                  <a:gd name="T10" fmla="*/ 18 w 48"/>
                  <a:gd name="T11" fmla="*/ 7 h 14"/>
                  <a:gd name="T12" fmla="*/ 20 w 48"/>
                  <a:gd name="T13" fmla="*/ 9 h 14"/>
                  <a:gd name="T14" fmla="*/ 22 w 48"/>
                  <a:gd name="T15" fmla="*/ 9 h 14"/>
                  <a:gd name="T16" fmla="*/ 25 w 48"/>
                  <a:gd name="T17" fmla="*/ 7 h 14"/>
                  <a:gd name="T18" fmla="*/ 27 w 48"/>
                  <a:gd name="T19" fmla="*/ 5 h 14"/>
                  <a:gd name="T20" fmla="*/ 27 w 48"/>
                  <a:gd name="T21" fmla="*/ 5 h 14"/>
                  <a:gd name="T22" fmla="*/ 29 w 48"/>
                  <a:gd name="T23" fmla="*/ 5 h 14"/>
                  <a:gd name="T24" fmla="*/ 31 w 48"/>
                  <a:gd name="T25" fmla="*/ 7 h 14"/>
                  <a:gd name="T26" fmla="*/ 32 w 48"/>
                  <a:gd name="T27" fmla="*/ 7 h 14"/>
                  <a:gd name="T28" fmla="*/ 34 w 48"/>
                  <a:gd name="T29" fmla="*/ 9 h 14"/>
                  <a:gd name="T30" fmla="*/ 36 w 48"/>
                  <a:gd name="T31" fmla="*/ 9 h 14"/>
                  <a:gd name="T32" fmla="*/ 40 w 48"/>
                  <a:gd name="T33" fmla="*/ 10 h 14"/>
                  <a:gd name="T34" fmla="*/ 41 w 48"/>
                  <a:gd name="T35" fmla="*/ 9 h 14"/>
                  <a:gd name="T36" fmla="*/ 41 w 48"/>
                  <a:gd name="T37" fmla="*/ 10 h 14"/>
                  <a:gd name="T38" fmla="*/ 43 w 48"/>
                  <a:gd name="T39" fmla="*/ 9 h 14"/>
                  <a:gd name="T40" fmla="*/ 47 w 48"/>
                  <a:gd name="T41" fmla="*/ 9 h 14"/>
                  <a:gd name="T42" fmla="*/ 48 w 48"/>
                  <a:gd name="T43" fmla="*/ 7 h 14"/>
                  <a:gd name="T44" fmla="*/ 48 w 48"/>
                  <a:gd name="T45" fmla="*/ 7 h 14"/>
                  <a:gd name="T46" fmla="*/ 48 w 48"/>
                  <a:gd name="T47" fmla="*/ 5 h 14"/>
                  <a:gd name="T48" fmla="*/ 48 w 48"/>
                  <a:gd name="T49" fmla="*/ 5 h 14"/>
                  <a:gd name="T50" fmla="*/ 47 w 48"/>
                  <a:gd name="T51" fmla="*/ 5 h 14"/>
                  <a:gd name="T52" fmla="*/ 47 w 48"/>
                  <a:gd name="T53" fmla="*/ 5 h 14"/>
                  <a:gd name="T54" fmla="*/ 45 w 48"/>
                  <a:gd name="T55" fmla="*/ 5 h 14"/>
                  <a:gd name="T56" fmla="*/ 41 w 48"/>
                  <a:gd name="T57" fmla="*/ 7 h 14"/>
                  <a:gd name="T58" fmla="*/ 40 w 48"/>
                  <a:gd name="T59" fmla="*/ 5 h 14"/>
                  <a:gd name="T60" fmla="*/ 38 w 48"/>
                  <a:gd name="T61" fmla="*/ 5 h 14"/>
                  <a:gd name="T62" fmla="*/ 36 w 48"/>
                  <a:gd name="T63" fmla="*/ 3 h 14"/>
                  <a:gd name="T64" fmla="*/ 36 w 48"/>
                  <a:gd name="T65" fmla="*/ 3 h 14"/>
                  <a:gd name="T66" fmla="*/ 32 w 48"/>
                  <a:gd name="T67" fmla="*/ 3 h 14"/>
                  <a:gd name="T68" fmla="*/ 31 w 48"/>
                  <a:gd name="T69" fmla="*/ 1 h 14"/>
                  <a:gd name="T70" fmla="*/ 29 w 48"/>
                  <a:gd name="T71" fmla="*/ 0 h 14"/>
                  <a:gd name="T72" fmla="*/ 27 w 48"/>
                  <a:gd name="T73" fmla="*/ 0 h 14"/>
                  <a:gd name="T74" fmla="*/ 25 w 48"/>
                  <a:gd name="T75" fmla="*/ 1 h 14"/>
                  <a:gd name="T76" fmla="*/ 23 w 48"/>
                  <a:gd name="T77" fmla="*/ 1 h 14"/>
                  <a:gd name="T78" fmla="*/ 22 w 48"/>
                  <a:gd name="T79" fmla="*/ 1 h 14"/>
                  <a:gd name="T80" fmla="*/ 20 w 48"/>
                  <a:gd name="T81" fmla="*/ 3 h 14"/>
                  <a:gd name="T82" fmla="*/ 4 w 48"/>
                  <a:gd name="T83" fmla="*/ 3 h 14"/>
                  <a:gd name="T84" fmla="*/ 4 w 48"/>
                  <a:gd name="T85" fmla="*/ 5 h 14"/>
                  <a:gd name="T86" fmla="*/ 4 w 48"/>
                  <a:gd name="T87" fmla="*/ 7 h 14"/>
                  <a:gd name="T88" fmla="*/ 2 w 48"/>
                  <a:gd name="T89" fmla="*/ 5 h 14"/>
                  <a:gd name="T90" fmla="*/ 2 w 48"/>
                  <a:gd name="T91" fmla="*/ 7 h 14"/>
                  <a:gd name="T92" fmla="*/ 0 w 48"/>
                  <a:gd name="T93" fmla="*/ 7 h 14"/>
                  <a:gd name="T94" fmla="*/ 0 w 48"/>
                  <a:gd name="T95" fmla="*/ 9 h 14"/>
                  <a:gd name="T96" fmla="*/ 0 w 48"/>
                  <a:gd name="T97" fmla="*/ 12 h 14"/>
                  <a:gd name="T98" fmla="*/ 0 w 48"/>
                  <a:gd name="T99" fmla="*/ 14 h 14"/>
                  <a:gd name="T100" fmla="*/ 0 w 48"/>
                  <a:gd name="T10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14">
                    <a:moveTo>
                      <a:pt x="0" y="14"/>
                    </a:moveTo>
                    <a:lnTo>
                      <a:pt x="2" y="10"/>
                    </a:lnTo>
                    <a:lnTo>
                      <a:pt x="16" y="10"/>
                    </a:lnTo>
                    <a:lnTo>
                      <a:pt x="16" y="10"/>
                    </a:lnTo>
                    <a:lnTo>
                      <a:pt x="16" y="9"/>
                    </a:lnTo>
                    <a:lnTo>
                      <a:pt x="18" y="7"/>
                    </a:lnTo>
                    <a:lnTo>
                      <a:pt x="20" y="9"/>
                    </a:lnTo>
                    <a:lnTo>
                      <a:pt x="22" y="9"/>
                    </a:lnTo>
                    <a:lnTo>
                      <a:pt x="25" y="7"/>
                    </a:lnTo>
                    <a:lnTo>
                      <a:pt x="27" y="5"/>
                    </a:lnTo>
                    <a:lnTo>
                      <a:pt x="27" y="5"/>
                    </a:lnTo>
                    <a:lnTo>
                      <a:pt x="29" y="5"/>
                    </a:lnTo>
                    <a:lnTo>
                      <a:pt x="31" y="7"/>
                    </a:lnTo>
                    <a:lnTo>
                      <a:pt x="32" y="7"/>
                    </a:lnTo>
                    <a:lnTo>
                      <a:pt x="34" y="9"/>
                    </a:lnTo>
                    <a:lnTo>
                      <a:pt x="36" y="9"/>
                    </a:lnTo>
                    <a:lnTo>
                      <a:pt x="40" y="10"/>
                    </a:lnTo>
                    <a:lnTo>
                      <a:pt x="41" y="9"/>
                    </a:lnTo>
                    <a:lnTo>
                      <a:pt x="41" y="10"/>
                    </a:lnTo>
                    <a:lnTo>
                      <a:pt x="43" y="9"/>
                    </a:lnTo>
                    <a:lnTo>
                      <a:pt x="47" y="9"/>
                    </a:lnTo>
                    <a:lnTo>
                      <a:pt x="48" y="7"/>
                    </a:lnTo>
                    <a:lnTo>
                      <a:pt x="48" y="7"/>
                    </a:lnTo>
                    <a:lnTo>
                      <a:pt x="48" y="5"/>
                    </a:lnTo>
                    <a:lnTo>
                      <a:pt x="48" y="5"/>
                    </a:lnTo>
                    <a:lnTo>
                      <a:pt x="47" y="5"/>
                    </a:lnTo>
                    <a:lnTo>
                      <a:pt x="47" y="5"/>
                    </a:lnTo>
                    <a:lnTo>
                      <a:pt x="45" y="5"/>
                    </a:lnTo>
                    <a:lnTo>
                      <a:pt x="41" y="7"/>
                    </a:lnTo>
                    <a:lnTo>
                      <a:pt x="40" y="5"/>
                    </a:lnTo>
                    <a:lnTo>
                      <a:pt x="38" y="5"/>
                    </a:lnTo>
                    <a:lnTo>
                      <a:pt x="36" y="3"/>
                    </a:lnTo>
                    <a:lnTo>
                      <a:pt x="36" y="3"/>
                    </a:lnTo>
                    <a:lnTo>
                      <a:pt x="32" y="3"/>
                    </a:lnTo>
                    <a:lnTo>
                      <a:pt x="31" y="1"/>
                    </a:lnTo>
                    <a:lnTo>
                      <a:pt x="29" y="0"/>
                    </a:lnTo>
                    <a:lnTo>
                      <a:pt x="27" y="0"/>
                    </a:lnTo>
                    <a:lnTo>
                      <a:pt x="25" y="1"/>
                    </a:lnTo>
                    <a:lnTo>
                      <a:pt x="23" y="1"/>
                    </a:lnTo>
                    <a:lnTo>
                      <a:pt x="22" y="1"/>
                    </a:lnTo>
                    <a:lnTo>
                      <a:pt x="20" y="3"/>
                    </a:lnTo>
                    <a:lnTo>
                      <a:pt x="4" y="3"/>
                    </a:lnTo>
                    <a:lnTo>
                      <a:pt x="4" y="5"/>
                    </a:lnTo>
                    <a:lnTo>
                      <a:pt x="4" y="7"/>
                    </a:lnTo>
                    <a:lnTo>
                      <a:pt x="2" y="5"/>
                    </a:lnTo>
                    <a:lnTo>
                      <a:pt x="2" y="7"/>
                    </a:lnTo>
                    <a:lnTo>
                      <a:pt x="0" y="7"/>
                    </a:lnTo>
                    <a:lnTo>
                      <a:pt x="0" y="9"/>
                    </a:lnTo>
                    <a:lnTo>
                      <a:pt x="0" y="12"/>
                    </a:lnTo>
                    <a:lnTo>
                      <a:pt x="0" y="14"/>
                    </a:lnTo>
                    <a:lnTo>
                      <a:pt x="0" y="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5" name="Freeform 2354">
                <a:extLst>
                  <a:ext uri="{FF2B5EF4-FFF2-40B4-BE49-F238E27FC236}">
                    <a16:creationId xmlns:a16="http://schemas.microsoft.com/office/drawing/2014/main" id="{A1E41403-72F5-A344-B108-BF55D34300CF}"/>
                  </a:ext>
                </a:extLst>
              </p:cNvPr>
              <p:cNvSpPr>
                <a:spLocks/>
              </p:cNvSpPr>
              <p:nvPr/>
            </p:nvSpPr>
            <p:spPr bwMode="auto">
              <a:xfrm>
                <a:off x="2428" y="2507"/>
                <a:ext cx="50" cy="31"/>
              </a:xfrm>
              <a:custGeom>
                <a:avLst/>
                <a:gdLst>
                  <a:gd name="T0" fmla="*/ 50 w 50"/>
                  <a:gd name="T1" fmla="*/ 0 h 31"/>
                  <a:gd name="T2" fmla="*/ 50 w 50"/>
                  <a:gd name="T3" fmla="*/ 4 h 31"/>
                  <a:gd name="T4" fmla="*/ 50 w 50"/>
                  <a:gd name="T5" fmla="*/ 6 h 31"/>
                  <a:gd name="T6" fmla="*/ 50 w 50"/>
                  <a:gd name="T7" fmla="*/ 6 h 31"/>
                  <a:gd name="T8" fmla="*/ 50 w 50"/>
                  <a:gd name="T9" fmla="*/ 8 h 31"/>
                  <a:gd name="T10" fmla="*/ 48 w 50"/>
                  <a:gd name="T11" fmla="*/ 9 h 31"/>
                  <a:gd name="T12" fmla="*/ 48 w 50"/>
                  <a:gd name="T13" fmla="*/ 9 h 31"/>
                  <a:gd name="T14" fmla="*/ 47 w 50"/>
                  <a:gd name="T15" fmla="*/ 9 h 31"/>
                  <a:gd name="T16" fmla="*/ 47 w 50"/>
                  <a:gd name="T17" fmla="*/ 9 h 31"/>
                  <a:gd name="T18" fmla="*/ 48 w 50"/>
                  <a:gd name="T19" fmla="*/ 11 h 31"/>
                  <a:gd name="T20" fmla="*/ 48 w 50"/>
                  <a:gd name="T21" fmla="*/ 13 h 31"/>
                  <a:gd name="T22" fmla="*/ 50 w 50"/>
                  <a:gd name="T23" fmla="*/ 18 h 31"/>
                  <a:gd name="T24" fmla="*/ 48 w 50"/>
                  <a:gd name="T25" fmla="*/ 18 h 31"/>
                  <a:gd name="T26" fmla="*/ 47 w 50"/>
                  <a:gd name="T27" fmla="*/ 18 h 31"/>
                  <a:gd name="T28" fmla="*/ 41 w 50"/>
                  <a:gd name="T29" fmla="*/ 18 h 31"/>
                  <a:gd name="T30" fmla="*/ 36 w 50"/>
                  <a:gd name="T31" fmla="*/ 22 h 31"/>
                  <a:gd name="T32" fmla="*/ 34 w 50"/>
                  <a:gd name="T33" fmla="*/ 22 h 31"/>
                  <a:gd name="T34" fmla="*/ 31 w 50"/>
                  <a:gd name="T35" fmla="*/ 29 h 31"/>
                  <a:gd name="T36" fmla="*/ 29 w 50"/>
                  <a:gd name="T37" fmla="*/ 29 h 31"/>
                  <a:gd name="T38" fmla="*/ 27 w 50"/>
                  <a:gd name="T39" fmla="*/ 31 h 31"/>
                  <a:gd name="T40" fmla="*/ 27 w 50"/>
                  <a:gd name="T41" fmla="*/ 29 h 31"/>
                  <a:gd name="T42" fmla="*/ 29 w 50"/>
                  <a:gd name="T43" fmla="*/ 29 h 31"/>
                  <a:gd name="T44" fmla="*/ 25 w 50"/>
                  <a:gd name="T45" fmla="*/ 29 h 31"/>
                  <a:gd name="T46" fmla="*/ 23 w 50"/>
                  <a:gd name="T47" fmla="*/ 29 h 31"/>
                  <a:gd name="T48" fmla="*/ 23 w 50"/>
                  <a:gd name="T49" fmla="*/ 27 h 31"/>
                  <a:gd name="T50" fmla="*/ 22 w 50"/>
                  <a:gd name="T51" fmla="*/ 24 h 31"/>
                  <a:gd name="T52" fmla="*/ 23 w 50"/>
                  <a:gd name="T53" fmla="*/ 22 h 31"/>
                  <a:gd name="T54" fmla="*/ 22 w 50"/>
                  <a:gd name="T55" fmla="*/ 18 h 31"/>
                  <a:gd name="T56" fmla="*/ 23 w 50"/>
                  <a:gd name="T57" fmla="*/ 17 h 31"/>
                  <a:gd name="T58" fmla="*/ 31 w 50"/>
                  <a:gd name="T59" fmla="*/ 17 h 31"/>
                  <a:gd name="T60" fmla="*/ 31 w 50"/>
                  <a:gd name="T61" fmla="*/ 15 h 31"/>
                  <a:gd name="T62" fmla="*/ 22 w 50"/>
                  <a:gd name="T63" fmla="*/ 17 h 31"/>
                  <a:gd name="T64" fmla="*/ 18 w 50"/>
                  <a:gd name="T65" fmla="*/ 18 h 31"/>
                  <a:gd name="T66" fmla="*/ 15 w 50"/>
                  <a:gd name="T67" fmla="*/ 18 h 31"/>
                  <a:gd name="T68" fmla="*/ 15 w 50"/>
                  <a:gd name="T69" fmla="*/ 18 h 31"/>
                  <a:gd name="T70" fmla="*/ 15 w 50"/>
                  <a:gd name="T71" fmla="*/ 15 h 31"/>
                  <a:gd name="T72" fmla="*/ 13 w 50"/>
                  <a:gd name="T73" fmla="*/ 17 h 31"/>
                  <a:gd name="T74" fmla="*/ 9 w 50"/>
                  <a:gd name="T75" fmla="*/ 15 h 31"/>
                  <a:gd name="T76" fmla="*/ 7 w 50"/>
                  <a:gd name="T77" fmla="*/ 15 h 31"/>
                  <a:gd name="T78" fmla="*/ 7 w 50"/>
                  <a:gd name="T79" fmla="*/ 11 h 31"/>
                  <a:gd name="T80" fmla="*/ 2 w 50"/>
                  <a:gd name="T81" fmla="*/ 9 h 31"/>
                  <a:gd name="T82" fmla="*/ 0 w 50"/>
                  <a:gd name="T83" fmla="*/ 8 h 31"/>
                  <a:gd name="T84" fmla="*/ 0 w 50"/>
                  <a:gd name="T85" fmla="*/ 6 h 31"/>
                  <a:gd name="T86" fmla="*/ 2 w 50"/>
                  <a:gd name="T87" fmla="*/ 8 h 31"/>
                  <a:gd name="T88" fmla="*/ 2 w 50"/>
                  <a:gd name="T89" fmla="*/ 8 h 31"/>
                  <a:gd name="T90" fmla="*/ 4 w 50"/>
                  <a:gd name="T91" fmla="*/ 8 h 31"/>
                  <a:gd name="T92" fmla="*/ 9 w 50"/>
                  <a:gd name="T93" fmla="*/ 6 h 31"/>
                  <a:gd name="T94" fmla="*/ 18 w 50"/>
                  <a:gd name="T95" fmla="*/ 6 h 31"/>
                  <a:gd name="T96" fmla="*/ 27 w 50"/>
                  <a:gd name="T97" fmla="*/ 2 h 31"/>
                  <a:gd name="T98" fmla="*/ 50 w 50"/>
                  <a:gd name="T9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31">
                    <a:moveTo>
                      <a:pt x="50" y="0"/>
                    </a:moveTo>
                    <a:lnTo>
                      <a:pt x="50" y="4"/>
                    </a:lnTo>
                    <a:lnTo>
                      <a:pt x="50" y="6"/>
                    </a:lnTo>
                    <a:lnTo>
                      <a:pt x="50" y="6"/>
                    </a:lnTo>
                    <a:lnTo>
                      <a:pt x="50" y="8"/>
                    </a:lnTo>
                    <a:lnTo>
                      <a:pt x="48" y="9"/>
                    </a:lnTo>
                    <a:lnTo>
                      <a:pt x="48" y="9"/>
                    </a:lnTo>
                    <a:lnTo>
                      <a:pt x="47" y="9"/>
                    </a:lnTo>
                    <a:lnTo>
                      <a:pt x="47" y="9"/>
                    </a:lnTo>
                    <a:lnTo>
                      <a:pt x="48" y="11"/>
                    </a:lnTo>
                    <a:lnTo>
                      <a:pt x="48" y="13"/>
                    </a:lnTo>
                    <a:lnTo>
                      <a:pt x="50" y="18"/>
                    </a:lnTo>
                    <a:lnTo>
                      <a:pt x="48" y="18"/>
                    </a:lnTo>
                    <a:lnTo>
                      <a:pt x="47" y="18"/>
                    </a:lnTo>
                    <a:lnTo>
                      <a:pt x="41" y="18"/>
                    </a:lnTo>
                    <a:lnTo>
                      <a:pt x="36" y="22"/>
                    </a:lnTo>
                    <a:lnTo>
                      <a:pt x="34" y="22"/>
                    </a:lnTo>
                    <a:lnTo>
                      <a:pt x="31" y="29"/>
                    </a:lnTo>
                    <a:lnTo>
                      <a:pt x="29" y="29"/>
                    </a:lnTo>
                    <a:lnTo>
                      <a:pt x="27" y="31"/>
                    </a:lnTo>
                    <a:lnTo>
                      <a:pt x="27" y="29"/>
                    </a:lnTo>
                    <a:lnTo>
                      <a:pt x="29" y="29"/>
                    </a:lnTo>
                    <a:lnTo>
                      <a:pt x="25" y="29"/>
                    </a:lnTo>
                    <a:lnTo>
                      <a:pt x="23" y="29"/>
                    </a:lnTo>
                    <a:lnTo>
                      <a:pt x="23" y="27"/>
                    </a:lnTo>
                    <a:lnTo>
                      <a:pt x="22" y="24"/>
                    </a:lnTo>
                    <a:lnTo>
                      <a:pt x="23" y="22"/>
                    </a:lnTo>
                    <a:lnTo>
                      <a:pt x="22" y="18"/>
                    </a:lnTo>
                    <a:lnTo>
                      <a:pt x="23" y="17"/>
                    </a:lnTo>
                    <a:lnTo>
                      <a:pt x="31" y="17"/>
                    </a:lnTo>
                    <a:lnTo>
                      <a:pt x="31" y="15"/>
                    </a:lnTo>
                    <a:lnTo>
                      <a:pt x="22" y="17"/>
                    </a:lnTo>
                    <a:lnTo>
                      <a:pt x="18" y="18"/>
                    </a:lnTo>
                    <a:lnTo>
                      <a:pt x="15" y="18"/>
                    </a:lnTo>
                    <a:lnTo>
                      <a:pt x="15" y="18"/>
                    </a:lnTo>
                    <a:lnTo>
                      <a:pt x="15" y="15"/>
                    </a:lnTo>
                    <a:lnTo>
                      <a:pt x="13" y="17"/>
                    </a:lnTo>
                    <a:lnTo>
                      <a:pt x="9" y="15"/>
                    </a:lnTo>
                    <a:lnTo>
                      <a:pt x="7" y="15"/>
                    </a:lnTo>
                    <a:lnTo>
                      <a:pt x="7" y="11"/>
                    </a:lnTo>
                    <a:lnTo>
                      <a:pt x="2" y="9"/>
                    </a:lnTo>
                    <a:lnTo>
                      <a:pt x="0" y="8"/>
                    </a:lnTo>
                    <a:lnTo>
                      <a:pt x="0" y="6"/>
                    </a:lnTo>
                    <a:lnTo>
                      <a:pt x="2" y="8"/>
                    </a:lnTo>
                    <a:lnTo>
                      <a:pt x="2" y="8"/>
                    </a:lnTo>
                    <a:lnTo>
                      <a:pt x="4" y="8"/>
                    </a:lnTo>
                    <a:lnTo>
                      <a:pt x="9" y="6"/>
                    </a:lnTo>
                    <a:lnTo>
                      <a:pt x="18" y="6"/>
                    </a:lnTo>
                    <a:lnTo>
                      <a:pt x="27" y="2"/>
                    </a:lnTo>
                    <a:lnTo>
                      <a:pt x="5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6" name="Freeform 2355">
                <a:extLst>
                  <a:ext uri="{FF2B5EF4-FFF2-40B4-BE49-F238E27FC236}">
                    <a16:creationId xmlns:a16="http://schemas.microsoft.com/office/drawing/2014/main" id="{6E311E90-0FC1-C941-896B-96E512EF8F37}"/>
                  </a:ext>
                </a:extLst>
              </p:cNvPr>
              <p:cNvSpPr>
                <a:spLocks/>
              </p:cNvSpPr>
              <p:nvPr/>
            </p:nvSpPr>
            <p:spPr bwMode="auto">
              <a:xfrm>
                <a:off x="2428" y="2507"/>
                <a:ext cx="50" cy="31"/>
              </a:xfrm>
              <a:custGeom>
                <a:avLst/>
                <a:gdLst>
                  <a:gd name="T0" fmla="*/ 50 w 50"/>
                  <a:gd name="T1" fmla="*/ 0 h 31"/>
                  <a:gd name="T2" fmla="*/ 50 w 50"/>
                  <a:gd name="T3" fmla="*/ 4 h 31"/>
                  <a:gd name="T4" fmla="*/ 50 w 50"/>
                  <a:gd name="T5" fmla="*/ 6 h 31"/>
                  <a:gd name="T6" fmla="*/ 50 w 50"/>
                  <a:gd name="T7" fmla="*/ 6 h 31"/>
                  <a:gd name="T8" fmla="*/ 50 w 50"/>
                  <a:gd name="T9" fmla="*/ 8 h 31"/>
                  <a:gd name="T10" fmla="*/ 48 w 50"/>
                  <a:gd name="T11" fmla="*/ 9 h 31"/>
                  <a:gd name="T12" fmla="*/ 48 w 50"/>
                  <a:gd name="T13" fmla="*/ 9 h 31"/>
                  <a:gd name="T14" fmla="*/ 47 w 50"/>
                  <a:gd name="T15" fmla="*/ 9 h 31"/>
                  <a:gd name="T16" fmla="*/ 47 w 50"/>
                  <a:gd name="T17" fmla="*/ 9 h 31"/>
                  <a:gd name="T18" fmla="*/ 48 w 50"/>
                  <a:gd name="T19" fmla="*/ 11 h 31"/>
                  <a:gd name="T20" fmla="*/ 48 w 50"/>
                  <a:gd name="T21" fmla="*/ 13 h 31"/>
                  <a:gd name="T22" fmla="*/ 50 w 50"/>
                  <a:gd name="T23" fmla="*/ 18 h 31"/>
                  <a:gd name="T24" fmla="*/ 48 w 50"/>
                  <a:gd name="T25" fmla="*/ 18 h 31"/>
                  <a:gd name="T26" fmla="*/ 47 w 50"/>
                  <a:gd name="T27" fmla="*/ 18 h 31"/>
                  <a:gd name="T28" fmla="*/ 41 w 50"/>
                  <a:gd name="T29" fmla="*/ 18 h 31"/>
                  <a:gd name="T30" fmla="*/ 36 w 50"/>
                  <a:gd name="T31" fmla="*/ 22 h 31"/>
                  <a:gd name="T32" fmla="*/ 34 w 50"/>
                  <a:gd name="T33" fmla="*/ 22 h 31"/>
                  <a:gd name="T34" fmla="*/ 31 w 50"/>
                  <a:gd name="T35" fmla="*/ 29 h 31"/>
                  <a:gd name="T36" fmla="*/ 29 w 50"/>
                  <a:gd name="T37" fmla="*/ 29 h 31"/>
                  <a:gd name="T38" fmla="*/ 27 w 50"/>
                  <a:gd name="T39" fmla="*/ 31 h 31"/>
                  <a:gd name="T40" fmla="*/ 27 w 50"/>
                  <a:gd name="T41" fmla="*/ 29 h 31"/>
                  <a:gd name="T42" fmla="*/ 29 w 50"/>
                  <a:gd name="T43" fmla="*/ 29 h 31"/>
                  <a:gd name="T44" fmla="*/ 25 w 50"/>
                  <a:gd name="T45" fmla="*/ 29 h 31"/>
                  <a:gd name="T46" fmla="*/ 23 w 50"/>
                  <a:gd name="T47" fmla="*/ 29 h 31"/>
                  <a:gd name="T48" fmla="*/ 23 w 50"/>
                  <a:gd name="T49" fmla="*/ 27 h 31"/>
                  <a:gd name="T50" fmla="*/ 22 w 50"/>
                  <a:gd name="T51" fmla="*/ 24 h 31"/>
                  <a:gd name="T52" fmla="*/ 23 w 50"/>
                  <a:gd name="T53" fmla="*/ 22 h 31"/>
                  <a:gd name="T54" fmla="*/ 22 w 50"/>
                  <a:gd name="T55" fmla="*/ 18 h 31"/>
                  <a:gd name="T56" fmla="*/ 23 w 50"/>
                  <a:gd name="T57" fmla="*/ 17 h 31"/>
                  <a:gd name="T58" fmla="*/ 31 w 50"/>
                  <a:gd name="T59" fmla="*/ 17 h 31"/>
                  <a:gd name="T60" fmla="*/ 31 w 50"/>
                  <a:gd name="T61" fmla="*/ 15 h 31"/>
                  <a:gd name="T62" fmla="*/ 22 w 50"/>
                  <a:gd name="T63" fmla="*/ 17 h 31"/>
                  <a:gd name="T64" fmla="*/ 18 w 50"/>
                  <a:gd name="T65" fmla="*/ 18 h 31"/>
                  <a:gd name="T66" fmla="*/ 15 w 50"/>
                  <a:gd name="T67" fmla="*/ 18 h 31"/>
                  <a:gd name="T68" fmla="*/ 15 w 50"/>
                  <a:gd name="T69" fmla="*/ 18 h 31"/>
                  <a:gd name="T70" fmla="*/ 15 w 50"/>
                  <a:gd name="T71" fmla="*/ 15 h 31"/>
                  <a:gd name="T72" fmla="*/ 13 w 50"/>
                  <a:gd name="T73" fmla="*/ 17 h 31"/>
                  <a:gd name="T74" fmla="*/ 9 w 50"/>
                  <a:gd name="T75" fmla="*/ 15 h 31"/>
                  <a:gd name="T76" fmla="*/ 7 w 50"/>
                  <a:gd name="T77" fmla="*/ 15 h 31"/>
                  <a:gd name="T78" fmla="*/ 7 w 50"/>
                  <a:gd name="T79" fmla="*/ 11 h 31"/>
                  <a:gd name="T80" fmla="*/ 2 w 50"/>
                  <a:gd name="T81" fmla="*/ 9 h 31"/>
                  <a:gd name="T82" fmla="*/ 0 w 50"/>
                  <a:gd name="T83" fmla="*/ 8 h 31"/>
                  <a:gd name="T84" fmla="*/ 0 w 50"/>
                  <a:gd name="T85" fmla="*/ 6 h 31"/>
                  <a:gd name="T86" fmla="*/ 2 w 50"/>
                  <a:gd name="T87" fmla="*/ 8 h 31"/>
                  <a:gd name="T88" fmla="*/ 2 w 50"/>
                  <a:gd name="T89" fmla="*/ 8 h 31"/>
                  <a:gd name="T90" fmla="*/ 4 w 50"/>
                  <a:gd name="T91" fmla="*/ 8 h 31"/>
                  <a:gd name="T92" fmla="*/ 9 w 50"/>
                  <a:gd name="T93" fmla="*/ 6 h 31"/>
                  <a:gd name="T94" fmla="*/ 18 w 50"/>
                  <a:gd name="T95" fmla="*/ 6 h 31"/>
                  <a:gd name="T96" fmla="*/ 27 w 50"/>
                  <a:gd name="T97" fmla="*/ 2 h 31"/>
                  <a:gd name="T98" fmla="*/ 50 w 50"/>
                  <a:gd name="T9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31">
                    <a:moveTo>
                      <a:pt x="50" y="0"/>
                    </a:moveTo>
                    <a:lnTo>
                      <a:pt x="50" y="4"/>
                    </a:lnTo>
                    <a:lnTo>
                      <a:pt x="50" y="6"/>
                    </a:lnTo>
                    <a:lnTo>
                      <a:pt x="50" y="6"/>
                    </a:lnTo>
                    <a:lnTo>
                      <a:pt x="50" y="8"/>
                    </a:lnTo>
                    <a:lnTo>
                      <a:pt x="48" y="9"/>
                    </a:lnTo>
                    <a:lnTo>
                      <a:pt x="48" y="9"/>
                    </a:lnTo>
                    <a:lnTo>
                      <a:pt x="47" y="9"/>
                    </a:lnTo>
                    <a:lnTo>
                      <a:pt x="47" y="9"/>
                    </a:lnTo>
                    <a:lnTo>
                      <a:pt x="48" y="11"/>
                    </a:lnTo>
                    <a:lnTo>
                      <a:pt x="48" y="13"/>
                    </a:lnTo>
                    <a:lnTo>
                      <a:pt x="50" y="18"/>
                    </a:lnTo>
                    <a:lnTo>
                      <a:pt x="48" y="18"/>
                    </a:lnTo>
                    <a:lnTo>
                      <a:pt x="47" y="18"/>
                    </a:lnTo>
                    <a:lnTo>
                      <a:pt x="41" y="18"/>
                    </a:lnTo>
                    <a:lnTo>
                      <a:pt x="36" y="22"/>
                    </a:lnTo>
                    <a:lnTo>
                      <a:pt x="34" y="22"/>
                    </a:lnTo>
                    <a:lnTo>
                      <a:pt x="31" y="29"/>
                    </a:lnTo>
                    <a:lnTo>
                      <a:pt x="29" y="29"/>
                    </a:lnTo>
                    <a:lnTo>
                      <a:pt x="27" y="31"/>
                    </a:lnTo>
                    <a:lnTo>
                      <a:pt x="27" y="29"/>
                    </a:lnTo>
                    <a:lnTo>
                      <a:pt x="29" y="29"/>
                    </a:lnTo>
                    <a:lnTo>
                      <a:pt x="25" y="29"/>
                    </a:lnTo>
                    <a:lnTo>
                      <a:pt x="23" y="29"/>
                    </a:lnTo>
                    <a:lnTo>
                      <a:pt x="23" y="27"/>
                    </a:lnTo>
                    <a:lnTo>
                      <a:pt x="22" y="24"/>
                    </a:lnTo>
                    <a:lnTo>
                      <a:pt x="23" y="22"/>
                    </a:lnTo>
                    <a:lnTo>
                      <a:pt x="22" y="18"/>
                    </a:lnTo>
                    <a:lnTo>
                      <a:pt x="23" y="17"/>
                    </a:lnTo>
                    <a:lnTo>
                      <a:pt x="31" y="17"/>
                    </a:lnTo>
                    <a:lnTo>
                      <a:pt x="31" y="15"/>
                    </a:lnTo>
                    <a:lnTo>
                      <a:pt x="22" y="17"/>
                    </a:lnTo>
                    <a:lnTo>
                      <a:pt x="18" y="18"/>
                    </a:lnTo>
                    <a:lnTo>
                      <a:pt x="15" y="18"/>
                    </a:lnTo>
                    <a:lnTo>
                      <a:pt x="15" y="18"/>
                    </a:lnTo>
                    <a:lnTo>
                      <a:pt x="15" y="15"/>
                    </a:lnTo>
                    <a:lnTo>
                      <a:pt x="13" y="17"/>
                    </a:lnTo>
                    <a:lnTo>
                      <a:pt x="9" y="15"/>
                    </a:lnTo>
                    <a:lnTo>
                      <a:pt x="7" y="15"/>
                    </a:lnTo>
                    <a:lnTo>
                      <a:pt x="7" y="11"/>
                    </a:lnTo>
                    <a:lnTo>
                      <a:pt x="2" y="9"/>
                    </a:lnTo>
                    <a:lnTo>
                      <a:pt x="0" y="8"/>
                    </a:lnTo>
                    <a:lnTo>
                      <a:pt x="0" y="6"/>
                    </a:lnTo>
                    <a:lnTo>
                      <a:pt x="2" y="8"/>
                    </a:lnTo>
                    <a:lnTo>
                      <a:pt x="2" y="8"/>
                    </a:lnTo>
                    <a:lnTo>
                      <a:pt x="4" y="8"/>
                    </a:lnTo>
                    <a:lnTo>
                      <a:pt x="9" y="6"/>
                    </a:lnTo>
                    <a:lnTo>
                      <a:pt x="18" y="6"/>
                    </a:lnTo>
                    <a:lnTo>
                      <a:pt x="27" y="2"/>
                    </a:lnTo>
                    <a:lnTo>
                      <a:pt x="5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7" name="Freeform 2356">
                <a:extLst>
                  <a:ext uri="{FF2B5EF4-FFF2-40B4-BE49-F238E27FC236}">
                    <a16:creationId xmlns:a16="http://schemas.microsoft.com/office/drawing/2014/main" id="{51F588BD-456B-1B47-B4D5-F48B25662FA6}"/>
                  </a:ext>
                </a:extLst>
              </p:cNvPr>
              <p:cNvSpPr>
                <a:spLocks/>
              </p:cNvSpPr>
              <p:nvPr/>
            </p:nvSpPr>
            <p:spPr bwMode="auto">
              <a:xfrm>
                <a:off x="2512" y="2575"/>
                <a:ext cx="66" cy="68"/>
              </a:xfrm>
              <a:custGeom>
                <a:avLst/>
                <a:gdLst>
                  <a:gd name="T0" fmla="*/ 2 w 66"/>
                  <a:gd name="T1" fmla="*/ 25 h 68"/>
                  <a:gd name="T2" fmla="*/ 4 w 66"/>
                  <a:gd name="T3" fmla="*/ 24 h 68"/>
                  <a:gd name="T4" fmla="*/ 4 w 66"/>
                  <a:gd name="T5" fmla="*/ 22 h 68"/>
                  <a:gd name="T6" fmla="*/ 6 w 66"/>
                  <a:gd name="T7" fmla="*/ 22 h 68"/>
                  <a:gd name="T8" fmla="*/ 11 w 66"/>
                  <a:gd name="T9" fmla="*/ 16 h 68"/>
                  <a:gd name="T10" fmla="*/ 14 w 66"/>
                  <a:gd name="T11" fmla="*/ 15 h 68"/>
                  <a:gd name="T12" fmla="*/ 14 w 66"/>
                  <a:gd name="T13" fmla="*/ 13 h 68"/>
                  <a:gd name="T14" fmla="*/ 16 w 66"/>
                  <a:gd name="T15" fmla="*/ 9 h 68"/>
                  <a:gd name="T16" fmla="*/ 20 w 66"/>
                  <a:gd name="T17" fmla="*/ 6 h 68"/>
                  <a:gd name="T18" fmla="*/ 20 w 66"/>
                  <a:gd name="T19" fmla="*/ 6 h 68"/>
                  <a:gd name="T20" fmla="*/ 22 w 66"/>
                  <a:gd name="T21" fmla="*/ 4 h 68"/>
                  <a:gd name="T22" fmla="*/ 23 w 66"/>
                  <a:gd name="T23" fmla="*/ 0 h 68"/>
                  <a:gd name="T24" fmla="*/ 25 w 66"/>
                  <a:gd name="T25" fmla="*/ 2 h 68"/>
                  <a:gd name="T26" fmla="*/ 29 w 66"/>
                  <a:gd name="T27" fmla="*/ 2 h 68"/>
                  <a:gd name="T28" fmla="*/ 29 w 66"/>
                  <a:gd name="T29" fmla="*/ 2 h 68"/>
                  <a:gd name="T30" fmla="*/ 32 w 66"/>
                  <a:gd name="T31" fmla="*/ 4 h 68"/>
                  <a:gd name="T32" fmla="*/ 34 w 66"/>
                  <a:gd name="T33" fmla="*/ 7 h 68"/>
                  <a:gd name="T34" fmla="*/ 34 w 66"/>
                  <a:gd name="T35" fmla="*/ 13 h 68"/>
                  <a:gd name="T36" fmla="*/ 34 w 66"/>
                  <a:gd name="T37" fmla="*/ 18 h 68"/>
                  <a:gd name="T38" fmla="*/ 32 w 66"/>
                  <a:gd name="T39" fmla="*/ 20 h 68"/>
                  <a:gd name="T40" fmla="*/ 34 w 66"/>
                  <a:gd name="T41" fmla="*/ 20 h 68"/>
                  <a:gd name="T42" fmla="*/ 36 w 66"/>
                  <a:gd name="T43" fmla="*/ 20 h 68"/>
                  <a:gd name="T44" fmla="*/ 39 w 66"/>
                  <a:gd name="T45" fmla="*/ 22 h 68"/>
                  <a:gd name="T46" fmla="*/ 43 w 66"/>
                  <a:gd name="T47" fmla="*/ 22 h 68"/>
                  <a:gd name="T48" fmla="*/ 45 w 66"/>
                  <a:gd name="T49" fmla="*/ 18 h 68"/>
                  <a:gd name="T50" fmla="*/ 47 w 66"/>
                  <a:gd name="T51" fmla="*/ 15 h 68"/>
                  <a:gd name="T52" fmla="*/ 50 w 66"/>
                  <a:gd name="T53" fmla="*/ 18 h 68"/>
                  <a:gd name="T54" fmla="*/ 50 w 66"/>
                  <a:gd name="T55" fmla="*/ 22 h 68"/>
                  <a:gd name="T56" fmla="*/ 52 w 66"/>
                  <a:gd name="T57" fmla="*/ 24 h 68"/>
                  <a:gd name="T58" fmla="*/ 52 w 66"/>
                  <a:gd name="T59" fmla="*/ 29 h 68"/>
                  <a:gd name="T60" fmla="*/ 48 w 66"/>
                  <a:gd name="T61" fmla="*/ 34 h 68"/>
                  <a:gd name="T62" fmla="*/ 48 w 66"/>
                  <a:gd name="T63" fmla="*/ 34 h 68"/>
                  <a:gd name="T64" fmla="*/ 50 w 66"/>
                  <a:gd name="T65" fmla="*/ 34 h 68"/>
                  <a:gd name="T66" fmla="*/ 50 w 66"/>
                  <a:gd name="T67" fmla="*/ 36 h 68"/>
                  <a:gd name="T68" fmla="*/ 54 w 66"/>
                  <a:gd name="T69" fmla="*/ 36 h 68"/>
                  <a:gd name="T70" fmla="*/ 57 w 66"/>
                  <a:gd name="T71" fmla="*/ 38 h 68"/>
                  <a:gd name="T72" fmla="*/ 59 w 66"/>
                  <a:gd name="T73" fmla="*/ 40 h 68"/>
                  <a:gd name="T74" fmla="*/ 61 w 66"/>
                  <a:gd name="T75" fmla="*/ 43 h 68"/>
                  <a:gd name="T76" fmla="*/ 64 w 66"/>
                  <a:gd name="T77" fmla="*/ 45 h 68"/>
                  <a:gd name="T78" fmla="*/ 66 w 66"/>
                  <a:gd name="T79" fmla="*/ 45 h 68"/>
                  <a:gd name="T80" fmla="*/ 66 w 66"/>
                  <a:gd name="T81" fmla="*/ 49 h 68"/>
                  <a:gd name="T82" fmla="*/ 66 w 66"/>
                  <a:gd name="T83" fmla="*/ 52 h 68"/>
                  <a:gd name="T84" fmla="*/ 66 w 66"/>
                  <a:gd name="T85" fmla="*/ 52 h 68"/>
                  <a:gd name="T86" fmla="*/ 64 w 66"/>
                  <a:gd name="T87" fmla="*/ 56 h 68"/>
                  <a:gd name="T88" fmla="*/ 64 w 66"/>
                  <a:gd name="T89" fmla="*/ 57 h 68"/>
                  <a:gd name="T90" fmla="*/ 64 w 66"/>
                  <a:gd name="T91" fmla="*/ 59 h 68"/>
                  <a:gd name="T92" fmla="*/ 57 w 66"/>
                  <a:gd name="T93" fmla="*/ 66 h 68"/>
                  <a:gd name="T94" fmla="*/ 43 w 66"/>
                  <a:gd name="T95" fmla="*/ 59 h 68"/>
                  <a:gd name="T96" fmla="*/ 36 w 66"/>
                  <a:gd name="T97" fmla="*/ 56 h 68"/>
                  <a:gd name="T98" fmla="*/ 11 w 66"/>
                  <a:gd name="T99" fmla="*/ 36 h 68"/>
                  <a:gd name="T100" fmla="*/ 6 w 66"/>
                  <a:gd name="T101" fmla="*/ 32 h 68"/>
                  <a:gd name="T102" fmla="*/ 6 w 66"/>
                  <a:gd name="T103" fmla="*/ 29 h 68"/>
                  <a:gd name="T104" fmla="*/ 2 w 66"/>
                  <a:gd name="T105" fmla="*/ 27 h 68"/>
                  <a:gd name="T106" fmla="*/ 0 w 66"/>
                  <a:gd name="T107" fmla="*/ 27 h 68"/>
                  <a:gd name="T108" fmla="*/ 2 w 66"/>
                  <a:gd name="T109"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 h="68">
                    <a:moveTo>
                      <a:pt x="2" y="25"/>
                    </a:moveTo>
                    <a:lnTo>
                      <a:pt x="2" y="25"/>
                    </a:lnTo>
                    <a:lnTo>
                      <a:pt x="4" y="25"/>
                    </a:lnTo>
                    <a:lnTo>
                      <a:pt x="4" y="24"/>
                    </a:lnTo>
                    <a:lnTo>
                      <a:pt x="4" y="24"/>
                    </a:lnTo>
                    <a:lnTo>
                      <a:pt x="4" y="22"/>
                    </a:lnTo>
                    <a:lnTo>
                      <a:pt x="4" y="22"/>
                    </a:lnTo>
                    <a:lnTo>
                      <a:pt x="6" y="22"/>
                    </a:lnTo>
                    <a:lnTo>
                      <a:pt x="9" y="18"/>
                    </a:lnTo>
                    <a:lnTo>
                      <a:pt x="11" y="16"/>
                    </a:lnTo>
                    <a:lnTo>
                      <a:pt x="13" y="15"/>
                    </a:lnTo>
                    <a:lnTo>
                      <a:pt x="14" y="15"/>
                    </a:lnTo>
                    <a:lnTo>
                      <a:pt x="14" y="15"/>
                    </a:lnTo>
                    <a:lnTo>
                      <a:pt x="14" y="13"/>
                    </a:lnTo>
                    <a:lnTo>
                      <a:pt x="14" y="9"/>
                    </a:lnTo>
                    <a:lnTo>
                      <a:pt x="16" y="9"/>
                    </a:lnTo>
                    <a:lnTo>
                      <a:pt x="18" y="7"/>
                    </a:lnTo>
                    <a:lnTo>
                      <a:pt x="20" y="6"/>
                    </a:lnTo>
                    <a:lnTo>
                      <a:pt x="20" y="6"/>
                    </a:lnTo>
                    <a:lnTo>
                      <a:pt x="20" y="6"/>
                    </a:lnTo>
                    <a:lnTo>
                      <a:pt x="20" y="4"/>
                    </a:lnTo>
                    <a:lnTo>
                      <a:pt x="22" y="4"/>
                    </a:lnTo>
                    <a:lnTo>
                      <a:pt x="22" y="2"/>
                    </a:lnTo>
                    <a:lnTo>
                      <a:pt x="23" y="0"/>
                    </a:lnTo>
                    <a:lnTo>
                      <a:pt x="25" y="2"/>
                    </a:lnTo>
                    <a:lnTo>
                      <a:pt x="25" y="2"/>
                    </a:lnTo>
                    <a:lnTo>
                      <a:pt x="27" y="2"/>
                    </a:lnTo>
                    <a:lnTo>
                      <a:pt x="29" y="2"/>
                    </a:lnTo>
                    <a:lnTo>
                      <a:pt x="29" y="2"/>
                    </a:lnTo>
                    <a:lnTo>
                      <a:pt x="29" y="2"/>
                    </a:lnTo>
                    <a:lnTo>
                      <a:pt x="31" y="4"/>
                    </a:lnTo>
                    <a:lnTo>
                      <a:pt x="32" y="4"/>
                    </a:lnTo>
                    <a:lnTo>
                      <a:pt x="32" y="7"/>
                    </a:lnTo>
                    <a:lnTo>
                      <a:pt x="34" y="7"/>
                    </a:lnTo>
                    <a:lnTo>
                      <a:pt x="34" y="13"/>
                    </a:lnTo>
                    <a:lnTo>
                      <a:pt x="34" y="13"/>
                    </a:lnTo>
                    <a:lnTo>
                      <a:pt x="34" y="18"/>
                    </a:lnTo>
                    <a:lnTo>
                      <a:pt x="34" y="18"/>
                    </a:lnTo>
                    <a:lnTo>
                      <a:pt x="32" y="20"/>
                    </a:lnTo>
                    <a:lnTo>
                      <a:pt x="32" y="20"/>
                    </a:lnTo>
                    <a:lnTo>
                      <a:pt x="32" y="20"/>
                    </a:lnTo>
                    <a:lnTo>
                      <a:pt x="34" y="20"/>
                    </a:lnTo>
                    <a:lnTo>
                      <a:pt x="36" y="20"/>
                    </a:lnTo>
                    <a:lnTo>
                      <a:pt x="36" y="20"/>
                    </a:lnTo>
                    <a:lnTo>
                      <a:pt x="39" y="24"/>
                    </a:lnTo>
                    <a:lnTo>
                      <a:pt x="39" y="22"/>
                    </a:lnTo>
                    <a:lnTo>
                      <a:pt x="41" y="22"/>
                    </a:lnTo>
                    <a:lnTo>
                      <a:pt x="43" y="22"/>
                    </a:lnTo>
                    <a:lnTo>
                      <a:pt x="43" y="20"/>
                    </a:lnTo>
                    <a:lnTo>
                      <a:pt x="45" y="18"/>
                    </a:lnTo>
                    <a:lnTo>
                      <a:pt x="45" y="16"/>
                    </a:lnTo>
                    <a:lnTo>
                      <a:pt x="47" y="15"/>
                    </a:lnTo>
                    <a:lnTo>
                      <a:pt x="48" y="15"/>
                    </a:lnTo>
                    <a:lnTo>
                      <a:pt x="50" y="18"/>
                    </a:lnTo>
                    <a:lnTo>
                      <a:pt x="50" y="22"/>
                    </a:lnTo>
                    <a:lnTo>
                      <a:pt x="50" y="22"/>
                    </a:lnTo>
                    <a:lnTo>
                      <a:pt x="52" y="24"/>
                    </a:lnTo>
                    <a:lnTo>
                      <a:pt x="52" y="24"/>
                    </a:lnTo>
                    <a:lnTo>
                      <a:pt x="52" y="24"/>
                    </a:lnTo>
                    <a:lnTo>
                      <a:pt x="52" y="29"/>
                    </a:lnTo>
                    <a:lnTo>
                      <a:pt x="48" y="32"/>
                    </a:lnTo>
                    <a:lnTo>
                      <a:pt x="48" y="34"/>
                    </a:lnTo>
                    <a:lnTo>
                      <a:pt x="48" y="34"/>
                    </a:lnTo>
                    <a:lnTo>
                      <a:pt x="48" y="34"/>
                    </a:lnTo>
                    <a:lnTo>
                      <a:pt x="48" y="34"/>
                    </a:lnTo>
                    <a:lnTo>
                      <a:pt x="50" y="34"/>
                    </a:lnTo>
                    <a:lnTo>
                      <a:pt x="50" y="34"/>
                    </a:lnTo>
                    <a:lnTo>
                      <a:pt x="50" y="36"/>
                    </a:lnTo>
                    <a:lnTo>
                      <a:pt x="52" y="36"/>
                    </a:lnTo>
                    <a:lnTo>
                      <a:pt x="54" y="36"/>
                    </a:lnTo>
                    <a:lnTo>
                      <a:pt x="57" y="36"/>
                    </a:lnTo>
                    <a:lnTo>
                      <a:pt x="57" y="38"/>
                    </a:lnTo>
                    <a:lnTo>
                      <a:pt x="59" y="40"/>
                    </a:lnTo>
                    <a:lnTo>
                      <a:pt x="59" y="40"/>
                    </a:lnTo>
                    <a:lnTo>
                      <a:pt x="59" y="40"/>
                    </a:lnTo>
                    <a:lnTo>
                      <a:pt x="61" y="43"/>
                    </a:lnTo>
                    <a:lnTo>
                      <a:pt x="63" y="43"/>
                    </a:lnTo>
                    <a:lnTo>
                      <a:pt x="64" y="45"/>
                    </a:lnTo>
                    <a:lnTo>
                      <a:pt x="66" y="45"/>
                    </a:lnTo>
                    <a:lnTo>
                      <a:pt x="66" y="45"/>
                    </a:lnTo>
                    <a:lnTo>
                      <a:pt x="66" y="47"/>
                    </a:lnTo>
                    <a:lnTo>
                      <a:pt x="66" y="49"/>
                    </a:lnTo>
                    <a:lnTo>
                      <a:pt x="66" y="50"/>
                    </a:lnTo>
                    <a:lnTo>
                      <a:pt x="66" y="52"/>
                    </a:lnTo>
                    <a:lnTo>
                      <a:pt x="66" y="52"/>
                    </a:lnTo>
                    <a:lnTo>
                      <a:pt x="66" y="52"/>
                    </a:lnTo>
                    <a:lnTo>
                      <a:pt x="64" y="54"/>
                    </a:lnTo>
                    <a:lnTo>
                      <a:pt x="64" y="56"/>
                    </a:lnTo>
                    <a:lnTo>
                      <a:pt x="64" y="56"/>
                    </a:lnTo>
                    <a:lnTo>
                      <a:pt x="64" y="57"/>
                    </a:lnTo>
                    <a:lnTo>
                      <a:pt x="64" y="59"/>
                    </a:lnTo>
                    <a:lnTo>
                      <a:pt x="64" y="59"/>
                    </a:lnTo>
                    <a:lnTo>
                      <a:pt x="64" y="68"/>
                    </a:lnTo>
                    <a:lnTo>
                      <a:pt x="57" y="66"/>
                    </a:lnTo>
                    <a:lnTo>
                      <a:pt x="56" y="65"/>
                    </a:lnTo>
                    <a:lnTo>
                      <a:pt x="43" y="59"/>
                    </a:lnTo>
                    <a:lnTo>
                      <a:pt x="39" y="57"/>
                    </a:lnTo>
                    <a:lnTo>
                      <a:pt x="36" y="56"/>
                    </a:lnTo>
                    <a:lnTo>
                      <a:pt x="18" y="40"/>
                    </a:lnTo>
                    <a:lnTo>
                      <a:pt x="11" y="36"/>
                    </a:lnTo>
                    <a:lnTo>
                      <a:pt x="9" y="32"/>
                    </a:lnTo>
                    <a:lnTo>
                      <a:pt x="6" y="32"/>
                    </a:lnTo>
                    <a:lnTo>
                      <a:pt x="6" y="31"/>
                    </a:lnTo>
                    <a:lnTo>
                      <a:pt x="6" y="29"/>
                    </a:lnTo>
                    <a:lnTo>
                      <a:pt x="6" y="29"/>
                    </a:lnTo>
                    <a:lnTo>
                      <a:pt x="2" y="27"/>
                    </a:lnTo>
                    <a:lnTo>
                      <a:pt x="2" y="27"/>
                    </a:lnTo>
                    <a:lnTo>
                      <a:pt x="0" y="27"/>
                    </a:lnTo>
                    <a:lnTo>
                      <a:pt x="2" y="27"/>
                    </a:lnTo>
                    <a:lnTo>
                      <a:pt x="2" y="2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8" name="Freeform 2357">
                <a:extLst>
                  <a:ext uri="{FF2B5EF4-FFF2-40B4-BE49-F238E27FC236}">
                    <a16:creationId xmlns:a16="http://schemas.microsoft.com/office/drawing/2014/main" id="{F01DA687-93FF-C04D-AD35-AF45844BA7C9}"/>
                  </a:ext>
                </a:extLst>
              </p:cNvPr>
              <p:cNvSpPr>
                <a:spLocks/>
              </p:cNvSpPr>
              <p:nvPr/>
            </p:nvSpPr>
            <p:spPr bwMode="auto">
              <a:xfrm>
                <a:off x="2512" y="2575"/>
                <a:ext cx="66" cy="68"/>
              </a:xfrm>
              <a:custGeom>
                <a:avLst/>
                <a:gdLst>
                  <a:gd name="T0" fmla="*/ 2 w 66"/>
                  <a:gd name="T1" fmla="*/ 25 h 68"/>
                  <a:gd name="T2" fmla="*/ 4 w 66"/>
                  <a:gd name="T3" fmla="*/ 24 h 68"/>
                  <a:gd name="T4" fmla="*/ 4 w 66"/>
                  <a:gd name="T5" fmla="*/ 22 h 68"/>
                  <a:gd name="T6" fmla="*/ 6 w 66"/>
                  <a:gd name="T7" fmla="*/ 22 h 68"/>
                  <a:gd name="T8" fmla="*/ 11 w 66"/>
                  <a:gd name="T9" fmla="*/ 16 h 68"/>
                  <a:gd name="T10" fmla="*/ 14 w 66"/>
                  <a:gd name="T11" fmla="*/ 15 h 68"/>
                  <a:gd name="T12" fmla="*/ 14 w 66"/>
                  <a:gd name="T13" fmla="*/ 13 h 68"/>
                  <a:gd name="T14" fmla="*/ 16 w 66"/>
                  <a:gd name="T15" fmla="*/ 9 h 68"/>
                  <a:gd name="T16" fmla="*/ 20 w 66"/>
                  <a:gd name="T17" fmla="*/ 6 h 68"/>
                  <a:gd name="T18" fmla="*/ 20 w 66"/>
                  <a:gd name="T19" fmla="*/ 6 h 68"/>
                  <a:gd name="T20" fmla="*/ 22 w 66"/>
                  <a:gd name="T21" fmla="*/ 4 h 68"/>
                  <a:gd name="T22" fmla="*/ 23 w 66"/>
                  <a:gd name="T23" fmla="*/ 0 h 68"/>
                  <a:gd name="T24" fmla="*/ 25 w 66"/>
                  <a:gd name="T25" fmla="*/ 2 h 68"/>
                  <a:gd name="T26" fmla="*/ 29 w 66"/>
                  <a:gd name="T27" fmla="*/ 2 h 68"/>
                  <a:gd name="T28" fmla="*/ 29 w 66"/>
                  <a:gd name="T29" fmla="*/ 2 h 68"/>
                  <a:gd name="T30" fmla="*/ 32 w 66"/>
                  <a:gd name="T31" fmla="*/ 4 h 68"/>
                  <a:gd name="T32" fmla="*/ 34 w 66"/>
                  <a:gd name="T33" fmla="*/ 7 h 68"/>
                  <a:gd name="T34" fmla="*/ 34 w 66"/>
                  <a:gd name="T35" fmla="*/ 13 h 68"/>
                  <a:gd name="T36" fmla="*/ 34 w 66"/>
                  <a:gd name="T37" fmla="*/ 18 h 68"/>
                  <a:gd name="T38" fmla="*/ 32 w 66"/>
                  <a:gd name="T39" fmla="*/ 20 h 68"/>
                  <a:gd name="T40" fmla="*/ 34 w 66"/>
                  <a:gd name="T41" fmla="*/ 20 h 68"/>
                  <a:gd name="T42" fmla="*/ 36 w 66"/>
                  <a:gd name="T43" fmla="*/ 20 h 68"/>
                  <a:gd name="T44" fmla="*/ 39 w 66"/>
                  <a:gd name="T45" fmla="*/ 22 h 68"/>
                  <a:gd name="T46" fmla="*/ 43 w 66"/>
                  <a:gd name="T47" fmla="*/ 22 h 68"/>
                  <a:gd name="T48" fmla="*/ 45 w 66"/>
                  <a:gd name="T49" fmla="*/ 18 h 68"/>
                  <a:gd name="T50" fmla="*/ 47 w 66"/>
                  <a:gd name="T51" fmla="*/ 15 h 68"/>
                  <a:gd name="T52" fmla="*/ 50 w 66"/>
                  <a:gd name="T53" fmla="*/ 18 h 68"/>
                  <a:gd name="T54" fmla="*/ 50 w 66"/>
                  <a:gd name="T55" fmla="*/ 22 h 68"/>
                  <a:gd name="T56" fmla="*/ 52 w 66"/>
                  <a:gd name="T57" fmla="*/ 24 h 68"/>
                  <a:gd name="T58" fmla="*/ 52 w 66"/>
                  <a:gd name="T59" fmla="*/ 29 h 68"/>
                  <a:gd name="T60" fmla="*/ 48 w 66"/>
                  <a:gd name="T61" fmla="*/ 34 h 68"/>
                  <a:gd name="T62" fmla="*/ 48 w 66"/>
                  <a:gd name="T63" fmla="*/ 34 h 68"/>
                  <a:gd name="T64" fmla="*/ 50 w 66"/>
                  <a:gd name="T65" fmla="*/ 34 h 68"/>
                  <a:gd name="T66" fmla="*/ 50 w 66"/>
                  <a:gd name="T67" fmla="*/ 36 h 68"/>
                  <a:gd name="T68" fmla="*/ 54 w 66"/>
                  <a:gd name="T69" fmla="*/ 36 h 68"/>
                  <a:gd name="T70" fmla="*/ 57 w 66"/>
                  <a:gd name="T71" fmla="*/ 38 h 68"/>
                  <a:gd name="T72" fmla="*/ 59 w 66"/>
                  <a:gd name="T73" fmla="*/ 40 h 68"/>
                  <a:gd name="T74" fmla="*/ 61 w 66"/>
                  <a:gd name="T75" fmla="*/ 43 h 68"/>
                  <a:gd name="T76" fmla="*/ 64 w 66"/>
                  <a:gd name="T77" fmla="*/ 45 h 68"/>
                  <a:gd name="T78" fmla="*/ 66 w 66"/>
                  <a:gd name="T79" fmla="*/ 45 h 68"/>
                  <a:gd name="T80" fmla="*/ 66 w 66"/>
                  <a:gd name="T81" fmla="*/ 49 h 68"/>
                  <a:gd name="T82" fmla="*/ 66 w 66"/>
                  <a:gd name="T83" fmla="*/ 52 h 68"/>
                  <a:gd name="T84" fmla="*/ 66 w 66"/>
                  <a:gd name="T85" fmla="*/ 52 h 68"/>
                  <a:gd name="T86" fmla="*/ 64 w 66"/>
                  <a:gd name="T87" fmla="*/ 56 h 68"/>
                  <a:gd name="T88" fmla="*/ 64 w 66"/>
                  <a:gd name="T89" fmla="*/ 57 h 68"/>
                  <a:gd name="T90" fmla="*/ 64 w 66"/>
                  <a:gd name="T91" fmla="*/ 59 h 68"/>
                  <a:gd name="T92" fmla="*/ 57 w 66"/>
                  <a:gd name="T93" fmla="*/ 66 h 68"/>
                  <a:gd name="T94" fmla="*/ 43 w 66"/>
                  <a:gd name="T95" fmla="*/ 59 h 68"/>
                  <a:gd name="T96" fmla="*/ 36 w 66"/>
                  <a:gd name="T97" fmla="*/ 56 h 68"/>
                  <a:gd name="T98" fmla="*/ 11 w 66"/>
                  <a:gd name="T99" fmla="*/ 36 h 68"/>
                  <a:gd name="T100" fmla="*/ 6 w 66"/>
                  <a:gd name="T101" fmla="*/ 32 h 68"/>
                  <a:gd name="T102" fmla="*/ 6 w 66"/>
                  <a:gd name="T103" fmla="*/ 29 h 68"/>
                  <a:gd name="T104" fmla="*/ 2 w 66"/>
                  <a:gd name="T105" fmla="*/ 27 h 68"/>
                  <a:gd name="T106" fmla="*/ 0 w 66"/>
                  <a:gd name="T107" fmla="*/ 27 h 68"/>
                  <a:gd name="T108" fmla="*/ 2 w 66"/>
                  <a:gd name="T109"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 h="68">
                    <a:moveTo>
                      <a:pt x="2" y="25"/>
                    </a:moveTo>
                    <a:lnTo>
                      <a:pt x="2" y="25"/>
                    </a:lnTo>
                    <a:lnTo>
                      <a:pt x="4" y="25"/>
                    </a:lnTo>
                    <a:lnTo>
                      <a:pt x="4" y="24"/>
                    </a:lnTo>
                    <a:lnTo>
                      <a:pt x="4" y="24"/>
                    </a:lnTo>
                    <a:lnTo>
                      <a:pt x="4" y="22"/>
                    </a:lnTo>
                    <a:lnTo>
                      <a:pt x="4" y="22"/>
                    </a:lnTo>
                    <a:lnTo>
                      <a:pt x="6" y="22"/>
                    </a:lnTo>
                    <a:lnTo>
                      <a:pt x="9" y="18"/>
                    </a:lnTo>
                    <a:lnTo>
                      <a:pt x="11" y="16"/>
                    </a:lnTo>
                    <a:lnTo>
                      <a:pt x="13" y="15"/>
                    </a:lnTo>
                    <a:lnTo>
                      <a:pt x="14" y="15"/>
                    </a:lnTo>
                    <a:lnTo>
                      <a:pt x="14" y="15"/>
                    </a:lnTo>
                    <a:lnTo>
                      <a:pt x="14" y="13"/>
                    </a:lnTo>
                    <a:lnTo>
                      <a:pt x="14" y="9"/>
                    </a:lnTo>
                    <a:lnTo>
                      <a:pt x="16" y="9"/>
                    </a:lnTo>
                    <a:lnTo>
                      <a:pt x="18" y="7"/>
                    </a:lnTo>
                    <a:lnTo>
                      <a:pt x="20" y="6"/>
                    </a:lnTo>
                    <a:lnTo>
                      <a:pt x="20" y="6"/>
                    </a:lnTo>
                    <a:lnTo>
                      <a:pt x="20" y="6"/>
                    </a:lnTo>
                    <a:lnTo>
                      <a:pt x="20" y="4"/>
                    </a:lnTo>
                    <a:lnTo>
                      <a:pt x="22" y="4"/>
                    </a:lnTo>
                    <a:lnTo>
                      <a:pt x="22" y="2"/>
                    </a:lnTo>
                    <a:lnTo>
                      <a:pt x="23" y="0"/>
                    </a:lnTo>
                    <a:lnTo>
                      <a:pt x="25" y="2"/>
                    </a:lnTo>
                    <a:lnTo>
                      <a:pt x="25" y="2"/>
                    </a:lnTo>
                    <a:lnTo>
                      <a:pt x="27" y="2"/>
                    </a:lnTo>
                    <a:lnTo>
                      <a:pt x="29" y="2"/>
                    </a:lnTo>
                    <a:lnTo>
                      <a:pt x="29" y="2"/>
                    </a:lnTo>
                    <a:lnTo>
                      <a:pt x="29" y="2"/>
                    </a:lnTo>
                    <a:lnTo>
                      <a:pt x="31" y="4"/>
                    </a:lnTo>
                    <a:lnTo>
                      <a:pt x="32" y="4"/>
                    </a:lnTo>
                    <a:lnTo>
                      <a:pt x="32" y="7"/>
                    </a:lnTo>
                    <a:lnTo>
                      <a:pt x="34" y="7"/>
                    </a:lnTo>
                    <a:lnTo>
                      <a:pt x="34" y="13"/>
                    </a:lnTo>
                    <a:lnTo>
                      <a:pt x="34" y="13"/>
                    </a:lnTo>
                    <a:lnTo>
                      <a:pt x="34" y="18"/>
                    </a:lnTo>
                    <a:lnTo>
                      <a:pt x="34" y="18"/>
                    </a:lnTo>
                    <a:lnTo>
                      <a:pt x="32" y="20"/>
                    </a:lnTo>
                    <a:lnTo>
                      <a:pt x="32" y="20"/>
                    </a:lnTo>
                    <a:lnTo>
                      <a:pt x="32" y="20"/>
                    </a:lnTo>
                    <a:lnTo>
                      <a:pt x="34" y="20"/>
                    </a:lnTo>
                    <a:lnTo>
                      <a:pt x="36" y="20"/>
                    </a:lnTo>
                    <a:lnTo>
                      <a:pt x="36" y="20"/>
                    </a:lnTo>
                    <a:lnTo>
                      <a:pt x="39" y="24"/>
                    </a:lnTo>
                    <a:lnTo>
                      <a:pt x="39" y="22"/>
                    </a:lnTo>
                    <a:lnTo>
                      <a:pt x="41" y="22"/>
                    </a:lnTo>
                    <a:lnTo>
                      <a:pt x="43" y="22"/>
                    </a:lnTo>
                    <a:lnTo>
                      <a:pt x="43" y="20"/>
                    </a:lnTo>
                    <a:lnTo>
                      <a:pt x="45" y="18"/>
                    </a:lnTo>
                    <a:lnTo>
                      <a:pt x="45" y="16"/>
                    </a:lnTo>
                    <a:lnTo>
                      <a:pt x="47" y="15"/>
                    </a:lnTo>
                    <a:lnTo>
                      <a:pt x="48" y="15"/>
                    </a:lnTo>
                    <a:lnTo>
                      <a:pt x="50" y="18"/>
                    </a:lnTo>
                    <a:lnTo>
                      <a:pt x="50" y="22"/>
                    </a:lnTo>
                    <a:lnTo>
                      <a:pt x="50" y="22"/>
                    </a:lnTo>
                    <a:lnTo>
                      <a:pt x="52" y="24"/>
                    </a:lnTo>
                    <a:lnTo>
                      <a:pt x="52" y="24"/>
                    </a:lnTo>
                    <a:lnTo>
                      <a:pt x="52" y="24"/>
                    </a:lnTo>
                    <a:lnTo>
                      <a:pt x="52" y="29"/>
                    </a:lnTo>
                    <a:lnTo>
                      <a:pt x="48" y="32"/>
                    </a:lnTo>
                    <a:lnTo>
                      <a:pt x="48" y="34"/>
                    </a:lnTo>
                    <a:lnTo>
                      <a:pt x="48" y="34"/>
                    </a:lnTo>
                    <a:lnTo>
                      <a:pt x="48" y="34"/>
                    </a:lnTo>
                    <a:lnTo>
                      <a:pt x="48" y="34"/>
                    </a:lnTo>
                    <a:lnTo>
                      <a:pt x="50" y="34"/>
                    </a:lnTo>
                    <a:lnTo>
                      <a:pt x="50" y="34"/>
                    </a:lnTo>
                    <a:lnTo>
                      <a:pt x="50" y="36"/>
                    </a:lnTo>
                    <a:lnTo>
                      <a:pt x="52" y="36"/>
                    </a:lnTo>
                    <a:lnTo>
                      <a:pt x="54" y="36"/>
                    </a:lnTo>
                    <a:lnTo>
                      <a:pt x="57" y="36"/>
                    </a:lnTo>
                    <a:lnTo>
                      <a:pt x="57" y="38"/>
                    </a:lnTo>
                    <a:lnTo>
                      <a:pt x="59" y="40"/>
                    </a:lnTo>
                    <a:lnTo>
                      <a:pt x="59" y="40"/>
                    </a:lnTo>
                    <a:lnTo>
                      <a:pt x="59" y="40"/>
                    </a:lnTo>
                    <a:lnTo>
                      <a:pt x="61" y="43"/>
                    </a:lnTo>
                    <a:lnTo>
                      <a:pt x="63" y="43"/>
                    </a:lnTo>
                    <a:lnTo>
                      <a:pt x="64" y="45"/>
                    </a:lnTo>
                    <a:lnTo>
                      <a:pt x="66" y="45"/>
                    </a:lnTo>
                    <a:lnTo>
                      <a:pt x="66" y="45"/>
                    </a:lnTo>
                    <a:lnTo>
                      <a:pt x="66" y="47"/>
                    </a:lnTo>
                    <a:lnTo>
                      <a:pt x="66" y="49"/>
                    </a:lnTo>
                    <a:lnTo>
                      <a:pt x="66" y="50"/>
                    </a:lnTo>
                    <a:lnTo>
                      <a:pt x="66" y="52"/>
                    </a:lnTo>
                    <a:lnTo>
                      <a:pt x="66" y="52"/>
                    </a:lnTo>
                    <a:lnTo>
                      <a:pt x="66" y="52"/>
                    </a:lnTo>
                    <a:lnTo>
                      <a:pt x="64" y="54"/>
                    </a:lnTo>
                    <a:lnTo>
                      <a:pt x="64" y="56"/>
                    </a:lnTo>
                    <a:lnTo>
                      <a:pt x="64" y="56"/>
                    </a:lnTo>
                    <a:lnTo>
                      <a:pt x="64" y="57"/>
                    </a:lnTo>
                    <a:lnTo>
                      <a:pt x="64" y="59"/>
                    </a:lnTo>
                    <a:lnTo>
                      <a:pt x="64" y="59"/>
                    </a:lnTo>
                    <a:lnTo>
                      <a:pt x="64" y="68"/>
                    </a:lnTo>
                    <a:lnTo>
                      <a:pt x="57" y="66"/>
                    </a:lnTo>
                    <a:lnTo>
                      <a:pt x="56" y="65"/>
                    </a:lnTo>
                    <a:lnTo>
                      <a:pt x="43" y="59"/>
                    </a:lnTo>
                    <a:lnTo>
                      <a:pt x="39" y="57"/>
                    </a:lnTo>
                    <a:lnTo>
                      <a:pt x="36" y="56"/>
                    </a:lnTo>
                    <a:lnTo>
                      <a:pt x="18" y="40"/>
                    </a:lnTo>
                    <a:lnTo>
                      <a:pt x="11" y="36"/>
                    </a:lnTo>
                    <a:lnTo>
                      <a:pt x="9" y="32"/>
                    </a:lnTo>
                    <a:lnTo>
                      <a:pt x="6" y="32"/>
                    </a:lnTo>
                    <a:lnTo>
                      <a:pt x="6" y="31"/>
                    </a:lnTo>
                    <a:lnTo>
                      <a:pt x="6" y="29"/>
                    </a:lnTo>
                    <a:lnTo>
                      <a:pt x="6" y="29"/>
                    </a:lnTo>
                    <a:lnTo>
                      <a:pt x="2" y="27"/>
                    </a:lnTo>
                    <a:lnTo>
                      <a:pt x="2" y="27"/>
                    </a:lnTo>
                    <a:lnTo>
                      <a:pt x="0" y="27"/>
                    </a:lnTo>
                    <a:lnTo>
                      <a:pt x="2" y="27"/>
                    </a:lnTo>
                    <a:lnTo>
                      <a:pt x="2" y="2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19" name="Freeform 2358">
                <a:extLst>
                  <a:ext uri="{FF2B5EF4-FFF2-40B4-BE49-F238E27FC236}">
                    <a16:creationId xmlns:a16="http://schemas.microsoft.com/office/drawing/2014/main" id="{9B764F71-AE53-F14B-A157-5C42F493FABD}"/>
                  </a:ext>
                </a:extLst>
              </p:cNvPr>
              <p:cNvSpPr>
                <a:spLocks/>
              </p:cNvSpPr>
              <p:nvPr/>
            </p:nvSpPr>
            <p:spPr bwMode="auto">
              <a:xfrm>
                <a:off x="2646" y="2534"/>
                <a:ext cx="72" cy="104"/>
              </a:xfrm>
              <a:custGeom>
                <a:avLst/>
                <a:gdLst>
                  <a:gd name="T0" fmla="*/ 70 w 72"/>
                  <a:gd name="T1" fmla="*/ 82 h 104"/>
                  <a:gd name="T2" fmla="*/ 59 w 72"/>
                  <a:gd name="T3" fmla="*/ 27 h 104"/>
                  <a:gd name="T4" fmla="*/ 55 w 72"/>
                  <a:gd name="T5" fmla="*/ 16 h 104"/>
                  <a:gd name="T6" fmla="*/ 48 w 72"/>
                  <a:gd name="T7" fmla="*/ 9 h 104"/>
                  <a:gd name="T8" fmla="*/ 50 w 72"/>
                  <a:gd name="T9" fmla="*/ 6 h 104"/>
                  <a:gd name="T10" fmla="*/ 50 w 72"/>
                  <a:gd name="T11" fmla="*/ 2 h 104"/>
                  <a:gd name="T12" fmla="*/ 48 w 72"/>
                  <a:gd name="T13" fmla="*/ 2 h 104"/>
                  <a:gd name="T14" fmla="*/ 47 w 72"/>
                  <a:gd name="T15" fmla="*/ 0 h 104"/>
                  <a:gd name="T16" fmla="*/ 39 w 72"/>
                  <a:gd name="T17" fmla="*/ 4 h 104"/>
                  <a:gd name="T18" fmla="*/ 5 w 72"/>
                  <a:gd name="T19" fmla="*/ 2 h 104"/>
                  <a:gd name="T20" fmla="*/ 4 w 72"/>
                  <a:gd name="T21" fmla="*/ 7 h 104"/>
                  <a:gd name="T22" fmla="*/ 5 w 72"/>
                  <a:gd name="T23" fmla="*/ 11 h 104"/>
                  <a:gd name="T24" fmla="*/ 7 w 72"/>
                  <a:gd name="T25" fmla="*/ 13 h 104"/>
                  <a:gd name="T26" fmla="*/ 7 w 72"/>
                  <a:gd name="T27" fmla="*/ 20 h 104"/>
                  <a:gd name="T28" fmla="*/ 9 w 72"/>
                  <a:gd name="T29" fmla="*/ 27 h 104"/>
                  <a:gd name="T30" fmla="*/ 7 w 72"/>
                  <a:gd name="T31" fmla="*/ 29 h 104"/>
                  <a:gd name="T32" fmla="*/ 7 w 72"/>
                  <a:gd name="T33" fmla="*/ 32 h 104"/>
                  <a:gd name="T34" fmla="*/ 9 w 72"/>
                  <a:gd name="T35" fmla="*/ 32 h 104"/>
                  <a:gd name="T36" fmla="*/ 13 w 72"/>
                  <a:gd name="T37" fmla="*/ 47 h 104"/>
                  <a:gd name="T38" fmla="*/ 11 w 72"/>
                  <a:gd name="T39" fmla="*/ 48 h 104"/>
                  <a:gd name="T40" fmla="*/ 9 w 72"/>
                  <a:gd name="T41" fmla="*/ 50 h 104"/>
                  <a:gd name="T42" fmla="*/ 4 w 72"/>
                  <a:gd name="T43" fmla="*/ 57 h 104"/>
                  <a:gd name="T44" fmla="*/ 4 w 72"/>
                  <a:gd name="T45" fmla="*/ 65 h 104"/>
                  <a:gd name="T46" fmla="*/ 0 w 72"/>
                  <a:gd name="T47" fmla="*/ 68 h 104"/>
                  <a:gd name="T48" fmla="*/ 4 w 72"/>
                  <a:gd name="T49" fmla="*/ 86 h 104"/>
                  <a:gd name="T50" fmla="*/ 7 w 72"/>
                  <a:gd name="T51" fmla="*/ 88 h 104"/>
                  <a:gd name="T52" fmla="*/ 7 w 72"/>
                  <a:gd name="T53" fmla="*/ 97 h 104"/>
                  <a:gd name="T54" fmla="*/ 5 w 72"/>
                  <a:gd name="T55" fmla="*/ 97 h 104"/>
                  <a:gd name="T56" fmla="*/ 2 w 72"/>
                  <a:gd name="T57" fmla="*/ 97 h 104"/>
                  <a:gd name="T58" fmla="*/ 20 w 72"/>
                  <a:gd name="T59" fmla="*/ 104 h 104"/>
                  <a:gd name="T60" fmla="*/ 39 w 72"/>
                  <a:gd name="T61" fmla="*/ 97 h 104"/>
                  <a:gd name="T62" fmla="*/ 63 w 72"/>
                  <a:gd name="T63" fmla="*/ 86 h 104"/>
                  <a:gd name="T64" fmla="*/ 66 w 72"/>
                  <a:gd name="T65" fmla="*/ 88 h 104"/>
                  <a:gd name="T66" fmla="*/ 72 w 72"/>
                  <a:gd name="T67"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104">
                    <a:moveTo>
                      <a:pt x="72" y="82"/>
                    </a:moveTo>
                    <a:lnTo>
                      <a:pt x="70" y="82"/>
                    </a:lnTo>
                    <a:lnTo>
                      <a:pt x="63" y="73"/>
                    </a:lnTo>
                    <a:lnTo>
                      <a:pt x="59" y="27"/>
                    </a:lnTo>
                    <a:lnTo>
                      <a:pt x="57" y="27"/>
                    </a:lnTo>
                    <a:lnTo>
                      <a:pt x="55" y="16"/>
                    </a:lnTo>
                    <a:lnTo>
                      <a:pt x="52" y="9"/>
                    </a:lnTo>
                    <a:lnTo>
                      <a:pt x="48" y="9"/>
                    </a:lnTo>
                    <a:lnTo>
                      <a:pt x="48" y="7"/>
                    </a:lnTo>
                    <a:lnTo>
                      <a:pt x="50" y="6"/>
                    </a:lnTo>
                    <a:lnTo>
                      <a:pt x="50" y="4"/>
                    </a:lnTo>
                    <a:lnTo>
                      <a:pt x="50" y="2"/>
                    </a:lnTo>
                    <a:lnTo>
                      <a:pt x="50" y="2"/>
                    </a:lnTo>
                    <a:lnTo>
                      <a:pt x="48" y="2"/>
                    </a:lnTo>
                    <a:lnTo>
                      <a:pt x="47" y="0"/>
                    </a:lnTo>
                    <a:lnTo>
                      <a:pt x="47" y="0"/>
                    </a:lnTo>
                    <a:lnTo>
                      <a:pt x="43" y="0"/>
                    </a:lnTo>
                    <a:lnTo>
                      <a:pt x="39" y="4"/>
                    </a:lnTo>
                    <a:lnTo>
                      <a:pt x="38" y="4"/>
                    </a:lnTo>
                    <a:lnTo>
                      <a:pt x="5" y="2"/>
                    </a:lnTo>
                    <a:lnTo>
                      <a:pt x="4" y="6"/>
                    </a:lnTo>
                    <a:lnTo>
                      <a:pt x="4" y="7"/>
                    </a:lnTo>
                    <a:lnTo>
                      <a:pt x="5" y="9"/>
                    </a:lnTo>
                    <a:lnTo>
                      <a:pt x="5" y="11"/>
                    </a:lnTo>
                    <a:lnTo>
                      <a:pt x="5" y="13"/>
                    </a:lnTo>
                    <a:lnTo>
                      <a:pt x="7" y="13"/>
                    </a:lnTo>
                    <a:lnTo>
                      <a:pt x="5" y="16"/>
                    </a:lnTo>
                    <a:lnTo>
                      <a:pt x="7" y="20"/>
                    </a:lnTo>
                    <a:lnTo>
                      <a:pt x="7" y="23"/>
                    </a:lnTo>
                    <a:lnTo>
                      <a:pt x="9" y="27"/>
                    </a:lnTo>
                    <a:lnTo>
                      <a:pt x="9" y="29"/>
                    </a:lnTo>
                    <a:lnTo>
                      <a:pt x="7" y="29"/>
                    </a:lnTo>
                    <a:lnTo>
                      <a:pt x="9" y="31"/>
                    </a:lnTo>
                    <a:lnTo>
                      <a:pt x="7" y="32"/>
                    </a:lnTo>
                    <a:lnTo>
                      <a:pt x="7" y="32"/>
                    </a:lnTo>
                    <a:lnTo>
                      <a:pt x="9" y="32"/>
                    </a:lnTo>
                    <a:lnTo>
                      <a:pt x="9" y="34"/>
                    </a:lnTo>
                    <a:lnTo>
                      <a:pt x="13" y="47"/>
                    </a:lnTo>
                    <a:lnTo>
                      <a:pt x="11" y="47"/>
                    </a:lnTo>
                    <a:lnTo>
                      <a:pt x="11" y="48"/>
                    </a:lnTo>
                    <a:lnTo>
                      <a:pt x="9" y="48"/>
                    </a:lnTo>
                    <a:lnTo>
                      <a:pt x="9" y="50"/>
                    </a:lnTo>
                    <a:lnTo>
                      <a:pt x="7" y="50"/>
                    </a:lnTo>
                    <a:lnTo>
                      <a:pt x="4" y="57"/>
                    </a:lnTo>
                    <a:lnTo>
                      <a:pt x="4" y="63"/>
                    </a:lnTo>
                    <a:lnTo>
                      <a:pt x="4" y="65"/>
                    </a:lnTo>
                    <a:lnTo>
                      <a:pt x="2" y="66"/>
                    </a:lnTo>
                    <a:lnTo>
                      <a:pt x="0" y="68"/>
                    </a:lnTo>
                    <a:lnTo>
                      <a:pt x="0" y="75"/>
                    </a:lnTo>
                    <a:lnTo>
                      <a:pt x="4" y="86"/>
                    </a:lnTo>
                    <a:lnTo>
                      <a:pt x="4" y="88"/>
                    </a:lnTo>
                    <a:lnTo>
                      <a:pt x="7" y="88"/>
                    </a:lnTo>
                    <a:lnTo>
                      <a:pt x="7" y="90"/>
                    </a:lnTo>
                    <a:lnTo>
                      <a:pt x="7" y="97"/>
                    </a:lnTo>
                    <a:lnTo>
                      <a:pt x="5" y="97"/>
                    </a:lnTo>
                    <a:lnTo>
                      <a:pt x="5" y="97"/>
                    </a:lnTo>
                    <a:lnTo>
                      <a:pt x="4" y="97"/>
                    </a:lnTo>
                    <a:lnTo>
                      <a:pt x="2" y="97"/>
                    </a:lnTo>
                    <a:lnTo>
                      <a:pt x="2" y="98"/>
                    </a:lnTo>
                    <a:lnTo>
                      <a:pt x="20" y="104"/>
                    </a:lnTo>
                    <a:lnTo>
                      <a:pt x="27" y="98"/>
                    </a:lnTo>
                    <a:lnTo>
                      <a:pt x="39" y="97"/>
                    </a:lnTo>
                    <a:lnTo>
                      <a:pt x="55" y="88"/>
                    </a:lnTo>
                    <a:lnTo>
                      <a:pt x="63" y="86"/>
                    </a:lnTo>
                    <a:lnTo>
                      <a:pt x="64" y="88"/>
                    </a:lnTo>
                    <a:lnTo>
                      <a:pt x="66" y="88"/>
                    </a:lnTo>
                    <a:lnTo>
                      <a:pt x="70" y="82"/>
                    </a:lnTo>
                    <a:lnTo>
                      <a:pt x="72" y="8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0" name="Freeform 2359">
                <a:extLst>
                  <a:ext uri="{FF2B5EF4-FFF2-40B4-BE49-F238E27FC236}">
                    <a16:creationId xmlns:a16="http://schemas.microsoft.com/office/drawing/2014/main" id="{DCC93814-E6F5-B443-B831-93E9865BA72E}"/>
                  </a:ext>
                </a:extLst>
              </p:cNvPr>
              <p:cNvSpPr>
                <a:spLocks/>
              </p:cNvSpPr>
              <p:nvPr/>
            </p:nvSpPr>
            <p:spPr bwMode="auto">
              <a:xfrm>
                <a:off x="2646" y="2534"/>
                <a:ext cx="72" cy="104"/>
              </a:xfrm>
              <a:custGeom>
                <a:avLst/>
                <a:gdLst>
                  <a:gd name="T0" fmla="*/ 70 w 72"/>
                  <a:gd name="T1" fmla="*/ 82 h 104"/>
                  <a:gd name="T2" fmla="*/ 59 w 72"/>
                  <a:gd name="T3" fmla="*/ 27 h 104"/>
                  <a:gd name="T4" fmla="*/ 55 w 72"/>
                  <a:gd name="T5" fmla="*/ 16 h 104"/>
                  <a:gd name="T6" fmla="*/ 48 w 72"/>
                  <a:gd name="T7" fmla="*/ 9 h 104"/>
                  <a:gd name="T8" fmla="*/ 50 w 72"/>
                  <a:gd name="T9" fmla="*/ 6 h 104"/>
                  <a:gd name="T10" fmla="*/ 50 w 72"/>
                  <a:gd name="T11" fmla="*/ 2 h 104"/>
                  <a:gd name="T12" fmla="*/ 48 w 72"/>
                  <a:gd name="T13" fmla="*/ 2 h 104"/>
                  <a:gd name="T14" fmla="*/ 47 w 72"/>
                  <a:gd name="T15" fmla="*/ 0 h 104"/>
                  <a:gd name="T16" fmla="*/ 39 w 72"/>
                  <a:gd name="T17" fmla="*/ 4 h 104"/>
                  <a:gd name="T18" fmla="*/ 5 w 72"/>
                  <a:gd name="T19" fmla="*/ 2 h 104"/>
                  <a:gd name="T20" fmla="*/ 4 w 72"/>
                  <a:gd name="T21" fmla="*/ 7 h 104"/>
                  <a:gd name="T22" fmla="*/ 5 w 72"/>
                  <a:gd name="T23" fmla="*/ 11 h 104"/>
                  <a:gd name="T24" fmla="*/ 7 w 72"/>
                  <a:gd name="T25" fmla="*/ 13 h 104"/>
                  <a:gd name="T26" fmla="*/ 7 w 72"/>
                  <a:gd name="T27" fmla="*/ 20 h 104"/>
                  <a:gd name="T28" fmla="*/ 9 w 72"/>
                  <a:gd name="T29" fmla="*/ 27 h 104"/>
                  <a:gd name="T30" fmla="*/ 7 w 72"/>
                  <a:gd name="T31" fmla="*/ 29 h 104"/>
                  <a:gd name="T32" fmla="*/ 7 w 72"/>
                  <a:gd name="T33" fmla="*/ 32 h 104"/>
                  <a:gd name="T34" fmla="*/ 9 w 72"/>
                  <a:gd name="T35" fmla="*/ 32 h 104"/>
                  <a:gd name="T36" fmla="*/ 13 w 72"/>
                  <a:gd name="T37" fmla="*/ 47 h 104"/>
                  <a:gd name="T38" fmla="*/ 11 w 72"/>
                  <a:gd name="T39" fmla="*/ 48 h 104"/>
                  <a:gd name="T40" fmla="*/ 9 w 72"/>
                  <a:gd name="T41" fmla="*/ 50 h 104"/>
                  <a:gd name="T42" fmla="*/ 4 w 72"/>
                  <a:gd name="T43" fmla="*/ 57 h 104"/>
                  <a:gd name="T44" fmla="*/ 4 w 72"/>
                  <a:gd name="T45" fmla="*/ 65 h 104"/>
                  <a:gd name="T46" fmla="*/ 0 w 72"/>
                  <a:gd name="T47" fmla="*/ 68 h 104"/>
                  <a:gd name="T48" fmla="*/ 4 w 72"/>
                  <a:gd name="T49" fmla="*/ 86 h 104"/>
                  <a:gd name="T50" fmla="*/ 7 w 72"/>
                  <a:gd name="T51" fmla="*/ 88 h 104"/>
                  <a:gd name="T52" fmla="*/ 7 w 72"/>
                  <a:gd name="T53" fmla="*/ 97 h 104"/>
                  <a:gd name="T54" fmla="*/ 5 w 72"/>
                  <a:gd name="T55" fmla="*/ 97 h 104"/>
                  <a:gd name="T56" fmla="*/ 2 w 72"/>
                  <a:gd name="T57" fmla="*/ 97 h 104"/>
                  <a:gd name="T58" fmla="*/ 20 w 72"/>
                  <a:gd name="T59" fmla="*/ 104 h 104"/>
                  <a:gd name="T60" fmla="*/ 39 w 72"/>
                  <a:gd name="T61" fmla="*/ 97 h 104"/>
                  <a:gd name="T62" fmla="*/ 63 w 72"/>
                  <a:gd name="T63" fmla="*/ 86 h 104"/>
                  <a:gd name="T64" fmla="*/ 66 w 72"/>
                  <a:gd name="T65" fmla="*/ 88 h 104"/>
                  <a:gd name="T66" fmla="*/ 72 w 72"/>
                  <a:gd name="T67"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104">
                    <a:moveTo>
                      <a:pt x="72" y="82"/>
                    </a:moveTo>
                    <a:lnTo>
                      <a:pt x="70" y="82"/>
                    </a:lnTo>
                    <a:lnTo>
                      <a:pt x="63" y="73"/>
                    </a:lnTo>
                    <a:lnTo>
                      <a:pt x="59" y="27"/>
                    </a:lnTo>
                    <a:lnTo>
                      <a:pt x="57" y="27"/>
                    </a:lnTo>
                    <a:lnTo>
                      <a:pt x="55" y="16"/>
                    </a:lnTo>
                    <a:lnTo>
                      <a:pt x="52" y="9"/>
                    </a:lnTo>
                    <a:lnTo>
                      <a:pt x="48" y="9"/>
                    </a:lnTo>
                    <a:lnTo>
                      <a:pt x="48" y="7"/>
                    </a:lnTo>
                    <a:lnTo>
                      <a:pt x="50" y="6"/>
                    </a:lnTo>
                    <a:lnTo>
                      <a:pt x="50" y="4"/>
                    </a:lnTo>
                    <a:lnTo>
                      <a:pt x="50" y="2"/>
                    </a:lnTo>
                    <a:lnTo>
                      <a:pt x="50" y="2"/>
                    </a:lnTo>
                    <a:lnTo>
                      <a:pt x="48" y="2"/>
                    </a:lnTo>
                    <a:lnTo>
                      <a:pt x="47" y="0"/>
                    </a:lnTo>
                    <a:lnTo>
                      <a:pt x="47" y="0"/>
                    </a:lnTo>
                    <a:lnTo>
                      <a:pt x="43" y="0"/>
                    </a:lnTo>
                    <a:lnTo>
                      <a:pt x="39" y="4"/>
                    </a:lnTo>
                    <a:lnTo>
                      <a:pt x="38" y="4"/>
                    </a:lnTo>
                    <a:lnTo>
                      <a:pt x="5" y="2"/>
                    </a:lnTo>
                    <a:lnTo>
                      <a:pt x="4" y="6"/>
                    </a:lnTo>
                    <a:lnTo>
                      <a:pt x="4" y="7"/>
                    </a:lnTo>
                    <a:lnTo>
                      <a:pt x="5" y="9"/>
                    </a:lnTo>
                    <a:lnTo>
                      <a:pt x="5" y="11"/>
                    </a:lnTo>
                    <a:lnTo>
                      <a:pt x="5" y="13"/>
                    </a:lnTo>
                    <a:lnTo>
                      <a:pt x="7" y="13"/>
                    </a:lnTo>
                    <a:lnTo>
                      <a:pt x="5" y="16"/>
                    </a:lnTo>
                    <a:lnTo>
                      <a:pt x="7" y="20"/>
                    </a:lnTo>
                    <a:lnTo>
                      <a:pt x="7" y="23"/>
                    </a:lnTo>
                    <a:lnTo>
                      <a:pt x="9" y="27"/>
                    </a:lnTo>
                    <a:lnTo>
                      <a:pt x="9" y="29"/>
                    </a:lnTo>
                    <a:lnTo>
                      <a:pt x="7" y="29"/>
                    </a:lnTo>
                    <a:lnTo>
                      <a:pt x="9" y="31"/>
                    </a:lnTo>
                    <a:lnTo>
                      <a:pt x="7" y="32"/>
                    </a:lnTo>
                    <a:lnTo>
                      <a:pt x="7" y="32"/>
                    </a:lnTo>
                    <a:lnTo>
                      <a:pt x="9" y="32"/>
                    </a:lnTo>
                    <a:lnTo>
                      <a:pt x="9" y="34"/>
                    </a:lnTo>
                    <a:lnTo>
                      <a:pt x="13" y="47"/>
                    </a:lnTo>
                    <a:lnTo>
                      <a:pt x="11" y="47"/>
                    </a:lnTo>
                    <a:lnTo>
                      <a:pt x="11" y="48"/>
                    </a:lnTo>
                    <a:lnTo>
                      <a:pt x="9" y="48"/>
                    </a:lnTo>
                    <a:lnTo>
                      <a:pt x="9" y="50"/>
                    </a:lnTo>
                    <a:lnTo>
                      <a:pt x="7" y="50"/>
                    </a:lnTo>
                    <a:lnTo>
                      <a:pt x="4" y="57"/>
                    </a:lnTo>
                    <a:lnTo>
                      <a:pt x="4" y="63"/>
                    </a:lnTo>
                    <a:lnTo>
                      <a:pt x="4" y="65"/>
                    </a:lnTo>
                    <a:lnTo>
                      <a:pt x="2" y="66"/>
                    </a:lnTo>
                    <a:lnTo>
                      <a:pt x="0" y="68"/>
                    </a:lnTo>
                    <a:lnTo>
                      <a:pt x="0" y="75"/>
                    </a:lnTo>
                    <a:lnTo>
                      <a:pt x="4" y="86"/>
                    </a:lnTo>
                    <a:lnTo>
                      <a:pt x="4" y="88"/>
                    </a:lnTo>
                    <a:lnTo>
                      <a:pt x="7" y="88"/>
                    </a:lnTo>
                    <a:lnTo>
                      <a:pt x="7" y="90"/>
                    </a:lnTo>
                    <a:lnTo>
                      <a:pt x="7" y="97"/>
                    </a:lnTo>
                    <a:lnTo>
                      <a:pt x="5" y="97"/>
                    </a:lnTo>
                    <a:lnTo>
                      <a:pt x="5" y="97"/>
                    </a:lnTo>
                    <a:lnTo>
                      <a:pt x="4" y="97"/>
                    </a:lnTo>
                    <a:lnTo>
                      <a:pt x="2" y="97"/>
                    </a:lnTo>
                    <a:lnTo>
                      <a:pt x="2" y="98"/>
                    </a:lnTo>
                    <a:lnTo>
                      <a:pt x="20" y="104"/>
                    </a:lnTo>
                    <a:lnTo>
                      <a:pt x="27" y="98"/>
                    </a:lnTo>
                    <a:lnTo>
                      <a:pt x="39" y="97"/>
                    </a:lnTo>
                    <a:lnTo>
                      <a:pt x="55" y="88"/>
                    </a:lnTo>
                    <a:lnTo>
                      <a:pt x="63" y="86"/>
                    </a:lnTo>
                    <a:lnTo>
                      <a:pt x="64" y="88"/>
                    </a:lnTo>
                    <a:lnTo>
                      <a:pt x="66" y="88"/>
                    </a:lnTo>
                    <a:lnTo>
                      <a:pt x="70" y="82"/>
                    </a:lnTo>
                    <a:lnTo>
                      <a:pt x="72" y="8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1" name="Freeform 2360">
                <a:extLst>
                  <a:ext uri="{FF2B5EF4-FFF2-40B4-BE49-F238E27FC236}">
                    <a16:creationId xmlns:a16="http://schemas.microsoft.com/office/drawing/2014/main" id="{42043D75-9262-F54F-8339-17FF92E6D808}"/>
                  </a:ext>
                </a:extLst>
              </p:cNvPr>
              <p:cNvSpPr>
                <a:spLocks/>
              </p:cNvSpPr>
              <p:nvPr/>
            </p:nvSpPr>
            <p:spPr bwMode="auto">
              <a:xfrm>
                <a:off x="2741" y="2491"/>
                <a:ext cx="185" cy="154"/>
              </a:xfrm>
              <a:custGeom>
                <a:avLst/>
                <a:gdLst>
                  <a:gd name="T0" fmla="*/ 12 w 185"/>
                  <a:gd name="T1" fmla="*/ 22 h 154"/>
                  <a:gd name="T2" fmla="*/ 14 w 185"/>
                  <a:gd name="T3" fmla="*/ 18 h 154"/>
                  <a:gd name="T4" fmla="*/ 18 w 185"/>
                  <a:gd name="T5" fmla="*/ 16 h 154"/>
                  <a:gd name="T6" fmla="*/ 27 w 185"/>
                  <a:gd name="T7" fmla="*/ 2 h 154"/>
                  <a:gd name="T8" fmla="*/ 57 w 185"/>
                  <a:gd name="T9" fmla="*/ 6 h 154"/>
                  <a:gd name="T10" fmla="*/ 66 w 185"/>
                  <a:gd name="T11" fmla="*/ 13 h 154"/>
                  <a:gd name="T12" fmla="*/ 71 w 185"/>
                  <a:gd name="T13" fmla="*/ 11 h 154"/>
                  <a:gd name="T14" fmla="*/ 82 w 185"/>
                  <a:gd name="T15" fmla="*/ 8 h 154"/>
                  <a:gd name="T16" fmla="*/ 105 w 185"/>
                  <a:gd name="T17" fmla="*/ 16 h 154"/>
                  <a:gd name="T18" fmla="*/ 119 w 185"/>
                  <a:gd name="T19" fmla="*/ 8 h 154"/>
                  <a:gd name="T20" fmla="*/ 150 w 185"/>
                  <a:gd name="T21" fmla="*/ 9 h 154"/>
                  <a:gd name="T22" fmla="*/ 155 w 185"/>
                  <a:gd name="T23" fmla="*/ 9 h 154"/>
                  <a:gd name="T24" fmla="*/ 157 w 185"/>
                  <a:gd name="T25" fmla="*/ 6 h 154"/>
                  <a:gd name="T26" fmla="*/ 160 w 185"/>
                  <a:gd name="T27" fmla="*/ 4 h 154"/>
                  <a:gd name="T28" fmla="*/ 164 w 185"/>
                  <a:gd name="T29" fmla="*/ 0 h 154"/>
                  <a:gd name="T30" fmla="*/ 166 w 185"/>
                  <a:gd name="T31" fmla="*/ 0 h 154"/>
                  <a:gd name="T32" fmla="*/ 173 w 185"/>
                  <a:gd name="T33" fmla="*/ 9 h 154"/>
                  <a:gd name="T34" fmla="*/ 180 w 185"/>
                  <a:gd name="T35" fmla="*/ 20 h 154"/>
                  <a:gd name="T36" fmla="*/ 184 w 185"/>
                  <a:gd name="T37" fmla="*/ 24 h 154"/>
                  <a:gd name="T38" fmla="*/ 185 w 185"/>
                  <a:gd name="T39" fmla="*/ 25 h 154"/>
                  <a:gd name="T40" fmla="*/ 180 w 185"/>
                  <a:gd name="T41" fmla="*/ 38 h 154"/>
                  <a:gd name="T42" fmla="*/ 173 w 185"/>
                  <a:gd name="T43" fmla="*/ 41 h 154"/>
                  <a:gd name="T44" fmla="*/ 159 w 185"/>
                  <a:gd name="T45" fmla="*/ 81 h 154"/>
                  <a:gd name="T46" fmla="*/ 151 w 185"/>
                  <a:gd name="T47" fmla="*/ 86 h 154"/>
                  <a:gd name="T48" fmla="*/ 135 w 185"/>
                  <a:gd name="T49" fmla="*/ 118 h 154"/>
                  <a:gd name="T50" fmla="*/ 128 w 185"/>
                  <a:gd name="T51" fmla="*/ 116 h 154"/>
                  <a:gd name="T52" fmla="*/ 128 w 185"/>
                  <a:gd name="T53" fmla="*/ 115 h 154"/>
                  <a:gd name="T54" fmla="*/ 123 w 185"/>
                  <a:gd name="T55" fmla="*/ 111 h 154"/>
                  <a:gd name="T56" fmla="*/ 109 w 185"/>
                  <a:gd name="T57" fmla="*/ 113 h 154"/>
                  <a:gd name="T58" fmla="*/ 103 w 185"/>
                  <a:gd name="T59" fmla="*/ 118 h 154"/>
                  <a:gd name="T60" fmla="*/ 94 w 185"/>
                  <a:gd name="T61" fmla="*/ 133 h 154"/>
                  <a:gd name="T62" fmla="*/ 93 w 185"/>
                  <a:gd name="T63" fmla="*/ 143 h 154"/>
                  <a:gd name="T64" fmla="*/ 89 w 185"/>
                  <a:gd name="T65" fmla="*/ 147 h 154"/>
                  <a:gd name="T66" fmla="*/ 87 w 185"/>
                  <a:gd name="T67" fmla="*/ 145 h 154"/>
                  <a:gd name="T68" fmla="*/ 85 w 185"/>
                  <a:gd name="T69" fmla="*/ 150 h 154"/>
                  <a:gd name="T70" fmla="*/ 69 w 185"/>
                  <a:gd name="T71" fmla="*/ 149 h 154"/>
                  <a:gd name="T72" fmla="*/ 68 w 185"/>
                  <a:gd name="T73" fmla="*/ 150 h 154"/>
                  <a:gd name="T74" fmla="*/ 64 w 185"/>
                  <a:gd name="T75" fmla="*/ 152 h 154"/>
                  <a:gd name="T76" fmla="*/ 62 w 185"/>
                  <a:gd name="T77" fmla="*/ 152 h 154"/>
                  <a:gd name="T78" fmla="*/ 60 w 185"/>
                  <a:gd name="T79" fmla="*/ 152 h 154"/>
                  <a:gd name="T80" fmla="*/ 55 w 185"/>
                  <a:gd name="T81" fmla="*/ 154 h 154"/>
                  <a:gd name="T82" fmla="*/ 52 w 185"/>
                  <a:gd name="T83" fmla="*/ 152 h 154"/>
                  <a:gd name="T84" fmla="*/ 48 w 185"/>
                  <a:gd name="T85" fmla="*/ 152 h 154"/>
                  <a:gd name="T86" fmla="*/ 43 w 185"/>
                  <a:gd name="T87" fmla="*/ 145 h 154"/>
                  <a:gd name="T88" fmla="*/ 43 w 185"/>
                  <a:gd name="T89" fmla="*/ 136 h 154"/>
                  <a:gd name="T90" fmla="*/ 39 w 185"/>
                  <a:gd name="T91" fmla="*/ 134 h 154"/>
                  <a:gd name="T92" fmla="*/ 37 w 185"/>
                  <a:gd name="T93" fmla="*/ 131 h 154"/>
                  <a:gd name="T94" fmla="*/ 35 w 185"/>
                  <a:gd name="T95" fmla="*/ 129 h 154"/>
                  <a:gd name="T96" fmla="*/ 32 w 185"/>
                  <a:gd name="T97" fmla="*/ 125 h 154"/>
                  <a:gd name="T98" fmla="*/ 0 w 185"/>
                  <a:gd name="T99" fmla="*/ 122 h 154"/>
                  <a:gd name="T100" fmla="*/ 0 w 185"/>
                  <a:gd name="T101" fmla="*/ 86 h 154"/>
                  <a:gd name="T102" fmla="*/ 7 w 185"/>
                  <a:gd name="T103" fmla="*/ 68 h 154"/>
                  <a:gd name="T104" fmla="*/ 12 w 185"/>
                  <a:gd name="T105" fmla="*/ 61 h 154"/>
                  <a:gd name="T106" fmla="*/ 14 w 185"/>
                  <a:gd name="T107" fmla="*/ 59 h 154"/>
                  <a:gd name="T108" fmla="*/ 12 w 185"/>
                  <a:gd name="T109" fmla="*/ 58 h 154"/>
                  <a:gd name="T110" fmla="*/ 12 w 185"/>
                  <a:gd name="T111" fmla="*/ 56 h 154"/>
                  <a:gd name="T112" fmla="*/ 16 w 185"/>
                  <a:gd name="T113" fmla="*/ 54 h 154"/>
                  <a:gd name="T114" fmla="*/ 14 w 185"/>
                  <a:gd name="T115" fmla="*/ 43 h 154"/>
                  <a:gd name="T116" fmla="*/ 10 w 185"/>
                  <a:gd name="T117" fmla="*/ 40 h 154"/>
                  <a:gd name="T118" fmla="*/ 12 w 185"/>
                  <a:gd name="T119"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 h="154">
                    <a:moveTo>
                      <a:pt x="12" y="34"/>
                    </a:moveTo>
                    <a:lnTo>
                      <a:pt x="12" y="22"/>
                    </a:lnTo>
                    <a:lnTo>
                      <a:pt x="14" y="20"/>
                    </a:lnTo>
                    <a:lnTo>
                      <a:pt x="14" y="18"/>
                    </a:lnTo>
                    <a:lnTo>
                      <a:pt x="16" y="18"/>
                    </a:lnTo>
                    <a:lnTo>
                      <a:pt x="18" y="16"/>
                    </a:lnTo>
                    <a:lnTo>
                      <a:pt x="21" y="6"/>
                    </a:lnTo>
                    <a:lnTo>
                      <a:pt x="27" y="2"/>
                    </a:lnTo>
                    <a:lnTo>
                      <a:pt x="46" y="0"/>
                    </a:lnTo>
                    <a:lnTo>
                      <a:pt x="57" y="6"/>
                    </a:lnTo>
                    <a:lnTo>
                      <a:pt x="66" y="13"/>
                    </a:lnTo>
                    <a:lnTo>
                      <a:pt x="66" y="13"/>
                    </a:lnTo>
                    <a:lnTo>
                      <a:pt x="69" y="13"/>
                    </a:lnTo>
                    <a:lnTo>
                      <a:pt x="71" y="11"/>
                    </a:lnTo>
                    <a:lnTo>
                      <a:pt x="78" y="8"/>
                    </a:lnTo>
                    <a:lnTo>
                      <a:pt x="82" y="8"/>
                    </a:lnTo>
                    <a:lnTo>
                      <a:pt x="94" y="15"/>
                    </a:lnTo>
                    <a:lnTo>
                      <a:pt x="105" y="16"/>
                    </a:lnTo>
                    <a:lnTo>
                      <a:pt x="109" y="16"/>
                    </a:lnTo>
                    <a:lnTo>
                      <a:pt x="119" y="8"/>
                    </a:lnTo>
                    <a:lnTo>
                      <a:pt x="141" y="6"/>
                    </a:lnTo>
                    <a:lnTo>
                      <a:pt x="150" y="9"/>
                    </a:lnTo>
                    <a:lnTo>
                      <a:pt x="153" y="9"/>
                    </a:lnTo>
                    <a:lnTo>
                      <a:pt x="155" y="9"/>
                    </a:lnTo>
                    <a:lnTo>
                      <a:pt x="157" y="6"/>
                    </a:lnTo>
                    <a:lnTo>
                      <a:pt x="157" y="6"/>
                    </a:lnTo>
                    <a:lnTo>
                      <a:pt x="159" y="4"/>
                    </a:lnTo>
                    <a:lnTo>
                      <a:pt x="160" y="4"/>
                    </a:lnTo>
                    <a:lnTo>
                      <a:pt x="164" y="4"/>
                    </a:lnTo>
                    <a:lnTo>
                      <a:pt x="164" y="0"/>
                    </a:lnTo>
                    <a:lnTo>
                      <a:pt x="166" y="0"/>
                    </a:lnTo>
                    <a:lnTo>
                      <a:pt x="166" y="0"/>
                    </a:lnTo>
                    <a:lnTo>
                      <a:pt x="169" y="8"/>
                    </a:lnTo>
                    <a:lnTo>
                      <a:pt x="173" y="9"/>
                    </a:lnTo>
                    <a:lnTo>
                      <a:pt x="176" y="18"/>
                    </a:lnTo>
                    <a:lnTo>
                      <a:pt x="180" y="20"/>
                    </a:lnTo>
                    <a:lnTo>
                      <a:pt x="180" y="22"/>
                    </a:lnTo>
                    <a:lnTo>
                      <a:pt x="184" y="24"/>
                    </a:lnTo>
                    <a:lnTo>
                      <a:pt x="185" y="24"/>
                    </a:lnTo>
                    <a:lnTo>
                      <a:pt x="185" y="25"/>
                    </a:lnTo>
                    <a:lnTo>
                      <a:pt x="185" y="34"/>
                    </a:lnTo>
                    <a:lnTo>
                      <a:pt x="180" y="38"/>
                    </a:lnTo>
                    <a:lnTo>
                      <a:pt x="180" y="40"/>
                    </a:lnTo>
                    <a:lnTo>
                      <a:pt x="173" y="41"/>
                    </a:lnTo>
                    <a:lnTo>
                      <a:pt x="169" y="45"/>
                    </a:lnTo>
                    <a:lnTo>
                      <a:pt x="159" y="81"/>
                    </a:lnTo>
                    <a:lnTo>
                      <a:pt x="155" y="83"/>
                    </a:lnTo>
                    <a:lnTo>
                      <a:pt x="151" y="86"/>
                    </a:lnTo>
                    <a:lnTo>
                      <a:pt x="137" y="118"/>
                    </a:lnTo>
                    <a:lnTo>
                      <a:pt x="135" y="118"/>
                    </a:lnTo>
                    <a:lnTo>
                      <a:pt x="132" y="118"/>
                    </a:lnTo>
                    <a:lnTo>
                      <a:pt x="128" y="116"/>
                    </a:lnTo>
                    <a:lnTo>
                      <a:pt x="128" y="116"/>
                    </a:lnTo>
                    <a:lnTo>
                      <a:pt x="128" y="115"/>
                    </a:lnTo>
                    <a:lnTo>
                      <a:pt x="127" y="115"/>
                    </a:lnTo>
                    <a:lnTo>
                      <a:pt x="123" y="111"/>
                    </a:lnTo>
                    <a:lnTo>
                      <a:pt x="109" y="113"/>
                    </a:lnTo>
                    <a:lnTo>
                      <a:pt x="109" y="113"/>
                    </a:lnTo>
                    <a:lnTo>
                      <a:pt x="107" y="116"/>
                    </a:lnTo>
                    <a:lnTo>
                      <a:pt x="103" y="118"/>
                    </a:lnTo>
                    <a:lnTo>
                      <a:pt x="100" y="124"/>
                    </a:lnTo>
                    <a:lnTo>
                      <a:pt x="94" y="133"/>
                    </a:lnTo>
                    <a:lnTo>
                      <a:pt x="94" y="138"/>
                    </a:lnTo>
                    <a:lnTo>
                      <a:pt x="93" y="143"/>
                    </a:lnTo>
                    <a:lnTo>
                      <a:pt x="91" y="145"/>
                    </a:lnTo>
                    <a:lnTo>
                      <a:pt x="89" y="147"/>
                    </a:lnTo>
                    <a:lnTo>
                      <a:pt x="89" y="145"/>
                    </a:lnTo>
                    <a:lnTo>
                      <a:pt x="87" y="145"/>
                    </a:lnTo>
                    <a:lnTo>
                      <a:pt x="85" y="147"/>
                    </a:lnTo>
                    <a:lnTo>
                      <a:pt x="85" y="150"/>
                    </a:lnTo>
                    <a:lnTo>
                      <a:pt x="77" y="150"/>
                    </a:lnTo>
                    <a:lnTo>
                      <a:pt x="69" y="149"/>
                    </a:lnTo>
                    <a:lnTo>
                      <a:pt x="68" y="150"/>
                    </a:lnTo>
                    <a:lnTo>
                      <a:pt x="68" y="150"/>
                    </a:lnTo>
                    <a:lnTo>
                      <a:pt x="66" y="152"/>
                    </a:lnTo>
                    <a:lnTo>
                      <a:pt x="64" y="152"/>
                    </a:lnTo>
                    <a:lnTo>
                      <a:pt x="64" y="152"/>
                    </a:lnTo>
                    <a:lnTo>
                      <a:pt x="62" y="152"/>
                    </a:lnTo>
                    <a:lnTo>
                      <a:pt x="62" y="152"/>
                    </a:lnTo>
                    <a:lnTo>
                      <a:pt x="60" y="152"/>
                    </a:lnTo>
                    <a:lnTo>
                      <a:pt x="60" y="152"/>
                    </a:lnTo>
                    <a:lnTo>
                      <a:pt x="55" y="154"/>
                    </a:lnTo>
                    <a:lnTo>
                      <a:pt x="53" y="152"/>
                    </a:lnTo>
                    <a:lnTo>
                      <a:pt x="52" y="152"/>
                    </a:lnTo>
                    <a:lnTo>
                      <a:pt x="52" y="152"/>
                    </a:lnTo>
                    <a:lnTo>
                      <a:pt x="48" y="152"/>
                    </a:lnTo>
                    <a:lnTo>
                      <a:pt x="46" y="149"/>
                    </a:lnTo>
                    <a:lnTo>
                      <a:pt x="43" y="145"/>
                    </a:lnTo>
                    <a:lnTo>
                      <a:pt x="41" y="136"/>
                    </a:lnTo>
                    <a:lnTo>
                      <a:pt x="43" y="136"/>
                    </a:lnTo>
                    <a:lnTo>
                      <a:pt x="41" y="136"/>
                    </a:lnTo>
                    <a:lnTo>
                      <a:pt x="39" y="134"/>
                    </a:lnTo>
                    <a:lnTo>
                      <a:pt x="39" y="133"/>
                    </a:lnTo>
                    <a:lnTo>
                      <a:pt x="37" y="131"/>
                    </a:lnTo>
                    <a:lnTo>
                      <a:pt x="37" y="129"/>
                    </a:lnTo>
                    <a:lnTo>
                      <a:pt x="35" y="129"/>
                    </a:lnTo>
                    <a:lnTo>
                      <a:pt x="35" y="127"/>
                    </a:lnTo>
                    <a:lnTo>
                      <a:pt x="32" y="125"/>
                    </a:lnTo>
                    <a:lnTo>
                      <a:pt x="23" y="120"/>
                    </a:lnTo>
                    <a:lnTo>
                      <a:pt x="0" y="122"/>
                    </a:lnTo>
                    <a:lnTo>
                      <a:pt x="0" y="120"/>
                    </a:lnTo>
                    <a:lnTo>
                      <a:pt x="0" y="86"/>
                    </a:lnTo>
                    <a:lnTo>
                      <a:pt x="5" y="77"/>
                    </a:lnTo>
                    <a:lnTo>
                      <a:pt x="7" y="68"/>
                    </a:lnTo>
                    <a:lnTo>
                      <a:pt x="12" y="63"/>
                    </a:lnTo>
                    <a:lnTo>
                      <a:pt x="12" y="61"/>
                    </a:lnTo>
                    <a:lnTo>
                      <a:pt x="14" y="61"/>
                    </a:lnTo>
                    <a:lnTo>
                      <a:pt x="14" y="59"/>
                    </a:lnTo>
                    <a:lnTo>
                      <a:pt x="14" y="59"/>
                    </a:lnTo>
                    <a:lnTo>
                      <a:pt x="12" y="58"/>
                    </a:lnTo>
                    <a:lnTo>
                      <a:pt x="12" y="58"/>
                    </a:lnTo>
                    <a:lnTo>
                      <a:pt x="12" y="56"/>
                    </a:lnTo>
                    <a:lnTo>
                      <a:pt x="14" y="54"/>
                    </a:lnTo>
                    <a:lnTo>
                      <a:pt x="16" y="54"/>
                    </a:lnTo>
                    <a:lnTo>
                      <a:pt x="16" y="54"/>
                    </a:lnTo>
                    <a:lnTo>
                      <a:pt x="14" y="43"/>
                    </a:lnTo>
                    <a:lnTo>
                      <a:pt x="12" y="40"/>
                    </a:lnTo>
                    <a:lnTo>
                      <a:pt x="10" y="40"/>
                    </a:lnTo>
                    <a:lnTo>
                      <a:pt x="12" y="36"/>
                    </a:lnTo>
                    <a:lnTo>
                      <a:pt x="12" y="3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2" name="Freeform 2361">
                <a:extLst>
                  <a:ext uri="{FF2B5EF4-FFF2-40B4-BE49-F238E27FC236}">
                    <a16:creationId xmlns:a16="http://schemas.microsoft.com/office/drawing/2014/main" id="{4EDEA28A-8C21-E84D-934D-273996C53F6A}"/>
                  </a:ext>
                </a:extLst>
              </p:cNvPr>
              <p:cNvSpPr>
                <a:spLocks/>
              </p:cNvSpPr>
              <p:nvPr/>
            </p:nvSpPr>
            <p:spPr bwMode="auto">
              <a:xfrm>
                <a:off x="2741" y="2491"/>
                <a:ext cx="185" cy="154"/>
              </a:xfrm>
              <a:custGeom>
                <a:avLst/>
                <a:gdLst>
                  <a:gd name="T0" fmla="*/ 12 w 185"/>
                  <a:gd name="T1" fmla="*/ 22 h 154"/>
                  <a:gd name="T2" fmla="*/ 14 w 185"/>
                  <a:gd name="T3" fmla="*/ 18 h 154"/>
                  <a:gd name="T4" fmla="*/ 18 w 185"/>
                  <a:gd name="T5" fmla="*/ 16 h 154"/>
                  <a:gd name="T6" fmla="*/ 27 w 185"/>
                  <a:gd name="T7" fmla="*/ 2 h 154"/>
                  <a:gd name="T8" fmla="*/ 57 w 185"/>
                  <a:gd name="T9" fmla="*/ 6 h 154"/>
                  <a:gd name="T10" fmla="*/ 66 w 185"/>
                  <a:gd name="T11" fmla="*/ 13 h 154"/>
                  <a:gd name="T12" fmla="*/ 71 w 185"/>
                  <a:gd name="T13" fmla="*/ 11 h 154"/>
                  <a:gd name="T14" fmla="*/ 82 w 185"/>
                  <a:gd name="T15" fmla="*/ 8 h 154"/>
                  <a:gd name="T16" fmla="*/ 105 w 185"/>
                  <a:gd name="T17" fmla="*/ 16 h 154"/>
                  <a:gd name="T18" fmla="*/ 119 w 185"/>
                  <a:gd name="T19" fmla="*/ 8 h 154"/>
                  <a:gd name="T20" fmla="*/ 150 w 185"/>
                  <a:gd name="T21" fmla="*/ 9 h 154"/>
                  <a:gd name="T22" fmla="*/ 155 w 185"/>
                  <a:gd name="T23" fmla="*/ 9 h 154"/>
                  <a:gd name="T24" fmla="*/ 157 w 185"/>
                  <a:gd name="T25" fmla="*/ 6 h 154"/>
                  <a:gd name="T26" fmla="*/ 160 w 185"/>
                  <a:gd name="T27" fmla="*/ 4 h 154"/>
                  <a:gd name="T28" fmla="*/ 164 w 185"/>
                  <a:gd name="T29" fmla="*/ 0 h 154"/>
                  <a:gd name="T30" fmla="*/ 166 w 185"/>
                  <a:gd name="T31" fmla="*/ 0 h 154"/>
                  <a:gd name="T32" fmla="*/ 173 w 185"/>
                  <a:gd name="T33" fmla="*/ 9 h 154"/>
                  <a:gd name="T34" fmla="*/ 180 w 185"/>
                  <a:gd name="T35" fmla="*/ 20 h 154"/>
                  <a:gd name="T36" fmla="*/ 184 w 185"/>
                  <a:gd name="T37" fmla="*/ 24 h 154"/>
                  <a:gd name="T38" fmla="*/ 185 w 185"/>
                  <a:gd name="T39" fmla="*/ 25 h 154"/>
                  <a:gd name="T40" fmla="*/ 180 w 185"/>
                  <a:gd name="T41" fmla="*/ 38 h 154"/>
                  <a:gd name="T42" fmla="*/ 173 w 185"/>
                  <a:gd name="T43" fmla="*/ 41 h 154"/>
                  <a:gd name="T44" fmla="*/ 159 w 185"/>
                  <a:gd name="T45" fmla="*/ 81 h 154"/>
                  <a:gd name="T46" fmla="*/ 151 w 185"/>
                  <a:gd name="T47" fmla="*/ 86 h 154"/>
                  <a:gd name="T48" fmla="*/ 135 w 185"/>
                  <a:gd name="T49" fmla="*/ 118 h 154"/>
                  <a:gd name="T50" fmla="*/ 128 w 185"/>
                  <a:gd name="T51" fmla="*/ 116 h 154"/>
                  <a:gd name="T52" fmla="*/ 128 w 185"/>
                  <a:gd name="T53" fmla="*/ 115 h 154"/>
                  <a:gd name="T54" fmla="*/ 123 w 185"/>
                  <a:gd name="T55" fmla="*/ 111 h 154"/>
                  <a:gd name="T56" fmla="*/ 109 w 185"/>
                  <a:gd name="T57" fmla="*/ 113 h 154"/>
                  <a:gd name="T58" fmla="*/ 103 w 185"/>
                  <a:gd name="T59" fmla="*/ 118 h 154"/>
                  <a:gd name="T60" fmla="*/ 94 w 185"/>
                  <a:gd name="T61" fmla="*/ 133 h 154"/>
                  <a:gd name="T62" fmla="*/ 93 w 185"/>
                  <a:gd name="T63" fmla="*/ 143 h 154"/>
                  <a:gd name="T64" fmla="*/ 89 w 185"/>
                  <a:gd name="T65" fmla="*/ 147 h 154"/>
                  <a:gd name="T66" fmla="*/ 87 w 185"/>
                  <a:gd name="T67" fmla="*/ 145 h 154"/>
                  <a:gd name="T68" fmla="*/ 85 w 185"/>
                  <a:gd name="T69" fmla="*/ 150 h 154"/>
                  <a:gd name="T70" fmla="*/ 69 w 185"/>
                  <a:gd name="T71" fmla="*/ 149 h 154"/>
                  <a:gd name="T72" fmla="*/ 68 w 185"/>
                  <a:gd name="T73" fmla="*/ 150 h 154"/>
                  <a:gd name="T74" fmla="*/ 64 w 185"/>
                  <a:gd name="T75" fmla="*/ 152 h 154"/>
                  <a:gd name="T76" fmla="*/ 62 w 185"/>
                  <a:gd name="T77" fmla="*/ 152 h 154"/>
                  <a:gd name="T78" fmla="*/ 60 w 185"/>
                  <a:gd name="T79" fmla="*/ 152 h 154"/>
                  <a:gd name="T80" fmla="*/ 55 w 185"/>
                  <a:gd name="T81" fmla="*/ 154 h 154"/>
                  <a:gd name="T82" fmla="*/ 52 w 185"/>
                  <a:gd name="T83" fmla="*/ 152 h 154"/>
                  <a:gd name="T84" fmla="*/ 48 w 185"/>
                  <a:gd name="T85" fmla="*/ 152 h 154"/>
                  <a:gd name="T86" fmla="*/ 43 w 185"/>
                  <a:gd name="T87" fmla="*/ 145 h 154"/>
                  <a:gd name="T88" fmla="*/ 43 w 185"/>
                  <a:gd name="T89" fmla="*/ 136 h 154"/>
                  <a:gd name="T90" fmla="*/ 39 w 185"/>
                  <a:gd name="T91" fmla="*/ 134 h 154"/>
                  <a:gd name="T92" fmla="*/ 37 w 185"/>
                  <a:gd name="T93" fmla="*/ 131 h 154"/>
                  <a:gd name="T94" fmla="*/ 35 w 185"/>
                  <a:gd name="T95" fmla="*/ 129 h 154"/>
                  <a:gd name="T96" fmla="*/ 32 w 185"/>
                  <a:gd name="T97" fmla="*/ 125 h 154"/>
                  <a:gd name="T98" fmla="*/ 0 w 185"/>
                  <a:gd name="T99" fmla="*/ 122 h 154"/>
                  <a:gd name="T100" fmla="*/ 0 w 185"/>
                  <a:gd name="T101" fmla="*/ 86 h 154"/>
                  <a:gd name="T102" fmla="*/ 7 w 185"/>
                  <a:gd name="T103" fmla="*/ 68 h 154"/>
                  <a:gd name="T104" fmla="*/ 12 w 185"/>
                  <a:gd name="T105" fmla="*/ 61 h 154"/>
                  <a:gd name="T106" fmla="*/ 14 w 185"/>
                  <a:gd name="T107" fmla="*/ 59 h 154"/>
                  <a:gd name="T108" fmla="*/ 12 w 185"/>
                  <a:gd name="T109" fmla="*/ 58 h 154"/>
                  <a:gd name="T110" fmla="*/ 12 w 185"/>
                  <a:gd name="T111" fmla="*/ 56 h 154"/>
                  <a:gd name="T112" fmla="*/ 16 w 185"/>
                  <a:gd name="T113" fmla="*/ 54 h 154"/>
                  <a:gd name="T114" fmla="*/ 14 w 185"/>
                  <a:gd name="T115" fmla="*/ 43 h 154"/>
                  <a:gd name="T116" fmla="*/ 10 w 185"/>
                  <a:gd name="T117" fmla="*/ 40 h 154"/>
                  <a:gd name="T118" fmla="*/ 12 w 185"/>
                  <a:gd name="T119"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 h="154">
                    <a:moveTo>
                      <a:pt x="12" y="34"/>
                    </a:moveTo>
                    <a:lnTo>
                      <a:pt x="12" y="22"/>
                    </a:lnTo>
                    <a:lnTo>
                      <a:pt x="14" y="20"/>
                    </a:lnTo>
                    <a:lnTo>
                      <a:pt x="14" y="18"/>
                    </a:lnTo>
                    <a:lnTo>
                      <a:pt x="16" y="18"/>
                    </a:lnTo>
                    <a:lnTo>
                      <a:pt x="18" y="16"/>
                    </a:lnTo>
                    <a:lnTo>
                      <a:pt x="21" y="6"/>
                    </a:lnTo>
                    <a:lnTo>
                      <a:pt x="27" y="2"/>
                    </a:lnTo>
                    <a:lnTo>
                      <a:pt x="46" y="0"/>
                    </a:lnTo>
                    <a:lnTo>
                      <a:pt x="57" y="6"/>
                    </a:lnTo>
                    <a:lnTo>
                      <a:pt x="66" y="13"/>
                    </a:lnTo>
                    <a:lnTo>
                      <a:pt x="66" y="13"/>
                    </a:lnTo>
                    <a:lnTo>
                      <a:pt x="69" y="13"/>
                    </a:lnTo>
                    <a:lnTo>
                      <a:pt x="71" y="11"/>
                    </a:lnTo>
                    <a:lnTo>
                      <a:pt x="78" y="8"/>
                    </a:lnTo>
                    <a:lnTo>
                      <a:pt x="82" y="8"/>
                    </a:lnTo>
                    <a:lnTo>
                      <a:pt x="94" y="15"/>
                    </a:lnTo>
                    <a:lnTo>
                      <a:pt x="105" y="16"/>
                    </a:lnTo>
                    <a:lnTo>
                      <a:pt x="109" y="16"/>
                    </a:lnTo>
                    <a:lnTo>
                      <a:pt x="119" y="8"/>
                    </a:lnTo>
                    <a:lnTo>
                      <a:pt x="141" y="6"/>
                    </a:lnTo>
                    <a:lnTo>
                      <a:pt x="150" y="9"/>
                    </a:lnTo>
                    <a:lnTo>
                      <a:pt x="153" y="9"/>
                    </a:lnTo>
                    <a:lnTo>
                      <a:pt x="155" y="9"/>
                    </a:lnTo>
                    <a:lnTo>
                      <a:pt x="157" y="6"/>
                    </a:lnTo>
                    <a:lnTo>
                      <a:pt x="157" y="6"/>
                    </a:lnTo>
                    <a:lnTo>
                      <a:pt x="159" y="4"/>
                    </a:lnTo>
                    <a:lnTo>
                      <a:pt x="160" y="4"/>
                    </a:lnTo>
                    <a:lnTo>
                      <a:pt x="164" y="4"/>
                    </a:lnTo>
                    <a:lnTo>
                      <a:pt x="164" y="0"/>
                    </a:lnTo>
                    <a:lnTo>
                      <a:pt x="166" y="0"/>
                    </a:lnTo>
                    <a:lnTo>
                      <a:pt x="166" y="0"/>
                    </a:lnTo>
                    <a:lnTo>
                      <a:pt x="169" y="8"/>
                    </a:lnTo>
                    <a:lnTo>
                      <a:pt x="173" y="9"/>
                    </a:lnTo>
                    <a:lnTo>
                      <a:pt x="176" y="18"/>
                    </a:lnTo>
                    <a:lnTo>
                      <a:pt x="180" y="20"/>
                    </a:lnTo>
                    <a:lnTo>
                      <a:pt x="180" y="22"/>
                    </a:lnTo>
                    <a:lnTo>
                      <a:pt x="184" y="24"/>
                    </a:lnTo>
                    <a:lnTo>
                      <a:pt x="185" y="24"/>
                    </a:lnTo>
                    <a:lnTo>
                      <a:pt x="185" y="25"/>
                    </a:lnTo>
                    <a:lnTo>
                      <a:pt x="185" y="34"/>
                    </a:lnTo>
                    <a:lnTo>
                      <a:pt x="180" y="38"/>
                    </a:lnTo>
                    <a:lnTo>
                      <a:pt x="180" y="40"/>
                    </a:lnTo>
                    <a:lnTo>
                      <a:pt x="173" y="41"/>
                    </a:lnTo>
                    <a:lnTo>
                      <a:pt x="169" y="45"/>
                    </a:lnTo>
                    <a:lnTo>
                      <a:pt x="159" y="81"/>
                    </a:lnTo>
                    <a:lnTo>
                      <a:pt x="155" y="83"/>
                    </a:lnTo>
                    <a:lnTo>
                      <a:pt x="151" y="86"/>
                    </a:lnTo>
                    <a:lnTo>
                      <a:pt x="137" y="118"/>
                    </a:lnTo>
                    <a:lnTo>
                      <a:pt x="135" y="118"/>
                    </a:lnTo>
                    <a:lnTo>
                      <a:pt x="132" y="118"/>
                    </a:lnTo>
                    <a:lnTo>
                      <a:pt x="128" y="116"/>
                    </a:lnTo>
                    <a:lnTo>
                      <a:pt x="128" y="116"/>
                    </a:lnTo>
                    <a:lnTo>
                      <a:pt x="128" y="115"/>
                    </a:lnTo>
                    <a:lnTo>
                      <a:pt x="127" y="115"/>
                    </a:lnTo>
                    <a:lnTo>
                      <a:pt x="123" y="111"/>
                    </a:lnTo>
                    <a:lnTo>
                      <a:pt x="109" y="113"/>
                    </a:lnTo>
                    <a:lnTo>
                      <a:pt x="109" y="113"/>
                    </a:lnTo>
                    <a:lnTo>
                      <a:pt x="107" y="116"/>
                    </a:lnTo>
                    <a:lnTo>
                      <a:pt x="103" y="118"/>
                    </a:lnTo>
                    <a:lnTo>
                      <a:pt x="100" y="124"/>
                    </a:lnTo>
                    <a:lnTo>
                      <a:pt x="94" y="133"/>
                    </a:lnTo>
                    <a:lnTo>
                      <a:pt x="94" y="138"/>
                    </a:lnTo>
                    <a:lnTo>
                      <a:pt x="93" y="143"/>
                    </a:lnTo>
                    <a:lnTo>
                      <a:pt x="91" y="145"/>
                    </a:lnTo>
                    <a:lnTo>
                      <a:pt x="89" y="147"/>
                    </a:lnTo>
                    <a:lnTo>
                      <a:pt x="89" y="145"/>
                    </a:lnTo>
                    <a:lnTo>
                      <a:pt x="87" y="145"/>
                    </a:lnTo>
                    <a:lnTo>
                      <a:pt x="85" y="147"/>
                    </a:lnTo>
                    <a:lnTo>
                      <a:pt x="85" y="150"/>
                    </a:lnTo>
                    <a:lnTo>
                      <a:pt x="77" y="150"/>
                    </a:lnTo>
                    <a:lnTo>
                      <a:pt x="69" y="149"/>
                    </a:lnTo>
                    <a:lnTo>
                      <a:pt x="68" y="150"/>
                    </a:lnTo>
                    <a:lnTo>
                      <a:pt x="68" y="150"/>
                    </a:lnTo>
                    <a:lnTo>
                      <a:pt x="66" y="152"/>
                    </a:lnTo>
                    <a:lnTo>
                      <a:pt x="64" y="152"/>
                    </a:lnTo>
                    <a:lnTo>
                      <a:pt x="64" y="152"/>
                    </a:lnTo>
                    <a:lnTo>
                      <a:pt x="62" y="152"/>
                    </a:lnTo>
                    <a:lnTo>
                      <a:pt x="62" y="152"/>
                    </a:lnTo>
                    <a:lnTo>
                      <a:pt x="60" y="152"/>
                    </a:lnTo>
                    <a:lnTo>
                      <a:pt x="60" y="152"/>
                    </a:lnTo>
                    <a:lnTo>
                      <a:pt x="55" y="154"/>
                    </a:lnTo>
                    <a:lnTo>
                      <a:pt x="53" y="152"/>
                    </a:lnTo>
                    <a:lnTo>
                      <a:pt x="52" y="152"/>
                    </a:lnTo>
                    <a:lnTo>
                      <a:pt x="52" y="152"/>
                    </a:lnTo>
                    <a:lnTo>
                      <a:pt x="48" y="152"/>
                    </a:lnTo>
                    <a:lnTo>
                      <a:pt x="46" y="149"/>
                    </a:lnTo>
                    <a:lnTo>
                      <a:pt x="43" y="145"/>
                    </a:lnTo>
                    <a:lnTo>
                      <a:pt x="41" y="136"/>
                    </a:lnTo>
                    <a:lnTo>
                      <a:pt x="43" y="136"/>
                    </a:lnTo>
                    <a:lnTo>
                      <a:pt x="41" y="136"/>
                    </a:lnTo>
                    <a:lnTo>
                      <a:pt x="39" y="134"/>
                    </a:lnTo>
                    <a:lnTo>
                      <a:pt x="39" y="133"/>
                    </a:lnTo>
                    <a:lnTo>
                      <a:pt x="37" y="131"/>
                    </a:lnTo>
                    <a:lnTo>
                      <a:pt x="37" y="129"/>
                    </a:lnTo>
                    <a:lnTo>
                      <a:pt x="35" y="129"/>
                    </a:lnTo>
                    <a:lnTo>
                      <a:pt x="35" y="127"/>
                    </a:lnTo>
                    <a:lnTo>
                      <a:pt x="32" y="125"/>
                    </a:lnTo>
                    <a:lnTo>
                      <a:pt x="23" y="120"/>
                    </a:lnTo>
                    <a:lnTo>
                      <a:pt x="0" y="122"/>
                    </a:lnTo>
                    <a:lnTo>
                      <a:pt x="0" y="120"/>
                    </a:lnTo>
                    <a:lnTo>
                      <a:pt x="0" y="86"/>
                    </a:lnTo>
                    <a:lnTo>
                      <a:pt x="5" y="77"/>
                    </a:lnTo>
                    <a:lnTo>
                      <a:pt x="7" y="68"/>
                    </a:lnTo>
                    <a:lnTo>
                      <a:pt x="12" y="63"/>
                    </a:lnTo>
                    <a:lnTo>
                      <a:pt x="12" y="61"/>
                    </a:lnTo>
                    <a:lnTo>
                      <a:pt x="14" y="61"/>
                    </a:lnTo>
                    <a:lnTo>
                      <a:pt x="14" y="59"/>
                    </a:lnTo>
                    <a:lnTo>
                      <a:pt x="14" y="59"/>
                    </a:lnTo>
                    <a:lnTo>
                      <a:pt x="12" y="58"/>
                    </a:lnTo>
                    <a:lnTo>
                      <a:pt x="12" y="58"/>
                    </a:lnTo>
                    <a:lnTo>
                      <a:pt x="12" y="56"/>
                    </a:lnTo>
                    <a:lnTo>
                      <a:pt x="14" y="54"/>
                    </a:lnTo>
                    <a:lnTo>
                      <a:pt x="16" y="54"/>
                    </a:lnTo>
                    <a:lnTo>
                      <a:pt x="16" y="54"/>
                    </a:lnTo>
                    <a:lnTo>
                      <a:pt x="14" y="43"/>
                    </a:lnTo>
                    <a:lnTo>
                      <a:pt x="12" y="40"/>
                    </a:lnTo>
                    <a:lnTo>
                      <a:pt x="10" y="40"/>
                    </a:lnTo>
                    <a:lnTo>
                      <a:pt x="12" y="36"/>
                    </a:lnTo>
                    <a:lnTo>
                      <a:pt x="12" y="3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3" name="Freeform 2362">
                <a:extLst>
                  <a:ext uri="{FF2B5EF4-FFF2-40B4-BE49-F238E27FC236}">
                    <a16:creationId xmlns:a16="http://schemas.microsoft.com/office/drawing/2014/main" id="{2E59264B-2B1E-EE4D-9614-33A84AED0AD2}"/>
                  </a:ext>
                </a:extLst>
              </p:cNvPr>
              <p:cNvSpPr>
                <a:spLocks/>
              </p:cNvSpPr>
              <p:nvPr/>
            </p:nvSpPr>
            <p:spPr bwMode="auto">
              <a:xfrm>
                <a:off x="2873" y="2654"/>
                <a:ext cx="121" cy="139"/>
              </a:xfrm>
              <a:custGeom>
                <a:avLst/>
                <a:gdLst>
                  <a:gd name="T0" fmla="*/ 119 w 121"/>
                  <a:gd name="T1" fmla="*/ 2 h 139"/>
                  <a:gd name="T2" fmla="*/ 100 w 121"/>
                  <a:gd name="T3" fmla="*/ 0 h 139"/>
                  <a:gd name="T4" fmla="*/ 84 w 121"/>
                  <a:gd name="T5" fmla="*/ 9 h 139"/>
                  <a:gd name="T6" fmla="*/ 80 w 121"/>
                  <a:gd name="T7" fmla="*/ 16 h 139"/>
                  <a:gd name="T8" fmla="*/ 80 w 121"/>
                  <a:gd name="T9" fmla="*/ 32 h 139"/>
                  <a:gd name="T10" fmla="*/ 71 w 121"/>
                  <a:gd name="T11" fmla="*/ 27 h 139"/>
                  <a:gd name="T12" fmla="*/ 61 w 121"/>
                  <a:gd name="T13" fmla="*/ 27 h 139"/>
                  <a:gd name="T14" fmla="*/ 36 w 121"/>
                  <a:gd name="T15" fmla="*/ 25 h 139"/>
                  <a:gd name="T16" fmla="*/ 34 w 121"/>
                  <a:gd name="T17" fmla="*/ 39 h 139"/>
                  <a:gd name="T18" fmla="*/ 41 w 121"/>
                  <a:gd name="T19" fmla="*/ 34 h 139"/>
                  <a:gd name="T20" fmla="*/ 52 w 121"/>
                  <a:gd name="T21" fmla="*/ 39 h 139"/>
                  <a:gd name="T22" fmla="*/ 46 w 121"/>
                  <a:gd name="T23" fmla="*/ 55 h 139"/>
                  <a:gd name="T24" fmla="*/ 52 w 121"/>
                  <a:gd name="T25" fmla="*/ 71 h 139"/>
                  <a:gd name="T26" fmla="*/ 43 w 121"/>
                  <a:gd name="T27" fmla="*/ 98 h 139"/>
                  <a:gd name="T28" fmla="*/ 30 w 121"/>
                  <a:gd name="T29" fmla="*/ 93 h 139"/>
                  <a:gd name="T30" fmla="*/ 25 w 121"/>
                  <a:gd name="T31" fmla="*/ 89 h 139"/>
                  <a:gd name="T32" fmla="*/ 11 w 121"/>
                  <a:gd name="T33" fmla="*/ 100 h 139"/>
                  <a:gd name="T34" fmla="*/ 9 w 121"/>
                  <a:gd name="T35" fmla="*/ 105 h 139"/>
                  <a:gd name="T36" fmla="*/ 9 w 121"/>
                  <a:gd name="T37" fmla="*/ 114 h 139"/>
                  <a:gd name="T38" fmla="*/ 3 w 121"/>
                  <a:gd name="T39" fmla="*/ 116 h 139"/>
                  <a:gd name="T40" fmla="*/ 0 w 121"/>
                  <a:gd name="T41" fmla="*/ 121 h 139"/>
                  <a:gd name="T42" fmla="*/ 11 w 121"/>
                  <a:gd name="T43" fmla="*/ 130 h 139"/>
                  <a:gd name="T44" fmla="*/ 21 w 121"/>
                  <a:gd name="T45" fmla="*/ 136 h 139"/>
                  <a:gd name="T46" fmla="*/ 27 w 121"/>
                  <a:gd name="T47" fmla="*/ 128 h 139"/>
                  <a:gd name="T48" fmla="*/ 30 w 121"/>
                  <a:gd name="T49" fmla="*/ 134 h 139"/>
                  <a:gd name="T50" fmla="*/ 39 w 121"/>
                  <a:gd name="T51" fmla="*/ 136 h 139"/>
                  <a:gd name="T52" fmla="*/ 43 w 121"/>
                  <a:gd name="T53" fmla="*/ 130 h 139"/>
                  <a:gd name="T54" fmla="*/ 52 w 121"/>
                  <a:gd name="T55" fmla="*/ 130 h 139"/>
                  <a:gd name="T56" fmla="*/ 55 w 121"/>
                  <a:gd name="T57" fmla="*/ 136 h 139"/>
                  <a:gd name="T58" fmla="*/ 71 w 121"/>
                  <a:gd name="T59" fmla="*/ 125 h 139"/>
                  <a:gd name="T60" fmla="*/ 84 w 121"/>
                  <a:gd name="T61" fmla="*/ 93 h 139"/>
                  <a:gd name="T62" fmla="*/ 107 w 121"/>
                  <a:gd name="T63" fmla="*/ 70 h 139"/>
                  <a:gd name="T64" fmla="*/ 121 w 121"/>
                  <a:gd name="T65" fmla="*/ 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39">
                    <a:moveTo>
                      <a:pt x="121" y="0"/>
                    </a:moveTo>
                    <a:lnTo>
                      <a:pt x="119" y="2"/>
                    </a:lnTo>
                    <a:lnTo>
                      <a:pt x="111" y="3"/>
                    </a:lnTo>
                    <a:lnTo>
                      <a:pt x="100" y="0"/>
                    </a:lnTo>
                    <a:lnTo>
                      <a:pt x="94" y="0"/>
                    </a:lnTo>
                    <a:lnTo>
                      <a:pt x="84" y="9"/>
                    </a:lnTo>
                    <a:lnTo>
                      <a:pt x="80" y="14"/>
                    </a:lnTo>
                    <a:lnTo>
                      <a:pt x="80" y="16"/>
                    </a:lnTo>
                    <a:lnTo>
                      <a:pt x="80" y="28"/>
                    </a:lnTo>
                    <a:lnTo>
                      <a:pt x="80" y="32"/>
                    </a:lnTo>
                    <a:lnTo>
                      <a:pt x="78" y="34"/>
                    </a:lnTo>
                    <a:lnTo>
                      <a:pt x="71" y="27"/>
                    </a:lnTo>
                    <a:lnTo>
                      <a:pt x="68" y="28"/>
                    </a:lnTo>
                    <a:lnTo>
                      <a:pt x="61" y="27"/>
                    </a:lnTo>
                    <a:lnTo>
                      <a:pt x="57" y="25"/>
                    </a:lnTo>
                    <a:lnTo>
                      <a:pt x="36" y="25"/>
                    </a:lnTo>
                    <a:lnTo>
                      <a:pt x="34" y="28"/>
                    </a:lnTo>
                    <a:lnTo>
                      <a:pt x="34" y="39"/>
                    </a:lnTo>
                    <a:lnTo>
                      <a:pt x="36" y="41"/>
                    </a:lnTo>
                    <a:lnTo>
                      <a:pt x="41" y="34"/>
                    </a:lnTo>
                    <a:lnTo>
                      <a:pt x="48" y="36"/>
                    </a:lnTo>
                    <a:lnTo>
                      <a:pt x="52" y="39"/>
                    </a:lnTo>
                    <a:lnTo>
                      <a:pt x="52" y="46"/>
                    </a:lnTo>
                    <a:lnTo>
                      <a:pt x="46" y="55"/>
                    </a:lnTo>
                    <a:lnTo>
                      <a:pt x="46" y="59"/>
                    </a:lnTo>
                    <a:lnTo>
                      <a:pt x="52" y="71"/>
                    </a:lnTo>
                    <a:lnTo>
                      <a:pt x="48" y="96"/>
                    </a:lnTo>
                    <a:lnTo>
                      <a:pt x="43" y="98"/>
                    </a:lnTo>
                    <a:lnTo>
                      <a:pt x="37" y="93"/>
                    </a:lnTo>
                    <a:lnTo>
                      <a:pt x="30" y="93"/>
                    </a:lnTo>
                    <a:lnTo>
                      <a:pt x="27" y="89"/>
                    </a:lnTo>
                    <a:lnTo>
                      <a:pt x="25" y="89"/>
                    </a:lnTo>
                    <a:lnTo>
                      <a:pt x="19" y="95"/>
                    </a:lnTo>
                    <a:lnTo>
                      <a:pt x="11" y="100"/>
                    </a:lnTo>
                    <a:lnTo>
                      <a:pt x="9" y="102"/>
                    </a:lnTo>
                    <a:lnTo>
                      <a:pt x="9" y="105"/>
                    </a:lnTo>
                    <a:lnTo>
                      <a:pt x="11" y="112"/>
                    </a:lnTo>
                    <a:lnTo>
                      <a:pt x="9" y="114"/>
                    </a:lnTo>
                    <a:lnTo>
                      <a:pt x="5" y="114"/>
                    </a:lnTo>
                    <a:lnTo>
                      <a:pt x="3" y="116"/>
                    </a:lnTo>
                    <a:lnTo>
                      <a:pt x="2" y="118"/>
                    </a:lnTo>
                    <a:lnTo>
                      <a:pt x="0" y="121"/>
                    </a:lnTo>
                    <a:lnTo>
                      <a:pt x="3" y="123"/>
                    </a:lnTo>
                    <a:lnTo>
                      <a:pt x="11" y="130"/>
                    </a:lnTo>
                    <a:lnTo>
                      <a:pt x="14" y="139"/>
                    </a:lnTo>
                    <a:lnTo>
                      <a:pt x="21" y="136"/>
                    </a:lnTo>
                    <a:lnTo>
                      <a:pt x="23" y="130"/>
                    </a:lnTo>
                    <a:lnTo>
                      <a:pt x="27" y="128"/>
                    </a:lnTo>
                    <a:lnTo>
                      <a:pt x="30" y="130"/>
                    </a:lnTo>
                    <a:lnTo>
                      <a:pt x="30" y="134"/>
                    </a:lnTo>
                    <a:lnTo>
                      <a:pt x="36" y="136"/>
                    </a:lnTo>
                    <a:lnTo>
                      <a:pt x="39" y="136"/>
                    </a:lnTo>
                    <a:lnTo>
                      <a:pt x="41" y="132"/>
                    </a:lnTo>
                    <a:lnTo>
                      <a:pt x="43" y="130"/>
                    </a:lnTo>
                    <a:lnTo>
                      <a:pt x="52" y="128"/>
                    </a:lnTo>
                    <a:lnTo>
                      <a:pt x="52" y="130"/>
                    </a:lnTo>
                    <a:lnTo>
                      <a:pt x="52" y="134"/>
                    </a:lnTo>
                    <a:lnTo>
                      <a:pt x="55" y="136"/>
                    </a:lnTo>
                    <a:lnTo>
                      <a:pt x="62" y="134"/>
                    </a:lnTo>
                    <a:lnTo>
                      <a:pt x="71" y="125"/>
                    </a:lnTo>
                    <a:lnTo>
                      <a:pt x="80" y="114"/>
                    </a:lnTo>
                    <a:lnTo>
                      <a:pt x="84" y="93"/>
                    </a:lnTo>
                    <a:lnTo>
                      <a:pt x="96" y="77"/>
                    </a:lnTo>
                    <a:lnTo>
                      <a:pt x="107" y="70"/>
                    </a:lnTo>
                    <a:lnTo>
                      <a:pt x="112" y="28"/>
                    </a:lnTo>
                    <a:lnTo>
                      <a:pt x="121" y="5"/>
                    </a:lnTo>
                    <a:lnTo>
                      <a:pt x="12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4" name="Freeform 2363">
                <a:extLst>
                  <a:ext uri="{FF2B5EF4-FFF2-40B4-BE49-F238E27FC236}">
                    <a16:creationId xmlns:a16="http://schemas.microsoft.com/office/drawing/2014/main" id="{31310DAB-6ACF-AA4B-BBE1-6F12007ADAB3}"/>
                  </a:ext>
                </a:extLst>
              </p:cNvPr>
              <p:cNvSpPr>
                <a:spLocks/>
              </p:cNvSpPr>
              <p:nvPr/>
            </p:nvSpPr>
            <p:spPr bwMode="auto">
              <a:xfrm>
                <a:off x="2873" y="2654"/>
                <a:ext cx="121" cy="139"/>
              </a:xfrm>
              <a:custGeom>
                <a:avLst/>
                <a:gdLst>
                  <a:gd name="T0" fmla="*/ 119 w 121"/>
                  <a:gd name="T1" fmla="*/ 2 h 139"/>
                  <a:gd name="T2" fmla="*/ 100 w 121"/>
                  <a:gd name="T3" fmla="*/ 0 h 139"/>
                  <a:gd name="T4" fmla="*/ 84 w 121"/>
                  <a:gd name="T5" fmla="*/ 9 h 139"/>
                  <a:gd name="T6" fmla="*/ 80 w 121"/>
                  <a:gd name="T7" fmla="*/ 16 h 139"/>
                  <a:gd name="T8" fmla="*/ 80 w 121"/>
                  <a:gd name="T9" fmla="*/ 32 h 139"/>
                  <a:gd name="T10" fmla="*/ 71 w 121"/>
                  <a:gd name="T11" fmla="*/ 27 h 139"/>
                  <a:gd name="T12" fmla="*/ 61 w 121"/>
                  <a:gd name="T13" fmla="*/ 27 h 139"/>
                  <a:gd name="T14" fmla="*/ 36 w 121"/>
                  <a:gd name="T15" fmla="*/ 25 h 139"/>
                  <a:gd name="T16" fmla="*/ 34 w 121"/>
                  <a:gd name="T17" fmla="*/ 39 h 139"/>
                  <a:gd name="T18" fmla="*/ 41 w 121"/>
                  <a:gd name="T19" fmla="*/ 34 h 139"/>
                  <a:gd name="T20" fmla="*/ 52 w 121"/>
                  <a:gd name="T21" fmla="*/ 39 h 139"/>
                  <a:gd name="T22" fmla="*/ 46 w 121"/>
                  <a:gd name="T23" fmla="*/ 55 h 139"/>
                  <a:gd name="T24" fmla="*/ 52 w 121"/>
                  <a:gd name="T25" fmla="*/ 71 h 139"/>
                  <a:gd name="T26" fmla="*/ 43 w 121"/>
                  <a:gd name="T27" fmla="*/ 98 h 139"/>
                  <a:gd name="T28" fmla="*/ 30 w 121"/>
                  <a:gd name="T29" fmla="*/ 93 h 139"/>
                  <a:gd name="T30" fmla="*/ 25 w 121"/>
                  <a:gd name="T31" fmla="*/ 89 h 139"/>
                  <a:gd name="T32" fmla="*/ 11 w 121"/>
                  <a:gd name="T33" fmla="*/ 100 h 139"/>
                  <a:gd name="T34" fmla="*/ 9 w 121"/>
                  <a:gd name="T35" fmla="*/ 105 h 139"/>
                  <a:gd name="T36" fmla="*/ 9 w 121"/>
                  <a:gd name="T37" fmla="*/ 114 h 139"/>
                  <a:gd name="T38" fmla="*/ 3 w 121"/>
                  <a:gd name="T39" fmla="*/ 116 h 139"/>
                  <a:gd name="T40" fmla="*/ 0 w 121"/>
                  <a:gd name="T41" fmla="*/ 121 h 139"/>
                  <a:gd name="T42" fmla="*/ 11 w 121"/>
                  <a:gd name="T43" fmla="*/ 130 h 139"/>
                  <a:gd name="T44" fmla="*/ 21 w 121"/>
                  <a:gd name="T45" fmla="*/ 136 h 139"/>
                  <a:gd name="T46" fmla="*/ 27 w 121"/>
                  <a:gd name="T47" fmla="*/ 128 h 139"/>
                  <a:gd name="T48" fmla="*/ 30 w 121"/>
                  <a:gd name="T49" fmla="*/ 134 h 139"/>
                  <a:gd name="T50" fmla="*/ 39 w 121"/>
                  <a:gd name="T51" fmla="*/ 136 h 139"/>
                  <a:gd name="T52" fmla="*/ 43 w 121"/>
                  <a:gd name="T53" fmla="*/ 130 h 139"/>
                  <a:gd name="T54" fmla="*/ 52 w 121"/>
                  <a:gd name="T55" fmla="*/ 130 h 139"/>
                  <a:gd name="T56" fmla="*/ 55 w 121"/>
                  <a:gd name="T57" fmla="*/ 136 h 139"/>
                  <a:gd name="T58" fmla="*/ 71 w 121"/>
                  <a:gd name="T59" fmla="*/ 125 h 139"/>
                  <a:gd name="T60" fmla="*/ 84 w 121"/>
                  <a:gd name="T61" fmla="*/ 93 h 139"/>
                  <a:gd name="T62" fmla="*/ 107 w 121"/>
                  <a:gd name="T63" fmla="*/ 70 h 139"/>
                  <a:gd name="T64" fmla="*/ 121 w 121"/>
                  <a:gd name="T65" fmla="*/ 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39">
                    <a:moveTo>
                      <a:pt x="121" y="0"/>
                    </a:moveTo>
                    <a:lnTo>
                      <a:pt x="119" y="2"/>
                    </a:lnTo>
                    <a:lnTo>
                      <a:pt x="111" y="3"/>
                    </a:lnTo>
                    <a:lnTo>
                      <a:pt x="100" y="0"/>
                    </a:lnTo>
                    <a:lnTo>
                      <a:pt x="94" y="0"/>
                    </a:lnTo>
                    <a:lnTo>
                      <a:pt x="84" y="9"/>
                    </a:lnTo>
                    <a:lnTo>
                      <a:pt x="80" y="14"/>
                    </a:lnTo>
                    <a:lnTo>
                      <a:pt x="80" y="16"/>
                    </a:lnTo>
                    <a:lnTo>
                      <a:pt x="80" y="28"/>
                    </a:lnTo>
                    <a:lnTo>
                      <a:pt x="80" y="32"/>
                    </a:lnTo>
                    <a:lnTo>
                      <a:pt x="78" y="34"/>
                    </a:lnTo>
                    <a:lnTo>
                      <a:pt x="71" y="27"/>
                    </a:lnTo>
                    <a:lnTo>
                      <a:pt x="68" y="28"/>
                    </a:lnTo>
                    <a:lnTo>
                      <a:pt x="61" y="27"/>
                    </a:lnTo>
                    <a:lnTo>
                      <a:pt x="57" y="25"/>
                    </a:lnTo>
                    <a:lnTo>
                      <a:pt x="36" y="25"/>
                    </a:lnTo>
                    <a:lnTo>
                      <a:pt x="34" y="28"/>
                    </a:lnTo>
                    <a:lnTo>
                      <a:pt x="34" y="39"/>
                    </a:lnTo>
                    <a:lnTo>
                      <a:pt x="36" y="41"/>
                    </a:lnTo>
                    <a:lnTo>
                      <a:pt x="41" y="34"/>
                    </a:lnTo>
                    <a:lnTo>
                      <a:pt x="48" y="36"/>
                    </a:lnTo>
                    <a:lnTo>
                      <a:pt x="52" y="39"/>
                    </a:lnTo>
                    <a:lnTo>
                      <a:pt x="52" y="46"/>
                    </a:lnTo>
                    <a:lnTo>
                      <a:pt x="46" y="55"/>
                    </a:lnTo>
                    <a:lnTo>
                      <a:pt x="46" y="59"/>
                    </a:lnTo>
                    <a:lnTo>
                      <a:pt x="52" y="71"/>
                    </a:lnTo>
                    <a:lnTo>
                      <a:pt x="48" y="96"/>
                    </a:lnTo>
                    <a:lnTo>
                      <a:pt x="43" y="98"/>
                    </a:lnTo>
                    <a:lnTo>
                      <a:pt x="37" y="93"/>
                    </a:lnTo>
                    <a:lnTo>
                      <a:pt x="30" y="93"/>
                    </a:lnTo>
                    <a:lnTo>
                      <a:pt x="27" y="89"/>
                    </a:lnTo>
                    <a:lnTo>
                      <a:pt x="25" y="89"/>
                    </a:lnTo>
                    <a:lnTo>
                      <a:pt x="19" y="95"/>
                    </a:lnTo>
                    <a:lnTo>
                      <a:pt x="11" y="100"/>
                    </a:lnTo>
                    <a:lnTo>
                      <a:pt x="9" y="102"/>
                    </a:lnTo>
                    <a:lnTo>
                      <a:pt x="9" y="105"/>
                    </a:lnTo>
                    <a:lnTo>
                      <a:pt x="11" y="112"/>
                    </a:lnTo>
                    <a:lnTo>
                      <a:pt x="9" y="114"/>
                    </a:lnTo>
                    <a:lnTo>
                      <a:pt x="5" y="114"/>
                    </a:lnTo>
                    <a:lnTo>
                      <a:pt x="3" y="116"/>
                    </a:lnTo>
                    <a:lnTo>
                      <a:pt x="2" y="118"/>
                    </a:lnTo>
                    <a:lnTo>
                      <a:pt x="0" y="121"/>
                    </a:lnTo>
                    <a:lnTo>
                      <a:pt x="3" y="123"/>
                    </a:lnTo>
                    <a:lnTo>
                      <a:pt x="11" y="130"/>
                    </a:lnTo>
                    <a:lnTo>
                      <a:pt x="14" y="139"/>
                    </a:lnTo>
                    <a:lnTo>
                      <a:pt x="21" y="136"/>
                    </a:lnTo>
                    <a:lnTo>
                      <a:pt x="23" y="130"/>
                    </a:lnTo>
                    <a:lnTo>
                      <a:pt x="27" y="128"/>
                    </a:lnTo>
                    <a:lnTo>
                      <a:pt x="30" y="130"/>
                    </a:lnTo>
                    <a:lnTo>
                      <a:pt x="30" y="134"/>
                    </a:lnTo>
                    <a:lnTo>
                      <a:pt x="36" y="136"/>
                    </a:lnTo>
                    <a:lnTo>
                      <a:pt x="39" y="136"/>
                    </a:lnTo>
                    <a:lnTo>
                      <a:pt x="41" y="132"/>
                    </a:lnTo>
                    <a:lnTo>
                      <a:pt x="43" y="130"/>
                    </a:lnTo>
                    <a:lnTo>
                      <a:pt x="52" y="128"/>
                    </a:lnTo>
                    <a:lnTo>
                      <a:pt x="52" y="130"/>
                    </a:lnTo>
                    <a:lnTo>
                      <a:pt x="52" y="134"/>
                    </a:lnTo>
                    <a:lnTo>
                      <a:pt x="55" y="136"/>
                    </a:lnTo>
                    <a:lnTo>
                      <a:pt x="62" y="134"/>
                    </a:lnTo>
                    <a:lnTo>
                      <a:pt x="71" y="125"/>
                    </a:lnTo>
                    <a:lnTo>
                      <a:pt x="80" y="114"/>
                    </a:lnTo>
                    <a:lnTo>
                      <a:pt x="84" y="93"/>
                    </a:lnTo>
                    <a:lnTo>
                      <a:pt x="96" y="77"/>
                    </a:lnTo>
                    <a:lnTo>
                      <a:pt x="107" y="70"/>
                    </a:lnTo>
                    <a:lnTo>
                      <a:pt x="112" y="28"/>
                    </a:lnTo>
                    <a:lnTo>
                      <a:pt x="121" y="5"/>
                    </a:lnTo>
                    <a:lnTo>
                      <a:pt x="12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5" name="Freeform 2364">
                <a:extLst>
                  <a:ext uri="{FF2B5EF4-FFF2-40B4-BE49-F238E27FC236}">
                    <a16:creationId xmlns:a16="http://schemas.microsoft.com/office/drawing/2014/main" id="{69EF5C56-0770-3A4B-A44E-274FBD405B52}"/>
                  </a:ext>
                </a:extLst>
              </p:cNvPr>
              <p:cNvSpPr>
                <a:spLocks/>
              </p:cNvSpPr>
              <p:nvPr/>
            </p:nvSpPr>
            <p:spPr bwMode="auto">
              <a:xfrm>
                <a:off x="2846" y="2677"/>
                <a:ext cx="30" cy="20"/>
              </a:xfrm>
              <a:custGeom>
                <a:avLst/>
                <a:gdLst>
                  <a:gd name="T0" fmla="*/ 30 w 30"/>
                  <a:gd name="T1" fmla="*/ 0 h 20"/>
                  <a:gd name="T2" fmla="*/ 5 w 30"/>
                  <a:gd name="T3" fmla="*/ 2 h 20"/>
                  <a:gd name="T4" fmla="*/ 5 w 30"/>
                  <a:gd name="T5" fmla="*/ 4 h 20"/>
                  <a:gd name="T6" fmla="*/ 4 w 30"/>
                  <a:gd name="T7" fmla="*/ 7 h 20"/>
                  <a:gd name="T8" fmla="*/ 2 w 30"/>
                  <a:gd name="T9" fmla="*/ 11 h 20"/>
                  <a:gd name="T10" fmla="*/ 0 w 30"/>
                  <a:gd name="T11" fmla="*/ 16 h 20"/>
                  <a:gd name="T12" fmla="*/ 4 w 30"/>
                  <a:gd name="T13" fmla="*/ 18 h 20"/>
                  <a:gd name="T14" fmla="*/ 4 w 30"/>
                  <a:gd name="T15" fmla="*/ 20 h 20"/>
                  <a:gd name="T16" fmla="*/ 4 w 30"/>
                  <a:gd name="T17" fmla="*/ 20 h 20"/>
                  <a:gd name="T18" fmla="*/ 2 w 30"/>
                  <a:gd name="T19" fmla="*/ 20 h 20"/>
                  <a:gd name="T20" fmla="*/ 30 w 30"/>
                  <a:gd name="T21" fmla="*/ 18 h 20"/>
                  <a:gd name="T22" fmla="*/ 30 w 30"/>
                  <a:gd name="T23" fmla="*/ 18 h 20"/>
                  <a:gd name="T24" fmla="*/ 29 w 30"/>
                  <a:gd name="T25" fmla="*/ 4 h 20"/>
                  <a:gd name="T26" fmla="*/ 30 w 30"/>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0">
                    <a:moveTo>
                      <a:pt x="30" y="0"/>
                    </a:moveTo>
                    <a:lnTo>
                      <a:pt x="5" y="2"/>
                    </a:lnTo>
                    <a:lnTo>
                      <a:pt x="5" y="4"/>
                    </a:lnTo>
                    <a:lnTo>
                      <a:pt x="4" y="7"/>
                    </a:lnTo>
                    <a:lnTo>
                      <a:pt x="2" y="11"/>
                    </a:lnTo>
                    <a:lnTo>
                      <a:pt x="0" y="16"/>
                    </a:lnTo>
                    <a:lnTo>
                      <a:pt x="4" y="18"/>
                    </a:lnTo>
                    <a:lnTo>
                      <a:pt x="4" y="20"/>
                    </a:lnTo>
                    <a:lnTo>
                      <a:pt x="4" y="20"/>
                    </a:lnTo>
                    <a:lnTo>
                      <a:pt x="2" y="20"/>
                    </a:lnTo>
                    <a:lnTo>
                      <a:pt x="30" y="18"/>
                    </a:lnTo>
                    <a:lnTo>
                      <a:pt x="30" y="18"/>
                    </a:lnTo>
                    <a:lnTo>
                      <a:pt x="29" y="4"/>
                    </a:lnTo>
                    <a:lnTo>
                      <a:pt x="3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6" name="Freeform 2365">
                <a:extLst>
                  <a:ext uri="{FF2B5EF4-FFF2-40B4-BE49-F238E27FC236}">
                    <a16:creationId xmlns:a16="http://schemas.microsoft.com/office/drawing/2014/main" id="{99B60A0F-80A0-4243-BD29-AD2DC674CA43}"/>
                  </a:ext>
                </a:extLst>
              </p:cNvPr>
              <p:cNvSpPr>
                <a:spLocks/>
              </p:cNvSpPr>
              <p:nvPr/>
            </p:nvSpPr>
            <p:spPr bwMode="auto">
              <a:xfrm>
                <a:off x="2846" y="2677"/>
                <a:ext cx="30" cy="20"/>
              </a:xfrm>
              <a:custGeom>
                <a:avLst/>
                <a:gdLst>
                  <a:gd name="T0" fmla="*/ 30 w 30"/>
                  <a:gd name="T1" fmla="*/ 0 h 20"/>
                  <a:gd name="T2" fmla="*/ 5 w 30"/>
                  <a:gd name="T3" fmla="*/ 2 h 20"/>
                  <a:gd name="T4" fmla="*/ 5 w 30"/>
                  <a:gd name="T5" fmla="*/ 4 h 20"/>
                  <a:gd name="T6" fmla="*/ 4 w 30"/>
                  <a:gd name="T7" fmla="*/ 7 h 20"/>
                  <a:gd name="T8" fmla="*/ 2 w 30"/>
                  <a:gd name="T9" fmla="*/ 11 h 20"/>
                  <a:gd name="T10" fmla="*/ 0 w 30"/>
                  <a:gd name="T11" fmla="*/ 16 h 20"/>
                  <a:gd name="T12" fmla="*/ 4 w 30"/>
                  <a:gd name="T13" fmla="*/ 18 h 20"/>
                  <a:gd name="T14" fmla="*/ 4 w 30"/>
                  <a:gd name="T15" fmla="*/ 20 h 20"/>
                  <a:gd name="T16" fmla="*/ 4 w 30"/>
                  <a:gd name="T17" fmla="*/ 20 h 20"/>
                  <a:gd name="T18" fmla="*/ 2 w 30"/>
                  <a:gd name="T19" fmla="*/ 20 h 20"/>
                  <a:gd name="T20" fmla="*/ 30 w 30"/>
                  <a:gd name="T21" fmla="*/ 18 h 20"/>
                  <a:gd name="T22" fmla="*/ 30 w 30"/>
                  <a:gd name="T23" fmla="*/ 18 h 20"/>
                  <a:gd name="T24" fmla="*/ 29 w 30"/>
                  <a:gd name="T25" fmla="*/ 4 h 20"/>
                  <a:gd name="T26" fmla="*/ 30 w 30"/>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0">
                    <a:moveTo>
                      <a:pt x="30" y="0"/>
                    </a:moveTo>
                    <a:lnTo>
                      <a:pt x="5" y="2"/>
                    </a:lnTo>
                    <a:lnTo>
                      <a:pt x="5" y="4"/>
                    </a:lnTo>
                    <a:lnTo>
                      <a:pt x="4" y="7"/>
                    </a:lnTo>
                    <a:lnTo>
                      <a:pt x="2" y="11"/>
                    </a:lnTo>
                    <a:lnTo>
                      <a:pt x="0" y="16"/>
                    </a:lnTo>
                    <a:lnTo>
                      <a:pt x="4" y="18"/>
                    </a:lnTo>
                    <a:lnTo>
                      <a:pt x="4" y="20"/>
                    </a:lnTo>
                    <a:lnTo>
                      <a:pt x="4" y="20"/>
                    </a:lnTo>
                    <a:lnTo>
                      <a:pt x="2" y="20"/>
                    </a:lnTo>
                    <a:lnTo>
                      <a:pt x="30" y="18"/>
                    </a:lnTo>
                    <a:lnTo>
                      <a:pt x="30" y="18"/>
                    </a:lnTo>
                    <a:lnTo>
                      <a:pt x="29" y="4"/>
                    </a:lnTo>
                    <a:lnTo>
                      <a:pt x="3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7" name="Freeform 2366">
                <a:extLst>
                  <a:ext uri="{FF2B5EF4-FFF2-40B4-BE49-F238E27FC236}">
                    <a16:creationId xmlns:a16="http://schemas.microsoft.com/office/drawing/2014/main" id="{945FF7BD-376F-0146-AB28-AF3116EC980C}"/>
                  </a:ext>
                </a:extLst>
              </p:cNvPr>
              <p:cNvSpPr>
                <a:spLocks/>
              </p:cNvSpPr>
              <p:nvPr/>
            </p:nvSpPr>
            <p:spPr bwMode="auto">
              <a:xfrm>
                <a:off x="3280" y="2420"/>
                <a:ext cx="105" cy="95"/>
              </a:xfrm>
              <a:custGeom>
                <a:avLst/>
                <a:gdLst>
                  <a:gd name="T0" fmla="*/ 29 w 105"/>
                  <a:gd name="T1" fmla="*/ 7 h 95"/>
                  <a:gd name="T2" fmla="*/ 14 w 105"/>
                  <a:gd name="T3" fmla="*/ 14 h 95"/>
                  <a:gd name="T4" fmla="*/ 9 w 105"/>
                  <a:gd name="T5" fmla="*/ 16 h 95"/>
                  <a:gd name="T6" fmla="*/ 0 w 105"/>
                  <a:gd name="T7" fmla="*/ 64 h 95"/>
                  <a:gd name="T8" fmla="*/ 5 w 105"/>
                  <a:gd name="T9" fmla="*/ 64 h 95"/>
                  <a:gd name="T10" fmla="*/ 7 w 105"/>
                  <a:gd name="T11" fmla="*/ 64 h 95"/>
                  <a:gd name="T12" fmla="*/ 9 w 105"/>
                  <a:gd name="T13" fmla="*/ 62 h 95"/>
                  <a:gd name="T14" fmla="*/ 12 w 105"/>
                  <a:gd name="T15" fmla="*/ 61 h 95"/>
                  <a:gd name="T16" fmla="*/ 12 w 105"/>
                  <a:gd name="T17" fmla="*/ 64 h 95"/>
                  <a:gd name="T18" fmla="*/ 21 w 105"/>
                  <a:gd name="T19" fmla="*/ 54 h 95"/>
                  <a:gd name="T20" fmla="*/ 27 w 105"/>
                  <a:gd name="T21" fmla="*/ 57 h 95"/>
                  <a:gd name="T22" fmla="*/ 27 w 105"/>
                  <a:gd name="T23" fmla="*/ 59 h 95"/>
                  <a:gd name="T24" fmla="*/ 32 w 105"/>
                  <a:gd name="T25" fmla="*/ 62 h 95"/>
                  <a:gd name="T26" fmla="*/ 37 w 105"/>
                  <a:gd name="T27" fmla="*/ 61 h 95"/>
                  <a:gd name="T28" fmla="*/ 39 w 105"/>
                  <a:gd name="T29" fmla="*/ 59 h 95"/>
                  <a:gd name="T30" fmla="*/ 43 w 105"/>
                  <a:gd name="T31" fmla="*/ 59 h 95"/>
                  <a:gd name="T32" fmla="*/ 43 w 105"/>
                  <a:gd name="T33" fmla="*/ 61 h 95"/>
                  <a:gd name="T34" fmla="*/ 46 w 105"/>
                  <a:gd name="T35" fmla="*/ 61 h 95"/>
                  <a:gd name="T36" fmla="*/ 48 w 105"/>
                  <a:gd name="T37" fmla="*/ 59 h 95"/>
                  <a:gd name="T38" fmla="*/ 52 w 105"/>
                  <a:gd name="T39" fmla="*/ 61 h 95"/>
                  <a:gd name="T40" fmla="*/ 54 w 105"/>
                  <a:gd name="T41" fmla="*/ 62 h 95"/>
                  <a:gd name="T42" fmla="*/ 59 w 105"/>
                  <a:gd name="T43" fmla="*/ 61 h 95"/>
                  <a:gd name="T44" fmla="*/ 68 w 105"/>
                  <a:gd name="T45" fmla="*/ 66 h 95"/>
                  <a:gd name="T46" fmla="*/ 82 w 105"/>
                  <a:gd name="T47" fmla="*/ 82 h 95"/>
                  <a:gd name="T48" fmla="*/ 91 w 105"/>
                  <a:gd name="T49" fmla="*/ 91 h 95"/>
                  <a:gd name="T50" fmla="*/ 95 w 105"/>
                  <a:gd name="T51" fmla="*/ 93 h 95"/>
                  <a:gd name="T52" fmla="*/ 104 w 105"/>
                  <a:gd name="T53" fmla="*/ 86 h 95"/>
                  <a:gd name="T54" fmla="*/ 100 w 105"/>
                  <a:gd name="T55" fmla="*/ 86 h 95"/>
                  <a:gd name="T56" fmla="*/ 98 w 105"/>
                  <a:gd name="T57" fmla="*/ 82 h 95"/>
                  <a:gd name="T58" fmla="*/ 96 w 105"/>
                  <a:gd name="T59" fmla="*/ 82 h 95"/>
                  <a:gd name="T60" fmla="*/ 93 w 105"/>
                  <a:gd name="T61" fmla="*/ 77 h 95"/>
                  <a:gd name="T62" fmla="*/ 93 w 105"/>
                  <a:gd name="T63" fmla="*/ 75 h 95"/>
                  <a:gd name="T64" fmla="*/ 89 w 105"/>
                  <a:gd name="T65" fmla="*/ 75 h 95"/>
                  <a:gd name="T66" fmla="*/ 87 w 105"/>
                  <a:gd name="T67" fmla="*/ 71 h 95"/>
                  <a:gd name="T68" fmla="*/ 84 w 105"/>
                  <a:gd name="T69" fmla="*/ 70 h 95"/>
                  <a:gd name="T70" fmla="*/ 84 w 105"/>
                  <a:gd name="T71" fmla="*/ 70 h 95"/>
                  <a:gd name="T72" fmla="*/ 77 w 105"/>
                  <a:gd name="T73" fmla="*/ 59 h 95"/>
                  <a:gd name="T74" fmla="*/ 71 w 105"/>
                  <a:gd name="T75" fmla="*/ 57 h 95"/>
                  <a:gd name="T76" fmla="*/ 68 w 105"/>
                  <a:gd name="T77" fmla="*/ 57 h 95"/>
                  <a:gd name="T78" fmla="*/ 66 w 105"/>
                  <a:gd name="T79" fmla="*/ 54 h 95"/>
                  <a:gd name="T80" fmla="*/ 62 w 105"/>
                  <a:gd name="T81" fmla="*/ 52 h 95"/>
                  <a:gd name="T82" fmla="*/ 61 w 105"/>
                  <a:gd name="T83" fmla="*/ 54 h 95"/>
                  <a:gd name="T84" fmla="*/ 57 w 105"/>
                  <a:gd name="T85" fmla="*/ 50 h 95"/>
                  <a:gd name="T86" fmla="*/ 57 w 105"/>
                  <a:gd name="T87" fmla="*/ 48 h 95"/>
                  <a:gd name="T88" fmla="*/ 57 w 105"/>
                  <a:gd name="T89" fmla="*/ 45 h 95"/>
                  <a:gd name="T90" fmla="*/ 55 w 105"/>
                  <a:gd name="T91" fmla="*/ 45 h 95"/>
                  <a:gd name="T92" fmla="*/ 52 w 105"/>
                  <a:gd name="T93" fmla="*/ 45 h 95"/>
                  <a:gd name="T94" fmla="*/ 54 w 105"/>
                  <a:gd name="T95" fmla="*/ 48 h 95"/>
                  <a:gd name="T96" fmla="*/ 52 w 105"/>
                  <a:gd name="T97" fmla="*/ 50 h 95"/>
                  <a:gd name="T98" fmla="*/ 52 w 105"/>
                  <a:gd name="T99" fmla="*/ 48 h 95"/>
                  <a:gd name="T100" fmla="*/ 50 w 105"/>
                  <a:gd name="T101" fmla="*/ 46 h 95"/>
                  <a:gd name="T102" fmla="*/ 48 w 105"/>
                  <a:gd name="T103" fmla="*/ 43 h 95"/>
                  <a:gd name="T104" fmla="*/ 46 w 105"/>
                  <a:gd name="T105" fmla="*/ 41 h 95"/>
                  <a:gd name="T106" fmla="*/ 46 w 105"/>
                  <a:gd name="T107" fmla="*/ 39 h 95"/>
                  <a:gd name="T108" fmla="*/ 43 w 105"/>
                  <a:gd name="T109" fmla="*/ 36 h 95"/>
                  <a:gd name="T110" fmla="*/ 32 w 105"/>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95">
                    <a:moveTo>
                      <a:pt x="32" y="0"/>
                    </a:moveTo>
                    <a:lnTo>
                      <a:pt x="29" y="7"/>
                    </a:lnTo>
                    <a:lnTo>
                      <a:pt x="16" y="12"/>
                    </a:lnTo>
                    <a:lnTo>
                      <a:pt x="14" y="14"/>
                    </a:lnTo>
                    <a:lnTo>
                      <a:pt x="12" y="16"/>
                    </a:lnTo>
                    <a:lnTo>
                      <a:pt x="9" y="16"/>
                    </a:lnTo>
                    <a:lnTo>
                      <a:pt x="0" y="59"/>
                    </a:lnTo>
                    <a:lnTo>
                      <a:pt x="0" y="64"/>
                    </a:lnTo>
                    <a:lnTo>
                      <a:pt x="2" y="64"/>
                    </a:lnTo>
                    <a:lnTo>
                      <a:pt x="5" y="64"/>
                    </a:lnTo>
                    <a:lnTo>
                      <a:pt x="7" y="64"/>
                    </a:lnTo>
                    <a:lnTo>
                      <a:pt x="7" y="64"/>
                    </a:lnTo>
                    <a:lnTo>
                      <a:pt x="9" y="64"/>
                    </a:lnTo>
                    <a:lnTo>
                      <a:pt x="9" y="62"/>
                    </a:lnTo>
                    <a:lnTo>
                      <a:pt x="9" y="61"/>
                    </a:lnTo>
                    <a:lnTo>
                      <a:pt x="12" y="61"/>
                    </a:lnTo>
                    <a:lnTo>
                      <a:pt x="12" y="62"/>
                    </a:lnTo>
                    <a:lnTo>
                      <a:pt x="12" y="64"/>
                    </a:lnTo>
                    <a:lnTo>
                      <a:pt x="16" y="68"/>
                    </a:lnTo>
                    <a:lnTo>
                      <a:pt x="21" y="54"/>
                    </a:lnTo>
                    <a:lnTo>
                      <a:pt x="25" y="57"/>
                    </a:lnTo>
                    <a:lnTo>
                      <a:pt x="27" y="57"/>
                    </a:lnTo>
                    <a:lnTo>
                      <a:pt x="27" y="57"/>
                    </a:lnTo>
                    <a:lnTo>
                      <a:pt x="27" y="59"/>
                    </a:lnTo>
                    <a:lnTo>
                      <a:pt x="30" y="62"/>
                    </a:lnTo>
                    <a:lnTo>
                      <a:pt x="32" y="62"/>
                    </a:lnTo>
                    <a:lnTo>
                      <a:pt x="34" y="61"/>
                    </a:lnTo>
                    <a:lnTo>
                      <a:pt x="37" y="61"/>
                    </a:lnTo>
                    <a:lnTo>
                      <a:pt x="39" y="59"/>
                    </a:lnTo>
                    <a:lnTo>
                      <a:pt x="39" y="59"/>
                    </a:lnTo>
                    <a:lnTo>
                      <a:pt x="41" y="59"/>
                    </a:lnTo>
                    <a:lnTo>
                      <a:pt x="43" y="59"/>
                    </a:lnTo>
                    <a:lnTo>
                      <a:pt x="43" y="61"/>
                    </a:lnTo>
                    <a:lnTo>
                      <a:pt x="43" y="61"/>
                    </a:lnTo>
                    <a:lnTo>
                      <a:pt x="45" y="61"/>
                    </a:lnTo>
                    <a:lnTo>
                      <a:pt x="46" y="61"/>
                    </a:lnTo>
                    <a:lnTo>
                      <a:pt x="48" y="59"/>
                    </a:lnTo>
                    <a:lnTo>
                      <a:pt x="48" y="59"/>
                    </a:lnTo>
                    <a:lnTo>
                      <a:pt x="50" y="61"/>
                    </a:lnTo>
                    <a:lnTo>
                      <a:pt x="52" y="61"/>
                    </a:lnTo>
                    <a:lnTo>
                      <a:pt x="54" y="62"/>
                    </a:lnTo>
                    <a:lnTo>
                      <a:pt x="54" y="62"/>
                    </a:lnTo>
                    <a:lnTo>
                      <a:pt x="55" y="61"/>
                    </a:lnTo>
                    <a:lnTo>
                      <a:pt x="59" y="61"/>
                    </a:lnTo>
                    <a:lnTo>
                      <a:pt x="64" y="66"/>
                    </a:lnTo>
                    <a:lnTo>
                      <a:pt x="68" y="66"/>
                    </a:lnTo>
                    <a:lnTo>
                      <a:pt x="75" y="75"/>
                    </a:lnTo>
                    <a:lnTo>
                      <a:pt x="82" y="82"/>
                    </a:lnTo>
                    <a:lnTo>
                      <a:pt x="86" y="87"/>
                    </a:lnTo>
                    <a:lnTo>
                      <a:pt x="91" y="91"/>
                    </a:lnTo>
                    <a:lnTo>
                      <a:pt x="95" y="95"/>
                    </a:lnTo>
                    <a:lnTo>
                      <a:pt x="95" y="93"/>
                    </a:lnTo>
                    <a:lnTo>
                      <a:pt x="105" y="87"/>
                    </a:lnTo>
                    <a:lnTo>
                      <a:pt x="104" y="86"/>
                    </a:lnTo>
                    <a:lnTo>
                      <a:pt x="102" y="87"/>
                    </a:lnTo>
                    <a:lnTo>
                      <a:pt x="100" y="86"/>
                    </a:lnTo>
                    <a:lnTo>
                      <a:pt x="100" y="86"/>
                    </a:lnTo>
                    <a:lnTo>
                      <a:pt x="98" y="82"/>
                    </a:lnTo>
                    <a:lnTo>
                      <a:pt x="98" y="82"/>
                    </a:lnTo>
                    <a:lnTo>
                      <a:pt x="96" y="82"/>
                    </a:lnTo>
                    <a:lnTo>
                      <a:pt x="95" y="82"/>
                    </a:lnTo>
                    <a:lnTo>
                      <a:pt x="93" y="77"/>
                    </a:lnTo>
                    <a:lnTo>
                      <a:pt x="93" y="77"/>
                    </a:lnTo>
                    <a:lnTo>
                      <a:pt x="93" y="75"/>
                    </a:lnTo>
                    <a:lnTo>
                      <a:pt x="91" y="75"/>
                    </a:lnTo>
                    <a:lnTo>
                      <a:pt x="89" y="75"/>
                    </a:lnTo>
                    <a:lnTo>
                      <a:pt x="87" y="71"/>
                    </a:lnTo>
                    <a:lnTo>
                      <a:pt x="87" y="71"/>
                    </a:lnTo>
                    <a:lnTo>
                      <a:pt x="86" y="71"/>
                    </a:lnTo>
                    <a:lnTo>
                      <a:pt x="84" y="70"/>
                    </a:lnTo>
                    <a:lnTo>
                      <a:pt x="84" y="70"/>
                    </a:lnTo>
                    <a:lnTo>
                      <a:pt x="84" y="70"/>
                    </a:lnTo>
                    <a:lnTo>
                      <a:pt x="84" y="68"/>
                    </a:lnTo>
                    <a:lnTo>
                      <a:pt x="77" y="59"/>
                    </a:lnTo>
                    <a:lnTo>
                      <a:pt x="75" y="57"/>
                    </a:lnTo>
                    <a:lnTo>
                      <a:pt x="71" y="57"/>
                    </a:lnTo>
                    <a:lnTo>
                      <a:pt x="70" y="57"/>
                    </a:lnTo>
                    <a:lnTo>
                      <a:pt x="68" y="57"/>
                    </a:lnTo>
                    <a:lnTo>
                      <a:pt x="68" y="55"/>
                    </a:lnTo>
                    <a:lnTo>
                      <a:pt x="66" y="54"/>
                    </a:lnTo>
                    <a:lnTo>
                      <a:pt x="64" y="52"/>
                    </a:lnTo>
                    <a:lnTo>
                      <a:pt x="62" y="52"/>
                    </a:lnTo>
                    <a:lnTo>
                      <a:pt x="61" y="54"/>
                    </a:lnTo>
                    <a:lnTo>
                      <a:pt x="61" y="54"/>
                    </a:lnTo>
                    <a:lnTo>
                      <a:pt x="59" y="54"/>
                    </a:lnTo>
                    <a:lnTo>
                      <a:pt x="57" y="50"/>
                    </a:lnTo>
                    <a:lnTo>
                      <a:pt x="57" y="48"/>
                    </a:lnTo>
                    <a:lnTo>
                      <a:pt x="57" y="48"/>
                    </a:lnTo>
                    <a:lnTo>
                      <a:pt x="57" y="46"/>
                    </a:lnTo>
                    <a:lnTo>
                      <a:pt x="57" y="45"/>
                    </a:lnTo>
                    <a:lnTo>
                      <a:pt x="55" y="45"/>
                    </a:lnTo>
                    <a:lnTo>
                      <a:pt x="55" y="45"/>
                    </a:lnTo>
                    <a:lnTo>
                      <a:pt x="54" y="45"/>
                    </a:lnTo>
                    <a:lnTo>
                      <a:pt x="52" y="45"/>
                    </a:lnTo>
                    <a:lnTo>
                      <a:pt x="54" y="46"/>
                    </a:lnTo>
                    <a:lnTo>
                      <a:pt x="54" y="48"/>
                    </a:lnTo>
                    <a:lnTo>
                      <a:pt x="54" y="50"/>
                    </a:lnTo>
                    <a:lnTo>
                      <a:pt x="52" y="50"/>
                    </a:lnTo>
                    <a:lnTo>
                      <a:pt x="52" y="48"/>
                    </a:lnTo>
                    <a:lnTo>
                      <a:pt x="52" y="48"/>
                    </a:lnTo>
                    <a:lnTo>
                      <a:pt x="52" y="46"/>
                    </a:lnTo>
                    <a:lnTo>
                      <a:pt x="50" y="46"/>
                    </a:lnTo>
                    <a:lnTo>
                      <a:pt x="50" y="43"/>
                    </a:lnTo>
                    <a:lnTo>
                      <a:pt x="48" y="43"/>
                    </a:lnTo>
                    <a:lnTo>
                      <a:pt x="48" y="43"/>
                    </a:lnTo>
                    <a:lnTo>
                      <a:pt x="46" y="41"/>
                    </a:lnTo>
                    <a:lnTo>
                      <a:pt x="46" y="41"/>
                    </a:lnTo>
                    <a:lnTo>
                      <a:pt x="46" y="39"/>
                    </a:lnTo>
                    <a:lnTo>
                      <a:pt x="46" y="37"/>
                    </a:lnTo>
                    <a:lnTo>
                      <a:pt x="43" y="36"/>
                    </a:lnTo>
                    <a:lnTo>
                      <a:pt x="37" y="9"/>
                    </a:lnTo>
                    <a:lnTo>
                      <a:pt x="32" y="0"/>
                    </a:lnTo>
                    <a:lnTo>
                      <a:pt x="3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8" name="Freeform 2367">
                <a:extLst>
                  <a:ext uri="{FF2B5EF4-FFF2-40B4-BE49-F238E27FC236}">
                    <a16:creationId xmlns:a16="http://schemas.microsoft.com/office/drawing/2014/main" id="{FA55F4F7-8A2D-1648-B33B-7F1B3C4A2C06}"/>
                  </a:ext>
                </a:extLst>
              </p:cNvPr>
              <p:cNvSpPr>
                <a:spLocks/>
              </p:cNvSpPr>
              <p:nvPr/>
            </p:nvSpPr>
            <p:spPr bwMode="auto">
              <a:xfrm>
                <a:off x="3280" y="2420"/>
                <a:ext cx="105" cy="95"/>
              </a:xfrm>
              <a:custGeom>
                <a:avLst/>
                <a:gdLst>
                  <a:gd name="T0" fmla="*/ 29 w 105"/>
                  <a:gd name="T1" fmla="*/ 7 h 95"/>
                  <a:gd name="T2" fmla="*/ 14 w 105"/>
                  <a:gd name="T3" fmla="*/ 14 h 95"/>
                  <a:gd name="T4" fmla="*/ 9 w 105"/>
                  <a:gd name="T5" fmla="*/ 16 h 95"/>
                  <a:gd name="T6" fmla="*/ 0 w 105"/>
                  <a:gd name="T7" fmla="*/ 64 h 95"/>
                  <a:gd name="T8" fmla="*/ 5 w 105"/>
                  <a:gd name="T9" fmla="*/ 64 h 95"/>
                  <a:gd name="T10" fmla="*/ 7 w 105"/>
                  <a:gd name="T11" fmla="*/ 64 h 95"/>
                  <a:gd name="T12" fmla="*/ 9 w 105"/>
                  <a:gd name="T13" fmla="*/ 62 h 95"/>
                  <a:gd name="T14" fmla="*/ 12 w 105"/>
                  <a:gd name="T15" fmla="*/ 61 h 95"/>
                  <a:gd name="T16" fmla="*/ 12 w 105"/>
                  <a:gd name="T17" fmla="*/ 64 h 95"/>
                  <a:gd name="T18" fmla="*/ 21 w 105"/>
                  <a:gd name="T19" fmla="*/ 54 h 95"/>
                  <a:gd name="T20" fmla="*/ 27 w 105"/>
                  <a:gd name="T21" fmla="*/ 57 h 95"/>
                  <a:gd name="T22" fmla="*/ 27 w 105"/>
                  <a:gd name="T23" fmla="*/ 59 h 95"/>
                  <a:gd name="T24" fmla="*/ 32 w 105"/>
                  <a:gd name="T25" fmla="*/ 62 h 95"/>
                  <a:gd name="T26" fmla="*/ 37 w 105"/>
                  <a:gd name="T27" fmla="*/ 61 h 95"/>
                  <a:gd name="T28" fmla="*/ 39 w 105"/>
                  <a:gd name="T29" fmla="*/ 59 h 95"/>
                  <a:gd name="T30" fmla="*/ 43 w 105"/>
                  <a:gd name="T31" fmla="*/ 59 h 95"/>
                  <a:gd name="T32" fmla="*/ 43 w 105"/>
                  <a:gd name="T33" fmla="*/ 61 h 95"/>
                  <a:gd name="T34" fmla="*/ 46 w 105"/>
                  <a:gd name="T35" fmla="*/ 61 h 95"/>
                  <a:gd name="T36" fmla="*/ 48 w 105"/>
                  <a:gd name="T37" fmla="*/ 59 h 95"/>
                  <a:gd name="T38" fmla="*/ 52 w 105"/>
                  <a:gd name="T39" fmla="*/ 61 h 95"/>
                  <a:gd name="T40" fmla="*/ 54 w 105"/>
                  <a:gd name="T41" fmla="*/ 62 h 95"/>
                  <a:gd name="T42" fmla="*/ 59 w 105"/>
                  <a:gd name="T43" fmla="*/ 61 h 95"/>
                  <a:gd name="T44" fmla="*/ 68 w 105"/>
                  <a:gd name="T45" fmla="*/ 66 h 95"/>
                  <a:gd name="T46" fmla="*/ 82 w 105"/>
                  <a:gd name="T47" fmla="*/ 82 h 95"/>
                  <a:gd name="T48" fmla="*/ 91 w 105"/>
                  <a:gd name="T49" fmla="*/ 91 h 95"/>
                  <a:gd name="T50" fmla="*/ 95 w 105"/>
                  <a:gd name="T51" fmla="*/ 93 h 95"/>
                  <a:gd name="T52" fmla="*/ 104 w 105"/>
                  <a:gd name="T53" fmla="*/ 86 h 95"/>
                  <a:gd name="T54" fmla="*/ 100 w 105"/>
                  <a:gd name="T55" fmla="*/ 86 h 95"/>
                  <a:gd name="T56" fmla="*/ 98 w 105"/>
                  <a:gd name="T57" fmla="*/ 82 h 95"/>
                  <a:gd name="T58" fmla="*/ 96 w 105"/>
                  <a:gd name="T59" fmla="*/ 82 h 95"/>
                  <a:gd name="T60" fmla="*/ 93 w 105"/>
                  <a:gd name="T61" fmla="*/ 77 h 95"/>
                  <a:gd name="T62" fmla="*/ 93 w 105"/>
                  <a:gd name="T63" fmla="*/ 75 h 95"/>
                  <a:gd name="T64" fmla="*/ 89 w 105"/>
                  <a:gd name="T65" fmla="*/ 75 h 95"/>
                  <a:gd name="T66" fmla="*/ 87 w 105"/>
                  <a:gd name="T67" fmla="*/ 71 h 95"/>
                  <a:gd name="T68" fmla="*/ 84 w 105"/>
                  <a:gd name="T69" fmla="*/ 70 h 95"/>
                  <a:gd name="T70" fmla="*/ 84 w 105"/>
                  <a:gd name="T71" fmla="*/ 70 h 95"/>
                  <a:gd name="T72" fmla="*/ 77 w 105"/>
                  <a:gd name="T73" fmla="*/ 59 h 95"/>
                  <a:gd name="T74" fmla="*/ 71 w 105"/>
                  <a:gd name="T75" fmla="*/ 57 h 95"/>
                  <a:gd name="T76" fmla="*/ 68 w 105"/>
                  <a:gd name="T77" fmla="*/ 57 h 95"/>
                  <a:gd name="T78" fmla="*/ 66 w 105"/>
                  <a:gd name="T79" fmla="*/ 54 h 95"/>
                  <a:gd name="T80" fmla="*/ 62 w 105"/>
                  <a:gd name="T81" fmla="*/ 52 h 95"/>
                  <a:gd name="T82" fmla="*/ 61 w 105"/>
                  <a:gd name="T83" fmla="*/ 54 h 95"/>
                  <a:gd name="T84" fmla="*/ 57 w 105"/>
                  <a:gd name="T85" fmla="*/ 50 h 95"/>
                  <a:gd name="T86" fmla="*/ 57 w 105"/>
                  <a:gd name="T87" fmla="*/ 48 h 95"/>
                  <a:gd name="T88" fmla="*/ 57 w 105"/>
                  <a:gd name="T89" fmla="*/ 45 h 95"/>
                  <a:gd name="T90" fmla="*/ 55 w 105"/>
                  <a:gd name="T91" fmla="*/ 45 h 95"/>
                  <a:gd name="T92" fmla="*/ 52 w 105"/>
                  <a:gd name="T93" fmla="*/ 45 h 95"/>
                  <a:gd name="T94" fmla="*/ 54 w 105"/>
                  <a:gd name="T95" fmla="*/ 48 h 95"/>
                  <a:gd name="T96" fmla="*/ 52 w 105"/>
                  <a:gd name="T97" fmla="*/ 50 h 95"/>
                  <a:gd name="T98" fmla="*/ 52 w 105"/>
                  <a:gd name="T99" fmla="*/ 48 h 95"/>
                  <a:gd name="T100" fmla="*/ 50 w 105"/>
                  <a:gd name="T101" fmla="*/ 46 h 95"/>
                  <a:gd name="T102" fmla="*/ 48 w 105"/>
                  <a:gd name="T103" fmla="*/ 43 h 95"/>
                  <a:gd name="T104" fmla="*/ 46 w 105"/>
                  <a:gd name="T105" fmla="*/ 41 h 95"/>
                  <a:gd name="T106" fmla="*/ 46 w 105"/>
                  <a:gd name="T107" fmla="*/ 39 h 95"/>
                  <a:gd name="T108" fmla="*/ 43 w 105"/>
                  <a:gd name="T109" fmla="*/ 36 h 95"/>
                  <a:gd name="T110" fmla="*/ 32 w 105"/>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95">
                    <a:moveTo>
                      <a:pt x="32" y="0"/>
                    </a:moveTo>
                    <a:lnTo>
                      <a:pt x="29" y="7"/>
                    </a:lnTo>
                    <a:lnTo>
                      <a:pt x="16" y="12"/>
                    </a:lnTo>
                    <a:lnTo>
                      <a:pt x="14" y="14"/>
                    </a:lnTo>
                    <a:lnTo>
                      <a:pt x="12" y="16"/>
                    </a:lnTo>
                    <a:lnTo>
                      <a:pt x="9" y="16"/>
                    </a:lnTo>
                    <a:lnTo>
                      <a:pt x="0" y="59"/>
                    </a:lnTo>
                    <a:lnTo>
                      <a:pt x="0" y="64"/>
                    </a:lnTo>
                    <a:lnTo>
                      <a:pt x="2" y="64"/>
                    </a:lnTo>
                    <a:lnTo>
                      <a:pt x="5" y="64"/>
                    </a:lnTo>
                    <a:lnTo>
                      <a:pt x="7" y="64"/>
                    </a:lnTo>
                    <a:lnTo>
                      <a:pt x="7" y="64"/>
                    </a:lnTo>
                    <a:lnTo>
                      <a:pt x="9" y="64"/>
                    </a:lnTo>
                    <a:lnTo>
                      <a:pt x="9" y="62"/>
                    </a:lnTo>
                    <a:lnTo>
                      <a:pt x="9" y="61"/>
                    </a:lnTo>
                    <a:lnTo>
                      <a:pt x="12" y="61"/>
                    </a:lnTo>
                    <a:lnTo>
                      <a:pt x="12" y="62"/>
                    </a:lnTo>
                    <a:lnTo>
                      <a:pt x="12" y="64"/>
                    </a:lnTo>
                    <a:lnTo>
                      <a:pt x="16" y="68"/>
                    </a:lnTo>
                    <a:lnTo>
                      <a:pt x="21" y="54"/>
                    </a:lnTo>
                    <a:lnTo>
                      <a:pt x="25" y="57"/>
                    </a:lnTo>
                    <a:lnTo>
                      <a:pt x="27" y="57"/>
                    </a:lnTo>
                    <a:lnTo>
                      <a:pt x="27" y="57"/>
                    </a:lnTo>
                    <a:lnTo>
                      <a:pt x="27" y="59"/>
                    </a:lnTo>
                    <a:lnTo>
                      <a:pt x="30" y="62"/>
                    </a:lnTo>
                    <a:lnTo>
                      <a:pt x="32" y="62"/>
                    </a:lnTo>
                    <a:lnTo>
                      <a:pt x="34" y="61"/>
                    </a:lnTo>
                    <a:lnTo>
                      <a:pt x="37" y="61"/>
                    </a:lnTo>
                    <a:lnTo>
                      <a:pt x="39" y="59"/>
                    </a:lnTo>
                    <a:lnTo>
                      <a:pt x="39" y="59"/>
                    </a:lnTo>
                    <a:lnTo>
                      <a:pt x="41" y="59"/>
                    </a:lnTo>
                    <a:lnTo>
                      <a:pt x="43" y="59"/>
                    </a:lnTo>
                    <a:lnTo>
                      <a:pt x="43" y="61"/>
                    </a:lnTo>
                    <a:lnTo>
                      <a:pt x="43" y="61"/>
                    </a:lnTo>
                    <a:lnTo>
                      <a:pt x="45" y="61"/>
                    </a:lnTo>
                    <a:lnTo>
                      <a:pt x="46" y="61"/>
                    </a:lnTo>
                    <a:lnTo>
                      <a:pt x="48" y="59"/>
                    </a:lnTo>
                    <a:lnTo>
                      <a:pt x="48" y="59"/>
                    </a:lnTo>
                    <a:lnTo>
                      <a:pt x="50" y="61"/>
                    </a:lnTo>
                    <a:lnTo>
                      <a:pt x="52" y="61"/>
                    </a:lnTo>
                    <a:lnTo>
                      <a:pt x="54" y="62"/>
                    </a:lnTo>
                    <a:lnTo>
                      <a:pt x="54" y="62"/>
                    </a:lnTo>
                    <a:lnTo>
                      <a:pt x="55" y="61"/>
                    </a:lnTo>
                    <a:lnTo>
                      <a:pt x="59" y="61"/>
                    </a:lnTo>
                    <a:lnTo>
                      <a:pt x="64" y="66"/>
                    </a:lnTo>
                    <a:lnTo>
                      <a:pt x="68" y="66"/>
                    </a:lnTo>
                    <a:lnTo>
                      <a:pt x="75" y="75"/>
                    </a:lnTo>
                    <a:lnTo>
                      <a:pt x="82" y="82"/>
                    </a:lnTo>
                    <a:lnTo>
                      <a:pt x="86" y="87"/>
                    </a:lnTo>
                    <a:lnTo>
                      <a:pt x="91" y="91"/>
                    </a:lnTo>
                    <a:lnTo>
                      <a:pt x="95" y="95"/>
                    </a:lnTo>
                    <a:lnTo>
                      <a:pt x="95" y="93"/>
                    </a:lnTo>
                    <a:lnTo>
                      <a:pt x="105" y="87"/>
                    </a:lnTo>
                    <a:lnTo>
                      <a:pt x="104" y="86"/>
                    </a:lnTo>
                    <a:lnTo>
                      <a:pt x="102" y="87"/>
                    </a:lnTo>
                    <a:lnTo>
                      <a:pt x="100" y="86"/>
                    </a:lnTo>
                    <a:lnTo>
                      <a:pt x="100" y="86"/>
                    </a:lnTo>
                    <a:lnTo>
                      <a:pt x="98" y="82"/>
                    </a:lnTo>
                    <a:lnTo>
                      <a:pt x="98" y="82"/>
                    </a:lnTo>
                    <a:lnTo>
                      <a:pt x="96" y="82"/>
                    </a:lnTo>
                    <a:lnTo>
                      <a:pt x="95" y="82"/>
                    </a:lnTo>
                    <a:lnTo>
                      <a:pt x="93" y="77"/>
                    </a:lnTo>
                    <a:lnTo>
                      <a:pt x="93" y="77"/>
                    </a:lnTo>
                    <a:lnTo>
                      <a:pt x="93" y="75"/>
                    </a:lnTo>
                    <a:lnTo>
                      <a:pt x="91" y="75"/>
                    </a:lnTo>
                    <a:lnTo>
                      <a:pt x="89" y="75"/>
                    </a:lnTo>
                    <a:lnTo>
                      <a:pt x="87" y="71"/>
                    </a:lnTo>
                    <a:lnTo>
                      <a:pt x="87" y="71"/>
                    </a:lnTo>
                    <a:lnTo>
                      <a:pt x="86" y="71"/>
                    </a:lnTo>
                    <a:lnTo>
                      <a:pt x="84" y="70"/>
                    </a:lnTo>
                    <a:lnTo>
                      <a:pt x="84" y="70"/>
                    </a:lnTo>
                    <a:lnTo>
                      <a:pt x="84" y="70"/>
                    </a:lnTo>
                    <a:lnTo>
                      <a:pt x="84" y="68"/>
                    </a:lnTo>
                    <a:lnTo>
                      <a:pt x="77" y="59"/>
                    </a:lnTo>
                    <a:lnTo>
                      <a:pt x="75" y="57"/>
                    </a:lnTo>
                    <a:lnTo>
                      <a:pt x="71" y="57"/>
                    </a:lnTo>
                    <a:lnTo>
                      <a:pt x="70" y="57"/>
                    </a:lnTo>
                    <a:lnTo>
                      <a:pt x="68" y="57"/>
                    </a:lnTo>
                    <a:lnTo>
                      <a:pt x="68" y="55"/>
                    </a:lnTo>
                    <a:lnTo>
                      <a:pt x="66" y="54"/>
                    </a:lnTo>
                    <a:lnTo>
                      <a:pt x="64" y="52"/>
                    </a:lnTo>
                    <a:lnTo>
                      <a:pt x="62" y="52"/>
                    </a:lnTo>
                    <a:lnTo>
                      <a:pt x="61" y="54"/>
                    </a:lnTo>
                    <a:lnTo>
                      <a:pt x="61" y="54"/>
                    </a:lnTo>
                    <a:lnTo>
                      <a:pt x="59" y="54"/>
                    </a:lnTo>
                    <a:lnTo>
                      <a:pt x="57" y="50"/>
                    </a:lnTo>
                    <a:lnTo>
                      <a:pt x="57" y="48"/>
                    </a:lnTo>
                    <a:lnTo>
                      <a:pt x="57" y="48"/>
                    </a:lnTo>
                    <a:lnTo>
                      <a:pt x="57" y="46"/>
                    </a:lnTo>
                    <a:lnTo>
                      <a:pt x="57" y="45"/>
                    </a:lnTo>
                    <a:lnTo>
                      <a:pt x="55" y="45"/>
                    </a:lnTo>
                    <a:lnTo>
                      <a:pt x="55" y="45"/>
                    </a:lnTo>
                    <a:lnTo>
                      <a:pt x="54" y="45"/>
                    </a:lnTo>
                    <a:lnTo>
                      <a:pt x="52" y="45"/>
                    </a:lnTo>
                    <a:lnTo>
                      <a:pt x="54" y="46"/>
                    </a:lnTo>
                    <a:lnTo>
                      <a:pt x="54" y="48"/>
                    </a:lnTo>
                    <a:lnTo>
                      <a:pt x="54" y="50"/>
                    </a:lnTo>
                    <a:lnTo>
                      <a:pt x="52" y="50"/>
                    </a:lnTo>
                    <a:lnTo>
                      <a:pt x="52" y="48"/>
                    </a:lnTo>
                    <a:lnTo>
                      <a:pt x="52" y="48"/>
                    </a:lnTo>
                    <a:lnTo>
                      <a:pt x="52" y="46"/>
                    </a:lnTo>
                    <a:lnTo>
                      <a:pt x="50" y="46"/>
                    </a:lnTo>
                    <a:lnTo>
                      <a:pt x="50" y="43"/>
                    </a:lnTo>
                    <a:lnTo>
                      <a:pt x="48" y="43"/>
                    </a:lnTo>
                    <a:lnTo>
                      <a:pt x="48" y="43"/>
                    </a:lnTo>
                    <a:lnTo>
                      <a:pt x="46" y="41"/>
                    </a:lnTo>
                    <a:lnTo>
                      <a:pt x="46" y="41"/>
                    </a:lnTo>
                    <a:lnTo>
                      <a:pt x="46" y="39"/>
                    </a:lnTo>
                    <a:lnTo>
                      <a:pt x="46" y="37"/>
                    </a:lnTo>
                    <a:lnTo>
                      <a:pt x="43" y="36"/>
                    </a:lnTo>
                    <a:lnTo>
                      <a:pt x="37" y="9"/>
                    </a:lnTo>
                    <a:lnTo>
                      <a:pt x="32" y="0"/>
                    </a:lnTo>
                    <a:lnTo>
                      <a:pt x="3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29" name="Freeform 2368">
                <a:extLst>
                  <a:ext uri="{FF2B5EF4-FFF2-40B4-BE49-F238E27FC236}">
                    <a16:creationId xmlns:a16="http://schemas.microsoft.com/office/drawing/2014/main" id="{E9AF60E4-8033-6E4B-99B0-303022F587B0}"/>
                  </a:ext>
                </a:extLst>
              </p:cNvPr>
              <p:cNvSpPr>
                <a:spLocks/>
              </p:cNvSpPr>
              <p:nvPr/>
            </p:nvSpPr>
            <p:spPr bwMode="auto">
              <a:xfrm>
                <a:off x="3162" y="2749"/>
                <a:ext cx="29" cy="33"/>
              </a:xfrm>
              <a:custGeom>
                <a:avLst/>
                <a:gdLst>
                  <a:gd name="T0" fmla="*/ 25 w 29"/>
                  <a:gd name="T1" fmla="*/ 1 h 33"/>
                  <a:gd name="T2" fmla="*/ 25 w 29"/>
                  <a:gd name="T3" fmla="*/ 1 h 33"/>
                  <a:gd name="T4" fmla="*/ 23 w 29"/>
                  <a:gd name="T5" fmla="*/ 0 h 33"/>
                  <a:gd name="T6" fmla="*/ 23 w 29"/>
                  <a:gd name="T7" fmla="*/ 0 h 33"/>
                  <a:gd name="T8" fmla="*/ 22 w 29"/>
                  <a:gd name="T9" fmla="*/ 0 h 33"/>
                  <a:gd name="T10" fmla="*/ 18 w 29"/>
                  <a:gd name="T11" fmla="*/ 1 h 33"/>
                  <a:gd name="T12" fmla="*/ 14 w 29"/>
                  <a:gd name="T13" fmla="*/ 1 h 33"/>
                  <a:gd name="T14" fmla="*/ 14 w 29"/>
                  <a:gd name="T15" fmla="*/ 1 h 33"/>
                  <a:gd name="T16" fmla="*/ 14 w 29"/>
                  <a:gd name="T17" fmla="*/ 3 h 33"/>
                  <a:gd name="T18" fmla="*/ 14 w 29"/>
                  <a:gd name="T19" fmla="*/ 5 h 33"/>
                  <a:gd name="T20" fmla="*/ 13 w 29"/>
                  <a:gd name="T21" fmla="*/ 7 h 33"/>
                  <a:gd name="T22" fmla="*/ 11 w 29"/>
                  <a:gd name="T23" fmla="*/ 7 h 33"/>
                  <a:gd name="T24" fmla="*/ 9 w 29"/>
                  <a:gd name="T25" fmla="*/ 7 h 33"/>
                  <a:gd name="T26" fmla="*/ 7 w 29"/>
                  <a:gd name="T27" fmla="*/ 7 h 33"/>
                  <a:gd name="T28" fmla="*/ 7 w 29"/>
                  <a:gd name="T29" fmla="*/ 7 h 33"/>
                  <a:gd name="T30" fmla="*/ 5 w 29"/>
                  <a:gd name="T31" fmla="*/ 3 h 33"/>
                  <a:gd name="T32" fmla="*/ 4 w 29"/>
                  <a:gd name="T33" fmla="*/ 3 h 33"/>
                  <a:gd name="T34" fmla="*/ 2 w 29"/>
                  <a:gd name="T35" fmla="*/ 3 h 33"/>
                  <a:gd name="T36" fmla="*/ 2 w 29"/>
                  <a:gd name="T37" fmla="*/ 3 h 33"/>
                  <a:gd name="T38" fmla="*/ 2 w 29"/>
                  <a:gd name="T39" fmla="*/ 7 h 33"/>
                  <a:gd name="T40" fmla="*/ 0 w 29"/>
                  <a:gd name="T41" fmla="*/ 7 h 33"/>
                  <a:gd name="T42" fmla="*/ 4 w 29"/>
                  <a:gd name="T43" fmla="*/ 10 h 33"/>
                  <a:gd name="T44" fmla="*/ 4 w 29"/>
                  <a:gd name="T45" fmla="*/ 17 h 33"/>
                  <a:gd name="T46" fmla="*/ 5 w 29"/>
                  <a:gd name="T47" fmla="*/ 17 h 33"/>
                  <a:gd name="T48" fmla="*/ 5 w 29"/>
                  <a:gd name="T49" fmla="*/ 30 h 33"/>
                  <a:gd name="T50" fmla="*/ 9 w 29"/>
                  <a:gd name="T51" fmla="*/ 33 h 33"/>
                  <a:gd name="T52" fmla="*/ 11 w 29"/>
                  <a:gd name="T53" fmla="*/ 33 h 33"/>
                  <a:gd name="T54" fmla="*/ 18 w 29"/>
                  <a:gd name="T55" fmla="*/ 32 h 33"/>
                  <a:gd name="T56" fmla="*/ 29 w 29"/>
                  <a:gd name="T57" fmla="*/ 14 h 33"/>
                  <a:gd name="T58" fmla="*/ 29 w 29"/>
                  <a:gd name="T59" fmla="*/ 12 h 33"/>
                  <a:gd name="T60" fmla="*/ 27 w 29"/>
                  <a:gd name="T61" fmla="*/ 10 h 33"/>
                  <a:gd name="T62" fmla="*/ 27 w 29"/>
                  <a:gd name="T63" fmla="*/ 8 h 33"/>
                  <a:gd name="T64" fmla="*/ 25 w 29"/>
                  <a:gd name="T65" fmla="*/ 8 h 33"/>
                  <a:gd name="T66" fmla="*/ 23 w 29"/>
                  <a:gd name="T67" fmla="*/ 7 h 33"/>
                  <a:gd name="T68" fmla="*/ 23 w 29"/>
                  <a:gd name="T69" fmla="*/ 5 h 33"/>
                  <a:gd name="T70" fmla="*/ 23 w 29"/>
                  <a:gd name="T71" fmla="*/ 3 h 33"/>
                  <a:gd name="T72" fmla="*/ 25 w 29"/>
                  <a:gd name="T7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3">
                    <a:moveTo>
                      <a:pt x="25" y="1"/>
                    </a:moveTo>
                    <a:lnTo>
                      <a:pt x="25" y="1"/>
                    </a:lnTo>
                    <a:lnTo>
                      <a:pt x="23" y="0"/>
                    </a:lnTo>
                    <a:lnTo>
                      <a:pt x="23" y="0"/>
                    </a:lnTo>
                    <a:lnTo>
                      <a:pt x="22" y="0"/>
                    </a:lnTo>
                    <a:lnTo>
                      <a:pt x="18" y="1"/>
                    </a:lnTo>
                    <a:lnTo>
                      <a:pt x="14" y="1"/>
                    </a:lnTo>
                    <a:lnTo>
                      <a:pt x="14" y="1"/>
                    </a:lnTo>
                    <a:lnTo>
                      <a:pt x="14" y="3"/>
                    </a:lnTo>
                    <a:lnTo>
                      <a:pt x="14" y="5"/>
                    </a:lnTo>
                    <a:lnTo>
                      <a:pt x="13" y="7"/>
                    </a:lnTo>
                    <a:lnTo>
                      <a:pt x="11" y="7"/>
                    </a:lnTo>
                    <a:lnTo>
                      <a:pt x="9" y="7"/>
                    </a:lnTo>
                    <a:lnTo>
                      <a:pt x="7" y="7"/>
                    </a:lnTo>
                    <a:lnTo>
                      <a:pt x="7" y="7"/>
                    </a:lnTo>
                    <a:lnTo>
                      <a:pt x="5" y="3"/>
                    </a:lnTo>
                    <a:lnTo>
                      <a:pt x="4" y="3"/>
                    </a:lnTo>
                    <a:lnTo>
                      <a:pt x="2" y="3"/>
                    </a:lnTo>
                    <a:lnTo>
                      <a:pt x="2" y="3"/>
                    </a:lnTo>
                    <a:lnTo>
                      <a:pt x="2" y="7"/>
                    </a:lnTo>
                    <a:lnTo>
                      <a:pt x="0" y="7"/>
                    </a:lnTo>
                    <a:lnTo>
                      <a:pt x="4" y="10"/>
                    </a:lnTo>
                    <a:lnTo>
                      <a:pt x="4" y="17"/>
                    </a:lnTo>
                    <a:lnTo>
                      <a:pt x="5" y="17"/>
                    </a:lnTo>
                    <a:lnTo>
                      <a:pt x="5" y="30"/>
                    </a:lnTo>
                    <a:lnTo>
                      <a:pt x="9" y="33"/>
                    </a:lnTo>
                    <a:lnTo>
                      <a:pt x="11" y="33"/>
                    </a:lnTo>
                    <a:lnTo>
                      <a:pt x="18" y="32"/>
                    </a:lnTo>
                    <a:lnTo>
                      <a:pt x="29" y="14"/>
                    </a:lnTo>
                    <a:lnTo>
                      <a:pt x="29" y="12"/>
                    </a:lnTo>
                    <a:lnTo>
                      <a:pt x="27" y="10"/>
                    </a:lnTo>
                    <a:lnTo>
                      <a:pt x="27" y="8"/>
                    </a:lnTo>
                    <a:lnTo>
                      <a:pt x="25" y="8"/>
                    </a:lnTo>
                    <a:lnTo>
                      <a:pt x="23" y="7"/>
                    </a:lnTo>
                    <a:lnTo>
                      <a:pt x="23" y="5"/>
                    </a:lnTo>
                    <a:lnTo>
                      <a:pt x="23" y="3"/>
                    </a:lnTo>
                    <a:lnTo>
                      <a:pt x="25"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0" name="Freeform 2369">
                <a:extLst>
                  <a:ext uri="{FF2B5EF4-FFF2-40B4-BE49-F238E27FC236}">
                    <a16:creationId xmlns:a16="http://schemas.microsoft.com/office/drawing/2014/main" id="{2A938A34-845E-D947-B3AA-12A8B1BB2A06}"/>
                  </a:ext>
                </a:extLst>
              </p:cNvPr>
              <p:cNvSpPr>
                <a:spLocks/>
              </p:cNvSpPr>
              <p:nvPr/>
            </p:nvSpPr>
            <p:spPr bwMode="auto">
              <a:xfrm>
                <a:off x="3162" y="2749"/>
                <a:ext cx="29" cy="33"/>
              </a:xfrm>
              <a:custGeom>
                <a:avLst/>
                <a:gdLst>
                  <a:gd name="T0" fmla="*/ 25 w 29"/>
                  <a:gd name="T1" fmla="*/ 1 h 33"/>
                  <a:gd name="T2" fmla="*/ 25 w 29"/>
                  <a:gd name="T3" fmla="*/ 1 h 33"/>
                  <a:gd name="T4" fmla="*/ 23 w 29"/>
                  <a:gd name="T5" fmla="*/ 0 h 33"/>
                  <a:gd name="T6" fmla="*/ 23 w 29"/>
                  <a:gd name="T7" fmla="*/ 0 h 33"/>
                  <a:gd name="T8" fmla="*/ 22 w 29"/>
                  <a:gd name="T9" fmla="*/ 0 h 33"/>
                  <a:gd name="T10" fmla="*/ 18 w 29"/>
                  <a:gd name="T11" fmla="*/ 1 h 33"/>
                  <a:gd name="T12" fmla="*/ 14 w 29"/>
                  <a:gd name="T13" fmla="*/ 1 h 33"/>
                  <a:gd name="T14" fmla="*/ 14 w 29"/>
                  <a:gd name="T15" fmla="*/ 1 h 33"/>
                  <a:gd name="T16" fmla="*/ 14 w 29"/>
                  <a:gd name="T17" fmla="*/ 3 h 33"/>
                  <a:gd name="T18" fmla="*/ 14 w 29"/>
                  <a:gd name="T19" fmla="*/ 5 h 33"/>
                  <a:gd name="T20" fmla="*/ 13 w 29"/>
                  <a:gd name="T21" fmla="*/ 7 h 33"/>
                  <a:gd name="T22" fmla="*/ 11 w 29"/>
                  <a:gd name="T23" fmla="*/ 7 h 33"/>
                  <a:gd name="T24" fmla="*/ 9 w 29"/>
                  <a:gd name="T25" fmla="*/ 7 h 33"/>
                  <a:gd name="T26" fmla="*/ 7 w 29"/>
                  <a:gd name="T27" fmla="*/ 7 h 33"/>
                  <a:gd name="T28" fmla="*/ 7 w 29"/>
                  <a:gd name="T29" fmla="*/ 7 h 33"/>
                  <a:gd name="T30" fmla="*/ 5 w 29"/>
                  <a:gd name="T31" fmla="*/ 3 h 33"/>
                  <a:gd name="T32" fmla="*/ 4 w 29"/>
                  <a:gd name="T33" fmla="*/ 3 h 33"/>
                  <a:gd name="T34" fmla="*/ 2 w 29"/>
                  <a:gd name="T35" fmla="*/ 3 h 33"/>
                  <a:gd name="T36" fmla="*/ 2 w 29"/>
                  <a:gd name="T37" fmla="*/ 3 h 33"/>
                  <a:gd name="T38" fmla="*/ 2 w 29"/>
                  <a:gd name="T39" fmla="*/ 7 h 33"/>
                  <a:gd name="T40" fmla="*/ 0 w 29"/>
                  <a:gd name="T41" fmla="*/ 7 h 33"/>
                  <a:gd name="T42" fmla="*/ 4 w 29"/>
                  <a:gd name="T43" fmla="*/ 10 h 33"/>
                  <a:gd name="T44" fmla="*/ 4 w 29"/>
                  <a:gd name="T45" fmla="*/ 17 h 33"/>
                  <a:gd name="T46" fmla="*/ 5 w 29"/>
                  <a:gd name="T47" fmla="*/ 17 h 33"/>
                  <a:gd name="T48" fmla="*/ 5 w 29"/>
                  <a:gd name="T49" fmla="*/ 30 h 33"/>
                  <a:gd name="T50" fmla="*/ 9 w 29"/>
                  <a:gd name="T51" fmla="*/ 33 h 33"/>
                  <a:gd name="T52" fmla="*/ 11 w 29"/>
                  <a:gd name="T53" fmla="*/ 33 h 33"/>
                  <a:gd name="T54" fmla="*/ 18 w 29"/>
                  <a:gd name="T55" fmla="*/ 32 h 33"/>
                  <a:gd name="T56" fmla="*/ 29 w 29"/>
                  <a:gd name="T57" fmla="*/ 14 h 33"/>
                  <a:gd name="T58" fmla="*/ 29 w 29"/>
                  <a:gd name="T59" fmla="*/ 12 h 33"/>
                  <a:gd name="T60" fmla="*/ 27 w 29"/>
                  <a:gd name="T61" fmla="*/ 10 h 33"/>
                  <a:gd name="T62" fmla="*/ 27 w 29"/>
                  <a:gd name="T63" fmla="*/ 8 h 33"/>
                  <a:gd name="T64" fmla="*/ 25 w 29"/>
                  <a:gd name="T65" fmla="*/ 8 h 33"/>
                  <a:gd name="T66" fmla="*/ 23 w 29"/>
                  <a:gd name="T67" fmla="*/ 7 h 33"/>
                  <a:gd name="T68" fmla="*/ 23 w 29"/>
                  <a:gd name="T69" fmla="*/ 5 h 33"/>
                  <a:gd name="T70" fmla="*/ 23 w 29"/>
                  <a:gd name="T71" fmla="*/ 3 h 33"/>
                  <a:gd name="T72" fmla="*/ 25 w 29"/>
                  <a:gd name="T7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3">
                    <a:moveTo>
                      <a:pt x="25" y="1"/>
                    </a:moveTo>
                    <a:lnTo>
                      <a:pt x="25" y="1"/>
                    </a:lnTo>
                    <a:lnTo>
                      <a:pt x="23" y="0"/>
                    </a:lnTo>
                    <a:lnTo>
                      <a:pt x="23" y="0"/>
                    </a:lnTo>
                    <a:lnTo>
                      <a:pt x="22" y="0"/>
                    </a:lnTo>
                    <a:lnTo>
                      <a:pt x="18" y="1"/>
                    </a:lnTo>
                    <a:lnTo>
                      <a:pt x="14" y="1"/>
                    </a:lnTo>
                    <a:lnTo>
                      <a:pt x="14" y="1"/>
                    </a:lnTo>
                    <a:lnTo>
                      <a:pt x="14" y="3"/>
                    </a:lnTo>
                    <a:lnTo>
                      <a:pt x="14" y="5"/>
                    </a:lnTo>
                    <a:lnTo>
                      <a:pt x="13" y="7"/>
                    </a:lnTo>
                    <a:lnTo>
                      <a:pt x="11" y="7"/>
                    </a:lnTo>
                    <a:lnTo>
                      <a:pt x="9" y="7"/>
                    </a:lnTo>
                    <a:lnTo>
                      <a:pt x="7" y="7"/>
                    </a:lnTo>
                    <a:lnTo>
                      <a:pt x="7" y="7"/>
                    </a:lnTo>
                    <a:lnTo>
                      <a:pt x="5" y="3"/>
                    </a:lnTo>
                    <a:lnTo>
                      <a:pt x="4" y="3"/>
                    </a:lnTo>
                    <a:lnTo>
                      <a:pt x="2" y="3"/>
                    </a:lnTo>
                    <a:lnTo>
                      <a:pt x="2" y="3"/>
                    </a:lnTo>
                    <a:lnTo>
                      <a:pt x="2" y="7"/>
                    </a:lnTo>
                    <a:lnTo>
                      <a:pt x="0" y="7"/>
                    </a:lnTo>
                    <a:lnTo>
                      <a:pt x="4" y="10"/>
                    </a:lnTo>
                    <a:lnTo>
                      <a:pt x="4" y="17"/>
                    </a:lnTo>
                    <a:lnTo>
                      <a:pt x="5" y="17"/>
                    </a:lnTo>
                    <a:lnTo>
                      <a:pt x="5" y="30"/>
                    </a:lnTo>
                    <a:lnTo>
                      <a:pt x="9" y="33"/>
                    </a:lnTo>
                    <a:lnTo>
                      <a:pt x="11" y="33"/>
                    </a:lnTo>
                    <a:lnTo>
                      <a:pt x="18" y="32"/>
                    </a:lnTo>
                    <a:lnTo>
                      <a:pt x="29" y="14"/>
                    </a:lnTo>
                    <a:lnTo>
                      <a:pt x="29" y="12"/>
                    </a:lnTo>
                    <a:lnTo>
                      <a:pt x="27" y="10"/>
                    </a:lnTo>
                    <a:lnTo>
                      <a:pt x="27" y="8"/>
                    </a:lnTo>
                    <a:lnTo>
                      <a:pt x="25" y="8"/>
                    </a:lnTo>
                    <a:lnTo>
                      <a:pt x="23" y="7"/>
                    </a:lnTo>
                    <a:lnTo>
                      <a:pt x="23" y="5"/>
                    </a:lnTo>
                    <a:lnTo>
                      <a:pt x="23" y="3"/>
                    </a:lnTo>
                    <a:lnTo>
                      <a:pt x="25"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1" name="Freeform 2370">
                <a:extLst>
                  <a:ext uri="{FF2B5EF4-FFF2-40B4-BE49-F238E27FC236}">
                    <a16:creationId xmlns:a16="http://schemas.microsoft.com/office/drawing/2014/main" id="{CE6E5F25-8867-5643-9E46-E8203417E54F}"/>
                  </a:ext>
                </a:extLst>
              </p:cNvPr>
              <p:cNvSpPr>
                <a:spLocks/>
              </p:cNvSpPr>
              <p:nvPr/>
            </p:nvSpPr>
            <p:spPr bwMode="auto">
              <a:xfrm>
                <a:off x="3221" y="2863"/>
                <a:ext cx="50" cy="125"/>
              </a:xfrm>
              <a:custGeom>
                <a:avLst/>
                <a:gdLst>
                  <a:gd name="T0" fmla="*/ 16 w 50"/>
                  <a:gd name="T1" fmla="*/ 3 h 125"/>
                  <a:gd name="T2" fmla="*/ 14 w 50"/>
                  <a:gd name="T3" fmla="*/ 2 h 125"/>
                  <a:gd name="T4" fmla="*/ 11 w 50"/>
                  <a:gd name="T5" fmla="*/ 3 h 125"/>
                  <a:gd name="T6" fmla="*/ 7 w 50"/>
                  <a:gd name="T7" fmla="*/ 2 h 125"/>
                  <a:gd name="T8" fmla="*/ 4 w 50"/>
                  <a:gd name="T9" fmla="*/ 0 h 125"/>
                  <a:gd name="T10" fmla="*/ 4 w 50"/>
                  <a:gd name="T11" fmla="*/ 2 h 125"/>
                  <a:gd name="T12" fmla="*/ 7 w 50"/>
                  <a:gd name="T13" fmla="*/ 3 h 125"/>
                  <a:gd name="T14" fmla="*/ 11 w 50"/>
                  <a:gd name="T15" fmla="*/ 11 h 125"/>
                  <a:gd name="T16" fmla="*/ 13 w 50"/>
                  <a:gd name="T17" fmla="*/ 18 h 125"/>
                  <a:gd name="T18" fmla="*/ 14 w 50"/>
                  <a:gd name="T19" fmla="*/ 21 h 125"/>
                  <a:gd name="T20" fmla="*/ 13 w 50"/>
                  <a:gd name="T21" fmla="*/ 23 h 125"/>
                  <a:gd name="T22" fmla="*/ 11 w 50"/>
                  <a:gd name="T23" fmla="*/ 25 h 125"/>
                  <a:gd name="T24" fmla="*/ 7 w 50"/>
                  <a:gd name="T25" fmla="*/ 34 h 125"/>
                  <a:gd name="T26" fmla="*/ 9 w 50"/>
                  <a:gd name="T27" fmla="*/ 48 h 125"/>
                  <a:gd name="T28" fmla="*/ 11 w 50"/>
                  <a:gd name="T29" fmla="*/ 50 h 125"/>
                  <a:gd name="T30" fmla="*/ 7 w 50"/>
                  <a:gd name="T31" fmla="*/ 52 h 125"/>
                  <a:gd name="T32" fmla="*/ 5 w 50"/>
                  <a:gd name="T33" fmla="*/ 53 h 125"/>
                  <a:gd name="T34" fmla="*/ 2 w 50"/>
                  <a:gd name="T35" fmla="*/ 66 h 125"/>
                  <a:gd name="T36" fmla="*/ 0 w 50"/>
                  <a:gd name="T37" fmla="*/ 69 h 125"/>
                  <a:gd name="T38" fmla="*/ 2 w 50"/>
                  <a:gd name="T39" fmla="*/ 73 h 125"/>
                  <a:gd name="T40" fmla="*/ 5 w 50"/>
                  <a:gd name="T41" fmla="*/ 75 h 125"/>
                  <a:gd name="T42" fmla="*/ 7 w 50"/>
                  <a:gd name="T43" fmla="*/ 75 h 125"/>
                  <a:gd name="T44" fmla="*/ 11 w 50"/>
                  <a:gd name="T45" fmla="*/ 80 h 125"/>
                  <a:gd name="T46" fmla="*/ 14 w 50"/>
                  <a:gd name="T47" fmla="*/ 84 h 125"/>
                  <a:gd name="T48" fmla="*/ 27 w 50"/>
                  <a:gd name="T49" fmla="*/ 82 h 125"/>
                  <a:gd name="T50" fmla="*/ 29 w 50"/>
                  <a:gd name="T51" fmla="*/ 96 h 125"/>
                  <a:gd name="T52" fmla="*/ 27 w 50"/>
                  <a:gd name="T53" fmla="*/ 100 h 125"/>
                  <a:gd name="T54" fmla="*/ 25 w 50"/>
                  <a:gd name="T55" fmla="*/ 103 h 125"/>
                  <a:gd name="T56" fmla="*/ 25 w 50"/>
                  <a:gd name="T57" fmla="*/ 107 h 125"/>
                  <a:gd name="T58" fmla="*/ 29 w 50"/>
                  <a:gd name="T59" fmla="*/ 112 h 125"/>
                  <a:gd name="T60" fmla="*/ 34 w 50"/>
                  <a:gd name="T61" fmla="*/ 119 h 125"/>
                  <a:gd name="T62" fmla="*/ 38 w 50"/>
                  <a:gd name="T63" fmla="*/ 121 h 125"/>
                  <a:gd name="T64" fmla="*/ 36 w 50"/>
                  <a:gd name="T65" fmla="*/ 125 h 125"/>
                  <a:gd name="T66" fmla="*/ 41 w 50"/>
                  <a:gd name="T67" fmla="*/ 125 h 125"/>
                  <a:gd name="T68" fmla="*/ 41 w 50"/>
                  <a:gd name="T69" fmla="*/ 121 h 125"/>
                  <a:gd name="T70" fmla="*/ 39 w 50"/>
                  <a:gd name="T71" fmla="*/ 118 h 125"/>
                  <a:gd name="T72" fmla="*/ 39 w 50"/>
                  <a:gd name="T73" fmla="*/ 114 h 125"/>
                  <a:gd name="T74" fmla="*/ 41 w 50"/>
                  <a:gd name="T75" fmla="*/ 112 h 125"/>
                  <a:gd name="T76" fmla="*/ 48 w 50"/>
                  <a:gd name="T77" fmla="*/ 107 h 125"/>
                  <a:gd name="T78" fmla="*/ 50 w 50"/>
                  <a:gd name="T79" fmla="*/ 98 h 125"/>
                  <a:gd name="T80" fmla="*/ 50 w 50"/>
                  <a:gd name="T81" fmla="*/ 89 h 125"/>
                  <a:gd name="T82" fmla="*/ 34 w 50"/>
                  <a:gd name="T83" fmla="*/ 66 h 125"/>
                  <a:gd name="T84" fmla="*/ 32 w 50"/>
                  <a:gd name="T85" fmla="*/ 69 h 125"/>
                  <a:gd name="T86" fmla="*/ 36 w 50"/>
                  <a:gd name="T87" fmla="*/ 71 h 125"/>
                  <a:gd name="T88" fmla="*/ 39 w 50"/>
                  <a:gd name="T89" fmla="*/ 80 h 125"/>
                  <a:gd name="T90" fmla="*/ 38 w 50"/>
                  <a:gd name="T91" fmla="*/ 82 h 125"/>
                  <a:gd name="T92" fmla="*/ 36 w 50"/>
                  <a:gd name="T93" fmla="*/ 78 h 125"/>
                  <a:gd name="T94" fmla="*/ 34 w 50"/>
                  <a:gd name="T95" fmla="*/ 77 h 125"/>
                  <a:gd name="T96" fmla="*/ 32 w 50"/>
                  <a:gd name="T97" fmla="*/ 77 h 125"/>
                  <a:gd name="T98" fmla="*/ 30 w 50"/>
                  <a:gd name="T99" fmla="*/ 78 h 125"/>
                  <a:gd name="T100" fmla="*/ 29 w 50"/>
                  <a:gd name="T101" fmla="*/ 78 h 125"/>
                  <a:gd name="T102" fmla="*/ 29 w 50"/>
                  <a:gd name="T103" fmla="*/ 75 h 125"/>
                  <a:gd name="T104" fmla="*/ 29 w 50"/>
                  <a:gd name="T105" fmla="*/ 71 h 125"/>
                  <a:gd name="T106" fmla="*/ 25 w 50"/>
                  <a:gd name="T107" fmla="*/ 64 h 125"/>
                  <a:gd name="T108" fmla="*/ 25 w 50"/>
                  <a:gd name="T109" fmla="*/ 61 h 125"/>
                  <a:gd name="T110" fmla="*/ 20 w 50"/>
                  <a:gd name="T111" fmla="*/ 46 h 125"/>
                  <a:gd name="T112" fmla="*/ 23 w 50"/>
                  <a:gd name="T113" fmla="*/ 37 h 125"/>
                  <a:gd name="T114" fmla="*/ 23 w 50"/>
                  <a:gd name="T115" fmla="*/ 18 h 125"/>
                  <a:gd name="T116" fmla="*/ 21 w 50"/>
                  <a:gd name="T117" fmla="*/ 14 h 125"/>
                  <a:gd name="T118" fmla="*/ 18 w 50"/>
                  <a:gd name="T119" fmla="*/ 9 h 125"/>
                  <a:gd name="T120" fmla="*/ 20 w 50"/>
                  <a:gd name="T121"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125">
                    <a:moveTo>
                      <a:pt x="18" y="5"/>
                    </a:moveTo>
                    <a:lnTo>
                      <a:pt x="16" y="3"/>
                    </a:lnTo>
                    <a:lnTo>
                      <a:pt x="16" y="2"/>
                    </a:lnTo>
                    <a:lnTo>
                      <a:pt x="14" y="2"/>
                    </a:lnTo>
                    <a:lnTo>
                      <a:pt x="11" y="3"/>
                    </a:lnTo>
                    <a:lnTo>
                      <a:pt x="11" y="3"/>
                    </a:lnTo>
                    <a:lnTo>
                      <a:pt x="9" y="2"/>
                    </a:lnTo>
                    <a:lnTo>
                      <a:pt x="7" y="2"/>
                    </a:lnTo>
                    <a:lnTo>
                      <a:pt x="4" y="0"/>
                    </a:lnTo>
                    <a:lnTo>
                      <a:pt x="4" y="0"/>
                    </a:lnTo>
                    <a:lnTo>
                      <a:pt x="4" y="2"/>
                    </a:lnTo>
                    <a:lnTo>
                      <a:pt x="4" y="2"/>
                    </a:lnTo>
                    <a:lnTo>
                      <a:pt x="4" y="3"/>
                    </a:lnTo>
                    <a:lnTo>
                      <a:pt x="7" y="3"/>
                    </a:lnTo>
                    <a:lnTo>
                      <a:pt x="9" y="9"/>
                    </a:lnTo>
                    <a:lnTo>
                      <a:pt x="11" y="11"/>
                    </a:lnTo>
                    <a:lnTo>
                      <a:pt x="13" y="12"/>
                    </a:lnTo>
                    <a:lnTo>
                      <a:pt x="13" y="18"/>
                    </a:lnTo>
                    <a:lnTo>
                      <a:pt x="14" y="19"/>
                    </a:lnTo>
                    <a:lnTo>
                      <a:pt x="14" y="21"/>
                    </a:lnTo>
                    <a:lnTo>
                      <a:pt x="14" y="21"/>
                    </a:lnTo>
                    <a:lnTo>
                      <a:pt x="13" y="23"/>
                    </a:lnTo>
                    <a:lnTo>
                      <a:pt x="11" y="23"/>
                    </a:lnTo>
                    <a:lnTo>
                      <a:pt x="11" y="25"/>
                    </a:lnTo>
                    <a:lnTo>
                      <a:pt x="9" y="30"/>
                    </a:lnTo>
                    <a:lnTo>
                      <a:pt x="7" y="34"/>
                    </a:lnTo>
                    <a:lnTo>
                      <a:pt x="9" y="46"/>
                    </a:lnTo>
                    <a:lnTo>
                      <a:pt x="9" y="48"/>
                    </a:lnTo>
                    <a:lnTo>
                      <a:pt x="11" y="48"/>
                    </a:lnTo>
                    <a:lnTo>
                      <a:pt x="11" y="50"/>
                    </a:lnTo>
                    <a:lnTo>
                      <a:pt x="11" y="50"/>
                    </a:lnTo>
                    <a:lnTo>
                      <a:pt x="7" y="52"/>
                    </a:lnTo>
                    <a:lnTo>
                      <a:pt x="7" y="52"/>
                    </a:lnTo>
                    <a:lnTo>
                      <a:pt x="5" y="53"/>
                    </a:lnTo>
                    <a:lnTo>
                      <a:pt x="4" y="53"/>
                    </a:lnTo>
                    <a:lnTo>
                      <a:pt x="2" y="66"/>
                    </a:lnTo>
                    <a:lnTo>
                      <a:pt x="0" y="68"/>
                    </a:lnTo>
                    <a:lnTo>
                      <a:pt x="0" y="69"/>
                    </a:lnTo>
                    <a:lnTo>
                      <a:pt x="0" y="71"/>
                    </a:lnTo>
                    <a:lnTo>
                      <a:pt x="2" y="73"/>
                    </a:lnTo>
                    <a:lnTo>
                      <a:pt x="2" y="75"/>
                    </a:lnTo>
                    <a:lnTo>
                      <a:pt x="5" y="75"/>
                    </a:lnTo>
                    <a:lnTo>
                      <a:pt x="5" y="75"/>
                    </a:lnTo>
                    <a:lnTo>
                      <a:pt x="7" y="75"/>
                    </a:lnTo>
                    <a:lnTo>
                      <a:pt x="7" y="77"/>
                    </a:lnTo>
                    <a:lnTo>
                      <a:pt x="11" y="80"/>
                    </a:lnTo>
                    <a:lnTo>
                      <a:pt x="13" y="84"/>
                    </a:lnTo>
                    <a:lnTo>
                      <a:pt x="14" y="84"/>
                    </a:lnTo>
                    <a:lnTo>
                      <a:pt x="25" y="82"/>
                    </a:lnTo>
                    <a:lnTo>
                      <a:pt x="27" y="82"/>
                    </a:lnTo>
                    <a:lnTo>
                      <a:pt x="27" y="84"/>
                    </a:lnTo>
                    <a:lnTo>
                      <a:pt x="29" y="96"/>
                    </a:lnTo>
                    <a:lnTo>
                      <a:pt x="29" y="98"/>
                    </a:lnTo>
                    <a:lnTo>
                      <a:pt x="27" y="100"/>
                    </a:lnTo>
                    <a:lnTo>
                      <a:pt x="27" y="102"/>
                    </a:lnTo>
                    <a:lnTo>
                      <a:pt x="25" y="103"/>
                    </a:lnTo>
                    <a:lnTo>
                      <a:pt x="25" y="107"/>
                    </a:lnTo>
                    <a:lnTo>
                      <a:pt x="25" y="107"/>
                    </a:lnTo>
                    <a:lnTo>
                      <a:pt x="27" y="112"/>
                    </a:lnTo>
                    <a:lnTo>
                      <a:pt x="29" y="112"/>
                    </a:lnTo>
                    <a:lnTo>
                      <a:pt x="29" y="114"/>
                    </a:lnTo>
                    <a:lnTo>
                      <a:pt x="34" y="119"/>
                    </a:lnTo>
                    <a:lnTo>
                      <a:pt x="36" y="121"/>
                    </a:lnTo>
                    <a:lnTo>
                      <a:pt x="38" y="121"/>
                    </a:lnTo>
                    <a:lnTo>
                      <a:pt x="38" y="123"/>
                    </a:lnTo>
                    <a:lnTo>
                      <a:pt x="36" y="125"/>
                    </a:lnTo>
                    <a:lnTo>
                      <a:pt x="38" y="125"/>
                    </a:lnTo>
                    <a:lnTo>
                      <a:pt x="41" y="125"/>
                    </a:lnTo>
                    <a:lnTo>
                      <a:pt x="41" y="125"/>
                    </a:lnTo>
                    <a:lnTo>
                      <a:pt x="41" y="121"/>
                    </a:lnTo>
                    <a:lnTo>
                      <a:pt x="39" y="119"/>
                    </a:lnTo>
                    <a:lnTo>
                      <a:pt x="39" y="118"/>
                    </a:lnTo>
                    <a:lnTo>
                      <a:pt x="39" y="116"/>
                    </a:lnTo>
                    <a:lnTo>
                      <a:pt x="39" y="114"/>
                    </a:lnTo>
                    <a:lnTo>
                      <a:pt x="39" y="112"/>
                    </a:lnTo>
                    <a:lnTo>
                      <a:pt x="41" y="112"/>
                    </a:lnTo>
                    <a:lnTo>
                      <a:pt x="48" y="109"/>
                    </a:lnTo>
                    <a:lnTo>
                      <a:pt x="48" y="107"/>
                    </a:lnTo>
                    <a:lnTo>
                      <a:pt x="48" y="100"/>
                    </a:lnTo>
                    <a:lnTo>
                      <a:pt x="50" y="98"/>
                    </a:lnTo>
                    <a:lnTo>
                      <a:pt x="48" y="94"/>
                    </a:lnTo>
                    <a:lnTo>
                      <a:pt x="50" y="89"/>
                    </a:lnTo>
                    <a:lnTo>
                      <a:pt x="50" y="86"/>
                    </a:lnTo>
                    <a:lnTo>
                      <a:pt x="34" y="66"/>
                    </a:lnTo>
                    <a:lnTo>
                      <a:pt x="32" y="68"/>
                    </a:lnTo>
                    <a:lnTo>
                      <a:pt x="32" y="69"/>
                    </a:lnTo>
                    <a:lnTo>
                      <a:pt x="34" y="71"/>
                    </a:lnTo>
                    <a:lnTo>
                      <a:pt x="36" y="71"/>
                    </a:lnTo>
                    <a:lnTo>
                      <a:pt x="36" y="73"/>
                    </a:lnTo>
                    <a:lnTo>
                      <a:pt x="39" y="80"/>
                    </a:lnTo>
                    <a:lnTo>
                      <a:pt x="39" y="82"/>
                    </a:lnTo>
                    <a:lnTo>
                      <a:pt x="38" y="82"/>
                    </a:lnTo>
                    <a:lnTo>
                      <a:pt x="38" y="82"/>
                    </a:lnTo>
                    <a:lnTo>
                      <a:pt x="36" y="78"/>
                    </a:lnTo>
                    <a:lnTo>
                      <a:pt x="34" y="78"/>
                    </a:lnTo>
                    <a:lnTo>
                      <a:pt x="34" y="77"/>
                    </a:lnTo>
                    <a:lnTo>
                      <a:pt x="34" y="77"/>
                    </a:lnTo>
                    <a:lnTo>
                      <a:pt x="32" y="77"/>
                    </a:lnTo>
                    <a:lnTo>
                      <a:pt x="32" y="78"/>
                    </a:lnTo>
                    <a:lnTo>
                      <a:pt x="30" y="78"/>
                    </a:lnTo>
                    <a:lnTo>
                      <a:pt x="29" y="78"/>
                    </a:lnTo>
                    <a:lnTo>
                      <a:pt x="29" y="78"/>
                    </a:lnTo>
                    <a:lnTo>
                      <a:pt x="29" y="77"/>
                    </a:lnTo>
                    <a:lnTo>
                      <a:pt x="29" y="75"/>
                    </a:lnTo>
                    <a:lnTo>
                      <a:pt x="29" y="71"/>
                    </a:lnTo>
                    <a:lnTo>
                      <a:pt x="29" y="71"/>
                    </a:lnTo>
                    <a:lnTo>
                      <a:pt x="25" y="68"/>
                    </a:lnTo>
                    <a:lnTo>
                      <a:pt x="25" y="64"/>
                    </a:lnTo>
                    <a:lnTo>
                      <a:pt x="25" y="61"/>
                    </a:lnTo>
                    <a:lnTo>
                      <a:pt x="25" y="61"/>
                    </a:lnTo>
                    <a:lnTo>
                      <a:pt x="20" y="48"/>
                    </a:lnTo>
                    <a:lnTo>
                      <a:pt x="20" y="46"/>
                    </a:lnTo>
                    <a:lnTo>
                      <a:pt x="20" y="44"/>
                    </a:lnTo>
                    <a:lnTo>
                      <a:pt x="23" y="37"/>
                    </a:lnTo>
                    <a:lnTo>
                      <a:pt x="21" y="19"/>
                    </a:lnTo>
                    <a:lnTo>
                      <a:pt x="23" y="18"/>
                    </a:lnTo>
                    <a:lnTo>
                      <a:pt x="23" y="16"/>
                    </a:lnTo>
                    <a:lnTo>
                      <a:pt x="21" y="14"/>
                    </a:lnTo>
                    <a:lnTo>
                      <a:pt x="20" y="12"/>
                    </a:lnTo>
                    <a:lnTo>
                      <a:pt x="18" y="9"/>
                    </a:lnTo>
                    <a:lnTo>
                      <a:pt x="18" y="5"/>
                    </a:lnTo>
                    <a:lnTo>
                      <a:pt x="20" y="3"/>
                    </a:lnTo>
                    <a:lnTo>
                      <a:pt x="18"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2" name="Freeform 2371">
                <a:extLst>
                  <a:ext uri="{FF2B5EF4-FFF2-40B4-BE49-F238E27FC236}">
                    <a16:creationId xmlns:a16="http://schemas.microsoft.com/office/drawing/2014/main" id="{2A121F78-8E1D-2D4E-B341-B9930375D23D}"/>
                  </a:ext>
                </a:extLst>
              </p:cNvPr>
              <p:cNvSpPr>
                <a:spLocks/>
              </p:cNvSpPr>
              <p:nvPr/>
            </p:nvSpPr>
            <p:spPr bwMode="auto">
              <a:xfrm>
                <a:off x="3221" y="2863"/>
                <a:ext cx="50" cy="125"/>
              </a:xfrm>
              <a:custGeom>
                <a:avLst/>
                <a:gdLst>
                  <a:gd name="T0" fmla="*/ 16 w 50"/>
                  <a:gd name="T1" fmla="*/ 3 h 125"/>
                  <a:gd name="T2" fmla="*/ 14 w 50"/>
                  <a:gd name="T3" fmla="*/ 2 h 125"/>
                  <a:gd name="T4" fmla="*/ 11 w 50"/>
                  <a:gd name="T5" fmla="*/ 3 h 125"/>
                  <a:gd name="T6" fmla="*/ 7 w 50"/>
                  <a:gd name="T7" fmla="*/ 2 h 125"/>
                  <a:gd name="T8" fmla="*/ 4 w 50"/>
                  <a:gd name="T9" fmla="*/ 0 h 125"/>
                  <a:gd name="T10" fmla="*/ 4 w 50"/>
                  <a:gd name="T11" fmla="*/ 2 h 125"/>
                  <a:gd name="T12" fmla="*/ 7 w 50"/>
                  <a:gd name="T13" fmla="*/ 3 h 125"/>
                  <a:gd name="T14" fmla="*/ 11 w 50"/>
                  <a:gd name="T15" fmla="*/ 11 h 125"/>
                  <a:gd name="T16" fmla="*/ 13 w 50"/>
                  <a:gd name="T17" fmla="*/ 18 h 125"/>
                  <a:gd name="T18" fmla="*/ 14 w 50"/>
                  <a:gd name="T19" fmla="*/ 21 h 125"/>
                  <a:gd name="T20" fmla="*/ 13 w 50"/>
                  <a:gd name="T21" fmla="*/ 23 h 125"/>
                  <a:gd name="T22" fmla="*/ 11 w 50"/>
                  <a:gd name="T23" fmla="*/ 25 h 125"/>
                  <a:gd name="T24" fmla="*/ 7 w 50"/>
                  <a:gd name="T25" fmla="*/ 34 h 125"/>
                  <a:gd name="T26" fmla="*/ 9 w 50"/>
                  <a:gd name="T27" fmla="*/ 48 h 125"/>
                  <a:gd name="T28" fmla="*/ 11 w 50"/>
                  <a:gd name="T29" fmla="*/ 50 h 125"/>
                  <a:gd name="T30" fmla="*/ 7 w 50"/>
                  <a:gd name="T31" fmla="*/ 52 h 125"/>
                  <a:gd name="T32" fmla="*/ 5 w 50"/>
                  <a:gd name="T33" fmla="*/ 53 h 125"/>
                  <a:gd name="T34" fmla="*/ 2 w 50"/>
                  <a:gd name="T35" fmla="*/ 66 h 125"/>
                  <a:gd name="T36" fmla="*/ 0 w 50"/>
                  <a:gd name="T37" fmla="*/ 69 h 125"/>
                  <a:gd name="T38" fmla="*/ 2 w 50"/>
                  <a:gd name="T39" fmla="*/ 73 h 125"/>
                  <a:gd name="T40" fmla="*/ 5 w 50"/>
                  <a:gd name="T41" fmla="*/ 75 h 125"/>
                  <a:gd name="T42" fmla="*/ 7 w 50"/>
                  <a:gd name="T43" fmla="*/ 75 h 125"/>
                  <a:gd name="T44" fmla="*/ 11 w 50"/>
                  <a:gd name="T45" fmla="*/ 80 h 125"/>
                  <a:gd name="T46" fmla="*/ 14 w 50"/>
                  <a:gd name="T47" fmla="*/ 84 h 125"/>
                  <a:gd name="T48" fmla="*/ 27 w 50"/>
                  <a:gd name="T49" fmla="*/ 82 h 125"/>
                  <a:gd name="T50" fmla="*/ 29 w 50"/>
                  <a:gd name="T51" fmla="*/ 96 h 125"/>
                  <a:gd name="T52" fmla="*/ 27 w 50"/>
                  <a:gd name="T53" fmla="*/ 100 h 125"/>
                  <a:gd name="T54" fmla="*/ 25 w 50"/>
                  <a:gd name="T55" fmla="*/ 103 h 125"/>
                  <a:gd name="T56" fmla="*/ 25 w 50"/>
                  <a:gd name="T57" fmla="*/ 107 h 125"/>
                  <a:gd name="T58" fmla="*/ 29 w 50"/>
                  <a:gd name="T59" fmla="*/ 112 h 125"/>
                  <a:gd name="T60" fmla="*/ 34 w 50"/>
                  <a:gd name="T61" fmla="*/ 119 h 125"/>
                  <a:gd name="T62" fmla="*/ 38 w 50"/>
                  <a:gd name="T63" fmla="*/ 121 h 125"/>
                  <a:gd name="T64" fmla="*/ 36 w 50"/>
                  <a:gd name="T65" fmla="*/ 125 h 125"/>
                  <a:gd name="T66" fmla="*/ 41 w 50"/>
                  <a:gd name="T67" fmla="*/ 125 h 125"/>
                  <a:gd name="T68" fmla="*/ 41 w 50"/>
                  <a:gd name="T69" fmla="*/ 121 h 125"/>
                  <a:gd name="T70" fmla="*/ 39 w 50"/>
                  <a:gd name="T71" fmla="*/ 118 h 125"/>
                  <a:gd name="T72" fmla="*/ 39 w 50"/>
                  <a:gd name="T73" fmla="*/ 114 h 125"/>
                  <a:gd name="T74" fmla="*/ 41 w 50"/>
                  <a:gd name="T75" fmla="*/ 112 h 125"/>
                  <a:gd name="T76" fmla="*/ 48 w 50"/>
                  <a:gd name="T77" fmla="*/ 107 h 125"/>
                  <a:gd name="T78" fmla="*/ 50 w 50"/>
                  <a:gd name="T79" fmla="*/ 98 h 125"/>
                  <a:gd name="T80" fmla="*/ 50 w 50"/>
                  <a:gd name="T81" fmla="*/ 89 h 125"/>
                  <a:gd name="T82" fmla="*/ 34 w 50"/>
                  <a:gd name="T83" fmla="*/ 66 h 125"/>
                  <a:gd name="T84" fmla="*/ 32 w 50"/>
                  <a:gd name="T85" fmla="*/ 69 h 125"/>
                  <a:gd name="T86" fmla="*/ 36 w 50"/>
                  <a:gd name="T87" fmla="*/ 71 h 125"/>
                  <a:gd name="T88" fmla="*/ 39 w 50"/>
                  <a:gd name="T89" fmla="*/ 80 h 125"/>
                  <a:gd name="T90" fmla="*/ 38 w 50"/>
                  <a:gd name="T91" fmla="*/ 82 h 125"/>
                  <a:gd name="T92" fmla="*/ 36 w 50"/>
                  <a:gd name="T93" fmla="*/ 78 h 125"/>
                  <a:gd name="T94" fmla="*/ 34 w 50"/>
                  <a:gd name="T95" fmla="*/ 77 h 125"/>
                  <a:gd name="T96" fmla="*/ 32 w 50"/>
                  <a:gd name="T97" fmla="*/ 77 h 125"/>
                  <a:gd name="T98" fmla="*/ 30 w 50"/>
                  <a:gd name="T99" fmla="*/ 78 h 125"/>
                  <a:gd name="T100" fmla="*/ 29 w 50"/>
                  <a:gd name="T101" fmla="*/ 78 h 125"/>
                  <a:gd name="T102" fmla="*/ 29 w 50"/>
                  <a:gd name="T103" fmla="*/ 75 h 125"/>
                  <a:gd name="T104" fmla="*/ 29 w 50"/>
                  <a:gd name="T105" fmla="*/ 71 h 125"/>
                  <a:gd name="T106" fmla="*/ 25 w 50"/>
                  <a:gd name="T107" fmla="*/ 64 h 125"/>
                  <a:gd name="T108" fmla="*/ 25 w 50"/>
                  <a:gd name="T109" fmla="*/ 61 h 125"/>
                  <a:gd name="T110" fmla="*/ 20 w 50"/>
                  <a:gd name="T111" fmla="*/ 46 h 125"/>
                  <a:gd name="T112" fmla="*/ 23 w 50"/>
                  <a:gd name="T113" fmla="*/ 37 h 125"/>
                  <a:gd name="T114" fmla="*/ 23 w 50"/>
                  <a:gd name="T115" fmla="*/ 18 h 125"/>
                  <a:gd name="T116" fmla="*/ 21 w 50"/>
                  <a:gd name="T117" fmla="*/ 14 h 125"/>
                  <a:gd name="T118" fmla="*/ 18 w 50"/>
                  <a:gd name="T119" fmla="*/ 9 h 125"/>
                  <a:gd name="T120" fmla="*/ 20 w 50"/>
                  <a:gd name="T121"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125">
                    <a:moveTo>
                      <a:pt x="18" y="5"/>
                    </a:moveTo>
                    <a:lnTo>
                      <a:pt x="16" y="3"/>
                    </a:lnTo>
                    <a:lnTo>
                      <a:pt x="16" y="2"/>
                    </a:lnTo>
                    <a:lnTo>
                      <a:pt x="14" y="2"/>
                    </a:lnTo>
                    <a:lnTo>
                      <a:pt x="11" y="3"/>
                    </a:lnTo>
                    <a:lnTo>
                      <a:pt x="11" y="3"/>
                    </a:lnTo>
                    <a:lnTo>
                      <a:pt x="9" y="2"/>
                    </a:lnTo>
                    <a:lnTo>
                      <a:pt x="7" y="2"/>
                    </a:lnTo>
                    <a:lnTo>
                      <a:pt x="4" y="0"/>
                    </a:lnTo>
                    <a:lnTo>
                      <a:pt x="4" y="0"/>
                    </a:lnTo>
                    <a:lnTo>
                      <a:pt x="4" y="2"/>
                    </a:lnTo>
                    <a:lnTo>
                      <a:pt x="4" y="2"/>
                    </a:lnTo>
                    <a:lnTo>
                      <a:pt x="4" y="3"/>
                    </a:lnTo>
                    <a:lnTo>
                      <a:pt x="7" y="3"/>
                    </a:lnTo>
                    <a:lnTo>
                      <a:pt x="9" y="9"/>
                    </a:lnTo>
                    <a:lnTo>
                      <a:pt x="11" y="11"/>
                    </a:lnTo>
                    <a:lnTo>
                      <a:pt x="13" y="12"/>
                    </a:lnTo>
                    <a:lnTo>
                      <a:pt x="13" y="18"/>
                    </a:lnTo>
                    <a:lnTo>
                      <a:pt x="14" y="19"/>
                    </a:lnTo>
                    <a:lnTo>
                      <a:pt x="14" y="21"/>
                    </a:lnTo>
                    <a:lnTo>
                      <a:pt x="14" y="21"/>
                    </a:lnTo>
                    <a:lnTo>
                      <a:pt x="13" y="23"/>
                    </a:lnTo>
                    <a:lnTo>
                      <a:pt x="11" y="23"/>
                    </a:lnTo>
                    <a:lnTo>
                      <a:pt x="11" y="25"/>
                    </a:lnTo>
                    <a:lnTo>
                      <a:pt x="9" y="30"/>
                    </a:lnTo>
                    <a:lnTo>
                      <a:pt x="7" y="34"/>
                    </a:lnTo>
                    <a:lnTo>
                      <a:pt x="9" y="46"/>
                    </a:lnTo>
                    <a:lnTo>
                      <a:pt x="9" y="48"/>
                    </a:lnTo>
                    <a:lnTo>
                      <a:pt x="11" y="48"/>
                    </a:lnTo>
                    <a:lnTo>
                      <a:pt x="11" y="50"/>
                    </a:lnTo>
                    <a:lnTo>
                      <a:pt x="11" y="50"/>
                    </a:lnTo>
                    <a:lnTo>
                      <a:pt x="7" y="52"/>
                    </a:lnTo>
                    <a:lnTo>
                      <a:pt x="7" y="52"/>
                    </a:lnTo>
                    <a:lnTo>
                      <a:pt x="5" y="53"/>
                    </a:lnTo>
                    <a:lnTo>
                      <a:pt x="4" y="53"/>
                    </a:lnTo>
                    <a:lnTo>
                      <a:pt x="2" y="66"/>
                    </a:lnTo>
                    <a:lnTo>
                      <a:pt x="0" y="68"/>
                    </a:lnTo>
                    <a:lnTo>
                      <a:pt x="0" y="69"/>
                    </a:lnTo>
                    <a:lnTo>
                      <a:pt x="0" y="71"/>
                    </a:lnTo>
                    <a:lnTo>
                      <a:pt x="2" y="73"/>
                    </a:lnTo>
                    <a:lnTo>
                      <a:pt x="2" y="75"/>
                    </a:lnTo>
                    <a:lnTo>
                      <a:pt x="5" y="75"/>
                    </a:lnTo>
                    <a:lnTo>
                      <a:pt x="5" y="75"/>
                    </a:lnTo>
                    <a:lnTo>
                      <a:pt x="7" y="75"/>
                    </a:lnTo>
                    <a:lnTo>
                      <a:pt x="7" y="77"/>
                    </a:lnTo>
                    <a:lnTo>
                      <a:pt x="11" y="80"/>
                    </a:lnTo>
                    <a:lnTo>
                      <a:pt x="13" y="84"/>
                    </a:lnTo>
                    <a:lnTo>
                      <a:pt x="14" y="84"/>
                    </a:lnTo>
                    <a:lnTo>
                      <a:pt x="25" y="82"/>
                    </a:lnTo>
                    <a:lnTo>
                      <a:pt x="27" y="82"/>
                    </a:lnTo>
                    <a:lnTo>
                      <a:pt x="27" y="84"/>
                    </a:lnTo>
                    <a:lnTo>
                      <a:pt x="29" y="96"/>
                    </a:lnTo>
                    <a:lnTo>
                      <a:pt x="29" y="98"/>
                    </a:lnTo>
                    <a:lnTo>
                      <a:pt x="27" y="100"/>
                    </a:lnTo>
                    <a:lnTo>
                      <a:pt x="27" y="102"/>
                    </a:lnTo>
                    <a:lnTo>
                      <a:pt x="25" y="103"/>
                    </a:lnTo>
                    <a:lnTo>
                      <a:pt x="25" y="107"/>
                    </a:lnTo>
                    <a:lnTo>
                      <a:pt x="25" y="107"/>
                    </a:lnTo>
                    <a:lnTo>
                      <a:pt x="27" y="112"/>
                    </a:lnTo>
                    <a:lnTo>
                      <a:pt x="29" y="112"/>
                    </a:lnTo>
                    <a:lnTo>
                      <a:pt x="29" y="114"/>
                    </a:lnTo>
                    <a:lnTo>
                      <a:pt x="34" y="119"/>
                    </a:lnTo>
                    <a:lnTo>
                      <a:pt x="36" y="121"/>
                    </a:lnTo>
                    <a:lnTo>
                      <a:pt x="38" y="121"/>
                    </a:lnTo>
                    <a:lnTo>
                      <a:pt x="38" y="123"/>
                    </a:lnTo>
                    <a:lnTo>
                      <a:pt x="36" y="125"/>
                    </a:lnTo>
                    <a:lnTo>
                      <a:pt x="38" y="125"/>
                    </a:lnTo>
                    <a:lnTo>
                      <a:pt x="41" y="125"/>
                    </a:lnTo>
                    <a:lnTo>
                      <a:pt x="41" y="125"/>
                    </a:lnTo>
                    <a:lnTo>
                      <a:pt x="41" y="121"/>
                    </a:lnTo>
                    <a:lnTo>
                      <a:pt x="39" y="119"/>
                    </a:lnTo>
                    <a:lnTo>
                      <a:pt x="39" y="118"/>
                    </a:lnTo>
                    <a:lnTo>
                      <a:pt x="39" y="116"/>
                    </a:lnTo>
                    <a:lnTo>
                      <a:pt x="39" y="114"/>
                    </a:lnTo>
                    <a:lnTo>
                      <a:pt x="39" y="112"/>
                    </a:lnTo>
                    <a:lnTo>
                      <a:pt x="41" y="112"/>
                    </a:lnTo>
                    <a:lnTo>
                      <a:pt x="48" y="109"/>
                    </a:lnTo>
                    <a:lnTo>
                      <a:pt x="48" y="107"/>
                    </a:lnTo>
                    <a:lnTo>
                      <a:pt x="48" y="100"/>
                    </a:lnTo>
                    <a:lnTo>
                      <a:pt x="50" y="98"/>
                    </a:lnTo>
                    <a:lnTo>
                      <a:pt x="48" y="94"/>
                    </a:lnTo>
                    <a:lnTo>
                      <a:pt x="50" y="89"/>
                    </a:lnTo>
                    <a:lnTo>
                      <a:pt x="50" y="86"/>
                    </a:lnTo>
                    <a:lnTo>
                      <a:pt x="34" y="66"/>
                    </a:lnTo>
                    <a:lnTo>
                      <a:pt x="32" y="68"/>
                    </a:lnTo>
                    <a:lnTo>
                      <a:pt x="32" y="69"/>
                    </a:lnTo>
                    <a:lnTo>
                      <a:pt x="34" y="71"/>
                    </a:lnTo>
                    <a:lnTo>
                      <a:pt x="36" y="71"/>
                    </a:lnTo>
                    <a:lnTo>
                      <a:pt x="36" y="73"/>
                    </a:lnTo>
                    <a:lnTo>
                      <a:pt x="39" y="80"/>
                    </a:lnTo>
                    <a:lnTo>
                      <a:pt x="39" y="82"/>
                    </a:lnTo>
                    <a:lnTo>
                      <a:pt x="38" y="82"/>
                    </a:lnTo>
                    <a:lnTo>
                      <a:pt x="38" y="82"/>
                    </a:lnTo>
                    <a:lnTo>
                      <a:pt x="36" y="78"/>
                    </a:lnTo>
                    <a:lnTo>
                      <a:pt x="34" y="78"/>
                    </a:lnTo>
                    <a:lnTo>
                      <a:pt x="34" y="77"/>
                    </a:lnTo>
                    <a:lnTo>
                      <a:pt x="34" y="77"/>
                    </a:lnTo>
                    <a:lnTo>
                      <a:pt x="32" y="77"/>
                    </a:lnTo>
                    <a:lnTo>
                      <a:pt x="32" y="78"/>
                    </a:lnTo>
                    <a:lnTo>
                      <a:pt x="30" y="78"/>
                    </a:lnTo>
                    <a:lnTo>
                      <a:pt x="29" y="78"/>
                    </a:lnTo>
                    <a:lnTo>
                      <a:pt x="29" y="78"/>
                    </a:lnTo>
                    <a:lnTo>
                      <a:pt x="29" y="77"/>
                    </a:lnTo>
                    <a:lnTo>
                      <a:pt x="29" y="75"/>
                    </a:lnTo>
                    <a:lnTo>
                      <a:pt x="29" y="71"/>
                    </a:lnTo>
                    <a:lnTo>
                      <a:pt x="29" y="71"/>
                    </a:lnTo>
                    <a:lnTo>
                      <a:pt x="25" y="68"/>
                    </a:lnTo>
                    <a:lnTo>
                      <a:pt x="25" y="64"/>
                    </a:lnTo>
                    <a:lnTo>
                      <a:pt x="25" y="61"/>
                    </a:lnTo>
                    <a:lnTo>
                      <a:pt x="25" y="61"/>
                    </a:lnTo>
                    <a:lnTo>
                      <a:pt x="20" y="48"/>
                    </a:lnTo>
                    <a:lnTo>
                      <a:pt x="20" y="46"/>
                    </a:lnTo>
                    <a:lnTo>
                      <a:pt x="20" y="44"/>
                    </a:lnTo>
                    <a:lnTo>
                      <a:pt x="23" y="37"/>
                    </a:lnTo>
                    <a:lnTo>
                      <a:pt x="21" y="19"/>
                    </a:lnTo>
                    <a:lnTo>
                      <a:pt x="23" y="18"/>
                    </a:lnTo>
                    <a:lnTo>
                      <a:pt x="23" y="16"/>
                    </a:lnTo>
                    <a:lnTo>
                      <a:pt x="21" y="14"/>
                    </a:lnTo>
                    <a:lnTo>
                      <a:pt x="20" y="12"/>
                    </a:lnTo>
                    <a:lnTo>
                      <a:pt x="18" y="9"/>
                    </a:lnTo>
                    <a:lnTo>
                      <a:pt x="18" y="5"/>
                    </a:lnTo>
                    <a:lnTo>
                      <a:pt x="20" y="3"/>
                    </a:lnTo>
                    <a:lnTo>
                      <a:pt x="18" y="5"/>
                    </a:lnTo>
                  </a:path>
                </a:pathLst>
              </a:custGeom>
              <a:solidFill>
                <a:srgbClr val="3D9630"/>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3" name="Freeform 2372">
                <a:extLst>
                  <a:ext uri="{FF2B5EF4-FFF2-40B4-BE49-F238E27FC236}">
                    <a16:creationId xmlns:a16="http://schemas.microsoft.com/office/drawing/2014/main" id="{CF2F06C8-36BF-684F-BA38-790337E3AEA3}"/>
                  </a:ext>
                </a:extLst>
              </p:cNvPr>
              <p:cNvSpPr>
                <a:spLocks/>
              </p:cNvSpPr>
              <p:nvPr/>
            </p:nvSpPr>
            <p:spPr bwMode="auto">
              <a:xfrm>
                <a:off x="3173" y="2647"/>
                <a:ext cx="84" cy="87"/>
              </a:xfrm>
              <a:custGeom>
                <a:avLst/>
                <a:gdLst>
                  <a:gd name="T0" fmla="*/ 68 w 84"/>
                  <a:gd name="T1" fmla="*/ 2 h 87"/>
                  <a:gd name="T2" fmla="*/ 68 w 84"/>
                  <a:gd name="T3" fmla="*/ 0 h 87"/>
                  <a:gd name="T4" fmla="*/ 68 w 84"/>
                  <a:gd name="T5" fmla="*/ 0 h 87"/>
                  <a:gd name="T6" fmla="*/ 59 w 84"/>
                  <a:gd name="T7" fmla="*/ 5 h 87"/>
                  <a:gd name="T8" fmla="*/ 36 w 84"/>
                  <a:gd name="T9" fmla="*/ 9 h 87"/>
                  <a:gd name="T10" fmla="*/ 34 w 84"/>
                  <a:gd name="T11" fmla="*/ 7 h 87"/>
                  <a:gd name="T12" fmla="*/ 30 w 84"/>
                  <a:gd name="T13" fmla="*/ 7 h 87"/>
                  <a:gd name="T14" fmla="*/ 28 w 84"/>
                  <a:gd name="T15" fmla="*/ 7 h 87"/>
                  <a:gd name="T16" fmla="*/ 25 w 84"/>
                  <a:gd name="T17" fmla="*/ 7 h 87"/>
                  <a:gd name="T18" fmla="*/ 21 w 84"/>
                  <a:gd name="T19" fmla="*/ 7 h 87"/>
                  <a:gd name="T20" fmla="*/ 18 w 84"/>
                  <a:gd name="T21" fmla="*/ 7 h 87"/>
                  <a:gd name="T22" fmla="*/ 18 w 84"/>
                  <a:gd name="T23" fmla="*/ 23 h 87"/>
                  <a:gd name="T24" fmla="*/ 18 w 84"/>
                  <a:gd name="T25" fmla="*/ 27 h 87"/>
                  <a:gd name="T26" fmla="*/ 21 w 84"/>
                  <a:gd name="T27" fmla="*/ 28 h 87"/>
                  <a:gd name="T28" fmla="*/ 23 w 84"/>
                  <a:gd name="T29" fmla="*/ 28 h 87"/>
                  <a:gd name="T30" fmla="*/ 25 w 84"/>
                  <a:gd name="T31" fmla="*/ 30 h 87"/>
                  <a:gd name="T32" fmla="*/ 25 w 84"/>
                  <a:gd name="T33" fmla="*/ 32 h 87"/>
                  <a:gd name="T34" fmla="*/ 23 w 84"/>
                  <a:gd name="T35" fmla="*/ 35 h 87"/>
                  <a:gd name="T36" fmla="*/ 19 w 84"/>
                  <a:gd name="T37" fmla="*/ 39 h 87"/>
                  <a:gd name="T38" fmla="*/ 16 w 84"/>
                  <a:gd name="T39" fmla="*/ 41 h 87"/>
                  <a:gd name="T40" fmla="*/ 3 w 84"/>
                  <a:gd name="T41" fmla="*/ 55 h 87"/>
                  <a:gd name="T42" fmla="*/ 0 w 84"/>
                  <a:gd name="T43" fmla="*/ 85 h 87"/>
                  <a:gd name="T44" fmla="*/ 0 w 84"/>
                  <a:gd name="T45" fmla="*/ 87 h 87"/>
                  <a:gd name="T46" fmla="*/ 2 w 84"/>
                  <a:gd name="T47" fmla="*/ 87 h 87"/>
                  <a:gd name="T48" fmla="*/ 5 w 84"/>
                  <a:gd name="T49" fmla="*/ 87 h 87"/>
                  <a:gd name="T50" fmla="*/ 7 w 84"/>
                  <a:gd name="T51" fmla="*/ 84 h 87"/>
                  <a:gd name="T52" fmla="*/ 7 w 84"/>
                  <a:gd name="T53" fmla="*/ 84 h 87"/>
                  <a:gd name="T54" fmla="*/ 11 w 84"/>
                  <a:gd name="T55" fmla="*/ 82 h 87"/>
                  <a:gd name="T56" fmla="*/ 11 w 84"/>
                  <a:gd name="T57" fmla="*/ 82 h 87"/>
                  <a:gd name="T58" fmla="*/ 18 w 84"/>
                  <a:gd name="T59" fmla="*/ 82 h 87"/>
                  <a:gd name="T60" fmla="*/ 19 w 84"/>
                  <a:gd name="T61" fmla="*/ 82 h 87"/>
                  <a:gd name="T62" fmla="*/ 19 w 84"/>
                  <a:gd name="T63" fmla="*/ 80 h 87"/>
                  <a:gd name="T64" fmla="*/ 34 w 84"/>
                  <a:gd name="T65" fmla="*/ 82 h 87"/>
                  <a:gd name="T66" fmla="*/ 32 w 84"/>
                  <a:gd name="T67" fmla="*/ 80 h 87"/>
                  <a:gd name="T68" fmla="*/ 36 w 84"/>
                  <a:gd name="T69" fmla="*/ 71 h 87"/>
                  <a:gd name="T70" fmla="*/ 34 w 84"/>
                  <a:gd name="T71" fmla="*/ 69 h 87"/>
                  <a:gd name="T72" fmla="*/ 34 w 84"/>
                  <a:gd name="T73" fmla="*/ 68 h 87"/>
                  <a:gd name="T74" fmla="*/ 41 w 84"/>
                  <a:gd name="T75" fmla="*/ 66 h 87"/>
                  <a:gd name="T76" fmla="*/ 43 w 84"/>
                  <a:gd name="T77" fmla="*/ 64 h 87"/>
                  <a:gd name="T78" fmla="*/ 44 w 84"/>
                  <a:gd name="T79" fmla="*/ 64 h 87"/>
                  <a:gd name="T80" fmla="*/ 44 w 84"/>
                  <a:gd name="T81" fmla="*/ 64 h 87"/>
                  <a:gd name="T82" fmla="*/ 46 w 84"/>
                  <a:gd name="T83" fmla="*/ 62 h 87"/>
                  <a:gd name="T84" fmla="*/ 46 w 84"/>
                  <a:gd name="T85" fmla="*/ 64 h 87"/>
                  <a:gd name="T86" fmla="*/ 50 w 84"/>
                  <a:gd name="T87" fmla="*/ 64 h 87"/>
                  <a:gd name="T88" fmla="*/ 52 w 84"/>
                  <a:gd name="T89" fmla="*/ 64 h 87"/>
                  <a:gd name="T90" fmla="*/ 55 w 84"/>
                  <a:gd name="T91" fmla="*/ 60 h 87"/>
                  <a:gd name="T92" fmla="*/ 62 w 84"/>
                  <a:gd name="T93" fmla="*/ 62 h 87"/>
                  <a:gd name="T94" fmla="*/ 64 w 84"/>
                  <a:gd name="T95" fmla="*/ 62 h 87"/>
                  <a:gd name="T96" fmla="*/ 68 w 84"/>
                  <a:gd name="T97" fmla="*/ 62 h 87"/>
                  <a:gd name="T98" fmla="*/ 82 w 84"/>
                  <a:gd name="T99" fmla="*/ 41 h 87"/>
                  <a:gd name="T100" fmla="*/ 84 w 84"/>
                  <a:gd name="T101" fmla="*/ 23 h 87"/>
                  <a:gd name="T102" fmla="*/ 82 w 84"/>
                  <a:gd name="T103" fmla="*/ 21 h 87"/>
                  <a:gd name="T104" fmla="*/ 80 w 84"/>
                  <a:gd name="T105" fmla="*/ 19 h 87"/>
                  <a:gd name="T106" fmla="*/ 77 w 84"/>
                  <a:gd name="T107" fmla="*/ 18 h 87"/>
                  <a:gd name="T108" fmla="*/ 77 w 84"/>
                  <a:gd name="T109" fmla="*/ 16 h 87"/>
                  <a:gd name="T110" fmla="*/ 73 w 84"/>
                  <a:gd name="T111" fmla="*/ 7 h 87"/>
                  <a:gd name="T112" fmla="*/ 73 w 84"/>
                  <a:gd name="T113" fmla="*/ 5 h 87"/>
                  <a:gd name="T114" fmla="*/ 73 w 84"/>
                  <a:gd name="T115" fmla="*/ 5 h 87"/>
                  <a:gd name="T116" fmla="*/ 73 w 84"/>
                  <a:gd name="T117" fmla="*/ 3 h 87"/>
                  <a:gd name="T118" fmla="*/ 71 w 84"/>
                  <a:gd name="T119" fmla="*/ 2 h 87"/>
                  <a:gd name="T120" fmla="*/ 68 w 84"/>
                  <a:gd name="T121" fmla="*/ 2 h 87"/>
                  <a:gd name="T122" fmla="*/ 68 w 84"/>
                  <a:gd name="T123" fmla="*/ 2 h 87"/>
                  <a:gd name="T124" fmla="*/ 68 w 84"/>
                  <a:gd name="T12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87">
                    <a:moveTo>
                      <a:pt x="68" y="2"/>
                    </a:moveTo>
                    <a:lnTo>
                      <a:pt x="68" y="0"/>
                    </a:lnTo>
                    <a:lnTo>
                      <a:pt x="68" y="0"/>
                    </a:lnTo>
                    <a:lnTo>
                      <a:pt x="59" y="5"/>
                    </a:lnTo>
                    <a:lnTo>
                      <a:pt x="36" y="9"/>
                    </a:lnTo>
                    <a:lnTo>
                      <a:pt x="34" y="7"/>
                    </a:lnTo>
                    <a:lnTo>
                      <a:pt x="30" y="7"/>
                    </a:lnTo>
                    <a:lnTo>
                      <a:pt x="28" y="7"/>
                    </a:lnTo>
                    <a:lnTo>
                      <a:pt x="25" y="7"/>
                    </a:lnTo>
                    <a:lnTo>
                      <a:pt x="21" y="7"/>
                    </a:lnTo>
                    <a:lnTo>
                      <a:pt x="18" y="7"/>
                    </a:lnTo>
                    <a:lnTo>
                      <a:pt x="18" y="23"/>
                    </a:lnTo>
                    <a:lnTo>
                      <a:pt x="18" y="27"/>
                    </a:lnTo>
                    <a:lnTo>
                      <a:pt x="21" y="28"/>
                    </a:lnTo>
                    <a:lnTo>
                      <a:pt x="23" y="28"/>
                    </a:lnTo>
                    <a:lnTo>
                      <a:pt x="25" y="30"/>
                    </a:lnTo>
                    <a:lnTo>
                      <a:pt x="25" y="32"/>
                    </a:lnTo>
                    <a:lnTo>
                      <a:pt x="23" y="35"/>
                    </a:lnTo>
                    <a:lnTo>
                      <a:pt x="19" y="39"/>
                    </a:lnTo>
                    <a:lnTo>
                      <a:pt x="16" y="41"/>
                    </a:lnTo>
                    <a:lnTo>
                      <a:pt x="3" y="55"/>
                    </a:lnTo>
                    <a:lnTo>
                      <a:pt x="0" y="85"/>
                    </a:lnTo>
                    <a:lnTo>
                      <a:pt x="0" y="87"/>
                    </a:lnTo>
                    <a:lnTo>
                      <a:pt x="2" y="87"/>
                    </a:lnTo>
                    <a:lnTo>
                      <a:pt x="5" y="87"/>
                    </a:lnTo>
                    <a:lnTo>
                      <a:pt x="7" y="84"/>
                    </a:lnTo>
                    <a:lnTo>
                      <a:pt x="7" y="84"/>
                    </a:lnTo>
                    <a:lnTo>
                      <a:pt x="11" y="82"/>
                    </a:lnTo>
                    <a:lnTo>
                      <a:pt x="11" y="82"/>
                    </a:lnTo>
                    <a:lnTo>
                      <a:pt x="18" y="82"/>
                    </a:lnTo>
                    <a:lnTo>
                      <a:pt x="19" y="82"/>
                    </a:lnTo>
                    <a:lnTo>
                      <a:pt x="19" y="80"/>
                    </a:lnTo>
                    <a:lnTo>
                      <a:pt x="34" y="82"/>
                    </a:lnTo>
                    <a:lnTo>
                      <a:pt x="32" y="80"/>
                    </a:lnTo>
                    <a:lnTo>
                      <a:pt x="36" y="71"/>
                    </a:lnTo>
                    <a:lnTo>
                      <a:pt x="34" y="69"/>
                    </a:lnTo>
                    <a:lnTo>
                      <a:pt x="34" y="68"/>
                    </a:lnTo>
                    <a:lnTo>
                      <a:pt x="41" y="66"/>
                    </a:lnTo>
                    <a:lnTo>
                      <a:pt x="43" y="64"/>
                    </a:lnTo>
                    <a:lnTo>
                      <a:pt x="44" y="64"/>
                    </a:lnTo>
                    <a:lnTo>
                      <a:pt x="44" y="64"/>
                    </a:lnTo>
                    <a:lnTo>
                      <a:pt x="46" y="62"/>
                    </a:lnTo>
                    <a:lnTo>
                      <a:pt x="46" y="64"/>
                    </a:lnTo>
                    <a:lnTo>
                      <a:pt x="50" y="64"/>
                    </a:lnTo>
                    <a:lnTo>
                      <a:pt x="52" y="64"/>
                    </a:lnTo>
                    <a:lnTo>
                      <a:pt x="55" y="60"/>
                    </a:lnTo>
                    <a:lnTo>
                      <a:pt x="62" y="62"/>
                    </a:lnTo>
                    <a:lnTo>
                      <a:pt x="64" y="62"/>
                    </a:lnTo>
                    <a:lnTo>
                      <a:pt x="68" y="62"/>
                    </a:lnTo>
                    <a:lnTo>
                      <a:pt x="82" y="41"/>
                    </a:lnTo>
                    <a:lnTo>
                      <a:pt x="84" y="23"/>
                    </a:lnTo>
                    <a:lnTo>
                      <a:pt x="82" y="21"/>
                    </a:lnTo>
                    <a:lnTo>
                      <a:pt x="80" y="19"/>
                    </a:lnTo>
                    <a:lnTo>
                      <a:pt x="77" y="18"/>
                    </a:lnTo>
                    <a:lnTo>
                      <a:pt x="77" y="16"/>
                    </a:lnTo>
                    <a:lnTo>
                      <a:pt x="73" y="7"/>
                    </a:lnTo>
                    <a:lnTo>
                      <a:pt x="73" y="5"/>
                    </a:lnTo>
                    <a:lnTo>
                      <a:pt x="73" y="5"/>
                    </a:lnTo>
                    <a:lnTo>
                      <a:pt x="73" y="3"/>
                    </a:lnTo>
                    <a:lnTo>
                      <a:pt x="71" y="2"/>
                    </a:lnTo>
                    <a:lnTo>
                      <a:pt x="68" y="2"/>
                    </a:lnTo>
                    <a:lnTo>
                      <a:pt x="68" y="2"/>
                    </a:lnTo>
                    <a:lnTo>
                      <a:pt x="68"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4" name="Freeform 2373">
                <a:extLst>
                  <a:ext uri="{FF2B5EF4-FFF2-40B4-BE49-F238E27FC236}">
                    <a16:creationId xmlns:a16="http://schemas.microsoft.com/office/drawing/2014/main" id="{EB61C572-DE95-F344-85D5-400B6F80EB0F}"/>
                  </a:ext>
                </a:extLst>
              </p:cNvPr>
              <p:cNvSpPr>
                <a:spLocks/>
              </p:cNvSpPr>
              <p:nvPr/>
            </p:nvSpPr>
            <p:spPr bwMode="auto">
              <a:xfrm>
                <a:off x="3173" y="2647"/>
                <a:ext cx="84" cy="87"/>
              </a:xfrm>
              <a:custGeom>
                <a:avLst/>
                <a:gdLst>
                  <a:gd name="T0" fmla="*/ 68 w 84"/>
                  <a:gd name="T1" fmla="*/ 2 h 87"/>
                  <a:gd name="T2" fmla="*/ 68 w 84"/>
                  <a:gd name="T3" fmla="*/ 0 h 87"/>
                  <a:gd name="T4" fmla="*/ 68 w 84"/>
                  <a:gd name="T5" fmla="*/ 0 h 87"/>
                  <a:gd name="T6" fmla="*/ 59 w 84"/>
                  <a:gd name="T7" fmla="*/ 5 h 87"/>
                  <a:gd name="T8" fmla="*/ 36 w 84"/>
                  <a:gd name="T9" fmla="*/ 9 h 87"/>
                  <a:gd name="T10" fmla="*/ 34 w 84"/>
                  <a:gd name="T11" fmla="*/ 7 h 87"/>
                  <a:gd name="T12" fmla="*/ 30 w 84"/>
                  <a:gd name="T13" fmla="*/ 7 h 87"/>
                  <a:gd name="T14" fmla="*/ 28 w 84"/>
                  <a:gd name="T15" fmla="*/ 7 h 87"/>
                  <a:gd name="T16" fmla="*/ 25 w 84"/>
                  <a:gd name="T17" fmla="*/ 7 h 87"/>
                  <a:gd name="T18" fmla="*/ 21 w 84"/>
                  <a:gd name="T19" fmla="*/ 7 h 87"/>
                  <a:gd name="T20" fmla="*/ 18 w 84"/>
                  <a:gd name="T21" fmla="*/ 7 h 87"/>
                  <a:gd name="T22" fmla="*/ 18 w 84"/>
                  <a:gd name="T23" fmla="*/ 23 h 87"/>
                  <a:gd name="T24" fmla="*/ 18 w 84"/>
                  <a:gd name="T25" fmla="*/ 27 h 87"/>
                  <a:gd name="T26" fmla="*/ 21 w 84"/>
                  <a:gd name="T27" fmla="*/ 28 h 87"/>
                  <a:gd name="T28" fmla="*/ 23 w 84"/>
                  <a:gd name="T29" fmla="*/ 28 h 87"/>
                  <a:gd name="T30" fmla="*/ 25 w 84"/>
                  <a:gd name="T31" fmla="*/ 30 h 87"/>
                  <a:gd name="T32" fmla="*/ 25 w 84"/>
                  <a:gd name="T33" fmla="*/ 32 h 87"/>
                  <a:gd name="T34" fmla="*/ 23 w 84"/>
                  <a:gd name="T35" fmla="*/ 35 h 87"/>
                  <a:gd name="T36" fmla="*/ 19 w 84"/>
                  <a:gd name="T37" fmla="*/ 39 h 87"/>
                  <a:gd name="T38" fmla="*/ 16 w 84"/>
                  <a:gd name="T39" fmla="*/ 41 h 87"/>
                  <a:gd name="T40" fmla="*/ 3 w 84"/>
                  <a:gd name="T41" fmla="*/ 55 h 87"/>
                  <a:gd name="T42" fmla="*/ 0 w 84"/>
                  <a:gd name="T43" fmla="*/ 85 h 87"/>
                  <a:gd name="T44" fmla="*/ 0 w 84"/>
                  <a:gd name="T45" fmla="*/ 87 h 87"/>
                  <a:gd name="T46" fmla="*/ 2 w 84"/>
                  <a:gd name="T47" fmla="*/ 87 h 87"/>
                  <a:gd name="T48" fmla="*/ 5 w 84"/>
                  <a:gd name="T49" fmla="*/ 87 h 87"/>
                  <a:gd name="T50" fmla="*/ 7 w 84"/>
                  <a:gd name="T51" fmla="*/ 84 h 87"/>
                  <a:gd name="T52" fmla="*/ 7 w 84"/>
                  <a:gd name="T53" fmla="*/ 84 h 87"/>
                  <a:gd name="T54" fmla="*/ 11 w 84"/>
                  <a:gd name="T55" fmla="*/ 82 h 87"/>
                  <a:gd name="T56" fmla="*/ 11 w 84"/>
                  <a:gd name="T57" fmla="*/ 82 h 87"/>
                  <a:gd name="T58" fmla="*/ 18 w 84"/>
                  <a:gd name="T59" fmla="*/ 82 h 87"/>
                  <a:gd name="T60" fmla="*/ 19 w 84"/>
                  <a:gd name="T61" fmla="*/ 82 h 87"/>
                  <a:gd name="T62" fmla="*/ 19 w 84"/>
                  <a:gd name="T63" fmla="*/ 80 h 87"/>
                  <a:gd name="T64" fmla="*/ 34 w 84"/>
                  <a:gd name="T65" fmla="*/ 82 h 87"/>
                  <a:gd name="T66" fmla="*/ 32 w 84"/>
                  <a:gd name="T67" fmla="*/ 80 h 87"/>
                  <a:gd name="T68" fmla="*/ 36 w 84"/>
                  <a:gd name="T69" fmla="*/ 71 h 87"/>
                  <a:gd name="T70" fmla="*/ 34 w 84"/>
                  <a:gd name="T71" fmla="*/ 69 h 87"/>
                  <a:gd name="T72" fmla="*/ 34 w 84"/>
                  <a:gd name="T73" fmla="*/ 68 h 87"/>
                  <a:gd name="T74" fmla="*/ 41 w 84"/>
                  <a:gd name="T75" fmla="*/ 66 h 87"/>
                  <a:gd name="T76" fmla="*/ 43 w 84"/>
                  <a:gd name="T77" fmla="*/ 64 h 87"/>
                  <a:gd name="T78" fmla="*/ 44 w 84"/>
                  <a:gd name="T79" fmla="*/ 64 h 87"/>
                  <a:gd name="T80" fmla="*/ 44 w 84"/>
                  <a:gd name="T81" fmla="*/ 64 h 87"/>
                  <a:gd name="T82" fmla="*/ 46 w 84"/>
                  <a:gd name="T83" fmla="*/ 62 h 87"/>
                  <a:gd name="T84" fmla="*/ 46 w 84"/>
                  <a:gd name="T85" fmla="*/ 64 h 87"/>
                  <a:gd name="T86" fmla="*/ 50 w 84"/>
                  <a:gd name="T87" fmla="*/ 64 h 87"/>
                  <a:gd name="T88" fmla="*/ 52 w 84"/>
                  <a:gd name="T89" fmla="*/ 64 h 87"/>
                  <a:gd name="T90" fmla="*/ 55 w 84"/>
                  <a:gd name="T91" fmla="*/ 60 h 87"/>
                  <a:gd name="T92" fmla="*/ 62 w 84"/>
                  <a:gd name="T93" fmla="*/ 62 h 87"/>
                  <a:gd name="T94" fmla="*/ 64 w 84"/>
                  <a:gd name="T95" fmla="*/ 62 h 87"/>
                  <a:gd name="T96" fmla="*/ 68 w 84"/>
                  <a:gd name="T97" fmla="*/ 62 h 87"/>
                  <a:gd name="T98" fmla="*/ 82 w 84"/>
                  <a:gd name="T99" fmla="*/ 41 h 87"/>
                  <a:gd name="T100" fmla="*/ 84 w 84"/>
                  <a:gd name="T101" fmla="*/ 23 h 87"/>
                  <a:gd name="T102" fmla="*/ 82 w 84"/>
                  <a:gd name="T103" fmla="*/ 21 h 87"/>
                  <a:gd name="T104" fmla="*/ 80 w 84"/>
                  <a:gd name="T105" fmla="*/ 19 h 87"/>
                  <a:gd name="T106" fmla="*/ 77 w 84"/>
                  <a:gd name="T107" fmla="*/ 18 h 87"/>
                  <a:gd name="T108" fmla="*/ 77 w 84"/>
                  <a:gd name="T109" fmla="*/ 16 h 87"/>
                  <a:gd name="T110" fmla="*/ 73 w 84"/>
                  <a:gd name="T111" fmla="*/ 7 h 87"/>
                  <a:gd name="T112" fmla="*/ 73 w 84"/>
                  <a:gd name="T113" fmla="*/ 5 h 87"/>
                  <a:gd name="T114" fmla="*/ 73 w 84"/>
                  <a:gd name="T115" fmla="*/ 5 h 87"/>
                  <a:gd name="T116" fmla="*/ 73 w 84"/>
                  <a:gd name="T117" fmla="*/ 3 h 87"/>
                  <a:gd name="T118" fmla="*/ 71 w 84"/>
                  <a:gd name="T119" fmla="*/ 2 h 87"/>
                  <a:gd name="T120" fmla="*/ 68 w 84"/>
                  <a:gd name="T121" fmla="*/ 2 h 87"/>
                  <a:gd name="T122" fmla="*/ 68 w 84"/>
                  <a:gd name="T123" fmla="*/ 2 h 87"/>
                  <a:gd name="T124" fmla="*/ 68 w 84"/>
                  <a:gd name="T12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87">
                    <a:moveTo>
                      <a:pt x="68" y="2"/>
                    </a:moveTo>
                    <a:lnTo>
                      <a:pt x="68" y="0"/>
                    </a:lnTo>
                    <a:lnTo>
                      <a:pt x="68" y="0"/>
                    </a:lnTo>
                    <a:lnTo>
                      <a:pt x="59" y="5"/>
                    </a:lnTo>
                    <a:lnTo>
                      <a:pt x="36" y="9"/>
                    </a:lnTo>
                    <a:lnTo>
                      <a:pt x="34" y="7"/>
                    </a:lnTo>
                    <a:lnTo>
                      <a:pt x="30" y="7"/>
                    </a:lnTo>
                    <a:lnTo>
                      <a:pt x="28" y="7"/>
                    </a:lnTo>
                    <a:lnTo>
                      <a:pt x="25" y="7"/>
                    </a:lnTo>
                    <a:lnTo>
                      <a:pt x="21" y="7"/>
                    </a:lnTo>
                    <a:lnTo>
                      <a:pt x="18" y="7"/>
                    </a:lnTo>
                    <a:lnTo>
                      <a:pt x="18" y="23"/>
                    </a:lnTo>
                    <a:lnTo>
                      <a:pt x="18" y="27"/>
                    </a:lnTo>
                    <a:lnTo>
                      <a:pt x="21" y="28"/>
                    </a:lnTo>
                    <a:lnTo>
                      <a:pt x="23" y="28"/>
                    </a:lnTo>
                    <a:lnTo>
                      <a:pt x="25" y="30"/>
                    </a:lnTo>
                    <a:lnTo>
                      <a:pt x="25" y="32"/>
                    </a:lnTo>
                    <a:lnTo>
                      <a:pt x="23" y="35"/>
                    </a:lnTo>
                    <a:lnTo>
                      <a:pt x="19" y="39"/>
                    </a:lnTo>
                    <a:lnTo>
                      <a:pt x="16" y="41"/>
                    </a:lnTo>
                    <a:lnTo>
                      <a:pt x="3" y="55"/>
                    </a:lnTo>
                    <a:lnTo>
                      <a:pt x="0" y="85"/>
                    </a:lnTo>
                    <a:lnTo>
                      <a:pt x="0" y="87"/>
                    </a:lnTo>
                    <a:lnTo>
                      <a:pt x="2" y="87"/>
                    </a:lnTo>
                    <a:lnTo>
                      <a:pt x="5" y="87"/>
                    </a:lnTo>
                    <a:lnTo>
                      <a:pt x="7" y="84"/>
                    </a:lnTo>
                    <a:lnTo>
                      <a:pt x="7" y="84"/>
                    </a:lnTo>
                    <a:lnTo>
                      <a:pt x="11" y="82"/>
                    </a:lnTo>
                    <a:lnTo>
                      <a:pt x="11" y="82"/>
                    </a:lnTo>
                    <a:lnTo>
                      <a:pt x="18" y="82"/>
                    </a:lnTo>
                    <a:lnTo>
                      <a:pt x="19" y="82"/>
                    </a:lnTo>
                    <a:lnTo>
                      <a:pt x="19" y="80"/>
                    </a:lnTo>
                    <a:lnTo>
                      <a:pt x="34" y="82"/>
                    </a:lnTo>
                    <a:lnTo>
                      <a:pt x="32" y="80"/>
                    </a:lnTo>
                    <a:lnTo>
                      <a:pt x="36" y="71"/>
                    </a:lnTo>
                    <a:lnTo>
                      <a:pt x="34" y="69"/>
                    </a:lnTo>
                    <a:lnTo>
                      <a:pt x="34" y="68"/>
                    </a:lnTo>
                    <a:lnTo>
                      <a:pt x="41" y="66"/>
                    </a:lnTo>
                    <a:lnTo>
                      <a:pt x="43" y="64"/>
                    </a:lnTo>
                    <a:lnTo>
                      <a:pt x="44" y="64"/>
                    </a:lnTo>
                    <a:lnTo>
                      <a:pt x="44" y="64"/>
                    </a:lnTo>
                    <a:lnTo>
                      <a:pt x="46" y="62"/>
                    </a:lnTo>
                    <a:lnTo>
                      <a:pt x="46" y="64"/>
                    </a:lnTo>
                    <a:lnTo>
                      <a:pt x="50" y="64"/>
                    </a:lnTo>
                    <a:lnTo>
                      <a:pt x="52" y="64"/>
                    </a:lnTo>
                    <a:lnTo>
                      <a:pt x="55" y="60"/>
                    </a:lnTo>
                    <a:lnTo>
                      <a:pt x="62" y="62"/>
                    </a:lnTo>
                    <a:lnTo>
                      <a:pt x="64" y="62"/>
                    </a:lnTo>
                    <a:lnTo>
                      <a:pt x="68" y="62"/>
                    </a:lnTo>
                    <a:lnTo>
                      <a:pt x="82" y="41"/>
                    </a:lnTo>
                    <a:lnTo>
                      <a:pt x="84" y="23"/>
                    </a:lnTo>
                    <a:lnTo>
                      <a:pt x="82" y="21"/>
                    </a:lnTo>
                    <a:lnTo>
                      <a:pt x="80" y="19"/>
                    </a:lnTo>
                    <a:lnTo>
                      <a:pt x="77" y="18"/>
                    </a:lnTo>
                    <a:lnTo>
                      <a:pt x="77" y="16"/>
                    </a:lnTo>
                    <a:lnTo>
                      <a:pt x="73" y="7"/>
                    </a:lnTo>
                    <a:lnTo>
                      <a:pt x="73" y="5"/>
                    </a:lnTo>
                    <a:lnTo>
                      <a:pt x="73" y="5"/>
                    </a:lnTo>
                    <a:lnTo>
                      <a:pt x="73" y="3"/>
                    </a:lnTo>
                    <a:lnTo>
                      <a:pt x="71" y="2"/>
                    </a:lnTo>
                    <a:lnTo>
                      <a:pt x="68" y="2"/>
                    </a:lnTo>
                    <a:lnTo>
                      <a:pt x="68" y="2"/>
                    </a:lnTo>
                    <a:lnTo>
                      <a:pt x="68"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5" name="Freeform 2374">
                <a:extLst>
                  <a:ext uri="{FF2B5EF4-FFF2-40B4-BE49-F238E27FC236}">
                    <a16:creationId xmlns:a16="http://schemas.microsoft.com/office/drawing/2014/main" id="{7411788E-D866-DF41-BD28-01125163B95E}"/>
                  </a:ext>
                </a:extLst>
              </p:cNvPr>
              <p:cNvSpPr>
                <a:spLocks/>
              </p:cNvSpPr>
              <p:nvPr/>
            </p:nvSpPr>
            <p:spPr bwMode="auto">
              <a:xfrm>
                <a:off x="2882" y="2984"/>
                <a:ext cx="214" cy="211"/>
              </a:xfrm>
              <a:custGeom>
                <a:avLst/>
                <a:gdLst>
                  <a:gd name="T0" fmla="*/ 35 w 214"/>
                  <a:gd name="T1" fmla="*/ 9 h 211"/>
                  <a:gd name="T2" fmla="*/ 28 w 214"/>
                  <a:gd name="T3" fmla="*/ 4 h 211"/>
                  <a:gd name="T4" fmla="*/ 18 w 214"/>
                  <a:gd name="T5" fmla="*/ 0 h 211"/>
                  <a:gd name="T6" fmla="*/ 12 w 214"/>
                  <a:gd name="T7" fmla="*/ 6 h 211"/>
                  <a:gd name="T8" fmla="*/ 7 w 214"/>
                  <a:gd name="T9" fmla="*/ 4 h 211"/>
                  <a:gd name="T10" fmla="*/ 0 w 214"/>
                  <a:gd name="T11" fmla="*/ 16 h 211"/>
                  <a:gd name="T12" fmla="*/ 2 w 214"/>
                  <a:gd name="T13" fmla="*/ 22 h 211"/>
                  <a:gd name="T14" fmla="*/ 9 w 214"/>
                  <a:gd name="T15" fmla="*/ 32 h 211"/>
                  <a:gd name="T16" fmla="*/ 34 w 214"/>
                  <a:gd name="T17" fmla="*/ 82 h 211"/>
                  <a:gd name="T18" fmla="*/ 44 w 214"/>
                  <a:gd name="T19" fmla="*/ 127 h 211"/>
                  <a:gd name="T20" fmla="*/ 50 w 214"/>
                  <a:gd name="T21" fmla="*/ 152 h 211"/>
                  <a:gd name="T22" fmla="*/ 53 w 214"/>
                  <a:gd name="T23" fmla="*/ 163 h 211"/>
                  <a:gd name="T24" fmla="*/ 75 w 214"/>
                  <a:gd name="T25" fmla="*/ 204 h 211"/>
                  <a:gd name="T26" fmla="*/ 77 w 214"/>
                  <a:gd name="T27" fmla="*/ 206 h 211"/>
                  <a:gd name="T28" fmla="*/ 80 w 214"/>
                  <a:gd name="T29" fmla="*/ 204 h 211"/>
                  <a:gd name="T30" fmla="*/ 87 w 214"/>
                  <a:gd name="T31" fmla="*/ 198 h 211"/>
                  <a:gd name="T32" fmla="*/ 94 w 214"/>
                  <a:gd name="T33" fmla="*/ 207 h 211"/>
                  <a:gd name="T34" fmla="*/ 102 w 214"/>
                  <a:gd name="T35" fmla="*/ 211 h 211"/>
                  <a:gd name="T36" fmla="*/ 118 w 214"/>
                  <a:gd name="T37" fmla="*/ 211 h 211"/>
                  <a:gd name="T38" fmla="*/ 132 w 214"/>
                  <a:gd name="T39" fmla="*/ 202 h 211"/>
                  <a:gd name="T40" fmla="*/ 148 w 214"/>
                  <a:gd name="T41" fmla="*/ 88 h 211"/>
                  <a:gd name="T42" fmla="*/ 150 w 214"/>
                  <a:gd name="T43" fmla="*/ 25 h 211"/>
                  <a:gd name="T44" fmla="*/ 187 w 214"/>
                  <a:gd name="T45" fmla="*/ 22 h 211"/>
                  <a:gd name="T46" fmla="*/ 191 w 214"/>
                  <a:gd name="T47" fmla="*/ 31 h 211"/>
                  <a:gd name="T48" fmla="*/ 200 w 214"/>
                  <a:gd name="T49" fmla="*/ 22 h 211"/>
                  <a:gd name="T50" fmla="*/ 209 w 214"/>
                  <a:gd name="T51" fmla="*/ 16 h 211"/>
                  <a:gd name="T52" fmla="*/ 214 w 214"/>
                  <a:gd name="T53" fmla="*/ 16 h 211"/>
                  <a:gd name="T54" fmla="*/ 210 w 214"/>
                  <a:gd name="T55" fmla="*/ 11 h 211"/>
                  <a:gd name="T56" fmla="*/ 200 w 214"/>
                  <a:gd name="T57" fmla="*/ 9 h 211"/>
                  <a:gd name="T58" fmla="*/ 185 w 214"/>
                  <a:gd name="T59" fmla="*/ 13 h 211"/>
                  <a:gd name="T60" fmla="*/ 157 w 214"/>
                  <a:gd name="T61" fmla="*/ 20 h 211"/>
                  <a:gd name="T62" fmla="*/ 112 w 214"/>
                  <a:gd name="T63" fmla="*/ 11 h 211"/>
                  <a:gd name="T64" fmla="*/ 102 w 214"/>
                  <a:gd name="T65" fmla="*/ 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211">
                    <a:moveTo>
                      <a:pt x="102" y="9"/>
                    </a:moveTo>
                    <a:lnTo>
                      <a:pt x="35" y="9"/>
                    </a:lnTo>
                    <a:lnTo>
                      <a:pt x="32" y="6"/>
                    </a:lnTo>
                    <a:lnTo>
                      <a:pt x="28" y="4"/>
                    </a:lnTo>
                    <a:lnTo>
                      <a:pt x="27" y="2"/>
                    </a:lnTo>
                    <a:lnTo>
                      <a:pt x="18" y="0"/>
                    </a:lnTo>
                    <a:lnTo>
                      <a:pt x="14" y="2"/>
                    </a:lnTo>
                    <a:lnTo>
                      <a:pt x="12" y="6"/>
                    </a:lnTo>
                    <a:lnTo>
                      <a:pt x="10" y="6"/>
                    </a:lnTo>
                    <a:lnTo>
                      <a:pt x="7" y="4"/>
                    </a:lnTo>
                    <a:lnTo>
                      <a:pt x="0" y="9"/>
                    </a:lnTo>
                    <a:lnTo>
                      <a:pt x="0" y="16"/>
                    </a:lnTo>
                    <a:lnTo>
                      <a:pt x="2" y="20"/>
                    </a:lnTo>
                    <a:lnTo>
                      <a:pt x="2" y="22"/>
                    </a:lnTo>
                    <a:lnTo>
                      <a:pt x="5" y="31"/>
                    </a:lnTo>
                    <a:lnTo>
                      <a:pt x="9" y="32"/>
                    </a:lnTo>
                    <a:lnTo>
                      <a:pt x="34" y="81"/>
                    </a:lnTo>
                    <a:lnTo>
                      <a:pt x="34" y="82"/>
                    </a:lnTo>
                    <a:lnTo>
                      <a:pt x="44" y="97"/>
                    </a:lnTo>
                    <a:lnTo>
                      <a:pt x="44" y="127"/>
                    </a:lnTo>
                    <a:lnTo>
                      <a:pt x="50" y="140"/>
                    </a:lnTo>
                    <a:lnTo>
                      <a:pt x="50" y="152"/>
                    </a:lnTo>
                    <a:lnTo>
                      <a:pt x="53" y="159"/>
                    </a:lnTo>
                    <a:lnTo>
                      <a:pt x="53" y="163"/>
                    </a:lnTo>
                    <a:lnTo>
                      <a:pt x="57" y="182"/>
                    </a:lnTo>
                    <a:lnTo>
                      <a:pt x="75" y="204"/>
                    </a:lnTo>
                    <a:lnTo>
                      <a:pt x="77" y="204"/>
                    </a:lnTo>
                    <a:lnTo>
                      <a:pt x="77" y="206"/>
                    </a:lnTo>
                    <a:lnTo>
                      <a:pt x="78" y="206"/>
                    </a:lnTo>
                    <a:lnTo>
                      <a:pt x="80" y="204"/>
                    </a:lnTo>
                    <a:lnTo>
                      <a:pt x="84" y="198"/>
                    </a:lnTo>
                    <a:lnTo>
                      <a:pt x="87" y="198"/>
                    </a:lnTo>
                    <a:lnTo>
                      <a:pt x="94" y="204"/>
                    </a:lnTo>
                    <a:lnTo>
                      <a:pt x="94" y="207"/>
                    </a:lnTo>
                    <a:lnTo>
                      <a:pt x="98" y="211"/>
                    </a:lnTo>
                    <a:lnTo>
                      <a:pt x="102" y="211"/>
                    </a:lnTo>
                    <a:lnTo>
                      <a:pt x="107" y="211"/>
                    </a:lnTo>
                    <a:lnTo>
                      <a:pt x="118" y="211"/>
                    </a:lnTo>
                    <a:lnTo>
                      <a:pt x="127" y="204"/>
                    </a:lnTo>
                    <a:lnTo>
                      <a:pt x="132" y="202"/>
                    </a:lnTo>
                    <a:lnTo>
                      <a:pt x="132" y="88"/>
                    </a:lnTo>
                    <a:lnTo>
                      <a:pt x="148" y="88"/>
                    </a:lnTo>
                    <a:lnTo>
                      <a:pt x="148" y="27"/>
                    </a:lnTo>
                    <a:lnTo>
                      <a:pt x="150" y="25"/>
                    </a:lnTo>
                    <a:lnTo>
                      <a:pt x="185" y="22"/>
                    </a:lnTo>
                    <a:lnTo>
                      <a:pt x="187" y="22"/>
                    </a:lnTo>
                    <a:lnTo>
                      <a:pt x="189" y="25"/>
                    </a:lnTo>
                    <a:lnTo>
                      <a:pt x="191" y="31"/>
                    </a:lnTo>
                    <a:lnTo>
                      <a:pt x="194" y="25"/>
                    </a:lnTo>
                    <a:lnTo>
                      <a:pt x="200" y="22"/>
                    </a:lnTo>
                    <a:lnTo>
                      <a:pt x="207" y="18"/>
                    </a:lnTo>
                    <a:lnTo>
                      <a:pt x="209" y="16"/>
                    </a:lnTo>
                    <a:lnTo>
                      <a:pt x="210" y="16"/>
                    </a:lnTo>
                    <a:lnTo>
                      <a:pt x="214" y="16"/>
                    </a:lnTo>
                    <a:lnTo>
                      <a:pt x="212" y="13"/>
                    </a:lnTo>
                    <a:lnTo>
                      <a:pt x="210" y="11"/>
                    </a:lnTo>
                    <a:lnTo>
                      <a:pt x="202" y="11"/>
                    </a:lnTo>
                    <a:lnTo>
                      <a:pt x="200" y="9"/>
                    </a:lnTo>
                    <a:lnTo>
                      <a:pt x="185" y="13"/>
                    </a:lnTo>
                    <a:lnTo>
                      <a:pt x="185" y="13"/>
                    </a:lnTo>
                    <a:lnTo>
                      <a:pt x="157" y="20"/>
                    </a:lnTo>
                    <a:lnTo>
                      <a:pt x="157" y="20"/>
                    </a:lnTo>
                    <a:lnTo>
                      <a:pt x="114" y="15"/>
                    </a:lnTo>
                    <a:lnTo>
                      <a:pt x="112" y="11"/>
                    </a:lnTo>
                    <a:lnTo>
                      <a:pt x="107" y="9"/>
                    </a:lnTo>
                    <a:lnTo>
                      <a:pt x="102"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6" name="Freeform 2375">
                <a:extLst>
                  <a:ext uri="{FF2B5EF4-FFF2-40B4-BE49-F238E27FC236}">
                    <a16:creationId xmlns:a16="http://schemas.microsoft.com/office/drawing/2014/main" id="{A43F6639-3D4F-974A-A95B-1BD5BDAE409A}"/>
                  </a:ext>
                </a:extLst>
              </p:cNvPr>
              <p:cNvSpPr>
                <a:spLocks/>
              </p:cNvSpPr>
              <p:nvPr/>
            </p:nvSpPr>
            <p:spPr bwMode="auto">
              <a:xfrm>
                <a:off x="2882" y="2984"/>
                <a:ext cx="214" cy="211"/>
              </a:xfrm>
              <a:custGeom>
                <a:avLst/>
                <a:gdLst>
                  <a:gd name="T0" fmla="*/ 35 w 214"/>
                  <a:gd name="T1" fmla="*/ 9 h 211"/>
                  <a:gd name="T2" fmla="*/ 28 w 214"/>
                  <a:gd name="T3" fmla="*/ 4 h 211"/>
                  <a:gd name="T4" fmla="*/ 18 w 214"/>
                  <a:gd name="T5" fmla="*/ 0 h 211"/>
                  <a:gd name="T6" fmla="*/ 12 w 214"/>
                  <a:gd name="T7" fmla="*/ 6 h 211"/>
                  <a:gd name="T8" fmla="*/ 7 w 214"/>
                  <a:gd name="T9" fmla="*/ 4 h 211"/>
                  <a:gd name="T10" fmla="*/ 0 w 214"/>
                  <a:gd name="T11" fmla="*/ 16 h 211"/>
                  <a:gd name="T12" fmla="*/ 2 w 214"/>
                  <a:gd name="T13" fmla="*/ 22 h 211"/>
                  <a:gd name="T14" fmla="*/ 9 w 214"/>
                  <a:gd name="T15" fmla="*/ 32 h 211"/>
                  <a:gd name="T16" fmla="*/ 34 w 214"/>
                  <a:gd name="T17" fmla="*/ 82 h 211"/>
                  <a:gd name="T18" fmla="*/ 44 w 214"/>
                  <a:gd name="T19" fmla="*/ 127 h 211"/>
                  <a:gd name="T20" fmla="*/ 50 w 214"/>
                  <a:gd name="T21" fmla="*/ 152 h 211"/>
                  <a:gd name="T22" fmla="*/ 53 w 214"/>
                  <a:gd name="T23" fmla="*/ 163 h 211"/>
                  <a:gd name="T24" fmla="*/ 75 w 214"/>
                  <a:gd name="T25" fmla="*/ 204 h 211"/>
                  <a:gd name="T26" fmla="*/ 77 w 214"/>
                  <a:gd name="T27" fmla="*/ 206 h 211"/>
                  <a:gd name="T28" fmla="*/ 80 w 214"/>
                  <a:gd name="T29" fmla="*/ 204 h 211"/>
                  <a:gd name="T30" fmla="*/ 87 w 214"/>
                  <a:gd name="T31" fmla="*/ 198 h 211"/>
                  <a:gd name="T32" fmla="*/ 94 w 214"/>
                  <a:gd name="T33" fmla="*/ 207 h 211"/>
                  <a:gd name="T34" fmla="*/ 102 w 214"/>
                  <a:gd name="T35" fmla="*/ 211 h 211"/>
                  <a:gd name="T36" fmla="*/ 118 w 214"/>
                  <a:gd name="T37" fmla="*/ 211 h 211"/>
                  <a:gd name="T38" fmla="*/ 132 w 214"/>
                  <a:gd name="T39" fmla="*/ 202 h 211"/>
                  <a:gd name="T40" fmla="*/ 148 w 214"/>
                  <a:gd name="T41" fmla="*/ 88 h 211"/>
                  <a:gd name="T42" fmla="*/ 150 w 214"/>
                  <a:gd name="T43" fmla="*/ 25 h 211"/>
                  <a:gd name="T44" fmla="*/ 187 w 214"/>
                  <a:gd name="T45" fmla="*/ 22 h 211"/>
                  <a:gd name="T46" fmla="*/ 191 w 214"/>
                  <a:gd name="T47" fmla="*/ 31 h 211"/>
                  <a:gd name="T48" fmla="*/ 200 w 214"/>
                  <a:gd name="T49" fmla="*/ 22 h 211"/>
                  <a:gd name="T50" fmla="*/ 209 w 214"/>
                  <a:gd name="T51" fmla="*/ 16 h 211"/>
                  <a:gd name="T52" fmla="*/ 214 w 214"/>
                  <a:gd name="T53" fmla="*/ 16 h 211"/>
                  <a:gd name="T54" fmla="*/ 210 w 214"/>
                  <a:gd name="T55" fmla="*/ 11 h 211"/>
                  <a:gd name="T56" fmla="*/ 200 w 214"/>
                  <a:gd name="T57" fmla="*/ 9 h 211"/>
                  <a:gd name="T58" fmla="*/ 185 w 214"/>
                  <a:gd name="T59" fmla="*/ 13 h 211"/>
                  <a:gd name="T60" fmla="*/ 157 w 214"/>
                  <a:gd name="T61" fmla="*/ 20 h 211"/>
                  <a:gd name="T62" fmla="*/ 112 w 214"/>
                  <a:gd name="T63" fmla="*/ 11 h 211"/>
                  <a:gd name="T64" fmla="*/ 102 w 214"/>
                  <a:gd name="T65" fmla="*/ 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211">
                    <a:moveTo>
                      <a:pt x="102" y="9"/>
                    </a:moveTo>
                    <a:lnTo>
                      <a:pt x="35" y="9"/>
                    </a:lnTo>
                    <a:lnTo>
                      <a:pt x="32" y="6"/>
                    </a:lnTo>
                    <a:lnTo>
                      <a:pt x="28" y="4"/>
                    </a:lnTo>
                    <a:lnTo>
                      <a:pt x="27" y="2"/>
                    </a:lnTo>
                    <a:lnTo>
                      <a:pt x="18" y="0"/>
                    </a:lnTo>
                    <a:lnTo>
                      <a:pt x="14" y="2"/>
                    </a:lnTo>
                    <a:lnTo>
                      <a:pt x="12" y="6"/>
                    </a:lnTo>
                    <a:lnTo>
                      <a:pt x="10" y="6"/>
                    </a:lnTo>
                    <a:lnTo>
                      <a:pt x="7" y="4"/>
                    </a:lnTo>
                    <a:lnTo>
                      <a:pt x="0" y="9"/>
                    </a:lnTo>
                    <a:lnTo>
                      <a:pt x="0" y="16"/>
                    </a:lnTo>
                    <a:lnTo>
                      <a:pt x="2" y="20"/>
                    </a:lnTo>
                    <a:lnTo>
                      <a:pt x="2" y="22"/>
                    </a:lnTo>
                    <a:lnTo>
                      <a:pt x="5" y="31"/>
                    </a:lnTo>
                    <a:lnTo>
                      <a:pt x="9" y="32"/>
                    </a:lnTo>
                    <a:lnTo>
                      <a:pt x="34" y="81"/>
                    </a:lnTo>
                    <a:lnTo>
                      <a:pt x="34" y="82"/>
                    </a:lnTo>
                    <a:lnTo>
                      <a:pt x="44" y="97"/>
                    </a:lnTo>
                    <a:lnTo>
                      <a:pt x="44" y="127"/>
                    </a:lnTo>
                    <a:lnTo>
                      <a:pt x="50" y="140"/>
                    </a:lnTo>
                    <a:lnTo>
                      <a:pt x="50" y="152"/>
                    </a:lnTo>
                    <a:lnTo>
                      <a:pt x="53" y="159"/>
                    </a:lnTo>
                    <a:lnTo>
                      <a:pt x="53" y="163"/>
                    </a:lnTo>
                    <a:lnTo>
                      <a:pt x="57" y="182"/>
                    </a:lnTo>
                    <a:lnTo>
                      <a:pt x="75" y="204"/>
                    </a:lnTo>
                    <a:lnTo>
                      <a:pt x="77" y="204"/>
                    </a:lnTo>
                    <a:lnTo>
                      <a:pt x="77" y="206"/>
                    </a:lnTo>
                    <a:lnTo>
                      <a:pt x="78" y="206"/>
                    </a:lnTo>
                    <a:lnTo>
                      <a:pt x="80" y="204"/>
                    </a:lnTo>
                    <a:lnTo>
                      <a:pt x="84" y="198"/>
                    </a:lnTo>
                    <a:lnTo>
                      <a:pt x="87" y="198"/>
                    </a:lnTo>
                    <a:lnTo>
                      <a:pt x="94" y="204"/>
                    </a:lnTo>
                    <a:lnTo>
                      <a:pt x="94" y="207"/>
                    </a:lnTo>
                    <a:lnTo>
                      <a:pt x="98" y="211"/>
                    </a:lnTo>
                    <a:lnTo>
                      <a:pt x="102" y="211"/>
                    </a:lnTo>
                    <a:lnTo>
                      <a:pt x="107" y="211"/>
                    </a:lnTo>
                    <a:lnTo>
                      <a:pt x="118" y="211"/>
                    </a:lnTo>
                    <a:lnTo>
                      <a:pt x="127" y="204"/>
                    </a:lnTo>
                    <a:lnTo>
                      <a:pt x="132" y="202"/>
                    </a:lnTo>
                    <a:lnTo>
                      <a:pt x="132" y="88"/>
                    </a:lnTo>
                    <a:lnTo>
                      <a:pt x="148" y="88"/>
                    </a:lnTo>
                    <a:lnTo>
                      <a:pt x="148" y="27"/>
                    </a:lnTo>
                    <a:lnTo>
                      <a:pt x="150" y="25"/>
                    </a:lnTo>
                    <a:lnTo>
                      <a:pt x="185" y="22"/>
                    </a:lnTo>
                    <a:lnTo>
                      <a:pt x="187" y="22"/>
                    </a:lnTo>
                    <a:lnTo>
                      <a:pt x="189" y="25"/>
                    </a:lnTo>
                    <a:lnTo>
                      <a:pt x="191" y="31"/>
                    </a:lnTo>
                    <a:lnTo>
                      <a:pt x="194" y="25"/>
                    </a:lnTo>
                    <a:lnTo>
                      <a:pt x="200" y="22"/>
                    </a:lnTo>
                    <a:lnTo>
                      <a:pt x="207" y="18"/>
                    </a:lnTo>
                    <a:lnTo>
                      <a:pt x="209" y="16"/>
                    </a:lnTo>
                    <a:lnTo>
                      <a:pt x="210" y="16"/>
                    </a:lnTo>
                    <a:lnTo>
                      <a:pt x="214" y="16"/>
                    </a:lnTo>
                    <a:lnTo>
                      <a:pt x="212" y="13"/>
                    </a:lnTo>
                    <a:lnTo>
                      <a:pt x="210" y="11"/>
                    </a:lnTo>
                    <a:lnTo>
                      <a:pt x="202" y="11"/>
                    </a:lnTo>
                    <a:lnTo>
                      <a:pt x="200" y="9"/>
                    </a:lnTo>
                    <a:lnTo>
                      <a:pt x="185" y="13"/>
                    </a:lnTo>
                    <a:lnTo>
                      <a:pt x="185" y="13"/>
                    </a:lnTo>
                    <a:lnTo>
                      <a:pt x="157" y="20"/>
                    </a:lnTo>
                    <a:lnTo>
                      <a:pt x="157" y="20"/>
                    </a:lnTo>
                    <a:lnTo>
                      <a:pt x="114" y="15"/>
                    </a:lnTo>
                    <a:lnTo>
                      <a:pt x="112" y="11"/>
                    </a:lnTo>
                    <a:lnTo>
                      <a:pt x="107" y="9"/>
                    </a:lnTo>
                    <a:lnTo>
                      <a:pt x="102"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7" name="Freeform 2376">
                <a:extLst>
                  <a:ext uri="{FF2B5EF4-FFF2-40B4-BE49-F238E27FC236}">
                    <a16:creationId xmlns:a16="http://schemas.microsoft.com/office/drawing/2014/main" id="{A91EF926-08BE-2347-88E2-7C570454251C}"/>
                  </a:ext>
                </a:extLst>
              </p:cNvPr>
              <p:cNvSpPr>
                <a:spLocks/>
              </p:cNvSpPr>
              <p:nvPr/>
            </p:nvSpPr>
            <p:spPr bwMode="auto">
              <a:xfrm>
                <a:off x="3189" y="3136"/>
                <a:ext cx="20" cy="27"/>
              </a:xfrm>
              <a:custGeom>
                <a:avLst/>
                <a:gdLst>
                  <a:gd name="T0" fmla="*/ 20 w 20"/>
                  <a:gd name="T1" fmla="*/ 18 h 27"/>
                  <a:gd name="T2" fmla="*/ 20 w 20"/>
                  <a:gd name="T3" fmla="*/ 2 h 27"/>
                  <a:gd name="T4" fmla="*/ 16 w 20"/>
                  <a:gd name="T5" fmla="*/ 4 h 27"/>
                  <a:gd name="T6" fmla="*/ 11 w 20"/>
                  <a:gd name="T7" fmla="*/ 0 h 27"/>
                  <a:gd name="T8" fmla="*/ 5 w 20"/>
                  <a:gd name="T9" fmla="*/ 2 h 27"/>
                  <a:gd name="T10" fmla="*/ 0 w 20"/>
                  <a:gd name="T11" fmla="*/ 16 h 27"/>
                  <a:gd name="T12" fmla="*/ 3 w 20"/>
                  <a:gd name="T13" fmla="*/ 25 h 27"/>
                  <a:gd name="T14" fmla="*/ 14 w 20"/>
                  <a:gd name="T15" fmla="*/ 27 h 27"/>
                  <a:gd name="T16" fmla="*/ 16 w 20"/>
                  <a:gd name="T17" fmla="*/ 23 h 27"/>
                  <a:gd name="T18" fmla="*/ 18 w 20"/>
                  <a:gd name="T19" fmla="*/ 20 h 27"/>
                  <a:gd name="T20" fmla="*/ 20 w 20"/>
                  <a:gd name="T2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7">
                    <a:moveTo>
                      <a:pt x="20" y="18"/>
                    </a:moveTo>
                    <a:lnTo>
                      <a:pt x="20" y="2"/>
                    </a:lnTo>
                    <a:lnTo>
                      <a:pt x="16" y="4"/>
                    </a:lnTo>
                    <a:lnTo>
                      <a:pt x="11" y="0"/>
                    </a:lnTo>
                    <a:lnTo>
                      <a:pt x="5" y="2"/>
                    </a:lnTo>
                    <a:lnTo>
                      <a:pt x="0" y="16"/>
                    </a:lnTo>
                    <a:lnTo>
                      <a:pt x="3" y="25"/>
                    </a:lnTo>
                    <a:lnTo>
                      <a:pt x="14" y="27"/>
                    </a:lnTo>
                    <a:lnTo>
                      <a:pt x="16" y="23"/>
                    </a:lnTo>
                    <a:lnTo>
                      <a:pt x="18" y="20"/>
                    </a:lnTo>
                    <a:lnTo>
                      <a:pt x="20" y="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8" name="Freeform 2377">
                <a:extLst>
                  <a:ext uri="{FF2B5EF4-FFF2-40B4-BE49-F238E27FC236}">
                    <a16:creationId xmlns:a16="http://schemas.microsoft.com/office/drawing/2014/main" id="{F664FABC-4D57-F048-A031-8BE2C6870DA4}"/>
                  </a:ext>
                </a:extLst>
              </p:cNvPr>
              <p:cNvSpPr>
                <a:spLocks/>
              </p:cNvSpPr>
              <p:nvPr/>
            </p:nvSpPr>
            <p:spPr bwMode="auto">
              <a:xfrm>
                <a:off x="3189" y="3136"/>
                <a:ext cx="20" cy="27"/>
              </a:xfrm>
              <a:custGeom>
                <a:avLst/>
                <a:gdLst>
                  <a:gd name="T0" fmla="*/ 20 w 20"/>
                  <a:gd name="T1" fmla="*/ 18 h 27"/>
                  <a:gd name="T2" fmla="*/ 20 w 20"/>
                  <a:gd name="T3" fmla="*/ 2 h 27"/>
                  <a:gd name="T4" fmla="*/ 16 w 20"/>
                  <a:gd name="T5" fmla="*/ 4 h 27"/>
                  <a:gd name="T6" fmla="*/ 11 w 20"/>
                  <a:gd name="T7" fmla="*/ 0 h 27"/>
                  <a:gd name="T8" fmla="*/ 5 w 20"/>
                  <a:gd name="T9" fmla="*/ 2 h 27"/>
                  <a:gd name="T10" fmla="*/ 0 w 20"/>
                  <a:gd name="T11" fmla="*/ 16 h 27"/>
                  <a:gd name="T12" fmla="*/ 3 w 20"/>
                  <a:gd name="T13" fmla="*/ 25 h 27"/>
                  <a:gd name="T14" fmla="*/ 14 w 20"/>
                  <a:gd name="T15" fmla="*/ 27 h 27"/>
                  <a:gd name="T16" fmla="*/ 16 w 20"/>
                  <a:gd name="T17" fmla="*/ 23 h 27"/>
                  <a:gd name="T18" fmla="*/ 18 w 20"/>
                  <a:gd name="T19" fmla="*/ 20 h 27"/>
                  <a:gd name="T20" fmla="*/ 20 w 20"/>
                  <a:gd name="T2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7">
                    <a:moveTo>
                      <a:pt x="20" y="18"/>
                    </a:moveTo>
                    <a:lnTo>
                      <a:pt x="20" y="2"/>
                    </a:lnTo>
                    <a:lnTo>
                      <a:pt x="16" y="4"/>
                    </a:lnTo>
                    <a:lnTo>
                      <a:pt x="11" y="0"/>
                    </a:lnTo>
                    <a:lnTo>
                      <a:pt x="5" y="2"/>
                    </a:lnTo>
                    <a:lnTo>
                      <a:pt x="0" y="16"/>
                    </a:lnTo>
                    <a:lnTo>
                      <a:pt x="3" y="25"/>
                    </a:lnTo>
                    <a:lnTo>
                      <a:pt x="14" y="27"/>
                    </a:lnTo>
                    <a:lnTo>
                      <a:pt x="16" y="23"/>
                    </a:lnTo>
                    <a:lnTo>
                      <a:pt x="18" y="20"/>
                    </a:lnTo>
                    <a:lnTo>
                      <a:pt x="20" y="1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39" name="Freeform 2378">
                <a:extLst>
                  <a:ext uri="{FF2B5EF4-FFF2-40B4-BE49-F238E27FC236}">
                    <a16:creationId xmlns:a16="http://schemas.microsoft.com/office/drawing/2014/main" id="{0947DE4C-9050-C746-B997-20986F802CAC}"/>
                  </a:ext>
                </a:extLst>
              </p:cNvPr>
              <p:cNvSpPr>
                <a:spLocks/>
              </p:cNvSpPr>
              <p:nvPr/>
            </p:nvSpPr>
            <p:spPr bwMode="auto">
              <a:xfrm>
                <a:off x="3612" y="3038"/>
                <a:ext cx="7" cy="9"/>
              </a:xfrm>
              <a:custGeom>
                <a:avLst/>
                <a:gdLst>
                  <a:gd name="T0" fmla="*/ 2 w 7"/>
                  <a:gd name="T1" fmla="*/ 2 h 9"/>
                  <a:gd name="T2" fmla="*/ 4 w 7"/>
                  <a:gd name="T3" fmla="*/ 0 h 9"/>
                  <a:gd name="T4" fmla="*/ 5 w 7"/>
                  <a:gd name="T5" fmla="*/ 0 h 9"/>
                  <a:gd name="T6" fmla="*/ 5 w 7"/>
                  <a:gd name="T7" fmla="*/ 2 h 9"/>
                  <a:gd name="T8" fmla="*/ 7 w 7"/>
                  <a:gd name="T9" fmla="*/ 3 h 9"/>
                  <a:gd name="T10" fmla="*/ 5 w 7"/>
                  <a:gd name="T11" fmla="*/ 7 h 9"/>
                  <a:gd name="T12" fmla="*/ 4 w 7"/>
                  <a:gd name="T13" fmla="*/ 9 h 9"/>
                  <a:gd name="T14" fmla="*/ 0 w 7"/>
                  <a:gd name="T15" fmla="*/ 9 h 9"/>
                  <a:gd name="T16" fmla="*/ 0 w 7"/>
                  <a:gd name="T17" fmla="*/ 5 h 9"/>
                  <a:gd name="T18" fmla="*/ 2 w 7"/>
                  <a:gd name="T19" fmla="*/ 2 h 9"/>
                  <a:gd name="T20" fmla="*/ 2 w 7"/>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2" y="2"/>
                    </a:moveTo>
                    <a:lnTo>
                      <a:pt x="4" y="0"/>
                    </a:lnTo>
                    <a:lnTo>
                      <a:pt x="5" y="0"/>
                    </a:lnTo>
                    <a:lnTo>
                      <a:pt x="5" y="2"/>
                    </a:lnTo>
                    <a:lnTo>
                      <a:pt x="7" y="3"/>
                    </a:lnTo>
                    <a:lnTo>
                      <a:pt x="5" y="7"/>
                    </a:lnTo>
                    <a:lnTo>
                      <a:pt x="4" y="9"/>
                    </a:lnTo>
                    <a:lnTo>
                      <a:pt x="0" y="9"/>
                    </a:lnTo>
                    <a:lnTo>
                      <a:pt x="0" y="5"/>
                    </a:lnTo>
                    <a:lnTo>
                      <a:pt x="2"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0" name="Freeform 2379">
                <a:extLst>
                  <a:ext uri="{FF2B5EF4-FFF2-40B4-BE49-F238E27FC236}">
                    <a16:creationId xmlns:a16="http://schemas.microsoft.com/office/drawing/2014/main" id="{6A0DBF71-F221-3F41-9446-05AB271F4D9B}"/>
                  </a:ext>
                </a:extLst>
              </p:cNvPr>
              <p:cNvSpPr>
                <a:spLocks/>
              </p:cNvSpPr>
              <p:nvPr/>
            </p:nvSpPr>
            <p:spPr bwMode="auto">
              <a:xfrm>
                <a:off x="3612" y="3038"/>
                <a:ext cx="7" cy="9"/>
              </a:xfrm>
              <a:custGeom>
                <a:avLst/>
                <a:gdLst>
                  <a:gd name="T0" fmla="*/ 2 w 7"/>
                  <a:gd name="T1" fmla="*/ 2 h 9"/>
                  <a:gd name="T2" fmla="*/ 4 w 7"/>
                  <a:gd name="T3" fmla="*/ 0 h 9"/>
                  <a:gd name="T4" fmla="*/ 5 w 7"/>
                  <a:gd name="T5" fmla="*/ 0 h 9"/>
                  <a:gd name="T6" fmla="*/ 5 w 7"/>
                  <a:gd name="T7" fmla="*/ 2 h 9"/>
                  <a:gd name="T8" fmla="*/ 7 w 7"/>
                  <a:gd name="T9" fmla="*/ 3 h 9"/>
                  <a:gd name="T10" fmla="*/ 5 w 7"/>
                  <a:gd name="T11" fmla="*/ 7 h 9"/>
                  <a:gd name="T12" fmla="*/ 4 w 7"/>
                  <a:gd name="T13" fmla="*/ 9 h 9"/>
                  <a:gd name="T14" fmla="*/ 0 w 7"/>
                  <a:gd name="T15" fmla="*/ 9 h 9"/>
                  <a:gd name="T16" fmla="*/ 0 w 7"/>
                  <a:gd name="T17" fmla="*/ 5 h 9"/>
                  <a:gd name="T18" fmla="*/ 2 w 7"/>
                  <a:gd name="T19" fmla="*/ 2 h 9"/>
                  <a:gd name="T20" fmla="*/ 2 w 7"/>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2" y="2"/>
                    </a:moveTo>
                    <a:lnTo>
                      <a:pt x="4" y="0"/>
                    </a:lnTo>
                    <a:lnTo>
                      <a:pt x="5" y="0"/>
                    </a:lnTo>
                    <a:lnTo>
                      <a:pt x="5" y="2"/>
                    </a:lnTo>
                    <a:lnTo>
                      <a:pt x="7" y="3"/>
                    </a:lnTo>
                    <a:lnTo>
                      <a:pt x="5" y="7"/>
                    </a:lnTo>
                    <a:lnTo>
                      <a:pt x="4" y="9"/>
                    </a:lnTo>
                    <a:lnTo>
                      <a:pt x="0" y="9"/>
                    </a:lnTo>
                    <a:lnTo>
                      <a:pt x="0" y="5"/>
                    </a:lnTo>
                    <a:lnTo>
                      <a:pt x="2"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1" name="Freeform 2380">
                <a:extLst>
                  <a:ext uri="{FF2B5EF4-FFF2-40B4-BE49-F238E27FC236}">
                    <a16:creationId xmlns:a16="http://schemas.microsoft.com/office/drawing/2014/main" id="{B36F7186-1216-6C44-B61E-06DA67D9D022}"/>
                  </a:ext>
                </a:extLst>
              </p:cNvPr>
              <p:cNvSpPr>
                <a:spLocks/>
              </p:cNvSpPr>
              <p:nvPr/>
            </p:nvSpPr>
            <p:spPr bwMode="auto">
              <a:xfrm>
                <a:off x="2493" y="2593"/>
                <a:ext cx="5" cy="2"/>
              </a:xfrm>
              <a:custGeom>
                <a:avLst/>
                <a:gdLst>
                  <a:gd name="T0" fmla="*/ 5 w 5"/>
                  <a:gd name="T1" fmla="*/ 0 h 2"/>
                  <a:gd name="T2" fmla="*/ 5 w 5"/>
                  <a:gd name="T3" fmla="*/ 0 h 2"/>
                  <a:gd name="T4" fmla="*/ 3 w 5"/>
                  <a:gd name="T5" fmla="*/ 0 h 2"/>
                  <a:gd name="T6" fmla="*/ 1 w 5"/>
                  <a:gd name="T7" fmla="*/ 0 h 2"/>
                  <a:gd name="T8" fmla="*/ 0 w 5"/>
                  <a:gd name="T9" fmla="*/ 0 h 2"/>
                  <a:gd name="T10" fmla="*/ 0 w 5"/>
                  <a:gd name="T11" fmla="*/ 2 h 2"/>
                  <a:gd name="T12" fmla="*/ 1 w 5"/>
                  <a:gd name="T13" fmla="*/ 2 h 2"/>
                  <a:gd name="T14" fmla="*/ 3 w 5"/>
                  <a:gd name="T15" fmla="*/ 2 h 2"/>
                  <a:gd name="T16" fmla="*/ 5 w 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5" y="0"/>
                    </a:moveTo>
                    <a:lnTo>
                      <a:pt x="5" y="0"/>
                    </a:lnTo>
                    <a:lnTo>
                      <a:pt x="3" y="0"/>
                    </a:lnTo>
                    <a:lnTo>
                      <a:pt x="1" y="0"/>
                    </a:lnTo>
                    <a:lnTo>
                      <a:pt x="0" y="0"/>
                    </a:lnTo>
                    <a:lnTo>
                      <a:pt x="0" y="2"/>
                    </a:lnTo>
                    <a:lnTo>
                      <a:pt x="1" y="2"/>
                    </a:lnTo>
                    <a:lnTo>
                      <a:pt x="3" y="2"/>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2" name="Freeform 2381">
                <a:extLst>
                  <a:ext uri="{FF2B5EF4-FFF2-40B4-BE49-F238E27FC236}">
                    <a16:creationId xmlns:a16="http://schemas.microsoft.com/office/drawing/2014/main" id="{8153D9F0-F2FA-6B41-9640-22CDC1D4DD20}"/>
                  </a:ext>
                </a:extLst>
              </p:cNvPr>
              <p:cNvSpPr>
                <a:spLocks/>
              </p:cNvSpPr>
              <p:nvPr/>
            </p:nvSpPr>
            <p:spPr bwMode="auto">
              <a:xfrm>
                <a:off x="2493" y="2593"/>
                <a:ext cx="5" cy="2"/>
              </a:xfrm>
              <a:custGeom>
                <a:avLst/>
                <a:gdLst>
                  <a:gd name="T0" fmla="*/ 5 w 5"/>
                  <a:gd name="T1" fmla="*/ 0 h 2"/>
                  <a:gd name="T2" fmla="*/ 5 w 5"/>
                  <a:gd name="T3" fmla="*/ 0 h 2"/>
                  <a:gd name="T4" fmla="*/ 3 w 5"/>
                  <a:gd name="T5" fmla="*/ 0 h 2"/>
                  <a:gd name="T6" fmla="*/ 1 w 5"/>
                  <a:gd name="T7" fmla="*/ 0 h 2"/>
                  <a:gd name="T8" fmla="*/ 0 w 5"/>
                  <a:gd name="T9" fmla="*/ 0 h 2"/>
                  <a:gd name="T10" fmla="*/ 0 w 5"/>
                  <a:gd name="T11" fmla="*/ 2 h 2"/>
                  <a:gd name="T12" fmla="*/ 1 w 5"/>
                  <a:gd name="T13" fmla="*/ 2 h 2"/>
                  <a:gd name="T14" fmla="*/ 3 w 5"/>
                  <a:gd name="T15" fmla="*/ 2 h 2"/>
                  <a:gd name="T16" fmla="*/ 5 w 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5" y="0"/>
                    </a:moveTo>
                    <a:lnTo>
                      <a:pt x="5" y="0"/>
                    </a:lnTo>
                    <a:lnTo>
                      <a:pt x="3" y="0"/>
                    </a:lnTo>
                    <a:lnTo>
                      <a:pt x="1" y="0"/>
                    </a:lnTo>
                    <a:lnTo>
                      <a:pt x="0" y="0"/>
                    </a:lnTo>
                    <a:lnTo>
                      <a:pt x="0" y="2"/>
                    </a:lnTo>
                    <a:lnTo>
                      <a:pt x="1" y="2"/>
                    </a:lnTo>
                    <a:lnTo>
                      <a:pt x="3" y="2"/>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3" name="Freeform 2382">
                <a:extLst>
                  <a:ext uri="{FF2B5EF4-FFF2-40B4-BE49-F238E27FC236}">
                    <a16:creationId xmlns:a16="http://schemas.microsoft.com/office/drawing/2014/main" id="{795BB362-FFE2-3C4E-8B5B-269E0DE984E7}"/>
                  </a:ext>
                </a:extLst>
              </p:cNvPr>
              <p:cNvSpPr>
                <a:spLocks/>
              </p:cNvSpPr>
              <p:nvPr/>
            </p:nvSpPr>
            <p:spPr bwMode="auto">
              <a:xfrm>
                <a:off x="3332" y="2791"/>
                <a:ext cx="3" cy="8"/>
              </a:xfrm>
              <a:custGeom>
                <a:avLst/>
                <a:gdLst>
                  <a:gd name="T0" fmla="*/ 3 w 3"/>
                  <a:gd name="T1" fmla="*/ 2 h 8"/>
                  <a:gd name="T2" fmla="*/ 3 w 3"/>
                  <a:gd name="T3" fmla="*/ 4 h 8"/>
                  <a:gd name="T4" fmla="*/ 2 w 3"/>
                  <a:gd name="T5" fmla="*/ 8 h 8"/>
                  <a:gd name="T6" fmla="*/ 0 w 3"/>
                  <a:gd name="T7" fmla="*/ 8 h 8"/>
                  <a:gd name="T8" fmla="*/ 2 w 3"/>
                  <a:gd name="T9" fmla="*/ 0 h 8"/>
                  <a:gd name="T10" fmla="*/ 2 w 3"/>
                  <a:gd name="T11" fmla="*/ 0 h 8"/>
                  <a:gd name="T12" fmla="*/ 3 w 3"/>
                  <a:gd name="T13" fmla="*/ 0 h 8"/>
                  <a:gd name="T14" fmla="*/ 3 w 3"/>
                  <a:gd name="T15" fmla="*/ 2 h 8"/>
                  <a:gd name="T16" fmla="*/ 3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3" y="2"/>
                    </a:moveTo>
                    <a:lnTo>
                      <a:pt x="3" y="4"/>
                    </a:lnTo>
                    <a:lnTo>
                      <a:pt x="2" y="8"/>
                    </a:lnTo>
                    <a:lnTo>
                      <a:pt x="0" y="8"/>
                    </a:lnTo>
                    <a:lnTo>
                      <a:pt x="2" y="0"/>
                    </a:lnTo>
                    <a:lnTo>
                      <a:pt x="2" y="0"/>
                    </a:lnTo>
                    <a:lnTo>
                      <a:pt x="3" y="0"/>
                    </a:lnTo>
                    <a:lnTo>
                      <a:pt x="3" y="2"/>
                    </a:lnTo>
                    <a:lnTo>
                      <a:pt x="3"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4" name="Freeform 2383">
                <a:extLst>
                  <a:ext uri="{FF2B5EF4-FFF2-40B4-BE49-F238E27FC236}">
                    <a16:creationId xmlns:a16="http://schemas.microsoft.com/office/drawing/2014/main" id="{5375AD17-75EB-FF49-AB93-BD59A774D6A8}"/>
                  </a:ext>
                </a:extLst>
              </p:cNvPr>
              <p:cNvSpPr>
                <a:spLocks/>
              </p:cNvSpPr>
              <p:nvPr/>
            </p:nvSpPr>
            <p:spPr bwMode="auto">
              <a:xfrm>
                <a:off x="3332" y="2791"/>
                <a:ext cx="3" cy="8"/>
              </a:xfrm>
              <a:custGeom>
                <a:avLst/>
                <a:gdLst>
                  <a:gd name="T0" fmla="*/ 3 w 3"/>
                  <a:gd name="T1" fmla="*/ 2 h 8"/>
                  <a:gd name="T2" fmla="*/ 3 w 3"/>
                  <a:gd name="T3" fmla="*/ 4 h 8"/>
                  <a:gd name="T4" fmla="*/ 2 w 3"/>
                  <a:gd name="T5" fmla="*/ 8 h 8"/>
                  <a:gd name="T6" fmla="*/ 0 w 3"/>
                  <a:gd name="T7" fmla="*/ 8 h 8"/>
                  <a:gd name="T8" fmla="*/ 2 w 3"/>
                  <a:gd name="T9" fmla="*/ 0 h 8"/>
                  <a:gd name="T10" fmla="*/ 2 w 3"/>
                  <a:gd name="T11" fmla="*/ 0 h 8"/>
                  <a:gd name="T12" fmla="*/ 3 w 3"/>
                  <a:gd name="T13" fmla="*/ 0 h 8"/>
                  <a:gd name="T14" fmla="*/ 3 w 3"/>
                  <a:gd name="T15" fmla="*/ 2 h 8"/>
                  <a:gd name="T16" fmla="*/ 3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3" y="2"/>
                    </a:moveTo>
                    <a:lnTo>
                      <a:pt x="3" y="4"/>
                    </a:lnTo>
                    <a:lnTo>
                      <a:pt x="2" y="8"/>
                    </a:lnTo>
                    <a:lnTo>
                      <a:pt x="0" y="8"/>
                    </a:lnTo>
                    <a:lnTo>
                      <a:pt x="2" y="0"/>
                    </a:lnTo>
                    <a:lnTo>
                      <a:pt x="2" y="0"/>
                    </a:lnTo>
                    <a:lnTo>
                      <a:pt x="3" y="0"/>
                    </a:lnTo>
                    <a:lnTo>
                      <a:pt x="3" y="2"/>
                    </a:lnTo>
                    <a:lnTo>
                      <a:pt x="3"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5" name="Freeform 2384">
                <a:extLst>
                  <a:ext uri="{FF2B5EF4-FFF2-40B4-BE49-F238E27FC236}">
                    <a16:creationId xmlns:a16="http://schemas.microsoft.com/office/drawing/2014/main" id="{70C9EA4B-1334-5F4D-8DBE-F3A5B5591B99}"/>
                  </a:ext>
                </a:extLst>
              </p:cNvPr>
              <p:cNvSpPr>
                <a:spLocks/>
              </p:cNvSpPr>
              <p:nvPr/>
            </p:nvSpPr>
            <p:spPr bwMode="auto">
              <a:xfrm>
                <a:off x="3326" y="2804"/>
                <a:ext cx="4" cy="11"/>
              </a:xfrm>
              <a:custGeom>
                <a:avLst/>
                <a:gdLst>
                  <a:gd name="T0" fmla="*/ 0 w 4"/>
                  <a:gd name="T1" fmla="*/ 0 h 11"/>
                  <a:gd name="T2" fmla="*/ 2 w 4"/>
                  <a:gd name="T3" fmla="*/ 7 h 11"/>
                  <a:gd name="T4" fmla="*/ 2 w 4"/>
                  <a:gd name="T5" fmla="*/ 7 h 11"/>
                  <a:gd name="T6" fmla="*/ 4 w 4"/>
                  <a:gd name="T7" fmla="*/ 7 h 11"/>
                  <a:gd name="T8" fmla="*/ 4 w 4"/>
                  <a:gd name="T9" fmla="*/ 11 h 11"/>
                  <a:gd name="T10" fmla="*/ 0 w 4"/>
                  <a:gd name="T11" fmla="*/ 9 h 11"/>
                  <a:gd name="T12" fmla="*/ 0 w 4"/>
                  <a:gd name="T13" fmla="*/ 3 h 11"/>
                  <a:gd name="T14" fmla="*/ 0 w 4"/>
                  <a:gd name="T15" fmla="*/ 0 h 11"/>
                  <a:gd name="T16" fmla="*/ 0 w 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0" y="0"/>
                    </a:moveTo>
                    <a:lnTo>
                      <a:pt x="2" y="7"/>
                    </a:lnTo>
                    <a:lnTo>
                      <a:pt x="2" y="7"/>
                    </a:lnTo>
                    <a:lnTo>
                      <a:pt x="4" y="7"/>
                    </a:lnTo>
                    <a:lnTo>
                      <a:pt x="4" y="11"/>
                    </a:lnTo>
                    <a:lnTo>
                      <a:pt x="0" y="9"/>
                    </a:lnTo>
                    <a:lnTo>
                      <a:pt x="0" y="3"/>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6" name="Freeform 2385">
                <a:extLst>
                  <a:ext uri="{FF2B5EF4-FFF2-40B4-BE49-F238E27FC236}">
                    <a16:creationId xmlns:a16="http://schemas.microsoft.com/office/drawing/2014/main" id="{A016E5DB-D296-0749-9DFC-DCA70C8BA59A}"/>
                  </a:ext>
                </a:extLst>
              </p:cNvPr>
              <p:cNvSpPr>
                <a:spLocks/>
              </p:cNvSpPr>
              <p:nvPr/>
            </p:nvSpPr>
            <p:spPr bwMode="auto">
              <a:xfrm>
                <a:off x="3326" y="2804"/>
                <a:ext cx="4" cy="11"/>
              </a:xfrm>
              <a:custGeom>
                <a:avLst/>
                <a:gdLst>
                  <a:gd name="T0" fmla="*/ 0 w 4"/>
                  <a:gd name="T1" fmla="*/ 0 h 11"/>
                  <a:gd name="T2" fmla="*/ 2 w 4"/>
                  <a:gd name="T3" fmla="*/ 7 h 11"/>
                  <a:gd name="T4" fmla="*/ 2 w 4"/>
                  <a:gd name="T5" fmla="*/ 7 h 11"/>
                  <a:gd name="T6" fmla="*/ 4 w 4"/>
                  <a:gd name="T7" fmla="*/ 7 h 11"/>
                  <a:gd name="T8" fmla="*/ 4 w 4"/>
                  <a:gd name="T9" fmla="*/ 11 h 11"/>
                  <a:gd name="T10" fmla="*/ 0 w 4"/>
                  <a:gd name="T11" fmla="*/ 9 h 11"/>
                  <a:gd name="T12" fmla="*/ 0 w 4"/>
                  <a:gd name="T13" fmla="*/ 3 h 11"/>
                  <a:gd name="T14" fmla="*/ 0 w 4"/>
                  <a:gd name="T15" fmla="*/ 0 h 11"/>
                  <a:gd name="T16" fmla="*/ 0 w 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0" y="0"/>
                    </a:moveTo>
                    <a:lnTo>
                      <a:pt x="2" y="7"/>
                    </a:lnTo>
                    <a:lnTo>
                      <a:pt x="2" y="7"/>
                    </a:lnTo>
                    <a:lnTo>
                      <a:pt x="4" y="7"/>
                    </a:lnTo>
                    <a:lnTo>
                      <a:pt x="4" y="11"/>
                    </a:lnTo>
                    <a:lnTo>
                      <a:pt x="0" y="9"/>
                    </a:lnTo>
                    <a:lnTo>
                      <a:pt x="0" y="3"/>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7" name="Freeform 2386">
                <a:extLst>
                  <a:ext uri="{FF2B5EF4-FFF2-40B4-BE49-F238E27FC236}">
                    <a16:creationId xmlns:a16="http://schemas.microsoft.com/office/drawing/2014/main" id="{AA434B55-4210-4D4B-831F-A15B2187763E}"/>
                  </a:ext>
                </a:extLst>
              </p:cNvPr>
              <p:cNvSpPr>
                <a:spLocks/>
              </p:cNvSpPr>
              <p:nvPr/>
            </p:nvSpPr>
            <p:spPr bwMode="auto">
              <a:xfrm>
                <a:off x="3530" y="2516"/>
                <a:ext cx="5" cy="2"/>
              </a:xfrm>
              <a:custGeom>
                <a:avLst/>
                <a:gdLst>
                  <a:gd name="T0" fmla="*/ 2 w 5"/>
                  <a:gd name="T1" fmla="*/ 2 h 2"/>
                  <a:gd name="T2" fmla="*/ 2 w 5"/>
                  <a:gd name="T3" fmla="*/ 2 h 2"/>
                  <a:gd name="T4" fmla="*/ 3 w 5"/>
                  <a:gd name="T5" fmla="*/ 2 h 2"/>
                  <a:gd name="T6" fmla="*/ 3 w 5"/>
                  <a:gd name="T7" fmla="*/ 2 h 2"/>
                  <a:gd name="T8" fmla="*/ 5 w 5"/>
                  <a:gd name="T9" fmla="*/ 2 h 2"/>
                  <a:gd name="T10" fmla="*/ 5 w 5"/>
                  <a:gd name="T11" fmla="*/ 2 h 2"/>
                  <a:gd name="T12" fmla="*/ 5 w 5"/>
                  <a:gd name="T13" fmla="*/ 0 h 2"/>
                  <a:gd name="T14" fmla="*/ 0 w 5"/>
                  <a:gd name="T15" fmla="*/ 0 h 2"/>
                  <a:gd name="T16" fmla="*/ 0 w 5"/>
                  <a:gd name="T17" fmla="*/ 0 h 2"/>
                  <a:gd name="T18" fmla="*/ 0 w 5"/>
                  <a:gd name="T19" fmla="*/ 2 h 2"/>
                  <a:gd name="T20" fmla="*/ 2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2" y="2"/>
                    </a:moveTo>
                    <a:lnTo>
                      <a:pt x="2" y="2"/>
                    </a:lnTo>
                    <a:lnTo>
                      <a:pt x="3" y="2"/>
                    </a:lnTo>
                    <a:lnTo>
                      <a:pt x="3" y="2"/>
                    </a:lnTo>
                    <a:lnTo>
                      <a:pt x="5" y="2"/>
                    </a:lnTo>
                    <a:lnTo>
                      <a:pt x="5" y="2"/>
                    </a:lnTo>
                    <a:lnTo>
                      <a:pt x="5" y="0"/>
                    </a:lnTo>
                    <a:lnTo>
                      <a:pt x="0" y="0"/>
                    </a:lnTo>
                    <a:lnTo>
                      <a:pt x="0" y="0"/>
                    </a:lnTo>
                    <a:lnTo>
                      <a:pt x="0"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8" name="Freeform 2387">
                <a:extLst>
                  <a:ext uri="{FF2B5EF4-FFF2-40B4-BE49-F238E27FC236}">
                    <a16:creationId xmlns:a16="http://schemas.microsoft.com/office/drawing/2014/main" id="{C3B4557E-0875-6F48-B896-E319F63D1412}"/>
                  </a:ext>
                </a:extLst>
              </p:cNvPr>
              <p:cNvSpPr>
                <a:spLocks/>
              </p:cNvSpPr>
              <p:nvPr/>
            </p:nvSpPr>
            <p:spPr bwMode="auto">
              <a:xfrm>
                <a:off x="3530" y="2516"/>
                <a:ext cx="5" cy="2"/>
              </a:xfrm>
              <a:custGeom>
                <a:avLst/>
                <a:gdLst>
                  <a:gd name="T0" fmla="*/ 2 w 5"/>
                  <a:gd name="T1" fmla="*/ 2 h 2"/>
                  <a:gd name="T2" fmla="*/ 2 w 5"/>
                  <a:gd name="T3" fmla="*/ 2 h 2"/>
                  <a:gd name="T4" fmla="*/ 3 w 5"/>
                  <a:gd name="T5" fmla="*/ 2 h 2"/>
                  <a:gd name="T6" fmla="*/ 3 w 5"/>
                  <a:gd name="T7" fmla="*/ 2 h 2"/>
                  <a:gd name="T8" fmla="*/ 5 w 5"/>
                  <a:gd name="T9" fmla="*/ 2 h 2"/>
                  <a:gd name="T10" fmla="*/ 5 w 5"/>
                  <a:gd name="T11" fmla="*/ 2 h 2"/>
                  <a:gd name="T12" fmla="*/ 5 w 5"/>
                  <a:gd name="T13" fmla="*/ 0 h 2"/>
                  <a:gd name="T14" fmla="*/ 0 w 5"/>
                  <a:gd name="T15" fmla="*/ 0 h 2"/>
                  <a:gd name="T16" fmla="*/ 0 w 5"/>
                  <a:gd name="T17" fmla="*/ 0 h 2"/>
                  <a:gd name="T18" fmla="*/ 0 w 5"/>
                  <a:gd name="T19" fmla="*/ 2 h 2"/>
                  <a:gd name="T20" fmla="*/ 2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2" y="2"/>
                    </a:moveTo>
                    <a:lnTo>
                      <a:pt x="2" y="2"/>
                    </a:lnTo>
                    <a:lnTo>
                      <a:pt x="3" y="2"/>
                    </a:lnTo>
                    <a:lnTo>
                      <a:pt x="3" y="2"/>
                    </a:lnTo>
                    <a:lnTo>
                      <a:pt x="5" y="2"/>
                    </a:lnTo>
                    <a:lnTo>
                      <a:pt x="5" y="2"/>
                    </a:lnTo>
                    <a:lnTo>
                      <a:pt x="5" y="0"/>
                    </a:lnTo>
                    <a:lnTo>
                      <a:pt x="0" y="0"/>
                    </a:lnTo>
                    <a:lnTo>
                      <a:pt x="0" y="0"/>
                    </a:lnTo>
                    <a:lnTo>
                      <a:pt x="0"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49" name="Freeform 2388">
                <a:extLst>
                  <a:ext uri="{FF2B5EF4-FFF2-40B4-BE49-F238E27FC236}">
                    <a16:creationId xmlns:a16="http://schemas.microsoft.com/office/drawing/2014/main" id="{1356B060-2083-B443-8795-5E27E5AFF50C}"/>
                  </a:ext>
                </a:extLst>
              </p:cNvPr>
              <p:cNvSpPr>
                <a:spLocks/>
              </p:cNvSpPr>
              <p:nvPr/>
            </p:nvSpPr>
            <p:spPr bwMode="auto">
              <a:xfrm>
                <a:off x="3551" y="2509"/>
                <a:ext cx="18" cy="7"/>
              </a:xfrm>
              <a:custGeom>
                <a:avLst/>
                <a:gdLst>
                  <a:gd name="T0" fmla="*/ 16 w 18"/>
                  <a:gd name="T1" fmla="*/ 2 h 7"/>
                  <a:gd name="T2" fmla="*/ 18 w 18"/>
                  <a:gd name="T3" fmla="*/ 2 h 7"/>
                  <a:gd name="T4" fmla="*/ 16 w 18"/>
                  <a:gd name="T5" fmla="*/ 4 h 7"/>
                  <a:gd name="T6" fmla="*/ 15 w 18"/>
                  <a:gd name="T7" fmla="*/ 6 h 7"/>
                  <a:gd name="T8" fmla="*/ 9 w 18"/>
                  <a:gd name="T9" fmla="*/ 7 h 7"/>
                  <a:gd name="T10" fmla="*/ 2 w 18"/>
                  <a:gd name="T11" fmla="*/ 6 h 7"/>
                  <a:gd name="T12" fmla="*/ 0 w 18"/>
                  <a:gd name="T13" fmla="*/ 4 h 7"/>
                  <a:gd name="T14" fmla="*/ 0 w 18"/>
                  <a:gd name="T15" fmla="*/ 0 h 7"/>
                  <a:gd name="T16" fmla="*/ 2 w 18"/>
                  <a:gd name="T17" fmla="*/ 0 h 7"/>
                  <a:gd name="T18" fmla="*/ 6 w 18"/>
                  <a:gd name="T19" fmla="*/ 2 h 7"/>
                  <a:gd name="T20" fmla="*/ 7 w 18"/>
                  <a:gd name="T21" fmla="*/ 2 h 7"/>
                  <a:gd name="T22" fmla="*/ 9 w 18"/>
                  <a:gd name="T23" fmla="*/ 2 h 7"/>
                  <a:gd name="T24" fmla="*/ 16 w 1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
                    <a:moveTo>
                      <a:pt x="16" y="2"/>
                    </a:moveTo>
                    <a:lnTo>
                      <a:pt x="18" y="2"/>
                    </a:lnTo>
                    <a:lnTo>
                      <a:pt x="16" y="4"/>
                    </a:lnTo>
                    <a:lnTo>
                      <a:pt x="15" y="6"/>
                    </a:lnTo>
                    <a:lnTo>
                      <a:pt x="9" y="7"/>
                    </a:lnTo>
                    <a:lnTo>
                      <a:pt x="2" y="6"/>
                    </a:lnTo>
                    <a:lnTo>
                      <a:pt x="0" y="4"/>
                    </a:lnTo>
                    <a:lnTo>
                      <a:pt x="0" y="0"/>
                    </a:lnTo>
                    <a:lnTo>
                      <a:pt x="2" y="0"/>
                    </a:lnTo>
                    <a:lnTo>
                      <a:pt x="6" y="2"/>
                    </a:lnTo>
                    <a:lnTo>
                      <a:pt x="7" y="2"/>
                    </a:lnTo>
                    <a:lnTo>
                      <a:pt x="9" y="2"/>
                    </a:lnTo>
                    <a:lnTo>
                      <a:pt x="16"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0" name="Freeform 2389">
                <a:extLst>
                  <a:ext uri="{FF2B5EF4-FFF2-40B4-BE49-F238E27FC236}">
                    <a16:creationId xmlns:a16="http://schemas.microsoft.com/office/drawing/2014/main" id="{BC91EEA3-54EB-0F4F-AFA5-7E31CFEF671D}"/>
                  </a:ext>
                </a:extLst>
              </p:cNvPr>
              <p:cNvSpPr>
                <a:spLocks/>
              </p:cNvSpPr>
              <p:nvPr/>
            </p:nvSpPr>
            <p:spPr bwMode="auto">
              <a:xfrm>
                <a:off x="3551" y="2509"/>
                <a:ext cx="18" cy="7"/>
              </a:xfrm>
              <a:custGeom>
                <a:avLst/>
                <a:gdLst>
                  <a:gd name="T0" fmla="*/ 16 w 18"/>
                  <a:gd name="T1" fmla="*/ 2 h 7"/>
                  <a:gd name="T2" fmla="*/ 18 w 18"/>
                  <a:gd name="T3" fmla="*/ 2 h 7"/>
                  <a:gd name="T4" fmla="*/ 16 w 18"/>
                  <a:gd name="T5" fmla="*/ 4 h 7"/>
                  <a:gd name="T6" fmla="*/ 15 w 18"/>
                  <a:gd name="T7" fmla="*/ 6 h 7"/>
                  <a:gd name="T8" fmla="*/ 9 w 18"/>
                  <a:gd name="T9" fmla="*/ 7 h 7"/>
                  <a:gd name="T10" fmla="*/ 2 w 18"/>
                  <a:gd name="T11" fmla="*/ 6 h 7"/>
                  <a:gd name="T12" fmla="*/ 0 w 18"/>
                  <a:gd name="T13" fmla="*/ 4 h 7"/>
                  <a:gd name="T14" fmla="*/ 0 w 18"/>
                  <a:gd name="T15" fmla="*/ 0 h 7"/>
                  <a:gd name="T16" fmla="*/ 2 w 18"/>
                  <a:gd name="T17" fmla="*/ 0 h 7"/>
                  <a:gd name="T18" fmla="*/ 6 w 18"/>
                  <a:gd name="T19" fmla="*/ 2 h 7"/>
                  <a:gd name="T20" fmla="*/ 7 w 18"/>
                  <a:gd name="T21" fmla="*/ 2 h 7"/>
                  <a:gd name="T22" fmla="*/ 9 w 18"/>
                  <a:gd name="T23" fmla="*/ 2 h 7"/>
                  <a:gd name="T24" fmla="*/ 16 w 1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
                    <a:moveTo>
                      <a:pt x="16" y="2"/>
                    </a:moveTo>
                    <a:lnTo>
                      <a:pt x="18" y="2"/>
                    </a:lnTo>
                    <a:lnTo>
                      <a:pt x="16" y="4"/>
                    </a:lnTo>
                    <a:lnTo>
                      <a:pt x="15" y="6"/>
                    </a:lnTo>
                    <a:lnTo>
                      <a:pt x="9" y="7"/>
                    </a:lnTo>
                    <a:lnTo>
                      <a:pt x="2" y="6"/>
                    </a:lnTo>
                    <a:lnTo>
                      <a:pt x="0" y="4"/>
                    </a:lnTo>
                    <a:lnTo>
                      <a:pt x="0" y="0"/>
                    </a:lnTo>
                    <a:lnTo>
                      <a:pt x="2" y="0"/>
                    </a:lnTo>
                    <a:lnTo>
                      <a:pt x="6" y="2"/>
                    </a:lnTo>
                    <a:lnTo>
                      <a:pt x="7" y="2"/>
                    </a:lnTo>
                    <a:lnTo>
                      <a:pt x="9" y="2"/>
                    </a:lnTo>
                    <a:lnTo>
                      <a:pt x="16"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1" name="Freeform 2390">
                <a:extLst>
                  <a:ext uri="{FF2B5EF4-FFF2-40B4-BE49-F238E27FC236}">
                    <a16:creationId xmlns:a16="http://schemas.microsoft.com/office/drawing/2014/main" id="{A24B0FD8-A509-BE4B-87C9-108B3CABFA77}"/>
                  </a:ext>
                </a:extLst>
              </p:cNvPr>
              <p:cNvSpPr>
                <a:spLocks/>
              </p:cNvSpPr>
              <p:nvPr/>
            </p:nvSpPr>
            <p:spPr bwMode="auto">
              <a:xfrm>
                <a:off x="2416" y="2443"/>
                <a:ext cx="100" cy="72"/>
              </a:xfrm>
              <a:custGeom>
                <a:avLst/>
                <a:gdLst>
                  <a:gd name="T0" fmla="*/ 14 w 100"/>
                  <a:gd name="T1" fmla="*/ 48 h 72"/>
                  <a:gd name="T2" fmla="*/ 3 w 100"/>
                  <a:gd name="T3" fmla="*/ 32 h 72"/>
                  <a:gd name="T4" fmla="*/ 2 w 100"/>
                  <a:gd name="T5" fmla="*/ 34 h 72"/>
                  <a:gd name="T6" fmla="*/ 0 w 100"/>
                  <a:gd name="T7" fmla="*/ 31 h 72"/>
                  <a:gd name="T8" fmla="*/ 10 w 100"/>
                  <a:gd name="T9" fmla="*/ 25 h 72"/>
                  <a:gd name="T10" fmla="*/ 16 w 100"/>
                  <a:gd name="T11" fmla="*/ 9 h 72"/>
                  <a:gd name="T12" fmla="*/ 21 w 100"/>
                  <a:gd name="T13" fmla="*/ 2 h 72"/>
                  <a:gd name="T14" fmla="*/ 30 w 100"/>
                  <a:gd name="T15" fmla="*/ 4 h 72"/>
                  <a:gd name="T16" fmla="*/ 35 w 100"/>
                  <a:gd name="T17" fmla="*/ 2 h 72"/>
                  <a:gd name="T18" fmla="*/ 39 w 100"/>
                  <a:gd name="T19" fmla="*/ 0 h 72"/>
                  <a:gd name="T20" fmla="*/ 43 w 100"/>
                  <a:gd name="T21" fmla="*/ 0 h 72"/>
                  <a:gd name="T22" fmla="*/ 50 w 100"/>
                  <a:gd name="T23" fmla="*/ 0 h 72"/>
                  <a:gd name="T24" fmla="*/ 57 w 100"/>
                  <a:gd name="T25" fmla="*/ 6 h 72"/>
                  <a:gd name="T26" fmla="*/ 62 w 100"/>
                  <a:gd name="T27" fmla="*/ 7 h 72"/>
                  <a:gd name="T28" fmla="*/ 64 w 100"/>
                  <a:gd name="T29" fmla="*/ 9 h 72"/>
                  <a:gd name="T30" fmla="*/ 69 w 100"/>
                  <a:gd name="T31" fmla="*/ 16 h 72"/>
                  <a:gd name="T32" fmla="*/ 71 w 100"/>
                  <a:gd name="T33" fmla="*/ 20 h 72"/>
                  <a:gd name="T34" fmla="*/ 73 w 100"/>
                  <a:gd name="T35" fmla="*/ 20 h 72"/>
                  <a:gd name="T36" fmla="*/ 77 w 100"/>
                  <a:gd name="T37" fmla="*/ 23 h 72"/>
                  <a:gd name="T38" fmla="*/ 77 w 100"/>
                  <a:gd name="T39" fmla="*/ 23 h 72"/>
                  <a:gd name="T40" fmla="*/ 78 w 100"/>
                  <a:gd name="T41" fmla="*/ 25 h 72"/>
                  <a:gd name="T42" fmla="*/ 82 w 100"/>
                  <a:gd name="T43" fmla="*/ 29 h 72"/>
                  <a:gd name="T44" fmla="*/ 87 w 100"/>
                  <a:gd name="T45" fmla="*/ 32 h 72"/>
                  <a:gd name="T46" fmla="*/ 87 w 100"/>
                  <a:gd name="T47" fmla="*/ 38 h 72"/>
                  <a:gd name="T48" fmla="*/ 87 w 100"/>
                  <a:gd name="T49" fmla="*/ 39 h 72"/>
                  <a:gd name="T50" fmla="*/ 91 w 100"/>
                  <a:gd name="T51" fmla="*/ 45 h 72"/>
                  <a:gd name="T52" fmla="*/ 89 w 100"/>
                  <a:gd name="T53" fmla="*/ 50 h 72"/>
                  <a:gd name="T54" fmla="*/ 93 w 100"/>
                  <a:gd name="T55" fmla="*/ 56 h 72"/>
                  <a:gd name="T56" fmla="*/ 96 w 100"/>
                  <a:gd name="T57" fmla="*/ 54 h 72"/>
                  <a:gd name="T58" fmla="*/ 96 w 100"/>
                  <a:gd name="T59" fmla="*/ 57 h 72"/>
                  <a:gd name="T60" fmla="*/ 100 w 100"/>
                  <a:gd name="T61" fmla="*/ 61 h 72"/>
                  <a:gd name="T62" fmla="*/ 100 w 100"/>
                  <a:gd name="T63" fmla="*/ 63 h 72"/>
                  <a:gd name="T64" fmla="*/ 100 w 100"/>
                  <a:gd name="T65" fmla="*/ 66 h 72"/>
                  <a:gd name="T66" fmla="*/ 100 w 100"/>
                  <a:gd name="T67" fmla="*/ 70 h 72"/>
                  <a:gd name="T68" fmla="*/ 94 w 100"/>
                  <a:gd name="T69" fmla="*/ 70 h 72"/>
                  <a:gd name="T70" fmla="*/ 87 w 100"/>
                  <a:gd name="T71" fmla="*/ 70 h 72"/>
                  <a:gd name="T72" fmla="*/ 82 w 100"/>
                  <a:gd name="T73" fmla="*/ 70 h 72"/>
                  <a:gd name="T74" fmla="*/ 77 w 100"/>
                  <a:gd name="T75" fmla="*/ 70 h 72"/>
                  <a:gd name="T76" fmla="*/ 75 w 100"/>
                  <a:gd name="T77" fmla="*/ 70 h 72"/>
                  <a:gd name="T78" fmla="*/ 71 w 100"/>
                  <a:gd name="T79" fmla="*/ 66 h 72"/>
                  <a:gd name="T80" fmla="*/ 66 w 100"/>
                  <a:gd name="T81" fmla="*/ 66 h 72"/>
                  <a:gd name="T82" fmla="*/ 21 w 100"/>
                  <a:gd name="T83" fmla="*/ 70 h 72"/>
                  <a:gd name="T84" fmla="*/ 14 w 100"/>
                  <a:gd name="T85" fmla="*/ 72 h 72"/>
                  <a:gd name="T86" fmla="*/ 12 w 100"/>
                  <a:gd name="T87" fmla="*/ 70 h 72"/>
                  <a:gd name="T88" fmla="*/ 14 w 100"/>
                  <a:gd name="T89" fmla="*/ 57 h 72"/>
                  <a:gd name="T90" fmla="*/ 28 w 100"/>
                  <a:gd name="T91" fmla="*/ 56 h 72"/>
                  <a:gd name="T92" fmla="*/ 34 w 100"/>
                  <a:gd name="T93" fmla="*/ 56 h 72"/>
                  <a:gd name="T94" fmla="*/ 39 w 100"/>
                  <a:gd name="T95" fmla="*/ 52 h 72"/>
                  <a:gd name="T96" fmla="*/ 44 w 100"/>
                  <a:gd name="T97" fmla="*/ 54 h 72"/>
                  <a:gd name="T98" fmla="*/ 52 w 100"/>
                  <a:gd name="T99" fmla="*/ 57 h 72"/>
                  <a:gd name="T100" fmla="*/ 55 w 100"/>
                  <a:gd name="T101" fmla="*/ 56 h 72"/>
                  <a:gd name="T102" fmla="*/ 60 w 100"/>
                  <a:gd name="T103" fmla="*/ 54 h 72"/>
                  <a:gd name="T104" fmla="*/ 59 w 100"/>
                  <a:gd name="T105" fmla="*/ 52 h 72"/>
                  <a:gd name="T106" fmla="*/ 53 w 100"/>
                  <a:gd name="T107" fmla="*/ 54 h 72"/>
                  <a:gd name="T108" fmla="*/ 48 w 100"/>
                  <a:gd name="T109" fmla="*/ 50 h 72"/>
                  <a:gd name="T110" fmla="*/ 43 w 100"/>
                  <a:gd name="T111" fmla="*/ 48 h 72"/>
                  <a:gd name="T112" fmla="*/ 37 w 100"/>
                  <a:gd name="T113" fmla="*/ 48 h 72"/>
                  <a:gd name="T114" fmla="*/ 32 w 100"/>
                  <a:gd name="T11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 h="72">
                    <a:moveTo>
                      <a:pt x="16" y="50"/>
                    </a:moveTo>
                    <a:lnTo>
                      <a:pt x="16" y="50"/>
                    </a:lnTo>
                    <a:lnTo>
                      <a:pt x="14" y="48"/>
                    </a:lnTo>
                    <a:lnTo>
                      <a:pt x="12" y="47"/>
                    </a:lnTo>
                    <a:lnTo>
                      <a:pt x="12" y="43"/>
                    </a:lnTo>
                    <a:lnTo>
                      <a:pt x="3" y="32"/>
                    </a:lnTo>
                    <a:lnTo>
                      <a:pt x="3" y="32"/>
                    </a:lnTo>
                    <a:lnTo>
                      <a:pt x="2" y="32"/>
                    </a:lnTo>
                    <a:lnTo>
                      <a:pt x="2" y="34"/>
                    </a:lnTo>
                    <a:lnTo>
                      <a:pt x="0" y="32"/>
                    </a:lnTo>
                    <a:lnTo>
                      <a:pt x="0" y="32"/>
                    </a:lnTo>
                    <a:lnTo>
                      <a:pt x="0" y="31"/>
                    </a:lnTo>
                    <a:lnTo>
                      <a:pt x="2" y="31"/>
                    </a:lnTo>
                    <a:lnTo>
                      <a:pt x="5" y="31"/>
                    </a:lnTo>
                    <a:lnTo>
                      <a:pt x="10" y="25"/>
                    </a:lnTo>
                    <a:lnTo>
                      <a:pt x="16" y="16"/>
                    </a:lnTo>
                    <a:lnTo>
                      <a:pt x="16" y="9"/>
                    </a:lnTo>
                    <a:lnTo>
                      <a:pt x="16" y="9"/>
                    </a:lnTo>
                    <a:lnTo>
                      <a:pt x="19" y="6"/>
                    </a:lnTo>
                    <a:lnTo>
                      <a:pt x="19" y="2"/>
                    </a:lnTo>
                    <a:lnTo>
                      <a:pt x="21" y="2"/>
                    </a:lnTo>
                    <a:lnTo>
                      <a:pt x="21" y="2"/>
                    </a:lnTo>
                    <a:lnTo>
                      <a:pt x="27" y="2"/>
                    </a:lnTo>
                    <a:lnTo>
                      <a:pt x="30" y="4"/>
                    </a:lnTo>
                    <a:lnTo>
                      <a:pt x="32" y="2"/>
                    </a:lnTo>
                    <a:lnTo>
                      <a:pt x="32" y="2"/>
                    </a:lnTo>
                    <a:lnTo>
                      <a:pt x="35" y="2"/>
                    </a:lnTo>
                    <a:lnTo>
                      <a:pt x="39" y="2"/>
                    </a:lnTo>
                    <a:lnTo>
                      <a:pt x="39" y="2"/>
                    </a:lnTo>
                    <a:lnTo>
                      <a:pt x="39" y="0"/>
                    </a:lnTo>
                    <a:lnTo>
                      <a:pt x="39" y="0"/>
                    </a:lnTo>
                    <a:lnTo>
                      <a:pt x="41" y="0"/>
                    </a:lnTo>
                    <a:lnTo>
                      <a:pt x="43" y="0"/>
                    </a:lnTo>
                    <a:lnTo>
                      <a:pt x="48" y="0"/>
                    </a:lnTo>
                    <a:lnTo>
                      <a:pt x="50" y="0"/>
                    </a:lnTo>
                    <a:lnTo>
                      <a:pt x="50" y="0"/>
                    </a:lnTo>
                    <a:lnTo>
                      <a:pt x="52" y="2"/>
                    </a:lnTo>
                    <a:lnTo>
                      <a:pt x="53" y="2"/>
                    </a:lnTo>
                    <a:lnTo>
                      <a:pt x="57" y="6"/>
                    </a:lnTo>
                    <a:lnTo>
                      <a:pt x="57" y="7"/>
                    </a:lnTo>
                    <a:lnTo>
                      <a:pt x="59" y="9"/>
                    </a:lnTo>
                    <a:lnTo>
                      <a:pt x="62" y="7"/>
                    </a:lnTo>
                    <a:lnTo>
                      <a:pt x="62" y="9"/>
                    </a:lnTo>
                    <a:lnTo>
                      <a:pt x="62" y="9"/>
                    </a:lnTo>
                    <a:lnTo>
                      <a:pt x="64" y="9"/>
                    </a:lnTo>
                    <a:lnTo>
                      <a:pt x="66" y="9"/>
                    </a:lnTo>
                    <a:lnTo>
                      <a:pt x="69" y="16"/>
                    </a:lnTo>
                    <a:lnTo>
                      <a:pt x="69" y="16"/>
                    </a:lnTo>
                    <a:lnTo>
                      <a:pt x="71" y="18"/>
                    </a:lnTo>
                    <a:lnTo>
                      <a:pt x="71" y="18"/>
                    </a:lnTo>
                    <a:lnTo>
                      <a:pt x="71" y="20"/>
                    </a:lnTo>
                    <a:lnTo>
                      <a:pt x="73" y="20"/>
                    </a:lnTo>
                    <a:lnTo>
                      <a:pt x="73" y="20"/>
                    </a:lnTo>
                    <a:lnTo>
                      <a:pt x="73" y="20"/>
                    </a:lnTo>
                    <a:lnTo>
                      <a:pt x="75" y="22"/>
                    </a:lnTo>
                    <a:lnTo>
                      <a:pt x="75" y="22"/>
                    </a:lnTo>
                    <a:lnTo>
                      <a:pt x="77" y="23"/>
                    </a:lnTo>
                    <a:lnTo>
                      <a:pt x="75" y="23"/>
                    </a:lnTo>
                    <a:lnTo>
                      <a:pt x="75" y="23"/>
                    </a:lnTo>
                    <a:lnTo>
                      <a:pt x="77" y="23"/>
                    </a:lnTo>
                    <a:lnTo>
                      <a:pt x="77" y="25"/>
                    </a:lnTo>
                    <a:lnTo>
                      <a:pt x="78" y="25"/>
                    </a:lnTo>
                    <a:lnTo>
                      <a:pt x="78" y="25"/>
                    </a:lnTo>
                    <a:lnTo>
                      <a:pt x="80" y="27"/>
                    </a:lnTo>
                    <a:lnTo>
                      <a:pt x="82" y="27"/>
                    </a:lnTo>
                    <a:lnTo>
                      <a:pt x="82" y="29"/>
                    </a:lnTo>
                    <a:lnTo>
                      <a:pt x="82" y="29"/>
                    </a:lnTo>
                    <a:lnTo>
                      <a:pt x="84" y="31"/>
                    </a:lnTo>
                    <a:lnTo>
                      <a:pt x="87" y="32"/>
                    </a:lnTo>
                    <a:lnTo>
                      <a:pt x="87" y="34"/>
                    </a:lnTo>
                    <a:lnTo>
                      <a:pt x="87" y="36"/>
                    </a:lnTo>
                    <a:lnTo>
                      <a:pt x="87" y="38"/>
                    </a:lnTo>
                    <a:lnTo>
                      <a:pt x="87" y="38"/>
                    </a:lnTo>
                    <a:lnTo>
                      <a:pt x="87" y="39"/>
                    </a:lnTo>
                    <a:lnTo>
                      <a:pt x="87" y="39"/>
                    </a:lnTo>
                    <a:lnTo>
                      <a:pt x="89" y="39"/>
                    </a:lnTo>
                    <a:lnTo>
                      <a:pt x="89" y="43"/>
                    </a:lnTo>
                    <a:lnTo>
                      <a:pt x="91" y="45"/>
                    </a:lnTo>
                    <a:lnTo>
                      <a:pt x="91" y="47"/>
                    </a:lnTo>
                    <a:lnTo>
                      <a:pt x="89" y="48"/>
                    </a:lnTo>
                    <a:lnTo>
                      <a:pt x="89" y="50"/>
                    </a:lnTo>
                    <a:lnTo>
                      <a:pt x="91" y="52"/>
                    </a:lnTo>
                    <a:lnTo>
                      <a:pt x="93" y="54"/>
                    </a:lnTo>
                    <a:lnTo>
                      <a:pt x="93" y="56"/>
                    </a:lnTo>
                    <a:lnTo>
                      <a:pt x="93" y="56"/>
                    </a:lnTo>
                    <a:lnTo>
                      <a:pt x="94" y="54"/>
                    </a:lnTo>
                    <a:lnTo>
                      <a:pt x="96" y="54"/>
                    </a:lnTo>
                    <a:lnTo>
                      <a:pt x="96" y="56"/>
                    </a:lnTo>
                    <a:lnTo>
                      <a:pt x="96" y="56"/>
                    </a:lnTo>
                    <a:lnTo>
                      <a:pt x="96" y="57"/>
                    </a:lnTo>
                    <a:lnTo>
                      <a:pt x="98" y="57"/>
                    </a:lnTo>
                    <a:lnTo>
                      <a:pt x="98" y="59"/>
                    </a:lnTo>
                    <a:lnTo>
                      <a:pt x="100" y="61"/>
                    </a:lnTo>
                    <a:lnTo>
                      <a:pt x="100" y="63"/>
                    </a:lnTo>
                    <a:lnTo>
                      <a:pt x="100" y="63"/>
                    </a:lnTo>
                    <a:lnTo>
                      <a:pt x="100" y="63"/>
                    </a:lnTo>
                    <a:lnTo>
                      <a:pt x="100" y="63"/>
                    </a:lnTo>
                    <a:lnTo>
                      <a:pt x="100" y="64"/>
                    </a:lnTo>
                    <a:lnTo>
                      <a:pt x="100" y="66"/>
                    </a:lnTo>
                    <a:lnTo>
                      <a:pt x="100" y="68"/>
                    </a:lnTo>
                    <a:lnTo>
                      <a:pt x="100" y="68"/>
                    </a:lnTo>
                    <a:lnTo>
                      <a:pt x="100" y="70"/>
                    </a:lnTo>
                    <a:lnTo>
                      <a:pt x="100" y="70"/>
                    </a:lnTo>
                    <a:lnTo>
                      <a:pt x="96" y="70"/>
                    </a:lnTo>
                    <a:lnTo>
                      <a:pt x="94" y="70"/>
                    </a:lnTo>
                    <a:lnTo>
                      <a:pt x="91" y="70"/>
                    </a:lnTo>
                    <a:lnTo>
                      <a:pt x="89" y="70"/>
                    </a:lnTo>
                    <a:lnTo>
                      <a:pt x="87" y="70"/>
                    </a:lnTo>
                    <a:lnTo>
                      <a:pt x="85" y="72"/>
                    </a:lnTo>
                    <a:lnTo>
                      <a:pt x="84" y="72"/>
                    </a:lnTo>
                    <a:lnTo>
                      <a:pt x="82" y="70"/>
                    </a:lnTo>
                    <a:lnTo>
                      <a:pt x="82" y="70"/>
                    </a:lnTo>
                    <a:lnTo>
                      <a:pt x="78" y="70"/>
                    </a:lnTo>
                    <a:lnTo>
                      <a:pt x="77" y="70"/>
                    </a:lnTo>
                    <a:lnTo>
                      <a:pt x="75" y="68"/>
                    </a:lnTo>
                    <a:lnTo>
                      <a:pt x="75" y="68"/>
                    </a:lnTo>
                    <a:lnTo>
                      <a:pt x="75" y="70"/>
                    </a:lnTo>
                    <a:lnTo>
                      <a:pt x="73" y="70"/>
                    </a:lnTo>
                    <a:lnTo>
                      <a:pt x="73" y="68"/>
                    </a:lnTo>
                    <a:lnTo>
                      <a:pt x="71" y="66"/>
                    </a:lnTo>
                    <a:lnTo>
                      <a:pt x="69" y="66"/>
                    </a:lnTo>
                    <a:lnTo>
                      <a:pt x="68" y="66"/>
                    </a:lnTo>
                    <a:lnTo>
                      <a:pt x="66" y="66"/>
                    </a:lnTo>
                    <a:lnTo>
                      <a:pt x="39" y="66"/>
                    </a:lnTo>
                    <a:lnTo>
                      <a:pt x="30" y="70"/>
                    </a:lnTo>
                    <a:lnTo>
                      <a:pt x="21" y="70"/>
                    </a:lnTo>
                    <a:lnTo>
                      <a:pt x="16" y="72"/>
                    </a:lnTo>
                    <a:lnTo>
                      <a:pt x="14" y="72"/>
                    </a:lnTo>
                    <a:lnTo>
                      <a:pt x="14" y="72"/>
                    </a:lnTo>
                    <a:lnTo>
                      <a:pt x="12" y="70"/>
                    </a:lnTo>
                    <a:lnTo>
                      <a:pt x="12" y="70"/>
                    </a:lnTo>
                    <a:lnTo>
                      <a:pt x="12" y="70"/>
                    </a:lnTo>
                    <a:lnTo>
                      <a:pt x="12" y="70"/>
                    </a:lnTo>
                    <a:lnTo>
                      <a:pt x="12" y="61"/>
                    </a:lnTo>
                    <a:lnTo>
                      <a:pt x="14" y="57"/>
                    </a:lnTo>
                    <a:lnTo>
                      <a:pt x="28" y="57"/>
                    </a:lnTo>
                    <a:lnTo>
                      <a:pt x="28" y="57"/>
                    </a:lnTo>
                    <a:lnTo>
                      <a:pt x="28" y="56"/>
                    </a:lnTo>
                    <a:lnTo>
                      <a:pt x="30" y="54"/>
                    </a:lnTo>
                    <a:lnTo>
                      <a:pt x="32" y="56"/>
                    </a:lnTo>
                    <a:lnTo>
                      <a:pt x="34" y="56"/>
                    </a:lnTo>
                    <a:lnTo>
                      <a:pt x="37" y="54"/>
                    </a:lnTo>
                    <a:lnTo>
                      <a:pt x="39" y="52"/>
                    </a:lnTo>
                    <a:lnTo>
                      <a:pt x="39" y="52"/>
                    </a:lnTo>
                    <a:lnTo>
                      <a:pt x="41" y="52"/>
                    </a:lnTo>
                    <a:lnTo>
                      <a:pt x="43" y="54"/>
                    </a:lnTo>
                    <a:lnTo>
                      <a:pt x="44" y="54"/>
                    </a:lnTo>
                    <a:lnTo>
                      <a:pt x="46" y="56"/>
                    </a:lnTo>
                    <a:lnTo>
                      <a:pt x="48" y="56"/>
                    </a:lnTo>
                    <a:lnTo>
                      <a:pt x="52" y="57"/>
                    </a:lnTo>
                    <a:lnTo>
                      <a:pt x="53" y="56"/>
                    </a:lnTo>
                    <a:lnTo>
                      <a:pt x="53" y="57"/>
                    </a:lnTo>
                    <a:lnTo>
                      <a:pt x="55" y="56"/>
                    </a:lnTo>
                    <a:lnTo>
                      <a:pt x="59" y="56"/>
                    </a:lnTo>
                    <a:lnTo>
                      <a:pt x="60" y="54"/>
                    </a:lnTo>
                    <a:lnTo>
                      <a:pt x="60" y="54"/>
                    </a:lnTo>
                    <a:lnTo>
                      <a:pt x="60" y="52"/>
                    </a:lnTo>
                    <a:lnTo>
                      <a:pt x="60" y="52"/>
                    </a:lnTo>
                    <a:lnTo>
                      <a:pt x="59" y="52"/>
                    </a:lnTo>
                    <a:lnTo>
                      <a:pt x="59" y="52"/>
                    </a:lnTo>
                    <a:lnTo>
                      <a:pt x="57" y="52"/>
                    </a:lnTo>
                    <a:lnTo>
                      <a:pt x="53" y="54"/>
                    </a:lnTo>
                    <a:lnTo>
                      <a:pt x="52" y="52"/>
                    </a:lnTo>
                    <a:lnTo>
                      <a:pt x="50" y="52"/>
                    </a:lnTo>
                    <a:lnTo>
                      <a:pt x="48" y="50"/>
                    </a:lnTo>
                    <a:lnTo>
                      <a:pt x="48" y="50"/>
                    </a:lnTo>
                    <a:lnTo>
                      <a:pt x="44" y="50"/>
                    </a:lnTo>
                    <a:lnTo>
                      <a:pt x="43" y="48"/>
                    </a:lnTo>
                    <a:lnTo>
                      <a:pt x="41" y="47"/>
                    </a:lnTo>
                    <a:lnTo>
                      <a:pt x="39" y="47"/>
                    </a:lnTo>
                    <a:lnTo>
                      <a:pt x="37" y="48"/>
                    </a:lnTo>
                    <a:lnTo>
                      <a:pt x="35" y="48"/>
                    </a:lnTo>
                    <a:lnTo>
                      <a:pt x="34" y="48"/>
                    </a:lnTo>
                    <a:lnTo>
                      <a:pt x="32" y="50"/>
                    </a:lnTo>
                    <a:lnTo>
                      <a:pt x="16" y="5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2" name="Freeform 2391">
                <a:extLst>
                  <a:ext uri="{FF2B5EF4-FFF2-40B4-BE49-F238E27FC236}">
                    <a16:creationId xmlns:a16="http://schemas.microsoft.com/office/drawing/2014/main" id="{8F3A8D68-66B2-0B41-8C10-B1F0D211C059}"/>
                  </a:ext>
                </a:extLst>
              </p:cNvPr>
              <p:cNvSpPr>
                <a:spLocks/>
              </p:cNvSpPr>
              <p:nvPr/>
            </p:nvSpPr>
            <p:spPr bwMode="auto">
              <a:xfrm>
                <a:off x="2416" y="2443"/>
                <a:ext cx="100" cy="72"/>
              </a:xfrm>
              <a:custGeom>
                <a:avLst/>
                <a:gdLst>
                  <a:gd name="T0" fmla="*/ 14 w 100"/>
                  <a:gd name="T1" fmla="*/ 48 h 72"/>
                  <a:gd name="T2" fmla="*/ 3 w 100"/>
                  <a:gd name="T3" fmla="*/ 32 h 72"/>
                  <a:gd name="T4" fmla="*/ 2 w 100"/>
                  <a:gd name="T5" fmla="*/ 34 h 72"/>
                  <a:gd name="T6" fmla="*/ 0 w 100"/>
                  <a:gd name="T7" fmla="*/ 31 h 72"/>
                  <a:gd name="T8" fmla="*/ 10 w 100"/>
                  <a:gd name="T9" fmla="*/ 25 h 72"/>
                  <a:gd name="T10" fmla="*/ 16 w 100"/>
                  <a:gd name="T11" fmla="*/ 9 h 72"/>
                  <a:gd name="T12" fmla="*/ 21 w 100"/>
                  <a:gd name="T13" fmla="*/ 2 h 72"/>
                  <a:gd name="T14" fmla="*/ 30 w 100"/>
                  <a:gd name="T15" fmla="*/ 4 h 72"/>
                  <a:gd name="T16" fmla="*/ 35 w 100"/>
                  <a:gd name="T17" fmla="*/ 2 h 72"/>
                  <a:gd name="T18" fmla="*/ 39 w 100"/>
                  <a:gd name="T19" fmla="*/ 0 h 72"/>
                  <a:gd name="T20" fmla="*/ 43 w 100"/>
                  <a:gd name="T21" fmla="*/ 0 h 72"/>
                  <a:gd name="T22" fmla="*/ 50 w 100"/>
                  <a:gd name="T23" fmla="*/ 0 h 72"/>
                  <a:gd name="T24" fmla="*/ 57 w 100"/>
                  <a:gd name="T25" fmla="*/ 6 h 72"/>
                  <a:gd name="T26" fmla="*/ 62 w 100"/>
                  <a:gd name="T27" fmla="*/ 7 h 72"/>
                  <a:gd name="T28" fmla="*/ 64 w 100"/>
                  <a:gd name="T29" fmla="*/ 9 h 72"/>
                  <a:gd name="T30" fmla="*/ 69 w 100"/>
                  <a:gd name="T31" fmla="*/ 16 h 72"/>
                  <a:gd name="T32" fmla="*/ 71 w 100"/>
                  <a:gd name="T33" fmla="*/ 20 h 72"/>
                  <a:gd name="T34" fmla="*/ 73 w 100"/>
                  <a:gd name="T35" fmla="*/ 20 h 72"/>
                  <a:gd name="T36" fmla="*/ 77 w 100"/>
                  <a:gd name="T37" fmla="*/ 23 h 72"/>
                  <a:gd name="T38" fmla="*/ 77 w 100"/>
                  <a:gd name="T39" fmla="*/ 23 h 72"/>
                  <a:gd name="T40" fmla="*/ 78 w 100"/>
                  <a:gd name="T41" fmla="*/ 25 h 72"/>
                  <a:gd name="T42" fmla="*/ 82 w 100"/>
                  <a:gd name="T43" fmla="*/ 29 h 72"/>
                  <a:gd name="T44" fmla="*/ 87 w 100"/>
                  <a:gd name="T45" fmla="*/ 32 h 72"/>
                  <a:gd name="T46" fmla="*/ 87 w 100"/>
                  <a:gd name="T47" fmla="*/ 38 h 72"/>
                  <a:gd name="T48" fmla="*/ 87 w 100"/>
                  <a:gd name="T49" fmla="*/ 39 h 72"/>
                  <a:gd name="T50" fmla="*/ 91 w 100"/>
                  <a:gd name="T51" fmla="*/ 45 h 72"/>
                  <a:gd name="T52" fmla="*/ 89 w 100"/>
                  <a:gd name="T53" fmla="*/ 50 h 72"/>
                  <a:gd name="T54" fmla="*/ 93 w 100"/>
                  <a:gd name="T55" fmla="*/ 56 h 72"/>
                  <a:gd name="T56" fmla="*/ 96 w 100"/>
                  <a:gd name="T57" fmla="*/ 54 h 72"/>
                  <a:gd name="T58" fmla="*/ 96 w 100"/>
                  <a:gd name="T59" fmla="*/ 57 h 72"/>
                  <a:gd name="T60" fmla="*/ 100 w 100"/>
                  <a:gd name="T61" fmla="*/ 61 h 72"/>
                  <a:gd name="T62" fmla="*/ 100 w 100"/>
                  <a:gd name="T63" fmla="*/ 63 h 72"/>
                  <a:gd name="T64" fmla="*/ 100 w 100"/>
                  <a:gd name="T65" fmla="*/ 66 h 72"/>
                  <a:gd name="T66" fmla="*/ 100 w 100"/>
                  <a:gd name="T67" fmla="*/ 70 h 72"/>
                  <a:gd name="T68" fmla="*/ 94 w 100"/>
                  <a:gd name="T69" fmla="*/ 70 h 72"/>
                  <a:gd name="T70" fmla="*/ 87 w 100"/>
                  <a:gd name="T71" fmla="*/ 70 h 72"/>
                  <a:gd name="T72" fmla="*/ 82 w 100"/>
                  <a:gd name="T73" fmla="*/ 70 h 72"/>
                  <a:gd name="T74" fmla="*/ 77 w 100"/>
                  <a:gd name="T75" fmla="*/ 70 h 72"/>
                  <a:gd name="T76" fmla="*/ 75 w 100"/>
                  <a:gd name="T77" fmla="*/ 70 h 72"/>
                  <a:gd name="T78" fmla="*/ 71 w 100"/>
                  <a:gd name="T79" fmla="*/ 66 h 72"/>
                  <a:gd name="T80" fmla="*/ 66 w 100"/>
                  <a:gd name="T81" fmla="*/ 66 h 72"/>
                  <a:gd name="T82" fmla="*/ 21 w 100"/>
                  <a:gd name="T83" fmla="*/ 70 h 72"/>
                  <a:gd name="T84" fmla="*/ 14 w 100"/>
                  <a:gd name="T85" fmla="*/ 72 h 72"/>
                  <a:gd name="T86" fmla="*/ 12 w 100"/>
                  <a:gd name="T87" fmla="*/ 70 h 72"/>
                  <a:gd name="T88" fmla="*/ 14 w 100"/>
                  <a:gd name="T89" fmla="*/ 57 h 72"/>
                  <a:gd name="T90" fmla="*/ 28 w 100"/>
                  <a:gd name="T91" fmla="*/ 56 h 72"/>
                  <a:gd name="T92" fmla="*/ 34 w 100"/>
                  <a:gd name="T93" fmla="*/ 56 h 72"/>
                  <a:gd name="T94" fmla="*/ 39 w 100"/>
                  <a:gd name="T95" fmla="*/ 52 h 72"/>
                  <a:gd name="T96" fmla="*/ 44 w 100"/>
                  <a:gd name="T97" fmla="*/ 54 h 72"/>
                  <a:gd name="T98" fmla="*/ 52 w 100"/>
                  <a:gd name="T99" fmla="*/ 57 h 72"/>
                  <a:gd name="T100" fmla="*/ 55 w 100"/>
                  <a:gd name="T101" fmla="*/ 56 h 72"/>
                  <a:gd name="T102" fmla="*/ 60 w 100"/>
                  <a:gd name="T103" fmla="*/ 54 h 72"/>
                  <a:gd name="T104" fmla="*/ 59 w 100"/>
                  <a:gd name="T105" fmla="*/ 52 h 72"/>
                  <a:gd name="T106" fmla="*/ 53 w 100"/>
                  <a:gd name="T107" fmla="*/ 54 h 72"/>
                  <a:gd name="T108" fmla="*/ 48 w 100"/>
                  <a:gd name="T109" fmla="*/ 50 h 72"/>
                  <a:gd name="T110" fmla="*/ 43 w 100"/>
                  <a:gd name="T111" fmla="*/ 48 h 72"/>
                  <a:gd name="T112" fmla="*/ 37 w 100"/>
                  <a:gd name="T113" fmla="*/ 48 h 72"/>
                  <a:gd name="T114" fmla="*/ 32 w 100"/>
                  <a:gd name="T11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 h="72">
                    <a:moveTo>
                      <a:pt x="16" y="50"/>
                    </a:moveTo>
                    <a:lnTo>
                      <a:pt x="16" y="50"/>
                    </a:lnTo>
                    <a:lnTo>
                      <a:pt x="14" y="48"/>
                    </a:lnTo>
                    <a:lnTo>
                      <a:pt x="12" y="47"/>
                    </a:lnTo>
                    <a:lnTo>
                      <a:pt x="12" y="43"/>
                    </a:lnTo>
                    <a:lnTo>
                      <a:pt x="3" y="32"/>
                    </a:lnTo>
                    <a:lnTo>
                      <a:pt x="3" y="32"/>
                    </a:lnTo>
                    <a:lnTo>
                      <a:pt x="2" y="32"/>
                    </a:lnTo>
                    <a:lnTo>
                      <a:pt x="2" y="34"/>
                    </a:lnTo>
                    <a:lnTo>
                      <a:pt x="0" y="32"/>
                    </a:lnTo>
                    <a:lnTo>
                      <a:pt x="0" y="32"/>
                    </a:lnTo>
                    <a:lnTo>
                      <a:pt x="0" y="31"/>
                    </a:lnTo>
                    <a:lnTo>
                      <a:pt x="2" y="31"/>
                    </a:lnTo>
                    <a:lnTo>
                      <a:pt x="5" y="31"/>
                    </a:lnTo>
                    <a:lnTo>
                      <a:pt x="10" y="25"/>
                    </a:lnTo>
                    <a:lnTo>
                      <a:pt x="16" y="16"/>
                    </a:lnTo>
                    <a:lnTo>
                      <a:pt x="16" y="9"/>
                    </a:lnTo>
                    <a:lnTo>
                      <a:pt x="16" y="9"/>
                    </a:lnTo>
                    <a:lnTo>
                      <a:pt x="19" y="6"/>
                    </a:lnTo>
                    <a:lnTo>
                      <a:pt x="19" y="2"/>
                    </a:lnTo>
                    <a:lnTo>
                      <a:pt x="21" y="2"/>
                    </a:lnTo>
                    <a:lnTo>
                      <a:pt x="21" y="2"/>
                    </a:lnTo>
                    <a:lnTo>
                      <a:pt x="27" y="2"/>
                    </a:lnTo>
                    <a:lnTo>
                      <a:pt x="30" y="4"/>
                    </a:lnTo>
                    <a:lnTo>
                      <a:pt x="32" y="2"/>
                    </a:lnTo>
                    <a:lnTo>
                      <a:pt x="32" y="2"/>
                    </a:lnTo>
                    <a:lnTo>
                      <a:pt x="35" y="2"/>
                    </a:lnTo>
                    <a:lnTo>
                      <a:pt x="39" y="2"/>
                    </a:lnTo>
                    <a:lnTo>
                      <a:pt x="39" y="2"/>
                    </a:lnTo>
                    <a:lnTo>
                      <a:pt x="39" y="0"/>
                    </a:lnTo>
                    <a:lnTo>
                      <a:pt x="39" y="0"/>
                    </a:lnTo>
                    <a:lnTo>
                      <a:pt x="41" y="0"/>
                    </a:lnTo>
                    <a:lnTo>
                      <a:pt x="43" y="0"/>
                    </a:lnTo>
                    <a:lnTo>
                      <a:pt x="48" y="0"/>
                    </a:lnTo>
                    <a:lnTo>
                      <a:pt x="50" y="0"/>
                    </a:lnTo>
                    <a:lnTo>
                      <a:pt x="50" y="0"/>
                    </a:lnTo>
                    <a:lnTo>
                      <a:pt x="52" y="2"/>
                    </a:lnTo>
                    <a:lnTo>
                      <a:pt x="53" y="2"/>
                    </a:lnTo>
                    <a:lnTo>
                      <a:pt x="57" y="6"/>
                    </a:lnTo>
                    <a:lnTo>
                      <a:pt x="57" y="7"/>
                    </a:lnTo>
                    <a:lnTo>
                      <a:pt x="59" y="9"/>
                    </a:lnTo>
                    <a:lnTo>
                      <a:pt x="62" y="7"/>
                    </a:lnTo>
                    <a:lnTo>
                      <a:pt x="62" y="9"/>
                    </a:lnTo>
                    <a:lnTo>
                      <a:pt x="62" y="9"/>
                    </a:lnTo>
                    <a:lnTo>
                      <a:pt x="64" y="9"/>
                    </a:lnTo>
                    <a:lnTo>
                      <a:pt x="66" y="9"/>
                    </a:lnTo>
                    <a:lnTo>
                      <a:pt x="69" y="16"/>
                    </a:lnTo>
                    <a:lnTo>
                      <a:pt x="69" y="16"/>
                    </a:lnTo>
                    <a:lnTo>
                      <a:pt x="71" y="18"/>
                    </a:lnTo>
                    <a:lnTo>
                      <a:pt x="71" y="18"/>
                    </a:lnTo>
                    <a:lnTo>
                      <a:pt x="71" y="20"/>
                    </a:lnTo>
                    <a:lnTo>
                      <a:pt x="73" y="20"/>
                    </a:lnTo>
                    <a:lnTo>
                      <a:pt x="73" y="20"/>
                    </a:lnTo>
                    <a:lnTo>
                      <a:pt x="73" y="20"/>
                    </a:lnTo>
                    <a:lnTo>
                      <a:pt x="75" y="22"/>
                    </a:lnTo>
                    <a:lnTo>
                      <a:pt x="75" y="22"/>
                    </a:lnTo>
                    <a:lnTo>
                      <a:pt x="77" y="23"/>
                    </a:lnTo>
                    <a:lnTo>
                      <a:pt x="75" y="23"/>
                    </a:lnTo>
                    <a:lnTo>
                      <a:pt x="75" y="23"/>
                    </a:lnTo>
                    <a:lnTo>
                      <a:pt x="77" y="23"/>
                    </a:lnTo>
                    <a:lnTo>
                      <a:pt x="77" y="25"/>
                    </a:lnTo>
                    <a:lnTo>
                      <a:pt x="78" y="25"/>
                    </a:lnTo>
                    <a:lnTo>
                      <a:pt x="78" y="25"/>
                    </a:lnTo>
                    <a:lnTo>
                      <a:pt x="80" y="27"/>
                    </a:lnTo>
                    <a:lnTo>
                      <a:pt x="82" y="27"/>
                    </a:lnTo>
                    <a:lnTo>
                      <a:pt x="82" y="29"/>
                    </a:lnTo>
                    <a:lnTo>
                      <a:pt x="82" y="29"/>
                    </a:lnTo>
                    <a:lnTo>
                      <a:pt x="84" y="31"/>
                    </a:lnTo>
                    <a:lnTo>
                      <a:pt x="87" y="32"/>
                    </a:lnTo>
                    <a:lnTo>
                      <a:pt x="87" y="34"/>
                    </a:lnTo>
                    <a:lnTo>
                      <a:pt x="87" y="36"/>
                    </a:lnTo>
                    <a:lnTo>
                      <a:pt x="87" y="38"/>
                    </a:lnTo>
                    <a:lnTo>
                      <a:pt x="87" y="38"/>
                    </a:lnTo>
                    <a:lnTo>
                      <a:pt x="87" y="39"/>
                    </a:lnTo>
                    <a:lnTo>
                      <a:pt x="87" y="39"/>
                    </a:lnTo>
                    <a:lnTo>
                      <a:pt x="89" y="39"/>
                    </a:lnTo>
                    <a:lnTo>
                      <a:pt x="89" y="43"/>
                    </a:lnTo>
                    <a:lnTo>
                      <a:pt x="91" y="45"/>
                    </a:lnTo>
                    <a:lnTo>
                      <a:pt x="91" y="47"/>
                    </a:lnTo>
                    <a:lnTo>
                      <a:pt x="89" y="48"/>
                    </a:lnTo>
                    <a:lnTo>
                      <a:pt x="89" y="50"/>
                    </a:lnTo>
                    <a:lnTo>
                      <a:pt x="91" y="52"/>
                    </a:lnTo>
                    <a:lnTo>
                      <a:pt x="93" y="54"/>
                    </a:lnTo>
                    <a:lnTo>
                      <a:pt x="93" y="56"/>
                    </a:lnTo>
                    <a:lnTo>
                      <a:pt x="93" y="56"/>
                    </a:lnTo>
                    <a:lnTo>
                      <a:pt x="94" y="54"/>
                    </a:lnTo>
                    <a:lnTo>
                      <a:pt x="96" y="54"/>
                    </a:lnTo>
                    <a:lnTo>
                      <a:pt x="96" y="56"/>
                    </a:lnTo>
                    <a:lnTo>
                      <a:pt x="96" y="56"/>
                    </a:lnTo>
                    <a:lnTo>
                      <a:pt x="96" y="57"/>
                    </a:lnTo>
                    <a:lnTo>
                      <a:pt x="98" y="57"/>
                    </a:lnTo>
                    <a:lnTo>
                      <a:pt x="98" y="59"/>
                    </a:lnTo>
                    <a:lnTo>
                      <a:pt x="100" y="61"/>
                    </a:lnTo>
                    <a:lnTo>
                      <a:pt x="100" y="63"/>
                    </a:lnTo>
                    <a:lnTo>
                      <a:pt x="100" y="63"/>
                    </a:lnTo>
                    <a:lnTo>
                      <a:pt x="100" y="63"/>
                    </a:lnTo>
                    <a:lnTo>
                      <a:pt x="100" y="63"/>
                    </a:lnTo>
                    <a:lnTo>
                      <a:pt x="100" y="64"/>
                    </a:lnTo>
                    <a:lnTo>
                      <a:pt x="100" y="66"/>
                    </a:lnTo>
                    <a:lnTo>
                      <a:pt x="100" y="68"/>
                    </a:lnTo>
                    <a:lnTo>
                      <a:pt x="100" y="68"/>
                    </a:lnTo>
                    <a:lnTo>
                      <a:pt x="100" y="70"/>
                    </a:lnTo>
                    <a:lnTo>
                      <a:pt x="100" y="70"/>
                    </a:lnTo>
                    <a:lnTo>
                      <a:pt x="96" y="70"/>
                    </a:lnTo>
                    <a:lnTo>
                      <a:pt x="94" y="70"/>
                    </a:lnTo>
                    <a:lnTo>
                      <a:pt x="91" y="70"/>
                    </a:lnTo>
                    <a:lnTo>
                      <a:pt x="89" y="70"/>
                    </a:lnTo>
                    <a:lnTo>
                      <a:pt x="87" y="70"/>
                    </a:lnTo>
                    <a:lnTo>
                      <a:pt x="85" y="72"/>
                    </a:lnTo>
                    <a:lnTo>
                      <a:pt x="84" y="72"/>
                    </a:lnTo>
                    <a:lnTo>
                      <a:pt x="82" y="70"/>
                    </a:lnTo>
                    <a:lnTo>
                      <a:pt x="82" y="70"/>
                    </a:lnTo>
                    <a:lnTo>
                      <a:pt x="78" y="70"/>
                    </a:lnTo>
                    <a:lnTo>
                      <a:pt x="77" y="70"/>
                    </a:lnTo>
                    <a:lnTo>
                      <a:pt x="75" y="68"/>
                    </a:lnTo>
                    <a:lnTo>
                      <a:pt x="75" y="68"/>
                    </a:lnTo>
                    <a:lnTo>
                      <a:pt x="75" y="70"/>
                    </a:lnTo>
                    <a:lnTo>
                      <a:pt x="73" y="70"/>
                    </a:lnTo>
                    <a:lnTo>
                      <a:pt x="73" y="68"/>
                    </a:lnTo>
                    <a:lnTo>
                      <a:pt x="71" y="66"/>
                    </a:lnTo>
                    <a:lnTo>
                      <a:pt x="69" y="66"/>
                    </a:lnTo>
                    <a:lnTo>
                      <a:pt x="68" y="66"/>
                    </a:lnTo>
                    <a:lnTo>
                      <a:pt x="66" y="66"/>
                    </a:lnTo>
                    <a:lnTo>
                      <a:pt x="39" y="66"/>
                    </a:lnTo>
                    <a:lnTo>
                      <a:pt x="30" y="70"/>
                    </a:lnTo>
                    <a:lnTo>
                      <a:pt x="21" y="70"/>
                    </a:lnTo>
                    <a:lnTo>
                      <a:pt x="16" y="72"/>
                    </a:lnTo>
                    <a:lnTo>
                      <a:pt x="14" y="72"/>
                    </a:lnTo>
                    <a:lnTo>
                      <a:pt x="14" y="72"/>
                    </a:lnTo>
                    <a:lnTo>
                      <a:pt x="12" y="70"/>
                    </a:lnTo>
                    <a:lnTo>
                      <a:pt x="12" y="70"/>
                    </a:lnTo>
                    <a:lnTo>
                      <a:pt x="12" y="70"/>
                    </a:lnTo>
                    <a:lnTo>
                      <a:pt x="12" y="70"/>
                    </a:lnTo>
                    <a:lnTo>
                      <a:pt x="12" y="61"/>
                    </a:lnTo>
                    <a:lnTo>
                      <a:pt x="14" y="57"/>
                    </a:lnTo>
                    <a:lnTo>
                      <a:pt x="28" y="57"/>
                    </a:lnTo>
                    <a:lnTo>
                      <a:pt x="28" y="57"/>
                    </a:lnTo>
                    <a:lnTo>
                      <a:pt x="28" y="56"/>
                    </a:lnTo>
                    <a:lnTo>
                      <a:pt x="30" y="54"/>
                    </a:lnTo>
                    <a:lnTo>
                      <a:pt x="32" y="56"/>
                    </a:lnTo>
                    <a:lnTo>
                      <a:pt x="34" y="56"/>
                    </a:lnTo>
                    <a:lnTo>
                      <a:pt x="37" y="54"/>
                    </a:lnTo>
                    <a:lnTo>
                      <a:pt x="39" y="52"/>
                    </a:lnTo>
                    <a:lnTo>
                      <a:pt x="39" y="52"/>
                    </a:lnTo>
                    <a:lnTo>
                      <a:pt x="41" y="52"/>
                    </a:lnTo>
                    <a:lnTo>
                      <a:pt x="43" y="54"/>
                    </a:lnTo>
                    <a:lnTo>
                      <a:pt x="44" y="54"/>
                    </a:lnTo>
                    <a:lnTo>
                      <a:pt x="46" y="56"/>
                    </a:lnTo>
                    <a:lnTo>
                      <a:pt x="48" y="56"/>
                    </a:lnTo>
                    <a:lnTo>
                      <a:pt x="52" y="57"/>
                    </a:lnTo>
                    <a:lnTo>
                      <a:pt x="53" y="56"/>
                    </a:lnTo>
                    <a:lnTo>
                      <a:pt x="53" y="57"/>
                    </a:lnTo>
                    <a:lnTo>
                      <a:pt x="55" y="56"/>
                    </a:lnTo>
                    <a:lnTo>
                      <a:pt x="59" y="56"/>
                    </a:lnTo>
                    <a:lnTo>
                      <a:pt x="60" y="54"/>
                    </a:lnTo>
                    <a:lnTo>
                      <a:pt x="60" y="54"/>
                    </a:lnTo>
                    <a:lnTo>
                      <a:pt x="60" y="52"/>
                    </a:lnTo>
                    <a:lnTo>
                      <a:pt x="60" y="52"/>
                    </a:lnTo>
                    <a:lnTo>
                      <a:pt x="59" y="52"/>
                    </a:lnTo>
                    <a:lnTo>
                      <a:pt x="59" y="52"/>
                    </a:lnTo>
                    <a:lnTo>
                      <a:pt x="57" y="52"/>
                    </a:lnTo>
                    <a:lnTo>
                      <a:pt x="53" y="54"/>
                    </a:lnTo>
                    <a:lnTo>
                      <a:pt x="52" y="52"/>
                    </a:lnTo>
                    <a:lnTo>
                      <a:pt x="50" y="52"/>
                    </a:lnTo>
                    <a:lnTo>
                      <a:pt x="48" y="50"/>
                    </a:lnTo>
                    <a:lnTo>
                      <a:pt x="48" y="50"/>
                    </a:lnTo>
                    <a:lnTo>
                      <a:pt x="44" y="50"/>
                    </a:lnTo>
                    <a:lnTo>
                      <a:pt x="43" y="48"/>
                    </a:lnTo>
                    <a:lnTo>
                      <a:pt x="41" y="47"/>
                    </a:lnTo>
                    <a:lnTo>
                      <a:pt x="39" y="47"/>
                    </a:lnTo>
                    <a:lnTo>
                      <a:pt x="37" y="48"/>
                    </a:lnTo>
                    <a:lnTo>
                      <a:pt x="35" y="48"/>
                    </a:lnTo>
                    <a:lnTo>
                      <a:pt x="34" y="48"/>
                    </a:lnTo>
                    <a:lnTo>
                      <a:pt x="32" y="50"/>
                    </a:lnTo>
                    <a:lnTo>
                      <a:pt x="16" y="5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3" name="Freeform 2392">
                <a:extLst>
                  <a:ext uri="{FF2B5EF4-FFF2-40B4-BE49-F238E27FC236}">
                    <a16:creationId xmlns:a16="http://schemas.microsoft.com/office/drawing/2014/main" id="{D7B1C0AF-73DC-B049-AA94-51EEF79EC7E1}"/>
                  </a:ext>
                </a:extLst>
              </p:cNvPr>
              <p:cNvSpPr>
                <a:spLocks/>
              </p:cNvSpPr>
              <p:nvPr/>
            </p:nvSpPr>
            <p:spPr bwMode="auto">
              <a:xfrm>
                <a:off x="3171" y="2727"/>
                <a:ext cx="173" cy="173"/>
              </a:xfrm>
              <a:custGeom>
                <a:avLst/>
                <a:gdLst>
                  <a:gd name="T0" fmla="*/ 155 w 173"/>
                  <a:gd name="T1" fmla="*/ 59 h 173"/>
                  <a:gd name="T2" fmla="*/ 154 w 173"/>
                  <a:gd name="T3" fmla="*/ 91 h 173"/>
                  <a:gd name="T4" fmla="*/ 159 w 173"/>
                  <a:gd name="T5" fmla="*/ 98 h 173"/>
                  <a:gd name="T6" fmla="*/ 157 w 173"/>
                  <a:gd name="T7" fmla="*/ 102 h 173"/>
                  <a:gd name="T8" fmla="*/ 157 w 173"/>
                  <a:gd name="T9" fmla="*/ 111 h 173"/>
                  <a:gd name="T10" fmla="*/ 155 w 173"/>
                  <a:gd name="T11" fmla="*/ 116 h 173"/>
                  <a:gd name="T12" fmla="*/ 159 w 173"/>
                  <a:gd name="T13" fmla="*/ 125 h 173"/>
                  <a:gd name="T14" fmla="*/ 161 w 173"/>
                  <a:gd name="T15" fmla="*/ 134 h 173"/>
                  <a:gd name="T16" fmla="*/ 163 w 173"/>
                  <a:gd name="T17" fmla="*/ 139 h 173"/>
                  <a:gd name="T18" fmla="*/ 164 w 173"/>
                  <a:gd name="T19" fmla="*/ 143 h 173"/>
                  <a:gd name="T20" fmla="*/ 170 w 173"/>
                  <a:gd name="T21" fmla="*/ 150 h 173"/>
                  <a:gd name="T22" fmla="*/ 173 w 173"/>
                  <a:gd name="T23" fmla="*/ 152 h 173"/>
                  <a:gd name="T24" fmla="*/ 146 w 173"/>
                  <a:gd name="T25" fmla="*/ 168 h 173"/>
                  <a:gd name="T26" fmla="*/ 136 w 173"/>
                  <a:gd name="T27" fmla="*/ 166 h 173"/>
                  <a:gd name="T28" fmla="*/ 116 w 173"/>
                  <a:gd name="T29" fmla="*/ 170 h 173"/>
                  <a:gd name="T30" fmla="*/ 109 w 173"/>
                  <a:gd name="T31" fmla="*/ 173 h 173"/>
                  <a:gd name="T32" fmla="*/ 102 w 173"/>
                  <a:gd name="T33" fmla="*/ 170 h 173"/>
                  <a:gd name="T34" fmla="*/ 86 w 173"/>
                  <a:gd name="T35" fmla="*/ 172 h 173"/>
                  <a:gd name="T36" fmla="*/ 80 w 173"/>
                  <a:gd name="T37" fmla="*/ 164 h 173"/>
                  <a:gd name="T38" fmla="*/ 77 w 173"/>
                  <a:gd name="T39" fmla="*/ 143 h 173"/>
                  <a:gd name="T40" fmla="*/ 68 w 173"/>
                  <a:gd name="T41" fmla="*/ 141 h 173"/>
                  <a:gd name="T42" fmla="*/ 64 w 173"/>
                  <a:gd name="T43" fmla="*/ 138 h 173"/>
                  <a:gd name="T44" fmla="*/ 59 w 173"/>
                  <a:gd name="T45" fmla="*/ 138 h 173"/>
                  <a:gd name="T46" fmla="*/ 52 w 173"/>
                  <a:gd name="T47" fmla="*/ 134 h 173"/>
                  <a:gd name="T48" fmla="*/ 29 w 173"/>
                  <a:gd name="T49" fmla="*/ 123 h 173"/>
                  <a:gd name="T50" fmla="*/ 14 w 173"/>
                  <a:gd name="T51" fmla="*/ 104 h 173"/>
                  <a:gd name="T52" fmla="*/ 4 w 173"/>
                  <a:gd name="T53" fmla="*/ 88 h 173"/>
                  <a:gd name="T54" fmla="*/ 5 w 173"/>
                  <a:gd name="T55" fmla="*/ 80 h 173"/>
                  <a:gd name="T56" fmla="*/ 2 w 173"/>
                  <a:gd name="T57" fmla="*/ 66 h 173"/>
                  <a:gd name="T58" fmla="*/ 2 w 173"/>
                  <a:gd name="T59" fmla="*/ 55 h 173"/>
                  <a:gd name="T60" fmla="*/ 20 w 173"/>
                  <a:gd name="T61" fmla="*/ 34 h 173"/>
                  <a:gd name="T62" fmla="*/ 16 w 173"/>
                  <a:gd name="T63" fmla="*/ 30 h 173"/>
                  <a:gd name="T64" fmla="*/ 14 w 173"/>
                  <a:gd name="T65" fmla="*/ 25 h 173"/>
                  <a:gd name="T66" fmla="*/ 13 w 173"/>
                  <a:gd name="T67" fmla="*/ 2 h 173"/>
                  <a:gd name="T68" fmla="*/ 21 w 173"/>
                  <a:gd name="T69" fmla="*/ 0 h 173"/>
                  <a:gd name="T70" fmla="*/ 34 w 173"/>
                  <a:gd name="T71" fmla="*/ 25 h 173"/>
                  <a:gd name="T72" fmla="*/ 38 w 173"/>
                  <a:gd name="T73" fmla="*/ 29 h 173"/>
                  <a:gd name="T74" fmla="*/ 41 w 173"/>
                  <a:gd name="T75" fmla="*/ 23 h 173"/>
                  <a:gd name="T76" fmla="*/ 50 w 173"/>
                  <a:gd name="T77" fmla="*/ 25 h 173"/>
                  <a:gd name="T78" fmla="*/ 54 w 173"/>
                  <a:gd name="T79" fmla="*/ 30 h 173"/>
                  <a:gd name="T80" fmla="*/ 55 w 173"/>
                  <a:gd name="T81" fmla="*/ 25 h 173"/>
                  <a:gd name="T82" fmla="*/ 66 w 173"/>
                  <a:gd name="T83" fmla="*/ 22 h 173"/>
                  <a:gd name="T84" fmla="*/ 61 w 173"/>
                  <a:gd name="T85" fmla="*/ 20 h 173"/>
                  <a:gd name="T86" fmla="*/ 63 w 173"/>
                  <a:gd name="T87" fmla="*/ 16 h 173"/>
                  <a:gd name="T88" fmla="*/ 64 w 173"/>
                  <a:gd name="T89" fmla="*/ 14 h 173"/>
                  <a:gd name="T90" fmla="*/ 66 w 173"/>
                  <a:gd name="T91" fmla="*/ 9 h 173"/>
                  <a:gd name="T92" fmla="*/ 70 w 173"/>
                  <a:gd name="T93" fmla="*/ 7 h 173"/>
                  <a:gd name="T94" fmla="*/ 70 w 173"/>
                  <a:gd name="T95" fmla="*/ 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173">
                    <a:moveTo>
                      <a:pt x="129" y="34"/>
                    </a:moveTo>
                    <a:lnTo>
                      <a:pt x="132" y="47"/>
                    </a:lnTo>
                    <a:lnTo>
                      <a:pt x="155" y="59"/>
                    </a:lnTo>
                    <a:lnTo>
                      <a:pt x="148" y="82"/>
                    </a:lnTo>
                    <a:lnTo>
                      <a:pt x="148" y="88"/>
                    </a:lnTo>
                    <a:lnTo>
                      <a:pt x="154" y="91"/>
                    </a:lnTo>
                    <a:lnTo>
                      <a:pt x="155" y="93"/>
                    </a:lnTo>
                    <a:lnTo>
                      <a:pt x="157" y="95"/>
                    </a:lnTo>
                    <a:lnTo>
                      <a:pt x="159" y="98"/>
                    </a:lnTo>
                    <a:lnTo>
                      <a:pt x="159" y="100"/>
                    </a:lnTo>
                    <a:lnTo>
                      <a:pt x="159" y="100"/>
                    </a:lnTo>
                    <a:lnTo>
                      <a:pt x="157" y="102"/>
                    </a:lnTo>
                    <a:lnTo>
                      <a:pt x="155" y="109"/>
                    </a:lnTo>
                    <a:lnTo>
                      <a:pt x="157" y="109"/>
                    </a:lnTo>
                    <a:lnTo>
                      <a:pt x="157" y="111"/>
                    </a:lnTo>
                    <a:lnTo>
                      <a:pt x="157" y="113"/>
                    </a:lnTo>
                    <a:lnTo>
                      <a:pt x="157" y="116"/>
                    </a:lnTo>
                    <a:lnTo>
                      <a:pt x="155" y="116"/>
                    </a:lnTo>
                    <a:lnTo>
                      <a:pt x="155" y="118"/>
                    </a:lnTo>
                    <a:lnTo>
                      <a:pt x="157" y="125"/>
                    </a:lnTo>
                    <a:lnTo>
                      <a:pt x="159" y="125"/>
                    </a:lnTo>
                    <a:lnTo>
                      <a:pt x="159" y="127"/>
                    </a:lnTo>
                    <a:lnTo>
                      <a:pt x="157" y="127"/>
                    </a:lnTo>
                    <a:lnTo>
                      <a:pt x="161" y="134"/>
                    </a:lnTo>
                    <a:lnTo>
                      <a:pt x="161" y="136"/>
                    </a:lnTo>
                    <a:lnTo>
                      <a:pt x="161" y="138"/>
                    </a:lnTo>
                    <a:lnTo>
                      <a:pt x="163" y="139"/>
                    </a:lnTo>
                    <a:lnTo>
                      <a:pt x="163" y="141"/>
                    </a:lnTo>
                    <a:lnTo>
                      <a:pt x="163" y="143"/>
                    </a:lnTo>
                    <a:lnTo>
                      <a:pt x="164" y="143"/>
                    </a:lnTo>
                    <a:lnTo>
                      <a:pt x="164" y="145"/>
                    </a:lnTo>
                    <a:lnTo>
                      <a:pt x="168" y="147"/>
                    </a:lnTo>
                    <a:lnTo>
                      <a:pt x="170" y="150"/>
                    </a:lnTo>
                    <a:lnTo>
                      <a:pt x="171" y="150"/>
                    </a:lnTo>
                    <a:lnTo>
                      <a:pt x="173" y="152"/>
                    </a:lnTo>
                    <a:lnTo>
                      <a:pt x="173" y="152"/>
                    </a:lnTo>
                    <a:lnTo>
                      <a:pt x="173" y="154"/>
                    </a:lnTo>
                    <a:lnTo>
                      <a:pt x="164" y="161"/>
                    </a:lnTo>
                    <a:lnTo>
                      <a:pt x="146" y="168"/>
                    </a:lnTo>
                    <a:lnTo>
                      <a:pt x="143" y="168"/>
                    </a:lnTo>
                    <a:lnTo>
                      <a:pt x="139" y="166"/>
                    </a:lnTo>
                    <a:lnTo>
                      <a:pt x="136" y="166"/>
                    </a:lnTo>
                    <a:lnTo>
                      <a:pt x="132" y="166"/>
                    </a:lnTo>
                    <a:lnTo>
                      <a:pt x="129" y="170"/>
                    </a:lnTo>
                    <a:lnTo>
                      <a:pt x="116" y="170"/>
                    </a:lnTo>
                    <a:lnTo>
                      <a:pt x="113" y="173"/>
                    </a:lnTo>
                    <a:lnTo>
                      <a:pt x="111" y="173"/>
                    </a:lnTo>
                    <a:lnTo>
                      <a:pt x="109" y="173"/>
                    </a:lnTo>
                    <a:lnTo>
                      <a:pt x="107" y="173"/>
                    </a:lnTo>
                    <a:lnTo>
                      <a:pt x="104" y="170"/>
                    </a:lnTo>
                    <a:lnTo>
                      <a:pt x="102" y="170"/>
                    </a:lnTo>
                    <a:lnTo>
                      <a:pt x="100" y="170"/>
                    </a:lnTo>
                    <a:lnTo>
                      <a:pt x="98" y="172"/>
                    </a:lnTo>
                    <a:lnTo>
                      <a:pt x="86" y="172"/>
                    </a:lnTo>
                    <a:lnTo>
                      <a:pt x="86" y="170"/>
                    </a:lnTo>
                    <a:lnTo>
                      <a:pt x="84" y="168"/>
                    </a:lnTo>
                    <a:lnTo>
                      <a:pt x="80" y="164"/>
                    </a:lnTo>
                    <a:lnTo>
                      <a:pt x="80" y="163"/>
                    </a:lnTo>
                    <a:lnTo>
                      <a:pt x="80" y="157"/>
                    </a:lnTo>
                    <a:lnTo>
                      <a:pt x="77" y="143"/>
                    </a:lnTo>
                    <a:lnTo>
                      <a:pt x="73" y="139"/>
                    </a:lnTo>
                    <a:lnTo>
                      <a:pt x="70" y="139"/>
                    </a:lnTo>
                    <a:lnTo>
                      <a:pt x="68" y="141"/>
                    </a:lnTo>
                    <a:lnTo>
                      <a:pt x="66" y="139"/>
                    </a:lnTo>
                    <a:lnTo>
                      <a:pt x="66" y="138"/>
                    </a:lnTo>
                    <a:lnTo>
                      <a:pt x="64" y="138"/>
                    </a:lnTo>
                    <a:lnTo>
                      <a:pt x="61" y="139"/>
                    </a:lnTo>
                    <a:lnTo>
                      <a:pt x="61" y="139"/>
                    </a:lnTo>
                    <a:lnTo>
                      <a:pt x="59" y="138"/>
                    </a:lnTo>
                    <a:lnTo>
                      <a:pt x="57" y="138"/>
                    </a:lnTo>
                    <a:lnTo>
                      <a:pt x="54" y="136"/>
                    </a:lnTo>
                    <a:lnTo>
                      <a:pt x="52" y="134"/>
                    </a:lnTo>
                    <a:lnTo>
                      <a:pt x="52" y="134"/>
                    </a:lnTo>
                    <a:lnTo>
                      <a:pt x="34" y="129"/>
                    </a:lnTo>
                    <a:lnTo>
                      <a:pt x="29" y="123"/>
                    </a:lnTo>
                    <a:lnTo>
                      <a:pt x="25" y="122"/>
                    </a:lnTo>
                    <a:lnTo>
                      <a:pt x="23" y="122"/>
                    </a:lnTo>
                    <a:lnTo>
                      <a:pt x="14" y="104"/>
                    </a:lnTo>
                    <a:lnTo>
                      <a:pt x="14" y="97"/>
                    </a:lnTo>
                    <a:lnTo>
                      <a:pt x="9" y="91"/>
                    </a:lnTo>
                    <a:lnTo>
                      <a:pt x="4" y="88"/>
                    </a:lnTo>
                    <a:lnTo>
                      <a:pt x="2" y="84"/>
                    </a:lnTo>
                    <a:lnTo>
                      <a:pt x="4" y="82"/>
                    </a:lnTo>
                    <a:lnTo>
                      <a:pt x="5" y="80"/>
                    </a:lnTo>
                    <a:lnTo>
                      <a:pt x="4" y="73"/>
                    </a:lnTo>
                    <a:lnTo>
                      <a:pt x="4" y="68"/>
                    </a:lnTo>
                    <a:lnTo>
                      <a:pt x="2" y="66"/>
                    </a:lnTo>
                    <a:lnTo>
                      <a:pt x="0" y="66"/>
                    </a:lnTo>
                    <a:lnTo>
                      <a:pt x="0" y="55"/>
                    </a:lnTo>
                    <a:lnTo>
                      <a:pt x="2" y="55"/>
                    </a:lnTo>
                    <a:lnTo>
                      <a:pt x="9" y="54"/>
                    </a:lnTo>
                    <a:lnTo>
                      <a:pt x="20" y="36"/>
                    </a:lnTo>
                    <a:lnTo>
                      <a:pt x="20" y="34"/>
                    </a:lnTo>
                    <a:lnTo>
                      <a:pt x="18" y="32"/>
                    </a:lnTo>
                    <a:lnTo>
                      <a:pt x="18" y="30"/>
                    </a:lnTo>
                    <a:lnTo>
                      <a:pt x="16" y="30"/>
                    </a:lnTo>
                    <a:lnTo>
                      <a:pt x="14" y="29"/>
                    </a:lnTo>
                    <a:lnTo>
                      <a:pt x="14" y="27"/>
                    </a:lnTo>
                    <a:lnTo>
                      <a:pt x="14" y="25"/>
                    </a:lnTo>
                    <a:lnTo>
                      <a:pt x="20" y="20"/>
                    </a:lnTo>
                    <a:lnTo>
                      <a:pt x="20" y="16"/>
                    </a:lnTo>
                    <a:lnTo>
                      <a:pt x="13" y="2"/>
                    </a:lnTo>
                    <a:lnTo>
                      <a:pt x="20" y="2"/>
                    </a:lnTo>
                    <a:lnTo>
                      <a:pt x="21" y="2"/>
                    </a:lnTo>
                    <a:lnTo>
                      <a:pt x="21" y="0"/>
                    </a:lnTo>
                    <a:lnTo>
                      <a:pt x="36" y="2"/>
                    </a:lnTo>
                    <a:lnTo>
                      <a:pt x="34" y="18"/>
                    </a:lnTo>
                    <a:lnTo>
                      <a:pt x="34" y="25"/>
                    </a:lnTo>
                    <a:lnTo>
                      <a:pt x="34" y="27"/>
                    </a:lnTo>
                    <a:lnTo>
                      <a:pt x="36" y="30"/>
                    </a:lnTo>
                    <a:lnTo>
                      <a:pt x="38" y="29"/>
                    </a:lnTo>
                    <a:lnTo>
                      <a:pt x="39" y="27"/>
                    </a:lnTo>
                    <a:lnTo>
                      <a:pt x="41" y="27"/>
                    </a:lnTo>
                    <a:lnTo>
                      <a:pt x="41" y="23"/>
                    </a:lnTo>
                    <a:lnTo>
                      <a:pt x="43" y="22"/>
                    </a:lnTo>
                    <a:lnTo>
                      <a:pt x="48" y="27"/>
                    </a:lnTo>
                    <a:lnTo>
                      <a:pt x="50" y="25"/>
                    </a:lnTo>
                    <a:lnTo>
                      <a:pt x="52" y="27"/>
                    </a:lnTo>
                    <a:lnTo>
                      <a:pt x="52" y="32"/>
                    </a:lnTo>
                    <a:lnTo>
                      <a:pt x="54" y="30"/>
                    </a:lnTo>
                    <a:lnTo>
                      <a:pt x="54" y="29"/>
                    </a:lnTo>
                    <a:lnTo>
                      <a:pt x="54" y="25"/>
                    </a:lnTo>
                    <a:lnTo>
                      <a:pt x="55" y="25"/>
                    </a:lnTo>
                    <a:lnTo>
                      <a:pt x="61" y="25"/>
                    </a:lnTo>
                    <a:lnTo>
                      <a:pt x="63" y="23"/>
                    </a:lnTo>
                    <a:lnTo>
                      <a:pt x="66" y="22"/>
                    </a:lnTo>
                    <a:lnTo>
                      <a:pt x="66" y="22"/>
                    </a:lnTo>
                    <a:lnTo>
                      <a:pt x="66" y="20"/>
                    </a:lnTo>
                    <a:lnTo>
                      <a:pt x="61" y="20"/>
                    </a:lnTo>
                    <a:lnTo>
                      <a:pt x="59" y="18"/>
                    </a:lnTo>
                    <a:lnTo>
                      <a:pt x="59" y="18"/>
                    </a:lnTo>
                    <a:lnTo>
                      <a:pt x="63" y="16"/>
                    </a:lnTo>
                    <a:lnTo>
                      <a:pt x="61" y="14"/>
                    </a:lnTo>
                    <a:lnTo>
                      <a:pt x="63" y="14"/>
                    </a:lnTo>
                    <a:lnTo>
                      <a:pt x="64" y="14"/>
                    </a:lnTo>
                    <a:lnTo>
                      <a:pt x="64" y="13"/>
                    </a:lnTo>
                    <a:lnTo>
                      <a:pt x="66" y="11"/>
                    </a:lnTo>
                    <a:lnTo>
                      <a:pt x="66" y="9"/>
                    </a:lnTo>
                    <a:lnTo>
                      <a:pt x="68" y="9"/>
                    </a:lnTo>
                    <a:lnTo>
                      <a:pt x="68" y="7"/>
                    </a:lnTo>
                    <a:lnTo>
                      <a:pt x="70" y="7"/>
                    </a:lnTo>
                    <a:lnTo>
                      <a:pt x="70" y="5"/>
                    </a:lnTo>
                    <a:lnTo>
                      <a:pt x="70" y="4"/>
                    </a:lnTo>
                    <a:lnTo>
                      <a:pt x="70" y="2"/>
                    </a:lnTo>
                    <a:lnTo>
                      <a:pt x="73" y="0"/>
                    </a:lnTo>
                    <a:lnTo>
                      <a:pt x="129" y="3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4" name="Freeform 2393">
                <a:extLst>
                  <a:ext uri="{FF2B5EF4-FFF2-40B4-BE49-F238E27FC236}">
                    <a16:creationId xmlns:a16="http://schemas.microsoft.com/office/drawing/2014/main" id="{C9E2E7F6-2FF6-4649-9146-51D42B1F102F}"/>
                  </a:ext>
                </a:extLst>
              </p:cNvPr>
              <p:cNvSpPr>
                <a:spLocks/>
              </p:cNvSpPr>
              <p:nvPr/>
            </p:nvSpPr>
            <p:spPr bwMode="auto">
              <a:xfrm>
                <a:off x="3171" y="2727"/>
                <a:ext cx="173" cy="173"/>
              </a:xfrm>
              <a:custGeom>
                <a:avLst/>
                <a:gdLst>
                  <a:gd name="T0" fmla="*/ 155 w 173"/>
                  <a:gd name="T1" fmla="*/ 59 h 173"/>
                  <a:gd name="T2" fmla="*/ 154 w 173"/>
                  <a:gd name="T3" fmla="*/ 91 h 173"/>
                  <a:gd name="T4" fmla="*/ 159 w 173"/>
                  <a:gd name="T5" fmla="*/ 98 h 173"/>
                  <a:gd name="T6" fmla="*/ 157 w 173"/>
                  <a:gd name="T7" fmla="*/ 102 h 173"/>
                  <a:gd name="T8" fmla="*/ 157 w 173"/>
                  <a:gd name="T9" fmla="*/ 111 h 173"/>
                  <a:gd name="T10" fmla="*/ 155 w 173"/>
                  <a:gd name="T11" fmla="*/ 116 h 173"/>
                  <a:gd name="T12" fmla="*/ 159 w 173"/>
                  <a:gd name="T13" fmla="*/ 125 h 173"/>
                  <a:gd name="T14" fmla="*/ 161 w 173"/>
                  <a:gd name="T15" fmla="*/ 134 h 173"/>
                  <a:gd name="T16" fmla="*/ 163 w 173"/>
                  <a:gd name="T17" fmla="*/ 139 h 173"/>
                  <a:gd name="T18" fmla="*/ 164 w 173"/>
                  <a:gd name="T19" fmla="*/ 143 h 173"/>
                  <a:gd name="T20" fmla="*/ 170 w 173"/>
                  <a:gd name="T21" fmla="*/ 150 h 173"/>
                  <a:gd name="T22" fmla="*/ 173 w 173"/>
                  <a:gd name="T23" fmla="*/ 152 h 173"/>
                  <a:gd name="T24" fmla="*/ 146 w 173"/>
                  <a:gd name="T25" fmla="*/ 168 h 173"/>
                  <a:gd name="T26" fmla="*/ 136 w 173"/>
                  <a:gd name="T27" fmla="*/ 166 h 173"/>
                  <a:gd name="T28" fmla="*/ 116 w 173"/>
                  <a:gd name="T29" fmla="*/ 170 h 173"/>
                  <a:gd name="T30" fmla="*/ 109 w 173"/>
                  <a:gd name="T31" fmla="*/ 173 h 173"/>
                  <a:gd name="T32" fmla="*/ 102 w 173"/>
                  <a:gd name="T33" fmla="*/ 170 h 173"/>
                  <a:gd name="T34" fmla="*/ 86 w 173"/>
                  <a:gd name="T35" fmla="*/ 172 h 173"/>
                  <a:gd name="T36" fmla="*/ 80 w 173"/>
                  <a:gd name="T37" fmla="*/ 164 h 173"/>
                  <a:gd name="T38" fmla="*/ 77 w 173"/>
                  <a:gd name="T39" fmla="*/ 143 h 173"/>
                  <a:gd name="T40" fmla="*/ 68 w 173"/>
                  <a:gd name="T41" fmla="*/ 141 h 173"/>
                  <a:gd name="T42" fmla="*/ 64 w 173"/>
                  <a:gd name="T43" fmla="*/ 138 h 173"/>
                  <a:gd name="T44" fmla="*/ 59 w 173"/>
                  <a:gd name="T45" fmla="*/ 138 h 173"/>
                  <a:gd name="T46" fmla="*/ 52 w 173"/>
                  <a:gd name="T47" fmla="*/ 134 h 173"/>
                  <a:gd name="T48" fmla="*/ 29 w 173"/>
                  <a:gd name="T49" fmla="*/ 123 h 173"/>
                  <a:gd name="T50" fmla="*/ 14 w 173"/>
                  <a:gd name="T51" fmla="*/ 104 h 173"/>
                  <a:gd name="T52" fmla="*/ 4 w 173"/>
                  <a:gd name="T53" fmla="*/ 88 h 173"/>
                  <a:gd name="T54" fmla="*/ 5 w 173"/>
                  <a:gd name="T55" fmla="*/ 80 h 173"/>
                  <a:gd name="T56" fmla="*/ 2 w 173"/>
                  <a:gd name="T57" fmla="*/ 66 h 173"/>
                  <a:gd name="T58" fmla="*/ 2 w 173"/>
                  <a:gd name="T59" fmla="*/ 55 h 173"/>
                  <a:gd name="T60" fmla="*/ 20 w 173"/>
                  <a:gd name="T61" fmla="*/ 34 h 173"/>
                  <a:gd name="T62" fmla="*/ 16 w 173"/>
                  <a:gd name="T63" fmla="*/ 30 h 173"/>
                  <a:gd name="T64" fmla="*/ 14 w 173"/>
                  <a:gd name="T65" fmla="*/ 25 h 173"/>
                  <a:gd name="T66" fmla="*/ 13 w 173"/>
                  <a:gd name="T67" fmla="*/ 2 h 173"/>
                  <a:gd name="T68" fmla="*/ 21 w 173"/>
                  <a:gd name="T69" fmla="*/ 0 h 173"/>
                  <a:gd name="T70" fmla="*/ 34 w 173"/>
                  <a:gd name="T71" fmla="*/ 25 h 173"/>
                  <a:gd name="T72" fmla="*/ 38 w 173"/>
                  <a:gd name="T73" fmla="*/ 29 h 173"/>
                  <a:gd name="T74" fmla="*/ 41 w 173"/>
                  <a:gd name="T75" fmla="*/ 23 h 173"/>
                  <a:gd name="T76" fmla="*/ 50 w 173"/>
                  <a:gd name="T77" fmla="*/ 25 h 173"/>
                  <a:gd name="T78" fmla="*/ 54 w 173"/>
                  <a:gd name="T79" fmla="*/ 30 h 173"/>
                  <a:gd name="T80" fmla="*/ 55 w 173"/>
                  <a:gd name="T81" fmla="*/ 25 h 173"/>
                  <a:gd name="T82" fmla="*/ 66 w 173"/>
                  <a:gd name="T83" fmla="*/ 22 h 173"/>
                  <a:gd name="T84" fmla="*/ 61 w 173"/>
                  <a:gd name="T85" fmla="*/ 20 h 173"/>
                  <a:gd name="T86" fmla="*/ 63 w 173"/>
                  <a:gd name="T87" fmla="*/ 16 h 173"/>
                  <a:gd name="T88" fmla="*/ 64 w 173"/>
                  <a:gd name="T89" fmla="*/ 14 h 173"/>
                  <a:gd name="T90" fmla="*/ 66 w 173"/>
                  <a:gd name="T91" fmla="*/ 9 h 173"/>
                  <a:gd name="T92" fmla="*/ 70 w 173"/>
                  <a:gd name="T93" fmla="*/ 7 h 173"/>
                  <a:gd name="T94" fmla="*/ 70 w 173"/>
                  <a:gd name="T95" fmla="*/ 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173">
                    <a:moveTo>
                      <a:pt x="129" y="34"/>
                    </a:moveTo>
                    <a:lnTo>
                      <a:pt x="132" y="47"/>
                    </a:lnTo>
                    <a:lnTo>
                      <a:pt x="155" y="59"/>
                    </a:lnTo>
                    <a:lnTo>
                      <a:pt x="148" y="82"/>
                    </a:lnTo>
                    <a:lnTo>
                      <a:pt x="148" y="88"/>
                    </a:lnTo>
                    <a:lnTo>
                      <a:pt x="154" y="91"/>
                    </a:lnTo>
                    <a:lnTo>
                      <a:pt x="155" y="93"/>
                    </a:lnTo>
                    <a:lnTo>
                      <a:pt x="157" y="95"/>
                    </a:lnTo>
                    <a:lnTo>
                      <a:pt x="159" y="98"/>
                    </a:lnTo>
                    <a:lnTo>
                      <a:pt x="159" y="100"/>
                    </a:lnTo>
                    <a:lnTo>
                      <a:pt x="159" y="100"/>
                    </a:lnTo>
                    <a:lnTo>
                      <a:pt x="157" y="102"/>
                    </a:lnTo>
                    <a:lnTo>
                      <a:pt x="155" y="109"/>
                    </a:lnTo>
                    <a:lnTo>
                      <a:pt x="157" y="109"/>
                    </a:lnTo>
                    <a:lnTo>
                      <a:pt x="157" y="111"/>
                    </a:lnTo>
                    <a:lnTo>
                      <a:pt x="157" y="113"/>
                    </a:lnTo>
                    <a:lnTo>
                      <a:pt x="157" y="116"/>
                    </a:lnTo>
                    <a:lnTo>
                      <a:pt x="155" y="116"/>
                    </a:lnTo>
                    <a:lnTo>
                      <a:pt x="155" y="118"/>
                    </a:lnTo>
                    <a:lnTo>
                      <a:pt x="157" y="125"/>
                    </a:lnTo>
                    <a:lnTo>
                      <a:pt x="159" y="125"/>
                    </a:lnTo>
                    <a:lnTo>
                      <a:pt x="159" y="127"/>
                    </a:lnTo>
                    <a:lnTo>
                      <a:pt x="157" y="127"/>
                    </a:lnTo>
                    <a:lnTo>
                      <a:pt x="161" y="134"/>
                    </a:lnTo>
                    <a:lnTo>
                      <a:pt x="161" y="136"/>
                    </a:lnTo>
                    <a:lnTo>
                      <a:pt x="161" y="138"/>
                    </a:lnTo>
                    <a:lnTo>
                      <a:pt x="163" y="139"/>
                    </a:lnTo>
                    <a:lnTo>
                      <a:pt x="163" y="141"/>
                    </a:lnTo>
                    <a:lnTo>
                      <a:pt x="163" y="143"/>
                    </a:lnTo>
                    <a:lnTo>
                      <a:pt x="164" y="143"/>
                    </a:lnTo>
                    <a:lnTo>
                      <a:pt x="164" y="145"/>
                    </a:lnTo>
                    <a:lnTo>
                      <a:pt x="168" y="147"/>
                    </a:lnTo>
                    <a:lnTo>
                      <a:pt x="170" y="150"/>
                    </a:lnTo>
                    <a:lnTo>
                      <a:pt x="171" y="150"/>
                    </a:lnTo>
                    <a:lnTo>
                      <a:pt x="173" y="152"/>
                    </a:lnTo>
                    <a:lnTo>
                      <a:pt x="173" y="152"/>
                    </a:lnTo>
                    <a:lnTo>
                      <a:pt x="173" y="154"/>
                    </a:lnTo>
                    <a:lnTo>
                      <a:pt x="164" y="161"/>
                    </a:lnTo>
                    <a:lnTo>
                      <a:pt x="146" y="168"/>
                    </a:lnTo>
                    <a:lnTo>
                      <a:pt x="143" y="168"/>
                    </a:lnTo>
                    <a:lnTo>
                      <a:pt x="139" y="166"/>
                    </a:lnTo>
                    <a:lnTo>
                      <a:pt x="136" y="166"/>
                    </a:lnTo>
                    <a:lnTo>
                      <a:pt x="132" y="166"/>
                    </a:lnTo>
                    <a:lnTo>
                      <a:pt x="129" y="170"/>
                    </a:lnTo>
                    <a:lnTo>
                      <a:pt x="116" y="170"/>
                    </a:lnTo>
                    <a:lnTo>
                      <a:pt x="113" y="173"/>
                    </a:lnTo>
                    <a:lnTo>
                      <a:pt x="111" y="173"/>
                    </a:lnTo>
                    <a:lnTo>
                      <a:pt x="109" y="173"/>
                    </a:lnTo>
                    <a:lnTo>
                      <a:pt x="107" y="173"/>
                    </a:lnTo>
                    <a:lnTo>
                      <a:pt x="104" y="170"/>
                    </a:lnTo>
                    <a:lnTo>
                      <a:pt x="102" y="170"/>
                    </a:lnTo>
                    <a:lnTo>
                      <a:pt x="100" y="170"/>
                    </a:lnTo>
                    <a:lnTo>
                      <a:pt x="98" y="172"/>
                    </a:lnTo>
                    <a:lnTo>
                      <a:pt x="86" y="172"/>
                    </a:lnTo>
                    <a:lnTo>
                      <a:pt x="86" y="170"/>
                    </a:lnTo>
                    <a:lnTo>
                      <a:pt x="84" y="168"/>
                    </a:lnTo>
                    <a:lnTo>
                      <a:pt x="80" y="164"/>
                    </a:lnTo>
                    <a:lnTo>
                      <a:pt x="80" y="163"/>
                    </a:lnTo>
                    <a:lnTo>
                      <a:pt x="80" y="157"/>
                    </a:lnTo>
                    <a:lnTo>
                      <a:pt x="77" y="143"/>
                    </a:lnTo>
                    <a:lnTo>
                      <a:pt x="73" y="139"/>
                    </a:lnTo>
                    <a:lnTo>
                      <a:pt x="70" y="139"/>
                    </a:lnTo>
                    <a:lnTo>
                      <a:pt x="68" y="141"/>
                    </a:lnTo>
                    <a:lnTo>
                      <a:pt x="66" y="139"/>
                    </a:lnTo>
                    <a:lnTo>
                      <a:pt x="66" y="138"/>
                    </a:lnTo>
                    <a:lnTo>
                      <a:pt x="64" y="138"/>
                    </a:lnTo>
                    <a:lnTo>
                      <a:pt x="61" y="139"/>
                    </a:lnTo>
                    <a:lnTo>
                      <a:pt x="61" y="139"/>
                    </a:lnTo>
                    <a:lnTo>
                      <a:pt x="59" y="138"/>
                    </a:lnTo>
                    <a:lnTo>
                      <a:pt x="57" y="138"/>
                    </a:lnTo>
                    <a:lnTo>
                      <a:pt x="54" y="136"/>
                    </a:lnTo>
                    <a:lnTo>
                      <a:pt x="52" y="134"/>
                    </a:lnTo>
                    <a:lnTo>
                      <a:pt x="52" y="134"/>
                    </a:lnTo>
                    <a:lnTo>
                      <a:pt x="34" y="129"/>
                    </a:lnTo>
                    <a:lnTo>
                      <a:pt x="29" y="123"/>
                    </a:lnTo>
                    <a:lnTo>
                      <a:pt x="25" y="122"/>
                    </a:lnTo>
                    <a:lnTo>
                      <a:pt x="23" y="122"/>
                    </a:lnTo>
                    <a:lnTo>
                      <a:pt x="14" y="104"/>
                    </a:lnTo>
                    <a:lnTo>
                      <a:pt x="14" y="97"/>
                    </a:lnTo>
                    <a:lnTo>
                      <a:pt x="9" y="91"/>
                    </a:lnTo>
                    <a:lnTo>
                      <a:pt x="4" y="88"/>
                    </a:lnTo>
                    <a:lnTo>
                      <a:pt x="2" y="84"/>
                    </a:lnTo>
                    <a:lnTo>
                      <a:pt x="4" y="82"/>
                    </a:lnTo>
                    <a:lnTo>
                      <a:pt x="5" y="80"/>
                    </a:lnTo>
                    <a:lnTo>
                      <a:pt x="4" y="73"/>
                    </a:lnTo>
                    <a:lnTo>
                      <a:pt x="4" y="68"/>
                    </a:lnTo>
                    <a:lnTo>
                      <a:pt x="2" y="66"/>
                    </a:lnTo>
                    <a:lnTo>
                      <a:pt x="0" y="66"/>
                    </a:lnTo>
                    <a:lnTo>
                      <a:pt x="0" y="55"/>
                    </a:lnTo>
                    <a:lnTo>
                      <a:pt x="2" y="55"/>
                    </a:lnTo>
                    <a:lnTo>
                      <a:pt x="9" y="54"/>
                    </a:lnTo>
                    <a:lnTo>
                      <a:pt x="20" y="36"/>
                    </a:lnTo>
                    <a:lnTo>
                      <a:pt x="20" y="34"/>
                    </a:lnTo>
                    <a:lnTo>
                      <a:pt x="18" y="32"/>
                    </a:lnTo>
                    <a:lnTo>
                      <a:pt x="18" y="30"/>
                    </a:lnTo>
                    <a:lnTo>
                      <a:pt x="16" y="30"/>
                    </a:lnTo>
                    <a:lnTo>
                      <a:pt x="14" y="29"/>
                    </a:lnTo>
                    <a:lnTo>
                      <a:pt x="14" y="27"/>
                    </a:lnTo>
                    <a:lnTo>
                      <a:pt x="14" y="25"/>
                    </a:lnTo>
                    <a:lnTo>
                      <a:pt x="20" y="20"/>
                    </a:lnTo>
                    <a:lnTo>
                      <a:pt x="20" y="16"/>
                    </a:lnTo>
                    <a:lnTo>
                      <a:pt x="13" y="2"/>
                    </a:lnTo>
                    <a:lnTo>
                      <a:pt x="20" y="2"/>
                    </a:lnTo>
                    <a:lnTo>
                      <a:pt x="21" y="2"/>
                    </a:lnTo>
                    <a:lnTo>
                      <a:pt x="21" y="0"/>
                    </a:lnTo>
                    <a:lnTo>
                      <a:pt x="36" y="2"/>
                    </a:lnTo>
                    <a:lnTo>
                      <a:pt x="34" y="18"/>
                    </a:lnTo>
                    <a:lnTo>
                      <a:pt x="34" y="25"/>
                    </a:lnTo>
                    <a:lnTo>
                      <a:pt x="34" y="27"/>
                    </a:lnTo>
                    <a:lnTo>
                      <a:pt x="36" y="30"/>
                    </a:lnTo>
                    <a:lnTo>
                      <a:pt x="38" y="29"/>
                    </a:lnTo>
                    <a:lnTo>
                      <a:pt x="39" y="27"/>
                    </a:lnTo>
                    <a:lnTo>
                      <a:pt x="41" y="27"/>
                    </a:lnTo>
                    <a:lnTo>
                      <a:pt x="41" y="23"/>
                    </a:lnTo>
                    <a:lnTo>
                      <a:pt x="43" y="22"/>
                    </a:lnTo>
                    <a:lnTo>
                      <a:pt x="48" y="27"/>
                    </a:lnTo>
                    <a:lnTo>
                      <a:pt x="50" y="25"/>
                    </a:lnTo>
                    <a:lnTo>
                      <a:pt x="52" y="27"/>
                    </a:lnTo>
                    <a:lnTo>
                      <a:pt x="52" y="32"/>
                    </a:lnTo>
                    <a:lnTo>
                      <a:pt x="54" y="30"/>
                    </a:lnTo>
                    <a:lnTo>
                      <a:pt x="54" y="29"/>
                    </a:lnTo>
                    <a:lnTo>
                      <a:pt x="54" y="25"/>
                    </a:lnTo>
                    <a:lnTo>
                      <a:pt x="55" y="25"/>
                    </a:lnTo>
                    <a:lnTo>
                      <a:pt x="61" y="25"/>
                    </a:lnTo>
                    <a:lnTo>
                      <a:pt x="63" y="23"/>
                    </a:lnTo>
                    <a:lnTo>
                      <a:pt x="66" y="22"/>
                    </a:lnTo>
                    <a:lnTo>
                      <a:pt x="66" y="22"/>
                    </a:lnTo>
                    <a:lnTo>
                      <a:pt x="66" y="20"/>
                    </a:lnTo>
                    <a:lnTo>
                      <a:pt x="61" y="20"/>
                    </a:lnTo>
                    <a:lnTo>
                      <a:pt x="59" y="18"/>
                    </a:lnTo>
                    <a:lnTo>
                      <a:pt x="59" y="18"/>
                    </a:lnTo>
                    <a:lnTo>
                      <a:pt x="63" y="16"/>
                    </a:lnTo>
                    <a:lnTo>
                      <a:pt x="61" y="14"/>
                    </a:lnTo>
                    <a:lnTo>
                      <a:pt x="63" y="14"/>
                    </a:lnTo>
                    <a:lnTo>
                      <a:pt x="64" y="14"/>
                    </a:lnTo>
                    <a:lnTo>
                      <a:pt x="64" y="13"/>
                    </a:lnTo>
                    <a:lnTo>
                      <a:pt x="66" y="11"/>
                    </a:lnTo>
                    <a:lnTo>
                      <a:pt x="66" y="9"/>
                    </a:lnTo>
                    <a:lnTo>
                      <a:pt x="68" y="9"/>
                    </a:lnTo>
                    <a:lnTo>
                      <a:pt x="68" y="7"/>
                    </a:lnTo>
                    <a:lnTo>
                      <a:pt x="70" y="7"/>
                    </a:lnTo>
                    <a:lnTo>
                      <a:pt x="70" y="5"/>
                    </a:lnTo>
                    <a:lnTo>
                      <a:pt x="70" y="4"/>
                    </a:lnTo>
                    <a:lnTo>
                      <a:pt x="70" y="2"/>
                    </a:lnTo>
                    <a:lnTo>
                      <a:pt x="73" y="0"/>
                    </a:lnTo>
                    <a:lnTo>
                      <a:pt x="129" y="3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5" name="Freeform 2394">
                <a:extLst>
                  <a:ext uri="{FF2B5EF4-FFF2-40B4-BE49-F238E27FC236}">
                    <a16:creationId xmlns:a16="http://schemas.microsoft.com/office/drawing/2014/main" id="{35F9383B-9DBF-8848-ABC4-6ACFAD4BD2CD}"/>
                  </a:ext>
                </a:extLst>
              </p:cNvPr>
              <p:cNvSpPr>
                <a:spLocks/>
              </p:cNvSpPr>
              <p:nvPr/>
            </p:nvSpPr>
            <p:spPr bwMode="auto">
              <a:xfrm>
                <a:off x="2484" y="2552"/>
                <a:ext cx="48" cy="48"/>
              </a:xfrm>
              <a:custGeom>
                <a:avLst/>
                <a:gdLst>
                  <a:gd name="T0" fmla="*/ 1 w 48"/>
                  <a:gd name="T1" fmla="*/ 16 h 48"/>
                  <a:gd name="T2" fmla="*/ 5 w 48"/>
                  <a:gd name="T3" fmla="*/ 14 h 48"/>
                  <a:gd name="T4" fmla="*/ 9 w 48"/>
                  <a:gd name="T5" fmla="*/ 13 h 48"/>
                  <a:gd name="T6" fmla="*/ 9 w 48"/>
                  <a:gd name="T7" fmla="*/ 11 h 48"/>
                  <a:gd name="T8" fmla="*/ 14 w 48"/>
                  <a:gd name="T9" fmla="*/ 5 h 48"/>
                  <a:gd name="T10" fmla="*/ 14 w 48"/>
                  <a:gd name="T11" fmla="*/ 2 h 48"/>
                  <a:gd name="T12" fmla="*/ 17 w 48"/>
                  <a:gd name="T13" fmla="*/ 4 h 48"/>
                  <a:gd name="T14" fmla="*/ 21 w 48"/>
                  <a:gd name="T15" fmla="*/ 0 h 48"/>
                  <a:gd name="T16" fmla="*/ 34 w 48"/>
                  <a:gd name="T17" fmla="*/ 4 h 48"/>
                  <a:gd name="T18" fmla="*/ 37 w 48"/>
                  <a:gd name="T19" fmla="*/ 5 h 48"/>
                  <a:gd name="T20" fmla="*/ 39 w 48"/>
                  <a:gd name="T21" fmla="*/ 7 h 48"/>
                  <a:gd name="T22" fmla="*/ 39 w 48"/>
                  <a:gd name="T23" fmla="*/ 9 h 48"/>
                  <a:gd name="T24" fmla="*/ 41 w 48"/>
                  <a:gd name="T25" fmla="*/ 11 h 48"/>
                  <a:gd name="T26" fmla="*/ 42 w 48"/>
                  <a:gd name="T27" fmla="*/ 11 h 48"/>
                  <a:gd name="T28" fmla="*/ 42 w 48"/>
                  <a:gd name="T29" fmla="*/ 14 h 48"/>
                  <a:gd name="T30" fmla="*/ 42 w 48"/>
                  <a:gd name="T31" fmla="*/ 16 h 48"/>
                  <a:gd name="T32" fmla="*/ 44 w 48"/>
                  <a:gd name="T33" fmla="*/ 16 h 48"/>
                  <a:gd name="T34" fmla="*/ 44 w 48"/>
                  <a:gd name="T35" fmla="*/ 22 h 48"/>
                  <a:gd name="T36" fmla="*/ 42 w 48"/>
                  <a:gd name="T37" fmla="*/ 22 h 48"/>
                  <a:gd name="T38" fmla="*/ 41 w 48"/>
                  <a:gd name="T39" fmla="*/ 27 h 48"/>
                  <a:gd name="T40" fmla="*/ 46 w 48"/>
                  <a:gd name="T41" fmla="*/ 25 h 48"/>
                  <a:gd name="T42" fmla="*/ 48 w 48"/>
                  <a:gd name="T43" fmla="*/ 25 h 48"/>
                  <a:gd name="T44" fmla="*/ 48 w 48"/>
                  <a:gd name="T45" fmla="*/ 29 h 48"/>
                  <a:gd name="T46" fmla="*/ 46 w 48"/>
                  <a:gd name="T47" fmla="*/ 30 h 48"/>
                  <a:gd name="T48" fmla="*/ 42 w 48"/>
                  <a:gd name="T49" fmla="*/ 32 h 48"/>
                  <a:gd name="T50" fmla="*/ 42 w 48"/>
                  <a:gd name="T51" fmla="*/ 38 h 48"/>
                  <a:gd name="T52" fmla="*/ 41 w 48"/>
                  <a:gd name="T53" fmla="*/ 38 h 48"/>
                  <a:gd name="T54" fmla="*/ 37 w 48"/>
                  <a:gd name="T55" fmla="*/ 41 h 48"/>
                  <a:gd name="T56" fmla="*/ 32 w 48"/>
                  <a:gd name="T57" fmla="*/ 45 h 48"/>
                  <a:gd name="T58" fmla="*/ 32 w 48"/>
                  <a:gd name="T59" fmla="*/ 47 h 48"/>
                  <a:gd name="T60" fmla="*/ 32 w 48"/>
                  <a:gd name="T61" fmla="*/ 48 h 48"/>
                  <a:gd name="T62" fmla="*/ 30 w 48"/>
                  <a:gd name="T63" fmla="*/ 48 h 48"/>
                  <a:gd name="T64" fmla="*/ 14 w 48"/>
                  <a:gd name="T65" fmla="*/ 41 h 48"/>
                  <a:gd name="T66" fmla="*/ 7 w 48"/>
                  <a:gd name="T67" fmla="*/ 36 h 48"/>
                  <a:gd name="T68" fmla="*/ 7 w 48"/>
                  <a:gd name="T69" fmla="*/ 32 h 48"/>
                  <a:gd name="T70" fmla="*/ 5 w 48"/>
                  <a:gd name="T71" fmla="*/ 30 h 48"/>
                  <a:gd name="T72" fmla="*/ 1 w 48"/>
                  <a:gd name="T73" fmla="*/ 27 h 48"/>
                  <a:gd name="T74" fmla="*/ 1 w 48"/>
                  <a:gd name="T75" fmla="*/ 25 h 48"/>
                  <a:gd name="T76" fmla="*/ 3 w 48"/>
                  <a:gd name="T77" fmla="*/ 27 h 48"/>
                  <a:gd name="T78" fmla="*/ 3 w 48"/>
                  <a:gd name="T79" fmla="*/ 25 h 48"/>
                  <a:gd name="T80" fmla="*/ 1 w 48"/>
                  <a:gd name="T81" fmla="*/ 23 h 48"/>
                  <a:gd name="T82" fmla="*/ 1 w 48"/>
                  <a:gd name="T83" fmla="*/ 20 h 48"/>
                  <a:gd name="T84" fmla="*/ 0 w 48"/>
                  <a:gd name="T85" fmla="*/ 18 h 48"/>
                  <a:gd name="T86" fmla="*/ 0 w 48"/>
                  <a:gd name="T87"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48">
                    <a:moveTo>
                      <a:pt x="0" y="14"/>
                    </a:moveTo>
                    <a:lnTo>
                      <a:pt x="1" y="16"/>
                    </a:lnTo>
                    <a:lnTo>
                      <a:pt x="5" y="16"/>
                    </a:lnTo>
                    <a:lnTo>
                      <a:pt x="5" y="14"/>
                    </a:lnTo>
                    <a:lnTo>
                      <a:pt x="7" y="13"/>
                    </a:lnTo>
                    <a:lnTo>
                      <a:pt x="9" y="13"/>
                    </a:lnTo>
                    <a:lnTo>
                      <a:pt x="9" y="11"/>
                    </a:lnTo>
                    <a:lnTo>
                      <a:pt x="9" y="11"/>
                    </a:lnTo>
                    <a:lnTo>
                      <a:pt x="10" y="9"/>
                    </a:lnTo>
                    <a:lnTo>
                      <a:pt x="14" y="5"/>
                    </a:lnTo>
                    <a:lnTo>
                      <a:pt x="12" y="4"/>
                    </a:lnTo>
                    <a:lnTo>
                      <a:pt x="14" y="2"/>
                    </a:lnTo>
                    <a:lnTo>
                      <a:pt x="16" y="2"/>
                    </a:lnTo>
                    <a:lnTo>
                      <a:pt x="17" y="4"/>
                    </a:lnTo>
                    <a:lnTo>
                      <a:pt x="21" y="2"/>
                    </a:lnTo>
                    <a:lnTo>
                      <a:pt x="21" y="0"/>
                    </a:lnTo>
                    <a:lnTo>
                      <a:pt x="34" y="2"/>
                    </a:lnTo>
                    <a:lnTo>
                      <a:pt x="34" y="4"/>
                    </a:lnTo>
                    <a:lnTo>
                      <a:pt x="35" y="4"/>
                    </a:lnTo>
                    <a:lnTo>
                      <a:pt x="37" y="5"/>
                    </a:lnTo>
                    <a:lnTo>
                      <a:pt x="39" y="7"/>
                    </a:lnTo>
                    <a:lnTo>
                      <a:pt x="39" y="7"/>
                    </a:lnTo>
                    <a:lnTo>
                      <a:pt x="39" y="9"/>
                    </a:lnTo>
                    <a:lnTo>
                      <a:pt x="39" y="9"/>
                    </a:lnTo>
                    <a:lnTo>
                      <a:pt x="39" y="11"/>
                    </a:lnTo>
                    <a:lnTo>
                      <a:pt x="41" y="11"/>
                    </a:lnTo>
                    <a:lnTo>
                      <a:pt x="42" y="11"/>
                    </a:lnTo>
                    <a:lnTo>
                      <a:pt x="42" y="11"/>
                    </a:lnTo>
                    <a:lnTo>
                      <a:pt x="41" y="13"/>
                    </a:lnTo>
                    <a:lnTo>
                      <a:pt x="42" y="14"/>
                    </a:lnTo>
                    <a:lnTo>
                      <a:pt x="42" y="14"/>
                    </a:lnTo>
                    <a:lnTo>
                      <a:pt x="42" y="16"/>
                    </a:lnTo>
                    <a:lnTo>
                      <a:pt x="42" y="16"/>
                    </a:lnTo>
                    <a:lnTo>
                      <a:pt x="44" y="16"/>
                    </a:lnTo>
                    <a:lnTo>
                      <a:pt x="44" y="18"/>
                    </a:lnTo>
                    <a:lnTo>
                      <a:pt x="44" y="22"/>
                    </a:lnTo>
                    <a:lnTo>
                      <a:pt x="44" y="22"/>
                    </a:lnTo>
                    <a:lnTo>
                      <a:pt x="42" y="22"/>
                    </a:lnTo>
                    <a:lnTo>
                      <a:pt x="41" y="27"/>
                    </a:lnTo>
                    <a:lnTo>
                      <a:pt x="41" y="27"/>
                    </a:lnTo>
                    <a:lnTo>
                      <a:pt x="46" y="27"/>
                    </a:lnTo>
                    <a:lnTo>
                      <a:pt x="46" y="25"/>
                    </a:lnTo>
                    <a:lnTo>
                      <a:pt x="48" y="25"/>
                    </a:lnTo>
                    <a:lnTo>
                      <a:pt x="48" y="25"/>
                    </a:lnTo>
                    <a:lnTo>
                      <a:pt x="48" y="29"/>
                    </a:lnTo>
                    <a:lnTo>
                      <a:pt x="48" y="29"/>
                    </a:lnTo>
                    <a:lnTo>
                      <a:pt x="48" y="29"/>
                    </a:lnTo>
                    <a:lnTo>
                      <a:pt x="46" y="30"/>
                    </a:lnTo>
                    <a:lnTo>
                      <a:pt x="44" y="32"/>
                    </a:lnTo>
                    <a:lnTo>
                      <a:pt x="42" y="32"/>
                    </a:lnTo>
                    <a:lnTo>
                      <a:pt x="42" y="36"/>
                    </a:lnTo>
                    <a:lnTo>
                      <a:pt x="42" y="38"/>
                    </a:lnTo>
                    <a:lnTo>
                      <a:pt x="42" y="38"/>
                    </a:lnTo>
                    <a:lnTo>
                      <a:pt x="41" y="38"/>
                    </a:lnTo>
                    <a:lnTo>
                      <a:pt x="39" y="39"/>
                    </a:lnTo>
                    <a:lnTo>
                      <a:pt x="37" y="41"/>
                    </a:lnTo>
                    <a:lnTo>
                      <a:pt x="34" y="45"/>
                    </a:lnTo>
                    <a:lnTo>
                      <a:pt x="32" y="45"/>
                    </a:lnTo>
                    <a:lnTo>
                      <a:pt x="32" y="45"/>
                    </a:lnTo>
                    <a:lnTo>
                      <a:pt x="32" y="47"/>
                    </a:lnTo>
                    <a:lnTo>
                      <a:pt x="32" y="47"/>
                    </a:lnTo>
                    <a:lnTo>
                      <a:pt x="32" y="48"/>
                    </a:lnTo>
                    <a:lnTo>
                      <a:pt x="30" y="48"/>
                    </a:lnTo>
                    <a:lnTo>
                      <a:pt x="30" y="48"/>
                    </a:lnTo>
                    <a:lnTo>
                      <a:pt x="16" y="43"/>
                    </a:lnTo>
                    <a:lnTo>
                      <a:pt x="14" y="41"/>
                    </a:lnTo>
                    <a:lnTo>
                      <a:pt x="14" y="39"/>
                    </a:lnTo>
                    <a:lnTo>
                      <a:pt x="7" y="36"/>
                    </a:lnTo>
                    <a:lnTo>
                      <a:pt x="7" y="34"/>
                    </a:lnTo>
                    <a:lnTo>
                      <a:pt x="7" y="32"/>
                    </a:lnTo>
                    <a:lnTo>
                      <a:pt x="5" y="32"/>
                    </a:lnTo>
                    <a:lnTo>
                      <a:pt x="5" y="30"/>
                    </a:lnTo>
                    <a:lnTo>
                      <a:pt x="3" y="30"/>
                    </a:lnTo>
                    <a:lnTo>
                      <a:pt x="1" y="27"/>
                    </a:lnTo>
                    <a:lnTo>
                      <a:pt x="1" y="25"/>
                    </a:lnTo>
                    <a:lnTo>
                      <a:pt x="1" y="25"/>
                    </a:lnTo>
                    <a:lnTo>
                      <a:pt x="3" y="27"/>
                    </a:lnTo>
                    <a:lnTo>
                      <a:pt x="3" y="27"/>
                    </a:lnTo>
                    <a:lnTo>
                      <a:pt x="3" y="25"/>
                    </a:lnTo>
                    <a:lnTo>
                      <a:pt x="3" y="25"/>
                    </a:lnTo>
                    <a:lnTo>
                      <a:pt x="1" y="25"/>
                    </a:lnTo>
                    <a:lnTo>
                      <a:pt x="1" y="23"/>
                    </a:lnTo>
                    <a:lnTo>
                      <a:pt x="1" y="22"/>
                    </a:lnTo>
                    <a:lnTo>
                      <a:pt x="1" y="20"/>
                    </a:lnTo>
                    <a:lnTo>
                      <a:pt x="1" y="20"/>
                    </a:lnTo>
                    <a:lnTo>
                      <a:pt x="0" y="18"/>
                    </a:lnTo>
                    <a:lnTo>
                      <a:pt x="0" y="16"/>
                    </a:lnTo>
                    <a:lnTo>
                      <a:pt x="0"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6" name="Freeform 2395">
                <a:extLst>
                  <a:ext uri="{FF2B5EF4-FFF2-40B4-BE49-F238E27FC236}">
                    <a16:creationId xmlns:a16="http://schemas.microsoft.com/office/drawing/2014/main" id="{592FEF12-0E51-0C4E-9CFF-E2DBF1020479}"/>
                  </a:ext>
                </a:extLst>
              </p:cNvPr>
              <p:cNvSpPr>
                <a:spLocks/>
              </p:cNvSpPr>
              <p:nvPr/>
            </p:nvSpPr>
            <p:spPr bwMode="auto">
              <a:xfrm>
                <a:off x="2484" y="2552"/>
                <a:ext cx="48" cy="48"/>
              </a:xfrm>
              <a:custGeom>
                <a:avLst/>
                <a:gdLst>
                  <a:gd name="T0" fmla="*/ 1 w 48"/>
                  <a:gd name="T1" fmla="*/ 16 h 48"/>
                  <a:gd name="T2" fmla="*/ 5 w 48"/>
                  <a:gd name="T3" fmla="*/ 14 h 48"/>
                  <a:gd name="T4" fmla="*/ 9 w 48"/>
                  <a:gd name="T5" fmla="*/ 13 h 48"/>
                  <a:gd name="T6" fmla="*/ 9 w 48"/>
                  <a:gd name="T7" fmla="*/ 11 h 48"/>
                  <a:gd name="T8" fmla="*/ 14 w 48"/>
                  <a:gd name="T9" fmla="*/ 5 h 48"/>
                  <a:gd name="T10" fmla="*/ 14 w 48"/>
                  <a:gd name="T11" fmla="*/ 2 h 48"/>
                  <a:gd name="T12" fmla="*/ 17 w 48"/>
                  <a:gd name="T13" fmla="*/ 4 h 48"/>
                  <a:gd name="T14" fmla="*/ 21 w 48"/>
                  <a:gd name="T15" fmla="*/ 0 h 48"/>
                  <a:gd name="T16" fmla="*/ 34 w 48"/>
                  <a:gd name="T17" fmla="*/ 4 h 48"/>
                  <a:gd name="T18" fmla="*/ 37 w 48"/>
                  <a:gd name="T19" fmla="*/ 5 h 48"/>
                  <a:gd name="T20" fmla="*/ 39 w 48"/>
                  <a:gd name="T21" fmla="*/ 7 h 48"/>
                  <a:gd name="T22" fmla="*/ 39 w 48"/>
                  <a:gd name="T23" fmla="*/ 9 h 48"/>
                  <a:gd name="T24" fmla="*/ 41 w 48"/>
                  <a:gd name="T25" fmla="*/ 11 h 48"/>
                  <a:gd name="T26" fmla="*/ 42 w 48"/>
                  <a:gd name="T27" fmla="*/ 11 h 48"/>
                  <a:gd name="T28" fmla="*/ 42 w 48"/>
                  <a:gd name="T29" fmla="*/ 14 h 48"/>
                  <a:gd name="T30" fmla="*/ 42 w 48"/>
                  <a:gd name="T31" fmla="*/ 16 h 48"/>
                  <a:gd name="T32" fmla="*/ 44 w 48"/>
                  <a:gd name="T33" fmla="*/ 16 h 48"/>
                  <a:gd name="T34" fmla="*/ 44 w 48"/>
                  <a:gd name="T35" fmla="*/ 22 h 48"/>
                  <a:gd name="T36" fmla="*/ 42 w 48"/>
                  <a:gd name="T37" fmla="*/ 22 h 48"/>
                  <a:gd name="T38" fmla="*/ 41 w 48"/>
                  <a:gd name="T39" fmla="*/ 27 h 48"/>
                  <a:gd name="T40" fmla="*/ 46 w 48"/>
                  <a:gd name="T41" fmla="*/ 25 h 48"/>
                  <a:gd name="T42" fmla="*/ 48 w 48"/>
                  <a:gd name="T43" fmla="*/ 25 h 48"/>
                  <a:gd name="T44" fmla="*/ 48 w 48"/>
                  <a:gd name="T45" fmla="*/ 29 h 48"/>
                  <a:gd name="T46" fmla="*/ 46 w 48"/>
                  <a:gd name="T47" fmla="*/ 30 h 48"/>
                  <a:gd name="T48" fmla="*/ 42 w 48"/>
                  <a:gd name="T49" fmla="*/ 32 h 48"/>
                  <a:gd name="T50" fmla="*/ 42 w 48"/>
                  <a:gd name="T51" fmla="*/ 38 h 48"/>
                  <a:gd name="T52" fmla="*/ 41 w 48"/>
                  <a:gd name="T53" fmla="*/ 38 h 48"/>
                  <a:gd name="T54" fmla="*/ 37 w 48"/>
                  <a:gd name="T55" fmla="*/ 41 h 48"/>
                  <a:gd name="T56" fmla="*/ 32 w 48"/>
                  <a:gd name="T57" fmla="*/ 45 h 48"/>
                  <a:gd name="T58" fmla="*/ 32 w 48"/>
                  <a:gd name="T59" fmla="*/ 47 h 48"/>
                  <a:gd name="T60" fmla="*/ 32 w 48"/>
                  <a:gd name="T61" fmla="*/ 48 h 48"/>
                  <a:gd name="T62" fmla="*/ 30 w 48"/>
                  <a:gd name="T63" fmla="*/ 48 h 48"/>
                  <a:gd name="T64" fmla="*/ 14 w 48"/>
                  <a:gd name="T65" fmla="*/ 41 h 48"/>
                  <a:gd name="T66" fmla="*/ 7 w 48"/>
                  <a:gd name="T67" fmla="*/ 36 h 48"/>
                  <a:gd name="T68" fmla="*/ 7 w 48"/>
                  <a:gd name="T69" fmla="*/ 32 h 48"/>
                  <a:gd name="T70" fmla="*/ 5 w 48"/>
                  <a:gd name="T71" fmla="*/ 30 h 48"/>
                  <a:gd name="T72" fmla="*/ 1 w 48"/>
                  <a:gd name="T73" fmla="*/ 27 h 48"/>
                  <a:gd name="T74" fmla="*/ 1 w 48"/>
                  <a:gd name="T75" fmla="*/ 25 h 48"/>
                  <a:gd name="T76" fmla="*/ 3 w 48"/>
                  <a:gd name="T77" fmla="*/ 27 h 48"/>
                  <a:gd name="T78" fmla="*/ 3 w 48"/>
                  <a:gd name="T79" fmla="*/ 25 h 48"/>
                  <a:gd name="T80" fmla="*/ 1 w 48"/>
                  <a:gd name="T81" fmla="*/ 23 h 48"/>
                  <a:gd name="T82" fmla="*/ 1 w 48"/>
                  <a:gd name="T83" fmla="*/ 20 h 48"/>
                  <a:gd name="T84" fmla="*/ 0 w 48"/>
                  <a:gd name="T85" fmla="*/ 18 h 48"/>
                  <a:gd name="T86" fmla="*/ 0 w 48"/>
                  <a:gd name="T87"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48">
                    <a:moveTo>
                      <a:pt x="0" y="14"/>
                    </a:moveTo>
                    <a:lnTo>
                      <a:pt x="1" y="16"/>
                    </a:lnTo>
                    <a:lnTo>
                      <a:pt x="5" y="16"/>
                    </a:lnTo>
                    <a:lnTo>
                      <a:pt x="5" y="14"/>
                    </a:lnTo>
                    <a:lnTo>
                      <a:pt x="7" y="13"/>
                    </a:lnTo>
                    <a:lnTo>
                      <a:pt x="9" y="13"/>
                    </a:lnTo>
                    <a:lnTo>
                      <a:pt x="9" y="11"/>
                    </a:lnTo>
                    <a:lnTo>
                      <a:pt x="9" y="11"/>
                    </a:lnTo>
                    <a:lnTo>
                      <a:pt x="10" y="9"/>
                    </a:lnTo>
                    <a:lnTo>
                      <a:pt x="14" y="5"/>
                    </a:lnTo>
                    <a:lnTo>
                      <a:pt x="12" y="4"/>
                    </a:lnTo>
                    <a:lnTo>
                      <a:pt x="14" y="2"/>
                    </a:lnTo>
                    <a:lnTo>
                      <a:pt x="16" y="2"/>
                    </a:lnTo>
                    <a:lnTo>
                      <a:pt x="17" y="4"/>
                    </a:lnTo>
                    <a:lnTo>
                      <a:pt x="21" y="2"/>
                    </a:lnTo>
                    <a:lnTo>
                      <a:pt x="21" y="0"/>
                    </a:lnTo>
                    <a:lnTo>
                      <a:pt x="34" y="2"/>
                    </a:lnTo>
                    <a:lnTo>
                      <a:pt x="34" y="4"/>
                    </a:lnTo>
                    <a:lnTo>
                      <a:pt x="35" y="4"/>
                    </a:lnTo>
                    <a:lnTo>
                      <a:pt x="37" y="5"/>
                    </a:lnTo>
                    <a:lnTo>
                      <a:pt x="39" y="7"/>
                    </a:lnTo>
                    <a:lnTo>
                      <a:pt x="39" y="7"/>
                    </a:lnTo>
                    <a:lnTo>
                      <a:pt x="39" y="9"/>
                    </a:lnTo>
                    <a:lnTo>
                      <a:pt x="39" y="9"/>
                    </a:lnTo>
                    <a:lnTo>
                      <a:pt x="39" y="11"/>
                    </a:lnTo>
                    <a:lnTo>
                      <a:pt x="41" y="11"/>
                    </a:lnTo>
                    <a:lnTo>
                      <a:pt x="42" y="11"/>
                    </a:lnTo>
                    <a:lnTo>
                      <a:pt x="42" y="11"/>
                    </a:lnTo>
                    <a:lnTo>
                      <a:pt x="41" y="13"/>
                    </a:lnTo>
                    <a:lnTo>
                      <a:pt x="42" y="14"/>
                    </a:lnTo>
                    <a:lnTo>
                      <a:pt x="42" y="14"/>
                    </a:lnTo>
                    <a:lnTo>
                      <a:pt x="42" y="16"/>
                    </a:lnTo>
                    <a:lnTo>
                      <a:pt x="42" y="16"/>
                    </a:lnTo>
                    <a:lnTo>
                      <a:pt x="44" y="16"/>
                    </a:lnTo>
                    <a:lnTo>
                      <a:pt x="44" y="18"/>
                    </a:lnTo>
                    <a:lnTo>
                      <a:pt x="44" y="22"/>
                    </a:lnTo>
                    <a:lnTo>
                      <a:pt x="44" y="22"/>
                    </a:lnTo>
                    <a:lnTo>
                      <a:pt x="42" y="22"/>
                    </a:lnTo>
                    <a:lnTo>
                      <a:pt x="41" y="27"/>
                    </a:lnTo>
                    <a:lnTo>
                      <a:pt x="41" y="27"/>
                    </a:lnTo>
                    <a:lnTo>
                      <a:pt x="46" y="27"/>
                    </a:lnTo>
                    <a:lnTo>
                      <a:pt x="46" y="25"/>
                    </a:lnTo>
                    <a:lnTo>
                      <a:pt x="48" y="25"/>
                    </a:lnTo>
                    <a:lnTo>
                      <a:pt x="48" y="25"/>
                    </a:lnTo>
                    <a:lnTo>
                      <a:pt x="48" y="29"/>
                    </a:lnTo>
                    <a:lnTo>
                      <a:pt x="48" y="29"/>
                    </a:lnTo>
                    <a:lnTo>
                      <a:pt x="48" y="29"/>
                    </a:lnTo>
                    <a:lnTo>
                      <a:pt x="46" y="30"/>
                    </a:lnTo>
                    <a:lnTo>
                      <a:pt x="44" y="32"/>
                    </a:lnTo>
                    <a:lnTo>
                      <a:pt x="42" y="32"/>
                    </a:lnTo>
                    <a:lnTo>
                      <a:pt x="42" y="36"/>
                    </a:lnTo>
                    <a:lnTo>
                      <a:pt x="42" y="38"/>
                    </a:lnTo>
                    <a:lnTo>
                      <a:pt x="42" y="38"/>
                    </a:lnTo>
                    <a:lnTo>
                      <a:pt x="41" y="38"/>
                    </a:lnTo>
                    <a:lnTo>
                      <a:pt x="39" y="39"/>
                    </a:lnTo>
                    <a:lnTo>
                      <a:pt x="37" y="41"/>
                    </a:lnTo>
                    <a:lnTo>
                      <a:pt x="34" y="45"/>
                    </a:lnTo>
                    <a:lnTo>
                      <a:pt x="32" y="45"/>
                    </a:lnTo>
                    <a:lnTo>
                      <a:pt x="32" y="45"/>
                    </a:lnTo>
                    <a:lnTo>
                      <a:pt x="32" y="47"/>
                    </a:lnTo>
                    <a:lnTo>
                      <a:pt x="32" y="47"/>
                    </a:lnTo>
                    <a:lnTo>
                      <a:pt x="32" y="48"/>
                    </a:lnTo>
                    <a:lnTo>
                      <a:pt x="30" y="48"/>
                    </a:lnTo>
                    <a:lnTo>
                      <a:pt x="30" y="48"/>
                    </a:lnTo>
                    <a:lnTo>
                      <a:pt x="16" y="43"/>
                    </a:lnTo>
                    <a:lnTo>
                      <a:pt x="14" y="41"/>
                    </a:lnTo>
                    <a:lnTo>
                      <a:pt x="14" y="39"/>
                    </a:lnTo>
                    <a:lnTo>
                      <a:pt x="7" y="36"/>
                    </a:lnTo>
                    <a:lnTo>
                      <a:pt x="7" y="34"/>
                    </a:lnTo>
                    <a:lnTo>
                      <a:pt x="7" y="32"/>
                    </a:lnTo>
                    <a:lnTo>
                      <a:pt x="5" y="32"/>
                    </a:lnTo>
                    <a:lnTo>
                      <a:pt x="5" y="30"/>
                    </a:lnTo>
                    <a:lnTo>
                      <a:pt x="3" y="30"/>
                    </a:lnTo>
                    <a:lnTo>
                      <a:pt x="1" y="27"/>
                    </a:lnTo>
                    <a:lnTo>
                      <a:pt x="1" y="25"/>
                    </a:lnTo>
                    <a:lnTo>
                      <a:pt x="1" y="25"/>
                    </a:lnTo>
                    <a:lnTo>
                      <a:pt x="3" y="27"/>
                    </a:lnTo>
                    <a:lnTo>
                      <a:pt x="3" y="27"/>
                    </a:lnTo>
                    <a:lnTo>
                      <a:pt x="3" y="25"/>
                    </a:lnTo>
                    <a:lnTo>
                      <a:pt x="3" y="25"/>
                    </a:lnTo>
                    <a:lnTo>
                      <a:pt x="1" y="25"/>
                    </a:lnTo>
                    <a:lnTo>
                      <a:pt x="1" y="23"/>
                    </a:lnTo>
                    <a:lnTo>
                      <a:pt x="1" y="22"/>
                    </a:lnTo>
                    <a:lnTo>
                      <a:pt x="1" y="20"/>
                    </a:lnTo>
                    <a:lnTo>
                      <a:pt x="1" y="20"/>
                    </a:lnTo>
                    <a:lnTo>
                      <a:pt x="0" y="18"/>
                    </a:lnTo>
                    <a:lnTo>
                      <a:pt x="0" y="16"/>
                    </a:lnTo>
                    <a:lnTo>
                      <a:pt x="0" y="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7" name="Freeform 2396">
                <a:extLst>
                  <a:ext uri="{FF2B5EF4-FFF2-40B4-BE49-F238E27FC236}">
                    <a16:creationId xmlns:a16="http://schemas.microsoft.com/office/drawing/2014/main" id="{B6ACF059-E222-EF4B-866B-BCEA7107E91F}"/>
                  </a:ext>
                </a:extLst>
              </p:cNvPr>
              <p:cNvSpPr>
                <a:spLocks/>
              </p:cNvSpPr>
              <p:nvPr/>
            </p:nvSpPr>
            <p:spPr bwMode="auto">
              <a:xfrm>
                <a:off x="2560" y="2541"/>
                <a:ext cx="99" cy="102"/>
              </a:xfrm>
              <a:custGeom>
                <a:avLst/>
                <a:gdLst>
                  <a:gd name="T0" fmla="*/ 70 w 99"/>
                  <a:gd name="T1" fmla="*/ 90 h 102"/>
                  <a:gd name="T2" fmla="*/ 91 w 99"/>
                  <a:gd name="T3" fmla="*/ 90 h 102"/>
                  <a:gd name="T4" fmla="*/ 93 w 99"/>
                  <a:gd name="T5" fmla="*/ 81 h 102"/>
                  <a:gd name="T6" fmla="*/ 86 w 99"/>
                  <a:gd name="T7" fmla="*/ 61 h 102"/>
                  <a:gd name="T8" fmla="*/ 90 w 99"/>
                  <a:gd name="T9" fmla="*/ 50 h 102"/>
                  <a:gd name="T10" fmla="*/ 97 w 99"/>
                  <a:gd name="T11" fmla="*/ 41 h 102"/>
                  <a:gd name="T12" fmla="*/ 95 w 99"/>
                  <a:gd name="T13" fmla="*/ 25 h 102"/>
                  <a:gd name="T14" fmla="*/ 93 w 99"/>
                  <a:gd name="T15" fmla="*/ 22 h 102"/>
                  <a:gd name="T16" fmla="*/ 91 w 99"/>
                  <a:gd name="T17" fmla="*/ 20 h 102"/>
                  <a:gd name="T18" fmla="*/ 86 w 99"/>
                  <a:gd name="T19" fmla="*/ 13 h 102"/>
                  <a:gd name="T20" fmla="*/ 68 w 99"/>
                  <a:gd name="T21" fmla="*/ 15 h 102"/>
                  <a:gd name="T22" fmla="*/ 65 w 99"/>
                  <a:gd name="T23" fmla="*/ 15 h 102"/>
                  <a:gd name="T24" fmla="*/ 61 w 99"/>
                  <a:gd name="T25" fmla="*/ 16 h 102"/>
                  <a:gd name="T26" fmla="*/ 58 w 99"/>
                  <a:gd name="T27" fmla="*/ 13 h 102"/>
                  <a:gd name="T28" fmla="*/ 56 w 99"/>
                  <a:gd name="T29" fmla="*/ 9 h 102"/>
                  <a:gd name="T30" fmla="*/ 54 w 99"/>
                  <a:gd name="T31" fmla="*/ 6 h 102"/>
                  <a:gd name="T32" fmla="*/ 49 w 99"/>
                  <a:gd name="T33" fmla="*/ 4 h 102"/>
                  <a:gd name="T34" fmla="*/ 41 w 99"/>
                  <a:gd name="T35" fmla="*/ 6 h 102"/>
                  <a:gd name="T36" fmla="*/ 38 w 99"/>
                  <a:gd name="T37" fmla="*/ 4 h 102"/>
                  <a:gd name="T38" fmla="*/ 36 w 99"/>
                  <a:gd name="T39" fmla="*/ 0 h 102"/>
                  <a:gd name="T40" fmla="*/ 33 w 99"/>
                  <a:gd name="T41" fmla="*/ 2 h 102"/>
                  <a:gd name="T42" fmla="*/ 29 w 99"/>
                  <a:gd name="T43" fmla="*/ 4 h 102"/>
                  <a:gd name="T44" fmla="*/ 25 w 99"/>
                  <a:gd name="T45" fmla="*/ 6 h 102"/>
                  <a:gd name="T46" fmla="*/ 22 w 99"/>
                  <a:gd name="T47" fmla="*/ 8 h 102"/>
                  <a:gd name="T48" fmla="*/ 18 w 99"/>
                  <a:gd name="T49" fmla="*/ 8 h 102"/>
                  <a:gd name="T50" fmla="*/ 16 w 99"/>
                  <a:gd name="T51" fmla="*/ 4 h 102"/>
                  <a:gd name="T52" fmla="*/ 13 w 99"/>
                  <a:gd name="T53" fmla="*/ 6 h 102"/>
                  <a:gd name="T54" fmla="*/ 9 w 99"/>
                  <a:gd name="T55" fmla="*/ 9 h 102"/>
                  <a:gd name="T56" fmla="*/ 6 w 99"/>
                  <a:gd name="T57" fmla="*/ 20 h 102"/>
                  <a:gd name="T58" fmla="*/ 11 w 99"/>
                  <a:gd name="T59" fmla="*/ 25 h 102"/>
                  <a:gd name="T60" fmla="*/ 11 w 99"/>
                  <a:gd name="T61" fmla="*/ 27 h 102"/>
                  <a:gd name="T62" fmla="*/ 11 w 99"/>
                  <a:gd name="T63" fmla="*/ 33 h 102"/>
                  <a:gd name="T64" fmla="*/ 13 w 99"/>
                  <a:gd name="T65" fmla="*/ 38 h 102"/>
                  <a:gd name="T66" fmla="*/ 11 w 99"/>
                  <a:gd name="T67" fmla="*/ 38 h 102"/>
                  <a:gd name="T68" fmla="*/ 4 w 99"/>
                  <a:gd name="T69" fmla="*/ 38 h 102"/>
                  <a:gd name="T70" fmla="*/ 6 w 99"/>
                  <a:gd name="T71" fmla="*/ 41 h 102"/>
                  <a:gd name="T72" fmla="*/ 8 w 99"/>
                  <a:gd name="T73" fmla="*/ 41 h 102"/>
                  <a:gd name="T74" fmla="*/ 8 w 99"/>
                  <a:gd name="T75" fmla="*/ 49 h 102"/>
                  <a:gd name="T76" fmla="*/ 0 w 99"/>
                  <a:gd name="T77" fmla="*/ 52 h 102"/>
                  <a:gd name="T78" fmla="*/ 4 w 99"/>
                  <a:gd name="T79" fmla="*/ 58 h 102"/>
                  <a:gd name="T80" fmla="*/ 0 w 99"/>
                  <a:gd name="T81" fmla="*/ 68 h 102"/>
                  <a:gd name="T82" fmla="*/ 2 w 99"/>
                  <a:gd name="T83" fmla="*/ 68 h 102"/>
                  <a:gd name="T84" fmla="*/ 6 w 99"/>
                  <a:gd name="T85" fmla="*/ 70 h 102"/>
                  <a:gd name="T86" fmla="*/ 11 w 99"/>
                  <a:gd name="T87" fmla="*/ 74 h 102"/>
                  <a:gd name="T88" fmla="*/ 16 w 99"/>
                  <a:gd name="T89" fmla="*/ 79 h 102"/>
                  <a:gd name="T90" fmla="*/ 18 w 99"/>
                  <a:gd name="T91" fmla="*/ 83 h 102"/>
                  <a:gd name="T92" fmla="*/ 18 w 99"/>
                  <a:gd name="T93" fmla="*/ 86 h 102"/>
                  <a:gd name="T94" fmla="*/ 16 w 99"/>
                  <a:gd name="T95" fmla="*/ 9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102">
                    <a:moveTo>
                      <a:pt x="16" y="102"/>
                    </a:moveTo>
                    <a:lnTo>
                      <a:pt x="16" y="102"/>
                    </a:lnTo>
                    <a:lnTo>
                      <a:pt x="20" y="102"/>
                    </a:lnTo>
                    <a:lnTo>
                      <a:pt x="70" y="90"/>
                    </a:lnTo>
                    <a:lnTo>
                      <a:pt x="86" y="91"/>
                    </a:lnTo>
                    <a:lnTo>
                      <a:pt x="88" y="90"/>
                    </a:lnTo>
                    <a:lnTo>
                      <a:pt x="90" y="90"/>
                    </a:lnTo>
                    <a:lnTo>
                      <a:pt x="91" y="90"/>
                    </a:lnTo>
                    <a:lnTo>
                      <a:pt x="91" y="90"/>
                    </a:lnTo>
                    <a:lnTo>
                      <a:pt x="93" y="90"/>
                    </a:lnTo>
                    <a:lnTo>
                      <a:pt x="93" y="83"/>
                    </a:lnTo>
                    <a:lnTo>
                      <a:pt x="93" y="81"/>
                    </a:lnTo>
                    <a:lnTo>
                      <a:pt x="90" y="81"/>
                    </a:lnTo>
                    <a:lnTo>
                      <a:pt x="90" y="79"/>
                    </a:lnTo>
                    <a:lnTo>
                      <a:pt x="86" y="68"/>
                    </a:lnTo>
                    <a:lnTo>
                      <a:pt x="86" y="61"/>
                    </a:lnTo>
                    <a:lnTo>
                      <a:pt x="88" y="59"/>
                    </a:lnTo>
                    <a:lnTo>
                      <a:pt x="90" y="58"/>
                    </a:lnTo>
                    <a:lnTo>
                      <a:pt x="90" y="56"/>
                    </a:lnTo>
                    <a:lnTo>
                      <a:pt x="90" y="50"/>
                    </a:lnTo>
                    <a:lnTo>
                      <a:pt x="93" y="43"/>
                    </a:lnTo>
                    <a:lnTo>
                      <a:pt x="95" y="43"/>
                    </a:lnTo>
                    <a:lnTo>
                      <a:pt x="95" y="41"/>
                    </a:lnTo>
                    <a:lnTo>
                      <a:pt x="97" y="41"/>
                    </a:lnTo>
                    <a:lnTo>
                      <a:pt x="97" y="40"/>
                    </a:lnTo>
                    <a:lnTo>
                      <a:pt x="99" y="40"/>
                    </a:lnTo>
                    <a:lnTo>
                      <a:pt x="95" y="27"/>
                    </a:lnTo>
                    <a:lnTo>
                      <a:pt x="95" y="25"/>
                    </a:lnTo>
                    <a:lnTo>
                      <a:pt x="93" y="25"/>
                    </a:lnTo>
                    <a:lnTo>
                      <a:pt x="93" y="25"/>
                    </a:lnTo>
                    <a:lnTo>
                      <a:pt x="95" y="24"/>
                    </a:lnTo>
                    <a:lnTo>
                      <a:pt x="93" y="22"/>
                    </a:lnTo>
                    <a:lnTo>
                      <a:pt x="95" y="22"/>
                    </a:lnTo>
                    <a:lnTo>
                      <a:pt x="95" y="20"/>
                    </a:lnTo>
                    <a:lnTo>
                      <a:pt x="93" y="20"/>
                    </a:lnTo>
                    <a:lnTo>
                      <a:pt x="91" y="20"/>
                    </a:lnTo>
                    <a:lnTo>
                      <a:pt x="91" y="20"/>
                    </a:lnTo>
                    <a:lnTo>
                      <a:pt x="90" y="15"/>
                    </a:lnTo>
                    <a:lnTo>
                      <a:pt x="88" y="15"/>
                    </a:lnTo>
                    <a:lnTo>
                      <a:pt x="86" y="13"/>
                    </a:lnTo>
                    <a:lnTo>
                      <a:pt x="86" y="13"/>
                    </a:lnTo>
                    <a:lnTo>
                      <a:pt x="84" y="13"/>
                    </a:lnTo>
                    <a:lnTo>
                      <a:pt x="79" y="11"/>
                    </a:lnTo>
                    <a:lnTo>
                      <a:pt x="68" y="15"/>
                    </a:lnTo>
                    <a:lnTo>
                      <a:pt x="68" y="16"/>
                    </a:lnTo>
                    <a:lnTo>
                      <a:pt x="66" y="18"/>
                    </a:lnTo>
                    <a:lnTo>
                      <a:pt x="65" y="16"/>
                    </a:lnTo>
                    <a:lnTo>
                      <a:pt x="65" y="15"/>
                    </a:lnTo>
                    <a:lnTo>
                      <a:pt x="63" y="15"/>
                    </a:lnTo>
                    <a:lnTo>
                      <a:pt x="63" y="16"/>
                    </a:lnTo>
                    <a:lnTo>
                      <a:pt x="61" y="16"/>
                    </a:lnTo>
                    <a:lnTo>
                      <a:pt x="61" y="16"/>
                    </a:lnTo>
                    <a:lnTo>
                      <a:pt x="59" y="15"/>
                    </a:lnTo>
                    <a:lnTo>
                      <a:pt x="59" y="15"/>
                    </a:lnTo>
                    <a:lnTo>
                      <a:pt x="58" y="13"/>
                    </a:lnTo>
                    <a:lnTo>
                      <a:pt x="58" y="13"/>
                    </a:lnTo>
                    <a:lnTo>
                      <a:pt x="58" y="11"/>
                    </a:lnTo>
                    <a:lnTo>
                      <a:pt x="58" y="11"/>
                    </a:lnTo>
                    <a:lnTo>
                      <a:pt x="56" y="11"/>
                    </a:lnTo>
                    <a:lnTo>
                      <a:pt x="56" y="9"/>
                    </a:lnTo>
                    <a:lnTo>
                      <a:pt x="54" y="9"/>
                    </a:lnTo>
                    <a:lnTo>
                      <a:pt x="54" y="8"/>
                    </a:lnTo>
                    <a:lnTo>
                      <a:pt x="54" y="6"/>
                    </a:lnTo>
                    <a:lnTo>
                      <a:pt x="54" y="6"/>
                    </a:lnTo>
                    <a:lnTo>
                      <a:pt x="54" y="6"/>
                    </a:lnTo>
                    <a:lnTo>
                      <a:pt x="50" y="6"/>
                    </a:lnTo>
                    <a:lnTo>
                      <a:pt x="49" y="6"/>
                    </a:lnTo>
                    <a:lnTo>
                      <a:pt x="49" y="4"/>
                    </a:lnTo>
                    <a:lnTo>
                      <a:pt x="47" y="4"/>
                    </a:lnTo>
                    <a:lnTo>
                      <a:pt x="43" y="4"/>
                    </a:lnTo>
                    <a:lnTo>
                      <a:pt x="43" y="6"/>
                    </a:lnTo>
                    <a:lnTo>
                      <a:pt x="41" y="6"/>
                    </a:lnTo>
                    <a:lnTo>
                      <a:pt x="40" y="8"/>
                    </a:lnTo>
                    <a:lnTo>
                      <a:pt x="38" y="8"/>
                    </a:lnTo>
                    <a:lnTo>
                      <a:pt x="38" y="8"/>
                    </a:lnTo>
                    <a:lnTo>
                      <a:pt x="38" y="4"/>
                    </a:lnTo>
                    <a:lnTo>
                      <a:pt x="38" y="2"/>
                    </a:lnTo>
                    <a:lnTo>
                      <a:pt x="38" y="2"/>
                    </a:lnTo>
                    <a:lnTo>
                      <a:pt x="38" y="0"/>
                    </a:lnTo>
                    <a:lnTo>
                      <a:pt x="36" y="0"/>
                    </a:lnTo>
                    <a:lnTo>
                      <a:pt x="36" y="0"/>
                    </a:lnTo>
                    <a:lnTo>
                      <a:pt x="34" y="0"/>
                    </a:lnTo>
                    <a:lnTo>
                      <a:pt x="33" y="2"/>
                    </a:lnTo>
                    <a:lnTo>
                      <a:pt x="33" y="2"/>
                    </a:lnTo>
                    <a:lnTo>
                      <a:pt x="31" y="0"/>
                    </a:lnTo>
                    <a:lnTo>
                      <a:pt x="31" y="0"/>
                    </a:lnTo>
                    <a:lnTo>
                      <a:pt x="29" y="2"/>
                    </a:lnTo>
                    <a:lnTo>
                      <a:pt x="29" y="4"/>
                    </a:lnTo>
                    <a:lnTo>
                      <a:pt x="31" y="4"/>
                    </a:lnTo>
                    <a:lnTo>
                      <a:pt x="29" y="6"/>
                    </a:lnTo>
                    <a:lnTo>
                      <a:pt x="27" y="6"/>
                    </a:lnTo>
                    <a:lnTo>
                      <a:pt x="25" y="6"/>
                    </a:lnTo>
                    <a:lnTo>
                      <a:pt x="25" y="8"/>
                    </a:lnTo>
                    <a:lnTo>
                      <a:pt x="24" y="9"/>
                    </a:lnTo>
                    <a:lnTo>
                      <a:pt x="24" y="9"/>
                    </a:lnTo>
                    <a:lnTo>
                      <a:pt x="22" y="8"/>
                    </a:lnTo>
                    <a:lnTo>
                      <a:pt x="20" y="8"/>
                    </a:lnTo>
                    <a:lnTo>
                      <a:pt x="20" y="6"/>
                    </a:lnTo>
                    <a:lnTo>
                      <a:pt x="20" y="8"/>
                    </a:lnTo>
                    <a:lnTo>
                      <a:pt x="18" y="8"/>
                    </a:lnTo>
                    <a:lnTo>
                      <a:pt x="18" y="8"/>
                    </a:lnTo>
                    <a:lnTo>
                      <a:pt x="18" y="6"/>
                    </a:lnTo>
                    <a:lnTo>
                      <a:pt x="16" y="4"/>
                    </a:lnTo>
                    <a:lnTo>
                      <a:pt x="16" y="4"/>
                    </a:lnTo>
                    <a:lnTo>
                      <a:pt x="15" y="4"/>
                    </a:lnTo>
                    <a:lnTo>
                      <a:pt x="13" y="4"/>
                    </a:lnTo>
                    <a:lnTo>
                      <a:pt x="13" y="4"/>
                    </a:lnTo>
                    <a:lnTo>
                      <a:pt x="13" y="6"/>
                    </a:lnTo>
                    <a:lnTo>
                      <a:pt x="11" y="8"/>
                    </a:lnTo>
                    <a:lnTo>
                      <a:pt x="11" y="8"/>
                    </a:lnTo>
                    <a:lnTo>
                      <a:pt x="9" y="8"/>
                    </a:lnTo>
                    <a:lnTo>
                      <a:pt x="9" y="9"/>
                    </a:lnTo>
                    <a:lnTo>
                      <a:pt x="8" y="11"/>
                    </a:lnTo>
                    <a:lnTo>
                      <a:pt x="8" y="11"/>
                    </a:lnTo>
                    <a:lnTo>
                      <a:pt x="6" y="13"/>
                    </a:lnTo>
                    <a:lnTo>
                      <a:pt x="6" y="20"/>
                    </a:lnTo>
                    <a:lnTo>
                      <a:pt x="6" y="20"/>
                    </a:lnTo>
                    <a:lnTo>
                      <a:pt x="9" y="22"/>
                    </a:lnTo>
                    <a:lnTo>
                      <a:pt x="11" y="22"/>
                    </a:lnTo>
                    <a:lnTo>
                      <a:pt x="11" y="25"/>
                    </a:lnTo>
                    <a:lnTo>
                      <a:pt x="11" y="25"/>
                    </a:lnTo>
                    <a:lnTo>
                      <a:pt x="13" y="27"/>
                    </a:lnTo>
                    <a:lnTo>
                      <a:pt x="13" y="27"/>
                    </a:lnTo>
                    <a:lnTo>
                      <a:pt x="11" y="27"/>
                    </a:lnTo>
                    <a:lnTo>
                      <a:pt x="11" y="29"/>
                    </a:lnTo>
                    <a:lnTo>
                      <a:pt x="9" y="31"/>
                    </a:lnTo>
                    <a:lnTo>
                      <a:pt x="11" y="31"/>
                    </a:lnTo>
                    <a:lnTo>
                      <a:pt x="11" y="33"/>
                    </a:lnTo>
                    <a:lnTo>
                      <a:pt x="13" y="33"/>
                    </a:lnTo>
                    <a:lnTo>
                      <a:pt x="13" y="33"/>
                    </a:lnTo>
                    <a:lnTo>
                      <a:pt x="13" y="34"/>
                    </a:lnTo>
                    <a:lnTo>
                      <a:pt x="13" y="38"/>
                    </a:lnTo>
                    <a:lnTo>
                      <a:pt x="13" y="38"/>
                    </a:lnTo>
                    <a:lnTo>
                      <a:pt x="13" y="36"/>
                    </a:lnTo>
                    <a:lnTo>
                      <a:pt x="11" y="38"/>
                    </a:lnTo>
                    <a:lnTo>
                      <a:pt x="11" y="38"/>
                    </a:lnTo>
                    <a:lnTo>
                      <a:pt x="9" y="36"/>
                    </a:lnTo>
                    <a:lnTo>
                      <a:pt x="8" y="36"/>
                    </a:lnTo>
                    <a:lnTo>
                      <a:pt x="4" y="36"/>
                    </a:lnTo>
                    <a:lnTo>
                      <a:pt x="4" y="38"/>
                    </a:lnTo>
                    <a:lnTo>
                      <a:pt x="6" y="38"/>
                    </a:lnTo>
                    <a:lnTo>
                      <a:pt x="6" y="38"/>
                    </a:lnTo>
                    <a:lnTo>
                      <a:pt x="4" y="40"/>
                    </a:lnTo>
                    <a:lnTo>
                      <a:pt x="6" y="41"/>
                    </a:lnTo>
                    <a:lnTo>
                      <a:pt x="8" y="40"/>
                    </a:lnTo>
                    <a:lnTo>
                      <a:pt x="8" y="41"/>
                    </a:lnTo>
                    <a:lnTo>
                      <a:pt x="9" y="41"/>
                    </a:lnTo>
                    <a:lnTo>
                      <a:pt x="8" y="41"/>
                    </a:lnTo>
                    <a:lnTo>
                      <a:pt x="9" y="43"/>
                    </a:lnTo>
                    <a:lnTo>
                      <a:pt x="9" y="43"/>
                    </a:lnTo>
                    <a:lnTo>
                      <a:pt x="8" y="43"/>
                    </a:lnTo>
                    <a:lnTo>
                      <a:pt x="8" y="49"/>
                    </a:lnTo>
                    <a:lnTo>
                      <a:pt x="6" y="50"/>
                    </a:lnTo>
                    <a:lnTo>
                      <a:pt x="6" y="50"/>
                    </a:lnTo>
                    <a:lnTo>
                      <a:pt x="2" y="50"/>
                    </a:lnTo>
                    <a:lnTo>
                      <a:pt x="0" y="52"/>
                    </a:lnTo>
                    <a:lnTo>
                      <a:pt x="2" y="56"/>
                    </a:lnTo>
                    <a:lnTo>
                      <a:pt x="2" y="56"/>
                    </a:lnTo>
                    <a:lnTo>
                      <a:pt x="4" y="58"/>
                    </a:lnTo>
                    <a:lnTo>
                      <a:pt x="4" y="58"/>
                    </a:lnTo>
                    <a:lnTo>
                      <a:pt x="4" y="58"/>
                    </a:lnTo>
                    <a:lnTo>
                      <a:pt x="4" y="63"/>
                    </a:lnTo>
                    <a:lnTo>
                      <a:pt x="0" y="66"/>
                    </a:lnTo>
                    <a:lnTo>
                      <a:pt x="0" y="68"/>
                    </a:lnTo>
                    <a:lnTo>
                      <a:pt x="0" y="68"/>
                    </a:lnTo>
                    <a:lnTo>
                      <a:pt x="0" y="68"/>
                    </a:lnTo>
                    <a:lnTo>
                      <a:pt x="0" y="68"/>
                    </a:lnTo>
                    <a:lnTo>
                      <a:pt x="2" y="68"/>
                    </a:lnTo>
                    <a:lnTo>
                      <a:pt x="2" y="68"/>
                    </a:lnTo>
                    <a:lnTo>
                      <a:pt x="2" y="70"/>
                    </a:lnTo>
                    <a:lnTo>
                      <a:pt x="4" y="70"/>
                    </a:lnTo>
                    <a:lnTo>
                      <a:pt x="6" y="70"/>
                    </a:lnTo>
                    <a:lnTo>
                      <a:pt x="9" y="70"/>
                    </a:lnTo>
                    <a:lnTo>
                      <a:pt x="9" y="72"/>
                    </a:lnTo>
                    <a:lnTo>
                      <a:pt x="11" y="74"/>
                    </a:lnTo>
                    <a:lnTo>
                      <a:pt x="11" y="74"/>
                    </a:lnTo>
                    <a:lnTo>
                      <a:pt x="11" y="74"/>
                    </a:lnTo>
                    <a:lnTo>
                      <a:pt x="13" y="77"/>
                    </a:lnTo>
                    <a:lnTo>
                      <a:pt x="15" y="77"/>
                    </a:lnTo>
                    <a:lnTo>
                      <a:pt x="16" y="79"/>
                    </a:lnTo>
                    <a:lnTo>
                      <a:pt x="18" y="79"/>
                    </a:lnTo>
                    <a:lnTo>
                      <a:pt x="18" y="79"/>
                    </a:lnTo>
                    <a:lnTo>
                      <a:pt x="18" y="81"/>
                    </a:lnTo>
                    <a:lnTo>
                      <a:pt x="18" y="83"/>
                    </a:lnTo>
                    <a:lnTo>
                      <a:pt x="18" y="84"/>
                    </a:lnTo>
                    <a:lnTo>
                      <a:pt x="18" y="86"/>
                    </a:lnTo>
                    <a:lnTo>
                      <a:pt x="18" y="86"/>
                    </a:lnTo>
                    <a:lnTo>
                      <a:pt x="18" y="86"/>
                    </a:lnTo>
                    <a:lnTo>
                      <a:pt x="16" y="88"/>
                    </a:lnTo>
                    <a:lnTo>
                      <a:pt x="16" y="90"/>
                    </a:lnTo>
                    <a:lnTo>
                      <a:pt x="16" y="90"/>
                    </a:lnTo>
                    <a:lnTo>
                      <a:pt x="16" y="91"/>
                    </a:lnTo>
                    <a:lnTo>
                      <a:pt x="16" y="93"/>
                    </a:lnTo>
                    <a:lnTo>
                      <a:pt x="16" y="93"/>
                    </a:lnTo>
                    <a:lnTo>
                      <a:pt x="16" y="10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8" name="Freeform 2397">
                <a:extLst>
                  <a:ext uri="{FF2B5EF4-FFF2-40B4-BE49-F238E27FC236}">
                    <a16:creationId xmlns:a16="http://schemas.microsoft.com/office/drawing/2014/main" id="{DAB0AA8F-B173-AA4E-8545-C42C918579DA}"/>
                  </a:ext>
                </a:extLst>
              </p:cNvPr>
              <p:cNvSpPr>
                <a:spLocks/>
              </p:cNvSpPr>
              <p:nvPr/>
            </p:nvSpPr>
            <p:spPr bwMode="auto">
              <a:xfrm>
                <a:off x="2560" y="2541"/>
                <a:ext cx="99" cy="102"/>
              </a:xfrm>
              <a:custGeom>
                <a:avLst/>
                <a:gdLst>
                  <a:gd name="T0" fmla="*/ 70 w 99"/>
                  <a:gd name="T1" fmla="*/ 90 h 102"/>
                  <a:gd name="T2" fmla="*/ 91 w 99"/>
                  <a:gd name="T3" fmla="*/ 90 h 102"/>
                  <a:gd name="T4" fmla="*/ 93 w 99"/>
                  <a:gd name="T5" fmla="*/ 81 h 102"/>
                  <a:gd name="T6" fmla="*/ 86 w 99"/>
                  <a:gd name="T7" fmla="*/ 61 h 102"/>
                  <a:gd name="T8" fmla="*/ 90 w 99"/>
                  <a:gd name="T9" fmla="*/ 50 h 102"/>
                  <a:gd name="T10" fmla="*/ 97 w 99"/>
                  <a:gd name="T11" fmla="*/ 41 h 102"/>
                  <a:gd name="T12" fmla="*/ 95 w 99"/>
                  <a:gd name="T13" fmla="*/ 25 h 102"/>
                  <a:gd name="T14" fmla="*/ 93 w 99"/>
                  <a:gd name="T15" fmla="*/ 22 h 102"/>
                  <a:gd name="T16" fmla="*/ 91 w 99"/>
                  <a:gd name="T17" fmla="*/ 20 h 102"/>
                  <a:gd name="T18" fmla="*/ 86 w 99"/>
                  <a:gd name="T19" fmla="*/ 13 h 102"/>
                  <a:gd name="T20" fmla="*/ 68 w 99"/>
                  <a:gd name="T21" fmla="*/ 15 h 102"/>
                  <a:gd name="T22" fmla="*/ 65 w 99"/>
                  <a:gd name="T23" fmla="*/ 15 h 102"/>
                  <a:gd name="T24" fmla="*/ 61 w 99"/>
                  <a:gd name="T25" fmla="*/ 16 h 102"/>
                  <a:gd name="T26" fmla="*/ 58 w 99"/>
                  <a:gd name="T27" fmla="*/ 13 h 102"/>
                  <a:gd name="T28" fmla="*/ 56 w 99"/>
                  <a:gd name="T29" fmla="*/ 9 h 102"/>
                  <a:gd name="T30" fmla="*/ 54 w 99"/>
                  <a:gd name="T31" fmla="*/ 6 h 102"/>
                  <a:gd name="T32" fmla="*/ 49 w 99"/>
                  <a:gd name="T33" fmla="*/ 4 h 102"/>
                  <a:gd name="T34" fmla="*/ 41 w 99"/>
                  <a:gd name="T35" fmla="*/ 6 h 102"/>
                  <a:gd name="T36" fmla="*/ 38 w 99"/>
                  <a:gd name="T37" fmla="*/ 4 h 102"/>
                  <a:gd name="T38" fmla="*/ 36 w 99"/>
                  <a:gd name="T39" fmla="*/ 0 h 102"/>
                  <a:gd name="T40" fmla="*/ 33 w 99"/>
                  <a:gd name="T41" fmla="*/ 2 h 102"/>
                  <a:gd name="T42" fmla="*/ 29 w 99"/>
                  <a:gd name="T43" fmla="*/ 4 h 102"/>
                  <a:gd name="T44" fmla="*/ 25 w 99"/>
                  <a:gd name="T45" fmla="*/ 6 h 102"/>
                  <a:gd name="T46" fmla="*/ 22 w 99"/>
                  <a:gd name="T47" fmla="*/ 8 h 102"/>
                  <a:gd name="T48" fmla="*/ 18 w 99"/>
                  <a:gd name="T49" fmla="*/ 8 h 102"/>
                  <a:gd name="T50" fmla="*/ 16 w 99"/>
                  <a:gd name="T51" fmla="*/ 4 h 102"/>
                  <a:gd name="T52" fmla="*/ 13 w 99"/>
                  <a:gd name="T53" fmla="*/ 6 h 102"/>
                  <a:gd name="T54" fmla="*/ 9 w 99"/>
                  <a:gd name="T55" fmla="*/ 9 h 102"/>
                  <a:gd name="T56" fmla="*/ 6 w 99"/>
                  <a:gd name="T57" fmla="*/ 20 h 102"/>
                  <a:gd name="T58" fmla="*/ 11 w 99"/>
                  <a:gd name="T59" fmla="*/ 25 h 102"/>
                  <a:gd name="T60" fmla="*/ 11 w 99"/>
                  <a:gd name="T61" fmla="*/ 27 h 102"/>
                  <a:gd name="T62" fmla="*/ 11 w 99"/>
                  <a:gd name="T63" fmla="*/ 33 h 102"/>
                  <a:gd name="T64" fmla="*/ 13 w 99"/>
                  <a:gd name="T65" fmla="*/ 38 h 102"/>
                  <a:gd name="T66" fmla="*/ 11 w 99"/>
                  <a:gd name="T67" fmla="*/ 38 h 102"/>
                  <a:gd name="T68" fmla="*/ 4 w 99"/>
                  <a:gd name="T69" fmla="*/ 38 h 102"/>
                  <a:gd name="T70" fmla="*/ 6 w 99"/>
                  <a:gd name="T71" fmla="*/ 41 h 102"/>
                  <a:gd name="T72" fmla="*/ 8 w 99"/>
                  <a:gd name="T73" fmla="*/ 41 h 102"/>
                  <a:gd name="T74" fmla="*/ 8 w 99"/>
                  <a:gd name="T75" fmla="*/ 49 h 102"/>
                  <a:gd name="T76" fmla="*/ 0 w 99"/>
                  <a:gd name="T77" fmla="*/ 52 h 102"/>
                  <a:gd name="T78" fmla="*/ 4 w 99"/>
                  <a:gd name="T79" fmla="*/ 58 h 102"/>
                  <a:gd name="T80" fmla="*/ 0 w 99"/>
                  <a:gd name="T81" fmla="*/ 68 h 102"/>
                  <a:gd name="T82" fmla="*/ 2 w 99"/>
                  <a:gd name="T83" fmla="*/ 68 h 102"/>
                  <a:gd name="T84" fmla="*/ 6 w 99"/>
                  <a:gd name="T85" fmla="*/ 70 h 102"/>
                  <a:gd name="T86" fmla="*/ 11 w 99"/>
                  <a:gd name="T87" fmla="*/ 74 h 102"/>
                  <a:gd name="T88" fmla="*/ 16 w 99"/>
                  <a:gd name="T89" fmla="*/ 79 h 102"/>
                  <a:gd name="T90" fmla="*/ 18 w 99"/>
                  <a:gd name="T91" fmla="*/ 83 h 102"/>
                  <a:gd name="T92" fmla="*/ 18 w 99"/>
                  <a:gd name="T93" fmla="*/ 86 h 102"/>
                  <a:gd name="T94" fmla="*/ 16 w 99"/>
                  <a:gd name="T95" fmla="*/ 9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102">
                    <a:moveTo>
                      <a:pt x="16" y="102"/>
                    </a:moveTo>
                    <a:lnTo>
                      <a:pt x="16" y="102"/>
                    </a:lnTo>
                    <a:lnTo>
                      <a:pt x="20" y="102"/>
                    </a:lnTo>
                    <a:lnTo>
                      <a:pt x="70" y="90"/>
                    </a:lnTo>
                    <a:lnTo>
                      <a:pt x="86" y="91"/>
                    </a:lnTo>
                    <a:lnTo>
                      <a:pt x="88" y="90"/>
                    </a:lnTo>
                    <a:lnTo>
                      <a:pt x="90" y="90"/>
                    </a:lnTo>
                    <a:lnTo>
                      <a:pt x="91" y="90"/>
                    </a:lnTo>
                    <a:lnTo>
                      <a:pt x="91" y="90"/>
                    </a:lnTo>
                    <a:lnTo>
                      <a:pt x="93" y="90"/>
                    </a:lnTo>
                    <a:lnTo>
                      <a:pt x="93" y="83"/>
                    </a:lnTo>
                    <a:lnTo>
                      <a:pt x="93" y="81"/>
                    </a:lnTo>
                    <a:lnTo>
                      <a:pt x="90" y="81"/>
                    </a:lnTo>
                    <a:lnTo>
                      <a:pt x="90" y="79"/>
                    </a:lnTo>
                    <a:lnTo>
                      <a:pt x="86" y="68"/>
                    </a:lnTo>
                    <a:lnTo>
                      <a:pt x="86" y="61"/>
                    </a:lnTo>
                    <a:lnTo>
                      <a:pt x="88" y="59"/>
                    </a:lnTo>
                    <a:lnTo>
                      <a:pt x="90" y="58"/>
                    </a:lnTo>
                    <a:lnTo>
                      <a:pt x="90" y="56"/>
                    </a:lnTo>
                    <a:lnTo>
                      <a:pt x="90" y="50"/>
                    </a:lnTo>
                    <a:lnTo>
                      <a:pt x="93" y="43"/>
                    </a:lnTo>
                    <a:lnTo>
                      <a:pt x="95" y="43"/>
                    </a:lnTo>
                    <a:lnTo>
                      <a:pt x="95" y="41"/>
                    </a:lnTo>
                    <a:lnTo>
                      <a:pt x="97" y="41"/>
                    </a:lnTo>
                    <a:lnTo>
                      <a:pt x="97" y="40"/>
                    </a:lnTo>
                    <a:lnTo>
                      <a:pt x="99" y="40"/>
                    </a:lnTo>
                    <a:lnTo>
                      <a:pt x="95" y="27"/>
                    </a:lnTo>
                    <a:lnTo>
                      <a:pt x="95" y="25"/>
                    </a:lnTo>
                    <a:lnTo>
                      <a:pt x="93" y="25"/>
                    </a:lnTo>
                    <a:lnTo>
                      <a:pt x="93" y="25"/>
                    </a:lnTo>
                    <a:lnTo>
                      <a:pt x="95" y="24"/>
                    </a:lnTo>
                    <a:lnTo>
                      <a:pt x="93" y="22"/>
                    </a:lnTo>
                    <a:lnTo>
                      <a:pt x="95" y="22"/>
                    </a:lnTo>
                    <a:lnTo>
                      <a:pt x="95" y="20"/>
                    </a:lnTo>
                    <a:lnTo>
                      <a:pt x="93" y="20"/>
                    </a:lnTo>
                    <a:lnTo>
                      <a:pt x="91" y="20"/>
                    </a:lnTo>
                    <a:lnTo>
                      <a:pt x="91" y="20"/>
                    </a:lnTo>
                    <a:lnTo>
                      <a:pt x="90" y="15"/>
                    </a:lnTo>
                    <a:lnTo>
                      <a:pt x="88" y="15"/>
                    </a:lnTo>
                    <a:lnTo>
                      <a:pt x="86" y="13"/>
                    </a:lnTo>
                    <a:lnTo>
                      <a:pt x="86" y="13"/>
                    </a:lnTo>
                    <a:lnTo>
                      <a:pt x="84" y="13"/>
                    </a:lnTo>
                    <a:lnTo>
                      <a:pt x="79" y="11"/>
                    </a:lnTo>
                    <a:lnTo>
                      <a:pt x="68" y="15"/>
                    </a:lnTo>
                    <a:lnTo>
                      <a:pt x="68" y="16"/>
                    </a:lnTo>
                    <a:lnTo>
                      <a:pt x="66" y="18"/>
                    </a:lnTo>
                    <a:lnTo>
                      <a:pt x="65" y="16"/>
                    </a:lnTo>
                    <a:lnTo>
                      <a:pt x="65" y="15"/>
                    </a:lnTo>
                    <a:lnTo>
                      <a:pt x="63" y="15"/>
                    </a:lnTo>
                    <a:lnTo>
                      <a:pt x="63" y="16"/>
                    </a:lnTo>
                    <a:lnTo>
                      <a:pt x="61" y="16"/>
                    </a:lnTo>
                    <a:lnTo>
                      <a:pt x="61" y="16"/>
                    </a:lnTo>
                    <a:lnTo>
                      <a:pt x="59" y="15"/>
                    </a:lnTo>
                    <a:lnTo>
                      <a:pt x="59" y="15"/>
                    </a:lnTo>
                    <a:lnTo>
                      <a:pt x="58" y="13"/>
                    </a:lnTo>
                    <a:lnTo>
                      <a:pt x="58" y="13"/>
                    </a:lnTo>
                    <a:lnTo>
                      <a:pt x="58" y="11"/>
                    </a:lnTo>
                    <a:lnTo>
                      <a:pt x="58" y="11"/>
                    </a:lnTo>
                    <a:lnTo>
                      <a:pt x="56" y="11"/>
                    </a:lnTo>
                    <a:lnTo>
                      <a:pt x="56" y="9"/>
                    </a:lnTo>
                    <a:lnTo>
                      <a:pt x="54" y="9"/>
                    </a:lnTo>
                    <a:lnTo>
                      <a:pt x="54" y="8"/>
                    </a:lnTo>
                    <a:lnTo>
                      <a:pt x="54" y="6"/>
                    </a:lnTo>
                    <a:lnTo>
                      <a:pt x="54" y="6"/>
                    </a:lnTo>
                    <a:lnTo>
                      <a:pt x="54" y="6"/>
                    </a:lnTo>
                    <a:lnTo>
                      <a:pt x="50" y="6"/>
                    </a:lnTo>
                    <a:lnTo>
                      <a:pt x="49" y="6"/>
                    </a:lnTo>
                    <a:lnTo>
                      <a:pt x="49" y="4"/>
                    </a:lnTo>
                    <a:lnTo>
                      <a:pt x="47" y="4"/>
                    </a:lnTo>
                    <a:lnTo>
                      <a:pt x="43" y="4"/>
                    </a:lnTo>
                    <a:lnTo>
                      <a:pt x="43" y="6"/>
                    </a:lnTo>
                    <a:lnTo>
                      <a:pt x="41" y="6"/>
                    </a:lnTo>
                    <a:lnTo>
                      <a:pt x="40" y="8"/>
                    </a:lnTo>
                    <a:lnTo>
                      <a:pt x="38" y="8"/>
                    </a:lnTo>
                    <a:lnTo>
                      <a:pt x="38" y="8"/>
                    </a:lnTo>
                    <a:lnTo>
                      <a:pt x="38" y="4"/>
                    </a:lnTo>
                    <a:lnTo>
                      <a:pt x="38" y="2"/>
                    </a:lnTo>
                    <a:lnTo>
                      <a:pt x="38" y="2"/>
                    </a:lnTo>
                    <a:lnTo>
                      <a:pt x="38" y="0"/>
                    </a:lnTo>
                    <a:lnTo>
                      <a:pt x="36" y="0"/>
                    </a:lnTo>
                    <a:lnTo>
                      <a:pt x="36" y="0"/>
                    </a:lnTo>
                    <a:lnTo>
                      <a:pt x="34" y="0"/>
                    </a:lnTo>
                    <a:lnTo>
                      <a:pt x="33" y="2"/>
                    </a:lnTo>
                    <a:lnTo>
                      <a:pt x="33" y="2"/>
                    </a:lnTo>
                    <a:lnTo>
                      <a:pt x="31" y="0"/>
                    </a:lnTo>
                    <a:lnTo>
                      <a:pt x="31" y="0"/>
                    </a:lnTo>
                    <a:lnTo>
                      <a:pt x="29" y="2"/>
                    </a:lnTo>
                    <a:lnTo>
                      <a:pt x="29" y="4"/>
                    </a:lnTo>
                    <a:lnTo>
                      <a:pt x="31" y="4"/>
                    </a:lnTo>
                    <a:lnTo>
                      <a:pt x="29" y="6"/>
                    </a:lnTo>
                    <a:lnTo>
                      <a:pt x="27" y="6"/>
                    </a:lnTo>
                    <a:lnTo>
                      <a:pt x="25" y="6"/>
                    </a:lnTo>
                    <a:lnTo>
                      <a:pt x="25" y="8"/>
                    </a:lnTo>
                    <a:lnTo>
                      <a:pt x="24" y="9"/>
                    </a:lnTo>
                    <a:lnTo>
                      <a:pt x="24" y="9"/>
                    </a:lnTo>
                    <a:lnTo>
                      <a:pt x="22" y="8"/>
                    </a:lnTo>
                    <a:lnTo>
                      <a:pt x="20" y="8"/>
                    </a:lnTo>
                    <a:lnTo>
                      <a:pt x="20" y="6"/>
                    </a:lnTo>
                    <a:lnTo>
                      <a:pt x="20" y="8"/>
                    </a:lnTo>
                    <a:lnTo>
                      <a:pt x="18" y="8"/>
                    </a:lnTo>
                    <a:lnTo>
                      <a:pt x="18" y="8"/>
                    </a:lnTo>
                    <a:lnTo>
                      <a:pt x="18" y="6"/>
                    </a:lnTo>
                    <a:lnTo>
                      <a:pt x="16" y="4"/>
                    </a:lnTo>
                    <a:lnTo>
                      <a:pt x="16" y="4"/>
                    </a:lnTo>
                    <a:lnTo>
                      <a:pt x="15" y="4"/>
                    </a:lnTo>
                    <a:lnTo>
                      <a:pt x="13" y="4"/>
                    </a:lnTo>
                    <a:lnTo>
                      <a:pt x="13" y="4"/>
                    </a:lnTo>
                    <a:lnTo>
                      <a:pt x="13" y="6"/>
                    </a:lnTo>
                    <a:lnTo>
                      <a:pt x="11" y="8"/>
                    </a:lnTo>
                    <a:lnTo>
                      <a:pt x="11" y="8"/>
                    </a:lnTo>
                    <a:lnTo>
                      <a:pt x="9" y="8"/>
                    </a:lnTo>
                    <a:lnTo>
                      <a:pt x="9" y="9"/>
                    </a:lnTo>
                    <a:lnTo>
                      <a:pt x="8" y="11"/>
                    </a:lnTo>
                    <a:lnTo>
                      <a:pt x="8" y="11"/>
                    </a:lnTo>
                    <a:lnTo>
                      <a:pt x="6" y="13"/>
                    </a:lnTo>
                    <a:lnTo>
                      <a:pt x="6" y="20"/>
                    </a:lnTo>
                    <a:lnTo>
                      <a:pt x="6" y="20"/>
                    </a:lnTo>
                    <a:lnTo>
                      <a:pt x="9" y="22"/>
                    </a:lnTo>
                    <a:lnTo>
                      <a:pt x="11" y="22"/>
                    </a:lnTo>
                    <a:lnTo>
                      <a:pt x="11" y="25"/>
                    </a:lnTo>
                    <a:lnTo>
                      <a:pt x="11" y="25"/>
                    </a:lnTo>
                    <a:lnTo>
                      <a:pt x="13" y="27"/>
                    </a:lnTo>
                    <a:lnTo>
                      <a:pt x="13" y="27"/>
                    </a:lnTo>
                    <a:lnTo>
                      <a:pt x="11" y="27"/>
                    </a:lnTo>
                    <a:lnTo>
                      <a:pt x="11" y="29"/>
                    </a:lnTo>
                    <a:lnTo>
                      <a:pt x="9" y="31"/>
                    </a:lnTo>
                    <a:lnTo>
                      <a:pt x="11" y="31"/>
                    </a:lnTo>
                    <a:lnTo>
                      <a:pt x="11" y="33"/>
                    </a:lnTo>
                    <a:lnTo>
                      <a:pt x="13" y="33"/>
                    </a:lnTo>
                    <a:lnTo>
                      <a:pt x="13" y="33"/>
                    </a:lnTo>
                    <a:lnTo>
                      <a:pt x="13" y="34"/>
                    </a:lnTo>
                    <a:lnTo>
                      <a:pt x="13" y="38"/>
                    </a:lnTo>
                    <a:lnTo>
                      <a:pt x="13" y="38"/>
                    </a:lnTo>
                    <a:lnTo>
                      <a:pt x="13" y="36"/>
                    </a:lnTo>
                    <a:lnTo>
                      <a:pt x="11" y="38"/>
                    </a:lnTo>
                    <a:lnTo>
                      <a:pt x="11" y="38"/>
                    </a:lnTo>
                    <a:lnTo>
                      <a:pt x="9" y="36"/>
                    </a:lnTo>
                    <a:lnTo>
                      <a:pt x="8" y="36"/>
                    </a:lnTo>
                    <a:lnTo>
                      <a:pt x="4" y="36"/>
                    </a:lnTo>
                    <a:lnTo>
                      <a:pt x="4" y="38"/>
                    </a:lnTo>
                    <a:lnTo>
                      <a:pt x="6" y="38"/>
                    </a:lnTo>
                    <a:lnTo>
                      <a:pt x="6" y="38"/>
                    </a:lnTo>
                    <a:lnTo>
                      <a:pt x="4" y="40"/>
                    </a:lnTo>
                    <a:lnTo>
                      <a:pt x="6" y="41"/>
                    </a:lnTo>
                    <a:lnTo>
                      <a:pt x="8" y="40"/>
                    </a:lnTo>
                    <a:lnTo>
                      <a:pt x="8" y="41"/>
                    </a:lnTo>
                    <a:lnTo>
                      <a:pt x="9" y="41"/>
                    </a:lnTo>
                    <a:lnTo>
                      <a:pt x="8" y="41"/>
                    </a:lnTo>
                    <a:lnTo>
                      <a:pt x="9" y="43"/>
                    </a:lnTo>
                    <a:lnTo>
                      <a:pt x="9" y="43"/>
                    </a:lnTo>
                    <a:lnTo>
                      <a:pt x="8" y="43"/>
                    </a:lnTo>
                    <a:lnTo>
                      <a:pt x="8" y="49"/>
                    </a:lnTo>
                    <a:lnTo>
                      <a:pt x="6" y="50"/>
                    </a:lnTo>
                    <a:lnTo>
                      <a:pt x="6" y="50"/>
                    </a:lnTo>
                    <a:lnTo>
                      <a:pt x="2" y="50"/>
                    </a:lnTo>
                    <a:lnTo>
                      <a:pt x="0" y="52"/>
                    </a:lnTo>
                    <a:lnTo>
                      <a:pt x="2" y="56"/>
                    </a:lnTo>
                    <a:lnTo>
                      <a:pt x="2" y="56"/>
                    </a:lnTo>
                    <a:lnTo>
                      <a:pt x="4" y="58"/>
                    </a:lnTo>
                    <a:lnTo>
                      <a:pt x="4" y="58"/>
                    </a:lnTo>
                    <a:lnTo>
                      <a:pt x="4" y="58"/>
                    </a:lnTo>
                    <a:lnTo>
                      <a:pt x="4" y="63"/>
                    </a:lnTo>
                    <a:lnTo>
                      <a:pt x="0" y="66"/>
                    </a:lnTo>
                    <a:lnTo>
                      <a:pt x="0" y="68"/>
                    </a:lnTo>
                    <a:lnTo>
                      <a:pt x="0" y="68"/>
                    </a:lnTo>
                    <a:lnTo>
                      <a:pt x="0" y="68"/>
                    </a:lnTo>
                    <a:lnTo>
                      <a:pt x="0" y="68"/>
                    </a:lnTo>
                    <a:lnTo>
                      <a:pt x="2" y="68"/>
                    </a:lnTo>
                    <a:lnTo>
                      <a:pt x="2" y="68"/>
                    </a:lnTo>
                    <a:lnTo>
                      <a:pt x="2" y="70"/>
                    </a:lnTo>
                    <a:lnTo>
                      <a:pt x="4" y="70"/>
                    </a:lnTo>
                    <a:lnTo>
                      <a:pt x="6" y="70"/>
                    </a:lnTo>
                    <a:lnTo>
                      <a:pt x="9" y="70"/>
                    </a:lnTo>
                    <a:lnTo>
                      <a:pt x="9" y="72"/>
                    </a:lnTo>
                    <a:lnTo>
                      <a:pt x="11" y="74"/>
                    </a:lnTo>
                    <a:lnTo>
                      <a:pt x="11" y="74"/>
                    </a:lnTo>
                    <a:lnTo>
                      <a:pt x="11" y="74"/>
                    </a:lnTo>
                    <a:lnTo>
                      <a:pt x="13" y="77"/>
                    </a:lnTo>
                    <a:lnTo>
                      <a:pt x="15" y="77"/>
                    </a:lnTo>
                    <a:lnTo>
                      <a:pt x="16" y="79"/>
                    </a:lnTo>
                    <a:lnTo>
                      <a:pt x="18" y="79"/>
                    </a:lnTo>
                    <a:lnTo>
                      <a:pt x="18" y="79"/>
                    </a:lnTo>
                    <a:lnTo>
                      <a:pt x="18" y="81"/>
                    </a:lnTo>
                    <a:lnTo>
                      <a:pt x="18" y="83"/>
                    </a:lnTo>
                    <a:lnTo>
                      <a:pt x="18" y="84"/>
                    </a:lnTo>
                    <a:lnTo>
                      <a:pt x="18" y="86"/>
                    </a:lnTo>
                    <a:lnTo>
                      <a:pt x="18" y="86"/>
                    </a:lnTo>
                    <a:lnTo>
                      <a:pt x="18" y="86"/>
                    </a:lnTo>
                    <a:lnTo>
                      <a:pt x="16" y="88"/>
                    </a:lnTo>
                    <a:lnTo>
                      <a:pt x="16" y="90"/>
                    </a:lnTo>
                    <a:lnTo>
                      <a:pt x="16" y="90"/>
                    </a:lnTo>
                    <a:lnTo>
                      <a:pt x="16" y="91"/>
                    </a:lnTo>
                    <a:lnTo>
                      <a:pt x="16" y="93"/>
                    </a:lnTo>
                    <a:lnTo>
                      <a:pt x="16" y="93"/>
                    </a:lnTo>
                    <a:lnTo>
                      <a:pt x="16" y="10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59" name="Freeform 2398">
                <a:extLst>
                  <a:ext uri="{FF2B5EF4-FFF2-40B4-BE49-F238E27FC236}">
                    <a16:creationId xmlns:a16="http://schemas.microsoft.com/office/drawing/2014/main" id="{51D367D1-3DDE-1141-8B7B-38D7C94E8030}"/>
                  </a:ext>
                </a:extLst>
              </p:cNvPr>
              <p:cNvSpPr>
                <a:spLocks/>
              </p:cNvSpPr>
              <p:nvPr/>
            </p:nvSpPr>
            <p:spPr bwMode="auto">
              <a:xfrm>
                <a:off x="2693" y="2534"/>
                <a:ext cx="35" cy="82"/>
              </a:xfrm>
              <a:custGeom>
                <a:avLst/>
                <a:gdLst>
                  <a:gd name="T0" fmla="*/ 25 w 35"/>
                  <a:gd name="T1" fmla="*/ 82 h 82"/>
                  <a:gd name="T2" fmla="*/ 23 w 35"/>
                  <a:gd name="T3" fmla="*/ 82 h 82"/>
                  <a:gd name="T4" fmla="*/ 16 w 35"/>
                  <a:gd name="T5" fmla="*/ 73 h 82"/>
                  <a:gd name="T6" fmla="*/ 12 w 35"/>
                  <a:gd name="T7" fmla="*/ 27 h 82"/>
                  <a:gd name="T8" fmla="*/ 10 w 35"/>
                  <a:gd name="T9" fmla="*/ 27 h 82"/>
                  <a:gd name="T10" fmla="*/ 8 w 35"/>
                  <a:gd name="T11" fmla="*/ 16 h 82"/>
                  <a:gd name="T12" fmla="*/ 5 w 35"/>
                  <a:gd name="T13" fmla="*/ 9 h 82"/>
                  <a:gd name="T14" fmla="*/ 1 w 35"/>
                  <a:gd name="T15" fmla="*/ 9 h 82"/>
                  <a:gd name="T16" fmla="*/ 1 w 35"/>
                  <a:gd name="T17" fmla="*/ 7 h 82"/>
                  <a:gd name="T18" fmla="*/ 3 w 35"/>
                  <a:gd name="T19" fmla="*/ 6 h 82"/>
                  <a:gd name="T20" fmla="*/ 3 w 35"/>
                  <a:gd name="T21" fmla="*/ 4 h 82"/>
                  <a:gd name="T22" fmla="*/ 3 w 35"/>
                  <a:gd name="T23" fmla="*/ 2 h 82"/>
                  <a:gd name="T24" fmla="*/ 3 w 35"/>
                  <a:gd name="T25" fmla="*/ 2 h 82"/>
                  <a:gd name="T26" fmla="*/ 1 w 35"/>
                  <a:gd name="T27" fmla="*/ 2 h 82"/>
                  <a:gd name="T28" fmla="*/ 0 w 35"/>
                  <a:gd name="T29" fmla="*/ 0 h 82"/>
                  <a:gd name="T30" fmla="*/ 0 w 35"/>
                  <a:gd name="T31" fmla="*/ 0 h 82"/>
                  <a:gd name="T32" fmla="*/ 0 w 35"/>
                  <a:gd name="T33" fmla="*/ 0 h 82"/>
                  <a:gd name="T34" fmla="*/ 10 w 35"/>
                  <a:gd name="T35" fmla="*/ 2 h 82"/>
                  <a:gd name="T36" fmla="*/ 12 w 35"/>
                  <a:gd name="T37" fmla="*/ 4 h 82"/>
                  <a:gd name="T38" fmla="*/ 12 w 35"/>
                  <a:gd name="T39" fmla="*/ 4 h 82"/>
                  <a:gd name="T40" fmla="*/ 14 w 35"/>
                  <a:gd name="T41" fmla="*/ 2 h 82"/>
                  <a:gd name="T42" fmla="*/ 17 w 35"/>
                  <a:gd name="T43" fmla="*/ 2 h 82"/>
                  <a:gd name="T44" fmla="*/ 17 w 35"/>
                  <a:gd name="T45" fmla="*/ 2 h 82"/>
                  <a:gd name="T46" fmla="*/ 17 w 35"/>
                  <a:gd name="T47" fmla="*/ 4 h 82"/>
                  <a:gd name="T48" fmla="*/ 17 w 35"/>
                  <a:gd name="T49" fmla="*/ 6 h 82"/>
                  <a:gd name="T50" fmla="*/ 16 w 35"/>
                  <a:gd name="T51" fmla="*/ 7 h 82"/>
                  <a:gd name="T52" fmla="*/ 16 w 35"/>
                  <a:gd name="T53" fmla="*/ 11 h 82"/>
                  <a:gd name="T54" fmla="*/ 16 w 35"/>
                  <a:gd name="T55" fmla="*/ 13 h 82"/>
                  <a:gd name="T56" fmla="*/ 17 w 35"/>
                  <a:gd name="T57" fmla="*/ 15 h 82"/>
                  <a:gd name="T58" fmla="*/ 19 w 35"/>
                  <a:gd name="T59" fmla="*/ 15 h 82"/>
                  <a:gd name="T60" fmla="*/ 19 w 35"/>
                  <a:gd name="T61" fmla="*/ 15 h 82"/>
                  <a:gd name="T62" fmla="*/ 21 w 35"/>
                  <a:gd name="T63" fmla="*/ 16 h 82"/>
                  <a:gd name="T64" fmla="*/ 25 w 35"/>
                  <a:gd name="T65" fmla="*/ 20 h 82"/>
                  <a:gd name="T66" fmla="*/ 32 w 35"/>
                  <a:gd name="T67" fmla="*/ 77 h 82"/>
                  <a:gd name="T68" fmla="*/ 33 w 35"/>
                  <a:gd name="T69" fmla="*/ 79 h 82"/>
                  <a:gd name="T70" fmla="*/ 35 w 35"/>
                  <a:gd name="T71" fmla="*/ 79 h 82"/>
                  <a:gd name="T72" fmla="*/ 25 w 35"/>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82">
                    <a:moveTo>
                      <a:pt x="25" y="82"/>
                    </a:moveTo>
                    <a:lnTo>
                      <a:pt x="23" y="82"/>
                    </a:lnTo>
                    <a:lnTo>
                      <a:pt x="16" y="73"/>
                    </a:lnTo>
                    <a:lnTo>
                      <a:pt x="12" y="27"/>
                    </a:lnTo>
                    <a:lnTo>
                      <a:pt x="10" y="27"/>
                    </a:lnTo>
                    <a:lnTo>
                      <a:pt x="8" y="16"/>
                    </a:lnTo>
                    <a:lnTo>
                      <a:pt x="5" y="9"/>
                    </a:lnTo>
                    <a:lnTo>
                      <a:pt x="1" y="9"/>
                    </a:lnTo>
                    <a:lnTo>
                      <a:pt x="1" y="7"/>
                    </a:lnTo>
                    <a:lnTo>
                      <a:pt x="3" y="6"/>
                    </a:lnTo>
                    <a:lnTo>
                      <a:pt x="3" y="4"/>
                    </a:lnTo>
                    <a:lnTo>
                      <a:pt x="3" y="2"/>
                    </a:lnTo>
                    <a:lnTo>
                      <a:pt x="3" y="2"/>
                    </a:lnTo>
                    <a:lnTo>
                      <a:pt x="1" y="2"/>
                    </a:lnTo>
                    <a:lnTo>
                      <a:pt x="0" y="0"/>
                    </a:lnTo>
                    <a:lnTo>
                      <a:pt x="0" y="0"/>
                    </a:lnTo>
                    <a:lnTo>
                      <a:pt x="0" y="0"/>
                    </a:lnTo>
                    <a:lnTo>
                      <a:pt x="10" y="2"/>
                    </a:lnTo>
                    <a:lnTo>
                      <a:pt x="12" y="4"/>
                    </a:lnTo>
                    <a:lnTo>
                      <a:pt x="12" y="4"/>
                    </a:lnTo>
                    <a:lnTo>
                      <a:pt x="14" y="2"/>
                    </a:lnTo>
                    <a:lnTo>
                      <a:pt x="17" y="2"/>
                    </a:lnTo>
                    <a:lnTo>
                      <a:pt x="17" y="2"/>
                    </a:lnTo>
                    <a:lnTo>
                      <a:pt x="17" y="4"/>
                    </a:lnTo>
                    <a:lnTo>
                      <a:pt x="17" y="6"/>
                    </a:lnTo>
                    <a:lnTo>
                      <a:pt x="16" y="7"/>
                    </a:lnTo>
                    <a:lnTo>
                      <a:pt x="16" y="11"/>
                    </a:lnTo>
                    <a:lnTo>
                      <a:pt x="16" y="13"/>
                    </a:lnTo>
                    <a:lnTo>
                      <a:pt x="17" y="15"/>
                    </a:lnTo>
                    <a:lnTo>
                      <a:pt x="19" y="15"/>
                    </a:lnTo>
                    <a:lnTo>
                      <a:pt x="19" y="15"/>
                    </a:lnTo>
                    <a:lnTo>
                      <a:pt x="21" y="16"/>
                    </a:lnTo>
                    <a:lnTo>
                      <a:pt x="25" y="20"/>
                    </a:lnTo>
                    <a:lnTo>
                      <a:pt x="32" y="77"/>
                    </a:lnTo>
                    <a:lnTo>
                      <a:pt x="33" y="79"/>
                    </a:lnTo>
                    <a:lnTo>
                      <a:pt x="35" y="79"/>
                    </a:lnTo>
                    <a:lnTo>
                      <a:pt x="25" y="8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0" name="Freeform 2399">
                <a:extLst>
                  <a:ext uri="{FF2B5EF4-FFF2-40B4-BE49-F238E27FC236}">
                    <a16:creationId xmlns:a16="http://schemas.microsoft.com/office/drawing/2014/main" id="{46EEFFC7-9FE6-5143-A898-99CEEA409644}"/>
                  </a:ext>
                </a:extLst>
              </p:cNvPr>
              <p:cNvSpPr>
                <a:spLocks/>
              </p:cNvSpPr>
              <p:nvPr/>
            </p:nvSpPr>
            <p:spPr bwMode="auto">
              <a:xfrm>
                <a:off x="2693" y="2534"/>
                <a:ext cx="35" cy="82"/>
              </a:xfrm>
              <a:custGeom>
                <a:avLst/>
                <a:gdLst>
                  <a:gd name="T0" fmla="*/ 25 w 35"/>
                  <a:gd name="T1" fmla="*/ 82 h 82"/>
                  <a:gd name="T2" fmla="*/ 23 w 35"/>
                  <a:gd name="T3" fmla="*/ 82 h 82"/>
                  <a:gd name="T4" fmla="*/ 16 w 35"/>
                  <a:gd name="T5" fmla="*/ 73 h 82"/>
                  <a:gd name="T6" fmla="*/ 12 w 35"/>
                  <a:gd name="T7" fmla="*/ 27 h 82"/>
                  <a:gd name="T8" fmla="*/ 10 w 35"/>
                  <a:gd name="T9" fmla="*/ 27 h 82"/>
                  <a:gd name="T10" fmla="*/ 8 w 35"/>
                  <a:gd name="T11" fmla="*/ 16 h 82"/>
                  <a:gd name="T12" fmla="*/ 5 w 35"/>
                  <a:gd name="T13" fmla="*/ 9 h 82"/>
                  <a:gd name="T14" fmla="*/ 1 w 35"/>
                  <a:gd name="T15" fmla="*/ 9 h 82"/>
                  <a:gd name="T16" fmla="*/ 1 w 35"/>
                  <a:gd name="T17" fmla="*/ 7 h 82"/>
                  <a:gd name="T18" fmla="*/ 3 w 35"/>
                  <a:gd name="T19" fmla="*/ 6 h 82"/>
                  <a:gd name="T20" fmla="*/ 3 w 35"/>
                  <a:gd name="T21" fmla="*/ 4 h 82"/>
                  <a:gd name="T22" fmla="*/ 3 w 35"/>
                  <a:gd name="T23" fmla="*/ 2 h 82"/>
                  <a:gd name="T24" fmla="*/ 3 w 35"/>
                  <a:gd name="T25" fmla="*/ 2 h 82"/>
                  <a:gd name="T26" fmla="*/ 1 w 35"/>
                  <a:gd name="T27" fmla="*/ 2 h 82"/>
                  <a:gd name="T28" fmla="*/ 0 w 35"/>
                  <a:gd name="T29" fmla="*/ 0 h 82"/>
                  <a:gd name="T30" fmla="*/ 0 w 35"/>
                  <a:gd name="T31" fmla="*/ 0 h 82"/>
                  <a:gd name="T32" fmla="*/ 0 w 35"/>
                  <a:gd name="T33" fmla="*/ 0 h 82"/>
                  <a:gd name="T34" fmla="*/ 10 w 35"/>
                  <a:gd name="T35" fmla="*/ 2 h 82"/>
                  <a:gd name="T36" fmla="*/ 12 w 35"/>
                  <a:gd name="T37" fmla="*/ 4 h 82"/>
                  <a:gd name="T38" fmla="*/ 12 w 35"/>
                  <a:gd name="T39" fmla="*/ 4 h 82"/>
                  <a:gd name="T40" fmla="*/ 14 w 35"/>
                  <a:gd name="T41" fmla="*/ 2 h 82"/>
                  <a:gd name="T42" fmla="*/ 17 w 35"/>
                  <a:gd name="T43" fmla="*/ 2 h 82"/>
                  <a:gd name="T44" fmla="*/ 17 w 35"/>
                  <a:gd name="T45" fmla="*/ 2 h 82"/>
                  <a:gd name="T46" fmla="*/ 17 w 35"/>
                  <a:gd name="T47" fmla="*/ 4 h 82"/>
                  <a:gd name="T48" fmla="*/ 17 w 35"/>
                  <a:gd name="T49" fmla="*/ 6 h 82"/>
                  <a:gd name="T50" fmla="*/ 16 w 35"/>
                  <a:gd name="T51" fmla="*/ 7 h 82"/>
                  <a:gd name="T52" fmla="*/ 16 w 35"/>
                  <a:gd name="T53" fmla="*/ 11 h 82"/>
                  <a:gd name="T54" fmla="*/ 16 w 35"/>
                  <a:gd name="T55" fmla="*/ 13 h 82"/>
                  <a:gd name="T56" fmla="*/ 17 w 35"/>
                  <a:gd name="T57" fmla="*/ 15 h 82"/>
                  <a:gd name="T58" fmla="*/ 19 w 35"/>
                  <a:gd name="T59" fmla="*/ 15 h 82"/>
                  <a:gd name="T60" fmla="*/ 19 w 35"/>
                  <a:gd name="T61" fmla="*/ 15 h 82"/>
                  <a:gd name="T62" fmla="*/ 21 w 35"/>
                  <a:gd name="T63" fmla="*/ 16 h 82"/>
                  <a:gd name="T64" fmla="*/ 25 w 35"/>
                  <a:gd name="T65" fmla="*/ 20 h 82"/>
                  <a:gd name="T66" fmla="*/ 32 w 35"/>
                  <a:gd name="T67" fmla="*/ 77 h 82"/>
                  <a:gd name="T68" fmla="*/ 33 w 35"/>
                  <a:gd name="T69" fmla="*/ 79 h 82"/>
                  <a:gd name="T70" fmla="*/ 35 w 35"/>
                  <a:gd name="T71" fmla="*/ 79 h 82"/>
                  <a:gd name="T72" fmla="*/ 25 w 35"/>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82">
                    <a:moveTo>
                      <a:pt x="25" y="82"/>
                    </a:moveTo>
                    <a:lnTo>
                      <a:pt x="23" y="82"/>
                    </a:lnTo>
                    <a:lnTo>
                      <a:pt x="16" y="73"/>
                    </a:lnTo>
                    <a:lnTo>
                      <a:pt x="12" y="27"/>
                    </a:lnTo>
                    <a:lnTo>
                      <a:pt x="10" y="27"/>
                    </a:lnTo>
                    <a:lnTo>
                      <a:pt x="8" y="16"/>
                    </a:lnTo>
                    <a:lnTo>
                      <a:pt x="5" y="9"/>
                    </a:lnTo>
                    <a:lnTo>
                      <a:pt x="1" y="9"/>
                    </a:lnTo>
                    <a:lnTo>
                      <a:pt x="1" y="7"/>
                    </a:lnTo>
                    <a:lnTo>
                      <a:pt x="3" y="6"/>
                    </a:lnTo>
                    <a:lnTo>
                      <a:pt x="3" y="4"/>
                    </a:lnTo>
                    <a:lnTo>
                      <a:pt x="3" y="2"/>
                    </a:lnTo>
                    <a:lnTo>
                      <a:pt x="3" y="2"/>
                    </a:lnTo>
                    <a:lnTo>
                      <a:pt x="1" y="2"/>
                    </a:lnTo>
                    <a:lnTo>
                      <a:pt x="0" y="0"/>
                    </a:lnTo>
                    <a:lnTo>
                      <a:pt x="0" y="0"/>
                    </a:lnTo>
                    <a:lnTo>
                      <a:pt x="0" y="0"/>
                    </a:lnTo>
                    <a:lnTo>
                      <a:pt x="10" y="2"/>
                    </a:lnTo>
                    <a:lnTo>
                      <a:pt x="12" y="4"/>
                    </a:lnTo>
                    <a:lnTo>
                      <a:pt x="12" y="4"/>
                    </a:lnTo>
                    <a:lnTo>
                      <a:pt x="14" y="2"/>
                    </a:lnTo>
                    <a:lnTo>
                      <a:pt x="17" y="2"/>
                    </a:lnTo>
                    <a:lnTo>
                      <a:pt x="17" y="2"/>
                    </a:lnTo>
                    <a:lnTo>
                      <a:pt x="17" y="4"/>
                    </a:lnTo>
                    <a:lnTo>
                      <a:pt x="17" y="6"/>
                    </a:lnTo>
                    <a:lnTo>
                      <a:pt x="16" y="7"/>
                    </a:lnTo>
                    <a:lnTo>
                      <a:pt x="16" y="11"/>
                    </a:lnTo>
                    <a:lnTo>
                      <a:pt x="16" y="13"/>
                    </a:lnTo>
                    <a:lnTo>
                      <a:pt x="17" y="15"/>
                    </a:lnTo>
                    <a:lnTo>
                      <a:pt x="19" y="15"/>
                    </a:lnTo>
                    <a:lnTo>
                      <a:pt x="19" y="15"/>
                    </a:lnTo>
                    <a:lnTo>
                      <a:pt x="21" y="16"/>
                    </a:lnTo>
                    <a:lnTo>
                      <a:pt x="25" y="20"/>
                    </a:lnTo>
                    <a:lnTo>
                      <a:pt x="32" y="77"/>
                    </a:lnTo>
                    <a:lnTo>
                      <a:pt x="33" y="79"/>
                    </a:lnTo>
                    <a:lnTo>
                      <a:pt x="35" y="79"/>
                    </a:lnTo>
                    <a:lnTo>
                      <a:pt x="25" y="82"/>
                    </a:lnTo>
                  </a:path>
                </a:pathLst>
              </a:custGeom>
              <a:solidFill>
                <a:srgbClr val="3D9630"/>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1" name="Freeform 2400">
                <a:extLst>
                  <a:ext uri="{FF2B5EF4-FFF2-40B4-BE49-F238E27FC236}">
                    <a16:creationId xmlns:a16="http://schemas.microsoft.com/office/drawing/2014/main" id="{AD31C59C-4FCE-814E-A439-A4F0C561EE62}"/>
                  </a:ext>
                </a:extLst>
              </p:cNvPr>
              <p:cNvSpPr>
                <a:spLocks/>
              </p:cNvSpPr>
              <p:nvPr/>
            </p:nvSpPr>
            <p:spPr bwMode="auto">
              <a:xfrm>
                <a:off x="3353" y="2522"/>
                <a:ext cx="164" cy="218"/>
              </a:xfrm>
              <a:custGeom>
                <a:avLst/>
                <a:gdLst>
                  <a:gd name="T0" fmla="*/ 9 w 164"/>
                  <a:gd name="T1" fmla="*/ 216 h 218"/>
                  <a:gd name="T2" fmla="*/ 0 w 164"/>
                  <a:gd name="T3" fmla="*/ 146 h 218"/>
                  <a:gd name="T4" fmla="*/ 13 w 164"/>
                  <a:gd name="T5" fmla="*/ 130 h 218"/>
                  <a:gd name="T6" fmla="*/ 14 w 164"/>
                  <a:gd name="T7" fmla="*/ 127 h 218"/>
                  <a:gd name="T8" fmla="*/ 38 w 164"/>
                  <a:gd name="T9" fmla="*/ 116 h 218"/>
                  <a:gd name="T10" fmla="*/ 64 w 164"/>
                  <a:gd name="T11" fmla="*/ 110 h 218"/>
                  <a:gd name="T12" fmla="*/ 113 w 164"/>
                  <a:gd name="T13" fmla="*/ 62 h 218"/>
                  <a:gd name="T14" fmla="*/ 48 w 164"/>
                  <a:gd name="T15" fmla="*/ 46 h 218"/>
                  <a:gd name="T16" fmla="*/ 41 w 164"/>
                  <a:gd name="T17" fmla="*/ 39 h 218"/>
                  <a:gd name="T18" fmla="*/ 36 w 164"/>
                  <a:gd name="T19" fmla="*/ 35 h 218"/>
                  <a:gd name="T20" fmla="*/ 32 w 164"/>
                  <a:gd name="T21" fmla="*/ 30 h 218"/>
                  <a:gd name="T22" fmla="*/ 31 w 164"/>
                  <a:gd name="T23" fmla="*/ 27 h 218"/>
                  <a:gd name="T24" fmla="*/ 34 w 164"/>
                  <a:gd name="T25" fmla="*/ 9 h 218"/>
                  <a:gd name="T26" fmla="*/ 36 w 164"/>
                  <a:gd name="T27" fmla="*/ 9 h 218"/>
                  <a:gd name="T28" fmla="*/ 48 w 164"/>
                  <a:gd name="T29" fmla="*/ 21 h 218"/>
                  <a:gd name="T30" fmla="*/ 56 w 164"/>
                  <a:gd name="T31" fmla="*/ 25 h 218"/>
                  <a:gd name="T32" fmla="*/ 73 w 164"/>
                  <a:gd name="T33" fmla="*/ 19 h 218"/>
                  <a:gd name="T34" fmla="*/ 75 w 164"/>
                  <a:gd name="T35" fmla="*/ 18 h 218"/>
                  <a:gd name="T36" fmla="*/ 77 w 164"/>
                  <a:gd name="T37" fmla="*/ 18 h 218"/>
                  <a:gd name="T38" fmla="*/ 79 w 164"/>
                  <a:gd name="T39" fmla="*/ 19 h 218"/>
                  <a:gd name="T40" fmla="*/ 84 w 164"/>
                  <a:gd name="T41" fmla="*/ 19 h 218"/>
                  <a:gd name="T42" fmla="*/ 93 w 164"/>
                  <a:gd name="T43" fmla="*/ 18 h 218"/>
                  <a:gd name="T44" fmla="*/ 98 w 164"/>
                  <a:gd name="T45" fmla="*/ 14 h 218"/>
                  <a:gd name="T46" fmla="*/ 105 w 164"/>
                  <a:gd name="T47" fmla="*/ 14 h 218"/>
                  <a:gd name="T48" fmla="*/ 120 w 164"/>
                  <a:gd name="T49" fmla="*/ 10 h 218"/>
                  <a:gd name="T50" fmla="*/ 130 w 164"/>
                  <a:gd name="T51" fmla="*/ 9 h 218"/>
                  <a:gd name="T52" fmla="*/ 134 w 164"/>
                  <a:gd name="T53" fmla="*/ 9 h 218"/>
                  <a:gd name="T54" fmla="*/ 150 w 164"/>
                  <a:gd name="T55" fmla="*/ 3 h 218"/>
                  <a:gd name="T56" fmla="*/ 154 w 164"/>
                  <a:gd name="T57" fmla="*/ 0 h 218"/>
                  <a:gd name="T58" fmla="*/ 159 w 164"/>
                  <a:gd name="T59" fmla="*/ 3 h 218"/>
                  <a:gd name="T60" fmla="*/ 163 w 164"/>
                  <a:gd name="T61" fmla="*/ 3 h 218"/>
                  <a:gd name="T62" fmla="*/ 163 w 164"/>
                  <a:gd name="T63" fmla="*/ 7 h 218"/>
                  <a:gd name="T64" fmla="*/ 159 w 164"/>
                  <a:gd name="T65" fmla="*/ 10 h 218"/>
                  <a:gd name="T66" fmla="*/ 161 w 164"/>
                  <a:gd name="T67" fmla="*/ 14 h 218"/>
                  <a:gd name="T68" fmla="*/ 161 w 164"/>
                  <a:gd name="T69" fmla="*/ 18 h 218"/>
                  <a:gd name="T70" fmla="*/ 161 w 164"/>
                  <a:gd name="T71" fmla="*/ 23 h 218"/>
                  <a:gd name="T72" fmla="*/ 159 w 164"/>
                  <a:gd name="T73" fmla="*/ 25 h 218"/>
                  <a:gd name="T74" fmla="*/ 161 w 164"/>
                  <a:gd name="T75" fmla="*/ 25 h 218"/>
                  <a:gd name="T76" fmla="*/ 161 w 164"/>
                  <a:gd name="T77" fmla="*/ 25 h 218"/>
                  <a:gd name="T78" fmla="*/ 164 w 164"/>
                  <a:gd name="T79" fmla="*/ 25 h 218"/>
                  <a:gd name="T80" fmla="*/ 163 w 164"/>
                  <a:gd name="T81" fmla="*/ 27 h 218"/>
                  <a:gd name="T82" fmla="*/ 161 w 164"/>
                  <a:gd name="T83" fmla="*/ 27 h 218"/>
                  <a:gd name="T84" fmla="*/ 157 w 164"/>
                  <a:gd name="T85" fmla="*/ 27 h 218"/>
                  <a:gd name="T86" fmla="*/ 155 w 164"/>
                  <a:gd name="T87" fmla="*/ 41 h 218"/>
                  <a:gd name="T88" fmla="*/ 154 w 164"/>
                  <a:gd name="T89" fmla="*/ 46 h 218"/>
                  <a:gd name="T90" fmla="*/ 145 w 164"/>
                  <a:gd name="T91" fmla="*/ 60 h 218"/>
                  <a:gd name="T92" fmla="*/ 139 w 164"/>
                  <a:gd name="T93" fmla="*/ 66 h 218"/>
                  <a:gd name="T94" fmla="*/ 125 w 164"/>
                  <a:gd name="T95" fmla="*/ 102 h 218"/>
                  <a:gd name="T96" fmla="*/ 122 w 164"/>
                  <a:gd name="T97" fmla="*/ 103 h 218"/>
                  <a:gd name="T98" fmla="*/ 120 w 164"/>
                  <a:gd name="T99" fmla="*/ 105 h 218"/>
                  <a:gd name="T100" fmla="*/ 113 w 164"/>
                  <a:gd name="T101" fmla="*/ 114 h 218"/>
                  <a:gd name="T102" fmla="*/ 105 w 164"/>
                  <a:gd name="T103" fmla="*/ 127 h 218"/>
                  <a:gd name="T104" fmla="*/ 86 w 164"/>
                  <a:gd name="T105" fmla="*/ 144 h 218"/>
                  <a:gd name="T106" fmla="*/ 81 w 164"/>
                  <a:gd name="T107" fmla="*/ 153 h 218"/>
                  <a:gd name="T108" fmla="*/ 66 w 164"/>
                  <a:gd name="T109" fmla="*/ 160 h 218"/>
                  <a:gd name="T110" fmla="*/ 31 w 164"/>
                  <a:gd name="T111" fmla="*/ 193 h 218"/>
                  <a:gd name="T112" fmla="*/ 25 w 164"/>
                  <a:gd name="T113" fmla="*/ 193 h 218"/>
                  <a:gd name="T114" fmla="*/ 25 w 164"/>
                  <a:gd name="T115" fmla="*/ 194 h 218"/>
                  <a:gd name="T116" fmla="*/ 25 w 164"/>
                  <a:gd name="T117" fmla="*/ 196 h 218"/>
                  <a:gd name="T118" fmla="*/ 23 w 164"/>
                  <a:gd name="T119" fmla="*/ 200 h 218"/>
                  <a:gd name="T120" fmla="*/ 9 w 164"/>
                  <a:gd name="T121"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18">
                    <a:moveTo>
                      <a:pt x="9" y="218"/>
                    </a:moveTo>
                    <a:lnTo>
                      <a:pt x="9" y="216"/>
                    </a:lnTo>
                    <a:lnTo>
                      <a:pt x="0" y="205"/>
                    </a:lnTo>
                    <a:lnTo>
                      <a:pt x="0" y="146"/>
                    </a:lnTo>
                    <a:lnTo>
                      <a:pt x="0" y="146"/>
                    </a:lnTo>
                    <a:lnTo>
                      <a:pt x="13" y="130"/>
                    </a:lnTo>
                    <a:lnTo>
                      <a:pt x="14" y="128"/>
                    </a:lnTo>
                    <a:lnTo>
                      <a:pt x="14" y="127"/>
                    </a:lnTo>
                    <a:lnTo>
                      <a:pt x="29" y="121"/>
                    </a:lnTo>
                    <a:lnTo>
                      <a:pt x="38" y="116"/>
                    </a:lnTo>
                    <a:lnTo>
                      <a:pt x="45" y="112"/>
                    </a:lnTo>
                    <a:lnTo>
                      <a:pt x="64" y="110"/>
                    </a:lnTo>
                    <a:lnTo>
                      <a:pt x="111" y="64"/>
                    </a:lnTo>
                    <a:lnTo>
                      <a:pt x="113" y="62"/>
                    </a:lnTo>
                    <a:lnTo>
                      <a:pt x="97" y="62"/>
                    </a:lnTo>
                    <a:lnTo>
                      <a:pt x="48" y="46"/>
                    </a:lnTo>
                    <a:lnTo>
                      <a:pt x="47" y="43"/>
                    </a:lnTo>
                    <a:lnTo>
                      <a:pt x="41" y="39"/>
                    </a:lnTo>
                    <a:lnTo>
                      <a:pt x="38" y="35"/>
                    </a:lnTo>
                    <a:lnTo>
                      <a:pt x="36" y="35"/>
                    </a:lnTo>
                    <a:lnTo>
                      <a:pt x="36" y="34"/>
                    </a:lnTo>
                    <a:lnTo>
                      <a:pt x="32" y="30"/>
                    </a:lnTo>
                    <a:lnTo>
                      <a:pt x="32" y="28"/>
                    </a:lnTo>
                    <a:lnTo>
                      <a:pt x="31" y="27"/>
                    </a:lnTo>
                    <a:lnTo>
                      <a:pt x="29" y="19"/>
                    </a:lnTo>
                    <a:lnTo>
                      <a:pt x="34" y="9"/>
                    </a:lnTo>
                    <a:lnTo>
                      <a:pt x="36" y="7"/>
                    </a:lnTo>
                    <a:lnTo>
                      <a:pt x="36" y="9"/>
                    </a:lnTo>
                    <a:lnTo>
                      <a:pt x="38" y="9"/>
                    </a:lnTo>
                    <a:lnTo>
                      <a:pt x="48" y="21"/>
                    </a:lnTo>
                    <a:lnTo>
                      <a:pt x="54" y="25"/>
                    </a:lnTo>
                    <a:lnTo>
                      <a:pt x="56" y="25"/>
                    </a:lnTo>
                    <a:lnTo>
                      <a:pt x="63" y="25"/>
                    </a:lnTo>
                    <a:lnTo>
                      <a:pt x="73" y="19"/>
                    </a:lnTo>
                    <a:lnTo>
                      <a:pt x="75" y="18"/>
                    </a:lnTo>
                    <a:lnTo>
                      <a:pt x="75" y="18"/>
                    </a:lnTo>
                    <a:lnTo>
                      <a:pt x="75" y="18"/>
                    </a:lnTo>
                    <a:lnTo>
                      <a:pt x="77" y="18"/>
                    </a:lnTo>
                    <a:lnTo>
                      <a:pt x="79" y="18"/>
                    </a:lnTo>
                    <a:lnTo>
                      <a:pt x="79" y="19"/>
                    </a:lnTo>
                    <a:lnTo>
                      <a:pt x="82" y="19"/>
                    </a:lnTo>
                    <a:lnTo>
                      <a:pt x="84" y="19"/>
                    </a:lnTo>
                    <a:lnTo>
                      <a:pt x="91" y="19"/>
                    </a:lnTo>
                    <a:lnTo>
                      <a:pt x="93" y="18"/>
                    </a:lnTo>
                    <a:lnTo>
                      <a:pt x="97" y="16"/>
                    </a:lnTo>
                    <a:lnTo>
                      <a:pt x="98" y="14"/>
                    </a:lnTo>
                    <a:lnTo>
                      <a:pt x="104" y="12"/>
                    </a:lnTo>
                    <a:lnTo>
                      <a:pt x="105" y="14"/>
                    </a:lnTo>
                    <a:lnTo>
                      <a:pt x="116" y="12"/>
                    </a:lnTo>
                    <a:lnTo>
                      <a:pt x="120" y="10"/>
                    </a:lnTo>
                    <a:lnTo>
                      <a:pt x="125" y="10"/>
                    </a:lnTo>
                    <a:lnTo>
                      <a:pt x="130" y="9"/>
                    </a:lnTo>
                    <a:lnTo>
                      <a:pt x="134" y="9"/>
                    </a:lnTo>
                    <a:lnTo>
                      <a:pt x="134" y="9"/>
                    </a:lnTo>
                    <a:lnTo>
                      <a:pt x="145" y="7"/>
                    </a:lnTo>
                    <a:lnTo>
                      <a:pt x="150" y="3"/>
                    </a:lnTo>
                    <a:lnTo>
                      <a:pt x="152" y="2"/>
                    </a:lnTo>
                    <a:lnTo>
                      <a:pt x="154" y="0"/>
                    </a:lnTo>
                    <a:lnTo>
                      <a:pt x="155" y="0"/>
                    </a:lnTo>
                    <a:lnTo>
                      <a:pt x="159" y="3"/>
                    </a:lnTo>
                    <a:lnTo>
                      <a:pt x="161" y="3"/>
                    </a:lnTo>
                    <a:lnTo>
                      <a:pt x="163" y="3"/>
                    </a:lnTo>
                    <a:lnTo>
                      <a:pt x="161" y="5"/>
                    </a:lnTo>
                    <a:lnTo>
                      <a:pt x="163" y="7"/>
                    </a:lnTo>
                    <a:lnTo>
                      <a:pt x="161" y="9"/>
                    </a:lnTo>
                    <a:lnTo>
                      <a:pt x="159" y="10"/>
                    </a:lnTo>
                    <a:lnTo>
                      <a:pt x="159" y="12"/>
                    </a:lnTo>
                    <a:lnTo>
                      <a:pt x="161" y="14"/>
                    </a:lnTo>
                    <a:lnTo>
                      <a:pt x="161" y="16"/>
                    </a:lnTo>
                    <a:lnTo>
                      <a:pt x="161" y="18"/>
                    </a:lnTo>
                    <a:lnTo>
                      <a:pt x="161" y="19"/>
                    </a:lnTo>
                    <a:lnTo>
                      <a:pt x="161" y="23"/>
                    </a:lnTo>
                    <a:lnTo>
                      <a:pt x="161" y="23"/>
                    </a:lnTo>
                    <a:lnTo>
                      <a:pt x="159" y="25"/>
                    </a:lnTo>
                    <a:lnTo>
                      <a:pt x="159" y="25"/>
                    </a:lnTo>
                    <a:lnTo>
                      <a:pt x="161" y="25"/>
                    </a:lnTo>
                    <a:lnTo>
                      <a:pt x="161" y="25"/>
                    </a:lnTo>
                    <a:lnTo>
                      <a:pt x="161" y="25"/>
                    </a:lnTo>
                    <a:lnTo>
                      <a:pt x="163" y="25"/>
                    </a:lnTo>
                    <a:lnTo>
                      <a:pt x="164" y="25"/>
                    </a:lnTo>
                    <a:lnTo>
                      <a:pt x="164" y="27"/>
                    </a:lnTo>
                    <a:lnTo>
                      <a:pt x="163" y="27"/>
                    </a:lnTo>
                    <a:lnTo>
                      <a:pt x="163" y="27"/>
                    </a:lnTo>
                    <a:lnTo>
                      <a:pt x="161" y="27"/>
                    </a:lnTo>
                    <a:lnTo>
                      <a:pt x="159" y="27"/>
                    </a:lnTo>
                    <a:lnTo>
                      <a:pt x="157" y="27"/>
                    </a:lnTo>
                    <a:lnTo>
                      <a:pt x="157" y="28"/>
                    </a:lnTo>
                    <a:lnTo>
                      <a:pt x="155" y="41"/>
                    </a:lnTo>
                    <a:lnTo>
                      <a:pt x="154" y="43"/>
                    </a:lnTo>
                    <a:lnTo>
                      <a:pt x="154" y="46"/>
                    </a:lnTo>
                    <a:lnTo>
                      <a:pt x="152" y="48"/>
                    </a:lnTo>
                    <a:lnTo>
                      <a:pt x="145" y="60"/>
                    </a:lnTo>
                    <a:lnTo>
                      <a:pt x="141" y="62"/>
                    </a:lnTo>
                    <a:lnTo>
                      <a:pt x="139" y="66"/>
                    </a:lnTo>
                    <a:lnTo>
                      <a:pt x="139" y="69"/>
                    </a:lnTo>
                    <a:lnTo>
                      <a:pt x="125" y="102"/>
                    </a:lnTo>
                    <a:lnTo>
                      <a:pt x="123" y="103"/>
                    </a:lnTo>
                    <a:lnTo>
                      <a:pt x="122" y="103"/>
                    </a:lnTo>
                    <a:lnTo>
                      <a:pt x="122" y="105"/>
                    </a:lnTo>
                    <a:lnTo>
                      <a:pt x="120" y="105"/>
                    </a:lnTo>
                    <a:lnTo>
                      <a:pt x="114" y="110"/>
                    </a:lnTo>
                    <a:lnTo>
                      <a:pt x="113" y="114"/>
                    </a:lnTo>
                    <a:lnTo>
                      <a:pt x="113" y="114"/>
                    </a:lnTo>
                    <a:lnTo>
                      <a:pt x="105" y="127"/>
                    </a:lnTo>
                    <a:lnTo>
                      <a:pt x="105" y="127"/>
                    </a:lnTo>
                    <a:lnTo>
                      <a:pt x="86" y="144"/>
                    </a:lnTo>
                    <a:lnTo>
                      <a:pt x="86" y="144"/>
                    </a:lnTo>
                    <a:lnTo>
                      <a:pt x="81" y="153"/>
                    </a:lnTo>
                    <a:lnTo>
                      <a:pt x="73" y="159"/>
                    </a:lnTo>
                    <a:lnTo>
                      <a:pt x="66" y="160"/>
                    </a:lnTo>
                    <a:lnTo>
                      <a:pt x="64" y="160"/>
                    </a:lnTo>
                    <a:lnTo>
                      <a:pt x="31" y="193"/>
                    </a:lnTo>
                    <a:lnTo>
                      <a:pt x="27" y="194"/>
                    </a:lnTo>
                    <a:lnTo>
                      <a:pt x="25" y="193"/>
                    </a:lnTo>
                    <a:lnTo>
                      <a:pt x="25" y="194"/>
                    </a:lnTo>
                    <a:lnTo>
                      <a:pt x="25" y="194"/>
                    </a:lnTo>
                    <a:lnTo>
                      <a:pt x="25" y="196"/>
                    </a:lnTo>
                    <a:lnTo>
                      <a:pt x="25" y="196"/>
                    </a:lnTo>
                    <a:lnTo>
                      <a:pt x="23" y="198"/>
                    </a:lnTo>
                    <a:lnTo>
                      <a:pt x="23" y="200"/>
                    </a:lnTo>
                    <a:lnTo>
                      <a:pt x="9" y="216"/>
                    </a:lnTo>
                    <a:lnTo>
                      <a:pt x="9" y="2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2" name="Freeform 2401">
                <a:extLst>
                  <a:ext uri="{FF2B5EF4-FFF2-40B4-BE49-F238E27FC236}">
                    <a16:creationId xmlns:a16="http://schemas.microsoft.com/office/drawing/2014/main" id="{B32C3B09-0E54-1B49-B8EA-975BF7552D88}"/>
                  </a:ext>
                </a:extLst>
              </p:cNvPr>
              <p:cNvSpPr>
                <a:spLocks/>
              </p:cNvSpPr>
              <p:nvPr/>
            </p:nvSpPr>
            <p:spPr bwMode="auto">
              <a:xfrm>
                <a:off x="3353" y="2522"/>
                <a:ext cx="164" cy="218"/>
              </a:xfrm>
              <a:custGeom>
                <a:avLst/>
                <a:gdLst>
                  <a:gd name="T0" fmla="*/ 9 w 164"/>
                  <a:gd name="T1" fmla="*/ 216 h 218"/>
                  <a:gd name="T2" fmla="*/ 0 w 164"/>
                  <a:gd name="T3" fmla="*/ 146 h 218"/>
                  <a:gd name="T4" fmla="*/ 13 w 164"/>
                  <a:gd name="T5" fmla="*/ 130 h 218"/>
                  <a:gd name="T6" fmla="*/ 14 w 164"/>
                  <a:gd name="T7" fmla="*/ 127 h 218"/>
                  <a:gd name="T8" fmla="*/ 38 w 164"/>
                  <a:gd name="T9" fmla="*/ 116 h 218"/>
                  <a:gd name="T10" fmla="*/ 64 w 164"/>
                  <a:gd name="T11" fmla="*/ 110 h 218"/>
                  <a:gd name="T12" fmla="*/ 113 w 164"/>
                  <a:gd name="T13" fmla="*/ 62 h 218"/>
                  <a:gd name="T14" fmla="*/ 48 w 164"/>
                  <a:gd name="T15" fmla="*/ 46 h 218"/>
                  <a:gd name="T16" fmla="*/ 41 w 164"/>
                  <a:gd name="T17" fmla="*/ 39 h 218"/>
                  <a:gd name="T18" fmla="*/ 36 w 164"/>
                  <a:gd name="T19" fmla="*/ 35 h 218"/>
                  <a:gd name="T20" fmla="*/ 32 w 164"/>
                  <a:gd name="T21" fmla="*/ 30 h 218"/>
                  <a:gd name="T22" fmla="*/ 31 w 164"/>
                  <a:gd name="T23" fmla="*/ 27 h 218"/>
                  <a:gd name="T24" fmla="*/ 34 w 164"/>
                  <a:gd name="T25" fmla="*/ 9 h 218"/>
                  <a:gd name="T26" fmla="*/ 36 w 164"/>
                  <a:gd name="T27" fmla="*/ 9 h 218"/>
                  <a:gd name="T28" fmla="*/ 48 w 164"/>
                  <a:gd name="T29" fmla="*/ 21 h 218"/>
                  <a:gd name="T30" fmla="*/ 56 w 164"/>
                  <a:gd name="T31" fmla="*/ 25 h 218"/>
                  <a:gd name="T32" fmla="*/ 73 w 164"/>
                  <a:gd name="T33" fmla="*/ 19 h 218"/>
                  <a:gd name="T34" fmla="*/ 75 w 164"/>
                  <a:gd name="T35" fmla="*/ 18 h 218"/>
                  <a:gd name="T36" fmla="*/ 77 w 164"/>
                  <a:gd name="T37" fmla="*/ 18 h 218"/>
                  <a:gd name="T38" fmla="*/ 79 w 164"/>
                  <a:gd name="T39" fmla="*/ 19 h 218"/>
                  <a:gd name="T40" fmla="*/ 84 w 164"/>
                  <a:gd name="T41" fmla="*/ 19 h 218"/>
                  <a:gd name="T42" fmla="*/ 93 w 164"/>
                  <a:gd name="T43" fmla="*/ 18 h 218"/>
                  <a:gd name="T44" fmla="*/ 98 w 164"/>
                  <a:gd name="T45" fmla="*/ 14 h 218"/>
                  <a:gd name="T46" fmla="*/ 105 w 164"/>
                  <a:gd name="T47" fmla="*/ 14 h 218"/>
                  <a:gd name="T48" fmla="*/ 120 w 164"/>
                  <a:gd name="T49" fmla="*/ 10 h 218"/>
                  <a:gd name="T50" fmla="*/ 130 w 164"/>
                  <a:gd name="T51" fmla="*/ 9 h 218"/>
                  <a:gd name="T52" fmla="*/ 134 w 164"/>
                  <a:gd name="T53" fmla="*/ 9 h 218"/>
                  <a:gd name="T54" fmla="*/ 150 w 164"/>
                  <a:gd name="T55" fmla="*/ 3 h 218"/>
                  <a:gd name="T56" fmla="*/ 154 w 164"/>
                  <a:gd name="T57" fmla="*/ 0 h 218"/>
                  <a:gd name="T58" fmla="*/ 159 w 164"/>
                  <a:gd name="T59" fmla="*/ 3 h 218"/>
                  <a:gd name="T60" fmla="*/ 163 w 164"/>
                  <a:gd name="T61" fmla="*/ 3 h 218"/>
                  <a:gd name="T62" fmla="*/ 163 w 164"/>
                  <a:gd name="T63" fmla="*/ 7 h 218"/>
                  <a:gd name="T64" fmla="*/ 159 w 164"/>
                  <a:gd name="T65" fmla="*/ 10 h 218"/>
                  <a:gd name="T66" fmla="*/ 161 w 164"/>
                  <a:gd name="T67" fmla="*/ 14 h 218"/>
                  <a:gd name="T68" fmla="*/ 161 w 164"/>
                  <a:gd name="T69" fmla="*/ 18 h 218"/>
                  <a:gd name="T70" fmla="*/ 161 w 164"/>
                  <a:gd name="T71" fmla="*/ 23 h 218"/>
                  <a:gd name="T72" fmla="*/ 159 w 164"/>
                  <a:gd name="T73" fmla="*/ 25 h 218"/>
                  <a:gd name="T74" fmla="*/ 161 w 164"/>
                  <a:gd name="T75" fmla="*/ 25 h 218"/>
                  <a:gd name="T76" fmla="*/ 161 w 164"/>
                  <a:gd name="T77" fmla="*/ 25 h 218"/>
                  <a:gd name="T78" fmla="*/ 164 w 164"/>
                  <a:gd name="T79" fmla="*/ 25 h 218"/>
                  <a:gd name="T80" fmla="*/ 163 w 164"/>
                  <a:gd name="T81" fmla="*/ 27 h 218"/>
                  <a:gd name="T82" fmla="*/ 161 w 164"/>
                  <a:gd name="T83" fmla="*/ 27 h 218"/>
                  <a:gd name="T84" fmla="*/ 157 w 164"/>
                  <a:gd name="T85" fmla="*/ 27 h 218"/>
                  <a:gd name="T86" fmla="*/ 155 w 164"/>
                  <a:gd name="T87" fmla="*/ 41 h 218"/>
                  <a:gd name="T88" fmla="*/ 154 w 164"/>
                  <a:gd name="T89" fmla="*/ 46 h 218"/>
                  <a:gd name="T90" fmla="*/ 145 w 164"/>
                  <a:gd name="T91" fmla="*/ 60 h 218"/>
                  <a:gd name="T92" fmla="*/ 139 w 164"/>
                  <a:gd name="T93" fmla="*/ 66 h 218"/>
                  <a:gd name="T94" fmla="*/ 125 w 164"/>
                  <a:gd name="T95" fmla="*/ 102 h 218"/>
                  <a:gd name="T96" fmla="*/ 122 w 164"/>
                  <a:gd name="T97" fmla="*/ 103 h 218"/>
                  <a:gd name="T98" fmla="*/ 120 w 164"/>
                  <a:gd name="T99" fmla="*/ 105 h 218"/>
                  <a:gd name="T100" fmla="*/ 113 w 164"/>
                  <a:gd name="T101" fmla="*/ 114 h 218"/>
                  <a:gd name="T102" fmla="*/ 105 w 164"/>
                  <a:gd name="T103" fmla="*/ 127 h 218"/>
                  <a:gd name="T104" fmla="*/ 86 w 164"/>
                  <a:gd name="T105" fmla="*/ 144 h 218"/>
                  <a:gd name="T106" fmla="*/ 81 w 164"/>
                  <a:gd name="T107" fmla="*/ 153 h 218"/>
                  <a:gd name="T108" fmla="*/ 66 w 164"/>
                  <a:gd name="T109" fmla="*/ 160 h 218"/>
                  <a:gd name="T110" fmla="*/ 31 w 164"/>
                  <a:gd name="T111" fmla="*/ 193 h 218"/>
                  <a:gd name="T112" fmla="*/ 25 w 164"/>
                  <a:gd name="T113" fmla="*/ 193 h 218"/>
                  <a:gd name="T114" fmla="*/ 25 w 164"/>
                  <a:gd name="T115" fmla="*/ 194 h 218"/>
                  <a:gd name="T116" fmla="*/ 25 w 164"/>
                  <a:gd name="T117" fmla="*/ 196 h 218"/>
                  <a:gd name="T118" fmla="*/ 23 w 164"/>
                  <a:gd name="T119" fmla="*/ 200 h 218"/>
                  <a:gd name="T120" fmla="*/ 9 w 164"/>
                  <a:gd name="T121"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18">
                    <a:moveTo>
                      <a:pt x="9" y="218"/>
                    </a:moveTo>
                    <a:lnTo>
                      <a:pt x="9" y="216"/>
                    </a:lnTo>
                    <a:lnTo>
                      <a:pt x="0" y="205"/>
                    </a:lnTo>
                    <a:lnTo>
                      <a:pt x="0" y="146"/>
                    </a:lnTo>
                    <a:lnTo>
                      <a:pt x="0" y="146"/>
                    </a:lnTo>
                    <a:lnTo>
                      <a:pt x="13" y="130"/>
                    </a:lnTo>
                    <a:lnTo>
                      <a:pt x="14" y="128"/>
                    </a:lnTo>
                    <a:lnTo>
                      <a:pt x="14" y="127"/>
                    </a:lnTo>
                    <a:lnTo>
                      <a:pt x="29" y="121"/>
                    </a:lnTo>
                    <a:lnTo>
                      <a:pt x="38" y="116"/>
                    </a:lnTo>
                    <a:lnTo>
                      <a:pt x="45" y="112"/>
                    </a:lnTo>
                    <a:lnTo>
                      <a:pt x="64" y="110"/>
                    </a:lnTo>
                    <a:lnTo>
                      <a:pt x="111" y="64"/>
                    </a:lnTo>
                    <a:lnTo>
                      <a:pt x="113" y="62"/>
                    </a:lnTo>
                    <a:lnTo>
                      <a:pt x="97" y="62"/>
                    </a:lnTo>
                    <a:lnTo>
                      <a:pt x="48" y="46"/>
                    </a:lnTo>
                    <a:lnTo>
                      <a:pt x="47" y="43"/>
                    </a:lnTo>
                    <a:lnTo>
                      <a:pt x="41" y="39"/>
                    </a:lnTo>
                    <a:lnTo>
                      <a:pt x="38" y="35"/>
                    </a:lnTo>
                    <a:lnTo>
                      <a:pt x="36" y="35"/>
                    </a:lnTo>
                    <a:lnTo>
                      <a:pt x="36" y="34"/>
                    </a:lnTo>
                    <a:lnTo>
                      <a:pt x="32" y="30"/>
                    </a:lnTo>
                    <a:lnTo>
                      <a:pt x="32" y="28"/>
                    </a:lnTo>
                    <a:lnTo>
                      <a:pt x="31" y="27"/>
                    </a:lnTo>
                    <a:lnTo>
                      <a:pt x="29" y="19"/>
                    </a:lnTo>
                    <a:lnTo>
                      <a:pt x="34" y="9"/>
                    </a:lnTo>
                    <a:lnTo>
                      <a:pt x="36" y="7"/>
                    </a:lnTo>
                    <a:lnTo>
                      <a:pt x="36" y="9"/>
                    </a:lnTo>
                    <a:lnTo>
                      <a:pt x="38" y="9"/>
                    </a:lnTo>
                    <a:lnTo>
                      <a:pt x="48" y="21"/>
                    </a:lnTo>
                    <a:lnTo>
                      <a:pt x="54" y="25"/>
                    </a:lnTo>
                    <a:lnTo>
                      <a:pt x="56" y="25"/>
                    </a:lnTo>
                    <a:lnTo>
                      <a:pt x="63" y="25"/>
                    </a:lnTo>
                    <a:lnTo>
                      <a:pt x="73" y="19"/>
                    </a:lnTo>
                    <a:lnTo>
                      <a:pt x="75" y="18"/>
                    </a:lnTo>
                    <a:lnTo>
                      <a:pt x="75" y="18"/>
                    </a:lnTo>
                    <a:lnTo>
                      <a:pt x="75" y="18"/>
                    </a:lnTo>
                    <a:lnTo>
                      <a:pt x="77" y="18"/>
                    </a:lnTo>
                    <a:lnTo>
                      <a:pt x="79" y="18"/>
                    </a:lnTo>
                    <a:lnTo>
                      <a:pt x="79" y="19"/>
                    </a:lnTo>
                    <a:lnTo>
                      <a:pt x="82" y="19"/>
                    </a:lnTo>
                    <a:lnTo>
                      <a:pt x="84" y="19"/>
                    </a:lnTo>
                    <a:lnTo>
                      <a:pt x="91" y="19"/>
                    </a:lnTo>
                    <a:lnTo>
                      <a:pt x="93" y="18"/>
                    </a:lnTo>
                    <a:lnTo>
                      <a:pt x="97" y="16"/>
                    </a:lnTo>
                    <a:lnTo>
                      <a:pt x="98" y="14"/>
                    </a:lnTo>
                    <a:lnTo>
                      <a:pt x="104" y="12"/>
                    </a:lnTo>
                    <a:lnTo>
                      <a:pt x="105" y="14"/>
                    </a:lnTo>
                    <a:lnTo>
                      <a:pt x="116" y="12"/>
                    </a:lnTo>
                    <a:lnTo>
                      <a:pt x="120" y="10"/>
                    </a:lnTo>
                    <a:lnTo>
                      <a:pt x="125" y="10"/>
                    </a:lnTo>
                    <a:lnTo>
                      <a:pt x="130" y="9"/>
                    </a:lnTo>
                    <a:lnTo>
                      <a:pt x="134" y="9"/>
                    </a:lnTo>
                    <a:lnTo>
                      <a:pt x="134" y="9"/>
                    </a:lnTo>
                    <a:lnTo>
                      <a:pt x="145" y="7"/>
                    </a:lnTo>
                    <a:lnTo>
                      <a:pt x="150" y="3"/>
                    </a:lnTo>
                    <a:lnTo>
                      <a:pt x="152" y="2"/>
                    </a:lnTo>
                    <a:lnTo>
                      <a:pt x="154" y="0"/>
                    </a:lnTo>
                    <a:lnTo>
                      <a:pt x="155" y="0"/>
                    </a:lnTo>
                    <a:lnTo>
                      <a:pt x="159" y="3"/>
                    </a:lnTo>
                    <a:lnTo>
                      <a:pt x="161" y="3"/>
                    </a:lnTo>
                    <a:lnTo>
                      <a:pt x="163" y="3"/>
                    </a:lnTo>
                    <a:lnTo>
                      <a:pt x="161" y="5"/>
                    </a:lnTo>
                    <a:lnTo>
                      <a:pt x="163" y="7"/>
                    </a:lnTo>
                    <a:lnTo>
                      <a:pt x="161" y="9"/>
                    </a:lnTo>
                    <a:lnTo>
                      <a:pt x="159" y="10"/>
                    </a:lnTo>
                    <a:lnTo>
                      <a:pt x="159" y="12"/>
                    </a:lnTo>
                    <a:lnTo>
                      <a:pt x="161" y="14"/>
                    </a:lnTo>
                    <a:lnTo>
                      <a:pt x="161" y="16"/>
                    </a:lnTo>
                    <a:lnTo>
                      <a:pt x="161" y="18"/>
                    </a:lnTo>
                    <a:lnTo>
                      <a:pt x="161" y="19"/>
                    </a:lnTo>
                    <a:lnTo>
                      <a:pt x="161" y="23"/>
                    </a:lnTo>
                    <a:lnTo>
                      <a:pt x="161" y="23"/>
                    </a:lnTo>
                    <a:lnTo>
                      <a:pt x="159" y="25"/>
                    </a:lnTo>
                    <a:lnTo>
                      <a:pt x="159" y="25"/>
                    </a:lnTo>
                    <a:lnTo>
                      <a:pt x="161" y="25"/>
                    </a:lnTo>
                    <a:lnTo>
                      <a:pt x="161" y="25"/>
                    </a:lnTo>
                    <a:lnTo>
                      <a:pt x="161" y="25"/>
                    </a:lnTo>
                    <a:lnTo>
                      <a:pt x="163" y="25"/>
                    </a:lnTo>
                    <a:lnTo>
                      <a:pt x="164" y="25"/>
                    </a:lnTo>
                    <a:lnTo>
                      <a:pt x="164" y="27"/>
                    </a:lnTo>
                    <a:lnTo>
                      <a:pt x="163" y="27"/>
                    </a:lnTo>
                    <a:lnTo>
                      <a:pt x="163" y="27"/>
                    </a:lnTo>
                    <a:lnTo>
                      <a:pt x="161" y="27"/>
                    </a:lnTo>
                    <a:lnTo>
                      <a:pt x="159" y="27"/>
                    </a:lnTo>
                    <a:lnTo>
                      <a:pt x="157" y="27"/>
                    </a:lnTo>
                    <a:lnTo>
                      <a:pt x="157" y="28"/>
                    </a:lnTo>
                    <a:lnTo>
                      <a:pt x="155" y="41"/>
                    </a:lnTo>
                    <a:lnTo>
                      <a:pt x="154" y="43"/>
                    </a:lnTo>
                    <a:lnTo>
                      <a:pt x="154" y="46"/>
                    </a:lnTo>
                    <a:lnTo>
                      <a:pt x="152" y="48"/>
                    </a:lnTo>
                    <a:lnTo>
                      <a:pt x="145" y="60"/>
                    </a:lnTo>
                    <a:lnTo>
                      <a:pt x="141" y="62"/>
                    </a:lnTo>
                    <a:lnTo>
                      <a:pt x="139" y="66"/>
                    </a:lnTo>
                    <a:lnTo>
                      <a:pt x="139" y="69"/>
                    </a:lnTo>
                    <a:lnTo>
                      <a:pt x="125" y="102"/>
                    </a:lnTo>
                    <a:lnTo>
                      <a:pt x="123" y="103"/>
                    </a:lnTo>
                    <a:lnTo>
                      <a:pt x="122" y="103"/>
                    </a:lnTo>
                    <a:lnTo>
                      <a:pt x="122" y="105"/>
                    </a:lnTo>
                    <a:lnTo>
                      <a:pt x="120" y="105"/>
                    </a:lnTo>
                    <a:lnTo>
                      <a:pt x="114" y="110"/>
                    </a:lnTo>
                    <a:lnTo>
                      <a:pt x="113" y="114"/>
                    </a:lnTo>
                    <a:lnTo>
                      <a:pt x="113" y="114"/>
                    </a:lnTo>
                    <a:lnTo>
                      <a:pt x="105" y="127"/>
                    </a:lnTo>
                    <a:lnTo>
                      <a:pt x="105" y="127"/>
                    </a:lnTo>
                    <a:lnTo>
                      <a:pt x="86" y="144"/>
                    </a:lnTo>
                    <a:lnTo>
                      <a:pt x="86" y="144"/>
                    </a:lnTo>
                    <a:lnTo>
                      <a:pt x="81" y="153"/>
                    </a:lnTo>
                    <a:lnTo>
                      <a:pt x="73" y="159"/>
                    </a:lnTo>
                    <a:lnTo>
                      <a:pt x="66" y="160"/>
                    </a:lnTo>
                    <a:lnTo>
                      <a:pt x="64" y="160"/>
                    </a:lnTo>
                    <a:lnTo>
                      <a:pt x="31" y="193"/>
                    </a:lnTo>
                    <a:lnTo>
                      <a:pt x="27" y="194"/>
                    </a:lnTo>
                    <a:lnTo>
                      <a:pt x="25" y="193"/>
                    </a:lnTo>
                    <a:lnTo>
                      <a:pt x="25" y="194"/>
                    </a:lnTo>
                    <a:lnTo>
                      <a:pt x="25" y="194"/>
                    </a:lnTo>
                    <a:lnTo>
                      <a:pt x="25" y="196"/>
                    </a:lnTo>
                    <a:lnTo>
                      <a:pt x="25" y="196"/>
                    </a:lnTo>
                    <a:lnTo>
                      <a:pt x="23" y="198"/>
                    </a:lnTo>
                    <a:lnTo>
                      <a:pt x="23" y="200"/>
                    </a:lnTo>
                    <a:lnTo>
                      <a:pt x="9" y="216"/>
                    </a:lnTo>
                    <a:lnTo>
                      <a:pt x="9" y="21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3" name="Freeform 2402">
                <a:extLst>
                  <a:ext uri="{FF2B5EF4-FFF2-40B4-BE49-F238E27FC236}">
                    <a16:creationId xmlns:a16="http://schemas.microsoft.com/office/drawing/2014/main" id="{4F461E3F-39D6-FC40-B41C-D1B74C693A5B}"/>
                  </a:ext>
                </a:extLst>
              </p:cNvPr>
              <p:cNvSpPr>
                <a:spLocks/>
              </p:cNvSpPr>
              <p:nvPr/>
            </p:nvSpPr>
            <p:spPr bwMode="auto">
              <a:xfrm>
                <a:off x="3098" y="2963"/>
                <a:ext cx="127" cy="119"/>
              </a:xfrm>
              <a:custGeom>
                <a:avLst/>
                <a:gdLst>
                  <a:gd name="T0" fmla="*/ 59 w 127"/>
                  <a:gd name="T1" fmla="*/ 18 h 119"/>
                  <a:gd name="T2" fmla="*/ 59 w 127"/>
                  <a:gd name="T3" fmla="*/ 19 h 119"/>
                  <a:gd name="T4" fmla="*/ 57 w 127"/>
                  <a:gd name="T5" fmla="*/ 21 h 119"/>
                  <a:gd name="T6" fmla="*/ 53 w 127"/>
                  <a:gd name="T7" fmla="*/ 19 h 119"/>
                  <a:gd name="T8" fmla="*/ 52 w 127"/>
                  <a:gd name="T9" fmla="*/ 21 h 119"/>
                  <a:gd name="T10" fmla="*/ 50 w 127"/>
                  <a:gd name="T11" fmla="*/ 21 h 119"/>
                  <a:gd name="T12" fmla="*/ 48 w 127"/>
                  <a:gd name="T13" fmla="*/ 21 h 119"/>
                  <a:gd name="T14" fmla="*/ 46 w 127"/>
                  <a:gd name="T15" fmla="*/ 23 h 119"/>
                  <a:gd name="T16" fmla="*/ 46 w 127"/>
                  <a:gd name="T17" fmla="*/ 25 h 119"/>
                  <a:gd name="T18" fmla="*/ 46 w 127"/>
                  <a:gd name="T19" fmla="*/ 27 h 119"/>
                  <a:gd name="T20" fmla="*/ 43 w 127"/>
                  <a:gd name="T21" fmla="*/ 27 h 119"/>
                  <a:gd name="T22" fmla="*/ 41 w 127"/>
                  <a:gd name="T23" fmla="*/ 28 h 119"/>
                  <a:gd name="T24" fmla="*/ 39 w 127"/>
                  <a:gd name="T25" fmla="*/ 30 h 119"/>
                  <a:gd name="T26" fmla="*/ 36 w 127"/>
                  <a:gd name="T27" fmla="*/ 32 h 119"/>
                  <a:gd name="T28" fmla="*/ 34 w 127"/>
                  <a:gd name="T29" fmla="*/ 34 h 119"/>
                  <a:gd name="T30" fmla="*/ 30 w 127"/>
                  <a:gd name="T31" fmla="*/ 37 h 119"/>
                  <a:gd name="T32" fmla="*/ 28 w 127"/>
                  <a:gd name="T33" fmla="*/ 41 h 119"/>
                  <a:gd name="T34" fmla="*/ 23 w 127"/>
                  <a:gd name="T35" fmla="*/ 41 h 119"/>
                  <a:gd name="T36" fmla="*/ 21 w 127"/>
                  <a:gd name="T37" fmla="*/ 39 h 119"/>
                  <a:gd name="T38" fmla="*/ 18 w 127"/>
                  <a:gd name="T39" fmla="*/ 39 h 119"/>
                  <a:gd name="T40" fmla="*/ 12 w 127"/>
                  <a:gd name="T41" fmla="*/ 39 h 119"/>
                  <a:gd name="T42" fmla="*/ 3 w 127"/>
                  <a:gd name="T43" fmla="*/ 39 h 119"/>
                  <a:gd name="T44" fmla="*/ 0 w 127"/>
                  <a:gd name="T45" fmla="*/ 37 h 119"/>
                  <a:gd name="T46" fmla="*/ 5 w 127"/>
                  <a:gd name="T47" fmla="*/ 48 h 119"/>
                  <a:gd name="T48" fmla="*/ 9 w 127"/>
                  <a:gd name="T49" fmla="*/ 53 h 119"/>
                  <a:gd name="T50" fmla="*/ 28 w 127"/>
                  <a:gd name="T51" fmla="*/ 75 h 119"/>
                  <a:gd name="T52" fmla="*/ 34 w 127"/>
                  <a:gd name="T53" fmla="*/ 80 h 119"/>
                  <a:gd name="T54" fmla="*/ 41 w 127"/>
                  <a:gd name="T55" fmla="*/ 86 h 119"/>
                  <a:gd name="T56" fmla="*/ 44 w 127"/>
                  <a:gd name="T57" fmla="*/ 100 h 119"/>
                  <a:gd name="T58" fmla="*/ 57 w 127"/>
                  <a:gd name="T59" fmla="*/ 105 h 119"/>
                  <a:gd name="T60" fmla="*/ 71 w 127"/>
                  <a:gd name="T61" fmla="*/ 109 h 119"/>
                  <a:gd name="T62" fmla="*/ 91 w 127"/>
                  <a:gd name="T63" fmla="*/ 112 h 119"/>
                  <a:gd name="T64" fmla="*/ 102 w 127"/>
                  <a:gd name="T65" fmla="*/ 118 h 119"/>
                  <a:gd name="T66" fmla="*/ 103 w 127"/>
                  <a:gd name="T67" fmla="*/ 119 h 119"/>
                  <a:gd name="T68" fmla="*/ 103 w 127"/>
                  <a:gd name="T69" fmla="*/ 114 h 119"/>
                  <a:gd name="T70" fmla="*/ 105 w 127"/>
                  <a:gd name="T71" fmla="*/ 109 h 119"/>
                  <a:gd name="T72" fmla="*/ 123 w 127"/>
                  <a:gd name="T73" fmla="*/ 75 h 119"/>
                  <a:gd name="T74" fmla="*/ 125 w 127"/>
                  <a:gd name="T75" fmla="*/ 52 h 119"/>
                  <a:gd name="T76" fmla="*/ 123 w 127"/>
                  <a:gd name="T77" fmla="*/ 18 h 119"/>
                  <a:gd name="T78" fmla="*/ 94 w 127"/>
                  <a:gd name="T79" fmla="*/ 7 h 119"/>
                  <a:gd name="T80" fmla="*/ 82 w 127"/>
                  <a:gd name="T81" fmla="*/ 2 h 119"/>
                  <a:gd name="T82" fmla="*/ 80 w 127"/>
                  <a:gd name="T83" fmla="*/ 2 h 119"/>
                  <a:gd name="T84" fmla="*/ 77 w 127"/>
                  <a:gd name="T85" fmla="*/ 2 h 119"/>
                  <a:gd name="T86" fmla="*/ 73 w 127"/>
                  <a:gd name="T87" fmla="*/ 0 h 119"/>
                  <a:gd name="T88" fmla="*/ 64 w 127"/>
                  <a:gd name="T89" fmla="*/ 3 h 119"/>
                  <a:gd name="T90" fmla="*/ 59 w 127"/>
                  <a:gd name="T91" fmla="*/ 7 h 119"/>
                  <a:gd name="T92" fmla="*/ 57 w 127"/>
                  <a:gd name="T93"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7" h="119">
                    <a:moveTo>
                      <a:pt x="57" y="16"/>
                    </a:moveTo>
                    <a:lnTo>
                      <a:pt x="59" y="18"/>
                    </a:lnTo>
                    <a:lnTo>
                      <a:pt x="61" y="19"/>
                    </a:lnTo>
                    <a:lnTo>
                      <a:pt x="59" y="19"/>
                    </a:lnTo>
                    <a:lnTo>
                      <a:pt x="57" y="21"/>
                    </a:lnTo>
                    <a:lnTo>
                      <a:pt x="57" y="21"/>
                    </a:lnTo>
                    <a:lnTo>
                      <a:pt x="53" y="19"/>
                    </a:lnTo>
                    <a:lnTo>
                      <a:pt x="53" y="19"/>
                    </a:lnTo>
                    <a:lnTo>
                      <a:pt x="52" y="21"/>
                    </a:lnTo>
                    <a:lnTo>
                      <a:pt x="52" y="21"/>
                    </a:lnTo>
                    <a:lnTo>
                      <a:pt x="50" y="21"/>
                    </a:lnTo>
                    <a:lnTo>
                      <a:pt x="50" y="21"/>
                    </a:lnTo>
                    <a:lnTo>
                      <a:pt x="50" y="21"/>
                    </a:lnTo>
                    <a:lnTo>
                      <a:pt x="48" y="21"/>
                    </a:lnTo>
                    <a:lnTo>
                      <a:pt x="46" y="23"/>
                    </a:lnTo>
                    <a:lnTo>
                      <a:pt x="46" y="23"/>
                    </a:lnTo>
                    <a:lnTo>
                      <a:pt x="46" y="25"/>
                    </a:lnTo>
                    <a:lnTo>
                      <a:pt x="46" y="25"/>
                    </a:lnTo>
                    <a:lnTo>
                      <a:pt x="46" y="25"/>
                    </a:lnTo>
                    <a:lnTo>
                      <a:pt x="46" y="27"/>
                    </a:lnTo>
                    <a:lnTo>
                      <a:pt x="44" y="25"/>
                    </a:lnTo>
                    <a:lnTo>
                      <a:pt x="43" y="27"/>
                    </a:lnTo>
                    <a:lnTo>
                      <a:pt x="41" y="27"/>
                    </a:lnTo>
                    <a:lnTo>
                      <a:pt x="41" y="28"/>
                    </a:lnTo>
                    <a:lnTo>
                      <a:pt x="39" y="28"/>
                    </a:lnTo>
                    <a:lnTo>
                      <a:pt x="39" y="30"/>
                    </a:lnTo>
                    <a:lnTo>
                      <a:pt x="37" y="32"/>
                    </a:lnTo>
                    <a:lnTo>
                      <a:pt x="36" y="32"/>
                    </a:lnTo>
                    <a:lnTo>
                      <a:pt x="36" y="34"/>
                    </a:lnTo>
                    <a:lnTo>
                      <a:pt x="34" y="34"/>
                    </a:lnTo>
                    <a:lnTo>
                      <a:pt x="34" y="37"/>
                    </a:lnTo>
                    <a:lnTo>
                      <a:pt x="30" y="37"/>
                    </a:lnTo>
                    <a:lnTo>
                      <a:pt x="30" y="37"/>
                    </a:lnTo>
                    <a:lnTo>
                      <a:pt x="28" y="41"/>
                    </a:lnTo>
                    <a:lnTo>
                      <a:pt x="27" y="41"/>
                    </a:lnTo>
                    <a:lnTo>
                      <a:pt x="23" y="41"/>
                    </a:lnTo>
                    <a:lnTo>
                      <a:pt x="23" y="41"/>
                    </a:lnTo>
                    <a:lnTo>
                      <a:pt x="21" y="39"/>
                    </a:lnTo>
                    <a:lnTo>
                      <a:pt x="21" y="39"/>
                    </a:lnTo>
                    <a:lnTo>
                      <a:pt x="18" y="39"/>
                    </a:lnTo>
                    <a:lnTo>
                      <a:pt x="18" y="39"/>
                    </a:lnTo>
                    <a:lnTo>
                      <a:pt x="12" y="39"/>
                    </a:lnTo>
                    <a:lnTo>
                      <a:pt x="9" y="37"/>
                    </a:lnTo>
                    <a:lnTo>
                      <a:pt x="3" y="39"/>
                    </a:lnTo>
                    <a:lnTo>
                      <a:pt x="2" y="37"/>
                    </a:lnTo>
                    <a:lnTo>
                      <a:pt x="0" y="37"/>
                    </a:lnTo>
                    <a:lnTo>
                      <a:pt x="0" y="39"/>
                    </a:lnTo>
                    <a:lnTo>
                      <a:pt x="5" y="48"/>
                    </a:lnTo>
                    <a:lnTo>
                      <a:pt x="9" y="52"/>
                    </a:lnTo>
                    <a:lnTo>
                      <a:pt x="9" y="53"/>
                    </a:lnTo>
                    <a:lnTo>
                      <a:pt x="23" y="73"/>
                    </a:lnTo>
                    <a:lnTo>
                      <a:pt x="28" y="75"/>
                    </a:lnTo>
                    <a:lnTo>
                      <a:pt x="32" y="77"/>
                    </a:lnTo>
                    <a:lnTo>
                      <a:pt x="34" y="80"/>
                    </a:lnTo>
                    <a:lnTo>
                      <a:pt x="39" y="82"/>
                    </a:lnTo>
                    <a:lnTo>
                      <a:pt x="41" y="86"/>
                    </a:lnTo>
                    <a:lnTo>
                      <a:pt x="43" y="96"/>
                    </a:lnTo>
                    <a:lnTo>
                      <a:pt x="44" y="100"/>
                    </a:lnTo>
                    <a:lnTo>
                      <a:pt x="50" y="105"/>
                    </a:lnTo>
                    <a:lnTo>
                      <a:pt x="57" y="105"/>
                    </a:lnTo>
                    <a:lnTo>
                      <a:pt x="68" y="111"/>
                    </a:lnTo>
                    <a:lnTo>
                      <a:pt x="71" y="109"/>
                    </a:lnTo>
                    <a:lnTo>
                      <a:pt x="80" y="112"/>
                    </a:lnTo>
                    <a:lnTo>
                      <a:pt x="91" y="112"/>
                    </a:lnTo>
                    <a:lnTo>
                      <a:pt x="96" y="114"/>
                    </a:lnTo>
                    <a:lnTo>
                      <a:pt x="102" y="118"/>
                    </a:lnTo>
                    <a:lnTo>
                      <a:pt x="102" y="119"/>
                    </a:lnTo>
                    <a:lnTo>
                      <a:pt x="103" y="119"/>
                    </a:lnTo>
                    <a:lnTo>
                      <a:pt x="103" y="119"/>
                    </a:lnTo>
                    <a:lnTo>
                      <a:pt x="103" y="114"/>
                    </a:lnTo>
                    <a:lnTo>
                      <a:pt x="103" y="111"/>
                    </a:lnTo>
                    <a:lnTo>
                      <a:pt x="105" y="109"/>
                    </a:lnTo>
                    <a:lnTo>
                      <a:pt x="111" y="103"/>
                    </a:lnTo>
                    <a:lnTo>
                      <a:pt x="123" y="75"/>
                    </a:lnTo>
                    <a:lnTo>
                      <a:pt x="121" y="57"/>
                    </a:lnTo>
                    <a:lnTo>
                      <a:pt x="125" y="52"/>
                    </a:lnTo>
                    <a:lnTo>
                      <a:pt x="127" y="32"/>
                    </a:lnTo>
                    <a:lnTo>
                      <a:pt x="123" y="18"/>
                    </a:lnTo>
                    <a:lnTo>
                      <a:pt x="121" y="16"/>
                    </a:lnTo>
                    <a:lnTo>
                      <a:pt x="94" y="7"/>
                    </a:lnTo>
                    <a:lnTo>
                      <a:pt x="82" y="7"/>
                    </a:lnTo>
                    <a:lnTo>
                      <a:pt x="82" y="2"/>
                    </a:lnTo>
                    <a:lnTo>
                      <a:pt x="82" y="2"/>
                    </a:lnTo>
                    <a:lnTo>
                      <a:pt x="80" y="2"/>
                    </a:lnTo>
                    <a:lnTo>
                      <a:pt x="78" y="2"/>
                    </a:lnTo>
                    <a:lnTo>
                      <a:pt x="77" y="2"/>
                    </a:lnTo>
                    <a:lnTo>
                      <a:pt x="75" y="2"/>
                    </a:lnTo>
                    <a:lnTo>
                      <a:pt x="73" y="0"/>
                    </a:lnTo>
                    <a:lnTo>
                      <a:pt x="69" y="2"/>
                    </a:lnTo>
                    <a:lnTo>
                      <a:pt x="64" y="3"/>
                    </a:lnTo>
                    <a:lnTo>
                      <a:pt x="61" y="5"/>
                    </a:lnTo>
                    <a:lnTo>
                      <a:pt x="59" y="7"/>
                    </a:lnTo>
                    <a:lnTo>
                      <a:pt x="57" y="7"/>
                    </a:lnTo>
                    <a:lnTo>
                      <a:pt x="57"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4" name="Freeform 2403">
                <a:extLst>
                  <a:ext uri="{FF2B5EF4-FFF2-40B4-BE49-F238E27FC236}">
                    <a16:creationId xmlns:a16="http://schemas.microsoft.com/office/drawing/2014/main" id="{F8C0E61F-EA61-B541-8748-F5B34A8A16A7}"/>
                  </a:ext>
                </a:extLst>
              </p:cNvPr>
              <p:cNvSpPr>
                <a:spLocks/>
              </p:cNvSpPr>
              <p:nvPr/>
            </p:nvSpPr>
            <p:spPr bwMode="auto">
              <a:xfrm>
                <a:off x="3098" y="2963"/>
                <a:ext cx="127" cy="119"/>
              </a:xfrm>
              <a:custGeom>
                <a:avLst/>
                <a:gdLst>
                  <a:gd name="T0" fmla="*/ 59 w 127"/>
                  <a:gd name="T1" fmla="*/ 18 h 119"/>
                  <a:gd name="T2" fmla="*/ 59 w 127"/>
                  <a:gd name="T3" fmla="*/ 19 h 119"/>
                  <a:gd name="T4" fmla="*/ 57 w 127"/>
                  <a:gd name="T5" fmla="*/ 21 h 119"/>
                  <a:gd name="T6" fmla="*/ 53 w 127"/>
                  <a:gd name="T7" fmla="*/ 19 h 119"/>
                  <a:gd name="T8" fmla="*/ 52 w 127"/>
                  <a:gd name="T9" fmla="*/ 21 h 119"/>
                  <a:gd name="T10" fmla="*/ 50 w 127"/>
                  <a:gd name="T11" fmla="*/ 21 h 119"/>
                  <a:gd name="T12" fmla="*/ 48 w 127"/>
                  <a:gd name="T13" fmla="*/ 21 h 119"/>
                  <a:gd name="T14" fmla="*/ 46 w 127"/>
                  <a:gd name="T15" fmla="*/ 23 h 119"/>
                  <a:gd name="T16" fmla="*/ 46 w 127"/>
                  <a:gd name="T17" fmla="*/ 25 h 119"/>
                  <a:gd name="T18" fmla="*/ 46 w 127"/>
                  <a:gd name="T19" fmla="*/ 27 h 119"/>
                  <a:gd name="T20" fmla="*/ 43 w 127"/>
                  <a:gd name="T21" fmla="*/ 27 h 119"/>
                  <a:gd name="T22" fmla="*/ 41 w 127"/>
                  <a:gd name="T23" fmla="*/ 28 h 119"/>
                  <a:gd name="T24" fmla="*/ 39 w 127"/>
                  <a:gd name="T25" fmla="*/ 30 h 119"/>
                  <a:gd name="T26" fmla="*/ 36 w 127"/>
                  <a:gd name="T27" fmla="*/ 32 h 119"/>
                  <a:gd name="T28" fmla="*/ 34 w 127"/>
                  <a:gd name="T29" fmla="*/ 34 h 119"/>
                  <a:gd name="T30" fmla="*/ 30 w 127"/>
                  <a:gd name="T31" fmla="*/ 37 h 119"/>
                  <a:gd name="T32" fmla="*/ 28 w 127"/>
                  <a:gd name="T33" fmla="*/ 41 h 119"/>
                  <a:gd name="T34" fmla="*/ 23 w 127"/>
                  <a:gd name="T35" fmla="*/ 41 h 119"/>
                  <a:gd name="T36" fmla="*/ 21 w 127"/>
                  <a:gd name="T37" fmla="*/ 39 h 119"/>
                  <a:gd name="T38" fmla="*/ 18 w 127"/>
                  <a:gd name="T39" fmla="*/ 39 h 119"/>
                  <a:gd name="T40" fmla="*/ 12 w 127"/>
                  <a:gd name="T41" fmla="*/ 39 h 119"/>
                  <a:gd name="T42" fmla="*/ 3 w 127"/>
                  <a:gd name="T43" fmla="*/ 39 h 119"/>
                  <a:gd name="T44" fmla="*/ 0 w 127"/>
                  <a:gd name="T45" fmla="*/ 37 h 119"/>
                  <a:gd name="T46" fmla="*/ 5 w 127"/>
                  <a:gd name="T47" fmla="*/ 48 h 119"/>
                  <a:gd name="T48" fmla="*/ 9 w 127"/>
                  <a:gd name="T49" fmla="*/ 53 h 119"/>
                  <a:gd name="T50" fmla="*/ 28 w 127"/>
                  <a:gd name="T51" fmla="*/ 75 h 119"/>
                  <a:gd name="T52" fmla="*/ 34 w 127"/>
                  <a:gd name="T53" fmla="*/ 80 h 119"/>
                  <a:gd name="T54" fmla="*/ 41 w 127"/>
                  <a:gd name="T55" fmla="*/ 86 h 119"/>
                  <a:gd name="T56" fmla="*/ 44 w 127"/>
                  <a:gd name="T57" fmla="*/ 100 h 119"/>
                  <a:gd name="T58" fmla="*/ 57 w 127"/>
                  <a:gd name="T59" fmla="*/ 105 h 119"/>
                  <a:gd name="T60" fmla="*/ 71 w 127"/>
                  <a:gd name="T61" fmla="*/ 109 h 119"/>
                  <a:gd name="T62" fmla="*/ 91 w 127"/>
                  <a:gd name="T63" fmla="*/ 112 h 119"/>
                  <a:gd name="T64" fmla="*/ 102 w 127"/>
                  <a:gd name="T65" fmla="*/ 118 h 119"/>
                  <a:gd name="T66" fmla="*/ 103 w 127"/>
                  <a:gd name="T67" fmla="*/ 119 h 119"/>
                  <a:gd name="T68" fmla="*/ 103 w 127"/>
                  <a:gd name="T69" fmla="*/ 114 h 119"/>
                  <a:gd name="T70" fmla="*/ 105 w 127"/>
                  <a:gd name="T71" fmla="*/ 109 h 119"/>
                  <a:gd name="T72" fmla="*/ 123 w 127"/>
                  <a:gd name="T73" fmla="*/ 75 h 119"/>
                  <a:gd name="T74" fmla="*/ 125 w 127"/>
                  <a:gd name="T75" fmla="*/ 52 h 119"/>
                  <a:gd name="T76" fmla="*/ 123 w 127"/>
                  <a:gd name="T77" fmla="*/ 18 h 119"/>
                  <a:gd name="T78" fmla="*/ 94 w 127"/>
                  <a:gd name="T79" fmla="*/ 7 h 119"/>
                  <a:gd name="T80" fmla="*/ 82 w 127"/>
                  <a:gd name="T81" fmla="*/ 2 h 119"/>
                  <a:gd name="T82" fmla="*/ 80 w 127"/>
                  <a:gd name="T83" fmla="*/ 2 h 119"/>
                  <a:gd name="T84" fmla="*/ 77 w 127"/>
                  <a:gd name="T85" fmla="*/ 2 h 119"/>
                  <a:gd name="T86" fmla="*/ 73 w 127"/>
                  <a:gd name="T87" fmla="*/ 0 h 119"/>
                  <a:gd name="T88" fmla="*/ 64 w 127"/>
                  <a:gd name="T89" fmla="*/ 3 h 119"/>
                  <a:gd name="T90" fmla="*/ 59 w 127"/>
                  <a:gd name="T91" fmla="*/ 7 h 119"/>
                  <a:gd name="T92" fmla="*/ 57 w 127"/>
                  <a:gd name="T93"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7" h="119">
                    <a:moveTo>
                      <a:pt x="57" y="16"/>
                    </a:moveTo>
                    <a:lnTo>
                      <a:pt x="59" y="18"/>
                    </a:lnTo>
                    <a:lnTo>
                      <a:pt x="61" y="19"/>
                    </a:lnTo>
                    <a:lnTo>
                      <a:pt x="59" y="19"/>
                    </a:lnTo>
                    <a:lnTo>
                      <a:pt x="57" y="21"/>
                    </a:lnTo>
                    <a:lnTo>
                      <a:pt x="57" y="21"/>
                    </a:lnTo>
                    <a:lnTo>
                      <a:pt x="53" y="19"/>
                    </a:lnTo>
                    <a:lnTo>
                      <a:pt x="53" y="19"/>
                    </a:lnTo>
                    <a:lnTo>
                      <a:pt x="52" y="21"/>
                    </a:lnTo>
                    <a:lnTo>
                      <a:pt x="52" y="21"/>
                    </a:lnTo>
                    <a:lnTo>
                      <a:pt x="50" y="21"/>
                    </a:lnTo>
                    <a:lnTo>
                      <a:pt x="50" y="21"/>
                    </a:lnTo>
                    <a:lnTo>
                      <a:pt x="50" y="21"/>
                    </a:lnTo>
                    <a:lnTo>
                      <a:pt x="48" y="21"/>
                    </a:lnTo>
                    <a:lnTo>
                      <a:pt x="46" y="23"/>
                    </a:lnTo>
                    <a:lnTo>
                      <a:pt x="46" y="23"/>
                    </a:lnTo>
                    <a:lnTo>
                      <a:pt x="46" y="25"/>
                    </a:lnTo>
                    <a:lnTo>
                      <a:pt x="46" y="25"/>
                    </a:lnTo>
                    <a:lnTo>
                      <a:pt x="46" y="25"/>
                    </a:lnTo>
                    <a:lnTo>
                      <a:pt x="46" y="27"/>
                    </a:lnTo>
                    <a:lnTo>
                      <a:pt x="44" y="25"/>
                    </a:lnTo>
                    <a:lnTo>
                      <a:pt x="43" y="27"/>
                    </a:lnTo>
                    <a:lnTo>
                      <a:pt x="41" y="27"/>
                    </a:lnTo>
                    <a:lnTo>
                      <a:pt x="41" y="28"/>
                    </a:lnTo>
                    <a:lnTo>
                      <a:pt x="39" y="28"/>
                    </a:lnTo>
                    <a:lnTo>
                      <a:pt x="39" y="30"/>
                    </a:lnTo>
                    <a:lnTo>
                      <a:pt x="37" y="32"/>
                    </a:lnTo>
                    <a:lnTo>
                      <a:pt x="36" y="32"/>
                    </a:lnTo>
                    <a:lnTo>
                      <a:pt x="36" y="34"/>
                    </a:lnTo>
                    <a:lnTo>
                      <a:pt x="34" y="34"/>
                    </a:lnTo>
                    <a:lnTo>
                      <a:pt x="34" y="37"/>
                    </a:lnTo>
                    <a:lnTo>
                      <a:pt x="30" y="37"/>
                    </a:lnTo>
                    <a:lnTo>
                      <a:pt x="30" y="37"/>
                    </a:lnTo>
                    <a:lnTo>
                      <a:pt x="28" y="41"/>
                    </a:lnTo>
                    <a:lnTo>
                      <a:pt x="27" y="41"/>
                    </a:lnTo>
                    <a:lnTo>
                      <a:pt x="23" y="41"/>
                    </a:lnTo>
                    <a:lnTo>
                      <a:pt x="23" y="41"/>
                    </a:lnTo>
                    <a:lnTo>
                      <a:pt x="21" y="39"/>
                    </a:lnTo>
                    <a:lnTo>
                      <a:pt x="21" y="39"/>
                    </a:lnTo>
                    <a:lnTo>
                      <a:pt x="18" y="39"/>
                    </a:lnTo>
                    <a:lnTo>
                      <a:pt x="18" y="39"/>
                    </a:lnTo>
                    <a:lnTo>
                      <a:pt x="12" y="39"/>
                    </a:lnTo>
                    <a:lnTo>
                      <a:pt x="9" y="37"/>
                    </a:lnTo>
                    <a:lnTo>
                      <a:pt x="3" y="39"/>
                    </a:lnTo>
                    <a:lnTo>
                      <a:pt x="2" y="37"/>
                    </a:lnTo>
                    <a:lnTo>
                      <a:pt x="0" y="37"/>
                    </a:lnTo>
                    <a:lnTo>
                      <a:pt x="0" y="39"/>
                    </a:lnTo>
                    <a:lnTo>
                      <a:pt x="5" y="48"/>
                    </a:lnTo>
                    <a:lnTo>
                      <a:pt x="9" y="52"/>
                    </a:lnTo>
                    <a:lnTo>
                      <a:pt x="9" y="53"/>
                    </a:lnTo>
                    <a:lnTo>
                      <a:pt x="23" y="73"/>
                    </a:lnTo>
                    <a:lnTo>
                      <a:pt x="28" y="75"/>
                    </a:lnTo>
                    <a:lnTo>
                      <a:pt x="32" y="77"/>
                    </a:lnTo>
                    <a:lnTo>
                      <a:pt x="34" y="80"/>
                    </a:lnTo>
                    <a:lnTo>
                      <a:pt x="39" y="82"/>
                    </a:lnTo>
                    <a:lnTo>
                      <a:pt x="41" y="86"/>
                    </a:lnTo>
                    <a:lnTo>
                      <a:pt x="43" y="96"/>
                    </a:lnTo>
                    <a:lnTo>
                      <a:pt x="44" y="100"/>
                    </a:lnTo>
                    <a:lnTo>
                      <a:pt x="50" y="105"/>
                    </a:lnTo>
                    <a:lnTo>
                      <a:pt x="57" y="105"/>
                    </a:lnTo>
                    <a:lnTo>
                      <a:pt x="68" y="111"/>
                    </a:lnTo>
                    <a:lnTo>
                      <a:pt x="71" y="109"/>
                    </a:lnTo>
                    <a:lnTo>
                      <a:pt x="80" y="112"/>
                    </a:lnTo>
                    <a:lnTo>
                      <a:pt x="91" y="112"/>
                    </a:lnTo>
                    <a:lnTo>
                      <a:pt x="96" y="114"/>
                    </a:lnTo>
                    <a:lnTo>
                      <a:pt x="102" y="118"/>
                    </a:lnTo>
                    <a:lnTo>
                      <a:pt x="102" y="119"/>
                    </a:lnTo>
                    <a:lnTo>
                      <a:pt x="103" y="119"/>
                    </a:lnTo>
                    <a:lnTo>
                      <a:pt x="103" y="119"/>
                    </a:lnTo>
                    <a:lnTo>
                      <a:pt x="103" y="114"/>
                    </a:lnTo>
                    <a:lnTo>
                      <a:pt x="103" y="111"/>
                    </a:lnTo>
                    <a:lnTo>
                      <a:pt x="105" y="109"/>
                    </a:lnTo>
                    <a:lnTo>
                      <a:pt x="111" y="103"/>
                    </a:lnTo>
                    <a:lnTo>
                      <a:pt x="123" y="75"/>
                    </a:lnTo>
                    <a:lnTo>
                      <a:pt x="121" y="57"/>
                    </a:lnTo>
                    <a:lnTo>
                      <a:pt x="125" y="52"/>
                    </a:lnTo>
                    <a:lnTo>
                      <a:pt x="127" y="32"/>
                    </a:lnTo>
                    <a:lnTo>
                      <a:pt x="123" y="18"/>
                    </a:lnTo>
                    <a:lnTo>
                      <a:pt x="121" y="16"/>
                    </a:lnTo>
                    <a:lnTo>
                      <a:pt x="94" y="7"/>
                    </a:lnTo>
                    <a:lnTo>
                      <a:pt x="82" y="7"/>
                    </a:lnTo>
                    <a:lnTo>
                      <a:pt x="82" y="2"/>
                    </a:lnTo>
                    <a:lnTo>
                      <a:pt x="82" y="2"/>
                    </a:lnTo>
                    <a:lnTo>
                      <a:pt x="80" y="2"/>
                    </a:lnTo>
                    <a:lnTo>
                      <a:pt x="78" y="2"/>
                    </a:lnTo>
                    <a:lnTo>
                      <a:pt x="77" y="2"/>
                    </a:lnTo>
                    <a:lnTo>
                      <a:pt x="75" y="2"/>
                    </a:lnTo>
                    <a:lnTo>
                      <a:pt x="73" y="0"/>
                    </a:lnTo>
                    <a:lnTo>
                      <a:pt x="69" y="2"/>
                    </a:lnTo>
                    <a:lnTo>
                      <a:pt x="64" y="3"/>
                    </a:lnTo>
                    <a:lnTo>
                      <a:pt x="61" y="5"/>
                    </a:lnTo>
                    <a:lnTo>
                      <a:pt x="59" y="7"/>
                    </a:lnTo>
                    <a:lnTo>
                      <a:pt x="57" y="7"/>
                    </a:lnTo>
                    <a:lnTo>
                      <a:pt x="57"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5" name="Freeform 2404">
                <a:extLst>
                  <a:ext uri="{FF2B5EF4-FFF2-40B4-BE49-F238E27FC236}">
                    <a16:creationId xmlns:a16="http://schemas.microsoft.com/office/drawing/2014/main" id="{8DAE386D-E490-4645-9D76-90A702FD3F38}"/>
                  </a:ext>
                </a:extLst>
              </p:cNvPr>
              <p:cNvSpPr>
                <a:spLocks/>
              </p:cNvSpPr>
              <p:nvPr/>
            </p:nvSpPr>
            <p:spPr bwMode="auto">
              <a:xfrm>
                <a:off x="2698" y="2327"/>
                <a:ext cx="253" cy="198"/>
              </a:xfrm>
              <a:custGeom>
                <a:avLst/>
                <a:gdLst>
                  <a:gd name="T0" fmla="*/ 64 w 253"/>
                  <a:gd name="T1" fmla="*/ 127 h 198"/>
                  <a:gd name="T2" fmla="*/ 61 w 253"/>
                  <a:gd name="T3" fmla="*/ 129 h 198"/>
                  <a:gd name="T4" fmla="*/ 59 w 253"/>
                  <a:gd name="T5" fmla="*/ 132 h 198"/>
                  <a:gd name="T6" fmla="*/ 53 w 253"/>
                  <a:gd name="T7" fmla="*/ 136 h 198"/>
                  <a:gd name="T8" fmla="*/ 46 w 253"/>
                  <a:gd name="T9" fmla="*/ 138 h 198"/>
                  <a:gd name="T10" fmla="*/ 45 w 253"/>
                  <a:gd name="T11" fmla="*/ 138 h 198"/>
                  <a:gd name="T12" fmla="*/ 12 w 253"/>
                  <a:gd name="T13" fmla="*/ 145 h 198"/>
                  <a:gd name="T14" fmla="*/ 0 w 253"/>
                  <a:gd name="T15" fmla="*/ 145 h 198"/>
                  <a:gd name="T16" fmla="*/ 0 w 253"/>
                  <a:gd name="T17" fmla="*/ 152 h 198"/>
                  <a:gd name="T18" fmla="*/ 3 w 253"/>
                  <a:gd name="T19" fmla="*/ 155 h 198"/>
                  <a:gd name="T20" fmla="*/ 3 w 253"/>
                  <a:gd name="T21" fmla="*/ 159 h 198"/>
                  <a:gd name="T22" fmla="*/ 20 w 253"/>
                  <a:gd name="T23" fmla="*/ 180 h 198"/>
                  <a:gd name="T24" fmla="*/ 27 w 253"/>
                  <a:gd name="T25" fmla="*/ 184 h 198"/>
                  <a:gd name="T26" fmla="*/ 28 w 253"/>
                  <a:gd name="T27" fmla="*/ 182 h 198"/>
                  <a:gd name="T28" fmla="*/ 32 w 253"/>
                  <a:gd name="T29" fmla="*/ 182 h 198"/>
                  <a:gd name="T30" fmla="*/ 34 w 253"/>
                  <a:gd name="T31" fmla="*/ 186 h 198"/>
                  <a:gd name="T32" fmla="*/ 32 w 253"/>
                  <a:gd name="T33" fmla="*/ 188 h 198"/>
                  <a:gd name="T34" fmla="*/ 32 w 253"/>
                  <a:gd name="T35" fmla="*/ 189 h 198"/>
                  <a:gd name="T36" fmla="*/ 39 w 253"/>
                  <a:gd name="T37" fmla="*/ 193 h 198"/>
                  <a:gd name="T38" fmla="*/ 36 w 253"/>
                  <a:gd name="T39" fmla="*/ 189 h 198"/>
                  <a:gd name="T40" fmla="*/ 43 w 253"/>
                  <a:gd name="T41" fmla="*/ 188 h 198"/>
                  <a:gd name="T42" fmla="*/ 55 w 253"/>
                  <a:gd name="T43" fmla="*/ 186 h 198"/>
                  <a:gd name="T44" fmla="*/ 57 w 253"/>
                  <a:gd name="T45" fmla="*/ 182 h 198"/>
                  <a:gd name="T46" fmla="*/ 61 w 253"/>
                  <a:gd name="T47" fmla="*/ 180 h 198"/>
                  <a:gd name="T48" fmla="*/ 70 w 253"/>
                  <a:gd name="T49" fmla="*/ 166 h 198"/>
                  <a:gd name="T50" fmla="*/ 100 w 253"/>
                  <a:gd name="T51" fmla="*/ 170 h 198"/>
                  <a:gd name="T52" fmla="*/ 109 w 253"/>
                  <a:gd name="T53" fmla="*/ 177 h 198"/>
                  <a:gd name="T54" fmla="*/ 114 w 253"/>
                  <a:gd name="T55" fmla="*/ 175 h 198"/>
                  <a:gd name="T56" fmla="*/ 125 w 253"/>
                  <a:gd name="T57" fmla="*/ 172 h 198"/>
                  <a:gd name="T58" fmla="*/ 148 w 253"/>
                  <a:gd name="T59" fmla="*/ 180 h 198"/>
                  <a:gd name="T60" fmla="*/ 162 w 253"/>
                  <a:gd name="T61" fmla="*/ 172 h 198"/>
                  <a:gd name="T62" fmla="*/ 193 w 253"/>
                  <a:gd name="T63" fmla="*/ 173 h 198"/>
                  <a:gd name="T64" fmla="*/ 198 w 253"/>
                  <a:gd name="T65" fmla="*/ 173 h 198"/>
                  <a:gd name="T66" fmla="*/ 200 w 253"/>
                  <a:gd name="T67" fmla="*/ 170 h 198"/>
                  <a:gd name="T68" fmla="*/ 203 w 253"/>
                  <a:gd name="T69" fmla="*/ 168 h 198"/>
                  <a:gd name="T70" fmla="*/ 207 w 253"/>
                  <a:gd name="T71" fmla="*/ 164 h 198"/>
                  <a:gd name="T72" fmla="*/ 209 w 253"/>
                  <a:gd name="T73" fmla="*/ 164 h 198"/>
                  <a:gd name="T74" fmla="*/ 207 w 253"/>
                  <a:gd name="T75" fmla="*/ 161 h 198"/>
                  <a:gd name="T76" fmla="*/ 207 w 253"/>
                  <a:gd name="T77" fmla="*/ 157 h 198"/>
                  <a:gd name="T78" fmla="*/ 211 w 253"/>
                  <a:gd name="T79" fmla="*/ 155 h 198"/>
                  <a:gd name="T80" fmla="*/ 212 w 253"/>
                  <a:gd name="T81" fmla="*/ 152 h 198"/>
                  <a:gd name="T82" fmla="*/ 216 w 253"/>
                  <a:gd name="T83" fmla="*/ 150 h 198"/>
                  <a:gd name="T84" fmla="*/ 218 w 253"/>
                  <a:gd name="T85" fmla="*/ 147 h 198"/>
                  <a:gd name="T86" fmla="*/ 244 w 253"/>
                  <a:gd name="T87" fmla="*/ 113 h 198"/>
                  <a:gd name="T88" fmla="*/ 253 w 253"/>
                  <a:gd name="T89" fmla="*/ 54 h 198"/>
                  <a:gd name="T90" fmla="*/ 243 w 253"/>
                  <a:gd name="T91" fmla="*/ 45 h 198"/>
                  <a:gd name="T92" fmla="*/ 241 w 253"/>
                  <a:gd name="T93" fmla="*/ 38 h 198"/>
                  <a:gd name="T94" fmla="*/ 239 w 253"/>
                  <a:gd name="T95" fmla="*/ 9 h 198"/>
                  <a:gd name="T96" fmla="*/ 230 w 253"/>
                  <a:gd name="T97" fmla="*/ 7 h 198"/>
                  <a:gd name="T98" fmla="*/ 225 w 253"/>
                  <a:gd name="T99" fmla="*/ 4 h 198"/>
                  <a:gd name="T100" fmla="*/ 187 w 253"/>
                  <a:gd name="T101" fmla="*/ 0 h 198"/>
                  <a:gd name="T102" fmla="*/ 64 w 253"/>
                  <a:gd name="T103" fmla="*/ 75 h 198"/>
                  <a:gd name="T104" fmla="*/ 64 w 253"/>
                  <a:gd name="T105" fmla="*/ 7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198">
                    <a:moveTo>
                      <a:pt x="64" y="79"/>
                    </a:moveTo>
                    <a:lnTo>
                      <a:pt x="64" y="127"/>
                    </a:lnTo>
                    <a:lnTo>
                      <a:pt x="62" y="127"/>
                    </a:lnTo>
                    <a:lnTo>
                      <a:pt x="61" y="129"/>
                    </a:lnTo>
                    <a:lnTo>
                      <a:pt x="59" y="130"/>
                    </a:lnTo>
                    <a:lnTo>
                      <a:pt x="59" y="132"/>
                    </a:lnTo>
                    <a:lnTo>
                      <a:pt x="55" y="134"/>
                    </a:lnTo>
                    <a:lnTo>
                      <a:pt x="53" y="136"/>
                    </a:lnTo>
                    <a:lnTo>
                      <a:pt x="53" y="138"/>
                    </a:lnTo>
                    <a:lnTo>
                      <a:pt x="46" y="138"/>
                    </a:lnTo>
                    <a:lnTo>
                      <a:pt x="46" y="139"/>
                    </a:lnTo>
                    <a:lnTo>
                      <a:pt x="45" y="138"/>
                    </a:lnTo>
                    <a:lnTo>
                      <a:pt x="20" y="139"/>
                    </a:lnTo>
                    <a:lnTo>
                      <a:pt x="12" y="145"/>
                    </a:lnTo>
                    <a:lnTo>
                      <a:pt x="2" y="145"/>
                    </a:lnTo>
                    <a:lnTo>
                      <a:pt x="0" y="145"/>
                    </a:lnTo>
                    <a:lnTo>
                      <a:pt x="0" y="148"/>
                    </a:lnTo>
                    <a:lnTo>
                      <a:pt x="0" y="152"/>
                    </a:lnTo>
                    <a:lnTo>
                      <a:pt x="0" y="152"/>
                    </a:lnTo>
                    <a:lnTo>
                      <a:pt x="3" y="155"/>
                    </a:lnTo>
                    <a:lnTo>
                      <a:pt x="3" y="155"/>
                    </a:lnTo>
                    <a:lnTo>
                      <a:pt x="3" y="159"/>
                    </a:lnTo>
                    <a:lnTo>
                      <a:pt x="3" y="161"/>
                    </a:lnTo>
                    <a:lnTo>
                      <a:pt x="20" y="180"/>
                    </a:lnTo>
                    <a:lnTo>
                      <a:pt x="25" y="184"/>
                    </a:lnTo>
                    <a:lnTo>
                      <a:pt x="27" y="184"/>
                    </a:lnTo>
                    <a:lnTo>
                      <a:pt x="28" y="182"/>
                    </a:lnTo>
                    <a:lnTo>
                      <a:pt x="28" y="182"/>
                    </a:lnTo>
                    <a:lnTo>
                      <a:pt x="30" y="180"/>
                    </a:lnTo>
                    <a:lnTo>
                      <a:pt x="32" y="182"/>
                    </a:lnTo>
                    <a:lnTo>
                      <a:pt x="34" y="186"/>
                    </a:lnTo>
                    <a:lnTo>
                      <a:pt x="34" y="186"/>
                    </a:lnTo>
                    <a:lnTo>
                      <a:pt x="32" y="186"/>
                    </a:lnTo>
                    <a:lnTo>
                      <a:pt x="32" y="188"/>
                    </a:lnTo>
                    <a:lnTo>
                      <a:pt x="32" y="188"/>
                    </a:lnTo>
                    <a:lnTo>
                      <a:pt x="32" y="189"/>
                    </a:lnTo>
                    <a:lnTo>
                      <a:pt x="36" y="195"/>
                    </a:lnTo>
                    <a:lnTo>
                      <a:pt x="39" y="193"/>
                    </a:lnTo>
                    <a:lnTo>
                      <a:pt x="37" y="191"/>
                    </a:lnTo>
                    <a:lnTo>
                      <a:pt x="36" y="189"/>
                    </a:lnTo>
                    <a:lnTo>
                      <a:pt x="41" y="188"/>
                    </a:lnTo>
                    <a:lnTo>
                      <a:pt x="43" y="188"/>
                    </a:lnTo>
                    <a:lnTo>
                      <a:pt x="55" y="198"/>
                    </a:lnTo>
                    <a:lnTo>
                      <a:pt x="55" y="186"/>
                    </a:lnTo>
                    <a:lnTo>
                      <a:pt x="57" y="184"/>
                    </a:lnTo>
                    <a:lnTo>
                      <a:pt x="57" y="182"/>
                    </a:lnTo>
                    <a:lnTo>
                      <a:pt x="59" y="182"/>
                    </a:lnTo>
                    <a:lnTo>
                      <a:pt x="61" y="180"/>
                    </a:lnTo>
                    <a:lnTo>
                      <a:pt x="64" y="170"/>
                    </a:lnTo>
                    <a:lnTo>
                      <a:pt x="70" y="166"/>
                    </a:lnTo>
                    <a:lnTo>
                      <a:pt x="89" y="164"/>
                    </a:lnTo>
                    <a:lnTo>
                      <a:pt x="100" y="170"/>
                    </a:lnTo>
                    <a:lnTo>
                      <a:pt x="109" y="177"/>
                    </a:lnTo>
                    <a:lnTo>
                      <a:pt x="109" y="177"/>
                    </a:lnTo>
                    <a:lnTo>
                      <a:pt x="112" y="177"/>
                    </a:lnTo>
                    <a:lnTo>
                      <a:pt x="114" y="175"/>
                    </a:lnTo>
                    <a:lnTo>
                      <a:pt x="121" y="172"/>
                    </a:lnTo>
                    <a:lnTo>
                      <a:pt x="125" y="172"/>
                    </a:lnTo>
                    <a:lnTo>
                      <a:pt x="137" y="179"/>
                    </a:lnTo>
                    <a:lnTo>
                      <a:pt x="148" y="180"/>
                    </a:lnTo>
                    <a:lnTo>
                      <a:pt x="152" y="180"/>
                    </a:lnTo>
                    <a:lnTo>
                      <a:pt x="162" y="172"/>
                    </a:lnTo>
                    <a:lnTo>
                      <a:pt x="184" y="170"/>
                    </a:lnTo>
                    <a:lnTo>
                      <a:pt x="193" y="173"/>
                    </a:lnTo>
                    <a:lnTo>
                      <a:pt x="196" y="173"/>
                    </a:lnTo>
                    <a:lnTo>
                      <a:pt x="198" y="173"/>
                    </a:lnTo>
                    <a:lnTo>
                      <a:pt x="200" y="170"/>
                    </a:lnTo>
                    <a:lnTo>
                      <a:pt x="200" y="170"/>
                    </a:lnTo>
                    <a:lnTo>
                      <a:pt x="202" y="168"/>
                    </a:lnTo>
                    <a:lnTo>
                      <a:pt x="203" y="168"/>
                    </a:lnTo>
                    <a:lnTo>
                      <a:pt x="207" y="168"/>
                    </a:lnTo>
                    <a:lnTo>
                      <a:pt x="207" y="164"/>
                    </a:lnTo>
                    <a:lnTo>
                      <a:pt x="209" y="164"/>
                    </a:lnTo>
                    <a:lnTo>
                      <a:pt x="209" y="164"/>
                    </a:lnTo>
                    <a:lnTo>
                      <a:pt x="207" y="163"/>
                    </a:lnTo>
                    <a:lnTo>
                      <a:pt x="207" y="161"/>
                    </a:lnTo>
                    <a:lnTo>
                      <a:pt x="207" y="159"/>
                    </a:lnTo>
                    <a:lnTo>
                      <a:pt x="207" y="157"/>
                    </a:lnTo>
                    <a:lnTo>
                      <a:pt x="209" y="155"/>
                    </a:lnTo>
                    <a:lnTo>
                      <a:pt x="211" y="155"/>
                    </a:lnTo>
                    <a:lnTo>
                      <a:pt x="212" y="155"/>
                    </a:lnTo>
                    <a:lnTo>
                      <a:pt x="212" y="152"/>
                    </a:lnTo>
                    <a:lnTo>
                      <a:pt x="212" y="150"/>
                    </a:lnTo>
                    <a:lnTo>
                      <a:pt x="216" y="150"/>
                    </a:lnTo>
                    <a:lnTo>
                      <a:pt x="216" y="147"/>
                    </a:lnTo>
                    <a:lnTo>
                      <a:pt x="218" y="147"/>
                    </a:lnTo>
                    <a:lnTo>
                      <a:pt x="218" y="143"/>
                    </a:lnTo>
                    <a:lnTo>
                      <a:pt x="244" y="113"/>
                    </a:lnTo>
                    <a:lnTo>
                      <a:pt x="250" y="61"/>
                    </a:lnTo>
                    <a:lnTo>
                      <a:pt x="253" y="54"/>
                    </a:lnTo>
                    <a:lnTo>
                      <a:pt x="244" y="48"/>
                    </a:lnTo>
                    <a:lnTo>
                      <a:pt x="243" y="45"/>
                    </a:lnTo>
                    <a:lnTo>
                      <a:pt x="241" y="39"/>
                    </a:lnTo>
                    <a:lnTo>
                      <a:pt x="241" y="38"/>
                    </a:lnTo>
                    <a:lnTo>
                      <a:pt x="239" y="34"/>
                    </a:lnTo>
                    <a:lnTo>
                      <a:pt x="239" y="9"/>
                    </a:lnTo>
                    <a:lnTo>
                      <a:pt x="234" y="11"/>
                    </a:lnTo>
                    <a:lnTo>
                      <a:pt x="230" y="7"/>
                    </a:lnTo>
                    <a:lnTo>
                      <a:pt x="227" y="4"/>
                    </a:lnTo>
                    <a:lnTo>
                      <a:pt x="225" y="4"/>
                    </a:lnTo>
                    <a:lnTo>
                      <a:pt x="223" y="2"/>
                    </a:lnTo>
                    <a:lnTo>
                      <a:pt x="187" y="0"/>
                    </a:lnTo>
                    <a:lnTo>
                      <a:pt x="89" y="68"/>
                    </a:lnTo>
                    <a:lnTo>
                      <a:pt x="64" y="75"/>
                    </a:lnTo>
                    <a:lnTo>
                      <a:pt x="64" y="75"/>
                    </a:lnTo>
                    <a:lnTo>
                      <a:pt x="64" y="75"/>
                    </a:lnTo>
                    <a:lnTo>
                      <a:pt x="64" y="7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6" name="Freeform 2405">
                <a:extLst>
                  <a:ext uri="{FF2B5EF4-FFF2-40B4-BE49-F238E27FC236}">
                    <a16:creationId xmlns:a16="http://schemas.microsoft.com/office/drawing/2014/main" id="{DDED5546-D629-334A-999B-669C926197EC}"/>
                  </a:ext>
                </a:extLst>
              </p:cNvPr>
              <p:cNvSpPr>
                <a:spLocks/>
              </p:cNvSpPr>
              <p:nvPr/>
            </p:nvSpPr>
            <p:spPr bwMode="auto">
              <a:xfrm>
                <a:off x="2698" y="2327"/>
                <a:ext cx="253" cy="198"/>
              </a:xfrm>
              <a:custGeom>
                <a:avLst/>
                <a:gdLst>
                  <a:gd name="T0" fmla="*/ 64 w 253"/>
                  <a:gd name="T1" fmla="*/ 127 h 198"/>
                  <a:gd name="T2" fmla="*/ 61 w 253"/>
                  <a:gd name="T3" fmla="*/ 129 h 198"/>
                  <a:gd name="T4" fmla="*/ 59 w 253"/>
                  <a:gd name="T5" fmla="*/ 132 h 198"/>
                  <a:gd name="T6" fmla="*/ 53 w 253"/>
                  <a:gd name="T7" fmla="*/ 136 h 198"/>
                  <a:gd name="T8" fmla="*/ 46 w 253"/>
                  <a:gd name="T9" fmla="*/ 138 h 198"/>
                  <a:gd name="T10" fmla="*/ 45 w 253"/>
                  <a:gd name="T11" fmla="*/ 138 h 198"/>
                  <a:gd name="T12" fmla="*/ 12 w 253"/>
                  <a:gd name="T13" fmla="*/ 145 h 198"/>
                  <a:gd name="T14" fmla="*/ 0 w 253"/>
                  <a:gd name="T15" fmla="*/ 145 h 198"/>
                  <a:gd name="T16" fmla="*/ 0 w 253"/>
                  <a:gd name="T17" fmla="*/ 152 h 198"/>
                  <a:gd name="T18" fmla="*/ 3 w 253"/>
                  <a:gd name="T19" fmla="*/ 155 h 198"/>
                  <a:gd name="T20" fmla="*/ 3 w 253"/>
                  <a:gd name="T21" fmla="*/ 159 h 198"/>
                  <a:gd name="T22" fmla="*/ 20 w 253"/>
                  <a:gd name="T23" fmla="*/ 180 h 198"/>
                  <a:gd name="T24" fmla="*/ 27 w 253"/>
                  <a:gd name="T25" fmla="*/ 184 h 198"/>
                  <a:gd name="T26" fmla="*/ 28 w 253"/>
                  <a:gd name="T27" fmla="*/ 182 h 198"/>
                  <a:gd name="T28" fmla="*/ 32 w 253"/>
                  <a:gd name="T29" fmla="*/ 182 h 198"/>
                  <a:gd name="T30" fmla="*/ 34 w 253"/>
                  <a:gd name="T31" fmla="*/ 186 h 198"/>
                  <a:gd name="T32" fmla="*/ 32 w 253"/>
                  <a:gd name="T33" fmla="*/ 188 h 198"/>
                  <a:gd name="T34" fmla="*/ 32 w 253"/>
                  <a:gd name="T35" fmla="*/ 189 h 198"/>
                  <a:gd name="T36" fmla="*/ 39 w 253"/>
                  <a:gd name="T37" fmla="*/ 193 h 198"/>
                  <a:gd name="T38" fmla="*/ 36 w 253"/>
                  <a:gd name="T39" fmla="*/ 189 h 198"/>
                  <a:gd name="T40" fmla="*/ 43 w 253"/>
                  <a:gd name="T41" fmla="*/ 188 h 198"/>
                  <a:gd name="T42" fmla="*/ 55 w 253"/>
                  <a:gd name="T43" fmla="*/ 186 h 198"/>
                  <a:gd name="T44" fmla="*/ 57 w 253"/>
                  <a:gd name="T45" fmla="*/ 182 h 198"/>
                  <a:gd name="T46" fmla="*/ 61 w 253"/>
                  <a:gd name="T47" fmla="*/ 180 h 198"/>
                  <a:gd name="T48" fmla="*/ 70 w 253"/>
                  <a:gd name="T49" fmla="*/ 166 h 198"/>
                  <a:gd name="T50" fmla="*/ 100 w 253"/>
                  <a:gd name="T51" fmla="*/ 170 h 198"/>
                  <a:gd name="T52" fmla="*/ 109 w 253"/>
                  <a:gd name="T53" fmla="*/ 177 h 198"/>
                  <a:gd name="T54" fmla="*/ 114 w 253"/>
                  <a:gd name="T55" fmla="*/ 175 h 198"/>
                  <a:gd name="T56" fmla="*/ 125 w 253"/>
                  <a:gd name="T57" fmla="*/ 172 h 198"/>
                  <a:gd name="T58" fmla="*/ 148 w 253"/>
                  <a:gd name="T59" fmla="*/ 180 h 198"/>
                  <a:gd name="T60" fmla="*/ 162 w 253"/>
                  <a:gd name="T61" fmla="*/ 172 h 198"/>
                  <a:gd name="T62" fmla="*/ 193 w 253"/>
                  <a:gd name="T63" fmla="*/ 173 h 198"/>
                  <a:gd name="T64" fmla="*/ 198 w 253"/>
                  <a:gd name="T65" fmla="*/ 173 h 198"/>
                  <a:gd name="T66" fmla="*/ 200 w 253"/>
                  <a:gd name="T67" fmla="*/ 170 h 198"/>
                  <a:gd name="T68" fmla="*/ 203 w 253"/>
                  <a:gd name="T69" fmla="*/ 168 h 198"/>
                  <a:gd name="T70" fmla="*/ 207 w 253"/>
                  <a:gd name="T71" fmla="*/ 164 h 198"/>
                  <a:gd name="T72" fmla="*/ 209 w 253"/>
                  <a:gd name="T73" fmla="*/ 164 h 198"/>
                  <a:gd name="T74" fmla="*/ 207 w 253"/>
                  <a:gd name="T75" fmla="*/ 161 h 198"/>
                  <a:gd name="T76" fmla="*/ 207 w 253"/>
                  <a:gd name="T77" fmla="*/ 157 h 198"/>
                  <a:gd name="T78" fmla="*/ 211 w 253"/>
                  <a:gd name="T79" fmla="*/ 155 h 198"/>
                  <a:gd name="T80" fmla="*/ 212 w 253"/>
                  <a:gd name="T81" fmla="*/ 152 h 198"/>
                  <a:gd name="T82" fmla="*/ 216 w 253"/>
                  <a:gd name="T83" fmla="*/ 150 h 198"/>
                  <a:gd name="T84" fmla="*/ 218 w 253"/>
                  <a:gd name="T85" fmla="*/ 147 h 198"/>
                  <a:gd name="T86" fmla="*/ 244 w 253"/>
                  <a:gd name="T87" fmla="*/ 113 h 198"/>
                  <a:gd name="T88" fmla="*/ 253 w 253"/>
                  <a:gd name="T89" fmla="*/ 54 h 198"/>
                  <a:gd name="T90" fmla="*/ 243 w 253"/>
                  <a:gd name="T91" fmla="*/ 45 h 198"/>
                  <a:gd name="T92" fmla="*/ 241 w 253"/>
                  <a:gd name="T93" fmla="*/ 38 h 198"/>
                  <a:gd name="T94" fmla="*/ 239 w 253"/>
                  <a:gd name="T95" fmla="*/ 9 h 198"/>
                  <a:gd name="T96" fmla="*/ 230 w 253"/>
                  <a:gd name="T97" fmla="*/ 7 h 198"/>
                  <a:gd name="T98" fmla="*/ 225 w 253"/>
                  <a:gd name="T99" fmla="*/ 4 h 198"/>
                  <a:gd name="T100" fmla="*/ 187 w 253"/>
                  <a:gd name="T101" fmla="*/ 0 h 198"/>
                  <a:gd name="T102" fmla="*/ 64 w 253"/>
                  <a:gd name="T103" fmla="*/ 75 h 198"/>
                  <a:gd name="T104" fmla="*/ 64 w 253"/>
                  <a:gd name="T105" fmla="*/ 7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198">
                    <a:moveTo>
                      <a:pt x="64" y="79"/>
                    </a:moveTo>
                    <a:lnTo>
                      <a:pt x="64" y="127"/>
                    </a:lnTo>
                    <a:lnTo>
                      <a:pt x="62" y="127"/>
                    </a:lnTo>
                    <a:lnTo>
                      <a:pt x="61" y="129"/>
                    </a:lnTo>
                    <a:lnTo>
                      <a:pt x="59" y="130"/>
                    </a:lnTo>
                    <a:lnTo>
                      <a:pt x="59" y="132"/>
                    </a:lnTo>
                    <a:lnTo>
                      <a:pt x="55" y="134"/>
                    </a:lnTo>
                    <a:lnTo>
                      <a:pt x="53" y="136"/>
                    </a:lnTo>
                    <a:lnTo>
                      <a:pt x="53" y="138"/>
                    </a:lnTo>
                    <a:lnTo>
                      <a:pt x="46" y="138"/>
                    </a:lnTo>
                    <a:lnTo>
                      <a:pt x="46" y="139"/>
                    </a:lnTo>
                    <a:lnTo>
                      <a:pt x="45" y="138"/>
                    </a:lnTo>
                    <a:lnTo>
                      <a:pt x="20" y="139"/>
                    </a:lnTo>
                    <a:lnTo>
                      <a:pt x="12" y="145"/>
                    </a:lnTo>
                    <a:lnTo>
                      <a:pt x="2" y="145"/>
                    </a:lnTo>
                    <a:lnTo>
                      <a:pt x="0" y="145"/>
                    </a:lnTo>
                    <a:lnTo>
                      <a:pt x="0" y="148"/>
                    </a:lnTo>
                    <a:lnTo>
                      <a:pt x="0" y="152"/>
                    </a:lnTo>
                    <a:lnTo>
                      <a:pt x="0" y="152"/>
                    </a:lnTo>
                    <a:lnTo>
                      <a:pt x="3" y="155"/>
                    </a:lnTo>
                    <a:lnTo>
                      <a:pt x="3" y="155"/>
                    </a:lnTo>
                    <a:lnTo>
                      <a:pt x="3" y="159"/>
                    </a:lnTo>
                    <a:lnTo>
                      <a:pt x="3" y="161"/>
                    </a:lnTo>
                    <a:lnTo>
                      <a:pt x="20" y="180"/>
                    </a:lnTo>
                    <a:lnTo>
                      <a:pt x="25" y="184"/>
                    </a:lnTo>
                    <a:lnTo>
                      <a:pt x="27" y="184"/>
                    </a:lnTo>
                    <a:lnTo>
                      <a:pt x="28" y="182"/>
                    </a:lnTo>
                    <a:lnTo>
                      <a:pt x="28" y="182"/>
                    </a:lnTo>
                    <a:lnTo>
                      <a:pt x="30" y="180"/>
                    </a:lnTo>
                    <a:lnTo>
                      <a:pt x="32" y="182"/>
                    </a:lnTo>
                    <a:lnTo>
                      <a:pt x="34" y="186"/>
                    </a:lnTo>
                    <a:lnTo>
                      <a:pt x="34" y="186"/>
                    </a:lnTo>
                    <a:lnTo>
                      <a:pt x="32" y="186"/>
                    </a:lnTo>
                    <a:lnTo>
                      <a:pt x="32" y="188"/>
                    </a:lnTo>
                    <a:lnTo>
                      <a:pt x="32" y="188"/>
                    </a:lnTo>
                    <a:lnTo>
                      <a:pt x="32" y="189"/>
                    </a:lnTo>
                    <a:lnTo>
                      <a:pt x="36" y="195"/>
                    </a:lnTo>
                    <a:lnTo>
                      <a:pt x="39" y="193"/>
                    </a:lnTo>
                    <a:lnTo>
                      <a:pt x="37" y="191"/>
                    </a:lnTo>
                    <a:lnTo>
                      <a:pt x="36" y="189"/>
                    </a:lnTo>
                    <a:lnTo>
                      <a:pt x="41" y="188"/>
                    </a:lnTo>
                    <a:lnTo>
                      <a:pt x="43" y="188"/>
                    </a:lnTo>
                    <a:lnTo>
                      <a:pt x="55" y="198"/>
                    </a:lnTo>
                    <a:lnTo>
                      <a:pt x="55" y="186"/>
                    </a:lnTo>
                    <a:lnTo>
                      <a:pt x="57" y="184"/>
                    </a:lnTo>
                    <a:lnTo>
                      <a:pt x="57" y="182"/>
                    </a:lnTo>
                    <a:lnTo>
                      <a:pt x="59" y="182"/>
                    </a:lnTo>
                    <a:lnTo>
                      <a:pt x="61" y="180"/>
                    </a:lnTo>
                    <a:lnTo>
                      <a:pt x="64" y="170"/>
                    </a:lnTo>
                    <a:lnTo>
                      <a:pt x="70" y="166"/>
                    </a:lnTo>
                    <a:lnTo>
                      <a:pt x="89" y="164"/>
                    </a:lnTo>
                    <a:lnTo>
                      <a:pt x="100" y="170"/>
                    </a:lnTo>
                    <a:lnTo>
                      <a:pt x="109" y="177"/>
                    </a:lnTo>
                    <a:lnTo>
                      <a:pt x="109" y="177"/>
                    </a:lnTo>
                    <a:lnTo>
                      <a:pt x="112" y="177"/>
                    </a:lnTo>
                    <a:lnTo>
                      <a:pt x="114" y="175"/>
                    </a:lnTo>
                    <a:lnTo>
                      <a:pt x="121" y="172"/>
                    </a:lnTo>
                    <a:lnTo>
                      <a:pt x="125" y="172"/>
                    </a:lnTo>
                    <a:lnTo>
                      <a:pt x="137" y="179"/>
                    </a:lnTo>
                    <a:lnTo>
                      <a:pt x="148" y="180"/>
                    </a:lnTo>
                    <a:lnTo>
                      <a:pt x="152" y="180"/>
                    </a:lnTo>
                    <a:lnTo>
                      <a:pt x="162" y="172"/>
                    </a:lnTo>
                    <a:lnTo>
                      <a:pt x="184" y="170"/>
                    </a:lnTo>
                    <a:lnTo>
                      <a:pt x="193" y="173"/>
                    </a:lnTo>
                    <a:lnTo>
                      <a:pt x="196" y="173"/>
                    </a:lnTo>
                    <a:lnTo>
                      <a:pt x="198" y="173"/>
                    </a:lnTo>
                    <a:lnTo>
                      <a:pt x="200" y="170"/>
                    </a:lnTo>
                    <a:lnTo>
                      <a:pt x="200" y="170"/>
                    </a:lnTo>
                    <a:lnTo>
                      <a:pt x="202" y="168"/>
                    </a:lnTo>
                    <a:lnTo>
                      <a:pt x="203" y="168"/>
                    </a:lnTo>
                    <a:lnTo>
                      <a:pt x="207" y="168"/>
                    </a:lnTo>
                    <a:lnTo>
                      <a:pt x="207" y="164"/>
                    </a:lnTo>
                    <a:lnTo>
                      <a:pt x="209" y="164"/>
                    </a:lnTo>
                    <a:lnTo>
                      <a:pt x="209" y="164"/>
                    </a:lnTo>
                    <a:lnTo>
                      <a:pt x="207" y="163"/>
                    </a:lnTo>
                    <a:lnTo>
                      <a:pt x="207" y="161"/>
                    </a:lnTo>
                    <a:lnTo>
                      <a:pt x="207" y="159"/>
                    </a:lnTo>
                    <a:lnTo>
                      <a:pt x="207" y="157"/>
                    </a:lnTo>
                    <a:lnTo>
                      <a:pt x="209" y="155"/>
                    </a:lnTo>
                    <a:lnTo>
                      <a:pt x="211" y="155"/>
                    </a:lnTo>
                    <a:lnTo>
                      <a:pt x="212" y="155"/>
                    </a:lnTo>
                    <a:lnTo>
                      <a:pt x="212" y="152"/>
                    </a:lnTo>
                    <a:lnTo>
                      <a:pt x="212" y="150"/>
                    </a:lnTo>
                    <a:lnTo>
                      <a:pt x="216" y="150"/>
                    </a:lnTo>
                    <a:lnTo>
                      <a:pt x="216" y="147"/>
                    </a:lnTo>
                    <a:lnTo>
                      <a:pt x="218" y="147"/>
                    </a:lnTo>
                    <a:lnTo>
                      <a:pt x="218" y="143"/>
                    </a:lnTo>
                    <a:lnTo>
                      <a:pt x="244" y="113"/>
                    </a:lnTo>
                    <a:lnTo>
                      <a:pt x="250" y="61"/>
                    </a:lnTo>
                    <a:lnTo>
                      <a:pt x="253" y="54"/>
                    </a:lnTo>
                    <a:lnTo>
                      <a:pt x="244" y="48"/>
                    </a:lnTo>
                    <a:lnTo>
                      <a:pt x="243" y="45"/>
                    </a:lnTo>
                    <a:lnTo>
                      <a:pt x="241" y="39"/>
                    </a:lnTo>
                    <a:lnTo>
                      <a:pt x="241" y="38"/>
                    </a:lnTo>
                    <a:lnTo>
                      <a:pt x="239" y="34"/>
                    </a:lnTo>
                    <a:lnTo>
                      <a:pt x="239" y="9"/>
                    </a:lnTo>
                    <a:lnTo>
                      <a:pt x="234" y="11"/>
                    </a:lnTo>
                    <a:lnTo>
                      <a:pt x="230" y="7"/>
                    </a:lnTo>
                    <a:lnTo>
                      <a:pt x="227" y="4"/>
                    </a:lnTo>
                    <a:lnTo>
                      <a:pt x="225" y="4"/>
                    </a:lnTo>
                    <a:lnTo>
                      <a:pt x="223" y="2"/>
                    </a:lnTo>
                    <a:lnTo>
                      <a:pt x="187" y="0"/>
                    </a:lnTo>
                    <a:lnTo>
                      <a:pt x="89" y="68"/>
                    </a:lnTo>
                    <a:lnTo>
                      <a:pt x="64" y="75"/>
                    </a:lnTo>
                    <a:lnTo>
                      <a:pt x="64" y="75"/>
                    </a:lnTo>
                    <a:lnTo>
                      <a:pt x="64" y="75"/>
                    </a:lnTo>
                    <a:lnTo>
                      <a:pt x="64" y="7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7" name="Freeform 2406">
                <a:extLst>
                  <a:ext uri="{FF2B5EF4-FFF2-40B4-BE49-F238E27FC236}">
                    <a16:creationId xmlns:a16="http://schemas.microsoft.com/office/drawing/2014/main" id="{36985BE0-5F15-EB40-B642-B67AEC8AC3A5}"/>
                  </a:ext>
                </a:extLst>
              </p:cNvPr>
              <p:cNvSpPr>
                <a:spLocks/>
              </p:cNvSpPr>
              <p:nvPr/>
            </p:nvSpPr>
            <p:spPr bwMode="auto">
              <a:xfrm>
                <a:off x="3576" y="3052"/>
                <a:ext cx="11" cy="9"/>
              </a:xfrm>
              <a:custGeom>
                <a:avLst/>
                <a:gdLst>
                  <a:gd name="T0" fmla="*/ 2 w 11"/>
                  <a:gd name="T1" fmla="*/ 2 h 9"/>
                  <a:gd name="T2" fmla="*/ 0 w 11"/>
                  <a:gd name="T3" fmla="*/ 2 h 9"/>
                  <a:gd name="T4" fmla="*/ 7 w 11"/>
                  <a:gd name="T5" fmla="*/ 0 h 9"/>
                  <a:gd name="T6" fmla="*/ 9 w 11"/>
                  <a:gd name="T7" fmla="*/ 2 h 9"/>
                  <a:gd name="T8" fmla="*/ 11 w 11"/>
                  <a:gd name="T9" fmla="*/ 5 h 9"/>
                  <a:gd name="T10" fmla="*/ 11 w 11"/>
                  <a:gd name="T11" fmla="*/ 9 h 9"/>
                  <a:gd name="T12" fmla="*/ 7 w 11"/>
                  <a:gd name="T13" fmla="*/ 9 h 9"/>
                  <a:gd name="T14" fmla="*/ 6 w 11"/>
                  <a:gd name="T15" fmla="*/ 7 h 9"/>
                  <a:gd name="T16" fmla="*/ 4 w 11"/>
                  <a:gd name="T17" fmla="*/ 5 h 9"/>
                  <a:gd name="T18" fmla="*/ 2 w 11"/>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9">
                    <a:moveTo>
                      <a:pt x="2" y="2"/>
                    </a:moveTo>
                    <a:lnTo>
                      <a:pt x="0" y="2"/>
                    </a:lnTo>
                    <a:lnTo>
                      <a:pt x="7" y="0"/>
                    </a:lnTo>
                    <a:lnTo>
                      <a:pt x="9" y="2"/>
                    </a:lnTo>
                    <a:lnTo>
                      <a:pt x="11" y="5"/>
                    </a:lnTo>
                    <a:lnTo>
                      <a:pt x="11" y="9"/>
                    </a:lnTo>
                    <a:lnTo>
                      <a:pt x="7" y="9"/>
                    </a:lnTo>
                    <a:lnTo>
                      <a:pt x="6" y="7"/>
                    </a:lnTo>
                    <a:lnTo>
                      <a:pt x="4" y="5"/>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8" name="Freeform 2407">
                <a:extLst>
                  <a:ext uri="{FF2B5EF4-FFF2-40B4-BE49-F238E27FC236}">
                    <a16:creationId xmlns:a16="http://schemas.microsoft.com/office/drawing/2014/main" id="{26BA76C3-4216-A14A-83BE-7E53ABC2425C}"/>
                  </a:ext>
                </a:extLst>
              </p:cNvPr>
              <p:cNvSpPr>
                <a:spLocks/>
              </p:cNvSpPr>
              <p:nvPr/>
            </p:nvSpPr>
            <p:spPr bwMode="auto">
              <a:xfrm>
                <a:off x="3576" y="3052"/>
                <a:ext cx="11" cy="9"/>
              </a:xfrm>
              <a:custGeom>
                <a:avLst/>
                <a:gdLst>
                  <a:gd name="T0" fmla="*/ 2 w 11"/>
                  <a:gd name="T1" fmla="*/ 2 h 9"/>
                  <a:gd name="T2" fmla="*/ 0 w 11"/>
                  <a:gd name="T3" fmla="*/ 2 h 9"/>
                  <a:gd name="T4" fmla="*/ 7 w 11"/>
                  <a:gd name="T5" fmla="*/ 0 h 9"/>
                  <a:gd name="T6" fmla="*/ 9 w 11"/>
                  <a:gd name="T7" fmla="*/ 2 h 9"/>
                  <a:gd name="T8" fmla="*/ 11 w 11"/>
                  <a:gd name="T9" fmla="*/ 5 h 9"/>
                  <a:gd name="T10" fmla="*/ 11 w 11"/>
                  <a:gd name="T11" fmla="*/ 9 h 9"/>
                  <a:gd name="T12" fmla="*/ 7 w 11"/>
                  <a:gd name="T13" fmla="*/ 9 h 9"/>
                  <a:gd name="T14" fmla="*/ 6 w 11"/>
                  <a:gd name="T15" fmla="*/ 7 h 9"/>
                  <a:gd name="T16" fmla="*/ 4 w 11"/>
                  <a:gd name="T17" fmla="*/ 5 h 9"/>
                  <a:gd name="T18" fmla="*/ 2 w 11"/>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9">
                    <a:moveTo>
                      <a:pt x="2" y="2"/>
                    </a:moveTo>
                    <a:lnTo>
                      <a:pt x="0" y="2"/>
                    </a:lnTo>
                    <a:lnTo>
                      <a:pt x="7" y="0"/>
                    </a:lnTo>
                    <a:lnTo>
                      <a:pt x="9" y="2"/>
                    </a:lnTo>
                    <a:lnTo>
                      <a:pt x="11" y="5"/>
                    </a:lnTo>
                    <a:lnTo>
                      <a:pt x="11" y="9"/>
                    </a:lnTo>
                    <a:lnTo>
                      <a:pt x="7" y="9"/>
                    </a:lnTo>
                    <a:lnTo>
                      <a:pt x="6" y="7"/>
                    </a:lnTo>
                    <a:lnTo>
                      <a:pt x="4" y="5"/>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69" name="Freeform 2408">
                <a:extLst>
                  <a:ext uri="{FF2B5EF4-FFF2-40B4-BE49-F238E27FC236}">
                    <a16:creationId xmlns:a16="http://schemas.microsoft.com/office/drawing/2014/main" id="{E7CC8F63-B6D1-0249-BD30-0388662FC71F}"/>
                  </a:ext>
                </a:extLst>
              </p:cNvPr>
              <p:cNvSpPr>
                <a:spLocks/>
              </p:cNvSpPr>
              <p:nvPr/>
            </p:nvSpPr>
            <p:spPr bwMode="auto">
              <a:xfrm>
                <a:off x="2830" y="2507"/>
                <a:ext cx="123" cy="181"/>
              </a:xfrm>
              <a:custGeom>
                <a:avLst/>
                <a:gdLst>
                  <a:gd name="T0" fmla="*/ 21 w 123"/>
                  <a:gd name="T1" fmla="*/ 172 h 181"/>
                  <a:gd name="T2" fmla="*/ 25 w 123"/>
                  <a:gd name="T3" fmla="*/ 154 h 181"/>
                  <a:gd name="T4" fmla="*/ 20 w 123"/>
                  <a:gd name="T5" fmla="*/ 149 h 181"/>
                  <a:gd name="T6" fmla="*/ 20 w 123"/>
                  <a:gd name="T7" fmla="*/ 147 h 181"/>
                  <a:gd name="T8" fmla="*/ 21 w 123"/>
                  <a:gd name="T9" fmla="*/ 145 h 181"/>
                  <a:gd name="T10" fmla="*/ 20 w 123"/>
                  <a:gd name="T11" fmla="*/ 142 h 181"/>
                  <a:gd name="T12" fmla="*/ 18 w 123"/>
                  <a:gd name="T13" fmla="*/ 143 h 181"/>
                  <a:gd name="T14" fmla="*/ 11 w 123"/>
                  <a:gd name="T15" fmla="*/ 140 h 181"/>
                  <a:gd name="T16" fmla="*/ 4 w 123"/>
                  <a:gd name="T17" fmla="*/ 133 h 181"/>
                  <a:gd name="T18" fmla="*/ 2 w 123"/>
                  <a:gd name="T19" fmla="*/ 133 h 181"/>
                  <a:gd name="T20" fmla="*/ 0 w 123"/>
                  <a:gd name="T21" fmla="*/ 131 h 181"/>
                  <a:gd name="T22" fmla="*/ 4 w 123"/>
                  <a:gd name="T23" fmla="*/ 127 h 181"/>
                  <a:gd name="T24" fmla="*/ 7 w 123"/>
                  <a:gd name="T25" fmla="*/ 113 h 181"/>
                  <a:gd name="T26" fmla="*/ 18 w 123"/>
                  <a:gd name="T27" fmla="*/ 100 h 181"/>
                  <a:gd name="T28" fmla="*/ 34 w 123"/>
                  <a:gd name="T29" fmla="*/ 95 h 181"/>
                  <a:gd name="T30" fmla="*/ 39 w 123"/>
                  <a:gd name="T31" fmla="*/ 99 h 181"/>
                  <a:gd name="T32" fmla="*/ 39 w 123"/>
                  <a:gd name="T33" fmla="*/ 100 h 181"/>
                  <a:gd name="T34" fmla="*/ 46 w 123"/>
                  <a:gd name="T35" fmla="*/ 102 h 181"/>
                  <a:gd name="T36" fmla="*/ 62 w 123"/>
                  <a:gd name="T37" fmla="*/ 70 h 181"/>
                  <a:gd name="T38" fmla="*/ 70 w 123"/>
                  <a:gd name="T39" fmla="*/ 65 h 181"/>
                  <a:gd name="T40" fmla="*/ 84 w 123"/>
                  <a:gd name="T41" fmla="*/ 25 h 181"/>
                  <a:gd name="T42" fmla="*/ 91 w 123"/>
                  <a:gd name="T43" fmla="*/ 22 h 181"/>
                  <a:gd name="T44" fmla="*/ 96 w 123"/>
                  <a:gd name="T45" fmla="*/ 9 h 181"/>
                  <a:gd name="T46" fmla="*/ 95 w 123"/>
                  <a:gd name="T47" fmla="*/ 8 h 181"/>
                  <a:gd name="T48" fmla="*/ 91 w 123"/>
                  <a:gd name="T49" fmla="*/ 4 h 181"/>
                  <a:gd name="T50" fmla="*/ 95 w 123"/>
                  <a:gd name="T51" fmla="*/ 0 h 181"/>
                  <a:gd name="T52" fmla="*/ 100 w 123"/>
                  <a:gd name="T53" fmla="*/ 2 h 181"/>
                  <a:gd name="T54" fmla="*/ 105 w 123"/>
                  <a:gd name="T55" fmla="*/ 15 h 181"/>
                  <a:gd name="T56" fmla="*/ 111 w 123"/>
                  <a:gd name="T57" fmla="*/ 42 h 181"/>
                  <a:gd name="T58" fmla="*/ 111 w 123"/>
                  <a:gd name="T59" fmla="*/ 47 h 181"/>
                  <a:gd name="T60" fmla="*/ 100 w 123"/>
                  <a:gd name="T61" fmla="*/ 45 h 181"/>
                  <a:gd name="T62" fmla="*/ 93 w 123"/>
                  <a:gd name="T63" fmla="*/ 47 h 181"/>
                  <a:gd name="T64" fmla="*/ 91 w 123"/>
                  <a:gd name="T65" fmla="*/ 52 h 181"/>
                  <a:gd name="T66" fmla="*/ 95 w 123"/>
                  <a:gd name="T67" fmla="*/ 61 h 181"/>
                  <a:gd name="T68" fmla="*/ 104 w 123"/>
                  <a:gd name="T69" fmla="*/ 65 h 181"/>
                  <a:gd name="T70" fmla="*/ 111 w 123"/>
                  <a:gd name="T71" fmla="*/ 86 h 181"/>
                  <a:gd name="T72" fmla="*/ 98 w 123"/>
                  <a:gd name="T73" fmla="*/ 111 h 181"/>
                  <a:gd name="T74" fmla="*/ 98 w 123"/>
                  <a:gd name="T75" fmla="*/ 120 h 181"/>
                  <a:gd name="T76" fmla="*/ 114 w 123"/>
                  <a:gd name="T77" fmla="*/ 154 h 181"/>
                  <a:gd name="T78" fmla="*/ 123 w 123"/>
                  <a:gd name="T79" fmla="*/ 161 h 181"/>
                  <a:gd name="T80" fmla="*/ 123 w 123"/>
                  <a:gd name="T81" fmla="*/ 175 h 181"/>
                  <a:gd name="T82" fmla="*/ 121 w 123"/>
                  <a:gd name="T83" fmla="*/ 181 h 181"/>
                  <a:gd name="T84" fmla="*/ 111 w 123"/>
                  <a:gd name="T85" fmla="*/ 175 h 181"/>
                  <a:gd name="T86" fmla="*/ 100 w 123"/>
                  <a:gd name="T87" fmla="*/ 17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81">
                    <a:moveTo>
                      <a:pt x="79" y="172"/>
                    </a:moveTo>
                    <a:lnTo>
                      <a:pt x="21" y="172"/>
                    </a:lnTo>
                    <a:lnTo>
                      <a:pt x="23" y="156"/>
                    </a:lnTo>
                    <a:lnTo>
                      <a:pt x="25" y="154"/>
                    </a:lnTo>
                    <a:lnTo>
                      <a:pt x="21" y="150"/>
                    </a:lnTo>
                    <a:lnTo>
                      <a:pt x="20" y="149"/>
                    </a:lnTo>
                    <a:lnTo>
                      <a:pt x="20" y="147"/>
                    </a:lnTo>
                    <a:lnTo>
                      <a:pt x="20" y="147"/>
                    </a:lnTo>
                    <a:lnTo>
                      <a:pt x="20" y="145"/>
                    </a:lnTo>
                    <a:lnTo>
                      <a:pt x="21" y="145"/>
                    </a:lnTo>
                    <a:lnTo>
                      <a:pt x="20" y="142"/>
                    </a:lnTo>
                    <a:lnTo>
                      <a:pt x="20" y="142"/>
                    </a:lnTo>
                    <a:lnTo>
                      <a:pt x="18" y="142"/>
                    </a:lnTo>
                    <a:lnTo>
                      <a:pt x="18" y="143"/>
                    </a:lnTo>
                    <a:lnTo>
                      <a:pt x="16" y="143"/>
                    </a:lnTo>
                    <a:lnTo>
                      <a:pt x="11" y="140"/>
                    </a:lnTo>
                    <a:lnTo>
                      <a:pt x="7" y="133"/>
                    </a:lnTo>
                    <a:lnTo>
                      <a:pt x="4" y="133"/>
                    </a:lnTo>
                    <a:lnTo>
                      <a:pt x="4" y="134"/>
                    </a:lnTo>
                    <a:lnTo>
                      <a:pt x="2" y="133"/>
                    </a:lnTo>
                    <a:lnTo>
                      <a:pt x="2" y="131"/>
                    </a:lnTo>
                    <a:lnTo>
                      <a:pt x="0" y="131"/>
                    </a:lnTo>
                    <a:lnTo>
                      <a:pt x="2" y="129"/>
                    </a:lnTo>
                    <a:lnTo>
                      <a:pt x="4" y="127"/>
                    </a:lnTo>
                    <a:lnTo>
                      <a:pt x="5" y="122"/>
                    </a:lnTo>
                    <a:lnTo>
                      <a:pt x="7" y="113"/>
                    </a:lnTo>
                    <a:lnTo>
                      <a:pt x="14" y="102"/>
                    </a:lnTo>
                    <a:lnTo>
                      <a:pt x="18" y="100"/>
                    </a:lnTo>
                    <a:lnTo>
                      <a:pt x="20" y="97"/>
                    </a:lnTo>
                    <a:lnTo>
                      <a:pt x="34" y="95"/>
                    </a:lnTo>
                    <a:lnTo>
                      <a:pt x="38" y="99"/>
                    </a:lnTo>
                    <a:lnTo>
                      <a:pt x="39" y="99"/>
                    </a:lnTo>
                    <a:lnTo>
                      <a:pt x="39" y="100"/>
                    </a:lnTo>
                    <a:lnTo>
                      <a:pt x="39" y="100"/>
                    </a:lnTo>
                    <a:lnTo>
                      <a:pt x="43" y="102"/>
                    </a:lnTo>
                    <a:lnTo>
                      <a:pt x="46" y="102"/>
                    </a:lnTo>
                    <a:lnTo>
                      <a:pt x="48" y="102"/>
                    </a:lnTo>
                    <a:lnTo>
                      <a:pt x="62" y="70"/>
                    </a:lnTo>
                    <a:lnTo>
                      <a:pt x="66" y="67"/>
                    </a:lnTo>
                    <a:lnTo>
                      <a:pt x="70" y="65"/>
                    </a:lnTo>
                    <a:lnTo>
                      <a:pt x="80" y="33"/>
                    </a:lnTo>
                    <a:lnTo>
                      <a:pt x="84" y="25"/>
                    </a:lnTo>
                    <a:lnTo>
                      <a:pt x="91" y="24"/>
                    </a:lnTo>
                    <a:lnTo>
                      <a:pt x="91" y="22"/>
                    </a:lnTo>
                    <a:lnTo>
                      <a:pt x="96" y="18"/>
                    </a:lnTo>
                    <a:lnTo>
                      <a:pt x="96" y="9"/>
                    </a:lnTo>
                    <a:lnTo>
                      <a:pt x="96" y="8"/>
                    </a:lnTo>
                    <a:lnTo>
                      <a:pt x="95" y="8"/>
                    </a:lnTo>
                    <a:lnTo>
                      <a:pt x="91" y="6"/>
                    </a:lnTo>
                    <a:lnTo>
                      <a:pt x="91" y="4"/>
                    </a:lnTo>
                    <a:lnTo>
                      <a:pt x="93" y="4"/>
                    </a:lnTo>
                    <a:lnTo>
                      <a:pt x="95" y="0"/>
                    </a:lnTo>
                    <a:lnTo>
                      <a:pt x="100" y="0"/>
                    </a:lnTo>
                    <a:lnTo>
                      <a:pt x="100" y="2"/>
                    </a:lnTo>
                    <a:lnTo>
                      <a:pt x="102" y="9"/>
                    </a:lnTo>
                    <a:lnTo>
                      <a:pt x="105" y="15"/>
                    </a:lnTo>
                    <a:lnTo>
                      <a:pt x="104" y="29"/>
                    </a:lnTo>
                    <a:lnTo>
                      <a:pt x="111" y="42"/>
                    </a:lnTo>
                    <a:lnTo>
                      <a:pt x="111" y="45"/>
                    </a:lnTo>
                    <a:lnTo>
                      <a:pt x="111" y="47"/>
                    </a:lnTo>
                    <a:lnTo>
                      <a:pt x="109" y="47"/>
                    </a:lnTo>
                    <a:lnTo>
                      <a:pt x="100" y="45"/>
                    </a:lnTo>
                    <a:lnTo>
                      <a:pt x="95" y="47"/>
                    </a:lnTo>
                    <a:lnTo>
                      <a:pt x="93" y="47"/>
                    </a:lnTo>
                    <a:lnTo>
                      <a:pt x="91" y="49"/>
                    </a:lnTo>
                    <a:lnTo>
                      <a:pt x="91" y="52"/>
                    </a:lnTo>
                    <a:lnTo>
                      <a:pt x="91" y="56"/>
                    </a:lnTo>
                    <a:lnTo>
                      <a:pt x="95" y="61"/>
                    </a:lnTo>
                    <a:lnTo>
                      <a:pt x="96" y="63"/>
                    </a:lnTo>
                    <a:lnTo>
                      <a:pt x="104" y="65"/>
                    </a:lnTo>
                    <a:lnTo>
                      <a:pt x="104" y="65"/>
                    </a:lnTo>
                    <a:lnTo>
                      <a:pt x="111" y="86"/>
                    </a:lnTo>
                    <a:lnTo>
                      <a:pt x="112" y="88"/>
                    </a:lnTo>
                    <a:lnTo>
                      <a:pt x="98" y="111"/>
                    </a:lnTo>
                    <a:lnTo>
                      <a:pt x="98" y="115"/>
                    </a:lnTo>
                    <a:lnTo>
                      <a:pt x="98" y="120"/>
                    </a:lnTo>
                    <a:lnTo>
                      <a:pt x="98" y="129"/>
                    </a:lnTo>
                    <a:lnTo>
                      <a:pt x="114" y="154"/>
                    </a:lnTo>
                    <a:lnTo>
                      <a:pt x="121" y="161"/>
                    </a:lnTo>
                    <a:lnTo>
                      <a:pt x="123" y="161"/>
                    </a:lnTo>
                    <a:lnTo>
                      <a:pt x="123" y="163"/>
                    </a:lnTo>
                    <a:lnTo>
                      <a:pt x="123" y="175"/>
                    </a:lnTo>
                    <a:lnTo>
                      <a:pt x="123" y="179"/>
                    </a:lnTo>
                    <a:lnTo>
                      <a:pt x="121" y="181"/>
                    </a:lnTo>
                    <a:lnTo>
                      <a:pt x="114" y="174"/>
                    </a:lnTo>
                    <a:lnTo>
                      <a:pt x="111" y="175"/>
                    </a:lnTo>
                    <a:lnTo>
                      <a:pt x="104" y="174"/>
                    </a:lnTo>
                    <a:lnTo>
                      <a:pt x="100" y="172"/>
                    </a:lnTo>
                    <a:lnTo>
                      <a:pt x="79" y="17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0" name="Freeform 2409">
                <a:extLst>
                  <a:ext uri="{FF2B5EF4-FFF2-40B4-BE49-F238E27FC236}">
                    <a16:creationId xmlns:a16="http://schemas.microsoft.com/office/drawing/2014/main" id="{A39D1DFB-027A-2F48-A9E3-CA434099F361}"/>
                  </a:ext>
                </a:extLst>
              </p:cNvPr>
              <p:cNvSpPr>
                <a:spLocks/>
              </p:cNvSpPr>
              <p:nvPr/>
            </p:nvSpPr>
            <p:spPr bwMode="auto">
              <a:xfrm>
                <a:off x="2830" y="2507"/>
                <a:ext cx="123" cy="181"/>
              </a:xfrm>
              <a:custGeom>
                <a:avLst/>
                <a:gdLst>
                  <a:gd name="T0" fmla="*/ 21 w 123"/>
                  <a:gd name="T1" fmla="*/ 172 h 181"/>
                  <a:gd name="T2" fmla="*/ 25 w 123"/>
                  <a:gd name="T3" fmla="*/ 154 h 181"/>
                  <a:gd name="T4" fmla="*/ 20 w 123"/>
                  <a:gd name="T5" fmla="*/ 149 h 181"/>
                  <a:gd name="T6" fmla="*/ 20 w 123"/>
                  <a:gd name="T7" fmla="*/ 147 h 181"/>
                  <a:gd name="T8" fmla="*/ 21 w 123"/>
                  <a:gd name="T9" fmla="*/ 145 h 181"/>
                  <a:gd name="T10" fmla="*/ 20 w 123"/>
                  <a:gd name="T11" fmla="*/ 142 h 181"/>
                  <a:gd name="T12" fmla="*/ 18 w 123"/>
                  <a:gd name="T13" fmla="*/ 143 h 181"/>
                  <a:gd name="T14" fmla="*/ 11 w 123"/>
                  <a:gd name="T15" fmla="*/ 140 h 181"/>
                  <a:gd name="T16" fmla="*/ 4 w 123"/>
                  <a:gd name="T17" fmla="*/ 133 h 181"/>
                  <a:gd name="T18" fmla="*/ 2 w 123"/>
                  <a:gd name="T19" fmla="*/ 133 h 181"/>
                  <a:gd name="T20" fmla="*/ 0 w 123"/>
                  <a:gd name="T21" fmla="*/ 131 h 181"/>
                  <a:gd name="T22" fmla="*/ 4 w 123"/>
                  <a:gd name="T23" fmla="*/ 127 h 181"/>
                  <a:gd name="T24" fmla="*/ 7 w 123"/>
                  <a:gd name="T25" fmla="*/ 113 h 181"/>
                  <a:gd name="T26" fmla="*/ 18 w 123"/>
                  <a:gd name="T27" fmla="*/ 100 h 181"/>
                  <a:gd name="T28" fmla="*/ 34 w 123"/>
                  <a:gd name="T29" fmla="*/ 95 h 181"/>
                  <a:gd name="T30" fmla="*/ 39 w 123"/>
                  <a:gd name="T31" fmla="*/ 99 h 181"/>
                  <a:gd name="T32" fmla="*/ 39 w 123"/>
                  <a:gd name="T33" fmla="*/ 100 h 181"/>
                  <a:gd name="T34" fmla="*/ 46 w 123"/>
                  <a:gd name="T35" fmla="*/ 102 h 181"/>
                  <a:gd name="T36" fmla="*/ 62 w 123"/>
                  <a:gd name="T37" fmla="*/ 70 h 181"/>
                  <a:gd name="T38" fmla="*/ 70 w 123"/>
                  <a:gd name="T39" fmla="*/ 65 h 181"/>
                  <a:gd name="T40" fmla="*/ 84 w 123"/>
                  <a:gd name="T41" fmla="*/ 25 h 181"/>
                  <a:gd name="T42" fmla="*/ 91 w 123"/>
                  <a:gd name="T43" fmla="*/ 22 h 181"/>
                  <a:gd name="T44" fmla="*/ 96 w 123"/>
                  <a:gd name="T45" fmla="*/ 9 h 181"/>
                  <a:gd name="T46" fmla="*/ 95 w 123"/>
                  <a:gd name="T47" fmla="*/ 8 h 181"/>
                  <a:gd name="T48" fmla="*/ 91 w 123"/>
                  <a:gd name="T49" fmla="*/ 4 h 181"/>
                  <a:gd name="T50" fmla="*/ 95 w 123"/>
                  <a:gd name="T51" fmla="*/ 0 h 181"/>
                  <a:gd name="T52" fmla="*/ 100 w 123"/>
                  <a:gd name="T53" fmla="*/ 2 h 181"/>
                  <a:gd name="T54" fmla="*/ 105 w 123"/>
                  <a:gd name="T55" fmla="*/ 15 h 181"/>
                  <a:gd name="T56" fmla="*/ 111 w 123"/>
                  <a:gd name="T57" fmla="*/ 42 h 181"/>
                  <a:gd name="T58" fmla="*/ 111 w 123"/>
                  <a:gd name="T59" fmla="*/ 47 h 181"/>
                  <a:gd name="T60" fmla="*/ 100 w 123"/>
                  <a:gd name="T61" fmla="*/ 45 h 181"/>
                  <a:gd name="T62" fmla="*/ 93 w 123"/>
                  <a:gd name="T63" fmla="*/ 47 h 181"/>
                  <a:gd name="T64" fmla="*/ 91 w 123"/>
                  <a:gd name="T65" fmla="*/ 52 h 181"/>
                  <a:gd name="T66" fmla="*/ 95 w 123"/>
                  <a:gd name="T67" fmla="*/ 61 h 181"/>
                  <a:gd name="T68" fmla="*/ 104 w 123"/>
                  <a:gd name="T69" fmla="*/ 65 h 181"/>
                  <a:gd name="T70" fmla="*/ 111 w 123"/>
                  <a:gd name="T71" fmla="*/ 86 h 181"/>
                  <a:gd name="T72" fmla="*/ 98 w 123"/>
                  <a:gd name="T73" fmla="*/ 111 h 181"/>
                  <a:gd name="T74" fmla="*/ 98 w 123"/>
                  <a:gd name="T75" fmla="*/ 120 h 181"/>
                  <a:gd name="T76" fmla="*/ 114 w 123"/>
                  <a:gd name="T77" fmla="*/ 154 h 181"/>
                  <a:gd name="T78" fmla="*/ 123 w 123"/>
                  <a:gd name="T79" fmla="*/ 161 h 181"/>
                  <a:gd name="T80" fmla="*/ 123 w 123"/>
                  <a:gd name="T81" fmla="*/ 175 h 181"/>
                  <a:gd name="T82" fmla="*/ 121 w 123"/>
                  <a:gd name="T83" fmla="*/ 181 h 181"/>
                  <a:gd name="T84" fmla="*/ 111 w 123"/>
                  <a:gd name="T85" fmla="*/ 175 h 181"/>
                  <a:gd name="T86" fmla="*/ 100 w 123"/>
                  <a:gd name="T87" fmla="*/ 17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81">
                    <a:moveTo>
                      <a:pt x="79" y="172"/>
                    </a:moveTo>
                    <a:lnTo>
                      <a:pt x="21" y="172"/>
                    </a:lnTo>
                    <a:lnTo>
                      <a:pt x="23" y="156"/>
                    </a:lnTo>
                    <a:lnTo>
                      <a:pt x="25" y="154"/>
                    </a:lnTo>
                    <a:lnTo>
                      <a:pt x="21" y="150"/>
                    </a:lnTo>
                    <a:lnTo>
                      <a:pt x="20" y="149"/>
                    </a:lnTo>
                    <a:lnTo>
                      <a:pt x="20" y="147"/>
                    </a:lnTo>
                    <a:lnTo>
                      <a:pt x="20" y="147"/>
                    </a:lnTo>
                    <a:lnTo>
                      <a:pt x="20" y="145"/>
                    </a:lnTo>
                    <a:lnTo>
                      <a:pt x="21" y="145"/>
                    </a:lnTo>
                    <a:lnTo>
                      <a:pt x="20" y="142"/>
                    </a:lnTo>
                    <a:lnTo>
                      <a:pt x="20" y="142"/>
                    </a:lnTo>
                    <a:lnTo>
                      <a:pt x="18" y="142"/>
                    </a:lnTo>
                    <a:lnTo>
                      <a:pt x="18" y="143"/>
                    </a:lnTo>
                    <a:lnTo>
                      <a:pt x="16" y="143"/>
                    </a:lnTo>
                    <a:lnTo>
                      <a:pt x="11" y="140"/>
                    </a:lnTo>
                    <a:lnTo>
                      <a:pt x="7" y="133"/>
                    </a:lnTo>
                    <a:lnTo>
                      <a:pt x="4" y="133"/>
                    </a:lnTo>
                    <a:lnTo>
                      <a:pt x="4" y="134"/>
                    </a:lnTo>
                    <a:lnTo>
                      <a:pt x="2" y="133"/>
                    </a:lnTo>
                    <a:lnTo>
                      <a:pt x="2" y="131"/>
                    </a:lnTo>
                    <a:lnTo>
                      <a:pt x="0" y="131"/>
                    </a:lnTo>
                    <a:lnTo>
                      <a:pt x="2" y="129"/>
                    </a:lnTo>
                    <a:lnTo>
                      <a:pt x="4" y="127"/>
                    </a:lnTo>
                    <a:lnTo>
                      <a:pt x="5" y="122"/>
                    </a:lnTo>
                    <a:lnTo>
                      <a:pt x="7" y="113"/>
                    </a:lnTo>
                    <a:lnTo>
                      <a:pt x="14" y="102"/>
                    </a:lnTo>
                    <a:lnTo>
                      <a:pt x="18" y="100"/>
                    </a:lnTo>
                    <a:lnTo>
                      <a:pt x="20" y="97"/>
                    </a:lnTo>
                    <a:lnTo>
                      <a:pt x="34" y="95"/>
                    </a:lnTo>
                    <a:lnTo>
                      <a:pt x="38" y="99"/>
                    </a:lnTo>
                    <a:lnTo>
                      <a:pt x="39" y="99"/>
                    </a:lnTo>
                    <a:lnTo>
                      <a:pt x="39" y="100"/>
                    </a:lnTo>
                    <a:lnTo>
                      <a:pt x="39" y="100"/>
                    </a:lnTo>
                    <a:lnTo>
                      <a:pt x="43" y="102"/>
                    </a:lnTo>
                    <a:lnTo>
                      <a:pt x="46" y="102"/>
                    </a:lnTo>
                    <a:lnTo>
                      <a:pt x="48" y="102"/>
                    </a:lnTo>
                    <a:lnTo>
                      <a:pt x="62" y="70"/>
                    </a:lnTo>
                    <a:lnTo>
                      <a:pt x="66" y="67"/>
                    </a:lnTo>
                    <a:lnTo>
                      <a:pt x="70" y="65"/>
                    </a:lnTo>
                    <a:lnTo>
                      <a:pt x="80" y="33"/>
                    </a:lnTo>
                    <a:lnTo>
                      <a:pt x="84" y="25"/>
                    </a:lnTo>
                    <a:lnTo>
                      <a:pt x="91" y="24"/>
                    </a:lnTo>
                    <a:lnTo>
                      <a:pt x="91" y="22"/>
                    </a:lnTo>
                    <a:lnTo>
                      <a:pt x="96" y="18"/>
                    </a:lnTo>
                    <a:lnTo>
                      <a:pt x="96" y="9"/>
                    </a:lnTo>
                    <a:lnTo>
                      <a:pt x="96" y="8"/>
                    </a:lnTo>
                    <a:lnTo>
                      <a:pt x="95" y="8"/>
                    </a:lnTo>
                    <a:lnTo>
                      <a:pt x="91" y="6"/>
                    </a:lnTo>
                    <a:lnTo>
                      <a:pt x="91" y="4"/>
                    </a:lnTo>
                    <a:lnTo>
                      <a:pt x="93" y="4"/>
                    </a:lnTo>
                    <a:lnTo>
                      <a:pt x="95" y="0"/>
                    </a:lnTo>
                    <a:lnTo>
                      <a:pt x="100" y="0"/>
                    </a:lnTo>
                    <a:lnTo>
                      <a:pt x="100" y="2"/>
                    </a:lnTo>
                    <a:lnTo>
                      <a:pt x="102" y="9"/>
                    </a:lnTo>
                    <a:lnTo>
                      <a:pt x="105" y="15"/>
                    </a:lnTo>
                    <a:lnTo>
                      <a:pt x="104" y="29"/>
                    </a:lnTo>
                    <a:lnTo>
                      <a:pt x="111" y="42"/>
                    </a:lnTo>
                    <a:lnTo>
                      <a:pt x="111" y="45"/>
                    </a:lnTo>
                    <a:lnTo>
                      <a:pt x="111" y="47"/>
                    </a:lnTo>
                    <a:lnTo>
                      <a:pt x="109" y="47"/>
                    </a:lnTo>
                    <a:lnTo>
                      <a:pt x="100" y="45"/>
                    </a:lnTo>
                    <a:lnTo>
                      <a:pt x="95" y="47"/>
                    </a:lnTo>
                    <a:lnTo>
                      <a:pt x="93" y="47"/>
                    </a:lnTo>
                    <a:lnTo>
                      <a:pt x="91" y="49"/>
                    </a:lnTo>
                    <a:lnTo>
                      <a:pt x="91" y="52"/>
                    </a:lnTo>
                    <a:lnTo>
                      <a:pt x="91" y="56"/>
                    </a:lnTo>
                    <a:lnTo>
                      <a:pt x="95" y="61"/>
                    </a:lnTo>
                    <a:lnTo>
                      <a:pt x="96" y="63"/>
                    </a:lnTo>
                    <a:lnTo>
                      <a:pt x="104" y="65"/>
                    </a:lnTo>
                    <a:lnTo>
                      <a:pt x="104" y="65"/>
                    </a:lnTo>
                    <a:lnTo>
                      <a:pt x="111" y="86"/>
                    </a:lnTo>
                    <a:lnTo>
                      <a:pt x="112" y="88"/>
                    </a:lnTo>
                    <a:lnTo>
                      <a:pt x="98" y="111"/>
                    </a:lnTo>
                    <a:lnTo>
                      <a:pt x="98" y="115"/>
                    </a:lnTo>
                    <a:lnTo>
                      <a:pt x="98" y="120"/>
                    </a:lnTo>
                    <a:lnTo>
                      <a:pt x="98" y="129"/>
                    </a:lnTo>
                    <a:lnTo>
                      <a:pt x="114" y="154"/>
                    </a:lnTo>
                    <a:lnTo>
                      <a:pt x="121" y="161"/>
                    </a:lnTo>
                    <a:lnTo>
                      <a:pt x="123" y="161"/>
                    </a:lnTo>
                    <a:lnTo>
                      <a:pt x="123" y="163"/>
                    </a:lnTo>
                    <a:lnTo>
                      <a:pt x="123" y="175"/>
                    </a:lnTo>
                    <a:lnTo>
                      <a:pt x="123" y="179"/>
                    </a:lnTo>
                    <a:lnTo>
                      <a:pt x="121" y="181"/>
                    </a:lnTo>
                    <a:lnTo>
                      <a:pt x="114" y="174"/>
                    </a:lnTo>
                    <a:lnTo>
                      <a:pt x="111" y="175"/>
                    </a:lnTo>
                    <a:lnTo>
                      <a:pt x="104" y="174"/>
                    </a:lnTo>
                    <a:lnTo>
                      <a:pt x="100" y="172"/>
                    </a:lnTo>
                    <a:lnTo>
                      <a:pt x="79" y="17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1" name="Freeform 2410">
                <a:extLst>
                  <a:ext uri="{FF2B5EF4-FFF2-40B4-BE49-F238E27FC236}">
                    <a16:creationId xmlns:a16="http://schemas.microsoft.com/office/drawing/2014/main" id="{AB3FCC42-4261-244C-8D98-4A4D55A54845}"/>
                  </a:ext>
                </a:extLst>
              </p:cNvPr>
              <p:cNvSpPr>
                <a:spLocks/>
              </p:cNvSpPr>
              <p:nvPr/>
            </p:nvSpPr>
            <p:spPr bwMode="auto">
              <a:xfrm>
                <a:off x="2882" y="2806"/>
                <a:ext cx="202" cy="198"/>
              </a:xfrm>
              <a:custGeom>
                <a:avLst/>
                <a:gdLst>
                  <a:gd name="T0" fmla="*/ 2 w 202"/>
                  <a:gd name="T1" fmla="*/ 164 h 198"/>
                  <a:gd name="T2" fmla="*/ 12 w 202"/>
                  <a:gd name="T3" fmla="*/ 130 h 198"/>
                  <a:gd name="T4" fmla="*/ 12 w 202"/>
                  <a:gd name="T5" fmla="*/ 126 h 198"/>
                  <a:gd name="T6" fmla="*/ 14 w 202"/>
                  <a:gd name="T7" fmla="*/ 121 h 198"/>
                  <a:gd name="T8" fmla="*/ 19 w 202"/>
                  <a:gd name="T9" fmla="*/ 112 h 198"/>
                  <a:gd name="T10" fmla="*/ 30 w 202"/>
                  <a:gd name="T11" fmla="*/ 103 h 198"/>
                  <a:gd name="T12" fmla="*/ 35 w 202"/>
                  <a:gd name="T13" fmla="*/ 82 h 198"/>
                  <a:gd name="T14" fmla="*/ 30 w 202"/>
                  <a:gd name="T15" fmla="*/ 73 h 198"/>
                  <a:gd name="T16" fmla="*/ 27 w 202"/>
                  <a:gd name="T17" fmla="*/ 68 h 198"/>
                  <a:gd name="T18" fmla="*/ 23 w 202"/>
                  <a:gd name="T19" fmla="*/ 51 h 198"/>
                  <a:gd name="T20" fmla="*/ 27 w 202"/>
                  <a:gd name="T21" fmla="*/ 43 h 198"/>
                  <a:gd name="T22" fmla="*/ 23 w 202"/>
                  <a:gd name="T23" fmla="*/ 35 h 198"/>
                  <a:gd name="T24" fmla="*/ 10 w 202"/>
                  <a:gd name="T25" fmla="*/ 7 h 198"/>
                  <a:gd name="T26" fmla="*/ 10 w 202"/>
                  <a:gd name="T27" fmla="*/ 5 h 198"/>
                  <a:gd name="T28" fmla="*/ 44 w 202"/>
                  <a:gd name="T29" fmla="*/ 0 h 198"/>
                  <a:gd name="T30" fmla="*/ 75 w 202"/>
                  <a:gd name="T31" fmla="*/ 0 h 198"/>
                  <a:gd name="T32" fmla="*/ 77 w 202"/>
                  <a:gd name="T33" fmla="*/ 1 h 198"/>
                  <a:gd name="T34" fmla="*/ 78 w 202"/>
                  <a:gd name="T35" fmla="*/ 1 h 198"/>
                  <a:gd name="T36" fmla="*/ 94 w 202"/>
                  <a:gd name="T37" fmla="*/ 35 h 198"/>
                  <a:gd name="T38" fmla="*/ 102 w 202"/>
                  <a:gd name="T39" fmla="*/ 35 h 198"/>
                  <a:gd name="T40" fmla="*/ 123 w 202"/>
                  <a:gd name="T41" fmla="*/ 34 h 198"/>
                  <a:gd name="T42" fmla="*/ 125 w 202"/>
                  <a:gd name="T43" fmla="*/ 26 h 198"/>
                  <a:gd name="T44" fmla="*/ 139 w 202"/>
                  <a:gd name="T45" fmla="*/ 18 h 198"/>
                  <a:gd name="T46" fmla="*/ 146 w 202"/>
                  <a:gd name="T47" fmla="*/ 16 h 198"/>
                  <a:gd name="T48" fmla="*/ 160 w 202"/>
                  <a:gd name="T49" fmla="*/ 23 h 198"/>
                  <a:gd name="T50" fmla="*/ 164 w 202"/>
                  <a:gd name="T51" fmla="*/ 50 h 198"/>
                  <a:gd name="T52" fmla="*/ 164 w 202"/>
                  <a:gd name="T53" fmla="*/ 60 h 198"/>
                  <a:gd name="T54" fmla="*/ 169 w 202"/>
                  <a:gd name="T55" fmla="*/ 78 h 198"/>
                  <a:gd name="T56" fmla="*/ 166 w 202"/>
                  <a:gd name="T57" fmla="*/ 84 h 198"/>
                  <a:gd name="T58" fmla="*/ 166 w 202"/>
                  <a:gd name="T59" fmla="*/ 85 h 198"/>
                  <a:gd name="T60" fmla="*/ 169 w 202"/>
                  <a:gd name="T61" fmla="*/ 87 h 198"/>
                  <a:gd name="T62" fmla="*/ 171 w 202"/>
                  <a:gd name="T63" fmla="*/ 87 h 198"/>
                  <a:gd name="T64" fmla="*/ 175 w 202"/>
                  <a:gd name="T65" fmla="*/ 82 h 198"/>
                  <a:gd name="T66" fmla="*/ 193 w 202"/>
                  <a:gd name="T67" fmla="*/ 82 h 198"/>
                  <a:gd name="T68" fmla="*/ 196 w 202"/>
                  <a:gd name="T69" fmla="*/ 82 h 198"/>
                  <a:gd name="T70" fmla="*/ 198 w 202"/>
                  <a:gd name="T71" fmla="*/ 80 h 198"/>
                  <a:gd name="T72" fmla="*/ 200 w 202"/>
                  <a:gd name="T73" fmla="*/ 82 h 198"/>
                  <a:gd name="T74" fmla="*/ 200 w 202"/>
                  <a:gd name="T75" fmla="*/ 84 h 198"/>
                  <a:gd name="T76" fmla="*/ 196 w 202"/>
                  <a:gd name="T77" fmla="*/ 112 h 198"/>
                  <a:gd name="T78" fmla="*/ 198 w 202"/>
                  <a:gd name="T79" fmla="*/ 114 h 198"/>
                  <a:gd name="T80" fmla="*/ 166 w 202"/>
                  <a:gd name="T81" fmla="*/ 114 h 198"/>
                  <a:gd name="T82" fmla="*/ 169 w 202"/>
                  <a:gd name="T83" fmla="*/ 176 h 198"/>
                  <a:gd name="T84" fmla="*/ 182 w 202"/>
                  <a:gd name="T85" fmla="*/ 187 h 198"/>
                  <a:gd name="T86" fmla="*/ 185 w 202"/>
                  <a:gd name="T87" fmla="*/ 191 h 198"/>
                  <a:gd name="T88" fmla="*/ 157 w 202"/>
                  <a:gd name="T89" fmla="*/ 198 h 198"/>
                  <a:gd name="T90" fmla="*/ 114 w 202"/>
                  <a:gd name="T91" fmla="*/ 193 h 198"/>
                  <a:gd name="T92" fmla="*/ 107 w 202"/>
                  <a:gd name="T93" fmla="*/ 187 h 198"/>
                  <a:gd name="T94" fmla="*/ 32 w 202"/>
                  <a:gd name="T95" fmla="*/ 184 h 198"/>
                  <a:gd name="T96" fmla="*/ 27 w 202"/>
                  <a:gd name="T97" fmla="*/ 180 h 198"/>
                  <a:gd name="T98" fmla="*/ 14 w 202"/>
                  <a:gd name="T99" fmla="*/ 180 h 198"/>
                  <a:gd name="T100" fmla="*/ 10 w 202"/>
                  <a:gd name="T101" fmla="*/ 184 h 198"/>
                  <a:gd name="T102" fmla="*/ 0 w 202"/>
                  <a:gd name="T103" fmla="*/ 187 h 198"/>
                  <a:gd name="T104" fmla="*/ 2 w 202"/>
                  <a:gd name="T105" fmla="*/ 17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198">
                    <a:moveTo>
                      <a:pt x="2" y="173"/>
                    </a:moveTo>
                    <a:lnTo>
                      <a:pt x="2" y="164"/>
                    </a:lnTo>
                    <a:lnTo>
                      <a:pt x="3" y="160"/>
                    </a:lnTo>
                    <a:lnTo>
                      <a:pt x="12" y="130"/>
                    </a:lnTo>
                    <a:lnTo>
                      <a:pt x="12" y="128"/>
                    </a:lnTo>
                    <a:lnTo>
                      <a:pt x="12" y="126"/>
                    </a:lnTo>
                    <a:lnTo>
                      <a:pt x="14" y="125"/>
                    </a:lnTo>
                    <a:lnTo>
                      <a:pt x="14" y="121"/>
                    </a:lnTo>
                    <a:lnTo>
                      <a:pt x="19" y="116"/>
                    </a:lnTo>
                    <a:lnTo>
                      <a:pt x="19" y="112"/>
                    </a:lnTo>
                    <a:lnTo>
                      <a:pt x="25" y="110"/>
                    </a:lnTo>
                    <a:lnTo>
                      <a:pt x="30" y="103"/>
                    </a:lnTo>
                    <a:lnTo>
                      <a:pt x="34" y="84"/>
                    </a:lnTo>
                    <a:lnTo>
                      <a:pt x="35" y="82"/>
                    </a:lnTo>
                    <a:lnTo>
                      <a:pt x="34" y="76"/>
                    </a:lnTo>
                    <a:lnTo>
                      <a:pt x="30" y="73"/>
                    </a:lnTo>
                    <a:lnTo>
                      <a:pt x="28" y="69"/>
                    </a:lnTo>
                    <a:lnTo>
                      <a:pt x="27" y="68"/>
                    </a:lnTo>
                    <a:lnTo>
                      <a:pt x="23" y="53"/>
                    </a:lnTo>
                    <a:lnTo>
                      <a:pt x="23" y="51"/>
                    </a:lnTo>
                    <a:lnTo>
                      <a:pt x="27" y="48"/>
                    </a:lnTo>
                    <a:lnTo>
                      <a:pt x="27" y="43"/>
                    </a:lnTo>
                    <a:lnTo>
                      <a:pt x="25" y="39"/>
                    </a:lnTo>
                    <a:lnTo>
                      <a:pt x="23" y="35"/>
                    </a:lnTo>
                    <a:lnTo>
                      <a:pt x="19" y="19"/>
                    </a:lnTo>
                    <a:lnTo>
                      <a:pt x="10" y="7"/>
                    </a:lnTo>
                    <a:lnTo>
                      <a:pt x="10" y="7"/>
                    </a:lnTo>
                    <a:lnTo>
                      <a:pt x="10" y="5"/>
                    </a:lnTo>
                    <a:lnTo>
                      <a:pt x="27" y="0"/>
                    </a:lnTo>
                    <a:lnTo>
                      <a:pt x="44" y="0"/>
                    </a:lnTo>
                    <a:lnTo>
                      <a:pt x="46" y="0"/>
                    </a:lnTo>
                    <a:lnTo>
                      <a:pt x="75" y="0"/>
                    </a:lnTo>
                    <a:lnTo>
                      <a:pt x="75" y="0"/>
                    </a:lnTo>
                    <a:lnTo>
                      <a:pt x="77" y="1"/>
                    </a:lnTo>
                    <a:lnTo>
                      <a:pt x="77" y="1"/>
                    </a:lnTo>
                    <a:lnTo>
                      <a:pt x="78" y="1"/>
                    </a:lnTo>
                    <a:lnTo>
                      <a:pt x="85" y="23"/>
                    </a:lnTo>
                    <a:lnTo>
                      <a:pt x="94" y="35"/>
                    </a:lnTo>
                    <a:lnTo>
                      <a:pt x="98" y="35"/>
                    </a:lnTo>
                    <a:lnTo>
                      <a:pt x="102" y="35"/>
                    </a:lnTo>
                    <a:lnTo>
                      <a:pt x="112" y="34"/>
                    </a:lnTo>
                    <a:lnTo>
                      <a:pt x="123" y="34"/>
                    </a:lnTo>
                    <a:lnTo>
                      <a:pt x="125" y="28"/>
                    </a:lnTo>
                    <a:lnTo>
                      <a:pt x="125" y="26"/>
                    </a:lnTo>
                    <a:lnTo>
                      <a:pt x="127" y="18"/>
                    </a:lnTo>
                    <a:lnTo>
                      <a:pt x="139" y="18"/>
                    </a:lnTo>
                    <a:lnTo>
                      <a:pt x="139" y="16"/>
                    </a:lnTo>
                    <a:lnTo>
                      <a:pt x="146" y="16"/>
                    </a:lnTo>
                    <a:lnTo>
                      <a:pt x="146" y="23"/>
                    </a:lnTo>
                    <a:lnTo>
                      <a:pt x="160" y="23"/>
                    </a:lnTo>
                    <a:lnTo>
                      <a:pt x="162" y="26"/>
                    </a:lnTo>
                    <a:lnTo>
                      <a:pt x="164" y="50"/>
                    </a:lnTo>
                    <a:lnTo>
                      <a:pt x="164" y="53"/>
                    </a:lnTo>
                    <a:lnTo>
                      <a:pt x="164" y="60"/>
                    </a:lnTo>
                    <a:lnTo>
                      <a:pt x="169" y="75"/>
                    </a:lnTo>
                    <a:lnTo>
                      <a:pt x="169" y="78"/>
                    </a:lnTo>
                    <a:lnTo>
                      <a:pt x="166" y="84"/>
                    </a:lnTo>
                    <a:lnTo>
                      <a:pt x="166" y="84"/>
                    </a:lnTo>
                    <a:lnTo>
                      <a:pt x="166" y="84"/>
                    </a:lnTo>
                    <a:lnTo>
                      <a:pt x="166" y="85"/>
                    </a:lnTo>
                    <a:lnTo>
                      <a:pt x="168" y="85"/>
                    </a:lnTo>
                    <a:lnTo>
                      <a:pt x="169" y="87"/>
                    </a:lnTo>
                    <a:lnTo>
                      <a:pt x="171" y="87"/>
                    </a:lnTo>
                    <a:lnTo>
                      <a:pt x="171" y="87"/>
                    </a:lnTo>
                    <a:lnTo>
                      <a:pt x="173" y="84"/>
                    </a:lnTo>
                    <a:lnTo>
                      <a:pt x="175" y="82"/>
                    </a:lnTo>
                    <a:lnTo>
                      <a:pt x="189" y="82"/>
                    </a:lnTo>
                    <a:lnTo>
                      <a:pt x="193" y="82"/>
                    </a:lnTo>
                    <a:lnTo>
                      <a:pt x="194" y="82"/>
                    </a:lnTo>
                    <a:lnTo>
                      <a:pt x="196" y="82"/>
                    </a:lnTo>
                    <a:lnTo>
                      <a:pt x="198" y="80"/>
                    </a:lnTo>
                    <a:lnTo>
                      <a:pt x="198" y="80"/>
                    </a:lnTo>
                    <a:lnTo>
                      <a:pt x="200" y="80"/>
                    </a:lnTo>
                    <a:lnTo>
                      <a:pt x="200" y="82"/>
                    </a:lnTo>
                    <a:lnTo>
                      <a:pt x="200" y="82"/>
                    </a:lnTo>
                    <a:lnTo>
                      <a:pt x="200" y="84"/>
                    </a:lnTo>
                    <a:lnTo>
                      <a:pt x="200" y="85"/>
                    </a:lnTo>
                    <a:lnTo>
                      <a:pt x="196" y="112"/>
                    </a:lnTo>
                    <a:lnTo>
                      <a:pt x="198" y="112"/>
                    </a:lnTo>
                    <a:lnTo>
                      <a:pt x="198" y="114"/>
                    </a:lnTo>
                    <a:lnTo>
                      <a:pt x="202" y="114"/>
                    </a:lnTo>
                    <a:lnTo>
                      <a:pt x="166" y="114"/>
                    </a:lnTo>
                    <a:lnTo>
                      <a:pt x="166" y="175"/>
                    </a:lnTo>
                    <a:lnTo>
                      <a:pt x="169" y="176"/>
                    </a:lnTo>
                    <a:lnTo>
                      <a:pt x="169" y="178"/>
                    </a:lnTo>
                    <a:lnTo>
                      <a:pt x="182" y="187"/>
                    </a:lnTo>
                    <a:lnTo>
                      <a:pt x="184" y="189"/>
                    </a:lnTo>
                    <a:lnTo>
                      <a:pt x="185" y="191"/>
                    </a:lnTo>
                    <a:lnTo>
                      <a:pt x="185" y="191"/>
                    </a:lnTo>
                    <a:lnTo>
                      <a:pt x="157" y="198"/>
                    </a:lnTo>
                    <a:lnTo>
                      <a:pt x="157" y="198"/>
                    </a:lnTo>
                    <a:lnTo>
                      <a:pt x="114" y="193"/>
                    </a:lnTo>
                    <a:lnTo>
                      <a:pt x="112" y="189"/>
                    </a:lnTo>
                    <a:lnTo>
                      <a:pt x="107" y="187"/>
                    </a:lnTo>
                    <a:lnTo>
                      <a:pt x="35" y="187"/>
                    </a:lnTo>
                    <a:lnTo>
                      <a:pt x="32" y="184"/>
                    </a:lnTo>
                    <a:lnTo>
                      <a:pt x="28" y="182"/>
                    </a:lnTo>
                    <a:lnTo>
                      <a:pt x="27" y="180"/>
                    </a:lnTo>
                    <a:lnTo>
                      <a:pt x="18" y="178"/>
                    </a:lnTo>
                    <a:lnTo>
                      <a:pt x="14" y="180"/>
                    </a:lnTo>
                    <a:lnTo>
                      <a:pt x="12" y="184"/>
                    </a:lnTo>
                    <a:lnTo>
                      <a:pt x="10" y="184"/>
                    </a:lnTo>
                    <a:lnTo>
                      <a:pt x="7" y="182"/>
                    </a:lnTo>
                    <a:lnTo>
                      <a:pt x="0" y="187"/>
                    </a:lnTo>
                    <a:lnTo>
                      <a:pt x="0" y="175"/>
                    </a:lnTo>
                    <a:lnTo>
                      <a:pt x="2" y="176"/>
                    </a:lnTo>
                    <a:lnTo>
                      <a:pt x="2" y="17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2" name="Freeform 2411">
                <a:extLst>
                  <a:ext uri="{FF2B5EF4-FFF2-40B4-BE49-F238E27FC236}">
                    <a16:creationId xmlns:a16="http://schemas.microsoft.com/office/drawing/2014/main" id="{3BF39AE0-67D4-1544-941A-CBCE33913998}"/>
                  </a:ext>
                </a:extLst>
              </p:cNvPr>
              <p:cNvSpPr>
                <a:spLocks/>
              </p:cNvSpPr>
              <p:nvPr/>
            </p:nvSpPr>
            <p:spPr bwMode="auto">
              <a:xfrm>
                <a:off x="2882" y="2806"/>
                <a:ext cx="202" cy="198"/>
              </a:xfrm>
              <a:custGeom>
                <a:avLst/>
                <a:gdLst>
                  <a:gd name="T0" fmla="*/ 2 w 202"/>
                  <a:gd name="T1" fmla="*/ 164 h 198"/>
                  <a:gd name="T2" fmla="*/ 12 w 202"/>
                  <a:gd name="T3" fmla="*/ 130 h 198"/>
                  <a:gd name="T4" fmla="*/ 12 w 202"/>
                  <a:gd name="T5" fmla="*/ 126 h 198"/>
                  <a:gd name="T6" fmla="*/ 14 w 202"/>
                  <a:gd name="T7" fmla="*/ 121 h 198"/>
                  <a:gd name="T8" fmla="*/ 19 w 202"/>
                  <a:gd name="T9" fmla="*/ 112 h 198"/>
                  <a:gd name="T10" fmla="*/ 30 w 202"/>
                  <a:gd name="T11" fmla="*/ 103 h 198"/>
                  <a:gd name="T12" fmla="*/ 35 w 202"/>
                  <a:gd name="T13" fmla="*/ 82 h 198"/>
                  <a:gd name="T14" fmla="*/ 30 w 202"/>
                  <a:gd name="T15" fmla="*/ 73 h 198"/>
                  <a:gd name="T16" fmla="*/ 27 w 202"/>
                  <a:gd name="T17" fmla="*/ 68 h 198"/>
                  <a:gd name="T18" fmla="*/ 23 w 202"/>
                  <a:gd name="T19" fmla="*/ 51 h 198"/>
                  <a:gd name="T20" fmla="*/ 27 w 202"/>
                  <a:gd name="T21" fmla="*/ 43 h 198"/>
                  <a:gd name="T22" fmla="*/ 23 w 202"/>
                  <a:gd name="T23" fmla="*/ 35 h 198"/>
                  <a:gd name="T24" fmla="*/ 10 w 202"/>
                  <a:gd name="T25" fmla="*/ 7 h 198"/>
                  <a:gd name="T26" fmla="*/ 10 w 202"/>
                  <a:gd name="T27" fmla="*/ 5 h 198"/>
                  <a:gd name="T28" fmla="*/ 44 w 202"/>
                  <a:gd name="T29" fmla="*/ 0 h 198"/>
                  <a:gd name="T30" fmla="*/ 75 w 202"/>
                  <a:gd name="T31" fmla="*/ 0 h 198"/>
                  <a:gd name="T32" fmla="*/ 77 w 202"/>
                  <a:gd name="T33" fmla="*/ 1 h 198"/>
                  <a:gd name="T34" fmla="*/ 78 w 202"/>
                  <a:gd name="T35" fmla="*/ 1 h 198"/>
                  <a:gd name="T36" fmla="*/ 94 w 202"/>
                  <a:gd name="T37" fmla="*/ 35 h 198"/>
                  <a:gd name="T38" fmla="*/ 102 w 202"/>
                  <a:gd name="T39" fmla="*/ 35 h 198"/>
                  <a:gd name="T40" fmla="*/ 123 w 202"/>
                  <a:gd name="T41" fmla="*/ 34 h 198"/>
                  <a:gd name="T42" fmla="*/ 125 w 202"/>
                  <a:gd name="T43" fmla="*/ 26 h 198"/>
                  <a:gd name="T44" fmla="*/ 139 w 202"/>
                  <a:gd name="T45" fmla="*/ 18 h 198"/>
                  <a:gd name="T46" fmla="*/ 146 w 202"/>
                  <a:gd name="T47" fmla="*/ 16 h 198"/>
                  <a:gd name="T48" fmla="*/ 160 w 202"/>
                  <a:gd name="T49" fmla="*/ 23 h 198"/>
                  <a:gd name="T50" fmla="*/ 164 w 202"/>
                  <a:gd name="T51" fmla="*/ 50 h 198"/>
                  <a:gd name="T52" fmla="*/ 164 w 202"/>
                  <a:gd name="T53" fmla="*/ 60 h 198"/>
                  <a:gd name="T54" fmla="*/ 169 w 202"/>
                  <a:gd name="T55" fmla="*/ 78 h 198"/>
                  <a:gd name="T56" fmla="*/ 166 w 202"/>
                  <a:gd name="T57" fmla="*/ 84 h 198"/>
                  <a:gd name="T58" fmla="*/ 166 w 202"/>
                  <a:gd name="T59" fmla="*/ 85 h 198"/>
                  <a:gd name="T60" fmla="*/ 169 w 202"/>
                  <a:gd name="T61" fmla="*/ 87 h 198"/>
                  <a:gd name="T62" fmla="*/ 171 w 202"/>
                  <a:gd name="T63" fmla="*/ 87 h 198"/>
                  <a:gd name="T64" fmla="*/ 175 w 202"/>
                  <a:gd name="T65" fmla="*/ 82 h 198"/>
                  <a:gd name="T66" fmla="*/ 193 w 202"/>
                  <a:gd name="T67" fmla="*/ 82 h 198"/>
                  <a:gd name="T68" fmla="*/ 196 w 202"/>
                  <a:gd name="T69" fmla="*/ 82 h 198"/>
                  <a:gd name="T70" fmla="*/ 198 w 202"/>
                  <a:gd name="T71" fmla="*/ 80 h 198"/>
                  <a:gd name="T72" fmla="*/ 200 w 202"/>
                  <a:gd name="T73" fmla="*/ 82 h 198"/>
                  <a:gd name="T74" fmla="*/ 200 w 202"/>
                  <a:gd name="T75" fmla="*/ 84 h 198"/>
                  <a:gd name="T76" fmla="*/ 196 w 202"/>
                  <a:gd name="T77" fmla="*/ 112 h 198"/>
                  <a:gd name="T78" fmla="*/ 198 w 202"/>
                  <a:gd name="T79" fmla="*/ 114 h 198"/>
                  <a:gd name="T80" fmla="*/ 166 w 202"/>
                  <a:gd name="T81" fmla="*/ 114 h 198"/>
                  <a:gd name="T82" fmla="*/ 169 w 202"/>
                  <a:gd name="T83" fmla="*/ 176 h 198"/>
                  <a:gd name="T84" fmla="*/ 182 w 202"/>
                  <a:gd name="T85" fmla="*/ 187 h 198"/>
                  <a:gd name="T86" fmla="*/ 185 w 202"/>
                  <a:gd name="T87" fmla="*/ 191 h 198"/>
                  <a:gd name="T88" fmla="*/ 157 w 202"/>
                  <a:gd name="T89" fmla="*/ 198 h 198"/>
                  <a:gd name="T90" fmla="*/ 114 w 202"/>
                  <a:gd name="T91" fmla="*/ 193 h 198"/>
                  <a:gd name="T92" fmla="*/ 107 w 202"/>
                  <a:gd name="T93" fmla="*/ 187 h 198"/>
                  <a:gd name="T94" fmla="*/ 32 w 202"/>
                  <a:gd name="T95" fmla="*/ 184 h 198"/>
                  <a:gd name="T96" fmla="*/ 27 w 202"/>
                  <a:gd name="T97" fmla="*/ 180 h 198"/>
                  <a:gd name="T98" fmla="*/ 14 w 202"/>
                  <a:gd name="T99" fmla="*/ 180 h 198"/>
                  <a:gd name="T100" fmla="*/ 10 w 202"/>
                  <a:gd name="T101" fmla="*/ 184 h 198"/>
                  <a:gd name="T102" fmla="*/ 0 w 202"/>
                  <a:gd name="T103" fmla="*/ 187 h 198"/>
                  <a:gd name="T104" fmla="*/ 2 w 202"/>
                  <a:gd name="T105" fmla="*/ 17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198">
                    <a:moveTo>
                      <a:pt x="2" y="173"/>
                    </a:moveTo>
                    <a:lnTo>
                      <a:pt x="2" y="164"/>
                    </a:lnTo>
                    <a:lnTo>
                      <a:pt x="3" y="160"/>
                    </a:lnTo>
                    <a:lnTo>
                      <a:pt x="12" y="130"/>
                    </a:lnTo>
                    <a:lnTo>
                      <a:pt x="12" y="128"/>
                    </a:lnTo>
                    <a:lnTo>
                      <a:pt x="12" y="126"/>
                    </a:lnTo>
                    <a:lnTo>
                      <a:pt x="14" y="125"/>
                    </a:lnTo>
                    <a:lnTo>
                      <a:pt x="14" y="121"/>
                    </a:lnTo>
                    <a:lnTo>
                      <a:pt x="19" y="116"/>
                    </a:lnTo>
                    <a:lnTo>
                      <a:pt x="19" y="112"/>
                    </a:lnTo>
                    <a:lnTo>
                      <a:pt x="25" y="110"/>
                    </a:lnTo>
                    <a:lnTo>
                      <a:pt x="30" y="103"/>
                    </a:lnTo>
                    <a:lnTo>
                      <a:pt x="34" y="84"/>
                    </a:lnTo>
                    <a:lnTo>
                      <a:pt x="35" y="82"/>
                    </a:lnTo>
                    <a:lnTo>
                      <a:pt x="34" y="76"/>
                    </a:lnTo>
                    <a:lnTo>
                      <a:pt x="30" y="73"/>
                    </a:lnTo>
                    <a:lnTo>
                      <a:pt x="28" y="69"/>
                    </a:lnTo>
                    <a:lnTo>
                      <a:pt x="27" y="68"/>
                    </a:lnTo>
                    <a:lnTo>
                      <a:pt x="23" y="53"/>
                    </a:lnTo>
                    <a:lnTo>
                      <a:pt x="23" y="51"/>
                    </a:lnTo>
                    <a:lnTo>
                      <a:pt x="27" y="48"/>
                    </a:lnTo>
                    <a:lnTo>
                      <a:pt x="27" y="43"/>
                    </a:lnTo>
                    <a:lnTo>
                      <a:pt x="25" y="39"/>
                    </a:lnTo>
                    <a:lnTo>
                      <a:pt x="23" y="35"/>
                    </a:lnTo>
                    <a:lnTo>
                      <a:pt x="19" y="19"/>
                    </a:lnTo>
                    <a:lnTo>
                      <a:pt x="10" y="7"/>
                    </a:lnTo>
                    <a:lnTo>
                      <a:pt x="10" y="7"/>
                    </a:lnTo>
                    <a:lnTo>
                      <a:pt x="10" y="5"/>
                    </a:lnTo>
                    <a:lnTo>
                      <a:pt x="27" y="0"/>
                    </a:lnTo>
                    <a:lnTo>
                      <a:pt x="44" y="0"/>
                    </a:lnTo>
                    <a:lnTo>
                      <a:pt x="46" y="0"/>
                    </a:lnTo>
                    <a:lnTo>
                      <a:pt x="75" y="0"/>
                    </a:lnTo>
                    <a:lnTo>
                      <a:pt x="75" y="0"/>
                    </a:lnTo>
                    <a:lnTo>
                      <a:pt x="77" y="1"/>
                    </a:lnTo>
                    <a:lnTo>
                      <a:pt x="77" y="1"/>
                    </a:lnTo>
                    <a:lnTo>
                      <a:pt x="78" y="1"/>
                    </a:lnTo>
                    <a:lnTo>
                      <a:pt x="85" y="23"/>
                    </a:lnTo>
                    <a:lnTo>
                      <a:pt x="94" y="35"/>
                    </a:lnTo>
                    <a:lnTo>
                      <a:pt x="98" y="35"/>
                    </a:lnTo>
                    <a:lnTo>
                      <a:pt x="102" y="35"/>
                    </a:lnTo>
                    <a:lnTo>
                      <a:pt x="112" y="34"/>
                    </a:lnTo>
                    <a:lnTo>
                      <a:pt x="123" y="34"/>
                    </a:lnTo>
                    <a:lnTo>
                      <a:pt x="125" y="28"/>
                    </a:lnTo>
                    <a:lnTo>
                      <a:pt x="125" y="26"/>
                    </a:lnTo>
                    <a:lnTo>
                      <a:pt x="127" y="18"/>
                    </a:lnTo>
                    <a:lnTo>
                      <a:pt x="139" y="18"/>
                    </a:lnTo>
                    <a:lnTo>
                      <a:pt x="139" y="16"/>
                    </a:lnTo>
                    <a:lnTo>
                      <a:pt x="146" y="16"/>
                    </a:lnTo>
                    <a:lnTo>
                      <a:pt x="146" y="23"/>
                    </a:lnTo>
                    <a:lnTo>
                      <a:pt x="160" y="23"/>
                    </a:lnTo>
                    <a:lnTo>
                      <a:pt x="162" y="26"/>
                    </a:lnTo>
                    <a:lnTo>
                      <a:pt x="164" y="50"/>
                    </a:lnTo>
                    <a:lnTo>
                      <a:pt x="164" y="53"/>
                    </a:lnTo>
                    <a:lnTo>
                      <a:pt x="164" y="60"/>
                    </a:lnTo>
                    <a:lnTo>
                      <a:pt x="169" y="75"/>
                    </a:lnTo>
                    <a:lnTo>
                      <a:pt x="169" y="78"/>
                    </a:lnTo>
                    <a:lnTo>
                      <a:pt x="166" y="84"/>
                    </a:lnTo>
                    <a:lnTo>
                      <a:pt x="166" y="84"/>
                    </a:lnTo>
                    <a:lnTo>
                      <a:pt x="166" y="84"/>
                    </a:lnTo>
                    <a:lnTo>
                      <a:pt x="166" y="85"/>
                    </a:lnTo>
                    <a:lnTo>
                      <a:pt x="168" y="85"/>
                    </a:lnTo>
                    <a:lnTo>
                      <a:pt x="169" y="87"/>
                    </a:lnTo>
                    <a:lnTo>
                      <a:pt x="171" y="87"/>
                    </a:lnTo>
                    <a:lnTo>
                      <a:pt x="171" y="87"/>
                    </a:lnTo>
                    <a:lnTo>
                      <a:pt x="173" y="84"/>
                    </a:lnTo>
                    <a:lnTo>
                      <a:pt x="175" y="82"/>
                    </a:lnTo>
                    <a:lnTo>
                      <a:pt x="189" y="82"/>
                    </a:lnTo>
                    <a:lnTo>
                      <a:pt x="193" y="82"/>
                    </a:lnTo>
                    <a:lnTo>
                      <a:pt x="194" y="82"/>
                    </a:lnTo>
                    <a:lnTo>
                      <a:pt x="196" y="82"/>
                    </a:lnTo>
                    <a:lnTo>
                      <a:pt x="198" y="80"/>
                    </a:lnTo>
                    <a:lnTo>
                      <a:pt x="198" y="80"/>
                    </a:lnTo>
                    <a:lnTo>
                      <a:pt x="200" y="80"/>
                    </a:lnTo>
                    <a:lnTo>
                      <a:pt x="200" y="82"/>
                    </a:lnTo>
                    <a:lnTo>
                      <a:pt x="200" y="82"/>
                    </a:lnTo>
                    <a:lnTo>
                      <a:pt x="200" y="84"/>
                    </a:lnTo>
                    <a:lnTo>
                      <a:pt x="200" y="85"/>
                    </a:lnTo>
                    <a:lnTo>
                      <a:pt x="196" y="112"/>
                    </a:lnTo>
                    <a:lnTo>
                      <a:pt x="198" y="112"/>
                    </a:lnTo>
                    <a:lnTo>
                      <a:pt x="198" y="114"/>
                    </a:lnTo>
                    <a:lnTo>
                      <a:pt x="202" y="114"/>
                    </a:lnTo>
                    <a:lnTo>
                      <a:pt x="166" y="114"/>
                    </a:lnTo>
                    <a:lnTo>
                      <a:pt x="166" y="175"/>
                    </a:lnTo>
                    <a:lnTo>
                      <a:pt x="169" y="176"/>
                    </a:lnTo>
                    <a:lnTo>
                      <a:pt x="169" y="178"/>
                    </a:lnTo>
                    <a:lnTo>
                      <a:pt x="182" y="187"/>
                    </a:lnTo>
                    <a:lnTo>
                      <a:pt x="184" y="189"/>
                    </a:lnTo>
                    <a:lnTo>
                      <a:pt x="185" y="191"/>
                    </a:lnTo>
                    <a:lnTo>
                      <a:pt x="185" y="191"/>
                    </a:lnTo>
                    <a:lnTo>
                      <a:pt x="157" y="198"/>
                    </a:lnTo>
                    <a:lnTo>
                      <a:pt x="157" y="198"/>
                    </a:lnTo>
                    <a:lnTo>
                      <a:pt x="114" y="193"/>
                    </a:lnTo>
                    <a:lnTo>
                      <a:pt x="112" y="189"/>
                    </a:lnTo>
                    <a:lnTo>
                      <a:pt x="107" y="187"/>
                    </a:lnTo>
                    <a:lnTo>
                      <a:pt x="35" y="187"/>
                    </a:lnTo>
                    <a:lnTo>
                      <a:pt x="32" y="184"/>
                    </a:lnTo>
                    <a:lnTo>
                      <a:pt x="28" y="182"/>
                    </a:lnTo>
                    <a:lnTo>
                      <a:pt x="27" y="180"/>
                    </a:lnTo>
                    <a:lnTo>
                      <a:pt x="18" y="178"/>
                    </a:lnTo>
                    <a:lnTo>
                      <a:pt x="14" y="180"/>
                    </a:lnTo>
                    <a:lnTo>
                      <a:pt x="12" y="184"/>
                    </a:lnTo>
                    <a:lnTo>
                      <a:pt x="10" y="184"/>
                    </a:lnTo>
                    <a:lnTo>
                      <a:pt x="7" y="182"/>
                    </a:lnTo>
                    <a:lnTo>
                      <a:pt x="0" y="187"/>
                    </a:lnTo>
                    <a:lnTo>
                      <a:pt x="0" y="175"/>
                    </a:lnTo>
                    <a:lnTo>
                      <a:pt x="2" y="176"/>
                    </a:lnTo>
                    <a:lnTo>
                      <a:pt x="2" y="17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3" name="Freeform 2412">
                <a:extLst>
                  <a:ext uri="{FF2B5EF4-FFF2-40B4-BE49-F238E27FC236}">
                    <a16:creationId xmlns:a16="http://schemas.microsoft.com/office/drawing/2014/main" id="{107EBE7D-D70B-7747-A71C-51050DD50123}"/>
                  </a:ext>
                </a:extLst>
              </p:cNvPr>
              <p:cNvSpPr>
                <a:spLocks/>
              </p:cNvSpPr>
              <p:nvPr/>
            </p:nvSpPr>
            <p:spPr bwMode="auto">
              <a:xfrm>
                <a:off x="2887" y="2782"/>
                <a:ext cx="16" cy="24"/>
              </a:xfrm>
              <a:custGeom>
                <a:avLst/>
                <a:gdLst>
                  <a:gd name="T0" fmla="*/ 16 w 16"/>
                  <a:gd name="T1" fmla="*/ 6 h 24"/>
                  <a:gd name="T2" fmla="*/ 16 w 16"/>
                  <a:gd name="T3" fmla="*/ 2 h 24"/>
                  <a:gd name="T4" fmla="*/ 13 w 16"/>
                  <a:gd name="T5" fmla="*/ 0 h 24"/>
                  <a:gd name="T6" fmla="*/ 9 w 16"/>
                  <a:gd name="T7" fmla="*/ 2 h 24"/>
                  <a:gd name="T8" fmla="*/ 7 w 16"/>
                  <a:gd name="T9" fmla="*/ 8 h 24"/>
                  <a:gd name="T10" fmla="*/ 0 w 16"/>
                  <a:gd name="T11" fmla="*/ 11 h 24"/>
                  <a:gd name="T12" fmla="*/ 2 w 16"/>
                  <a:gd name="T13" fmla="*/ 13 h 24"/>
                  <a:gd name="T14" fmla="*/ 4 w 16"/>
                  <a:gd name="T15" fmla="*/ 22 h 24"/>
                  <a:gd name="T16" fmla="*/ 5 w 16"/>
                  <a:gd name="T17" fmla="*/ 24 h 24"/>
                  <a:gd name="T18" fmla="*/ 9 w 16"/>
                  <a:gd name="T19" fmla="*/ 22 h 24"/>
                  <a:gd name="T20" fmla="*/ 11 w 16"/>
                  <a:gd name="T21" fmla="*/ 9 h 24"/>
                  <a:gd name="T22" fmla="*/ 16 w 16"/>
                  <a:gd name="T23" fmla="*/ 6 h 24"/>
                  <a:gd name="T24" fmla="*/ 16 w 16"/>
                  <a:gd name="T25"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6" y="6"/>
                    </a:moveTo>
                    <a:lnTo>
                      <a:pt x="16" y="2"/>
                    </a:lnTo>
                    <a:lnTo>
                      <a:pt x="13" y="0"/>
                    </a:lnTo>
                    <a:lnTo>
                      <a:pt x="9" y="2"/>
                    </a:lnTo>
                    <a:lnTo>
                      <a:pt x="7" y="8"/>
                    </a:lnTo>
                    <a:lnTo>
                      <a:pt x="0" y="11"/>
                    </a:lnTo>
                    <a:lnTo>
                      <a:pt x="2" y="13"/>
                    </a:lnTo>
                    <a:lnTo>
                      <a:pt x="4" y="22"/>
                    </a:lnTo>
                    <a:lnTo>
                      <a:pt x="5" y="24"/>
                    </a:lnTo>
                    <a:lnTo>
                      <a:pt x="9" y="22"/>
                    </a:lnTo>
                    <a:lnTo>
                      <a:pt x="11" y="9"/>
                    </a:lnTo>
                    <a:lnTo>
                      <a:pt x="16" y="6"/>
                    </a:lnTo>
                    <a:lnTo>
                      <a:pt x="16"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4" name="Freeform 2413">
                <a:extLst>
                  <a:ext uri="{FF2B5EF4-FFF2-40B4-BE49-F238E27FC236}">
                    <a16:creationId xmlns:a16="http://schemas.microsoft.com/office/drawing/2014/main" id="{F805E7DD-396F-0141-8B98-5343DCB60863}"/>
                  </a:ext>
                </a:extLst>
              </p:cNvPr>
              <p:cNvSpPr>
                <a:spLocks/>
              </p:cNvSpPr>
              <p:nvPr/>
            </p:nvSpPr>
            <p:spPr bwMode="auto">
              <a:xfrm>
                <a:off x="2887" y="2782"/>
                <a:ext cx="16" cy="24"/>
              </a:xfrm>
              <a:custGeom>
                <a:avLst/>
                <a:gdLst>
                  <a:gd name="T0" fmla="*/ 16 w 16"/>
                  <a:gd name="T1" fmla="*/ 6 h 24"/>
                  <a:gd name="T2" fmla="*/ 16 w 16"/>
                  <a:gd name="T3" fmla="*/ 2 h 24"/>
                  <a:gd name="T4" fmla="*/ 13 w 16"/>
                  <a:gd name="T5" fmla="*/ 0 h 24"/>
                  <a:gd name="T6" fmla="*/ 9 w 16"/>
                  <a:gd name="T7" fmla="*/ 2 h 24"/>
                  <a:gd name="T8" fmla="*/ 7 w 16"/>
                  <a:gd name="T9" fmla="*/ 8 h 24"/>
                  <a:gd name="T10" fmla="*/ 0 w 16"/>
                  <a:gd name="T11" fmla="*/ 11 h 24"/>
                  <a:gd name="T12" fmla="*/ 2 w 16"/>
                  <a:gd name="T13" fmla="*/ 13 h 24"/>
                  <a:gd name="T14" fmla="*/ 4 w 16"/>
                  <a:gd name="T15" fmla="*/ 22 h 24"/>
                  <a:gd name="T16" fmla="*/ 5 w 16"/>
                  <a:gd name="T17" fmla="*/ 24 h 24"/>
                  <a:gd name="T18" fmla="*/ 9 w 16"/>
                  <a:gd name="T19" fmla="*/ 22 h 24"/>
                  <a:gd name="T20" fmla="*/ 11 w 16"/>
                  <a:gd name="T21" fmla="*/ 9 h 24"/>
                  <a:gd name="T22" fmla="*/ 16 w 16"/>
                  <a:gd name="T23" fmla="*/ 6 h 24"/>
                  <a:gd name="T24" fmla="*/ 16 w 16"/>
                  <a:gd name="T25"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6" y="6"/>
                    </a:moveTo>
                    <a:lnTo>
                      <a:pt x="16" y="2"/>
                    </a:lnTo>
                    <a:lnTo>
                      <a:pt x="13" y="0"/>
                    </a:lnTo>
                    <a:lnTo>
                      <a:pt x="9" y="2"/>
                    </a:lnTo>
                    <a:lnTo>
                      <a:pt x="7" y="8"/>
                    </a:lnTo>
                    <a:lnTo>
                      <a:pt x="0" y="11"/>
                    </a:lnTo>
                    <a:lnTo>
                      <a:pt x="2" y="13"/>
                    </a:lnTo>
                    <a:lnTo>
                      <a:pt x="4" y="22"/>
                    </a:lnTo>
                    <a:lnTo>
                      <a:pt x="5" y="24"/>
                    </a:lnTo>
                    <a:lnTo>
                      <a:pt x="9" y="22"/>
                    </a:lnTo>
                    <a:lnTo>
                      <a:pt x="11" y="9"/>
                    </a:lnTo>
                    <a:lnTo>
                      <a:pt x="16" y="6"/>
                    </a:lnTo>
                    <a:lnTo>
                      <a:pt x="16"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5" name="Freeform 2414">
                <a:extLst>
                  <a:ext uri="{FF2B5EF4-FFF2-40B4-BE49-F238E27FC236}">
                    <a16:creationId xmlns:a16="http://schemas.microsoft.com/office/drawing/2014/main" id="{8F54C955-C14D-8740-8FE5-664947C38C86}"/>
                  </a:ext>
                </a:extLst>
              </p:cNvPr>
              <p:cNvSpPr>
                <a:spLocks/>
              </p:cNvSpPr>
              <p:nvPr/>
            </p:nvSpPr>
            <p:spPr bwMode="auto">
              <a:xfrm>
                <a:off x="2959" y="3072"/>
                <a:ext cx="262" cy="232"/>
              </a:xfrm>
              <a:custGeom>
                <a:avLst/>
                <a:gdLst>
                  <a:gd name="T0" fmla="*/ 55 w 262"/>
                  <a:gd name="T1" fmla="*/ 114 h 232"/>
                  <a:gd name="T2" fmla="*/ 41 w 262"/>
                  <a:gd name="T3" fmla="*/ 123 h 232"/>
                  <a:gd name="T4" fmla="*/ 25 w 262"/>
                  <a:gd name="T5" fmla="*/ 123 h 232"/>
                  <a:gd name="T6" fmla="*/ 17 w 262"/>
                  <a:gd name="T7" fmla="*/ 119 h 232"/>
                  <a:gd name="T8" fmla="*/ 10 w 262"/>
                  <a:gd name="T9" fmla="*/ 110 h 232"/>
                  <a:gd name="T10" fmla="*/ 3 w 262"/>
                  <a:gd name="T11" fmla="*/ 116 h 232"/>
                  <a:gd name="T12" fmla="*/ 0 w 262"/>
                  <a:gd name="T13" fmla="*/ 118 h 232"/>
                  <a:gd name="T14" fmla="*/ 1 w 262"/>
                  <a:gd name="T15" fmla="*/ 119 h 232"/>
                  <a:gd name="T16" fmla="*/ 28 w 262"/>
                  <a:gd name="T17" fmla="*/ 178 h 232"/>
                  <a:gd name="T18" fmla="*/ 26 w 262"/>
                  <a:gd name="T19" fmla="*/ 194 h 232"/>
                  <a:gd name="T20" fmla="*/ 23 w 262"/>
                  <a:gd name="T21" fmla="*/ 194 h 232"/>
                  <a:gd name="T22" fmla="*/ 23 w 262"/>
                  <a:gd name="T23" fmla="*/ 198 h 232"/>
                  <a:gd name="T24" fmla="*/ 25 w 262"/>
                  <a:gd name="T25" fmla="*/ 202 h 232"/>
                  <a:gd name="T26" fmla="*/ 26 w 262"/>
                  <a:gd name="T27" fmla="*/ 205 h 232"/>
                  <a:gd name="T28" fmla="*/ 32 w 262"/>
                  <a:gd name="T29" fmla="*/ 212 h 232"/>
                  <a:gd name="T30" fmla="*/ 30 w 262"/>
                  <a:gd name="T31" fmla="*/ 216 h 232"/>
                  <a:gd name="T32" fmla="*/ 32 w 262"/>
                  <a:gd name="T33" fmla="*/ 225 h 232"/>
                  <a:gd name="T34" fmla="*/ 32 w 262"/>
                  <a:gd name="T35" fmla="*/ 219 h 232"/>
                  <a:gd name="T36" fmla="*/ 37 w 262"/>
                  <a:gd name="T37" fmla="*/ 219 h 232"/>
                  <a:gd name="T38" fmla="*/ 37 w 262"/>
                  <a:gd name="T39" fmla="*/ 225 h 232"/>
                  <a:gd name="T40" fmla="*/ 44 w 262"/>
                  <a:gd name="T41" fmla="*/ 225 h 232"/>
                  <a:gd name="T42" fmla="*/ 46 w 262"/>
                  <a:gd name="T43" fmla="*/ 228 h 232"/>
                  <a:gd name="T44" fmla="*/ 51 w 262"/>
                  <a:gd name="T45" fmla="*/ 230 h 232"/>
                  <a:gd name="T46" fmla="*/ 57 w 262"/>
                  <a:gd name="T47" fmla="*/ 232 h 232"/>
                  <a:gd name="T48" fmla="*/ 62 w 262"/>
                  <a:gd name="T49" fmla="*/ 227 h 232"/>
                  <a:gd name="T50" fmla="*/ 69 w 262"/>
                  <a:gd name="T51" fmla="*/ 225 h 232"/>
                  <a:gd name="T52" fmla="*/ 76 w 262"/>
                  <a:gd name="T53" fmla="*/ 225 h 232"/>
                  <a:gd name="T54" fmla="*/ 83 w 262"/>
                  <a:gd name="T55" fmla="*/ 225 h 232"/>
                  <a:gd name="T56" fmla="*/ 87 w 262"/>
                  <a:gd name="T57" fmla="*/ 223 h 232"/>
                  <a:gd name="T58" fmla="*/ 92 w 262"/>
                  <a:gd name="T59" fmla="*/ 218 h 232"/>
                  <a:gd name="T60" fmla="*/ 107 w 262"/>
                  <a:gd name="T61" fmla="*/ 219 h 232"/>
                  <a:gd name="T62" fmla="*/ 112 w 262"/>
                  <a:gd name="T63" fmla="*/ 218 h 232"/>
                  <a:gd name="T64" fmla="*/ 133 w 262"/>
                  <a:gd name="T65" fmla="*/ 221 h 232"/>
                  <a:gd name="T66" fmla="*/ 141 w 262"/>
                  <a:gd name="T67" fmla="*/ 218 h 232"/>
                  <a:gd name="T68" fmla="*/ 148 w 262"/>
                  <a:gd name="T69" fmla="*/ 216 h 232"/>
                  <a:gd name="T70" fmla="*/ 150 w 262"/>
                  <a:gd name="T71" fmla="*/ 212 h 232"/>
                  <a:gd name="T72" fmla="*/ 244 w 262"/>
                  <a:gd name="T73" fmla="*/ 123 h 232"/>
                  <a:gd name="T74" fmla="*/ 253 w 262"/>
                  <a:gd name="T75" fmla="*/ 118 h 232"/>
                  <a:gd name="T76" fmla="*/ 262 w 262"/>
                  <a:gd name="T77" fmla="*/ 82 h 232"/>
                  <a:gd name="T78" fmla="*/ 248 w 262"/>
                  <a:gd name="T79" fmla="*/ 84 h 232"/>
                  <a:gd name="T80" fmla="*/ 244 w 262"/>
                  <a:gd name="T81" fmla="*/ 91 h 232"/>
                  <a:gd name="T82" fmla="*/ 230 w 262"/>
                  <a:gd name="T83" fmla="*/ 80 h 232"/>
                  <a:gd name="T84" fmla="*/ 241 w 262"/>
                  <a:gd name="T85" fmla="*/ 64 h 232"/>
                  <a:gd name="T86" fmla="*/ 250 w 262"/>
                  <a:gd name="T87" fmla="*/ 66 h 232"/>
                  <a:gd name="T88" fmla="*/ 241 w 262"/>
                  <a:gd name="T89" fmla="*/ 10 h 232"/>
                  <a:gd name="T90" fmla="*/ 235 w 262"/>
                  <a:gd name="T91" fmla="*/ 5 h 232"/>
                  <a:gd name="T92" fmla="*/ 223 w 262"/>
                  <a:gd name="T93" fmla="*/ 3 h 232"/>
                  <a:gd name="T94" fmla="*/ 207 w 262"/>
                  <a:gd name="T95" fmla="*/ 2 h 232"/>
                  <a:gd name="T96" fmla="*/ 187 w 262"/>
                  <a:gd name="T97" fmla="*/ 12 h 232"/>
                  <a:gd name="T98" fmla="*/ 162 w 262"/>
                  <a:gd name="T99" fmla="*/ 37 h 232"/>
                  <a:gd name="T100" fmla="*/ 151 w 262"/>
                  <a:gd name="T101" fmla="*/ 48 h 232"/>
                  <a:gd name="T102" fmla="*/ 144 w 262"/>
                  <a:gd name="T103" fmla="*/ 60 h 232"/>
                  <a:gd name="T104" fmla="*/ 128 w 262"/>
                  <a:gd name="T105" fmla="*/ 64 h 232"/>
                  <a:gd name="T106" fmla="*/ 114 w 262"/>
                  <a:gd name="T107" fmla="*/ 57 h 232"/>
                  <a:gd name="T108" fmla="*/ 100 w 262"/>
                  <a:gd name="T109" fmla="*/ 73 h 232"/>
                  <a:gd name="T110" fmla="*/ 91 w 262"/>
                  <a:gd name="T111" fmla="*/ 80 h 232"/>
                  <a:gd name="T112" fmla="*/ 69 w 262"/>
                  <a:gd name="T113" fmla="*/ 82 h 232"/>
                  <a:gd name="T114" fmla="*/ 71 w 262"/>
                  <a:gd name="T115" fmla="*/ 69 h 232"/>
                  <a:gd name="T116" fmla="*/ 57 w 262"/>
                  <a:gd name="T117" fmla="*/ 4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232">
                    <a:moveTo>
                      <a:pt x="55" y="46"/>
                    </a:moveTo>
                    <a:lnTo>
                      <a:pt x="55" y="114"/>
                    </a:lnTo>
                    <a:lnTo>
                      <a:pt x="50" y="116"/>
                    </a:lnTo>
                    <a:lnTo>
                      <a:pt x="41" y="123"/>
                    </a:lnTo>
                    <a:lnTo>
                      <a:pt x="30" y="123"/>
                    </a:lnTo>
                    <a:lnTo>
                      <a:pt x="25" y="123"/>
                    </a:lnTo>
                    <a:lnTo>
                      <a:pt x="21" y="123"/>
                    </a:lnTo>
                    <a:lnTo>
                      <a:pt x="17" y="119"/>
                    </a:lnTo>
                    <a:lnTo>
                      <a:pt x="17" y="116"/>
                    </a:lnTo>
                    <a:lnTo>
                      <a:pt x="10" y="110"/>
                    </a:lnTo>
                    <a:lnTo>
                      <a:pt x="7" y="110"/>
                    </a:lnTo>
                    <a:lnTo>
                      <a:pt x="3" y="116"/>
                    </a:lnTo>
                    <a:lnTo>
                      <a:pt x="1" y="118"/>
                    </a:lnTo>
                    <a:lnTo>
                      <a:pt x="0" y="118"/>
                    </a:lnTo>
                    <a:lnTo>
                      <a:pt x="1" y="118"/>
                    </a:lnTo>
                    <a:lnTo>
                      <a:pt x="1" y="119"/>
                    </a:lnTo>
                    <a:lnTo>
                      <a:pt x="5" y="125"/>
                    </a:lnTo>
                    <a:lnTo>
                      <a:pt x="28" y="178"/>
                    </a:lnTo>
                    <a:lnTo>
                      <a:pt x="30" y="189"/>
                    </a:lnTo>
                    <a:lnTo>
                      <a:pt x="26" y="194"/>
                    </a:lnTo>
                    <a:lnTo>
                      <a:pt x="23" y="193"/>
                    </a:lnTo>
                    <a:lnTo>
                      <a:pt x="23" y="194"/>
                    </a:lnTo>
                    <a:lnTo>
                      <a:pt x="23" y="198"/>
                    </a:lnTo>
                    <a:lnTo>
                      <a:pt x="23" y="198"/>
                    </a:lnTo>
                    <a:lnTo>
                      <a:pt x="25" y="200"/>
                    </a:lnTo>
                    <a:lnTo>
                      <a:pt x="25" y="202"/>
                    </a:lnTo>
                    <a:lnTo>
                      <a:pt x="25" y="202"/>
                    </a:lnTo>
                    <a:lnTo>
                      <a:pt x="26" y="205"/>
                    </a:lnTo>
                    <a:lnTo>
                      <a:pt x="28" y="205"/>
                    </a:lnTo>
                    <a:lnTo>
                      <a:pt x="32" y="212"/>
                    </a:lnTo>
                    <a:lnTo>
                      <a:pt x="32" y="214"/>
                    </a:lnTo>
                    <a:lnTo>
                      <a:pt x="30" y="216"/>
                    </a:lnTo>
                    <a:lnTo>
                      <a:pt x="30" y="221"/>
                    </a:lnTo>
                    <a:lnTo>
                      <a:pt x="32" y="225"/>
                    </a:lnTo>
                    <a:lnTo>
                      <a:pt x="32" y="225"/>
                    </a:lnTo>
                    <a:lnTo>
                      <a:pt x="32" y="219"/>
                    </a:lnTo>
                    <a:lnTo>
                      <a:pt x="33" y="219"/>
                    </a:lnTo>
                    <a:lnTo>
                      <a:pt x="37" y="219"/>
                    </a:lnTo>
                    <a:lnTo>
                      <a:pt x="37" y="223"/>
                    </a:lnTo>
                    <a:lnTo>
                      <a:pt x="37" y="225"/>
                    </a:lnTo>
                    <a:lnTo>
                      <a:pt x="39" y="225"/>
                    </a:lnTo>
                    <a:lnTo>
                      <a:pt x="44" y="225"/>
                    </a:lnTo>
                    <a:lnTo>
                      <a:pt x="46" y="227"/>
                    </a:lnTo>
                    <a:lnTo>
                      <a:pt x="46" y="228"/>
                    </a:lnTo>
                    <a:lnTo>
                      <a:pt x="50" y="230"/>
                    </a:lnTo>
                    <a:lnTo>
                      <a:pt x="51" y="230"/>
                    </a:lnTo>
                    <a:lnTo>
                      <a:pt x="53" y="232"/>
                    </a:lnTo>
                    <a:lnTo>
                      <a:pt x="57" y="232"/>
                    </a:lnTo>
                    <a:lnTo>
                      <a:pt x="60" y="230"/>
                    </a:lnTo>
                    <a:lnTo>
                      <a:pt x="62" y="227"/>
                    </a:lnTo>
                    <a:lnTo>
                      <a:pt x="67" y="227"/>
                    </a:lnTo>
                    <a:lnTo>
                      <a:pt x="69" y="225"/>
                    </a:lnTo>
                    <a:lnTo>
                      <a:pt x="71" y="225"/>
                    </a:lnTo>
                    <a:lnTo>
                      <a:pt x="76" y="225"/>
                    </a:lnTo>
                    <a:lnTo>
                      <a:pt x="78" y="225"/>
                    </a:lnTo>
                    <a:lnTo>
                      <a:pt x="83" y="225"/>
                    </a:lnTo>
                    <a:lnTo>
                      <a:pt x="85" y="225"/>
                    </a:lnTo>
                    <a:lnTo>
                      <a:pt x="87" y="223"/>
                    </a:lnTo>
                    <a:lnTo>
                      <a:pt x="91" y="219"/>
                    </a:lnTo>
                    <a:lnTo>
                      <a:pt x="92" y="218"/>
                    </a:lnTo>
                    <a:lnTo>
                      <a:pt x="100" y="218"/>
                    </a:lnTo>
                    <a:lnTo>
                      <a:pt x="107" y="219"/>
                    </a:lnTo>
                    <a:lnTo>
                      <a:pt x="108" y="219"/>
                    </a:lnTo>
                    <a:lnTo>
                      <a:pt x="112" y="218"/>
                    </a:lnTo>
                    <a:lnTo>
                      <a:pt x="116" y="218"/>
                    </a:lnTo>
                    <a:lnTo>
                      <a:pt x="133" y="221"/>
                    </a:lnTo>
                    <a:lnTo>
                      <a:pt x="137" y="218"/>
                    </a:lnTo>
                    <a:lnTo>
                      <a:pt x="141" y="218"/>
                    </a:lnTo>
                    <a:lnTo>
                      <a:pt x="148" y="219"/>
                    </a:lnTo>
                    <a:lnTo>
                      <a:pt x="148" y="216"/>
                    </a:lnTo>
                    <a:lnTo>
                      <a:pt x="148" y="214"/>
                    </a:lnTo>
                    <a:lnTo>
                      <a:pt x="150" y="212"/>
                    </a:lnTo>
                    <a:lnTo>
                      <a:pt x="166" y="212"/>
                    </a:lnTo>
                    <a:lnTo>
                      <a:pt x="244" y="123"/>
                    </a:lnTo>
                    <a:lnTo>
                      <a:pt x="248" y="121"/>
                    </a:lnTo>
                    <a:lnTo>
                      <a:pt x="253" y="118"/>
                    </a:lnTo>
                    <a:lnTo>
                      <a:pt x="255" y="114"/>
                    </a:lnTo>
                    <a:lnTo>
                      <a:pt x="262" y="82"/>
                    </a:lnTo>
                    <a:lnTo>
                      <a:pt x="250" y="82"/>
                    </a:lnTo>
                    <a:lnTo>
                      <a:pt x="248" y="84"/>
                    </a:lnTo>
                    <a:lnTo>
                      <a:pt x="246" y="87"/>
                    </a:lnTo>
                    <a:lnTo>
                      <a:pt x="244" y="91"/>
                    </a:lnTo>
                    <a:lnTo>
                      <a:pt x="233" y="89"/>
                    </a:lnTo>
                    <a:lnTo>
                      <a:pt x="230" y="80"/>
                    </a:lnTo>
                    <a:lnTo>
                      <a:pt x="235" y="66"/>
                    </a:lnTo>
                    <a:lnTo>
                      <a:pt x="241" y="64"/>
                    </a:lnTo>
                    <a:lnTo>
                      <a:pt x="246" y="68"/>
                    </a:lnTo>
                    <a:lnTo>
                      <a:pt x="250" y="66"/>
                    </a:lnTo>
                    <a:lnTo>
                      <a:pt x="242" y="10"/>
                    </a:lnTo>
                    <a:lnTo>
                      <a:pt x="241" y="10"/>
                    </a:lnTo>
                    <a:lnTo>
                      <a:pt x="241" y="9"/>
                    </a:lnTo>
                    <a:lnTo>
                      <a:pt x="235" y="5"/>
                    </a:lnTo>
                    <a:lnTo>
                      <a:pt x="230" y="3"/>
                    </a:lnTo>
                    <a:lnTo>
                      <a:pt x="223" y="3"/>
                    </a:lnTo>
                    <a:lnTo>
                      <a:pt x="210" y="0"/>
                    </a:lnTo>
                    <a:lnTo>
                      <a:pt x="207" y="2"/>
                    </a:lnTo>
                    <a:lnTo>
                      <a:pt x="205" y="2"/>
                    </a:lnTo>
                    <a:lnTo>
                      <a:pt x="187" y="12"/>
                    </a:lnTo>
                    <a:lnTo>
                      <a:pt x="171" y="27"/>
                    </a:lnTo>
                    <a:lnTo>
                      <a:pt x="162" y="37"/>
                    </a:lnTo>
                    <a:lnTo>
                      <a:pt x="155" y="43"/>
                    </a:lnTo>
                    <a:lnTo>
                      <a:pt x="151" y="48"/>
                    </a:lnTo>
                    <a:lnTo>
                      <a:pt x="146" y="59"/>
                    </a:lnTo>
                    <a:lnTo>
                      <a:pt x="144" y="60"/>
                    </a:lnTo>
                    <a:lnTo>
                      <a:pt x="132" y="64"/>
                    </a:lnTo>
                    <a:lnTo>
                      <a:pt x="128" y="64"/>
                    </a:lnTo>
                    <a:lnTo>
                      <a:pt x="117" y="59"/>
                    </a:lnTo>
                    <a:lnTo>
                      <a:pt x="114" y="57"/>
                    </a:lnTo>
                    <a:lnTo>
                      <a:pt x="110" y="59"/>
                    </a:lnTo>
                    <a:lnTo>
                      <a:pt x="100" y="73"/>
                    </a:lnTo>
                    <a:lnTo>
                      <a:pt x="96" y="75"/>
                    </a:lnTo>
                    <a:lnTo>
                      <a:pt x="91" y="80"/>
                    </a:lnTo>
                    <a:lnTo>
                      <a:pt x="82" y="84"/>
                    </a:lnTo>
                    <a:lnTo>
                      <a:pt x="69" y="82"/>
                    </a:lnTo>
                    <a:lnTo>
                      <a:pt x="67" y="78"/>
                    </a:lnTo>
                    <a:lnTo>
                      <a:pt x="71" y="69"/>
                    </a:lnTo>
                    <a:lnTo>
                      <a:pt x="69" y="62"/>
                    </a:lnTo>
                    <a:lnTo>
                      <a:pt x="57" y="46"/>
                    </a:lnTo>
                    <a:lnTo>
                      <a:pt x="55" y="4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6" name="Freeform 2415">
                <a:extLst>
                  <a:ext uri="{FF2B5EF4-FFF2-40B4-BE49-F238E27FC236}">
                    <a16:creationId xmlns:a16="http://schemas.microsoft.com/office/drawing/2014/main" id="{BB6361BC-FDFE-CD4F-B52E-DFB0BC834303}"/>
                  </a:ext>
                </a:extLst>
              </p:cNvPr>
              <p:cNvSpPr>
                <a:spLocks/>
              </p:cNvSpPr>
              <p:nvPr/>
            </p:nvSpPr>
            <p:spPr bwMode="auto">
              <a:xfrm>
                <a:off x="2959" y="3072"/>
                <a:ext cx="262" cy="232"/>
              </a:xfrm>
              <a:custGeom>
                <a:avLst/>
                <a:gdLst>
                  <a:gd name="T0" fmla="*/ 55 w 262"/>
                  <a:gd name="T1" fmla="*/ 114 h 232"/>
                  <a:gd name="T2" fmla="*/ 41 w 262"/>
                  <a:gd name="T3" fmla="*/ 123 h 232"/>
                  <a:gd name="T4" fmla="*/ 25 w 262"/>
                  <a:gd name="T5" fmla="*/ 123 h 232"/>
                  <a:gd name="T6" fmla="*/ 17 w 262"/>
                  <a:gd name="T7" fmla="*/ 119 h 232"/>
                  <a:gd name="T8" fmla="*/ 10 w 262"/>
                  <a:gd name="T9" fmla="*/ 110 h 232"/>
                  <a:gd name="T10" fmla="*/ 3 w 262"/>
                  <a:gd name="T11" fmla="*/ 116 h 232"/>
                  <a:gd name="T12" fmla="*/ 0 w 262"/>
                  <a:gd name="T13" fmla="*/ 118 h 232"/>
                  <a:gd name="T14" fmla="*/ 1 w 262"/>
                  <a:gd name="T15" fmla="*/ 119 h 232"/>
                  <a:gd name="T16" fmla="*/ 28 w 262"/>
                  <a:gd name="T17" fmla="*/ 178 h 232"/>
                  <a:gd name="T18" fmla="*/ 26 w 262"/>
                  <a:gd name="T19" fmla="*/ 194 h 232"/>
                  <a:gd name="T20" fmla="*/ 23 w 262"/>
                  <a:gd name="T21" fmla="*/ 194 h 232"/>
                  <a:gd name="T22" fmla="*/ 23 w 262"/>
                  <a:gd name="T23" fmla="*/ 198 h 232"/>
                  <a:gd name="T24" fmla="*/ 25 w 262"/>
                  <a:gd name="T25" fmla="*/ 202 h 232"/>
                  <a:gd name="T26" fmla="*/ 26 w 262"/>
                  <a:gd name="T27" fmla="*/ 205 h 232"/>
                  <a:gd name="T28" fmla="*/ 32 w 262"/>
                  <a:gd name="T29" fmla="*/ 212 h 232"/>
                  <a:gd name="T30" fmla="*/ 30 w 262"/>
                  <a:gd name="T31" fmla="*/ 216 h 232"/>
                  <a:gd name="T32" fmla="*/ 32 w 262"/>
                  <a:gd name="T33" fmla="*/ 225 h 232"/>
                  <a:gd name="T34" fmla="*/ 32 w 262"/>
                  <a:gd name="T35" fmla="*/ 219 h 232"/>
                  <a:gd name="T36" fmla="*/ 37 w 262"/>
                  <a:gd name="T37" fmla="*/ 219 h 232"/>
                  <a:gd name="T38" fmla="*/ 37 w 262"/>
                  <a:gd name="T39" fmla="*/ 225 h 232"/>
                  <a:gd name="T40" fmla="*/ 44 w 262"/>
                  <a:gd name="T41" fmla="*/ 225 h 232"/>
                  <a:gd name="T42" fmla="*/ 46 w 262"/>
                  <a:gd name="T43" fmla="*/ 228 h 232"/>
                  <a:gd name="T44" fmla="*/ 51 w 262"/>
                  <a:gd name="T45" fmla="*/ 230 h 232"/>
                  <a:gd name="T46" fmla="*/ 57 w 262"/>
                  <a:gd name="T47" fmla="*/ 232 h 232"/>
                  <a:gd name="T48" fmla="*/ 62 w 262"/>
                  <a:gd name="T49" fmla="*/ 227 h 232"/>
                  <a:gd name="T50" fmla="*/ 69 w 262"/>
                  <a:gd name="T51" fmla="*/ 225 h 232"/>
                  <a:gd name="T52" fmla="*/ 76 w 262"/>
                  <a:gd name="T53" fmla="*/ 225 h 232"/>
                  <a:gd name="T54" fmla="*/ 83 w 262"/>
                  <a:gd name="T55" fmla="*/ 225 h 232"/>
                  <a:gd name="T56" fmla="*/ 87 w 262"/>
                  <a:gd name="T57" fmla="*/ 223 h 232"/>
                  <a:gd name="T58" fmla="*/ 92 w 262"/>
                  <a:gd name="T59" fmla="*/ 218 h 232"/>
                  <a:gd name="T60" fmla="*/ 107 w 262"/>
                  <a:gd name="T61" fmla="*/ 219 h 232"/>
                  <a:gd name="T62" fmla="*/ 112 w 262"/>
                  <a:gd name="T63" fmla="*/ 218 h 232"/>
                  <a:gd name="T64" fmla="*/ 133 w 262"/>
                  <a:gd name="T65" fmla="*/ 221 h 232"/>
                  <a:gd name="T66" fmla="*/ 141 w 262"/>
                  <a:gd name="T67" fmla="*/ 218 h 232"/>
                  <a:gd name="T68" fmla="*/ 148 w 262"/>
                  <a:gd name="T69" fmla="*/ 216 h 232"/>
                  <a:gd name="T70" fmla="*/ 150 w 262"/>
                  <a:gd name="T71" fmla="*/ 212 h 232"/>
                  <a:gd name="T72" fmla="*/ 244 w 262"/>
                  <a:gd name="T73" fmla="*/ 123 h 232"/>
                  <a:gd name="T74" fmla="*/ 253 w 262"/>
                  <a:gd name="T75" fmla="*/ 118 h 232"/>
                  <a:gd name="T76" fmla="*/ 262 w 262"/>
                  <a:gd name="T77" fmla="*/ 82 h 232"/>
                  <a:gd name="T78" fmla="*/ 248 w 262"/>
                  <a:gd name="T79" fmla="*/ 84 h 232"/>
                  <a:gd name="T80" fmla="*/ 244 w 262"/>
                  <a:gd name="T81" fmla="*/ 91 h 232"/>
                  <a:gd name="T82" fmla="*/ 230 w 262"/>
                  <a:gd name="T83" fmla="*/ 80 h 232"/>
                  <a:gd name="T84" fmla="*/ 241 w 262"/>
                  <a:gd name="T85" fmla="*/ 64 h 232"/>
                  <a:gd name="T86" fmla="*/ 250 w 262"/>
                  <a:gd name="T87" fmla="*/ 66 h 232"/>
                  <a:gd name="T88" fmla="*/ 241 w 262"/>
                  <a:gd name="T89" fmla="*/ 10 h 232"/>
                  <a:gd name="T90" fmla="*/ 235 w 262"/>
                  <a:gd name="T91" fmla="*/ 5 h 232"/>
                  <a:gd name="T92" fmla="*/ 223 w 262"/>
                  <a:gd name="T93" fmla="*/ 3 h 232"/>
                  <a:gd name="T94" fmla="*/ 207 w 262"/>
                  <a:gd name="T95" fmla="*/ 2 h 232"/>
                  <a:gd name="T96" fmla="*/ 187 w 262"/>
                  <a:gd name="T97" fmla="*/ 12 h 232"/>
                  <a:gd name="T98" fmla="*/ 162 w 262"/>
                  <a:gd name="T99" fmla="*/ 37 h 232"/>
                  <a:gd name="T100" fmla="*/ 151 w 262"/>
                  <a:gd name="T101" fmla="*/ 48 h 232"/>
                  <a:gd name="T102" fmla="*/ 144 w 262"/>
                  <a:gd name="T103" fmla="*/ 60 h 232"/>
                  <a:gd name="T104" fmla="*/ 128 w 262"/>
                  <a:gd name="T105" fmla="*/ 64 h 232"/>
                  <a:gd name="T106" fmla="*/ 114 w 262"/>
                  <a:gd name="T107" fmla="*/ 57 h 232"/>
                  <a:gd name="T108" fmla="*/ 100 w 262"/>
                  <a:gd name="T109" fmla="*/ 73 h 232"/>
                  <a:gd name="T110" fmla="*/ 91 w 262"/>
                  <a:gd name="T111" fmla="*/ 80 h 232"/>
                  <a:gd name="T112" fmla="*/ 69 w 262"/>
                  <a:gd name="T113" fmla="*/ 82 h 232"/>
                  <a:gd name="T114" fmla="*/ 71 w 262"/>
                  <a:gd name="T115" fmla="*/ 69 h 232"/>
                  <a:gd name="T116" fmla="*/ 57 w 262"/>
                  <a:gd name="T117" fmla="*/ 4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232">
                    <a:moveTo>
                      <a:pt x="55" y="46"/>
                    </a:moveTo>
                    <a:lnTo>
                      <a:pt x="55" y="114"/>
                    </a:lnTo>
                    <a:lnTo>
                      <a:pt x="50" y="116"/>
                    </a:lnTo>
                    <a:lnTo>
                      <a:pt x="41" y="123"/>
                    </a:lnTo>
                    <a:lnTo>
                      <a:pt x="30" y="123"/>
                    </a:lnTo>
                    <a:lnTo>
                      <a:pt x="25" y="123"/>
                    </a:lnTo>
                    <a:lnTo>
                      <a:pt x="21" y="123"/>
                    </a:lnTo>
                    <a:lnTo>
                      <a:pt x="17" y="119"/>
                    </a:lnTo>
                    <a:lnTo>
                      <a:pt x="17" y="116"/>
                    </a:lnTo>
                    <a:lnTo>
                      <a:pt x="10" y="110"/>
                    </a:lnTo>
                    <a:lnTo>
                      <a:pt x="7" y="110"/>
                    </a:lnTo>
                    <a:lnTo>
                      <a:pt x="3" y="116"/>
                    </a:lnTo>
                    <a:lnTo>
                      <a:pt x="1" y="118"/>
                    </a:lnTo>
                    <a:lnTo>
                      <a:pt x="0" y="118"/>
                    </a:lnTo>
                    <a:lnTo>
                      <a:pt x="1" y="118"/>
                    </a:lnTo>
                    <a:lnTo>
                      <a:pt x="1" y="119"/>
                    </a:lnTo>
                    <a:lnTo>
                      <a:pt x="5" y="125"/>
                    </a:lnTo>
                    <a:lnTo>
                      <a:pt x="28" y="178"/>
                    </a:lnTo>
                    <a:lnTo>
                      <a:pt x="30" y="189"/>
                    </a:lnTo>
                    <a:lnTo>
                      <a:pt x="26" y="194"/>
                    </a:lnTo>
                    <a:lnTo>
                      <a:pt x="23" y="193"/>
                    </a:lnTo>
                    <a:lnTo>
                      <a:pt x="23" y="194"/>
                    </a:lnTo>
                    <a:lnTo>
                      <a:pt x="23" y="198"/>
                    </a:lnTo>
                    <a:lnTo>
                      <a:pt x="23" y="198"/>
                    </a:lnTo>
                    <a:lnTo>
                      <a:pt x="25" y="200"/>
                    </a:lnTo>
                    <a:lnTo>
                      <a:pt x="25" y="202"/>
                    </a:lnTo>
                    <a:lnTo>
                      <a:pt x="25" y="202"/>
                    </a:lnTo>
                    <a:lnTo>
                      <a:pt x="26" y="205"/>
                    </a:lnTo>
                    <a:lnTo>
                      <a:pt x="28" y="205"/>
                    </a:lnTo>
                    <a:lnTo>
                      <a:pt x="32" y="212"/>
                    </a:lnTo>
                    <a:lnTo>
                      <a:pt x="32" y="214"/>
                    </a:lnTo>
                    <a:lnTo>
                      <a:pt x="30" y="216"/>
                    </a:lnTo>
                    <a:lnTo>
                      <a:pt x="30" y="221"/>
                    </a:lnTo>
                    <a:lnTo>
                      <a:pt x="32" y="225"/>
                    </a:lnTo>
                    <a:lnTo>
                      <a:pt x="32" y="225"/>
                    </a:lnTo>
                    <a:lnTo>
                      <a:pt x="32" y="219"/>
                    </a:lnTo>
                    <a:lnTo>
                      <a:pt x="33" y="219"/>
                    </a:lnTo>
                    <a:lnTo>
                      <a:pt x="37" y="219"/>
                    </a:lnTo>
                    <a:lnTo>
                      <a:pt x="37" y="223"/>
                    </a:lnTo>
                    <a:lnTo>
                      <a:pt x="37" y="225"/>
                    </a:lnTo>
                    <a:lnTo>
                      <a:pt x="39" y="225"/>
                    </a:lnTo>
                    <a:lnTo>
                      <a:pt x="44" y="225"/>
                    </a:lnTo>
                    <a:lnTo>
                      <a:pt x="46" y="227"/>
                    </a:lnTo>
                    <a:lnTo>
                      <a:pt x="46" y="228"/>
                    </a:lnTo>
                    <a:lnTo>
                      <a:pt x="50" y="230"/>
                    </a:lnTo>
                    <a:lnTo>
                      <a:pt x="51" y="230"/>
                    </a:lnTo>
                    <a:lnTo>
                      <a:pt x="53" y="232"/>
                    </a:lnTo>
                    <a:lnTo>
                      <a:pt x="57" y="232"/>
                    </a:lnTo>
                    <a:lnTo>
                      <a:pt x="60" y="230"/>
                    </a:lnTo>
                    <a:lnTo>
                      <a:pt x="62" y="227"/>
                    </a:lnTo>
                    <a:lnTo>
                      <a:pt x="67" y="227"/>
                    </a:lnTo>
                    <a:lnTo>
                      <a:pt x="69" y="225"/>
                    </a:lnTo>
                    <a:lnTo>
                      <a:pt x="71" y="225"/>
                    </a:lnTo>
                    <a:lnTo>
                      <a:pt x="76" y="225"/>
                    </a:lnTo>
                    <a:lnTo>
                      <a:pt x="78" y="225"/>
                    </a:lnTo>
                    <a:lnTo>
                      <a:pt x="83" y="225"/>
                    </a:lnTo>
                    <a:lnTo>
                      <a:pt x="85" y="225"/>
                    </a:lnTo>
                    <a:lnTo>
                      <a:pt x="87" y="223"/>
                    </a:lnTo>
                    <a:lnTo>
                      <a:pt x="91" y="219"/>
                    </a:lnTo>
                    <a:lnTo>
                      <a:pt x="92" y="218"/>
                    </a:lnTo>
                    <a:lnTo>
                      <a:pt x="100" y="218"/>
                    </a:lnTo>
                    <a:lnTo>
                      <a:pt x="107" y="219"/>
                    </a:lnTo>
                    <a:lnTo>
                      <a:pt x="108" y="219"/>
                    </a:lnTo>
                    <a:lnTo>
                      <a:pt x="112" y="218"/>
                    </a:lnTo>
                    <a:lnTo>
                      <a:pt x="116" y="218"/>
                    </a:lnTo>
                    <a:lnTo>
                      <a:pt x="133" y="221"/>
                    </a:lnTo>
                    <a:lnTo>
                      <a:pt x="137" y="218"/>
                    </a:lnTo>
                    <a:lnTo>
                      <a:pt x="141" y="218"/>
                    </a:lnTo>
                    <a:lnTo>
                      <a:pt x="148" y="219"/>
                    </a:lnTo>
                    <a:lnTo>
                      <a:pt x="148" y="216"/>
                    </a:lnTo>
                    <a:lnTo>
                      <a:pt x="148" y="214"/>
                    </a:lnTo>
                    <a:lnTo>
                      <a:pt x="150" y="212"/>
                    </a:lnTo>
                    <a:lnTo>
                      <a:pt x="166" y="212"/>
                    </a:lnTo>
                    <a:lnTo>
                      <a:pt x="244" y="123"/>
                    </a:lnTo>
                    <a:lnTo>
                      <a:pt x="248" y="121"/>
                    </a:lnTo>
                    <a:lnTo>
                      <a:pt x="253" y="118"/>
                    </a:lnTo>
                    <a:lnTo>
                      <a:pt x="255" y="114"/>
                    </a:lnTo>
                    <a:lnTo>
                      <a:pt x="262" y="82"/>
                    </a:lnTo>
                    <a:lnTo>
                      <a:pt x="250" y="82"/>
                    </a:lnTo>
                    <a:lnTo>
                      <a:pt x="248" y="84"/>
                    </a:lnTo>
                    <a:lnTo>
                      <a:pt x="246" y="87"/>
                    </a:lnTo>
                    <a:lnTo>
                      <a:pt x="244" y="91"/>
                    </a:lnTo>
                    <a:lnTo>
                      <a:pt x="233" y="89"/>
                    </a:lnTo>
                    <a:lnTo>
                      <a:pt x="230" y="80"/>
                    </a:lnTo>
                    <a:lnTo>
                      <a:pt x="235" y="66"/>
                    </a:lnTo>
                    <a:lnTo>
                      <a:pt x="241" y="64"/>
                    </a:lnTo>
                    <a:lnTo>
                      <a:pt x="246" y="68"/>
                    </a:lnTo>
                    <a:lnTo>
                      <a:pt x="250" y="66"/>
                    </a:lnTo>
                    <a:lnTo>
                      <a:pt x="242" y="10"/>
                    </a:lnTo>
                    <a:lnTo>
                      <a:pt x="241" y="10"/>
                    </a:lnTo>
                    <a:lnTo>
                      <a:pt x="241" y="9"/>
                    </a:lnTo>
                    <a:lnTo>
                      <a:pt x="235" y="5"/>
                    </a:lnTo>
                    <a:lnTo>
                      <a:pt x="230" y="3"/>
                    </a:lnTo>
                    <a:lnTo>
                      <a:pt x="223" y="3"/>
                    </a:lnTo>
                    <a:lnTo>
                      <a:pt x="210" y="0"/>
                    </a:lnTo>
                    <a:lnTo>
                      <a:pt x="207" y="2"/>
                    </a:lnTo>
                    <a:lnTo>
                      <a:pt x="205" y="2"/>
                    </a:lnTo>
                    <a:lnTo>
                      <a:pt x="187" y="12"/>
                    </a:lnTo>
                    <a:lnTo>
                      <a:pt x="171" y="27"/>
                    </a:lnTo>
                    <a:lnTo>
                      <a:pt x="162" y="37"/>
                    </a:lnTo>
                    <a:lnTo>
                      <a:pt x="155" y="43"/>
                    </a:lnTo>
                    <a:lnTo>
                      <a:pt x="151" y="48"/>
                    </a:lnTo>
                    <a:lnTo>
                      <a:pt x="146" y="59"/>
                    </a:lnTo>
                    <a:lnTo>
                      <a:pt x="144" y="60"/>
                    </a:lnTo>
                    <a:lnTo>
                      <a:pt x="132" y="64"/>
                    </a:lnTo>
                    <a:lnTo>
                      <a:pt x="128" y="64"/>
                    </a:lnTo>
                    <a:lnTo>
                      <a:pt x="117" y="59"/>
                    </a:lnTo>
                    <a:lnTo>
                      <a:pt x="114" y="57"/>
                    </a:lnTo>
                    <a:lnTo>
                      <a:pt x="110" y="59"/>
                    </a:lnTo>
                    <a:lnTo>
                      <a:pt x="100" y="73"/>
                    </a:lnTo>
                    <a:lnTo>
                      <a:pt x="96" y="75"/>
                    </a:lnTo>
                    <a:lnTo>
                      <a:pt x="91" y="80"/>
                    </a:lnTo>
                    <a:lnTo>
                      <a:pt x="82" y="84"/>
                    </a:lnTo>
                    <a:lnTo>
                      <a:pt x="69" y="82"/>
                    </a:lnTo>
                    <a:lnTo>
                      <a:pt x="67" y="78"/>
                    </a:lnTo>
                    <a:lnTo>
                      <a:pt x="71" y="69"/>
                    </a:lnTo>
                    <a:lnTo>
                      <a:pt x="69" y="62"/>
                    </a:lnTo>
                    <a:lnTo>
                      <a:pt x="57" y="46"/>
                    </a:lnTo>
                    <a:lnTo>
                      <a:pt x="55" y="4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7" name="Freeform 2416">
                <a:extLst>
                  <a:ext uri="{FF2B5EF4-FFF2-40B4-BE49-F238E27FC236}">
                    <a16:creationId xmlns:a16="http://schemas.microsoft.com/office/drawing/2014/main" id="{98A71EFD-B3EF-FD49-8C8A-D79446ABB462}"/>
                  </a:ext>
                </a:extLst>
              </p:cNvPr>
              <p:cNvSpPr>
                <a:spLocks/>
              </p:cNvSpPr>
              <p:nvPr/>
            </p:nvSpPr>
            <p:spPr bwMode="auto">
              <a:xfrm>
                <a:off x="3387" y="2907"/>
                <a:ext cx="113" cy="227"/>
              </a:xfrm>
              <a:custGeom>
                <a:avLst/>
                <a:gdLst>
                  <a:gd name="T0" fmla="*/ 20 w 113"/>
                  <a:gd name="T1" fmla="*/ 67 h 227"/>
                  <a:gd name="T2" fmla="*/ 27 w 113"/>
                  <a:gd name="T3" fmla="*/ 67 h 227"/>
                  <a:gd name="T4" fmla="*/ 30 w 113"/>
                  <a:gd name="T5" fmla="*/ 63 h 227"/>
                  <a:gd name="T6" fmla="*/ 32 w 113"/>
                  <a:gd name="T7" fmla="*/ 65 h 227"/>
                  <a:gd name="T8" fmla="*/ 36 w 113"/>
                  <a:gd name="T9" fmla="*/ 65 h 227"/>
                  <a:gd name="T10" fmla="*/ 38 w 113"/>
                  <a:gd name="T11" fmla="*/ 61 h 227"/>
                  <a:gd name="T12" fmla="*/ 41 w 113"/>
                  <a:gd name="T13" fmla="*/ 61 h 227"/>
                  <a:gd name="T14" fmla="*/ 47 w 113"/>
                  <a:gd name="T15" fmla="*/ 59 h 227"/>
                  <a:gd name="T16" fmla="*/ 48 w 113"/>
                  <a:gd name="T17" fmla="*/ 65 h 227"/>
                  <a:gd name="T18" fmla="*/ 54 w 113"/>
                  <a:gd name="T19" fmla="*/ 65 h 227"/>
                  <a:gd name="T20" fmla="*/ 50 w 113"/>
                  <a:gd name="T21" fmla="*/ 59 h 227"/>
                  <a:gd name="T22" fmla="*/ 54 w 113"/>
                  <a:gd name="T23" fmla="*/ 54 h 227"/>
                  <a:gd name="T24" fmla="*/ 59 w 113"/>
                  <a:gd name="T25" fmla="*/ 52 h 227"/>
                  <a:gd name="T26" fmla="*/ 61 w 113"/>
                  <a:gd name="T27" fmla="*/ 56 h 227"/>
                  <a:gd name="T28" fmla="*/ 61 w 113"/>
                  <a:gd name="T29" fmla="*/ 50 h 227"/>
                  <a:gd name="T30" fmla="*/ 64 w 113"/>
                  <a:gd name="T31" fmla="*/ 43 h 227"/>
                  <a:gd name="T32" fmla="*/ 66 w 113"/>
                  <a:gd name="T33" fmla="*/ 43 h 227"/>
                  <a:gd name="T34" fmla="*/ 71 w 113"/>
                  <a:gd name="T35" fmla="*/ 42 h 227"/>
                  <a:gd name="T36" fmla="*/ 75 w 113"/>
                  <a:gd name="T37" fmla="*/ 42 h 227"/>
                  <a:gd name="T38" fmla="*/ 71 w 113"/>
                  <a:gd name="T39" fmla="*/ 40 h 227"/>
                  <a:gd name="T40" fmla="*/ 73 w 113"/>
                  <a:gd name="T41" fmla="*/ 33 h 227"/>
                  <a:gd name="T42" fmla="*/ 75 w 113"/>
                  <a:gd name="T43" fmla="*/ 31 h 227"/>
                  <a:gd name="T44" fmla="*/ 73 w 113"/>
                  <a:gd name="T45" fmla="*/ 24 h 227"/>
                  <a:gd name="T46" fmla="*/ 79 w 113"/>
                  <a:gd name="T47" fmla="*/ 27 h 227"/>
                  <a:gd name="T48" fmla="*/ 82 w 113"/>
                  <a:gd name="T49" fmla="*/ 18 h 227"/>
                  <a:gd name="T50" fmla="*/ 88 w 113"/>
                  <a:gd name="T51" fmla="*/ 18 h 227"/>
                  <a:gd name="T52" fmla="*/ 88 w 113"/>
                  <a:gd name="T53" fmla="*/ 6 h 227"/>
                  <a:gd name="T54" fmla="*/ 91 w 113"/>
                  <a:gd name="T55" fmla="*/ 2 h 227"/>
                  <a:gd name="T56" fmla="*/ 102 w 113"/>
                  <a:gd name="T57" fmla="*/ 11 h 227"/>
                  <a:gd name="T58" fmla="*/ 111 w 113"/>
                  <a:gd name="T59" fmla="*/ 61 h 227"/>
                  <a:gd name="T60" fmla="*/ 105 w 113"/>
                  <a:gd name="T61" fmla="*/ 54 h 227"/>
                  <a:gd name="T62" fmla="*/ 102 w 113"/>
                  <a:gd name="T63" fmla="*/ 67 h 227"/>
                  <a:gd name="T64" fmla="*/ 104 w 113"/>
                  <a:gd name="T65" fmla="*/ 74 h 227"/>
                  <a:gd name="T66" fmla="*/ 93 w 113"/>
                  <a:gd name="T67" fmla="*/ 117 h 227"/>
                  <a:gd name="T68" fmla="*/ 61 w 113"/>
                  <a:gd name="T69" fmla="*/ 215 h 227"/>
                  <a:gd name="T70" fmla="*/ 55 w 113"/>
                  <a:gd name="T71" fmla="*/ 220 h 227"/>
                  <a:gd name="T72" fmla="*/ 43 w 113"/>
                  <a:gd name="T73" fmla="*/ 222 h 227"/>
                  <a:gd name="T74" fmla="*/ 30 w 113"/>
                  <a:gd name="T75" fmla="*/ 227 h 227"/>
                  <a:gd name="T76" fmla="*/ 9 w 113"/>
                  <a:gd name="T77" fmla="*/ 209 h 227"/>
                  <a:gd name="T78" fmla="*/ 7 w 113"/>
                  <a:gd name="T79" fmla="*/ 192 h 227"/>
                  <a:gd name="T80" fmla="*/ 2 w 113"/>
                  <a:gd name="T81" fmla="*/ 181 h 227"/>
                  <a:gd name="T82" fmla="*/ 0 w 113"/>
                  <a:gd name="T83" fmla="*/ 163 h 227"/>
                  <a:gd name="T84" fmla="*/ 7 w 113"/>
                  <a:gd name="T85" fmla="*/ 152 h 227"/>
                  <a:gd name="T86" fmla="*/ 18 w 113"/>
                  <a:gd name="T87" fmla="*/ 131 h 227"/>
                  <a:gd name="T88" fmla="*/ 20 w 113"/>
                  <a:gd name="T89" fmla="*/ 125 h 227"/>
                  <a:gd name="T90" fmla="*/ 14 w 113"/>
                  <a:gd name="T91" fmla="*/ 102 h 227"/>
                  <a:gd name="T92" fmla="*/ 11 w 113"/>
                  <a:gd name="T93" fmla="*/ 90 h 227"/>
                  <a:gd name="T94" fmla="*/ 18 w 113"/>
                  <a:gd name="T95" fmla="*/ 6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 h="227">
                    <a:moveTo>
                      <a:pt x="18" y="68"/>
                    </a:moveTo>
                    <a:lnTo>
                      <a:pt x="20" y="67"/>
                    </a:lnTo>
                    <a:lnTo>
                      <a:pt x="22" y="67"/>
                    </a:lnTo>
                    <a:lnTo>
                      <a:pt x="27" y="67"/>
                    </a:lnTo>
                    <a:lnTo>
                      <a:pt x="27" y="65"/>
                    </a:lnTo>
                    <a:lnTo>
                      <a:pt x="30" y="63"/>
                    </a:lnTo>
                    <a:lnTo>
                      <a:pt x="30" y="65"/>
                    </a:lnTo>
                    <a:lnTo>
                      <a:pt x="32" y="65"/>
                    </a:lnTo>
                    <a:lnTo>
                      <a:pt x="34" y="63"/>
                    </a:lnTo>
                    <a:lnTo>
                      <a:pt x="36" y="65"/>
                    </a:lnTo>
                    <a:lnTo>
                      <a:pt x="38" y="63"/>
                    </a:lnTo>
                    <a:lnTo>
                      <a:pt x="38" y="61"/>
                    </a:lnTo>
                    <a:lnTo>
                      <a:pt x="41" y="59"/>
                    </a:lnTo>
                    <a:lnTo>
                      <a:pt x="41" y="61"/>
                    </a:lnTo>
                    <a:lnTo>
                      <a:pt x="45" y="59"/>
                    </a:lnTo>
                    <a:lnTo>
                      <a:pt x="47" y="59"/>
                    </a:lnTo>
                    <a:lnTo>
                      <a:pt x="47" y="63"/>
                    </a:lnTo>
                    <a:lnTo>
                      <a:pt x="48" y="65"/>
                    </a:lnTo>
                    <a:lnTo>
                      <a:pt x="52" y="65"/>
                    </a:lnTo>
                    <a:lnTo>
                      <a:pt x="54" y="65"/>
                    </a:lnTo>
                    <a:lnTo>
                      <a:pt x="52" y="63"/>
                    </a:lnTo>
                    <a:lnTo>
                      <a:pt x="50" y="59"/>
                    </a:lnTo>
                    <a:lnTo>
                      <a:pt x="50" y="56"/>
                    </a:lnTo>
                    <a:lnTo>
                      <a:pt x="54" y="54"/>
                    </a:lnTo>
                    <a:lnTo>
                      <a:pt x="57" y="50"/>
                    </a:lnTo>
                    <a:lnTo>
                      <a:pt x="59" y="52"/>
                    </a:lnTo>
                    <a:lnTo>
                      <a:pt x="59" y="56"/>
                    </a:lnTo>
                    <a:lnTo>
                      <a:pt x="61" y="56"/>
                    </a:lnTo>
                    <a:lnTo>
                      <a:pt x="63" y="56"/>
                    </a:lnTo>
                    <a:lnTo>
                      <a:pt x="61" y="50"/>
                    </a:lnTo>
                    <a:lnTo>
                      <a:pt x="64" y="45"/>
                    </a:lnTo>
                    <a:lnTo>
                      <a:pt x="64" y="43"/>
                    </a:lnTo>
                    <a:lnTo>
                      <a:pt x="66" y="42"/>
                    </a:lnTo>
                    <a:lnTo>
                      <a:pt x="66" y="43"/>
                    </a:lnTo>
                    <a:lnTo>
                      <a:pt x="66" y="47"/>
                    </a:lnTo>
                    <a:lnTo>
                      <a:pt x="71" y="42"/>
                    </a:lnTo>
                    <a:lnTo>
                      <a:pt x="73" y="42"/>
                    </a:lnTo>
                    <a:lnTo>
                      <a:pt x="75" y="42"/>
                    </a:lnTo>
                    <a:lnTo>
                      <a:pt x="73" y="40"/>
                    </a:lnTo>
                    <a:lnTo>
                      <a:pt x="71" y="40"/>
                    </a:lnTo>
                    <a:lnTo>
                      <a:pt x="70" y="38"/>
                    </a:lnTo>
                    <a:lnTo>
                      <a:pt x="73" y="33"/>
                    </a:lnTo>
                    <a:lnTo>
                      <a:pt x="75" y="34"/>
                    </a:lnTo>
                    <a:lnTo>
                      <a:pt x="75" y="31"/>
                    </a:lnTo>
                    <a:lnTo>
                      <a:pt x="73" y="25"/>
                    </a:lnTo>
                    <a:lnTo>
                      <a:pt x="73" y="24"/>
                    </a:lnTo>
                    <a:lnTo>
                      <a:pt x="77" y="24"/>
                    </a:lnTo>
                    <a:lnTo>
                      <a:pt x="79" y="27"/>
                    </a:lnTo>
                    <a:lnTo>
                      <a:pt x="82" y="22"/>
                    </a:lnTo>
                    <a:lnTo>
                      <a:pt x="82" y="18"/>
                    </a:lnTo>
                    <a:lnTo>
                      <a:pt x="84" y="20"/>
                    </a:lnTo>
                    <a:lnTo>
                      <a:pt x="88" y="18"/>
                    </a:lnTo>
                    <a:lnTo>
                      <a:pt x="89" y="8"/>
                    </a:lnTo>
                    <a:lnTo>
                      <a:pt x="88" y="6"/>
                    </a:lnTo>
                    <a:lnTo>
                      <a:pt x="89" y="6"/>
                    </a:lnTo>
                    <a:lnTo>
                      <a:pt x="91" y="2"/>
                    </a:lnTo>
                    <a:lnTo>
                      <a:pt x="93" y="0"/>
                    </a:lnTo>
                    <a:lnTo>
                      <a:pt x="102" y="11"/>
                    </a:lnTo>
                    <a:lnTo>
                      <a:pt x="113" y="59"/>
                    </a:lnTo>
                    <a:lnTo>
                      <a:pt x="111" y="61"/>
                    </a:lnTo>
                    <a:lnTo>
                      <a:pt x="109" y="63"/>
                    </a:lnTo>
                    <a:lnTo>
                      <a:pt x="105" y="54"/>
                    </a:lnTo>
                    <a:lnTo>
                      <a:pt x="104" y="54"/>
                    </a:lnTo>
                    <a:lnTo>
                      <a:pt x="102" y="67"/>
                    </a:lnTo>
                    <a:lnTo>
                      <a:pt x="104" y="70"/>
                    </a:lnTo>
                    <a:lnTo>
                      <a:pt x="104" y="74"/>
                    </a:lnTo>
                    <a:lnTo>
                      <a:pt x="98" y="83"/>
                    </a:lnTo>
                    <a:lnTo>
                      <a:pt x="93" y="117"/>
                    </a:lnTo>
                    <a:lnTo>
                      <a:pt x="91" y="117"/>
                    </a:lnTo>
                    <a:lnTo>
                      <a:pt x="61" y="215"/>
                    </a:lnTo>
                    <a:lnTo>
                      <a:pt x="57" y="218"/>
                    </a:lnTo>
                    <a:lnTo>
                      <a:pt x="55" y="220"/>
                    </a:lnTo>
                    <a:lnTo>
                      <a:pt x="54" y="218"/>
                    </a:lnTo>
                    <a:lnTo>
                      <a:pt x="43" y="222"/>
                    </a:lnTo>
                    <a:lnTo>
                      <a:pt x="34" y="227"/>
                    </a:lnTo>
                    <a:lnTo>
                      <a:pt x="30" y="227"/>
                    </a:lnTo>
                    <a:lnTo>
                      <a:pt x="13" y="215"/>
                    </a:lnTo>
                    <a:lnTo>
                      <a:pt x="9" y="209"/>
                    </a:lnTo>
                    <a:lnTo>
                      <a:pt x="5" y="195"/>
                    </a:lnTo>
                    <a:lnTo>
                      <a:pt x="7" y="192"/>
                    </a:lnTo>
                    <a:lnTo>
                      <a:pt x="4" y="183"/>
                    </a:lnTo>
                    <a:lnTo>
                      <a:pt x="2" y="181"/>
                    </a:lnTo>
                    <a:lnTo>
                      <a:pt x="0" y="175"/>
                    </a:lnTo>
                    <a:lnTo>
                      <a:pt x="0" y="163"/>
                    </a:lnTo>
                    <a:lnTo>
                      <a:pt x="5" y="152"/>
                    </a:lnTo>
                    <a:lnTo>
                      <a:pt x="7" y="152"/>
                    </a:lnTo>
                    <a:lnTo>
                      <a:pt x="16" y="134"/>
                    </a:lnTo>
                    <a:lnTo>
                      <a:pt x="18" y="131"/>
                    </a:lnTo>
                    <a:lnTo>
                      <a:pt x="20" y="127"/>
                    </a:lnTo>
                    <a:lnTo>
                      <a:pt x="20" y="125"/>
                    </a:lnTo>
                    <a:lnTo>
                      <a:pt x="20" y="124"/>
                    </a:lnTo>
                    <a:lnTo>
                      <a:pt x="14" y="102"/>
                    </a:lnTo>
                    <a:lnTo>
                      <a:pt x="13" y="93"/>
                    </a:lnTo>
                    <a:lnTo>
                      <a:pt x="11" y="90"/>
                    </a:lnTo>
                    <a:lnTo>
                      <a:pt x="18" y="72"/>
                    </a:lnTo>
                    <a:lnTo>
                      <a:pt x="18" y="6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8" name="Freeform 2417">
                <a:extLst>
                  <a:ext uri="{FF2B5EF4-FFF2-40B4-BE49-F238E27FC236}">
                    <a16:creationId xmlns:a16="http://schemas.microsoft.com/office/drawing/2014/main" id="{9898E372-6816-0C45-8101-3B1D486CF026}"/>
                  </a:ext>
                </a:extLst>
              </p:cNvPr>
              <p:cNvSpPr>
                <a:spLocks/>
              </p:cNvSpPr>
              <p:nvPr/>
            </p:nvSpPr>
            <p:spPr bwMode="auto">
              <a:xfrm>
                <a:off x="3387" y="2907"/>
                <a:ext cx="113" cy="227"/>
              </a:xfrm>
              <a:custGeom>
                <a:avLst/>
                <a:gdLst>
                  <a:gd name="T0" fmla="*/ 20 w 113"/>
                  <a:gd name="T1" fmla="*/ 67 h 227"/>
                  <a:gd name="T2" fmla="*/ 27 w 113"/>
                  <a:gd name="T3" fmla="*/ 67 h 227"/>
                  <a:gd name="T4" fmla="*/ 30 w 113"/>
                  <a:gd name="T5" fmla="*/ 63 h 227"/>
                  <a:gd name="T6" fmla="*/ 32 w 113"/>
                  <a:gd name="T7" fmla="*/ 65 h 227"/>
                  <a:gd name="T8" fmla="*/ 36 w 113"/>
                  <a:gd name="T9" fmla="*/ 65 h 227"/>
                  <a:gd name="T10" fmla="*/ 38 w 113"/>
                  <a:gd name="T11" fmla="*/ 61 h 227"/>
                  <a:gd name="T12" fmla="*/ 41 w 113"/>
                  <a:gd name="T13" fmla="*/ 61 h 227"/>
                  <a:gd name="T14" fmla="*/ 47 w 113"/>
                  <a:gd name="T15" fmla="*/ 59 h 227"/>
                  <a:gd name="T16" fmla="*/ 48 w 113"/>
                  <a:gd name="T17" fmla="*/ 65 h 227"/>
                  <a:gd name="T18" fmla="*/ 54 w 113"/>
                  <a:gd name="T19" fmla="*/ 65 h 227"/>
                  <a:gd name="T20" fmla="*/ 50 w 113"/>
                  <a:gd name="T21" fmla="*/ 59 h 227"/>
                  <a:gd name="T22" fmla="*/ 54 w 113"/>
                  <a:gd name="T23" fmla="*/ 54 h 227"/>
                  <a:gd name="T24" fmla="*/ 59 w 113"/>
                  <a:gd name="T25" fmla="*/ 52 h 227"/>
                  <a:gd name="T26" fmla="*/ 61 w 113"/>
                  <a:gd name="T27" fmla="*/ 56 h 227"/>
                  <a:gd name="T28" fmla="*/ 61 w 113"/>
                  <a:gd name="T29" fmla="*/ 50 h 227"/>
                  <a:gd name="T30" fmla="*/ 64 w 113"/>
                  <a:gd name="T31" fmla="*/ 43 h 227"/>
                  <a:gd name="T32" fmla="*/ 66 w 113"/>
                  <a:gd name="T33" fmla="*/ 43 h 227"/>
                  <a:gd name="T34" fmla="*/ 71 w 113"/>
                  <a:gd name="T35" fmla="*/ 42 h 227"/>
                  <a:gd name="T36" fmla="*/ 75 w 113"/>
                  <a:gd name="T37" fmla="*/ 42 h 227"/>
                  <a:gd name="T38" fmla="*/ 71 w 113"/>
                  <a:gd name="T39" fmla="*/ 40 h 227"/>
                  <a:gd name="T40" fmla="*/ 73 w 113"/>
                  <a:gd name="T41" fmla="*/ 33 h 227"/>
                  <a:gd name="T42" fmla="*/ 75 w 113"/>
                  <a:gd name="T43" fmla="*/ 31 h 227"/>
                  <a:gd name="T44" fmla="*/ 73 w 113"/>
                  <a:gd name="T45" fmla="*/ 24 h 227"/>
                  <a:gd name="T46" fmla="*/ 79 w 113"/>
                  <a:gd name="T47" fmla="*/ 27 h 227"/>
                  <a:gd name="T48" fmla="*/ 82 w 113"/>
                  <a:gd name="T49" fmla="*/ 18 h 227"/>
                  <a:gd name="T50" fmla="*/ 88 w 113"/>
                  <a:gd name="T51" fmla="*/ 18 h 227"/>
                  <a:gd name="T52" fmla="*/ 88 w 113"/>
                  <a:gd name="T53" fmla="*/ 6 h 227"/>
                  <a:gd name="T54" fmla="*/ 91 w 113"/>
                  <a:gd name="T55" fmla="*/ 2 h 227"/>
                  <a:gd name="T56" fmla="*/ 102 w 113"/>
                  <a:gd name="T57" fmla="*/ 11 h 227"/>
                  <a:gd name="T58" fmla="*/ 111 w 113"/>
                  <a:gd name="T59" fmla="*/ 61 h 227"/>
                  <a:gd name="T60" fmla="*/ 105 w 113"/>
                  <a:gd name="T61" fmla="*/ 54 h 227"/>
                  <a:gd name="T62" fmla="*/ 102 w 113"/>
                  <a:gd name="T63" fmla="*/ 67 h 227"/>
                  <a:gd name="T64" fmla="*/ 104 w 113"/>
                  <a:gd name="T65" fmla="*/ 74 h 227"/>
                  <a:gd name="T66" fmla="*/ 93 w 113"/>
                  <a:gd name="T67" fmla="*/ 117 h 227"/>
                  <a:gd name="T68" fmla="*/ 61 w 113"/>
                  <a:gd name="T69" fmla="*/ 215 h 227"/>
                  <a:gd name="T70" fmla="*/ 55 w 113"/>
                  <a:gd name="T71" fmla="*/ 220 h 227"/>
                  <a:gd name="T72" fmla="*/ 43 w 113"/>
                  <a:gd name="T73" fmla="*/ 222 h 227"/>
                  <a:gd name="T74" fmla="*/ 30 w 113"/>
                  <a:gd name="T75" fmla="*/ 227 h 227"/>
                  <a:gd name="T76" fmla="*/ 9 w 113"/>
                  <a:gd name="T77" fmla="*/ 209 h 227"/>
                  <a:gd name="T78" fmla="*/ 7 w 113"/>
                  <a:gd name="T79" fmla="*/ 192 h 227"/>
                  <a:gd name="T80" fmla="*/ 2 w 113"/>
                  <a:gd name="T81" fmla="*/ 181 h 227"/>
                  <a:gd name="T82" fmla="*/ 0 w 113"/>
                  <a:gd name="T83" fmla="*/ 163 h 227"/>
                  <a:gd name="T84" fmla="*/ 7 w 113"/>
                  <a:gd name="T85" fmla="*/ 152 h 227"/>
                  <a:gd name="T86" fmla="*/ 18 w 113"/>
                  <a:gd name="T87" fmla="*/ 131 h 227"/>
                  <a:gd name="T88" fmla="*/ 20 w 113"/>
                  <a:gd name="T89" fmla="*/ 125 h 227"/>
                  <a:gd name="T90" fmla="*/ 14 w 113"/>
                  <a:gd name="T91" fmla="*/ 102 h 227"/>
                  <a:gd name="T92" fmla="*/ 11 w 113"/>
                  <a:gd name="T93" fmla="*/ 90 h 227"/>
                  <a:gd name="T94" fmla="*/ 18 w 113"/>
                  <a:gd name="T95" fmla="*/ 6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 h="227">
                    <a:moveTo>
                      <a:pt x="18" y="68"/>
                    </a:moveTo>
                    <a:lnTo>
                      <a:pt x="20" y="67"/>
                    </a:lnTo>
                    <a:lnTo>
                      <a:pt x="22" y="67"/>
                    </a:lnTo>
                    <a:lnTo>
                      <a:pt x="27" y="67"/>
                    </a:lnTo>
                    <a:lnTo>
                      <a:pt x="27" y="65"/>
                    </a:lnTo>
                    <a:lnTo>
                      <a:pt x="30" y="63"/>
                    </a:lnTo>
                    <a:lnTo>
                      <a:pt x="30" y="65"/>
                    </a:lnTo>
                    <a:lnTo>
                      <a:pt x="32" y="65"/>
                    </a:lnTo>
                    <a:lnTo>
                      <a:pt x="34" y="63"/>
                    </a:lnTo>
                    <a:lnTo>
                      <a:pt x="36" y="65"/>
                    </a:lnTo>
                    <a:lnTo>
                      <a:pt x="38" y="63"/>
                    </a:lnTo>
                    <a:lnTo>
                      <a:pt x="38" y="61"/>
                    </a:lnTo>
                    <a:lnTo>
                      <a:pt x="41" y="59"/>
                    </a:lnTo>
                    <a:lnTo>
                      <a:pt x="41" y="61"/>
                    </a:lnTo>
                    <a:lnTo>
                      <a:pt x="45" y="59"/>
                    </a:lnTo>
                    <a:lnTo>
                      <a:pt x="47" y="59"/>
                    </a:lnTo>
                    <a:lnTo>
                      <a:pt x="47" y="63"/>
                    </a:lnTo>
                    <a:lnTo>
                      <a:pt x="48" y="65"/>
                    </a:lnTo>
                    <a:lnTo>
                      <a:pt x="52" y="65"/>
                    </a:lnTo>
                    <a:lnTo>
                      <a:pt x="54" y="65"/>
                    </a:lnTo>
                    <a:lnTo>
                      <a:pt x="52" y="63"/>
                    </a:lnTo>
                    <a:lnTo>
                      <a:pt x="50" y="59"/>
                    </a:lnTo>
                    <a:lnTo>
                      <a:pt x="50" y="56"/>
                    </a:lnTo>
                    <a:lnTo>
                      <a:pt x="54" y="54"/>
                    </a:lnTo>
                    <a:lnTo>
                      <a:pt x="57" y="50"/>
                    </a:lnTo>
                    <a:lnTo>
                      <a:pt x="59" y="52"/>
                    </a:lnTo>
                    <a:lnTo>
                      <a:pt x="59" y="56"/>
                    </a:lnTo>
                    <a:lnTo>
                      <a:pt x="61" y="56"/>
                    </a:lnTo>
                    <a:lnTo>
                      <a:pt x="63" y="56"/>
                    </a:lnTo>
                    <a:lnTo>
                      <a:pt x="61" y="50"/>
                    </a:lnTo>
                    <a:lnTo>
                      <a:pt x="64" y="45"/>
                    </a:lnTo>
                    <a:lnTo>
                      <a:pt x="64" y="43"/>
                    </a:lnTo>
                    <a:lnTo>
                      <a:pt x="66" y="42"/>
                    </a:lnTo>
                    <a:lnTo>
                      <a:pt x="66" y="43"/>
                    </a:lnTo>
                    <a:lnTo>
                      <a:pt x="66" y="47"/>
                    </a:lnTo>
                    <a:lnTo>
                      <a:pt x="71" y="42"/>
                    </a:lnTo>
                    <a:lnTo>
                      <a:pt x="73" y="42"/>
                    </a:lnTo>
                    <a:lnTo>
                      <a:pt x="75" y="42"/>
                    </a:lnTo>
                    <a:lnTo>
                      <a:pt x="73" y="40"/>
                    </a:lnTo>
                    <a:lnTo>
                      <a:pt x="71" y="40"/>
                    </a:lnTo>
                    <a:lnTo>
                      <a:pt x="70" y="38"/>
                    </a:lnTo>
                    <a:lnTo>
                      <a:pt x="73" y="33"/>
                    </a:lnTo>
                    <a:lnTo>
                      <a:pt x="75" y="34"/>
                    </a:lnTo>
                    <a:lnTo>
                      <a:pt x="75" y="31"/>
                    </a:lnTo>
                    <a:lnTo>
                      <a:pt x="73" y="25"/>
                    </a:lnTo>
                    <a:lnTo>
                      <a:pt x="73" y="24"/>
                    </a:lnTo>
                    <a:lnTo>
                      <a:pt x="77" y="24"/>
                    </a:lnTo>
                    <a:lnTo>
                      <a:pt x="79" y="27"/>
                    </a:lnTo>
                    <a:lnTo>
                      <a:pt x="82" y="22"/>
                    </a:lnTo>
                    <a:lnTo>
                      <a:pt x="82" y="18"/>
                    </a:lnTo>
                    <a:lnTo>
                      <a:pt x="84" y="20"/>
                    </a:lnTo>
                    <a:lnTo>
                      <a:pt x="88" y="18"/>
                    </a:lnTo>
                    <a:lnTo>
                      <a:pt x="89" y="8"/>
                    </a:lnTo>
                    <a:lnTo>
                      <a:pt x="88" y="6"/>
                    </a:lnTo>
                    <a:lnTo>
                      <a:pt x="89" y="6"/>
                    </a:lnTo>
                    <a:lnTo>
                      <a:pt x="91" y="2"/>
                    </a:lnTo>
                    <a:lnTo>
                      <a:pt x="93" y="0"/>
                    </a:lnTo>
                    <a:lnTo>
                      <a:pt x="102" y="11"/>
                    </a:lnTo>
                    <a:lnTo>
                      <a:pt x="113" y="59"/>
                    </a:lnTo>
                    <a:lnTo>
                      <a:pt x="111" y="61"/>
                    </a:lnTo>
                    <a:lnTo>
                      <a:pt x="109" y="63"/>
                    </a:lnTo>
                    <a:lnTo>
                      <a:pt x="105" y="54"/>
                    </a:lnTo>
                    <a:lnTo>
                      <a:pt x="104" y="54"/>
                    </a:lnTo>
                    <a:lnTo>
                      <a:pt x="102" y="67"/>
                    </a:lnTo>
                    <a:lnTo>
                      <a:pt x="104" y="70"/>
                    </a:lnTo>
                    <a:lnTo>
                      <a:pt x="104" y="74"/>
                    </a:lnTo>
                    <a:lnTo>
                      <a:pt x="98" y="83"/>
                    </a:lnTo>
                    <a:lnTo>
                      <a:pt x="93" y="117"/>
                    </a:lnTo>
                    <a:lnTo>
                      <a:pt x="91" y="117"/>
                    </a:lnTo>
                    <a:lnTo>
                      <a:pt x="61" y="215"/>
                    </a:lnTo>
                    <a:lnTo>
                      <a:pt x="57" y="218"/>
                    </a:lnTo>
                    <a:lnTo>
                      <a:pt x="55" y="220"/>
                    </a:lnTo>
                    <a:lnTo>
                      <a:pt x="54" y="218"/>
                    </a:lnTo>
                    <a:lnTo>
                      <a:pt x="43" y="222"/>
                    </a:lnTo>
                    <a:lnTo>
                      <a:pt x="34" y="227"/>
                    </a:lnTo>
                    <a:lnTo>
                      <a:pt x="30" y="227"/>
                    </a:lnTo>
                    <a:lnTo>
                      <a:pt x="13" y="215"/>
                    </a:lnTo>
                    <a:lnTo>
                      <a:pt x="9" y="209"/>
                    </a:lnTo>
                    <a:lnTo>
                      <a:pt x="5" y="195"/>
                    </a:lnTo>
                    <a:lnTo>
                      <a:pt x="7" y="192"/>
                    </a:lnTo>
                    <a:lnTo>
                      <a:pt x="4" y="183"/>
                    </a:lnTo>
                    <a:lnTo>
                      <a:pt x="2" y="181"/>
                    </a:lnTo>
                    <a:lnTo>
                      <a:pt x="0" y="175"/>
                    </a:lnTo>
                    <a:lnTo>
                      <a:pt x="0" y="163"/>
                    </a:lnTo>
                    <a:lnTo>
                      <a:pt x="5" y="152"/>
                    </a:lnTo>
                    <a:lnTo>
                      <a:pt x="7" y="152"/>
                    </a:lnTo>
                    <a:lnTo>
                      <a:pt x="16" y="134"/>
                    </a:lnTo>
                    <a:lnTo>
                      <a:pt x="18" y="131"/>
                    </a:lnTo>
                    <a:lnTo>
                      <a:pt x="20" y="127"/>
                    </a:lnTo>
                    <a:lnTo>
                      <a:pt x="20" y="125"/>
                    </a:lnTo>
                    <a:lnTo>
                      <a:pt x="20" y="124"/>
                    </a:lnTo>
                    <a:lnTo>
                      <a:pt x="14" y="102"/>
                    </a:lnTo>
                    <a:lnTo>
                      <a:pt x="13" y="93"/>
                    </a:lnTo>
                    <a:lnTo>
                      <a:pt x="11" y="90"/>
                    </a:lnTo>
                    <a:lnTo>
                      <a:pt x="18" y="72"/>
                    </a:lnTo>
                    <a:lnTo>
                      <a:pt x="18" y="68"/>
                    </a:lnTo>
                  </a:path>
                </a:pathLst>
              </a:custGeom>
              <a:solidFill>
                <a:srgbClr val="3D9630"/>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79" name="Freeform 2418">
                <a:extLst>
                  <a:ext uri="{FF2B5EF4-FFF2-40B4-BE49-F238E27FC236}">
                    <a16:creationId xmlns:a16="http://schemas.microsoft.com/office/drawing/2014/main" id="{B4B89C54-BB35-594D-AEC8-B8000345F814}"/>
                  </a:ext>
                </a:extLst>
              </p:cNvPr>
              <p:cNvSpPr>
                <a:spLocks/>
              </p:cNvSpPr>
              <p:nvPr/>
            </p:nvSpPr>
            <p:spPr bwMode="auto">
              <a:xfrm>
                <a:off x="2614" y="2472"/>
                <a:ext cx="121" cy="89"/>
              </a:xfrm>
              <a:custGeom>
                <a:avLst/>
                <a:gdLst>
                  <a:gd name="T0" fmla="*/ 75 w 121"/>
                  <a:gd name="T1" fmla="*/ 0 h 89"/>
                  <a:gd name="T2" fmla="*/ 48 w 121"/>
                  <a:gd name="T3" fmla="*/ 18 h 89"/>
                  <a:gd name="T4" fmla="*/ 23 w 121"/>
                  <a:gd name="T5" fmla="*/ 27 h 89"/>
                  <a:gd name="T6" fmla="*/ 12 w 121"/>
                  <a:gd name="T7" fmla="*/ 46 h 89"/>
                  <a:gd name="T8" fmla="*/ 0 w 121"/>
                  <a:gd name="T9" fmla="*/ 64 h 89"/>
                  <a:gd name="T10" fmla="*/ 0 w 121"/>
                  <a:gd name="T11" fmla="*/ 75 h 89"/>
                  <a:gd name="T12" fmla="*/ 0 w 121"/>
                  <a:gd name="T13" fmla="*/ 77 h 89"/>
                  <a:gd name="T14" fmla="*/ 2 w 121"/>
                  <a:gd name="T15" fmla="*/ 78 h 89"/>
                  <a:gd name="T16" fmla="*/ 4 w 121"/>
                  <a:gd name="T17" fmla="*/ 80 h 89"/>
                  <a:gd name="T18" fmla="*/ 4 w 121"/>
                  <a:gd name="T19" fmla="*/ 82 h 89"/>
                  <a:gd name="T20" fmla="*/ 5 w 121"/>
                  <a:gd name="T21" fmla="*/ 84 h 89"/>
                  <a:gd name="T22" fmla="*/ 7 w 121"/>
                  <a:gd name="T23" fmla="*/ 85 h 89"/>
                  <a:gd name="T24" fmla="*/ 9 w 121"/>
                  <a:gd name="T25" fmla="*/ 85 h 89"/>
                  <a:gd name="T26" fmla="*/ 11 w 121"/>
                  <a:gd name="T27" fmla="*/ 84 h 89"/>
                  <a:gd name="T28" fmla="*/ 12 w 121"/>
                  <a:gd name="T29" fmla="*/ 87 h 89"/>
                  <a:gd name="T30" fmla="*/ 14 w 121"/>
                  <a:gd name="T31" fmla="*/ 84 h 89"/>
                  <a:gd name="T32" fmla="*/ 30 w 121"/>
                  <a:gd name="T33" fmla="*/ 82 h 89"/>
                  <a:gd name="T34" fmla="*/ 32 w 121"/>
                  <a:gd name="T35" fmla="*/ 82 h 89"/>
                  <a:gd name="T36" fmla="*/ 36 w 121"/>
                  <a:gd name="T37" fmla="*/ 84 h 89"/>
                  <a:gd name="T38" fmla="*/ 37 w 121"/>
                  <a:gd name="T39" fmla="*/ 89 h 89"/>
                  <a:gd name="T40" fmla="*/ 41 w 121"/>
                  <a:gd name="T41" fmla="*/ 89 h 89"/>
                  <a:gd name="T42" fmla="*/ 39 w 121"/>
                  <a:gd name="T43" fmla="*/ 82 h 89"/>
                  <a:gd name="T44" fmla="*/ 39 w 121"/>
                  <a:gd name="T45" fmla="*/ 75 h 89"/>
                  <a:gd name="T46" fmla="*/ 37 w 121"/>
                  <a:gd name="T47" fmla="*/ 73 h 89"/>
                  <a:gd name="T48" fmla="*/ 36 w 121"/>
                  <a:gd name="T49" fmla="*/ 69 h 89"/>
                  <a:gd name="T50" fmla="*/ 37 w 121"/>
                  <a:gd name="T51" fmla="*/ 64 h 89"/>
                  <a:gd name="T52" fmla="*/ 71 w 121"/>
                  <a:gd name="T53" fmla="*/ 66 h 89"/>
                  <a:gd name="T54" fmla="*/ 79 w 121"/>
                  <a:gd name="T55" fmla="*/ 62 h 89"/>
                  <a:gd name="T56" fmla="*/ 89 w 121"/>
                  <a:gd name="T57" fmla="*/ 64 h 89"/>
                  <a:gd name="T58" fmla="*/ 91 w 121"/>
                  <a:gd name="T59" fmla="*/ 66 h 89"/>
                  <a:gd name="T60" fmla="*/ 96 w 121"/>
                  <a:gd name="T61" fmla="*/ 64 h 89"/>
                  <a:gd name="T62" fmla="*/ 98 w 121"/>
                  <a:gd name="T63" fmla="*/ 64 h 89"/>
                  <a:gd name="T64" fmla="*/ 100 w 121"/>
                  <a:gd name="T65" fmla="*/ 60 h 89"/>
                  <a:gd name="T66" fmla="*/ 102 w 121"/>
                  <a:gd name="T67" fmla="*/ 60 h 89"/>
                  <a:gd name="T68" fmla="*/ 105 w 121"/>
                  <a:gd name="T69" fmla="*/ 57 h 89"/>
                  <a:gd name="T70" fmla="*/ 107 w 121"/>
                  <a:gd name="T71" fmla="*/ 57 h 89"/>
                  <a:gd name="T72" fmla="*/ 112 w 121"/>
                  <a:gd name="T73" fmla="*/ 57 h 89"/>
                  <a:gd name="T74" fmla="*/ 114 w 121"/>
                  <a:gd name="T75" fmla="*/ 57 h 89"/>
                  <a:gd name="T76" fmla="*/ 120 w 121"/>
                  <a:gd name="T77" fmla="*/ 53 h 89"/>
                  <a:gd name="T78" fmla="*/ 120 w 121"/>
                  <a:gd name="T79" fmla="*/ 52 h 89"/>
                  <a:gd name="T80" fmla="*/ 121 w 121"/>
                  <a:gd name="T81" fmla="*/ 50 h 89"/>
                  <a:gd name="T82" fmla="*/ 116 w 121"/>
                  <a:gd name="T83" fmla="*/ 44 h 89"/>
                  <a:gd name="T84" fmla="*/ 116 w 121"/>
                  <a:gd name="T85" fmla="*/ 43 h 89"/>
                  <a:gd name="T86" fmla="*/ 118 w 121"/>
                  <a:gd name="T87" fmla="*/ 41 h 89"/>
                  <a:gd name="T88" fmla="*/ 116 w 121"/>
                  <a:gd name="T89" fmla="*/ 37 h 89"/>
                  <a:gd name="T90" fmla="*/ 112 w 121"/>
                  <a:gd name="T91" fmla="*/ 37 h 89"/>
                  <a:gd name="T92" fmla="*/ 111 w 121"/>
                  <a:gd name="T93" fmla="*/ 39 h 89"/>
                  <a:gd name="T94" fmla="*/ 104 w 121"/>
                  <a:gd name="T95" fmla="*/ 35 h 89"/>
                  <a:gd name="T96" fmla="*/ 87 w 121"/>
                  <a:gd name="T97" fmla="*/ 14 h 89"/>
                  <a:gd name="T98" fmla="*/ 87 w 121"/>
                  <a:gd name="T99" fmla="*/ 10 h 89"/>
                  <a:gd name="T100" fmla="*/ 84 w 121"/>
                  <a:gd name="T101" fmla="*/ 7 h 89"/>
                  <a:gd name="T102" fmla="*/ 84 w 121"/>
                  <a:gd name="T10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1" h="89">
                    <a:moveTo>
                      <a:pt x="86" y="0"/>
                    </a:moveTo>
                    <a:lnTo>
                      <a:pt x="75" y="0"/>
                    </a:lnTo>
                    <a:lnTo>
                      <a:pt x="52" y="14"/>
                    </a:lnTo>
                    <a:lnTo>
                      <a:pt x="48" y="18"/>
                    </a:lnTo>
                    <a:lnTo>
                      <a:pt x="43" y="23"/>
                    </a:lnTo>
                    <a:lnTo>
                      <a:pt x="23" y="27"/>
                    </a:lnTo>
                    <a:lnTo>
                      <a:pt x="20" y="28"/>
                    </a:lnTo>
                    <a:lnTo>
                      <a:pt x="12" y="46"/>
                    </a:lnTo>
                    <a:lnTo>
                      <a:pt x="4" y="53"/>
                    </a:lnTo>
                    <a:lnTo>
                      <a:pt x="0" y="64"/>
                    </a:lnTo>
                    <a:lnTo>
                      <a:pt x="0" y="75"/>
                    </a:lnTo>
                    <a:lnTo>
                      <a:pt x="0" y="75"/>
                    </a:lnTo>
                    <a:lnTo>
                      <a:pt x="0" y="75"/>
                    </a:lnTo>
                    <a:lnTo>
                      <a:pt x="0" y="77"/>
                    </a:lnTo>
                    <a:lnTo>
                      <a:pt x="0" y="78"/>
                    </a:lnTo>
                    <a:lnTo>
                      <a:pt x="2" y="78"/>
                    </a:lnTo>
                    <a:lnTo>
                      <a:pt x="2" y="80"/>
                    </a:lnTo>
                    <a:lnTo>
                      <a:pt x="4" y="80"/>
                    </a:lnTo>
                    <a:lnTo>
                      <a:pt x="4" y="80"/>
                    </a:lnTo>
                    <a:lnTo>
                      <a:pt x="4" y="82"/>
                    </a:lnTo>
                    <a:lnTo>
                      <a:pt x="4" y="82"/>
                    </a:lnTo>
                    <a:lnTo>
                      <a:pt x="5" y="84"/>
                    </a:lnTo>
                    <a:lnTo>
                      <a:pt x="5" y="84"/>
                    </a:lnTo>
                    <a:lnTo>
                      <a:pt x="7" y="85"/>
                    </a:lnTo>
                    <a:lnTo>
                      <a:pt x="7" y="85"/>
                    </a:lnTo>
                    <a:lnTo>
                      <a:pt x="9" y="85"/>
                    </a:lnTo>
                    <a:lnTo>
                      <a:pt x="9" y="84"/>
                    </a:lnTo>
                    <a:lnTo>
                      <a:pt x="11" y="84"/>
                    </a:lnTo>
                    <a:lnTo>
                      <a:pt x="11" y="85"/>
                    </a:lnTo>
                    <a:lnTo>
                      <a:pt x="12" y="87"/>
                    </a:lnTo>
                    <a:lnTo>
                      <a:pt x="14" y="85"/>
                    </a:lnTo>
                    <a:lnTo>
                      <a:pt x="14" y="84"/>
                    </a:lnTo>
                    <a:lnTo>
                      <a:pt x="25" y="80"/>
                    </a:lnTo>
                    <a:lnTo>
                      <a:pt x="30" y="82"/>
                    </a:lnTo>
                    <a:lnTo>
                      <a:pt x="32" y="82"/>
                    </a:lnTo>
                    <a:lnTo>
                      <a:pt x="32" y="82"/>
                    </a:lnTo>
                    <a:lnTo>
                      <a:pt x="34" y="84"/>
                    </a:lnTo>
                    <a:lnTo>
                      <a:pt x="36" y="84"/>
                    </a:lnTo>
                    <a:lnTo>
                      <a:pt x="37" y="89"/>
                    </a:lnTo>
                    <a:lnTo>
                      <a:pt x="37" y="89"/>
                    </a:lnTo>
                    <a:lnTo>
                      <a:pt x="39" y="89"/>
                    </a:lnTo>
                    <a:lnTo>
                      <a:pt x="41" y="89"/>
                    </a:lnTo>
                    <a:lnTo>
                      <a:pt x="39" y="85"/>
                    </a:lnTo>
                    <a:lnTo>
                      <a:pt x="39" y="82"/>
                    </a:lnTo>
                    <a:lnTo>
                      <a:pt x="37" y="78"/>
                    </a:lnTo>
                    <a:lnTo>
                      <a:pt x="39" y="75"/>
                    </a:lnTo>
                    <a:lnTo>
                      <a:pt x="37" y="75"/>
                    </a:lnTo>
                    <a:lnTo>
                      <a:pt x="37" y="73"/>
                    </a:lnTo>
                    <a:lnTo>
                      <a:pt x="37" y="71"/>
                    </a:lnTo>
                    <a:lnTo>
                      <a:pt x="36" y="69"/>
                    </a:lnTo>
                    <a:lnTo>
                      <a:pt x="36" y="68"/>
                    </a:lnTo>
                    <a:lnTo>
                      <a:pt x="37" y="64"/>
                    </a:lnTo>
                    <a:lnTo>
                      <a:pt x="70" y="66"/>
                    </a:lnTo>
                    <a:lnTo>
                      <a:pt x="71" y="66"/>
                    </a:lnTo>
                    <a:lnTo>
                      <a:pt x="75" y="62"/>
                    </a:lnTo>
                    <a:lnTo>
                      <a:pt x="79" y="62"/>
                    </a:lnTo>
                    <a:lnTo>
                      <a:pt x="79" y="62"/>
                    </a:lnTo>
                    <a:lnTo>
                      <a:pt x="89" y="64"/>
                    </a:lnTo>
                    <a:lnTo>
                      <a:pt x="91" y="66"/>
                    </a:lnTo>
                    <a:lnTo>
                      <a:pt x="91" y="66"/>
                    </a:lnTo>
                    <a:lnTo>
                      <a:pt x="93" y="64"/>
                    </a:lnTo>
                    <a:lnTo>
                      <a:pt x="96" y="64"/>
                    </a:lnTo>
                    <a:lnTo>
                      <a:pt x="98" y="64"/>
                    </a:lnTo>
                    <a:lnTo>
                      <a:pt x="98" y="64"/>
                    </a:lnTo>
                    <a:lnTo>
                      <a:pt x="100" y="62"/>
                    </a:lnTo>
                    <a:lnTo>
                      <a:pt x="100" y="60"/>
                    </a:lnTo>
                    <a:lnTo>
                      <a:pt x="100" y="60"/>
                    </a:lnTo>
                    <a:lnTo>
                      <a:pt x="102" y="60"/>
                    </a:lnTo>
                    <a:lnTo>
                      <a:pt x="102" y="60"/>
                    </a:lnTo>
                    <a:lnTo>
                      <a:pt x="105" y="57"/>
                    </a:lnTo>
                    <a:lnTo>
                      <a:pt x="105" y="57"/>
                    </a:lnTo>
                    <a:lnTo>
                      <a:pt x="107" y="57"/>
                    </a:lnTo>
                    <a:lnTo>
                      <a:pt x="109" y="57"/>
                    </a:lnTo>
                    <a:lnTo>
                      <a:pt x="112" y="57"/>
                    </a:lnTo>
                    <a:lnTo>
                      <a:pt x="114" y="57"/>
                    </a:lnTo>
                    <a:lnTo>
                      <a:pt x="114" y="57"/>
                    </a:lnTo>
                    <a:lnTo>
                      <a:pt x="118" y="53"/>
                    </a:lnTo>
                    <a:lnTo>
                      <a:pt x="120" y="53"/>
                    </a:lnTo>
                    <a:lnTo>
                      <a:pt x="120" y="52"/>
                    </a:lnTo>
                    <a:lnTo>
                      <a:pt x="120" y="52"/>
                    </a:lnTo>
                    <a:lnTo>
                      <a:pt x="121" y="50"/>
                    </a:lnTo>
                    <a:lnTo>
                      <a:pt x="121" y="50"/>
                    </a:lnTo>
                    <a:lnTo>
                      <a:pt x="120" y="50"/>
                    </a:lnTo>
                    <a:lnTo>
                      <a:pt x="116" y="44"/>
                    </a:lnTo>
                    <a:lnTo>
                      <a:pt x="116" y="43"/>
                    </a:lnTo>
                    <a:lnTo>
                      <a:pt x="116" y="43"/>
                    </a:lnTo>
                    <a:lnTo>
                      <a:pt x="116" y="41"/>
                    </a:lnTo>
                    <a:lnTo>
                      <a:pt x="118" y="41"/>
                    </a:lnTo>
                    <a:lnTo>
                      <a:pt x="118" y="41"/>
                    </a:lnTo>
                    <a:lnTo>
                      <a:pt x="116" y="37"/>
                    </a:lnTo>
                    <a:lnTo>
                      <a:pt x="114" y="35"/>
                    </a:lnTo>
                    <a:lnTo>
                      <a:pt x="112" y="37"/>
                    </a:lnTo>
                    <a:lnTo>
                      <a:pt x="112" y="37"/>
                    </a:lnTo>
                    <a:lnTo>
                      <a:pt x="111" y="39"/>
                    </a:lnTo>
                    <a:lnTo>
                      <a:pt x="109" y="39"/>
                    </a:lnTo>
                    <a:lnTo>
                      <a:pt x="104" y="35"/>
                    </a:lnTo>
                    <a:lnTo>
                      <a:pt x="87" y="16"/>
                    </a:lnTo>
                    <a:lnTo>
                      <a:pt x="87" y="14"/>
                    </a:lnTo>
                    <a:lnTo>
                      <a:pt x="87" y="10"/>
                    </a:lnTo>
                    <a:lnTo>
                      <a:pt x="87" y="10"/>
                    </a:lnTo>
                    <a:lnTo>
                      <a:pt x="84" y="7"/>
                    </a:lnTo>
                    <a:lnTo>
                      <a:pt x="84" y="7"/>
                    </a:lnTo>
                    <a:lnTo>
                      <a:pt x="84" y="3"/>
                    </a:lnTo>
                    <a:lnTo>
                      <a:pt x="84" y="0"/>
                    </a:lnTo>
                    <a:lnTo>
                      <a:pt x="8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0" name="Freeform 2419">
                <a:extLst>
                  <a:ext uri="{FF2B5EF4-FFF2-40B4-BE49-F238E27FC236}">
                    <a16:creationId xmlns:a16="http://schemas.microsoft.com/office/drawing/2014/main" id="{BAC5C416-3A35-9041-A339-F76B5F47794E}"/>
                  </a:ext>
                </a:extLst>
              </p:cNvPr>
              <p:cNvSpPr>
                <a:spLocks/>
              </p:cNvSpPr>
              <p:nvPr/>
            </p:nvSpPr>
            <p:spPr bwMode="auto">
              <a:xfrm>
                <a:off x="2614" y="2472"/>
                <a:ext cx="121" cy="89"/>
              </a:xfrm>
              <a:custGeom>
                <a:avLst/>
                <a:gdLst>
                  <a:gd name="T0" fmla="*/ 75 w 121"/>
                  <a:gd name="T1" fmla="*/ 0 h 89"/>
                  <a:gd name="T2" fmla="*/ 48 w 121"/>
                  <a:gd name="T3" fmla="*/ 18 h 89"/>
                  <a:gd name="T4" fmla="*/ 23 w 121"/>
                  <a:gd name="T5" fmla="*/ 27 h 89"/>
                  <a:gd name="T6" fmla="*/ 12 w 121"/>
                  <a:gd name="T7" fmla="*/ 46 h 89"/>
                  <a:gd name="T8" fmla="*/ 0 w 121"/>
                  <a:gd name="T9" fmla="*/ 64 h 89"/>
                  <a:gd name="T10" fmla="*/ 0 w 121"/>
                  <a:gd name="T11" fmla="*/ 75 h 89"/>
                  <a:gd name="T12" fmla="*/ 0 w 121"/>
                  <a:gd name="T13" fmla="*/ 77 h 89"/>
                  <a:gd name="T14" fmla="*/ 2 w 121"/>
                  <a:gd name="T15" fmla="*/ 78 h 89"/>
                  <a:gd name="T16" fmla="*/ 4 w 121"/>
                  <a:gd name="T17" fmla="*/ 80 h 89"/>
                  <a:gd name="T18" fmla="*/ 4 w 121"/>
                  <a:gd name="T19" fmla="*/ 82 h 89"/>
                  <a:gd name="T20" fmla="*/ 5 w 121"/>
                  <a:gd name="T21" fmla="*/ 84 h 89"/>
                  <a:gd name="T22" fmla="*/ 7 w 121"/>
                  <a:gd name="T23" fmla="*/ 85 h 89"/>
                  <a:gd name="T24" fmla="*/ 9 w 121"/>
                  <a:gd name="T25" fmla="*/ 85 h 89"/>
                  <a:gd name="T26" fmla="*/ 11 w 121"/>
                  <a:gd name="T27" fmla="*/ 84 h 89"/>
                  <a:gd name="T28" fmla="*/ 12 w 121"/>
                  <a:gd name="T29" fmla="*/ 87 h 89"/>
                  <a:gd name="T30" fmla="*/ 14 w 121"/>
                  <a:gd name="T31" fmla="*/ 84 h 89"/>
                  <a:gd name="T32" fmla="*/ 30 w 121"/>
                  <a:gd name="T33" fmla="*/ 82 h 89"/>
                  <a:gd name="T34" fmla="*/ 32 w 121"/>
                  <a:gd name="T35" fmla="*/ 82 h 89"/>
                  <a:gd name="T36" fmla="*/ 36 w 121"/>
                  <a:gd name="T37" fmla="*/ 84 h 89"/>
                  <a:gd name="T38" fmla="*/ 37 w 121"/>
                  <a:gd name="T39" fmla="*/ 89 h 89"/>
                  <a:gd name="T40" fmla="*/ 41 w 121"/>
                  <a:gd name="T41" fmla="*/ 89 h 89"/>
                  <a:gd name="T42" fmla="*/ 39 w 121"/>
                  <a:gd name="T43" fmla="*/ 82 h 89"/>
                  <a:gd name="T44" fmla="*/ 39 w 121"/>
                  <a:gd name="T45" fmla="*/ 75 h 89"/>
                  <a:gd name="T46" fmla="*/ 37 w 121"/>
                  <a:gd name="T47" fmla="*/ 73 h 89"/>
                  <a:gd name="T48" fmla="*/ 36 w 121"/>
                  <a:gd name="T49" fmla="*/ 69 h 89"/>
                  <a:gd name="T50" fmla="*/ 37 w 121"/>
                  <a:gd name="T51" fmla="*/ 64 h 89"/>
                  <a:gd name="T52" fmla="*/ 71 w 121"/>
                  <a:gd name="T53" fmla="*/ 66 h 89"/>
                  <a:gd name="T54" fmla="*/ 79 w 121"/>
                  <a:gd name="T55" fmla="*/ 62 h 89"/>
                  <a:gd name="T56" fmla="*/ 89 w 121"/>
                  <a:gd name="T57" fmla="*/ 64 h 89"/>
                  <a:gd name="T58" fmla="*/ 91 w 121"/>
                  <a:gd name="T59" fmla="*/ 66 h 89"/>
                  <a:gd name="T60" fmla="*/ 96 w 121"/>
                  <a:gd name="T61" fmla="*/ 64 h 89"/>
                  <a:gd name="T62" fmla="*/ 98 w 121"/>
                  <a:gd name="T63" fmla="*/ 64 h 89"/>
                  <a:gd name="T64" fmla="*/ 100 w 121"/>
                  <a:gd name="T65" fmla="*/ 60 h 89"/>
                  <a:gd name="T66" fmla="*/ 102 w 121"/>
                  <a:gd name="T67" fmla="*/ 60 h 89"/>
                  <a:gd name="T68" fmla="*/ 105 w 121"/>
                  <a:gd name="T69" fmla="*/ 57 h 89"/>
                  <a:gd name="T70" fmla="*/ 107 w 121"/>
                  <a:gd name="T71" fmla="*/ 57 h 89"/>
                  <a:gd name="T72" fmla="*/ 112 w 121"/>
                  <a:gd name="T73" fmla="*/ 57 h 89"/>
                  <a:gd name="T74" fmla="*/ 114 w 121"/>
                  <a:gd name="T75" fmla="*/ 57 h 89"/>
                  <a:gd name="T76" fmla="*/ 120 w 121"/>
                  <a:gd name="T77" fmla="*/ 53 h 89"/>
                  <a:gd name="T78" fmla="*/ 120 w 121"/>
                  <a:gd name="T79" fmla="*/ 52 h 89"/>
                  <a:gd name="T80" fmla="*/ 121 w 121"/>
                  <a:gd name="T81" fmla="*/ 50 h 89"/>
                  <a:gd name="T82" fmla="*/ 116 w 121"/>
                  <a:gd name="T83" fmla="*/ 44 h 89"/>
                  <a:gd name="T84" fmla="*/ 116 w 121"/>
                  <a:gd name="T85" fmla="*/ 43 h 89"/>
                  <a:gd name="T86" fmla="*/ 118 w 121"/>
                  <a:gd name="T87" fmla="*/ 41 h 89"/>
                  <a:gd name="T88" fmla="*/ 116 w 121"/>
                  <a:gd name="T89" fmla="*/ 37 h 89"/>
                  <a:gd name="T90" fmla="*/ 112 w 121"/>
                  <a:gd name="T91" fmla="*/ 37 h 89"/>
                  <a:gd name="T92" fmla="*/ 111 w 121"/>
                  <a:gd name="T93" fmla="*/ 39 h 89"/>
                  <a:gd name="T94" fmla="*/ 104 w 121"/>
                  <a:gd name="T95" fmla="*/ 35 h 89"/>
                  <a:gd name="T96" fmla="*/ 87 w 121"/>
                  <a:gd name="T97" fmla="*/ 14 h 89"/>
                  <a:gd name="T98" fmla="*/ 87 w 121"/>
                  <a:gd name="T99" fmla="*/ 10 h 89"/>
                  <a:gd name="T100" fmla="*/ 84 w 121"/>
                  <a:gd name="T101" fmla="*/ 7 h 89"/>
                  <a:gd name="T102" fmla="*/ 84 w 121"/>
                  <a:gd name="T10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1" h="89">
                    <a:moveTo>
                      <a:pt x="86" y="0"/>
                    </a:moveTo>
                    <a:lnTo>
                      <a:pt x="75" y="0"/>
                    </a:lnTo>
                    <a:lnTo>
                      <a:pt x="52" y="14"/>
                    </a:lnTo>
                    <a:lnTo>
                      <a:pt x="48" y="18"/>
                    </a:lnTo>
                    <a:lnTo>
                      <a:pt x="43" y="23"/>
                    </a:lnTo>
                    <a:lnTo>
                      <a:pt x="23" y="27"/>
                    </a:lnTo>
                    <a:lnTo>
                      <a:pt x="20" y="28"/>
                    </a:lnTo>
                    <a:lnTo>
                      <a:pt x="12" y="46"/>
                    </a:lnTo>
                    <a:lnTo>
                      <a:pt x="4" y="53"/>
                    </a:lnTo>
                    <a:lnTo>
                      <a:pt x="0" y="64"/>
                    </a:lnTo>
                    <a:lnTo>
                      <a:pt x="0" y="75"/>
                    </a:lnTo>
                    <a:lnTo>
                      <a:pt x="0" y="75"/>
                    </a:lnTo>
                    <a:lnTo>
                      <a:pt x="0" y="75"/>
                    </a:lnTo>
                    <a:lnTo>
                      <a:pt x="0" y="77"/>
                    </a:lnTo>
                    <a:lnTo>
                      <a:pt x="0" y="78"/>
                    </a:lnTo>
                    <a:lnTo>
                      <a:pt x="2" y="78"/>
                    </a:lnTo>
                    <a:lnTo>
                      <a:pt x="2" y="80"/>
                    </a:lnTo>
                    <a:lnTo>
                      <a:pt x="4" y="80"/>
                    </a:lnTo>
                    <a:lnTo>
                      <a:pt x="4" y="80"/>
                    </a:lnTo>
                    <a:lnTo>
                      <a:pt x="4" y="82"/>
                    </a:lnTo>
                    <a:lnTo>
                      <a:pt x="4" y="82"/>
                    </a:lnTo>
                    <a:lnTo>
                      <a:pt x="5" y="84"/>
                    </a:lnTo>
                    <a:lnTo>
                      <a:pt x="5" y="84"/>
                    </a:lnTo>
                    <a:lnTo>
                      <a:pt x="7" y="85"/>
                    </a:lnTo>
                    <a:lnTo>
                      <a:pt x="7" y="85"/>
                    </a:lnTo>
                    <a:lnTo>
                      <a:pt x="9" y="85"/>
                    </a:lnTo>
                    <a:lnTo>
                      <a:pt x="9" y="84"/>
                    </a:lnTo>
                    <a:lnTo>
                      <a:pt x="11" y="84"/>
                    </a:lnTo>
                    <a:lnTo>
                      <a:pt x="11" y="85"/>
                    </a:lnTo>
                    <a:lnTo>
                      <a:pt x="12" y="87"/>
                    </a:lnTo>
                    <a:lnTo>
                      <a:pt x="14" y="85"/>
                    </a:lnTo>
                    <a:lnTo>
                      <a:pt x="14" y="84"/>
                    </a:lnTo>
                    <a:lnTo>
                      <a:pt x="25" y="80"/>
                    </a:lnTo>
                    <a:lnTo>
                      <a:pt x="30" y="82"/>
                    </a:lnTo>
                    <a:lnTo>
                      <a:pt x="32" y="82"/>
                    </a:lnTo>
                    <a:lnTo>
                      <a:pt x="32" y="82"/>
                    </a:lnTo>
                    <a:lnTo>
                      <a:pt x="34" y="84"/>
                    </a:lnTo>
                    <a:lnTo>
                      <a:pt x="36" y="84"/>
                    </a:lnTo>
                    <a:lnTo>
                      <a:pt x="37" y="89"/>
                    </a:lnTo>
                    <a:lnTo>
                      <a:pt x="37" y="89"/>
                    </a:lnTo>
                    <a:lnTo>
                      <a:pt x="39" y="89"/>
                    </a:lnTo>
                    <a:lnTo>
                      <a:pt x="41" y="89"/>
                    </a:lnTo>
                    <a:lnTo>
                      <a:pt x="39" y="85"/>
                    </a:lnTo>
                    <a:lnTo>
                      <a:pt x="39" y="82"/>
                    </a:lnTo>
                    <a:lnTo>
                      <a:pt x="37" y="78"/>
                    </a:lnTo>
                    <a:lnTo>
                      <a:pt x="39" y="75"/>
                    </a:lnTo>
                    <a:lnTo>
                      <a:pt x="37" y="75"/>
                    </a:lnTo>
                    <a:lnTo>
                      <a:pt x="37" y="73"/>
                    </a:lnTo>
                    <a:lnTo>
                      <a:pt x="37" y="71"/>
                    </a:lnTo>
                    <a:lnTo>
                      <a:pt x="36" y="69"/>
                    </a:lnTo>
                    <a:lnTo>
                      <a:pt x="36" y="68"/>
                    </a:lnTo>
                    <a:lnTo>
                      <a:pt x="37" y="64"/>
                    </a:lnTo>
                    <a:lnTo>
                      <a:pt x="70" y="66"/>
                    </a:lnTo>
                    <a:lnTo>
                      <a:pt x="71" y="66"/>
                    </a:lnTo>
                    <a:lnTo>
                      <a:pt x="75" y="62"/>
                    </a:lnTo>
                    <a:lnTo>
                      <a:pt x="79" y="62"/>
                    </a:lnTo>
                    <a:lnTo>
                      <a:pt x="79" y="62"/>
                    </a:lnTo>
                    <a:lnTo>
                      <a:pt x="89" y="64"/>
                    </a:lnTo>
                    <a:lnTo>
                      <a:pt x="91" y="66"/>
                    </a:lnTo>
                    <a:lnTo>
                      <a:pt x="91" y="66"/>
                    </a:lnTo>
                    <a:lnTo>
                      <a:pt x="93" y="64"/>
                    </a:lnTo>
                    <a:lnTo>
                      <a:pt x="96" y="64"/>
                    </a:lnTo>
                    <a:lnTo>
                      <a:pt x="98" y="64"/>
                    </a:lnTo>
                    <a:lnTo>
                      <a:pt x="98" y="64"/>
                    </a:lnTo>
                    <a:lnTo>
                      <a:pt x="100" y="62"/>
                    </a:lnTo>
                    <a:lnTo>
                      <a:pt x="100" y="60"/>
                    </a:lnTo>
                    <a:lnTo>
                      <a:pt x="100" y="60"/>
                    </a:lnTo>
                    <a:lnTo>
                      <a:pt x="102" y="60"/>
                    </a:lnTo>
                    <a:lnTo>
                      <a:pt x="102" y="60"/>
                    </a:lnTo>
                    <a:lnTo>
                      <a:pt x="105" y="57"/>
                    </a:lnTo>
                    <a:lnTo>
                      <a:pt x="105" y="57"/>
                    </a:lnTo>
                    <a:lnTo>
                      <a:pt x="107" y="57"/>
                    </a:lnTo>
                    <a:lnTo>
                      <a:pt x="109" y="57"/>
                    </a:lnTo>
                    <a:lnTo>
                      <a:pt x="112" y="57"/>
                    </a:lnTo>
                    <a:lnTo>
                      <a:pt x="114" y="57"/>
                    </a:lnTo>
                    <a:lnTo>
                      <a:pt x="114" y="57"/>
                    </a:lnTo>
                    <a:lnTo>
                      <a:pt x="118" y="53"/>
                    </a:lnTo>
                    <a:lnTo>
                      <a:pt x="120" y="53"/>
                    </a:lnTo>
                    <a:lnTo>
                      <a:pt x="120" y="52"/>
                    </a:lnTo>
                    <a:lnTo>
                      <a:pt x="120" y="52"/>
                    </a:lnTo>
                    <a:lnTo>
                      <a:pt x="121" y="50"/>
                    </a:lnTo>
                    <a:lnTo>
                      <a:pt x="121" y="50"/>
                    </a:lnTo>
                    <a:lnTo>
                      <a:pt x="120" y="50"/>
                    </a:lnTo>
                    <a:lnTo>
                      <a:pt x="116" y="44"/>
                    </a:lnTo>
                    <a:lnTo>
                      <a:pt x="116" y="43"/>
                    </a:lnTo>
                    <a:lnTo>
                      <a:pt x="116" y="43"/>
                    </a:lnTo>
                    <a:lnTo>
                      <a:pt x="116" y="41"/>
                    </a:lnTo>
                    <a:lnTo>
                      <a:pt x="118" y="41"/>
                    </a:lnTo>
                    <a:lnTo>
                      <a:pt x="118" y="41"/>
                    </a:lnTo>
                    <a:lnTo>
                      <a:pt x="116" y="37"/>
                    </a:lnTo>
                    <a:lnTo>
                      <a:pt x="114" y="35"/>
                    </a:lnTo>
                    <a:lnTo>
                      <a:pt x="112" y="37"/>
                    </a:lnTo>
                    <a:lnTo>
                      <a:pt x="112" y="37"/>
                    </a:lnTo>
                    <a:lnTo>
                      <a:pt x="111" y="39"/>
                    </a:lnTo>
                    <a:lnTo>
                      <a:pt x="109" y="39"/>
                    </a:lnTo>
                    <a:lnTo>
                      <a:pt x="104" y="35"/>
                    </a:lnTo>
                    <a:lnTo>
                      <a:pt x="87" y="16"/>
                    </a:lnTo>
                    <a:lnTo>
                      <a:pt x="87" y="14"/>
                    </a:lnTo>
                    <a:lnTo>
                      <a:pt x="87" y="10"/>
                    </a:lnTo>
                    <a:lnTo>
                      <a:pt x="87" y="10"/>
                    </a:lnTo>
                    <a:lnTo>
                      <a:pt x="84" y="7"/>
                    </a:lnTo>
                    <a:lnTo>
                      <a:pt x="84" y="7"/>
                    </a:lnTo>
                    <a:lnTo>
                      <a:pt x="84" y="3"/>
                    </a:lnTo>
                    <a:lnTo>
                      <a:pt x="84" y="0"/>
                    </a:lnTo>
                    <a:lnTo>
                      <a:pt x="86" y="0"/>
                    </a:lnTo>
                  </a:path>
                </a:pathLst>
              </a:custGeom>
              <a:solidFill>
                <a:srgbClr val="3D9630"/>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1" name="Freeform 2420">
                <a:extLst>
                  <a:ext uri="{FF2B5EF4-FFF2-40B4-BE49-F238E27FC236}">
                    <a16:creationId xmlns:a16="http://schemas.microsoft.com/office/drawing/2014/main" id="{AC0EAE9C-E960-5E4C-9F73-BFD39AC7FCBF}"/>
                  </a:ext>
                </a:extLst>
              </p:cNvPr>
              <p:cNvSpPr>
                <a:spLocks/>
              </p:cNvSpPr>
              <p:nvPr/>
            </p:nvSpPr>
            <p:spPr bwMode="auto">
              <a:xfrm>
                <a:off x="2455" y="2507"/>
                <a:ext cx="118" cy="92"/>
              </a:xfrm>
              <a:custGeom>
                <a:avLst/>
                <a:gdLst>
                  <a:gd name="T0" fmla="*/ 52 w 118"/>
                  <a:gd name="T1" fmla="*/ 6 h 92"/>
                  <a:gd name="T2" fmla="*/ 45 w 118"/>
                  <a:gd name="T3" fmla="*/ 8 h 92"/>
                  <a:gd name="T4" fmla="*/ 38 w 118"/>
                  <a:gd name="T5" fmla="*/ 6 h 92"/>
                  <a:gd name="T6" fmla="*/ 34 w 118"/>
                  <a:gd name="T7" fmla="*/ 6 h 92"/>
                  <a:gd name="T8" fmla="*/ 29 w 118"/>
                  <a:gd name="T9" fmla="*/ 2 h 92"/>
                  <a:gd name="T10" fmla="*/ 23 w 118"/>
                  <a:gd name="T11" fmla="*/ 6 h 92"/>
                  <a:gd name="T12" fmla="*/ 21 w 118"/>
                  <a:gd name="T13" fmla="*/ 9 h 92"/>
                  <a:gd name="T14" fmla="*/ 21 w 118"/>
                  <a:gd name="T15" fmla="*/ 13 h 92"/>
                  <a:gd name="T16" fmla="*/ 14 w 118"/>
                  <a:gd name="T17" fmla="*/ 18 h 92"/>
                  <a:gd name="T18" fmla="*/ 2 w 118"/>
                  <a:gd name="T19" fmla="*/ 29 h 92"/>
                  <a:gd name="T20" fmla="*/ 2 w 118"/>
                  <a:gd name="T21" fmla="*/ 33 h 92"/>
                  <a:gd name="T22" fmla="*/ 5 w 118"/>
                  <a:gd name="T23" fmla="*/ 31 h 92"/>
                  <a:gd name="T24" fmla="*/ 9 w 118"/>
                  <a:gd name="T25" fmla="*/ 40 h 92"/>
                  <a:gd name="T26" fmla="*/ 23 w 118"/>
                  <a:gd name="T27" fmla="*/ 54 h 92"/>
                  <a:gd name="T28" fmla="*/ 27 w 118"/>
                  <a:gd name="T29" fmla="*/ 58 h 92"/>
                  <a:gd name="T30" fmla="*/ 34 w 118"/>
                  <a:gd name="T31" fmla="*/ 61 h 92"/>
                  <a:gd name="T32" fmla="*/ 38 w 118"/>
                  <a:gd name="T33" fmla="*/ 56 h 92"/>
                  <a:gd name="T34" fmla="*/ 41 w 118"/>
                  <a:gd name="T35" fmla="*/ 49 h 92"/>
                  <a:gd name="T36" fmla="*/ 50 w 118"/>
                  <a:gd name="T37" fmla="*/ 47 h 92"/>
                  <a:gd name="T38" fmla="*/ 64 w 118"/>
                  <a:gd name="T39" fmla="*/ 49 h 92"/>
                  <a:gd name="T40" fmla="*/ 68 w 118"/>
                  <a:gd name="T41" fmla="*/ 54 h 92"/>
                  <a:gd name="T42" fmla="*/ 71 w 118"/>
                  <a:gd name="T43" fmla="*/ 56 h 92"/>
                  <a:gd name="T44" fmla="*/ 71 w 118"/>
                  <a:gd name="T45" fmla="*/ 59 h 92"/>
                  <a:gd name="T46" fmla="*/ 73 w 118"/>
                  <a:gd name="T47" fmla="*/ 63 h 92"/>
                  <a:gd name="T48" fmla="*/ 70 w 118"/>
                  <a:gd name="T49" fmla="*/ 72 h 92"/>
                  <a:gd name="T50" fmla="*/ 77 w 118"/>
                  <a:gd name="T51" fmla="*/ 70 h 92"/>
                  <a:gd name="T52" fmla="*/ 79 w 118"/>
                  <a:gd name="T53" fmla="*/ 70 h 92"/>
                  <a:gd name="T54" fmla="*/ 84 w 118"/>
                  <a:gd name="T55" fmla="*/ 70 h 92"/>
                  <a:gd name="T56" fmla="*/ 88 w 118"/>
                  <a:gd name="T57" fmla="*/ 72 h 92"/>
                  <a:gd name="T58" fmla="*/ 91 w 118"/>
                  <a:gd name="T59" fmla="*/ 81 h 92"/>
                  <a:gd name="T60" fmla="*/ 89 w 118"/>
                  <a:gd name="T61" fmla="*/ 88 h 92"/>
                  <a:gd name="T62" fmla="*/ 93 w 118"/>
                  <a:gd name="T63" fmla="*/ 88 h 92"/>
                  <a:gd name="T64" fmla="*/ 98 w 118"/>
                  <a:gd name="T65" fmla="*/ 90 h 92"/>
                  <a:gd name="T66" fmla="*/ 102 w 118"/>
                  <a:gd name="T67" fmla="*/ 84 h 92"/>
                  <a:gd name="T68" fmla="*/ 107 w 118"/>
                  <a:gd name="T69" fmla="*/ 84 h 92"/>
                  <a:gd name="T70" fmla="*/ 113 w 118"/>
                  <a:gd name="T71" fmla="*/ 77 h 92"/>
                  <a:gd name="T72" fmla="*/ 114 w 118"/>
                  <a:gd name="T73" fmla="*/ 75 h 92"/>
                  <a:gd name="T74" fmla="*/ 109 w 118"/>
                  <a:gd name="T75" fmla="*/ 74 h 92"/>
                  <a:gd name="T76" fmla="*/ 109 w 118"/>
                  <a:gd name="T77" fmla="*/ 70 h 92"/>
                  <a:gd name="T78" fmla="*/ 116 w 118"/>
                  <a:gd name="T79" fmla="*/ 72 h 92"/>
                  <a:gd name="T80" fmla="*/ 118 w 118"/>
                  <a:gd name="T81" fmla="*/ 68 h 92"/>
                  <a:gd name="T82" fmla="*/ 116 w 118"/>
                  <a:gd name="T83" fmla="*/ 65 h 92"/>
                  <a:gd name="T84" fmla="*/ 118 w 118"/>
                  <a:gd name="T85" fmla="*/ 61 h 92"/>
                  <a:gd name="T86" fmla="*/ 116 w 118"/>
                  <a:gd name="T87" fmla="*/ 56 h 92"/>
                  <a:gd name="T88" fmla="*/ 111 w 118"/>
                  <a:gd name="T89" fmla="*/ 47 h 92"/>
                  <a:gd name="T90" fmla="*/ 114 w 118"/>
                  <a:gd name="T91" fmla="*/ 42 h 92"/>
                  <a:gd name="T92" fmla="*/ 109 w 118"/>
                  <a:gd name="T93" fmla="*/ 38 h 92"/>
                  <a:gd name="T94" fmla="*/ 105 w 118"/>
                  <a:gd name="T95" fmla="*/ 29 h 92"/>
                  <a:gd name="T96" fmla="*/ 104 w 118"/>
                  <a:gd name="T97" fmla="*/ 27 h 92"/>
                  <a:gd name="T98" fmla="*/ 107 w 118"/>
                  <a:gd name="T99" fmla="*/ 24 h 92"/>
                  <a:gd name="T100" fmla="*/ 105 w 118"/>
                  <a:gd name="T101" fmla="*/ 22 h 92"/>
                  <a:gd name="T102" fmla="*/ 102 w 118"/>
                  <a:gd name="T103" fmla="*/ 18 h 92"/>
                  <a:gd name="T104" fmla="*/ 100 w 118"/>
                  <a:gd name="T105" fmla="*/ 11 h 92"/>
                  <a:gd name="T106" fmla="*/ 98 w 118"/>
                  <a:gd name="T107" fmla="*/ 9 h 92"/>
                  <a:gd name="T108" fmla="*/ 96 w 118"/>
                  <a:gd name="T109" fmla="*/ 4 h 92"/>
                  <a:gd name="T110" fmla="*/ 93 w 118"/>
                  <a:gd name="T111" fmla="*/ 4 h 92"/>
                  <a:gd name="T112" fmla="*/ 88 w 118"/>
                  <a:gd name="T113" fmla="*/ 9 h 92"/>
                  <a:gd name="T114" fmla="*/ 80 w 118"/>
                  <a:gd name="T115" fmla="*/ 9 h 92"/>
                  <a:gd name="T116" fmla="*/ 73 w 118"/>
                  <a:gd name="T117" fmla="*/ 11 h 92"/>
                  <a:gd name="T118" fmla="*/ 66 w 118"/>
                  <a:gd name="T119" fmla="*/ 9 h 92"/>
                  <a:gd name="T120" fmla="*/ 61 w 118"/>
                  <a:gd name="T121" fmla="*/ 13 h 92"/>
                  <a:gd name="T122" fmla="*/ 59 w 118"/>
                  <a:gd name="T123"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92">
                    <a:moveTo>
                      <a:pt x="61" y="6"/>
                    </a:moveTo>
                    <a:lnTo>
                      <a:pt x="57" y="6"/>
                    </a:lnTo>
                    <a:lnTo>
                      <a:pt x="55" y="6"/>
                    </a:lnTo>
                    <a:lnTo>
                      <a:pt x="52" y="6"/>
                    </a:lnTo>
                    <a:lnTo>
                      <a:pt x="50" y="6"/>
                    </a:lnTo>
                    <a:lnTo>
                      <a:pt x="48" y="6"/>
                    </a:lnTo>
                    <a:lnTo>
                      <a:pt x="46" y="8"/>
                    </a:lnTo>
                    <a:lnTo>
                      <a:pt x="45" y="8"/>
                    </a:lnTo>
                    <a:lnTo>
                      <a:pt x="43" y="6"/>
                    </a:lnTo>
                    <a:lnTo>
                      <a:pt x="43" y="6"/>
                    </a:lnTo>
                    <a:lnTo>
                      <a:pt x="39" y="6"/>
                    </a:lnTo>
                    <a:lnTo>
                      <a:pt x="38" y="6"/>
                    </a:lnTo>
                    <a:lnTo>
                      <a:pt x="36" y="4"/>
                    </a:lnTo>
                    <a:lnTo>
                      <a:pt x="36" y="4"/>
                    </a:lnTo>
                    <a:lnTo>
                      <a:pt x="36" y="6"/>
                    </a:lnTo>
                    <a:lnTo>
                      <a:pt x="34" y="6"/>
                    </a:lnTo>
                    <a:lnTo>
                      <a:pt x="34" y="4"/>
                    </a:lnTo>
                    <a:lnTo>
                      <a:pt x="32" y="2"/>
                    </a:lnTo>
                    <a:lnTo>
                      <a:pt x="30" y="2"/>
                    </a:lnTo>
                    <a:lnTo>
                      <a:pt x="29" y="2"/>
                    </a:lnTo>
                    <a:lnTo>
                      <a:pt x="27" y="2"/>
                    </a:lnTo>
                    <a:lnTo>
                      <a:pt x="23" y="0"/>
                    </a:lnTo>
                    <a:lnTo>
                      <a:pt x="23" y="4"/>
                    </a:lnTo>
                    <a:lnTo>
                      <a:pt x="23" y="6"/>
                    </a:lnTo>
                    <a:lnTo>
                      <a:pt x="23" y="6"/>
                    </a:lnTo>
                    <a:lnTo>
                      <a:pt x="23" y="8"/>
                    </a:lnTo>
                    <a:lnTo>
                      <a:pt x="21" y="9"/>
                    </a:lnTo>
                    <a:lnTo>
                      <a:pt x="21" y="9"/>
                    </a:lnTo>
                    <a:lnTo>
                      <a:pt x="20" y="9"/>
                    </a:lnTo>
                    <a:lnTo>
                      <a:pt x="20" y="9"/>
                    </a:lnTo>
                    <a:lnTo>
                      <a:pt x="21" y="11"/>
                    </a:lnTo>
                    <a:lnTo>
                      <a:pt x="21" y="13"/>
                    </a:lnTo>
                    <a:lnTo>
                      <a:pt x="23" y="18"/>
                    </a:lnTo>
                    <a:lnTo>
                      <a:pt x="21" y="18"/>
                    </a:lnTo>
                    <a:lnTo>
                      <a:pt x="20" y="18"/>
                    </a:lnTo>
                    <a:lnTo>
                      <a:pt x="14" y="18"/>
                    </a:lnTo>
                    <a:lnTo>
                      <a:pt x="9" y="22"/>
                    </a:lnTo>
                    <a:lnTo>
                      <a:pt x="7" y="22"/>
                    </a:lnTo>
                    <a:lnTo>
                      <a:pt x="4" y="29"/>
                    </a:lnTo>
                    <a:lnTo>
                      <a:pt x="2" y="29"/>
                    </a:lnTo>
                    <a:lnTo>
                      <a:pt x="0" y="31"/>
                    </a:lnTo>
                    <a:lnTo>
                      <a:pt x="0" y="33"/>
                    </a:lnTo>
                    <a:lnTo>
                      <a:pt x="2" y="33"/>
                    </a:lnTo>
                    <a:lnTo>
                      <a:pt x="2" y="33"/>
                    </a:lnTo>
                    <a:lnTo>
                      <a:pt x="4" y="33"/>
                    </a:lnTo>
                    <a:lnTo>
                      <a:pt x="5" y="31"/>
                    </a:lnTo>
                    <a:lnTo>
                      <a:pt x="5" y="31"/>
                    </a:lnTo>
                    <a:lnTo>
                      <a:pt x="5" y="31"/>
                    </a:lnTo>
                    <a:lnTo>
                      <a:pt x="7" y="34"/>
                    </a:lnTo>
                    <a:lnTo>
                      <a:pt x="9" y="34"/>
                    </a:lnTo>
                    <a:lnTo>
                      <a:pt x="9" y="36"/>
                    </a:lnTo>
                    <a:lnTo>
                      <a:pt x="9" y="40"/>
                    </a:lnTo>
                    <a:lnTo>
                      <a:pt x="13" y="43"/>
                    </a:lnTo>
                    <a:lnTo>
                      <a:pt x="20" y="47"/>
                    </a:lnTo>
                    <a:lnTo>
                      <a:pt x="21" y="50"/>
                    </a:lnTo>
                    <a:lnTo>
                      <a:pt x="23" y="54"/>
                    </a:lnTo>
                    <a:lnTo>
                      <a:pt x="25" y="54"/>
                    </a:lnTo>
                    <a:lnTo>
                      <a:pt x="25" y="56"/>
                    </a:lnTo>
                    <a:lnTo>
                      <a:pt x="27" y="56"/>
                    </a:lnTo>
                    <a:lnTo>
                      <a:pt x="27" y="58"/>
                    </a:lnTo>
                    <a:lnTo>
                      <a:pt x="27" y="58"/>
                    </a:lnTo>
                    <a:lnTo>
                      <a:pt x="29" y="59"/>
                    </a:lnTo>
                    <a:lnTo>
                      <a:pt x="30" y="61"/>
                    </a:lnTo>
                    <a:lnTo>
                      <a:pt x="34" y="61"/>
                    </a:lnTo>
                    <a:lnTo>
                      <a:pt x="34" y="59"/>
                    </a:lnTo>
                    <a:lnTo>
                      <a:pt x="36" y="58"/>
                    </a:lnTo>
                    <a:lnTo>
                      <a:pt x="38" y="58"/>
                    </a:lnTo>
                    <a:lnTo>
                      <a:pt x="38" y="56"/>
                    </a:lnTo>
                    <a:lnTo>
                      <a:pt x="38" y="56"/>
                    </a:lnTo>
                    <a:lnTo>
                      <a:pt x="39" y="54"/>
                    </a:lnTo>
                    <a:lnTo>
                      <a:pt x="43" y="50"/>
                    </a:lnTo>
                    <a:lnTo>
                      <a:pt x="41" y="49"/>
                    </a:lnTo>
                    <a:lnTo>
                      <a:pt x="43" y="47"/>
                    </a:lnTo>
                    <a:lnTo>
                      <a:pt x="45" y="47"/>
                    </a:lnTo>
                    <a:lnTo>
                      <a:pt x="46" y="49"/>
                    </a:lnTo>
                    <a:lnTo>
                      <a:pt x="50" y="47"/>
                    </a:lnTo>
                    <a:lnTo>
                      <a:pt x="50" y="45"/>
                    </a:lnTo>
                    <a:lnTo>
                      <a:pt x="63" y="47"/>
                    </a:lnTo>
                    <a:lnTo>
                      <a:pt x="63" y="49"/>
                    </a:lnTo>
                    <a:lnTo>
                      <a:pt x="64" y="49"/>
                    </a:lnTo>
                    <a:lnTo>
                      <a:pt x="66" y="50"/>
                    </a:lnTo>
                    <a:lnTo>
                      <a:pt x="68" y="52"/>
                    </a:lnTo>
                    <a:lnTo>
                      <a:pt x="68" y="52"/>
                    </a:lnTo>
                    <a:lnTo>
                      <a:pt x="68" y="54"/>
                    </a:lnTo>
                    <a:lnTo>
                      <a:pt x="68" y="54"/>
                    </a:lnTo>
                    <a:lnTo>
                      <a:pt x="68" y="56"/>
                    </a:lnTo>
                    <a:lnTo>
                      <a:pt x="70" y="56"/>
                    </a:lnTo>
                    <a:lnTo>
                      <a:pt x="71" y="56"/>
                    </a:lnTo>
                    <a:lnTo>
                      <a:pt x="71" y="56"/>
                    </a:lnTo>
                    <a:lnTo>
                      <a:pt x="70" y="58"/>
                    </a:lnTo>
                    <a:lnTo>
                      <a:pt x="71" y="59"/>
                    </a:lnTo>
                    <a:lnTo>
                      <a:pt x="71" y="59"/>
                    </a:lnTo>
                    <a:lnTo>
                      <a:pt x="71" y="61"/>
                    </a:lnTo>
                    <a:lnTo>
                      <a:pt x="71" y="61"/>
                    </a:lnTo>
                    <a:lnTo>
                      <a:pt x="73" y="61"/>
                    </a:lnTo>
                    <a:lnTo>
                      <a:pt x="73" y="63"/>
                    </a:lnTo>
                    <a:lnTo>
                      <a:pt x="73" y="67"/>
                    </a:lnTo>
                    <a:lnTo>
                      <a:pt x="73" y="67"/>
                    </a:lnTo>
                    <a:lnTo>
                      <a:pt x="71" y="67"/>
                    </a:lnTo>
                    <a:lnTo>
                      <a:pt x="70" y="72"/>
                    </a:lnTo>
                    <a:lnTo>
                      <a:pt x="70" y="72"/>
                    </a:lnTo>
                    <a:lnTo>
                      <a:pt x="75" y="72"/>
                    </a:lnTo>
                    <a:lnTo>
                      <a:pt x="75" y="70"/>
                    </a:lnTo>
                    <a:lnTo>
                      <a:pt x="77" y="70"/>
                    </a:lnTo>
                    <a:lnTo>
                      <a:pt x="77" y="70"/>
                    </a:lnTo>
                    <a:lnTo>
                      <a:pt x="77" y="72"/>
                    </a:lnTo>
                    <a:lnTo>
                      <a:pt x="79" y="72"/>
                    </a:lnTo>
                    <a:lnTo>
                      <a:pt x="79" y="70"/>
                    </a:lnTo>
                    <a:lnTo>
                      <a:pt x="80" y="68"/>
                    </a:lnTo>
                    <a:lnTo>
                      <a:pt x="82" y="70"/>
                    </a:lnTo>
                    <a:lnTo>
                      <a:pt x="82" y="70"/>
                    </a:lnTo>
                    <a:lnTo>
                      <a:pt x="84" y="70"/>
                    </a:lnTo>
                    <a:lnTo>
                      <a:pt x="86" y="70"/>
                    </a:lnTo>
                    <a:lnTo>
                      <a:pt x="86" y="70"/>
                    </a:lnTo>
                    <a:lnTo>
                      <a:pt x="86" y="70"/>
                    </a:lnTo>
                    <a:lnTo>
                      <a:pt x="88" y="72"/>
                    </a:lnTo>
                    <a:lnTo>
                      <a:pt x="89" y="72"/>
                    </a:lnTo>
                    <a:lnTo>
                      <a:pt x="89" y="75"/>
                    </a:lnTo>
                    <a:lnTo>
                      <a:pt x="91" y="75"/>
                    </a:lnTo>
                    <a:lnTo>
                      <a:pt x="91" y="81"/>
                    </a:lnTo>
                    <a:lnTo>
                      <a:pt x="91" y="81"/>
                    </a:lnTo>
                    <a:lnTo>
                      <a:pt x="91" y="86"/>
                    </a:lnTo>
                    <a:lnTo>
                      <a:pt x="91" y="86"/>
                    </a:lnTo>
                    <a:lnTo>
                      <a:pt x="89" y="88"/>
                    </a:lnTo>
                    <a:lnTo>
                      <a:pt x="89" y="88"/>
                    </a:lnTo>
                    <a:lnTo>
                      <a:pt x="89" y="88"/>
                    </a:lnTo>
                    <a:lnTo>
                      <a:pt x="91" y="88"/>
                    </a:lnTo>
                    <a:lnTo>
                      <a:pt x="93" y="88"/>
                    </a:lnTo>
                    <a:lnTo>
                      <a:pt x="93" y="88"/>
                    </a:lnTo>
                    <a:lnTo>
                      <a:pt x="96" y="92"/>
                    </a:lnTo>
                    <a:lnTo>
                      <a:pt x="96" y="90"/>
                    </a:lnTo>
                    <a:lnTo>
                      <a:pt x="98" y="90"/>
                    </a:lnTo>
                    <a:lnTo>
                      <a:pt x="100" y="90"/>
                    </a:lnTo>
                    <a:lnTo>
                      <a:pt x="100" y="88"/>
                    </a:lnTo>
                    <a:lnTo>
                      <a:pt x="102" y="86"/>
                    </a:lnTo>
                    <a:lnTo>
                      <a:pt x="102" y="84"/>
                    </a:lnTo>
                    <a:lnTo>
                      <a:pt x="104" y="83"/>
                    </a:lnTo>
                    <a:lnTo>
                      <a:pt x="105" y="83"/>
                    </a:lnTo>
                    <a:lnTo>
                      <a:pt x="105" y="86"/>
                    </a:lnTo>
                    <a:lnTo>
                      <a:pt x="107" y="84"/>
                    </a:lnTo>
                    <a:lnTo>
                      <a:pt x="111" y="84"/>
                    </a:lnTo>
                    <a:lnTo>
                      <a:pt x="111" y="84"/>
                    </a:lnTo>
                    <a:lnTo>
                      <a:pt x="113" y="83"/>
                    </a:lnTo>
                    <a:lnTo>
                      <a:pt x="113" y="77"/>
                    </a:lnTo>
                    <a:lnTo>
                      <a:pt x="114" y="77"/>
                    </a:lnTo>
                    <a:lnTo>
                      <a:pt x="114" y="77"/>
                    </a:lnTo>
                    <a:lnTo>
                      <a:pt x="113" y="75"/>
                    </a:lnTo>
                    <a:lnTo>
                      <a:pt x="114" y="75"/>
                    </a:lnTo>
                    <a:lnTo>
                      <a:pt x="113" y="75"/>
                    </a:lnTo>
                    <a:lnTo>
                      <a:pt x="113" y="74"/>
                    </a:lnTo>
                    <a:lnTo>
                      <a:pt x="111" y="75"/>
                    </a:lnTo>
                    <a:lnTo>
                      <a:pt x="109" y="74"/>
                    </a:lnTo>
                    <a:lnTo>
                      <a:pt x="111" y="72"/>
                    </a:lnTo>
                    <a:lnTo>
                      <a:pt x="111" y="72"/>
                    </a:lnTo>
                    <a:lnTo>
                      <a:pt x="109" y="72"/>
                    </a:lnTo>
                    <a:lnTo>
                      <a:pt x="109" y="70"/>
                    </a:lnTo>
                    <a:lnTo>
                      <a:pt x="113" y="70"/>
                    </a:lnTo>
                    <a:lnTo>
                      <a:pt x="114" y="70"/>
                    </a:lnTo>
                    <a:lnTo>
                      <a:pt x="116" y="72"/>
                    </a:lnTo>
                    <a:lnTo>
                      <a:pt x="116" y="72"/>
                    </a:lnTo>
                    <a:lnTo>
                      <a:pt x="118" y="70"/>
                    </a:lnTo>
                    <a:lnTo>
                      <a:pt x="118" y="72"/>
                    </a:lnTo>
                    <a:lnTo>
                      <a:pt x="118" y="72"/>
                    </a:lnTo>
                    <a:lnTo>
                      <a:pt x="118" y="68"/>
                    </a:lnTo>
                    <a:lnTo>
                      <a:pt x="118" y="67"/>
                    </a:lnTo>
                    <a:lnTo>
                      <a:pt x="118" y="67"/>
                    </a:lnTo>
                    <a:lnTo>
                      <a:pt x="116" y="67"/>
                    </a:lnTo>
                    <a:lnTo>
                      <a:pt x="116" y="65"/>
                    </a:lnTo>
                    <a:lnTo>
                      <a:pt x="114" y="65"/>
                    </a:lnTo>
                    <a:lnTo>
                      <a:pt x="116" y="63"/>
                    </a:lnTo>
                    <a:lnTo>
                      <a:pt x="116" y="61"/>
                    </a:lnTo>
                    <a:lnTo>
                      <a:pt x="118" y="61"/>
                    </a:lnTo>
                    <a:lnTo>
                      <a:pt x="118" y="61"/>
                    </a:lnTo>
                    <a:lnTo>
                      <a:pt x="116" y="59"/>
                    </a:lnTo>
                    <a:lnTo>
                      <a:pt x="116" y="59"/>
                    </a:lnTo>
                    <a:lnTo>
                      <a:pt x="116" y="56"/>
                    </a:lnTo>
                    <a:lnTo>
                      <a:pt x="114" y="56"/>
                    </a:lnTo>
                    <a:lnTo>
                      <a:pt x="111" y="54"/>
                    </a:lnTo>
                    <a:lnTo>
                      <a:pt x="111" y="54"/>
                    </a:lnTo>
                    <a:lnTo>
                      <a:pt x="111" y="47"/>
                    </a:lnTo>
                    <a:lnTo>
                      <a:pt x="113" y="45"/>
                    </a:lnTo>
                    <a:lnTo>
                      <a:pt x="113" y="45"/>
                    </a:lnTo>
                    <a:lnTo>
                      <a:pt x="114" y="43"/>
                    </a:lnTo>
                    <a:lnTo>
                      <a:pt x="114" y="42"/>
                    </a:lnTo>
                    <a:lnTo>
                      <a:pt x="114" y="40"/>
                    </a:lnTo>
                    <a:lnTo>
                      <a:pt x="113" y="40"/>
                    </a:lnTo>
                    <a:lnTo>
                      <a:pt x="111" y="38"/>
                    </a:lnTo>
                    <a:lnTo>
                      <a:pt x="109" y="38"/>
                    </a:lnTo>
                    <a:lnTo>
                      <a:pt x="109" y="36"/>
                    </a:lnTo>
                    <a:lnTo>
                      <a:pt x="109" y="29"/>
                    </a:lnTo>
                    <a:lnTo>
                      <a:pt x="107" y="27"/>
                    </a:lnTo>
                    <a:lnTo>
                      <a:pt x="105" y="29"/>
                    </a:lnTo>
                    <a:lnTo>
                      <a:pt x="104" y="31"/>
                    </a:lnTo>
                    <a:lnTo>
                      <a:pt x="104" y="31"/>
                    </a:lnTo>
                    <a:lnTo>
                      <a:pt x="104" y="27"/>
                    </a:lnTo>
                    <a:lnTo>
                      <a:pt x="104" y="27"/>
                    </a:lnTo>
                    <a:lnTo>
                      <a:pt x="105" y="27"/>
                    </a:lnTo>
                    <a:lnTo>
                      <a:pt x="105" y="25"/>
                    </a:lnTo>
                    <a:lnTo>
                      <a:pt x="105" y="25"/>
                    </a:lnTo>
                    <a:lnTo>
                      <a:pt x="107" y="24"/>
                    </a:lnTo>
                    <a:lnTo>
                      <a:pt x="107" y="24"/>
                    </a:lnTo>
                    <a:lnTo>
                      <a:pt x="107" y="24"/>
                    </a:lnTo>
                    <a:lnTo>
                      <a:pt x="107" y="22"/>
                    </a:lnTo>
                    <a:lnTo>
                      <a:pt x="105" y="22"/>
                    </a:lnTo>
                    <a:lnTo>
                      <a:pt x="105" y="22"/>
                    </a:lnTo>
                    <a:lnTo>
                      <a:pt x="104" y="20"/>
                    </a:lnTo>
                    <a:lnTo>
                      <a:pt x="102" y="18"/>
                    </a:lnTo>
                    <a:lnTo>
                      <a:pt x="102" y="18"/>
                    </a:lnTo>
                    <a:lnTo>
                      <a:pt x="100" y="18"/>
                    </a:lnTo>
                    <a:lnTo>
                      <a:pt x="100" y="13"/>
                    </a:lnTo>
                    <a:lnTo>
                      <a:pt x="100" y="11"/>
                    </a:lnTo>
                    <a:lnTo>
                      <a:pt x="100" y="11"/>
                    </a:lnTo>
                    <a:lnTo>
                      <a:pt x="100" y="9"/>
                    </a:lnTo>
                    <a:lnTo>
                      <a:pt x="98" y="9"/>
                    </a:lnTo>
                    <a:lnTo>
                      <a:pt x="98" y="9"/>
                    </a:lnTo>
                    <a:lnTo>
                      <a:pt x="98" y="9"/>
                    </a:lnTo>
                    <a:lnTo>
                      <a:pt x="98" y="6"/>
                    </a:lnTo>
                    <a:lnTo>
                      <a:pt x="98" y="6"/>
                    </a:lnTo>
                    <a:lnTo>
                      <a:pt x="96" y="4"/>
                    </a:lnTo>
                    <a:lnTo>
                      <a:pt x="96" y="4"/>
                    </a:lnTo>
                    <a:lnTo>
                      <a:pt x="95" y="6"/>
                    </a:lnTo>
                    <a:lnTo>
                      <a:pt x="95" y="6"/>
                    </a:lnTo>
                    <a:lnTo>
                      <a:pt x="93" y="4"/>
                    </a:lnTo>
                    <a:lnTo>
                      <a:pt x="93" y="4"/>
                    </a:lnTo>
                    <a:lnTo>
                      <a:pt x="91" y="4"/>
                    </a:lnTo>
                    <a:lnTo>
                      <a:pt x="91" y="8"/>
                    </a:lnTo>
                    <a:lnTo>
                      <a:pt x="91" y="8"/>
                    </a:lnTo>
                    <a:lnTo>
                      <a:pt x="88" y="9"/>
                    </a:lnTo>
                    <a:lnTo>
                      <a:pt x="88" y="11"/>
                    </a:lnTo>
                    <a:lnTo>
                      <a:pt x="86" y="13"/>
                    </a:lnTo>
                    <a:lnTo>
                      <a:pt x="82" y="11"/>
                    </a:lnTo>
                    <a:lnTo>
                      <a:pt x="80" y="9"/>
                    </a:lnTo>
                    <a:lnTo>
                      <a:pt x="77" y="9"/>
                    </a:lnTo>
                    <a:lnTo>
                      <a:pt x="77" y="9"/>
                    </a:lnTo>
                    <a:lnTo>
                      <a:pt x="75" y="11"/>
                    </a:lnTo>
                    <a:lnTo>
                      <a:pt x="73" y="11"/>
                    </a:lnTo>
                    <a:lnTo>
                      <a:pt x="73" y="13"/>
                    </a:lnTo>
                    <a:lnTo>
                      <a:pt x="71" y="15"/>
                    </a:lnTo>
                    <a:lnTo>
                      <a:pt x="70" y="13"/>
                    </a:lnTo>
                    <a:lnTo>
                      <a:pt x="66" y="9"/>
                    </a:lnTo>
                    <a:lnTo>
                      <a:pt x="66" y="9"/>
                    </a:lnTo>
                    <a:lnTo>
                      <a:pt x="64" y="11"/>
                    </a:lnTo>
                    <a:lnTo>
                      <a:pt x="63" y="13"/>
                    </a:lnTo>
                    <a:lnTo>
                      <a:pt x="61" y="13"/>
                    </a:lnTo>
                    <a:lnTo>
                      <a:pt x="59" y="11"/>
                    </a:lnTo>
                    <a:lnTo>
                      <a:pt x="59" y="11"/>
                    </a:lnTo>
                    <a:lnTo>
                      <a:pt x="59" y="9"/>
                    </a:lnTo>
                    <a:lnTo>
                      <a:pt x="59" y="8"/>
                    </a:lnTo>
                    <a:lnTo>
                      <a:pt x="59" y="8"/>
                    </a:lnTo>
                    <a:lnTo>
                      <a:pt x="61"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2" name="Freeform 2421">
                <a:extLst>
                  <a:ext uri="{FF2B5EF4-FFF2-40B4-BE49-F238E27FC236}">
                    <a16:creationId xmlns:a16="http://schemas.microsoft.com/office/drawing/2014/main" id="{9C153F0E-74B3-0E4D-80BF-963330BA2A24}"/>
                  </a:ext>
                </a:extLst>
              </p:cNvPr>
              <p:cNvSpPr>
                <a:spLocks/>
              </p:cNvSpPr>
              <p:nvPr/>
            </p:nvSpPr>
            <p:spPr bwMode="auto">
              <a:xfrm>
                <a:off x="2455" y="2507"/>
                <a:ext cx="118" cy="92"/>
              </a:xfrm>
              <a:custGeom>
                <a:avLst/>
                <a:gdLst>
                  <a:gd name="T0" fmla="*/ 52 w 118"/>
                  <a:gd name="T1" fmla="*/ 6 h 92"/>
                  <a:gd name="T2" fmla="*/ 45 w 118"/>
                  <a:gd name="T3" fmla="*/ 8 h 92"/>
                  <a:gd name="T4" fmla="*/ 38 w 118"/>
                  <a:gd name="T5" fmla="*/ 6 h 92"/>
                  <a:gd name="T6" fmla="*/ 34 w 118"/>
                  <a:gd name="T7" fmla="*/ 6 h 92"/>
                  <a:gd name="T8" fmla="*/ 29 w 118"/>
                  <a:gd name="T9" fmla="*/ 2 h 92"/>
                  <a:gd name="T10" fmla="*/ 23 w 118"/>
                  <a:gd name="T11" fmla="*/ 6 h 92"/>
                  <a:gd name="T12" fmla="*/ 21 w 118"/>
                  <a:gd name="T13" fmla="*/ 9 h 92"/>
                  <a:gd name="T14" fmla="*/ 21 w 118"/>
                  <a:gd name="T15" fmla="*/ 13 h 92"/>
                  <a:gd name="T16" fmla="*/ 14 w 118"/>
                  <a:gd name="T17" fmla="*/ 18 h 92"/>
                  <a:gd name="T18" fmla="*/ 2 w 118"/>
                  <a:gd name="T19" fmla="*/ 29 h 92"/>
                  <a:gd name="T20" fmla="*/ 2 w 118"/>
                  <a:gd name="T21" fmla="*/ 33 h 92"/>
                  <a:gd name="T22" fmla="*/ 5 w 118"/>
                  <a:gd name="T23" fmla="*/ 31 h 92"/>
                  <a:gd name="T24" fmla="*/ 9 w 118"/>
                  <a:gd name="T25" fmla="*/ 40 h 92"/>
                  <a:gd name="T26" fmla="*/ 23 w 118"/>
                  <a:gd name="T27" fmla="*/ 54 h 92"/>
                  <a:gd name="T28" fmla="*/ 27 w 118"/>
                  <a:gd name="T29" fmla="*/ 58 h 92"/>
                  <a:gd name="T30" fmla="*/ 34 w 118"/>
                  <a:gd name="T31" fmla="*/ 61 h 92"/>
                  <a:gd name="T32" fmla="*/ 38 w 118"/>
                  <a:gd name="T33" fmla="*/ 56 h 92"/>
                  <a:gd name="T34" fmla="*/ 41 w 118"/>
                  <a:gd name="T35" fmla="*/ 49 h 92"/>
                  <a:gd name="T36" fmla="*/ 50 w 118"/>
                  <a:gd name="T37" fmla="*/ 47 h 92"/>
                  <a:gd name="T38" fmla="*/ 64 w 118"/>
                  <a:gd name="T39" fmla="*/ 49 h 92"/>
                  <a:gd name="T40" fmla="*/ 68 w 118"/>
                  <a:gd name="T41" fmla="*/ 54 h 92"/>
                  <a:gd name="T42" fmla="*/ 71 w 118"/>
                  <a:gd name="T43" fmla="*/ 56 h 92"/>
                  <a:gd name="T44" fmla="*/ 71 w 118"/>
                  <a:gd name="T45" fmla="*/ 59 h 92"/>
                  <a:gd name="T46" fmla="*/ 73 w 118"/>
                  <a:gd name="T47" fmla="*/ 63 h 92"/>
                  <a:gd name="T48" fmla="*/ 70 w 118"/>
                  <a:gd name="T49" fmla="*/ 72 h 92"/>
                  <a:gd name="T50" fmla="*/ 77 w 118"/>
                  <a:gd name="T51" fmla="*/ 70 h 92"/>
                  <a:gd name="T52" fmla="*/ 79 w 118"/>
                  <a:gd name="T53" fmla="*/ 70 h 92"/>
                  <a:gd name="T54" fmla="*/ 84 w 118"/>
                  <a:gd name="T55" fmla="*/ 70 h 92"/>
                  <a:gd name="T56" fmla="*/ 88 w 118"/>
                  <a:gd name="T57" fmla="*/ 72 h 92"/>
                  <a:gd name="T58" fmla="*/ 91 w 118"/>
                  <a:gd name="T59" fmla="*/ 81 h 92"/>
                  <a:gd name="T60" fmla="*/ 89 w 118"/>
                  <a:gd name="T61" fmla="*/ 88 h 92"/>
                  <a:gd name="T62" fmla="*/ 93 w 118"/>
                  <a:gd name="T63" fmla="*/ 88 h 92"/>
                  <a:gd name="T64" fmla="*/ 98 w 118"/>
                  <a:gd name="T65" fmla="*/ 90 h 92"/>
                  <a:gd name="T66" fmla="*/ 102 w 118"/>
                  <a:gd name="T67" fmla="*/ 84 h 92"/>
                  <a:gd name="T68" fmla="*/ 107 w 118"/>
                  <a:gd name="T69" fmla="*/ 84 h 92"/>
                  <a:gd name="T70" fmla="*/ 113 w 118"/>
                  <a:gd name="T71" fmla="*/ 77 h 92"/>
                  <a:gd name="T72" fmla="*/ 114 w 118"/>
                  <a:gd name="T73" fmla="*/ 75 h 92"/>
                  <a:gd name="T74" fmla="*/ 109 w 118"/>
                  <a:gd name="T75" fmla="*/ 74 h 92"/>
                  <a:gd name="T76" fmla="*/ 109 w 118"/>
                  <a:gd name="T77" fmla="*/ 70 h 92"/>
                  <a:gd name="T78" fmla="*/ 116 w 118"/>
                  <a:gd name="T79" fmla="*/ 72 h 92"/>
                  <a:gd name="T80" fmla="*/ 118 w 118"/>
                  <a:gd name="T81" fmla="*/ 68 h 92"/>
                  <a:gd name="T82" fmla="*/ 116 w 118"/>
                  <a:gd name="T83" fmla="*/ 65 h 92"/>
                  <a:gd name="T84" fmla="*/ 118 w 118"/>
                  <a:gd name="T85" fmla="*/ 61 h 92"/>
                  <a:gd name="T86" fmla="*/ 116 w 118"/>
                  <a:gd name="T87" fmla="*/ 56 h 92"/>
                  <a:gd name="T88" fmla="*/ 111 w 118"/>
                  <a:gd name="T89" fmla="*/ 47 h 92"/>
                  <a:gd name="T90" fmla="*/ 114 w 118"/>
                  <a:gd name="T91" fmla="*/ 42 h 92"/>
                  <a:gd name="T92" fmla="*/ 109 w 118"/>
                  <a:gd name="T93" fmla="*/ 38 h 92"/>
                  <a:gd name="T94" fmla="*/ 105 w 118"/>
                  <a:gd name="T95" fmla="*/ 29 h 92"/>
                  <a:gd name="T96" fmla="*/ 104 w 118"/>
                  <a:gd name="T97" fmla="*/ 27 h 92"/>
                  <a:gd name="T98" fmla="*/ 107 w 118"/>
                  <a:gd name="T99" fmla="*/ 24 h 92"/>
                  <a:gd name="T100" fmla="*/ 105 w 118"/>
                  <a:gd name="T101" fmla="*/ 22 h 92"/>
                  <a:gd name="T102" fmla="*/ 102 w 118"/>
                  <a:gd name="T103" fmla="*/ 18 h 92"/>
                  <a:gd name="T104" fmla="*/ 100 w 118"/>
                  <a:gd name="T105" fmla="*/ 11 h 92"/>
                  <a:gd name="T106" fmla="*/ 98 w 118"/>
                  <a:gd name="T107" fmla="*/ 9 h 92"/>
                  <a:gd name="T108" fmla="*/ 96 w 118"/>
                  <a:gd name="T109" fmla="*/ 4 h 92"/>
                  <a:gd name="T110" fmla="*/ 93 w 118"/>
                  <a:gd name="T111" fmla="*/ 4 h 92"/>
                  <a:gd name="T112" fmla="*/ 88 w 118"/>
                  <a:gd name="T113" fmla="*/ 9 h 92"/>
                  <a:gd name="T114" fmla="*/ 80 w 118"/>
                  <a:gd name="T115" fmla="*/ 9 h 92"/>
                  <a:gd name="T116" fmla="*/ 73 w 118"/>
                  <a:gd name="T117" fmla="*/ 11 h 92"/>
                  <a:gd name="T118" fmla="*/ 66 w 118"/>
                  <a:gd name="T119" fmla="*/ 9 h 92"/>
                  <a:gd name="T120" fmla="*/ 61 w 118"/>
                  <a:gd name="T121" fmla="*/ 13 h 92"/>
                  <a:gd name="T122" fmla="*/ 59 w 118"/>
                  <a:gd name="T123"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92">
                    <a:moveTo>
                      <a:pt x="61" y="6"/>
                    </a:moveTo>
                    <a:lnTo>
                      <a:pt x="57" y="6"/>
                    </a:lnTo>
                    <a:lnTo>
                      <a:pt x="55" y="6"/>
                    </a:lnTo>
                    <a:lnTo>
                      <a:pt x="52" y="6"/>
                    </a:lnTo>
                    <a:lnTo>
                      <a:pt x="50" y="6"/>
                    </a:lnTo>
                    <a:lnTo>
                      <a:pt x="48" y="6"/>
                    </a:lnTo>
                    <a:lnTo>
                      <a:pt x="46" y="8"/>
                    </a:lnTo>
                    <a:lnTo>
                      <a:pt x="45" y="8"/>
                    </a:lnTo>
                    <a:lnTo>
                      <a:pt x="43" y="6"/>
                    </a:lnTo>
                    <a:lnTo>
                      <a:pt x="43" y="6"/>
                    </a:lnTo>
                    <a:lnTo>
                      <a:pt x="39" y="6"/>
                    </a:lnTo>
                    <a:lnTo>
                      <a:pt x="38" y="6"/>
                    </a:lnTo>
                    <a:lnTo>
                      <a:pt x="36" y="4"/>
                    </a:lnTo>
                    <a:lnTo>
                      <a:pt x="36" y="4"/>
                    </a:lnTo>
                    <a:lnTo>
                      <a:pt x="36" y="6"/>
                    </a:lnTo>
                    <a:lnTo>
                      <a:pt x="34" y="6"/>
                    </a:lnTo>
                    <a:lnTo>
                      <a:pt x="34" y="4"/>
                    </a:lnTo>
                    <a:lnTo>
                      <a:pt x="32" y="2"/>
                    </a:lnTo>
                    <a:lnTo>
                      <a:pt x="30" y="2"/>
                    </a:lnTo>
                    <a:lnTo>
                      <a:pt x="29" y="2"/>
                    </a:lnTo>
                    <a:lnTo>
                      <a:pt x="27" y="2"/>
                    </a:lnTo>
                    <a:lnTo>
                      <a:pt x="23" y="0"/>
                    </a:lnTo>
                    <a:lnTo>
                      <a:pt x="23" y="4"/>
                    </a:lnTo>
                    <a:lnTo>
                      <a:pt x="23" y="6"/>
                    </a:lnTo>
                    <a:lnTo>
                      <a:pt x="23" y="6"/>
                    </a:lnTo>
                    <a:lnTo>
                      <a:pt x="23" y="8"/>
                    </a:lnTo>
                    <a:lnTo>
                      <a:pt x="21" y="9"/>
                    </a:lnTo>
                    <a:lnTo>
                      <a:pt x="21" y="9"/>
                    </a:lnTo>
                    <a:lnTo>
                      <a:pt x="20" y="9"/>
                    </a:lnTo>
                    <a:lnTo>
                      <a:pt x="20" y="9"/>
                    </a:lnTo>
                    <a:lnTo>
                      <a:pt x="21" y="11"/>
                    </a:lnTo>
                    <a:lnTo>
                      <a:pt x="21" y="13"/>
                    </a:lnTo>
                    <a:lnTo>
                      <a:pt x="23" y="18"/>
                    </a:lnTo>
                    <a:lnTo>
                      <a:pt x="21" y="18"/>
                    </a:lnTo>
                    <a:lnTo>
                      <a:pt x="20" y="18"/>
                    </a:lnTo>
                    <a:lnTo>
                      <a:pt x="14" y="18"/>
                    </a:lnTo>
                    <a:lnTo>
                      <a:pt x="9" y="22"/>
                    </a:lnTo>
                    <a:lnTo>
                      <a:pt x="7" y="22"/>
                    </a:lnTo>
                    <a:lnTo>
                      <a:pt x="4" y="29"/>
                    </a:lnTo>
                    <a:lnTo>
                      <a:pt x="2" y="29"/>
                    </a:lnTo>
                    <a:lnTo>
                      <a:pt x="0" y="31"/>
                    </a:lnTo>
                    <a:lnTo>
                      <a:pt x="0" y="33"/>
                    </a:lnTo>
                    <a:lnTo>
                      <a:pt x="2" y="33"/>
                    </a:lnTo>
                    <a:lnTo>
                      <a:pt x="2" y="33"/>
                    </a:lnTo>
                    <a:lnTo>
                      <a:pt x="4" y="33"/>
                    </a:lnTo>
                    <a:lnTo>
                      <a:pt x="5" y="31"/>
                    </a:lnTo>
                    <a:lnTo>
                      <a:pt x="5" y="31"/>
                    </a:lnTo>
                    <a:lnTo>
                      <a:pt x="5" y="31"/>
                    </a:lnTo>
                    <a:lnTo>
                      <a:pt x="7" y="34"/>
                    </a:lnTo>
                    <a:lnTo>
                      <a:pt x="9" y="34"/>
                    </a:lnTo>
                    <a:lnTo>
                      <a:pt x="9" y="36"/>
                    </a:lnTo>
                    <a:lnTo>
                      <a:pt x="9" y="40"/>
                    </a:lnTo>
                    <a:lnTo>
                      <a:pt x="13" y="43"/>
                    </a:lnTo>
                    <a:lnTo>
                      <a:pt x="20" y="47"/>
                    </a:lnTo>
                    <a:lnTo>
                      <a:pt x="21" y="50"/>
                    </a:lnTo>
                    <a:lnTo>
                      <a:pt x="23" y="54"/>
                    </a:lnTo>
                    <a:lnTo>
                      <a:pt x="25" y="54"/>
                    </a:lnTo>
                    <a:lnTo>
                      <a:pt x="25" y="56"/>
                    </a:lnTo>
                    <a:lnTo>
                      <a:pt x="27" y="56"/>
                    </a:lnTo>
                    <a:lnTo>
                      <a:pt x="27" y="58"/>
                    </a:lnTo>
                    <a:lnTo>
                      <a:pt x="27" y="58"/>
                    </a:lnTo>
                    <a:lnTo>
                      <a:pt x="29" y="59"/>
                    </a:lnTo>
                    <a:lnTo>
                      <a:pt x="30" y="61"/>
                    </a:lnTo>
                    <a:lnTo>
                      <a:pt x="34" y="61"/>
                    </a:lnTo>
                    <a:lnTo>
                      <a:pt x="34" y="59"/>
                    </a:lnTo>
                    <a:lnTo>
                      <a:pt x="36" y="58"/>
                    </a:lnTo>
                    <a:lnTo>
                      <a:pt x="38" y="58"/>
                    </a:lnTo>
                    <a:lnTo>
                      <a:pt x="38" y="56"/>
                    </a:lnTo>
                    <a:lnTo>
                      <a:pt x="38" y="56"/>
                    </a:lnTo>
                    <a:lnTo>
                      <a:pt x="39" y="54"/>
                    </a:lnTo>
                    <a:lnTo>
                      <a:pt x="43" y="50"/>
                    </a:lnTo>
                    <a:lnTo>
                      <a:pt x="41" y="49"/>
                    </a:lnTo>
                    <a:lnTo>
                      <a:pt x="43" y="47"/>
                    </a:lnTo>
                    <a:lnTo>
                      <a:pt x="45" y="47"/>
                    </a:lnTo>
                    <a:lnTo>
                      <a:pt x="46" y="49"/>
                    </a:lnTo>
                    <a:lnTo>
                      <a:pt x="50" y="47"/>
                    </a:lnTo>
                    <a:lnTo>
                      <a:pt x="50" y="45"/>
                    </a:lnTo>
                    <a:lnTo>
                      <a:pt x="63" y="47"/>
                    </a:lnTo>
                    <a:lnTo>
                      <a:pt x="63" y="49"/>
                    </a:lnTo>
                    <a:lnTo>
                      <a:pt x="64" y="49"/>
                    </a:lnTo>
                    <a:lnTo>
                      <a:pt x="66" y="50"/>
                    </a:lnTo>
                    <a:lnTo>
                      <a:pt x="68" y="52"/>
                    </a:lnTo>
                    <a:lnTo>
                      <a:pt x="68" y="52"/>
                    </a:lnTo>
                    <a:lnTo>
                      <a:pt x="68" y="54"/>
                    </a:lnTo>
                    <a:lnTo>
                      <a:pt x="68" y="54"/>
                    </a:lnTo>
                    <a:lnTo>
                      <a:pt x="68" y="56"/>
                    </a:lnTo>
                    <a:lnTo>
                      <a:pt x="70" y="56"/>
                    </a:lnTo>
                    <a:lnTo>
                      <a:pt x="71" y="56"/>
                    </a:lnTo>
                    <a:lnTo>
                      <a:pt x="71" y="56"/>
                    </a:lnTo>
                    <a:lnTo>
                      <a:pt x="70" y="58"/>
                    </a:lnTo>
                    <a:lnTo>
                      <a:pt x="71" y="59"/>
                    </a:lnTo>
                    <a:lnTo>
                      <a:pt x="71" y="59"/>
                    </a:lnTo>
                    <a:lnTo>
                      <a:pt x="71" y="61"/>
                    </a:lnTo>
                    <a:lnTo>
                      <a:pt x="71" y="61"/>
                    </a:lnTo>
                    <a:lnTo>
                      <a:pt x="73" y="61"/>
                    </a:lnTo>
                    <a:lnTo>
                      <a:pt x="73" y="63"/>
                    </a:lnTo>
                    <a:lnTo>
                      <a:pt x="73" y="67"/>
                    </a:lnTo>
                    <a:lnTo>
                      <a:pt x="73" y="67"/>
                    </a:lnTo>
                    <a:lnTo>
                      <a:pt x="71" y="67"/>
                    </a:lnTo>
                    <a:lnTo>
                      <a:pt x="70" y="72"/>
                    </a:lnTo>
                    <a:lnTo>
                      <a:pt x="70" y="72"/>
                    </a:lnTo>
                    <a:lnTo>
                      <a:pt x="75" y="72"/>
                    </a:lnTo>
                    <a:lnTo>
                      <a:pt x="75" y="70"/>
                    </a:lnTo>
                    <a:lnTo>
                      <a:pt x="77" y="70"/>
                    </a:lnTo>
                    <a:lnTo>
                      <a:pt x="77" y="70"/>
                    </a:lnTo>
                    <a:lnTo>
                      <a:pt x="77" y="72"/>
                    </a:lnTo>
                    <a:lnTo>
                      <a:pt x="79" y="72"/>
                    </a:lnTo>
                    <a:lnTo>
                      <a:pt x="79" y="70"/>
                    </a:lnTo>
                    <a:lnTo>
                      <a:pt x="80" y="68"/>
                    </a:lnTo>
                    <a:lnTo>
                      <a:pt x="82" y="70"/>
                    </a:lnTo>
                    <a:lnTo>
                      <a:pt x="82" y="70"/>
                    </a:lnTo>
                    <a:lnTo>
                      <a:pt x="84" y="70"/>
                    </a:lnTo>
                    <a:lnTo>
                      <a:pt x="86" y="70"/>
                    </a:lnTo>
                    <a:lnTo>
                      <a:pt x="86" y="70"/>
                    </a:lnTo>
                    <a:lnTo>
                      <a:pt x="86" y="70"/>
                    </a:lnTo>
                    <a:lnTo>
                      <a:pt x="88" y="72"/>
                    </a:lnTo>
                    <a:lnTo>
                      <a:pt x="89" y="72"/>
                    </a:lnTo>
                    <a:lnTo>
                      <a:pt x="89" y="75"/>
                    </a:lnTo>
                    <a:lnTo>
                      <a:pt x="91" y="75"/>
                    </a:lnTo>
                    <a:lnTo>
                      <a:pt x="91" y="81"/>
                    </a:lnTo>
                    <a:lnTo>
                      <a:pt x="91" y="81"/>
                    </a:lnTo>
                    <a:lnTo>
                      <a:pt x="91" y="86"/>
                    </a:lnTo>
                    <a:lnTo>
                      <a:pt x="91" y="86"/>
                    </a:lnTo>
                    <a:lnTo>
                      <a:pt x="89" y="88"/>
                    </a:lnTo>
                    <a:lnTo>
                      <a:pt x="89" y="88"/>
                    </a:lnTo>
                    <a:lnTo>
                      <a:pt x="89" y="88"/>
                    </a:lnTo>
                    <a:lnTo>
                      <a:pt x="91" y="88"/>
                    </a:lnTo>
                    <a:lnTo>
                      <a:pt x="93" y="88"/>
                    </a:lnTo>
                    <a:lnTo>
                      <a:pt x="93" y="88"/>
                    </a:lnTo>
                    <a:lnTo>
                      <a:pt x="96" y="92"/>
                    </a:lnTo>
                    <a:lnTo>
                      <a:pt x="96" y="90"/>
                    </a:lnTo>
                    <a:lnTo>
                      <a:pt x="98" y="90"/>
                    </a:lnTo>
                    <a:lnTo>
                      <a:pt x="100" y="90"/>
                    </a:lnTo>
                    <a:lnTo>
                      <a:pt x="100" y="88"/>
                    </a:lnTo>
                    <a:lnTo>
                      <a:pt x="102" y="86"/>
                    </a:lnTo>
                    <a:lnTo>
                      <a:pt x="102" y="84"/>
                    </a:lnTo>
                    <a:lnTo>
                      <a:pt x="104" y="83"/>
                    </a:lnTo>
                    <a:lnTo>
                      <a:pt x="105" y="83"/>
                    </a:lnTo>
                    <a:lnTo>
                      <a:pt x="105" y="86"/>
                    </a:lnTo>
                    <a:lnTo>
                      <a:pt x="107" y="84"/>
                    </a:lnTo>
                    <a:lnTo>
                      <a:pt x="111" y="84"/>
                    </a:lnTo>
                    <a:lnTo>
                      <a:pt x="111" y="84"/>
                    </a:lnTo>
                    <a:lnTo>
                      <a:pt x="113" y="83"/>
                    </a:lnTo>
                    <a:lnTo>
                      <a:pt x="113" y="77"/>
                    </a:lnTo>
                    <a:lnTo>
                      <a:pt x="114" y="77"/>
                    </a:lnTo>
                    <a:lnTo>
                      <a:pt x="114" y="77"/>
                    </a:lnTo>
                    <a:lnTo>
                      <a:pt x="113" y="75"/>
                    </a:lnTo>
                    <a:lnTo>
                      <a:pt x="114" y="75"/>
                    </a:lnTo>
                    <a:lnTo>
                      <a:pt x="113" y="75"/>
                    </a:lnTo>
                    <a:lnTo>
                      <a:pt x="113" y="74"/>
                    </a:lnTo>
                    <a:lnTo>
                      <a:pt x="111" y="75"/>
                    </a:lnTo>
                    <a:lnTo>
                      <a:pt x="109" y="74"/>
                    </a:lnTo>
                    <a:lnTo>
                      <a:pt x="111" y="72"/>
                    </a:lnTo>
                    <a:lnTo>
                      <a:pt x="111" y="72"/>
                    </a:lnTo>
                    <a:lnTo>
                      <a:pt x="109" y="72"/>
                    </a:lnTo>
                    <a:lnTo>
                      <a:pt x="109" y="70"/>
                    </a:lnTo>
                    <a:lnTo>
                      <a:pt x="113" y="70"/>
                    </a:lnTo>
                    <a:lnTo>
                      <a:pt x="114" y="70"/>
                    </a:lnTo>
                    <a:lnTo>
                      <a:pt x="116" y="72"/>
                    </a:lnTo>
                    <a:lnTo>
                      <a:pt x="116" y="72"/>
                    </a:lnTo>
                    <a:lnTo>
                      <a:pt x="118" y="70"/>
                    </a:lnTo>
                    <a:lnTo>
                      <a:pt x="118" y="72"/>
                    </a:lnTo>
                    <a:lnTo>
                      <a:pt x="118" y="72"/>
                    </a:lnTo>
                    <a:lnTo>
                      <a:pt x="118" y="68"/>
                    </a:lnTo>
                    <a:lnTo>
                      <a:pt x="118" y="67"/>
                    </a:lnTo>
                    <a:lnTo>
                      <a:pt x="118" y="67"/>
                    </a:lnTo>
                    <a:lnTo>
                      <a:pt x="116" y="67"/>
                    </a:lnTo>
                    <a:lnTo>
                      <a:pt x="116" y="65"/>
                    </a:lnTo>
                    <a:lnTo>
                      <a:pt x="114" y="65"/>
                    </a:lnTo>
                    <a:lnTo>
                      <a:pt x="116" y="63"/>
                    </a:lnTo>
                    <a:lnTo>
                      <a:pt x="116" y="61"/>
                    </a:lnTo>
                    <a:lnTo>
                      <a:pt x="118" y="61"/>
                    </a:lnTo>
                    <a:lnTo>
                      <a:pt x="118" y="61"/>
                    </a:lnTo>
                    <a:lnTo>
                      <a:pt x="116" y="59"/>
                    </a:lnTo>
                    <a:lnTo>
                      <a:pt x="116" y="59"/>
                    </a:lnTo>
                    <a:lnTo>
                      <a:pt x="116" y="56"/>
                    </a:lnTo>
                    <a:lnTo>
                      <a:pt x="114" y="56"/>
                    </a:lnTo>
                    <a:lnTo>
                      <a:pt x="111" y="54"/>
                    </a:lnTo>
                    <a:lnTo>
                      <a:pt x="111" y="54"/>
                    </a:lnTo>
                    <a:lnTo>
                      <a:pt x="111" y="47"/>
                    </a:lnTo>
                    <a:lnTo>
                      <a:pt x="113" y="45"/>
                    </a:lnTo>
                    <a:lnTo>
                      <a:pt x="113" y="45"/>
                    </a:lnTo>
                    <a:lnTo>
                      <a:pt x="114" y="43"/>
                    </a:lnTo>
                    <a:lnTo>
                      <a:pt x="114" y="42"/>
                    </a:lnTo>
                    <a:lnTo>
                      <a:pt x="114" y="40"/>
                    </a:lnTo>
                    <a:lnTo>
                      <a:pt x="113" y="40"/>
                    </a:lnTo>
                    <a:lnTo>
                      <a:pt x="111" y="38"/>
                    </a:lnTo>
                    <a:lnTo>
                      <a:pt x="109" y="38"/>
                    </a:lnTo>
                    <a:lnTo>
                      <a:pt x="109" y="36"/>
                    </a:lnTo>
                    <a:lnTo>
                      <a:pt x="109" y="29"/>
                    </a:lnTo>
                    <a:lnTo>
                      <a:pt x="107" y="27"/>
                    </a:lnTo>
                    <a:lnTo>
                      <a:pt x="105" y="29"/>
                    </a:lnTo>
                    <a:lnTo>
                      <a:pt x="104" y="31"/>
                    </a:lnTo>
                    <a:lnTo>
                      <a:pt x="104" y="31"/>
                    </a:lnTo>
                    <a:lnTo>
                      <a:pt x="104" y="27"/>
                    </a:lnTo>
                    <a:lnTo>
                      <a:pt x="104" y="27"/>
                    </a:lnTo>
                    <a:lnTo>
                      <a:pt x="105" y="27"/>
                    </a:lnTo>
                    <a:lnTo>
                      <a:pt x="105" y="25"/>
                    </a:lnTo>
                    <a:lnTo>
                      <a:pt x="105" y="25"/>
                    </a:lnTo>
                    <a:lnTo>
                      <a:pt x="107" y="24"/>
                    </a:lnTo>
                    <a:lnTo>
                      <a:pt x="107" y="24"/>
                    </a:lnTo>
                    <a:lnTo>
                      <a:pt x="107" y="24"/>
                    </a:lnTo>
                    <a:lnTo>
                      <a:pt x="107" y="22"/>
                    </a:lnTo>
                    <a:lnTo>
                      <a:pt x="105" y="22"/>
                    </a:lnTo>
                    <a:lnTo>
                      <a:pt x="105" y="22"/>
                    </a:lnTo>
                    <a:lnTo>
                      <a:pt x="104" y="20"/>
                    </a:lnTo>
                    <a:lnTo>
                      <a:pt x="102" y="18"/>
                    </a:lnTo>
                    <a:lnTo>
                      <a:pt x="102" y="18"/>
                    </a:lnTo>
                    <a:lnTo>
                      <a:pt x="100" y="18"/>
                    </a:lnTo>
                    <a:lnTo>
                      <a:pt x="100" y="13"/>
                    </a:lnTo>
                    <a:lnTo>
                      <a:pt x="100" y="11"/>
                    </a:lnTo>
                    <a:lnTo>
                      <a:pt x="100" y="11"/>
                    </a:lnTo>
                    <a:lnTo>
                      <a:pt x="100" y="9"/>
                    </a:lnTo>
                    <a:lnTo>
                      <a:pt x="98" y="9"/>
                    </a:lnTo>
                    <a:lnTo>
                      <a:pt x="98" y="9"/>
                    </a:lnTo>
                    <a:lnTo>
                      <a:pt x="98" y="9"/>
                    </a:lnTo>
                    <a:lnTo>
                      <a:pt x="98" y="6"/>
                    </a:lnTo>
                    <a:lnTo>
                      <a:pt x="98" y="6"/>
                    </a:lnTo>
                    <a:lnTo>
                      <a:pt x="96" y="4"/>
                    </a:lnTo>
                    <a:lnTo>
                      <a:pt x="96" y="4"/>
                    </a:lnTo>
                    <a:lnTo>
                      <a:pt x="95" y="6"/>
                    </a:lnTo>
                    <a:lnTo>
                      <a:pt x="95" y="6"/>
                    </a:lnTo>
                    <a:lnTo>
                      <a:pt x="93" y="4"/>
                    </a:lnTo>
                    <a:lnTo>
                      <a:pt x="93" y="4"/>
                    </a:lnTo>
                    <a:lnTo>
                      <a:pt x="91" y="4"/>
                    </a:lnTo>
                    <a:lnTo>
                      <a:pt x="91" y="8"/>
                    </a:lnTo>
                    <a:lnTo>
                      <a:pt x="91" y="8"/>
                    </a:lnTo>
                    <a:lnTo>
                      <a:pt x="88" y="9"/>
                    </a:lnTo>
                    <a:lnTo>
                      <a:pt x="88" y="11"/>
                    </a:lnTo>
                    <a:lnTo>
                      <a:pt x="86" y="13"/>
                    </a:lnTo>
                    <a:lnTo>
                      <a:pt x="82" y="11"/>
                    </a:lnTo>
                    <a:lnTo>
                      <a:pt x="80" y="9"/>
                    </a:lnTo>
                    <a:lnTo>
                      <a:pt x="77" y="9"/>
                    </a:lnTo>
                    <a:lnTo>
                      <a:pt x="77" y="9"/>
                    </a:lnTo>
                    <a:lnTo>
                      <a:pt x="75" y="11"/>
                    </a:lnTo>
                    <a:lnTo>
                      <a:pt x="73" y="11"/>
                    </a:lnTo>
                    <a:lnTo>
                      <a:pt x="73" y="13"/>
                    </a:lnTo>
                    <a:lnTo>
                      <a:pt x="71" y="15"/>
                    </a:lnTo>
                    <a:lnTo>
                      <a:pt x="70" y="13"/>
                    </a:lnTo>
                    <a:lnTo>
                      <a:pt x="66" y="9"/>
                    </a:lnTo>
                    <a:lnTo>
                      <a:pt x="66" y="9"/>
                    </a:lnTo>
                    <a:lnTo>
                      <a:pt x="64" y="11"/>
                    </a:lnTo>
                    <a:lnTo>
                      <a:pt x="63" y="13"/>
                    </a:lnTo>
                    <a:lnTo>
                      <a:pt x="61" y="13"/>
                    </a:lnTo>
                    <a:lnTo>
                      <a:pt x="59" y="11"/>
                    </a:lnTo>
                    <a:lnTo>
                      <a:pt x="59" y="11"/>
                    </a:lnTo>
                    <a:lnTo>
                      <a:pt x="59" y="9"/>
                    </a:lnTo>
                    <a:lnTo>
                      <a:pt x="59" y="8"/>
                    </a:lnTo>
                    <a:lnTo>
                      <a:pt x="59" y="8"/>
                    </a:lnTo>
                    <a:lnTo>
                      <a:pt x="61"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3" name="Freeform 2422">
                <a:extLst>
                  <a:ext uri="{FF2B5EF4-FFF2-40B4-BE49-F238E27FC236}">
                    <a16:creationId xmlns:a16="http://schemas.microsoft.com/office/drawing/2014/main" id="{464AC6C8-B72C-DA49-8ED9-ADD14D168B50}"/>
                  </a:ext>
                </a:extLst>
              </p:cNvPr>
              <p:cNvSpPr>
                <a:spLocks/>
              </p:cNvSpPr>
              <p:nvPr/>
            </p:nvSpPr>
            <p:spPr bwMode="auto">
              <a:xfrm>
                <a:off x="2928" y="2536"/>
                <a:ext cx="209" cy="132"/>
              </a:xfrm>
              <a:custGeom>
                <a:avLst/>
                <a:gdLst>
                  <a:gd name="T0" fmla="*/ 120 w 209"/>
                  <a:gd name="T1" fmla="*/ 2 h 132"/>
                  <a:gd name="T2" fmla="*/ 116 w 209"/>
                  <a:gd name="T3" fmla="*/ 7 h 132"/>
                  <a:gd name="T4" fmla="*/ 114 w 209"/>
                  <a:gd name="T5" fmla="*/ 13 h 132"/>
                  <a:gd name="T6" fmla="*/ 111 w 209"/>
                  <a:gd name="T7" fmla="*/ 16 h 132"/>
                  <a:gd name="T8" fmla="*/ 106 w 209"/>
                  <a:gd name="T9" fmla="*/ 21 h 132"/>
                  <a:gd name="T10" fmla="*/ 104 w 209"/>
                  <a:gd name="T11" fmla="*/ 25 h 132"/>
                  <a:gd name="T12" fmla="*/ 97 w 209"/>
                  <a:gd name="T13" fmla="*/ 30 h 132"/>
                  <a:gd name="T14" fmla="*/ 91 w 209"/>
                  <a:gd name="T15" fmla="*/ 30 h 132"/>
                  <a:gd name="T16" fmla="*/ 84 w 209"/>
                  <a:gd name="T17" fmla="*/ 32 h 132"/>
                  <a:gd name="T18" fmla="*/ 72 w 209"/>
                  <a:gd name="T19" fmla="*/ 34 h 132"/>
                  <a:gd name="T20" fmla="*/ 72 w 209"/>
                  <a:gd name="T21" fmla="*/ 36 h 132"/>
                  <a:gd name="T22" fmla="*/ 73 w 209"/>
                  <a:gd name="T23" fmla="*/ 39 h 132"/>
                  <a:gd name="T24" fmla="*/ 72 w 209"/>
                  <a:gd name="T25" fmla="*/ 41 h 132"/>
                  <a:gd name="T26" fmla="*/ 70 w 209"/>
                  <a:gd name="T27" fmla="*/ 45 h 132"/>
                  <a:gd name="T28" fmla="*/ 68 w 209"/>
                  <a:gd name="T29" fmla="*/ 46 h 132"/>
                  <a:gd name="T30" fmla="*/ 66 w 209"/>
                  <a:gd name="T31" fmla="*/ 48 h 132"/>
                  <a:gd name="T32" fmla="*/ 57 w 209"/>
                  <a:gd name="T33" fmla="*/ 50 h 132"/>
                  <a:gd name="T34" fmla="*/ 45 w 209"/>
                  <a:gd name="T35" fmla="*/ 52 h 132"/>
                  <a:gd name="T36" fmla="*/ 39 w 209"/>
                  <a:gd name="T37" fmla="*/ 54 h 132"/>
                  <a:gd name="T38" fmla="*/ 38 w 209"/>
                  <a:gd name="T39" fmla="*/ 55 h 132"/>
                  <a:gd name="T40" fmla="*/ 36 w 209"/>
                  <a:gd name="T41" fmla="*/ 54 h 132"/>
                  <a:gd name="T42" fmla="*/ 34 w 209"/>
                  <a:gd name="T43" fmla="*/ 52 h 132"/>
                  <a:gd name="T44" fmla="*/ 32 w 209"/>
                  <a:gd name="T45" fmla="*/ 52 h 132"/>
                  <a:gd name="T46" fmla="*/ 31 w 209"/>
                  <a:gd name="T47" fmla="*/ 54 h 132"/>
                  <a:gd name="T48" fmla="*/ 23 w 209"/>
                  <a:gd name="T49" fmla="*/ 57 h 132"/>
                  <a:gd name="T50" fmla="*/ 20 w 209"/>
                  <a:gd name="T51" fmla="*/ 57 h 132"/>
                  <a:gd name="T52" fmla="*/ 14 w 209"/>
                  <a:gd name="T53" fmla="*/ 59 h 132"/>
                  <a:gd name="T54" fmla="*/ 0 w 209"/>
                  <a:gd name="T55" fmla="*/ 86 h 132"/>
                  <a:gd name="T56" fmla="*/ 0 w 209"/>
                  <a:gd name="T57" fmla="*/ 100 h 132"/>
                  <a:gd name="T58" fmla="*/ 23 w 209"/>
                  <a:gd name="T59" fmla="*/ 132 h 132"/>
                  <a:gd name="T60" fmla="*/ 29 w 209"/>
                  <a:gd name="T61" fmla="*/ 127 h 132"/>
                  <a:gd name="T62" fmla="*/ 45 w 209"/>
                  <a:gd name="T63" fmla="*/ 118 h 132"/>
                  <a:gd name="T64" fmla="*/ 64 w 209"/>
                  <a:gd name="T65" fmla="*/ 120 h 132"/>
                  <a:gd name="T66" fmla="*/ 70 w 209"/>
                  <a:gd name="T67" fmla="*/ 116 h 132"/>
                  <a:gd name="T68" fmla="*/ 70 w 209"/>
                  <a:gd name="T69" fmla="*/ 105 h 132"/>
                  <a:gd name="T70" fmla="*/ 75 w 209"/>
                  <a:gd name="T71" fmla="*/ 98 h 132"/>
                  <a:gd name="T72" fmla="*/ 89 w 209"/>
                  <a:gd name="T73" fmla="*/ 95 h 132"/>
                  <a:gd name="T74" fmla="*/ 91 w 209"/>
                  <a:gd name="T75" fmla="*/ 100 h 132"/>
                  <a:gd name="T76" fmla="*/ 100 w 209"/>
                  <a:gd name="T77" fmla="*/ 105 h 132"/>
                  <a:gd name="T78" fmla="*/ 106 w 209"/>
                  <a:gd name="T79" fmla="*/ 105 h 132"/>
                  <a:gd name="T80" fmla="*/ 127 w 209"/>
                  <a:gd name="T81" fmla="*/ 107 h 132"/>
                  <a:gd name="T82" fmla="*/ 131 w 209"/>
                  <a:gd name="T83" fmla="*/ 102 h 132"/>
                  <a:gd name="T84" fmla="*/ 139 w 209"/>
                  <a:gd name="T85" fmla="*/ 100 h 132"/>
                  <a:gd name="T86" fmla="*/ 161 w 209"/>
                  <a:gd name="T87" fmla="*/ 95 h 132"/>
                  <a:gd name="T88" fmla="*/ 164 w 209"/>
                  <a:gd name="T89" fmla="*/ 96 h 132"/>
                  <a:gd name="T90" fmla="*/ 166 w 209"/>
                  <a:gd name="T91" fmla="*/ 98 h 132"/>
                  <a:gd name="T92" fmla="*/ 172 w 209"/>
                  <a:gd name="T93" fmla="*/ 96 h 132"/>
                  <a:gd name="T94" fmla="*/ 179 w 209"/>
                  <a:gd name="T95" fmla="*/ 95 h 132"/>
                  <a:gd name="T96" fmla="*/ 193 w 209"/>
                  <a:gd name="T97" fmla="*/ 96 h 132"/>
                  <a:gd name="T98" fmla="*/ 198 w 209"/>
                  <a:gd name="T99" fmla="*/ 96 h 132"/>
                  <a:gd name="T100" fmla="*/ 209 w 209"/>
                  <a:gd name="T101" fmla="*/ 95 h 132"/>
                  <a:gd name="T102" fmla="*/ 207 w 209"/>
                  <a:gd name="T103" fmla="*/ 89 h 132"/>
                  <a:gd name="T104" fmla="*/ 197 w 209"/>
                  <a:gd name="T105" fmla="*/ 80 h 132"/>
                  <a:gd name="T106" fmla="*/ 193 w 209"/>
                  <a:gd name="T107" fmla="*/ 77 h 132"/>
                  <a:gd name="T108" fmla="*/ 189 w 209"/>
                  <a:gd name="T109" fmla="*/ 68 h 132"/>
                  <a:gd name="T110" fmla="*/ 184 w 209"/>
                  <a:gd name="T111" fmla="*/ 63 h 132"/>
                  <a:gd name="T112" fmla="*/ 172 w 209"/>
                  <a:gd name="T113" fmla="*/ 52 h 132"/>
                  <a:gd name="T114" fmla="*/ 172 w 209"/>
                  <a:gd name="T115" fmla="*/ 48 h 132"/>
                  <a:gd name="T116" fmla="*/ 159 w 209"/>
                  <a:gd name="T117" fmla="*/ 45 h 132"/>
                  <a:gd name="T118" fmla="*/ 154 w 209"/>
                  <a:gd name="T119" fmla="*/ 38 h 132"/>
                  <a:gd name="T120" fmla="*/ 145 w 209"/>
                  <a:gd name="T121" fmla="*/ 34 h 132"/>
                  <a:gd name="T122" fmla="*/ 147 w 209"/>
                  <a:gd name="T123" fmla="*/ 20 h 132"/>
                  <a:gd name="T124" fmla="*/ 132 w 209"/>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132">
                    <a:moveTo>
                      <a:pt x="132" y="0"/>
                    </a:moveTo>
                    <a:lnTo>
                      <a:pt x="120" y="2"/>
                    </a:lnTo>
                    <a:lnTo>
                      <a:pt x="118" y="4"/>
                    </a:lnTo>
                    <a:lnTo>
                      <a:pt x="116" y="7"/>
                    </a:lnTo>
                    <a:lnTo>
                      <a:pt x="116" y="13"/>
                    </a:lnTo>
                    <a:lnTo>
                      <a:pt x="114" y="13"/>
                    </a:lnTo>
                    <a:lnTo>
                      <a:pt x="113" y="16"/>
                    </a:lnTo>
                    <a:lnTo>
                      <a:pt x="111" y="16"/>
                    </a:lnTo>
                    <a:lnTo>
                      <a:pt x="111" y="16"/>
                    </a:lnTo>
                    <a:lnTo>
                      <a:pt x="106" y="21"/>
                    </a:lnTo>
                    <a:lnTo>
                      <a:pt x="104" y="25"/>
                    </a:lnTo>
                    <a:lnTo>
                      <a:pt x="104" y="25"/>
                    </a:lnTo>
                    <a:lnTo>
                      <a:pt x="98" y="27"/>
                    </a:lnTo>
                    <a:lnTo>
                      <a:pt x="97" y="30"/>
                    </a:lnTo>
                    <a:lnTo>
                      <a:pt x="93" y="30"/>
                    </a:lnTo>
                    <a:lnTo>
                      <a:pt x="91" y="30"/>
                    </a:lnTo>
                    <a:lnTo>
                      <a:pt x="86" y="32"/>
                    </a:lnTo>
                    <a:lnTo>
                      <a:pt x="84" y="32"/>
                    </a:lnTo>
                    <a:lnTo>
                      <a:pt x="75" y="32"/>
                    </a:lnTo>
                    <a:lnTo>
                      <a:pt x="72" y="34"/>
                    </a:lnTo>
                    <a:lnTo>
                      <a:pt x="72" y="36"/>
                    </a:lnTo>
                    <a:lnTo>
                      <a:pt x="72" y="36"/>
                    </a:lnTo>
                    <a:lnTo>
                      <a:pt x="73" y="38"/>
                    </a:lnTo>
                    <a:lnTo>
                      <a:pt x="73" y="39"/>
                    </a:lnTo>
                    <a:lnTo>
                      <a:pt x="73" y="41"/>
                    </a:lnTo>
                    <a:lnTo>
                      <a:pt x="72" y="41"/>
                    </a:lnTo>
                    <a:lnTo>
                      <a:pt x="72" y="45"/>
                    </a:lnTo>
                    <a:lnTo>
                      <a:pt x="70" y="45"/>
                    </a:lnTo>
                    <a:lnTo>
                      <a:pt x="68" y="45"/>
                    </a:lnTo>
                    <a:lnTo>
                      <a:pt x="68" y="46"/>
                    </a:lnTo>
                    <a:lnTo>
                      <a:pt x="66" y="48"/>
                    </a:lnTo>
                    <a:lnTo>
                      <a:pt x="66" y="48"/>
                    </a:lnTo>
                    <a:lnTo>
                      <a:pt x="59" y="48"/>
                    </a:lnTo>
                    <a:lnTo>
                      <a:pt x="57" y="50"/>
                    </a:lnTo>
                    <a:lnTo>
                      <a:pt x="54" y="48"/>
                    </a:lnTo>
                    <a:lnTo>
                      <a:pt x="45" y="52"/>
                    </a:lnTo>
                    <a:lnTo>
                      <a:pt x="45" y="54"/>
                    </a:lnTo>
                    <a:lnTo>
                      <a:pt x="39" y="54"/>
                    </a:lnTo>
                    <a:lnTo>
                      <a:pt x="39" y="55"/>
                    </a:lnTo>
                    <a:lnTo>
                      <a:pt x="38" y="55"/>
                    </a:lnTo>
                    <a:lnTo>
                      <a:pt x="36" y="54"/>
                    </a:lnTo>
                    <a:lnTo>
                      <a:pt x="36" y="54"/>
                    </a:lnTo>
                    <a:lnTo>
                      <a:pt x="34" y="52"/>
                    </a:lnTo>
                    <a:lnTo>
                      <a:pt x="34" y="52"/>
                    </a:lnTo>
                    <a:lnTo>
                      <a:pt x="32" y="52"/>
                    </a:lnTo>
                    <a:lnTo>
                      <a:pt x="32" y="52"/>
                    </a:lnTo>
                    <a:lnTo>
                      <a:pt x="31" y="52"/>
                    </a:lnTo>
                    <a:lnTo>
                      <a:pt x="31" y="54"/>
                    </a:lnTo>
                    <a:lnTo>
                      <a:pt x="27" y="55"/>
                    </a:lnTo>
                    <a:lnTo>
                      <a:pt x="23" y="57"/>
                    </a:lnTo>
                    <a:lnTo>
                      <a:pt x="22" y="57"/>
                    </a:lnTo>
                    <a:lnTo>
                      <a:pt x="20" y="57"/>
                    </a:lnTo>
                    <a:lnTo>
                      <a:pt x="14" y="57"/>
                    </a:lnTo>
                    <a:lnTo>
                      <a:pt x="14" y="59"/>
                    </a:lnTo>
                    <a:lnTo>
                      <a:pt x="0" y="82"/>
                    </a:lnTo>
                    <a:lnTo>
                      <a:pt x="0" y="86"/>
                    </a:lnTo>
                    <a:lnTo>
                      <a:pt x="0" y="91"/>
                    </a:lnTo>
                    <a:lnTo>
                      <a:pt x="0" y="100"/>
                    </a:lnTo>
                    <a:lnTo>
                      <a:pt x="16" y="125"/>
                    </a:lnTo>
                    <a:lnTo>
                      <a:pt x="23" y="132"/>
                    </a:lnTo>
                    <a:lnTo>
                      <a:pt x="25" y="132"/>
                    </a:lnTo>
                    <a:lnTo>
                      <a:pt x="29" y="127"/>
                    </a:lnTo>
                    <a:lnTo>
                      <a:pt x="39" y="118"/>
                    </a:lnTo>
                    <a:lnTo>
                      <a:pt x="45" y="118"/>
                    </a:lnTo>
                    <a:lnTo>
                      <a:pt x="56" y="121"/>
                    </a:lnTo>
                    <a:lnTo>
                      <a:pt x="64" y="120"/>
                    </a:lnTo>
                    <a:lnTo>
                      <a:pt x="66" y="118"/>
                    </a:lnTo>
                    <a:lnTo>
                      <a:pt x="70" y="116"/>
                    </a:lnTo>
                    <a:lnTo>
                      <a:pt x="70" y="114"/>
                    </a:lnTo>
                    <a:lnTo>
                      <a:pt x="70" y="105"/>
                    </a:lnTo>
                    <a:lnTo>
                      <a:pt x="73" y="104"/>
                    </a:lnTo>
                    <a:lnTo>
                      <a:pt x="75" y="98"/>
                    </a:lnTo>
                    <a:lnTo>
                      <a:pt x="81" y="95"/>
                    </a:lnTo>
                    <a:lnTo>
                      <a:pt x="89" y="95"/>
                    </a:lnTo>
                    <a:lnTo>
                      <a:pt x="91" y="96"/>
                    </a:lnTo>
                    <a:lnTo>
                      <a:pt x="91" y="100"/>
                    </a:lnTo>
                    <a:lnTo>
                      <a:pt x="98" y="105"/>
                    </a:lnTo>
                    <a:lnTo>
                      <a:pt x="100" y="105"/>
                    </a:lnTo>
                    <a:lnTo>
                      <a:pt x="102" y="104"/>
                    </a:lnTo>
                    <a:lnTo>
                      <a:pt x="106" y="105"/>
                    </a:lnTo>
                    <a:lnTo>
                      <a:pt x="113" y="107"/>
                    </a:lnTo>
                    <a:lnTo>
                      <a:pt x="127" y="107"/>
                    </a:lnTo>
                    <a:lnTo>
                      <a:pt x="131" y="107"/>
                    </a:lnTo>
                    <a:lnTo>
                      <a:pt x="131" y="102"/>
                    </a:lnTo>
                    <a:lnTo>
                      <a:pt x="134" y="100"/>
                    </a:lnTo>
                    <a:lnTo>
                      <a:pt x="139" y="100"/>
                    </a:lnTo>
                    <a:lnTo>
                      <a:pt x="143" y="102"/>
                    </a:lnTo>
                    <a:lnTo>
                      <a:pt x="161" y="95"/>
                    </a:lnTo>
                    <a:lnTo>
                      <a:pt x="163" y="95"/>
                    </a:lnTo>
                    <a:lnTo>
                      <a:pt x="164" y="96"/>
                    </a:lnTo>
                    <a:lnTo>
                      <a:pt x="163" y="96"/>
                    </a:lnTo>
                    <a:lnTo>
                      <a:pt x="166" y="98"/>
                    </a:lnTo>
                    <a:lnTo>
                      <a:pt x="168" y="96"/>
                    </a:lnTo>
                    <a:lnTo>
                      <a:pt x="172" y="96"/>
                    </a:lnTo>
                    <a:lnTo>
                      <a:pt x="172" y="93"/>
                    </a:lnTo>
                    <a:lnTo>
                      <a:pt x="179" y="95"/>
                    </a:lnTo>
                    <a:lnTo>
                      <a:pt x="189" y="93"/>
                    </a:lnTo>
                    <a:lnTo>
                      <a:pt x="193" y="96"/>
                    </a:lnTo>
                    <a:lnTo>
                      <a:pt x="195" y="95"/>
                    </a:lnTo>
                    <a:lnTo>
                      <a:pt x="198" y="96"/>
                    </a:lnTo>
                    <a:lnTo>
                      <a:pt x="200" y="95"/>
                    </a:lnTo>
                    <a:lnTo>
                      <a:pt x="209" y="95"/>
                    </a:lnTo>
                    <a:lnTo>
                      <a:pt x="207" y="93"/>
                    </a:lnTo>
                    <a:lnTo>
                      <a:pt x="207" y="89"/>
                    </a:lnTo>
                    <a:lnTo>
                      <a:pt x="206" y="86"/>
                    </a:lnTo>
                    <a:lnTo>
                      <a:pt x="197" y="80"/>
                    </a:lnTo>
                    <a:lnTo>
                      <a:pt x="195" y="80"/>
                    </a:lnTo>
                    <a:lnTo>
                      <a:pt x="193" y="77"/>
                    </a:lnTo>
                    <a:lnTo>
                      <a:pt x="191" y="73"/>
                    </a:lnTo>
                    <a:lnTo>
                      <a:pt x="189" y="68"/>
                    </a:lnTo>
                    <a:lnTo>
                      <a:pt x="186" y="66"/>
                    </a:lnTo>
                    <a:lnTo>
                      <a:pt x="184" y="63"/>
                    </a:lnTo>
                    <a:lnTo>
                      <a:pt x="173" y="55"/>
                    </a:lnTo>
                    <a:lnTo>
                      <a:pt x="172" y="52"/>
                    </a:lnTo>
                    <a:lnTo>
                      <a:pt x="172" y="50"/>
                    </a:lnTo>
                    <a:lnTo>
                      <a:pt x="172" y="48"/>
                    </a:lnTo>
                    <a:lnTo>
                      <a:pt x="166" y="45"/>
                    </a:lnTo>
                    <a:lnTo>
                      <a:pt x="159" y="45"/>
                    </a:lnTo>
                    <a:lnTo>
                      <a:pt x="156" y="43"/>
                    </a:lnTo>
                    <a:lnTo>
                      <a:pt x="154" y="38"/>
                    </a:lnTo>
                    <a:lnTo>
                      <a:pt x="147" y="38"/>
                    </a:lnTo>
                    <a:lnTo>
                      <a:pt x="145" y="34"/>
                    </a:lnTo>
                    <a:lnTo>
                      <a:pt x="143" y="30"/>
                    </a:lnTo>
                    <a:lnTo>
                      <a:pt x="147" y="20"/>
                    </a:lnTo>
                    <a:lnTo>
                      <a:pt x="145" y="16"/>
                    </a:lnTo>
                    <a:lnTo>
                      <a:pt x="13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4" name="Freeform 2423">
                <a:extLst>
                  <a:ext uri="{FF2B5EF4-FFF2-40B4-BE49-F238E27FC236}">
                    <a16:creationId xmlns:a16="http://schemas.microsoft.com/office/drawing/2014/main" id="{CFB5C1B4-8F55-1549-98F9-056D4C98F408}"/>
                  </a:ext>
                </a:extLst>
              </p:cNvPr>
              <p:cNvSpPr>
                <a:spLocks/>
              </p:cNvSpPr>
              <p:nvPr/>
            </p:nvSpPr>
            <p:spPr bwMode="auto">
              <a:xfrm>
                <a:off x="2928" y="2536"/>
                <a:ext cx="209" cy="132"/>
              </a:xfrm>
              <a:custGeom>
                <a:avLst/>
                <a:gdLst>
                  <a:gd name="T0" fmla="*/ 120 w 209"/>
                  <a:gd name="T1" fmla="*/ 2 h 132"/>
                  <a:gd name="T2" fmla="*/ 116 w 209"/>
                  <a:gd name="T3" fmla="*/ 7 h 132"/>
                  <a:gd name="T4" fmla="*/ 114 w 209"/>
                  <a:gd name="T5" fmla="*/ 13 h 132"/>
                  <a:gd name="T6" fmla="*/ 111 w 209"/>
                  <a:gd name="T7" fmla="*/ 16 h 132"/>
                  <a:gd name="T8" fmla="*/ 106 w 209"/>
                  <a:gd name="T9" fmla="*/ 21 h 132"/>
                  <a:gd name="T10" fmla="*/ 104 w 209"/>
                  <a:gd name="T11" fmla="*/ 25 h 132"/>
                  <a:gd name="T12" fmla="*/ 97 w 209"/>
                  <a:gd name="T13" fmla="*/ 30 h 132"/>
                  <a:gd name="T14" fmla="*/ 91 w 209"/>
                  <a:gd name="T15" fmla="*/ 30 h 132"/>
                  <a:gd name="T16" fmla="*/ 84 w 209"/>
                  <a:gd name="T17" fmla="*/ 32 h 132"/>
                  <a:gd name="T18" fmla="*/ 72 w 209"/>
                  <a:gd name="T19" fmla="*/ 34 h 132"/>
                  <a:gd name="T20" fmla="*/ 72 w 209"/>
                  <a:gd name="T21" fmla="*/ 36 h 132"/>
                  <a:gd name="T22" fmla="*/ 73 w 209"/>
                  <a:gd name="T23" fmla="*/ 39 h 132"/>
                  <a:gd name="T24" fmla="*/ 72 w 209"/>
                  <a:gd name="T25" fmla="*/ 41 h 132"/>
                  <a:gd name="T26" fmla="*/ 70 w 209"/>
                  <a:gd name="T27" fmla="*/ 45 h 132"/>
                  <a:gd name="T28" fmla="*/ 68 w 209"/>
                  <a:gd name="T29" fmla="*/ 46 h 132"/>
                  <a:gd name="T30" fmla="*/ 66 w 209"/>
                  <a:gd name="T31" fmla="*/ 48 h 132"/>
                  <a:gd name="T32" fmla="*/ 57 w 209"/>
                  <a:gd name="T33" fmla="*/ 50 h 132"/>
                  <a:gd name="T34" fmla="*/ 45 w 209"/>
                  <a:gd name="T35" fmla="*/ 52 h 132"/>
                  <a:gd name="T36" fmla="*/ 39 w 209"/>
                  <a:gd name="T37" fmla="*/ 54 h 132"/>
                  <a:gd name="T38" fmla="*/ 38 w 209"/>
                  <a:gd name="T39" fmla="*/ 55 h 132"/>
                  <a:gd name="T40" fmla="*/ 36 w 209"/>
                  <a:gd name="T41" fmla="*/ 54 h 132"/>
                  <a:gd name="T42" fmla="*/ 34 w 209"/>
                  <a:gd name="T43" fmla="*/ 52 h 132"/>
                  <a:gd name="T44" fmla="*/ 32 w 209"/>
                  <a:gd name="T45" fmla="*/ 52 h 132"/>
                  <a:gd name="T46" fmla="*/ 31 w 209"/>
                  <a:gd name="T47" fmla="*/ 54 h 132"/>
                  <a:gd name="T48" fmla="*/ 23 w 209"/>
                  <a:gd name="T49" fmla="*/ 57 h 132"/>
                  <a:gd name="T50" fmla="*/ 20 w 209"/>
                  <a:gd name="T51" fmla="*/ 57 h 132"/>
                  <a:gd name="T52" fmla="*/ 14 w 209"/>
                  <a:gd name="T53" fmla="*/ 59 h 132"/>
                  <a:gd name="T54" fmla="*/ 0 w 209"/>
                  <a:gd name="T55" fmla="*/ 86 h 132"/>
                  <a:gd name="T56" fmla="*/ 0 w 209"/>
                  <a:gd name="T57" fmla="*/ 100 h 132"/>
                  <a:gd name="T58" fmla="*/ 23 w 209"/>
                  <a:gd name="T59" fmla="*/ 132 h 132"/>
                  <a:gd name="T60" fmla="*/ 29 w 209"/>
                  <a:gd name="T61" fmla="*/ 127 h 132"/>
                  <a:gd name="T62" fmla="*/ 45 w 209"/>
                  <a:gd name="T63" fmla="*/ 118 h 132"/>
                  <a:gd name="T64" fmla="*/ 64 w 209"/>
                  <a:gd name="T65" fmla="*/ 120 h 132"/>
                  <a:gd name="T66" fmla="*/ 70 w 209"/>
                  <a:gd name="T67" fmla="*/ 116 h 132"/>
                  <a:gd name="T68" fmla="*/ 70 w 209"/>
                  <a:gd name="T69" fmla="*/ 105 h 132"/>
                  <a:gd name="T70" fmla="*/ 75 w 209"/>
                  <a:gd name="T71" fmla="*/ 98 h 132"/>
                  <a:gd name="T72" fmla="*/ 89 w 209"/>
                  <a:gd name="T73" fmla="*/ 95 h 132"/>
                  <a:gd name="T74" fmla="*/ 91 w 209"/>
                  <a:gd name="T75" fmla="*/ 100 h 132"/>
                  <a:gd name="T76" fmla="*/ 100 w 209"/>
                  <a:gd name="T77" fmla="*/ 105 h 132"/>
                  <a:gd name="T78" fmla="*/ 106 w 209"/>
                  <a:gd name="T79" fmla="*/ 105 h 132"/>
                  <a:gd name="T80" fmla="*/ 127 w 209"/>
                  <a:gd name="T81" fmla="*/ 107 h 132"/>
                  <a:gd name="T82" fmla="*/ 131 w 209"/>
                  <a:gd name="T83" fmla="*/ 102 h 132"/>
                  <a:gd name="T84" fmla="*/ 139 w 209"/>
                  <a:gd name="T85" fmla="*/ 100 h 132"/>
                  <a:gd name="T86" fmla="*/ 161 w 209"/>
                  <a:gd name="T87" fmla="*/ 95 h 132"/>
                  <a:gd name="T88" fmla="*/ 164 w 209"/>
                  <a:gd name="T89" fmla="*/ 96 h 132"/>
                  <a:gd name="T90" fmla="*/ 166 w 209"/>
                  <a:gd name="T91" fmla="*/ 98 h 132"/>
                  <a:gd name="T92" fmla="*/ 172 w 209"/>
                  <a:gd name="T93" fmla="*/ 96 h 132"/>
                  <a:gd name="T94" fmla="*/ 179 w 209"/>
                  <a:gd name="T95" fmla="*/ 95 h 132"/>
                  <a:gd name="T96" fmla="*/ 193 w 209"/>
                  <a:gd name="T97" fmla="*/ 96 h 132"/>
                  <a:gd name="T98" fmla="*/ 198 w 209"/>
                  <a:gd name="T99" fmla="*/ 96 h 132"/>
                  <a:gd name="T100" fmla="*/ 209 w 209"/>
                  <a:gd name="T101" fmla="*/ 95 h 132"/>
                  <a:gd name="T102" fmla="*/ 207 w 209"/>
                  <a:gd name="T103" fmla="*/ 89 h 132"/>
                  <a:gd name="T104" fmla="*/ 197 w 209"/>
                  <a:gd name="T105" fmla="*/ 80 h 132"/>
                  <a:gd name="T106" fmla="*/ 193 w 209"/>
                  <a:gd name="T107" fmla="*/ 77 h 132"/>
                  <a:gd name="T108" fmla="*/ 189 w 209"/>
                  <a:gd name="T109" fmla="*/ 68 h 132"/>
                  <a:gd name="T110" fmla="*/ 184 w 209"/>
                  <a:gd name="T111" fmla="*/ 63 h 132"/>
                  <a:gd name="T112" fmla="*/ 172 w 209"/>
                  <a:gd name="T113" fmla="*/ 52 h 132"/>
                  <a:gd name="T114" fmla="*/ 172 w 209"/>
                  <a:gd name="T115" fmla="*/ 48 h 132"/>
                  <a:gd name="T116" fmla="*/ 159 w 209"/>
                  <a:gd name="T117" fmla="*/ 45 h 132"/>
                  <a:gd name="T118" fmla="*/ 154 w 209"/>
                  <a:gd name="T119" fmla="*/ 38 h 132"/>
                  <a:gd name="T120" fmla="*/ 145 w 209"/>
                  <a:gd name="T121" fmla="*/ 34 h 132"/>
                  <a:gd name="T122" fmla="*/ 147 w 209"/>
                  <a:gd name="T123" fmla="*/ 20 h 132"/>
                  <a:gd name="T124" fmla="*/ 132 w 209"/>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132">
                    <a:moveTo>
                      <a:pt x="132" y="0"/>
                    </a:moveTo>
                    <a:lnTo>
                      <a:pt x="120" y="2"/>
                    </a:lnTo>
                    <a:lnTo>
                      <a:pt x="118" y="4"/>
                    </a:lnTo>
                    <a:lnTo>
                      <a:pt x="116" y="7"/>
                    </a:lnTo>
                    <a:lnTo>
                      <a:pt x="116" y="13"/>
                    </a:lnTo>
                    <a:lnTo>
                      <a:pt x="114" y="13"/>
                    </a:lnTo>
                    <a:lnTo>
                      <a:pt x="113" y="16"/>
                    </a:lnTo>
                    <a:lnTo>
                      <a:pt x="111" y="16"/>
                    </a:lnTo>
                    <a:lnTo>
                      <a:pt x="111" y="16"/>
                    </a:lnTo>
                    <a:lnTo>
                      <a:pt x="106" y="21"/>
                    </a:lnTo>
                    <a:lnTo>
                      <a:pt x="104" y="25"/>
                    </a:lnTo>
                    <a:lnTo>
                      <a:pt x="104" y="25"/>
                    </a:lnTo>
                    <a:lnTo>
                      <a:pt x="98" y="27"/>
                    </a:lnTo>
                    <a:lnTo>
                      <a:pt x="97" y="30"/>
                    </a:lnTo>
                    <a:lnTo>
                      <a:pt x="93" y="30"/>
                    </a:lnTo>
                    <a:lnTo>
                      <a:pt x="91" y="30"/>
                    </a:lnTo>
                    <a:lnTo>
                      <a:pt x="86" y="32"/>
                    </a:lnTo>
                    <a:lnTo>
                      <a:pt x="84" y="32"/>
                    </a:lnTo>
                    <a:lnTo>
                      <a:pt x="75" y="32"/>
                    </a:lnTo>
                    <a:lnTo>
                      <a:pt x="72" y="34"/>
                    </a:lnTo>
                    <a:lnTo>
                      <a:pt x="72" y="36"/>
                    </a:lnTo>
                    <a:lnTo>
                      <a:pt x="72" y="36"/>
                    </a:lnTo>
                    <a:lnTo>
                      <a:pt x="73" y="38"/>
                    </a:lnTo>
                    <a:lnTo>
                      <a:pt x="73" y="39"/>
                    </a:lnTo>
                    <a:lnTo>
                      <a:pt x="73" y="41"/>
                    </a:lnTo>
                    <a:lnTo>
                      <a:pt x="72" y="41"/>
                    </a:lnTo>
                    <a:lnTo>
                      <a:pt x="72" y="45"/>
                    </a:lnTo>
                    <a:lnTo>
                      <a:pt x="70" y="45"/>
                    </a:lnTo>
                    <a:lnTo>
                      <a:pt x="68" y="45"/>
                    </a:lnTo>
                    <a:lnTo>
                      <a:pt x="68" y="46"/>
                    </a:lnTo>
                    <a:lnTo>
                      <a:pt x="66" y="48"/>
                    </a:lnTo>
                    <a:lnTo>
                      <a:pt x="66" y="48"/>
                    </a:lnTo>
                    <a:lnTo>
                      <a:pt x="59" y="48"/>
                    </a:lnTo>
                    <a:lnTo>
                      <a:pt x="57" y="50"/>
                    </a:lnTo>
                    <a:lnTo>
                      <a:pt x="54" y="48"/>
                    </a:lnTo>
                    <a:lnTo>
                      <a:pt x="45" y="52"/>
                    </a:lnTo>
                    <a:lnTo>
                      <a:pt x="45" y="54"/>
                    </a:lnTo>
                    <a:lnTo>
                      <a:pt x="39" y="54"/>
                    </a:lnTo>
                    <a:lnTo>
                      <a:pt x="39" y="55"/>
                    </a:lnTo>
                    <a:lnTo>
                      <a:pt x="38" y="55"/>
                    </a:lnTo>
                    <a:lnTo>
                      <a:pt x="36" y="54"/>
                    </a:lnTo>
                    <a:lnTo>
                      <a:pt x="36" y="54"/>
                    </a:lnTo>
                    <a:lnTo>
                      <a:pt x="34" y="52"/>
                    </a:lnTo>
                    <a:lnTo>
                      <a:pt x="34" y="52"/>
                    </a:lnTo>
                    <a:lnTo>
                      <a:pt x="32" y="52"/>
                    </a:lnTo>
                    <a:lnTo>
                      <a:pt x="32" y="52"/>
                    </a:lnTo>
                    <a:lnTo>
                      <a:pt x="31" y="52"/>
                    </a:lnTo>
                    <a:lnTo>
                      <a:pt x="31" y="54"/>
                    </a:lnTo>
                    <a:lnTo>
                      <a:pt x="27" y="55"/>
                    </a:lnTo>
                    <a:lnTo>
                      <a:pt x="23" y="57"/>
                    </a:lnTo>
                    <a:lnTo>
                      <a:pt x="22" y="57"/>
                    </a:lnTo>
                    <a:lnTo>
                      <a:pt x="20" y="57"/>
                    </a:lnTo>
                    <a:lnTo>
                      <a:pt x="14" y="57"/>
                    </a:lnTo>
                    <a:lnTo>
                      <a:pt x="14" y="59"/>
                    </a:lnTo>
                    <a:lnTo>
                      <a:pt x="0" y="82"/>
                    </a:lnTo>
                    <a:lnTo>
                      <a:pt x="0" y="86"/>
                    </a:lnTo>
                    <a:lnTo>
                      <a:pt x="0" y="91"/>
                    </a:lnTo>
                    <a:lnTo>
                      <a:pt x="0" y="100"/>
                    </a:lnTo>
                    <a:lnTo>
                      <a:pt x="16" y="125"/>
                    </a:lnTo>
                    <a:lnTo>
                      <a:pt x="23" y="132"/>
                    </a:lnTo>
                    <a:lnTo>
                      <a:pt x="25" y="132"/>
                    </a:lnTo>
                    <a:lnTo>
                      <a:pt x="29" y="127"/>
                    </a:lnTo>
                    <a:lnTo>
                      <a:pt x="39" y="118"/>
                    </a:lnTo>
                    <a:lnTo>
                      <a:pt x="45" y="118"/>
                    </a:lnTo>
                    <a:lnTo>
                      <a:pt x="56" y="121"/>
                    </a:lnTo>
                    <a:lnTo>
                      <a:pt x="64" y="120"/>
                    </a:lnTo>
                    <a:lnTo>
                      <a:pt x="66" y="118"/>
                    </a:lnTo>
                    <a:lnTo>
                      <a:pt x="70" y="116"/>
                    </a:lnTo>
                    <a:lnTo>
                      <a:pt x="70" y="114"/>
                    </a:lnTo>
                    <a:lnTo>
                      <a:pt x="70" y="105"/>
                    </a:lnTo>
                    <a:lnTo>
                      <a:pt x="73" y="104"/>
                    </a:lnTo>
                    <a:lnTo>
                      <a:pt x="75" y="98"/>
                    </a:lnTo>
                    <a:lnTo>
                      <a:pt x="81" y="95"/>
                    </a:lnTo>
                    <a:lnTo>
                      <a:pt x="89" y="95"/>
                    </a:lnTo>
                    <a:lnTo>
                      <a:pt x="91" y="96"/>
                    </a:lnTo>
                    <a:lnTo>
                      <a:pt x="91" y="100"/>
                    </a:lnTo>
                    <a:lnTo>
                      <a:pt x="98" y="105"/>
                    </a:lnTo>
                    <a:lnTo>
                      <a:pt x="100" y="105"/>
                    </a:lnTo>
                    <a:lnTo>
                      <a:pt x="102" y="104"/>
                    </a:lnTo>
                    <a:lnTo>
                      <a:pt x="106" y="105"/>
                    </a:lnTo>
                    <a:lnTo>
                      <a:pt x="113" y="107"/>
                    </a:lnTo>
                    <a:lnTo>
                      <a:pt x="127" y="107"/>
                    </a:lnTo>
                    <a:lnTo>
                      <a:pt x="131" y="107"/>
                    </a:lnTo>
                    <a:lnTo>
                      <a:pt x="131" y="102"/>
                    </a:lnTo>
                    <a:lnTo>
                      <a:pt x="134" y="100"/>
                    </a:lnTo>
                    <a:lnTo>
                      <a:pt x="139" y="100"/>
                    </a:lnTo>
                    <a:lnTo>
                      <a:pt x="143" y="102"/>
                    </a:lnTo>
                    <a:lnTo>
                      <a:pt x="161" y="95"/>
                    </a:lnTo>
                    <a:lnTo>
                      <a:pt x="163" y="95"/>
                    </a:lnTo>
                    <a:lnTo>
                      <a:pt x="164" y="96"/>
                    </a:lnTo>
                    <a:lnTo>
                      <a:pt x="163" y="96"/>
                    </a:lnTo>
                    <a:lnTo>
                      <a:pt x="166" y="98"/>
                    </a:lnTo>
                    <a:lnTo>
                      <a:pt x="168" y="96"/>
                    </a:lnTo>
                    <a:lnTo>
                      <a:pt x="172" y="96"/>
                    </a:lnTo>
                    <a:lnTo>
                      <a:pt x="172" y="93"/>
                    </a:lnTo>
                    <a:lnTo>
                      <a:pt x="179" y="95"/>
                    </a:lnTo>
                    <a:lnTo>
                      <a:pt x="189" y="93"/>
                    </a:lnTo>
                    <a:lnTo>
                      <a:pt x="193" y="96"/>
                    </a:lnTo>
                    <a:lnTo>
                      <a:pt x="195" y="95"/>
                    </a:lnTo>
                    <a:lnTo>
                      <a:pt x="198" y="96"/>
                    </a:lnTo>
                    <a:lnTo>
                      <a:pt x="200" y="95"/>
                    </a:lnTo>
                    <a:lnTo>
                      <a:pt x="209" y="95"/>
                    </a:lnTo>
                    <a:lnTo>
                      <a:pt x="207" y="93"/>
                    </a:lnTo>
                    <a:lnTo>
                      <a:pt x="207" y="89"/>
                    </a:lnTo>
                    <a:lnTo>
                      <a:pt x="206" y="86"/>
                    </a:lnTo>
                    <a:lnTo>
                      <a:pt x="197" y="80"/>
                    </a:lnTo>
                    <a:lnTo>
                      <a:pt x="195" y="80"/>
                    </a:lnTo>
                    <a:lnTo>
                      <a:pt x="193" y="77"/>
                    </a:lnTo>
                    <a:lnTo>
                      <a:pt x="191" y="73"/>
                    </a:lnTo>
                    <a:lnTo>
                      <a:pt x="189" y="68"/>
                    </a:lnTo>
                    <a:lnTo>
                      <a:pt x="186" y="66"/>
                    </a:lnTo>
                    <a:lnTo>
                      <a:pt x="184" y="63"/>
                    </a:lnTo>
                    <a:lnTo>
                      <a:pt x="173" y="55"/>
                    </a:lnTo>
                    <a:lnTo>
                      <a:pt x="172" y="52"/>
                    </a:lnTo>
                    <a:lnTo>
                      <a:pt x="172" y="50"/>
                    </a:lnTo>
                    <a:lnTo>
                      <a:pt x="172" y="48"/>
                    </a:lnTo>
                    <a:lnTo>
                      <a:pt x="166" y="45"/>
                    </a:lnTo>
                    <a:lnTo>
                      <a:pt x="159" y="45"/>
                    </a:lnTo>
                    <a:lnTo>
                      <a:pt x="156" y="43"/>
                    </a:lnTo>
                    <a:lnTo>
                      <a:pt x="154" y="38"/>
                    </a:lnTo>
                    <a:lnTo>
                      <a:pt x="147" y="38"/>
                    </a:lnTo>
                    <a:lnTo>
                      <a:pt x="145" y="34"/>
                    </a:lnTo>
                    <a:lnTo>
                      <a:pt x="143" y="30"/>
                    </a:lnTo>
                    <a:lnTo>
                      <a:pt x="147" y="20"/>
                    </a:lnTo>
                    <a:lnTo>
                      <a:pt x="145" y="16"/>
                    </a:lnTo>
                    <a:lnTo>
                      <a:pt x="13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5" name="Freeform 2424">
                <a:extLst>
                  <a:ext uri="{FF2B5EF4-FFF2-40B4-BE49-F238E27FC236}">
                    <a16:creationId xmlns:a16="http://schemas.microsoft.com/office/drawing/2014/main" id="{93508E46-CE4E-6C4D-B0F5-E161E6064859}"/>
                  </a:ext>
                </a:extLst>
              </p:cNvPr>
              <p:cNvSpPr>
                <a:spLocks/>
              </p:cNvSpPr>
              <p:nvPr/>
            </p:nvSpPr>
            <p:spPr bwMode="auto">
              <a:xfrm>
                <a:off x="3160" y="2729"/>
                <a:ext cx="31" cy="27"/>
              </a:xfrm>
              <a:custGeom>
                <a:avLst/>
                <a:gdLst>
                  <a:gd name="T0" fmla="*/ 2 w 31"/>
                  <a:gd name="T1" fmla="*/ 27 h 27"/>
                  <a:gd name="T2" fmla="*/ 4 w 31"/>
                  <a:gd name="T3" fmla="*/ 27 h 27"/>
                  <a:gd name="T4" fmla="*/ 4 w 31"/>
                  <a:gd name="T5" fmla="*/ 23 h 27"/>
                  <a:gd name="T6" fmla="*/ 4 w 31"/>
                  <a:gd name="T7" fmla="*/ 23 h 27"/>
                  <a:gd name="T8" fmla="*/ 6 w 31"/>
                  <a:gd name="T9" fmla="*/ 23 h 27"/>
                  <a:gd name="T10" fmla="*/ 7 w 31"/>
                  <a:gd name="T11" fmla="*/ 23 h 27"/>
                  <a:gd name="T12" fmla="*/ 9 w 31"/>
                  <a:gd name="T13" fmla="*/ 27 h 27"/>
                  <a:gd name="T14" fmla="*/ 9 w 31"/>
                  <a:gd name="T15" fmla="*/ 27 h 27"/>
                  <a:gd name="T16" fmla="*/ 11 w 31"/>
                  <a:gd name="T17" fmla="*/ 27 h 27"/>
                  <a:gd name="T18" fmla="*/ 13 w 31"/>
                  <a:gd name="T19" fmla="*/ 27 h 27"/>
                  <a:gd name="T20" fmla="*/ 15 w 31"/>
                  <a:gd name="T21" fmla="*/ 27 h 27"/>
                  <a:gd name="T22" fmla="*/ 16 w 31"/>
                  <a:gd name="T23" fmla="*/ 25 h 27"/>
                  <a:gd name="T24" fmla="*/ 16 w 31"/>
                  <a:gd name="T25" fmla="*/ 23 h 27"/>
                  <a:gd name="T26" fmla="*/ 16 w 31"/>
                  <a:gd name="T27" fmla="*/ 21 h 27"/>
                  <a:gd name="T28" fmla="*/ 16 w 31"/>
                  <a:gd name="T29" fmla="*/ 21 h 27"/>
                  <a:gd name="T30" fmla="*/ 20 w 31"/>
                  <a:gd name="T31" fmla="*/ 21 h 27"/>
                  <a:gd name="T32" fmla="*/ 24 w 31"/>
                  <a:gd name="T33" fmla="*/ 20 h 27"/>
                  <a:gd name="T34" fmla="*/ 25 w 31"/>
                  <a:gd name="T35" fmla="*/ 20 h 27"/>
                  <a:gd name="T36" fmla="*/ 25 w 31"/>
                  <a:gd name="T37" fmla="*/ 20 h 27"/>
                  <a:gd name="T38" fmla="*/ 27 w 31"/>
                  <a:gd name="T39" fmla="*/ 21 h 27"/>
                  <a:gd name="T40" fmla="*/ 27 w 31"/>
                  <a:gd name="T41" fmla="*/ 21 h 27"/>
                  <a:gd name="T42" fmla="*/ 31 w 31"/>
                  <a:gd name="T43" fmla="*/ 18 h 27"/>
                  <a:gd name="T44" fmla="*/ 31 w 31"/>
                  <a:gd name="T45" fmla="*/ 14 h 27"/>
                  <a:gd name="T46" fmla="*/ 24 w 31"/>
                  <a:gd name="T47" fmla="*/ 0 h 27"/>
                  <a:gd name="T48" fmla="*/ 24 w 31"/>
                  <a:gd name="T49" fmla="*/ 0 h 27"/>
                  <a:gd name="T50" fmla="*/ 20 w 31"/>
                  <a:gd name="T51" fmla="*/ 2 h 27"/>
                  <a:gd name="T52" fmla="*/ 20 w 31"/>
                  <a:gd name="T53" fmla="*/ 2 h 27"/>
                  <a:gd name="T54" fmla="*/ 18 w 31"/>
                  <a:gd name="T55" fmla="*/ 5 h 27"/>
                  <a:gd name="T56" fmla="*/ 15 w 31"/>
                  <a:gd name="T57" fmla="*/ 5 h 27"/>
                  <a:gd name="T58" fmla="*/ 13 w 31"/>
                  <a:gd name="T59" fmla="*/ 5 h 27"/>
                  <a:gd name="T60" fmla="*/ 13 w 31"/>
                  <a:gd name="T61" fmla="*/ 3 h 27"/>
                  <a:gd name="T62" fmla="*/ 11 w 31"/>
                  <a:gd name="T63" fmla="*/ 5 h 27"/>
                  <a:gd name="T64" fmla="*/ 0 w 31"/>
                  <a:gd name="T65" fmla="*/ 21 h 27"/>
                  <a:gd name="T66" fmla="*/ 0 w 31"/>
                  <a:gd name="T67" fmla="*/ 25 h 27"/>
                  <a:gd name="T68" fmla="*/ 2 w 31"/>
                  <a:gd name="T6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27">
                    <a:moveTo>
                      <a:pt x="2" y="27"/>
                    </a:moveTo>
                    <a:lnTo>
                      <a:pt x="4" y="27"/>
                    </a:lnTo>
                    <a:lnTo>
                      <a:pt x="4" y="23"/>
                    </a:lnTo>
                    <a:lnTo>
                      <a:pt x="4" y="23"/>
                    </a:lnTo>
                    <a:lnTo>
                      <a:pt x="6" y="23"/>
                    </a:lnTo>
                    <a:lnTo>
                      <a:pt x="7" y="23"/>
                    </a:lnTo>
                    <a:lnTo>
                      <a:pt x="9" y="27"/>
                    </a:lnTo>
                    <a:lnTo>
                      <a:pt x="9" y="27"/>
                    </a:lnTo>
                    <a:lnTo>
                      <a:pt x="11" y="27"/>
                    </a:lnTo>
                    <a:lnTo>
                      <a:pt x="13" y="27"/>
                    </a:lnTo>
                    <a:lnTo>
                      <a:pt x="15" y="27"/>
                    </a:lnTo>
                    <a:lnTo>
                      <a:pt x="16" y="25"/>
                    </a:lnTo>
                    <a:lnTo>
                      <a:pt x="16" y="23"/>
                    </a:lnTo>
                    <a:lnTo>
                      <a:pt x="16" y="21"/>
                    </a:lnTo>
                    <a:lnTo>
                      <a:pt x="16" y="21"/>
                    </a:lnTo>
                    <a:lnTo>
                      <a:pt x="20" y="21"/>
                    </a:lnTo>
                    <a:lnTo>
                      <a:pt x="24" y="20"/>
                    </a:lnTo>
                    <a:lnTo>
                      <a:pt x="25" y="20"/>
                    </a:lnTo>
                    <a:lnTo>
                      <a:pt x="25" y="20"/>
                    </a:lnTo>
                    <a:lnTo>
                      <a:pt x="27" y="21"/>
                    </a:lnTo>
                    <a:lnTo>
                      <a:pt x="27" y="21"/>
                    </a:lnTo>
                    <a:lnTo>
                      <a:pt x="31" y="18"/>
                    </a:lnTo>
                    <a:lnTo>
                      <a:pt x="31" y="14"/>
                    </a:lnTo>
                    <a:lnTo>
                      <a:pt x="24" y="0"/>
                    </a:lnTo>
                    <a:lnTo>
                      <a:pt x="24" y="0"/>
                    </a:lnTo>
                    <a:lnTo>
                      <a:pt x="20" y="2"/>
                    </a:lnTo>
                    <a:lnTo>
                      <a:pt x="20" y="2"/>
                    </a:lnTo>
                    <a:lnTo>
                      <a:pt x="18" y="5"/>
                    </a:lnTo>
                    <a:lnTo>
                      <a:pt x="15" y="5"/>
                    </a:lnTo>
                    <a:lnTo>
                      <a:pt x="13" y="5"/>
                    </a:lnTo>
                    <a:lnTo>
                      <a:pt x="13" y="3"/>
                    </a:lnTo>
                    <a:lnTo>
                      <a:pt x="11" y="5"/>
                    </a:lnTo>
                    <a:lnTo>
                      <a:pt x="0" y="21"/>
                    </a:lnTo>
                    <a:lnTo>
                      <a:pt x="0" y="25"/>
                    </a:lnTo>
                    <a:lnTo>
                      <a:pt x="2" y="2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6" name="Freeform 2425">
                <a:extLst>
                  <a:ext uri="{FF2B5EF4-FFF2-40B4-BE49-F238E27FC236}">
                    <a16:creationId xmlns:a16="http://schemas.microsoft.com/office/drawing/2014/main" id="{62022902-9964-4445-B89C-DF97ADBBDFD4}"/>
                  </a:ext>
                </a:extLst>
              </p:cNvPr>
              <p:cNvSpPr>
                <a:spLocks/>
              </p:cNvSpPr>
              <p:nvPr/>
            </p:nvSpPr>
            <p:spPr bwMode="auto">
              <a:xfrm>
                <a:off x="3160" y="2729"/>
                <a:ext cx="31" cy="27"/>
              </a:xfrm>
              <a:custGeom>
                <a:avLst/>
                <a:gdLst>
                  <a:gd name="T0" fmla="*/ 2 w 31"/>
                  <a:gd name="T1" fmla="*/ 27 h 27"/>
                  <a:gd name="T2" fmla="*/ 4 w 31"/>
                  <a:gd name="T3" fmla="*/ 27 h 27"/>
                  <a:gd name="T4" fmla="*/ 4 w 31"/>
                  <a:gd name="T5" fmla="*/ 23 h 27"/>
                  <a:gd name="T6" fmla="*/ 4 w 31"/>
                  <a:gd name="T7" fmla="*/ 23 h 27"/>
                  <a:gd name="T8" fmla="*/ 6 w 31"/>
                  <a:gd name="T9" fmla="*/ 23 h 27"/>
                  <a:gd name="T10" fmla="*/ 7 w 31"/>
                  <a:gd name="T11" fmla="*/ 23 h 27"/>
                  <a:gd name="T12" fmla="*/ 9 w 31"/>
                  <a:gd name="T13" fmla="*/ 27 h 27"/>
                  <a:gd name="T14" fmla="*/ 9 w 31"/>
                  <a:gd name="T15" fmla="*/ 27 h 27"/>
                  <a:gd name="T16" fmla="*/ 11 w 31"/>
                  <a:gd name="T17" fmla="*/ 27 h 27"/>
                  <a:gd name="T18" fmla="*/ 13 w 31"/>
                  <a:gd name="T19" fmla="*/ 27 h 27"/>
                  <a:gd name="T20" fmla="*/ 15 w 31"/>
                  <a:gd name="T21" fmla="*/ 27 h 27"/>
                  <a:gd name="T22" fmla="*/ 16 w 31"/>
                  <a:gd name="T23" fmla="*/ 25 h 27"/>
                  <a:gd name="T24" fmla="*/ 16 w 31"/>
                  <a:gd name="T25" fmla="*/ 23 h 27"/>
                  <a:gd name="T26" fmla="*/ 16 w 31"/>
                  <a:gd name="T27" fmla="*/ 21 h 27"/>
                  <a:gd name="T28" fmla="*/ 16 w 31"/>
                  <a:gd name="T29" fmla="*/ 21 h 27"/>
                  <a:gd name="T30" fmla="*/ 20 w 31"/>
                  <a:gd name="T31" fmla="*/ 21 h 27"/>
                  <a:gd name="T32" fmla="*/ 24 w 31"/>
                  <a:gd name="T33" fmla="*/ 20 h 27"/>
                  <a:gd name="T34" fmla="*/ 25 w 31"/>
                  <a:gd name="T35" fmla="*/ 20 h 27"/>
                  <a:gd name="T36" fmla="*/ 25 w 31"/>
                  <a:gd name="T37" fmla="*/ 20 h 27"/>
                  <a:gd name="T38" fmla="*/ 27 w 31"/>
                  <a:gd name="T39" fmla="*/ 21 h 27"/>
                  <a:gd name="T40" fmla="*/ 27 w 31"/>
                  <a:gd name="T41" fmla="*/ 21 h 27"/>
                  <a:gd name="T42" fmla="*/ 31 w 31"/>
                  <a:gd name="T43" fmla="*/ 18 h 27"/>
                  <a:gd name="T44" fmla="*/ 31 w 31"/>
                  <a:gd name="T45" fmla="*/ 14 h 27"/>
                  <a:gd name="T46" fmla="*/ 24 w 31"/>
                  <a:gd name="T47" fmla="*/ 0 h 27"/>
                  <a:gd name="T48" fmla="*/ 24 w 31"/>
                  <a:gd name="T49" fmla="*/ 0 h 27"/>
                  <a:gd name="T50" fmla="*/ 20 w 31"/>
                  <a:gd name="T51" fmla="*/ 2 h 27"/>
                  <a:gd name="T52" fmla="*/ 20 w 31"/>
                  <a:gd name="T53" fmla="*/ 2 h 27"/>
                  <a:gd name="T54" fmla="*/ 18 w 31"/>
                  <a:gd name="T55" fmla="*/ 5 h 27"/>
                  <a:gd name="T56" fmla="*/ 15 w 31"/>
                  <a:gd name="T57" fmla="*/ 5 h 27"/>
                  <a:gd name="T58" fmla="*/ 13 w 31"/>
                  <a:gd name="T59" fmla="*/ 5 h 27"/>
                  <a:gd name="T60" fmla="*/ 13 w 31"/>
                  <a:gd name="T61" fmla="*/ 3 h 27"/>
                  <a:gd name="T62" fmla="*/ 11 w 31"/>
                  <a:gd name="T63" fmla="*/ 5 h 27"/>
                  <a:gd name="T64" fmla="*/ 0 w 31"/>
                  <a:gd name="T65" fmla="*/ 21 h 27"/>
                  <a:gd name="T66" fmla="*/ 0 w 31"/>
                  <a:gd name="T67" fmla="*/ 25 h 27"/>
                  <a:gd name="T68" fmla="*/ 2 w 31"/>
                  <a:gd name="T6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27">
                    <a:moveTo>
                      <a:pt x="2" y="27"/>
                    </a:moveTo>
                    <a:lnTo>
                      <a:pt x="4" y="27"/>
                    </a:lnTo>
                    <a:lnTo>
                      <a:pt x="4" y="23"/>
                    </a:lnTo>
                    <a:lnTo>
                      <a:pt x="4" y="23"/>
                    </a:lnTo>
                    <a:lnTo>
                      <a:pt x="6" y="23"/>
                    </a:lnTo>
                    <a:lnTo>
                      <a:pt x="7" y="23"/>
                    </a:lnTo>
                    <a:lnTo>
                      <a:pt x="9" y="27"/>
                    </a:lnTo>
                    <a:lnTo>
                      <a:pt x="9" y="27"/>
                    </a:lnTo>
                    <a:lnTo>
                      <a:pt x="11" y="27"/>
                    </a:lnTo>
                    <a:lnTo>
                      <a:pt x="13" y="27"/>
                    </a:lnTo>
                    <a:lnTo>
                      <a:pt x="15" y="27"/>
                    </a:lnTo>
                    <a:lnTo>
                      <a:pt x="16" y="25"/>
                    </a:lnTo>
                    <a:lnTo>
                      <a:pt x="16" y="23"/>
                    </a:lnTo>
                    <a:lnTo>
                      <a:pt x="16" y="21"/>
                    </a:lnTo>
                    <a:lnTo>
                      <a:pt x="16" y="21"/>
                    </a:lnTo>
                    <a:lnTo>
                      <a:pt x="20" y="21"/>
                    </a:lnTo>
                    <a:lnTo>
                      <a:pt x="24" y="20"/>
                    </a:lnTo>
                    <a:lnTo>
                      <a:pt x="25" y="20"/>
                    </a:lnTo>
                    <a:lnTo>
                      <a:pt x="25" y="20"/>
                    </a:lnTo>
                    <a:lnTo>
                      <a:pt x="27" y="21"/>
                    </a:lnTo>
                    <a:lnTo>
                      <a:pt x="27" y="21"/>
                    </a:lnTo>
                    <a:lnTo>
                      <a:pt x="31" y="18"/>
                    </a:lnTo>
                    <a:lnTo>
                      <a:pt x="31" y="14"/>
                    </a:lnTo>
                    <a:lnTo>
                      <a:pt x="24" y="0"/>
                    </a:lnTo>
                    <a:lnTo>
                      <a:pt x="24" y="0"/>
                    </a:lnTo>
                    <a:lnTo>
                      <a:pt x="20" y="2"/>
                    </a:lnTo>
                    <a:lnTo>
                      <a:pt x="20" y="2"/>
                    </a:lnTo>
                    <a:lnTo>
                      <a:pt x="18" y="5"/>
                    </a:lnTo>
                    <a:lnTo>
                      <a:pt x="15" y="5"/>
                    </a:lnTo>
                    <a:lnTo>
                      <a:pt x="13" y="5"/>
                    </a:lnTo>
                    <a:lnTo>
                      <a:pt x="13" y="3"/>
                    </a:lnTo>
                    <a:lnTo>
                      <a:pt x="11" y="5"/>
                    </a:lnTo>
                    <a:lnTo>
                      <a:pt x="0" y="21"/>
                    </a:lnTo>
                    <a:lnTo>
                      <a:pt x="0" y="25"/>
                    </a:lnTo>
                    <a:lnTo>
                      <a:pt x="2" y="2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7" name="Freeform 2426">
                <a:extLst>
                  <a:ext uri="{FF2B5EF4-FFF2-40B4-BE49-F238E27FC236}">
                    <a16:creationId xmlns:a16="http://schemas.microsoft.com/office/drawing/2014/main" id="{F83F63A8-B010-164C-9A59-CC479EE5C974}"/>
                  </a:ext>
                </a:extLst>
              </p:cNvPr>
              <p:cNvSpPr>
                <a:spLocks/>
              </p:cNvSpPr>
              <p:nvPr/>
            </p:nvSpPr>
            <p:spPr bwMode="auto">
              <a:xfrm>
                <a:off x="2425" y="2263"/>
                <a:ext cx="193" cy="212"/>
              </a:xfrm>
              <a:custGeom>
                <a:avLst/>
                <a:gdLst>
                  <a:gd name="T0" fmla="*/ 5 w 193"/>
                  <a:gd name="T1" fmla="*/ 100 h 212"/>
                  <a:gd name="T2" fmla="*/ 1 w 193"/>
                  <a:gd name="T3" fmla="*/ 107 h 212"/>
                  <a:gd name="T4" fmla="*/ 0 w 193"/>
                  <a:gd name="T5" fmla="*/ 107 h 212"/>
                  <a:gd name="T6" fmla="*/ 0 w 193"/>
                  <a:gd name="T7" fmla="*/ 107 h 212"/>
                  <a:gd name="T8" fmla="*/ 7 w 193"/>
                  <a:gd name="T9" fmla="*/ 114 h 212"/>
                  <a:gd name="T10" fmla="*/ 9 w 193"/>
                  <a:gd name="T11" fmla="*/ 114 h 212"/>
                  <a:gd name="T12" fmla="*/ 12 w 193"/>
                  <a:gd name="T13" fmla="*/ 127 h 212"/>
                  <a:gd name="T14" fmla="*/ 10 w 193"/>
                  <a:gd name="T15" fmla="*/ 134 h 212"/>
                  <a:gd name="T16" fmla="*/ 9 w 193"/>
                  <a:gd name="T17" fmla="*/ 136 h 212"/>
                  <a:gd name="T18" fmla="*/ 16 w 193"/>
                  <a:gd name="T19" fmla="*/ 164 h 212"/>
                  <a:gd name="T20" fmla="*/ 7 w 193"/>
                  <a:gd name="T21" fmla="*/ 189 h 212"/>
                  <a:gd name="T22" fmla="*/ 10 w 193"/>
                  <a:gd name="T23" fmla="*/ 182 h 212"/>
                  <a:gd name="T24" fmla="*/ 12 w 193"/>
                  <a:gd name="T25" fmla="*/ 182 h 212"/>
                  <a:gd name="T26" fmla="*/ 21 w 193"/>
                  <a:gd name="T27" fmla="*/ 184 h 212"/>
                  <a:gd name="T28" fmla="*/ 23 w 193"/>
                  <a:gd name="T29" fmla="*/ 182 h 212"/>
                  <a:gd name="T30" fmla="*/ 30 w 193"/>
                  <a:gd name="T31" fmla="*/ 182 h 212"/>
                  <a:gd name="T32" fmla="*/ 30 w 193"/>
                  <a:gd name="T33" fmla="*/ 180 h 212"/>
                  <a:gd name="T34" fmla="*/ 32 w 193"/>
                  <a:gd name="T35" fmla="*/ 180 h 212"/>
                  <a:gd name="T36" fmla="*/ 39 w 193"/>
                  <a:gd name="T37" fmla="*/ 180 h 212"/>
                  <a:gd name="T38" fmla="*/ 41 w 193"/>
                  <a:gd name="T39" fmla="*/ 180 h 212"/>
                  <a:gd name="T40" fmla="*/ 44 w 193"/>
                  <a:gd name="T41" fmla="*/ 182 h 212"/>
                  <a:gd name="T42" fmla="*/ 48 w 193"/>
                  <a:gd name="T43" fmla="*/ 187 h 212"/>
                  <a:gd name="T44" fmla="*/ 53 w 193"/>
                  <a:gd name="T45" fmla="*/ 187 h 212"/>
                  <a:gd name="T46" fmla="*/ 53 w 193"/>
                  <a:gd name="T47" fmla="*/ 189 h 212"/>
                  <a:gd name="T48" fmla="*/ 57 w 193"/>
                  <a:gd name="T49" fmla="*/ 189 h 212"/>
                  <a:gd name="T50" fmla="*/ 60 w 193"/>
                  <a:gd name="T51" fmla="*/ 196 h 212"/>
                  <a:gd name="T52" fmla="*/ 62 w 193"/>
                  <a:gd name="T53" fmla="*/ 198 h 212"/>
                  <a:gd name="T54" fmla="*/ 64 w 193"/>
                  <a:gd name="T55" fmla="*/ 200 h 212"/>
                  <a:gd name="T56" fmla="*/ 64 w 193"/>
                  <a:gd name="T57" fmla="*/ 200 h 212"/>
                  <a:gd name="T58" fmla="*/ 66 w 193"/>
                  <a:gd name="T59" fmla="*/ 202 h 212"/>
                  <a:gd name="T60" fmla="*/ 66 w 193"/>
                  <a:gd name="T61" fmla="*/ 203 h 212"/>
                  <a:gd name="T62" fmla="*/ 68 w 193"/>
                  <a:gd name="T63" fmla="*/ 203 h 212"/>
                  <a:gd name="T64" fmla="*/ 69 w 193"/>
                  <a:gd name="T65" fmla="*/ 205 h 212"/>
                  <a:gd name="T66" fmla="*/ 71 w 193"/>
                  <a:gd name="T67" fmla="*/ 207 h 212"/>
                  <a:gd name="T68" fmla="*/ 73 w 193"/>
                  <a:gd name="T69" fmla="*/ 209 h 212"/>
                  <a:gd name="T70" fmla="*/ 75 w 193"/>
                  <a:gd name="T71" fmla="*/ 211 h 212"/>
                  <a:gd name="T72" fmla="*/ 84 w 193"/>
                  <a:gd name="T73" fmla="*/ 205 h 212"/>
                  <a:gd name="T74" fmla="*/ 89 w 193"/>
                  <a:gd name="T75" fmla="*/ 193 h 212"/>
                  <a:gd name="T76" fmla="*/ 91 w 193"/>
                  <a:gd name="T77" fmla="*/ 194 h 212"/>
                  <a:gd name="T78" fmla="*/ 93 w 193"/>
                  <a:gd name="T79" fmla="*/ 194 h 212"/>
                  <a:gd name="T80" fmla="*/ 103 w 193"/>
                  <a:gd name="T81" fmla="*/ 205 h 212"/>
                  <a:gd name="T82" fmla="*/ 184 w 193"/>
                  <a:gd name="T83" fmla="*/ 200 h 212"/>
                  <a:gd name="T84" fmla="*/ 180 w 193"/>
                  <a:gd name="T85" fmla="*/ 186 h 212"/>
                  <a:gd name="T86" fmla="*/ 193 w 193"/>
                  <a:gd name="T87" fmla="*/ 39 h 212"/>
                  <a:gd name="T88" fmla="*/ 134 w 193"/>
                  <a:gd name="T89" fmla="*/ 19 h 212"/>
                  <a:gd name="T90" fmla="*/ 82 w 193"/>
                  <a:gd name="T91" fmla="*/ 64 h 212"/>
                  <a:gd name="T92" fmla="*/ 66 w 193"/>
                  <a:gd name="T93" fmla="*/ 69 h 212"/>
                  <a:gd name="T94" fmla="*/ 66 w 193"/>
                  <a:gd name="T95" fmla="*/ 1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212">
                    <a:moveTo>
                      <a:pt x="59" y="100"/>
                    </a:moveTo>
                    <a:lnTo>
                      <a:pt x="5" y="100"/>
                    </a:lnTo>
                    <a:lnTo>
                      <a:pt x="5" y="103"/>
                    </a:lnTo>
                    <a:lnTo>
                      <a:pt x="1" y="107"/>
                    </a:lnTo>
                    <a:lnTo>
                      <a:pt x="1" y="105"/>
                    </a:lnTo>
                    <a:lnTo>
                      <a:pt x="0" y="107"/>
                    </a:lnTo>
                    <a:lnTo>
                      <a:pt x="0" y="107"/>
                    </a:lnTo>
                    <a:lnTo>
                      <a:pt x="0" y="107"/>
                    </a:lnTo>
                    <a:lnTo>
                      <a:pt x="3" y="107"/>
                    </a:lnTo>
                    <a:lnTo>
                      <a:pt x="7" y="114"/>
                    </a:lnTo>
                    <a:lnTo>
                      <a:pt x="7" y="114"/>
                    </a:lnTo>
                    <a:lnTo>
                      <a:pt x="9" y="114"/>
                    </a:lnTo>
                    <a:lnTo>
                      <a:pt x="12" y="121"/>
                    </a:lnTo>
                    <a:lnTo>
                      <a:pt x="12" y="127"/>
                    </a:lnTo>
                    <a:lnTo>
                      <a:pt x="10" y="132"/>
                    </a:lnTo>
                    <a:lnTo>
                      <a:pt x="10" y="134"/>
                    </a:lnTo>
                    <a:lnTo>
                      <a:pt x="9" y="134"/>
                    </a:lnTo>
                    <a:lnTo>
                      <a:pt x="9" y="136"/>
                    </a:lnTo>
                    <a:lnTo>
                      <a:pt x="14" y="143"/>
                    </a:lnTo>
                    <a:lnTo>
                      <a:pt x="16" y="164"/>
                    </a:lnTo>
                    <a:lnTo>
                      <a:pt x="7" y="189"/>
                    </a:lnTo>
                    <a:lnTo>
                      <a:pt x="7" y="189"/>
                    </a:lnTo>
                    <a:lnTo>
                      <a:pt x="10" y="186"/>
                    </a:lnTo>
                    <a:lnTo>
                      <a:pt x="10" y="182"/>
                    </a:lnTo>
                    <a:lnTo>
                      <a:pt x="12" y="182"/>
                    </a:lnTo>
                    <a:lnTo>
                      <a:pt x="12" y="182"/>
                    </a:lnTo>
                    <a:lnTo>
                      <a:pt x="18" y="182"/>
                    </a:lnTo>
                    <a:lnTo>
                      <a:pt x="21" y="184"/>
                    </a:lnTo>
                    <a:lnTo>
                      <a:pt x="23" y="182"/>
                    </a:lnTo>
                    <a:lnTo>
                      <a:pt x="23" y="182"/>
                    </a:lnTo>
                    <a:lnTo>
                      <a:pt x="26" y="182"/>
                    </a:lnTo>
                    <a:lnTo>
                      <a:pt x="30" y="182"/>
                    </a:lnTo>
                    <a:lnTo>
                      <a:pt x="30" y="182"/>
                    </a:lnTo>
                    <a:lnTo>
                      <a:pt x="30" y="180"/>
                    </a:lnTo>
                    <a:lnTo>
                      <a:pt x="30" y="180"/>
                    </a:lnTo>
                    <a:lnTo>
                      <a:pt x="32" y="180"/>
                    </a:lnTo>
                    <a:lnTo>
                      <a:pt x="34" y="180"/>
                    </a:lnTo>
                    <a:lnTo>
                      <a:pt x="39" y="180"/>
                    </a:lnTo>
                    <a:lnTo>
                      <a:pt x="41" y="180"/>
                    </a:lnTo>
                    <a:lnTo>
                      <a:pt x="41" y="180"/>
                    </a:lnTo>
                    <a:lnTo>
                      <a:pt x="43" y="182"/>
                    </a:lnTo>
                    <a:lnTo>
                      <a:pt x="44" y="182"/>
                    </a:lnTo>
                    <a:lnTo>
                      <a:pt x="48" y="186"/>
                    </a:lnTo>
                    <a:lnTo>
                      <a:pt x="48" y="187"/>
                    </a:lnTo>
                    <a:lnTo>
                      <a:pt x="50" y="189"/>
                    </a:lnTo>
                    <a:lnTo>
                      <a:pt x="53" y="187"/>
                    </a:lnTo>
                    <a:lnTo>
                      <a:pt x="53" y="189"/>
                    </a:lnTo>
                    <a:lnTo>
                      <a:pt x="53" y="189"/>
                    </a:lnTo>
                    <a:lnTo>
                      <a:pt x="55" y="189"/>
                    </a:lnTo>
                    <a:lnTo>
                      <a:pt x="57" y="189"/>
                    </a:lnTo>
                    <a:lnTo>
                      <a:pt x="60" y="196"/>
                    </a:lnTo>
                    <a:lnTo>
                      <a:pt x="60" y="196"/>
                    </a:lnTo>
                    <a:lnTo>
                      <a:pt x="62" y="198"/>
                    </a:lnTo>
                    <a:lnTo>
                      <a:pt x="62" y="198"/>
                    </a:lnTo>
                    <a:lnTo>
                      <a:pt x="62" y="200"/>
                    </a:lnTo>
                    <a:lnTo>
                      <a:pt x="64" y="200"/>
                    </a:lnTo>
                    <a:lnTo>
                      <a:pt x="64" y="200"/>
                    </a:lnTo>
                    <a:lnTo>
                      <a:pt x="64" y="200"/>
                    </a:lnTo>
                    <a:lnTo>
                      <a:pt x="66" y="202"/>
                    </a:lnTo>
                    <a:lnTo>
                      <a:pt x="66" y="202"/>
                    </a:lnTo>
                    <a:lnTo>
                      <a:pt x="68" y="203"/>
                    </a:lnTo>
                    <a:lnTo>
                      <a:pt x="66" y="203"/>
                    </a:lnTo>
                    <a:lnTo>
                      <a:pt x="66" y="203"/>
                    </a:lnTo>
                    <a:lnTo>
                      <a:pt x="68" y="203"/>
                    </a:lnTo>
                    <a:lnTo>
                      <a:pt x="68" y="205"/>
                    </a:lnTo>
                    <a:lnTo>
                      <a:pt x="69" y="205"/>
                    </a:lnTo>
                    <a:lnTo>
                      <a:pt x="69" y="205"/>
                    </a:lnTo>
                    <a:lnTo>
                      <a:pt x="71" y="207"/>
                    </a:lnTo>
                    <a:lnTo>
                      <a:pt x="73" y="207"/>
                    </a:lnTo>
                    <a:lnTo>
                      <a:pt x="73" y="209"/>
                    </a:lnTo>
                    <a:lnTo>
                      <a:pt x="73" y="209"/>
                    </a:lnTo>
                    <a:lnTo>
                      <a:pt x="75" y="211"/>
                    </a:lnTo>
                    <a:lnTo>
                      <a:pt x="76" y="212"/>
                    </a:lnTo>
                    <a:lnTo>
                      <a:pt x="84" y="205"/>
                    </a:lnTo>
                    <a:lnTo>
                      <a:pt x="89" y="193"/>
                    </a:lnTo>
                    <a:lnTo>
                      <a:pt x="89" y="193"/>
                    </a:lnTo>
                    <a:lnTo>
                      <a:pt x="91" y="193"/>
                    </a:lnTo>
                    <a:lnTo>
                      <a:pt x="91" y="194"/>
                    </a:lnTo>
                    <a:lnTo>
                      <a:pt x="93" y="194"/>
                    </a:lnTo>
                    <a:lnTo>
                      <a:pt x="93" y="194"/>
                    </a:lnTo>
                    <a:lnTo>
                      <a:pt x="98" y="205"/>
                    </a:lnTo>
                    <a:lnTo>
                      <a:pt x="103" y="205"/>
                    </a:lnTo>
                    <a:lnTo>
                      <a:pt x="110" y="200"/>
                    </a:lnTo>
                    <a:lnTo>
                      <a:pt x="184" y="200"/>
                    </a:lnTo>
                    <a:lnTo>
                      <a:pt x="187" y="187"/>
                    </a:lnTo>
                    <a:lnTo>
                      <a:pt x="180" y="186"/>
                    </a:lnTo>
                    <a:lnTo>
                      <a:pt x="166" y="39"/>
                    </a:lnTo>
                    <a:lnTo>
                      <a:pt x="193" y="39"/>
                    </a:lnTo>
                    <a:lnTo>
                      <a:pt x="134" y="0"/>
                    </a:lnTo>
                    <a:lnTo>
                      <a:pt x="134" y="19"/>
                    </a:lnTo>
                    <a:lnTo>
                      <a:pt x="82" y="19"/>
                    </a:lnTo>
                    <a:lnTo>
                      <a:pt x="82" y="64"/>
                    </a:lnTo>
                    <a:lnTo>
                      <a:pt x="68" y="68"/>
                    </a:lnTo>
                    <a:lnTo>
                      <a:pt x="66" y="69"/>
                    </a:lnTo>
                    <a:lnTo>
                      <a:pt x="64" y="75"/>
                    </a:lnTo>
                    <a:lnTo>
                      <a:pt x="66" y="100"/>
                    </a:lnTo>
                    <a:lnTo>
                      <a:pt x="59" y="10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8" name="Freeform 2427">
                <a:extLst>
                  <a:ext uri="{FF2B5EF4-FFF2-40B4-BE49-F238E27FC236}">
                    <a16:creationId xmlns:a16="http://schemas.microsoft.com/office/drawing/2014/main" id="{1FB4D825-5D70-504F-A652-A67446668729}"/>
                  </a:ext>
                </a:extLst>
              </p:cNvPr>
              <p:cNvSpPr>
                <a:spLocks/>
              </p:cNvSpPr>
              <p:nvPr/>
            </p:nvSpPr>
            <p:spPr bwMode="auto">
              <a:xfrm>
                <a:off x="2425" y="2263"/>
                <a:ext cx="193" cy="212"/>
              </a:xfrm>
              <a:custGeom>
                <a:avLst/>
                <a:gdLst>
                  <a:gd name="T0" fmla="*/ 5 w 193"/>
                  <a:gd name="T1" fmla="*/ 100 h 212"/>
                  <a:gd name="T2" fmla="*/ 1 w 193"/>
                  <a:gd name="T3" fmla="*/ 107 h 212"/>
                  <a:gd name="T4" fmla="*/ 0 w 193"/>
                  <a:gd name="T5" fmla="*/ 107 h 212"/>
                  <a:gd name="T6" fmla="*/ 0 w 193"/>
                  <a:gd name="T7" fmla="*/ 107 h 212"/>
                  <a:gd name="T8" fmla="*/ 7 w 193"/>
                  <a:gd name="T9" fmla="*/ 114 h 212"/>
                  <a:gd name="T10" fmla="*/ 9 w 193"/>
                  <a:gd name="T11" fmla="*/ 114 h 212"/>
                  <a:gd name="T12" fmla="*/ 12 w 193"/>
                  <a:gd name="T13" fmla="*/ 127 h 212"/>
                  <a:gd name="T14" fmla="*/ 10 w 193"/>
                  <a:gd name="T15" fmla="*/ 134 h 212"/>
                  <a:gd name="T16" fmla="*/ 9 w 193"/>
                  <a:gd name="T17" fmla="*/ 136 h 212"/>
                  <a:gd name="T18" fmla="*/ 16 w 193"/>
                  <a:gd name="T19" fmla="*/ 164 h 212"/>
                  <a:gd name="T20" fmla="*/ 7 w 193"/>
                  <a:gd name="T21" fmla="*/ 189 h 212"/>
                  <a:gd name="T22" fmla="*/ 10 w 193"/>
                  <a:gd name="T23" fmla="*/ 182 h 212"/>
                  <a:gd name="T24" fmla="*/ 12 w 193"/>
                  <a:gd name="T25" fmla="*/ 182 h 212"/>
                  <a:gd name="T26" fmla="*/ 21 w 193"/>
                  <a:gd name="T27" fmla="*/ 184 h 212"/>
                  <a:gd name="T28" fmla="*/ 23 w 193"/>
                  <a:gd name="T29" fmla="*/ 182 h 212"/>
                  <a:gd name="T30" fmla="*/ 30 w 193"/>
                  <a:gd name="T31" fmla="*/ 182 h 212"/>
                  <a:gd name="T32" fmla="*/ 30 w 193"/>
                  <a:gd name="T33" fmla="*/ 180 h 212"/>
                  <a:gd name="T34" fmla="*/ 32 w 193"/>
                  <a:gd name="T35" fmla="*/ 180 h 212"/>
                  <a:gd name="T36" fmla="*/ 39 w 193"/>
                  <a:gd name="T37" fmla="*/ 180 h 212"/>
                  <a:gd name="T38" fmla="*/ 41 w 193"/>
                  <a:gd name="T39" fmla="*/ 180 h 212"/>
                  <a:gd name="T40" fmla="*/ 44 w 193"/>
                  <a:gd name="T41" fmla="*/ 182 h 212"/>
                  <a:gd name="T42" fmla="*/ 48 w 193"/>
                  <a:gd name="T43" fmla="*/ 187 h 212"/>
                  <a:gd name="T44" fmla="*/ 53 w 193"/>
                  <a:gd name="T45" fmla="*/ 187 h 212"/>
                  <a:gd name="T46" fmla="*/ 53 w 193"/>
                  <a:gd name="T47" fmla="*/ 189 h 212"/>
                  <a:gd name="T48" fmla="*/ 57 w 193"/>
                  <a:gd name="T49" fmla="*/ 189 h 212"/>
                  <a:gd name="T50" fmla="*/ 60 w 193"/>
                  <a:gd name="T51" fmla="*/ 196 h 212"/>
                  <a:gd name="T52" fmla="*/ 62 w 193"/>
                  <a:gd name="T53" fmla="*/ 198 h 212"/>
                  <a:gd name="T54" fmla="*/ 64 w 193"/>
                  <a:gd name="T55" fmla="*/ 200 h 212"/>
                  <a:gd name="T56" fmla="*/ 64 w 193"/>
                  <a:gd name="T57" fmla="*/ 200 h 212"/>
                  <a:gd name="T58" fmla="*/ 66 w 193"/>
                  <a:gd name="T59" fmla="*/ 202 h 212"/>
                  <a:gd name="T60" fmla="*/ 66 w 193"/>
                  <a:gd name="T61" fmla="*/ 203 h 212"/>
                  <a:gd name="T62" fmla="*/ 68 w 193"/>
                  <a:gd name="T63" fmla="*/ 203 h 212"/>
                  <a:gd name="T64" fmla="*/ 69 w 193"/>
                  <a:gd name="T65" fmla="*/ 205 h 212"/>
                  <a:gd name="T66" fmla="*/ 71 w 193"/>
                  <a:gd name="T67" fmla="*/ 207 h 212"/>
                  <a:gd name="T68" fmla="*/ 73 w 193"/>
                  <a:gd name="T69" fmla="*/ 209 h 212"/>
                  <a:gd name="T70" fmla="*/ 75 w 193"/>
                  <a:gd name="T71" fmla="*/ 211 h 212"/>
                  <a:gd name="T72" fmla="*/ 84 w 193"/>
                  <a:gd name="T73" fmla="*/ 205 h 212"/>
                  <a:gd name="T74" fmla="*/ 89 w 193"/>
                  <a:gd name="T75" fmla="*/ 193 h 212"/>
                  <a:gd name="T76" fmla="*/ 91 w 193"/>
                  <a:gd name="T77" fmla="*/ 194 h 212"/>
                  <a:gd name="T78" fmla="*/ 93 w 193"/>
                  <a:gd name="T79" fmla="*/ 194 h 212"/>
                  <a:gd name="T80" fmla="*/ 103 w 193"/>
                  <a:gd name="T81" fmla="*/ 205 h 212"/>
                  <a:gd name="T82" fmla="*/ 184 w 193"/>
                  <a:gd name="T83" fmla="*/ 200 h 212"/>
                  <a:gd name="T84" fmla="*/ 180 w 193"/>
                  <a:gd name="T85" fmla="*/ 186 h 212"/>
                  <a:gd name="T86" fmla="*/ 193 w 193"/>
                  <a:gd name="T87" fmla="*/ 39 h 212"/>
                  <a:gd name="T88" fmla="*/ 134 w 193"/>
                  <a:gd name="T89" fmla="*/ 19 h 212"/>
                  <a:gd name="T90" fmla="*/ 82 w 193"/>
                  <a:gd name="T91" fmla="*/ 64 h 212"/>
                  <a:gd name="T92" fmla="*/ 66 w 193"/>
                  <a:gd name="T93" fmla="*/ 69 h 212"/>
                  <a:gd name="T94" fmla="*/ 66 w 193"/>
                  <a:gd name="T95" fmla="*/ 1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212">
                    <a:moveTo>
                      <a:pt x="59" y="100"/>
                    </a:moveTo>
                    <a:lnTo>
                      <a:pt x="5" y="100"/>
                    </a:lnTo>
                    <a:lnTo>
                      <a:pt x="5" y="103"/>
                    </a:lnTo>
                    <a:lnTo>
                      <a:pt x="1" y="107"/>
                    </a:lnTo>
                    <a:lnTo>
                      <a:pt x="1" y="105"/>
                    </a:lnTo>
                    <a:lnTo>
                      <a:pt x="0" y="107"/>
                    </a:lnTo>
                    <a:lnTo>
                      <a:pt x="0" y="107"/>
                    </a:lnTo>
                    <a:lnTo>
                      <a:pt x="0" y="107"/>
                    </a:lnTo>
                    <a:lnTo>
                      <a:pt x="3" y="107"/>
                    </a:lnTo>
                    <a:lnTo>
                      <a:pt x="7" y="114"/>
                    </a:lnTo>
                    <a:lnTo>
                      <a:pt x="7" y="114"/>
                    </a:lnTo>
                    <a:lnTo>
                      <a:pt x="9" y="114"/>
                    </a:lnTo>
                    <a:lnTo>
                      <a:pt x="12" y="121"/>
                    </a:lnTo>
                    <a:lnTo>
                      <a:pt x="12" y="127"/>
                    </a:lnTo>
                    <a:lnTo>
                      <a:pt x="10" y="132"/>
                    </a:lnTo>
                    <a:lnTo>
                      <a:pt x="10" y="134"/>
                    </a:lnTo>
                    <a:lnTo>
                      <a:pt x="9" y="134"/>
                    </a:lnTo>
                    <a:lnTo>
                      <a:pt x="9" y="136"/>
                    </a:lnTo>
                    <a:lnTo>
                      <a:pt x="14" y="143"/>
                    </a:lnTo>
                    <a:lnTo>
                      <a:pt x="16" y="164"/>
                    </a:lnTo>
                    <a:lnTo>
                      <a:pt x="7" y="189"/>
                    </a:lnTo>
                    <a:lnTo>
                      <a:pt x="7" y="189"/>
                    </a:lnTo>
                    <a:lnTo>
                      <a:pt x="10" y="186"/>
                    </a:lnTo>
                    <a:lnTo>
                      <a:pt x="10" y="182"/>
                    </a:lnTo>
                    <a:lnTo>
                      <a:pt x="12" y="182"/>
                    </a:lnTo>
                    <a:lnTo>
                      <a:pt x="12" y="182"/>
                    </a:lnTo>
                    <a:lnTo>
                      <a:pt x="18" y="182"/>
                    </a:lnTo>
                    <a:lnTo>
                      <a:pt x="21" y="184"/>
                    </a:lnTo>
                    <a:lnTo>
                      <a:pt x="23" y="182"/>
                    </a:lnTo>
                    <a:lnTo>
                      <a:pt x="23" y="182"/>
                    </a:lnTo>
                    <a:lnTo>
                      <a:pt x="26" y="182"/>
                    </a:lnTo>
                    <a:lnTo>
                      <a:pt x="30" y="182"/>
                    </a:lnTo>
                    <a:lnTo>
                      <a:pt x="30" y="182"/>
                    </a:lnTo>
                    <a:lnTo>
                      <a:pt x="30" y="180"/>
                    </a:lnTo>
                    <a:lnTo>
                      <a:pt x="30" y="180"/>
                    </a:lnTo>
                    <a:lnTo>
                      <a:pt x="32" y="180"/>
                    </a:lnTo>
                    <a:lnTo>
                      <a:pt x="34" y="180"/>
                    </a:lnTo>
                    <a:lnTo>
                      <a:pt x="39" y="180"/>
                    </a:lnTo>
                    <a:lnTo>
                      <a:pt x="41" y="180"/>
                    </a:lnTo>
                    <a:lnTo>
                      <a:pt x="41" y="180"/>
                    </a:lnTo>
                    <a:lnTo>
                      <a:pt x="43" y="182"/>
                    </a:lnTo>
                    <a:lnTo>
                      <a:pt x="44" y="182"/>
                    </a:lnTo>
                    <a:lnTo>
                      <a:pt x="48" y="186"/>
                    </a:lnTo>
                    <a:lnTo>
                      <a:pt x="48" y="187"/>
                    </a:lnTo>
                    <a:lnTo>
                      <a:pt x="50" y="189"/>
                    </a:lnTo>
                    <a:lnTo>
                      <a:pt x="53" y="187"/>
                    </a:lnTo>
                    <a:lnTo>
                      <a:pt x="53" y="189"/>
                    </a:lnTo>
                    <a:lnTo>
                      <a:pt x="53" y="189"/>
                    </a:lnTo>
                    <a:lnTo>
                      <a:pt x="55" y="189"/>
                    </a:lnTo>
                    <a:lnTo>
                      <a:pt x="57" y="189"/>
                    </a:lnTo>
                    <a:lnTo>
                      <a:pt x="60" y="196"/>
                    </a:lnTo>
                    <a:lnTo>
                      <a:pt x="60" y="196"/>
                    </a:lnTo>
                    <a:lnTo>
                      <a:pt x="62" y="198"/>
                    </a:lnTo>
                    <a:lnTo>
                      <a:pt x="62" y="198"/>
                    </a:lnTo>
                    <a:lnTo>
                      <a:pt x="62" y="200"/>
                    </a:lnTo>
                    <a:lnTo>
                      <a:pt x="64" y="200"/>
                    </a:lnTo>
                    <a:lnTo>
                      <a:pt x="64" y="200"/>
                    </a:lnTo>
                    <a:lnTo>
                      <a:pt x="64" y="200"/>
                    </a:lnTo>
                    <a:lnTo>
                      <a:pt x="66" y="202"/>
                    </a:lnTo>
                    <a:lnTo>
                      <a:pt x="66" y="202"/>
                    </a:lnTo>
                    <a:lnTo>
                      <a:pt x="68" y="203"/>
                    </a:lnTo>
                    <a:lnTo>
                      <a:pt x="66" y="203"/>
                    </a:lnTo>
                    <a:lnTo>
                      <a:pt x="66" y="203"/>
                    </a:lnTo>
                    <a:lnTo>
                      <a:pt x="68" y="203"/>
                    </a:lnTo>
                    <a:lnTo>
                      <a:pt x="68" y="205"/>
                    </a:lnTo>
                    <a:lnTo>
                      <a:pt x="69" y="205"/>
                    </a:lnTo>
                    <a:lnTo>
                      <a:pt x="69" y="205"/>
                    </a:lnTo>
                    <a:lnTo>
                      <a:pt x="71" y="207"/>
                    </a:lnTo>
                    <a:lnTo>
                      <a:pt x="73" y="207"/>
                    </a:lnTo>
                    <a:lnTo>
                      <a:pt x="73" y="209"/>
                    </a:lnTo>
                    <a:lnTo>
                      <a:pt x="73" y="209"/>
                    </a:lnTo>
                    <a:lnTo>
                      <a:pt x="75" y="211"/>
                    </a:lnTo>
                    <a:lnTo>
                      <a:pt x="76" y="212"/>
                    </a:lnTo>
                    <a:lnTo>
                      <a:pt x="84" y="205"/>
                    </a:lnTo>
                    <a:lnTo>
                      <a:pt x="89" y="193"/>
                    </a:lnTo>
                    <a:lnTo>
                      <a:pt x="89" y="193"/>
                    </a:lnTo>
                    <a:lnTo>
                      <a:pt x="91" y="193"/>
                    </a:lnTo>
                    <a:lnTo>
                      <a:pt x="91" y="194"/>
                    </a:lnTo>
                    <a:lnTo>
                      <a:pt x="93" y="194"/>
                    </a:lnTo>
                    <a:lnTo>
                      <a:pt x="93" y="194"/>
                    </a:lnTo>
                    <a:lnTo>
                      <a:pt x="98" y="205"/>
                    </a:lnTo>
                    <a:lnTo>
                      <a:pt x="103" y="205"/>
                    </a:lnTo>
                    <a:lnTo>
                      <a:pt x="110" y="200"/>
                    </a:lnTo>
                    <a:lnTo>
                      <a:pt x="184" y="200"/>
                    </a:lnTo>
                    <a:lnTo>
                      <a:pt x="187" y="187"/>
                    </a:lnTo>
                    <a:lnTo>
                      <a:pt x="180" y="186"/>
                    </a:lnTo>
                    <a:lnTo>
                      <a:pt x="166" y="39"/>
                    </a:lnTo>
                    <a:lnTo>
                      <a:pt x="193" y="39"/>
                    </a:lnTo>
                    <a:lnTo>
                      <a:pt x="134" y="0"/>
                    </a:lnTo>
                    <a:lnTo>
                      <a:pt x="134" y="19"/>
                    </a:lnTo>
                    <a:lnTo>
                      <a:pt x="82" y="19"/>
                    </a:lnTo>
                    <a:lnTo>
                      <a:pt x="82" y="64"/>
                    </a:lnTo>
                    <a:lnTo>
                      <a:pt x="68" y="68"/>
                    </a:lnTo>
                    <a:lnTo>
                      <a:pt x="66" y="69"/>
                    </a:lnTo>
                    <a:lnTo>
                      <a:pt x="64" y="75"/>
                    </a:lnTo>
                    <a:lnTo>
                      <a:pt x="66" y="100"/>
                    </a:lnTo>
                    <a:lnTo>
                      <a:pt x="59" y="10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89" name="Freeform 2428">
                <a:extLst>
                  <a:ext uri="{FF2B5EF4-FFF2-40B4-BE49-F238E27FC236}">
                    <a16:creationId xmlns:a16="http://schemas.microsoft.com/office/drawing/2014/main" id="{53669B5F-5D1A-E44C-BB02-7DFF5424A78F}"/>
                  </a:ext>
                </a:extLst>
              </p:cNvPr>
              <p:cNvSpPr>
                <a:spLocks/>
              </p:cNvSpPr>
              <p:nvPr/>
            </p:nvSpPr>
            <p:spPr bwMode="auto">
              <a:xfrm>
                <a:off x="3048" y="2843"/>
                <a:ext cx="187" cy="161"/>
              </a:xfrm>
              <a:custGeom>
                <a:avLst/>
                <a:gdLst>
                  <a:gd name="T0" fmla="*/ 36 w 187"/>
                  <a:gd name="T1" fmla="*/ 77 h 161"/>
                  <a:gd name="T2" fmla="*/ 30 w 187"/>
                  <a:gd name="T3" fmla="*/ 75 h 161"/>
                  <a:gd name="T4" fmla="*/ 34 w 187"/>
                  <a:gd name="T5" fmla="*/ 45 h 161"/>
                  <a:gd name="T6" fmla="*/ 32 w 187"/>
                  <a:gd name="T7" fmla="*/ 43 h 161"/>
                  <a:gd name="T8" fmla="*/ 39 w 187"/>
                  <a:gd name="T9" fmla="*/ 45 h 161"/>
                  <a:gd name="T10" fmla="*/ 41 w 187"/>
                  <a:gd name="T11" fmla="*/ 50 h 161"/>
                  <a:gd name="T12" fmla="*/ 52 w 187"/>
                  <a:gd name="T13" fmla="*/ 47 h 161"/>
                  <a:gd name="T14" fmla="*/ 55 w 187"/>
                  <a:gd name="T15" fmla="*/ 54 h 161"/>
                  <a:gd name="T16" fmla="*/ 80 w 187"/>
                  <a:gd name="T17" fmla="*/ 57 h 161"/>
                  <a:gd name="T18" fmla="*/ 94 w 187"/>
                  <a:gd name="T19" fmla="*/ 66 h 161"/>
                  <a:gd name="T20" fmla="*/ 102 w 187"/>
                  <a:gd name="T21" fmla="*/ 73 h 161"/>
                  <a:gd name="T22" fmla="*/ 118 w 187"/>
                  <a:gd name="T23" fmla="*/ 81 h 161"/>
                  <a:gd name="T24" fmla="*/ 121 w 187"/>
                  <a:gd name="T25" fmla="*/ 82 h 161"/>
                  <a:gd name="T26" fmla="*/ 125 w 187"/>
                  <a:gd name="T27" fmla="*/ 82 h 161"/>
                  <a:gd name="T28" fmla="*/ 121 w 187"/>
                  <a:gd name="T29" fmla="*/ 64 h 161"/>
                  <a:gd name="T30" fmla="*/ 111 w 187"/>
                  <a:gd name="T31" fmla="*/ 64 h 161"/>
                  <a:gd name="T32" fmla="*/ 111 w 187"/>
                  <a:gd name="T33" fmla="*/ 29 h 161"/>
                  <a:gd name="T34" fmla="*/ 116 w 187"/>
                  <a:gd name="T35" fmla="*/ 6 h 161"/>
                  <a:gd name="T36" fmla="*/ 137 w 187"/>
                  <a:gd name="T37" fmla="*/ 4 h 161"/>
                  <a:gd name="T38" fmla="*/ 141 w 187"/>
                  <a:gd name="T39" fmla="*/ 7 h 161"/>
                  <a:gd name="T40" fmla="*/ 148 w 187"/>
                  <a:gd name="T41" fmla="*/ 6 h 161"/>
                  <a:gd name="T42" fmla="*/ 175 w 187"/>
                  <a:gd name="T43" fmla="*/ 18 h 161"/>
                  <a:gd name="T44" fmla="*/ 177 w 187"/>
                  <a:gd name="T45" fmla="*/ 20 h 161"/>
                  <a:gd name="T46" fmla="*/ 177 w 187"/>
                  <a:gd name="T47" fmla="*/ 23 h 161"/>
                  <a:gd name="T48" fmla="*/ 184 w 187"/>
                  <a:gd name="T49" fmla="*/ 31 h 161"/>
                  <a:gd name="T50" fmla="*/ 187 w 187"/>
                  <a:gd name="T51" fmla="*/ 39 h 161"/>
                  <a:gd name="T52" fmla="*/ 186 w 187"/>
                  <a:gd name="T53" fmla="*/ 43 h 161"/>
                  <a:gd name="T54" fmla="*/ 182 w 187"/>
                  <a:gd name="T55" fmla="*/ 50 h 161"/>
                  <a:gd name="T56" fmla="*/ 182 w 187"/>
                  <a:gd name="T57" fmla="*/ 68 h 161"/>
                  <a:gd name="T58" fmla="*/ 184 w 187"/>
                  <a:gd name="T59" fmla="*/ 70 h 161"/>
                  <a:gd name="T60" fmla="*/ 178 w 187"/>
                  <a:gd name="T61" fmla="*/ 73 h 161"/>
                  <a:gd name="T62" fmla="*/ 173 w 187"/>
                  <a:gd name="T63" fmla="*/ 88 h 161"/>
                  <a:gd name="T64" fmla="*/ 175 w 187"/>
                  <a:gd name="T65" fmla="*/ 93 h 161"/>
                  <a:gd name="T66" fmla="*/ 178 w 187"/>
                  <a:gd name="T67" fmla="*/ 95 h 161"/>
                  <a:gd name="T68" fmla="*/ 132 w 187"/>
                  <a:gd name="T69" fmla="*/ 120 h 161"/>
                  <a:gd name="T70" fmla="*/ 130 w 187"/>
                  <a:gd name="T71" fmla="*/ 122 h 161"/>
                  <a:gd name="T72" fmla="*/ 125 w 187"/>
                  <a:gd name="T73" fmla="*/ 122 h 161"/>
                  <a:gd name="T74" fmla="*/ 114 w 187"/>
                  <a:gd name="T75" fmla="*/ 123 h 161"/>
                  <a:gd name="T76" fmla="*/ 107 w 187"/>
                  <a:gd name="T77" fmla="*/ 127 h 161"/>
                  <a:gd name="T78" fmla="*/ 98 w 187"/>
                  <a:gd name="T79" fmla="*/ 138 h 161"/>
                  <a:gd name="T80" fmla="*/ 94 w 187"/>
                  <a:gd name="T81" fmla="*/ 141 h 161"/>
                  <a:gd name="T82" fmla="*/ 91 w 187"/>
                  <a:gd name="T83" fmla="*/ 141 h 161"/>
                  <a:gd name="T84" fmla="*/ 87 w 187"/>
                  <a:gd name="T85" fmla="*/ 147 h 161"/>
                  <a:gd name="T86" fmla="*/ 84 w 187"/>
                  <a:gd name="T87" fmla="*/ 154 h 161"/>
                  <a:gd name="T88" fmla="*/ 73 w 187"/>
                  <a:gd name="T89" fmla="*/ 161 h 161"/>
                  <a:gd name="T90" fmla="*/ 71 w 187"/>
                  <a:gd name="T91" fmla="*/ 159 h 161"/>
                  <a:gd name="T92" fmla="*/ 62 w 187"/>
                  <a:gd name="T93" fmla="*/ 159 h 161"/>
                  <a:gd name="T94" fmla="*/ 52 w 187"/>
                  <a:gd name="T95" fmla="*/ 157 h 161"/>
                  <a:gd name="T96" fmla="*/ 46 w 187"/>
                  <a:gd name="T97" fmla="*/ 154 h 161"/>
                  <a:gd name="T98" fmla="*/ 34 w 187"/>
                  <a:gd name="T99" fmla="*/ 150 h 161"/>
                  <a:gd name="T100" fmla="*/ 16 w 187"/>
                  <a:gd name="T101" fmla="*/ 150 h 161"/>
                  <a:gd name="T102" fmla="*/ 0 w 187"/>
                  <a:gd name="T103"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7" h="161">
                    <a:moveTo>
                      <a:pt x="0" y="136"/>
                    </a:moveTo>
                    <a:lnTo>
                      <a:pt x="0" y="77"/>
                    </a:lnTo>
                    <a:lnTo>
                      <a:pt x="36" y="77"/>
                    </a:lnTo>
                    <a:lnTo>
                      <a:pt x="32" y="77"/>
                    </a:lnTo>
                    <a:lnTo>
                      <a:pt x="32" y="75"/>
                    </a:lnTo>
                    <a:lnTo>
                      <a:pt x="30" y="75"/>
                    </a:lnTo>
                    <a:lnTo>
                      <a:pt x="34" y="48"/>
                    </a:lnTo>
                    <a:lnTo>
                      <a:pt x="34" y="47"/>
                    </a:lnTo>
                    <a:lnTo>
                      <a:pt x="34" y="45"/>
                    </a:lnTo>
                    <a:lnTo>
                      <a:pt x="34" y="45"/>
                    </a:lnTo>
                    <a:lnTo>
                      <a:pt x="34" y="43"/>
                    </a:lnTo>
                    <a:lnTo>
                      <a:pt x="32" y="43"/>
                    </a:lnTo>
                    <a:lnTo>
                      <a:pt x="37" y="41"/>
                    </a:lnTo>
                    <a:lnTo>
                      <a:pt x="37" y="43"/>
                    </a:lnTo>
                    <a:lnTo>
                      <a:pt x="39" y="45"/>
                    </a:lnTo>
                    <a:lnTo>
                      <a:pt x="39" y="48"/>
                    </a:lnTo>
                    <a:lnTo>
                      <a:pt x="39" y="50"/>
                    </a:lnTo>
                    <a:lnTo>
                      <a:pt x="41" y="50"/>
                    </a:lnTo>
                    <a:lnTo>
                      <a:pt x="46" y="48"/>
                    </a:lnTo>
                    <a:lnTo>
                      <a:pt x="48" y="48"/>
                    </a:lnTo>
                    <a:lnTo>
                      <a:pt x="52" y="47"/>
                    </a:lnTo>
                    <a:lnTo>
                      <a:pt x="53" y="50"/>
                    </a:lnTo>
                    <a:lnTo>
                      <a:pt x="53" y="52"/>
                    </a:lnTo>
                    <a:lnTo>
                      <a:pt x="55" y="54"/>
                    </a:lnTo>
                    <a:lnTo>
                      <a:pt x="68" y="59"/>
                    </a:lnTo>
                    <a:lnTo>
                      <a:pt x="71" y="61"/>
                    </a:lnTo>
                    <a:lnTo>
                      <a:pt x="80" y="57"/>
                    </a:lnTo>
                    <a:lnTo>
                      <a:pt x="82" y="57"/>
                    </a:lnTo>
                    <a:lnTo>
                      <a:pt x="87" y="63"/>
                    </a:lnTo>
                    <a:lnTo>
                      <a:pt x="94" y="66"/>
                    </a:lnTo>
                    <a:lnTo>
                      <a:pt x="98" y="66"/>
                    </a:lnTo>
                    <a:lnTo>
                      <a:pt x="100" y="68"/>
                    </a:lnTo>
                    <a:lnTo>
                      <a:pt x="102" y="73"/>
                    </a:lnTo>
                    <a:lnTo>
                      <a:pt x="111" y="79"/>
                    </a:lnTo>
                    <a:lnTo>
                      <a:pt x="116" y="81"/>
                    </a:lnTo>
                    <a:lnTo>
                      <a:pt x="118" y="81"/>
                    </a:lnTo>
                    <a:lnTo>
                      <a:pt x="119" y="81"/>
                    </a:lnTo>
                    <a:lnTo>
                      <a:pt x="119" y="81"/>
                    </a:lnTo>
                    <a:lnTo>
                      <a:pt x="121" y="82"/>
                    </a:lnTo>
                    <a:lnTo>
                      <a:pt x="123" y="82"/>
                    </a:lnTo>
                    <a:lnTo>
                      <a:pt x="125" y="82"/>
                    </a:lnTo>
                    <a:lnTo>
                      <a:pt x="125" y="82"/>
                    </a:lnTo>
                    <a:lnTo>
                      <a:pt x="123" y="68"/>
                    </a:lnTo>
                    <a:lnTo>
                      <a:pt x="123" y="66"/>
                    </a:lnTo>
                    <a:lnTo>
                      <a:pt x="121" y="64"/>
                    </a:lnTo>
                    <a:lnTo>
                      <a:pt x="119" y="66"/>
                    </a:lnTo>
                    <a:lnTo>
                      <a:pt x="112" y="66"/>
                    </a:lnTo>
                    <a:lnTo>
                      <a:pt x="111" y="64"/>
                    </a:lnTo>
                    <a:lnTo>
                      <a:pt x="105" y="57"/>
                    </a:lnTo>
                    <a:lnTo>
                      <a:pt x="105" y="56"/>
                    </a:lnTo>
                    <a:lnTo>
                      <a:pt x="111" y="29"/>
                    </a:lnTo>
                    <a:lnTo>
                      <a:pt x="109" y="16"/>
                    </a:lnTo>
                    <a:lnTo>
                      <a:pt x="114" y="6"/>
                    </a:lnTo>
                    <a:lnTo>
                      <a:pt x="116" y="6"/>
                    </a:lnTo>
                    <a:lnTo>
                      <a:pt x="137" y="0"/>
                    </a:lnTo>
                    <a:lnTo>
                      <a:pt x="137" y="2"/>
                    </a:lnTo>
                    <a:lnTo>
                      <a:pt x="137" y="4"/>
                    </a:lnTo>
                    <a:lnTo>
                      <a:pt x="137" y="6"/>
                    </a:lnTo>
                    <a:lnTo>
                      <a:pt x="139" y="7"/>
                    </a:lnTo>
                    <a:lnTo>
                      <a:pt x="141" y="7"/>
                    </a:lnTo>
                    <a:lnTo>
                      <a:pt x="144" y="9"/>
                    </a:lnTo>
                    <a:lnTo>
                      <a:pt x="146" y="6"/>
                    </a:lnTo>
                    <a:lnTo>
                      <a:pt x="148" y="6"/>
                    </a:lnTo>
                    <a:lnTo>
                      <a:pt x="152" y="7"/>
                    </a:lnTo>
                    <a:lnTo>
                      <a:pt x="157" y="13"/>
                    </a:lnTo>
                    <a:lnTo>
                      <a:pt x="175" y="18"/>
                    </a:lnTo>
                    <a:lnTo>
                      <a:pt x="175" y="18"/>
                    </a:lnTo>
                    <a:lnTo>
                      <a:pt x="177" y="20"/>
                    </a:lnTo>
                    <a:lnTo>
                      <a:pt x="177" y="20"/>
                    </a:lnTo>
                    <a:lnTo>
                      <a:pt x="177" y="22"/>
                    </a:lnTo>
                    <a:lnTo>
                      <a:pt x="177" y="22"/>
                    </a:lnTo>
                    <a:lnTo>
                      <a:pt x="177" y="23"/>
                    </a:lnTo>
                    <a:lnTo>
                      <a:pt x="180" y="23"/>
                    </a:lnTo>
                    <a:lnTo>
                      <a:pt x="182" y="29"/>
                    </a:lnTo>
                    <a:lnTo>
                      <a:pt x="184" y="31"/>
                    </a:lnTo>
                    <a:lnTo>
                      <a:pt x="186" y="32"/>
                    </a:lnTo>
                    <a:lnTo>
                      <a:pt x="186" y="38"/>
                    </a:lnTo>
                    <a:lnTo>
                      <a:pt x="187" y="39"/>
                    </a:lnTo>
                    <a:lnTo>
                      <a:pt x="187" y="41"/>
                    </a:lnTo>
                    <a:lnTo>
                      <a:pt x="187" y="41"/>
                    </a:lnTo>
                    <a:lnTo>
                      <a:pt x="186" y="43"/>
                    </a:lnTo>
                    <a:lnTo>
                      <a:pt x="184" y="43"/>
                    </a:lnTo>
                    <a:lnTo>
                      <a:pt x="184" y="45"/>
                    </a:lnTo>
                    <a:lnTo>
                      <a:pt x="182" y="50"/>
                    </a:lnTo>
                    <a:lnTo>
                      <a:pt x="180" y="54"/>
                    </a:lnTo>
                    <a:lnTo>
                      <a:pt x="182" y="66"/>
                    </a:lnTo>
                    <a:lnTo>
                      <a:pt x="182" y="68"/>
                    </a:lnTo>
                    <a:lnTo>
                      <a:pt x="184" y="68"/>
                    </a:lnTo>
                    <a:lnTo>
                      <a:pt x="184" y="70"/>
                    </a:lnTo>
                    <a:lnTo>
                      <a:pt x="184" y="70"/>
                    </a:lnTo>
                    <a:lnTo>
                      <a:pt x="180" y="72"/>
                    </a:lnTo>
                    <a:lnTo>
                      <a:pt x="180" y="72"/>
                    </a:lnTo>
                    <a:lnTo>
                      <a:pt x="178" y="73"/>
                    </a:lnTo>
                    <a:lnTo>
                      <a:pt x="177" y="73"/>
                    </a:lnTo>
                    <a:lnTo>
                      <a:pt x="175" y="86"/>
                    </a:lnTo>
                    <a:lnTo>
                      <a:pt x="173" y="88"/>
                    </a:lnTo>
                    <a:lnTo>
                      <a:pt x="173" y="89"/>
                    </a:lnTo>
                    <a:lnTo>
                      <a:pt x="173" y="91"/>
                    </a:lnTo>
                    <a:lnTo>
                      <a:pt x="175" y="93"/>
                    </a:lnTo>
                    <a:lnTo>
                      <a:pt x="175" y="95"/>
                    </a:lnTo>
                    <a:lnTo>
                      <a:pt x="178" y="95"/>
                    </a:lnTo>
                    <a:lnTo>
                      <a:pt x="178" y="95"/>
                    </a:lnTo>
                    <a:lnTo>
                      <a:pt x="178" y="95"/>
                    </a:lnTo>
                    <a:lnTo>
                      <a:pt x="128" y="113"/>
                    </a:lnTo>
                    <a:lnTo>
                      <a:pt x="132" y="120"/>
                    </a:lnTo>
                    <a:lnTo>
                      <a:pt x="132" y="122"/>
                    </a:lnTo>
                    <a:lnTo>
                      <a:pt x="132" y="122"/>
                    </a:lnTo>
                    <a:lnTo>
                      <a:pt x="130" y="122"/>
                    </a:lnTo>
                    <a:lnTo>
                      <a:pt x="128" y="122"/>
                    </a:lnTo>
                    <a:lnTo>
                      <a:pt x="127" y="122"/>
                    </a:lnTo>
                    <a:lnTo>
                      <a:pt x="125" y="122"/>
                    </a:lnTo>
                    <a:lnTo>
                      <a:pt x="123" y="120"/>
                    </a:lnTo>
                    <a:lnTo>
                      <a:pt x="119" y="122"/>
                    </a:lnTo>
                    <a:lnTo>
                      <a:pt x="114" y="123"/>
                    </a:lnTo>
                    <a:lnTo>
                      <a:pt x="111" y="125"/>
                    </a:lnTo>
                    <a:lnTo>
                      <a:pt x="109" y="127"/>
                    </a:lnTo>
                    <a:lnTo>
                      <a:pt x="107" y="127"/>
                    </a:lnTo>
                    <a:lnTo>
                      <a:pt x="107" y="136"/>
                    </a:lnTo>
                    <a:lnTo>
                      <a:pt x="100" y="136"/>
                    </a:lnTo>
                    <a:lnTo>
                      <a:pt x="98" y="138"/>
                    </a:lnTo>
                    <a:lnTo>
                      <a:pt x="98" y="138"/>
                    </a:lnTo>
                    <a:lnTo>
                      <a:pt x="96" y="138"/>
                    </a:lnTo>
                    <a:lnTo>
                      <a:pt x="94" y="141"/>
                    </a:lnTo>
                    <a:lnTo>
                      <a:pt x="93" y="141"/>
                    </a:lnTo>
                    <a:lnTo>
                      <a:pt x="91" y="141"/>
                    </a:lnTo>
                    <a:lnTo>
                      <a:pt x="91" y="141"/>
                    </a:lnTo>
                    <a:lnTo>
                      <a:pt x="89" y="143"/>
                    </a:lnTo>
                    <a:lnTo>
                      <a:pt x="89" y="143"/>
                    </a:lnTo>
                    <a:lnTo>
                      <a:pt x="87" y="147"/>
                    </a:lnTo>
                    <a:lnTo>
                      <a:pt x="84" y="150"/>
                    </a:lnTo>
                    <a:lnTo>
                      <a:pt x="84" y="152"/>
                    </a:lnTo>
                    <a:lnTo>
                      <a:pt x="84" y="154"/>
                    </a:lnTo>
                    <a:lnTo>
                      <a:pt x="78" y="161"/>
                    </a:lnTo>
                    <a:lnTo>
                      <a:pt x="77" y="161"/>
                    </a:lnTo>
                    <a:lnTo>
                      <a:pt x="73" y="161"/>
                    </a:lnTo>
                    <a:lnTo>
                      <a:pt x="73" y="161"/>
                    </a:lnTo>
                    <a:lnTo>
                      <a:pt x="71" y="159"/>
                    </a:lnTo>
                    <a:lnTo>
                      <a:pt x="71" y="159"/>
                    </a:lnTo>
                    <a:lnTo>
                      <a:pt x="68" y="159"/>
                    </a:lnTo>
                    <a:lnTo>
                      <a:pt x="68" y="159"/>
                    </a:lnTo>
                    <a:lnTo>
                      <a:pt x="62" y="159"/>
                    </a:lnTo>
                    <a:lnTo>
                      <a:pt x="59" y="157"/>
                    </a:lnTo>
                    <a:lnTo>
                      <a:pt x="53" y="159"/>
                    </a:lnTo>
                    <a:lnTo>
                      <a:pt x="52" y="157"/>
                    </a:lnTo>
                    <a:lnTo>
                      <a:pt x="50" y="157"/>
                    </a:lnTo>
                    <a:lnTo>
                      <a:pt x="48" y="157"/>
                    </a:lnTo>
                    <a:lnTo>
                      <a:pt x="46" y="154"/>
                    </a:lnTo>
                    <a:lnTo>
                      <a:pt x="44" y="152"/>
                    </a:lnTo>
                    <a:lnTo>
                      <a:pt x="36" y="152"/>
                    </a:lnTo>
                    <a:lnTo>
                      <a:pt x="34" y="150"/>
                    </a:lnTo>
                    <a:lnTo>
                      <a:pt x="19" y="154"/>
                    </a:lnTo>
                    <a:lnTo>
                      <a:pt x="18" y="152"/>
                    </a:lnTo>
                    <a:lnTo>
                      <a:pt x="16" y="150"/>
                    </a:lnTo>
                    <a:lnTo>
                      <a:pt x="3" y="141"/>
                    </a:lnTo>
                    <a:lnTo>
                      <a:pt x="3" y="139"/>
                    </a:lnTo>
                    <a:lnTo>
                      <a:pt x="0" y="138"/>
                    </a:lnTo>
                    <a:lnTo>
                      <a:pt x="0" y="13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0" name="Freeform 2429">
                <a:extLst>
                  <a:ext uri="{FF2B5EF4-FFF2-40B4-BE49-F238E27FC236}">
                    <a16:creationId xmlns:a16="http://schemas.microsoft.com/office/drawing/2014/main" id="{CA01DC82-A59B-E545-A4D3-B40F0DFB67A4}"/>
                  </a:ext>
                </a:extLst>
              </p:cNvPr>
              <p:cNvSpPr>
                <a:spLocks/>
              </p:cNvSpPr>
              <p:nvPr/>
            </p:nvSpPr>
            <p:spPr bwMode="auto">
              <a:xfrm>
                <a:off x="3048" y="2843"/>
                <a:ext cx="187" cy="161"/>
              </a:xfrm>
              <a:custGeom>
                <a:avLst/>
                <a:gdLst>
                  <a:gd name="T0" fmla="*/ 36 w 187"/>
                  <a:gd name="T1" fmla="*/ 77 h 161"/>
                  <a:gd name="T2" fmla="*/ 30 w 187"/>
                  <a:gd name="T3" fmla="*/ 75 h 161"/>
                  <a:gd name="T4" fmla="*/ 34 w 187"/>
                  <a:gd name="T5" fmla="*/ 45 h 161"/>
                  <a:gd name="T6" fmla="*/ 32 w 187"/>
                  <a:gd name="T7" fmla="*/ 43 h 161"/>
                  <a:gd name="T8" fmla="*/ 39 w 187"/>
                  <a:gd name="T9" fmla="*/ 45 h 161"/>
                  <a:gd name="T10" fmla="*/ 41 w 187"/>
                  <a:gd name="T11" fmla="*/ 50 h 161"/>
                  <a:gd name="T12" fmla="*/ 52 w 187"/>
                  <a:gd name="T13" fmla="*/ 47 h 161"/>
                  <a:gd name="T14" fmla="*/ 55 w 187"/>
                  <a:gd name="T15" fmla="*/ 54 h 161"/>
                  <a:gd name="T16" fmla="*/ 80 w 187"/>
                  <a:gd name="T17" fmla="*/ 57 h 161"/>
                  <a:gd name="T18" fmla="*/ 94 w 187"/>
                  <a:gd name="T19" fmla="*/ 66 h 161"/>
                  <a:gd name="T20" fmla="*/ 102 w 187"/>
                  <a:gd name="T21" fmla="*/ 73 h 161"/>
                  <a:gd name="T22" fmla="*/ 118 w 187"/>
                  <a:gd name="T23" fmla="*/ 81 h 161"/>
                  <a:gd name="T24" fmla="*/ 121 w 187"/>
                  <a:gd name="T25" fmla="*/ 82 h 161"/>
                  <a:gd name="T26" fmla="*/ 125 w 187"/>
                  <a:gd name="T27" fmla="*/ 82 h 161"/>
                  <a:gd name="T28" fmla="*/ 121 w 187"/>
                  <a:gd name="T29" fmla="*/ 64 h 161"/>
                  <a:gd name="T30" fmla="*/ 111 w 187"/>
                  <a:gd name="T31" fmla="*/ 64 h 161"/>
                  <a:gd name="T32" fmla="*/ 111 w 187"/>
                  <a:gd name="T33" fmla="*/ 29 h 161"/>
                  <a:gd name="T34" fmla="*/ 116 w 187"/>
                  <a:gd name="T35" fmla="*/ 6 h 161"/>
                  <a:gd name="T36" fmla="*/ 137 w 187"/>
                  <a:gd name="T37" fmla="*/ 4 h 161"/>
                  <a:gd name="T38" fmla="*/ 141 w 187"/>
                  <a:gd name="T39" fmla="*/ 7 h 161"/>
                  <a:gd name="T40" fmla="*/ 148 w 187"/>
                  <a:gd name="T41" fmla="*/ 6 h 161"/>
                  <a:gd name="T42" fmla="*/ 175 w 187"/>
                  <a:gd name="T43" fmla="*/ 18 h 161"/>
                  <a:gd name="T44" fmla="*/ 177 w 187"/>
                  <a:gd name="T45" fmla="*/ 20 h 161"/>
                  <a:gd name="T46" fmla="*/ 177 w 187"/>
                  <a:gd name="T47" fmla="*/ 23 h 161"/>
                  <a:gd name="T48" fmla="*/ 184 w 187"/>
                  <a:gd name="T49" fmla="*/ 31 h 161"/>
                  <a:gd name="T50" fmla="*/ 187 w 187"/>
                  <a:gd name="T51" fmla="*/ 39 h 161"/>
                  <a:gd name="T52" fmla="*/ 186 w 187"/>
                  <a:gd name="T53" fmla="*/ 43 h 161"/>
                  <a:gd name="T54" fmla="*/ 182 w 187"/>
                  <a:gd name="T55" fmla="*/ 50 h 161"/>
                  <a:gd name="T56" fmla="*/ 182 w 187"/>
                  <a:gd name="T57" fmla="*/ 68 h 161"/>
                  <a:gd name="T58" fmla="*/ 184 w 187"/>
                  <a:gd name="T59" fmla="*/ 70 h 161"/>
                  <a:gd name="T60" fmla="*/ 178 w 187"/>
                  <a:gd name="T61" fmla="*/ 73 h 161"/>
                  <a:gd name="T62" fmla="*/ 173 w 187"/>
                  <a:gd name="T63" fmla="*/ 88 h 161"/>
                  <a:gd name="T64" fmla="*/ 175 w 187"/>
                  <a:gd name="T65" fmla="*/ 93 h 161"/>
                  <a:gd name="T66" fmla="*/ 178 w 187"/>
                  <a:gd name="T67" fmla="*/ 95 h 161"/>
                  <a:gd name="T68" fmla="*/ 132 w 187"/>
                  <a:gd name="T69" fmla="*/ 120 h 161"/>
                  <a:gd name="T70" fmla="*/ 130 w 187"/>
                  <a:gd name="T71" fmla="*/ 122 h 161"/>
                  <a:gd name="T72" fmla="*/ 125 w 187"/>
                  <a:gd name="T73" fmla="*/ 122 h 161"/>
                  <a:gd name="T74" fmla="*/ 114 w 187"/>
                  <a:gd name="T75" fmla="*/ 123 h 161"/>
                  <a:gd name="T76" fmla="*/ 107 w 187"/>
                  <a:gd name="T77" fmla="*/ 127 h 161"/>
                  <a:gd name="T78" fmla="*/ 98 w 187"/>
                  <a:gd name="T79" fmla="*/ 138 h 161"/>
                  <a:gd name="T80" fmla="*/ 94 w 187"/>
                  <a:gd name="T81" fmla="*/ 141 h 161"/>
                  <a:gd name="T82" fmla="*/ 91 w 187"/>
                  <a:gd name="T83" fmla="*/ 141 h 161"/>
                  <a:gd name="T84" fmla="*/ 87 w 187"/>
                  <a:gd name="T85" fmla="*/ 147 h 161"/>
                  <a:gd name="T86" fmla="*/ 84 w 187"/>
                  <a:gd name="T87" fmla="*/ 154 h 161"/>
                  <a:gd name="T88" fmla="*/ 73 w 187"/>
                  <a:gd name="T89" fmla="*/ 161 h 161"/>
                  <a:gd name="T90" fmla="*/ 71 w 187"/>
                  <a:gd name="T91" fmla="*/ 159 h 161"/>
                  <a:gd name="T92" fmla="*/ 62 w 187"/>
                  <a:gd name="T93" fmla="*/ 159 h 161"/>
                  <a:gd name="T94" fmla="*/ 52 w 187"/>
                  <a:gd name="T95" fmla="*/ 157 h 161"/>
                  <a:gd name="T96" fmla="*/ 46 w 187"/>
                  <a:gd name="T97" fmla="*/ 154 h 161"/>
                  <a:gd name="T98" fmla="*/ 34 w 187"/>
                  <a:gd name="T99" fmla="*/ 150 h 161"/>
                  <a:gd name="T100" fmla="*/ 16 w 187"/>
                  <a:gd name="T101" fmla="*/ 150 h 161"/>
                  <a:gd name="T102" fmla="*/ 0 w 187"/>
                  <a:gd name="T103"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7" h="161">
                    <a:moveTo>
                      <a:pt x="0" y="136"/>
                    </a:moveTo>
                    <a:lnTo>
                      <a:pt x="0" y="77"/>
                    </a:lnTo>
                    <a:lnTo>
                      <a:pt x="36" y="77"/>
                    </a:lnTo>
                    <a:lnTo>
                      <a:pt x="32" y="77"/>
                    </a:lnTo>
                    <a:lnTo>
                      <a:pt x="32" y="75"/>
                    </a:lnTo>
                    <a:lnTo>
                      <a:pt x="30" y="75"/>
                    </a:lnTo>
                    <a:lnTo>
                      <a:pt x="34" y="48"/>
                    </a:lnTo>
                    <a:lnTo>
                      <a:pt x="34" y="47"/>
                    </a:lnTo>
                    <a:lnTo>
                      <a:pt x="34" y="45"/>
                    </a:lnTo>
                    <a:lnTo>
                      <a:pt x="34" y="45"/>
                    </a:lnTo>
                    <a:lnTo>
                      <a:pt x="34" y="43"/>
                    </a:lnTo>
                    <a:lnTo>
                      <a:pt x="32" y="43"/>
                    </a:lnTo>
                    <a:lnTo>
                      <a:pt x="37" y="41"/>
                    </a:lnTo>
                    <a:lnTo>
                      <a:pt x="37" y="43"/>
                    </a:lnTo>
                    <a:lnTo>
                      <a:pt x="39" y="45"/>
                    </a:lnTo>
                    <a:lnTo>
                      <a:pt x="39" y="48"/>
                    </a:lnTo>
                    <a:lnTo>
                      <a:pt x="39" y="50"/>
                    </a:lnTo>
                    <a:lnTo>
                      <a:pt x="41" y="50"/>
                    </a:lnTo>
                    <a:lnTo>
                      <a:pt x="46" y="48"/>
                    </a:lnTo>
                    <a:lnTo>
                      <a:pt x="48" y="48"/>
                    </a:lnTo>
                    <a:lnTo>
                      <a:pt x="52" y="47"/>
                    </a:lnTo>
                    <a:lnTo>
                      <a:pt x="53" y="50"/>
                    </a:lnTo>
                    <a:lnTo>
                      <a:pt x="53" y="52"/>
                    </a:lnTo>
                    <a:lnTo>
                      <a:pt x="55" y="54"/>
                    </a:lnTo>
                    <a:lnTo>
                      <a:pt x="68" y="59"/>
                    </a:lnTo>
                    <a:lnTo>
                      <a:pt x="71" y="61"/>
                    </a:lnTo>
                    <a:lnTo>
                      <a:pt x="80" y="57"/>
                    </a:lnTo>
                    <a:lnTo>
                      <a:pt x="82" y="57"/>
                    </a:lnTo>
                    <a:lnTo>
                      <a:pt x="87" y="63"/>
                    </a:lnTo>
                    <a:lnTo>
                      <a:pt x="94" y="66"/>
                    </a:lnTo>
                    <a:lnTo>
                      <a:pt x="98" y="66"/>
                    </a:lnTo>
                    <a:lnTo>
                      <a:pt x="100" y="68"/>
                    </a:lnTo>
                    <a:lnTo>
                      <a:pt x="102" y="73"/>
                    </a:lnTo>
                    <a:lnTo>
                      <a:pt x="111" y="79"/>
                    </a:lnTo>
                    <a:lnTo>
                      <a:pt x="116" y="81"/>
                    </a:lnTo>
                    <a:lnTo>
                      <a:pt x="118" y="81"/>
                    </a:lnTo>
                    <a:lnTo>
                      <a:pt x="119" y="81"/>
                    </a:lnTo>
                    <a:lnTo>
                      <a:pt x="119" y="81"/>
                    </a:lnTo>
                    <a:lnTo>
                      <a:pt x="121" y="82"/>
                    </a:lnTo>
                    <a:lnTo>
                      <a:pt x="123" y="82"/>
                    </a:lnTo>
                    <a:lnTo>
                      <a:pt x="125" y="82"/>
                    </a:lnTo>
                    <a:lnTo>
                      <a:pt x="125" y="82"/>
                    </a:lnTo>
                    <a:lnTo>
                      <a:pt x="123" y="68"/>
                    </a:lnTo>
                    <a:lnTo>
                      <a:pt x="123" y="66"/>
                    </a:lnTo>
                    <a:lnTo>
                      <a:pt x="121" y="64"/>
                    </a:lnTo>
                    <a:lnTo>
                      <a:pt x="119" y="66"/>
                    </a:lnTo>
                    <a:lnTo>
                      <a:pt x="112" y="66"/>
                    </a:lnTo>
                    <a:lnTo>
                      <a:pt x="111" y="64"/>
                    </a:lnTo>
                    <a:lnTo>
                      <a:pt x="105" y="57"/>
                    </a:lnTo>
                    <a:lnTo>
                      <a:pt x="105" y="56"/>
                    </a:lnTo>
                    <a:lnTo>
                      <a:pt x="111" y="29"/>
                    </a:lnTo>
                    <a:lnTo>
                      <a:pt x="109" y="16"/>
                    </a:lnTo>
                    <a:lnTo>
                      <a:pt x="114" y="6"/>
                    </a:lnTo>
                    <a:lnTo>
                      <a:pt x="116" y="6"/>
                    </a:lnTo>
                    <a:lnTo>
                      <a:pt x="137" y="0"/>
                    </a:lnTo>
                    <a:lnTo>
                      <a:pt x="137" y="2"/>
                    </a:lnTo>
                    <a:lnTo>
                      <a:pt x="137" y="4"/>
                    </a:lnTo>
                    <a:lnTo>
                      <a:pt x="137" y="6"/>
                    </a:lnTo>
                    <a:lnTo>
                      <a:pt x="139" y="7"/>
                    </a:lnTo>
                    <a:lnTo>
                      <a:pt x="141" y="7"/>
                    </a:lnTo>
                    <a:lnTo>
                      <a:pt x="144" y="9"/>
                    </a:lnTo>
                    <a:lnTo>
                      <a:pt x="146" y="6"/>
                    </a:lnTo>
                    <a:lnTo>
                      <a:pt x="148" y="6"/>
                    </a:lnTo>
                    <a:lnTo>
                      <a:pt x="152" y="7"/>
                    </a:lnTo>
                    <a:lnTo>
                      <a:pt x="157" y="13"/>
                    </a:lnTo>
                    <a:lnTo>
                      <a:pt x="175" y="18"/>
                    </a:lnTo>
                    <a:lnTo>
                      <a:pt x="175" y="18"/>
                    </a:lnTo>
                    <a:lnTo>
                      <a:pt x="177" y="20"/>
                    </a:lnTo>
                    <a:lnTo>
                      <a:pt x="177" y="20"/>
                    </a:lnTo>
                    <a:lnTo>
                      <a:pt x="177" y="22"/>
                    </a:lnTo>
                    <a:lnTo>
                      <a:pt x="177" y="22"/>
                    </a:lnTo>
                    <a:lnTo>
                      <a:pt x="177" y="23"/>
                    </a:lnTo>
                    <a:lnTo>
                      <a:pt x="180" y="23"/>
                    </a:lnTo>
                    <a:lnTo>
                      <a:pt x="182" y="29"/>
                    </a:lnTo>
                    <a:lnTo>
                      <a:pt x="184" y="31"/>
                    </a:lnTo>
                    <a:lnTo>
                      <a:pt x="186" y="32"/>
                    </a:lnTo>
                    <a:lnTo>
                      <a:pt x="186" y="38"/>
                    </a:lnTo>
                    <a:lnTo>
                      <a:pt x="187" y="39"/>
                    </a:lnTo>
                    <a:lnTo>
                      <a:pt x="187" y="41"/>
                    </a:lnTo>
                    <a:lnTo>
                      <a:pt x="187" y="41"/>
                    </a:lnTo>
                    <a:lnTo>
                      <a:pt x="186" y="43"/>
                    </a:lnTo>
                    <a:lnTo>
                      <a:pt x="184" y="43"/>
                    </a:lnTo>
                    <a:lnTo>
                      <a:pt x="184" y="45"/>
                    </a:lnTo>
                    <a:lnTo>
                      <a:pt x="182" y="50"/>
                    </a:lnTo>
                    <a:lnTo>
                      <a:pt x="180" y="54"/>
                    </a:lnTo>
                    <a:lnTo>
                      <a:pt x="182" y="66"/>
                    </a:lnTo>
                    <a:lnTo>
                      <a:pt x="182" y="68"/>
                    </a:lnTo>
                    <a:lnTo>
                      <a:pt x="184" y="68"/>
                    </a:lnTo>
                    <a:lnTo>
                      <a:pt x="184" y="70"/>
                    </a:lnTo>
                    <a:lnTo>
                      <a:pt x="184" y="70"/>
                    </a:lnTo>
                    <a:lnTo>
                      <a:pt x="180" y="72"/>
                    </a:lnTo>
                    <a:lnTo>
                      <a:pt x="180" y="72"/>
                    </a:lnTo>
                    <a:lnTo>
                      <a:pt x="178" y="73"/>
                    </a:lnTo>
                    <a:lnTo>
                      <a:pt x="177" y="73"/>
                    </a:lnTo>
                    <a:lnTo>
                      <a:pt x="175" y="86"/>
                    </a:lnTo>
                    <a:lnTo>
                      <a:pt x="173" y="88"/>
                    </a:lnTo>
                    <a:lnTo>
                      <a:pt x="173" y="89"/>
                    </a:lnTo>
                    <a:lnTo>
                      <a:pt x="173" y="91"/>
                    </a:lnTo>
                    <a:lnTo>
                      <a:pt x="175" y="93"/>
                    </a:lnTo>
                    <a:lnTo>
                      <a:pt x="175" y="95"/>
                    </a:lnTo>
                    <a:lnTo>
                      <a:pt x="178" y="95"/>
                    </a:lnTo>
                    <a:lnTo>
                      <a:pt x="178" y="95"/>
                    </a:lnTo>
                    <a:lnTo>
                      <a:pt x="178" y="95"/>
                    </a:lnTo>
                    <a:lnTo>
                      <a:pt x="128" y="113"/>
                    </a:lnTo>
                    <a:lnTo>
                      <a:pt x="132" y="120"/>
                    </a:lnTo>
                    <a:lnTo>
                      <a:pt x="132" y="122"/>
                    </a:lnTo>
                    <a:lnTo>
                      <a:pt x="132" y="122"/>
                    </a:lnTo>
                    <a:lnTo>
                      <a:pt x="130" y="122"/>
                    </a:lnTo>
                    <a:lnTo>
                      <a:pt x="128" y="122"/>
                    </a:lnTo>
                    <a:lnTo>
                      <a:pt x="127" y="122"/>
                    </a:lnTo>
                    <a:lnTo>
                      <a:pt x="125" y="122"/>
                    </a:lnTo>
                    <a:lnTo>
                      <a:pt x="123" y="120"/>
                    </a:lnTo>
                    <a:lnTo>
                      <a:pt x="119" y="122"/>
                    </a:lnTo>
                    <a:lnTo>
                      <a:pt x="114" y="123"/>
                    </a:lnTo>
                    <a:lnTo>
                      <a:pt x="111" y="125"/>
                    </a:lnTo>
                    <a:lnTo>
                      <a:pt x="109" y="127"/>
                    </a:lnTo>
                    <a:lnTo>
                      <a:pt x="107" y="127"/>
                    </a:lnTo>
                    <a:lnTo>
                      <a:pt x="107" y="136"/>
                    </a:lnTo>
                    <a:lnTo>
                      <a:pt x="100" y="136"/>
                    </a:lnTo>
                    <a:lnTo>
                      <a:pt x="98" y="138"/>
                    </a:lnTo>
                    <a:lnTo>
                      <a:pt x="98" y="138"/>
                    </a:lnTo>
                    <a:lnTo>
                      <a:pt x="96" y="138"/>
                    </a:lnTo>
                    <a:lnTo>
                      <a:pt x="94" y="141"/>
                    </a:lnTo>
                    <a:lnTo>
                      <a:pt x="93" y="141"/>
                    </a:lnTo>
                    <a:lnTo>
                      <a:pt x="91" y="141"/>
                    </a:lnTo>
                    <a:lnTo>
                      <a:pt x="91" y="141"/>
                    </a:lnTo>
                    <a:lnTo>
                      <a:pt x="89" y="143"/>
                    </a:lnTo>
                    <a:lnTo>
                      <a:pt x="89" y="143"/>
                    </a:lnTo>
                    <a:lnTo>
                      <a:pt x="87" y="147"/>
                    </a:lnTo>
                    <a:lnTo>
                      <a:pt x="84" y="150"/>
                    </a:lnTo>
                    <a:lnTo>
                      <a:pt x="84" y="152"/>
                    </a:lnTo>
                    <a:lnTo>
                      <a:pt x="84" y="154"/>
                    </a:lnTo>
                    <a:lnTo>
                      <a:pt x="78" y="161"/>
                    </a:lnTo>
                    <a:lnTo>
                      <a:pt x="77" y="161"/>
                    </a:lnTo>
                    <a:lnTo>
                      <a:pt x="73" y="161"/>
                    </a:lnTo>
                    <a:lnTo>
                      <a:pt x="73" y="161"/>
                    </a:lnTo>
                    <a:lnTo>
                      <a:pt x="71" y="159"/>
                    </a:lnTo>
                    <a:lnTo>
                      <a:pt x="71" y="159"/>
                    </a:lnTo>
                    <a:lnTo>
                      <a:pt x="68" y="159"/>
                    </a:lnTo>
                    <a:lnTo>
                      <a:pt x="68" y="159"/>
                    </a:lnTo>
                    <a:lnTo>
                      <a:pt x="62" y="159"/>
                    </a:lnTo>
                    <a:lnTo>
                      <a:pt x="59" y="157"/>
                    </a:lnTo>
                    <a:lnTo>
                      <a:pt x="53" y="159"/>
                    </a:lnTo>
                    <a:lnTo>
                      <a:pt x="52" y="157"/>
                    </a:lnTo>
                    <a:lnTo>
                      <a:pt x="50" y="157"/>
                    </a:lnTo>
                    <a:lnTo>
                      <a:pt x="48" y="157"/>
                    </a:lnTo>
                    <a:lnTo>
                      <a:pt x="46" y="154"/>
                    </a:lnTo>
                    <a:lnTo>
                      <a:pt x="44" y="152"/>
                    </a:lnTo>
                    <a:lnTo>
                      <a:pt x="36" y="152"/>
                    </a:lnTo>
                    <a:lnTo>
                      <a:pt x="34" y="150"/>
                    </a:lnTo>
                    <a:lnTo>
                      <a:pt x="19" y="154"/>
                    </a:lnTo>
                    <a:lnTo>
                      <a:pt x="18" y="152"/>
                    </a:lnTo>
                    <a:lnTo>
                      <a:pt x="16" y="150"/>
                    </a:lnTo>
                    <a:lnTo>
                      <a:pt x="3" y="141"/>
                    </a:lnTo>
                    <a:lnTo>
                      <a:pt x="3" y="139"/>
                    </a:lnTo>
                    <a:lnTo>
                      <a:pt x="0" y="138"/>
                    </a:lnTo>
                    <a:lnTo>
                      <a:pt x="0" y="136"/>
                    </a:lnTo>
                  </a:path>
                </a:pathLst>
              </a:custGeom>
              <a:solidFill>
                <a:srgbClr val="3D9630"/>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1" name="Freeform 2430">
                <a:extLst>
                  <a:ext uri="{FF2B5EF4-FFF2-40B4-BE49-F238E27FC236}">
                    <a16:creationId xmlns:a16="http://schemas.microsoft.com/office/drawing/2014/main" id="{59F7A424-AEE3-B943-B739-09391C18E201}"/>
                  </a:ext>
                </a:extLst>
              </p:cNvPr>
              <p:cNvSpPr>
                <a:spLocks/>
              </p:cNvSpPr>
              <p:nvPr/>
            </p:nvSpPr>
            <p:spPr bwMode="auto">
              <a:xfrm>
                <a:off x="2812" y="2684"/>
                <a:ext cx="2" cy="4"/>
              </a:xfrm>
              <a:custGeom>
                <a:avLst/>
                <a:gdLst>
                  <a:gd name="T0" fmla="*/ 2 w 2"/>
                  <a:gd name="T1" fmla="*/ 0 h 4"/>
                  <a:gd name="T2" fmla="*/ 2 w 2"/>
                  <a:gd name="T3" fmla="*/ 0 h 4"/>
                  <a:gd name="T4" fmla="*/ 2 w 2"/>
                  <a:gd name="T5" fmla="*/ 2 h 4"/>
                  <a:gd name="T6" fmla="*/ 2 w 2"/>
                  <a:gd name="T7" fmla="*/ 4 h 4"/>
                  <a:gd name="T8" fmla="*/ 0 w 2"/>
                  <a:gd name="T9" fmla="*/ 4 h 4"/>
                  <a:gd name="T10" fmla="*/ 0 w 2"/>
                  <a:gd name="T11" fmla="*/ 2 h 4"/>
                  <a:gd name="T12" fmla="*/ 0 w 2"/>
                  <a:gd name="T13" fmla="*/ 0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lnTo>
                      <a:pt x="2" y="0"/>
                    </a:lnTo>
                    <a:lnTo>
                      <a:pt x="2" y="2"/>
                    </a:lnTo>
                    <a:lnTo>
                      <a:pt x="2" y="4"/>
                    </a:lnTo>
                    <a:lnTo>
                      <a:pt x="0" y="4"/>
                    </a:lnTo>
                    <a:lnTo>
                      <a:pt x="0" y="2"/>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2" name="Freeform 2431">
                <a:extLst>
                  <a:ext uri="{FF2B5EF4-FFF2-40B4-BE49-F238E27FC236}">
                    <a16:creationId xmlns:a16="http://schemas.microsoft.com/office/drawing/2014/main" id="{0CB8FDA5-D68D-604E-8C6F-53509E5564A6}"/>
                  </a:ext>
                </a:extLst>
              </p:cNvPr>
              <p:cNvSpPr>
                <a:spLocks/>
              </p:cNvSpPr>
              <p:nvPr/>
            </p:nvSpPr>
            <p:spPr bwMode="auto">
              <a:xfrm>
                <a:off x="2812" y="2684"/>
                <a:ext cx="2" cy="4"/>
              </a:xfrm>
              <a:custGeom>
                <a:avLst/>
                <a:gdLst>
                  <a:gd name="T0" fmla="*/ 2 w 2"/>
                  <a:gd name="T1" fmla="*/ 0 h 4"/>
                  <a:gd name="T2" fmla="*/ 2 w 2"/>
                  <a:gd name="T3" fmla="*/ 0 h 4"/>
                  <a:gd name="T4" fmla="*/ 2 w 2"/>
                  <a:gd name="T5" fmla="*/ 2 h 4"/>
                  <a:gd name="T6" fmla="*/ 2 w 2"/>
                  <a:gd name="T7" fmla="*/ 4 h 4"/>
                  <a:gd name="T8" fmla="*/ 0 w 2"/>
                  <a:gd name="T9" fmla="*/ 4 h 4"/>
                  <a:gd name="T10" fmla="*/ 0 w 2"/>
                  <a:gd name="T11" fmla="*/ 2 h 4"/>
                  <a:gd name="T12" fmla="*/ 0 w 2"/>
                  <a:gd name="T13" fmla="*/ 0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lnTo>
                      <a:pt x="2" y="0"/>
                    </a:lnTo>
                    <a:lnTo>
                      <a:pt x="2" y="2"/>
                    </a:lnTo>
                    <a:lnTo>
                      <a:pt x="2" y="4"/>
                    </a:lnTo>
                    <a:lnTo>
                      <a:pt x="0" y="4"/>
                    </a:lnTo>
                    <a:lnTo>
                      <a:pt x="0" y="2"/>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3" name="Freeform 2432">
                <a:extLst>
                  <a:ext uri="{FF2B5EF4-FFF2-40B4-BE49-F238E27FC236}">
                    <a16:creationId xmlns:a16="http://schemas.microsoft.com/office/drawing/2014/main" id="{DCE4F3B9-A2FB-4E44-8799-133F7E555FD4}"/>
                  </a:ext>
                </a:extLst>
              </p:cNvPr>
              <p:cNvSpPr>
                <a:spLocks/>
              </p:cNvSpPr>
              <p:nvPr/>
            </p:nvSpPr>
            <p:spPr bwMode="auto">
              <a:xfrm>
                <a:off x="2800" y="2706"/>
                <a:ext cx="5" cy="5"/>
              </a:xfrm>
              <a:custGeom>
                <a:avLst/>
                <a:gdLst>
                  <a:gd name="T0" fmla="*/ 1 w 5"/>
                  <a:gd name="T1" fmla="*/ 0 h 5"/>
                  <a:gd name="T2" fmla="*/ 3 w 5"/>
                  <a:gd name="T3" fmla="*/ 0 h 5"/>
                  <a:gd name="T4" fmla="*/ 3 w 5"/>
                  <a:gd name="T5" fmla="*/ 0 h 5"/>
                  <a:gd name="T6" fmla="*/ 5 w 5"/>
                  <a:gd name="T7" fmla="*/ 1 h 5"/>
                  <a:gd name="T8" fmla="*/ 1 w 5"/>
                  <a:gd name="T9" fmla="*/ 5 h 5"/>
                  <a:gd name="T10" fmla="*/ 1 w 5"/>
                  <a:gd name="T11" fmla="*/ 5 h 5"/>
                  <a:gd name="T12" fmla="*/ 0 w 5"/>
                  <a:gd name="T13" fmla="*/ 3 h 5"/>
                  <a:gd name="T14" fmla="*/ 0 w 5"/>
                  <a:gd name="T15" fmla="*/ 1 h 5"/>
                  <a:gd name="T16" fmla="*/ 0 w 5"/>
                  <a:gd name="T17" fmla="*/ 1 h 5"/>
                  <a:gd name="T18" fmla="*/ 0 w 5"/>
                  <a:gd name="T19" fmla="*/ 0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0"/>
                    </a:lnTo>
                    <a:lnTo>
                      <a:pt x="3" y="0"/>
                    </a:lnTo>
                    <a:lnTo>
                      <a:pt x="5" y="1"/>
                    </a:lnTo>
                    <a:lnTo>
                      <a:pt x="1" y="5"/>
                    </a:lnTo>
                    <a:lnTo>
                      <a:pt x="1" y="5"/>
                    </a:lnTo>
                    <a:lnTo>
                      <a:pt x="0" y="3"/>
                    </a:lnTo>
                    <a:lnTo>
                      <a:pt x="0" y="1"/>
                    </a:lnTo>
                    <a:lnTo>
                      <a:pt x="0" y="1"/>
                    </a:lnTo>
                    <a:lnTo>
                      <a:pt x="0" y="0"/>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4" name="Freeform 2433">
                <a:extLst>
                  <a:ext uri="{FF2B5EF4-FFF2-40B4-BE49-F238E27FC236}">
                    <a16:creationId xmlns:a16="http://schemas.microsoft.com/office/drawing/2014/main" id="{0BAA4D83-5D42-364B-8305-C371C4F03E21}"/>
                  </a:ext>
                </a:extLst>
              </p:cNvPr>
              <p:cNvSpPr>
                <a:spLocks/>
              </p:cNvSpPr>
              <p:nvPr/>
            </p:nvSpPr>
            <p:spPr bwMode="auto">
              <a:xfrm>
                <a:off x="2800" y="2706"/>
                <a:ext cx="5" cy="5"/>
              </a:xfrm>
              <a:custGeom>
                <a:avLst/>
                <a:gdLst>
                  <a:gd name="T0" fmla="*/ 1 w 5"/>
                  <a:gd name="T1" fmla="*/ 0 h 5"/>
                  <a:gd name="T2" fmla="*/ 3 w 5"/>
                  <a:gd name="T3" fmla="*/ 0 h 5"/>
                  <a:gd name="T4" fmla="*/ 3 w 5"/>
                  <a:gd name="T5" fmla="*/ 0 h 5"/>
                  <a:gd name="T6" fmla="*/ 5 w 5"/>
                  <a:gd name="T7" fmla="*/ 1 h 5"/>
                  <a:gd name="T8" fmla="*/ 1 w 5"/>
                  <a:gd name="T9" fmla="*/ 5 h 5"/>
                  <a:gd name="T10" fmla="*/ 1 w 5"/>
                  <a:gd name="T11" fmla="*/ 5 h 5"/>
                  <a:gd name="T12" fmla="*/ 0 w 5"/>
                  <a:gd name="T13" fmla="*/ 3 h 5"/>
                  <a:gd name="T14" fmla="*/ 0 w 5"/>
                  <a:gd name="T15" fmla="*/ 1 h 5"/>
                  <a:gd name="T16" fmla="*/ 0 w 5"/>
                  <a:gd name="T17" fmla="*/ 1 h 5"/>
                  <a:gd name="T18" fmla="*/ 0 w 5"/>
                  <a:gd name="T19" fmla="*/ 0 h 5"/>
                  <a:gd name="T20" fmla="*/ 1 w 5"/>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0"/>
                    </a:moveTo>
                    <a:lnTo>
                      <a:pt x="3" y="0"/>
                    </a:lnTo>
                    <a:lnTo>
                      <a:pt x="3" y="0"/>
                    </a:lnTo>
                    <a:lnTo>
                      <a:pt x="5" y="1"/>
                    </a:lnTo>
                    <a:lnTo>
                      <a:pt x="1" y="5"/>
                    </a:lnTo>
                    <a:lnTo>
                      <a:pt x="1" y="5"/>
                    </a:lnTo>
                    <a:lnTo>
                      <a:pt x="0" y="3"/>
                    </a:lnTo>
                    <a:lnTo>
                      <a:pt x="0" y="1"/>
                    </a:lnTo>
                    <a:lnTo>
                      <a:pt x="0" y="1"/>
                    </a:lnTo>
                    <a:lnTo>
                      <a:pt x="0" y="0"/>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5" name="Freeform 2434">
                <a:extLst>
                  <a:ext uri="{FF2B5EF4-FFF2-40B4-BE49-F238E27FC236}">
                    <a16:creationId xmlns:a16="http://schemas.microsoft.com/office/drawing/2014/main" id="{4692C21F-6D12-DB43-9807-734D52771109}"/>
                  </a:ext>
                </a:extLst>
              </p:cNvPr>
              <p:cNvSpPr>
                <a:spLocks/>
              </p:cNvSpPr>
              <p:nvPr/>
            </p:nvSpPr>
            <p:spPr bwMode="auto">
              <a:xfrm>
                <a:off x="3241" y="2640"/>
                <a:ext cx="126" cy="146"/>
              </a:xfrm>
              <a:custGeom>
                <a:avLst/>
                <a:gdLst>
                  <a:gd name="T0" fmla="*/ 112 w 126"/>
                  <a:gd name="T1" fmla="*/ 75 h 146"/>
                  <a:gd name="T2" fmla="*/ 112 w 126"/>
                  <a:gd name="T3" fmla="*/ 28 h 146"/>
                  <a:gd name="T4" fmla="*/ 112 w 126"/>
                  <a:gd name="T5" fmla="*/ 28 h 146"/>
                  <a:gd name="T6" fmla="*/ 125 w 126"/>
                  <a:gd name="T7" fmla="*/ 12 h 146"/>
                  <a:gd name="T8" fmla="*/ 126 w 126"/>
                  <a:gd name="T9" fmla="*/ 10 h 146"/>
                  <a:gd name="T10" fmla="*/ 118 w 126"/>
                  <a:gd name="T11" fmla="*/ 10 h 146"/>
                  <a:gd name="T12" fmla="*/ 109 w 126"/>
                  <a:gd name="T13" fmla="*/ 5 h 146"/>
                  <a:gd name="T14" fmla="*/ 96 w 126"/>
                  <a:gd name="T15" fmla="*/ 9 h 146"/>
                  <a:gd name="T16" fmla="*/ 93 w 126"/>
                  <a:gd name="T17" fmla="*/ 14 h 146"/>
                  <a:gd name="T18" fmla="*/ 85 w 126"/>
                  <a:gd name="T19" fmla="*/ 17 h 146"/>
                  <a:gd name="T20" fmla="*/ 60 w 126"/>
                  <a:gd name="T21" fmla="*/ 12 h 146"/>
                  <a:gd name="T22" fmla="*/ 43 w 126"/>
                  <a:gd name="T23" fmla="*/ 0 h 146"/>
                  <a:gd name="T24" fmla="*/ 34 w 126"/>
                  <a:gd name="T25" fmla="*/ 1 h 146"/>
                  <a:gd name="T26" fmla="*/ 28 w 126"/>
                  <a:gd name="T27" fmla="*/ 0 h 146"/>
                  <a:gd name="T28" fmla="*/ 7 w 126"/>
                  <a:gd name="T29" fmla="*/ 0 h 146"/>
                  <a:gd name="T30" fmla="*/ 3 w 126"/>
                  <a:gd name="T31" fmla="*/ 1 h 146"/>
                  <a:gd name="T32" fmla="*/ 0 w 126"/>
                  <a:gd name="T33" fmla="*/ 9 h 146"/>
                  <a:gd name="T34" fmla="*/ 0 w 126"/>
                  <a:gd name="T35" fmla="*/ 9 h 146"/>
                  <a:gd name="T36" fmla="*/ 0 w 126"/>
                  <a:gd name="T37" fmla="*/ 9 h 146"/>
                  <a:gd name="T38" fmla="*/ 3 w 126"/>
                  <a:gd name="T39" fmla="*/ 9 h 146"/>
                  <a:gd name="T40" fmla="*/ 5 w 126"/>
                  <a:gd name="T41" fmla="*/ 10 h 146"/>
                  <a:gd name="T42" fmla="*/ 5 w 126"/>
                  <a:gd name="T43" fmla="*/ 12 h 146"/>
                  <a:gd name="T44" fmla="*/ 5 w 126"/>
                  <a:gd name="T45" fmla="*/ 12 h 146"/>
                  <a:gd name="T46" fmla="*/ 5 w 126"/>
                  <a:gd name="T47" fmla="*/ 14 h 146"/>
                  <a:gd name="T48" fmla="*/ 9 w 126"/>
                  <a:gd name="T49" fmla="*/ 23 h 146"/>
                  <a:gd name="T50" fmla="*/ 9 w 126"/>
                  <a:gd name="T51" fmla="*/ 25 h 146"/>
                  <a:gd name="T52" fmla="*/ 12 w 126"/>
                  <a:gd name="T53" fmla="*/ 26 h 146"/>
                  <a:gd name="T54" fmla="*/ 14 w 126"/>
                  <a:gd name="T55" fmla="*/ 28 h 146"/>
                  <a:gd name="T56" fmla="*/ 16 w 126"/>
                  <a:gd name="T57" fmla="*/ 44 h 146"/>
                  <a:gd name="T58" fmla="*/ 14 w 126"/>
                  <a:gd name="T59" fmla="*/ 48 h 146"/>
                  <a:gd name="T60" fmla="*/ 0 w 126"/>
                  <a:gd name="T61" fmla="*/ 69 h 146"/>
                  <a:gd name="T62" fmla="*/ 0 w 126"/>
                  <a:gd name="T63" fmla="*/ 73 h 146"/>
                  <a:gd name="T64" fmla="*/ 1 w 126"/>
                  <a:gd name="T65" fmla="*/ 76 h 146"/>
                  <a:gd name="T66" fmla="*/ 1 w 126"/>
                  <a:gd name="T67" fmla="*/ 78 h 146"/>
                  <a:gd name="T68" fmla="*/ 5 w 126"/>
                  <a:gd name="T69" fmla="*/ 78 h 146"/>
                  <a:gd name="T70" fmla="*/ 7 w 126"/>
                  <a:gd name="T71" fmla="*/ 76 h 146"/>
                  <a:gd name="T72" fmla="*/ 12 w 126"/>
                  <a:gd name="T73" fmla="*/ 76 h 146"/>
                  <a:gd name="T74" fmla="*/ 12 w 126"/>
                  <a:gd name="T75" fmla="*/ 78 h 146"/>
                  <a:gd name="T76" fmla="*/ 9 w 126"/>
                  <a:gd name="T77" fmla="*/ 80 h 146"/>
                  <a:gd name="T78" fmla="*/ 7 w 126"/>
                  <a:gd name="T79" fmla="*/ 82 h 146"/>
                  <a:gd name="T80" fmla="*/ 3 w 126"/>
                  <a:gd name="T81" fmla="*/ 82 h 146"/>
                  <a:gd name="T82" fmla="*/ 1 w 126"/>
                  <a:gd name="T83" fmla="*/ 85 h 146"/>
                  <a:gd name="T84" fmla="*/ 3 w 126"/>
                  <a:gd name="T85" fmla="*/ 87 h 146"/>
                  <a:gd name="T86" fmla="*/ 59 w 126"/>
                  <a:gd name="T87" fmla="*/ 121 h 146"/>
                  <a:gd name="T88" fmla="*/ 62 w 126"/>
                  <a:gd name="T89" fmla="*/ 134 h 146"/>
                  <a:gd name="T90" fmla="*/ 85 w 126"/>
                  <a:gd name="T91" fmla="*/ 146 h 146"/>
                  <a:gd name="T92" fmla="*/ 89 w 126"/>
                  <a:gd name="T93" fmla="*/ 144 h 146"/>
                  <a:gd name="T94" fmla="*/ 100 w 126"/>
                  <a:gd name="T95" fmla="*/ 125 h 146"/>
                  <a:gd name="T96" fmla="*/ 100 w 126"/>
                  <a:gd name="T97" fmla="*/ 119 h 146"/>
                  <a:gd name="T98" fmla="*/ 103 w 126"/>
                  <a:gd name="T99" fmla="*/ 114 h 146"/>
                  <a:gd name="T100" fmla="*/ 109 w 126"/>
                  <a:gd name="T101" fmla="*/ 110 h 146"/>
                  <a:gd name="T102" fmla="*/ 110 w 126"/>
                  <a:gd name="T103" fmla="*/ 107 h 146"/>
                  <a:gd name="T104" fmla="*/ 112 w 126"/>
                  <a:gd name="T105" fmla="*/ 105 h 146"/>
                  <a:gd name="T106" fmla="*/ 114 w 126"/>
                  <a:gd name="T107" fmla="*/ 103 h 146"/>
                  <a:gd name="T108" fmla="*/ 116 w 126"/>
                  <a:gd name="T109" fmla="*/ 103 h 146"/>
                  <a:gd name="T110" fmla="*/ 119 w 126"/>
                  <a:gd name="T111" fmla="*/ 100 h 146"/>
                  <a:gd name="T112" fmla="*/ 121 w 126"/>
                  <a:gd name="T113" fmla="*/ 100 h 146"/>
                  <a:gd name="T114" fmla="*/ 121 w 126"/>
                  <a:gd name="T115" fmla="*/ 98 h 146"/>
                  <a:gd name="T116" fmla="*/ 112 w 126"/>
                  <a:gd name="T117" fmla="*/ 87 h 146"/>
                  <a:gd name="T118" fmla="*/ 112 w 126"/>
                  <a:gd name="T119" fmla="*/ 7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 h="146">
                    <a:moveTo>
                      <a:pt x="112" y="75"/>
                    </a:moveTo>
                    <a:lnTo>
                      <a:pt x="112" y="28"/>
                    </a:lnTo>
                    <a:lnTo>
                      <a:pt x="112" y="28"/>
                    </a:lnTo>
                    <a:lnTo>
                      <a:pt x="125" y="12"/>
                    </a:lnTo>
                    <a:lnTo>
                      <a:pt x="126" y="10"/>
                    </a:lnTo>
                    <a:lnTo>
                      <a:pt x="118" y="10"/>
                    </a:lnTo>
                    <a:lnTo>
                      <a:pt x="109" y="5"/>
                    </a:lnTo>
                    <a:lnTo>
                      <a:pt x="96" y="9"/>
                    </a:lnTo>
                    <a:lnTo>
                      <a:pt x="93" y="14"/>
                    </a:lnTo>
                    <a:lnTo>
                      <a:pt x="85" y="17"/>
                    </a:lnTo>
                    <a:lnTo>
                      <a:pt x="60" y="12"/>
                    </a:lnTo>
                    <a:lnTo>
                      <a:pt x="43" y="0"/>
                    </a:lnTo>
                    <a:lnTo>
                      <a:pt x="34" y="1"/>
                    </a:lnTo>
                    <a:lnTo>
                      <a:pt x="28" y="0"/>
                    </a:lnTo>
                    <a:lnTo>
                      <a:pt x="7" y="0"/>
                    </a:lnTo>
                    <a:lnTo>
                      <a:pt x="3" y="1"/>
                    </a:lnTo>
                    <a:lnTo>
                      <a:pt x="0" y="9"/>
                    </a:lnTo>
                    <a:lnTo>
                      <a:pt x="0" y="9"/>
                    </a:lnTo>
                    <a:lnTo>
                      <a:pt x="0" y="9"/>
                    </a:lnTo>
                    <a:lnTo>
                      <a:pt x="3" y="9"/>
                    </a:lnTo>
                    <a:lnTo>
                      <a:pt x="5" y="10"/>
                    </a:lnTo>
                    <a:lnTo>
                      <a:pt x="5" y="12"/>
                    </a:lnTo>
                    <a:lnTo>
                      <a:pt x="5" y="12"/>
                    </a:lnTo>
                    <a:lnTo>
                      <a:pt x="5" y="14"/>
                    </a:lnTo>
                    <a:lnTo>
                      <a:pt x="9" y="23"/>
                    </a:lnTo>
                    <a:lnTo>
                      <a:pt x="9" y="25"/>
                    </a:lnTo>
                    <a:lnTo>
                      <a:pt x="12" y="26"/>
                    </a:lnTo>
                    <a:lnTo>
                      <a:pt x="14" y="28"/>
                    </a:lnTo>
                    <a:lnTo>
                      <a:pt x="16" y="44"/>
                    </a:lnTo>
                    <a:lnTo>
                      <a:pt x="14" y="48"/>
                    </a:lnTo>
                    <a:lnTo>
                      <a:pt x="0" y="69"/>
                    </a:lnTo>
                    <a:lnTo>
                      <a:pt x="0" y="73"/>
                    </a:lnTo>
                    <a:lnTo>
                      <a:pt x="1" y="76"/>
                    </a:lnTo>
                    <a:lnTo>
                      <a:pt x="1" y="78"/>
                    </a:lnTo>
                    <a:lnTo>
                      <a:pt x="5" y="78"/>
                    </a:lnTo>
                    <a:lnTo>
                      <a:pt x="7" y="76"/>
                    </a:lnTo>
                    <a:lnTo>
                      <a:pt x="12" y="76"/>
                    </a:lnTo>
                    <a:lnTo>
                      <a:pt x="12" y="78"/>
                    </a:lnTo>
                    <a:lnTo>
                      <a:pt x="9" y="80"/>
                    </a:lnTo>
                    <a:lnTo>
                      <a:pt x="7" y="82"/>
                    </a:lnTo>
                    <a:lnTo>
                      <a:pt x="3" y="82"/>
                    </a:lnTo>
                    <a:lnTo>
                      <a:pt x="1" y="85"/>
                    </a:lnTo>
                    <a:lnTo>
                      <a:pt x="3" y="87"/>
                    </a:lnTo>
                    <a:lnTo>
                      <a:pt x="59" y="121"/>
                    </a:lnTo>
                    <a:lnTo>
                      <a:pt x="62" y="134"/>
                    </a:lnTo>
                    <a:lnTo>
                      <a:pt x="85" y="146"/>
                    </a:lnTo>
                    <a:lnTo>
                      <a:pt x="89" y="144"/>
                    </a:lnTo>
                    <a:lnTo>
                      <a:pt x="100" y="125"/>
                    </a:lnTo>
                    <a:lnTo>
                      <a:pt x="100" y="119"/>
                    </a:lnTo>
                    <a:lnTo>
                      <a:pt x="103" y="114"/>
                    </a:lnTo>
                    <a:lnTo>
                      <a:pt x="109" y="110"/>
                    </a:lnTo>
                    <a:lnTo>
                      <a:pt x="110" y="107"/>
                    </a:lnTo>
                    <a:lnTo>
                      <a:pt x="112" y="105"/>
                    </a:lnTo>
                    <a:lnTo>
                      <a:pt x="114" y="103"/>
                    </a:lnTo>
                    <a:lnTo>
                      <a:pt x="116" y="103"/>
                    </a:lnTo>
                    <a:lnTo>
                      <a:pt x="119" y="100"/>
                    </a:lnTo>
                    <a:lnTo>
                      <a:pt x="121" y="100"/>
                    </a:lnTo>
                    <a:lnTo>
                      <a:pt x="121" y="98"/>
                    </a:lnTo>
                    <a:lnTo>
                      <a:pt x="112" y="87"/>
                    </a:lnTo>
                    <a:lnTo>
                      <a:pt x="112" y="7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6" name="Freeform 2435">
                <a:extLst>
                  <a:ext uri="{FF2B5EF4-FFF2-40B4-BE49-F238E27FC236}">
                    <a16:creationId xmlns:a16="http://schemas.microsoft.com/office/drawing/2014/main" id="{AC39858F-41E8-364D-8662-850012D6AE2B}"/>
                  </a:ext>
                </a:extLst>
              </p:cNvPr>
              <p:cNvSpPr>
                <a:spLocks/>
              </p:cNvSpPr>
              <p:nvPr/>
            </p:nvSpPr>
            <p:spPr bwMode="auto">
              <a:xfrm>
                <a:off x="3241" y="2640"/>
                <a:ext cx="126" cy="146"/>
              </a:xfrm>
              <a:custGeom>
                <a:avLst/>
                <a:gdLst>
                  <a:gd name="T0" fmla="*/ 112 w 126"/>
                  <a:gd name="T1" fmla="*/ 75 h 146"/>
                  <a:gd name="T2" fmla="*/ 112 w 126"/>
                  <a:gd name="T3" fmla="*/ 28 h 146"/>
                  <a:gd name="T4" fmla="*/ 112 w 126"/>
                  <a:gd name="T5" fmla="*/ 28 h 146"/>
                  <a:gd name="T6" fmla="*/ 125 w 126"/>
                  <a:gd name="T7" fmla="*/ 12 h 146"/>
                  <a:gd name="T8" fmla="*/ 126 w 126"/>
                  <a:gd name="T9" fmla="*/ 10 h 146"/>
                  <a:gd name="T10" fmla="*/ 118 w 126"/>
                  <a:gd name="T11" fmla="*/ 10 h 146"/>
                  <a:gd name="T12" fmla="*/ 109 w 126"/>
                  <a:gd name="T13" fmla="*/ 5 h 146"/>
                  <a:gd name="T14" fmla="*/ 96 w 126"/>
                  <a:gd name="T15" fmla="*/ 9 h 146"/>
                  <a:gd name="T16" fmla="*/ 93 w 126"/>
                  <a:gd name="T17" fmla="*/ 14 h 146"/>
                  <a:gd name="T18" fmla="*/ 85 w 126"/>
                  <a:gd name="T19" fmla="*/ 17 h 146"/>
                  <a:gd name="T20" fmla="*/ 60 w 126"/>
                  <a:gd name="T21" fmla="*/ 12 h 146"/>
                  <a:gd name="T22" fmla="*/ 43 w 126"/>
                  <a:gd name="T23" fmla="*/ 0 h 146"/>
                  <a:gd name="T24" fmla="*/ 34 w 126"/>
                  <a:gd name="T25" fmla="*/ 1 h 146"/>
                  <a:gd name="T26" fmla="*/ 28 w 126"/>
                  <a:gd name="T27" fmla="*/ 0 h 146"/>
                  <a:gd name="T28" fmla="*/ 7 w 126"/>
                  <a:gd name="T29" fmla="*/ 0 h 146"/>
                  <a:gd name="T30" fmla="*/ 3 w 126"/>
                  <a:gd name="T31" fmla="*/ 1 h 146"/>
                  <a:gd name="T32" fmla="*/ 0 w 126"/>
                  <a:gd name="T33" fmla="*/ 9 h 146"/>
                  <a:gd name="T34" fmla="*/ 0 w 126"/>
                  <a:gd name="T35" fmla="*/ 9 h 146"/>
                  <a:gd name="T36" fmla="*/ 0 w 126"/>
                  <a:gd name="T37" fmla="*/ 9 h 146"/>
                  <a:gd name="T38" fmla="*/ 3 w 126"/>
                  <a:gd name="T39" fmla="*/ 9 h 146"/>
                  <a:gd name="T40" fmla="*/ 5 w 126"/>
                  <a:gd name="T41" fmla="*/ 10 h 146"/>
                  <a:gd name="T42" fmla="*/ 5 w 126"/>
                  <a:gd name="T43" fmla="*/ 12 h 146"/>
                  <a:gd name="T44" fmla="*/ 5 w 126"/>
                  <a:gd name="T45" fmla="*/ 12 h 146"/>
                  <a:gd name="T46" fmla="*/ 5 w 126"/>
                  <a:gd name="T47" fmla="*/ 14 h 146"/>
                  <a:gd name="T48" fmla="*/ 9 w 126"/>
                  <a:gd name="T49" fmla="*/ 23 h 146"/>
                  <a:gd name="T50" fmla="*/ 9 w 126"/>
                  <a:gd name="T51" fmla="*/ 25 h 146"/>
                  <a:gd name="T52" fmla="*/ 12 w 126"/>
                  <a:gd name="T53" fmla="*/ 26 h 146"/>
                  <a:gd name="T54" fmla="*/ 14 w 126"/>
                  <a:gd name="T55" fmla="*/ 28 h 146"/>
                  <a:gd name="T56" fmla="*/ 16 w 126"/>
                  <a:gd name="T57" fmla="*/ 44 h 146"/>
                  <a:gd name="T58" fmla="*/ 14 w 126"/>
                  <a:gd name="T59" fmla="*/ 48 h 146"/>
                  <a:gd name="T60" fmla="*/ 0 w 126"/>
                  <a:gd name="T61" fmla="*/ 69 h 146"/>
                  <a:gd name="T62" fmla="*/ 0 w 126"/>
                  <a:gd name="T63" fmla="*/ 73 h 146"/>
                  <a:gd name="T64" fmla="*/ 1 w 126"/>
                  <a:gd name="T65" fmla="*/ 76 h 146"/>
                  <a:gd name="T66" fmla="*/ 1 w 126"/>
                  <a:gd name="T67" fmla="*/ 78 h 146"/>
                  <a:gd name="T68" fmla="*/ 5 w 126"/>
                  <a:gd name="T69" fmla="*/ 78 h 146"/>
                  <a:gd name="T70" fmla="*/ 7 w 126"/>
                  <a:gd name="T71" fmla="*/ 76 h 146"/>
                  <a:gd name="T72" fmla="*/ 12 w 126"/>
                  <a:gd name="T73" fmla="*/ 76 h 146"/>
                  <a:gd name="T74" fmla="*/ 12 w 126"/>
                  <a:gd name="T75" fmla="*/ 78 h 146"/>
                  <a:gd name="T76" fmla="*/ 9 w 126"/>
                  <a:gd name="T77" fmla="*/ 80 h 146"/>
                  <a:gd name="T78" fmla="*/ 7 w 126"/>
                  <a:gd name="T79" fmla="*/ 82 h 146"/>
                  <a:gd name="T80" fmla="*/ 3 w 126"/>
                  <a:gd name="T81" fmla="*/ 82 h 146"/>
                  <a:gd name="T82" fmla="*/ 1 w 126"/>
                  <a:gd name="T83" fmla="*/ 85 h 146"/>
                  <a:gd name="T84" fmla="*/ 3 w 126"/>
                  <a:gd name="T85" fmla="*/ 87 h 146"/>
                  <a:gd name="T86" fmla="*/ 59 w 126"/>
                  <a:gd name="T87" fmla="*/ 121 h 146"/>
                  <a:gd name="T88" fmla="*/ 62 w 126"/>
                  <a:gd name="T89" fmla="*/ 134 h 146"/>
                  <a:gd name="T90" fmla="*/ 85 w 126"/>
                  <a:gd name="T91" fmla="*/ 146 h 146"/>
                  <a:gd name="T92" fmla="*/ 89 w 126"/>
                  <a:gd name="T93" fmla="*/ 144 h 146"/>
                  <a:gd name="T94" fmla="*/ 100 w 126"/>
                  <a:gd name="T95" fmla="*/ 125 h 146"/>
                  <a:gd name="T96" fmla="*/ 100 w 126"/>
                  <a:gd name="T97" fmla="*/ 119 h 146"/>
                  <a:gd name="T98" fmla="*/ 103 w 126"/>
                  <a:gd name="T99" fmla="*/ 114 h 146"/>
                  <a:gd name="T100" fmla="*/ 109 w 126"/>
                  <a:gd name="T101" fmla="*/ 110 h 146"/>
                  <a:gd name="T102" fmla="*/ 110 w 126"/>
                  <a:gd name="T103" fmla="*/ 107 h 146"/>
                  <a:gd name="T104" fmla="*/ 112 w 126"/>
                  <a:gd name="T105" fmla="*/ 105 h 146"/>
                  <a:gd name="T106" fmla="*/ 114 w 126"/>
                  <a:gd name="T107" fmla="*/ 103 h 146"/>
                  <a:gd name="T108" fmla="*/ 116 w 126"/>
                  <a:gd name="T109" fmla="*/ 103 h 146"/>
                  <a:gd name="T110" fmla="*/ 119 w 126"/>
                  <a:gd name="T111" fmla="*/ 100 h 146"/>
                  <a:gd name="T112" fmla="*/ 121 w 126"/>
                  <a:gd name="T113" fmla="*/ 100 h 146"/>
                  <a:gd name="T114" fmla="*/ 121 w 126"/>
                  <a:gd name="T115" fmla="*/ 98 h 146"/>
                  <a:gd name="T116" fmla="*/ 112 w 126"/>
                  <a:gd name="T117" fmla="*/ 87 h 146"/>
                  <a:gd name="T118" fmla="*/ 112 w 126"/>
                  <a:gd name="T119" fmla="*/ 7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 h="146">
                    <a:moveTo>
                      <a:pt x="112" y="75"/>
                    </a:moveTo>
                    <a:lnTo>
                      <a:pt x="112" y="28"/>
                    </a:lnTo>
                    <a:lnTo>
                      <a:pt x="112" y="28"/>
                    </a:lnTo>
                    <a:lnTo>
                      <a:pt x="125" y="12"/>
                    </a:lnTo>
                    <a:lnTo>
                      <a:pt x="126" y="10"/>
                    </a:lnTo>
                    <a:lnTo>
                      <a:pt x="118" y="10"/>
                    </a:lnTo>
                    <a:lnTo>
                      <a:pt x="109" y="5"/>
                    </a:lnTo>
                    <a:lnTo>
                      <a:pt x="96" y="9"/>
                    </a:lnTo>
                    <a:lnTo>
                      <a:pt x="93" y="14"/>
                    </a:lnTo>
                    <a:lnTo>
                      <a:pt x="85" y="17"/>
                    </a:lnTo>
                    <a:lnTo>
                      <a:pt x="60" y="12"/>
                    </a:lnTo>
                    <a:lnTo>
                      <a:pt x="43" y="0"/>
                    </a:lnTo>
                    <a:lnTo>
                      <a:pt x="34" y="1"/>
                    </a:lnTo>
                    <a:lnTo>
                      <a:pt x="28" y="0"/>
                    </a:lnTo>
                    <a:lnTo>
                      <a:pt x="7" y="0"/>
                    </a:lnTo>
                    <a:lnTo>
                      <a:pt x="3" y="1"/>
                    </a:lnTo>
                    <a:lnTo>
                      <a:pt x="0" y="9"/>
                    </a:lnTo>
                    <a:lnTo>
                      <a:pt x="0" y="9"/>
                    </a:lnTo>
                    <a:lnTo>
                      <a:pt x="0" y="9"/>
                    </a:lnTo>
                    <a:lnTo>
                      <a:pt x="3" y="9"/>
                    </a:lnTo>
                    <a:lnTo>
                      <a:pt x="5" y="10"/>
                    </a:lnTo>
                    <a:lnTo>
                      <a:pt x="5" y="12"/>
                    </a:lnTo>
                    <a:lnTo>
                      <a:pt x="5" y="12"/>
                    </a:lnTo>
                    <a:lnTo>
                      <a:pt x="5" y="14"/>
                    </a:lnTo>
                    <a:lnTo>
                      <a:pt x="9" y="23"/>
                    </a:lnTo>
                    <a:lnTo>
                      <a:pt x="9" y="25"/>
                    </a:lnTo>
                    <a:lnTo>
                      <a:pt x="12" y="26"/>
                    </a:lnTo>
                    <a:lnTo>
                      <a:pt x="14" y="28"/>
                    </a:lnTo>
                    <a:lnTo>
                      <a:pt x="16" y="44"/>
                    </a:lnTo>
                    <a:lnTo>
                      <a:pt x="14" y="48"/>
                    </a:lnTo>
                    <a:lnTo>
                      <a:pt x="0" y="69"/>
                    </a:lnTo>
                    <a:lnTo>
                      <a:pt x="0" y="73"/>
                    </a:lnTo>
                    <a:lnTo>
                      <a:pt x="1" y="76"/>
                    </a:lnTo>
                    <a:lnTo>
                      <a:pt x="1" y="78"/>
                    </a:lnTo>
                    <a:lnTo>
                      <a:pt x="5" y="78"/>
                    </a:lnTo>
                    <a:lnTo>
                      <a:pt x="7" y="76"/>
                    </a:lnTo>
                    <a:lnTo>
                      <a:pt x="12" y="76"/>
                    </a:lnTo>
                    <a:lnTo>
                      <a:pt x="12" y="78"/>
                    </a:lnTo>
                    <a:lnTo>
                      <a:pt x="9" y="80"/>
                    </a:lnTo>
                    <a:lnTo>
                      <a:pt x="7" y="82"/>
                    </a:lnTo>
                    <a:lnTo>
                      <a:pt x="3" y="82"/>
                    </a:lnTo>
                    <a:lnTo>
                      <a:pt x="1" y="85"/>
                    </a:lnTo>
                    <a:lnTo>
                      <a:pt x="3" y="87"/>
                    </a:lnTo>
                    <a:lnTo>
                      <a:pt x="59" y="121"/>
                    </a:lnTo>
                    <a:lnTo>
                      <a:pt x="62" y="134"/>
                    </a:lnTo>
                    <a:lnTo>
                      <a:pt x="85" y="146"/>
                    </a:lnTo>
                    <a:lnTo>
                      <a:pt x="89" y="144"/>
                    </a:lnTo>
                    <a:lnTo>
                      <a:pt x="100" y="125"/>
                    </a:lnTo>
                    <a:lnTo>
                      <a:pt x="100" y="119"/>
                    </a:lnTo>
                    <a:lnTo>
                      <a:pt x="103" y="114"/>
                    </a:lnTo>
                    <a:lnTo>
                      <a:pt x="109" y="110"/>
                    </a:lnTo>
                    <a:lnTo>
                      <a:pt x="110" y="107"/>
                    </a:lnTo>
                    <a:lnTo>
                      <a:pt x="112" y="105"/>
                    </a:lnTo>
                    <a:lnTo>
                      <a:pt x="114" y="103"/>
                    </a:lnTo>
                    <a:lnTo>
                      <a:pt x="116" y="103"/>
                    </a:lnTo>
                    <a:lnTo>
                      <a:pt x="119" y="100"/>
                    </a:lnTo>
                    <a:lnTo>
                      <a:pt x="121" y="100"/>
                    </a:lnTo>
                    <a:lnTo>
                      <a:pt x="121" y="98"/>
                    </a:lnTo>
                    <a:lnTo>
                      <a:pt x="112" y="87"/>
                    </a:lnTo>
                    <a:lnTo>
                      <a:pt x="112" y="75"/>
                    </a:lnTo>
                  </a:path>
                </a:pathLst>
              </a:custGeom>
              <a:solidFill>
                <a:srgbClr val="B0D6AD"/>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7" name="Freeform 2436">
                <a:extLst>
                  <a:ext uri="{FF2B5EF4-FFF2-40B4-BE49-F238E27FC236}">
                    <a16:creationId xmlns:a16="http://schemas.microsoft.com/office/drawing/2014/main" id="{90E715EB-0BF0-4944-86C1-96D1BEAA698E}"/>
                  </a:ext>
                </a:extLst>
              </p:cNvPr>
              <p:cNvSpPr>
                <a:spLocks/>
              </p:cNvSpPr>
              <p:nvPr/>
            </p:nvSpPr>
            <p:spPr bwMode="auto">
              <a:xfrm>
                <a:off x="2709" y="2515"/>
                <a:ext cx="48" cy="98"/>
              </a:xfrm>
              <a:custGeom>
                <a:avLst/>
                <a:gdLst>
                  <a:gd name="T0" fmla="*/ 44 w 48"/>
                  <a:gd name="T1" fmla="*/ 10 h 98"/>
                  <a:gd name="T2" fmla="*/ 32 w 48"/>
                  <a:gd name="T3" fmla="*/ 0 h 98"/>
                  <a:gd name="T4" fmla="*/ 30 w 48"/>
                  <a:gd name="T5" fmla="*/ 0 h 98"/>
                  <a:gd name="T6" fmla="*/ 25 w 48"/>
                  <a:gd name="T7" fmla="*/ 1 h 98"/>
                  <a:gd name="T8" fmla="*/ 26 w 48"/>
                  <a:gd name="T9" fmla="*/ 3 h 98"/>
                  <a:gd name="T10" fmla="*/ 28 w 48"/>
                  <a:gd name="T11" fmla="*/ 5 h 98"/>
                  <a:gd name="T12" fmla="*/ 25 w 48"/>
                  <a:gd name="T13" fmla="*/ 7 h 98"/>
                  <a:gd name="T14" fmla="*/ 26 w 48"/>
                  <a:gd name="T15" fmla="*/ 7 h 98"/>
                  <a:gd name="T16" fmla="*/ 26 w 48"/>
                  <a:gd name="T17" fmla="*/ 7 h 98"/>
                  <a:gd name="T18" fmla="*/ 25 w 48"/>
                  <a:gd name="T19" fmla="*/ 9 h 98"/>
                  <a:gd name="T20" fmla="*/ 25 w 48"/>
                  <a:gd name="T21" fmla="*/ 9 h 98"/>
                  <a:gd name="T22" fmla="*/ 25 w 48"/>
                  <a:gd name="T23" fmla="*/ 10 h 98"/>
                  <a:gd name="T24" fmla="*/ 23 w 48"/>
                  <a:gd name="T25" fmla="*/ 10 h 98"/>
                  <a:gd name="T26" fmla="*/ 19 w 48"/>
                  <a:gd name="T27" fmla="*/ 14 h 98"/>
                  <a:gd name="T28" fmla="*/ 19 w 48"/>
                  <a:gd name="T29" fmla="*/ 14 h 98"/>
                  <a:gd name="T30" fmla="*/ 17 w 48"/>
                  <a:gd name="T31" fmla="*/ 14 h 98"/>
                  <a:gd name="T32" fmla="*/ 14 w 48"/>
                  <a:gd name="T33" fmla="*/ 14 h 98"/>
                  <a:gd name="T34" fmla="*/ 12 w 48"/>
                  <a:gd name="T35" fmla="*/ 14 h 98"/>
                  <a:gd name="T36" fmla="*/ 10 w 48"/>
                  <a:gd name="T37" fmla="*/ 14 h 98"/>
                  <a:gd name="T38" fmla="*/ 10 w 48"/>
                  <a:gd name="T39" fmla="*/ 14 h 98"/>
                  <a:gd name="T40" fmla="*/ 7 w 48"/>
                  <a:gd name="T41" fmla="*/ 17 h 98"/>
                  <a:gd name="T42" fmla="*/ 7 w 48"/>
                  <a:gd name="T43" fmla="*/ 17 h 98"/>
                  <a:gd name="T44" fmla="*/ 5 w 48"/>
                  <a:gd name="T45" fmla="*/ 17 h 98"/>
                  <a:gd name="T46" fmla="*/ 5 w 48"/>
                  <a:gd name="T47" fmla="*/ 17 h 98"/>
                  <a:gd name="T48" fmla="*/ 5 w 48"/>
                  <a:gd name="T49" fmla="*/ 19 h 98"/>
                  <a:gd name="T50" fmla="*/ 3 w 48"/>
                  <a:gd name="T51" fmla="*/ 21 h 98"/>
                  <a:gd name="T52" fmla="*/ 3 w 48"/>
                  <a:gd name="T53" fmla="*/ 21 h 98"/>
                  <a:gd name="T54" fmla="*/ 1 w 48"/>
                  <a:gd name="T55" fmla="*/ 23 h 98"/>
                  <a:gd name="T56" fmla="*/ 1 w 48"/>
                  <a:gd name="T57" fmla="*/ 25 h 98"/>
                  <a:gd name="T58" fmla="*/ 0 w 48"/>
                  <a:gd name="T59" fmla="*/ 26 h 98"/>
                  <a:gd name="T60" fmla="*/ 0 w 48"/>
                  <a:gd name="T61" fmla="*/ 30 h 98"/>
                  <a:gd name="T62" fmla="*/ 0 w 48"/>
                  <a:gd name="T63" fmla="*/ 32 h 98"/>
                  <a:gd name="T64" fmla="*/ 1 w 48"/>
                  <a:gd name="T65" fmla="*/ 34 h 98"/>
                  <a:gd name="T66" fmla="*/ 3 w 48"/>
                  <a:gd name="T67" fmla="*/ 34 h 98"/>
                  <a:gd name="T68" fmla="*/ 3 w 48"/>
                  <a:gd name="T69" fmla="*/ 34 h 98"/>
                  <a:gd name="T70" fmla="*/ 5 w 48"/>
                  <a:gd name="T71" fmla="*/ 35 h 98"/>
                  <a:gd name="T72" fmla="*/ 9 w 48"/>
                  <a:gd name="T73" fmla="*/ 39 h 98"/>
                  <a:gd name="T74" fmla="*/ 16 w 48"/>
                  <a:gd name="T75" fmla="*/ 96 h 98"/>
                  <a:gd name="T76" fmla="*/ 17 w 48"/>
                  <a:gd name="T77" fmla="*/ 98 h 98"/>
                  <a:gd name="T78" fmla="*/ 32 w 48"/>
                  <a:gd name="T79" fmla="*/ 98 h 98"/>
                  <a:gd name="T80" fmla="*/ 32 w 48"/>
                  <a:gd name="T81" fmla="*/ 96 h 98"/>
                  <a:gd name="T82" fmla="*/ 32 w 48"/>
                  <a:gd name="T83" fmla="*/ 62 h 98"/>
                  <a:gd name="T84" fmla="*/ 37 w 48"/>
                  <a:gd name="T85" fmla="*/ 53 h 98"/>
                  <a:gd name="T86" fmla="*/ 39 w 48"/>
                  <a:gd name="T87" fmla="*/ 44 h 98"/>
                  <a:gd name="T88" fmla="*/ 44 w 48"/>
                  <a:gd name="T89" fmla="*/ 39 h 98"/>
                  <a:gd name="T90" fmla="*/ 44 w 48"/>
                  <a:gd name="T91" fmla="*/ 37 h 98"/>
                  <a:gd name="T92" fmla="*/ 46 w 48"/>
                  <a:gd name="T93" fmla="*/ 37 h 98"/>
                  <a:gd name="T94" fmla="*/ 46 w 48"/>
                  <a:gd name="T95" fmla="*/ 35 h 98"/>
                  <a:gd name="T96" fmla="*/ 46 w 48"/>
                  <a:gd name="T97" fmla="*/ 35 h 98"/>
                  <a:gd name="T98" fmla="*/ 44 w 48"/>
                  <a:gd name="T99" fmla="*/ 34 h 98"/>
                  <a:gd name="T100" fmla="*/ 44 w 48"/>
                  <a:gd name="T101" fmla="*/ 34 h 98"/>
                  <a:gd name="T102" fmla="*/ 44 w 48"/>
                  <a:gd name="T103" fmla="*/ 32 h 98"/>
                  <a:gd name="T104" fmla="*/ 46 w 48"/>
                  <a:gd name="T105" fmla="*/ 30 h 98"/>
                  <a:gd name="T106" fmla="*/ 48 w 48"/>
                  <a:gd name="T107" fmla="*/ 30 h 98"/>
                  <a:gd name="T108" fmla="*/ 48 w 48"/>
                  <a:gd name="T109" fmla="*/ 30 h 98"/>
                  <a:gd name="T110" fmla="*/ 46 w 48"/>
                  <a:gd name="T111" fmla="*/ 19 h 98"/>
                  <a:gd name="T112" fmla="*/ 44 w 48"/>
                  <a:gd name="T113" fmla="*/ 16 h 98"/>
                  <a:gd name="T114" fmla="*/ 42 w 48"/>
                  <a:gd name="T115" fmla="*/ 16 h 98"/>
                  <a:gd name="T116" fmla="*/ 44 w 48"/>
                  <a:gd name="T117" fmla="*/ 12 h 98"/>
                  <a:gd name="T118" fmla="*/ 44 w 48"/>
                  <a:gd name="T119"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98">
                    <a:moveTo>
                      <a:pt x="44" y="10"/>
                    </a:moveTo>
                    <a:lnTo>
                      <a:pt x="32" y="0"/>
                    </a:lnTo>
                    <a:lnTo>
                      <a:pt x="30" y="0"/>
                    </a:lnTo>
                    <a:lnTo>
                      <a:pt x="25" y="1"/>
                    </a:lnTo>
                    <a:lnTo>
                      <a:pt x="26" y="3"/>
                    </a:lnTo>
                    <a:lnTo>
                      <a:pt x="28" y="5"/>
                    </a:lnTo>
                    <a:lnTo>
                      <a:pt x="25" y="7"/>
                    </a:lnTo>
                    <a:lnTo>
                      <a:pt x="26" y="7"/>
                    </a:lnTo>
                    <a:lnTo>
                      <a:pt x="26" y="7"/>
                    </a:lnTo>
                    <a:lnTo>
                      <a:pt x="25" y="9"/>
                    </a:lnTo>
                    <a:lnTo>
                      <a:pt x="25" y="9"/>
                    </a:lnTo>
                    <a:lnTo>
                      <a:pt x="25" y="10"/>
                    </a:lnTo>
                    <a:lnTo>
                      <a:pt x="23" y="10"/>
                    </a:lnTo>
                    <a:lnTo>
                      <a:pt x="19" y="14"/>
                    </a:lnTo>
                    <a:lnTo>
                      <a:pt x="19" y="14"/>
                    </a:lnTo>
                    <a:lnTo>
                      <a:pt x="17" y="14"/>
                    </a:lnTo>
                    <a:lnTo>
                      <a:pt x="14" y="14"/>
                    </a:lnTo>
                    <a:lnTo>
                      <a:pt x="12" y="14"/>
                    </a:lnTo>
                    <a:lnTo>
                      <a:pt x="10" y="14"/>
                    </a:lnTo>
                    <a:lnTo>
                      <a:pt x="10" y="14"/>
                    </a:lnTo>
                    <a:lnTo>
                      <a:pt x="7" y="17"/>
                    </a:lnTo>
                    <a:lnTo>
                      <a:pt x="7" y="17"/>
                    </a:lnTo>
                    <a:lnTo>
                      <a:pt x="5" y="17"/>
                    </a:lnTo>
                    <a:lnTo>
                      <a:pt x="5" y="17"/>
                    </a:lnTo>
                    <a:lnTo>
                      <a:pt x="5" y="19"/>
                    </a:lnTo>
                    <a:lnTo>
                      <a:pt x="3" y="21"/>
                    </a:lnTo>
                    <a:lnTo>
                      <a:pt x="3" y="21"/>
                    </a:lnTo>
                    <a:lnTo>
                      <a:pt x="1" y="23"/>
                    </a:lnTo>
                    <a:lnTo>
                      <a:pt x="1" y="25"/>
                    </a:lnTo>
                    <a:lnTo>
                      <a:pt x="0" y="26"/>
                    </a:lnTo>
                    <a:lnTo>
                      <a:pt x="0" y="30"/>
                    </a:lnTo>
                    <a:lnTo>
                      <a:pt x="0" y="32"/>
                    </a:lnTo>
                    <a:lnTo>
                      <a:pt x="1" y="34"/>
                    </a:lnTo>
                    <a:lnTo>
                      <a:pt x="3" y="34"/>
                    </a:lnTo>
                    <a:lnTo>
                      <a:pt x="3" y="34"/>
                    </a:lnTo>
                    <a:lnTo>
                      <a:pt x="5" y="35"/>
                    </a:lnTo>
                    <a:lnTo>
                      <a:pt x="9" y="39"/>
                    </a:lnTo>
                    <a:lnTo>
                      <a:pt x="16" y="96"/>
                    </a:lnTo>
                    <a:lnTo>
                      <a:pt x="17" y="98"/>
                    </a:lnTo>
                    <a:lnTo>
                      <a:pt x="32" y="98"/>
                    </a:lnTo>
                    <a:lnTo>
                      <a:pt x="32" y="96"/>
                    </a:lnTo>
                    <a:lnTo>
                      <a:pt x="32" y="62"/>
                    </a:lnTo>
                    <a:lnTo>
                      <a:pt x="37" y="53"/>
                    </a:lnTo>
                    <a:lnTo>
                      <a:pt x="39" y="44"/>
                    </a:lnTo>
                    <a:lnTo>
                      <a:pt x="44" y="39"/>
                    </a:lnTo>
                    <a:lnTo>
                      <a:pt x="44" y="37"/>
                    </a:lnTo>
                    <a:lnTo>
                      <a:pt x="46" y="37"/>
                    </a:lnTo>
                    <a:lnTo>
                      <a:pt x="46" y="35"/>
                    </a:lnTo>
                    <a:lnTo>
                      <a:pt x="46" y="35"/>
                    </a:lnTo>
                    <a:lnTo>
                      <a:pt x="44" y="34"/>
                    </a:lnTo>
                    <a:lnTo>
                      <a:pt x="44" y="34"/>
                    </a:lnTo>
                    <a:lnTo>
                      <a:pt x="44" y="32"/>
                    </a:lnTo>
                    <a:lnTo>
                      <a:pt x="46" y="30"/>
                    </a:lnTo>
                    <a:lnTo>
                      <a:pt x="48" y="30"/>
                    </a:lnTo>
                    <a:lnTo>
                      <a:pt x="48" y="30"/>
                    </a:lnTo>
                    <a:lnTo>
                      <a:pt x="46" y="19"/>
                    </a:lnTo>
                    <a:lnTo>
                      <a:pt x="44" y="16"/>
                    </a:lnTo>
                    <a:lnTo>
                      <a:pt x="42" y="16"/>
                    </a:lnTo>
                    <a:lnTo>
                      <a:pt x="44" y="12"/>
                    </a:lnTo>
                    <a:lnTo>
                      <a:pt x="44" y="1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8" name="Freeform 2437">
                <a:extLst>
                  <a:ext uri="{FF2B5EF4-FFF2-40B4-BE49-F238E27FC236}">
                    <a16:creationId xmlns:a16="http://schemas.microsoft.com/office/drawing/2014/main" id="{596722FF-4814-6C4B-B126-96AF396F9BAE}"/>
                  </a:ext>
                </a:extLst>
              </p:cNvPr>
              <p:cNvSpPr>
                <a:spLocks/>
              </p:cNvSpPr>
              <p:nvPr/>
            </p:nvSpPr>
            <p:spPr bwMode="auto">
              <a:xfrm>
                <a:off x="2709" y="2515"/>
                <a:ext cx="48" cy="98"/>
              </a:xfrm>
              <a:custGeom>
                <a:avLst/>
                <a:gdLst>
                  <a:gd name="T0" fmla="*/ 44 w 48"/>
                  <a:gd name="T1" fmla="*/ 10 h 98"/>
                  <a:gd name="T2" fmla="*/ 32 w 48"/>
                  <a:gd name="T3" fmla="*/ 0 h 98"/>
                  <a:gd name="T4" fmla="*/ 30 w 48"/>
                  <a:gd name="T5" fmla="*/ 0 h 98"/>
                  <a:gd name="T6" fmla="*/ 25 w 48"/>
                  <a:gd name="T7" fmla="*/ 1 h 98"/>
                  <a:gd name="T8" fmla="*/ 26 w 48"/>
                  <a:gd name="T9" fmla="*/ 3 h 98"/>
                  <a:gd name="T10" fmla="*/ 28 w 48"/>
                  <a:gd name="T11" fmla="*/ 5 h 98"/>
                  <a:gd name="T12" fmla="*/ 25 w 48"/>
                  <a:gd name="T13" fmla="*/ 7 h 98"/>
                  <a:gd name="T14" fmla="*/ 26 w 48"/>
                  <a:gd name="T15" fmla="*/ 7 h 98"/>
                  <a:gd name="T16" fmla="*/ 26 w 48"/>
                  <a:gd name="T17" fmla="*/ 7 h 98"/>
                  <a:gd name="T18" fmla="*/ 25 w 48"/>
                  <a:gd name="T19" fmla="*/ 9 h 98"/>
                  <a:gd name="T20" fmla="*/ 25 w 48"/>
                  <a:gd name="T21" fmla="*/ 9 h 98"/>
                  <a:gd name="T22" fmla="*/ 25 w 48"/>
                  <a:gd name="T23" fmla="*/ 10 h 98"/>
                  <a:gd name="T24" fmla="*/ 23 w 48"/>
                  <a:gd name="T25" fmla="*/ 10 h 98"/>
                  <a:gd name="T26" fmla="*/ 19 w 48"/>
                  <a:gd name="T27" fmla="*/ 14 h 98"/>
                  <a:gd name="T28" fmla="*/ 19 w 48"/>
                  <a:gd name="T29" fmla="*/ 14 h 98"/>
                  <a:gd name="T30" fmla="*/ 17 w 48"/>
                  <a:gd name="T31" fmla="*/ 14 h 98"/>
                  <a:gd name="T32" fmla="*/ 14 w 48"/>
                  <a:gd name="T33" fmla="*/ 14 h 98"/>
                  <a:gd name="T34" fmla="*/ 12 w 48"/>
                  <a:gd name="T35" fmla="*/ 14 h 98"/>
                  <a:gd name="T36" fmla="*/ 10 w 48"/>
                  <a:gd name="T37" fmla="*/ 14 h 98"/>
                  <a:gd name="T38" fmla="*/ 10 w 48"/>
                  <a:gd name="T39" fmla="*/ 14 h 98"/>
                  <a:gd name="T40" fmla="*/ 7 w 48"/>
                  <a:gd name="T41" fmla="*/ 17 h 98"/>
                  <a:gd name="T42" fmla="*/ 7 w 48"/>
                  <a:gd name="T43" fmla="*/ 17 h 98"/>
                  <a:gd name="T44" fmla="*/ 5 w 48"/>
                  <a:gd name="T45" fmla="*/ 17 h 98"/>
                  <a:gd name="T46" fmla="*/ 5 w 48"/>
                  <a:gd name="T47" fmla="*/ 17 h 98"/>
                  <a:gd name="T48" fmla="*/ 5 w 48"/>
                  <a:gd name="T49" fmla="*/ 19 h 98"/>
                  <a:gd name="T50" fmla="*/ 3 w 48"/>
                  <a:gd name="T51" fmla="*/ 21 h 98"/>
                  <a:gd name="T52" fmla="*/ 3 w 48"/>
                  <a:gd name="T53" fmla="*/ 21 h 98"/>
                  <a:gd name="T54" fmla="*/ 1 w 48"/>
                  <a:gd name="T55" fmla="*/ 23 h 98"/>
                  <a:gd name="T56" fmla="*/ 1 w 48"/>
                  <a:gd name="T57" fmla="*/ 25 h 98"/>
                  <a:gd name="T58" fmla="*/ 0 w 48"/>
                  <a:gd name="T59" fmla="*/ 26 h 98"/>
                  <a:gd name="T60" fmla="*/ 0 w 48"/>
                  <a:gd name="T61" fmla="*/ 30 h 98"/>
                  <a:gd name="T62" fmla="*/ 0 w 48"/>
                  <a:gd name="T63" fmla="*/ 32 h 98"/>
                  <a:gd name="T64" fmla="*/ 1 w 48"/>
                  <a:gd name="T65" fmla="*/ 34 h 98"/>
                  <a:gd name="T66" fmla="*/ 3 w 48"/>
                  <a:gd name="T67" fmla="*/ 34 h 98"/>
                  <a:gd name="T68" fmla="*/ 3 w 48"/>
                  <a:gd name="T69" fmla="*/ 34 h 98"/>
                  <a:gd name="T70" fmla="*/ 5 w 48"/>
                  <a:gd name="T71" fmla="*/ 35 h 98"/>
                  <a:gd name="T72" fmla="*/ 9 w 48"/>
                  <a:gd name="T73" fmla="*/ 39 h 98"/>
                  <a:gd name="T74" fmla="*/ 16 w 48"/>
                  <a:gd name="T75" fmla="*/ 96 h 98"/>
                  <a:gd name="T76" fmla="*/ 17 w 48"/>
                  <a:gd name="T77" fmla="*/ 98 h 98"/>
                  <a:gd name="T78" fmla="*/ 32 w 48"/>
                  <a:gd name="T79" fmla="*/ 98 h 98"/>
                  <a:gd name="T80" fmla="*/ 32 w 48"/>
                  <a:gd name="T81" fmla="*/ 96 h 98"/>
                  <a:gd name="T82" fmla="*/ 32 w 48"/>
                  <a:gd name="T83" fmla="*/ 62 h 98"/>
                  <a:gd name="T84" fmla="*/ 37 w 48"/>
                  <a:gd name="T85" fmla="*/ 53 h 98"/>
                  <a:gd name="T86" fmla="*/ 39 w 48"/>
                  <a:gd name="T87" fmla="*/ 44 h 98"/>
                  <a:gd name="T88" fmla="*/ 44 w 48"/>
                  <a:gd name="T89" fmla="*/ 39 h 98"/>
                  <a:gd name="T90" fmla="*/ 44 w 48"/>
                  <a:gd name="T91" fmla="*/ 37 h 98"/>
                  <a:gd name="T92" fmla="*/ 46 w 48"/>
                  <a:gd name="T93" fmla="*/ 37 h 98"/>
                  <a:gd name="T94" fmla="*/ 46 w 48"/>
                  <a:gd name="T95" fmla="*/ 35 h 98"/>
                  <a:gd name="T96" fmla="*/ 46 w 48"/>
                  <a:gd name="T97" fmla="*/ 35 h 98"/>
                  <a:gd name="T98" fmla="*/ 44 w 48"/>
                  <a:gd name="T99" fmla="*/ 34 h 98"/>
                  <a:gd name="T100" fmla="*/ 44 w 48"/>
                  <a:gd name="T101" fmla="*/ 34 h 98"/>
                  <a:gd name="T102" fmla="*/ 44 w 48"/>
                  <a:gd name="T103" fmla="*/ 32 h 98"/>
                  <a:gd name="T104" fmla="*/ 46 w 48"/>
                  <a:gd name="T105" fmla="*/ 30 h 98"/>
                  <a:gd name="T106" fmla="*/ 48 w 48"/>
                  <a:gd name="T107" fmla="*/ 30 h 98"/>
                  <a:gd name="T108" fmla="*/ 48 w 48"/>
                  <a:gd name="T109" fmla="*/ 30 h 98"/>
                  <a:gd name="T110" fmla="*/ 46 w 48"/>
                  <a:gd name="T111" fmla="*/ 19 h 98"/>
                  <a:gd name="T112" fmla="*/ 44 w 48"/>
                  <a:gd name="T113" fmla="*/ 16 h 98"/>
                  <a:gd name="T114" fmla="*/ 42 w 48"/>
                  <a:gd name="T115" fmla="*/ 16 h 98"/>
                  <a:gd name="T116" fmla="*/ 44 w 48"/>
                  <a:gd name="T117" fmla="*/ 12 h 98"/>
                  <a:gd name="T118" fmla="*/ 44 w 48"/>
                  <a:gd name="T119"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98">
                    <a:moveTo>
                      <a:pt x="44" y="10"/>
                    </a:moveTo>
                    <a:lnTo>
                      <a:pt x="32" y="0"/>
                    </a:lnTo>
                    <a:lnTo>
                      <a:pt x="30" y="0"/>
                    </a:lnTo>
                    <a:lnTo>
                      <a:pt x="25" y="1"/>
                    </a:lnTo>
                    <a:lnTo>
                      <a:pt x="26" y="3"/>
                    </a:lnTo>
                    <a:lnTo>
                      <a:pt x="28" y="5"/>
                    </a:lnTo>
                    <a:lnTo>
                      <a:pt x="25" y="7"/>
                    </a:lnTo>
                    <a:lnTo>
                      <a:pt x="26" y="7"/>
                    </a:lnTo>
                    <a:lnTo>
                      <a:pt x="26" y="7"/>
                    </a:lnTo>
                    <a:lnTo>
                      <a:pt x="25" y="9"/>
                    </a:lnTo>
                    <a:lnTo>
                      <a:pt x="25" y="9"/>
                    </a:lnTo>
                    <a:lnTo>
                      <a:pt x="25" y="10"/>
                    </a:lnTo>
                    <a:lnTo>
                      <a:pt x="23" y="10"/>
                    </a:lnTo>
                    <a:lnTo>
                      <a:pt x="19" y="14"/>
                    </a:lnTo>
                    <a:lnTo>
                      <a:pt x="19" y="14"/>
                    </a:lnTo>
                    <a:lnTo>
                      <a:pt x="17" y="14"/>
                    </a:lnTo>
                    <a:lnTo>
                      <a:pt x="14" y="14"/>
                    </a:lnTo>
                    <a:lnTo>
                      <a:pt x="12" y="14"/>
                    </a:lnTo>
                    <a:lnTo>
                      <a:pt x="10" y="14"/>
                    </a:lnTo>
                    <a:lnTo>
                      <a:pt x="10" y="14"/>
                    </a:lnTo>
                    <a:lnTo>
                      <a:pt x="7" y="17"/>
                    </a:lnTo>
                    <a:lnTo>
                      <a:pt x="7" y="17"/>
                    </a:lnTo>
                    <a:lnTo>
                      <a:pt x="5" y="17"/>
                    </a:lnTo>
                    <a:lnTo>
                      <a:pt x="5" y="17"/>
                    </a:lnTo>
                    <a:lnTo>
                      <a:pt x="5" y="19"/>
                    </a:lnTo>
                    <a:lnTo>
                      <a:pt x="3" y="21"/>
                    </a:lnTo>
                    <a:lnTo>
                      <a:pt x="3" y="21"/>
                    </a:lnTo>
                    <a:lnTo>
                      <a:pt x="1" y="23"/>
                    </a:lnTo>
                    <a:lnTo>
                      <a:pt x="1" y="25"/>
                    </a:lnTo>
                    <a:lnTo>
                      <a:pt x="0" y="26"/>
                    </a:lnTo>
                    <a:lnTo>
                      <a:pt x="0" y="30"/>
                    </a:lnTo>
                    <a:lnTo>
                      <a:pt x="0" y="32"/>
                    </a:lnTo>
                    <a:lnTo>
                      <a:pt x="1" y="34"/>
                    </a:lnTo>
                    <a:lnTo>
                      <a:pt x="3" y="34"/>
                    </a:lnTo>
                    <a:lnTo>
                      <a:pt x="3" y="34"/>
                    </a:lnTo>
                    <a:lnTo>
                      <a:pt x="5" y="35"/>
                    </a:lnTo>
                    <a:lnTo>
                      <a:pt x="9" y="39"/>
                    </a:lnTo>
                    <a:lnTo>
                      <a:pt x="16" y="96"/>
                    </a:lnTo>
                    <a:lnTo>
                      <a:pt x="17" y="98"/>
                    </a:lnTo>
                    <a:lnTo>
                      <a:pt x="32" y="98"/>
                    </a:lnTo>
                    <a:lnTo>
                      <a:pt x="32" y="96"/>
                    </a:lnTo>
                    <a:lnTo>
                      <a:pt x="32" y="62"/>
                    </a:lnTo>
                    <a:lnTo>
                      <a:pt x="37" y="53"/>
                    </a:lnTo>
                    <a:lnTo>
                      <a:pt x="39" y="44"/>
                    </a:lnTo>
                    <a:lnTo>
                      <a:pt x="44" y="39"/>
                    </a:lnTo>
                    <a:lnTo>
                      <a:pt x="44" y="37"/>
                    </a:lnTo>
                    <a:lnTo>
                      <a:pt x="46" y="37"/>
                    </a:lnTo>
                    <a:lnTo>
                      <a:pt x="46" y="35"/>
                    </a:lnTo>
                    <a:lnTo>
                      <a:pt x="46" y="35"/>
                    </a:lnTo>
                    <a:lnTo>
                      <a:pt x="44" y="34"/>
                    </a:lnTo>
                    <a:lnTo>
                      <a:pt x="44" y="34"/>
                    </a:lnTo>
                    <a:lnTo>
                      <a:pt x="44" y="32"/>
                    </a:lnTo>
                    <a:lnTo>
                      <a:pt x="46" y="30"/>
                    </a:lnTo>
                    <a:lnTo>
                      <a:pt x="48" y="30"/>
                    </a:lnTo>
                    <a:lnTo>
                      <a:pt x="48" y="30"/>
                    </a:lnTo>
                    <a:lnTo>
                      <a:pt x="46" y="19"/>
                    </a:lnTo>
                    <a:lnTo>
                      <a:pt x="44" y="16"/>
                    </a:lnTo>
                    <a:lnTo>
                      <a:pt x="42" y="16"/>
                    </a:lnTo>
                    <a:lnTo>
                      <a:pt x="44" y="12"/>
                    </a:lnTo>
                    <a:lnTo>
                      <a:pt x="44" y="10"/>
                    </a:lnTo>
                  </a:path>
                </a:pathLst>
              </a:custGeom>
              <a:solidFill>
                <a:srgbClr val="3D9630"/>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99" name="Freeform 2438">
                <a:extLst>
                  <a:ext uri="{FF2B5EF4-FFF2-40B4-BE49-F238E27FC236}">
                    <a16:creationId xmlns:a16="http://schemas.microsoft.com/office/drawing/2014/main" id="{7C6F772F-0EDF-564F-B30F-37903F018E96}"/>
                  </a:ext>
                </a:extLst>
              </p:cNvPr>
              <p:cNvSpPr>
                <a:spLocks/>
              </p:cNvSpPr>
              <p:nvPr/>
            </p:nvSpPr>
            <p:spPr bwMode="auto">
              <a:xfrm>
                <a:off x="2837" y="2677"/>
                <a:ext cx="88" cy="98"/>
              </a:xfrm>
              <a:custGeom>
                <a:avLst/>
                <a:gdLst>
                  <a:gd name="T0" fmla="*/ 36 w 88"/>
                  <a:gd name="T1" fmla="*/ 98 h 98"/>
                  <a:gd name="T2" fmla="*/ 34 w 88"/>
                  <a:gd name="T3" fmla="*/ 95 h 98"/>
                  <a:gd name="T4" fmla="*/ 7 w 88"/>
                  <a:gd name="T5" fmla="*/ 66 h 98"/>
                  <a:gd name="T6" fmla="*/ 0 w 88"/>
                  <a:gd name="T7" fmla="*/ 48 h 98"/>
                  <a:gd name="T8" fmla="*/ 2 w 88"/>
                  <a:gd name="T9" fmla="*/ 47 h 98"/>
                  <a:gd name="T10" fmla="*/ 4 w 88"/>
                  <a:gd name="T11" fmla="*/ 45 h 98"/>
                  <a:gd name="T12" fmla="*/ 7 w 88"/>
                  <a:gd name="T13" fmla="*/ 43 h 98"/>
                  <a:gd name="T14" fmla="*/ 7 w 88"/>
                  <a:gd name="T15" fmla="*/ 32 h 98"/>
                  <a:gd name="T16" fmla="*/ 9 w 88"/>
                  <a:gd name="T17" fmla="*/ 32 h 98"/>
                  <a:gd name="T18" fmla="*/ 11 w 88"/>
                  <a:gd name="T19" fmla="*/ 34 h 98"/>
                  <a:gd name="T20" fmla="*/ 13 w 88"/>
                  <a:gd name="T21" fmla="*/ 34 h 98"/>
                  <a:gd name="T22" fmla="*/ 16 w 88"/>
                  <a:gd name="T23" fmla="*/ 34 h 98"/>
                  <a:gd name="T24" fmla="*/ 16 w 88"/>
                  <a:gd name="T25" fmla="*/ 34 h 98"/>
                  <a:gd name="T26" fmla="*/ 16 w 88"/>
                  <a:gd name="T27" fmla="*/ 32 h 98"/>
                  <a:gd name="T28" fmla="*/ 13 w 88"/>
                  <a:gd name="T29" fmla="*/ 32 h 98"/>
                  <a:gd name="T30" fmla="*/ 9 w 88"/>
                  <a:gd name="T31" fmla="*/ 29 h 98"/>
                  <a:gd name="T32" fmla="*/ 9 w 88"/>
                  <a:gd name="T33" fmla="*/ 27 h 98"/>
                  <a:gd name="T34" fmla="*/ 9 w 88"/>
                  <a:gd name="T35" fmla="*/ 27 h 98"/>
                  <a:gd name="T36" fmla="*/ 11 w 88"/>
                  <a:gd name="T37" fmla="*/ 27 h 98"/>
                  <a:gd name="T38" fmla="*/ 13 w 88"/>
                  <a:gd name="T39" fmla="*/ 25 h 98"/>
                  <a:gd name="T40" fmla="*/ 11 w 88"/>
                  <a:gd name="T41" fmla="*/ 20 h 98"/>
                  <a:gd name="T42" fmla="*/ 39 w 88"/>
                  <a:gd name="T43" fmla="*/ 18 h 98"/>
                  <a:gd name="T44" fmla="*/ 39 w 88"/>
                  <a:gd name="T45" fmla="*/ 18 h 98"/>
                  <a:gd name="T46" fmla="*/ 38 w 88"/>
                  <a:gd name="T47" fmla="*/ 4 h 98"/>
                  <a:gd name="T48" fmla="*/ 39 w 88"/>
                  <a:gd name="T49" fmla="*/ 0 h 98"/>
                  <a:gd name="T50" fmla="*/ 68 w 88"/>
                  <a:gd name="T51" fmla="*/ 0 h 98"/>
                  <a:gd name="T52" fmla="*/ 72 w 88"/>
                  <a:gd name="T53" fmla="*/ 2 h 98"/>
                  <a:gd name="T54" fmla="*/ 70 w 88"/>
                  <a:gd name="T55" fmla="*/ 5 h 98"/>
                  <a:gd name="T56" fmla="*/ 70 w 88"/>
                  <a:gd name="T57" fmla="*/ 16 h 98"/>
                  <a:gd name="T58" fmla="*/ 72 w 88"/>
                  <a:gd name="T59" fmla="*/ 18 h 98"/>
                  <a:gd name="T60" fmla="*/ 77 w 88"/>
                  <a:gd name="T61" fmla="*/ 11 h 98"/>
                  <a:gd name="T62" fmla="*/ 84 w 88"/>
                  <a:gd name="T63" fmla="*/ 13 h 98"/>
                  <a:gd name="T64" fmla="*/ 88 w 88"/>
                  <a:gd name="T65" fmla="*/ 16 h 98"/>
                  <a:gd name="T66" fmla="*/ 88 w 88"/>
                  <a:gd name="T67" fmla="*/ 23 h 98"/>
                  <a:gd name="T68" fmla="*/ 82 w 88"/>
                  <a:gd name="T69" fmla="*/ 32 h 98"/>
                  <a:gd name="T70" fmla="*/ 82 w 88"/>
                  <a:gd name="T71" fmla="*/ 36 h 98"/>
                  <a:gd name="T72" fmla="*/ 88 w 88"/>
                  <a:gd name="T73" fmla="*/ 48 h 98"/>
                  <a:gd name="T74" fmla="*/ 84 w 88"/>
                  <a:gd name="T75" fmla="*/ 73 h 98"/>
                  <a:gd name="T76" fmla="*/ 79 w 88"/>
                  <a:gd name="T77" fmla="*/ 75 h 98"/>
                  <a:gd name="T78" fmla="*/ 73 w 88"/>
                  <a:gd name="T79" fmla="*/ 70 h 98"/>
                  <a:gd name="T80" fmla="*/ 66 w 88"/>
                  <a:gd name="T81" fmla="*/ 70 h 98"/>
                  <a:gd name="T82" fmla="*/ 63 w 88"/>
                  <a:gd name="T83" fmla="*/ 66 h 98"/>
                  <a:gd name="T84" fmla="*/ 61 w 88"/>
                  <a:gd name="T85" fmla="*/ 66 h 98"/>
                  <a:gd name="T86" fmla="*/ 55 w 88"/>
                  <a:gd name="T87" fmla="*/ 72 h 98"/>
                  <a:gd name="T88" fmla="*/ 47 w 88"/>
                  <a:gd name="T89" fmla="*/ 77 h 98"/>
                  <a:gd name="T90" fmla="*/ 45 w 88"/>
                  <a:gd name="T91" fmla="*/ 79 h 98"/>
                  <a:gd name="T92" fmla="*/ 45 w 88"/>
                  <a:gd name="T93" fmla="*/ 82 h 98"/>
                  <a:gd name="T94" fmla="*/ 47 w 88"/>
                  <a:gd name="T95" fmla="*/ 89 h 98"/>
                  <a:gd name="T96" fmla="*/ 45 w 88"/>
                  <a:gd name="T97" fmla="*/ 91 h 98"/>
                  <a:gd name="T98" fmla="*/ 41 w 88"/>
                  <a:gd name="T99" fmla="*/ 91 h 98"/>
                  <a:gd name="T100" fmla="*/ 39 w 88"/>
                  <a:gd name="T101" fmla="*/ 93 h 98"/>
                  <a:gd name="T102" fmla="*/ 38 w 88"/>
                  <a:gd name="T103" fmla="*/ 95 h 98"/>
                  <a:gd name="T104" fmla="*/ 36 w 88"/>
                  <a:gd name="T10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98">
                    <a:moveTo>
                      <a:pt x="36" y="98"/>
                    </a:moveTo>
                    <a:lnTo>
                      <a:pt x="34" y="95"/>
                    </a:lnTo>
                    <a:lnTo>
                      <a:pt x="7" y="66"/>
                    </a:lnTo>
                    <a:lnTo>
                      <a:pt x="0" y="48"/>
                    </a:lnTo>
                    <a:lnTo>
                      <a:pt x="2" y="47"/>
                    </a:lnTo>
                    <a:lnTo>
                      <a:pt x="4" y="45"/>
                    </a:lnTo>
                    <a:lnTo>
                      <a:pt x="7" y="43"/>
                    </a:lnTo>
                    <a:lnTo>
                      <a:pt x="7" y="32"/>
                    </a:lnTo>
                    <a:lnTo>
                      <a:pt x="9" y="32"/>
                    </a:lnTo>
                    <a:lnTo>
                      <a:pt x="11" y="34"/>
                    </a:lnTo>
                    <a:lnTo>
                      <a:pt x="13" y="34"/>
                    </a:lnTo>
                    <a:lnTo>
                      <a:pt x="16" y="34"/>
                    </a:lnTo>
                    <a:lnTo>
                      <a:pt x="16" y="34"/>
                    </a:lnTo>
                    <a:lnTo>
                      <a:pt x="16" y="32"/>
                    </a:lnTo>
                    <a:lnTo>
                      <a:pt x="13" y="32"/>
                    </a:lnTo>
                    <a:lnTo>
                      <a:pt x="9" y="29"/>
                    </a:lnTo>
                    <a:lnTo>
                      <a:pt x="9" y="27"/>
                    </a:lnTo>
                    <a:lnTo>
                      <a:pt x="9" y="27"/>
                    </a:lnTo>
                    <a:lnTo>
                      <a:pt x="11" y="27"/>
                    </a:lnTo>
                    <a:lnTo>
                      <a:pt x="13" y="25"/>
                    </a:lnTo>
                    <a:lnTo>
                      <a:pt x="11" y="20"/>
                    </a:lnTo>
                    <a:lnTo>
                      <a:pt x="39" y="18"/>
                    </a:lnTo>
                    <a:lnTo>
                      <a:pt x="39" y="18"/>
                    </a:lnTo>
                    <a:lnTo>
                      <a:pt x="38" y="4"/>
                    </a:lnTo>
                    <a:lnTo>
                      <a:pt x="39" y="0"/>
                    </a:lnTo>
                    <a:lnTo>
                      <a:pt x="68" y="0"/>
                    </a:lnTo>
                    <a:lnTo>
                      <a:pt x="72" y="2"/>
                    </a:lnTo>
                    <a:lnTo>
                      <a:pt x="70" y="5"/>
                    </a:lnTo>
                    <a:lnTo>
                      <a:pt x="70" y="16"/>
                    </a:lnTo>
                    <a:lnTo>
                      <a:pt x="72" y="18"/>
                    </a:lnTo>
                    <a:lnTo>
                      <a:pt x="77" y="11"/>
                    </a:lnTo>
                    <a:lnTo>
                      <a:pt x="84" y="13"/>
                    </a:lnTo>
                    <a:lnTo>
                      <a:pt x="88" y="16"/>
                    </a:lnTo>
                    <a:lnTo>
                      <a:pt x="88" y="23"/>
                    </a:lnTo>
                    <a:lnTo>
                      <a:pt x="82" y="32"/>
                    </a:lnTo>
                    <a:lnTo>
                      <a:pt x="82" y="36"/>
                    </a:lnTo>
                    <a:lnTo>
                      <a:pt x="88" y="48"/>
                    </a:lnTo>
                    <a:lnTo>
                      <a:pt x="84" y="73"/>
                    </a:lnTo>
                    <a:lnTo>
                      <a:pt x="79" y="75"/>
                    </a:lnTo>
                    <a:lnTo>
                      <a:pt x="73" y="70"/>
                    </a:lnTo>
                    <a:lnTo>
                      <a:pt x="66" y="70"/>
                    </a:lnTo>
                    <a:lnTo>
                      <a:pt x="63" y="66"/>
                    </a:lnTo>
                    <a:lnTo>
                      <a:pt x="61" y="66"/>
                    </a:lnTo>
                    <a:lnTo>
                      <a:pt x="55" y="72"/>
                    </a:lnTo>
                    <a:lnTo>
                      <a:pt x="47" y="77"/>
                    </a:lnTo>
                    <a:lnTo>
                      <a:pt x="45" y="79"/>
                    </a:lnTo>
                    <a:lnTo>
                      <a:pt x="45" y="82"/>
                    </a:lnTo>
                    <a:lnTo>
                      <a:pt x="47" y="89"/>
                    </a:lnTo>
                    <a:lnTo>
                      <a:pt x="45" y="91"/>
                    </a:lnTo>
                    <a:lnTo>
                      <a:pt x="41" y="91"/>
                    </a:lnTo>
                    <a:lnTo>
                      <a:pt x="39" y="93"/>
                    </a:lnTo>
                    <a:lnTo>
                      <a:pt x="38" y="95"/>
                    </a:lnTo>
                    <a:lnTo>
                      <a:pt x="36" y="9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0" name="Freeform 2439">
                <a:extLst>
                  <a:ext uri="{FF2B5EF4-FFF2-40B4-BE49-F238E27FC236}">
                    <a16:creationId xmlns:a16="http://schemas.microsoft.com/office/drawing/2014/main" id="{AFFB4ABF-7397-B941-BDA0-C9EED04D3535}"/>
                  </a:ext>
                </a:extLst>
              </p:cNvPr>
              <p:cNvSpPr>
                <a:spLocks/>
              </p:cNvSpPr>
              <p:nvPr/>
            </p:nvSpPr>
            <p:spPr bwMode="auto">
              <a:xfrm>
                <a:off x="2837" y="2677"/>
                <a:ext cx="88" cy="98"/>
              </a:xfrm>
              <a:custGeom>
                <a:avLst/>
                <a:gdLst>
                  <a:gd name="T0" fmla="*/ 36 w 88"/>
                  <a:gd name="T1" fmla="*/ 98 h 98"/>
                  <a:gd name="T2" fmla="*/ 34 w 88"/>
                  <a:gd name="T3" fmla="*/ 95 h 98"/>
                  <a:gd name="T4" fmla="*/ 7 w 88"/>
                  <a:gd name="T5" fmla="*/ 66 h 98"/>
                  <a:gd name="T6" fmla="*/ 0 w 88"/>
                  <a:gd name="T7" fmla="*/ 48 h 98"/>
                  <a:gd name="T8" fmla="*/ 2 w 88"/>
                  <a:gd name="T9" fmla="*/ 47 h 98"/>
                  <a:gd name="T10" fmla="*/ 4 w 88"/>
                  <a:gd name="T11" fmla="*/ 45 h 98"/>
                  <a:gd name="T12" fmla="*/ 7 w 88"/>
                  <a:gd name="T13" fmla="*/ 43 h 98"/>
                  <a:gd name="T14" fmla="*/ 7 w 88"/>
                  <a:gd name="T15" fmla="*/ 32 h 98"/>
                  <a:gd name="T16" fmla="*/ 9 w 88"/>
                  <a:gd name="T17" fmla="*/ 32 h 98"/>
                  <a:gd name="T18" fmla="*/ 11 w 88"/>
                  <a:gd name="T19" fmla="*/ 34 h 98"/>
                  <a:gd name="T20" fmla="*/ 13 w 88"/>
                  <a:gd name="T21" fmla="*/ 34 h 98"/>
                  <a:gd name="T22" fmla="*/ 16 w 88"/>
                  <a:gd name="T23" fmla="*/ 34 h 98"/>
                  <a:gd name="T24" fmla="*/ 16 w 88"/>
                  <a:gd name="T25" fmla="*/ 34 h 98"/>
                  <a:gd name="T26" fmla="*/ 16 w 88"/>
                  <a:gd name="T27" fmla="*/ 32 h 98"/>
                  <a:gd name="T28" fmla="*/ 13 w 88"/>
                  <a:gd name="T29" fmla="*/ 32 h 98"/>
                  <a:gd name="T30" fmla="*/ 9 w 88"/>
                  <a:gd name="T31" fmla="*/ 29 h 98"/>
                  <a:gd name="T32" fmla="*/ 9 w 88"/>
                  <a:gd name="T33" fmla="*/ 27 h 98"/>
                  <a:gd name="T34" fmla="*/ 9 w 88"/>
                  <a:gd name="T35" fmla="*/ 27 h 98"/>
                  <a:gd name="T36" fmla="*/ 11 w 88"/>
                  <a:gd name="T37" fmla="*/ 27 h 98"/>
                  <a:gd name="T38" fmla="*/ 13 w 88"/>
                  <a:gd name="T39" fmla="*/ 25 h 98"/>
                  <a:gd name="T40" fmla="*/ 11 w 88"/>
                  <a:gd name="T41" fmla="*/ 20 h 98"/>
                  <a:gd name="T42" fmla="*/ 39 w 88"/>
                  <a:gd name="T43" fmla="*/ 18 h 98"/>
                  <a:gd name="T44" fmla="*/ 39 w 88"/>
                  <a:gd name="T45" fmla="*/ 18 h 98"/>
                  <a:gd name="T46" fmla="*/ 38 w 88"/>
                  <a:gd name="T47" fmla="*/ 4 h 98"/>
                  <a:gd name="T48" fmla="*/ 39 w 88"/>
                  <a:gd name="T49" fmla="*/ 0 h 98"/>
                  <a:gd name="T50" fmla="*/ 68 w 88"/>
                  <a:gd name="T51" fmla="*/ 0 h 98"/>
                  <a:gd name="T52" fmla="*/ 72 w 88"/>
                  <a:gd name="T53" fmla="*/ 2 h 98"/>
                  <a:gd name="T54" fmla="*/ 70 w 88"/>
                  <a:gd name="T55" fmla="*/ 5 h 98"/>
                  <a:gd name="T56" fmla="*/ 70 w 88"/>
                  <a:gd name="T57" fmla="*/ 16 h 98"/>
                  <a:gd name="T58" fmla="*/ 72 w 88"/>
                  <a:gd name="T59" fmla="*/ 18 h 98"/>
                  <a:gd name="T60" fmla="*/ 77 w 88"/>
                  <a:gd name="T61" fmla="*/ 11 h 98"/>
                  <a:gd name="T62" fmla="*/ 84 w 88"/>
                  <a:gd name="T63" fmla="*/ 13 h 98"/>
                  <a:gd name="T64" fmla="*/ 88 w 88"/>
                  <a:gd name="T65" fmla="*/ 16 h 98"/>
                  <a:gd name="T66" fmla="*/ 88 w 88"/>
                  <a:gd name="T67" fmla="*/ 23 h 98"/>
                  <a:gd name="T68" fmla="*/ 82 w 88"/>
                  <a:gd name="T69" fmla="*/ 32 h 98"/>
                  <a:gd name="T70" fmla="*/ 82 w 88"/>
                  <a:gd name="T71" fmla="*/ 36 h 98"/>
                  <a:gd name="T72" fmla="*/ 88 w 88"/>
                  <a:gd name="T73" fmla="*/ 48 h 98"/>
                  <a:gd name="T74" fmla="*/ 84 w 88"/>
                  <a:gd name="T75" fmla="*/ 73 h 98"/>
                  <a:gd name="T76" fmla="*/ 79 w 88"/>
                  <a:gd name="T77" fmla="*/ 75 h 98"/>
                  <a:gd name="T78" fmla="*/ 73 w 88"/>
                  <a:gd name="T79" fmla="*/ 70 h 98"/>
                  <a:gd name="T80" fmla="*/ 66 w 88"/>
                  <a:gd name="T81" fmla="*/ 70 h 98"/>
                  <a:gd name="T82" fmla="*/ 63 w 88"/>
                  <a:gd name="T83" fmla="*/ 66 h 98"/>
                  <a:gd name="T84" fmla="*/ 61 w 88"/>
                  <a:gd name="T85" fmla="*/ 66 h 98"/>
                  <a:gd name="T86" fmla="*/ 55 w 88"/>
                  <a:gd name="T87" fmla="*/ 72 h 98"/>
                  <a:gd name="T88" fmla="*/ 47 w 88"/>
                  <a:gd name="T89" fmla="*/ 77 h 98"/>
                  <a:gd name="T90" fmla="*/ 45 w 88"/>
                  <a:gd name="T91" fmla="*/ 79 h 98"/>
                  <a:gd name="T92" fmla="*/ 45 w 88"/>
                  <a:gd name="T93" fmla="*/ 82 h 98"/>
                  <a:gd name="T94" fmla="*/ 47 w 88"/>
                  <a:gd name="T95" fmla="*/ 89 h 98"/>
                  <a:gd name="T96" fmla="*/ 45 w 88"/>
                  <a:gd name="T97" fmla="*/ 91 h 98"/>
                  <a:gd name="T98" fmla="*/ 41 w 88"/>
                  <a:gd name="T99" fmla="*/ 91 h 98"/>
                  <a:gd name="T100" fmla="*/ 39 w 88"/>
                  <a:gd name="T101" fmla="*/ 93 h 98"/>
                  <a:gd name="T102" fmla="*/ 38 w 88"/>
                  <a:gd name="T103" fmla="*/ 95 h 98"/>
                  <a:gd name="T104" fmla="*/ 36 w 88"/>
                  <a:gd name="T10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98">
                    <a:moveTo>
                      <a:pt x="36" y="98"/>
                    </a:moveTo>
                    <a:lnTo>
                      <a:pt x="34" y="95"/>
                    </a:lnTo>
                    <a:lnTo>
                      <a:pt x="7" y="66"/>
                    </a:lnTo>
                    <a:lnTo>
                      <a:pt x="0" y="48"/>
                    </a:lnTo>
                    <a:lnTo>
                      <a:pt x="2" y="47"/>
                    </a:lnTo>
                    <a:lnTo>
                      <a:pt x="4" y="45"/>
                    </a:lnTo>
                    <a:lnTo>
                      <a:pt x="7" y="43"/>
                    </a:lnTo>
                    <a:lnTo>
                      <a:pt x="7" y="32"/>
                    </a:lnTo>
                    <a:lnTo>
                      <a:pt x="9" y="32"/>
                    </a:lnTo>
                    <a:lnTo>
                      <a:pt x="11" y="34"/>
                    </a:lnTo>
                    <a:lnTo>
                      <a:pt x="13" y="34"/>
                    </a:lnTo>
                    <a:lnTo>
                      <a:pt x="16" y="34"/>
                    </a:lnTo>
                    <a:lnTo>
                      <a:pt x="16" y="34"/>
                    </a:lnTo>
                    <a:lnTo>
                      <a:pt x="16" y="32"/>
                    </a:lnTo>
                    <a:lnTo>
                      <a:pt x="13" y="32"/>
                    </a:lnTo>
                    <a:lnTo>
                      <a:pt x="9" y="29"/>
                    </a:lnTo>
                    <a:lnTo>
                      <a:pt x="9" y="27"/>
                    </a:lnTo>
                    <a:lnTo>
                      <a:pt x="9" y="27"/>
                    </a:lnTo>
                    <a:lnTo>
                      <a:pt x="11" y="27"/>
                    </a:lnTo>
                    <a:lnTo>
                      <a:pt x="13" y="25"/>
                    </a:lnTo>
                    <a:lnTo>
                      <a:pt x="11" y="20"/>
                    </a:lnTo>
                    <a:lnTo>
                      <a:pt x="39" y="18"/>
                    </a:lnTo>
                    <a:lnTo>
                      <a:pt x="39" y="18"/>
                    </a:lnTo>
                    <a:lnTo>
                      <a:pt x="38" y="4"/>
                    </a:lnTo>
                    <a:lnTo>
                      <a:pt x="39" y="0"/>
                    </a:lnTo>
                    <a:lnTo>
                      <a:pt x="68" y="0"/>
                    </a:lnTo>
                    <a:lnTo>
                      <a:pt x="72" y="2"/>
                    </a:lnTo>
                    <a:lnTo>
                      <a:pt x="70" y="5"/>
                    </a:lnTo>
                    <a:lnTo>
                      <a:pt x="70" y="16"/>
                    </a:lnTo>
                    <a:lnTo>
                      <a:pt x="72" y="18"/>
                    </a:lnTo>
                    <a:lnTo>
                      <a:pt x="77" y="11"/>
                    </a:lnTo>
                    <a:lnTo>
                      <a:pt x="84" y="13"/>
                    </a:lnTo>
                    <a:lnTo>
                      <a:pt x="88" y="16"/>
                    </a:lnTo>
                    <a:lnTo>
                      <a:pt x="88" y="23"/>
                    </a:lnTo>
                    <a:lnTo>
                      <a:pt x="82" y="32"/>
                    </a:lnTo>
                    <a:lnTo>
                      <a:pt x="82" y="36"/>
                    </a:lnTo>
                    <a:lnTo>
                      <a:pt x="88" y="48"/>
                    </a:lnTo>
                    <a:lnTo>
                      <a:pt x="84" y="73"/>
                    </a:lnTo>
                    <a:lnTo>
                      <a:pt x="79" y="75"/>
                    </a:lnTo>
                    <a:lnTo>
                      <a:pt x="73" y="70"/>
                    </a:lnTo>
                    <a:lnTo>
                      <a:pt x="66" y="70"/>
                    </a:lnTo>
                    <a:lnTo>
                      <a:pt x="63" y="66"/>
                    </a:lnTo>
                    <a:lnTo>
                      <a:pt x="61" y="66"/>
                    </a:lnTo>
                    <a:lnTo>
                      <a:pt x="55" y="72"/>
                    </a:lnTo>
                    <a:lnTo>
                      <a:pt x="47" y="77"/>
                    </a:lnTo>
                    <a:lnTo>
                      <a:pt x="45" y="79"/>
                    </a:lnTo>
                    <a:lnTo>
                      <a:pt x="45" y="82"/>
                    </a:lnTo>
                    <a:lnTo>
                      <a:pt x="47" y="89"/>
                    </a:lnTo>
                    <a:lnTo>
                      <a:pt x="45" y="91"/>
                    </a:lnTo>
                    <a:lnTo>
                      <a:pt x="41" y="91"/>
                    </a:lnTo>
                    <a:lnTo>
                      <a:pt x="39" y="93"/>
                    </a:lnTo>
                    <a:lnTo>
                      <a:pt x="38" y="95"/>
                    </a:lnTo>
                    <a:lnTo>
                      <a:pt x="36" y="9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1" name="Freeform 2440">
                <a:extLst>
                  <a:ext uri="{FF2B5EF4-FFF2-40B4-BE49-F238E27FC236}">
                    <a16:creationId xmlns:a16="http://schemas.microsoft.com/office/drawing/2014/main" id="{B6EAB264-2B81-B942-B847-BFFA788FCEBA}"/>
                  </a:ext>
                </a:extLst>
              </p:cNvPr>
              <p:cNvSpPr>
                <a:spLocks/>
              </p:cNvSpPr>
              <p:nvPr/>
            </p:nvSpPr>
            <p:spPr bwMode="auto">
              <a:xfrm>
                <a:off x="3225" y="2474"/>
                <a:ext cx="241" cy="183"/>
              </a:xfrm>
              <a:custGeom>
                <a:avLst/>
                <a:gdLst>
                  <a:gd name="T0" fmla="*/ 50 w 241"/>
                  <a:gd name="T1" fmla="*/ 32 h 183"/>
                  <a:gd name="T2" fmla="*/ 46 w 241"/>
                  <a:gd name="T3" fmla="*/ 33 h 183"/>
                  <a:gd name="T4" fmla="*/ 30 w 241"/>
                  <a:gd name="T5" fmla="*/ 64 h 183"/>
                  <a:gd name="T6" fmla="*/ 25 w 241"/>
                  <a:gd name="T7" fmla="*/ 64 h 183"/>
                  <a:gd name="T8" fmla="*/ 19 w 241"/>
                  <a:gd name="T9" fmla="*/ 71 h 183"/>
                  <a:gd name="T10" fmla="*/ 17 w 241"/>
                  <a:gd name="T11" fmla="*/ 101 h 183"/>
                  <a:gd name="T12" fmla="*/ 12 w 241"/>
                  <a:gd name="T13" fmla="*/ 105 h 183"/>
                  <a:gd name="T14" fmla="*/ 3 w 241"/>
                  <a:gd name="T15" fmla="*/ 105 h 183"/>
                  <a:gd name="T16" fmla="*/ 1 w 241"/>
                  <a:gd name="T17" fmla="*/ 110 h 183"/>
                  <a:gd name="T18" fmla="*/ 1 w 241"/>
                  <a:gd name="T19" fmla="*/ 114 h 183"/>
                  <a:gd name="T20" fmla="*/ 5 w 241"/>
                  <a:gd name="T21" fmla="*/ 116 h 183"/>
                  <a:gd name="T22" fmla="*/ 10 w 241"/>
                  <a:gd name="T23" fmla="*/ 116 h 183"/>
                  <a:gd name="T24" fmla="*/ 16 w 241"/>
                  <a:gd name="T25" fmla="*/ 121 h 183"/>
                  <a:gd name="T26" fmla="*/ 21 w 241"/>
                  <a:gd name="T27" fmla="*/ 128 h 183"/>
                  <a:gd name="T28" fmla="*/ 34 w 241"/>
                  <a:gd name="T29" fmla="*/ 150 h 183"/>
                  <a:gd name="T30" fmla="*/ 42 w 241"/>
                  <a:gd name="T31" fmla="*/ 153 h 183"/>
                  <a:gd name="T32" fmla="*/ 44 w 241"/>
                  <a:gd name="T33" fmla="*/ 166 h 183"/>
                  <a:gd name="T34" fmla="*/ 59 w 241"/>
                  <a:gd name="T35" fmla="*/ 166 h 183"/>
                  <a:gd name="T36" fmla="*/ 76 w 241"/>
                  <a:gd name="T37" fmla="*/ 178 h 183"/>
                  <a:gd name="T38" fmla="*/ 109 w 241"/>
                  <a:gd name="T39" fmla="*/ 180 h 183"/>
                  <a:gd name="T40" fmla="*/ 125 w 241"/>
                  <a:gd name="T41" fmla="*/ 171 h 183"/>
                  <a:gd name="T42" fmla="*/ 142 w 241"/>
                  <a:gd name="T43" fmla="*/ 176 h 183"/>
                  <a:gd name="T44" fmla="*/ 157 w 241"/>
                  <a:gd name="T45" fmla="*/ 169 h 183"/>
                  <a:gd name="T46" fmla="*/ 173 w 241"/>
                  <a:gd name="T47" fmla="*/ 160 h 183"/>
                  <a:gd name="T48" fmla="*/ 239 w 241"/>
                  <a:gd name="T49" fmla="*/ 112 h 183"/>
                  <a:gd name="T50" fmla="*/ 225 w 241"/>
                  <a:gd name="T51" fmla="*/ 110 h 183"/>
                  <a:gd name="T52" fmla="*/ 175 w 241"/>
                  <a:gd name="T53" fmla="*/ 91 h 183"/>
                  <a:gd name="T54" fmla="*/ 166 w 241"/>
                  <a:gd name="T55" fmla="*/ 83 h 183"/>
                  <a:gd name="T56" fmla="*/ 164 w 241"/>
                  <a:gd name="T57" fmla="*/ 82 h 183"/>
                  <a:gd name="T58" fmla="*/ 160 w 241"/>
                  <a:gd name="T59" fmla="*/ 76 h 183"/>
                  <a:gd name="T60" fmla="*/ 157 w 241"/>
                  <a:gd name="T61" fmla="*/ 67 h 183"/>
                  <a:gd name="T62" fmla="*/ 159 w 241"/>
                  <a:gd name="T63" fmla="*/ 64 h 183"/>
                  <a:gd name="T64" fmla="*/ 155 w 241"/>
                  <a:gd name="T65" fmla="*/ 62 h 183"/>
                  <a:gd name="T66" fmla="*/ 150 w 241"/>
                  <a:gd name="T67" fmla="*/ 64 h 183"/>
                  <a:gd name="T68" fmla="*/ 150 w 241"/>
                  <a:gd name="T69" fmla="*/ 64 h 183"/>
                  <a:gd name="T70" fmla="*/ 146 w 241"/>
                  <a:gd name="T71" fmla="*/ 64 h 183"/>
                  <a:gd name="T72" fmla="*/ 141 w 241"/>
                  <a:gd name="T73" fmla="*/ 62 h 183"/>
                  <a:gd name="T74" fmla="*/ 144 w 241"/>
                  <a:gd name="T75" fmla="*/ 51 h 183"/>
                  <a:gd name="T76" fmla="*/ 150 w 241"/>
                  <a:gd name="T77" fmla="*/ 41 h 183"/>
                  <a:gd name="T78" fmla="*/ 141 w 241"/>
                  <a:gd name="T79" fmla="*/ 33 h 183"/>
                  <a:gd name="T80" fmla="*/ 123 w 241"/>
                  <a:gd name="T81" fmla="*/ 12 h 183"/>
                  <a:gd name="T82" fmla="*/ 114 w 241"/>
                  <a:gd name="T83" fmla="*/ 7 h 183"/>
                  <a:gd name="T84" fmla="*/ 109 w 241"/>
                  <a:gd name="T85" fmla="*/ 8 h 183"/>
                  <a:gd name="T86" fmla="*/ 107 w 241"/>
                  <a:gd name="T87" fmla="*/ 7 h 183"/>
                  <a:gd name="T88" fmla="*/ 103 w 241"/>
                  <a:gd name="T89" fmla="*/ 5 h 183"/>
                  <a:gd name="T90" fmla="*/ 101 w 241"/>
                  <a:gd name="T91" fmla="*/ 7 h 183"/>
                  <a:gd name="T92" fmla="*/ 98 w 241"/>
                  <a:gd name="T93" fmla="*/ 7 h 183"/>
                  <a:gd name="T94" fmla="*/ 98 w 241"/>
                  <a:gd name="T95" fmla="*/ 5 h 183"/>
                  <a:gd name="T96" fmla="*/ 94 w 241"/>
                  <a:gd name="T97" fmla="*/ 5 h 183"/>
                  <a:gd name="T98" fmla="*/ 92 w 241"/>
                  <a:gd name="T99" fmla="*/ 7 h 183"/>
                  <a:gd name="T100" fmla="*/ 87 w 241"/>
                  <a:gd name="T101" fmla="*/ 8 h 183"/>
                  <a:gd name="T102" fmla="*/ 82 w 241"/>
                  <a:gd name="T103" fmla="*/ 5 h 183"/>
                  <a:gd name="T104" fmla="*/ 82 w 241"/>
                  <a:gd name="T105" fmla="*/ 3 h 183"/>
                  <a:gd name="T106" fmla="*/ 76 w 241"/>
                  <a:gd name="T107" fmla="*/ 0 h 183"/>
                  <a:gd name="T108" fmla="*/ 67 w 241"/>
                  <a:gd name="T109" fmla="*/ 10 h 183"/>
                  <a:gd name="T110" fmla="*/ 67 w 241"/>
                  <a:gd name="T111" fmla="*/ 7 h 183"/>
                  <a:gd name="T112" fmla="*/ 64 w 241"/>
                  <a:gd name="T113" fmla="*/ 8 h 183"/>
                  <a:gd name="T114" fmla="*/ 62 w 241"/>
                  <a:gd name="T115" fmla="*/ 10 h 183"/>
                  <a:gd name="T116" fmla="*/ 60 w 241"/>
                  <a:gd name="T117" fmla="*/ 10 h 183"/>
                  <a:gd name="T118" fmla="*/ 55 w 241"/>
                  <a:gd name="T119" fmla="*/ 1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1" h="183">
                    <a:moveTo>
                      <a:pt x="55" y="10"/>
                    </a:moveTo>
                    <a:lnTo>
                      <a:pt x="50" y="32"/>
                    </a:lnTo>
                    <a:lnTo>
                      <a:pt x="48" y="33"/>
                    </a:lnTo>
                    <a:lnTo>
                      <a:pt x="46" y="33"/>
                    </a:lnTo>
                    <a:lnTo>
                      <a:pt x="32" y="51"/>
                    </a:lnTo>
                    <a:lnTo>
                      <a:pt x="30" y="64"/>
                    </a:lnTo>
                    <a:lnTo>
                      <a:pt x="28" y="64"/>
                    </a:lnTo>
                    <a:lnTo>
                      <a:pt x="25" y="64"/>
                    </a:lnTo>
                    <a:lnTo>
                      <a:pt x="23" y="66"/>
                    </a:lnTo>
                    <a:lnTo>
                      <a:pt x="19" y="71"/>
                    </a:lnTo>
                    <a:lnTo>
                      <a:pt x="19" y="71"/>
                    </a:lnTo>
                    <a:lnTo>
                      <a:pt x="17" y="101"/>
                    </a:lnTo>
                    <a:lnTo>
                      <a:pt x="16" y="103"/>
                    </a:lnTo>
                    <a:lnTo>
                      <a:pt x="12" y="105"/>
                    </a:lnTo>
                    <a:lnTo>
                      <a:pt x="5" y="103"/>
                    </a:lnTo>
                    <a:lnTo>
                      <a:pt x="3" y="105"/>
                    </a:lnTo>
                    <a:lnTo>
                      <a:pt x="3" y="108"/>
                    </a:lnTo>
                    <a:lnTo>
                      <a:pt x="1" y="110"/>
                    </a:lnTo>
                    <a:lnTo>
                      <a:pt x="0" y="112"/>
                    </a:lnTo>
                    <a:lnTo>
                      <a:pt x="1" y="114"/>
                    </a:lnTo>
                    <a:lnTo>
                      <a:pt x="3" y="114"/>
                    </a:lnTo>
                    <a:lnTo>
                      <a:pt x="5" y="116"/>
                    </a:lnTo>
                    <a:lnTo>
                      <a:pt x="9" y="116"/>
                    </a:lnTo>
                    <a:lnTo>
                      <a:pt x="10" y="116"/>
                    </a:lnTo>
                    <a:lnTo>
                      <a:pt x="14" y="117"/>
                    </a:lnTo>
                    <a:lnTo>
                      <a:pt x="16" y="121"/>
                    </a:lnTo>
                    <a:lnTo>
                      <a:pt x="16" y="125"/>
                    </a:lnTo>
                    <a:lnTo>
                      <a:pt x="21" y="128"/>
                    </a:lnTo>
                    <a:lnTo>
                      <a:pt x="26" y="132"/>
                    </a:lnTo>
                    <a:lnTo>
                      <a:pt x="34" y="150"/>
                    </a:lnTo>
                    <a:lnTo>
                      <a:pt x="37" y="151"/>
                    </a:lnTo>
                    <a:lnTo>
                      <a:pt x="42" y="153"/>
                    </a:lnTo>
                    <a:lnTo>
                      <a:pt x="46" y="155"/>
                    </a:lnTo>
                    <a:lnTo>
                      <a:pt x="44" y="166"/>
                    </a:lnTo>
                    <a:lnTo>
                      <a:pt x="50" y="167"/>
                    </a:lnTo>
                    <a:lnTo>
                      <a:pt x="59" y="166"/>
                    </a:lnTo>
                    <a:lnTo>
                      <a:pt x="75" y="176"/>
                    </a:lnTo>
                    <a:lnTo>
                      <a:pt x="76" y="178"/>
                    </a:lnTo>
                    <a:lnTo>
                      <a:pt x="101" y="183"/>
                    </a:lnTo>
                    <a:lnTo>
                      <a:pt x="109" y="180"/>
                    </a:lnTo>
                    <a:lnTo>
                      <a:pt x="112" y="175"/>
                    </a:lnTo>
                    <a:lnTo>
                      <a:pt x="125" y="171"/>
                    </a:lnTo>
                    <a:lnTo>
                      <a:pt x="134" y="176"/>
                    </a:lnTo>
                    <a:lnTo>
                      <a:pt x="142" y="176"/>
                    </a:lnTo>
                    <a:lnTo>
                      <a:pt x="142" y="175"/>
                    </a:lnTo>
                    <a:lnTo>
                      <a:pt x="157" y="169"/>
                    </a:lnTo>
                    <a:lnTo>
                      <a:pt x="166" y="164"/>
                    </a:lnTo>
                    <a:lnTo>
                      <a:pt x="173" y="160"/>
                    </a:lnTo>
                    <a:lnTo>
                      <a:pt x="192" y="158"/>
                    </a:lnTo>
                    <a:lnTo>
                      <a:pt x="239" y="112"/>
                    </a:lnTo>
                    <a:lnTo>
                      <a:pt x="241" y="110"/>
                    </a:lnTo>
                    <a:lnTo>
                      <a:pt x="225" y="110"/>
                    </a:lnTo>
                    <a:lnTo>
                      <a:pt x="176" y="94"/>
                    </a:lnTo>
                    <a:lnTo>
                      <a:pt x="175" y="91"/>
                    </a:lnTo>
                    <a:lnTo>
                      <a:pt x="167" y="87"/>
                    </a:lnTo>
                    <a:lnTo>
                      <a:pt x="166" y="83"/>
                    </a:lnTo>
                    <a:lnTo>
                      <a:pt x="164" y="83"/>
                    </a:lnTo>
                    <a:lnTo>
                      <a:pt x="164" y="82"/>
                    </a:lnTo>
                    <a:lnTo>
                      <a:pt x="160" y="78"/>
                    </a:lnTo>
                    <a:lnTo>
                      <a:pt x="160" y="76"/>
                    </a:lnTo>
                    <a:lnTo>
                      <a:pt x="159" y="75"/>
                    </a:lnTo>
                    <a:lnTo>
                      <a:pt x="157" y="67"/>
                    </a:lnTo>
                    <a:lnTo>
                      <a:pt x="157" y="66"/>
                    </a:lnTo>
                    <a:lnTo>
                      <a:pt x="159" y="64"/>
                    </a:lnTo>
                    <a:lnTo>
                      <a:pt x="159" y="64"/>
                    </a:lnTo>
                    <a:lnTo>
                      <a:pt x="155" y="62"/>
                    </a:lnTo>
                    <a:lnTo>
                      <a:pt x="153" y="62"/>
                    </a:lnTo>
                    <a:lnTo>
                      <a:pt x="150" y="64"/>
                    </a:lnTo>
                    <a:lnTo>
                      <a:pt x="150" y="64"/>
                    </a:lnTo>
                    <a:lnTo>
                      <a:pt x="150" y="64"/>
                    </a:lnTo>
                    <a:lnTo>
                      <a:pt x="148" y="64"/>
                    </a:lnTo>
                    <a:lnTo>
                      <a:pt x="146" y="64"/>
                    </a:lnTo>
                    <a:lnTo>
                      <a:pt x="142" y="64"/>
                    </a:lnTo>
                    <a:lnTo>
                      <a:pt x="141" y="62"/>
                    </a:lnTo>
                    <a:lnTo>
                      <a:pt x="141" y="58"/>
                    </a:lnTo>
                    <a:lnTo>
                      <a:pt x="144" y="51"/>
                    </a:lnTo>
                    <a:lnTo>
                      <a:pt x="148" y="42"/>
                    </a:lnTo>
                    <a:lnTo>
                      <a:pt x="150" y="41"/>
                    </a:lnTo>
                    <a:lnTo>
                      <a:pt x="146" y="37"/>
                    </a:lnTo>
                    <a:lnTo>
                      <a:pt x="141" y="33"/>
                    </a:lnTo>
                    <a:lnTo>
                      <a:pt x="139" y="30"/>
                    </a:lnTo>
                    <a:lnTo>
                      <a:pt x="123" y="12"/>
                    </a:lnTo>
                    <a:lnTo>
                      <a:pt x="119" y="12"/>
                    </a:lnTo>
                    <a:lnTo>
                      <a:pt x="114" y="7"/>
                    </a:lnTo>
                    <a:lnTo>
                      <a:pt x="110" y="7"/>
                    </a:lnTo>
                    <a:lnTo>
                      <a:pt x="109" y="8"/>
                    </a:lnTo>
                    <a:lnTo>
                      <a:pt x="109" y="8"/>
                    </a:lnTo>
                    <a:lnTo>
                      <a:pt x="107" y="7"/>
                    </a:lnTo>
                    <a:lnTo>
                      <a:pt x="105" y="7"/>
                    </a:lnTo>
                    <a:lnTo>
                      <a:pt x="103" y="5"/>
                    </a:lnTo>
                    <a:lnTo>
                      <a:pt x="103" y="5"/>
                    </a:lnTo>
                    <a:lnTo>
                      <a:pt x="101" y="7"/>
                    </a:lnTo>
                    <a:lnTo>
                      <a:pt x="100" y="7"/>
                    </a:lnTo>
                    <a:lnTo>
                      <a:pt x="98" y="7"/>
                    </a:lnTo>
                    <a:lnTo>
                      <a:pt x="98" y="7"/>
                    </a:lnTo>
                    <a:lnTo>
                      <a:pt x="98" y="5"/>
                    </a:lnTo>
                    <a:lnTo>
                      <a:pt x="96" y="5"/>
                    </a:lnTo>
                    <a:lnTo>
                      <a:pt x="94" y="5"/>
                    </a:lnTo>
                    <a:lnTo>
                      <a:pt x="94" y="5"/>
                    </a:lnTo>
                    <a:lnTo>
                      <a:pt x="92" y="7"/>
                    </a:lnTo>
                    <a:lnTo>
                      <a:pt x="89" y="7"/>
                    </a:lnTo>
                    <a:lnTo>
                      <a:pt x="87" y="8"/>
                    </a:lnTo>
                    <a:lnTo>
                      <a:pt x="85" y="8"/>
                    </a:lnTo>
                    <a:lnTo>
                      <a:pt x="82" y="5"/>
                    </a:lnTo>
                    <a:lnTo>
                      <a:pt x="82" y="3"/>
                    </a:lnTo>
                    <a:lnTo>
                      <a:pt x="82" y="3"/>
                    </a:lnTo>
                    <a:lnTo>
                      <a:pt x="80" y="3"/>
                    </a:lnTo>
                    <a:lnTo>
                      <a:pt x="76" y="0"/>
                    </a:lnTo>
                    <a:lnTo>
                      <a:pt x="71" y="14"/>
                    </a:lnTo>
                    <a:lnTo>
                      <a:pt x="67" y="10"/>
                    </a:lnTo>
                    <a:lnTo>
                      <a:pt x="67" y="8"/>
                    </a:lnTo>
                    <a:lnTo>
                      <a:pt x="67" y="7"/>
                    </a:lnTo>
                    <a:lnTo>
                      <a:pt x="64" y="7"/>
                    </a:lnTo>
                    <a:lnTo>
                      <a:pt x="64" y="8"/>
                    </a:lnTo>
                    <a:lnTo>
                      <a:pt x="64" y="10"/>
                    </a:lnTo>
                    <a:lnTo>
                      <a:pt x="62" y="10"/>
                    </a:lnTo>
                    <a:lnTo>
                      <a:pt x="62" y="10"/>
                    </a:lnTo>
                    <a:lnTo>
                      <a:pt x="60" y="10"/>
                    </a:lnTo>
                    <a:lnTo>
                      <a:pt x="57" y="10"/>
                    </a:lnTo>
                    <a:lnTo>
                      <a:pt x="55" y="1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2" name="Freeform 2441">
                <a:extLst>
                  <a:ext uri="{FF2B5EF4-FFF2-40B4-BE49-F238E27FC236}">
                    <a16:creationId xmlns:a16="http://schemas.microsoft.com/office/drawing/2014/main" id="{C90335DD-F045-8B45-A344-D57B979C091A}"/>
                  </a:ext>
                </a:extLst>
              </p:cNvPr>
              <p:cNvSpPr>
                <a:spLocks/>
              </p:cNvSpPr>
              <p:nvPr/>
            </p:nvSpPr>
            <p:spPr bwMode="auto">
              <a:xfrm>
                <a:off x="3225" y="2474"/>
                <a:ext cx="241" cy="183"/>
              </a:xfrm>
              <a:custGeom>
                <a:avLst/>
                <a:gdLst>
                  <a:gd name="T0" fmla="*/ 50 w 241"/>
                  <a:gd name="T1" fmla="*/ 32 h 183"/>
                  <a:gd name="T2" fmla="*/ 46 w 241"/>
                  <a:gd name="T3" fmla="*/ 33 h 183"/>
                  <a:gd name="T4" fmla="*/ 30 w 241"/>
                  <a:gd name="T5" fmla="*/ 64 h 183"/>
                  <a:gd name="T6" fmla="*/ 25 w 241"/>
                  <a:gd name="T7" fmla="*/ 64 h 183"/>
                  <a:gd name="T8" fmla="*/ 19 w 241"/>
                  <a:gd name="T9" fmla="*/ 71 h 183"/>
                  <a:gd name="T10" fmla="*/ 17 w 241"/>
                  <a:gd name="T11" fmla="*/ 101 h 183"/>
                  <a:gd name="T12" fmla="*/ 12 w 241"/>
                  <a:gd name="T13" fmla="*/ 105 h 183"/>
                  <a:gd name="T14" fmla="*/ 3 w 241"/>
                  <a:gd name="T15" fmla="*/ 105 h 183"/>
                  <a:gd name="T16" fmla="*/ 1 w 241"/>
                  <a:gd name="T17" fmla="*/ 110 h 183"/>
                  <a:gd name="T18" fmla="*/ 1 w 241"/>
                  <a:gd name="T19" fmla="*/ 114 h 183"/>
                  <a:gd name="T20" fmla="*/ 5 w 241"/>
                  <a:gd name="T21" fmla="*/ 116 h 183"/>
                  <a:gd name="T22" fmla="*/ 10 w 241"/>
                  <a:gd name="T23" fmla="*/ 116 h 183"/>
                  <a:gd name="T24" fmla="*/ 16 w 241"/>
                  <a:gd name="T25" fmla="*/ 121 h 183"/>
                  <a:gd name="T26" fmla="*/ 21 w 241"/>
                  <a:gd name="T27" fmla="*/ 128 h 183"/>
                  <a:gd name="T28" fmla="*/ 34 w 241"/>
                  <a:gd name="T29" fmla="*/ 150 h 183"/>
                  <a:gd name="T30" fmla="*/ 42 w 241"/>
                  <a:gd name="T31" fmla="*/ 153 h 183"/>
                  <a:gd name="T32" fmla="*/ 44 w 241"/>
                  <a:gd name="T33" fmla="*/ 166 h 183"/>
                  <a:gd name="T34" fmla="*/ 59 w 241"/>
                  <a:gd name="T35" fmla="*/ 166 h 183"/>
                  <a:gd name="T36" fmla="*/ 76 w 241"/>
                  <a:gd name="T37" fmla="*/ 178 h 183"/>
                  <a:gd name="T38" fmla="*/ 109 w 241"/>
                  <a:gd name="T39" fmla="*/ 180 h 183"/>
                  <a:gd name="T40" fmla="*/ 125 w 241"/>
                  <a:gd name="T41" fmla="*/ 171 h 183"/>
                  <a:gd name="T42" fmla="*/ 142 w 241"/>
                  <a:gd name="T43" fmla="*/ 176 h 183"/>
                  <a:gd name="T44" fmla="*/ 157 w 241"/>
                  <a:gd name="T45" fmla="*/ 169 h 183"/>
                  <a:gd name="T46" fmla="*/ 173 w 241"/>
                  <a:gd name="T47" fmla="*/ 160 h 183"/>
                  <a:gd name="T48" fmla="*/ 239 w 241"/>
                  <a:gd name="T49" fmla="*/ 112 h 183"/>
                  <a:gd name="T50" fmla="*/ 225 w 241"/>
                  <a:gd name="T51" fmla="*/ 110 h 183"/>
                  <a:gd name="T52" fmla="*/ 175 w 241"/>
                  <a:gd name="T53" fmla="*/ 91 h 183"/>
                  <a:gd name="T54" fmla="*/ 166 w 241"/>
                  <a:gd name="T55" fmla="*/ 83 h 183"/>
                  <a:gd name="T56" fmla="*/ 164 w 241"/>
                  <a:gd name="T57" fmla="*/ 82 h 183"/>
                  <a:gd name="T58" fmla="*/ 160 w 241"/>
                  <a:gd name="T59" fmla="*/ 76 h 183"/>
                  <a:gd name="T60" fmla="*/ 157 w 241"/>
                  <a:gd name="T61" fmla="*/ 67 h 183"/>
                  <a:gd name="T62" fmla="*/ 159 w 241"/>
                  <a:gd name="T63" fmla="*/ 64 h 183"/>
                  <a:gd name="T64" fmla="*/ 155 w 241"/>
                  <a:gd name="T65" fmla="*/ 62 h 183"/>
                  <a:gd name="T66" fmla="*/ 150 w 241"/>
                  <a:gd name="T67" fmla="*/ 64 h 183"/>
                  <a:gd name="T68" fmla="*/ 150 w 241"/>
                  <a:gd name="T69" fmla="*/ 64 h 183"/>
                  <a:gd name="T70" fmla="*/ 146 w 241"/>
                  <a:gd name="T71" fmla="*/ 64 h 183"/>
                  <a:gd name="T72" fmla="*/ 141 w 241"/>
                  <a:gd name="T73" fmla="*/ 62 h 183"/>
                  <a:gd name="T74" fmla="*/ 144 w 241"/>
                  <a:gd name="T75" fmla="*/ 51 h 183"/>
                  <a:gd name="T76" fmla="*/ 150 w 241"/>
                  <a:gd name="T77" fmla="*/ 41 h 183"/>
                  <a:gd name="T78" fmla="*/ 141 w 241"/>
                  <a:gd name="T79" fmla="*/ 33 h 183"/>
                  <a:gd name="T80" fmla="*/ 123 w 241"/>
                  <a:gd name="T81" fmla="*/ 12 h 183"/>
                  <a:gd name="T82" fmla="*/ 114 w 241"/>
                  <a:gd name="T83" fmla="*/ 7 h 183"/>
                  <a:gd name="T84" fmla="*/ 109 w 241"/>
                  <a:gd name="T85" fmla="*/ 8 h 183"/>
                  <a:gd name="T86" fmla="*/ 107 w 241"/>
                  <a:gd name="T87" fmla="*/ 7 h 183"/>
                  <a:gd name="T88" fmla="*/ 103 w 241"/>
                  <a:gd name="T89" fmla="*/ 5 h 183"/>
                  <a:gd name="T90" fmla="*/ 101 w 241"/>
                  <a:gd name="T91" fmla="*/ 7 h 183"/>
                  <a:gd name="T92" fmla="*/ 98 w 241"/>
                  <a:gd name="T93" fmla="*/ 7 h 183"/>
                  <a:gd name="T94" fmla="*/ 98 w 241"/>
                  <a:gd name="T95" fmla="*/ 5 h 183"/>
                  <a:gd name="T96" fmla="*/ 94 w 241"/>
                  <a:gd name="T97" fmla="*/ 5 h 183"/>
                  <a:gd name="T98" fmla="*/ 92 w 241"/>
                  <a:gd name="T99" fmla="*/ 7 h 183"/>
                  <a:gd name="T100" fmla="*/ 87 w 241"/>
                  <a:gd name="T101" fmla="*/ 8 h 183"/>
                  <a:gd name="T102" fmla="*/ 82 w 241"/>
                  <a:gd name="T103" fmla="*/ 5 h 183"/>
                  <a:gd name="T104" fmla="*/ 82 w 241"/>
                  <a:gd name="T105" fmla="*/ 3 h 183"/>
                  <a:gd name="T106" fmla="*/ 76 w 241"/>
                  <a:gd name="T107" fmla="*/ 0 h 183"/>
                  <a:gd name="T108" fmla="*/ 67 w 241"/>
                  <a:gd name="T109" fmla="*/ 10 h 183"/>
                  <a:gd name="T110" fmla="*/ 67 w 241"/>
                  <a:gd name="T111" fmla="*/ 7 h 183"/>
                  <a:gd name="T112" fmla="*/ 64 w 241"/>
                  <a:gd name="T113" fmla="*/ 8 h 183"/>
                  <a:gd name="T114" fmla="*/ 62 w 241"/>
                  <a:gd name="T115" fmla="*/ 10 h 183"/>
                  <a:gd name="T116" fmla="*/ 60 w 241"/>
                  <a:gd name="T117" fmla="*/ 10 h 183"/>
                  <a:gd name="T118" fmla="*/ 55 w 241"/>
                  <a:gd name="T119" fmla="*/ 1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1" h="183">
                    <a:moveTo>
                      <a:pt x="55" y="10"/>
                    </a:moveTo>
                    <a:lnTo>
                      <a:pt x="50" y="32"/>
                    </a:lnTo>
                    <a:lnTo>
                      <a:pt x="48" y="33"/>
                    </a:lnTo>
                    <a:lnTo>
                      <a:pt x="46" y="33"/>
                    </a:lnTo>
                    <a:lnTo>
                      <a:pt x="32" y="51"/>
                    </a:lnTo>
                    <a:lnTo>
                      <a:pt x="30" y="64"/>
                    </a:lnTo>
                    <a:lnTo>
                      <a:pt x="28" y="64"/>
                    </a:lnTo>
                    <a:lnTo>
                      <a:pt x="25" y="64"/>
                    </a:lnTo>
                    <a:lnTo>
                      <a:pt x="23" y="66"/>
                    </a:lnTo>
                    <a:lnTo>
                      <a:pt x="19" y="71"/>
                    </a:lnTo>
                    <a:lnTo>
                      <a:pt x="19" y="71"/>
                    </a:lnTo>
                    <a:lnTo>
                      <a:pt x="17" y="101"/>
                    </a:lnTo>
                    <a:lnTo>
                      <a:pt x="16" y="103"/>
                    </a:lnTo>
                    <a:lnTo>
                      <a:pt x="12" y="105"/>
                    </a:lnTo>
                    <a:lnTo>
                      <a:pt x="5" y="103"/>
                    </a:lnTo>
                    <a:lnTo>
                      <a:pt x="3" y="105"/>
                    </a:lnTo>
                    <a:lnTo>
                      <a:pt x="3" y="108"/>
                    </a:lnTo>
                    <a:lnTo>
                      <a:pt x="1" y="110"/>
                    </a:lnTo>
                    <a:lnTo>
                      <a:pt x="0" y="112"/>
                    </a:lnTo>
                    <a:lnTo>
                      <a:pt x="1" y="114"/>
                    </a:lnTo>
                    <a:lnTo>
                      <a:pt x="3" y="114"/>
                    </a:lnTo>
                    <a:lnTo>
                      <a:pt x="5" y="116"/>
                    </a:lnTo>
                    <a:lnTo>
                      <a:pt x="9" y="116"/>
                    </a:lnTo>
                    <a:lnTo>
                      <a:pt x="10" y="116"/>
                    </a:lnTo>
                    <a:lnTo>
                      <a:pt x="14" y="117"/>
                    </a:lnTo>
                    <a:lnTo>
                      <a:pt x="16" y="121"/>
                    </a:lnTo>
                    <a:lnTo>
                      <a:pt x="16" y="125"/>
                    </a:lnTo>
                    <a:lnTo>
                      <a:pt x="21" y="128"/>
                    </a:lnTo>
                    <a:lnTo>
                      <a:pt x="26" y="132"/>
                    </a:lnTo>
                    <a:lnTo>
                      <a:pt x="34" y="150"/>
                    </a:lnTo>
                    <a:lnTo>
                      <a:pt x="37" y="151"/>
                    </a:lnTo>
                    <a:lnTo>
                      <a:pt x="42" y="153"/>
                    </a:lnTo>
                    <a:lnTo>
                      <a:pt x="46" y="155"/>
                    </a:lnTo>
                    <a:lnTo>
                      <a:pt x="44" y="166"/>
                    </a:lnTo>
                    <a:lnTo>
                      <a:pt x="50" y="167"/>
                    </a:lnTo>
                    <a:lnTo>
                      <a:pt x="59" y="166"/>
                    </a:lnTo>
                    <a:lnTo>
                      <a:pt x="75" y="176"/>
                    </a:lnTo>
                    <a:lnTo>
                      <a:pt x="76" y="178"/>
                    </a:lnTo>
                    <a:lnTo>
                      <a:pt x="101" y="183"/>
                    </a:lnTo>
                    <a:lnTo>
                      <a:pt x="109" y="180"/>
                    </a:lnTo>
                    <a:lnTo>
                      <a:pt x="112" y="175"/>
                    </a:lnTo>
                    <a:lnTo>
                      <a:pt x="125" y="171"/>
                    </a:lnTo>
                    <a:lnTo>
                      <a:pt x="134" y="176"/>
                    </a:lnTo>
                    <a:lnTo>
                      <a:pt x="142" y="176"/>
                    </a:lnTo>
                    <a:lnTo>
                      <a:pt x="142" y="175"/>
                    </a:lnTo>
                    <a:lnTo>
                      <a:pt x="157" y="169"/>
                    </a:lnTo>
                    <a:lnTo>
                      <a:pt x="166" y="164"/>
                    </a:lnTo>
                    <a:lnTo>
                      <a:pt x="173" y="160"/>
                    </a:lnTo>
                    <a:lnTo>
                      <a:pt x="192" y="158"/>
                    </a:lnTo>
                    <a:lnTo>
                      <a:pt x="239" y="112"/>
                    </a:lnTo>
                    <a:lnTo>
                      <a:pt x="241" y="110"/>
                    </a:lnTo>
                    <a:lnTo>
                      <a:pt x="225" y="110"/>
                    </a:lnTo>
                    <a:lnTo>
                      <a:pt x="176" y="94"/>
                    </a:lnTo>
                    <a:lnTo>
                      <a:pt x="175" y="91"/>
                    </a:lnTo>
                    <a:lnTo>
                      <a:pt x="167" y="87"/>
                    </a:lnTo>
                    <a:lnTo>
                      <a:pt x="166" y="83"/>
                    </a:lnTo>
                    <a:lnTo>
                      <a:pt x="164" y="83"/>
                    </a:lnTo>
                    <a:lnTo>
                      <a:pt x="164" y="82"/>
                    </a:lnTo>
                    <a:lnTo>
                      <a:pt x="160" y="78"/>
                    </a:lnTo>
                    <a:lnTo>
                      <a:pt x="160" y="76"/>
                    </a:lnTo>
                    <a:lnTo>
                      <a:pt x="159" y="75"/>
                    </a:lnTo>
                    <a:lnTo>
                      <a:pt x="157" y="67"/>
                    </a:lnTo>
                    <a:lnTo>
                      <a:pt x="157" y="66"/>
                    </a:lnTo>
                    <a:lnTo>
                      <a:pt x="159" y="64"/>
                    </a:lnTo>
                    <a:lnTo>
                      <a:pt x="159" y="64"/>
                    </a:lnTo>
                    <a:lnTo>
                      <a:pt x="155" y="62"/>
                    </a:lnTo>
                    <a:lnTo>
                      <a:pt x="153" y="62"/>
                    </a:lnTo>
                    <a:lnTo>
                      <a:pt x="150" y="64"/>
                    </a:lnTo>
                    <a:lnTo>
                      <a:pt x="150" y="64"/>
                    </a:lnTo>
                    <a:lnTo>
                      <a:pt x="150" y="64"/>
                    </a:lnTo>
                    <a:lnTo>
                      <a:pt x="148" y="64"/>
                    </a:lnTo>
                    <a:lnTo>
                      <a:pt x="146" y="64"/>
                    </a:lnTo>
                    <a:lnTo>
                      <a:pt x="142" y="64"/>
                    </a:lnTo>
                    <a:lnTo>
                      <a:pt x="141" y="62"/>
                    </a:lnTo>
                    <a:lnTo>
                      <a:pt x="141" y="58"/>
                    </a:lnTo>
                    <a:lnTo>
                      <a:pt x="144" y="51"/>
                    </a:lnTo>
                    <a:lnTo>
                      <a:pt x="148" y="42"/>
                    </a:lnTo>
                    <a:lnTo>
                      <a:pt x="150" y="41"/>
                    </a:lnTo>
                    <a:lnTo>
                      <a:pt x="146" y="37"/>
                    </a:lnTo>
                    <a:lnTo>
                      <a:pt x="141" y="33"/>
                    </a:lnTo>
                    <a:lnTo>
                      <a:pt x="139" y="30"/>
                    </a:lnTo>
                    <a:lnTo>
                      <a:pt x="123" y="12"/>
                    </a:lnTo>
                    <a:lnTo>
                      <a:pt x="119" y="12"/>
                    </a:lnTo>
                    <a:lnTo>
                      <a:pt x="114" y="7"/>
                    </a:lnTo>
                    <a:lnTo>
                      <a:pt x="110" y="7"/>
                    </a:lnTo>
                    <a:lnTo>
                      <a:pt x="109" y="8"/>
                    </a:lnTo>
                    <a:lnTo>
                      <a:pt x="109" y="8"/>
                    </a:lnTo>
                    <a:lnTo>
                      <a:pt x="107" y="7"/>
                    </a:lnTo>
                    <a:lnTo>
                      <a:pt x="105" y="7"/>
                    </a:lnTo>
                    <a:lnTo>
                      <a:pt x="103" y="5"/>
                    </a:lnTo>
                    <a:lnTo>
                      <a:pt x="103" y="5"/>
                    </a:lnTo>
                    <a:lnTo>
                      <a:pt x="101" y="7"/>
                    </a:lnTo>
                    <a:lnTo>
                      <a:pt x="100" y="7"/>
                    </a:lnTo>
                    <a:lnTo>
                      <a:pt x="98" y="7"/>
                    </a:lnTo>
                    <a:lnTo>
                      <a:pt x="98" y="7"/>
                    </a:lnTo>
                    <a:lnTo>
                      <a:pt x="98" y="5"/>
                    </a:lnTo>
                    <a:lnTo>
                      <a:pt x="96" y="5"/>
                    </a:lnTo>
                    <a:lnTo>
                      <a:pt x="94" y="5"/>
                    </a:lnTo>
                    <a:lnTo>
                      <a:pt x="94" y="5"/>
                    </a:lnTo>
                    <a:lnTo>
                      <a:pt x="92" y="7"/>
                    </a:lnTo>
                    <a:lnTo>
                      <a:pt x="89" y="7"/>
                    </a:lnTo>
                    <a:lnTo>
                      <a:pt x="87" y="8"/>
                    </a:lnTo>
                    <a:lnTo>
                      <a:pt x="85" y="8"/>
                    </a:lnTo>
                    <a:lnTo>
                      <a:pt x="82" y="5"/>
                    </a:lnTo>
                    <a:lnTo>
                      <a:pt x="82" y="3"/>
                    </a:lnTo>
                    <a:lnTo>
                      <a:pt x="82" y="3"/>
                    </a:lnTo>
                    <a:lnTo>
                      <a:pt x="80" y="3"/>
                    </a:lnTo>
                    <a:lnTo>
                      <a:pt x="76" y="0"/>
                    </a:lnTo>
                    <a:lnTo>
                      <a:pt x="71" y="14"/>
                    </a:lnTo>
                    <a:lnTo>
                      <a:pt x="67" y="10"/>
                    </a:lnTo>
                    <a:lnTo>
                      <a:pt x="67" y="8"/>
                    </a:lnTo>
                    <a:lnTo>
                      <a:pt x="67" y="7"/>
                    </a:lnTo>
                    <a:lnTo>
                      <a:pt x="64" y="7"/>
                    </a:lnTo>
                    <a:lnTo>
                      <a:pt x="64" y="8"/>
                    </a:lnTo>
                    <a:lnTo>
                      <a:pt x="64" y="10"/>
                    </a:lnTo>
                    <a:lnTo>
                      <a:pt x="62" y="10"/>
                    </a:lnTo>
                    <a:lnTo>
                      <a:pt x="62" y="10"/>
                    </a:lnTo>
                    <a:lnTo>
                      <a:pt x="60" y="10"/>
                    </a:lnTo>
                    <a:lnTo>
                      <a:pt x="57" y="10"/>
                    </a:lnTo>
                    <a:lnTo>
                      <a:pt x="55" y="10"/>
                    </a:lnTo>
                  </a:path>
                </a:pathLst>
              </a:custGeom>
              <a:solidFill>
                <a:srgbClr val="B0D6AD"/>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3" name="Freeform 2442">
                <a:extLst>
                  <a:ext uri="{FF2B5EF4-FFF2-40B4-BE49-F238E27FC236}">
                    <a16:creationId xmlns:a16="http://schemas.microsoft.com/office/drawing/2014/main" id="{865969DB-3C07-2642-BB47-76A249469887}"/>
                  </a:ext>
                </a:extLst>
              </p:cNvPr>
              <p:cNvSpPr>
                <a:spLocks/>
              </p:cNvSpPr>
              <p:nvPr/>
            </p:nvSpPr>
            <p:spPr bwMode="auto">
              <a:xfrm>
                <a:off x="3176" y="2881"/>
                <a:ext cx="172" cy="273"/>
              </a:xfrm>
              <a:custGeom>
                <a:avLst/>
                <a:gdLst>
                  <a:gd name="T0" fmla="*/ 172 w 172"/>
                  <a:gd name="T1" fmla="*/ 1 h 273"/>
                  <a:gd name="T2" fmla="*/ 165 w 172"/>
                  <a:gd name="T3" fmla="*/ 21 h 273"/>
                  <a:gd name="T4" fmla="*/ 166 w 172"/>
                  <a:gd name="T5" fmla="*/ 41 h 273"/>
                  <a:gd name="T6" fmla="*/ 166 w 172"/>
                  <a:gd name="T7" fmla="*/ 60 h 273"/>
                  <a:gd name="T8" fmla="*/ 170 w 172"/>
                  <a:gd name="T9" fmla="*/ 62 h 273"/>
                  <a:gd name="T10" fmla="*/ 170 w 172"/>
                  <a:gd name="T11" fmla="*/ 66 h 273"/>
                  <a:gd name="T12" fmla="*/ 166 w 172"/>
                  <a:gd name="T13" fmla="*/ 76 h 273"/>
                  <a:gd name="T14" fmla="*/ 165 w 172"/>
                  <a:gd name="T15" fmla="*/ 84 h 273"/>
                  <a:gd name="T16" fmla="*/ 156 w 172"/>
                  <a:gd name="T17" fmla="*/ 96 h 273"/>
                  <a:gd name="T18" fmla="*/ 143 w 172"/>
                  <a:gd name="T19" fmla="*/ 107 h 273"/>
                  <a:gd name="T20" fmla="*/ 109 w 172"/>
                  <a:gd name="T21" fmla="*/ 123 h 273"/>
                  <a:gd name="T22" fmla="*/ 106 w 172"/>
                  <a:gd name="T23" fmla="*/ 126 h 273"/>
                  <a:gd name="T24" fmla="*/ 99 w 172"/>
                  <a:gd name="T25" fmla="*/ 137 h 273"/>
                  <a:gd name="T26" fmla="*/ 95 w 172"/>
                  <a:gd name="T27" fmla="*/ 139 h 273"/>
                  <a:gd name="T28" fmla="*/ 75 w 172"/>
                  <a:gd name="T29" fmla="*/ 155 h 273"/>
                  <a:gd name="T30" fmla="*/ 79 w 172"/>
                  <a:gd name="T31" fmla="*/ 171 h 273"/>
                  <a:gd name="T32" fmla="*/ 84 w 172"/>
                  <a:gd name="T33" fmla="*/ 194 h 273"/>
                  <a:gd name="T34" fmla="*/ 83 w 172"/>
                  <a:gd name="T35" fmla="*/ 225 h 273"/>
                  <a:gd name="T36" fmla="*/ 86 w 172"/>
                  <a:gd name="T37" fmla="*/ 223 h 273"/>
                  <a:gd name="T38" fmla="*/ 75 w 172"/>
                  <a:gd name="T39" fmla="*/ 239 h 273"/>
                  <a:gd name="T40" fmla="*/ 47 w 172"/>
                  <a:gd name="T41" fmla="*/ 251 h 273"/>
                  <a:gd name="T42" fmla="*/ 43 w 172"/>
                  <a:gd name="T43" fmla="*/ 266 h 273"/>
                  <a:gd name="T44" fmla="*/ 45 w 172"/>
                  <a:gd name="T45" fmla="*/ 273 h 273"/>
                  <a:gd name="T46" fmla="*/ 25 w 172"/>
                  <a:gd name="T47" fmla="*/ 201 h 273"/>
                  <a:gd name="T48" fmla="*/ 27 w 172"/>
                  <a:gd name="T49" fmla="*/ 191 h 273"/>
                  <a:gd name="T50" fmla="*/ 43 w 172"/>
                  <a:gd name="T51" fmla="*/ 139 h 273"/>
                  <a:gd name="T52" fmla="*/ 45 w 172"/>
                  <a:gd name="T53" fmla="*/ 100 h 273"/>
                  <a:gd name="T54" fmla="*/ 4 w 172"/>
                  <a:gd name="T55" fmla="*/ 89 h 273"/>
                  <a:gd name="T56" fmla="*/ 0 w 172"/>
                  <a:gd name="T57" fmla="*/ 75 h 273"/>
                  <a:gd name="T58" fmla="*/ 52 w 172"/>
                  <a:gd name="T59" fmla="*/ 59 h 273"/>
                  <a:gd name="T60" fmla="*/ 59 w 172"/>
                  <a:gd name="T61" fmla="*/ 66 h 273"/>
                  <a:gd name="T62" fmla="*/ 72 w 172"/>
                  <a:gd name="T63" fmla="*/ 66 h 273"/>
                  <a:gd name="T64" fmla="*/ 72 w 172"/>
                  <a:gd name="T65" fmla="*/ 82 h 273"/>
                  <a:gd name="T66" fmla="*/ 70 w 172"/>
                  <a:gd name="T67" fmla="*/ 87 h 273"/>
                  <a:gd name="T68" fmla="*/ 74 w 172"/>
                  <a:gd name="T69" fmla="*/ 94 h 273"/>
                  <a:gd name="T70" fmla="*/ 81 w 172"/>
                  <a:gd name="T71" fmla="*/ 103 h 273"/>
                  <a:gd name="T72" fmla="*/ 81 w 172"/>
                  <a:gd name="T73" fmla="*/ 107 h 273"/>
                  <a:gd name="T74" fmla="*/ 86 w 172"/>
                  <a:gd name="T75" fmla="*/ 107 h 273"/>
                  <a:gd name="T76" fmla="*/ 84 w 172"/>
                  <a:gd name="T77" fmla="*/ 100 h 273"/>
                  <a:gd name="T78" fmla="*/ 84 w 172"/>
                  <a:gd name="T79" fmla="*/ 94 h 273"/>
                  <a:gd name="T80" fmla="*/ 93 w 172"/>
                  <a:gd name="T81" fmla="*/ 89 h 273"/>
                  <a:gd name="T82" fmla="*/ 93 w 172"/>
                  <a:gd name="T83" fmla="*/ 76 h 273"/>
                  <a:gd name="T84" fmla="*/ 79 w 172"/>
                  <a:gd name="T85" fmla="*/ 48 h 273"/>
                  <a:gd name="T86" fmla="*/ 75 w 172"/>
                  <a:gd name="T87" fmla="*/ 34 h 273"/>
                  <a:gd name="T88" fmla="*/ 93 w 172"/>
                  <a:gd name="T89" fmla="*/ 18 h 273"/>
                  <a:gd name="T90" fmla="*/ 99 w 172"/>
                  <a:gd name="T91" fmla="*/ 16 h 273"/>
                  <a:gd name="T92" fmla="*/ 106 w 172"/>
                  <a:gd name="T93" fmla="*/ 19 h 273"/>
                  <a:gd name="T94" fmla="*/ 124 w 172"/>
                  <a:gd name="T95" fmla="*/ 16 h 273"/>
                  <a:gd name="T96" fmla="*/ 134 w 172"/>
                  <a:gd name="T97" fmla="*/ 12 h 273"/>
                  <a:gd name="T98" fmla="*/ 159 w 172"/>
                  <a:gd name="T99" fmla="*/ 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 h="273">
                    <a:moveTo>
                      <a:pt x="170" y="0"/>
                    </a:moveTo>
                    <a:lnTo>
                      <a:pt x="170" y="1"/>
                    </a:lnTo>
                    <a:lnTo>
                      <a:pt x="172" y="1"/>
                    </a:lnTo>
                    <a:lnTo>
                      <a:pt x="170" y="3"/>
                    </a:lnTo>
                    <a:lnTo>
                      <a:pt x="172" y="9"/>
                    </a:lnTo>
                    <a:lnTo>
                      <a:pt x="165" y="21"/>
                    </a:lnTo>
                    <a:lnTo>
                      <a:pt x="166" y="37"/>
                    </a:lnTo>
                    <a:lnTo>
                      <a:pt x="165" y="39"/>
                    </a:lnTo>
                    <a:lnTo>
                      <a:pt x="166" y="41"/>
                    </a:lnTo>
                    <a:lnTo>
                      <a:pt x="166" y="41"/>
                    </a:lnTo>
                    <a:lnTo>
                      <a:pt x="166" y="57"/>
                    </a:lnTo>
                    <a:lnTo>
                      <a:pt x="166" y="60"/>
                    </a:lnTo>
                    <a:lnTo>
                      <a:pt x="168" y="60"/>
                    </a:lnTo>
                    <a:lnTo>
                      <a:pt x="168" y="60"/>
                    </a:lnTo>
                    <a:lnTo>
                      <a:pt x="170" y="62"/>
                    </a:lnTo>
                    <a:lnTo>
                      <a:pt x="168" y="64"/>
                    </a:lnTo>
                    <a:lnTo>
                      <a:pt x="170" y="64"/>
                    </a:lnTo>
                    <a:lnTo>
                      <a:pt x="170" y="66"/>
                    </a:lnTo>
                    <a:lnTo>
                      <a:pt x="170" y="68"/>
                    </a:lnTo>
                    <a:lnTo>
                      <a:pt x="168" y="73"/>
                    </a:lnTo>
                    <a:lnTo>
                      <a:pt x="166" y="76"/>
                    </a:lnTo>
                    <a:lnTo>
                      <a:pt x="168" y="76"/>
                    </a:lnTo>
                    <a:lnTo>
                      <a:pt x="166" y="82"/>
                    </a:lnTo>
                    <a:lnTo>
                      <a:pt x="165" y="84"/>
                    </a:lnTo>
                    <a:lnTo>
                      <a:pt x="159" y="91"/>
                    </a:lnTo>
                    <a:lnTo>
                      <a:pt x="154" y="94"/>
                    </a:lnTo>
                    <a:lnTo>
                      <a:pt x="156" y="96"/>
                    </a:lnTo>
                    <a:lnTo>
                      <a:pt x="154" y="98"/>
                    </a:lnTo>
                    <a:lnTo>
                      <a:pt x="145" y="103"/>
                    </a:lnTo>
                    <a:lnTo>
                      <a:pt x="143" y="107"/>
                    </a:lnTo>
                    <a:lnTo>
                      <a:pt x="140" y="109"/>
                    </a:lnTo>
                    <a:lnTo>
                      <a:pt x="134" y="109"/>
                    </a:lnTo>
                    <a:lnTo>
                      <a:pt x="109" y="123"/>
                    </a:lnTo>
                    <a:lnTo>
                      <a:pt x="109" y="125"/>
                    </a:lnTo>
                    <a:lnTo>
                      <a:pt x="108" y="126"/>
                    </a:lnTo>
                    <a:lnTo>
                      <a:pt x="106" y="126"/>
                    </a:lnTo>
                    <a:lnTo>
                      <a:pt x="104" y="126"/>
                    </a:lnTo>
                    <a:lnTo>
                      <a:pt x="106" y="128"/>
                    </a:lnTo>
                    <a:lnTo>
                      <a:pt x="99" y="137"/>
                    </a:lnTo>
                    <a:lnTo>
                      <a:pt x="97" y="137"/>
                    </a:lnTo>
                    <a:lnTo>
                      <a:pt x="97" y="134"/>
                    </a:lnTo>
                    <a:lnTo>
                      <a:pt x="95" y="139"/>
                    </a:lnTo>
                    <a:lnTo>
                      <a:pt x="91" y="141"/>
                    </a:lnTo>
                    <a:lnTo>
                      <a:pt x="77" y="155"/>
                    </a:lnTo>
                    <a:lnTo>
                      <a:pt x="75" y="155"/>
                    </a:lnTo>
                    <a:lnTo>
                      <a:pt x="74" y="168"/>
                    </a:lnTo>
                    <a:lnTo>
                      <a:pt x="79" y="169"/>
                    </a:lnTo>
                    <a:lnTo>
                      <a:pt x="79" y="171"/>
                    </a:lnTo>
                    <a:lnTo>
                      <a:pt x="79" y="175"/>
                    </a:lnTo>
                    <a:lnTo>
                      <a:pt x="81" y="175"/>
                    </a:lnTo>
                    <a:lnTo>
                      <a:pt x="84" y="194"/>
                    </a:lnTo>
                    <a:lnTo>
                      <a:pt x="86" y="193"/>
                    </a:lnTo>
                    <a:lnTo>
                      <a:pt x="88" y="194"/>
                    </a:lnTo>
                    <a:lnTo>
                      <a:pt x="83" y="225"/>
                    </a:lnTo>
                    <a:lnTo>
                      <a:pt x="83" y="228"/>
                    </a:lnTo>
                    <a:lnTo>
                      <a:pt x="84" y="226"/>
                    </a:lnTo>
                    <a:lnTo>
                      <a:pt x="86" y="223"/>
                    </a:lnTo>
                    <a:lnTo>
                      <a:pt x="86" y="228"/>
                    </a:lnTo>
                    <a:lnTo>
                      <a:pt x="81" y="237"/>
                    </a:lnTo>
                    <a:lnTo>
                      <a:pt x="75" y="239"/>
                    </a:lnTo>
                    <a:lnTo>
                      <a:pt x="70" y="243"/>
                    </a:lnTo>
                    <a:lnTo>
                      <a:pt x="66" y="243"/>
                    </a:lnTo>
                    <a:lnTo>
                      <a:pt x="47" y="251"/>
                    </a:lnTo>
                    <a:lnTo>
                      <a:pt x="40" y="260"/>
                    </a:lnTo>
                    <a:lnTo>
                      <a:pt x="40" y="260"/>
                    </a:lnTo>
                    <a:lnTo>
                      <a:pt x="43" y="266"/>
                    </a:lnTo>
                    <a:lnTo>
                      <a:pt x="45" y="264"/>
                    </a:lnTo>
                    <a:lnTo>
                      <a:pt x="47" y="262"/>
                    </a:lnTo>
                    <a:lnTo>
                      <a:pt x="45" y="273"/>
                    </a:lnTo>
                    <a:lnTo>
                      <a:pt x="33" y="273"/>
                    </a:lnTo>
                    <a:lnTo>
                      <a:pt x="25" y="201"/>
                    </a:lnTo>
                    <a:lnTo>
                      <a:pt x="25" y="201"/>
                    </a:lnTo>
                    <a:lnTo>
                      <a:pt x="25" y="196"/>
                    </a:lnTo>
                    <a:lnTo>
                      <a:pt x="25" y="193"/>
                    </a:lnTo>
                    <a:lnTo>
                      <a:pt x="27" y="191"/>
                    </a:lnTo>
                    <a:lnTo>
                      <a:pt x="33" y="185"/>
                    </a:lnTo>
                    <a:lnTo>
                      <a:pt x="45" y="157"/>
                    </a:lnTo>
                    <a:lnTo>
                      <a:pt x="43" y="139"/>
                    </a:lnTo>
                    <a:lnTo>
                      <a:pt x="47" y="134"/>
                    </a:lnTo>
                    <a:lnTo>
                      <a:pt x="49" y="114"/>
                    </a:lnTo>
                    <a:lnTo>
                      <a:pt x="45" y="100"/>
                    </a:lnTo>
                    <a:lnTo>
                      <a:pt x="43" y="98"/>
                    </a:lnTo>
                    <a:lnTo>
                      <a:pt x="16" y="89"/>
                    </a:lnTo>
                    <a:lnTo>
                      <a:pt x="4" y="89"/>
                    </a:lnTo>
                    <a:lnTo>
                      <a:pt x="4" y="84"/>
                    </a:lnTo>
                    <a:lnTo>
                      <a:pt x="4" y="82"/>
                    </a:lnTo>
                    <a:lnTo>
                      <a:pt x="0" y="75"/>
                    </a:lnTo>
                    <a:lnTo>
                      <a:pt x="50" y="57"/>
                    </a:lnTo>
                    <a:lnTo>
                      <a:pt x="52" y="57"/>
                    </a:lnTo>
                    <a:lnTo>
                      <a:pt x="52" y="59"/>
                    </a:lnTo>
                    <a:lnTo>
                      <a:pt x="56" y="62"/>
                    </a:lnTo>
                    <a:lnTo>
                      <a:pt x="58" y="66"/>
                    </a:lnTo>
                    <a:lnTo>
                      <a:pt x="59" y="66"/>
                    </a:lnTo>
                    <a:lnTo>
                      <a:pt x="70" y="64"/>
                    </a:lnTo>
                    <a:lnTo>
                      <a:pt x="72" y="64"/>
                    </a:lnTo>
                    <a:lnTo>
                      <a:pt x="72" y="66"/>
                    </a:lnTo>
                    <a:lnTo>
                      <a:pt x="74" y="78"/>
                    </a:lnTo>
                    <a:lnTo>
                      <a:pt x="74" y="80"/>
                    </a:lnTo>
                    <a:lnTo>
                      <a:pt x="72" y="82"/>
                    </a:lnTo>
                    <a:lnTo>
                      <a:pt x="72" y="84"/>
                    </a:lnTo>
                    <a:lnTo>
                      <a:pt x="70" y="85"/>
                    </a:lnTo>
                    <a:lnTo>
                      <a:pt x="70" y="87"/>
                    </a:lnTo>
                    <a:lnTo>
                      <a:pt x="70" y="89"/>
                    </a:lnTo>
                    <a:lnTo>
                      <a:pt x="72" y="94"/>
                    </a:lnTo>
                    <a:lnTo>
                      <a:pt x="74" y="94"/>
                    </a:lnTo>
                    <a:lnTo>
                      <a:pt x="74" y="96"/>
                    </a:lnTo>
                    <a:lnTo>
                      <a:pt x="79" y="101"/>
                    </a:lnTo>
                    <a:lnTo>
                      <a:pt x="81" y="103"/>
                    </a:lnTo>
                    <a:lnTo>
                      <a:pt x="83" y="103"/>
                    </a:lnTo>
                    <a:lnTo>
                      <a:pt x="83" y="105"/>
                    </a:lnTo>
                    <a:lnTo>
                      <a:pt x="81" y="107"/>
                    </a:lnTo>
                    <a:lnTo>
                      <a:pt x="83" y="107"/>
                    </a:lnTo>
                    <a:lnTo>
                      <a:pt x="86" y="107"/>
                    </a:lnTo>
                    <a:lnTo>
                      <a:pt x="86" y="107"/>
                    </a:lnTo>
                    <a:lnTo>
                      <a:pt x="86" y="103"/>
                    </a:lnTo>
                    <a:lnTo>
                      <a:pt x="84" y="101"/>
                    </a:lnTo>
                    <a:lnTo>
                      <a:pt x="84" y="100"/>
                    </a:lnTo>
                    <a:lnTo>
                      <a:pt x="84" y="98"/>
                    </a:lnTo>
                    <a:lnTo>
                      <a:pt x="84" y="96"/>
                    </a:lnTo>
                    <a:lnTo>
                      <a:pt x="84" y="94"/>
                    </a:lnTo>
                    <a:lnTo>
                      <a:pt x="86" y="94"/>
                    </a:lnTo>
                    <a:lnTo>
                      <a:pt x="93" y="91"/>
                    </a:lnTo>
                    <a:lnTo>
                      <a:pt x="93" y="89"/>
                    </a:lnTo>
                    <a:lnTo>
                      <a:pt x="93" y="82"/>
                    </a:lnTo>
                    <a:lnTo>
                      <a:pt x="95" y="80"/>
                    </a:lnTo>
                    <a:lnTo>
                      <a:pt x="93" y="76"/>
                    </a:lnTo>
                    <a:lnTo>
                      <a:pt x="95" y="71"/>
                    </a:lnTo>
                    <a:lnTo>
                      <a:pt x="95" y="68"/>
                    </a:lnTo>
                    <a:lnTo>
                      <a:pt x="79" y="48"/>
                    </a:lnTo>
                    <a:lnTo>
                      <a:pt x="77" y="50"/>
                    </a:lnTo>
                    <a:lnTo>
                      <a:pt x="77" y="35"/>
                    </a:lnTo>
                    <a:lnTo>
                      <a:pt x="75" y="34"/>
                    </a:lnTo>
                    <a:lnTo>
                      <a:pt x="75" y="32"/>
                    </a:lnTo>
                    <a:lnTo>
                      <a:pt x="81" y="18"/>
                    </a:lnTo>
                    <a:lnTo>
                      <a:pt x="93" y="18"/>
                    </a:lnTo>
                    <a:lnTo>
                      <a:pt x="95" y="16"/>
                    </a:lnTo>
                    <a:lnTo>
                      <a:pt x="97" y="16"/>
                    </a:lnTo>
                    <a:lnTo>
                      <a:pt x="99" y="16"/>
                    </a:lnTo>
                    <a:lnTo>
                      <a:pt x="102" y="19"/>
                    </a:lnTo>
                    <a:lnTo>
                      <a:pt x="104" y="19"/>
                    </a:lnTo>
                    <a:lnTo>
                      <a:pt x="106" y="19"/>
                    </a:lnTo>
                    <a:lnTo>
                      <a:pt x="108" y="19"/>
                    </a:lnTo>
                    <a:lnTo>
                      <a:pt x="111" y="16"/>
                    </a:lnTo>
                    <a:lnTo>
                      <a:pt x="124" y="16"/>
                    </a:lnTo>
                    <a:lnTo>
                      <a:pt x="127" y="12"/>
                    </a:lnTo>
                    <a:lnTo>
                      <a:pt x="131" y="12"/>
                    </a:lnTo>
                    <a:lnTo>
                      <a:pt x="134" y="12"/>
                    </a:lnTo>
                    <a:lnTo>
                      <a:pt x="138" y="14"/>
                    </a:lnTo>
                    <a:lnTo>
                      <a:pt x="143" y="12"/>
                    </a:lnTo>
                    <a:lnTo>
                      <a:pt x="159" y="7"/>
                    </a:lnTo>
                    <a:lnTo>
                      <a:pt x="17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4" name="Freeform 2443">
                <a:extLst>
                  <a:ext uri="{FF2B5EF4-FFF2-40B4-BE49-F238E27FC236}">
                    <a16:creationId xmlns:a16="http://schemas.microsoft.com/office/drawing/2014/main" id="{623C3CB9-662B-4C45-BEF4-8C7C67560060}"/>
                  </a:ext>
                </a:extLst>
              </p:cNvPr>
              <p:cNvSpPr>
                <a:spLocks/>
              </p:cNvSpPr>
              <p:nvPr/>
            </p:nvSpPr>
            <p:spPr bwMode="auto">
              <a:xfrm>
                <a:off x="3176" y="2881"/>
                <a:ext cx="172" cy="273"/>
              </a:xfrm>
              <a:custGeom>
                <a:avLst/>
                <a:gdLst>
                  <a:gd name="T0" fmla="*/ 172 w 172"/>
                  <a:gd name="T1" fmla="*/ 1 h 273"/>
                  <a:gd name="T2" fmla="*/ 165 w 172"/>
                  <a:gd name="T3" fmla="*/ 21 h 273"/>
                  <a:gd name="T4" fmla="*/ 166 w 172"/>
                  <a:gd name="T5" fmla="*/ 41 h 273"/>
                  <a:gd name="T6" fmla="*/ 166 w 172"/>
                  <a:gd name="T7" fmla="*/ 60 h 273"/>
                  <a:gd name="T8" fmla="*/ 170 w 172"/>
                  <a:gd name="T9" fmla="*/ 62 h 273"/>
                  <a:gd name="T10" fmla="*/ 170 w 172"/>
                  <a:gd name="T11" fmla="*/ 66 h 273"/>
                  <a:gd name="T12" fmla="*/ 166 w 172"/>
                  <a:gd name="T13" fmla="*/ 76 h 273"/>
                  <a:gd name="T14" fmla="*/ 165 w 172"/>
                  <a:gd name="T15" fmla="*/ 84 h 273"/>
                  <a:gd name="T16" fmla="*/ 156 w 172"/>
                  <a:gd name="T17" fmla="*/ 96 h 273"/>
                  <a:gd name="T18" fmla="*/ 143 w 172"/>
                  <a:gd name="T19" fmla="*/ 107 h 273"/>
                  <a:gd name="T20" fmla="*/ 109 w 172"/>
                  <a:gd name="T21" fmla="*/ 123 h 273"/>
                  <a:gd name="T22" fmla="*/ 106 w 172"/>
                  <a:gd name="T23" fmla="*/ 126 h 273"/>
                  <a:gd name="T24" fmla="*/ 99 w 172"/>
                  <a:gd name="T25" fmla="*/ 137 h 273"/>
                  <a:gd name="T26" fmla="*/ 95 w 172"/>
                  <a:gd name="T27" fmla="*/ 139 h 273"/>
                  <a:gd name="T28" fmla="*/ 75 w 172"/>
                  <a:gd name="T29" fmla="*/ 155 h 273"/>
                  <a:gd name="T30" fmla="*/ 79 w 172"/>
                  <a:gd name="T31" fmla="*/ 171 h 273"/>
                  <a:gd name="T32" fmla="*/ 84 w 172"/>
                  <a:gd name="T33" fmla="*/ 194 h 273"/>
                  <a:gd name="T34" fmla="*/ 83 w 172"/>
                  <a:gd name="T35" fmla="*/ 225 h 273"/>
                  <a:gd name="T36" fmla="*/ 86 w 172"/>
                  <a:gd name="T37" fmla="*/ 223 h 273"/>
                  <a:gd name="T38" fmla="*/ 75 w 172"/>
                  <a:gd name="T39" fmla="*/ 239 h 273"/>
                  <a:gd name="T40" fmla="*/ 47 w 172"/>
                  <a:gd name="T41" fmla="*/ 251 h 273"/>
                  <a:gd name="T42" fmla="*/ 43 w 172"/>
                  <a:gd name="T43" fmla="*/ 266 h 273"/>
                  <a:gd name="T44" fmla="*/ 45 w 172"/>
                  <a:gd name="T45" fmla="*/ 273 h 273"/>
                  <a:gd name="T46" fmla="*/ 25 w 172"/>
                  <a:gd name="T47" fmla="*/ 201 h 273"/>
                  <a:gd name="T48" fmla="*/ 27 w 172"/>
                  <a:gd name="T49" fmla="*/ 191 h 273"/>
                  <a:gd name="T50" fmla="*/ 43 w 172"/>
                  <a:gd name="T51" fmla="*/ 139 h 273"/>
                  <a:gd name="T52" fmla="*/ 45 w 172"/>
                  <a:gd name="T53" fmla="*/ 100 h 273"/>
                  <a:gd name="T54" fmla="*/ 4 w 172"/>
                  <a:gd name="T55" fmla="*/ 89 h 273"/>
                  <a:gd name="T56" fmla="*/ 0 w 172"/>
                  <a:gd name="T57" fmla="*/ 75 h 273"/>
                  <a:gd name="T58" fmla="*/ 52 w 172"/>
                  <a:gd name="T59" fmla="*/ 59 h 273"/>
                  <a:gd name="T60" fmla="*/ 59 w 172"/>
                  <a:gd name="T61" fmla="*/ 66 h 273"/>
                  <a:gd name="T62" fmla="*/ 72 w 172"/>
                  <a:gd name="T63" fmla="*/ 66 h 273"/>
                  <a:gd name="T64" fmla="*/ 72 w 172"/>
                  <a:gd name="T65" fmla="*/ 82 h 273"/>
                  <a:gd name="T66" fmla="*/ 70 w 172"/>
                  <a:gd name="T67" fmla="*/ 87 h 273"/>
                  <a:gd name="T68" fmla="*/ 74 w 172"/>
                  <a:gd name="T69" fmla="*/ 94 h 273"/>
                  <a:gd name="T70" fmla="*/ 81 w 172"/>
                  <a:gd name="T71" fmla="*/ 103 h 273"/>
                  <a:gd name="T72" fmla="*/ 81 w 172"/>
                  <a:gd name="T73" fmla="*/ 107 h 273"/>
                  <a:gd name="T74" fmla="*/ 86 w 172"/>
                  <a:gd name="T75" fmla="*/ 107 h 273"/>
                  <a:gd name="T76" fmla="*/ 84 w 172"/>
                  <a:gd name="T77" fmla="*/ 100 h 273"/>
                  <a:gd name="T78" fmla="*/ 84 w 172"/>
                  <a:gd name="T79" fmla="*/ 94 h 273"/>
                  <a:gd name="T80" fmla="*/ 93 w 172"/>
                  <a:gd name="T81" fmla="*/ 89 h 273"/>
                  <a:gd name="T82" fmla="*/ 93 w 172"/>
                  <a:gd name="T83" fmla="*/ 76 h 273"/>
                  <a:gd name="T84" fmla="*/ 79 w 172"/>
                  <a:gd name="T85" fmla="*/ 48 h 273"/>
                  <a:gd name="T86" fmla="*/ 75 w 172"/>
                  <a:gd name="T87" fmla="*/ 34 h 273"/>
                  <a:gd name="T88" fmla="*/ 93 w 172"/>
                  <a:gd name="T89" fmla="*/ 18 h 273"/>
                  <a:gd name="T90" fmla="*/ 99 w 172"/>
                  <a:gd name="T91" fmla="*/ 16 h 273"/>
                  <a:gd name="T92" fmla="*/ 106 w 172"/>
                  <a:gd name="T93" fmla="*/ 19 h 273"/>
                  <a:gd name="T94" fmla="*/ 124 w 172"/>
                  <a:gd name="T95" fmla="*/ 16 h 273"/>
                  <a:gd name="T96" fmla="*/ 134 w 172"/>
                  <a:gd name="T97" fmla="*/ 12 h 273"/>
                  <a:gd name="T98" fmla="*/ 159 w 172"/>
                  <a:gd name="T99" fmla="*/ 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 h="273">
                    <a:moveTo>
                      <a:pt x="170" y="0"/>
                    </a:moveTo>
                    <a:lnTo>
                      <a:pt x="170" y="1"/>
                    </a:lnTo>
                    <a:lnTo>
                      <a:pt x="172" y="1"/>
                    </a:lnTo>
                    <a:lnTo>
                      <a:pt x="170" y="3"/>
                    </a:lnTo>
                    <a:lnTo>
                      <a:pt x="172" y="9"/>
                    </a:lnTo>
                    <a:lnTo>
                      <a:pt x="165" y="21"/>
                    </a:lnTo>
                    <a:lnTo>
                      <a:pt x="166" y="37"/>
                    </a:lnTo>
                    <a:lnTo>
                      <a:pt x="165" y="39"/>
                    </a:lnTo>
                    <a:lnTo>
                      <a:pt x="166" y="41"/>
                    </a:lnTo>
                    <a:lnTo>
                      <a:pt x="166" y="41"/>
                    </a:lnTo>
                    <a:lnTo>
                      <a:pt x="166" y="57"/>
                    </a:lnTo>
                    <a:lnTo>
                      <a:pt x="166" y="60"/>
                    </a:lnTo>
                    <a:lnTo>
                      <a:pt x="168" y="60"/>
                    </a:lnTo>
                    <a:lnTo>
                      <a:pt x="168" y="60"/>
                    </a:lnTo>
                    <a:lnTo>
                      <a:pt x="170" y="62"/>
                    </a:lnTo>
                    <a:lnTo>
                      <a:pt x="168" y="64"/>
                    </a:lnTo>
                    <a:lnTo>
                      <a:pt x="170" y="64"/>
                    </a:lnTo>
                    <a:lnTo>
                      <a:pt x="170" y="66"/>
                    </a:lnTo>
                    <a:lnTo>
                      <a:pt x="170" y="68"/>
                    </a:lnTo>
                    <a:lnTo>
                      <a:pt x="168" y="73"/>
                    </a:lnTo>
                    <a:lnTo>
                      <a:pt x="166" y="76"/>
                    </a:lnTo>
                    <a:lnTo>
                      <a:pt x="168" y="76"/>
                    </a:lnTo>
                    <a:lnTo>
                      <a:pt x="166" y="82"/>
                    </a:lnTo>
                    <a:lnTo>
                      <a:pt x="165" y="84"/>
                    </a:lnTo>
                    <a:lnTo>
                      <a:pt x="159" y="91"/>
                    </a:lnTo>
                    <a:lnTo>
                      <a:pt x="154" y="94"/>
                    </a:lnTo>
                    <a:lnTo>
                      <a:pt x="156" y="96"/>
                    </a:lnTo>
                    <a:lnTo>
                      <a:pt x="154" y="98"/>
                    </a:lnTo>
                    <a:lnTo>
                      <a:pt x="145" y="103"/>
                    </a:lnTo>
                    <a:lnTo>
                      <a:pt x="143" y="107"/>
                    </a:lnTo>
                    <a:lnTo>
                      <a:pt x="140" y="109"/>
                    </a:lnTo>
                    <a:lnTo>
                      <a:pt x="134" y="109"/>
                    </a:lnTo>
                    <a:lnTo>
                      <a:pt x="109" y="123"/>
                    </a:lnTo>
                    <a:lnTo>
                      <a:pt x="109" y="125"/>
                    </a:lnTo>
                    <a:lnTo>
                      <a:pt x="108" y="126"/>
                    </a:lnTo>
                    <a:lnTo>
                      <a:pt x="106" y="126"/>
                    </a:lnTo>
                    <a:lnTo>
                      <a:pt x="104" y="126"/>
                    </a:lnTo>
                    <a:lnTo>
                      <a:pt x="106" y="128"/>
                    </a:lnTo>
                    <a:lnTo>
                      <a:pt x="99" y="137"/>
                    </a:lnTo>
                    <a:lnTo>
                      <a:pt x="97" y="137"/>
                    </a:lnTo>
                    <a:lnTo>
                      <a:pt x="97" y="134"/>
                    </a:lnTo>
                    <a:lnTo>
                      <a:pt x="95" y="139"/>
                    </a:lnTo>
                    <a:lnTo>
                      <a:pt x="91" y="141"/>
                    </a:lnTo>
                    <a:lnTo>
                      <a:pt x="77" y="155"/>
                    </a:lnTo>
                    <a:lnTo>
                      <a:pt x="75" y="155"/>
                    </a:lnTo>
                    <a:lnTo>
                      <a:pt x="74" y="168"/>
                    </a:lnTo>
                    <a:lnTo>
                      <a:pt x="79" y="169"/>
                    </a:lnTo>
                    <a:lnTo>
                      <a:pt x="79" y="171"/>
                    </a:lnTo>
                    <a:lnTo>
                      <a:pt x="79" y="175"/>
                    </a:lnTo>
                    <a:lnTo>
                      <a:pt x="81" y="175"/>
                    </a:lnTo>
                    <a:lnTo>
                      <a:pt x="84" y="194"/>
                    </a:lnTo>
                    <a:lnTo>
                      <a:pt x="86" y="193"/>
                    </a:lnTo>
                    <a:lnTo>
                      <a:pt x="88" y="194"/>
                    </a:lnTo>
                    <a:lnTo>
                      <a:pt x="83" y="225"/>
                    </a:lnTo>
                    <a:lnTo>
                      <a:pt x="83" y="228"/>
                    </a:lnTo>
                    <a:lnTo>
                      <a:pt x="84" y="226"/>
                    </a:lnTo>
                    <a:lnTo>
                      <a:pt x="86" y="223"/>
                    </a:lnTo>
                    <a:lnTo>
                      <a:pt x="86" y="228"/>
                    </a:lnTo>
                    <a:lnTo>
                      <a:pt x="81" y="237"/>
                    </a:lnTo>
                    <a:lnTo>
                      <a:pt x="75" y="239"/>
                    </a:lnTo>
                    <a:lnTo>
                      <a:pt x="70" y="243"/>
                    </a:lnTo>
                    <a:lnTo>
                      <a:pt x="66" y="243"/>
                    </a:lnTo>
                    <a:lnTo>
                      <a:pt x="47" y="251"/>
                    </a:lnTo>
                    <a:lnTo>
                      <a:pt x="40" y="260"/>
                    </a:lnTo>
                    <a:lnTo>
                      <a:pt x="40" y="260"/>
                    </a:lnTo>
                    <a:lnTo>
                      <a:pt x="43" y="266"/>
                    </a:lnTo>
                    <a:lnTo>
                      <a:pt x="45" y="264"/>
                    </a:lnTo>
                    <a:lnTo>
                      <a:pt x="47" y="262"/>
                    </a:lnTo>
                    <a:lnTo>
                      <a:pt x="45" y="273"/>
                    </a:lnTo>
                    <a:lnTo>
                      <a:pt x="33" y="273"/>
                    </a:lnTo>
                    <a:lnTo>
                      <a:pt x="25" y="201"/>
                    </a:lnTo>
                    <a:lnTo>
                      <a:pt x="25" y="201"/>
                    </a:lnTo>
                    <a:lnTo>
                      <a:pt x="25" y="196"/>
                    </a:lnTo>
                    <a:lnTo>
                      <a:pt x="25" y="193"/>
                    </a:lnTo>
                    <a:lnTo>
                      <a:pt x="27" y="191"/>
                    </a:lnTo>
                    <a:lnTo>
                      <a:pt x="33" y="185"/>
                    </a:lnTo>
                    <a:lnTo>
                      <a:pt x="45" y="157"/>
                    </a:lnTo>
                    <a:lnTo>
                      <a:pt x="43" y="139"/>
                    </a:lnTo>
                    <a:lnTo>
                      <a:pt x="47" y="134"/>
                    </a:lnTo>
                    <a:lnTo>
                      <a:pt x="49" y="114"/>
                    </a:lnTo>
                    <a:lnTo>
                      <a:pt x="45" y="100"/>
                    </a:lnTo>
                    <a:lnTo>
                      <a:pt x="43" y="98"/>
                    </a:lnTo>
                    <a:lnTo>
                      <a:pt x="16" y="89"/>
                    </a:lnTo>
                    <a:lnTo>
                      <a:pt x="4" y="89"/>
                    </a:lnTo>
                    <a:lnTo>
                      <a:pt x="4" y="84"/>
                    </a:lnTo>
                    <a:lnTo>
                      <a:pt x="4" y="82"/>
                    </a:lnTo>
                    <a:lnTo>
                      <a:pt x="0" y="75"/>
                    </a:lnTo>
                    <a:lnTo>
                      <a:pt x="50" y="57"/>
                    </a:lnTo>
                    <a:lnTo>
                      <a:pt x="52" y="57"/>
                    </a:lnTo>
                    <a:lnTo>
                      <a:pt x="52" y="59"/>
                    </a:lnTo>
                    <a:lnTo>
                      <a:pt x="56" y="62"/>
                    </a:lnTo>
                    <a:lnTo>
                      <a:pt x="58" y="66"/>
                    </a:lnTo>
                    <a:lnTo>
                      <a:pt x="59" y="66"/>
                    </a:lnTo>
                    <a:lnTo>
                      <a:pt x="70" y="64"/>
                    </a:lnTo>
                    <a:lnTo>
                      <a:pt x="72" y="64"/>
                    </a:lnTo>
                    <a:lnTo>
                      <a:pt x="72" y="66"/>
                    </a:lnTo>
                    <a:lnTo>
                      <a:pt x="74" y="78"/>
                    </a:lnTo>
                    <a:lnTo>
                      <a:pt x="74" y="80"/>
                    </a:lnTo>
                    <a:lnTo>
                      <a:pt x="72" y="82"/>
                    </a:lnTo>
                    <a:lnTo>
                      <a:pt x="72" y="84"/>
                    </a:lnTo>
                    <a:lnTo>
                      <a:pt x="70" y="85"/>
                    </a:lnTo>
                    <a:lnTo>
                      <a:pt x="70" y="87"/>
                    </a:lnTo>
                    <a:lnTo>
                      <a:pt x="70" y="89"/>
                    </a:lnTo>
                    <a:lnTo>
                      <a:pt x="72" y="94"/>
                    </a:lnTo>
                    <a:lnTo>
                      <a:pt x="74" y="94"/>
                    </a:lnTo>
                    <a:lnTo>
                      <a:pt x="74" y="96"/>
                    </a:lnTo>
                    <a:lnTo>
                      <a:pt x="79" y="101"/>
                    </a:lnTo>
                    <a:lnTo>
                      <a:pt x="81" y="103"/>
                    </a:lnTo>
                    <a:lnTo>
                      <a:pt x="83" y="103"/>
                    </a:lnTo>
                    <a:lnTo>
                      <a:pt x="83" y="105"/>
                    </a:lnTo>
                    <a:lnTo>
                      <a:pt x="81" y="107"/>
                    </a:lnTo>
                    <a:lnTo>
                      <a:pt x="83" y="107"/>
                    </a:lnTo>
                    <a:lnTo>
                      <a:pt x="86" y="107"/>
                    </a:lnTo>
                    <a:lnTo>
                      <a:pt x="86" y="107"/>
                    </a:lnTo>
                    <a:lnTo>
                      <a:pt x="86" y="103"/>
                    </a:lnTo>
                    <a:lnTo>
                      <a:pt x="84" y="101"/>
                    </a:lnTo>
                    <a:lnTo>
                      <a:pt x="84" y="100"/>
                    </a:lnTo>
                    <a:lnTo>
                      <a:pt x="84" y="98"/>
                    </a:lnTo>
                    <a:lnTo>
                      <a:pt x="84" y="96"/>
                    </a:lnTo>
                    <a:lnTo>
                      <a:pt x="84" y="94"/>
                    </a:lnTo>
                    <a:lnTo>
                      <a:pt x="86" y="94"/>
                    </a:lnTo>
                    <a:lnTo>
                      <a:pt x="93" y="91"/>
                    </a:lnTo>
                    <a:lnTo>
                      <a:pt x="93" y="89"/>
                    </a:lnTo>
                    <a:lnTo>
                      <a:pt x="93" y="82"/>
                    </a:lnTo>
                    <a:lnTo>
                      <a:pt x="95" y="80"/>
                    </a:lnTo>
                    <a:lnTo>
                      <a:pt x="93" y="76"/>
                    </a:lnTo>
                    <a:lnTo>
                      <a:pt x="95" y="71"/>
                    </a:lnTo>
                    <a:lnTo>
                      <a:pt x="95" y="68"/>
                    </a:lnTo>
                    <a:lnTo>
                      <a:pt x="79" y="48"/>
                    </a:lnTo>
                    <a:lnTo>
                      <a:pt x="77" y="50"/>
                    </a:lnTo>
                    <a:lnTo>
                      <a:pt x="77" y="35"/>
                    </a:lnTo>
                    <a:lnTo>
                      <a:pt x="75" y="34"/>
                    </a:lnTo>
                    <a:lnTo>
                      <a:pt x="75" y="32"/>
                    </a:lnTo>
                    <a:lnTo>
                      <a:pt x="81" y="18"/>
                    </a:lnTo>
                    <a:lnTo>
                      <a:pt x="93" y="18"/>
                    </a:lnTo>
                    <a:lnTo>
                      <a:pt x="95" y="16"/>
                    </a:lnTo>
                    <a:lnTo>
                      <a:pt x="97" y="16"/>
                    </a:lnTo>
                    <a:lnTo>
                      <a:pt x="99" y="16"/>
                    </a:lnTo>
                    <a:lnTo>
                      <a:pt x="102" y="19"/>
                    </a:lnTo>
                    <a:lnTo>
                      <a:pt x="104" y="19"/>
                    </a:lnTo>
                    <a:lnTo>
                      <a:pt x="106" y="19"/>
                    </a:lnTo>
                    <a:lnTo>
                      <a:pt x="108" y="19"/>
                    </a:lnTo>
                    <a:lnTo>
                      <a:pt x="111" y="16"/>
                    </a:lnTo>
                    <a:lnTo>
                      <a:pt x="124" y="16"/>
                    </a:lnTo>
                    <a:lnTo>
                      <a:pt x="127" y="12"/>
                    </a:lnTo>
                    <a:lnTo>
                      <a:pt x="131" y="12"/>
                    </a:lnTo>
                    <a:lnTo>
                      <a:pt x="134" y="12"/>
                    </a:lnTo>
                    <a:lnTo>
                      <a:pt x="138" y="14"/>
                    </a:lnTo>
                    <a:lnTo>
                      <a:pt x="143" y="12"/>
                    </a:lnTo>
                    <a:lnTo>
                      <a:pt x="159" y="7"/>
                    </a:lnTo>
                    <a:lnTo>
                      <a:pt x="17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5" name="Freeform 2444">
                <a:extLst>
                  <a:ext uri="{FF2B5EF4-FFF2-40B4-BE49-F238E27FC236}">
                    <a16:creationId xmlns:a16="http://schemas.microsoft.com/office/drawing/2014/main" id="{5630BC3F-5A41-FC41-A04B-930F64D04DF3}"/>
                  </a:ext>
                </a:extLst>
              </p:cNvPr>
              <p:cNvSpPr>
                <a:spLocks/>
              </p:cNvSpPr>
              <p:nvPr/>
            </p:nvSpPr>
            <p:spPr bwMode="auto">
              <a:xfrm>
                <a:off x="2501" y="2302"/>
                <a:ext cx="261" cy="248"/>
              </a:xfrm>
              <a:custGeom>
                <a:avLst/>
                <a:gdLst>
                  <a:gd name="T0" fmla="*/ 215 w 261"/>
                  <a:gd name="T1" fmla="*/ 68 h 248"/>
                  <a:gd name="T2" fmla="*/ 222 w 261"/>
                  <a:gd name="T3" fmla="*/ 75 h 248"/>
                  <a:gd name="T4" fmla="*/ 229 w 261"/>
                  <a:gd name="T5" fmla="*/ 82 h 248"/>
                  <a:gd name="T6" fmla="*/ 234 w 261"/>
                  <a:gd name="T7" fmla="*/ 84 h 248"/>
                  <a:gd name="T8" fmla="*/ 242 w 261"/>
                  <a:gd name="T9" fmla="*/ 86 h 248"/>
                  <a:gd name="T10" fmla="*/ 247 w 261"/>
                  <a:gd name="T11" fmla="*/ 89 h 248"/>
                  <a:gd name="T12" fmla="*/ 247 w 261"/>
                  <a:gd name="T13" fmla="*/ 93 h 248"/>
                  <a:gd name="T14" fmla="*/ 247 w 261"/>
                  <a:gd name="T15" fmla="*/ 98 h 248"/>
                  <a:gd name="T16" fmla="*/ 252 w 261"/>
                  <a:gd name="T17" fmla="*/ 104 h 248"/>
                  <a:gd name="T18" fmla="*/ 261 w 261"/>
                  <a:gd name="T19" fmla="*/ 100 h 248"/>
                  <a:gd name="T20" fmla="*/ 258 w 261"/>
                  <a:gd name="T21" fmla="*/ 154 h 248"/>
                  <a:gd name="T22" fmla="*/ 250 w 261"/>
                  <a:gd name="T23" fmla="*/ 161 h 248"/>
                  <a:gd name="T24" fmla="*/ 242 w 261"/>
                  <a:gd name="T25" fmla="*/ 163 h 248"/>
                  <a:gd name="T26" fmla="*/ 165 w 261"/>
                  <a:gd name="T27" fmla="*/ 184 h 248"/>
                  <a:gd name="T28" fmla="*/ 133 w 261"/>
                  <a:gd name="T29" fmla="*/ 198 h 248"/>
                  <a:gd name="T30" fmla="*/ 113 w 261"/>
                  <a:gd name="T31" fmla="*/ 245 h 248"/>
                  <a:gd name="T32" fmla="*/ 106 w 261"/>
                  <a:gd name="T33" fmla="*/ 243 h 248"/>
                  <a:gd name="T34" fmla="*/ 100 w 261"/>
                  <a:gd name="T35" fmla="*/ 245 h 248"/>
                  <a:gd name="T36" fmla="*/ 97 w 261"/>
                  <a:gd name="T37" fmla="*/ 243 h 248"/>
                  <a:gd name="T38" fmla="*/ 95 w 261"/>
                  <a:gd name="T39" fmla="*/ 239 h 248"/>
                  <a:gd name="T40" fmla="*/ 92 w 261"/>
                  <a:gd name="T41" fmla="*/ 241 h 248"/>
                  <a:gd name="T42" fmla="*/ 88 w 261"/>
                  <a:gd name="T43" fmla="*/ 243 h 248"/>
                  <a:gd name="T44" fmla="*/ 84 w 261"/>
                  <a:gd name="T45" fmla="*/ 245 h 248"/>
                  <a:gd name="T46" fmla="*/ 81 w 261"/>
                  <a:gd name="T47" fmla="*/ 247 h 248"/>
                  <a:gd name="T48" fmla="*/ 77 w 261"/>
                  <a:gd name="T49" fmla="*/ 247 h 248"/>
                  <a:gd name="T50" fmla="*/ 75 w 261"/>
                  <a:gd name="T51" fmla="*/ 243 h 248"/>
                  <a:gd name="T52" fmla="*/ 72 w 261"/>
                  <a:gd name="T53" fmla="*/ 245 h 248"/>
                  <a:gd name="T54" fmla="*/ 68 w 261"/>
                  <a:gd name="T55" fmla="*/ 247 h 248"/>
                  <a:gd name="T56" fmla="*/ 63 w 261"/>
                  <a:gd name="T57" fmla="*/ 243 h 248"/>
                  <a:gd name="T58" fmla="*/ 59 w 261"/>
                  <a:gd name="T59" fmla="*/ 234 h 248"/>
                  <a:gd name="T60" fmla="*/ 58 w 261"/>
                  <a:gd name="T61" fmla="*/ 232 h 248"/>
                  <a:gd name="T62" fmla="*/ 61 w 261"/>
                  <a:gd name="T63" fmla="*/ 229 h 248"/>
                  <a:gd name="T64" fmla="*/ 59 w 261"/>
                  <a:gd name="T65" fmla="*/ 227 h 248"/>
                  <a:gd name="T66" fmla="*/ 56 w 261"/>
                  <a:gd name="T67" fmla="*/ 223 h 248"/>
                  <a:gd name="T68" fmla="*/ 54 w 261"/>
                  <a:gd name="T69" fmla="*/ 216 h 248"/>
                  <a:gd name="T70" fmla="*/ 52 w 261"/>
                  <a:gd name="T71" fmla="*/ 214 h 248"/>
                  <a:gd name="T72" fmla="*/ 50 w 261"/>
                  <a:gd name="T73" fmla="*/ 209 h 248"/>
                  <a:gd name="T74" fmla="*/ 47 w 261"/>
                  <a:gd name="T75" fmla="*/ 209 h 248"/>
                  <a:gd name="T76" fmla="*/ 42 w 261"/>
                  <a:gd name="T77" fmla="*/ 214 h 248"/>
                  <a:gd name="T78" fmla="*/ 34 w 261"/>
                  <a:gd name="T79" fmla="*/ 214 h 248"/>
                  <a:gd name="T80" fmla="*/ 27 w 261"/>
                  <a:gd name="T81" fmla="*/ 216 h 248"/>
                  <a:gd name="T82" fmla="*/ 20 w 261"/>
                  <a:gd name="T83" fmla="*/ 214 h 248"/>
                  <a:gd name="T84" fmla="*/ 15 w 261"/>
                  <a:gd name="T85" fmla="*/ 218 h 248"/>
                  <a:gd name="T86" fmla="*/ 13 w 261"/>
                  <a:gd name="T87" fmla="*/ 213 h 248"/>
                  <a:gd name="T88" fmla="*/ 15 w 261"/>
                  <a:gd name="T89" fmla="*/ 209 h 248"/>
                  <a:gd name="T90" fmla="*/ 15 w 261"/>
                  <a:gd name="T91" fmla="*/ 204 h 248"/>
                  <a:gd name="T92" fmla="*/ 13 w 261"/>
                  <a:gd name="T93" fmla="*/ 200 h 248"/>
                  <a:gd name="T94" fmla="*/ 11 w 261"/>
                  <a:gd name="T95" fmla="*/ 197 h 248"/>
                  <a:gd name="T96" fmla="*/ 8 w 261"/>
                  <a:gd name="T97" fmla="*/ 197 h 248"/>
                  <a:gd name="T98" fmla="*/ 4 w 261"/>
                  <a:gd name="T99" fmla="*/ 189 h 248"/>
                  <a:gd name="T100" fmla="*/ 4 w 261"/>
                  <a:gd name="T101" fmla="*/ 180 h 248"/>
                  <a:gd name="T102" fmla="*/ 2 w 261"/>
                  <a:gd name="T103" fmla="*/ 179 h 248"/>
                  <a:gd name="T104" fmla="*/ 0 w 261"/>
                  <a:gd name="T105" fmla="*/ 173 h 248"/>
                  <a:gd name="T106" fmla="*/ 15 w 261"/>
                  <a:gd name="T107" fmla="*/ 154 h 248"/>
                  <a:gd name="T108" fmla="*/ 22 w 261"/>
                  <a:gd name="T109" fmla="*/ 166 h 248"/>
                  <a:gd name="T110" fmla="*/ 111 w 261"/>
                  <a:gd name="T111" fmla="*/ 148 h 248"/>
                  <a:gd name="T112" fmla="*/ 136 w 261"/>
                  <a:gd name="T113" fmla="*/ 1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248">
                    <a:moveTo>
                      <a:pt x="136" y="13"/>
                    </a:moveTo>
                    <a:lnTo>
                      <a:pt x="213" y="66"/>
                    </a:lnTo>
                    <a:lnTo>
                      <a:pt x="213" y="66"/>
                    </a:lnTo>
                    <a:lnTo>
                      <a:pt x="215" y="68"/>
                    </a:lnTo>
                    <a:lnTo>
                      <a:pt x="213" y="70"/>
                    </a:lnTo>
                    <a:lnTo>
                      <a:pt x="213" y="72"/>
                    </a:lnTo>
                    <a:lnTo>
                      <a:pt x="220" y="75"/>
                    </a:lnTo>
                    <a:lnTo>
                      <a:pt x="222" y="75"/>
                    </a:lnTo>
                    <a:lnTo>
                      <a:pt x="222" y="77"/>
                    </a:lnTo>
                    <a:lnTo>
                      <a:pt x="222" y="79"/>
                    </a:lnTo>
                    <a:lnTo>
                      <a:pt x="225" y="80"/>
                    </a:lnTo>
                    <a:lnTo>
                      <a:pt x="229" y="82"/>
                    </a:lnTo>
                    <a:lnTo>
                      <a:pt x="231" y="80"/>
                    </a:lnTo>
                    <a:lnTo>
                      <a:pt x="233" y="82"/>
                    </a:lnTo>
                    <a:lnTo>
                      <a:pt x="233" y="84"/>
                    </a:lnTo>
                    <a:lnTo>
                      <a:pt x="234" y="84"/>
                    </a:lnTo>
                    <a:lnTo>
                      <a:pt x="238" y="84"/>
                    </a:lnTo>
                    <a:lnTo>
                      <a:pt x="238" y="86"/>
                    </a:lnTo>
                    <a:lnTo>
                      <a:pt x="240" y="86"/>
                    </a:lnTo>
                    <a:lnTo>
                      <a:pt x="242" y="86"/>
                    </a:lnTo>
                    <a:lnTo>
                      <a:pt x="245" y="88"/>
                    </a:lnTo>
                    <a:lnTo>
                      <a:pt x="245" y="88"/>
                    </a:lnTo>
                    <a:lnTo>
                      <a:pt x="247" y="89"/>
                    </a:lnTo>
                    <a:lnTo>
                      <a:pt x="247" y="89"/>
                    </a:lnTo>
                    <a:lnTo>
                      <a:pt x="247" y="91"/>
                    </a:lnTo>
                    <a:lnTo>
                      <a:pt x="247" y="91"/>
                    </a:lnTo>
                    <a:lnTo>
                      <a:pt x="247" y="93"/>
                    </a:lnTo>
                    <a:lnTo>
                      <a:pt x="247" y="93"/>
                    </a:lnTo>
                    <a:lnTo>
                      <a:pt x="247" y="95"/>
                    </a:lnTo>
                    <a:lnTo>
                      <a:pt x="247" y="95"/>
                    </a:lnTo>
                    <a:lnTo>
                      <a:pt x="247" y="97"/>
                    </a:lnTo>
                    <a:lnTo>
                      <a:pt x="247" y="98"/>
                    </a:lnTo>
                    <a:lnTo>
                      <a:pt x="245" y="98"/>
                    </a:lnTo>
                    <a:lnTo>
                      <a:pt x="245" y="100"/>
                    </a:lnTo>
                    <a:lnTo>
                      <a:pt x="249" y="104"/>
                    </a:lnTo>
                    <a:lnTo>
                      <a:pt x="252" y="104"/>
                    </a:lnTo>
                    <a:lnTo>
                      <a:pt x="254" y="102"/>
                    </a:lnTo>
                    <a:lnTo>
                      <a:pt x="258" y="102"/>
                    </a:lnTo>
                    <a:lnTo>
                      <a:pt x="261" y="100"/>
                    </a:lnTo>
                    <a:lnTo>
                      <a:pt x="261" y="100"/>
                    </a:lnTo>
                    <a:lnTo>
                      <a:pt x="261" y="100"/>
                    </a:lnTo>
                    <a:lnTo>
                      <a:pt x="261" y="152"/>
                    </a:lnTo>
                    <a:lnTo>
                      <a:pt x="259" y="152"/>
                    </a:lnTo>
                    <a:lnTo>
                      <a:pt x="258" y="154"/>
                    </a:lnTo>
                    <a:lnTo>
                      <a:pt x="256" y="155"/>
                    </a:lnTo>
                    <a:lnTo>
                      <a:pt x="256" y="157"/>
                    </a:lnTo>
                    <a:lnTo>
                      <a:pt x="252" y="159"/>
                    </a:lnTo>
                    <a:lnTo>
                      <a:pt x="250" y="161"/>
                    </a:lnTo>
                    <a:lnTo>
                      <a:pt x="250" y="163"/>
                    </a:lnTo>
                    <a:lnTo>
                      <a:pt x="243" y="163"/>
                    </a:lnTo>
                    <a:lnTo>
                      <a:pt x="243" y="164"/>
                    </a:lnTo>
                    <a:lnTo>
                      <a:pt x="242" y="163"/>
                    </a:lnTo>
                    <a:lnTo>
                      <a:pt x="217" y="164"/>
                    </a:lnTo>
                    <a:lnTo>
                      <a:pt x="209" y="170"/>
                    </a:lnTo>
                    <a:lnTo>
                      <a:pt x="188" y="170"/>
                    </a:lnTo>
                    <a:lnTo>
                      <a:pt x="165" y="184"/>
                    </a:lnTo>
                    <a:lnTo>
                      <a:pt x="161" y="188"/>
                    </a:lnTo>
                    <a:lnTo>
                      <a:pt x="156" y="193"/>
                    </a:lnTo>
                    <a:lnTo>
                      <a:pt x="136" y="197"/>
                    </a:lnTo>
                    <a:lnTo>
                      <a:pt x="133" y="198"/>
                    </a:lnTo>
                    <a:lnTo>
                      <a:pt x="125" y="216"/>
                    </a:lnTo>
                    <a:lnTo>
                      <a:pt x="117" y="223"/>
                    </a:lnTo>
                    <a:lnTo>
                      <a:pt x="113" y="234"/>
                    </a:lnTo>
                    <a:lnTo>
                      <a:pt x="113" y="245"/>
                    </a:lnTo>
                    <a:lnTo>
                      <a:pt x="109" y="245"/>
                    </a:lnTo>
                    <a:lnTo>
                      <a:pt x="108" y="245"/>
                    </a:lnTo>
                    <a:lnTo>
                      <a:pt x="108" y="243"/>
                    </a:lnTo>
                    <a:lnTo>
                      <a:pt x="106" y="243"/>
                    </a:lnTo>
                    <a:lnTo>
                      <a:pt x="104" y="243"/>
                    </a:lnTo>
                    <a:lnTo>
                      <a:pt x="102" y="243"/>
                    </a:lnTo>
                    <a:lnTo>
                      <a:pt x="102" y="245"/>
                    </a:lnTo>
                    <a:lnTo>
                      <a:pt x="100" y="245"/>
                    </a:lnTo>
                    <a:lnTo>
                      <a:pt x="99" y="247"/>
                    </a:lnTo>
                    <a:lnTo>
                      <a:pt x="97" y="247"/>
                    </a:lnTo>
                    <a:lnTo>
                      <a:pt x="97" y="247"/>
                    </a:lnTo>
                    <a:lnTo>
                      <a:pt x="97" y="243"/>
                    </a:lnTo>
                    <a:lnTo>
                      <a:pt x="97" y="241"/>
                    </a:lnTo>
                    <a:lnTo>
                      <a:pt x="97" y="241"/>
                    </a:lnTo>
                    <a:lnTo>
                      <a:pt x="97" y="239"/>
                    </a:lnTo>
                    <a:lnTo>
                      <a:pt x="95" y="239"/>
                    </a:lnTo>
                    <a:lnTo>
                      <a:pt x="95" y="239"/>
                    </a:lnTo>
                    <a:lnTo>
                      <a:pt x="93" y="239"/>
                    </a:lnTo>
                    <a:lnTo>
                      <a:pt x="92" y="241"/>
                    </a:lnTo>
                    <a:lnTo>
                      <a:pt x="92" y="241"/>
                    </a:lnTo>
                    <a:lnTo>
                      <a:pt x="90" y="239"/>
                    </a:lnTo>
                    <a:lnTo>
                      <a:pt x="90" y="239"/>
                    </a:lnTo>
                    <a:lnTo>
                      <a:pt x="88" y="241"/>
                    </a:lnTo>
                    <a:lnTo>
                      <a:pt x="88" y="243"/>
                    </a:lnTo>
                    <a:lnTo>
                      <a:pt x="90" y="243"/>
                    </a:lnTo>
                    <a:lnTo>
                      <a:pt x="88" y="245"/>
                    </a:lnTo>
                    <a:lnTo>
                      <a:pt x="86" y="245"/>
                    </a:lnTo>
                    <a:lnTo>
                      <a:pt x="84" y="245"/>
                    </a:lnTo>
                    <a:lnTo>
                      <a:pt x="84" y="247"/>
                    </a:lnTo>
                    <a:lnTo>
                      <a:pt x="83" y="248"/>
                    </a:lnTo>
                    <a:lnTo>
                      <a:pt x="83" y="248"/>
                    </a:lnTo>
                    <a:lnTo>
                      <a:pt x="81" y="247"/>
                    </a:lnTo>
                    <a:lnTo>
                      <a:pt x="79" y="247"/>
                    </a:lnTo>
                    <a:lnTo>
                      <a:pt x="79" y="245"/>
                    </a:lnTo>
                    <a:lnTo>
                      <a:pt x="79" y="247"/>
                    </a:lnTo>
                    <a:lnTo>
                      <a:pt x="77" y="247"/>
                    </a:lnTo>
                    <a:lnTo>
                      <a:pt x="77" y="247"/>
                    </a:lnTo>
                    <a:lnTo>
                      <a:pt x="77" y="245"/>
                    </a:lnTo>
                    <a:lnTo>
                      <a:pt x="75" y="243"/>
                    </a:lnTo>
                    <a:lnTo>
                      <a:pt x="75" y="243"/>
                    </a:lnTo>
                    <a:lnTo>
                      <a:pt x="74" y="243"/>
                    </a:lnTo>
                    <a:lnTo>
                      <a:pt x="72" y="243"/>
                    </a:lnTo>
                    <a:lnTo>
                      <a:pt x="72" y="243"/>
                    </a:lnTo>
                    <a:lnTo>
                      <a:pt x="72" y="245"/>
                    </a:lnTo>
                    <a:lnTo>
                      <a:pt x="70" y="247"/>
                    </a:lnTo>
                    <a:lnTo>
                      <a:pt x="70" y="247"/>
                    </a:lnTo>
                    <a:lnTo>
                      <a:pt x="68" y="247"/>
                    </a:lnTo>
                    <a:lnTo>
                      <a:pt x="68" y="247"/>
                    </a:lnTo>
                    <a:lnTo>
                      <a:pt x="68" y="245"/>
                    </a:lnTo>
                    <a:lnTo>
                      <a:pt x="67" y="245"/>
                    </a:lnTo>
                    <a:lnTo>
                      <a:pt x="65" y="243"/>
                    </a:lnTo>
                    <a:lnTo>
                      <a:pt x="63" y="243"/>
                    </a:lnTo>
                    <a:lnTo>
                      <a:pt x="63" y="241"/>
                    </a:lnTo>
                    <a:lnTo>
                      <a:pt x="63" y="234"/>
                    </a:lnTo>
                    <a:lnTo>
                      <a:pt x="61" y="232"/>
                    </a:lnTo>
                    <a:lnTo>
                      <a:pt x="59" y="234"/>
                    </a:lnTo>
                    <a:lnTo>
                      <a:pt x="58" y="236"/>
                    </a:lnTo>
                    <a:lnTo>
                      <a:pt x="58" y="236"/>
                    </a:lnTo>
                    <a:lnTo>
                      <a:pt x="58" y="232"/>
                    </a:lnTo>
                    <a:lnTo>
                      <a:pt x="58" y="232"/>
                    </a:lnTo>
                    <a:lnTo>
                      <a:pt x="59" y="232"/>
                    </a:lnTo>
                    <a:lnTo>
                      <a:pt x="59" y="230"/>
                    </a:lnTo>
                    <a:lnTo>
                      <a:pt x="59" y="230"/>
                    </a:lnTo>
                    <a:lnTo>
                      <a:pt x="61" y="229"/>
                    </a:lnTo>
                    <a:lnTo>
                      <a:pt x="61" y="229"/>
                    </a:lnTo>
                    <a:lnTo>
                      <a:pt x="61" y="229"/>
                    </a:lnTo>
                    <a:lnTo>
                      <a:pt x="61" y="227"/>
                    </a:lnTo>
                    <a:lnTo>
                      <a:pt x="59" y="227"/>
                    </a:lnTo>
                    <a:lnTo>
                      <a:pt x="59" y="227"/>
                    </a:lnTo>
                    <a:lnTo>
                      <a:pt x="58" y="225"/>
                    </a:lnTo>
                    <a:lnTo>
                      <a:pt x="56" y="223"/>
                    </a:lnTo>
                    <a:lnTo>
                      <a:pt x="56" y="223"/>
                    </a:lnTo>
                    <a:lnTo>
                      <a:pt x="54" y="223"/>
                    </a:lnTo>
                    <a:lnTo>
                      <a:pt x="54" y="218"/>
                    </a:lnTo>
                    <a:lnTo>
                      <a:pt x="54" y="216"/>
                    </a:lnTo>
                    <a:lnTo>
                      <a:pt x="54" y="216"/>
                    </a:lnTo>
                    <a:lnTo>
                      <a:pt x="54" y="214"/>
                    </a:lnTo>
                    <a:lnTo>
                      <a:pt x="52" y="214"/>
                    </a:lnTo>
                    <a:lnTo>
                      <a:pt x="52" y="214"/>
                    </a:lnTo>
                    <a:lnTo>
                      <a:pt x="52" y="214"/>
                    </a:lnTo>
                    <a:lnTo>
                      <a:pt x="52" y="211"/>
                    </a:lnTo>
                    <a:lnTo>
                      <a:pt x="52" y="211"/>
                    </a:lnTo>
                    <a:lnTo>
                      <a:pt x="50" y="209"/>
                    </a:lnTo>
                    <a:lnTo>
                      <a:pt x="50" y="209"/>
                    </a:lnTo>
                    <a:lnTo>
                      <a:pt x="49" y="211"/>
                    </a:lnTo>
                    <a:lnTo>
                      <a:pt x="49" y="211"/>
                    </a:lnTo>
                    <a:lnTo>
                      <a:pt x="47" y="209"/>
                    </a:lnTo>
                    <a:lnTo>
                      <a:pt x="47" y="209"/>
                    </a:lnTo>
                    <a:lnTo>
                      <a:pt x="45" y="209"/>
                    </a:lnTo>
                    <a:lnTo>
                      <a:pt x="45" y="213"/>
                    </a:lnTo>
                    <a:lnTo>
                      <a:pt x="45" y="213"/>
                    </a:lnTo>
                    <a:lnTo>
                      <a:pt x="42" y="214"/>
                    </a:lnTo>
                    <a:lnTo>
                      <a:pt x="42" y="216"/>
                    </a:lnTo>
                    <a:lnTo>
                      <a:pt x="40" y="218"/>
                    </a:lnTo>
                    <a:lnTo>
                      <a:pt x="36" y="216"/>
                    </a:lnTo>
                    <a:lnTo>
                      <a:pt x="34" y="214"/>
                    </a:lnTo>
                    <a:lnTo>
                      <a:pt x="31" y="214"/>
                    </a:lnTo>
                    <a:lnTo>
                      <a:pt x="31" y="214"/>
                    </a:lnTo>
                    <a:lnTo>
                      <a:pt x="29" y="216"/>
                    </a:lnTo>
                    <a:lnTo>
                      <a:pt x="27" y="216"/>
                    </a:lnTo>
                    <a:lnTo>
                      <a:pt x="27" y="218"/>
                    </a:lnTo>
                    <a:lnTo>
                      <a:pt x="25" y="220"/>
                    </a:lnTo>
                    <a:lnTo>
                      <a:pt x="24" y="218"/>
                    </a:lnTo>
                    <a:lnTo>
                      <a:pt x="20" y="214"/>
                    </a:lnTo>
                    <a:lnTo>
                      <a:pt x="20" y="214"/>
                    </a:lnTo>
                    <a:lnTo>
                      <a:pt x="18" y="216"/>
                    </a:lnTo>
                    <a:lnTo>
                      <a:pt x="17" y="218"/>
                    </a:lnTo>
                    <a:lnTo>
                      <a:pt x="15" y="218"/>
                    </a:lnTo>
                    <a:lnTo>
                      <a:pt x="13" y="216"/>
                    </a:lnTo>
                    <a:lnTo>
                      <a:pt x="13" y="216"/>
                    </a:lnTo>
                    <a:lnTo>
                      <a:pt x="13" y="214"/>
                    </a:lnTo>
                    <a:lnTo>
                      <a:pt x="13" y="213"/>
                    </a:lnTo>
                    <a:lnTo>
                      <a:pt x="13" y="213"/>
                    </a:lnTo>
                    <a:lnTo>
                      <a:pt x="15" y="211"/>
                    </a:lnTo>
                    <a:lnTo>
                      <a:pt x="15" y="209"/>
                    </a:lnTo>
                    <a:lnTo>
                      <a:pt x="15" y="209"/>
                    </a:lnTo>
                    <a:lnTo>
                      <a:pt x="15" y="207"/>
                    </a:lnTo>
                    <a:lnTo>
                      <a:pt x="15" y="205"/>
                    </a:lnTo>
                    <a:lnTo>
                      <a:pt x="15" y="204"/>
                    </a:lnTo>
                    <a:lnTo>
                      <a:pt x="15" y="204"/>
                    </a:lnTo>
                    <a:lnTo>
                      <a:pt x="15" y="204"/>
                    </a:lnTo>
                    <a:lnTo>
                      <a:pt x="15" y="204"/>
                    </a:lnTo>
                    <a:lnTo>
                      <a:pt x="15" y="202"/>
                    </a:lnTo>
                    <a:lnTo>
                      <a:pt x="13" y="200"/>
                    </a:lnTo>
                    <a:lnTo>
                      <a:pt x="13" y="198"/>
                    </a:lnTo>
                    <a:lnTo>
                      <a:pt x="11" y="198"/>
                    </a:lnTo>
                    <a:lnTo>
                      <a:pt x="11" y="197"/>
                    </a:lnTo>
                    <a:lnTo>
                      <a:pt x="11" y="197"/>
                    </a:lnTo>
                    <a:lnTo>
                      <a:pt x="11" y="195"/>
                    </a:lnTo>
                    <a:lnTo>
                      <a:pt x="9" y="195"/>
                    </a:lnTo>
                    <a:lnTo>
                      <a:pt x="8" y="197"/>
                    </a:lnTo>
                    <a:lnTo>
                      <a:pt x="8" y="197"/>
                    </a:lnTo>
                    <a:lnTo>
                      <a:pt x="8" y="195"/>
                    </a:lnTo>
                    <a:lnTo>
                      <a:pt x="6" y="193"/>
                    </a:lnTo>
                    <a:lnTo>
                      <a:pt x="4" y="191"/>
                    </a:lnTo>
                    <a:lnTo>
                      <a:pt x="4" y="189"/>
                    </a:lnTo>
                    <a:lnTo>
                      <a:pt x="6" y="188"/>
                    </a:lnTo>
                    <a:lnTo>
                      <a:pt x="6" y="186"/>
                    </a:lnTo>
                    <a:lnTo>
                      <a:pt x="4" y="184"/>
                    </a:lnTo>
                    <a:lnTo>
                      <a:pt x="4" y="180"/>
                    </a:lnTo>
                    <a:lnTo>
                      <a:pt x="2" y="180"/>
                    </a:lnTo>
                    <a:lnTo>
                      <a:pt x="2" y="180"/>
                    </a:lnTo>
                    <a:lnTo>
                      <a:pt x="2" y="179"/>
                    </a:lnTo>
                    <a:lnTo>
                      <a:pt x="2" y="179"/>
                    </a:lnTo>
                    <a:lnTo>
                      <a:pt x="2" y="177"/>
                    </a:lnTo>
                    <a:lnTo>
                      <a:pt x="2" y="175"/>
                    </a:lnTo>
                    <a:lnTo>
                      <a:pt x="2" y="173"/>
                    </a:lnTo>
                    <a:lnTo>
                      <a:pt x="0" y="173"/>
                    </a:lnTo>
                    <a:lnTo>
                      <a:pt x="8" y="166"/>
                    </a:lnTo>
                    <a:lnTo>
                      <a:pt x="13" y="154"/>
                    </a:lnTo>
                    <a:lnTo>
                      <a:pt x="13" y="154"/>
                    </a:lnTo>
                    <a:lnTo>
                      <a:pt x="15" y="154"/>
                    </a:lnTo>
                    <a:lnTo>
                      <a:pt x="15" y="155"/>
                    </a:lnTo>
                    <a:lnTo>
                      <a:pt x="17" y="155"/>
                    </a:lnTo>
                    <a:lnTo>
                      <a:pt x="17" y="155"/>
                    </a:lnTo>
                    <a:lnTo>
                      <a:pt x="22" y="166"/>
                    </a:lnTo>
                    <a:lnTo>
                      <a:pt x="27" y="166"/>
                    </a:lnTo>
                    <a:lnTo>
                      <a:pt x="34" y="161"/>
                    </a:lnTo>
                    <a:lnTo>
                      <a:pt x="108" y="161"/>
                    </a:lnTo>
                    <a:lnTo>
                      <a:pt x="111" y="148"/>
                    </a:lnTo>
                    <a:lnTo>
                      <a:pt x="104" y="147"/>
                    </a:lnTo>
                    <a:lnTo>
                      <a:pt x="90" y="0"/>
                    </a:lnTo>
                    <a:lnTo>
                      <a:pt x="117" y="0"/>
                    </a:lnTo>
                    <a:lnTo>
                      <a:pt x="136"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6" name="Freeform 2445">
                <a:extLst>
                  <a:ext uri="{FF2B5EF4-FFF2-40B4-BE49-F238E27FC236}">
                    <a16:creationId xmlns:a16="http://schemas.microsoft.com/office/drawing/2014/main" id="{49F00337-3D5C-E24F-AEB4-DB0AEAF1367F}"/>
                  </a:ext>
                </a:extLst>
              </p:cNvPr>
              <p:cNvSpPr>
                <a:spLocks/>
              </p:cNvSpPr>
              <p:nvPr/>
            </p:nvSpPr>
            <p:spPr bwMode="auto">
              <a:xfrm>
                <a:off x="2501" y="2302"/>
                <a:ext cx="261" cy="248"/>
              </a:xfrm>
              <a:custGeom>
                <a:avLst/>
                <a:gdLst>
                  <a:gd name="T0" fmla="*/ 215 w 261"/>
                  <a:gd name="T1" fmla="*/ 68 h 248"/>
                  <a:gd name="T2" fmla="*/ 222 w 261"/>
                  <a:gd name="T3" fmla="*/ 75 h 248"/>
                  <a:gd name="T4" fmla="*/ 229 w 261"/>
                  <a:gd name="T5" fmla="*/ 82 h 248"/>
                  <a:gd name="T6" fmla="*/ 234 w 261"/>
                  <a:gd name="T7" fmla="*/ 84 h 248"/>
                  <a:gd name="T8" fmla="*/ 242 w 261"/>
                  <a:gd name="T9" fmla="*/ 86 h 248"/>
                  <a:gd name="T10" fmla="*/ 247 w 261"/>
                  <a:gd name="T11" fmla="*/ 89 h 248"/>
                  <a:gd name="T12" fmla="*/ 247 w 261"/>
                  <a:gd name="T13" fmla="*/ 93 h 248"/>
                  <a:gd name="T14" fmla="*/ 247 w 261"/>
                  <a:gd name="T15" fmla="*/ 98 h 248"/>
                  <a:gd name="T16" fmla="*/ 252 w 261"/>
                  <a:gd name="T17" fmla="*/ 104 h 248"/>
                  <a:gd name="T18" fmla="*/ 261 w 261"/>
                  <a:gd name="T19" fmla="*/ 100 h 248"/>
                  <a:gd name="T20" fmla="*/ 258 w 261"/>
                  <a:gd name="T21" fmla="*/ 154 h 248"/>
                  <a:gd name="T22" fmla="*/ 250 w 261"/>
                  <a:gd name="T23" fmla="*/ 161 h 248"/>
                  <a:gd name="T24" fmla="*/ 242 w 261"/>
                  <a:gd name="T25" fmla="*/ 163 h 248"/>
                  <a:gd name="T26" fmla="*/ 165 w 261"/>
                  <a:gd name="T27" fmla="*/ 184 h 248"/>
                  <a:gd name="T28" fmla="*/ 133 w 261"/>
                  <a:gd name="T29" fmla="*/ 198 h 248"/>
                  <a:gd name="T30" fmla="*/ 113 w 261"/>
                  <a:gd name="T31" fmla="*/ 245 h 248"/>
                  <a:gd name="T32" fmla="*/ 106 w 261"/>
                  <a:gd name="T33" fmla="*/ 243 h 248"/>
                  <a:gd name="T34" fmla="*/ 100 w 261"/>
                  <a:gd name="T35" fmla="*/ 245 h 248"/>
                  <a:gd name="T36" fmla="*/ 97 w 261"/>
                  <a:gd name="T37" fmla="*/ 243 h 248"/>
                  <a:gd name="T38" fmla="*/ 95 w 261"/>
                  <a:gd name="T39" fmla="*/ 239 h 248"/>
                  <a:gd name="T40" fmla="*/ 92 w 261"/>
                  <a:gd name="T41" fmla="*/ 241 h 248"/>
                  <a:gd name="T42" fmla="*/ 88 w 261"/>
                  <a:gd name="T43" fmla="*/ 243 h 248"/>
                  <a:gd name="T44" fmla="*/ 84 w 261"/>
                  <a:gd name="T45" fmla="*/ 245 h 248"/>
                  <a:gd name="T46" fmla="*/ 81 w 261"/>
                  <a:gd name="T47" fmla="*/ 247 h 248"/>
                  <a:gd name="T48" fmla="*/ 77 w 261"/>
                  <a:gd name="T49" fmla="*/ 247 h 248"/>
                  <a:gd name="T50" fmla="*/ 75 w 261"/>
                  <a:gd name="T51" fmla="*/ 243 h 248"/>
                  <a:gd name="T52" fmla="*/ 72 w 261"/>
                  <a:gd name="T53" fmla="*/ 245 h 248"/>
                  <a:gd name="T54" fmla="*/ 68 w 261"/>
                  <a:gd name="T55" fmla="*/ 247 h 248"/>
                  <a:gd name="T56" fmla="*/ 63 w 261"/>
                  <a:gd name="T57" fmla="*/ 243 h 248"/>
                  <a:gd name="T58" fmla="*/ 59 w 261"/>
                  <a:gd name="T59" fmla="*/ 234 h 248"/>
                  <a:gd name="T60" fmla="*/ 58 w 261"/>
                  <a:gd name="T61" fmla="*/ 232 h 248"/>
                  <a:gd name="T62" fmla="*/ 61 w 261"/>
                  <a:gd name="T63" fmla="*/ 229 h 248"/>
                  <a:gd name="T64" fmla="*/ 59 w 261"/>
                  <a:gd name="T65" fmla="*/ 227 h 248"/>
                  <a:gd name="T66" fmla="*/ 56 w 261"/>
                  <a:gd name="T67" fmla="*/ 223 h 248"/>
                  <a:gd name="T68" fmla="*/ 54 w 261"/>
                  <a:gd name="T69" fmla="*/ 216 h 248"/>
                  <a:gd name="T70" fmla="*/ 52 w 261"/>
                  <a:gd name="T71" fmla="*/ 214 h 248"/>
                  <a:gd name="T72" fmla="*/ 50 w 261"/>
                  <a:gd name="T73" fmla="*/ 209 h 248"/>
                  <a:gd name="T74" fmla="*/ 47 w 261"/>
                  <a:gd name="T75" fmla="*/ 209 h 248"/>
                  <a:gd name="T76" fmla="*/ 42 w 261"/>
                  <a:gd name="T77" fmla="*/ 214 h 248"/>
                  <a:gd name="T78" fmla="*/ 34 w 261"/>
                  <a:gd name="T79" fmla="*/ 214 h 248"/>
                  <a:gd name="T80" fmla="*/ 27 w 261"/>
                  <a:gd name="T81" fmla="*/ 216 h 248"/>
                  <a:gd name="T82" fmla="*/ 20 w 261"/>
                  <a:gd name="T83" fmla="*/ 214 h 248"/>
                  <a:gd name="T84" fmla="*/ 15 w 261"/>
                  <a:gd name="T85" fmla="*/ 218 h 248"/>
                  <a:gd name="T86" fmla="*/ 13 w 261"/>
                  <a:gd name="T87" fmla="*/ 213 h 248"/>
                  <a:gd name="T88" fmla="*/ 15 w 261"/>
                  <a:gd name="T89" fmla="*/ 209 h 248"/>
                  <a:gd name="T90" fmla="*/ 15 w 261"/>
                  <a:gd name="T91" fmla="*/ 204 h 248"/>
                  <a:gd name="T92" fmla="*/ 13 w 261"/>
                  <a:gd name="T93" fmla="*/ 200 h 248"/>
                  <a:gd name="T94" fmla="*/ 11 w 261"/>
                  <a:gd name="T95" fmla="*/ 197 h 248"/>
                  <a:gd name="T96" fmla="*/ 8 w 261"/>
                  <a:gd name="T97" fmla="*/ 197 h 248"/>
                  <a:gd name="T98" fmla="*/ 4 w 261"/>
                  <a:gd name="T99" fmla="*/ 189 h 248"/>
                  <a:gd name="T100" fmla="*/ 4 w 261"/>
                  <a:gd name="T101" fmla="*/ 180 h 248"/>
                  <a:gd name="T102" fmla="*/ 2 w 261"/>
                  <a:gd name="T103" fmla="*/ 179 h 248"/>
                  <a:gd name="T104" fmla="*/ 0 w 261"/>
                  <a:gd name="T105" fmla="*/ 173 h 248"/>
                  <a:gd name="T106" fmla="*/ 15 w 261"/>
                  <a:gd name="T107" fmla="*/ 154 h 248"/>
                  <a:gd name="T108" fmla="*/ 22 w 261"/>
                  <a:gd name="T109" fmla="*/ 166 h 248"/>
                  <a:gd name="T110" fmla="*/ 111 w 261"/>
                  <a:gd name="T111" fmla="*/ 148 h 248"/>
                  <a:gd name="T112" fmla="*/ 136 w 261"/>
                  <a:gd name="T113" fmla="*/ 1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248">
                    <a:moveTo>
                      <a:pt x="136" y="13"/>
                    </a:moveTo>
                    <a:lnTo>
                      <a:pt x="213" y="66"/>
                    </a:lnTo>
                    <a:lnTo>
                      <a:pt x="213" y="66"/>
                    </a:lnTo>
                    <a:lnTo>
                      <a:pt x="215" y="68"/>
                    </a:lnTo>
                    <a:lnTo>
                      <a:pt x="213" y="70"/>
                    </a:lnTo>
                    <a:lnTo>
                      <a:pt x="213" y="72"/>
                    </a:lnTo>
                    <a:lnTo>
                      <a:pt x="220" y="75"/>
                    </a:lnTo>
                    <a:lnTo>
                      <a:pt x="222" y="75"/>
                    </a:lnTo>
                    <a:lnTo>
                      <a:pt x="222" y="77"/>
                    </a:lnTo>
                    <a:lnTo>
                      <a:pt x="222" y="79"/>
                    </a:lnTo>
                    <a:lnTo>
                      <a:pt x="225" y="80"/>
                    </a:lnTo>
                    <a:lnTo>
                      <a:pt x="229" y="82"/>
                    </a:lnTo>
                    <a:lnTo>
                      <a:pt x="231" y="80"/>
                    </a:lnTo>
                    <a:lnTo>
                      <a:pt x="233" y="82"/>
                    </a:lnTo>
                    <a:lnTo>
                      <a:pt x="233" y="84"/>
                    </a:lnTo>
                    <a:lnTo>
                      <a:pt x="234" y="84"/>
                    </a:lnTo>
                    <a:lnTo>
                      <a:pt x="238" y="84"/>
                    </a:lnTo>
                    <a:lnTo>
                      <a:pt x="238" y="86"/>
                    </a:lnTo>
                    <a:lnTo>
                      <a:pt x="240" y="86"/>
                    </a:lnTo>
                    <a:lnTo>
                      <a:pt x="242" y="86"/>
                    </a:lnTo>
                    <a:lnTo>
                      <a:pt x="245" y="88"/>
                    </a:lnTo>
                    <a:lnTo>
                      <a:pt x="245" y="88"/>
                    </a:lnTo>
                    <a:lnTo>
                      <a:pt x="247" y="89"/>
                    </a:lnTo>
                    <a:lnTo>
                      <a:pt x="247" y="89"/>
                    </a:lnTo>
                    <a:lnTo>
                      <a:pt x="247" y="91"/>
                    </a:lnTo>
                    <a:lnTo>
                      <a:pt x="247" y="91"/>
                    </a:lnTo>
                    <a:lnTo>
                      <a:pt x="247" y="93"/>
                    </a:lnTo>
                    <a:lnTo>
                      <a:pt x="247" y="93"/>
                    </a:lnTo>
                    <a:lnTo>
                      <a:pt x="247" y="95"/>
                    </a:lnTo>
                    <a:lnTo>
                      <a:pt x="247" y="95"/>
                    </a:lnTo>
                    <a:lnTo>
                      <a:pt x="247" y="97"/>
                    </a:lnTo>
                    <a:lnTo>
                      <a:pt x="247" y="98"/>
                    </a:lnTo>
                    <a:lnTo>
                      <a:pt x="245" y="98"/>
                    </a:lnTo>
                    <a:lnTo>
                      <a:pt x="245" y="100"/>
                    </a:lnTo>
                    <a:lnTo>
                      <a:pt x="249" y="104"/>
                    </a:lnTo>
                    <a:lnTo>
                      <a:pt x="252" y="104"/>
                    </a:lnTo>
                    <a:lnTo>
                      <a:pt x="254" y="102"/>
                    </a:lnTo>
                    <a:lnTo>
                      <a:pt x="258" y="102"/>
                    </a:lnTo>
                    <a:lnTo>
                      <a:pt x="261" y="100"/>
                    </a:lnTo>
                    <a:lnTo>
                      <a:pt x="261" y="100"/>
                    </a:lnTo>
                    <a:lnTo>
                      <a:pt x="261" y="100"/>
                    </a:lnTo>
                    <a:lnTo>
                      <a:pt x="261" y="152"/>
                    </a:lnTo>
                    <a:lnTo>
                      <a:pt x="259" y="152"/>
                    </a:lnTo>
                    <a:lnTo>
                      <a:pt x="258" y="154"/>
                    </a:lnTo>
                    <a:lnTo>
                      <a:pt x="256" y="155"/>
                    </a:lnTo>
                    <a:lnTo>
                      <a:pt x="256" y="157"/>
                    </a:lnTo>
                    <a:lnTo>
                      <a:pt x="252" y="159"/>
                    </a:lnTo>
                    <a:lnTo>
                      <a:pt x="250" y="161"/>
                    </a:lnTo>
                    <a:lnTo>
                      <a:pt x="250" y="163"/>
                    </a:lnTo>
                    <a:lnTo>
                      <a:pt x="243" y="163"/>
                    </a:lnTo>
                    <a:lnTo>
                      <a:pt x="243" y="164"/>
                    </a:lnTo>
                    <a:lnTo>
                      <a:pt x="242" y="163"/>
                    </a:lnTo>
                    <a:lnTo>
                      <a:pt x="217" y="164"/>
                    </a:lnTo>
                    <a:lnTo>
                      <a:pt x="209" y="170"/>
                    </a:lnTo>
                    <a:lnTo>
                      <a:pt x="188" y="170"/>
                    </a:lnTo>
                    <a:lnTo>
                      <a:pt x="165" y="184"/>
                    </a:lnTo>
                    <a:lnTo>
                      <a:pt x="161" y="188"/>
                    </a:lnTo>
                    <a:lnTo>
                      <a:pt x="156" y="193"/>
                    </a:lnTo>
                    <a:lnTo>
                      <a:pt x="136" y="197"/>
                    </a:lnTo>
                    <a:lnTo>
                      <a:pt x="133" y="198"/>
                    </a:lnTo>
                    <a:lnTo>
                      <a:pt x="125" y="216"/>
                    </a:lnTo>
                    <a:lnTo>
                      <a:pt x="117" y="223"/>
                    </a:lnTo>
                    <a:lnTo>
                      <a:pt x="113" y="234"/>
                    </a:lnTo>
                    <a:lnTo>
                      <a:pt x="113" y="245"/>
                    </a:lnTo>
                    <a:lnTo>
                      <a:pt x="109" y="245"/>
                    </a:lnTo>
                    <a:lnTo>
                      <a:pt x="108" y="245"/>
                    </a:lnTo>
                    <a:lnTo>
                      <a:pt x="108" y="243"/>
                    </a:lnTo>
                    <a:lnTo>
                      <a:pt x="106" y="243"/>
                    </a:lnTo>
                    <a:lnTo>
                      <a:pt x="104" y="243"/>
                    </a:lnTo>
                    <a:lnTo>
                      <a:pt x="102" y="243"/>
                    </a:lnTo>
                    <a:lnTo>
                      <a:pt x="102" y="245"/>
                    </a:lnTo>
                    <a:lnTo>
                      <a:pt x="100" y="245"/>
                    </a:lnTo>
                    <a:lnTo>
                      <a:pt x="99" y="247"/>
                    </a:lnTo>
                    <a:lnTo>
                      <a:pt x="97" y="247"/>
                    </a:lnTo>
                    <a:lnTo>
                      <a:pt x="97" y="247"/>
                    </a:lnTo>
                    <a:lnTo>
                      <a:pt x="97" y="243"/>
                    </a:lnTo>
                    <a:lnTo>
                      <a:pt x="97" y="241"/>
                    </a:lnTo>
                    <a:lnTo>
                      <a:pt x="97" y="241"/>
                    </a:lnTo>
                    <a:lnTo>
                      <a:pt x="97" y="239"/>
                    </a:lnTo>
                    <a:lnTo>
                      <a:pt x="95" y="239"/>
                    </a:lnTo>
                    <a:lnTo>
                      <a:pt x="95" y="239"/>
                    </a:lnTo>
                    <a:lnTo>
                      <a:pt x="93" y="239"/>
                    </a:lnTo>
                    <a:lnTo>
                      <a:pt x="92" y="241"/>
                    </a:lnTo>
                    <a:lnTo>
                      <a:pt x="92" y="241"/>
                    </a:lnTo>
                    <a:lnTo>
                      <a:pt x="90" y="239"/>
                    </a:lnTo>
                    <a:lnTo>
                      <a:pt x="90" y="239"/>
                    </a:lnTo>
                    <a:lnTo>
                      <a:pt x="88" y="241"/>
                    </a:lnTo>
                    <a:lnTo>
                      <a:pt x="88" y="243"/>
                    </a:lnTo>
                    <a:lnTo>
                      <a:pt x="90" y="243"/>
                    </a:lnTo>
                    <a:lnTo>
                      <a:pt x="88" y="245"/>
                    </a:lnTo>
                    <a:lnTo>
                      <a:pt x="86" y="245"/>
                    </a:lnTo>
                    <a:lnTo>
                      <a:pt x="84" y="245"/>
                    </a:lnTo>
                    <a:lnTo>
                      <a:pt x="84" y="247"/>
                    </a:lnTo>
                    <a:lnTo>
                      <a:pt x="83" y="248"/>
                    </a:lnTo>
                    <a:lnTo>
                      <a:pt x="83" y="248"/>
                    </a:lnTo>
                    <a:lnTo>
                      <a:pt x="81" y="247"/>
                    </a:lnTo>
                    <a:lnTo>
                      <a:pt x="79" y="247"/>
                    </a:lnTo>
                    <a:lnTo>
                      <a:pt x="79" y="245"/>
                    </a:lnTo>
                    <a:lnTo>
                      <a:pt x="79" y="247"/>
                    </a:lnTo>
                    <a:lnTo>
                      <a:pt x="77" y="247"/>
                    </a:lnTo>
                    <a:lnTo>
                      <a:pt x="77" y="247"/>
                    </a:lnTo>
                    <a:lnTo>
                      <a:pt x="77" y="245"/>
                    </a:lnTo>
                    <a:lnTo>
                      <a:pt x="75" y="243"/>
                    </a:lnTo>
                    <a:lnTo>
                      <a:pt x="75" y="243"/>
                    </a:lnTo>
                    <a:lnTo>
                      <a:pt x="74" y="243"/>
                    </a:lnTo>
                    <a:lnTo>
                      <a:pt x="72" y="243"/>
                    </a:lnTo>
                    <a:lnTo>
                      <a:pt x="72" y="243"/>
                    </a:lnTo>
                    <a:lnTo>
                      <a:pt x="72" y="245"/>
                    </a:lnTo>
                    <a:lnTo>
                      <a:pt x="70" y="247"/>
                    </a:lnTo>
                    <a:lnTo>
                      <a:pt x="70" y="247"/>
                    </a:lnTo>
                    <a:lnTo>
                      <a:pt x="68" y="247"/>
                    </a:lnTo>
                    <a:lnTo>
                      <a:pt x="68" y="247"/>
                    </a:lnTo>
                    <a:lnTo>
                      <a:pt x="68" y="245"/>
                    </a:lnTo>
                    <a:lnTo>
                      <a:pt x="67" y="245"/>
                    </a:lnTo>
                    <a:lnTo>
                      <a:pt x="65" y="243"/>
                    </a:lnTo>
                    <a:lnTo>
                      <a:pt x="63" y="243"/>
                    </a:lnTo>
                    <a:lnTo>
                      <a:pt x="63" y="241"/>
                    </a:lnTo>
                    <a:lnTo>
                      <a:pt x="63" y="234"/>
                    </a:lnTo>
                    <a:lnTo>
                      <a:pt x="61" y="232"/>
                    </a:lnTo>
                    <a:lnTo>
                      <a:pt x="59" y="234"/>
                    </a:lnTo>
                    <a:lnTo>
                      <a:pt x="58" y="236"/>
                    </a:lnTo>
                    <a:lnTo>
                      <a:pt x="58" y="236"/>
                    </a:lnTo>
                    <a:lnTo>
                      <a:pt x="58" y="232"/>
                    </a:lnTo>
                    <a:lnTo>
                      <a:pt x="58" y="232"/>
                    </a:lnTo>
                    <a:lnTo>
                      <a:pt x="59" y="232"/>
                    </a:lnTo>
                    <a:lnTo>
                      <a:pt x="59" y="230"/>
                    </a:lnTo>
                    <a:lnTo>
                      <a:pt x="59" y="230"/>
                    </a:lnTo>
                    <a:lnTo>
                      <a:pt x="61" y="229"/>
                    </a:lnTo>
                    <a:lnTo>
                      <a:pt x="61" y="229"/>
                    </a:lnTo>
                    <a:lnTo>
                      <a:pt x="61" y="229"/>
                    </a:lnTo>
                    <a:lnTo>
                      <a:pt x="61" y="227"/>
                    </a:lnTo>
                    <a:lnTo>
                      <a:pt x="59" y="227"/>
                    </a:lnTo>
                    <a:lnTo>
                      <a:pt x="59" y="227"/>
                    </a:lnTo>
                    <a:lnTo>
                      <a:pt x="58" y="225"/>
                    </a:lnTo>
                    <a:lnTo>
                      <a:pt x="56" y="223"/>
                    </a:lnTo>
                    <a:lnTo>
                      <a:pt x="56" y="223"/>
                    </a:lnTo>
                    <a:lnTo>
                      <a:pt x="54" y="223"/>
                    </a:lnTo>
                    <a:lnTo>
                      <a:pt x="54" y="218"/>
                    </a:lnTo>
                    <a:lnTo>
                      <a:pt x="54" y="216"/>
                    </a:lnTo>
                    <a:lnTo>
                      <a:pt x="54" y="216"/>
                    </a:lnTo>
                    <a:lnTo>
                      <a:pt x="54" y="214"/>
                    </a:lnTo>
                    <a:lnTo>
                      <a:pt x="52" y="214"/>
                    </a:lnTo>
                    <a:lnTo>
                      <a:pt x="52" y="214"/>
                    </a:lnTo>
                    <a:lnTo>
                      <a:pt x="52" y="214"/>
                    </a:lnTo>
                    <a:lnTo>
                      <a:pt x="52" y="211"/>
                    </a:lnTo>
                    <a:lnTo>
                      <a:pt x="52" y="211"/>
                    </a:lnTo>
                    <a:lnTo>
                      <a:pt x="50" y="209"/>
                    </a:lnTo>
                    <a:lnTo>
                      <a:pt x="50" y="209"/>
                    </a:lnTo>
                    <a:lnTo>
                      <a:pt x="49" y="211"/>
                    </a:lnTo>
                    <a:lnTo>
                      <a:pt x="49" y="211"/>
                    </a:lnTo>
                    <a:lnTo>
                      <a:pt x="47" y="209"/>
                    </a:lnTo>
                    <a:lnTo>
                      <a:pt x="47" y="209"/>
                    </a:lnTo>
                    <a:lnTo>
                      <a:pt x="45" y="209"/>
                    </a:lnTo>
                    <a:lnTo>
                      <a:pt x="45" y="213"/>
                    </a:lnTo>
                    <a:lnTo>
                      <a:pt x="45" y="213"/>
                    </a:lnTo>
                    <a:lnTo>
                      <a:pt x="42" y="214"/>
                    </a:lnTo>
                    <a:lnTo>
                      <a:pt x="42" y="216"/>
                    </a:lnTo>
                    <a:lnTo>
                      <a:pt x="40" y="218"/>
                    </a:lnTo>
                    <a:lnTo>
                      <a:pt x="36" y="216"/>
                    </a:lnTo>
                    <a:lnTo>
                      <a:pt x="34" y="214"/>
                    </a:lnTo>
                    <a:lnTo>
                      <a:pt x="31" y="214"/>
                    </a:lnTo>
                    <a:lnTo>
                      <a:pt x="31" y="214"/>
                    </a:lnTo>
                    <a:lnTo>
                      <a:pt x="29" y="216"/>
                    </a:lnTo>
                    <a:lnTo>
                      <a:pt x="27" y="216"/>
                    </a:lnTo>
                    <a:lnTo>
                      <a:pt x="27" y="218"/>
                    </a:lnTo>
                    <a:lnTo>
                      <a:pt x="25" y="220"/>
                    </a:lnTo>
                    <a:lnTo>
                      <a:pt x="24" y="218"/>
                    </a:lnTo>
                    <a:lnTo>
                      <a:pt x="20" y="214"/>
                    </a:lnTo>
                    <a:lnTo>
                      <a:pt x="20" y="214"/>
                    </a:lnTo>
                    <a:lnTo>
                      <a:pt x="18" y="216"/>
                    </a:lnTo>
                    <a:lnTo>
                      <a:pt x="17" y="218"/>
                    </a:lnTo>
                    <a:lnTo>
                      <a:pt x="15" y="218"/>
                    </a:lnTo>
                    <a:lnTo>
                      <a:pt x="13" y="216"/>
                    </a:lnTo>
                    <a:lnTo>
                      <a:pt x="13" y="216"/>
                    </a:lnTo>
                    <a:lnTo>
                      <a:pt x="13" y="214"/>
                    </a:lnTo>
                    <a:lnTo>
                      <a:pt x="13" y="213"/>
                    </a:lnTo>
                    <a:lnTo>
                      <a:pt x="13" y="213"/>
                    </a:lnTo>
                    <a:lnTo>
                      <a:pt x="15" y="211"/>
                    </a:lnTo>
                    <a:lnTo>
                      <a:pt x="15" y="209"/>
                    </a:lnTo>
                    <a:lnTo>
                      <a:pt x="15" y="209"/>
                    </a:lnTo>
                    <a:lnTo>
                      <a:pt x="15" y="207"/>
                    </a:lnTo>
                    <a:lnTo>
                      <a:pt x="15" y="205"/>
                    </a:lnTo>
                    <a:lnTo>
                      <a:pt x="15" y="204"/>
                    </a:lnTo>
                    <a:lnTo>
                      <a:pt x="15" y="204"/>
                    </a:lnTo>
                    <a:lnTo>
                      <a:pt x="15" y="204"/>
                    </a:lnTo>
                    <a:lnTo>
                      <a:pt x="15" y="204"/>
                    </a:lnTo>
                    <a:lnTo>
                      <a:pt x="15" y="202"/>
                    </a:lnTo>
                    <a:lnTo>
                      <a:pt x="13" y="200"/>
                    </a:lnTo>
                    <a:lnTo>
                      <a:pt x="13" y="198"/>
                    </a:lnTo>
                    <a:lnTo>
                      <a:pt x="11" y="198"/>
                    </a:lnTo>
                    <a:lnTo>
                      <a:pt x="11" y="197"/>
                    </a:lnTo>
                    <a:lnTo>
                      <a:pt x="11" y="197"/>
                    </a:lnTo>
                    <a:lnTo>
                      <a:pt x="11" y="195"/>
                    </a:lnTo>
                    <a:lnTo>
                      <a:pt x="9" y="195"/>
                    </a:lnTo>
                    <a:lnTo>
                      <a:pt x="8" y="197"/>
                    </a:lnTo>
                    <a:lnTo>
                      <a:pt x="8" y="197"/>
                    </a:lnTo>
                    <a:lnTo>
                      <a:pt x="8" y="195"/>
                    </a:lnTo>
                    <a:lnTo>
                      <a:pt x="6" y="193"/>
                    </a:lnTo>
                    <a:lnTo>
                      <a:pt x="4" y="191"/>
                    </a:lnTo>
                    <a:lnTo>
                      <a:pt x="4" y="189"/>
                    </a:lnTo>
                    <a:lnTo>
                      <a:pt x="6" y="188"/>
                    </a:lnTo>
                    <a:lnTo>
                      <a:pt x="6" y="186"/>
                    </a:lnTo>
                    <a:lnTo>
                      <a:pt x="4" y="184"/>
                    </a:lnTo>
                    <a:lnTo>
                      <a:pt x="4" y="180"/>
                    </a:lnTo>
                    <a:lnTo>
                      <a:pt x="2" y="180"/>
                    </a:lnTo>
                    <a:lnTo>
                      <a:pt x="2" y="180"/>
                    </a:lnTo>
                    <a:lnTo>
                      <a:pt x="2" y="179"/>
                    </a:lnTo>
                    <a:lnTo>
                      <a:pt x="2" y="179"/>
                    </a:lnTo>
                    <a:lnTo>
                      <a:pt x="2" y="177"/>
                    </a:lnTo>
                    <a:lnTo>
                      <a:pt x="2" y="175"/>
                    </a:lnTo>
                    <a:lnTo>
                      <a:pt x="2" y="173"/>
                    </a:lnTo>
                    <a:lnTo>
                      <a:pt x="0" y="173"/>
                    </a:lnTo>
                    <a:lnTo>
                      <a:pt x="8" y="166"/>
                    </a:lnTo>
                    <a:lnTo>
                      <a:pt x="13" y="154"/>
                    </a:lnTo>
                    <a:lnTo>
                      <a:pt x="13" y="154"/>
                    </a:lnTo>
                    <a:lnTo>
                      <a:pt x="15" y="154"/>
                    </a:lnTo>
                    <a:lnTo>
                      <a:pt x="15" y="155"/>
                    </a:lnTo>
                    <a:lnTo>
                      <a:pt x="17" y="155"/>
                    </a:lnTo>
                    <a:lnTo>
                      <a:pt x="17" y="155"/>
                    </a:lnTo>
                    <a:lnTo>
                      <a:pt x="22" y="166"/>
                    </a:lnTo>
                    <a:lnTo>
                      <a:pt x="27" y="166"/>
                    </a:lnTo>
                    <a:lnTo>
                      <a:pt x="34" y="161"/>
                    </a:lnTo>
                    <a:lnTo>
                      <a:pt x="108" y="161"/>
                    </a:lnTo>
                    <a:lnTo>
                      <a:pt x="111" y="148"/>
                    </a:lnTo>
                    <a:lnTo>
                      <a:pt x="104" y="147"/>
                    </a:lnTo>
                    <a:lnTo>
                      <a:pt x="90" y="0"/>
                    </a:lnTo>
                    <a:lnTo>
                      <a:pt x="117" y="0"/>
                    </a:lnTo>
                    <a:lnTo>
                      <a:pt x="136" y="13"/>
                    </a:lnTo>
                  </a:path>
                </a:pathLst>
              </a:custGeom>
              <a:solidFill>
                <a:srgbClr val="3D9630"/>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7" name="Freeform 2446">
                <a:extLst>
                  <a:ext uri="{FF2B5EF4-FFF2-40B4-BE49-F238E27FC236}">
                    <a16:creationId xmlns:a16="http://schemas.microsoft.com/office/drawing/2014/main" id="{1F93FFEA-86F7-344D-A5C3-41A9BFA0A47A}"/>
                  </a:ext>
                </a:extLst>
              </p:cNvPr>
              <p:cNvSpPr>
                <a:spLocks/>
              </p:cNvSpPr>
              <p:nvPr/>
            </p:nvSpPr>
            <p:spPr bwMode="auto">
              <a:xfrm>
                <a:off x="3014" y="3000"/>
                <a:ext cx="152" cy="156"/>
              </a:xfrm>
              <a:custGeom>
                <a:avLst/>
                <a:gdLst>
                  <a:gd name="T0" fmla="*/ 0 w 152"/>
                  <a:gd name="T1" fmla="*/ 118 h 156"/>
                  <a:gd name="T2" fmla="*/ 0 w 152"/>
                  <a:gd name="T3" fmla="*/ 72 h 156"/>
                  <a:gd name="T4" fmla="*/ 16 w 152"/>
                  <a:gd name="T5" fmla="*/ 72 h 156"/>
                  <a:gd name="T6" fmla="*/ 16 w 152"/>
                  <a:gd name="T7" fmla="*/ 11 h 156"/>
                  <a:gd name="T8" fmla="*/ 18 w 152"/>
                  <a:gd name="T9" fmla="*/ 9 h 156"/>
                  <a:gd name="T10" fmla="*/ 53 w 152"/>
                  <a:gd name="T11" fmla="*/ 6 h 156"/>
                  <a:gd name="T12" fmla="*/ 55 w 152"/>
                  <a:gd name="T13" fmla="*/ 6 h 156"/>
                  <a:gd name="T14" fmla="*/ 57 w 152"/>
                  <a:gd name="T15" fmla="*/ 9 h 156"/>
                  <a:gd name="T16" fmla="*/ 59 w 152"/>
                  <a:gd name="T17" fmla="*/ 15 h 156"/>
                  <a:gd name="T18" fmla="*/ 62 w 152"/>
                  <a:gd name="T19" fmla="*/ 9 h 156"/>
                  <a:gd name="T20" fmla="*/ 68 w 152"/>
                  <a:gd name="T21" fmla="*/ 6 h 156"/>
                  <a:gd name="T22" fmla="*/ 75 w 152"/>
                  <a:gd name="T23" fmla="*/ 2 h 156"/>
                  <a:gd name="T24" fmla="*/ 77 w 152"/>
                  <a:gd name="T25" fmla="*/ 0 h 156"/>
                  <a:gd name="T26" fmla="*/ 78 w 152"/>
                  <a:gd name="T27" fmla="*/ 0 h 156"/>
                  <a:gd name="T28" fmla="*/ 82 w 152"/>
                  <a:gd name="T29" fmla="*/ 0 h 156"/>
                  <a:gd name="T30" fmla="*/ 84 w 152"/>
                  <a:gd name="T31" fmla="*/ 0 h 156"/>
                  <a:gd name="T32" fmla="*/ 84 w 152"/>
                  <a:gd name="T33" fmla="*/ 2 h 156"/>
                  <a:gd name="T34" fmla="*/ 89 w 152"/>
                  <a:gd name="T35" fmla="*/ 11 h 156"/>
                  <a:gd name="T36" fmla="*/ 93 w 152"/>
                  <a:gd name="T37" fmla="*/ 15 h 156"/>
                  <a:gd name="T38" fmla="*/ 95 w 152"/>
                  <a:gd name="T39" fmla="*/ 22 h 156"/>
                  <a:gd name="T40" fmla="*/ 107 w 152"/>
                  <a:gd name="T41" fmla="*/ 36 h 156"/>
                  <a:gd name="T42" fmla="*/ 112 w 152"/>
                  <a:gd name="T43" fmla="*/ 38 h 156"/>
                  <a:gd name="T44" fmla="*/ 116 w 152"/>
                  <a:gd name="T45" fmla="*/ 40 h 156"/>
                  <a:gd name="T46" fmla="*/ 118 w 152"/>
                  <a:gd name="T47" fmla="*/ 43 h 156"/>
                  <a:gd name="T48" fmla="*/ 123 w 152"/>
                  <a:gd name="T49" fmla="*/ 45 h 156"/>
                  <a:gd name="T50" fmla="*/ 125 w 152"/>
                  <a:gd name="T51" fmla="*/ 49 h 156"/>
                  <a:gd name="T52" fmla="*/ 127 w 152"/>
                  <a:gd name="T53" fmla="*/ 59 h 156"/>
                  <a:gd name="T54" fmla="*/ 128 w 152"/>
                  <a:gd name="T55" fmla="*/ 63 h 156"/>
                  <a:gd name="T56" fmla="*/ 130 w 152"/>
                  <a:gd name="T57" fmla="*/ 66 h 156"/>
                  <a:gd name="T58" fmla="*/ 134 w 152"/>
                  <a:gd name="T59" fmla="*/ 68 h 156"/>
                  <a:gd name="T60" fmla="*/ 141 w 152"/>
                  <a:gd name="T61" fmla="*/ 68 h 156"/>
                  <a:gd name="T62" fmla="*/ 152 w 152"/>
                  <a:gd name="T63" fmla="*/ 74 h 156"/>
                  <a:gd name="T64" fmla="*/ 150 w 152"/>
                  <a:gd name="T65" fmla="*/ 74 h 156"/>
                  <a:gd name="T66" fmla="*/ 132 w 152"/>
                  <a:gd name="T67" fmla="*/ 84 h 156"/>
                  <a:gd name="T68" fmla="*/ 96 w 152"/>
                  <a:gd name="T69" fmla="*/ 120 h 156"/>
                  <a:gd name="T70" fmla="*/ 91 w 152"/>
                  <a:gd name="T71" fmla="*/ 131 h 156"/>
                  <a:gd name="T72" fmla="*/ 89 w 152"/>
                  <a:gd name="T73" fmla="*/ 132 h 156"/>
                  <a:gd name="T74" fmla="*/ 77 w 152"/>
                  <a:gd name="T75" fmla="*/ 136 h 156"/>
                  <a:gd name="T76" fmla="*/ 73 w 152"/>
                  <a:gd name="T77" fmla="*/ 136 h 156"/>
                  <a:gd name="T78" fmla="*/ 62 w 152"/>
                  <a:gd name="T79" fmla="*/ 131 h 156"/>
                  <a:gd name="T80" fmla="*/ 59 w 152"/>
                  <a:gd name="T81" fmla="*/ 129 h 156"/>
                  <a:gd name="T82" fmla="*/ 55 w 152"/>
                  <a:gd name="T83" fmla="*/ 131 h 156"/>
                  <a:gd name="T84" fmla="*/ 48 w 152"/>
                  <a:gd name="T85" fmla="*/ 140 h 156"/>
                  <a:gd name="T86" fmla="*/ 46 w 152"/>
                  <a:gd name="T87" fmla="*/ 141 h 156"/>
                  <a:gd name="T88" fmla="*/ 45 w 152"/>
                  <a:gd name="T89" fmla="*/ 145 h 156"/>
                  <a:gd name="T90" fmla="*/ 41 w 152"/>
                  <a:gd name="T91" fmla="*/ 147 h 156"/>
                  <a:gd name="T92" fmla="*/ 36 w 152"/>
                  <a:gd name="T93" fmla="*/ 152 h 156"/>
                  <a:gd name="T94" fmla="*/ 27 w 152"/>
                  <a:gd name="T95" fmla="*/ 156 h 156"/>
                  <a:gd name="T96" fmla="*/ 14 w 152"/>
                  <a:gd name="T97" fmla="*/ 154 h 156"/>
                  <a:gd name="T98" fmla="*/ 12 w 152"/>
                  <a:gd name="T99" fmla="*/ 150 h 156"/>
                  <a:gd name="T100" fmla="*/ 16 w 152"/>
                  <a:gd name="T101" fmla="*/ 141 h 156"/>
                  <a:gd name="T102" fmla="*/ 14 w 152"/>
                  <a:gd name="T103" fmla="*/ 134 h 156"/>
                  <a:gd name="T104" fmla="*/ 12 w 152"/>
                  <a:gd name="T105" fmla="*/ 131 h 156"/>
                  <a:gd name="T106" fmla="*/ 9 w 152"/>
                  <a:gd name="T107" fmla="*/ 127 h 156"/>
                  <a:gd name="T108" fmla="*/ 7 w 152"/>
                  <a:gd name="T109" fmla="*/ 125 h 156"/>
                  <a:gd name="T110" fmla="*/ 3 w 152"/>
                  <a:gd name="T111" fmla="*/ 122 h 156"/>
                  <a:gd name="T112" fmla="*/ 3 w 152"/>
                  <a:gd name="T113" fmla="*/ 120 h 156"/>
                  <a:gd name="T114" fmla="*/ 2 w 152"/>
                  <a:gd name="T115" fmla="*/ 118 h 156"/>
                  <a:gd name="T116" fmla="*/ 0 w 152"/>
                  <a:gd name="T117" fmla="*/ 1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156">
                    <a:moveTo>
                      <a:pt x="0" y="118"/>
                    </a:moveTo>
                    <a:lnTo>
                      <a:pt x="0" y="72"/>
                    </a:lnTo>
                    <a:lnTo>
                      <a:pt x="16" y="72"/>
                    </a:lnTo>
                    <a:lnTo>
                      <a:pt x="16" y="11"/>
                    </a:lnTo>
                    <a:lnTo>
                      <a:pt x="18" y="9"/>
                    </a:lnTo>
                    <a:lnTo>
                      <a:pt x="53" y="6"/>
                    </a:lnTo>
                    <a:lnTo>
                      <a:pt x="55" y="6"/>
                    </a:lnTo>
                    <a:lnTo>
                      <a:pt x="57" y="9"/>
                    </a:lnTo>
                    <a:lnTo>
                      <a:pt x="59" y="15"/>
                    </a:lnTo>
                    <a:lnTo>
                      <a:pt x="62" y="9"/>
                    </a:lnTo>
                    <a:lnTo>
                      <a:pt x="68" y="6"/>
                    </a:lnTo>
                    <a:lnTo>
                      <a:pt x="75" y="2"/>
                    </a:lnTo>
                    <a:lnTo>
                      <a:pt x="77" y="0"/>
                    </a:lnTo>
                    <a:lnTo>
                      <a:pt x="78" y="0"/>
                    </a:lnTo>
                    <a:lnTo>
                      <a:pt x="82" y="0"/>
                    </a:lnTo>
                    <a:lnTo>
                      <a:pt x="84" y="0"/>
                    </a:lnTo>
                    <a:lnTo>
                      <a:pt x="84" y="2"/>
                    </a:lnTo>
                    <a:lnTo>
                      <a:pt x="89" y="11"/>
                    </a:lnTo>
                    <a:lnTo>
                      <a:pt x="93" y="15"/>
                    </a:lnTo>
                    <a:lnTo>
                      <a:pt x="95" y="22"/>
                    </a:lnTo>
                    <a:lnTo>
                      <a:pt x="107" y="36"/>
                    </a:lnTo>
                    <a:lnTo>
                      <a:pt x="112" y="38"/>
                    </a:lnTo>
                    <a:lnTo>
                      <a:pt x="116" y="40"/>
                    </a:lnTo>
                    <a:lnTo>
                      <a:pt x="118" y="43"/>
                    </a:lnTo>
                    <a:lnTo>
                      <a:pt x="123" y="45"/>
                    </a:lnTo>
                    <a:lnTo>
                      <a:pt x="125" y="49"/>
                    </a:lnTo>
                    <a:lnTo>
                      <a:pt x="127" y="59"/>
                    </a:lnTo>
                    <a:lnTo>
                      <a:pt x="128" y="63"/>
                    </a:lnTo>
                    <a:lnTo>
                      <a:pt x="130" y="66"/>
                    </a:lnTo>
                    <a:lnTo>
                      <a:pt x="134" y="68"/>
                    </a:lnTo>
                    <a:lnTo>
                      <a:pt x="141" y="68"/>
                    </a:lnTo>
                    <a:lnTo>
                      <a:pt x="152" y="74"/>
                    </a:lnTo>
                    <a:lnTo>
                      <a:pt x="150" y="74"/>
                    </a:lnTo>
                    <a:lnTo>
                      <a:pt x="132" y="84"/>
                    </a:lnTo>
                    <a:lnTo>
                      <a:pt x="96" y="120"/>
                    </a:lnTo>
                    <a:lnTo>
                      <a:pt x="91" y="131"/>
                    </a:lnTo>
                    <a:lnTo>
                      <a:pt x="89" y="132"/>
                    </a:lnTo>
                    <a:lnTo>
                      <a:pt x="77" y="136"/>
                    </a:lnTo>
                    <a:lnTo>
                      <a:pt x="73" y="136"/>
                    </a:lnTo>
                    <a:lnTo>
                      <a:pt x="62" y="131"/>
                    </a:lnTo>
                    <a:lnTo>
                      <a:pt x="59" y="129"/>
                    </a:lnTo>
                    <a:lnTo>
                      <a:pt x="55" y="131"/>
                    </a:lnTo>
                    <a:lnTo>
                      <a:pt x="48" y="140"/>
                    </a:lnTo>
                    <a:lnTo>
                      <a:pt x="46" y="141"/>
                    </a:lnTo>
                    <a:lnTo>
                      <a:pt x="45" y="145"/>
                    </a:lnTo>
                    <a:lnTo>
                      <a:pt x="41" y="147"/>
                    </a:lnTo>
                    <a:lnTo>
                      <a:pt x="36" y="152"/>
                    </a:lnTo>
                    <a:lnTo>
                      <a:pt x="27" y="156"/>
                    </a:lnTo>
                    <a:lnTo>
                      <a:pt x="14" y="154"/>
                    </a:lnTo>
                    <a:lnTo>
                      <a:pt x="12" y="150"/>
                    </a:lnTo>
                    <a:lnTo>
                      <a:pt x="16" y="141"/>
                    </a:lnTo>
                    <a:lnTo>
                      <a:pt x="14" y="134"/>
                    </a:lnTo>
                    <a:lnTo>
                      <a:pt x="12" y="131"/>
                    </a:lnTo>
                    <a:lnTo>
                      <a:pt x="9" y="127"/>
                    </a:lnTo>
                    <a:lnTo>
                      <a:pt x="7" y="125"/>
                    </a:lnTo>
                    <a:lnTo>
                      <a:pt x="3" y="122"/>
                    </a:lnTo>
                    <a:lnTo>
                      <a:pt x="3" y="120"/>
                    </a:lnTo>
                    <a:lnTo>
                      <a:pt x="2" y="118"/>
                    </a:lnTo>
                    <a:lnTo>
                      <a:pt x="0" y="1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8" name="Freeform 2447">
                <a:extLst>
                  <a:ext uri="{FF2B5EF4-FFF2-40B4-BE49-F238E27FC236}">
                    <a16:creationId xmlns:a16="http://schemas.microsoft.com/office/drawing/2014/main" id="{56F88D13-1225-DE49-9958-7B717C2DB79C}"/>
                  </a:ext>
                </a:extLst>
              </p:cNvPr>
              <p:cNvSpPr>
                <a:spLocks/>
              </p:cNvSpPr>
              <p:nvPr/>
            </p:nvSpPr>
            <p:spPr bwMode="auto">
              <a:xfrm>
                <a:off x="3014" y="3000"/>
                <a:ext cx="152" cy="156"/>
              </a:xfrm>
              <a:custGeom>
                <a:avLst/>
                <a:gdLst>
                  <a:gd name="T0" fmla="*/ 0 w 152"/>
                  <a:gd name="T1" fmla="*/ 118 h 156"/>
                  <a:gd name="T2" fmla="*/ 0 w 152"/>
                  <a:gd name="T3" fmla="*/ 72 h 156"/>
                  <a:gd name="T4" fmla="*/ 16 w 152"/>
                  <a:gd name="T5" fmla="*/ 72 h 156"/>
                  <a:gd name="T6" fmla="*/ 16 w 152"/>
                  <a:gd name="T7" fmla="*/ 11 h 156"/>
                  <a:gd name="T8" fmla="*/ 18 w 152"/>
                  <a:gd name="T9" fmla="*/ 9 h 156"/>
                  <a:gd name="T10" fmla="*/ 53 w 152"/>
                  <a:gd name="T11" fmla="*/ 6 h 156"/>
                  <a:gd name="T12" fmla="*/ 55 w 152"/>
                  <a:gd name="T13" fmla="*/ 6 h 156"/>
                  <a:gd name="T14" fmla="*/ 57 w 152"/>
                  <a:gd name="T15" fmla="*/ 9 h 156"/>
                  <a:gd name="T16" fmla="*/ 59 w 152"/>
                  <a:gd name="T17" fmla="*/ 15 h 156"/>
                  <a:gd name="T18" fmla="*/ 62 w 152"/>
                  <a:gd name="T19" fmla="*/ 9 h 156"/>
                  <a:gd name="T20" fmla="*/ 68 w 152"/>
                  <a:gd name="T21" fmla="*/ 6 h 156"/>
                  <a:gd name="T22" fmla="*/ 75 w 152"/>
                  <a:gd name="T23" fmla="*/ 2 h 156"/>
                  <a:gd name="T24" fmla="*/ 77 w 152"/>
                  <a:gd name="T25" fmla="*/ 0 h 156"/>
                  <a:gd name="T26" fmla="*/ 78 w 152"/>
                  <a:gd name="T27" fmla="*/ 0 h 156"/>
                  <a:gd name="T28" fmla="*/ 82 w 152"/>
                  <a:gd name="T29" fmla="*/ 0 h 156"/>
                  <a:gd name="T30" fmla="*/ 84 w 152"/>
                  <a:gd name="T31" fmla="*/ 0 h 156"/>
                  <a:gd name="T32" fmla="*/ 84 w 152"/>
                  <a:gd name="T33" fmla="*/ 2 h 156"/>
                  <a:gd name="T34" fmla="*/ 89 w 152"/>
                  <a:gd name="T35" fmla="*/ 11 h 156"/>
                  <a:gd name="T36" fmla="*/ 93 w 152"/>
                  <a:gd name="T37" fmla="*/ 15 h 156"/>
                  <a:gd name="T38" fmla="*/ 95 w 152"/>
                  <a:gd name="T39" fmla="*/ 22 h 156"/>
                  <a:gd name="T40" fmla="*/ 107 w 152"/>
                  <a:gd name="T41" fmla="*/ 36 h 156"/>
                  <a:gd name="T42" fmla="*/ 112 w 152"/>
                  <a:gd name="T43" fmla="*/ 38 h 156"/>
                  <a:gd name="T44" fmla="*/ 116 w 152"/>
                  <a:gd name="T45" fmla="*/ 40 h 156"/>
                  <a:gd name="T46" fmla="*/ 118 w 152"/>
                  <a:gd name="T47" fmla="*/ 43 h 156"/>
                  <a:gd name="T48" fmla="*/ 123 w 152"/>
                  <a:gd name="T49" fmla="*/ 45 h 156"/>
                  <a:gd name="T50" fmla="*/ 125 w 152"/>
                  <a:gd name="T51" fmla="*/ 49 h 156"/>
                  <a:gd name="T52" fmla="*/ 127 w 152"/>
                  <a:gd name="T53" fmla="*/ 59 h 156"/>
                  <a:gd name="T54" fmla="*/ 128 w 152"/>
                  <a:gd name="T55" fmla="*/ 63 h 156"/>
                  <a:gd name="T56" fmla="*/ 130 w 152"/>
                  <a:gd name="T57" fmla="*/ 66 h 156"/>
                  <a:gd name="T58" fmla="*/ 134 w 152"/>
                  <a:gd name="T59" fmla="*/ 68 h 156"/>
                  <a:gd name="T60" fmla="*/ 141 w 152"/>
                  <a:gd name="T61" fmla="*/ 68 h 156"/>
                  <a:gd name="T62" fmla="*/ 152 w 152"/>
                  <a:gd name="T63" fmla="*/ 74 h 156"/>
                  <a:gd name="T64" fmla="*/ 150 w 152"/>
                  <a:gd name="T65" fmla="*/ 74 h 156"/>
                  <a:gd name="T66" fmla="*/ 132 w 152"/>
                  <a:gd name="T67" fmla="*/ 84 h 156"/>
                  <a:gd name="T68" fmla="*/ 96 w 152"/>
                  <a:gd name="T69" fmla="*/ 120 h 156"/>
                  <a:gd name="T70" fmla="*/ 91 w 152"/>
                  <a:gd name="T71" fmla="*/ 131 h 156"/>
                  <a:gd name="T72" fmla="*/ 89 w 152"/>
                  <a:gd name="T73" fmla="*/ 132 h 156"/>
                  <a:gd name="T74" fmla="*/ 77 w 152"/>
                  <a:gd name="T75" fmla="*/ 136 h 156"/>
                  <a:gd name="T76" fmla="*/ 73 w 152"/>
                  <a:gd name="T77" fmla="*/ 136 h 156"/>
                  <a:gd name="T78" fmla="*/ 62 w 152"/>
                  <a:gd name="T79" fmla="*/ 131 h 156"/>
                  <a:gd name="T80" fmla="*/ 59 w 152"/>
                  <a:gd name="T81" fmla="*/ 129 h 156"/>
                  <a:gd name="T82" fmla="*/ 55 w 152"/>
                  <a:gd name="T83" fmla="*/ 131 h 156"/>
                  <a:gd name="T84" fmla="*/ 48 w 152"/>
                  <a:gd name="T85" fmla="*/ 140 h 156"/>
                  <a:gd name="T86" fmla="*/ 46 w 152"/>
                  <a:gd name="T87" fmla="*/ 141 h 156"/>
                  <a:gd name="T88" fmla="*/ 45 w 152"/>
                  <a:gd name="T89" fmla="*/ 145 h 156"/>
                  <a:gd name="T90" fmla="*/ 41 w 152"/>
                  <a:gd name="T91" fmla="*/ 147 h 156"/>
                  <a:gd name="T92" fmla="*/ 36 w 152"/>
                  <a:gd name="T93" fmla="*/ 152 h 156"/>
                  <a:gd name="T94" fmla="*/ 27 w 152"/>
                  <a:gd name="T95" fmla="*/ 156 h 156"/>
                  <a:gd name="T96" fmla="*/ 14 w 152"/>
                  <a:gd name="T97" fmla="*/ 154 h 156"/>
                  <a:gd name="T98" fmla="*/ 12 w 152"/>
                  <a:gd name="T99" fmla="*/ 150 h 156"/>
                  <a:gd name="T100" fmla="*/ 16 w 152"/>
                  <a:gd name="T101" fmla="*/ 141 h 156"/>
                  <a:gd name="T102" fmla="*/ 14 w 152"/>
                  <a:gd name="T103" fmla="*/ 134 h 156"/>
                  <a:gd name="T104" fmla="*/ 12 w 152"/>
                  <a:gd name="T105" fmla="*/ 131 h 156"/>
                  <a:gd name="T106" fmla="*/ 9 w 152"/>
                  <a:gd name="T107" fmla="*/ 127 h 156"/>
                  <a:gd name="T108" fmla="*/ 7 w 152"/>
                  <a:gd name="T109" fmla="*/ 125 h 156"/>
                  <a:gd name="T110" fmla="*/ 3 w 152"/>
                  <a:gd name="T111" fmla="*/ 122 h 156"/>
                  <a:gd name="T112" fmla="*/ 3 w 152"/>
                  <a:gd name="T113" fmla="*/ 120 h 156"/>
                  <a:gd name="T114" fmla="*/ 2 w 152"/>
                  <a:gd name="T115" fmla="*/ 118 h 156"/>
                  <a:gd name="T116" fmla="*/ 0 w 152"/>
                  <a:gd name="T117" fmla="*/ 1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156">
                    <a:moveTo>
                      <a:pt x="0" y="118"/>
                    </a:moveTo>
                    <a:lnTo>
                      <a:pt x="0" y="72"/>
                    </a:lnTo>
                    <a:lnTo>
                      <a:pt x="16" y="72"/>
                    </a:lnTo>
                    <a:lnTo>
                      <a:pt x="16" y="11"/>
                    </a:lnTo>
                    <a:lnTo>
                      <a:pt x="18" y="9"/>
                    </a:lnTo>
                    <a:lnTo>
                      <a:pt x="53" y="6"/>
                    </a:lnTo>
                    <a:lnTo>
                      <a:pt x="55" y="6"/>
                    </a:lnTo>
                    <a:lnTo>
                      <a:pt x="57" y="9"/>
                    </a:lnTo>
                    <a:lnTo>
                      <a:pt x="59" y="15"/>
                    </a:lnTo>
                    <a:lnTo>
                      <a:pt x="62" y="9"/>
                    </a:lnTo>
                    <a:lnTo>
                      <a:pt x="68" y="6"/>
                    </a:lnTo>
                    <a:lnTo>
                      <a:pt x="75" y="2"/>
                    </a:lnTo>
                    <a:lnTo>
                      <a:pt x="77" y="0"/>
                    </a:lnTo>
                    <a:lnTo>
                      <a:pt x="78" y="0"/>
                    </a:lnTo>
                    <a:lnTo>
                      <a:pt x="82" y="0"/>
                    </a:lnTo>
                    <a:lnTo>
                      <a:pt x="84" y="0"/>
                    </a:lnTo>
                    <a:lnTo>
                      <a:pt x="84" y="2"/>
                    </a:lnTo>
                    <a:lnTo>
                      <a:pt x="89" y="11"/>
                    </a:lnTo>
                    <a:lnTo>
                      <a:pt x="93" y="15"/>
                    </a:lnTo>
                    <a:lnTo>
                      <a:pt x="95" y="22"/>
                    </a:lnTo>
                    <a:lnTo>
                      <a:pt x="107" y="36"/>
                    </a:lnTo>
                    <a:lnTo>
                      <a:pt x="112" y="38"/>
                    </a:lnTo>
                    <a:lnTo>
                      <a:pt x="116" y="40"/>
                    </a:lnTo>
                    <a:lnTo>
                      <a:pt x="118" y="43"/>
                    </a:lnTo>
                    <a:lnTo>
                      <a:pt x="123" y="45"/>
                    </a:lnTo>
                    <a:lnTo>
                      <a:pt x="125" y="49"/>
                    </a:lnTo>
                    <a:lnTo>
                      <a:pt x="127" y="59"/>
                    </a:lnTo>
                    <a:lnTo>
                      <a:pt x="128" y="63"/>
                    </a:lnTo>
                    <a:lnTo>
                      <a:pt x="130" y="66"/>
                    </a:lnTo>
                    <a:lnTo>
                      <a:pt x="134" y="68"/>
                    </a:lnTo>
                    <a:lnTo>
                      <a:pt x="141" y="68"/>
                    </a:lnTo>
                    <a:lnTo>
                      <a:pt x="152" y="74"/>
                    </a:lnTo>
                    <a:lnTo>
                      <a:pt x="150" y="74"/>
                    </a:lnTo>
                    <a:lnTo>
                      <a:pt x="132" y="84"/>
                    </a:lnTo>
                    <a:lnTo>
                      <a:pt x="96" y="120"/>
                    </a:lnTo>
                    <a:lnTo>
                      <a:pt x="91" y="131"/>
                    </a:lnTo>
                    <a:lnTo>
                      <a:pt x="89" y="132"/>
                    </a:lnTo>
                    <a:lnTo>
                      <a:pt x="77" y="136"/>
                    </a:lnTo>
                    <a:lnTo>
                      <a:pt x="73" y="136"/>
                    </a:lnTo>
                    <a:lnTo>
                      <a:pt x="62" y="131"/>
                    </a:lnTo>
                    <a:lnTo>
                      <a:pt x="59" y="129"/>
                    </a:lnTo>
                    <a:lnTo>
                      <a:pt x="55" y="131"/>
                    </a:lnTo>
                    <a:lnTo>
                      <a:pt x="48" y="140"/>
                    </a:lnTo>
                    <a:lnTo>
                      <a:pt x="46" y="141"/>
                    </a:lnTo>
                    <a:lnTo>
                      <a:pt x="45" y="145"/>
                    </a:lnTo>
                    <a:lnTo>
                      <a:pt x="41" y="147"/>
                    </a:lnTo>
                    <a:lnTo>
                      <a:pt x="36" y="152"/>
                    </a:lnTo>
                    <a:lnTo>
                      <a:pt x="27" y="156"/>
                    </a:lnTo>
                    <a:lnTo>
                      <a:pt x="14" y="154"/>
                    </a:lnTo>
                    <a:lnTo>
                      <a:pt x="12" y="150"/>
                    </a:lnTo>
                    <a:lnTo>
                      <a:pt x="16" y="141"/>
                    </a:lnTo>
                    <a:lnTo>
                      <a:pt x="14" y="134"/>
                    </a:lnTo>
                    <a:lnTo>
                      <a:pt x="12" y="131"/>
                    </a:lnTo>
                    <a:lnTo>
                      <a:pt x="9" y="127"/>
                    </a:lnTo>
                    <a:lnTo>
                      <a:pt x="7" y="125"/>
                    </a:lnTo>
                    <a:lnTo>
                      <a:pt x="3" y="122"/>
                    </a:lnTo>
                    <a:lnTo>
                      <a:pt x="3" y="120"/>
                    </a:lnTo>
                    <a:lnTo>
                      <a:pt x="2" y="118"/>
                    </a:lnTo>
                    <a:lnTo>
                      <a:pt x="0" y="11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09" name="Freeform 2448">
                <a:extLst>
                  <a:ext uri="{FF2B5EF4-FFF2-40B4-BE49-F238E27FC236}">
                    <a16:creationId xmlns:a16="http://schemas.microsoft.com/office/drawing/2014/main" id="{E9114FBA-FE6A-634B-B76D-A88D66C781B2}"/>
                  </a:ext>
                </a:extLst>
              </p:cNvPr>
              <p:cNvSpPr>
                <a:spLocks/>
              </p:cNvSpPr>
              <p:nvPr/>
            </p:nvSpPr>
            <p:spPr bwMode="auto">
              <a:xfrm>
                <a:off x="2291" y="2436"/>
                <a:ext cx="7" cy="4"/>
              </a:xfrm>
              <a:custGeom>
                <a:avLst/>
                <a:gdLst>
                  <a:gd name="T0" fmla="*/ 5 w 7"/>
                  <a:gd name="T1" fmla="*/ 0 h 4"/>
                  <a:gd name="T2" fmla="*/ 0 w 7"/>
                  <a:gd name="T3" fmla="*/ 0 h 4"/>
                  <a:gd name="T4" fmla="*/ 2 w 7"/>
                  <a:gd name="T5" fmla="*/ 4 h 4"/>
                  <a:gd name="T6" fmla="*/ 2 w 7"/>
                  <a:gd name="T7" fmla="*/ 4 h 4"/>
                  <a:gd name="T8" fmla="*/ 3 w 7"/>
                  <a:gd name="T9" fmla="*/ 4 h 4"/>
                  <a:gd name="T10" fmla="*/ 5 w 7"/>
                  <a:gd name="T11" fmla="*/ 2 h 4"/>
                  <a:gd name="T12" fmla="*/ 7 w 7"/>
                  <a:gd name="T13" fmla="*/ 2 h 4"/>
                  <a:gd name="T14" fmla="*/ 5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5" y="0"/>
                    </a:moveTo>
                    <a:lnTo>
                      <a:pt x="0" y="0"/>
                    </a:lnTo>
                    <a:lnTo>
                      <a:pt x="2" y="4"/>
                    </a:lnTo>
                    <a:lnTo>
                      <a:pt x="2" y="4"/>
                    </a:lnTo>
                    <a:lnTo>
                      <a:pt x="3" y="4"/>
                    </a:lnTo>
                    <a:lnTo>
                      <a:pt x="5" y="2"/>
                    </a:lnTo>
                    <a:lnTo>
                      <a:pt x="7" y="2"/>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0" name="Freeform 2449">
                <a:extLst>
                  <a:ext uri="{FF2B5EF4-FFF2-40B4-BE49-F238E27FC236}">
                    <a16:creationId xmlns:a16="http://schemas.microsoft.com/office/drawing/2014/main" id="{AA3B73ED-B9B8-6F41-8348-C767010D0668}"/>
                  </a:ext>
                </a:extLst>
              </p:cNvPr>
              <p:cNvSpPr>
                <a:spLocks/>
              </p:cNvSpPr>
              <p:nvPr/>
            </p:nvSpPr>
            <p:spPr bwMode="auto">
              <a:xfrm>
                <a:off x="2291" y="2436"/>
                <a:ext cx="7" cy="4"/>
              </a:xfrm>
              <a:custGeom>
                <a:avLst/>
                <a:gdLst>
                  <a:gd name="T0" fmla="*/ 5 w 7"/>
                  <a:gd name="T1" fmla="*/ 0 h 4"/>
                  <a:gd name="T2" fmla="*/ 0 w 7"/>
                  <a:gd name="T3" fmla="*/ 0 h 4"/>
                  <a:gd name="T4" fmla="*/ 2 w 7"/>
                  <a:gd name="T5" fmla="*/ 4 h 4"/>
                  <a:gd name="T6" fmla="*/ 2 w 7"/>
                  <a:gd name="T7" fmla="*/ 4 h 4"/>
                  <a:gd name="T8" fmla="*/ 3 w 7"/>
                  <a:gd name="T9" fmla="*/ 4 h 4"/>
                  <a:gd name="T10" fmla="*/ 5 w 7"/>
                  <a:gd name="T11" fmla="*/ 2 h 4"/>
                  <a:gd name="T12" fmla="*/ 7 w 7"/>
                  <a:gd name="T13" fmla="*/ 2 h 4"/>
                  <a:gd name="T14" fmla="*/ 5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5" y="0"/>
                    </a:moveTo>
                    <a:lnTo>
                      <a:pt x="0" y="0"/>
                    </a:lnTo>
                    <a:lnTo>
                      <a:pt x="2" y="4"/>
                    </a:lnTo>
                    <a:lnTo>
                      <a:pt x="2" y="4"/>
                    </a:lnTo>
                    <a:lnTo>
                      <a:pt x="3" y="4"/>
                    </a:lnTo>
                    <a:lnTo>
                      <a:pt x="5" y="2"/>
                    </a:lnTo>
                    <a:lnTo>
                      <a:pt x="7" y="2"/>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1" name="Freeform 2450">
                <a:extLst>
                  <a:ext uri="{FF2B5EF4-FFF2-40B4-BE49-F238E27FC236}">
                    <a16:creationId xmlns:a16="http://schemas.microsoft.com/office/drawing/2014/main" id="{51427BEE-7B50-4846-8FE6-691BB3F188A1}"/>
                  </a:ext>
                </a:extLst>
              </p:cNvPr>
              <p:cNvSpPr>
                <a:spLocks/>
              </p:cNvSpPr>
              <p:nvPr/>
            </p:nvSpPr>
            <p:spPr bwMode="auto">
              <a:xfrm>
                <a:off x="2307" y="2445"/>
                <a:ext cx="7" cy="2"/>
              </a:xfrm>
              <a:custGeom>
                <a:avLst/>
                <a:gdLst>
                  <a:gd name="T0" fmla="*/ 7 w 7"/>
                  <a:gd name="T1" fmla="*/ 2 h 2"/>
                  <a:gd name="T2" fmla="*/ 5 w 7"/>
                  <a:gd name="T3" fmla="*/ 0 h 2"/>
                  <a:gd name="T4" fmla="*/ 0 w 7"/>
                  <a:gd name="T5" fmla="*/ 0 h 2"/>
                  <a:gd name="T6" fmla="*/ 0 w 7"/>
                  <a:gd name="T7" fmla="*/ 2 h 2"/>
                  <a:gd name="T8" fmla="*/ 2 w 7"/>
                  <a:gd name="T9" fmla="*/ 2 h 2"/>
                  <a:gd name="T10" fmla="*/ 2 w 7"/>
                  <a:gd name="T11" fmla="*/ 2 h 2"/>
                  <a:gd name="T12" fmla="*/ 7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2"/>
                    </a:moveTo>
                    <a:lnTo>
                      <a:pt x="5" y="0"/>
                    </a:lnTo>
                    <a:lnTo>
                      <a:pt x="0" y="0"/>
                    </a:lnTo>
                    <a:lnTo>
                      <a:pt x="0" y="2"/>
                    </a:lnTo>
                    <a:lnTo>
                      <a:pt x="2" y="2"/>
                    </a:lnTo>
                    <a:lnTo>
                      <a:pt x="2" y="2"/>
                    </a:lnTo>
                    <a:lnTo>
                      <a:pt x="7"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2" name="Freeform 2451">
                <a:extLst>
                  <a:ext uri="{FF2B5EF4-FFF2-40B4-BE49-F238E27FC236}">
                    <a16:creationId xmlns:a16="http://schemas.microsoft.com/office/drawing/2014/main" id="{A9404618-3430-154D-98A7-4E69287684FF}"/>
                  </a:ext>
                </a:extLst>
              </p:cNvPr>
              <p:cNvSpPr>
                <a:spLocks/>
              </p:cNvSpPr>
              <p:nvPr/>
            </p:nvSpPr>
            <p:spPr bwMode="auto">
              <a:xfrm>
                <a:off x="2307" y="2445"/>
                <a:ext cx="7" cy="2"/>
              </a:xfrm>
              <a:custGeom>
                <a:avLst/>
                <a:gdLst>
                  <a:gd name="T0" fmla="*/ 7 w 7"/>
                  <a:gd name="T1" fmla="*/ 2 h 2"/>
                  <a:gd name="T2" fmla="*/ 5 w 7"/>
                  <a:gd name="T3" fmla="*/ 0 h 2"/>
                  <a:gd name="T4" fmla="*/ 0 w 7"/>
                  <a:gd name="T5" fmla="*/ 0 h 2"/>
                  <a:gd name="T6" fmla="*/ 0 w 7"/>
                  <a:gd name="T7" fmla="*/ 2 h 2"/>
                  <a:gd name="T8" fmla="*/ 2 w 7"/>
                  <a:gd name="T9" fmla="*/ 2 h 2"/>
                  <a:gd name="T10" fmla="*/ 2 w 7"/>
                  <a:gd name="T11" fmla="*/ 2 h 2"/>
                  <a:gd name="T12" fmla="*/ 7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2"/>
                    </a:moveTo>
                    <a:lnTo>
                      <a:pt x="5" y="0"/>
                    </a:lnTo>
                    <a:lnTo>
                      <a:pt x="0" y="0"/>
                    </a:lnTo>
                    <a:lnTo>
                      <a:pt x="0" y="2"/>
                    </a:lnTo>
                    <a:lnTo>
                      <a:pt x="2" y="2"/>
                    </a:lnTo>
                    <a:lnTo>
                      <a:pt x="2" y="2"/>
                    </a:lnTo>
                    <a:lnTo>
                      <a:pt x="7"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3" name="Freeform 2452">
                <a:extLst>
                  <a:ext uri="{FF2B5EF4-FFF2-40B4-BE49-F238E27FC236}">
                    <a16:creationId xmlns:a16="http://schemas.microsoft.com/office/drawing/2014/main" id="{F32C0B72-160D-784B-87F4-2F62B97366E2}"/>
                  </a:ext>
                </a:extLst>
              </p:cNvPr>
              <p:cNvSpPr>
                <a:spLocks/>
              </p:cNvSpPr>
              <p:nvPr/>
            </p:nvSpPr>
            <p:spPr bwMode="auto">
              <a:xfrm>
                <a:off x="2330" y="2440"/>
                <a:ext cx="2" cy="5"/>
              </a:xfrm>
              <a:custGeom>
                <a:avLst/>
                <a:gdLst>
                  <a:gd name="T0" fmla="*/ 0 w 2"/>
                  <a:gd name="T1" fmla="*/ 0 h 5"/>
                  <a:gd name="T2" fmla="*/ 0 w 2"/>
                  <a:gd name="T3" fmla="*/ 5 h 5"/>
                  <a:gd name="T4" fmla="*/ 0 w 2"/>
                  <a:gd name="T5" fmla="*/ 5 h 5"/>
                  <a:gd name="T6" fmla="*/ 2 w 2"/>
                  <a:gd name="T7" fmla="*/ 1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5"/>
                    </a:lnTo>
                    <a:lnTo>
                      <a:pt x="0" y="5"/>
                    </a:lnTo>
                    <a:lnTo>
                      <a:pt x="2"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4" name="Freeform 2453">
                <a:extLst>
                  <a:ext uri="{FF2B5EF4-FFF2-40B4-BE49-F238E27FC236}">
                    <a16:creationId xmlns:a16="http://schemas.microsoft.com/office/drawing/2014/main" id="{D95B8F53-4B0D-0346-948B-C548ABE07FEB}"/>
                  </a:ext>
                </a:extLst>
              </p:cNvPr>
              <p:cNvSpPr>
                <a:spLocks/>
              </p:cNvSpPr>
              <p:nvPr/>
            </p:nvSpPr>
            <p:spPr bwMode="auto">
              <a:xfrm>
                <a:off x="2330" y="2440"/>
                <a:ext cx="2" cy="5"/>
              </a:xfrm>
              <a:custGeom>
                <a:avLst/>
                <a:gdLst>
                  <a:gd name="T0" fmla="*/ 0 w 2"/>
                  <a:gd name="T1" fmla="*/ 0 h 5"/>
                  <a:gd name="T2" fmla="*/ 0 w 2"/>
                  <a:gd name="T3" fmla="*/ 5 h 5"/>
                  <a:gd name="T4" fmla="*/ 0 w 2"/>
                  <a:gd name="T5" fmla="*/ 5 h 5"/>
                  <a:gd name="T6" fmla="*/ 2 w 2"/>
                  <a:gd name="T7" fmla="*/ 1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5"/>
                    </a:lnTo>
                    <a:lnTo>
                      <a:pt x="0" y="5"/>
                    </a:lnTo>
                    <a:lnTo>
                      <a:pt x="2"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5" name="Freeform 2454">
                <a:extLst>
                  <a:ext uri="{FF2B5EF4-FFF2-40B4-BE49-F238E27FC236}">
                    <a16:creationId xmlns:a16="http://schemas.microsoft.com/office/drawing/2014/main" id="{F33755D3-05FC-AF4F-84A8-F5CB9686F974}"/>
                  </a:ext>
                </a:extLst>
              </p:cNvPr>
              <p:cNvSpPr>
                <a:spLocks/>
              </p:cNvSpPr>
              <p:nvPr/>
            </p:nvSpPr>
            <p:spPr bwMode="auto">
              <a:xfrm>
                <a:off x="2330" y="2452"/>
                <a:ext cx="4" cy="5"/>
              </a:xfrm>
              <a:custGeom>
                <a:avLst/>
                <a:gdLst>
                  <a:gd name="T0" fmla="*/ 0 w 4"/>
                  <a:gd name="T1" fmla="*/ 2 h 5"/>
                  <a:gd name="T2" fmla="*/ 2 w 4"/>
                  <a:gd name="T3" fmla="*/ 0 h 5"/>
                  <a:gd name="T4" fmla="*/ 4 w 4"/>
                  <a:gd name="T5" fmla="*/ 2 h 5"/>
                  <a:gd name="T6" fmla="*/ 4 w 4"/>
                  <a:gd name="T7" fmla="*/ 4 h 5"/>
                  <a:gd name="T8" fmla="*/ 2 w 4"/>
                  <a:gd name="T9" fmla="*/ 5 h 5"/>
                  <a:gd name="T10" fmla="*/ 2 w 4"/>
                  <a:gd name="T11" fmla="*/ 5 h 5"/>
                  <a:gd name="T12" fmla="*/ 0 w 4"/>
                  <a:gd name="T13" fmla="*/ 4 h 5"/>
                  <a:gd name="T14" fmla="*/ 0 w 4"/>
                  <a:gd name="T15" fmla="*/ 2 h 5"/>
                  <a:gd name="T16" fmla="*/ 0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2"/>
                    </a:moveTo>
                    <a:lnTo>
                      <a:pt x="2" y="0"/>
                    </a:lnTo>
                    <a:lnTo>
                      <a:pt x="4" y="2"/>
                    </a:lnTo>
                    <a:lnTo>
                      <a:pt x="4" y="4"/>
                    </a:lnTo>
                    <a:lnTo>
                      <a:pt x="2" y="5"/>
                    </a:lnTo>
                    <a:lnTo>
                      <a:pt x="2" y="5"/>
                    </a:lnTo>
                    <a:lnTo>
                      <a:pt x="0" y="4"/>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6" name="Freeform 2455">
                <a:extLst>
                  <a:ext uri="{FF2B5EF4-FFF2-40B4-BE49-F238E27FC236}">
                    <a16:creationId xmlns:a16="http://schemas.microsoft.com/office/drawing/2014/main" id="{E2F74D16-1E4F-0047-93D2-5E69EDF668CD}"/>
                  </a:ext>
                </a:extLst>
              </p:cNvPr>
              <p:cNvSpPr>
                <a:spLocks/>
              </p:cNvSpPr>
              <p:nvPr/>
            </p:nvSpPr>
            <p:spPr bwMode="auto">
              <a:xfrm>
                <a:off x="2330" y="2452"/>
                <a:ext cx="4" cy="5"/>
              </a:xfrm>
              <a:custGeom>
                <a:avLst/>
                <a:gdLst>
                  <a:gd name="T0" fmla="*/ 0 w 4"/>
                  <a:gd name="T1" fmla="*/ 2 h 5"/>
                  <a:gd name="T2" fmla="*/ 2 w 4"/>
                  <a:gd name="T3" fmla="*/ 0 h 5"/>
                  <a:gd name="T4" fmla="*/ 4 w 4"/>
                  <a:gd name="T5" fmla="*/ 2 h 5"/>
                  <a:gd name="T6" fmla="*/ 4 w 4"/>
                  <a:gd name="T7" fmla="*/ 4 h 5"/>
                  <a:gd name="T8" fmla="*/ 2 w 4"/>
                  <a:gd name="T9" fmla="*/ 5 h 5"/>
                  <a:gd name="T10" fmla="*/ 2 w 4"/>
                  <a:gd name="T11" fmla="*/ 5 h 5"/>
                  <a:gd name="T12" fmla="*/ 0 w 4"/>
                  <a:gd name="T13" fmla="*/ 4 h 5"/>
                  <a:gd name="T14" fmla="*/ 0 w 4"/>
                  <a:gd name="T15" fmla="*/ 2 h 5"/>
                  <a:gd name="T16" fmla="*/ 0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2"/>
                    </a:moveTo>
                    <a:lnTo>
                      <a:pt x="2" y="0"/>
                    </a:lnTo>
                    <a:lnTo>
                      <a:pt x="4" y="2"/>
                    </a:lnTo>
                    <a:lnTo>
                      <a:pt x="4" y="4"/>
                    </a:lnTo>
                    <a:lnTo>
                      <a:pt x="2" y="5"/>
                    </a:lnTo>
                    <a:lnTo>
                      <a:pt x="2" y="5"/>
                    </a:lnTo>
                    <a:lnTo>
                      <a:pt x="0" y="4"/>
                    </a:lnTo>
                    <a:lnTo>
                      <a:pt x="0" y="2"/>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7" name="Freeform 2456">
                <a:extLst>
                  <a:ext uri="{FF2B5EF4-FFF2-40B4-BE49-F238E27FC236}">
                    <a16:creationId xmlns:a16="http://schemas.microsoft.com/office/drawing/2014/main" id="{6111F40A-6329-044F-9329-466855A7D062}"/>
                  </a:ext>
                </a:extLst>
              </p:cNvPr>
              <p:cNvSpPr>
                <a:spLocks/>
              </p:cNvSpPr>
              <p:nvPr/>
            </p:nvSpPr>
            <p:spPr bwMode="auto">
              <a:xfrm>
                <a:off x="2318" y="2468"/>
                <a:ext cx="5" cy="6"/>
              </a:xfrm>
              <a:custGeom>
                <a:avLst/>
                <a:gdLst>
                  <a:gd name="T0" fmla="*/ 0 w 5"/>
                  <a:gd name="T1" fmla="*/ 0 h 6"/>
                  <a:gd name="T2" fmla="*/ 0 w 5"/>
                  <a:gd name="T3" fmla="*/ 0 h 6"/>
                  <a:gd name="T4" fmla="*/ 0 w 5"/>
                  <a:gd name="T5" fmla="*/ 6 h 6"/>
                  <a:gd name="T6" fmla="*/ 1 w 5"/>
                  <a:gd name="T7" fmla="*/ 6 h 6"/>
                  <a:gd name="T8" fmla="*/ 3 w 5"/>
                  <a:gd name="T9" fmla="*/ 6 h 6"/>
                  <a:gd name="T10" fmla="*/ 5 w 5"/>
                  <a:gd name="T11" fmla="*/ 4 h 6"/>
                  <a:gd name="T12" fmla="*/ 1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0" y="0"/>
                    </a:lnTo>
                    <a:lnTo>
                      <a:pt x="0" y="6"/>
                    </a:lnTo>
                    <a:lnTo>
                      <a:pt x="1" y="6"/>
                    </a:lnTo>
                    <a:lnTo>
                      <a:pt x="3" y="6"/>
                    </a:lnTo>
                    <a:lnTo>
                      <a:pt x="5" y="4"/>
                    </a:lnTo>
                    <a:lnTo>
                      <a:pt x="1"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8" name="Freeform 2457">
                <a:extLst>
                  <a:ext uri="{FF2B5EF4-FFF2-40B4-BE49-F238E27FC236}">
                    <a16:creationId xmlns:a16="http://schemas.microsoft.com/office/drawing/2014/main" id="{FA7290EA-F8D4-2D45-9B29-126A21BDF48A}"/>
                  </a:ext>
                </a:extLst>
              </p:cNvPr>
              <p:cNvSpPr>
                <a:spLocks/>
              </p:cNvSpPr>
              <p:nvPr/>
            </p:nvSpPr>
            <p:spPr bwMode="auto">
              <a:xfrm>
                <a:off x="2318" y="2468"/>
                <a:ext cx="5" cy="6"/>
              </a:xfrm>
              <a:custGeom>
                <a:avLst/>
                <a:gdLst>
                  <a:gd name="T0" fmla="*/ 0 w 5"/>
                  <a:gd name="T1" fmla="*/ 0 h 6"/>
                  <a:gd name="T2" fmla="*/ 0 w 5"/>
                  <a:gd name="T3" fmla="*/ 0 h 6"/>
                  <a:gd name="T4" fmla="*/ 0 w 5"/>
                  <a:gd name="T5" fmla="*/ 6 h 6"/>
                  <a:gd name="T6" fmla="*/ 1 w 5"/>
                  <a:gd name="T7" fmla="*/ 6 h 6"/>
                  <a:gd name="T8" fmla="*/ 3 w 5"/>
                  <a:gd name="T9" fmla="*/ 6 h 6"/>
                  <a:gd name="T10" fmla="*/ 5 w 5"/>
                  <a:gd name="T11" fmla="*/ 4 h 6"/>
                  <a:gd name="T12" fmla="*/ 1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0" y="0"/>
                    </a:lnTo>
                    <a:lnTo>
                      <a:pt x="0" y="6"/>
                    </a:lnTo>
                    <a:lnTo>
                      <a:pt x="1" y="6"/>
                    </a:lnTo>
                    <a:lnTo>
                      <a:pt x="3" y="6"/>
                    </a:lnTo>
                    <a:lnTo>
                      <a:pt x="5" y="4"/>
                    </a:lnTo>
                    <a:lnTo>
                      <a:pt x="1"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19" name="Freeform 2458">
                <a:extLst>
                  <a:ext uri="{FF2B5EF4-FFF2-40B4-BE49-F238E27FC236}">
                    <a16:creationId xmlns:a16="http://schemas.microsoft.com/office/drawing/2014/main" id="{69453AF6-01BF-B541-8AED-D458492554E1}"/>
                  </a:ext>
                </a:extLst>
              </p:cNvPr>
              <p:cNvSpPr>
                <a:spLocks/>
              </p:cNvSpPr>
              <p:nvPr/>
            </p:nvSpPr>
            <p:spPr bwMode="auto">
              <a:xfrm>
                <a:off x="2305" y="2474"/>
                <a:ext cx="4" cy="1"/>
              </a:xfrm>
              <a:custGeom>
                <a:avLst/>
                <a:gdLst>
                  <a:gd name="T0" fmla="*/ 2 w 4"/>
                  <a:gd name="T1" fmla="*/ 0 h 1"/>
                  <a:gd name="T2" fmla="*/ 0 w 4"/>
                  <a:gd name="T3" fmla="*/ 0 h 1"/>
                  <a:gd name="T4" fmla="*/ 0 w 4"/>
                  <a:gd name="T5" fmla="*/ 1 h 1"/>
                  <a:gd name="T6" fmla="*/ 0 w 4"/>
                  <a:gd name="T7" fmla="*/ 1 h 1"/>
                  <a:gd name="T8" fmla="*/ 2 w 4"/>
                  <a:gd name="T9" fmla="*/ 1 h 1"/>
                  <a:gd name="T10" fmla="*/ 4 w 4"/>
                  <a:gd name="T11" fmla="*/ 0 h 1"/>
                  <a:gd name="T12" fmla="*/ 2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2" y="0"/>
                    </a:moveTo>
                    <a:lnTo>
                      <a:pt x="0" y="0"/>
                    </a:lnTo>
                    <a:lnTo>
                      <a:pt x="0" y="1"/>
                    </a:lnTo>
                    <a:lnTo>
                      <a:pt x="0" y="1"/>
                    </a:lnTo>
                    <a:lnTo>
                      <a:pt x="2" y="1"/>
                    </a:lnTo>
                    <a:lnTo>
                      <a:pt x="4"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0" name="Freeform 2459">
                <a:extLst>
                  <a:ext uri="{FF2B5EF4-FFF2-40B4-BE49-F238E27FC236}">
                    <a16:creationId xmlns:a16="http://schemas.microsoft.com/office/drawing/2014/main" id="{02000EDC-2676-6948-A2A8-64D0E9BA1551}"/>
                  </a:ext>
                </a:extLst>
              </p:cNvPr>
              <p:cNvSpPr>
                <a:spLocks/>
              </p:cNvSpPr>
              <p:nvPr/>
            </p:nvSpPr>
            <p:spPr bwMode="auto">
              <a:xfrm>
                <a:off x="2305" y="2474"/>
                <a:ext cx="4" cy="1"/>
              </a:xfrm>
              <a:custGeom>
                <a:avLst/>
                <a:gdLst>
                  <a:gd name="T0" fmla="*/ 2 w 4"/>
                  <a:gd name="T1" fmla="*/ 0 h 1"/>
                  <a:gd name="T2" fmla="*/ 0 w 4"/>
                  <a:gd name="T3" fmla="*/ 0 h 1"/>
                  <a:gd name="T4" fmla="*/ 0 w 4"/>
                  <a:gd name="T5" fmla="*/ 1 h 1"/>
                  <a:gd name="T6" fmla="*/ 0 w 4"/>
                  <a:gd name="T7" fmla="*/ 1 h 1"/>
                  <a:gd name="T8" fmla="*/ 2 w 4"/>
                  <a:gd name="T9" fmla="*/ 1 h 1"/>
                  <a:gd name="T10" fmla="*/ 4 w 4"/>
                  <a:gd name="T11" fmla="*/ 0 h 1"/>
                  <a:gd name="T12" fmla="*/ 2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2" y="0"/>
                    </a:moveTo>
                    <a:lnTo>
                      <a:pt x="0" y="0"/>
                    </a:lnTo>
                    <a:lnTo>
                      <a:pt x="0" y="1"/>
                    </a:lnTo>
                    <a:lnTo>
                      <a:pt x="0" y="1"/>
                    </a:lnTo>
                    <a:lnTo>
                      <a:pt x="2" y="1"/>
                    </a:lnTo>
                    <a:lnTo>
                      <a:pt x="4"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1" name="Freeform 2460">
                <a:extLst>
                  <a:ext uri="{FF2B5EF4-FFF2-40B4-BE49-F238E27FC236}">
                    <a16:creationId xmlns:a16="http://schemas.microsoft.com/office/drawing/2014/main" id="{20804093-4396-D54E-A561-75A9EE18313B}"/>
                  </a:ext>
                </a:extLst>
              </p:cNvPr>
              <p:cNvSpPr>
                <a:spLocks/>
              </p:cNvSpPr>
              <p:nvPr/>
            </p:nvSpPr>
            <p:spPr bwMode="auto">
              <a:xfrm>
                <a:off x="2892" y="2629"/>
                <a:ext cx="306" cy="296"/>
              </a:xfrm>
              <a:custGeom>
                <a:avLst/>
                <a:gdLst>
                  <a:gd name="T0" fmla="*/ 288 w 306"/>
                  <a:gd name="T1" fmla="*/ 200 h 296"/>
                  <a:gd name="T2" fmla="*/ 275 w 306"/>
                  <a:gd name="T3" fmla="*/ 187 h 296"/>
                  <a:gd name="T4" fmla="*/ 274 w 306"/>
                  <a:gd name="T5" fmla="*/ 173 h 296"/>
                  <a:gd name="T6" fmla="*/ 272 w 306"/>
                  <a:gd name="T7" fmla="*/ 150 h 296"/>
                  <a:gd name="T8" fmla="*/ 274 w 306"/>
                  <a:gd name="T9" fmla="*/ 130 h 296"/>
                  <a:gd name="T10" fmla="*/ 279 w 306"/>
                  <a:gd name="T11" fmla="*/ 105 h 296"/>
                  <a:gd name="T12" fmla="*/ 297 w 306"/>
                  <a:gd name="T13" fmla="*/ 59 h 296"/>
                  <a:gd name="T14" fmla="*/ 306 w 306"/>
                  <a:gd name="T15" fmla="*/ 50 h 296"/>
                  <a:gd name="T16" fmla="*/ 302 w 306"/>
                  <a:gd name="T17" fmla="*/ 46 h 296"/>
                  <a:gd name="T18" fmla="*/ 299 w 306"/>
                  <a:gd name="T19" fmla="*/ 30 h 296"/>
                  <a:gd name="T20" fmla="*/ 297 w 306"/>
                  <a:gd name="T21" fmla="*/ 27 h 296"/>
                  <a:gd name="T22" fmla="*/ 272 w 306"/>
                  <a:gd name="T23" fmla="*/ 12 h 296"/>
                  <a:gd name="T24" fmla="*/ 261 w 306"/>
                  <a:gd name="T25" fmla="*/ 14 h 296"/>
                  <a:gd name="T26" fmla="*/ 247 w 306"/>
                  <a:gd name="T27" fmla="*/ 3 h 296"/>
                  <a:gd name="T28" fmla="*/ 234 w 306"/>
                  <a:gd name="T29" fmla="*/ 3 h 296"/>
                  <a:gd name="T30" fmla="*/ 225 w 306"/>
                  <a:gd name="T31" fmla="*/ 0 h 296"/>
                  <a:gd name="T32" fmla="*/ 208 w 306"/>
                  <a:gd name="T33" fmla="*/ 3 h 296"/>
                  <a:gd name="T34" fmla="*/ 199 w 306"/>
                  <a:gd name="T35" fmla="*/ 3 h 296"/>
                  <a:gd name="T36" fmla="*/ 197 w 306"/>
                  <a:gd name="T37" fmla="*/ 2 h 296"/>
                  <a:gd name="T38" fmla="*/ 170 w 306"/>
                  <a:gd name="T39" fmla="*/ 7 h 296"/>
                  <a:gd name="T40" fmla="*/ 163 w 306"/>
                  <a:gd name="T41" fmla="*/ 14 h 296"/>
                  <a:gd name="T42" fmla="*/ 138 w 306"/>
                  <a:gd name="T43" fmla="*/ 11 h 296"/>
                  <a:gd name="T44" fmla="*/ 127 w 306"/>
                  <a:gd name="T45" fmla="*/ 7 h 296"/>
                  <a:gd name="T46" fmla="*/ 117 w 306"/>
                  <a:gd name="T47" fmla="*/ 2 h 296"/>
                  <a:gd name="T48" fmla="*/ 106 w 306"/>
                  <a:gd name="T49" fmla="*/ 12 h 296"/>
                  <a:gd name="T50" fmla="*/ 102 w 306"/>
                  <a:gd name="T51" fmla="*/ 25 h 296"/>
                  <a:gd name="T52" fmla="*/ 88 w 306"/>
                  <a:gd name="T53" fmla="*/ 95 h 296"/>
                  <a:gd name="T54" fmla="*/ 61 w 306"/>
                  <a:gd name="T55" fmla="*/ 139 h 296"/>
                  <a:gd name="T56" fmla="*/ 36 w 306"/>
                  <a:gd name="T57" fmla="*/ 161 h 296"/>
                  <a:gd name="T58" fmla="*/ 33 w 306"/>
                  <a:gd name="T59" fmla="*/ 153 h 296"/>
                  <a:gd name="T60" fmla="*/ 20 w 306"/>
                  <a:gd name="T61" fmla="*/ 161 h 296"/>
                  <a:gd name="T62" fmla="*/ 11 w 306"/>
                  <a:gd name="T63" fmla="*/ 159 h 296"/>
                  <a:gd name="T64" fmla="*/ 0 w 306"/>
                  <a:gd name="T65" fmla="*/ 177 h 296"/>
                  <a:gd name="T66" fmla="*/ 0 w 306"/>
                  <a:gd name="T67" fmla="*/ 184 h 296"/>
                  <a:gd name="T68" fmla="*/ 34 w 306"/>
                  <a:gd name="T69" fmla="*/ 177 h 296"/>
                  <a:gd name="T70" fmla="*/ 65 w 306"/>
                  <a:gd name="T71" fmla="*/ 177 h 296"/>
                  <a:gd name="T72" fmla="*/ 68 w 306"/>
                  <a:gd name="T73" fmla="*/ 178 h 296"/>
                  <a:gd name="T74" fmla="*/ 88 w 306"/>
                  <a:gd name="T75" fmla="*/ 212 h 296"/>
                  <a:gd name="T76" fmla="*/ 113 w 306"/>
                  <a:gd name="T77" fmla="*/ 211 h 296"/>
                  <a:gd name="T78" fmla="*/ 117 w 306"/>
                  <a:gd name="T79" fmla="*/ 195 h 296"/>
                  <a:gd name="T80" fmla="*/ 136 w 306"/>
                  <a:gd name="T81" fmla="*/ 193 h 296"/>
                  <a:gd name="T82" fmla="*/ 152 w 306"/>
                  <a:gd name="T83" fmla="*/ 203 h 296"/>
                  <a:gd name="T84" fmla="*/ 154 w 306"/>
                  <a:gd name="T85" fmla="*/ 237 h 296"/>
                  <a:gd name="T86" fmla="*/ 156 w 306"/>
                  <a:gd name="T87" fmla="*/ 261 h 296"/>
                  <a:gd name="T88" fmla="*/ 156 w 306"/>
                  <a:gd name="T89" fmla="*/ 262 h 296"/>
                  <a:gd name="T90" fmla="*/ 161 w 306"/>
                  <a:gd name="T91" fmla="*/ 264 h 296"/>
                  <a:gd name="T92" fmla="*/ 165 w 306"/>
                  <a:gd name="T93" fmla="*/ 259 h 296"/>
                  <a:gd name="T94" fmla="*/ 184 w 306"/>
                  <a:gd name="T95" fmla="*/ 259 h 296"/>
                  <a:gd name="T96" fmla="*/ 188 w 306"/>
                  <a:gd name="T97" fmla="*/ 257 h 296"/>
                  <a:gd name="T98" fmla="*/ 195 w 306"/>
                  <a:gd name="T99" fmla="*/ 259 h 296"/>
                  <a:gd name="T100" fmla="*/ 197 w 306"/>
                  <a:gd name="T101" fmla="*/ 264 h 296"/>
                  <a:gd name="T102" fmla="*/ 208 w 306"/>
                  <a:gd name="T103" fmla="*/ 261 h 296"/>
                  <a:gd name="T104" fmla="*/ 211 w 306"/>
                  <a:gd name="T105" fmla="*/ 268 h 296"/>
                  <a:gd name="T106" fmla="*/ 236 w 306"/>
                  <a:gd name="T107" fmla="*/ 271 h 296"/>
                  <a:gd name="T108" fmla="*/ 250 w 306"/>
                  <a:gd name="T109" fmla="*/ 280 h 296"/>
                  <a:gd name="T110" fmla="*/ 258 w 306"/>
                  <a:gd name="T111" fmla="*/ 287 h 296"/>
                  <a:gd name="T112" fmla="*/ 274 w 306"/>
                  <a:gd name="T113" fmla="*/ 295 h 296"/>
                  <a:gd name="T114" fmla="*/ 277 w 306"/>
                  <a:gd name="T115" fmla="*/ 296 h 296"/>
                  <a:gd name="T116" fmla="*/ 281 w 306"/>
                  <a:gd name="T117" fmla="*/ 296 h 296"/>
                  <a:gd name="T118" fmla="*/ 277 w 306"/>
                  <a:gd name="T119" fmla="*/ 278 h 296"/>
                  <a:gd name="T120" fmla="*/ 267 w 306"/>
                  <a:gd name="T121" fmla="*/ 278 h 296"/>
                  <a:gd name="T122" fmla="*/ 267 w 306"/>
                  <a:gd name="T123" fmla="*/ 243 h 296"/>
                  <a:gd name="T124" fmla="*/ 272 w 306"/>
                  <a:gd name="T125" fmla="*/ 22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296">
                    <a:moveTo>
                      <a:pt x="293" y="214"/>
                    </a:moveTo>
                    <a:lnTo>
                      <a:pt x="292" y="203"/>
                    </a:lnTo>
                    <a:lnTo>
                      <a:pt x="288" y="200"/>
                    </a:lnTo>
                    <a:lnTo>
                      <a:pt x="284" y="200"/>
                    </a:lnTo>
                    <a:lnTo>
                      <a:pt x="277" y="193"/>
                    </a:lnTo>
                    <a:lnTo>
                      <a:pt x="275" y="187"/>
                    </a:lnTo>
                    <a:lnTo>
                      <a:pt x="275" y="186"/>
                    </a:lnTo>
                    <a:lnTo>
                      <a:pt x="274" y="182"/>
                    </a:lnTo>
                    <a:lnTo>
                      <a:pt x="274" y="173"/>
                    </a:lnTo>
                    <a:lnTo>
                      <a:pt x="270" y="164"/>
                    </a:lnTo>
                    <a:lnTo>
                      <a:pt x="272" y="153"/>
                    </a:lnTo>
                    <a:lnTo>
                      <a:pt x="272" y="150"/>
                    </a:lnTo>
                    <a:lnTo>
                      <a:pt x="270" y="152"/>
                    </a:lnTo>
                    <a:lnTo>
                      <a:pt x="274" y="137"/>
                    </a:lnTo>
                    <a:lnTo>
                      <a:pt x="274" y="130"/>
                    </a:lnTo>
                    <a:lnTo>
                      <a:pt x="268" y="125"/>
                    </a:lnTo>
                    <a:lnTo>
                      <a:pt x="268" y="121"/>
                    </a:lnTo>
                    <a:lnTo>
                      <a:pt x="279" y="105"/>
                    </a:lnTo>
                    <a:lnTo>
                      <a:pt x="281" y="103"/>
                    </a:lnTo>
                    <a:lnTo>
                      <a:pt x="283" y="77"/>
                    </a:lnTo>
                    <a:lnTo>
                      <a:pt x="297" y="59"/>
                    </a:lnTo>
                    <a:lnTo>
                      <a:pt x="302" y="55"/>
                    </a:lnTo>
                    <a:lnTo>
                      <a:pt x="304" y="53"/>
                    </a:lnTo>
                    <a:lnTo>
                      <a:pt x="306" y="50"/>
                    </a:lnTo>
                    <a:lnTo>
                      <a:pt x="306" y="48"/>
                    </a:lnTo>
                    <a:lnTo>
                      <a:pt x="304" y="46"/>
                    </a:lnTo>
                    <a:lnTo>
                      <a:pt x="302" y="46"/>
                    </a:lnTo>
                    <a:lnTo>
                      <a:pt x="299" y="45"/>
                    </a:lnTo>
                    <a:lnTo>
                      <a:pt x="299" y="41"/>
                    </a:lnTo>
                    <a:lnTo>
                      <a:pt x="299" y="30"/>
                    </a:lnTo>
                    <a:lnTo>
                      <a:pt x="300" y="27"/>
                    </a:lnTo>
                    <a:lnTo>
                      <a:pt x="299" y="25"/>
                    </a:lnTo>
                    <a:lnTo>
                      <a:pt x="297" y="27"/>
                    </a:lnTo>
                    <a:lnTo>
                      <a:pt x="279" y="11"/>
                    </a:lnTo>
                    <a:lnTo>
                      <a:pt x="275" y="12"/>
                    </a:lnTo>
                    <a:lnTo>
                      <a:pt x="272" y="12"/>
                    </a:lnTo>
                    <a:lnTo>
                      <a:pt x="265" y="11"/>
                    </a:lnTo>
                    <a:lnTo>
                      <a:pt x="263" y="14"/>
                    </a:lnTo>
                    <a:lnTo>
                      <a:pt x="261" y="14"/>
                    </a:lnTo>
                    <a:lnTo>
                      <a:pt x="254" y="12"/>
                    </a:lnTo>
                    <a:lnTo>
                      <a:pt x="250" y="7"/>
                    </a:lnTo>
                    <a:lnTo>
                      <a:pt x="247" y="3"/>
                    </a:lnTo>
                    <a:lnTo>
                      <a:pt x="245" y="2"/>
                    </a:lnTo>
                    <a:lnTo>
                      <a:pt x="236" y="2"/>
                    </a:lnTo>
                    <a:lnTo>
                      <a:pt x="234" y="3"/>
                    </a:lnTo>
                    <a:lnTo>
                      <a:pt x="231" y="2"/>
                    </a:lnTo>
                    <a:lnTo>
                      <a:pt x="229" y="3"/>
                    </a:lnTo>
                    <a:lnTo>
                      <a:pt x="225" y="0"/>
                    </a:lnTo>
                    <a:lnTo>
                      <a:pt x="215" y="2"/>
                    </a:lnTo>
                    <a:lnTo>
                      <a:pt x="208" y="0"/>
                    </a:lnTo>
                    <a:lnTo>
                      <a:pt x="208" y="3"/>
                    </a:lnTo>
                    <a:lnTo>
                      <a:pt x="204" y="3"/>
                    </a:lnTo>
                    <a:lnTo>
                      <a:pt x="202" y="5"/>
                    </a:lnTo>
                    <a:lnTo>
                      <a:pt x="199" y="3"/>
                    </a:lnTo>
                    <a:lnTo>
                      <a:pt x="200" y="3"/>
                    </a:lnTo>
                    <a:lnTo>
                      <a:pt x="199" y="2"/>
                    </a:lnTo>
                    <a:lnTo>
                      <a:pt x="197" y="2"/>
                    </a:lnTo>
                    <a:lnTo>
                      <a:pt x="179" y="9"/>
                    </a:lnTo>
                    <a:lnTo>
                      <a:pt x="175" y="7"/>
                    </a:lnTo>
                    <a:lnTo>
                      <a:pt x="170" y="7"/>
                    </a:lnTo>
                    <a:lnTo>
                      <a:pt x="167" y="9"/>
                    </a:lnTo>
                    <a:lnTo>
                      <a:pt x="167" y="14"/>
                    </a:lnTo>
                    <a:lnTo>
                      <a:pt x="163" y="14"/>
                    </a:lnTo>
                    <a:lnTo>
                      <a:pt x="149" y="14"/>
                    </a:lnTo>
                    <a:lnTo>
                      <a:pt x="142" y="12"/>
                    </a:lnTo>
                    <a:lnTo>
                      <a:pt x="138" y="11"/>
                    </a:lnTo>
                    <a:lnTo>
                      <a:pt x="136" y="12"/>
                    </a:lnTo>
                    <a:lnTo>
                      <a:pt x="134" y="12"/>
                    </a:lnTo>
                    <a:lnTo>
                      <a:pt x="127" y="7"/>
                    </a:lnTo>
                    <a:lnTo>
                      <a:pt x="127" y="3"/>
                    </a:lnTo>
                    <a:lnTo>
                      <a:pt x="125" y="2"/>
                    </a:lnTo>
                    <a:lnTo>
                      <a:pt x="117" y="2"/>
                    </a:lnTo>
                    <a:lnTo>
                      <a:pt x="111" y="5"/>
                    </a:lnTo>
                    <a:lnTo>
                      <a:pt x="109" y="11"/>
                    </a:lnTo>
                    <a:lnTo>
                      <a:pt x="106" y="12"/>
                    </a:lnTo>
                    <a:lnTo>
                      <a:pt x="106" y="21"/>
                    </a:lnTo>
                    <a:lnTo>
                      <a:pt x="106" y="23"/>
                    </a:lnTo>
                    <a:lnTo>
                      <a:pt x="102" y="25"/>
                    </a:lnTo>
                    <a:lnTo>
                      <a:pt x="102" y="30"/>
                    </a:lnTo>
                    <a:lnTo>
                      <a:pt x="93" y="53"/>
                    </a:lnTo>
                    <a:lnTo>
                      <a:pt x="88" y="95"/>
                    </a:lnTo>
                    <a:lnTo>
                      <a:pt x="77" y="102"/>
                    </a:lnTo>
                    <a:lnTo>
                      <a:pt x="65" y="118"/>
                    </a:lnTo>
                    <a:lnTo>
                      <a:pt x="61" y="139"/>
                    </a:lnTo>
                    <a:lnTo>
                      <a:pt x="52" y="150"/>
                    </a:lnTo>
                    <a:lnTo>
                      <a:pt x="43" y="159"/>
                    </a:lnTo>
                    <a:lnTo>
                      <a:pt x="36" y="161"/>
                    </a:lnTo>
                    <a:lnTo>
                      <a:pt x="33" y="159"/>
                    </a:lnTo>
                    <a:lnTo>
                      <a:pt x="33" y="155"/>
                    </a:lnTo>
                    <a:lnTo>
                      <a:pt x="33" y="153"/>
                    </a:lnTo>
                    <a:lnTo>
                      <a:pt x="24" y="155"/>
                    </a:lnTo>
                    <a:lnTo>
                      <a:pt x="22" y="157"/>
                    </a:lnTo>
                    <a:lnTo>
                      <a:pt x="20" y="161"/>
                    </a:lnTo>
                    <a:lnTo>
                      <a:pt x="17" y="161"/>
                    </a:lnTo>
                    <a:lnTo>
                      <a:pt x="11" y="159"/>
                    </a:lnTo>
                    <a:lnTo>
                      <a:pt x="11" y="159"/>
                    </a:lnTo>
                    <a:lnTo>
                      <a:pt x="6" y="162"/>
                    </a:lnTo>
                    <a:lnTo>
                      <a:pt x="4" y="175"/>
                    </a:lnTo>
                    <a:lnTo>
                      <a:pt x="0" y="177"/>
                    </a:lnTo>
                    <a:lnTo>
                      <a:pt x="0" y="180"/>
                    </a:lnTo>
                    <a:lnTo>
                      <a:pt x="0" y="182"/>
                    </a:lnTo>
                    <a:lnTo>
                      <a:pt x="0" y="184"/>
                    </a:lnTo>
                    <a:lnTo>
                      <a:pt x="0" y="182"/>
                    </a:lnTo>
                    <a:lnTo>
                      <a:pt x="17" y="177"/>
                    </a:lnTo>
                    <a:lnTo>
                      <a:pt x="34" y="177"/>
                    </a:lnTo>
                    <a:lnTo>
                      <a:pt x="36" y="177"/>
                    </a:lnTo>
                    <a:lnTo>
                      <a:pt x="65" y="177"/>
                    </a:lnTo>
                    <a:lnTo>
                      <a:pt x="65" y="177"/>
                    </a:lnTo>
                    <a:lnTo>
                      <a:pt x="67" y="178"/>
                    </a:lnTo>
                    <a:lnTo>
                      <a:pt x="67" y="178"/>
                    </a:lnTo>
                    <a:lnTo>
                      <a:pt x="68" y="178"/>
                    </a:lnTo>
                    <a:lnTo>
                      <a:pt x="75" y="200"/>
                    </a:lnTo>
                    <a:lnTo>
                      <a:pt x="84" y="212"/>
                    </a:lnTo>
                    <a:lnTo>
                      <a:pt x="88" y="212"/>
                    </a:lnTo>
                    <a:lnTo>
                      <a:pt x="92" y="212"/>
                    </a:lnTo>
                    <a:lnTo>
                      <a:pt x="102" y="211"/>
                    </a:lnTo>
                    <a:lnTo>
                      <a:pt x="113" y="211"/>
                    </a:lnTo>
                    <a:lnTo>
                      <a:pt x="115" y="205"/>
                    </a:lnTo>
                    <a:lnTo>
                      <a:pt x="115" y="203"/>
                    </a:lnTo>
                    <a:lnTo>
                      <a:pt x="117" y="195"/>
                    </a:lnTo>
                    <a:lnTo>
                      <a:pt x="129" y="195"/>
                    </a:lnTo>
                    <a:lnTo>
                      <a:pt x="129" y="193"/>
                    </a:lnTo>
                    <a:lnTo>
                      <a:pt x="136" y="193"/>
                    </a:lnTo>
                    <a:lnTo>
                      <a:pt x="136" y="200"/>
                    </a:lnTo>
                    <a:lnTo>
                      <a:pt x="150" y="200"/>
                    </a:lnTo>
                    <a:lnTo>
                      <a:pt x="152" y="203"/>
                    </a:lnTo>
                    <a:lnTo>
                      <a:pt x="154" y="227"/>
                    </a:lnTo>
                    <a:lnTo>
                      <a:pt x="154" y="230"/>
                    </a:lnTo>
                    <a:lnTo>
                      <a:pt x="154" y="237"/>
                    </a:lnTo>
                    <a:lnTo>
                      <a:pt x="159" y="252"/>
                    </a:lnTo>
                    <a:lnTo>
                      <a:pt x="159" y="255"/>
                    </a:lnTo>
                    <a:lnTo>
                      <a:pt x="156" y="261"/>
                    </a:lnTo>
                    <a:lnTo>
                      <a:pt x="156" y="261"/>
                    </a:lnTo>
                    <a:lnTo>
                      <a:pt x="156" y="261"/>
                    </a:lnTo>
                    <a:lnTo>
                      <a:pt x="156" y="262"/>
                    </a:lnTo>
                    <a:lnTo>
                      <a:pt x="158" y="262"/>
                    </a:lnTo>
                    <a:lnTo>
                      <a:pt x="159" y="264"/>
                    </a:lnTo>
                    <a:lnTo>
                      <a:pt x="161" y="264"/>
                    </a:lnTo>
                    <a:lnTo>
                      <a:pt x="161" y="264"/>
                    </a:lnTo>
                    <a:lnTo>
                      <a:pt x="163" y="261"/>
                    </a:lnTo>
                    <a:lnTo>
                      <a:pt x="165" y="259"/>
                    </a:lnTo>
                    <a:lnTo>
                      <a:pt x="179" y="259"/>
                    </a:lnTo>
                    <a:lnTo>
                      <a:pt x="183" y="259"/>
                    </a:lnTo>
                    <a:lnTo>
                      <a:pt x="184" y="259"/>
                    </a:lnTo>
                    <a:lnTo>
                      <a:pt x="186" y="259"/>
                    </a:lnTo>
                    <a:lnTo>
                      <a:pt x="188" y="257"/>
                    </a:lnTo>
                    <a:lnTo>
                      <a:pt x="188" y="257"/>
                    </a:lnTo>
                    <a:lnTo>
                      <a:pt x="193" y="255"/>
                    </a:lnTo>
                    <a:lnTo>
                      <a:pt x="193" y="257"/>
                    </a:lnTo>
                    <a:lnTo>
                      <a:pt x="195" y="259"/>
                    </a:lnTo>
                    <a:lnTo>
                      <a:pt x="195" y="262"/>
                    </a:lnTo>
                    <a:lnTo>
                      <a:pt x="195" y="264"/>
                    </a:lnTo>
                    <a:lnTo>
                      <a:pt x="197" y="264"/>
                    </a:lnTo>
                    <a:lnTo>
                      <a:pt x="202" y="262"/>
                    </a:lnTo>
                    <a:lnTo>
                      <a:pt x="204" y="262"/>
                    </a:lnTo>
                    <a:lnTo>
                      <a:pt x="208" y="261"/>
                    </a:lnTo>
                    <a:lnTo>
                      <a:pt x="209" y="264"/>
                    </a:lnTo>
                    <a:lnTo>
                      <a:pt x="209" y="266"/>
                    </a:lnTo>
                    <a:lnTo>
                      <a:pt x="211" y="268"/>
                    </a:lnTo>
                    <a:lnTo>
                      <a:pt x="224" y="273"/>
                    </a:lnTo>
                    <a:lnTo>
                      <a:pt x="227" y="275"/>
                    </a:lnTo>
                    <a:lnTo>
                      <a:pt x="236" y="271"/>
                    </a:lnTo>
                    <a:lnTo>
                      <a:pt x="238" y="271"/>
                    </a:lnTo>
                    <a:lnTo>
                      <a:pt x="243" y="277"/>
                    </a:lnTo>
                    <a:lnTo>
                      <a:pt x="250" y="280"/>
                    </a:lnTo>
                    <a:lnTo>
                      <a:pt x="254" y="280"/>
                    </a:lnTo>
                    <a:lnTo>
                      <a:pt x="256" y="282"/>
                    </a:lnTo>
                    <a:lnTo>
                      <a:pt x="258" y="287"/>
                    </a:lnTo>
                    <a:lnTo>
                      <a:pt x="267" y="293"/>
                    </a:lnTo>
                    <a:lnTo>
                      <a:pt x="272" y="295"/>
                    </a:lnTo>
                    <a:lnTo>
                      <a:pt x="274" y="295"/>
                    </a:lnTo>
                    <a:lnTo>
                      <a:pt x="275" y="295"/>
                    </a:lnTo>
                    <a:lnTo>
                      <a:pt x="275" y="295"/>
                    </a:lnTo>
                    <a:lnTo>
                      <a:pt x="277" y="296"/>
                    </a:lnTo>
                    <a:lnTo>
                      <a:pt x="279" y="296"/>
                    </a:lnTo>
                    <a:lnTo>
                      <a:pt x="281" y="296"/>
                    </a:lnTo>
                    <a:lnTo>
                      <a:pt x="281" y="296"/>
                    </a:lnTo>
                    <a:lnTo>
                      <a:pt x="279" y="282"/>
                    </a:lnTo>
                    <a:lnTo>
                      <a:pt x="279" y="280"/>
                    </a:lnTo>
                    <a:lnTo>
                      <a:pt x="277" y="278"/>
                    </a:lnTo>
                    <a:lnTo>
                      <a:pt x="275" y="280"/>
                    </a:lnTo>
                    <a:lnTo>
                      <a:pt x="268" y="280"/>
                    </a:lnTo>
                    <a:lnTo>
                      <a:pt x="267" y="278"/>
                    </a:lnTo>
                    <a:lnTo>
                      <a:pt x="261" y="271"/>
                    </a:lnTo>
                    <a:lnTo>
                      <a:pt x="261" y="270"/>
                    </a:lnTo>
                    <a:lnTo>
                      <a:pt x="267" y="243"/>
                    </a:lnTo>
                    <a:lnTo>
                      <a:pt x="265" y="230"/>
                    </a:lnTo>
                    <a:lnTo>
                      <a:pt x="270" y="220"/>
                    </a:lnTo>
                    <a:lnTo>
                      <a:pt x="272" y="220"/>
                    </a:lnTo>
                    <a:lnTo>
                      <a:pt x="293" y="2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2" name="Freeform 2461">
                <a:extLst>
                  <a:ext uri="{FF2B5EF4-FFF2-40B4-BE49-F238E27FC236}">
                    <a16:creationId xmlns:a16="http://schemas.microsoft.com/office/drawing/2014/main" id="{3E7AD537-4B84-EB48-9875-B2EF74072D41}"/>
                  </a:ext>
                </a:extLst>
              </p:cNvPr>
              <p:cNvSpPr>
                <a:spLocks/>
              </p:cNvSpPr>
              <p:nvPr/>
            </p:nvSpPr>
            <p:spPr bwMode="auto">
              <a:xfrm>
                <a:off x="2892" y="2629"/>
                <a:ext cx="306" cy="296"/>
              </a:xfrm>
              <a:custGeom>
                <a:avLst/>
                <a:gdLst>
                  <a:gd name="T0" fmla="*/ 288 w 306"/>
                  <a:gd name="T1" fmla="*/ 200 h 296"/>
                  <a:gd name="T2" fmla="*/ 275 w 306"/>
                  <a:gd name="T3" fmla="*/ 187 h 296"/>
                  <a:gd name="T4" fmla="*/ 274 w 306"/>
                  <a:gd name="T5" fmla="*/ 173 h 296"/>
                  <a:gd name="T6" fmla="*/ 272 w 306"/>
                  <a:gd name="T7" fmla="*/ 150 h 296"/>
                  <a:gd name="T8" fmla="*/ 274 w 306"/>
                  <a:gd name="T9" fmla="*/ 130 h 296"/>
                  <a:gd name="T10" fmla="*/ 279 w 306"/>
                  <a:gd name="T11" fmla="*/ 105 h 296"/>
                  <a:gd name="T12" fmla="*/ 297 w 306"/>
                  <a:gd name="T13" fmla="*/ 59 h 296"/>
                  <a:gd name="T14" fmla="*/ 306 w 306"/>
                  <a:gd name="T15" fmla="*/ 50 h 296"/>
                  <a:gd name="T16" fmla="*/ 302 w 306"/>
                  <a:gd name="T17" fmla="*/ 46 h 296"/>
                  <a:gd name="T18" fmla="*/ 299 w 306"/>
                  <a:gd name="T19" fmla="*/ 30 h 296"/>
                  <a:gd name="T20" fmla="*/ 297 w 306"/>
                  <a:gd name="T21" fmla="*/ 27 h 296"/>
                  <a:gd name="T22" fmla="*/ 272 w 306"/>
                  <a:gd name="T23" fmla="*/ 12 h 296"/>
                  <a:gd name="T24" fmla="*/ 261 w 306"/>
                  <a:gd name="T25" fmla="*/ 14 h 296"/>
                  <a:gd name="T26" fmla="*/ 247 w 306"/>
                  <a:gd name="T27" fmla="*/ 3 h 296"/>
                  <a:gd name="T28" fmla="*/ 234 w 306"/>
                  <a:gd name="T29" fmla="*/ 3 h 296"/>
                  <a:gd name="T30" fmla="*/ 225 w 306"/>
                  <a:gd name="T31" fmla="*/ 0 h 296"/>
                  <a:gd name="T32" fmla="*/ 208 w 306"/>
                  <a:gd name="T33" fmla="*/ 3 h 296"/>
                  <a:gd name="T34" fmla="*/ 199 w 306"/>
                  <a:gd name="T35" fmla="*/ 3 h 296"/>
                  <a:gd name="T36" fmla="*/ 197 w 306"/>
                  <a:gd name="T37" fmla="*/ 2 h 296"/>
                  <a:gd name="T38" fmla="*/ 170 w 306"/>
                  <a:gd name="T39" fmla="*/ 7 h 296"/>
                  <a:gd name="T40" fmla="*/ 163 w 306"/>
                  <a:gd name="T41" fmla="*/ 14 h 296"/>
                  <a:gd name="T42" fmla="*/ 138 w 306"/>
                  <a:gd name="T43" fmla="*/ 11 h 296"/>
                  <a:gd name="T44" fmla="*/ 127 w 306"/>
                  <a:gd name="T45" fmla="*/ 7 h 296"/>
                  <a:gd name="T46" fmla="*/ 117 w 306"/>
                  <a:gd name="T47" fmla="*/ 2 h 296"/>
                  <a:gd name="T48" fmla="*/ 106 w 306"/>
                  <a:gd name="T49" fmla="*/ 12 h 296"/>
                  <a:gd name="T50" fmla="*/ 102 w 306"/>
                  <a:gd name="T51" fmla="*/ 25 h 296"/>
                  <a:gd name="T52" fmla="*/ 88 w 306"/>
                  <a:gd name="T53" fmla="*/ 95 h 296"/>
                  <a:gd name="T54" fmla="*/ 61 w 306"/>
                  <a:gd name="T55" fmla="*/ 139 h 296"/>
                  <a:gd name="T56" fmla="*/ 36 w 306"/>
                  <a:gd name="T57" fmla="*/ 161 h 296"/>
                  <a:gd name="T58" fmla="*/ 33 w 306"/>
                  <a:gd name="T59" fmla="*/ 153 h 296"/>
                  <a:gd name="T60" fmla="*/ 20 w 306"/>
                  <a:gd name="T61" fmla="*/ 161 h 296"/>
                  <a:gd name="T62" fmla="*/ 11 w 306"/>
                  <a:gd name="T63" fmla="*/ 159 h 296"/>
                  <a:gd name="T64" fmla="*/ 0 w 306"/>
                  <a:gd name="T65" fmla="*/ 177 h 296"/>
                  <a:gd name="T66" fmla="*/ 0 w 306"/>
                  <a:gd name="T67" fmla="*/ 184 h 296"/>
                  <a:gd name="T68" fmla="*/ 34 w 306"/>
                  <a:gd name="T69" fmla="*/ 177 h 296"/>
                  <a:gd name="T70" fmla="*/ 65 w 306"/>
                  <a:gd name="T71" fmla="*/ 177 h 296"/>
                  <a:gd name="T72" fmla="*/ 68 w 306"/>
                  <a:gd name="T73" fmla="*/ 178 h 296"/>
                  <a:gd name="T74" fmla="*/ 88 w 306"/>
                  <a:gd name="T75" fmla="*/ 212 h 296"/>
                  <a:gd name="T76" fmla="*/ 113 w 306"/>
                  <a:gd name="T77" fmla="*/ 211 h 296"/>
                  <a:gd name="T78" fmla="*/ 117 w 306"/>
                  <a:gd name="T79" fmla="*/ 195 h 296"/>
                  <a:gd name="T80" fmla="*/ 136 w 306"/>
                  <a:gd name="T81" fmla="*/ 193 h 296"/>
                  <a:gd name="T82" fmla="*/ 152 w 306"/>
                  <a:gd name="T83" fmla="*/ 203 h 296"/>
                  <a:gd name="T84" fmla="*/ 154 w 306"/>
                  <a:gd name="T85" fmla="*/ 237 h 296"/>
                  <a:gd name="T86" fmla="*/ 156 w 306"/>
                  <a:gd name="T87" fmla="*/ 261 h 296"/>
                  <a:gd name="T88" fmla="*/ 156 w 306"/>
                  <a:gd name="T89" fmla="*/ 262 h 296"/>
                  <a:gd name="T90" fmla="*/ 161 w 306"/>
                  <a:gd name="T91" fmla="*/ 264 h 296"/>
                  <a:gd name="T92" fmla="*/ 165 w 306"/>
                  <a:gd name="T93" fmla="*/ 259 h 296"/>
                  <a:gd name="T94" fmla="*/ 184 w 306"/>
                  <a:gd name="T95" fmla="*/ 259 h 296"/>
                  <a:gd name="T96" fmla="*/ 188 w 306"/>
                  <a:gd name="T97" fmla="*/ 257 h 296"/>
                  <a:gd name="T98" fmla="*/ 195 w 306"/>
                  <a:gd name="T99" fmla="*/ 259 h 296"/>
                  <a:gd name="T100" fmla="*/ 197 w 306"/>
                  <a:gd name="T101" fmla="*/ 264 h 296"/>
                  <a:gd name="T102" fmla="*/ 208 w 306"/>
                  <a:gd name="T103" fmla="*/ 261 h 296"/>
                  <a:gd name="T104" fmla="*/ 211 w 306"/>
                  <a:gd name="T105" fmla="*/ 268 h 296"/>
                  <a:gd name="T106" fmla="*/ 236 w 306"/>
                  <a:gd name="T107" fmla="*/ 271 h 296"/>
                  <a:gd name="T108" fmla="*/ 250 w 306"/>
                  <a:gd name="T109" fmla="*/ 280 h 296"/>
                  <a:gd name="T110" fmla="*/ 258 w 306"/>
                  <a:gd name="T111" fmla="*/ 287 h 296"/>
                  <a:gd name="T112" fmla="*/ 274 w 306"/>
                  <a:gd name="T113" fmla="*/ 295 h 296"/>
                  <a:gd name="T114" fmla="*/ 277 w 306"/>
                  <a:gd name="T115" fmla="*/ 296 h 296"/>
                  <a:gd name="T116" fmla="*/ 281 w 306"/>
                  <a:gd name="T117" fmla="*/ 296 h 296"/>
                  <a:gd name="T118" fmla="*/ 277 w 306"/>
                  <a:gd name="T119" fmla="*/ 278 h 296"/>
                  <a:gd name="T120" fmla="*/ 267 w 306"/>
                  <a:gd name="T121" fmla="*/ 278 h 296"/>
                  <a:gd name="T122" fmla="*/ 267 w 306"/>
                  <a:gd name="T123" fmla="*/ 243 h 296"/>
                  <a:gd name="T124" fmla="*/ 272 w 306"/>
                  <a:gd name="T125" fmla="*/ 22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296">
                    <a:moveTo>
                      <a:pt x="293" y="214"/>
                    </a:moveTo>
                    <a:lnTo>
                      <a:pt x="292" y="203"/>
                    </a:lnTo>
                    <a:lnTo>
                      <a:pt x="288" y="200"/>
                    </a:lnTo>
                    <a:lnTo>
                      <a:pt x="284" y="200"/>
                    </a:lnTo>
                    <a:lnTo>
                      <a:pt x="277" y="193"/>
                    </a:lnTo>
                    <a:lnTo>
                      <a:pt x="275" y="187"/>
                    </a:lnTo>
                    <a:lnTo>
                      <a:pt x="275" y="186"/>
                    </a:lnTo>
                    <a:lnTo>
                      <a:pt x="274" y="182"/>
                    </a:lnTo>
                    <a:lnTo>
                      <a:pt x="274" y="173"/>
                    </a:lnTo>
                    <a:lnTo>
                      <a:pt x="270" y="164"/>
                    </a:lnTo>
                    <a:lnTo>
                      <a:pt x="272" y="153"/>
                    </a:lnTo>
                    <a:lnTo>
                      <a:pt x="272" y="150"/>
                    </a:lnTo>
                    <a:lnTo>
                      <a:pt x="270" y="152"/>
                    </a:lnTo>
                    <a:lnTo>
                      <a:pt x="274" y="137"/>
                    </a:lnTo>
                    <a:lnTo>
                      <a:pt x="274" y="130"/>
                    </a:lnTo>
                    <a:lnTo>
                      <a:pt x="268" y="125"/>
                    </a:lnTo>
                    <a:lnTo>
                      <a:pt x="268" y="121"/>
                    </a:lnTo>
                    <a:lnTo>
                      <a:pt x="279" y="105"/>
                    </a:lnTo>
                    <a:lnTo>
                      <a:pt x="281" y="103"/>
                    </a:lnTo>
                    <a:lnTo>
                      <a:pt x="283" y="77"/>
                    </a:lnTo>
                    <a:lnTo>
                      <a:pt x="297" y="59"/>
                    </a:lnTo>
                    <a:lnTo>
                      <a:pt x="302" y="55"/>
                    </a:lnTo>
                    <a:lnTo>
                      <a:pt x="304" y="53"/>
                    </a:lnTo>
                    <a:lnTo>
                      <a:pt x="306" y="50"/>
                    </a:lnTo>
                    <a:lnTo>
                      <a:pt x="306" y="48"/>
                    </a:lnTo>
                    <a:lnTo>
                      <a:pt x="304" y="46"/>
                    </a:lnTo>
                    <a:lnTo>
                      <a:pt x="302" y="46"/>
                    </a:lnTo>
                    <a:lnTo>
                      <a:pt x="299" y="45"/>
                    </a:lnTo>
                    <a:lnTo>
                      <a:pt x="299" y="41"/>
                    </a:lnTo>
                    <a:lnTo>
                      <a:pt x="299" y="30"/>
                    </a:lnTo>
                    <a:lnTo>
                      <a:pt x="300" y="27"/>
                    </a:lnTo>
                    <a:lnTo>
                      <a:pt x="299" y="25"/>
                    </a:lnTo>
                    <a:lnTo>
                      <a:pt x="297" y="27"/>
                    </a:lnTo>
                    <a:lnTo>
                      <a:pt x="279" y="11"/>
                    </a:lnTo>
                    <a:lnTo>
                      <a:pt x="275" y="12"/>
                    </a:lnTo>
                    <a:lnTo>
                      <a:pt x="272" y="12"/>
                    </a:lnTo>
                    <a:lnTo>
                      <a:pt x="265" y="11"/>
                    </a:lnTo>
                    <a:lnTo>
                      <a:pt x="263" y="14"/>
                    </a:lnTo>
                    <a:lnTo>
                      <a:pt x="261" y="14"/>
                    </a:lnTo>
                    <a:lnTo>
                      <a:pt x="254" y="12"/>
                    </a:lnTo>
                    <a:lnTo>
                      <a:pt x="250" y="7"/>
                    </a:lnTo>
                    <a:lnTo>
                      <a:pt x="247" y="3"/>
                    </a:lnTo>
                    <a:lnTo>
                      <a:pt x="245" y="2"/>
                    </a:lnTo>
                    <a:lnTo>
                      <a:pt x="236" y="2"/>
                    </a:lnTo>
                    <a:lnTo>
                      <a:pt x="234" y="3"/>
                    </a:lnTo>
                    <a:lnTo>
                      <a:pt x="231" y="2"/>
                    </a:lnTo>
                    <a:lnTo>
                      <a:pt x="229" y="3"/>
                    </a:lnTo>
                    <a:lnTo>
                      <a:pt x="225" y="0"/>
                    </a:lnTo>
                    <a:lnTo>
                      <a:pt x="215" y="2"/>
                    </a:lnTo>
                    <a:lnTo>
                      <a:pt x="208" y="0"/>
                    </a:lnTo>
                    <a:lnTo>
                      <a:pt x="208" y="3"/>
                    </a:lnTo>
                    <a:lnTo>
                      <a:pt x="204" y="3"/>
                    </a:lnTo>
                    <a:lnTo>
                      <a:pt x="202" y="5"/>
                    </a:lnTo>
                    <a:lnTo>
                      <a:pt x="199" y="3"/>
                    </a:lnTo>
                    <a:lnTo>
                      <a:pt x="200" y="3"/>
                    </a:lnTo>
                    <a:lnTo>
                      <a:pt x="199" y="2"/>
                    </a:lnTo>
                    <a:lnTo>
                      <a:pt x="197" y="2"/>
                    </a:lnTo>
                    <a:lnTo>
                      <a:pt x="179" y="9"/>
                    </a:lnTo>
                    <a:lnTo>
                      <a:pt x="175" y="7"/>
                    </a:lnTo>
                    <a:lnTo>
                      <a:pt x="170" y="7"/>
                    </a:lnTo>
                    <a:lnTo>
                      <a:pt x="167" y="9"/>
                    </a:lnTo>
                    <a:lnTo>
                      <a:pt x="167" y="14"/>
                    </a:lnTo>
                    <a:lnTo>
                      <a:pt x="163" y="14"/>
                    </a:lnTo>
                    <a:lnTo>
                      <a:pt x="149" y="14"/>
                    </a:lnTo>
                    <a:lnTo>
                      <a:pt x="142" y="12"/>
                    </a:lnTo>
                    <a:lnTo>
                      <a:pt x="138" y="11"/>
                    </a:lnTo>
                    <a:lnTo>
                      <a:pt x="136" y="12"/>
                    </a:lnTo>
                    <a:lnTo>
                      <a:pt x="134" y="12"/>
                    </a:lnTo>
                    <a:lnTo>
                      <a:pt x="127" y="7"/>
                    </a:lnTo>
                    <a:lnTo>
                      <a:pt x="127" y="3"/>
                    </a:lnTo>
                    <a:lnTo>
                      <a:pt x="125" y="2"/>
                    </a:lnTo>
                    <a:lnTo>
                      <a:pt x="117" y="2"/>
                    </a:lnTo>
                    <a:lnTo>
                      <a:pt x="111" y="5"/>
                    </a:lnTo>
                    <a:lnTo>
                      <a:pt x="109" y="11"/>
                    </a:lnTo>
                    <a:lnTo>
                      <a:pt x="106" y="12"/>
                    </a:lnTo>
                    <a:lnTo>
                      <a:pt x="106" y="21"/>
                    </a:lnTo>
                    <a:lnTo>
                      <a:pt x="106" y="23"/>
                    </a:lnTo>
                    <a:lnTo>
                      <a:pt x="102" y="25"/>
                    </a:lnTo>
                    <a:lnTo>
                      <a:pt x="102" y="30"/>
                    </a:lnTo>
                    <a:lnTo>
                      <a:pt x="93" y="53"/>
                    </a:lnTo>
                    <a:lnTo>
                      <a:pt x="88" y="95"/>
                    </a:lnTo>
                    <a:lnTo>
                      <a:pt x="77" y="102"/>
                    </a:lnTo>
                    <a:lnTo>
                      <a:pt x="65" y="118"/>
                    </a:lnTo>
                    <a:lnTo>
                      <a:pt x="61" y="139"/>
                    </a:lnTo>
                    <a:lnTo>
                      <a:pt x="52" y="150"/>
                    </a:lnTo>
                    <a:lnTo>
                      <a:pt x="43" y="159"/>
                    </a:lnTo>
                    <a:lnTo>
                      <a:pt x="36" y="161"/>
                    </a:lnTo>
                    <a:lnTo>
                      <a:pt x="33" y="159"/>
                    </a:lnTo>
                    <a:lnTo>
                      <a:pt x="33" y="155"/>
                    </a:lnTo>
                    <a:lnTo>
                      <a:pt x="33" y="153"/>
                    </a:lnTo>
                    <a:lnTo>
                      <a:pt x="24" y="155"/>
                    </a:lnTo>
                    <a:lnTo>
                      <a:pt x="22" y="157"/>
                    </a:lnTo>
                    <a:lnTo>
                      <a:pt x="20" y="161"/>
                    </a:lnTo>
                    <a:lnTo>
                      <a:pt x="17" y="161"/>
                    </a:lnTo>
                    <a:lnTo>
                      <a:pt x="11" y="159"/>
                    </a:lnTo>
                    <a:lnTo>
                      <a:pt x="11" y="159"/>
                    </a:lnTo>
                    <a:lnTo>
                      <a:pt x="6" y="162"/>
                    </a:lnTo>
                    <a:lnTo>
                      <a:pt x="4" y="175"/>
                    </a:lnTo>
                    <a:lnTo>
                      <a:pt x="0" y="177"/>
                    </a:lnTo>
                    <a:lnTo>
                      <a:pt x="0" y="180"/>
                    </a:lnTo>
                    <a:lnTo>
                      <a:pt x="0" y="182"/>
                    </a:lnTo>
                    <a:lnTo>
                      <a:pt x="0" y="184"/>
                    </a:lnTo>
                    <a:lnTo>
                      <a:pt x="0" y="182"/>
                    </a:lnTo>
                    <a:lnTo>
                      <a:pt x="17" y="177"/>
                    </a:lnTo>
                    <a:lnTo>
                      <a:pt x="34" y="177"/>
                    </a:lnTo>
                    <a:lnTo>
                      <a:pt x="36" y="177"/>
                    </a:lnTo>
                    <a:lnTo>
                      <a:pt x="65" y="177"/>
                    </a:lnTo>
                    <a:lnTo>
                      <a:pt x="65" y="177"/>
                    </a:lnTo>
                    <a:lnTo>
                      <a:pt x="67" y="178"/>
                    </a:lnTo>
                    <a:lnTo>
                      <a:pt x="67" y="178"/>
                    </a:lnTo>
                    <a:lnTo>
                      <a:pt x="68" y="178"/>
                    </a:lnTo>
                    <a:lnTo>
                      <a:pt x="75" y="200"/>
                    </a:lnTo>
                    <a:lnTo>
                      <a:pt x="84" y="212"/>
                    </a:lnTo>
                    <a:lnTo>
                      <a:pt x="88" y="212"/>
                    </a:lnTo>
                    <a:lnTo>
                      <a:pt x="92" y="212"/>
                    </a:lnTo>
                    <a:lnTo>
                      <a:pt x="102" y="211"/>
                    </a:lnTo>
                    <a:lnTo>
                      <a:pt x="113" y="211"/>
                    </a:lnTo>
                    <a:lnTo>
                      <a:pt x="115" y="205"/>
                    </a:lnTo>
                    <a:lnTo>
                      <a:pt x="115" y="203"/>
                    </a:lnTo>
                    <a:lnTo>
                      <a:pt x="117" y="195"/>
                    </a:lnTo>
                    <a:lnTo>
                      <a:pt x="129" y="195"/>
                    </a:lnTo>
                    <a:lnTo>
                      <a:pt x="129" y="193"/>
                    </a:lnTo>
                    <a:lnTo>
                      <a:pt x="136" y="193"/>
                    </a:lnTo>
                    <a:lnTo>
                      <a:pt x="136" y="200"/>
                    </a:lnTo>
                    <a:lnTo>
                      <a:pt x="150" y="200"/>
                    </a:lnTo>
                    <a:lnTo>
                      <a:pt x="152" y="203"/>
                    </a:lnTo>
                    <a:lnTo>
                      <a:pt x="154" y="227"/>
                    </a:lnTo>
                    <a:lnTo>
                      <a:pt x="154" y="230"/>
                    </a:lnTo>
                    <a:lnTo>
                      <a:pt x="154" y="237"/>
                    </a:lnTo>
                    <a:lnTo>
                      <a:pt x="159" y="252"/>
                    </a:lnTo>
                    <a:lnTo>
                      <a:pt x="159" y="255"/>
                    </a:lnTo>
                    <a:lnTo>
                      <a:pt x="156" y="261"/>
                    </a:lnTo>
                    <a:lnTo>
                      <a:pt x="156" y="261"/>
                    </a:lnTo>
                    <a:lnTo>
                      <a:pt x="156" y="261"/>
                    </a:lnTo>
                    <a:lnTo>
                      <a:pt x="156" y="262"/>
                    </a:lnTo>
                    <a:lnTo>
                      <a:pt x="158" y="262"/>
                    </a:lnTo>
                    <a:lnTo>
                      <a:pt x="159" y="264"/>
                    </a:lnTo>
                    <a:lnTo>
                      <a:pt x="161" y="264"/>
                    </a:lnTo>
                    <a:lnTo>
                      <a:pt x="161" y="264"/>
                    </a:lnTo>
                    <a:lnTo>
                      <a:pt x="163" y="261"/>
                    </a:lnTo>
                    <a:lnTo>
                      <a:pt x="165" y="259"/>
                    </a:lnTo>
                    <a:lnTo>
                      <a:pt x="179" y="259"/>
                    </a:lnTo>
                    <a:lnTo>
                      <a:pt x="183" y="259"/>
                    </a:lnTo>
                    <a:lnTo>
                      <a:pt x="184" y="259"/>
                    </a:lnTo>
                    <a:lnTo>
                      <a:pt x="186" y="259"/>
                    </a:lnTo>
                    <a:lnTo>
                      <a:pt x="188" y="257"/>
                    </a:lnTo>
                    <a:lnTo>
                      <a:pt x="188" y="257"/>
                    </a:lnTo>
                    <a:lnTo>
                      <a:pt x="193" y="255"/>
                    </a:lnTo>
                    <a:lnTo>
                      <a:pt x="193" y="257"/>
                    </a:lnTo>
                    <a:lnTo>
                      <a:pt x="195" y="259"/>
                    </a:lnTo>
                    <a:lnTo>
                      <a:pt x="195" y="262"/>
                    </a:lnTo>
                    <a:lnTo>
                      <a:pt x="195" y="264"/>
                    </a:lnTo>
                    <a:lnTo>
                      <a:pt x="197" y="264"/>
                    </a:lnTo>
                    <a:lnTo>
                      <a:pt x="202" y="262"/>
                    </a:lnTo>
                    <a:lnTo>
                      <a:pt x="204" y="262"/>
                    </a:lnTo>
                    <a:lnTo>
                      <a:pt x="208" y="261"/>
                    </a:lnTo>
                    <a:lnTo>
                      <a:pt x="209" y="264"/>
                    </a:lnTo>
                    <a:lnTo>
                      <a:pt x="209" y="266"/>
                    </a:lnTo>
                    <a:lnTo>
                      <a:pt x="211" y="268"/>
                    </a:lnTo>
                    <a:lnTo>
                      <a:pt x="224" y="273"/>
                    </a:lnTo>
                    <a:lnTo>
                      <a:pt x="227" y="275"/>
                    </a:lnTo>
                    <a:lnTo>
                      <a:pt x="236" y="271"/>
                    </a:lnTo>
                    <a:lnTo>
                      <a:pt x="238" y="271"/>
                    </a:lnTo>
                    <a:lnTo>
                      <a:pt x="243" y="277"/>
                    </a:lnTo>
                    <a:lnTo>
                      <a:pt x="250" y="280"/>
                    </a:lnTo>
                    <a:lnTo>
                      <a:pt x="254" y="280"/>
                    </a:lnTo>
                    <a:lnTo>
                      <a:pt x="256" y="282"/>
                    </a:lnTo>
                    <a:lnTo>
                      <a:pt x="258" y="287"/>
                    </a:lnTo>
                    <a:lnTo>
                      <a:pt x="267" y="293"/>
                    </a:lnTo>
                    <a:lnTo>
                      <a:pt x="272" y="295"/>
                    </a:lnTo>
                    <a:lnTo>
                      <a:pt x="274" y="295"/>
                    </a:lnTo>
                    <a:lnTo>
                      <a:pt x="275" y="295"/>
                    </a:lnTo>
                    <a:lnTo>
                      <a:pt x="275" y="295"/>
                    </a:lnTo>
                    <a:lnTo>
                      <a:pt x="277" y="296"/>
                    </a:lnTo>
                    <a:lnTo>
                      <a:pt x="279" y="296"/>
                    </a:lnTo>
                    <a:lnTo>
                      <a:pt x="281" y="296"/>
                    </a:lnTo>
                    <a:lnTo>
                      <a:pt x="281" y="296"/>
                    </a:lnTo>
                    <a:lnTo>
                      <a:pt x="279" y="282"/>
                    </a:lnTo>
                    <a:lnTo>
                      <a:pt x="279" y="280"/>
                    </a:lnTo>
                    <a:lnTo>
                      <a:pt x="277" y="278"/>
                    </a:lnTo>
                    <a:lnTo>
                      <a:pt x="275" y="280"/>
                    </a:lnTo>
                    <a:lnTo>
                      <a:pt x="268" y="280"/>
                    </a:lnTo>
                    <a:lnTo>
                      <a:pt x="267" y="278"/>
                    </a:lnTo>
                    <a:lnTo>
                      <a:pt x="261" y="271"/>
                    </a:lnTo>
                    <a:lnTo>
                      <a:pt x="261" y="270"/>
                    </a:lnTo>
                    <a:lnTo>
                      <a:pt x="267" y="243"/>
                    </a:lnTo>
                    <a:lnTo>
                      <a:pt x="265" y="230"/>
                    </a:lnTo>
                    <a:lnTo>
                      <a:pt x="270" y="220"/>
                    </a:lnTo>
                    <a:lnTo>
                      <a:pt x="272" y="220"/>
                    </a:lnTo>
                    <a:lnTo>
                      <a:pt x="293" y="2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3" name="Freeform 2462">
                <a:extLst>
                  <a:ext uri="{FF2B5EF4-FFF2-40B4-BE49-F238E27FC236}">
                    <a16:creationId xmlns:a16="http://schemas.microsoft.com/office/drawing/2014/main" id="{3FAB5969-F30B-3645-B053-2C5EECEF4CF5}"/>
                  </a:ext>
                </a:extLst>
              </p:cNvPr>
              <p:cNvSpPr>
                <a:spLocks/>
              </p:cNvSpPr>
              <p:nvPr/>
            </p:nvSpPr>
            <p:spPr bwMode="auto">
              <a:xfrm>
                <a:off x="3130" y="3186"/>
                <a:ext cx="37" cy="38"/>
              </a:xfrm>
              <a:custGeom>
                <a:avLst/>
                <a:gdLst>
                  <a:gd name="T0" fmla="*/ 36 w 37"/>
                  <a:gd name="T1" fmla="*/ 14 h 38"/>
                  <a:gd name="T2" fmla="*/ 37 w 37"/>
                  <a:gd name="T3" fmla="*/ 14 h 38"/>
                  <a:gd name="T4" fmla="*/ 37 w 37"/>
                  <a:gd name="T5" fmla="*/ 16 h 38"/>
                  <a:gd name="T6" fmla="*/ 30 w 37"/>
                  <a:gd name="T7" fmla="*/ 29 h 38"/>
                  <a:gd name="T8" fmla="*/ 21 w 37"/>
                  <a:gd name="T9" fmla="*/ 32 h 38"/>
                  <a:gd name="T10" fmla="*/ 18 w 37"/>
                  <a:gd name="T11" fmla="*/ 36 h 38"/>
                  <a:gd name="T12" fmla="*/ 16 w 37"/>
                  <a:gd name="T13" fmla="*/ 38 h 38"/>
                  <a:gd name="T14" fmla="*/ 12 w 37"/>
                  <a:gd name="T15" fmla="*/ 38 h 38"/>
                  <a:gd name="T16" fmla="*/ 4 w 37"/>
                  <a:gd name="T17" fmla="*/ 29 h 38"/>
                  <a:gd name="T18" fmla="*/ 0 w 37"/>
                  <a:gd name="T19" fmla="*/ 21 h 38"/>
                  <a:gd name="T20" fmla="*/ 0 w 37"/>
                  <a:gd name="T21" fmla="*/ 18 h 38"/>
                  <a:gd name="T22" fmla="*/ 12 w 37"/>
                  <a:gd name="T23" fmla="*/ 4 h 38"/>
                  <a:gd name="T24" fmla="*/ 20 w 37"/>
                  <a:gd name="T25" fmla="*/ 0 h 38"/>
                  <a:gd name="T26" fmla="*/ 25 w 37"/>
                  <a:gd name="T27" fmla="*/ 0 h 38"/>
                  <a:gd name="T28" fmla="*/ 29 w 37"/>
                  <a:gd name="T29" fmla="*/ 2 h 38"/>
                  <a:gd name="T30" fmla="*/ 36 w 37"/>
                  <a:gd name="T31" fmla="*/ 13 h 38"/>
                  <a:gd name="T32" fmla="*/ 36 w 37"/>
                  <a:gd name="T33"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36" y="14"/>
                    </a:moveTo>
                    <a:lnTo>
                      <a:pt x="37" y="14"/>
                    </a:lnTo>
                    <a:lnTo>
                      <a:pt x="37" y="16"/>
                    </a:lnTo>
                    <a:lnTo>
                      <a:pt x="30" y="29"/>
                    </a:lnTo>
                    <a:lnTo>
                      <a:pt x="21" y="32"/>
                    </a:lnTo>
                    <a:lnTo>
                      <a:pt x="18" y="36"/>
                    </a:lnTo>
                    <a:lnTo>
                      <a:pt x="16" y="38"/>
                    </a:lnTo>
                    <a:lnTo>
                      <a:pt x="12" y="38"/>
                    </a:lnTo>
                    <a:lnTo>
                      <a:pt x="4" y="29"/>
                    </a:lnTo>
                    <a:lnTo>
                      <a:pt x="0" y="21"/>
                    </a:lnTo>
                    <a:lnTo>
                      <a:pt x="0" y="18"/>
                    </a:lnTo>
                    <a:lnTo>
                      <a:pt x="12" y="4"/>
                    </a:lnTo>
                    <a:lnTo>
                      <a:pt x="20" y="0"/>
                    </a:lnTo>
                    <a:lnTo>
                      <a:pt x="25" y="0"/>
                    </a:lnTo>
                    <a:lnTo>
                      <a:pt x="29" y="2"/>
                    </a:lnTo>
                    <a:lnTo>
                      <a:pt x="36" y="13"/>
                    </a:lnTo>
                    <a:lnTo>
                      <a:pt x="36"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4" name="Freeform 2463">
                <a:extLst>
                  <a:ext uri="{FF2B5EF4-FFF2-40B4-BE49-F238E27FC236}">
                    <a16:creationId xmlns:a16="http://schemas.microsoft.com/office/drawing/2014/main" id="{EE535330-0A74-5B41-8A91-EDA005484304}"/>
                  </a:ext>
                </a:extLst>
              </p:cNvPr>
              <p:cNvSpPr>
                <a:spLocks/>
              </p:cNvSpPr>
              <p:nvPr/>
            </p:nvSpPr>
            <p:spPr bwMode="auto">
              <a:xfrm>
                <a:off x="3130" y="3186"/>
                <a:ext cx="37" cy="38"/>
              </a:xfrm>
              <a:custGeom>
                <a:avLst/>
                <a:gdLst>
                  <a:gd name="T0" fmla="*/ 36 w 37"/>
                  <a:gd name="T1" fmla="*/ 14 h 38"/>
                  <a:gd name="T2" fmla="*/ 37 w 37"/>
                  <a:gd name="T3" fmla="*/ 14 h 38"/>
                  <a:gd name="T4" fmla="*/ 37 w 37"/>
                  <a:gd name="T5" fmla="*/ 16 h 38"/>
                  <a:gd name="T6" fmla="*/ 30 w 37"/>
                  <a:gd name="T7" fmla="*/ 29 h 38"/>
                  <a:gd name="T8" fmla="*/ 21 w 37"/>
                  <a:gd name="T9" fmla="*/ 32 h 38"/>
                  <a:gd name="T10" fmla="*/ 18 w 37"/>
                  <a:gd name="T11" fmla="*/ 36 h 38"/>
                  <a:gd name="T12" fmla="*/ 16 w 37"/>
                  <a:gd name="T13" fmla="*/ 38 h 38"/>
                  <a:gd name="T14" fmla="*/ 12 w 37"/>
                  <a:gd name="T15" fmla="*/ 38 h 38"/>
                  <a:gd name="T16" fmla="*/ 4 w 37"/>
                  <a:gd name="T17" fmla="*/ 29 h 38"/>
                  <a:gd name="T18" fmla="*/ 0 w 37"/>
                  <a:gd name="T19" fmla="*/ 21 h 38"/>
                  <a:gd name="T20" fmla="*/ 0 w 37"/>
                  <a:gd name="T21" fmla="*/ 18 h 38"/>
                  <a:gd name="T22" fmla="*/ 12 w 37"/>
                  <a:gd name="T23" fmla="*/ 4 h 38"/>
                  <a:gd name="T24" fmla="*/ 20 w 37"/>
                  <a:gd name="T25" fmla="*/ 0 h 38"/>
                  <a:gd name="T26" fmla="*/ 25 w 37"/>
                  <a:gd name="T27" fmla="*/ 0 h 38"/>
                  <a:gd name="T28" fmla="*/ 29 w 37"/>
                  <a:gd name="T29" fmla="*/ 2 h 38"/>
                  <a:gd name="T30" fmla="*/ 36 w 37"/>
                  <a:gd name="T31" fmla="*/ 13 h 38"/>
                  <a:gd name="T32" fmla="*/ 36 w 37"/>
                  <a:gd name="T33"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36" y="14"/>
                    </a:moveTo>
                    <a:lnTo>
                      <a:pt x="37" y="14"/>
                    </a:lnTo>
                    <a:lnTo>
                      <a:pt x="37" y="16"/>
                    </a:lnTo>
                    <a:lnTo>
                      <a:pt x="30" y="29"/>
                    </a:lnTo>
                    <a:lnTo>
                      <a:pt x="21" y="32"/>
                    </a:lnTo>
                    <a:lnTo>
                      <a:pt x="18" y="36"/>
                    </a:lnTo>
                    <a:lnTo>
                      <a:pt x="16" y="38"/>
                    </a:lnTo>
                    <a:lnTo>
                      <a:pt x="12" y="38"/>
                    </a:lnTo>
                    <a:lnTo>
                      <a:pt x="4" y="29"/>
                    </a:lnTo>
                    <a:lnTo>
                      <a:pt x="0" y="21"/>
                    </a:lnTo>
                    <a:lnTo>
                      <a:pt x="0" y="18"/>
                    </a:lnTo>
                    <a:lnTo>
                      <a:pt x="12" y="4"/>
                    </a:lnTo>
                    <a:lnTo>
                      <a:pt x="20" y="0"/>
                    </a:lnTo>
                    <a:lnTo>
                      <a:pt x="25" y="0"/>
                    </a:lnTo>
                    <a:lnTo>
                      <a:pt x="29" y="2"/>
                    </a:lnTo>
                    <a:lnTo>
                      <a:pt x="36" y="13"/>
                    </a:lnTo>
                    <a:lnTo>
                      <a:pt x="36" y="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5" name="Freeform 2464">
                <a:extLst>
                  <a:ext uri="{FF2B5EF4-FFF2-40B4-BE49-F238E27FC236}">
                    <a16:creationId xmlns:a16="http://schemas.microsoft.com/office/drawing/2014/main" id="{3910FE30-78B9-DB4B-B543-8384FDA9320E}"/>
                  </a:ext>
                </a:extLst>
              </p:cNvPr>
              <p:cNvSpPr>
                <a:spLocks/>
              </p:cNvSpPr>
              <p:nvPr/>
            </p:nvSpPr>
            <p:spPr bwMode="auto">
              <a:xfrm>
                <a:off x="2425" y="2254"/>
                <a:ext cx="134" cy="116"/>
              </a:xfrm>
              <a:custGeom>
                <a:avLst/>
                <a:gdLst>
                  <a:gd name="T0" fmla="*/ 59 w 134"/>
                  <a:gd name="T1" fmla="*/ 109 h 116"/>
                  <a:gd name="T2" fmla="*/ 5 w 134"/>
                  <a:gd name="T3" fmla="*/ 109 h 116"/>
                  <a:gd name="T4" fmla="*/ 5 w 134"/>
                  <a:gd name="T5" fmla="*/ 112 h 116"/>
                  <a:gd name="T6" fmla="*/ 1 w 134"/>
                  <a:gd name="T7" fmla="*/ 116 h 116"/>
                  <a:gd name="T8" fmla="*/ 1 w 134"/>
                  <a:gd name="T9" fmla="*/ 114 h 116"/>
                  <a:gd name="T10" fmla="*/ 0 w 134"/>
                  <a:gd name="T11" fmla="*/ 116 h 116"/>
                  <a:gd name="T12" fmla="*/ 1 w 134"/>
                  <a:gd name="T13" fmla="*/ 103 h 116"/>
                  <a:gd name="T14" fmla="*/ 5 w 134"/>
                  <a:gd name="T15" fmla="*/ 96 h 116"/>
                  <a:gd name="T16" fmla="*/ 9 w 134"/>
                  <a:gd name="T17" fmla="*/ 95 h 116"/>
                  <a:gd name="T18" fmla="*/ 14 w 134"/>
                  <a:gd name="T19" fmla="*/ 82 h 116"/>
                  <a:gd name="T20" fmla="*/ 14 w 134"/>
                  <a:gd name="T21" fmla="*/ 80 h 116"/>
                  <a:gd name="T22" fmla="*/ 21 w 134"/>
                  <a:gd name="T23" fmla="*/ 70 h 116"/>
                  <a:gd name="T24" fmla="*/ 21 w 134"/>
                  <a:gd name="T25" fmla="*/ 66 h 116"/>
                  <a:gd name="T26" fmla="*/ 35 w 134"/>
                  <a:gd name="T27" fmla="*/ 46 h 116"/>
                  <a:gd name="T28" fmla="*/ 41 w 134"/>
                  <a:gd name="T29" fmla="*/ 28 h 116"/>
                  <a:gd name="T30" fmla="*/ 46 w 134"/>
                  <a:gd name="T31" fmla="*/ 23 h 116"/>
                  <a:gd name="T32" fmla="*/ 57 w 134"/>
                  <a:gd name="T33" fmla="*/ 16 h 116"/>
                  <a:gd name="T34" fmla="*/ 62 w 134"/>
                  <a:gd name="T35" fmla="*/ 2 h 116"/>
                  <a:gd name="T36" fmla="*/ 64 w 134"/>
                  <a:gd name="T37" fmla="*/ 0 h 116"/>
                  <a:gd name="T38" fmla="*/ 134 w 134"/>
                  <a:gd name="T39" fmla="*/ 0 h 116"/>
                  <a:gd name="T40" fmla="*/ 134 w 134"/>
                  <a:gd name="T41" fmla="*/ 28 h 116"/>
                  <a:gd name="T42" fmla="*/ 82 w 134"/>
                  <a:gd name="T43" fmla="*/ 28 h 116"/>
                  <a:gd name="T44" fmla="*/ 82 w 134"/>
                  <a:gd name="T45" fmla="*/ 73 h 116"/>
                  <a:gd name="T46" fmla="*/ 68 w 134"/>
                  <a:gd name="T47" fmla="*/ 77 h 116"/>
                  <a:gd name="T48" fmla="*/ 66 w 134"/>
                  <a:gd name="T49" fmla="*/ 78 h 116"/>
                  <a:gd name="T50" fmla="*/ 64 w 134"/>
                  <a:gd name="T51" fmla="*/ 84 h 116"/>
                  <a:gd name="T52" fmla="*/ 66 w 134"/>
                  <a:gd name="T53" fmla="*/ 109 h 116"/>
                  <a:gd name="T54" fmla="*/ 59 w 134"/>
                  <a:gd name="T55" fmla="*/ 10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4" h="116">
                    <a:moveTo>
                      <a:pt x="59" y="109"/>
                    </a:moveTo>
                    <a:lnTo>
                      <a:pt x="5" y="109"/>
                    </a:lnTo>
                    <a:lnTo>
                      <a:pt x="5" y="112"/>
                    </a:lnTo>
                    <a:lnTo>
                      <a:pt x="1" y="116"/>
                    </a:lnTo>
                    <a:lnTo>
                      <a:pt x="1" y="114"/>
                    </a:lnTo>
                    <a:lnTo>
                      <a:pt x="0" y="116"/>
                    </a:lnTo>
                    <a:lnTo>
                      <a:pt x="1" y="103"/>
                    </a:lnTo>
                    <a:lnTo>
                      <a:pt x="5" y="96"/>
                    </a:lnTo>
                    <a:lnTo>
                      <a:pt x="9" y="95"/>
                    </a:lnTo>
                    <a:lnTo>
                      <a:pt x="14" y="82"/>
                    </a:lnTo>
                    <a:lnTo>
                      <a:pt x="14" y="80"/>
                    </a:lnTo>
                    <a:lnTo>
                      <a:pt x="21" y="70"/>
                    </a:lnTo>
                    <a:lnTo>
                      <a:pt x="21" y="66"/>
                    </a:lnTo>
                    <a:lnTo>
                      <a:pt x="35" y="46"/>
                    </a:lnTo>
                    <a:lnTo>
                      <a:pt x="41" y="28"/>
                    </a:lnTo>
                    <a:lnTo>
                      <a:pt x="46" y="23"/>
                    </a:lnTo>
                    <a:lnTo>
                      <a:pt x="57" y="16"/>
                    </a:lnTo>
                    <a:lnTo>
                      <a:pt x="62" y="2"/>
                    </a:lnTo>
                    <a:lnTo>
                      <a:pt x="64" y="0"/>
                    </a:lnTo>
                    <a:lnTo>
                      <a:pt x="134" y="0"/>
                    </a:lnTo>
                    <a:lnTo>
                      <a:pt x="134" y="28"/>
                    </a:lnTo>
                    <a:lnTo>
                      <a:pt x="82" y="28"/>
                    </a:lnTo>
                    <a:lnTo>
                      <a:pt x="82" y="73"/>
                    </a:lnTo>
                    <a:lnTo>
                      <a:pt x="68" y="77"/>
                    </a:lnTo>
                    <a:lnTo>
                      <a:pt x="66" y="78"/>
                    </a:lnTo>
                    <a:lnTo>
                      <a:pt x="64" y="84"/>
                    </a:lnTo>
                    <a:lnTo>
                      <a:pt x="66" y="109"/>
                    </a:lnTo>
                    <a:lnTo>
                      <a:pt x="59" y="10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6" name="Freeform 2465">
                <a:extLst>
                  <a:ext uri="{FF2B5EF4-FFF2-40B4-BE49-F238E27FC236}">
                    <a16:creationId xmlns:a16="http://schemas.microsoft.com/office/drawing/2014/main" id="{B0FE4E1E-7E6D-CC46-B845-024D57AC5F7B}"/>
                  </a:ext>
                </a:extLst>
              </p:cNvPr>
              <p:cNvSpPr>
                <a:spLocks/>
              </p:cNvSpPr>
              <p:nvPr/>
            </p:nvSpPr>
            <p:spPr bwMode="auto">
              <a:xfrm>
                <a:off x="2425" y="2254"/>
                <a:ext cx="134" cy="116"/>
              </a:xfrm>
              <a:custGeom>
                <a:avLst/>
                <a:gdLst>
                  <a:gd name="T0" fmla="*/ 59 w 134"/>
                  <a:gd name="T1" fmla="*/ 109 h 116"/>
                  <a:gd name="T2" fmla="*/ 5 w 134"/>
                  <a:gd name="T3" fmla="*/ 109 h 116"/>
                  <a:gd name="T4" fmla="*/ 5 w 134"/>
                  <a:gd name="T5" fmla="*/ 112 h 116"/>
                  <a:gd name="T6" fmla="*/ 1 w 134"/>
                  <a:gd name="T7" fmla="*/ 116 h 116"/>
                  <a:gd name="T8" fmla="*/ 1 w 134"/>
                  <a:gd name="T9" fmla="*/ 114 h 116"/>
                  <a:gd name="T10" fmla="*/ 0 w 134"/>
                  <a:gd name="T11" fmla="*/ 116 h 116"/>
                  <a:gd name="T12" fmla="*/ 1 w 134"/>
                  <a:gd name="T13" fmla="*/ 103 h 116"/>
                  <a:gd name="T14" fmla="*/ 5 w 134"/>
                  <a:gd name="T15" fmla="*/ 96 h 116"/>
                  <a:gd name="T16" fmla="*/ 9 w 134"/>
                  <a:gd name="T17" fmla="*/ 95 h 116"/>
                  <a:gd name="T18" fmla="*/ 14 w 134"/>
                  <a:gd name="T19" fmla="*/ 82 h 116"/>
                  <a:gd name="T20" fmla="*/ 14 w 134"/>
                  <a:gd name="T21" fmla="*/ 80 h 116"/>
                  <a:gd name="T22" fmla="*/ 21 w 134"/>
                  <a:gd name="T23" fmla="*/ 70 h 116"/>
                  <a:gd name="T24" fmla="*/ 21 w 134"/>
                  <a:gd name="T25" fmla="*/ 66 h 116"/>
                  <a:gd name="T26" fmla="*/ 35 w 134"/>
                  <a:gd name="T27" fmla="*/ 46 h 116"/>
                  <a:gd name="T28" fmla="*/ 41 w 134"/>
                  <a:gd name="T29" fmla="*/ 28 h 116"/>
                  <a:gd name="T30" fmla="*/ 46 w 134"/>
                  <a:gd name="T31" fmla="*/ 23 h 116"/>
                  <a:gd name="T32" fmla="*/ 57 w 134"/>
                  <a:gd name="T33" fmla="*/ 16 h 116"/>
                  <a:gd name="T34" fmla="*/ 62 w 134"/>
                  <a:gd name="T35" fmla="*/ 2 h 116"/>
                  <a:gd name="T36" fmla="*/ 64 w 134"/>
                  <a:gd name="T37" fmla="*/ 0 h 116"/>
                  <a:gd name="T38" fmla="*/ 134 w 134"/>
                  <a:gd name="T39" fmla="*/ 0 h 116"/>
                  <a:gd name="T40" fmla="*/ 134 w 134"/>
                  <a:gd name="T41" fmla="*/ 28 h 116"/>
                  <a:gd name="T42" fmla="*/ 82 w 134"/>
                  <a:gd name="T43" fmla="*/ 28 h 116"/>
                  <a:gd name="T44" fmla="*/ 82 w 134"/>
                  <a:gd name="T45" fmla="*/ 73 h 116"/>
                  <a:gd name="T46" fmla="*/ 68 w 134"/>
                  <a:gd name="T47" fmla="*/ 77 h 116"/>
                  <a:gd name="T48" fmla="*/ 66 w 134"/>
                  <a:gd name="T49" fmla="*/ 78 h 116"/>
                  <a:gd name="T50" fmla="*/ 64 w 134"/>
                  <a:gd name="T51" fmla="*/ 84 h 116"/>
                  <a:gd name="T52" fmla="*/ 66 w 134"/>
                  <a:gd name="T53" fmla="*/ 109 h 116"/>
                  <a:gd name="T54" fmla="*/ 59 w 134"/>
                  <a:gd name="T55" fmla="*/ 10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4" h="116">
                    <a:moveTo>
                      <a:pt x="59" y="109"/>
                    </a:moveTo>
                    <a:lnTo>
                      <a:pt x="5" y="109"/>
                    </a:lnTo>
                    <a:lnTo>
                      <a:pt x="5" y="112"/>
                    </a:lnTo>
                    <a:lnTo>
                      <a:pt x="1" y="116"/>
                    </a:lnTo>
                    <a:lnTo>
                      <a:pt x="1" y="114"/>
                    </a:lnTo>
                    <a:lnTo>
                      <a:pt x="0" y="116"/>
                    </a:lnTo>
                    <a:lnTo>
                      <a:pt x="1" y="103"/>
                    </a:lnTo>
                    <a:lnTo>
                      <a:pt x="5" y="96"/>
                    </a:lnTo>
                    <a:lnTo>
                      <a:pt x="9" y="95"/>
                    </a:lnTo>
                    <a:lnTo>
                      <a:pt x="14" y="82"/>
                    </a:lnTo>
                    <a:lnTo>
                      <a:pt x="14" y="80"/>
                    </a:lnTo>
                    <a:lnTo>
                      <a:pt x="21" y="70"/>
                    </a:lnTo>
                    <a:lnTo>
                      <a:pt x="21" y="66"/>
                    </a:lnTo>
                    <a:lnTo>
                      <a:pt x="35" y="46"/>
                    </a:lnTo>
                    <a:lnTo>
                      <a:pt x="41" y="28"/>
                    </a:lnTo>
                    <a:lnTo>
                      <a:pt x="46" y="23"/>
                    </a:lnTo>
                    <a:lnTo>
                      <a:pt x="57" y="16"/>
                    </a:lnTo>
                    <a:lnTo>
                      <a:pt x="62" y="2"/>
                    </a:lnTo>
                    <a:lnTo>
                      <a:pt x="64" y="0"/>
                    </a:lnTo>
                    <a:lnTo>
                      <a:pt x="134" y="0"/>
                    </a:lnTo>
                    <a:lnTo>
                      <a:pt x="134" y="28"/>
                    </a:lnTo>
                    <a:lnTo>
                      <a:pt x="82" y="28"/>
                    </a:lnTo>
                    <a:lnTo>
                      <a:pt x="82" y="73"/>
                    </a:lnTo>
                    <a:lnTo>
                      <a:pt x="68" y="77"/>
                    </a:lnTo>
                    <a:lnTo>
                      <a:pt x="66" y="78"/>
                    </a:lnTo>
                    <a:lnTo>
                      <a:pt x="64" y="84"/>
                    </a:lnTo>
                    <a:lnTo>
                      <a:pt x="66" y="109"/>
                    </a:lnTo>
                    <a:lnTo>
                      <a:pt x="59" y="10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7" name="Freeform 2466">
                <a:extLst>
                  <a:ext uri="{FF2B5EF4-FFF2-40B4-BE49-F238E27FC236}">
                    <a16:creationId xmlns:a16="http://schemas.microsoft.com/office/drawing/2014/main" id="{A7C4CDA2-3260-E849-840E-84D10CA5603B}"/>
                  </a:ext>
                </a:extLst>
              </p:cNvPr>
              <p:cNvSpPr>
                <a:spLocks/>
              </p:cNvSpPr>
              <p:nvPr/>
            </p:nvSpPr>
            <p:spPr bwMode="auto">
              <a:xfrm>
                <a:off x="3366" y="2507"/>
                <a:ext cx="25" cy="31"/>
              </a:xfrm>
              <a:custGeom>
                <a:avLst/>
                <a:gdLst>
                  <a:gd name="T0" fmla="*/ 19 w 25"/>
                  <a:gd name="T1" fmla="*/ 0 h 31"/>
                  <a:gd name="T2" fmla="*/ 7 w 25"/>
                  <a:gd name="T3" fmla="*/ 9 h 31"/>
                  <a:gd name="T4" fmla="*/ 3 w 25"/>
                  <a:gd name="T5" fmla="*/ 18 h 31"/>
                  <a:gd name="T6" fmla="*/ 0 w 25"/>
                  <a:gd name="T7" fmla="*/ 25 h 31"/>
                  <a:gd name="T8" fmla="*/ 0 w 25"/>
                  <a:gd name="T9" fmla="*/ 29 h 31"/>
                  <a:gd name="T10" fmla="*/ 1 w 25"/>
                  <a:gd name="T11" fmla="*/ 31 h 31"/>
                  <a:gd name="T12" fmla="*/ 5 w 25"/>
                  <a:gd name="T13" fmla="*/ 31 h 31"/>
                  <a:gd name="T14" fmla="*/ 7 w 25"/>
                  <a:gd name="T15" fmla="*/ 31 h 31"/>
                  <a:gd name="T16" fmla="*/ 9 w 25"/>
                  <a:gd name="T17" fmla="*/ 31 h 31"/>
                  <a:gd name="T18" fmla="*/ 9 w 25"/>
                  <a:gd name="T19" fmla="*/ 31 h 31"/>
                  <a:gd name="T20" fmla="*/ 9 w 25"/>
                  <a:gd name="T21" fmla="*/ 31 h 31"/>
                  <a:gd name="T22" fmla="*/ 12 w 25"/>
                  <a:gd name="T23" fmla="*/ 29 h 31"/>
                  <a:gd name="T24" fmla="*/ 14 w 25"/>
                  <a:gd name="T25" fmla="*/ 29 h 31"/>
                  <a:gd name="T26" fmla="*/ 18 w 25"/>
                  <a:gd name="T27" fmla="*/ 31 h 31"/>
                  <a:gd name="T28" fmla="*/ 18 w 25"/>
                  <a:gd name="T29" fmla="*/ 31 h 31"/>
                  <a:gd name="T30" fmla="*/ 18 w 25"/>
                  <a:gd name="T31" fmla="*/ 29 h 31"/>
                  <a:gd name="T32" fmla="*/ 21 w 25"/>
                  <a:gd name="T33" fmla="*/ 25 h 31"/>
                  <a:gd name="T34" fmla="*/ 21 w 25"/>
                  <a:gd name="T35" fmla="*/ 24 h 31"/>
                  <a:gd name="T36" fmla="*/ 23 w 25"/>
                  <a:gd name="T37" fmla="*/ 22 h 31"/>
                  <a:gd name="T38" fmla="*/ 21 w 25"/>
                  <a:gd name="T39" fmla="*/ 22 h 31"/>
                  <a:gd name="T40" fmla="*/ 21 w 25"/>
                  <a:gd name="T41" fmla="*/ 22 h 31"/>
                  <a:gd name="T42" fmla="*/ 21 w 25"/>
                  <a:gd name="T43" fmla="*/ 20 h 31"/>
                  <a:gd name="T44" fmla="*/ 18 w 25"/>
                  <a:gd name="T45" fmla="*/ 22 h 31"/>
                  <a:gd name="T46" fmla="*/ 16 w 25"/>
                  <a:gd name="T47" fmla="*/ 22 h 31"/>
                  <a:gd name="T48" fmla="*/ 14 w 25"/>
                  <a:gd name="T49" fmla="*/ 22 h 31"/>
                  <a:gd name="T50" fmla="*/ 14 w 25"/>
                  <a:gd name="T51" fmla="*/ 22 h 31"/>
                  <a:gd name="T52" fmla="*/ 12 w 25"/>
                  <a:gd name="T53" fmla="*/ 22 h 31"/>
                  <a:gd name="T54" fmla="*/ 12 w 25"/>
                  <a:gd name="T55" fmla="*/ 22 h 31"/>
                  <a:gd name="T56" fmla="*/ 10 w 25"/>
                  <a:gd name="T57" fmla="*/ 22 h 31"/>
                  <a:gd name="T58" fmla="*/ 10 w 25"/>
                  <a:gd name="T59" fmla="*/ 20 h 31"/>
                  <a:gd name="T60" fmla="*/ 12 w 25"/>
                  <a:gd name="T61" fmla="*/ 22 h 31"/>
                  <a:gd name="T62" fmla="*/ 14 w 25"/>
                  <a:gd name="T63" fmla="*/ 22 h 31"/>
                  <a:gd name="T64" fmla="*/ 14 w 25"/>
                  <a:gd name="T65" fmla="*/ 20 h 31"/>
                  <a:gd name="T66" fmla="*/ 16 w 25"/>
                  <a:gd name="T67" fmla="*/ 18 h 31"/>
                  <a:gd name="T68" fmla="*/ 16 w 25"/>
                  <a:gd name="T69" fmla="*/ 18 h 31"/>
                  <a:gd name="T70" fmla="*/ 18 w 25"/>
                  <a:gd name="T71" fmla="*/ 17 h 31"/>
                  <a:gd name="T72" fmla="*/ 19 w 25"/>
                  <a:gd name="T73" fmla="*/ 15 h 31"/>
                  <a:gd name="T74" fmla="*/ 23 w 25"/>
                  <a:gd name="T75" fmla="*/ 15 h 31"/>
                  <a:gd name="T76" fmla="*/ 25 w 25"/>
                  <a:gd name="T77" fmla="*/ 13 h 31"/>
                  <a:gd name="T78" fmla="*/ 25 w 25"/>
                  <a:gd name="T79" fmla="*/ 11 h 31"/>
                  <a:gd name="T80" fmla="*/ 23 w 25"/>
                  <a:gd name="T81" fmla="*/ 6 h 31"/>
                  <a:gd name="T82" fmla="*/ 21 w 25"/>
                  <a:gd name="T83" fmla="*/ 6 h 31"/>
                  <a:gd name="T84" fmla="*/ 21 w 25"/>
                  <a:gd name="T85" fmla="*/ 4 h 31"/>
                  <a:gd name="T86" fmla="*/ 19 w 25"/>
                  <a:gd name="T87" fmla="*/ 2 h 31"/>
                  <a:gd name="T88" fmla="*/ 19 w 25"/>
                  <a:gd name="T8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31">
                    <a:moveTo>
                      <a:pt x="19" y="0"/>
                    </a:moveTo>
                    <a:lnTo>
                      <a:pt x="7" y="9"/>
                    </a:lnTo>
                    <a:lnTo>
                      <a:pt x="3" y="18"/>
                    </a:lnTo>
                    <a:lnTo>
                      <a:pt x="0" y="25"/>
                    </a:lnTo>
                    <a:lnTo>
                      <a:pt x="0" y="29"/>
                    </a:lnTo>
                    <a:lnTo>
                      <a:pt x="1" y="31"/>
                    </a:lnTo>
                    <a:lnTo>
                      <a:pt x="5" y="31"/>
                    </a:lnTo>
                    <a:lnTo>
                      <a:pt x="7" y="31"/>
                    </a:lnTo>
                    <a:lnTo>
                      <a:pt x="9" y="31"/>
                    </a:lnTo>
                    <a:lnTo>
                      <a:pt x="9" y="31"/>
                    </a:lnTo>
                    <a:lnTo>
                      <a:pt x="9" y="31"/>
                    </a:lnTo>
                    <a:lnTo>
                      <a:pt x="12" y="29"/>
                    </a:lnTo>
                    <a:lnTo>
                      <a:pt x="14" y="29"/>
                    </a:lnTo>
                    <a:lnTo>
                      <a:pt x="18" y="31"/>
                    </a:lnTo>
                    <a:lnTo>
                      <a:pt x="18" y="31"/>
                    </a:lnTo>
                    <a:lnTo>
                      <a:pt x="18" y="29"/>
                    </a:lnTo>
                    <a:lnTo>
                      <a:pt x="21" y="25"/>
                    </a:lnTo>
                    <a:lnTo>
                      <a:pt x="21" y="24"/>
                    </a:lnTo>
                    <a:lnTo>
                      <a:pt x="23" y="22"/>
                    </a:lnTo>
                    <a:lnTo>
                      <a:pt x="21" y="22"/>
                    </a:lnTo>
                    <a:lnTo>
                      <a:pt x="21" y="22"/>
                    </a:lnTo>
                    <a:lnTo>
                      <a:pt x="21" y="20"/>
                    </a:lnTo>
                    <a:lnTo>
                      <a:pt x="18" y="22"/>
                    </a:lnTo>
                    <a:lnTo>
                      <a:pt x="16" y="22"/>
                    </a:lnTo>
                    <a:lnTo>
                      <a:pt x="14" y="22"/>
                    </a:lnTo>
                    <a:lnTo>
                      <a:pt x="14" y="22"/>
                    </a:lnTo>
                    <a:lnTo>
                      <a:pt x="12" y="22"/>
                    </a:lnTo>
                    <a:lnTo>
                      <a:pt x="12" y="22"/>
                    </a:lnTo>
                    <a:lnTo>
                      <a:pt x="10" y="22"/>
                    </a:lnTo>
                    <a:lnTo>
                      <a:pt x="10" y="20"/>
                    </a:lnTo>
                    <a:lnTo>
                      <a:pt x="12" y="22"/>
                    </a:lnTo>
                    <a:lnTo>
                      <a:pt x="14" y="22"/>
                    </a:lnTo>
                    <a:lnTo>
                      <a:pt x="14" y="20"/>
                    </a:lnTo>
                    <a:lnTo>
                      <a:pt x="16" y="18"/>
                    </a:lnTo>
                    <a:lnTo>
                      <a:pt x="16" y="18"/>
                    </a:lnTo>
                    <a:lnTo>
                      <a:pt x="18" y="17"/>
                    </a:lnTo>
                    <a:lnTo>
                      <a:pt x="19" y="15"/>
                    </a:lnTo>
                    <a:lnTo>
                      <a:pt x="23" y="15"/>
                    </a:lnTo>
                    <a:lnTo>
                      <a:pt x="25" y="13"/>
                    </a:lnTo>
                    <a:lnTo>
                      <a:pt x="25" y="11"/>
                    </a:lnTo>
                    <a:lnTo>
                      <a:pt x="23" y="6"/>
                    </a:lnTo>
                    <a:lnTo>
                      <a:pt x="21" y="6"/>
                    </a:lnTo>
                    <a:lnTo>
                      <a:pt x="21" y="4"/>
                    </a:lnTo>
                    <a:lnTo>
                      <a:pt x="19" y="2"/>
                    </a:lnTo>
                    <a:lnTo>
                      <a:pt x="19"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8" name="Freeform 2467">
                <a:extLst>
                  <a:ext uri="{FF2B5EF4-FFF2-40B4-BE49-F238E27FC236}">
                    <a16:creationId xmlns:a16="http://schemas.microsoft.com/office/drawing/2014/main" id="{C57059B8-32E8-B445-A9DF-821B8625379B}"/>
                  </a:ext>
                </a:extLst>
              </p:cNvPr>
              <p:cNvSpPr>
                <a:spLocks/>
              </p:cNvSpPr>
              <p:nvPr/>
            </p:nvSpPr>
            <p:spPr bwMode="auto">
              <a:xfrm>
                <a:off x="3366" y="2507"/>
                <a:ext cx="25" cy="31"/>
              </a:xfrm>
              <a:custGeom>
                <a:avLst/>
                <a:gdLst>
                  <a:gd name="T0" fmla="*/ 19 w 25"/>
                  <a:gd name="T1" fmla="*/ 0 h 31"/>
                  <a:gd name="T2" fmla="*/ 7 w 25"/>
                  <a:gd name="T3" fmla="*/ 9 h 31"/>
                  <a:gd name="T4" fmla="*/ 3 w 25"/>
                  <a:gd name="T5" fmla="*/ 18 h 31"/>
                  <a:gd name="T6" fmla="*/ 0 w 25"/>
                  <a:gd name="T7" fmla="*/ 25 h 31"/>
                  <a:gd name="T8" fmla="*/ 0 w 25"/>
                  <a:gd name="T9" fmla="*/ 29 h 31"/>
                  <a:gd name="T10" fmla="*/ 1 w 25"/>
                  <a:gd name="T11" fmla="*/ 31 h 31"/>
                  <a:gd name="T12" fmla="*/ 5 w 25"/>
                  <a:gd name="T13" fmla="*/ 31 h 31"/>
                  <a:gd name="T14" fmla="*/ 7 w 25"/>
                  <a:gd name="T15" fmla="*/ 31 h 31"/>
                  <a:gd name="T16" fmla="*/ 9 w 25"/>
                  <a:gd name="T17" fmla="*/ 31 h 31"/>
                  <a:gd name="T18" fmla="*/ 9 w 25"/>
                  <a:gd name="T19" fmla="*/ 31 h 31"/>
                  <a:gd name="T20" fmla="*/ 9 w 25"/>
                  <a:gd name="T21" fmla="*/ 31 h 31"/>
                  <a:gd name="T22" fmla="*/ 12 w 25"/>
                  <a:gd name="T23" fmla="*/ 29 h 31"/>
                  <a:gd name="T24" fmla="*/ 14 w 25"/>
                  <a:gd name="T25" fmla="*/ 29 h 31"/>
                  <a:gd name="T26" fmla="*/ 18 w 25"/>
                  <a:gd name="T27" fmla="*/ 31 h 31"/>
                  <a:gd name="T28" fmla="*/ 18 w 25"/>
                  <a:gd name="T29" fmla="*/ 31 h 31"/>
                  <a:gd name="T30" fmla="*/ 18 w 25"/>
                  <a:gd name="T31" fmla="*/ 29 h 31"/>
                  <a:gd name="T32" fmla="*/ 21 w 25"/>
                  <a:gd name="T33" fmla="*/ 25 h 31"/>
                  <a:gd name="T34" fmla="*/ 21 w 25"/>
                  <a:gd name="T35" fmla="*/ 24 h 31"/>
                  <a:gd name="T36" fmla="*/ 23 w 25"/>
                  <a:gd name="T37" fmla="*/ 22 h 31"/>
                  <a:gd name="T38" fmla="*/ 21 w 25"/>
                  <a:gd name="T39" fmla="*/ 22 h 31"/>
                  <a:gd name="T40" fmla="*/ 21 w 25"/>
                  <a:gd name="T41" fmla="*/ 22 h 31"/>
                  <a:gd name="T42" fmla="*/ 21 w 25"/>
                  <a:gd name="T43" fmla="*/ 20 h 31"/>
                  <a:gd name="T44" fmla="*/ 18 w 25"/>
                  <a:gd name="T45" fmla="*/ 22 h 31"/>
                  <a:gd name="T46" fmla="*/ 16 w 25"/>
                  <a:gd name="T47" fmla="*/ 22 h 31"/>
                  <a:gd name="T48" fmla="*/ 14 w 25"/>
                  <a:gd name="T49" fmla="*/ 22 h 31"/>
                  <a:gd name="T50" fmla="*/ 14 w 25"/>
                  <a:gd name="T51" fmla="*/ 22 h 31"/>
                  <a:gd name="T52" fmla="*/ 12 w 25"/>
                  <a:gd name="T53" fmla="*/ 22 h 31"/>
                  <a:gd name="T54" fmla="*/ 12 w 25"/>
                  <a:gd name="T55" fmla="*/ 22 h 31"/>
                  <a:gd name="T56" fmla="*/ 10 w 25"/>
                  <a:gd name="T57" fmla="*/ 22 h 31"/>
                  <a:gd name="T58" fmla="*/ 10 w 25"/>
                  <a:gd name="T59" fmla="*/ 20 h 31"/>
                  <a:gd name="T60" fmla="*/ 12 w 25"/>
                  <a:gd name="T61" fmla="*/ 22 h 31"/>
                  <a:gd name="T62" fmla="*/ 14 w 25"/>
                  <a:gd name="T63" fmla="*/ 22 h 31"/>
                  <a:gd name="T64" fmla="*/ 14 w 25"/>
                  <a:gd name="T65" fmla="*/ 20 h 31"/>
                  <a:gd name="T66" fmla="*/ 16 w 25"/>
                  <a:gd name="T67" fmla="*/ 18 h 31"/>
                  <a:gd name="T68" fmla="*/ 16 w 25"/>
                  <a:gd name="T69" fmla="*/ 18 h 31"/>
                  <a:gd name="T70" fmla="*/ 18 w 25"/>
                  <a:gd name="T71" fmla="*/ 17 h 31"/>
                  <a:gd name="T72" fmla="*/ 19 w 25"/>
                  <a:gd name="T73" fmla="*/ 15 h 31"/>
                  <a:gd name="T74" fmla="*/ 23 w 25"/>
                  <a:gd name="T75" fmla="*/ 15 h 31"/>
                  <a:gd name="T76" fmla="*/ 25 w 25"/>
                  <a:gd name="T77" fmla="*/ 13 h 31"/>
                  <a:gd name="T78" fmla="*/ 25 w 25"/>
                  <a:gd name="T79" fmla="*/ 11 h 31"/>
                  <a:gd name="T80" fmla="*/ 23 w 25"/>
                  <a:gd name="T81" fmla="*/ 6 h 31"/>
                  <a:gd name="T82" fmla="*/ 21 w 25"/>
                  <a:gd name="T83" fmla="*/ 6 h 31"/>
                  <a:gd name="T84" fmla="*/ 21 w 25"/>
                  <a:gd name="T85" fmla="*/ 4 h 31"/>
                  <a:gd name="T86" fmla="*/ 19 w 25"/>
                  <a:gd name="T87" fmla="*/ 2 h 31"/>
                  <a:gd name="T88" fmla="*/ 19 w 25"/>
                  <a:gd name="T8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31">
                    <a:moveTo>
                      <a:pt x="19" y="0"/>
                    </a:moveTo>
                    <a:lnTo>
                      <a:pt x="7" y="9"/>
                    </a:lnTo>
                    <a:lnTo>
                      <a:pt x="3" y="18"/>
                    </a:lnTo>
                    <a:lnTo>
                      <a:pt x="0" y="25"/>
                    </a:lnTo>
                    <a:lnTo>
                      <a:pt x="0" y="29"/>
                    </a:lnTo>
                    <a:lnTo>
                      <a:pt x="1" y="31"/>
                    </a:lnTo>
                    <a:lnTo>
                      <a:pt x="5" y="31"/>
                    </a:lnTo>
                    <a:lnTo>
                      <a:pt x="7" y="31"/>
                    </a:lnTo>
                    <a:lnTo>
                      <a:pt x="9" y="31"/>
                    </a:lnTo>
                    <a:lnTo>
                      <a:pt x="9" y="31"/>
                    </a:lnTo>
                    <a:lnTo>
                      <a:pt x="9" y="31"/>
                    </a:lnTo>
                    <a:lnTo>
                      <a:pt x="12" y="29"/>
                    </a:lnTo>
                    <a:lnTo>
                      <a:pt x="14" y="29"/>
                    </a:lnTo>
                    <a:lnTo>
                      <a:pt x="18" y="31"/>
                    </a:lnTo>
                    <a:lnTo>
                      <a:pt x="18" y="31"/>
                    </a:lnTo>
                    <a:lnTo>
                      <a:pt x="18" y="29"/>
                    </a:lnTo>
                    <a:lnTo>
                      <a:pt x="21" y="25"/>
                    </a:lnTo>
                    <a:lnTo>
                      <a:pt x="21" y="24"/>
                    </a:lnTo>
                    <a:lnTo>
                      <a:pt x="23" y="22"/>
                    </a:lnTo>
                    <a:lnTo>
                      <a:pt x="21" y="22"/>
                    </a:lnTo>
                    <a:lnTo>
                      <a:pt x="21" y="22"/>
                    </a:lnTo>
                    <a:lnTo>
                      <a:pt x="21" y="20"/>
                    </a:lnTo>
                    <a:lnTo>
                      <a:pt x="18" y="22"/>
                    </a:lnTo>
                    <a:lnTo>
                      <a:pt x="16" y="22"/>
                    </a:lnTo>
                    <a:lnTo>
                      <a:pt x="14" y="22"/>
                    </a:lnTo>
                    <a:lnTo>
                      <a:pt x="14" y="22"/>
                    </a:lnTo>
                    <a:lnTo>
                      <a:pt x="12" y="22"/>
                    </a:lnTo>
                    <a:lnTo>
                      <a:pt x="12" y="22"/>
                    </a:lnTo>
                    <a:lnTo>
                      <a:pt x="10" y="22"/>
                    </a:lnTo>
                    <a:lnTo>
                      <a:pt x="10" y="20"/>
                    </a:lnTo>
                    <a:lnTo>
                      <a:pt x="12" y="22"/>
                    </a:lnTo>
                    <a:lnTo>
                      <a:pt x="14" y="22"/>
                    </a:lnTo>
                    <a:lnTo>
                      <a:pt x="14" y="20"/>
                    </a:lnTo>
                    <a:lnTo>
                      <a:pt x="16" y="18"/>
                    </a:lnTo>
                    <a:lnTo>
                      <a:pt x="16" y="18"/>
                    </a:lnTo>
                    <a:lnTo>
                      <a:pt x="18" y="17"/>
                    </a:lnTo>
                    <a:lnTo>
                      <a:pt x="19" y="15"/>
                    </a:lnTo>
                    <a:lnTo>
                      <a:pt x="23" y="15"/>
                    </a:lnTo>
                    <a:lnTo>
                      <a:pt x="25" y="13"/>
                    </a:lnTo>
                    <a:lnTo>
                      <a:pt x="25" y="11"/>
                    </a:lnTo>
                    <a:lnTo>
                      <a:pt x="23" y="6"/>
                    </a:lnTo>
                    <a:lnTo>
                      <a:pt x="21" y="6"/>
                    </a:lnTo>
                    <a:lnTo>
                      <a:pt x="21" y="4"/>
                    </a:lnTo>
                    <a:lnTo>
                      <a:pt x="19" y="2"/>
                    </a:lnTo>
                    <a:lnTo>
                      <a:pt x="19"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29" name="Freeform 2468">
                <a:extLst>
                  <a:ext uri="{FF2B5EF4-FFF2-40B4-BE49-F238E27FC236}">
                    <a16:creationId xmlns:a16="http://schemas.microsoft.com/office/drawing/2014/main" id="{8AB60B22-7A36-7B40-AAAB-AB96C36DC55A}"/>
                  </a:ext>
                </a:extLst>
              </p:cNvPr>
              <p:cNvSpPr>
                <a:spLocks/>
              </p:cNvSpPr>
              <p:nvPr/>
            </p:nvSpPr>
            <p:spPr bwMode="auto">
              <a:xfrm>
                <a:off x="3785" y="2099"/>
                <a:ext cx="470" cy="485"/>
              </a:xfrm>
              <a:custGeom>
                <a:avLst/>
                <a:gdLst>
                  <a:gd name="T0" fmla="*/ 98 w 470"/>
                  <a:gd name="T1" fmla="*/ 378 h 485"/>
                  <a:gd name="T2" fmla="*/ 159 w 470"/>
                  <a:gd name="T3" fmla="*/ 476 h 485"/>
                  <a:gd name="T4" fmla="*/ 195 w 470"/>
                  <a:gd name="T5" fmla="*/ 400 h 485"/>
                  <a:gd name="T6" fmla="*/ 195 w 470"/>
                  <a:gd name="T7" fmla="*/ 360 h 485"/>
                  <a:gd name="T8" fmla="*/ 256 w 470"/>
                  <a:gd name="T9" fmla="*/ 317 h 485"/>
                  <a:gd name="T10" fmla="*/ 316 w 470"/>
                  <a:gd name="T11" fmla="*/ 258 h 485"/>
                  <a:gd name="T12" fmla="*/ 329 w 470"/>
                  <a:gd name="T13" fmla="*/ 262 h 485"/>
                  <a:gd name="T14" fmla="*/ 329 w 470"/>
                  <a:gd name="T15" fmla="*/ 239 h 485"/>
                  <a:gd name="T16" fmla="*/ 316 w 470"/>
                  <a:gd name="T17" fmla="*/ 205 h 485"/>
                  <a:gd name="T18" fmla="*/ 320 w 470"/>
                  <a:gd name="T19" fmla="*/ 189 h 485"/>
                  <a:gd name="T20" fmla="*/ 341 w 470"/>
                  <a:gd name="T21" fmla="*/ 185 h 485"/>
                  <a:gd name="T22" fmla="*/ 384 w 470"/>
                  <a:gd name="T23" fmla="*/ 205 h 485"/>
                  <a:gd name="T24" fmla="*/ 384 w 470"/>
                  <a:gd name="T25" fmla="*/ 225 h 485"/>
                  <a:gd name="T26" fmla="*/ 404 w 470"/>
                  <a:gd name="T27" fmla="*/ 241 h 485"/>
                  <a:gd name="T28" fmla="*/ 434 w 470"/>
                  <a:gd name="T29" fmla="*/ 189 h 485"/>
                  <a:gd name="T30" fmla="*/ 464 w 470"/>
                  <a:gd name="T31" fmla="*/ 155 h 485"/>
                  <a:gd name="T32" fmla="*/ 450 w 470"/>
                  <a:gd name="T33" fmla="*/ 128 h 485"/>
                  <a:gd name="T34" fmla="*/ 411 w 470"/>
                  <a:gd name="T35" fmla="*/ 137 h 485"/>
                  <a:gd name="T36" fmla="*/ 386 w 470"/>
                  <a:gd name="T37" fmla="*/ 166 h 485"/>
                  <a:gd name="T38" fmla="*/ 332 w 470"/>
                  <a:gd name="T39" fmla="*/ 169 h 485"/>
                  <a:gd name="T40" fmla="*/ 332 w 470"/>
                  <a:gd name="T41" fmla="*/ 155 h 485"/>
                  <a:gd name="T42" fmla="*/ 316 w 470"/>
                  <a:gd name="T43" fmla="*/ 167 h 485"/>
                  <a:gd name="T44" fmla="*/ 284 w 470"/>
                  <a:gd name="T45" fmla="*/ 175 h 485"/>
                  <a:gd name="T46" fmla="*/ 243 w 470"/>
                  <a:gd name="T47" fmla="*/ 162 h 485"/>
                  <a:gd name="T48" fmla="*/ 206 w 470"/>
                  <a:gd name="T49" fmla="*/ 142 h 485"/>
                  <a:gd name="T50" fmla="*/ 193 w 470"/>
                  <a:gd name="T51" fmla="*/ 132 h 485"/>
                  <a:gd name="T52" fmla="*/ 200 w 470"/>
                  <a:gd name="T53" fmla="*/ 114 h 485"/>
                  <a:gd name="T54" fmla="*/ 198 w 470"/>
                  <a:gd name="T55" fmla="*/ 105 h 485"/>
                  <a:gd name="T56" fmla="*/ 184 w 470"/>
                  <a:gd name="T57" fmla="*/ 94 h 485"/>
                  <a:gd name="T58" fmla="*/ 170 w 470"/>
                  <a:gd name="T59" fmla="*/ 87 h 485"/>
                  <a:gd name="T60" fmla="*/ 170 w 470"/>
                  <a:gd name="T61" fmla="*/ 64 h 485"/>
                  <a:gd name="T62" fmla="*/ 181 w 470"/>
                  <a:gd name="T63" fmla="*/ 66 h 485"/>
                  <a:gd name="T64" fmla="*/ 177 w 470"/>
                  <a:gd name="T65" fmla="*/ 53 h 485"/>
                  <a:gd name="T66" fmla="*/ 177 w 470"/>
                  <a:gd name="T67" fmla="*/ 39 h 485"/>
                  <a:gd name="T68" fmla="*/ 190 w 470"/>
                  <a:gd name="T69" fmla="*/ 26 h 485"/>
                  <a:gd name="T70" fmla="*/ 193 w 470"/>
                  <a:gd name="T71" fmla="*/ 10 h 485"/>
                  <a:gd name="T72" fmla="*/ 184 w 470"/>
                  <a:gd name="T73" fmla="*/ 1 h 485"/>
                  <a:gd name="T74" fmla="*/ 161 w 470"/>
                  <a:gd name="T75" fmla="*/ 8 h 485"/>
                  <a:gd name="T76" fmla="*/ 141 w 470"/>
                  <a:gd name="T77" fmla="*/ 25 h 485"/>
                  <a:gd name="T78" fmla="*/ 123 w 470"/>
                  <a:gd name="T79" fmla="*/ 28 h 485"/>
                  <a:gd name="T80" fmla="*/ 95 w 470"/>
                  <a:gd name="T81" fmla="*/ 23 h 485"/>
                  <a:gd name="T82" fmla="*/ 93 w 470"/>
                  <a:gd name="T83" fmla="*/ 35 h 485"/>
                  <a:gd name="T84" fmla="*/ 98 w 470"/>
                  <a:gd name="T85" fmla="*/ 48 h 485"/>
                  <a:gd name="T86" fmla="*/ 106 w 470"/>
                  <a:gd name="T87" fmla="*/ 60 h 485"/>
                  <a:gd name="T88" fmla="*/ 115 w 470"/>
                  <a:gd name="T89" fmla="*/ 75 h 485"/>
                  <a:gd name="T90" fmla="*/ 107 w 470"/>
                  <a:gd name="T91" fmla="*/ 87 h 485"/>
                  <a:gd name="T92" fmla="*/ 106 w 470"/>
                  <a:gd name="T93" fmla="*/ 94 h 485"/>
                  <a:gd name="T94" fmla="*/ 86 w 470"/>
                  <a:gd name="T95" fmla="*/ 116 h 485"/>
                  <a:gd name="T96" fmla="*/ 41 w 470"/>
                  <a:gd name="T97" fmla="*/ 150 h 485"/>
                  <a:gd name="T98" fmla="*/ 34 w 470"/>
                  <a:gd name="T99" fmla="*/ 176 h 485"/>
                  <a:gd name="T100" fmla="*/ 41 w 470"/>
                  <a:gd name="T101" fmla="*/ 198 h 485"/>
                  <a:gd name="T102" fmla="*/ 48 w 470"/>
                  <a:gd name="T103" fmla="*/ 214 h 485"/>
                  <a:gd name="T104" fmla="*/ 40 w 470"/>
                  <a:gd name="T105" fmla="*/ 212 h 485"/>
                  <a:gd name="T106" fmla="*/ 13 w 470"/>
                  <a:gd name="T107" fmla="*/ 216 h 485"/>
                  <a:gd name="T108" fmla="*/ 0 w 470"/>
                  <a:gd name="T109" fmla="*/ 225 h 485"/>
                  <a:gd name="T110" fmla="*/ 29 w 470"/>
                  <a:gd name="T111" fmla="*/ 248 h 485"/>
                  <a:gd name="T112" fmla="*/ 65 w 470"/>
                  <a:gd name="T113" fmla="*/ 264 h 485"/>
                  <a:gd name="T114" fmla="*/ 72 w 470"/>
                  <a:gd name="T115" fmla="*/ 260 h 485"/>
                  <a:gd name="T116" fmla="*/ 75 w 470"/>
                  <a:gd name="T117" fmla="*/ 305 h 485"/>
                  <a:gd name="T118" fmla="*/ 86 w 470"/>
                  <a:gd name="T119" fmla="*/ 35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0" h="485">
                    <a:moveTo>
                      <a:pt x="90" y="360"/>
                    </a:moveTo>
                    <a:lnTo>
                      <a:pt x="90" y="360"/>
                    </a:lnTo>
                    <a:lnTo>
                      <a:pt x="91" y="364"/>
                    </a:lnTo>
                    <a:lnTo>
                      <a:pt x="91" y="366"/>
                    </a:lnTo>
                    <a:lnTo>
                      <a:pt x="91" y="364"/>
                    </a:lnTo>
                    <a:lnTo>
                      <a:pt x="93" y="364"/>
                    </a:lnTo>
                    <a:lnTo>
                      <a:pt x="93" y="366"/>
                    </a:lnTo>
                    <a:lnTo>
                      <a:pt x="93" y="367"/>
                    </a:lnTo>
                    <a:lnTo>
                      <a:pt x="95" y="373"/>
                    </a:lnTo>
                    <a:lnTo>
                      <a:pt x="97" y="376"/>
                    </a:lnTo>
                    <a:lnTo>
                      <a:pt x="98" y="378"/>
                    </a:lnTo>
                    <a:lnTo>
                      <a:pt x="111" y="417"/>
                    </a:lnTo>
                    <a:lnTo>
                      <a:pt x="122" y="430"/>
                    </a:lnTo>
                    <a:lnTo>
                      <a:pt x="134" y="466"/>
                    </a:lnTo>
                    <a:lnTo>
                      <a:pt x="148" y="485"/>
                    </a:lnTo>
                    <a:lnTo>
                      <a:pt x="154" y="483"/>
                    </a:lnTo>
                    <a:lnTo>
                      <a:pt x="156" y="482"/>
                    </a:lnTo>
                    <a:lnTo>
                      <a:pt x="156" y="482"/>
                    </a:lnTo>
                    <a:lnTo>
                      <a:pt x="157" y="480"/>
                    </a:lnTo>
                    <a:lnTo>
                      <a:pt x="159" y="478"/>
                    </a:lnTo>
                    <a:lnTo>
                      <a:pt x="161" y="476"/>
                    </a:lnTo>
                    <a:lnTo>
                      <a:pt x="159" y="476"/>
                    </a:lnTo>
                    <a:lnTo>
                      <a:pt x="163" y="469"/>
                    </a:lnTo>
                    <a:lnTo>
                      <a:pt x="168" y="467"/>
                    </a:lnTo>
                    <a:lnTo>
                      <a:pt x="173" y="466"/>
                    </a:lnTo>
                    <a:lnTo>
                      <a:pt x="173" y="460"/>
                    </a:lnTo>
                    <a:lnTo>
                      <a:pt x="179" y="450"/>
                    </a:lnTo>
                    <a:lnTo>
                      <a:pt x="184" y="448"/>
                    </a:lnTo>
                    <a:lnTo>
                      <a:pt x="184" y="450"/>
                    </a:lnTo>
                    <a:lnTo>
                      <a:pt x="188" y="450"/>
                    </a:lnTo>
                    <a:lnTo>
                      <a:pt x="188" y="425"/>
                    </a:lnTo>
                    <a:lnTo>
                      <a:pt x="195" y="403"/>
                    </a:lnTo>
                    <a:lnTo>
                      <a:pt x="195" y="400"/>
                    </a:lnTo>
                    <a:lnTo>
                      <a:pt x="193" y="398"/>
                    </a:lnTo>
                    <a:lnTo>
                      <a:pt x="193" y="396"/>
                    </a:lnTo>
                    <a:lnTo>
                      <a:pt x="191" y="396"/>
                    </a:lnTo>
                    <a:lnTo>
                      <a:pt x="193" y="394"/>
                    </a:lnTo>
                    <a:lnTo>
                      <a:pt x="193" y="396"/>
                    </a:lnTo>
                    <a:lnTo>
                      <a:pt x="191" y="385"/>
                    </a:lnTo>
                    <a:lnTo>
                      <a:pt x="193" y="383"/>
                    </a:lnTo>
                    <a:lnTo>
                      <a:pt x="193" y="380"/>
                    </a:lnTo>
                    <a:lnTo>
                      <a:pt x="191" y="378"/>
                    </a:lnTo>
                    <a:lnTo>
                      <a:pt x="191" y="367"/>
                    </a:lnTo>
                    <a:lnTo>
                      <a:pt x="195" y="360"/>
                    </a:lnTo>
                    <a:lnTo>
                      <a:pt x="198" y="358"/>
                    </a:lnTo>
                    <a:lnTo>
                      <a:pt x="200" y="358"/>
                    </a:lnTo>
                    <a:lnTo>
                      <a:pt x="204" y="360"/>
                    </a:lnTo>
                    <a:lnTo>
                      <a:pt x="206" y="360"/>
                    </a:lnTo>
                    <a:lnTo>
                      <a:pt x="209" y="353"/>
                    </a:lnTo>
                    <a:lnTo>
                      <a:pt x="211" y="351"/>
                    </a:lnTo>
                    <a:lnTo>
                      <a:pt x="225" y="348"/>
                    </a:lnTo>
                    <a:lnTo>
                      <a:pt x="227" y="346"/>
                    </a:lnTo>
                    <a:lnTo>
                      <a:pt x="227" y="342"/>
                    </a:lnTo>
                    <a:lnTo>
                      <a:pt x="229" y="339"/>
                    </a:lnTo>
                    <a:lnTo>
                      <a:pt x="256" y="317"/>
                    </a:lnTo>
                    <a:lnTo>
                      <a:pt x="256" y="317"/>
                    </a:lnTo>
                    <a:lnTo>
                      <a:pt x="257" y="317"/>
                    </a:lnTo>
                    <a:lnTo>
                      <a:pt x="270" y="301"/>
                    </a:lnTo>
                    <a:lnTo>
                      <a:pt x="291" y="291"/>
                    </a:lnTo>
                    <a:lnTo>
                      <a:pt x="291" y="291"/>
                    </a:lnTo>
                    <a:lnTo>
                      <a:pt x="298" y="283"/>
                    </a:lnTo>
                    <a:lnTo>
                      <a:pt x="300" y="282"/>
                    </a:lnTo>
                    <a:lnTo>
                      <a:pt x="302" y="278"/>
                    </a:lnTo>
                    <a:lnTo>
                      <a:pt x="300" y="271"/>
                    </a:lnTo>
                    <a:lnTo>
                      <a:pt x="302" y="266"/>
                    </a:lnTo>
                    <a:lnTo>
                      <a:pt x="316" y="258"/>
                    </a:lnTo>
                    <a:lnTo>
                      <a:pt x="318" y="255"/>
                    </a:lnTo>
                    <a:lnTo>
                      <a:pt x="320" y="253"/>
                    </a:lnTo>
                    <a:lnTo>
                      <a:pt x="322" y="253"/>
                    </a:lnTo>
                    <a:lnTo>
                      <a:pt x="320" y="260"/>
                    </a:lnTo>
                    <a:lnTo>
                      <a:pt x="320" y="260"/>
                    </a:lnTo>
                    <a:lnTo>
                      <a:pt x="322" y="260"/>
                    </a:lnTo>
                    <a:lnTo>
                      <a:pt x="322" y="260"/>
                    </a:lnTo>
                    <a:lnTo>
                      <a:pt x="323" y="264"/>
                    </a:lnTo>
                    <a:lnTo>
                      <a:pt x="325" y="262"/>
                    </a:lnTo>
                    <a:lnTo>
                      <a:pt x="327" y="262"/>
                    </a:lnTo>
                    <a:lnTo>
                      <a:pt x="329" y="262"/>
                    </a:lnTo>
                    <a:lnTo>
                      <a:pt x="329" y="260"/>
                    </a:lnTo>
                    <a:lnTo>
                      <a:pt x="329" y="258"/>
                    </a:lnTo>
                    <a:lnTo>
                      <a:pt x="331" y="262"/>
                    </a:lnTo>
                    <a:lnTo>
                      <a:pt x="331" y="262"/>
                    </a:lnTo>
                    <a:lnTo>
                      <a:pt x="334" y="262"/>
                    </a:lnTo>
                    <a:lnTo>
                      <a:pt x="332" y="257"/>
                    </a:lnTo>
                    <a:lnTo>
                      <a:pt x="332" y="257"/>
                    </a:lnTo>
                    <a:lnTo>
                      <a:pt x="331" y="246"/>
                    </a:lnTo>
                    <a:lnTo>
                      <a:pt x="329" y="244"/>
                    </a:lnTo>
                    <a:lnTo>
                      <a:pt x="329" y="242"/>
                    </a:lnTo>
                    <a:lnTo>
                      <a:pt x="329" y="239"/>
                    </a:lnTo>
                    <a:lnTo>
                      <a:pt x="329" y="239"/>
                    </a:lnTo>
                    <a:lnTo>
                      <a:pt x="329" y="235"/>
                    </a:lnTo>
                    <a:lnTo>
                      <a:pt x="329" y="233"/>
                    </a:lnTo>
                    <a:lnTo>
                      <a:pt x="327" y="233"/>
                    </a:lnTo>
                    <a:lnTo>
                      <a:pt x="327" y="228"/>
                    </a:lnTo>
                    <a:lnTo>
                      <a:pt x="325" y="226"/>
                    </a:lnTo>
                    <a:lnTo>
                      <a:pt x="327" y="216"/>
                    </a:lnTo>
                    <a:lnTo>
                      <a:pt x="325" y="212"/>
                    </a:lnTo>
                    <a:lnTo>
                      <a:pt x="316" y="208"/>
                    </a:lnTo>
                    <a:lnTo>
                      <a:pt x="316" y="207"/>
                    </a:lnTo>
                    <a:lnTo>
                      <a:pt x="316" y="205"/>
                    </a:lnTo>
                    <a:lnTo>
                      <a:pt x="318" y="203"/>
                    </a:lnTo>
                    <a:lnTo>
                      <a:pt x="320" y="201"/>
                    </a:lnTo>
                    <a:lnTo>
                      <a:pt x="322" y="201"/>
                    </a:lnTo>
                    <a:lnTo>
                      <a:pt x="323" y="200"/>
                    </a:lnTo>
                    <a:lnTo>
                      <a:pt x="329" y="198"/>
                    </a:lnTo>
                    <a:lnTo>
                      <a:pt x="329" y="196"/>
                    </a:lnTo>
                    <a:lnTo>
                      <a:pt x="327" y="194"/>
                    </a:lnTo>
                    <a:lnTo>
                      <a:pt x="327" y="194"/>
                    </a:lnTo>
                    <a:lnTo>
                      <a:pt x="323" y="194"/>
                    </a:lnTo>
                    <a:lnTo>
                      <a:pt x="322" y="192"/>
                    </a:lnTo>
                    <a:lnTo>
                      <a:pt x="320" y="189"/>
                    </a:lnTo>
                    <a:lnTo>
                      <a:pt x="320" y="187"/>
                    </a:lnTo>
                    <a:lnTo>
                      <a:pt x="323" y="180"/>
                    </a:lnTo>
                    <a:lnTo>
                      <a:pt x="325" y="176"/>
                    </a:lnTo>
                    <a:lnTo>
                      <a:pt x="325" y="176"/>
                    </a:lnTo>
                    <a:lnTo>
                      <a:pt x="331" y="183"/>
                    </a:lnTo>
                    <a:lnTo>
                      <a:pt x="332" y="178"/>
                    </a:lnTo>
                    <a:lnTo>
                      <a:pt x="334" y="178"/>
                    </a:lnTo>
                    <a:lnTo>
                      <a:pt x="334" y="183"/>
                    </a:lnTo>
                    <a:lnTo>
                      <a:pt x="336" y="185"/>
                    </a:lnTo>
                    <a:lnTo>
                      <a:pt x="338" y="183"/>
                    </a:lnTo>
                    <a:lnTo>
                      <a:pt x="341" y="185"/>
                    </a:lnTo>
                    <a:lnTo>
                      <a:pt x="343" y="182"/>
                    </a:lnTo>
                    <a:lnTo>
                      <a:pt x="343" y="183"/>
                    </a:lnTo>
                    <a:lnTo>
                      <a:pt x="347" y="194"/>
                    </a:lnTo>
                    <a:lnTo>
                      <a:pt x="348" y="196"/>
                    </a:lnTo>
                    <a:lnTo>
                      <a:pt x="350" y="198"/>
                    </a:lnTo>
                    <a:lnTo>
                      <a:pt x="364" y="200"/>
                    </a:lnTo>
                    <a:lnTo>
                      <a:pt x="364" y="198"/>
                    </a:lnTo>
                    <a:lnTo>
                      <a:pt x="375" y="198"/>
                    </a:lnTo>
                    <a:lnTo>
                      <a:pt x="388" y="201"/>
                    </a:lnTo>
                    <a:lnTo>
                      <a:pt x="386" y="203"/>
                    </a:lnTo>
                    <a:lnTo>
                      <a:pt x="384" y="205"/>
                    </a:lnTo>
                    <a:lnTo>
                      <a:pt x="382" y="208"/>
                    </a:lnTo>
                    <a:lnTo>
                      <a:pt x="375" y="216"/>
                    </a:lnTo>
                    <a:lnTo>
                      <a:pt x="368" y="219"/>
                    </a:lnTo>
                    <a:lnTo>
                      <a:pt x="368" y="223"/>
                    </a:lnTo>
                    <a:lnTo>
                      <a:pt x="370" y="232"/>
                    </a:lnTo>
                    <a:lnTo>
                      <a:pt x="373" y="233"/>
                    </a:lnTo>
                    <a:lnTo>
                      <a:pt x="375" y="235"/>
                    </a:lnTo>
                    <a:lnTo>
                      <a:pt x="377" y="237"/>
                    </a:lnTo>
                    <a:lnTo>
                      <a:pt x="381" y="228"/>
                    </a:lnTo>
                    <a:lnTo>
                      <a:pt x="382" y="225"/>
                    </a:lnTo>
                    <a:lnTo>
                      <a:pt x="384" y="225"/>
                    </a:lnTo>
                    <a:lnTo>
                      <a:pt x="393" y="257"/>
                    </a:lnTo>
                    <a:lnTo>
                      <a:pt x="393" y="257"/>
                    </a:lnTo>
                    <a:lnTo>
                      <a:pt x="395" y="255"/>
                    </a:lnTo>
                    <a:lnTo>
                      <a:pt x="398" y="255"/>
                    </a:lnTo>
                    <a:lnTo>
                      <a:pt x="398" y="255"/>
                    </a:lnTo>
                    <a:lnTo>
                      <a:pt x="400" y="253"/>
                    </a:lnTo>
                    <a:lnTo>
                      <a:pt x="400" y="251"/>
                    </a:lnTo>
                    <a:lnTo>
                      <a:pt x="400" y="251"/>
                    </a:lnTo>
                    <a:lnTo>
                      <a:pt x="400" y="248"/>
                    </a:lnTo>
                    <a:lnTo>
                      <a:pt x="400" y="241"/>
                    </a:lnTo>
                    <a:lnTo>
                      <a:pt x="404" y="241"/>
                    </a:lnTo>
                    <a:lnTo>
                      <a:pt x="404" y="239"/>
                    </a:lnTo>
                    <a:lnTo>
                      <a:pt x="404" y="225"/>
                    </a:lnTo>
                    <a:lnTo>
                      <a:pt x="407" y="223"/>
                    </a:lnTo>
                    <a:lnTo>
                      <a:pt x="411" y="223"/>
                    </a:lnTo>
                    <a:lnTo>
                      <a:pt x="416" y="223"/>
                    </a:lnTo>
                    <a:lnTo>
                      <a:pt x="418" y="221"/>
                    </a:lnTo>
                    <a:lnTo>
                      <a:pt x="427" y="201"/>
                    </a:lnTo>
                    <a:lnTo>
                      <a:pt x="425" y="200"/>
                    </a:lnTo>
                    <a:lnTo>
                      <a:pt x="427" y="196"/>
                    </a:lnTo>
                    <a:lnTo>
                      <a:pt x="432" y="194"/>
                    </a:lnTo>
                    <a:lnTo>
                      <a:pt x="434" y="189"/>
                    </a:lnTo>
                    <a:lnTo>
                      <a:pt x="434" y="182"/>
                    </a:lnTo>
                    <a:lnTo>
                      <a:pt x="436" y="176"/>
                    </a:lnTo>
                    <a:lnTo>
                      <a:pt x="439" y="173"/>
                    </a:lnTo>
                    <a:lnTo>
                      <a:pt x="445" y="171"/>
                    </a:lnTo>
                    <a:lnTo>
                      <a:pt x="448" y="166"/>
                    </a:lnTo>
                    <a:lnTo>
                      <a:pt x="456" y="164"/>
                    </a:lnTo>
                    <a:lnTo>
                      <a:pt x="457" y="162"/>
                    </a:lnTo>
                    <a:lnTo>
                      <a:pt x="463" y="164"/>
                    </a:lnTo>
                    <a:lnTo>
                      <a:pt x="464" y="162"/>
                    </a:lnTo>
                    <a:lnTo>
                      <a:pt x="463" y="158"/>
                    </a:lnTo>
                    <a:lnTo>
                      <a:pt x="464" y="155"/>
                    </a:lnTo>
                    <a:lnTo>
                      <a:pt x="468" y="153"/>
                    </a:lnTo>
                    <a:lnTo>
                      <a:pt x="470" y="151"/>
                    </a:lnTo>
                    <a:lnTo>
                      <a:pt x="470" y="148"/>
                    </a:lnTo>
                    <a:lnTo>
                      <a:pt x="468" y="144"/>
                    </a:lnTo>
                    <a:lnTo>
                      <a:pt x="464" y="142"/>
                    </a:lnTo>
                    <a:lnTo>
                      <a:pt x="461" y="142"/>
                    </a:lnTo>
                    <a:lnTo>
                      <a:pt x="459" y="141"/>
                    </a:lnTo>
                    <a:lnTo>
                      <a:pt x="454" y="141"/>
                    </a:lnTo>
                    <a:lnTo>
                      <a:pt x="454" y="133"/>
                    </a:lnTo>
                    <a:lnTo>
                      <a:pt x="450" y="132"/>
                    </a:lnTo>
                    <a:lnTo>
                      <a:pt x="450" y="128"/>
                    </a:lnTo>
                    <a:lnTo>
                      <a:pt x="450" y="126"/>
                    </a:lnTo>
                    <a:lnTo>
                      <a:pt x="447" y="123"/>
                    </a:lnTo>
                    <a:lnTo>
                      <a:pt x="443" y="125"/>
                    </a:lnTo>
                    <a:lnTo>
                      <a:pt x="439" y="126"/>
                    </a:lnTo>
                    <a:lnTo>
                      <a:pt x="436" y="128"/>
                    </a:lnTo>
                    <a:lnTo>
                      <a:pt x="427" y="128"/>
                    </a:lnTo>
                    <a:lnTo>
                      <a:pt x="425" y="126"/>
                    </a:lnTo>
                    <a:lnTo>
                      <a:pt x="423" y="126"/>
                    </a:lnTo>
                    <a:lnTo>
                      <a:pt x="418" y="130"/>
                    </a:lnTo>
                    <a:lnTo>
                      <a:pt x="416" y="132"/>
                    </a:lnTo>
                    <a:lnTo>
                      <a:pt x="411" y="137"/>
                    </a:lnTo>
                    <a:lnTo>
                      <a:pt x="407" y="139"/>
                    </a:lnTo>
                    <a:lnTo>
                      <a:pt x="400" y="146"/>
                    </a:lnTo>
                    <a:lnTo>
                      <a:pt x="379" y="153"/>
                    </a:lnTo>
                    <a:lnTo>
                      <a:pt x="379" y="153"/>
                    </a:lnTo>
                    <a:lnTo>
                      <a:pt x="379" y="155"/>
                    </a:lnTo>
                    <a:lnTo>
                      <a:pt x="379" y="157"/>
                    </a:lnTo>
                    <a:lnTo>
                      <a:pt x="379" y="157"/>
                    </a:lnTo>
                    <a:lnTo>
                      <a:pt x="379" y="158"/>
                    </a:lnTo>
                    <a:lnTo>
                      <a:pt x="384" y="160"/>
                    </a:lnTo>
                    <a:lnTo>
                      <a:pt x="386" y="162"/>
                    </a:lnTo>
                    <a:lnTo>
                      <a:pt x="386" y="166"/>
                    </a:lnTo>
                    <a:lnTo>
                      <a:pt x="386" y="167"/>
                    </a:lnTo>
                    <a:lnTo>
                      <a:pt x="386" y="167"/>
                    </a:lnTo>
                    <a:lnTo>
                      <a:pt x="382" y="169"/>
                    </a:lnTo>
                    <a:lnTo>
                      <a:pt x="364" y="173"/>
                    </a:lnTo>
                    <a:lnTo>
                      <a:pt x="357" y="171"/>
                    </a:lnTo>
                    <a:lnTo>
                      <a:pt x="350" y="173"/>
                    </a:lnTo>
                    <a:lnTo>
                      <a:pt x="339" y="173"/>
                    </a:lnTo>
                    <a:lnTo>
                      <a:pt x="336" y="171"/>
                    </a:lnTo>
                    <a:lnTo>
                      <a:pt x="334" y="171"/>
                    </a:lnTo>
                    <a:lnTo>
                      <a:pt x="334" y="171"/>
                    </a:lnTo>
                    <a:lnTo>
                      <a:pt x="332" y="169"/>
                    </a:lnTo>
                    <a:lnTo>
                      <a:pt x="332" y="167"/>
                    </a:lnTo>
                    <a:lnTo>
                      <a:pt x="332" y="167"/>
                    </a:lnTo>
                    <a:lnTo>
                      <a:pt x="331" y="167"/>
                    </a:lnTo>
                    <a:lnTo>
                      <a:pt x="331" y="166"/>
                    </a:lnTo>
                    <a:lnTo>
                      <a:pt x="334" y="162"/>
                    </a:lnTo>
                    <a:lnTo>
                      <a:pt x="334" y="162"/>
                    </a:lnTo>
                    <a:lnTo>
                      <a:pt x="332" y="162"/>
                    </a:lnTo>
                    <a:lnTo>
                      <a:pt x="331" y="162"/>
                    </a:lnTo>
                    <a:lnTo>
                      <a:pt x="331" y="160"/>
                    </a:lnTo>
                    <a:lnTo>
                      <a:pt x="331" y="158"/>
                    </a:lnTo>
                    <a:lnTo>
                      <a:pt x="332" y="155"/>
                    </a:lnTo>
                    <a:lnTo>
                      <a:pt x="331" y="150"/>
                    </a:lnTo>
                    <a:lnTo>
                      <a:pt x="331" y="150"/>
                    </a:lnTo>
                    <a:lnTo>
                      <a:pt x="329" y="148"/>
                    </a:lnTo>
                    <a:lnTo>
                      <a:pt x="329" y="150"/>
                    </a:lnTo>
                    <a:lnTo>
                      <a:pt x="325" y="151"/>
                    </a:lnTo>
                    <a:lnTo>
                      <a:pt x="323" y="151"/>
                    </a:lnTo>
                    <a:lnTo>
                      <a:pt x="320" y="151"/>
                    </a:lnTo>
                    <a:lnTo>
                      <a:pt x="318" y="157"/>
                    </a:lnTo>
                    <a:lnTo>
                      <a:pt x="318" y="166"/>
                    </a:lnTo>
                    <a:lnTo>
                      <a:pt x="316" y="167"/>
                    </a:lnTo>
                    <a:lnTo>
                      <a:pt x="316" y="167"/>
                    </a:lnTo>
                    <a:lnTo>
                      <a:pt x="320" y="169"/>
                    </a:lnTo>
                    <a:lnTo>
                      <a:pt x="322" y="173"/>
                    </a:lnTo>
                    <a:lnTo>
                      <a:pt x="320" y="175"/>
                    </a:lnTo>
                    <a:lnTo>
                      <a:pt x="318" y="178"/>
                    </a:lnTo>
                    <a:lnTo>
                      <a:pt x="318" y="178"/>
                    </a:lnTo>
                    <a:lnTo>
                      <a:pt x="314" y="178"/>
                    </a:lnTo>
                    <a:lnTo>
                      <a:pt x="313" y="178"/>
                    </a:lnTo>
                    <a:lnTo>
                      <a:pt x="307" y="178"/>
                    </a:lnTo>
                    <a:lnTo>
                      <a:pt x="306" y="178"/>
                    </a:lnTo>
                    <a:lnTo>
                      <a:pt x="302" y="178"/>
                    </a:lnTo>
                    <a:lnTo>
                      <a:pt x="284" y="175"/>
                    </a:lnTo>
                    <a:lnTo>
                      <a:pt x="282" y="173"/>
                    </a:lnTo>
                    <a:lnTo>
                      <a:pt x="270" y="171"/>
                    </a:lnTo>
                    <a:lnTo>
                      <a:pt x="264" y="167"/>
                    </a:lnTo>
                    <a:lnTo>
                      <a:pt x="263" y="164"/>
                    </a:lnTo>
                    <a:lnTo>
                      <a:pt x="261" y="162"/>
                    </a:lnTo>
                    <a:lnTo>
                      <a:pt x="254" y="162"/>
                    </a:lnTo>
                    <a:lnTo>
                      <a:pt x="254" y="162"/>
                    </a:lnTo>
                    <a:lnTo>
                      <a:pt x="252" y="162"/>
                    </a:lnTo>
                    <a:lnTo>
                      <a:pt x="248" y="162"/>
                    </a:lnTo>
                    <a:lnTo>
                      <a:pt x="245" y="160"/>
                    </a:lnTo>
                    <a:lnTo>
                      <a:pt x="243" y="162"/>
                    </a:lnTo>
                    <a:lnTo>
                      <a:pt x="236" y="160"/>
                    </a:lnTo>
                    <a:lnTo>
                      <a:pt x="232" y="157"/>
                    </a:lnTo>
                    <a:lnTo>
                      <a:pt x="232" y="157"/>
                    </a:lnTo>
                    <a:lnTo>
                      <a:pt x="229" y="157"/>
                    </a:lnTo>
                    <a:lnTo>
                      <a:pt x="225" y="155"/>
                    </a:lnTo>
                    <a:lnTo>
                      <a:pt x="222" y="153"/>
                    </a:lnTo>
                    <a:lnTo>
                      <a:pt x="220" y="153"/>
                    </a:lnTo>
                    <a:lnTo>
                      <a:pt x="215" y="150"/>
                    </a:lnTo>
                    <a:lnTo>
                      <a:pt x="211" y="146"/>
                    </a:lnTo>
                    <a:lnTo>
                      <a:pt x="206" y="142"/>
                    </a:lnTo>
                    <a:lnTo>
                      <a:pt x="206" y="142"/>
                    </a:lnTo>
                    <a:lnTo>
                      <a:pt x="202" y="139"/>
                    </a:lnTo>
                    <a:lnTo>
                      <a:pt x="200" y="139"/>
                    </a:lnTo>
                    <a:lnTo>
                      <a:pt x="200" y="141"/>
                    </a:lnTo>
                    <a:lnTo>
                      <a:pt x="198" y="141"/>
                    </a:lnTo>
                    <a:lnTo>
                      <a:pt x="198" y="139"/>
                    </a:lnTo>
                    <a:lnTo>
                      <a:pt x="197" y="139"/>
                    </a:lnTo>
                    <a:lnTo>
                      <a:pt x="195" y="137"/>
                    </a:lnTo>
                    <a:lnTo>
                      <a:pt x="193" y="135"/>
                    </a:lnTo>
                    <a:lnTo>
                      <a:pt x="193" y="135"/>
                    </a:lnTo>
                    <a:lnTo>
                      <a:pt x="193" y="133"/>
                    </a:lnTo>
                    <a:lnTo>
                      <a:pt x="193" y="132"/>
                    </a:lnTo>
                    <a:lnTo>
                      <a:pt x="195" y="130"/>
                    </a:lnTo>
                    <a:lnTo>
                      <a:pt x="195" y="128"/>
                    </a:lnTo>
                    <a:lnTo>
                      <a:pt x="197" y="128"/>
                    </a:lnTo>
                    <a:lnTo>
                      <a:pt x="195" y="125"/>
                    </a:lnTo>
                    <a:lnTo>
                      <a:pt x="197" y="123"/>
                    </a:lnTo>
                    <a:lnTo>
                      <a:pt x="198" y="121"/>
                    </a:lnTo>
                    <a:lnTo>
                      <a:pt x="197" y="119"/>
                    </a:lnTo>
                    <a:lnTo>
                      <a:pt x="197" y="117"/>
                    </a:lnTo>
                    <a:lnTo>
                      <a:pt x="198" y="116"/>
                    </a:lnTo>
                    <a:lnTo>
                      <a:pt x="200" y="116"/>
                    </a:lnTo>
                    <a:lnTo>
                      <a:pt x="200" y="114"/>
                    </a:lnTo>
                    <a:lnTo>
                      <a:pt x="204" y="112"/>
                    </a:lnTo>
                    <a:lnTo>
                      <a:pt x="204" y="110"/>
                    </a:lnTo>
                    <a:lnTo>
                      <a:pt x="204" y="110"/>
                    </a:lnTo>
                    <a:lnTo>
                      <a:pt x="206" y="108"/>
                    </a:lnTo>
                    <a:lnTo>
                      <a:pt x="206" y="110"/>
                    </a:lnTo>
                    <a:lnTo>
                      <a:pt x="207" y="108"/>
                    </a:lnTo>
                    <a:lnTo>
                      <a:pt x="207" y="108"/>
                    </a:lnTo>
                    <a:lnTo>
                      <a:pt x="202" y="107"/>
                    </a:lnTo>
                    <a:lnTo>
                      <a:pt x="202" y="107"/>
                    </a:lnTo>
                    <a:lnTo>
                      <a:pt x="200" y="105"/>
                    </a:lnTo>
                    <a:lnTo>
                      <a:pt x="198" y="105"/>
                    </a:lnTo>
                    <a:lnTo>
                      <a:pt x="195" y="101"/>
                    </a:lnTo>
                    <a:lnTo>
                      <a:pt x="191" y="101"/>
                    </a:lnTo>
                    <a:lnTo>
                      <a:pt x="191" y="100"/>
                    </a:lnTo>
                    <a:lnTo>
                      <a:pt x="191" y="98"/>
                    </a:lnTo>
                    <a:lnTo>
                      <a:pt x="190" y="98"/>
                    </a:lnTo>
                    <a:lnTo>
                      <a:pt x="190" y="98"/>
                    </a:lnTo>
                    <a:lnTo>
                      <a:pt x="188" y="96"/>
                    </a:lnTo>
                    <a:lnTo>
                      <a:pt x="188" y="96"/>
                    </a:lnTo>
                    <a:lnTo>
                      <a:pt x="184" y="98"/>
                    </a:lnTo>
                    <a:lnTo>
                      <a:pt x="184" y="96"/>
                    </a:lnTo>
                    <a:lnTo>
                      <a:pt x="184" y="94"/>
                    </a:lnTo>
                    <a:lnTo>
                      <a:pt x="184" y="94"/>
                    </a:lnTo>
                    <a:lnTo>
                      <a:pt x="182" y="94"/>
                    </a:lnTo>
                    <a:lnTo>
                      <a:pt x="177" y="94"/>
                    </a:lnTo>
                    <a:lnTo>
                      <a:pt x="175" y="96"/>
                    </a:lnTo>
                    <a:lnTo>
                      <a:pt x="175" y="96"/>
                    </a:lnTo>
                    <a:lnTo>
                      <a:pt x="173" y="94"/>
                    </a:lnTo>
                    <a:lnTo>
                      <a:pt x="175" y="92"/>
                    </a:lnTo>
                    <a:lnTo>
                      <a:pt x="173" y="91"/>
                    </a:lnTo>
                    <a:lnTo>
                      <a:pt x="172" y="89"/>
                    </a:lnTo>
                    <a:lnTo>
                      <a:pt x="172" y="89"/>
                    </a:lnTo>
                    <a:lnTo>
                      <a:pt x="170" y="87"/>
                    </a:lnTo>
                    <a:lnTo>
                      <a:pt x="170" y="85"/>
                    </a:lnTo>
                    <a:lnTo>
                      <a:pt x="172" y="83"/>
                    </a:lnTo>
                    <a:lnTo>
                      <a:pt x="170" y="82"/>
                    </a:lnTo>
                    <a:lnTo>
                      <a:pt x="170" y="78"/>
                    </a:lnTo>
                    <a:lnTo>
                      <a:pt x="172" y="76"/>
                    </a:lnTo>
                    <a:lnTo>
                      <a:pt x="166" y="71"/>
                    </a:lnTo>
                    <a:lnTo>
                      <a:pt x="166" y="69"/>
                    </a:lnTo>
                    <a:lnTo>
                      <a:pt x="166" y="67"/>
                    </a:lnTo>
                    <a:lnTo>
                      <a:pt x="166" y="66"/>
                    </a:lnTo>
                    <a:lnTo>
                      <a:pt x="170" y="66"/>
                    </a:lnTo>
                    <a:lnTo>
                      <a:pt x="170" y="64"/>
                    </a:lnTo>
                    <a:lnTo>
                      <a:pt x="172" y="64"/>
                    </a:lnTo>
                    <a:lnTo>
                      <a:pt x="172" y="67"/>
                    </a:lnTo>
                    <a:lnTo>
                      <a:pt x="172" y="67"/>
                    </a:lnTo>
                    <a:lnTo>
                      <a:pt x="173" y="69"/>
                    </a:lnTo>
                    <a:lnTo>
                      <a:pt x="175" y="69"/>
                    </a:lnTo>
                    <a:lnTo>
                      <a:pt x="175" y="69"/>
                    </a:lnTo>
                    <a:lnTo>
                      <a:pt x="177" y="69"/>
                    </a:lnTo>
                    <a:lnTo>
                      <a:pt x="177" y="69"/>
                    </a:lnTo>
                    <a:lnTo>
                      <a:pt x="177" y="67"/>
                    </a:lnTo>
                    <a:lnTo>
                      <a:pt x="179" y="67"/>
                    </a:lnTo>
                    <a:lnTo>
                      <a:pt x="181" y="66"/>
                    </a:lnTo>
                    <a:lnTo>
                      <a:pt x="181" y="66"/>
                    </a:lnTo>
                    <a:lnTo>
                      <a:pt x="181" y="66"/>
                    </a:lnTo>
                    <a:lnTo>
                      <a:pt x="182" y="66"/>
                    </a:lnTo>
                    <a:lnTo>
                      <a:pt x="184" y="64"/>
                    </a:lnTo>
                    <a:lnTo>
                      <a:pt x="184" y="62"/>
                    </a:lnTo>
                    <a:lnTo>
                      <a:pt x="182" y="58"/>
                    </a:lnTo>
                    <a:lnTo>
                      <a:pt x="181" y="57"/>
                    </a:lnTo>
                    <a:lnTo>
                      <a:pt x="182" y="57"/>
                    </a:lnTo>
                    <a:lnTo>
                      <a:pt x="182" y="55"/>
                    </a:lnTo>
                    <a:lnTo>
                      <a:pt x="179" y="53"/>
                    </a:lnTo>
                    <a:lnTo>
                      <a:pt x="177" y="53"/>
                    </a:lnTo>
                    <a:lnTo>
                      <a:pt x="177" y="53"/>
                    </a:lnTo>
                    <a:lnTo>
                      <a:pt x="175" y="50"/>
                    </a:lnTo>
                    <a:lnTo>
                      <a:pt x="175" y="46"/>
                    </a:lnTo>
                    <a:lnTo>
                      <a:pt x="175" y="46"/>
                    </a:lnTo>
                    <a:lnTo>
                      <a:pt x="175" y="44"/>
                    </a:lnTo>
                    <a:lnTo>
                      <a:pt x="175" y="42"/>
                    </a:lnTo>
                    <a:lnTo>
                      <a:pt x="175" y="42"/>
                    </a:lnTo>
                    <a:lnTo>
                      <a:pt x="173" y="41"/>
                    </a:lnTo>
                    <a:lnTo>
                      <a:pt x="173" y="39"/>
                    </a:lnTo>
                    <a:lnTo>
                      <a:pt x="173" y="39"/>
                    </a:lnTo>
                    <a:lnTo>
                      <a:pt x="177" y="39"/>
                    </a:lnTo>
                    <a:lnTo>
                      <a:pt x="179" y="37"/>
                    </a:lnTo>
                    <a:lnTo>
                      <a:pt x="181" y="39"/>
                    </a:lnTo>
                    <a:lnTo>
                      <a:pt x="182" y="39"/>
                    </a:lnTo>
                    <a:lnTo>
                      <a:pt x="184" y="33"/>
                    </a:lnTo>
                    <a:lnTo>
                      <a:pt x="184" y="30"/>
                    </a:lnTo>
                    <a:lnTo>
                      <a:pt x="188" y="30"/>
                    </a:lnTo>
                    <a:lnTo>
                      <a:pt x="188" y="30"/>
                    </a:lnTo>
                    <a:lnTo>
                      <a:pt x="188" y="30"/>
                    </a:lnTo>
                    <a:lnTo>
                      <a:pt x="188" y="28"/>
                    </a:lnTo>
                    <a:lnTo>
                      <a:pt x="190" y="28"/>
                    </a:lnTo>
                    <a:lnTo>
                      <a:pt x="190" y="26"/>
                    </a:lnTo>
                    <a:lnTo>
                      <a:pt x="193" y="25"/>
                    </a:lnTo>
                    <a:lnTo>
                      <a:pt x="193" y="23"/>
                    </a:lnTo>
                    <a:lnTo>
                      <a:pt x="193" y="21"/>
                    </a:lnTo>
                    <a:lnTo>
                      <a:pt x="195" y="16"/>
                    </a:lnTo>
                    <a:lnTo>
                      <a:pt x="195" y="14"/>
                    </a:lnTo>
                    <a:lnTo>
                      <a:pt x="195" y="12"/>
                    </a:lnTo>
                    <a:lnTo>
                      <a:pt x="197" y="10"/>
                    </a:lnTo>
                    <a:lnTo>
                      <a:pt x="197" y="8"/>
                    </a:lnTo>
                    <a:lnTo>
                      <a:pt x="197" y="8"/>
                    </a:lnTo>
                    <a:lnTo>
                      <a:pt x="195" y="8"/>
                    </a:lnTo>
                    <a:lnTo>
                      <a:pt x="193" y="10"/>
                    </a:lnTo>
                    <a:lnTo>
                      <a:pt x="193" y="10"/>
                    </a:lnTo>
                    <a:lnTo>
                      <a:pt x="191" y="10"/>
                    </a:lnTo>
                    <a:lnTo>
                      <a:pt x="191" y="7"/>
                    </a:lnTo>
                    <a:lnTo>
                      <a:pt x="190" y="7"/>
                    </a:lnTo>
                    <a:lnTo>
                      <a:pt x="188" y="7"/>
                    </a:lnTo>
                    <a:lnTo>
                      <a:pt x="188" y="7"/>
                    </a:lnTo>
                    <a:lnTo>
                      <a:pt x="186" y="7"/>
                    </a:lnTo>
                    <a:lnTo>
                      <a:pt x="186" y="5"/>
                    </a:lnTo>
                    <a:lnTo>
                      <a:pt x="186" y="3"/>
                    </a:lnTo>
                    <a:lnTo>
                      <a:pt x="184" y="3"/>
                    </a:lnTo>
                    <a:lnTo>
                      <a:pt x="184" y="1"/>
                    </a:lnTo>
                    <a:lnTo>
                      <a:pt x="184" y="1"/>
                    </a:lnTo>
                    <a:lnTo>
                      <a:pt x="182" y="1"/>
                    </a:lnTo>
                    <a:lnTo>
                      <a:pt x="181" y="0"/>
                    </a:lnTo>
                    <a:lnTo>
                      <a:pt x="181" y="0"/>
                    </a:lnTo>
                    <a:lnTo>
                      <a:pt x="179" y="0"/>
                    </a:lnTo>
                    <a:lnTo>
                      <a:pt x="179" y="0"/>
                    </a:lnTo>
                    <a:lnTo>
                      <a:pt x="177" y="0"/>
                    </a:lnTo>
                    <a:lnTo>
                      <a:pt x="175" y="1"/>
                    </a:lnTo>
                    <a:lnTo>
                      <a:pt x="172" y="1"/>
                    </a:lnTo>
                    <a:lnTo>
                      <a:pt x="163" y="7"/>
                    </a:lnTo>
                    <a:lnTo>
                      <a:pt x="161" y="8"/>
                    </a:lnTo>
                    <a:lnTo>
                      <a:pt x="159" y="8"/>
                    </a:lnTo>
                    <a:lnTo>
                      <a:pt x="159" y="10"/>
                    </a:lnTo>
                    <a:lnTo>
                      <a:pt x="157" y="8"/>
                    </a:lnTo>
                    <a:lnTo>
                      <a:pt x="156" y="10"/>
                    </a:lnTo>
                    <a:lnTo>
                      <a:pt x="154" y="10"/>
                    </a:lnTo>
                    <a:lnTo>
                      <a:pt x="143" y="17"/>
                    </a:lnTo>
                    <a:lnTo>
                      <a:pt x="143" y="19"/>
                    </a:lnTo>
                    <a:lnTo>
                      <a:pt x="143" y="19"/>
                    </a:lnTo>
                    <a:lnTo>
                      <a:pt x="143" y="21"/>
                    </a:lnTo>
                    <a:lnTo>
                      <a:pt x="141" y="23"/>
                    </a:lnTo>
                    <a:lnTo>
                      <a:pt x="141" y="25"/>
                    </a:lnTo>
                    <a:lnTo>
                      <a:pt x="140" y="23"/>
                    </a:lnTo>
                    <a:lnTo>
                      <a:pt x="138" y="23"/>
                    </a:lnTo>
                    <a:lnTo>
                      <a:pt x="132" y="23"/>
                    </a:lnTo>
                    <a:lnTo>
                      <a:pt x="132" y="23"/>
                    </a:lnTo>
                    <a:lnTo>
                      <a:pt x="131" y="25"/>
                    </a:lnTo>
                    <a:lnTo>
                      <a:pt x="131" y="25"/>
                    </a:lnTo>
                    <a:lnTo>
                      <a:pt x="129" y="26"/>
                    </a:lnTo>
                    <a:lnTo>
                      <a:pt x="127" y="25"/>
                    </a:lnTo>
                    <a:lnTo>
                      <a:pt x="125" y="25"/>
                    </a:lnTo>
                    <a:lnTo>
                      <a:pt x="125" y="26"/>
                    </a:lnTo>
                    <a:lnTo>
                      <a:pt x="123" y="28"/>
                    </a:lnTo>
                    <a:lnTo>
                      <a:pt x="123" y="28"/>
                    </a:lnTo>
                    <a:lnTo>
                      <a:pt x="122" y="26"/>
                    </a:lnTo>
                    <a:lnTo>
                      <a:pt x="120" y="28"/>
                    </a:lnTo>
                    <a:lnTo>
                      <a:pt x="118" y="26"/>
                    </a:lnTo>
                    <a:lnTo>
                      <a:pt x="115" y="26"/>
                    </a:lnTo>
                    <a:lnTo>
                      <a:pt x="115" y="26"/>
                    </a:lnTo>
                    <a:lnTo>
                      <a:pt x="113" y="26"/>
                    </a:lnTo>
                    <a:lnTo>
                      <a:pt x="100" y="21"/>
                    </a:lnTo>
                    <a:lnTo>
                      <a:pt x="98" y="21"/>
                    </a:lnTo>
                    <a:lnTo>
                      <a:pt x="97" y="23"/>
                    </a:lnTo>
                    <a:lnTo>
                      <a:pt x="95" y="23"/>
                    </a:lnTo>
                    <a:lnTo>
                      <a:pt x="95" y="23"/>
                    </a:lnTo>
                    <a:lnTo>
                      <a:pt x="93" y="23"/>
                    </a:lnTo>
                    <a:lnTo>
                      <a:pt x="93" y="26"/>
                    </a:lnTo>
                    <a:lnTo>
                      <a:pt x="91" y="30"/>
                    </a:lnTo>
                    <a:lnTo>
                      <a:pt x="91" y="30"/>
                    </a:lnTo>
                    <a:lnTo>
                      <a:pt x="93" y="30"/>
                    </a:lnTo>
                    <a:lnTo>
                      <a:pt x="95" y="32"/>
                    </a:lnTo>
                    <a:lnTo>
                      <a:pt x="95" y="33"/>
                    </a:lnTo>
                    <a:lnTo>
                      <a:pt x="93" y="33"/>
                    </a:lnTo>
                    <a:lnTo>
                      <a:pt x="93" y="35"/>
                    </a:lnTo>
                    <a:lnTo>
                      <a:pt x="93" y="35"/>
                    </a:lnTo>
                    <a:lnTo>
                      <a:pt x="93" y="37"/>
                    </a:lnTo>
                    <a:lnTo>
                      <a:pt x="95" y="37"/>
                    </a:lnTo>
                    <a:lnTo>
                      <a:pt x="98" y="37"/>
                    </a:lnTo>
                    <a:lnTo>
                      <a:pt x="98" y="37"/>
                    </a:lnTo>
                    <a:lnTo>
                      <a:pt x="98" y="39"/>
                    </a:lnTo>
                    <a:lnTo>
                      <a:pt x="98" y="39"/>
                    </a:lnTo>
                    <a:lnTo>
                      <a:pt x="97" y="41"/>
                    </a:lnTo>
                    <a:lnTo>
                      <a:pt x="95" y="41"/>
                    </a:lnTo>
                    <a:lnTo>
                      <a:pt x="95" y="42"/>
                    </a:lnTo>
                    <a:lnTo>
                      <a:pt x="98" y="46"/>
                    </a:lnTo>
                    <a:lnTo>
                      <a:pt x="98" y="48"/>
                    </a:lnTo>
                    <a:lnTo>
                      <a:pt x="98" y="50"/>
                    </a:lnTo>
                    <a:lnTo>
                      <a:pt x="95" y="51"/>
                    </a:lnTo>
                    <a:lnTo>
                      <a:pt x="95" y="53"/>
                    </a:lnTo>
                    <a:lnTo>
                      <a:pt x="97" y="53"/>
                    </a:lnTo>
                    <a:lnTo>
                      <a:pt x="97" y="57"/>
                    </a:lnTo>
                    <a:lnTo>
                      <a:pt x="100" y="58"/>
                    </a:lnTo>
                    <a:lnTo>
                      <a:pt x="100" y="60"/>
                    </a:lnTo>
                    <a:lnTo>
                      <a:pt x="102" y="60"/>
                    </a:lnTo>
                    <a:lnTo>
                      <a:pt x="104" y="62"/>
                    </a:lnTo>
                    <a:lnTo>
                      <a:pt x="104" y="60"/>
                    </a:lnTo>
                    <a:lnTo>
                      <a:pt x="106" y="60"/>
                    </a:lnTo>
                    <a:lnTo>
                      <a:pt x="106" y="64"/>
                    </a:lnTo>
                    <a:lnTo>
                      <a:pt x="107" y="67"/>
                    </a:lnTo>
                    <a:lnTo>
                      <a:pt x="107" y="67"/>
                    </a:lnTo>
                    <a:lnTo>
                      <a:pt x="113" y="67"/>
                    </a:lnTo>
                    <a:lnTo>
                      <a:pt x="115" y="69"/>
                    </a:lnTo>
                    <a:lnTo>
                      <a:pt x="115" y="67"/>
                    </a:lnTo>
                    <a:lnTo>
                      <a:pt x="116" y="71"/>
                    </a:lnTo>
                    <a:lnTo>
                      <a:pt x="116" y="71"/>
                    </a:lnTo>
                    <a:lnTo>
                      <a:pt x="116" y="73"/>
                    </a:lnTo>
                    <a:lnTo>
                      <a:pt x="116" y="75"/>
                    </a:lnTo>
                    <a:lnTo>
                      <a:pt x="115" y="75"/>
                    </a:lnTo>
                    <a:lnTo>
                      <a:pt x="113" y="76"/>
                    </a:lnTo>
                    <a:lnTo>
                      <a:pt x="111" y="75"/>
                    </a:lnTo>
                    <a:lnTo>
                      <a:pt x="109" y="75"/>
                    </a:lnTo>
                    <a:lnTo>
                      <a:pt x="109" y="76"/>
                    </a:lnTo>
                    <a:lnTo>
                      <a:pt x="106" y="78"/>
                    </a:lnTo>
                    <a:lnTo>
                      <a:pt x="104" y="80"/>
                    </a:lnTo>
                    <a:lnTo>
                      <a:pt x="104" y="83"/>
                    </a:lnTo>
                    <a:lnTo>
                      <a:pt x="106" y="85"/>
                    </a:lnTo>
                    <a:lnTo>
                      <a:pt x="106" y="87"/>
                    </a:lnTo>
                    <a:lnTo>
                      <a:pt x="106" y="87"/>
                    </a:lnTo>
                    <a:lnTo>
                      <a:pt x="107" y="87"/>
                    </a:lnTo>
                    <a:lnTo>
                      <a:pt x="106" y="89"/>
                    </a:lnTo>
                    <a:lnTo>
                      <a:pt x="104" y="89"/>
                    </a:lnTo>
                    <a:lnTo>
                      <a:pt x="104" y="91"/>
                    </a:lnTo>
                    <a:lnTo>
                      <a:pt x="104" y="92"/>
                    </a:lnTo>
                    <a:lnTo>
                      <a:pt x="106" y="92"/>
                    </a:lnTo>
                    <a:lnTo>
                      <a:pt x="107" y="92"/>
                    </a:lnTo>
                    <a:lnTo>
                      <a:pt x="109" y="94"/>
                    </a:lnTo>
                    <a:lnTo>
                      <a:pt x="107" y="94"/>
                    </a:lnTo>
                    <a:lnTo>
                      <a:pt x="107" y="96"/>
                    </a:lnTo>
                    <a:lnTo>
                      <a:pt x="106" y="94"/>
                    </a:lnTo>
                    <a:lnTo>
                      <a:pt x="106" y="94"/>
                    </a:lnTo>
                    <a:lnTo>
                      <a:pt x="104" y="96"/>
                    </a:lnTo>
                    <a:lnTo>
                      <a:pt x="100" y="98"/>
                    </a:lnTo>
                    <a:lnTo>
                      <a:pt x="97" y="103"/>
                    </a:lnTo>
                    <a:lnTo>
                      <a:pt x="95" y="103"/>
                    </a:lnTo>
                    <a:lnTo>
                      <a:pt x="93" y="107"/>
                    </a:lnTo>
                    <a:lnTo>
                      <a:pt x="93" y="108"/>
                    </a:lnTo>
                    <a:lnTo>
                      <a:pt x="93" y="110"/>
                    </a:lnTo>
                    <a:lnTo>
                      <a:pt x="91" y="112"/>
                    </a:lnTo>
                    <a:lnTo>
                      <a:pt x="90" y="114"/>
                    </a:lnTo>
                    <a:lnTo>
                      <a:pt x="88" y="114"/>
                    </a:lnTo>
                    <a:lnTo>
                      <a:pt x="86" y="116"/>
                    </a:lnTo>
                    <a:lnTo>
                      <a:pt x="75" y="133"/>
                    </a:lnTo>
                    <a:lnTo>
                      <a:pt x="72" y="135"/>
                    </a:lnTo>
                    <a:lnTo>
                      <a:pt x="59" y="151"/>
                    </a:lnTo>
                    <a:lnTo>
                      <a:pt x="57" y="151"/>
                    </a:lnTo>
                    <a:lnTo>
                      <a:pt x="57" y="153"/>
                    </a:lnTo>
                    <a:lnTo>
                      <a:pt x="50" y="151"/>
                    </a:lnTo>
                    <a:lnTo>
                      <a:pt x="47" y="153"/>
                    </a:lnTo>
                    <a:lnTo>
                      <a:pt x="45" y="155"/>
                    </a:lnTo>
                    <a:lnTo>
                      <a:pt x="45" y="155"/>
                    </a:lnTo>
                    <a:lnTo>
                      <a:pt x="43" y="155"/>
                    </a:lnTo>
                    <a:lnTo>
                      <a:pt x="41" y="150"/>
                    </a:lnTo>
                    <a:lnTo>
                      <a:pt x="40" y="150"/>
                    </a:lnTo>
                    <a:lnTo>
                      <a:pt x="38" y="150"/>
                    </a:lnTo>
                    <a:lnTo>
                      <a:pt x="25" y="164"/>
                    </a:lnTo>
                    <a:lnTo>
                      <a:pt x="23" y="171"/>
                    </a:lnTo>
                    <a:lnTo>
                      <a:pt x="23" y="173"/>
                    </a:lnTo>
                    <a:lnTo>
                      <a:pt x="23" y="175"/>
                    </a:lnTo>
                    <a:lnTo>
                      <a:pt x="25" y="175"/>
                    </a:lnTo>
                    <a:lnTo>
                      <a:pt x="27" y="175"/>
                    </a:lnTo>
                    <a:lnTo>
                      <a:pt x="29" y="176"/>
                    </a:lnTo>
                    <a:lnTo>
                      <a:pt x="32" y="176"/>
                    </a:lnTo>
                    <a:lnTo>
                      <a:pt x="34" y="176"/>
                    </a:lnTo>
                    <a:lnTo>
                      <a:pt x="34" y="176"/>
                    </a:lnTo>
                    <a:lnTo>
                      <a:pt x="34" y="178"/>
                    </a:lnTo>
                    <a:lnTo>
                      <a:pt x="32" y="185"/>
                    </a:lnTo>
                    <a:lnTo>
                      <a:pt x="32" y="187"/>
                    </a:lnTo>
                    <a:lnTo>
                      <a:pt x="32" y="187"/>
                    </a:lnTo>
                    <a:lnTo>
                      <a:pt x="36" y="191"/>
                    </a:lnTo>
                    <a:lnTo>
                      <a:pt x="38" y="191"/>
                    </a:lnTo>
                    <a:lnTo>
                      <a:pt x="40" y="191"/>
                    </a:lnTo>
                    <a:lnTo>
                      <a:pt x="41" y="191"/>
                    </a:lnTo>
                    <a:lnTo>
                      <a:pt x="41" y="192"/>
                    </a:lnTo>
                    <a:lnTo>
                      <a:pt x="41" y="198"/>
                    </a:lnTo>
                    <a:lnTo>
                      <a:pt x="43" y="200"/>
                    </a:lnTo>
                    <a:lnTo>
                      <a:pt x="43" y="201"/>
                    </a:lnTo>
                    <a:lnTo>
                      <a:pt x="47" y="205"/>
                    </a:lnTo>
                    <a:lnTo>
                      <a:pt x="47" y="205"/>
                    </a:lnTo>
                    <a:lnTo>
                      <a:pt x="48" y="207"/>
                    </a:lnTo>
                    <a:lnTo>
                      <a:pt x="48" y="208"/>
                    </a:lnTo>
                    <a:lnTo>
                      <a:pt x="47" y="208"/>
                    </a:lnTo>
                    <a:lnTo>
                      <a:pt x="47" y="208"/>
                    </a:lnTo>
                    <a:lnTo>
                      <a:pt x="47" y="212"/>
                    </a:lnTo>
                    <a:lnTo>
                      <a:pt x="47" y="214"/>
                    </a:lnTo>
                    <a:lnTo>
                      <a:pt x="48" y="214"/>
                    </a:lnTo>
                    <a:lnTo>
                      <a:pt x="48" y="214"/>
                    </a:lnTo>
                    <a:lnTo>
                      <a:pt x="47" y="214"/>
                    </a:lnTo>
                    <a:lnTo>
                      <a:pt x="45" y="216"/>
                    </a:lnTo>
                    <a:lnTo>
                      <a:pt x="45" y="216"/>
                    </a:lnTo>
                    <a:lnTo>
                      <a:pt x="45" y="217"/>
                    </a:lnTo>
                    <a:lnTo>
                      <a:pt x="41" y="216"/>
                    </a:lnTo>
                    <a:lnTo>
                      <a:pt x="41" y="216"/>
                    </a:lnTo>
                    <a:lnTo>
                      <a:pt x="41" y="216"/>
                    </a:lnTo>
                    <a:lnTo>
                      <a:pt x="41" y="214"/>
                    </a:lnTo>
                    <a:lnTo>
                      <a:pt x="41" y="214"/>
                    </a:lnTo>
                    <a:lnTo>
                      <a:pt x="40" y="212"/>
                    </a:lnTo>
                    <a:lnTo>
                      <a:pt x="34" y="216"/>
                    </a:lnTo>
                    <a:lnTo>
                      <a:pt x="32" y="217"/>
                    </a:lnTo>
                    <a:lnTo>
                      <a:pt x="32" y="217"/>
                    </a:lnTo>
                    <a:lnTo>
                      <a:pt x="27" y="217"/>
                    </a:lnTo>
                    <a:lnTo>
                      <a:pt x="25" y="216"/>
                    </a:lnTo>
                    <a:lnTo>
                      <a:pt x="23" y="216"/>
                    </a:lnTo>
                    <a:lnTo>
                      <a:pt x="22" y="216"/>
                    </a:lnTo>
                    <a:lnTo>
                      <a:pt x="16" y="216"/>
                    </a:lnTo>
                    <a:lnTo>
                      <a:pt x="15" y="216"/>
                    </a:lnTo>
                    <a:lnTo>
                      <a:pt x="15" y="216"/>
                    </a:lnTo>
                    <a:lnTo>
                      <a:pt x="13" y="216"/>
                    </a:lnTo>
                    <a:lnTo>
                      <a:pt x="13" y="214"/>
                    </a:lnTo>
                    <a:lnTo>
                      <a:pt x="13" y="214"/>
                    </a:lnTo>
                    <a:lnTo>
                      <a:pt x="11" y="216"/>
                    </a:lnTo>
                    <a:lnTo>
                      <a:pt x="11" y="221"/>
                    </a:lnTo>
                    <a:lnTo>
                      <a:pt x="6" y="221"/>
                    </a:lnTo>
                    <a:lnTo>
                      <a:pt x="6" y="221"/>
                    </a:lnTo>
                    <a:lnTo>
                      <a:pt x="4" y="221"/>
                    </a:lnTo>
                    <a:lnTo>
                      <a:pt x="4" y="223"/>
                    </a:lnTo>
                    <a:lnTo>
                      <a:pt x="2" y="223"/>
                    </a:lnTo>
                    <a:lnTo>
                      <a:pt x="2" y="223"/>
                    </a:lnTo>
                    <a:lnTo>
                      <a:pt x="0" y="225"/>
                    </a:lnTo>
                    <a:lnTo>
                      <a:pt x="0" y="228"/>
                    </a:lnTo>
                    <a:lnTo>
                      <a:pt x="4" y="228"/>
                    </a:lnTo>
                    <a:lnTo>
                      <a:pt x="11" y="239"/>
                    </a:lnTo>
                    <a:lnTo>
                      <a:pt x="15" y="241"/>
                    </a:lnTo>
                    <a:lnTo>
                      <a:pt x="25" y="241"/>
                    </a:lnTo>
                    <a:lnTo>
                      <a:pt x="32" y="239"/>
                    </a:lnTo>
                    <a:lnTo>
                      <a:pt x="34" y="235"/>
                    </a:lnTo>
                    <a:lnTo>
                      <a:pt x="36" y="235"/>
                    </a:lnTo>
                    <a:lnTo>
                      <a:pt x="36" y="237"/>
                    </a:lnTo>
                    <a:lnTo>
                      <a:pt x="34" y="242"/>
                    </a:lnTo>
                    <a:lnTo>
                      <a:pt x="29" y="248"/>
                    </a:lnTo>
                    <a:lnTo>
                      <a:pt x="18" y="250"/>
                    </a:lnTo>
                    <a:lnTo>
                      <a:pt x="15" y="248"/>
                    </a:lnTo>
                    <a:lnTo>
                      <a:pt x="15" y="250"/>
                    </a:lnTo>
                    <a:lnTo>
                      <a:pt x="15" y="253"/>
                    </a:lnTo>
                    <a:lnTo>
                      <a:pt x="36" y="275"/>
                    </a:lnTo>
                    <a:lnTo>
                      <a:pt x="45" y="276"/>
                    </a:lnTo>
                    <a:lnTo>
                      <a:pt x="50" y="275"/>
                    </a:lnTo>
                    <a:lnTo>
                      <a:pt x="54" y="273"/>
                    </a:lnTo>
                    <a:lnTo>
                      <a:pt x="56" y="273"/>
                    </a:lnTo>
                    <a:lnTo>
                      <a:pt x="61" y="269"/>
                    </a:lnTo>
                    <a:lnTo>
                      <a:pt x="65" y="264"/>
                    </a:lnTo>
                    <a:lnTo>
                      <a:pt x="66" y="248"/>
                    </a:lnTo>
                    <a:lnTo>
                      <a:pt x="66" y="250"/>
                    </a:lnTo>
                    <a:lnTo>
                      <a:pt x="66" y="250"/>
                    </a:lnTo>
                    <a:lnTo>
                      <a:pt x="75" y="250"/>
                    </a:lnTo>
                    <a:lnTo>
                      <a:pt x="75" y="251"/>
                    </a:lnTo>
                    <a:lnTo>
                      <a:pt x="73" y="253"/>
                    </a:lnTo>
                    <a:lnTo>
                      <a:pt x="72" y="253"/>
                    </a:lnTo>
                    <a:lnTo>
                      <a:pt x="70" y="257"/>
                    </a:lnTo>
                    <a:lnTo>
                      <a:pt x="70" y="257"/>
                    </a:lnTo>
                    <a:lnTo>
                      <a:pt x="70" y="260"/>
                    </a:lnTo>
                    <a:lnTo>
                      <a:pt x="72" y="260"/>
                    </a:lnTo>
                    <a:lnTo>
                      <a:pt x="73" y="262"/>
                    </a:lnTo>
                    <a:lnTo>
                      <a:pt x="72" y="266"/>
                    </a:lnTo>
                    <a:lnTo>
                      <a:pt x="72" y="269"/>
                    </a:lnTo>
                    <a:lnTo>
                      <a:pt x="72" y="269"/>
                    </a:lnTo>
                    <a:lnTo>
                      <a:pt x="73" y="271"/>
                    </a:lnTo>
                    <a:lnTo>
                      <a:pt x="75" y="283"/>
                    </a:lnTo>
                    <a:lnTo>
                      <a:pt x="72" y="291"/>
                    </a:lnTo>
                    <a:lnTo>
                      <a:pt x="73" y="300"/>
                    </a:lnTo>
                    <a:lnTo>
                      <a:pt x="73" y="301"/>
                    </a:lnTo>
                    <a:lnTo>
                      <a:pt x="73" y="305"/>
                    </a:lnTo>
                    <a:lnTo>
                      <a:pt x="75" y="305"/>
                    </a:lnTo>
                    <a:lnTo>
                      <a:pt x="77" y="303"/>
                    </a:lnTo>
                    <a:lnTo>
                      <a:pt x="77" y="305"/>
                    </a:lnTo>
                    <a:lnTo>
                      <a:pt x="77" y="307"/>
                    </a:lnTo>
                    <a:lnTo>
                      <a:pt x="77" y="308"/>
                    </a:lnTo>
                    <a:lnTo>
                      <a:pt x="75" y="316"/>
                    </a:lnTo>
                    <a:lnTo>
                      <a:pt x="77" y="319"/>
                    </a:lnTo>
                    <a:lnTo>
                      <a:pt x="77" y="319"/>
                    </a:lnTo>
                    <a:lnTo>
                      <a:pt x="77" y="325"/>
                    </a:lnTo>
                    <a:lnTo>
                      <a:pt x="77" y="325"/>
                    </a:lnTo>
                    <a:lnTo>
                      <a:pt x="84" y="353"/>
                    </a:lnTo>
                    <a:lnTo>
                      <a:pt x="86" y="353"/>
                    </a:lnTo>
                    <a:lnTo>
                      <a:pt x="86" y="357"/>
                    </a:lnTo>
                    <a:lnTo>
                      <a:pt x="90" y="36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0" name="Freeform 2469">
                <a:extLst>
                  <a:ext uri="{FF2B5EF4-FFF2-40B4-BE49-F238E27FC236}">
                    <a16:creationId xmlns:a16="http://schemas.microsoft.com/office/drawing/2014/main" id="{1321043C-4421-5B4C-9F4A-4AFB2BF6DB73}"/>
                  </a:ext>
                </a:extLst>
              </p:cNvPr>
              <p:cNvSpPr>
                <a:spLocks/>
              </p:cNvSpPr>
              <p:nvPr/>
            </p:nvSpPr>
            <p:spPr bwMode="auto">
              <a:xfrm>
                <a:off x="3785" y="2099"/>
                <a:ext cx="470" cy="485"/>
              </a:xfrm>
              <a:custGeom>
                <a:avLst/>
                <a:gdLst>
                  <a:gd name="T0" fmla="*/ 98 w 470"/>
                  <a:gd name="T1" fmla="*/ 378 h 485"/>
                  <a:gd name="T2" fmla="*/ 159 w 470"/>
                  <a:gd name="T3" fmla="*/ 476 h 485"/>
                  <a:gd name="T4" fmla="*/ 195 w 470"/>
                  <a:gd name="T5" fmla="*/ 400 h 485"/>
                  <a:gd name="T6" fmla="*/ 195 w 470"/>
                  <a:gd name="T7" fmla="*/ 360 h 485"/>
                  <a:gd name="T8" fmla="*/ 256 w 470"/>
                  <a:gd name="T9" fmla="*/ 317 h 485"/>
                  <a:gd name="T10" fmla="*/ 316 w 470"/>
                  <a:gd name="T11" fmla="*/ 258 h 485"/>
                  <a:gd name="T12" fmla="*/ 329 w 470"/>
                  <a:gd name="T13" fmla="*/ 262 h 485"/>
                  <a:gd name="T14" fmla="*/ 329 w 470"/>
                  <a:gd name="T15" fmla="*/ 239 h 485"/>
                  <a:gd name="T16" fmla="*/ 316 w 470"/>
                  <a:gd name="T17" fmla="*/ 205 h 485"/>
                  <a:gd name="T18" fmla="*/ 320 w 470"/>
                  <a:gd name="T19" fmla="*/ 189 h 485"/>
                  <a:gd name="T20" fmla="*/ 341 w 470"/>
                  <a:gd name="T21" fmla="*/ 185 h 485"/>
                  <a:gd name="T22" fmla="*/ 384 w 470"/>
                  <a:gd name="T23" fmla="*/ 205 h 485"/>
                  <a:gd name="T24" fmla="*/ 384 w 470"/>
                  <a:gd name="T25" fmla="*/ 225 h 485"/>
                  <a:gd name="T26" fmla="*/ 404 w 470"/>
                  <a:gd name="T27" fmla="*/ 241 h 485"/>
                  <a:gd name="T28" fmla="*/ 434 w 470"/>
                  <a:gd name="T29" fmla="*/ 189 h 485"/>
                  <a:gd name="T30" fmla="*/ 464 w 470"/>
                  <a:gd name="T31" fmla="*/ 155 h 485"/>
                  <a:gd name="T32" fmla="*/ 450 w 470"/>
                  <a:gd name="T33" fmla="*/ 128 h 485"/>
                  <a:gd name="T34" fmla="*/ 411 w 470"/>
                  <a:gd name="T35" fmla="*/ 137 h 485"/>
                  <a:gd name="T36" fmla="*/ 386 w 470"/>
                  <a:gd name="T37" fmla="*/ 166 h 485"/>
                  <a:gd name="T38" fmla="*/ 332 w 470"/>
                  <a:gd name="T39" fmla="*/ 169 h 485"/>
                  <a:gd name="T40" fmla="*/ 332 w 470"/>
                  <a:gd name="T41" fmla="*/ 155 h 485"/>
                  <a:gd name="T42" fmla="*/ 316 w 470"/>
                  <a:gd name="T43" fmla="*/ 167 h 485"/>
                  <a:gd name="T44" fmla="*/ 284 w 470"/>
                  <a:gd name="T45" fmla="*/ 175 h 485"/>
                  <a:gd name="T46" fmla="*/ 243 w 470"/>
                  <a:gd name="T47" fmla="*/ 162 h 485"/>
                  <a:gd name="T48" fmla="*/ 206 w 470"/>
                  <a:gd name="T49" fmla="*/ 142 h 485"/>
                  <a:gd name="T50" fmla="*/ 193 w 470"/>
                  <a:gd name="T51" fmla="*/ 132 h 485"/>
                  <a:gd name="T52" fmla="*/ 200 w 470"/>
                  <a:gd name="T53" fmla="*/ 114 h 485"/>
                  <a:gd name="T54" fmla="*/ 198 w 470"/>
                  <a:gd name="T55" fmla="*/ 105 h 485"/>
                  <a:gd name="T56" fmla="*/ 184 w 470"/>
                  <a:gd name="T57" fmla="*/ 94 h 485"/>
                  <a:gd name="T58" fmla="*/ 170 w 470"/>
                  <a:gd name="T59" fmla="*/ 87 h 485"/>
                  <a:gd name="T60" fmla="*/ 170 w 470"/>
                  <a:gd name="T61" fmla="*/ 64 h 485"/>
                  <a:gd name="T62" fmla="*/ 181 w 470"/>
                  <a:gd name="T63" fmla="*/ 66 h 485"/>
                  <a:gd name="T64" fmla="*/ 177 w 470"/>
                  <a:gd name="T65" fmla="*/ 53 h 485"/>
                  <a:gd name="T66" fmla="*/ 177 w 470"/>
                  <a:gd name="T67" fmla="*/ 39 h 485"/>
                  <a:gd name="T68" fmla="*/ 190 w 470"/>
                  <a:gd name="T69" fmla="*/ 26 h 485"/>
                  <a:gd name="T70" fmla="*/ 193 w 470"/>
                  <a:gd name="T71" fmla="*/ 10 h 485"/>
                  <a:gd name="T72" fmla="*/ 184 w 470"/>
                  <a:gd name="T73" fmla="*/ 1 h 485"/>
                  <a:gd name="T74" fmla="*/ 161 w 470"/>
                  <a:gd name="T75" fmla="*/ 8 h 485"/>
                  <a:gd name="T76" fmla="*/ 141 w 470"/>
                  <a:gd name="T77" fmla="*/ 25 h 485"/>
                  <a:gd name="T78" fmla="*/ 123 w 470"/>
                  <a:gd name="T79" fmla="*/ 28 h 485"/>
                  <a:gd name="T80" fmla="*/ 95 w 470"/>
                  <a:gd name="T81" fmla="*/ 23 h 485"/>
                  <a:gd name="T82" fmla="*/ 93 w 470"/>
                  <a:gd name="T83" fmla="*/ 35 h 485"/>
                  <a:gd name="T84" fmla="*/ 98 w 470"/>
                  <a:gd name="T85" fmla="*/ 48 h 485"/>
                  <a:gd name="T86" fmla="*/ 106 w 470"/>
                  <a:gd name="T87" fmla="*/ 60 h 485"/>
                  <a:gd name="T88" fmla="*/ 115 w 470"/>
                  <a:gd name="T89" fmla="*/ 75 h 485"/>
                  <a:gd name="T90" fmla="*/ 107 w 470"/>
                  <a:gd name="T91" fmla="*/ 87 h 485"/>
                  <a:gd name="T92" fmla="*/ 106 w 470"/>
                  <a:gd name="T93" fmla="*/ 94 h 485"/>
                  <a:gd name="T94" fmla="*/ 86 w 470"/>
                  <a:gd name="T95" fmla="*/ 116 h 485"/>
                  <a:gd name="T96" fmla="*/ 41 w 470"/>
                  <a:gd name="T97" fmla="*/ 150 h 485"/>
                  <a:gd name="T98" fmla="*/ 34 w 470"/>
                  <a:gd name="T99" fmla="*/ 176 h 485"/>
                  <a:gd name="T100" fmla="*/ 41 w 470"/>
                  <a:gd name="T101" fmla="*/ 198 h 485"/>
                  <a:gd name="T102" fmla="*/ 48 w 470"/>
                  <a:gd name="T103" fmla="*/ 214 h 485"/>
                  <a:gd name="T104" fmla="*/ 40 w 470"/>
                  <a:gd name="T105" fmla="*/ 212 h 485"/>
                  <a:gd name="T106" fmla="*/ 13 w 470"/>
                  <a:gd name="T107" fmla="*/ 216 h 485"/>
                  <a:gd name="T108" fmla="*/ 0 w 470"/>
                  <a:gd name="T109" fmla="*/ 225 h 485"/>
                  <a:gd name="T110" fmla="*/ 29 w 470"/>
                  <a:gd name="T111" fmla="*/ 248 h 485"/>
                  <a:gd name="T112" fmla="*/ 65 w 470"/>
                  <a:gd name="T113" fmla="*/ 264 h 485"/>
                  <a:gd name="T114" fmla="*/ 72 w 470"/>
                  <a:gd name="T115" fmla="*/ 260 h 485"/>
                  <a:gd name="T116" fmla="*/ 75 w 470"/>
                  <a:gd name="T117" fmla="*/ 305 h 485"/>
                  <a:gd name="T118" fmla="*/ 86 w 470"/>
                  <a:gd name="T119" fmla="*/ 35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0" h="485">
                    <a:moveTo>
                      <a:pt x="90" y="360"/>
                    </a:moveTo>
                    <a:lnTo>
                      <a:pt x="90" y="360"/>
                    </a:lnTo>
                    <a:lnTo>
                      <a:pt x="91" y="364"/>
                    </a:lnTo>
                    <a:lnTo>
                      <a:pt x="91" y="366"/>
                    </a:lnTo>
                    <a:lnTo>
                      <a:pt x="91" y="364"/>
                    </a:lnTo>
                    <a:lnTo>
                      <a:pt x="93" y="364"/>
                    </a:lnTo>
                    <a:lnTo>
                      <a:pt x="93" y="366"/>
                    </a:lnTo>
                    <a:lnTo>
                      <a:pt x="93" y="367"/>
                    </a:lnTo>
                    <a:lnTo>
                      <a:pt x="95" y="373"/>
                    </a:lnTo>
                    <a:lnTo>
                      <a:pt x="97" y="376"/>
                    </a:lnTo>
                    <a:lnTo>
                      <a:pt x="98" y="378"/>
                    </a:lnTo>
                    <a:lnTo>
                      <a:pt x="111" y="417"/>
                    </a:lnTo>
                    <a:lnTo>
                      <a:pt x="122" y="430"/>
                    </a:lnTo>
                    <a:lnTo>
                      <a:pt x="134" y="466"/>
                    </a:lnTo>
                    <a:lnTo>
                      <a:pt x="148" y="485"/>
                    </a:lnTo>
                    <a:lnTo>
                      <a:pt x="154" y="483"/>
                    </a:lnTo>
                    <a:lnTo>
                      <a:pt x="156" y="482"/>
                    </a:lnTo>
                    <a:lnTo>
                      <a:pt x="156" y="482"/>
                    </a:lnTo>
                    <a:lnTo>
                      <a:pt x="157" y="480"/>
                    </a:lnTo>
                    <a:lnTo>
                      <a:pt x="159" y="478"/>
                    </a:lnTo>
                    <a:lnTo>
                      <a:pt x="161" y="476"/>
                    </a:lnTo>
                    <a:lnTo>
                      <a:pt x="159" y="476"/>
                    </a:lnTo>
                    <a:lnTo>
                      <a:pt x="163" y="469"/>
                    </a:lnTo>
                    <a:lnTo>
                      <a:pt x="168" y="467"/>
                    </a:lnTo>
                    <a:lnTo>
                      <a:pt x="173" y="466"/>
                    </a:lnTo>
                    <a:lnTo>
                      <a:pt x="173" y="460"/>
                    </a:lnTo>
                    <a:lnTo>
                      <a:pt x="179" y="450"/>
                    </a:lnTo>
                    <a:lnTo>
                      <a:pt x="184" y="448"/>
                    </a:lnTo>
                    <a:lnTo>
                      <a:pt x="184" y="450"/>
                    </a:lnTo>
                    <a:lnTo>
                      <a:pt x="188" y="450"/>
                    </a:lnTo>
                    <a:lnTo>
                      <a:pt x="188" y="425"/>
                    </a:lnTo>
                    <a:lnTo>
                      <a:pt x="195" y="403"/>
                    </a:lnTo>
                    <a:lnTo>
                      <a:pt x="195" y="400"/>
                    </a:lnTo>
                    <a:lnTo>
                      <a:pt x="193" y="398"/>
                    </a:lnTo>
                    <a:lnTo>
                      <a:pt x="193" y="396"/>
                    </a:lnTo>
                    <a:lnTo>
                      <a:pt x="191" y="396"/>
                    </a:lnTo>
                    <a:lnTo>
                      <a:pt x="193" y="394"/>
                    </a:lnTo>
                    <a:lnTo>
                      <a:pt x="193" y="396"/>
                    </a:lnTo>
                    <a:lnTo>
                      <a:pt x="191" y="385"/>
                    </a:lnTo>
                    <a:lnTo>
                      <a:pt x="193" y="383"/>
                    </a:lnTo>
                    <a:lnTo>
                      <a:pt x="193" y="380"/>
                    </a:lnTo>
                    <a:lnTo>
                      <a:pt x="191" y="378"/>
                    </a:lnTo>
                    <a:lnTo>
                      <a:pt x="191" y="367"/>
                    </a:lnTo>
                    <a:lnTo>
                      <a:pt x="195" y="360"/>
                    </a:lnTo>
                    <a:lnTo>
                      <a:pt x="198" y="358"/>
                    </a:lnTo>
                    <a:lnTo>
                      <a:pt x="200" y="358"/>
                    </a:lnTo>
                    <a:lnTo>
                      <a:pt x="204" y="360"/>
                    </a:lnTo>
                    <a:lnTo>
                      <a:pt x="206" y="360"/>
                    </a:lnTo>
                    <a:lnTo>
                      <a:pt x="209" y="353"/>
                    </a:lnTo>
                    <a:lnTo>
                      <a:pt x="211" y="351"/>
                    </a:lnTo>
                    <a:lnTo>
                      <a:pt x="225" y="348"/>
                    </a:lnTo>
                    <a:lnTo>
                      <a:pt x="227" y="346"/>
                    </a:lnTo>
                    <a:lnTo>
                      <a:pt x="227" y="342"/>
                    </a:lnTo>
                    <a:lnTo>
                      <a:pt x="229" y="339"/>
                    </a:lnTo>
                    <a:lnTo>
                      <a:pt x="256" y="317"/>
                    </a:lnTo>
                    <a:lnTo>
                      <a:pt x="256" y="317"/>
                    </a:lnTo>
                    <a:lnTo>
                      <a:pt x="257" y="317"/>
                    </a:lnTo>
                    <a:lnTo>
                      <a:pt x="270" y="301"/>
                    </a:lnTo>
                    <a:lnTo>
                      <a:pt x="291" y="291"/>
                    </a:lnTo>
                    <a:lnTo>
                      <a:pt x="291" y="291"/>
                    </a:lnTo>
                    <a:lnTo>
                      <a:pt x="298" y="283"/>
                    </a:lnTo>
                    <a:lnTo>
                      <a:pt x="300" y="282"/>
                    </a:lnTo>
                    <a:lnTo>
                      <a:pt x="302" y="278"/>
                    </a:lnTo>
                    <a:lnTo>
                      <a:pt x="300" y="271"/>
                    </a:lnTo>
                    <a:lnTo>
                      <a:pt x="302" y="266"/>
                    </a:lnTo>
                    <a:lnTo>
                      <a:pt x="316" y="258"/>
                    </a:lnTo>
                    <a:lnTo>
                      <a:pt x="318" y="255"/>
                    </a:lnTo>
                    <a:lnTo>
                      <a:pt x="320" y="253"/>
                    </a:lnTo>
                    <a:lnTo>
                      <a:pt x="322" y="253"/>
                    </a:lnTo>
                    <a:lnTo>
                      <a:pt x="320" y="260"/>
                    </a:lnTo>
                    <a:lnTo>
                      <a:pt x="320" y="260"/>
                    </a:lnTo>
                    <a:lnTo>
                      <a:pt x="322" y="260"/>
                    </a:lnTo>
                    <a:lnTo>
                      <a:pt x="322" y="260"/>
                    </a:lnTo>
                    <a:lnTo>
                      <a:pt x="323" y="264"/>
                    </a:lnTo>
                    <a:lnTo>
                      <a:pt x="325" y="262"/>
                    </a:lnTo>
                    <a:lnTo>
                      <a:pt x="327" y="262"/>
                    </a:lnTo>
                    <a:lnTo>
                      <a:pt x="329" y="262"/>
                    </a:lnTo>
                    <a:lnTo>
                      <a:pt x="329" y="260"/>
                    </a:lnTo>
                    <a:lnTo>
                      <a:pt x="329" y="258"/>
                    </a:lnTo>
                    <a:lnTo>
                      <a:pt x="331" y="262"/>
                    </a:lnTo>
                    <a:lnTo>
                      <a:pt x="331" y="262"/>
                    </a:lnTo>
                    <a:lnTo>
                      <a:pt x="334" y="262"/>
                    </a:lnTo>
                    <a:lnTo>
                      <a:pt x="332" y="257"/>
                    </a:lnTo>
                    <a:lnTo>
                      <a:pt x="332" y="257"/>
                    </a:lnTo>
                    <a:lnTo>
                      <a:pt x="331" y="246"/>
                    </a:lnTo>
                    <a:lnTo>
                      <a:pt x="329" y="244"/>
                    </a:lnTo>
                    <a:lnTo>
                      <a:pt x="329" y="242"/>
                    </a:lnTo>
                    <a:lnTo>
                      <a:pt x="329" y="239"/>
                    </a:lnTo>
                    <a:lnTo>
                      <a:pt x="329" y="239"/>
                    </a:lnTo>
                    <a:lnTo>
                      <a:pt x="329" y="235"/>
                    </a:lnTo>
                    <a:lnTo>
                      <a:pt x="329" y="233"/>
                    </a:lnTo>
                    <a:lnTo>
                      <a:pt x="327" y="233"/>
                    </a:lnTo>
                    <a:lnTo>
                      <a:pt x="327" y="228"/>
                    </a:lnTo>
                    <a:lnTo>
                      <a:pt x="325" y="226"/>
                    </a:lnTo>
                    <a:lnTo>
                      <a:pt x="327" y="216"/>
                    </a:lnTo>
                    <a:lnTo>
                      <a:pt x="325" y="212"/>
                    </a:lnTo>
                    <a:lnTo>
                      <a:pt x="316" y="208"/>
                    </a:lnTo>
                    <a:lnTo>
                      <a:pt x="316" y="207"/>
                    </a:lnTo>
                    <a:lnTo>
                      <a:pt x="316" y="205"/>
                    </a:lnTo>
                    <a:lnTo>
                      <a:pt x="318" y="203"/>
                    </a:lnTo>
                    <a:lnTo>
                      <a:pt x="320" y="201"/>
                    </a:lnTo>
                    <a:lnTo>
                      <a:pt x="322" y="201"/>
                    </a:lnTo>
                    <a:lnTo>
                      <a:pt x="323" y="200"/>
                    </a:lnTo>
                    <a:lnTo>
                      <a:pt x="329" y="198"/>
                    </a:lnTo>
                    <a:lnTo>
                      <a:pt x="329" y="196"/>
                    </a:lnTo>
                    <a:lnTo>
                      <a:pt x="327" y="194"/>
                    </a:lnTo>
                    <a:lnTo>
                      <a:pt x="327" y="194"/>
                    </a:lnTo>
                    <a:lnTo>
                      <a:pt x="323" y="194"/>
                    </a:lnTo>
                    <a:lnTo>
                      <a:pt x="322" y="192"/>
                    </a:lnTo>
                    <a:lnTo>
                      <a:pt x="320" y="189"/>
                    </a:lnTo>
                    <a:lnTo>
                      <a:pt x="320" y="187"/>
                    </a:lnTo>
                    <a:lnTo>
                      <a:pt x="323" y="180"/>
                    </a:lnTo>
                    <a:lnTo>
                      <a:pt x="325" y="176"/>
                    </a:lnTo>
                    <a:lnTo>
                      <a:pt x="325" y="176"/>
                    </a:lnTo>
                    <a:lnTo>
                      <a:pt x="331" y="183"/>
                    </a:lnTo>
                    <a:lnTo>
                      <a:pt x="332" y="178"/>
                    </a:lnTo>
                    <a:lnTo>
                      <a:pt x="334" y="178"/>
                    </a:lnTo>
                    <a:lnTo>
                      <a:pt x="334" y="183"/>
                    </a:lnTo>
                    <a:lnTo>
                      <a:pt x="336" y="185"/>
                    </a:lnTo>
                    <a:lnTo>
                      <a:pt x="338" y="183"/>
                    </a:lnTo>
                    <a:lnTo>
                      <a:pt x="341" y="185"/>
                    </a:lnTo>
                    <a:lnTo>
                      <a:pt x="343" y="182"/>
                    </a:lnTo>
                    <a:lnTo>
                      <a:pt x="343" y="183"/>
                    </a:lnTo>
                    <a:lnTo>
                      <a:pt x="347" y="194"/>
                    </a:lnTo>
                    <a:lnTo>
                      <a:pt x="348" y="196"/>
                    </a:lnTo>
                    <a:lnTo>
                      <a:pt x="350" y="198"/>
                    </a:lnTo>
                    <a:lnTo>
                      <a:pt x="364" y="200"/>
                    </a:lnTo>
                    <a:lnTo>
                      <a:pt x="364" y="198"/>
                    </a:lnTo>
                    <a:lnTo>
                      <a:pt x="375" y="198"/>
                    </a:lnTo>
                    <a:lnTo>
                      <a:pt x="388" y="201"/>
                    </a:lnTo>
                    <a:lnTo>
                      <a:pt x="386" y="203"/>
                    </a:lnTo>
                    <a:lnTo>
                      <a:pt x="384" y="205"/>
                    </a:lnTo>
                    <a:lnTo>
                      <a:pt x="382" y="208"/>
                    </a:lnTo>
                    <a:lnTo>
                      <a:pt x="375" y="216"/>
                    </a:lnTo>
                    <a:lnTo>
                      <a:pt x="368" y="219"/>
                    </a:lnTo>
                    <a:lnTo>
                      <a:pt x="368" y="223"/>
                    </a:lnTo>
                    <a:lnTo>
                      <a:pt x="370" y="232"/>
                    </a:lnTo>
                    <a:lnTo>
                      <a:pt x="373" y="233"/>
                    </a:lnTo>
                    <a:lnTo>
                      <a:pt x="375" y="235"/>
                    </a:lnTo>
                    <a:lnTo>
                      <a:pt x="377" y="237"/>
                    </a:lnTo>
                    <a:lnTo>
                      <a:pt x="381" y="228"/>
                    </a:lnTo>
                    <a:lnTo>
                      <a:pt x="382" y="225"/>
                    </a:lnTo>
                    <a:lnTo>
                      <a:pt x="384" y="225"/>
                    </a:lnTo>
                    <a:lnTo>
                      <a:pt x="393" y="257"/>
                    </a:lnTo>
                    <a:lnTo>
                      <a:pt x="393" y="257"/>
                    </a:lnTo>
                    <a:lnTo>
                      <a:pt x="395" y="255"/>
                    </a:lnTo>
                    <a:lnTo>
                      <a:pt x="398" y="255"/>
                    </a:lnTo>
                    <a:lnTo>
                      <a:pt x="398" y="255"/>
                    </a:lnTo>
                    <a:lnTo>
                      <a:pt x="400" y="253"/>
                    </a:lnTo>
                    <a:lnTo>
                      <a:pt x="400" y="251"/>
                    </a:lnTo>
                    <a:lnTo>
                      <a:pt x="400" y="251"/>
                    </a:lnTo>
                    <a:lnTo>
                      <a:pt x="400" y="248"/>
                    </a:lnTo>
                    <a:lnTo>
                      <a:pt x="400" y="241"/>
                    </a:lnTo>
                    <a:lnTo>
                      <a:pt x="404" y="241"/>
                    </a:lnTo>
                    <a:lnTo>
                      <a:pt x="404" y="239"/>
                    </a:lnTo>
                    <a:lnTo>
                      <a:pt x="404" y="225"/>
                    </a:lnTo>
                    <a:lnTo>
                      <a:pt x="407" y="223"/>
                    </a:lnTo>
                    <a:lnTo>
                      <a:pt x="411" y="223"/>
                    </a:lnTo>
                    <a:lnTo>
                      <a:pt x="416" y="223"/>
                    </a:lnTo>
                    <a:lnTo>
                      <a:pt x="418" y="221"/>
                    </a:lnTo>
                    <a:lnTo>
                      <a:pt x="427" y="201"/>
                    </a:lnTo>
                    <a:lnTo>
                      <a:pt x="425" y="200"/>
                    </a:lnTo>
                    <a:lnTo>
                      <a:pt x="427" y="196"/>
                    </a:lnTo>
                    <a:lnTo>
                      <a:pt x="432" y="194"/>
                    </a:lnTo>
                    <a:lnTo>
                      <a:pt x="434" y="189"/>
                    </a:lnTo>
                    <a:lnTo>
                      <a:pt x="434" y="182"/>
                    </a:lnTo>
                    <a:lnTo>
                      <a:pt x="436" y="176"/>
                    </a:lnTo>
                    <a:lnTo>
                      <a:pt x="439" y="173"/>
                    </a:lnTo>
                    <a:lnTo>
                      <a:pt x="445" y="171"/>
                    </a:lnTo>
                    <a:lnTo>
                      <a:pt x="448" y="166"/>
                    </a:lnTo>
                    <a:lnTo>
                      <a:pt x="456" y="164"/>
                    </a:lnTo>
                    <a:lnTo>
                      <a:pt x="457" y="162"/>
                    </a:lnTo>
                    <a:lnTo>
                      <a:pt x="463" y="164"/>
                    </a:lnTo>
                    <a:lnTo>
                      <a:pt x="464" y="162"/>
                    </a:lnTo>
                    <a:lnTo>
                      <a:pt x="463" y="158"/>
                    </a:lnTo>
                    <a:lnTo>
                      <a:pt x="464" y="155"/>
                    </a:lnTo>
                    <a:lnTo>
                      <a:pt x="468" y="153"/>
                    </a:lnTo>
                    <a:lnTo>
                      <a:pt x="470" y="151"/>
                    </a:lnTo>
                    <a:lnTo>
                      <a:pt x="470" y="148"/>
                    </a:lnTo>
                    <a:lnTo>
                      <a:pt x="468" y="144"/>
                    </a:lnTo>
                    <a:lnTo>
                      <a:pt x="464" y="142"/>
                    </a:lnTo>
                    <a:lnTo>
                      <a:pt x="461" y="142"/>
                    </a:lnTo>
                    <a:lnTo>
                      <a:pt x="459" y="141"/>
                    </a:lnTo>
                    <a:lnTo>
                      <a:pt x="454" y="141"/>
                    </a:lnTo>
                    <a:lnTo>
                      <a:pt x="454" y="133"/>
                    </a:lnTo>
                    <a:lnTo>
                      <a:pt x="450" y="132"/>
                    </a:lnTo>
                    <a:lnTo>
                      <a:pt x="450" y="128"/>
                    </a:lnTo>
                    <a:lnTo>
                      <a:pt x="450" y="126"/>
                    </a:lnTo>
                    <a:lnTo>
                      <a:pt x="447" y="123"/>
                    </a:lnTo>
                    <a:lnTo>
                      <a:pt x="443" y="125"/>
                    </a:lnTo>
                    <a:lnTo>
                      <a:pt x="439" y="126"/>
                    </a:lnTo>
                    <a:lnTo>
                      <a:pt x="436" y="128"/>
                    </a:lnTo>
                    <a:lnTo>
                      <a:pt x="427" y="128"/>
                    </a:lnTo>
                    <a:lnTo>
                      <a:pt x="425" y="126"/>
                    </a:lnTo>
                    <a:lnTo>
                      <a:pt x="423" y="126"/>
                    </a:lnTo>
                    <a:lnTo>
                      <a:pt x="418" y="130"/>
                    </a:lnTo>
                    <a:lnTo>
                      <a:pt x="416" y="132"/>
                    </a:lnTo>
                    <a:lnTo>
                      <a:pt x="411" y="137"/>
                    </a:lnTo>
                    <a:lnTo>
                      <a:pt x="407" y="139"/>
                    </a:lnTo>
                    <a:lnTo>
                      <a:pt x="400" y="146"/>
                    </a:lnTo>
                    <a:lnTo>
                      <a:pt x="379" y="153"/>
                    </a:lnTo>
                    <a:lnTo>
                      <a:pt x="379" y="153"/>
                    </a:lnTo>
                    <a:lnTo>
                      <a:pt x="379" y="155"/>
                    </a:lnTo>
                    <a:lnTo>
                      <a:pt x="379" y="157"/>
                    </a:lnTo>
                    <a:lnTo>
                      <a:pt x="379" y="157"/>
                    </a:lnTo>
                    <a:lnTo>
                      <a:pt x="379" y="158"/>
                    </a:lnTo>
                    <a:lnTo>
                      <a:pt x="384" y="160"/>
                    </a:lnTo>
                    <a:lnTo>
                      <a:pt x="386" y="162"/>
                    </a:lnTo>
                    <a:lnTo>
                      <a:pt x="386" y="166"/>
                    </a:lnTo>
                    <a:lnTo>
                      <a:pt x="386" y="167"/>
                    </a:lnTo>
                    <a:lnTo>
                      <a:pt x="386" y="167"/>
                    </a:lnTo>
                    <a:lnTo>
                      <a:pt x="382" y="169"/>
                    </a:lnTo>
                    <a:lnTo>
                      <a:pt x="364" y="173"/>
                    </a:lnTo>
                    <a:lnTo>
                      <a:pt x="357" y="171"/>
                    </a:lnTo>
                    <a:lnTo>
                      <a:pt x="350" y="173"/>
                    </a:lnTo>
                    <a:lnTo>
                      <a:pt x="339" y="173"/>
                    </a:lnTo>
                    <a:lnTo>
                      <a:pt x="336" y="171"/>
                    </a:lnTo>
                    <a:lnTo>
                      <a:pt x="334" y="171"/>
                    </a:lnTo>
                    <a:lnTo>
                      <a:pt x="334" y="171"/>
                    </a:lnTo>
                    <a:lnTo>
                      <a:pt x="332" y="169"/>
                    </a:lnTo>
                    <a:lnTo>
                      <a:pt x="332" y="167"/>
                    </a:lnTo>
                    <a:lnTo>
                      <a:pt x="332" y="167"/>
                    </a:lnTo>
                    <a:lnTo>
                      <a:pt x="331" y="167"/>
                    </a:lnTo>
                    <a:lnTo>
                      <a:pt x="331" y="166"/>
                    </a:lnTo>
                    <a:lnTo>
                      <a:pt x="334" y="162"/>
                    </a:lnTo>
                    <a:lnTo>
                      <a:pt x="334" y="162"/>
                    </a:lnTo>
                    <a:lnTo>
                      <a:pt x="332" y="162"/>
                    </a:lnTo>
                    <a:lnTo>
                      <a:pt x="331" y="162"/>
                    </a:lnTo>
                    <a:lnTo>
                      <a:pt x="331" y="160"/>
                    </a:lnTo>
                    <a:lnTo>
                      <a:pt x="331" y="158"/>
                    </a:lnTo>
                    <a:lnTo>
                      <a:pt x="332" y="155"/>
                    </a:lnTo>
                    <a:lnTo>
                      <a:pt x="331" y="150"/>
                    </a:lnTo>
                    <a:lnTo>
                      <a:pt x="331" y="150"/>
                    </a:lnTo>
                    <a:lnTo>
                      <a:pt x="329" y="148"/>
                    </a:lnTo>
                    <a:lnTo>
                      <a:pt x="329" y="150"/>
                    </a:lnTo>
                    <a:lnTo>
                      <a:pt x="325" y="151"/>
                    </a:lnTo>
                    <a:lnTo>
                      <a:pt x="323" y="151"/>
                    </a:lnTo>
                    <a:lnTo>
                      <a:pt x="320" y="151"/>
                    </a:lnTo>
                    <a:lnTo>
                      <a:pt x="318" y="157"/>
                    </a:lnTo>
                    <a:lnTo>
                      <a:pt x="318" y="166"/>
                    </a:lnTo>
                    <a:lnTo>
                      <a:pt x="316" y="167"/>
                    </a:lnTo>
                    <a:lnTo>
                      <a:pt x="316" y="167"/>
                    </a:lnTo>
                    <a:lnTo>
                      <a:pt x="320" y="169"/>
                    </a:lnTo>
                    <a:lnTo>
                      <a:pt x="322" y="173"/>
                    </a:lnTo>
                    <a:lnTo>
                      <a:pt x="320" y="175"/>
                    </a:lnTo>
                    <a:lnTo>
                      <a:pt x="318" y="178"/>
                    </a:lnTo>
                    <a:lnTo>
                      <a:pt x="318" y="178"/>
                    </a:lnTo>
                    <a:lnTo>
                      <a:pt x="314" y="178"/>
                    </a:lnTo>
                    <a:lnTo>
                      <a:pt x="313" y="178"/>
                    </a:lnTo>
                    <a:lnTo>
                      <a:pt x="307" y="178"/>
                    </a:lnTo>
                    <a:lnTo>
                      <a:pt x="306" y="178"/>
                    </a:lnTo>
                    <a:lnTo>
                      <a:pt x="302" y="178"/>
                    </a:lnTo>
                    <a:lnTo>
                      <a:pt x="284" y="175"/>
                    </a:lnTo>
                    <a:lnTo>
                      <a:pt x="282" y="173"/>
                    </a:lnTo>
                    <a:lnTo>
                      <a:pt x="270" y="171"/>
                    </a:lnTo>
                    <a:lnTo>
                      <a:pt x="264" y="167"/>
                    </a:lnTo>
                    <a:lnTo>
                      <a:pt x="263" y="164"/>
                    </a:lnTo>
                    <a:lnTo>
                      <a:pt x="261" y="162"/>
                    </a:lnTo>
                    <a:lnTo>
                      <a:pt x="254" y="162"/>
                    </a:lnTo>
                    <a:lnTo>
                      <a:pt x="254" y="162"/>
                    </a:lnTo>
                    <a:lnTo>
                      <a:pt x="252" y="162"/>
                    </a:lnTo>
                    <a:lnTo>
                      <a:pt x="248" y="162"/>
                    </a:lnTo>
                    <a:lnTo>
                      <a:pt x="245" y="160"/>
                    </a:lnTo>
                    <a:lnTo>
                      <a:pt x="243" y="162"/>
                    </a:lnTo>
                    <a:lnTo>
                      <a:pt x="236" y="160"/>
                    </a:lnTo>
                    <a:lnTo>
                      <a:pt x="232" y="157"/>
                    </a:lnTo>
                    <a:lnTo>
                      <a:pt x="232" y="157"/>
                    </a:lnTo>
                    <a:lnTo>
                      <a:pt x="229" y="157"/>
                    </a:lnTo>
                    <a:lnTo>
                      <a:pt x="225" y="155"/>
                    </a:lnTo>
                    <a:lnTo>
                      <a:pt x="222" y="153"/>
                    </a:lnTo>
                    <a:lnTo>
                      <a:pt x="220" y="153"/>
                    </a:lnTo>
                    <a:lnTo>
                      <a:pt x="215" y="150"/>
                    </a:lnTo>
                    <a:lnTo>
                      <a:pt x="211" y="146"/>
                    </a:lnTo>
                    <a:lnTo>
                      <a:pt x="206" y="142"/>
                    </a:lnTo>
                    <a:lnTo>
                      <a:pt x="206" y="142"/>
                    </a:lnTo>
                    <a:lnTo>
                      <a:pt x="202" y="139"/>
                    </a:lnTo>
                    <a:lnTo>
                      <a:pt x="200" y="139"/>
                    </a:lnTo>
                    <a:lnTo>
                      <a:pt x="200" y="141"/>
                    </a:lnTo>
                    <a:lnTo>
                      <a:pt x="198" y="141"/>
                    </a:lnTo>
                    <a:lnTo>
                      <a:pt x="198" y="139"/>
                    </a:lnTo>
                    <a:lnTo>
                      <a:pt x="197" y="139"/>
                    </a:lnTo>
                    <a:lnTo>
                      <a:pt x="195" y="137"/>
                    </a:lnTo>
                    <a:lnTo>
                      <a:pt x="193" y="135"/>
                    </a:lnTo>
                    <a:lnTo>
                      <a:pt x="193" y="135"/>
                    </a:lnTo>
                    <a:lnTo>
                      <a:pt x="193" y="133"/>
                    </a:lnTo>
                    <a:lnTo>
                      <a:pt x="193" y="132"/>
                    </a:lnTo>
                    <a:lnTo>
                      <a:pt x="195" y="130"/>
                    </a:lnTo>
                    <a:lnTo>
                      <a:pt x="195" y="128"/>
                    </a:lnTo>
                    <a:lnTo>
                      <a:pt x="197" y="128"/>
                    </a:lnTo>
                    <a:lnTo>
                      <a:pt x="195" y="125"/>
                    </a:lnTo>
                    <a:lnTo>
                      <a:pt x="197" y="123"/>
                    </a:lnTo>
                    <a:lnTo>
                      <a:pt x="198" y="121"/>
                    </a:lnTo>
                    <a:lnTo>
                      <a:pt x="197" y="119"/>
                    </a:lnTo>
                    <a:lnTo>
                      <a:pt x="197" y="117"/>
                    </a:lnTo>
                    <a:lnTo>
                      <a:pt x="198" y="116"/>
                    </a:lnTo>
                    <a:lnTo>
                      <a:pt x="200" y="116"/>
                    </a:lnTo>
                    <a:lnTo>
                      <a:pt x="200" y="114"/>
                    </a:lnTo>
                    <a:lnTo>
                      <a:pt x="204" y="112"/>
                    </a:lnTo>
                    <a:lnTo>
                      <a:pt x="204" y="110"/>
                    </a:lnTo>
                    <a:lnTo>
                      <a:pt x="204" y="110"/>
                    </a:lnTo>
                    <a:lnTo>
                      <a:pt x="206" y="108"/>
                    </a:lnTo>
                    <a:lnTo>
                      <a:pt x="206" y="110"/>
                    </a:lnTo>
                    <a:lnTo>
                      <a:pt x="207" y="108"/>
                    </a:lnTo>
                    <a:lnTo>
                      <a:pt x="207" y="108"/>
                    </a:lnTo>
                    <a:lnTo>
                      <a:pt x="202" y="107"/>
                    </a:lnTo>
                    <a:lnTo>
                      <a:pt x="202" y="107"/>
                    </a:lnTo>
                    <a:lnTo>
                      <a:pt x="200" y="105"/>
                    </a:lnTo>
                    <a:lnTo>
                      <a:pt x="198" y="105"/>
                    </a:lnTo>
                    <a:lnTo>
                      <a:pt x="195" y="101"/>
                    </a:lnTo>
                    <a:lnTo>
                      <a:pt x="191" y="101"/>
                    </a:lnTo>
                    <a:lnTo>
                      <a:pt x="191" y="100"/>
                    </a:lnTo>
                    <a:lnTo>
                      <a:pt x="191" y="98"/>
                    </a:lnTo>
                    <a:lnTo>
                      <a:pt x="190" y="98"/>
                    </a:lnTo>
                    <a:lnTo>
                      <a:pt x="190" y="98"/>
                    </a:lnTo>
                    <a:lnTo>
                      <a:pt x="188" y="96"/>
                    </a:lnTo>
                    <a:lnTo>
                      <a:pt x="188" y="96"/>
                    </a:lnTo>
                    <a:lnTo>
                      <a:pt x="184" y="98"/>
                    </a:lnTo>
                    <a:lnTo>
                      <a:pt x="184" y="96"/>
                    </a:lnTo>
                    <a:lnTo>
                      <a:pt x="184" y="94"/>
                    </a:lnTo>
                    <a:lnTo>
                      <a:pt x="184" y="94"/>
                    </a:lnTo>
                    <a:lnTo>
                      <a:pt x="182" y="94"/>
                    </a:lnTo>
                    <a:lnTo>
                      <a:pt x="177" y="94"/>
                    </a:lnTo>
                    <a:lnTo>
                      <a:pt x="175" y="96"/>
                    </a:lnTo>
                    <a:lnTo>
                      <a:pt x="175" y="96"/>
                    </a:lnTo>
                    <a:lnTo>
                      <a:pt x="173" y="94"/>
                    </a:lnTo>
                    <a:lnTo>
                      <a:pt x="175" y="92"/>
                    </a:lnTo>
                    <a:lnTo>
                      <a:pt x="173" y="91"/>
                    </a:lnTo>
                    <a:lnTo>
                      <a:pt x="172" y="89"/>
                    </a:lnTo>
                    <a:lnTo>
                      <a:pt x="172" y="89"/>
                    </a:lnTo>
                    <a:lnTo>
                      <a:pt x="170" y="87"/>
                    </a:lnTo>
                    <a:lnTo>
                      <a:pt x="170" y="85"/>
                    </a:lnTo>
                    <a:lnTo>
                      <a:pt x="172" y="83"/>
                    </a:lnTo>
                    <a:lnTo>
                      <a:pt x="170" y="82"/>
                    </a:lnTo>
                    <a:lnTo>
                      <a:pt x="170" y="78"/>
                    </a:lnTo>
                    <a:lnTo>
                      <a:pt x="172" y="76"/>
                    </a:lnTo>
                    <a:lnTo>
                      <a:pt x="166" y="71"/>
                    </a:lnTo>
                    <a:lnTo>
                      <a:pt x="166" y="69"/>
                    </a:lnTo>
                    <a:lnTo>
                      <a:pt x="166" y="67"/>
                    </a:lnTo>
                    <a:lnTo>
                      <a:pt x="166" y="66"/>
                    </a:lnTo>
                    <a:lnTo>
                      <a:pt x="170" y="66"/>
                    </a:lnTo>
                    <a:lnTo>
                      <a:pt x="170" y="64"/>
                    </a:lnTo>
                    <a:lnTo>
                      <a:pt x="172" y="64"/>
                    </a:lnTo>
                    <a:lnTo>
                      <a:pt x="172" y="67"/>
                    </a:lnTo>
                    <a:lnTo>
                      <a:pt x="172" y="67"/>
                    </a:lnTo>
                    <a:lnTo>
                      <a:pt x="173" y="69"/>
                    </a:lnTo>
                    <a:lnTo>
                      <a:pt x="175" y="69"/>
                    </a:lnTo>
                    <a:lnTo>
                      <a:pt x="175" y="69"/>
                    </a:lnTo>
                    <a:lnTo>
                      <a:pt x="177" y="69"/>
                    </a:lnTo>
                    <a:lnTo>
                      <a:pt x="177" y="69"/>
                    </a:lnTo>
                    <a:lnTo>
                      <a:pt x="177" y="67"/>
                    </a:lnTo>
                    <a:lnTo>
                      <a:pt x="179" y="67"/>
                    </a:lnTo>
                    <a:lnTo>
                      <a:pt x="181" y="66"/>
                    </a:lnTo>
                    <a:lnTo>
                      <a:pt x="181" y="66"/>
                    </a:lnTo>
                    <a:lnTo>
                      <a:pt x="181" y="66"/>
                    </a:lnTo>
                    <a:lnTo>
                      <a:pt x="182" y="66"/>
                    </a:lnTo>
                    <a:lnTo>
                      <a:pt x="184" y="64"/>
                    </a:lnTo>
                    <a:lnTo>
                      <a:pt x="184" y="62"/>
                    </a:lnTo>
                    <a:lnTo>
                      <a:pt x="182" y="58"/>
                    </a:lnTo>
                    <a:lnTo>
                      <a:pt x="181" y="57"/>
                    </a:lnTo>
                    <a:lnTo>
                      <a:pt x="182" y="57"/>
                    </a:lnTo>
                    <a:lnTo>
                      <a:pt x="182" y="55"/>
                    </a:lnTo>
                    <a:lnTo>
                      <a:pt x="179" y="53"/>
                    </a:lnTo>
                    <a:lnTo>
                      <a:pt x="177" y="53"/>
                    </a:lnTo>
                    <a:lnTo>
                      <a:pt x="177" y="53"/>
                    </a:lnTo>
                    <a:lnTo>
                      <a:pt x="175" y="50"/>
                    </a:lnTo>
                    <a:lnTo>
                      <a:pt x="175" y="46"/>
                    </a:lnTo>
                    <a:lnTo>
                      <a:pt x="175" y="46"/>
                    </a:lnTo>
                    <a:lnTo>
                      <a:pt x="175" y="44"/>
                    </a:lnTo>
                    <a:lnTo>
                      <a:pt x="175" y="42"/>
                    </a:lnTo>
                    <a:lnTo>
                      <a:pt x="175" y="42"/>
                    </a:lnTo>
                    <a:lnTo>
                      <a:pt x="173" y="41"/>
                    </a:lnTo>
                    <a:lnTo>
                      <a:pt x="173" y="39"/>
                    </a:lnTo>
                    <a:lnTo>
                      <a:pt x="173" y="39"/>
                    </a:lnTo>
                    <a:lnTo>
                      <a:pt x="177" y="39"/>
                    </a:lnTo>
                    <a:lnTo>
                      <a:pt x="179" y="37"/>
                    </a:lnTo>
                    <a:lnTo>
                      <a:pt x="181" y="39"/>
                    </a:lnTo>
                    <a:lnTo>
                      <a:pt x="182" y="39"/>
                    </a:lnTo>
                    <a:lnTo>
                      <a:pt x="184" y="33"/>
                    </a:lnTo>
                    <a:lnTo>
                      <a:pt x="184" y="30"/>
                    </a:lnTo>
                    <a:lnTo>
                      <a:pt x="188" y="30"/>
                    </a:lnTo>
                    <a:lnTo>
                      <a:pt x="188" y="30"/>
                    </a:lnTo>
                    <a:lnTo>
                      <a:pt x="188" y="30"/>
                    </a:lnTo>
                    <a:lnTo>
                      <a:pt x="188" y="28"/>
                    </a:lnTo>
                    <a:lnTo>
                      <a:pt x="190" y="28"/>
                    </a:lnTo>
                    <a:lnTo>
                      <a:pt x="190" y="26"/>
                    </a:lnTo>
                    <a:lnTo>
                      <a:pt x="193" y="25"/>
                    </a:lnTo>
                    <a:lnTo>
                      <a:pt x="193" y="23"/>
                    </a:lnTo>
                    <a:lnTo>
                      <a:pt x="193" y="21"/>
                    </a:lnTo>
                    <a:lnTo>
                      <a:pt x="195" y="16"/>
                    </a:lnTo>
                    <a:lnTo>
                      <a:pt x="195" y="14"/>
                    </a:lnTo>
                    <a:lnTo>
                      <a:pt x="195" y="12"/>
                    </a:lnTo>
                    <a:lnTo>
                      <a:pt x="197" y="10"/>
                    </a:lnTo>
                    <a:lnTo>
                      <a:pt x="197" y="8"/>
                    </a:lnTo>
                    <a:lnTo>
                      <a:pt x="197" y="8"/>
                    </a:lnTo>
                    <a:lnTo>
                      <a:pt x="195" y="8"/>
                    </a:lnTo>
                    <a:lnTo>
                      <a:pt x="193" y="10"/>
                    </a:lnTo>
                    <a:lnTo>
                      <a:pt x="193" y="10"/>
                    </a:lnTo>
                    <a:lnTo>
                      <a:pt x="191" y="10"/>
                    </a:lnTo>
                    <a:lnTo>
                      <a:pt x="191" y="7"/>
                    </a:lnTo>
                    <a:lnTo>
                      <a:pt x="190" y="7"/>
                    </a:lnTo>
                    <a:lnTo>
                      <a:pt x="188" y="7"/>
                    </a:lnTo>
                    <a:lnTo>
                      <a:pt x="188" y="7"/>
                    </a:lnTo>
                    <a:lnTo>
                      <a:pt x="186" y="7"/>
                    </a:lnTo>
                    <a:lnTo>
                      <a:pt x="186" y="5"/>
                    </a:lnTo>
                    <a:lnTo>
                      <a:pt x="186" y="3"/>
                    </a:lnTo>
                    <a:lnTo>
                      <a:pt x="184" y="3"/>
                    </a:lnTo>
                    <a:lnTo>
                      <a:pt x="184" y="1"/>
                    </a:lnTo>
                    <a:lnTo>
                      <a:pt x="184" y="1"/>
                    </a:lnTo>
                    <a:lnTo>
                      <a:pt x="182" y="1"/>
                    </a:lnTo>
                    <a:lnTo>
                      <a:pt x="181" y="0"/>
                    </a:lnTo>
                    <a:lnTo>
                      <a:pt x="181" y="0"/>
                    </a:lnTo>
                    <a:lnTo>
                      <a:pt x="179" y="0"/>
                    </a:lnTo>
                    <a:lnTo>
                      <a:pt x="179" y="0"/>
                    </a:lnTo>
                    <a:lnTo>
                      <a:pt x="177" y="0"/>
                    </a:lnTo>
                    <a:lnTo>
                      <a:pt x="175" y="1"/>
                    </a:lnTo>
                    <a:lnTo>
                      <a:pt x="172" y="1"/>
                    </a:lnTo>
                    <a:lnTo>
                      <a:pt x="163" y="7"/>
                    </a:lnTo>
                    <a:lnTo>
                      <a:pt x="161" y="8"/>
                    </a:lnTo>
                    <a:lnTo>
                      <a:pt x="159" y="8"/>
                    </a:lnTo>
                    <a:lnTo>
                      <a:pt x="159" y="10"/>
                    </a:lnTo>
                    <a:lnTo>
                      <a:pt x="157" y="8"/>
                    </a:lnTo>
                    <a:lnTo>
                      <a:pt x="156" y="10"/>
                    </a:lnTo>
                    <a:lnTo>
                      <a:pt x="154" y="10"/>
                    </a:lnTo>
                    <a:lnTo>
                      <a:pt x="143" y="17"/>
                    </a:lnTo>
                    <a:lnTo>
                      <a:pt x="143" y="19"/>
                    </a:lnTo>
                    <a:lnTo>
                      <a:pt x="143" y="19"/>
                    </a:lnTo>
                    <a:lnTo>
                      <a:pt x="143" y="21"/>
                    </a:lnTo>
                    <a:lnTo>
                      <a:pt x="141" y="23"/>
                    </a:lnTo>
                    <a:lnTo>
                      <a:pt x="141" y="25"/>
                    </a:lnTo>
                    <a:lnTo>
                      <a:pt x="140" y="23"/>
                    </a:lnTo>
                    <a:lnTo>
                      <a:pt x="138" y="23"/>
                    </a:lnTo>
                    <a:lnTo>
                      <a:pt x="132" y="23"/>
                    </a:lnTo>
                    <a:lnTo>
                      <a:pt x="132" y="23"/>
                    </a:lnTo>
                    <a:lnTo>
                      <a:pt x="131" y="25"/>
                    </a:lnTo>
                    <a:lnTo>
                      <a:pt x="131" y="25"/>
                    </a:lnTo>
                    <a:lnTo>
                      <a:pt x="129" y="26"/>
                    </a:lnTo>
                    <a:lnTo>
                      <a:pt x="127" y="25"/>
                    </a:lnTo>
                    <a:lnTo>
                      <a:pt x="125" y="25"/>
                    </a:lnTo>
                    <a:lnTo>
                      <a:pt x="125" y="26"/>
                    </a:lnTo>
                    <a:lnTo>
                      <a:pt x="123" y="28"/>
                    </a:lnTo>
                    <a:lnTo>
                      <a:pt x="123" y="28"/>
                    </a:lnTo>
                    <a:lnTo>
                      <a:pt x="122" y="26"/>
                    </a:lnTo>
                    <a:lnTo>
                      <a:pt x="120" y="28"/>
                    </a:lnTo>
                    <a:lnTo>
                      <a:pt x="118" y="26"/>
                    </a:lnTo>
                    <a:lnTo>
                      <a:pt x="115" y="26"/>
                    </a:lnTo>
                    <a:lnTo>
                      <a:pt x="115" y="26"/>
                    </a:lnTo>
                    <a:lnTo>
                      <a:pt x="113" y="26"/>
                    </a:lnTo>
                    <a:lnTo>
                      <a:pt x="100" y="21"/>
                    </a:lnTo>
                    <a:lnTo>
                      <a:pt x="98" y="21"/>
                    </a:lnTo>
                    <a:lnTo>
                      <a:pt x="97" y="23"/>
                    </a:lnTo>
                    <a:lnTo>
                      <a:pt x="95" y="23"/>
                    </a:lnTo>
                    <a:lnTo>
                      <a:pt x="95" y="23"/>
                    </a:lnTo>
                    <a:lnTo>
                      <a:pt x="93" y="23"/>
                    </a:lnTo>
                    <a:lnTo>
                      <a:pt x="93" y="26"/>
                    </a:lnTo>
                    <a:lnTo>
                      <a:pt x="91" y="30"/>
                    </a:lnTo>
                    <a:lnTo>
                      <a:pt x="91" y="30"/>
                    </a:lnTo>
                    <a:lnTo>
                      <a:pt x="93" y="30"/>
                    </a:lnTo>
                    <a:lnTo>
                      <a:pt x="95" y="32"/>
                    </a:lnTo>
                    <a:lnTo>
                      <a:pt x="95" y="33"/>
                    </a:lnTo>
                    <a:lnTo>
                      <a:pt x="93" y="33"/>
                    </a:lnTo>
                    <a:lnTo>
                      <a:pt x="93" y="35"/>
                    </a:lnTo>
                    <a:lnTo>
                      <a:pt x="93" y="35"/>
                    </a:lnTo>
                    <a:lnTo>
                      <a:pt x="93" y="37"/>
                    </a:lnTo>
                    <a:lnTo>
                      <a:pt x="95" y="37"/>
                    </a:lnTo>
                    <a:lnTo>
                      <a:pt x="98" y="37"/>
                    </a:lnTo>
                    <a:lnTo>
                      <a:pt x="98" y="37"/>
                    </a:lnTo>
                    <a:lnTo>
                      <a:pt x="98" y="39"/>
                    </a:lnTo>
                    <a:lnTo>
                      <a:pt x="98" y="39"/>
                    </a:lnTo>
                    <a:lnTo>
                      <a:pt x="97" y="41"/>
                    </a:lnTo>
                    <a:lnTo>
                      <a:pt x="95" y="41"/>
                    </a:lnTo>
                    <a:lnTo>
                      <a:pt x="95" y="42"/>
                    </a:lnTo>
                    <a:lnTo>
                      <a:pt x="98" y="46"/>
                    </a:lnTo>
                    <a:lnTo>
                      <a:pt x="98" y="48"/>
                    </a:lnTo>
                    <a:lnTo>
                      <a:pt x="98" y="50"/>
                    </a:lnTo>
                    <a:lnTo>
                      <a:pt x="95" y="51"/>
                    </a:lnTo>
                    <a:lnTo>
                      <a:pt x="95" y="53"/>
                    </a:lnTo>
                    <a:lnTo>
                      <a:pt x="97" y="53"/>
                    </a:lnTo>
                    <a:lnTo>
                      <a:pt x="97" y="57"/>
                    </a:lnTo>
                    <a:lnTo>
                      <a:pt x="100" y="58"/>
                    </a:lnTo>
                    <a:lnTo>
                      <a:pt x="100" y="60"/>
                    </a:lnTo>
                    <a:lnTo>
                      <a:pt x="102" y="60"/>
                    </a:lnTo>
                    <a:lnTo>
                      <a:pt x="104" y="62"/>
                    </a:lnTo>
                    <a:lnTo>
                      <a:pt x="104" y="60"/>
                    </a:lnTo>
                    <a:lnTo>
                      <a:pt x="106" y="60"/>
                    </a:lnTo>
                    <a:lnTo>
                      <a:pt x="106" y="64"/>
                    </a:lnTo>
                    <a:lnTo>
                      <a:pt x="107" y="67"/>
                    </a:lnTo>
                    <a:lnTo>
                      <a:pt x="107" y="67"/>
                    </a:lnTo>
                    <a:lnTo>
                      <a:pt x="113" y="67"/>
                    </a:lnTo>
                    <a:lnTo>
                      <a:pt x="115" y="69"/>
                    </a:lnTo>
                    <a:lnTo>
                      <a:pt x="115" y="67"/>
                    </a:lnTo>
                    <a:lnTo>
                      <a:pt x="116" y="71"/>
                    </a:lnTo>
                    <a:lnTo>
                      <a:pt x="116" y="71"/>
                    </a:lnTo>
                    <a:lnTo>
                      <a:pt x="116" y="73"/>
                    </a:lnTo>
                    <a:lnTo>
                      <a:pt x="116" y="75"/>
                    </a:lnTo>
                    <a:lnTo>
                      <a:pt x="115" y="75"/>
                    </a:lnTo>
                    <a:lnTo>
                      <a:pt x="113" y="76"/>
                    </a:lnTo>
                    <a:lnTo>
                      <a:pt x="111" y="75"/>
                    </a:lnTo>
                    <a:lnTo>
                      <a:pt x="109" y="75"/>
                    </a:lnTo>
                    <a:lnTo>
                      <a:pt x="109" y="76"/>
                    </a:lnTo>
                    <a:lnTo>
                      <a:pt x="106" y="78"/>
                    </a:lnTo>
                    <a:lnTo>
                      <a:pt x="104" y="80"/>
                    </a:lnTo>
                    <a:lnTo>
                      <a:pt x="104" y="83"/>
                    </a:lnTo>
                    <a:lnTo>
                      <a:pt x="106" y="85"/>
                    </a:lnTo>
                    <a:lnTo>
                      <a:pt x="106" y="87"/>
                    </a:lnTo>
                    <a:lnTo>
                      <a:pt x="106" y="87"/>
                    </a:lnTo>
                    <a:lnTo>
                      <a:pt x="107" y="87"/>
                    </a:lnTo>
                    <a:lnTo>
                      <a:pt x="106" y="89"/>
                    </a:lnTo>
                    <a:lnTo>
                      <a:pt x="104" y="89"/>
                    </a:lnTo>
                    <a:lnTo>
                      <a:pt x="104" y="91"/>
                    </a:lnTo>
                    <a:lnTo>
                      <a:pt x="104" y="92"/>
                    </a:lnTo>
                    <a:lnTo>
                      <a:pt x="106" y="92"/>
                    </a:lnTo>
                    <a:lnTo>
                      <a:pt x="107" y="92"/>
                    </a:lnTo>
                    <a:lnTo>
                      <a:pt x="109" y="94"/>
                    </a:lnTo>
                    <a:lnTo>
                      <a:pt x="107" y="94"/>
                    </a:lnTo>
                    <a:lnTo>
                      <a:pt x="107" y="96"/>
                    </a:lnTo>
                    <a:lnTo>
                      <a:pt x="106" y="94"/>
                    </a:lnTo>
                    <a:lnTo>
                      <a:pt x="106" y="94"/>
                    </a:lnTo>
                    <a:lnTo>
                      <a:pt x="104" y="96"/>
                    </a:lnTo>
                    <a:lnTo>
                      <a:pt x="100" y="98"/>
                    </a:lnTo>
                    <a:lnTo>
                      <a:pt x="97" y="103"/>
                    </a:lnTo>
                    <a:lnTo>
                      <a:pt x="95" y="103"/>
                    </a:lnTo>
                    <a:lnTo>
                      <a:pt x="93" y="107"/>
                    </a:lnTo>
                    <a:lnTo>
                      <a:pt x="93" y="108"/>
                    </a:lnTo>
                    <a:lnTo>
                      <a:pt x="93" y="110"/>
                    </a:lnTo>
                    <a:lnTo>
                      <a:pt x="91" y="112"/>
                    </a:lnTo>
                    <a:lnTo>
                      <a:pt x="90" y="114"/>
                    </a:lnTo>
                    <a:lnTo>
                      <a:pt x="88" y="114"/>
                    </a:lnTo>
                    <a:lnTo>
                      <a:pt x="86" y="116"/>
                    </a:lnTo>
                    <a:lnTo>
                      <a:pt x="75" y="133"/>
                    </a:lnTo>
                    <a:lnTo>
                      <a:pt x="72" y="135"/>
                    </a:lnTo>
                    <a:lnTo>
                      <a:pt x="59" y="151"/>
                    </a:lnTo>
                    <a:lnTo>
                      <a:pt x="57" y="151"/>
                    </a:lnTo>
                    <a:lnTo>
                      <a:pt x="57" y="153"/>
                    </a:lnTo>
                    <a:lnTo>
                      <a:pt x="50" y="151"/>
                    </a:lnTo>
                    <a:lnTo>
                      <a:pt x="47" y="153"/>
                    </a:lnTo>
                    <a:lnTo>
                      <a:pt x="45" y="155"/>
                    </a:lnTo>
                    <a:lnTo>
                      <a:pt x="45" y="155"/>
                    </a:lnTo>
                    <a:lnTo>
                      <a:pt x="43" y="155"/>
                    </a:lnTo>
                    <a:lnTo>
                      <a:pt x="41" y="150"/>
                    </a:lnTo>
                    <a:lnTo>
                      <a:pt x="40" y="150"/>
                    </a:lnTo>
                    <a:lnTo>
                      <a:pt x="38" y="150"/>
                    </a:lnTo>
                    <a:lnTo>
                      <a:pt x="25" y="164"/>
                    </a:lnTo>
                    <a:lnTo>
                      <a:pt x="23" y="171"/>
                    </a:lnTo>
                    <a:lnTo>
                      <a:pt x="23" y="173"/>
                    </a:lnTo>
                    <a:lnTo>
                      <a:pt x="23" y="175"/>
                    </a:lnTo>
                    <a:lnTo>
                      <a:pt x="25" y="175"/>
                    </a:lnTo>
                    <a:lnTo>
                      <a:pt x="27" y="175"/>
                    </a:lnTo>
                    <a:lnTo>
                      <a:pt x="29" y="176"/>
                    </a:lnTo>
                    <a:lnTo>
                      <a:pt x="32" y="176"/>
                    </a:lnTo>
                    <a:lnTo>
                      <a:pt x="34" y="176"/>
                    </a:lnTo>
                    <a:lnTo>
                      <a:pt x="34" y="176"/>
                    </a:lnTo>
                    <a:lnTo>
                      <a:pt x="34" y="178"/>
                    </a:lnTo>
                    <a:lnTo>
                      <a:pt x="32" y="185"/>
                    </a:lnTo>
                    <a:lnTo>
                      <a:pt x="32" y="187"/>
                    </a:lnTo>
                    <a:lnTo>
                      <a:pt x="32" y="187"/>
                    </a:lnTo>
                    <a:lnTo>
                      <a:pt x="36" y="191"/>
                    </a:lnTo>
                    <a:lnTo>
                      <a:pt x="38" y="191"/>
                    </a:lnTo>
                    <a:lnTo>
                      <a:pt x="40" y="191"/>
                    </a:lnTo>
                    <a:lnTo>
                      <a:pt x="41" y="191"/>
                    </a:lnTo>
                    <a:lnTo>
                      <a:pt x="41" y="192"/>
                    </a:lnTo>
                    <a:lnTo>
                      <a:pt x="41" y="198"/>
                    </a:lnTo>
                    <a:lnTo>
                      <a:pt x="43" y="200"/>
                    </a:lnTo>
                    <a:lnTo>
                      <a:pt x="43" y="201"/>
                    </a:lnTo>
                    <a:lnTo>
                      <a:pt x="47" y="205"/>
                    </a:lnTo>
                    <a:lnTo>
                      <a:pt x="47" y="205"/>
                    </a:lnTo>
                    <a:lnTo>
                      <a:pt x="48" y="207"/>
                    </a:lnTo>
                    <a:lnTo>
                      <a:pt x="48" y="208"/>
                    </a:lnTo>
                    <a:lnTo>
                      <a:pt x="47" y="208"/>
                    </a:lnTo>
                    <a:lnTo>
                      <a:pt x="47" y="208"/>
                    </a:lnTo>
                    <a:lnTo>
                      <a:pt x="47" y="212"/>
                    </a:lnTo>
                    <a:lnTo>
                      <a:pt x="47" y="214"/>
                    </a:lnTo>
                    <a:lnTo>
                      <a:pt x="48" y="214"/>
                    </a:lnTo>
                    <a:lnTo>
                      <a:pt x="48" y="214"/>
                    </a:lnTo>
                    <a:lnTo>
                      <a:pt x="47" y="214"/>
                    </a:lnTo>
                    <a:lnTo>
                      <a:pt x="45" y="216"/>
                    </a:lnTo>
                    <a:lnTo>
                      <a:pt x="45" y="216"/>
                    </a:lnTo>
                    <a:lnTo>
                      <a:pt x="45" y="217"/>
                    </a:lnTo>
                    <a:lnTo>
                      <a:pt x="41" y="216"/>
                    </a:lnTo>
                    <a:lnTo>
                      <a:pt x="41" y="216"/>
                    </a:lnTo>
                    <a:lnTo>
                      <a:pt x="41" y="216"/>
                    </a:lnTo>
                    <a:lnTo>
                      <a:pt x="41" y="214"/>
                    </a:lnTo>
                    <a:lnTo>
                      <a:pt x="41" y="214"/>
                    </a:lnTo>
                    <a:lnTo>
                      <a:pt x="40" y="212"/>
                    </a:lnTo>
                    <a:lnTo>
                      <a:pt x="34" y="216"/>
                    </a:lnTo>
                    <a:lnTo>
                      <a:pt x="32" y="217"/>
                    </a:lnTo>
                    <a:lnTo>
                      <a:pt x="32" y="217"/>
                    </a:lnTo>
                    <a:lnTo>
                      <a:pt x="27" y="217"/>
                    </a:lnTo>
                    <a:lnTo>
                      <a:pt x="25" y="216"/>
                    </a:lnTo>
                    <a:lnTo>
                      <a:pt x="23" y="216"/>
                    </a:lnTo>
                    <a:lnTo>
                      <a:pt x="22" y="216"/>
                    </a:lnTo>
                    <a:lnTo>
                      <a:pt x="16" y="216"/>
                    </a:lnTo>
                    <a:lnTo>
                      <a:pt x="15" y="216"/>
                    </a:lnTo>
                    <a:lnTo>
                      <a:pt x="15" y="216"/>
                    </a:lnTo>
                    <a:lnTo>
                      <a:pt x="13" y="216"/>
                    </a:lnTo>
                    <a:lnTo>
                      <a:pt x="13" y="214"/>
                    </a:lnTo>
                    <a:lnTo>
                      <a:pt x="13" y="214"/>
                    </a:lnTo>
                    <a:lnTo>
                      <a:pt x="11" y="216"/>
                    </a:lnTo>
                    <a:lnTo>
                      <a:pt x="11" y="221"/>
                    </a:lnTo>
                    <a:lnTo>
                      <a:pt x="6" y="221"/>
                    </a:lnTo>
                    <a:lnTo>
                      <a:pt x="6" y="221"/>
                    </a:lnTo>
                    <a:lnTo>
                      <a:pt x="4" y="221"/>
                    </a:lnTo>
                    <a:lnTo>
                      <a:pt x="4" y="223"/>
                    </a:lnTo>
                    <a:lnTo>
                      <a:pt x="2" y="223"/>
                    </a:lnTo>
                    <a:lnTo>
                      <a:pt x="2" y="223"/>
                    </a:lnTo>
                    <a:lnTo>
                      <a:pt x="0" y="225"/>
                    </a:lnTo>
                    <a:lnTo>
                      <a:pt x="0" y="228"/>
                    </a:lnTo>
                    <a:lnTo>
                      <a:pt x="4" y="228"/>
                    </a:lnTo>
                    <a:lnTo>
                      <a:pt x="11" y="239"/>
                    </a:lnTo>
                    <a:lnTo>
                      <a:pt x="15" y="241"/>
                    </a:lnTo>
                    <a:lnTo>
                      <a:pt x="25" y="241"/>
                    </a:lnTo>
                    <a:lnTo>
                      <a:pt x="32" y="239"/>
                    </a:lnTo>
                    <a:lnTo>
                      <a:pt x="34" y="235"/>
                    </a:lnTo>
                    <a:lnTo>
                      <a:pt x="36" y="235"/>
                    </a:lnTo>
                    <a:lnTo>
                      <a:pt x="36" y="237"/>
                    </a:lnTo>
                    <a:lnTo>
                      <a:pt x="34" y="242"/>
                    </a:lnTo>
                    <a:lnTo>
                      <a:pt x="29" y="248"/>
                    </a:lnTo>
                    <a:lnTo>
                      <a:pt x="18" y="250"/>
                    </a:lnTo>
                    <a:lnTo>
                      <a:pt x="15" y="248"/>
                    </a:lnTo>
                    <a:lnTo>
                      <a:pt x="15" y="250"/>
                    </a:lnTo>
                    <a:lnTo>
                      <a:pt x="15" y="253"/>
                    </a:lnTo>
                    <a:lnTo>
                      <a:pt x="36" y="275"/>
                    </a:lnTo>
                    <a:lnTo>
                      <a:pt x="45" y="276"/>
                    </a:lnTo>
                    <a:lnTo>
                      <a:pt x="50" y="275"/>
                    </a:lnTo>
                    <a:lnTo>
                      <a:pt x="54" y="273"/>
                    </a:lnTo>
                    <a:lnTo>
                      <a:pt x="56" y="273"/>
                    </a:lnTo>
                    <a:lnTo>
                      <a:pt x="61" y="269"/>
                    </a:lnTo>
                    <a:lnTo>
                      <a:pt x="65" y="264"/>
                    </a:lnTo>
                    <a:lnTo>
                      <a:pt x="66" y="248"/>
                    </a:lnTo>
                    <a:lnTo>
                      <a:pt x="66" y="250"/>
                    </a:lnTo>
                    <a:lnTo>
                      <a:pt x="66" y="250"/>
                    </a:lnTo>
                    <a:lnTo>
                      <a:pt x="75" y="250"/>
                    </a:lnTo>
                    <a:lnTo>
                      <a:pt x="75" y="251"/>
                    </a:lnTo>
                    <a:lnTo>
                      <a:pt x="73" y="253"/>
                    </a:lnTo>
                    <a:lnTo>
                      <a:pt x="72" y="253"/>
                    </a:lnTo>
                    <a:lnTo>
                      <a:pt x="70" y="257"/>
                    </a:lnTo>
                    <a:lnTo>
                      <a:pt x="70" y="257"/>
                    </a:lnTo>
                    <a:lnTo>
                      <a:pt x="70" y="260"/>
                    </a:lnTo>
                    <a:lnTo>
                      <a:pt x="72" y="260"/>
                    </a:lnTo>
                    <a:lnTo>
                      <a:pt x="73" y="262"/>
                    </a:lnTo>
                    <a:lnTo>
                      <a:pt x="72" y="266"/>
                    </a:lnTo>
                    <a:lnTo>
                      <a:pt x="72" y="269"/>
                    </a:lnTo>
                    <a:lnTo>
                      <a:pt x="72" y="269"/>
                    </a:lnTo>
                    <a:lnTo>
                      <a:pt x="73" y="271"/>
                    </a:lnTo>
                    <a:lnTo>
                      <a:pt x="75" y="283"/>
                    </a:lnTo>
                    <a:lnTo>
                      <a:pt x="72" y="291"/>
                    </a:lnTo>
                    <a:lnTo>
                      <a:pt x="73" y="300"/>
                    </a:lnTo>
                    <a:lnTo>
                      <a:pt x="73" y="301"/>
                    </a:lnTo>
                    <a:lnTo>
                      <a:pt x="73" y="305"/>
                    </a:lnTo>
                    <a:lnTo>
                      <a:pt x="75" y="305"/>
                    </a:lnTo>
                    <a:lnTo>
                      <a:pt x="77" y="303"/>
                    </a:lnTo>
                    <a:lnTo>
                      <a:pt x="77" y="305"/>
                    </a:lnTo>
                    <a:lnTo>
                      <a:pt x="77" y="307"/>
                    </a:lnTo>
                    <a:lnTo>
                      <a:pt x="77" y="308"/>
                    </a:lnTo>
                    <a:lnTo>
                      <a:pt x="75" y="316"/>
                    </a:lnTo>
                    <a:lnTo>
                      <a:pt x="77" y="319"/>
                    </a:lnTo>
                    <a:lnTo>
                      <a:pt x="77" y="319"/>
                    </a:lnTo>
                    <a:lnTo>
                      <a:pt x="77" y="325"/>
                    </a:lnTo>
                    <a:lnTo>
                      <a:pt x="77" y="325"/>
                    </a:lnTo>
                    <a:lnTo>
                      <a:pt x="84" y="353"/>
                    </a:lnTo>
                    <a:lnTo>
                      <a:pt x="86" y="353"/>
                    </a:lnTo>
                    <a:lnTo>
                      <a:pt x="86" y="357"/>
                    </a:lnTo>
                    <a:lnTo>
                      <a:pt x="90" y="360"/>
                    </a:lnTo>
                  </a:path>
                </a:pathLst>
              </a:custGeom>
              <a:solidFill>
                <a:srgbClr val="3D9630"/>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1" name="Freeform 2470">
                <a:extLst>
                  <a:ext uri="{FF2B5EF4-FFF2-40B4-BE49-F238E27FC236}">
                    <a16:creationId xmlns:a16="http://schemas.microsoft.com/office/drawing/2014/main" id="{C2089955-5ED4-044B-BF02-9B7C1847985D}"/>
                  </a:ext>
                </a:extLst>
              </p:cNvPr>
              <p:cNvSpPr>
                <a:spLocks/>
              </p:cNvSpPr>
              <p:nvPr/>
            </p:nvSpPr>
            <p:spPr bwMode="auto">
              <a:xfrm>
                <a:off x="4330" y="2334"/>
                <a:ext cx="116" cy="241"/>
              </a:xfrm>
              <a:custGeom>
                <a:avLst/>
                <a:gdLst>
                  <a:gd name="T0" fmla="*/ 71 w 116"/>
                  <a:gd name="T1" fmla="*/ 223 h 241"/>
                  <a:gd name="T2" fmla="*/ 71 w 116"/>
                  <a:gd name="T3" fmla="*/ 220 h 241"/>
                  <a:gd name="T4" fmla="*/ 73 w 116"/>
                  <a:gd name="T5" fmla="*/ 215 h 241"/>
                  <a:gd name="T6" fmla="*/ 78 w 116"/>
                  <a:gd name="T7" fmla="*/ 211 h 241"/>
                  <a:gd name="T8" fmla="*/ 94 w 116"/>
                  <a:gd name="T9" fmla="*/ 207 h 241"/>
                  <a:gd name="T10" fmla="*/ 107 w 116"/>
                  <a:gd name="T11" fmla="*/ 198 h 241"/>
                  <a:gd name="T12" fmla="*/ 112 w 116"/>
                  <a:gd name="T13" fmla="*/ 191 h 241"/>
                  <a:gd name="T14" fmla="*/ 112 w 116"/>
                  <a:gd name="T15" fmla="*/ 188 h 241"/>
                  <a:gd name="T16" fmla="*/ 112 w 116"/>
                  <a:gd name="T17" fmla="*/ 179 h 241"/>
                  <a:gd name="T18" fmla="*/ 114 w 116"/>
                  <a:gd name="T19" fmla="*/ 175 h 241"/>
                  <a:gd name="T20" fmla="*/ 116 w 116"/>
                  <a:gd name="T21" fmla="*/ 170 h 241"/>
                  <a:gd name="T22" fmla="*/ 98 w 116"/>
                  <a:gd name="T23" fmla="*/ 123 h 241"/>
                  <a:gd name="T24" fmla="*/ 96 w 116"/>
                  <a:gd name="T25" fmla="*/ 120 h 241"/>
                  <a:gd name="T26" fmla="*/ 89 w 116"/>
                  <a:gd name="T27" fmla="*/ 115 h 241"/>
                  <a:gd name="T28" fmla="*/ 57 w 116"/>
                  <a:gd name="T29" fmla="*/ 79 h 241"/>
                  <a:gd name="T30" fmla="*/ 71 w 116"/>
                  <a:gd name="T31" fmla="*/ 48 h 241"/>
                  <a:gd name="T32" fmla="*/ 84 w 116"/>
                  <a:gd name="T33" fmla="*/ 36 h 241"/>
                  <a:gd name="T34" fmla="*/ 93 w 116"/>
                  <a:gd name="T35" fmla="*/ 31 h 241"/>
                  <a:gd name="T36" fmla="*/ 91 w 116"/>
                  <a:gd name="T37" fmla="*/ 27 h 241"/>
                  <a:gd name="T38" fmla="*/ 75 w 116"/>
                  <a:gd name="T39" fmla="*/ 22 h 241"/>
                  <a:gd name="T40" fmla="*/ 73 w 116"/>
                  <a:gd name="T41" fmla="*/ 9 h 241"/>
                  <a:gd name="T42" fmla="*/ 50 w 116"/>
                  <a:gd name="T43" fmla="*/ 0 h 241"/>
                  <a:gd name="T44" fmla="*/ 36 w 116"/>
                  <a:gd name="T45" fmla="*/ 7 h 241"/>
                  <a:gd name="T46" fmla="*/ 28 w 116"/>
                  <a:gd name="T47" fmla="*/ 11 h 241"/>
                  <a:gd name="T48" fmla="*/ 21 w 116"/>
                  <a:gd name="T49" fmla="*/ 7 h 241"/>
                  <a:gd name="T50" fmla="*/ 12 w 116"/>
                  <a:gd name="T51" fmla="*/ 11 h 241"/>
                  <a:gd name="T52" fmla="*/ 7 w 116"/>
                  <a:gd name="T53" fmla="*/ 7 h 241"/>
                  <a:gd name="T54" fmla="*/ 2 w 116"/>
                  <a:gd name="T55" fmla="*/ 13 h 241"/>
                  <a:gd name="T56" fmla="*/ 12 w 116"/>
                  <a:gd name="T57" fmla="*/ 32 h 241"/>
                  <a:gd name="T58" fmla="*/ 23 w 116"/>
                  <a:gd name="T59" fmla="*/ 40 h 241"/>
                  <a:gd name="T60" fmla="*/ 37 w 116"/>
                  <a:gd name="T61" fmla="*/ 45 h 241"/>
                  <a:gd name="T62" fmla="*/ 41 w 116"/>
                  <a:gd name="T63" fmla="*/ 50 h 241"/>
                  <a:gd name="T64" fmla="*/ 39 w 116"/>
                  <a:gd name="T65" fmla="*/ 59 h 241"/>
                  <a:gd name="T66" fmla="*/ 30 w 116"/>
                  <a:gd name="T67" fmla="*/ 61 h 241"/>
                  <a:gd name="T68" fmla="*/ 48 w 116"/>
                  <a:gd name="T69" fmla="*/ 77 h 241"/>
                  <a:gd name="T70" fmla="*/ 55 w 116"/>
                  <a:gd name="T71" fmla="*/ 90 h 241"/>
                  <a:gd name="T72" fmla="*/ 68 w 116"/>
                  <a:gd name="T73" fmla="*/ 100 h 241"/>
                  <a:gd name="T74" fmla="*/ 69 w 116"/>
                  <a:gd name="T75" fmla="*/ 107 h 241"/>
                  <a:gd name="T76" fmla="*/ 80 w 116"/>
                  <a:gd name="T77" fmla="*/ 116 h 241"/>
                  <a:gd name="T78" fmla="*/ 87 w 116"/>
                  <a:gd name="T79" fmla="*/ 163 h 241"/>
                  <a:gd name="T80" fmla="*/ 82 w 116"/>
                  <a:gd name="T81" fmla="*/ 182 h 241"/>
                  <a:gd name="T82" fmla="*/ 69 w 116"/>
                  <a:gd name="T83" fmla="*/ 188 h 241"/>
                  <a:gd name="T84" fmla="*/ 61 w 116"/>
                  <a:gd name="T85" fmla="*/ 197 h 241"/>
                  <a:gd name="T86" fmla="*/ 53 w 116"/>
                  <a:gd name="T87" fmla="*/ 206 h 241"/>
                  <a:gd name="T88" fmla="*/ 46 w 116"/>
                  <a:gd name="T89" fmla="*/ 206 h 241"/>
                  <a:gd name="T90" fmla="*/ 37 w 116"/>
                  <a:gd name="T91" fmla="*/ 211 h 241"/>
                  <a:gd name="T92" fmla="*/ 48 w 116"/>
                  <a:gd name="T93" fmla="*/ 218 h 241"/>
                  <a:gd name="T94" fmla="*/ 46 w 116"/>
                  <a:gd name="T95" fmla="*/ 240 h 241"/>
                  <a:gd name="T96" fmla="*/ 48 w 116"/>
                  <a:gd name="T97" fmla="*/ 241 h 241"/>
                  <a:gd name="T98" fmla="*/ 64 w 116"/>
                  <a:gd name="T99" fmla="*/ 2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241">
                    <a:moveTo>
                      <a:pt x="68" y="225"/>
                    </a:moveTo>
                    <a:lnTo>
                      <a:pt x="69" y="225"/>
                    </a:lnTo>
                    <a:lnTo>
                      <a:pt x="71" y="223"/>
                    </a:lnTo>
                    <a:lnTo>
                      <a:pt x="69" y="220"/>
                    </a:lnTo>
                    <a:lnTo>
                      <a:pt x="69" y="218"/>
                    </a:lnTo>
                    <a:lnTo>
                      <a:pt x="71" y="220"/>
                    </a:lnTo>
                    <a:lnTo>
                      <a:pt x="73" y="218"/>
                    </a:lnTo>
                    <a:lnTo>
                      <a:pt x="73" y="218"/>
                    </a:lnTo>
                    <a:lnTo>
                      <a:pt x="73" y="215"/>
                    </a:lnTo>
                    <a:lnTo>
                      <a:pt x="73" y="215"/>
                    </a:lnTo>
                    <a:lnTo>
                      <a:pt x="75" y="213"/>
                    </a:lnTo>
                    <a:lnTo>
                      <a:pt x="78" y="211"/>
                    </a:lnTo>
                    <a:lnTo>
                      <a:pt x="80" y="213"/>
                    </a:lnTo>
                    <a:lnTo>
                      <a:pt x="84" y="213"/>
                    </a:lnTo>
                    <a:lnTo>
                      <a:pt x="94" y="207"/>
                    </a:lnTo>
                    <a:lnTo>
                      <a:pt x="96" y="204"/>
                    </a:lnTo>
                    <a:lnTo>
                      <a:pt x="105" y="200"/>
                    </a:lnTo>
                    <a:lnTo>
                      <a:pt x="107" y="198"/>
                    </a:lnTo>
                    <a:lnTo>
                      <a:pt x="111" y="197"/>
                    </a:lnTo>
                    <a:lnTo>
                      <a:pt x="111" y="193"/>
                    </a:lnTo>
                    <a:lnTo>
                      <a:pt x="112" y="191"/>
                    </a:lnTo>
                    <a:lnTo>
                      <a:pt x="112" y="190"/>
                    </a:lnTo>
                    <a:lnTo>
                      <a:pt x="112" y="190"/>
                    </a:lnTo>
                    <a:lnTo>
                      <a:pt x="112" y="188"/>
                    </a:lnTo>
                    <a:lnTo>
                      <a:pt x="114" y="188"/>
                    </a:lnTo>
                    <a:lnTo>
                      <a:pt x="112" y="181"/>
                    </a:lnTo>
                    <a:lnTo>
                      <a:pt x="112" y="179"/>
                    </a:lnTo>
                    <a:lnTo>
                      <a:pt x="114" y="181"/>
                    </a:lnTo>
                    <a:lnTo>
                      <a:pt x="114" y="177"/>
                    </a:lnTo>
                    <a:lnTo>
                      <a:pt x="114" y="175"/>
                    </a:lnTo>
                    <a:lnTo>
                      <a:pt x="116" y="175"/>
                    </a:lnTo>
                    <a:lnTo>
                      <a:pt x="116" y="177"/>
                    </a:lnTo>
                    <a:lnTo>
                      <a:pt x="116" y="170"/>
                    </a:lnTo>
                    <a:lnTo>
                      <a:pt x="114" y="170"/>
                    </a:lnTo>
                    <a:lnTo>
                      <a:pt x="107" y="132"/>
                    </a:lnTo>
                    <a:lnTo>
                      <a:pt x="98" y="123"/>
                    </a:lnTo>
                    <a:lnTo>
                      <a:pt x="98" y="118"/>
                    </a:lnTo>
                    <a:lnTo>
                      <a:pt x="98" y="120"/>
                    </a:lnTo>
                    <a:lnTo>
                      <a:pt x="96" y="120"/>
                    </a:lnTo>
                    <a:lnTo>
                      <a:pt x="96" y="118"/>
                    </a:lnTo>
                    <a:lnTo>
                      <a:pt x="94" y="116"/>
                    </a:lnTo>
                    <a:lnTo>
                      <a:pt x="89" y="115"/>
                    </a:lnTo>
                    <a:lnTo>
                      <a:pt x="69" y="93"/>
                    </a:lnTo>
                    <a:lnTo>
                      <a:pt x="68" y="86"/>
                    </a:lnTo>
                    <a:lnTo>
                      <a:pt x="57" y="79"/>
                    </a:lnTo>
                    <a:lnTo>
                      <a:pt x="57" y="75"/>
                    </a:lnTo>
                    <a:lnTo>
                      <a:pt x="62" y="56"/>
                    </a:lnTo>
                    <a:lnTo>
                      <a:pt x="71" y="48"/>
                    </a:lnTo>
                    <a:lnTo>
                      <a:pt x="71" y="43"/>
                    </a:lnTo>
                    <a:lnTo>
                      <a:pt x="75" y="40"/>
                    </a:lnTo>
                    <a:lnTo>
                      <a:pt x="84" y="36"/>
                    </a:lnTo>
                    <a:lnTo>
                      <a:pt x="84" y="32"/>
                    </a:lnTo>
                    <a:lnTo>
                      <a:pt x="89" y="31"/>
                    </a:lnTo>
                    <a:lnTo>
                      <a:pt x="93" y="31"/>
                    </a:lnTo>
                    <a:lnTo>
                      <a:pt x="93" y="31"/>
                    </a:lnTo>
                    <a:lnTo>
                      <a:pt x="93" y="29"/>
                    </a:lnTo>
                    <a:lnTo>
                      <a:pt x="91" y="27"/>
                    </a:lnTo>
                    <a:lnTo>
                      <a:pt x="82" y="27"/>
                    </a:lnTo>
                    <a:lnTo>
                      <a:pt x="82" y="25"/>
                    </a:lnTo>
                    <a:lnTo>
                      <a:pt x="75" y="22"/>
                    </a:lnTo>
                    <a:lnTo>
                      <a:pt x="73" y="18"/>
                    </a:lnTo>
                    <a:lnTo>
                      <a:pt x="71" y="15"/>
                    </a:lnTo>
                    <a:lnTo>
                      <a:pt x="73" y="9"/>
                    </a:lnTo>
                    <a:lnTo>
                      <a:pt x="71" y="7"/>
                    </a:lnTo>
                    <a:lnTo>
                      <a:pt x="62" y="6"/>
                    </a:lnTo>
                    <a:lnTo>
                      <a:pt x="50" y="0"/>
                    </a:lnTo>
                    <a:lnTo>
                      <a:pt x="48" y="0"/>
                    </a:lnTo>
                    <a:lnTo>
                      <a:pt x="41" y="6"/>
                    </a:lnTo>
                    <a:lnTo>
                      <a:pt x="36" y="7"/>
                    </a:lnTo>
                    <a:lnTo>
                      <a:pt x="34" y="7"/>
                    </a:lnTo>
                    <a:lnTo>
                      <a:pt x="30" y="9"/>
                    </a:lnTo>
                    <a:lnTo>
                      <a:pt x="28" y="11"/>
                    </a:lnTo>
                    <a:lnTo>
                      <a:pt x="27" y="9"/>
                    </a:lnTo>
                    <a:lnTo>
                      <a:pt x="23" y="9"/>
                    </a:lnTo>
                    <a:lnTo>
                      <a:pt x="21" y="7"/>
                    </a:lnTo>
                    <a:lnTo>
                      <a:pt x="19" y="9"/>
                    </a:lnTo>
                    <a:lnTo>
                      <a:pt x="14" y="11"/>
                    </a:lnTo>
                    <a:lnTo>
                      <a:pt x="12" y="11"/>
                    </a:lnTo>
                    <a:lnTo>
                      <a:pt x="11" y="9"/>
                    </a:lnTo>
                    <a:lnTo>
                      <a:pt x="7" y="9"/>
                    </a:lnTo>
                    <a:lnTo>
                      <a:pt x="7" y="7"/>
                    </a:lnTo>
                    <a:lnTo>
                      <a:pt x="5" y="7"/>
                    </a:lnTo>
                    <a:lnTo>
                      <a:pt x="2" y="13"/>
                    </a:lnTo>
                    <a:lnTo>
                      <a:pt x="2" y="13"/>
                    </a:lnTo>
                    <a:lnTo>
                      <a:pt x="0" y="13"/>
                    </a:lnTo>
                    <a:lnTo>
                      <a:pt x="12" y="29"/>
                    </a:lnTo>
                    <a:lnTo>
                      <a:pt x="12" y="32"/>
                    </a:lnTo>
                    <a:lnTo>
                      <a:pt x="12" y="34"/>
                    </a:lnTo>
                    <a:lnTo>
                      <a:pt x="18" y="40"/>
                    </a:lnTo>
                    <a:lnTo>
                      <a:pt x="23" y="40"/>
                    </a:lnTo>
                    <a:lnTo>
                      <a:pt x="28" y="38"/>
                    </a:lnTo>
                    <a:lnTo>
                      <a:pt x="34" y="40"/>
                    </a:lnTo>
                    <a:lnTo>
                      <a:pt x="37" y="45"/>
                    </a:lnTo>
                    <a:lnTo>
                      <a:pt x="37" y="47"/>
                    </a:lnTo>
                    <a:lnTo>
                      <a:pt x="41" y="48"/>
                    </a:lnTo>
                    <a:lnTo>
                      <a:pt x="41" y="50"/>
                    </a:lnTo>
                    <a:lnTo>
                      <a:pt x="43" y="52"/>
                    </a:lnTo>
                    <a:lnTo>
                      <a:pt x="43" y="56"/>
                    </a:lnTo>
                    <a:lnTo>
                      <a:pt x="39" y="59"/>
                    </a:lnTo>
                    <a:lnTo>
                      <a:pt x="34" y="59"/>
                    </a:lnTo>
                    <a:lnTo>
                      <a:pt x="32" y="59"/>
                    </a:lnTo>
                    <a:lnTo>
                      <a:pt x="30" y="61"/>
                    </a:lnTo>
                    <a:lnTo>
                      <a:pt x="28" y="65"/>
                    </a:lnTo>
                    <a:lnTo>
                      <a:pt x="30" y="66"/>
                    </a:lnTo>
                    <a:lnTo>
                      <a:pt x="48" y="77"/>
                    </a:lnTo>
                    <a:lnTo>
                      <a:pt x="48" y="81"/>
                    </a:lnTo>
                    <a:lnTo>
                      <a:pt x="55" y="88"/>
                    </a:lnTo>
                    <a:lnTo>
                      <a:pt x="55" y="90"/>
                    </a:lnTo>
                    <a:lnTo>
                      <a:pt x="61" y="95"/>
                    </a:lnTo>
                    <a:lnTo>
                      <a:pt x="62" y="97"/>
                    </a:lnTo>
                    <a:lnTo>
                      <a:pt x="68" y="100"/>
                    </a:lnTo>
                    <a:lnTo>
                      <a:pt x="69" y="107"/>
                    </a:lnTo>
                    <a:lnTo>
                      <a:pt x="69" y="107"/>
                    </a:lnTo>
                    <a:lnTo>
                      <a:pt x="69" y="107"/>
                    </a:lnTo>
                    <a:lnTo>
                      <a:pt x="71" y="111"/>
                    </a:lnTo>
                    <a:lnTo>
                      <a:pt x="73" y="111"/>
                    </a:lnTo>
                    <a:lnTo>
                      <a:pt x="80" y="116"/>
                    </a:lnTo>
                    <a:lnTo>
                      <a:pt x="86" y="131"/>
                    </a:lnTo>
                    <a:lnTo>
                      <a:pt x="86" y="157"/>
                    </a:lnTo>
                    <a:lnTo>
                      <a:pt x="87" y="163"/>
                    </a:lnTo>
                    <a:lnTo>
                      <a:pt x="87" y="181"/>
                    </a:lnTo>
                    <a:lnTo>
                      <a:pt x="86" y="182"/>
                    </a:lnTo>
                    <a:lnTo>
                      <a:pt x="82" y="182"/>
                    </a:lnTo>
                    <a:lnTo>
                      <a:pt x="77" y="186"/>
                    </a:lnTo>
                    <a:lnTo>
                      <a:pt x="75" y="186"/>
                    </a:lnTo>
                    <a:lnTo>
                      <a:pt x="69" y="188"/>
                    </a:lnTo>
                    <a:lnTo>
                      <a:pt x="69" y="191"/>
                    </a:lnTo>
                    <a:lnTo>
                      <a:pt x="61" y="191"/>
                    </a:lnTo>
                    <a:lnTo>
                      <a:pt x="61" y="197"/>
                    </a:lnTo>
                    <a:lnTo>
                      <a:pt x="61" y="200"/>
                    </a:lnTo>
                    <a:lnTo>
                      <a:pt x="57" y="202"/>
                    </a:lnTo>
                    <a:lnTo>
                      <a:pt x="53" y="206"/>
                    </a:lnTo>
                    <a:lnTo>
                      <a:pt x="50" y="206"/>
                    </a:lnTo>
                    <a:lnTo>
                      <a:pt x="48" y="206"/>
                    </a:lnTo>
                    <a:lnTo>
                      <a:pt x="46" y="206"/>
                    </a:lnTo>
                    <a:lnTo>
                      <a:pt x="46" y="207"/>
                    </a:lnTo>
                    <a:lnTo>
                      <a:pt x="44" y="209"/>
                    </a:lnTo>
                    <a:lnTo>
                      <a:pt x="37" y="211"/>
                    </a:lnTo>
                    <a:lnTo>
                      <a:pt x="39" y="215"/>
                    </a:lnTo>
                    <a:lnTo>
                      <a:pt x="44" y="216"/>
                    </a:lnTo>
                    <a:lnTo>
                      <a:pt x="48" y="218"/>
                    </a:lnTo>
                    <a:lnTo>
                      <a:pt x="44" y="223"/>
                    </a:lnTo>
                    <a:lnTo>
                      <a:pt x="43" y="232"/>
                    </a:lnTo>
                    <a:lnTo>
                      <a:pt x="46" y="240"/>
                    </a:lnTo>
                    <a:lnTo>
                      <a:pt x="44" y="240"/>
                    </a:lnTo>
                    <a:lnTo>
                      <a:pt x="44" y="241"/>
                    </a:lnTo>
                    <a:lnTo>
                      <a:pt x="48" y="241"/>
                    </a:lnTo>
                    <a:lnTo>
                      <a:pt x="57" y="232"/>
                    </a:lnTo>
                    <a:lnTo>
                      <a:pt x="64" y="229"/>
                    </a:lnTo>
                    <a:lnTo>
                      <a:pt x="64" y="229"/>
                    </a:lnTo>
                    <a:lnTo>
                      <a:pt x="64" y="225"/>
                    </a:lnTo>
                    <a:lnTo>
                      <a:pt x="68" y="22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2" name="Freeform 2471">
                <a:extLst>
                  <a:ext uri="{FF2B5EF4-FFF2-40B4-BE49-F238E27FC236}">
                    <a16:creationId xmlns:a16="http://schemas.microsoft.com/office/drawing/2014/main" id="{CD0CE1B8-0737-674B-AD8A-4CF4BEB62887}"/>
                  </a:ext>
                </a:extLst>
              </p:cNvPr>
              <p:cNvSpPr>
                <a:spLocks/>
              </p:cNvSpPr>
              <p:nvPr/>
            </p:nvSpPr>
            <p:spPr bwMode="auto">
              <a:xfrm>
                <a:off x="4330" y="2334"/>
                <a:ext cx="116" cy="241"/>
              </a:xfrm>
              <a:custGeom>
                <a:avLst/>
                <a:gdLst>
                  <a:gd name="T0" fmla="*/ 71 w 116"/>
                  <a:gd name="T1" fmla="*/ 223 h 241"/>
                  <a:gd name="T2" fmla="*/ 71 w 116"/>
                  <a:gd name="T3" fmla="*/ 220 h 241"/>
                  <a:gd name="T4" fmla="*/ 73 w 116"/>
                  <a:gd name="T5" fmla="*/ 215 h 241"/>
                  <a:gd name="T6" fmla="*/ 78 w 116"/>
                  <a:gd name="T7" fmla="*/ 211 h 241"/>
                  <a:gd name="T8" fmla="*/ 94 w 116"/>
                  <a:gd name="T9" fmla="*/ 207 h 241"/>
                  <a:gd name="T10" fmla="*/ 107 w 116"/>
                  <a:gd name="T11" fmla="*/ 198 h 241"/>
                  <a:gd name="T12" fmla="*/ 112 w 116"/>
                  <a:gd name="T13" fmla="*/ 191 h 241"/>
                  <a:gd name="T14" fmla="*/ 112 w 116"/>
                  <a:gd name="T15" fmla="*/ 188 h 241"/>
                  <a:gd name="T16" fmla="*/ 112 w 116"/>
                  <a:gd name="T17" fmla="*/ 179 h 241"/>
                  <a:gd name="T18" fmla="*/ 114 w 116"/>
                  <a:gd name="T19" fmla="*/ 175 h 241"/>
                  <a:gd name="T20" fmla="*/ 116 w 116"/>
                  <a:gd name="T21" fmla="*/ 170 h 241"/>
                  <a:gd name="T22" fmla="*/ 98 w 116"/>
                  <a:gd name="T23" fmla="*/ 123 h 241"/>
                  <a:gd name="T24" fmla="*/ 96 w 116"/>
                  <a:gd name="T25" fmla="*/ 120 h 241"/>
                  <a:gd name="T26" fmla="*/ 89 w 116"/>
                  <a:gd name="T27" fmla="*/ 115 h 241"/>
                  <a:gd name="T28" fmla="*/ 57 w 116"/>
                  <a:gd name="T29" fmla="*/ 79 h 241"/>
                  <a:gd name="T30" fmla="*/ 71 w 116"/>
                  <a:gd name="T31" fmla="*/ 48 h 241"/>
                  <a:gd name="T32" fmla="*/ 84 w 116"/>
                  <a:gd name="T33" fmla="*/ 36 h 241"/>
                  <a:gd name="T34" fmla="*/ 93 w 116"/>
                  <a:gd name="T35" fmla="*/ 31 h 241"/>
                  <a:gd name="T36" fmla="*/ 91 w 116"/>
                  <a:gd name="T37" fmla="*/ 27 h 241"/>
                  <a:gd name="T38" fmla="*/ 75 w 116"/>
                  <a:gd name="T39" fmla="*/ 22 h 241"/>
                  <a:gd name="T40" fmla="*/ 73 w 116"/>
                  <a:gd name="T41" fmla="*/ 9 h 241"/>
                  <a:gd name="T42" fmla="*/ 50 w 116"/>
                  <a:gd name="T43" fmla="*/ 0 h 241"/>
                  <a:gd name="T44" fmla="*/ 36 w 116"/>
                  <a:gd name="T45" fmla="*/ 7 h 241"/>
                  <a:gd name="T46" fmla="*/ 28 w 116"/>
                  <a:gd name="T47" fmla="*/ 11 h 241"/>
                  <a:gd name="T48" fmla="*/ 21 w 116"/>
                  <a:gd name="T49" fmla="*/ 7 h 241"/>
                  <a:gd name="T50" fmla="*/ 12 w 116"/>
                  <a:gd name="T51" fmla="*/ 11 h 241"/>
                  <a:gd name="T52" fmla="*/ 7 w 116"/>
                  <a:gd name="T53" fmla="*/ 7 h 241"/>
                  <a:gd name="T54" fmla="*/ 2 w 116"/>
                  <a:gd name="T55" fmla="*/ 13 h 241"/>
                  <a:gd name="T56" fmla="*/ 12 w 116"/>
                  <a:gd name="T57" fmla="*/ 32 h 241"/>
                  <a:gd name="T58" fmla="*/ 23 w 116"/>
                  <a:gd name="T59" fmla="*/ 40 h 241"/>
                  <a:gd name="T60" fmla="*/ 37 w 116"/>
                  <a:gd name="T61" fmla="*/ 45 h 241"/>
                  <a:gd name="T62" fmla="*/ 41 w 116"/>
                  <a:gd name="T63" fmla="*/ 50 h 241"/>
                  <a:gd name="T64" fmla="*/ 39 w 116"/>
                  <a:gd name="T65" fmla="*/ 59 h 241"/>
                  <a:gd name="T66" fmla="*/ 30 w 116"/>
                  <a:gd name="T67" fmla="*/ 61 h 241"/>
                  <a:gd name="T68" fmla="*/ 48 w 116"/>
                  <a:gd name="T69" fmla="*/ 77 h 241"/>
                  <a:gd name="T70" fmla="*/ 55 w 116"/>
                  <a:gd name="T71" fmla="*/ 90 h 241"/>
                  <a:gd name="T72" fmla="*/ 68 w 116"/>
                  <a:gd name="T73" fmla="*/ 100 h 241"/>
                  <a:gd name="T74" fmla="*/ 69 w 116"/>
                  <a:gd name="T75" fmla="*/ 107 h 241"/>
                  <a:gd name="T76" fmla="*/ 80 w 116"/>
                  <a:gd name="T77" fmla="*/ 116 h 241"/>
                  <a:gd name="T78" fmla="*/ 87 w 116"/>
                  <a:gd name="T79" fmla="*/ 163 h 241"/>
                  <a:gd name="T80" fmla="*/ 82 w 116"/>
                  <a:gd name="T81" fmla="*/ 182 h 241"/>
                  <a:gd name="T82" fmla="*/ 69 w 116"/>
                  <a:gd name="T83" fmla="*/ 188 h 241"/>
                  <a:gd name="T84" fmla="*/ 61 w 116"/>
                  <a:gd name="T85" fmla="*/ 197 h 241"/>
                  <a:gd name="T86" fmla="*/ 53 w 116"/>
                  <a:gd name="T87" fmla="*/ 206 h 241"/>
                  <a:gd name="T88" fmla="*/ 46 w 116"/>
                  <a:gd name="T89" fmla="*/ 206 h 241"/>
                  <a:gd name="T90" fmla="*/ 37 w 116"/>
                  <a:gd name="T91" fmla="*/ 211 h 241"/>
                  <a:gd name="T92" fmla="*/ 48 w 116"/>
                  <a:gd name="T93" fmla="*/ 218 h 241"/>
                  <a:gd name="T94" fmla="*/ 46 w 116"/>
                  <a:gd name="T95" fmla="*/ 240 h 241"/>
                  <a:gd name="T96" fmla="*/ 48 w 116"/>
                  <a:gd name="T97" fmla="*/ 241 h 241"/>
                  <a:gd name="T98" fmla="*/ 64 w 116"/>
                  <a:gd name="T99" fmla="*/ 2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241">
                    <a:moveTo>
                      <a:pt x="68" y="225"/>
                    </a:moveTo>
                    <a:lnTo>
                      <a:pt x="69" y="225"/>
                    </a:lnTo>
                    <a:lnTo>
                      <a:pt x="71" y="223"/>
                    </a:lnTo>
                    <a:lnTo>
                      <a:pt x="69" y="220"/>
                    </a:lnTo>
                    <a:lnTo>
                      <a:pt x="69" y="218"/>
                    </a:lnTo>
                    <a:lnTo>
                      <a:pt x="71" y="220"/>
                    </a:lnTo>
                    <a:lnTo>
                      <a:pt x="73" y="218"/>
                    </a:lnTo>
                    <a:lnTo>
                      <a:pt x="73" y="218"/>
                    </a:lnTo>
                    <a:lnTo>
                      <a:pt x="73" y="215"/>
                    </a:lnTo>
                    <a:lnTo>
                      <a:pt x="73" y="215"/>
                    </a:lnTo>
                    <a:lnTo>
                      <a:pt x="75" y="213"/>
                    </a:lnTo>
                    <a:lnTo>
                      <a:pt x="78" y="211"/>
                    </a:lnTo>
                    <a:lnTo>
                      <a:pt x="80" y="213"/>
                    </a:lnTo>
                    <a:lnTo>
                      <a:pt x="84" y="213"/>
                    </a:lnTo>
                    <a:lnTo>
                      <a:pt x="94" y="207"/>
                    </a:lnTo>
                    <a:lnTo>
                      <a:pt x="96" y="204"/>
                    </a:lnTo>
                    <a:lnTo>
                      <a:pt x="105" y="200"/>
                    </a:lnTo>
                    <a:lnTo>
                      <a:pt x="107" y="198"/>
                    </a:lnTo>
                    <a:lnTo>
                      <a:pt x="111" y="197"/>
                    </a:lnTo>
                    <a:lnTo>
                      <a:pt x="111" y="193"/>
                    </a:lnTo>
                    <a:lnTo>
                      <a:pt x="112" y="191"/>
                    </a:lnTo>
                    <a:lnTo>
                      <a:pt x="112" y="190"/>
                    </a:lnTo>
                    <a:lnTo>
                      <a:pt x="112" y="190"/>
                    </a:lnTo>
                    <a:lnTo>
                      <a:pt x="112" y="188"/>
                    </a:lnTo>
                    <a:lnTo>
                      <a:pt x="114" y="188"/>
                    </a:lnTo>
                    <a:lnTo>
                      <a:pt x="112" y="181"/>
                    </a:lnTo>
                    <a:lnTo>
                      <a:pt x="112" y="179"/>
                    </a:lnTo>
                    <a:lnTo>
                      <a:pt x="114" y="181"/>
                    </a:lnTo>
                    <a:lnTo>
                      <a:pt x="114" y="177"/>
                    </a:lnTo>
                    <a:lnTo>
                      <a:pt x="114" y="175"/>
                    </a:lnTo>
                    <a:lnTo>
                      <a:pt x="116" y="175"/>
                    </a:lnTo>
                    <a:lnTo>
                      <a:pt x="116" y="177"/>
                    </a:lnTo>
                    <a:lnTo>
                      <a:pt x="116" y="170"/>
                    </a:lnTo>
                    <a:lnTo>
                      <a:pt x="114" y="170"/>
                    </a:lnTo>
                    <a:lnTo>
                      <a:pt x="107" y="132"/>
                    </a:lnTo>
                    <a:lnTo>
                      <a:pt x="98" y="123"/>
                    </a:lnTo>
                    <a:lnTo>
                      <a:pt x="98" y="118"/>
                    </a:lnTo>
                    <a:lnTo>
                      <a:pt x="98" y="120"/>
                    </a:lnTo>
                    <a:lnTo>
                      <a:pt x="96" y="120"/>
                    </a:lnTo>
                    <a:lnTo>
                      <a:pt x="96" y="118"/>
                    </a:lnTo>
                    <a:lnTo>
                      <a:pt x="94" y="116"/>
                    </a:lnTo>
                    <a:lnTo>
                      <a:pt x="89" y="115"/>
                    </a:lnTo>
                    <a:lnTo>
                      <a:pt x="69" y="93"/>
                    </a:lnTo>
                    <a:lnTo>
                      <a:pt x="68" y="86"/>
                    </a:lnTo>
                    <a:lnTo>
                      <a:pt x="57" y="79"/>
                    </a:lnTo>
                    <a:lnTo>
                      <a:pt x="57" y="75"/>
                    </a:lnTo>
                    <a:lnTo>
                      <a:pt x="62" y="56"/>
                    </a:lnTo>
                    <a:lnTo>
                      <a:pt x="71" y="48"/>
                    </a:lnTo>
                    <a:lnTo>
                      <a:pt x="71" y="43"/>
                    </a:lnTo>
                    <a:lnTo>
                      <a:pt x="75" y="40"/>
                    </a:lnTo>
                    <a:lnTo>
                      <a:pt x="84" y="36"/>
                    </a:lnTo>
                    <a:lnTo>
                      <a:pt x="84" y="32"/>
                    </a:lnTo>
                    <a:lnTo>
                      <a:pt x="89" y="31"/>
                    </a:lnTo>
                    <a:lnTo>
                      <a:pt x="93" y="31"/>
                    </a:lnTo>
                    <a:lnTo>
                      <a:pt x="93" y="31"/>
                    </a:lnTo>
                    <a:lnTo>
                      <a:pt x="93" y="29"/>
                    </a:lnTo>
                    <a:lnTo>
                      <a:pt x="91" y="27"/>
                    </a:lnTo>
                    <a:lnTo>
                      <a:pt x="82" y="27"/>
                    </a:lnTo>
                    <a:lnTo>
                      <a:pt x="82" y="25"/>
                    </a:lnTo>
                    <a:lnTo>
                      <a:pt x="75" y="22"/>
                    </a:lnTo>
                    <a:lnTo>
                      <a:pt x="73" y="18"/>
                    </a:lnTo>
                    <a:lnTo>
                      <a:pt x="71" y="15"/>
                    </a:lnTo>
                    <a:lnTo>
                      <a:pt x="73" y="9"/>
                    </a:lnTo>
                    <a:lnTo>
                      <a:pt x="71" y="7"/>
                    </a:lnTo>
                    <a:lnTo>
                      <a:pt x="62" y="6"/>
                    </a:lnTo>
                    <a:lnTo>
                      <a:pt x="50" y="0"/>
                    </a:lnTo>
                    <a:lnTo>
                      <a:pt x="48" y="0"/>
                    </a:lnTo>
                    <a:lnTo>
                      <a:pt x="41" y="6"/>
                    </a:lnTo>
                    <a:lnTo>
                      <a:pt x="36" y="7"/>
                    </a:lnTo>
                    <a:lnTo>
                      <a:pt x="34" y="7"/>
                    </a:lnTo>
                    <a:lnTo>
                      <a:pt x="30" y="9"/>
                    </a:lnTo>
                    <a:lnTo>
                      <a:pt x="28" y="11"/>
                    </a:lnTo>
                    <a:lnTo>
                      <a:pt x="27" y="9"/>
                    </a:lnTo>
                    <a:lnTo>
                      <a:pt x="23" y="9"/>
                    </a:lnTo>
                    <a:lnTo>
                      <a:pt x="21" y="7"/>
                    </a:lnTo>
                    <a:lnTo>
                      <a:pt x="19" y="9"/>
                    </a:lnTo>
                    <a:lnTo>
                      <a:pt x="14" y="11"/>
                    </a:lnTo>
                    <a:lnTo>
                      <a:pt x="12" y="11"/>
                    </a:lnTo>
                    <a:lnTo>
                      <a:pt x="11" y="9"/>
                    </a:lnTo>
                    <a:lnTo>
                      <a:pt x="7" y="9"/>
                    </a:lnTo>
                    <a:lnTo>
                      <a:pt x="7" y="7"/>
                    </a:lnTo>
                    <a:lnTo>
                      <a:pt x="5" y="7"/>
                    </a:lnTo>
                    <a:lnTo>
                      <a:pt x="2" y="13"/>
                    </a:lnTo>
                    <a:lnTo>
                      <a:pt x="2" y="13"/>
                    </a:lnTo>
                    <a:lnTo>
                      <a:pt x="0" y="13"/>
                    </a:lnTo>
                    <a:lnTo>
                      <a:pt x="12" y="29"/>
                    </a:lnTo>
                    <a:lnTo>
                      <a:pt x="12" y="32"/>
                    </a:lnTo>
                    <a:lnTo>
                      <a:pt x="12" y="34"/>
                    </a:lnTo>
                    <a:lnTo>
                      <a:pt x="18" y="40"/>
                    </a:lnTo>
                    <a:lnTo>
                      <a:pt x="23" y="40"/>
                    </a:lnTo>
                    <a:lnTo>
                      <a:pt x="28" y="38"/>
                    </a:lnTo>
                    <a:lnTo>
                      <a:pt x="34" y="40"/>
                    </a:lnTo>
                    <a:lnTo>
                      <a:pt x="37" y="45"/>
                    </a:lnTo>
                    <a:lnTo>
                      <a:pt x="37" y="47"/>
                    </a:lnTo>
                    <a:lnTo>
                      <a:pt x="41" y="48"/>
                    </a:lnTo>
                    <a:lnTo>
                      <a:pt x="41" y="50"/>
                    </a:lnTo>
                    <a:lnTo>
                      <a:pt x="43" y="52"/>
                    </a:lnTo>
                    <a:lnTo>
                      <a:pt x="43" y="56"/>
                    </a:lnTo>
                    <a:lnTo>
                      <a:pt x="39" y="59"/>
                    </a:lnTo>
                    <a:lnTo>
                      <a:pt x="34" y="59"/>
                    </a:lnTo>
                    <a:lnTo>
                      <a:pt x="32" y="59"/>
                    </a:lnTo>
                    <a:lnTo>
                      <a:pt x="30" y="61"/>
                    </a:lnTo>
                    <a:lnTo>
                      <a:pt x="28" y="65"/>
                    </a:lnTo>
                    <a:lnTo>
                      <a:pt x="30" y="66"/>
                    </a:lnTo>
                    <a:lnTo>
                      <a:pt x="48" y="77"/>
                    </a:lnTo>
                    <a:lnTo>
                      <a:pt x="48" y="81"/>
                    </a:lnTo>
                    <a:lnTo>
                      <a:pt x="55" y="88"/>
                    </a:lnTo>
                    <a:lnTo>
                      <a:pt x="55" y="90"/>
                    </a:lnTo>
                    <a:lnTo>
                      <a:pt x="61" y="95"/>
                    </a:lnTo>
                    <a:lnTo>
                      <a:pt x="62" y="97"/>
                    </a:lnTo>
                    <a:lnTo>
                      <a:pt x="68" y="100"/>
                    </a:lnTo>
                    <a:lnTo>
                      <a:pt x="69" y="107"/>
                    </a:lnTo>
                    <a:lnTo>
                      <a:pt x="69" y="107"/>
                    </a:lnTo>
                    <a:lnTo>
                      <a:pt x="69" y="107"/>
                    </a:lnTo>
                    <a:lnTo>
                      <a:pt x="71" y="111"/>
                    </a:lnTo>
                    <a:lnTo>
                      <a:pt x="73" y="111"/>
                    </a:lnTo>
                    <a:lnTo>
                      <a:pt x="80" y="116"/>
                    </a:lnTo>
                    <a:lnTo>
                      <a:pt x="86" y="131"/>
                    </a:lnTo>
                    <a:lnTo>
                      <a:pt x="86" y="157"/>
                    </a:lnTo>
                    <a:lnTo>
                      <a:pt x="87" y="163"/>
                    </a:lnTo>
                    <a:lnTo>
                      <a:pt x="87" y="181"/>
                    </a:lnTo>
                    <a:lnTo>
                      <a:pt x="86" y="182"/>
                    </a:lnTo>
                    <a:lnTo>
                      <a:pt x="82" y="182"/>
                    </a:lnTo>
                    <a:lnTo>
                      <a:pt x="77" y="186"/>
                    </a:lnTo>
                    <a:lnTo>
                      <a:pt x="75" y="186"/>
                    </a:lnTo>
                    <a:lnTo>
                      <a:pt x="69" y="188"/>
                    </a:lnTo>
                    <a:lnTo>
                      <a:pt x="69" y="191"/>
                    </a:lnTo>
                    <a:lnTo>
                      <a:pt x="61" y="191"/>
                    </a:lnTo>
                    <a:lnTo>
                      <a:pt x="61" y="197"/>
                    </a:lnTo>
                    <a:lnTo>
                      <a:pt x="61" y="200"/>
                    </a:lnTo>
                    <a:lnTo>
                      <a:pt x="57" y="202"/>
                    </a:lnTo>
                    <a:lnTo>
                      <a:pt x="53" y="206"/>
                    </a:lnTo>
                    <a:lnTo>
                      <a:pt x="50" y="206"/>
                    </a:lnTo>
                    <a:lnTo>
                      <a:pt x="48" y="206"/>
                    </a:lnTo>
                    <a:lnTo>
                      <a:pt x="46" y="206"/>
                    </a:lnTo>
                    <a:lnTo>
                      <a:pt x="46" y="207"/>
                    </a:lnTo>
                    <a:lnTo>
                      <a:pt x="44" y="209"/>
                    </a:lnTo>
                    <a:lnTo>
                      <a:pt x="37" y="211"/>
                    </a:lnTo>
                    <a:lnTo>
                      <a:pt x="39" y="215"/>
                    </a:lnTo>
                    <a:lnTo>
                      <a:pt x="44" y="216"/>
                    </a:lnTo>
                    <a:lnTo>
                      <a:pt x="48" y="218"/>
                    </a:lnTo>
                    <a:lnTo>
                      <a:pt x="44" y="223"/>
                    </a:lnTo>
                    <a:lnTo>
                      <a:pt x="43" y="232"/>
                    </a:lnTo>
                    <a:lnTo>
                      <a:pt x="46" y="240"/>
                    </a:lnTo>
                    <a:lnTo>
                      <a:pt x="44" y="240"/>
                    </a:lnTo>
                    <a:lnTo>
                      <a:pt x="44" y="241"/>
                    </a:lnTo>
                    <a:lnTo>
                      <a:pt x="48" y="241"/>
                    </a:lnTo>
                    <a:lnTo>
                      <a:pt x="57" y="232"/>
                    </a:lnTo>
                    <a:lnTo>
                      <a:pt x="64" y="229"/>
                    </a:lnTo>
                    <a:lnTo>
                      <a:pt x="64" y="229"/>
                    </a:lnTo>
                    <a:lnTo>
                      <a:pt x="64" y="225"/>
                    </a:lnTo>
                    <a:lnTo>
                      <a:pt x="68" y="22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3" name="Freeform 2472">
                <a:extLst>
                  <a:ext uri="{FF2B5EF4-FFF2-40B4-BE49-F238E27FC236}">
                    <a16:creationId xmlns:a16="http://schemas.microsoft.com/office/drawing/2014/main" id="{D2D220A3-5EB1-A948-96D0-C46280B4D168}"/>
                  </a:ext>
                </a:extLst>
              </p:cNvPr>
              <p:cNvSpPr>
                <a:spLocks/>
              </p:cNvSpPr>
              <p:nvPr/>
            </p:nvSpPr>
            <p:spPr bwMode="auto">
              <a:xfrm>
                <a:off x="4101" y="1736"/>
                <a:ext cx="506" cy="248"/>
              </a:xfrm>
              <a:custGeom>
                <a:avLst/>
                <a:gdLst>
                  <a:gd name="T0" fmla="*/ 4 w 506"/>
                  <a:gd name="T1" fmla="*/ 73 h 248"/>
                  <a:gd name="T2" fmla="*/ 18 w 506"/>
                  <a:gd name="T3" fmla="*/ 64 h 248"/>
                  <a:gd name="T4" fmla="*/ 72 w 506"/>
                  <a:gd name="T5" fmla="*/ 39 h 248"/>
                  <a:gd name="T6" fmla="*/ 86 w 506"/>
                  <a:gd name="T7" fmla="*/ 45 h 248"/>
                  <a:gd name="T8" fmla="*/ 102 w 506"/>
                  <a:gd name="T9" fmla="*/ 45 h 248"/>
                  <a:gd name="T10" fmla="*/ 118 w 506"/>
                  <a:gd name="T11" fmla="*/ 55 h 248"/>
                  <a:gd name="T12" fmla="*/ 136 w 506"/>
                  <a:gd name="T13" fmla="*/ 55 h 248"/>
                  <a:gd name="T14" fmla="*/ 163 w 506"/>
                  <a:gd name="T15" fmla="*/ 52 h 248"/>
                  <a:gd name="T16" fmla="*/ 163 w 506"/>
                  <a:gd name="T17" fmla="*/ 43 h 248"/>
                  <a:gd name="T18" fmla="*/ 165 w 506"/>
                  <a:gd name="T19" fmla="*/ 34 h 248"/>
                  <a:gd name="T20" fmla="*/ 161 w 506"/>
                  <a:gd name="T21" fmla="*/ 23 h 248"/>
                  <a:gd name="T22" fmla="*/ 179 w 506"/>
                  <a:gd name="T23" fmla="*/ 0 h 248"/>
                  <a:gd name="T24" fmla="*/ 188 w 506"/>
                  <a:gd name="T25" fmla="*/ 2 h 248"/>
                  <a:gd name="T26" fmla="*/ 204 w 506"/>
                  <a:gd name="T27" fmla="*/ 7 h 248"/>
                  <a:gd name="T28" fmla="*/ 225 w 506"/>
                  <a:gd name="T29" fmla="*/ 16 h 248"/>
                  <a:gd name="T30" fmla="*/ 231 w 506"/>
                  <a:gd name="T31" fmla="*/ 36 h 248"/>
                  <a:gd name="T32" fmla="*/ 243 w 506"/>
                  <a:gd name="T33" fmla="*/ 45 h 248"/>
                  <a:gd name="T34" fmla="*/ 261 w 506"/>
                  <a:gd name="T35" fmla="*/ 46 h 248"/>
                  <a:gd name="T36" fmla="*/ 298 w 506"/>
                  <a:gd name="T37" fmla="*/ 46 h 248"/>
                  <a:gd name="T38" fmla="*/ 302 w 506"/>
                  <a:gd name="T39" fmla="*/ 48 h 248"/>
                  <a:gd name="T40" fmla="*/ 322 w 506"/>
                  <a:gd name="T41" fmla="*/ 59 h 248"/>
                  <a:gd name="T42" fmla="*/ 334 w 506"/>
                  <a:gd name="T43" fmla="*/ 70 h 248"/>
                  <a:gd name="T44" fmla="*/ 368 w 506"/>
                  <a:gd name="T45" fmla="*/ 75 h 248"/>
                  <a:gd name="T46" fmla="*/ 420 w 506"/>
                  <a:gd name="T47" fmla="*/ 52 h 248"/>
                  <a:gd name="T48" fmla="*/ 434 w 506"/>
                  <a:gd name="T49" fmla="*/ 52 h 248"/>
                  <a:gd name="T50" fmla="*/ 447 w 506"/>
                  <a:gd name="T51" fmla="*/ 57 h 248"/>
                  <a:gd name="T52" fmla="*/ 456 w 506"/>
                  <a:gd name="T53" fmla="*/ 55 h 248"/>
                  <a:gd name="T54" fmla="*/ 457 w 506"/>
                  <a:gd name="T55" fmla="*/ 57 h 248"/>
                  <a:gd name="T56" fmla="*/ 445 w 506"/>
                  <a:gd name="T57" fmla="*/ 75 h 248"/>
                  <a:gd name="T58" fmla="*/ 443 w 506"/>
                  <a:gd name="T59" fmla="*/ 95 h 248"/>
                  <a:gd name="T60" fmla="*/ 447 w 506"/>
                  <a:gd name="T61" fmla="*/ 111 h 248"/>
                  <a:gd name="T62" fmla="*/ 473 w 506"/>
                  <a:gd name="T63" fmla="*/ 111 h 248"/>
                  <a:gd name="T64" fmla="*/ 491 w 506"/>
                  <a:gd name="T65" fmla="*/ 111 h 248"/>
                  <a:gd name="T66" fmla="*/ 502 w 506"/>
                  <a:gd name="T67" fmla="*/ 121 h 248"/>
                  <a:gd name="T68" fmla="*/ 506 w 506"/>
                  <a:gd name="T69" fmla="*/ 130 h 248"/>
                  <a:gd name="T70" fmla="*/ 504 w 506"/>
                  <a:gd name="T71" fmla="*/ 136 h 248"/>
                  <a:gd name="T72" fmla="*/ 465 w 506"/>
                  <a:gd name="T73" fmla="*/ 136 h 248"/>
                  <a:gd name="T74" fmla="*/ 438 w 506"/>
                  <a:gd name="T75" fmla="*/ 161 h 248"/>
                  <a:gd name="T76" fmla="*/ 420 w 506"/>
                  <a:gd name="T77" fmla="*/ 173 h 248"/>
                  <a:gd name="T78" fmla="*/ 400 w 506"/>
                  <a:gd name="T79" fmla="*/ 177 h 248"/>
                  <a:gd name="T80" fmla="*/ 393 w 506"/>
                  <a:gd name="T81" fmla="*/ 171 h 248"/>
                  <a:gd name="T82" fmla="*/ 381 w 506"/>
                  <a:gd name="T83" fmla="*/ 184 h 248"/>
                  <a:gd name="T84" fmla="*/ 386 w 506"/>
                  <a:gd name="T85" fmla="*/ 196 h 248"/>
                  <a:gd name="T86" fmla="*/ 370 w 506"/>
                  <a:gd name="T87" fmla="*/ 216 h 248"/>
                  <a:gd name="T88" fmla="*/ 348 w 506"/>
                  <a:gd name="T89" fmla="*/ 230 h 248"/>
                  <a:gd name="T90" fmla="*/ 338 w 506"/>
                  <a:gd name="T91" fmla="*/ 230 h 248"/>
                  <a:gd name="T92" fmla="*/ 325 w 506"/>
                  <a:gd name="T93" fmla="*/ 230 h 248"/>
                  <a:gd name="T94" fmla="*/ 298 w 506"/>
                  <a:gd name="T95" fmla="*/ 236 h 248"/>
                  <a:gd name="T96" fmla="*/ 281 w 506"/>
                  <a:gd name="T97" fmla="*/ 243 h 248"/>
                  <a:gd name="T98" fmla="*/ 272 w 506"/>
                  <a:gd name="T99" fmla="*/ 248 h 248"/>
                  <a:gd name="T100" fmla="*/ 265 w 506"/>
                  <a:gd name="T101" fmla="*/ 245 h 248"/>
                  <a:gd name="T102" fmla="*/ 220 w 506"/>
                  <a:gd name="T103" fmla="*/ 225 h 248"/>
                  <a:gd name="T104" fmla="*/ 148 w 506"/>
                  <a:gd name="T105" fmla="*/ 223 h 248"/>
                  <a:gd name="T106" fmla="*/ 120 w 506"/>
                  <a:gd name="T107" fmla="*/ 188 h 248"/>
                  <a:gd name="T108" fmla="*/ 82 w 506"/>
                  <a:gd name="T109" fmla="*/ 171 h 248"/>
                  <a:gd name="T110" fmla="*/ 48 w 506"/>
                  <a:gd name="T111" fmla="*/ 168 h 248"/>
                  <a:gd name="T112" fmla="*/ 47 w 506"/>
                  <a:gd name="T113" fmla="*/ 161 h 248"/>
                  <a:gd name="T114" fmla="*/ 45 w 506"/>
                  <a:gd name="T115" fmla="*/ 125 h 248"/>
                  <a:gd name="T116" fmla="*/ 31 w 506"/>
                  <a:gd name="T117" fmla="*/ 107 h 248"/>
                  <a:gd name="T118" fmla="*/ 23 w 506"/>
                  <a:gd name="T119" fmla="*/ 104 h 248"/>
                  <a:gd name="T120" fmla="*/ 16 w 506"/>
                  <a:gd name="T121" fmla="*/ 104 h 248"/>
                  <a:gd name="T122" fmla="*/ 4 w 506"/>
                  <a:gd name="T123" fmla="*/ 91 h 248"/>
                  <a:gd name="T124" fmla="*/ 0 w 506"/>
                  <a:gd name="T125" fmla="*/ 8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248">
                    <a:moveTo>
                      <a:pt x="0" y="80"/>
                    </a:moveTo>
                    <a:lnTo>
                      <a:pt x="4" y="73"/>
                    </a:lnTo>
                    <a:lnTo>
                      <a:pt x="9" y="68"/>
                    </a:lnTo>
                    <a:lnTo>
                      <a:pt x="18" y="64"/>
                    </a:lnTo>
                    <a:lnTo>
                      <a:pt x="45" y="46"/>
                    </a:lnTo>
                    <a:lnTo>
                      <a:pt x="72" y="39"/>
                    </a:lnTo>
                    <a:lnTo>
                      <a:pt x="82" y="41"/>
                    </a:lnTo>
                    <a:lnTo>
                      <a:pt x="86" y="45"/>
                    </a:lnTo>
                    <a:lnTo>
                      <a:pt x="97" y="43"/>
                    </a:lnTo>
                    <a:lnTo>
                      <a:pt x="102" y="45"/>
                    </a:lnTo>
                    <a:lnTo>
                      <a:pt x="113" y="55"/>
                    </a:lnTo>
                    <a:lnTo>
                      <a:pt x="118" y="55"/>
                    </a:lnTo>
                    <a:lnTo>
                      <a:pt x="132" y="54"/>
                    </a:lnTo>
                    <a:lnTo>
                      <a:pt x="136" y="55"/>
                    </a:lnTo>
                    <a:lnTo>
                      <a:pt x="159" y="54"/>
                    </a:lnTo>
                    <a:lnTo>
                      <a:pt x="163" y="52"/>
                    </a:lnTo>
                    <a:lnTo>
                      <a:pt x="161" y="46"/>
                    </a:lnTo>
                    <a:lnTo>
                      <a:pt x="163" y="43"/>
                    </a:lnTo>
                    <a:lnTo>
                      <a:pt x="165" y="38"/>
                    </a:lnTo>
                    <a:lnTo>
                      <a:pt x="165" y="34"/>
                    </a:lnTo>
                    <a:lnTo>
                      <a:pt x="161" y="29"/>
                    </a:lnTo>
                    <a:lnTo>
                      <a:pt x="161" y="23"/>
                    </a:lnTo>
                    <a:lnTo>
                      <a:pt x="161" y="18"/>
                    </a:lnTo>
                    <a:lnTo>
                      <a:pt x="179" y="0"/>
                    </a:lnTo>
                    <a:lnTo>
                      <a:pt x="182" y="0"/>
                    </a:lnTo>
                    <a:lnTo>
                      <a:pt x="188" y="2"/>
                    </a:lnTo>
                    <a:lnTo>
                      <a:pt x="193" y="5"/>
                    </a:lnTo>
                    <a:lnTo>
                      <a:pt x="204" y="7"/>
                    </a:lnTo>
                    <a:lnTo>
                      <a:pt x="207" y="13"/>
                    </a:lnTo>
                    <a:lnTo>
                      <a:pt x="225" y="16"/>
                    </a:lnTo>
                    <a:lnTo>
                      <a:pt x="229" y="21"/>
                    </a:lnTo>
                    <a:lnTo>
                      <a:pt x="231" y="36"/>
                    </a:lnTo>
                    <a:lnTo>
                      <a:pt x="231" y="36"/>
                    </a:lnTo>
                    <a:lnTo>
                      <a:pt x="243" y="45"/>
                    </a:lnTo>
                    <a:lnTo>
                      <a:pt x="252" y="48"/>
                    </a:lnTo>
                    <a:lnTo>
                      <a:pt x="261" y="46"/>
                    </a:lnTo>
                    <a:lnTo>
                      <a:pt x="275" y="39"/>
                    </a:lnTo>
                    <a:lnTo>
                      <a:pt x="298" y="46"/>
                    </a:lnTo>
                    <a:lnTo>
                      <a:pt x="302" y="48"/>
                    </a:lnTo>
                    <a:lnTo>
                      <a:pt x="302" y="48"/>
                    </a:lnTo>
                    <a:lnTo>
                      <a:pt x="309" y="54"/>
                    </a:lnTo>
                    <a:lnTo>
                      <a:pt x="322" y="59"/>
                    </a:lnTo>
                    <a:lnTo>
                      <a:pt x="327" y="64"/>
                    </a:lnTo>
                    <a:lnTo>
                      <a:pt x="334" y="70"/>
                    </a:lnTo>
                    <a:lnTo>
                      <a:pt x="363" y="71"/>
                    </a:lnTo>
                    <a:lnTo>
                      <a:pt x="368" y="75"/>
                    </a:lnTo>
                    <a:lnTo>
                      <a:pt x="402" y="66"/>
                    </a:lnTo>
                    <a:lnTo>
                      <a:pt x="420" y="52"/>
                    </a:lnTo>
                    <a:lnTo>
                      <a:pt x="427" y="50"/>
                    </a:lnTo>
                    <a:lnTo>
                      <a:pt x="434" y="52"/>
                    </a:lnTo>
                    <a:lnTo>
                      <a:pt x="440" y="57"/>
                    </a:lnTo>
                    <a:lnTo>
                      <a:pt x="447" y="57"/>
                    </a:lnTo>
                    <a:lnTo>
                      <a:pt x="450" y="57"/>
                    </a:lnTo>
                    <a:lnTo>
                      <a:pt x="456" y="55"/>
                    </a:lnTo>
                    <a:lnTo>
                      <a:pt x="457" y="55"/>
                    </a:lnTo>
                    <a:lnTo>
                      <a:pt x="457" y="57"/>
                    </a:lnTo>
                    <a:lnTo>
                      <a:pt x="454" y="59"/>
                    </a:lnTo>
                    <a:lnTo>
                      <a:pt x="445" y="75"/>
                    </a:lnTo>
                    <a:lnTo>
                      <a:pt x="445" y="89"/>
                    </a:lnTo>
                    <a:lnTo>
                      <a:pt x="443" y="95"/>
                    </a:lnTo>
                    <a:lnTo>
                      <a:pt x="443" y="107"/>
                    </a:lnTo>
                    <a:lnTo>
                      <a:pt x="447" y="111"/>
                    </a:lnTo>
                    <a:lnTo>
                      <a:pt x="457" y="114"/>
                    </a:lnTo>
                    <a:lnTo>
                      <a:pt x="473" y="111"/>
                    </a:lnTo>
                    <a:lnTo>
                      <a:pt x="486" y="102"/>
                    </a:lnTo>
                    <a:lnTo>
                      <a:pt x="491" y="111"/>
                    </a:lnTo>
                    <a:lnTo>
                      <a:pt x="500" y="116"/>
                    </a:lnTo>
                    <a:lnTo>
                      <a:pt x="502" y="121"/>
                    </a:lnTo>
                    <a:lnTo>
                      <a:pt x="502" y="127"/>
                    </a:lnTo>
                    <a:lnTo>
                      <a:pt x="506" y="130"/>
                    </a:lnTo>
                    <a:lnTo>
                      <a:pt x="506" y="134"/>
                    </a:lnTo>
                    <a:lnTo>
                      <a:pt x="504" y="136"/>
                    </a:lnTo>
                    <a:lnTo>
                      <a:pt x="493" y="132"/>
                    </a:lnTo>
                    <a:lnTo>
                      <a:pt x="465" y="136"/>
                    </a:lnTo>
                    <a:lnTo>
                      <a:pt x="445" y="157"/>
                    </a:lnTo>
                    <a:lnTo>
                      <a:pt x="438" y="161"/>
                    </a:lnTo>
                    <a:lnTo>
                      <a:pt x="431" y="161"/>
                    </a:lnTo>
                    <a:lnTo>
                      <a:pt x="420" y="173"/>
                    </a:lnTo>
                    <a:lnTo>
                      <a:pt x="411" y="179"/>
                    </a:lnTo>
                    <a:lnTo>
                      <a:pt x="400" y="177"/>
                    </a:lnTo>
                    <a:lnTo>
                      <a:pt x="397" y="173"/>
                    </a:lnTo>
                    <a:lnTo>
                      <a:pt x="393" y="171"/>
                    </a:lnTo>
                    <a:lnTo>
                      <a:pt x="386" y="173"/>
                    </a:lnTo>
                    <a:lnTo>
                      <a:pt x="381" y="184"/>
                    </a:lnTo>
                    <a:lnTo>
                      <a:pt x="379" y="188"/>
                    </a:lnTo>
                    <a:lnTo>
                      <a:pt x="386" y="196"/>
                    </a:lnTo>
                    <a:lnTo>
                      <a:pt x="386" y="200"/>
                    </a:lnTo>
                    <a:lnTo>
                      <a:pt x="370" y="216"/>
                    </a:lnTo>
                    <a:lnTo>
                      <a:pt x="366" y="220"/>
                    </a:lnTo>
                    <a:lnTo>
                      <a:pt x="348" y="230"/>
                    </a:lnTo>
                    <a:lnTo>
                      <a:pt x="340" y="230"/>
                    </a:lnTo>
                    <a:lnTo>
                      <a:pt x="338" y="230"/>
                    </a:lnTo>
                    <a:lnTo>
                      <a:pt x="331" y="229"/>
                    </a:lnTo>
                    <a:lnTo>
                      <a:pt x="325" y="230"/>
                    </a:lnTo>
                    <a:lnTo>
                      <a:pt x="318" y="230"/>
                    </a:lnTo>
                    <a:lnTo>
                      <a:pt x="298" y="236"/>
                    </a:lnTo>
                    <a:lnTo>
                      <a:pt x="297" y="238"/>
                    </a:lnTo>
                    <a:lnTo>
                      <a:pt x="281" y="243"/>
                    </a:lnTo>
                    <a:lnTo>
                      <a:pt x="275" y="246"/>
                    </a:lnTo>
                    <a:lnTo>
                      <a:pt x="272" y="248"/>
                    </a:lnTo>
                    <a:lnTo>
                      <a:pt x="268" y="246"/>
                    </a:lnTo>
                    <a:lnTo>
                      <a:pt x="265" y="245"/>
                    </a:lnTo>
                    <a:lnTo>
                      <a:pt x="227" y="232"/>
                    </a:lnTo>
                    <a:lnTo>
                      <a:pt x="220" y="225"/>
                    </a:lnTo>
                    <a:lnTo>
                      <a:pt x="202" y="220"/>
                    </a:lnTo>
                    <a:lnTo>
                      <a:pt x="148" y="223"/>
                    </a:lnTo>
                    <a:lnTo>
                      <a:pt x="143" y="221"/>
                    </a:lnTo>
                    <a:lnTo>
                      <a:pt x="120" y="188"/>
                    </a:lnTo>
                    <a:lnTo>
                      <a:pt x="116" y="188"/>
                    </a:lnTo>
                    <a:lnTo>
                      <a:pt x="82" y="171"/>
                    </a:lnTo>
                    <a:lnTo>
                      <a:pt x="75" y="173"/>
                    </a:lnTo>
                    <a:lnTo>
                      <a:pt x="48" y="168"/>
                    </a:lnTo>
                    <a:lnTo>
                      <a:pt x="45" y="166"/>
                    </a:lnTo>
                    <a:lnTo>
                      <a:pt x="47" y="161"/>
                    </a:lnTo>
                    <a:lnTo>
                      <a:pt x="48" y="155"/>
                    </a:lnTo>
                    <a:lnTo>
                      <a:pt x="45" y="125"/>
                    </a:lnTo>
                    <a:lnTo>
                      <a:pt x="36" y="109"/>
                    </a:lnTo>
                    <a:lnTo>
                      <a:pt x="31" y="107"/>
                    </a:lnTo>
                    <a:lnTo>
                      <a:pt x="27" y="105"/>
                    </a:lnTo>
                    <a:lnTo>
                      <a:pt x="23" y="104"/>
                    </a:lnTo>
                    <a:lnTo>
                      <a:pt x="20" y="107"/>
                    </a:lnTo>
                    <a:lnTo>
                      <a:pt x="16" y="104"/>
                    </a:lnTo>
                    <a:lnTo>
                      <a:pt x="13" y="98"/>
                    </a:lnTo>
                    <a:lnTo>
                      <a:pt x="4" y="91"/>
                    </a:lnTo>
                    <a:lnTo>
                      <a:pt x="0" y="80"/>
                    </a:lnTo>
                    <a:lnTo>
                      <a:pt x="0" y="8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4" name="Freeform 2473">
                <a:extLst>
                  <a:ext uri="{FF2B5EF4-FFF2-40B4-BE49-F238E27FC236}">
                    <a16:creationId xmlns:a16="http://schemas.microsoft.com/office/drawing/2014/main" id="{B8481359-184E-3C4A-9FE2-45361D4511D1}"/>
                  </a:ext>
                </a:extLst>
              </p:cNvPr>
              <p:cNvSpPr>
                <a:spLocks/>
              </p:cNvSpPr>
              <p:nvPr/>
            </p:nvSpPr>
            <p:spPr bwMode="auto">
              <a:xfrm>
                <a:off x="4101" y="1736"/>
                <a:ext cx="506" cy="248"/>
              </a:xfrm>
              <a:custGeom>
                <a:avLst/>
                <a:gdLst>
                  <a:gd name="T0" fmla="*/ 4 w 506"/>
                  <a:gd name="T1" fmla="*/ 73 h 248"/>
                  <a:gd name="T2" fmla="*/ 18 w 506"/>
                  <a:gd name="T3" fmla="*/ 64 h 248"/>
                  <a:gd name="T4" fmla="*/ 72 w 506"/>
                  <a:gd name="T5" fmla="*/ 39 h 248"/>
                  <a:gd name="T6" fmla="*/ 86 w 506"/>
                  <a:gd name="T7" fmla="*/ 45 h 248"/>
                  <a:gd name="T8" fmla="*/ 102 w 506"/>
                  <a:gd name="T9" fmla="*/ 45 h 248"/>
                  <a:gd name="T10" fmla="*/ 118 w 506"/>
                  <a:gd name="T11" fmla="*/ 55 h 248"/>
                  <a:gd name="T12" fmla="*/ 136 w 506"/>
                  <a:gd name="T13" fmla="*/ 55 h 248"/>
                  <a:gd name="T14" fmla="*/ 163 w 506"/>
                  <a:gd name="T15" fmla="*/ 52 h 248"/>
                  <a:gd name="T16" fmla="*/ 163 w 506"/>
                  <a:gd name="T17" fmla="*/ 43 h 248"/>
                  <a:gd name="T18" fmla="*/ 165 w 506"/>
                  <a:gd name="T19" fmla="*/ 34 h 248"/>
                  <a:gd name="T20" fmla="*/ 161 w 506"/>
                  <a:gd name="T21" fmla="*/ 23 h 248"/>
                  <a:gd name="T22" fmla="*/ 179 w 506"/>
                  <a:gd name="T23" fmla="*/ 0 h 248"/>
                  <a:gd name="T24" fmla="*/ 188 w 506"/>
                  <a:gd name="T25" fmla="*/ 2 h 248"/>
                  <a:gd name="T26" fmla="*/ 204 w 506"/>
                  <a:gd name="T27" fmla="*/ 7 h 248"/>
                  <a:gd name="T28" fmla="*/ 225 w 506"/>
                  <a:gd name="T29" fmla="*/ 16 h 248"/>
                  <a:gd name="T30" fmla="*/ 231 w 506"/>
                  <a:gd name="T31" fmla="*/ 36 h 248"/>
                  <a:gd name="T32" fmla="*/ 243 w 506"/>
                  <a:gd name="T33" fmla="*/ 45 h 248"/>
                  <a:gd name="T34" fmla="*/ 261 w 506"/>
                  <a:gd name="T35" fmla="*/ 46 h 248"/>
                  <a:gd name="T36" fmla="*/ 298 w 506"/>
                  <a:gd name="T37" fmla="*/ 46 h 248"/>
                  <a:gd name="T38" fmla="*/ 302 w 506"/>
                  <a:gd name="T39" fmla="*/ 48 h 248"/>
                  <a:gd name="T40" fmla="*/ 322 w 506"/>
                  <a:gd name="T41" fmla="*/ 59 h 248"/>
                  <a:gd name="T42" fmla="*/ 334 w 506"/>
                  <a:gd name="T43" fmla="*/ 70 h 248"/>
                  <a:gd name="T44" fmla="*/ 368 w 506"/>
                  <a:gd name="T45" fmla="*/ 75 h 248"/>
                  <a:gd name="T46" fmla="*/ 420 w 506"/>
                  <a:gd name="T47" fmla="*/ 52 h 248"/>
                  <a:gd name="T48" fmla="*/ 434 w 506"/>
                  <a:gd name="T49" fmla="*/ 52 h 248"/>
                  <a:gd name="T50" fmla="*/ 447 w 506"/>
                  <a:gd name="T51" fmla="*/ 57 h 248"/>
                  <a:gd name="T52" fmla="*/ 456 w 506"/>
                  <a:gd name="T53" fmla="*/ 55 h 248"/>
                  <a:gd name="T54" fmla="*/ 457 w 506"/>
                  <a:gd name="T55" fmla="*/ 57 h 248"/>
                  <a:gd name="T56" fmla="*/ 445 w 506"/>
                  <a:gd name="T57" fmla="*/ 75 h 248"/>
                  <a:gd name="T58" fmla="*/ 443 w 506"/>
                  <a:gd name="T59" fmla="*/ 95 h 248"/>
                  <a:gd name="T60" fmla="*/ 447 w 506"/>
                  <a:gd name="T61" fmla="*/ 111 h 248"/>
                  <a:gd name="T62" fmla="*/ 473 w 506"/>
                  <a:gd name="T63" fmla="*/ 111 h 248"/>
                  <a:gd name="T64" fmla="*/ 491 w 506"/>
                  <a:gd name="T65" fmla="*/ 111 h 248"/>
                  <a:gd name="T66" fmla="*/ 502 w 506"/>
                  <a:gd name="T67" fmla="*/ 121 h 248"/>
                  <a:gd name="T68" fmla="*/ 506 w 506"/>
                  <a:gd name="T69" fmla="*/ 130 h 248"/>
                  <a:gd name="T70" fmla="*/ 504 w 506"/>
                  <a:gd name="T71" fmla="*/ 136 h 248"/>
                  <a:gd name="T72" fmla="*/ 465 w 506"/>
                  <a:gd name="T73" fmla="*/ 136 h 248"/>
                  <a:gd name="T74" fmla="*/ 438 w 506"/>
                  <a:gd name="T75" fmla="*/ 161 h 248"/>
                  <a:gd name="T76" fmla="*/ 420 w 506"/>
                  <a:gd name="T77" fmla="*/ 173 h 248"/>
                  <a:gd name="T78" fmla="*/ 400 w 506"/>
                  <a:gd name="T79" fmla="*/ 177 h 248"/>
                  <a:gd name="T80" fmla="*/ 393 w 506"/>
                  <a:gd name="T81" fmla="*/ 171 h 248"/>
                  <a:gd name="T82" fmla="*/ 381 w 506"/>
                  <a:gd name="T83" fmla="*/ 184 h 248"/>
                  <a:gd name="T84" fmla="*/ 386 w 506"/>
                  <a:gd name="T85" fmla="*/ 196 h 248"/>
                  <a:gd name="T86" fmla="*/ 370 w 506"/>
                  <a:gd name="T87" fmla="*/ 216 h 248"/>
                  <a:gd name="T88" fmla="*/ 348 w 506"/>
                  <a:gd name="T89" fmla="*/ 230 h 248"/>
                  <a:gd name="T90" fmla="*/ 338 w 506"/>
                  <a:gd name="T91" fmla="*/ 230 h 248"/>
                  <a:gd name="T92" fmla="*/ 325 w 506"/>
                  <a:gd name="T93" fmla="*/ 230 h 248"/>
                  <a:gd name="T94" fmla="*/ 298 w 506"/>
                  <a:gd name="T95" fmla="*/ 236 h 248"/>
                  <a:gd name="T96" fmla="*/ 281 w 506"/>
                  <a:gd name="T97" fmla="*/ 243 h 248"/>
                  <a:gd name="T98" fmla="*/ 272 w 506"/>
                  <a:gd name="T99" fmla="*/ 248 h 248"/>
                  <a:gd name="T100" fmla="*/ 265 w 506"/>
                  <a:gd name="T101" fmla="*/ 245 h 248"/>
                  <a:gd name="T102" fmla="*/ 220 w 506"/>
                  <a:gd name="T103" fmla="*/ 225 h 248"/>
                  <a:gd name="T104" fmla="*/ 148 w 506"/>
                  <a:gd name="T105" fmla="*/ 223 h 248"/>
                  <a:gd name="T106" fmla="*/ 120 w 506"/>
                  <a:gd name="T107" fmla="*/ 188 h 248"/>
                  <a:gd name="T108" fmla="*/ 82 w 506"/>
                  <a:gd name="T109" fmla="*/ 171 h 248"/>
                  <a:gd name="T110" fmla="*/ 48 w 506"/>
                  <a:gd name="T111" fmla="*/ 168 h 248"/>
                  <a:gd name="T112" fmla="*/ 47 w 506"/>
                  <a:gd name="T113" fmla="*/ 161 h 248"/>
                  <a:gd name="T114" fmla="*/ 45 w 506"/>
                  <a:gd name="T115" fmla="*/ 125 h 248"/>
                  <a:gd name="T116" fmla="*/ 31 w 506"/>
                  <a:gd name="T117" fmla="*/ 107 h 248"/>
                  <a:gd name="T118" fmla="*/ 23 w 506"/>
                  <a:gd name="T119" fmla="*/ 104 h 248"/>
                  <a:gd name="T120" fmla="*/ 16 w 506"/>
                  <a:gd name="T121" fmla="*/ 104 h 248"/>
                  <a:gd name="T122" fmla="*/ 4 w 506"/>
                  <a:gd name="T123" fmla="*/ 91 h 248"/>
                  <a:gd name="T124" fmla="*/ 0 w 506"/>
                  <a:gd name="T125" fmla="*/ 8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248">
                    <a:moveTo>
                      <a:pt x="0" y="80"/>
                    </a:moveTo>
                    <a:lnTo>
                      <a:pt x="4" y="73"/>
                    </a:lnTo>
                    <a:lnTo>
                      <a:pt x="9" y="68"/>
                    </a:lnTo>
                    <a:lnTo>
                      <a:pt x="18" y="64"/>
                    </a:lnTo>
                    <a:lnTo>
                      <a:pt x="45" y="46"/>
                    </a:lnTo>
                    <a:lnTo>
                      <a:pt x="72" y="39"/>
                    </a:lnTo>
                    <a:lnTo>
                      <a:pt x="82" y="41"/>
                    </a:lnTo>
                    <a:lnTo>
                      <a:pt x="86" y="45"/>
                    </a:lnTo>
                    <a:lnTo>
                      <a:pt x="97" y="43"/>
                    </a:lnTo>
                    <a:lnTo>
                      <a:pt x="102" y="45"/>
                    </a:lnTo>
                    <a:lnTo>
                      <a:pt x="113" y="55"/>
                    </a:lnTo>
                    <a:lnTo>
                      <a:pt x="118" y="55"/>
                    </a:lnTo>
                    <a:lnTo>
                      <a:pt x="132" y="54"/>
                    </a:lnTo>
                    <a:lnTo>
                      <a:pt x="136" y="55"/>
                    </a:lnTo>
                    <a:lnTo>
                      <a:pt x="159" y="54"/>
                    </a:lnTo>
                    <a:lnTo>
                      <a:pt x="163" y="52"/>
                    </a:lnTo>
                    <a:lnTo>
                      <a:pt x="161" y="46"/>
                    </a:lnTo>
                    <a:lnTo>
                      <a:pt x="163" y="43"/>
                    </a:lnTo>
                    <a:lnTo>
                      <a:pt x="165" y="38"/>
                    </a:lnTo>
                    <a:lnTo>
                      <a:pt x="165" y="34"/>
                    </a:lnTo>
                    <a:lnTo>
                      <a:pt x="161" y="29"/>
                    </a:lnTo>
                    <a:lnTo>
                      <a:pt x="161" y="23"/>
                    </a:lnTo>
                    <a:lnTo>
                      <a:pt x="161" y="18"/>
                    </a:lnTo>
                    <a:lnTo>
                      <a:pt x="179" y="0"/>
                    </a:lnTo>
                    <a:lnTo>
                      <a:pt x="182" y="0"/>
                    </a:lnTo>
                    <a:lnTo>
                      <a:pt x="188" y="2"/>
                    </a:lnTo>
                    <a:lnTo>
                      <a:pt x="193" y="5"/>
                    </a:lnTo>
                    <a:lnTo>
                      <a:pt x="204" y="7"/>
                    </a:lnTo>
                    <a:lnTo>
                      <a:pt x="207" y="13"/>
                    </a:lnTo>
                    <a:lnTo>
                      <a:pt x="225" y="16"/>
                    </a:lnTo>
                    <a:lnTo>
                      <a:pt x="229" y="21"/>
                    </a:lnTo>
                    <a:lnTo>
                      <a:pt x="231" y="36"/>
                    </a:lnTo>
                    <a:lnTo>
                      <a:pt x="231" y="36"/>
                    </a:lnTo>
                    <a:lnTo>
                      <a:pt x="243" y="45"/>
                    </a:lnTo>
                    <a:lnTo>
                      <a:pt x="252" y="48"/>
                    </a:lnTo>
                    <a:lnTo>
                      <a:pt x="261" y="46"/>
                    </a:lnTo>
                    <a:lnTo>
                      <a:pt x="275" y="39"/>
                    </a:lnTo>
                    <a:lnTo>
                      <a:pt x="298" y="46"/>
                    </a:lnTo>
                    <a:lnTo>
                      <a:pt x="302" y="48"/>
                    </a:lnTo>
                    <a:lnTo>
                      <a:pt x="302" y="48"/>
                    </a:lnTo>
                    <a:lnTo>
                      <a:pt x="309" y="54"/>
                    </a:lnTo>
                    <a:lnTo>
                      <a:pt x="322" y="59"/>
                    </a:lnTo>
                    <a:lnTo>
                      <a:pt x="327" y="64"/>
                    </a:lnTo>
                    <a:lnTo>
                      <a:pt x="334" y="70"/>
                    </a:lnTo>
                    <a:lnTo>
                      <a:pt x="363" y="71"/>
                    </a:lnTo>
                    <a:lnTo>
                      <a:pt x="368" y="75"/>
                    </a:lnTo>
                    <a:lnTo>
                      <a:pt x="402" y="66"/>
                    </a:lnTo>
                    <a:lnTo>
                      <a:pt x="420" y="52"/>
                    </a:lnTo>
                    <a:lnTo>
                      <a:pt x="427" y="50"/>
                    </a:lnTo>
                    <a:lnTo>
                      <a:pt x="434" y="52"/>
                    </a:lnTo>
                    <a:lnTo>
                      <a:pt x="440" y="57"/>
                    </a:lnTo>
                    <a:lnTo>
                      <a:pt x="447" y="57"/>
                    </a:lnTo>
                    <a:lnTo>
                      <a:pt x="450" y="57"/>
                    </a:lnTo>
                    <a:lnTo>
                      <a:pt x="456" y="55"/>
                    </a:lnTo>
                    <a:lnTo>
                      <a:pt x="457" y="55"/>
                    </a:lnTo>
                    <a:lnTo>
                      <a:pt x="457" y="57"/>
                    </a:lnTo>
                    <a:lnTo>
                      <a:pt x="454" y="59"/>
                    </a:lnTo>
                    <a:lnTo>
                      <a:pt x="445" y="75"/>
                    </a:lnTo>
                    <a:lnTo>
                      <a:pt x="445" y="89"/>
                    </a:lnTo>
                    <a:lnTo>
                      <a:pt x="443" y="95"/>
                    </a:lnTo>
                    <a:lnTo>
                      <a:pt x="443" y="107"/>
                    </a:lnTo>
                    <a:lnTo>
                      <a:pt x="447" y="111"/>
                    </a:lnTo>
                    <a:lnTo>
                      <a:pt x="457" y="114"/>
                    </a:lnTo>
                    <a:lnTo>
                      <a:pt x="473" y="111"/>
                    </a:lnTo>
                    <a:lnTo>
                      <a:pt x="486" y="102"/>
                    </a:lnTo>
                    <a:lnTo>
                      <a:pt x="491" y="111"/>
                    </a:lnTo>
                    <a:lnTo>
                      <a:pt x="500" y="116"/>
                    </a:lnTo>
                    <a:lnTo>
                      <a:pt x="502" y="121"/>
                    </a:lnTo>
                    <a:lnTo>
                      <a:pt x="502" y="127"/>
                    </a:lnTo>
                    <a:lnTo>
                      <a:pt x="506" y="130"/>
                    </a:lnTo>
                    <a:lnTo>
                      <a:pt x="506" y="134"/>
                    </a:lnTo>
                    <a:lnTo>
                      <a:pt x="504" y="136"/>
                    </a:lnTo>
                    <a:lnTo>
                      <a:pt x="493" y="132"/>
                    </a:lnTo>
                    <a:lnTo>
                      <a:pt x="465" y="136"/>
                    </a:lnTo>
                    <a:lnTo>
                      <a:pt x="445" y="157"/>
                    </a:lnTo>
                    <a:lnTo>
                      <a:pt x="438" y="161"/>
                    </a:lnTo>
                    <a:lnTo>
                      <a:pt x="431" y="161"/>
                    </a:lnTo>
                    <a:lnTo>
                      <a:pt x="420" y="173"/>
                    </a:lnTo>
                    <a:lnTo>
                      <a:pt x="411" y="179"/>
                    </a:lnTo>
                    <a:lnTo>
                      <a:pt x="400" y="177"/>
                    </a:lnTo>
                    <a:lnTo>
                      <a:pt x="397" y="173"/>
                    </a:lnTo>
                    <a:lnTo>
                      <a:pt x="393" y="171"/>
                    </a:lnTo>
                    <a:lnTo>
                      <a:pt x="386" y="173"/>
                    </a:lnTo>
                    <a:lnTo>
                      <a:pt x="381" y="184"/>
                    </a:lnTo>
                    <a:lnTo>
                      <a:pt x="379" y="188"/>
                    </a:lnTo>
                    <a:lnTo>
                      <a:pt x="386" y="196"/>
                    </a:lnTo>
                    <a:lnTo>
                      <a:pt x="386" y="200"/>
                    </a:lnTo>
                    <a:lnTo>
                      <a:pt x="370" y="216"/>
                    </a:lnTo>
                    <a:lnTo>
                      <a:pt x="366" y="220"/>
                    </a:lnTo>
                    <a:lnTo>
                      <a:pt x="348" y="230"/>
                    </a:lnTo>
                    <a:lnTo>
                      <a:pt x="340" y="230"/>
                    </a:lnTo>
                    <a:lnTo>
                      <a:pt x="338" y="230"/>
                    </a:lnTo>
                    <a:lnTo>
                      <a:pt x="331" y="229"/>
                    </a:lnTo>
                    <a:lnTo>
                      <a:pt x="325" y="230"/>
                    </a:lnTo>
                    <a:lnTo>
                      <a:pt x="318" y="230"/>
                    </a:lnTo>
                    <a:lnTo>
                      <a:pt x="298" y="236"/>
                    </a:lnTo>
                    <a:lnTo>
                      <a:pt x="297" y="238"/>
                    </a:lnTo>
                    <a:lnTo>
                      <a:pt x="281" y="243"/>
                    </a:lnTo>
                    <a:lnTo>
                      <a:pt x="275" y="246"/>
                    </a:lnTo>
                    <a:lnTo>
                      <a:pt x="272" y="248"/>
                    </a:lnTo>
                    <a:lnTo>
                      <a:pt x="268" y="246"/>
                    </a:lnTo>
                    <a:lnTo>
                      <a:pt x="265" y="245"/>
                    </a:lnTo>
                    <a:lnTo>
                      <a:pt x="227" y="232"/>
                    </a:lnTo>
                    <a:lnTo>
                      <a:pt x="220" y="225"/>
                    </a:lnTo>
                    <a:lnTo>
                      <a:pt x="202" y="220"/>
                    </a:lnTo>
                    <a:lnTo>
                      <a:pt x="148" y="223"/>
                    </a:lnTo>
                    <a:lnTo>
                      <a:pt x="143" y="221"/>
                    </a:lnTo>
                    <a:lnTo>
                      <a:pt x="120" y="188"/>
                    </a:lnTo>
                    <a:lnTo>
                      <a:pt x="116" y="188"/>
                    </a:lnTo>
                    <a:lnTo>
                      <a:pt x="82" y="171"/>
                    </a:lnTo>
                    <a:lnTo>
                      <a:pt x="75" y="173"/>
                    </a:lnTo>
                    <a:lnTo>
                      <a:pt x="48" y="168"/>
                    </a:lnTo>
                    <a:lnTo>
                      <a:pt x="45" y="166"/>
                    </a:lnTo>
                    <a:lnTo>
                      <a:pt x="47" y="161"/>
                    </a:lnTo>
                    <a:lnTo>
                      <a:pt x="48" y="155"/>
                    </a:lnTo>
                    <a:lnTo>
                      <a:pt x="45" y="125"/>
                    </a:lnTo>
                    <a:lnTo>
                      <a:pt x="36" y="109"/>
                    </a:lnTo>
                    <a:lnTo>
                      <a:pt x="31" y="107"/>
                    </a:lnTo>
                    <a:lnTo>
                      <a:pt x="27" y="105"/>
                    </a:lnTo>
                    <a:lnTo>
                      <a:pt x="23" y="104"/>
                    </a:lnTo>
                    <a:lnTo>
                      <a:pt x="20" y="107"/>
                    </a:lnTo>
                    <a:lnTo>
                      <a:pt x="16" y="104"/>
                    </a:lnTo>
                    <a:lnTo>
                      <a:pt x="13" y="98"/>
                    </a:lnTo>
                    <a:lnTo>
                      <a:pt x="4" y="91"/>
                    </a:lnTo>
                    <a:lnTo>
                      <a:pt x="0" y="80"/>
                    </a:lnTo>
                    <a:lnTo>
                      <a:pt x="0" y="8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5" name="Freeform 2474">
                <a:extLst>
                  <a:ext uri="{FF2B5EF4-FFF2-40B4-BE49-F238E27FC236}">
                    <a16:creationId xmlns:a16="http://schemas.microsoft.com/office/drawing/2014/main" id="{9E65C9C6-AB06-9348-AD71-C08D245826E7}"/>
                  </a:ext>
                </a:extLst>
              </p:cNvPr>
              <p:cNvSpPr>
                <a:spLocks/>
              </p:cNvSpPr>
              <p:nvPr/>
            </p:nvSpPr>
            <p:spPr bwMode="auto">
              <a:xfrm>
                <a:off x="4333" y="2477"/>
                <a:ext cx="84" cy="68"/>
              </a:xfrm>
              <a:custGeom>
                <a:avLst/>
                <a:gdLst>
                  <a:gd name="T0" fmla="*/ 33 w 84"/>
                  <a:gd name="T1" fmla="*/ 68 h 68"/>
                  <a:gd name="T2" fmla="*/ 31 w 84"/>
                  <a:gd name="T3" fmla="*/ 66 h 68"/>
                  <a:gd name="T4" fmla="*/ 24 w 84"/>
                  <a:gd name="T5" fmla="*/ 66 h 68"/>
                  <a:gd name="T6" fmla="*/ 20 w 84"/>
                  <a:gd name="T7" fmla="*/ 64 h 68"/>
                  <a:gd name="T8" fmla="*/ 22 w 84"/>
                  <a:gd name="T9" fmla="*/ 59 h 68"/>
                  <a:gd name="T10" fmla="*/ 18 w 84"/>
                  <a:gd name="T11" fmla="*/ 59 h 68"/>
                  <a:gd name="T12" fmla="*/ 15 w 84"/>
                  <a:gd name="T13" fmla="*/ 61 h 68"/>
                  <a:gd name="T14" fmla="*/ 11 w 84"/>
                  <a:gd name="T15" fmla="*/ 54 h 68"/>
                  <a:gd name="T16" fmla="*/ 13 w 84"/>
                  <a:gd name="T17" fmla="*/ 54 h 68"/>
                  <a:gd name="T18" fmla="*/ 11 w 84"/>
                  <a:gd name="T19" fmla="*/ 50 h 68"/>
                  <a:gd name="T20" fmla="*/ 11 w 84"/>
                  <a:gd name="T21" fmla="*/ 45 h 68"/>
                  <a:gd name="T22" fmla="*/ 2 w 84"/>
                  <a:gd name="T23" fmla="*/ 34 h 68"/>
                  <a:gd name="T24" fmla="*/ 0 w 84"/>
                  <a:gd name="T25" fmla="*/ 18 h 68"/>
                  <a:gd name="T26" fmla="*/ 4 w 84"/>
                  <a:gd name="T27" fmla="*/ 14 h 68"/>
                  <a:gd name="T28" fmla="*/ 13 w 84"/>
                  <a:gd name="T29" fmla="*/ 5 h 68"/>
                  <a:gd name="T30" fmla="*/ 41 w 84"/>
                  <a:gd name="T31" fmla="*/ 5 h 68"/>
                  <a:gd name="T32" fmla="*/ 47 w 84"/>
                  <a:gd name="T33" fmla="*/ 7 h 68"/>
                  <a:gd name="T34" fmla="*/ 58 w 84"/>
                  <a:gd name="T35" fmla="*/ 11 h 68"/>
                  <a:gd name="T36" fmla="*/ 61 w 84"/>
                  <a:gd name="T37" fmla="*/ 5 h 68"/>
                  <a:gd name="T38" fmla="*/ 70 w 84"/>
                  <a:gd name="T39" fmla="*/ 2 h 68"/>
                  <a:gd name="T40" fmla="*/ 75 w 84"/>
                  <a:gd name="T41" fmla="*/ 5 h 68"/>
                  <a:gd name="T42" fmla="*/ 81 w 84"/>
                  <a:gd name="T43" fmla="*/ 0 h 68"/>
                  <a:gd name="T44" fmla="*/ 83 w 84"/>
                  <a:gd name="T45" fmla="*/ 14 h 68"/>
                  <a:gd name="T46" fmla="*/ 84 w 84"/>
                  <a:gd name="T47" fmla="*/ 38 h 68"/>
                  <a:gd name="T48" fmla="*/ 79 w 84"/>
                  <a:gd name="T49" fmla="*/ 39 h 68"/>
                  <a:gd name="T50" fmla="*/ 72 w 84"/>
                  <a:gd name="T51" fmla="*/ 43 h 68"/>
                  <a:gd name="T52" fmla="*/ 66 w 84"/>
                  <a:gd name="T53" fmla="*/ 48 h 68"/>
                  <a:gd name="T54" fmla="*/ 58 w 84"/>
                  <a:gd name="T55" fmla="*/ 54 h 68"/>
                  <a:gd name="T56" fmla="*/ 54 w 84"/>
                  <a:gd name="T57" fmla="*/ 59 h 68"/>
                  <a:gd name="T58" fmla="*/ 47 w 84"/>
                  <a:gd name="T59" fmla="*/ 63 h 68"/>
                  <a:gd name="T60" fmla="*/ 43 w 84"/>
                  <a:gd name="T61" fmla="*/ 63 h 68"/>
                  <a:gd name="T62" fmla="*/ 41 w 84"/>
                  <a:gd name="T63"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68">
                    <a:moveTo>
                      <a:pt x="34" y="68"/>
                    </a:moveTo>
                    <a:lnTo>
                      <a:pt x="33" y="68"/>
                    </a:lnTo>
                    <a:lnTo>
                      <a:pt x="33" y="68"/>
                    </a:lnTo>
                    <a:lnTo>
                      <a:pt x="31" y="66"/>
                    </a:lnTo>
                    <a:lnTo>
                      <a:pt x="25" y="66"/>
                    </a:lnTo>
                    <a:lnTo>
                      <a:pt x="24" y="66"/>
                    </a:lnTo>
                    <a:lnTo>
                      <a:pt x="20" y="66"/>
                    </a:lnTo>
                    <a:lnTo>
                      <a:pt x="20" y="64"/>
                    </a:lnTo>
                    <a:lnTo>
                      <a:pt x="22" y="63"/>
                    </a:lnTo>
                    <a:lnTo>
                      <a:pt x="22" y="59"/>
                    </a:lnTo>
                    <a:lnTo>
                      <a:pt x="20" y="57"/>
                    </a:lnTo>
                    <a:lnTo>
                      <a:pt x="18" y="59"/>
                    </a:lnTo>
                    <a:lnTo>
                      <a:pt x="16" y="61"/>
                    </a:lnTo>
                    <a:lnTo>
                      <a:pt x="15" y="61"/>
                    </a:lnTo>
                    <a:lnTo>
                      <a:pt x="11" y="54"/>
                    </a:lnTo>
                    <a:lnTo>
                      <a:pt x="11" y="54"/>
                    </a:lnTo>
                    <a:lnTo>
                      <a:pt x="13" y="54"/>
                    </a:lnTo>
                    <a:lnTo>
                      <a:pt x="13" y="54"/>
                    </a:lnTo>
                    <a:lnTo>
                      <a:pt x="11" y="50"/>
                    </a:lnTo>
                    <a:lnTo>
                      <a:pt x="11" y="50"/>
                    </a:lnTo>
                    <a:lnTo>
                      <a:pt x="11" y="48"/>
                    </a:lnTo>
                    <a:lnTo>
                      <a:pt x="11" y="45"/>
                    </a:lnTo>
                    <a:lnTo>
                      <a:pt x="8" y="38"/>
                    </a:lnTo>
                    <a:lnTo>
                      <a:pt x="2" y="34"/>
                    </a:lnTo>
                    <a:lnTo>
                      <a:pt x="0" y="23"/>
                    </a:lnTo>
                    <a:lnTo>
                      <a:pt x="0" y="18"/>
                    </a:lnTo>
                    <a:lnTo>
                      <a:pt x="2" y="18"/>
                    </a:lnTo>
                    <a:lnTo>
                      <a:pt x="4" y="14"/>
                    </a:lnTo>
                    <a:lnTo>
                      <a:pt x="6" y="13"/>
                    </a:lnTo>
                    <a:lnTo>
                      <a:pt x="13" y="5"/>
                    </a:lnTo>
                    <a:lnTo>
                      <a:pt x="15" y="5"/>
                    </a:lnTo>
                    <a:lnTo>
                      <a:pt x="41" y="5"/>
                    </a:lnTo>
                    <a:lnTo>
                      <a:pt x="43" y="7"/>
                    </a:lnTo>
                    <a:lnTo>
                      <a:pt x="47" y="7"/>
                    </a:lnTo>
                    <a:lnTo>
                      <a:pt x="49" y="9"/>
                    </a:lnTo>
                    <a:lnTo>
                      <a:pt x="58" y="11"/>
                    </a:lnTo>
                    <a:lnTo>
                      <a:pt x="59" y="11"/>
                    </a:lnTo>
                    <a:lnTo>
                      <a:pt x="61" y="5"/>
                    </a:lnTo>
                    <a:lnTo>
                      <a:pt x="68" y="2"/>
                    </a:lnTo>
                    <a:lnTo>
                      <a:pt x="70" y="2"/>
                    </a:lnTo>
                    <a:lnTo>
                      <a:pt x="74" y="5"/>
                    </a:lnTo>
                    <a:lnTo>
                      <a:pt x="75" y="5"/>
                    </a:lnTo>
                    <a:lnTo>
                      <a:pt x="79" y="4"/>
                    </a:lnTo>
                    <a:lnTo>
                      <a:pt x="81" y="0"/>
                    </a:lnTo>
                    <a:lnTo>
                      <a:pt x="83" y="0"/>
                    </a:lnTo>
                    <a:lnTo>
                      <a:pt x="83" y="14"/>
                    </a:lnTo>
                    <a:lnTo>
                      <a:pt x="84" y="20"/>
                    </a:lnTo>
                    <a:lnTo>
                      <a:pt x="84" y="38"/>
                    </a:lnTo>
                    <a:lnTo>
                      <a:pt x="83" y="39"/>
                    </a:lnTo>
                    <a:lnTo>
                      <a:pt x="79" y="39"/>
                    </a:lnTo>
                    <a:lnTo>
                      <a:pt x="74" y="43"/>
                    </a:lnTo>
                    <a:lnTo>
                      <a:pt x="72" y="43"/>
                    </a:lnTo>
                    <a:lnTo>
                      <a:pt x="66" y="45"/>
                    </a:lnTo>
                    <a:lnTo>
                      <a:pt x="66" y="48"/>
                    </a:lnTo>
                    <a:lnTo>
                      <a:pt x="58" y="48"/>
                    </a:lnTo>
                    <a:lnTo>
                      <a:pt x="58" y="54"/>
                    </a:lnTo>
                    <a:lnTo>
                      <a:pt x="58" y="57"/>
                    </a:lnTo>
                    <a:lnTo>
                      <a:pt x="54" y="59"/>
                    </a:lnTo>
                    <a:lnTo>
                      <a:pt x="50" y="63"/>
                    </a:lnTo>
                    <a:lnTo>
                      <a:pt x="47" y="63"/>
                    </a:lnTo>
                    <a:lnTo>
                      <a:pt x="45" y="63"/>
                    </a:lnTo>
                    <a:lnTo>
                      <a:pt x="43" y="63"/>
                    </a:lnTo>
                    <a:lnTo>
                      <a:pt x="43" y="64"/>
                    </a:lnTo>
                    <a:lnTo>
                      <a:pt x="41" y="66"/>
                    </a:lnTo>
                    <a:lnTo>
                      <a:pt x="34" y="6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6" name="Freeform 2475">
                <a:extLst>
                  <a:ext uri="{FF2B5EF4-FFF2-40B4-BE49-F238E27FC236}">
                    <a16:creationId xmlns:a16="http://schemas.microsoft.com/office/drawing/2014/main" id="{237429D7-B835-894A-9988-AC1BD49F5ABC}"/>
                  </a:ext>
                </a:extLst>
              </p:cNvPr>
              <p:cNvSpPr>
                <a:spLocks/>
              </p:cNvSpPr>
              <p:nvPr/>
            </p:nvSpPr>
            <p:spPr bwMode="auto">
              <a:xfrm>
                <a:off x="4333" y="2477"/>
                <a:ext cx="84" cy="68"/>
              </a:xfrm>
              <a:custGeom>
                <a:avLst/>
                <a:gdLst>
                  <a:gd name="T0" fmla="*/ 33 w 84"/>
                  <a:gd name="T1" fmla="*/ 68 h 68"/>
                  <a:gd name="T2" fmla="*/ 31 w 84"/>
                  <a:gd name="T3" fmla="*/ 66 h 68"/>
                  <a:gd name="T4" fmla="*/ 24 w 84"/>
                  <a:gd name="T5" fmla="*/ 66 h 68"/>
                  <a:gd name="T6" fmla="*/ 20 w 84"/>
                  <a:gd name="T7" fmla="*/ 64 h 68"/>
                  <a:gd name="T8" fmla="*/ 22 w 84"/>
                  <a:gd name="T9" fmla="*/ 59 h 68"/>
                  <a:gd name="T10" fmla="*/ 18 w 84"/>
                  <a:gd name="T11" fmla="*/ 59 h 68"/>
                  <a:gd name="T12" fmla="*/ 15 w 84"/>
                  <a:gd name="T13" fmla="*/ 61 h 68"/>
                  <a:gd name="T14" fmla="*/ 11 w 84"/>
                  <a:gd name="T15" fmla="*/ 54 h 68"/>
                  <a:gd name="T16" fmla="*/ 13 w 84"/>
                  <a:gd name="T17" fmla="*/ 54 h 68"/>
                  <a:gd name="T18" fmla="*/ 11 w 84"/>
                  <a:gd name="T19" fmla="*/ 50 h 68"/>
                  <a:gd name="T20" fmla="*/ 11 w 84"/>
                  <a:gd name="T21" fmla="*/ 45 h 68"/>
                  <a:gd name="T22" fmla="*/ 2 w 84"/>
                  <a:gd name="T23" fmla="*/ 34 h 68"/>
                  <a:gd name="T24" fmla="*/ 0 w 84"/>
                  <a:gd name="T25" fmla="*/ 18 h 68"/>
                  <a:gd name="T26" fmla="*/ 4 w 84"/>
                  <a:gd name="T27" fmla="*/ 14 h 68"/>
                  <a:gd name="T28" fmla="*/ 13 w 84"/>
                  <a:gd name="T29" fmla="*/ 5 h 68"/>
                  <a:gd name="T30" fmla="*/ 41 w 84"/>
                  <a:gd name="T31" fmla="*/ 5 h 68"/>
                  <a:gd name="T32" fmla="*/ 47 w 84"/>
                  <a:gd name="T33" fmla="*/ 7 h 68"/>
                  <a:gd name="T34" fmla="*/ 58 w 84"/>
                  <a:gd name="T35" fmla="*/ 11 h 68"/>
                  <a:gd name="T36" fmla="*/ 61 w 84"/>
                  <a:gd name="T37" fmla="*/ 5 h 68"/>
                  <a:gd name="T38" fmla="*/ 70 w 84"/>
                  <a:gd name="T39" fmla="*/ 2 h 68"/>
                  <a:gd name="T40" fmla="*/ 75 w 84"/>
                  <a:gd name="T41" fmla="*/ 5 h 68"/>
                  <a:gd name="T42" fmla="*/ 81 w 84"/>
                  <a:gd name="T43" fmla="*/ 0 h 68"/>
                  <a:gd name="T44" fmla="*/ 83 w 84"/>
                  <a:gd name="T45" fmla="*/ 14 h 68"/>
                  <a:gd name="T46" fmla="*/ 84 w 84"/>
                  <a:gd name="T47" fmla="*/ 38 h 68"/>
                  <a:gd name="T48" fmla="*/ 79 w 84"/>
                  <a:gd name="T49" fmla="*/ 39 h 68"/>
                  <a:gd name="T50" fmla="*/ 72 w 84"/>
                  <a:gd name="T51" fmla="*/ 43 h 68"/>
                  <a:gd name="T52" fmla="*/ 66 w 84"/>
                  <a:gd name="T53" fmla="*/ 48 h 68"/>
                  <a:gd name="T54" fmla="*/ 58 w 84"/>
                  <a:gd name="T55" fmla="*/ 54 h 68"/>
                  <a:gd name="T56" fmla="*/ 54 w 84"/>
                  <a:gd name="T57" fmla="*/ 59 h 68"/>
                  <a:gd name="T58" fmla="*/ 47 w 84"/>
                  <a:gd name="T59" fmla="*/ 63 h 68"/>
                  <a:gd name="T60" fmla="*/ 43 w 84"/>
                  <a:gd name="T61" fmla="*/ 63 h 68"/>
                  <a:gd name="T62" fmla="*/ 41 w 84"/>
                  <a:gd name="T63"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68">
                    <a:moveTo>
                      <a:pt x="34" y="68"/>
                    </a:moveTo>
                    <a:lnTo>
                      <a:pt x="33" y="68"/>
                    </a:lnTo>
                    <a:lnTo>
                      <a:pt x="33" y="68"/>
                    </a:lnTo>
                    <a:lnTo>
                      <a:pt x="31" y="66"/>
                    </a:lnTo>
                    <a:lnTo>
                      <a:pt x="25" y="66"/>
                    </a:lnTo>
                    <a:lnTo>
                      <a:pt x="24" y="66"/>
                    </a:lnTo>
                    <a:lnTo>
                      <a:pt x="20" y="66"/>
                    </a:lnTo>
                    <a:lnTo>
                      <a:pt x="20" y="64"/>
                    </a:lnTo>
                    <a:lnTo>
                      <a:pt x="22" y="63"/>
                    </a:lnTo>
                    <a:lnTo>
                      <a:pt x="22" y="59"/>
                    </a:lnTo>
                    <a:lnTo>
                      <a:pt x="20" y="57"/>
                    </a:lnTo>
                    <a:lnTo>
                      <a:pt x="18" y="59"/>
                    </a:lnTo>
                    <a:lnTo>
                      <a:pt x="16" y="61"/>
                    </a:lnTo>
                    <a:lnTo>
                      <a:pt x="15" y="61"/>
                    </a:lnTo>
                    <a:lnTo>
                      <a:pt x="11" y="54"/>
                    </a:lnTo>
                    <a:lnTo>
                      <a:pt x="11" y="54"/>
                    </a:lnTo>
                    <a:lnTo>
                      <a:pt x="13" y="54"/>
                    </a:lnTo>
                    <a:lnTo>
                      <a:pt x="13" y="54"/>
                    </a:lnTo>
                    <a:lnTo>
                      <a:pt x="11" y="50"/>
                    </a:lnTo>
                    <a:lnTo>
                      <a:pt x="11" y="50"/>
                    </a:lnTo>
                    <a:lnTo>
                      <a:pt x="11" y="48"/>
                    </a:lnTo>
                    <a:lnTo>
                      <a:pt x="11" y="45"/>
                    </a:lnTo>
                    <a:lnTo>
                      <a:pt x="8" y="38"/>
                    </a:lnTo>
                    <a:lnTo>
                      <a:pt x="2" y="34"/>
                    </a:lnTo>
                    <a:lnTo>
                      <a:pt x="0" y="23"/>
                    </a:lnTo>
                    <a:lnTo>
                      <a:pt x="0" y="18"/>
                    </a:lnTo>
                    <a:lnTo>
                      <a:pt x="2" y="18"/>
                    </a:lnTo>
                    <a:lnTo>
                      <a:pt x="4" y="14"/>
                    </a:lnTo>
                    <a:lnTo>
                      <a:pt x="6" y="13"/>
                    </a:lnTo>
                    <a:lnTo>
                      <a:pt x="13" y="5"/>
                    </a:lnTo>
                    <a:lnTo>
                      <a:pt x="15" y="5"/>
                    </a:lnTo>
                    <a:lnTo>
                      <a:pt x="41" y="5"/>
                    </a:lnTo>
                    <a:lnTo>
                      <a:pt x="43" y="7"/>
                    </a:lnTo>
                    <a:lnTo>
                      <a:pt x="47" y="7"/>
                    </a:lnTo>
                    <a:lnTo>
                      <a:pt x="49" y="9"/>
                    </a:lnTo>
                    <a:lnTo>
                      <a:pt x="58" y="11"/>
                    </a:lnTo>
                    <a:lnTo>
                      <a:pt x="59" y="11"/>
                    </a:lnTo>
                    <a:lnTo>
                      <a:pt x="61" y="5"/>
                    </a:lnTo>
                    <a:lnTo>
                      <a:pt x="68" y="2"/>
                    </a:lnTo>
                    <a:lnTo>
                      <a:pt x="70" y="2"/>
                    </a:lnTo>
                    <a:lnTo>
                      <a:pt x="74" y="5"/>
                    </a:lnTo>
                    <a:lnTo>
                      <a:pt x="75" y="5"/>
                    </a:lnTo>
                    <a:lnTo>
                      <a:pt x="79" y="4"/>
                    </a:lnTo>
                    <a:lnTo>
                      <a:pt x="81" y="0"/>
                    </a:lnTo>
                    <a:lnTo>
                      <a:pt x="83" y="0"/>
                    </a:lnTo>
                    <a:lnTo>
                      <a:pt x="83" y="14"/>
                    </a:lnTo>
                    <a:lnTo>
                      <a:pt x="84" y="20"/>
                    </a:lnTo>
                    <a:lnTo>
                      <a:pt x="84" y="38"/>
                    </a:lnTo>
                    <a:lnTo>
                      <a:pt x="83" y="39"/>
                    </a:lnTo>
                    <a:lnTo>
                      <a:pt x="79" y="39"/>
                    </a:lnTo>
                    <a:lnTo>
                      <a:pt x="74" y="43"/>
                    </a:lnTo>
                    <a:lnTo>
                      <a:pt x="72" y="43"/>
                    </a:lnTo>
                    <a:lnTo>
                      <a:pt x="66" y="45"/>
                    </a:lnTo>
                    <a:lnTo>
                      <a:pt x="66" y="48"/>
                    </a:lnTo>
                    <a:lnTo>
                      <a:pt x="58" y="48"/>
                    </a:lnTo>
                    <a:lnTo>
                      <a:pt x="58" y="54"/>
                    </a:lnTo>
                    <a:lnTo>
                      <a:pt x="58" y="57"/>
                    </a:lnTo>
                    <a:lnTo>
                      <a:pt x="54" y="59"/>
                    </a:lnTo>
                    <a:lnTo>
                      <a:pt x="50" y="63"/>
                    </a:lnTo>
                    <a:lnTo>
                      <a:pt x="47" y="63"/>
                    </a:lnTo>
                    <a:lnTo>
                      <a:pt x="45" y="63"/>
                    </a:lnTo>
                    <a:lnTo>
                      <a:pt x="43" y="63"/>
                    </a:lnTo>
                    <a:lnTo>
                      <a:pt x="43" y="64"/>
                    </a:lnTo>
                    <a:lnTo>
                      <a:pt x="41" y="66"/>
                    </a:lnTo>
                    <a:lnTo>
                      <a:pt x="34" y="68"/>
                    </a:lnTo>
                  </a:path>
                </a:pathLst>
              </a:custGeom>
              <a:solidFill>
                <a:srgbClr val="3D9630"/>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7" name="Freeform 2476">
                <a:extLst>
                  <a:ext uri="{FF2B5EF4-FFF2-40B4-BE49-F238E27FC236}">
                    <a16:creationId xmlns:a16="http://schemas.microsoft.com/office/drawing/2014/main" id="{6B755016-1A51-B44E-9FC2-58F1B369632B}"/>
                  </a:ext>
                </a:extLst>
              </p:cNvPr>
              <p:cNvSpPr>
                <a:spLocks/>
              </p:cNvSpPr>
              <p:nvPr/>
            </p:nvSpPr>
            <p:spPr bwMode="auto">
              <a:xfrm>
                <a:off x="3875" y="1702"/>
                <a:ext cx="978" cy="682"/>
              </a:xfrm>
              <a:custGeom>
                <a:avLst/>
                <a:gdLst>
                  <a:gd name="T0" fmla="*/ 644 w 978"/>
                  <a:gd name="T1" fmla="*/ 643 h 682"/>
                  <a:gd name="T2" fmla="*/ 623 w 978"/>
                  <a:gd name="T3" fmla="*/ 655 h 682"/>
                  <a:gd name="T4" fmla="*/ 587 w 978"/>
                  <a:gd name="T5" fmla="*/ 677 h 682"/>
                  <a:gd name="T6" fmla="*/ 557 w 978"/>
                  <a:gd name="T7" fmla="*/ 659 h 682"/>
                  <a:gd name="T8" fmla="*/ 517 w 978"/>
                  <a:gd name="T9" fmla="*/ 638 h 682"/>
                  <a:gd name="T10" fmla="*/ 467 w 978"/>
                  <a:gd name="T11" fmla="*/ 643 h 682"/>
                  <a:gd name="T12" fmla="*/ 449 w 978"/>
                  <a:gd name="T13" fmla="*/ 663 h 682"/>
                  <a:gd name="T14" fmla="*/ 403 w 978"/>
                  <a:gd name="T15" fmla="*/ 620 h 682"/>
                  <a:gd name="T16" fmla="*/ 398 w 978"/>
                  <a:gd name="T17" fmla="*/ 555 h 682"/>
                  <a:gd name="T18" fmla="*/ 364 w 978"/>
                  <a:gd name="T19" fmla="*/ 538 h 682"/>
                  <a:gd name="T20" fmla="*/ 326 w 978"/>
                  <a:gd name="T21" fmla="*/ 529 h 682"/>
                  <a:gd name="T22" fmla="*/ 267 w 978"/>
                  <a:gd name="T23" fmla="*/ 543 h 682"/>
                  <a:gd name="T24" fmla="*/ 242 w 978"/>
                  <a:gd name="T25" fmla="*/ 552 h 682"/>
                  <a:gd name="T26" fmla="*/ 219 w 978"/>
                  <a:gd name="T27" fmla="*/ 550 h 682"/>
                  <a:gd name="T28" fmla="*/ 194 w 978"/>
                  <a:gd name="T29" fmla="*/ 547 h 682"/>
                  <a:gd name="T30" fmla="*/ 173 w 978"/>
                  <a:gd name="T31" fmla="*/ 534 h 682"/>
                  <a:gd name="T32" fmla="*/ 162 w 978"/>
                  <a:gd name="T33" fmla="*/ 525 h 682"/>
                  <a:gd name="T34" fmla="*/ 123 w 978"/>
                  <a:gd name="T35" fmla="*/ 505 h 682"/>
                  <a:gd name="T36" fmla="*/ 105 w 978"/>
                  <a:gd name="T37" fmla="*/ 498 h 682"/>
                  <a:gd name="T38" fmla="*/ 87 w 978"/>
                  <a:gd name="T39" fmla="*/ 491 h 682"/>
                  <a:gd name="T40" fmla="*/ 82 w 978"/>
                  <a:gd name="T41" fmla="*/ 473 h 682"/>
                  <a:gd name="T42" fmla="*/ 87 w 978"/>
                  <a:gd name="T43" fmla="*/ 466 h 682"/>
                  <a:gd name="T44" fmla="*/ 92 w 978"/>
                  <a:gd name="T45" fmla="*/ 452 h 682"/>
                  <a:gd name="T46" fmla="*/ 87 w 978"/>
                  <a:gd name="T47" fmla="*/ 436 h 682"/>
                  <a:gd name="T48" fmla="*/ 103 w 978"/>
                  <a:gd name="T49" fmla="*/ 420 h 682"/>
                  <a:gd name="T50" fmla="*/ 100 w 978"/>
                  <a:gd name="T51" fmla="*/ 404 h 682"/>
                  <a:gd name="T52" fmla="*/ 89 w 978"/>
                  <a:gd name="T53" fmla="*/ 397 h 682"/>
                  <a:gd name="T54" fmla="*/ 46 w 978"/>
                  <a:gd name="T55" fmla="*/ 400 h 682"/>
                  <a:gd name="T56" fmla="*/ 37 w 978"/>
                  <a:gd name="T57" fmla="*/ 393 h 682"/>
                  <a:gd name="T58" fmla="*/ 23 w 978"/>
                  <a:gd name="T59" fmla="*/ 377 h 682"/>
                  <a:gd name="T60" fmla="*/ 21 w 978"/>
                  <a:gd name="T61" fmla="*/ 372 h 682"/>
                  <a:gd name="T62" fmla="*/ 16 w 978"/>
                  <a:gd name="T63" fmla="*/ 309 h 682"/>
                  <a:gd name="T64" fmla="*/ 80 w 978"/>
                  <a:gd name="T65" fmla="*/ 284 h 682"/>
                  <a:gd name="T66" fmla="*/ 137 w 978"/>
                  <a:gd name="T67" fmla="*/ 191 h 682"/>
                  <a:gd name="T68" fmla="*/ 210 w 978"/>
                  <a:gd name="T69" fmla="*/ 122 h 682"/>
                  <a:gd name="T70" fmla="*/ 262 w 978"/>
                  <a:gd name="T71" fmla="*/ 143 h 682"/>
                  <a:gd name="T72" fmla="*/ 446 w 978"/>
                  <a:gd name="T73" fmla="*/ 259 h 682"/>
                  <a:gd name="T74" fmla="*/ 557 w 978"/>
                  <a:gd name="T75" fmla="*/ 263 h 682"/>
                  <a:gd name="T76" fmla="*/ 626 w 978"/>
                  <a:gd name="T77" fmla="*/ 211 h 682"/>
                  <a:gd name="T78" fmla="*/ 726 w 978"/>
                  <a:gd name="T79" fmla="*/ 150 h 682"/>
                  <a:gd name="T80" fmla="*/ 707 w 978"/>
                  <a:gd name="T81" fmla="*/ 100 h 682"/>
                  <a:gd name="T82" fmla="*/ 749 w 978"/>
                  <a:gd name="T83" fmla="*/ 25 h 682"/>
                  <a:gd name="T84" fmla="*/ 837 w 978"/>
                  <a:gd name="T85" fmla="*/ 25 h 682"/>
                  <a:gd name="T86" fmla="*/ 907 w 978"/>
                  <a:gd name="T87" fmla="*/ 114 h 682"/>
                  <a:gd name="T88" fmla="*/ 960 w 978"/>
                  <a:gd name="T89" fmla="*/ 134 h 682"/>
                  <a:gd name="T90" fmla="*/ 932 w 978"/>
                  <a:gd name="T91" fmla="*/ 202 h 682"/>
                  <a:gd name="T92" fmla="*/ 873 w 978"/>
                  <a:gd name="T93" fmla="*/ 275 h 682"/>
                  <a:gd name="T94" fmla="*/ 780 w 978"/>
                  <a:gd name="T95" fmla="*/ 329 h 682"/>
                  <a:gd name="T96" fmla="*/ 765 w 978"/>
                  <a:gd name="T97" fmla="*/ 325 h 682"/>
                  <a:gd name="T98" fmla="*/ 730 w 978"/>
                  <a:gd name="T99" fmla="*/ 329 h 682"/>
                  <a:gd name="T100" fmla="*/ 719 w 978"/>
                  <a:gd name="T101" fmla="*/ 361 h 682"/>
                  <a:gd name="T102" fmla="*/ 767 w 978"/>
                  <a:gd name="T103" fmla="*/ 370 h 682"/>
                  <a:gd name="T104" fmla="*/ 773 w 978"/>
                  <a:gd name="T105" fmla="*/ 379 h 682"/>
                  <a:gd name="T106" fmla="*/ 742 w 978"/>
                  <a:gd name="T107" fmla="*/ 395 h 682"/>
                  <a:gd name="T108" fmla="*/ 764 w 978"/>
                  <a:gd name="T109" fmla="*/ 470 h 682"/>
                  <a:gd name="T110" fmla="*/ 764 w 978"/>
                  <a:gd name="T111" fmla="*/ 484 h 682"/>
                  <a:gd name="T112" fmla="*/ 760 w 978"/>
                  <a:gd name="T113" fmla="*/ 505 h 682"/>
                  <a:gd name="T114" fmla="*/ 765 w 978"/>
                  <a:gd name="T115" fmla="*/ 525 h 682"/>
                  <a:gd name="T116" fmla="*/ 742 w 978"/>
                  <a:gd name="T117" fmla="*/ 568 h 682"/>
                  <a:gd name="T118" fmla="*/ 732 w 978"/>
                  <a:gd name="T119" fmla="*/ 588 h 682"/>
                  <a:gd name="T120" fmla="*/ 719 w 978"/>
                  <a:gd name="T121" fmla="*/ 605 h 682"/>
                  <a:gd name="T122" fmla="*/ 699 w 978"/>
                  <a:gd name="T123" fmla="*/ 623 h 682"/>
                  <a:gd name="T124" fmla="*/ 666 w 978"/>
                  <a:gd name="T125" fmla="*/ 638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8" h="682">
                    <a:moveTo>
                      <a:pt x="655" y="643"/>
                    </a:moveTo>
                    <a:lnTo>
                      <a:pt x="653" y="645"/>
                    </a:lnTo>
                    <a:lnTo>
                      <a:pt x="653" y="643"/>
                    </a:lnTo>
                    <a:lnTo>
                      <a:pt x="653" y="643"/>
                    </a:lnTo>
                    <a:lnTo>
                      <a:pt x="651" y="641"/>
                    </a:lnTo>
                    <a:lnTo>
                      <a:pt x="649" y="643"/>
                    </a:lnTo>
                    <a:lnTo>
                      <a:pt x="648" y="643"/>
                    </a:lnTo>
                    <a:lnTo>
                      <a:pt x="648" y="643"/>
                    </a:lnTo>
                    <a:lnTo>
                      <a:pt x="649" y="645"/>
                    </a:lnTo>
                    <a:lnTo>
                      <a:pt x="644" y="647"/>
                    </a:lnTo>
                    <a:lnTo>
                      <a:pt x="644" y="645"/>
                    </a:lnTo>
                    <a:lnTo>
                      <a:pt x="644" y="645"/>
                    </a:lnTo>
                    <a:lnTo>
                      <a:pt x="644" y="643"/>
                    </a:lnTo>
                    <a:lnTo>
                      <a:pt x="641" y="641"/>
                    </a:lnTo>
                    <a:lnTo>
                      <a:pt x="639" y="639"/>
                    </a:lnTo>
                    <a:lnTo>
                      <a:pt x="637" y="638"/>
                    </a:lnTo>
                    <a:lnTo>
                      <a:pt x="637" y="648"/>
                    </a:lnTo>
                    <a:lnTo>
                      <a:pt x="637" y="648"/>
                    </a:lnTo>
                    <a:lnTo>
                      <a:pt x="635" y="648"/>
                    </a:lnTo>
                    <a:lnTo>
                      <a:pt x="632" y="643"/>
                    </a:lnTo>
                    <a:lnTo>
                      <a:pt x="630" y="641"/>
                    </a:lnTo>
                    <a:lnTo>
                      <a:pt x="628" y="648"/>
                    </a:lnTo>
                    <a:lnTo>
                      <a:pt x="628" y="652"/>
                    </a:lnTo>
                    <a:lnTo>
                      <a:pt x="628" y="654"/>
                    </a:lnTo>
                    <a:lnTo>
                      <a:pt x="626" y="654"/>
                    </a:lnTo>
                    <a:lnTo>
                      <a:pt x="623" y="655"/>
                    </a:lnTo>
                    <a:lnTo>
                      <a:pt x="619" y="655"/>
                    </a:lnTo>
                    <a:lnTo>
                      <a:pt x="617" y="657"/>
                    </a:lnTo>
                    <a:lnTo>
                      <a:pt x="614" y="657"/>
                    </a:lnTo>
                    <a:lnTo>
                      <a:pt x="614" y="655"/>
                    </a:lnTo>
                    <a:lnTo>
                      <a:pt x="610" y="655"/>
                    </a:lnTo>
                    <a:lnTo>
                      <a:pt x="607" y="659"/>
                    </a:lnTo>
                    <a:lnTo>
                      <a:pt x="599" y="661"/>
                    </a:lnTo>
                    <a:lnTo>
                      <a:pt x="598" y="661"/>
                    </a:lnTo>
                    <a:lnTo>
                      <a:pt x="598" y="661"/>
                    </a:lnTo>
                    <a:lnTo>
                      <a:pt x="591" y="664"/>
                    </a:lnTo>
                    <a:lnTo>
                      <a:pt x="587" y="663"/>
                    </a:lnTo>
                    <a:lnTo>
                      <a:pt x="583" y="670"/>
                    </a:lnTo>
                    <a:lnTo>
                      <a:pt x="587" y="677"/>
                    </a:lnTo>
                    <a:lnTo>
                      <a:pt x="587" y="679"/>
                    </a:lnTo>
                    <a:lnTo>
                      <a:pt x="583" y="682"/>
                    </a:lnTo>
                    <a:lnTo>
                      <a:pt x="580" y="680"/>
                    </a:lnTo>
                    <a:lnTo>
                      <a:pt x="574" y="668"/>
                    </a:lnTo>
                    <a:lnTo>
                      <a:pt x="576" y="661"/>
                    </a:lnTo>
                    <a:lnTo>
                      <a:pt x="576" y="659"/>
                    </a:lnTo>
                    <a:lnTo>
                      <a:pt x="571" y="663"/>
                    </a:lnTo>
                    <a:lnTo>
                      <a:pt x="567" y="663"/>
                    </a:lnTo>
                    <a:lnTo>
                      <a:pt x="566" y="661"/>
                    </a:lnTo>
                    <a:lnTo>
                      <a:pt x="566" y="659"/>
                    </a:lnTo>
                    <a:lnTo>
                      <a:pt x="558" y="657"/>
                    </a:lnTo>
                    <a:lnTo>
                      <a:pt x="557" y="657"/>
                    </a:lnTo>
                    <a:lnTo>
                      <a:pt x="557" y="659"/>
                    </a:lnTo>
                    <a:lnTo>
                      <a:pt x="553" y="661"/>
                    </a:lnTo>
                    <a:lnTo>
                      <a:pt x="553" y="663"/>
                    </a:lnTo>
                    <a:lnTo>
                      <a:pt x="553" y="659"/>
                    </a:lnTo>
                    <a:lnTo>
                      <a:pt x="548" y="661"/>
                    </a:lnTo>
                    <a:lnTo>
                      <a:pt x="546" y="659"/>
                    </a:lnTo>
                    <a:lnTo>
                      <a:pt x="537" y="659"/>
                    </a:lnTo>
                    <a:lnTo>
                      <a:pt x="537" y="657"/>
                    </a:lnTo>
                    <a:lnTo>
                      <a:pt x="530" y="654"/>
                    </a:lnTo>
                    <a:lnTo>
                      <a:pt x="528" y="650"/>
                    </a:lnTo>
                    <a:lnTo>
                      <a:pt x="526" y="647"/>
                    </a:lnTo>
                    <a:lnTo>
                      <a:pt x="528" y="641"/>
                    </a:lnTo>
                    <a:lnTo>
                      <a:pt x="526" y="639"/>
                    </a:lnTo>
                    <a:lnTo>
                      <a:pt x="517" y="638"/>
                    </a:lnTo>
                    <a:lnTo>
                      <a:pt x="505" y="632"/>
                    </a:lnTo>
                    <a:lnTo>
                      <a:pt x="503" y="632"/>
                    </a:lnTo>
                    <a:lnTo>
                      <a:pt x="496" y="638"/>
                    </a:lnTo>
                    <a:lnTo>
                      <a:pt x="491" y="639"/>
                    </a:lnTo>
                    <a:lnTo>
                      <a:pt x="489" y="639"/>
                    </a:lnTo>
                    <a:lnTo>
                      <a:pt x="485" y="641"/>
                    </a:lnTo>
                    <a:lnTo>
                      <a:pt x="483" y="643"/>
                    </a:lnTo>
                    <a:lnTo>
                      <a:pt x="482" y="641"/>
                    </a:lnTo>
                    <a:lnTo>
                      <a:pt x="478" y="641"/>
                    </a:lnTo>
                    <a:lnTo>
                      <a:pt x="476" y="639"/>
                    </a:lnTo>
                    <a:lnTo>
                      <a:pt x="474" y="641"/>
                    </a:lnTo>
                    <a:lnTo>
                      <a:pt x="469" y="643"/>
                    </a:lnTo>
                    <a:lnTo>
                      <a:pt x="467" y="643"/>
                    </a:lnTo>
                    <a:lnTo>
                      <a:pt x="466" y="641"/>
                    </a:lnTo>
                    <a:lnTo>
                      <a:pt x="462" y="641"/>
                    </a:lnTo>
                    <a:lnTo>
                      <a:pt x="462" y="639"/>
                    </a:lnTo>
                    <a:lnTo>
                      <a:pt x="460" y="639"/>
                    </a:lnTo>
                    <a:lnTo>
                      <a:pt x="457" y="645"/>
                    </a:lnTo>
                    <a:lnTo>
                      <a:pt x="457" y="645"/>
                    </a:lnTo>
                    <a:lnTo>
                      <a:pt x="455" y="645"/>
                    </a:lnTo>
                    <a:lnTo>
                      <a:pt x="455" y="643"/>
                    </a:lnTo>
                    <a:lnTo>
                      <a:pt x="449" y="643"/>
                    </a:lnTo>
                    <a:lnTo>
                      <a:pt x="448" y="645"/>
                    </a:lnTo>
                    <a:lnTo>
                      <a:pt x="448" y="654"/>
                    </a:lnTo>
                    <a:lnTo>
                      <a:pt x="449" y="659"/>
                    </a:lnTo>
                    <a:lnTo>
                      <a:pt x="449" y="663"/>
                    </a:lnTo>
                    <a:lnTo>
                      <a:pt x="448" y="664"/>
                    </a:lnTo>
                    <a:lnTo>
                      <a:pt x="442" y="664"/>
                    </a:lnTo>
                    <a:lnTo>
                      <a:pt x="439" y="655"/>
                    </a:lnTo>
                    <a:lnTo>
                      <a:pt x="437" y="655"/>
                    </a:lnTo>
                    <a:lnTo>
                      <a:pt x="432" y="659"/>
                    </a:lnTo>
                    <a:lnTo>
                      <a:pt x="426" y="659"/>
                    </a:lnTo>
                    <a:lnTo>
                      <a:pt x="421" y="654"/>
                    </a:lnTo>
                    <a:lnTo>
                      <a:pt x="419" y="652"/>
                    </a:lnTo>
                    <a:lnTo>
                      <a:pt x="410" y="648"/>
                    </a:lnTo>
                    <a:lnTo>
                      <a:pt x="414" y="636"/>
                    </a:lnTo>
                    <a:lnTo>
                      <a:pt x="405" y="630"/>
                    </a:lnTo>
                    <a:lnTo>
                      <a:pt x="405" y="623"/>
                    </a:lnTo>
                    <a:lnTo>
                      <a:pt x="403" y="620"/>
                    </a:lnTo>
                    <a:lnTo>
                      <a:pt x="403" y="616"/>
                    </a:lnTo>
                    <a:lnTo>
                      <a:pt x="392" y="616"/>
                    </a:lnTo>
                    <a:lnTo>
                      <a:pt x="385" y="623"/>
                    </a:lnTo>
                    <a:lnTo>
                      <a:pt x="383" y="622"/>
                    </a:lnTo>
                    <a:lnTo>
                      <a:pt x="385" y="616"/>
                    </a:lnTo>
                    <a:lnTo>
                      <a:pt x="387" y="614"/>
                    </a:lnTo>
                    <a:lnTo>
                      <a:pt x="385" y="609"/>
                    </a:lnTo>
                    <a:lnTo>
                      <a:pt x="389" y="600"/>
                    </a:lnTo>
                    <a:lnTo>
                      <a:pt x="391" y="597"/>
                    </a:lnTo>
                    <a:lnTo>
                      <a:pt x="392" y="593"/>
                    </a:lnTo>
                    <a:lnTo>
                      <a:pt x="394" y="593"/>
                    </a:lnTo>
                    <a:lnTo>
                      <a:pt x="399" y="582"/>
                    </a:lnTo>
                    <a:lnTo>
                      <a:pt x="398" y="555"/>
                    </a:lnTo>
                    <a:lnTo>
                      <a:pt x="394" y="555"/>
                    </a:lnTo>
                    <a:lnTo>
                      <a:pt x="392" y="552"/>
                    </a:lnTo>
                    <a:lnTo>
                      <a:pt x="391" y="547"/>
                    </a:lnTo>
                    <a:lnTo>
                      <a:pt x="387" y="543"/>
                    </a:lnTo>
                    <a:lnTo>
                      <a:pt x="383" y="541"/>
                    </a:lnTo>
                    <a:lnTo>
                      <a:pt x="383" y="541"/>
                    </a:lnTo>
                    <a:lnTo>
                      <a:pt x="382" y="543"/>
                    </a:lnTo>
                    <a:lnTo>
                      <a:pt x="380" y="545"/>
                    </a:lnTo>
                    <a:lnTo>
                      <a:pt x="378" y="541"/>
                    </a:lnTo>
                    <a:lnTo>
                      <a:pt x="374" y="539"/>
                    </a:lnTo>
                    <a:lnTo>
                      <a:pt x="371" y="539"/>
                    </a:lnTo>
                    <a:lnTo>
                      <a:pt x="369" y="538"/>
                    </a:lnTo>
                    <a:lnTo>
                      <a:pt x="364" y="538"/>
                    </a:lnTo>
                    <a:lnTo>
                      <a:pt x="364" y="530"/>
                    </a:lnTo>
                    <a:lnTo>
                      <a:pt x="360" y="529"/>
                    </a:lnTo>
                    <a:lnTo>
                      <a:pt x="360" y="525"/>
                    </a:lnTo>
                    <a:lnTo>
                      <a:pt x="360" y="523"/>
                    </a:lnTo>
                    <a:lnTo>
                      <a:pt x="357" y="520"/>
                    </a:lnTo>
                    <a:lnTo>
                      <a:pt x="353" y="522"/>
                    </a:lnTo>
                    <a:lnTo>
                      <a:pt x="349" y="523"/>
                    </a:lnTo>
                    <a:lnTo>
                      <a:pt x="346" y="525"/>
                    </a:lnTo>
                    <a:lnTo>
                      <a:pt x="337" y="525"/>
                    </a:lnTo>
                    <a:lnTo>
                      <a:pt x="335" y="523"/>
                    </a:lnTo>
                    <a:lnTo>
                      <a:pt x="333" y="523"/>
                    </a:lnTo>
                    <a:lnTo>
                      <a:pt x="328" y="527"/>
                    </a:lnTo>
                    <a:lnTo>
                      <a:pt x="326" y="529"/>
                    </a:lnTo>
                    <a:lnTo>
                      <a:pt x="321" y="534"/>
                    </a:lnTo>
                    <a:lnTo>
                      <a:pt x="317" y="536"/>
                    </a:lnTo>
                    <a:lnTo>
                      <a:pt x="310" y="543"/>
                    </a:lnTo>
                    <a:lnTo>
                      <a:pt x="289" y="550"/>
                    </a:lnTo>
                    <a:lnTo>
                      <a:pt x="289" y="550"/>
                    </a:lnTo>
                    <a:lnTo>
                      <a:pt x="289" y="550"/>
                    </a:lnTo>
                    <a:lnTo>
                      <a:pt x="285" y="548"/>
                    </a:lnTo>
                    <a:lnTo>
                      <a:pt x="283" y="547"/>
                    </a:lnTo>
                    <a:lnTo>
                      <a:pt x="283" y="547"/>
                    </a:lnTo>
                    <a:lnTo>
                      <a:pt x="280" y="548"/>
                    </a:lnTo>
                    <a:lnTo>
                      <a:pt x="269" y="547"/>
                    </a:lnTo>
                    <a:lnTo>
                      <a:pt x="267" y="545"/>
                    </a:lnTo>
                    <a:lnTo>
                      <a:pt x="267" y="543"/>
                    </a:lnTo>
                    <a:lnTo>
                      <a:pt x="266" y="543"/>
                    </a:lnTo>
                    <a:lnTo>
                      <a:pt x="264" y="541"/>
                    </a:lnTo>
                    <a:lnTo>
                      <a:pt x="260" y="541"/>
                    </a:lnTo>
                    <a:lnTo>
                      <a:pt x="257" y="543"/>
                    </a:lnTo>
                    <a:lnTo>
                      <a:pt x="253" y="547"/>
                    </a:lnTo>
                    <a:lnTo>
                      <a:pt x="251" y="552"/>
                    </a:lnTo>
                    <a:lnTo>
                      <a:pt x="244" y="557"/>
                    </a:lnTo>
                    <a:lnTo>
                      <a:pt x="244" y="559"/>
                    </a:lnTo>
                    <a:lnTo>
                      <a:pt x="242" y="559"/>
                    </a:lnTo>
                    <a:lnTo>
                      <a:pt x="241" y="559"/>
                    </a:lnTo>
                    <a:lnTo>
                      <a:pt x="241" y="557"/>
                    </a:lnTo>
                    <a:lnTo>
                      <a:pt x="241" y="555"/>
                    </a:lnTo>
                    <a:lnTo>
                      <a:pt x="242" y="552"/>
                    </a:lnTo>
                    <a:lnTo>
                      <a:pt x="241" y="547"/>
                    </a:lnTo>
                    <a:lnTo>
                      <a:pt x="241" y="547"/>
                    </a:lnTo>
                    <a:lnTo>
                      <a:pt x="239" y="545"/>
                    </a:lnTo>
                    <a:lnTo>
                      <a:pt x="239" y="547"/>
                    </a:lnTo>
                    <a:lnTo>
                      <a:pt x="235" y="548"/>
                    </a:lnTo>
                    <a:lnTo>
                      <a:pt x="233" y="548"/>
                    </a:lnTo>
                    <a:lnTo>
                      <a:pt x="230" y="548"/>
                    </a:lnTo>
                    <a:lnTo>
                      <a:pt x="230" y="548"/>
                    </a:lnTo>
                    <a:lnTo>
                      <a:pt x="230" y="548"/>
                    </a:lnTo>
                    <a:lnTo>
                      <a:pt x="226" y="548"/>
                    </a:lnTo>
                    <a:lnTo>
                      <a:pt x="226" y="552"/>
                    </a:lnTo>
                    <a:lnTo>
                      <a:pt x="221" y="550"/>
                    </a:lnTo>
                    <a:lnTo>
                      <a:pt x="219" y="550"/>
                    </a:lnTo>
                    <a:lnTo>
                      <a:pt x="217" y="550"/>
                    </a:lnTo>
                    <a:lnTo>
                      <a:pt x="212" y="548"/>
                    </a:lnTo>
                    <a:lnTo>
                      <a:pt x="210" y="547"/>
                    </a:lnTo>
                    <a:lnTo>
                      <a:pt x="207" y="547"/>
                    </a:lnTo>
                    <a:lnTo>
                      <a:pt x="207" y="547"/>
                    </a:lnTo>
                    <a:lnTo>
                      <a:pt x="205" y="548"/>
                    </a:lnTo>
                    <a:lnTo>
                      <a:pt x="205" y="548"/>
                    </a:lnTo>
                    <a:lnTo>
                      <a:pt x="203" y="548"/>
                    </a:lnTo>
                    <a:lnTo>
                      <a:pt x="201" y="548"/>
                    </a:lnTo>
                    <a:lnTo>
                      <a:pt x="199" y="548"/>
                    </a:lnTo>
                    <a:lnTo>
                      <a:pt x="198" y="548"/>
                    </a:lnTo>
                    <a:lnTo>
                      <a:pt x="196" y="548"/>
                    </a:lnTo>
                    <a:lnTo>
                      <a:pt x="194" y="547"/>
                    </a:lnTo>
                    <a:lnTo>
                      <a:pt x="194" y="545"/>
                    </a:lnTo>
                    <a:lnTo>
                      <a:pt x="192" y="543"/>
                    </a:lnTo>
                    <a:lnTo>
                      <a:pt x="191" y="543"/>
                    </a:lnTo>
                    <a:lnTo>
                      <a:pt x="187" y="543"/>
                    </a:lnTo>
                    <a:lnTo>
                      <a:pt x="183" y="541"/>
                    </a:lnTo>
                    <a:lnTo>
                      <a:pt x="183" y="539"/>
                    </a:lnTo>
                    <a:lnTo>
                      <a:pt x="183" y="536"/>
                    </a:lnTo>
                    <a:lnTo>
                      <a:pt x="183" y="536"/>
                    </a:lnTo>
                    <a:lnTo>
                      <a:pt x="182" y="536"/>
                    </a:lnTo>
                    <a:lnTo>
                      <a:pt x="178" y="536"/>
                    </a:lnTo>
                    <a:lnTo>
                      <a:pt x="176" y="536"/>
                    </a:lnTo>
                    <a:lnTo>
                      <a:pt x="174" y="536"/>
                    </a:lnTo>
                    <a:lnTo>
                      <a:pt x="173" y="534"/>
                    </a:lnTo>
                    <a:lnTo>
                      <a:pt x="171" y="534"/>
                    </a:lnTo>
                    <a:lnTo>
                      <a:pt x="171" y="534"/>
                    </a:lnTo>
                    <a:lnTo>
                      <a:pt x="169" y="532"/>
                    </a:lnTo>
                    <a:lnTo>
                      <a:pt x="167" y="532"/>
                    </a:lnTo>
                    <a:lnTo>
                      <a:pt x="167" y="532"/>
                    </a:lnTo>
                    <a:lnTo>
                      <a:pt x="169" y="529"/>
                    </a:lnTo>
                    <a:lnTo>
                      <a:pt x="167" y="527"/>
                    </a:lnTo>
                    <a:lnTo>
                      <a:pt x="169" y="525"/>
                    </a:lnTo>
                    <a:lnTo>
                      <a:pt x="169" y="523"/>
                    </a:lnTo>
                    <a:lnTo>
                      <a:pt x="167" y="523"/>
                    </a:lnTo>
                    <a:lnTo>
                      <a:pt x="166" y="523"/>
                    </a:lnTo>
                    <a:lnTo>
                      <a:pt x="164" y="523"/>
                    </a:lnTo>
                    <a:lnTo>
                      <a:pt x="162" y="525"/>
                    </a:lnTo>
                    <a:lnTo>
                      <a:pt x="162" y="525"/>
                    </a:lnTo>
                    <a:lnTo>
                      <a:pt x="162" y="527"/>
                    </a:lnTo>
                    <a:lnTo>
                      <a:pt x="160" y="527"/>
                    </a:lnTo>
                    <a:lnTo>
                      <a:pt x="160" y="529"/>
                    </a:lnTo>
                    <a:lnTo>
                      <a:pt x="157" y="527"/>
                    </a:lnTo>
                    <a:lnTo>
                      <a:pt x="155" y="527"/>
                    </a:lnTo>
                    <a:lnTo>
                      <a:pt x="155" y="522"/>
                    </a:lnTo>
                    <a:lnTo>
                      <a:pt x="150" y="516"/>
                    </a:lnTo>
                    <a:lnTo>
                      <a:pt x="146" y="514"/>
                    </a:lnTo>
                    <a:lnTo>
                      <a:pt x="141" y="509"/>
                    </a:lnTo>
                    <a:lnTo>
                      <a:pt x="128" y="505"/>
                    </a:lnTo>
                    <a:lnTo>
                      <a:pt x="128" y="505"/>
                    </a:lnTo>
                    <a:lnTo>
                      <a:pt x="123" y="505"/>
                    </a:lnTo>
                    <a:lnTo>
                      <a:pt x="123" y="505"/>
                    </a:lnTo>
                    <a:lnTo>
                      <a:pt x="123" y="507"/>
                    </a:lnTo>
                    <a:lnTo>
                      <a:pt x="121" y="509"/>
                    </a:lnTo>
                    <a:lnTo>
                      <a:pt x="123" y="509"/>
                    </a:lnTo>
                    <a:lnTo>
                      <a:pt x="121" y="511"/>
                    </a:lnTo>
                    <a:lnTo>
                      <a:pt x="119" y="507"/>
                    </a:lnTo>
                    <a:lnTo>
                      <a:pt x="119" y="507"/>
                    </a:lnTo>
                    <a:lnTo>
                      <a:pt x="117" y="505"/>
                    </a:lnTo>
                    <a:lnTo>
                      <a:pt x="112" y="504"/>
                    </a:lnTo>
                    <a:lnTo>
                      <a:pt x="112" y="504"/>
                    </a:lnTo>
                    <a:lnTo>
                      <a:pt x="110" y="502"/>
                    </a:lnTo>
                    <a:lnTo>
                      <a:pt x="108" y="502"/>
                    </a:lnTo>
                    <a:lnTo>
                      <a:pt x="105" y="498"/>
                    </a:lnTo>
                    <a:lnTo>
                      <a:pt x="101" y="498"/>
                    </a:lnTo>
                    <a:lnTo>
                      <a:pt x="101" y="497"/>
                    </a:lnTo>
                    <a:lnTo>
                      <a:pt x="101" y="495"/>
                    </a:lnTo>
                    <a:lnTo>
                      <a:pt x="100" y="495"/>
                    </a:lnTo>
                    <a:lnTo>
                      <a:pt x="100" y="495"/>
                    </a:lnTo>
                    <a:lnTo>
                      <a:pt x="98" y="493"/>
                    </a:lnTo>
                    <a:lnTo>
                      <a:pt x="98" y="493"/>
                    </a:lnTo>
                    <a:lnTo>
                      <a:pt x="94" y="495"/>
                    </a:lnTo>
                    <a:lnTo>
                      <a:pt x="94" y="493"/>
                    </a:lnTo>
                    <a:lnTo>
                      <a:pt x="94" y="491"/>
                    </a:lnTo>
                    <a:lnTo>
                      <a:pt x="94" y="491"/>
                    </a:lnTo>
                    <a:lnTo>
                      <a:pt x="92" y="491"/>
                    </a:lnTo>
                    <a:lnTo>
                      <a:pt x="87" y="491"/>
                    </a:lnTo>
                    <a:lnTo>
                      <a:pt x="85" y="493"/>
                    </a:lnTo>
                    <a:lnTo>
                      <a:pt x="85" y="493"/>
                    </a:lnTo>
                    <a:lnTo>
                      <a:pt x="83" y="491"/>
                    </a:lnTo>
                    <a:lnTo>
                      <a:pt x="85" y="489"/>
                    </a:lnTo>
                    <a:lnTo>
                      <a:pt x="83" y="488"/>
                    </a:lnTo>
                    <a:lnTo>
                      <a:pt x="82" y="486"/>
                    </a:lnTo>
                    <a:lnTo>
                      <a:pt x="82" y="486"/>
                    </a:lnTo>
                    <a:lnTo>
                      <a:pt x="80" y="484"/>
                    </a:lnTo>
                    <a:lnTo>
                      <a:pt x="80" y="482"/>
                    </a:lnTo>
                    <a:lnTo>
                      <a:pt x="82" y="480"/>
                    </a:lnTo>
                    <a:lnTo>
                      <a:pt x="80" y="479"/>
                    </a:lnTo>
                    <a:lnTo>
                      <a:pt x="80" y="475"/>
                    </a:lnTo>
                    <a:lnTo>
                      <a:pt x="82" y="473"/>
                    </a:lnTo>
                    <a:lnTo>
                      <a:pt x="76" y="468"/>
                    </a:lnTo>
                    <a:lnTo>
                      <a:pt x="76" y="466"/>
                    </a:lnTo>
                    <a:lnTo>
                      <a:pt x="76" y="464"/>
                    </a:lnTo>
                    <a:lnTo>
                      <a:pt x="76" y="463"/>
                    </a:lnTo>
                    <a:lnTo>
                      <a:pt x="80" y="463"/>
                    </a:lnTo>
                    <a:lnTo>
                      <a:pt x="80" y="461"/>
                    </a:lnTo>
                    <a:lnTo>
                      <a:pt x="82" y="461"/>
                    </a:lnTo>
                    <a:lnTo>
                      <a:pt x="82" y="464"/>
                    </a:lnTo>
                    <a:lnTo>
                      <a:pt x="82" y="464"/>
                    </a:lnTo>
                    <a:lnTo>
                      <a:pt x="83" y="466"/>
                    </a:lnTo>
                    <a:lnTo>
                      <a:pt x="85" y="466"/>
                    </a:lnTo>
                    <a:lnTo>
                      <a:pt x="85" y="466"/>
                    </a:lnTo>
                    <a:lnTo>
                      <a:pt x="87" y="466"/>
                    </a:lnTo>
                    <a:lnTo>
                      <a:pt x="87" y="466"/>
                    </a:lnTo>
                    <a:lnTo>
                      <a:pt x="87" y="464"/>
                    </a:lnTo>
                    <a:lnTo>
                      <a:pt x="89" y="464"/>
                    </a:lnTo>
                    <a:lnTo>
                      <a:pt x="91" y="463"/>
                    </a:lnTo>
                    <a:lnTo>
                      <a:pt x="91" y="463"/>
                    </a:lnTo>
                    <a:lnTo>
                      <a:pt x="91" y="463"/>
                    </a:lnTo>
                    <a:lnTo>
                      <a:pt x="92" y="463"/>
                    </a:lnTo>
                    <a:lnTo>
                      <a:pt x="94" y="461"/>
                    </a:lnTo>
                    <a:lnTo>
                      <a:pt x="94" y="459"/>
                    </a:lnTo>
                    <a:lnTo>
                      <a:pt x="92" y="455"/>
                    </a:lnTo>
                    <a:lnTo>
                      <a:pt x="91" y="454"/>
                    </a:lnTo>
                    <a:lnTo>
                      <a:pt x="92" y="454"/>
                    </a:lnTo>
                    <a:lnTo>
                      <a:pt x="92" y="452"/>
                    </a:lnTo>
                    <a:lnTo>
                      <a:pt x="89" y="450"/>
                    </a:lnTo>
                    <a:lnTo>
                      <a:pt x="87" y="450"/>
                    </a:lnTo>
                    <a:lnTo>
                      <a:pt x="87" y="450"/>
                    </a:lnTo>
                    <a:lnTo>
                      <a:pt x="85" y="447"/>
                    </a:lnTo>
                    <a:lnTo>
                      <a:pt x="85" y="443"/>
                    </a:lnTo>
                    <a:lnTo>
                      <a:pt x="85" y="443"/>
                    </a:lnTo>
                    <a:lnTo>
                      <a:pt x="85" y="441"/>
                    </a:lnTo>
                    <a:lnTo>
                      <a:pt x="85" y="439"/>
                    </a:lnTo>
                    <a:lnTo>
                      <a:pt x="85" y="439"/>
                    </a:lnTo>
                    <a:lnTo>
                      <a:pt x="83" y="438"/>
                    </a:lnTo>
                    <a:lnTo>
                      <a:pt x="83" y="436"/>
                    </a:lnTo>
                    <a:lnTo>
                      <a:pt x="83" y="436"/>
                    </a:lnTo>
                    <a:lnTo>
                      <a:pt x="87" y="436"/>
                    </a:lnTo>
                    <a:lnTo>
                      <a:pt x="89" y="434"/>
                    </a:lnTo>
                    <a:lnTo>
                      <a:pt x="91" y="436"/>
                    </a:lnTo>
                    <a:lnTo>
                      <a:pt x="92" y="436"/>
                    </a:lnTo>
                    <a:lnTo>
                      <a:pt x="94" y="430"/>
                    </a:lnTo>
                    <a:lnTo>
                      <a:pt x="94" y="427"/>
                    </a:lnTo>
                    <a:lnTo>
                      <a:pt x="98" y="427"/>
                    </a:lnTo>
                    <a:lnTo>
                      <a:pt x="98" y="427"/>
                    </a:lnTo>
                    <a:lnTo>
                      <a:pt x="98" y="427"/>
                    </a:lnTo>
                    <a:lnTo>
                      <a:pt x="98" y="425"/>
                    </a:lnTo>
                    <a:lnTo>
                      <a:pt x="100" y="425"/>
                    </a:lnTo>
                    <a:lnTo>
                      <a:pt x="100" y="423"/>
                    </a:lnTo>
                    <a:lnTo>
                      <a:pt x="103" y="422"/>
                    </a:lnTo>
                    <a:lnTo>
                      <a:pt x="103" y="420"/>
                    </a:lnTo>
                    <a:lnTo>
                      <a:pt x="103" y="418"/>
                    </a:lnTo>
                    <a:lnTo>
                      <a:pt x="105" y="413"/>
                    </a:lnTo>
                    <a:lnTo>
                      <a:pt x="105" y="411"/>
                    </a:lnTo>
                    <a:lnTo>
                      <a:pt x="105" y="409"/>
                    </a:lnTo>
                    <a:lnTo>
                      <a:pt x="107" y="407"/>
                    </a:lnTo>
                    <a:lnTo>
                      <a:pt x="107" y="405"/>
                    </a:lnTo>
                    <a:lnTo>
                      <a:pt x="107" y="405"/>
                    </a:lnTo>
                    <a:lnTo>
                      <a:pt x="105" y="405"/>
                    </a:lnTo>
                    <a:lnTo>
                      <a:pt x="103" y="407"/>
                    </a:lnTo>
                    <a:lnTo>
                      <a:pt x="103" y="407"/>
                    </a:lnTo>
                    <a:lnTo>
                      <a:pt x="101" y="407"/>
                    </a:lnTo>
                    <a:lnTo>
                      <a:pt x="101" y="404"/>
                    </a:lnTo>
                    <a:lnTo>
                      <a:pt x="100" y="404"/>
                    </a:lnTo>
                    <a:lnTo>
                      <a:pt x="98" y="404"/>
                    </a:lnTo>
                    <a:lnTo>
                      <a:pt x="98" y="404"/>
                    </a:lnTo>
                    <a:lnTo>
                      <a:pt x="96" y="404"/>
                    </a:lnTo>
                    <a:lnTo>
                      <a:pt x="96" y="402"/>
                    </a:lnTo>
                    <a:lnTo>
                      <a:pt x="96" y="400"/>
                    </a:lnTo>
                    <a:lnTo>
                      <a:pt x="94" y="400"/>
                    </a:lnTo>
                    <a:lnTo>
                      <a:pt x="94" y="398"/>
                    </a:lnTo>
                    <a:lnTo>
                      <a:pt x="94" y="398"/>
                    </a:lnTo>
                    <a:lnTo>
                      <a:pt x="92" y="398"/>
                    </a:lnTo>
                    <a:lnTo>
                      <a:pt x="91" y="397"/>
                    </a:lnTo>
                    <a:lnTo>
                      <a:pt x="91" y="397"/>
                    </a:lnTo>
                    <a:lnTo>
                      <a:pt x="89" y="397"/>
                    </a:lnTo>
                    <a:lnTo>
                      <a:pt x="89" y="397"/>
                    </a:lnTo>
                    <a:lnTo>
                      <a:pt x="87" y="397"/>
                    </a:lnTo>
                    <a:lnTo>
                      <a:pt x="85" y="398"/>
                    </a:lnTo>
                    <a:lnTo>
                      <a:pt x="82" y="398"/>
                    </a:lnTo>
                    <a:lnTo>
                      <a:pt x="73" y="404"/>
                    </a:lnTo>
                    <a:lnTo>
                      <a:pt x="71" y="405"/>
                    </a:lnTo>
                    <a:lnTo>
                      <a:pt x="69" y="405"/>
                    </a:lnTo>
                    <a:lnTo>
                      <a:pt x="69" y="407"/>
                    </a:lnTo>
                    <a:lnTo>
                      <a:pt x="67" y="405"/>
                    </a:lnTo>
                    <a:lnTo>
                      <a:pt x="66" y="407"/>
                    </a:lnTo>
                    <a:lnTo>
                      <a:pt x="60" y="407"/>
                    </a:lnTo>
                    <a:lnTo>
                      <a:pt x="58" y="405"/>
                    </a:lnTo>
                    <a:lnTo>
                      <a:pt x="57" y="405"/>
                    </a:lnTo>
                    <a:lnTo>
                      <a:pt x="46" y="400"/>
                    </a:lnTo>
                    <a:lnTo>
                      <a:pt x="46" y="398"/>
                    </a:lnTo>
                    <a:lnTo>
                      <a:pt x="46" y="398"/>
                    </a:lnTo>
                    <a:lnTo>
                      <a:pt x="44" y="398"/>
                    </a:lnTo>
                    <a:lnTo>
                      <a:pt x="44" y="398"/>
                    </a:lnTo>
                    <a:lnTo>
                      <a:pt x="42" y="398"/>
                    </a:lnTo>
                    <a:lnTo>
                      <a:pt x="41" y="400"/>
                    </a:lnTo>
                    <a:lnTo>
                      <a:pt x="41" y="398"/>
                    </a:lnTo>
                    <a:lnTo>
                      <a:pt x="39" y="397"/>
                    </a:lnTo>
                    <a:lnTo>
                      <a:pt x="37" y="395"/>
                    </a:lnTo>
                    <a:lnTo>
                      <a:pt x="35" y="395"/>
                    </a:lnTo>
                    <a:lnTo>
                      <a:pt x="35" y="393"/>
                    </a:lnTo>
                    <a:lnTo>
                      <a:pt x="37" y="393"/>
                    </a:lnTo>
                    <a:lnTo>
                      <a:pt x="37" y="393"/>
                    </a:lnTo>
                    <a:lnTo>
                      <a:pt x="37" y="391"/>
                    </a:lnTo>
                    <a:lnTo>
                      <a:pt x="37" y="389"/>
                    </a:lnTo>
                    <a:lnTo>
                      <a:pt x="37" y="386"/>
                    </a:lnTo>
                    <a:lnTo>
                      <a:pt x="37" y="384"/>
                    </a:lnTo>
                    <a:lnTo>
                      <a:pt x="32" y="380"/>
                    </a:lnTo>
                    <a:lnTo>
                      <a:pt x="30" y="380"/>
                    </a:lnTo>
                    <a:lnTo>
                      <a:pt x="28" y="382"/>
                    </a:lnTo>
                    <a:lnTo>
                      <a:pt x="28" y="382"/>
                    </a:lnTo>
                    <a:lnTo>
                      <a:pt x="28" y="379"/>
                    </a:lnTo>
                    <a:lnTo>
                      <a:pt x="26" y="377"/>
                    </a:lnTo>
                    <a:lnTo>
                      <a:pt x="25" y="379"/>
                    </a:lnTo>
                    <a:lnTo>
                      <a:pt x="23" y="377"/>
                    </a:lnTo>
                    <a:lnTo>
                      <a:pt x="23" y="377"/>
                    </a:lnTo>
                    <a:lnTo>
                      <a:pt x="19" y="377"/>
                    </a:lnTo>
                    <a:lnTo>
                      <a:pt x="16" y="377"/>
                    </a:lnTo>
                    <a:lnTo>
                      <a:pt x="16" y="377"/>
                    </a:lnTo>
                    <a:lnTo>
                      <a:pt x="16" y="375"/>
                    </a:lnTo>
                    <a:lnTo>
                      <a:pt x="14" y="373"/>
                    </a:lnTo>
                    <a:lnTo>
                      <a:pt x="12" y="373"/>
                    </a:lnTo>
                    <a:lnTo>
                      <a:pt x="16" y="372"/>
                    </a:lnTo>
                    <a:lnTo>
                      <a:pt x="16" y="370"/>
                    </a:lnTo>
                    <a:lnTo>
                      <a:pt x="17" y="372"/>
                    </a:lnTo>
                    <a:lnTo>
                      <a:pt x="19" y="372"/>
                    </a:lnTo>
                    <a:lnTo>
                      <a:pt x="17" y="372"/>
                    </a:lnTo>
                    <a:lnTo>
                      <a:pt x="19" y="372"/>
                    </a:lnTo>
                    <a:lnTo>
                      <a:pt x="21" y="372"/>
                    </a:lnTo>
                    <a:lnTo>
                      <a:pt x="21" y="361"/>
                    </a:lnTo>
                    <a:lnTo>
                      <a:pt x="17" y="354"/>
                    </a:lnTo>
                    <a:lnTo>
                      <a:pt x="17" y="348"/>
                    </a:lnTo>
                    <a:lnTo>
                      <a:pt x="16" y="345"/>
                    </a:lnTo>
                    <a:lnTo>
                      <a:pt x="10" y="345"/>
                    </a:lnTo>
                    <a:lnTo>
                      <a:pt x="5" y="347"/>
                    </a:lnTo>
                    <a:lnTo>
                      <a:pt x="1" y="345"/>
                    </a:lnTo>
                    <a:lnTo>
                      <a:pt x="0" y="334"/>
                    </a:lnTo>
                    <a:lnTo>
                      <a:pt x="3" y="323"/>
                    </a:lnTo>
                    <a:lnTo>
                      <a:pt x="3" y="320"/>
                    </a:lnTo>
                    <a:lnTo>
                      <a:pt x="5" y="314"/>
                    </a:lnTo>
                    <a:lnTo>
                      <a:pt x="14" y="311"/>
                    </a:lnTo>
                    <a:lnTo>
                      <a:pt x="16" y="309"/>
                    </a:lnTo>
                    <a:lnTo>
                      <a:pt x="17" y="309"/>
                    </a:lnTo>
                    <a:lnTo>
                      <a:pt x="19" y="305"/>
                    </a:lnTo>
                    <a:lnTo>
                      <a:pt x="23" y="305"/>
                    </a:lnTo>
                    <a:lnTo>
                      <a:pt x="26" y="304"/>
                    </a:lnTo>
                    <a:lnTo>
                      <a:pt x="30" y="304"/>
                    </a:lnTo>
                    <a:lnTo>
                      <a:pt x="32" y="309"/>
                    </a:lnTo>
                    <a:lnTo>
                      <a:pt x="42" y="307"/>
                    </a:lnTo>
                    <a:lnTo>
                      <a:pt x="46" y="305"/>
                    </a:lnTo>
                    <a:lnTo>
                      <a:pt x="48" y="300"/>
                    </a:lnTo>
                    <a:lnTo>
                      <a:pt x="51" y="297"/>
                    </a:lnTo>
                    <a:lnTo>
                      <a:pt x="73" y="291"/>
                    </a:lnTo>
                    <a:lnTo>
                      <a:pt x="75" y="288"/>
                    </a:lnTo>
                    <a:lnTo>
                      <a:pt x="80" y="284"/>
                    </a:lnTo>
                    <a:lnTo>
                      <a:pt x="103" y="273"/>
                    </a:lnTo>
                    <a:lnTo>
                      <a:pt x="105" y="268"/>
                    </a:lnTo>
                    <a:lnTo>
                      <a:pt x="107" y="257"/>
                    </a:lnTo>
                    <a:lnTo>
                      <a:pt x="108" y="254"/>
                    </a:lnTo>
                    <a:lnTo>
                      <a:pt x="108" y="250"/>
                    </a:lnTo>
                    <a:lnTo>
                      <a:pt x="112" y="248"/>
                    </a:lnTo>
                    <a:lnTo>
                      <a:pt x="105" y="216"/>
                    </a:lnTo>
                    <a:lnTo>
                      <a:pt x="103" y="213"/>
                    </a:lnTo>
                    <a:lnTo>
                      <a:pt x="101" y="211"/>
                    </a:lnTo>
                    <a:lnTo>
                      <a:pt x="103" y="207"/>
                    </a:lnTo>
                    <a:lnTo>
                      <a:pt x="137" y="202"/>
                    </a:lnTo>
                    <a:lnTo>
                      <a:pt x="139" y="200"/>
                    </a:lnTo>
                    <a:lnTo>
                      <a:pt x="137" y="191"/>
                    </a:lnTo>
                    <a:lnTo>
                      <a:pt x="148" y="157"/>
                    </a:lnTo>
                    <a:lnTo>
                      <a:pt x="155" y="157"/>
                    </a:lnTo>
                    <a:lnTo>
                      <a:pt x="158" y="159"/>
                    </a:lnTo>
                    <a:lnTo>
                      <a:pt x="164" y="161"/>
                    </a:lnTo>
                    <a:lnTo>
                      <a:pt x="173" y="159"/>
                    </a:lnTo>
                    <a:lnTo>
                      <a:pt x="180" y="164"/>
                    </a:lnTo>
                    <a:lnTo>
                      <a:pt x="183" y="161"/>
                    </a:lnTo>
                    <a:lnTo>
                      <a:pt x="191" y="159"/>
                    </a:lnTo>
                    <a:lnTo>
                      <a:pt x="192" y="134"/>
                    </a:lnTo>
                    <a:lnTo>
                      <a:pt x="194" y="129"/>
                    </a:lnTo>
                    <a:lnTo>
                      <a:pt x="199" y="129"/>
                    </a:lnTo>
                    <a:lnTo>
                      <a:pt x="205" y="127"/>
                    </a:lnTo>
                    <a:lnTo>
                      <a:pt x="210" y="122"/>
                    </a:lnTo>
                    <a:lnTo>
                      <a:pt x="214" y="116"/>
                    </a:lnTo>
                    <a:lnTo>
                      <a:pt x="219" y="118"/>
                    </a:lnTo>
                    <a:lnTo>
                      <a:pt x="224" y="114"/>
                    </a:lnTo>
                    <a:lnTo>
                      <a:pt x="226" y="114"/>
                    </a:lnTo>
                    <a:lnTo>
                      <a:pt x="226" y="114"/>
                    </a:lnTo>
                    <a:lnTo>
                      <a:pt x="230" y="125"/>
                    </a:lnTo>
                    <a:lnTo>
                      <a:pt x="239" y="132"/>
                    </a:lnTo>
                    <a:lnTo>
                      <a:pt x="242" y="138"/>
                    </a:lnTo>
                    <a:lnTo>
                      <a:pt x="246" y="141"/>
                    </a:lnTo>
                    <a:lnTo>
                      <a:pt x="249" y="138"/>
                    </a:lnTo>
                    <a:lnTo>
                      <a:pt x="253" y="139"/>
                    </a:lnTo>
                    <a:lnTo>
                      <a:pt x="257" y="141"/>
                    </a:lnTo>
                    <a:lnTo>
                      <a:pt x="262" y="143"/>
                    </a:lnTo>
                    <a:lnTo>
                      <a:pt x="274" y="172"/>
                    </a:lnTo>
                    <a:lnTo>
                      <a:pt x="274" y="189"/>
                    </a:lnTo>
                    <a:lnTo>
                      <a:pt x="273" y="195"/>
                    </a:lnTo>
                    <a:lnTo>
                      <a:pt x="271" y="200"/>
                    </a:lnTo>
                    <a:lnTo>
                      <a:pt x="274" y="202"/>
                    </a:lnTo>
                    <a:lnTo>
                      <a:pt x="301" y="207"/>
                    </a:lnTo>
                    <a:lnTo>
                      <a:pt x="308" y="205"/>
                    </a:lnTo>
                    <a:lnTo>
                      <a:pt x="342" y="222"/>
                    </a:lnTo>
                    <a:lnTo>
                      <a:pt x="346" y="222"/>
                    </a:lnTo>
                    <a:lnTo>
                      <a:pt x="369" y="255"/>
                    </a:lnTo>
                    <a:lnTo>
                      <a:pt x="374" y="257"/>
                    </a:lnTo>
                    <a:lnTo>
                      <a:pt x="428" y="254"/>
                    </a:lnTo>
                    <a:lnTo>
                      <a:pt x="446" y="259"/>
                    </a:lnTo>
                    <a:lnTo>
                      <a:pt x="453" y="266"/>
                    </a:lnTo>
                    <a:lnTo>
                      <a:pt x="482" y="277"/>
                    </a:lnTo>
                    <a:lnTo>
                      <a:pt x="489" y="277"/>
                    </a:lnTo>
                    <a:lnTo>
                      <a:pt x="491" y="279"/>
                    </a:lnTo>
                    <a:lnTo>
                      <a:pt x="494" y="280"/>
                    </a:lnTo>
                    <a:lnTo>
                      <a:pt x="498" y="282"/>
                    </a:lnTo>
                    <a:lnTo>
                      <a:pt x="501" y="280"/>
                    </a:lnTo>
                    <a:lnTo>
                      <a:pt x="507" y="277"/>
                    </a:lnTo>
                    <a:lnTo>
                      <a:pt x="523" y="272"/>
                    </a:lnTo>
                    <a:lnTo>
                      <a:pt x="524" y="270"/>
                    </a:lnTo>
                    <a:lnTo>
                      <a:pt x="544" y="264"/>
                    </a:lnTo>
                    <a:lnTo>
                      <a:pt x="551" y="264"/>
                    </a:lnTo>
                    <a:lnTo>
                      <a:pt x="557" y="263"/>
                    </a:lnTo>
                    <a:lnTo>
                      <a:pt x="564" y="264"/>
                    </a:lnTo>
                    <a:lnTo>
                      <a:pt x="566" y="264"/>
                    </a:lnTo>
                    <a:lnTo>
                      <a:pt x="574" y="264"/>
                    </a:lnTo>
                    <a:lnTo>
                      <a:pt x="592" y="254"/>
                    </a:lnTo>
                    <a:lnTo>
                      <a:pt x="596" y="250"/>
                    </a:lnTo>
                    <a:lnTo>
                      <a:pt x="612" y="234"/>
                    </a:lnTo>
                    <a:lnTo>
                      <a:pt x="612" y="230"/>
                    </a:lnTo>
                    <a:lnTo>
                      <a:pt x="605" y="222"/>
                    </a:lnTo>
                    <a:lnTo>
                      <a:pt x="607" y="218"/>
                    </a:lnTo>
                    <a:lnTo>
                      <a:pt x="612" y="207"/>
                    </a:lnTo>
                    <a:lnTo>
                      <a:pt x="619" y="205"/>
                    </a:lnTo>
                    <a:lnTo>
                      <a:pt x="623" y="207"/>
                    </a:lnTo>
                    <a:lnTo>
                      <a:pt x="626" y="211"/>
                    </a:lnTo>
                    <a:lnTo>
                      <a:pt x="637" y="213"/>
                    </a:lnTo>
                    <a:lnTo>
                      <a:pt x="646" y="207"/>
                    </a:lnTo>
                    <a:lnTo>
                      <a:pt x="657" y="195"/>
                    </a:lnTo>
                    <a:lnTo>
                      <a:pt x="664" y="195"/>
                    </a:lnTo>
                    <a:lnTo>
                      <a:pt x="671" y="191"/>
                    </a:lnTo>
                    <a:lnTo>
                      <a:pt x="691" y="170"/>
                    </a:lnTo>
                    <a:lnTo>
                      <a:pt x="719" y="166"/>
                    </a:lnTo>
                    <a:lnTo>
                      <a:pt x="730" y="170"/>
                    </a:lnTo>
                    <a:lnTo>
                      <a:pt x="732" y="168"/>
                    </a:lnTo>
                    <a:lnTo>
                      <a:pt x="732" y="164"/>
                    </a:lnTo>
                    <a:lnTo>
                      <a:pt x="728" y="161"/>
                    </a:lnTo>
                    <a:lnTo>
                      <a:pt x="728" y="155"/>
                    </a:lnTo>
                    <a:lnTo>
                      <a:pt x="726" y="150"/>
                    </a:lnTo>
                    <a:lnTo>
                      <a:pt x="714" y="139"/>
                    </a:lnTo>
                    <a:lnTo>
                      <a:pt x="712" y="136"/>
                    </a:lnTo>
                    <a:lnTo>
                      <a:pt x="699" y="145"/>
                    </a:lnTo>
                    <a:lnTo>
                      <a:pt x="683" y="148"/>
                    </a:lnTo>
                    <a:lnTo>
                      <a:pt x="673" y="145"/>
                    </a:lnTo>
                    <a:lnTo>
                      <a:pt x="669" y="141"/>
                    </a:lnTo>
                    <a:lnTo>
                      <a:pt x="669" y="129"/>
                    </a:lnTo>
                    <a:lnTo>
                      <a:pt x="671" y="123"/>
                    </a:lnTo>
                    <a:lnTo>
                      <a:pt x="671" y="109"/>
                    </a:lnTo>
                    <a:lnTo>
                      <a:pt x="680" y="93"/>
                    </a:lnTo>
                    <a:lnTo>
                      <a:pt x="683" y="91"/>
                    </a:lnTo>
                    <a:lnTo>
                      <a:pt x="683" y="89"/>
                    </a:lnTo>
                    <a:lnTo>
                      <a:pt x="707" y="100"/>
                    </a:lnTo>
                    <a:lnTo>
                      <a:pt x="710" y="98"/>
                    </a:lnTo>
                    <a:lnTo>
                      <a:pt x="728" y="86"/>
                    </a:lnTo>
                    <a:lnTo>
                      <a:pt x="730" y="84"/>
                    </a:lnTo>
                    <a:lnTo>
                      <a:pt x="728" y="80"/>
                    </a:lnTo>
                    <a:lnTo>
                      <a:pt x="730" y="77"/>
                    </a:lnTo>
                    <a:lnTo>
                      <a:pt x="733" y="70"/>
                    </a:lnTo>
                    <a:lnTo>
                      <a:pt x="740" y="50"/>
                    </a:lnTo>
                    <a:lnTo>
                      <a:pt x="746" y="47"/>
                    </a:lnTo>
                    <a:lnTo>
                      <a:pt x="753" y="39"/>
                    </a:lnTo>
                    <a:lnTo>
                      <a:pt x="753" y="38"/>
                    </a:lnTo>
                    <a:lnTo>
                      <a:pt x="751" y="34"/>
                    </a:lnTo>
                    <a:lnTo>
                      <a:pt x="751" y="27"/>
                    </a:lnTo>
                    <a:lnTo>
                      <a:pt x="749" y="25"/>
                    </a:lnTo>
                    <a:lnTo>
                      <a:pt x="740" y="27"/>
                    </a:lnTo>
                    <a:lnTo>
                      <a:pt x="740" y="25"/>
                    </a:lnTo>
                    <a:lnTo>
                      <a:pt x="740" y="22"/>
                    </a:lnTo>
                    <a:lnTo>
                      <a:pt x="748" y="14"/>
                    </a:lnTo>
                    <a:lnTo>
                      <a:pt x="751" y="11"/>
                    </a:lnTo>
                    <a:lnTo>
                      <a:pt x="755" y="7"/>
                    </a:lnTo>
                    <a:lnTo>
                      <a:pt x="798" y="0"/>
                    </a:lnTo>
                    <a:lnTo>
                      <a:pt x="812" y="9"/>
                    </a:lnTo>
                    <a:lnTo>
                      <a:pt x="817" y="11"/>
                    </a:lnTo>
                    <a:lnTo>
                      <a:pt x="823" y="11"/>
                    </a:lnTo>
                    <a:lnTo>
                      <a:pt x="832" y="13"/>
                    </a:lnTo>
                    <a:lnTo>
                      <a:pt x="837" y="23"/>
                    </a:lnTo>
                    <a:lnTo>
                      <a:pt x="837" y="25"/>
                    </a:lnTo>
                    <a:lnTo>
                      <a:pt x="842" y="30"/>
                    </a:lnTo>
                    <a:lnTo>
                      <a:pt x="842" y="32"/>
                    </a:lnTo>
                    <a:lnTo>
                      <a:pt x="842" y="30"/>
                    </a:lnTo>
                    <a:lnTo>
                      <a:pt x="860" y="84"/>
                    </a:lnTo>
                    <a:lnTo>
                      <a:pt x="860" y="86"/>
                    </a:lnTo>
                    <a:lnTo>
                      <a:pt x="860" y="86"/>
                    </a:lnTo>
                    <a:lnTo>
                      <a:pt x="860" y="98"/>
                    </a:lnTo>
                    <a:lnTo>
                      <a:pt x="864" y="100"/>
                    </a:lnTo>
                    <a:lnTo>
                      <a:pt x="871" y="102"/>
                    </a:lnTo>
                    <a:lnTo>
                      <a:pt x="878" y="100"/>
                    </a:lnTo>
                    <a:lnTo>
                      <a:pt x="892" y="105"/>
                    </a:lnTo>
                    <a:lnTo>
                      <a:pt x="901" y="113"/>
                    </a:lnTo>
                    <a:lnTo>
                      <a:pt x="907" y="114"/>
                    </a:lnTo>
                    <a:lnTo>
                      <a:pt x="910" y="116"/>
                    </a:lnTo>
                    <a:lnTo>
                      <a:pt x="912" y="118"/>
                    </a:lnTo>
                    <a:lnTo>
                      <a:pt x="912" y="120"/>
                    </a:lnTo>
                    <a:lnTo>
                      <a:pt x="912" y="120"/>
                    </a:lnTo>
                    <a:lnTo>
                      <a:pt x="912" y="123"/>
                    </a:lnTo>
                    <a:lnTo>
                      <a:pt x="914" y="127"/>
                    </a:lnTo>
                    <a:lnTo>
                      <a:pt x="914" y="136"/>
                    </a:lnTo>
                    <a:lnTo>
                      <a:pt x="919" y="145"/>
                    </a:lnTo>
                    <a:lnTo>
                      <a:pt x="924" y="145"/>
                    </a:lnTo>
                    <a:lnTo>
                      <a:pt x="930" y="147"/>
                    </a:lnTo>
                    <a:lnTo>
                      <a:pt x="935" y="145"/>
                    </a:lnTo>
                    <a:lnTo>
                      <a:pt x="955" y="134"/>
                    </a:lnTo>
                    <a:lnTo>
                      <a:pt x="960" y="134"/>
                    </a:lnTo>
                    <a:lnTo>
                      <a:pt x="978" y="127"/>
                    </a:lnTo>
                    <a:lnTo>
                      <a:pt x="978" y="127"/>
                    </a:lnTo>
                    <a:lnTo>
                      <a:pt x="976" y="130"/>
                    </a:lnTo>
                    <a:lnTo>
                      <a:pt x="976" y="136"/>
                    </a:lnTo>
                    <a:lnTo>
                      <a:pt x="978" y="141"/>
                    </a:lnTo>
                    <a:lnTo>
                      <a:pt x="976" y="147"/>
                    </a:lnTo>
                    <a:lnTo>
                      <a:pt x="969" y="154"/>
                    </a:lnTo>
                    <a:lnTo>
                      <a:pt x="962" y="182"/>
                    </a:lnTo>
                    <a:lnTo>
                      <a:pt x="953" y="198"/>
                    </a:lnTo>
                    <a:lnTo>
                      <a:pt x="951" y="204"/>
                    </a:lnTo>
                    <a:lnTo>
                      <a:pt x="948" y="207"/>
                    </a:lnTo>
                    <a:lnTo>
                      <a:pt x="946" y="205"/>
                    </a:lnTo>
                    <a:lnTo>
                      <a:pt x="932" y="202"/>
                    </a:lnTo>
                    <a:lnTo>
                      <a:pt x="917" y="214"/>
                    </a:lnTo>
                    <a:lnTo>
                      <a:pt x="919" y="218"/>
                    </a:lnTo>
                    <a:lnTo>
                      <a:pt x="921" y="243"/>
                    </a:lnTo>
                    <a:lnTo>
                      <a:pt x="917" y="250"/>
                    </a:lnTo>
                    <a:lnTo>
                      <a:pt x="910" y="255"/>
                    </a:lnTo>
                    <a:lnTo>
                      <a:pt x="910" y="261"/>
                    </a:lnTo>
                    <a:lnTo>
                      <a:pt x="908" y="261"/>
                    </a:lnTo>
                    <a:lnTo>
                      <a:pt x="907" y="255"/>
                    </a:lnTo>
                    <a:lnTo>
                      <a:pt x="903" y="254"/>
                    </a:lnTo>
                    <a:lnTo>
                      <a:pt x="899" y="255"/>
                    </a:lnTo>
                    <a:lnTo>
                      <a:pt x="894" y="266"/>
                    </a:lnTo>
                    <a:lnTo>
                      <a:pt x="885" y="273"/>
                    </a:lnTo>
                    <a:lnTo>
                      <a:pt x="873" y="275"/>
                    </a:lnTo>
                    <a:lnTo>
                      <a:pt x="871" y="277"/>
                    </a:lnTo>
                    <a:lnTo>
                      <a:pt x="873" y="286"/>
                    </a:lnTo>
                    <a:lnTo>
                      <a:pt x="862" y="288"/>
                    </a:lnTo>
                    <a:lnTo>
                      <a:pt x="857" y="284"/>
                    </a:lnTo>
                    <a:lnTo>
                      <a:pt x="851" y="284"/>
                    </a:lnTo>
                    <a:lnTo>
                      <a:pt x="824" y="305"/>
                    </a:lnTo>
                    <a:lnTo>
                      <a:pt x="819" y="307"/>
                    </a:lnTo>
                    <a:lnTo>
                      <a:pt x="812" y="318"/>
                    </a:lnTo>
                    <a:lnTo>
                      <a:pt x="810" y="318"/>
                    </a:lnTo>
                    <a:lnTo>
                      <a:pt x="798" y="322"/>
                    </a:lnTo>
                    <a:lnTo>
                      <a:pt x="796" y="320"/>
                    </a:lnTo>
                    <a:lnTo>
                      <a:pt x="790" y="325"/>
                    </a:lnTo>
                    <a:lnTo>
                      <a:pt x="780" y="329"/>
                    </a:lnTo>
                    <a:lnTo>
                      <a:pt x="776" y="332"/>
                    </a:lnTo>
                    <a:lnTo>
                      <a:pt x="774" y="336"/>
                    </a:lnTo>
                    <a:lnTo>
                      <a:pt x="771" y="338"/>
                    </a:lnTo>
                    <a:lnTo>
                      <a:pt x="769" y="338"/>
                    </a:lnTo>
                    <a:lnTo>
                      <a:pt x="767" y="339"/>
                    </a:lnTo>
                    <a:lnTo>
                      <a:pt x="762" y="343"/>
                    </a:lnTo>
                    <a:lnTo>
                      <a:pt x="760" y="341"/>
                    </a:lnTo>
                    <a:lnTo>
                      <a:pt x="762" y="338"/>
                    </a:lnTo>
                    <a:lnTo>
                      <a:pt x="767" y="336"/>
                    </a:lnTo>
                    <a:lnTo>
                      <a:pt x="769" y="329"/>
                    </a:lnTo>
                    <a:lnTo>
                      <a:pt x="764" y="327"/>
                    </a:lnTo>
                    <a:lnTo>
                      <a:pt x="762" y="327"/>
                    </a:lnTo>
                    <a:lnTo>
                      <a:pt x="765" y="325"/>
                    </a:lnTo>
                    <a:lnTo>
                      <a:pt x="765" y="322"/>
                    </a:lnTo>
                    <a:lnTo>
                      <a:pt x="769" y="320"/>
                    </a:lnTo>
                    <a:lnTo>
                      <a:pt x="778" y="307"/>
                    </a:lnTo>
                    <a:lnTo>
                      <a:pt x="776" y="304"/>
                    </a:lnTo>
                    <a:lnTo>
                      <a:pt x="773" y="300"/>
                    </a:lnTo>
                    <a:lnTo>
                      <a:pt x="773" y="297"/>
                    </a:lnTo>
                    <a:lnTo>
                      <a:pt x="771" y="295"/>
                    </a:lnTo>
                    <a:lnTo>
                      <a:pt x="769" y="297"/>
                    </a:lnTo>
                    <a:lnTo>
                      <a:pt x="762" y="297"/>
                    </a:lnTo>
                    <a:lnTo>
                      <a:pt x="760" y="298"/>
                    </a:lnTo>
                    <a:lnTo>
                      <a:pt x="749" y="313"/>
                    </a:lnTo>
                    <a:lnTo>
                      <a:pt x="733" y="322"/>
                    </a:lnTo>
                    <a:lnTo>
                      <a:pt x="730" y="329"/>
                    </a:lnTo>
                    <a:lnTo>
                      <a:pt x="728" y="330"/>
                    </a:lnTo>
                    <a:lnTo>
                      <a:pt x="724" y="334"/>
                    </a:lnTo>
                    <a:lnTo>
                      <a:pt x="716" y="336"/>
                    </a:lnTo>
                    <a:lnTo>
                      <a:pt x="712" y="334"/>
                    </a:lnTo>
                    <a:lnTo>
                      <a:pt x="708" y="334"/>
                    </a:lnTo>
                    <a:lnTo>
                      <a:pt x="707" y="336"/>
                    </a:lnTo>
                    <a:lnTo>
                      <a:pt x="703" y="347"/>
                    </a:lnTo>
                    <a:lnTo>
                      <a:pt x="710" y="355"/>
                    </a:lnTo>
                    <a:lnTo>
                      <a:pt x="712" y="355"/>
                    </a:lnTo>
                    <a:lnTo>
                      <a:pt x="716" y="355"/>
                    </a:lnTo>
                    <a:lnTo>
                      <a:pt x="716" y="359"/>
                    </a:lnTo>
                    <a:lnTo>
                      <a:pt x="719" y="359"/>
                    </a:lnTo>
                    <a:lnTo>
                      <a:pt x="719" y="361"/>
                    </a:lnTo>
                    <a:lnTo>
                      <a:pt x="723" y="364"/>
                    </a:lnTo>
                    <a:lnTo>
                      <a:pt x="724" y="370"/>
                    </a:lnTo>
                    <a:lnTo>
                      <a:pt x="726" y="373"/>
                    </a:lnTo>
                    <a:lnTo>
                      <a:pt x="733" y="375"/>
                    </a:lnTo>
                    <a:lnTo>
                      <a:pt x="739" y="375"/>
                    </a:lnTo>
                    <a:lnTo>
                      <a:pt x="740" y="370"/>
                    </a:lnTo>
                    <a:lnTo>
                      <a:pt x="744" y="368"/>
                    </a:lnTo>
                    <a:lnTo>
                      <a:pt x="748" y="364"/>
                    </a:lnTo>
                    <a:lnTo>
                      <a:pt x="753" y="361"/>
                    </a:lnTo>
                    <a:lnTo>
                      <a:pt x="755" y="361"/>
                    </a:lnTo>
                    <a:lnTo>
                      <a:pt x="762" y="366"/>
                    </a:lnTo>
                    <a:lnTo>
                      <a:pt x="764" y="366"/>
                    </a:lnTo>
                    <a:lnTo>
                      <a:pt x="767" y="370"/>
                    </a:lnTo>
                    <a:lnTo>
                      <a:pt x="773" y="368"/>
                    </a:lnTo>
                    <a:lnTo>
                      <a:pt x="774" y="368"/>
                    </a:lnTo>
                    <a:lnTo>
                      <a:pt x="778" y="370"/>
                    </a:lnTo>
                    <a:lnTo>
                      <a:pt x="782" y="370"/>
                    </a:lnTo>
                    <a:lnTo>
                      <a:pt x="783" y="370"/>
                    </a:lnTo>
                    <a:lnTo>
                      <a:pt x="783" y="373"/>
                    </a:lnTo>
                    <a:lnTo>
                      <a:pt x="782" y="377"/>
                    </a:lnTo>
                    <a:lnTo>
                      <a:pt x="782" y="379"/>
                    </a:lnTo>
                    <a:lnTo>
                      <a:pt x="778" y="380"/>
                    </a:lnTo>
                    <a:lnTo>
                      <a:pt x="778" y="380"/>
                    </a:lnTo>
                    <a:lnTo>
                      <a:pt x="776" y="377"/>
                    </a:lnTo>
                    <a:lnTo>
                      <a:pt x="774" y="379"/>
                    </a:lnTo>
                    <a:lnTo>
                      <a:pt x="773" y="379"/>
                    </a:lnTo>
                    <a:lnTo>
                      <a:pt x="771" y="380"/>
                    </a:lnTo>
                    <a:lnTo>
                      <a:pt x="769" y="382"/>
                    </a:lnTo>
                    <a:lnTo>
                      <a:pt x="762" y="384"/>
                    </a:lnTo>
                    <a:lnTo>
                      <a:pt x="758" y="386"/>
                    </a:lnTo>
                    <a:lnTo>
                      <a:pt x="755" y="386"/>
                    </a:lnTo>
                    <a:lnTo>
                      <a:pt x="757" y="389"/>
                    </a:lnTo>
                    <a:lnTo>
                      <a:pt x="755" y="389"/>
                    </a:lnTo>
                    <a:lnTo>
                      <a:pt x="753" y="391"/>
                    </a:lnTo>
                    <a:lnTo>
                      <a:pt x="751" y="395"/>
                    </a:lnTo>
                    <a:lnTo>
                      <a:pt x="749" y="397"/>
                    </a:lnTo>
                    <a:lnTo>
                      <a:pt x="748" y="393"/>
                    </a:lnTo>
                    <a:lnTo>
                      <a:pt x="744" y="393"/>
                    </a:lnTo>
                    <a:lnTo>
                      <a:pt x="742" y="395"/>
                    </a:lnTo>
                    <a:lnTo>
                      <a:pt x="746" y="398"/>
                    </a:lnTo>
                    <a:lnTo>
                      <a:pt x="742" y="402"/>
                    </a:lnTo>
                    <a:lnTo>
                      <a:pt x="737" y="405"/>
                    </a:lnTo>
                    <a:lnTo>
                      <a:pt x="730" y="420"/>
                    </a:lnTo>
                    <a:lnTo>
                      <a:pt x="730" y="422"/>
                    </a:lnTo>
                    <a:lnTo>
                      <a:pt x="746" y="430"/>
                    </a:lnTo>
                    <a:lnTo>
                      <a:pt x="748" y="432"/>
                    </a:lnTo>
                    <a:lnTo>
                      <a:pt x="748" y="438"/>
                    </a:lnTo>
                    <a:lnTo>
                      <a:pt x="751" y="439"/>
                    </a:lnTo>
                    <a:lnTo>
                      <a:pt x="757" y="461"/>
                    </a:lnTo>
                    <a:lnTo>
                      <a:pt x="758" y="464"/>
                    </a:lnTo>
                    <a:lnTo>
                      <a:pt x="764" y="466"/>
                    </a:lnTo>
                    <a:lnTo>
                      <a:pt x="764" y="470"/>
                    </a:lnTo>
                    <a:lnTo>
                      <a:pt x="771" y="479"/>
                    </a:lnTo>
                    <a:lnTo>
                      <a:pt x="771" y="480"/>
                    </a:lnTo>
                    <a:lnTo>
                      <a:pt x="762" y="477"/>
                    </a:lnTo>
                    <a:lnTo>
                      <a:pt x="758" y="477"/>
                    </a:lnTo>
                    <a:lnTo>
                      <a:pt x="751" y="473"/>
                    </a:lnTo>
                    <a:lnTo>
                      <a:pt x="744" y="475"/>
                    </a:lnTo>
                    <a:lnTo>
                      <a:pt x="744" y="477"/>
                    </a:lnTo>
                    <a:lnTo>
                      <a:pt x="751" y="475"/>
                    </a:lnTo>
                    <a:lnTo>
                      <a:pt x="753" y="475"/>
                    </a:lnTo>
                    <a:lnTo>
                      <a:pt x="753" y="479"/>
                    </a:lnTo>
                    <a:lnTo>
                      <a:pt x="757" y="479"/>
                    </a:lnTo>
                    <a:lnTo>
                      <a:pt x="760" y="480"/>
                    </a:lnTo>
                    <a:lnTo>
                      <a:pt x="764" y="484"/>
                    </a:lnTo>
                    <a:lnTo>
                      <a:pt x="767" y="486"/>
                    </a:lnTo>
                    <a:lnTo>
                      <a:pt x="773" y="493"/>
                    </a:lnTo>
                    <a:lnTo>
                      <a:pt x="771" y="495"/>
                    </a:lnTo>
                    <a:lnTo>
                      <a:pt x="767" y="495"/>
                    </a:lnTo>
                    <a:lnTo>
                      <a:pt x="764" y="498"/>
                    </a:lnTo>
                    <a:lnTo>
                      <a:pt x="758" y="500"/>
                    </a:lnTo>
                    <a:lnTo>
                      <a:pt x="758" y="502"/>
                    </a:lnTo>
                    <a:lnTo>
                      <a:pt x="755" y="504"/>
                    </a:lnTo>
                    <a:lnTo>
                      <a:pt x="748" y="505"/>
                    </a:lnTo>
                    <a:lnTo>
                      <a:pt x="744" y="505"/>
                    </a:lnTo>
                    <a:lnTo>
                      <a:pt x="748" y="505"/>
                    </a:lnTo>
                    <a:lnTo>
                      <a:pt x="755" y="509"/>
                    </a:lnTo>
                    <a:lnTo>
                      <a:pt x="760" y="505"/>
                    </a:lnTo>
                    <a:lnTo>
                      <a:pt x="762" y="507"/>
                    </a:lnTo>
                    <a:lnTo>
                      <a:pt x="765" y="509"/>
                    </a:lnTo>
                    <a:lnTo>
                      <a:pt x="765" y="511"/>
                    </a:lnTo>
                    <a:lnTo>
                      <a:pt x="769" y="513"/>
                    </a:lnTo>
                    <a:lnTo>
                      <a:pt x="773" y="513"/>
                    </a:lnTo>
                    <a:lnTo>
                      <a:pt x="773" y="513"/>
                    </a:lnTo>
                    <a:lnTo>
                      <a:pt x="765" y="520"/>
                    </a:lnTo>
                    <a:lnTo>
                      <a:pt x="765" y="520"/>
                    </a:lnTo>
                    <a:lnTo>
                      <a:pt x="771" y="518"/>
                    </a:lnTo>
                    <a:lnTo>
                      <a:pt x="771" y="525"/>
                    </a:lnTo>
                    <a:lnTo>
                      <a:pt x="769" y="523"/>
                    </a:lnTo>
                    <a:lnTo>
                      <a:pt x="769" y="525"/>
                    </a:lnTo>
                    <a:lnTo>
                      <a:pt x="765" y="525"/>
                    </a:lnTo>
                    <a:lnTo>
                      <a:pt x="765" y="527"/>
                    </a:lnTo>
                    <a:lnTo>
                      <a:pt x="765" y="530"/>
                    </a:lnTo>
                    <a:lnTo>
                      <a:pt x="765" y="534"/>
                    </a:lnTo>
                    <a:lnTo>
                      <a:pt x="764" y="534"/>
                    </a:lnTo>
                    <a:lnTo>
                      <a:pt x="764" y="539"/>
                    </a:lnTo>
                    <a:lnTo>
                      <a:pt x="762" y="545"/>
                    </a:lnTo>
                    <a:lnTo>
                      <a:pt x="762" y="543"/>
                    </a:lnTo>
                    <a:lnTo>
                      <a:pt x="760" y="541"/>
                    </a:lnTo>
                    <a:lnTo>
                      <a:pt x="758" y="543"/>
                    </a:lnTo>
                    <a:lnTo>
                      <a:pt x="749" y="555"/>
                    </a:lnTo>
                    <a:lnTo>
                      <a:pt x="749" y="557"/>
                    </a:lnTo>
                    <a:lnTo>
                      <a:pt x="746" y="563"/>
                    </a:lnTo>
                    <a:lnTo>
                      <a:pt x="742" y="568"/>
                    </a:lnTo>
                    <a:lnTo>
                      <a:pt x="742" y="572"/>
                    </a:lnTo>
                    <a:lnTo>
                      <a:pt x="739" y="573"/>
                    </a:lnTo>
                    <a:lnTo>
                      <a:pt x="739" y="573"/>
                    </a:lnTo>
                    <a:lnTo>
                      <a:pt x="739" y="568"/>
                    </a:lnTo>
                    <a:lnTo>
                      <a:pt x="737" y="570"/>
                    </a:lnTo>
                    <a:lnTo>
                      <a:pt x="733" y="572"/>
                    </a:lnTo>
                    <a:lnTo>
                      <a:pt x="737" y="575"/>
                    </a:lnTo>
                    <a:lnTo>
                      <a:pt x="737" y="577"/>
                    </a:lnTo>
                    <a:lnTo>
                      <a:pt x="735" y="582"/>
                    </a:lnTo>
                    <a:lnTo>
                      <a:pt x="735" y="582"/>
                    </a:lnTo>
                    <a:lnTo>
                      <a:pt x="733" y="586"/>
                    </a:lnTo>
                    <a:lnTo>
                      <a:pt x="733" y="588"/>
                    </a:lnTo>
                    <a:lnTo>
                      <a:pt x="732" y="588"/>
                    </a:lnTo>
                    <a:lnTo>
                      <a:pt x="732" y="589"/>
                    </a:lnTo>
                    <a:lnTo>
                      <a:pt x="733" y="591"/>
                    </a:lnTo>
                    <a:lnTo>
                      <a:pt x="732" y="593"/>
                    </a:lnTo>
                    <a:lnTo>
                      <a:pt x="730" y="591"/>
                    </a:lnTo>
                    <a:lnTo>
                      <a:pt x="728" y="591"/>
                    </a:lnTo>
                    <a:lnTo>
                      <a:pt x="728" y="593"/>
                    </a:lnTo>
                    <a:lnTo>
                      <a:pt x="728" y="595"/>
                    </a:lnTo>
                    <a:lnTo>
                      <a:pt x="726" y="597"/>
                    </a:lnTo>
                    <a:lnTo>
                      <a:pt x="726" y="597"/>
                    </a:lnTo>
                    <a:lnTo>
                      <a:pt x="724" y="597"/>
                    </a:lnTo>
                    <a:lnTo>
                      <a:pt x="723" y="602"/>
                    </a:lnTo>
                    <a:lnTo>
                      <a:pt x="721" y="602"/>
                    </a:lnTo>
                    <a:lnTo>
                      <a:pt x="719" y="605"/>
                    </a:lnTo>
                    <a:lnTo>
                      <a:pt x="719" y="607"/>
                    </a:lnTo>
                    <a:lnTo>
                      <a:pt x="714" y="607"/>
                    </a:lnTo>
                    <a:lnTo>
                      <a:pt x="712" y="607"/>
                    </a:lnTo>
                    <a:lnTo>
                      <a:pt x="708" y="609"/>
                    </a:lnTo>
                    <a:lnTo>
                      <a:pt x="708" y="611"/>
                    </a:lnTo>
                    <a:lnTo>
                      <a:pt x="710" y="613"/>
                    </a:lnTo>
                    <a:lnTo>
                      <a:pt x="708" y="614"/>
                    </a:lnTo>
                    <a:lnTo>
                      <a:pt x="705" y="618"/>
                    </a:lnTo>
                    <a:lnTo>
                      <a:pt x="703" y="618"/>
                    </a:lnTo>
                    <a:lnTo>
                      <a:pt x="703" y="622"/>
                    </a:lnTo>
                    <a:lnTo>
                      <a:pt x="701" y="620"/>
                    </a:lnTo>
                    <a:lnTo>
                      <a:pt x="701" y="622"/>
                    </a:lnTo>
                    <a:lnTo>
                      <a:pt x="699" y="623"/>
                    </a:lnTo>
                    <a:lnTo>
                      <a:pt x="699" y="623"/>
                    </a:lnTo>
                    <a:lnTo>
                      <a:pt x="698" y="623"/>
                    </a:lnTo>
                    <a:lnTo>
                      <a:pt x="696" y="625"/>
                    </a:lnTo>
                    <a:lnTo>
                      <a:pt x="694" y="625"/>
                    </a:lnTo>
                    <a:lnTo>
                      <a:pt x="692" y="625"/>
                    </a:lnTo>
                    <a:lnTo>
                      <a:pt x="687" y="634"/>
                    </a:lnTo>
                    <a:lnTo>
                      <a:pt x="676" y="639"/>
                    </a:lnTo>
                    <a:lnTo>
                      <a:pt x="671" y="638"/>
                    </a:lnTo>
                    <a:lnTo>
                      <a:pt x="671" y="639"/>
                    </a:lnTo>
                    <a:lnTo>
                      <a:pt x="669" y="639"/>
                    </a:lnTo>
                    <a:lnTo>
                      <a:pt x="667" y="641"/>
                    </a:lnTo>
                    <a:lnTo>
                      <a:pt x="666" y="639"/>
                    </a:lnTo>
                    <a:lnTo>
                      <a:pt x="666" y="638"/>
                    </a:lnTo>
                    <a:lnTo>
                      <a:pt x="664" y="638"/>
                    </a:lnTo>
                    <a:lnTo>
                      <a:pt x="662" y="639"/>
                    </a:lnTo>
                    <a:lnTo>
                      <a:pt x="660" y="641"/>
                    </a:lnTo>
                    <a:lnTo>
                      <a:pt x="658" y="641"/>
                    </a:lnTo>
                    <a:lnTo>
                      <a:pt x="657" y="639"/>
                    </a:lnTo>
                    <a:lnTo>
                      <a:pt x="657" y="639"/>
                    </a:lnTo>
                    <a:lnTo>
                      <a:pt x="655" y="639"/>
                    </a:lnTo>
                    <a:lnTo>
                      <a:pt x="655" y="643"/>
                    </a:lnTo>
                    <a:lnTo>
                      <a:pt x="655" y="64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8" name="Freeform 2477">
                <a:extLst>
                  <a:ext uri="{FF2B5EF4-FFF2-40B4-BE49-F238E27FC236}">
                    <a16:creationId xmlns:a16="http://schemas.microsoft.com/office/drawing/2014/main" id="{8A324457-8AD1-9E44-9A4D-9DB8E6B58564}"/>
                  </a:ext>
                </a:extLst>
              </p:cNvPr>
              <p:cNvSpPr>
                <a:spLocks/>
              </p:cNvSpPr>
              <p:nvPr/>
            </p:nvSpPr>
            <p:spPr bwMode="auto">
              <a:xfrm>
                <a:off x="3875" y="1702"/>
                <a:ext cx="978" cy="682"/>
              </a:xfrm>
              <a:custGeom>
                <a:avLst/>
                <a:gdLst>
                  <a:gd name="T0" fmla="*/ 644 w 978"/>
                  <a:gd name="T1" fmla="*/ 643 h 682"/>
                  <a:gd name="T2" fmla="*/ 623 w 978"/>
                  <a:gd name="T3" fmla="*/ 655 h 682"/>
                  <a:gd name="T4" fmla="*/ 587 w 978"/>
                  <a:gd name="T5" fmla="*/ 677 h 682"/>
                  <a:gd name="T6" fmla="*/ 557 w 978"/>
                  <a:gd name="T7" fmla="*/ 659 h 682"/>
                  <a:gd name="T8" fmla="*/ 517 w 978"/>
                  <a:gd name="T9" fmla="*/ 638 h 682"/>
                  <a:gd name="T10" fmla="*/ 467 w 978"/>
                  <a:gd name="T11" fmla="*/ 643 h 682"/>
                  <a:gd name="T12" fmla="*/ 449 w 978"/>
                  <a:gd name="T13" fmla="*/ 663 h 682"/>
                  <a:gd name="T14" fmla="*/ 403 w 978"/>
                  <a:gd name="T15" fmla="*/ 620 h 682"/>
                  <a:gd name="T16" fmla="*/ 398 w 978"/>
                  <a:gd name="T17" fmla="*/ 555 h 682"/>
                  <a:gd name="T18" fmla="*/ 364 w 978"/>
                  <a:gd name="T19" fmla="*/ 538 h 682"/>
                  <a:gd name="T20" fmla="*/ 326 w 978"/>
                  <a:gd name="T21" fmla="*/ 529 h 682"/>
                  <a:gd name="T22" fmla="*/ 267 w 978"/>
                  <a:gd name="T23" fmla="*/ 543 h 682"/>
                  <a:gd name="T24" fmla="*/ 242 w 978"/>
                  <a:gd name="T25" fmla="*/ 552 h 682"/>
                  <a:gd name="T26" fmla="*/ 219 w 978"/>
                  <a:gd name="T27" fmla="*/ 550 h 682"/>
                  <a:gd name="T28" fmla="*/ 194 w 978"/>
                  <a:gd name="T29" fmla="*/ 547 h 682"/>
                  <a:gd name="T30" fmla="*/ 173 w 978"/>
                  <a:gd name="T31" fmla="*/ 534 h 682"/>
                  <a:gd name="T32" fmla="*/ 162 w 978"/>
                  <a:gd name="T33" fmla="*/ 525 h 682"/>
                  <a:gd name="T34" fmla="*/ 123 w 978"/>
                  <a:gd name="T35" fmla="*/ 505 h 682"/>
                  <a:gd name="T36" fmla="*/ 105 w 978"/>
                  <a:gd name="T37" fmla="*/ 498 h 682"/>
                  <a:gd name="T38" fmla="*/ 87 w 978"/>
                  <a:gd name="T39" fmla="*/ 491 h 682"/>
                  <a:gd name="T40" fmla="*/ 82 w 978"/>
                  <a:gd name="T41" fmla="*/ 473 h 682"/>
                  <a:gd name="T42" fmla="*/ 87 w 978"/>
                  <a:gd name="T43" fmla="*/ 466 h 682"/>
                  <a:gd name="T44" fmla="*/ 92 w 978"/>
                  <a:gd name="T45" fmla="*/ 452 h 682"/>
                  <a:gd name="T46" fmla="*/ 87 w 978"/>
                  <a:gd name="T47" fmla="*/ 436 h 682"/>
                  <a:gd name="T48" fmla="*/ 103 w 978"/>
                  <a:gd name="T49" fmla="*/ 420 h 682"/>
                  <a:gd name="T50" fmla="*/ 100 w 978"/>
                  <a:gd name="T51" fmla="*/ 404 h 682"/>
                  <a:gd name="T52" fmla="*/ 89 w 978"/>
                  <a:gd name="T53" fmla="*/ 397 h 682"/>
                  <a:gd name="T54" fmla="*/ 46 w 978"/>
                  <a:gd name="T55" fmla="*/ 400 h 682"/>
                  <a:gd name="T56" fmla="*/ 37 w 978"/>
                  <a:gd name="T57" fmla="*/ 393 h 682"/>
                  <a:gd name="T58" fmla="*/ 23 w 978"/>
                  <a:gd name="T59" fmla="*/ 377 h 682"/>
                  <a:gd name="T60" fmla="*/ 21 w 978"/>
                  <a:gd name="T61" fmla="*/ 372 h 682"/>
                  <a:gd name="T62" fmla="*/ 16 w 978"/>
                  <a:gd name="T63" fmla="*/ 309 h 682"/>
                  <a:gd name="T64" fmla="*/ 80 w 978"/>
                  <a:gd name="T65" fmla="*/ 284 h 682"/>
                  <a:gd name="T66" fmla="*/ 137 w 978"/>
                  <a:gd name="T67" fmla="*/ 191 h 682"/>
                  <a:gd name="T68" fmla="*/ 210 w 978"/>
                  <a:gd name="T69" fmla="*/ 122 h 682"/>
                  <a:gd name="T70" fmla="*/ 262 w 978"/>
                  <a:gd name="T71" fmla="*/ 143 h 682"/>
                  <a:gd name="T72" fmla="*/ 446 w 978"/>
                  <a:gd name="T73" fmla="*/ 259 h 682"/>
                  <a:gd name="T74" fmla="*/ 557 w 978"/>
                  <a:gd name="T75" fmla="*/ 263 h 682"/>
                  <a:gd name="T76" fmla="*/ 626 w 978"/>
                  <a:gd name="T77" fmla="*/ 211 h 682"/>
                  <a:gd name="T78" fmla="*/ 726 w 978"/>
                  <a:gd name="T79" fmla="*/ 150 h 682"/>
                  <a:gd name="T80" fmla="*/ 707 w 978"/>
                  <a:gd name="T81" fmla="*/ 100 h 682"/>
                  <a:gd name="T82" fmla="*/ 749 w 978"/>
                  <a:gd name="T83" fmla="*/ 25 h 682"/>
                  <a:gd name="T84" fmla="*/ 837 w 978"/>
                  <a:gd name="T85" fmla="*/ 25 h 682"/>
                  <a:gd name="T86" fmla="*/ 907 w 978"/>
                  <a:gd name="T87" fmla="*/ 114 h 682"/>
                  <a:gd name="T88" fmla="*/ 960 w 978"/>
                  <a:gd name="T89" fmla="*/ 134 h 682"/>
                  <a:gd name="T90" fmla="*/ 932 w 978"/>
                  <a:gd name="T91" fmla="*/ 202 h 682"/>
                  <a:gd name="T92" fmla="*/ 873 w 978"/>
                  <a:gd name="T93" fmla="*/ 275 h 682"/>
                  <a:gd name="T94" fmla="*/ 780 w 978"/>
                  <a:gd name="T95" fmla="*/ 329 h 682"/>
                  <a:gd name="T96" fmla="*/ 765 w 978"/>
                  <a:gd name="T97" fmla="*/ 325 h 682"/>
                  <a:gd name="T98" fmla="*/ 730 w 978"/>
                  <a:gd name="T99" fmla="*/ 329 h 682"/>
                  <a:gd name="T100" fmla="*/ 719 w 978"/>
                  <a:gd name="T101" fmla="*/ 361 h 682"/>
                  <a:gd name="T102" fmla="*/ 767 w 978"/>
                  <a:gd name="T103" fmla="*/ 370 h 682"/>
                  <a:gd name="T104" fmla="*/ 773 w 978"/>
                  <a:gd name="T105" fmla="*/ 379 h 682"/>
                  <a:gd name="T106" fmla="*/ 742 w 978"/>
                  <a:gd name="T107" fmla="*/ 395 h 682"/>
                  <a:gd name="T108" fmla="*/ 764 w 978"/>
                  <a:gd name="T109" fmla="*/ 470 h 682"/>
                  <a:gd name="T110" fmla="*/ 764 w 978"/>
                  <a:gd name="T111" fmla="*/ 484 h 682"/>
                  <a:gd name="T112" fmla="*/ 760 w 978"/>
                  <a:gd name="T113" fmla="*/ 505 h 682"/>
                  <a:gd name="T114" fmla="*/ 765 w 978"/>
                  <a:gd name="T115" fmla="*/ 525 h 682"/>
                  <a:gd name="T116" fmla="*/ 742 w 978"/>
                  <a:gd name="T117" fmla="*/ 568 h 682"/>
                  <a:gd name="T118" fmla="*/ 732 w 978"/>
                  <a:gd name="T119" fmla="*/ 588 h 682"/>
                  <a:gd name="T120" fmla="*/ 719 w 978"/>
                  <a:gd name="T121" fmla="*/ 605 h 682"/>
                  <a:gd name="T122" fmla="*/ 699 w 978"/>
                  <a:gd name="T123" fmla="*/ 623 h 682"/>
                  <a:gd name="T124" fmla="*/ 666 w 978"/>
                  <a:gd name="T125" fmla="*/ 638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8" h="682">
                    <a:moveTo>
                      <a:pt x="655" y="643"/>
                    </a:moveTo>
                    <a:lnTo>
                      <a:pt x="653" y="645"/>
                    </a:lnTo>
                    <a:lnTo>
                      <a:pt x="653" y="643"/>
                    </a:lnTo>
                    <a:lnTo>
                      <a:pt x="653" y="643"/>
                    </a:lnTo>
                    <a:lnTo>
                      <a:pt x="651" y="641"/>
                    </a:lnTo>
                    <a:lnTo>
                      <a:pt x="649" y="643"/>
                    </a:lnTo>
                    <a:lnTo>
                      <a:pt x="648" y="643"/>
                    </a:lnTo>
                    <a:lnTo>
                      <a:pt x="648" y="643"/>
                    </a:lnTo>
                    <a:lnTo>
                      <a:pt x="649" y="645"/>
                    </a:lnTo>
                    <a:lnTo>
                      <a:pt x="644" y="647"/>
                    </a:lnTo>
                    <a:lnTo>
                      <a:pt x="644" y="645"/>
                    </a:lnTo>
                    <a:lnTo>
                      <a:pt x="644" y="645"/>
                    </a:lnTo>
                    <a:lnTo>
                      <a:pt x="644" y="643"/>
                    </a:lnTo>
                    <a:lnTo>
                      <a:pt x="641" y="641"/>
                    </a:lnTo>
                    <a:lnTo>
                      <a:pt x="639" y="639"/>
                    </a:lnTo>
                    <a:lnTo>
                      <a:pt x="637" y="638"/>
                    </a:lnTo>
                    <a:lnTo>
                      <a:pt x="637" y="648"/>
                    </a:lnTo>
                    <a:lnTo>
                      <a:pt x="637" y="648"/>
                    </a:lnTo>
                    <a:lnTo>
                      <a:pt x="635" y="648"/>
                    </a:lnTo>
                    <a:lnTo>
                      <a:pt x="632" y="643"/>
                    </a:lnTo>
                    <a:lnTo>
                      <a:pt x="630" y="641"/>
                    </a:lnTo>
                    <a:lnTo>
                      <a:pt x="628" y="648"/>
                    </a:lnTo>
                    <a:lnTo>
                      <a:pt x="628" y="652"/>
                    </a:lnTo>
                    <a:lnTo>
                      <a:pt x="628" y="654"/>
                    </a:lnTo>
                    <a:lnTo>
                      <a:pt x="626" y="654"/>
                    </a:lnTo>
                    <a:lnTo>
                      <a:pt x="623" y="655"/>
                    </a:lnTo>
                    <a:lnTo>
                      <a:pt x="619" y="655"/>
                    </a:lnTo>
                    <a:lnTo>
                      <a:pt x="617" y="657"/>
                    </a:lnTo>
                    <a:lnTo>
                      <a:pt x="614" y="657"/>
                    </a:lnTo>
                    <a:lnTo>
                      <a:pt x="614" y="655"/>
                    </a:lnTo>
                    <a:lnTo>
                      <a:pt x="610" y="655"/>
                    </a:lnTo>
                    <a:lnTo>
                      <a:pt x="607" y="659"/>
                    </a:lnTo>
                    <a:lnTo>
                      <a:pt x="599" y="661"/>
                    </a:lnTo>
                    <a:lnTo>
                      <a:pt x="598" y="661"/>
                    </a:lnTo>
                    <a:lnTo>
                      <a:pt x="598" y="661"/>
                    </a:lnTo>
                    <a:lnTo>
                      <a:pt x="591" y="664"/>
                    </a:lnTo>
                    <a:lnTo>
                      <a:pt x="587" y="663"/>
                    </a:lnTo>
                    <a:lnTo>
                      <a:pt x="583" y="670"/>
                    </a:lnTo>
                    <a:lnTo>
                      <a:pt x="587" y="677"/>
                    </a:lnTo>
                    <a:lnTo>
                      <a:pt x="587" y="679"/>
                    </a:lnTo>
                    <a:lnTo>
                      <a:pt x="583" y="682"/>
                    </a:lnTo>
                    <a:lnTo>
                      <a:pt x="580" y="680"/>
                    </a:lnTo>
                    <a:lnTo>
                      <a:pt x="574" y="668"/>
                    </a:lnTo>
                    <a:lnTo>
                      <a:pt x="576" y="661"/>
                    </a:lnTo>
                    <a:lnTo>
                      <a:pt x="576" y="659"/>
                    </a:lnTo>
                    <a:lnTo>
                      <a:pt x="571" y="663"/>
                    </a:lnTo>
                    <a:lnTo>
                      <a:pt x="567" y="663"/>
                    </a:lnTo>
                    <a:lnTo>
                      <a:pt x="566" y="661"/>
                    </a:lnTo>
                    <a:lnTo>
                      <a:pt x="566" y="659"/>
                    </a:lnTo>
                    <a:lnTo>
                      <a:pt x="558" y="657"/>
                    </a:lnTo>
                    <a:lnTo>
                      <a:pt x="557" y="657"/>
                    </a:lnTo>
                    <a:lnTo>
                      <a:pt x="557" y="659"/>
                    </a:lnTo>
                    <a:lnTo>
                      <a:pt x="553" y="661"/>
                    </a:lnTo>
                    <a:lnTo>
                      <a:pt x="553" y="663"/>
                    </a:lnTo>
                    <a:lnTo>
                      <a:pt x="553" y="659"/>
                    </a:lnTo>
                    <a:lnTo>
                      <a:pt x="548" y="661"/>
                    </a:lnTo>
                    <a:lnTo>
                      <a:pt x="546" y="659"/>
                    </a:lnTo>
                    <a:lnTo>
                      <a:pt x="537" y="659"/>
                    </a:lnTo>
                    <a:lnTo>
                      <a:pt x="537" y="657"/>
                    </a:lnTo>
                    <a:lnTo>
                      <a:pt x="530" y="654"/>
                    </a:lnTo>
                    <a:lnTo>
                      <a:pt x="528" y="650"/>
                    </a:lnTo>
                    <a:lnTo>
                      <a:pt x="526" y="647"/>
                    </a:lnTo>
                    <a:lnTo>
                      <a:pt x="528" y="641"/>
                    </a:lnTo>
                    <a:lnTo>
                      <a:pt x="526" y="639"/>
                    </a:lnTo>
                    <a:lnTo>
                      <a:pt x="517" y="638"/>
                    </a:lnTo>
                    <a:lnTo>
                      <a:pt x="505" y="632"/>
                    </a:lnTo>
                    <a:lnTo>
                      <a:pt x="503" y="632"/>
                    </a:lnTo>
                    <a:lnTo>
                      <a:pt x="496" y="638"/>
                    </a:lnTo>
                    <a:lnTo>
                      <a:pt x="491" y="639"/>
                    </a:lnTo>
                    <a:lnTo>
                      <a:pt x="489" y="639"/>
                    </a:lnTo>
                    <a:lnTo>
                      <a:pt x="485" y="641"/>
                    </a:lnTo>
                    <a:lnTo>
                      <a:pt x="483" y="643"/>
                    </a:lnTo>
                    <a:lnTo>
                      <a:pt x="482" y="641"/>
                    </a:lnTo>
                    <a:lnTo>
                      <a:pt x="478" y="641"/>
                    </a:lnTo>
                    <a:lnTo>
                      <a:pt x="476" y="639"/>
                    </a:lnTo>
                    <a:lnTo>
                      <a:pt x="474" y="641"/>
                    </a:lnTo>
                    <a:lnTo>
                      <a:pt x="469" y="643"/>
                    </a:lnTo>
                    <a:lnTo>
                      <a:pt x="467" y="643"/>
                    </a:lnTo>
                    <a:lnTo>
                      <a:pt x="466" y="641"/>
                    </a:lnTo>
                    <a:lnTo>
                      <a:pt x="462" y="641"/>
                    </a:lnTo>
                    <a:lnTo>
                      <a:pt x="462" y="639"/>
                    </a:lnTo>
                    <a:lnTo>
                      <a:pt x="460" y="639"/>
                    </a:lnTo>
                    <a:lnTo>
                      <a:pt x="457" y="645"/>
                    </a:lnTo>
                    <a:lnTo>
                      <a:pt x="457" y="645"/>
                    </a:lnTo>
                    <a:lnTo>
                      <a:pt x="455" y="645"/>
                    </a:lnTo>
                    <a:lnTo>
                      <a:pt x="455" y="643"/>
                    </a:lnTo>
                    <a:lnTo>
                      <a:pt x="449" y="643"/>
                    </a:lnTo>
                    <a:lnTo>
                      <a:pt x="448" y="645"/>
                    </a:lnTo>
                    <a:lnTo>
                      <a:pt x="448" y="654"/>
                    </a:lnTo>
                    <a:lnTo>
                      <a:pt x="449" y="659"/>
                    </a:lnTo>
                    <a:lnTo>
                      <a:pt x="449" y="663"/>
                    </a:lnTo>
                    <a:lnTo>
                      <a:pt x="448" y="664"/>
                    </a:lnTo>
                    <a:lnTo>
                      <a:pt x="442" y="664"/>
                    </a:lnTo>
                    <a:lnTo>
                      <a:pt x="439" y="655"/>
                    </a:lnTo>
                    <a:lnTo>
                      <a:pt x="437" y="655"/>
                    </a:lnTo>
                    <a:lnTo>
                      <a:pt x="432" y="659"/>
                    </a:lnTo>
                    <a:lnTo>
                      <a:pt x="426" y="659"/>
                    </a:lnTo>
                    <a:lnTo>
                      <a:pt x="421" y="654"/>
                    </a:lnTo>
                    <a:lnTo>
                      <a:pt x="419" y="652"/>
                    </a:lnTo>
                    <a:lnTo>
                      <a:pt x="410" y="648"/>
                    </a:lnTo>
                    <a:lnTo>
                      <a:pt x="414" y="636"/>
                    </a:lnTo>
                    <a:lnTo>
                      <a:pt x="405" y="630"/>
                    </a:lnTo>
                    <a:lnTo>
                      <a:pt x="405" y="623"/>
                    </a:lnTo>
                    <a:lnTo>
                      <a:pt x="403" y="620"/>
                    </a:lnTo>
                    <a:lnTo>
                      <a:pt x="403" y="616"/>
                    </a:lnTo>
                    <a:lnTo>
                      <a:pt x="392" y="616"/>
                    </a:lnTo>
                    <a:lnTo>
                      <a:pt x="385" y="623"/>
                    </a:lnTo>
                    <a:lnTo>
                      <a:pt x="383" y="622"/>
                    </a:lnTo>
                    <a:lnTo>
                      <a:pt x="385" y="616"/>
                    </a:lnTo>
                    <a:lnTo>
                      <a:pt x="387" y="614"/>
                    </a:lnTo>
                    <a:lnTo>
                      <a:pt x="385" y="609"/>
                    </a:lnTo>
                    <a:lnTo>
                      <a:pt x="389" y="600"/>
                    </a:lnTo>
                    <a:lnTo>
                      <a:pt x="391" y="597"/>
                    </a:lnTo>
                    <a:lnTo>
                      <a:pt x="392" y="593"/>
                    </a:lnTo>
                    <a:lnTo>
                      <a:pt x="394" y="593"/>
                    </a:lnTo>
                    <a:lnTo>
                      <a:pt x="399" y="582"/>
                    </a:lnTo>
                    <a:lnTo>
                      <a:pt x="398" y="555"/>
                    </a:lnTo>
                    <a:lnTo>
                      <a:pt x="394" y="555"/>
                    </a:lnTo>
                    <a:lnTo>
                      <a:pt x="392" y="552"/>
                    </a:lnTo>
                    <a:lnTo>
                      <a:pt x="391" y="547"/>
                    </a:lnTo>
                    <a:lnTo>
                      <a:pt x="387" y="543"/>
                    </a:lnTo>
                    <a:lnTo>
                      <a:pt x="383" y="541"/>
                    </a:lnTo>
                    <a:lnTo>
                      <a:pt x="383" y="541"/>
                    </a:lnTo>
                    <a:lnTo>
                      <a:pt x="382" y="543"/>
                    </a:lnTo>
                    <a:lnTo>
                      <a:pt x="380" y="545"/>
                    </a:lnTo>
                    <a:lnTo>
                      <a:pt x="378" y="541"/>
                    </a:lnTo>
                    <a:lnTo>
                      <a:pt x="374" y="539"/>
                    </a:lnTo>
                    <a:lnTo>
                      <a:pt x="371" y="539"/>
                    </a:lnTo>
                    <a:lnTo>
                      <a:pt x="369" y="538"/>
                    </a:lnTo>
                    <a:lnTo>
                      <a:pt x="364" y="538"/>
                    </a:lnTo>
                    <a:lnTo>
                      <a:pt x="364" y="530"/>
                    </a:lnTo>
                    <a:lnTo>
                      <a:pt x="360" y="529"/>
                    </a:lnTo>
                    <a:lnTo>
                      <a:pt x="360" y="525"/>
                    </a:lnTo>
                    <a:lnTo>
                      <a:pt x="360" y="523"/>
                    </a:lnTo>
                    <a:lnTo>
                      <a:pt x="357" y="520"/>
                    </a:lnTo>
                    <a:lnTo>
                      <a:pt x="353" y="522"/>
                    </a:lnTo>
                    <a:lnTo>
                      <a:pt x="349" y="523"/>
                    </a:lnTo>
                    <a:lnTo>
                      <a:pt x="346" y="525"/>
                    </a:lnTo>
                    <a:lnTo>
                      <a:pt x="337" y="525"/>
                    </a:lnTo>
                    <a:lnTo>
                      <a:pt x="335" y="523"/>
                    </a:lnTo>
                    <a:lnTo>
                      <a:pt x="333" y="523"/>
                    </a:lnTo>
                    <a:lnTo>
                      <a:pt x="328" y="527"/>
                    </a:lnTo>
                    <a:lnTo>
                      <a:pt x="326" y="529"/>
                    </a:lnTo>
                    <a:lnTo>
                      <a:pt x="321" y="534"/>
                    </a:lnTo>
                    <a:lnTo>
                      <a:pt x="317" y="536"/>
                    </a:lnTo>
                    <a:lnTo>
                      <a:pt x="310" y="543"/>
                    </a:lnTo>
                    <a:lnTo>
                      <a:pt x="289" y="550"/>
                    </a:lnTo>
                    <a:lnTo>
                      <a:pt x="289" y="550"/>
                    </a:lnTo>
                    <a:lnTo>
                      <a:pt x="289" y="550"/>
                    </a:lnTo>
                    <a:lnTo>
                      <a:pt x="285" y="548"/>
                    </a:lnTo>
                    <a:lnTo>
                      <a:pt x="283" y="547"/>
                    </a:lnTo>
                    <a:lnTo>
                      <a:pt x="283" y="547"/>
                    </a:lnTo>
                    <a:lnTo>
                      <a:pt x="280" y="548"/>
                    </a:lnTo>
                    <a:lnTo>
                      <a:pt x="269" y="547"/>
                    </a:lnTo>
                    <a:lnTo>
                      <a:pt x="267" y="545"/>
                    </a:lnTo>
                    <a:lnTo>
                      <a:pt x="267" y="543"/>
                    </a:lnTo>
                    <a:lnTo>
                      <a:pt x="266" y="543"/>
                    </a:lnTo>
                    <a:lnTo>
                      <a:pt x="264" y="541"/>
                    </a:lnTo>
                    <a:lnTo>
                      <a:pt x="260" y="541"/>
                    </a:lnTo>
                    <a:lnTo>
                      <a:pt x="257" y="543"/>
                    </a:lnTo>
                    <a:lnTo>
                      <a:pt x="253" y="547"/>
                    </a:lnTo>
                    <a:lnTo>
                      <a:pt x="251" y="552"/>
                    </a:lnTo>
                    <a:lnTo>
                      <a:pt x="244" y="557"/>
                    </a:lnTo>
                    <a:lnTo>
                      <a:pt x="244" y="559"/>
                    </a:lnTo>
                    <a:lnTo>
                      <a:pt x="242" y="559"/>
                    </a:lnTo>
                    <a:lnTo>
                      <a:pt x="241" y="559"/>
                    </a:lnTo>
                    <a:lnTo>
                      <a:pt x="241" y="557"/>
                    </a:lnTo>
                    <a:lnTo>
                      <a:pt x="241" y="555"/>
                    </a:lnTo>
                    <a:lnTo>
                      <a:pt x="242" y="552"/>
                    </a:lnTo>
                    <a:lnTo>
                      <a:pt x="241" y="547"/>
                    </a:lnTo>
                    <a:lnTo>
                      <a:pt x="241" y="547"/>
                    </a:lnTo>
                    <a:lnTo>
                      <a:pt x="239" y="545"/>
                    </a:lnTo>
                    <a:lnTo>
                      <a:pt x="239" y="547"/>
                    </a:lnTo>
                    <a:lnTo>
                      <a:pt x="235" y="548"/>
                    </a:lnTo>
                    <a:lnTo>
                      <a:pt x="233" y="548"/>
                    </a:lnTo>
                    <a:lnTo>
                      <a:pt x="230" y="548"/>
                    </a:lnTo>
                    <a:lnTo>
                      <a:pt x="230" y="548"/>
                    </a:lnTo>
                    <a:lnTo>
                      <a:pt x="230" y="548"/>
                    </a:lnTo>
                    <a:lnTo>
                      <a:pt x="226" y="548"/>
                    </a:lnTo>
                    <a:lnTo>
                      <a:pt x="226" y="552"/>
                    </a:lnTo>
                    <a:lnTo>
                      <a:pt x="221" y="550"/>
                    </a:lnTo>
                    <a:lnTo>
                      <a:pt x="219" y="550"/>
                    </a:lnTo>
                    <a:lnTo>
                      <a:pt x="217" y="550"/>
                    </a:lnTo>
                    <a:lnTo>
                      <a:pt x="212" y="548"/>
                    </a:lnTo>
                    <a:lnTo>
                      <a:pt x="210" y="547"/>
                    </a:lnTo>
                    <a:lnTo>
                      <a:pt x="207" y="547"/>
                    </a:lnTo>
                    <a:lnTo>
                      <a:pt x="207" y="547"/>
                    </a:lnTo>
                    <a:lnTo>
                      <a:pt x="205" y="548"/>
                    </a:lnTo>
                    <a:lnTo>
                      <a:pt x="205" y="548"/>
                    </a:lnTo>
                    <a:lnTo>
                      <a:pt x="203" y="548"/>
                    </a:lnTo>
                    <a:lnTo>
                      <a:pt x="201" y="548"/>
                    </a:lnTo>
                    <a:lnTo>
                      <a:pt x="199" y="548"/>
                    </a:lnTo>
                    <a:lnTo>
                      <a:pt x="198" y="548"/>
                    </a:lnTo>
                    <a:lnTo>
                      <a:pt x="196" y="548"/>
                    </a:lnTo>
                    <a:lnTo>
                      <a:pt x="194" y="547"/>
                    </a:lnTo>
                    <a:lnTo>
                      <a:pt x="194" y="545"/>
                    </a:lnTo>
                    <a:lnTo>
                      <a:pt x="192" y="543"/>
                    </a:lnTo>
                    <a:lnTo>
                      <a:pt x="191" y="543"/>
                    </a:lnTo>
                    <a:lnTo>
                      <a:pt x="187" y="543"/>
                    </a:lnTo>
                    <a:lnTo>
                      <a:pt x="183" y="541"/>
                    </a:lnTo>
                    <a:lnTo>
                      <a:pt x="183" y="539"/>
                    </a:lnTo>
                    <a:lnTo>
                      <a:pt x="183" y="536"/>
                    </a:lnTo>
                    <a:lnTo>
                      <a:pt x="183" y="536"/>
                    </a:lnTo>
                    <a:lnTo>
                      <a:pt x="182" y="536"/>
                    </a:lnTo>
                    <a:lnTo>
                      <a:pt x="178" y="536"/>
                    </a:lnTo>
                    <a:lnTo>
                      <a:pt x="176" y="536"/>
                    </a:lnTo>
                    <a:lnTo>
                      <a:pt x="174" y="536"/>
                    </a:lnTo>
                    <a:lnTo>
                      <a:pt x="173" y="534"/>
                    </a:lnTo>
                    <a:lnTo>
                      <a:pt x="171" y="534"/>
                    </a:lnTo>
                    <a:lnTo>
                      <a:pt x="171" y="534"/>
                    </a:lnTo>
                    <a:lnTo>
                      <a:pt x="169" y="532"/>
                    </a:lnTo>
                    <a:lnTo>
                      <a:pt x="167" y="532"/>
                    </a:lnTo>
                    <a:lnTo>
                      <a:pt x="167" y="532"/>
                    </a:lnTo>
                    <a:lnTo>
                      <a:pt x="169" y="529"/>
                    </a:lnTo>
                    <a:lnTo>
                      <a:pt x="167" y="527"/>
                    </a:lnTo>
                    <a:lnTo>
                      <a:pt x="169" y="525"/>
                    </a:lnTo>
                    <a:lnTo>
                      <a:pt x="169" y="523"/>
                    </a:lnTo>
                    <a:lnTo>
                      <a:pt x="167" y="523"/>
                    </a:lnTo>
                    <a:lnTo>
                      <a:pt x="166" y="523"/>
                    </a:lnTo>
                    <a:lnTo>
                      <a:pt x="164" y="523"/>
                    </a:lnTo>
                    <a:lnTo>
                      <a:pt x="162" y="525"/>
                    </a:lnTo>
                    <a:lnTo>
                      <a:pt x="162" y="525"/>
                    </a:lnTo>
                    <a:lnTo>
                      <a:pt x="162" y="527"/>
                    </a:lnTo>
                    <a:lnTo>
                      <a:pt x="160" y="527"/>
                    </a:lnTo>
                    <a:lnTo>
                      <a:pt x="160" y="529"/>
                    </a:lnTo>
                    <a:lnTo>
                      <a:pt x="157" y="527"/>
                    </a:lnTo>
                    <a:lnTo>
                      <a:pt x="155" y="527"/>
                    </a:lnTo>
                    <a:lnTo>
                      <a:pt x="155" y="522"/>
                    </a:lnTo>
                    <a:lnTo>
                      <a:pt x="150" y="516"/>
                    </a:lnTo>
                    <a:lnTo>
                      <a:pt x="146" y="514"/>
                    </a:lnTo>
                    <a:lnTo>
                      <a:pt x="141" y="509"/>
                    </a:lnTo>
                    <a:lnTo>
                      <a:pt x="128" y="505"/>
                    </a:lnTo>
                    <a:lnTo>
                      <a:pt x="128" y="505"/>
                    </a:lnTo>
                    <a:lnTo>
                      <a:pt x="123" y="505"/>
                    </a:lnTo>
                    <a:lnTo>
                      <a:pt x="123" y="505"/>
                    </a:lnTo>
                    <a:lnTo>
                      <a:pt x="123" y="507"/>
                    </a:lnTo>
                    <a:lnTo>
                      <a:pt x="121" y="509"/>
                    </a:lnTo>
                    <a:lnTo>
                      <a:pt x="123" y="509"/>
                    </a:lnTo>
                    <a:lnTo>
                      <a:pt x="121" y="511"/>
                    </a:lnTo>
                    <a:lnTo>
                      <a:pt x="119" y="507"/>
                    </a:lnTo>
                    <a:lnTo>
                      <a:pt x="119" y="507"/>
                    </a:lnTo>
                    <a:lnTo>
                      <a:pt x="117" y="505"/>
                    </a:lnTo>
                    <a:lnTo>
                      <a:pt x="112" y="504"/>
                    </a:lnTo>
                    <a:lnTo>
                      <a:pt x="112" y="504"/>
                    </a:lnTo>
                    <a:lnTo>
                      <a:pt x="110" y="502"/>
                    </a:lnTo>
                    <a:lnTo>
                      <a:pt x="108" y="502"/>
                    </a:lnTo>
                    <a:lnTo>
                      <a:pt x="105" y="498"/>
                    </a:lnTo>
                    <a:lnTo>
                      <a:pt x="101" y="498"/>
                    </a:lnTo>
                    <a:lnTo>
                      <a:pt x="101" y="497"/>
                    </a:lnTo>
                    <a:lnTo>
                      <a:pt x="101" y="495"/>
                    </a:lnTo>
                    <a:lnTo>
                      <a:pt x="100" y="495"/>
                    </a:lnTo>
                    <a:lnTo>
                      <a:pt x="100" y="495"/>
                    </a:lnTo>
                    <a:lnTo>
                      <a:pt x="98" y="493"/>
                    </a:lnTo>
                    <a:lnTo>
                      <a:pt x="98" y="493"/>
                    </a:lnTo>
                    <a:lnTo>
                      <a:pt x="94" y="495"/>
                    </a:lnTo>
                    <a:lnTo>
                      <a:pt x="94" y="493"/>
                    </a:lnTo>
                    <a:lnTo>
                      <a:pt x="94" y="491"/>
                    </a:lnTo>
                    <a:lnTo>
                      <a:pt x="94" y="491"/>
                    </a:lnTo>
                    <a:lnTo>
                      <a:pt x="92" y="491"/>
                    </a:lnTo>
                    <a:lnTo>
                      <a:pt x="87" y="491"/>
                    </a:lnTo>
                    <a:lnTo>
                      <a:pt x="85" y="493"/>
                    </a:lnTo>
                    <a:lnTo>
                      <a:pt x="85" y="493"/>
                    </a:lnTo>
                    <a:lnTo>
                      <a:pt x="83" y="491"/>
                    </a:lnTo>
                    <a:lnTo>
                      <a:pt x="85" y="489"/>
                    </a:lnTo>
                    <a:lnTo>
                      <a:pt x="83" y="488"/>
                    </a:lnTo>
                    <a:lnTo>
                      <a:pt x="82" y="486"/>
                    </a:lnTo>
                    <a:lnTo>
                      <a:pt x="82" y="486"/>
                    </a:lnTo>
                    <a:lnTo>
                      <a:pt x="80" y="484"/>
                    </a:lnTo>
                    <a:lnTo>
                      <a:pt x="80" y="482"/>
                    </a:lnTo>
                    <a:lnTo>
                      <a:pt x="82" y="480"/>
                    </a:lnTo>
                    <a:lnTo>
                      <a:pt x="80" y="479"/>
                    </a:lnTo>
                    <a:lnTo>
                      <a:pt x="80" y="475"/>
                    </a:lnTo>
                    <a:lnTo>
                      <a:pt x="82" y="473"/>
                    </a:lnTo>
                    <a:lnTo>
                      <a:pt x="76" y="468"/>
                    </a:lnTo>
                    <a:lnTo>
                      <a:pt x="76" y="466"/>
                    </a:lnTo>
                    <a:lnTo>
                      <a:pt x="76" y="464"/>
                    </a:lnTo>
                    <a:lnTo>
                      <a:pt x="76" y="463"/>
                    </a:lnTo>
                    <a:lnTo>
                      <a:pt x="80" y="463"/>
                    </a:lnTo>
                    <a:lnTo>
                      <a:pt x="80" y="461"/>
                    </a:lnTo>
                    <a:lnTo>
                      <a:pt x="82" y="461"/>
                    </a:lnTo>
                    <a:lnTo>
                      <a:pt x="82" y="464"/>
                    </a:lnTo>
                    <a:lnTo>
                      <a:pt x="82" y="464"/>
                    </a:lnTo>
                    <a:lnTo>
                      <a:pt x="83" y="466"/>
                    </a:lnTo>
                    <a:lnTo>
                      <a:pt x="85" y="466"/>
                    </a:lnTo>
                    <a:lnTo>
                      <a:pt x="85" y="466"/>
                    </a:lnTo>
                    <a:lnTo>
                      <a:pt x="87" y="466"/>
                    </a:lnTo>
                    <a:lnTo>
                      <a:pt x="87" y="466"/>
                    </a:lnTo>
                    <a:lnTo>
                      <a:pt x="87" y="464"/>
                    </a:lnTo>
                    <a:lnTo>
                      <a:pt x="89" y="464"/>
                    </a:lnTo>
                    <a:lnTo>
                      <a:pt x="91" y="463"/>
                    </a:lnTo>
                    <a:lnTo>
                      <a:pt x="91" y="463"/>
                    </a:lnTo>
                    <a:lnTo>
                      <a:pt x="91" y="463"/>
                    </a:lnTo>
                    <a:lnTo>
                      <a:pt x="92" y="463"/>
                    </a:lnTo>
                    <a:lnTo>
                      <a:pt x="94" y="461"/>
                    </a:lnTo>
                    <a:lnTo>
                      <a:pt x="94" y="459"/>
                    </a:lnTo>
                    <a:lnTo>
                      <a:pt x="92" y="455"/>
                    </a:lnTo>
                    <a:lnTo>
                      <a:pt x="91" y="454"/>
                    </a:lnTo>
                    <a:lnTo>
                      <a:pt x="92" y="454"/>
                    </a:lnTo>
                    <a:lnTo>
                      <a:pt x="92" y="452"/>
                    </a:lnTo>
                    <a:lnTo>
                      <a:pt x="89" y="450"/>
                    </a:lnTo>
                    <a:lnTo>
                      <a:pt x="87" y="450"/>
                    </a:lnTo>
                    <a:lnTo>
                      <a:pt x="87" y="450"/>
                    </a:lnTo>
                    <a:lnTo>
                      <a:pt x="85" y="447"/>
                    </a:lnTo>
                    <a:lnTo>
                      <a:pt x="85" y="443"/>
                    </a:lnTo>
                    <a:lnTo>
                      <a:pt x="85" y="443"/>
                    </a:lnTo>
                    <a:lnTo>
                      <a:pt x="85" y="441"/>
                    </a:lnTo>
                    <a:lnTo>
                      <a:pt x="85" y="439"/>
                    </a:lnTo>
                    <a:lnTo>
                      <a:pt x="85" y="439"/>
                    </a:lnTo>
                    <a:lnTo>
                      <a:pt x="83" y="438"/>
                    </a:lnTo>
                    <a:lnTo>
                      <a:pt x="83" y="436"/>
                    </a:lnTo>
                    <a:lnTo>
                      <a:pt x="83" y="436"/>
                    </a:lnTo>
                    <a:lnTo>
                      <a:pt x="87" y="436"/>
                    </a:lnTo>
                    <a:lnTo>
                      <a:pt x="89" y="434"/>
                    </a:lnTo>
                    <a:lnTo>
                      <a:pt x="91" y="436"/>
                    </a:lnTo>
                    <a:lnTo>
                      <a:pt x="92" y="436"/>
                    </a:lnTo>
                    <a:lnTo>
                      <a:pt x="94" y="430"/>
                    </a:lnTo>
                    <a:lnTo>
                      <a:pt x="94" y="427"/>
                    </a:lnTo>
                    <a:lnTo>
                      <a:pt x="98" y="427"/>
                    </a:lnTo>
                    <a:lnTo>
                      <a:pt x="98" y="427"/>
                    </a:lnTo>
                    <a:lnTo>
                      <a:pt x="98" y="427"/>
                    </a:lnTo>
                    <a:lnTo>
                      <a:pt x="98" y="425"/>
                    </a:lnTo>
                    <a:lnTo>
                      <a:pt x="100" y="425"/>
                    </a:lnTo>
                    <a:lnTo>
                      <a:pt x="100" y="423"/>
                    </a:lnTo>
                    <a:lnTo>
                      <a:pt x="103" y="422"/>
                    </a:lnTo>
                    <a:lnTo>
                      <a:pt x="103" y="420"/>
                    </a:lnTo>
                    <a:lnTo>
                      <a:pt x="103" y="418"/>
                    </a:lnTo>
                    <a:lnTo>
                      <a:pt x="105" y="413"/>
                    </a:lnTo>
                    <a:lnTo>
                      <a:pt x="105" y="411"/>
                    </a:lnTo>
                    <a:lnTo>
                      <a:pt x="105" y="409"/>
                    </a:lnTo>
                    <a:lnTo>
                      <a:pt x="107" y="407"/>
                    </a:lnTo>
                    <a:lnTo>
                      <a:pt x="107" y="405"/>
                    </a:lnTo>
                    <a:lnTo>
                      <a:pt x="107" y="405"/>
                    </a:lnTo>
                    <a:lnTo>
                      <a:pt x="105" y="405"/>
                    </a:lnTo>
                    <a:lnTo>
                      <a:pt x="103" y="407"/>
                    </a:lnTo>
                    <a:lnTo>
                      <a:pt x="103" y="407"/>
                    </a:lnTo>
                    <a:lnTo>
                      <a:pt x="101" y="407"/>
                    </a:lnTo>
                    <a:lnTo>
                      <a:pt x="101" y="404"/>
                    </a:lnTo>
                    <a:lnTo>
                      <a:pt x="100" y="404"/>
                    </a:lnTo>
                    <a:lnTo>
                      <a:pt x="98" y="404"/>
                    </a:lnTo>
                    <a:lnTo>
                      <a:pt x="98" y="404"/>
                    </a:lnTo>
                    <a:lnTo>
                      <a:pt x="96" y="404"/>
                    </a:lnTo>
                    <a:lnTo>
                      <a:pt x="96" y="402"/>
                    </a:lnTo>
                    <a:lnTo>
                      <a:pt x="96" y="400"/>
                    </a:lnTo>
                    <a:lnTo>
                      <a:pt x="94" y="400"/>
                    </a:lnTo>
                    <a:lnTo>
                      <a:pt x="94" y="398"/>
                    </a:lnTo>
                    <a:lnTo>
                      <a:pt x="94" y="398"/>
                    </a:lnTo>
                    <a:lnTo>
                      <a:pt x="92" y="398"/>
                    </a:lnTo>
                    <a:lnTo>
                      <a:pt x="91" y="397"/>
                    </a:lnTo>
                    <a:lnTo>
                      <a:pt x="91" y="397"/>
                    </a:lnTo>
                    <a:lnTo>
                      <a:pt x="89" y="397"/>
                    </a:lnTo>
                    <a:lnTo>
                      <a:pt x="89" y="397"/>
                    </a:lnTo>
                    <a:lnTo>
                      <a:pt x="87" y="397"/>
                    </a:lnTo>
                    <a:lnTo>
                      <a:pt x="85" y="398"/>
                    </a:lnTo>
                    <a:lnTo>
                      <a:pt x="82" y="398"/>
                    </a:lnTo>
                    <a:lnTo>
                      <a:pt x="73" y="404"/>
                    </a:lnTo>
                    <a:lnTo>
                      <a:pt x="71" y="405"/>
                    </a:lnTo>
                    <a:lnTo>
                      <a:pt x="69" y="405"/>
                    </a:lnTo>
                    <a:lnTo>
                      <a:pt x="69" y="407"/>
                    </a:lnTo>
                    <a:lnTo>
                      <a:pt x="67" y="405"/>
                    </a:lnTo>
                    <a:lnTo>
                      <a:pt x="66" y="407"/>
                    </a:lnTo>
                    <a:lnTo>
                      <a:pt x="60" y="407"/>
                    </a:lnTo>
                    <a:lnTo>
                      <a:pt x="58" y="405"/>
                    </a:lnTo>
                    <a:lnTo>
                      <a:pt x="57" y="405"/>
                    </a:lnTo>
                    <a:lnTo>
                      <a:pt x="46" y="400"/>
                    </a:lnTo>
                    <a:lnTo>
                      <a:pt x="46" y="398"/>
                    </a:lnTo>
                    <a:lnTo>
                      <a:pt x="46" y="398"/>
                    </a:lnTo>
                    <a:lnTo>
                      <a:pt x="44" y="398"/>
                    </a:lnTo>
                    <a:lnTo>
                      <a:pt x="44" y="398"/>
                    </a:lnTo>
                    <a:lnTo>
                      <a:pt x="42" y="398"/>
                    </a:lnTo>
                    <a:lnTo>
                      <a:pt x="41" y="400"/>
                    </a:lnTo>
                    <a:lnTo>
                      <a:pt x="41" y="398"/>
                    </a:lnTo>
                    <a:lnTo>
                      <a:pt x="39" y="397"/>
                    </a:lnTo>
                    <a:lnTo>
                      <a:pt x="37" y="395"/>
                    </a:lnTo>
                    <a:lnTo>
                      <a:pt x="35" y="395"/>
                    </a:lnTo>
                    <a:lnTo>
                      <a:pt x="35" y="393"/>
                    </a:lnTo>
                    <a:lnTo>
                      <a:pt x="37" y="393"/>
                    </a:lnTo>
                    <a:lnTo>
                      <a:pt x="37" y="393"/>
                    </a:lnTo>
                    <a:lnTo>
                      <a:pt x="37" y="391"/>
                    </a:lnTo>
                    <a:lnTo>
                      <a:pt x="37" y="389"/>
                    </a:lnTo>
                    <a:lnTo>
                      <a:pt x="37" y="386"/>
                    </a:lnTo>
                    <a:lnTo>
                      <a:pt x="37" y="384"/>
                    </a:lnTo>
                    <a:lnTo>
                      <a:pt x="32" y="380"/>
                    </a:lnTo>
                    <a:lnTo>
                      <a:pt x="30" y="380"/>
                    </a:lnTo>
                    <a:lnTo>
                      <a:pt x="28" y="382"/>
                    </a:lnTo>
                    <a:lnTo>
                      <a:pt x="28" y="382"/>
                    </a:lnTo>
                    <a:lnTo>
                      <a:pt x="28" y="379"/>
                    </a:lnTo>
                    <a:lnTo>
                      <a:pt x="26" y="377"/>
                    </a:lnTo>
                    <a:lnTo>
                      <a:pt x="25" y="379"/>
                    </a:lnTo>
                    <a:lnTo>
                      <a:pt x="23" y="377"/>
                    </a:lnTo>
                    <a:lnTo>
                      <a:pt x="23" y="377"/>
                    </a:lnTo>
                    <a:lnTo>
                      <a:pt x="19" y="377"/>
                    </a:lnTo>
                    <a:lnTo>
                      <a:pt x="16" y="377"/>
                    </a:lnTo>
                    <a:lnTo>
                      <a:pt x="16" y="377"/>
                    </a:lnTo>
                    <a:lnTo>
                      <a:pt x="16" y="375"/>
                    </a:lnTo>
                    <a:lnTo>
                      <a:pt x="14" y="373"/>
                    </a:lnTo>
                    <a:lnTo>
                      <a:pt x="12" y="373"/>
                    </a:lnTo>
                    <a:lnTo>
                      <a:pt x="16" y="372"/>
                    </a:lnTo>
                    <a:lnTo>
                      <a:pt x="16" y="370"/>
                    </a:lnTo>
                    <a:lnTo>
                      <a:pt x="17" y="372"/>
                    </a:lnTo>
                    <a:lnTo>
                      <a:pt x="19" y="372"/>
                    </a:lnTo>
                    <a:lnTo>
                      <a:pt x="17" y="372"/>
                    </a:lnTo>
                    <a:lnTo>
                      <a:pt x="19" y="372"/>
                    </a:lnTo>
                    <a:lnTo>
                      <a:pt x="21" y="372"/>
                    </a:lnTo>
                    <a:lnTo>
                      <a:pt x="21" y="361"/>
                    </a:lnTo>
                    <a:lnTo>
                      <a:pt x="17" y="354"/>
                    </a:lnTo>
                    <a:lnTo>
                      <a:pt x="17" y="348"/>
                    </a:lnTo>
                    <a:lnTo>
                      <a:pt x="16" y="345"/>
                    </a:lnTo>
                    <a:lnTo>
                      <a:pt x="10" y="345"/>
                    </a:lnTo>
                    <a:lnTo>
                      <a:pt x="5" y="347"/>
                    </a:lnTo>
                    <a:lnTo>
                      <a:pt x="1" y="345"/>
                    </a:lnTo>
                    <a:lnTo>
                      <a:pt x="0" y="334"/>
                    </a:lnTo>
                    <a:lnTo>
                      <a:pt x="3" y="323"/>
                    </a:lnTo>
                    <a:lnTo>
                      <a:pt x="3" y="320"/>
                    </a:lnTo>
                    <a:lnTo>
                      <a:pt x="5" y="314"/>
                    </a:lnTo>
                    <a:lnTo>
                      <a:pt x="14" y="311"/>
                    </a:lnTo>
                    <a:lnTo>
                      <a:pt x="16" y="309"/>
                    </a:lnTo>
                    <a:lnTo>
                      <a:pt x="17" y="309"/>
                    </a:lnTo>
                    <a:lnTo>
                      <a:pt x="19" y="305"/>
                    </a:lnTo>
                    <a:lnTo>
                      <a:pt x="23" y="305"/>
                    </a:lnTo>
                    <a:lnTo>
                      <a:pt x="26" y="304"/>
                    </a:lnTo>
                    <a:lnTo>
                      <a:pt x="30" y="304"/>
                    </a:lnTo>
                    <a:lnTo>
                      <a:pt x="32" y="309"/>
                    </a:lnTo>
                    <a:lnTo>
                      <a:pt x="42" y="307"/>
                    </a:lnTo>
                    <a:lnTo>
                      <a:pt x="46" y="305"/>
                    </a:lnTo>
                    <a:lnTo>
                      <a:pt x="48" y="300"/>
                    </a:lnTo>
                    <a:lnTo>
                      <a:pt x="51" y="297"/>
                    </a:lnTo>
                    <a:lnTo>
                      <a:pt x="73" y="291"/>
                    </a:lnTo>
                    <a:lnTo>
                      <a:pt x="75" y="288"/>
                    </a:lnTo>
                    <a:lnTo>
                      <a:pt x="80" y="284"/>
                    </a:lnTo>
                    <a:lnTo>
                      <a:pt x="103" y="273"/>
                    </a:lnTo>
                    <a:lnTo>
                      <a:pt x="105" y="268"/>
                    </a:lnTo>
                    <a:lnTo>
                      <a:pt x="107" y="257"/>
                    </a:lnTo>
                    <a:lnTo>
                      <a:pt x="108" y="254"/>
                    </a:lnTo>
                    <a:lnTo>
                      <a:pt x="108" y="250"/>
                    </a:lnTo>
                    <a:lnTo>
                      <a:pt x="112" y="248"/>
                    </a:lnTo>
                    <a:lnTo>
                      <a:pt x="105" y="216"/>
                    </a:lnTo>
                    <a:lnTo>
                      <a:pt x="103" y="213"/>
                    </a:lnTo>
                    <a:lnTo>
                      <a:pt x="101" y="211"/>
                    </a:lnTo>
                    <a:lnTo>
                      <a:pt x="103" y="207"/>
                    </a:lnTo>
                    <a:lnTo>
                      <a:pt x="137" y="202"/>
                    </a:lnTo>
                    <a:lnTo>
                      <a:pt x="139" y="200"/>
                    </a:lnTo>
                    <a:lnTo>
                      <a:pt x="137" y="191"/>
                    </a:lnTo>
                    <a:lnTo>
                      <a:pt x="148" y="157"/>
                    </a:lnTo>
                    <a:lnTo>
                      <a:pt x="155" y="157"/>
                    </a:lnTo>
                    <a:lnTo>
                      <a:pt x="158" y="159"/>
                    </a:lnTo>
                    <a:lnTo>
                      <a:pt x="164" y="161"/>
                    </a:lnTo>
                    <a:lnTo>
                      <a:pt x="173" y="159"/>
                    </a:lnTo>
                    <a:lnTo>
                      <a:pt x="180" y="164"/>
                    </a:lnTo>
                    <a:lnTo>
                      <a:pt x="183" y="161"/>
                    </a:lnTo>
                    <a:lnTo>
                      <a:pt x="191" y="159"/>
                    </a:lnTo>
                    <a:lnTo>
                      <a:pt x="192" y="134"/>
                    </a:lnTo>
                    <a:lnTo>
                      <a:pt x="194" y="129"/>
                    </a:lnTo>
                    <a:lnTo>
                      <a:pt x="199" y="129"/>
                    </a:lnTo>
                    <a:lnTo>
                      <a:pt x="205" y="127"/>
                    </a:lnTo>
                    <a:lnTo>
                      <a:pt x="210" y="122"/>
                    </a:lnTo>
                    <a:lnTo>
                      <a:pt x="214" y="116"/>
                    </a:lnTo>
                    <a:lnTo>
                      <a:pt x="219" y="118"/>
                    </a:lnTo>
                    <a:lnTo>
                      <a:pt x="224" y="114"/>
                    </a:lnTo>
                    <a:lnTo>
                      <a:pt x="226" y="114"/>
                    </a:lnTo>
                    <a:lnTo>
                      <a:pt x="226" y="114"/>
                    </a:lnTo>
                    <a:lnTo>
                      <a:pt x="230" y="125"/>
                    </a:lnTo>
                    <a:lnTo>
                      <a:pt x="239" y="132"/>
                    </a:lnTo>
                    <a:lnTo>
                      <a:pt x="242" y="138"/>
                    </a:lnTo>
                    <a:lnTo>
                      <a:pt x="246" y="141"/>
                    </a:lnTo>
                    <a:lnTo>
                      <a:pt x="249" y="138"/>
                    </a:lnTo>
                    <a:lnTo>
                      <a:pt x="253" y="139"/>
                    </a:lnTo>
                    <a:lnTo>
                      <a:pt x="257" y="141"/>
                    </a:lnTo>
                    <a:lnTo>
                      <a:pt x="262" y="143"/>
                    </a:lnTo>
                    <a:lnTo>
                      <a:pt x="274" y="172"/>
                    </a:lnTo>
                    <a:lnTo>
                      <a:pt x="274" y="189"/>
                    </a:lnTo>
                    <a:lnTo>
                      <a:pt x="273" y="195"/>
                    </a:lnTo>
                    <a:lnTo>
                      <a:pt x="271" y="200"/>
                    </a:lnTo>
                    <a:lnTo>
                      <a:pt x="274" y="202"/>
                    </a:lnTo>
                    <a:lnTo>
                      <a:pt x="301" y="207"/>
                    </a:lnTo>
                    <a:lnTo>
                      <a:pt x="308" y="205"/>
                    </a:lnTo>
                    <a:lnTo>
                      <a:pt x="342" y="222"/>
                    </a:lnTo>
                    <a:lnTo>
                      <a:pt x="346" y="222"/>
                    </a:lnTo>
                    <a:lnTo>
                      <a:pt x="369" y="255"/>
                    </a:lnTo>
                    <a:lnTo>
                      <a:pt x="374" y="257"/>
                    </a:lnTo>
                    <a:lnTo>
                      <a:pt x="428" y="254"/>
                    </a:lnTo>
                    <a:lnTo>
                      <a:pt x="446" y="259"/>
                    </a:lnTo>
                    <a:lnTo>
                      <a:pt x="453" y="266"/>
                    </a:lnTo>
                    <a:lnTo>
                      <a:pt x="482" y="277"/>
                    </a:lnTo>
                    <a:lnTo>
                      <a:pt x="489" y="277"/>
                    </a:lnTo>
                    <a:lnTo>
                      <a:pt x="491" y="279"/>
                    </a:lnTo>
                    <a:lnTo>
                      <a:pt x="494" y="280"/>
                    </a:lnTo>
                    <a:lnTo>
                      <a:pt x="498" y="282"/>
                    </a:lnTo>
                    <a:lnTo>
                      <a:pt x="501" y="280"/>
                    </a:lnTo>
                    <a:lnTo>
                      <a:pt x="507" y="277"/>
                    </a:lnTo>
                    <a:lnTo>
                      <a:pt x="523" y="272"/>
                    </a:lnTo>
                    <a:lnTo>
                      <a:pt x="524" y="270"/>
                    </a:lnTo>
                    <a:lnTo>
                      <a:pt x="544" y="264"/>
                    </a:lnTo>
                    <a:lnTo>
                      <a:pt x="551" y="264"/>
                    </a:lnTo>
                    <a:lnTo>
                      <a:pt x="557" y="263"/>
                    </a:lnTo>
                    <a:lnTo>
                      <a:pt x="564" y="264"/>
                    </a:lnTo>
                    <a:lnTo>
                      <a:pt x="566" y="264"/>
                    </a:lnTo>
                    <a:lnTo>
                      <a:pt x="574" y="264"/>
                    </a:lnTo>
                    <a:lnTo>
                      <a:pt x="592" y="254"/>
                    </a:lnTo>
                    <a:lnTo>
                      <a:pt x="596" y="250"/>
                    </a:lnTo>
                    <a:lnTo>
                      <a:pt x="612" y="234"/>
                    </a:lnTo>
                    <a:lnTo>
                      <a:pt x="612" y="230"/>
                    </a:lnTo>
                    <a:lnTo>
                      <a:pt x="605" y="222"/>
                    </a:lnTo>
                    <a:lnTo>
                      <a:pt x="607" y="218"/>
                    </a:lnTo>
                    <a:lnTo>
                      <a:pt x="612" y="207"/>
                    </a:lnTo>
                    <a:lnTo>
                      <a:pt x="619" y="205"/>
                    </a:lnTo>
                    <a:lnTo>
                      <a:pt x="623" y="207"/>
                    </a:lnTo>
                    <a:lnTo>
                      <a:pt x="626" y="211"/>
                    </a:lnTo>
                    <a:lnTo>
                      <a:pt x="637" y="213"/>
                    </a:lnTo>
                    <a:lnTo>
                      <a:pt x="646" y="207"/>
                    </a:lnTo>
                    <a:lnTo>
                      <a:pt x="657" y="195"/>
                    </a:lnTo>
                    <a:lnTo>
                      <a:pt x="664" y="195"/>
                    </a:lnTo>
                    <a:lnTo>
                      <a:pt x="671" y="191"/>
                    </a:lnTo>
                    <a:lnTo>
                      <a:pt x="691" y="170"/>
                    </a:lnTo>
                    <a:lnTo>
                      <a:pt x="719" y="166"/>
                    </a:lnTo>
                    <a:lnTo>
                      <a:pt x="730" y="170"/>
                    </a:lnTo>
                    <a:lnTo>
                      <a:pt x="732" y="168"/>
                    </a:lnTo>
                    <a:lnTo>
                      <a:pt x="732" y="164"/>
                    </a:lnTo>
                    <a:lnTo>
                      <a:pt x="728" y="161"/>
                    </a:lnTo>
                    <a:lnTo>
                      <a:pt x="728" y="155"/>
                    </a:lnTo>
                    <a:lnTo>
                      <a:pt x="726" y="150"/>
                    </a:lnTo>
                    <a:lnTo>
                      <a:pt x="714" y="139"/>
                    </a:lnTo>
                    <a:lnTo>
                      <a:pt x="712" y="136"/>
                    </a:lnTo>
                    <a:lnTo>
                      <a:pt x="699" y="145"/>
                    </a:lnTo>
                    <a:lnTo>
                      <a:pt x="683" y="148"/>
                    </a:lnTo>
                    <a:lnTo>
                      <a:pt x="673" y="145"/>
                    </a:lnTo>
                    <a:lnTo>
                      <a:pt x="669" y="141"/>
                    </a:lnTo>
                    <a:lnTo>
                      <a:pt x="669" y="129"/>
                    </a:lnTo>
                    <a:lnTo>
                      <a:pt x="671" y="123"/>
                    </a:lnTo>
                    <a:lnTo>
                      <a:pt x="671" y="109"/>
                    </a:lnTo>
                    <a:lnTo>
                      <a:pt x="680" y="93"/>
                    </a:lnTo>
                    <a:lnTo>
                      <a:pt x="683" y="91"/>
                    </a:lnTo>
                    <a:lnTo>
                      <a:pt x="683" y="89"/>
                    </a:lnTo>
                    <a:lnTo>
                      <a:pt x="707" y="100"/>
                    </a:lnTo>
                    <a:lnTo>
                      <a:pt x="710" y="98"/>
                    </a:lnTo>
                    <a:lnTo>
                      <a:pt x="728" y="86"/>
                    </a:lnTo>
                    <a:lnTo>
                      <a:pt x="730" y="84"/>
                    </a:lnTo>
                    <a:lnTo>
                      <a:pt x="728" y="80"/>
                    </a:lnTo>
                    <a:lnTo>
                      <a:pt x="730" y="77"/>
                    </a:lnTo>
                    <a:lnTo>
                      <a:pt x="733" y="70"/>
                    </a:lnTo>
                    <a:lnTo>
                      <a:pt x="740" y="50"/>
                    </a:lnTo>
                    <a:lnTo>
                      <a:pt x="746" y="47"/>
                    </a:lnTo>
                    <a:lnTo>
                      <a:pt x="753" y="39"/>
                    </a:lnTo>
                    <a:lnTo>
                      <a:pt x="753" y="38"/>
                    </a:lnTo>
                    <a:lnTo>
                      <a:pt x="751" y="34"/>
                    </a:lnTo>
                    <a:lnTo>
                      <a:pt x="751" y="27"/>
                    </a:lnTo>
                    <a:lnTo>
                      <a:pt x="749" y="25"/>
                    </a:lnTo>
                    <a:lnTo>
                      <a:pt x="740" y="27"/>
                    </a:lnTo>
                    <a:lnTo>
                      <a:pt x="740" y="25"/>
                    </a:lnTo>
                    <a:lnTo>
                      <a:pt x="740" y="22"/>
                    </a:lnTo>
                    <a:lnTo>
                      <a:pt x="748" y="14"/>
                    </a:lnTo>
                    <a:lnTo>
                      <a:pt x="751" y="11"/>
                    </a:lnTo>
                    <a:lnTo>
                      <a:pt x="755" y="7"/>
                    </a:lnTo>
                    <a:lnTo>
                      <a:pt x="798" y="0"/>
                    </a:lnTo>
                    <a:lnTo>
                      <a:pt x="812" y="9"/>
                    </a:lnTo>
                    <a:lnTo>
                      <a:pt x="817" y="11"/>
                    </a:lnTo>
                    <a:lnTo>
                      <a:pt x="823" y="11"/>
                    </a:lnTo>
                    <a:lnTo>
                      <a:pt x="832" y="13"/>
                    </a:lnTo>
                    <a:lnTo>
                      <a:pt x="837" y="23"/>
                    </a:lnTo>
                    <a:lnTo>
                      <a:pt x="837" y="25"/>
                    </a:lnTo>
                    <a:lnTo>
                      <a:pt x="842" y="30"/>
                    </a:lnTo>
                    <a:lnTo>
                      <a:pt x="842" y="32"/>
                    </a:lnTo>
                    <a:lnTo>
                      <a:pt x="842" y="30"/>
                    </a:lnTo>
                    <a:lnTo>
                      <a:pt x="860" y="84"/>
                    </a:lnTo>
                    <a:lnTo>
                      <a:pt x="860" y="86"/>
                    </a:lnTo>
                    <a:lnTo>
                      <a:pt x="860" y="86"/>
                    </a:lnTo>
                    <a:lnTo>
                      <a:pt x="860" y="98"/>
                    </a:lnTo>
                    <a:lnTo>
                      <a:pt x="864" y="100"/>
                    </a:lnTo>
                    <a:lnTo>
                      <a:pt x="871" y="102"/>
                    </a:lnTo>
                    <a:lnTo>
                      <a:pt x="878" y="100"/>
                    </a:lnTo>
                    <a:lnTo>
                      <a:pt x="892" y="105"/>
                    </a:lnTo>
                    <a:lnTo>
                      <a:pt x="901" y="113"/>
                    </a:lnTo>
                    <a:lnTo>
                      <a:pt x="907" y="114"/>
                    </a:lnTo>
                    <a:lnTo>
                      <a:pt x="910" y="116"/>
                    </a:lnTo>
                    <a:lnTo>
                      <a:pt x="912" y="118"/>
                    </a:lnTo>
                    <a:lnTo>
                      <a:pt x="912" y="120"/>
                    </a:lnTo>
                    <a:lnTo>
                      <a:pt x="912" y="120"/>
                    </a:lnTo>
                    <a:lnTo>
                      <a:pt x="912" y="123"/>
                    </a:lnTo>
                    <a:lnTo>
                      <a:pt x="914" y="127"/>
                    </a:lnTo>
                    <a:lnTo>
                      <a:pt x="914" y="136"/>
                    </a:lnTo>
                    <a:lnTo>
                      <a:pt x="919" y="145"/>
                    </a:lnTo>
                    <a:lnTo>
                      <a:pt x="924" y="145"/>
                    </a:lnTo>
                    <a:lnTo>
                      <a:pt x="930" y="147"/>
                    </a:lnTo>
                    <a:lnTo>
                      <a:pt x="935" y="145"/>
                    </a:lnTo>
                    <a:lnTo>
                      <a:pt x="955" y="134"/>
                    </a:lnTo>
                    <a:lnTo>
                      <a:pt x="960" y="134"/>
                    </a:lnTo>
                    <a:lnTo>
                      <a:pt x="978" y="127"/>
                    </a:lnTo>
                    <a:lnTo>
                      <a:pt x="978" y="127"/>
                    </a:lnTo>
                    <a:lnTo>
                      <a:pt x="976" y="130"/>
                    </a:lnTo>
                    <a:lnTo>
                      <a:pt x="976" y="136"/>
                    </a:lnTo>
                    <a:lnTo>
                      <a:pt x="978" y="141"/>
                    </a:lnTo>
                    <a:lnTo>
                      <a:pt x="976" y="147"/>
                    </a:lnTo>
                    <a:lnTo>
                      <a:pt x="969" y="154"/>
                    </a:lnTo>
                    <a:lnTo>
                      <a:pt x="962" y="182"/>
                    </a:lnTo>
                    <a:lnTo>
                      <a:pt x="953" y="198"/>
                    </a:lnTo>
                    <a:lnTo>
                      <a:pt x="951" y="204"/>
                    </a:lnTo>
                    <a:lnTo>
                      <a:pt x="948" y="207"/>
                    </a:lnTo>
                    <a:lnTo>
                      <a:pt x="946" y="205"/>
                    </a:lnTo>
                    <a:lnTo>
                      <a:pt x="932" y="202"/>
                    </a:lnTo>
                    <a:lnTo>
                      <a:pt x="917" y="214"/>
                    </a:lnTo>
                    <a:lnTo>
                      <a:pt x="919" y="218"/>
                    </a:lnTo>
                    <a:lnTo>
                      <a:pt x="921" y="243"/>
                    </a:lnTo>
                    <a:lnTo>
                      <a:pt x="917" y="250"/>
                    </a:lnTo>
                    <a:lnTo>
                      <a:pt x="910" y="255"/>
                    </a:lnTo>
                    <a:lnTo>
                      <a:pt x="910" y="261"/>
                    </a:lnTo>
                    <a:lnTo>
                      <a:pt x="908" y="261"/>
                    </a:lnTo>
                    <a:lnTo>
                      <a:pt x="907" y="255"/>
                    </a:lnTo>
                    <a:lnTo>
                      <a:pt x="903" y="254"/>
                    </a:lnTo>
                    <a:lnTo>
                      <a:pt x="899" y="255"/>
                    </a:lnTo>
                    <a:lnTo>
                      <a:pt x="894" y="266"/>
                    </a:lnTo>
                    <a:lnTo>
                      <a:pt x="885" y="273"/>
                    </a:lnTo>
                    <a:lnTo>
                      <a:pt x="873" y="275"/>
                    </a:lnTo>
                    <a:lnTo>
                      <a:pt x="871" y="277"/>
                    </a:lnTo>
                    <a:lnTo>
                      <a:pt x="873" y="286"/>
                    </a:lnTo>
                    <a:lnTo>
                      <a:pt x="862" y="288"/>
                    </a:lnTo>
                    <a:lnTo>
                      <a:pt x="857" y="284"/>
                    </a:lnTo>
                    <a:lnTo>
                      <a:pt x="851" y="284"/>
                    </a:lnTo>
                    <a:lnTo>
                      <a:pt x="824" y="305"/>
                    </a:lnTo>
                    <a:lnTo>
                      <a:pt x="819" y="307"/>
                    </a:lnTo>
                    <a:lnTo>
                      <a:pt x="812" y="318"/>
                    </a:lnTo>
                    <a:lnTo>
                      <a:pt x="810" y="318"/>
                    </a:lnTo>
                    <a:lnTo>
                      <a:pt x="798" y="322"/>
                    </a:lnTo>
                    <a:lnTo>
                      <a:pt x="796" y="320"/>
                    </a:lnTo>
                    <a:lnTo>
                      <a:pt x="790" y="325"/>
                    </a:lnTo>
                    <a:lnTo>
                      <a:pt x="780" y="329"/>
                    </a:lnTo>
                    <a:lnTo>
                      <a:pt x="776" y="332"/>
                    </a:lnTo>
                    <a:lnTo>
                      <a:pt x="774" y="336"/>
                    </a:lnTo>
                    <a:lnTo>
                      <a:pt x="771" y="338"/>
                    </a:lnTo>
                    <a:lnTo>
                      <a:pt x="769" y="338"/>
                    </a:lnTo>
                    <a:lnTo>
                      <a:pt x="767" y="339"/>
                    </a:lnTo>
                    <a:lnTo>
                      <a:pt x="762" y="343"/>
                    </a:lnTo>
                    <a:lnTo>
                      <a:pt x="760" y="341"/>
                    </a:lnTo>
                    <a:lnTo>
                      <a:pt x="762" y="338"/>
                    </a:lnTo>
                    <a:lnTo>
                      <a:pt x="767" y="336"/>
                    </a:lnTo>
                    <a:lnTo>
                      <a:pt x="769" y="329"/>
                    </a:lnTo>
                    <a:lnTo>
                      <a:pt x="764" y="327"/>
                    </a:lnTo>
                    <a:lnTo>
                      <a:pt x="762" y="327"/>
                    </a:lnTo>
                    <a:lnTo>
                      <a:pt x="765" y="325"/>
                    </a:lnTo>
                    <a:lnTo>
                      <a:pt x="765" y="322"/>
                    </a:lnTo>
                    <a:lnTo>
                      <a:pt x="769" y="320"/>
                    </a:lnTo>
                    <a:lnTo>
                      <a:pt x="778" y="307"/>
                    </a:lnTo>
                    <a:lnTo>
                      <a:pt x="776" y="304"/>
                    </a:lnTo>
                    <a:lnTo>
                      <a:pt x="773" y="300"/>
                    </a:lnTo>
                    <a:lnTo>
                      <a:pt x="773" y="297"/>
                    </a:lnTo>
                    <a:lnTo>
                      <a:pt x="771" y="295"/>
                    </a:lnTo>
                    <a:lnTo>
                      <a:pt x="769" y="297"/>
                    </a:lnTo>
                    <a:lnTo>
                      <a:pt x="762" y="297"/>
                    </a:lnTo>
                    <a:lnTo>
                      <a:pt x="760" y="298"/>
                    </a:lnTo>
                    <a:lnTo>
                      <a:pt x="749" y="313"/>
                    </a:lnTo>
                    <a:lnTo>
                      <a:pt x="733" y="322"/>
                    </a:lnTo>
                    <a:lnTo>
                      <a:pt x="730" y="329"/>
                    </a:lnTo>
                    <a:lnTo>
                      <a:pt x="728" y="330"/>
                    </a:lnTo>
                    <a:lnTo>
                      <a:pt x="724" y="334"/>
                    </a:lnTo>
                    <a:lnTo>
                      <a:pt x="716" y="336"/>
                    </a:lnTo>
                    <a:lnTo>
                      <a:pt x="712" y="334"/>
                    </a:lnTo>
                    <a:lnTo>
                      <a:pt x="708" y="334"/>
                    </a:lnTo>
                    <a:lnTo>
                      <a:pt x="707" y="336"/>
                    </a:lnTo>
                    <a:lnTo>
                      <a:pt x="703" y="347"/>
                    </a:lnTo>
                    <a:lnTo>
                      <a:pt x="710" y="355"/>
                    </a:lnTo>
                    <a:lnTo>
                      <a:pt x="712" y="355"/>
                    </a:lnTo>
                    <a:lnTo>
                      <a:pt x="716" y="355"/>
                    </a:lnTo>
                    <a:lnTo>
                      <a:pt x="716" y="359"/>
                    </a:lnTo>
                    <a:lnTo>
                      <a:pt x="719" y="359"/>
                    </a:lnTo>
                    <a:lnTo>
                      <a:pt x="719" y="361"/>
                    </a:lnTo>
                    <a:lnTo>
                      <a:pt x="723" y="364"/>
                    </a:lnTo>
                    <a:lnTo>
                      <a:pt x="724" y="370"/>
                    </a:lnTo>
                    <a:lnTo>
                      <a:pt x="726" y="373"/>
                    </a:lnTo>
                    <a:lnTo>
                      <a:pt x="733" y="375"/>
                    </a:lnTo>
                    <a:lnTo>
                      <a:pt x="739" y="375"/>
                    </a:lnTo>
                    <a:lnTo>
                      <a:pt x="740" y="370"/>
                    </a:lnTo>
                    <a:lnTo>
                      <a:pt x="744" y="368"/>
                    </a:lnTo>
                    <a:lnTo>
                      <a:pt x="748" y="364"/>
                    </a:lnTo>
                    <a:lnTo>
                      <a:pt x="753" y="361"/>
                    </a:lnTo>
                    <a:lnTo>
                      <a:pt x="755" y="361"/>
                    </a:lnTo>
                    <a:lnTo>
                      <a:pt x="762" y="366"/>
                    </a:lnTo>
                    <a:lnTo>
                      <a:pt x="764" y="366"/>
                    </a:lnTo>
                    <a:lnTo>
                      <a:pt x="767" y="370"/>
                    </a:lnTo>
                    <a:lnTo>
                      <a:pt x="773" y="368"/>
                    </a:lnTo>
                    <a:lnTo>
                      <a:pt x="774" y="368"/>
                    </a:lnTo>
                    <a:lnTo>
                      <a:pt x="778" y="370"/>
                    </a:lnTo>
                    <a:lnTo>
                      <a:pt x="782" y="370"/>
                    </a:lnTo>
                    <a:lnTo>
                      <a:pt x="783" y="370"/>
                    </a:lnTo>
                    <a:lnTo>
                      <a:pt x="783" y="373"/>
                    </a:lnTo>
                    <a:lnTo>
                      <a:pt x="782" y="377"/>
                    </a:lnTo>
                    <a:lnTo>
                      <a:pt x="782" y="379"/>
                    </a:lnTo>
                    <a:lnTo>
                      <a:pt x="778" y="380"/>
                    </a:lnTo>
                    <a:lnTo>
                      <a:pt x="778" y="380"/>
                    </a:lnTo>
                    <a:lnTo>
                      <a:pt x="776" y="377"/>
                    </a:lnTo>
                    <a:lnTo>
                      <a:pt x="774" y="379"/>
                    </a:lnTo>
                    <a:lnTo>
                      <a:pt x="773" y="379"/>
                    </a:lnTo>
                    <a:lnTo>
                      <a:pt x="771" y="380"/>
                    </a:lnTo>
                    <a:lnTo>
                      <a:pt x="769" y="382"/>
                    </a:lnTo>
                    <a:lnTo>
                      <a:pt x="762" y="384"/>
                    </a:lnTo>
                    <a:lnTo>
                      <a:pt x="758" y="386"/>
                    </a:lnTo>
                    <a:lnTo>
                      <a:pt x="755" y="386"/>
                    </a:lnTo>
                    <a:lnTo>
                      <a:pt x="757" y="389"/>
                    </a:lnTo>
                    <a:lnTo>
                      <a:pt x="755" y="389"/>
                    </a:lnTo>
                    <a:lnTo>
                      <a:pt x="753" y="391"/>
                    </a:lnTo>
                    <a:lnTo>
                      <a:pt x="751" y="395"/>
                    </a:lnTo>
                    <a:lnTo>
                      <a:pt x="749" y="397"/>
                    </a:lnTo>
                    <a:lnTo>
                      <a:pt x="748" y="393"/>
                    </a:lnTo>
                    <a:lnTo>
                      <a:pt x="744" y="393"/>
                    </a:lnTo>
                    <a:lnTo>
                      <a:pt x="742" y="395"/>
                    </a:lnTo>
                    <a:lnTo>
                      <a:pt x="746" y="398"/>
                    </a:lnTo>
                    <a:lnTo>
                      <a:pt x="742" y="402"/>
                    </a:lnTo>
                    <a:lnTo>
                      <a:pt x="737" y="405"/>
                    </a:lnTo>
                    <a:lnTo>
                      <a:pt x="730" y="420"/>
                    </a:lnTo>
                    <a:lnTo>
                      <a:pt x="730" y="422"/>
                    </a:lnTo>
                    <a:lnTo>
                      <a:pt x="746" y="430"/>
                    </a:lnTo>
                    <a:lnTo>
                      <a:pt x="748" y="432"/>
                    </a:lnTo>
                    <a:lnTo>
                      <a:pt x="748" y="438"/>
                    </a:lnTo>
                    <a:lnTo>
                      <a:pt x="751" y="439"/>
                    </a:lnTo>
                    <a:lnTo>
                      <a:pt x="757" y="461"/>
                    </a:lnTo>
                    <a:lnTo>
                      <a:pt x="758" y="464"/>
                    </a:lnTo>
                    <a:lnTo>
                      <a:pt x="764" y="466"/>
                    </a:lnTo>
                    <a:lnTo>
                      <a:pt x="764" y="470"/>
                    </a:lnTo>
                    <a:lnTo>
                      <a:pt x="771" y="479"/>
                    </a:lnTo>
                    <a:lnTo>
                      <a:pt x="771" y="480"/>
                    </a:lnTo>
                    <a:lnTo>
                      <a:pt x="762" y="477"/>
                    </a:lnTo>
                    <a:lnTo>
                      <a:pt x="758" y="477"/>
                    </a:lnTo>
                    <a:lnTo>
                      <a:pt x="751" y="473"/>
                    </a:lnTo>
                    <a:lnTo>
                      <a:pt x="744" y="475"/>
                    </a:lnTo>
                    <a:lnTo>
                      <a:pt x="744" y="477"/>
                    </a:lnTo>
                    <a:lnTo>
                      <a:pt x="751" y="475"/>
                    </a:lnTo>
                    <a:lnTo>
                      <a:pt x="753" y="475"/>
                    </a:lnTo>
                    <a:lnTo>
                      <a:pt x="753" y="479"/>
                    </a:lnTo>
                    <a:lnTo>
                      <a:pt x="757" y="479"/>
                    </a:lnTo>
                    <a:lnTo>
                      <a:pt x="760" y="480"/>
                    </a:lnTo>
                    <a:lnTo>
                      <a:pt x="764" y="484"/>
                    </a:lnTo>
                    <a:lnTo>
                      <a:pt x="767" y="486"/>
                    </a:lnTo>
                    <a:lnTo>
                      <a:pt x="773" y="493"/>
                    </a:lnTo>
                    <a:lnTo>
                      <a:pt x="771" y="495"/>
                    </a:lnTo>
                    <a:lnTo>
                      <a:pt x="767" y="495"/>
                    </a:lnTo>
                    <a:lnTo>
                      <a:pt x="764" y="498"/>
                    </a:lnTo>
                    <a:lnTo>
                      <a:pt x="758" y="500"/>
                    </a:lnTo>
                    <a:lnTo>
                      <a:pt x="758" y="502"/>
                    </a:lnTo>
                    <a:lnTo>
                      <a:pt x="755" y="504"/>
                    </a:lnTo>
                    <a:lnTo>
                      <a:pt x="748" y="505"/>
                    </a:lnTo>
                    <a:lnTo>
                      <a:pt x="744" y="505"/>
                    </a:lnTo>
                    <a:lnTo>
                      <a:pt x="748" y="505"/>
                    </a:lnTo>
                    <a:lnTo>
                      <a:pt x="755" y="509"/>
                    </a:lnTo>
                    <a:lnTo>
                      <a:pt x="760" y="505"/>
                    </a:lnTo>
                    <a:lnTo>
                      <a:pt x="762" y="507"/>
                    </a:lnTo>
                    <a:lnTo>
                      <a:pt x="765" y="509"/>
                    </a:lnTo>
                    <a:lnTo>
                      <a:pt x="765" y="511"/>
                    </a:lnTo>
                    <a:lnTo>
                      <a:pt x="769" y="513"/>
                    </a:lnTo>
                    <a:lnTo>
                      <a:pt x="773" y="513"/>
                    </a:lnTo>
                    <a:lnTo>
                      <a:pt x="773" y="513"/>
                    </a:lnTo>
                    <a:lnTo>
                      <a:pt x="765" y="520"/>
                    </a:lnTo>
                    <a:lnTo>
                      <a:pt x="765" y="520"/>
                    </a:lnTo>
                    <a:lnTo>
                      <a:pt x="771" y="518"/>
                    </a:lnTo>
                    <a:lnTo>
                      <a:pt x="771" y="525"/>
                    </a:lnTo>
                    <a:lnTo>
                      <a:pt x="769" y="523"/>
                    </a:lnTo>
                    <a:lnTo>
                      <a:pt x="769" y="525"/>
                    </a:lnTo>
                    <a:lnTo>
                      <a:pt x="765" y="525"/>
                    </a:lnTo>
                    <a:lnTo>
                      <a:pt x="765" y="527"/>
                    </a:lnTo>
                    <a:lnTo>
                      <a:pt x="765" y="530"/>
                    </a:lnTo>
                    <a:lnTo>
                      <a:pt x="765" y="534"/>
                    </a:lnTo>
                    <a:lnTo>
                      <a:pt x="764" y="534"/>
                    </a:lnTo>
                    <a:lnTo>
                      <a:pt x="764" y="539"/>
                    </a:lnTo>
                    <a:lnTo>
                      <a:pt x="762" y="545"/>
                    </a:lnTo>
                    <a:lnTo>
                      <a:pt x="762" y="543"/>
                    </a:lnTo>
                    <a:lnTo>
                      <a:pt x="760" y="541"/>
                    </a:lnTo>
                    <a:lnTo>
                      <a:pt x="758" y="543"/>
                    </a:lnTo>
                    <a:lnTo>
                      <a:pt x="749" y="555"/>
                    </a:lnTo>
                    <a:lnTo>
                      <a:pt x="749" y="557"/>
                    </a:lnTo>
                    <a:lnTo>
                      <a:pt x="746" y="563"/>
                    </a:lnTo>
                    <a:lnTo>
                      <a:pt x="742" y="568"/>
                    </a:lnTo>
                    <a:lnTo>
                      <a:pt x="742" y="572"/>
                    </a:lnTo>
                    <a:lnTo>
                      <a:pt x="739" y="573"/>
                    </a:lnTo>
                    <a:lnTo>
                      <a:pt x="739" y="573"/>
                    </a:lnTo>
                    <a:lnTo>
                      <a:pt x="739" y="568"/>
                    </a:lnTo>
                    <a:lnTo>
                      <a:pt x="737" y="570"/>
                    </a:lnTo>
                    <a:lnTo>
                      <a:pt x="733" y="572"/>
                    </a:lnTo>
                    <a:lnTo>
                      <a:pt x="737" y="575"/>
                    </a:lnTo>
                    <a:lnTo>
                      <a:pt x="737" y="577"/>
                    </a:lnTo>
                    <a:lnTo>
                      <a:pt x="735" y="582"/>
                    </a:lnTo>
                    <a:lnTo>
                      <a:pt x="735" y="582"/>
                    </a:lnTo>
                    <a:lnTo>
                      <a:pt x="733" y="586"/>
                    </a:lnTo>
                    <a:lnTo>
                      <a:pt x="733" y="588"/>
                    </a:lnTo>
                    <a:lnTo>
                      <a:pt x="732" y="588"/>
                    </a:lnTo>
                    <a:lnTo>
                      <a:pt x="732" y="589"/>
                    </a:lnTo>
                    <a:lnTo>
                      <a:pt x="733" y="591"/>
                    </a:lnTo>
                    <a:lnTo>
                      <a:pt x="732" y="593"/>
                    </a:lnTo>
                    <a:lnTo>
                      <a:pt x="730" y="591"/>
                    </a:lnTo>
                    <a:lnTo>
                      <a:pt x="728" y="591"/>
                    </a:lnTo>
                    <a:lnTo>
                      <a:pt x="728" y="593"/>
                    </a:lnTo>
                    <a:lnTo>
                      <a:pt x="728" y="595"/>
                    </a:lnTo>
                    <a:lnTo>
                      <a:pt x="726" y="597"/>
                    </a:lnTo>
                    <a:lnTo>
                      <a:pt x="726" y="597"/>
                    </a:lnTo>
                    <a:lnTo>
                      <a:pt x="724" y="597"/>
                    </a:lnTo>
                    <a:lnTo>
                      <a:pt x="723" y="602"/>
                    </a:lnTo>
                    <a:lnTo>
                      <a:pt x="721" y="602"/>
                    </a:lnTo>
                    <a:lnTo>
                      <a:pt x="719" y="605"/>
                    </a:lnTo>
                    <a:lnTo>
                      <a:pt x="719" y="607"/>
                    </a:lnTo>
                    <a:lnTo>
                      <a:pt x="714" y="607"/>
                    </a:lnTo>
                    <a:lnTo>
                      <a:pt x="712" y="607"/>
                    </a:lnTo>
                    <a:lnTo>
                      <a:pt x="708" y="609"/>
                    </a:lnTo>
                    <a:lnTo>
                      <a:pt x="708" y="611"/>
                    </a:lnTo>
                    <a:lnTo>
                      <a:pt x="710" y="613"/>
                    </a:lnTo>
                    <a:lnTo>
                      <a:pt x="708" y="614"/>
                    </a:lnTo>
                    <a:lnTo>
                      <a:pt x="705" y="618"/>
                    </a:lnTo>
                    <a:lnTo>
                      <a:pt x="703" y="618"/>
                    </a:lnTo>
                    <a:lnTo>
                      <a:pt x="703" y="622"/>
                    </a:lnTo>
                    <a:lnTo>
                      <a:pt x="701" y="620"/>
                    </a:lnTo>
                    <a:lnTo>
                      <a:pt x="701" y="622"/>
                    </a:lnTo>
                    <a:lnTo>
                      <a:pt x="699" y="623"/>
                    </a:lnTo>
                    <a:lnTo>
                      <a:pt x="699" y="623"/>
                    </a:lnTo>
                    <a:lnTo>
                      <a:pt x="698" y="623"/>
                    </a:lnTo>
                    <a:lnTo>
                      <a:pt x="696" y="625"/>
                    </a:lnTo>
                    <a:lnTo>
                      <a:pt x="694" y="625"/>
                    </a:lnTo>
                    <a:lnTo>
                      <a:pt x="692" y="625"/>
                    </a:lnTo>
                    <a:lnTo>
                      <a:pt x="687" y="634"/>
                    </a:lnTo>
                    <a:lnTo>
                      <a:pt x="676" y="639"/>
                    </a:lnTo>
                    <a:lnTo>
                      <a:pt x="671" y="638"/>
                    </a:lnTo>
                    <a:lnTo>
                      <a:pt x="671" y="639"/>
                    </a:lnTo>
                    <a:lnTo>
                      <a:pt x="669" y="639"/>
                    </a:lnTo>
                    <a:lnTo>
                      <a:pt x="667" y="641"/>
                    </a:lnTo>
                    <a:lnTo>
                      <a:pt x="666" y="639"/>
                    </a:lnTo>
                    <a:lnTo>
                      <a:pt x="666" y="638"/>
                    </a:lnTo>
                    <a:lnTo>
                      <a:pt x="664" y="638"/>
                    </a:lnTo>
                    <a:lnTo>
                      <a:pt x="662" y="639"/>
                    </a:lnTo>
                    <a:lnTo>
                      <a:pt x="660" y="641"/>
                    </a:lnTo>
                    <a:lnTo>
                      <a:pt x="658" y="641"/>
                    </a:lnTo>
                    <a:lnTo>
                      <a:pt x="657" y="639"/>
                    </a:lnTo>
                    <a:lnTo>
                      <a:pt x="657" y="639"/>
                    </a:lnTo>
                    <a:lnTo>
                      <a:pt x="655" y="639"/>
                    </a:lnTo>
                    <a:lnTo>
                      <a:pt x="655" y="643"/>
                    </a:lnTo>
                    <a:lnTo>
                      <a:pt x="655" y="64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39" name="Freeform 2478">
                <a:extLst>
                  <a:ext uri="{FF2B5EF4-FFF2-40B4-BE49-F238E27FC236}">
                    <a16:creationId xmlns:a16="http://schemas.microsoft.com/office/drawing/2014/main" id="{6D4D6057-02B9-0240-BA98-87216A7BA879}"/>
                  </a:ext>
                </a:extLst>
              </p:cNvPr>
              <p:cNvSpPr>
                <a:spLocks/>
              </p:cNvSpPr>
              <p:nvPr/>
            </p:nvSpPr>
            <p:spPr bwMode="auto">
              <a:xfrm>
                <a:off x="4258" y="2375"/>
                <a:ext cx="125" cy="247"/>
              </a:xfrm>
              <a:custGeom>
                <a:avLst/>
                <a:gdLst>
                  <a:gd name="T0" fmla="*/ 38 w 125"/>
                  <a:gd name="T1" fmla="*/ 7 h 247"/>
                  <a:gd name="T2" fmla="*/ 8 w 125"/>
                  <a:gd name="T3" fmla="*/ 20 h 247"/>
                  <a:gd name="T4" fmla="*/ 0 w 125"/>
                  <a:gd name="T5" fmla="*/ 40 h 247"/>
                  <a:gd name="T6" fmla="*/ 15 w 125"/>
                  <a:gd name="T7" fmla="*/ 61 h 247"/>
                  <a:gd name="T8" fmla="*/ 20 w 125"/>
                  <a:gd name="T9" fmla="*/ 77 h 247"/>
                  <a:gd name="T10" fmla="*/ 15 w 125"/>
                  <a:gd name="T11" fmla="*/ 90 h 247"/>
                  <a:gd name="T12" fmla="*/ 9 w 125"/>
                  <a:gd name="T13" fmla="*/ 99 h 247"/>
                  <a:gd name="T14" fmla="*/ 27 w 125"/>
                  <a:gd name="T15" fmla="*/ 132 h 247"/>
                  <a:gd name="T16" fmla="*/ 33 w 125"/>
                  <a:gd name="T17" fmla="*/ 150 h 247"/>
                  <a:gd name="T18" fmla="*/ 11 w 125"/>
                  <a:gd name="T19" fmla="*/ 204 h 247"/>
                  <a:gd name="T20" fmla="*/ 24 w 125"/>
                  <a:gd name="T21" fmla="*/ 213 h 247"/>
                  <a:gd name="T22" fmla="*/ 34 w 125"/>
                  <a:gd name="T23" fmla="*/ 227 h 247"/>
                  <a:gd name="T24" fmla="*/ 45 w 125"/>
                  <a:gd name="T25" fmla="*/ 231 h 247"/>
                  <a:gd name="T26" fmla="*/ 58 w 125"/>
                  <a:gd name="T27" fmla="*/ 240 h 247"/>
                  <a:gd name="T28" fmla="*/ 65 w 125"/>
                  <a:gd name="T29" fmla="*/ 243 h 247"/>
                  <a:gd name="T30" fmla="*/ 74 w 125"/>
                  <a:gd name="T31" fmla="*/ 240 h 247"/>
                  <a:gd name="T32" fmla="*/ 49 w 125"/>
                  <a:gd name="T33" fmla="*/ 222 h 247"/>
                  <a:gd name="T34" fmla="*/ 38 w 125"/>
                  <a:gd name="T35" fmla="*/ 193 h 247"/>
                  <a:gd name="T36" fmla="*/ 31 w 125"/>
                  <a:gd name="T37" fmla="*/ 191 h 247"/>
                  <a:gd name="T38" fmla="*/ 27 w 125"/>
                  <a:gd name="T39" fmla="*/ 170 h 247"/>
                  <a:gd name="T40" fmla="*/ 31 w 125"/>
                  <a:gd name="T41" fmla="*/ 163 h 247"/>
                  <a:gd name="T42" fmla="*/ 40 w 125"/>
                  <a:gd name="T43" fmla="*/ 129 h 247"/>
                  <a:gd name="T44" fmla="*/ 47 w 125"/>
                  <a:gd name="T45" fmla="*/ 120 h 247"/>
                  <a:gd name="T46" fmla="*/ 52 w 125"/>
                  <a:gd name="T47" fmla="*/ 134 h 247"/>
                  <a:gd name="T48" fmla="*/ 54 w 125"/>
                  <a:gd name="T49" fmla="*/ 134 h 247"/>
                  <a:gd name="T50" fmla="*/ 79 w 125"/>
                  <a:gd name="T51" fmla="*/ 145 h 247"/>
                  <a:gd name="T52" fmla="*/ 84 w 125"/>
                  <a:gd name="T53" fmla="*/ 150 h 247"/>
                  <a:gd name="T54" fmla="*/ 86 w 125"/>
                  <a:gd name="T55" fmla="*/ 147 h 247"/>
                  <a:gd name="T56" fmla="*/ 75 w 125"/>
                  <a:gd name="T57" fmla="*/ 125 h 247"/>
                  <a:gd name="T58" fmla="*/ 79 w 125"/>
                  <a:gd name="T59" fmla="*/ 116 h 247"/>
                  <a:gd name="T60" fmla="*/ 90 w 125"/>
                  <a:gd name="T61" fmla="*/ 107 h 247"/>
                  <a:gd name="T62" fmla="*/ 122 w 125"/>
                  <a:gd name="T63" fmla="*/ 109 h 247"/>
                  <a:gd name="T64" fmla="*/ 125 w 125"/>
                  <a:gd name="T65" fmla="*/ 104 h 247"/>
                  <a:gd name="T66" fmla="*/ 125 w 125"/>
                  <a:gd name="T67" fmla="*/ 86 h 247"/>
                  <a:gd name="T68" fmla="*/ 122 w 125"/>
                  <a:gd name="T69" fmla="*/ 81 h 247"/>
                  <a:gd name="T70" fmla="*/ 116 w 125"/>
                  <a:gd name="T71" fmla="*/ 77 h 247"/>
                  <a:gd name="T72" fmla="*/ 113 w 125"/>
                  <a:gd name="T73" fmla="*/ 61 h 247"/>
                  <a:gd name="T74" fmla="*/ 108 w 125"/>
                  <a:gd name="T75" fmla="*/ 50 h 247"/>
                  <a:gd name="T76" fmla="*/ 88 w 125"/>
                  <a:gd name="T77" fmla="*/ 41 h 247"/>
                  <a:gd name="T78" fmla="*/ 79 w 125"/>
                  <a:gd name="T79" fmla="*/ 49 h 247"/>
                  <a:gd name="T80" fmla="*/ 74 w 125"/>
                  <a:gd name="T81" fmla="*/ 43 h 247"/>
                  <a:gd name="T82" fmla="*/ 61 w 125"/>
                  <a:gd name="T83" fmla="*/ 49 h 247"/>
                  <a:gd name="T84" fmla="*/ 54 w 125"/>
                  <a:gd name="T85" fmla="*/ 54 h 247"/>
                  <a:gd name="T86" fmla="*/ 58 w 125"/>
                  <a:gd name="T87" fmla="*/ 29 h 247"/>
                  <a:gd name="T88" fmla="*/ 56 w 125"/>
                  <a:gd name="T89" fmla="*/ 18 h 247"/>
                  <a:gd name="T90" fmla="*/ 47 w 125"/>
                  <a:gd name="T91" fmla="*/ 7 h 247"/>
                  <a:gd name="T92" fmla="*/ 41 w 125"/>
                  <a:gd name="T93" fmla="*/ 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5" h="247">
                    <a:moveTo>
                      <a:pt x="41" y="0"/>
                    </a:moveTo>
                    <a:lnTo>
                      <a:pt x="40" y="2"/>
                    </a:lnTo>
                    <a:lnTo>
                      <a:pt x="38" y="7"/>
                    </a:lnTo>
                    <a:lnTo>
                      <a:pt x="33" y="9"/>
                    </a:lnTo>
                    <a:lnTo>
                      <a:pt x="20" y="18"/>
                    </a:lnTo>
                    <a:lnTo>
                      <a:pt x="8" y="20"/>
                    </a:lnTo>
                    <a:lnTo>
                      <a:pt x="2" y="36"/>
                    </a:lnTo>
                    <a:lnTo>
                      <a:pt x="2" y="38"/>
                    </a:lnTo>
                    <a:lnTo>
                      <a:pt x="0" y="40"/>
                    </a:lnTo>
                    <a:lnTo>
                      <a:pt x="6" y="54"/>
                    </a:lnTo>
                    <a:lnTo>
                      <a:pt x="13" y="59"/>
                    </a:lnTo>
                    <a:lnTo>
                      <a:pt x="15" y="61"/>
                    </a:lnTo>
                    <a:lnTo>
                      <a:pt x="15" y="75"/>
                    </a:lnTo>
                    <a:lnTo>
                      <a:pt x="18" y="75"/>
                    </a:lnTo>
                    <a:lnTo>
                      <a:pt x="20" y="77"/>
                    </a:lnTo>
                    <a:lnTo>
                      <a:pt x="18" y="79"/>
                    </a:lnTo>
                    <a:lnTo>
                      <a:pt x="15" y="86"/>
                    </a:lnTo>
                    <a:lnTo>
                      <a:pt x="15" y="90"/>
                    </a:lnTo>
                    <a:lnTo>
                      <a:pt x="11" y="93"/>
                    </a:lnTo>
                    <a:lnTo>
                      <a:pt x="11" y="95"/>
                    </a:lnTo>
                    <a:lnTo>
                      <a:pt x="9" y="99"/>
                    </a:lnTo>
                    <a:lnTo>
                      <a:pt x="11" y="104"/>
                    </a:lnTo>
                    <a:lnTo>
                      <a:pt x="24" y="113"/>
                    </a:lnTo>
                    <a:lnTo>
                      <a:pt x="27" y="132"/>
                    </a:lnTo>
                    <a:lnTo>
                      <a:pt x="27" y="132"/>
                    </a:lnTo>
                    <a:lnTo>
                      <a:pt x="33" y="147"/>
                    </a:lnTo>
                    <a:lnTo>
                      <a:pt x="33" y="150"/>
                    </a:lnTo>
                    <a:lnTo>
                      <a:pt x="27" y="157"/>
                    </a:lnTo>
                    <a:lnTo>
                      <a:pt x="24" y="161"/>
                    </a:lnTo>
                    <a:lnTo>
                      <a:pt x="11" y="204"/>
                    </a:lnTo>
                    <a:lnTo>
                      <a:pt x="13" y="207"/>
                    </a:lnTo>
                    <a:lnTo>
                      <a:pt x="18" y="206"/>
                    </a:lnTo>
                    <a:lnTo>
                      <a:pt x="24" y="213"/>
                    </a:lnTo>
                    <a:lnTo>
                      <a:pt x="25" y="213"/>
                    </a:lnTo>
                    <a:lnTo>
                      <a:pt x="33" y="222"/>
                    </a:lnTo>
                    <a:lnTo>
                      <a:pt x="34" y="227"/>
                    </a:lnTo>
                    <a:lnTo>
                      <a:pt x="43" y="236"/>
                    </a:lnTo>
                    <a:lnTo>
                      <a:pt x="41" y="231"/>
                    </a:lnTo>
                    <a:lnTo>
                      <a:pt x="45" y="231"/>
                    </a:lnTo>
                    <a:lnTo>
                      <a:pt x="47" y="234"/>
                    </a:lnTo>
                    <a:lnTo>
                      <a:pt x="54" y="234"/>
                    </a:lnTo>
                    <a:lnTo>
                      <a:pt x="58" y="240"/>
                    </a:lnTo>
                    <a:lnTo>
                      <a:pt x="58" y="243"/>
                    </a:lnTo>
                    <a:lnTo>
                      <a:pt x="58" y="247"/>
                    </a:lnTo>
                    <a:lnTo>
                      <a:pt x="65" y="243"/>
                    </a:lnTo>
                    <a:lnTo>
                      <a:pt x="68" y="243"/>
                    </a:lnTo>
                    <a:lnTo>
                      <a:pt x="72" y="243"/>
                    </a:lnTo>
                    <a:lnTo>
                      <a:pt x="74" y="240"/>
                    </a:lnTo>
                    <a:lnTo>
                      <a:pt x="63" y="227"/>
                    </a:lnTo>
                    <a:lnTo>
                      <a:pt x="54" y="227"/>
                    </a:lnTo>
                    <a:lnTo>
                      <a:pt x="49" y="222"/>
                    </a:lnTo>
                    <a:lnTo>
                      <a:pt x="45" y="207"/>
                    </a:lnTo>
                    <a:lnTo>
                      <a:pt x="40" y="202"/>
                    </a:lnTo>
                    <a:lnTo>
                      <a:pt x="38" y="193"/>
                    </a:lnTo>
                    <a:lnTo>
                      <a:pt x="36" y="190"/>
                    </a:lnTo>
                    <a:lnTo>
                      <a:pt x="34" y="190"/>
                    </a:lnTo>
                    <a:lnTo>
                      <a:pt x="31" y="191"/>
                    </a:lnTo>
                    <a:lnTo>
                      <a:pt x="27" y="190"/>
                    </a:lnTo>
                    <a:lnTo>
                      <a:pt x="25" y="174"/>
                    </a:lnTo>
                    <a:lnTo>
                      <a:pt x="27" y="170"/>
                    </a:lnTo>
                    <a:lnTo>
                      <a:pt x="27" y="166"/>
                    </a:lnTo>
                    <a:lnTo>
                      <a:pt x="29" y="165"/>
                    </a:lnTo>
                    <a:lnTo>
                      <a:pt x="31" y="163"/>
                    </a:lnTo>
                    <a:lnTo>
                      <a:pt x="31" y="159"/>
                    </a:lnTo>
                    <a:lnTo>
                      <a:pt x="38" y="143"/>
                    </a:lnTo>
                    <a:lnTo>
                      <a:pt x="40" y="129"/>
                    </a:lnTo>
                    <a:lnTo>
                      <a:pt x="38" y="122"/>
                    </a:lnTo>
                    <a:lnTo>
                      <a:pt x="41" y="120"/>
                    </a:lnTo>
                    <a:lnTo>
                      <a:pt x="47" y="120"/>
                    </a:lnTo>
                    <a:lnTo>
                      <a:pt x="52" y="122"/>
                    </a:lnTo>
                    <a:lnTo>
                      <a:pt x="54" y="124"/>
                    </a:lnTo>
                    <a:lnTo>
                      <a:pt x="52" y="134"/>
                    </a:lnTo>
                    <a:lnTo>
                      <a:pt x="54" y="136"/>
                    </a:lnTo>
                    <a:lnTo>
                      <a:pt x="56" y="136"/>
                    </a:lnTo>
                    <a:lnTo>
                      <a:pt x="54" y="134"/>
                    </a:lnTo>
                    <a:lnTo>
                      <a:pt x="68" y="136"/>
                    </a:lnTo>
                    <a:lnTo>
                      <a:pt x="75" y="141"/>
                    </a:lnTo>
                    <a:lnTo>
                      <a:pt x="79" y="145"/>
                    </a:lnTo>
                    <a:lnTo>
                      <a:pt x="79" y="143"/>
                    </a:lnTo>
                    <a:lnTo>
                      <a:pt x="81" y="145"/>
                    </a:lnTo>
                    <a:lnTo>
                      <a:pt x="84" y="150"/>
                    </a:lnTo>
                    <a:lnTo>
                      <a:pt x="86" y="152"/>
                    </a:lnTo>
                    <a:lnTo>
                      <a:pt x="86" y="150"/>
                    </a:lnTo>
                    <a:lnTo>
                      <a:pt x="86" y="147"/>
                    </a:lnTo>
                    <a:lnTo>
                      <a:pt x="83" y="140"/>
                    </a:lnTo>
                    <a:lnTo>
                      <a:pt x="77" y="136"/>
                    </a:lnTo>
                    <a:lnTo>
                      <a:pt x="75" y="125"/>
                    </a:lnTo>
                    <a:lnTo>
                      <a:pt x="75" y="120"/>
                    </a:lnTo>
                    <a:lnTo>
                      <a:pt x="77" y="120"/>
                    </a:lnTo>
                    <a:lnTo>
                      <a:pt x="79" y="116"/>
                    </a:lnTo>
                    <a:lnTo>
                      <a:pt x="81" y="115"/>
                    </a:lnTo>
                    <a:lnTo>
                      <a:pt x="88" y="107"/>
                    </a:lnTo>
                    <a:lnTo>
                      <a:pt x="90" y="107"/>
                    </a:lnTo>
                    <a:lnTo>
                      <a:pt x="116" y="107"/>
                    </a:lnTo>
                    <a:lnTo>
                      <a:pt x="118" y="109"/>
                    </a:lnTo>
                    <a:lnTo>
                      <a:pt x="122" y="109"/>
                    </a:lnTo>
                    <a:lnTo>
                      <a:pt x="122" y="107"/>
                    </a:lnTo>
                    <a:lnTo>
                      <a:pt x="124" y="107"/>
                    </a:lnTo>
                    <a:lnTo>
                      <a:pt x="125" y="104"/>
                    </a:lnTo>
                    <a:lnTo>
                      <a:pt x="125" y="91"/>
                    </a:lnTo>
                    <a:lnTo>
                      <a:pt x="125" y="90"/>
                    </a:lnTo>
                    <a:lnTo>
                      <a:pt x="125" y="86"/>
                    </a:lnTo>
                    <a:lnTo>
                      <a:pt x="125" y="84"/>
                    </a:lnTo>
                    <a:lnTo>
                      <a:pt x="124" y="82"/>
                    </a:lnTo>
                    <a:lnTo>
                      <a:pt x="122" y="81"/>
                    </a:lnTo>
                    <a:lnTo>
                      <a:pt x="122" y="79"/>
                    </a:lnTo>
                    <a:lnTo>
                      <a:pt x="118" y="79"/>
                    </a:lnTo>
                    <a:lnTo>
                      <a:pt x="116" y="77"/>
                    </a:lnTo>
                    <a:lnTo>
                      <a:pt x="115" y="75"/>
                    </a:lnTo>
                    <a:lnTo>
                      <a:pt x="113" y="72"/>
                    </a:lnTo>
                    <a:lnTo>
                      <a:pt x="113" y="61"/>
                    </a:lnTo>
                    <a:lnTo>
                      <a:pt x="111" y="54"/>
                    </a:lnTo>
                    <a:lnTo>
                      <a:pt x="109" y="52"/>
                    </a:lnTo>
                    <a:lnTo>
                      <a:pt x="108" y="50"/>
                    </a:lnTo>
                    <a:lnTo>
                      <a:pt x="104" y="47"/>
                    </a:lnTo>
                    <a:lnTo>
                      <a:pt x="99" y="40"/>
                    </a:lnTo>
                    <a:lnTo>
                      <a:pt x="88" y="41"/>
                    </a:lnTo>
                    <a:lnTo>
                      <a:pt x="88" y="45"/>
                    </a:lnTo>
                    <a:lnTo>
                      <a:pt x="86" y="45"/>
                    </a:lnTo>
                    <a:lnTo>
                      <a:pt x="79" y="49"/>
                    </a:lnTo>
                    <a:lnTo>
                      <a:pt x="77" y="49"/>
                    </a:lnTo>
                    <a:lnTo>
                      <a:pt x="75" y="47"/>
                    </a:lnTo>
                    <a:lnTo>
                      <a:pt x="74" y="43"/>
                    </a:lnTo>
                    <a:lnTo>
                      <a:pt x="72" y="43"/>
                    </a:lnTo>
                    <a:lnTo>
                      <a:pt x="65" y="45"/>
                    </a:lnTo>
                    <a:lnTo>
                      <a:pt x="61" y="49"/>
                    </a:lnTo>
                    <a:lnTo>
                      <a:pt x="58" y="50"/>
                    </a:lnTo>
                    <a:lnTo>
                      <a:pt x="56" y="52"/>
                    </a:lnTo>
                    <a:lnTo>
                      <a:pt x="54" y="54"/>
                    </a:lnTo>
                    <a:lnTo>
                      <a:pt x="54" y="52"/>
                    </a:lnTo>
                    <a:lnTo>
                      <a:pt x="52" y="49"/>
                    </a:lnTo>
                    <a:lnTo>
                      <a:pt x="58" y="29"/>
                    </a:lnTo>
                    <a:lnTo>
                      <a:pt x="56" y="25"/>
                    </a:lnTo>
                    <a:lnTo>
                      <a:pt x="58" y="20"/>
                    </a:lnTo>
                    <a:lnTo>
                      <a:pt x="56" y="18"/>
                    </a:lnTo>
                    <a:lnTo>
                      <a:pt x="49" y="18"/>
                    </a:lnTo>
                    <a:lnTo>
                      <a:pt x="47" y="18"/>
                    </a:lnTo>
                    <a:lnTo>
                      <a:pt x="47" y="7"/>
                    </a:lnTo>
                    <a:lnTo>
                      <a:pt x="43" y="4"/>
                    </a:lnTo>
                    <a:lnTo>
                      <a:pt x="41" y="4"/>
                    </a:lnTo>
                    <a:lnTo>
                      <a:pt x="41" y="4"/>
                    </a:lnTo>
                    <a:lnTo>
                      <a:pt x="41" y="0"/>
                    </a:lnTo>
                    <a:lnTo>
                      <a:pt x="4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0" name="Freeform 2479">
                <a:extLst>
                  <a:ext uri="{FF2B5EF4-FFF2-40B4-BE49-F238E27FC236}">
                    <a16:creationId xmlns:a16="http://schemas.microsoft.com/office/drawing/2014/main" id="{5E7CA315-1ACE-CB4B-9BA1-ACE0ECF9B9D3}"/>
                  </a:ext>
                </a:extLst>
              </p:cNvPr>
              <p:cNvSpPr>
                <a:spLocks/>
              </p:cNvSpPr>
              <p:nvPr/>
            </p:nvSpPr>
            <p:spPr bwMode="auto">
              <a:xfrm>
                <a:off x="4258" y="2375"/>
                <a:ext cx="125" cy="247"/>
              </a:xfrm>
              <a:custGeom>
                <a:avLst/>
                <a:gdLst>
                  <a:gd name="T0" fmla="*/ 38 w 125"/>
                  <a:gd name="T1" fmla="*/ 7 h 247"/>
                  <a:gd name="T2" fmla="*/ 8 w 125"/>
                  <a:gd name="T3" fmla="*/ 20 h 247"/>
                  <a:gd name="T4" fmla="*/ 0 w 125"/>
                  <a:gd name="T5" fmla="*/ 40 h 247"/>
                  <a:gd name="T6" fmla="*/ 15 w 125"/>
                  <a:gd name="T7" fmla="*/ 61 h 247"/>
                  <a:gd name="T8" fmla="*/ 20 w 125"/>
                  <a:gd name="T9" fmla="*/ 77 h 247"/>
                  <a:gd name="T10" fmla="*/ 15 w 125"/>
                  <a:gd name="T11" fmla="*/ 90 h 247"/>
                  <a:gd name="T12" fmla="*/ 9 w 125"/>
                  <a:gd name="T13" fmla="*/ 99 h 247"/>
                  <a:gd name="T14" fmla="*/ 27 w 125"/>
                  <a:gd name="T15" fmla="*/ 132 h 247"/>
                  <a:gd name="T16" fmla="*/ 33 w 125"/>
                  <a:gd name="T17" fmla="*/ 150 h 247"/>
                  <a:gd name="T18" fmla="*/ 11 w 125"/>
                  <a:gd name="T19" fmla="*/ 204 h 247"/>
                  <a:gd name="T20" fmla="*/ 24 w 125"/>
                  <a:gd name="T21" fmla="*/ 213 h 247"/>
                  <a:gd name="T22" fmla="*/ 34 w 125"/>
                  <a:gd name="T23" fmla="*/ 227 h 247"/>
                  <a:gd name="T24" fmla="*/ 45 w 125"/>
                  <a:gd name="T25" fmla="*/ 231 h 247"/>
                  <a:gd name="T26" fmla="*/ 58 w 125"/>
                  <a:gd name="T27" fmla="*/ 240 h 247"/>
                  <a:gd name="T28" fmla="*/ 65 w 125"/>
                  <a:gd name="T29" fmla="*/ 243 h 247"/>
                  <a:gd name="T30" fmla="*/ 74 w 125"/>
                  <a:gd name="T31" fmla="*/ 240 h 247"/>
                  <a:gd name="T32" fmla="*/ 49 w 125"/>
                  <a:gd name="T33" fmla="*/ 222 h 247"/>
                  <a:gd name="T34" fmla="*/ 38 w 125"/>
                  <a:gd name="T35" fmla="*/ 193 h 247"/>
                  <a:gd name="T36" fmla="*/ 31 w 125"/>
                  <a:gd name="T37" fmla="*/ 191 h 247"/>
                  <a:gd name="T38" fmla="*/ 27 w 125"/>
                  <a:gd name="T39" fmla="*/ 170 h 247"/>
                  <a:gd name="T40" fmla="*/ 31 w 125"/>
                  <a:gd name="T41" fmla="*/ 163 h 247"/>
                  <a:gd name="T42" fmla="*/ 40 w 125"/>
                  <a:gd name="T43" fmla="*/ 129 h 247"/>
                  <a:gd name="T44" fmla="*/ 47 w 125"/>
                  <a:gd name="T45" fmla="*/ 120 h 247"/>
                  <a:gd name="T46" fmla="*/ 52 w 125"/>
                  <a:gd name="T47" fmla="*/ 134 h 247"/>
                  <a:gd name="T48" fmla="*/ 54 w 125"/>
                  <a:gd name="T49" fmla="*/ 134 h 247"/>
                  <a:gd name="T50" fmla="*/ 79 w 125"/>
                  <a:gd name="T51" fmla="*/ 145 h 247"/>
                  <a:gd name="T52" fmla="*/ 84 w 125"/>
                  <a:gd name="T53" fmla="*/ 150 h 247"/>
                  <a:gd name="T54" fmla="*/ 86 w 125"/>
                  <a:gd name="T55" fmla="*/ 147 h 247"/>
                  <a:gd name="T56" fmla="*/ 75 w 125"/>
                  <a:gd name="T57" fmla="*/ 125 h 247"/>
                  <a:gd name="T58" fmla="*/ 79 w 125"/>
                  <a:gd name="T59" fmla="*/ 116 h 247"/>
                  <a:gd name="T60" fmla="*/ 90 w 125"/>
                  <a:gd name="T61" fmla="*/ 107 h 247"/>
                  <a:gd name="T62" fmla="*/ 122 w 125"/>
                  <a:gd name="T63" fmla="*/ 109 h 247"/>
                  <a:gd name="T64" fmla="*/ 125 w 125"/>
                  <a:gd name="T65" fmla="*/ 104 h 247"/>
                  <a:gd name="T66" fmla="*/ 125 w 125"/>
                  <a:gd name="T67" fmla="*/ 86 h 247"/>
                  <a:gd name="T68" fmla="*/ 122 w 125"/>
                  <a:gd name="T69" fmla="*/ 81 h 247"/>
                  <a:gd name="T70" fmla="*/ 116 w 125"/>
                  <a:gd name="T71" fmla="*/ 77 h 247"/>
                  <a:gd name="T72" fmla="*/ 113 w 125"/>
                  <a:gd name="T73" fmla="*/ 61 h 247"/>
                  <a:gd name="T74" fmla="*/ 108 w 125"/>
                  <a:gd name="T75" fmla="*/ 50 h 247"/>
                  <a:gd name="T76" fmla="*/ 88 w 125"/>
                  <a:gd name="T77" fmla="*/ 41 h 247"/>
                  <a:gd name="T78" fmla="*/ 79 w 125"/>
                  <a:gd name="T79" fmla="*/ 49 h 247"/>
                  <a:gd name="T80" fmla="*/ 74 w 125"/>
                  <a:gd name="T81" fmla="*/ 43 h 247"/>
                  <a:gd name="T82" fmla="*/ 61 w 125"/>
                  <a:gd name="T83" fmla="*/ 49 h 247"/>
                  <a:gd name="T84" fmla="*/ 54 w 125"/>
                  <a:gd name="T85" fmla="*/ 54 h 247"/>
                  <a:gd name="T86" fmla="*/ 58 w 125"/>
                  <a:gd name="T87" fmla="*/ 29 h 247"/>
                  <a:gd name="T88" fmla="*/ 56 w 125"/>
                  <a:gd name="T89" fmla="*/ 18 h 247"/>
                  <a:gd name="T90" fmla="*/ 47 w 125"/>
                  <a:gd name="T91" fmla="*/ 7 h 247"/>
                  <a:gd name="T92" fmla="*/ 41 w 125"/>
                  <a:gd name="T93" fmla="*/ 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5" h="247">
                    <a:moveTo>
                      <a:pt x="41" y="0"/>
                    </a:moveTo>
                    <a:lnTo>
                      <a:pt x="40" y="2"/>
                    </a:lnTo>
                    <a:lnTo>
                      <a:pt x="38" y="7"/>
                    </a:lnTo>
                    <a:lnTo>
                      <a:pt x="33" y="9"/>
                    </a:lnTo>
                    <a:lnTo>
                      <a:pt x="20" y="18"/>
                    </a:lnTo>
                    <a:lnTo>
                      <a:pt x="8" y="20"/>
                    </a:lnTo>
                    <a:lnTo>
                      <a:pt x="2" y="36"/>
                    </a:lnTo>
                    <a:lnTo>
                      <a:pt x="2" y="38"/>
                    </a:lnTo>
                    <a:lnTo>
                      <a:pt x="0" y="40"/>
                    </a:lnTo>
                    <a:lnTo>
                      <a:pt x="6" y="54"/>
                    </a:lnTo>
                    <a:lnTo>
                      <a:pt x="13" y="59"/>
                    </a:lnTo>
                    <a:lnTo>
                      <a:pt x="15" y="61"/>
                    </a:lnTo>
                    <a:lnTo>
                      <a:pt x="15" y="75"/>
                    </a:lnTo>
                    <a:lnTo>
                      <a:pt x="18" y="75"/>
                    </a:lnTo>
                    <a:lnTo>
                      <a:pt x="20" y="77"/>
                    </a:lnTo>
                    <a:lnTo>
                      <a:pt x="18" y="79"/>
                    </a:lnTo>
                    <a:lnTo>
                      <a:pt x="15" y="86"/>
                    </a:lnTo>
                    <a:lnTo>
                      <a:pt x="15" y="90"/>
                    </a:lnTo>
                    <a:lnTo>
                      <a:pt x="11" y="93"/>
                    </a:lnTo>
                    <a:lnTo>
                      <a:pt x="11" y="95"/>
                    </a:lnTo>
                    <a:lnTo>
                      <a:pt x="9" y="99"/>
                    </a:lnTo>
                    <a:lnTo>
                      <a:pt x="11" y="104"/>
                    </a:lnTo>
                    <a:lnTo>
                      <a:pt x="24" y="113"/>
                    </a:lnTo>
                    <a:lnTo>
                      <a:pt x="27" y="132"/>
                    </a:lnTo>
                    <a:lnTo>
                      <a:pt x="27" y="132"/>
                    </a:lnTo>
                    <a:lnTo>
                      <a:pt x="33" y="147"/>
                    </a:lnTo>
                    <a:lnTo>
                      <a:pt x="33" y="150"/>
                    </a:lnTo>
                    <a:lnTo>
                      <a:pt x="27" y="157"/>
                    </a:lnTo>
                    <a:lnTo>
                      <a:pt x="24" y="161"/>
                    </a:lnTo>
                    <a:lnTo>
                      <a:pt x="11" y="204"/>
                    </a:lnTo>
                    <a:lnTo>
                      <a:pt x="13" y="207"/>
                    </a:lnTo>
                    <a:lnTo>
                      <a:pt x="18" y="206"/>
                    </a:lnTo>
                    <a:lnTo>
                      <a:pt x="24" y="213"/>
                    </a:lnTo>
                    <a:lnTo>
                      <a:pt x="25" y="213"/>
                    </a:lnTo>
                    <a:lnTo>
                      <a:pt x="33" y="222"/>
                    </a:lnTo>
                    <a:lnTo>
                      <a:pt x="34" y="227"/>
                    </a:lnTo>
                    <a:lnTo>
                      <a:pt x="43" y="236"/>
                    </a:lnTo>
                    <a:lnTo>
                      <a:pt x="41" y="231"/>
                    </a:lnTo>
                    <a:lnTo>
                      <a:pt x="45" y="231"/>
                    </a:lnTo>
                    <a:lnTo>
                      <a:pt x="47" y="234"/>
                    </a:lnTo>
                    <a:lnTo>
                      <a:pt x="54" y="234"/>
                    </a:lnTo>
                    <a:lnTo>
                      <a:pt x="58" y="240"/>
                    </a:lnTo>
                    <a:lnTo>
                      <a:pt x="58" y="243"/>
                    </a:lnTo>
                    <a:lnTo>
                      <a:pt x="58" y="247"/>
                    </a:lnTo>
                    <a:lnTo>
                      <a:pt x="65" y="243"/>
                    </a:lnTo>
                    <a:lnTo>
                      <a:pt x="68" y="243"/>
                    </a:lnTo>
                    <a:lnTo>
                      <a:pt x="72" y="243"/>
                    </a:lnTo>
                    <a:lnTo>
                      <a:pt x="74" y="240"/>
                    </a:lnTo>
                    <a:lnTo>
                      <a:pt x="63" y="227"/>
                    </a:lnTo>
                    <a:lnTo>
                      <a:pt x="54" y="227"/>
                    </a:lnTo>
                    <a:lnTo>
                      <a:pt x="49" y="222"/>
                    </a:lnTo>
                    <a:lnTo>
                      <a:pt x="45" y="207"/>
                    </a:lnTo>
                    <a:lnTo>
                      <a:pt x="40" y="202"/>
                    </a:lnTo>
                    <a:lnTo>
                      <a:pt x="38" y="193"/>
                    </a:lnTo>
                    <a:lnTo>
                      <a:pt x="36" y="190"/>
                    </a:lnTo>
                    <a:lnTo>
                      <a:pt x="34" y="190"/>
                    </a:lnTo>
                    <a:lnTo>
                      <a:pt x="31" y="191"/>
                    </a:lnTo>
                    <a:lnTo>
                      <a:pt x="27" y="190"/>
                    </a:lnTo>
                    <a:lnTo>
                      <a:pt x="25" y="174"/>
                    </a:lnTo>
                    <a:lnTo>
                      <a:pt x="27" y="170"/>
                    </a:lnTo>
                    <a:lnTo>
                      <a:pt x="27" y="166"/>
                    </a:lnTo>
                    <a:lnTo>
                      <a:pt x="29" y="165"/>
                    </a:lnTo>
                    <a:lnTo>
                      <a:pt x="31" y="163"/>
                    </a:lnTo>
                    <a:lnTo>
                      <a:pt x="31" y="159"/>
                    </a:lnTo>
                    <a:lnTo>
                      <a:pt x="38" y="143"/>
                    </a:lnTo>
                    <a:lnTo>
                      <a:pt x="40" y="129"/>
                    </a:lnTo>
                    <a:lnTo>
                      <a:pt x="38" y="122"/>
                    </a:lnTo>
                    <a:lnTo>
                      <a:pt x="41" y="120"/>
                    </a:lnTo>
                    <a:lnTo>
                      <a:pt x="47" y="120"/>
                    </a:lnTo>
                    <a:lnTo>
                      <a:pt x="52" y="122"/>
                    </a:lnTo>
                    <a:lnTo>
                      <a:pt x="54" y="124"/>
                    </a:lnTo>
                    <a:lnTo>
                      <a:pt x="52" y="134"/>
                    </a:lnTo>
                    <a:lnTo>
                      <a:pt x="54" y="136"/>
                    </a:lnTo>
                    <a:lnTo>
                      <a:pt x="56" y="136"/>
                    </a:lnTo>
                    <a:lnTo>
                      <a:pt x="54" y="134"/>
                    </a:lnTo>
                    <a:lnTo>
                      <a:pt x="68" y="136"/>
                    </a:lnTo>
                    <a:lnTo>
                      <a:pt x="75" y="141"/>
                    </a:lnTo>
                    <a:lnTo>
                      <a:pt x="79" y="145"/>
                    </a:lnTo>
                    <a:lnTo>
                      <a:pt x="79" y="143"/>
                    </a:lnTo>
                    <a:lnTo>
                      <a:pt x="81" y="145"/>
                    </a:lnTo>
                    <a:lnTo>
                      <a:pt x="84" y="150"/>
                    </a:lnTo>
                    <a:lnTo>
                      <a:pt x="86" y="152"/>
                    </a:lnTo>
                    <a:lnTo>
                      <a:pt x="86" y="150"/>
                    </a:lnTo>
                    <a:lnTo>
                      <a:pt x="86" y="147"/>
                    </a:lnTo>
                    <a:lnTo>
                      <a:pt x="83" y="140"/>
                    </a:lnTo>
                    <a:lnTo>
                      <a:pt x="77" y="136"/>
                    </a:lnTo>
                    <a:lnTo>
                      <a:pt x="75" y="125"/>
                    </a:lnTo>
                    <a:lnTo>
                      <a:pt x="75" y="120"/>
                    </a:lnTo>
                    <a:lnTo>
                      <a:pt x="77" y="120"/>
                    </a:lnTo>
                    <a:lnTo>
                      <a:pt x="79" y="116"/>
                    </a:lnTo>
                    <a:lnTo>
                      <a:pt x="81" y="115"/>
                    </a:lnTo>
                    <a:lnTo>
                      <a:pt x="88" y="107"/>
                    </a:lnTo>
                    <a:lnTo>
                      <a:pt x="90" y="107"/>
                    </a:lnTo>
                    <a:lnTo>
                      <a:pt x="116" y="107"/>
                    </a:lnTo>
                    <a:lnTo>
                      <a:pt x="118" y="109"/>
                    </a:lnTo>
                    <a:lnTo>
                      <a:pt x="122" y="109"/>
                    </a:lnTo>
                    <a:lnTo>
                      <a:pt x="122" y="107"/>
                    </a:lnTo>
                    <a:lnTo>
                      <a:pt x="124" y="107"/>
                    </a:lnTo>
                    <a:lnTo>
                      <a:pt x="125" y="104"/>
                    </a:lnTo>
                    <a:lnTo>
                      <a:pt x="125" y="91"/>
                    </a:lnTo>
                    <a:lnTo>
                      <a:pt x="125" y="90"/>
                    </a:lnTo>
                    <a:lnTo>
                      <a:pt x="125" y="86"/>
                    </a:lnTo>
                    <a:lnTo>
                      <a:pt x="125" y="84"/>
                    </a:lnTo>
                    <a:lnTo>
                      <a:pt x="124" y="82"/>
                    </a:lnTo>
                    <a:lnTo>
                      <a:pt x="122" y="81"/>
                    </a:lnTo>
                    <a:lnTo>
                      <a:pt x="122" y="79"/>
                    </a:lnTo>
                    <a:lnTo>
                      <a:pt x="118" y="79"/>
                    </a:lnTo>
                    <a:lnTo>
                      <a:pt x="116" y="77"/>
                    </a:lnTo>
                    <a:lnTo>
                      <a:pt x="115" y="75"/>
                    </a:lnTo>
                    <a:lnTo>
                      <a:pt x="113" y="72"/>
                    </a:lnTo>
                    <a:lnTo>
                      <a:pt x="113" y="61"/>
                    </a:lnTo>
                    <a:lnTo>
                      <a:pt x="111" y="54"/>
                    </a:lnTo>
                    <a:lnTo>
                      <a:pt x="109" y="52"/>
                    </a:lnTo>
                    <a:lnTo>
                      <a:pt x="108" y="50"/>
                    </a:lnTo>
                    <a:lnTo>
                      <a:pt x="104" y="47"/>
                    </a:lnTo>
                    <a:lnTo>
                      <a:pt x="99" y="40"/>
                    </a:lnTo>
                    <a:lnTo>
                      <a:pt x="88" y="41"/>
                    </a:lnTo>
                    <a:lnTo>
                      <a:pt x="88" y="45"/>
                    </a:lnTo>
                    <a:lnTo>
                      <a:pt x="86" y="45"/>
                    </a:lnTo>
                    <a:lnTo>
                      <a:pt x="79" y="49"/>
                    </a:lnTo>
                    <a:lnTo>
                      <a:pt x="77" y="49"/>
                    </a:lnTo>
                    <a:lnTo>
                      <a:pt x="75" y="47"/>
                    </a:lnTo>
                    <a:lnTo>
                      <a:pt x="74" y="43"/>
                    </a:lnTo>
                    <a:lnTo>
                      <a:pt x="72" y="43"/>
                    </a:lnTo>
                    <a:lnTo>
                      <a:pt x="65" y="45"/>
                    </a:lnTo>
                    <a:lnTo>
                      <a:pt x="61" y="49"/>
                    </a:lnTo>
                    <a:lnTo>
                      <a:pt x="58" y="50"/>
                    </a:lnTo>
                    <a:lnTo>
                      <a:pt x="56" y="52"/>
                    </a:lnTo>
                    <a:lnTo>
                      <a:pt x="54" y="54"/>
                    </a:lnTo>
                    <a:lnTo>
                      <a:pt x="54" y="52"/>
                    </a:lnTo>
                    <a:lnTo>
                      <a:pt x="52" y="49"/>
                    </a:lnTo>
                    <a:lnTo>
                      <a:pt x="58" y="29"/>
                    </a:lnTo>
                    <a:lnTo>
                      <a:pt x="56" y="25"/>
                    </a:lnTo>
                    <a:lnTo>
                      <a:pt x="58" y="20"/>
                    </a:lnTo>
                    <a:lnTo>
                      <a:pt x="56" y="18"/>
                    </a:lnTo>
                    <a:lnTo>
                      <a:pt x="49" y="18"/>
                    </a:lnTo>
                    <a:lnTo>
                      <a:pt x="47" y="18"/>
                    </a:lnTo>
                    <a:lnTo>
                      <a:pt x="47" y="7"/>
                    </a:lnTo>
                    <a:lnTo>
                      <a:pt x="43" y="4"/>
                    </a:lnTo>
                    <a:lnTo>
                      <a:pt x="41" y="4"/>
                    </a:lnTo>
                    <a:lnTo>
                      <a:pt x="41" y="4"/>
                    </a:lnTo>
                    <a:lnTo>
                      <a:pt x="41" y="0"/>
                    </a:lnTo>
                    <a:lnTo>
                      <a:pt x="4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1" name="Freeform 2480">
                <a:extLst>
                  <a:ext uri="{FF2B5EF4-FFF2-40B4-BE49-F238E27FC236}">
                    <a16:creationId xmlns:a16="http://schemas.microsoft.com/office/drawing/2014/main" id="{0FA52433-6E17-2C4B-A0A9-7E88A7432ECD}"/>
                  </a:ext>
                </a:extLst>
              </p:cNvPr>
              <p:cNvSpPr>
                <a:spLocks/>
              </p:cNvSpPr>
              <p:nvPr/>
            </p:nvSpPr>
            <p:spPr bwMode="auto">
              <a:xfrm>
                <a:off x="3978" y="2207"/>
                <a:ext cx="129" cy="70"/>
              </a:xfrm>
              <a:custGeom>
                <a:avLst/>
                <a:gdLst>
                  <a:gd name="T0" fmla="*/ 125 w 129"/>
                  <a:gd name="T1" fmla="*/ 58 h 70"/>
                  <a:gd name="T2" fmla="*/ 127 w 129"/>
                  <a:gd name="T3" fmla="*/ 61 h 70"/>
                  <a:gd name="T4" fmla="*/ 125 w 129"/>
                  <a:gd name="T5" fmla="*/ 70 h 70"/>
                  <a:gd name="T6" fmla="*/ 120 w 129"/>
                  <a:gd name="T7" fmla="*/ 70 h 70"/>
                  <a:gd name="T8" fmla="*/ 109 w 129"/>
                  <a:gd name="T9" fmla="*/ 70 h 70"/>
                  <a:gd name="T10" fmla="*/ 77 w 129"/>
                  <a:gd name="T11" fmla="*/ 63 h 70"/>
                  <a:gd name="T12" fmla="*/ 66 w 129"/>
                  <a:gd name="T13" fmla="*/ 54 h 70"/>
                  <a:gd name="T14" fmla="*/ 52 w 129"/>
                  <a:gd name="T15" fmla="*/ 52 h 70"/>
                  <a:gd name="T16" fmla="*/ 39 w 129"/>
                  <a:gd name="T17" fmla="*/ 49 h 70"/>
                  <a:gd name="T18" fmla="*/ 32 w 129"/>
                  <a:gd name="T19" fmla="*/ 47 h 70"/>
                  <a:gd name="T20" fmla="*/ 22 w 129"/>
                  <a:gd name="T21" fmla="*/ 42 h 70"/>
                  <a:gd name="T22" fmla="*/ 13 w 129"/>
                  <a:gd name="T23" fmla="*/ 34 h 70"/>
                  <a:gd name="T24" fmla="*/ 7 w 129"/>
                  <a:gd name="T25" fmla="*/ 33 h 70"/>
                  <a:gd name="T26" fmla="*/ 4 w 129"/>
                  <a:gd name="T27" fmla="*/ 31 h 70"/>
                  <a:gd name="T28" fmla="*/ 0 w 129"/>
                  <a:gd name="T29" fmla="*/ 27 h 70"/>
                  <a:gd name="T30" fmla="*/ 2 w 129"/>
                  <a:gd name="T31" fmla="*/ 22 h 70"/>
                  <a:gd name="T32" fmla="*/ 2 w 129"/>
                  <a:gd name="T33" fmla="*/ 17 h 70"/>
                  <a:gd name="T34" fmla="*/ 4 w 129"/>
                  <a:gd name="T35" fmla="*/ 11 h 70"/>
                  <a:gd name="T36" fmla="*/ 7 w 129"/>
                  <a:gd name="T37" fmla="*/ 8 h 70"/>
                  <a:gd name="T38" fmla="*/ 11 w 129"/>
                  <a:gd name="T39" fmla="*/ 2 h 70"/>
                  <a:gd name="T40" fmla="*/ 13 w 129"/>
                  <a:gd name="T41" fmla="*/ 2 h 70"/>
                  <a:gd name="T42" fmla="*/ 16 w 129"/>
                  <a:gd name="T43" fmla="*/ 2 h 70"/>
                  <a:gd name="T44" fmla="*/ 18 w 129"/>
                  <a:gd name="T45" fmla="*/ 4 h 70"/>
                  <a:gd name="T46" fmla="*/ 20 w 129"/>
                  <a:gd name="T47" fmla="*/ 0 h 70"/>
                  <a:gd name="T48" fmla="*/ 38 w 129"/>
                  <a:gd name="T49" fmla="*/ 4 h 70"/>
                  <a:gd name="T50" fmla="*/ 47 w 129"/>
                  <a:gd name="T51" fmla="*/ 11 h 70"/>
                  <a:gd name="T52" fmla="*/ 54 w 129"/>
                  <a:gd name="T53" fmla="*/ 22 h 70"/>
                  <a:gd name="T54" fmla="*/ 59 w 129"/>
                  <a:gd name="T55" fmla="*/ 22 h 70"/>
                  <a:gd name="T56" fmla="*/ 61 w 129"/>
                  <a:gd name="T57" fmla="*/ 18 h 70"/>
                  <a:gd name="T58" fmla="*/ 66 w 129"/>
                  <a:gd name="T59" fmla="*/ 18 h 70"/>
                  <a:gd name="T60" fmla="*/ 66 w 129"/>
                  <a:gd name="T61" fmla="*/ 24 h 70"/>
                  <a:gd name="T62" fmla="*/ 66 w 129"/>
                  <a:gd name="T63" fmla="*/ 27 h 70"/>
                  <a:gd name="T64" fmla="*/ 70 w 129"/>
                  <a:gd name="T65" fmla="*/ 29 h 70"/>
                  <a:gd name="T66" fmla="*/ 75 w 129"/>
                  <a:gd name="T67" fmla="*/ 31 h 70"/>
                  <a:gd name="T68" fmla="*/ 80 w 129"/>
                  <a:gd name="T69" fmla="*/ 31 h 70"/>
                  <a:gd name="T70" fmla="*/ 80 w 129"/>
                  <a:gd name="T71" fmla="*/ 36 h 70"/>
                  <a:gd name="T72" fmla="*/ 89 w 129"/>
                  <a:gd name="T73" fmla="*/ 38 h 70"/>
                  <a:gd name="T74" fmla="*/ 93 w 129"/>
                  <a:gd name="T75" fmla="*/ 43 h 70"/>
                  <a:gd name="T76" fmla="*/ 96 w 129"/>
                  <a:gd name="T77" fmla="*/ 43 h 70"/>
                  <a:gd name="T78" fmla="*/ 102 w 129"/>
                  <a:gd name="T79" fmla="*/ 43 h 70"/>
                  <a:gd name="T80" fmla="*/ 104 w 129"/>
                  <a:gd name="T81" fmla="*/ 42 h 70"/>
                  <a:gd name="T82" fmla="*/ 114 w 129"/>
                  <a:gd name="T83" fmla="*/ 45 h 70"/>
                  <a:gd name="T84" fmla="*/ 123 w 129"/>
                  <a:gd name="T85" fmla="*/ 4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70">
                    <a:moveTo>
                      <a:pt x="127" y="43"/>
                    </a:moveTo>
                    <a:lnTo>
                      <a:pt x="127" y="47"/>
                    </a:lnTo>
                    <a:lnTo>
                      <a:pt x="125" y="58"/>
                    </a:lnTo>
                    <a:lnTo>
                      <a:pt x="123" y="59"/>
                    </a:lnTo>
                    <a:lnTo>
                      <a:pt x="123" y="59"/>
                    </a:lnTo>
                    <a:lnTo>
                      <a:pt x="127" y="61"/>
                    </a:lnTo>
                    <a:lnTo>
                      <a:pt x="129" y="65"/>
                    </a:lnTo>
                    <a:lnTo>
                      <a:pt x="127" y="67"/>
                    </a:lnTo>
                    <a:lnTo>
                      <a:pt x="125" y="70"/>
                    </a:lnTo>
                    <a:lnTo>
                      <a:pt x="125" y="70"/>
                    </a:lnTo>
                    <a:lnTo>
                      <a:pt x="121" y="70"/>
                    </a:lnTo>
                    <a:lnTo>
                      <a:pt x="120" y="70"/>
                    </a:lnTo>
                    <a:lnTo>
                      <a:pt x="114" y="70"/>
                    </a:lnTo>
                    <a:lnTo>
                      <a:pt x="113" y="70"/>
                    </a:lnTo>
                    <a:lnTo>
                      <a:pt x="109" y="70"/>
                    </a:lnTo>
                    <a:lnTo>
                      <a:pt x="91" y="67"/>
                    </a:lnTo>
                    <a:lnTo>
                      <a:pt x="89" y="65"/>
                    </a:lnTo>
                    <a:lnTo>
                      <a:pt x="77" y="63"/>
                    </a:lnTo>
                    <a:lnTo>
                      <a:pt x="71" y="59"/>
                    </a:lnTo>
                    <a:lnTo>
                      <a:pt x="70" y="56"/>
                    </a:lnTo>
                    <a:lnTo>
                      <a:pt x="66" y="54"/>
                    </a:lnTo>
                    <a:lnTo>
                      <a:pt x="61" y="54"/>
                    </a:lnTo>
                    <a:lnTo>
                      <a:pt x="61" y="54"/>
                    </a:lnTo>
                    <a:lnTo>
                      <a:pt x="52" y="52"/>
                    </a:lnTo>
                    <a:lnTo>
                      <a:pt x="50" y="54"/>
                    </a:lnTo>
                    <a:lnTo>
                      <a:pt x="43" y="52"/>
                    </a:lnTo>
                    <a:lnTo>
                      <a:pt x="39" y="49"/>
                    </a:lnTo>
                    <a:lnTo>
                      <a:pt x="39" y="49"/>
                    </a:lnTo>
                    <a:lnTo>
                      <a:pt x="36" y="49"/>
                    </a:lnTo>
                    <a:lnTo>
                      <a:pt x="32" y="47"/>
                    </a:lnTo>
                    <a:lnTo>
                      <a:pt x="29" y="45"/>
                    </a:lnTo>
                    <a:lnTo>
                      <a:pt x="27" y="45"/>
                    </a:lnTo>
                    <a:lnTo>
                      <a:pt x="22" y="42"/>
                    </a:lnTo>
                    <a:lnTo>
                      <a:pt x="18" y="38"/>
                    </a:lnTo>
                    <a:lnTo>
                      <a:pt x="13" y="34"/>
                    </a:lnTo>
                    <a:lnTo>
                      <a:pt x="13" y="34"/>
                    </a:lnTo>
                    <a:lnTo>
                      <a:pt x="9" y="31"/>
                    </a:lnTo>
                    <a:lnTo>
                      <a:pt x="7" y="31"/>
                    </a:lnTo>
                    <a:lnTo>
                      <a:pt x="7" y="33"/>
                    </a:lnTo>
                    <a:lnTo>
                      <a:pt x="5" y="33"/>
                    </a:lnTo>
                    <a:lnTo>
                      <a:pt x="4" y="31"/>
                    </a:lnTo>
                    <a:lnTo>
                      <a:pt x="4" y="31"/>
                    </a:lnTo>
                    <a:lnTo>
                      <a:pt x="2" y="29"/>
                    </a:lnTo>
                    <a:lnTo>
                      <a:pt x="0" y="27"/>
                    </a:lnTo>
                    <a:lnTo>
                      <a:pt x="0" y="27"/>
                    </a:lnTo>
                    <a:lnTo>
                      <a:pt x="0" y="25"/>
                    </a:lnTo>
                    <a:lnTo>
                      <a:pt x="0" y="24"/>
                    </a:lnTo>
                    <a:lnTo>
                      <a:pt x="2" y="22"/>
                    </a:lnTo>
                    <a:lnTo>
                      <a:pt x="2" y="20"/>
                    </a:lnTo>
                    <a:lnTo>
                      <a:pt x="4" y="20"/>
                    </a:lnTo>
                    <a:lnTo>
                      <a:pt x="2" y="17"/>
                    </a:lnTo>
                    <a:lnTo>
                      <a:pt x="4" y="15"/>
                    </a:lnTo>
                    <a:lnTo>
                      <a:pt x="5" y="13"/>
                    </a:lnTo>
                    <a:lnTo>
                      <a:pt x="4" y="11"/>
                    </a:lnTo>
                    <a:lnTo>
                      <a:pt x="4" y="9"/>
                    </a:lnTo>
                    <a:lnTo>
                      <a:pt x="5" y="8"/>
                    </a:lnTo>
                    <a:lnTo>
                      <a:pt x="7" y="8"/>
                    </a:lnTo>
                    <a:lnTo>
                      <a:pt x="7" y="6"/>
                    </a:lnTo>
                    <a:lnTo>
                      <a:pt x="11" y="4"/>
                    </a:lnTo>
                    <a:lnTo>
                      <a:pt x="11" y="2"/>
                    </a:lnTo>
                    <a:lnTo>
                      <a:pt x="11" y="2"/>
                    </a:lnTo>
                    <a:lnTo>
                      <a:pt x="13" y="0"/>
                    </a:lnTo>
                    <a:lnTo>
                      <a:pt x="13" y="2"/>
                    </a:lnTo>
                    <a:lnTo>
                      <a:pt x="14" y="0"/>
                    </a:lnTo>
                    <a:lnTo>
                      <a:pt x="16" y="2"/>
                    </a:lnTo>
                    <a:lnTo>
                      <a:pt x="16" y="2"/>
                    </a:lnTo>
                    <a:lnTo>
                      <a:pt x="18" y="6"/>
                    </a:lnTo>
                    <a:lnTo>
                      <a:pt x="20" y="4"/>
                    </a:lnTo>
                    <a:lnTo>
                      <a:pt x="18" y="4"/>
                    </a:lnTo>
                    <a:lnTo>
                      <a:pt x="20" y="2"/>
                    </a:lnTo>
                    <a:lnTo>
                      <a:pt x="20" y="0"/>
                    </a:lnTo>
                    <a:lnTo>
                      <a:pt x="20" y="0"/>
                    </a:lnTo>
                    <a:lnTo>
                      <a:pt x="25" y="0"/>
                    </a:lnTo>
                    <a:lnTo>
                      <a:pt x="25" y="0"/>
                    </a:lnTo>
                    <a:lnTo>
                      <a:pt x="38" y="4"/>
                    </a:lnTo>
                    <a:lnTo>
                      <a:pt x="38" y="4"/>
                    </a:lnTo>
                    <a:lnTo>
                      <a:pt x="43" y="9"/>
                    </a:lnTo>
                    <a:lnTo>
                      <a:pt x="47" y="11"/>
                    </a:lnTo>
                    <a:lnTo>
                      <a:pt x="52" y="17"/>
                    </a:lnTo>
                    <a:lnTo>
                      <a:pt x="52" y="22"/>
                    </a:lnTo>
                    <a:lnTo>
                      <a:pt x="54" y="22"/>
                    </a:lnTo>
                    <a:lnTo>
                      <a:pt x="55" y="24"/>
                    </a:lnTo>
                    <a:lnTo>
                      <a:pt x="57" y="22"/>
                    </a:lnTo>
                    <a:lnTo>
                      <a:pt x="59" y="22"/>
                    </a:lnTo>
                    <a:lnTo>
                      <a:pt x="59" y="20"/>
                    </a:lnTo>
                    <a:lnTo>
                      <a:pt x="59" y="20"/>
                    </a:lnTo>
                    <a:lnTo>
                      <a:pt x="61" y="18"/>
                    </a:lnTo>
                    <a:lnTo>
                      <a:pt x="63" y="18"/>
                    </a:lnTo>
                    <a:lnTo>
                      <a:pt x="64" y="18"/>
                    </a:lnTo>
                    <a:lnTo>
                      <a:pt x="66" y="18"/>
                    </a:lnTo>
                    <a:lnTo>
                      <a:pt x="66" y="20"/>
                    </a:lnTo>
                    <a:lnTo>
                      <a:pt x="64" y="22"/>
                    </a:lnTo>
                    <a:lnTo>
                      <a:pt x="66" y="24"/>
                    </a:lnTo>
                    <a:lnTo>
                      <a:pt x="64" y="27"/>
                    </a:lnTo>
                    <a:lnTo>
                      <a:pt x="64" y="27"/>
                    </a:lnTo>
                    <a:lnTo>
                      <a:pt x="66" y="27"/>
                    </a:lnTo>
                    <a:lnTo>
                      <a:pt x="68" y="29"/>
                    </a:lnTo>
                    <a:lnTo>
                      <a:pt x="68" y="29"/>
                    </a:lnTo>
                    <a:lnTo>
                      <a:pt x="70" y="29"/>
                    </a:lnTo>
                    <a:lnTo>
                      <a:pt x="71" y="31"/>
                    </a:lnTo>
                    <a:lnTo>
                      <a:pt x="73" y="31"/>
                    </a:lnTo>
                    <a:lnTo>
                      <a:pt x="75" y="31"/>
                    </a:lnTo>
                    <a:lnTo>
                      <a:pt x="77" y="31"/>
                    </a:lnTo>
                    <a:lnTo>
                      <a:pt x="79" y="31"/>
                    </a:lnTo>
                    <a:lnTo>
                      <a:pt x="80" y="31"/>
                    </a:lnTo>
                    <a:lnTo>
                      <a:pt x="80" y="31"/>
                    </a:lnTo>
                    <a:lnTo>
                      <a:pt x="80" y="34"/>
                    </a:lnTo>
                    <a:lnTo>
                      <a:pt x="80" y="36"/>
                    </a:lnTo>
                    <a:lnTo>
                      <a:pt x="84" y="38"/>
                    </a:lnTo>
                    <a:lnTo>
                      <a:pt x="88" y="38"/>
                    </a:lnTo>
                    <a:lnTo>
                      <a:pt x="89" y="38"/>
                    </a:lnTo>
                    <a:lnTo>
                      <a:pt x="91" y="40"/>
                    </a:lnTo>
                    <a:lnTo>
                      <a:pt x="91" y="42"/>
                    </a:lnTo>
                    <a:lnTo>
                      <a:pt x="93" y="43"/>
                    </a:lnTo>
                    <a:lnTo>
                      <a:pt x="93" y="43"/>
                    </a:lnTo>
                    <a:lnTo>
                      <a:pt x="95" y="43"/>
                    </a:lnTo>
                    <a:lnTo>
                      <a:pt x="96" y="43"/>
                    </a:lnTo>
                    <a:lnTo>
                      <a:pt x="98" y="43"/>
                    </a:lnTo>
                    <a:lnTo>
                      <a:pt x="100" y="43"/>
                    </a:lnTo>
                    <a:lnTo>
                      <a:pt x="102" y="43"/>
                    </a:lnTo>
                    <a:lnTo>
                      <a:pt x="102" y="43"/>
                    </a:lnTo>
                    <a:lnTo>
                      <a:pt x="104" y="42"/>
                    </a:lnTo>
                    <a:lnTo>
                      <a:pt x="104" y="42"/>
                    </a:lnTo>
                    <a:lnTo>
                      <a:pt x="107" y="42"/>
                    </a:lnTo>
                    <a:lnTo>
                      <a:pt x="109" y="43"/>
                    </a:lnTo>
                    <a:lnTo>
                      <a:pt x="114" y="45"/>
                    </a:lnTo>
                    <a:lnTo>
                      <a:pt x="118" y="45"/>
                    </a:lnTo>
                    <a:lnTo>
                      <a:pt x="123" y="47"/>
                    </a:lnTo>
                    <a:lnTo>
                      <a:pt x="123" y="43"/>
                    </a:lnTo>
                    <a:lnTo>
                      <a:pt x="127" y="43"/>
                    </a:lnTo>
                    <a:lnTo>
                      <a:pt x="127" y="4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2" name="Freeform 2481">
                <a:extLst>
                  <a:ext uri="{FF2B5EF4-FFF2-40B4-BE49-F238E27FC236}">
                    <a16:creationId xmlns:a16="http://schemas.microsoft.com/office/drawing/2014/main" id="{F7EE6D47-E3CD-B140-B6D4-CE9BA0D3530D}"/>
                  </a:ext>
                </a:extLst>
              </p:cNvPr>
              <p:cNvSpPr>
                <a:spLocks/>
              </p:cNvSpPr>
              <p:nvPr/>
            </p:nvSpPr>
            <p:spPr bwMode="auto">
              <a:xfrm>
                <a:off x="3978" y="2207"/>
                <a:ext cx="129" cy="70"/>
              </a:xfrm>
              <a:custGeom>
                <a:avLst/>
                <a:gdLst>
                  <a:gd name="T0" fmla="*/ 125 w 129"/>
                  <a:gd name="T1" fmla="*/ 58 h 70"/>
                  <a:gd name="T2" fmla="*/ 127 w 129"/>
                  <a:gd name="T3" fmla="*/ 61 h 70"/>
                  <a:gd name="T4" fmla="*/ 125 w 129"/>
                  <a:gd name="T5" fmla="*/ 70 h 70"/>
                  <a:gd name="T6" fmla="*/ 120 w 129"/>
                  <a:gd name="T7" fmla="*/ 70 h 70"/>
                  <a:gd name="T8" fmla="*/ 109 w 129"/>
                  <a:gd name="T9" fmla="*/ 70 h 70"/>
                  <a:gd name="T10" fmla="*/ 77 w 129"/>
                  <a:gd name="T11" fmla="*/ 63 h 70"/>
                  <a:gd name="T12" fmla="*/ 66 w 129"/>
                  <a:gd name="T13" fmla="*/ 54 h 70"/>
                  <a:gd name="T14" fmla="*/ 52 w 129"/>
                  <a:gd name="T15" fmla="*/ 52 h 70"/>
                  <a:gd name="T16" fmla="*/ 39 w 129"/>
                  <a:gd name="T17" fmla="*/ 49 h 70"/>
                  <a:gd name="T18" fmla="*/ 32 w 129"/>
                  <a:gd name="T19" fmla="*/ 47 h 70"/>
                  <a:gd name="T20" fmla="*/ 22 w 129"/>
                  <a:gd name="T21" fmla="*/ 42 h 70"/>
                  <a:gd name="T22" fmla="*/ 13 w 129"/>
                  <a:gd name="T23" fmla="*/ 34 h 70"/>
                  <a:gd name="T24" fmla="*/ 7 w 129"/>
                  <a:gd name="T25" fmla="*/ 33 h 70"/>
                  <a:gd name="T26" fmla="*/ 4 w 129"/>
                  <a:gd name="T27" fmla="*/ 31 h 70"/>
                  <a:gd name="T28" fmla="*/ 0 w 129"/>
                  <a:gd name="T29" fmla="*/ 27 h 70"/>
                  <a:gd name="T30" fmla="*/ 2 w 129"/>
                  <a:gd name="T31" fmla="*/ 22 h 70"/>
                  <a:gd name="T32" fmla="*/ 2 w 129"/>
                  <a:gd name="T33" fmla="*/ 17 h 70"/>
                  <a:gd name="T34" fmla="*/ 4 w 129"/>
                  <a:gd name="T35" fmla="*/ 11 h 70"/>
                  <a:gd name="T36" fmla="*/ 7 w 129"/>
                  <a:gd name="T37" fmla="*/ 8 h 70"/>
                  <a:gd name="T38" fmla="*/ 11 w 129"/>
                  <a:gd name="T39" fmla="*/ 2 h 70"/>
                  <a:gd name="T40" fmla="*/ 13 w 129"/>
                  <a:gd name="T41" fmla="*/ 2 h 70"/>
                  <a:gd name="T42" fmla="*/ 16 w 129"/>
                  <a:gd name="T43" fmla="*/ 2 h 70"/>
                  <a:gd name="T44" fmla="*/ 18 w 129"/>
                  <a:gd name="T45" fmla="*/ 4 h 70"/>
                  <a:gd name="T46" fmla="*/ 20 w 129"/>
                  <a:gd name="T47" fmla="*/ 0 h 70"/>
                  <a:gd name="T48" fmla="*/ 38 w 129"/>
                  <a:gd name="T49" fmla="*/ 4 h 70"/>
                  <a:gd name="T50" fmla="*/ 47 w 129"/>
                  <a:gd name="T51" fmla="*/ 11 h 70"/>
                  <a:gd name="T52" fmla="*/ 54 w 129"/>
                  <a:gd name="T53" fmla="*/ 22 h 70"/>
                  <a:gd name="T54" fmla="*/ 59 w 129"/>
                  <a:gd name="T55" fmla="*/ 22 h 70"/>
                  <a:gd name="T56" fmla="*/ 61 w 129"/>
                  <a:gd name="T57" fmla="*/ 18 h 70"/>
                  <a:gd name="T58" fmla="*/ 66 w 129"/>
                  <a:gd name="T59" fmla="*/ 18 h 70"/>
                  <a:gd name="T60" fmla="*/ 66 w 129"/>
                  <a:gd name="T61" fmla="*/ 24 h 70"/>
                  <a:gd name="T62" fmla="*/ 66 w 129"/>
                  <a:gd name="T63" fmla="*/ 27 h 70"/>
                  <a:gd name="T64" fmla="*/ 70 w 129"/>
                  <a:gd name="T65" fmla="*/ 29 h 70"/>
                  <a:gd name="T66" fmla="*/ 75 w 129"/>
                  <a:gd name="T67" fmla="*/ 31 h 70"/>
                  <a:gd name="T68" fmla="*/ 80 w 129"/>
                  <a:gd name="T69" fmla="*/ 31 h 70"/>
                  <a:gd name="T70" fmla="*/ 80 w 129"/>
                  <a:gd name="T71" fmla="*/ 36 h 70"/>
                  <a:gd name="T72" fmla="*/ 89 w 129"/>
                  <a:gd name="T73" fmla="*/ 38 h 70"/>
                  <a:gd name="T74" fmla="*/ 93 w 129"/>
                  <a:gd name="T75" fmla="*/ 43 h 70"/>
                  <a:gd name="T76" fmla="*/ 96 w 129"/>
                  <a:gd name="T77" fmla="*/ 43 h 70"/>
                  <a:gd name="T78" fmla="*/ 102 w 129"/>
                  <a:gd name="T79" fmla="*/ 43 h 70"/>
                  <a:gd name="T80" fmla="*/ 104 w 129"/>
                  <a:gd name="T81" fmla="*/ 42 h 70"/>
                  <a:gd name="T82" fmla="*/ 114 w 129"/>
                  <a:gd name="T83" fmla="*/ 45 h 70"/>
                  <a:gd name="T84" fmla="*/ 123 w 129"/>
                  <a:gd name="T85" fmla="*/ 4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70">
                    <a:moveTo>
                      <a:pt x="127" y="43"/>
                    </a:moveTo>
                    <a:lnTo>
                      <a:pt x="127" y="47"/>
                    </a:lnTo>
                    <a:lnTo>
                      <a:pt x="125" y="58"/>
                    </a:lnTo>
                    <a:lnTo>
                      <a:pt x="123" y="59"/>
                    </a:lnTo>
                    <a:lnTo>
                      <a:pt x="123" y="59"/>
                    </a:lnTo>
                    <a:lnTo>
                      <a:pt x="127" y="61"/>
                    </a:lnTo>
                    <a:lnTo>
                      <a:pt x="129" y="65"/>
                    </a:lnTo>
                    <a:lnTo>
                      <a:pt x="127" y="67"/>
                    </a:lnTo>
                    <a:lnTo>
                      <a:pt x="125" y="70"/>
                    </a:lnTo>
                    <a:lnTo>
                      <a:pt x="125" y="70"/>
                    </a:lnTo>
                    <a:lnTo>
                      <a:pt x="121" y="70"/>
                    </a:lnTo>
                    <a:lnTo>
                      <a:pt x="120" y="70"/>
                    </a:lnTo>
                    <a:lnTo>
                      <a:pt x="114" y="70"/>
                    </a:lnTo>
                    <a:lnTo>
                      <a:pt x="113" y="70"/>
                    </a:lnTo>
                    <a:lnTo>
                      <a:pt x="109" y="70"/>
                    </a:lnTo>
                    <a:lnTo>
                      <a:pt x="91" y="67"/>
                    </a:lnTo>
                    <a:lnTo>
                      <a:pt x="89" y="65"/>
                    </a:lnTo>
                    <a:lnTo>
                      <a:pt x="77" y="63"/>
                    </a:lnTo>
                    <a:lnTo>
                      <a:pt x="71" y="59"/>
                    </a:lnTo>
                    <a:lnTo>
                      <a:pt x="70" y="56"/>
                    </a:lnTo>
                    <a:lnTo>
                      <a:pt x="66" y="54"/>
                    </a:lnTo>
                    <a:lnTo>
                      <a:pt x="61" y="54"/>
                    </a:lnTo>
                    <a:lnTo>
                      <a:pt x="61" y="54"/>
                    </a:lnTo>
                    <a:lnTo>
                      <a:pt x="52" y="52"/>
                    </a:lnTo>
                    <a:lnTo>
                      <a:pt x="50" y="54"/>
                    </a:lnTo>
                    <a:lnTo>
                      <a:pt x="43" y="52"/>
                    </a:lnTo>
                    <a:lnTo>
                      <a:pt x="39" y="49"/>
                    </a:lnTo>
                    <a:lnTo>
                      <a:pt x="39" y="49"/>
                    </a:lnTo>
                    <a:lnTo>
                      <a:pt x="36" y="49"/>
                    </a:lnTo>
                    <a:lnTo>
                      <a:pt x="32" y="47"/>
                    </a:lnTo>
                    <a:lnTo>
                      <a:pt x="29" y="45"/>
                    </a:lnTo>
                    <a:lnTo>
                      <a:pt x="27" y="45"/>
                    </a:lnTo>
                    <a:lnTo>
                      <a:pt x="22" y="42"/>
                    </a:lnTo>
                    <a:lnTo>
                      <a:pt x="18" y="38"/>
                    </a:lnTo>
                    <a:lnTo>
                      <a:pt x="13" y="34"/>
                    </a:lnTo>
                    <a:lnTo>
                      <a:pt x="13" y="34"/>
                    </a:lnTo>
                    <a:lnTo>
                      <a:pt x="9" y="31"/>
                    </a:lnTo>
                    <a:lnTo>
                      <a:pt x="7" y="31"/>
                    </a:lnTo>
                    <a:lnTo>
                      <a:pt x="7" y="33"/>
                    </a:lnTo>
                    <a:lnTo>
                      <a:pt x="5" y="33"/>
                    </a:lnTo>
                    <a:lnTo>
                      <a:pt x="4" y="31"/>
                    </a:lnTo>
                    <a:lnTo>
                      <a:pt x="4" y="31"/>
                    </a:lnTo>
                    <a:lnTo>
                      <a:pt x="2" y="29"/>
                    </a:lnTo>
                    <a:lnTo>
                      <a:pt x="0" y="27"/>
                    </a:lnTo>
                    <a:lnTo>
                      <a:pt x="0" y="27"/>
                    </a:lnTo>
                    <a:lnTo>
                      <a:pt x="0" y="25"/>
                    </a:lnTo>
                    <a:lnTo>
                      <a:pt x="0" y="24"/>
                    </a:lnTo>
                    <a:lnTo>
                      <a:pt x="2" y="22"/>
                    </a:lnTo>
                    <a:lnTo>
                      <a:pt x="2" y="20"/>
                    </a:lnTo>
                    <a:lnTo>
                      <a:pt x="4" y="20"/>
                    </a:lnTo>
                    <a:lnTo>
                      <a:pt x="2" y="17"/>
                    </a:lnTo>
                    <a:lnTo>
                      <a:pt x="4" y="15"/>
                    </a:lnTo>
                    <a:lnTo>
                      <a:pt x="5" y="13"/>
                    </a:lnTo>
                    <a:lnTo>
                      <a:pt x="4" y="11"/>
                    </a:lnTo>
                    <a:lnTo>
                      <a:pt x="4" y="9"/>
                    </a:lnTo>
                    <a:lnTo>
                      <a:pt x="5" y="8"/>
                    </a:lnTo>
                    <a:lnTo>
                      <a:pt x="7" y="8"/>
                    </a:lnTo>
                    <a:lnTo>
                      <a:pt x="7" y="6"/>
                    </a:lnTo>
                    <a:lnTo>
                      <a:pt x="11" y="4"/>
                    </a:lnTo>
                    <a:lnTo>
                      <a:pt x="11" y="2"/>
                    </a:lnTo>
                    <a:lnTo>
                      <a:pt x="11" y="2"/>
                    </a:lnTo>
                    <a:lnTo>
                      <a:pt x="13" y="0"/>
                    </a:lnTo>
                    <a:lnTo>
                      <a:pt x="13" y="2"/>
                    </a:lnTo>
                    <a:lnTo>
                      <a:pt x="14" y="0"/>
                    </a:lnTo>
                    <a:lnTo>
                      <a:pt x="16" y="2"/>
                    </a:lnTo>
                    <a:lnTo>
                      <a:pt x="16" y="2"/>
                    </a:lnTo>
                    <a:lnTo>
                      <a:pt x="18" y="6"/>
                    </a:lnTo>
                    <a:lnTo>
                      <a:pt x="20" y="4"/>
                    </a:lnTo>
                    <a:lnTo>
                      <a:pt x="18" y="4"/>
                    </a:lnTo>
                    <a:lnTo>
                      <a:pt x="20" y="2"/>
                    </a:lnTo>
                    <a:lnTo>
                      <a:pt x="20" y="0"/>
                    </a:lnTo>
                    <a:lnTo>
                      <a:pt x="20" y="0"/>
                    </a:lnTo>
                    <a:lnTo>
                      <a:pt x="25" y="0"/>
                    </a:lnTo>
                    <a:lnTo>
                      <a:pt x="25" y="0"/>
                    </a:lnTo>
                    <a:lnTo>
                      <a:pt x="38" y="4"/>
                    </a:lnTo>
                    <a:lnTo>
                      <a:pt x="38" y="4"/>
                    </a:lnTo>
                    <a:lnTo>
                      <a:pt x="43" y="9"/>
                    </a:lnTo>
                    <a:lnTo>
                      <a:pt x="47" y="11"/>
                    </a:lnTo>
                    <a:lnTo>
                      <a:pt x="52" y="17"/>
                    </a:lnTo>
                    <a:lnTo>
                      <a:pt x="52" y="22"/>
                    </a:lnTo>
                    <a:lnTo>
                      <a:pt x="54" y="22"/>
                    </a:lnTo>
                    <a:lnTo>
                      <a:pt x="55" y="24"/>
                    </a:lnTo>
                    <a:lnTo>
                      <a:pt x="57" y="22"/>
                    </a:lnTo>
                    <a:lnTo>
                      <a:pt x="59" y="22"/>
                    </a:lnTo>
                    <a:lnTo>
                      <a:pt x="59" y="20"/>
                    </a:lnTo>
                    <a:lnTo>
                      <a:pt x="59" y="20"/>
                    </a:lnTo>
                    <a:lnTo>
                      <a:pt x="61" y="18"/>
                    </a:lnTo>
                    <a:lnTo>
                      <a:pt x="63" y="18"/>
                    </a:lnTo>
                    <a:lnTo>
                      <a:pt x="64" y="18"/>
                    </a:lnTo>
                    <a:lnTo>
                      <a:pt x="66" y="18"/>
                    </a:lnTo>
                    <a:lnTo>
                      <a:pt x="66" y="20"/>
                    </a:lnTo>
                    <a:lnTo>
                      <a:pt x="64" y="22"/>
                    </a:lnTo>
                    <a:lnTo>
                      <a:pt x="66" y="24"/>
                    </a:lnTo>
                    <a:lnTo>
                      <a:pt x="64" y="27"/>
                    </a:lnTo>
                    <a:lnTo>
                      <a:pt x="64" y="27"/>
                    </a:lnTo>
                    <a:lnTo>
                      <a:pt x="66" y="27"/>
                    </a:lnTo>
                    <a:lnTo>
                      <a:pt x="68" y="29"/>
                    </a:lnTo>
                    <a:lnTo>
                      <a:pt x="68" y="29"/>
                    </a:lnTo>
                    <a:lnTo>
                      <a:pt x="70" y="29"/>
                    </a:lnTo>
                    <a:lnTo>
                      <a:pt x="71" y="31"/>
                    </a:lnTo>
                    <a:lnTo>
                      <a:pt x="73" y="31"/>
                    </a:lnTo>
                    <a:lnTo>
                      <a:pt x="75" y="31"/>
                    </a:lnTo>
                    <a:lnTo>
                      <a:pt x="77" y="31"/>
                    </a:lnTo>
                    <a:lnTo>
                      <a:pt x="79" y="31"/>
                    </a:lnTo>
                    <a:lnTo>
                      <a:pt x="80" y="31"/>
                    </a:lnTo>
                    <a:lnTo>
                      <a:pt x="80" y="31"/>
                    </a:lnTo>
                    <a:lnTo>
                      <a:pt x="80" y="34"/>
                    </a:lnTo>
                    <a:lnTo>
                      <a:pt x="80" y="36"/>
                    </a:lnTo>
                    <a:lnTo>
                      <a:pt x="84" y="38"/>
                    </a:lnTo>
                    <a:lnTo>
                      <a:pt x="88" y="38"/>
                    </a:lnTo>
                    <a:lnTo>
                      <a:pt x="89" y="38"/>
                    </a:lnTo>
                    <a:lnTo>
                      <a:pt x="91" y="40"/>
                    </a:lnTo>
                    <a:lnTo>
                      <a:pt x="91" y="42"/>
                    </a:lnTo>
                    <a:lnTo>
                      <a:pt x="93" y="43"/>
                    </a:lnTo>
                    <a:lnTo>
                      <a:pt x="93" y="43"/>
                    </a:lnTo>
                    <a:lnTo>
                      <a:pt x="95" y="43"/>
                    </a:lnTo>
                    <a:lnTo>
                      <a:pt x="96" y="43"/>
                    </a:lnTo>
                    <a:lnTo>
                      <a:pt x="98" y="43"/>
                    </a:lnTo>
                    <a:lnTo>
                      <a:pt x="100" y="43"/>
                    </a:lnTo>
                    <a:lnTo>
                      <a:pt x="102" y="43"/>
                    </a:lnTo>
                    <a:lnTo>
                      <a:pt x="102" y="43"/>
                    </a:lnTo>
                    <a:lnTo>
                      <a:pt x="104" y="42"/>
                    </a:lnTo>
                    <a:lnTo>
                      <a:pt x="104" y="42"/>
                    </a:lnTo>
                    <a:lnTo>
                      <a:pt x="107" y="42"/>
                    </a:lnTo>
                    <a:lnTo>
                      <a:pt x="109" y="43"/>
                    </a:lnTo>
                    <a:lnTo>
                      <a:pt x="114" y="45"/>
                    </a:lnTo>
                    <a:lnTo>
                      <a:pt x="118" y="45"/>
                    </a:lnTo>
                    <a:lnTo>
                      <a:pt x="123" y="47"/>
                    </a:lnTo>
                    <a:lnTo>
                      <a:pt x="123" y="43"/>
                    </a:lnTo>
                    <a:lnTo>
                      <a:pt x="127" y="43"/>
                    </a:lnTo>
                    <a:lnTo>
                      <a:pt x="127" y="4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3" name="Freeform 2482">
                <a:extLst>
                  <a:ext uri="{FF2B5EF4-FFF2-40B4-BE49-F238E27FC236}">
                    <a16:creationId xmlns:a16="http://schemas.microsoft.com/office/drawing/2014/main" id="{BD4DFEAE-C706-7B4F-A289-180E29C7C4FA}"/>
                  </a:ext>
                </a:extLst>
              </p:cNvPr>
              <p:cNvSpPr>
                <a:spLocks/>
              </p:cNvSpPr>
              <p:nvPr/>
            </p:nvSpPr>
            <p:spPr bwMode="auto">
              <a:xfrm>
                <a:off x="4101" y="2275"/>
                <a:ext cx="77" cy="99"/>
              </a:xfrm>
              <a:custGeom>
                <a:avLst/>
                <a:gdLst>
                  <a:gd name="T0" fmla="*/ 70 w 77"/>
                  <a:gd name="T1" fmla="*/ 99 h 99"/>
                  <a:gd name="T2" fmla="*/ 59 w 77"/>
                  <a:gd name="T3" fmla="*/ 66 h 99"/>
                  <a:gd name="T4" fmla="*/ 52 w 77"/>
                  <a:gd name="T5" fmla="*/ 66 h 99"/>
                  <a:gd name="T6" fmla="*/ 47 w 77"/>
                  <a:gd name="T7" fmla="*/ 63 h 99"/>
                  <a:gd name="T8" fmla="*/ 45 w 77"/>
                  <a:gd name="T9" fmla="*/ 66 h 99"/>
                  <a:gd name="T10" fmla="*/ 43 w 77"/>
                  <a:gd name="T11" fmla="*/ 75 h 99"/>
                  <a:gd name="T12" fmla="*/ 36 w 77"/>
                  <a:gd name="T13" fmla="*/ 82 h 99"/>
                  <a:gd name="T14" fmla="*/ 32 w 77"/>
                  <a:gd name="T15" fmla="*/ 81 h 99"/>
                  <a:gd name="T16" fmla="*/ 29 w 77"/>
                  <a:gd name="T17" fmla="*/ 84 h 99"/>
                  <a:gd name="T18" fmla="*/ 27 w 77"/>
                  <a:gd name="T19" fmla="*/ 82 h 99"/>
                  <a:gd name="T20" fmla="*/ 23 w 77"/>
                  <a:gd name="T21" fmla="*/ 84 h 99"/>
                  <a:gd name="T22" fmla="*/ 22 w 77"/>
                  <a:gd name="T23" fmla="*/ 84 h 99"/>
                  <a:gd name="T24" fmla="*/ 20 w 77"/>
                  <a:gd name="T25" fmla="*/ 86 h 99"/>
                  <a:gd name="T26" fmla="*/ 16 w 77"/>
                  <a:gd name="T27" fmla="*/ 81 h 99"/>
                  <a:gd name="T28" fmla="*/ 15 w 77"/>
                  <a:gd name="T29" fmla="*/ 75 h 99"/>
                  <a:gd name="T30" fmla="*/ 15 w 77"/>
                  <a:gd name="T31" fmla="*/ 70 h 99"/>
                  <a:gd name="T32" fmla="*/ 13 w 77"/>
                  <a:gd name="T33" fmla="*/ 66 h 99"/>
                  <a:gd name="T34" fmla="*/ 13 w 77"/>
                  <a:gd name="T35" fmla="*/ 63 h 99"/>
                  <a:gd name="T36" fmla="*/ 13 w 77"/>
                  <a:gd name="T37" fmla="*/ 57 h 99"/>
                  <a:gd name="T38" fmla="*/ 11 w 77"/>
                  <a:gd name="T39" fmla="*/ 52 h 99"/>
                  <a:gd name="T40" fmla="*/ 11 w 77"/>
                  <a:gd name="T41" fmla="*/ 40 h 99"/>
                  <a:gd name="T42" fmla="*/ 0 w 77"/>
                  <a:gd name="T43" fmla="*/ 32 h 99"/>
                  <a:gd name="T44" fmla="*/ 0 w 77"/>
                  <a:gd name="T45" fmla="*/ 29 h 99"/>
                  <a:gd name="T46" fmla="*/ 4 w 77"/>
                  <a:gd name="T47" fmla="*/ 25 h 99"/>
                  <a:gd name="T48" fmla="*/ 7 w 77"/>
                  <a:gd name="T49" fmla="*/ 24 h 99"/>
                  <a:gd name="T50" fmla="*/ 13 w 77"/>
                  <a:gd name="T51" fmla="*/ 20 h 99"/>
                  <a:gd name="T52" fmla="*/ 11 w 77"/>
                  <a:gd name="T53" fmla="*/ 18 h 99"/>
                  <a:gd name="T54" fmla="*/ 6 w 77"/>
                  <a:gd name="T55" fmla="*/ 16 h 99"/>
                  <a:gd name="T56" fmla="*/ 4 w 77"/>
                  <a:gd name="T57" fmla="*/ 11 h 99"/>
                  <a:gd name="T58" fmla="*/ 9 w 77"/>
                  <a:gd name="T59" fmla="*/ 0 h 99"/>
                  <a:gd name="T60" fmla="*/ 15 w 77"/>
                  <a:gd name="T61" fmla="*/ 7 h 99"/>
                  <a:gd name="T62" fmla="*/ 18 w 77"/>
                  <a:gd name="T63" fmla="*/ 2 h 99"/>
                  <a:gd name="T64" fmla="*/ 20 w 77"/>
                  <a:gd name="T65" fmla="*/ 9 h 99"/>
                  <a:gd name="T66" fmla="*/ 25 w 77"/>
                  <a:gd name="T67" fmla="*/ 9 h 99"/>
                  <a:gd name="T68" fmla="*/ 31 w 77"/>
                  <a:gd name="T69" fmla="*/ 18 h 99"/>
                  <a:gd name="T70" fmla="*/ 34 w 77"/>
                  <a:gd name="T71" fmla="*/ 22 h 99"/>
                  <a:gd name="T72" fmla="*/ 48 w 77"/>
                  <a:gd name="T73" fmla="*/ 22 h 99"/>
                  <a:gd name="T74" fmla="*/ 72 w 77"/>
                  <a:gd name="T75" fmla="*/ 25 h 99"/>
                  <a:gd name="T76" fmla="*/ 68 w 77"/>
                  <a:gd name="T77" fmla="*/ 29 h 99"/>
                  <a:gd name="T78" fmla="*/ 59 w 77"/>
                  <a:gd name="T79" fmla="*/ 40 h 99"/>
                  <a:gd name="T80" fmla="*/ 52 w 77"/>
                  <a:gd name="T81" fmla="*/ 47 h 99"/>
                  <a:gd name="T82" fmla="*/ 57 w 77"/>
                  <a:gd name="T83" fmla="*/ 57 h 99"/>
                  <a:gd name="T84" fmla="*/ 61 w 77"/>
                  <a:gd name="T85" fmla="*/ 61 h 99"/>
                  <a:gd name="T86" fmla="*/ 66 w 77"/>
                  <a:gd name="T87" fmla="*/ 49 h 99"/>
                  <a:gd name="T88" fmla="*/ 77 w 77"/>
                  <a:gd name="T89" fmla="*/ 81 h 99"/>
                  <a:gd name="T90" fmla="*/ 77 w 77"/>
                  <a:gd name="T91" fmla="*/ 90 h 99"/>
                  <a:gd name="T92" fmla="*/ 72 w 77"/>
                  <a:gd name="T93" fmla="*/ 9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99">
                    <a:moveTo>
                      <a:pt x="72" y="99"/>
                    </a:moveTo>
                    <a:lnTo>
                      <a:pt x="70" y="99"/>
                    </a:lnTo>
                    <a:lnTo>
                      <a:pt x="65" y="75"/>
                    </a:lnTo>
                    <a:lnTo>
                      <a:pt x="59" y="66"/>
                    </a:lnTo>
                    <a:lnTo>
                      <a:pt x="57" y="66"/>
                    </a:lnTo>
                    <a:lnTo>
                      <a:pt x="52" y="66"/>
                    </a:lnTo>
                    <a:lnTo>
                      <a:pt x="48" y="66"/>
                    </a:lnTo>
                    <a:lnTo>
                      <a:pt x="47" y="63"/>
                    </a:lnTo>
                    <a:lnTo>
                      <a:pt x="47" y="63"/>
                    </a:lnTo>
                    <a:lnTo>
                      <a:pt x="45" y="66"/>
                    </a:lnTo>
                    <a:lnTo>
                      <a:pt x="43" y="68"/>
                    </a:lnTo>
                    <a:lnTo>
                      <a:pt x="43" y="75"/>
                    </a:lnTo>
                    <a:lnTo>
                      <a:pt x="38" y="82"/>
                    </a:lnTo>
                    <a:lnTo>
                      <a:pt x="36" y="82"/>
                    </a:lnTo>
                    <a:lnTo>
                      <a:pt x="34" y="79"/>
                    </a:lnTo>
                    <a:lnTo>
                      <a:pt x="32" y="81"/>
                    </a:lnTo>
                    <a:lnTo>
                      <a:pt x="32" y="82"/>
                    </a:lnTo>
                    <a:lnTo>
                      <a:pt x="29" y="84"/>
                    </a:lnTo>
                    <a:lnTo>
                      <a:pt x="29" y="82"/>
                    </a:lnTo>
                    <a:lnTo>
                      <a:pt x="27" y="82"/>
                    </a:lnTo>
                    <a:lnTo>
                      <a:pt x="23" y="82"/>
                    </a:lnTo>
                    <a:lnTo>
                      <a:pt x="23" y="84"/>
                    </a:lnTo>
                    <a:lnTo>
                      <a:pt x="22" y="84"/>
                    </a:lnTo>
                    <a:lnTo>
                      <a:pt x="22" y="84"/>
                    </a:lnTo>
                    <a:lnTo>
                      <a:pt x="20" y="86"/>
                    </a:lnTo>
                    <a:lnTo>
                      <a:pt x="20" y="86"/>
                    </a:lnTo>
                    <a:lnTo>
                      <a:pt x="18" y="86"/>
                    </a:lnTo>
                    <a:lnTo>
                      <a:pt x="16" y="81"/>
                    </a:lnTo>
                    <a:lnTo>
                      <a:pt x="16" y="81"/>
                    </a:lnTo>
                    <a:lnTo>
                      <a:pt x="15" y="75"/>
                    </a:lnTo>
                    <a:lnTo>
                      <a:pt x="15" y="74"/>
                    </a:lnTo>
                    <a:lnTo>
                      <a:pt x="15" y="70"/>
                    </a:lnTo>
                    <a:lnTo>
                      <a:pt x="13" y="68"/>
                    </a:lnTo>
                    <a:lnTo>
                      <a:pt x="13" y="66"/>
                    </a:lnTo>
                    <a:lnTo>
                      <a:pt x="13" y="63"/>
                    </a:lnTo>
                    <a:lnTo>
                      <a:pt x="13" y="63"/>
                    </a:lnTo>
                    <a:lnTo>
                      <a:pt x="13" y="59"/>
                    </a:lnTo>
                    <a:lnTo>
                      <a:pt x="13" y="57"/>
                    </a:lnTo>
                    <a:lnTo>
                      <a:pt x="11" y="57"/>
                    </a:lnTo>
                    <a:lnTo>
                      <a:pt x="11" y="52"/>
                    </a:lnTo>
                    <a:lnTo>
                      <a:pt x="9" y="50"/>
                    </a:lnTo>
                    <a:lnTo>
                      <a:pt x="11" y="40"/>
                    </a:lnTo>
                    <a:lnTo>
                      <a:pt x="7" y="34"/>
                    </a:lnTo>
                    <a:lnTo>
                      <a:pt x="0" y="32"/>
                    </a:lnTo>
                    <a:lnTo>
                      <a:pt x="0" y="31"/>
                    </a:lnTo>
                    <a:lnTo>
                      <a:pt x="0" y="29"/>
                    </a:lnTo>
                    <a:lnTo>
                      <a:pt x="2" y="27"/>
                    </a:lnTo>
                    <a:lnTo>
                      <a:pt x="4" y="25"/>
                    </a:lnTo>
                    <a:lnTo>
                      <a:pt x="6" y="25"/>
                    </a:lnTo>
                    <a:lnTo>
                      <a:pt x="7" y="24"/>
                    </a:lnTo>
                    <a:lnTo>
                      <a:pt x="13" y="22"/>
                    </a:lnTo>
                    <a:lnTo>
                      <a:pt x="13" y="20"/>
                    </a:lnTo>
                    <a:lnTo>
                      <a:pt x="11" y="18"/>
                    </a:lnTo>
                    <a:lnTo>
                      <a:pt x="11" y="18"/>
                    </a:lnTo>
                    <a:lnTo>
                      <a:pt x="7" y="18"/>
                    </a:lnTo>
                    <a:lnTo>
                      <a:pt x="6" y="16"/>
                    </a:lnTo>
                    <a:lnTo>
                      <a:pt x="4" y="13"/>
                    </a:lnTo>
                    <a:lnTo>
                      <a:pt x="4" y="11"/>
                    </a:lnTo>
                    <a:lnTo>
                      <a:pt x="7" y="4"/>
                    </a:lnTo>
                    <a:lnTo>
                      <a:pt x="9" y="0"/>
                    </a:lnTo>
                    <a:lnTo>
                      <a:pt x="9" y="0"/>
                    </a:lnTo>
                    <a:lnTo>
                      <a:pt x="15" y="7"/>
                    </a:lnTo>
                    <a:lnTo>
                      <a:pt x="16" y="2"/>
                    </a:lnTo>
                    <a:lnTo>
                      <a:pt x="18" y="2"/>
                    </a:lnTo>
                    <a:lnTo>
                      <a:pt x="18" y="7"/>
                    </a:lnTo>
                    <a:lnTo>
                      <a:pt x="20" y="9"/>
                    </a:lnTo>
                    <a:lnTo>
                      <a:pt x="22" y="7"/>
                    </a:lnTo>
                    <a:lnTo>
                      <a:pt x="25" y="9"/>
                    </a:lnTo>
                    <a:lnTo>
                      <a:pt x="27" y="6"/>
                    </a:lnTo>
                    <a:lnTo>
                      <a:pt x="31" y="18"/>
                    </a:lnTo>
                    <a:lnTo>
                      <a:pt x="32" y="20"/>
                    </a:lnTo>
                    <a:lnTo>
                      <a:pt x="34" y="22"/>
                    </a:lnTo>
                    <a:lnTo>
                      <a:pt x="48" y="24"/>
                    </a:lnTo>
                    <a:lnTo>
                      <a:pt x="48" y="22"/>
                    </a:lnTo>
                    <a:lnTo>
                      <a:pt x="59" y="22"/>
                    </a:lnTo>
                    <a:lnTo>
                      <a:pt x="72" y="25"/>
                    </a:lnTo>
                    <a:lnTo>
                      <a:pt x="70" y="27"/>
                    </a:lnTo>
                    <a:lnTo>
                      <a:pt x="68" y="29"/>
                    </a:lnTo>
                    <a:lnTo>
                      <a:pt x="66" y="32"/>
                    </a:lnTo>
                    <a:lnTo>
                      <a:pt x="59" y="40"/>
                    </a:lnTo>
                    <a:lnTo>
                      <a:pt x="52" y="43"/>
                    </a:lnTo>
                    <a:lnTo>
                      <a:pt x="52" y="47"/>
                    </a:lnTo>
                    <a:lnTo>
                      <a:pt x="54" y="56"/>
                    </a:lnTo>
                    <a:lnTo>
                      <a:pt x="57" y="57"/>
                    </a:lnTo>
                    <a:lnTo>
                      <a:pt x="59" y="59"/>
                    </a:lnTo>
                    <a:lnTo>
                      <a:pt x="61" y="61"/>
                    </a:lnTo>
                    <a:lnTo>
                      <a:pt x="65" y="52"/>
                    </a:lnTo>
                    <a:lnTo>
                      <a:pt x="66" y="49"/>
                    </a:lnTo>
                    <a:lnTo>
                      <a:pt x="68" y="49"/>
                    </a:lnTo>
                    <a:lnTo>
                      <a:pt x="77" y="81"/>
                    </a:lnTo>
                    <a:lnTo>
                      <a:pt x="77" y="82"/>
                    </a:lnTo>
                    <a:lnTo>
                      <a:pt x="77" y="90"/>
                    </a:lnTo>
                    <a:lnTo>
                      <a:pt x="73" y="90"/>
                    </a:lnTo>
                    <a:lnTo>
                      <a:pt x="72" y="90"/>
                    </a:lnTo>
                    <a:lnTo>
                      <a:pt x="72" y="9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4" name="Freeform 2483">
                <a:extLst>
                  <a:ext uri="{FF2B5EF4-FFF2-40B4-BE49-F238E27FC236}">
                    <a16:creationId xmlns:a16="http://schemas.microsoft.com/office/drawing/2014/main" id="{E047E67A-1E58-8D48-BD1E-7CBACE344963}"/>
                  </a:ext>
                </a:extLst>
              </p:cNvPr>
              <p:cNvSpPr>
                <a:spLocks/>
              </p:cNvSpPr>
              <p:nvPr/>
            </p:nvSpPr>
            <p:spPr bwMode="auto">
              <a:xfrm>
                <a:off x="4101" y="2275"/>
                <a:ext cx="77" cy="99"/>
              </a:xfrm>
              <a:custGeom>
                <a:avLst/>
                <a:gdLst>
                  <a:gd name="T0" fmla="*/ 70 w 77"/>
                  <a:gd name="T1" fmla="*/ 99 h 99"/>
                  <a:gd name="T2" fmla="*/ 59 w 77"/>
                  <a:gd name="T3" fmla="*/ 66 h 99"/>
                  <a:gd name="T4" fmla="*/ 52 w 77"/>
                  <a:gd name="T5" fmla="*/ 66 h 99"/>
                  <a:gd name="T6" fmla="*/ 47 w 77"/>
                  <a:gd name="T7" fmla="*/ 63 h 99"/>
                  <a:gd name="T8" fmla="*/ 45 w 77"/>
                  <a:gd name="T9" fmla="*/ 66 h 99"/>
                  <a:gd name="T10" fmla="*/ 43 w 77"/>
                  <a:gd name="T11" fmla="*/ 75 h 99"/>
                  <a:gd name="T12" fmla="*/ 36 w 77"/>
                  <a:gd name="T13" fmla="*/ 82 h 99"/>
                  <a:gd name="T14" fmla="*/ 32 w 77"/>
                  <a:gd name="T15" fmla="*/ 81 h 99"/>
                  <a:gd name="T16" fmla="*/ 29 w 77"/>
                  <a:gd name="T17" fmla="*/ 84 h 99"/>
                  <a:gd name="T18" fmla="*/ 27 w 77"/>
                  <a:gd name="T19" fmla="*/ 82 h 99"/>
                  <a:gd name="T20" fmla="*/ 23 w 77"/>
                  <a:gd name="T21" fmla="*/ 84 h 99"/>
                  <a:gd name="T22" fmla="*/ 22 w 77"/>
                  <a:gd name="T23" fmla="*/ 84 h 99"/>
                  <a:gd name="T24" fmla="*/ 20 w 77"/>
                  <a:gd name="T25" fmla="*/ 86 h 99"/>
                  <a:gd name="T26" fmla="*/ 16 w 77"/>
                  <a:gd name="T27" fmla="*/ 81 h 99"/>
                  <a:gd name="T28" fmla="*/ 15 w 77"/>
                  <a:gd name="T29" fmla="*/ 75 h 99"/>
                  <a:gd name="T30" fmla="*/ 15 w 77"/>
                  <a:gd name="T31" fmla="*/ 70 h 99"/>
                  <a:gd name="T32" fmla="*/ 13 w 77"/>
                  <a:gd name="T33" fmla="*/ 66 h 99"/>
                  <a:gd name="T34" fmla="*/ 13 w 77"/>
                  <a:gd name="T35" fmla="*/ 63 h 99"/>
                  <a:gd name="T36" fmla="*/ 13 w 77"/>
                  <a:gd name="T37" fmla="*/ 57 h 99"/>
                  <a:gd name="T38" fmla="*/ 11 w 77"/>
                  <a:gd name="T39" fmla="*/ 52 h 99"/>
                  <a:gd name="T40" fmla="*/ 11 w 77"/>
                  <a:gd name="T41" fmla="*/ 40 h 99"/>
                  <a:gd name="T42" fmla="*/ 0 w 77"/>
                  <a:gd name="T43" fmla="*/ 32 h 99"/>
                  <a:gd name="T44" fmla="*/ 0 w 77"/>
                  <a:gd name="T45" fmla="*/ 29 h 99"/>
                  <a:gd name="T46" fmla="*/ 4 w 77"/>
                  <a:gd name="T47" fmla="*/ 25 h 99"/>
                  <a:gd name="T48" fmla="*/ 7 w 77"/>
                  <a:gd name="T49" fmla="*/ 24 h 99"/>
                  <a:gd name="T50" fmla="*/ 13 w 77"/>
                  <a:gd name="T51" fmla="*/ 20 h 99"/>
                  <a:gd name="T52" fmla="*/ 11 w 77"/>
                  <a:gd name="T53" fmla="*/ 18 h 99"/>
                  <a:gd name="T54" fmla="*/ 6 w 77"/>
                  <a:gd name="T55" fmla="*/ 16 h 99"/>
                  <a:gd name="T56" fmla="*/ 4 w 77"/>
                  <a:gd name="T57" fmla="*/ 11 h 99"/>
                  <a:gd name="T58" fmla="*/ 9 w 77"/>
                  <a:gd name="T59" fmla="*/ 0 h 99"/>
                  <a:gd name="T60" fmla="*/ 15 w 77"/>
                  <a:gd name="T61" fmla="*/ 7 h 99"/>
                  <a:gd name="T62" fmla="*/ 18 w 77"/>
                  <a:gd name="T63" fmla="*/ 2 h 99"/>
                  <a:gd name="T64" fmla="*/ 20 w 77"/>
                  <a:gd name="T65" fmla="*/ 9 h 99"/>
                  <a:gd name="T66" fmla="*/ 25 w 77"/>
                  <a:gd name="T67" fmla="*/ 9 h 99"/>
                  <a:gd name="T68" fmla="*/ 31 w 77"/>
                  <a:gd name="T69" fmla="*/ 18 h 99"/>
                  <a:gd name="T70" fmla="*/ 34 w 77"/>
                  <a:gd name="T71" fmla="*/ 22 h 99"/>
                  <a:gd name="T72" fmla="*/ 48 w 77"/>
                  <a:gd name="T73" fmla="*/ 22 h 99"/>
                  <a:gd name="T74" fmla="*/ 72 w 77"/>
                  <a:gd name="T75" fmla="*/ 25 h 99"/>
                  <a:gd name="T76" fmla="*/ 68 w 77"/>
                  <a:gd name="T77" fmla="*/ 29 h 99"/>
                  <a:gd name="T78" fmla="*/ 59 w 77"/>
                  <a:gd name="T79" fmla="*/ 40 h 99"/>
                  <a:gd name="T80" fmla="*/ 52 w 77"/>
                  <a:gd name="T81" fmla="*/ 47 h 99"/>
                  <a:gd name="T82" fmla="*/ 57 w 77"/>
                  <a:gd name="T83" fmla="*/ 57 h 99"/>
                  <a:gd name="T84" fmla="*/ 61 w 77"/>
                  <a:gd name="T85" fmla="*/ 61 h 99"/>
                  <a:gd name="T86" fmla="*/ 66 w 77"/>
                  <a:gd name="T87" fmla="*/ 49 h 99"/>
                  <a:gd name="T88" fmla="*/ 77 w 77"/>
                  <a:gd name="T89" fmla="*/ 81 h 99"/>
                  <a:gd name="T90" fmla="*/ 77 w 77"/>
                  <a:gd name="T91" fmla="*/ 90 h 99"/>
                  <a:gd name="T92" fmla="*/ 72 w 77"/>
                  <a:gd name="T93" fmla="*/ 9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99">
                    <a:moveTo>
                      <a:pt x="72" y="99"/>
                    </a:moveTo>
                    <a:lnTo>
                      <a:pt x="70" y="99"/>
                    </a:lnTo>
                    <a:lnTo>
                      <a:pt x="65" y="75"/>
                    </a:lnTo>
                    <a:lnTo>
                      <a:pt x="59" y="66"/>
                    </a:lnTo>
                    <a:lnTo>
                      <a:pt x="57" y="66"/>
                    </a:lnTo>
                    <a:lnTo>
                      <a:pt x="52" y="66"/>
                    </a:lnTo>
                    <a:lnTo>
                      <a:pt x="48" y="66"/>
                    </a:lnTo>
                    <a:lnTo>
                      <a:pt x="47" y="63"/>
                    </a:lnTo>
                    <a:lnTo>
                      <a:pt x="47" y="63"/>
                    </a:lnTo>
                    <a:lnTo>
                      <a:pt x="45" y="66"/>
                    </a:lnTo>
                    <a:lnTo>
                      <a:pt x="43" y="68"/>
                    </a:lnTo>
                    <a:lnTo>
                      <a:pt x="43" y="75"/>
                    </a:lnTo>
                    <a:lnTo>
                      <a:pt x="38" y="82"/>
                    </a:lnTo>
                    <a:lnTo>
                      <a:pt x="36" y="82"/>
                    </a:lnTo>
                    <a:lnTo>
                      <a:pt x="34" y="79"/>
                    </a:lnTo>
                    <a:lnTo>
                      <a:pt x="32" y="81"/>
                    </a:lnTo>
                    <a:lnTo>
                      <a:pt x="32" y="82"/>
                    </a:lnTo>
                    <a:lnTo>
                      <a:pt x="29" y="84"/>
                    </a:lnTo>
                    <a:lnTo>
                      <a:pt x="29" y="82"/>
                    </a:lnTo>
                    <a:lnTo>
                      <a:pt x="27" y="82"/>
                    </a:lnTo>
                    <a:lnTo>
                      <a:pt x="23" y="82"/>
                    </a:lnTo>
                    <a:lnTo>
                      <a:pt x="23" y="84"/>
                    </a:lnTo>
                    <a:lnTo>
                      <a:pt x="22" y="84"/>
                    </a:lnTo>
                    <a:lnTo>
                      <a:pt x="22" y="84"/>
                    </a:lnTo>
                    <a:lnTo>
                      <a:pt x="20" y="86"/>
                    </a:lnTo>
                    <a:lnTo>
                      <a:pt x="20" y="86"/>
                    </a:lnTo>
                    <a:lnTo>
                      <a:pt x="18" y="86"/>
                    </a:lnTo>
                    <a:lnTo>
                      <a:pt x="16" y="81"/>
                    </a:lnTo>
                    <a:lnTo>
                      <a:pt x="16" y="81"/>
                    </a:lnTo>
                    <a:lnTo>
                      <a:pt x="15" y="75"/>
                    </a:lnTo>
                    <a:lnTo>
                      <a:pt x="15" y="74"/>
                    </a:lnTo>
                    <a:lnTo>
                      <a:pt x="15" y="70"/>
                    </a:lnTo>
                    <a:lnTo>
                      <a:pt x="13" y="68"/>
                    </a:lnTo>
                    <a:lnTo>
                      <a:pt x="13" y="66"/>
                    </a:lnTo>
                    <a:lnTo>
                      <a:pt x="13" y="63"/>
                    </a:lnTo>
                    <a:lnTo>
                      <a:pt x="13" y="63"/>
                    </a:lnTo>
                    <a:lnTo>
                      <a:pt x="13" y="59"/>
                    </a:lnTo>
                    <a:lnTo>
                      <a:pt x="13" y="57"/>
                    </a:lnTo>
                    <a:lnTo>
                      <a:pt x="11" y="57"/>
                    </a:lnTo>
                    <a:lnTo>
                      <a:pt x="11" y="52"/>
                    </a:lnTo>
                    <a:lnTo>
                      <a:pt x="9" y="50"/>
                    </a:lnTo>
                    <a:lnTo>
                      <a:pt x="11" y="40"/>
                    </a:lnTo>
                    <a:lnTo>
                      <a:pt x="7" y="34"/>
                    </a:lnTo>
                    <a:lnTo>
                      <a:pt x="0" y="32"/>
                    </a:lnTo>
                    <a:lnTo>
                      <a:pt x="0" y="31"/>
                    </a:lnTo>
                    <a:lnTo>
                      <a:pt x="0" y="29"/>
                    </a:lnTo>
                    <a:lnTo>
                      <a:pt x="2" y="27"/>
                    </a:lnTo>
                    <a:lnTo>
                      <a:pt x="4" y="25"/>
                    </a:lnTo>
                    <a:lnTo>
                      <a:pt x="6" y="25"/>
                    </a:lnTo>
                    <a:lnTo>
                      <a:pt x="7" y="24"/>
                    </a:lnTo>
                    <a:lnTo>
                      <a:pt x="13" y="22"/>
                    </a:lnTo>
                    <a:lnTo>
                      <a:pt x="13" y="20"/>
                    </a:lnTo>
                    <a:lnTo>
                      <a:pt x="11" y="18"/>
                    </a:lnTo>
                    <a:lnTo>
                      <a:pt x="11" y="18"/>
                    </a:lnTo>
                    <a:lnTo>
                      <a:pt x="7" y="18"/>
                    </a:lnTo>
                    <a:lnTo>
                      <a:pt x="6" y="16"/>
                    </a:lnTo>
                    <a:lnTo>
                      <a:pt x="4" y="13"/>
                    </a:lnTo>
                    <a:lnTo>
                      <a:pt x="4" y="11"/>
                    </a:lnTo>
                    <a:lnTo>
                      <a:pt x="7" y="4"/>
                    </a:lnTo>
                    <a:lnTo>
                      <a:pt x="9" y="0"/>
                    </a:lnTo>
                    <a:lnTo>
                      <a:pt x="9" y="0"/>
                    </a:lnTo>
                    <a:lnTo>
                      <a:pt x="15" y="7"/>
                    </a:lnTo>
                    <a:lnTo>
                      <a:pt x="16" y="2"/>
                    </a:lnTo>
                    <a:lnTo>
                      <a:pt x="18" y="2"/>
                    </a:lnTo>
                    <a:lnTo>
                      <a:pt x="18" y="7"/>
                    </a:lnTo>
                    <a:lnTo>
                      <a:pt x="20" y="9"/>
                    </a:lnTo>
                    <a:lnTo>
                      <a:pt x="22" y="7"/>
                    </a:lnTo>
                    <a:lnTo>
                      <a:pt x="25" y="9"/>
                    </a:lnTo>
                    <a:lnTo>
                      <a:pt x="27" y="6"/>
                    </a:lnTo>
                    <a:lnTo>
                      <a:pt x="31" y="18"/>
                    </a:lnTo>
                    <a:lnTo>
                      <a:pt x="32" y="20"/>
                    </a:lnTo>
                    <a:lnTo>
                      <a:pt x="34" y="22"/>
                    </a:lnTo>
                    <a:lnTo>
                      <a:pt x="48" y="24"/>
                    </a:lnTo>
                    <a:lnTo>
                      <a:pt x="48" y="22"/>
                    </a:lnTo>
                    <a:lnTo>
                      <a:pt x="59" y="22"/>
                    </a:lnTo>
                    <a:lnTo>
                      <a:pt x="72" y="25"/>
                    </a:lnTo>
                    <a:lnTo>
                      <a:pt x="70" y="27"/>
                    </a:lnTo>
                    <a:lnTo>
                      <a:pt x="68" y="29"/>
                    </a:lnTo>
                    <a:lnTo>
                      <a:pt x="66" y="32"/>
                    </a:lnTo>
                    <a:lnTo>
                      <a:pt x="59" y="40"/>
                    </a:lnTo>
                    <a:lnTo>
                      <a:pt x="52" y="43"/>
                    </a:lnTo>
                    <a:lnTo>
                      <a:pt x="52" y="47"/>
                    </a:lnTo>
                    <a:lnTo>
                      <a:pt x="54" y="56"/>
                    </a:lnTo>
                    <a:lnTo>
                      <a:pt x="57" y="57"/>
                    </a:lnTo>
                    <a:lnTo>
                      <a:pt x="59" y="59"/>
                    </a:lnTo>
                    <a:lnTo>
                      <a:pt x="61" y="61"/>
                    </a:lnTo>
                    <a:lnTo>
                      <a:pt x="65" y="52"/>
                    </a:lnTo>
                    <a:lnTo>
                      <a:pt x="66" y="49"/>
                    </a:lnTo>
                    <a:lnTo>
                      <a:pt x="68" y="49"/>
                    </a:lnTo>
                    <a:lnTo>
                      <a:pt x="77" y="81"/>
                    </a:lnTo>
                    <a:lnTo>
                      <a:pt x="77" y="82"/>
                    </a:lnTo>
                    <a:lnTo>
                      <a:pt x="77" y="90"/>
                    </a:lnTo>
                    <a:lnTo>
                      <a:pt x="73" y="90"/>
                    </a:lnTo>
                    <a:lnTo>
                      <a:pt x="72" y="90"/>
                    </a:lnTo>
                    <a:lnTo>
                      <a:pt x="72" y="9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5" name="Freeform 2484">
                <a:extLst>
                  <a:ext uri="{FF2B5EF4-FFF2-40B4-BE49-F238E27FC236}">
                    <a16:creationId xmlns:a16="http://schemas.microsoft.com/office/drawing/2014/main" id="{4482994A-E2DC-CD4A-90C0-7D09C290F486}"/>
                  </a:ext>
                </a:extLst>
              </p:cNvPr>
              <p:cNvSpPr>
                <a:spLocks/>
              </p:cNvSpPr>
              <p:nvPr/>
            </p:nvSpPr>
            <p:spPr bwMode="auto">
              <a:xfrm>
                <a:off x="3971" y="2556"/>
                <a:ext cx="34" cy="62"/>
              </a:xfrm>
              <a:custGeom>
                <a:avLst/>
                <a:gdLst>
                  <a:gd name="T0" fmla="*/ 5 w 34"/>
                  <a:gd name="T1" fmla="*/ 0 h 62"/>
                  <a:gd name="T2" fmla="*/ 4 w 34"/>
                  <a:gd name="T3" fmla="*/ 1 h 62"/>
                  <a:gd name="T4" fmla="*/ 5 w 34"/>
                  <a:gd name="T5" fmla="*/ 3 h 62"/>
                  <a:gd name="T6" fmla="*/ 9 w 34"/>
                  <a:gd name="T7" fmla="*/ 3 h 62"/>
                  <a:gd name="T8" fmla="*/ 9 w 34"/>
                  <a:gd name="T9" fmla="*/ 5 h 62"/>
                  <a:gd name="T10" fmla="*/ 9 w 34"/>
                  <a:gd name="T11" fmla="*/ 5 h 62"/>
                  <a:gd name="T12" fmla="*/ 7 w 34"/>
                  <a:gd name="T13" fmla="*/ 7 h 62"/>
                  <a:gd name="T14" fmla="*/ 5 w 34"/>
                  <a:gd name="T15" fmla="*/ 12 h 62"/>
                  <a:gd name="T16" fmla="*/ 4 w 34"/>
                  <a:gd name="T17" fmla="*/ 14 h 62"/>
                  <a:gd name="T18" fmla="*/ 2 w 34"/>
                  <a:gd name="T19" fmla="*/ 28 h 62"/>
                  <a:gd name="T20" fmla="*/ 0 w 34"/>
                  <a:gd name="T21" fmla="*/ 26 h 62"/>
                  <a:gd name="T22" fmla="*/ 0 w 34"/>
                  <a:gd name="T23" fmla="*/ 28 h 62"/>
                  <a:gd name="T24" fmla="*/ 2 w 34"/>
                  <a:gd name="T25" fmla="*/ 48 h 62"/>
                  <a:gd name="T26" fmla="*/ 5 w 34"/>
                  <a:gd name="T27" fmla="*/ 59 h 62"/>
                  <a:gd name="T28" fmla="*/ 9 w 34"/>
                  <a:gd name="T29" fmla="*/ 60 h 62"/>
                  <a:gd name="T30" fmla="*/ 18 w 34"/>
                  <a:gd name="T31" fmla="*/ 62 h 62"/>
                  <a:gd name="T32" fmla="*/ 30 w 34"/>
                  <a:gd name="T33" fmla="*/ 55 h 62"/>
                  <a:gd name="T34" fmla="*/ 32 w 34"/>
                  <a:gd name="T35" fmla="*/ 50 h 62"/>
                  <a:gd name="T36" fmla="*/ 34 w 34"/>
                  <a:gd name="T37" fmla="*/ 37 h 62"/>
                  <a:gd name="T38" fmla="*/ 34 w 34"/>
                  <a:gd name="T39" fmla="*/ 34 h 62"/>
                  <a:gd name="T40" fmla="*/ 32 w 34"/>
                  <a:gd name="T41" fmla="*/ 34 h 62"/>
                  <a:gd name="T42" fmla="*/ 27 w 34"/>
                  <a:gd name="T43" fmla="*/ 21 h 62"/>
                  <a:gd name="T44" fmla="*/ 25 w 34"/>
                  <a:gd name="T45" fmla="*/ 19 h 62"/>
                  <a:gd name="T46" fmla="*/ 23 w 34"/>
                  <a:gd name="T47" fmla="*/ 16 h 62"/>
                  <a:gd name="T48" fmla="*/ 20 w 34"/>
                  <a:gd name="T49" fmla="*/ 14 h 62"/>
                  <a:gd name="T50" fmla="*/ 18 w 34"/>
                  <a:gd name="T51" fmla="*/ 10 h 62"/>
                  <a:gd name="T52" fmla="*/ 11 w 34"/>
                  <a:gd name="T53" fmla="*/ 1 h 62"/>
                  <a:gd name="T54" fmla="*/ 7 w 34"/>
                  <a:gd name="T55" fmla="*/ 0 h 62"/>
                  <a:gd name="T56" fmla="*/ 5 w 34"/>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62">
                    <a:moveTo>
                      <a:pt x="5" y="0"/>
                    </a:moveTo>
                    <a:lnTo>
                      <a:pt x="4" y="1"/>
                    </a:lnTo>
                    <a:lnTo>
                      <a:pt x="5" y="3"/>
                    </a:lnTo>
                    <a:lnTo>
                      <a:pt x="9" y="3"/>
                    </a:lnTo>
                    <a:lnTo>
                      <a:pt x="9" y="5"/>
                    </a:lnTo>
                    <a:lnTo>
                      <a:pt x="9" y="5"/>
                    </a:lnTo>
                    <a:lnTo>
                      <a:pt x="7" y="7"/>
                    </a:lnTo>
                    <a:lnTo>
                      <a:pt x="5" y="12"/>
                    </a:lnTo>
                    <a:lnTo>
                      <a:pt x="4" y="14"/>
                    </a:lnTo>
                    <a:lnTo>
                      <a:pt x="2" y="28"/>
                    </a:lnTo>
                    <a:lnTo>
                      <a:pt x="0" y="26"/>
                    </a:lnTo>
                    <a:lnTo>
                      <a:pt x="0" y="28"/>
                    </a:lnTo>
                    <a:lnTo>
                      <a:pt x="2" y="48"/>
                    </a:lnTo>
                    <a:lnTo>
                      <a:pt x="5" y="59"/>
                    </a:lnTo>
                    <a:lnTo>
                      <a:pt x="9" y="60"/>
                    </a:lnTo>
                    <a:lnTo>
                      <a:pt x="18" y="62"/>
                    </a:lnTo>
                    <a:lnTo>
                      <a:pt x="30" y="55"/>
                    </a:lnTo>
                    <a:lnTo>
                      <a:pt x="32" y="50"/>
                    </a:lnTo>
                    <a:lnTo>
                      <a:pt x="34" y="37"/>
                    </a:lnTo>
                    <a:lnTo>
                      <a:pt x="34" y="34"/>
                    </a:lnTo>
                    <a:lnTo>
                      <a:pt x="32" y="34"/>
                    </a:lnTo>
                    <a:lnTo>
                      <a:pt x="27" y="21"/>
                    </a:lnTo>
                    <a:lnTo>
                      <a:pt x="25" y="19"/>
                    </a:lnTo>
                    <a:lnTo>
                      <a:pt x="23" y="16"/>
                    </a:lnTo>
                    <a:lnTo>
                      <a:pt x="20" y="14"/>
                    </a:lnTo>
                    <a:lnTo>
                      <a:pt x="18" y="10"/>
                    </a:lnTo>
                    <a:lnTo>
                      <a:pt x="11" y="1"/>
                    </a:lnTo>
                    <a:lnTo>
                      <a:pt x="7" y="0"/>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6" name="Freeform 2485">
                <a:extLst>
                  <a:ext uri="{FF2B5EF4-FFF2-40B4-BE49-F238E27FC236}">
                    <a16:creationId xmlns:a16="http://schemas.microsoft.com/office/drawing/2014/main" id="{EFA33138-22DA-5044-A039-E37E1F5644EE}"/>
                  </a:ext>
                </a:extLst>
              </p:cNvPr>
              <p:cNvSpPr>
                <a:spLocks/>
              </p:cNvSpPr>
              <p:nvPr/>
            </p:nvSpPr>
            <p:spPr bwMode="auto">
              <a:xfrm>
                <a:off x="3971" y="2556"/>
                <a:ext cx="34" cy="62"/>
              </a:xfrm>
              <a:custGeom>
                <a:avLst/>
                <a:gdLst>
                  <a:gd name="T0" fmla="*/ 5 w 34"/>
                  <a:gd name="T1" fmla="*/ 0 h 62"/>
                  <a:gd name="T2" fmla="*/ 4 w 34"/>
                  <a:gd name="T3" fmla="*/ 1 h 62"/>
                  <a:gd name="T4" fmla="*/ 5 w 34"/>
                  <a:gd name="T5" fmla="*/ 3 h 62"/>
                  <a:gd name="T6" fmla="*/ 9 w 34"/>
                  <a:gd name="T7" fmla="*/ 3 h 62"/>
                  <a:gd name="T8" fmla="*/ 9 w 34"/>
                  <a:gd name="T9" fmla="*/ 5 h 62"/>
                  <a:gd name="T10" fmla="*/ 9 w 34"/>
                  <a:gd name="T11" fmla="*/ 5 h 62"/>
                  <a:gd name="T12" fmla="*/ 7 w 34"/>
                  <a:gd name="T13" fmla="*/ 7 h 62"/>
                  <a:gd name="T14" fmla="*/ 5 w 34"/>
                  <a:gd name="T15" fmla="*/ 12 h 62"/>
                  <a:gd name="T16" fmla="*/ 4 w 34"/>
                  <a:gd name="T17" fmla="*/ 14 h 62"/>
                  <a:gd name="T18" fmla="*/ 2 w 34"/>
                  <a:gd name="T19" fmla="*/ 28 h 62"/>
                  <a:gd name="T20" fmla="*/ 0 w 34"/>
                  <a:gd name="T21" fmla="*/ 26 h 62"/>
                  <a:gd name="T22" fmla="*/ 0 w 34"/>
                  <a:gd name="T23" fmla="*/ 28 h 62"/>
                  <a:gd name="T24" fmla="*/ 2 w 34"/>
                  <a:gd name="T25" fmla="*/ 48 h 62"/>
                  <a:gd name="T26" fmla="*/ 5 w 34"/>
                  <a:gd name="T27" fmla="*/ 59 h 62"/>
                  <a:gd name="T28" fmla="*/ 9 w 34"/>
                  <a:gd name="T29" fmla="*/ 60 h 62"/>
                  <a:gd name="T30" fmla="*/ 18 w 34"/>
                  <a:gd name="T31" fmla="*/ 62 h 62"/>
                  <a:gd name="T32" fmla="*/ 30 w 34"/>
                  <a:gd name="T33" fmla="*/ 55 h 62"/>
                  <a:gd name="T34" fmla="*/ 32 w 34"/>
                  <a:gd name="T35" fmla="*/ 50 h 62"/>
                  <a:gd name="T36" fmla="*/ 34 w 34"/>
                  <a:gd name="T37" fmla="*/ 37 h 62"/>
                  <a:gd name="T38" fmla="*/ 34 w 34"/>
                  <a:gd name="T39" fmla="*/ 34 h 62"/>
                  <a:gd name="T40" fmla="*/ 32 w 34"/>
                  <a:gd name="T41" fmla="*/ 34 h 62"/>
                  <a:gd name="T42" fmla="*/ 27 w 34"/>
                  <a:gd name="T43" fmla="*/ 21 h 62"/>
                  <a:gd name="T44" fmla="*/ 25 w 34"/>
                  <a:gd name="T45" fmla="*/ 19 h 62"/>
                  <a:gd name="T46" fmla="*/ 23 w 34"/>
                  <a:gd name="T47" fmla="*/ 16 h 62"/>
                  <a:gd name="T48" fmla="*/ 20 w 34"/>
                  <a:gd name="T49" fmla="*/ 14 h 62"/>
                  <a:gd name="T50" fmla="*/ 18 w 34"/>
                  <a:gd name="T51" fmla="*/ 10 h 62"/>
                  <a:gd name="T52" fmla="*/ 11 w 34"/>
                  <a:gd name="T53" fmla="*/ 1 h 62"/>
                  <a:gd name="T54" fmla="*/ 7 w 34"/>
                  <a:gd name="T55" fmla="*/ 0 h 62"/>
                  <a:gd name="T56" fmla="*/ 5 w 34"/>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62">
                    <a:moveTo>
                      <a:pt x="5" y="0"/>
                    </a:moveTo>
                    <a:lnTo>
                      <a:pt x="4" y="1"/>
                    </a:lnTo>
                    <a:lnTo>
                      <a:pt x="5" y="3"/>
                    </a:lnTo>
                    <a:lnTo>
                      <a:pt x="9" y="3"/>
                    </a:lnTo>
                    <a:lnTo>
                      <a:pt x="9" y="5"/>
                    </a:lnTo>
                    <a:lnTo>
                      <a:pt x="9" y="5"/>
                    </a:lnTo>
                    <a:lnTo>
                      <a:pt x="7" y="7"/>
                    </a:lnTo>
                    <a:lnTo>
                      <a:pt x="5" y="12"/>
                    </a:lnTo>
                    <a:lnTo>
                      <a:pt x="4" y="14"/>
                    </a:lnTo>
                    <a:lnTo>
                      <a:pt x="2" y="28"/>
                    </a:lnTo>
                    <a:lnTo>
                      <a:pt x="0" y="26"/>
                    </a:lnTo>
                    <a:lnTo>
                      <a:pt x="0" y="28"/>
                    </a:lnTo>
                    <a:lnTo>
                      <a:pt x="2" y="48"/>
                    </a:lnTo>
                    <a:lnTo>
                      <a:pt x="5" y="59"/>
                    </a:lnTo>
                    <a:lnTo>
                      <a:pt x="9" y="60"/>
                    </a:lnTo>
                    <a:lnTo>
                      <a:pt x="18" y="62"/>
                    </a:lnTo>
                    <a:lnTo>
                      <a:pt x="30" y="55"/>
                    </a:lnTo>
                    <a:lnTo>
                      <a:pt x="32" y="50"/>
                    </a:lnTo>
                    <a:lnTo>
                      <a:pt x="34" y="37"/>
                    </a:lnTo>
                    <a:lnTo>
                      <a:pt x="34" y="34"/>
                    </a:lnTo>
                    <a:lnTo>
                      <a:pt x="32" y="34"/>
                    </a:lnTo>
                    <a:lnTo>
                      <a:pt x="27" y="21"/>
                    </a:lnTo>
                    <a:lnTo>
                      <a:pt x="25" y="19"/>
                    </a:lnTo>
                    <a:lnTo>
                      <a:pt x="23" y="16"/>
                    </a:lnTo>
                    <a:lnTo>
                      <a:pt x="20" y="14"/>
                    </a:lnTo>
                    <a:lnTo>
                      <a:pt x="18" y="10"/>
                    </a:lnTo>
                    <a:lnTo>
                      <a:pt x="11" y="1"/>
                    </a:lnTo>
                    <a:lnTo>
                      <a:pt x="7" y="0"/>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7" name="Freeform 2486">
                <a:extLst>
                  <a:ext uri="{FF2B5EF4-FFF2-40B4-BE49-F238E27FC236}">
                    <a16:creationId xmlns:a16="http://schemas.microsoft.com/office/drawing/2014/main" id="{C1E1D703-7BBE-B943-8985-38F53DF2A3BD}"/>
                  </a:ext>
                </a:extLst>
              </p:cNvPr>
              <p:cNvSpPr>
                <a:spLocks/>
              </p:cNvSpPr>
              <p:nvPr/>
            </p:nvSpPr>
            <p:spPr bwMode="auto">
              <a:xfrm>
                <a:off x="4299" y="2345"/>
                <a:ext cx="117" cy="143"/>
              </a:xfrm>
              <a:custGeom>
                <a:avLst/>
                <a:gdLst>
                  <a:gd name="T0" fmla="*/ 43 w 117"/>
                  <a:gd name="T1" fmla="*/ 18 h 143"/>
                  <a:gd name="T2" fmla="*/ 43 w 117"/>
                  <a:gd name="T3" fmla="*/ 23 h 143"/>
                  <a:gd name="T4" fmla="*/ 54 w 117"/>
                  <a:gd name="T5" fmla="*/ 29 h 143"/>
                  <a:gd name="T6" fmla="*/ 65 w 117"/>
                  <a:gd name="T7" fmla="*/ 29 h 143"/>
                  <a:gd name="T8" fmla="*/ 68 w 117"/>
                  <a:gd name="T9" fmla="*/ 36 h 143"/>
                  <a:gd name="T10" fmla="*/ 72 w 117"/>
                  <a:gd name="T11" fmla="*/ 39 h 143"/>
                  <a:gd name="T12" fmla="*/ 74 w 117"/>
                  <a:gd name="T13" fmla="*/ 45 h 143"/>
                  <a:gd name="T14" fmla="*/ 65 w 117"/>
                  <a:gd name="T15" fmla="*/ 48 h 143"/>
                  <a:gd name="T16" fmla="*/ 61 w 117"/>
                  <a:gd name="T17" fmla="*/ 50 h 143"/>
                  <a:gd name="T18" fmla="*/ 61 w 117"/>
                  <a:gd name="T19" fmla="*/ 55 h 143"/>
                  <a:gd name="T20" fmla="*/ 79 w 117"/>
                  <a:gd name="T21" fmla="*/ 70 h 143"/>
                  <a:gd name="T22" fmla="*/ 86 w 117"/>
                  <a:gd name="T23" fmla="*/ 79 h 143"/>
                  <a:gd name="T24" fmla="*/ 93 w 117"/>
                  <a:gd name="T25" fmla="*/ 86 h 143"/>
                  <a:gd name="T26" fmla="*/ 100 w 117"/>
                  <a:gd name="T27" fmla="*/ 96 h 143"/>
                  <a:gd name="T28" fmla="*/ 100 w 117"/>
                  <a:gd name="T29" fmla="*/ 96 h 143"/>
                  <a:gd name="T30" fmla="*/ 104 w 117"/>
                  <a:gd name="T31" fmla="*/ 100 h 143"/>
                  <a:gd name="T32" fmla="*/ 117 w 117"/>
                  <a:gd name="T33" fmla="*/ 120 h 143"/>
                  <a:gd name="T34" fmla="*/ 115 w 117"/>
                  <a:gd name="T35" fmla="*/ 132 h 143"/>
                  <a:gd name="T36" fmla="*/ 109 w 117"/>
                  <a:gd name="T37" fmla="*/ 137 h 143"/>
                  <a:gd name="T38" fmla="*/ 104 w 117"/>
                  <a:gd name="T39" fmla="*/ 134 h 143"/>
                  <a:gd name="T40" fmla="*/ 95 w 117"/>
                  <a:gd name="T41" fmla="*/ 137 h 143"/>
                  <a:gd name="T42" fmla="*/ 92 w 117"/>
                  <a:gd name="T43" fmla="*/ 143 h 143"/>
                  <a:gd name="T44" fmla="*/ 81 w 117"/>
                  <a:gd name="T45" fmla="*/ 139 h 143"/>
                  <a:gd name="T46" fmla="*/ 83 w 117"/>
                  <a:gd name="T47" fmla="*/ 137 h 143"/>
                  <a:gd name="T48" fmla="*/ 84 w 117"/>
                  <a:gd name="T49" fmla="*/ 121 h 143"/>
                  <a:gd name="T50" fmla="*/ 84 w 117"/>
                  <a:gd name="T51" fmla="*/ 116 h 143"/>
                  <a:gd name="T52" fmla="*/ 83 w 117"/>
                  <a:gd name="T53" fmla="*/ 112 h 143"/>
                  <a:gd name="T54" fmla="*/ 81 w 117"/>
                  <a:gd name="T55" fmla="*/ 109 h 143"/>
                  <a:gd name="T56" fmla="*/ 75 w 117"/>
                  <a:gd name="T57" fmla="*/ 107 h 143"/>
                  <a:gd name="T58" fmla="*/ 72 w 117"/>
                  <a:gd name="T59" fmla="*/ 102 h 143"/>
                  <a:gd name="T60" fmla="*/ 70 w 117"/>
                  <a:gd name="T61" fmla="*/ 84 h 143"/>
                  <a:gd name="T62" fmla="*/ 67 w 117"/>
                  <a:gd name="T63" fmla="*/ 80 h 143"/>
                  <a:gd name="T64" fmla="*/ 58 w 117"/>
                  <a:gd name="T65" fmla="*/ 70 h 143"/>
                  <a:gd name="T66" fmla="*/ 47 w 117"/>
                  <a:gd name="T67" fmla="*/ 75 h 143"/>
                  <a:gd name="T68" fmla="*/ 38 w 117"/>
                  <a:gd name="T69" fmla="*/ 79 h 143"/>
                  <a:gd name="T70" fmla="*/ 34 w 117"/>
                  <a:gd name="T71" fmla="*/ 77 h 143"/>
                  <a:gd name="T72" fmla="*/ 31 w 117"/>
                  <a:gd name="T73" fmla="*/ 73 h 143"/>
                  <a:gd name="T74" fmla="*/ 20 w 117"/>
                  <a:gd name="T75" fmla="*/ 79 h 143"/>
                  <a:gd name="T76" fmla="*/ 15 w 117"/>
                  <a:gd name="T77" fmla="*/ 82 h 143"/>
                  <a:gd name="T78" fmla="*/ 13 w 117"/>
                  <a:gd name="T79" fmla="*/ 82 h 143"/>
                  <a:gd name="T80" fmla="*/ 17 w 117"/>
                  <a:gd name="T81" fmla="*/ 59 h 143"/>
                  <a:gd name="T82" fmla="*/ 17 w 117"/>
                  <a:gd name="T83" fmla="*/ 50 h 143"/>
                  <a:gd name="T84" fmla="*/ 8 w 117"/>
                  <a:gd name="T85" fmla="*/ 48 h 143"/>
                  <a:gd name="T86" fmla="*/ 6 w 117"/>
                  <a:gd name="T87" fmla="*/ 37 h 143"/>
                  <a:gd name="T88" fmla="*/ 0 w 117"/>
                  <a:gd name="T89" fmla="*/ 34 h 143"/>
                  <a:gd name="T90" fmla="*/ 0 w 117"/>
                  <a:gd name="T91" fmla="*/ 30 h 143"/>
                  <a:gd name="T92" fmla="*/ 2 w 117"/>
                  <a:gd name="T93" fmla="*/ 29 h 143"/>
                  <a:gd name="T94" fmla="*/ 8 w 117"/>
                  <a:gd name="T95" fmla="*/ 27 h 143"/>
                  <a:gd name="T96" fmla="*/ 15 w 117"/>
                  <a:gd name="T97" fmla="*/ 18 h 143"/>
                  <a:gd name="T98" fmla="*/ 17 w 117"/>
                  <a:gd name="T99" fmla="*/ 14 h 143"/>
                  <a:gd name="T100" fmla="*/ 24 w 117"/>
                  <a:gd name="T101" fmla="*/ 21 h 143"/>
                  <a:gd name="T102" fmla="*/ 25 w 117"/>
                  <a:gd name="T103" fmla="*/ 16 h 143"/>
                  <a:gd name="T104" fmla="*/ 24 w 117"/>
                  <a:gd name="T105" fmla="*/ 2 h 143"/>
                  <a:gd name="T106" fmla="*/ 31 w 117"/>
                  <a:gd name="T10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7" h="143">
                    <a:moveTo>
                      <a:pt x="31" y="2"/>
                    </a:moveTo>
                    <a:lnTo>
                      <a:pt x="43" y="18"/>
                    </a:lnTo>
                    <a:lnTo>
                      <a:pt x="43" y="21"/>
                    </a:lnTo>
                    <a:lnTo>
                      <a:pt x="43" y="23"/>
                    </a:lnTo>
                    <a:lnTo>
                      <a:pt x="49" y="29"/>
                    </a:lnTo>
                    <a:lnTo>
                      <a:pt x="54" y="29"/>
                    </a:lnTo>
                    <a:lnTo>
                      <a:pt x="59" y="27"/>
                    </a:lnTo>
                    <a:lnTo>
                      <a:pt x="65" y="29"/>
                    </a:lnTo>
                    <a:lnTo>
                      <a:pt x="68" y="34"/>
                    </a:lnTo>
                    <a:lnTo>
                      <a:pt x="68" y="36"/>
                    </a:lnTo>
                    <a:lnTo>
                      <a:pt x="72" y="37"/>
                    </a:lnTo>
                    <a:lnTo>
                      <a:pt x="72" y="39"/>
                    </a:lnTo>
                    <a:lnTo>
                      <a:pt x="74" y="41"/>
                    </a:lnTo>
                    <a:lnTo>
                      <a:pt x="74" y="45"/>
                    </a:lnTo>
                    <a:lnTo>
                      <a:pt x="70" y="48"/>
                    </a:lnTo>
                    <a:lnTo>
                      <a:pt x="65" y="48"/>
                    </a:lnTo>
                    <a:lnTo>
                      <a:pt x="63" y="48"/>
                    </a:lnTo>
                    <a:lnTo>
                      <a:pt x="61" y="50"/>
                    </a:lnTo>
                    <a:lnTo>
                      <a:pt x="59" y="54"/>
                    </a:lnTo>
                    <a:lnTo>
                      <a:pt x="61" y="55"/>
                    </a:lnTo>
                    <a:lnTo>
                      <a:pt x="79" y="66"/>
                    </a:lnTo>
                    <a:lnTo>
                      <a:pt x="79" y="70"/>
                    </a:lnTo>
                    <a:lnTo>
                      <a:pt x="86" y="77"/>
                    </a:lnTo>
                    <a:lnTo>
                      <a:pt x="86" y="79"/>
                    </a:lnTo>
                    <a:lnTo>
                      <a:pt x="92" y="84"/>
                    </a:lnTo>
                    <a:lnTo>
                      <a:pt x="93" y="86"/>
                    </a:lnTo>
                    <a:lnTo>
                      <a:pt x="99" y="89"/>
                    </a:lnTo>
                    <a:lnTo>
                      <a:pt x="100" y="96"/>
                    </a:lnTo>
                    <a:lnTo>
                      <a:pt x="100" y="96"/>
                    </a:lnTo>
                    <a:lnTo>
                      <a:pt x="100" y="96"/>
                    </a:lnTo>
                    <a:lnTo>
                      <a:pt x="102" y="100"/>
                    </a:lnTo>
                    <a:lnTo>
                      <a:pt x="104" y="100"/>
                    </a:lnTo>
                    <a:lnTo>
                      <a:pt x="111" y="105"/>
                    </a:lnTo>
                    <a:lnTo>
                      <a:pt x="117" y="120"/>
                    </a:lnTo>
                    <a:lnTo>
                      <a:pt x="117" y="132"/>
                    </a:lnTo>
                    <a:lnTo>
                      <a:pt x="115" y="132"/>
                    </a:lnTo>
                    <a:lnTo>
                      <a:pt x="113" y="136"/>
                    </a:lnTo>
                    <a:lnTo>
                      <a:pt x="109" y="137"/>
                    </a:lnTo>
                    <a:lnTo>
                      <a:pt x="108" y="137"/>
                    </a:lnTo>
                    <a:lnTo>
                      <a:pt x="104" y="134"/>
                    </a:lnTo>
                    <a:lnTo>
                      <a:pt x="102" y="134"/>
                    </a:lnTo>
                    <a:lnTo>
                      <a:pt x="95" y="137"/>
                    </a:lnTo>
                    <a:lnTo>
                      <a:pt x="93" y="143"/>
                    </a:lnTo>
                    <a:lnTo>
                      <a:pt x="92" y="143"/>
                    </a:lnTo>
                    <a:lnTo>
                      <a:pt x="83" y="141"/>
                    </a:lnTo>
                    <a:lnTo>
                      <a:pt x="81" y="139"/>
                    </a:lnTo>
                    <a:lnTo>
                      <a:pt x="81" y="137"/>
                    </a:lnTo>
                    <a:lnTo>
                      <a:pt x="83" y="137"/>
                    </a:lnTo>
                    <a:lnTo>
                      <a:pt x="84" y="134"/>
                    </a:lnTo>
                    <a:lnTo>
                      <a:pt x="84" y="121"/>
                    </a:lnTo>
                    <a:lnTo>
                      <a:pt x="84" y="120"/>
                    </a:lnTo>
                    <a:lnTo>
                      <a:pt x="84" y="116"/>
                    </a:lnTo>
                    <a:lnTo>
                      <a:pt x="84" y="114"/>
                    </a:lnTo>
                    <a:lnTo>
                      <a:pt x="83" y="112"/>
                    </a:lnTo>
                    <a:lnTo>
                      <a:pt x="81" y="111"/>
                    </a:lnTo>
                    <a:lnTo>
                      <a:pt x="81" y="109"/>
                    </a:lnTo>
                    <a:lnTo>
                      <a:pt x="77" y="109"/>
                    </a:lnTo>
                    <a:lnTo>
                      <a:pt x="75" y="107"/>
                    </a:lnTo>
                    <a:lnTo>
                      <a:pt x="74" y="105"/>
                    </a:lnTo>
                    <a:lnTo>
                      <a:pt x="72" y="102"/>
                    </a:lnTo>
                    <a:lnTo>
                      <a:pt x="72" y="91"/>
                    </a:lnTo>
                    <a:lnTo>
                      <a:pt x="70" y="84"/>
                    </a:lnTo>
                    <a:lnTo>
                      <a:pt x="68" y="82"/>
                    </a:lnTo>
                    <a:lnTo>
                      <a:pt x="67" y="80"/>
                    </a:lnTo>
                    <a:lnTo>
                      <a:pt x="63" y="77"/>
                    </a:lnTo>
                    <a:lnTo>
                      <a:pt x="58" y="70"/>
                    </a:lnTo>
                    <a:lnTo>
                      <a:pt x="47" y="71"/>
                    </a:lnTo>
                    <a:lnTo>
                      <a:pt x="47" y="75"/>
                    </a:lnTo>
                    <a:lnTo>
                      <a:pt x="45" y="75"/>
                    </a:lnTo>
                    <a:lnTo>
                      <a:pt x="38" y="79"/>
                    </a:lnTo>
                    <a:lnTo>
                      <a:pt x="36" y="79"/>
                    </a:lnTo>
                    <a:lnTo>
                      <a:pt x="34" y="77"/>
                    </a:lnTo>
                    <a:lnTo>
                      <a:pt x="33" y="73"/>
                    </a:lnTo>
                    <a:lnTo>
                      <a:pt x="31" y="73"/>
                    </a:lnTo>
                    <a:lnTo>
                      <a:pt x="24" y="75"/>
                    </a:lnTo>
                    <a:lnTo>
                      <a:pt x="20" y="79"/>
                    </a:lnTo>
                    <a:lnTo>
                      <a:pt x="17" y="80"/>
                    </a:lnTo>
                    <a:lnTo>
                      <a:pt x="15" y="82"/>
                    </a:lnTo>
                    <a:lnTo>
                      <a:pt x="13" y="84"/>
                    </a:lnTo>
                    <a:lnTo>
                      <a:pt x="13" y="82"/>
                    </a:lnTo>
                    <a:lnTo>
                      <a:pt x="11" y="79"/>
                    </a:lnTo>
                    <a:lnTo>
                      <a:pt x="17" y="59"/>
                    </a:lnTo>
                    <a:lnTo>
                      <a:pt x="15" y="55"/>
                    </a:lnTo>
                    <a:lnTo>
                      <a:pt x="17" y="50"/>
                    </a:lnTo>
                    <a:lnTo>
                      <a:pt x="15" y="48"/>
                    </a:lnTo>
                    <a:lnTo>
                      <a:pt x="8" y="48"/>
                    </a:lnTo>
                    <a:lnTo>
                      <a:pt x="6" y="48"/>
                    </a:lnTo>
                    <a:lnTo>
                      <a:pt x="6" y="37"/>
                    </a:lnTo>
                    <a:lnTo>
                      <a:pt x="2" y="34"/>
                    </a:lnTo>
                    <a:lnTo>
                      <a:pt x="0" y="34"/>
                    </a:lnTo>
                    <a:lnTo>
                      <a:pt x="0" y="34"/>
                    </a:lnTo>
                    <a:lnTo>
                      <a:pt x="0" y="30"/>
                    </a:lnTo>
                    <a:lnTo>
                      <a:pt x="0" y="30"/>
                    </a:lnTo>
                    <a:lnTo>
                      <a:pt x="2" y="29"/>
                    </a:lnTo>
                    <a:lnTo>
                      <a:pt x="4" y="29"/>
                    </a:lnTo>
                    <a:lnTo>
                      <a:pt x="8" y="27"/>
                    </a:lnTo>
                    <a:lnTo>
                      <a:pt x="6" y="23"/>
                    </a:lnTo>
                    <a:lnTo>
                      <a:pt x="15" y="18"/>
                    </a:lnTo>
                    <a:lnTo>
                      <a:pt x="15" y="16"/>
                    </a:lnTo>
                    <a:lnTo>
                      <a:pt x="17" y="14"/>
                    </a:lnTo>
                    <a:lnTo>
                      <a:pt x="18" y="21"/>
                    </a:lnTo>
                    <a:lnTo>
                      <a:pt x="24" y="21"/>
                    </a:lnTo>
                    <a:lnTo>
                      <a:pt x="25" y="20"/>
                    </a:lnTo>
                    <a:lnTo>
                      <a:pt x="25" y="16"/>
                    </a:lnTo>
                    <a:lnTo>
                      <a:pt x="24" y="11"/>
                    </a:lnTo>
                    <a:lnTo>
                      <a:pt x="24" y="2"/>
                    </a:lnTo>
                    <a:lnTo>
                      <a:pt x="25" y="0"/>
                    </a:lnTo>
                    <a:lnTo>
                      <a:pt x="31" y="0"/>
                    </a:lnTo>
                    <a:lnTo>
                      <a:pt x="31"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8" name="Freeform 2487">
                <a:extLst>
                  <a:ext uri="{FF2B5EF4-FFF2-40B4-BE49-F238E27FC236}">
                    <a16:creationId xmlns:a16="http://schemas.microsoft.com/office/drawing/2014/main" id="{19592024-D307-E848-9530-A7C2CB5CB4D0}"/>
                  </a:ext>
                </a:extLst>
              </p:cNvPr>
              <p:cNvSpPr>
                <a:spLocks/>
              </p:cNvSpPr>
              <p:nvPr/>
            </p:nvSpPr>
            <p:spPr bwMode="auto">
              <a:xfrm>
                <a:off x="4299" y="2345"/>
                <a:ext cx="117" cy="143"/>
              </a:xfrm>
              <a:custGeom>
                <a:avLst/>
                <a:gdLst>
                  <a:gd name="T0" fmla="*/ 43 w 117"/>
                  <a:gd name="T1" fmla="*/ 18 h 143"/>
                  <a:gd name="T2" fmla="*/ 43 w 117"/>
                  <a:gd name="T3" fmla="*/ 23 h 143"/>
                  <a:gd name="T4" fmla="*/ 54 w 117"/>
                  <a:gd name="T5" fmla="*/ 29 h 143"/>
                  <a:gd name="T6" fmla="*/ 65 w 117"/>
                  <a:gd name="T7" fmla="*/ 29 h 143"/>
                  <a:gd name="T8" fmla="*/ 68 w 117"/>
                  <a:gd name="T9" fmla="*/ 36 h 143"/>
                  <a:gd name="T10" fmla="*/ 72 w 117"/>
                  <a:gd name="T11" fmla="*/ 39 h 143"/>
                  <a:gd name="T12" fmla="*/ 74 w 117"/>
                  <a:gd name="T13" fmla="*/ 45 h 143"/>
                  <a:gd name="T14" fmla="*/ 65 w 117"/>
                  <a:gd name="T15" fmla="*/ 48 h 143"/>
                  <a:gd name="T16" fmla="*/ 61 w 117"/>
                  <a:gd name="T17" fmla="*/ 50 h 143"/>
                  <a:gd name="T18" fmla="*/ 61 w 117"/>
                  <a:gd name="T19" fmla="*/ 55 h 143"/>
                  <a:gd name="T20" fmla="*/ 79 w 117"/>
                  <a:gd name="T21" fmla="*/ 70 h 143"/>
                  <a:gd name="T22" fmla="*/ 86 w 117"/>
                  <a:gd name="T23" fmla="*/ 79 h 143"/>
                  <a:gd name="T24" fmla="*/ 93 w 117"/>
                  <a:gd name="T25" fmla="*/ 86 h 143"/>
                  <a:gd name="T26" fmla="*/ 100 w 117"/>
                  <a:gd name="T27" fmla="*/ 96 h 143"/>
                  <a:gd name="T28" fmla="*/ 100 w 117"/>
                  <a:gd name="T29" fmla="*/ 96 h 143"/>
                  <a:gd name="T30" fmla="*/ 104 w 117"/>
                  <a:gd name="T31" fmla="*/ 100 h 143"/>
                  <a:gd name="T32" fmla="*/ 117 w 117"/>
                  <a:gd name="T33" fmla="*/ 120 h 143"/>
                  <a:gd name="T34" fmla="*/ 115 w 117"/>
                  <a:gd name="T35" fmla="*/ 132 h 143"/>
                  <a:gd name="T36" fmla="*/ 109 w 117"/>
                  <a:gd name="T37" fmla="*/ 137 h 143"/>
                  <a:gd name="T38" fmla="*/ 104 w 117"/>
                  <a:gd name="T39" fmla="*/ 134 h 143"/>
                  <a:gd name="T40" fmla="*/ 95 w 117"/>
                  <a:gd name="T41" fmla="*/ 137 h 143"/>
                  <a:gd name="T42" fmla="*/ 92 w 117"/>
                  <a:gd name="T43" fmla="*/ 143 h 143"/>
                  <a:gd name="T44" fmla="*/ 81 w 117"/>
                  <a:gd name="T45" fmla="*/ 139 h 143"/>
                  <a:gd name="T46" fmla="*/ 83 w 117"/>
                  <a:gd name="T47" fmla="*/ 137 h 143"/>
                  <a:gd name="T48" fmla="*/ 84 w 117"/>
                  <a:gd name="T49" fmla="*/ 121 h 143"/>
                  <a:gd name="T50" fmla="*/ 84 w 117"/>
                  <a:gd name="T51" fmla="*/ 116 h 143"/>
                  <a:gd name="T52" fmla="*/ 83 w 117"/>
                  <a:gd name="T53" fmla="*/ 112 h 143"/>
                  <a:gd name="T54" fmla="*/ 81 w 117"/>
                  <a:gd name="T55" fmla="*/ 109 h 143"/>
                  <a:gd name="T56" fmla="*/ 75 w 117"/>
                  <a:gd name="T57" fmla="*/ 107 h 143"/>
                  <a:gd name="T58" fmla="*/ 72 w 117"/>
                  <a:gd name="T59" fmla="*/ 102 h 143"/>
                  <a:gd name="T60" fmla="*/ 70 w 117"/>
                  <a:gd name="T61" fmla="*/ 84 h 143"/>
                  <a:gd name="T62" fmla="*/ 67 w 117"/>
                  <a:gd name="T63" fmla="*/ 80 h 143"/>
                  <a:gd name="T64" fmla="*/ 58 w 117"/>
                  <a:gd name="T65" fmla="*/ 70 h 143"/>
                  <a:gd name="T66" fmla="*/ 47 w 117"/>
                  <a:gd name="T67" fmla="*/ 75 h 143"/>
                  <a:gd name="T68" fmla="*/ 38 w 117"/>
                  <a:gd name="T69" fmla="*/ 79 h 143"/>
                  <a:gd name="T70" fmla="*/ 34 w 117"/>
                  <a:gd name="T71" fmla="*/ 77 h 143"/>
                  <a:gd name="T72" fmla="*/ 31 w 117"/>
                  <a:gd name="T73" fmla="*/ 73 h 143"/>
                  <a:gd name="T74" fmla="*/ 20 w 117"/>
                  <a:gd name="T75" fmla="*/ 79 h 143"/>
                  <a:gd name="T76" fmla="*/ 15 w 117"/>
                  <a:gd name="T77" fmla="*/ 82 h 143"/>
                  <a:gd name="T78" fmla="*/ 13 w 117"/>
                  <a:gd name="T79" fmla="*/ 82 h 143"/>
                  <a:gd name="T80" fmla="*/ 17 w 117"/>
                  <a:gd name="T81" fmla="*/ 59 h 143"/>
                  <a:gd name="T82" fmla="*/ 17 w 117"/>
                  <a:gd name="T83" fmla="*/ 50 h 143"/>
                  <a:gd name="T84" fmla="*/ 8 w 117"/>
                  <a:gd name="T85" fmla="*/ 48 h 143"/>
                  <a:gd name="T86" fmla="*/ 6 w 117"/>
                  <a:gd name="T87" fmla="*/ 37 h 143"/>
                  <a:gd name="T88" fmla="*/ 0 w 117"/>
                  <a:gd name="T89" fmla="*/ 34 h 143"/>
                  <a:gd name="T90" fmla="*/ 0 w 117"/>
                  <a:gd name="T91" fmla="*/ 30 h 143"/>
                  <a:gd name="T92" fmla="*/ 2 w 117"/>
                  <a:gd name="T93" fmla="*/ 29 h 143"/>
                  <a:gd name="T94" fmla="*/ 8 w 117"/>
                  <a:gd name="T95" fmla="*/ 27 h 143"/>
                  <a:gd name="T96" fmla="*/ 15 w 117"/>
                  <a:gd name="T97" fmla="*/ 18 h 143"/>
                  <a:gd name="T98" fmla="*/ 17 w 117"/>
                  <a:gd name="T99" fmla="*/ 14 h 143"/>
                  <a:gd name="T100" fmla="*/ 24 w 117"/>
                  <a:gd name="T101" fmla="*/ 21 h 143"/>
                  <a:gd name="T102" fmla="*/ 25 w 117"/>
                  <a:gd name="T103" fmla="*/ 16 h 143"/>
                  <a:gd name="T104" fmla="*/ 24 w 117"/>
                  <a:gd name="T105" fmla="*/ 2 h 143"/>
                  <a:gd name="T106" fmla="*/ 31 w 117"/>
                  <a:gd name="T10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7" h="143">
                    <a:moveTo>
                      <a:pt x="31" y="2"/>
                    </a:moveTo>
                    <a:lnTo>
                      <a:pt x="43" y="18"/>
                    </a:lnTo>
                    <a:lnTo>
                      <a:pt x="43" y="21"/>
                    </a:lnTo>
                    <a:lnTo>
                      <a:pt x="43" y="23"/>
                    </a:lnTo>
                    <a:lnTo>
                      <a:pt x="49" y="29"/>
                    </a:lnTo>
                    <a:lnTo>
                      <a:pt x="54" y="29"/>
                    </a:lnTo>
                    <a:lnTo>
                      <a:pt x="59" y="27"/>
                    </a:lnTo>
                    <a:lnTo>
                      <a:pt x="65" y="29"/>
                    </a:lnTo>
                    <a:lnTo>
                      <a:pt x="68" y="34"/>
                    </a:lnTo>
                    <a:lnTo>
                      <a:pt x="68" y="36"/>
                    </a:lnTo>
                    <a:lnTo>
                      <a:pt x="72" y="37"/>
                    </a:lnTo>
                    <a:lnTo>
                      <a:pt x="72" y="39"/>
                    </a:lnTo>
                    <a:lnTo>
                      <a:pt x="74" y="41"/>
                    </a:lnTo>
                    <a:lnTo>
                      <a:pt x="74" y="45"/>
                    </a:lnTo>
                    <a:lnTo>
                      <a:pt x="70" y="48"/>
                    </a:lnTo>
                    <a:lnTo>
                      <a:pt x="65" y="48"/>
                    </a:lnTo>
                    <a:lnTo>
                      <a:pt x="63" y="48"/>
                    </a:lnTo>
                    <a:lnTo>
                      <a:pt x="61" y="50"/>
                    </a:lnTo>
                    <a:lnTo>
                      <a:pt x="59" y="54"/>
                    </a:lnTo>
                    <a:lnTo>
                      <a:pt x="61" y="55"/>
                    </a:lnTo>
                    <a:lnTo>
                      <a:pt x="79" y="66"/>
                    </a:lnTo>
                    <a:lnTo>
                      <a:pt x="79" y="70"/>
                    </a:lnTo>
                    <a:lnTo>
                      <a:pt x="86" y="77"/>
                    </a:lnTo>
                    <a:lnTo>
                      <a:pt x="86" y="79"/>
                    </a:lnTo>
                    <a:lnTo>
                      <a:pt x="92" y="84"/>
                    </a:lnTo>
                    <a:lnTo>
                      <a:pt x="93" y="86"/>
                    </a:lnTo>
                    <a:lnTo>
                      <a:pt x="99" y="89"/>
                    </a:lnTo>
                    <a:lnTo>
                      <a:pt x="100" y="96"/>
                    </a:lnTo>
                    <a:lnTo>
                      <a:pt x="100" y="96"/>
                    </a:lnTo>
                    <a:lnTo>
                      <a:pt x="100" y="96"/>
                    </a:lnTo>
                    <a:lnTo>
                      <a:pt x="102" y="100"/>
                    </a:lnTo>
                    <a:lnTo>
                      <a:pt x="104" y="100"/>
                    </a:lnTo>
                    <a:lnTo>
                      <a:pt x="111" y="105"/>
                    </a:lnTo>
                    <a:lnTo>
                      <a:pt x="117" y="120"/>
                    </a:lnTo>
                    <a:lnTo>
                      <a:pt x="117" y="132"/>
                    </a:lnTo>
                    <a:lnTo>
                      <a:pt x="115" y="132"/>
                    </a:lnTo>
                    <a:lnTo>
                      <a:pt x="113" y="136"/>
                    </a:lnTo>
                    <a:lnTo>
                      <a:pt x="109" y="137"/>
                    </a:lnTo>
                    <a:lnTo>
                      <a:pt x="108" y="137"/>
                    </a:lnTo>
                    <a:lnTo>
                      <a:pt x="104" y="134"/>
                    </a:lnTo>
                    <a:lnTo>
                      <a:pt x="102" y="134"/>
                    </a:lnTo>
                    <a:lnTo>
                      <a:pt x="95" y="137"/>
                    </a:lnTo>
                    <a:lnTo>
                      <a:pt x="93" y="143"/>
                    </a:lnTo>
                    <a:lnTo>
                      <a:pt x="92" y="143"/>
                    </a:lnTo>
                    <a:lnTo>
                      <a:pt x="83" y="141"/>
                    </a:lnTo>
                    <a:lnTo>
                      <a:pt x="81" y="139"/>
                    </a:lnTo>
                    <a:lnTo>
                      <a:pt x="81" y="137"/>
                    </a:lnTo>
                    <a:lnTo>
                      <a:pt x="83" y="137"/>
                    </a:lnTo>
                    <a:lnTo>
                      <a:pt x="84" y="134"/>
                    </a:lnTo>
                    <a:lnTo>
                      <a:pt x="84" y="121"/>
                    </a:lnTo>
                    <a:lnTo>
                      <a:pt x="84" y="120"/>
                    </a:lnTo>
                    <a:lnTo>
                      <a:pt x="84" y="116"/>
                    </a:lnTo>
                    <a:lnTo>
                      <a:pt x="84" y="114"/>
                    </a:lnTo>
                    <a:lnTo>
                      <a:pt x="83" y="112"/>
                    </a:lnTo>
                    <a:lnTo>
                      <a:pt x="81" y="111"/>
                    </a:lnTo>
                    <a:lnTo>
                      <a:pt x="81" y="109"/>
                    </a:lnTo>
                    <a:lnTo>
                      <a:pt x="77" y="109"/>
                    </a:lnTo>
                    <a:lnTo>
                      <a:pt x="75" y="107"/>
                    </a:lnTo>
                    <a:lnTo>
                      <a:pt x="74" y="105"/>
                    </a:lnTo>
                    <a:lnTo>
                      <a:pt x="72" y="102"/>
                    </a:lnTo>
                    <a:lnTo>
                      <a:pt x="72" y="91"/>
                    </a:lnTo>
                    <a:lnTo>
                      <a:pt x="70" y="84"/>
                    </a:lnTo>
                    <a:lnTo>
                      <a:pt x="68" y="82"/>
                    </a:lnTo>
                    <a:lnTo>
                      <a:pt x="67" y="80"/>
                    </a:lnTo>
                    <a:lnTo>
                      <a:pt x="63" y="77"/>
                    </a:lnTo>
                    <a:lnTo>
                      <a:pt x="58" y="70"/>
                    </a:lnTo>
                    <a:lnTo>
                      <a:pt x="47" y="71"/>
                    </a:lnTo>
                    <a:lnTo>
                      <a:pt x="47" y="75"/>
                    </a:lnTo>
                    <a:lnTo>
                      <a:pt x="45" y="75"/>
                    </a:lnTo>
                    <a:lnTo>
                      <a:pt x="38" y="79"/>
                    </a:lnTo>
                    <a:lnTo>
                      <a:pt x="36" y="79"/>
                    </a:lnTo>
                    <a:lnTo>
                      <a:pt x="34" y="77"/>
                    </a:lnTo>
                    <a:lnTo>
                      <a:pt x="33" y="73"/>
                    </a:lnTo>
                    <a:lnTo>
                      <a:pt x="31" y="73"/>
                    </a:lnTo>
                    <a:lnTo>
                      <a:pt x="24" y="75"/>
                    </a:lnTo>
                    <a:lnTo>
                      <a:pt x="20" y="79"/>
                    </a:lnTo>
                    <a:lnTo>
                      <a:pt x="17" y="80"/>
                    </a:lnTo>
                    <a:lnTo>
                      <a:pt x="15" y="82"/>
                    </a:lnTo>
                    <a:lnTo>
                      <a:pt x="13" y="84"/>
                    </a:lnTo>
                    <a:lnTo>
                      <a:pt x="13" y="82"/>
                    </a:lnTo>
                    <a:lnTo>
                      <a:pt x="11" y="79"/>
                    </a:lnTo>
                    <a:lnTo>
                      <a:pt x="17" y="59"/>
                    </a:lnTo>
                    <a:lnTo>
                      <a:pt x="15" y="55"/>
                    </a:lnTo>
                    <a:lnTo>
                      <a:pt x="17" y="50"/>
                    </a:lnTo>
                    <a:lnTo>
                      <a:pt x="15" y="48"/>
                    </a:lnTo>
                    <a:lnTo>
                      <a:pt x="8" y="48"/>
                    </a:lnTo>
                    <a:lnTo>
                      <a:pt x="6" y="48"/>
                    </a:lnTo>
                    <a:lnTo>
                      <a:pt x="6" y="37"/>
                    </a:lnTo>
                    <a:lnTo>
                      <a:pt x="2" y="34"/>
                    </a:lnTo>
                    <a:lnTo>
                      <a:pt x="0" y="34"/>
                    </a:lnTo>
                    <a:lnTo>
                      <a:pt x="0" y="34"/>
                    </a:lnTo>
                    <a:lnTo>
                      <a:pt x="0" y="30"/>
                    </a:lnTo>
                    <a:lnTo>
                      <a:pt x="0" y="30"/>
                    </a:lnTo>
                    <a:lnTo>
                      <a:pt x="2" y="29"/>
                    </a:lnTo>
                    <a:lnTo>
                      <a:pt x="4" y="29"/>
                    </a:lnTo>
                    <a:lnTo>
                      <a:pt x="8" y="27"/>
                    </a:lnTo>
                    <a:lnTo>
                      <a:pt x="6" y="23"/>
                    </a:lnTo>
                    <a:lnTo>
                      <a:pt x="15" y="18"/>
                    </a:lnTo>
                    <a:lnTo>
                      <a:pt x="15" y="16"/>
                    </a:lnTo>
                    <a:lnTo>
                      <a:pt x="17" y="14"/>
                    </a:lnTo>
                    <a:lnTo>
                      <a:pt x="18" y="21"/>
                    </a:lnTo>
                    <a:lnTo>
                      <a:pt x="24" y="21"/>
                    </a:lnTo>
                    <a:lnTo>
                      <a:pt x="25" y="20"/>
                    </a:lnTo>
                    <a:lnTo>
                      <a:pt x="25" y="16"/>
                    </a:lnTo>
                    <a:lnTo>
                      <a:pt x="24" y="11"/>
                    </a:lnTo>
                    <a:lnTo>
                      <a:pt x="24" y="2"/>
                    </a:lnTo>
                    <a:lnTo>
                      <a:pt x="25" y="0"/>
                    </a:lnTo>
                    <a:lnTo>
                      <a:pt x="31" y="0"/>
                    </a:lnTo>
                    <a:lnTo>
                      <a:pt x="31"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49" name="Freeform 2488">
                <a:extLst>
                  <a:ext uri="{FF2B5EF4-FFF2-40B4-BE49-F238E27FC236}">
                    <a16:creationId xmlns:a16="http://schemas.microsoft.com/office/drawing/2014/main" id="{9F6BE178-3737-A94A-96A1-976544CE2731}"/>
                  </a:ext>
                </a:extLst>
              </p:cNvPr>
              <p:cNvSpPr>
                <a:spLocks/>
              </p:cNvSpPr>
              <p:nvPr/>
            </p:nvSpPr>
            <p:spPr bwMode="auto">
              <a:xfrm>
                <a:off x="4435" y="2386"/>
                <a:ext cx="36" cy="30"/>
              </a:xfrm>
              <a:custGeom>
                <a:avLst/>
                <a:gdLst>
                  <a:gd name="T0" fmla="*/ 0 w 36"/>
                  <a:gd name="T1" fmla="*/ 13 h 30"/>
                  <a:gd name="T2" fmla="*/ 0 w 36"/>
                  <a:gd name="T3" fmla="*/ 13 h 30"/>
                  <a:gd name="T4" fmla="*/ 0 w 36"/>
                  <a:gd name="T5" fmla="*/ 16 h 30"/>
                  <a:gd name="T6" fmla="*/ 0 w 36"/>
                  <a:gd name="T7" fmla="*/ 20 h 30"/>
                  <a:gd name="T8" fmla="*/ 0 w 36"/>
                  <a:gd name="T9" fmla="*/ 20 h 30"/>
                  <a:gd name="T10" fmla="*/ 2 w 36"/>
                  <a:gd name="T11" fmla="*/ 23 h 30"/>
                  <a:gd name="T12" fmla="*/ 4 w 36"/>
                  <a:gd name="T13" fmla="*/ 27 h 30"/>
                  <a:gd name="T14" fmla="*/ 4 w 36"/>
                  <a:gd name="T15" fmla="*/ 27 h 30"/>
                  <a:gd name="T16" fmla="*/ 7 w 36"/>
                  <a:gd name="T17" fmla="*/ 29 h 30"/>
                  <a:gd name="T18" fmla="*/ 11 w 36"/>
                  <a:gd name="T19" fmla="*/ 29 h 30"/>
                  <a:gd name="T20" fmla="*/ 11 w 36"/>
                  <a:gd name="T21" fmla="*/ 29 h 30"/>
                  <a:gd name="T22" fmla="*/ 14 w 36"/>
                  <a:gd name="T23" fmla="*/ 30 h 30"/>
                  <a:gd name="T24" fmla="*/ 20 w 36"/>
                  <a:gd name="T25" fmla="*/ 30 h 30"/>
                  <a:gd name="T26" fmla="*/ 20 w 36"/>
                  <a:gd name="T27" fmla="*/ 30 h 30"/>
                  <a:gd name="T28" fmla="*/ 20 w 36"/>
                  <a:gd name="T29" fmla="*/ 29 h 30"/>
                  <a:gd name="T30" fmla="*/ 22 w 36"/>
                  <a:gd name="T31" fmla="*/ 29 h 30"/>
                  <a:gd name="T32" fmla="*/ 23 w 36"/>
                  <a:gd name="T33" fmla="*/ 27 h 30"/>
                  <a:gd name="T34" fmla="*/ 23 w 36"/>
                  <a:gd name="T35" fmla="*/ 29 h 30"/>
                  <a:gd name="T36" fmla="*/ 23 w 36"/>
                  <a:gd name="T37" fmla="*/ 29 h 30"/>
                  <a:gd name="T38" fmla="*/ 25 w 36"/>
                  <a:gd name="T39" fmla="*/ 25 h 30"/>
                  <a:gd name="T40" fmla="*/ 29 w 36"/>
                  <a:gd name="T41" fmla="*/ 23 h 30"/>
                  <a:gd name="T42" fmla="*/ 29 w 36"/>
                  <a:gd name="T43" fmla="*/ 23 h 30"/>
                  <a:gd name="T44" fmla="*/ 31 w 36"/>
                  <a:gd name="T45" fmla="*/ 20 h 30"/>
                  <a:gd name="T46" fmla="*/ 31 w 36"/>
                  <a:gd name="T47" fmla="*/ 16 h 30"/>
                  <a:gd name="T48" fmla="*/ 31 w 36"/>
                  <a:gd name="T49" fmla="*/ 16 h 30"/>
                  <a:gd name="T50" fmla="*/ 31 w 36"/>
                  <a:gd name="T51" fmla="*/ 16 h 30"/>
                  <a:gd name="T52" fmla="*/ 32 w 36"/>
                  <a:gd name="T53" fmla="*/ 13 h 30"/>
                  <a:gd name="T54" fmla="*/ 32 w 36"/>
                  <a:gd name="T55" fmla="*/ 9 h 30"/>
                  <a:gd name="T56" fmla="*/ 32 w 36"/>
                  <a:gd name="T57" fmla="*/ 9 h 30"/>
                  <a:gd name="T58" fmla="*/ 36 w 36"/>
                  <a:gd name="T59" fmla="*/ 9 h 30"/>
                  <a:gd name="T60" fmla="*/ 36 w 36"/>
                  <a:gd name="T61" fmla="*/ 7 h 30"/>
                  <a:gd name="T62" fmla="*/ 34 w 36"/>
                  <a:gd name="T63" fmla="*/ 4 h 30"/>
                  <a:gd name="T64" fmla="*/ 34 w 36"/>
                  <a:gd name="T65" fmla="*/ 4 h 30"/>
                  <a:gd name="T66" fmla="*/ 31 w 36"/>
                  <a:gd name="T67" fmla="*/ 0 h 30"/>
                  <a:gd name="T68" fmla="*/ 29 w 36"/>
                  <a:gd name="T69" fmla="*/ 2 h 30"/>
                  <a:gd name="T70" fmla="*/ 29 w 36"/>
                  <a:gd name="T71" fmla="*/ 4 h 30"/>
                  <a:gd name="T72" fmla="*/ 29 w 36"/>
                  <a:gd name="T73" fmla="*/ 4 h 30"/>
                  <a:gd name="T74" fmla="*/ 27 w 36"/>
                  <a:gd name="T75" fmla="*/ 2 h 30"/>
                  <a:gd name="T76" fmla="*/ 25 w 36"/>
                  <a:gd name="T77" fmla="*/ 2 h 30"/>
                  <a:gd name="T78" fmla="*/ 25 w 36"/>
                  <a:gd name="T79" fmla="*/ 4 h 30"/>
                  <a:gd name="T80" fmla="*/ 25 w 36"/>
                  <a:gd name="T81" fmla="*/ 4 h 30"/>
                  <a:gd name="T82" fmla="*/ 25 w 36"/>
                  <a:gd name="T83" fmla="*/ 2 h 30"/>
                  <a:gd name="T84" fmla="*/ 22 w 36"/>
                  <a:gd name="T85" fmla="*/ 2 h 30"/>
                  <a:gd name="T86" fmla="*/ 20 w 36"/>
                  <a:gd name="T87" fmla="*/ 4 h 30"/>
                  <a:gd name="T88" fmla="*/ 20 w 36"/>
                  <a:gd name="T89" fmla="*/ 4 h 30"/>
                  <a:gd name="T90" fmla="*/ 18 w 36"/>
                  <a:gd name="T91" fmla="*/ 2 h 30"/>
                  <a:gd name="T92" fmla="*/ 16 w 36"/>
                  <a:gd name="T93" fmla="*/ 2 h 30"/>
                  <a:gd name="T94" fmla="*/ 11 w 36"/>
                  <a:gd name="T95" fmla="*/ 4 h 30"/>
                  <a:gd name="T96" fmla="*/ 11 w 36"/>
                  <a:gd name="T97" fmla="*/ 4 h 30"/>
                  <a:gd name="T98" fmla="*/ 13 w 36"/>
                  <a:gd name="T99" fmla="*/ 5 h 30"/>
                  <a:gd name="T100" fmla="*/ 13 w 36"/>
                  <a:gd name="T101" fmla="*/ 5 h 30"/>
                  <a:gd name="T102" fmla="*/ 11 w 36"/>
                  <a:gd name="T103" fmla="*/ 4 h 30"/>
                  <a:gd name="T104" fmla="*/ 7 w 36"/>
                  <a:gd name="T105" fmla="*/ 4 h 30"/>
                  <a:gd name="T106" fmla="*/ 7 w 36"/>
                  <a:gd name="T107" fmla="*/ 4 h 30"/>
                  <a:gd name="T108" fmla="*/ 7 w 36"/>
                  <a:gd name="T109" fmla="*/ 4 h 30"/>
                  <a:gd name="T110" fmla="*/ 7 w 36"/>
                  <a:gd name="T111" fmla="*/ 5 h 30"/>
                  <a:gd name="T112" fmla="*/ 9 w 36"/>
                  <a:gd name="T113" fmla="*/ 7 h 30"/>
                  <a:gd name="T114" fmla="*/ 9 w 36"/>
                  <a:gd name="T115" fmla="*/ 7 h 30"/>
                  <a:gd name="T116" fmla="*/ 4 w 36"/>
                  <a:gd name="T117" fmla="*/ 9 h 30"/>
                  <a:gd name="T118" fmla="*/ 0 w 36"/>
                  <a:gd name="T119"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30">
                    <a:moveTo>
                      <a:pt x="0" y="13"/>
                    </a:moveTo>
                    <a:lnTo>
                      <a:pt x="0" y="13"/>
                    </a:lnTo>
                    <a:lnTo>
                      <a:pt x="0" y="16"/>
                    </a:lnTo>
                    <a:lnTo>
                      <a:pt x="0" y="20"/>
                    </a:lnTo>
                    <a:lnTo>
                      <a:pt x="0" y="20"/>
                    </a:lnTo>
                    <a:lnTo>
                      <a:pt x="2" y="23"/>
                    </a:lnTo>
                    <a:lnTo>
                      <a:pt x="4" y="27"/>
                    </a:lnTo>
                    <a:lnTo>
                      <a:pt x="4" y="27"/>
                    </a:lnTo>
                    <a:lnTo>
                      <a:pt x="7" y="29"/>
                    </a:lnTo>
                    <a:lnTo>
                      <a:pt x="11" y="29"/>
                    </a:lnTo>
                    <a:lnTo>
                      <a:pt x="11" y="29"/>
                    </a:lnTo>
                    <a:lnTo>
                      <a:pt x="14" y="30"/>
                    </a:lnTo>
                    <a:lnTo>
                      <a:pt x="20" y="30"/>
                    </a:lnTo>
                    <a:lnTo>
                      <a:pt x="20" y="30"/>
                    </a:lnTo>
                    <a:lnTo>
                      <a:pt x="20" y="29"/>
                    </a:lnTo>
                    <a:lnTo>
                      <a:pt x="22" y="29"/>
                    </a:lnTo>
                    <a:lnTo>
                      <a:pt x="23" y="27"/>
                    </a:lnTo>
                    <a:lnTo>
                      <a:pt x="23" y="29"/>
                    </a:lnTo>
                    <a:lnTo>
                      <a:pt x="23" y="29"/>
                    </a:lnTo>
                    <a:lnTo>
                      <a:pt x="25" y="25"/>
                    </a:lnTo>
                    <a:lnTo>
                      <a:pt x="29" y="23"/>
                    </a:lnTo>
                    <a:lnTo>
                      <a:pt x="29" y="23"/>
                    </a:lnTo>
                    <a:lnTo>
                      <a:pt x="31" y="20"/>
                    </a:lnTo>
                    <a:lnTo>
                      <a:pt x="31" y="16"/>
                    </a:lnTo>
                    <a:lnTo>
                      <a:pt x="31" y="16"/>
                    </a:lnTo>
                    <a:lnTo>
                      <a:pt x="31" y="16"/>
                    </a:lnTo>
                    <a:lnTo>
                      <a:pt x="32" y="13"/>
                    </a:lnTo>
                    <a:lnTo>
                      <a:pt x="32" y="9"/>
                    </a:lnTo>
                    <a:lnTo>
                      <a:pt x="32" y="9"/>
                    </a:lnTo>
                    <a:lnTo>
                      <a:pt x="36" y="9"/>
                    </a:lnTo>
                    <a:lnTo>
                      <a:pt x="36" y="7"/>
                    </a:lnTo>
                    <a:lnTo>
                      <a:pt x="34" y="4"/>
                    </a:lnTo>
                    <a:lnTo>
                      <a:pt x="34" y="4"/>
                    </a:lnTo>
                    <a:lnTo>
                      <a:pt x="31" y="0"/>
                    </a:lnTo>
                    <a:lnTo>
                      <a:pt x="29" y="2"/>
                    </a:lnTo>
                    <a:lnTo>
                      <a:pt x="29" y="4"/>
                    </a:lnTo>
                    <a:lnTo>
                      <a:pt x="29" y="4"/>
                    </a:lnTo>
                    <a:lnTo>
                      <a:pt x="27" y="2"/>
                    </a:lnTo>
                    <a:lnTo>
                      <a:pt x="25" y="2"/>
                    </a:lnTo>
                    <a:lnTo>
                      <a:pt x="25" y="4"/>
                    </a:lnTo>
                    <a:lnTo>
                      <a:pt x="25" y="4"/>
                    </a:lnTo>
                    <a:lnTo>
                      <a:pt x="25" y="2"/>
                    </a:lnTo>
                    <a:lnTo>
                      <a:pt x="22" y="2"/>
                    </a:lnTo>
                    <a:lnTo>
                      <a:pt x="20" y="4"/>
                    </a:lnTo>
                    <a:lnTo>
                      <a:pt x="20" y="4"/>
                    </a:lnTo>
                    <a:lnTo>
                      <a:pt x="18" y="2"/>
                    </a:lnTo>
                    <a:lnTo>
                      <a:pt x="16" y="2"/>
                    </a:lnTo>
                    <a:lnTo>
                      <a:pt x="11" y="4"/>
                    </a:lnTo>
                    <a:lnTo>
                      <a:pt x="11" y="4"/>
                    </a:lnTo>
                    <a:lnTo>
                      <a:pt x="13" y="5"/>
                    </a:lnTo>
                    <a:lnTo>
                      <a:pt x="13" y="5"/>
                    </a:lnTo>
                    <a:lnTo>
                      <a:pt x="11" y="4"/>
                    </a:lnTo>
                    <a:lnTo>
                      <a:pt x="7" y="4"/>
                    </a:lnTo>
                    <a:lnTo>
                      <a:pt x="7" y="4"/>
                    </a:lnTo>
                    <a:lnTo>
                      <a:pt x="7" y="4"/>
                    </a:lnTo>
                    <a:lnTo>
                      <a:pt x="7" y="5"/>
                    </a:lnTo>
                    <a:lnTo>
                      <a:pt x="9" y="7"/>
                    </a:lnTo>
                    <a:lnTo>
                      <a:pt x="9" y="7"/>
                    </a:lnTo>
                    <a:lnTo>
                      <a:pt x="4" y="9"/>
                    </a:lnTo>
                    <a:lnTo>
                      <a:pt x="0"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0" name="Freeform 2489">
                <a:extLst>
                  <a:ext uri="{FF2B5EF4-FFF2-40B4-BE49-F238E27FC236}">
                    <a16:creationId xmlns:a16="http://schemas.microsoft.com/office/drawing/2014/main" id="{C746EEE9-3F67-4A48-ADAE-99DB70B88BDC}"/>
                  </a:ext>
                </a:extLst>
              </p:cNvPr>
              <p:cNvSpPr>
                <a:spLocks/>
              </p:cNvSpPr>
              <p:nvPr/>
            </p:nvSpPr>
            <p:spPr bwMode="auto">
              <a:xfrm>
                <a:off x="4435" y="2386"/>
                <a:ext cx="36" cy="30"/>
              </a:xfrm>
              <a:custGeom>
                <a:avLst/>
                <a:gdLst>
                  <a:gd name="T0" fmla="*/ 0 w 36"/>
                  <a:gd name="T1" fmla="*/ 13 h 30"/>
                  <a:gd name="T2" fmla="*/ 0 w 36"/>
                  <a:gd name="T3" fmla="*/ 13 h 30"/>
                  <a:gd name="T4" fmla="*/ 0 w 36"/>
                  <a:gd name="T5" fmla="*/ 16 h 30"/>
                  <a:gd name="T6" fmla="*/ 0 w 36"/>
                  <a:gd name="T7" fmla="*/ 20 h 30"/>
                  <a:gd name="T8" fmla="*/ 0 w 36"/>
                  <a:gd name="T9" fmla="*/ 20 h 30"/>
                  <a:gd name="T10" fmla="*/ 2 w 36"/>
                  <a:gd name="T11" fmla="*/ 23 h 30"/>
                  <a:gd name="T12" fmla="*/ 4 w 36"/>
                  <a:gd name="T13" fmla="*/ 27 h 30"/>
                  <a:gd name="T14" fmla="*/ 4 w 36"/>
                  <a:gd name="T15" fmla="*/ 27 h 30"/>
                  <a:gd name="T16" fmla="*/ 7 w 36"/>
                  <a:gd name="T17" fmla="*/ 29 h 30"/>
                  <a:gd name="T18" fmla="*/ 11 w 36"/>
                  <a:gd name="T19" fmla="*/ 29 h 30"/>
                  <a:gd name="T20" fmla="*/ 11 w 36"/>
                  <a:gd name="T21" fmla="*/ 29 h 30"/>
                  <a:gd name="T22" fmla="*/ 14 w 36"/>
                  <a:gd name="T23" fmla="*/ 30 h 30"/>
                  <a:gd name="T24" fmla="*/ 20 w 36"/>
                  <a:gd name="T25" fmla="*/ 30 h 30"/>
                  <a:gd name="T26" fmla="*/ 20 w 36"/>
                  <a:gd name="T27" fmla="*/ 30 h 30"/>
                  <a:gd name="T28" fmla="*/ 20 w 36"/>
                  <a:gd name="T29" fmla="*/ 29 h 30"/>
                  <a:gd name="T30" fmla="*/ 22 w 36"/>
                  <a:gd name="T31" fmla="*/ 29 h 30"/>
                  <a:gd name="T32" fmla="*/ 23 w 36"/>
                  <a:gd name="T33" fmla="*/ 27 h 30"/>
                  <a:gd name="T34" fmla="*/ 23 w 36"/>
                  <a:gd name="T35" fmla="*/ 29 h 30"/>
                  <a:gd name="T36" fmla="*/ 23 w 36"/>
                  <a:gd name="T37" fmla="*/ 29 h 30"/>
                  <a:gd name="T38" fmla="*/ 25 w 36"/>
                  <a:gd name="T39" fmla="*/ 25 h 30"/>
                  <a:gd name="T40" fmla="*/ 29 w 36"/>
                  <a:gd name="T41" fmla="*/ 23 h 30"/>
                  <a:gd name="T42" fmla="*/ 29 w 36"/>
                  <a:gd name="T43" fmla="*/ 23 h 30"/>
                  <a:gd name="T44" fmla="*/ 31 w 36"/>
                  <a:gd name="T45" fmla="*/ 20 h 30"/>
                  <a:gd name="T46" fmla="*/ 31 w 36"/>
                  <a:gd name="T47" fmla="*/ 16 h 30"/>
                  <a:gd name="T48" fmla="*/ 31 w 36"/>
                  <a:gd name="T49" fmla="*/ 16 h 30"/>
                  <a:gd name="T50" fmla="*/ 31 w 36"/>
                  <a:gd name="T51" fmla="*/ 16 h 30"/>
                  <a:gd name="T52" fmla="*/ 32 w 36"/>
                  <a:gd name="T53" fmla="*/ 13 h 30"/>
                  <a:gd name="T54" fmla="*/ 32 w 36"/>
                  <a:gd name="T55" fmla="*/ 9 h 30"/>
                  <a:gd name="T56" fmla="*/ 32 w 36"/>
                  <a:gd name="T57" fmla="*/ 9 h 30"/>
                  <a:gd name="T58" fmla="*/ 36 w 36"/>
                  <a:gd name="T59" fmla="*/ 9 h 30"/>
                  <a:gd name="T60" fmla="*/ 36 w 36"/>
                  <a:gd name="T61" fmla="*/ 7 h 30"/>
                  <a:gd name="T62" fmla="*/ 34 w 36"/>
                  <a:gd name="T63" fmla="*/ 4 h 30"/>
                  <a:gd name="T64" fmla="*/ 34 w 36"/>
                  <a:gd name="T65" fmla="*/ 4 h 30"/>
                  <a:gd name="T66" fmla="*/ 31 w 36"/>
                  <a:gd name="T67" fmla="*/ 0 h 30"/>
                  <a:gd name="T68" fmla="*/ 29 w 36"/>
                  <a:gd name="T69" fmla="*/ 2 h 30"/>
                  <a:gd name="T70" fmla="*/ 29 w 36"/>
                  <a:gd name="T71" fmla="*/ 4 h 30"/>
                  <a:gd name="T72" fmla="*/ 29 w 36"/>
                  <a:gd name="T73" fmla="*/ 4 h 30"/>
                  <a:gd name="T74" fmla="*/ 27 w 36"/>
                  <a:gd name="T75" fmla="*/ 2 h 30"/>
                  <a:gd name="T76" fmla="*/ 25 w 36"/>
                  <a:gd name="T77" fmla="*/ 2 h 30"/>
                  <a:gd name="T78" fmla="*/ 25 w 36"/>
                  <a:gd name="T79" fmla="*/ 4 h 30"/>
                  <a:gd name="T80" fmla="*/ 25 w 36"/>
                  <a:gd name="T81" fmla="*/ 4 h 30"/>
                  <a:gd name="T82" fmla="*/ 25 w 36"/>
                  <a:gd name="T83" fmla="*/ 2 h 30"/>
                  <a:gd name="T84" fmla="*/ 22 w 36"/>
                  <a:gd name="T85" fmla="*/ 2 h 30"/>
                  <a:gd name="T86" fmla="*/ 20 w 36"/>
                  <a:gd name="T87" fmla="*/ 4 h 30"/>
                  <a:gd name="T88" fmla="*/ 20 w 36"/>
                  <a:gd name="T89" fmla="*/ 4 h 30"/>
                  <a:gd name="T90" fmla="*/ 18 w 36"/>
                  <a:gd name="T91" fmla="*/ 2 h 30"/>
                  <a:gd name="T92" fmla="*/ 16 w 36"/>
                  <a:gd name="T93" fmla="*/ 2 h 30"/>
                  <a:gd name="T94" fmla="*/ 11 w 36"/>
                  <a:gd name="T95" fmla="*/ 4 h 30"/>
                  <a:gd name="T96" fmla="*/ 11 w 36"/>
                  <a:gd name="T97" fmla="*/ 4 h 30"/>
                  <a:gd name="T98" fmla="*/ 13 w 36"/>
                  <a:gd name="T99" fmla="*/ 5 h 30"/>
                  <a:gd name="T100" fmla="*/ 13 w 36"/>
                  <a:gd name="T101" fmla="*/ 5 h 30"/>
                  <a:gd name="T102" fmla="*/ 11 w 36"/>
                  <a:gd name="T103" fmla="*/ 4 h 30"/>
                  <a:gd name="T104" fmla="*/ 7 w 36"/>
                  <a:gd name="T105" fmla="*/ 4 h 30"/>
                  <a:gd name="T106" fmla="*/ 7 w 36"/>
                  <a:gd name="T107" fmla="*/ 4 h 30"/>
                  <a:gd name="T108" fmla="*/ 7 w 36"/>
                  <a:gd name="T109" fmla="*/ 4 h 30"/>
                  <a:gd name="T110" fmla="*/ 7 w 36"/>
                  <a:gd name="T111" fmla="*/ 5 h 30"/>
                  <a:gd name="T112" fmla="*/ 9 w 36"/>
                  <a:gd name="T113" fmla="*/ 7 h 30"/>
                  <a:gd name="T114" fmla="*/ 9 w 36"/>
                  <a:gd name="T115" fmla="*/ 7 h 30"/>
                  <a:gd name="T116" fmla="*/ 4 w 36"/>
                  <a:gd name="T117" fmla="*/ 9 h 30"/>
                  <a:gd name="T118" fmla="*/ 0 w 36"/>
                  <a:gd name="T119"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30">
                    <a:moveTo>
                      <a:pt x="0" y="13"/>
                    </a:moveTo>
                    <a:lnTo>
                      <a:pt x="0" y="13"/>
                    </a:lnTo>
                    <a:lnTo>
                      <a:pt x="0" y="16"/>
                    </a:lnTo>
                    <a:lnTo>
                      <a:pt x="0" y="20"/>
                    </a:lnTo>
                    <a:lnTo>
                      <a:pt x="0" y="20"/>
                    </a:lnTo>
                    <a:lnTo>
                      <a:pt x="2" y="23"/>
                    </a:lnTo>
                    <a:lnTo>
                      <a:pt x="4" y="27"/>
                    </a:lnTo>
                    <a:lnTo>
                      <a:pt x="4" y="27"/>
                    </a:lnTo>
                    <a:lnTo>
                      <a:pt x="7" y="29"/>
                    </a:lnTo>
                    <a:lnTo>
                      <a:pt x="11" y="29"/>
                    </a:lnTo>
                    <a:lnTo>
                      <a:pt x="11" y="29"/>
                    </a:lnTo>
                    <a:lnTo>
                      <a:pt x="14" y="30"/>
                    </a:lnTo>
                    <a:lnTo>
                      <a:pt x="20" y="30"/>
                    </a:lnTo>
                    <a:lnTo>
                      <a:pt x="20" y="30"/>
                    </a:lnTo>
                    <a:lnTo>
                      <a:pt x="20" y="29"/>
                    </a:lnTo>
                    <a:lnTo>
                      <a:pt x="22" y="29"/>
                    </a:lnTo>
                    <a:lnTo>
                      <a:pt x="23" y="27"/>
                    </a:lnTo>
                    <a:lnTo>
                      <a:pt x="23" y="29"/>
                    </a:lnTo>
                    <a:lnTo>
                      <a:pt x="23" y="29"/>
                    </a:lnTo>
                    <a:lnTo>
                      <a:pt x="25" y="25"/>
                    </a:lnTo>
                    <a:lnTo>
                      <a:pt x="29" y="23"/>
                    </a:lnTo>
                    <a:lnTo>
                      <a:pt x="29" y="23"/>
                    </a:lnTo>
                    <a:lnTo>
                      <a:pt x="31" y="20"/>
                    </a:lnTo>
                    <a:lnTo>
                      <a:pt x="31" y="16"/>
                    </a:lnTo>
                    <a:lnTo>
                      <a:pt x="31" y="16"/>
                    </a:lnTo>
                    <a:lnTo>
                      <a:pt x="31" y="16"/>
                    </a:lnTo>
                    <a:lnTo>
                      <a:pt x="32" y="13"/>
                    </a:lnTo>
                    <a:lnTo>
                      <a:pt x="32" y="9"/>
                    </a:lnTo>
                    <a:lnTo>
                      <a:pt x="32" y="9"/>
                    </a:lnTo>
                    <a:lnTo>
                      <a:pt x="36" y="9"/>
                    </a:lnTo>
                    <a:lnTo>
                      <a:pt x="36" y="7"/>
                    </a:lnTo>
                    <a:lnTo>
                      <a:pt x="34" y="4"/>
                    </a:lnTo>
                    <a:lnTo>
                      <a:pt x="34" y="4"/>
                    </a:lnTo>
                    <a:lnTo>
                      <a:pt x="31" y="0"/>
                    </a:lnTo>
                    <a:lnTo>
                      <a:pt x="29" y="2"/>
                    </a:lnTo>
                    <a:lnTo>
                      <a:pt x="29" y="4"/>
                    </a:lnTo>
                    <a:lnTo>
                      <a:pt x="29" y="4"/>
                    </a:lnTo>
                    <a:lnTo>
                      <a:pt x="27" y="2"/>
                    </a:lnTo>
                    <a:lnTo>
                      <a:pt x="25" y="2"/>
                    </a:lnTo>
                    <a:lnTo>
                      <a:pt x="25" y="4"/>
                    </a:lnTo>
                    <a:lnTo>
                      <a:pt x="25" y="4"/>
                    </a:lnTo>
                    <a:lnTo>
                      <a:pt x="25" y="2"/>
                    </a:lnTo>
                    <a:lnTo>
                      <a:pt x="22" y="2"/>
                    </a:lnTo>
                    <a:lnTo>
                      <a:pt x="20" y="4"/>
                    </a:lnTo>
                    <a:lnTo>
                      <a:pt x="20" y="4"/>
                    </a:lnTo>
                    <a:lnTo>
                      <a:pt x="18" y="2"/>
                    </a:lnTo>
                    <a:lnTo>
                      <a:pt x="16" y="2"/>
                    </a:lnTo>
                    <a:lnTo>
                      <a:pt x="11" y="4"/>
                    </a:lnTo>
                    <a:lnTo>
                      <a:pt x="11" y="4"/>
                    </a:lnTo>
                    <a:lnTo>
                      <a:pt x="13" y="5"/>
                    </a:lnTo>
                    <a:lnTo>
                      <a:pt x="13" y="5"/>
                    </a:lnTo>
                    <a:lnTo>
                      <a:pt x="11" y="4"/>
                    </a:lnTo>
                    <a:lnTo>
                      <a:pt x="7" y="4"/>
                    </a:lnTo>
                    <a:lnTo>
                      <a:pt x="7" y="4"/>
                    </a:lnTo>
                    <a:lnTo>
                      <a:pt x="7" y="4"/>
                    </a:lnTo>
                    <a:lnTo>
                      <a:pt x="7" y="5"/>
                    </a:lnTo>
                    <a:lnTo>
                      <a:pt x="9" y="7"/>
                    </a:lnTo>
                    <a:lnTo>
                      <a:pt x="9" y="7"/>
                    </a:lnTo>
                    <a:lnTo>
                      <a:pt x="4" y="9"/>
                    </a:lnTo>
                    <a:lnTo>
                      <a:pt x="0"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1" name="Freeform 2490">
                <a:extLst>
                  <a:ext uri="{FF2B5EF4-FFF2-40B4-BE49-F238E27FC236}">
                    <a16:creationId xmlns:a16="http://schemas.microsoft.com/office/drawing/2014/main" id="{5A1E2D2A-BF5A-5649-B241-6C04E2CF7C25}"/>
                  </a:ext>
                </a:extLst>
              </p:cNvPr>
              <p:cNvSpPr>
                <a:spLocks/>
              </p:cNvSpPr>
              <p:nvPr/>
            </p:nvSpPr>
            <p:spPr bwMode="auto">
              <a:xfrm>
                <a:off x="4219" y="2624"/>
                <a:ext cx="179" cy="183"/>
              </a:xfrm>
              <a:custGeom>
                <a:avLst/>
                <a:gdLst>
                  <a:gd name="T0" fmla="*/ 32 w 179"/>
                  <a:gd name="T1" fmla="*/ 7 h 183"/>
                  <a:gd name="T2" fmla="*/ 16 w 179"/>
                  <a:gd name="T3" fmla="*/ 5 h 183"/>
                  <a:gd name="T4" fmla="*/ 2 w 179"/>
                  <a:gd name="T5" fmla="*/ 0 h 183"/>
                  <a:gd name="T6" fmla="*/ 22 w 179"/>
                  <a:gd name="T7" fmla="*/ 26 h 183"/>
                  <a:gd name="T8" fmla="*/ 29 w 179"/>
                  <a:gd name="T9" fmla="*/ 30 h 183"/>
                  <a:gd name="T10" fmla="*/ 39 w 179"/>
                  <a:gd name="T11" fmla="*/ 42 h 183"/>
                  <a:gd name="T12" fmla="*/ 43 w 179"/>
                  <a:gd name="T13" fmla="*/ 51 h 183"/>
                  <a:gd name="T14" fmla="*/ 54 w 179"/>
                  <a:gd name="T15" fmla="*/ 57 h 183"/>
                  <a:gd name="T16" fmla="*/ 61 w 179"/>
                  <a:gd name="T17" fmla="*/ 66 h 183"/>
                  <a:gd name="T18" fmla="*/ 66 w 179"/>
                  <a:gd name="T19" fmla="*/ 83 h 183"/>
                  <a:gd name="T20" fmla="*/ 72 w 179"/>
                  <a:gd name="T21" fmla="*/ 87 h 183"/>
                  <a:gd name="T22" fmla="*/ 79 w 179"/>
                  <a:gd name="T23" fmla="*/ 96 h 183"/>
                  <a:gd name="T24" fmla="*/ 88 w 179"/>
                  <a:gd name="T25" fmla="*/ 107 h 183"/>
                  <a:gd name="T26" fmla="*/ 93 w 179"/>
                  <a:gd name="T27" fmla="*/ 116 h 183"/>
                  <a:gd name="T28" fmla="*/ 97 w 179"/>
                  <a:gd name="T29" fmla="*/ 130 h 183"/>
                  <a:gd name="T30" fmla="*/ 107 w 179"/>
                  <a:gd name="T31" fmla="*/ 142 h 183"/>
                  <a:gd name="T32" fmla="*/ 120 w 179"/>
                  <a:gd name="T33" fmla="*/ 155 h 183"/>
                  <a:gd name="T34" fmla="*/ 138 w 179"/>
                  <a:gd name="T35" fmla="*/ 167 h 183"/>
                  <a:gd name="T36" fmla="*/ 145 w 179"/>
                  <a:gd name="T37" fmla="*/ 176 h 183"/>
                  <a:gd name="T38" fmla="*/ 152 w 179"/>
                  <a:gd name="T39" fmla="*/ 183 h 183"/>
                  <a:gd name="T40" fmla="*/ 152 w 179"/>
                  <a:gd name="T41" fmla="*/ 178 h 183"/>
                  <a:gd name="T42" fmla="*/ 157 w 179"/>
                  <a:gd name="T43" fmla="*/ 180 h 183"/>
                  <a:gd name="T44" fmla="*/ 164 w 179"/>
                  <a:gd name="T45" fmla="*/ 176 h 183"/>
                  <a:gd name="T46" fmla="*/ 173 w 179"/>
                  <a:gd name="T47" fmla="*/ 180 h 183"/>
                  <a:gd name="T48" fmla="*/ 175 w 179"/>
                  <a:gd name="T49" fmla="*/ 164 h 183"/>
                  <a:gd name="T50" fmla="*/ 173 w 179"/>
                  <a:gd name="T51" fmla="*/ 157 h 183"/>
                  <a:gd name="T52" fmla="*/ 173 w 179"/>
                  <a:gd name="T53" fmla="*/ 146 h 183"/>
                  <a:gd name="T54" fmla="*/ 179 w 179"/>
                  <a:gd name="T55" fmla="*/ 139 h 183"/>
                  <a:gd name="T56" fmla="*/ 172 w 179"/>
                  <a:gd name="T57" fmla="*/ 132 h 183"/>
                  <a:gd name="T58" fmla="*/ 161 w 179"/>
                  <a:gd name="T59" fmla="*/ 126 h 183"/>
                  <a:gd name="T60" fmla="*/ 154 w 179"/>
                  <a:gd name="T61" fmla="*/ 132 h 183"/>
                  <a:gd name="T62" fmla="*/ 155 w 179"/>
                  <a:gd name="T63" fmla="*/ 128 h 183"/>
                  <a:gd name="T64" fmla="*/ 155 w 179"/>
                  <a:gd name="T65" fmla="*/ 121 h 183"/>
                  <a:gd name="T66" fmla="*/ 152 w 179"/>
                  <a:gd name="T67" fmla="*/ 107 h 183"/>
                  <a:gd name="T68" fmla="*/ 143 w 179"/>
                  <a:gd name="T69" fmla="*/ 105 h 183"/>
                  <a:gd name="T70" fmla="*/ 136 w 179"/>
                  <a:gd name="T71" fmla="*/ 96 h 183"/>
                  <a:gd name="T72" fmla="*/ 138 w 179"/>
                  <a:gd name="T73" fmla="*/ 96 h 183"/>
                  <a:gd name="T74" fmla="*/ 134 w 179"/>
                  <a:gd name="T75" fmla="*/ 92 h 183"/>
                  <a:gd name="T76" fmla="*/ 143 w 179"/>
                  <a:gd name="T77" fmla="*/ 89 h 183"/>
                  <a:gd name="T78" fmla="*/ 136 w 179"/>
                  <a:gd name="T79" fmla="*/ 82 h 183"/>
                  <a:gd name="T80" fmla="*/ 120 w 179"/>
                  <a:gd name="T81" fmla="*/ 85 h 183"/>
                  <a:gd name="T82" fmla="*/ 129 w 179"/>
                  <a:gd name="T83" fmla="*/ 78 h 183"/>
                  <a:gd name="T84" fmla="*/ 118 w 179"/>
                  <a:gd name="T85" fmla="*/ 75 h 183"/>
                  <a:gd name="T86" fmla="*/ 113 w 179"/>
                  <a:gd name="T87" fmla="*/ 66 h 183"/>
                  <a:gd name="T88" fmla="*/ 104 w 179"/>
                  <a:gd name="T89" fmla="*/ 62 h 183"/>
                  <a:gd name="T90" fmla="*/ 95 w 179"/>
                  <a:gd name="T91" fmla="*/ 53 h 183"/>
                  <a:gd name="T92" fmla="*/ 97 w 179"/>
                  <a:gd name="T93" fmla="*/ 60 h 183"/>
                  <a:gd name="T94" fmla="*/ 88 w 179"/>
                  <a:gd name="T95" fmla="*/ 53 h 183"/>
                  <a:gd name="T96" fmla="*/ 82 w 179"/>
                  <a:gd name="T97" fmla="*/ 48 h 183"/>
                  <a:gd name="T98" fmla="*/ 79 w 179"/>
                  <a:gd name="T99" fmla="*/ 44 h 183"/>
                  <a:gd name="T100" fmla="*/ 72 w 179"/>
                  <a:gd name="T101" fmla="*/ 37 h 183"/>
                  <a:gd name="T102" fmla="*/ 61 w 179"/>
                  <a:gd name="T103" fmla="*/ 30 h 183"/>
                  <a:gd name="T104" fmla="*/ 52 w 179"/>
                  <a:gd name="T105" fmla="*/ 23 h 183"/>
                  <a:gd name="T106" fmla="*/ 50 w 179"/>
                  <a:gd name="T107" fmla="*/ 17 h 183"/>
                  <a:gd name="T108" fmla="*/ 38 w 179"/>
                  <a:gd name="T109" fmla="*/ 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 h="183">
                    <a:moveTo>
                      <a:pt x="38" y="5"/>
                    </a:moveTo>
                    <a:lnTo>
                      <a:pt x="38" y="5"/>
                    </a:lnTo>
                    <a:lnTo>
                      <a:pt x="36" y="7"/>
                    </a:lnTo>
                    <a:lnTo>
                      <a:pt x="32" y="7"/>
                    </a:lnTo>
                    <a:lnTo>
                      <a:pt x="32" y="7"/>
                    </a:lnTo>
                    <a:lnTo>
                      <a:pt x="29" y="5"/>
                    </a:lnTo>
                    <a:lnTo>
                      <a:pt x="29" y="5"/>
                    </a:lnTo>
                    <a:lnTo>
                      <a:pt x="20" y="5"/>
                    </a:lnTo>
                    <a:lnTo>
                      <a:pt x="20" y="5"/>
                    </a:lnTo>
                    <a:lnTo>
                      <a:pt x="16" y="5"/>
                    </a:lnTo>
                    <a:lnTo>
                      <a:pt x="13" y="1"/>
                    </a:lnTo>
                    <a:lnTo>
                      <a:pt x="13" y="1"/>
                    </a:lnTo>
                    <a:lnTo>
                      <a:pt x="7" y="0"/>
                    </a:lnTo>
                    <a:lnTo>
                      <a:pt x="5" y="0"/>
                    </a:lnTo>
                    <a:lnTo>
                      <a:pt x="2" y="0"/>
                    </a:lnTo>
                    <a:lnTo>
                      <a:pt x="2" y="0"/>
                    </a:lnTo>
                    <a:lnTo>
                      <a:pt x="0" y="3"/>
                    </a:lnTo>
                    <a:lnTo>
                      <a:pt x="0" y="5"/>
                    </a:lnTo>
                    <a:lnTo>
                      <a:pt x="7" y="14"/>
                    </a:lnTo>
                    <a:lnTo>
                      <a:pt x="22" y="26"/>
                    </a:lnTo>
                    <a:lnTo>
                      <a:pt x="22" y="26"/>
                    </a:lnTo>
                    <a:lnTo>
                      <a:pt x="23" y="28"/>
                    </a:lnTo>
                    <a:lnTo>
                      <a:pt x="27" y="30"/>
                    </a:lnTo>
                    <a:lnTo>
                      <a:pt x="27" y="30"/>
                    </a:lnTo>
                    <a:lnTo>
                      <a:pt x="29" y="30"/>
                    </a:lnTo>
                    <a:lnTo>
                      <a:pt x="30" y="32"/>
                    </a:lnTo>
                    <a:lnTo>
                      <a:pt x="32" y="35"/>
                    </a:lnTo>
                    <a:lnTo>
                      <a:pt x="32" y="35"/>
                    </a:lnTo>
                    <a:lnTo>
                      <a:pt x="36" y="39"/>
                    </a:lnTo>
                    <a:lnTo>
                      <a:pt x="39" y="42"/>
                    </a:lnTo>
                    <a:lnTo>
                      <a:pt x="39" y="42"/>
                    </a:lnTo>
                    <a:lnTo>
                      <a:pt x="41" y="44"/>
                    </a:lnTo>
                    <a:lnTo>
                      <a:pt x="41" y="46"/>
                    </a:lnTo>
                    <a:lnTo>
                      <a:pt x="43" y="51"/>
                    </a:lnTo>
                    <a:lnTo>
                      <a:pt x="43" y="51"/>
                    </a:lnTo>
                    <a:lnTo>
                      <a:pt x="43" y="51"/>
                    </a:lnTo>
                    <a:lnTo>
                      <a:pt x="45" y="53"/>
                    </a:lnTo>
                    <a:lnTo>
                      <a:pt x="50" y="55"/>
                    </a:lnTo>
                    <a:lnTo>
                      <a:pt x="50" y="55"/>
                    </a:lnTo>
                    <a:lnTo>
                      <a:pt x="54" y="57"/>
                    </a:lnTo>
                    <a:lnTo>
                      <a:pt x="54" y="57"/>
                    </a:lnTo>
                    <a:lnTo>
                      <a:pt x="59" y="62"/>
                    </a:lnTo>
                    <a:lnTo>
                      <a:pt x="59" y="62"/>
                    </a:lnTo>
                    <a:lnTo>
                      <a:pt x="61" y="64"/>
                    </a:lnTo>
                    <a:lnTo>
                      <a:pt x="61" y="66"/>
                    </a:lnTo>
                    <a:lnTo>
                      <a:pt x="61" y="66"/>
                    </a:lnTo>
                    <a:lnTo>
                      <a:pt x="64" y="75"/>
                    </a:lnTo>
                    <a:lnTo>
                      <a:pt x="64" y="75"/>
                    </a:lnTo>
                    <a:lnTo>
                      <a:pt x="66" y="78"/>
                    </a:lnTo>
                    <a:lnTo>
                      <a:pt x="66" y="83"/>
                    </a:lnTo>
                    <a:lnTo>
                      <a:pt x="66" y="83"/>
                    </a:lnTo>
                    <a:lnTo>
                      <a:pt x="68" y="85"/>
                    </a:lnTo>
                    <a:lnTo>
                      <a:pt x="68" y="85"/>
                    </a:lnTo>
                    <a:lnTo>
                      <a:pt x="72" y="87"/>
                    </a:lnTo>
                    <a:lnTo>
                      <a:pt x="72" y="87"/>
                    </a:lnTo>
                    <a:lnTo>
                      <a:pt x="75" y="89"/>
                    </a:lnTo>
                    <a:lnTo>
                      <a:pt x="77" y="91"/>
                    </a:lnTo>
                    <a:lnTo>
                      <a:pt x="77" y="92"/>
                    </a:lnTo>
                    <a:lnTo>
                      <a:pt x="77" y="92"/>
                    </a:lnTo>
                    <a:lnTo>
                      <a:pt x="79" y="96"/>
                    </a:lnTo>
                    <a:lnTo>
                      <a:pt x="82" y="100"/>
                    </a:lnTo>
                    <a:lnTo>
                      <a:pt x="86" y="103"/>
                    </a:lnTo>
                    <a:lnTo>
                      <a:pt x="88" y="107"/>
                    </a:lnTo>
                    <a:lnTo>
                      <a:pt x="88" y="107"/>
                    </a:lnTo>
                    <a:lnTo>
                      <a:pt x="88" y="107"/>
                    </a:lnTo>
                    <a:lnTo>
                      <a:pt x="88" y="108"/>
                    </a:lnTo>
                    <a:lnTo>
                      <a:pt x="88" y="108"/>
                    </a:lnTo>
                    <a:lnTo>
                      <a:pt x="89" y="112"/>
                    </a:lnTo>
                    <a:lnTo>
                      <a:pt x="89" y="112"/>
                    </a:lnTo>
                    <a:lnTo>
                      <a:pt x="93" y="116"/>
                    </a:lnTo>
                    <a:lnTo>
                      <a:pt x="95" y="121"/>
                    </a:lnTo>
                    <a:lnTo>
                      <a:pt x="95" y="121"/>
                    </a:lnTo>
                    <a:lnTo>
                      <a:pt x="95" y="126"/>
                    </a:lnTo>
                    <a:lnTo>
                      <a:pt x="97" y="130"/>
                    </a:lnTo>
                    <a:lnTo>
                      <a:pt x="97" y="130"/>
                    </a:lnTo>
                    <a:lnTo>
                      <a:pt x="102" y="135"/>
                    </a:lnTo>
                    <a:lnTo>
                      <a:pt x="102" y="135"/>
                    </a:lnTo>
                    <a:lnTo>
                      <a:pt x="105" y="139"/>
                    </a:lnTo>
                    <a:lnTo>
                      <a:pt x="107" y="142"/>
                    </a:lnTo>
                    <a:lnTo>
                      <a:pt x="107" y="142"/>
                    </a:lnTo>
                    <a:lnTo>
                      <a:pt x="113" y="146"/>
                    </a:lnTo>
                    <a:lnTo>
                      <a:pt x="116" y="150"/>
                    </a:lnTo>
                    <a:lnTo>
                      <a:pt x="116" y="150"/>
                    </a:lnTo>
                    <a:lnTo>
                      <a:pt x="118" y="153"/>
                    </a:lnTo>
                    <a:lnTo>
                      <a:pt x="120" y="155"/>
                    </a:lnTo>
                    <a:lnTo>
                      <a:pt x="120" y="155"/>
                    </a:lnTo>
                    <a:lnTo>
                      <a:pt x="129" y="162"/>
                    </a:lnTo>
                    <a:lnTo>
                      <a:pt x="129" y="162"/>
                    </a:lnTo>
                    <a:lnTo>
                      <a:pt x="138" y="167"/>
                    </a:lnTo>
                    <a:lnTo>
                      <a:pt x="138" y="167"/>
                    </a:lnTo>
                    <a:lnTo>
                      <a:pt x="139" y="169"/>
                    </a:lnTo>
                    <a:lnTo>
                      <a:pt x="141" y="173"/>
                    </a:lnTo>
                    <a:lnTo>
                      <a:pt x="141" y="173"/>
                    </a:lnTo>
                    <a:lnTo>
                      <a:pt x="145" y="176"/>
                    </a:lnTo>
                    <a:lnTo>
                      <a:pt x="145" y="176"/>
                    </a:lnTo>
                    <a:lnTo>
                      <a:pt x="148" y="178"/>
                    </a:lnTo>
                    <a:lnTo>
                      <a:pt x="148" y="178"/>
                    </a:lnTo>
                    <a:lnTo>
                      <a:pt x="148" y="180"/>
                    </a:lnTo>
                    <a:lnTo>
                      <a:pt x="148" y="180"/>
                    </a:lnTo>
                    <a:lnTo>
                      <a:pt x="152" y="183"/>
                    </a:lnTo>
                    <a:lnTo>
                      <a:pt x="154" y="183"/>
                    </a:lnTo>
                    <a:lnTo>
                      <a:pt x="154" y="183"/>
                    </a:lnTo>
                    <a:lnTo>
                      <a:pt x="154" y="183"/>
                    </a:lnTo>
                    <a:lnTo>
                      <a:pt x="154" y="180"/>
                    </a:lnTo>
                    <a:lnTo>
                      <a:pt x="152" y="178"/>
                    </a:lnTo>
                    <a:lnTo>
                      <a:pt x="152" y="178"/>
                    </a:lnTo>
                    <a:lnTo>
                      <a:pt x="152" y="176"/>
                    </a:lnTo>
                    <a:lnTo>
                      <a:pt x="154" y="178"/>
                    </a:lnTo>
                    <a:lnTo>
                      <a:pt x="157" y="180"/>
                    </a:lnTo>
                    <a:lnTo>
                      <a:pt x="157" y="180"/>
                    </a:lnTo>
                    <a:lnTo>
                      <a:pt x="159" y="180"/>
                    </a:lnTo>
                    <a:lnTo>
                      <a:pt x="161" y="182"/>
                    </a:lnTo>
                    <a:lnTo>
                      <a:pt x="163" y="180"/>
                    </a:lnTo>
                    <a:lnTo>
                      <a:pt x="164" y="176"/>
                    </a:lnTo>
                    <a:lnTo>
                      <a:pt x="164" y="176"/>
                    </a:lnTo>
                    <a:lnTo>
                      <a:pt x="166" y="180"/>
                    </a:lnTo>
                    <a:lnTo>
                      <a:pt x="172" y="182"/>
                    </a:lnTo>
                    <a:lnTo>
                      <a:pt x="172" y="182"/>
                    </a:lnTo>
                    <a:lnTo>
                      <a:pt x="172" y="182"/>
                    </a:lnTo>
                    <a:lnTo>
                      <a:pt x="173" y="180"/>
                    </a:lnTo>
                    <a:lnTo>
                      <a:pt x="173" y="176"/>
                    </a:lnTo>
                    <a:lnTo>
                      <a:pt x="173" y="176"/>
                    </a:lnTo>
                    <a:lnTo>
                      <a:pt x="173" y="166"/>
                    </a:lnTo>
                    <a:lnTo>
                      <a:pt x="173" y="166"/>
                    </a:lnTo>
                    <a:lnTo>
                      <a:pt x="175" y="164"/>
                    </a:lnTo>
                    <a:lnTo>
                      <a:pt x="175" y="160"/>
                    </a:lnTo>
                    <a:lnTo>
                      <a:pt x="175" y="160"/>
                    </a:lnTo>
                    <a:lnTo>
                      <a:pt x="173" y="158"/>
                    </a:lnTo>
                    <a:lnTo>
                      <a:pt x="173" y="157"/>
                    </a:lnTo>
                    <a:lnTo>
                      <a:pt x="173" y="157"/>
                    </a:lnTo>
                    <a:lnTo>
                      <a:pt x="175" y="153"/>
                    </a:lnTo>
                    <a:lnTo>
                      <a:pt x="175" y="150"/>
                    </a:lnTo>
                    <a:lnTo>
                      <a:pt x="175" y="150"/>
                    </a:lnTo>
                    <a:lnTo>
                      <a:pt x="175" y="150"/>
                    </a:lnTo>
                    <a:lnTo>
                      <a:pt x="173" y="146"/>
                    </a:lnTo>
                    <a:lnTo>
                      <a:pt x="173" y="146"/>
                    </a:lnTo>
                    <a:lnTo>
                      <a:pt x="177" y="142"/>
                    </a:lnTo>
                    <a:lnTo>
                      <a:pt x="177" y="142"/>
                    </a:lnTo>
                    <a:lnTo>
                      <a:pt x="177" y="141"/>
                    </a:lnTo>
                    <a:lnTo>
                      <a:pt x="179" y="139"/>
                    </a:lnTo>
                    <a:lnTo>
                      <a:pt x="179" y="139"/>
                    </a:lnTo>
                    <a:lnTo>
                      <a:pt x="177" y="137"/>
                    </a:lnTo>
                    <a:lnTo>
                      <a:pt x="175" y="135"/>
                    </a:lnTo>
                    <a:lnTo>
                      <a:pt x="175" y="135"/>
                    </a:lnTo>
                    <a:lnTo>
                      <a:pt x="172" y="132"/>
                    </a:lnTo>
                    <a:lnTo>
                      <a:pt x="172" y="128"/>
                    </a:lnTo>
                    <a:lnTo>
                      <a:pt x="172" y="128"/>
                    </a:lnTo>
                    <a:lnTo>
                      <a:pt x="164" y="126"/>
                    </a:lnTo>
                    <a:lnTo>
                      <a:pt x="163" y="126"/>
                    </a:lnTo>
                    <a:lnTo>
                      <a:pt x="161" y="126"/>
                    </a:lnTo>
                    <a:lnTo>
                      <a:pt x="161" y="126"/>
                    </a:lnTo>
                    <a:lnTo>
                      <a:pt x="159" y="126"/>
                    </a:lnTo>
                    <a:lnTo>
                      <a:pt x="159" y="126"/>
                    </a:lnTo>
                    <a:lnTo>
                      <a:pt x="157" y="130"/>
                    </a:lnTo>
                    <a:lnTo>
                      <a:pt x="154" y="132"/>
                    </a:lnTo>
                    <a:lnTo>
                      <a:pt x="154" y="132"/>
                    </a:lnTo>
                    <a:lnTo>
                      <a:pt x="157" y="130"/>
                    </a:lnTo>
                    <a:lnTo>
                      <a:pt x="157" y="128"/>
                    </a:lnTo>
                    <a:lnTo>
                      <a:pt x="155" y="128"/>
                    </a:lnTo>
                    <a:lnTo>
                      <a:pt x="155" y="128"/>
                    </a:lnTo>
                    <a:lnTo>
                      <a:pt x="157" y="126"/>
                    </a:lnTo>
                    <a:lnTo>
                      <a:pt x="159" y="123"/>
                    </a:lnTo>
                    <a:lnTo>
                      <a:pt x="159" y="123"/>
                    </a:lnTo>
                    <a:lnTo>
                      <a:pt x="157" y="121"/>
                    </a:lnTo>
                    <a:lnTo>
                      <a:pt x="155" y="121"/>
                    </a:lnTo>
                    <a:lnTo>
                      <a:pt x="155" y="121"/>
                    </a:lnTo>
                    <a:lnTo>
                      <a:pt x="154" y="119"/>
                    </a:lnTo>
                    <a:lnTo>
                      <a:pt x="154" y="117"/>
                    </a:lnTo>
                    <a:lnTo>
                      <a:pt x="154" y="117"/>
                    </a:lnTo>
                    <a:lnTo>
                      <a:pt x="152" y="107"/>
                    </a:lnTo>
                    <a:lnTo>
                      <a:pt x="152" y="107"/>
                    </a:lnTo>
                    <a:lnTo>
                      <a:pt x="150" y="107"/>
                    </a:lnTo>
                    <a:lnTo>
                      <a:pt x="148" y="105"/>
                    </a:lnTo>
                    <a:lnTo>
                      <a:pt x="143" y="105"/>
                    </a:lnTo>
                    <a:lnTo>
                      <a:pt x="143" y="105"/>
                    </a:lnTo>
                    <a:lnTo>
                      <a:pt x="139" y="105"/>
                    </a:lnTo>
                    <a:lnTo>
                      <a:pt x="138" y="103"/>
                    </a:lnTo>
                    <a:lnTo>
                      <a:pt x="138" y="103"/>
                    </a:lnTo>
                    <a:lnTo>
                      <a:pt x="136" y="100"/>
                    </a:lnTo>
                    <a:lnTo>
                      <a:pt x="136" y="96"/>
                    </a:lnTo>
                    <a:lnTo>
                      <a:pt x="136" y="96"/>
                    </a:lnTo>
                    <a:lnTo>
                      <a:pt x="136" y="98"/>
                    </a:lnTo>
                    <a:lnTo>
                      <a:pt x="138" y="96"/>
                    </a:lnTo>
                    <a:lnTo>
                      <a:pt x="138" y="96"/>
                    </a:lnTo>
                    <a:lnTo>
                      <a:pt x="138" y="96"/>
                    </a:lnTo>
                    <a:lnTo>
                      <a:pt x="134" y="94"/>
                    </a:lnTo>
                    <a:lnTo>
                      <a:pt x="134" y="94"/>
                    </a:lnTo>
                    <a:lnTo>
                      <a:pt x="138" y="92"/>
                    </a:lnTo>
                    <a:lnTo>
                      <a:pt x="138" y="92"/>
                    </a:lnTo>
                    <a:lnTo>
                      <a:pt x="134" y="92"/>
                    </a:lnTo>
                    <a:lnTo>
                      <a:pt x="134" y="92"/>
                    </a:lnTo>
                    <a:lnTo>
                      <a:pt x="138" y="91"/>
                    </a:lnTo>
                    <a:lnTo>
                      <a:pt x="138" y="91"/>
                    </a:lnTo>
                    <a:lnTo>
                      <a:pt x="143" y="89"/>
                    </a:lnTo>
                    <a:lnTo>
                      <a:pt x="143" y="89"/>
                    </a:lnTo>
                    <a:lnTo>
                      <a:pt x="143" y="87"/>
                    </a:lnTo>
                    <a:lnTo>
                      <a:pt x="141" y="85"/>
                    </a:lnTo>
                    <a:lnTo>
                      <a:pt x="139" y="83"/>
                    </a:lnTo>
                    <a:lnTo>
                      <a:pt x="139" y="83"/>
                    </a:lnTo>
                    <a:lnTo>
                      <a:pt x="136" y="82"/>
                    </a:lnTo>
                    <a:lnTo>
                      <a:pt x="130" y="83"/>
                    </a:lnTo>
                    <a:lnTo>
                      <a:pt x="130" y="83"/>
                    </a:lnTo>
                    <a:lnTo>
                      <a:pt x="125" y="85"/>
                    </a:lnTo>
                    <a:lnTo>
                      <a:pt x="122" y="85"/>
                    </a:lnTo>
                    <a:lnTo>
                      <a:pt x="120" y="85"/>
                    </a:lnTo>
                    <a:lnTo>
                      <a:pt x="120" y="85"/>
                    </a:lnTo>
                    <a:lnTo>
                      <a:pt x="125" y="85"/>
                    </a:lnTo>
                    <a:lnTo>
                      <a:pt x="129" y="83"/>
                    </a:lnTo>
                    <a:lnTo>
                      <a:pt x="130" y="80"/>
                    </a:lnTo>
                    <a:lnTo>
                      <a:pt x="129" y="78"/>
                    </a:lnTo>
                    <a:lnTo>
                      <a:pt x="125" y="78"/>
                    </a:lnTo>
                    <a:lnTo>
                      <a:pt x="125" y="78"/>
                    </a:lnTo>
                    <a:lnTo>
                      <a:pt x="122" y="76"/>
                    </a:lnTo>
                    <a:lnTo>
                      <a:pt x="122" y="76"/>
                    </a:lnTo>
                    <a:lnTo>
                      <a:pt x="118" y="75"/>
                    </a:lnTo>
                    <a:lnTo>
                      <a:pt x="118" y="75"/>
                    </a:lnTo>
                    <a:lnTo>
                      <a:pt x="116" y="73"/>
                    </a:lnTo>
                    <a:lnTo>
                      <a:pt x="114" y="69"/>
                    </a:lnTo>
                    <a:lnTo>
                      <a:pt x="114" y="67"/>
                    </a:lnTo>
                    <a:lnTo>
                      <a:pt x="113" y="66"/>
                    </a:lnTo>
                    <a:lnTo>
                      <a:pt x="113" y="66"/>
                    </a:lnTo>
                    <a:lnTo>
                      <a:pt x="109" y="62"/>
                    </a:lnTo>
                    <a:lnTo>
                      <a:pt x="109" y="62"/>
                    </a:lnTo>
                    <a:lnTo>
                      <a:pt x="104" y="62"/>
                    </a:lnTo>
                    <a:lnTo>
                      <a:pt x="104" y="62"/>
                    </a:lnTo>
                    <a:lnTo>
                      <a:pt x="102" y="58"/>
                    </a:lnTo>
                    <a:lnTo>
                      <a:pt x="100" y="57"/>
                    </a:lnTo>
                    <a:lnTo>
                      <a:pt x="100" y="57"/>
                    </a:lnTo>
                    <a:lnTo>
                      <a:pt x="97" y="53"/>
                    </a:lnTo>
                    <a:lnTo>
                      <a:pt x="95" y="53"/>
                    </a:lnTo>
                    <a:lnTo>
                      <a:pt x="93" y="53"/>
                    </a:lnTo>
                    <a:lnTo>
                      <a:pt x="93" y="53"/>
                    </a:lnTo>
                    <a:lnTo>
                      <a:pt x="95" y="57"/>
                    </a:lnTo>
                    <a:lnTo>
                      <a:pt x="97" y="60"/>
                    </a:lnTo>
                    <a:lnTo>
                      <a:pt x="97" y="60"/>
                    </a:lnTo>
                    <a:lnTo>
                      <a:pt x="93" y="57"/>
                    </a:lnTo>
                    <a:lnTo>
                      <a:pt x="93" y="57"/>
                    </a:lnTo>
                    <a:lnTo>
                      <a:pt x="91" y="55"/>
                    </a:lnTo>
                    <a:lnTo>
                      <a:pt x="88" y="53"/>
                    </a:lnTo>
                    <a:lnTo>
                      <a:pt x="88" y="53"/>
                    </a:lnTo>
                    <a:lnTo>
                      <a:pt x="86" y="50"/>
                    </a:lnTo>
                    <a:lnTo>
                      <a:pt x="82" y="46"/>
                    </a:lnTo>
                    <a:lnTo>
                      <a:pt x="82" y="46"/>
                    </a:lnTo>
                    <a:lnTo>
                      <a:pt x="82" y="48"/>
                    </a:lnTo>
                    <a:lnTo>
                      <a:pt x="82" y="48"/>
                    </a:lnTo>
                    <a:lnTo>
                      <a:pt x="80" y="46"/>
                    </a:lnTo>
                    <a:lnTo>
                      <a:pt x="80" y="46"/>
                    </a:lnTo>
                    <a:lnTo>
                      <a:pt x="80" y="48"/>
                    </a:lnTo>
                    <a:lnTo>
                      <a:pt x="80" y="48"/>
                    </a:lnTo>
                    <a:lnTo>
                      <a:pt x="79" y="44"/>
                    </a:lnTo>
                    <a:lnTo>
                      <a:pt x="79" y="42"/>
                    </a:lnTo>
                    <a:lnTo>
                      <a:pt x="79" y="42"/>
                    </a:lnTo>
                    <a:lnTo>
                      <a:pt x="79" y="42"/>
                    </a:lnTo>
                    <a:lnTo>
                      <a:pt x="72" y="37"/>
                    </a:lnTo>
                    <a:lnTo>
                      <a:pt x="72" y="37"/>
                    </a:lnTo>
                    <a:lnTo>
                      <a:pt x="68" y="33"/>
                    </a:lnTo>
                    <a:lnTo>
                      <a:pt x="64" y="30"/>
                    </a:lnTo>
                    <a:lnTo>
                      <a:pt x="64" y="30"/>
                    </a:lnTo>
                    <a:lnTo>
                      <a:pt x="61" y="30"/>
                    </a:lnTo>
                    <a:lnTo>
                      <a:pt x="61" y="30"/>
                    </a:lnTo>
                    <a:lnTo>
                      <a:pt x="59" y="28"/>
                    </a:lnTo>
                    <a:lnTo>
                      <a:pt x="57" y="26"/>
                    </a:lnTo>
                    <a:lnTo>
                      <a:pt x="57" y="26"/>
                    </a:lnTo>
                    <a:lnTo>
                      <a:pt x="52" y="23"/>
                    </a:lnTo>
                    <a:lnTo>
                      <a:pt x="52" y="23"/>
                    </a:lnTo>
                    <a:lnTo>
                      <a:pt x="50" y="23"/>
                    </a:lnTo>
                    <a:lnTo>
                      <a:pt x="52" y="21"/>
                    </a:lnTo>
                    <a:lnTo>
                      <a:pt x="52" y="19"/>
                    </a:lnTo>
                    <a:lnTo>
                      <a:pt x="50" y="17"/>
                    </a:lnTo>
                    <a:lnTo>
                      <a:pt x="50" y="17"/>
                    </a:lnTo>
                    <a:lnTo>
                      <a:pt x="48" y="16"/>
                    </a:lnTo>
                    <a:lnTo>
                      <a:pt x="47" y="12"/>
                    </a:lnTo>
                    <a:lnTo>
                      <a:pt x="47" y="12"/>
                    </a:lnTo>
                    <a:lnTo>
                      <a:pt x="43" y="8"/>
                    </a:lnTo>
                    <a:lnTo>
                      <a:pt x="38"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2" name="Freeform 2491">
                <a:extLst>
                  <a:ext uri="{FF2B5EF4-FFF2-40B4-BE49-F238E27FC236}">
                    <a16:creationId xmlns:a16="http://schemas.microsoft.com/office/drawing/2014/main" id="{317AC0F2-D864-4F44-AFE5-405DA4AE3021}"/>
                  </a:ext>
                </a:extLst>
              </p:cNvPr>
              <p:cNvSpPr>
                <a:spLocks/>
              </p:cNvSpPr>
              <p:nvPr/>
            </p:nvSpPr>
            <p:spPr bwMode="auto">
              <a:xfrm>
                <a:off x="4219" y="2624"/>
                <a:ext cx="179" cy="183"/>
              </a:xfrm>
              <a:custGeom>
                <a:avLst/>
                <a:gdLst>
                  <a:gd name="T0" fmla="*/ 32 w 179"/>
                  <a:gd name="T1" fmla="*/ 7 h 183"/>
                  <a:gd name="T2" fmla="*/ 16 w 179"/>
                  <a:gd name="T3" fmla="*/ 5 h 183"/>
                  <a:gd name="T4" fmla="*/ 2 w 179"/>
                  <a:gd name="T5" fmla="*/ 0 h 183"/>
                  <a:gd name="T6" fmla="*/ 22 w 179"/>
                  <a:gd name="T7" fmla="*/ 26 h 183"/>
                  <a:gd name="T8" fmla="*/ 29 w 179"/>
                  <a:gd name="T9" fmla="*/ 30 h 183"/>
                  <a:gd name="T10" fmla="*/ 39 w 179"/>
                  <a:gd name="T11" fmla="*/ 42 h 183"/>
                  <a:gd name="T12" fmla="*/ 43 w 179"/>
                  <a:gd name="T13" fmla="*/ 51 h 183"/>
                  <a:gd name="T14" fmla="*/ 54 w 179"/>
                  <a:gd name="T15" fmla="*/ 57 h 183"/>
                  <a:gd name="T16" fmla="*/ 61 w 179"/>
                  <a:gd name="T17" fmla="*/ 66 h 183"/>
                  <a:gd name="T18" fmla="*/ 66 w 179"/>
                  <a:gd name="T19" fmla="*/ 83 h 183"/>
                  <a:gd name="T20" fmla="*/ 72 w 179"/>
                  <a:gd name="T21" fmla="*/ 87 h 183"/>
                  <a:gd name="T22" fmla="*/ 79 w 179"/>
                  <a:gd name="T23" fmla="*/ 96 h 183"/>
                  <a:gd name="T24" fmla="*/ 88 w 179"/>
                  <a:gd name="T25" fmla="*/ 107 h 183"/>
                  <a:gd name="T26" fmla="*/ 93 w 179"/>
                  <a:gd name="T27" fmla="*/ 116 h 183"/>
                  <a:gd name="T28" fmla="*/ 97 w 179"/>
                  <a:gd name="T29" fmla="*/ 130 h 183"/>
                  <a:gd name="T30" fmla="*/ 107 w 179"/>
                  <a:gd name="T31" fmla="*/ 142 h 183"/>
                  <a:gd name="T32" fmla="*/ 120 w 179"/>
                  <a:gd name="T33" fmla="*/ 155 h 183"/>
                  <a:gd name="T34" fmla="*/ 138 w 179"/>
                  <a:gd name="T35" fmla="*/ 167 h 183"/>
                  <a:gd name="T36" fmla="*/ 145 w 179"/>
                  <a:gd name="T37" fmla="*/ 176 h 183"/>
                  <a:gd name="T38" fmla="*/ 152 w 179"/>
                  <a:gd name="T39" fmla="*/ 183 h 183"/>
                  <a:gd name="T40" fmla="*/ 152 w 179"/>
                  <a:gd name="T41" fmla="*/ 178 h 183"/>
                  <a:gd name="T42" fmla="*/ 157 w 179"/>
                  <a:gd name="T43" fmla="*/ 180 h 183"/>
                  <a:gd name="T44" fmla="*/ 164 w 179"/>
                  <a:gd name="T45" fmla="*/ 176 h 183"/>
                  <a:gd name="T46" fmla="*/ 173 w 179"/>
                  <a:gd name="T47" fmla="*/ 180 h 183"/>
                  <a:gd name="T48" fmla="*/ 175 w 179"/>
                  <a:gd name="T49" fmla="*/ 164 h 183"/>
                  <a:gd name="T50" fmla="*/ 173 w 179"/>
                  <a:gd name="T51" fmla="*/ 157 h 183"/>
                  <a:gd name="T52" fmla="*/ 173 w 179"/>
                  <a:gd name="T53" fmla="*/ 146 h 183"/>
                  <a:gd name="T54" fmla="*/ 179 w 179"/>
                  <a:gd name="T55" fmla="*/ 139 h 183"/>
                  <a:gd name="T56" fmla="*/ 172 w 179"/>
                  <a:gd name="T57" fmla="*/ 132 h 183"/>
                  <a:gd name="T58" fmla="*/ 161 w 179"/>
                  <a:gd name="T59" fmla="*/ 126 h 183"/>
                  <a:gd name="T60" fmla="*/ 154 w 179"/>
                  <a:gd name="T61" fmla="*/ 132 h 183"/>
                  <a:gd name="T62" fmla="*/ 155 w 179"/>
                  <a:gd name="T63" fmla="*/ 128 h 183"/>
                  <a:gd name="T64" fmla="*/ 155 w 179"/>
                  <a:gd name="T65" fmla="*/ 121 h 183"/>
                  <a:gd name="T66" fmla="*/ 152 w 179"/>
                  <a:gd name="T67" fmla="*/ 107 h 183"/>
                  <a:gd name="T68" fmla="*/ 143 w 179"/>
                  <a:gd name="T69" fmla="*/ 105 h 183"/>
                  <a:gd name="T70" fmla="*/ 136 w 179"/>
                  <a:gd name="T71" fmla="*/ 96 h 183"/>
                  <a:gd name="T72" fmla="*/ 138 w 179"/>
                  <a:gd name="T73" fmla="*/ 96 h 183"/>
                  <a:gd name="T74" fmla="*/ 134 w 179"/>
                  <a:gd name="T75" fmla="*/ 92 h 183"/>
                  <a:gd name="T76" fmla="*/ 143 w 179"/>
                  <a:gd name="T77" fmla="*/ 89 h 183"/>
                  <a:gd name="T78" fmla="*/ 136 w 179"/>
                  <a:gd name="T79" fmla="*/ 82 h 183"/>
                  <a:gd name="T80" fmla="*/ 120 w 179"/>
                  <a:gd name="T81" fmla="*/ 85 h 183"/>
                  <a:gd name="T82" fmla="*/ 129 w 179"/>
                  <a:gd name="T83" fmla="*/ 78 h 183"/>
                  <a:gd name="T84" fmla="*/ 118 w 179"/>
                  <a:gd name="T85" fmla="*/ 75 h 183"/>
                  <a:gd name="T86" fmla="*/ 113 w 179"/>
                  <a:gd name="T87" fmla="*/ 66 h 183"/>
                  <a:gd name="T88" fmla="*/ 104 w 179"/>
                  <a:gd name="T89" fmla="*/ 62 h 183"/>
                  <a:gd name="T90" fmla="*/ 95 w 179"/>
                  <a:gd name="T91" fmla="*/ 53 h 183"/>
                  <a:gd name="T92" fmla="*/ 97 w 179"/>
                  <a:gd name="T93" fmla="*/ 60 h 183"/>
                  <a:gd name="T94" fmla="*/ 88 w 179"/>
                  <a:gd name="T95" fmla="*/ 53 h 183"/>
                  <a:gd name="T96" fmla="*/ 82 w 179"/>
                  <a:gd name="T97" fmla="*/ 48 h 183"/>
                  <a:gd name="T98" fmla="*/ 79 w 179"/>
                  <a:gd name="T99" fmla="*/ 44 h 183"/>
                  <a:gd name="T100" fmla="*/ 72 w 179"/>
                  <a:gd name="T101" fmla="*/ 37 h 183"/>
                  <a:gd name="T102" fmla="*/ 61 w 179"/>
                  <a:gd name="T103" fmla="*/ 30 h 183"/>
                  <a:gd name="T104" fmla="*/ 52 w 179"/>
                  <a:gd name="T105" fmla="*/ 23 h 183"/>
                  <a:gd name="T106" fmla="*/ 50 w 179"/>
                  <a:gd name="T107" fmla="*/ 17 h 183"/>
                  <a:gd name="T108" fmla="*/ 38 w 179"/>
                  <a:gd name="T109" fmla="*/ 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 h="183">
                    <a:moveTo>
                      <a:pt x="38" y="5"/>
                    </a:moveTo>
                    <a:lnTo>
                      <a:pt x="38" y="5"/>
                    </a:lnTo>
                    <a:lnTo>
                      <a:pt x="36" y="7"/>
                    </a:lnTo>
                    <a:lnTo>
                      <a:pt x="32" y="7"/>
                    </a:lnTo>
                    <a:lnTo>
                      <a:pt x="32" y="7"/>
                    </a:lnTo>
                    <a:lnTo>
                      <a:pt x="29" y="5"/>
                    </a:lnTo>
                    <a:lnTo>
                      <a:pt x="29" y="5"/>
                    </a:lnTo>
                    <a:lnTo>
                      <a:pt x="20" y="5"/>
                    </a:lnTo>
                    <a:lnTo>
                      <a:pt x="20" y="5"/>
                    </a:lnTo>
                    <a:lnTo>
                      <a:pt x="16" y="5"/>
                    </a:lnTo>
                    <a:lnTo>
                      <a:pt x="13" y="1"/>
                    </a:lnTo>
                    <a:lnTo>
                      <a:pt x="13" y="1"/>
                    </a:lnTo>
                    <a:lnTo>
                      <a:pt x="7" y="0"/>
                    </a:lnTo>
                    <a:lnTo>
                      <a:pt x="5" y="0"/>
                    </a:lnTo>
                    <a:lnTo>
                      <a:pt x="2" y="0"/>
                    </a:lnTo>
                    <a:lnTo>
                      <a:pt x="2" y="0"/>
                    </a:lnTo>
                    <a:lnTo>
                      <a:pt x="0" y="3"/>
                    </a:lnTo>
                    <a:lnTo>
                      <a:pt x="0" y="5"/>
                    </a:lnTo>
                    <a:lnTo>
                      <a:pt x="7" y="14"/>
                    </a:lnTo>
                    <a:lnTo>
                      <a:pt x="22" y="26"/>
                    </a:lnTo>
                    <a:lnTo>
                      <a:pt x="22" y="26"/>
                    </a:lnTo>
                    <a:lnTo>
                      <a:pt x="23" y="28"/>
                    </a:lnTo>
                    <a:lnTo>
                      <a:pt x="27" y="30"/>
                    </a:lnTo>
                    <a:lnTo>
                      <a:pt x="27" y="30"/>
                    </a:lnTo>
                    <a:lnTo>
                      <a:pt x="29" y="30"/>
                    </a:lnTo>
                    <a:lnTo>
                      <a:pt x="30" y="32"/>
                    </a:lnTo>
                    <a:lnTo>
                      <a:pt x="32" y="35"/>
                    </a:lnTo>
                    <a:lnTo>
                      <a:pt x="32" y="35"/>
                    </a:lnTo>
                    <a:lnTo>
                      <a:pt x="36" y="39"/>
                    </a:lnTo>
                    <a:lnTo>
                      <a:pt x="39" y="42"/>
                    </a:lnTo>
                    <a:lnTo>
                      <a:pt x="39" y="42"/>
                    </a:lnTo>
                    <a:lnTo>
                      <a:pt x="41" y="44"/>
                    </a:lnTo>
                    <a:lnTo>
                      <a:pt x="41" y="46"/>
                    </a:lnTo>
                    <a:lnTo>
                      <a:pt x="43" y="51"/>
                    </a:lnTo>
                    <a:lnTo>
                      <a:pt x="43" y="51"/>
                    </a:lnTo>
                    <a:lnTo>
                      <a:pt x="43" y="51"/>
                    </a:lnTo>
                    <a:lnTo>
                      <a:pt x="45" y="53"/>
                    </a:lnTo>
                    <a:lnTo>
                      <a:pt x="50" y="55"/>
                    </a:lnTo>
                    <a:lnTo>
                      <a:pt x="50" y="55"/>
                    </a:lnTo>
                    <a:lnTo>
                      <a:pt x="54" y="57"/>
                    </a:lnTo>
                    <a:lnTo>
                      <a:pt x="54" y="57"/>
                    </a:lnTo>
                    <a:lnTo>
                      <a:pt x="59" y="62"/>
                    </a:lnTo>
                    <a:lnTo>
                      <a:pt x="59" y="62"/>
                    </a:lnTo>
                    <a:lnTo>
                      <a:pt x="61" y="64"/>
                    </a:lnTo>
                    <a:lnTo>
                      <a:pt x="61" y="66"/>
                    </a:lnTo>
                    <a:lnTo>
                      <a:pt x="61" y="66"/>
                    </a:lnTo>
                    <a:lnTo>
                      <a:pt x="64" y="75"/>
                    </a:lnTo>
                    <a:lnTo>
                      <a:pt x="64" y="75"/>
                    </a:lnTo>
                    <a:lnTo>
                      <a:pt x="66" y="78"/>
                    </a:lnTo>
                    <a:lnTo>
                      <a:pt x="66" y="83"/>
                    </a:lnTo>
                    <a:lnTo>
                      <a:pt x="66" y="83"/>
                    </a:lnTo>
                    <a:lnTo>
                      <a:pt x="68" y="85"/>
                    </a:lnTo>
                    <a:lnTo>
                      <a:pt x="68" y="85"/>
                    </a:lnTo>
                    <a:lnTo>
                      <a:pt x="72" y="87"/>
                    </a:lnTo>
                    <a:lnTo>
                      <a:pt x="72" y="87"/>
                    </a:lnTo>
                    <a:lnTo>
                      <a:pt x="75" y="89"/>
                    </a:lnTo>
                    <a:lnTo>
                      <a:pt x="77" y="91"/>
                    </a:lnTo>
                    <a:lnTo>
                      <a:pt x="77" y="92"/>
                    </a:lnTo>
                    <a:lnTo>
                      <a:pt x="77" y="92"/>
                    </a:lnTo>
                    <a:lnTo>
                      <a:pt x="79" y="96"/>
                    </a:lnTo>
                    <a:lnTo>
                      <a:pt x="82" y="100"/>
                    </a:lnTo>
                    <a:lnTo>
                      <a:pt x="86" y="103"/>
                    </a:lnTo>
                    <a:lnTo>
                      <a:pt x="88" y="107"/>
                    </a:lnTo>
                    <a:lnTo>
                      <a:pt x="88" y="107"/>
                    </a:lnTo>
                    <a:lnTo>
                      <a:pt x="88" y="107"/>
                    </a:lnTo>
                    <a:lnTo>
                      <a:pt x="88" y="108"/>
                    </a:lnTo>
                    <a:lnTo>
                      <a:pt x="88" y="108"/>
                    </a:lnTo>
                    <a:lnTo>
                      <a:pt x="89" y="112"/>
                    </a:lnTo>
                    <a:lnTo>
                      <a:pt x="89" y="112"/>
                    </a:lnTo>
                    <a:lnTo>
                      <a:pt x="93" y="116"/>
                    </a:lnTo>
                    <a:lnTo>
                      <a:pt x="95" y="121"/>
                    </a:lnTo>
                    <a:lnTo>
                      <a:pt x="95" y="121"/>
                    </a:lnTo>
                    <a:lnTo>
                      <a:pt x="95" y="126"/>
                    </a:lnTo>
                    <a:lnTo>
                      <a:pt x="97" y="130"/>
                    </a:lnTo>
                    <a:lnTo>
                      <a:pt x="97" y="130"/>
                    </a:lnTo>
                    <a:lnTo>
                      <a:pt x="102" y="135"/>
                    </a:lnTo>
                    <a:lnTo>
                      <a:pt x="102" y="135"/>
                    </a:lnTo>
                    <a:lnTo>
                      <a:pt x="105" y="139"/>
                    </a:lnTo>
                    <a:lnTo>
                      <a:pt x="107" y="142"/>
                    </a:lnTo>
                    <a:lnTo>
                      <a:pt x="107" y="142"/>
                    </a:lnTo>
                    <a:lnTo>
                      <a:pt x="113" y="146"/>
                    </a:lnTo>
                    <a:lnTo>
                      <a:pt x="116" y="150"/>
                    </a:lnTo>
                    <a:lnTo>
                      <a:pt x="116" y="150"/>
                    </a:lnTo>
                    <a:lnTo>
                      <a:pt x="118" y="153"/>
                    </a:lnTo>
                    <a:lnTo>
                      <a:pt x="120" y="155"/>
                    </a:lnTo>
                    <a:lnTo>
                      <a:pt x="120" y="155"/>
                    </a:lnTo>
                    <a:lnTo>
                      <a:pt x="129" y="162"/>
                    </a:lnTo>
                    <a:lnTo>
                      <a:pt x="129" y="162"/>
                    </a:lnTo>
                    <a:lnTo>
                      <a:pt x="138" y="167"/>
                    </a:lnTo>
                    <a:lnTo>
                      <a:pt x="138" y="167"/>
                    </a:lnTo>
                    <a:lnTo>
                      <a:pt x="139" y="169"/>
                    </a:lnTo>
                    <a:lnTo>
                      <a:pt x="141" y="173"/>
                    </a:lnTo>
                    <a:lnTo>
                      <a:pt x="141" y="173"/>
                    </a:lnTo>
                    <a:lnTo>
                      <a:pt x="145" y="176"/>
                    </a:lnTo>
                    <a:lnTo>
                      <a:pt x="145" y="176"/>
                    </a:lnTo>
                    <a:lnTo>
                      <a:pt x="148" y="178"/>
                    </a:lnTo>
                    <a:lnTo>
                      <a:pt x="148" y="178"/>
                    </a:lnTo>
                    <a:lnTo>
                      <a:pt x="148" y="180"/>
                    </a:lnTo>
                    <a:lnTo>
                      <a:pt x="148" y="180"/>
                    </a:lnTo>
                    <a:lnTo>
                      <a:pt x="152" y="183"/>
                    </a:lnTo>
                    <a:lnTo>
                      <a:pt x="154" y="183"/>
                    </a:lnTo>
                    <a:lnTo>
                      <a:pt x="154" y="183"/>
                    </a:lnTo>
                    <a:lnTo>
                      <a:pt x="154" y="183"/>
                    </a:lnTo>
                    <a:lnTo>
                      <a:pt x="154" y="180"/>
                    </a:lnTo>
                    <a:lnTo>
                      <a:pt x="152" y="178"/>
                    </a:lnTo>
                    <a:lnTo>
                      <a:pt x="152" y="178"/>
                    </a:lnTo>
                    <a:lnTo>
                      <a:pt x="152" y="176"/>
                    </a:lnTo>
                    <a:lnTo>
                      <a:pt x="154" y="178"/>
                    </a:lnTo>
                    <a:lnTo>
                      <a:pt x="157" y="180"/>
                    </a:lnTo>
                    <a:lnTo>
                      <a:pt x="157" y="180"/>
                    </a:lnTo>
                    <a:lnTo>
                      <a:pt x="159" y="180"/>
                    </a:lnTo>
                    <a:lnTo>
                      <a:pt x="161" y="182"/>
                    </a:lnTo>
                    <a:lnTo>
                      <a:pt x="163" y="180"/>
                    </a:lnTo>
                    <a:lnTo>
                      <a:pt x="164" y="176"/>
                    </a:lnTo>
                    <a:lnTo>
                      <a:pt x="164" y="176"/>
                    </a:lnTo>
                    <a:lnTo>
                      <a:pt x="166" y="180"/>
                    </a:lnTo>
                    <a:lnTo>
                      <a:pt x="172" y="182"/>
                    </a:lnTo>
                    <a:lnTo>
                      <a:pt x="172" y="182"/>
                    </a:lnTo>
                    <a:lnTo>
                      <a:pt x="172" y="182"/>
                    </a:lnTo>
                    <a:lnTo>
                      <a:pt x="173" y="180"/>
                    </a:lnTo>
                    <a:lnTo>
                      <a:pt x="173" y="176"/>
                    </a:lnTo>
                    <a:lnTo>
                      <a:pt x="173" y="176"/>
                    </a:lnTo>
                    <a:lnTo>
                      <a:pt x="173" y="166"/>
                    </a:lnTo>
                    <a:lnTo>
                      <a:pt x="173" y="166"/>
                    </a:lnTo>
                    <a:lnTo>
                      <a:pt x="175" y="164"/>
                    </a:lnTo>
                    <a:lnTo>
                      <a:pt x="175" y="160"/>
                    </a:lnTo>
                    <a:lnTo>
                      <a:pt x="175" y="160"/>
                    </a:lnTo>
                    <a:lnTo>
                      <a:pt x="173" y="158"/>
                    </a:lnTo>
                    <a:lnTo>
                      <a:pt x="173" y="157"/>
                    </a:lnTo>
                    <a:lnTo>
                      <a:pt x="173" y="157"/>
                    </a:lnTo>
                    <a:lnTo>
                      <a:pt x="175" y="153"/>
                    </a:lnTo>
                    <a:lnTo>
                      <a:pt x="175" y="150"/>
                    </a:lnTo>
                    <a:lnTo>
                      <a:pt x="175" y="150"/>
                    </a:lnTo>
                    <a:lnTo>
                      <a:pt x="175" y="150"/>
                    </a:lnTo>
                    <a:lnTo>
                      <a:pt x="173" y="146"/>
                    </a:lnTo>
                    <a:lnTo>
                      <a:pt x="173" y="146"/>
                    </a:lnTo>
                    <a:lnTo>
                      <a:pt x="177" y="142"/>
                    </a:lnTo>
                    <a:lnTo>
                      <a:pt x="177" y="142"/>
                    </a:lnTo>
                    <a:lnTo>
                      <a:pt x="177" y="141"/>
                    </a:lnTo>
                    <a:lnTo>
                      <a:pt x="179" y="139"/>
                    </a:lnTo>
                    <a:lnTo>
                      <a:pt x="179" y="139"/>
                    </a:lnTo>
                    <a:lnTo>
                      <a:pt x="177" y="137"/>
                    </a:lnTo>
                    <a:lnTo>
                      <a:pt x="175" y="135"/>
                    </a:lnTo>
                    <a:lnTo>
                      <a:pt x="175" y="135"/>
                    </a:lnTo>
                    <a:lnTo>
                      <a:pt x="172" y="132"/>
                    </a:lnTo>
                    <a:lnTo>
                      <a:pt x="172" y="128"/>
                    </a:lnTo>
                    <a:lnTo>
                      <a:pt x="172" y="128"/>
                    </a:lnTo>
                    <a:lnTo>
                      <a:pt x="164" y="126"/>
                    </a:lnTo>
                    <a:lnTo>
                      <a:pt x="163" y="126"/>
                    </a:lnTo>
                    <a:lnTo>
                      <a:pt x="161" y="126"/>
                    </a:lnTo>
                    <a:lnTo>
                      <a:pt x="161" y="126"/>
                    </a:lnTo>
                    <a:lnTo>
                      <a:pt x="159" y="126"/>
                    </a:lnTo>
                    <a:lnTo>
                      <a:pt x="159" y="126"/>
                    </a:lnTo>
                    <a:lnTo>
                      <a:pt x="157" y="130"/>
                    </a:lnTo>
                    <a:lnTo>
                      <a:pt x="154" y="132"/>
                    </a:lnTo>
                    <a:lnTo>
                      <a:pt x="154" y="132"/>
                    </a:lnTo>
                    <a:lnTo>
                      <a:pt x="157" y="130"/>
                    </a:lnTo>
                    <a:lnTo>
                      <a:pt x="157" y="128"/>
                    </a:lnTo>
                    <a:lnTo>
                      <a:pt x="155" y="128"/>
                    </a:lnTo>
                    <a:lnTo>
                      <a:pt x="155" y="128"/>
                    </a:lnTo>
                    <a:lnTo>
                      <a:pt x="157" y="126"/>
                    </a:lnTo>
                    <a:lnTo>
                      <a:pt x="159" y="123"/>
                    </a:lnTo>
                    <a:lnTo>
                      <a:pt x="159" y="123"/>
                    </a:lnTo>
                    <a:lnTo>
                      <a:pt x="157" y="121"/>
                    </a:lnTo>
                    <a:lnTo>
                      <a:pt x="155" y="121"/>
                    </a:lnTo>
                    <a:lnTo>
                      <a:pt x="155" y="121"/>
                    </a:lnTo>
                    <a:lnTo>
                      <a:pt x="154" y="119"/>
                    </a:lnTo>
                    <a:lnTo>
                      <a:pt x="154" y="117"/>
                    </a:lnTo>
                    <a:lnTo>
                      <a:pt x="154" y="117"/>
                    </a:lnTo>
                    <a:lnTo>
                      <a:pt x="152" y="107"/>
                    </a:lnTo>
                    <a:lnTo>
                      <a:pt x="152" y="107"/>
                    </a:lnTo>
                    <a:lnTo>
                      <a:pt x="150" y="107"/>
                    </a:lnTo>
                    <a:lnTo>
                      <a:pt x="148" y="105"/>
                    </a:lnTo>
                    <a:lnTo>
                      <a:pt x="143" y="105"/>
                    </a:lnTo>
                    <a:lnTo>
                      <a:pt x="143" y="105"/>
                    </a:lnTo>
                    <a:lnTo>
                      <a:pt x="139" y="105"/>
                    </a:lnTo>
                    <a:lnTo>
                      <a:pt x="138" y="103"/>
                    </a:lnTo>
                    <a:lnTo>
                      <a:pt x="138" y="103"/>
                    </a:lnTo>
                    <a:lnTo>
                      <a:pt x="136" y="100"/>
                    </a:lnTo>
                    <a:lnTo>
                      <a:pt x="136" y="96"/>
                    </a:lnTo>
                    <a:lnTo>
                      <a:pt x="136" y="96"/>
                    </a:lnTo>
                    <a:lnTo>
                      <a:pt x="136" y="98"/>
                    </a:lnTo>
                    <a:lnTo>
                      <a:pt x="138" y="96"/>
                    </a:lnTo>
                    <a:lnTo>
                      <a:pt x="138" y="96"/>
                    </a:lnTo>
                    <a:lnTo>
                      <a:pt x="138" y="96"/>
                    </a:lnTo>
                    <a:lnTo>
                      <a:pt x="134" y="94"/>
                    </a:lnTo>
                    <a:lnTo>
                      <a:pt x="134" y="94"/>
                    </a:lnTo>
                    <a:lnTo>
                      <a:pt x="138" y="92"/>
                    </a:lnTo>
                    <a:lnTo>
                      <a:pt x="138" y="92"/>
                    </a:lnTo>
                    <a:lnTo>
                      <a:pt x="134" y="92"/>
                    </a:lnTo>
                    <a:lnTo>
                      <a:pt x="134" y="92"/>
                    </a:lnTo>
                    <a:lnTo>
                      <a:pt x="138" y="91"/>
                    </a:lnTo>
                    <a:lnTo>
                      <a:pt x="138" y="91"/>
                    </a:lnTo>
                    <a:lnTo>
                      <a:pt x="143" y="89"/>
                    </a:lnTo>
                    <a:lnTo>
                      <a:pt x="143" y="89"/>
                    </a:lnTo>
                    <a:lnTo>
                      <a:pt x="143" y="87"/>
                    </a:lnTo>
                    <a:lnTo>
                      <a:pt x="141" y="85"/>
                    </a:lnTo>
                    <a:lnTo>
                      <a:pt x="139" y="83"/>
                    </a:lnTo>
                    <a:lnTo>
                      <a:pt x="139" y="83"/>
                    </a:lnTo>
                    <a:lnTo>
                      <a:pt x="136" y="82"/>
                    </a:lnTo>
                    <a:lnTo>
                      <a:pt x="130" y="83"/>
                    </a:lnTo>
                    <a:lnTo>
                      <a:pt x="130" y="83"/>
                    </a:lnTo>
                    <a:lnTo>
                      <a:pt x="125" y="85"/>
                    </a:lnTo>
                    <a:lnTo>
                      <a:pt x="122" y="85"/>
                    </a:lnTo>
                    <a:lnTo>
                      <a:pt x="120" y="85"/>
                    </a:lnTo>
                    <a:lnTo>
                      <a:pt x="120" y="85"/>
                    </a:lnTo>
                    <a:lnTo>
                      <a:pt x="125" y="85"/>
                    </a:lnTo>
                    <a:lnTo>
                      <a:pt x="129" y="83"/>
                    </a:lnTo>
                    <a:lnTo>
                      <a:pt x="130" y="80"/>
                    </a:lnTo>
                    <a:lnTo>
                      <a:pt x="129" y="78"/>
                    </a:lnTo>
                    <a:lnTo>
                      <a:pt x="125" y="78"/>
                    </a:lnTo>
                    <a:lnTo>
                      <a:pt x="125" y="78"/>
                    </a:lnTo>
                    <a:lnTo>
                      <a:pt x="122" y="76"/>
                    </a:lnTo>
                    <a:lnTo>
                      <a:pt x="122" y="76"/>
                    </a:lnTo>
                    <a:lnTo>
                      <a:pt x="118" y="75"/>
                    </a:lnTo>
                    <a:lnTo>
                      <a:pt x="118" y="75"/>
                    </a:lnTo>
                    <a:lnTo>
                      <a:pt x="116" y="73"/>
                    </a:lnTo>
                    <a:lnTo>
                      <a:pt x="114" y="69"/>
                    </a:lnTo>
                    <a:lnTo>
                      <a:pt x="114" y="67"/>
                    </a:lnTo>
                    <a:lnTo>
                      <a:pt x="113" y="66"/>
                    </a:lnTo>
                    <a:lnTo>
                      <a:pt x="113" y="66"/>
                    </a:lnTo>
                    <a:lnTo>
                      <a:pt x="109" y="62"/>
                    </a:lnTo>
                    <a:lnTo>
                      <a:pt x="109" y="62"/>
                    </a:lnTo>
                    <a:lnTo>
                      <a:pt x="104" y="62"/>
                    </a:lnTo>
                    <a:lnTo>
                      <a:pt x="104" y="62"/>
                    </a:lnTo>
                    <a:lnTo>
                      <a:pt x="102" y="58"/>
                    </a:lnTo>
                    <a:lnTo>
                      <a:pt x="100" y="57"/>
                    </a:lnTo>
                    <a:lnTo>
                      <a:pt x="100" y="57"/>
                    </a:lnTo>
                    <a:lnTo>
                      <a:pt x="97" y="53"/>
                    </a:lnTo>
                    <a:lnTo>
                      <a:pt x="95" y="53"/>
                    </a:lnTo>
                    <a:lnTo>
                      <a:pt x="93" y="53"/>
                    </a:lnTo>
                    <a:lnTo>
                      <a:pt x="93" y="53"/>
                    </a:lnTo>
                    <a:lnTo>
                      <a:pt x="95" y="57"/>
                    </a:lnTo>
                    <a:lnTo>
                      <a:pt x="97" y="60"/>
                    </a:lnTo>
                    <a:lnTo>
                      <a:pt x="97" y="60"/>
                    </a:lnTo>
                    <a:lnTo>
                      <a:pt x="93" y="57"/>
                    </a:lnTo>
                    <a:lnTo>
                      <a:pt x="93" y="57"/>
                    </a:lnTo>
                    <a:lnTo>
                      <a:pt x="91" y="55"/>
                    </a:lnTo>
                    <a:lnTo>
                      <a:pt x="88" y="53"/>
                    </a:lnTo>
                    <a:lnTo>
                      <a:pt x="88" y="53"/>
                    </a:lnTo>
                    <a:lnTo>
                      <a:pt x="86" y="50"/>
                    </a:lnTo>
                    <a:lnTo>
                      <a:pt x="82" y="46"/>
                    </a:lnTo>
                    <a:lnTo>
                      <a:pt x="82" y="46"/>
                    </a:lnTo>
                    <a:lnTo>
                      <a:pt x="82" y="48"/>
                    </a:lnTo>
                    <a:lnTo>
                      <a:pt x="82" y="48"/>
                    </a:lnTo>
                    <a:lnTo>
                      <a:pt x="80" y="46"/>
                    </a:lnTo>
                    <a:lnTo>
                      <a:pt x="80" y="46"/>
                    </a:lnTo>
                    <a:lnTo>
                      <a:pt x="80" y="48"/>
                    </a:lnTo>
                    <a:lnTo>
                      <a:pt x="80" y="48"/>
                    </a:lnTo>
                    <a:lnTo>
                      <a:pt x="79" y="44"/>
                    </a:lnTo>
                    <a:lnTo>
                      <a:pt x="79" y="42"/>
                    </a:lnTo>
                    <a:lnTo>
                      <a:pt x="79" y="42"/>
                    </a:lnTo>
                    <a:lnTo>
                      <a:pt x="79" y="42"/>
                    </a:lnTo>
                    <a:lnTo>
                      <a:pt x="72" y="37"/>
                    </a:lnTo>
                    <a:lnTo>
                      <a:pt x="72" y="37"/>
                    </a:lnTo>
                    <a:lnTo>
                      <a:pt x="68" y="33"/>
                    </a:lnTo>
                    <a:lnTo>
                      <a:pt x="64" y="30"/>
                    </a:lnTo>
                    <a:lnTo>
                      <a:pt x="64" y="30"/>
                    </a:lnTo>
                    <a:lnTo>
                      <a:pt x="61" y="30"/>
                    </a:lnTo>
                    <a:lnTo>
                      <a:pt x="61" y="30"/>
                    </a:lnTo>
                    <a:lnTo>
                      <a:pt x="59" y="28"/>
                    </a:lnTo>
                    <a:lnTo>
                      <a:pt x="57" y="26"/>
                    </a:lnTo>
                    <a:lnTo>
                      <a:pt x="57" y="26"/>
                    </a:lnTo>
                    <a:lnTo>
                      <a:pt x="52" y="23"/>
                    </a:lnTo>
                    <a:lnTo>
                      <a:pt x="52" y="23"/>
                    </a:lnTo>
                    <a:lnTo>
                      <a:pt x="50" y="23"/>
                    </a:lnTo>
                    <a:lnTo>
                      <a:pt x="52" y="21"/>
                    </a:lnTo>
                    <a:lnTo>
                      <a:pt x="52" y="19"/>
                    </a:lnTo>
                    <a:lnTo>
                      <a:pt x="50" y="17"/>
                    </a:lnTo>
                    <a:lnTo>
                      <a:pt x="50" y="17"/>
                    </a:lnTo>
                    <a:lnTo>
                      <a:pt x="48" y="16"/>
                    </a:lnTo>
                    <a:lnTo>
                      <a:pt x="47" y="12"/>
                    </a:lnTo>
                    <a:lnTo>
                      <a:pt x="47" y="12"/>
                    </a:lnTo>
                    <a:lnTo>
                      <a:pt x="43" y="8"/>
                    </a:lnTo>
                    <a:lnTo>
                      <a:pt x="38"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3" name="Freeform 2492">
                <a:extLst>
                  <a:ext uri="{FF2B5EF4-FFF2-40B4-BE49-F238E27FC236}">
                    <a16:creationId xmlns:a16="http://schemas.microsoft.com/office/drawing/2014/main" id="{727653F1-3D6C-F447-A113-E891FAA8C70B}"/>
                  </a:ext>
                </a:extLst>
              </p:cNvPr>
              <p:cNvSpPr>
                <a:spLocks/>
              </p:cNvSpPr>
              <p:nvPr/>
            </p:nvSpPr>
            <p:spPr bwMode="auto">
              <a:xfrm>
                <a:off x="4230" y="2666"/>
                <a:ext cx="12" cy="9"/>
              </a:xfrm>
              <a:custGeom>
                <a:avLst/>
                <a:gdLst>
                  <a:gd name="T0" fmla="*/ 11 w 12"/>
                  <a:gd name="T1" fmla="*/ 9 h 9"/>
                  <a:gd name="T2" fmla="*/ 11 w 12"/>
                  <a:gd name="T3" fmla="*/ 9 h 9"/>
                  <a:gd name="T4" fmla="*/ 12 w 12"/>
                  <a:gd name="T5" fmla="*/ 9 h 9"/>
                  <a:gd name="T6" fmla="*/ 12 w 12"/>
                  <a:gd name="T7" fmla="*/ 9 h 9"/>
                  <a:gd name="T8" fmla="*/ 12 w 12"/>
                  <a:gd name="T9" fmla="*/ 9 h 9"/>
                  <a:gd name="T10" fmla="*/ 9 w 12"/>
                  <a:gd name="T11" fmla="*/ 6 h 9"/>
                  <a:gd name="T12" fmla="*/ 9 w 12"/>
                  <a:gd name="T13" fmla="*/ 6 h 9"/>
                  <a:gd name="T14" fmla="*/ 5 w 12"/>
                  <a:gd name="T15" fmla="*/ 4 h 9"/>
                  <a:gd name="T16" fmla="*/ 5 w 12"/>
                  <a:gd name="T17" fmla="*/ 4 h 9"/>
                  <a:gd name="T18" fmla="*/ 5 w 12"/>
                  <a:gd name="T19" fmla="*/ 2 h 9"/>
                  <a:gd name="T20" fmla="*/ 3 w 12"/>
                  <a:gd name="T21" fmla="*/ 2 h 9"/>
                  <a:gd name="T22" fmla="*/ 3 w 12"/>
                  <a:gd name="T23" fmla="*/ 2 h 9"/>
                  <a:gd name="T24" fmla="*/ 2 w 12"/>
                  <a:gd name="T25" fmla="*/ 0 h 9"/>
                  <a:gd name="T26" fmla="*/ 2 w 12"/>
                  <a:gd name="T27" fmla="*/ 0 h 9"/>
                  <a:gd name="T28" fmla="*/ 2 w 12"/>
                  <a:gd name="T29" fmla="*/ 0 h 9"/>
                  <a:gd name="T30" fmla="*/ 0 w 12"/>
                  <a:gd name="T31" fmla="*/ 2 h 9"/>
                  <a:gd name="T32" fmla="*/ 2 w 12"/>
                  <a:gd name="T33" fmla="*/ 4 h 9"/>
                  <a:gd name="T34" fmla="*/ 2 w 12"/>
                  <a:gd name="T35" fmla="*/ 4 h 9"/>
                  <a:gd name="T36" fmla="*/ 5 w 12"/>
                  <a:gd name="T37" fmla="*/ 6 h 9"/>
                  <a:gd name="T38" fmla="*/ 9 w 12"/>
                  <a:gd name="T39" fmla="*/ 8 h 9"/>
                  <a:gd name="T40" fmla="*/ 11 w 12"/>
                  <a:gd name="T4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9">
                    <a:moveTo>
                      <a:pt x="11" y="9"/>
                    </a:moveTo>
                    <a:lnTo>
                      <a:pt x="11" y="9"/>
                    </a:lnTo>
                    <a:lnTo>
                      <a:pt x="12" y="9"/>
                    </a:lnTo>
                    <a:lnTo>
                      <a:pt x="12" y="9"/>
                    </a:lnTo>
                    <a:lnTo>
                      <a:pt x="12" y="9"/>
                    </a:lnTo>
                    <a:lnTo>
                      <a:pt x="9" y="6"/>
                    </a:lnTo>
                    <a:lnTo>
                      <a:pt x="9" y="6"/>
                    </a:lnTo>
                    <a:lnTo>
                      <a:pt x="5" y="4"/>
                    </a:lnTo>
                    <a:lnTo>
                      <a:pt x="5" y="4"/>
                    </a:lnTo>
                    <a:lnTo>
                      <a:pt x="5" y="2"/>
                    </a:lnTo>
                    <a:lnTo>
                      <a:pt x="3" y="2"/>
                    </a:lnTo>
                    <a:lnTo>
                      <a:pt x="3" y="2"/>
                    </a:lnTo>
                    <a:lnTo>
                      <a:pt x="2" y="0"/>
                    </a:lnTo>
                    <a:lnTo>
                      <a:pt x="2" y="0"/>
                    </a:lnTo>
                    <a:lnTo>
                      <a:pt x="2" y="0"/>
                    </a:lnTo>
                    <a:lnTo>
                      <a:pt x="0" y="2"/>
                    </a:lnTo>
                    <a:lnTo>
                      <a:pt x="2" y="4"/>
                    </a:lnTo>
                    <a:lnTo>
                      <a:pt x="2" y="4"/>
                    </a:lnTo>
                    <a:lnTo>
                      <a:pt x="5" y="6"/>
                    </a:lnTo>
                    <a:lnTo>
                      <a:pt x="9" y="8"/>
                    </a:lnTo>
                    <a:lnTo>
                      <a:pt x="11"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4" name="Freeform 2493">
                <a:extLst>
                  <a:ext uri="{FF2B5EF4-FFF2-40B4-BE49-F238E27FC236}">
                    <a16:creationId xmlns:a16="http://schemas.microsoft.com/office/drawing/2014/main" id="{E8097638-E733-B345-940A-70AB6C960088}"/>
                  </a:ext>
                </a:extLst>
              </p:cNvPr>
              <p:cNvSpPr>
                <a:spLocks/>
              </p:cNvSpPr>
              <p:nvPr/>
            </p:nvSpPr>
            <p:spPr bwMode="auto">
              <a:xfrm>
                <a:off x="4230" y="2666"/>
                <a:ext cx="12" cy="9"/>
              </a:xfrm>
              <a:custGeom>
                <a:avLst/>
                <a:gdLst>
                  <a:gd name="T0" fmla="*/ 11 w 12"/>
                  <a:gd name="T1" fmla="*/ 9 h 9"/>
                  <a:gd name="T2" fmla="*/ 11 w 12"/>
                  <a:gd name="T3" fmla="*/ 9 h 9"/>
                  <a:gd name="T4" fmla="*/ 12 w 12"/>
                  <a:gd name="T5" fmla="*/ 9 h 9"/>
                  <a:gd name="T6" fmla="*/ 12 w 12"/>
                  <a:gd name="T7" fmla="*/ 9 h 9"/>
                  <a:gd name="T8" fmla="*/ 12 w 12"/>
                  <a:gd name="T9" fmla="*/ 9 h 9"/>
                  <a:gd name="T10" fmla="*/ 9 w 12"/>
                  <a:gd name="T11" fmla="*/ 6 h 9"/>
                  <a:gd name="T12" fmla="*/ 9 w 12"/>
                  <a:gd name="T13" fmla="*/ 6 h 9"/>
                  <a:gd name="T14" fmla="*/ 5 w 12"/>
                  <a:gd name="T15" fmla="*/ 4 h 9"/>
                  <a:gd name="T16" fmla="*/ 5 w 12"/>
                  <a:gd name="T17" fmla="*/ 4 h 9"/>
                  <a:gd name="T18" fmla="*/ 5 w 12"/>
                  <a:gd name="T19" fmla="*/ 2 h 9"/>
                  <a:gd name="T20" fmla="*/ 3 w 12"/>
                  <a:gd name="T21" fmla="*/ 2 h 9"/>
                  <a:gd name="T22" fmla="*/ 3 w 12"/>
                  <a:gd name="T23" fmla="*/ 2 h 9"/>
                  <a:gd name="T24" fmla="*/ 2 w 12"/>
                  <a:gd name="T25" fmla="*/ 0 h 9"/>
                  <a:gd name="T26" fmla="*/ 2 w 12"/>
                  <a:gd name="T27" fmla="*/ 0 h 9"/>
                  <a:gd name="T28" fmla="*/ 2 w 12"/>
                  <a:gd name="T29" fmla="*/ 0 h 9"/>
                  <a:gd name="T30" fmla="*/ 0 w 12"/>
                  <a:gd name="T31" fmla="*/ 2 h 9"/>
                  <a:gd name="T32" fmla="*/ 2 w 12"/>
                  <a:gd name="T33" fmla="*/ 4 h 9"/>
                  <a:gd name="T34" fmla="*/ 2 w 12"/>
                  <a:gd name="T35" fmla="*/ 4 h 9"/>
                  <a:gd name="T36" fmla="*/ 5 w 12"/>
                  <a:gd name="T37" fmla="*/ 6 h 9"/>
                  <a:gd name="T38" fmla="*/ 9 w 12"/>
                  <a:gd name="T39" fmla="*/ 8 h 9"/>
                  <a:gd name="T40" fmla="*/ 11 w 12"/>
                  <a:gd name="T4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9">
                    <a:moveTo>
                      <a:pt x="11" y="9"/>
                    </a:moveTo>
                    <a:lnTo>
                      <a:pt x="11" y="9"/>
                    </a:lnTo>
                    <a:lnTo>
                      <a:pt x="12" y="9"/>
                    </a:lnTo>
                    <a:lnTo>
                      <a:pt x="12" y="9"/>
                    </a:lnTo>
                    <a:lnTo>
                      <a:pt x="12" y="9"/>
                    </a:lnTo>
                    <a:lnTo>
                      <a:pt x="9" y="6"/>
                    </a:lnTo>
                    <a:lnTo>
                      <a:pt x="9" y="6"/>
                    </a:lnTo>
                    <a:lnTo>
                      <a:pt x="5" y="4"/>
                    </a:lnTo>
                    <a:lnTo>
                      <a:pt x="5" y="4"/>
                    </a:lnTo>
                    <a:lnTo>
                      <a:pt x="5" y="2"/>
                    </a:lnTo>
                    <a:lnTo>
                      <a:pt x="3" y="2"/>
                    </a:lnTo>
                    <a:lnTo>
                      <a:pt x="3" y="2"/>
                    </a:lnTo>
                    <a:lnTo>
                      <a:pt x="2" y="0"/>
                    </a:lnTo>
                    <a:lnTo>
                      <a:pt x="2" y="0"/>
                    </a:lnTo>
                    <a:lnTo>
                      <a:pt x="2" y="0"/>
                    </a:lnTo>
                    <a:lnTo>
                      <a:pt x="0" y="2"/>
                    </a:lnTo>
                    <a:lnTo>
                      <a:pt x="2" y="4"/>
                    </a:lnTo>
                    <a:lnTo>
                      <a:pt x="2" y="4"/>
                    </a:lnTo>
                    <a:lnTo>
                      <a:pt x="5" y="6"/>
                    </a:lnTo>
                    <a:lnTo>
                      <a:pt x="9" y="8"/>
                    </a:lnTo>
                    <a:lnTo>
                      <a:pt x="11"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5" name="Freeform 2494">
                <a:extLst>
                  <a:ext uri="{FF2B5EF4-FFF2-40B4-BE49-F238E27FC236}">
                    <a16:creationId xmlns:a16="http://schemas.microsoft.com/office/drawing/2014/main" id="{A8382B30-6094-3F4E-A33F-0B4426E283AD}"/>
                  </a:ext>
                </a:extLst>
              </p:cNvPr>
              <p:cNvSpPr>
                <a:spLocks/>
              </p:cNvSpPr>
              <p:nvPr/>
            </p:nvSpPr>
            <p:spPr bwMode="auto">
              <a:xfrm>
                <a:off x="4253" y="2690"/>
                <a:ext cx="13" cy="14"/>
              </a:xfrm>
              <a:custGeom>
                <a:avLst/>
                <a:gdLst>
                  <a:gd name="T0" fmla="*/ 9 w 13"/>
                  <a:gd name="T1" fmla="*/ 14 h 14"/>
                  <a:gd name="T2" fmla="*/ 9 w 13"/>
                  <a:gd name="T3" fmla="*/ 14 h 14"/>
                  <a:gd name="T4" fmla="*/ 11 w 13"/>
                  <a:gd name="T5" fmla="*/ 14 h 14"/>
                  <a:gd name="T6" fmla="*/ 13 w 13"/>
                  <a:gd name="T7" fmla="*/ 12 h 14"/>
                  <a:gd name="T8" fmla="*/ 13 w 13"/>
                  <a:gd name="T9" fmla="*/ 7 h 14"/>
                  <a:gd name="T10" fmla="*/ 13 w 13"/>
                  <a:gd name="T11" fmla="*/ 7 h 14"/>
                  <a:gd name="T12" fmla="*/ 9 w 13"/>
                  <a:gd name="T13" fmla="*/ 3 h 14"/>
                  <a:gd name="T14" fmla="*/ 5 w 13"/>
                  <a:gd name="T15" fmla="*/ 0 h 14"/>
                  <a:gd name="T16" fmla="*/ 5 w 13"/>
                  <a:gd name="T17" fmla="*/ 0 h 14"/>
                  <a:gd name="T18" fmla="*/ 4 w 13"/>
                  <a:gd name="T19" fmla="*/ 0 h 14"/>
                  <a:gd name="T20" fmla="*/ 0 w 13"/>
                  <a:gd name="T21" fmla="*/ 0 h 14"/>
                  <a:gd name="T22" fmla="*/ 0 w 13"/>
                  <a:gd name="T23" fmla="*/ 0 h 14"/>
                  <a:gd name="T24" fmla="*/ 2 w 13"/>
                  <a:gd name="T25" fmla="*/ 3 h 14"/>
                  <a:gd name="T26" fmla="*/ 4 w 13"/>
                  <a:gd name="T27" fmla="*/ 7 h 14"/>
                  <a:gd name="T28" fmla="*/ 4 w 13"/>
                  <a:gd name="T29" fmla="*/ 7 h 14"/>
                  <a:gd name="T30" fmla="*/ 7 w 13"/>
                  <a:gd name="T31" fmla="*/ 10 h 14"/>
                  <a:gd name="T32" fmla="*/ 7 w 13"/>
                  <a:gd name="T33" fmla="*/ 10 h 14"/>
                  <a:gd name="T34" fmla="*/ 9 w 13"/>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4">
                    <a:moveTo>
                      <a:pt x="9" y="14"/>
                    </a:moveTo>
                    <a:lnTo>
                      <a:pt x="9" y="14"/>
                    </a:lnTo>
                    <a:lnTo>
                      <a:pt x="11" y="14"/>
                    </a:lnTo>
                    <a:lnTo>
                      <a:pt x="13" y="12"/>
                    </a:lnTo>
                    <a:lnTo>
                      <a:pt x="13" y="7"/>
                    </a:lnTo>
                    <a:lnTo>
                      <a:pt x="13" y="7"/>
                    </a:lnTo>
                    <a:lnTo>
                      <a:pt x="9" y="3"/>
                    </a:lnTo>
                    <a:lnTo>
                      <a:pt x="5" y="0"/>
                    </a:lnTo>
                    <a:lnTo>
                      <a:pt x="5" y="0"/>
                    </a:lnTo>
                    <a:lnTo>
                      <a:pt x="4" y="0"/>
                    </a:lnTo>
                    <a:lnTo>
                      <a:pt x="0" y="0"/>
                    </a:lnTo>
                    <a:lnTo>
                      <a:pt x="0" y="0"/>
                    </a:lnTo>
                    <a:lnTo>
                      <a:pt x="2" y="3"/>
                    </a:lnTo>
                    <a:lnTo>
                      <a:pt x="4" y="7"/>
                    </a:lnTo>
                    <a:lnTo>
                      <a:pt x="4" y="7"/>
                    </a:lnTo>
                    <a:lnTo>
                      <a:pt x="7" y="10"/>
                    </a:lnTo>
                    <a:lnTo>
                      <a:pt x="7" y="10"/>
                    </a:lnTo>
                    <a:lnTo>
                      <a:pt x="9"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6" name="Freeform 2495">
                <a:extLst>
                  <a:ext uri="{FF2B5EF4-FFF2-40B4-BE49-F238E27FC236}">
                    <a16:creationId xmlns:a16="http://schemas.microsoft.com/office/drawing/2014/main" id="{3FE8A9F8-1C0F-9145-AD19-704D23FDADFA}"/>
                  </a:ext>
                </a:extLst>
              </p:cNvPr>
              <p:cNvSpPr>
                <a:spLocks/>
              </p:cNvSpPr>
              <p:nvPr/>
            </p:nvSpPr>
            <p:spPr bwMode="auto">
              <a:xfrm>
                <a:off x="4253" y="2690"/>
                <a:ext cx="13" cy="14"/>
              </a:xfrm>
              <a:custGeom>
                <a:avLst/>
                <a:gdLst>
                  <a:gd name="T0" fmla="*/ 9 w 13"/>
                  <a:gd name="T1" fmla="*/ 14 h 14"/>
                  <a:gd name="T2" fmla="*/ 9 w 13"/>
                  <a:gd name="T3" fmla="*/ 14 h 14"/>
                  <a:gd name="T4" fmla="*/ 11 w 13"/>
                  <a:gd name="T5" fmla="*/ 14 h 14"/>
                  <a:gd name="T6" fmla="*/ 13 w 13"/>
                  <a:gd name="T7" fmla="*/ 12 h 14"/>
                  <a:gd name="T8" fmla="*/ 13 w 13"/>
                  <a:gd name="T9" fmla="*/ 7 h 14"/>
                  <a:gd name="T10" fmla="*/ 13 w 13"/>
                  <a:gd name="T11" fmla="*/ 7 h 14"/>
                  <a:gd name="T12" fmla="*/ 9 w 13"/>
                  <a:gd name="T13" fmla="*/ 3 h 14"/>
                  <a:gd name="T14" fmla="*/ 5 w 13"/>
                  <a:gd name="T15" fmla="*/ 0 h 14"/>
                  <a:gd name="T16" fmla="*/ 5 w 13"/>
                  <a:gd name="T17" fmla="*/ 0 h 14"/>
                  <a:gd name="T18" fmla="*/ 4 w 13"/>
                  <a:gd name="T19" fmla="*/ 0 h 14"/>
                  <a:gd name="T20" fmla="*/ 0 w 13"/>
                  <a:gd name="T21" fmla="*/ 0 h 14"/>
                  <a:gd name="T22" fmla="*/ 0 w 13"/>
                  <a:gd name="T23" fmla="*/ 0 h 14"/>
                  <a:gd name="T24" fmla="*/ 2 w 13"/>
                  <a:gd name="T25" fmla="*/ 3 h 14"/>
                  <a:gd name="T26" fmla="*/ 4 w 13"/>
                  <a:gd name="T27" fmla="*/ 7 h 14"/>
                  <a:gd name="T28" fmla="*/ 4 w 13"/>
                  <a:gd name="T29" fmla="*/ 7 h 14"/>
                  <a:gd name="T30" fmla="*/ 7 w 13"/>
                  <a:gd name="T31" fmla="*/ 10 h 14"/>
                  <a:gd name="T32" fmla="*/ 7 w 13"/>
                  <a:gd name="T33" fmla="*/ 10 h 14"/>
                  <a:gd name="T34" fmla="*/ 9 w 13"/>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4">
                    <a:moveTo>
                      <a:pt x="9" y="14"/>
                    </a:moveTo>
                    <a:lnTo>
                      <a:pt x="9" y="14"/>
                    </a:lnTo>
                    <a:lnTo>
                      <a:pt x="11" y="14"/>
                    </a:lnTo>
                    <a:lnTo>
                      <a:pt x="13" y="12"/>
                    </a:lnTo>
                    <a:lnTo>
                      <a:pt x="13" y="7"/>
                    </a:lnTo>
                    <a:lnTo>
                      <a:pt x="13" y="7"/>
                    </a:lnTo>
                    <a:lnTo>
                      <a:pt x="9" y="3"/>
                    </a:lnTo>
                    <a:lnTo>
                      <a:pt x="5" y="0"/>
                    </a:lnTo>
                    <a:lnTo>
                      <a:pt x="5" y="0"/>
                    </a:lnTo>
                    <a:lnTo>
                      <a:pt x="4" y="0"/>
                    </a:lnTo>
                    <a:lnTo>
                      <a:pt x="0" y="0"/>
                    </a:lnTo>
                    <a:lnTo>
                      <a:pt x="0" y="0"/>
                    </a:lnTo>
                    <a:lnTo>
                      <a:pt x="2" y="3"/>
                    </a:lnTo>
                    <a:lnTo>
                      <a:pt x="4" y="7"/>
                    </a:lnTo>
                    <a:lnTo>
                      <a:pt x="4" y="7"/>
                    </a:lnTo>
                    <a:lnTo>
                      <a:pt x="7" y="10"/>
                    </a:lnTo>
                    <a:lnTo>
                      <a:pt x="7" y="10"/>
                    </a:lnTo>
                    <a:lnTo>
                      <a:pt x="9" y="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7" name="Freeform 2496">
                <a:extLst>
                  <a:ext uri="{FF2B5EF4-FFF2-40B4-BE49-F238E27FC236}">
                    <a16:creationId xmlns:a16="http://schemas.microsoft.com/office/drawing/2014/main" id="{12B21403-23F0-A74D-AC44-D1D5140F9627}"/>
                  </a:ext>
                </a:extLst>
              </p:cNvPr>
              <p:cNvSpPr>
                <a:spLocks/>
              </p:cNvSpPr>
              <p:nvPr/>
            </p:nvSpPr>
            <p:spPr bwMode="auto">
              <a:xfrm>
                <a:off x="4253" y="2679"/>
                <a:ext cx="4" cy="2"/>
              </a:xfrm>
              <a:custGeom>
                <a:avLst/>
                <a:gdLst>
                  <a:gd name="T0" fmla="*/ 4 w 4"/>
                  <a:gd name="T1" fmla="*/ 2 h 2"/>
                  <a:gd name="T2" fmla="*/ 4 w 4"/>
                  <a:gd name="T3" fmla="*/ 2 h 2"/>
                  <a:gd name="T4" fmla="*/ 2 w 4"/>
                  <a:gd name="T5" fmla="*/ 0 h 2"/>
                  <a:gd name="T6" fmla="*/ 0 w 4"/>
                  <a:gd name="T7" fmla="*/ 0 h 2"/>
                  <a:gd name="T8" fmla="*/ 0 w 4"/>
                  <a:gd name="T9" fmla="*/ 0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2"/>
                    </a:lnTo>
                    <a:lnTo>
                      <a:pt x="2" y="0"/>
                    </a:lnTo>
                    <a:lnTo>
                      <a:pt x="0" y="0"/>
                    </a:lnTo>
                    <a:lnTo>
                      <a:pt x="0" y="0"/>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8" name="Freeform 2497">
                <a:extLst>
                  <a:ext uri="{FF2B5EF4-FFF2-40B4-BE49-F238E27FC236}">
                    <a16:creationId xmlns:a16="http://schemas.microsoft.com/office/drawing/2014/main" id="{8CC01DC6-0E58-4F4F-AC85-317367CC4DCF}"/>
                  </a:ext>
                </a:extLst>
              </p:cNvPr>
              <p:cNvSpPr>
                <a:spLocks/>
              </p:cNvSpPr>
              <p:nvPr/>
            </p:nvSpPr>
            <p:spPr bwMode="auto">
              <a:xfrm>
                <a:off x="4253" y="2679"/>
                <a:ext cx="4" cy="2"/>
              </a:xfrm>
              <a:custGeom>
                <a:avLst/>
                <a:gdLst>
                  <a:gd name="T0" fmla="*/ 4 w 4"/>
                  <a:gd name="T1" fmla="*/ 2 h 2"/>
                  <a:gd name="T2" fmla="*/ 4 w 4"/>
                  <a:gd name="T3" fmla="*/ 2 h 2"/>
                  <a:gd name="T4" fmla="*/ 2 w 4"/>
                  <a:gd name="T5" fmla="*/ 0 h 2"/>
                  <a:gd name="T6" fmla="*/ 0 w 4"/>
                  <a:gd name="T7" fmla="*/ 0 h 2"/>
                  <a:gd name="T8" fmla="*/ 0 w 4"/>
                  <a:gd name="T9" fmla="*/ 0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2"/>
                    </a:lnTo>
                    <a:lnTo>
                      <a:pt x="2" y="0"/>
                    </a:lnTo>
                    <a:lnTo>
                      <a:pt x="0" y="0"/>
                    </a:lnTo>
                    <a:lnTo>
                      <a:pt x="0" y="0"/>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59" name="Freeform 2498">
                <a:extLst>
                  <a:ext uri="{FF2B5EF4-FFF2-40B4-BE49-F238E27FC236}">
                    <a16:creationId xmlns:a16="http://schemas.microsoft.com/office/drawing/2014/main" id="{8054888E-C8FF-2849-B2AB-B3AF8F375952}"/>
                  </a:ext>
                </a:extLst>
              </p:cNvPr>
              <p:cNvSpPr>
                <a:spLocks/>
              </p:cNvSpPr>
              <p:nvPr/>
            </p:nvSpPr>
            <p:spPr bwMode="auto">
              <a:xfrm>
                <a:off x="4273" y="2718"/>
                <a:ext cx="3" cy="6"/>
              </a:xfrm>
              <a:custGeom>
                <a:avLst/>
                <a:gdLst>
                  <a:gd name="T0" fmla="*/ 3 w 3"/>
                  <a:gd name="T1" fmla="*/ 4 h 6"/>
                  <a:gd name="T2" fmla="*/ 3 w 3"/>
                  <a:gd name="T3" fmla="*/ 4 h 6"/>
                  <a:gd name="T4" fmla="*/ 3 w 3"/>
                  <a:gd name="T5" fmla="*/ 2 h 6"/>
                  <a:gd name="T6" fmla="*/ 1 w 3"/>
                  <a:gd name="T7" fmla="*/ 0 h 6"/>
                  <a:gd name="T8" fmla="*/ 1 w 3"/>
                  <a:gd name="T9" fmla="*/ 0 h 6"/>
                  <a:gd name="T10" fmla="*/ 0 w 3"/>
                  <a:gd name="T11" fmla="*/ 4 h 6"/>
                  <a:gd name="T12" fmla="*/ 0 w 3"/>
                  <a:gd name="T13" fmla="*/ 4 h 6"/>
                  <a:gd name="T14" fmla="*/ 0 w 3"/>
                  <a:gd name="T15" fmla="*/ 4 h 6"/>
                  <a:gd name="T16" fmla="*/ 1 w 3"/>
                  <a:gd name="T17" fmla="*/ 6 h 6"/>
                  <a:gd name="T18" fmla="*/ 3 w 3"/>
                  <a:gd name="T19" fmla="*/ 4 h 6"/>
                  <a:gd name="T20" fmla="*/ 3 w 3"/>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3" y="4"/>
                    </a:moveTo>
                    <a:lnTo>
                      <a:pt x="3" y="4"/>
                    </a:lnTo>
                    <a:lnTo>
                      <a:pt x="3" y="2"/>
                    </a:lnTo>
                    <a:lnTo>
                      <a:pt x="1" y="0"/>
                    </a:lnTo>
                    <a:lnTo>
                      <a:pt x="1" y="0"/>
                    </a:lnTo>
                    <a:lnTo>
                      <a:pt x="0" y="4"/>
                    </a:lnTo>
                    <a:lnTo>
                      <a:pt x="0" y="4"/>
                    </a:lnTo>
                    <a:lnTo>
                      <a:pt x="0" y="4"/>
                    </a:lnTo>
                    <a:lnTo>
                      <a:pt x="1" y="6"/>
                    </a:lnTo>
                    <a:lnTo>
                      <a:pt x="3" y="4"/>
                    </a:lnTo>
                    <a:lnTo>
                      <a:pt x="3"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0" name="Freeform 2499">
                <a:extLst>
                  <a:ext uri="{FF2B5EF4-FFF2-40B4-BE49-F238E27FC236}">
                    <a16:creationId xmlns:a16="http://schemas.microsoft.com/office/drawing/2014/main" id="{4F0C9DEC-FFD9-C642-9A60-319405069029}"/>
                  </a:ext>
                </a:extLst>
              </p:cNvPr>
              <p:cNvSpPr>
                <a:spLocks/>
              </p:cNvSpPr>
              <p:nvPr/>
            </p:nvSpPr>
            <p:spPr bwMode="auto">
              <a:xfrm>
                <a:off x="4273" y="2718"/>
                <a:ext cx="3" cy="6"/>
              </a:xfrm>
              <a:custGeom>
                <a:avLst/>
                <a:gdLst>
                  <a:gd name="T0" fmla="*/ 3 w 3"/>
                  <a:gd name="T1" fmla="*/ 4 h 6"/>
                  <a:gd name="T2" fmla="*/ 3 w 3"/>
                  <a:gd name="T3" fmla="*/ 4 h 6"/>
                  <a:gd name="T4" fmla="*/ 3 w 3"/>
                  <a:gd name="T5" fmla="*/ 2 h 6"/>
                  <a:gd name="T6" fmla="*/ 1 w 3"/>
                  <a:gd name="T7" fmla="*/ 0 h 6"/>
                  <a:gd name="T8" fmla="*/ 1 w 3"/>
                  <a:gd name="T9" fmla="*/ 0 h 6"/>
                  <a:gd name="T10" fmla="*/ 0 w 3"/>
                  <a:gd name="T11" fmla="*/ 4 h 6"/>
                  <a:gd name="T12" fmla="*/ 0 w 3"/>
                  <a:gd name="T13" fmla="*/ 4 h 6"/>
                  <a:gd name="T14" fmla="*/ 0 w 3"/>
                  <a:gd name="T15" fmla="*/ 4 h 6"/>
                  <a:gd name="T16" fmla="*/ 1 w 3"/>
                  <a:gd name="T17" fmla="*/ 6 h 6"/>
                  <a:gd name="T18" fmla="*/ 3 w 3"/>
                  <a:gd name="T19" fmla="*/ 4 h 6"/>
                  <a:gd name="T20" fmla="*/ 3 w 3"/>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3" y="4"/>
                    </a:moveTo>
                    <a:lnTo>
                      <a:pt x="3" y="4"/>
                    </a:lnTo>
                    <a:lnTo>
                      <a:pt x="3" y="2"/>
                    </a:lnTo>
                    <a:lnTo>
                      <a:pt x="1" y="0"/>
                    </a:lnTo>
                    <a:lnTo>
                      <a:pt x="1" y="0"/>
                    </a:lnTo>
                    <a:lnTo>
                      <a:pt x="0" y="4"/>
                    </a:lnTo>
                    <a:lnTo>
                      <a:pt x="0" y="4"/>
                    </a:lnTo>
                    <a:lnTo>
                      <a:pt x="0" y="4"/>
                    </a:lnTo>
                    <a:lnTo>
                      <a:pt x="1" y="6"/>
                    </a:lnTo>
                    <a:lnTo>
                      <a:pt x="3" y="4"/>
                    </a:lnTo>
                    <a:lnTo>
                      <a:pt x="3"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1" name="Freeform 2500">
                <a:extLst>
                  <a:ext uri="{FF2B5EF4-FFF2-40B4-BE49-F238E27FC236}">
                    <a16:creationId xmlns:a16="http://schemas.microsoft.com/office/drawing/2014/main" id="{0B32663A-A539-6844-80D6-4092E2ACD99C}"/>
                  </a:ext>
                </a:extLst>
              </p:cNvPr>
              <p:cNvSpPr>
                <a:spLocks/>
              </p:cNvSpPr>
              <p:nvPr/>
            </p:nvSpPr>
            <p:spPr bwMode="auto">
              <a:xfrm>
                <a:off x="4273" y="2713"/>
                <a:ext cx="3" cy="5"/>
              </a:xfrm>
              <a:custGeom>
                <a:avLst/>
                <a:gdLst>
                  <a:gd name="T0" fmla="*/ 0 w 3"/>
                  <a:gd name="T1" fmla="*/ 0 h 5"/>
                  <a:gd name="T2" fmla="*/ 0 w 3"/>
                  <a:gd name="T3" fmla="*/ 0 h 5"/>
                  <a:gd name="T4" fmla="*/ 3 w 3"/>
                  <a:gd name="T5" fmla="*/ 5 h 5"/>
                  <a:gd name="T6" fmla="*/ 3 w 3"/>
                  <a:gd name="T7" fmla="*/ 5 h 5"/>
                  <a:gd name="T8" fmla="*/ 3 w 3"/>
                  <a:gd name="T9" fmla="*/ 2 h 5"/>
                  <a:gd name="T10" fmla="*/ 1 w 3"/>
                  <a:gd name="T11" fmla="*/ 2 h 5"/>
                  <a:gd name="T12" fmla="*/ 0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0"/>
                    </a:moveTo>
                    <a:lnTo>
                      <a:pt x="0" y="0"/>
                    </a:lnTo>
                    <a:lnTo>
                      <a:pt x="3" y="5"/>
                    </a:lnTo>
                    <a:lnTo>
                      <a:pt x="3" y="5"/>
                    </a:lnTo>
                    <a:lnTo>
                      <a:pt x="3" y="2"/>
                    </a:lnTo>
                    <a:lnTo>
                      <a:pt x="1"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2" name="Freeform 2501">
                <a:extLst>
                  <a:ext uri="{FF2B5EF4-FFF2-40B4-BE49-F238E27FC236}">
                    <a16:creationId xmlns:a16="http://schemas.microsoft.com/office/drawing/2014/main" id="{B808D38E-8D85-2144-964A-CC58F56EBB02}"/>
                  </a:ext>
                </a:extLst>
              </p:cNvPr>
              <p:cNvSpPr>
                <a:spLocks/>
              </p:cNvSpPr>
              <p:nvPr/>
            </p:nvSpPr>
            <p:spPr bwMode="auto">
              <a:xfrm>
                <a:off x="4273" y="2713"/>
                <a:ext cx="3" cy="5"/>
              </a:xfrm>
              <a:custGeom>
                <a:avLst/>
                <a:gdLst>
                  <a:gd name="T0" fmla="*/ 0 w 3"/>
                  <a:gd name="T1" fmla="*/ 0 h 5"/>
                  <a:gd name="T2" fmla="*/ 0 w 3"/>
                  <a:gd name="T3" fmla="*/ 0 h 5"/>
                  <a:gd name="T4" fmla="*/ 3 w 3"/>
                  <a:gd name="T5" fmla="*/ 5 h 5"/>
                  <a:gd name="T6" fmla="*/ 3 w 3"/>
                  <a:gd name="T7" fmla="*/ 5 h 5"/>
                  <a:gd name="T8" fmla="*/ 3 w 3"/>
                  <a:gd name="T9" fmla="*/ 2 h 5"/>
                  <a:gd name="T10" fmla="*/ 1 w 3"/>
                  <a:gd name="T11" fmla="*/ 2 h 5"/>
                  <a:gd name="T12" fmla="*/ 0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0"/>
                    </a:moveTo>
                    <a:lnTo>
                      <a:pt x="0" y="0"/>
                    </a:lnTo>
                    <a:lnTo>
                      <a:pt x="3" y="5"/>
                    </a:lnTo>
                    <a:lnTo>
                      <a:pt x="3" y="5"/>
                    </a:lnTo>
                    <a:lnTo>
                      <a:pt x="3" y="2"/>
                    </a:lnTo>
                    <a:lnTo>
                      <a:pt x="1"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3" name="Freeform 2502">
                <a:extLst>
                  <a:ext uri="{FF2B5EF4-FFF2-40B4-BE49-F238E27FC236}">
                    <a16:creationId xmlns:a16="http://schemas.microsoft.com/office/drawing/2014/main" id="{8C9120A5-E868-7F41-BC08-EE212B6BDA6B}"/>
                  </a:ext>
                </a:extLst>
              </p:cNvPr>
              <p:cNvSpPr>
                <a:spLocks/>
              </p:cNvSpPr>
              <p:nvPr/>
            </p:nvSpPr>
            <p:spPr bwMode="auto">
              <a:xfrm>
                <a:off x="4276" y="2711"/>
                <a:ext cx="4" cy="0"/>
              </a:xfrm>
              <a:custGeom>
                <a:avLst/>
                <a:gdLst>
                  <a:gd name="T0" fmla="*/ 4 w 4"/>
                  <a:gd name="T1" fmla="*/ 4 w 4"/>
                  <a:gd name="T2" fmla="*/ 2 w 4"/>
                  <a:gd name="T3" fmla="*/ 0 w 4"/>
                  <a:gd name="T4" fmla="*/ 0 w 4"/>
                  <a:gd name="T5" fmla="*/ 4 w 4"/>
                </a:gdLst>
                <a:ahLst/>
                <a:cxnLst>
                  <a:cxn ang="0">
                    <a:pos x="T0" y="0"/>
                  </a:cxn>
                  <a:cxn ang="0">
                    <a:pos x="T1" y="0"/>
                  </a:cxn>
                  <a:cxn ang="0">
                    <a:pos x="T2" y="0"/>
                  </a:cxn>
                  <a:cxn ang="0">
                    <a:pos x="T3" y="0"/>
                  </a:cxn>
                  <a:cxn ang="0">
                    <a:pos x="T4" y="0"/>
                  </a:cxn>
                  <a:cxn ang="0">
                    <a:pos x="T5" y="0"/>
                  </a:cxn>
                </a:cxnLst>
                <a:rect l="0" t="0" r="r" b="b"/>
                <a:pathLst>
                  <a:path w="4">
                    <a:moveTo>
                      <a:pt x="4" y="0"/>
                    </a:moveTo>
                    <a:lnTo>
                      <a:pt x="4" y="0"/>
                    </a:lnTo>
                    <a:lnTo>
                      <a:pt x="2" y="0"/>
                    </a:lnTo>
                    <a:lnTo>
                      <a:pt x="0" y="0"/>
                    </a:lnTo>
                    <a:lnTo>
                      <a:pt x="0" y="0"/>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4" name="Freeform 2503">
                <a:extLst>
                  <a:ext uri="{FF2B5EF4-FFF2-40B4-BE49-F238E27FC236}">
                    <a16:creationId xmlns:a16="http://schemas.microsoft.com/office/drawing/2014/main" id="{67D27D6A-C1F0-8946-87D9-D95C10CA1A21}"/>
                  </a:ext>
                </a:extLst>
              </p:cNvPr>
              <p:cNvSpPr>
                <a:spLocks/>
              </p:cNvSpPr>
              <p:nvPr/>
            </p:nvSpPr>
            <p:spPr bwMode="auto">
              <a:xfrm>
                <a:off x="4276" y="2711"/>
                <a:ext cx="4" cy="0"/>
              </a:xfrm>
              <a:custGeom>
                <a:avLst/>
                <a:gdLst>
                  <a:gd name="T0" fmla="*/ 4 w 4"/>
                  <a:gd name="T1" fmla="*/ 4 w 4"/>
                  <a:gd name="T2" fmla="*/ 2 w 4"/>
                  <a:gd name="T3" fmla="*/ 0 w 4"/>
                  <a:gd name="T4" fmla="*/ 0 w 4"/>
                  <a:gd name="T5" fmla="*/ 4 w 4"/>
                </a:gdLst>
                <a:ahLst/>
                <a:cxnLst>
                  <a:cxn ang="0">
                    <a:pos x="T0" y="0"/>
                  </a:cxn>
                  <a:cxn ang="0">
                    <a:pos x="T1" y="0"/>
                  </a:cxn>
                  <a:cxn ang="0">
                    <a:pos x="T2" y="0"/>
                  </a:cxn>
                  <a:cxn ang="0">
                    <a:pos x="T3" y="0"/>
                  </a:cxn>
                  <a:cxn ang="0">
                    <a:pos x="T4" y="0"/>
                  </a:cxn>
                  <a:cxn ang="0">
                    <a:pos x="T5" y="0"/>
                  </a:cxn>
                </a:cxnLst>
                <a:rect l="0" t="0" r="r" b="b"/>
                <a:pathLst>
                  <a:path w="4">
                    <a:moveTo>
                      <a:pt x="4" y="0"/>
                    </a:moveTo>
                    <a:lnTo>
                      <a:pt x="4" y="0"/>
                    </a:lnTo>
                    <a:lnTo>
                      <a:pt x="2" y="0"/>
                    </a:lnTo>
                    <a:lnTo>
                      <a:pt x="0" y="0"/>
                    </a:lnTo>
                    <a:lnTo>
                      <a:pt x="0" y="0"/>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5" name="Freeform 2504">
                <a:extLst>
                  <a:ext uri="{FF2B5EF4-FFF2-40B4-BE49-F238E27FC236}">
                    <a16:creationId xmlns:a16="http://schemas.microsoft.com/office/drawing/2014/main" id="{D7983DB6-FD1E-564A-8DAF-3546D2CD01C6}"/>
                  </a:ext>
                </a:extLst>
              </p:cNvPr>
              <p:cNvSpPr>
                <a:spLocks/>
              </p:cNvSpPr>
              <p:nvPr/>
            </p:nvSpPr>
            <p:spPr bwMode="auto">
              <a:xfrm>
                <a:off x="4278" y="2729"/>
                <a:ext cx="9" cy="12"/>
              </a:xfrm>
              <a:custGeom>
                <a:avLst/>
                <a:gdLst>
                  <a:gd name="T0" fmla="*/ 7 w 9"/>
                  <a:gd name="T1" fmla="*/ 12 h 12"/>
                  <a:gd name="T2" fmla="*/ 7 w 9"/>
                  <a:gd name="T3" fmla="*/ 12 h 12"/>
                  <a:gd name="T4" fmla="*/ 9 w 9"/>
                  <a:gd name="T5" fmla="*/ 12 h 12"/>
                  <a:gd name="T6" fmla="*/ 9 w 9"/>
                  <a:gd name="T7" fmla="*/ 11 h 12"/>
                  <a:gd name="T8" fmla="*/ 7 w 9"/>
                  <a:gd name="T9" fmla="*/ 7 h 12"/>
                  <a:gd name="T10" fmla="*/ 4 w 9"/>
                  <a:gd name="T11" fmla="*/ 0 h 12"/>
                  <a:gd name="T12" fmla="*/ 4 w 9"/>
                  <a:gd name="T13" fmla="*/ 0 h 12"/>
                  <a:gd name="T14" fmla="*/ 0 w 9"/>
                  <a:gd name="T15" fmla="*/ 0 h 12"/>
                  <a:gd name="T16" fmla="*/ 0 w 9"/>
                  <a:gd name="T17" fmla="*/ 0 h 12"/>
                  <a:gd name="T18" fmla="*/ 0 w 9"/>
                  <a:gd name="T19" fmla="*/ 3 h 12"/>
                  <a:gd name="T20" fmla="*/ 0 w 9"/>
                  <a:gd name="T21" fmla="*/ 5 h 12"/>
                  <a:gd name="T22" fmla="*/ 0 w 9"/>
                  <a:gd name="T23" fmla="*/ 5 h 12"/>
                  <a:gd name="T24" fmla="*/ 4 w 9"/>
                  <a:gd name="T25" fmla="*/ 11 h 12"/>
                  <a:gd name="T26" fmla="*/ 5 w 9"/>
                  <a:gd name="T27" fmla="*/ 12 h 12"/>
                  <a:gd name="T28" fmla="*/ 7 w 9"/>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2">
                    <a:moveTo>
                      <a:pt x="7" y="12"/>
                    </a:moveTo>
                    <a:lnTo>
                      <a:pt x="7" y="12"/>
                    </a:lnTo>
                    <a:lnTo>
                      <a:pt x="9" y="12"/>
                    </a:lnTo>
                    <a:lnTo>
                      <a:pt x="9" y="11"/>
                    </a:lnTo>
                    <a:lnTo>
                      <a:pt x="7" y="7"/>
                    </a:lnTo>
                    <a:lnTo>
                      <a:pt x="4" y="0"/>
                    </a:lnTo>
                    <a:lnTo>
                      <a:pt x="4" y="0"/>
                    </a:lnTo>
                    <a:lnTo>
                      <a:pt x="0" y="0"/>
                    </a:lnTo>
                    <a:lnTo>
                      <a:pt x="0" y="0"/>
                    </a:lnTo>
                    <a:lnTo>
                      <a:pt x="0" y="3"/>
                    </a:lnTo>
                    <a:lnTo>
                      <a:pt x="0" y="5"/>
                    </a:lnTo>
                    <a:lnTo>
                      <a:pt x="0" y="5"/>
                    </a:lnTo>
                    <a:lnTo>
                      <a:pt x="4" y="11"/>
                    </a:lnTo>
                    <a:lnTo>
                      <a:pt x="5" y="12"/>
                    </a:lnTo>
                    <a:lnTo>
                      <a:pt x="7" y="1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6" name="Freeform 2505">
                <a:extLst>
                  <a:ext uri="{FF2B5EF4-FFF2-40B4-BE49-F238E27FC236}">
                    <a16:creationId xmlns:a16="http://schemas.microsoft.com/office/drawing/2014/main" id="{D50B3CD4-7D5F-7548-B149-BBB2B5355392}"/>
                  </a:ext>
                </a:extLst>
              </p:cNvPr>
              <p:cNvSpPr>
                <a:spLocks/>
              </p:cNvSpPr>
              <p:nvPr/>
            </p:nvSpPr>
            <p:spPr bwMode="auto">
              <a:xfrm>
                <a:off x="4278" y="2729"/>
                <a:ext cx="9" cy="12"/>
              </a:xfrm>
              <a:custGeom>
                <a:avLst/>
                <a:gdLst>
                  <a:gd name="T0" fmla="*/ 7 w 9"/>
                  <a:gd name="T1" fmla="*/ 12 h 12"/>
                  <a:gd name="T2" fmla="*/ 7 w 9"/>
                  <a:gd name="T3" fmla="*/ 12 h 12"/>
                  <a:gd name="T4" fmla="*/ 9 w 9"/>
                  <a:gd name="T5" fmla="*/ 12 h 12"/>
                  <a:gd name="T6" fmla="*/ 9 w 9"/>
                  <a:gd name="T7" fmla="*/ 11 h 12"/>
                  <a:gd name="T8" fmla="*/ 7 w 9"/>
                  <a:gd name="T9" fmla="*/ 7 h 12"/>
                  <a:gd name="T10" fmla="*/ 4 w 9"/>
                  <a:gd name="T11" fmla="*/ 0 h 12"/>
                  <a:gd name="T12" fmla="*/ 4 w 9"/>
                  <a:gd name="T13" fmla="*/ 0 h 12"/>
                  <a:gd name="T14" fmla="*/ 0 w 9"/>
                  <a:gd name="T15" fmla="*/ 0 h 12"/>
                  <a:gd name="T16" fmla="*/ 0 w 9"/>
                  <a:gd name="T17" fmla="*/ 0 h 12"/>
                  <a:gd name="T18" fmla="*/ 0 w 9"/>
                  <a:gd name="T19" fmla="*/ 3 h 12"/>
                  <a:gd name="T20" fmla="*/ 0 w 9"/>
                  <a:gd name="T21" fmla="*/ 5 h 12"/>
                  <a:gd name="T22" fmla="*/ 0 w 9"/>
                  <a:gd name="T23" fmla="*/ 5 h 12"/>
                  <a:gd name="T24" fmla="*/ 4 w 9"/>
                  <a:gd name="T25" fmla="*/ 11 h 12"/>
                  <a:gd name="T26" fmla="*/ 5 w 9"/>
                  <a:gd name="T27" fmla="*/ 12 h 12"/>
                  <a:gd name="T28" fmla="*/ 7 w 9"/>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2">
                    <a:moveTo>
                      <a:pt x="7" y="12"/>
                    </a:moveTo>
                    <a:lnTo>
                      <a:pt x="7" y="12"/>
                    </a:lnTo>
                    <a:lnTo>
                      <a:pt x="9" y="12"/>
                    </a:lnTo>
                    <a:lnTo>
                      <a:pt x="9" y="11"/>
                    </a:lnTo>
                    <a:lnTo>
                      <a:pt x="7" y="7"/>
                    </a:lnTo>
                    <a:lnTo>
                      <a:pt x="4" y="0"/>
                    </a:lnTo>
                    <a:lnTo>
                      <a:pt x="4" y="0"/>
                    </a:lnTo>
                    <a:lnTo>
                      <a:pt x="0" y="0"/>
                    </a:lnTo>
                    <a:lnTo>
                      <a:pt x="0" y="0"/>
                    </a:lnTo>
                    <a:lnTo>
                      <a:pt x="0" y="3"/>
                    </a:lnTo>
                    <a:lnTo>
                      <a:pt x="0" y="5"/>
                    </a:lnTo>
                    <a:lnTo>
                      <a:pt x="0" y="5"/>
                    </a:lnTo>
                    <a:lnTo>
                      <a:pt x="4" y="11"/>
                    </a:lnTo>
                    <a:lnTo>
                      <a:pt x="5" y="12"/>
                    </a:lnTo>
                    <a:lnTo>
                      <a:pt x="7" y="1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7" name="Freeform 2506">
                <a:extLst>
                  <a:ext uri="{FF2B5EF4-FFF2-40B4-BE49-F238E27FC236}">
                    <a16:creationId xmlns:a16="http://schemas.microsoft.com/office/drawing/2014/main" id="{63DB2181-C50F-6D4E-82A9-ECDA1B56D780}"/>
                  </a:ext>
                </a:extLst>
              </p:cNvPr>
              <p:cNvSpPr>
                <a:spLocks/>
              </p:cNvSpPr>
              <p:nvPr/>
            </p:nvSpPr>
            <p:spPr bwMode="auto">
              <a:xfrm>
                <a:off x="4292" y="2747"/>
                <a:ext cx="6" cy="5"/>
              </a:xfrm>
              <a:custGeom>
                <a:avLst/>
                <a:gdLst>
                  <a:gd name="T0" fmla="*/ 6 w 6"/>
                  <a:gd name="T1" fmla="*/ 5 h 5"/>
                  <a:gd name="T2" fmla="*/ 6 w 6"/>
                  <a:gd name="T3" fmla="*/ 5 h 5"/>
                  <a:gd name="T4" fmla="*/ 4 w 6"/>
                  <a:gd name="T5" fmla="*/ 2 h 5"/>
                  <a:gd name="T6" fmla="*/ 2 w 6"/>
                  <a:gd name="T7" fmla="*/ 0 h 5"/>
                  <a:gd name="T8" fmla="*/ 0 w 6"/>
                  <a:gd name="T9" fmla="*/ 0 h 5"/>
                  <a:gd name="T10" fmla="*/ 0 w 6"/>
                  <a:gd name="T11" fmla="*/ 0 h 5"/>
                  <a:gd name="T12" fmla="*/ 0 w 6"/>
                  <a:gd name="T13" fmla="*/ 2 h 5"/>
                  <a:gd name="T14" fmla="*/ 2 w 6"/>
                  <a:gd name="T15" fmla="*/ 2 h 5"/>
                  <a:gd name="T16" fmla="*/ 6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5"/>
                    </a:moveTo>
                    <a:lnTo>
                      <a:pt x="6" y="5"/>
                    </a:lnTo>
                    <a:lnTo>
                      <a:pt x="4" y="2"/>
                    </a:lnTo>
                    <a:lnTo>
                      <a:pt x="2" y="0"/>
                    </a:lnTo>
                    <a:lnTo>
                      <a:pt x="0" y="0"/>
                    </a:lnTo>
                    <a:lnTo>
                      <a:pt x="0" y="0"/>
                    </a:lnTo>
                    <a:lnTo>
                      <a:pt x="0" y="2"/>
                    </a:lnTo>
                    <a:lnTo>
                      <a:pt x="2" y="2"/>
                    </a:lnTo>
                    <a:lnTo>
                      <a:pt x="6"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8" name="Freeform 2507">
                <a:extLst>
                  <a:ext uri="{FF2B5EF4-FFF2-40B4-BE49-F238E27FC236}">
                    <a16:creationId xmlns:a16="http://schemas.microsoft.com/office/drawing/2014/main" id="{7026A9B6-9097-E748-99D5-4CF4D78D77C6}"/>
                  </a:ext>
                </a:extLst>
              </p:cNvPr>
              <p:cNvSpPr>
                <a:spLocks/>
              </p:cNvSpPr>
              <p:nvPr/>
            </p:nvSpPr>
            <p:spPr bwMode="auto">
              <a:xfrm>
                <a:off x="4292" y="2747"/>
                <a:ext cx="6" cy="5"/>
              </a:xfrm>
              <a:custGeom>
                <a:avLst/>
                <a:gdLst>
                  <a:gd name="T0" fmla="*/ 6 w 6"/>
                  <a:gd name="T1" fmla="*/ 5 h 5"/>
                  <a:gd name="T2" fmla="*/ 6 w 6"/>
                  <a:gd name="T3" fmla="*/ 5 h 5"/>
                  <a:gd name="T4" fmla="*/ 4 w 6"/>
                  <a:gd name="T5" fmla="*/ 2 h 5"/>
                  <a:gd name="T6" fmla="*/ 2 w 6"/>
                  <a:gd name="T7" fmla="*/ 0 h 5"/>
                  <a:gd name="T8" fmla="*/ 0 w 6"/>
                  <a:gd name="T9" fmla="*/ 0 h 5"/>
                  <a:gd name="T10" fmla="*/ 0 w 6"/>
                  <a:gd name="T11" fmla="*/ 0 h 5"/>
                  <a:gd name="T12" fmla="*/ 0 w 6"/>
                  <a:gd name="T13" fmla="*/ 2 h 5"/>
                  <a:gd name="T14" fmla="*/ 2 w 6"/>
                  <a:gd name="T15" fmla="*/ 2 h 5"/>
                  <a:gd name="T16" fmla="*/ 6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5"/>
                    </a:moveTo>
                    <a:lnTo>
                      <a:pt x="6" y="5"/>
                    </a:lnTo>
                    <a:lnTo>
                      <a:pt x="4" y="2"/>
                    </a:lnTo>
                    <a:lnTo>
                      <a:pt x="2" y="0"/>
                    </a:lnTo>
                    <a:lnTo>
                      <a:pt x="0" y="0"/>
                    </a:lnTo>
                    <a:lnTo>
                      <a:pt x="0" y="0"/>
                    </a:lnTo>
                    <a:lnTo>
                      <a:pt x="0" y="2"/>
                    </a:lnTo>
                    <a:lnTo>
                      <a:pt x="2" y="2"/>
                    </a:lnTo>
                    <a:lnTo>
                      <a:pt x="6"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69" name="Freeform 2508">
                <a:extLst>
                  <a:ext uri="{FF2B5EF4-FFF2-40B4-BE49-F238E27FC236}">
                    <a16:creationId xmlns:a16="http://schemas.microsoft.com/office/drawing/2014/main" id="{91473738-68B9-B54E-8D79-026A237CC226}"/>
                  </a:ext>
                </a:extLst>
              </p:cNvPr>
              <p:cNvSpPr>
                <a:spLocks/>
              </p:cNvSpPr>
              <p:nvPr/>
            </p:nvSpPr>
            <p:spPr bwMode="auto">
              <a:xfrm>
                <a:off x="4299" y="2754"/>
                <a:ext cx="4" cy="5"/>
              </a:xfrm>
              <a:custGeom>
                <a:avLst/>
                <a:gdLst>
                  <a:gd name="T0" fmla="*/ 0 w 4"/>
                  <a:gd name="T1" fmla="*/ 3 h 5"/>
                  <a:gd name="T2" fmla="*/ 0 w 4"/>
                  <a:gd name="T3" fmla="*/ 3 h 5"/>
                  <a:gd name="T4" fmla="*/ 2 w 4"/>
                  <a:gd name="T5" fmla="*/ 5 h 5"/>
                  <a:gd name="T6" fmla="*/ 4 w 4"/>
                  <a:gd name="T7" fmla="*/ 3 h 5"/>
                  <a:gd name="T8" fmla="*/ 4 w 4"/>
                  <a:gd name="T9" fmla="*/ 3 h 5"/>
                  <a:gd name="T10" fmla="*/ 2 w 4"/>
                  <a:gd name="T11" fmla="*/ 2 h 5"/>
                  <a:gd name="T12" fmla="*/ 0 w 4"/>
                  <a:gd name="T13" fmla="*/ 0 h 5"/>
                  <a:gd name="T14" fmla="*/ 0 w 4"/>
                  <a:gd name="T15" fmla="*/ 0 h 5"/>
                  <a:gd name="T16" fmla="*/ 0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3"/>
                    </a:moveTo>
                    <a:lnTo>
                      <a:pt x="0" y="3"/>
                    </a:lnTo>
                    <a:lnTo>
                      <a:pt x="2" y="5"/>
                    </a:lnTo>
                    <a:lnTo>
                      <a:pt x="4" y="3"/>
                    </a:lnTo>
                    <a:lnTo>
                      <a:pt x="4" y="3"/>
                    </a:lnTo>
                    <a:lnTo>
                      <a:pt x="2" y="2"/>
                    </a:lnTo>
                    <a:lnTo>
                      <a:pt x="0" y="0"/>
                    </a:lnTo>
                    <a:lnTo>
                      <a:pt x="0" y="0"/>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0" name="Freeform 2509">
                <a:extLst>
                  <a:ext uri="{FF2B5EF4-FFF2-40B4-BE49-F238E27FC236}">
                    <a16:creationId xmlns:a16="http://schemas.microsoft.com/office/drawing/2014/main" id="{589E8373-74CA-2A4E-86BD-69F509BDF8F0}"/>
                  </a:ext>
                </a:extLst>
              </p:cNvPr>
              <p:cNvSpPr>
                <a:spLocks/>
              </p:cNvSpPr>
              <p:nvPr/>
            </p:nvSpPr>
            <p:spPr bwMode="auto">
              <a:xfrm>
                <a:off x="4299" y="2754"/>
                <a:ext cx="4" cy="5"/>
              </a:xfrm>
              <a:custGeom>
                <a:avLst/>
                <a:gdLst>
                  <a:gd name="T0" fmla="*/ 0 w 4"/>
                  <a:gd name="T1" fmla="*/ 3 h 5"/>
                  <a:gd name="T2" fmla="*/ 0 w 4"/>
                  <a:gd name="T3" fmla="*/ 3 h 5"/>
                  <a:gd name="T4" fmla="*/ 2 w 4"/>
                  <a:gd name="T5" fmla="*/ 5 h 5"/>
                  <a:gd name="T6" fmla="*/ 4 w 4"/>
                  <a:gd name="T7" fmla="*/ 3 h 5"/>
                  <a:gd name="T8" fmla="*/ 4 w 4"/>
                  <a:gd name="T9" fmla="*/ 3 h 5"/>
                  <a:gd name="T10" fmla="*/ 2 w 4"/>
                  <a:gd name="T11" fmla="*/ 2 h 5"/>
                  <a:gd name="T12" fmla="*/ 0 w 4"/>
                  <a:gd name="T13" fmla="*/ 0 h 5"/>
                  <a:gd name="T14" fmla="*/ 0 w 4"/>
                  <a:gd name="T15" fmla="*/ 0 h 5"/>
                  <a:gd name="T16" fmla="*/ 0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3"/>
                    </a:moveTo>
                    <a:lnTo>
                      <a:pt x="0" y="3"/>
                    </a:lnTo>
                    <a:lnTo>
                      <a:pt x="2" y="5"/>
                    </a:lnTo>
                    <a:lnTo>
                      <a:pt x="4" y="3"/>
                    </a:lnTo>
                    <a:lnTo>
                      <a:pt x="4" y="3"/>
                    </a:lnTo>
                    <a:lnTo>
                      <a:pt x="2" y="2"/>
                    </a:lnTo>
                    <a:lnTo>
                      <a:pt x="0" y="0"/>
                    </a:lnTo>
                    <a:lnTo>
                      <a:pt x="0" y="0"/>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1" name="Freeform 2510">
                <a:extLst>
                  <a:ext uri="{FF2B5EF4-FFF2-40B4-BE49-F238E27FC236}">
                    <a16:creationId xmlns:a16="http://schemas.microsoft.com/office/drawing/2014/main" id="{74E49AFD-C039-B947-B329-EB564B90BE6F}"/>
                  </a:ext>
                </a:extLst>
              </p:cNvPr>
              <p:cNvSpPr>
                <a:spLocks/>
              </p:cNvSpPr>
              <p:nvPr/>
            </p:nvSpPr>
            <p:spPr bwMode="auto">
              <a:xfrm>
                <a:off x="4303" y="2759"/>
                <a:ext cx="4" cy="7"/>
              </a:xfrm>
              <a:custGeom>
                <a:avLst/>
                <a:gdLst>
                  <a:gd name="T0" fmla="*/ 4 w 4"/>
                  <a:gd name="T1" fmla="*/ 7 h 7"/>
                  <a:gd name="T2" fmla="*/ 4 w 4"/>
                  <a:gd name="T3" fmla="*/ 7 h 7"/>
                  <a:gd name="T4" fmla="*/ 4 w 4"/>
                  <a:gd name="T5" fmla="*/ 6 h 7"/>
                  <a:gd name="T6" fmla="*/ 4 w 4"/>
                  <a:gd name="T7" fmla="*/ 6 h 7"/>
                  <a:gd name="T8" fmla="*/ 4 w 4"/>
                  <a:gd name="T9" fmla="*/ 4 h 7"/>
                  <a:gd name="T10" fmla="*/ 4 w 4"/>
                  <a:gd name="T11" fmla="*/ 2 h 7"/>
                  <a:gd name="T12" fmla="*/ 4 w 4"/>
                  <a:gd name="T13" fmla="*/ 2 h 7"/>
                  <a:gd name="T14" fmla="*/ 2 w 4"/>
                  <a:gd name="T15" fmla="*/ 0 h 7"/>
                  <a:gd name="T16" fmla="*/ 0 w 4"/>
                  <a:gd name="T17" fmla="*/ 0 h 7"/>
                  <a:gd name="T18" fmla="*/ 0 w 4"/>
                  <a:gd name="T19" fmla="*/ 0 h 7"/>
                  <a:gd name="T20" fmla="*/ 0 w 4"/>
                  <a:gd name="T21" fmla="*/ 0 h 7"/>
                  <a:gd name="T22" fmla="*/ 0 w 4"/>
                  <a:gd name="T23" fmla="*/ 4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4" y="7"/>
                    </a:lnTo>
                    <a:lnTo>
                      <a:pt x="4" y="6"/>
                    </a:lnTo>
                    <a:lnTo>
                      <a:pt x="4" y="6"/>
                    </a:lnTo>
                    <a:lnTo>
                      <a:pt x="4" y="4"/>
                    </a:lnTo>
                    <a:lnTo>
                      <a:pt x="4" y="2"/>
                    </a:lnTo>
                    <a:lnTo>
                      <a:pt x="4" y="2"/>
                    </a:lnTo>
                    <a:lnTo>
                      <a:pt x="2" y="0"/>
                    </a:lnTo>
                    <a:lnTo>
                      <a:pt x="0" y="0"/>
                    </a:lnTo>
                    <a:lnTo>
                      <a:pt x="0" y="0"/>
                    </a:lnTo>
                    <a:lnTo>
                      <a:pt x="0" y="0"/>
                    </a:lnTo>
                    <a:lnTo>
                      <a:pt x="0" y="4"/>
                    </a:lnTo>
                    <a:lnTo>
                      <a:pt x="4"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2" name="Freeform 2511">
                <a:extLst>
                  <a:ext uri="{FF2B5EF4-FFF2-40B4-BE49-F238E27FC236}">
                    <a16:creationId xmlns:a16="http://schemas.microsoft.com/office/drawing/2014/main" id="{469229AC-94BB-9A4B-9CBB-A8F7A860D214}"/>
                  </a:ext>
                </a:extLst>
              </p:cNvPr>
              <p:cNvSpPr>
                <a:spLocks/>
              </p:cNvSpPr>
              <p:nvPr/>
            </p:nvSpPr>
            <p:spPr bwMode="auto">
              <a:xfrm>
                <a:off x="4303" y="2759"/>
                <a:ext cx="4" cy="7"/>
              </a:xfrm>
              <a:custGeom>
                <a:avLst/>
                <a:gdLst>
                  <a:gd name="T0" fmla="*/ 4 w 4"/>
                  <a:gd name="T1" fmla="*/ 7 h 7"/>
                  <a:gd name="T2" fmla="*/ 4 w 4"/>
                  <a:gd name="T3" fmla="*/ 7 h 7"/>
                  <a:gd name="T4" fmla="*/ 4 w 4"/>
                  <a:gd name="T5" fmla="*/ 6 h 7"/>
                  <a:gd name="T6" fmla="*/ 4 w 4"/>
                  <a:gd name="T7" fmla="*/ 6 h 7"/>
                  <a:gd name="T8" fmla="*/ 4 w 4"/>
                  <a:gd name="T9" fmla="*/ 4 h 7"/>
                  <a:gd name="T10" fmla="*/ 4 w 4"/>
                  <a:gd name="T11" fmla="*/ 2 h 7"/>
                  <a:gd name="T12" fmla="*/ 4 w 4"/>
                  <a:gd name="T13" fmla="*/ 2 h 7"/>
                  <a:gd name="T14" fmla="*/ 2 w 4"/>
                  <a:gd name="T15" fmla="*/ 0 h 7"/>
                  <a:gd name="T16" fmla="*/ 0 w 4"/>
                  <a:gd name="T17" fmla="*/ 0 h 7"/>
                  <a:gd name="T18" fmla="*/ 0 w 4"/>
                  <a:gd name="T19" fmla="*/ 0 h 7"/>
                  <a:gd name="T20" fmla="*/ 0 w 4"/>
                  <a:gd name="T21" fmla="*/ 0 h 7"/>
                  <a:gd name="T22" fmla="*/ 0 w 4"/>
                  <a:gd name="T23" fmla="*/ 4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4" y="7"/>
                    </a:lnTo>
                    <a:lnTo>
                      <a:pt x="4" y="6"/>
                    </a:lnTo>
                    <a:lnTo>
                      <a:pt x="4" y="6"/>
                    </a:lnTo>
                    <a:lnTo>
                      <a:pt x="4" y="4"/>
                    </a:lnTo>
                    <a:lnTo>
                      <a:pt x="4" y="2"/>
                    </a:lnTo>
                    <a:lnTo>
                      <a:pt x="4" y="2"/>
                    </a:lnTo>
                    <a:lnTo>
                      <a:pt x="2" y="0"/>
                    </a:lnTo>
                    <a:lnTo>
                      <a:pt x="0" y="0"/>
                    </a:lnTo>
                    <a:lnTo>
                      <a:pt x="0" y="0"/>
                    </a:lnTo>
                    <a:lnTo>
                      <a:pt x="0" y="0"/>
                    </a:lnTo>
                    <a:lnTo>
                      <a:pt x="0" y="4"/>
                    </a:lnTo>
                    <a:lnTo>
                      <a:pt x="4"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3" name="Freeform 2512">
                <a:extLst>
                  <a:ext uri="{FF2B5EF4-FFF2-40B4-BE49-F238E27FC236}">
                    <a16:creationId xmlns:a16="http://schemas.microsoft.com/office/drawing/2014/main" id="{E3F01A54-CC9B-0941-AAEC-CB23079CED8D}"/>
                  </a:ext>
                </a:extLst>
              </p:cNvPr>
              <p:cNvSpPr>
                <a:spLocks/>
              </p:cNvSpPr>
              <p:nvPr/>
            </p:nvSpPr>
            <p:spPr bwMode="auto">
              <a:xfrm>
                <a:off x="4323" y="2679"/>
                <a:ext cx="5" cy="7"/>
              </a:xfrm>
              <a:custGeom>
                <a:avLst/>
                <a:gdLst>
                  <a:gd name="T0" fmla="*/ 5 w 5"/>
                  <a:gd name="T1" fmla="*/ 3 h 7"/>
                  <a:gd name="T2" fmla="*/ 5 w 5"/>
                  <a:gd name="T3" fmla="*/ 3 h 7"/>
                  <a:gd name="T4" fmla="*/ 3 w 5"/>
                  <a:gd name="T5" fmla="*/ 2 h 7"/>
                  <a:gd name="T6" fmla="*/ 1 w 5"/>
                  <a:gd name="T7" fmla="*/ 0 h 7"/>
                  <a:gd name="T8" fmla="*/ 0 w 5"/>
                  <a:gd name="T9" fmla="*/ 2 h 7"/>
                  <a:gd name="T10" fmla="*/ 0 w 5"/>
                  <a:gd name="T11" fmla="*/ 2 h 7"/>
                  <a:gd name="T12" fmla="*/ 0 w 5"/>
                  <a:gd name="T13" fmla="*/ 2 h 7"/>
                  <a:gd name="T14" fmla="*/ 0 w 5"/>
                  <a:gd name="T15" fmla="*/ 5 h 7"/>
                  <a:gd name="T16" fmla="*/ 1 w 5"/>
                  <a:gd name="T17" fmla="*/ 7 h 7"/>
                  <a:gd name="T18" fmla="*/ 1 w 5"/>
                  <a:gd name="T19" fmla="*/ 7 h 7"/>
                  <a:gd name="T20" fmla="*/ 3 w 5"/>
                  <a:gd name="T21" fmla="*/ 7 h 7"/>
                  <a:gd name="T22" fmla="*/ 3 w 5"/>
                  <a:gd name="T23" fmla="*/ 5 h 7"/>
                  <a:gd name="T24" fmla="*/ 5 w 5"/>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5" y="3"/>
                    </a:moveTo>
                    <a:lnTo>
                      <a:pt x="5" y="3"/>
                    </a:lnTo>
                    <a:lnTo>
                      <a:pt x="3" y="2"/>
                    </a:lnTo>
                    <a:lnTo>
                      <a:pt x="1" y="0"/>
                    </a:lnTo>
                    <a:lnTo>
                      <a:pt x="0" y="2"/>
                    </a:lnTo>
                    <a:lnTo>
                      <a:pt x="0" y="2"/>
                    </a:lnTo>
                    <a:lnTo>
                      <a:pt x="0" y="2"/>
                    </a:lnTo>
                    <a:lnTo>
                      <a:pt x="0" y="5"/>
                    </a:lnTo>
                    <a:lnTo>
                      <a:pt x="1" y="7"/>
                    </a:lnTo>
                    <a:lnTo>
                      <a:pt x="1" y="7"/>
                    </a:lnTo>
                    <a:lnTo>
                      <a:pt x="3" y="7"/>
                    </a:lnTo>
                    <a:lnTo>
                      <a:pt x="3" y="5"/>
                    </a:lnTo>
                    <a:lnTo>
                      <a:pt x="5"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4" name="Freeform 2513">
                <a:extLst>
                  <a:ext uri="{FF2B5EF4-FFF2-40B4-BE49-F238E27FC236}">
                    <a16:creationId xmlns:a16="http://schemas.microsoft.com/office/drawing/2014/main" id="{8B5BEC61-CC1F-A446-88DF-7404368F32C8}"/>
                  </a:ext>
                </a:extLst>
              </p:cNvPr>
              <p:cNvSpPr>
                <a:spLocks/>
              </p:cNvSpPr>
              <p:nvPr/>
            </p:nvSpPr>
            <p:spPr bwMode="auto">
              <a:xfrm>
                <a:off x="4323" y="2679"/>
                <a:ext cx="5" cy="7"/>
              </a:xfrm>
              <a:custGeom>
                <a:avLst/>
                <a:gdLst>
                  <a:gd name="T0" fmla="*/ 5 w 5"/>
                  <a:gd name="T1" fmla="*/ 3 h 7"/>
                  <a:gd name="T2" fmla="*/ 5 w 5"/>
                  <a:gd name="T3" fmla="*/ 3 h 7"/>
                  <a:gd name="T4" fmla="*/ 3 w 5"/>
                  <a:gd name="T5" fmla="*/ 2 h 7"/>
                  <a:gd name="T6" fmla="*/ 1 w 5"/>
                  <a:gd name="T7" fmla="*/ 0 h 7"/>
                  <a:gd name="T8" fmla="*/ 0 w 5"/>
                  <a:gd name="T9" fmla="*/ 2 h 7"/>
                  <a:gd name="T10" fmla="*/ 0 w 5"/>
                  <a:gd name="T11" fmla="*/ 2 h 7"/>
                  <a:gd name="T12" fmla="*/ 0 w 5"/>
                  <a:gd name="T13" fmla="*/ 2 h 7"/>
                  <a:gd name="T14" fmla="*/ 0 w 5"/>
                  <a:gd name="T15" fmla="*/ 5 h 7"/>
                  <a:gd name="T16" fmla="*/ 1 w 5"/>
                  <a:gd name="T17" fmla="*/ 7 h 7"/>
                  <a:gd name="T18" fmla="*/ 1 w 5"/>
                  <a:gd name="T19" fmla="*/ 7 h 7"/>
                  <a:gd name="T20" fmla="*/ 3 w 5"/>
                  <a:gd name="T21" fmla="*/ 7 h 7"/>
                  <a:gd name="T22" fmla="*/ 3 w 5"/>
                  <a:gd name="T23" fmla="*/ 5 h 7"/>
                  <a:gd name="T24" fmla="*/ 5 w 5"/>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5" y="3"/>
                    </a:moveTo>
                    <a:lnTo>
                      <a:pt x="5" y="3"/>
                    </a:lnTo>
                    <a:lnTo>
                      <a:pt x="3" y="2"/>
                    </a:lnTo>
                    <a:lnTo>
                      <a:pt x="1" y="0"/>
                    </a:lnTo>
                    <a:lnTo>
                      <a:pt x="0" y="2"/>
                    </a:lnTo>
                    <a:lnTo>
                      <a:pt x="0" y="2"/>
                    </a:lnTo>
                    <a:lnTo>
                      <a:pt x="0" y="2"/>
                    </a:lnTo>
                    <a:lnTo>
                      <a:pt x="0" y="5"/>
                    </a:lnTo>
                    <a:lnTo>
                      <a:pt x="1" y="7"/>
                    </a:lnTo>
                    <a:lnTo>
                      <a:pt x="1" y="7"/>
                    </a:lnTo>
                    <a:lnTo>
                      <a:pt x="3" y="7"/>
                    </a:lnTo>
                    <a:lnTo>
                      <a:pt x="3" y="5"/>
                    </a:lnTo>
                    <a:lnTo>
                      <a:pt x="5"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5" name="Freeform 2514">
                <a:extLst>
                  <a:ext uri="{FF2B5EF4-FFF2-40B4-BE49-F238E27FC236}">
                    <a16:creationId xmlns:a16="http://schemas.microsoft.com/office/drawing/2014/main" id="{2CFFC19F-EADC-C64F-9D21-D0C138EB104F}"/>
                  </a:ext>
                </a:extLst>
              </p:cNvPr>
              <p:cNvSpPr>
                <a:spLocks/>
              </p:cNvSpPr>
              <p:nvPr/>
            </p:nvSpPr>
            <p:spPr bwMode="auto">
              <a:xfrm>
                <a:off x="4332" y="2686"/>
                <a:ext cx="9" cy="7"/>
              </a:xfrm>
              <a:custGeom>
                <a:avLst/>
                <a:gdLst>
                  <a:gd name="T0" fmla="*/ 7 w 9"/>
                  <a:gd name="T1" fmla="*/ 4 h 7"/>
                  <a:gd name="T2" fmla="*/ 7 w 9"/>
                  <a:gd name="T3" fmla="*/ 4 h 7"/>
                  <a:gd name="T4" fmla="*/ 0 w 9"/>
                  <a:gd name="T5" fmla="*/ 0 h 7"/>
                  <a:gd name="T6" fmla="*/ 0 w 9"/>
                  <a:gd name="T7" fmla="*/ 0 h 7"/>
                  <a:gd name="T8" fmla="*/ 1 w 9"/>
                  <a:gd name="T9" fmla="*/ 4 h 7"/>
                  <a:gd name="T10" fmla="*/ 3 w 9"/>
                  <a:gd name="T11" fmla="*/ 4 h 7"/>
                  <a:gd name="T12" fmla="*/ 3 w 9"/>
                  <a:gd name="T13" fmla="*/ 4 h 7"/>
                  <a:gd name="T14" fmla="*/ 7 w 9"/>
                  <a:gd name="T15" fmla="*/ 5 h 7"/>
                  <a:gd name="T16" fmla="*/ 9 w 9"/>
                  <a:gd name="T17" fmla="*/ 7 h 7"/>
                  <a:gd name="T18" fmla="*/ 9 w 9"/>
                  <a:gd name="T19" fmla="*/ 7 h 7"/>
                  <a:gd name="T20" fmla="*/ 7 w 9"/>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7" y="4"/>
                    </a:moveTo>
                    <a:lnTo>
                      <a:pt x="7" y="4"/>
                    </a:lnTo>
                    <a:lnTo>
                      <a:pt x="0" y="0"/>
                    </a:lnTo>
                    <a:lnTo>
                      <a:pt x="0" y="0"/>
                    </a:lnTo>
                    <a:lnTo>
                      <a:pt x="1" y="4"/>
                    </a:lnTo>
                    <a:lnTo>
                      <a:pt x="3" y="4"/>
                    </a:lnTo>
                    <a:lnTo>
                      <a:pt x="3" y="4"/>
                    </a:lnTo>
                    <a:lnTo>
                      <a:pt x="7" y="5"/>
                    </a:lnTo>
                    <a:lnTo>
                      <a:pt x="9" y="7"/>
                    </a:lnTo>
                    <a:lnTo>
                      <a:pt x="9" y="7"/>
                    </a:lnTo>
                    <a:lnTo>
                      <a:pt x="7"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6" name="Freeform 2515">
                <a:extLst>
                  <a:ext uri="{FF2B5EF4-FFF2-40B4-BE49-F238E27FC236}">
                    <a16:creationId xmlns:a16="http://schemas.microsoft.com/office/drawing/2014/main" id="{23EABC88-CF39-654C-B475-37527AA21014}"/>
                  </a:ext>
                </a:extLst>
              </p:cNvPr>
              <p:cNvSpPr>
                <a:spLocks/>
              </p:cNvSpPr>
              <p:nvPr/>
            </p:nvSpPr>
            <p:spPr bwMode="auto">
              <a:xfrm>
                <a:off x="4332" y="2686"/>
                <a:ext cx="9" cy="7"/>
              </a:xfrm>
              <a:custGeom>
                <a:avLst/>
                <a:gdLst>
                  <a:gd name="T0" fmla="*/ 7 w 9"/>
                  <a:gd name="T1" fmla="*/ 4 h 7"/>
                  <a:gd name="T2" fmla="*/ 7 w 9"/>
                  <a:gd name="T3" fmla="*/ 4 h 7"/>
                  <a:gd name="T4" fmla="*/ 0 w 9"/>
                  <a:gd name="T5" fmla="*/ 0 h 7"/>
                  <a:gd name="T6" fmla="*/ 0 w 9"/>
                  <a:gd name="T7" fmla="*/ 0 h 7"/>
                  <a:gd name="T8" fmla="*/ 1 w 9"/>
                  <a:gd name="T9" fmla="*/ 4 h 7"/>
                  <a:gd name="T10" fmla="*/ 3 w 9"/>
                  <a:gd name="T11" fmla="*/ 4 h 7"/>
                  <a:gd name="T12" fmla="*/ 3 w 9"/>
                  <a:gd name="T13" fmla="*/ 4 h 7"/>
                  <a:gd name="T14" fmla="*/ 7 w 9"/>
                  <a:gd name="T15" fmla="*/ 5 h 7"/>
                  <a:gd name="T16" fmla="*/ 9 w 9"/>
                  <a:gd name="T17" fmla="*/ 7 h 7"/>
                  <a:gd name="T18" fmla="*/ 9 w 9"/>
                  <a:gd name="T19" fmla="*/ 7 h 7"/>
                  <a:gd name="T20" fmla="*/ 7 w 9"/>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7" y="4"/>
                    </a:moveTo>
                    <a:lnTo>
                      <a:pt x="7" y="4"/>
                    </a:lnTo>
                    <a:lnTo>
                      <a:pt x="0" y="0"/>
                    </a:lnTo>
                    <a:lnTo>
                      <a:pt x="0" y="0"/>
                    </a:lnTo>
                    <a:lnTo>
                      <a:pt x="1" y="4"/>
                    </a:lnTo>
                    <a:lnTo>
                      <a:pt x="3" y="4"/>
                    </a:lnTo>
                    <a:lnTo>
                      <a:pt x="3" y="4"/>
                    </a:lnTo>
                    <a:lnTo>
                      <a:pt x="7" y="5"/>
                    </a:lnTo>
                    <a:lnTo>
                      <a:pt x="9" y="7"/>
                    </a:lnTo>
                    <a:lnTo>
                      <a:pt x="9" y="7"/>
                    </a:lnTo>
                    <a:lnTo>
                      <a:pt x="7"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7" name="Freeform 2516">
                <a:extLst>
                  <a:ext uri="{FF2B5EF4-FFF2-40B4-BE49-F238E27FC236}">
                    <a16:creationId xmlns:a16="http://schemas.microsoft.com/office/drawing/2014/main" id="{B0D40AA5-9850-7B48-BBDE-BF8AC079D475}"/>
                  </a:ext>
                </a:extLst>
              </p:cNvPr>
              <p:cNvSpPr>
                <a:spLocks/>
              </p:cNvSpPr>
              <p:nvPr/>
            </p:nvSpPr>
            <p:spPr bwMode="auto">
              <a:xfrm>
                <a:off x="4335" y="2691"/>
                <a:ext cx="4" cy="8"/>
              </a:xfrm>
              <a:custGeom>
                <a:avLst/>
                <a:gdLst>
                  <a:gd name="T0" fmla="*/ 4 w 4"/>
                  <a:gd name="T1" fmla="*/ 2 h 8"/>
                  <a:gd name="T2" fmla="*/ 4 w 4"/>
                  <a:gd name="T3" fmla="*/ 2 h 8"/>
                  <a:gd name="T4" fmla="*/ 4 w 4"/>
                  <a:gd name="T5" fmla="*/ 0 h 8"/>
                  <a:gd name="T6" fmla="*/ 0 w 4"/>
                  <a:gd name="T7" fmla="*/ 0 h 8"/>
                  <a:gd name="T8" fmla="*/ 0 w 4"/>
                  <a:gd name="T9" fmla="*/ 0 h 8"/>
                  <a:gd name="T10" fmla="*/ 0 w 4"/>
                  <a:gd name="T11" fmla="*/ 4 h 8"/>
                  <a:gd name="T12" fmla="*/ 2 w 4"/>
                  <a:gd name="T13" fmla="*/ 6 h 8"/>
                  <a:gd name="T14" fmla="*/ 4 w 4"/>
                  <a:gd name="T15" fmla="*/ 8 h 8"/>
                  <a:gd name="T16" fmla="*/ 4 w 4"/>
                  <a:gd name="T17" fmla="*/ 8 h 8"/>
                  <a:gd name="T18" fmla="*/ 4 w 4"/>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2"/>
                    </a:moveTo>
                    <a:lnTo>
                      <a:pt x="4" y="2"/>
                    </a:lnTo>
                    <a:lnTo>
                      <a:pt x="4" y="0"/>
                    </a:lnTo>
                    <a:lnTo>
                      <a:pt x="0" y="0"/>
                    </a:lnTo>
                    <a:lnTo>
                      <a:pt x="0" y="0"/>
                    </a:lnTo>
                    <a:lnTo>
                      <a:pt x="0" y="4"/>
                    </a:lnTo>
                    <a:lnTo>
                      <a:pt x="2" y="6"/>
                    </a:lnTo>
                    <a:lnTo>
                      <a:pt x="4" y="8"/>
                    </a:lnTo>
                    <a:lnTo>
                      <a:pt x="4" y="8"/>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8" name="Freeform 2517">
                <a:extLst>
                  <a:ext uri="{FF2B5EF4-FFF2-40B4-BE49-F238E27FC236}">
                    <a16:creationId xmlns:a16="http://schemas.microsoft.com/office/drawing/2014/main" id="{BC751A73-8847-FA4E-9A61-7AD0C942E83E}"/>
                  </a:ext>
                </a:extLst>
              </p:cNvPr>
              <p:cNvSpPr>
                <a:spLocks/>
              </p:cNvSpPr>
              <p:nvPr/>
            </p:nvSpPr>
            <p:spPr bwMode="auto">
              <a:xfrm>
                <a:off x="4335" y="2691"/>
                <a:ext cx="4" cy="8"/>
              </a:xfrm>
              <a:custGeom>
                <a:avLst/>
                <a:gdLst>
                  <a:gd name="T0" fmla="*/ 4 w 4"/>
                  <a:gd name="T1" fmla="*/ 2 h 8"/>
                  <a:gd name="T2" fmla="*/ 4 w 4"/>
                  <a:gd name="T3" fmla="*/ 2 h 8"/>
                  <a:gd name="T4" fmla="*/ 4 w 4"/>
                  <a:gd name="T5" fmla="*/ 0 h 8"/>
                  <a:gd name="T6" fmla="*/ 0 w 4"/>
                  <a:gd name="T7" fmla="*/ 0 h 8"/>
                  <a:gd name="T8" fmla="*/ 0 w 4"/>
                  <a:gd name="T9" fmla="*/ 0 h 8"/>
                  <a:gd name="T10" fmla="*/ 0 w 4"/>
                  <a:gd name="T11" fmla="*/ 4 h 8"/>
                  <a:gd name="T12" fmla="*/ 2 w 4"/>
                  <a:gd name="T13" fmla="*/ 6 h 8"/>
                  <a:gd name="T14" fmla="*/ 4 w 4"/>
                  <a:gd name="T15" fmla="*/ 8 h 8"/>
                  <a:gd name="T16" fmla="*/ 4 w 4"/>
                  <a:gd name="T17" fmla="*/ 8 h 8"/>
                  <a:gd name="T18" fmla="*/ 4 w 4"/>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2"/>
                    </a:moveTo>
                    <a:lnTo>
                      <a:pt x="4" y="2"/>
                    </a:lnTo>
                    <a:lnTo>
                      <a:pt x="4" y="0"/>
                    </a:lnTo>
                    <a:lnTo>
                      <a:pt x="0" y="0"/>
                    </a:lnTo>
                    <a:lnTo>
                      <a:pt x="0" y="0"/>
                    </a:lnTo>
                    <a:lnTo>
                      <a:pt x="0" y="4"/>
                    </a:lnTo>
                    <a:lnTo>
                      <a:pt x="2" y="6"/>
                    </a:lnTo>
                    <a:lnTo>
                      <a:pt x="4" y="8"/>
                    </a:lnTo>
                    <a:lnTo>
                      <a:pt x="4" y="8"/>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79" name="Freeform 2518">
                <a:extLst>
                  <a:ext uri="{FF2B5EF4-FFF2-40B4-BE49-F238E27FC236}">
                    <a16:creationId xmlns:a16="http://schemas.microsoft.com/office/drawing/2014/main" id="{1CD6B43F-E684-2E4C-99B4-F9536D38B2EE}"/>
                  </a:ext>
                </a:extLst>
              </p:cNvPr>
              <p:cNvSpPr>
                <a:spLocks/>
              </p:cNvSpPr>
              <p:nvPr/>
            </p:nvSpPr>
            <p:spPr bwMode="auto">
              <a:xfrm>
                <a:off x="4339" y="2695"/>
                <a:ext cx="10" cy="7"/>
              </a:xfrm>
              <a:custGeom>
                <a:avLst/>
                <a:gdLst>
                  <a:gd name="T0" fmla="*/ 10 w 10"/>
                  <a:gd name="T1" fmla="*/ 5 h 7"/>
                  <a:gd name="T2" fmla="*/ 10 w 10"/>
                  <a:gd name="T3" fmla="*/ 5 h 7"/>
                  <a:gd name="T4" fmla="*/ 7 w 10"/>
                  <a:gd name="T5" fmla="*/ 4 h 7"/>
                  <a:gd name="T6" fmla="*/ 5 w 10"/>
                  <a:gd name="T7" fmla="*/ 2 h 7"/>
                  <a:gd name="T8" fmla="*/ 5 w 10"/>
                  <a:gd name="T9" fmla="*/ 2 h 7"/>
                  <a:gd name="T10" fmla="*/ 2 w 10"/>
                  <a:gd name="T11" fmla="*/ 0 h 7"/>
                  <a:gd name="T12" fmla="*/ 2 w 10"/>
                  <a:gd name="T13" fmla="*/ 0 h 7"/>
                  <a:gd name="T14" fmla="*/ 0 w 10"/>
                  <a:gd name="T15" fmla="*/ 2 h 7"/>
                  <a:gd name="T16" fmla="*/ 2 w 10"/>
                  <a:gd name="T17" fmla="*/ 5 h 7"/>
                  <a:gd name="T18" fmla="*/ 2 w 10"/>
                  <a:gd name="T19" fmla="*/ 5 h 7"/>
                  <a:gd name="T20" fmla="*/ 5 w 10"/>
                  <a:gd name="T21" fmla="*/ 5 h 7"/>
                  <a:gd name="T22" fmla="*/ 10 w 10"/>
                  <a:gd name="T23" fmla="*/ 7 h 7"/>
                  <a:gd name="T24" fmla="*/ 10 w 10"/>
                  <a:gd name="T25" fmla="*/ 7 h 7"/>
                  <a:gd name="T26" fmla="*/ 10 w 10"/>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7">
                    <a:moveTo>
                      <a:pt x="10" y="5"/>
                    </a:moveTo>
                    <a:lnTo>
                      <a:pt x="10" y="5"/>
                    </a:lnTo>
                    <a:lnTo>
                      <a:pt x="7" y="4"/>
                    </a:lnTo>
                    <a:lnTo>
                      <a:pt x="5" y="2"/>
                    </a:lnTo>
                    <a:lnTo>
                      <a:pt x="5" y="2"/>
                    </a:lnTo>
                    <a:lnTo>
                      <a:pt x="2" y="0"/>
                    </a:lnTo>
                    <a:lnTo>
                      <a:pt x="2" y="0"/>
                    </a:lnTo>
                    <a:lnTo>
                      <a:pt x="0" y="2"/>
                    </a:lnTo>
                    <a:lnTo>
                      <a:pt x="2" y="5"/>
                    </a:lnTo>
                    <a:lnTo>
                      <a:pt x="2" y="5"/>
                    </a:lnTo>
                    <a:lnTo>
                      <a:pt x="5" y="5"/>
                    </a:lnTo>
                    <a:lnTo>
                      <a:pt x="10" y="7"/>
                    </a:lnTo>
                    <a:lnTo>
                      <a:pt x="10" y="7"/>
                    </a:lnTo>
                    <a:lnTo>
                      <a:pt x="10"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0" name="Freeform 2519">
                <a:extLst>
                  <a:ext uri="{FF2B5EF4-FFF2-40B4-BE49-F238E27FC236}">
                    <a16:creationId xmlns:a16="http://schemas.microsoft.com/office/drawing/2014/main" id="{3CD31FC2-3155-9447-9C70-DCCE55B47D47}"/>
                  </a:ext>
                </a:extLst>
              </p:cNvPr>
              <p:cNvSpPr>
                <a:spLocks/>
              </p:cNvSpPr>
              <p:nvPr/>
            </p:nvSpPr>
            <p:spPr bwMode="auto">
              <a:xfrm>
                <a:off x="4339" y="2695"/>
                <a:ext cx="10" cy="7"/>
              </a:xfrm>
              <a:custGeom>
                <a:avLst/>
                <a:gdLst>
                  <a:gd name="T0" fmla="*/ 10 w 10"/>
                  <a:gd name="T1" fmla="*/ 5 h 7"/>
                  <a:gd name="T2" fmla="*/ 10 w 10"/>
                  <a:gd name="T3" fmla="*/ 5 h 7"/>
                  <a:gd name="T4" fmla="*/ 7 w 10"/>
                  <a:gd name="T5" fmla="*/ 4 h 7"/>
                  <a:gd name="T6" fmla="*/ 5 w 10"/>
                  <a:gd name="T7" fmla="*/ 2 h 7"/>
                  <a:gd name="T8" fmla="*/ 5 w 10"/>
                  <a:gd name="T9" fmla="*/ 2 h 7"/>
                  <a:gd name="T10" fmla="*/ 2 w 10"/>
                  <a:gd name="T11" fmla="*/ 0 h 7"/>
                  <a:gd name="T12" fmla="*/ 2 w 10"/>
                  <a:gd name="T13" fmla="*/ 0 h 7"/>
                  <a:gd name="T14" fmla="*/ 0 w 10"/>
                  <a:gd name="T15" fmla="*/ 2 h 7"/>
                  <a:gd name="T16" fmla="*/ 2 w 10"/>
                  <a:gd name="T17" fmla="*/ 5 h 7"/>
                  <a:gd name="T18" fmla="*/ 2 w 10"/>
                  <a:gd name="T19" fmla="*/ 5 h 7"/>
                  <a:gd name="T20" fmla="*/ 5 w 10"/>
                  <a:gd name="T21" fmla="*/ 5 h 7"/>
                  <a:gd name="T22" fmla="*/ 10 w 10"/>
                  <a:gd name="T23" fmla="*/ 7 h 7"/>
                  <a:gd name="T24" fmla="*/ 10 w 10"/>
                  <a:gd name="T25" fmla="*/ 7 h 7"/>
                  <a:gd name="T26" fmla="*/ 10 w 10"/>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7">
                    <a:moveTo>
                      <a:pt x="10" y="5"/>
                    </a:moveTo>
                    <a:lnTo>
                      <a:pt x="10" y="5"/>
                    </a:lnTo>
                    <a:lnTo>
                      <a:pt x="7" y="4"/>
                    </a:lnTo>
                    <a:lnTo>
                      <a:pt x="5" y="2"/>
                    </a:lnTo>
                    <a:lnTo>
                      <a:pt x="5" y="2"/>
                    </a:lnTo>
                    <a:lnTo>
                      <a:pt x="2" y="0"/>
                    </a:lnTo>
                    <a:lnTo>
                      <a:pt x="2" y="0"/>
                    </a:lnTo>
                    <a:lnTo>
                      <a:pt x="0" y="2"/>
                    </a:lnTo>
                    <a:lnTo>
                      <a:pt x="2" y="5"/>
                    </a:lnTo>
                    <a:lnTo>
                      <a:pt x="2" y="5"/>
                    </a:lnTo>
                    <a:lnTo>
                      <a:pt x="5" y="5"/>
                    </a:lnTo>
                    <a:lnTo>
                      <a:pt x="10" y="7"/>
                    </a:lnTo>
                    <a:lnTo>
                      <a:pt x="10" y="7"/>
                    </a:lnTo>
                    <a:lnTo>
                      <a:pt x="10"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1" name="Freeform 2520">
                <a:extLst>
                  <a:ext uri="{FF2B5EF4-FFF2-40B4-BE49-F238E27FC236}">
                    <a16:creationId xmlns:a16="http://schemas.microsoft.com/office/drawing/2014/main" id="{3428D6C0-22CD-894E-8AEC-E80ED0D9E24A}"/>
                  </a:ext>
                </a:extLst>
              </p:cNvPr>
              <p:cNvSpPr>
                <a:spLocks/>
              </p:cNvSpPr>
              <p:nvPr/>
            </p:nvSpPr>
            <p:spPr bwMode="auto">
              <a:xfrm>
                <a:off x="4342" y="2695"/>
                <a:ext cx="9" cy="4"/>
              </a:xfrm>
              <a:custGeom>
                <a:avLst/>
                <a:gdLst>
                  <a:gd name="T0" fmla="*/ 9 w 9"/>
                  <a:gd name="T1" fmla="*/ 4 h 4"/>
                  <a:gd name="T2" fmla="*/ 9 w 9"/>
                  <a:gd name="T3" fmla="*/ 4 h 4"/>
                  <a:gd name="T4" fmla="*/ 4 w 9"/>
                  <a:gd name="T5" fmla="*/ 0 h 4"/>
                  <a:gd name="T6" fmla="*/ 2 w 9"/>
                  <a:gd name="T7" fmla="*/ 0 h 4"/>
                  <a:gd name="T8" fmla="*/ 0 w 9"/>
                  <a:gd name="T9" fmla="*/ 2 h 4"/>
                  <a:gd name="T10" fmla="*/ 0 w 9"/>
                  <a:gd name="T11" fmla="*/ 2 h 4"/>
                  <a:gd name="T12" fmla="*/ 4 w 9"/>
                  <a:gd name="T13" fmla="*/ 2 h 4"/>
                  <a:gd name="T14" fmla="*/ 6 w 9"/>
                  <a:gd name="T15" fmla="*/ 4 h 4"/>
                  <a:gd name="T16" fmla="*/ 7 w 9"/>
                  <a:gd name="T17" fmla="*/ 4 h 4"/>
                  <a:gd name="T18" fmla="*/ 9 w 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9" y="4"/>
                    </a:moveTo>
                    <a:lnTo>
                      <a:pt x="9" y="4"/>
                    </a:lnTo>
                    <a:lnTo>
                      <a:pt x="4" y="0"/>
                    </a:lnTo>
                    <a:lnTo>
                      <a:pt x="2" y="0"/>
                    </a:lnTo>
                    <a:lnTo>
                      <a:pt x="0" y="2"/>
                    </a:lnTo>
                    <a:lnTo>
                      <a:pt x="0" y="2"/>
                    </a:lnTo>
                    <a:lnTo>
                      <a:pt x="4" y="2"/>
                    </a:lnTo>
                    <a:lnTo>
                      <a:pt x="6" y="4"/>
                    </a:lnTo>
                    <a:lnTo>
                      <a:pt x="7" y="4"/>
                    </a:lnTo>
                    <a:lnTo>
                      <a:pt x="9"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2" name="Freeform 2521">
                <a:extLst>
                  <a:ext uri="{FF2B5EF4-FFF2-40B4-BE49-F238E27FC236}">
                    <a16:creationId xmlns:a16="http://schemas.microsoft.com/office/drawing/2014/main" id="{7AA51C25-24C3-864A-8B6C-AD5603490DC7}"/>
                  </a:ext>
                </a:extLst>
              </p:cNvPr>
              <p:cNvSpPr>
                <a:spLocks/>
              </p:cNvSpPr>
              <p:nvPr/>
            </p:nvSpPr>
            <p:spPr bwMode="auto">
              <a:xfrm>
                <a:off x="4342" y="2695"/>
                <a:ext cx="9" cy="4"/>
              </a:xfrm>
              <a:custGeom>
                <a:avLst/>
                <a:gdLst>
                  <a:gd name="T0" fmla="*/ 9 w 9"/>
                  <a:gd name="T1" fmla="*/ 4 h 4"/>
                  <a:gd name="T2" fmla="*/ 9 w 9"/>
                  <a:gd name="T3" fmla="*/ 4 h 4"/>
                  <a:gd name="T4" fmla="*/ 4 w 9"/>
                  <a:gd name="T5" fmla="*/ 0 h 4"/>
                  <a:gd name="T6" fmla="*/ 2 w 9"/>
                  <a:gd name="T7" fmla="*/ 0 h 4"/>
                  <a:gd name="T8" fmla="*/ 0 w 9"/>
                  <a:gd name="T9" fmla="*/ 2 h 4"/>
                  <a:gd name="T10" fmla="*/ 0 w 9"/>
                  <a:gd name="T11" fmla="*/ 2 h 4"/>
                  <a:gd name="T12" fmla="*/ 4 w 9"/>
                  <a:gd name="T13" fmla="*/ 2 h 4"/>
                  <a:gd name="T14" fmla="*/ 6 w 9"/>
                  <a:gd name="T15" fmla="*/ 4 h 4"/>
                  <a:gd name="T16" fmla="*/ 7 w 9"/>
                  <a:gd name="T17" fmla="*/ 4 h 4"/>
                  <a:gd name="T18" fmla="*/ 9 w 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9" y="4"/>
                    </a:moveTo>
                    <a:lnTo>
                      <a:pt x="9" y="4"/>
                    </a:lnTo>
                    <a:lnTo>
                      <a:pt x="4" y="0"/>
                    </a:lnTo>
                    <a:lnTo>
                      <a:pt x="2" y="0"/>
                    </a:lnTo>
                    <a:lnTo>
                      <a:pt x="0" y="2"/>
                    </a:lnTo>
                    <a:lnTo>
                      <a:pt x="0" y="2"/>
                    </a:lnTo>
                    <a:lnTo>
                      <a:pt x="4" y="2"/>
                    </a:lnTo>
                    <a:lnTo>
                      <a:pt x="6" y="4"/>
                    </a:lnTo>
                    <a:lnTo>
                      <a:pt x="7" y="4"/>
                    </a:lnTo>
                    <a:lnTo>
                      <a:pt x="9"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3" name="Freeform 2522">
                <a:extLst>
                  <a:ext uri="{FF2B5EF4-FFF2-40B4-BE49-F238E27FC236}">
                    <a16:creationId xmlns:a16="http://schemas.microsoft.com/office/drawing/2014/main" id="{F217262C-23FC-A64B-B4F4-699AD5AFD356}"/>
                  </a:ext>
                </a:extLst>
              </p:cNvPr>
              <p:cNvSpPr>
                <a:spLocks/>
              </p:cNvSpPr>
              <p:nvPr/>
            </p:nvSpPr>
            <p:spPr bwMode="auto">
              <a:xfrm>
                <a:off x="4351" y="2702"/>
                <a:ext cx="2" cy="2"/>
              </a:xfrm>
              <a:custGeom>
                <a:avLst/>
                <a:gdLst>
                  <a:gd name="T0" fmla="*/ 2 w 2"/>
                  <a:gd name="T1" fmla="*/ 2 h 2"/>
                  <a:gd name="T2" fmla="*/ 2 w 2"/>
                  <a:gd name="T3" fmla="*/ 2 h 2"/>
                  <a:gd name="T4" fmla="*/ 0 w 2"/>
                  <a:gd name="T5" fmla="*/ 0 h 2"/>
                  <a:gd name="T6" fmla="*/ 0 w 2"/>
                  <a:gd name="T7" fmla="*/ 0 h 2"/>
                  <a:gd name="T8" fmla="*/ 0 w 2"/>
                  <a:gd name="T9" fmla="*/ 2 h 2"/>
                  <a:gd name="T10" fmla="*/ 0 w 2"/>
                  <a:gd name="T11" fmla="*/ 2 h 2"/>
                  <a:gd name="T12" fmla="*/ 0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2"/>
                    </a:lnTo>
                    <a:lnTo>
                      <a:pt x="0" y="0"/>
                    </a:lnTo>
                    <a:lnTo>
                      <a:pt x="0" y="0"/>
                    </a:lnTo>
                    <a:lnTo>
                      <a:pt x="0" y="2"/>
                    </a:lnTo>
                    <a:lnTo>
                      <a:pt x="0" y="2"/>
                    </a:lnTo>
                    <a:lnTo>
                      <a:pt x="0"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4" name="Freeform 2523">
                <a:extLst>
                  <a:ext uri="{FF2B5EF4-FFF2-40B4-BE49-F238E27FC236}">
                    <a16:creationId xmlns:a16="http://schemas.microsoft.com/office/drawing/2014/main" id="{4CE4521F-E325-C148-B1D6-ECE386A8688A}"/>
                  </a:ext>
                </a:extLst>
              </p:cNvPr>
              <p:cNvSpPr>
                <a:spLocks/>
              </p:cNvSpPr>
              <p:nvPr/>
            </p:nvSpPr>
            <p:spPr bwMode="auto">
              <a:xfrm>
                <a:off x="4351" y="2702"/>
                <a:ext cx="2" cy="2"/>
              </a:xfrm>
              <a:custGeom>
                <a:avLst/>
                <a:gdLst>
                  <a:gd name="T0" fmla="*/ 2 w 2"/>
                  <a:gd name="T1" fmla="*/ 2 h 2"/>
                  <a:gd name="T2" fmla="*/ 2 w 2"/>
                  <a:gd name="T3" fmla="*/ 2 h 2"/>
                  <a:gd name="T4" fmla="*/ 0 w 2"/>
                  <a:gd name="T5" fmla="*/ 0 h 2"/>
                  <a:gd name="T6" fmla="*/ 0 w 2"/>
                  <a:gd name="T7" fmla="*/ 0 h 2"/>
                  <a:gd name="T8" fmla="*/ 0 w 2"/>
                  <a:gd name="T9" fmla="*/ 2 h 2"/>
                  <a:gd name="T10" fmla="*/ 0 w 2"/>
                  <a:gd name="T11" fmla="*/ 2 h 2"/>
                  <a:gd name="T12" fmla="*/ 0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2"/>
                    </a:lnTo>
                    <a:lnTo>
                      <a:pt x="0" y="0"/>
                    </a:lnTo>
                    <a:lnTo>
                      <a:pt x="0" y="0"/>
                    </a:lnTo>
                    <a:lnTo>
                      <a:pt x="0" y="2"/>
                    </a:lnTo>
                    <a:lnTo>
                      <a:pt x="0" y="2"/>
                    </a:lnTo>
                    <a:lnTo>
                      <a:pt x="0"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5" name="Freeform 2524">
                <a:extLst>
                  <a:ext uri="{FF2B5EF4-FFF2-40B4-BE49-F238E27FC236}">
                    <a16:creationId xmlns:a16="http://schemas.microsoft.com/office/drawing/2014/main" id="{9F63392D-01D6-ED4B-BF3D-6A156CCA6AEA}"/>
                  </a:ext>
                </a:extLst>
              </p:cNvPr>
              <p:cNvSpPr>
                <a:spLocks/>
              </p:cNvSpPr>
              <p:nvPr/>
            </p:nvSpPr>
            <p:spPr bwMode="auto">
              <a:xfrm>
                <a:off x="4353" y="2700"/>
                <a:ext cx="4" cy="2"/>
              </a:xfrm>
              <a:custGeom>
                <a:avLst/>
                <a:gdLst>
                  <a:gd name="T0" fmla="*/ 4 w 4"/>
                  <a:gd name="T1" fmla="*/ 0 h 2"/>
                  <a:gd name="T2" fmla="*/ 4 w 4"/>
                  <a:gd name="T3" fmla="*/ 0 h 2"/>
                  <a:gd name="T4" fmla="*/ 2 w 4"/>
                  <a:gd name="T5" fmla="*/ 0 h 2"/>
                  <a:gd name="T6" fmla="*/ 0 w 4"/>
                  <a:gd name="T7" fmla="*/ 0 h 2"/>
                  <a:gd name="T8" fmla="*/ 0 w 4"/>
                  <a:gd name="T9" fmla="*/ 0 h 2"/>
                  <a:gd name="T10" fmla="*/ 2 w 4"/>
                  <a:gd name="T11" fmla="*/ 2 h 2"/>
                  <a:gd name="T12" fmla="*/ 2 w 4"/>
                  <a:gd name="T13" fmla="*/ 2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2" y="0"/>
                    </a:lnTo>
                    <a:lnTo>
                      <a:pt x="0" y="0"/>
                    </a:lnTo>
                    <a:lnTo>
                      <a:pt x="0" y="0"/>
                    </a:lnTo>
                    <a:lnTo>
                      <a:pt x="2" y="2"/>
                    </a:lnTo>
                    <a:lnTo>
                      <a:pt x="2" y="2"/>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6" name="Freeform 2525">
                <a:extLst>
                  <a:ext uri="{FF2B5EF4-FFF2-40B4-BE49-F238E27FC236}">
                    <a16:creationId xmlns:a16="http://schemas.microsoft.com/office/drawing/2014/main" id="{C08F90EC-48B4-4043-B397-903AF8717AA0}"/>
                  </a:ext>
                </a:extLst>
              </p:cNvPr>
              <p:cNvSpPr>
                <a:spLocks/>
              </p:cNvSpPr>
              <p:nvPr/>
            </p:nvSpPr>
            <p:spPr bwMode="auto">
              <a:xfrm>
                <a:off x="4353" y="2700"/>
                <a:ext cx="4" cy="2"/>
              </a:xfrm>
              <a:custGeom>
                <a:avLst/>
                <a:gdLst>
                  <a:gd name="T0" fmla="*/ 4 w 4"/>
                  <a:gd name="T1" fmla="*/ 0 h 2"/>
                  <a:gd name="T2" fmla="*/ 4 w 4"/>
                  <a:gd name="T3" fmla="*/ 0 h 2"/>
                  <a:gd name="T4" fmla="*/ 2 w 4"/>
                  <a:gd name="T5" fmla="*/ 0 h 2"/>
                  <a:gd name="T6" fmla="*/ 0 w 4"/>
                  <a:gd name="T7" fmla="*/ 0 h 2"/>
                  <a:gd name="T8" fmla="*/ 0 w 4"/>
                  <a:gd name="T9" fmla="*/ 0 h 2"/>
                  <a:gd name="T10" fmla="*/ 2 w 4"/>
                  <a:gd name="T11" fmla="*/ 2 h 2"/>
                  <a:gd name="T12" fmla="*/ 2 w 4"/>
                  <a:gd name="T13" fmla="*/ 2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2" y="0"/>
                    </a:lnTo>
                    <a:lnTo>
                      <a:pt x="0" y="0"/>
                    </a:lnTo>
                    <a:lnTo>
                      <a:pt x="0" y="0"/>
                    </a:lnTo>
                    <a:lnTo>
                      <a:pt x="2" y="2"/>
                    </a:lnTo>
                    <a:lnTo>
                      <a:pt x="2" y="2"/>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7" name="Freeform 2526">
                <a:extLst>
                  <a:ext uri="{FF2B5EF4-FFF2-40B4-BE49-F238E27FC236}">
                    <a16:creationId xmlns:a16="http://schemas.microsoft.com/office/drawing/2014/main" id="{2C794825-E367-C043-9045-233EE7E04041}"/>
                  </a:ext>
                </a:extLst>
              </p:cNvPr>
              <p:cNvSpPr>
                <a:spLocks/>
              </p:cNvSpPr>
              <p:nvPr/>
            </p:nvSpPr>
            <p:spPr bwMode="auto">
              <a:xfrm>
                <a:off x="4357" y="2716"/>
                <a:ext cx="3" cy="2"/>
              </a:xfrm>
              <a:custGeom>
                <a:avLst/>
                <a:gdLst>
                  <a:gd name="T0" fmla="*/ 3 w 3"/>
                  <a:gd name="T1" fmla="*/ 0 h 2"/>
                  <a:gd name="T2" fmla="*/ 3 w 3"/>
                  <a:gd name="T3" fmla="*/ 0 h 2"/>
                  <a:gd name="T4" fmla="*/ 0 w 3"/>
                  <a:gd name="T5" fmla="*/ 0 h 2"/>
                  <a:gd name="T6" fmla="*/ 0 w 3"/>
                  <a:gd name="T7" fmla="*/ 2 h 2"/>
                  <a:gd name="T8" fmla="*/ 0 w 3"/>
                  <a:gd name="T9" fmla="*/ 2 h 2"/>
                  <a:gd name="T10" fmla="*/ 0 w 3"/>
                  <a:gd name="T11" fmla="*/ 2 h 2"/>
                  <a:gd name="T12" fmla="*/ 1 w 3"/>
                  <a:gd name="T13" fmla="*/ 2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0" y="0"/>
                    </a:lnTo>
                    <a:lnTo>
                      <a:pt x="0" y="2"/>
                    </a:lnTo>
                    <a:lnTo>
                      <a:pt x="0" y="2"/>
                    </a:lnTo>
                    <a:lnTo>
                      <a:pt x="0" y="2"/>
                    </a:lnTo>
                    <a:lnTo>
                      <a:pt x="1" y="2"/>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8" name="Freeform 2527">
                <a:extLst>
                  <a:ext uri="{FF2B5EF4-FFF2-40B4-BE49-F238E27FC236}">
                    <a16:creationId xmlns:a16="http://schemas.microsoft.com/office/drawing/2014/main" id="{D1DB489A-F02F-E546-8F5F-CA770F4B2589}"/>
                  </a:ext>
                </a:extLst>
              </p:cNvPr>
              <p:cNvSpPr>
                <a:spLocks/>
              </p:cNvSpPr>
              <p:nvPr/>
            </p:nvSpPr>
            <p:spPr bwMode="auto">
              <a:xfrm>
                <a:off x="4357" y="2716"/>
                <a:ext cx="3" cy="2"/>
              </a:xfrm>
              <a:custGeom>
                <a:avLst/>
                <a:gdLst>
                  <a:gd name="T0" fmla="*/ 3 w 3"/>
                  <a:gd name="T1" fmla="*/ 0 h 2"/>
                  <a:gd name="T2" fmla="*/ 3 w 3"/>
                  <a:gd name="T3" fmla="*/ 0 h 2"/>
                  <a:gd name="T4" fmla="*/ 0 w 3"/>
                  <a:gd name="T5" fmla="*/ 0 h 2"/>
                  <a:gd name="T6" fmla="*/ 0 w 3"/>
                  <a:gd name="T7" fmla="*/ 2 h 2"/>
                  <a:gd name="T8" fmla="*/ 0 w 3"/>
                  <a:gd name="T9" fmla="*/ 2 h 2"/>
                  <a:gd name="T10" fmla="*/ 0 w 3"/>
                  <a:gd name="T11" fmla="*/ 2 h 2"/>
                  <a:gd name="T12" fmla="*/ 1 w 3"/>
                  <a:gd name="T13" fmla="*/ 2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lnTo>
                      <a:pt x="3" y="0"/>
                    </a:lnTo>
                    <a:lnTo>
                      <a:pt x="0" y="0"/>
                    </a:lnTo>
                    <a:lnTo>
                      <a:pt x="0" y="2"/>
                    </a:lnTo>
                    <a:lnTo>
                      <a:pt x="0" y="2"/>
                    </a:lnTo>
                    <a:lnTo>
                      <a:pt x="0" y="2"/>
                    </a:lnTo>
                    <a:lnTo>
                      <a:pt x="1" y="2"/>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89" name="Freeform 2528">
                <a:extLst>
                  <a:ext uri="{FF2B5EF4-FFF2-40B4-BE49-F238E27FC236}">
                    <a16:creationId xmlns:a16="http://schemas.microsoft.com/office/drawing/2014/main" id="{58F9502B-6D6C-1849-937B-CB76FB35EA8C}"/>
                  </a:ext>
                </a:extLst>
              </p:cNvPr>
              <p:cNvSpPr>
                <a:spLocks/>
              </p:cNvSpPr>
              <p:nvPr/>
            </p:nvSpPr>
            <p:spPr bwMode="auto">
              <a:xfrm>
                <a:off x="4362" y="2697"/>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2"/>
                    </a:lnTo>
                    <a:lnTo>
                      <a:pt x="2" y="0"/>
                    </a:lnTo>
                    <a:lnTo>
                      <a:pt x="0" y="0"/>
                    </a:lnTo>
                    <a:lnTo>
                      <a:pt x="0"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0" name="Freeform 2529">
                <a:extLst>
                  <a:ext uri="{FF2B5EF4-FFF2-40B4-BE49-F238E27FC236}">
                    <a16:creationId xmlns:a16="http://schemas.microsoft.com/office/drawing/2014/main" id="{28C64AC4-4572-0642-B3A5-D369942ACD8C}"/>
                  </a:ext>
                </a:extLst>
              </p:cNvPr>
              <p:cNvSpPr>
                <a:spLocks/>
              </p:cNvSpPr>
              <p:nvPr/>
            </p:nvSpPr>
            <p:spPr bwMode="auto">
              <a:xfrm>
                <a:off x="4362" y="2697"/>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2"/>
                    </a:lnTo>
                    <a:lnTo>
                      <a:pt x="2" y="0"/>
                    </a:lnTo>
                    <a:lnTo>
                      <a:pt x="0" y="0"/>
                    </a:lnTo>
                    <a:lnTo>
                      <a:pt x="0"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1" name="Freeform 2530">
                <a:extLst>
                  <a:ext uri="{FF2B5EF4-FFF2-40B4-BE49-F238E27FC236}">
                    <a16:creationId xmlns:a16="http://schemas.microsoft.com/office/drawing/2014/main" id="{7A135260-00EA-2942-BAD0-4E5AB42F1F7D}"/>
                  </a:ext>
                </a:extLst>
              </p:cNvPr>
              <p:cNvSpPr>
                <a:spLocks/>
              </p:cNvSpPr>
              <p:nvPr/>
            </p:nvSpPr>
            <p:spPr bwMode="auto">
              <a:xfrm>
                <a:off x="4364" y="2693"/>
                <a:ext cx="3" cy="4"/>
              </a:xfrm>
              <a:custGeom>
                <a:avLst/>
                <a:gdLst>
                  <a:gd name="T0" fmla="*/ 3 w 3"/>
                  <a:gd name="T1" fmla="*/ 2 h 4"/>
                  <a:gd name="T2" fmla="*/ 3 w 3"/>
                  <a:gd name="T3" fmla="*/ 2 h 4"/>
                  <a:gd name="T4" fmla="*/ 2 w 3"/>
                  <a:gd name="T5" fmla="*/ 0 h 4"/>
                  <a:gd name="T6" fmla="*/ 0 w 3"/>
                  <a:gd name="T7" fmla="*/ 2 h 4"/>
                  <a:gd name="T8" fmla="*/ 0 w 3"/>
                  <a:gd name="T9" fmla="*/ 4 h 4"/>
                  <a:gd name="T10" fmla="*/ 0 w 3"/>
                  <a:gd name="T11" fmla="*/ 4 h 4"/>
                  <a:gd name="T12" fmla="*/ 0 w 3"/>
                  <a:gd name="T13" fmla="*/ 4 h 4"/>
                  <a:gd name="T14" fmla="*/ 2 w 3"/>
                  <a:gd name="T15" fmla="*/ 4 h 4"/>
                  <a:gd name="T16" fmla="*/ 3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2"/>
                    </a:moveTo>
                    <a:lnTo>
                      <a:pt x="3" y="2"/>
                    </a:lnTo>
                    <a:lnTo>
                      <a:pt x="2" y="0"/>
                    </a:lnTo>
                    <a:lnTo>
                      <a:pt x="0" y="2"/>
                    </a:lnTo>
                    <a:lnTo>
                      <a:pt x="0" y="4"/>
                    </a:lnTo>
                    <a:lnTo>
                      <a:pt x="0" y="4"/>
                    </a:lnTo>
                    <a:lnTo>
                      <a:pt x="0" y="4"/>
                    </a:lnTo>
                    <a:lnTo>
                      <a:pt x="2" y="4"/>
                    </a:lnTo>
                    <a:lnTo>
                      <a:pt x="3"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2" name="Freeform 2531">
                <a:extLst>
                  <a:ext uri="{FF2B5EF4-FFF2-40B4-BE49-F238E27FC236}">
                    <a16:creationId xmlns:a16="http://schemas.microsoft.com/office/drawing/2014/main" id="{742F4ACE-EAB7-EB48-88BB-E2CB7A96AC47}"/>
                  </a:ext>
                </a:extLst>
              </p:cNvPr>
              <p:cNvSpPr>
                <a:spLocks/>
              </p:cNvSpPr>
              <p:nvPr/>
            </p:nvSpPr>
            <p:spPr bwMode="auto">
              <a:xfrm>
                <a:off x="4364" y="2693"/>
                <a:ext cx="3" cy="4"/>
              </a:xfrm>
              <a:custGeom>
                <a:avLst/>
                <a:gdLst>
                  <a:gd name="T0" fmla="*/ 3 w 3"/>
                  <a:gd name="T1" fmla="*/ 2 h 4"/>
                  <a:gd name="T2" fmla="*/ 3 w 3"/>
                  <a:gd name="T3" fmla="*/ 2 h 4"/>
                  <a:gd name="T4" fmla="*/ 2 w 3"/>
                  <a:gd name="T5" fmla="*/ 0 h 4"/>
                  <a:gd name="T6" fmla="*/ 0 w 3"/>
                  <a:gd name="T7" fmla="*/ 2 h 4"/>
                  <a:gd name="T8" fmla="*/ 0 w 3"/>
                  <a:gd name="T9" fmla="*/ 4 h 4"/>
                  <a:gd name="T10" fmla="*/ 0 w 3"/>
                  <a:gd name="T11" fmla="*/ 4 h 4"/>
                  <a:gd name="T12" fmla="*/ 0 w 3"/>
                  <a:gd name="T13" fmla="*/ 4 h 4"/>
                  <a:gd name="T14" fmla="*/ 2 w 3"/>
                  <a:gd name="T15" fmla="*/ 4 h 4"/>
                  <a:gd name="T16" fmla="*/ 3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2"/>
                    </a:moveTo>
                    <a:lnTo>
                      <a:pt x="3" y="2"/>
                    </a:lnTo>
                    <a:lnTo>
                      <a:pt x="2" y="0"/>
                    </a:lnTo>
                    <a:lnTo>
                      <a:pt x="0" y="2"/>
                    </a:lnTo>
                    <a:lnTo>
                      <a:pt x="0" y="4"/>
                    </a:lnTo>
                    <a:lnTo>
                      <a:pt x="0" y="4"/>
                    </a:lnTo>
                    <a:lnTo>
                      <a:pt x="0" y="4"/>
                    </a:lnTo>
                    <a:lnTo>
                      <a:pt x="2" y="4"/>
                    </a:lnTo>
                    <a:lnTo>
                      <a:pt x="3"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3" name="Freeform 2532">
                <a:extLst>
                  <a:ext uri="{FF2B5EF4-FFF2-40B4-BE49-F238E27FC236}">
                    <a16:creationId xmlns:a16="http://schemas.microsoft.com/office/drawing/2014/main" id="{172F4BAA-718E-204A-B81F-886377457236}"/>
                  </a:ext>
                </a:extLst>
              </p:cNvPr>
              <p:cNvSpPr>
                <a:spLocks/>
              </p:cNvSpPr>
              <p:nvPr/>
            </p:nvSpPr>
            <p:spPr bwMode="auto">
              <a:xfrm>
                <a:off x="4366" y="2699"/>
                <a:ext cx="1" cy="1"/>
              </a:xfrm>
              <a:custGeom>
                <a:avLst/>
                <a:gdLst>
                  <a:gd name="T0" fmla="*/ 1 w 1"/>
                  <a:gd name="T1" fmla="*/ 1 h 1"/>
                  <a:gd name="T2" fmla="*/ 1 w 1"/>
                  <a:gd name="T3" fmla="*/ 1 h 1"/>
                  <a:gd name="T4" fmla="*/ 1 w 1"/>
                  <a:gd name="T5" fmla="*/ 0 h 1"/>
                  <a:gd name="T6" fmla="*/ 0 w 1"/>
                  <a:gd name="T7" fmla="*/ 0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1" y="1"/>
                    </a:lnTo>
                    <a:lnTo>
                      <a:pt x="1" y="0"/>
                    </a:lnTo>
                    <a:lnTo>
                      <a:pt x="0" y="0"/>
                    </a:lnTo>
                    <a:lnTo>
                      <a:pt x="0" y="0"/>
                    </a:lnTo>
                    <a:lnTo>
                      <a:pt x="1"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4" name="Freeform 2533">
                <a:extLst>
                  <a:ext uri="{FF2B5EF4-FFF2-40B4-BE49-F238E27FC236}">
                    <a16:creationId xmlns:a16="http://schemas.microsoft.com/office/drawing/2014/main" id="{E3D7A10C-F01D-6F49-99C3-AD9DA6232513}"/>
                  </a:ext>
                </a:extLst>
              </p:cNvPr>
              <p:cNvSpPr>
                <a:spLocks/>
              </p:cNvSpPr>
              <p:nvPr/>
            </p:nvSpPr>
            <p:spPr bwMode="auto">
              <a:xfrm>
                <a:off x="4366" y="2699"/>
                <a:ext cx="1" cy="1"/>
              </a:xfrm>
              <a:custGeom>
                <a:avLst/>
                <a:gdLst>
                  <a:gd name="T0" fmla="*/ 1 w 1"/>
                  <a:gd name="T1" fmla="*/ 1 h 1"/>
                  <a:gd name="T2" fmla="*/ 1 w 1"/>
                  <a:gd name="T3" fmla="*/ 1 h 1"/>
                  <a:gd name="T4" fmla="*/ 1 w 1"/>
                  <a:gd name="T5" fmla="*/ 0 h 1"/>
                  <a:gd name="T6" fmla="*/ 0 w 1"/>
                  <a:gd name="T7" fmla="*/ 0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1" y="1"/>
                    </a:lnTo>
                    <a:lnTo>
                      <a:pt x="1" y="0"/>
                    </a:lnTo>
                    <a:lnTo>
                      <a:pt x="0" y="0"/>
                    </a:lnTo>
                    <a:lnTo>
                      <a:pt x="0" y="0"/>
                    </a:lnTo>
                    <a:lnTo>
                      <a:pt x="1"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5" name="Freeform 2534">
                <a:extLst>
                  <a:ext uri="{FF2B5EF4-FFF2-40B4-BE49-F238E27FC236}">
                    <a16:creationId xmlns:a16="http://schemas.microsoft.com/office/drawing/2014/main" id="{C51D57DB-EAFF-DD48-A2FF-C7EDDD478E1F}"/>
                  </a:ext>
                </a:extLst>
              </p:cNvPr>
              <p:cNvSpPr>
                <a:spLocks/>
              </p:cNvSpPr>
              <p:nvPr/>
            </p:nvSpPr>
            <p:spPr bwMode="auto">
              <a:xfrm>
                <a:off x="4369" y="2695"/>
                <a:ext cx="5" cy="4"/>
              </a:xfrm>
              <a:custGeom>
                <a:avLst/>
                <a:gdLst>
                  <a:gd name="T0" fmla="*/ 5 w 5"/>
                  <a:gd name="T1" fmla="*/ 2 h 4"/>
                  <a:gd name="T2" fmla="*/ 5 w 5"/>
                  <a:gd name="T3" fmla="*/ 2 h 4"/>
                  <a:gd name="T4" fmla="*/ 4 w 5"/>
                  <a:gd name="T5" fmla="*/ 0 h 4"/>
                  <a:gd name="T6" fmla="*/ 2 w 5"/>
                  <a:gd name="T7" fmla="*/ 0 h 4"/>
                  <a:gd name="T8" fmla="*/ 0 w 5"/>
                  <a:gd name="T9" fmla="*/ 0 h 4"/>
                  <a:gd name="T10" fmla="*/ 0 w 5"/>
                  <a:gd name="T11" fmla="*/ 2 h 4"/>
                  <a:gd name="T12" fmla="*/ 0 w 5"/>
                  <a:gd name="T13" fmla="*/ 2 h 4"/>
                  <a:gd name="T14" fmla="*/ 2 w 5"/>
                  <a:gd name="T15" fmla="*/ 2 h 4"/>
                  <a:gd name="T16" fmla="*/ 4 w 5"/>
                  <a:gd name="T17" fmla="*/ 4 h 4"/>
                  <a:gd name="T18" fmla="*/ 4 w 5"/>
                  <a:gd name="T19" fmla="*/ 4 h 4"/>
                  <a:gd name="T20" fmla="*/ 4 w 5"/>
                  <a:gd name="T21" fmla="*/ 4 h 4"/>
                  <a:gd name="T22" fmla="*/ 5 w 5"/>
                  <a:gd name="T23" fmla="*/ 4 h 4"/>
                  <a:gd name="T24" fmla="*/ 5 w 5"/>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5" y="2"/>
                    </a:moveTo>
                    <a:lnTo>
                      <a:pt x="5" y="2"/>
                    </a:lnTo>
                    <a:lnTo>
                      <a:pt x="4" y="0"/>
                    </a:lnTo>
                    <a:lnTo>
                      <a:pt x="2" y="0"/>
                    </a:lnTo>
                    <a:lnTo>
                      <a:pt x="0" y="0"/>
                    </a:lnTo>
                    <a:lnTo>
                      <a:pt x="0" y="2"/>
                    </a:lnTo>
                    <a:lnTo>
                      <a:pt x="0" y="2"/>
                    </a:lnTo>
                    <a:lnTo>
                      <a:pt x="2" y="2"/>
                    </a:lnTo>
                    <a:lnTo>
                      <a:pt x="4" y="4"/>
                    </a:lnTo>
                    <a:lnTo>
                      <a:pt x="4" y="4"/>
                    </a:lnTo>
                    <a:lnTo>
                      <a:pt x="4" y="4"/>
                    </a:lnTo>
                    <a:lnTo>
                      <a:pt x="5" y="4"/>
                    </a:lnTo>
                    <a:lnTo>
                      <a:pt x="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6" name="Freeform 2535">
                <a:extLst>
                  <a:ext uri="{FF2B5EF4-FFF2-40B4-BE49-F238E27FC236}">
                    <a16:creationId xmlns:a16="http://schemas.microsoft.com/office/drawing/2014/main" id="{8EC24DFD-6E5E-F445-9473-92FA436E969B}"/>
                  </a:ext>
                </a:extLst>
              </p:cNvPr>
              <p:cNvSpPr>
                <a:spLocks/>
              </p:cNvSpPr>
              <p:nvPr/>
            </p:nvSpPr>
            <p:spPr bwMode="auto">
              <a:xfrm>
                <a:off x="4369" y="2695"/>
                <a:ext cx="5" cy="4"/>
              </a:xfrm>
              <a:custGeom>
                <a:avLst/>
                <a:gdLst>
                  <a:gd name="T0" fmla="*/ 5 w 5"/>
                  <a:gd name="T1" fmla="*/ 2 h 4"/>
                  <a:gd name="T2" fmla="*/ 5 w 5"/>
                  <a:gd name="T3" fmla="*/ 2 h 4"/>
                  <a:gd name="T4" fmla="*/ 4 w 5"/>
                  <a:gd name="T5" fmla="*/ 0 h 4"/>
                  <a:gd name="T6" fmla="*/ 2 w 5"/>
                  <a:gd name="T7" fmla="*/ 0 h 4"/>
                  <a:gd name="T8" fmla="*/ 0 w 5"/>
                  <a:gd name="T9" fmla="*/ 0 h 4"/>
                  <a:gd name="T10" fmla="*/ 0 w 5"/>
                  <a:gd name="T11" fmla="*/ 2 h 4"/>
                  <a:gd name="T12" fmla="*/ 0 w 5"/>
                  <a:gd name="T13" fmla="*/ 2 h 4"/>
                  <a:gd name="T14" fmla="*/ 2 w 5"/>
                  <a:gd name="T15" fmla="*/ 2 h 4"/>
                  <a:gd name="T16" fmla="*/ 4 w 5"/>
                  <a:gd name="T17" fmla="*/ 4 h 4"/>
                  <a:gd name="T18" fmla="*/ 4 w 5"/>
                  <a:gd name="T19" fmla="*/ 4 h 4"/>
                  <a:gd name="T20" fmla="*/ 4 w 5"/>
                  <a:gd name="T21" fmla="*/ 4 h 4"/>
                  <a:gd name="T22" fmla="*/ 5 w 5"/>
                  <a:gd name="T23" fmla="*/ 4 h 4"/>
                  <a:gd name="T24" fmla="*/ 5 w 5"/>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5" y="2"/>
                    </a:moveTo>
                    <a:lnTo>
                      <a:pt x="5" y="2"/>
                    </a:lnTo>
                    <a:lnTo>
                      <a:pt x="4" y="0"/>
                    </a:lnTo>
                    <a:lnTo>
                      <a:pt x="2" y="0"/>
                    </a:lnTo>
                    <a:lnTo>
                      <a:pt x="0" y="0"/>
                    </a:lnTo>
                    <a:lnTo>
                      <a:pt x="0" y="2"/>
                    </a:lnTo>
                    <a:lnTo>
                      <a:pt x="0" y="2"/>
                    </a:lnTo>
                    <a:lnTo>
                      <a:pt x="2" y="2"/>
                    </a:lnTo>
                    <a:lnTo>
                      <a:pt x="4" y="4"/>
                    </a:lnTo>
                    <a:lnTo>
                      <a:pt x="4" y="4"/>
                    </a:lnTo>
                    <a:lnTo>
                      <a:pt x="4" y="4"/>
                    </a:lnTo>
                    <a:lnTo>
                      <a:pt x="5" y="4"/>
                    </a:lnTo>
                    <a:lnTo>
                      <a:pt x="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7" name="Freeform 2536">
                <a:extLst>
                  <a:ext uri="{FF2B5EF4-FFF2-40B4-BE49-F238E27FC236}">
                    <a16:creationId xmlns:a16="http://schemas.microsoft.com/office/drawing/2014/main" id="{4DAADF8D-F79A-D244-81D3-2A5697378136}"/>
                  </a:ext>
                </a:extLst>
              </p:cNvPr>
              <p:cNvSpPr>
                <a:spLocks/>
              </p:cNvSpPr>
              <p:nvPr/>
            </p:nvSpPr>
            <p:spPr bwMode="auto">
              <a:xfrm>
                <a:off x="4369" y="2718"/>
                <a:ext cx="4" cy="6"/>
              </a:xfrm>
              <a:custGeom>
                <a:avLst/>
                <a:gdLst>
                  <a:gd name="T0" fmla="*/ 4 w 4"/>
                  <a:gd name="T1" fmla="*/ 0 h 6"/>
                  <a:gd name="T2" fmla="*/ 4 w 4"/>
                  <a:gd name="T3" fmla="*/ 0 h 6"/>
                  <a:gd name="T4" fmla="*/ 0 w 4"/>
                  <a:gd name="T5" fmla="*/ 2 h 6"/>
                  <a:gd name="T6" fmla="*/ 0 w 4"/>
                  <a:gd name="T7" fmla="*/ 2 h 6"/>
                  <a:gd name="T8" fmla="*/ 0 w 4"/>
                  <a:gd name="T9" fmla="*/ 2 h 6"/>
                  <a:gd name="T10" fmla="*/ 0 w 4"/>
                  <a:gd name="T11" fmla="*/ 4 h 6"/>
                  <a:gd name="T12" fmla="*/ 2 w 4"/>
                  <a:gd name="T13" fmla="*/ 6 h 6"/>
                  <a:gd name="T14" fmla="*/ 2 w 4"/>
                  <a:gd name="T15" fmla="*/ 6 h 6"/>
                  <a:gd name="T16" fmla="*/ 2 w 4"/>
                  <a:gd name="T17" fmla="*/ 4 h 6"/>
                  <a:gd name="T18" fmla="*/ 4 w 4"/>
                  <a:gd name="T19" fmla="*/ 6 h 6"/>
                  <a:gd name="T20" fmla="*/ 4 w 4"/>
                  <a:gd name="T21" fmla="*/ 6 h 6"/>
                  <a:gd name="T22" fmla="*/ 4 w 4"/>
                  <a:gd name="T23" fmla="*/ 2 h 6"/>
                  <a:gd name="T24" fmla="*/ 4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0"/>
                    </a:moveTo>
                    <a:lnTo>
                      <a:pt x="4" y="0"/>
                    </a:lnTo>
                    <a:lnTo>
                      <a:pt x="0" y="2"/>
                    </a:lnTo>
                    <a:lnTo>
                      <a:pt x="0" y="2"/>
                    </a:lnTo>
                    <a:lnTo>
                      <a:pt x="0" y="2"/>
                    </a:lnTo>
                    <a:lnTo>
                      <a:pt x="0" y="4"/>
                    </a:lnTo>
                    <a:lnTo>
                      <a:pt x="2" y="6"/>
                    </a:lnTo>
                    <a:lnTo>
                      <a:pt x="2" y="6"/>
                    </a:lnTo>
                    <a:lnTo>
                      <a:pt x="2" y="4"/>
                    </a:lnTo>
                    <a:lnTo>
                      <a:pt x="4" y="6"/>
                    </a:lnTo>
                    <a:lnTo>
                      <a:pt x="4" y="6"/>
                    </a:lnTo>
                    <a:lnTo>
                      <a:pt x="4" y="2"/>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8" name="Freeform 2537">
                <a:extLst>
                  <a:ext uri="{FF2B5EF4-FFF2-40B4-BE49-F238E27FC236}">
                    <a16:creationId xmlns:a16="http://schemas.microsoft.com/office/drawing/2014/main" id="{7B082E2B-3E32-6242-9A21-0A905B7A7ED5}"/>
                  </a:ext>
                </a:extLst>
              </p:cNvPr>
              <p:cNvSpPr>
                <a:spLocks/>
              </p:cNvSpPr>
              <p:nvPr/>
            </p:nvSpPr>
            <p:spPr bwMode="auto">
              <a:xfrm>
                <a:off x="4369" y="2718"/>
                <a:ext cx="4" cy="6"/>
              </a:xfrm>
              <a:custGeom>
                <a:avLst/>
                <a:gdLst>
                  <a:gd name="T0" fmla="*/ 4 w 4"/>
                  <a:gd name="T1" fmla="*/ 0 h 6"/>
                  <a:gd name="T2" fmla="*/ 4 w 4"/>
                  <a:gd name="T3" fmla="*/ 0 h 6"/>
                  <a:gd name="T4" fmla="*/ 0 w 4"/>
                  <a:gd name="T5" fmla="*/ 2 h 6"/>
                  <a:gd name="T6" fmla="*/ 0 w 4"/>
                  <a:gd name="T7" fmla="*/ 2 h 6"/>
                  <a:gd name="T8" fmla="*/ 0 w 4"/>
                  <a:gd name="T9" fmla="*/ 2 h 6"/>
                  <a:gd name="T10" fmla="*/ 0 w 4"/>
                  <a:gd name="T11" fmla="*/ 4 h 6"/>
                  <a:gd name="T12" fmla="*/ 2 w 4"/>
                  <a:gd name="T13" fmla="*/ 6 h 6"/>
                  <a:gd name="T14" fmla="*/ 2 w 4"/>
                  <a:gd name="T15" fmla="*/ 6 h 6"/>
                  <a:gd name="T16" fmla="*/ 2 w 4"/>
                  <a:gd name="T17" fmla="*/ 4 h 6"/>
                  <a:gd name="T18" fmla="*/ 4 w 4"/>
                  <a:gd name="T19" fmla="*/ 6 h 6"/>
                  <a:gd name="T20" fmla="*/ 4 w 4"/>
                  <a:gd name="T21" fmla="*/ 6 h 6"/>
                  <a:gd name="T22" fmla="*/ 4 w 4"/>
                  <a:gd name="T23" fmla="*/ 2 h 6"/>
                  <a:gd name="T24" fmla="*/ 4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0"/>
                    </a:moveTo>
                    <a:lnTo>
                      <a:pt x="4" y="0"/>
                    </a:lnTo>
                    <a:lnTo>
                      <a:pt x="0" y="2"/>
                    </a:lnTo>
                    <a:lnTo>
                      <a:pt x="0" y="2"/>
                    </a:lnTo>
                    <a:lnTo>
                      <a:pt x="0" y="2"/>
                    </a:lnTo>
                    <a:lnTo>
                      <a:pt x="0" y="4"/>
                    </a:lnTo>
                    <a:lnTo>
                      <a:pt x="2" y="6"/>
                    </a:lnTo>
                    <a:lnTo>
                      <a:pt x="2" y="6"/>
                    </a:lnTo>
                    <a:lnTo>
                      <a:pt x="2" y="4"/>
                    </a:lnTo>
                    <a:lnTo>
                      <a:pt x="4" y="6"/>
                    </a:lnTo>
                    <a:lnTo>
                      <a:pt x="4" y="6"/>
                    </a:lnTo>
                    <a:lnTo>
                      <a:pt x="4" y="2"/>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99" name="Freeform 2538">
                <a:extLst>
                  <a:ext uri="{FF2B5EF4-FFF2-40B4-BE49-F238E27FC236}">
                    <a16:creationId xmlns:a16="http://schemas.microsoft.com/office/drawing/2014/main" id="{55CE9004-2FCA-1748-B37B-77BA5B19E69C}"/>
                  </a:ext>
                </a:extLst>
              </p:cNvPr>
              <p:cNvSpPr>
                <a:spLocks/>
              </p:cNvSpPr>
              <p:nvPr/>
            </p:nvSpPr>
            <p:spPr bwMode="auto">
              <a:xfrm>
                <a:off x="4373" y="2713"/>
                <a:ext cx="7" cy="5"/>
              </a:xfrm>
              <a:custGeom>
                <a:avLst/>
                <a:gdLst>
                  <a:gd name="T0" fmla="*/ 0 w 7"/>
                  <a:gd name="T1" fmla="*/ 0 h 5"/>
                  <a:gd name="T2" fmla="*/ 0 w 7"/>
                  <a:gd name="T3" fmla="*/ 0 h 5"/>
                  <a:gd name="T4" fmla="*/ 0 w 7"/>
                  <a:gd name="T5" fmla="*/ 2 h 5"/>
                  <a:gd name="T6" fmla="*/ 0 w 7"/>
                  <a:gd name="T7" fmla="*/ 3 h 5"/>
                  <a:gd name="T8" fmla="*/ 0 w 7"/>
                  <a:gd name="T9" fmla="*/ 3 h 5"/>
                  <a:gd name="T10" fmla="*/ 0 w 7"/>
                  <a:gd name="T11" fmla="*/ 3 h 5"/>
                  <a:gd name="T12" fmla="*/ 3 w 7"/>
                  <a:gd name="T13" fmla="*/ 3 h 5"/>
                  <a:gd name="T14" fmla="*/ 3 w 7"/>
                  <a:gd name="T15" fmla="*/ 3 h 5"/>
                  <a:gd name="T16" fmla="*/ 5 w 7"/>
                  <a:gd name="T17" fmla="*/ 5 h 5"/>
                  <a:gd name="T18" fmla="*/ 7 w 7"/>
                  <a:gd name="T19" fmla="*/ 5 h 5"/>
                  <a:gd name="T20" fmla="*/ 7 w 7"/>
                  <a:gd name="T21" fmla="*/ 5 h 5"/>
                  <a:gd name="T22" fmla="*/ 3 w 7"/>
                  <a:gd name="T23" fmla="*/ 2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0" y="2"/>
                    </a:lnTo>
                    <a:lnTo>
                      <a:pt x="0" y="3"/>
                    </a:lnTo>
                    <a:lnTo>
                      <a:pt x="0" y="3"/>
                    </a:lnTo>
                    <a:lnTo>
                      <a:pt x="0" y="3"/>
                    </a:lnTo>
                    <a:lnTo>
                      <a:pt x="3" y="3"/>
                    </a:lnTo>
                    <a:lnTo>
                      <a:pt x="3" y="3"/>
                    </a:lnTo>
                    <a:lnTo>
                      <a:pt x="5" y="5"/>
                    </a:lnTo>
                    <a:lnTo>
                      <a:pt x="7" y="5"/>
                    </a:lnTo>
                    <a:lnTo>
                      <a:pt x="7" y="5"/>
                    </a:lnTo>
                    <a:lnTo>
                      <a:pt x="3"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00" name="Freeform 2539">
                <a:extLst>
                  <a:ext uri="{FF2B5EF4-FFF2-40B4-BE49-F238E27FC236}">
                    <a16:creationId xmlns:a16="http://schemas.microsoft.com/office/drawing/2014/main" id="{5882E40E-2B4B-6C43-ABE8-927E4C843ED7}"/>
                  </a:ext>
                </a:extLst>
              </p:cNvPr>
              <p:cNvSpPr>
                <a:spLocks/>
              </p:cNvSpPr>
              <p:nvPr/>
            </p:nvSpPr>
            <p:spPr bwMode="auto">
              <a:xfrm>
                <a:off x="4373" y="2713"/>
                <a:ext cx="7" cy="5"/>
              </a:xfrm>
              <a:custGeom>
                <a:avLst/>
                <a:gdLst>
                  <a:gd name="T0" fmla="*/ 0 w 7"/>
                  <a:gd name="T1" fmla="*/ 0 h 5"/>
                  <a:gd name="T2" fmla="*/ 0 w 7"/>
                  <a:gd name="T3" fmla="*/ 0 h 5"/>
                  <a:gd name="T4" fmla="*/ 0 w 7"/>
                  <a:gd name="T5" fmla="*/ 2 h 5"/>
                  <a:gd name="T6" fmla="*/ 0 w 7"/>
                  <a:gd name="T7" fmla="*/ 3 h 5"/>
                  <a:gd name="T8" fmla="*/ 0 w 7"/>
                  <a:gd name="T9" fmla="*/ 3 h 5"/>
                  <a:gd name="T10" fmla="*/ 0 w 7"/>
                  <a:gd name="T11" fmla="*/ 3 h 5"/>
                  <a:gd name="T12" fmla="*/ 3 w 7"/>
                  <a:gd name="T13" fmla="*/ 3 h 5"/>
                  <a:gd name="T14" fmla="*/ 3 w 7"/>
                  <a:gd name="T15" fmla="*/ 3 h 5"/>
                  <a:gd name="T16" fmla="*/ 5 w 7"/>
                  <a:gd name="T17" fmla="*/ 5 h 5"/>
                  <a:gd name="T18" fmla="*/ 7 w 7"/>
                  <a:gd name="T19" fmla="*/ 5 h 5"/>
                  <a:gd name="T20" fmla="*/ 7 w 7"/>
                  <a:gd name="T21" fmla="*/ 5 h 5"/>
                  <a:gd name="T22" fmla="*/ 3 w 7"/>
                  <a:gd name="T23" fmla="*/ 2 h 5"/>
                  <a:gd name="T24" fmla="*/ 0 w 7"/>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
                    <a:moveTo>
                      <a:pt x="0" y="0"/>
                    </a:moveTo>
                    <a:lnTo>
                      <a:pt x="0" y="0"/>
                    </a:lnTo>
                    <a:lnTo>
                      <a:pt x="0" y="2"/>
                    </a:lnTo>
                    <a:lnTo>
                      <a:pt x="0" y="3"/>
                    </a:lnTo>
                    <a:lnTo>
                      <a:pt x="0" y="3"/>
                    </a:lnTo>
                    <a:lnTo>
                      <a:pt x="0" y="3"/>
                    </a:lnTo>
                    <a:lnTo>
                      <a:pt x="3" y="3"/>
                    </a:lnTo>
                    <a:lnTo>
                      <a:pt x="3" y="3"/>
                    </a:lnTo>
                    <a:lnTo>
                      <a:pt x="5" y="5"/>
                    </a:lnTo>
                    <a:lnTo>
                      <a:pt x="7" y="5"/>
                    </a:lnTo>
                    <a:lnTo>
                      <a:pt x="7" y="5"/>
                    </a:lnTo>
                    <a:lnTo>
                      <a:pt x="3"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01" name="Freeform 2540">
                <a:extLst>
                  <a:ext uri="{FF2B5EF4-FFF2-40B4-BE49-F238E27FC236}">
                    <a16:creationId xmlns:a16="http://schemas.microsoft.com/office/drawing/2014/main" id="{69C8939D-6F26-7B49-8BA1-4B8AFBEA4C06}"/>
                  </a:ext>
                </a:extLst>
              </p:cNvPr>
              <p:cNvSpPr>
                <a:spLocks/>
              </p:cNvSpPr>
              <p:nvPr/>
            </p:nvSpPr>
            <p:spPr bwMode="auto">
              <a:xfrm>
                <a:off x="4380" y="2818"/>
                <a:ext cx="2" cy="2"/>
              </a:xfrm>
              <a:custGeom>
                <a:avLst/>
                <a:gdLst>
                  <a:gd name="T0" fmla="*/ 2 w 2"/>
                  <a:gd name="T1" fmla="*/ 0 h 2"/>
                  <a:gd name="T2" fmla="*/ 2 w 2"/>
                  <a:gd name="T3" fmla="*/ 0 h 2"/>
                  <a:gd name="T4" fmla="*/ 0 w 2"/>
                  <a:gd name="T5" fmla="*/ 0 h 2"/>
                  <a:gd name="T6" fmla="*/ 0 w 2"/>
                  <a:gd name="T7" fmla="*/ 0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0"/>
                    </a:lnTo>
                    <a:lnTo>
                      <a:pt x="0" y="0"/>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977" name="Group 2742">
              <a:extLst>
                <a:ext uri="{FF2B5EF4-FFF2-40B4-BE49-F238E27FC236}">
                  <a16:creationId xmlns:a16="http://schemas.microsoft.com/office/drawing/2014/main" id="{9FFC0097-AC86-F545-BA75-E61D782C7C04}"/>
                </a:ext>
              </a:extLst>
            </p:cNvPr>
            <p:cNvGrpSpPr>
              <a:grpSpLocks/>
            </p:cNvGrpSpPr>
            <p:nvPr/>
          </p:nvGrpSpPr>
          <p:grpSpPr bwMode="auto">
            <a:xfrm>
              <a:off x="4299" y="2529"/>
              <a:ext cx="1166" cy="359"/>
              <a:chOff x="4299" y="2529"/>
              <a:chExt cx="1166" cy="359"/>
            </a:xfrm>
            <a:grpFill/>
          </p:grpSpPr>
          <p:sp>
            <p:nvSpPr>
              <p:cNvPr id="3702" name="Freeform 2542">
                <a:extLst>
                  <a:ext uri="{FF2B5EF4-FFF2-40B4-BE49-F238E27FC236}">
                    <a16:creationId xmlns:a16="http://schemas.microsoft.com/office/drawing/2014/main" id="{EB42887D-48F6-044C-99C2-6F44DC0456C6}"/>
                  </a:ext>
                </a:extLst>
              </p:cNvPr>
              <p:cNvSpPr>
                <a:spLocks/>
              </p:cNvSpPr>
              <p:nvPr/>
            </p:nvSpPr>
            <p:spPr bwMode="auto">
              <a:xfrm>
                <a:off x="4380" y="2818"/>
                <a:ext cx="2" cy="2"/>
              </a:xfrm>
              <a:custGeom>
                <a:avLst/>
                <a:gdLst>
                  <a:gd name="T0" fmla="*/ 2 w 2"/>
                  <a:gd name="T1" fmla="*/ 0 h 2"/>
                  <a:gd name="T2" fmla="*/ 2 w 2"/>
                  <a:gd name="T3" fmla="*/ 0 h 2"/>
                  <a:gd name="T4" fmla="*/ 0 w 2"/>
                  <a:gd name="T5" fmla="*/ 0 h 2"/>
                  <a:gd name="T6" fmla="*/ 0 w 2"/>
                  <a:gd name="T7" fmla="*/ 0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0"/>
                    </a:lnTo>
                    <a:lnTo>
                      <a:pt x="0" y="0"/>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03" name="Freeform 2543">
                <a:extLst>
                  <a:ext uri="{FF2B5EF4-FFF2-40B4-BE49-F238E27FC236}">
                    <a16:creationId xmlns:a16="http://schemas.microsoft.com/office/drawing/2014/main" id="{0993E344-15C3-BB43-AEDC-9B0B50946EB4}"/>
                  </a:ext>
                </a:extLst>
              </p:cNvPr>
              <p:cNvSpPr>
                <a:spLocks/>
              </p:cNvSpPr>
              <p:nvPr/>
            </p:nvSpPr>
            <p:spPr bwMode="auto">
              <a:xfrm>
                <a:off x="4382" y="2807"/>
                <a:ext cx="148" cy="47"/>
              </a:xfrm>
              <a:custGeom>
                <a:avLst/>
                <a:gdLst>
                  <a:gd name="T0" fmla="*/ 19 w 148"/>
                  <a:gd name="T1" fmla="*/ 2 h 47"/>
                  <a:gd name="T2" fmla="*/ 14 w 148"/>
                  <a:gd name="T3" fmla="*/ 0 h 47"/>
                  <a:gd name="T4" fmla="*/ 10 w 148"/>
                  <a:gd name="T5" fmla="*/ 4 h 47"/>
                  <a:gd name="T6" fmla="*/ 7 w 148"/>
                  <a:gd name="T7" fmla="*/ 9 h 47"/>
                  <a:gd name="T8" fmla="*/ 3 w 148"/>
                  <a:gd name="T9" fmla="*/ 15 h 47"/>
                  <a:gd name="T10" fmla="*/ 0 w 148"/>
                  <a:gd name="T11" fmla="*/ 15 h 47"/>
                  <a:gd name="T12" fmla="*/ 10 w 148"/>
                  <a:gd name="T13" fmla="*/ 17 h 47"/>
                  <a:gd name="T14" fmla="*/ 19 w 148"/>
                  <a:gd name="T15" fmla="*/ 18 h 47"/>
                  <a:gd name="T16" fmla="*/ 19 w 148"/>
                  <a:gd name="T17" fmla="*/ 20 h 47"/>
                  <a:gd name="T18" fmla="*/ 17 w 148"/>
                  <a:gd name="T19" fmla="*/ 24 h 47"/>
                  <a:gd name="T20" fmla="*/ 32 w 148"/>
                  <a:gd name="T21" fmla="*/ 25 h 47"/>
                  <a:gd name="T22" fmla="*/ 44 w 148"/>
                  <a:gd name="T23" fmla="*/ 31 h 47"/>
                  <a:gd name="T24" fmla="*/ 50 w 148"/>
                  <a:gd name="T25" fmla="*/ 31 h 47"/>
                  <a:gd name="T26" fmla="*/ 53 w 148"/>
                  <a:gd name="T27" fmla="*/ 29 h 47"/>
                  <a:gd name="T28" fmla="*/ 69 w 148"/>
                  <a:gd name="T29" fmla="*/ 31 h 47"/>
                  <a:gd name="T30" fmla="*/ 89 w 148"/>
                  <a:gd name="T31" fmla="*/ 38 h 47"/>
                  <a:gd name="T32" fmla="*/ 98 w 148"/>
                  <a:gd name="T33" fmla="*/ 38 h 47"/>
                  <a:gd name="T34" fmla="*/ 105 w 148"/>
                  <a:gd name="T35" fmla="*/ 38 h 47"/>
                  <a:gd name="T36" fmla="*/ 123 w 148"/>
                  <a:gd name="T37" fmla="*/ 40 h 47"/>
                  <a:gd name="T38" fmla="*/ 130 w 148"/>
                  <a:gd name="T39" fmla="*/ 40 h 47"/>
                  <a:gd name="T40" fmla="*/ 141 w 148"/>
                  <a:gd name="T41" fmla="*/ 43 h 47"/>
                  <a:gd name="T42" fmla="*/ 146 w 148"/>
                  <a:gd name="T43" fmla="*/ 47 h 47"/>
                  <a:gd name="T44" fmla="*/ 148 w 148"/>
                  <a:gd name="T45" fmla="*/ 45 h 47"/>
                  <a:gd name="T46" fmla="*/ 144 w 148"/>
                  <a:gd name="T47" fmla="*/ 40 h 47"/>
                  <a:gd name="T48" fmla="*/ 146 w 148"/>
                  <a:gd name="T49" fmla="*/ 33 h 47"/>
                  <a:gd name="T50" fmla="*/ 142 w 148"/>
                  <a:gd name="T51" fmla="*/ 29 h 47"/>
                  <a:gd name="T52" fmla="*/ 135 w 148"/>
                  <a:gd name="T53" fmla="*/ 29 h 47"/>
                  <a:gd name="T54" fmla="*/ 126 w 148"/>
                  <a:gd name="T55" fmla="*/ 29 h 47"/>
                  <a:gd name="T56" fmla="*/ 119 w 148"/>
                  <a:gd name="T57" fmla="*/ 25 h 47"/>
                  <a:gd name="T58" fmla="*/ 119 w 148"/>
                  <a:gd name="T59" fmla="*/ 22 h 47"/>
                  <a:gd name="T60" fmla="*/ 117 w 148"/>
                  <a:gd name="T61" fmla="*/ 17 h 47"/>
                  <a:gd name="T62" fmla="*/ 110 w 148"/>
                  <a:gd name="T63" fmla="*/ 17 h 47"/>
                  <a:gd name="T64" fmla="*/ 109 w 148"/>
                  <a:gd name="T65" fmla="*/ 15 h 47"/>
                  <a:gd name="T66" fmla="*/ 103 w 148"/>
                  <a:gd name="T67" fmla="*/ 15 h 47"/>
                  <a:gd name="T68" fmla="*/ 100 w 148"/>
                  <a:gd name="T69" fmla="*/ 13 h 47"/>
                  <a:gd name="T70" fmla="*/ 94 w 148"/>
                  <a:gd name="T71" fmla="*/ 11 h 47"/>
                  <a:gd name="T72" fmla="*/ 91 w 148"/>
                  <a:gd name="T73" fmla="*/ 9 h 47"/>
                  <a:gd name="T74" fmla="*/ 85 w 148"/>
                  <a:gd name="T75" fmla="*/ 13 h 47"/>
                  <a:gd name="T76" fmla="*/ 82 w 148"/>
                  <a:gd name="T77" fmla="*/ 17 h 47"/>
                  <a:gd name="T78" fmla="*/ 76 w 148"/>
                  <a:gd name="T79" fmla="*/ 17 h 47"/>
                  <a:gd name="T80" fmla="*/ 66 w 148"/>
                  <a:gd name="T81" fmla="*/ 17 h 47"/>
                  <a:gd name="T82" fmla="*/ 60 w 148"/>
                  <a:gd name="T83" fmla="*/ 15 h 47"/>
                  <a:gd name="T84" fmla="*/ 53 w 148"/>
                  <a:gd name="T85" fmla="*/ 13 h 47"/>
                  <a:gd name="T86" fmla="*/ 48 w 148"/>
                  <a:gd name="T87" fmla="*/ 6 h 47"/>
                  <a:gd name="T88" fmla="*/ 42 w 148"/>
                  <a:gd name="T89" fmla="*/ 6 h 47"/>
                  <a:gd name="T90" fmla="*/ 37 w 148"/>
                  <a:gd name="T91" fmla="*/ 6 h 47"/>
                  <a:gd name="T92" fmla="*/ 32 w 148"/>
                  <a:gd name="T93" fmla="*/ 2 h 47"/>
                  <a:gd name="T94" fmla="*/ 26 w 148"/>
                  <a:gd name="T9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47">
                    <a:moveTo>
                      <a:pt x="25" y="2"/>
                    </a:moveTo>
                    <a:lnTo>
                      <a:pt x="25" y="2"/>
                    </a:lnTo>
                    <a:lnTo>
                      <a:pt x="19" y="2"/>
                    </a:lnTo>
                    <a:lnTo>
                      <a:pt x="14" y="2"/>
                    </a:lnTo>
                    <a:lnTo>
                      <a:pt x="14" y="2"/>
                    </a:lnTo>
                    <a:lnTo>
                      <a:pt x="14" y="0"/>
                    </a:lnTo>
                    <a:lnTo>
                      <a:pt x="12" y="2"/>
                    </a:lnTo>
                    <a:lnTo>
                      <a:pt x="10" y="4"/>
                    </a:lnTo>
                    <a:lnTo>
                      <a:pt x="10" y="4"/>
                    </a:lnTo>
                    <a:lnTo>
                      <a:pt x="9" y="9"/>
                    </a:lnTo>
                    <a:lnTo>
                      <a:pt x="9" y="9"/>
                    </a:lnTo>
                    <a:lnTo>
                      <a:pt x="7" y="9"/>
                    </a:lnTo>
                    <a:lnTo>
                      <a:pt x="7" y="9"/>
                    </a:lnTo>
                    <a:lnTo>
                      <a:pt x="3" y="15"/>
                    </a:lnTo>
                    <a:lnTo>
                      <a:pt x="3" y="15"/>
                    </a:lnTo>
                    <a:lnTo>
                      <a:pt x="1" y="15"/>
                    </a:lnTo>
                    <a:lnTo>
                      <a:pt x="0" y="15"/>
                    </a:lnTo>
                    <a:lnTo>
                      <a:pt x="0" y="15"/>
                    </a:lnTo>
                    <a:lnTo>
                      <a:pt x="3" y="15"/>
                    </a:lnTo>
                    <a:lnTo>
                      <a:pt x="7" y="15"/>
                    </a:lnTo>
                    <a:lnTo>
                      <a:pt x="10" y="17"/>
                    </a:lnTo>
                    <a:lnTo>
                      <a:pt x="14" y="17"/>
                    </a:lnTo>
                    <a:lnTo>
                      <a:pt x="14" y="17"/>
                    </a:lnTo>
                    <a:lnTo>
                      <a:pt x="19" y="18"/>
                    </a:lnTo>
                    <a:lnTo>
                      <a:pt x="19" y="18"/>
                    </a:lnTo>
                    <a:lnTo>
                      <a:pt x="19" y="20"/>
                    </a:lnTo>
                    <a:lnTo>
                      <a:pt x="19" y="20"/>
                    </a:lnTo>
                    <a:lnTo>
                      <a:pt x="17" y="22"/>
                    </a:lnTo>
                    <a:lnTo>
                      <a:pt x="17" y="22"/>
                    </a:lnTo>
                    <a:lnTo>
                      <a:pt x="17" y="24"/>
                    </a:lnTo>
                    <a:lnTo>
                      <a:pt x="19" y="25"/>
                    </a:lnTo>
                    <a:lnTo>
                      <a:pt x="23" y="25"/>
                    </a:lnTo>
                    <a:lnTo>
                      <a:pt x="32" y="25"/>
                    </a:lnTo>
                    <a:lnTo>
                      <a:pt x="32" y="25"/>
                    </a:lnTo>
                    <a:lnTo>
                      <a:pt x="39" y="29"/>
                    </a:lnTo>
                    <a:lnTo>
                      <a:pt x="44" y="31"/>
                    </a:lnTo>
                    <a:lnTo>
                      <a:pt x="44" y="31"/>
                    </a:lnTo>
                    <a:lnTo>
                      <a:pt x="50" y="31"/>
                    </a:lnTo>
                    <a:lnTo>
                      <a:pt x="50" y="31"/>
                    </a:lnTo>
                    <a:lnTo>
                      <a:pt x="51" y="29"/>
                    </a:lnTo>
                    <a:lnTo>
                      <a:pt x="53" y="29"/>
                    </a:lnTo>
                    <a:lnTo>
                      <a:pt x="53" y="29"/>
                    </a:lnTo>
                    <a:lnTo>
                      <a:pt x="62" y="29"/>
                    </a:lnTo>
                    <a:lnTo>
                      <a:pt x="69" y="31"/>
                    </a:lnTo>
                    <a:lnTo>
                      <a:pt x="69" y="31"/>
                    </a:lnTo>
                    <a:lnTo>
                      <a:pt x="80" y="34"/>
                    </a:lnTo>
                    <a:lnTo>
                      <a:pt x="89" y="38"/>
                    </a:lnTo>
                    <a:lnTo>
                      <a:pt x="89" y="38"/>
                    </a:lnTo>
                    <a:lnTo>
                      <a:pt x="94" y="38"/>
                    </a:lnTo>
                    <a:lnTo>
                      <a:pt x="98" y="38"/>
                    </a:lnTo>
                    <a:lnTo>
                      <a:pt x="98" y="38"/>
                    </a:lnTo>
                    <a:lnTo>
                      <a:pt x="101" y="40"/>
                    </a:lnTo>
                    <a:lnTo>
                      <a:pt x="105" y="38"/>
                    </a:lnTo>
                    <a:lnTo>
                      <a:pt x="105" y="38"/>
                    </a:lnTo>
                    <a:lnTo>
                      <a:pt x="114" y="40"/>
                    </a:lnTo>
                    <a:lnTo>
                      <a:pt x="119" y="40"/>
                    </a:lnTo>
                    <a:lnTo>
                      <a:pt x="123" y="40"/>
                    </a:lnTo>
                    <a:lnTo>
                      <a:pt x="123" y="40"/>
                    </a:lnTo>
                    <a:lnTo>
                      <a:pt x="126" y="38"/>
                    </a:lnTo>
                    <a:lnTo>
                      <a:pt x="130" y="40"/>
                    </a:lnTo>
                    <a:lnTo>
                      <a:pt x="135" y="43"/>
                    </a:lnTo>
                    <a:lnTo>
                      <a:pt x="135" y="43"/>
                    </a:lnTo>
                    <a:lnTo>
                      <a:pt x="141" y="43"/>
                    </a:lnTo>
                    <a:lnTo>
                      <a:pt x="144" y="45"/>
                    </a:lnTo>
                    <a:lnTo>
                      <a:pt x="144" y="45"/>
                    </a:lnTo>
                    <a:lnTo>
                      <a:pt x="146" y="47"/>
                    </a:lnTo>
                    <a:lnTo>
                      <a:pt x="148" y="47"/>
                    </a:lnTo>
                    <a:lnTo>
                      <a:pt x="148" y="47"/>
                    </a:lnTo>
                    <a:lnTo>
                      <a:pt x="148" y="45"/>
                    </a:lnTo>
                    <a:lnTo>
                      <a:pt x="146" y="43"/>
                    </a:lnTo>
                    <a:lnTo>
                      <a:pt x="146" y="43"/>
                    </a:lnTo>
                    <a:lnTo>
                      <a:pt x="144" y="40"/>
                    </a:lnTo>
                    <a:lnTo>
                      <a:pt x="144" y="38"/>
                    </a:lnTo>
                    <a:lnTo>
                      <a:pt x="146" y="33"/>
                    </a:lnTo>
                    <a:lnTo>
                      <a:pt x="146" y="33"/>
                    </a:lnTo>
                    <a:lnTo>
                      <a:pt x="146" y="31"/>
                    </a:lnTo>
                    <a:lnTo>
                      <a:pt x="142" y="29"/>
                    </a:lnTo>
                    <a:lnTo>
                      <a:pt x="142" y="29"/>
                    </a:lnTo>
                    <a:lnTo>
                      <a:pt x="139" y="29"/>
                    </a:lnTo>
                    <a:lnTo>
                      <a:pt x="135" y="29"/>
                    </a:lnTo>
                    <a:lnTo>
                      <a:pt x="135" y="29"/>
                    </a:lnTo>
                    <a:lnTo>
                      <a:pt x="130" y="29"/>
                    </a:lnTo>
                    <a:lnTo>
                      <a:pt x="126" y="29"/>
                    </a:lnTo>
                    <a:lnTo>
                      <a:pt x="126" y="29"/>
                    </a:lnTo>
                    <a:lnTo>
                      <a:pt x="123" y="29"/>
                    </a:lnTo>
                    <a:lnTo>
                      <a:pt x="119" y="25"/>
                    </a:lnTo>
                    <a:lnTo>
                      <a:pt x="119" y="25"/>
                    </a:lnTo>
                    <a:lnTo>
                      <a:pt x="121" y="22"/>
                    </a:lnTo>
                    <a:lnTo>
                      <a:pt x="119" y="22"/>
                    </a:lnTo>
                    <a:lnTo>
                      <a:pt x="119" y="22"/>
                    </a:lnTo>
                    <a:lnTo>
                      <a:pt x="119" y="22"/>
                    </a:lnTo>
                    <a:lnTo>
                      <a:pt x="117" y="18"/>
                    </a:lnTo>
                    <a:lnTo>
                      <a:pt x="117" y="17"/>
                    </a:lnTo>
                    <a:lnTo>
                      <a:pt x="117" y="17"/>
                    </a:lnTo>
                    <a:lnTo>
                      <a:pt x="114" y="17"/>
                    </a:lnTo>
                    <a:lnTo>
                      <a:pt x="110" y="17"/>
                    </a:lnTo>
                    <a:lnTo>
                      <a:pt x="110" y="17"/>
                    </a:lnTo>
                    <a:lnTo>
                      <a:pt x="109" y="15"/>
                    </a:lnTo>
                    <a:lnTo>
                      <a:pt x="109" y="15"/>
                    </a:lnTo>
                    <a:lnTo>
                      <a:pt x="107" y="15"/>
                    </a:lnTo>
                    <a:lnTo>
                      <a:pt x="103" y="15"/>
                    </a:lnTo>
                    <a:lnTo>
                      <a:pt x="103" y="15"/>
                    </a:lnTo>
                    <a:lnTo>
                      <a:pt x="101" y="13"/>
                    </a:lnTo>
                    <a:lnTo>
                      <a:pt x="101" y="11"/>
                    </a:lnTo>
                    <a:lnTo>
                      <a:pt x="100" y="13"/>
                    </a:lnTo>
                    <a:lnTo>
                      <a:pt x="100" y="13"/>
                    </a:lnTo>
                    <a:lnTo>
                      <a:pt x="96" y="13"/>
                    </a:lnTo>
                    <a:lnTo>
                      <a:pt x="94" y="11"/>
                    </a:lnTo>
                    <a:lnTo>
                      <a:pt x="94" y="11"/>
                    </a:lnTo>
                    <a:lnTo>
                      <a:pt x="92" y="9"/>
                    </a:lnTo>
                    <a:lnTo>
                      <a:pt x="91" y="9"/>
                    </a:lnTo>
                    <a:lnTo>
                      <a:pt x="87" y="9"/>
                    </a:lnTo>
                    <a:lnTo>
                      <a:pt x="85" y="13"/>
                    </a:lnTo>
                    <a:lnTo>
                      <a:pt x="85" y="13"/>
                    </a:lnTo>
                    <a:lnTo>
                      <a:pt x="85" y="17"/>
                    </a:lnTo>
                    <a:lnTo>
                      <a:pt x="84" y="17"/>
                    </a:lnTo>
                    <a:lnTo>
                      <a:pt x="82" y="17"/>
                    </a:lnTo>
                    <a:lnTo>
                      <a:pt x="82" y="17"/>
                    </a:lnTo>
                    <a:lnTo>
                      <a:pt x="76" y="17"/>
                    </a:lnTo>
                    <a:lnTo>
                      <a:pt x="76" y="17"/>
                    </a:lnTo>
                    <a:lnTo>
                      <a:pt x="73" y="17"/>
                    </a:lnTo>
                    <a:lnTo>
                      <a:pt x="73" y="17"/>
                    </a:lnTo>
                    <a:lnTo>
                      <a:pt x="66" y="17"/>
                    </a:lnTo>
                    <a:lnTo>
                      <a:pt x="66" y="17"/>
                    </a:lnTo>
                    <a:lnTo>
                      <a:pt x="62" y="15"/>
                    </a:lnTo>
                    <a:lnTo>
                      <a:pt x="60" y="15"/>
                    </a:lnTo>
                    <a:lnTo>
                      <a:pt x="60" y="15"/>
                    </a:lnTo>
                    <a:lnTo>
                      <a:pt x="57" y="15"/>
                    </a:lnTo>
                    <a:lnTo>
                      <a:pt x="53" y="13"/>
                    </a:lnTo>
                    <a:lnTo>
                      <a:pt x="50" y="8"/>
                    </a:lnTo>
                    <a:lnTo>
                      <a:pt x="50" y="8"/>
                    </a:lnTo>
                    <a:lnTo>
                      <a:pt x="48" y="6"/>
                    </a:lnTo>
                    <a:lnTo>
                      <a:pt x="46" y="8"/>
                    </a:lnTo>
                    <a:lnTo>
                      <a:pt x="46" y="8"/>
                    </a:lnTo>
                    <a:lnTo>
                      <a:pt x="42" y="6"/>
                    </a:lnTo>
                    <a:lnTo>
                      <a:pt x="41" y="6"/>
                    </a:lnTo>
                    <a:lnTo>
                      <a:pt x="41" y="6"/>
                    </a:lnTo>
                    <a:lnTo>
                      <a:pt x="37" y="6"/>
                    </a:lnTo>
                    <a:lnTo>
                      <a:pt x="35" y="2"/>
                    </a:lnTo>
                    <a:lnTo>
                      <a:pt x="35" y="2"/>
                    </a:lnTo>
                    <a:lnTo>
                      <a:pt x="32" y="2"/>
                    </a:lnTo>
                    <a:lnTo>
                      <a:pt x="28" y="0"/>
                    </a:lnTo>
                    <a:lnTo>
                      <a:pt x="28" y="0"/>
                    </a:lnTo>
                    <a:lnTo>
                      <a:pt x="26" y="4"/>
                    </a:lnTo>
                    <a:lnTo>
                      <a:pt x="25" y="4"/>
                    </a:lnTo>
                    <a:lnTo>
                      <a:pt x="2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04" name="Freeform 2544">
                <a:extLst>
                  <a:ext uri="{FF2B5EF4-FFF2-40B4-BE49-F238E27FC236}">
                    <a16:creationId xmlns:a16="http://schemas.microsoft.com/office/drawing/2014/main" id="{5B0B7E9F-9EBA-2A4F-B7E7-8E60FF472A36}"/>
                  </a:ext>
                </a:extLst>
              </p:cNvPr>
              <p:cNvSpPr>
                <a:spLocks/>
              </p:cNvSpPr>
              <p:nvPr/>
            </p:nvSpPr>
            <p:spPr bwMode="auto">
              <a:xfrm>
                <a:off x="4382" y="2807"/>
                <a:ext cx="148" cy="47"/>
              </a:xfrm>
              <a:custGeom>
                <a:avLst/>
                <a:gdLst>
                  <a:gd name="T0" fmla="*/ 19 w 148"/>
                  <a:gd name="T1" fmla="*/ 2 h 47"/>
                  <a:gd name="T2" fmla="*/ 14 w 148"/>
                  <a:gd name="T3" fmla="*/ 0 h 47"/>
                  <a:gd name="T4" fmla="*/ 10 w 148"/>
                  <a:gd name="T5" fmla="*/ 4 h 47"/>
                  <a:gd name="T6" fmla="*/ 7 w 148"/>
                  <a:gd name="T7" fmla="*/ 9 h 47"/>
                  <a:gd name="T8" fmla="*/ 3 w 148"/>
                  <a:gd name="T9" fmla="*/ 15 h 47"/>
                  <a:gd name="T10" fmla="*/ 0 w 148"/>
                  <a:gd name="T11" fmla="*/ 15 h 47"/>
                  <a:gd name="T12" fmla="*/ 10 w 148"/>
                  <a:gd name="T13" fmla="*/ 17 h 47"/>
                  <a:gd name="T14" fmla="*/ 19 w 148"/>
                  <a:gd name="T15" fmla="*/ 18 h 47"/>
                  <a:gd name="T16" fmla="*/ 19 w 148"/>
                  <a:gd name="T17" fmla="*/ 20 h 47"/>
                  <a:gd name="T18" fmla="*/ 17 w 148"/>
                  <a:gd name="T19" fmla="*/ 24 h 47"/>
                  <a:gd name="T20" fmla="*/ 32 w 148"/>
                  <a:gd name="T21" fmla="*/ 25 h 47"/>
                  <a:gd name="T22" fmla="*/ 44 w 148"/>
                  <a:gd name="T23" fmla="*/ 31 h 47"/>
                  <a:gd name="T24" fmla="*/ 50 w 148"/>
                  <a:gd name="T25" fmla="*/ 31 h 47"/>
                  <a:gd name="T26" fmla="*/ 53 w 148"/>
                  <a:gd name="T27" fmla="*/ 29 h 47"/>
                  <a:gd name="T28" fmla="*/ 69 w 148"/>
                  <a:gd name="T29" fmla="*/ 31 h 47"/>
                  <a:gd name="T30" fmla="*/ 89 w 148"/>
                  <a:gd name="T31" fmla="*/ 38 h 47"/>
                  <a:gd name="T32" fmla="*/ 98 w 148"/>
                  <a:gd name="T33" fmla="*/ 38 h 47"/>
                  <a:gd name="T34" fmla="*/ 105 w 148"/>
                  <a:gd name="T35" fmla="*/ 38 h 47"/>
                  <a:gd name="T36" fmla="*/ 123 w 148"/>
                  <a:gd name="T37" fmla="*/ 40 h 47"/>
                  <a:gd name="T38" fmla="*/ 130 w 148"/>
                  <a:gd name="T39" fmla="*/ 40 h 47"/>
                  <a:gd name="T40" fmla="*/ 141 w 148"/>
                  <a:gd name="T41" fmla="*/ 43 h 47"/>
                  <a:gd name="T42" fmla="*/ 146 w 148"/>
                  <a:gd name="T43" fmla="*/ 47 h 47"/>
                  <a:gd name="T44" fmla="*/ 148 w 148"/>
                  <a:gd name="T45" fmla="*/ 45 h 47"/>
                  <a:gd name="T46" fmla="*/ 144 w 148"/>
                  <a:gd name="T47" fmla="*/ 40 h 47"/>
                  <a:gd name="T48" fmla="*/ 146 w 148"/>
                  <a:gd name="T49" fmla="*/ 33 h 47"/>
                  <a:gd name="T50" fmla="*/ 142 w 148"/>
                  <a:gd name="T51" fmla="*/ 29 h 47"/>
                  <a:gd name="T52" fmla="*/ 135 w 148"/>
                  <a:gd name="T53" fmla="*/ 29 h 47"/>
                  <a:gd name="T54" fmla="*/ 126 w 148"/>
                  <a:gd name="T55" fmla="*/ 29 h 47"/>
                  <a:gd name="T56" fmla="*/ 119 w 148"/>
                  <a:gd name="T57" fmla="*/ 25 h 47"/>
                  <a:gd name="T58" fmla="*/ 119 w 148"/>
                  <a:gd name="T59" fmla="*/ 22 h 47"/>
                  <a:gd name="T60" fmla="*/ 117 w 148"/>
                  <a:gd name="T61" fmla="*/ 17 h 47"/>
                  <a:gd name="T62" fmla="*/ 110 w 148"/>
                  <a:gd name="T63" fmla="*/ 17 h 47"/>
                  <a:gd name="T64" fmla="*/ 109 w 148"/>
                  <a:gd name="T65" fmla="*/ 15 h 47"/>
                  <a:gd name="T66" fmla="*/ 103 w 148"/>
                  <a:gd name="T67" fmla="*/ 15 h 47"/>
                  <a:gd name="T68" fmla="*/ 100 w 148"/>
                  <a:gd name="T69" fmla="*/ 13 h 47"/>
                  <a:gd name="T70" fmla="*/ 94 w 148"/>
                  <a:gd name="T71" fmla="*/ 11 h 47"/>
                  <a:gd name="T72" fmla="*/ 91 w 148"/>
                  <a:gd name="T73" fmla="*/ 9 h 47"/>
                  <a:gd name="T74" fmla="*/ 85 w 148"/>
                  <a:gd name="T75" fmla="*/ 13 h 47"/>
                  <a:gd name="T76" fmla="*/ 82 w 148"/>
                  <a:gd name="T77" fmla="*/ 17 h 47"/>
                  <a:gd name="T78" fmla="*/ 76 w 148"/>
                  <a:gd name="T79" fmla="*/ 17 h 47"/>
                  <a:gd name="T80" fmla="*/ 66 w 148"/>
                  <a:gd name="T81" fmla="*/ 17 h 47"/>
                  <a:gd name="T82" fmla="*/ 60 w 148"/>
                  <a:gd name="T83" fmla="*/ 15 h 47"/>
                  <a:gd name="T84" fmla="*/ 53 w 148"/>
                  <a:gd name="T85" fmla="*/ 13 h 47"/>
                  <a:gd name="T86" fmla="*/ 48 w 148"/>
                  <a:gd name="T87" fmla="*/ 6 h 47"/>
                  <a:gd name="T88" fmla="*/ 42 w 148"/>
                  <a:gd name="T89" fmla="*/ 6 h 47"/>
                  <a:gd name="T90" fmla="*/ 37 w 148"/>
                  <a:gd name="T91" fmla="*/ 6 h 47"/>
                  <a:gd name="T92" fmla="*/ 32 w 148"/>
                  <a:gd name="T93" fmla="*/ 2 h 47"/>
                  <a:gd name="T94" fmla="*/ 26 w 148"/>
                  <a:gd name="T9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47">
                    <a:moveTo>
                      <a:pt x="25" y="2"/>
                    </a:moveTo>
                    <a:lnTo>
                      <a:pt x="25" y="2"/>
                    </a:lnTo>
                    <a:lnTo>
                      <a:pt x="19" y="2"/>
                    </a:lnTo>
                    <a:lnTo>
                      <a:pt x="14" y="2"/>
                    </a:lnTo>
                    <a:lnTo>
                      <a:pt x="14" y="2"/>
                    </a:lnTo>
                    <a:lnTo>
                      <a:pt x="14" y="0"/>
                    </a:lnTo>
                    <a:lnTo>
                      <a:pt x="12" y="2"/>
                    </a:lnTo>
                    <a:lnTo>
                      <a:pt x="10" y="4"/>
                    </a:lnTo>
                    <a:lnTo>
                      <a:pt x="10" y="4"/>
                    </a:lnTo>
                    <a:lnTo>
                      <a:pt x="9" y="9"/>
                    </a:lnTo>
                    <a:lnTo>
                      <a:pt x="9" y="9"/>
                    </a:lnTo>
                    <a:lnTo>
                      <a:pt x="7" y="9"/>
                    </a:lnTo>
                    <a:lnTo>
                      <a:pt x="7" y="9"/>
                    </a:lnTo>
                    <a:lnTo>
                      <a:pt x="3" y="15"/>
                    </a:lnTo>
                    <a:lnTo>
                      <a:pt x="3" y="15"/>
                    </a:lnTo>
                    <a:lnTo>
                      <a:pt x="1" y="15"/>
                    </a:lnTo>
                    <a:lnTo>
                      <a:pt x="0" y="15"/>
                    </a:lnTo>
                    <a:lnTo>
                      <a:pt x="0" y="15"/>
                    </a:lnTo>
                    <a:lnTo>
                      <a:pt x="3" y="15"/>
                    </a:lnTo>
                    <a:lnTo>
                      <a:pt x="7" y="15"/>
                    </a:lnTo>
                    <a:lnTo>
                      <a:pt x="10" y="17"/>
                    </a:lnTo>
                    <a:lnTo>
                      <a:pt x="14" y="17"/>
                    </a:lnTo>
                    <a:lnTo>
                      <a:pt x="14" y="17"/>
                    </a:lnTo>
                    <a:lnTo>
                      <a:pt x="19" y="18"/>
                    </a:lnTo>
                    <a:lnTo>
                      <a:pt x="19" y="18"/>
                    </a:lnTo>
                    <a:lnTo>
                      <a:pt x="19" y="20"/>
                    </a:lnTo>
                    <a:lnTo>
                      <a:pt x="19" y="20"/>
                    </a:lnTo>
                    <a:lnTo>
                      <a:pt x="17" y="22"/>
                    </a:lnTo>
                    <a:lnTo>
                      <a:pt x="17" y="22"/>
                    </a:lnTo>
                    <a:lnTo>
                      <a:pt x="17" y="24"/>
                    </a:lnTo>
                    <a:lnTo>
                      <a:pt x="19" y="25"/>
                    </a:lnTo>
                    <a:lnTo>
                      <a:pt x="23" y="25"/>
                    </a:lnTo>
                    <a:lnTo>
                      <a:pt x="32" y="25"/>
                    </a:lnTo>
                    <a:lnTo>
                      <a:pt x="32" y="25"/>
                    </a:lnTo>
                    <a:lnTo>
                      <a:pt x="39" y="29"/>
                    </a:lnTo>
                    <a:lnTo>
                      <a:pt x="44" y="31"/>
                    </a:lnTo>
                    <a:lnTo>
                      <a:pt x="44" y="31"/>
                    </a:lnTo>
                    <a:lnTo>
                      <a:pt x="50" y="31"/>
                    </a:lnTo>
                    <a:lnTo>
                      <a:pt x="50" y="31"/>
                    </a:lnTo>
                    <a:lnTo>
                      <a:pt x="51" y="29"/>
                    </a:lnTo>
                    <a:lnTo>
                      <a:pt x="53" y="29"/>
                    </a:lnTo>
                    <a:lnTo>
                      <a:pt x="53" y="29"/>
                    </a:lnTo>
                    <a:lnTo>
                      <a:pt x="62" y="29"/>
                    </a:lnTo>
                    <a:lnTo>
                      <a:pt x="69" y="31"/>
                    </a:lnTo>
                    <a:lnTo>
                      <a:pt x="69" y="31"/>
                    </a:lnTo>
                    <a:lnTo>
                      <a:pt x="80" y="34"/>
                    </a:lnTo>
                    <a:lnTo>
                      <a:pt x="89" y="38"/>
                    </a:lnTo>
                    <a:lnTo>
                      <a:pt x="89" y="38"/>
                    </a:lnTo>
                    <a:lnTo>
                      <a:pt x="94" y="38"/>
                    </a:lnTo>
                    <a:lnTo>
                      <a:pt x="98" y="38"/>
                    </a:lnTo>
                    <a:lnTo>
                      <a:pt x="98" y="38"/>
                    </a:lnTo>
                    <a:lnTo>
                      <a:pt x="101" y="40"/>
                    </a:lnTo>
                    <a:lnTo>
                      <a:pt x="105" y="38"/>
                    </a:lnTo>
                    <a:lnTo>
                      <a:pt x="105" y="38"/>
                    </a:lnTo>
                    <a:lnTo>
                      <a:pt x="114" y="40"/>
                    </a:lnTo>
                    <a:lnTo>
                      <a:pt x="119" y="40"/>
                    </a:lnTo>
                    <a:lnTo>
                      <a:pt x="123" y="40"/>
                    </a:lnTo>
                    <a:lnTo>
                      <a:pt x="123" y="40"/>
                    </a:lnTo>
                    <a:lnTo>
                      <a:pt x="126" y="38"/>
                    </a:lnTo>
                    <a:lnTo>
                      <a:pt x="130" y="40"/>
                    </a:lnTo>
                    <a:lnTo>
                      <a:pt x="135" y="43"/>
                    </a:lnTo>
                    <a:lnTo>
                      <a:pt x="135" y="43"/>
                    </a:lnTo>
                    <a:lnTo>
                      <a:pt x="141" y="43"/>
                    </a:lnTo>
                    <a:lnTo>
                      <a:pt x="144" y="45"/>
                    </a:lnTo>
                    <a:lnTo>
                      <a:pt x="144" y="45"/>
                    </a:lnTo>
                    <a:lnTo>
                      <a:pt x="146" y="47"/>
                    </a:lnTo>
                    <a:lnTo>
                      <a:pt x="148" y="47"/>
                    </a:lnTo>
                    <a:lnTo>
                      <a:pt x="148" y="47"/>
                    </a:lnTo>
                    <a:lnTo>
                      <a:pt x="148" y="45"/>
                    </a:lnTo>
                    <a:lnTo>
                      <a:pt x="146" y="43"/>
                    </a:lnTo>
                    <a:lnTo>
                      <a:pt x="146" y="43"/>
                    </a:lnTo>
                    <a:lnTo>
                      <a:pt x="144" y="40"/>
                    </a:lnTo>
                    <a:lnTo>
                      <a:pt x="144" y="38"/>
                    </a:lnTo>
                    <a:lnTo>
                      <a:pt x="146" y="33"/>
                    </a:lnTo>
                    <a:lnTo>
                      <a:pt x="146" y="33"/>
                    </a:lnTo>
                    <a:lnTo>
                      <a:pt x="146" y="31"/>
                    </a:lnTo>
                    <a:lnTo>
                      <a:pt x="142" y="29"/>
                    </a:lnTo>
                    <a:lnTo>
                      <a:pt x="142" y="29"/>
                    </a:lnTo>
                    <a:lnTo>
                      <a:pt x="139" y="29"/>
                    </a:lnTo>
                    <a:lnTo>
                      <a:pt x="135" y="29"/>
                    </a:lnTo>
                    <a:lnTo>
                      <a:pt x="135" y="29"/>
                    </a:lnTo>
                    <a:lnTo>
                      <a:pt x="130" y="29"/>
                    </a:lnTo>
                    <a:lnTo>
                      <a:pt x="126" y="29"/>
                    </a:lnTo>
                    <a:lnTo>
                      <a:pt x="126" y="29"/>
                    </a:lnTo>
                    <a:lnTo>
                      <a:pt x="123" y="29"/>
                    </a:lnTo>
                    <a:lnTo>
                      <a:pt x="119" y="25"/>
                    </a:lnTo>
                    <a:lnTo>
                      <a:pt x="119" y="25"/>
                    </a:lnTo>
                    <a:lnTo>
                      <a:pt x="121" y="22"/>
                    </a:lnTo>
                    <a:lnTo>
                      <a:pt x="119" y="22"/>
                    </a:lnTo>
                    <a:lnTo>
                      <a:pt x="119" y="22"/>
                    </a:lnTo>
                    <a:lnTo>
                      <a:pt x="119" y="22"/>
                    </a:lnTo>
                    <a:lnTo>
                      <a:pt x="117" y="18"/>
                    </a:lnTo>
                    <a:lnTo>
                      <a:pt x="117" y="17"/>
                    </a:lnTo>
                    <a:lnTo>
                      <a:pt x="117" y="17"/>
                    </a:lnTo>
                    <a:lnTo>
                      <a:pt x="114" y="17"/>
                    </a:lnTo>
                    <a:lnTo>
                      <a:pt x="110" y="17"/>
                    </a:lnTo>
                    <a:lnTo>
                      <a:pt x="110" y="17"/>
                    </a:lnTo>
                    <a:lnTo>
                      <a:pt x="109" y="15"/>
                    </a:lnTo>
                    <a:lnTo>
                      <a:pt x="109" y="15"/>
                    </a:lnTo>
                    <a:lnTo>
                      <a:pt x="107" y="15"/>
                    </a:lnTo>
                    <a:lnTo>
                      <a:pt x="103" y="15"/>
                    </a:lnTo>
                    <a:lnTo>
                      <a:pt x="103" y="15"/>
                    </a:lnTo>
                    <a:lnTo>
                      <a:pt x="101" y="13"/>
                    </a:lnTo>
                    <a:lnTo>
                      <a:pt x="101" y="11"/>
                    </a:lnTo>
                    <a:lnTo>
                      <a:pt x="100" y="13"/>
                    </a:lnTo>
                    <a:lnTo>
                      <a:pt x="100" y="13"/>
                    </a:lnTo>
                    <a:lnTo>
                      <a:pt x="96" y="13"/>
                    </a:lnTo>
                    <a:lnTo>
                      <a:pt x="94" y="11"/>
                    </a:lnTo>
                    <a:lnTo>
                      <a:pt x="94" y="11"/>
                    </a:lnTo>
                    <a:lnTo>
                      <a:pt x="92" y="9"/>
                    </a:lnTo>
                    <a:lnTo>
                      <a:pt x="91" y="9"/>
                    </a:lnTo>
                    <a:lnTo>
                      <a:pt x="87" y="9"/>
                    </a:lnTo>
                    <a:lnTo>
                      <a:pt x="85" y="13"/>
                    </a:lnTo>
                    <a:lnTo>
                      <a:pt x="85" y="13"/>
                    </a:lnTo>
                    <a:lnTo>
                      <a:pt x="85" y="17"/>
                    </a:lnTo>
                    <a:lnTo>
                      <a:pt x="84" y="17"/>
                    </a:lnTo>
                    <a:lnTo>
                      <a:pt x="82" y="17"/>
                    </a:lnTo>
                    <a:lnTo>
                      <a:pt x="82" y="17"/>
                    </a:lnTo>
                    <a:lnTo>
                      <a:pt x="76" y="17"/>
                    </a:lnTo>
                    <a:lnTo>
                      <a:pt x="76" y="17"/>
                    </a:lnTo>
                    <a:lnTo>
                      <a:pt x="73" y="17"/>
                    </a:lnTo>
                    <a:lnTo>
                      <a:pt x="73" y="17"/>
                    </a:lnTo>
                    <a:lnTo>
                      <a:pt x="66" y="17"/>
                    </a:lnTo>
                    <a:lnTo>
                      <a:pt x="66" y="17"/>
                    </a:lnTo>
                    <a:lnTo>
                      <a:pt x="62" y="15"/>
                    </a:lnTo>
                    <a:lnTo>
                      <a:pt x="60" y="15"/>
                    </a:lnTo>
                    <a:lnTo>
                      <a:pt x="60" y="15"/>
                    </a:lnTo>
                    <a:lnTo>
                      <a:pt x="57" y="15"/>
                    </a:lnTo>
                    <a:lnTo>
                      <a:pt x="53" y="13"/>
                    </a:lnTo>
                    <a:lnTo>
                      <a:pt x="50" y="8"/>
                    </a:lnTo>
                    <a:lnTo>
                      <a:pt x="50" y="8"/>
                    </a:lnTo>
                    <a:lnTo>
                      <a:pt x="48" y="6"/>
                    </a:lnTo>
                    <a:lnTo>
                      <a:pt x="46" y="8"/>
                    </a:lnTo>
                    <a:lnTo>
                      <a:pt x="46" y="8"/>
                    </a:lnTo>
                    <a:lnTo>
                      <a:pt x="42" y="6"/>
                    </a:lnTo>
                    <a:lnTo>
                      <a:pt x="41" y="6"/>
                    </a:lnTo>
                    <a:lnTo>
                      <a:pt x="41" y="6"/>
                    </a:lnTo>
                    <a:lnTo>
                      <a:pt x="37" y="6"/>
                    </a:lnTo>
                    <a:lnTo>
                      <a:pt x="35" y="2"/>
                    </a:lnTo>
                    <a:lnTo>
                      <a:pt x="35" y="2"/>
                    </a:lnTo>
                    <a:lnTo>
                      <a:pt x="32" y="2"/>
                    </a:lnTo>
                    <a:lnTo>
                      <a:pt x="28" y="0"/>
                    </a:lnTo>
                    <a:lnTo>
                      <a:pt x="28" y="0"/>
                    </a:lnTo>
                    <a:lnTo>
                      <a:pt x="26" y="4"/>
                    </a:lnTo>
                    <a:lnTo>
                      <a:pt x="25" y="4"/>
                    </a:lnTo>
                    <a:lnTo>
                      <a:pt x="2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05" name="Freeform 2545">
                <a:extLst>
                  <a:ext uri="{FF2B5EF4-FFF2-40B4-BE49-F238E27FC236}">
                    <a16:creationId xmlns:a16="http://schemas.microsoft.com/office/drawing/2014/main" id="{9A768D90-CA86-B842-BC2C-19896935E02B}"/>
                  </a:ext>
                </a:extLst>
              </p:cNvPr>
              <p:cNvSpPr>
                <a:spLocks/>
              </p:cNvSpPr>
              <p:nvPr/>
            </p:nvSpPr>
            <p:spPr bwMode="auto">
              <a:xfrm>
                <a:off x="4382" y="2738"/>
                <a:ext cx="28" cy="25"/>
              </a:xfrm>
              <a:custGeom>
                <a:avLst/>
                <a:gdLst>
                  <a:gd name="T0" fmla="*/ 3 w 28"/>
                  <a:gd name="T1" fmla="*/ 2 h 25"/>
                  <a:gd name="T2" fmla="*/ 3 w 28"/>
                  <a:gd name="T3" fmla="*/ 2 h 25"/>
                  <a:gd name="T4" fmla="*/ 5 w 28"/>
                  <a:gd name="T5" fmla="*/ 3 h 25"/>
                  <a:gd name="T6" fmla="*/ 3 w 28"/>
                  <a:gd name="T7" fmla="*/ 5 h 25"/>
                  <a:gd name="T8" fmla="*/ 0 w 28"/>
                  <a:gd name="T9" fmla="*/ 7 h 25"/>
                  <a:gd name="T10" fmla="*/ 0 w 28"/>
                  <a:gd name="T11" fmla="*/ 7 h 25"/>
                  <a:gd name="T12" fmla="*/ 3 w 28"/>
                  <a:gd name="T13" fmla="*/ 9 h 25"/>
                  <a:gd name="T14" fmla="*/ 7 w 28"/>
                  <a:gd name="T15" fmla="*/ 9 h 25"/>
                  <a:gd name="T16" fmla="*/ 7 w 28"/>
                  <a:gd name="T17" fmla="*/ 9 h 25"/>
                  <a:gd name="T18" fmla="*/ 9 w 28"/>
                  <a:gd name="T19" fmla="*/ 9 h 25"/>
                  <a:gd name="T20" fmla="*/ 10 w 28"/>
                  <a:gd name="T21" fmla="*/ 11 h 25"/>
                  <a:gd name="T22" fmla="*/ 10 w 28"/>
                  <a:gd name="T23" fmla="*/ 11 h 25"/>
                  <a:gd name="T24" fmla="*/ 14 w 28"/>
                  <a:gd name="T25" fmla="*/ 14 h 25"/>
                  <a:gd name="T26" fmla="*/ 14 w 28"/>
                  <a:gd name="T27" fmla="*/ 14 h 25"/>
                  <a:gd name="T28" fmla="*/ 14 w 28"/>
                  <a:gd name="T29" fmla="*/ 18 h 25"/>
                  <a:gd name="T30" fmla="*/ 16 w 28"/>
                  <a:gd name="T31" fmla="*/ 21 h 25"/>
                  <a:gd name="T32" fmla="*/ 16 w 28"/>
                  <a:gd name="T33" fmla="*/ 21 h 25"/>
                  <a:gd name="T34" fmla="*/ 21 w 28"/>
                  <a:gd name="T35" fmla="*/ 23 h 25"/>
                  <a:gd name="T36" fmla="*/ 23 w 28"/>
                  <a:gd name="T37" fmla="*/ 25 h 25"/>
                  <a:gd name="T38" fmla="*/ 25 w 28"/>
                  <a:gd name="T39" fmla="*/ 25 h 25"/>
                  <a:gd name="T40" fmla="*/ 25 w 28"/>
                  <a:gd name="T41" fmla="*/ 25 h 25"/>
                  <a:gd name="T42" fmla="*/ 26 w 28"/>
                  <a:gd name="T43" fmla="*/ 23 h 25"/>
                  <a:gd name="T44" fmla="*/ 26 w 28"/>
                  <a:gd name="T45" fmla="*/ 23 h 25"/>
                  <a:gd name="T46" fmla="*/ 25 w 28"/>
                  <a:gd name="T47" fmla="*/ 21 h 25"/>
                  <a:gd name="T48" fmla="*/ 25 w 28"/>
                  <a:gd name="T49" fmla="*/ 21 h 25"/>
                  <a:gd name="T50" fmla="*/ 25 w 28"/>
                  <a:gd name="T51" fmla="*/ 18 h 25"/>
                  <a:gd name="T52" fmla="*/ 28 w 28"/>
                  <a:gd name="T53" fmla="*/ 16 h 25"/>
                  <a:gd name="T54" fmla="*/ 28 w 28"/>
                  <a:gd name="T55" fmla="*/ 16 h 25"/>
                  <a:gd name="T56" fmla="*/ 23 w 28"/>
                  <a:gd name="T57" fmla="*/ 16 h 25"/>
                  <a:gd name="T58" fmla="*/ 19 w 28"/>
                  <a:gd name="T59" fmla="*/ 14 h 25"/>
                  <a:gd name="T60" fmla="*/ 19 w 28"/>
                  <a:gd name="T61" fmla="*/ 14 h 25"/>
                  <a:gd name="T62" fmla="*/ 17 w 28"/>
                  <a:gd name="T63" fmla="*/ 11 h 25"/>
                  <a:gd name="T64" fmla="*/ 17 w 28"/>
                  <a:gd name="T65" fmla="*/ 7 h 25"/>
                  <a:gd name="T66" fmla="*/ 17 w 28"/>
                  <a:gd name="T67" fmla="*/ 7 h 25"/>
                  <a:gd name="T68" fmla="*/ 16 w 28"/>
                  <a:gd name="T69" fmla="*/ 0 h 25"/>
                  <a:gd name="T70" fmla="*/ 16 w 28"/>
                  <a:gd name="T71" fmla="*/ 0 h 25"/>
                  <a:gd name="T72" fmla="*/ 12 w 28"/>
                  <a:gd name="T73" fmla="*/ 0 h 25"/>
                  <a:gd name="T74" fmla="*/ 10 w 28"/>
                  <a:gd name="T75" fmla="*/ 0 h 25"/>
                  <a:gd name="T76" fmla="*/ 10 w 28"/>
                  <a:gd name="T77" fmla="*/ 2 h 25"/>
                  <a:gd name="T78" fmla="*/ 12 w 28"/>
                  <a:gd name="T79" fmla="*/ 3 h 25"/>
                  <a:gd name="T80" fmla="*/ 12 w 28"/>
                  <a:gd name="T81" fmla="*/ 3 h 25"/>
                  <a:gd name="T82" fmla="*/ 7 w 28"/>
                  <a:gd name="T83" fmla="*/ 2 h 25"/>
                  <a:gd name="T84" fmla="*/ 5 w 28"/>
                  <a:gd name="T85" fmla="*/ 0 h 25"/>
                  <a:gd name="T86" fmla="*/ 3 w 28"/>
                  <a:gd name="T8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25">
                    <a:moveTo>
                      <a:pt x="3" y="2"/>
                    </a:moveTo>
                    <a:lnTo>
                      <a:pt x="3" y="2"/>
                    </a:lnTo>
                    <a:lnTo>
                      <a:pt x="5" y="3"/>
                    </a:lnTo>
                    <a:lnTo>
                      <a:pt x="3" y="5"/>
                    </a:lnTo>
                    <a:lnTo>
                      <a:pt x="0" y="7"/>
                    </a:lnTo>
                    <a:lnTo>
                      <a:pt x="0" y="7"/>
                    </a:lnTo>
                    <a:lnTo>
                      <a:pt x="3" y="9"/>
                    </a:lnTo>
                    <a:lnTo>
                      <a:pt x="7" y="9"/>
                    </a:lnTo>
                    <a:lnTo>
                      <a:pt x="7" y="9"/>
                    </a:lnTo>
                    <a:lnTo>
                      <a:pt x="9" y="9"/>
                    </a:lnTo>
                    <a:lnTo>
                      <a:pt x="10" y="11"/>
                    </a:lnTo>
                    <a:lnTo>
                      <a:pt x="10" y="11"/>
                    </a:lnTo>
                    <a:lnTo>
                      <a:pt x="14" y="14"/>
                    </a:lnTo>
                    <a:lnTo>
                      <a:pt x="14" y="14"/>
                    </a:lnTo>
                    <a:lnTo>
                      <a:pt x="14" y="18"/>
                    </a:lnTo>
                    <a:lnTo>
                      <a:pt x="16" y="21"/>
                    </a:lnTo>
                    <a:lnTo>
                      <a:pt x="16" y="21"/>
                    </a:lnTo>
                    <a:lnTo>
                      <a:pt x="21" y="23"/>
                    </a:lnTo>
                    <a:lnTo>
                      <a:pt x="23" y="25"/>
                    </a:lnTo>
                    <a:lnTo>
                      <a:pt x="25" y="25"/>
                    </a:lnTo>
                    <a:lnTo>
                      <a:pt x="25" y="25"/>
                    </a:lnTo>
                    <a:lnTo>
                      <a:pt x="26" y="23"/>
                    </a:lnTo>
                    <a:lnTo>
                      <a:pt x="26" y="23"/>
                    </a:lnTo>
                    <a:lnTo>
                      <a:pt x="25" y="21"/>
                    </a:lnTo>
                    <a:lnTo>
                      <a:pt x="25" y="21"/>
                    </a:lnTo>
                    <a:lnTo>
                      <a:pt x="25" y="18"/>
                    </a:lnTo>
                    <a:lnTo>
                      <a:pt x="28" y="16"/>
                    </a:lnTo>
                    <a:lnTo>
                      <a:pt x="28" y="16"/>
                    </a:lnTo>
                    <a:lnTo>
                      <a:pt x="23" y="16"/>
                    </a:lnTo>
                    <a:lnTo>
                      <a:pt x="19" y="14"/>
                    </a:lnTo>
                    <a:lnTo>
                      <a:pt x="19" y="14"/>
                    </a:lnTo>
                    <a:lnTo>
                      <a:pt x="17" y="11"/>
                    </a:lnTo>
                    <a:lnTo>
                      <a:pt x="17" y="7"/>
                    </a:lnTo>
                    <a:lnTo>
                      <a:pt x="17" y="7"/>
                    </a:lnTo>
                    <a:lnTo>
                      <a:pt x="16" y="0"/>
                    </a:lnTo>
                    <a:lnTo>
                      <a:pt x="16" y="0"/>
                    </a:lnTo>
                    <a:lnTo>
                      <a:pt x="12" y="0"/>
                    </a:lnTo>
                    <a:lnTo>
                      <a:pt x="10" y="0"/>
                    </a:lnTo>
                    <a:lnTo>
                      <a:pt x="10" y="2"/>
                    </a:lnTo>
                    <a:lnTo>
                      <a:pt x="12" y="3"/>
                    </a:lnTo>
                    <a:lnTo>
                      <a:pt x="12" y="3"/>
                    </a:lnTo>
                    <a:lnTo>
                      <a:pt x="7" y="2"/>
                    </a:lnTo>
                    <a:lnTo>
                      <a:pt x="5" y="0"/>
                    </a:lnTo>
                    <a:lnTo>
                      <a:pt x="3"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06" name="Freeform 2546">
                <a:extLst>
                  <a:ext uri="{FF2B5EF4-FFF2-40B4-BE49-F238E27FC236}">
                    <a16:creationId xmlns:a16="http://schemas.microsoft.com/office/drawing/2014/main" id="{A680A697-0C1C-AB4D-A611-2E7BDEF9C02B}"/>
                  </a:ext>
                </a:extLst>
              </p:cNvPr>
              <p:cNvSpPr>
                <a:spLocks/>
              </p:cNvSpPr>
              <p:nvPr/>
            </p:nvSpPr>
            <p:spPr bwMode="auto">
              <a:xfrm>
                <a:off x="4382" y="2738"/>
                <a:ext cx="28" cy="25"/>
              </a:xfrm>
              <a:custGeom>
                <a:avLst/>
                <a:gdLst>
                  <a:gd name="T0" fmla="*/ 3 w 28"/>
                  <a:gd name="T1" fmla="*/ 2 h 25"/>
                  <a:gd name="T2" fmla="*/ 3 w 28"/>
                  <a:gd name="T3" fmla="*/ 2 h 25"/>
                  <a:gd name="T4" fmla="*/ 5 w 28"/>
                  <a:gd name="T5" fmla="*/ 3 h 25"/>
                  <a:gd name="T6" fmla="*/ 3 w 28"/>
                  <a:gd name="T7" fmla="*/ 5 h 25"/>
                  <a:gd name="T8" fmla="*/ 0 w 28"/>
                  <a:gd name="T9" fmla="*/ 7 h 25"/>
                  <a:gd name="T10" fmla="*/ 0 w 28"/>
                  <a:gd name="T11" fmla="*/ 7 h 25"/>
                  <a:gd name="T12" fmla="*/ 3 w 28"/>
                  <a:gd name="T13" fmla="*/ 9 h 25"/>
                  <a:gd name="T14" fmla="*/ 7 w 28"/>
                  <a:gd name="T15" fmla="*/ 9 h 25"/>
                  <a:gd name="T16" fmla="*/ 7 w 28"/>
                  <a:gd name="T17" fmla="*/ 9 h 25"/>
                  <a:gd name="T18" fmla="*/ 9 w 28"/>
                  <a:gd name="T19" fmla="*/ 9 h 25"/>
                  <a:gd name="T20" fmla="*/ 10 w 28"/>
                  <a:gd name="T21" fmla="*/ 11 h 25"/>
                  <a:gd name="T22" fmla="*/ 10 w 28"/>
                  <a:gd name="T23" fmla="*/ 11 h 25"/>
                  <a:gd name="T24" fmla="*/ 14 w 28"/>
                  <a:gd name="T25" fmla="*/ 14 h 25"/>
                  <a:gd name="T26" fmla="*/ 14 w 28"/>
                  <a:gd name="T27" fmla="*/ 14 h 25"/>
                  <a:gd name="T28" fmla="*/ 14 w 28"/>
                  <a:gd name="T29" fmla="*/ 18 h 25"/>
                  <a:gd name="T30" fmla="*/ 16 w 28"/>
                  <a:gd name="T31" fmla="*/ 21 h 25"/>
                  <a:gd name="T32" fmla="*/ 16 w 28"/>
                  <a:gd name="T33" fmla="*/ 21 h 25"/>
                  <a:gd name="T34" fmla="*/ 21 w 28"/>
                  <a:gd name="T35" fmla="*/ 23 h 25"/>
                  <a:gd name="T36" fmla="*/ 23 w 28"/>
                  <a:gd name="T37" fmla="*/ 25 h 25"/>
                  <a:gd name="T38" fmla="*/ 25 w 28"/>
                  <a:gd name="T39" fmla="*/ 25 h 25"/>
                  <a:gd name="T40" fmla="*/ 25 w 28"/>
                  <a:gd name="T41" fmla="*/ 25 h 25"/>
                  <a:gd name="T42" fmla="*/ 26 w 28"/>
                  <a:gd name="T43" fmla="*/ 23 h 25"/>
                  <a:gd name="T44" fmla="*/ 26 w 28"/>
                  <a:gd name="T45" fmla="*/ 23 h 25"/>
                  <a:gd name="T46" fmla="*/ 25 w 28"/>
                  <a:gd name="T47" fmla="*/ 21 h 25"/>
                  <a:gd name="T48" fmla="*/ 25 w 28"/>
                  <a:gd name="T49" fmla="*/ 21 h 25"/>
                  <a:gd name="T50" fmla="*/ 25 w 28"/>
                  <a:gd name="T51" fmla="*/ 18 h 25"/>
                  <a:gd name="T52" fmla="*/ 28 w 28"/>
                  <a:gd name="T53" fmla="*/ 16 h 25"/>
                  <a:gd name="T54" fmla="*/ 28 w 28"/>
                  <a:gd name="T55" fmla="*/ 16 h 25"/>
                  <a:gd name="T56" fmla="*/ 23 w 28"/>
                  <a:gd name="T57" fmla="*/ 16 h 25"/>
                  <a:gd name="T58" fmla="*/ 19 w 28"/>
                  <a:gd name="T59" fmla="*/ 14 h 25"/>
                  <a:gd name="T60" fmla="*/ 19 w 28"/>
                  <a:gd name="T61" fmla="*/ 14 h 25"/>
                  <a:gd name="T62" fmla="*/ 17 w 28"/>
                  <a:gd name="T63" fmla="*/ 11 h 25"/>
                  <a:gd name="T64" fmla="*/ 17 w 28"/>
                  <a:gd name="T65" fmla="*/ 7 h 25"/>
                  <a:gd name="T66" fmla="*/ 17 w 28"/>
                  <a:gd name="T67" fmla="*/ 7 h 25"/>
                  <a:gd name="T68" fmla="*/ 16 w 28"/>
                  <a:gd name="T69" fmla="*/ 0 h 25"/>
                  <a:gd name="T70" fmla="*/ 16 w 28"/>
                  <a:gd name="T71" fmla="*/ 0 h 25"/>
                  <a:gd name="T72" fmla="*/ 12 w 28"/>
                  <a:gd name="T73" fmla="*/ 0 h 25"/>
                  <a:gd name="T74" fmla="*/ 10 w 28"/>
                  <a:gd name="T75" fmla="*/ 0 h 25"/>
                  <a:gd name="T76" fmla="*/ 10 w 28"/>
                  <a:gd name="T77" fmla="*/ 2 h 25"/>
                  <a:gd name="T78" fmla="*/ 12 w 28"/>
                  <a:gd name="T79" fmla="*/ 3 h 25"/>
                  <a:gd name="T80" fmla="*/ 12 w 28"/>
                  <a:gd name="T81" fmla="*/ 3 h 25"/>
                  <a:gd name="T82" fmla="*/ 7 w 28"/>
                  <a:gd name="T83" fmla="*/ 2 h 25"/>
                  <a:gd name="T84" fmla="*/ 5 w 28"/>
                  <a:gd name="T85" fmla="*/ 0 h 25"/>
                  <a:gd name="T86" fmla="*/ 3 w 28"/>
                  <a:gd name="T8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25">
                    <a:moveTo>
                      <a:pt x="3" y="2"/>
                    </a:moveTo>
                    <a:lnTo>
                      <a:pt x="3" y="2"/>
                    </a:lnTo>
                    <a:lnTo>
                      <a:pt x="5" y="3"/>
                    </a:lnTo>
                    <a:lnTo>
                      <a:pt x="3" y="5"/>
                    </a:lnTo>
                    <a:lnTo>
                      <a:pt x="0" y="7"/>
                    </a:lnTo>
                    <a:lnTo>
                      <a:pt x="0" y="7"/>
                    </a:lnTo>
                    <a:lnTo>
                      <a:pt x="3" y="9"/>
                    </a:lnTo>
                    <a:lnTo>
                      <a:pt x="7" y="9"/>
                    </a:lnTo>
                    <a:lnTo>
                      <a:pt x="7" y="9"/>
                    </a:lnTo>
                    <a:lnTo>
                      <a:pt x="9" y="9"/>
                    </a:lnTo>
                    <a:lnTo>
                      <a:pt x="10" y="11"/>
                    </a:lnTo>
                    <a:lnTo>
                      <a:pt x="10" y="11"/>
                    </a:lnTo>
                    <a:lnTo>
                      <a:pt x="14" y="14"/>
                    </a:lnTo>
                    <a:lnTo>
                      <a:pt x="14" y="14"/>
                    </a:lnTo>
                    <a:lnTo>
                      <a:pt x="14" y="18"/>
                    </a:lnTo>
                    <a:lnTo>
                      <a:pt x="16" y="21"/>
                    </a:lnTo>
                    <a:lnTo>
                      <a:pt x="16" y="21"/>
                    </a:lnTo>
                    <a:lnTo>
                      <a:pt x="21" y="23"/>
                    </a:lnTo>
                    <a:lnTo>
                      <a:pt x="23" y="25"/>
                    </a:lnTo>
                    <a:lnTo>
                      <a:pt x="25" y="25"/>
                    </a:lnTo>
                    <a:lnTo>
                      <a:pt x="25" y="25"/>
                    </a:lnTo>
                    <a:lnTo>
                      <a:pt x="26" y="23"/>
                    </a:lnTo>
                    <a:lnTo>
                      <a:pt x="26" y="23"/>
                    </a:lnTo>
                    <a:lnTo>
                      <a:pt x="25" y="21"/>
                    </a:lnTo>
                    <a:lnTo>
                      <a:pt x="25" y="21"/>
                    </a:lnTo>
                    <a:lnTo>
                      <a:pt x="25" y="18"/>
                    </a:lnTo>
                    <a:lnTo>
                      <a:pt x="28" y="16"/>
                    </a:lnTo>
                    <a:lnTo>
                      <a:pt x="28" y="16"/>
                    </a:lnTo>
                    <a:lnTo>
                      <a:pt x="23" y="16"/>
                    </a:lnTo>
                    <a:lnTo>
                      <a:pt x="19" y="14"/>
                    </a:lnTo>
                    <a:lnTo>
                      <a:pt x="19" y="14"/>
                    </a:lnTo>
                    <a:lnTo>
                      <a:pt x="17" y="11"/>
                    </a:lnTo>
                    <a:lnTo>
                      <a:pt x="17" y="7"/>
                    </a:lnTo>
                    <a:lnTo>
                      <a:pt x="17" y="7"/>
                    </a:lnTo>
                    <a:lnTo>
                      <a:pt x="16" y="0"/>
                    </a:lnTo>
                    <a:lnTo>
                      <a:pt x="16" y="0"/>
                    </a:lnTo>
                    <a:lnTo>
                      <a:pt x="12" y="0"/>
                    </a:lnTo>
                    <a:lnTo>
                      <a:pt x="10" y="0"/>
                    </a:lnTo>
                    <a:lnTo>
                      <a:pt x="10" y="2"/>
                    </a:lnTo>
                    <a:lnTo>
                      <a:pt x="12" y="3"/>
                    </a:lnTo>
                    <a:lnTo>
                      <a:pt x="12" y="3"/>
                    </a:lnTo>
                    <a:lnTo>
                      <a:pt x="7" y="2"/>
                    </a:lnTo>
                    <a:lnTo>
                      <a:pt x="5" y="0"/>
                    </a:lnTo>
                    <a:lnTo>
                      <a:pt x="3"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07" name="Freeform 2547">
                <a:extLst>
                  <a:ext uri="{FF2B5EF4-FFF2-40B4-BE49-F238E27FC236}">
                    <a16:creationId xmlns:a16="http://schemas.microsoft.com/office/drawing/2014/main" id="{5391BB9E-3967-EA42-BF96-44F111FA3D70}"/>
                  </a:ext>
                </a:extLst>
              </p:cNvPr>
              <p:cNvSpPr>
                <a:spLocks/>
              </p:cNvSpPr>
              <p:nvPr/>
            </p:nvSpPr>
            <p:spPr bwMode="auto">
              <a:xfrm>
                <a:off x="4391" y="2665"/>
                <a:ext cx="1" cy="1"/>
              </a:xfrm>
              <a:custGeom>
                <a:avLst/>
                <a:gdLst>
                  <a:gd name="T0" fmla="*/ 0 w 1"/>
                  <a:gd name="T1" fmla="*/ 1 h 1"/>
                  <a:gd name="T2" fmla="*/ 0 w 1"/>
                  <a:gd name="T3" fmla="*/ 1 h 1"/>
                  <a:gd name="T4" fmla="*/ 1 w 1"/>
                  <a:gd name="T5" fmla="*/ 1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1"/>
                    </a:lnTo>
                    <a:lnTo>
                      <a:pt x="1" y="1"/>
                    </a:lnTo>
                    <a:lnTo>
                      <a:pt x="0" y="0"/>
                    </a:lnTo>
                    <a:lnTo>
                      <a:pt x="0" y="0"/>
                    </a:lnTo>
                    <a:lnTo>
                      <a:pt x="0"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08" name="Freeform 2548">
                <a:extLst>
                  <a:ext uri="{FF2B5EF4-FFF2-40B4-BE49-F238E27FC236}">
                    <a16:creationId xmlns:a16="http://schemas.microsoft.com/office/drawing/2014/main" id="{14A0038D-CB86-824D-8971-178339DE6371}"/>
                  </a:ext>
                </a:extLst>
              </p:cNvPr>
              <p:cNvSpPr>
                <a:spLocks/>
              </p:cNvSpPr>
              <p:nvPr/>
            </p:nvSpPr>
            <p:spPr bwMode="auto">
              <a:xfrm>
                <a:off x="4391" y="2665"/>
                <a:ext cx="1" cy="1"/>
              </a:xfrm>
              <a:custGeom>
                <a:avLst/>
                <a:gdLst>
                  <a:gd name="T0" fmla="*/ 0 w 1"/>
                  <a:gd name="T1" fmla="*/ 1 h 1"/>
                  <a:gd name="T2" fmla="*/ 0 w 1"/>
                  <a:gd name="T3" fmla="*/ 1 h 1"/>
                  <a:gd name="T4" fmla="*/ 1 w 1"/>
                  <a:gd name="T5" fmla="*/ 1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1"/>
                    </a:lnTo>
                    <a:lnTo>
                      <a:pt x="1" y="1"/>
                    </a:lnTo>
                    <a:lnTo>
                      <a:pt x="0" y="0"/>
                    </a:lnTo>
                    <a:lnTo>
                      <a:pt x="0" y="0"/>
                    </a:lnTo>
                    <a:lnTo>
                      <a:pt x="0"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09" name="Freeform 2549">
                <a:extLst>
                  <a:ext uri="{FF2B5EF4-FFF2-40B4-BE49-F238E27FC236}">
                    <a16:creationId xmlns:a16="http://schemas.microsoft.com/office/drawing/2014/main" id="{FD48E390-1AC9-4F4E-8DDD-A6AB39CBEEF3}"/>
                  </a:ext>
                </a:extLst>
              </p:cNvPr>
              <p:cNvSpPr>
                <a:spLocks/>
              </p:cNvSpPr>
              <p:nvPr/>
            </p:nvSpPr>
            <p:spPr bwMode="auto">
              <a:xfrm>
                <a:off x="4408" y="2759"/>
                <a:ext cx="2" cy="2"/>
              </a:xfrm>
              <a:custGeom>
                <a:avLst/>
                <a:gdLst>
                  <a:gd name="T0" fmla="*/ 2 w 2"/>
                  <a:gd name="T1" fmla="*/ 0 h 2"/>
                  <a:gd name="T2" fmla="*/ 2 w 2"/>
                  <a:gd name="T3" fmla="*/ 0 h 2"/>
                  <a:gd name="T4" fmla="*/ 0 w 2"/>
                  <a:gd name="T5" fmla="*/ 0 h 2"/>
                  <a:gd name="T6" fmla="*/ 0 w 2"/>
                  <a:gd name="T7" fmla="*/ 0 h 2"/>
                  <a:gd name="T8" fmla="*/ 0 w 2"/>
                  <a:gd name="T9" fmla="*/ 2 h 2"/>
                  <a:gd name="T10" fmla="*/ 2 w 2"/>
                  <a:gd name="T11" fmla="*/ 2 h 2"/>
                  <a:gd name="T12" fmla="*/ 2 w 2"/>
                  <a:gd name="T13" fmla="*/ 2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2" y="0"/>
                    </a:lnTo>
                    <a:lnTo>
                      <a:pt x="0" y="0"/>
                    </a:lnTo>
                    <a:lnTo>
                      <a:pt x="0" y="0"/>
                    </a:lnTo>
                    <a:lnTo>
                      <a:pt x="0" y="2"/>
                    </a:lnTo>
                    <a:lnTo>
                      <a:pt x="2" y="2"/>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0" name="Freeform 2550">
                <a:extLst>
                  <a:ext uri="{FF2B5EF4-FFF2-40B4-BE49-F238E27FC236}">
                    <a16:creationId xmlns:a16="http://schemas.microsoft.com/office/drawing/2014/main" id="{4453FA23-3FA1-4E4E-A427-9826F3F39626}"/>
                  </a:ext>
                </a:extLst>
              </p:cNvPr>
              <p:cNvSpPr>
                <a:spLocks/>
              </p:cNvSpPr>
              <p:nvPr/>
            </p:nvSpPr>
            <p:spPr bwMode="auto">
              <a:xfrm>
                <a:off x="4408" y="2759"/>
                <a:ext cx="2" cy="2"/>
              </a:xfrm>
              <a:custGeom>
                <a:avLst/>
                <a:gdLst>
                  <a:gd name="T0" fmla="*/ 2 w 2"/>
                  <a:gd name="T1" fmla="*/ 0 h 2"/>
                  <a:gd name="T2" fmla="*/ 2 w 2"/>
                  <a:gd name="T3" fmla="*/ 0 h 2"/>
                  <a:gd name="T4" fmla="*/ 0 w 2"/>
                  <a:gd name="T5" fmla="*/ 0 h 2"/>
                  <a:gd name="T6" fmla="*/ 0 w 2"/>
                  <a:gd name="T7" fmla="*/ 0 h 2"/>
                  <a:gd name="T8" fmla="*/ 0 w 2"/>
                  <a:gd name="T9" fmla="*/ 2 h 2"/>
                  <a:gd name="T10" fmla="*/ 2 w 2"/>
                  <a:gd name="T11" fmla="*/ 2 h 2"/>
                  <a:gd name="T12" fmla="*/ 2 w 2"/>
                  <a:gd name="T13" fmla="*/ 2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2" y="0"/>
                    </a:lnTo>
                    <a:lnTo>
                      <a:pt x="0" y="0"/>
                    </a:lnTo>
                    <a:lnTo>
                      <a:pt x="0" y="0"/>
                    </a:lnTo>
                    <a:lnTo>
                      <a:pt x="0" y="2"/>
                    </a:lnTo>
                    <a:lnTo>
                      <a:pt x="2" y="2"/>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1" name="Freeform 2551">
                <a:extLst>
                  <a:ext uri="{FF2B5EF4-FFF2-40B4-BE49-F238E27FC236}">
                    <a16:creationId xmlns:a16="http://schemas.microsoft.com/office/drawing/2014/main" id="{8755ABAA-A7E4-3848-BE49-31C7B388FAC3}"/>
                  </a:ext>
                </a:extLst>
              </p:cNvPr>
              <p:cNvSpPr>
                <a:spLocks/>
              </p:cNvSpPr>
              <p:nvPr/>
            </p:nvSpPr>
            <p:spPr bwMode="auto">
              <a:xfrm>
                <a:off x="4421" y="2754"/>
                <a:ext cx="12" cy="11"/>
              </a:xfrm>
              <a:custGeom>
                <a:avLst/>
                <a:gdLst>
                  <a:gd name="T0" fmla="*/ 3 w 12"/>
                  <a:gd name="T1" fmla="*/ 0 h 11"/>
                  <a:gd name="T2" fmla="*/ 3 w 12"/>
                  <a:gd name="T3" fmla="*/ 0 h 11"/>
                  <a:gd name="T4" fmla="*/ 2 w 12"/>
                  <a:gd name="T5" fmla="*/ 3 h 11"/>
                  <a:gd name="T6" fmla="*/ 0 w 12"/>
                  <a:gd name="T7" fmla="*/ 7 h 11"/>
                  <a:gd name="T8" fmla="*/ 0 w 12"/>
                  <a:gd name="T9" fmla="*/ 7 h 11"/>
                  <a:gd name="T10" fmla="*/ 2 w 12"/>
                  <a:gd name="T11" fmla="*/ 9 h 11"/>
                  <a:gd name="T12" fmla="*/ 3 w 12"/>
                  <a:gd name="T13" fmla="*/ 9 h 11"/>
                  <a:gd name="T14" fmla="*/ 3 w 12"/>
                  <a:gd name="T15" fmla="*/ 9 h 11"/>
                  <a:gd name="T16" fmla="*/ 3 w 12"/>
                  <a:gd name="T17" fmla="*/ 9 h 11"/>
                  <a:gd name="T18" fmla="*/ 3 w 12"/>
                  <a:gd name="T19" fmla="*/ 9 h 11"/>
                  <a:gd name="T20" fmla="*/ 7 w 12"/>
                  <a:gd name="T21" fmla="*/ 9 h 11"/>
                  <a:gd name="T22" fmla="*/ 9 w 12"/>
                  <a:gd name="T23" fmla="*/ 11 h 11"/>
                  <a:gd name="T24" fmla="*/ 9 w 12"/>
                  <a:gd name="T25" fmla="*/ 11 h 11"/>
                  <a:gd name="T26" fmla="*/ 11 w 12"/>
                  <a:gd name="T27" fmla="*/ 7 h 11"/>
                  <a:gd name="T28" fmla="*/ 12 w 12"/>
                  <a:gd name="T29" fmla="*/ 3 h 11"/>
                  <a:gd name="T30" fmla="*/ 12 w 12"/>
                  <a:gd name="T31" fmla="*/ 3 h 11"/>
                  <a:gd name="T32" fmla="*/ 11 w 12"/>
                  <a:gd name="T33" fmla="*/ 2 h 11"/>
                  <a:gd name="T34" fmla="*/ 9 w 12"/>
                  <a:gd name="T35" fmla="*/ 0 h 11"/>
                  <a:gd name="T36" fmla="*/ 3 w 12"/>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1">
                    <a:moveTo>
                      <a:pt x="3" y="0"/>
                    </a:moveTo>
                    <a:lnTo>
                      <a:pt x="3" y="0"/>
                    </a:lnTo>
                    <a:lnTo>
                      <a:pt x="2" y="3"/>
                    </a:lnTo>
                    <a:lnTo>
                      <a:pt x="0" y="7"/>
                    </a:lnTo>
                    <a:lnTo>
                      <a:pt x="0" y="7"/>
                    </a:lnTo>
                    <a:lnTo>
                      <a:pt x="2" y="9"/>
                    </a:lnTo>
                    <a:lnTo>
                      <a:pt x="3" y="9"/>
                    </a:lnTo>
                    <a:lnTo>
                      <a:pt x="3" y="9"/>
                    </a:lnTo>
                    <a:lnTo>
                      <a:pt x="3" y="9"/>
                    </a:lnTo>
                    <a:lnTo>
                      <a:pt x="3" y="9"/>
                    </a:lnTo>
                    <a:lnTo>
                      <a:pt x="7" y="9"/>
                    </a:lnTo>
                    <a:lnTo>
                      <a:pt x="9" y="11"/>
                    </a:lnTo>
                    <a:lnTo>
                      <a:pt x="9" y="11"/>
                    </a:lnTo>
                    <a:lnTo>
                      <a:pt x="11" y="7"/>
                    </a:lnTo>
                    <a:lnTo>
                      <a:pt x="12" y="3"/>
                    </a:lnTo>
                    <a:lnTo>
                      <a:pt x="12" y="3"/>
                    </a:lnTo>
                    <a:lnTo>
                      <a:pt x="11" y="2"/>
                    </a:lnTo>
                    <a:lnTo>
                      <a:pt x="9" y="0"/>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2" name="Freeform 2552">
                <a:extLst>
                  <a:ext uri="{FF2B5EF4-FFF2-40B4-BE49-F238E27FC236}">
                    <a16:creationId xmlns:a16="http://schemas.microsoft.com/office/drawing/2014/main" id="{CF49FFF9-C27B-054B-A115-2FE976FD6BCE}"/>
                  </a:ext>
                </a:extLst>
              </p:cNvPr>
              <p:cNvSpPr>
                <a:spLocks/>
              </p:cNvSpPr>
              <p:nvPr/>
            </p:nvSpPr>
            <p:spPr bwMode="auto">
              <a:xfrm>
                <a:off x="4421" y="2754"/>
                <a:ext cx="12" cy="11"/>
              </a:xfrm>
              <a:custGeom>
                <a:avLst/>
                <a:gdLst>
                  <a:gd name="T0" fmla="*/ 3 w 12"/>
                  <a:gd name="T1" fmla="*/ 0 h 11"/>
                  <a:gd name="T2" fmla="*/ 3 w 12"/>
                  <a:gd name="T3" fmla="*/ 0 h 11"/>
                  <a:gd name="T4" fmla="*/ 2 w 12"/>
                  <a:gd name="T5" fmla="*/ 3 h 11"/>
                  <a:gd name="T6" fmla="*/ 0 w 12"/>
                  <a:gd name="T7" fmla="*/ 7 h 11"/>
                  <a:gd name="T8" fmla="*/ 0 w 12"/>
                  <a:gd name="T9" fmla="*/ 7 h 11"/>
                  <a:gd name="T10" fmla="*/ 2 w 12"/>
                  <a:gd name="T11" fmla="*/ 9 h 11"/>
                  <a:gd name="T12" fmla="*/ 3 w 12"/>
                  <a:gd name="T13" fmla="*/ 9 h 11"/>
                  <a:gd name="T14" fmla="*/ 3 w 12"/>
                  <a:gd name="T15" fmla="*/ 9 h 11"/>
                  <a:gd name="T16" fmla="*/ 3 w 12"/>
                  <a:gd name="T17" fmla="*/ 9 h 11"/>
                  <a:gd name="T18" fmla="*/ 3 w 12"/>
                  <a:gd name="T19" fmla="*/ 9 h 11"/>
                  <a:gd name="T20" fmla="*/ 7 w 12"/>
                  <a:gd name="T21" fmla="*/ 9 h 11"/>
                  <a:gd name="T22" fmla="*/ 9 w 12"/>
                  <a:gd name="T23" fmla="*/ 11 h 11"/>
                  <a:gd name="T24" fmla="*/ 9 w 12"/>
                  <a:gd name="T25" fmla="*/ 11 h 11"/>
                  <a:gd name="T26" fmla="*/ 11 w 12"/>
                  <a:gd name="T27" fmla="*/ 7 h 11"/>
                  <a:gd name="T28" fmla="*/ 12 w 12"/>
                  <a:gd name="T29" fmla="*/ 3 h 11"/>
                  <a:gd name="T30" fmla="*/ 12 w 12"/>
                  <a:gd name="T31" fmla="*/ 3 h 11"/>
                  <a:gd name="T32" fmla="*/ 11 w 12"/>
                  <a:gd name="T33" fmla="*/ 2 h 11"/>
                  <a:gd name="T34" fmla="*/ 9 w 12"/>
                  <a:gd name="T35" fmla="*/ 0 h 11"/>
                  <a:gd name="T36" fmla="*/ 3 w 12"/>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1">
                    <a:moveTo>
                      <a:pt x="3" y="0"/>
                    </a:moveTo>
                    <a:lnTo>
                      <a:pt x="3" y="0"/>
                    </a:lnTo>
                    <a:lnTo>
                      <a:pt x="2" y="3"/>
                    </a:lnTo>
                    <a:lnTo>
                      <a:pt x="0" y="7"/>
                    </a:lnTo>
                    <a:lnTo>
                      <a:pt x="0" y="7"/>
                    </a:lnTo>
                    <a:lnTo>
                      <a:pt x="2" y="9"/>
                    </a:lnTo>
                    <a:lnTo>
                      <a:pt x="3" y="9"/>
                    </a:lnTo>
                    <a:lnTo>
                      <a:pt x="3" y="9"/>
                    </a:lnTo>
                    <a:lnTo>
                      <a:pt x="3" y="9"/>
                    </a:lnTo>
                    <a:lnTo>
                      <a:pt x="3" y="9"/>
                    </a:lnTo>
                    <a:lnTo>
                      <a:pt x="7" y="9"/>
                    </a:lnTo>
                    <a:lnTo>
                      <a:pt x="9" y="11"/>
                    </a:lnTo>
                    <a:lnTo>
                      <a:pt x="9" y="11"/>
                    </a:lnTo>
                    <a:lnTo>
                      <a:pt x="11" y="7"/>
                    </a:lnTo>
                    <a:lnTo>
                      <a:pt x="12" y="3"/>
                    </a:lnTo>
                    <a:lnTo>
                      <a:pt x="12" y="3"/>
                    </a:lnTo>
                    <a:lnTo>
                      <a:pt x="11" y="2"/>
                    </a:lnTo>
                    <a:lnTo>
                      <a:pt x="9" y="0"/>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3" name="Freeform 2553">
                <a:extLst>
                  <a:ext uri="{FF2B5EF4-FFF2-40B4-BE49-F238E27FC236}">
                    <a16:creationId xmlns:a16="http://schemas.microsoft.com/office/drawing/2014/main" id="{5B96B302-5AC0-DC44-8FD8-E137BD45855A}"/>
                  </a:ext>
                </a:extLst>
              </p:cNvPr>
              <p:cNvSpPr>
                <a:spLocks/>
              </p:cNvSpPr>
              <p:nvPr/>
            </p:nvSpPr>
            <p:spPr bwMode="auto">
              <a:xfrm>
                <a:off x="4428" y="2647"/>
                <a:ext cx="5" cy="7"/>
              </a:xfrm>
              <a:custGeom>
                <a:avLst/>
                <a:gdLst>
                  <a:gd name="T0" fmla="*/ 0 w 5"/>
                  <a:gd name="T1" fmla="*/ 3 h 7"/>
                  <a:gd name="T2" fmla="*/ 0 w 5"/>
                  <a:gd name="T3" fmla="*/ 3 h 7"/>
                  <a:gd name="T4" fmla="*/ 4 w 5"/>
                  <a:gd name="T5" fmla="*/ 5 h 7"/>
                  <a:gd name="T6" fmla="*/ 4 w 5"/>
                  <a:gd name="T7" fmla="*/ 5 h 7"/>
                  <a:gd name="T8" fmla="*/ 2 w 5"/>
                  <a:gd name="T9" fmla="*/ 5 h 7"/>
                  <a:gd name="T10" fmla="*/ 2 w 5"/>
                  <a:gd name="T11" fmla="*/ 7 h 7"/>
                  <a:gd name="T12" fmla="*/ 2 w 5"/>
                  <a:gd name="T13" fmla="*/ 7 h 7"/>
                  <a:gd name="T14" fmla="*/ 4 w 5"/>
                  <a:gd name="T15" fmla="*/ 7 h 7"/>
                  <a:gd name="T16" fmla="*/ 5 w 5"/>
                  <a:gd name="T17" fmla="*/ 5 h 7"/>
                  <a:gd name="T18" fmla="*/ 5 w 5"/>
                  <a:gd name="T19" fmla="*/ 2 h 7"/>
                  <a:gd name="T20" fmla="*/ 5 w 5"/>
                  <a:gd name="T21" fmla="*/ 2 h 7"/>
                  <a:gd name="T22" fmla="*/ 2 w 5"/>
                  <a:gd name="T23" fmla="*/ 0 h 7"/>
                  <a:gd name="T24" fmla="*/ 2 w 5"/>
                  <a:gd name="T25" fmla="*/ 0 h 7"/>
                  <a:gd name="T26" fmla="*/ 0 w 5"/>
                  <a:gd name="T27" fmla="*/ 2 h 7"/>
                  <a:gd name="T28" fmla="*/ 0 w 5"/>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0" y="3"/>
                    </a:moveTo>
                    <a:lnTo>
                      <a:pt x="0" y="3"/>
                    </a:lnTo>
                    <a:lnTo>
                      <a:pt x="4" y="5"/>
                    </a:lnTo>
                    <a:lnTo>
                      <a:pt x="4" y="5"/>
                    </a:lnTo>
                    <a:lnTo>
                      <a:pt x="2" y="5"/>
                    </a:lnTo>
                    <a:lnTo>
                      <a:pt x="2" y="7"/>
                    </a:lnTo>
                    <a:lnTo>
                      <a:pt x="2" y="7"/>
                    </a:lnTo>
                    <a:lnTo>
                      <a:pt x="4" y="7"/>
                    </a:lnTo>
                    <a:lnTo>
                      <a:pt x="5" y="5"/>
                    </a:lnTo>
                    <a:lnTo>
                      <a:pt x="5" y="2"/>
                    </a:lnTo>
                    <a:lnTo>
                      <a:pt x="5" y="2"/>
                    </a:lnTo>
                    <a:lnTo>
                      <a:pt x="2" y="0"/>
                    </a:lnTo>
                    <a:lnTo>
                      <a:pt x="2" y="0"/>
                    </a:lnTo>
                    <a:lnTo>
                      <a:pt x="0" y="2"/>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4" name="Freeform 2554">
                <a:extLst>
                  <a:ext uri="{FF2B5EF4-FFF2-40B4-BE49-F238E27FC236}">
                    <a16:creationId xmlns:a16="http://schemas.microsoft.com/office/drawing/2014/main" id="{9DDD48EA-2DB3-394E-950A-F49FFDC6EF50}"/>
                  </a:ext>
                </a:extLst>
              </p:cNvPr>
              <p:cNvSpPr>
                <a:spLocks/>
              </p:cNvSpPr>
              <p:nvPr/>
            </p:nvSpPr>
            <p:spPr bwMode="auto">
              <a:xfrm>
                <a:off x="4428" y="2647"/>
                <a:ext cx="5" cy="7"/>
              </a:xfrm>
              <a:custGeom>
                <a:avLst/>
                <a:gdLst>
                  <a:gd name="T0" fmla="*/ 0 w 5"/>
                  <a:gd name="T1" fmla="*/ 3 h 7"/>
                  <a:gd name="T2" fmla="*/ 0 w 5"/>
                  <a:gd name="T3" fmla="*/ 3 h 7"/>
                  <a:gd name="T4" fmla="*/ 4 w 5"/>
                  <a:gd name="T5" fmla="*/ 5 h 7"/>
                  <a:gd name="T6" fmla="*/ 4 w 5"/>
                  <a:gd name="T7" fmla="*/ 5 h 7"/>
                  <a:gd name="T8" fmla="*/ 2 w 5"/>
                  <a:gd name="T9" fmla="*/ 5 h 7"/>
                  <a:gd name="T10" fmla="*/ 2 w 5"/>
                  <a:gd name="T11" fmla="*/ 7 h 7"/>
                  <a:gd name="T12" fmla="*/ 2 w 5"/>
                  <a:gd name="T13" fmla="*/ 7 h 7"/>
                  <a:gd name="T14" fmla="*/ 4 w 5"/>
                  <a:gd name="T15" fmla="*/ 7 h 7"/>
                  <a:gd name="T16" fmla="*/ 5 w 5"/>
                  <a:gd name="T17" fmla="*/ 5 h 7"/>
                  <a:gd name="T18" fmla="*/ 5 w 5"/>
                  <a:gd name="T19" fmla="*/ 2 h 7"/>
                  <a:gd name="T20" fmla="*/ 5 w 5"/>
                  <a:gd name="T21" fmla="*/ 2 h 7"/>
                  <a:gd name="T22" fmla="*/ 2 w 5"/>
                  <a:gd name="T23" fmla="*/ 0 h 7"/>
                  <a:gd name="T24" fmla="*/ 2 w 5"/>
                  <a:gd name="T25" fmla="*/ 0 h 7"/>
                  <a:gd name="T26" fmla="*/ 0 w 5"/>
                  <a:gd name="T27" fmla="*/ 2 h 7"/>
                  <a:gd name="T28" fmla="*/ 0 w 5"/>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0" y="3"/>
                    </a:moveTo>
                    <a:lnTo>
                      <a:pt x="0" y="3"/>
                    </a:lnTo>
                    <a:lnTo>
                      <a:pt x="4" y="5"/>
                    </a:lnTo>
                    <a:lnTo>
                      <a:pt x="4" y="5"/>
                    </a:lnTo>
                    <a:lnTo>
                      <a:pt x="2" y="5"/>
                    </a:lnTo>
                    <a:lnTo>
                      <a:pt x="2" y="7"/>
                    </a:lnTo>
                    <a:lnTo>
                      <a:pt x="2" y="7"/>
                    </a:lnTo>
                    <a:lnTo>
                      <a:pt x="4" y="7"/>
                    </a:lnTo>
                    <a:lnTo>
                      <a:pt x="5" y="5"/>
                    </a:lnTo>
                    <a:lnTo>
                      <a:pt x="5" y="2"/>
                    </a:lnTo>
                    <a:lnTo>
                      <a:pt x="5" y="2"/>
                    </a:lnTo>
                    <a:lnTo>
                      <a:pt x="2" y="0"/>
                    </a:lnTo>
                    <a:lnTo>
                      <a:pt x="2" y="0"/>
                    </a:lnTo>
                    <a:lnTo>
                      <a:pt x="0" y="2"/>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5" name="Freeform 2555">
                <a:extLst>
                  <a:ext uri="{FF2B5EF4-FFF2-40B4-BE49-F238E27FC236}">
                    <a16:creationId xmlns:a16="http://schemas.microsoft.com/office/drawing/2014/main" id="{78B86E0C-BB6A-5846-AD49-6B80EF1D8D3D}"/>
                  </a:ext>
                </a:extLst>
              </p:cNvPr>
              <p:cNvSpPr>
                <a:spLocks/>
              </p:cNvSpPr>
              <p:nvPr/>
            </p:nvSpPr>
            <p:spPr bwMode="auto">
              <a:xfrm>
                <a:off x="4501" y="2822"/>
                <a:ext cx="22" cy="7"/>
              </a:xfrm>
              <a:custGeom>
                <a:avLst/>
                <a:gdLst>
                  <a:gd name="T0" fmla="*/ 4 w 22"/>
                  <a:gd name="T1" fmla="*/ 2 h 7"/>
                  <a:gd name="T2" fmla="*/ 4 w 22"/>
                  <a:gd name="T3" fmla="*/ 2 h 7"/>
                  <a:gd name="T4" fmla="*/ 0 w 22"/>
                  <a:gd name="T5" fmla="*/ 2 h 7"/>
                  <a:gd name="T6" fmla="*/ 0 w 22"/>
                  <a:gd name="T7" fmla="*/ 3 h 7"/>
                  <a:gd name="T8" fmla="*/ 0 w 22"/>
                  <a:gd name="T9" fmla="*/ 5 h 7"/>
                  <a:gd name="T10" fmla="*/ 0 w 22"/>
                  <a:gd name="T11" fmla="*/ 5 h 7"/>
                  <a:gd name="T12" fmla="*/ 4 w 22"/>
                  <a:gd name="T13" fmla="*/ 7 h 7"/>
                  <a:gd name="T14" fmla="*/ 6 w 22"/>
                  <a:gd name="T15" fmla="*/ 7 h 7"/>
                  <a:gd name="T16" fmla="*/ 7 w 22"/>
                  <a:gd name="T17" fmla="*/ 5 h 7"/>
                  <a:gd name="T18" fmla="*/ 7 w 22"/>
                  <a:gd name="T19" fmla="*/ 5 h 7"/>
                  <a:gd name="T20" fmla="*/ 9 w 22"/>
                  <a:gd name="T21" fmla="*/ 7 h 7"/>
                  <a:gd name="T22" fmla="*/ 11 w 22"/>
                  <a:gd name="T23" fmla="*/ 7 h 7"/>
                  <a:gd name="T24" fmla="*/ 15 w 22"/>
                  <a:gd name="T25" fmla="*/ 5 h 7"/>
                  <a:gd name="T26" fmla="*/ 15 w 22"/>
                  <a:gd name="T27" fmla="*/ 5 h 7"/>
                  <a:gd name="T28" fmla="*/ 18 w 22"/>
                  <a:gd name="T29" fmla="*/ 5 h 7"/>
                  <a:gd name="T30" fmla="*/ 18 w 22"/>
                  <a:gd name="T31" fmla="*/ 5 h 7"/>
                  <a:gd name="T32" fmla="*/ 20 w 22"/>
                  <a:gd name="T33" fmla="*/ 3 h 7"/>
                  <a:gd name="T34" fmla="*/ 22 w 22"/>
                  <a:gd name="T35" fmla="*/ 3 h 7"/>
                  <a:gd name="T36" fmla="*/ 22 w 22"/>
                  <a:gd name="T37" fmla="*/ 3 h 7"/>
                  <a:gd name="T38" fmla="*/ 22 w 22"/>
                  <a:gd name="T39" fmla="*/ 2 h 7"/>
                  <a:gd name="T40" fmla="*/ 20 w 22"/>
                  <a:gd name="T41" fmla="*/ 0 h 7"/>
                  <a:gd name="T42" fmla="*/ 16 w 22"/>
                  <a:gd name="T43" fmla="*/ 2 h 7"/>
                  <a:gd name="T44" fmla="*/ 16 w 22"/>
                  <a:gd name="T45" fmla="*/ 2 h 7"/>
                  <a:gd name="T46" fmla="*/ 9 w 22"/>
                  <a:gd name="T47" fmla="*/ 2 h 7"/>
                  <a:gd name="T48" fmla="*/ 4 w 22"/>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7">
                    <a:moveTo>
                      <a:pt x="4" y="2"/>
                    </a:moveTo>
                    <a:lnTo>
                      <a:pt x="4" y="2"/>
                    </a:lnTo>
                    <a:lnTo>
                      <a:pt x="0" y="2"/>
                    </a:lnTo>
                    <a:lnTo>
                      <a:pt x="0" y="3"/>
                    </a:lnTo>
                    <a:lnTo>
                      <a:pt x="0" y="5"/>
                    </a:lnTo>
                    <a:lnTo>
                      <a:pt x="0" y="5"/>
                    </a:lnTo>
                    <a:lnTo>
                      <a:pt x="4" y="7"/>
                    </a:lnTo>
                    <a:lnTo>
                      <a:pt x="6" y="7"/>
                    </a:lnTo>
                    <a:lnTo>
                      <a:pt x="7" y="5"/>
                    </a:lnTo>
                    <a:lnTo>
                      <a:pt x="7" y="5"/>
                    </a:lnTo>
                    <a:lnTo>
                      <a:pt x="9" y="7"/>
                    </a:lnTo>
                    <a:lnTo>
                      <a:pt x="11" y="7"/>
                    </a:lnTo>
                    <a:lnTo>
                      <a:pt x="15" y="5"/>
                    </a:lnTo>
                    <a:lnTo>
                      <a:pt x="15" y="5"/>
                    </a:lnTo>
                    <a:lnTo>
                      <a:pt x="18" y="5"/>
                    </a:lnTo>
                    <a:lnTo>
                      <a:pt x="18" y="5"/>
                    </a:lnTo>
                    <a:lnTo>
                      <a:pt x="20" y="3"/>
                    </a:lnTo>
                    <a:lnTo>
                      <a:pt x="22" y="3"/>
                    </a:lnTo>
                    <a:lnTo>
                      <a:pt x="22" y="3"/>
                    </a:lnTo>
                    <a:lnTo>
                      <a:pt x="22" y="2"/>
                    </a:lnTo>
                    <a:lnTo>
                      <a:pt x="20" y="0"/>
                    </a:lnTo>
                    <a:lnTo>
                      <a:pt x="16" y="2"/>
                    </a:lnTo>
                    <a:lnTo>
                      <a:pt x="16" y="2"/>
                    </a:lnTo>
                    <a:lnTo>
                      <a:pt x="9" y="2"/>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6" name="Freeform 2556">
                <a:extLst>
                  <a:ext uri="{FF2B5EF4-FFF2-40B4-BE49-F238E27FC236}">
                    <a16:creationId xmlns:a16="http://schemas.microsoft.com/office/drawing/2014/main" id="{BA2DE190-5713-1349-B857-CED95CD92A17}"/>
                  </a:ext>
                </a:extLst>
              </p:cNvPr>
              <p:cNvSpPr>
                <a:spLocks/>
              </p:cNvSpPr>
              <p:nvPr/>
            </p:nvSpPr>
            <p:spPr bwMode="auto">
              <a:xfrm>
                <a:off x="4501" y="2822"/>
                <a:ext cx="22" cy="7"/>
              </a:xfrm>
              <a:custGeom>
                <a:avLst/>
                <a:gdLst>
                  <a:gd name="T0" fmla="*/ 4 w 22"/>
                  <a:gd name="T1" fmla="*/ 2 h 7"/>
                  <a:gd name="T2" fmla="*/ 4 w 22"/>
                  <a:gd name="T3" fmla="*/ 2 h 7"/>
                  <a:gd name="T4" fmla="*/ 0 w 22"/>
                  <a:gd name="T5" fmla="*/ 2 h 7"/>
                  <a:gd name="T6" fmla="*/ 0 w 22"/>
                  <a:gd name="T7" fmla="*/ 3 h 7"/>
                  <a:gd name="T8" fmla="*/ 0 w 22"/>
                  <a:gd name="T9" fmla="*/ 5 h 7"/>
                  <a:gd name="T10" fmla="*/ 0 w 22"/>
                  <a:gd name="T11" fmla="*/ 5 h 7"/>
                  <a:gd name="T12" fmla="*/ 4 w 22"/>
                  <a:gd name="T13" fmla="*/ 7 h 7"/>
                  <a:gd name="T14" fmla="*/ 6 w 22"/>
                  <a:gd name="T15" fmla="*/ 7 h 7"/>
                  <a:gd name="T16" fmla="*/ 7 w 22"/>
                  <a:gd name="T17" fmla="*/ 5 h 7"/>
                  <a:gd name="T18" fmla="*/ 7 w 22"/>
                  <a:gd name="T19" fmla="*/ 5 h 7"/>
                  <a:gd name="T20" fmla="*/ 9 w 22"/>
                  <a:gd name="T21" fmla="*/ 7 h 7"/>
                  <a:gd name="T22" fmla="*/ 11 w 22"/>
                  <a:gd name="T23" fmla="*/ 7 h 7"/>
                  <a:gd name="T24" fmla="*/ 15 w 22"/>
                  <a:gd name="T25" fmla="*/ 5 h 7"/>
                  <a:gd name="T26" fmla="*/ 15 w 22"/>
                  <a:gd name="T27" fmla="*/ 5 h 7"/>
                  <a:gd name="T28" fmla="*/ 18 w 22"/>
                  <a:gd name="T29" fmla="*/ 5 h 7"/>
                  <a:gd name="T30" fmla="*/ 18 w 22"/>
                  <a:gd name="T31" fmla="*/ 5 h 7"/>
                  <a:gd name="T32" fmla="*/ 20 w 22"/>
                  <a:gd name="T33" fmla="*/ 3 h 7"/>
                  <a:gd name="T34" fmla="*/ 22 w 22"/>
                  <a:gd name="T35" fmla="*/ 3 h 7"/>
                  <a:gd name="T36" fmla="*/ 22 w 22"/>
                  <a:gd name="T37" fmla="*/ 3 h 7"/>
                  <a:gd name="T38" fmla="*/ 22 w 22"/>
                  <a:gd name="T39" fmla="*/ 2 h 7"/>
                  <a:gd name="T40" fmla="*/ 20 w 22"/>
                  <a:gd name="T41" fmla="*/ 0 h 7"/>
                  <a:gd name="T42" fmla="*/ 16 w 22"/>
                  <a:gd name="T43" fmla="*/ 2 h 7"/>
                  <a:gd name="T44" fmla="*/ 16 w 22"/>
                  <a:gd name="T45" fmla="*/ 2 h 7"/>
                  <a:gd name="T46" fmla="*/ 9 w 22"/>
                  <a:gd name="T47" fmla="*/ 2 h 7"/>
                  <a:gd name="T48" fmla="*/ 4 w 22"/>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7">
                    <a:moveTo>
                      <a:pt x="4" y="2"/>
                    </a:moveTo>
                    <a:lnTo>
                      <a:pt x="4" y="2"/>
                    </a:lnTo>
                    <a:lnTo>
                      <a:pt x="0" y="2"/>
                    </a:lnTo>
                    <a:lnTo>
                      <a:pt x="0" y="3"/>
                    </a:lnTo>
                    <a:lnTo>
                      <a:pt x="0" y="5"/>
                    </a:lnTo>
                    <a:lnTo>
                      <a:pt x="0" y="5"/>
                    </a:lnTo>
                    <a:lnTo>
                      <a:pt x="4" y="7"/>
                    </a:lnTo>
                    <a:lnTo>
                      <a:pt x="6" y="7"/>
                    </a:lnTo>
                    <a:lnTo>
                      <a:pt x="7" y="5"/>
                    </a:lnTo>
                    <a:lnTo>
                      <a:pt x="7" y="5"/>
                    </a:lnTo>
                    <a:lnTo>
                      <a:pt x="9" y="7"/>
                    </a:lnTo>
                    <a:lnTo>
                      <a:pt x="11" y="7"/>
                    </a:lnTo>
                    <a:lnTo>
                      <a:pt x="15" y="5"/>
                    </a:lnTo>
                    <a:lnTo>
                      <a:pt x="15" y="5"/>
                    </a:lnTo>
                    <a:lnTo>
                      <a:pt x="18" y="5"/>
                    </a:lnTo>
                    <a:lnTo>
                      <a:pt x="18" y="5"/>
                    </a:lnTo>
                    <a:lnTo>
                      <a:pt x="20" y="3"/>
                    </a:lnTo>
                    <a:lnTo>
                      <a:pt x="22" y="3"/>
                    </a:lnTo>
                    <a:lnTo>
                      <a:pt x="22" y="3"/>
                    </a:lnTo>
                    <a:lnTo>
                      <a:pt x="22" y="2"/>
                    </a:lnTo>
                    <a:lnTo>
                      <a:pt x="20" y="0"/>
                    </a:lnTo>
                    <a:lnTo>
                      <a:pt x="16" y="2"/>
                    </a:lnTo>
                    <a:lnTo>
                      <a:pt x="16" y="2"/>
                    </a:lnTo>
                    <a:lnTo>
                      <a:pt x="9" y="2"/>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7" name="Freeform 2557">
                <a:extLst>
                  <a:ext uri="{FF2B5EF4-FFF2-40B4-BE49-F238E27FC236}">
                    <a16:creationId xmlns:a16="http://schemas.microsoft.com/office/drawing/2014/main" id="{85751BF3-2DBB-BC4D-B1BE-AF728C6A632B}"/>
                  </a:ext>
                </a:extLst>
              </p:cNvPr>
              <p:cNvSpPr>
                <a:spLocks/>
              </p:cNvSpPr>
              <p:nvPr/>
            </p:nvSpPr>
            <p:spPr bwMode="auto">
              <a:xfrm>
                <a:off x="4528" y="2841"/>
                <a:ext cx="20" cy="13"/>
              </a:xfrm>
              <a:custGeom>
                <a:avLst/>
                <a:gdLst>
                  <a:gd name="T0" fmla="*/ 0 w 20"/>
                  <a:gd name="T1" fmla="*/ 0 h 13"/>
                  <a:gd name="T2" fmla="*/ 0 w 20"/>
                  <a:gd name="T3" fmla="*/ 0 h 13"/>
                  <a:gd name="T4" fmla="*/ 0 w 20"/>
                  <a:gd name="T5" fmla="*/ 4 h 13"/>
                  <a:gd name="T6" fmla="*/ 2 w 20"/>
                  <a:gd name="T7" fmla="*/ 6 h 13"/>
                  <a:gd name="T8" fmla="*/ 5 w 20"/>
                  <a:gd name="T9" fmla="*/ 8 h 13"/>
                  <a:gd name="T10" fmla="*/ 5 w 20"/>
                  <a:gd name="T11" fmla="*/ 8 h 13"/>
                  <a:gd name="T12" fmla="*/ 11 w 20"/>
                  <a:gd name="T13" fmla="*/ 9 h 13"/>
                  <a:gd name="T14" fmla="*/ 11 w 20"/>
                  <a:gd name="T15" fmla="*/ 9 h 13"/>
                  <a:gd name="T16" fmla="*/ 11 w 20"/>
                  <a:gd name="T17" fmla="*/ 11 h 13"/>
                  <a:gd name="T18" fmla="*/ 9 w 20"/>
                  <a:gd name="T19" fmla="*/ 13 h 13"/>
                  <a:gd name="T20" fmla="*/ 9 w 20"/>
                  <a:gd name="T21" fmla="*/ 13 h 13"/>
                  <a:gd name="T22" fmla="*/ 13 w 20"/>
                  <a:gd name="T23" fmla="*/ 11 h 13"/>
                  <a:gd name="T24" fmla="*/ 14 w 20"/>
                  <a:gd name="T25" fmla="*/ 9 h 13"/>
                  <a:gd name="T26" fmla="*/ 14 w 20"/>
                  <a:gd name="T27" fmla="*/ 9 h 13"/>
                  <a:gd name="T28" fmla="*/ 18 w 20"/>
                  <a:gd name="T29" fmla="*/ 8 h 13"/>
                  <a:gd name="T30" fmla="*/ 20 w 20"/>
                  <a:gd name="T31" fmla="*/ 6 h 13"/>
                  <a:gd name="T32" fmla="*/ 20 w 20"/>
                  <a:gd name="T33" fmla="*/ 4 h 13"/>
                  <a:gd name="T34" fmla="*/ 20 w 20"/>
                  <a:gd name="T35" fmla="*/ 4 h 13"/>
                  <a:gd name="T36" fmla="*/ 16 w 20"/>
                  <a:gd name="T37" fmla="*/ 2 h 13"/>
                  <a:gd name="T38" fmla="*/ 13 w 20"/>
                  <a:gd name="T39" fmla="*/ 0 h 13"/>
                  <a:gd name="T40" fmla="*/ 11 w 20"/>
                  <a:gd name="T41" fmla="*/ 2 h 13"/>
                  <a:gd name="T42" fmla="*/ 11 w 20"/>
                  <a:gd name="T43" fmla="*/ 2 h 13"/>
                  <a:gd name="T44" fmla="*/ 5 w 20"/>
                  <a:gd name="T45" fmla="*/ 2 h 13"/>
                  <a:gd name="T46" fmla="*/ 0 w 20"/>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3">
                    <a:moveTo>
                      <a:pt x="0" y="0"/>
                    </a:moveTo>
                    <a:lnTo>
                      <a:pt x="0" y="0"/>
                    </a:lnTo>
                    <a:lnTo>
                      <a:pt x="0" y="4"/>
                    </a:lnTo>
                    <a:lnTo>
                      <a:pt x="2" y="6"/>
                    </a:lnTo>
                    <a:lnTo>
                      <a:pt x="5" y="8"/>
                    </a:lnTo>
                    <a:lnTo>
                      <a:pt x="5" y="8"/>
                    </a:lnTo>
                    <a:lnTo>
                      <a:pt x="11" y="9"/>
                    </a:lnTo>
                    <a:lnTo>
                      <a:pt x="11" y="9"/>
                    </a:lnTo>
                    <a:lnTo>
                      <a:pt x="11" y="11"/>
                    </a:lnTo>
                    <a:lnTo>
                      <a:pt x="9" y="13"/>
                    </a:lnTo>
                    <a:lnTo>
                      <a:pt x="9" y="13"/>
                    </a:lnTo>
                    <a:lnTo>
                      <a:pt x="13" y="11"/>
                    </a:lnTo>
                    <a:lnTo>
                      <a:pt x="14" y="9"/>
                    </a:lnTo>
                    <a:lnTo>
                      <a:pt x="14" y="9"/>
                    </a:lnTo>
                    <a:lnTo>
                      <a:pt x="18" y="8"/>
                    </a:lnTo>
                    <a:lnTo>
                      <a:pt x="20" y="6"/>
                    </a:lnTo>
                    <a:lnTo>
                      <a:pt x="20" y="4"/>
                    </a:lnTo>
                    <a:lnTo>
                      <a:pt x="20" y="4"/>
                    </a:lnTo>
                    <a:lnTo>
                      <a:pt x="16" y="2"/>
                    </a:lnTo>
                    <a:lnTo>
                      <a:pt x="13" y="0"/>
                    </a:lnTo>
                    <a:lnTo>
                      <a:pt x="11" y="2"/>
                    </a:lnTo>
                    <a:lnTo>
                      <a:pt x="11" y="2"/>
                    </a:lnTo>
                    <a:lnTo>
                      <a:pt x="5"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8" name="Freeform 2558">
                <a:extLst>
                  <a:ext uri="{FF2B5EF4-FFF2-40B4-BE49-F238E27FC236}">
                    <a16:creationId xmlns:a16="http://schemas.microsoft.com/office/drawing/2014/main" id="{C5504F01-8C20-CA41-BE6B-36A6C0D28246}"/>
                  </a:ext>
                </a:extLst>
              </p:cNvPr>
              <p:cNvSpPr>
                <a:spLocks/>
              </p:cNvSpPr>
              <p:nvPr/>
            </p:nvSpPr>
            <p:spPr bwMode="auto">
              <a:xfrm>
                <a:off x="4528" y="2841"/>
                <a:ext cx="20" cy="13"/>
              </a:xfrm>
              <a:custGeom>
                <a:avLst/>
                <a:gdLst>
                  <a:gd name="T0" fmla="*/ 0 w 20"/>
                  <a:gd name="T1" fmla="*/ 0 h 13"/>
                  <a:gd name="T2" fmla="*/ 0 w 20"/>
                  <a:gd name="T3" fmla="*/ 0 h 13"/>
                  <a:gd name="T4" fmla="*/ 0 w 20"/>
                  <a:gd name="T5" fmla="*/ 4 h 13"/>
                  <a:gd name="T6" fmla="*/ 2 w 20"/>
                  <a:gd name="T7" fmla="*/ 6 h 13"/>
                  <a:gd name="T8" fmla="*/ 5 w 20"/>
                  <a:gd name="T9" fmla="*/ 8 h 13"/>
                  <a:gd name="T10" fmla="*/ 5 w 20"/>
                  <a:gd name="T11" fmla="*/ 8 h 13"/>
                  <a:gd name="T12" fmla="*/ 11 w 20"/>
                  <a:gd name="T13" fmla="*/ 9 h 13"/>
                  <a:gd name="T14" fmla="*/ 11 w 20"/>
                  <a:gd name="T15" fmla="*/ 9 h 13"/>
                  <a:gd name="T16" fmla="*/ 11 w 20"/>
                  <a:gd name="T17" fmla="*/ 11 h 13"/>
                  <a:gd name="T18" fmla="*/ 9 w 20"/>
                  <a:gd name="T19" fmla="*/ 13 h 13"/>
                  <a:gd name="T20" fmla="*/ 9 w 20"/>
                  <a:gd name="T21" fmla="*/ 13 h 13"/>
                  <a:gd name="T22" fmla="*/ 13 w 20"/>
                  <a:gd name="T23" fmla="*/ 11 h 13"/>
                  <a:gd name="T24" fmla="*/ 14 w 20"/>
                  <a:gd name="T25" fmla="*/ 9 h 13"/>
                  <a:gd name="T26" fmla="*/ 14 w 20"/>
                  <a:gd name="T27" fmla="*/ 9 h 13"/>
                  <a:gd name="T28" fmla="*/ 18 w 20"/>
                  <a:gd name="T29" fmla="*/ 8 h 13"/>
                  <a:gd name="T30" fmla="*/ 20 w 20"/>
                  <a:gd name="T31" fmla="*/ 6 h 13"/>
                  <a:gd name="T32" fmla="*/ 20 w 20"/>
                  <a:gd name="T33" fmla="*/ 4 h 13"/>
                  <a:gd name="T34" fmla="*/ 20 w 20"/>
                  <a:gd name="T35" fmla="*/ 4 h 13"/>
                  <a:gd name="T36" fmla="*/ 16 w 20"/>
                  <a:gd name="T37" fmla="*/ 2 h 13"/>
                  <a:gd name="T38" fmla="*/ 13 w 20"/>
                  <a:gd name="T39" fmla="*/ 0 h 13"/>
                  <a:gd name="T40" fmla="*/ 11 w 20"/>
                  <a:gd name="T41" fmla="*/ 2 h 13"/>
                  <a:gd name="T42" fmla="*/ 11 w 20"/>
                  <a:gd name="T43" fmla="*/ 2 h 13"/>
                  <a:gd name="T44" fmla="*/ 5 w 20"/>
                  <a:gd name="T45" fmla="*/ 2 h 13"/>
                  <a:gd name="T46" fmla="*/ 0 w 20"/>
                  <a:gd name="T4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3">
                    <a:moveTo>
                      <a:pt x="0" y="0"/>
                    </a:moveTo>
                    <a:lnTo>
                      <a:pt x="0" y="0"/>
                    </a:lnTo>
                    <a:lnTo>
                      <a:pt x="0" y="4"/>
                    </a:lnTo>
                    <a:lnTo>
                      <a:pt x="2" y="6"/>
                    </a:lnTo>
                    <a:lnTo>
                      <a:pt x="5" y="8"/>
                    </a:lnTo>
                    <a:lnTo>
                      <a:pt x="5" y="8"/>
                    </a:lnTo>
                    <a:lnTo>
                      <a:pt x="11" y="9"/>
                    </a:lnTo>
                    <a:lnTo>
                      <a:pt x="11" y="9"/>
                    </a:lnTo>
                    <a:lnTo>
                      <a:pt x="11" y="11"/>
                    </a:lnTo>
                    <a:lnTo>
                      <a:pt x="9" y="13"/>
                    </a:lnTo>
                    <a:lnTo>
                      <a:pt x="9" y="13"/>
                    </a:lnTo>
                    <a:lnTo>
                      <a:pt x="13" y="11"/>
                    </a:lnTo>
                    <a:lnTo>
                      <a:pt x="14" y="9"/>
                    </a:lnTo>
                    <a:lnTo>
                      <a:pt x="14" y="9"/>
                    </a:lnTo>
                    <a:lnTo>
                      <a:pt x="18" y="8"/>
                    </a:lnTo>
                    <a:lnTo>
                      <a:pt x="20" y="6"/>
                    </a:lnTo>
                    <a:lnTo>
                      <a:pt x="20" y="4"/>
                    </a:lnTo>
                    <a:lnTo>
                      <a:pt x="20" y="4"/>
                    </a:lnTo>
                    <a:lnTo>
                      <a:pt x="16" y="2"/>
                    </a:lnTo>
                    <a:lnTo>
                      <a:pt x="13" y="0"/>
                    </a:lnTo>
                    <a:lnTo>
                      <a:pt x="11" y="2"/>
                    </a:lnTo>
                    <a:lnTo>
                      <a:pt x="11" y="2"/>
                    </a:lnTo>
                    <a:lnTo>
                      <a:pt x="5"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19" name="Freeform 2559">
                <a:extLst>
                  <a:ext uri="{FF2B5EF4-FFF2-40B4-BE49-F238E27FC236}">
                    <a16:creationId xmlns:a16="http://schemas.microsoft.com/office/drawing/2014/main" id="{ACDFF024-99B1-F349-A894-2EE20DDC1057}"/>
                  </a:ext>
                </a:extLst>
              </p:cNvPr>
              <p:cNvSpPr>
                <a:spLocks/>
              </p:cNvSpPr>
              <p:nvPr/>
            </p:nvSpPr>
            <p:spPr bwMode="auto">
              <a:xfrm>
                <a:off x="4542" y="2822"/>
                <a:ext cx="6" cy="3"/>
              </a:xfrm>
              <a:custGeom>
                <a:avLst/>
                <a:gdLst>
                  <a:gd name="T0" fmla="*/ 0 w 6"/>
                  <a:gd name="T1" fmla="*/ 0 h 3"/>
                  <a:gd name="T2" fmla="*/ 0 w 6"/>
                  <a:gd name="T3" fmla="*/ 0 h 3"/>
                  <a:gd name="T4" fmla="*/ 0 w 6"/>
                  <a:gd name="T5" fmla="*/ 2 h 3"/>
                  <a:gd name="T6" fmla="*/ 0 w 6"/>
                  <a:gd name="T7" fmla="*/ 3 h 3"/>
                  <a:gd name="T8" fmla="*/ 0 w 6"/>
                  <a:gd name="T9" fmla="*/ 3 h 3"/>
                  <a:gd name="T10" fmla="*/ 2 w 6"/>
                  <a:gd name="T11" fmla="*/ 2 h 3"/>
                  <a:gd name="T12" fmla="*/ 6 w 6"/>
                  <a:gd name="T13" fmla="*/ 2 h 3"/>
                  <a:gd name="T14" fmla="*/ 6 w 6"/>
                  <a:gd name="T15" fmla="*/ 2 h 3"/>
                  <a:gd name="T16" fmla="*/ 4 w 6"/>
                  <a:gd name="T17" fmla="*/ 0 h 3"/>
                  <a:gd name="T18" fmla="*/ 0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0"/>
                    </a:moveTo>
                    <a:lnTo>
                      <a:pt x="0" y="0"/>
                    </a:lnTo>
                    <a:lnTo>
                      <a:pt x="0" y="2"/>
                    </a:lnTo>
                    <a:lnTo>
                      <a:pt x="0" y="3"/>
                    </a:lnTo>
                    <a:lnTo>
                      <a:pt x="0" y="3"/>
                    </a:lnTo>
                    <a:lnTo>
                      <a:pt x="2" y="2"/>
                    </a:lnTo>
                    <a:lnTo>
                      <a:pt x="6" y="2"/>
                    </a:lnTo>
                    <a:lnTo>
                      <a:pt x="6" y="2"/>
                    </a:lnTo>
                    <a:lnTo>
                      <a:pt x="4"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0" name="Freeform 2560">
                <a:extLst>
                  <a:ext uri="{FF2B5EF4-FFF2-40B4-BE49-F238E27FC236}">
                    <a16:creationId xmlns:a16="http://schemas.microsoft.com/office/drawing/2014/main" id="{0E4C7EC4-90D8-CF45-8CFB-627EB95C404E}"/>
                  </a:ext>
                </a:extLst>
              </p:cNvPr>
              <p:cNvSpPr>
                <a:spLocks/>
              </p:cNvSpPr>
              <p:nvPr/>
            </p:nvSpPr>
            <p:spPr bwMode="auto">
              <a:xfrm>
                <a:off x="4542" y="2822"/>
                <a:ext cx="6" cy="3"/>
              </a:xfrm>
              <a:custGeom>
                <a:avLst/>
                <a:gdLst>
                  <a:gd name="T0" fmla="*/ 0 w 6"/>
                  <a:gd name="T1" fmla="*/ 0 h 3"/>
                  <a:gd name="T2" fmla="*/ 0 w 6"/>
                  <a:gd name="T3" fmla="*/ 0 h 3"/>
                  <a:gd name="T4" fmla="*/ 0 w 6"/>
                  <a:gd name="T5" fmla="*/ 2 h 3"/>
                  <a:gd name="T6" fmla="*/ 0 w 6"/>
                  <a:gd name="T7" fmla="*/ 3 h 3"/>
                  <a:gd name="T8" fmla="*/ 0 w 6"/>
                  <a:gd name="T9" fmla="*/ 3 h 3"/>
                  <a:gd name="T10" fmla="*/ 2 w 6"/>
                  <a:gd name="T11" fmla="*/ 2 h 3"/>
                  <a:gd name="T12" fmla="*/ 6 w 6"/>
                  <a:gd name="T13" fmla="*/ 2 h 3"/>
                  <a:gd name="T14" fmla="*/ 6 w 6"/>
                  <a:gd name="T15" fmla="*/ 2 h 3"/>
                  <a:gd name="T16" fmla="*/ 4 w 6"/>
                  <a:gd name="T17" fmla="*/ 0 h 3"/>
                  <a:gd name="T18" fmla="*/ 0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0"/>
                    </a:moveTo>
                    <a:lnTo>
                      <a:pt x="0" y="0"/>
                    </a:lnTo>
                    <a:lnTo>
                      <a:pt x="0" y="2"/>
                    </a:lnTo>
                    <a:lnTo>
                      <a:pt x="0" y="3"/>
                    </a:lnTo>
                    <a:lnTo>
                      <a:pt x="0" y="3"/>
                    </a:lnTo>
                    <a:lnTo>
                      <a:pt x="2" y="2"/>
                    </a:lnTo>
                    <a:lnTo>
                      <a:pt x="6" y="2"/>
                    </a:lnTo>
                    <a:lnTo>
                      <a:pt x="6" y="2"/>
                    </a:lnTo>
                    <a:lnTo>
                      <a:pt x="4"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1" name="Freeform 2561">
                <a:extLst>
                  <a:ext uri="{FF2B5EF4-FFF2-40B4-BE49-F238E27FC236}">
                    <a16:creationId xmlns:a16="http://schemas.microsoft.com/office/drawing/2014/main" id="{B0A07EF5-7E99-4A41-814F-5855847E9341}"/>
                  </a:ext>
                </a:extLst>
              </p:cNvPr>
              <p:cNvSpPr>
                <a:spLocks/>
              </p:cNvSpPr>
              <p:nvPr/>
            </p:nvSpPr>
            <p:spPr bwMode="auto">
              <a:xfrm>
                <a:off x="4544" y="2852"/>
                <a:ext cx="2" cy="2"/>
              </a:xfrm>
              <a:custGeom>
                <a:avLst/>
                <a:gdLst>
                  <a:gd name="T0" fmla="*/ 2 w 2"/>
                  <a:gd name="T1" fmla="*/ 2 h 2"/>
                  <a:gd name="T2" fmla="*/ 2 w 2"/>
                  <a:gd name="T3" fmla="*/ 2 h 2"/>
                  <a:gd name="T4" fmla="*/ 2 w 2"/>
                  <a:gd name="T5" fmla="*/ 0 h 2"/>
                  <a:gd name="T6" fmla="*/ 2 w 2"/>
                  <a:gd name="T7" fmla="*/ 0 h 2"/>
                  <a:gd name="T8" fmla="*/ 0 w 2"/>
                  <a:gd name="T9" fmla="*/ 0 h 2"/>
                  <a:gd name="T10" fmla="*/ 0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2"/>
                    </a:lnTo>
                    <a:lnTo>
                      <a:pt x="2" y="0"/>
                    </a:lnTo>
                    <a:lnTo>
                      <a:pt x="2" y="0"/>
                    </a:lnTo>
                    <a:lnTo>
                      <a:pt x="0" y="0"/>
                    </a:lnTo>
                    <a:lnTo>
                      <a:pt x="0"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2" name="Freeform 2562">
                <a:extLst>
                  <a:ext uri="{FF2B5EF4-FFF2-40B4-BE49-F238E27FC236}">
                    <a16:creationId xmlns:a16="http://schemas.microsoft.com/office/drawing/2014/main" id="{DD1806B6-F278-6540-841B-A522A421D808}"/>
                  </a:ext>
                </a:extLst>
              </p:cNvPr>
              <p:cNvSpPr>
                <a:spLocks/>
              </p:cNvSpPr>
              <p:nvPr/>
            </p:nvSpPr>
            <p:spPr bwMode="auto">
              <a:xfrm>
                <a:off x="4544" y="2852"/>
                <a:ext cx="2" cy="2"/>
              </a:xfrm>
              <a:custGeom>
                <a:avLst/>
                <a:gdLst>
                  <a:gd name="T0" fmla="*/ 2 w 2"/>
                  <a:gd name="T1" fmla="*/ 2 h 2"/>
                  <a:gd name="T2" fmla="*/ 2 w 2"/>
                  <a:gd name="T3" fmla="*/ 2 h 2"/>
                  <a:gd name="T4" fmla="*/ 2 w 2"/>
                  <a:gd name="T5" fmla="*/ 0 h 2"/>
                  <a:gd name="T6" fmla="*/ 2 w 2"/>
                  <a:gd name="T7" fmla="*/ 0 h 2"/>
                  <a:gd name="T8" fmla="*/ 0 w 2"/>
                  <a:gd name="T9" fmla="*/ 0 h 2"/>
                  <a:gd name="T10" fmla="*/ 0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2"/>
                    </a:lnTo>
                    <a:lnTo>
                      <a:pt x="2" y="0"/>
                    </a:lnTo>
                    <a:lnTo>
                      <a:pt x="2" y="0"/>
                    </a:lnTo>
                    <a:lnTo>
                      <a:pt x="0" y="0"/>
                    </a:lnTo>
                    <a:lnTo>
                      <a:pt x="0"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3" name="Freeform 2563">
                <a:extLst>
                  <a:ext uri="{FF2B5EF4-FFF2-40B4-BE49-F238E27FC236}">
                    <a16:creationId xmlns:a16="http://schemas.microsoft.com/office/drawing/2014/main" id="{164A5CEA-DE1D-4947-8169-2578C02612B8}"/>
                  </a:ext>
                </a:extLst>
              </p:cNvPr>
              <p:cNvSpPr>
                <a:spLocks/>
              </p:cNvSpPr>
              <p:nvPr/>
            </p:nvSpPr>
            <p:spPr bwMode="auto">
              <a:xfrm>
                <a:off x="4549" y="2843"/>
                <a:ext cx="15" cy="13"/>
              </a:xfrm>
              <a:custGeom>
                <a:avLst/>
                <a:gdLst>
                  <a:gd name="T0" fmla="*/ 9 w 15"/>
                  <a:gd name="T1" fmla="*/ 0 h 13"/>
                  <a:gd name="T2" fmla="*/ 9 w 15"/>
                  <a:gd name="T3" fmla="*/ 0 h 13"/>
                  <a:gd name="T4" fmla="*/ 6 w 15"/>
                  <a:gd name="T5" fmla="*/ 4 h 13"/>
                  <a:gd name="T6" fmla="*/ 4 w 15"/>
                  <a:gd name="T7" fmla="*/ 6 h 13"/>
                  <a:gd name="T8" fmla="*/ 4 w 15"/>
                  <a:gd name="T9" fmla="*/ 6 h 13"/>
                  <a:gd name="T10" fmla="*/ 4 w 15"/>
                  <a:gd name="T11" fmla="*/ 9 h 13"/>
                  <a:gd name="T12" fmla="*/ 2 w 15"/>
                  <a:gd name="T13" fmla="*/ 11 h 13"/>
                  <a:gd name="T14" fmla="*/ 0 w 15"/>
                  <a:gd name="T15" fmla="*/ 9 h 13"/>
                  <a:gd name="T16" fmla="*/ 0 w 15"/>
                  <a:gd name="T17" fmla="*/ 9 h 13"/>
                  <a:gd name="T18" fmla="*/ 0 w 15"/>
                  <a:gd name="T19" fmla="*/ 11 h 13"/>
                  <a:gd name="T20" fmla="*/ 2 w 15"/>
                  <a:gd name="T21" fmla="*/ 11 h 13"/>
                  <a:gd name="T22" fmla="*/ 6 w 15"/>
                  <a:gd name="T23" fmla="*/ 11 h 13"/>
                  <a:gd name="T24" fmla="*/ 11 w 15"/>
                  <a:gd name="T25" fmla="*/ 13 h 13"/>
                  <a:gd name="T26" fmla="*/ 11 w 15"/>
                  <a:gd name="T27" fmla="*/ 13 h 13"/>
                  <a:gd name="T28" fmla="*/ 13 w 15"/>
                  <a:gd name="T29" fmla="*/ 9 h 13"/>
                  <a:gd name="T30" fmla="*/ 15 w 15"/>
                  <a:gd name="T31" fmla="*/ 6 h 13"/>
                  <a:gd name="T32" fmla="*/ 15 w 15"/>
                  <a:gd name="T33" fmla="*/ 6 h 13"/>
                  <a:gd name="T34" fmla="*/ 15 w 15"/>
                  <a:gd name="T35" fmla="*/ 4 h 13"/>
                  <a:gd name="T36" fmla="*/ 13 w 15"/>
                  <a:gd name="T37" fmla="*/ 2 h 13"/>
                  <a:gd name="T38" fmla="*/ 9 w 15"/>
                  <a:gd name="T3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3">
                    <a:moveTo>
                      <a:pt x="9" y="0"/>
                    </a:moveTo>
                    <a:lnTo>
                      <a:pt x="9" y="0"/>
                    </a:lnTo>
                    <a:lnTo>
                      <a:pt x="6" y="4"/>
                    </a:lnTo>
                    <a:lnTo>
                      <a:pt x="4" y="6"/>
                    </a:lnTo>
                    <a:lnTo>
                      <a:pt x="4" y="6"/>
                    </a:lnTo>
                    <a:lnTo>
                      <a:pt x="4" y="9"/>
                    </a:lnTo>
                    <a:lnTo>
                      <a:pt x="2" y="11"/>
                    </a:lnTo>
                    <a:lnTo>
                      <a:pt x="0" y="9"/>
                    </a:lnTo>
                    <a:lnTo>
                      <a:pt x="0" y="9"/>
                    </a:lnTo>
                    <a:lnTo>
                      <a:pt x="0" y="11"/>
                    </a:lnTo>
                    <a:lnTo>
                      <a:pt x="2" y="11"/>
                    </a:lnTo>
                    <a:lnTo>
                      <a:pt x="6" y="11"/>
                    </a:lnTo>
                    <a:lnTo>
                      <a:pt x="11" y="13"/>
                    </a:lnTo>
                    <a:lnTo>
                      <a:pt x="11" y="13"/>
                    </a:lnTo>
                    <a:lnTo>
                      <a:pt x="13" y="9"/>
                    </a:lnTo>
                    <a:lnTo>
                      <a:pt x="15" y="6"/>
                    </a:lnTo>
                    <a:lnTo>
                      <a:pt x="15" y="6"/>
                    </a:lnTo>
                    <a:lnTo>
                      <a:pt x="15" y="4"/>
                    </a:lnTo>
                    <a:lnTo>
                      <a:pt x="13" y="2"/>
                    </a:lnTo>
                    <a:lnTo>
                      <a:pt x="9"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4" name="Freeform 2564">
                <a:extLst>
                  <a:ext uri="{FF2B5EF4-FFF2-40B4-BE49-F238E27FC236}">
                    <a16:creationId xmlns:a16="http://schemas.microsoft.com/office/drawing/2014/main" id="{DBC6028F-1E73-9B4F-9D57-049874F1E5A2}"/>
                  </a:ext>
                </a:extLst>
              </p:cNvPr>
              <p:cNvSpPr>
                <a:spLocks/>
              </p:cNvSpPr>
              <p:nvPr/>
            </p:nvSpPr>
            <p:spPr bwMode="auto">
              <a:xfrm>
                <a:off x="4549" y="2843"/>
                <a:ext cx="15" cy="13"/>
              </a:xfrm>
              <a:custGeom>
                <a:avLst/>
                <a:gdLst>
                  <a:gd name="T0" fmla="*/ 9 w 15"/>
                  <a:gd name="T1" fmla="*/ 0 h 13"/>
                  <a:gd name="T2" fmla="*/ 9 w 15"/>
                  <a:gd name="T3" fmla="*/ 0 h 13"/>
                  <a:gd name="T4" fmla="*/ 6 w 15"/>
                  <a:gd name="T5" fmla="*/ 4 h 13"/>
                  <a:gd name="T6" fmla="*/ 4 w 15"/>
                  <a:gd name="T7" fmla="*/ 6 h 13"/>
                  <a:gd name="T8" fmla="*/ 4 w 15"/>
                  <a:gd name="T9" fmla="*/ 6 h 13"/>
                  <a:gd name="T10" fmla="*/ 4 w 15"/>
                  <a:gd name="T11" fmla="*/ 9 h 13"/>
                  <a:gd name="T12" fmla="*/ 2 w 15"/>
                  <a:gd name="T13" fmla="*/ 11 h 13"/>
                  <a:gd name="T14" fmla="*/ 0 w 15"/>
                  <a:gd name="T15" fmla="*/ 9 h 13"/>
                  <a:gd name="T16" fmla="*/ 0 w 15"/>
                  <a:gd name="T17" fmla="*/ 9 h 13"/>
                  <a:gd name="T18" fmla="*/ 0 w 15"/>
                  <a:gd name="T19" fmla="*/ 11 h 13"/>
                  <a:gd name="T20" fmla="*/ 2 w 15"/>
                  <a:gd name="T21" fmla="*/ 11 h 13"/>
                  <a:gd name="T22" fmla="*/ 6 w 15"/>
                  <a:gd name="T23" fmla="*/ 11 h 13"/>
                  <a:gd name="T24" fmla="*/ 11 w 15"/>
                  <a:gd name="T25" fmla="*/ 13 h 13"/>
                  <a:gd name="T26" fmla="*/ 11 w 15"/>
                  <a:gd name="T27" fmla="*/ 13 h 13"/>
                  <a:gd name="T28" fmla="*/ 13 w 15"/>
                  <a:gd name="T29" fmla="*/ 9 h 13"/>
                  <a:gd name="T30" fmla="*/ 15 w 15"/>
                  <a:gd name="T31" fmla="*/ 6 h 13"/>
                  <a:gd name="T32" fmla="*/ 15 w 15"/>
                  <a:gd name="T33" fmla="*/ 6 h 13"/>
                  <a:gd name="T34" fmla="*/ 15 w 15"/>
                  <a:gd name="T35" fmla="*/ 4 h 13"/>
                  <a:gd name="T36" fmla="*/ 13 w 15"/>
                  <a:gd name="T37" fmla="*/ 2 h 13"/>
                  <a:gd name="T38" fmla="*/ 9 w 15"/>
                  <a:gd name="T3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3">
                    <a:moveTo>
                      <a:pt x="9" y="0"/>
                    </a:moveTo>
                    <a:lnTo>
                      <a:pt x="9" y="0"/>
                    </a:lnTo>
                    <a:lnTo>
                      <a:pt x="6" y="4"/>
                    </a:lnTo>
                    <a:lnTo>
                      <a:pt x="4" y="6"/>
                    </a:lnTo>
                    <a:lnTo>
                      <a:pt x="4" y="6"/>
                    </a:lnTo>
                    <a:lnTo>
                      <a:pt x="4" y="9"/>
                    </a:lnTo>
                    <a:lnTo>
                      <a:pt x="2" y="11"/>
                    </a:lnTo>
                    <a:lnTo>
                      <a:pt x="0" y="9"/>
                    </a:lnTo>
                    <a:lnTo>
                      <a:pt x="0" y="9"/>
                    </a:lnTo>
                    <a:lnTo>
                      <a:pt x="0" y="11"/>
                    </a:lnTo>
                    <a:lnTo>
                      <a:pt x="2" y="11"/>
                    </a:lnTo>
                    <a:lnTo>
                      <a:pt x="6" y="11"/>
                    </a:lnTo>
                    <a:lnTo>
                      <a:pt x="11" y="13"/>
                    </a:lnTo>
                    <a:lnTo>
                      <a:pt x="11" y="13"/>
                    </a:lnTo>
                    <a:lnTo>
                      <a:pt x="13" y="9"/>
                    </a:lnTo>
                    <a:lnTo>
                      <a:pt x="15" y="6"/>
                    </a:lnTo>
                    <a:lnTo>
                      <a:pt x="15" y="6"/>
                    </a:lnTo>
                    <a:lnTo>
                      <a:pt x="15" y="4"/>
                    </a:lnTo>
                    <a:lnTo>
                      <a:pt x="13" y="2"/>
                    </a:lnTo>
                    <a:lnTo>
                      <a:pt x="9"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5" name="Freeform 2565">
                <a:extLst>
                  <a:ext uri="{FF2B5EF4-FFF2-40B4-BE49-F238E27FC236}">
                    <a16:creationId xmlns:a16="http://schemas.microsoft.com/office/drawing/2014/main" id="{51F4A9AA-CD70-C543-A9A3-B00AEDDE77B2}"/>
                  </a:ext>
                </a:extLst>
              </p:cNvPr>
              <p:cNvSpPr>
                <a:spLocks/>
              </p:cNvSpPr>
              <p:nvPr/>
            </p:nvSpPr>
            <p:spPr bwMode="auto">
              <a:xfrm>
                <a:off x="4564" y="2841"/>
                <a:ext cx="39" cy="16"/>
              </a:xfrm>
              <a:custGeom>
                <a:avLst/>
                <a:gdLst>
                  <a:gd name="T0" fmla="*/ 19 w 39"/>
                  <a:gd name="T1" fmla="*/ 15 h 16"/>
                  <a:gd name="T2" fmla="*/ 27 w 39"/>
                  <a:gd name="T3" fmla="*/ 9 h 16"/>
                  <a:gd name="T4" fmla="*/ 27 w 39"/>
                  <a:gd name="T5" fmla="*/ 11 h 16"/>
                  <a:gd name="T6" fmla="*/ 27 w 39"/>
                  <a:gd name="T7" fmla="*/ 13 h 16"/>
                  <a:gd name="T8" fmla="*/ 30 w 39"/>
                  <a:gd name="T9" fmla="*/ 13 h 16"/>
                  <a:gd name="T10" fmla="*/ 35 w 39"/>
                  <a:gd name="T11" fmla="*/ 13 h 16"/>
                  <a:gd name="T12" fmla="*/ 32 w 39"/>
                  <a:gd name="T13" fmla="*/ 11 h 16"/>
                  <a:gd name="T14" fmla="*/ 39 w 39"/>
                  <a:gd name="T15" fmla="*/ 11 h 16"/>
                  <a:gd name="T16" fmla="*/ 39 w 39"/>
                  <a:gd name="T17" fmla="*/ 9 h 16"/>
                  <a:gd name="T18" fmla="*/ 37 w 39"/>
                  <a:gd name="T19" fmla="*/ 8 h 16"/>
                  <a:gd name="T20" fmla="*/ 37 w 39"/>
                  <a:gd name="T21" fmla="*/ 6 h 16"/>
                  <a:gd name="T22" fmla="*/ 34 w 39"/>
                  <a:gd name="T23" fmla="*/ 4 h 16"/>
                  <a:gd name="T24" fmla="*/ 32 w 39"/>
                  <a:gd name="T25" fmla="*/ 8 h 16"/>
                  <a:gd name="T26" fmla="*/ 28 w 39"/>
                  <a:gd name="T27" fmla="*/ 4 h 16"/>
                  <a:gd name="T28" fmla="*/ 27 w 39"/>
                  <a:gd name="T29" fmla="*/ 4 h 16"/>
                  <a:gd name="T30" fmla="*/ 25 w 39"/>
                  <a:gd name="T31" fmla="*/ 4 h 16"/>
                  <a:gd name="T32" fmla="*/ 23 w 39"/>
                  <a:gd name="T33" fmla="*/ 2 h 16"/>
                  <a:gd name="T34" fmla="*/ 18 w 39"/>
                  <a:gd name="T35" fmla="*/ 2 h 16"/>
                  <a:gd name="T36" fmla="*/ 18 w 39"/>
                  <a:gd name="T37" fmla="*/ 4 h 16"/>
                  <a:gd name="T38" fmla="*/ 25 w 39"/>
                  <a:gd name="T39" fmla="*/ 9 h 16"/>
                  <a:gd name="T40" fmla="*/ 23 w 39"/>
                  <a:gd name="T41" fmla="*/ 11 h 16"/>
                  <a:gd name="T42" fmla="*/ 19 w 39"/>
                  <a:gd name="T43" fmla="*/ 11 h 16"/>
                  <a:gd name="T44" fmla="*/ 16 w 39"/>
                  <a:gd name="T45" fmla="*/ 8 h 16"/>
                  <a:gd name="T46" fmla="*/ 12 w 39"/>
                  <a:gd name="T47" fmla="*/ 6 h 16"/>
                  <a:gd name="T48" fmla="*/ 5 w 39"/>
                  <a:gd name="T49" fmla="*/ 8 h 16"/>
                  <a:gd name="T50" fmla="*/ 2 w 39"/>
                  <a:gd name="T51" fmla="*/ 9 h 16"/>
                  <a:gd name="T52" fmla="*/ 2 w 39"/>
                  <a:gd name="T53" fmla="*/ 13 h 16"/>
                  <a:gd name="T54" fmla="*/ 0 w 39"/>
                  <a:gd name="T55" fmla="*/ 15 h 16"/>
                  <a:gd name="T56" fmla="*/ 3 w 39"/>
                  <a:gd name="T57" fmla="*/ 16 h 16"/>
                  <a:gd name="T58" fmla="*/ 7 w 39"/>
                  <a:gd name="T59" fmla="*/ 16 h 16"/>
                  <a:gd name="T60" fmla="*/ 9 w 39"/>
                  <a:gd name="T61" fmla="*/ 16 h 16"/>
                  <a:gd name="T62" fmla="*/ 10 w 39"/>
                  <a:gd name="T63" fmla="*/ 16 h 16"/>
                  <a:gd name="T64" fmla="*/ 19 w 39"/>
                  <a:gd name="T6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16">
                    <a:moveTo>
                      <a:pt x="19" y="15"/>
                    </a:moveTo>
                    <a:lnTo>
                      <a:pt x="19" y="15"/>
                    </a:lnTo>
                    <a:lnTo>
                      <a:pt x="23" y="13"/>
                    </a:lnTo>
                    <a:lnTo>
                      <a:pt x="27" y="9"/>
                    </a:lnTo>
                    <a:lnTo>
                      <a:pt x="27" y="9"/>
                    </a:lnTo>
                    <a:lnTo>
                      <a:pt x="27" y="11"/>
                    </a:lnTo>
                    <a:lnTo>
                      <a:pt x="27" y="13"/>
                    </a:lnTo>
                    <a:lnTo>
                      <a:pt x="27" y="13"/>
                    </a:lnTo>
                    <a:lnTo>
                      <a:pt x="30" y="13"/>
                    </a:lnTo>
                    <a:lnTo>
                      <a:pt x="30" y="13"/>
                    </a:lnTo>
                    <a:lnTo>
                      <a:pt x="35" y="13"/>
                    </a:lnTo>
                    <a:lnTo>
                      <a:pt x="35" y="13"/>
                    </a:lnTo>
                    <a:lnTo>
                      <a:pt x="32" y="11"/>
                    </a:lnTo>
                    <a:lnTo>
                      <a:pt x="32" y="11"/>
                    </a:lnTo>
                    <a:lnTo>
                      <a:pt x="37" y="11"/>
                    </a:lnTo>
                    <a:lnTo>
                      <a:pt x="39" y="11"/>
                    </a:lnTo>
                    <a:lnTo>
                      <a:pt x="39" y="9"/>
                    </a:lnTo>
                    <a:lnTo>
                      <a:pt x="39" y="9"/>
                    </a:lnTo>
                    <a:lnTo>
                      <a:pt x="39" y="9"/>
                    </a:lnTo>
                    <a:lnTo>
                      <a:pt x="37" y="8"/>
                    </a:lnTo>
                    <a:lnTo>
                      <a:pt x="37" y="6"/>
                    </a:lnTo>
                    <a:lnTo>
                      <a:pt x="37" y="6"/>
                    </a:lnTo>
                    <a:lnTo>
                      <a:pt x="35" y="4"/>
                    </a:lnTo>
                    <a:lnTo>
                      <a:pt x="34" y="4"/>
                    </a:lnTo>
                    <a:lnTo>
                      <a:pt x="32" y="8"/>
                    </a:lnTo>
                    <a:lnTo>
                      <a:pt x="32" y="8"/>
                    </a:lnTo>
                    <a:lnTo>
                      <a:pt x="30" y="4"/>
                    </a:lnTo>
                    <a:lnTo>
                      <a:pt x="28" y="4"/>
                    </a:lnTo>
                    <a:lnTo>
                      <a:pt x="27" y="4"/>
                    </a:lnTo>
                    <a:lnTo>
                      <a:pt x="27" y="4"/>
                    </a:lnTo>
                    <a:lnTo>
                      <a:pt x="27" y="6"/>
                    </a:lnTo>
                    <a:lnTo>
                      <a:pt x="25" y="4"/>
                    </a:lnTo>
                    <a:lnTo>
                      <a:pt x="23" y="2"/>
                    </a:lnTo>
                    <a:lnTo>
                      <a:pt x="23" y="2"/>
                    </a:lnTo>
                    <a:lnTo>
                      <a:pt x="19" y="0"/>
                    </a:lnTo>
                    <a:lnTo>
                      <a:pt x="18" y="2"/>
                    </a:lnTo>
                    <a:lnTo>
                      <a:pt x="18" y="4"/>
                    </a:lnTo>
                    <a:lnTo>
                      <a:pt x="18" y="4"/>
                    </a:lnTo>
                    <a:lnTo>
                      <a:pt x="21" y="8"/>
                    </a:lnTo>
                    <a:lnTo>
                      <a:pt x="25" y="9"/>
                    </a:lnTo>
                    <a:lnTo>
                      <a:pt x="25" y="9"/>
                    </a:lnTo>
                    <a:lnTo>
                      <a:pt x="23" y="11"/>
                    </a:lnTo>
                    <a:lnTo>
                      <a:pt x="19" y="11"/>
                    </a:lnTo>
                    <a:lnTo>
                      <a:pt x="19" y="11"/>
                    </a:lnTo>
                    <a:lnTo>
                      <a:pt x="18" y="11"/>
                    </a:lnTo>
                    <a:lnTo>
                      <a:pt x="16" y="8"/>
                    </a:lnTo>
                    <a:lnTo>
                      <a:pt x="16" y="8"/>
                    </a:lnTo>
                    <a:lnTo>
                      <a:pt x="12" y="6"/>
                    </a:lnTo>
                    <a:lnTo>
                      <a:pt x="9" y="6"/>
                    </a:lnTo>
                    <a:lnTo>
                      <a:pt x="5" y="8"/>
                    </a:lnTo>
                    <a:lnTo>
                      <a:pt x="2" y="9"/>
                    </a:lnTo>
                    <a:lnTo>
                      <a:pt x="2" y="9"/>
                    </a:lnTo>
                    <a:lnTo>
                      <a:pt x="2" y="11"/>
                    </a:lnTo>
                    <a:lnTo>
                      <a:pt x="2" y="13"/>
                    </a:lnTo>
                    <a:lnTo>
                      <a:pt x="2" y="13"/>
                    </a:lnTo>
                    <a:lnTo>
                      <a:pt x="0" y="15"/>
                    </a:lnTo>
                    <a:lnTo>
                      <a:pt x="2" y="16"/>
                    </a:lnTo>
                    <a:lnTo>
                      <a:pt x="3" y="16"/>
                    </a:lnTo>
                    <a:lnTo>
                      <a:pt x="3" y="16"/>
                    </a:lnTo>
                    <a:lnTo>
                      <a:pt x="7" y="16"/>
                    </a:lnTo>
                    <a:lnTo>
                      <a:pt x="7" y="16"/>
                    </a:lnTo>
                    <a:lnTo>
                      <a:pt x="9" y="16"/>
                    </a:lnTo>
                    <a:lnTo>
                      <a:pt x="10" y="16"/>
                    </a:lnTo>
                    <a:lnTo>
                      <a:pt x="10" y="16"/>
                    </a:lnTo>
                    <a:lnTo>
                      <a:pt x="14" y="15"/>
                    </a:lnTo>
                    <a:lnTo>
                      <a:pt x="19" y="1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6" name="Freeform 2566">
                <a:extLst>
                  <a:ext uri="{FF2B5EF4-FFF2-40B4-BE49-F238E27FC236}">
                    <a16:creationId xmlns:a16="http://schemas.microsoft.com/office/drawing/2014/main" id="{E2ECEDC8-B0DF-7F40-966F-6A9E47AAE45F}"/>
                  </a:ext>
                </a:extLst>
              </p:cNvPr>
              <p:cNvSpPr>
                <a:spLocks/>
              </p:cNvSpPr>
              <p:nvPr/>
            </p:nvSpPr>
            <p:spPr bwMode="auto">
              <a:xfrm>
                <a:off x="4564" y="2841"/>
                <a:ext cx="39" cy="16"/>
              </a:xfrm>
              <a:custGeom>
                <a:avLst/>
                <a:gdLst>
                  <a:gd name="T0" fmla="*/ 19 w 39"/>
                  <a:gd name="T1" fmla="*/ 15 h 16"/>
                  <a:gd name="T2" fmla="*/ 27 w 39"/>
                  <a:gd name="T3" fmla="*/ 9 h 16"/>
                  <a:gd name="T4" fmla="*/ 27 w 39"/>
                  <a:gd name="T5" fmla="*/ 11 h 16"/>
                  <a:gd name="T6" fmla="*/ 27 w 39"/>
                  <a:gd name="T7" fmla="*/ 13 h 16"/>
                  <a:gd name="T8" fmla="*/ 30 w 39"/>
                  <a:gd name="T9" fmla="*/ 13 h 16"/>
                  <a:gd name="T10" fmla="*/ 35 w 39"/>
                  <a:gd name="T11" fmla="*/ 13 h 16"/>
                  <a:gd name="T12" fmla="*/ 32 w 39"/>
                  <a:gd name="T13" fmla="*/ 11 h 16"/>
                  <a:gd name="T14" fmla="*/ 39 w 39"/>
                  <a:gd name="T15" fmla="*/ 11 h 16"/>
                  <a:gd name="T16" fmla="*/ 39 w 39"/>
                  <a:gd name="T17" fmla="*/ 9 h 16"/>
                  <a:gd name="T18" fmla="*/ 37 w 39"/>
                  <a:gd name="T19" fmla="*/ 8 h 16"/>
                  <a:gd name="T20" fmla="*/ 37 w 39"/>
                  <a:gd name="T21" fmla="*/ 6 h 16"/>
                  <a:gd name="T22" fmla="*/ 34 w 39"/>
                  <a:gd name="T23" fmla="*/ 4 h 16"/>
                  <a:gd name="T24" fmla="*/ 32 w 39"/>
                  <a:gd name="T25" fmla="*/ 8 h 16"/>
                  <a:gd name="T26" fmla="*/ 28 w 39"/>
                  <a:gd name="T27" fmla="*/ 4 h 16"/>
                  <a:gd name="T28" fmla="*/ 27 w 39"/>
                  <a:gd name="T29" fmla="*/ 4 h 16"/>
                  <a:gd name="T30" fmla="*/ 25 w 39"/>
                  <a:gd name="T31" fmla="*/ 4 h 16"/>
                  <a:gd name="T32" fmla="*/ 23 w 39"/>
                  <a:gd name="T33" fmla="*/ 2 h 16"/>
                  <a:gd name="T34" fmla="*/ 18 w 39"/>
                  <a:gd name="T35" fmla="*/ 2 h 16"/>
                  <a:gd name="T36" fmla="*/ 18 w 39"/>
                  <a:gd name="T37" fmla="*/ 4 h 16"/>
                  <a:gd name="T38" fmla="*/ 25 w 39"/>
                  <a:gd name="T39" fmla="*/ 9 h 16"/>
                  <a:gd name="T40" fmla="*/ 23 w 39"/>
                  <a:gd name="T41" fmla="*/ 11 h 16"/>
                  <a:gd name="T42" fmla="*/ 19 w 39"/>
                  <a:gd name="T43" fmla="*/ 11 h 16"/>
                  <a:gd name="T44" fmla="*/ 16 w 39"/>
                  <a:gd name="T45" fmla="*/ 8 h 16"/>
                  <a:gd name="T46" fmla="*/ 12 w 39"/>
                  <a:gd name="T47" fmla="*/ 6 h 16"/>
                  <a:gd name="T48" fmla="*/ 5 w 39"/>
                  <a:gd name="T49" fmla="*/ 8 h 16"/>
                  <a:gd name="T50" fmla="*/ 2 w 39"/>
                  <a:gd name="T51" fmla="*/ 9 h 16"/>
                  <a:gd name="T52" fmla="*/ 2 w 39"/>
                  <a:gd name="T53" fmla="*/ 13 h 16"/>
                  <a:gd name="T54" fmla="*/ 0 w 39"/>
                  <a:gd name="T55" fmla="*/ 15 h 16"/>
                  <a:gd name="T56" fmla="*/ 3 w 39"/>
                  <a:gd name="T57" fmla="*/ 16 h 16"/>
                  <a:gd name="T58" fmla="*/ 7 w 39"/>
                  <a:gd name="T59" fmla="*/ 16 h 16"/>
                  <a:gd name="T60" fmla="*/ 9 w 39"/>
                  <a:gd name="T61" fmla="*/ 16 h 16"/>
                  <a:gd name="T62" fmla="*/ 10 w 39"/>
                  <a:gd name="T63" fmla="*/ 16 h 16"/>
                  <a:gd name="T64" fmla="*/ 19 w 39"/>
                  <a:gd name="T6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16">
                    <a:moveTo>
                      <a:pt x="19" y="15"/>
                    </a:moveTo>
                    <a:lnTo>
                      <a:pt x="19" y="15"/>
                    </a:lnTo>
                    <a:lnTo>
                      <a:pt x="23" y="13"/>
                    </a:lnTo>
                    <a:lnTo>
                      <a:pt x="27" y="9"/>
                    </a:lnTo>
                    <a:lnTo>
                      <a:pt x="27" y="9"/>
                    </a:lnTo>
                    <a:lnTo>
                      <a:pt x="27" y="11"/>
                    </a:lnTo>
                    <a:lnTo>
                      <a:pt x="27" y="13"/>
                    </a:lnTo>
                    <a:lnTo>
                      <a:pt x="27" y="13"/>
                    </a:lnTo>
                    <a:lnTo>
                      <a:pt x="30" y="13"/>
                    </a:lnTo>
                    <a:lnTo>
                      <a:pt x="30" y="13"/>
                    </a:lnTo>
                    <a:lnTo>
                      <a:pt x="35" y="13"/>
                    </a:lnTo>
                    <a:lnTo>
                      <a:pt x="35" y="13"/>
                    </a:lnTo>
                    <a:lnTo>
                      <a:pt x="32" y="11"/>
                    </a:lnTo>
                    <a:lnTo>
                      <a:pt x="32" y="11"/>
                    </a:lnTo>
                    <a:lnTo>
                      <a:pt x="37" y="11"/>
                    </a:lnTo>
                    <a:lnTo>
                      <a:pt x="39" y="11"/>
                    </a:lnTo>
                    <a:lnTo>
                      <a:pt x="39" y="9"/>
                    </a:lnTo>
                    <a:lnTo>
                      <a:pt x="39" y="9"/>
                    </a:lnTo>
                    <a:lnTo>
                      <a:pt x="39" y="9"/>
                    </a:lnTo>
                    <a:lnTo>
                      <a:pt x="37" y="8"/>
                    </a:lnTo>
                    <a:lnTo>
                      <a:pt x="37" y="6"/>
                    </a:lnTo>
                    <a:lnTo>
                      <a:pt x="37" y="6"/>
                    </a:lnTo>
                    <a:lnTo>
                      <a:pt x="35" y="4"/>
                    </a:lnTo>
                    <a:lnTo>
                      <a:pt x="34" y="4"/>
                    </a:lnTo>
                    <a:lnTo>
                      <a:pt x="32" y="8"/>
                    </a:lnTo>
                    <a:lnTo>
                      <a:pt x="32" y="8"/>
                    </a:lnTo>
                    <a:lnTo>
                      <a:pt x="30" y="4"/>
                    </a:lnTo>
                    <a:lnTo>
                      <a:pt x="28" y="4"/>
                    </a:lnTo>
                    <a:lnTo>
                      <a:pt x="27" y="4"/>
                    </a:lnTo>
                    <a:lnTo>
                      <a:pt x="27" y="4"/>
                    </a:lnTo>
                    <a:lnTo>
                      <a:pt x="27" y="6"/>
                    </a:lnTo>
                    <a:lnTo>
                      <a:pt x="25" y="4"/>
                    </a:lnTo>
                    <a:lnTo>
                      <a:pt x="23" y="2"/>
                    </a:lnTo>
                    <a:lnTo>
                      <a:pt x="23" y="2"/>
                    </a:lnTo>
                    <a:lnTo>
                      <a:pt x="19" y="0"/>
                    </a:lnTo>
                    <a:lnTo>
                      <a:pt x="18" y="2"/>
                    </a:lnTo>
                    <a:lnTo>
                      <a:pt x="18" y="4"/>
                    </a:lnTo>
                    <a:lnTo>
                      <a:pt x="18" y="4"/>
                    </a:lnTo>
                    <a:lnTo>
                      <a:pt x="21" y="8"/>
                    </a:lnTo>
                    <a:lnTo>
                      <a:pt x="25" y="9"/>
                    </a:lnTo>
                    <a:lnTo>
                      <a:pt x="25" y="9"/>
                    </a:lnTo>
                    <a:lnTo>
                      <a:pt x="23" y="11"/>
                    </a:lnTo>
                    <a:lnTo>
                      <a:pt x="19" y="11"/>
                    </a:lnTo>
                    <a:lnTo>
                      <a:pt x="19" y="11"/>
                    </a:lnTo>
                    <a:lnTo>
                      <a:pt x="18" y="11"/>
                    </a:lnTo>
                    <a:lnTo>
                      <a:pt x="16" y="8"/>
                    </a:lnTo>
                    <a:lnTo>
                      <a:pt x="16" y="8"/>
                    </a:lnTo>
                    <a:lnTo>
                      <a:pt x="12" y="6"/>
                    </a:lnTo>
                    <a:lnTo>
                      <a:pt x="9" y="6"/>
                    </a:lnTo>
                    <a:lnTo>
                      <a:pt x="5" y="8"/>
                    </a:lnTo>
                    <a:lnTo>
                      <a:pt x="2" y="9"/>
                    </a:lnTo>
                    <a:lnTo>
                      <a:pt x="2" y="9"/>
                    </a:lnTo>
                    <a:lnTo>
                      <a:pt x="2" y="11"/>
                    </a:lnTo>
                    <a:lnTo>
                      <a:pt x="2" y="13"/>
                    </a:lnTo>
                    <a:lnTo>
                      <a:pt x="2" y="13"/>
                    </a:lnTo>
                    <a:lnTo>
                      <a:pt x="0" y="15"/>
                    </a:lnTo>
                    <a:lnTo>
                      <a:pt x="2" y="16"/>
                    </a:lnTo>
                    <a:lnTo>
                      <a:pt x="3" y="16"/>
                    </a:lnTo>
                    <a:lnTo>
                      <a:pt x="3" y="16"/>
                    </a:lnTo>
                    <a:lnTo>
                      <a:pt x="7" y="16"/>
                    </a:lnTo>
                    <a:lnTo>
                      <a:pt x="7" y="16"/>
                    </a:lnTo>
                    <a:lnTo>
                      <a:pt x="9" y="16"/>
                    </a:lnTo>
                    <a:lnTo>
                      <a:pt x="10" y="16"/>
                    </a:lnTo>
                    <a:lnTo>
                      <a:pt x="10" y="16"/>
                    </a:lnTo>
                    <a:lnTo>
                      <a:pt x="14" y="15"/>
                    </a:lnTo>
                    <a:lnTo>
                      <a:pt x="19" y="1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7" name="Freeform 2567">
                <a:extLst>
                  <a:ext uri="{FF2B5EF4-FFF2-40B4-BE49-F238E27FC236}">
                    <a16:creationId xmlns:a16="http://schemas.microsoft.com/office/drawing/2014/main" id="{FDED4416-70CF-E94A-8D6D-B5149DB14993}"/>
                  </a:ext>
                </a:extLst>
              </p:cNvPr>
              <p:cNvSpPr>
                <a:spLocks/>
              </p:cNvSpPr>
              <p:nvPr/>
            </p:nvSpPr>
            <p:spPr bwMode="auto">
              <a:xfrm>
                <a:off x="4578" y="2843"/>
                <a:ext cx="2" cy="4"/>
              </a:xfrm>
              <a:custGeom>
                <a:avLst/>
                <a:gdLst>
                  <a:gd name="T0" fmla="*/ 0 w 2"/>
                  <a:gd name="T1" fmla="*/ 4 h 4"/>
                  <a:gd name="T2" fmla="*/ 0 w 2"/>
                  <a:gd name="T3" fmla="*/ 4 h 4"/>
                  <a:gd name="T4" fmla="*/ 2 w 2"/>
                  <a:gd name="T5" fmla="*/ 0 h 4"/>
                  <a:gd name="T6" fmla="*/ 2 w 2"/>
                  <a:gd name="T7" fmla="*/ 0 h 4"/>
                  <a:gd name="T8" fmla="*/ 0 w 2"/>
                  <a:gd name="T9" fmla="*/ 0 h 4"/>
                  <a:gd name="T10" fmla="*/ 0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lnTo>
                      <a:pt x="0" y="4"/>
                    </a:lnTo>
                    <a:lnTo>
                      <a:pt x="2" y="0"/>
                    </a:lnTo>
                    <a:lnTo>
                      <a:pt x="2" y="0"/>
                    </a:lnTo>
                    <a:lnTo>
                      <a:pt x="0" y="0"/>
                    </a:lnTo>
                    <a:lnTo>
                      <a:pt x="0" y="0"/>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8" name="Freeform 2568">
                <a:extLst>
                  <a:ext uri="{FF2B5EF4-FFF2-40B4-BE49-F238E27FC236}">
                    <a16:creationId xmlns:a16="http://schemas.microsoft.com/office/drawing/2014/main" id="{66431F7F-E598-3540-A929-4DD778C3D5B9}"/>
                  </a:ext>
                </a:extLst>
              </p:cNvPr>
              <p:cNvSpPr>
                <a:spLocks/>
              </p:cNvSpPr>
              <p:nvPr/>
            </p:nvSpPr>
            <p:spPr bwMode="auto">
              <a:xfrm>
                <a:off x="4578" y="2843"/>
                <a:ext cx="2" cy="4"/>
              </a:xfrm>
              <a:custGeom>
                <a:avLst/>
                <a:gdLst>
                  <a:gd name="T0" fmla="*/ 0 w 2"/>
                  <a:gd name="T1" fmla="*/ 4 h 4"/>
                  <a:gd name="T2" fmla="*/ 0 w 2"/>
                  <a:gd name="T3" fmla="*/ 4 h 4"/>
                  <a:gd name="T4" fmla="*/ 2 w 2"/>
                  <a:gd name="T5" fmla="*/ 0 h 4"/>
                  <a:gd name="T6" fmla="*/ 2 w 2"/>
                  <a:gd name="T7" fmla="*/ 0 h 4"/>
                  <a:gd name="T8" fmla="*/ 0 w 2"/>
                  <a:gd name="T9" fmla="*/ 0 h 4"/>
                  <a:gd name="T10" fmla="*/ 0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lnTo>
                      <a:pt x="0" y="4"/>
                    </a:lnTo>
                    <a:lnTo>
                      <a:pt x="2" y="0"/>
                    </a:lnTo>
                    <a:lnTo>
                      <a:pt x="2" y="0"/>
                    </a:lnTo>
                    <a:lnTo>
                      <a:pt x="0" y="0"/>
                    </a:lnTo>
                    <a:lnTo>
                      <a:pt x="0" y="0"/>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29" name="Freeform 2569">
                <a:extLst>
                  <a:ext uri="{FF2B5EF4-FFF2-40B4-BE49-F238E27FC236}">
                    <a16:creationId xmlns:a16="http://schemas.microsoft.com/office/drawing/2014/main" id="{21EC1256-F94A-354D-B2E9-F877B62EE31B}"/>
                  </a:ext>
                </a:extLst>
              </p:cNvPr>
              <p:cNvSpPr>
                <a:spLocks/>
              </p:cNvSpPr>
              <p:nvPr/>
            </p:nvSpPr>
            <p:spPr bwMode="auto">
              <a:xfrm>
                <a:off x="4598" y="2863"/>
                <a:ext cx="30" cy="14"/>
              </a:xfrm>
              <a:custGeom>
                <a:avLst/>
                <a:gdLst>
                  <a:gd name="T0" fmla="*/ 0 w 30"/>
                  <a:gd name="T1" fmla="*/ 2 h 14"/>
                  <a:gd name="T2" fmla="*/ 0 w 30"/>
                  <a:gd name="T3" fmla="*/ 2 h 14"/>
                  <a:gd name="T4" fmla="*/ 1 w 30"/>
                  <a:gd name="T5" fmla="*/ 3 h 14"/>
                  <a:gd name="T6" fmla="*/ 3 w 30"/>
                  <a:gd name="T7" fmla="*/ 5 h 14"/>
                  <a:gd name="T8" fmla="*/ 9 w 30"/>
                  <a:gd name="T9" fmla="*/ 5 h 14"/>
                  <a:gd name="T10" fmla="*/ 9 w 30"/>
                  <a:gd name="T11" fmla="*/ 5 h 14"/>
                  <a:gd name="T12" fmla="*/ 14 w 30"/>
                  <a:gd name="T13" fmla="*/ 9 h 14"/>
                  <a:gd name="T14" fmla="*/ 19 w 30"/>
                  <a:gd name="T15" fmla="*/ 12 h 14"/>
                  <a:gd name="T16" fmla="*/ 19 w 30"/>
                  <a:gd name="T17" fmla="*/ 12 h 14"/>
                  <a:gd name="T18" fmla="*/ 23 w 30"/>
                  <a:gd name="T19" fmla="*/ 14 h 14"/>
                  <a:gd name="T20" fmla="*/ 26 w 30"/>
                  <a:gd name="T21" fmla="*/ 12 h 14"/>
                  <a:gd name="T22" fmla="*/ 30 w 30"/>
                  <a:gd name="T23" fmla="*/ 11 h 14"/>
                  <a:gd name="T24" fmla="*/ 30 w 30"/>
                  <a:gd name="T25" fmla="*/ 9 h 14"/>
                  <a:gd name="T26" fmla="*/ 28 w 30"/>
                  <a:gd name="T27" fmla="*/ 7 h 14"/>
                  <a:gd name="T28" fmla="*/ 28 w 30"/>
                  <a:gd name="T29" fmla="*/ 7 h 14"/>
                  <a:gd name="T30" fmla="*/ 26 w 30"/>
                  <a:gd name="T31" fmla="*/ 5 h 14"/>
                  <a:gd name="T32" fmla="*/ 23 w 30"/>
                  <a:gd name="T33" fmla="*/ 3 h 14"/>
                  <a:gd name="T34" fmla="*/ 23 w 30"/>
                  <a:gd name="T35" fmla="*/ 3 h 14"/>
                  <a:gd name="T36" fmla="*/ 17 w 30"/>
                  <a:gd name="T37" fmla="*/ 0 h 14"/>
                  <a:gd name="T38" fmla="*/ 17 w 30"/>
                  <a:gd name="T39" fmla="*/ 0 h 14"/>
                  <a:gd name="T40" fmla="*/ 10 w 30"/>
                  <a:gd name="T41" fmla="*/ 0 h 14"/>
                  <a:gd name="T42" fmla="*/ 10 w 30"/>
                  <a:gd name="T43" fmla="*/ 0 h 14"/>
                  <a:gd name="T44" fmla="*/ 5 w 30"/>
                  <a:gd name="T45" fmla="*/ 0 h 14"/>
                  <a:gd name="T46" fmla="*/ 3 w 30"/>
                  <a:gd name="T47" fmla="*/ 0 h 14"/>
                  <a:gd name="T48" fmla="*/ 0 w 30"/>
                  <a:gd name="T4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14">
                    <a:moveTo>
                      <a:pt x="0" y="2"/>
                    </a:moveTo>
                    <a:lnTo>
                      <a:pt x="0" y="2"/>
                    </a:lnTo>
                    <a:lnTo>
                      <a:pt x="1" y="3"/>
                    </a:lnTo>
                    <a:lnTo>
                      <a:pt x="3" y="5"/>
                    </a:lnTo>
                    <a:lnTo>
                      <a:pt x="9" y="5"/>
                    </a:lnTo>
                    <a:lnTo>
                      <a:pt x="9" y="5"/>
                    </a:lnTo>
                    <a:lnTo>
                      <a:pt x="14" y="9"/>
                    </a:lnTo>
                    <a:lnTo>
                      <a:pt x="19" y="12"/>
                    </a:lnTo>
                    <a:lnTo>
                      <a:pt x="19" y="12"/>
                    </a:lnTo>
                    <a:lnTo>
                      <a:pt x="23" y="14"/>
                    </a:lnTo>
                    <a:lnTo>
                      <a:pt x="26" y="12"/>
                    </a:lnTo>
                    <a:lnTo>
                      <a:pt x="30" y="11"/>
                    </a:lnTo>
                    <a:lnTo>
                      <a:pt x="30" y="9"/>
                    </a:lnTo>
                    <a:lnTo>
                      <a:pt x="28" y="7"/>
                    </a:lnTo>
                    <a:lnTo>
                      <a:pt x="28" y="7"/>
                    </a:lnTo>
                    <a:lnTo>
                      <a:pt x="26" y="5"/>
                    </a:lnTo>
                    <a:lnTo>
                      <a:pt x="23" y="3"/>
                    </a:lnTo>
                    <a:lnTo>
                      <a:pt x="23" y="3"/>
                    </a:lnTo>
                    <a:lnTo>
                      <a:pt x="17" y="0"/>
                    </a:lnTo>
                    <a:lnTo>
                      <a:pt x="17" y="0"/>
                    </a:lnTo>
                    <a:lnTo>
                      <a:pt x="10" y="0"/>
                    </a:lnTo>
                    <a:lnTo>
                      <a:pt x="10" y="0"/>
                    </a:lnTo>
                    <a:lnTo>
                      <a:pt x="5" y="0"/>
                    </a:lnTo>
                    <a:lnTo>
                      <a:pt x="3"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0" name="Freeform 2570">
                <a:extLst>
                  <a:ext uri="{FF2B5EF4-FFF2-40B4-BE49-F238E27FC236}">
                    <a16:creationId xmlns:a16="http://schemas.microsoft.com/office/drawing/2014/main" id="{8D005C9B-64A0-574D-8EF8-3BF39416C3E8}"/>
                  </a:ext>
                </a:extLst>
              </p:cNvPr>
              <p:cNvSpPr>
                <a:spLocks/>
              </p:cNvSpPr>
              <p:nvPr/>
            </p:nvSpPr>
            <p:spPr bwMode="auto">
              <a:xfrm>
                <a:off x="4598" y="2863"/>
                <a:ext cx="30" cy="14"/>
              </a:xfrm>
              <a:custGeom>
                <a:avLst/>
                <a:gdLst>
                  <a:gd name="T0" fmla="*/ 0 w 30"/>
                  <a:gd name="T1" fmla="*/ 2 h 14"/>
                  <a:gd name="T2" fmla="*/ 0 w 30"/>
                  <a:gd name="T3" fmla="*/ 2 h 14"/>
                  <a:gd name="T4" fmla="*/ 1 w 30"/>
                  <a:gd name="T5" fmla="*/ 3 h 14"/>
                  <a:gd name="T6" fmla="*/ 3 w 30"/>
                  <a:gd name="T7" fmla="*/ 5 h 14"/>
                  <a:gd name="T8" fmla="*/ 9 w 30"/>
                  <a:gd name="T9" fmla="*/ 5 h 14"/>
                  <a:gd name="T10" fmla="*/ 9 w 30"/>
                  <a:gd name="T11" fmla="*/ 5 h 14"/>
                  <a:gd name="T12" fmla="*/ 14 w 30"/>
                  <a:gd name="T13" fmla="*/ 9 h 14"/>
                  <a:gd name="T14" fmla="*/ 19 w 30"/>
                  <a:gd name="T15" fmla="*/ 12 h 14"/>
                  <a:gd name="T16" fmla="*/ 19 w 30"/>
                  <a:gd name="T17" fmla="*/ 12 h 14"/>
                  <a:gd name="T18" fmla="*/ 23 w 30"/>
                  <a:gd name="T19" fmla="*/ 14 h 14"/>
                  <a:gd name="T20" fmla="*/ 26 w 30"/>
                  <a:gd name="T21" fmla="*/ 12 h 14"/>
                  <a:gd name="T22" fmla="*/ 30 w 30"/>
                  <a:gd name="T23" fmla="*/ 11 h 14"/>
                  <a:gd name="T24" fmla="*/ 30 w 30"/>
                  <a:gd name="T25" fmla="*/ 9 h 14"/>
                  <a:gd name="T26" fmla="*/ 28 w 30"/>
                  <a:gd name="T27" fmla="*/ 7 h 14"/>
                  <a:gd name="T28" fmla="*/ 28 w 30"/>
                  <a:gd name="T29" fmla="*/ 7 h 14"/>
                  <a:gd name="T30" fmla="*/ 26 w 30"/>
                  <a:gd name="T31" fmla="*/ 5 h 14"/>
                  <a:gd name="T32" fmla="*/ 23 w 30"/>
                  <a:gd name="T33" fmla="*/ 3 h 14"/>
                  <a:gd name="T34" fmla="*/ 23 w 30"/>
                  <a:gd name="T35" fmla="*/ 3 h 14"/>
                  <a:gd name="T36" fmla="*/ 17 w 30"/>
                  <a:gd name="T37" fmla="*/ 0 h 14"/>
                  <a:gd name="T38" fmla="*/ 17 w 30"/>
                  <a:gd name="T39" fmla="*/ 0 h 14"/>
                  <a:gd name="T40" fmla="*/ 10 w 30"/>
                  <a:gd name="T41" fmla="*/ 0 h 14"/>
                  <a:gd name="T42" fmla="*/ 10 w 30"/>
                  <a:gd name="T43" fmla="*/ 0 h 14"/>
                  <a:gd name="T44" fmla="*/ 5 w 30"/>
                  <a:gd name="T45" fmla="*/ 0 h 14"/>
                  <a:gd name="T46" fmla="*/ 3 w 30"/>
                  <a:gd name="T47" fmla="*/ 0 h 14"/>
                  <a:gd name="T48" fmla="*/ 0 w 30"/>
                  <a:gd name="T4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14">
                    <a:moveTo>
                      <a:pt x="0" y="2"/>
                    </a:moveTo>
                    <a:lnTo>
                      <a:pt x="0" y="2"/>
                    </a:lnTo>
                    <a:lnTo>
                      <a:pt x="1" y="3"/>
                    </a:lnTo>
                    <a:lnTo>
                      <a:pt x="3" y="5"/>
                    </a:lnTo>
                    <a:lnTo>
                      <a:pt x="9" y="5"/>
                    </a:lnTo>
                    <a:lnTo>
                      <a:pt x="9" y="5"/>
                    </a:lnTo>
                    <a:lnTo>
                      <a:pt x="14" y="9"/>
                    </a:lnTo>
                    <a:lnTo>
                      <a:pt x="19" y="12"/>
                    </a:lnTo>
                    <a:lnTo>
                      <a:pt x="19" y="12"/>
                    </a:lnTo>
                    <a:lnTo>
                      <a:pt x="23" y="14"/>
                    </a:lnTo>
                    <a:lnTo>
                      <a:pt x="26" y="12"/>
                    </a:lnTo>
                    <a:lnTo>
                      <a:pt x="30" y="11"/>
                    </a:lnTo>
                    <a:lnTo>
                      <a:pt x="30" y="9"/>
                    </a:lnTo>
                    <a:lnTo>
                      <a:pt x="28" y="7"/>
                    </a:lnTo>
                    <a:lnTo>
                      <a:pt x="28" y="7"/>
                    </a:lnTo>
                    <a:lnTo>
                      <a:pt x="26" y="5"/>
                    </a:lnTo>
                    <a:lnTo>
                      <a:pt x="23" y="3"/>
                    </a:lnTo>
                    <a:lnTo>
                      <a:pt x="23" y="3"/>
                    </a:lnTo>
                    <a:lnTo>
                      <a:pt x="17" y="0"/>
                    </a:lnTo>
                    <a:lnTo>
                      <a:pt x="17" y="0"/>
                    </a:lnTo>
                    <a:lnTo>
                      <a:pt x="10" y="0"/>
                    </a:lnTo>
                    <a:lnTo>
                      <a:pt x="10" y="0"/>
                    </a:lnTo>
                    <a:lnTo>
                      <a:pt x="5" y="0"/>
                    </a:lnTo>
                    <a:lnTo>
                      <a:pt x="3"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1" name="Freeform 2571">
                <a:extLst>
                  <a:ext uri="{FF2B5EF4-FFF2-40B4-BE49-F238E27FC236}">
                    <a16:creationId xmlns:a16="http://schemas.microsoft.com/office/drawing/2014/main" id="{45CFF145-DAE9-7844-BAF1-C58DA03F061E}"/>
                  </a:ext>
                </a:extLst>
              </p:cNvPr>
              <p:cNvSpPr>
                <a:spLocks/>
              </p:cNvSpPr>
              <p:nvPr/>
            </p:nvSpPr>
            <p:spPr bwMode="auto">
              <a:xfrm>
                <a:off x="4601" y="2843"/>
                <a:ext cx="2" cy="2"/>
              </a:xfrm>
              <a:custGeom>
                <a:avLst/>
                <a:gdLst>
                  <a:gd name="T0" fmla="*/ 2 w 2"/>
                  <a:gd name="T1" fmla="*/ 0 h 2"/>
                  <a:gd name="T2" fmla="*/ 2 w 2"/>
                  <a:gd name="T3" fmla="*/ 0 h 2"/>
                  <a:gd name="T4" fmla="*/ 0 w 2"/>
                  <a:gd name="T5" fmla="*/ 0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0"/>
                    </a:lnTo>
                    <a:lnTo>
                      <a:pt x="0" y="2"/>
                    </a:lnTo>
                    <a:lnTo>
                      <a:pt x="0" y="2"/>
                    </a:lnTo>
                    <a:lnTo>
                      <a:pt x="2"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2" name="Freeform 2572">
                <a:extLst>
                  <a:ext uri="{FF2B5EF4-FFF2-40B4-BE49-F238E27FC236}">
                    <a16:creationId xmlns:a16="http://schemas.microsoft.com/office/drawing/2014/main" id="{B1EE9E58-FF0F-C246-BF08-EF30EE889304}"/>
                  </a:ext>
                </a:extLst>
              </p:cNvPr>
              <p:cNvSpPr>
                <a:spLocks/>
              </p:cNvSpPr>
              <p:nvPr/>
            </p:nvSpPr>
            <p:spPr bwMode="auto">
              <a:xfrm>
                <a:off x="4601" y="2843"/>
                <a:ext cx="2" cy="2"/>
              </a:xfrm>
              <a:custGeom>
                <a:avLst/>
                <a:gdLst>
                  <a:gd name="T0" fmla="*/ 2 w 2"/>
                  <a:gd name="T1" fmla="*/ 0 h 2"/>
                  <a:gd name="T2" fmla="*/ 2 w 2"/>
                  <a:gd name="T3" fmla="*/ 0 h 2"/>
                  <a:gd name="T4" fmla="*/ 0 w 2"/>
                  <a:gd name="T5" fmla="*/ 0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0"/>
                    </a:lnTo>
                    <a:lnTo>
                      <a:pt x="0" y="2"/>
                    </a:lnTo>
                    <a:lnTo>
                      <a:pt x="0" y="2"/>
                    </a:lnTo>
                    <a:lnTo>
                      <a:pt x="2"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3" name="Freeform 2573">
                <a:extLst>
                  <a:ext uri="{FF2B5EF4-FFF2-40B4-BE49-F238E27FC236}">
                    <a16:creationId xmlns:a16="http://schemas.microsoft.com/office/drawing/2014/main" id="{B32182A2-F72B-3746-B330-698ABCB6EE00}"/>
                  </a:ext>
                </a:extLst>
              </p:cNvPr>
              <p:cNvSpPr>
                <a:spLocks/>
              </p:cNvSpPr>
              <p:nvPr/>
            </p:nvSpPr>
            <p:spPr bwMode="auto">
              <a:xfrm>
                <a:off x="4603" y="2684"/>
                <a:ext cx="104" cy="120"/>
              </a:xfrm>
              <a:custGeom>
                <a:avLst/>
                <a:gdLst>
                  <a:gd name="T0" fmla="*/ 7 w 104"/>
                  <a:gd name="T1" fmla="*/ 118 h 120"/>
                  <a:gd name="T2" fmla="*/ 14 w 104"/>
                  <a:gd name="T3" fmla="*/ 118 h 120"/>
                  <a:gd name="T4" fmla="*/ 23 w 104"/>
                  <a:gd name="T5" fmla="*/ 116 h 120"/>
                  <a:gd name="T6" fmla="*/ 21 w 104"/>
                  <a:gd name="T7" fmla="*/ 107 h 120"/>
                  <a:gd name="T8" fmla="*/ 25 w 104"/>
                  <a:gd name="T9" fmla="*/ 88 h 120"/>
                  <a:gd name="T10" fmla="*/ 23 w 104"/>
                  <a:gd name="T11" fmla="*/ 77 h 120"/>
                  <a:gd name="T12" fmla="*/ 34 w 104"/>
                  <a:gd name="T13" fmla="*/ 70 h 120"/>
                  <a:gd name="T14" fmla="*/ 34 w 104"/>
                  <a:gd name="T15" fmla="*/ 81 h 120"/>
                  <a:gd name="T16" fmla="*/ 43 w 104"/>
                  <a:gd name="T17" fmla="*/ 93 h 120"/>
                  <a:gd name="T18" fmla="*/ 43 w 104"/>
                  <a:gd name="T19" fmla="*/ 104 h 120"/>
                  <a:gd name="T20" fmla="*/ 50 w 104"/>
                  <a:gd name="T21" fmla="*/ 104 h 120"/>
                  <a:gd name="T22" fmla="*/ 57 w 104"/>
                  <a:gd name="T23" fmla="*/ 98 h 120"/>
                  <a:gd name="T24" fmla="*/ 61 w 104"/>
                  <a:gd name="T25" fmla="*/ 97 h 120"/>
                  <a:gd name="T26" fmla="*/ 62 w 104"/>
                  <a:gd name="T27" fmla="*/ 93 h 120"/>
                  <a:gd name="T28" fmla="*/ 61 w 104"/>
                  <a:gd name="T29" fmla="*/ 90 h 120"/>
                  <a:gd name="T30" fmla="*/ 55 w 104"/>
                  <a:gd name="T31" fmla="*/ 84 h 120"/>
                  <a:gd name="T32" fmla="*/ 55 w 104"/>
                  <a:gd name="T33" fmla="*/ 81 h 120"/>
                  <a:gd name="T34" fmla="*/ 55 w 104"/>
                  <a:gd name="T35" fmla="*/ 75 h 120"/>
                  <a:gd name="T36" fmla="*/ 50 w 104"/>
                  <a:gd name="T37" fmla="*/ 68 h 120"/>
                  <a:gd name="T38" fmla="*/ 43 w 104"/>
                  <a:gd name="T39" fmla="*/ 61 h 120"/>
                  <a:gd name="T40" fmla="*/ 41 w 104"/>
                  <a:gd name="T41" fmla="*/ 56 h 120"/>
                  <a:gd name="T42" fmla="*/ 52 w 104"/>
                  <a:gd name="T43" fmla="*/ 54 h 120"/>
                  <a:gd name="T44" fmla="*/ 64 w 104"/>
                  <a:gd name="T45" fmla="*/ 43 h 120"/>
                  <a:gd name="T46" fmla="*/ 73 w 104"/>
                  <a:gd name="T47" fmla="*/ 43 h 120"/>
                  <a:gd name="T48" fmla="*/ 73 w 104"/>
                  <a:gd name="T49" fmla="*/ 38 h 120"/>
                  <a:gd name="T50" fmla="*/ 66 w 104"/>
                  <a:gd name="T51" fmla="*/ 40 h 120"/>
                  <a:gd name="T52" fmla="*/ 52 w 104"/>
                  <a:gd name="T53" fmla="*/ 43 h 120"/>
                  <a:gd name="T54" fmla="*/ 43 w 104"/>
                  <a:gd name="T55" fmla="*/ 43 h 120"/>
                  <a:gd name="T56" fmla="*/ 34 w 104"/>
                  <a:gd name="T57" fmla="*/ 50 h 120"/>
                  <a:gd name="T58" fmla="*/ 27 w 104"/>
                  <a:gd name="T59" fmla="*/ 43 h 120"/>
                  <a:gd name="T60" fmla="*/ 20 w 104"/>
                  <a:gd name="T61" fmla="*/ 34 h 120"/>
                  <a:gd name="T62" fmla="*/ 27 w 104"/>
                  <a:gd name="T63" fmla="*/ 20 h 120"/>
                  <a:gd name="T64" fmla="*/ 39 w 104"/>
                  <a:gd name="T65" fmla="*/ 20 h 120"/>
                  <a:gd name="T66" fmla="*/ 50 w 104"/>
                  <a:gd name="T67" fmla="*/ 20 h 120"/>
                  <a:gd name="T68" fmla="*/ 71 w 104"/>
                  <a:gd name="T69" fmla="*/ 22 h 120"/>
                  <a:gd name="T70" fmla="*/ 91 w 104"/>
                  <a:gd name="T71" fmla="*/ 20 h 120"/>
                  <a:gd name="T72" fmla="*/ 100 w 104"/>
                  <a:gd name="T73" fmla="*/ 7 h 120"/>
                  <a:gd name="T74" fmla="*/ 102 w 104"/>
                  <a:gd name="T75" fmla="*/ 0 h 120"/>
                  <a:gd name="T76" fmla="*/ 95 w 104"/>
                  <a:gd name="T77" fmla="*/ 4 h 120"/>
                  <a:gd name="T78" fmla="*/ 89 w 104"/>
                  <a:gd name="T79" fmla="*/ 9 h 120"/>
                  <a:gd name="T80" fmla="*/ 79 w 104"/>
                  <a:gd name="T81" fmla="*/ 13 h 120"/>
                  <a:gd name="T82" fmla="*/ 64 w 104"/>
                  <a:gd name="T83" fmla="*/ 13 h 120"/>
                  <a:gd name="T84" fmla="*/ 45 w 104"/>
                  <a:gd name="T85" fmla="*/ 11 h 120"/>
                  <a:gd name="T86" fmla="*/ 34 w 104"/>
                  <a:gd name="T87" fmla="*/ 6 h 120"/>
                  <a:gd name="T88" fmla="*/ 27 w 104"/>
                  <a:gd name="T89" fmla="*/ 15 h 120"/>
                  <a:gd name="T90" fmla="*/ 20 w 104"/>
                  <a:gd name="T91" fmla="*/ 18 h 120"/>
                  <a:gd name="T92" fmla="*/ 16 w 104"/>
                  <a:gd name="T93" fmla="*/ 27 h 120"/>
                  <a:gd name="T94" fmla="*/ 12 w 104"/>
                  <a:gd name="T95" fmla="*/ 27 h 120"/>
                  <a:gd name="T96" fmla="*/ 16 w 104"/>
                  <a:gd name="T97" fmla="*/ 38 h 120"/>
                  <a:gd name="T98" fmla="*/ 11 w 104"/>
                  <a:gd name="T99" fmla="*/ 45 h 120"/>
                  <a:gd name="T100" fmla="*/ 9 w 104"/>
                  <a:gd name="T101" fmla="*/ 57 h 120"/>
                  <a:gd name="T102" fmla="*/ 2 w 104"/>
                  <a:gd name="T103" fmla="*/ 70 h 120"/>
                  <a:gd name="T104" fmla="*/ 0 w 104"/>
                  <a:gd name="T105" fmla="*/ 77 h 120"/>
                  <a:gd name="T106" fmla="*/ 4 w 104"/>
                  <a:gd name="T107" fmla="*/ 84 h 120"/>
                  <a:gd name="T108" fmla="*/ 11 w 104"/>
                  <a:gd name="T109" fmla="*/ 90 h 120"/>
                  <a:gd name="T110" fmla="*/ 11 w 104"/>
                  <a:gd name="T111"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120">
                    <a:moveTo>
                      <a:pt x="7" y="111"/>
                    </a:moveTo>
                    <a:lnTo>
                      <a:pt x="7" y="111"/>
                    </a:lnTo>
                    <a:lnTo>
                      <a:pt x="7" y="115"/>
                    </a:lnTo>
                    <a:lnTo>
                      <a:pt x="7" y="118"/>
                    </a:lnTo>
                    <a:lnTo>
                      <a:pt x="7" y="118"/>
                    </a:lnTo>
                    <a:lnTo>
                      <a:pt x="9" y="118"/>
                    </a:lnTo>
                    <a:lnTo>
                      <a:pt x="11" y="118"/>
                    </a:lnTo>
                    <a:lnTo>
                      <a:pt x="12" y="120"/>
                    </a:lnTo>
                    <a:lnTo>
                      <a:pt x="14" y="118"/>
                    </a:lnTo>
                    <a:lnTo>
                      <a:pt x="14" y="118"/>
                    </a:lnTo>
                    <a:lnTo>
                      <a:pt x="16" y="118"/>
                    </a:lnTo>
                    <a:lnTo>
                      <a:pt x="18" y="118"/>
                    </a:lnTo>
                    <a:lnTo>
                      <a:pt x="18" y="118"/>
                    </a:lnTo>
                    <a:lnTo>
                      <a:pt x="21" y="116"/>
                    </a:lnTo>
                    <a:lnTo>
                      <a:pt x="23" y="116"/>
                    </a:lnTo>
                    <a:lnTo>
                      <a:pt x="23" y="116"/>
                    </a:lnTo>
                    <a:lnTo>
                      <a:pt x="23" y="113"/>
                    </a:lnTo>
                    <a:lnTo>
                      <a:pt x="21" y="111"/>
                    </a:lnTo>
                    <a:lnTo>
                      <a:pt x="21" y="107"/>
                    </a:lnTo>
                    <a:lnTo>
                      <a:pt x="21" y="107"/>
                    </a:lnTo>
                    <a:lnTo>
                      <a:pt x="23" y="102"/>
                    </a:lnTo>
                    <a:lnTo>
                      <a:pt x="23" y="97"/>
                    </a:lnTo>
                    <a:lnTo>
                      <a:pt x="23" y="97"/>
                    </a:lnTo>
                    <a:lnTo>
                      <a:pt x="23" y="91"/>
                    </a:lnTo>
                    <a:lnTo>
                      <a:pt x="25" y="88"/>
                    </a:lnTo>
                    <a:lnTo>
                      <a:pt x="25" y="88"/>
                    </a:lnTo>
                    <a:lnTo>
                      <a:pt x="25" y="82"/>
                    </a:lnTo>
                    <a:lnTo>
                      <a:pt x="25" y="82"/>
                    </a:lnTo>
                    <a:lnTo>
                      <a:pt x="25" y="79"/>
                    </a:lnTo>
                    <a:lnTo>
                      <a:pt x="23" y="77"/>
                    </a:lnTo>
                    <a:lnTo>
                      <a:pt x="23" y="77"/>
                    </a:lnTo>
                    <a:lnTo>
                      <a:pt x="23" y="73"/>
                    </a:lnTo>
                    <a:lnTo>
                      <a:pt x="27" y="72"/>
                    </a:lnTo>
                    <a:lnTo>
                      <a:pt x="30" y="70"/>
                    </a:lnTo>
                    <a:lnTo>
                      <a:pt x="34" y="70"/>
                    </a:lnTo>
                    <a:lnTo>
                      <a:pt x="34" y="70"/>
                    </a:lnTo>
                    <a:lnTo>
                      <a:pt x="36" y="72"/>
                    </a:lnTo>
                    <a:lnTo>
                      <a:pt x="36" y="75"/>
                    </a:lnTo>
                    <a:lnTo>
                      <a:pt x="34" y="81"/>
                    </a:lnTo>
                    <a:lnTo>
                      <a:pt x="34" y="81"/>
                    </a:lnTo>
                    <a:lnTo>
                      <a:pt x="34" y="82"/>
                    </a:lnTo>
                    <a:lnTo>
                      <a:pt x="34" y="84"/>
                    </a:lnTo>
                    <a:lnTo>
                      <a:pt x="36" y="88"/>
                    </a:lnTo>
                    <a:lnTo>
                      <a:pt x="43" y="93"/>
                    </a:lnTo>
                    <a:lnTo>
                      <a:pt x="43" y="93"/>
                    </a:lnTo>
                    <a:lnTo>
                      <a:pt x="43" y="95"/>
                    </a:lnTo>
                    <a:lnTo>
                      <a:pt x="43" y="97"/>
                    </a:lnTo>
                    <a:lnTo>
                      <a:pt x="41" y="100"/>
                    </a:lnTo>
                    <a:lnTo>
                      <a:pt x="43" y="104"/>
                    </a:lnTo>
                    <a:lnTo>
                      <a:pt x="43" y="104"/>
                    </a:lnTo>
                    <a:lnTo>
                      <a:pt x="45" y="106"/>
                    </a:lnTo>
                    <a:lnTo>
                      <a:pt x="48" y="106"/>
                    </a:lnTo>
                    <a:lnTo>
                      <a:pt x="48" y="106"/>
                    </a:lnTo>
                    <a:lnTo>
                      <a:pt x="50" y="106"/>
                    </a:lnTo>
                    <a:lnTo>
                      <a:pt x="50" y="104"/>
                    </a:lnTo>
                    <a:lnTo>
                      <a:pt x="52" y="102"/>
                    </a:lnTo>
                    <a:lnTo>
                      <a:pt x="52" y="102"/>
                    </a:lnTo>
                    <a:lnTo>
                      <a:pt x="52" y="100"/>
                    </a:lnTo>
                    <a:lnTo>
                      <a:pt x="54" y="98"/>
                    </a:lnTo>
                    <a:lnTo>
                      <a:pt x="57" y="98"/>
                    </a:lnTo>
                    <a:lnTo>
                      <a:pt x="57" y="98"/>
                    </a:lnTo>
                    <a:lnTo>
                      <a:pt x="61" y="98"/>
                    </a:lnTo>
                    <a:lnTo>
                      <a:pt x="62" y="98"/>
                    </a:lnTo>
                    <a:lnTo>
                      <a:pt x="61" y="97"/>
                    </a:lnTo>
                    <a:lnTo>
                      <a:pt x="61" y="97"/>
                    </a:lnTo>
                    <a:lnTo>
                      <a:pt x="62" y="98"/>
                    </a:lnTo>
                    <a:lnTo>
                      <a:pt x="64" y="97"/>
                    </a:lnTo>
                    <a:lnTo>
                      <a:pt x="64" y="95"/>
                    </a:lnTo>
                    <a:lnTo>
                      <a:pt x="62" y="93"/>
                    </a:lnTo>
                    <a:lnTo>
                      <a:pt x="62" y="93"/>
                    </a:lnTo>
                    <a:lnTo>
                      <a:pt x="62" y="93"/>
                    </a:lnTo>
                    <a:lnTo>
                      <a:pt x="61" y="93"/>
                    </a:lnTo>
                    <a:lnTo>
                      <a:pt x="59" y="91"/>
                    </a:lnTo>
                    <a:lnTo>
                      <a:pt x="59" y="91"/>
                    </a:lnTo>
                    <a:lnTo>
                      <a:pt x="61" y="90"/>
                    </a:lnTo>
                    <a:lnTo>
                      <a:pt x="61" y="90"/>
                    </a:lnTo>
                    <a:lnTo>
                      <a:pt x="57" y="90"/>
                    </a:lnTo>
                    <a:lnTo>
                      <a:pt x="55" y="86"/>
                    </a:lnTo>
                    <a:lnTo>
                      <a:pt x="55" y="86"/>
                    </a:lnTo>
                    <a:lnTo>
                      <a:pt x="55" y="84"/>
                    </a:lnTo>
                    <a:lnTo>
                      <a:pt x="55" y="82"/>
                    </a:lnTo>
                    <a:lnTo>
                      <a:pt x="55" y="82"/>
                    </a:lnTo>
                    <a:lnTo>
                      <a:pt x="57" y="82"/>
                    </a:lnTo>
                    <a:lnTo>
                      <a:pt x="57" y="82"/>
                    </a:lnTo>
                    <a:lnTo>
                      <a:pt x="55" y="81"/>
                    </a:lnTo>
                    <a:lnTo>
                      <a:pt x="57" y="79"/>
                    </a:lnTo>
                    <a:lnTo>
                      <a:pt x="57" y="79"/>
                    </a:lnTo>
                    <a:lnTo>
                      <a:pt x="55" y="77"/>
                    </a:lnTo>
                    <a:lnTo>
                      <a:pt x="55" y="77"/>
                    </a:lnTo>
                    <a:lnTo>
                      <a:pt x="55" y="75"/>
                    </a:lnTo>
                    <a:lnTo>
                      <a:pt x="55" y="73"/>
                    </a:lnTo>
                    <a:lnTo>
                      <a:pt x="55" y="73"/>
                    </a:lnTo>
                    <a:lnTo>
                      <a:pt x="52" y="72"/>
                    </a:lnTo>
                    <a:lnTo>
                      <a:pt x="52" y="72"/>
                    </a:lnTo>
                    <a:lnTo>
                      <a:pt x="50" y="68"/>
                    </a:lnTo>
                    <a:lnTo>
                      <a:pt x="50" y="68"/>
                    </a:lnTo>
                    <a:lnTo>
                      <a:pt x="48" y="65"/>
                    </a:lnTo>
                    <a:lnTo>
                      <a:pt x="46" y="63"/>
                    </a:lnTo>
                    <a:lnTo>
                      <a:pt x="46" y="63"/>
                    </a:lnTo>
                    <a:lnTo>
                      <a:pt x="43" y="61"/>
                    </a:lnTo>
                    <a:lnTo>
                      <a:pt x="43" y="59"/>
                    </a:lnTo>
                    <a:lnTo>
                      <a:pt x="41" y="59"/>
                    </a:lnTo>
                    <a:lnTo>
                      <a:pt x="41" y="59"/>
                    </a:lnTo>
                    <a:lnTo>
                      <a:pt x="41" y="56"/>
                    </a:lnTo>
                    <a:lnTo>
                      <a:pt x="41" y="56"/>
                    </a:lnTo>
                    <a:lnTo>
                      <a:pt x="45" y="57"/>
                    </a:lnTo>
                    <a:lnTo>
                      <a:pt x="46" y="57"/>
                    </a:lnTo>
                    <a:lnTo>
                      <a:pt x="48" y="57"/>
                    </a:lnTo>
                    <a:lnTo>
                      <a:pt x="48" y="57"/>
                    </a:lnTo>
                    <a:lnTo>
                      <a:pt x="52" y="54"/>
                    </a:lnTo>
                    <a:lnTo>
                      <a:pt x="55" y="52"/>
                    </a:lnTo>
                    <a:lnTo>
                      <a:pt x="55" y="52"/>
                    </a:lnTo>
                    <a:lnTo>
                      <a:pt x="59" y="50"/>
                    </a:lnTo>
                    <a:lnTo>
                      <a:pt x="62" y="45"/>
                    </a:lnTo>
                    <a:lnTo>
                      <a:pt x="64" y="43"/>
                    </a:lnTo>
                    <a:lnTo>
                      <a:pt x="70" y="41"/>
                    </a:lnTo>
                    <a:lnTo>
                      <a:pt x="70" y="41"/>
                    </a:lnTo>
                    <a:lnTo>
                      <a:pt x="71" y="43"/>
                    </a:lnTo>
                    <a:lnTo>
                      <a:pt x="71" y="43"/>
                    </a:lnTo>
                    <a:lnTo>
                      <a:pt x="73" y="43"/>
                    </a:lnTo>
                    <a:lnTo>
                      <a:pt x="73" y="43"/>
                    </a:lnTo>
                    <a:lnTo>
                      <a:pt x="75" y="41"/>
                    </a:lnTo>
                    <a:lnTo>
                      <a:pt x="75" y="38"/>
                    </a:lnTo>
                    <a:lnTo>
                      <a:pt x="75" y="38"/>
                    </a:lnTo>
                    <a:lnTo>
                      <a:pt x="73" y="38"/>
                    </a:lnTo>
                    <a:lnTo>
                      <a:pt x="70" y="36"/>
                    </a:lnTo>
                    <a:lnTo>
                      <a:pt x="62" y="38"/>
                    </a:lnTo>
                    <a:lnTo>
                      <a:pt x="62" y="38"/>
                    </a:lnTo>
                    <a:lnTo>
                      <a:pt x="66" y="40"/>
                    </a:lnTo>
                    <a:lnTo>
                      <a:pt x="66" y="40"/>
                    </a:lnTo>
                    <a:lnTo>
                      <a:pt x="59" y="40"/>
                    </a:lnTo>
                    <a:lnTo>
                      <a:pt x="55" y="40"/>
                    </a:lnTo>
                    <a:lnTo>
                      <a:pt x="54" y="41"/>
                    </a:lnTo>
                    <a:lnTo>
                      <a:pt x="54" y="41"/>
                    </a:lnTo>
                    <a:lnTo>
                      <a:pt x="52" y="43"/>
                    </a:lnTo>
                    <a:lnTo>
                      <a:pt x="50" y="43"/>
                    </a:lnTo>
                    <a:lnTo>
                      <a:pt x="46" y="43"/>
                    </a:lnTo>
                    <a:lnTo>
                      <a:pt x="46" y="40"/>
                    </a:lnTo>
                    <a:lnTo>
                      <a:pt x="46" y="40"/>
                    </a:lnTo>
                    <a:lnTo>
                      <a:pt x="43" y="43"/>
                    </a:lnTo>
                    <a:lnTo>
                      <a:pt x="39" y="47"/>
                    </a:lnTo>
                    <a:lnTo>
                      <a:pt x="39" y="47"/>
                    </a:lnTo>
                    <a:lnTo>
                      <a:pt x="37" y="50"/>
                    </a:lnTo>
                    <a:lnTo>
                      <a:pt x="34" y="50"/>
                    </a:lnTo>
                    <a:lnTo>
                      <a:pt x="34" y="50"/>
                    </a:lnTo>
                    <a:lnTo>
                      <a:pt x="30" y="48"/>
                    </a:lnTo>
                    <a:lnTo>
                      <a:pt x="29" y="47"/>
                    </a:lnTo>
                    <a:lnTo>
                      <a:pt x="29" y="47"/>
                    </a:lnTo>
                    <a:lnTo>
                      <a:pt x="27" y="43"/>
                    </a:lnTo>
                    <a:lnTo>
                      <a:pt x="27" y="43"/>
                    </a:lnTo>
                    <a:lnTo>
                      <a:pt x="25" y="43"/>
                    </a:lnTo>
                    <a:lnTo>
                      <a:pt x="23" y="43"/>
                    </a:lnTo>
                    <a:lnTo>
                      <a:pt x="23" y="43"/>
                    </a:lnTo>
                    <a:lnTo>
                      <a:pt x="21" y="40"/>
                    </a:lnTo>
                    <a:lnTo>
                      <a:pt x="20" y="34"/>
                    </a:lnTo>
                    <a:lnTo>
                      <a:pt x="20" y="31"/>
                    </a:lnTo>
                    <a:lnTo>
                      <a:pt x="21" y="25"/>
                    </a:lnTo>
                    <a:lnTo>
                      <a:pt x="21" y="25"/>
                    </a:lnTo>
                    <a:lnTo>
                      <a:pt x="23" y="22"/>
                    </a:lnTo>
                    <a:lnTo>
                      <a:pt x="27" y="20"/>
                    </a:lnTo>
                    <a:lnTo>
                      <a:pt x="27" y="20"/>
                    </a:lnTo>
                    <a:lnTo>
                      <a:pt x="32" y="20"/>
                    </a:lnTo>
                    <a:lnTo>
                      <a:pt x="36" y="22"/>
                    </a:lnTo>
                    <a:lnTo>
                      <a:pt x="36" y="22"/>
                    </a:lnTo>
                    <a:lnTo>
                      <a:pt x="39" y="20"/>
                    </a:lnTo>
                    <a:lnTo>
                      <a:pt x="43" y="20"/>
                    </a:lnTo>
                    <a:lnTo>
                      <a:pt x="43" y="20"/>
                    </a:lnTo>
                    <a:lnTo>
                      <a:pt x="46" y="20"/>
                    </a:lnTo>
                    <a:lnTo>
                      <a:pt x="50" y="20"/>
                    </a:lnTo>
                    <a:lnTo>
                      <a:pt x="50" y="20"/>
                    </a:lnTo>
                    <a:lnTo>
                      <a:pt x="55" y="20"/>
                    </a:lnTo>
                    <a:lnTo>
                      <a:pt x="61" y="20"/>
                    </a:lnTo>
                    <a:lnTo>
                      <a:pt x="61" y="20"/>
                    </a:lnTo>
                    <a:lnTo>
                      <a:pt x="66" y="20"/>
                    </a:lnTo>
                    <a:lnTo>
                      <a:pt x="71" y="22"/>
                    </a:lnTo>
                    <a:lnTo>
                      <a:pt x="71" y="22"/>
                    </a:lnTo>
                    <a:lnTo>
                      <a:pt x="75" y="23"/>
                    </a:lnTo>
                    <a:lnTo>
                      <a:pt x="82" y="23"/>
                    </a:lnTo>
                    <a:lnTo>
                      <a:pt x="87" y="22"/>
                    </a:lnTo>
                    <a:lnTo>
                      <a:pt x="91" y="20"/>
                    </a:lnTo>
                    <a:lnTo>
                      <a:pt x="91" y="20"/>
                    </a:lnTo>
                    <a:lnTo>
                      <a:pt x="95" y="15"/>
                    </a:lnTo>
                    <a:lnTo>
                      <a:pt x="98" y="11"/>
                    </a:lnTo>
                    <a:lnTo>
                      <a:pt x="98" y="11"/>
                    </a:lnTo>
                    <a:lnTo>
                      <a:pt x="100" y="7"/>
                    </a:lnTo>
                    <a:lnTo>
                      <a:pt x="104" y="4"/>
                    </a:lnTo>
                    <a:lnTo>
                      <a:pt x="104" y="4"/>
                    </a:lnTo>
                    <a:lnTo>
                      <a:pt x="102" y="2"/>
                    </a:lnTo>
                    <a:lnTo>
                      <a:pt x="102" y="0"/>
                    </a:lnTo>
                    <a:lnTo>
                      <a:pt x="102" y="0"/>
                    </a:lnTo>
                    <a:lnTo>
                      <a:pt x="98" y="0"/>
                    </a:lnTo>
                    <a:lnTo>
                      <a:pt x="98" y="0"/>
                    </a:lnTo>
                    <a:lnTo>
                      <a:pt x="96" y="2"/>
                    </a:lnTo>
                    <a:lnTo>
                      <a:pt x="95" y="4"/>
                    </a:lnTo>
                    <a:lnTo>
                      <a:pt x="95" y="4"/>
                    </a:lnTo>
                    <a:lnTo>
                      <a:pt x="93" y="6"/>
                    </a:lnTo>
                    <a:lnTo>
                      <a:pt x="93" y="7"/>
                    </a:lnTo>
                    <a:lnTo>
                      <a:pt x="93" y="7"/>
                    </a:lnTo>
                    <a:lnTo>
                      <a:pt x="91" y="9"/>
                    </a:lnTo>
                    <a:lnTo>
                      <a:pt x="89" y="9"/>
                    </a:lnTo>
                    <a:lnTo>
                      <a:pt x="89" y="9"/>
                    </a:lnTo>
                    <a:lnTo>
                      <a:pt x="87" y="13"/>
                    </a:lnTo>
                    <a:lnTo>
                      <a:pt x="84" y="13"/>
                    </a:lnTo>
                    <a:lnTo>
                      <a:pt x="79" y="13"/>
                    </a:lnTo>
                    <a:lnTo>
                      <a:pt x="79" y="13"/>
                    </a:lnTo>
                    <a:lnTo>
                      <a:pt x="68" y="13"/>
                    </a:lnTo>
                    <a:lnTo>
                      <a:pt x="68" y="13"/>
                    </a:lnTo>
                    <a:lnTo>
                      <a:pt x="66" y="13"/>
                    </a:lnTo>
                    <a:lnTo>
                      <a:pt x="64" y="13"/>
                    </a:lnTo>
                    <a:lnTo>
                      <a:pt x="64" y="13"/>
                    </a:lnTo>
                    <a:lnTo>
                      <a:pt x="52" y="11"/>
                    </a:lnTo>
                    <a:lnTo>
                      <a:pt x="52" y="11"/>
                    </a:lnTo>
                    <a:lnTo>
                      <a:pt x="46" y="11"/>
                    </a:lnTo>
                    <a:lnTo>
                      <a:pt x="46" y="11"/>
                    </a:lnTo>
                    <a:lnTo>
                      <a:pt x="45" y="11"/>
                    </a:lnTo>
                    <a:lnTo>
                      <a:pt x="43" y="9"/>
                    </a:lnTo>
                    <a:lnTo>
                      <a:pt x="41" y="7"/>
                    </a:lnTo>
                    <a:lnTo>
                      <a:pt x="41" y="7"/>
                    </a:lnTo>
                    <a:lnTo>
                      <a:pt x="36" y="6"/>
                    </a:lnTo>
                    <a:lnTo>
                      <a:pt x="34" y="6"/>
                    </a:lnTo>
                    <a:lnTo>
                      <a:pt x="32" y="7"/>
                    </a:lnTo>
                    <a:lnTo>
                      <a:pt x="32" y="7"/>
                    </a:lnTo>
                    <a:lnTo>
                      <a:pt x="30" y="11"/>
                    </a:lnTo>
                    <a:lnTo>
                      <a:pt x="29" y="13"/>
                    </a:lnTo>
                    <a:lnTo>
                      <a:pt x="27" y="15"/>
                    </a:lnTo>
                    <a:lnTo>
                      <a:pt x="23" y="13"/>
                    </a:lnTo>
                    <a:lnTo>
                      <a:pt x="23" y="13"/>
                    </a:lnTo>
                    <a:lnTo>
                      <a:pt x="21" y="16"/>
                    </a:lnTo>
                    <a:lnTo>
                      <a:pt x="21" y="16"/>
                    </a:lnTo>
                    <a:lnTo>
                      <a:pt x="20" y="18"/>
                    </a:lnTo>
                    <a:lnTo>
                      <a:pt x="18" y="20"/>
                    </a:lnTo>
                    <a:lnTo>
                      <a:pt x="18" y="20"/>
                    </a:lnTo>
                    <a:lnTo>
                      <a:pt x="16" y="22"/>
                    </a:lnTo>
                    <a:lnTo>
                      <a:pt x="16" y="25"/>
                    </a:lnTo>
                    <a:lnTo>
                      <a:pt x="16" y="27"/>
                    </a:lnTo>
                    <a:lnTo>
                      <a:pt x="16" y="29"/>
                    </a:lnTo>
                    <a:lnTo>
                      <a:pt x="16" y="29"/>
                    </a:lnTo>
                    <a:lnTo>
                      <a:pt x="14" y="27"/>
                    </a:lnTo>
                    <a:lnTo>
                      <a:pt x="12" y="27"/>
                    </a:lnTo>
                    <a:lnTo>
                      <a:pt x="12" y="27"/>
                    </a:lnTo>
                    <a:lnTo>
                      <a:pt x="14" y="31"/>
                    </a:lnTo>
                    <a:lnTo>
                      <a:pt x="16" y="31"/>
                    </a:lnTo>
                    <a:lnTo>
                      <a:pt x="16" y="32"/>
                    </a:lnTo>
                    <a:lnTo>
                      <a:pt x="16" y="32"/>
                    </a:lnTo>
                    <a:lnTo>
                      <a:pt x="16" y="38"/>
                    </a:lnTo>
                    <a:lnTo>
                      <a:pt x="16" y="41"/>
                    </a:lnTo>
                    <a:lnTo>
                      <a:pt x="16" y="41"/>
                    </a:lnTo>
                    <a:lnTo>
                      <a:pt x="14" y="38"/>
                    </a:lnTo>
                    <a:lnTo>
                      <a:pt x="14" y="38"/>
                    </a:lnTo>
                    <a:lnTo>
                      <a:pt x="11" y="45"/>
                    </a:lnTo>
                    <a:lnTo>
                      <a:pt x="9" y="47"/>
                    </a:lnTo>
                    <a:lnTo>
                      <a:pt x="9" y="50"/>
                    </a:lnTo>
                    <a:lnTo>
                      <a:pt x="9" y="50"/>
                    </a:lnTo>
                    <a:lnTo>
                      <a:pt x="9" y="57"/>
                    </a:lnTo>
                    <a:lnTo>
                      <a:pt x="9" y="57"/>
                    </a:lnTo>
                    <a:lnTo>
                      <a:pt x="7" y="61"/>
                    </a:lnTo>
                    <a:lnTo>
                      <a:pt x="5" y="65"/>
                    </a:lnTo>
                    <a:lnTo>
                      <a:pt x="5" y="65"/>
                    </a:lnTo>
                    <a:lnTo>
                      <a:pt x="4" y="66"/>
                    </a:lnTo>
                    <a:lnTo>
                      <a:pt x="2" y="70"/>
                    </a:lnTo>
                    <a:lnTo>
                      <a:pt x="0" y="72"/>
                    </a:lnTo>
                    <a:lnTo>
                      <a:pt x="0" y="73"/>
                    </a:lnTo>
                    <a:lnTo>
                      <a:pt x="0" y="73"/>
                    </a:lnTo>
                    <a:lnTo>
                      <a:pt x="0" y="75"/>
                    </a:lnTo>
                    <a:lnTo>
                      <a:pt x="0" y="77"/>
                    </a:lnTo>
                    <a:lnTo>
                      <a:pt x="0" y="77"/>
                    </a:lnTo>
                    <a:lnTo>
                      <a:pt x="0" y="81"/>
                    </a:lnTo>
                    <a:lnTo>
                      <a:pt x="2" y="86"/>
                    </a:lnTo>
                    <a:lnTo>
                      <a:pt x="2" y="86"/>
                    </a:lnTo>
                    <a:lnTo>
                      <a:pt x="4" y="84"/>
                    </a:lnTo>
                    <a:lnTo>
                      <a:pt x="7" y="84"/>
                    </a:lnTo>
                    <a:lnTo>
                      <a:pt x="7" y="84"/>
                    </a:lnTo>
                    <a:lnTo>
                      <a:pt x="11" y="84"/>
                    </a:lnTo>
                    <a:lnTo>
                      <a:pt x="11" y="86"/>
                    </a:lnTo>
                    <a:lnTo>
                      <a:pt x="11" y="90"/>
                    </a:lnTo>
                    <a:lnTo>
                      <a:pt x="11" y="90"/>
                    </a:lnTo>
                    <a:lnTo>
                      <a:pt x="12" y="95"/>
                    </a:lnTo>
                    <a:lnTo>
                      <a:pt x="11" y="100"/>
                    </a:lnTo>
                    <a:lnTo>
                      <a:pt x="11" y="100"/>
                    </a:lnTo>
                    <a:lnTo>
                      <a:pt x="11" y="106"/>
                    </a:lnTo>
                    <a:lnTo>
                      <a:pt x="7" y="1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4" name="Freeform 2574">
                <a:extLst>
                  <a:ext uri="{FF2B5EF4-FFF2-40B4-BE49-F238E27FC236}">
                    <a16:creationId xmlns:a16="http://schemas.microsoft.com/office/drawing/2014/main" id="{FC298D66-22B3-5F41-847F-0E01FB3353D2}"/>
                  </a:ext>
                </a:extLst>
              </p:cNvPr>
              <p:cNvSpPr>
                <a:spLocks/>
              </p:cNvSpPr>
              <p:nvPr/>
            </p:nvSpPr>
            <p:spPr bwMode="auto">
              <a:xfrm>
                <a:off x="4603" y="2684"/>
                <a:ext cx="104" cy="120"/>
              </a:xfrm>
              <a:custGeom>
                <a:avLst/>
                <a:gdLst>
                  <a:gd name="T0" fmla="*/ 7 w 104"/>
                  <a:gd name="T1" fmla="*/ 118 h 120"/>
                  <a:gd name="T2" fmla="*/ 14 w 104"/>
                  <a:gd name="T3" fmla="*/ 118 h 120"/>
                  <a:gd name="T4" fmla="*/ 23 w 104"/>
                  <a:gd name="T5" fmla="*/ 116 h 120"/>
                  <a:gd name="T6" fmla="*/ 21 w 104"/>
                  <a:gd name="T7" fmla="*/ 107 h 120"/>
                  <a:gd name="T8" fmla="*/ 25 w 104"/>
                  <a:gd name="T9" fmla="*/ 88 h 120"/>
                  <a:gd name="T10" fmla="*/ 23 w 104"/>
                  <a:gd name="T11" fmla="*/ 77 h 120"/>
                  <a:gd name="T12" fmla="*/ 34 w 104"/>
                  <a:gd name="T13" fmla="*/ 70 h 120"/>
                  <a:gd name="T14" fmla="*/ 34 w 104"/>
                  <a:gd name="T15" fmla="*/ 81 h 120"/>
                  <a:gd name="T16" fmla="*/ 43 w 104"/>
                  <a:gd name="T17" fmla="*/ 93 h 120"/>
                  <a:gd name="T18" fmla="*/ 43 w 104"/>
                  <a:gd name="T19" fmla="*/ 104 h 120"/>
                  <a:gd name="T20" fmla="*/ 50 w 104"/>
                  <a:gd name="T21" fmla="*/ 104 h 120"/>
                  <a:gd name="T22" fmla="*/ 57 w 104"/>
                  <a:gd name="T23" fmla="*/ 98 h 120"/>
                  <a:gd name="T24" fmla="*/ 61 w 104"/>
                  <a:gd name="T25" fmla="*/ 97 h 120"/>
                  <a:gd name="T26" fmla="*/ 62 w 104"/>
                  <a:gd name="T27" fmla="*/ 93 h 120"/>
                  <a:gd name="T28" fmla="*/ 61 w 104"/>
                  <a:gd name="T29" fmla="*/ 90 h 120"/>
                  <a:gd name="T30" fmla="*/ 55 w 104"/>
                  <a:gd name="T31" fmla="*/ 84 h 120"/>
                  <a:gd name="T32" fmla="*/ 55 w 104"/>
                  <a:gd name="T33" fmla="*/ 81 h 120"/>
                  <a:gd name="T34" fmla="*/ 55 w 104"/>
                  <a:gd name="T35" fmla="*/ 75 h 120"/>
                  <a:gd name="T36" fmla="*/ 50 w 104"/>
                  <a:gd name="T37" fmla="*/ 68 h 120"/>
                  <a:gd name="T38" fmla="*/ 43 w 104"/>
                  <a:gd name="T39" fmla="*/ 61 h 120"/>
                  <a:gd name="T40" fmla="*/ 41 w 104"/>
                  <a:gd name="T41" fmla="*/ 56 h 120"/>
                  <a:gd name="T42" fmla="*/ 52 w 104"/>
                  <a:gd name="T43" fmla="*/ 54 h 120"/>
                  <a:gd name="T44" fmla="*/ 64 w 104"/>
                  <a:gd name="T45" fmla="*/ 43 h 120"/>
                  <a:gd name="T46" fmla="*/ 73 w 104"/>
                  <a:gd name="T47" fmla="*/ 43 h 120"/>
                  <a:gd name="T48" fmla="*/ 73 w 104"/>
                  <a:gd name="T49" fmla="*/ 38 h 120"/>
                  <a:gd name="T50" fmla="*/ 66 w 104"/>
                  <a:gd name="T51" fmla="*/ 40 h 120"/>
                  <a:gd name="T52" fmla="*/ 52 w 104"/>
                  <a:gd name="T53" fmla="*/ 43 h 120"/>
                  <a:gd name="T54" fmla="*/ 43 w 104"/>
                  <a:gd name="T55" fmla="*/ 43 h 120"/>
                  <a:gd name="T56" fmla="*/ 34 w 104"/>
                  <a:gd name="T57" fmla="*/ 50 h 120"/>
                  <a:gd name="T58" fmla="*/ 27 w 104"/>
                  <a:gd name="T59" fmla="*/ 43 h 120"/>
                  <a:gd name="T60" fmla="*/ 20 w 104"/>
                  <a:gd name="T61" fmla="*/ 34 h 120"/>
                  <a:gd name="T62" fmla="*/ 27 w 104"/>
                  <a:gd name="T63" fmla="*/ 20 h 120"/>
                  <a:gd name="T64" fmla="*/ 39 w 104"/>
                  <a:gd name="T65" fmla="*/ 20 h 120"/>
                  <a:gd name="T66" fmla="*/ 50 w 104"/>
                  <a:gd name="T67" fmla="*/ 20 h 120"/>
                  <a:gd name="T68" fmla="*/ 71 w 104"/>
                  <a:gd name="T69" fmla="*/ 22 h 120"/>
                  <a:gd name="T70" fmla="*/ 91 w 104"/>
                  <a:gd name="T71" fmla="*/ 20 h 120"/>
                  <a:gd name="T72" fmla="*/ 100 w 104"/>
                  <a:gd name="T73" fmla="*/ 7 h 120"/>
                  <a:gd name="T74" fmla="*/ 102 w 104"/>
                  <a:gd name="T75" fmla="*/ 0 h 120"/>
                  <a:gd name="T76" fmla="*/ 95 w 104"/>
                  <a:gd name="T77" fmla="*/ 4 h 120"/>
                  <a:gd name="T78" fmla="*/ 89 w 104"/>
                  <a:gd name="T79" fmla="*/ 9 h 120"/>
                  <a:gd name="T80" fmla="*/ 79 w 104"/>
                  <a:gd name="T81" fmla="*/ 13 h 120"/>
                  <a:gd name="T82" fmla="*/ 64 w 104"/>
                  <a:gd name="T83" fmla="*/ 13 h 120"/>
                  <a:gd name="T84" fmla="*/ 45 w 104"/>
                  <a:gd name="T85" fmla="*/ 11 h 120"/>
                  <a:gd name="T86" fmla="*/ 34 w 104"/>
                  <a:gd name="T87" fmla="*/ 6 h 120"/>
                  <a:gd name="T88" fmla="*/ 27 w 104"/>
                  <a:gd name="T89" fmla="*/ 15 h 120"/>
                  <a:gd name="T90" fmla="*/ 20 w 104"/>
                  <a:gd name="T91" fmla="*/ 18 h 120"/>
                  <a:gd name="T92" fmla="*/ 16 w 104"/>
                  <a:gd name="T93" fmla="*/ 27 h 120"/>
                  <a:gd name="T94" fmla="*/ 12 w 104"/>
                  <a:gd name="T95" fmla="*/ 27 h 120"/>
                  <a:gd name="T96" fmla="*/ 16 w 104"/>
                  <a:gd name="T97" fmla="*/ 38 h 120"/>
                  <a:gd name="T98" fmla="*/ 11 w 104"/>
                  <a:gd name="T99" fmla="*/ 45 h 120"/>
                  <a:gd name="T100" fmla="*/ 9 w 104"/>
                  <a:gd name="T101" fmla="*/ 57 h 120"/>
                  <a:gd name="T102" fmla="*/ 2 w 104"/>
                  <a:gd name="T103" fmla="*/ 70 h 120"/>
                  <a:gd name="T104" fmla="*/ 0 w 104"/>
                  <a:gd name="T105" fmla="*/ 77 h 120"/>
                  <a:gd name="T106" fmla="*/ 4 w 104"/>
                  <a:gd name="T107" fmla="*/ 84 h 120"/>
                  <a:gd name="T108" fmla="*/ 11 w 104"/>
                  <a:gd name="T109" fmla="*/ 90 h 120"/>
                  <a:gd name="T110" fmla="*/ 11 w 104"/>
                  <a:gd name="T111"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120">
                    <a:moveTo>
                      <a:pt x="7" y="111"/>
                    </a:moveTo>
                    <a:lnTo>
                      <a:pt x="7" y="111"/>
                    </a:lnTo>
                    <a:lnTo>
                      <a:pt x="7" y="115"/>
                    </a:lnTo>
                    <a:lnTo>
                      <a:pt x="7" y="118"/>
                    </a:lnTo>
                    <a:lnTo>
                      <a:pt x="7" y="118"/>
                    </a:lnTo>
                    <a:lnTo>
                      <a:pt x="9" y="118"/>
                    </a:lnTo>
                    <a:lnTo>
                      <a:pt x="11" y="118"/>
                    </a:lnTo>
                    <a:lnTo>
                      <a:pt x="12" y="120"/>
                    </a:lnTo>
                    <a:lnTo>
                      <a:pt x="14" y="118"/>
                    </a:lnTo>
                    <a:lnTo>
                      <a:pt x="14" y="118"/>
                    </a:lnTo>
                    <a:lnTo>
                      <a:pt x="16" y="118"/>
                    </a:lnTo>
                    <a:lnTo>
                      <a:pt x="18" y="118"/>
                    </a:lnTo>
                    <a:lnTo>
                      <a:pt x="18" y="118"/>
                    </a:lnTo>
                    <a:lnTo>
                      <a:pt x="21" y="116"/>
                    </a:lnTo>
                    <a:lnTo>
                      <a:pt x="23" y="116"/>
                    </a:lnTo>
                    <a:lnTo>
                      <a:pt x="23" y="116"/>
                    </a:lnTo>
                    <a:lnTo>
                      <a:pt x="23" y="113"/>
                    </a:lnTo>
                    <a:lnTo>
                      <a:pt x="21" y="111"/>
                    </a:lnTo>
                    <a:lnTo>
                      <a:pt x="21" y="107"/>
                    </a:lnTo>
                    <a:lnTo>
                      <a:pt x="21" y="107"/>
                    </a:lnTo>
                    <a:lnTo>
                      <a:pt x="23" y="102"/>
                    </a:lnTo>
                    <a:lnTo>
                      <a:pt x="23" y="97"/>
                    </a:lnTo>
                    <a:lnTo>
                      <a:pt x="23" y="97"/>
                    </a:lnTo>
                    <a:lnTo>
                      <a:pt x="23" y="91"/>
                    </a:lnTo>
                    <a:lnTo>
                      <a:pt x="25" y="88"/>
                    </a:lnTo>
                    <a:lnTo>
                      <a:pt x="25" y="88"/>
                    </a:lnTo>
                    <a:lnTo>
                      <a:pt x="25" y="82"/>
                    </a:lnTo>
                    <a:lnTo>
                      <a:pt x="25" y="82"/>
                    </a:lnTo>
                    <a:lnTo>
                      <a:pt x="25" y="79"/>
                    </a:lnTo>
                    <a:lnTo>
                      <a:pt x="23" y="77"/>
                    </a:lnTo>
                    <a:lnTo>
                      <a:pt x="23" y="77"/>
                    </a:lnTo>
                    <a:lnTo>
                      <a:pt x="23" y="73"/>
                    </a:lnTo>
                    <a:lnTo>
                      <a:pt x="27" y="72"/>
                    </a:lnTo>
                    <a:lnTo>
                      <a:pt x="30" y="70"/>
                    </a:lnTo>
                    <a:lnTo>
                      <a:pt x="34" y="70"/>
                    </a:lnTo>
                    <a:lnTo>
                      <a:pt x="34" y="70"/>
                    </a:lnTo>
                    <a:lnTo>
                      <a:pt x="36" y="72"/>
                    </a:lnTo>
                    <a:lnTo>
                      <a:pt x="36" y="75"/>
                    </a:lnTo>
                    <a:lnTo>
                      <a:pt x="34" y="81"/>
                    </a:lnTo>
                    <a:lnTo>
                      <a:pt x="34" y="81"/>
                    </a:lnTo>
                    <a:lnTo>
                      <a:pt x="34" y="82"/>
                    </a:lnTo>
                    <a:lnTo>
                      <a:pt x="34" y="84"/>
                    </a:lnTo>
                    <a:lnTo>
                      <a:pt x="36" y="88"/>
                    </a:lnTo>
                    <a:lnTo>
                      <a:pt x="43" y="93"/>
                    </a:lnTo>
                    <a:lnTo>
                      <a:pt x="43" y="93"/>
                    </a:lnTo>
                    <a:lnTo>
                      <a:pt x="43" y="95"/>
                    </a:lnTo>
                    <a:lnTo>
                      <a:pt x="43" y="97"/>
                    </a:lnTo>
                    <a:lnTo>
                      <a:pt x="41" y="100"/>
                    </a:lnTo>
                    <a:lnTo>
                      <a:pt x="43" y="104"/>
                    </a:lnTo>
                    <a:lnTo>
                      <a:pt x="43" y="104"/>
                    </a:lnTo>
                    <a:lnTo>
                      <a:pt x="45" y="106"/>
                    </a:lnTo>
                    <a:lnTo>
                      <a:pt x="48" y="106"/>
                    </a:lnTo>
                    <a:lnTo>
                      <a:pt x="48" y="106"/>
                    </a:lnTo>
                    <a:lnTo>
                      <a:pt x="50" y="106"/>
                    </a:lnTo>
                    <a:lnTo>
                      <a:pt x="50" y="104"/>
                    </a:lnTo>
                    <a:lnTo>
                      <a:pt x="52" y="102"/>
                    </a:lnTo>
                    <a:lnTo>
                      <a:pt x="52" y="102"/>
                    </a:lnTo>
                    <a:lnTo>
                      <a:pt x="52" y="100"/>
                    </a:lnTo>
                    <a:lnTo>
                      <a:pt x="54" y="98"/>
                    </a:lnTo>
                    <a:lnTo>
                      <a:pt x="57" y="98"/>
                    </a:lnTo>
                    <a:lnTo>
                      <a:pt x="57" y="98"/>
                    </a:lnTo>
                    <a:lnTo>
                      <a:pt x="61" y="98"/>
                    </a:lnTo>
                    <a:lnTo>
                      <a:pt x="62" y="98"/>
                    </a:lnTo>
                    <a:lnTo>
                      <a:pt x="61" y="97"/>
                    </a:lnTo>
                    <a:lnTo>
                      <a:pt x="61" y="97"/>
                    </a:lnTo>
                    <a:lnTo>
                      <a:pt x="62" y="98"/>
                    </a:lnTo>
                    <a:lnTo>
                      <a:pt x="64" y="97"/>
                    </a:lnTo>
                    <a:lnTo>
                      <a:pt x="64" y="95"/>
                    </a:lnTo>
                    <a:lnTo>
                      <a:pt x="62" y="93"/>
                    </a:lnTo>
                    <a:lnTo>
                      <a:pt x="62" y="93"/>
                    </a:lnTo>
                    <a:lnTo>
                      <a:pt x="62" y="93"/>
                    </a:lnTo>
                    <a:lnTo>
                      <a:pt x="61" y="93"/>
                    </a:lnTo>
                    <a:lnTo>
                      <a:pt x="59" y="91"/>
                    </a:lnTo>
                    <a:lnTo>
                      <a:pt x="59" y="91"/>
                    </a:lnTo>
                    <a:lnTo>
                      <a:pt x="61" y="90"/>
                    </a:lnTo>
                    <a:lnTo>
                      <a:pt x="61" y="90"/>
                    </a:lnTo>
                    <a:lnTo>
                      <a:pt x="57" y="90"/>
                    </a:lnTo>
                    <a:lnTo>
                      <a:pt x="55" y="86"/>
                    </a:lnTo>
                    <a:lnTo>
                      <a:pt x="55" y="86"/>
                    </a:lnTo>
                    <a:lnTo>
                      <a:pt x="55" y="84"/>
                    </a:lnTo>
                    <a:lnTo>
                      <a:pt x="55" y="82"/>
                    </a:lnTo>
                    <a:lnTo>
                      <a:pt x="55" y="82"/>
                    </a:lnTo>
                    <a:lnTo>
                      <a:pt x="57" y="82"/>
                    </a:lnTo>
                    <a:lnTo>
                      <a:pt x="57" y="82"/>
                    </a:lnTo>
                    <a:lnTo>
                      <a:pt x="55" y="81"/>
                    </a:lnTo>
                    <a:lnTo>
                      <a:pt x="57" y="79"/>
                    </a:lnTo>
                    <a:lnTo>
                      <a:pt x="57" y="79"/>
                    </a:lnTo>
                    <a:lnTo>
                      <a:pt x="55" y="77"/>
                    </a:lnTo>
                    <a:lnTo>
                      <a:pt x="55" y="77"/>
                    </a:lnTo>
                    <a:lnTo>
                      <a:pt x="55" y="75"/>
                    </a:lnTo>
                    <a:lnTo>
                      <a:pt x="55" y="73"/>
                    </a:lnTo>
                    <a:lnTo>
                      <a:pt x="55" y="73"/>
                    </a:lnTo>
                    <a:lnTo>
                      <a:pt x="52" y="72"/>
                    </a:lnTo>
                    <a:lnTo>
                      <a:pt x="52" y="72"/>
                    </a:lnTo>
                    <a:lnTo>
                      <a:pt x="50" y="68"/>
                    </a:lnTo>
                    <a:lnTo>
                      <a:pt x="50" y="68"/>
                    </a:lnTo>
                    <a:lnTo>
                      <a:pt x="48" y="65"/>
                    </a:lnTo>
                    <a:lnTo>
                      <a:pt x="46" y="63"/>
                    </a:lnTo>
                    <a:lnTo>
                      <a:pt x="46" y="63"/>
                    </a:lnTo>
                    <a:lnTo>
                      <a:pt x="43" y="61"/>
                    </a:lnTo>
                    <a:lnTo>
                      <a:pt x="43" y="59"/>
                    </a:lnTo>
                    <a:lnTo>
                      <a:pt x="41" y="59"/>
                    </a:lnTo>
                    <a:lnTo>
                      <a:pt x="41" y="59"/>
                    </a:lnTo>
                    <a:lnTo>
                      <a:pt x="41" y="56"/>
                    </a:lnTo>
                    <a:lnTo>
                      <a:pt x="41" y="56"/>
                    </a:lnTo>
                    <a:lnTo>
                      <a:pt x="45" y="57"/>
                    </a:lnTo>
                    <a:lnTo>
                      <a:pt x="46" y="57"/>
                    </a:lnTo>
                    <a:lnTo>
                      <a:pt x="48" y="57"/>
                    </a:lnTo>
                    <a:lnTo>
                      <a:pt x="48" y="57"/>
                    </a:lnTo>
                    <a:lnTo>
                      <a:pt x="52" y="54"/>
                    </a:lnTo>
                    <a:lnTo>
                      <a:pt x="55" y="52"/>
                    </a:lnTo>
                    <a:lnTo>
                      <a:pt x="55" y="52"/>
                    </a:lnTo>
                    <a:lnTo>
                      <a:pt x="59" y="50"/>
                    </a:lnTo>
                    <a:lnTo>
                      <a:pt x="62" y="45"/>
                    </a:lnTo>
                    <a:lnTo>
                      <a:pt x="64" y="43"/>
                    </a:lnTo>
                    <a:lnTo>
                      <a:pt x="70" y="41"/>
                    </a:lnTo>
                    <a:lnTo>
                      <a:pt x="70" y="41"/>
                    </a:lnTo>
                    <a:lnTo>
                      <a:pt x="71" y="43"/>
                    </a:lnTo>
                    <a:lnTo>
                      <a:pt x="71" y="43"/>
                    </a:lnTo>
                    <a:lnTo>
                      <a:pt x="73" y="43"/>
                    </a:lnTo>
                    <a:lnTo>
                      <a:pt x="73" y="43"/>
                    </a:lnTo>
                    <a:lnTo>
                      <a:pt x="75" y="41"/>
                    </a:lnTo>
                    <a:lnTo>
                      <a:pt x="75" y="38"/>
                    </a:lnTo>
                    <a:lnTo>
                      <a:pt x="75" y="38"/>
                    </a:lnTo>
                    <a:lnTo>
                      <a:pt x="73" y="38"/>
                    </a:lnTo>
                    <a:lnTo>
                      <a:pt x="70" y="36"/>
                    </a:lnTo>
                    <a:lnTo>
                      <a:pt x="62" y="38"/>
                    </a:lnTo>
                    <a:lnTo>
                      <a:pt x="62" y="38"/>
                    </a:lnTo>
                    <a:lnTo>
                      <a:pt x="66" y="40"/>
                    </a:lnTo>
                    <a:lnTo>
                      <a:pt x="66" y="40"/>
                    </a:lnTo>
                    <a:lnTo>
                      <a:pt x="59" y="40"/>
                    </a:lnTo>
                    <a:lnTo>
                      <a:pt x="55" y="40"/>
                    </a:lnTo>
                    <a:lnTo>
                      <a:pt x="54" y="41"/>
                    </a:lnTo>
                    <a:lnTo>
                      <a:pt x="54" y="41"/>
                    </a:lnTo>
                    <a:lnTo>
                      <a:pt x="52" y="43"/>
                    </a:lnTo>
                    <a:lnTo>
                      <a:pt x="50" y="43"/>
                    </a:lnTo>
                    <a:lnTo>
                      <a:pt x="46" y="43"/>
                    </a:lnTo>
                    <a:lnTo>
                      <a:pt x="46" y="40"/>
                    </a:lnTo>
                    <a:lnTo>
                      <a:pt x="46" y="40"/>
                    </a:lnTo>
                    <a:lnTo>
                      <a:pt x="43" y="43"/>
                    </a:lnTo>
                    <a:lnTo>
                      <a:pt x="39" y="47"/>
                    </a:lnTo>
                    <a:lnTo>
                      <a:pt x="39" y="47"/>
                    </a:lnTo>
                    <a:lnTo>
                      <a:pt x="37" y="50"/>
                    </a:lnTo>
                    <a:lnTo>
                      <a:pt x="34" y="50"/>
                    </a:lnTo>
                    <a:lnTo>
                      <a:pt x="34" y="50"/>
                    </a:lnTo>
                    <a:lnTo>
                      <a:pt x="30" y="48"/>
                    </a:lnTo>
                    <a:lnTo>
                      <a:pt x="29" y="47"/>
                    </a:lnTo>
                    <a:lnTo>
                      <a:pt x="29" y="47"/>
                    </a:lnTo>
                    <a:lnTo>
                      <a:pt x="27" y="43"/>
                    </a:lnTo>
                    <a:lnTo>
                      <a:pt x="27" y="43"/>
                    </a:lnTo>
                    <a:lnTo>
                      <a:pt x="25" y="43"/>
                    </a:lnTo>
                    <a:lnTo>
                      <a:pt x="23" y="43"/>
                    </a:lnTo>
                    <a:lnTo>
                      <a:pt x="23" y="43"/>
                    </a:lnTo>
                    <a:lnTo>
                      <a:pt x="21" y="40"/>
                    </a:lnTo>
                    <a:lnTo>
                      <a:pt x="20" y="34"/>
                    </a:lnTo>
                    <a:lnTo>
                      <a:pt x="20" y="31"/>
                    </a:lnTo>
                    <a:lnTo>
                      <a:pt x="21" y="25"/>
                    </a:lnTo>
                    <a:lnTo>
                      <a:pt x="21" y="25"/>
                    </a:lnTo>
                    <a:lnTo>
                      <a:pt x="23" y="22"/>
                    </a:lnTo>
                    <a:lnTo>
                      <a:pt x="27" y="20"/>
                    </a:lnTo>
                    <a:lnTo>
                      <a:pt x="27" y="20"/>
                    </a:lnTo>
                    <a:lnTo>
                      <a:pt x="32" y="20"/>
                    </a:lnTo>
                    <a:lnTo>
                      <a:pt x="36" y="22"/>
                    </a:lnTo>
                    <a:lnTo>
                      <a:pt x="36" y="22"/>
                    </a:lnTo>
                    <a:lnTo>
                      <a:pt x="39" y="20"/>
                    </a:lnTo>
                    <a:lnTo>
                      <a:pt x="43" y="20"/>
                    </a:lnTo>
                    <a:lnTo>
                      <a:pt x="43" y="20"/>
                    </a:lnTo>
                    <a:lnTo>
                      <a:pt x="46" y="20"/>
                    </a:lnTo>
                    <a:lnTo>
                      <a:pt x="50" y="20"/>
                    </a:lnTo>
                    <a:lnTo>
                      <a:pt x="50" y="20"/>
                    </a:lnTo>
                    <a:lnTo>
                      <a:pt x="55" y="20"/>
                    </a:lnTo>
                    <a:lnTo>
                      <a:pt x="61" y="20"/>
                    </a:lnTo>
                    <a:lnTo>
                      <a:pt x="61" y="20"/>
                    </a:lnTo>
                    <a:lnTo>
                      <a:pt x="66" y="20"/>
                    </a:lnTo>
                    <a:lnTo>
                      <a:pt x="71" y="22"/>
                    </a:lnTo>
                    <a:lnTo>
                      <a:pt x="71" y="22"/>
                    </a:lnTo>
                    <a:lnTo>
                      <a:pt x="75" y="23"/>
                    </a:lnTo>
                    <a:lnTo>
                      <a:pt x="82" y="23"/>
                    </a:lnTo>
                    <a:lnTo>
                      <a:pt x="87" y="22"/>
                    </a:lnTo>
                    <a:lnTo>
                      <a:pt x="91" y="20"/>
                    </a:lnTo>
                    <a:lnTo>
                      <a:pt x="91" y="20"/>
                    </a:lnTo>
                    <a:lnTo>
                      <a:pt x="95" y="15"/>
                    </a:lnTo>
                    <a:lnTo>
                      <a:pt x="98" y="11"/>
                    </a:lnTo>
                    <a:lnTo>
                      <a:pt x="98" y="11"/>
                    </a:lnTo>
                    <a:lnTo>
                      <a:pt x="100" y="7"/>
                    </a:lnTo>
                    <a:lnTo>
                      <a:pt x="104" y="4"/>
                    </a:lnTo>
                    <a:lnTo>
                      <a:pt x="104" y="4"/>
                    </a:lnTo>
                    <a:lnTo>
                      <a:pt x="102" y="2"/>
                    </a:lnTo>
                    <a:lnTo>
                      <a:pt x="102" y="0"/>
                    </a:lnTo>
                    <a:lnTo>
                      <a:pt x="102" y="0"/>
                    </a:lnTo>
                    <a:lnTo>
                      <a:pt x="98" y="0"/>
                    </a:lnTo>
                    <a:lnTo>
                      <a:pt x="98" y="0"/>
                    </a:lnTo>
                    <a:lnTo>
                      <a:pt x="96" y="2"/>
                    </a:lnTo>
                    <a:lnTo>
                      <a:pt x="95" y="4"/>
                    </a:lnTo>
                    <a:lnTo>
                      <a:pt x="95" y="4"/>
                    </a:lnTo>
                    <a:lnTo>
                      <a:pt x="93" y="6"/>
                    </a:lnTo>
                    <a:lnTo>
                      <a:pt x="93" y="7"/>
                    </a:lnTo>
                    <a:lnTo>
                      <a:pt x="93" y="7"/>
                    </a:lnTo>
                    <a:lnTo>
                      <a:pt x="91" y="9"/>
                    </a:lnTo>
                    <a:lnTo>
                      <a:pt x="89" y="9"/>
                    </a:lnTo>
                    <a:lnTo>
                      <a:pt x="89" y="9"/>
                    </a:lnTo>
                    <a:lnTo>
                      <a:pt x="87" y="13"/>
                    </a:lnTo>
                    <a:lnTo>
                      <a:pt x="84" y="13"/>
                    </a:lnTo>
                    <a:lnTo>
                      <a:pt x="79" y="13"/>
                    </a:lnTo>
                    <a:lnTo>
                      <a:pt x="79" y="13"/>
                    </a:lnTo>
                    <a:lnTo>
                      <a:pt x="68" y="13"/>
                    </a:lnTo>
                    <a:lnTo>
                      <a:pt x="68" y="13"/>
                    </a:lnTo>
                    <a:lnTo>
                      <a:pt x="66" y="13"/>
                    </a:lnTo>
                    <a:lnTo>
                      <a:pt x="64" y="13"/>
                    </a:lnTo>
                    <a:lnTo>
                      <a:pt x="64" y="13"/>
                    </a:lnTo>
                    <a:lnTo>
                      <a:pt x="52" y="11"/>
                    </a:lnTo>
                    <a:lnTo>
                      <a:pt x="52" y="11"/>
                    </a:lnTo>
                    <a:lnTo>
                      <a:pt x="46" y="11"/>
                    </a:lnTo>
                    <a:lnTo>
                      <a:pt x="46" y="11"/>
                    </a:lnTo>
                    <a:lnTo>
                      <a:pt x="45" y="11"/>
                    </a:lnTo>
                    <a:lnTo>
                      <a:pt x="43" y="9"/>
                    </a:lnTo>
                    <a:lnTo>
                      <a:pt x="41" y="7"/>
                    </a:lnTo>
                    <a:lnTo>
                      <a:pt x="41" y="7"/>
                    </a:lnTo>
                    <a:lnTo>
                      <a:pt x="36" y="6"/>
                    </a:lnTo>
                    <a:lnTo>
                      <a:pt x="34" y="6"/>
                    </a:lnTo>
                    <a:lnTo>
                      <a:pt x="32" y="7"/>
                    </a:lnTo>
                    <a:lnTo>
                      <a:pt x="32" y="7"/>
                    </a:lnTo>
                    <a:lnTo>
                      <a:pt x="30" y="11"/>
                    </a:lnTo>
                    <a:lnTo>
                      <a:pt x="29" y="13"/>
                    </a:lnTo>
                    <a:lnTo>
                      <a:pt x="27" y="15"/>
                    </a:lnTo>
                    <a:lnTo>
                      <a:pt x="23" y="13"/>
                    </a:lnTo>
                    <a:lnTo>
                      <a:pt x="23" y="13"/>
                    </a:lnTo>
                    <a:lnTo>
                      <a:pt x="21" y="16"/>
                    </a:lnTo>
                    <a:lnTo>
                      <a:pt x="21" y="16"/>
                    </a:lnTo>
                    <a:lnTo>
                      <a:pt x="20" y="18"/>
                    </a:lnTo>
                    <a:lnTo>
                      <a:pt x="18" y="20"/>
                    </a:lnTo>
                    <a:lnTo>
                      <a:pt x="18" y="20"/>
                    </a:lnTo>
                    <a:lnTo>
                      <a:pt x="16" y="22"/>
                    </a:lnTo>
                    <a:lnTo>
                      <a:pt x="16" y="25"/>
                    </a:lnTo>
                    <a:lnTo>
                      <a:pt x="16" y="27"/>
                    </a:lnTo>
                    <a:lnTo>
                      <a:pt x="16" y="29"/>
                    </a:lnTo>
                    <a:lnTo>
                      <a:pt x="16" y="29"/>
                    </a:lnTo>
                    <a:lnTo>
                      <a:pt x="14" y="27"/>
                    </a:lnTo>
                    <a:lnTo>
                      <a:pt x="12" y="27"/>
                    </a:lnTo>
                    <a:lnTo>
                      <a:pt x="12" y="27"/>
                    </a:lnTo>
                    <a:lnTo>
                      <a:pt x="14" y="31"/>
                    </a:lnTo>
                    <a:lnTo>
                      <a:pt x="16" y="31"/>
                    </a:lnTo>
                    <a:lnTo>
                      <a:pt x="16" y="32"/>
                    </a:lnTo>
                    <a:lnTo>
                      <a:pt x="16" y="32"/>
                    </a:lnTo>
                    <a:lnTo>
                      <a:pt x="16" y="38"/>
                    </a:lnTo>
                    <a:lnTo>
                      <a:pt x="16" y="41"/>
                    </a:lnTo>
                    <a:lnTo>
                      <a:pt x="16" y="41"/>
                    </a:lnTo>
                    <a:lnTo>
                      <a:pt x="14" y="38"/>
                    </a:lnTo>
                    <a:lnTo>
                      <a:pt x="14" y="38"/>
                    </a:lnTo>
                    <a:lnTo>
                      <a:pt x="11" y="45"/>
                    </a:lnTo>
                    <a:lnTo>
                      <a:pt x="9" y="47"/>
                    </a:lnTo>
                    <a:lnTo>
                      <a:pt x="9" y="50"/>
                    </a:lnTo>
                    <a:lnTo>
                      <a:pt x="9" y="50"/>
                    </a:lnTo>
                    <a:lnTo>
                      <a:pt x="9" y="57"/>
                    </a:lnTo>
                    <a:lnTo>
                      <a:pt x="9" y="57"/>
                    </a:lnTo>
                    <a:lnTo>
                      <a:pt x="7" y="61"/>
                    </a:lnTo>
                    <a:lnTo>
                      <a:pt x="5" y="65"/>
                    </a:lnTo>
                    <a:lnTo>
                      <a:pt x="5" y="65"/>
                    </a:lnTo>
                    <a:lnTo>
                      <a:pt x="4" y="66"/>
                    </a:lnTo>
                    <a:lnTo>
                      <a:pt x="2" y="70"/>
                    </a:lnTo>
                    <a:lnTo>
                      <a:pt x="0" y="72"/>
                    </a:lnTo>
                    <a:lnTo>
                      <a:pt x="0" y="73"/>
                    </a:lnTo>
                    <a:lnTo>
                      <a:pt x="0" y="73"/>
                    </a:lnTo>
                    <a:lnTo>
                      <a:pt x="0" y="75"/>
                    </a:lnTo>
                    <a:lnTo>
                      <a:pt x="0" y="77"/>
                    </a:lnTo>
                    <a:lnTo>
                      <a:pt x="0" y="77"/>
                    </a:lnTo>
                    <a:lnTo>
                      <a:pt x="0" y="81"/>
                    </a:lnTo>
                    <a:lnTo>
                      <a:pt x="2" y="86"/>
                    </a:lnTo>
                    <a:lnTo>
                      <a:pt x="2" y="86"/>
                    </a:lnTo>
                    <a:lnTo>
                      <a:pt x="4" y="84"/>
                    </a:lnTo>
                    <a:lnTo>
                      <a:pt x="7" y="84"/>
                    </a:lnTo>
                    <a:lnTo>
                      <a:pt x="7" y="84"/>
                    </a:lnTo>
                    <a:lnTo>
                      <a:pt x="11" y="84"/>
                    </a:lnTo>
                    <a:lnTo>
                      <a:pt x="11" y="86"/>
                    </a:lnTo>
                    <a:lnTo>
                      <a:pt x="11" y="90"/>
                    </a:lnTo>
                    <a:lnTo>
                      <a:pt x="11" y="90"/>
                    </a:lnTo>
                    <a:lnTo>
                      <a:pt x="12" y="95"/>
                    </a:lnTo>
                    <a:lnTo>
                      <a:pt x="11" y="100"/>
                    </a:lnTo>
                    <a:lnTo>
                      <a:pt x="11" y="100"/>
                    </a:lnTo>
                    <a:lnTo>
                      <a:pt x="11" y="106"/>
                    </a:lnTo>
                    <a:lnTo>
                      <a:pt x="7" y="1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5" name="Freeform 2575">
                <a:extLst>
                  <a:ext uri="{FF2B5EF4-FFF2-40B4-BE49-F238E27FC236}">
                    <a16:creationId xmlns:a16="http://schemas.microsoft.com/office/drawing/2014/main" id="{35AFDEAC-8E02-1340-A2ED-8762F9E278ED}"/>
                  </a:ext>
                </a:extLst>
              </p:cNvPr>
              <p:cNvSpPr>
                <a:spLocks/>
              </p:cNvSpPr>
              <p:nvPr/>
            </p:nvSpPr>
            <p:spPr bwMode="auto">
              <a:xfrm>
                <a:off x="4607" y="2847"/>
                <a:ext cx="3" cy="5"/>
              </a:xfrm>
              <a:custGeom>
                <a:avLst/>
                <a:gdLst>
                  <a:gd name="T0" fmla="*/ 1 w 3"/>
                  <a:gd name="T1" fmla="*/ 0 h 5"/>
                  <a:gd name="T2" fmla="*/ 1 w 3"/>
                  <a:gd name="T3" fmla="*/ 0 h 5"/>
                  <a:gd name="T4" fmla="*/ 0 w 3"/>
                  <a:gd name="T5" fmla="*/ 2 h 5"/>
                  <a:gd name="T6" fmla="*/ 1 w 3"/>
                  <a:gd name="T7" fmla="*/ 5 h 5"/>
                  <a:gd name="T8" fmla="*/ 1 w 3"/>
                  <a:gd name="T9" fmla="*/ 5 h 5"/>
                  <a:gd name="T10" fmla="*/ 3 w 3"/>
                  <a:gd name="T11" fmla="*/ 2 h 5"/>
                  <a:gd name="T12" fmla="*/ 3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lnTo>
                      <a:pt x="1" y="0"/>
                    </a:lnTo>
                    <a:lnTo>
                      <a:pt x="0" y="2"/>
                    </a:lnTo>
                    <a:lnTo>
                      <a:pt x="1" y="5"/>
                    </a:lnTo>
                    <a:lnTo>
                      <a:pt x="1" y="5"/>
                    </a:lnTo>
                    <a:lnTo>
                      <a:pt x="3" y="2"/>
                    </a:lnTo>
                    <a:lnTo>
                      <a:pt x="3" y="2"/>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6" name="Freeform 2576">
                <a:extLst>
                  <a:ext uri="{FF2B5EF4-FFF2-40B4-BE49-F238E27FC236}">
                    <a16:creationId xmlns:a16="http://schemas.microsoft.com/office/drawing/2014/main" id="{41C5DBDC-6D7B-DF43-B290-6BF6B6FE6C78}"/>
                  </a:ext>
                </a:extLst>
              </p:cNvPr>
              <p:cNvSpPr>
                <a:spLocks/>
              </p:cNvSpPr>
              <p:nvPr/>
            </p:nvSpPr>
            <p:spPr bwMode="auto">
              <a:xfrm>
                <a:off x="4607" y="2847"/>
                <a:ext cx="3" cy="5"/>
              </a:xfrm>
              <a:custGeom>
                <a:avLst/>
                <a:gdLst>
                  <a:gd name="T0" fmla="*/ 1 w 3"/>
                  <a:gd name="T1" fmla="*/ 0 h 5"/>
                  <a:gd name="T2" fmla="*/ 1 w 3"/>
                  <a:gd name="T3" fmla="*/ 0 h 5"/>
                  <a:gd name="T4" fmla="*/ 0 w 3"/>
                  <a:gd name="T5" fmla="*/ 2 h 5"/>
                  <a:gd name="T6" fmla="*/ 1 w 3"/>
                  <a:gd name="T7" fmla="*/ 5 h 5"/>
                  <a:gd name="T8" fmla="*/ 1 w 3"/>
                  <a:gd name="T9" fmla="*/ 5 h 5"/>
                  <a:gd name="T10" fmla="*/ 3 w 3"/>
                  <a:gd name="T11" fmla="*/ 2 h 5"/>
                  <a:gd name="T12" fmla="*/ 3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lnTo>
                      <a:pt x="1" y="0"/>
                    </a:lnTo>
                    <a:lnTo>
                      <a:pt x="0" y="2"/>
                    </a:lnTo>
                    <a:lnTo>
                      <a:pt x="1" y="5"/>
                    </a:lnTo>
                    <a:lnTo>
                      <a:pt x="1" y="5"/>
                    </a:lnTo>
                    <a:lnTo>
                      <a:pt x="3" y="2"/>
                    </a:lnTo>
                    <a:lnTo>
                      <a:pt x="3" y="2"/>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7" name="Freeform 2577">
                <a:extLst>
                  <a:ext uri="{FF2B5EF4-FFF2-40B4-BE49-F238E27FC236}">
                    <a16:creationId xmlns:a16="http://schemas.microsoft.com/office/drawing/2014/main" id="{048FC59F-9D87-DB46-B016-DD16EF283782}"/>
                  </a:ext>
                </a:extLst>
              </p:cNvPr>
              <p:cNvSpPr>
                <a:spLocks/>
              </p:cNvSpPr>
              <p:nvPr/>
            </p:nvSpPr>
            <p:spPr bwMode="auto">
              <a:xfrm>
                <a:off x="4610" y="2850"/>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0" y="2"/>
                    </a:lnTo>
                    <a:lnTo>
                      <a:pt x="0" y="2"/>
                    </a:lnTo>
                    <a:lnTo>
                      <a:pt x="2" y="2"/>
                    </a:lnTo>
                    <a:lnTo>
                      <a:pt x="2" y="0"/>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8" name="Freeform 2578">
                <a:extLst>
                  <a:ext uri="{FF2B5EF4-FFF2-40B4-BE49-F238E27FC236}">
                    <a16:creationId xmlns:a16="http://schemas.microsoft.com/office/drawing/2014/main" id="{6C56F3DC-4A6A-1B47-B418-0A4731AF7B19}"/>
                  </a:ext>
                </a:extLst>
              </p:cNvPr>
              <p:cNvSpPr>
                <a:spLocks/>
              </p:cNvSpPr>
              <p:nvPr/>
            </p:nvSpPr>
            <p:spPr bwMode="auto">
              <a:xfrm>
                <a:off x="4610" y="2850"/>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0" y="2"/>
                    </a:lnTo>
                    <a:lnTo>
                      <a:pt x="0" y="2"/>
                    </a:lnTo>
                    <a:lnTo>
                      <a:pt x="2" y="2"/>
                    </a:lnTo>
                    <a:lnTo>
                      <a:pt x="2" y="0"/>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39" name="Freeform 2579">
                <a:extLst>
                  <a:ext uri="{FF2B5EF4-FFF2-40B4-BE49-F238E27FC236}">
                    <a16:creationId xmlns:a16="http://schemas.microsoft.com/office/drawing/2014/main" id="{25FDFCF0-C4D7-FC4D-B512-ACBD64A2F04D}"/>
                  </a:ext>
                </a:extLst>
              </p:cNvPr>
              <p:cNvSpPr>
                <a:spLocks/>
              </p:cNvSpPr>
              <p:nvPr/>
            </p:nvSpPr>
            <p:spPr bwMode="auto">
              <a:xfrm>
                <a:off x="4614" y="2841"/>
                <a:ext cx="51" cy="15"/>
              </a:xfrm>
              <a:custGeom>
                <a:avLst/>
                <a:gdLst>
                  <a:gd name="T0" fmla="*/ 3 w 51"/>
                  <a:gd name="T1" fmla="*/ 13 h 15"/>
                  <a:gd name="T2" fmla="*/ 3 w 51"/>
                  <a:gd name="T3" fmla="*/ 13 h 15"/>
                  <a:gd name="T4" fmla="*/ 5 w 51"/>
                  <a:gd name="T5" fmla="*/ 13 h 15"/>
                  <a:gd name="T6" fmla="*/ 9 w 51"/>
                  <a:gd name="T7" fmla="*/ 13 h 15"/>
                  <a:gd name="T8" fmla="*/ 9 w 51"/>
                  <a:gd name="T9" fmla="*/ 13 h 15"/>
                  <a:gd name="T10" fmla="*/ 16 w 51"/>
                  <a:gd name="T11" fmla="*/ 13 h 15"/>
                  <a:gd name="T12" fmla="*/ 16 w 51"/>
                  <a:gd name="T13" fmla="*/ 13 h 15"/>
                  <a:gd name="T14" fmla="*/ 18 w 51"/>
                  <a:gd name="T15" fmla="*/ 15 h 15"/>
                  <a:gd name="T16" fmla="*/ 19 w 51"/>
                  <a:gd name="T17" fmla="*/ 15 h 15"/>
                  <a:gd name="T18" fmla="*/ 19 w 51"/>
                  <a:gd name="T19" fmla="*/ 15 h 15"/>
                  <a:gd name="T20" fmla="*/ 23 w 51"/>
                  <a:gd name="T21" fmla="*/ 13 h 15"/>
                  <a:gd name="T22" fmla="*/ 25 w 51"/>
                  <a:gd name="T23" fmla="*/ 13 h 15"/>
                  <a:gd name="T24" fmla="*/ 25 w 51"/>
                  <a:gd name="T25" fmla="*/ 11 h 15"/>
                  <a:gd name="T26" fmla="*/ 25 w 51"/>
                  <a:gd name="T27" fmla="*/ 11 h 15"/>
                  <a:gd name="T28" fmla="*/ 30 w 51"/>
                  <a:gd name="T29" fmla="*/ 13 h 15"/>
                  <a:gd name="T30" fmla="*/ 35 w 51"/>
                  <a:gd name="T31" fmla="*/ 11 h 15"/>
                  <a:gd name="T32" fmla="*/ 35 w 51"/>
                  <a:gd name="T33" fmla="*/ 11 h 15"/>
                  <a:gd name="T34" fmla="*/ 44 w 51"/>
                  <a:gd name="T35" fmla="*/ 9 h 15"/>
                  <a:gd name="T36" fmla="*/ 48 w 51"/>
                  <a:gd name="T37" fmla="*/ 9 h 15"/>
                  <a:gd name="T38" fmla="*/ 48 w 51"/>
                  <a:gd name="T39" fmla="*/ 8 h 15"/>
                  <a:gd name="T40" fmla="*/ 48 w 51"/>
                  <a:gd name="T41" fmla="*/ 6 h 15"/>
                  <a:gd name="T42" fmla="*/ 48 w 51"/>
                  <a:gd name="T43" fmla="*/ 6 h 15"/>
                  <a:gd name="T44" fmla="*/ 50 w 51"/>
                  <a:gd name="T45" fmla="*/ 6 h 15"/>
                  <a:gd name="T46" fmla="*/ 51 w 51"/>
                  <a:gd name="T47" fmla="*/ 4 h 15"/>
                  <a:gd name="T48" fmla="*/ 51 w 51"/>
                  <a:gd name="T49" fmla="*/ 4 h 15"/>
                  <a:gd name="T50" fmla="*/ 50 w 51"/>
                  <a:gd name="T51" fmla="*/ 0 h 15"/>
                  <a:gd name="T52" fmla="*/ 48 w 51"/>
                  <a:gd name="T53" fmla="*/ 0 h 15"/>
                  <a:gd name="T54" fmla="*/ 48 w 51"/>
                  <a:gd name="T55" fmla="*/ 2 h 15"/>
                  <a:gd name="T56" fmla="*/ 48 w 51"/>
                  <a:gd name="T57" fmla="*/ 2 h 15"/>
                  <a:gd name="T58" fmla="*/ 50 w 51"/>
                  <a:gd name="T59" fmla="*/ 2 h 15"/>
                  <a:gd name="T60" fmla="*/ 50 w 51"/>
                  <a:gd name="T61" fmla="*/ 2 h 15"/>
                  <a:gd name="T62" fmla="*/ 46 w 51"/>
                  <a:gd name="T63" fmla="*/ 4 h 15"/>
                  <a:gd name="T64" fmla="*/ 43 w 51"/>
                  <a:gd name="T65" fmla="*/ 8 h 15"/>
                  <a:gd name="T66" fmla="*/ 43 w 51"/>
                  <a:gd name="T67" fmla="*/ 8 h 15"/>
                  <a:gd name="T68" fmla="*/ 41 w 51"/>
                  <a:gd name="T69" fmla="*/ 9 h 15"/>
                  <a:gd name="T70" fmla="*/ 39 w 51"/>
                  <a:gd name="T71" fmla="*/ 9 h 15"/>
                  <a:gd name="T72" fmla="*/ 35 w 51"/>
                  <a:gd name="T73" fmla="*/ 8 h 15"/>
                  <a:gd name="T74" fmla="*/ 35 w 51"/>
                  <a:gd name="T75" fmla="*/ 8 h 15"/>
                  <a:gd name="T76" fmla="*/ 34 w 51"/>
                  <a:gd name="T77" fmla="*/ 6 h 15"/>
                  <a:gd name="T78" fmla="*/ 32 w 51"/>
                  <a:gd name="T79" fmla="*/ 8 h 15"/>
                  <a:gd name="T80" fmla="*/ 30 w 51"/>
                  <a:gd name="T81" fmla="*/ 8 h 15"/>
                  <a:gd name="T82" fmla="*/ 30 w 51"/>
                  <a:gd name="T83" fmla="*/ 8 h 15"/>
                  <a:gd name="T84" fmla="*/ 28 w 51"/>
                  <a:gd name="T85" fmla="*/ 8 h 15"/>
                  <a:gd name="T86" fmla="*/ 28 w 51"/>
                  <a:gd name="T87" fmla="*/ 8 h 15"/>
                  <a:gd name="T88" fmla="*/ 28 w 51"/>
                  <a:gd name="T89" fmla="*/ 8 h 15"/>
                  <a:gd name="T90" fmla="*/ 26 w 51"/>
                  <a:gd name="T91" fmla="*/ 8 h 15"/>
                  <a:gd name="T92" fmla="*/ 25 w 51"/>
                  <a:gd name="T93" fmla="*/ 8 h 15"/>
                  <a:gd name="T94" fmla="*/ 25 w 51"/>
                  <a:gd name="T95" fmla="*/ 8 h 15"/>
                  <a:gd name="T96" fmla="*/ 19 w 51"/>
                  <a:gd name="T97" fmla="*/ 6 h 15"/>
                  <a:gd name="T98" fmla="*/ 14 w 51"/>
                  <a:gd name="T99" fmla="*/ 4 h 15"/>
                  <a:gd name="T100" fmla="*/ 14 w 51"/>
                  <a:gd name="T101" fmla="*/ 4 h 15"/>
                  <a:gd name="T102" fmla="*/ 9 w 51"/>
                  <a:gd name="T103" fmla="*/ 4 h 15"/>
                  <a:gd name="T104" fmla="*/ 3 w 51"/>
                  <a:gd name="T105" fmla="*/ 6 h 15"/>
                  <a:gd name="T106" fmla="*/ 3 w 51"/>
                  <a:gd name="T107" fmla="*/ 6 h 15"/>
                  <a:gd name="T108" fmla="*/ 1 w 51"/>
                  <a:gd name="T109" fmla="*/ 8 h 15"/>
                  <a:gd name="T110" fmla="*/ 0 w 51"/>
                  <a:gd name="T111" fmla="*/ 9 h 15"/>
                  <a:gd name="T112" fmla="*/ 0 w 51"/>
                  <a:gd name="T113" fmla="*/ 9 h 15"/>
                  <a:gd name="T114" fmla="*/ 0 w 51"/>
                  <a:gd name="T115" fmla="*/ 13 h 15"/>
                  <a:gd name="T116" fmla="*/ 1 w 51"/>
                  <a:gd name="T117" fmla="*/ 13 h 15"/>
                  <a:gd name="T118" fmla="*/ 3 w 51"/>
                  <a:gd name="T1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15">
                    <a:moveTo>
                      <a:pt x="3" y="13"/>
                    </a:moveTo>
                    <a:lnTo>
                      <a:pt x="3" y="13"/>
                    </a:lnTo>
                    <a:lnTo>
                      <a:pt x="5" y="13"/>
                    </a:lnTo>
                    <a:lnTo>
                      <a:pt x="9" y="13"/>
                    </a:lnTo>
                    <a:lnTo>
                      <a:pt x="9" y="13"/>
                    </a:lnTo>
                    <a:lnTo>
                      <a:pt x="16" y="13"/>
                    </a:lnTo>
                    <a:lnTo>
                      <a:pt x="16" y="13"/>
                    </a:lnTo>
                    <a:lnTo>
                      <a:pt x="18" y="15"/>
                    </a:lnTo>
                    <a:lnTo>
                      <a:pt x="19" y="15"/>
                    </a:lnTo>
                    <a:lnTo>
                      <a:pt x="19" y="15"/>
                    </a:lnTo>
                    <a:lnTo>
                      <a:pt x="23" y="13"/>
                    </a:lnTo>
                    <a:lnTo>
                      <a:pt x="25" y="13"/>
                    </a:lnTo>
                    <a:lnTo>
                      <a:pt x="25" y="11"/>
                    </a:lnTo>
                    <a:lnTo>
                      <a:pt x="25" y="11"/>
                    </a:lnTo>
                    <a:lnTo>
                      <a:pt x="30" y="13"/>
                    </a:lnTo>
                    <a:lnTo>
                      <a:pt x="35" y="11"/>
                    </a:lnTo>
                    <a:lnTo>
                      <a:pt x="35" y="11"/>
                    </a:lnTo>
                    <a:lnTo>
                      <a:pt x="44" y="9"/>
                    </a:lnTo>
                    <a:lnTo>
                      <a:pt x="48" y="9"/>
                    </a:lnTo>
                    <a:lnTo>
                      <a:pt x="48" y="8"/>
                    </a:lnTo>
                    <a:lnTo>
                      <a:pt x="48" y="6"/>
                    </a:lnTo>
                    <a:lnTo>
                      <a:pt x="48" y="6"/>
                    </a:lnTo>
                    <a:lnTo>
                      <a:pt x="50" y="6"/>
                    </a:lnTo>
                    <a:lnTo>
                      <a:pt x="51" y="4"/>
                    </a:lnTo>
                    <a:lnTo>
                      <a:pt x="51" y="4"/>
                    </a:lnTo>
                    <a:lnTo>
                      <a:pt x="50" y="0"/>
                    </a:lnTo>
                    <a:lnTo>
                      <a:pt x="48" y="0"/>
                    </a:lnTo>
                    <a:lnTo>
                      <a:pt x="48" y="2"/>
                    </a:lnTo>
                    <a:lnTo>
                      <a:pt x="48" y="2"/>
                    </a:lnTo>
                    <a:lnTo>
                      <a:pt x="50" y="2"/>
                    </a:lnTo>
                    <a:lnTo>
                      <a:pt x="50" y="2"/>
                    </a:lnTo>
                    <a:lnTo>
                      <a:pt x="46" y="4"/>
                    </a:lnTo>
                    <a:lnTo>
                      <a:pt x="43" y="8"/>
                    </a:lnTo>
                    <a:lnTo>
                      <a:pt x="43" y="8"/>
                    </a:lnTo>
                    <a:lnTo>
                      <a:pt x="41" y="9"/>
                    </a:lnTo>
                    <a:lnTo>
                      <a:pt x="39" y="9"/>
                    </a:lnTo>
                    <a:lnTo>
                      <a:pt x="35" y="8"/>
                    </a:lnTo>
                    <a:lnTo>
                      <a:pt x="35" y="8"/>
                    </a:lnTo>
                    <a:lnTo>
                      <a:pt x="34" y="6"/>
                    </a:lnTo>
                    <a:lnTo>
                      <a:pt x="32" y="8"/>
                    </a:lnTo>
                    <a:lnTo>
                      <a:pt x="30" y="8"/>
                    </a:lnTo>
                    <a:lnTo>
                      <a:pt x="30" y="8"/>
                    </a:lnTo>
                    <a:lnTo>
                      <a:pt x="28" y="8"/>
                    </a:lnTo>
                    <a:lnTo>
                      <a:pt x="28" y="8"/>
                    </a:lnTo>
                    <a:lnTo>
                      <a:pt x="28" y="8"/>
                    </a:lnTo>
                    <a:lnTo>
                      <a:pt x="26" y="8"/>
                    </a:lnTo>
                    <a:lnTo>
                      <a:pt x="25" y="8"/>
                    </a:lnTo>
                    <a:lnTo>
                      <a:pt x="25" y="8"/>
                    </a:lnTo>
                    <a:lnTo>
                      <a:pt x="19" y="6"/>
                    </a:lnTo>
                    <a:lnTo>
                      <a:pt x="14" y="4"/>
                    </a:lnTo>
                    <a:lnTo>
                      <a:pt x="14" y="4"/>
                    </a:lnTo>
                    <a:lnTo>
                      <a:pt x="9" y="4"/>
                    </a:lnTo>
                    <a:lnTo>
                      <a:pt x="3" y="6"/>
                    </a:lnTo>
                    <a:lnTo>
                      <a:pt x="3" y="6"/>
                    </a:lnTo>
                    <a:lnTo>
                      <a:pt x="1" y="8"/>
                    </a:lnTo>
                    <a:lnTo>
                      <a:pt x="0" y="9"/>
                    </a:lnTo>
                    <a:lnTo>
                      <a:pt x="0" y="9"/>
                    </a:lnTo>
                    <a:lnTo>
                      <a:pt x="0" y="13"/>
                    </a:lnTo>
                    <a:lnTo>
                      <a:pt x="1" y="13"/>
                    </a:lnTo>
                    <a:lnTo>
                      <a:pt x="3"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0" name="Freeform 2580">
                <a:extLst>
                  <a:ext uri="{FF2B5EF4-FFF2-40B4-BE49-F238E27FC236}">
                    <a16:creationId xmlns:a16="http://schemas.microsoft.com/office/drawing/2014/main" id="{947CF6D6-431F-3341-9275-8F482EB24711}"/>
                  </a:ext>
                </a:extLst>
              </p:cNvPr>
              <p:cNvSpPr>
                <a:spLocks/>
              </p:cNvSpPr>
              <p:nvPr/>
            </p:nvSpPr>
            <p:spPr bwMode="auto">
              <a:xfrm>
                <a:off x="4614" y="2841"/>
                <a:ext cx="51" cy="15"/>
              </a:xfrm>
              <a:custGeom>
                <a:avLst/>
                <a:gdLst>
                  <a:gd name="T0" fmla="*/ 3 w 51"/>
                  <a:gd name="T1" fmla="*/ 13 h 15"/>
                  <a:gd name="T2" fmla="*/ 3 w 51"/>
                  <a:gd name="T3" fmla="*/ 13 h 15"/>
                  <a:gd name="T4" fmla="*/ 5 w 51"/>
                  <a:gd name="T5" fmla="*/ 13 h 15"/>
                  <a:gd name="T6" fmla="*/ 9 w 51"/>
                  <a:gd name="T7" fmla="*/ 13 h 15"/>
                  <a:gd name="T8" fmla="*/ 9 w 51"/>
                  <a:gd name="T9" fmla="*/ 13 h 15"/>
                  <a:gd name="T10" fmla="*/ 16 w 51"/>
                  <a:gd name="T11" fmla="*/ 13 h 15"/>
                  <a:gd name="T12" fmla="*/ 16 w 51"/>
                  <a:gd name="T13" fmla="*/ 13 h 15"/>
                  <a:gd name="T14" fmla="*/ 18 w 51"/>
                  <a:gd name="T15" fmla="*/ 15 h 15"/>
                  <a:gd name="T16" fmla="*/ 19 w 51"/>
                  <a:gd name="T17" fmla="*/ 15 h 15"/>
                  <a:gd name="T18" fmla="*/ 19 w 51"/>
                  <a:gd name="T19" fmla="*/ 15 h 15"/>
                  <a:gd name="T20" fmla="*/ 23 w 51"/>
                  <a:gd name="T21" fmla="*/ 13 h 15"/>
                  <a:gd name="T22" fmla="*/ 25 w 51"/>
                  <a:gd name="T23" fmla="*/ 13 h 15"/>
                  <a:gd name="T24" fmla="*/ 25 w 51"/>
                  <a:gd name="T25" fmla="*/ 11 h 15"/>
                  <a:gd name="T26" fmla="*/ 25 w 51"/>
                  <a:gd name="T27" fmla="*/ 11 h 15"/>
                  <a:gd name="T28" fmla="*/ 30 w 51"/>
                  <a:gd name="T29" fmla="*/ 13 h 15"/>
                  <a:gd name="T30" fmla="*/ 35 w 51"/>
                  <a:gd name="T31" fmla="*/ 11 h 15"/>
                  <a:gd name="T32" fmla="*/ 35 w 51"/>
                  <a:gd name="T33" fmla="*/ 11 h 15"/>
                  <a:gd name="T34" fmla="*/ 44 w 51"/>
                  <a:gd name="T35" fmla="*/ 9 h 15"/>
                  <a:gd name="T36" fmla="*/ 48 w 51"/>
                  <a:gd name="T37" fmla="*/ 9 h 15"/>
                  <a:gd name="T38" fmla="*/ 48 w 51"/>
                  <a:gd name="T39" fmla="*/ 8 h 15"/>
                  <a:gd name="T40" fmla="*/ 48 w 51"/>
                  <a:gd name="T41" fmla="*/ 6 h 15"/>
                  <a:gd name="T42" fmla="*/ 48 w 51"/>
                  <a:gd name="T43" fmla="*/ 6 h 15"/>
                  <a:gd name="T44" fmla="*/ 50 w 51"/>
                  <a:gd name="T45" fmla="*/ 6 h 15"/>
                  <a:gd name="T46" fmla="*/ 51 w 51"/>
                  <a:gd name="T47" fmla="*/ 4 h 15"/>
                  <a:gd name="T48" fmla="*/ 51 w 51"/>
                  <a:gd name="T49" fmla="*/ 4 h 15"/>
                  <a:gd name="T50" fmla="*/ 50 w 51"/>
                  <a:gd name="T51" fmla="*/ 0 h 15"/>
                  <a:gd name="T52" fmla="*/ 48 w 51"/>
                  <a:gd name="T53" fmla="*/ 0 h 15"/>
                  <a:gd name="T54" fmla="*/ 48 w 51"/>
                  <a:gd name="T55" fmla="*/ 2 h 15"/>
                  <a:gd name="T56" fmla="*/ 48 w 51"/>
                  <a:gd name="T57" fmla="*/ 2 h 15"/>
                  <a:gd name="T58" fmla="*/ 50 w 51"/>
                  <a:gd name="T59" fmla="*/ 2 h 15"/>
                  <a:gd name="T60" fmla="*/ 50 w 51"/>
                  <a:gd name="T61" fmla="*/ 2 h 15"/>
                  <a:gd name="T62" fmla="*/ 46 w 51"/>
                  <a:gd name="T63" fmla="*/ 4 h 15"/>
                  <a:gd name="T64" fmla="*/ 43 w 51"/>
                  <a:gd name="T65" fmla="*/ 8 h 15"/>
                  <a:gd name="T66" fmla="*/ 43 w 51"/>
                  <a:gd name="T67" fmla="*/ 8 h 15"/>
                  <a:gd name="T68" fmla="*/ 41 w 51"/>
                  <a:gd name="T69" fmla="*/ 9 h 15"/>
                  <a:gd name="T70" fmla="*/ 39 w 51"/>
                  <a:gd name="T71" fmla="*/ 9 h 15"/>
                  <a:gd name="T72" fmla="*/ 35 w 51"/>
                  <a:gd name="T73" fmla="*/ 8 h 15"/>
                  <a:gd name="T74" fmla="*/ 35 w 51"/>
                  <a:gd name="T75" fmla="*/ 8 h 15"/>
                  <a:gd name="T76" fmla="*/ 34 w 51"/>
                  <a:gd name="T77" fmla="*/ 6 h 15"/>
                  <a:gd name="T78" fmla="*/ 32 w 51"/>
                  <a:gd name="T79" fmla="*/ 8 h 15"/>
                  <a:gd name="T80" fmla="*/ 30 w 51"/>
                  <a:gd name="T81" fmla="*/ 8 h 15"/>
                  <a:gd name="T82" fmla="*/ 30 w 51"/>
                  <a:gd name="T83" fmla="*/ 8 h 15"/>
                  <a:gd name="T84" fmla="*/ 28 w 51"/>
                  <a:gd name="T85" fmla="*/ 8 h 15"/>
                  <a:gd name="T86" fmla="*/ 28 w 51"/>
                  <a:gd name="T87" fmla="*/ 8 h 15"/>
                  <a:gd name="T88" fmla="*/ 28 w 51"/>
                  <a:gd name="T89" fmla="*/ 8 h 15"/>
                  <a:gd name="T90" fmla="*/ 26 w 51"/>
                  <a:gd name="T91" fmla="*/ 8 h 15"/>
                  <a:gd name="T92" fmla="*/ 25 w 51"/>
                  <a:gd name="T93" fmla="*/ 8 h 15"/>
                  <a:gd name="T94" fmla="*/ 25 w 51"/>
                  <a:gd name="T95" fmla="*/ 8 h 15"/>
                  <a:gd name="T96" fmla="*/ 19 w 51"/>
                  <a:gd name="T97" fmla="*/ 6 h 15"/>
                  <a:gd name="T98" fmla="*/ 14 w 51"/>
                  <a:gd name="T99" fmla="*/ 4 h 15"/>
                  <a:gd name="T100" fmla="*/ 14 w 51"/>
                  <a:gd name="T101" fmla="*/ 4 h 15"/>
                  <a:gd name="T102" fmla="*/ 9 w 51"/>
                  <a:gd name="T103" fmla="*/ 4 h 15"/>
                  <a:gd name="T104" fmla="*/ 3 w 51"/>
                  <a:gd name="T105" fmla="*/ 6 h 15"/>
                  <a:gd name="T106" fmla="*/ 3 w 51"/>
                  <a:gd name="T107" fmla="*/ 6 h 15"/>
                  <a:gd name="T108" fmla="*/ 1 w 51"/>
                  <a:gd name="T109" fmla="*/ 8 h 15"/>
                  <a:gd name="T110" fmla="*/ 0 w 51"/>
                  <a:gd name="T111" fmla="*/ 9 h 15"/>
                  <a:gd name="T112" fmla="*/ 0 w 51"/>
                  <a:gd name="T113" fmla="*/ 9 h 15"/>
                  <a:gd name="T114" fmla="*/ 0 w 51"/>
                  <a:gd name="T115" fmla="*/ 13 h 15"/>
                  <a:gd name="T116" fmla="*/ 1 w 51"/>
                  <a:gd name="T117" fmla="*/ 13 h 15"/>
                  <a:gd name="T118" fmla="*/ 3 w 51"/>
                  <a:gd name="T1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15">
                    <a:moveTo>
                      <a:pt x="3" y="13"/>
                    </a:moveTo>
                    <a:lnTo>
                      <a:pt x="3" y="13"/>
                    </a:lnTo>
                    <a:lnTo>
                      <a:pt x="5" y="13"/>
                    </a:lnTo>
                    <a:lnTo>
                      <a:pt x="9" y="13"/>
                    </a:lnTo>
                    <a:lnTo>
                      <a:pt x="9" y="13"/>
                    </a:lnTo>
                    <a:lnTo>
                      <a:pt x="16" y="13"/>
                    </a:lnTo>
                    <a:lnTo>
                      <a:pt x="16" y="13"/>
                    </a:lnTo>
                    <a:lnTo>
                      <a:pt x="18" y="15"/>
                    </a:lnTo>
                    <a:lnTo>
                      <a:pt x="19" y="15"/>
                    </a:lnTo>
                    <a:lnTo>
                      <a:pt x="19" y="15"/>
                    </a:lnTo>
                    <a:lnTo>
                      <a:pt x="23" y="13"/>
                    </a:lnTo>
                    <a:lnTo>
                      <a:pt x="25" y="13"/>
                    </a:lnTo>
                    <a:lnTo>
                      <a:pt x="25" y="11"/>
                    </a:lnTo>
                    <a:lnTo>
                      <a:pt x="25" y="11"/>
                    </a:lnTo>
                    <a:lnTo>
                      <a:pt x="30" y="13"/>
                    </a:lnTo>
                    <a:lnTo>
                      <a:pt x="35" y="11"/>
                    </a:lnTo>
                    <a:lnTo>
                      <a:pt x="35" y="11"/>
                    </a:lnTo>
                    <a:lnTo>
                      <a:pt x="44" y="9"/>
                    </a:lnTo>
                    <a:lnTo>
                      <a:pt x="48" y="9"/>
                    </a:lnTo>
                    <a:lnTo>
                      <a:pt x="48" y="8"/>
                    </a:lnTo>
                    <a:lnTo>
                      <a:pt x="48" y="6"/>
                    </a:lnTo>
                    <a:lnTo>
                      <a:pt x="48" y="6"/>
                    </a:lnTo>
                    <a:lnTo>
                      <a:pt x="50" y="6"/>
                    </a:lnTo>
                    <a:lnTo>
                      <a:pt x="51" y="4"/>
                    </a:lnTo>
                    <a:lnTo>
                      <a:pt x="51" y="4"/>
                    </a:lnTo>
                    <a:lnTo>
                      <a:pt x="50" y="0"/>
                    </a:lnTo>
                    <a:lnTo>
                      <a:pt x="48" y="0"/>
                    </a:lnTo>
                    <a:lnTo>
                      <a:pt x="48" y="2"/>
                    </a:lnTo>
                    <a:lnTo>
                      <a:pt x="48" y="2"/>
                    </a:lnTo>
                    <a:lnTo>
                      <a:pt x="50" y="2"/>
                    </a:lnTo>
                    <a:lnTo>
                      <a:pt x="50" y="2"/>
                    </a:lnTo>
                    <a:lnTo>
                      <a:pt x="46" y="4"/>
                    </a:lnTo>
                    <a:lnTo>
                      <a:pt x="43" y="8"/>
                    </a:lnTo>
                    <a:lnTo>
                      <a:pt x="43" y="8"/>
                    </a:lnTo>
                    <a:lnTo>
                      <a:pt x="41" y="9"/>
                    </a:lnTo>
                    <a:lnTo>
                      <a:pt x="39" y="9"/>
                    </a:lnTo>
                    <a:lnTo>
                      <a:pt x="35" y="8"/>
                    </a:lnTo>
                    <a:lnTo>
                      <a:pt x="35" y="8"/>
                    </a:lnTo>
                    <a:lnTo>
                      <a:pt x="34" y="6"/>
                    </a:lnTo>
                    <a:lnTo>
                      <a:pt x="32" y="8"/>
                    </a:lnTo>
                    <a:lnTo>
                      <a:pt x="30" y="8"/>
                    </a:lnTo>
                    <a:lnTo>
                      <a:pt x="30" y="8"/>
                    </a:lnTo>
                    <a:lnTo>
                      <a:pt x="28" y="8"/>
                    </a:lnTo>
                    <a:lnTo>
                      <a:pt x="28" y="8"/>
                    </a:lnTo>
                    <a:lnTo>
                      <a:pt x="28" y="8"/>
                    </a:lnTo>
                    <a:lnTo>
                      <a:pt x="26" y="8"/>
                    </a:lnTo>
                    <a:lnTo>
                      <a:pt x="25" y="8"/>
                    </a:lnTo>
                    <a:lnTo>
                      <a:pt x="25" y="8"/>
                    </a:lnTo>
                    <a:lnTo>
                      <a:pt x="19" y="6"/>
                    </a:lnTo>
                    <a:lnTo>
                      <a:pt x="14" y="4"/>
                    </a:lnTo>
                    <a:lnTo>
                      <a:pt x="14" y="4"/>
                    </a:lnTo>
                    <a:lnTo>
                      <a:pt x="9" y="4"/>
                    </a:lnTo>
                    <a:lnTo>
                      <a:pt x="3" y="6"/>
                    </a:lnTo>
                    <a:lnTo>
                      <a:pt x="3" y="6"/>
                    </a:lnTo>
                    <a:lnTo>
                      <a:pt x="1" y="8"/>
                    </a:lnTo>
                    <a:lnTo>
                      <a:pt x="0" y="9"/>
                    </a:lnTo>
                    <a:lnTo>
                      <a:pt x="0" y="9"/>
                    </a:lnTo>
                    <a:lnTo>
                      <a:pt x="0" y="13"/>
                    </a:lnTo>
                    <a:lnTo>
                      <a:pt x="1" y="13"/>
                    </a:lnTo>
                    <a:lnTo>
                      <a:pt x="3"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1" name="Freeform 2581">
                <a:extLst>
                  <a:ext uri="{FF2B5EF4-FFF2-40B4-BE49-F238E27FC236}">
                    <a16:creationId xmlns:a16="http://schemas.microsoft.com/office/drawing/2014/main" id="{AD8FE4A4-C573-B24F-BE35-188F3A7E54FC}"/>
                  </a:ext>
                </a:extLst>
              </p:cNvPr>
              <p:cNvSpPr>
                <a:spLocks/>
              </p:cNvSpPr>
              <p:nvPr/>
            </p:nvSpPr>
            <p:spPr bwMode="auto">
              <a:xfrm>
                <a:off x="4626" y="2804"/>
                <a:ext cx="2" cy="12"/>
              </a:xfrm>
              <a:custGeom>
                <a:avLst/>
                <a:gdLst>
                  <a:gd name="T0" fmla="*/ 2 w 2"/>
                  <a:gd name="T1" fmla="*/ 0 h 12"/>
                  <a:gd name="T2" fmla="*/ 2 w 2"/>
                  <a:gd name="T3" fmla="*/ 0 h 12"/>
                  <a:gd name="T4" fmla="*/ 0 w 2"/>
                  <a:gd name="T5" fmla="*/ 2 h 12"/>
                  <a:gd name="T6" fmla="*/ 0 w 2"/>
                  <a:gd name="T7" fmla="*/ 5 h 12"/>
                  <a:gd name="T8" fmla="*/ 0 w 2"/>
                  <a:gd name="T9" fmla="*/ 12 h 12"/>
                  <a:gd name="T10" fmla="*/ 0 w 2"/>
                  <a:gd name="T11" fmla="*/ 12 h 12"/>
                  <a:gd name="T12" fmla="*/ 2 w 2"/>
                  <a:gd name="T13" fmla="*/ 5 h 12"/>
                  <a:gd name="T14" fmla="*/ 2 w 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2" y="0"/>
                    </a:moveTo>
                    <a:lnTo>
                      <a:pt x="2" y="0"/>
                    </a:lnTo>
                    <a:lnTo>
                      <a:pt x="0" y="2"/>
                    </a:lnTo>
                    <a:lnTo>
                      <a:pt x="0" y="5"/>
                    </a:lnTo>
                    <a:lnTo>
                      <a:pt x="0" y="12"/>
                    </a:lnTo>
                    <a:lnTo>
                      <a:pt x="0" y="12"/>
                    </a:lnTo>
                    <a:lnTo>
                      <a:pt x="2" y="5"/>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2" name="Freeform 2582">
                <a:extLst>
                  <a:ext uri="{FF2B5EF4-FFF2-40B4-BE49-F238E27FC236}">
                    <a16:creationId xmlns:a16="http://schemas.microsoft.com/office/drawing/2014/main" id="{E49276CB-B8FC-8243-8AA6-C0D8C498EEC9}"/>
                  </a:ext>
                </a:extLst>
              </p:cNvPr>
              <p:cNvSpPr>
                <a:spLocks/>
              </p:cNvSpPr>
              <p:nvPr/>
            </p:nvSpPr>
            <p:spPr bwMode="auto">
              <a:xfrm>
                <a:off x="4626" y="2804"/>
                <a:ext cx="2" cy="12"/>
              </a:xfrm>
              <a:custGeom>
                <a:avLst/>
                <a:gdLst>
                  <a:gd name="T0" fmla="*/ 2 w 2"/>
                  <a:gd name="T1" fmla="*/ 0 h 12"/>
                  <a:gd name="T2" fmla="*/ 2 w 2"/>
                  <a:gd name="T3" fmla="*/ 0 h 12"/>
                  <a:gd name="T4" fmla="*/ 0 w 2"/>
                  <a:gd name="T5" fmla="*/ 2 h 12"/>
                  <a:gd name="T6" fmla="*/ 0 w 2"/>
                  <a:gd name="T7" fmla="*/ 5 h 12"/>
                  <a:gd name="T8" fmla="*/ 0 w 2"/>
                  <a:gd name="T9" fmla="*/ 12 h 12"/>
                  <a:gd name="T10" fmla="*/ 0 w 2"/>
                  <a:gd name="T11" fmla="*/ 12 h 12"/>
                  <a:gd name="T12" fmla="*/ 2 w 2"/>
                  <a:gd name="T13" fmla="*/ 5 h 12"/>
                  <a:gd name="T14" fmla="*/ 2 w 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2" y="0"/>
                    </a:moveTo>
                    <a:lnTo>
                      <a:pt x="2" y="0"/>
                    </a:lnTo>
                    <a:lnTo>
                      <a:pt x="0" y="2"/>
                    </a:lnTo>
                    <a:lnTo>
                      <a:pt x="0" y="5"/>
                    </a:lnTo>
                    <a:lnTo>
                      <a:pt x="0" y="12"/>
                    </a:lnTo>
                    <a:lnTo>
                      <a:pt x="0" y="12"/>
                    </a:lnTo>
                    <a:lnTo>
                      <a:pt x="2" y="5"/>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3" name="Freeform 2583">
                <a:extLst>
                  <a:ext uri="{FF2B5EF4-FFF2-40B4-BE49-F238E27FC236}">
                    <a16:creationId xmlns:a16="http://schemas.microsoft.com/office/drawing/2014/main" id="{CCD922FA-AAA9-1548-914F-5EF0CD29825B}"/>
                  </a:ext>
                </a:extLst>
              </p:cNvPr>
              <p:cNvSpPr>
                <a:spLocks/>
              </p:cNvSpPr>
              <p:nvPr/>
            </p:nvSpPr>
            <p:spPr bwMode="auto">
              <a:xfrm>
                <a:off x="4630" y="2825"/>
                <a:ext cx="0" cy="2"/>
              </a:xfrm>
              <a:custGeom>
                <a:avLst/>
                <a:gdLst>
                  <a:gd name="T0" fmla="*/ 0 h 2"/>
                  <a:gd name="T1" fmla="*/ 0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4" name="Freeform 2584">
                <a:extLst>
                  <a:ext uri="{FF2B5EF4-FFF2-40B4-BE49-F238E27FC236}">
                    <a16:creationId xmlns:a16="http://schemas.microsoft.com/office/drawing/2014/main" id="{510B7242-A7EB-B249-80EC-402C4335B736}"/>
                  </a:ext>
                </a:extLst>
              </p:cNvPr>
              <p:cNvSpPr>
                <a:spLocks/>
              </p:cNvSpPr>
              <p:nvPr/>
            </p:nvSpPr>
            <p:spPr bwMode="auto">
              <a:xfrm>
                <a:off x="4630" y="2825"/>
                <a:ext cx="0" cy="2"/>
              </a:xfrm>
              <a:custGeom>
                <a:avLst/>
                <a:gdLst>
                  <a:gd name="T0" fmla="*/ 0 h 2"/>
                  <a:gd name="T1" fmla="*/ 0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0"/>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5" name="Freeform 2585">
                <a:extLst>
                  <a:ext uri="{FF2B5EF4-FFF2-40B4-BE49-F238E27FC236}">
                    <a16:creationId xmlns:a16="http://schemas.microsoft.com/office/drawing/2014/main" id="{C0C9AC52-B5AC-1A4B-8971-DC10167D7DCE}"/>
                  </a:ext>
                </a:extLst>
              </p:cNvPr>
              <p:cNvSpPr>
                <a:spLocks/>
              </p:cNvSpPr>
              <p:nvPr/>
            </p:nvSpPr>
            <p:spPr bwMode="auto">
              <a:xfrm>
                <a:off x="4632" y="2827"/>
                <a:ext cx="3" cy="2"/>
              </a:xfrm>
              <a:custGeom>
                <a:avLst/>
                <a:gdLst>
                  <a:gd name="T0" fmla="*/ 0 w 3"/>
                  <a:gd name="T1" fmla="*/ 2 h 2"/>
                  <a:gd name="T2" fmla="*/ 0 w 3"/>
                  <a:gd name="T3" fmla="*/ 2 h 2"/>
                  <a:gd name="T4" fmla="*/ 1 w 3"/>
                  <a:gd name="T5" fmla="*/ 2 h 2"/>
                  <a:gd name="T6" fmla="*/ 3 w 3"/>
                  <a:gd name="T7" fmla="*/ 2 h 2"/>
                  <a:gd name="T8" fmla="*/ 3 w 3"/>
                  <a:gd name="T9" fmla="*/ 2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1" y="2"/>
                    </a:lnTo>
                    <a:lnTo>
                      <a:pt x="3" y="2"/>
                    </a:lnTo>
                    <a:lnTo>
                      <a:pt x="3" y="2"/>
                    </a:lnTo>
                    <a:lnTo>
                      <a:pt x="0"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6" name="Freeform 2586">
                <a:extLst>
                  <a:ext uri="{FF2B5EF4-FFF2-40B4-BE49-F238E27FC236}">
                    <a16:creationId xmlns:a16="http://schemas.microsoft.com/office/drawing/2014/main" id="{6DFF9AD9-CF7D-4B48-891D-76A21EC036FD}"/>
                  </a:ext>
                </a:extLst>
              </p:cNvPr>
              <p:cNvSpPr>
                <a:spLocks/>
              </p:cNvSpPr>
              <p:nvPr/>
            </p:nvSpPr>
            <p:spPr bwMode="auto">
              <a:xfrm>
                <a:off x="4632" y="2827"/>
                <a:ext cx="3" cy="2"/>
              </a:xfrm>
              <a:custGeom>
                <a:avLst/>
                <a:gdLst>
                  <a:gd name="T0" fmla="*/ 0 w 3"/>
                  <a:gd name="T1" fmla="*/ 2 h 2"/>
                  <a:gd name="T2" fmla="*/ 0 w 3"/>
                  <a:gd name="T3" fmla="*/ 2 h 2"/>
                  <a:gd name="T4" fmla="*/ 1 w 3"/>
                  <a:gd name="T5" fmla="*/ 2 h 2"/>
                  <a:gd name="T6" fmla="*/ 3 w 3"/>
                  <a:gd name="T7" fmla="*/ 2 h 2"/>
                  <a:gd name="T8" fmla="*/ 3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0" y="2"/>
                    </a:lnTo>
                    <a:lnTo>
                      <a:pt x="1" y="2"/>
                    </a:lnTo>
                    <a:lnTo>
                      <a:pt x="3" y="2"/>
                    </a:lnTo>
                    <a:lnTo>
                      <a:pt x="3"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7" name="Freeform 2587">
                <a:extLst>
                  <a:ext uri="{FF2B5EF4-FFF2-40B4-BE49-F238E27FC236}">
                    <a16:creationId xmlns:a16="http://schemas.microsoft.com/office/drawing/2014/main" id="{E68BCBB3-81EB-8B45-878C-AF579F367D98}"/>
                  </a:ext>
                </a:extLst>
              </p:cNvPr>
              <p:cNvSpPr>
                <a:spLocks/>
              </p:cNvSpPr>
              <p:nvPr/>
            </p:nvSpPr>
            <p:spPr bwMode="auto">
              <a:xfrm>
                <a:off x="4639" y="2881"/>
                <a:ext cx="1" cy="1"/>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lnTo>
                      <a:pt x="0" y="1"/>
                    </a:lnTo>
                    <a:lnTo>
                      <a:pt x="1" y="1"/>
                    </a:lnTo>
                    <a:lnTo>
                      <a:pt x="1" y="1"/>
                    </a:lnTo>
                    <a:lnTo>
                      <a:pt x="1" y="1"/>
                    </a:lnTo>
                    <a:lnTo>
                      <a:pt x="1" y="0"/>
                    </a:lnTo>
                    <a:lnTo>
                      <a:pt x="0"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8" name="Freeform 2588">
                <a:extLst>
                  <a:ext uri="{FF2B5EF4-FFF2-40B4-BE49-F238E27FC236}">
                    <a16:creationId xmlns:a16="http://schemas.microsoft.com/office/drawing/2014/main" id="{304723E7-23D3-0E49-B959-E85800F6EE99}"/>
                  </a:ext>
                </a:extLst>
              </p:cNvPr>
              <p:cNvSpPr>
                <a:spLocks/>
              </p:cNvSpPr>
              <p:nvPr/>
            </p:nvSpPr>
            <p:spPr bwMode="auto">
              <a:xfrm>
                <a:off x="4639" y="2881"/>
                <a:ext cx="1" cy="1"/>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lnTo>
                      <a:pt x="0" y="1"/>
                    </a:lnTo>
                    <a:lnTo>
                      <a:pt x="1" y="1"/>
                    </a:lnTo>
                    <a:lnTo>
                      <a:pt x="1" y="1"/>
                    </a:lnTo>
                    <a:lnTo>
                      <a:pt x="1" y="1"/>
                    </a:lnTo>
                    <a:lnTo>
                      <a:pt x="1" y="0"/>
                    </a:lnTo>
                    <a:lnTo>
                      <a:pt x="0"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49" name="Freeform 2589">
                <a:extLst>
                  <a:ext uri="{FF2B5EF4-FFF2-40B4-BE49-F238E27FC236}">
                    <a16:creationId xmlns:a16="http://schemas.microsoft.com/office/drawing/2014/main" id="{1600C705-2F13-7A4B-B178-75C3ABF0131D}"/>
                  </a:ext>
                </a:extLst>
              </p:cNvPr>
              <p:cNvSpPr>
                <a:spLocks/>
              </p:cNvSpPr>
              <p:nvPr/>
            </p:nvSpPr>
            <p:spPr bwMode="auto">
              <a:xfrm>
                <a:off x="4642" y="2879"/>
                <a:ext cx="4" cy="3"/>
              </a:xfrm>
              <a:custGeom>
                <a:avLst/>
                <a:gdLst>
                  <a:gd name="T0" fmla="*/ 0 w 4"/>
                  <a:gd name="T1" fmla="*/ 2 h 3"/>
                  <a:gd name="T2" fmla="*/ 0 w 4"/>
                  <a:gd name="T3" fmla="*/ 2 h 3"/>
                  <a:gd name="T4" fmla="*/ 0 w 4"/>
                  <a:gd name="T5" fmla="*/ 3 h 3"/>
                  <a:gd name="T6" fmla="*/ 0 w 4"/>
                  <a:gd name="T7" fmla="*/ 3 h 3"/>
                  <a:gd name="T8" fmla="*/ 4 w 4"/>
                  <a:gd name="T9" fmla="*/ 2 h 3"/>
                  <a:gd name="T10" fmla="*/ 4 w 4"/>
                  <a:gd name="T11" fmla="*/ 2 h 3"/>
                  <a:gd name="T12" fmla="*/ 4 w 4"/>
                  <a:gd name="T13" fmla="*/ 2 h 3"/>
                  <a:gd name="T14" fmla="*/ 4 w 4"/>
                  <a:gd name="T15" fmla="*/ 2 h 3"/>
                  <a:gd name="T16" fmla="*/ 2 w 4"/>
                  <a:gd name="T17" fmla="*/ 0 h 3"/>
                  <a:gd name="T18" fmla="*/ 2 w 4"/>
                  <a:gd name="T19" fmla="*/ 0 h 3"/>
                  <a:gd name="T20" fmla="*/ 0 w 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2"/>
                    </a:moveTo>
                    <a:lnTo>
                      <a:pt x="0" y="2"/>
                    </a:lnTo>
                    <a:lnTo>
                      <a:pt x="0" y="3"/>
                    </a:lnTo>
                    <a:lnTo>
                      <a:pt x="0" y="3"/>
                    </a:lnTo>
                    <a:lnTo>
                      <a:pt x="4" y="2"/>
                    </a:lnTo>
                    <a:lnTo>
                      <a:pt x="4" y="2"/>
                    </a:lnTo>
                    <a:lnTo>
                      <a:pt x="4" y="2"/>
                    </a:lnTo>
                    <a:lnTo>
                      <a:pt x="4" y="2"/>
                    </a:lnTo>
                    <a:lnTo>
                      <a:pt x="2" y="0"/>
                    </a:lnTo>
                    <a:lnTo>
                      <a:pt x="2"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0" name="Freeform 2590">
                <a:extLst>
                  <a:ext uri="{FF2B5EF4-FFF2-40B4-BE49-F238E27FC236}">
                    <a16:creationId xmlns:a16="http://schemas.microsoft.com/office/drawing/2014/main" id="{2C46C1DE-C189-4340-BD0A-C942B4D19768}"/>
                  </a:ext>
                </a:extLst>
              </p:cNvPr>
              <p:cNvSpPr>
                <a:spLocks/>
              </p:cNvSpPr>
              <p:nvPr/>
            </p:nvSpPr>
            <p:spPr bwMode="auto">
              <a:xfrm>
                <a:off x="4642" y="2879"/>
                <a:ext cx="4" cy="3"/>
              </a:xfrm>
              <a:custGeom>
                <a:avLst/>
                <a:gdLst>
                  <a:gd name="T0" fmla="*/ 0 w 4"/>
                  <a:gd name="T1" fmla="*/ 2 h 3"/>
                  <a:gd name="T2" fmla="*/ 0 w 4"/>
                  <a:gd name="T3" fmla="*/ 2 h 3"/>
                  <a:gd name="T4" fmla="*/ 0 w 4"/>
                  <a:gd name="T5" fmla="*/ 3 h 3"/>
                  <a:gd name="T6" fmla="*/ 0 w 4"/>
                  <a:gd name="T7" fmla="*/ 3 h 3"/>
                  <a:gd name="T8" fmla="*/ 4 w 4"/>
                  <a:gd name="T9" fmla="*/ 2 h 3"/>
                  <a:gd name="T10" fmla="*/ 4 w 4"/>
                  <a:gd name="T11" fmla="*/ 2 h 3"/>
                  <a:gd name="T12" fmla="*/ 4 w 4"/>
                  <a:gd name="T13" fmla="*/ 2 h 3"/>
                  <a:gd name="T14" fmla="*/ 4 w 4"/>
                  <a:gd name="T15" fmla="*/ 2 h 3"/>
                  <a:gd name="T16" fmla="*/ 2 w 4"/>
                  <a:gd name="T17" fmla="*/ 0 h 3"/>
                  <a:gd name="T18" fmla="*/ 2 w 4"/>
                  <a:gd name="T19" fmla="*/ 0 h 3"/>
                  <a:gd name="T20" fmla="*/ 0 w 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2"/>
                    </a:moveTo>
                    <a:lnTo>
                      <a:pt x="0" y="2"/>
                    </a:lnTo>
                    <a:lnTo>
                      <a:pt x="0" y="3"/>
                    </a:lnTo>
                    <a:lnTo>
                      <a:pt x="0" y="3"/>
                    </a:lnTo>
                    <a:lnTo>
                      <a:pt x="4" y="2"/>
                    </a:lnTo>
                    <a:lnTo>
                      <a:pt x="4" y="2"/>
                    </a:lnTo>
                    <a:lnTo>
                      <a:pt x="4" y="2"/>
                    </a:lnTo>
                    <a:lnTo>
                      <a:pt x="4" y="2"/>
                    </a:lnTo>
                    <a:lnTo>
                      <a:pt x="2" y="0"/>
                    </a:lnTo>
                    <a:lnTo>
                      <a:pt x="2"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1" name="Freeform 2591">
                <a:extLst>
                  <a:ext uri="{FF2B5EF4-FFF2-40B4-BE49-F238E27FC236}">
                    <a16:creationId xmlns:a16="http://schemas.microsoft.com/office/drawing/2014/main" id="{7C918EA2-2253-D34E-AD47-7AEF922D98A4}"/>
                  </a:ext>
                </a:extLst>
              </p:cNvPr>
              <p:cNvSpPr>
                <a:spLocks/>
              </p:cNvSpPr>
              <p:nvPr/>
            </p:nvSpPr>
            <p:spPr bwMode="auto">
              <a:xfrm>
                <a:off x="4649" y="2793"/>
                <a:ext cx="4" cy="6"/>
              </a:xfrm>
              <a:custGeom>
                <a:avLst/>
                <a:gdLst>
                  <a:gd name="T0" fmla="*/ 2 w 4"/>
                  <a:gd name="T1" fmla="*/ 0 h 6"/>
                  <a:gd name="T2" fmla="*/ 2 w 4"/>
                  <a:gd name="T3" fmla="*/ 0 h 6"/>
                  <a:gd name="T4" fmla="*/ 0 w 4"/>
                  <a:gd name="T5" fmla="*/ 2 h 6"/>
                  <a:gd name="T6" fmla="*/ 0 w 4"/>
                  <a:gd name="T7" fmla="*/ 4 h 6"/>
                  <a:gd name="T8" fmla="*/ 2 w 4"/>
                  <a:gd name="T9" fmla="*/ 6 h 6"/>
                  <a:gd name="T10" fmla="*/ 2 w 4"/>
                  <a:gd name="T11" fmla="*/ 6 h 6"/>
                  <a:gd name="T12" fmla="*/ 4 w 4"/>
                  <a:gd name="T13" fmla="*/ 4 h 6"/>
                  <a:gd name="T14" fmla="*/ 2 w 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0"/>
                    </a:moveTo>
                    <a:lnTo>
                      <a:pt x="2" y="0"/>
                    </a:lnTo>
                    <a:lnTo>
                      <a:pt x="0" y="2"/>
                    </a:lnTo>
                    <a:lnTo>
                      <a:pt x="0" y="4"/>
                    </a:lnTo>
                    <a:lnTo>
                      <a:pt x="2" y="6"/>
                    </a:lnTo>
                    <a:lnTo>
                      <a:pt x="2" y="6"/>
                    </a:lnTo>
                    <a:lnTo>
                      <a:pt x="4" y="4"/>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2" name="Freeform 2592">
                <a:extLst>
                  <a:ext uri="{FF2B5EF4-FFF2-40B4-BE49-F238E27FC236}">
                    <a16:creationId xmlns:a16="http://schemas.microsoft.com/office/drawing/2014/main" id="{B6EBA9D9-1C7D-9340-9CD9-FAB3A1B26734}"/>
                  </a:ext>
                </a:extLst>
              </p:cNvPr>
              <p:cNvSpPr>
                <a:spLocks/>
              </p:cNvSpPr>
              <p:nvPr/>
            </p:nvSpPr>
            <p:spPr bwMode="auto">
              <a:xfrm>
                <a:off x="4649" y="2793"/>
                <a:ext cx="4" cy="6"/>
              </a:xfrm>
              <a:custGeom>
                <a:avLst/>
                <a:gdLst>
                  <a:gd name="T0" fmla="*/ 2 w 4"/>
                  <a:gd name="T1" fmla="*/ 0 h 6"/>
                  <a:gd name="T2" fmla="*/ 2 w 4"/>
                  <a:gd name="T3" fmla="*/ 0 h 6"/>
                  <a:gd name="T4" fmla="*/ 0 w 4"/>
                  <a:gd name="T5" fmla="*/ 2 h 6"/>
                  <a:gd name="T6" fmla="*/ 0 w 4"/>
                  <a:gd name="T7" fmla="*/ 4 h 6"/>
                  <a:gd name="T8" fmla="*/ 2 w 4"/>
                  <a:gd name="T9" fmla="*/ 6 h 6"/>
                  <a:gd name="T10" fmla="*/ 2 w 4"/>
                  <a:gd name="T11" fmla="*/ 6 h 6"/>
                  <a:gd name="T12" fmla="*/ 4 w 4"/>
                  <a:gd name="T13" fmla="*/ 4 h 6"/>
                  <a:gd name="T14" fmla="*/ 2 w 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0"/>
                    </a:moveTo>
                    <a:lnTo>
                      <a:pt x="2" y="0"/>
                    </a:lnTo>
                    <a:lnTo>
                      <a:pt x="0" y="2"/>
                    </a:lnTo>
                    <a:lnTo>
                      <a:pt x="0" y="4"/>
                    </a:lnTo>
                    <a:lnTo>
                      <a:pt x="2" y="6"/>
                    </a:lnTo>
                    <a:lnTo>
                      <a:pt x="2" y="6"/>
                    </a:lnTo>
                    <a:lnTo>
                      <a:pt x="4" y="4"/>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3" name="Freeform 2593">
                <a:extLst>
                  <a:ext uri="{FF2B5EF4-FFF2-40B4-BE49-F238E27FC236}">
                    <a16:creationId xmlns:a16="http://schemas.microsoft.com/office/drawing/2014/main" id="{8B2BF59A-8774-B94E-A45F-CC39D0620233}"/>
                  </a:ext>
                </a:extLst>
              </p:cNvPr>
              <p:cNvSpPr>
                <a:spLocks/>
              </p:cNvSpPr>
              <p:nvPr/>
            </p:nvSpPr>
            <p:spPr bwMode="auto">
              <a:xfrm>
                <a:off x="4649" y="2718"/>
                <a:ext cx="4" cy="2"/>
              </a:xfrm>
              <a:custGeom>
                <a:avLst/>
                <a:gdLst>
                  <a:gd name="T0" fmla="*/ 4 w 4"/>
                  <a:gd name="T1" fmla="*/ 0 h 2"/>
                  <a:gd name="T2" fmla="*/ 4 w 4"/>
                  <a:gd name="T3" fmla="*/ 0 h 2"/>
                  <a:gd name="T4" fmla="*/ 2 w 4"/>
                  <a:gd name="T5" fmla="*/ 0 h 2"/>
                  <a:gd name="T6" fmla="*/ 0 w 4"/>
                  <a:gd name="T7" fmla="*/ 2 h 2"/>
                  <a:gd name="T8" fmla="*/ 0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4" y="0"/>
                    </a:lnTo>
                    <a:lnTo>
                      <a:pt x="2" y="0"/>
                    </a:lnTo>
                    <a:lnTo>
                      <a:pt x="0" y="2"/>
                    </a:lnTo>
                    <a:lnTo>
                      <a:pt x="0" y="2"/>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4" name="Freeform 2594">
                <a:extLst>
                  <a:ext uri="{FF2B5EF4-FFF2-40B4-BE49-F238E27FC236}">
                    <a16:creationId xmlns:a16="http://schemas.microsoft.com/office/drawing/2014/main" id="{334D5562-C7BF-9043-B304-C356C5EFD030}"/>
                  </a:ext>
                </a:extLst>
              </p:cNvPr>
              <p:cNvSpPr>
                <a:spLocks/>
              </p:cNvSpPr>
              <p:nvPr/>
            </p:nvSpPr>
            <p:spPr bwMode="auto">
              <a:xfrm>
                <a:off x="4649" y="2718"/>
                <a:ext cx="4" cy="2"/>
              </a:xfrm>
              <a:custGeom>
                <a:avLst/>
                <a:gdLst>
                  <a:gd name="T0" fmla="*/ 4 w 4"/>
                  <a:gd name="T1" fmla="*/ 0 h 2"/>
                  <a:gd name="T2" fmla="*/ 4 w 4"/>
                  <a:gd name="T3" fmla="*/ 0 h 2"/>
                  <a:gd name="T4" fmla="*/ 2 w 4"/>
                  <a:gd name="T5" fmla="*/ 0 h 2"/>
                  <a:gd name="T6" fmla="*/ 0 w 4"/>
                  <a:gd name="T7" fmla="*/ 2 h 2"/>
                  <a:gd name="T8" fmla="*/ 0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4" y="0"/>
                    </a:lnTo>
                    <a:lnTo>
                      <a:pt x="2" y="0"/>
                    </a:lnTo>
                    <a:lnTo>
                      <a:pt x="0" y="2"/>
                    </a:lnTo>
                    <a:lnTo>
                      <a:pt x="0" y="2"/>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5" name="Freeform 2595">
                <a:extLst>
                  <a:ext uri="{FF2B5EF4-FFF2-40B4-BE49-F238E27FC236}">
                    <a16:creationId xmlns:a16="http://schemas.microsoft.com/office/drawing/2014/main" id="{94FBDCE8-F096-D54C-8ED3-4A0C14ADB4B5}"/>
                  </a:ext>
                </a:extLst>
              </p:cNvPr>
              <p:cNvSpPr>
                <a:spLocks/>
              </p:cNvSpPr>
              <p:nvPr/>
            </p:nvSpPr>
            <p:spPr bwMode="auto">
              <a:xfrm>
                <a:off x="4653" y="2716"/>
                <a:ext cx="2" cy="2"/>
              </a:xfrm>
              <a:custGeom>
                <a:avLst/>
                <a:gdLst>
                  <a:gd name="T0" fmla="*/ 2 w 2"/>
                  <a:gd name="T1" fmla="*/ 2 h 2"/>
                  <a:gd name="T2" fmla="*/ 2 w 2"/>
                  <a:gd name="T3" fmla="*/ 2 h 2"/>
                  <a:gd name="T4" fmla="*/ 0 w 2"/>
                  <a:gd name="T5" fmla="*/ 0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2"/>
                    </a:lnTo>
                    <a:lnTo>
                      <a:pt x="0" y="0"/>
                    </a:lnTo>
                    <a:lnTo>
                      <a:pt x="0" y="2"/>
                    </a:lnTo>
                    <a:lnTo>
                      <a:pt x="0"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6" name="Freeform 2596">
                <a:extLst>
                  <a:ext uri="{FF2B5EF4-FFF2-40B4-BE49-F238E27FC236}">
                    <a16:creationId xmlns:a16="http://schemas.microsoft.com/office/drawing/2014/main" id="{4B23967F-7F9E-DA4D-AFE4-CF808CE1B4E5}"/>
                  </a:ext>
                </a:extLst>
              </p:cNvPr>
              <p:cNvSpPr>
                <a:spLocks/>
              </p:cNvSpPr>
              <p:nvPr/>
            </p:nvSpPr>
            <p:spPr bwMode="auto">
              <a:xfrm>
                <a:off x="4653" y="2716"/>
                <a:ext cx="2" cy="2"/>
              </a:xfrm>
              <a:custGeom>
                <a:avLst/>
                <a:gdLst>
                  <a:gd name="T0" fmla="*/ 2 w 2"/>
                  <a:gd name="T1" fmla="*/ 2 h 2"/>
                  <a:gd name="T2" fmla="*/ 2 w 2"/>
                  <a:gd name="T3" fmla="*/ 2 h 2"/>
                  <a:gd name="T4" fmla="*/ 0 w 2"/>
                  <a:gd name="T5" fmla="*/ 0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2"/>
                    </a:lnTo>
                    <a:lnTo>
                      <a:pt x="0" y="0"/>
                    </a:lnTo>
                    <a:lnTo>
                      <a:pt x="0" y="2"/>
                    </a:lnTo>
                    <a:lnTo>
                      <a:pt x="0"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7" name="Freeform 2597">
                <a:extLst>
                  <a:ext uri="{FF2B5EF4-FFF2-40B4-BE49-F238E27FC236}">
                    <a16:creationId xmlns:a16="http://schemas.microsoft.com/office/drawing/2014/main" id="{953FE86A-3984-A54C-AA9C-FD4E33BD46D3}"/>
                  </a:ext>
                </a:extLst>
              </p:cNvPr>
              <p:cNvSpPr>
                <a:spLocks/>
              </p:cNvSpPr>
              <p:nvPr/>
            </p:nvSpPr>
            <p:spPr bwMode="auto">
              <a:xfrm>
                <a:off x="4657" y="2786"/>
                <a:ext cx="8" cy="13"/>
              </a:xfrm>
              <a:custGeom>
                <a:avLst/>
                <a:gdLst>
                  <a:gd name="T0" fmla="*/ 3 w 8"/>
                  <a:gd name="T1" fmla="*/ 13 h 13"/>
                  <a:gd name="T2" fmla="*/ 3 w 8"/>
                  <a:gd name="T3" fmla="*/ 13 h 13"/>
                  <a:gd name="T4" fmla="*/ 5 w 8"/>
                  <a:gd name="T5" fmla="*/ 11 h 13"/>
                  <a:gd name="T6" fmla="*/ 5 w 8"/>
                  <a:gd name="T7" fmla="*/ 9 h 13"/>
                  <a:gd name="T8" fmla="*/ 5 w 8"/>
                  <a:gd name="T9" fmla="*/ 9 h 13"/>
                  <a:gd name="T10" fmla="*/ 5 w 8"/>
                  <a:gd name="T11" fmla="*/ 7 h 13"/>
                  <a:gd name="T12" fmla="*/ 7 w 8"/>
                  <a:gd name="T13" fmla="*/ 5 h 13"/>
                  <a:gd name="T14" fmla="*/ 7 w 8"/>
                  <a:gd name="T15" fmla="*/ 5 h 13"/>
                  <a:gd name="T16" fmla="*/ 8 w 8"/>
                  <a:gd name="T17" fmla="*/ 2 h 13"/>
                  <a:gd name="T18" fmla="*/ 7 w 8"/>
                  <a:gd name="T19" fmla="*/ 0 h 13"/>
                  <a:gd name="T20" fmla="*/ 7 w 8"/>
                  <a:gd name="T21" fmla="*/ 0 h 13"/>
                  <a:gd name="T22" fmla="*/ 7 w 8"/>
                  <a:gd name="T23" fmla="*/ 0 h 13"/>
                  <a:gd name="T24" fmla="*/ 1 w 8"/>
                  <a:gd name="T25" fmla="*/ 2 h 13"/>
                  <a:gd name="T26" fmla="*/ 1 w 8"/>
                  <a:gd name="T27" fmla="*/ 2 h 13"/>
                  <a:gd name="T28" fmla="*/ 1 w 8"/>
                  <a:gd name="T29" fmla="*/ 4 h 13"/>
                  <a:gd name="T30" fmla="*/ 1 w 8"/>
                  <a:gd name="T31" fmla="*/ 5 h 13"/>
                  <a:gd name="T32" fmla="*/ 1 w 8"/>
                  <a:gd name="T33" fmla="*/ 5 h 13"/>
                  <a:gd name="T34" fmla="*/ 1 w 8"/>
                  <a:gd name="T35" fmla="*/ 7 h 13"/>
                  <a:gd name="T36" fmla="*/ 1 w 8"/>
                  <a:gd name="T37" fmla="*/ 7 h 13"/>
                  <a:gd name="T38" fmla="*/ 0 w 8"/>
                  <a:gd name="T39" fmla="*/ 9 h 13"/>
                  <a:gd name="T40" fmla="*/ 0 w 8"/>
                  <a:gd name="T41" fmla="*/ 11 h 13"/>
                  <a:gd name="T42" fmla="*/ 0 w 8"/>
                  <a:gd name="T43" fmla="*/ 11 h 13"/>
                  <a:gd name="T44" fmla="*/ 1 w 8"/>
                  <a:gd name="T45" fmla="*/ 13 h 13"/>
                  <a:gd name="T46" fmla="*/ 3 w 8"/>
                  <a:gd name="T47" fmla="*/ 11 h 13"/>
                  <a:gd name="T48" fmla="*/ 3 w 8"/>
                  <a:gd name="T49" fmla="*/ 11 h 13"/>
                  <a:gd name="T50" fmla="*/ 3 w 8"/>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3">
                    <a:moveTo>
                      <a:pt x="3" y="13"/>
                    </a:moveTo>
                    <a:lnTo>
                      <a:pt x="3" y="13"/>
                    </a:lnTo>
                    <a:lnTo>
                      <a:pt x="5" y="11"/>
                    </a:lnTo>
                    <a:lnTo>
                      <a:pt x="5" y="9"/>
                    </a:lnTo>
                    <a:lnTo>
                      <a:pt x="5" y="9"/>
                    </a:lnTo>
                    <a:lnTo>
                      <a:pt x="5" y="7"/>
                    </a:lnTo>
                    <a:lnTo>
                      <a:pt x="7" y="5"/>
                    </a:lnTo>
                    <a:lnTo>
                      <a:pt x="7" y="5"/>
                    </a:lnTo>
                    <a:lnTo>
                      <a:pt x="8" y="2"/>
                    </a:lnTo>
                    <a:lnTo>
                      <a:pt x="7" y="0"/>
                    </a:lnTo>
                    <a:lnTo>
                      <a:pt x="7" y="0"/>
                    </a:lnTo>
                    <a:lnTo>
                      <a:pt x="7" y="0"/>
                    </a:lnTo>
                    <a:lnTo>
                      <a:pt x="1" y="2"/>
                    </a:lnTo>
                    <a:lnTo>
                      <a:pt x="1" y="2"/>
                    </a:lnTo>
                    <a:lnTo>
                      <a:pt x="1" y="4"/>
                    </a:lnTo>
                    <a:lnTo>
                      <a:pt x="1" y="5"/>
                    </a:lnTo>
                    <a:lnTo>
                      <a:pt x="1" y="5"/>
                    </a:lnTo>
                    <a:lnTo>
                      <a:pt x="1" y="7"/>
                    </a:lnTo>
                    <a:lnTo>
                      <a:pt x="1" y="7"/>
                    </a:lnTo>
                    <a:lnTo>
                      <a:pt x="0" y="9"/>
                    </a:lnTo>
                    <a:lnTo>
                      <a:pt x="0" y="11"/>
                    </a:lnTo>
                    <a:lnTo>
                      <a:pt x="0" y="11"/>
                    </a:lnTo>
                    <a:lnTo>
                      <a:pt x="1" y="13"/>
                    </a:lnTo>
                    <a:lnTo>
                      <a:pt x="3" y="11"/>
                    </a:lnTo>
                    <a:lnTo>
                      <a:pt x="3" y="11"/>
                    </a:lnTo>
                    <a:lnTo>
                      <a:pt x="3"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8" name="Freeform 2598">
                <a:extLst>
                  <a:ext uri="{FF2B5EF4-FFF2-40B4-BE49-F238E27FC236}">
                    <a16:creationId xmlns:a16="http://schemas.microsoft.com/office/drawing/2014/main" id="{4DCF36A8-903B-8742-8D2D-B3709F452C7D}"/>
                  </a:ext>
                </a:extLst>
              </p:cNvPr>
              <p:cNvSpPr>
                <a:spLocks/>
              </p:cNvSpPr>
              <p:nvPr/>
            </p:nvSpPr>
            <p:spPr bwMode="auto">
              <a:xfrm>
                <a:off x="4657" y="2786"/>
                <a:ext cx="8" cy="13"/>
              </a:xfrm>
              <a:custGeom>
                <a:avLst/>
                <a:gdLst>
                  <a:gd name="T0" fmla="*/ 3 w 8"/>
                  <a:gd name="T1" fmla="*/ 13 h 13"/>
                  <a:gd name="T2" fmla="*/ 3 w 8"/>
                  <a:gd name="T3" fmla="*/ 13 h 13"/>
                  <a:gd name="T4" fmla="*/ 5 w 8"/>
                  <a:gd name="T5" fmla="*/ 11 h 13"/>
                  <a:gd name="T6" fmla="*/ 5 w 8"/>
                  <a:gd name="T7" fmla="*/ 9 h 13"/>
                  <a:gd name="T8" fmla="*/ 5 w 8"/>
                  <a:gd name="T9" fmla="*/ 9 h 13"/>
                  <a:gd name="T10" fmla="*/ 5 w 8"/>
                  <a:gd name="T11" fmla="*/ 7 h 13"/>
                  <a:gd name="T12" fmla="*/ 7 w 8"/>
                  <a:gd name="T13" fmla="*/ 5 h 13"/>
                  <a:gd name="T14" fmla="*/ 7 w 8"/>
                  <a:gd name="T15" fmla="*/ 5 h 13"/>
                  <a:gd name="T16" fmla="*/ 8 w 8"/>
                  <a:gd name="T17" fmla="*/ 2 h 13"/>
                  <a:gd name="T18" fmla="*/ 7 w 8"/>
                  <a:gd name="T19" fmla="*/ 0 h 13"/>
                  <a:gd name="T20" fmla="*/ 7 w 8"/>
                  <a:gd name="T21" fmla="*/ 0 h 13"/>
                  <a:gd name="T22" fmla="*/ 7 w 8"/>
                  <a:gd name="T23" fmla="*/ 0 h 13"/>
                  <a:gd name="T24" fmla="*/ 1 w 8"/>
                  <a:gd name="T25" fmla="*/ 2 h 13"/>
                  <a:gd name="T26" fmla="*/ 1 w 8"/>
                  <a:gd name="T27" fmla="*/ 2 h 13"/>
                  <a:gd name="T28" fmla="*/ 1 w 8"/>
                  <a:gd name="T29" fmla="*/ 4 h 13"/>
                  <a:gd name="T30" fmla="*/ 1 w 8"/>
                  <a:gd name="T31" fmla="*/ 5 h 13"/>
                  <a:gd name="T32" fmla="*/ 1 w 8"/>
                  <a:gd name="T33" fmla="*/ 5 h 13"/>
                  <a:gd name="T34" fmla="*/ 1 w 8"/>
                  <a:gd name="T35" fmla="*/ 7 h 13"/>
                  <a:gd name="T36" fmla="*/ 1 w 8"/>
                  <a:gd name="T37" fmla="*/ 7 h 13"/>
                  <a:gd name="T38" fmla="*/ 0 w 8"/>
                  <a:gd name="T39" fmla="*/ 9 h 13"/>
                  <a:gd name="T40" fmla="*/ 0 w 8"/>
                  <a:gd name="T41" fmla="*/ 11 h 13"/>
                  <a:gd name="T42" fmla="*/ 0 w 8"/>
                  <a:gd name="T43" fmla="*/ 11 h 13"/>
                  <a:gd name="T44" fmla="*/ 1 w 8"/>
                  <a:gd name="T45" fmla="*/ 13 h 13"/>
                  <a:gd name="T46" fmla="*/ 3 w 8"/>
                  <a:gd name="T47" fmla="*/ 11 h 13"/>
                  <a:gd name="T48" fmla="*/ 3 w 8"/>
                  <a:gd name="T49" fmla="*/ 11 h 13"/>
                  <a:gd name="T50" fmla="*/ 3 w 8"/>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3">
                    <a:moveTo>
                      <a:pt x="3" y="13"/>
                    </a:moveTo>
                    <a:lnTo>
                      <a:pt x="3" y="13"/>
                    </a:lnTo>
                    <a:lnTo>
                      <a:pt x="5" y="11"/>
                    </a:lnTo>
                    <a:lnTo>
                      <a:pt x="5" y="9"/>
                    </a:lnTo>
                    <a:lnTo>
                      <a:pt x="5" y="9"/>
                    </a:lnTo>
                    <a:lnTo>
                      <a:pt x="5" y="7"/>
                    </a:lnTo>
                    <a:lnTo>
                      <a:pt x="7" y="5"/>
                    </a:lnTo>
                    <a:lnTo>
                      <a:pt x="7" y="5"/>
                    </a:lnTo>
                    <a:lnTo>
                      <a:pt x="8" y="2"/>
                    </a:lnTo>
                    <a:lnTo>
                      <a:pt x="7" y="0"/>
                    </a:lnTo>
                    <a:lnTo>
                      <a:pt x="7" y="0"/>
                    </a:lnTo>
                    <a:lnTo>
                      <a:pt x="7" y="0"/>
                    </a:lnTo>
                    <a:lnTo>
                      <a:pt x="1" y="2"/>
                    </a:lnTo>
                    <a:lnTo>
                      <a:pt x="1" y="2"/>
                    </a:lnTo>
                    <a:lnTo>
                      <a:pt x="1" y="4"/>
                    </a:lnTo>
                    <a:lnTo>
                      <a:pt x="1" y="5"/>
                    </a:lnTo>
                    <a:lnTo>
                      <a:pt x="1" y="5"/>
                    </a:lnTo>
                    <a:lnTo>
                      <a:pt x="1" y="7"/>
                    </a:lnTo>
                    <a:lnTo>
                      <a:pt x="1" y="7"/>
                    </a:lnTo>
                    <a:lnTo>
                      <a:pt x="0" y="9"/>
                    </a:lnTo>
                    <a:lnTo>
                      <a:pt x="0" y="11"/>
                    </a:lnTo>
                    <a:lnTo>
                      <a:pt x="0" y="11"/>
                    </a:lnTo>
                    <a:lnTo>
                      <a:pt x="1" y="13"/>
                    </a:lnTo>
                    <a:lnTo>
                      <a:pt x="3" y="11"/>
                    </a:lnTo>
                    <a:lnTo>
                      <a:pt x="3" y="11"/>
                    </a:lnTo>
                    <a:lnTo>
                      <a:pt x="3"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59" name="Freeform 2599">
                <a:extLst>
                  <a:ext uri="{FF2B5EF4-FFF2-40B4-BE49-F238E27FC236}">
                    <a16:creationId xmlns:a16="http://schemas.microsoft.com/office/drawing/2014/main" id="{7DB5D137-54F1-0F45-B1D8-33943C066828}"/>
                  </a:ext>
                </a:extLst>
              </p:cNvPr>
              <p:cNvSpPr>
                <a:spLocks/>
              </p:cNvSpPr>
              <p:nvPr/>
            </p:nvSpPr>
            <p:spPr bwMode="auto">
              <a:xfrm>
                <a:off x="4660" y="2881"/>
                <a:ext cx="9" cy="7"/>
              </a:xfrm>
              <a:custGeom>
                <a:avLst/>
                <a:gdLst>
                  <a:gd name="T0" fmla="*/ 0 w 9"/>
                  <a:gd name="T1" fmla="*/ 3 h 7"/>
                  <a:gd name="T2" fmla="*/ 0 w 9"/>
                  <a:gd name="T3" fmla="*/ 3 h 7"/>
                  <a:gd name="T4" fmla="*/ 0 w 9"/>
                  <a:gd name="T5" fmla="*/ 7 h 7"/>
                  <a:gd name="T6" fmla="*/ 0 w 9"/>
                  <a:gd name="T7" fmla="*/ 7 h 7"/>
                  <a:gd name="T8" fmla="*/ 9 w 9"/>
                  <a:gd name="T9" fmla="*/ 1 h 7"/>
                  <a:gd name="T10" fmla="*/ 9 w 9"/>
                  <a:gd name="T11" fmla="*/ 1 h 7"/>
                  <a:gd name="T12" fmla="*/ 7 w 9"/>
                  <a:gd name="T13" fmla="*/ 0 h 7"/>
                  <a:gd name="T14" fmla="*/ 7 w 9"/>
                  <a:gd name="T15" fmla="*/ 0 h 7"/>
                  <a:gd name="T16" fmla="*/ 0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0" y="3"/>
                    </a:moveTo>
                    <a:lnTo>
                      <a:pt x="0" y="3"/>
                    </a:lnTo>
                    <a:lnTo>
                      <a:pt x="0" y="7"/>
                    </a:lnTo>
                    <a:lnTo>
                      <a:pt x="0" y="7"/>
                    </a:lnTo>
                    <a:lnTo>
                      <a:pt x="9" y="1"/>
                    </a:lnTo>
                    <a:lnTo>
                      <a:pt x="9" y="1"/>
                    </a:lnTo>
                    <a:lnTo>
                      <a:pt x="7" y="0"/>
                    </a:lnTo>
                    <a:lnTo>
                      <a:pt x="7" y="0"/>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0" name="Freeform 2600">
                <a:extLst>
                  <a:ext uri="{FF2B5EF4-FFF2-40B4-BE49-F238E27FC236}">
                    <a16:creationId xmlns:a16="http://schemas.microsoft.com/office/drawing/2014/main" id="{FAECC37E-A373-474A-A6F4-DE6E0C14E905}"/>
                  </a:ext>
                </a:extLst>
              </p:cNvPr>
              <p:cNvSpPr>
                <a:spLocks/>
              </p:cNvSpPr>
              <p:nvPr/>
            </p:nvSpPr>
            <p:spPr bwMode="auto">
              <a:xfrm>
                <a:off x="4660" y="2881"/>
                <a:ext cx="9" cy="7"/>
              </a:xfrm>
              <a:custGeom>
                <a:avLst/>
                <a:gdLst>
                  <a:gd name="T0" fmla="*/ 0 w 9"/>
                  <a:gd name="T1" fmla="*/ 3 h 7"/>
                  <a:gd name="T2" fmla="*/ 0 w 9"/>
                  <a:gd name="T3" fmla="*/ 3 h 7"/>
                  <a:gd name="T4" fmla="*/ 0 w 9"/>
                  <a:gd name="T5" fmla="*/ 7 h 7"/>
                  <a:gd name="T6" fmla="*/ 0 w 9"/>
                  <a:gd name="T7" fmla="*/ 7 h 7"/>
                  <a:gd name="T8" fmla="*/ 9 w 9"/>
                  <a:gd name="T9" fmla="*/ 1 h 7"/>
                  <a:gd name="T10" fmla="*/ 9 w 9"/>
                  <a:gd name="T11" fmla="*/ 1 h 7"/>
                  <a:gd name="T12" fmla="*/ 7 w 9"/>
                  <a:gd name="T13" fmla="*/ 0 h 7"/>
                  <a:gd name="T14" fmla="*/ 7 w 9"/>
                  <a:gd name="T15" fmla="*/ 0 h 7"/>
                  <a:gd name="T16" fmla="*/ 0 w 9"/>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0" y="3"/>
                    </a:moveTo>
                    <a:lnTo>
                      <a:pt x="0" y="3"/>
                    </a:lnTo>
                    <a:lnTo>
                      <a:pt x="0" y="7"/>
                    </a:lnTo>
                    <a:lnTo>
                      <a:pt x="0" y="7"/>
                    </a:lnTo>
                    <a:lnTo>
                      <a:pt x="9" y="1"/>
                    </a:lnTo>
                    <a:lnTo>
                      <a:pt x="9" y="1"/>
                    </a:lnTo>
                    <a:lnTo>
                      <a:pt x="7" y="0"/>
                    </a:lnTo>
                    <a:lnTo>
                      <a:pt x="7" y="0"/>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1" name="Freeform 2601">
                <a:extLst>
                  <a:ext uri="{FF2B5EF4-FFF2-40B4-BE49-F238E27FC236}">
                    <a16:creationId xmlns:a16="http://schemas.microsoft.com/office/drawing/2014/main" id="{6FA85854-640F-7847-A598-4EC51867FA78}"/>
                  </a:ext>
                </a:extLst>
              </p:cNvPr>
              <p:cNvSpPr>
                <a:spLocks/>
              </p:cNvSpPr>
              <p:nvPr/>
            </p:nvSpPr>
            <p:spPr bwMode="auto">
              <a:xfrm>
                <a:off x="4662" y="2782"/>
                <a:ext cx="11" cy="20"/>
              </a:xfrm>
              <a:custGeom>
                <a:avLst/>
                <a:gdLst>
                  <a:gd name="T0" fmla="*/ 9 w 11"/>
                  <a:gd name="T1" fmla="*/ 0 h 20"/>
                  <a:gd name="T2" fmla="*/ 9 w 11"/>
                  <a:gd name="T3" fmla="*/ 0 h 20"/>
                  <a:gd name="T4" fmla="*/ 5 w 11"/>
                  <a:gd name="T5" fmla="*/ 2 h 20"/>
                  <a:gd name="T6" fmla="*/ 3 w 11"/>
                  <a:gd name="T7" fmla="*/ 4 h 20"/>
                  <a:gd name="T8" fmla="*/ 3 w 11"/>
                  <a:gd name="T9" fmla="*/ 11 h 20"/>
                  <a:gd name="T10" fmla="*/ 3 w 11"/>
                  <a:gd name="T11" fmla="*/ 11 h 20"/>
                  <a:gd name="T12" fmla="*/ 2 w 11"/>
                  <a:gd name="T13" fmla="*/ 13 h 20"/>
                  <a:gd name="T14" fmla="*/ 0 w 11"/>
                  <a:gd name="T15" fmla="*/ 17 h 20"/>
                  <a:gd name="T16" fmla="*/ 0 w 11"/>
                  <a:gd name="T17" fmla="*/ 17 h 20"/>
                  <a:gd name="T18" fmla="*/ 0 w 11"/>
                  <a:gd name="T19" fmla="*/ 18 h 20"/>
                  <a:gd name="T20" fmla="*/ 0 w 11"/>
                  <a:gd name="T21" fmla="*/ 20 h 20"/>
                  <a:gd name="T22" fmla="*/ 3 w 11"/>
                  <a:gd name="T23" fmla="*/ 20 h 20"/>
                  <a:gd name="T24" fmla="*/ 3 w 11"/>
                  <a:gd name="T25" fmla="*/ 20 h 20"/>
                  <a:gd name="T26" fmla="*/ 5 w 11"/>
                  <a:gd name="T27" fmla="*/ 17 h 20"/>
                  <a:gd name="T28" fmla="*/ 5 w 11"/>
                  <a:gd name="T29" fmla="*/ 17 h 20"/>
                  <a:gd name="T30" fmla="*/ 9 w 11"/>
                  <a:gd name="T31" fmla="*/ 15 h 20"/>
                  <a:gd name="T32" fmla="*/ 9 w 11"/>
                  <a:gd name="T33" fmla="*/ 15 h 20"/>
                  <a:gd name="T34" fmla="*/ 9 w 11"/>
                  <a:gd name="T35" fmla="*/ 15 h 20"/>
                  <a:gd name="T36" fmla="*/ 9 w 11"/>
                  <a:gd name="T37" fmla="*/ 13 h 20"/>
                  <a:gd name="T38" fmla="*/ 7 w 11"/>
                  <a:gd name="T39" fmla="*/ 13 h 20"/>
                  <a:gd name="T40" fmla="*/ 5 w 11"/>
                  <a:gd name="T41" fmla="*/ 13 h 20"/>
                  <a:gd name="T42" fmla="*/ 5 w 11"/>
                  <a:gd name="T43" fmla="*/ 13 h 20"/>
                  <a:gd name="T44" fmla="*/ 7 w 11"/>
                  <a:gd name="T45" fmla="*/ 8 h 20"/>
                  <a:gd name="T46" fmla="*/ 7 w 11"/>
                  <a:gd name="T47" fmla="*/ 8 h 20"/>
                  <a:gd name="T48" fmla="*/ 9 w 11"/>
                  <a:gd name="T49" fmla="*/ 6 h 20"/>
                  <a:gd name="T50" fmla="*/ 9 w 11"/>
                  <a:gd name="T51" fmla="*/ 6 h 20"/>
                  <a:gd name="T52" fmla="*/ 9 w 11"/>
                  <a:gd name="T53" fmla="*/ 6 h 20"/>
                  <a:gd name="T54" fmla="*/ 9 w 11"/>
                  <a:gd name="T55" fmla="*/ 6 h 20"/>
                  <a:gd name="T56" fmla="*/ 11 w 11"/>
                  <a:gd name="T57" fmla="*/ 4 h 20"/>
                  <a:gd name="T58" fmla="*/ 9 w 11"/>
                  <a:gd name="T59" fmla="*/ 4 h 20"/>
                  <a:gd name="T60" fmla="*/ 9 w 11"/>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0">
                    <a:moveTo>
                      <a:pt x="9" y="0"/>
                    </a:moveTo>
                    <a:lnTo>
                      <a:pt x="9" y="0"/>
                    </a:lnTo>
                    <a:lnTo>
                      <a:pt x="5" y="2"/>
                    </a:lnTo>
                    <a:lnTo>
                      <a:pt x="3" y="4"/>
                    </a:lnTo>
                    <a:lnTo>
                      <a:pt x="3" y="11"/>
                    </a:lnTo>
                    <a:lnTo>
                      <a:pt x="3" y="11"/>
                    </a:lnTo>
                    <a:lnTo>
                      <a:pt x="2" y="13"/>
                    </a:lnTo>
                    <a:lnTo>
                      <a:pt x="0" y="17"/>
                    </a:lnTo>
                    <a:lnTo>
                      <a:pt x="0" y="17"/>
                    </a:lnTo>
                    <a:lnTo>
                      <a:pt x="0" y="18"/>
                    </a:lnTo>
                    <a:lnTo>
                      <a:pt x="0" y="20"/>
                    </a:lnTo>
                    <a:lnTo>
                      <a:pt x="3" y="20"/>
                    </a:lnTo>
                    <a:lnTo>
                      <a:pt x="3" y="20"/>
                    </a:lnTo>
                    <a:lnTo>
                      <a:pt x="5" y="17"/>
                    </a:lnTo>
                    <a:lnTo>
                      <a:pt x="5" y="17"/>
                    </a:lnTo>
                    <a:lnTo>
                      <a:pt x="9" y="15"/>
                    </a:lnTo>
                    <a:lnTo>
                      <a:pt x="9" y="15"/>
                    </a:lnTo>
                    <a:lnTo>
                      <a:pt x="9" y="15"/>
                    </a:lnTo>
                    <a:lnTo>
                      <a:pt x="9" y="13"/>
                    </a:lnTo>
                    <a:lnTo>
                      <a:pt x="7" y="13"/>
                    </a:lnTo>
                    <a:lnTo>
                      <a:pt x="5" y="13"/>
                    </a:lnTo>
                    <a:lnTo>
                      <a:pt x="5" y="13"/>
                    </a:lnTo>
                    <a:lnTo>
                      <a:pt x="7" y="8"/>
                    </a:lnTo>
                    <a:lnTo>
                      <a:pt x="7" y="8"/>
                    </a:lnTo>
                    <a:lnTo>
                      <a:pt x="9" y="6"/>
                    </a:lnTo>
                    <a:lnTo>
                      <a:pt x="9" y="6"/>
                    </a:lnTo>
                    <a:lnTo>
                      <a:pt x="9" y="6"/>
                    </a:lnTo>
                    <a:lnTo>
                      <a:pt x="9" y="6"/>
                    </a:lnTo>
                    <a:lnTo>
                      <a:pt x="11" y="4"/>
                    </a:lnTo>
                    <a:lnTo>
                      <a:pt x="9" y="4"/>
                    </a:lnTo>
                    <a:lnTo>
                      <a:pt x="9"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2" name="Freeform 2602">
                <a:extLst>
                  <a:ext uri="{FF2B5EF4-FFF2-40B4-BE49-F238E27FC236}">
                    <a16:creationId xmlns:a16="http://schemas.microsoft.com/office/drawing/2014/main" id="{FBA45EBC-FAD4-914C-B938-6758D0213FEF}"/>
                  </a:ext>
                </a:extLst>
              </p:cNvPr>
              <p:cNvSpPr>
                <a:spLocks/>
              </p:cNvSpPr>
              <p:nvPr/>
            </p:nvSpPr>
            <p:spPr bwMode="auto">
              <a:xfrm>
                <a:off x="4662" y="2782"/>
                <a:ext cx="11" cy="20"/>
              </a:xfrm>
              <a:custGeom>
                <a:avLst/>
                <a:gdLst>
                  <a:gd name="T0" fmla="*/ 9 w 11"/>
                  <a:gd name="T1" fmla="*/ 0 h 20"/>
                  <a:gd name="T2" fmla="*/ 9 w 11"/>
                  <a:gd name="T3" fmla="*/ 0 h 20"/>
                  <a:gd name="T4" fmla="*/ 5 w 11"/>
                  <a:gd name="T5" fmla="*/ 2 h 20"/>
                  <a:gd name="T6" fmla="*/ 3 w 11"/>
                  <a:gd name="T7" fmla="*/ 4 h 20"/>
                  <a:gd name="T8" fmla="*/ 3 w 11"/>
                  <a:gd name="T9" fmla="*/ 11 h 20"/>
                  <a:gd name="T10" fmla="*/ 3 w 11"/>
                  <a:gd name="T11" fmla="*/ 11 h 20"/>
                  <a:gd name="T12" fmla="*/ 2 w 11"/>
                  <a:gd name="T13" fmla="*/ 13 h 20"/>
                  <a:gd name="T14" fmla="*/ 0 w 11"/>
                  <a:gd name="T15" fmla="*/ 17 h 20"/>
                  <a:gd name="T16" fmla="*/ 0 w 11"/>
                  <a:gd name="T17" fmla="*/ 17 h 20"/>
                  <a:gd name="T18" fmla="*/ 0 w 11"/>
                  <a:gd name="T19" fmla="*/ 18 h 20"/>
                  <a:gd name="T20" fmla="*/ 0 w 11"/>
                  <a:gd name="T21" fmla="*/ 20 h 20"/>
                  <a:gd name="T22" fmla="*/ 3 w 11"/>
                  <a:gd name="T23" fmla="*/ 20 h 20"/>
                  <a:gd name="T24" fmla="*/ 3 w 11"/>
                  <a:gd name="T25" fmla="*/ 20 h 20"/>
                  <a:gd name="T26" fmla="*/ 5 w 11"/>
                  <a:gd name="T27" fmla="*/ 17 h 20"/>
                  <a:gd name="T28" fmla="*/ 5 w 11"/>
                  <a:gd name="T29" fmla="*/ 17 h 20"/>
                  <a:gd name="T30" fmla="*/ 9 w 11"/>
                  <a:gd name="T31" fmla="*/ 15 h 20"/>
                  <a:gd name="T32" fmla="*/ 9 w 11"/>
                  <a:gd name="T33" fmla="*/ 15 h 20"/>
                  <a:gd name="T34" fmla="*/ 9 w 11"/>
                  <a:gd name="T35" fmla="*/ 15 h 20"/>
                  <a:gd name="T36" fmla="*/ 9 w 11"/>
                  <a:gd name="T37" fmla="*/ 13 h 20"/>
                  <a:gd name="T38" fmla="*/ 7 w 11"/>
                  <a:gd name="T39" fmla="*/ 13 h 20"/>
                  <a:gd name="T40" fmla="*/ 5 w 11"/>
                  <a:gd name="T41" fmla="*/ 13 h 20"/>
                  <a:gd name="T42" fmla="*/ 5 w 11"/>
                  <a:gd name="T43" fmla="*/ 13 h 20"/>
                  <a:gd name="T44" fmla="*/ 7 w 11"/>
                  <a:gd name="T45" fmla="*/ 8 h 20"/>
                  <a:gd name="T46" fmla="*/ 7 w 11"/>
                  <a:gd name="T47" fmla="*/ 8 h 20"/>
                  <a:gd name="T48" fmla="*/ 9 w 11"/>
                  <a:gd name="T49" fmla="*/ 6 h 20"/>
                  <a:gd name="T50" fmla="*/ 9 w 11"/>
                  <a:gd name="T51" fmla="*/ 6 h 20"/>
                  <a:gd name="T52" fmla="*/ 9 w 11"/>
                  <a:gd name="T53" fmla="*/ 6 h 20"/>
                  <a:gd name="T54" fmla="*/ 9 w 11"/>
                  <a:gd name="T55" fmla="*/ 6 h 20"/>
                  <a:gd name="T56" fmla="*/ 11 w 11"/>
                  <a:gd name="T57" fmla="*/ 4 h 20"/>
                  <a:gd name="T58" fmla="*/ 9 w 11"/>
                  <a:gd name="T59" fmla="*/ 4 h 20"/>
                  <a:gd name="T60" fmla="*/ 9 w 11"/>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0">
                    <a:moveTo>
                      <a:pt x="9" y="0"/>
                    </a:moveTo>
                    <a:lnTo>
                      <a:pt x="9" y="0"/>
                    </a:lnTo>
                    <a:lnTo>
                      <a:pt x="5" y="2"/>
                    </a:lnTo>
                    <a:lnTo>
                      <a:pt x="3" y="4"/>
                    </a:lnTo>
                    <a:lnTo>
                      <a:pt x="3" y="11"/>
                    </a:lnTo>
                    <a:lnTo>
                      <a:pt x="3" y="11"/>
                    </a:lnTo>
                    <a:lnTo>
                      <a:pt x="2" y="13"/>
                    </a:lnTo>
                    <a:lnTo>
                      <a:pt x="0" y="17"/>
                    </a:lnTo>
                    <a:lnTo>
                      <a:pt x="0" y="17"/>
                    </a:lnTo>
                    <a:lnTo>
                      <a:pt x="0" y="18"/>
                    </a:lnTo>
                    <a:lnTo>
                      <a:pt x="0" y="20"/>
                    </a:lnTo>
                    <a:lnTo>
                      <a:pt x="3" y="20"/>
                    </a:lnTo>
                    <a:lnTo>
                      <a:pt x="3" y="20"/>
                    </a:lnTo>
                    <a:lnTo>
                      <a:pt x="5" y="17"/>
                    </a:lnTo>
                    <a:lnTo>
                      <a:pt x="5" y="17"/>
                    </a:lnTo>
                    <a:lnTo>
                      <a:pt x="9" y="15"/>
                    </a:lnTo>
                    <a:lnTo>
                      <a:pt x="9" y="15"/>
                    </a:lnTo>
                    <a:lnTo>
                      <a:pt x="9" y="15"/>
                    </a:lnTo>
                    <a:lnTo>
                      <a:pt x="9" y="13"/>
                    </a:lnTo>
                    <a:lnTo>
                      <a:pt x="7" y="13"/>
                    </a:lnTo>
                    <a:lnTo>
                      <a:pt x="5" y="13"/>
                    </a:lnTo>
                    <a:lnTo>
                      <a:pt x="5" y="13"/>
                    </a:lnTo>
                    <a:lnTo>
                      <a:pt x="7" y="8"/>
                    </a:lnTo>
                    <a:lnTo>
                      <a:pt x="7" y="8"/>
                    </a:lnTo>
                    <a:lnTo>
                      <a:pt x="9" y="6"/>
                    </a:lnTo>
                    <a:lnTo>
                      <a:pt x="9" y="6"/>
                    </a:lnTo>
                    <a:lnTo>
                      <a:pt x="9" y="6"/>
                    </a:lnTo>
                    <a:lnTo>
                      <a:pt x="9" y="6"/>
                    </a:lnTo>
                    <a:lnTo>
                      <a:pt x="11" y="4"/>
                    </a:lnTo>
                    <a:lnTo>
                      <a:pt x="9" y="4"/>
                    </a:lnTo>
                    <a:lnTo>
                      <a:pt x="9"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3" name="Freeform 2603">
                <a:extLst>
                  <a:ext uri="{FF2B5EF4-FFF2-40B4-BE49-F238E27FC236}">
                    <a16:creationId xmlns:a16="http://schemas.microsoft.com/office/drawing/2014/main" id="{7B673B39-074D-B247-9BD8-05AF407C3C4F}"/>
                  </a:ext>
                </a:extLst>
              </p:cNvPr>
              <p:cNvSpPr>
                <a:spLocks/>
              </p:cNvSpPr>
              <p:nvPr/>
            </p:nvSpPr>
            <p:spPr bwMode="auto">
              <a:xfrm>
                <a:off x="4664" y="2847"/>
                <a:ext cx="3" cy="3"/>
              </a:xfrm>
              <a:custGeom>
                <a:avLst/>
                <a:gdLst>
                  <a:gd name="T0" fmla="*/ 0 w 3"/>
                  <a:gd name="T1" fmla="*/ 2 h 3"/>
                  <a:gd name="T2" fmla="*/ 0 w 3"/>
                  <a:gd name="T3" fmla="*/ 2 h 3"/>
                  <a:gd name="T4" fmla="*/ 0 w 3"/>
                  <a:gd name="T5" fmla="*/ 3 h 3"/>
                  <a:gd name="T6" fmla="*/ 0 w 3"/>
                  <a:gd name="T7" fmla="*/ 3 h 3"/>
                  <a:gd name="T8" fmla="*/ 3 w 3"/>
                  <a:gd name="T9" fmla="*/ 0 h 3"/>
                  <a:gd name="T10" fmla="*/ 3 w 3"/>
                  <a:gd name="T11" fmla="*/ 0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lnTo>
                      <a:pt x="0" y="2"/>
                    </a:lnTo>
                    <a:lnTo>
                      <a:pt x="0" y="3"/>
                    </a:lnTo>
                    <a:lnTo>
                      <a:pt x="0" y="3"/>
                    </a:lnTo>
                    <a:lnTo>
                      <a:pt x="3" y="0"/>
                    </a:lnTo>
                    <a:lnTo>
                      <a:pt x="3"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4" name="Freeform 2604">
                <a:extLst>
                  <a:ext uri="{FF2B5EF4-FFF2-40B4-BE49-F238E27FC236}">
                    <a16:creationId xmlns:a16="http://schemas.microsoft.com/office/drawing/2014/main" id="{E889885A-9892-F147-A320-BE4E6D8B547A}"/>
                  </a:ext>
                </a:extLst>
              </p:cNvPr>
              <p:cNvSpPr>
                <a:spLocks/>
              </p:cNvSpPr>
              <p:nvPr/>
            </p:nvSpPr>
            <p:spPr bwMode="auto">
              <a:xfrm>
                <a:off x="4664" y="2847"/>
                <a:ext cx="3" cy="3"/>
              </a:xfrm>
              <a:custGeom>
                <a:avLst/>
                <a:gdLst>
                  <a:gd name="T0" fmla="*/ 0 w 3"/>
                  <a:gd name="T1" fmla="*/ 2 h 3"/>
                  <a:gd name="T2" fmla="*/ 0 w 3"/>
                  <a:gd name="T3" fmla="*/ 2 h 3"/>
                  <a:gd name="T4" fmla="*/ 0 w 3"/>
                  <a:gd name="T5" fmla="*/ 3 h 3"/>
                  <a:gd name="T6" fmla="*/ 0 w 3"/>
                  <a:gd name="T7" fmla="*/ 3 h 3"/>
                  <a:gd name="T8" fmla="*/ 3 w 3"/>
                  <a:gd name="T9" fmla="*/ 0 h 3"/>
                  <a:gd name="T10" fmla="*/ 3 w 3"/>
                  <a:gd name="T11" fmla="*/ 0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lnTo>
                      <a:pt x="0" y="2"/>
                    </a:lnTo>
                    <a:lnTo>
                      <a:pt x="0" y="3"/>
                    </a:lnTo>
                    <a:lnTo>
                      <a:pt x="0" y="3"/>
                    </a:lnTo>
                    <a:lnTo>
                      <a:pt x="3" y="0"/>
                    </a:lnTo>
                    <a:lnTo>
                      <a:pt x="3"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5" name="Freeform 2605">
                <a:extLst>
                  <a:ext uri="{FF2B5EF4-FFF2-40B4-BE49-F238E27FC236}">
                    <a16:creationId xmlns:a16="http://schemas.microsoft.com/office/drawing/2014/main" id="{8C09A9D8-448D-6F4A-A6AC-70352EDC5B0D}"/>
                  </a:ext>
                </a:extLst>
              </p:cNvPr>
              <p:cNvSpPr>
                <a:spLocks/>
              </p:cNvSpPr>
              <p:nvPr/>
            </p:nvSpPr>
            <p:spPr bwMode="auto">
              <a:xfrm>
                <a:off x="4665" y="2843"/>
                <a:ext cx="6" cy="4"/>
              </a:xfrm>
              <a:custGeom>
                <a:avLst/>
                <a:gdLst>
                  <a:gd name="T0" fmla="*/ 2 w 6"/>
                  <a:gd name="T1" fmla="*/ 2 h 4"/>
                  <a:gd name="T2" fmla="*/ 2 w 6"/>
                  <a:gd name="T3" fmla="*/ 2 h 4"/>
                  <a:gd name="T4" fmla="*/ 0 w 6"/>
                  <a:gd name="T5" fmla="*/ 4 h 4"/>
                  <a:gd name="T6" fmla="*/ 0 w 6"/>
                  <a:gd name="T7" fmla="*/ 4 h 4"/>
                  <a:gd name="T8" fmla="*/ 4 w 6"/>
                  <a:gd name="T9" fmla="*/ 4 h 4"/>
                  <a:gd name="T10" fmla="*/ 6 w 6"/>
                  <a:gd name="T11" fmla="*/ 2 h 4"/>
                  <a:gd name="T12" fmla="*/ 6 w 6"/>
                  <a:gd name="T13" fmla="*/ 2 h 4"/>
                  <a:gd name="T14" fmla="*/ 6 w 6"/>
                  <a:gd name="T15" fmla="*/ 2 h 4"/>
                  <a:gd name="T16" fmla="*/ 4 w 6"/>
                  <a:gd name="T17" fmla="*/ 0 h 4"/>
                  <a:gd name="T18" fmla="*/ 2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2"/>
                    </a:moveTo>
                    <a:lnTo>
                      <a:pt x="2" y="2"/>
                    </a:lnTo>
                    <a:lnTo>
                      <a:pt x="0" y="4"/>
                    </a:lnTo>
                    <a:lnTo>
                      <a:pt x="0" y="4"/>
                    </a:lnTo>
                    <a:lnTo>
                      <a:pt x="4" y="4"/>
                    </a:lnTo>
                    <a:lnTo>
                      <a:pt x="6" y="2"/>
                    </a:lnTo>
                    <a:lnTo>
                      <a:pt x="6" y="2"/>
                    </a:lnTo>
                    <a:lnTo>
                      <a:pt x="6" y="2"/>
                    </a:lnTo>
                    <a:lnTo>
                      <a:pt x="4"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6" name="Freeform 2606">
                <a:extLst>
                  <a:ext uri="{FF2B5EF4-FFF2-40B4-BE49-F238E27FC236}">
                    <a16:creationId xmlns:a16="http://schemas.microsoft.com/office/drawing/2014/main" id="{B2C954FC-9F41-0440-9438-35896B4988A4}"/>
                  </a:ext>
                </a:extLst>
              </p:cNvPr>
              <p:cNvSpPr>
                <a:spLocks/>
              </p:cNvSpPr>
              <p:nvPr/>
            </p:nvSpPr>
            <p:spPr bwMode="auto">
              <a:xfrm>
                <a:off x="4665" y="2843"/>
                <a:ext cx="6" cy="4"/>
              </a:xfrm>
              <a:custGeom>
                <a:avLst/>
                <a:gdLst>
                  <a:gd name="T0" fmla="*/ 2 w 6"/>
                  <a:gd name="T1" fmla="*/ 2 h 4"/>
                  <a:gd name="T2" fmla="*/ 2 w 6"/>
                  <a:gd name="T3" fmla="*/ 2 h 4"/>
                  <a:gd name="T4" fmla="*/ 0 w 6"/>
                  <a:gd name="T5" fmla="*/ 4 h 4"/>
                  <a:gd name="T6" fmla="*/ 0 w 6"/>
                  <a:gd name="T7" fmla="*/ 4 h 4"/>
                  <a:gd name="T8" fmla="*/ 4 w 6"/>
                  <a:gd name="T9" fmla="*/ 4 h 4"/>
                  <a:gd name="T10" fmla="*/ 6 w 6"/>
                  <a:gd name="T11" fmla="*/ 2 h 4"/>
                  <a:gd name="T12" fmla="*/ 6 w 6"/>
                  <a:gd name="T13" fmla="*/ 2 h 4"/>
                  <a:gd name="T14" fmla="*/ 6 w 6"/>
                  <a:gd name="T15" fmla="*/ 2 h 4"/>
                  <a:gd name="T16" fmla="*/ 4 w 6"/>
                  <a:gd name="T17" fmla="*/ 0 h 4"/>
                  <a:gd name="T18" fmla="*/ 2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2"/>
                    </a:moveTo>
                    <a:lnTo>
                      <a:pt x="2" y="2"/>
                    </a:lnTo>
                    <a:lnTo>
                      <a:pt x="0" y="4"/>
                    </a:lnTo>
                    <a:lnTo>
                      <a:pt x="0" y="4"/>
                    </a:lnTo>
                    <a:lnTo>
                      <a:pt x="4" y="4"/>
                    </a:lnTo>
                    <a:lnTo>
                      <a:pt x="6" y="2"/>
                    </a:lnTo>
                    <a:lnTo>
                      <a:pt x="6" y="2"/>
                    </a:lnTo>
                    <a:lnTo>
                      <a:pt x="6" y="2"/>
                    </a:lnTo>
                    <a:lnTo>
                      <a:pt x="4"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7" name="Freeform 2607">
                <a:extLst>
                  <a:ext uri="{FF2B5EF4-FFF2-40B4-BE49-F238E27FC236}">
                    <a16:creationId xmlns:a16="http://schemas.microsoft.com/office/drawing/2014/main" id="{1D0A3CD9-3C00-2746-810B-DCDD825CBB79}"/>
                  </a:ext>
                </a:extLst>
              </p:cNvPr>
              <p:cNvSpPr>
                <a:spLocks/>
              </p:cNvSpPr>
              <p:nvPr/>
            </p:nvSpPr>
            <p:spPr bwMode="auto">
              <a:xfrm>
                <a:off x="4667" y="2875"/>
                <a:ext cx="2" cy="2"/>
              </a:xfrm>
              <a:custGeom>
                <a:avLst/>
                <a:gdLst>
                  <a:gd name="T0" fmla="*/ 2 w 2"/>
                  <a:gd name="T1" fmla="*/ 0 h 2"/>
                  <a:gd name="T2" fmla="*/ 2 w 2"/>
                  <a:gd name="T3" fmla="*/ 0 h 2"/>
                  <a:gd name="T4" fmla="*/ 0 w 2"/>
                  <a:gd name="T5" fmla="*/ 2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2"/>
                    </a:lnTo>
                    <a:lnTo>
                      <a:pt x="0" y="2"/>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8" name="Freeform 2608">
                <a:extLst>
                  <a:ext uri="{FF2B5EF4-FFF2-40B4-BE49-F238E27FC236}">
                    <a16:creationId xmlns:a16="http://schemas.microsoft.com/office/drawing/2014/main" id="{4D3549D8-5856-1D49-B503-B3356937139C}"/>
                  </a:ext>
                </a:extLst>
              </p:cNvPr>
              <p:cNvSpPr>
                <a:spLocks/>
              </p:cNvSpPr>
              <p:nvPr/>
            </p:nvSpPr>
            <p:spPr bwMode="auto">
              <a:xfrm>
                <a:off x="4667" y="2875"/>
                <a:ext cx="2" cy="2"/>
              </a:xfrm>
              <a:custGeom>
                <a:avLst/>
                <a:gdLst>
                  <a:gd name="T0" fmla="*/ 2 w 2"/>
                  <a:gd name="T1" fmla="*/ 0 h 2"/>
                  <a:gd name="T2" fmla="*/ 2 w 2"/>
                  <a:gd name="T3" fmla="*/ 0 h 2"/>
                  <a:gd name="T4" fmla="*/ 0 w 2"/>
                  <a:gd name="T5" fmla="*/ 2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2"/>
                    </a:lnTo>
                    <a:lnTo>
                      <a:pt x="0" y="2"/>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69" name="Freeform 2609">
                <a:extLst>
                  <a:ext uri="{FF2B5EF4-FFF2-40B4-BE49-F238E27FC236}">
                    <a16:creationId xmlns:a16="http://schemas.microsoft.com/office/drawing/2014/main" id="{C779298F-8D75-F043-B8A0-1CA62695A8B9}"/>
                  </a:ext>
                </a:extLst>
              </p:cNvPr>
              <p:cNvSpPr>
                <a:spLocks/>
              </p:cNvSpPr>
              <p:nvPr/>
            </p:nvSpPr>
            <p:spPr bwMode="auto">
              <a:xfrm>
                <a:off x="4667" y="2731"/>
                <a:ext cx="11" cy="7"/>
              </a:xfrm>
              <a:custGeom>
                <a:avLst/>
                <a:gdLst>
                  <a:gd name="T0" fmla="*/ 7 w 11"/>
                  <a:gd name="T1" fmla="*/ 7 h 7"/>
                  <a:gd name="T2" fmla="*/ 7 w 11"/>
                  <a:gd name="T3" fmla="*/ 7 h 7"/>
                  <a:gd name="T4" fmla="*/ 7 w 11"/>
                  <a:gd name="T5" fmla="*/ 3 h 7"/>
                  <a:gd name="T6" fmla="*/ 7 w 11"/>
                  <a:gd name="T7" fmla="*/ 3 h 7"/>
                  <a:gd name="T8" fmla="*/ 11 w 11"/>
                  <a:gd name="T9" fmla="*/ 3 h 7"/>
                  <a:gd name="T10" fmla="*/ 11 w 11"/>
                  <a:gd name="T11" fmla="*/ 1 h 7"/>
                  <a:gd name="T12" fmla="*/ 11 w 11"/>
                  <a:gd name="T13" fmla="*/ 1 h 7"/>
                  <a:gd name="T14" fmla="*/ 7 w 11"/>
                  <a:gd name="T15" fmla="*/ 3 h 7"/>
                  <a:gd name="T16" fmla="*/ 7 w 11"/>
                  <a:gd name="T17" fmla="*/ 3 h 7"/>
                  <a:gd name="T18" fmla="*/ 7 w 11"/>
                  <a:gd name="T19" fmla="*/ 1 h 7"/>
                  <a:gd name="T20" fmla="*/ 7 w 11"/>
                  <a:gd name="T21" fmla="*/ 0 h 7"/>
                  <a:gd name="T22" fmla="*/ 6 w 11"/>
                  <a:gd name="T23" fmla="*/ 0 h 7"/>
                  <a:gd name="T24" fmla="*/ 6 w 11"/>
                  <a:gd name="T25" fmla="*/ 0 h 7"/>
                  <a:gd name="T26" fmla="*/ 2 w 11"/>
                  <a:gd name="T27" fmla="*/ 0 h 7"/>
                  <a:gd name="T28" fmla="*/ 2 w 11"/>
                  <a:gd name="T29" fmla="*/ 0 h 7"/>
                  <a:gd name="T30" fmla="*/ 0 w 11"/>
                  <a:gd name="T31" fmla="*/ 3 h 7"/>
                  <a:gd name="T32" fmla="*/ 2 w 11"/>
                  <a:gd name="T33" fmla="*/ 7 h 7"/>
                  <a:gd name="T34" fmla="*/ 2 w 11"/>
                  <a:gd name="T35" fmla="*/ 7 h 7"/>
                  <a:gd name="T36" fmla="*/ 4 w 11"/>
                  <a:gd name="T37" fmla="*/ 5 h 7"/>
                  <a:gd name="T38" fmla="*/ 6 w 11"/>
                  <a:gd name="T39" fmla="*/ 1 h 7"/>
                  <a:gd name="T40" fmla="*/ 6 w 11"/>
                  <a:gd name="T41" fmla="*/ 1 h 7"/>
                  <a:gd name="T42" fmla="*/ 6 w 11"/>
                  <a:gd name="T43" fmla="*/ 5 h 7"/>
                  <a:gd name="T44" fmla="*/ 6 w 11"/>
                  <a:gd name="T45" fmla="*/ 7 h 7"/>
                  <a:gd name="T46" fmla="*/ 7 w 11"/>
                  <a:gd name="T4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7">
                    <a:moveTo>
                      <a:pt x="7" y="7"/>
                    </a:moveTo>
                    <a:lnTo>
                      <a:pt x="7" y="7"/>
                    </a:lnTo>
                    <a:lnTo>
                      <a:pt x="7" y="3"/>
                    </a:lnTo>
                    <a:lnTo>
                      <a:pt x="7" y="3"/>
                    </a:lnTo>
                    <a:lnTo>
                      <a:pt x="11" y="3"/>
                    </a:lnTo>
                    <a:lnTo>
                      <a:pt x="11" y="1"/>
                    </a:lnTo>
                    <a:lnTo>
                      <a:pt x="11" y="1"/>
                    </a:lnTo>
                    <a:lnTo>
                      <a:pt x="7" y="3"/>
                    </a:lnTo>
                    <a:lnTo>
                      <a:pt x="7" y="3"/>
                    </a:lnTo>
                    <a:lnTo>
                      <a:pt x="7" y="1"/>
                    </a:lnTo>
                    <a:lnTo>
                      <a:pt x="7" y="0"/>
                    </a:lnTo>
                    <a:lnTo>
                      <a:pt x="6" y="0"/>
                    </a:lnTo>
                    <a:lnTo>
                      <a:pt x="6" y="0"/>
                    </a:lnTo>
                    <a:lnTo>
                      <a:pt x="2" y="0"/>
                    </a:lnTo>
                    <a:lnTo>
                      <a:pt x="2" y="0"/>
                    </a:lnTo>
                    <a:lnTo>
                      <a:pt x="0" y="3"/>
                    </a:lnTo>
                    <a:lnTo>
                      <a:pt x="2" y="7"/>
                    </a:lnTo>
                    <a:lnTo>
                      <a:pt x="2" y="7"/>
                    </a:lnTo>
                    <a:lnTo>
                      <a:pt x="4" y="5"/>
                    </a:lnTo>
                    <a:lnTo>
                      <a:pt x="6" y="1"/>
                    </a:lnTo>
                    <a:lnTo>
                      <a:pt x="6" y="1"/>
                    </a:lnTo>
                    <a:lnTo>
                      <a:pt x="6" y="5"/>
                    </a:lnTo>
                    <a:lnTo>
                      <a:pt x="6" y="7"/>
                    </a:lnTo>
                    <a:lnTo>
                      <a:pt x="7"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0" name="Freeform 2610">
                <a:extLst>
                  <a:ext uri="{FF2B5EF4-FFF2-40B4-BE49-F238E27FC236}">
                    <a16:creationId xmlns:a16="http://schemas.microsoft.com/office/drawing/2014/main" id="{7012D7D4-0254-CD4C-8A0E-F860155A3475}"/>
                  </a:ext>
                </a:extLst>
              </p:cNvPr>
              <p:cNvSpPr>
                <a:spLocks/>
              </p:cNvSpPr>
              <p:nvPr/>
            </p:nvSpPr>
            <p:spPr bwMode="auto">
              <a:xfrm>
                <a:off x="4667" y="2731"/>
                <a:ext cx="11" cy="7"/>
              </a:xfrm>
              <a:custGeom>
                <a:avLst/>
                <a:gdLst>
                  <a:gd name="T0" fmla="*/ 7 w 11"/>
                  <a:gd name="T1" fmla="*/ 7 h 7"/>
                  <a:gd name="T2" fmla="*/ 7 w 11"/>
                  <a:gd name="T3" fmla="*/ 7 h 7"/>
                  <a:gd name="T4" fmla="*/ 7 w 11"/>
                  <a:gd name="T5" fmla="*/ 3 h 7"/>
                  <a:gd name="T6" fmla="*/ 7 w 11"/>
                  <a:gd name="T7" fmla="*/ 3 h 7"/>
                  <a:gd name="T8" fmla="*/ 11 w 11"/>
                  <a:gd name="T9" fmla="*/ 3 h 7"/>
                  <a:gd name="T10" fmla="*/ 11 w 11"/>
                  <a:gd name="T11" fmla="*/ 1 h 7"/>
                  <a:gd name="T12" fmla="*/ 11 w 11"/>
                  <a:gd name="T13" fmla="*/ 1 h 7"/>
                  <a:gd name="T14" fmla="*/ 7 w 11"/>
                  <a:gd name="T15" fmla="*/ 3 h 7"/>
                  <a:gd name="T16" fmla="*/ 7 w 11"/>
                  <a:gd name="T17" fmla="*/ 3 h 7"/>
                  <a:gd name="T18" fmla="*/ 7 w 11"/>
                  <a:gd name="T19" fmla="*/ 1 h 7"/>
                  <a:gd name="T20" fmla="*/ 7 w 11"/>
                  <a:gd name="T21" fmla="*/ 0 h 7"/>
                  <a:gd name="T22" fmla="*/ 6 w 11"/>
                  <a:gd name="T23" fmla="*/ 0 h 7"/>
                  <a:gd name="T24" fmla="*/ 6 w 11"/>
                  <a:gd name="T25" fmla="*/ 0 h 7"/>
                  <a:gd name="T26" fmla="*/ 2 w 11"/>
                  <a:gd name="T27" fmla="*/ 0 h 7"/>
                  <a:gd name="T28" fmla="*/ 2 w 11"/>
                  <a:gd name="T29" fmla="*/ 0 h 7"/>
                  <a:gd name="T30" fmla="*/ 0 w 11"/>
                  <a:gd name="T31" fmla="*/ 3 h 7"/>
                  <a:gd name="T32" fmla="*/ 2 w 11"/>
                  <a:gd name="T33" fmla="*/ 7 h 7"/>
                  <a:gd name="T34" fmla="*/ 2 w 11"/>
                  <a:gd name="T35" fmla="*/ 7 h 7"/>
                  <a:gd name="T36" fmla="*/ 4 w 11"/>
                  <a:gd name="T37" fmla="*/ 5 h 7"/>
                  <a:gd name="T38" fmla="*/ 6 w 11"/>
                  <a:gd name="T39" fmla="*/ 1 h 7"/>
                  <a:gd name="T40" fmla="*/ 6 w 11"/>
                  <a:gd name="T41" fmla="*/ 1 h 7"/>
                  <a:gd name="T42" fmla="*/ 6 w 11"/>
                  <a:gd name="T43" fmla="*/ 5 h 7"/>
                  <a:gd name="T44" fmla="*/ 6 w 11"/>
                  <a:gd name="T45" fmla="*/ 7 h 7"/>
                  <a:gd name="T46" fmla="*/ 7 w 11"/>
                  <a:gd name="T4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7">
                    <a:moveTo>
                      <a:pt x="7" y="7"/>
                    </a:moveTo>
                    <a:lnTo>
                      <a:pt x="7" y="7"/>
                    </a:lnTo>
                    <a:lnTo>
                      <a:pt x="7" y="3"/>
                    </a:lnTo>
                    <a:lnTo>
                      <a:pt x="7" y="3"/>
                    </a:lnTo>
                    <a:lnTo>
                      <a:pt x="11" y="3"/>
                    </a:lnTo>
                    <a:lnTo>
                      <a:pt x="11" y="1"/>
                    </a:lnTo>
                    <a:lnTo>
                      <a:pt x="11" y="1"/>
                    </a:lnTo>
                    <a:lnTo>
                      <a:pt x="7" y="3"/>
                    </a:lnTo>
                    <a:lnTo>
                      <a:pt x="7" y="3"/>
                    </a:lnTo>
                    <a:lnTo>
                      <a:pt x="7" y="1"/>
                    </a:lnTo>
                    <a:lnTo>
                      <a:pt x="7" y="0"/>
                    </a:lnTo>
                    <a:lnTo>
                      <a:pt x="6" y="0"/>
                    </a:lnTo>
                    <a:lnTo>
                      <a:pt x="6" y="0"/>
                    </a:lnTo>
                    <a:lnTo>
                      <a:pt x="2" y="0"/>
                    </a:lnTo>
                    <a:lnTo>
                      <a:pt x="2" y="0"/>
                    </a:lnTo>
                    <a:lnTo>
                      <a:pt x="0" y="3"/>
                    </a:lnTo>
                    <a:lnTo>
                      <a:pt x="2" y="7"/>
                    </a:lnTo>
                    <a:lnTo>
                      <a:pt x="2" y="7"/>
                    </a:lnTo>
                    <a:lnTo>
                      <a:pt x="4" y="5"/>
                    </a:lnTo>
                    <a:lnTo>
                      <a:pt x="6" y="1"/>
                    </a:lnTo>
                    <a:lnTo>
                      <a:pt x="6" y="1"/>
                    </a:lnTo>
                    <a:lnTo>
                      <a:pt x="6" y="5"/>
                    </a:lnTo>
                    <a:lnTo>
                      <a:pt x="6" y="7"/>
                    </a:lnTo>
                    <a:lnTo>
                      <a:pt x="7"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1" name="Freeform 2611">
                <a:extLst>
                  <a:ext uri="{FF2B5EF4-FFF2-40B4-BE49-F238E27FC236}">
                    <a16:creationId xmlns:a16="http://schemas.microsoft.com/office/drawing/2014/main" id="{5C73E52D-382E-4E42-BD57-1B8D3362E57C}"/>
                  </a:ext>
                </a:extLst>
              </p:cNvPr>
              <p:cNvSpPr>
                <a:spLocks/>
              </p:cNvSpPr>
              <p:nvPr/>
            </p:nvSpPr>
            <p:spPr bwMode="auto">
              <a:xfrm>
                <a:off x="4669" y="2775"/>
                <a:ext cx="4" cy="4"/>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4 h 4"/>
                  <a:gd name="T12" fmla="*/ 4 w 4"/>
                  <a:gd name="T13" fmla="*/ 2 h 4"/>
                  <a:gd name="T14" fmla="*/ 4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0" y="2"/>
                    </a:lnTo>
                    <a:lnTo>
                      <a:pt x="2" y="4"/>
                    </a:lnTo>
                    <a:lnTo>
                      <a:pt x="2" y="4"/>
                    </a:lnTo>
                    <a:lnTo>
                      <a:pt x="4" y="4"/>
                    </a:lnTo>
                    <a:lnTo>
                      <a:pt x="4" y="2"/>
                    </a:lnTo>
                    <a:lnTo>
                      <a:pt x="4"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2" name="Freeform 2612">
                <a:extLst>
                  <a:ext uri="{FF2B5EF4-FFF2-40B4-BE49-F238E27FC236}">
                    <a16:creationId xmlns:a16="http://schemas.microsoft.com/office/drawing/2014/main" id="{3FEBF0D8-6A23-6845-8745-9F5DD8DA2735}"/>
                  </a:ext>
                </a:extLst>
              </p:cNvPr>
              <p:cNvSpPr>
                <a:spLocks/>
              </p:cNvSpPr>
              <p:nvPr/>
            </p:nvSpPr>
            <p:spPr bwMode="auto">
              <a:xfrm>
                <a:off x="4669" y="2775"/>
                <a:ext cx="4" cy="4"/>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4 h 4"/>
                  <a:gd name="T12" fmla="*/ 4 w 4"/>
                  <a:gd name="T13" fmla="*/ 2 h 4"/>
                  <a:gd name="T14" fmla="*/ 4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0"/>
                    </a:lnTo>
                    <a:lnTo>
                      <a:pt x="0" y="2"/>
                    </a:lnTo>
                    <a:lnTo>
                      <a:pt x="2" y="4"/>
                    </a:lnTo>
                    <a:lnTo>
                      <a:pt x="2" y="4"/>
                    </a:lnTo>
                    <a:lnTo>
                      <a:pt x="4" y="4"/>
                    </a:lnTo>
                    <a:lnTo>
                      <a:pt x="4" y="2"/>
                    </a:lnTo>
                    <a:lnTo>
                      <a:pt x="4"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3" name="Freeform 2613">
                <a:extLst>
                  <a:ext uri="{FF2B5EF4-FFF2-40B4-BE49-F238E27FC236}">
                    <a16:creationId xmlns:a16="http://schemas.microsoft.com/office/drawing/2014/main" id="{147CCD59-20B4-D848-A5B6-5D6A13B14BEA}"/>
                  </a:ext>
                </a:extLst>
              </p:cNvPr>
              <p:cNvSpPr>
                <a:spLocks/>
              </p:cNvSpPr>
              <p:nvPr/>
            </p:nvSpPr>
            <p:spPr bwMode="auto">
              <a:xfrm>
                <a:off x="4669" y="2843"/>
                <a:ext cx="11" cy="6"/>
              </a:xfrm>
              <a:custGeom>
                <a:avLst/>
                <a:gdLst>
                  <a:gd name="T0" fmla="*/ 4 w 11"/>
                  <a:gd name="T1" fmla="*/ 2 h 6"/>
                  <a:gd name="T2" fmla="*/ 4 w 11"/>
                  <a:gd name="T3" fmla="*/ 2 h 6"/>
                  <a:gd name="T4" fmla="*/ 4 w 11"/>
                  <a:gd name="T5" fmla="*/ 2 h 6"/>
                  <a:gd name="T6" fmla="*/ 4 w 11"/>
                  <a:gd name="T7" fmla="*/ 2 h 6"/>
                  <a:gd name="T8" fmla="*/ 2 w 11"/>
                  <a:gd name="T9" fmla="*/ 4 h 6"/>
                  <a:gd name="T10" fmla="*/ 0 w 11"/>
                  <a:gd name="T11" fmla="*/ 6 h 6"/>
                  <a:gd name="T12" fmla="*/ 0 w 11"/>
                  <a:gd name="T13" fmla="*/ 6 h 6"/>
                  <a:gd name="T14" fmla="*/ 0 w 11"/>
                  <a:gd name="T15" fmla="*/ 6 h 6"/>
                  <a:gd name="T16" fmla="*/ 2 w 11"/>
                  <a:gd name="T17" fmla="*/ 6 h 6"/>
                  <a:gd name="T18" fmla="*/ 5 w 11"/>
                  <a:gd name="T19" fmla="*/ 6 h 6"/>
                  <a:gd name="T20" fmla="*/ 5 w 11"/>
                  <a:gd name="T21" fmla="*/ 6 h 6"/>
                  <a:gd name="T22" fmla="*/ 5 w 11"/>
                  <a:gd name="T23" fmla="*/ 4 h 6"/>
                  <a:gd name="T24" fmla="*/ 7 w 11"/>
                  <a:gd name="T25" fmla="*/ 4 h 6"/>
                  <a:gd name="T26" fmla="*/ 11 w 11"/>
                  <a:gd name="T27" fmla="*/ 2 h 6"/>
                  <a:gd name="T28" fmla="*/ 11 w 11"/>
                  <a:gd name="T29" fmla="*/ 2 h 6"/>
                  <a:gd name="T30" fmla="*/ 9 w 11"/>
                  <a:gd name="T31" fmla="*/ 0 h 6"/>
                  <a:gd name="T32" fmla="*/ 7 w 11"/>
                  <a:gd name="T33" fmla="*/ 0 h 6"/>
                  <a:gd name="T34" fmla="*/ 5 w 11"/>
                  <a:gd name="T35" fmla="*/ 4 h 6"/>
                  <a:gd name="T36" fmla="*/ 5 w 11"/>
                  <a:gd name="T37" fmla="*/ 4 h 6"/>
                  <a:gd name="T38" fmla="*/ 5 w 11"/>
                  <a:gd name="T39" fmla="*/ 2 h 6"/>
                  <a:gd name="T40" fmla="*/ 4 w 11"/>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6">
                    <a:moveTo>
                      <a:pt x="4" y="2"/>
                    </a:moveTo>
                    <a:lnTo>
                      <a:pt x="4" y="2"/>
                    </a:lnTo>
                    <a:lnTo>
                      <a:pt x="4" y="2"/>
                    </a:lnTo>
                    <a:lnTo>
                      <a:pt x="4" y="2"/>
                    </a:lnTo>
                    <a:lnTo>
                      <a:pt x="2" y="4"/>
                    </a:lnTo>
                    <a:lnTo>
                      <a:pt x="0" y="6"/>
                    </a:lnTo>
                    <a:lnTo>
                      <a:pt x="0" y="6"/>
                    </a:lnTo>
                    <a:lnTo>
                      <a:pt x="0" y="6"/>
                    </a:lnTo>
                    <a:lnTo>
                      <a:pt x="2" y="6"/>
                    </a:lnTo>
                    <a:lnTo>
                      <a:pt x="5" y="6"/>
                    </a:lnTo>
                    <a:lnTo>
                      <a:pt x="5" y="6"/>
                    </a:lnTo>
                    <a:lnTo>
                      <a:pt x="5" y="4"/>
                    </a:lnTo>
                    <a:lnTo>
                      <a:pt x="7" y="4"/>
                    </a:lnTo>
                    <a:lnTo>
                      <a:pt x="11" y="2"/>
                    </a:lnTo>
                    <a:lnTo>
                      <a:pt x="11" y="2"/>
                    </a:lnTo>
                    <a:lnTo>
                      <a:pt x="9" y="0"/>
                    </a:lnTo>
                    <a:lnTo>
                      <a:pt x="7" y="0"/>
                    </a:lnTo>
                    <a:lnTo>
                      <a:pt x="5" y="4"/>
                    </a:lnTo>
                    <a:lnTo>
                      <a:pt x="5" y="4"/>
                    </a:lnTo>
                    <a:lnTo>
                      <a:pt x="5" y="2"/>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4" name="Freeform 2614">
                <a:extLst>
                  <a:ext uri="{FF2B5EF4-FFF2-40B4-BE49-F238E27FC236}">
                    <a16:creationId xmlns:a16="http://schemas.microsoft.com/office/drawing/2014/main" id="{46002738-7EAC-F64F-B4C5-10F417A09047}"/>
                  </a:ext>
                </a:extLst>
              </p:cNvPr>
              <p:cNvSpPr>
                <a:spLocks/>
              </p:cNvSpPr>
              <p:nvPr/>
            </p:nvSpPr>
            <p:spPr bwMode="auto">
              <a:xfrm>
                <a:off x="4669" y="2843"/>
                <a:ext cx="11" cy="6"/>
              </a:xfrm>
              <a:custGeom>
                <a:avLst/>
                <a:gdLst>
                  <a:gd name="T0" fmla="*/ 4 w 11"/>
                  <a:gd name="T1" fmla="*/ 2 h 6"/>
                  <a:gd name="T2" fmla="*/ 4 w 11"/>
                  <a:gd name="T3" fmla="*/ 2 h 6"/>
                  <a:gd name="T4" fmla="*/ 4 w 11"/>
                  <a:gd name="T5" fmla="*/ 2 h 6"/>
                  <a:gd name="T6" fmla="*/ 4 w 11"/>
                  <a:gd name="T7" fmla="*/ 2 h 6"/>
                  <a:gd name="T8" fmla="*/ 2 w 11"/>
                  <a:gd name="T9" fmla="*/ 4 h 6"/>
                  <a:gd name="T10" fmla="*/ 0 w 11"/>
                  <a:gd name="T11" fmla="*/ 6 h 6"/>
                  <a:gd name="T12" fmla="*/ 0 w 11"/>
                  <a:gd name="T13" fmla="*/ 6 h 6"/>
                  <a:gd name="T14" fmla="*/ 0 w 11"/>
                  <a:gd name="T15" fmla="*/ 6 h 6"/>
                  <a:gd name="T16" fmla="*/ 2 w 11"/>
                  <a:gd name="T17" fmla="*/ 6 h 6"/>
                  <a:gd name="T18" fmla="*/ 5 w 11"/>
                  <a:gd name="T19" fmla="*/ 6 h 6"/>
                  <a:gd name="T20" fmla="*/ 5 w 11"/>
                  <a:gd name="T21" fmla="*/ 6 h 6"/>
                  <a:gd name="T22" fmla="*/ 5 w 11"/>
                  <a:gd name="T23" fmla="*/ 4 h 6"/>
                  <a:gd name="T24" fmla="*/ 7 w 11"/>
                  <a:gd name="T25" fmla="*/ 4 h 6"/>
                  <a:gd name="T26" fmla="*/ 11 w 11"/>
                  <a:gd name="T27" fmla="*/ 2 h 6"/>
                  <a:gd name="T28" fmla="*/ 11 w 11"/>
                  <a:gd name="T29" fmla="*/ 2 h 6"/>
                  <a:gd name="T30" fmla="*/ 9 w 11"/>
                  <a:gd name="T31" fmla="*/ 0 h 6"/>
                  <a:gd name="T32" fmla="*/ 7 w 11"/>
                  <a:gd name="T33" fmla="*/ 0 h 6"/>
                  <a:gd name="T34" fmla="*/ 5 w 11"/>
                  <a:gd name="T35" fmla="*/ 4 h 6"/>
                  <a:gd name="T36" fmla="*/ 5 w 11"/>
                  <a:gd name="T37" fmla="*/ 4 h 6"/>
                  <a:gd name="T38" fmla="*/ 5 w 11"/>
                  <a:gd name="T39" fmla="*/ 2 h 6"/>
                  <a:gd name="T40" fmla="*/ 4 w 11"/>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6">
                    <a:moveTo>
                      <a:pt x="4" y="2"/>
                    </a:moveTo>
                    <a:lnTo>
                      <a:pt x="4" y="2"/>
                    </a:lnTo>
                    <a:lnTo>
                      <a:pt x="4" y="2"/>
                    </a:lnTo>
                    <a:lnTo>
                      <a:pt x="4" y="2"/>
                    </a:lnTo>
                    <a:lnTo>
                      <a:pt x="2" y="4"/>
                    </a:lnTo>
                    <a:lnTo>
                      <a:pt x="0" y="6"/>
                    </a:lnTo>
                    <a:lnTo>
                      <a:pt x="0" y="6"/>
                    </a:lnTo>
                    <a:lnTo>
                      <a:pt x="0" y="6"/>
                    </a:lnTo>
                    <a:lnTo>
                      <a:pt x="2" y="6"/>
                    </a:lnTo>
                    <a:lnTo>
                      <a:pt x="5" y="6"/>
                    </a:lnTo>
                    <a:lnTo>
                      <a:pt x="5" y="6"/>
                    </a:lnTo>
                    <a:lnTo>
                      <a:pt x="5" y="4"/>
                    </a:lnTo>
                    <a:lnTo>
                      <a:pt x="7" y="4"/>
                    </a:lnTo>
                    <a:lnTo>
                      <a:pt x="11" y="2"/>
                    </a:lnTo>
                    <a:lnTo>
                      <a:pt x="11" y="2"/>
                    </a:lnTo>
                    <a:lnTo>
                      <a:pt x="9" y="0"/>
                    </a:lnTo>
                    <a:lnTo>
                      <a:pt x="7" y="0"/>
                    </a:lnTo>
                    <a:lnTo>
                      <a:pt x="5" y="4"/>
                    </a:lnTo>
                    <a:lnTo>
                      <a:pt x="5" y="4"/>
                    </a:lnTo>
                    <a:lnTo>
                      <a:pt x="5" y="2"/>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5" name="Freeform 2615">
                <a:extLst>
                  <a:ext uri="{FF2B5EF4-FFF2-40B4-BE49-F238E27FC236}">
                    <a16:creationId xmlns:a16="http://schemas.microsoft.com/office/drawing/2014/main" id="{14CAD9F3-E81B-7A41-B572-084B7953E400}"/>
                  </a:ext>
                </a:extLst>
              </p:cNvPr>
              <p:cNvSpPr>
                <a:spLocks/>
              </p:cNvSpPr>
              <p:nvPr/>
            </p:nvSpPr>
            <p:spPr bwMode="auto">
              <a:xfrm>
                <a:off x="4671" y="2854"/>
                <a:ext cx="28" cy="23"/>
              </a:xfrm>
              <a:custGeom>
                <a:avLst/>
                <a:gdLst>
                  <a:gd name="T0" fmla="*/ 2 w 28"/>
                  <a:gd name="T1" fmla="*/ 18 h 23"/>
                  <a:gd name="T2" fmla="*/ 2 w 28"/>
                  <a:gd name="T3" fmla="*/ 18 h 23"/>
                  <a:gd name="T4" fmla="*/ 3 w 28"/>
                  <a:gd name="T5" fmla="*/ 18 h 23"/>
                  <a:gd name="T6" fmla="*/ 3 w 28"/>
                  <a:gd name="T7" fmla="*/ 18 h 23"/>
                  <a:gd name="T8" fmla="*/ 3 w 28"/>
                  <a:gd name="T9" fmla="*/ 18 h 23"/>
                  <a:gd name="T10" fmla="*/ 3 w 28"/>
                  <a:gd name="T11" fmla="*/ 20 h 23"/>
                  <a:gd name="T12" fmla="*/ 2 w 28"/>
                  <a:gd name="T13" fmla="*/ 21 h 23"/>
                  <a:gd name="T14" fmla="*/ 0 w 28"/>
                  <a:gd name="T15" fmla="*/ 23 h 23"/>
                  <a:gd name="T16" fmla="*/ 0 w 28"/>
                  <a:gd name="T17" fmla="*/ 23 h 23"/>
                  <a:gd name="T18" fmla="*/ 5 w 28"/>
                  <a:gd name="T19" fmla="*/ 23 h 23"/>
                  <a:gd name="T20" fmla="*/ 5 w 28"/>
                  <a:gd name="T21" fmla="*/ 23 h 23"/>
                  <a:gd name="T22" fmla="*/ 9 w 28"/>
                  <a:gd name="T23" fmla="*/ 21 h 23"/>
                  <a:gd name="T24" fmla="*/ 12 w 28"/>
                  <a:gd name="T25" fmla="*/ 20 h 23"/>
                  <a:gd name="T26" fmla="*/ 12 w 28"/>
                  <a:gd name="T27" fmla="*/ 20 h 23"/>
                  <a:gd name="T28" fmla="*/ 16 w 28"/>
                  <a:gd name="T29" fmla="*/ 20 h 23"/>
                  <a:gd name="T30" fmla="*/ 19 w 28"/>
                  <a:gd name="T31" fmla="*/ 16 h 23"/>
                  <a:gd name="T32" fmla="*/ 19 w 28"/>
                  <a:gd name="T33" fmla="*/ 16 h 23"/>
                  <a:gd name="T34" fmla="*/ 21 w 28"/>
                  <a:gd name="T35" fmla="*/ 14 h 23"/>
                  <a:gd name="T36" fmla="*/ 21 w 28"/>
                  <a:gd name="T37" fmla="*/ 12 h 23"/>
                  <a:gd name="T38" fmla="*/ 21 w 28"/>
                  <a:gd name="T39" fmla="*/ 12 h 23"/>
                  <a:gd name="T40" fmla="*/ 27 w 28"/>
                  <a:gd name="T41" fmla="*/ 9 h 23"/>
                  <a:gd name="T42" fmla="*/ 27 w 28"/>
                  <a:gd name="T43" fmla="*/ 7 h 23"/>
                  <a:gd name="T44" fmla="*/ 27 w 28"/>
                  <a:gd name="T45" fmla="*/ 5 h 23"/>
                  <a:gd name="T46" fmla="*/ 27 w 28"/>
                  <a:gd name="T47" fmla="*/ 5 h 23"/>
                  <a:gd name="T48" fmla="*/ 27 w 28"/>
                  <a:gd name="T49" fmla="*/ 5 h 23"/>
                  <a:gd name="T50" fmla="*/ 28 w 28"/>
                  <a:gd name="T51" fmla="*/ 0 h 23"/>
                  <a:gd name="T52" fmla="*/ 27 w 28"/>
                  <a:gd name="T53" fmla="*/ 0 h 23"/>
                  <a:gd name="T54" fmla="*/ 27 w 28"/>
                  <a:gd name="T55" fmla="*/ 0 h 23"/>
                  <a:gd name="T56" fmla="*/ 23 w 28"/>
                  <a:gd name="T57" fmla="*/ 0 h 23"/>
                  <a:gd name="T58" fmla="*/ 23 w 28"/>
                  <a:gd name="T59" fmla="*/ 2 h 23"/>
                  <a:gd name="T60" fmla="*/ 19 w 28"/>
                  <a:gd name="T61" fmla="*/ 3 h 23"/>
                  <a:gd name="T62" fmla="*/ 16 w 28"/>
                  <a:gd name="T63" fmla="*/ 5 h 23"/>
                  <a:gd name="T64" fmla="*/ 16 w 28"/>
                  <a:gd name="T65" fmla="*/ 5 h 23"/>
                  <a:gd name="T66" fmla="*/ 11 w 28"/>
                  <a:gd name="T67" fmla="*/ 7 h 23"/>
                  <a:gd name="T68" fmla="*/ 7 w 28"/>
                  <a:gd name="T69" fmla="*/ 9 h 23"/>
                  <a:gd name="T70" fmla="*/ 2 w 28"/>
                  <a:gd name="T7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3">
                    <a:moveTo>
                      <a:pt x="2" y="18"/>
                    </a:moveTo>
                    <a:lnTo>
                      <a:pt x="2" y="18"/>
                    </a:lnTo>
                    <a:lnTo>
                      <a:pt x="3" y="18"/>
                    </a:lnTo>
                    <a:lnTo>
                      <a:pt x="3" y="18"/>
                    </a:lnTo>
                    <a:lnTo>
                      <a:pt x="3" y="18"/>
                    </a:lnTo>
                    <a:lnTo>
                      <a:pt x="3" y="20"/>
                    </a:lnTo>
                    <a:lnTo>
                      <a:pt x="2" y="21"/>
                    </a:lnTo>
                    <a:lnTo>
                      <a:pt x="0" y="23"/>
                    </a:lnTo>
                    <a:lnTo>
                      <a:pt x="0" y="23"/>
                    </a:lnTo>
                    <a:lnTo>
                      <a:pt x="5" y="23"/>
                    </a:lnTo>
                    <a:lnTo>
                      <a:pt x="5" y="23"/>
                    </a:lnTo>
                    <a:lnTo>
                      <a:pt x="9" y="21"/>
                    </a:lnTo>
                    <a:lnTo>
                      <a:pt x="12" y="20"/>
                    </a:lnTo>
                    <a:lnTo>
                      <a:pt x="12" y="20"/>
                    </a:lnTo>
                    <a:lnTo>
                      <a:pt x="16" y="20"/>
                    </a:lnTo>
                    <a:lnTo>
                      <a:pt x="19" y="16"/>
                    </a:lnTo>
                    <a:lnTo>
                      <a:pt x="19" y="16"/>
                    </a:lnTo>
                    <a:lnTo>
                      <a:pt x="21" y="14"/>
                    </a:lnTo>
                    <a:lnTo>
                      <a:pt x="21" y="12"/>
                    </a:lnTo>
                    <a:lnTo>
                      <a:pt x="21" y="12"/>
                    </a:lnTo>
                    <a:lnTo>
                      <a:pt x="27" y="9"/>
                    </a:lnTo>
                    <a:lnTo>
                      <a:pt x="27" y="7"/>
                    </a:lnTo>
                    <a:lnTo>
                      <a:pt x="27" y="5"/>
                    </a:lnTo>
                    <a:lnTo>
                      <a:pt x="27" y="5"/>
                    </a:lnTo>
                    <a:lnTo>
                      <a:pt x="27" y="5"/>
                    </a:lnTo>
                    <a:lnTo>
                      <a:pt x="28" y="0"/>
                    </a:lnTo>
                    <a:lnTo>
                      <a:pt x="27" y="0"/>
                    </a:lnTo>
                    <a:lnTo>
                      <a:pt x="27" y="0"/>
                    </a:lnTo>
                    <a:lnTo>
                      <a:pt x="23" y="0"/>
                    </a:lnTo>
                    <a:lnTo>
                      <a:pt x="23" y="2"/>
                    </a:lnTo>
                    <a:lnTo>
                      <a:pt x="19" y="3"/>
                    </a:lnTo>
                    <a:lnTo>
                      <a:pt x="16" y="5"/>
                    </a:lnTo>
                    <a:lnTo>
                      <a:pt x="16" y="5"/>
                    </a:lnTo>
                    <a:lnTo>
                      <a:pt x="11" y="7"/>
                    </a:lnTo>
                    <a:lnTo>
                      <a:pt x="7" y="9"/>
                    </a:lnTo>
                    <a:lnTo>
                      <a:pt x="2" y="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6" name="Freeform 2616">
                <a:extLst>
                  <a:ext uri="{FF2B5EF4-FFF2-40B4-BE49-F238E27FC236}">
                    <a16:creationId xmlns:a16="http://schemas.microsoft.com/office/drawing/2014/main" id="{DB5FBA62-9190-0E4B-A2CE-2884EF0E792D}"/>
                  </a:ext>
                </a:extLst>
              </p:cNvPr>
              <p:cNvSpPr>
                <a:spLocks/>
              </p:cNvSpPr>
              <p:nvPr/>
            </p:nvSpPr>
            <p:spPr bwMode="auto">
              <a:xfrm>
                <a:off x="4671" y="2854"/>
                <a:ext cx="28" cy="23"/>
              </a:xfrm>
              <a:custGeom>
                <a:avLst/>
                <a:gdLst>
                  <a:gd name="T0" fmla="*/ 2 w 28"/>
                  <a:gd name="T1" fmla="*/ 18 h 23"/>
                  <a:gd name="T2" fmla="*/ 2 w 28"/>
                  <a:gd name="T3" fmla="*/ 18 h 23"/>
                  <a:gd name="T4" fmla="*/ 3 w 28"/>
                  <a:gd name="T5" fmla="*/ 18 h 23"/>
                  <a:gd name="T6" fmla="*/ 3 w 28"/>
                  <a:gd name="T7" fmla="*/ 18 h 23"/>
                  <a:gd name="T8" fmla="*/ 3 w 28"/>
                  <a:gd name="T9" fmla="*/ 18 h 23"/>
                  <a:gd name="T10" fmla="*/ 3 w 28"/>
                  <a:gd name="T11" fmla="*/ 20 h 23"/>
                  <a:gd name="T12" fmla="*/ 2 w 28"/>
                  <a:gd name="T13" fmla="*/ 21 h 23"/>
                  <a:gd name="T14" fmla="*/ 0 w 28"/>
                  <a:gd name="T15" fmla="*/ 23 h 23"/>
                  <a:gd name="T16" fmla="*/ 0 w 28"/>
                  <a:gd name="T17" fmla="*/ 23 h 23"/>
                  <a:gd name="T18" fmla="*/ 5 w 28"/>
                  <a:gd name="T19" fmla="*/ 23 h 23"/>
                  <a:gd name="T20" fmla="*/ 5 w 28"/>
                  <a:gd name="T21" fmla="*/ 23 h 23"/>
                  <a:gd name="T22" fmla="*/ 9 w 28"/>
                  <a:gd name="T23" fmla="*/ 21 h 23"/>
                  <a:gd name="T24" fmla="*/ 12 w 28"/>
                  <a:gd name="T25" fmla="*/ 20 h 23"/>
                  <a:gd name="T26" fmla="*/ 12 w 28"/>
                  <a:gd name="T27" fmla="*/ 20 h 23"/>
                  <a:gd name="T28" fmla="*/ 16 w 28"/>
                  <a:gd name="T29" fmla="*/ 20 h 23"/>
                  <a:gd name="T30" fmla="*/ 19 w 28"/>
                  <a:gd name="T31" fmla="*/ 16 h 23"/>
                  <a:gd name="T32" fmla="*/ 19 w 28"/>
                  <a:gd name="T33" fmla="*/ 16 h 23"/>
                  <a:gd name="T34" fmla="*/ 21 w 28"/>
                  <a:gd name="T35" fmla="*/ 14 h 23"/>
                  <a:gd name="T36" fmla="*/ 21 w 28"/>
                  <a:gd name="T37" fmla="*/ 12 h 23"/>
                  <a:gd name="T38" fmla="*/ 21 w 28"/>
                  <a:gd name="T39" fmla="*/ 12 h 23"/>
                  <a:gd name="T40" fmla="*/ 27 w 28"/>
                  <a:gd name="T41" fmla="*/ 9 h 23"/>
                  <a:gd name="T42" fmla="*/ 27 w 28"/>
                  <a:gd name="T43" fmla="*/ 7 h 23"/>
                  <a:gd name="T44" fmla="*/ 27 w 28"/>
                  <a:gd name="T45" fmla="*/ 5 h 23"/>
                  <a:gd name="T46" fmla="*/ 27 w 28"/>
                  <a:gd name="T47" fmla="*/ 5 h 23"/>
                  <a:gd name="T48" fmla="*/ 27 w 28"/>
                  <a:gd name="T49" fmla="*/ 5 h 23"/>
                  <a:gd name="T50" fmla="*/ 28 w 28"/>
                  <a:gd name="T51" fmla="*/ 0 h 23"/>
                  <a:gd name="T52" fmla="*/ 27 w 28"/>
                  <a:gd name="T53" fmla="*/ 0 h 23"/>
                  <a:gd name="T54" fmla="*/ 27 w 28"/>
                  <a:gd name="T55" fmla="*/ 0 h 23"/>
                  <a:gd name="T56" fmla="*/ 23 w 28"/>
                  <a:gd name="T57" fmla="*/ 0 h 23"/>
                  <a:gd name="T58" fmla="*/ 23 w 28"/>
                  <a:gd name="T59" fmla="*/ 2 h 23"/>
                  <a:gd name="T60" fmla="*/ 19 w 28"/>
                  <a:gd name="T61" fmla="*/ 3 h 23"/>
                  <a:gd name="T62" fmla="*/ 16 w 28"/>
                  <a:gd name="T63" fmla="*/ 5 h 23"/>
                  <a:gd name="T64" fmla="*/ 16 w 28"/>
                  <a:gd name="T65" fmla="*/ 5 h 23"/>
                  <a:gd name="T66" fmla="*/ 11 w 28"/>
                  <a:gd name="T67" fmla="*/ 7 h 23"/>
                  <a:gd name="T68" fmla="*/ 7 w 28"/>
                  <a:gd name="T69" fmla="*/ 9 h 23"/>
                  <a:gd name="T70" fmla="*/ 2 w 28"/>
                  <a:gd name="T7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3">
                    <a:moveTo>
                      <a:pt x="2" y="18"/>
                    </a:moveTo>
                    <a:lnTo>
                      <a:pt x="2" y="18"/>
                    </a:lnTo>
                    <a:lnTo>
                      <a:pt x="3" y="18"/>
                    </a:lnTo>
                    <a:lnTo>
                      <a:pt x="3" y="18"/>
                    </a:lnTo>
                    <a:lnTo>
                      <a:pt x="3" y="18"/>
                    </a:lnTo>
                    <a:lnTo>
                      <a:pt x="3" y="20"/>
                    </a:lnTo>
                    <a:lnTo>
                      <a:pt x="2" y="21"/>
                    </a:lnTo>
                    <a:lnTo>
                      <a:pt x="0" y="23"/>
                    </a:lnTo>
                    <a:lnTo>
                      <a:pt x="0" y="23"/>
                    </a:lnTo>
                    <a:lnTo>
                      <a:pt x="5" y="23"/>
                    </a:lnTo>
                    <a:lnTo>
                      <a:pt x="5" y="23"/>
                    </a:lnTo>
                    <a:lnTo>
                      <a:pt x="9" y="21"/>
                    </a:lnTo>
                    <a:lnTo>
                      <a:pt x="12" y="20"/>
                    </a:lnTo>
                    <a:lnTo>
                      <a:pt x="12" y="20"/>
                    </a:lnTo>
                    <a:lnTo>
                      <a:pt x="16" y="20"/>
                    </a:lnTo>
                    <a:lnTo>
                      <a:pt x="19" y="16"/>
                    </a:lnTo>
                    <a:lnTo>
                      <a:pt x="19" y="16"/>
                    </a:lnTo>
                    <a:lnTo>
                      <a:pt x="21" y="14"/>
                    </a:lnTo>
                    <a:lnTo>
                      <a:pt x="21" y="12"/>
                    </a:lnTo>
                    <a:lnTo>
                      <a:pt x="21" y="12"/>
                    </a:lnTo>
                    <a:lnTo>
                      <a:pt x="27" y="9"/>
                    </a:lnTo>
                    <a:lnTo>
                      <a:pt x="27" y="7"/>
                    </a:lnTo>
                    <a:lnTo>
                      <a:pt x="27" y="5"/>
                    </a:lnTo>
                    <a:lnTo>
                      <a:pt x="27" y="5"/>
                    </a:lnTo>
                    <a:lnTo>
                      <a:pt x="27" y="5"/>
                    </a:lnTo>
                    <a:lnTo>
                      <a:pt x="28" y="0"/>
                    </a:lnTo>
                    <a:lnTo>
                      <a:pt x="27" y="0"/>
                    </a:lnTo>
                    <a:lnTo>
                      <a:pt x="27" y="0"/>
                    </a:lnTo>
                    <a:lnTo>
                      <a:pt x="23" y="0"/>
                    </a:lnTo>
                    <a:lnTo>
                      <a:pt x="23" y="2"/>
                    </a:lnTo>
                    <a:lnTo>
                      <a:pt x="19" y="3"/>
                    </a:lnTo>
                    <a:lnTo>
                      <a:pt x="16" y="5"/>
                    </a:lnTo>
                    <a:lnTo>
                      <a:pt x="16" y="5"/>
                    </a:lnTo>
                    <a:lnTo>
                      <a:pt x="11" y="7"/>
                    </a:lnTo>
                    <a:lnTo>
                      <a:pt x="7" y="9"/>
                    </a:lnTo>
                    <a:lnTo>
                      <a:pt x="2" y="1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7" name="Freeform 2617">
                <a:extLst>
                  <a:ext uri="{FF2B5EF4-FFF2-40B4-BE49-F238E27FC236}">
                    <a16:creationId xmlns:a16="http://schemas.microsoft.com/office/drawing/2014/main" id="{AD0A8E5E-5D66-2442-85E7-206F2A54BFA7}"/>
                  </a:ext>
                </a:extLst>
              </p:cNvPr>
              <p:cNvSpPr>
                <a:spLocks/>
              </p:cNvSpPr>
              <p:nvPr/>
            </p:nvSpPr>
            <p:spPr bwMode="auto">
              <a:xfrm>
                <a:off x="4680" y="2843"/>
                <a:ext cx="5" cy="6"/>
              </a:xfrm>
              <a:custGeom>
                <a:avLst/>
                <a:gdLst>
                  <a:gd name="T0" fmla="*/ 2 w 5"/>
                  <a:gd name="T1" fmla="*/ 2 h 6"/>
                  <a:gd name="T2" fmla="*/ 2 w 5"/>
                  <a:gd name="T3" fmla="*/ 2 h 6"/>
                  <a:gd name="T4" fmla="*/ 0 w 5"/>
                  <a:gd name="T5" fmla="*/ 4 h 6"/>
                  <a:gd name="T6" fmla="*/ 0 w 5"/>
                  <a:gd name="T7" fmla="*/ 4 h 6"/>
                  <a:gd name="T8" fmla="*/ 2 w 5"/>
                  <a:gd name="T9" fmla="*/ 4 h 6"/>
                  <a:gd name="T10" fmla="*/ 3 w 5"/>
                  <a:gd name="T11" fmla="*/ 6 h 6"/>
                  <a:gd name="T12" fmla="*/ 3 w 5"/>
                  <a:gd name="T13" fmla="*/ 6 h 6"/>
                  <a:gd name="T14" fmla="*/ 5 w 5"/>
                  <a:gd name="T15" fmla="*/ 4 h 6"/>
                  <a:gd name="T16" fmla="*/ 5 w 5"/>
                  <a:gd name="T17" fmla="*/ 2 h 6"/>
                  <a:gd name="T18" fmla="*/ 5 w 5"/>
                  <a:gd name="T19" fmla="*/ 0 h 6"/>
                  <a:gd name="T20" fmla="*/ 5 w 5"/>
                  <a:gd name="T21" fmla="*/ 0 h 6"/>
                  <a:gd name="T22" fmla="*/ 3 w 5"/>
                  <a:gd name="T23" fmla="*/ 2 h 6"/>
                  <a:gd name="T24" fmla="*/ 2 w 5"/>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2" y="2"/>
                    </a:moveTo>
                    <a:lnTo>
                      <a:pt x="2" y="2"/>
                    </a:lnTo>
                    <a:lnTo>
                      <a:pt x="0" y="4"/>
                    </a:lnTo>
                    <a:lnTo>
                      <a:pt x="0" y="4"/>
                    </a:lnTo>
                    <a:lnTo>
                      <a:pt x="2" y="4"/>
                    </a:lnTo>
                    <a:lnTo>
                      <a:pt x="3" y="6"/>
                    </a:lnTo>
                    <a:lnTo>
                      <a:pt x="3" y="6"/>
                    </a:lnTo>
                    <a:lnTo>
                      <a:pt x="5" y="4"/>
                    </a:lnTo>
                    <a:lnTo>
                      <a:pt x="5" y="2"/>
                    </a:lnTo>
                    <a:lnTo>
                      <a:pt x="5" y="0"/>
                    </a:lnTo>
                    <a:lnTo>
                      <a:pt x="5" y="0"/>
                    </a:lnTo>
                    <a:lnTo>
                      <a:pt x="3"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8" name="Freeform 2618">
                <a:extLst>
                  <a:ext uri="{FF2B5EF4-FFF2-40B4-BE49-F238E27FC236}">
                    <a16:creationId xmlns:a16="http://schemas.microsoft.com/office/drawing/2014/main" id="{F6C1D9E3-F629-DF43-8E7E-91887206FE40}"/>
                  </a:ext>
                </a:extLst>
              </p:cNvPr>
              <p:cNvSpPr>
                <a:spLocks/>
              </p:cNvSpPr>
              <p:nvPr/>
            </p:nvSpPr>
            <p:spPr bwMode="auto">
              <a:xfrm>
                <a:off x="4680" y="2843"/>
                <a:ext cx="5" cy="6"/>
              </a:xfrm>
              <a:custGeom>
                <a:avLst/>
                <a:gdLst>
                  <a:gd name="T0" fmla="*/ 2 w 5"/>
                  <a:gd name="T1" fmla="*/ 2 h 6"/>
                  <a:gd name="T2" fmla="*/ 2 w 5"/>
                  <a:gd name="T3" fmla="*/ 2 h 6"/>
                  <a:gd name="T4" fmla="*/ 0 w 5"/>
                  <a:gd name="T5" fmla="*/ 4 h 6"/>
                  <a:gd name="T6" fmla="*/ 0 w 5"/>
                  <a:gd name="T7" fmla="*/ 4 h 6"/>
                  <a:gd name="T8" fmla="*/ 2 w 5"/>
                  <a:gd name="T9" fmla="*/ 4 h 6"/>
                  <a:gd name="T10" fmla="*/ 3 w 5"/>
                  <a:gd name="T11" fmla="*/ 6 h 6"/>
                  <a:gd name="T12" fmla="*/ 3 w 5"/>
                  <a:gd name="T13" fmla="*/ 6 h 6"/>
                  <a:gd name="T14" fmla="*/ 5 w 5"/>
                  <a:gd name="T15" fmla="*/ 4 h 6"/>
                  <a:gd name="T16" fmla="*/ 5 w 5"/>
                  <a:gd name="T17" fmla="*/ 2 h 6"/>
                  <a:gd name="T18" fmla="*/ 5 w 5"/>
                  <a:gd name="T19" fmla="*/ 0 h 6"/>
                  <a:gd name="T20" fmla="*/ 5 w 5"/>
                  <a:gd name="T21" fmla="*/ 0 h 6"/>
                  <a:gd name="T22" fmla="*/ 3 w 5"/>
                  <a:gd name="T23" fmla="*/ 2 h 6"/>
                  <a:gd name="T24" fmla="*/ 2 w 5"/>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2" y="2"/>
                    </a:moveTo>
                    <a:lnTo>
                      <a:pt x="2" y="2"/>
                    </a:lnTo>
                    <a:lnTo>
                      <a:pt x="0" y="4"/>
                    </a:lnTo>
                    <a:lnTo>
                      <a:pt x="0" y="4"/>
                    </a:lnTo>
                    <a:lnTo>
                      <a:pt x="2" y="4"/>
                    </a:lnTo>
                    <a:lnTo>
                      <a:pt x="3" y="6"/>
                    </a:lnTo>
                    <a:lnTo>
                      <a:pt x="3" y="6"/>
                    </a:lnTo>
                    <a:lnTo>
                      <a:pt x="5" y="4"/>
                    </a:lnTo>
                    <a:lnTo>
                      <a:pt x="5" y="2"/>
                    </a:lnTo>
                    <a:lnTo>
                      <a:pt x="5" y="0"/>
                    </a:lnTo>
                    <a:lnTo>
                      <a:pt x="5" y="0"/>
                    </a:lnTo>
                    <a:lnTo>
                      <a:pt x="3"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79" name="Freeform 2619">
                <a:extLst>
                  <a:ext uri="{FF2B5EF4-FFF2-40B4-BE49-F238E27FC236}">
                    <a16:creationId xmlns:a16="http://schemas.microsoft.com/office/drawing/2014/main" id="{4B7E81DE-104E-1140-A02D-91B1A2DB6EA0}"/>
                  </a:ext>
                </a:extLst>
              </p:cNvPr>
              <p:cNvSpPr>
                <a:spLocks/>
              </p:cNvSpPr>
              <p:nvPr/>
            </p:nvSpPr>
            <p:spPr bwMode="auto">
              <a:xfrm>
                <a:off x="4687" y="2841"/>
                <a:ext cx="12" cy="6"/>
              </a:xfrm>
              <a:custGeom>
                <a:avLst/>
                <a:gdLst>
                  <a:gd name="T0" fmla="*/ 2 w 12"/>
                  <a:gd name="T1" fmla="*/ 0 h 6"/>
                  <a:gd name="T2" fmla="*/ 2 w 12"/>
                  <a:gd name="T3" fmla="*/ 0 h 6"/>
                  <a:gd name="T4" fmla="*/ 2 w 12"/>
                  <a:gd name="T5" fmla="*/ 2 h 6"/>
                  <a:gd name="T6" fmla="*/ 3 w 12"/>
                  <a:gd name="T7" fmla="*/ 2 h 6"/>
                  <a:gd name="T8" fmla="*/ 3 w 12"/>
                  <a:gd name="T9" fmla="*/ 2 h 6"/>
                  <a:gd name="T10" fmla="*/ 2 w 12"/>
                  <a:gd name="T11" fmla="*/ 4 h 6"/>
                  <a:gd name="T12" fmla="*/ 0 w 12"/>
                  <a:gd name="T13" fmla="*/ 6 h 6"/>
                  <a:gd name="T14" fmla="*/ 0 w 12"/>
                  <a:gd name="T15" fmla="*/ 6 h 6"/>
                  <a:gd name="T16" fmla="*/ 5 w 12"/>
                  <a:gd name="T17" fmla="*/ 6 h 6"/>
                  <a:gd name="T18" fmla="*/ 12 w 12"/>
                  <a:gd name="T19" fmla="*/ 4 h 6"/>
                  <a:gd name="T20" fmla="*/ 12 w 12"/>
                  <a:gd name="T21" fmla="*/ 4 h 6"/>
                  <a:gd name="T22" fmla="*/ 12 w 12"/>
                  <a:gd name="T23" fmla="*/ 2 h 6"/>
                  <a:gd name="T24" fmla="*/ 11 w 12"/>
                  <a:gd name="T25" fmla="*/ 2 h 6"/>
                  <a:gd name="T26" fmla="*/ 11 w 12"/>
                  <a:gd name="T27" fmla="*/ 2 h 6"/>
                  <a:gd name="T28" fmla="*/ 7 w 12"/>
                  <a:gd name="T29" fmla="*/ 2 h 6"/>
                  <a:gd name="T30" fmla="*/ 7 w 12"/>
                  <a:gd name="T31" fmla="*/ 2 h 6"/>
                  <a:gd name="T32" fmla="*/ 2 w 12"/>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6">
                    <a:moveTo>
                      <a:pt x="2" y="0"/>
                    </a:moveTo>
                    <a:lnTo>
                      <a:pt x="2" y="0"/>
                    </a:lnTo>
                    <a:lnTo>
                      <a:pt x="2" y="2"/>
                    </a:lnTo>
                    <a:lnTo>
                      <a:pt x="3" y="2"/>
                    </a:lnTo>
                    <a:lnTo>
                      <a:pt x="3" y="2"/>
                    </a:lnTo>
                    <a:lnTo>
                      <a:pt x="2" y="4"/>
                    </a:lnTo>
                    <a:lnTo>
                      <a:pt x="0" y="6"/>
                    </a:lnTo>
                    <a:lnTo>
                      <a:pt x="0" y="6"/>
                    </a:lnTo>
                    <a:lnTo>
                      <a:pt x="5" y="6"/>
                    </a:lnTo>
                    <a:lnTo>
                      <a:pt x="12" y="4"/>
                    </a:lnTo>
                    <a:lnTo>
                      <a:pt x="12" y="4"/>
                    </a:lnTo>
                    <a:lnTo>
                      <a:pt x="12" y="2"/>
                    </a:lnTo>
                    <a:lnTo>
                      <a:pt x="11" y="2"/>
                    </a:lnTo>
                    <a:lnTo>
                      <a:pt x="11" y="2"/>
                    </a:lnTo>
                    <a:lnTo>
                      <a:pt x="7" y="2"/>
                    </a:lnTo>
                    <a:lnTo>
                      <a:pt x="7"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0" name="Freeform 2620">
                <a:extLst>
                  <a:ext uri="{FF2B5EF4-FFF2-40B4-BE49-F238E27FC236}">
                    <a16:creationId xmlns:a16="http://schemas.microsoft.com/office/drawing/2014/main" id="{B64E1030-F970-134D-9AA1-39A50BD64494}"/>
                  </a:ext>
                </a:extLst>
              </p:cNvPr>
              <p:cNvSpPr>
                <a:spLocks/>
              </p:cNvSpPr>
              <p:nvPr/>
            </p:nvSpPr>
            <p:spPr bwMode="auto">
              <a:xfrm>
                <a:off x="4687" y="2841"/>
                <a:ext cx="12" cy="6"/>
              </a:xfrm>
              <a:custGeom>
                <a:avLst/>
                <a:gdLst>
                  <a:gd name="T0" fmla="*/ 2 w 12"/>
                  <a:gd name="T1" fmla="*/ 0 h 6"/>
                  <a:gd name="T2" fmla="*/ 2 w 12"/>
                  <a:gd name="T3" fmla="*/ 0 h 6"/>
                  <a:gd name="T4" fmla="*/ 2 w 12"/>
                  <a:gd name="T5" fmla="*/ 2 h 6"/>
                  <a:gd name="T6" fmla="*/ 3 w 12"/>
                  <a:gd name="T7" fmla="*/ 2 h 6"/>
                  <a:gd name="T8" fmla="*/ 3 w 12"/>
                  <a:gd name="T9" fmla="*/ 2 h 6"/>
                  <a:gd name="T10" fmla="*/ 2 w 12"/>
                  <a:gd name="T11" fmla="*/ 4 h 6"/>
                  <a:gd name="T12" fmla="*/ 0 w 12"/>
                  <a:gd name="T13" fmla="*/ 6 h 6"/>
                  <a:gd name="T14" fmla="*/ 0 w 12"/>
                  <a:gd name="T15" fmla="*/ 6 h 6"/>
                  <a:gd name="T16" fmla="*/ 5 w 12"/>
                  <a:gd name="T17" fmla="*/ 6 h 6"/>
                  <a:gd name="T18" fmla="*/ 12 w 12"/>
                  <a:gd name="T19" fmla="*/ 4 h 6"/>
                  <a:gd name="T20" fmla="*/ 12 w 12"/>
                  <a:gd name="T21" fmla="*/ 4 h 6"/>
                  <a:gd name="T22" fmla="*/ 12 w 12"/>
                  <a:gd name="T23" fmla="*/ 2 h 6"/>
                  <a:gd name="T24" fmla="*/ 11 w 12"/>
                  <a:gd name="T25" fmla="*/ 2 h 6"/>
                  <a:gd name="T26" fmla="*/ 11 w 12"/>
                  <a:gd name="T27" fmla="*/ 2 h 6"/>
                  <a:gd name="T28" fmla="*/ 7 w 12"/>
                  <a:gd name="T29" fmla="*/ 2 h 6"/>
                  <a:gd name="T30" fmla="*/ 7 w 12"/>
                  <a:gd name="T31" fmla="*/ 2 h 6"/>
                  <a:gd name="T32" fmla="*/ 2 w 12"/>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6">
                    <a:moveTo>
                      <a:pt x="2" y="0"/>
                    </a:moveTo>
                    <a:lnTo>
                      <a:pt x="2" y="0"/>
                    </a:lnTo>
                    <a:lnTo>
                      <a:pt x="2" y="2"/>
                    </a:lnTo>
                    <a:lnTo>
                      <a:pt x="3" y="2"/>
                    </a:lnTo>
                    <a:lnTo>
                      <a:pt x="3" y="2"/>
                    </a:lnTo>
                    <a:lnTo>
                      <a:pt x="2" y="4"/>
                    </a:lnTo>
                    <a:lnTo>
                      <a:pt x="0" y="6"/>
                    </a:lnTo>
                    <a:lnTo>
                      <a:pt x="0" y="6"/>
                    </a:lnTo>
                    <a:lnTo>
                      <a:pt x="5" y="6"/>
                    </a:lnTo>
                    <a:lnTo>
                      <a:pt x="12" y="4"/>
                    </a:lnTo>
                    <a:lnTo>
                      <a:pt x="12" y="4"/>
                    </a:lnTo>
                    <a:lnTo>
                      <a:pt x="12" y="2"/>
                    </a:lnTo>
                    <a:lnTo>
                      <a:pt x="11" y="2"/>
                    </a:lnTo>
                    <a:lnTo>
                      <a:pt x="11" y="2"/>
                    </a:lnTo>
                    <a:lnTo>
                      <a:pt x="7" y="2"/>
                    </a:lnTo>
                    <a:lnTo>
                      <a:pt x="7"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1" name="Freeform 2621">
                <a:extLst>
                  <a:ext uri="{FF2B5EF4-FFF2-40B4-BE49-F238E27FC236}">
                    <a16:creationId xmlns:a16="http://schemas.microsoft.com/office/drawing/2014/main" id="{907F5467-7C45-B247-B617-1096BB745C21}"/>
                  </a:ext>
                </a:extLst>
              </p:cNvPr>
              <p:cNvSpPr>
                <a:spLocks/>
              </p:cNvSpPr>
              <p:nvPr/>
            </p:nvSpPr>
            <p:spPr bwMode="auto">
              <a:xfrm>
                <a:off x="4692" y="2738"/>
                <a:ext cx="16" cy="5"/>
              </a:xfrm>
              <a:custGeom>
                <a:avLst/>
                <a:gdLst>
                  <a:gd name="T0" fmla="*/ 2 w 16"/>
                  <a:gd name="T1" fmla="*/ 0 h 5"/>
                  <a:gd name="T2" fmla="*/ 2 w 16"/>
                  <a:gd name="T3" fmla="*/ 0 h 5"/>
                  <a:gd name="T4" fmla="*/ 0 w 16"/>
                  <a:gd name="T5" fmla="*/ 2 h 5"/>
                  <a:gd name="T6" fmla="*/ 0 w 16"/>
                  <a:gd name="T7" fmla="*/ 5 h 5"/>
                  <a:gd name="T8" fmla="*/ 2 w 16"/>
                  <a:gd name="T9" fmla="*/ 5 h 5"/>
                  <a:gd name="T10" fmla="*/ 6 w 16"/>
                  <a:gd name="T11" fmla="*/ 5 h 5"/>
                  <a:gd name="T12" fmla="*/ 6 w 16"/>
                  <a:gd name="T13" fmla="*/ 5 h 5"/>
                  <a:gd name="T14" fmla="*/ 7 w 16"/>
                  <a:gd name="T15" fmla="*/ 3 h 5"/>
                  <a:gd name="T16" fmla="*/ 7 w 16"/>
                  <a:gd name="T17" fmla="*/ 3 h 5"/>
                  <a:gd name="T18" fmla="*/ 11 w 16"/>
                  <a:gd name="T19" fmla="*/ 3 h 5"/>
                  <a:gd name="T20" fmla="*/ 11 w 16"/>
                  <a:gd name="T21" fmla="*/ 3 h 5"/>
                  <a:gd name="T22" fmla="*/ 13 w 16"/>
                  <a:gd name="T23" fmla="*/ 3 h 5"/>
                  <a:gd name="T24" fmla="*/ 16 w 16"/>
                  <a:gd name="T25" fmla="*/ 2 h 5"/>
                  <a:gd name="T26" fmla="*/ 16 w 16"/>
                  <a:gd name="T27" fmla="*/ 2 h 5"/>
                  <a:gd name="T28" fmla="*/ 15 w 16"/>
                  <a:gd name="T29" fmla="*/ 2 h 5"/>
                  <a:gd name="T30" fmla="*/ 13 w 16"/>
                  <a:gd name="T31" fmla="*/ 0 h 5"/>
                  <a:gd name="T32" fmla="*/ 13 w 16"/>
                  <a:gd name="T33" fmla="*/ 0 h 5"/>
                  <a:gd name="T34" fmla="*/ 11 w 16"/>
                  <a:gd name="T35" fmla="*/ 2 h 5"/>
                  <a:gd name="T36" fmla="*/ 7 w 16"/>
                  <a:gd name="T37" fmla="*/ 2 h 5"/>
                  <a:gd name="T38" fmla="*/ 2 w 16"/>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5">
                    <a:moveTo>
                      <a:pt x="2" y="0"/>
                    </a:moveTo>
                    <a:lnTo>
                      <a:pt x="2" y="0"/>
                    </a:lnTo>
                    <a:lnTo>
                      <a:pt x="0" y="2"/>
                    </a:lnTo>
                    <a:lnTo>
                      <a:pt x="0" y="5"/>
                    </a:lnTo>
                    <a:lnTo>
                      <a:pt x="2" y="5"/>
                    </a:lnTo>
                    <a:lnTo>
                      <a:pt x="6" y="5"/>
                    </a:lnTo>
                    <a:lnTo>
                      <a:pt x="6" y="5"/>
                    </a:lnTo>
                    <a:lnTo>
                      <a:pt x="7" y="3"/>
                    </a:lnTo>
                    <a:lnTo>
                      <a:pt x="7" y="3"/>
                    </a:lnTo>
                    <a:lnTo>
                      <a:pt x="11" y="3"/>
                    </a:lnTo>
                    <a:lnTo>
                      <a:pt x="11" y="3"/>
                    </a:lnTo>
                    <a:lnTo>
                      <a:pt x="13" y="3"/>
                    </a:lnTo>
                    <a:lnTo>
                      <a:pt x="16" y="2"/>
                    </a:lnTo>
                    <a:lnTo>
                      <a:pt x="16" y="2"/>
                    </a:lnTo>
                    <a:lnTo>
                      <a:pt x="15" y="2"/>
                    </a:lnTo>
                    <a:lnTo>
                      <a:pt x="13" y="0"/>
                    </a:lnTo>
                    <a:lnTo>
                      <a:pt x="13" y="0"/>
                    </a:lnTo>
                    <a:lnTo>
                      <a:pt x="11" y="2"/>
                    </a:lnTo>
                    <a:lnTo>
                      <a:pt x="7"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2" name="Freeform 2622">
                <a:extLst>
                  <a:ext uri="{FF2B5EF4-FFF2-40B4-BE49-F238E27FC236}">
                    <a16:creationId xmlns:a16="http://schemas.microsoft.com/office/drawing/2014/main" id="{5D396DC8-2134-CF4C-8F79-19034303D815}"/>
                  </a:ext>
                </a:extLst>
              </p:cNvPr>
              <p:cNvSpPr>
                <a:spLocks/>
              </p:cNvSpPr>
              <p:nvPr/>
            </p:nvSpPr>
            <p:spPr bwMode="auto">
              <a:xfrm>
                <a:off x="4692" y="2738"/>
                <a:ext cx="16" cy="5"/>
              </a:xfrm>
              <a:custGeom>
                <a:avLst/>
                <a:gdLst>
                  <a:gd name="T0" fmla="*/ 2 w 16"/>
                  <a:gd name="T1" fmla="*/ 0 h 5"/>
                  <a:gd name="T2" fmla="*/ 2 w 16"/>
                  <a:gd name="T3" fmla="*/ 0 h 5"/>
                  <a:gd name="T4" fmla="*/ 0 w 16"/>
                  <a:gd name="T5" fmla="*/ 2 h 5"/>
                  <a:gd name="T6" fmla="*/ 0 w 16"/>
                  <a:gd name="T7" fmla="*/ 5 h 5"/>
                  <a:gd name="T8" fmla="*/ 2 w 16"/>
                  <a:gd name="T9" fmla="*/ 5 h 5"/>
                  <a:gd name="T10" fmla="*/ 6 w 16"/>
                  <a:gd name="T11" fmla="*/ 5 h 5"/>
                  <a:gd name="T12" fmla="*/ 6 w 16"/>
                  <a:gd name="T13" fmla="*/ 5 h 5"/>
                  <a:gd name="T14" fmla="*/ 7 w 16"/>
                  <a:gd name="T15" fmla="*/ 3 h 5"/>
                  <a:gd name="T16" fmla="*/ 7 w 16"/>
                  <a:gd name="T17" fmla="*/ 3 h 5"/>
                  <a:gd name="T18" fmla="*/ 11 w 16"/>
                  <a:gd name="T19" fmla="*/ 3 h 5"/>
                  <a:gd name="T20" fmla="*/ 11 w 16"/>
                  <a:gd name="T21" fmla="*/ 3 h 5"/>
                  <a:gd name="T22" fmla="*/ 13 w 16"/>
                  <a:gd name="T23" fmla="*/ 3 h 5"/>
                  <a:gd name="T24" fmla="*/ 16 w 16"/>
                  <a:gd name="T25" fmla="*/ 2 h 5"/>
                  <a:gd name="T26" fmla="*/ 16 w 16"/>
                  <a:gd name="T27" fmla="*/ 2 h 5"/>
                  <a:gd name="T28" fmla="*/ 15 w 16"/>
                  <a:gd name="T29" fmla="*/ 2 h 5"/>
                  <a:gd name="T30" fmla="*/ 13 w 16"/>
                  <a:gd name="T31" fmla="*/ 0 h 5"/>
                  <a:gd name="T32" fmla="*/ 13 w 16"/>
                  <a:gd name="T33" fmla="*/ 0 h 5"/>
                  <a:gd name="T34" fmla="*/ 11 w 16"/>
                  <a:gd name="T35" fmla="*/ 2 h 5"/>
                  <a:gd name="T36" fmla="*/ 7 w 16"/>
                  <a:gd name="T37" fmla="*/ 2 h 5"/>
                  <a:gd name="T38" fmla="*/ 2 w 16"/>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5">
                    <a:moveTo>
                      <a:pt x="2" y="0"/>
                    </a:moveTo>
                    <a:lnTo>
                      <a:pt x="2" y="0"/>
                    </a:lnTo>
                    <a:lnTo>
                      <a:pt x="0" y="2"/>
                    </a:lnTo>
                    <a:lnTo>
                      <a:pt x="0" y="5"/>
                    </a:lnTo>
                    <a:lnTo>
                      <a:pt x="2" y="5"/>
                    </a:lnTo>
                    <a:lnTo>
                      <a:pt x="6" y="5"/>
                    </a:lnTo>
                    <a:lnTo>
                      <a:pt x="6" y="5"/>
                    </a:lnTo>
                    <a:lnTo>
                      <a:pt x="7" y="3"/>
                    </a:lnTo>
                    <a:lnTo>
                      <a:pt x="7" y="3"/>
                    </a:lnTo>
                    <a:lnTo>
                      <a:pt x="11" y="3"/>
                    </a:lnTo>
                    <a:lnTo>
                      <a:pt x="11" y="3"/>
                    </a:lnTo>
                    <a:lnTo>
                      <a:pt x="13" y="3"/>
                    </a:lnTo>
                    <a:lnTo>
                      <a:pt x="16" y="2"/>
                    </a:lnTo>
                    <a:lnTo>
                      <a:pt x="16" y="2"/>
                    </a:lnTo>
                    <a:lnTo>
                      <a:pt x="15" y="2"/>
                    </a:lnTo>
                    <a:lnTo>
                      <a:pt x="13" y="0"/>
                    </a:lnTo>
                    <a:lnTo>
                      <a:pt x="13" y="0"/>
                    </a:lnTo>
                    <a:lnTo>
                      <a:pt x="11" y="2"/>
                    </a:lnTo>
                    <a:lnTo>
                      <a:pt x="7"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3" name="Freeform 2623">
                <a:extLst>
                  <a:ext uri="{FF2B5EF4-FFF2-40B4-BE49-F238E27FC236}">
                    <a16:creationId xmlns:a16="http://schemas.microsoft.com/office/drawing/2014/main" id="{BB8A42F5-9A58-3948-A332-F06B8AD20AAF}"/>
                  </a:ext>
                </a:extLst>
              </p:cNvPr>
              <p:cNvSpPr>
                <a:spLocks/>
              </p:cNvSpPr>
              <p:nvPr/>
            </p:nvSpPr>
            <p:spPr bwMode="auto">
              <a:xfrm>
                <a:off x="4708" y="2652"/>
                <a:ext cx="4" cy="5"/>
              </a:xfrm>
              <a:custGeom>
                <a:avLst/>
                <a:gdLst>
                  <a:gd name="T0" fmla="*/ 4 w 4"/>
                  <a:gd name="T1" fmla="*/ 5 h 5"/>
                  <a:gd name="T2" fmla="*/ 4 w 4"/>
                  <a:gd name="T3" fmla="*/ 5 h 5"/>
                  <a:gd name="T4" fmla="*/ 4 w 4"/>
                  <a:gd name="T5" fmla="*/ 2 h 5"/>
                  <a:gd name="T6" fmla="*/ 2 w 4"/>
                  <a:gd name="T7" fmla="*/ 0 h 5"/>
                  <a:gd name="T8" fmla="*/ 0 w 4"/>
                  <a:gd name="T9" fmla="*/ 0 h 5"/>
                  <a:gd name="T10" fmla="*/ 0 w 4"/>
                  <a:gd name="T11" fmla="*/ 0 h 5"/>
                  <a:gd name="T12" fmla="*/ 2 w 4"/>
                  <a:gd name="T13" fmla="*/ 4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5"/>
                    </a:lnTo>
                    <a:lnTo>
                      <a:pt x="4" y="2"/>
                    </a:lnTo>
                    <a:lnTo>
                      <a:pt x="2" y="0"/>
                    </a:lnTo>
                    <a:lnTo>
                      <a:pt x="0" y="0"/>
                    </a:lnTo>
                    <a:lnTo>
                      <a:pt x="0" y="0"/>
                    </a:lnTo>
                    <a:lnTo>
                      <a:pt x="2" y="4"/>
                    </a:lnTo>
                    <a:lnTo>
                      <a:pt x="4"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4" name="Freeform 2624">
                <a:extLst>
                  <a:ext uri="{FF2B5EF4-FFF2-40B4-BE49-F238E27FC236}">
                    <a16:creationId xmlns:a16="http://schemas.microsoft.com/office/drawing/2014/main" id="{537875A7-E46D-5140-9194-2EA70526C77D}"/>
                  </a:ext>
                </a:extLst>
              </p:cNvPr>
              <p:cNvSpPr>
                <a:spLocks/>
              </p:cNvSpPr>
              <p:nvPr/>
            </p:nvSpPr>
            <p:spPr bwMode="auto">
              <a:xfrm>
                <a:off x="4708" y="2652"/>
                <a:ext cx="4" cy="5"/>
              </a:xfrm>
              <a:custGeom>
                <a:avLst/>
                <a:gdLst>
                  <a:gd name="T0" fmla="*/ 4 w 4"/>
                  <a:gd name="T1" fmla="*/ 5 h 5"/>
                  <a:gd name="T2" fmla="*/ 4 w 4"/>
                  <a:gd name="T3" fmla="*/ 5 h 5"/>
                  <a:gd name="T4" fmla="*/ 4 w 4"/>
                  <a:gd name="T5" fmla="*/ 2 h 5"/>
                  <a:gd name="T6" fmla="*/ 2 w 4"/>
                  <a:gd name="T7" fmla="*/ 0 h 5"/>
                  <a:gd name="T8" fmla="*/ 0 w 4"/>
                  <a:gd name="T9" fmla="*/ 0 h 5"/>
                  <a:gd name="T10" fmla="*/ 0 w 4"/>
                  <a:gd name="T11" fmla="*/ 0 h 5"/>
                  <a:gd name="T12" fmla="*/ 2 w 4"/>
                  <a:gd name="T13" fmla="*/ 4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5"/>
                    </a:lnTo>
                    <a:lnTo>
                      <a:pt x="4" y="2"/>
                    </a:lnTo>
                    <a:lnTo>
                      <a:pt x="2" y="0"/>
                    </a:lnTo>
                    <a:lnTo>
                      <a:pt x="0" y="0"/>
                    </a:lnTo>
                    <a:lnTo>
                      <a:pt x="0" y="0"/>
                    </a:lnTo>
                    <a:lnTo>
                      <a:pt x="2" y="4"/>
                    </a:lnTo>
                    <a:lnTo>
                      <a:pt x="4"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5" name="Freeform 2625">
                <a:extLst>
                  <a:ext uri="{FF2B5EF4-FFF2-40B4-BE49-F238E27FC236}">
                    <a16:creationId xmlns:a16="http://schemas.microsoft.com/office/drawing/2014/main" id="{4924BCD6-789D-8B4D-8392-97B6D40AE934}"/>
                  </a:ext>
                </a:extLst>
              </p:cNvPr>
              <p:cNvSpPr>
                <a:spLocks/>
              </p:cNvSpPr>
              <p:nvPr/>
            </p:nvSpPr>
            <p:spPr bwMode="auto">
              <a:xfrm>
                <a:off x="4708" y="2740"/>
                <a:ext cx="16" cy="1"/>
              </a:xfrm>
              <a:custGeom>
                <a:avLst/>
                <a:gdLst>
                  <a:gd name="T0" fmla="*/ 2 w 16"/>
                  <a:gd name="T1" fmla="*/ 0 h 1"/>
                  <a:gd name="T2" fmla="*/ 2 w 16"/>
                  <a:gd name="T3" fmla="*/ 0 h 1"/>
                  <a:gd name="T4" fmla="*/ 0 w 16"/>
                  <a:gd name="T5" fmla="*/ 1 h 1"/>
                  <a:gd name="T6" fmla="*/ 2 w 16"/>
                  <a:gd name="T7" fmla="*/ 1 h 1"/>
                  <a:gd name="T8" fmla="*/ 6 w 16"/>
                  <a:gd name="T9" fmla="*/ 1 h 1"/>
                  <a:gd name="T10" fmla="*/ 6 w 16"/>
                  <a:gd name="T11" fmla="*/ 1 h 1"/>
                  <a:gd name="T12" fmla="*/ 11 w 16"/>
                  <a:gd name="T13" fmla="*/ 1 h 1"/>
                  <a:gd name="T14" fmla="*/ 16 w 16"/>
                  <a:gd name="T15" fmla="*/ 0 h 1"/>
                  <a:gd name="T16" fmla="*/ 16 w 16"/>
                  <a:gd name="T17" fmla="*/ 0 h 1"/>
                  <a:gd name="T18" fmla="*/ 9 w 16"/>
                  <a:gd name="T19" fmla="*/ 0 h 1"/>
                  <a:gd name="T20" fmla="*/ 2 w 16"/>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
                    <a:moveTo>
                      <a:pt x="2" y="0"/>
                    </a:moveTo>
                    <a:lnTo>
                      <a:pt x="2" y="0"/>
                    </a:lnTo>
                    <a:lnTo>
                      <a:pt x="0" y="1"/>
                    </a:lnTo>
                    <a:lnTo>
                      <a:pt x="2" y="1"/>
                    </a:lnTo>
                    <a:lnTo>
                      <a:pt x="6" y="1"/>
                    </a:lnTo>
                    <a:lnTo>
                      <a:pt x="6" y="1"/>
                    </a:lnTo>
                    <a:lnTo>
                      <a:pt x="11" y="1"/>
                    </a:lnTo>
                    <a:lnTo>
                      <a:pt x="16" y="0"/>
                    </a:lnTo>
                    <a:lnTo>
                      <a:pt x="16" y="0"/>
                    </a:lnTo>
                    <a:lnTo>
                      <a:pt x="9"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6" name="Freeform 2626">
                <a:extLst>
                  <a:ext uri="{FF2B5EF4-FFF2-40B4-BE49-F238E27FC236}">
                    <a16:creationId xmlns:a16="http://schemas.microsoft.com/office/drawing/2014/main" id="{C53F3C38-5726-E44E-B994-2E311C0386DE}"/>
                  </a:ext>
                </a:extLst>
              </p:cNvPr>
              <p:cNvSpPr>
                <a:spLocks/>
              </p:cNvSpPr>
              <p:nvPr/>
            </p:nvSpPr>
            <p:spPr bwMode="auto">
              <a:xfrm>
                <a:off x="4708" y="2740"/>
                <a:ext cx="16" cy="1"/>
              </a:xfrm>
              <a:custGeom>
                <a:avLst/>
                <a:gdLst>
                  <a:gd name="T0" fmla="*/ 2 w 16"/>
                  <a:gd name="T1" fmla="*/ 0 h 1"/>
                  <a:gd name="T2" fmla="*/ 2 w 16"/>
                  <a:gd name="T3" fmla="*/ 0 h 1"/>
                  <a:gd name="T4" fmla="*/ 0 w 16"/>
                  <a:gd name="T5" fmla="*/ 1 h 1"/>
                  <a:gd name="T6" fmla="*/ 2 w 16"/>
                  <a:gd name="T7" fmla="*/ 1 h 1"/>
                  <a:gd name="T8" fmla="*/ 6 w 16"/>
                  <a:gd name="T9" fmla="*/ 1 h 1"/>
                  <a:gd name="T10" fmla="*/ 6 w 16"/>
                  <a:gd name="T11" fmla="*/ 1 h 1"/>
                  <a:gd name="T12" fmla="*/ 11 w 16"/>
                  <a:gd name="T13" fmla="*/ 1 h 1"/>
                  <a:gd name="T14" fmla="*/ 16 w 16"/>
                  <a:gd name="T15" fmla="*/ 0 h 1"/>
                  <a:gd name="T16" fmla="*/ 16 w 16"/>
                  <a:gd name="T17" fmla="*/ 0 h 1"/>
                  <a:gd name="T18" fmla="*/ 9 w 16"/>
                  <a:gd name="T19" fmla="*/ 0 h 1"/>
                  <a:gd name="T20" fmla="*/ 2 w 16"/>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
                    <a:moveTo>
                      <a:pt x="2" y="0"/>
                    </a:moveTo>
                    <a:lnTo>
                      <a:pt x="2" y="0"/>
                    </a:lnTo>
                    <a:lnTo>
                      <a:pt x="0" y="1"/>
                    </a:lnTo>
                    <a:lnTo>
                      <a:pt x="2" y="1"/>
                    </a:lnTo>
                    <a:lnTo>
                      <a:pt x="6" y="1"/>
                    </a:lnTo>
                    <a:lnTo>
                      <a:pt x="6" y="1"/>
                    </a:lnTo>
                    <a:lnTo>
                      <a:pt x="11" y="1"/>
                    </a:lnTo>
                    <a:lnTo>
                      <a:pt x="16" y="0"/>
                    </a:lnTo>
                    <a:lnTo>
                      <a:pt x="16" y="0"/>
                    </a:lnTo>
                    <a:lnTo>
                      <a:pt x="9"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7" name="Freeform 2627">
                <a:extLst>
                  <a:ext uri="{FF2B5EF4-FFF2-40B4-BE49-F238E27FC236}">
                    <a16:creationId xmlns:a16="http://schemas.microsoft.com/office/drawing/2014/main" id="{F508349B-BA82-D040-9713-B262027CD601}"/>
                  </a:ext>
                </a:extLst>
              </p:cNvPr>
              <p:cNvSpPr>
                <a:spLocks/>
              </p:cNvSpPr>
              <p:nvPr/>
            </p:nvSpPr>
            <p:spPr bwMode="auto">
              <a:xfrm>
                <a:off x="4710" y="2834"/>
                <a:ext cx="16" cy="6"/>
              </a:xfrm>
              <a:custGeom>
                <a:avLst/>
                <a:gdLst>
                  <a:gd name="T0" fmla="*/ 0 w 16"/>
                  <a:gd name="T1" fmla="*/ 6 h 6"/>
                  <a:gd name="T2" fmla="*/ 0 w 16"/>
                  <a:gd name="T3" fmla="*/ 6 h 6"/>
                  <a:gd name="T4" fmla="*/ 5 w 16"/>
                  <a:gd name="T5" fmla="*/ 4 h 6"/>
                  <a:gd name="T6" fmla="*/ 11 w 16"/>
                  <a:gd name="T7" fmla="*/ 6 h 6"/>
                  <a:gd name="T8" fmla="*/ 11 w 16"/>
                  <a:gd name="T9" fmla="*/ 6 h 6"/>
                  <a:gd name="T10" fmla="*/ 13 w 16"/>
                  <a:gd name="T11" fmla="*/ 4 h 6"/>
                  <a:gd name="T12" fmla="*/ 16 w 16"/>
                  <a:gd name="T13" fmla="*/ 2 h 6"/>
                  <a:gd name="T14" fmla="*/ 16 w 16"/>
                  <a:gd name="T15" fmla="*/ 2 h 6"/>
                  <a:gd name="T16" fmla="*/ 14 w 16"/>
                  <a:gd name="T17" fmla="*/ 0 h 6"/>
                  <a:gd name="T18" fmla="*/ 13 w 16"/>
                  <a:gd name="T19" fmla="*/ 0 h 6"/>
                  <a:gd name="T20" fmla="*/ 7 w 16"/>
                  <a:gd name="T21" fmla="*/ 0 h 6"/>
                  <a:gd name="T22" fmla="*/ 7 w 16"/>
                  <a:gd name="T23" fmla="*/ 0 h 6"/>
                  <a:gd name="T24" fmla="*/ 4 w 16"/>
                  <a:gd name="T25" fmla="*/ 0 h 6"/>
                  <a:gd name="T26" fmla="*/ 4 w 16"/>
                  <a:gd name="T27" fmla="*/ 0 h 6"/>
                  <a:gd name="T28" fmla="*/ 2 w 16"/>
                  <a:gd name="T29" fmla="*/ 4 h 6"/>
                  <a:gd name="T30" fmla="*/ 0 w 16"/>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0" y="6"/>
                    </a:moveTo>
                    <a:lnTo>
                      <a:pt x="0" y="6"/>
                    </a:lnTo>
                    <a:lnTo>
                      <a:pt x="5" y="4"/>
                    </a:lnTo>
                    <a:lnTo>
                      <a:pt x="11" y="6"/>
                    </a:lnTo>
                    <a:lnTo>
                      <a:pt x="11" y="6"/>
                    </a:lnTo>
                    <a:lnTo>
                      <a:pt x="13" y="4"/>
                    </a:lnTo>
                    <a:lnTo>
                      <a:pt x="16" y="2"/>
                    </a:lnTo>
                    <a:lnTo>
                      <a:pt x="16" y="2"/>
                    </a:lnTo>
                    <a:lnTo>
                      <a:pt x="14" y="0"/>
                    </a:lnTo>
                    <a:lnTo>
                      <a:pt x="13" y="0"/>
                    </a:lnTo>
                    <a:lnTo>
                      <a:pt x="7" y="0"/>
                    </a:lnTo>
                    <a:lnTo>
                      <a:pt x="7" y="0"/>
                    </a:lnTo>
                    <a:lnTo>
                      <a:pt x="4" y="0"/>
                    </a:lnTo>
                    <a:lnTo>
                      <a:pt x="4" y="0"/>
                    </a:lnTo>
                    <a:lnTo>
                      <a:pt x="2" y="4"/>
                    </a:lnTo>
                    <a:lnTo>
                      <a:pt x="0"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8" name="Freeform 2628">
                <a:extLst>
                  <a:ext uri="{FF2B5EF4-FFF2-40B4-BE49-F238E27FC236}">
                    <a16:creationId xmlns:a16="http://schemas.microsoft.com/office/drawing/2014/main" id="{43CF5852-70C9-B741-8320-3696C3F7CA88}"/>
                  </a:ext>
                </a:extLst>
              </p:cNvPr>
              <p:cNvSpPr>
                <a:spLocks/>
              </p:cNvSpPr>
              <p:nvPr/>
            </p:nvSpPr>
            <p:spPr bwMode="auto">
              <a:xfrm>
                <a:off x="4710" y="2834"/>
                <a:ext cx="16" cy="6"/>
              </a:xfrm>
              <a:custGeom>
                <a:avLst/>
                <a:gdLst>
                  <a:gd name="T0" fmla="*/ 0 w 16"/>
                  <a:gd name="T1" fmla="*/ 6 h 6"/>
                  <a:gd name="T2" fmla="*/ 0 w 16"/>
                  <a:gd name="T3" fmla="*/ 6 h 6"/>
                  <a:gd name="T4" fmla="*/ 5 w 16"/>
                  <a:gd name="T5" fmla="*/ 4 h 6"/>
                  <a:gd name="T6" fmla="*/ 11 w 16"/>
                  <a:gd name="T7" fmla="*/ 6 h 6"/>
                  <a:gd name="T8" fmla="*/ 11 w 16"/>
                  <a:gd name="T9" fmla="*/ 6 h 6"/>
                  <a:gd name="T10" fmla="*/ 13 w 16"/>
                  <a:gd name="T11" fmla="*/ 4 h 6"/>
                  <a:gd name="T12" fmla="*/ 16 w 16"/>
                  <a:gd name="T13" fmla="*/ 2 h 6"/>
                  <a:gd name="T14" fmla="*/ 16 w 16"/>
                  <a:gd name="T15" fmla="*/ 2 h 6"/>
                  <a:gd name="T16" fmla="*/ 14 w 16"/>
                  <a:gd name="T17" fmla="*/ 0 h 6"/>
                  <a:gd name="T18" fmla="*/ 13 w 16"/>
                  <a:gd name="T19" fmla="*/ 0 h 6"/>
                  <a:gd name="T20" fmla="*/ 7 w 16"/>
                  <a:gd name="T21" fmla="*/ 0 h 6"/>
                  <a:gd name="T22" fmla="*/ 7 w 16"/>
                  <a:gd name="T23" fmla="*/ 0 h 6"/>
                  <a:gd name="T24" fmla="*/ 4 w 16"/>
                  <a:gd name="T25" fmla="*/ 0 h 6"/>
                  <a:gd name="T26" fmla="*/ 4 w 16"/>
                  <a:gd name="T27" fmla="*/ 0 h 6"/>
                  <a:gd name="T28" fmla="*/ 2 w 16"/>
                  <a:gd name="T29" fmla="*/ 4 h 6"/>
                  <a:gd name="T30" fmla="*/ 0 w 16"/>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0" y="6"/>
                    </a:moveTo>
                    <a:lnTo>
                      <a:pt x="0" y="6"/>
                    </a:lnTo>
                    <a:lnTo>
                      <a:pt x="5" y="4"/>
                    </a:lnTo>
                    <a:lnTo>
                      <a:pt x="11" y="6"/>
                    </a:lnTo>
                    <a:lnTo>
                      <a:pt x="11" y="6"/>
                    </a:lnTo>
                    <a:lnTo>
                      <a:pt x="13" y="4"/>
                    </a:lnTo>
                    <a:lnTo>
                      <a:pt x="16" y="2"/>
                    </a:lnTo>
                    <a:lnTo>
                      <a:pt x="16" y="2"/>
                    </a:lnTo>
                    <a:lnTo>
                      <a:pt x="14" y="0"/>
                    </a:lnTo>
                    <a:lnTo>
                      <a:pt x="13" y="0"/>
                    </a:lnTo>
                    <a:lnTo>
                      <a:pt x="7" y="0"/>
                    </a:lnTo>
                    <a:lnTo>
                      <a:pt x="7" y="0"/>
                    </a:lnTo>
                    <a:lnTo>
                      <a:pt x="4" y="0"/>
                    </a:lnTo>
                    <a:lnTo>
                      <a:pt x="4" y="0"/>
                    </a:lnTo>
                    <a:lnTo>
                      <a:pt x="2" y="4"/>
                    </a:lnTo>
                    <a:lnTo>
                      <a:pt x="0"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89" name="Freeform 2629">
                <a:extLst>
                  <a:ext uri="{FF2B5EF4-FFF2-40B4-BE49-F238E27FC236}">
                    <a16:creationId xmlns:a16="http://schemas.microsoft.com/office/drawing/2014/main" id="{A6417172-D538-3749-A291-AE9A72E5D949}"/>
                  </a:ext>
                </a:extLst>
              </p:cNvPr>
              <p:cNvSpPr>
                <a:spLocks/>
              </p:cNvSpPr>
              <p:nvPr/>
            </p:nvSpPr>
            <p:spPr bwMode="auto">
              <a:xfrm>
                <a:off x="4717" y="2743"/>
                <a:ext cx="2" cy="7"/>
              </a:xfrm>
              <a:custGeom>
                <a:avLst/>
                <a:gdLst>
                  <a:gd name="T0" fmla="*/ 0 w 2"/>
                  <a:gd name="T1" fmla="*/ 0 h 7"/>
                  <a:gd name="T2" fmla="*/ 0 w 2"/>
                  <a:gd name="T3" fmla="*/ 0 h 7"/>
                  <a:gd name="T4" fmla="*/ 0 w 2"/>
                  <a:gd name="T5" fmla="*/ 2 h 7"/>
                  <a:gd name="T6" fmla="*/ 0 w 2"/>
                  <a:gd name="T7" fmla="*/ 4 h 7"/>
                  <a:gd name="T8" fmla="*/ 2 w 2"/>
                  <a:gd name="T9" fmla="*/ 7 h 7"/>
                  <a:gd name="T10" fmla="*/ 2 w 2"/>
                  <a:gd name="T11" fmla="*/ 7 h 7"/>
                  <a:gd name="T12" fmla="*/ 2 w 2"/>
                  <a:gd name="T13" fmla="*/ 4 h 7"/>
                  <a:gd name="T14" fmla="*/ 0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0" y="0"/>
                    </a:moveTo>
                    <a:lnTo>
                      <a:pt x="0" y="0"/>
                    </a:lnTo>
                    <a:lnTo>
                      <a:pt x="0" y="2"/>
                    </a:lnTo>
                    <a:lnTo>
                      <a:pt x="0" y="4"/>
                    </a:lnTo>
                    <a:lnTo>
                      <a:pt x="2" y="7"/>
                    </a:lnTo>
                    <a:lnTo>
                      <a:pt x="2" y="7"/>
                    </a:lnTo>
                    <a:lnTo>
                      <a:pt x="2" y="4"/>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0" name="Freeform 2630">
                <a:extLst>
                  <a:ext uri="{FF2B5EF4-FFF2-40B4-BE49-F238E27FC236}">
                    <a16:creationId xmlns:a16="http://schemas.microsoft.com/office/drawing/2014/main" id="{A2A93A52-2B65-DB42-ADAF-7F1ADB121CD0}"/>
                  </a:ext>
                </a:extLst>
              </p:cNvPr>
              <p:cNvSpPr>
                <a:spLocks/>
              </p:cNvSpPr>
              <p:nvPr/>
            </p:nvSpPr>
            <p:spPr bwMode="auto">
              <a:xfrm>
                <a:off x="4717" y="2743"/>
                <a:ext cx="2" cy="7"/>
              </a:xfrm>
              <a:custGeom>
                <a:avLst/>
                <a:gdLst>
                  <a:gd name="T0" fmla="*/ 0 w 2"/>
                  <a:gd name="T1" fmla="*/ 0 h 7"/>
                  <a:gd name="T2" fmla="*/ 0 w 2"/>
                  <a:gd name="T3" fmla="*/ 0 h 7"/>
                  <a:gd name="T4" fmla="*/ 0 w 2"/>
                  <a:gd name="T5" fmla="*/ 2 h 7"/>
                  <a:gd name="T6" fmla="*/ 0 w 2"/>
                  <a:gd name="T7" fmla="*/ 4 h 7"/>
                  <a:gd name="T8" fmla="*/ 2 w 2"/>
                  <a:gd name="T9" fmla="*/ 7 h 7"/>
                  <a:gd name="T10" fmla="*/ 2 w 2"/>
                  <a:gd name="T11" fmla="*/ 7 h 7"/>
                  <a:gd name="T12" fmla="*/ 2 w 2"/>
                  <a:gd name="T13" fmla="*/ 4 h 7"/>
                  <a:gd name="T14" fmla="*/ 0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0" y="0"/>
                    </a:moveTo>
                    <a:lnTo>
                      <a:pt x="0" y="0"/>
                    </a:lnTo>
                    <a:lnTo>
                      <a:pt x="0" y="2"/>
                    </a:lnTo>
                    <a:lnTo>
                      <a:pt x="0" y="4"/>
                    </a:lnTo>
                    <a:lnTo>
                      <a:pt x="2" y="7"/>
                    </a:lnTo>
                    <a:lnTo>
                      <a:pt x="2" y="7"/>
                    </a:lnTo>
                    <a:lnTo>
                      <a:pt x="2" y="4"/>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1" name="Freeform 2631">
                <a:extLst>
                  <a:ext uri="{FF2B5EF4-FFF2-40B4-BE49-F238E27FC236}">
                    <a16:creationId xmlns:a16="http://schemas.microsoft.com/office/drawing/2014/main" id="{7464CAC7-EE9A-9C48-9251-DAC84C5D49F3}"/>
                  </a:ext>
                </a:extLst>
              </p:cNvPr>
              <p:cNvSpPr>
                <a:spLocks/>
              </p:cNvSpPr>
              <p:nvPr/>
            </p:nvSpPr>
            <p:spPr bwMode="auto">
              <a:xfrm>
                <a:off x="4719" y="2761"/>
                <a:ext cx="20" cy="13"/>
              </a:xfrm>
              <a:custGeom>
                <a:avLst/>
                <a:gdLst>
                  <a:gd name="T0" fmla="*/ 9 w 20"/>
                  <a:gd name="T1" fmla="*/ 13 h 13"/>
                  <a:gd name="T2" fmla="*/ 9 w 20"/>
                  <a:gd name="T3" fmla="*/ 13 h 13"/>
                  <a:gd name="T4" fmla="*/ 14 w 20"/>
                  <a:gd name="T5" fmla="*/ 11 h 13"/>
                  <a:gd name="T6" fmla="*/ 18 w 20"/>
                  <a:gd name="T7" fmla="*/ 9 h 13"/>
                  <a:gd name="T8" fmla="*/ 18 w 20"/>
                  <a:gd name="T9" fmla="*/ 9 h 13"/>
                  <a:gd name="T10" fmla="*/ 20 w 20"/>
                  <a:gd name="T11" fmla="*/ 5 h 13"/>
                  <a:gd name="T12" fmla="*/ 16 w 20"/>
                  <a:gd name="T13" fmla="*/ 4 h 13"/>
                  <a:gd name="T14" fmla="*/ 16 w 20"/>
                  <a:gd name="T15" fmla="*/ 4 h 13"/>
                  <a:gd name="T16" fmla="*/ 16 w 20"/>
                  <a:gd name="T17" fmla="*/ 2 h 13"/>
                  <a:gd name="T18" fmla="*/ 16 w 20"/>
                  <a:gd name="T19" fmla="*/ 0 h 13"/>
                  <a:gd name="T20" fmla="*/ 13 w 20"/>
                  <a:gd name="T21" fmla="*/ 0 h 13"/>
                  <a:gd name="T22" fmla="*/ 13 w 20"/>
                  <a:gd name="T23" fmla="*/ 0 h 13"/>
                  <a:gd name="T24" fmla="*/ 7 w 20"/>
                  <a:gd name="T25" fmla="*/ 0 h 13"/>
                  <a:gd name="T26" fmla="*/ 4 w 20"/>
                  <a:gd name="T27" fmla="*/ 0 h 13"/>
                  <a:gd name="T28" fmla="*/ 4 w 20"/>
                  <a:gd name="T29" fmla="*/ 0 h 13"/>
                  <a:gd name="T30" fmla="*/ 0 w 20"/>
                  <a:gd name="T31" fmla="*/ 2 h 13"/>
                  <a:gd name="T32" fmla="*/ 0 w 20"/>
                  <a:gd name="T33" fmla="*/ 5 h 13"/>
                  <a:gd name="T34" fmla="*/ 0 w 20"/>
                  <a:gd name="T35" fmla="*/ 5 h 13"/>
                  <a:gd name="T36" fmla="*/ 4 w 20"/>
                  <a:gd name="T37" fmla="*/ 9 h 13"/>
                  <a:gd name="T38" fmla="*/ 9 w 20"/>
                  <a:gd name="T3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3">
                    <a:moveTo>
                      <a:pt x="9" y="13"/>
                    </a:moveTo>
                    <a:lnTo>
                      <a:pt x="9" y="13"/>
                    </a:lnTo>
                    <a:lnTo>
                      <a:pt x="14" y="11"/>
                    </a:lnTo>
                    <a:lnTo>
                      <a:pt x="18" y="9"/>
                    </a:lnTo>
                    <a:lnTo>
                      <a:pt x="18" y="9"/>
                    </a:lnTo>
                    <a:lnTo>
                      <a:pt x="20" y="5"/>
                    </a:lnTo>
                    <a:lnTo>
                      <a:pt x="16" y="4"/>
                    </a:lnTo>
                    <a:lnTo>
                      <a:pt x="16" y="4"/>
                    </a:lnTo>
                    <a:lnTo>
                      <a:pt x="16" y="2"/>
                    </a:lnTo>
                    <a:lnTo>
                      <a:pt x="16" y="0"/>
                    </a:lnTo>
                    <a:lnTo>
                      <a:pt x="13" y="0"/>
                    </a:lnTo>
                    <a:lnTo>
                      <a:pt x="13" y="0"/>
                    </a:lnTo>
                    <a:lnTo>
                      <a:pt x="7" y="0"/>
                    </a:lnTo>
                    <a:lnTo>
                      <a:pt x="4" y="0"/>
                    </a:lnTo>
                    <a:lnTo>
                      <a:pt x="4" y="0"/>
                    </a:lnTo>
                    <a:lnTo>
                      <a:pt x="0" y="2"/>
                    </a:lnTo>
                    <a:lnTo>
                      <a:pt x="0" y="5"/>
                    </a:lnTo>
                    <a:lnTo>
                      <a:pt x="0" y="5"/>
                    </a:lnTo>
                    <a:lnTo>
                      <a:pt x="4" y="9"/>
                    </a:lnTo>
                    <a:lnTo>
                      <a:pt x="9"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2" name="Freeform 2632">
                <a:extLst>
                  <a:ext uri="{FF2B5EF4-FFF2-40B4-BE49-F238E27FC236}">
                    <a16:creationId xmlns:a16="http://schemas.microsoft.com/office/drawing/2014/main" id="{82F67DD6-7F34-5A4E-8C9C-75C5F7497B88}"/>
                  </a:ext>
                </a:extLst>
              </p:cNvPr>
              <p:cNvSpPr>
                <a:spLocks/>
              </p:cNvSpPr>
              <p:nvPr/>
            </p:nvSpPr>
            <p:spPr bwMode="auto">
              <a:xfrm>
                <a:off x="4719" y="2761"/>
                <a:ext cx="20" cy="13"/>
              </a:xfrm>
              <a:custGeom>
                <a:avLst/>
                <a:gdLst>
                  <a:gd name="T0" fmla="*/ 9 w 20"/>
                  <a:gd name="T1" fmla="*/ 13 h 13"/>
                  <a:gd name="T2" fmla="*/ 9 w 20"/>
                  <a:gd name="T3" fmla="*/ 13 h 13"/>
                  <a:gd name="T4" fmla="*/ 14 w 20"/>
                  <a:gd name="T5" fmla="*/ 11 h 13"/>
                  <a:gd name="T6" fmla="*/ 18 w 20"/>
                  <a:gd name="T7" fmla="*/ 9 h 13"/>
                  <a:gd name="T8" fmla="*/ 18 w 20"/>
                  <a:gd name="T9" fmla="*/ 9 h 13"/>
                  <a:gd name="T10" fmla="*/ 20 w 20"/>
                  <a:gd name="T11" fmla="*/ 5 h 13"/>
                  <a:gd name="T12" fmla="*/ 16 w 20"/>
                  <a:gd name="T13" fmla="*/ 4 h 13"/>
                  <a:gd name="T14" fmla="*/ 16 w 20"/>
                  <a:gd name="T15" fmla="*/ 4 h 13"/>
                  <a:gd name="T16" fmla="*/ 16 w 20"/>
                  <a:gd name="T17" fmla="*/ 2 h 13"/>
                  <a:gd name="T18" fmla="*/ 16 w 20"/>
                  <a:gd name="T19" fmla="*/ 0 h 13"/>
                  <a:gd name="T20" fmla="*/ 13 w 20"/>
                  <a:gd name="T21" fmla="*/ 0 h 13"/>
                  <a:gd name="T22" fmla="*/ 13 w 20"/>
                  <a:gd name="T23" fmla="*/ 0 h 13"/>
                  <a:gd name="T24" fmla="*/ 7 w 20"/>
                  <a:gd name="T25" fmla="*/ 0 h 13"/>
                  <a:gd name="T26" fmla="*/ 4 w 20"/>
                  <a:gd name="T27" fmla="*/ 0 h 13"/>
                  <a:gd name="T28" fmla="*/ 4 w 20"/>
                  <a:gd name="T29" fmla="*/ 0 h 13"/>
                  <a:gd name="T30" fmla="*/ 0 w 20"/>
                  <a:gd name="T31" fmla="*/ 2 h 13"/>
                  <a:gd name="T32" fmla="*/ 0 w 20"/>
                  <a:gd name="T33" fmla="*/ 5 h 13"/>
                  <a:gd name="T34" fmla="*/ 0 w 20"/>
                  <a:gd name="T35" fmla="*/ 5 h 13"/>
                  <a:gd name="T36" fmla="*/ 4 w 20"/>
                  <a:gd name="T37" fmla="*/ 9 h 13"/>
                  <a:gd name="T38" fmla="*/ 9 w 20"/>
                  <a:gd name="T3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3">
                    <a:moveTo>
                      <a:pt x="9" y="13"/>
                    </a:moveTo>
                    <a:lnTo>
                      <a:pt x="9" y="13"/>
                    </a:lnTo>
                    <a:lnTo>
                      <a:pt x="14" y="11"/>
                    </a:lnTo>
                    <a:lnTo>
                      <a:pt x="18" y="9"/>
                    </a:lnTo>
                    <a:lnTo>
                      <a:pt x="18" y="9"/>
                    </a:lnTo>
                    <a:lnTo>
                      <a:pt x="20" y="5"/>
                    </a:lnTo>
                    <a:lnTo>
                      <a:pt x="16" y="4"/>
                    </a:lnTo>
                    <a:lnTo>
                      <a:pt x="16" y="4"/>
                    </a:lnTo>
                    <a:lnTo>
                      <a:pt x="16" y="2"/>
                    </a:lnTo>
                    <a:lnTo>
                      <a:pt x="16" y="0"/>
                    </a:lnTo>
                    <a:lnTo>
                      <a:pt x="13" y="0"/>
                    </a:lnTo>
                    <a:lnTo>
                      <a:pt x="13" y="0"/>
                    </a:lnTo>
                    <a:lnTo>
                      <a:pt x="7" y="0"/>
                    </a:lnTo>
                    <a:lnTo>
                      <a:pt x="4" y="0"/>
                    </a:lnTo>
                    <a:lnTo>
                      <a:pt x="4" y="0"/>
                    </a:lnTo>
                    <a:lnTo>
                      <a:pt x="0" y="2"/>
                    </a:lnTo>
                    <a:lnTo>
                      <a:pt x="0" y="5"/>
                    </a:lnTo>
                    <a:lnTo>
                      <a:pt x="0" y="5"/>
                    </a:lnTo>
                    <a:lnTo>
                      <a:pt x="4" y="9"/>
                    </a:lnTo>
                    <a:lnTo>
                      <a:pt x="9"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3" name="Freeform 2633">
                <a:extLst>
                  <a:ext uri="{FF2B5EF4-FFF2-40B4-BE49-F238E27FC236}">
                    <a16:creationId xmlns:a16="http://schemas.microsoft.com/office/drawing/2014/main" id="{97C3284E-468B-2248-B0B2-081F4465752E}"/>
                  </a:ext>
                </a:extLst>
              </p:cNvPr>
              <p:cNvSpPr>
                <a:spLocks/>
              </p:cNvSpPr>
              <p:nvPr/>
            </p:nvSpPr>
            <p:spPr bwMode="auto">
              <a:xfrm>
                <a:off x="4728" y="2638"/>
                <a:ext cx="4" cy="9"/>
              </a:xfrm>
              <a:custGeom>
                <a:avLst/>
                <a:gdLst>
                  <a:gd name="T0" fmla="*/ 2 w 4"/>
                  <a:gd name="T1" fmla="*/ 9 h 9"/>
                  <a:gd name="T2" fmla="*/ 2 w 4"/>
                  <a:gd name="T3" fmla="*/ 9 h 9"/>
                  <a:gd name="T4" fmla="*/ 4 w 4"/>
                  <a:gd name="T5" fmla="*/ 7 h 9"/>
                  <a:gd name="T6" fmla="*/ 4 w 4"/>
                  <a:gd name="T7" fmla="*/ 3 h 9"/>
                  <a:gd name="T8" fmla="*/ 4 w 4"/>
                  <a:gd name="T9" fmla="*/ 3 h 9"/>
                  <a:gd name="T10" fmla="*/ 2 w 4"/>
                  <a:gd name="T11" fmla="*/ 2 h 9"/>
                  <a:gd name="T12" fmla="*/ 2 w 4"/>
                  <a:gd name="T13" fmla="*/ 0 h 9"/>
                  <a:gd name="T14" fmla="*/ 0 w 4"/>
                  <a:gd name="T15" fmla="*/ 2 h 9"/>
                  <a:gd name="T16" fmla="*/ 0 w 4"/>
                  <a:gd name="T17" fmla="*/ 2 h 9"/>
                  <a:gd name="T18" fmla="*/ 2 w 4"/>
                  <a:gd name="T19" fmla="*/ 3 h 9"/>
                  <a:gd name="T20" fmla="*/ 2 w 4"/>
                  <a:gd name="T21" fmla="*/ 5 h 9"/>
                  <a:gd name="T22" fmla="*/ 2 w 4"/>
                  <a:gd name="T23" fmla="*/ 5 h 9"/>
                  <a:gd name="T24" fmla="*/ 0 w 4"/>
                  <a:gd name="T25" fmla="*/ 7 h 9"/>
                  <a:gd name="T26" fmla="*/ 2 w 4"/>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2" y="9"/>
                    </a:moveTo>
                    <a:lnTo>
                      <a:pt x="2" y="9"/>
                    </a:lnTo>
                    <a:lnTo>
                      <a:pt x="4" y="7"/>
                    </a:lnTo>
                    <a:lnTo>
                      <a:pt x="4" y="3"/>
                    </a:lnTo>
                    <a:lnTo>
                      <a:pt x="4" y="3"/>
                    </a:lnTo>
                    <a:lnTo>
                      <a:pt x="2" y="2"/>
                    </a:lnTo>
                    <a:lnTo>
                      <a:pt x="2" y="0"/>
                    </a:lnTo>
                    <a:lnTo>
                      <a:pt x="0" y="2"/>
                    </a:lnTo>
                    <a:lnTo>
                      <a:pt x="0" y="2"/>
                    </a:lnTo>
                    <a:lnTo>
                      <a:pt x="2" y="3"/>
                    </a:lnTo>
                    <a:lnTo>
                      <a:pt x="2" y="5"/>
                    </a:lnTo>
                    <a:lnTo>
                      <a:pt x="2" y="5"/>
                    </a:lnTo>
                    <a:lnTo>
                      <a:pt x="0" y="7"/>
                    </a:lnTo>
                    <a:lnTo>
                      <a:pt x="2"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4" name="Freeform 2634">
                <a:extLst>
                  <a:ext uri="{FF2B5EF4-FFF2-40B4-BE49-F238E27FC236}">
                    <a16:creationId xmlns:a16="http://schemas.microsoft.com/office/drawing/2014/main" id="{F3526256-36E1-724E-8DFC-B9DA1390BDAF}"/>
                  </a:ext>
                </a:extLst>
              </p:cNvPr>
              <p:cNvSpPr>
                <a:spLocks/>
              </p:cNvSpPr>
              <p:nvPr/>
            </p:nvSpPr>
            <p:spPr bwMode="auto">
              <a:xfrm>
                <a:off x="4728" y="2638"/>
                <a:ext cx="4" cy="9"/>
              </a:xfrm>
              <a:custGeom>
                <a:avLst/>
                <a:gdLst>
                  <a:gd name="T0" fmla="*/ 2 w 4"/>
                  <a:gd name="T1" fmla="*/ 9 h 9"/>
                  <a:gd name="T2" fmla="*/ 2 w 4"/>
                  <a:gd name="T3" fmla="*/ 9 h 9"/>
                  <a:gd name="T4" fmla="*/ 4 w 4"/>
                  <a:gd name="T5" fmla="*/ 7 h 9"/>
                  <a:gd name="T6" fmla="*/ 4 w 4"/>
                  <a:gd name="T7" fmla="*/ 3 h 9"/>
                  <a:gd name="T8" fmla="*/ 4 w 4"/>
                  <a:gd name="T9" fmla="*/ 3 h 9"/>
                  <a:gd name="T10" fmla="*/ 2 w 4"/>
                  <a:gd name="T11" fmla="*/ 2 h 9"/>
                  <a:gd name="T12" fmla="*/ 2 w 4"/>
                  <a:gd name="T13" fmla="*/ 0 h 9"/>
                  <a:gd name="T14" fmla="*/ 0 w 4"/>
                  <a:gd name="T15" fmla="*/ 2 h 9"/>
                  <a:gd name="T16" fmla="*/ 0 w 4"/>
                  <a:gd name="T17" fmla="*/ 2 h 9"/>
                  <a:gd name="T18" fmla="*/ 2 w 4"/>
                  <a:gd name="T19" fmla="*/ 3 h 9"/>
                  <a:gd name="T20" fmla="*/ 2 w 4"/>
                  <a:gd name="T21" fmla="*/ 5 h 9"/>
                  <a:gd name="T22" fmla="*/ 2 w 4"/>
                  <a:gd name="T23" fmla="*/ 5 h 9"/>
                  <a:gd name="T24" fmla="*/ 0 w 4"/>
                  <a:gd name="T25" fmla="*/ 7 h 9"/>
                  <a:gd name="T26" fmla="*/ 2 w 4"/>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2" y="9"/>
                    </a:moveTo>
                    <a:lnTo>
                      <a:pt x="2" y="9"/>
                    </a:lnTo>
                    <a:lnTo>
                      <a:pt x="4" y="7"/>
                    </a:lnTo>
                    <a:lnTo>
                      <a:pt x="4" y="3"/>
                    </a:lnTo>
                    <a:lnTo>
                      <a:pt x="4" y="3"/>
                    </a:lnTo>
                    <a:lnTo>
                      <a:pt x="2" y="2"/>
                    </a:lnTo>
                    <a:lnTo>
                      <a:pt x="2" y="0"/>
                    </a:lnTo>
                    <a:lnTo>
                      <a:pt x="0" y="2"/>
                    </a:lnTo>
                    <a:lnTo>
                      <a:pt x="0" y="2"/>
                    </a:lnTo>
                    <a:lnTo>
                      <a:pt x="2" y="3"/>
                    </a:lnTo>
                    <a:lnTo>
                      <a:pt x="2" y="5"/>
                    </a:lnTo>
                    <a:lnTo>
                      <a:pt x="2" y="5"/>
                    </a:lnTo>
                    <a:lnTo>
                      <a:pt x="0" y="7"/>
                    </a:lnTo>
                    <a:lnTo>
                      <a:pt x="2"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5" name="Freeform 2635">
                <a:extLst>
                  <a:ext uri="{FF2B5EF4-FFF2-40B4-BE49-F238E27FC236}">
                    <a16:creationId xmlns:a16="http://schemas.microsoft.com/office/drawing/2014/main" id="{681D91E8-D955-3E43-BD7A-93901CDA62CF}"/>
                  </a:ext>
                </a:extLst>
              </p:cNvPr>
              <p:cNvSpPr>
                <a:spLocks/>
              </p:cNvSpPr>
              <p:nvPr/>
            </p:nvSpPr>
            <p:spPr bwMode="auto">
              <a:xfrm>
                <a:off x="4737" y="2832"/>
                <a:ext cx="0" cy="2"/>
              </a:xfrm>
              <a:custGeom>
                <a:avLst/>
                <a:gdLst>
                  <a:gd name="T0" fmla="*/ 0 h 2"/>
                  <a:gd name="T1" fmla="*/ 0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2"/>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6" name="Freeform 2636">
                <a:extLst>
                  <a:ext uri="{FF2B5EF4-FFF2-40B4-BE49-F238E27FC236}">
                    <a16:creationId xmlns:a16="http://schemas.microsoft.com/office/drawing/2014/main" id="{9DF84FE4-7D42-FE44-A3C8-75CE13C6F093}"/>
                  </a:ext>
                </a:extLst>
              </p:cNvPr>
              <p:cNvSpPr>
                <a:spLocks/>
              </p:cNvSpPr>
              <p:nvPr/>
            </p:nvSpPr>
            <p:spPr bwMode="auto">
              <a:xfrm>
                <a:off x="4737" y="2832"/>
                <a:ext cx="0" cy="2"/>
              </a:xfrm>
              <a:custGeom>
                <a:avLst/>
                <a:gdLst>
                  <a:gd name="T0" fmla="*/ 0 h 2"/>
                  <a:gd name="T1" fmla="*/ 0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2"/>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7" name="Freeform 2637">
                <a:extLst>
                  <a:ext uri="{FF2B5EF4-FFF2-40B4-BE49-F238E27FC236}">
                    <a16:creationId xmlns:a16="http://schemas.microsoft.com/office/drawing/2014/main" id="{2D9F955F-AB23-E14C-8197-60FAE93211E1}"/>
                  </a:ext>
                </a:extLst>
              </p:cNvPr>
              <p:cNvSpPr>
                <a:spLocks/>
              </p:cNvSpPr>
              <p:nvPr/>
            </p:nvSpPr>
            <p:spPr bwMode="auto">
              <a:xfrm>
                <a:off x="4737" y="2715"/>
                <a:ext cx="2" cy="5"/>
              </a:xfrm>
              <a:custGeom>
                <a:avLst/>
                <a:gdLst>
                  <a:gd name="T0" fmla="*/ 2 w 2"/>
                  <a:gd name="T1" fmla="*/ 0 h 5"/>
                  <a:gd name="T2" fmla="*/ 2 w 2"/>
                  <a:gd name="T3" fmla="*/ 0 h 5"/>
                  <a:gd name="T4" fmla="*/ 0 w 2"/>
                  <a:gd name="T5" fmla="*/ 1 h 5"/>
                  <a:gd name="T6" fmla="*/ 0 w 2"/>
                  <a:gd name="T7" fmla="*/ 1 h 5"/>
                  <a:gd name="T8" fmla="*/ 0 w 2"/>
                  <a:gd name="T9" fmla="*/ 5 h 5"/>
                  <a:gd name="T10" fmla="*/ 0 w 2"/>
                  <a:gd name="T11" fmla="*/ 5 h 5"/>
                  <a:gd name="T12" fmla="*/ 2 w 2"/>
                  <a:gd name="T13" fmla="*/ 5 h 5"/>
                  <a:gd name="T14" fmla="*/ 2 w 2"/>
                  <a:gd name="T15" fmla="*/ 3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0" y="1"/>
                    </a:lnTo>
                    <a:lnTo>
                      <a:pt x="0" y="1"/>
                    </a:lnTo>
                    <a:lnTo>
                      <a:pt x="0" y="5"/>
                    </a:lnTo>
                    <a:lnTo>
                      <a:pt x="0" y="5"/>
                    </a:lnTo>
                    <a:lnTo>
                      <a:pt x="2" y="5"/>
                    </a:lnTo>
                    <a:lnTo>
                      <a:pt x="2" y="3"/>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8" name="Freeform 2638">
                <a:extLst>
                  <a:ext uri="{FF2B5EF4-FFF2-40B4-BE49-F238E27FC236}">
                    <a16:creationId xmlns:a16="http://schemas.microsoft.com/office/drawing/2014/main" id="{B7959112-3036-E443-82B5-790C6BC383B5}"/>
                  </a:ext>
                </a:extLst>
              </p:cNvPr>
              <p:cNvSpPr>
                <a:spLocks/>
              </p:cNvSpPr>
              <p:nvPr/>
            </p:nvSpPr>
            <p:spPr bwMode="auto">
              <a:xfrm>
                <a:off x="4737" y="2715"/>
                <a:ext cx="2" cy="5"/>
              </a:xfrm>
              <a:custGeom>
                <a:avLst/>
                <a:gdLst>
                  <a:gd name="T0" fmla="*/ 2 w 2"/>
                  <a:gd name="T1" fmla="*/ 0 h 5"/>
                  <a:gd name="T2" fmla="*/ 2 w 2"/>
                  <a:gd name="T3" fmla="*/ 0 h 5"/>
                  <a:gd name="T4" fmla="*/ 0 w 2"/>
                  <a:gd name="T5" fmla="*/ 1 h 5"/>
                  <a:gd name="T6" fmla="*/ 0 w 2"/>
                  <a:gd name="T7" fmla="*/ 1 h 5"/>
                  <a:gd name="T8" fmla="*/ 0 w 2"/>
                  <a:gd name="T9" fmla="*/ 5 h 5"/>
                  <a:gd name="T10" fmla="*/ 0 w 2"/>
                  <a:gd name="T11" fmla="*/ 5 h 5"/>
                  <a:gd name="T12" fmla="*/ 2 w 2"/>
                  <a:gd name="T13" fmla="*/ 5 h 5"/>
                  <a:gd name="T14" fmla="*/ 2 w 2"/>
                  <a:gd name="T15" fmla="*/ 3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0"/>
                    </a:lnTo>
                    <a:lnTo>
                      <a:pt x="0" y="1"/>
                    </a:lnTo>
                    <a:lnTo>
                      <a:pt x="0" y="1"/>
                    </a:lnTo>
                    <a:lnTo>
                      <a:pt x="0" y="5"/>
                    </a:lnTo>
                    <a:lnTo>
                      <a:pt x="0" y="5"/>
                    </a:lnTo>
                    <a:lnTo>
                      <a:pt x="2" y="5"/>
                    </a:lnTo>
                    <a:lnTo>
                      <a:pt x="2" y="3"/>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99" name="Freeform 2639">
                <a:extLst>
                  <a:ext uri="{FF2B5EF4-FFF2-40B4-BE49-F238E27FC236}">
                    <a16:creationId xmlns:a16="http://schemas.microsoft.com/office/drawing/2014/main" id="{BBB098C3-7439-F342-A57E-B05CEB18CB0D}"/>
                  </a:ext>
                </a:extLst>
              </p:cNvPr>
              <p:cNvSpPr>
                <a:spLocks/>
              </p:cNvSpPr>
              <p:nvPr/>
            </p:nvSpPr>
            <p:spPr bwMode="auto">
              <a:xfrm>
                <a:off x="4739" y="2722"/>
                <a:ext cx="1" cy="2"/>
              </a:xfrm>
              <a:custGeom>
                <a:avLst/>
                <a:gdLst>
                  <a:gd name="T0" fmla="*/ 0 w 1"/>
                  <a:gd name="T1" fmla="*/ 0 h 2"/>
                  <a:gd name="T2" fmla="*/ 0 w 1"/>
                  <a:gd name="T3" fmla="*/ 0 h 2"/>
                  <a:gd name="T4" fmla="*/ 0 w 1"/>
                  <a:gd name="T5" fmla="*/ 2 h 2"/>
                  <a:gd name="T6" fmla="*/ 1 w 1"/>
                  <a:gd name="T7" fmla="*/ 2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2"/>
                    </a:lnTo>
                    <a:lnTo>
                      <a:pt x="1" y="2"/>
                    </a:lnTo>
                    <a:lnTo>
                      <a:pt x="1"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0" name="Freeform 2640">
                <a:extLst>
                  <a:ext uri="{FF2B5EF4-FFF2-40B4-BE49-F238E27FC236}">
                    <a16:creationId xmlns:a16="http://schemas.microsoft.com/office/drawing/2014/main" id="{8648F319-A260-2244-87C6-8F585D5F72C1}"/>
                  </a:ext>
                </a:extLst>
              </p:cNvPr>
              <p:cNvSpPr>
                <a:spLocks/>
              </p:cNvSpPr>
              <p:nvPr/>
            </p:nvSpPr>
            <p:spPr bwMode="auto">
              <a:xfrm>
                <a:off x="4739" y="2722"/>
                <a:ext cx="1" cy="2"/>
              </a:xfrm>
              <a:custGeom>
                <a:avLst/>
                <a:gdLst>
                  <a:gd name="T0" fmla="*/ 0 w 1"/>
                  <a:gd name="T1" fmla="*/ 0 h 2"/>
                  <a:gd name="T2" fmla="*/ 0 w 1"/>
                  <a:gd name="T3" fmla="*/ 0 h 2"/>
                  <a:gd name="T4" fmla="*/ 0 w 1"/>
                  <a:gd name="T5" fmla="*/ 2 h 2"/>
                  <a:gd name="T6" fmla="*/ 1 w 1"/>
                  <a:gd name="T7" fmla="*/ 2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2"/>
                    </a:lnTo>
                    <a:lnTo>
                      <a:pt x="1" y="2"/>
                    </a:lnTo>
                    <a:lnTo>
                      <a:pt x="1"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1" name="Freeform 2641">
                <a:extLst>
                  <a:ext uri="{FF2B5EF4-FFF2-40B4-BE49-F238E27FC236}">
                    <a16:creationId xmlns:a16="http://schemas.microsoft.com/office/drawing/2014/main" id="{2E258709-1FE1-C74D-9E8F-E8A5952D4964}"/>
                  </a:ext>
                </a:extLst>
              </p:cNvPr>
              <p:cNvSpPr>
                <a:spLocks/>
              </p:cNvSpPr>
              <p:nvPr/>
            </p:nvSpPr>
            <p:spPr bwMode="auto">
              <a:xfrm>
                <a:off x="4740" y="2843"/>
                <a:ext cx="2" cy="0"/>
              </a:xfrm>
              <a:custGeom>
                <a:avLst/>
                <a:gdLst>
                  <a:gd name="T0" fmla="*/ 0 w 2"/>
                  <a:gd name="T1" fmla="*/ 0 w 2"/>
                  <a:gd name="T2" fmla="*/ 0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2" y="0"/>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2" name="Freeform 2642">
                <a:extLst>
                  <a:ext uri="{FF2B5EF4-FFF2-40B4-BE49-F238E27FC236}">
                    <a16:creationId xmlns:a16="http://schemas.microsoft.com/office/drawing/2014/main" id="{B8AC1534-720E-A44B-ADEA-DF72AF6D6038}"/>
                  </a:ext>
                </a:extLst>
              </p:cNvPr>
              <p:cNvSpPr>
                <a:spLocks/>
              </p:cNvSpPr>
              <p:nvPr/>
            </p:nvSpPr>
            <p:spPr bwMode="auto">
              <a:xfrm>
                <a:off x="4740" y="2843"/>
                <a:ext cx="2" cy="0"/>
              </a:xfrm>
              <a:custGeom>
                <a:avLst/>
                <a:gdLst>
                  <a:gd name="T0" fmla="*/ 0 w 2"/>
                  <a:gd name="T1" fmla="*/ 0 w 2"/>
                  <a:gd name="T2" fmla="*/ 0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2" y="0"/>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3" name="Freeform 2643">
                <a:extLst>
                  <a:ext uri="{FF2B5EF4-FFF2-40B4-BE49-F238E27FC236}">
                    <a16:creationId xmlns:a16="http://schemas.microsoft.com/office/drawing/2014/main" id="{842754AD-3671-FA4B-864A-E106FA6F1178}"/>
                  </a:ext>
                </a:extLst>
              </p:cNvPr>
              <p:cNvSpPr>
                <a:spLocks/>
              </p:cNvSpPr>
              <p:nvPr/>
            </p:nvSpPr>
            <p:spPr bwMode="auto">
              <a:xfrm>
                <a:off x="4740" y="2716"/>
                <a:ext cx="9" cy="9"/>
              </a:xfrm>
              <a:custGeom>
                <a:avLst/>
                <a:gdLst>
                  <a:gd name="T0" fmla="*/ 4 w 9"/>
                  <a:gd name="T1" fmla="*/ 0 h 9"/>
                  <a:gd name="T2" fmla="*/ 4 w 9"/>
                  <a:gd name="T3" fmla="*/ 0 h 9"/>
                  <a:gd name="T4" fmla="*/ 2 w 9"/>
                  <a:gd name="T5" fmla="*/ 2 h 9"/>
                  <a:gd name="T6" fmla="*/ 2 w 9"/>
                  <a:gd name="T7" fmla="*/ 2 h 9"/>
                  <a:gd name="T8" fmla="*/ 0 w 9"/>
                  <a:gd name="T9" fmla="*/ 0 h 9"/>
                  <a:gd name="T10" fmla="*/ 0 w 9"/>
                  <a:gd name="T11" fmla="*/ 0 h 9"/>
                  <a:gd name="T12" fmla="*/ 0 w 9"/>
                  <a:gd name="T13" fmla="*/ 4 h 9"/>
                  <a:gd name="T14" fmla="*/ 2 w 9"/>
                  <a:gd name="T15" fmla="*/ 6 h 9"/>
                  <a:gd name="T16" fmla="*/ 2 w 9"/>
                  <a:gd name="T17" fmla="*/ 6 h 9"/>
                  <a:gd name="T18" fmla="*/ 2 w 9"/>
                  <a:gd name="T19" fmla="*/ 8 h 9"/>
                  <a:gd name="T20" fmla="*/ 2 w 9"/>
                  <a:gd name="T21" fmla="*/ 8 h 9"/>
                  <a:gd name="T22" fmla="*/ 2 w 9"/>
                  <a:gd name="T23" fmla="*/ 8 h 9"/>
                  <a:gd name="T24" fmla="*/ 2 w 9"/>
                  <a:gd name="T25" fmla="*/ 8 h 9"/>
                  <a:gd name="T26" fmla="*/ 4 w 9"/>
                  <a:gd name="T27" fmla="*/ 8 h 9"/>
                  <a:gd name="T28" fmla="*/ 6 w 9"/>
                  <a:gd name="T29" fmla="*/ 9 h 9"/>
                  <a:gd name="T30" fmla="*/ 6 w 9"/>
                  <a:gd name="T31" fmla="*/ 9 h 9"/>
                  <a:gd name="T32" fmla="*/ 8 w 9"/>
                  <a:gd name="T33" fmla="*/ 9 h 9"/>
                  <a:gd name="T34" fmla="*/ 9 w 9"/>
                  <a:gd name="T35" fmla="*/ 8 h 9"/>
                  <a:gd name="T36" fmla="*/ 9 w 9"/>
                  <a:gd name="T37" fmla="*/ 8 h 9"/>
                  <a:gd name="T38" fmla="*/ 8 w 9"/>
                  <a:gd name="T39" fmla="*/ 6 h 9"/>
                  <a:gd name="T40" fmla="*/ 8 w 9"/>
                  <a:gd name="T41" fmla="*/ 6 h 9"/>
                  <a:gd name="T42" fmla="*/ 6 w 9"/>
                  <a:gd name="T43" fmla="*/ 6 h 9"/>
                  <a:gd name="T44" fmla="*/ 6 w 9"/>
                  <a:gd name="T45" fmla="*/ 4 h 9"/>
                  <a:gd name="T46" fmla="*/ 6 w 9"/>
                  <a:gd name="T47" fmla="*/ 4 h 9"/>
                  <a:gd name="T48" fmla="*/ 6 w 9"/>
                  <a:gd name="T49" fmla="*/ 2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lnTo>
                      <a:pt x="4" y="0"/>
                    </a:lnTo>
                    <a:lnTo>
                      <a:pt x="2" y="2"/>
                    </a:lnTo>
                    <a:lnTo>
                      <a:pt x="2" y="2"/>
                    </a:lnTo>
                    <a:lnTo>
                      <a:pt x="0" y="0"/>
                    </a:lnTo>
                    <a:lnTo>
                      <a:pt x="0" y="0"/>
                    </a:lnTo>
                    <a:lnTo>
                      <a:pt x="0" y="4"/>
                    </a:lnTo>
                    <a:lnTo>
                      <a:pt x="2" y="6"/>
                    </a:lnTo>
                    <a:lnTo>
                      <a:pt x="2" y="6"/>
                    </a:lnTo>
                    <a:lnTo>
                      <a:pt x="2" y="8"/>
                    </a:lnTo>
                    <a:lnTo>
                      <a:pt x="2" y="8"/>
                    </a:lnTo>
                    <a:lnTo>
                      <a:pt x="2" y="8"/>
                    </a:lnTo>
                    <a:lnTo>
                      <a:pt x="2" y="8"/>
                    </a:lnTo>
                    <a:lnTo>
                      <a:pt x="4" y="8"/>
                    </a:lnTo>
                    <a:lnTo>
                      <a:pt x="6" y="9"/>
                    </a:lnTo>
                    <a:lnTo>
                      <a:pt x="6" y="9"/>
                    </a:lnTo>
                    <a:lnTo>
                      <a:pt x="8" y="9"/>
                    </a:lnTo>
                    <a:lnTo>
                      <a:pt x="9" y="8"/>
                    </a:lnTo>
                    <a:lnTo>
                      <a:pt x="9" y="8"/>
                    </a:lnTo>
                    <a:lnTo>
                      <a:pt x="8" y="6"/>
                    </a:lnTo>
                    <a:lnTo>
                      <a:pt x="8" y="6"/>
                    </a:lnTo>
                    <a:lnTo>
                      <a:pt x="6" y="6"/>
                    </a:lnTo>
                    <a:lnTo>
                      <a:pt x="6" y="4"/>
                    </a:lnTo>
                    <a:lnTo>
                      <a:pt x="6" y="4"/>
                    </a:lnTo>
                    <a:lnTo>
                      <a:pt x="6" y="2"/>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4" name="Freeform 2644">
                <a:extLst>
                  <a:ext uri="{FF2B5EF4-FFF2-40B4-BE49-F238E27FC236}">
                    <a16:creationId xmlns:a16="http://schemas.microsoft.com/office/drawing/2014/main" id="{A18DD500-2C42-924D-95FD-42332B2E6A97}"/>
                  </a:ext>
                </a:extLst>
              </p:cNvPr>
              <p:cNvSpPr>
                <a:spLocks/>
              </p:cNvSpPr>
              <p:nvPr/>
            </p:nvSpPr>
            <p:spPr bwMode="auto">
              <a:xfrm>
                <a:off x="4740" y="2716"/>
                <a:ext cx="9" cy="9"/>
              </a:xfrm>
              <a:custGeom>
                <a:avLst/>
                <a:gdLst>
                  <a:gd name="T0" fmla="*/ 4 w 9"/>
                  <a:gd name="T1" fmla="*/ 0 h 9"/>
                  <a:gd name="T2" fmla="*/ 4 w 9"/>
                  <a:gd name="T3" fmla="*/ 0 h 9"/>
                  <a:gd name="T4" fmla="*/ 2 w 9"/>
                  <a:gd name="T5" fmla="*/ 2 h 9"/>
                  <a:gd name="T6" fmla="*/ 2 w 9"/>
                  <a:gd name="T7" fmla="*/ 2 h 9"/>
                  <a:gd name="T8" fmla="*/ 0 w 9"/>
                  <a:gd name="T9" fmla="*/ 0 h 9"/>
                  <a:gd name="T10" fmla="*/ 0 w 9"/>
                  <a:gd name="T11" fmla="*/ 0 h 9"/>
                  <a:gd name="T12" fmla="*/ 0 w 9"/>
                  <a:gd name="T13" fmla="*/ 4 h 9"/>
                  <a:gd name="T14" fmla="*/ 2 w 9"/>
                  <a:gd name="T15" fmla="*/ 6 h 9"/>
                  <a:gd name="T16" fmla="*/ 2 w 9"/>
                  <a:gd name="T17" fmla="*/ 6 h 9"/>
                  <a:gd name="T18" fmla="*/ 2 w 9"/>
                  <a:gd name="T19" fmla="*/ 8 h 9"/>
                  <a:gd name="T20" fmla="*/ 2 w 9"/>
                  <a:gd name="T21" fmla="*/ 8 h 9"/>
                  <a:gd name="T22" fmla="*/ 2 w 9"/>
                  <a:gd name="T23" fmla="*/ 8 h 9"/>
                  <a:gd name="T24" fmla="*/ 2 w 9"/>
                  <a:gd name="T25" fmla="*/ 8 h 9"/>
                  <a:gd name="T26" fmla="*/ 4 w 9"/>
                  <a:gd name="T27" fmla="*/ 8 h 9"/>
                  <a:gd name="T28" fmla="*/ 6 w 9"/>
                  <a:gd name="T29" fmla="*/ 9 h 9"/>
                  <a:gd name="T30" fmla="*/ 6 w 9"/>
                  <a:gd name="T31" fmla="*/ 9 h 9"/>
                  <a:gd name="T32" fmla="*/ 8 w 9"/>
                  <a:gd name="T33" fmla="*/ 9 h 9"/>
                  <a:gd name="T34" fmla="*/ 9 w 9"/>
                  <a:gd name="T35" fmla="*/ 8 h 9"/>
                  <a:gd name="T36" fmla="*/ 9 w 9"/>
                  <a:gd name="T37" fmla="*/ 8 h 9"/>
                  <a:gd name="T38" fmla="*/ 8 w 9"/>
                  <a:gd name="T39" fmla="*/ 6 h 9"/>
                  <a:gd name="T40" fmla="*/ 8 w 9"/>
                  <a:gd name="T41" fmla="*/ 6 h 9"/>
                  <a:gd name="T42" fmla="*/ 6 w 9"/>
                  <a:gd name="T43" fmla="*/ 6 h 9"/>
                  <a:gd name="T44" fmla="*/ 6 w 9"/>
                  <a:gd name="T45" fmla="*/ 4 h 9"/>
                  <a:gd name="T46" fmla="*/ 6 w 9"/>
                  <a:gd name="T47" fmla="*/ 4 h 9"/>
                  <a:gd name="T48" fmla="*/ 6 w 9"/>
                  <a:gd name="T49" fmla="*/ 2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lnTo>
                      <a:pt x="4" y="0"/>
                    </a:lnTo>
                    <a:lnTo>
                      <a:pt x="2" y="2"/>
                    </a:lnTo>
                    <a:lnTo>
                      <a:pt x="2" y="2"/>
                    </a:lnTo>
                    <a:lnTo>
                      <a:pt x="0" y="0"/>
                    </a:lnTo>
                    <a:lnTo>
                      <a:pt x="0" y="0"/>
                    </a:lnTo>
                    <a:lnTo>
                      <a:pt x="0" y="4"/>
                    </a:lnTo>
                    <a:lnTo>
                      <a:pt x="2" y="6"/>
                    </a:lnTo>
                    <a:lnTo>
                      <a:pt x="2" y="6"/>
                    </a:lnTo>
                    <a:lnTo>
                      <a:pt x="2" y="8"/>
                    </a:lnTo>
                    <a:lnTo>
                      <a:pt x="2" y="8"/>
                    </a:lnTo>
                    <a:lnTo>
                      <a:pt x="2" y="8"/>
                    </a:lnTo>
                    <a:lnTo>
                      <a:pt x="2" y="8"/>
                    </a:lnTo>
                    <a:lnTo>
                      <a:pt x="4" y="8"/>
                    </a:lnTo>
                    <a:lnTo>
                      <a:pt x="6" y="9"/>
                    </a:lnTo>
                    <a:lnTo>
                      <a:pt x="6" y="9"/>
                    </a:lnTo>
                    <a:lnTo>
                      <a:pt x="8" y="9"/>
                    </a:lnTo>
                    <a:lnTo>
                      <a:pt x="9" y="8"/>
                    </a:lnTo>
                    <a:lnTo>
                      <a:pt x="9" y="8"/>
                    </a:lnTo>
                    <a:lnTo>
                      <a:pt x="8" y="6"/>
                    </a:lnTo>
                    <a:lnTo>
                      <a:pt x="8" y="6"/>
                    </a:lnTo>
                    <a:lnTo>
                      <a:pt x="6" y="6"/>
                    </a:lnTo>
                    <a:lnTo>
                      <a:pt x="6" y="4"/>
                    </a:lnTo>
                    <a:lnTo>
                      <a:pt x="6" y="4"/>
                    </a:lnTo>
                    <a:lnTo>
                      <a:pt x="6" y="2"/>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5" name="Freeform 2645">
                <a:extLst>
                  <a:ext uri="{FF2B5EF4-FFF2-40B4-BE49-F238E27FC236}">
                    <a16:creationId xmlns:a16="http://schemas.microsoft.com/office/drawing/2014/main" id="{0FA82FFC-BDE6-BC44-B21A-354DF314D58C}"/>
                  </a:ext>
                </a:extLst>
              </p:cNvPr>
              <p:cNvSpPr>
                <a:spLocks/>
              </p:cNvSpPr>
              <p:nvPr/>
            </p:nvSpPr>
            <p:spPr bwMode="auto">
              <a:xfrm>
                <a:off x="4740" y="2732"/>
                <a:ext cx="13" cy="8"/>
              </a:xfrm>
              <a:custGeom>
                <a:avLst/>
                <a:gdLst>
                  <a:gd name="T0" fmla="*/ 2 w 13"/>
                  <a:gd name="T1" fmla="*/ 2 h 8"/>
                  <a:gd name="T2" fmla="*/ 2 w 13"/>
                  <a:gd name="T3" fmla="*/ 2 h 8"/>
                  <a:gd name="T4" fmla="*/ 0 w 13"/>
                  <a:gd name="T5" fmla="*/ 4 h 8"/>
                  <a:gd name="T6" fmla="*/ 2 w 13"/>
                  <a:gd name="T7" fmla="*/ 6 h 8"/>
                  <a:gd name="T8" fmla="*/ 4 w 13"/>
                  <a:gd name="T9" fmla="*/ 8 h 8"/>
                  <a:gd name="T10" fmla="*/ 4 w 13"/>
                  <a:gd name="T11" fmla="*/ 8 h 8"/>
                  <a:gd name="T12" fmla="*/ 8 w 13"/>
                  <a:gd name="T13" fmla="*/ 6 h 8"/>
                  <a:gd name="T14" fmla="*/ 8 w 13"/>
                  <a:gd name="T15" fmla="*/ 6 h 8"/>
                  <a:gd name="T16" fmla="*/ 11 w 13"/>
                  <a:gd name="T17" fmla="*/ 6 h 8"/>
                  <a:gd name="T18" fmla="*/ 11 w 13"/>
                  <a:gd name="T19" fmla="*/ 6 h 8"/>
                  <a:gd name="T20" fmla="*/ 13 w 13"/>
                  <a:gd name="T21" fmla="*/ 6 h 8"/>
                  <a:gd name="T22" fmla="*/ 13 w 13"/>
                  <a:gd name="T23" fmla="*/ 6 h 8"/>
                  <a:gd name="T24" fmla="*/ 9 w 13"/>
                  <a:gd name="T25" fmla="*/ 2 h 8"/>
                  <a:gd name="T26" fmla="*/ 9 w 13"/>
                  <a:gd name="T27" fmla="*/ 2 h 8"/>
                  <a:gd name="T28" fmla="*/ 6 w 13"/>
                  <a:gd name="T29" fmla="*/ 0 h 8"/>
                  <a:gd name="T30" fmla="*/ 2 w 13"/>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8">
                    <a:moveTo>
                      <a:pt x="2" y="2"/>
                    </a:moveTo>
                    <a:lnTo>
                      <a:pt x="2" y="2"/>
                    </a:lnTo>
                    <a:lnTo>
                      <a:pt x="0" y="4"/>
                    </a:lnTo>
                    <a:lnTo>
                      <a:pt x="2" y="6"/>
                    </a:lnTo>
                    <a:lnTo>
                      <a:pt x="4" y="8"/>
                    </a:lnTo>
                    <a:lnTo>
                      <a:pt x="4" y="8"/>
                    </a:lnTo>
                    <a:lnTo>
                      <a:pt x="8" y="6"/>
                    </a:lnTo>
                    <a:lnTo>
                      <a:pt x="8" y="6"/>
                    </a:lnTo>
                    <a:lnTo>
                      <a:pt x="11" y="6"/>
                    </a:lnTo>
                    <a:lnTo>
                      <a:pt x="11" y="6"/>
                    </a:lnTo>
                    <a:lnTo>
                      <a:pt x="13" y="6"/>
                    </a:lnTo>
                    <a:lnTo>
                      <a:pt x="13" y="6"/>
                    </a:lnTo>
                    <a:lnTo>
                      <a:pt x="9" y="2"/>
                    </a:lnTo>
                    <a:lnTo>
                      <a:pt x="9" y="2"/>
                    </a:lnTo>
                    <a:lnTo>
                      <a:pt x="6"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6" name="Freeform 2646">
                <a:extLst>
                  <a:ext uri="{FF2B5EF4-FFF2-40B4-BE49-F238E27FC236}">
                    <a16:creationId xmlns:a16="http://schemas.microsoft.com/office/drawing/2014/main" id="{E21C678F-0FCC-B942-ADA6-D30E62E057FD}"/>
                  </a:ext>
                </a:extLst>
              </p:cNvPr>
              <p:cNvSpPr>
                <a:spLocks/>
              </p:cNvSpPr>
              <p:nvPr/>
            </p:nvSpPr>
            <p:spPr bwMode="auto">
              <a:xfrm>
                <a:off x="4740" y="2732"/>
                <a:ext cx="13" cy="8"/>
              </a:xfrm>
              <a:custGeom>
                <a:avLst/>
                <a:gdLst>
                  <a:gd name="T0" fmla="*/ 2 w 13"/>
                  <a:gd name="T1" fmla="*/ 2 h 8"/>
                  <a:gd name="T2" fmla="*/ 2 w 13"/>
                  <a:gd name="T3" fmla="*/ 2 h 8"/>
                  <a:gd name="T4" fmla="*/ 0 w 13"/>
                  <a:gd name="T5" fmla="*/ 4 h 8"/>
                  <a:gd name="T6" fmla="*/ 2 w 13"/>
                  <a:gd name="T7" fmla="*/ 6 h 8"/>
                  <a:gd name="T8" fmla="*/ 4 w 13"/>
                  <a:gd name="T9" fmla="*/ 8 h 8"/>
                  <a:gd name="T10" fmla="*/ 4 w 13"/>
                  <a:gd name="T11" fmla="*/ 8 h 8"/>
                  <a:gd name="T12" fmla="*/ 8 w 13"/>
                  <a:gd name="T13" fmla="*/ 6 h 8"/>
                  <a:gd name="T14" fmla="*/ 8 w 13"/>
                  <a:gd name="T15" fmla="*/ 6 h 8"/>
                  <a:gd name="T16" fmla="*/ 11 w 13"/>
                  <a:gd name="T17" fmla="*/ 6 h 8"/>
                  <a:gd name="T18" fmla="*/ 11 w 13"/>
                  <a:gd name="T19" fmla="*/ 6 h 8"/>
                  <a:gd name="T20" fmla="*/ 13 w 13"/>
                  <a:gd name="T21" fmla="*/ 6 h 8"/>
                  <a:gd name="T22" fmla="*/ 13 w 13"/>
                  <a:gd name="T23" fmla="*/ 6 h 8"/>
                  <a:gd name="T24" fmla="*/ 9 w 13"/>
                  <a:gd name="T25" fmla="*/ 2 h 8"/>
                  <a:gd name="T26" fmla="*/ 9 w 13"/>
                  <a:gd name="T27" fmla="*/ 2 h 8"/>
                  <a:gd name="T28" fmla="*/ 6 w 13"/>
                  <a:gd name="T29" fmla="*/ 0 h 8"/>
                  <a:gd name="T30" fmla="*/ 2 w 13"/>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8">
                    <a:moveTo>
                      <a:pt x="2" y="2"/>
                    </a:moveTo>
                    <a:lnTo>
                      <a:pt x="2" y="2"/>
                    </a:lnTo>
                    <a:lnTo>
                      <a:pt x="0" y="4"/>
                    </a:lnTo>
                    <a:lnTo>
                      <a:pt x="2" y="6"/>
                    </a:lnTo>
                    <a:lnTo>
                      <a:pt x="4" y="8"/>
                    </a:lnTo>
                    <a:lnTo>
                      <a:pt x="4" y="8"/>
                    </a:lnTo>
                    <a:lnTo>
                      <a:pt x="8" y="6"/>
                    </a:lnTo>
                    <a:lnTo>
                      <a:pt x="8" y="6"/>
                    </a:lnTo>
                    <a:lnTo>
                      <a:pt x="11" y="6"/>
                    </a:lnTo>
                    <a:lnTo>
                      <a:pt x="11" y="6"/>
                    </a:lnTo>
                    <a:lnTo>
                      <a:pt x="13" y="6"/>
                    </a:lnTo>
                    <a:lnTo>
                      <a:pt x="13" y="6"/>
                    </a:lnTo>
                    <a:lnTo>
                      <a:pt x="9" y="2"/>
                    </a:lnTo>
                    <a:lnTo>
                      <a:pt x="9" y="2"/>
                    </a:lnTo>
                    <a:lnTo>
                      <a:pt x="6"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7" name="Freeform 2647">
                <a:extLst>
                  <a:ext uri="{FF2B5EF4-FFF2-40B4-BE49-F238E27FC236}">
                    <a16:creationId xmlns:a16="http://schemas.microsoft.com/office/drawing/2014/main" id="{108E12F5-A7FF-2B4E-A3BC-CC6403142970}"/>
                  </a:ext>
                </a:extLst>
              </p:cNvPr>
              <p:cNvSpPr>
                <a:spLocks/>
              </p:cNvSpPr>
              <p:nvPr/>
            </p:nvSpPr>
            <p:spPr bwMode="auto">
              <a:xfrm>
                <a:off x="4742" y="2841"/>
                <a:ext cx="6" cy="2"/>
              </a:xfrm>
              <a:custGeom>
                <a:avLst/>
                <a:gdLst>
                  <a:gd name="T0" fmla="*/ 0 w 6"/>
                  <a:gd name="T1" fmla="*/ 0 h 2"/>
                  <a:gd name="T2" fmla="*/ 0 w 6"/>
                  <a:gd name="T3" fmla="*/ 0 h 2"/>
                  <a:gd name="T4" fmla="*/ 0 w 6"/>
                  <a:gd name="T5" fmla="*/ 2 h 2"/>
                  <a:gd name="T6" fmla="*/ 2 w 6"/>
                  <a:gd name="T7" fmla="*/ 2 h 2"/>
                  <a:gd name="T8" fmla="*/ 4 w 6"/>
                  <a:gd name="T9" fmla="*/ 2 h 2"/>
                  <a:gd name="T10" fmla="*/ 6 w 6"/>
                  <a:gd name="T11" fmla="*/ 0 h 2"/>
                  <a:gd name="T12" fmla="*/ 6 w 6"/>
                  <a:gd name="T13" fmla="*/ 0 h 2"/>
                  <a:gd name="T14" fmla="*/ 0 w 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0" y="0"/>
                    </a:moveTo>
                    <a:lnTo>
                      <a:pt x="0" y="0"/>
                    </a:lnTo>
                    <a:lnTo>
                      <a:pt x="0" y="2"/>
                    </a:lnTo>
                    <a:lnTo>
                      <a:pt x="2" y="2"/>
                    </a:lnTo>
                    <a:lnTo>
                      <a:pt x="4" y="2"/>
                    </a:lnTo>
                    <a:lnTo>
                      <a:pt x="6" y="0"/>
                    </a:lnTo>
                    <a:lnTo>
                      <a:pt x="6"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8" name="Freeform 2648">
                <a:extLst>
                  <a:ext uri="{FF2B5EF4-FFF2-40B4-BE49-F238E27FC236}">
                    <a16:creationId xmlns:a16="http://schemas.microsoft.com/office/drawing/2014/main" id="{9AB3ADB8-5E62-7B4B-8CC2-0473E4FB2025}"/>
                  </a:ext>
                </a:extLst>
              </p:cNvPr>
              <p:cNvSpPr>
                <a:spLocks/>
              </p:cNvSpPr>
              <p:nvPr/>
            </p:nvSpPr>
            <p:spPr bwMode="auto">
              <a:xfrm>
                <a:off x="4742" y="2841"/>
                <a:ext cx="6" cy="2"/>
              </a:xfrm>
              <a:custGeom>
                <a:avLst/>
                <a:gdLst>
                  <a:gd name="T0" fmla="*/ 0 w 6"/>
                  <a:gd name="T1" fmla="*/ 0 h 2"/>
                  <a:gd name="T2" fmla="*/ 0 w 6"/>
                  <a:gd name="T3" fmla="*/ 0 h 2"/>
                  <a:gd name="T4" fmla="*/ 0 w 6"/>
                  <a:gd name="T5" fmla="*/ 2 h 2"/>
                  <a:gd name="T6" fmla="*/ 2 w 6"/>
                  <a:gd name="T7" fmla="*/ 2 h 2"/>
                  <a:gd name="T8" fmla="*/ 4 w 6"/>
                  <a:gd name="T9" fmla="*/ 2 h 2"/>
                  <a:gd name="T10" fmla="*/ 6 w 6"/>
                  <a:gd name="T11" fmla="*/ 0 h 2"/>
                  <a:gd name="T12" fmla="*/ 6 w 6"/>
                  <a:gd name="T13" fmla="*/ 0 h 2"/>
                  <a:gd name="T14" fmla="*/ 0 w 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0" y="0"/>
                    </a:moveTo>
                    <a:lnTo>
                      <a:pt x="0" y="0"/>
                    </a:lnTo>
                    <a:lnTo>
                      <a:pt x="0" y="2"/>
                    </a:lnTo>
                    <a:lnTo>
                      <a:pt x="2" y="2"/>
                    </a:lnTo>
                    <a:lnTo>
                      <a:pt x="4" y="2"/>
                    </a:lnTo>
                    <a:lnTo>
                      <a:pt x="6" y="0"/>
                    </a:lnTo>
                    <a:lnTo>
                      <a:pt x="6"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09" name="Freeform 2649">
                <a:extLst>
                  <a:ext uri="{FF2B5EF4-FFF2-40B4-BE49-F238E27FC236}">
                    <a16:creationId xmlns:a16="http://schemas.microsoft.com/office/drawing/2014/main" id="{741D2468-236A-9A4A-ACEB-19519F3172F5}"/>
                  </a:ext>
                </a:extLst>
              </p:cNvPr>
              <p:cNvSpPr>
                <a:spLocks/>
              </p:cNvSpPr>
              <p:nvPr/>
            </p:nvSpPr>
            <p:spPr bwMode="auto">
              <a:xfrm>
                <a:off x="4742" y="2675"/>
                <a:ext cx="23" cy="50"/>
              </a:xfrm>
              <a:custGeom>
                <a:avLst/>
                <a:gdLst>
                  <a:gd name="T0" fmla="*/ 4 w 23"/>
                  <a:gd name="T1" fmla="*/ 36 h 50"/>
                  <a:gd name="T2" fmla="*/ 6 w 23"/>
                  <a:gd name="T3" fmla="*/ 41 h 50"/>
                  <a:gd name="T4" fmla="*/ 9 w 23"/>
                  <a:gd name="T5" fmla="*/ 45 h 50"/>
                  <a:gd name="T6" fmla="*/ 11 w 23"/>
                  <a:gd name="T7" fmla="*/ 49 h 50"/>
                  <a:gd name="T8" fmla="*/ 15 w 23"/>
                  <a:gd name="T9" fmla="*/ 50 h 50"/>
                  <a:gd name="T10" fmla="*/ 11 w 23"/>
                  <a:gd name="T11" fmla="*/ 45 h 50"/>
                  <a:gd name="T12" fmla="*/ 7 w 23"/>
                  <a:gd name="T13" fmla="*/ 32 h 50"/>
                  <a:gd name="T14" fmla="*/ 7 w 23"/>
                  <a:gd name="T15" fmla="*/ 29 h 50"/>
                  <a:gd name="T16" fmla="*/ 11 w 23"/>
                  <a:gd name="T17" fmla="*/ 29 h 50"/>
                  <a:gd name="T18" fmla="*/ 16 w 23"/>
                  <a:gd name="T19" fmla="*/ 31 h 50"/>
                  <a:gd name="T20" fmla="*/ 23 w 23"/>
                  <a:gd name="T21" fmla="*/ 32 h 50"/>
                  <a:gd name="T22" fmla="*/ 18 w 23"/>
                  <a:gd name="T23" fmla="*/ 27 h 50"/>
                  <a:gd name="T24" fmla="*/ 15 w 23"/>
                  <a:gd name="T25" fmla="*/ 25 h 50"/>
                  <a:gd name="T26" fmla="*/ 15 w 23"/>
                  <a:gd name="T27" fmla="*/ 22 h 50"/>
                  <a:gd name="T28" fmla="*/ 18 w 23"/>
                  <a:gd name="T29" fmla="*/ 20 h 50"/>
                  <a:gd name="T30" fmla="*/ 20 w 23"/>
                  <a:gd name="T31" fmla="*/ 16 h 50"/>
                  <a:gd name="T32" fmla="*/ 20 w 23"/>
                  <a:gd name="T33" fmla="*/ 15 h 50"/>
                  <a:gd name="T34" fmla="*/ 20 w 23"/>
                  <a:gd name="T35" fmla="*/ 11 h 50"/>
                  <a:gd name="T36" fmla="*/ 15 w 23"/>
                  <a:gd name="T37" fmla="*/ 13 h 50"/>
                  <a:gd name="T38" fmla="*/ 11 w 23"/>
                  <a:gd name="T39" fmla="*/ 16 h 50"/>
                  <a:gd name="T40" fmla="*/ 13 w 23"/>
                  <a:gd name="T41" fmla="*/ 16 h 50"/>
                  <a:gd name="T42" fmla="*/ 9 w 23"/>
                  <a:gd name="T43" fmla="*/ 18 h 50"/>
                  <a:gd name="T44" fmla="*/ 7 w 23"/>
                  <a:gd name="T45" fmla="*/ 22 h 50"/>
                  <a:gd name="T46" fmla="*/ 6 w 23"/>
                  <a:gd name="T47" fmla="*/ 24 h 50"/>
                  <a:gd name="T48" fmla="*/ 4 w 23"/>
                  <a:gd name="T49" fmla="*/ 22 h 50"/>
                  <a:gd name="T50" fmla="*/ 4 w 23"/>
                  <a:gd name="T51" fmla="*/ 20 h 50"/>
                  <a:gd name="T52" fmla="*/ 6 w 23"/>
                  <a:gd name="T53" fmla="*/ 18 h 50"/>
                  <a:gd name="T54" fmla="*/ 9 w 23"/>
                  <a:gd name="T55" fmla="*/ 11 h 50"/>
                  <a:gd name="T56" fmla="*/ 9 w 23"/>
                  <a:gd name="T57" fmla="*/ 9 h 50"/>
                  <a:gd name="T58" fmla="*/ 7 w 23"/>
                  <a:gd name="T59" fmla="*/ 6 h 50"/>
                  <a:gd name="T60" fmla="*/ 7 w 23"/>
                  <a:gd name="T61" fmla="*/ 4 h 50"/>
                  <a:gd name="T62" fmla="*/ 9 w 23"/>
                  <a:gd name="T63" fmla="*/ 0 h 50"/>
                  <a:gd name="T64" fmla="*/ 4 w 23"/>
                  <a:gd name="T65" fmla="*/ 4 h 50"/>
                  <a:gd name="T66" fmla="*/ 2 w 23"/>
                  <a:gd name="T67" fmla="*/ 7 h 50"/>
                  <a:gd name="T68" fmla="*/ 0 w 23"/>
                  <a:gd name="T69" fmla="*/ 18 h 50"/>
                  <a:gd name="T70" fmla="*/ 2 w 23"/>
                  <a:gd name="T71" fmla="*/ 22 h 50"/>
                  <a:gd name="T72" fmla="*/ 4 w 23"/>
                  <a:gd name="T73" fmla="*/ 24 h 50"/>
                  <a:gd name="T74" fmla="*/ 2 w 23"/>
                  <a:gd name="T75" fmla="*/ 27 h 50"/>
                  <a:gd name="T76" fmla="*/ 4 w 23"/>
                  <a:gd name="T77" fmla="*/ 31 h 50"/>
                  <a:gd name="T78" fmla="*/ 4 w 23"/>
                  <a:gd name="T79"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50">
                    <a:moveTo>
                      <a:pt x="4" y="36"/>
                    </a:moveTo>
                    <a:lnTo>
                      <a:pt x="4" y="36"/>
                    </a:lnTo>
                    <a:lnTo>
                      <a:pt x="4" y="38"/>
                    </a:lnTo>
                    <a:lnTo>
                      <a:pt x="6" y="41"/>
                    </a:lnTo>
                    <a:lnTo>
                      <a:pt x="6" y="41"/>
                    </a:lnTo>
                    <a:lnTo>
                      <a:pt x="9" y="45"/>
                    </a:lnTo>
                    <a:lnTo>
                      <a:pt x="9" y="45"/>
                    </a:lnTo>
                    <a:lnTo>
                      <a:pt x="11" y="49"/>
                    </a:lnTo>
                    <a:lnTo>
                      <a:pt x="13" y="50"/>
                    </a:lnTo>
                    <a:lnTo>
                      <a:pt x="15" y="50"/>
                    </a:lnTo>
                    <a:lnTo>
                      <a:pt x="15" y="50"/>
                    </a:lnTo>
                    <a:lnTo>
                      <a:pt x="11" y="45"/>
                    </a:lnTo>
                    <a:lnTo>
                      <a:pt x="9" y="41"/>
                    </a:lnTo>
                    <a:lnTo>
                      <a:pt x="7" y="32"/>
                    </a:lnTo>
                    <a:lnTo>
                      <a:pt x="7" y="32"/>
                    </a:lnTo>
                    <a:lnTo>
                      <a:pt x="7" y="29"/>
                    </a:lnTo>
                    <a:lnTo>
                      <a:pt x="9" y="29"/>
                    </a:lnTo>
                    <a:lnTo>
                      <a:pt x="11" y="29"/>
                    </a:lnTo>
                    <a:lnTo>
                      <a:pt x="11" y="29"/>
                    </a:lnTo>
                    <a:lnTo>
                      <a:pt x="16" y="31"/>
                    </a:lnTo>
                    <a:lnTo>
                      <a:pt x="23" y="32"/>
                    </a:lnTo>
                    <a:lnTo>
                      <a:pt x="23" y="32"/>
                    </a:lnTo>
                    <a:lnTo>
                      <a:pt x="22" y="29"/>
                    </a:lnTo>
                    <a:lnTo>
                      <a:pt x="18" y="27"/>
                    </a:lnTo>
                    <a:lnTo>
                      <a:pt x="18" y="27"/>
                    </a:lnTo>
                    <a:lnTo>
                      <a:pt x="15" y="25"/>
                    </a:lnTo>
                    <a:lnTo>
                      <a:pt x="13" y="24"/>
                    </a:lnTo>
                    <a:lnTo>
                      <a:pt x="15" y="22"/>
                    </a:lnTo>
                    <a:lnTo>
                      <a:pt x="15" y="22"/>
                    </a:lnTo>
                    <a:lnTo>
                      <a:pt x="18" y="20"/>
                    </a:lnTo>
                    <a:lnTo>
                      <a:pt x="20" y="18"/>
                    </a:lnTo>
                    <a:lnTo>
                      <a:pt x="20" y="16"/>
                    </a:lnTo>
                    <a:lnTo>
                      <a:pt x="20" y="16"/>
                    </a:lnTo>
                    <a:lnTo>
                      <a:pt x="20" y="15"/>
                    </a:lnTo>
                    <a:lnTo>
                      <a:pt x="20" y="11"/>
                    </a:lnTo>
                    <a:lnTo>
                      <a:pt x="20" y="11"/>
                    </a:lnTo>
                    <a:lnTo>
                      <a:pt x="18" y="11"/>
                    </a:lnTo>
                    <a:lnTo>
                      <a:pt x="15" y="13"/>
                    </a:lnTo>
                    <a:lnTo>
                      <a:pt x="11" y="16"/>
                    </a:lnTo>
                    <a:lnTo>
                      <a:pt x="11" y="16"/>
                    </a:lnTo>
                    <a:lnTo>
                      <a:pt x="13" y="16"/>
                    </a:lnTo>
                    <a:lnTo>
                      <a:pt x="13" y="16"/>
                    </a:lnTo>
                    <a:lnTo>
                      <a:pt x="9" y="18"/>
                    </a:lnTo>
                    <a:lnTo>
                      <a:pt x="9" y="18"/>
                    </a:lnTo>
                    <a:lnTo>
                      <a:pt x="7" y="20"/>
                    </a:lnTo>
                    <a:lnTo>
                      <a:pt x="7" y="22"/>
                    </a:lnTo>
                    <a:lnTo>
                      <a:pt x="7" y="22"/>
                    </a:lnTo>
                    <a:lnTo>
                      <a:pt x="6" y="24"/>
                    </a:lnTo>
                    <a:lnTo>
                      <a:pt x="4" y="22"/>
                    </a:lnTo>
                    <a:lnTo>
                      <a:pt x="4" y="22"/>
                    </a:lnTo>
                    <a:lnTo>
                      <a:pt x="4" y="20"/>
                    </a:lnTo>
                    <a:lnTo>
                      <a:pt x="4" y="20"/>
                    </a:lnTo>
                    <a:lnTo>
                      <a:pt x="6" y="18"/>
                    </a:lnTo>
                    <a:lnTo>
                      <a:pt x="6" y="18"/>
                    </a:lnTo>
                    <a:lnTo>
                      <a:pt x="9" y="13"/>
                    </a:lnTo>
                    <a:lnTo>
                      <a:pt x="9" y="11"/>
                    </a:lnTo>
                    <a:lnTo>
                      <a:pt x="9" y="9"/>
                    </a:lnTo>
                    <a:lnTo>
                      <a:pt x="9" y="9"/>
                    </a:lnTo>
                    <a:lnTo>
                      <a:pt x="7" y="7"/>
                    </a:lnTo>
                    <a:lnTo>
                      <a:pt x="7" y="6"/>
                    </a:lnTo>
                    <a:lnTo>
                      <a:pt x="7" y="6"/>
                    </a:lnTo>
                    <a:lnTo>
                      <a:pt x="7" y="4"/>
                    </a:lnTo>
                    <a:lnTo>
                      <a:pt x="9" y="0"/>
                    </a:lnTo>
                    <a:lnTo>
                      <a:pt x="9" y="0"/>
                    </a:lnTo>
                    <a:lnTo>
                      <a:pt x="6" y="2"/>
                    </a:lnTo>
                    <a:lnTo>
                      <a:pt x="4" y="4"/>
                    </a:lnTo>
                    <a:lnTo>
                      <a:pt x="2" y="7"/>
                    </a:lnTo>
                    <a:lnTo>
                      <a:pt x="2" y="7"/>
                    </a:lnTo>
                    <a:lnTo>
                      <a:pt x="0" y="13"/>
                    </a:lnTo>
                    <a:lnTo>
                      <a:pt x="0" y="18"/>
                    </a:lnTo>
                    <a:lnTo>
                      <a:pt x="0" y="18"/>
                    </a:lnTo>
                    <a:lnTo>
                      <a:pt x="2" y="22"/>
                    </a:lnTo>
                    <a:lnTo>
                      <a:pt x="2" y="22"/>
                    </a:lnTo>
                    <a:lnTo>
                      <a:pt x="4" y="24"/>
                    </a:lnTo>
                    <a:lnTo>
                      <a:pt x="4" y="24"/>
                    </a:lnTo>
                    <a:lnTo>
                      <a:pt x="2" y="27"/>
                    </a:lnTo>
                    <a:lnTo>
                      <a:pt x="2" y="27"/>
                    </a:lnTo>
                    <a:lnTo>
                      <a:pt x="4" y="31"/>
                    </a:lnTo>
                    <a:lnTo>
                      <a:pt x="4" y="31"/>
                    </a:lnTo>
                    <a:lnTo>
                      <a:pt x="4" y="32"/>
                    </a:lnTo>
                    <a:lnTo>
                      <a:pt x="4" y="3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0" name="Freeform 2650">
                <a:extLst>
                  <a:ext uri="{FF2B5EF4-FFF2-40B4-BE49-F238E27FC236}">
                    <a16:creationId xmlns:a16="http://schemas.microsoft.com/office/drawing/2014/main" id="{201D2443-3F72-CF42-AB11-9EB1A2EED152}"/>
                  </a:ext>
                </a:extLst>
              </p:cNvPr>
              <p:cNvSpPr>
                <a:spLocks/>
              </p:cNvSpPr>
              <p:nvPr/>
            </p:nvSpPr>
            <p:spPr bwMode="auto">
              <a:xfrm>
                <a:off x="4742" y="2675"/>
                <a:ext cx="23" cy="50"/>
              </a:xfrm>
              <a:custGeom>
                <a:avLst/>
                <a:gdLst>
                  <a:gd name="T0" fmla="*/ 4 w 23"/>
                  <a:gd name="T1" fmla="*/ 36 h 50"/>
                  <a:gd name="T2" fmla="*/ 6 w 23"/>
                  <a:gd name="T3" fmla="*/ 41 h 50"/>
                  <a:gd name="T4" fmla="*/ 9 w 23"/>
                  <a:gd name="T5" fmla="*/ 45 h 50"/>
                  <a:gd name="T6" fmla="*/ 11 w 23"/>
                  <a:gd name="T7" fmla="*/ 49 h 50"/>
                  <a:gd name="T8" fmla="*/ 15 w 23"/>
                  <a:gd name="T9" fmla="*/ 50 h 50"/>
                  <a:gd name="T10" fmla="*/ 11 w 23"/>
                  <a:gd name="T11" fmla="*/ 45 h 50"/>
                  <a:gd name="T12" fmla="*/ 7 w 23"/>
                  <a:gd name="T13" fmla="*/ 32 h 50"/>
                  <a:gd name="T14" fmla="*/ 7 w 23"/>
                  <a:gd name="T15" fmla="*/ 29 h 50"/>
                  <a:gd name="T16" fmla="*/ 11 w 23"/>
                  <a:gd name="T17" fmla="*/ 29 h 50"/>
                  <a:gd name="T18" fmla="*/ 16 w 23"/>
                  <a:gd name="T19" fmla="*/ 31 h 50"/>
                  <a:gd name="T20" fmla="*/ 23 w 23"/>
                  <a:gd name="T21" fmla="*/ 32 h 50"/>
                  <a:gd name="T22" fmla="*/ 18 w 23"/>
                  <a:gd name="T23" fmla="*/ 27 h 50"/>
                  <a:gd name="T24" fmla="*/ 15 w 23"/>
                  <a:gd name="T25" fmla="*/ 25 h 50"/>
                  <a:gd name="T26" fmla="*/ 15 w 23"/>
                  <a:gd name="T27" fmla="*/ 22 h 50"/>
                  <a:gd name="T28" fmla="*/ 18 w 23"/>
                  <a:gd name="T29" fmla="*/ 20 h 50"/>
                  <a:gd name="T30" fmla="*/ 20 w 23"/>
                  <a:gd name="T31" fmla="*/ 16 h 50"/>
                  <a:gd name="T32" fmla="*/ 20 w 23"/>
                  <a:gd name="T33" fmla="*/ 15 h 50"/>
                  <a:gd name="T34" fmla="*/ 20 w 23"/>
                  <a:gd name="T35" fmla="*/ 11 h 50"/>
                  <a:gd name="T36" fmla="*/ 15 w 23"/>
                  <a:gd name="T37" fmla="*/ 13 h 50"/>
                  <a:gd name="T38" fmla="*/ 11 w 23"/>
                  <a:gd name="T39" fmla="*/ 16 h 50"/>
                  <a:gd name="T40" fmla="*/ 13 w 23"/>
                  <a:gd name="T41" fmla="*/ 16 h 50"/>
                  <a:gd name="T42" fmla="*/ 9 w 23"/>
                  <a:gd name="T43" fmla="*/ 18 h 50"/>
                  <a:gd name="T44" fmla="*/ 7 w 23"/>
                  <a:gd name="T45" fmla="*/ 22 h 50"/>
                  <a:gd name="T46" fmla="*/ 6 w 23"/>
                  <a:gd name="T47" fmla="*/ 24 h 50"/>
                  <a:gd name="T48" fmla="*/ 4 w 23"/>
                  <a:gd name="T49" fmla="*/ 22 h 50"/>
                  <a:gd name="T50" fmla="*/ 4 w 23"/>
                  <a:gd name="T51" fmla="*/ 20 h 50"/>
                  <a:gd name="T52" fmla="*/ 6 w 23"/>
                  <a:gd name="T53" fmla="*/ 18 h 50"/>
                  <a:gd name="T54" fmla="*/ 9 w 23"/>
                  <a:gd name="T55" fmla="*/ 11 h 50"/>
                  <a:gd name="T56" fmla="*/ 9 w 23"/>
                  <a:gd name="T57" fmla="*/ 9 h 50"/>
                  <a:gd name="T58" fmla="*/ 7 w 23"/>
                  <a:gd name="T59" fmla="*/ 6 h 50"/>
                  <a:gd name="T60" fmla="*/ 7 w 23"/>
                  <a:gd name="T61" fmla="*/ 4 h 50"/>
                  <a:gd name="T62" fmla="*/ 9 w 23"/>
                  <a:gd name="T63" fmla="*/ 0 h 50"/>
                  <a:gd name="T64" fmla="*/ 4 w 23"/>
                  <a:gd name="T65" fmla="*/ 4 h 50"/>
                  <a:gd name="T66" fmla="*/ 2 w 23"/>
                  <a:gd name="T67" fmla="*/ 7 h 50"/>
                  <a:gd name="T68" fmla="*/ 0 w 23"/>
                  <a:gd name="T69" fmla="*/ 18 h 50"/>
                  <a:gd name="T70" fmla="*/ 2 w 23"/>
                  <a:gd name="T71" fmla="*/ 22 h 50"/>
                  <a:gd name="T72" fmla="*/ 4 w 23"/>
                  <a:gd name="T73" fmla="*/ 24 h 50"/>
                  <a:gd name="T74" fmla="*/ 2 w 23"/>
                  <a:gd name="T75" fmla="*/ 27 h 50"/>
                  <a:gd name="T76" fmla="*/ 4 w 23"/>
                  <a:gd name="T77" fmla="*/ 31 h 50"/>
                  <a:gd name="T78" fmla="*/ 4 w 23"/>
                  <a:gd name="T79"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50">
                    <a:moveTo>
                      <a:pt x="4" y="36"/>
                    </a:moveTo>
                    <a:lnTo>
                      <a:pt x="4" y="36"/>
                    </a:lnTo>
                    <a:lnTo>
                      <a:pt x="4" y="38"/>
                    </a:lnTo>
                    <a:lnTo>
                      <a:pt x="6" y="41"/>
                    </a:lnTo>
                    <a:lnTo>
                      <a:pt x="6" y="41"/>
                    </a:lnTo>
                    <a:lnTo>
                      <a:pt x="9" y="45"/>
                    </a:lnTo>
                    <a:lnTo>
                      <a:pt x="9" y="45"/>
                    </a:lnTo>
                    <a:lnTo>
                      <a:pt x="11" y="49"/>
                    </a:lnTo>
                    <a:lnTo>
                      <a:pt x="13" y="50"/>
                    </a:lnTo>
                    <a:lnTo>
                      <a:pt x="15" y="50"/>
                    </a:lnTo>
                    <a:lnTo>
                      <a:pt x="15" y="50"/>
                    </a:lnTo>
                    <a:lnTo>
                      <a:pt x="11" y="45"/>
                    </a:lnTo>
                    <a:lnTo>
                      <a:pt x="9" y="41"/>
                    </a:lnTo>
                    <a:lnTo>
                      <a:pt x="7" y="32"/>
                    </a:lnTo>
                    <a:lnTo>
                      <a:pt x="7" y="32"/>
                    </a:lnTo>
                    <a:lnTo>
                      <a:pt x="7" y="29"/>
                    </a:lnTo>
                    <a:lnTo>
                      <a:pt x="9" y="29"/>
                    </a:lnTo>
                    <a:lnTo>
                      <a:pt x="11" y="29"/>
                    </a:lnTo>
                    <a:lnTo>
                      <a:pt x="11" y="29"/>
                    </a:lnTo>
                    <a:lnTo>
                      <a:pt x="16" y="31"/>
                    </a:lnTo>
                    <a:lnTo>
                      <a:pt x="23" y="32"/>
                    </a:lnTo>
                    <a:lnTo>
                      <a:pt x="23" y="32"/>
                    </a:lnTo>
                    <a:lnTo>
                      <a:pt x="22" y="29"/>
                    </a:lnTo>
                    <a:lnTo>
                      <a:pt x="18" y="27"/>
                    </a:lnTo>
                    <a:lnTo>
                      <a:pt x="18" y="27"/>
                    </a:lnTo>
                    <a:lnTo>
                      <a:pt x="15" y="25"/>
                    </a:lnTo>
                    <a:lnTo>
                      <a:pt x="13" y="24"/>
                    </a:lnTo>
                    <a:lnTo>
                      <a:pt x="15" y="22"/>
                    </a:lnTo>
                    <a:lnTo>
                      <a:pt x="15" y="22"/>
                    </a:lnTo>
                    <a:lnTo>
                      <a:pt x="18" y="20"/>
                    </a:lnTo>
                    <a:lnTo>
                      <a:pt x="20" y="18"/>
                    </a:lnTo>
                    <a:lnTo>
                      <a:pt x="20" y="16"/>
                    </a:lnTo>
                    <a:lnTo>
                      <a:pt x="20" y="16"/>
                    </a:lnTo>
                    <a:lnTo>
                      <a:pt x="20" y="15"/>
                    </a:lnTo>
                    <a:lnTo>
                      <a:pt x="20" y="11"/>
                    </a:lnTo>
                    <a:lnTo>
                      <a:pt x="20" y="11"/>
                    </a:lnTo>
                    <a:lnTo>
                      <a:pt x="18" y="11"/>
                    </a:lnTo>
                    <a:lnTo>
                      <a:pt x="15" y="13"/>
                    </a:lnTo>
                    <a:lnTo>
                      <a:pt x="11" y="16"/>
                    </a:lnTo>
                    <a:lnTo>
                      <a:pt x="11" y="16"/>
                    </a:lnTo>
                    <a:lnTo>
                      <a:pt x="13" y="16"/>
                    </a:lnTo>
                    <a:lnTo>
                      <a:pt x="13" y="16"/>
                    </a:lnTo>
                    <a:lnTo>
                      <a:pt x="9" y="18"/>
                    </a:lnTo>
                    <a:lnTo>
                      <a:pt x="9" y="18"/>
                    </a:lnTo>
                    <a:lnTo>
                      <a:pt x="7" y="20"/>
                    </a:lnTo>
                    <a:lnTo>
                      <a:pt x="7" y="22"/>
                    </a:lnTo>
                    <a:lnTo>
                      <a:pt x="7" y="22"/>
                    </a:lnTo>
                    <a:lnTo>
                      <a:pt x="6" y="24"/>
                    </a:lnTo>
                    <a:lnTo>
                      <a:pt x="4" y="22"/>
                    </a:lnTo>
                    <a:lnTo>
                      <a:pt x="4" y="22"/>
                    </a:lnTo>
                    <a:lnTo>
                      <a:pt x="4" y="20"/>
                    </a:lnTo>
                    <a:lnTo>
                      <a:pt x="4" y="20"/>
                    </a:lnTo>
                    <a:lnTo>
                      <a:pt x="6" y="18"/>
                    </a:lnTo>
                    <a:lnTo>
                      <a:pt x="6" y="18"/>
                    </a:lnTo>
                    <a:lnTo>
                      <a:pt x="9" y="13"/>
                    </a:lnTo>
                    <a:lnTo>
                      <a:pt x="9" y="11"/>
                    </a:lnTo>
                    <a:lnTo>
                      <a:pt x="9" y="9"/>
                    </a:lnTo>
                    <a:lnTo>
                      <a:pt x="9" y="9"/>
                    </a:lnTo>
                    <a:lnTo>
                      <a:pt x="7" y="7"/>
                    </a:lnTo>
                    <a:lnTo>
                      <a:pt x="7" y="6"/>
                    </a:lnTo>
                    <a:lnTo>
                      <a:pt x="7" y="6"/>
                    </a:lnTo>
                    <a:lnTo>
                      <a:pt x="7" y="4"/>
                    </a:lnTo>
                    <a:lnTo>
                      <a:pt x="9" y="0"/>
                    </a:lnTo>
                    <a:lnTo>
                      <a:pt x="9" y="0"/>
                    </a:lnTo>
                    <a:lnTo>
                      <a:pt x="6" y="2"/>
                    </a:lnTo>
                    <a:lnTo>
                      <a:pt x="4" y="4"/>
                    </a:lnTo>
                    <a:lnTo>
                      <a:pt x="2" y="7"/>
                    </a:lnTo>
                    <a:lnTo>
                      <a:pt x="2" y="7"/>
                    </a:lnTo>
                    <a:lnTo>
                      <a:pt x="0" y="13"/>
                    </a:lnTo>
                    <a:lnTo>
                      <a:pt x="0" y="18"/>
                    </a:lnTo>
                    <a:lnTo>
                      <a:pt x="0" y="18"/>
                    </a:lnTo>
                    <a:lnTo>
                      <a:pt x="2" y="22"/>
                    </a:lnTo>
                    <a:lnTo>
                      <a:pt x="2" y="22"/>
                    </a:lnTo>
                    <a:lnTo>
                      <a:pt x="4" y="24"/>
                    </a:lnTo>
                    <a:lnTo>
                      <a:pt x="4" y="24"/>
                    </a:lnTo>
                    <a:lnTo>
                      <a:pt x="2" y="27"/>
                    </a:lnTo>
                    <a:lnTo>
                      <a:pt x="2" y="27"/>
                    </a:lnTo>
                    <a:lnTo>
                      <a:pt x="4" y="31"/>
                    </a:lnTo>
                    <a:lnTo>
                      <a:pt x="4" y="31"/>
                    </a:lnTo>
                    <a:lnTo>
                      <a:pt x="4" y="32"/>
                    </a:lnTo>
                    <a:lnTo>
                      <a:pt x="4" y="3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1" name="Freeform 2651">
                <a:extLst>
                  <a:ext uri="{FF2B5EF4-FFF2-40B4-BE49-F238E27FC236}">
                    <a16:creationId xmlns:a16="http://schemas.microsoft.com/office/drawing/2014/main" id="{445D4D4F-85E3-ED43-81CE-1E67A33D980A}"/>
                  </a:ext>
                </a:extLst>
              </p:cNvPr>
              <p:cNvSpPr>
                <a:spLocks/>
              </p:cNvSpPr>
              <p:nvPr/>
            </p:nvSpPr>
            <p:spPr bwMode="auto">
              <a:xfrm>
                <a:off x="4742" y="2763"/>
                <a:ext cx="2" cy="2"/>
              </a:xfrm>
              <a:custGeom>
                <a:avLst/>
                <a:gdLst>
                  <a:gd name="T0" fmla="*/ 2 w 2"/>
                  <a:gd name="T1" fmla="*/ 0 h 2"/>
                  <a:gd name="T2" fmla="*/ 2 w 2"/>
                  <a:gd name="T3" fmla="*/ 0 h 2"/>
                  <a:gd name="T4" fmla="*/ 0 w 2"/>
                  <a:gd name="T5" fmla="*/ 2 h 2"/>
                  <a:gd name="T6" fmla="*/ 2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2"/>
                    </a:lnTo>
                    <a:lnTo>
                      <a:pt x="2" y="2"/>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2" name="Freeform 2652">
                <a:extLst>
                  <a:ext uri="{FF2B5EF4-FFF2-40B4-BE49-F238E27FC236}">
                    <a16:creationId xmlns:a16="http://schemas.microsoft.com/office/drawing/2014/main" id="{7F3E5D4E-3D7F-1543-B7AD-1948A24E811D}"/>
                  </a:ext>
                </a:extLst>
              </p:cNvPr>
              <p:cNvSpPr>
                <a:spLocks/>
              </p:cNvSpPr>
              <p:nvPr/>
            </p:nvSpPr>
            <p:spPr bwMode="auto">
              <a:xfrm>
                <a:off x="4742" y="2763"/>
                <a:ext cx="2" cy="2"/>
              </a:xfrm>
              <a:custGeom>
                <a:avLst/>
                <a:gdLst>
                  <a:gd name="T0" fmla="*/ 2 w 2"/>
                  <a:gd name="T1" fmla="*/ 0 h 2"/>
                  <a:gd name="T2" fmla="*/ 2 w 2"/>
                  <a:gd name="T3" fmla="*/ 0 h 2"/>
                  <a:gd name="T4" fmla="*/ 0 w 2"/>
                  <a:gd name="T5" fmla="*/ 2 h 2"/>
                  <a:gd name="T6" fmla="*/ 2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2"/>
                    </a:lnTo>
                    <a:lnTo>
                      <a:pt x="2" y="2"/>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3" name="Freeform 2653">
                <a:extLst>
                  <a:ext uri="{FF2B5EF4-FFF2-40B4-BE49-F238E27FC236}">
                    <a16:creationId xmlns:a16="http://schemas.microsoft.com/office/drawing/2014/main" id="{3AF29746-BBD0-C24D-88C0-895CB23FC776}"/>
                  </a:ext>
                </a:extLst>
              </p:cNvPr>
              <p:cNvSpPr>
                <a:spLocks/>
              </p:cNvSpPr>
              <p:nvPr/>
            </p:nvSpPr>
            <p:spPr bwMode="auto">
              <a:xfrm>
                <a:off x="4746" y="2761"/>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0" y="2"/>
                    </a:lnTo>
                    <a:lnTo>
                      <a:pt x="2" y="2"/>
                    </a:lnTo>
                    <a:lnTo>
                      <a:pt x="2"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4" name="Freeform 2654">
                <a:extLst>
                  <a:ext uri="{FF2B5EF4-FFF2-40B4-BE49-F238E27FC236}">
                    <a16:creationId xmlns:a16="http://schemas.microsoft.com/office/drawing/2014/main" id="{66406AF1-17BE-424E-879D-03BE734D3854}"/>
                  </a:ext>
                </a:extLst>
              </p:cNvPr>
              <p:cNvSpPr>
                <a:spLocks/>
              </p:cNvSpPr>
              <p:nvPr/>
            </p:nvSpPr>
            <p:spPr bwMode="auto">
              <a:xfrm>
                <a:off x="4746" y="2761"/>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0" y="2"/>
                    </a:lnTo>
                    <a:lnTo>
                      <a:pt x="2" y="2"/>
                    </a:lnTo>
                    <a:lnTo>
                      <a:pt x="2"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5" name="Freeform 2655">
                <a:extLst>
                  <a:ext uri="{FF2B5EF4-FFF2-40B4-BE49-F238E27FC236}">
                    <a16:creationId xmlns:a16="http://schemas.microsoft.com/office/drawing/2014/main" id="{888A440A-7572-8646-875C-22EDB278B887}"/>
                  </a:ext>
                </a:extLst>
              </p:cNvPr>
              <p:cNvSpPr>
                <a:spLocks/>
              </p:cNvSpPr>
              <p:nvPr/>
            </p:nvSpPr>
            <p:spPr bwMode="auto">
              <a:xfrm>
                <a:off x="4748" y="2843"/>
                <a:ext cx="1" cy="2"/>
              </a:xfrm>
              <a:custGeom>
                <a:avLst/>
                <a:gdLst>
                  <a:gd name="T0" fmla="*/ 0 w 1"/>
                  <a:gd name="T1" fmla="*/ 0 h 2"/>
                  <a:gd name="T2" fmla="*/ 0 w 1"/>
                  <a:gd name="T3" fmla="*/ 0 h 2"/>
                  <a:gd name="T4" fmla="*/ 0 w 1"/>
                  <a:gd name="T5" fmla="*/ 2 h 2"/>
                  <a:gd name="T6" fmla="*/ 0 w 1"/>
                  <a:gd name="T7" fmla="*/ 2 h 2"/>
                  <a:gd name="T8" fmla="*/ 1 w 1"/>
                  <a:gd name="T9" fmla="*/ 0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lnTo>
                      <a:pt x="0" y="0"/>
                    </a:lnTo>
                    <a:lnTo>
                      <a:pt x="0" y="2"/>
                    </a:lnTo>
                    <a:lnTo>
                      <a:pt x="0" y="2"/>
                    </a:lnTo>
                    <a:lnTo>
                      <a:pt x="1" y="0"/>
                    </a:lnTo>
                    <a:lnTo>
                      <a:pt x="1"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6" name="Freeform 2656">
                <a:extLst>
                  <a:ext uri="{FF2B5EF4-FFF2-40B4-BE49-F238E27FC236}">
                    <a16:creationId xmlns:a16="http://schemas.microsoft.com/office/drawing/2014/main" id="{C2877CAA-E3AB-7B41-843F-4AF6BCCF874E}"/>
                  </a:ext>
                </a:extLst>
              </p:cNvPr>
              <p:cNvSpPr>
                <a:spLocks/>
              </p:cNvSpPr>
              <p:nvPr/>
            </p:nvSpPr>
            <p:spPr bwMode="auto">
              <a:xfrm>
                <a:off x="4748" y="2843"/>
                <a:ext cx="1" cy="2"/>
              </a:xfrm>
              <a:custGeom>
                <a:avLst/>
                <a:gdLst>
                  <a:gd name="T0" fmla="*/ 0 w 1"/>
                  <a:gd name="T1" fmla="*/ 0 h 2"/>
                  <a:gd name="T2" fmla="*/ 0 w 1"/>
                  <a:gd name="T3" fmla="*/ 0 h 2"/>
                  <a:gd name="T4" fmla="*/ 0 w 1"/>
                  <a:gd name="T5" fmla="*/ 2 h 2"/>
                  <a:gd name="T6" fmla="*/ 0 w 1"/>
                  <a:gd name="T7" fmla="*/ 2 h 2"/>
                  <a:gd name="T8" fmla="*/ 1 w 1"/>
                  <a:gd name="T9" fmla="*/ 0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lnTo>
                      <a:pt x="0" y="0"/>
                    </a:lnTo>
                    <a:lnTo>
                      <a:pt x="0" y="2"/>
                    </a:lnTo>
                    <a:lnTo>
                      <a:pt x="0" y="2"/>
                    </a:lnTo>
                    <a:lnTo>
                      <a:pt x="1" y="0"/>
                    </a:lnTo>
                    <a:lnTo>
                      <a:pt x="1"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7" name="Freeform 2657">
                <a:extLst>
                  <a:ext uri="{FF2B5EF4-FFF2-40B4-BE49-F238E27FC236}">
                    <a16:creationId xmlns:a16="http://schemas.microsoft.com/office/drawing/2014/main" id="{B41D3DB8-B058-EF49-9E62-A537D056E0FF}"/>
                  </a:ext>
                </a:extLst>
              </p:cNvPr>
              <p:cNvSpPr>
                <a:spLocks/>
              </p:cNvSpPr>
              <p:nvPr/>
            </p:nvSpPr>
            <p:spPr bwMode="auto">
              <a:xfrm>
                <a:off x="4749" y="2756"/>
                <a:ext cx="47" cy="16"/>
              </a:xfrm>
              <a:custGeom>
                <a:avLst/>
                <a:gdLst>
                  <a:gd name="T0" fmla="*/ 33 w 47"/>
                  <a:gd name="T1" fmla="*/ 10 h 16"/>
                  <a:gd name="T2" fmla="*/ 33 w 47"/>
                  <a:gd name="T3" fmla="*/ 10 h 16"/>
                  <a:gd name="T4" fmla="*/ 43 w 47"/>
                  <a:gd name="T5" fmla="*/ 16 h 16"/>
                  <a:gd name="T6" fmla="*/ 43 w 47"/>
                  <a:gd name="T7" fmla="*/ 16 h 16"/>
                  <a:gd name="T8" fmla="*/ 45 w 47"/>
                  <a:gd name="T9" fmla="*/ 16 h 16"/>
                  <a:gd name="T10" fmla="*/ 47 w 47"/>
                  <a:gd name="T11" fmla="*/ 16 h 16"/>
                  <a:gd name="T12" fmla="*/ 47 w 47"/>
                  <a:gd name="T13" fmla="*/ 12 h 16"/>
                  <a:gd name="T14" fmla="*/ 47 w 47"/>
                  <a:gd name="T15" fmla="*/ 12 h 16"/>
                  <a:gd name="T16" fmla="*/ 45 w 47"/>
                  <a:gd name="T17" fmla="*/ 10 h 16"/>
                  <a:gd name="T18" fmla="*/ 43 w 47"/>
                  <a:gd name="T19" fmla="*/ 9 h 16"/>
                  <a:gd name="T20" fmla="*/ 43 w 47"/>
                  <a:gd name="T21" fmla="*/ 9 h 16"/>
                  <a:gd name="T22" fmla="*/ 43 w 47"/>
                  <a:gd name="T23" fmla="*/ 7 h 16"/>
                  <a:gd name="T24" fmla="*/ 41 w 47"/>
                  <a:gd name="T25" fmla="*/ 5 h 16"/>
                  <a:gd name="T26" fmla="*/ 41 w 47"/>
                  <a:gd name="T27" fmla="*/ 5 h 16"/>
                  <a:gd name="T28" fmla="*/ 40 w 47"/>
                  <a:gd name="T29" fmla="*/ 3 h 16"/>
                  <a:gd name="T30" fmla="*/ 38 w 47"/>
                  <a:gd name="T31" fmla="*/ 3 h 16"/>
                  <a:gd name="T32" fmla="*/ 38 w 47"/>
                  <a:gd name="T33" fmla="*/ 3 h 16"/>
                  <a:gd name="T34" fmla="*/ 34 w 47"/>
                  <a:gd name="T35" fmla="*/ 3 h 16"/>
                  <a:gd name="T36" fmla="*/ 33 w 47"/>
                  <a:gd name="T37" fmla="*/ 1 h 16"/>
                  <a:gd name="T38" fmla="*/ 33 w 47"/>
                  <a:gd name="T39" fmla="*/ 1 h 16"/>
                  <a:gd name="T40" fmla="*/ 29 w 47"/>
                  <a:gd name="T41" fmla="*/ 0 h 16"/>
                  <a:gd name="T42" fmla="*/ 25 w 47"/>
                  <a:gd name="T43" fmla="*/ 0 h 16"/>
                  <a:gd name="T44" fmla="*/ 25 w 47"/>
                  <a:gd name="T45" fmla="*/ 0 h 16"/>
                  <a:gd name="T46" fmla="*/ 22 w 47"/>
                  <a:gd name="T47" fmla="*/ 1 h 16"/>
                  <a:gd name="T48" fmla="*/ 22 w 47"/>
                  <a:gd name="T49" fmla="*/ 1 h 16"/>
                  <a:gd name="T50" fmla="*/ 20 w 47"/>
                  <a:gd name="T51" fmla="*/ 1 h 16"/>
                  <a:gd name="T52" fmla="*/ 18 w 47"/>
                  <a:gd name="T53" fmla="*/ 1 h 16"/>
                  <a:gd name="T54" fmla="*/ 18 w 47"/>
                  <a:gd name="T55" fmla="*/ 1 h 16"/>
                  <a:gd name="T56" fmla="*/ 11 w 47"/>
                  <a:gd name="T57" fmla="*/ 1 h 16"/>
                  <a:gd name="T58" fmla="*/ 11 w 47"/>
                  <a:gd name="T59" fmla="*/ 1 h 16"/>
                  <a:gd name="T60" fmla="*/ 6 w 47"/>
                  <a:gd name="T61" fmla="*/ 1 h 16"/>
                  <a:gd name="T62" fmla="*/ 2 w 47"/>
                  <a:gd name="T63" fmla="*/ 3 h 16"/>
                  <a:gd name="T64" fmla="*/ 0 w 47"/>
                  <a:gd name="T65" fmla="*/ 7 h 16"/>
                  <a:gd name="T66" fmla="*/ 0 w 47"/>
                  <a:gd name="T67" fmla="*/ 12 h 16"/>
                  <a:gd name="T68" fmla="*/ 0 w 47"/>
                  <a:gd name="T69" fmla="*/ 12 h 16"/>
                  <a:gd name="T70" fmla="*/ 2 w 47"/>
                  <a:gd name="T71" fmla="*/ 9 h 16"/>
                  <a:gd name="T72" fmla="*/ 2 w 47"/>
                  <a:gd name="T73" fmla="*/ 5 h 16"/>
                  <a:gd name="T74" fmla="*/ 4 w 47"/>
                  <a:gd name="T75" fmla="*/ 5 h 16"/>
                  <a:gd name="T76" fmla="*/ 4 w 47"/>
                  <a:gd name="T77" fmla="*/ 5 h 16"/>
                  <a:gd name="T78" fmla="*/ 6 w 47"/>
                  <a:gd name="T79" fmla="*/ 7 h 16"/>
                  <a:gd name="T80" fmla="*/ 6 w 47"/>
                  <a:gd name="T81" fmla="*/ 9 h 16"/>
                  <a:gd name="T82" fmla="*/ 9 w 47"/>
                  <a:gd name="T83" fmla="*/ 10 h 16"/>
                  <a:gd name="T84" fmla="*/ 9 w 47"/>
                  <a:gd name="T85" fmla="*/ 10 h 16"/>
                  <a:gd name="T86" fmla="*/ 15 w 47"/>
                  <a:gd name="T87" fmla="*/ 9 h 16"/>
                  <a:gd name="T88" fmla="*/ 16 w 47"/>
                  <a:gd name="T89" fmla="*/ 7 h 16"/>
                  <a:gd name="T90" fmla="*/ 16 w 47"/>
                  <a:gd name="T91" fmla="*/ 9 h 16"/>
                  <a:gd name="T92" fmla="*/ 16 w 47"/>
                  <a:gd name="T93" fmla="*/ 9 h 16"/>
                  <a:gd name="T94" fmla="*/ 22 w 47"/>
                  <a:gd name="T95" fmla="*/ 10 h 16"/>
                  <a:gd name="T96" fmla="*/ 25 w 47"/>
                  <a:gd name="T97" fmla="*/ 10 h 16"/>
                  <a:gd name="T98" fmla="*/ 27 w 47"/>
                  <a:gd name="T99" fmla="*/ 9 h 16"/>
                  <a:gd name="T100" fmla="*/ 27 w 47"/>
                  <a:gd name="T101" fmla="*/ 9 h 16"/>
                  <a:gd name="T102" fmla="*/ 27 w 47"/>
                  <a:gd name="T103" fmla="*/ 9 h 16"/>
                  <a:gd name="T104" fmla="*/ 31 w 47"/>
                  <a:gd name="T105" fmla="*/ 9 h 16"/>
                  <a:gd name="T106" fmla="*/ 33 w 47"/>
                  <a:gd name="T107" fmla="*/ 9 h 16"/>
                  <a:gd name="T108" fmla="*/ 33 w 47"/>
                  <a:gd name="T10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 h="16">
                    <a:moveTo>
                      <a:pt x="33" y="10"/>
                    </a:moveTo>
                    <a:lnTo>
                      <a:pt x="33" y="10"/>
                    </a:lnTo>
                    <a:lnTo>
                      <a:pt x="43" y="16"/>
                    </a:lnTo>
                    <a:lnTo>
                      <a:pt x="43" y="16"/>
                    </a:lnTo>
                    <a:lnTo>
                      <a:pt x="45" y="16"/>
                    </a:lnTo>
                    <a:lnTo>
                      <a:pt x="47" y="16"/>
                    </a:lnTo>
                    <a:lnTo>
                      <a:pt x="47" y="12"/>
                    </a:lnTo>
                    <a:lnTo>
                      <a:pt x="47" y="12"/>
                    </a:lnTo>
                    <a:lnTo>
                      <a:pt x="45" y="10"/>
                    </a:lnTo>
                    <a:lnTo>
                      <a:pt x="43" y="9"/>
                    </a:lnTo>
                    <a:lnTo>
                      <a:pt x="43" y="9"/>
                    </a:lnTo>
                    <a:lnTo>
                      <a:pt x="43" y="7"/>
                    </a:lnTo>
                    <a:lnTo>
                      <a:pt x="41" y="5"/>
                    </a:lnTo>
                    <a:lnTo>
                      <a:pt x="41" y="5"/>
                    </a:lnTo>
                    <a:lnTo>
                      <a:pt x="40" y="3"/>
                    </a:lnTo>
                    <a:lnTo>
                      <a:pt x="38" y="3"/>
                    </a:lnTo>
                    <a:lnTo>
                      <a:pt x="38" y="3"/>
                    </a:lnTo>
                    <a:lnTo>
                      <a:pt x="34" y="3"/>
                    </a:lnTo>
                    <a:lnTo>
                      <a:pt x="33" y="1"/>
                    </a:lnTo>
                    <a:lnTo>
                      <a:pt x="33" y="1"/>
                    </a:lnTo>
                    <a:lnTo>
                      <a:pt x="29" y="0"/>
                    </a:lnTo>
                    <a:lnTo>
                      <a:pt x="25" y="0"/>
                    </a:lnTo>
                    <a:lnTo>
                      <a:pt x="25" y="0"/>
                    </a:lnTo>
                    <a:lnTo>
                      <a:pt x="22" y="1"/>
                    </a:lnTo>
                    <a:lnTo>
                      <a:pt x="22" y="1"/>
                    </a:lnTo>
                    <a:lnTo>
                      <a:pt x="20" y="1"/>
                    </a:lnTo>
                    <a:lnTo>
                      <a:pt x="18" y="1"/>
                    </a:lnTo>
                    <a:lnTo>
                      <a:pt x="18" y="1"/>
                    </a:lnTo>
                    <a:lnTo>
                      <a:pt x="11" y="1"/>
                    </a:lnTo>
                    <a:lnTo>
                      <a:pt x="11" y="1"/>
                    </a:lnTo>
                    <a:lnTo>
                      <a:pt x="6" y="1"/>
                    </a:lnTo>
                    <a:lnTo>
                      <a:pt x="2" y="3"/>
                    </a:lnTo>
                    <a:lnTo>
                      <a:pt x="0" y="7"/>
                    </a:lnTo>
                    <a:lnTo>
                      <a:pt x="0" y="12"/>
                    </a:lnTo>
                    <a:lnTo>
                      <a:pt x="0" y="12"/>
                    </a:lnTo>
                    <a:lnTo>
                      <a:pt x="2" y="9"/>
                    </a:lnTo>
                    <a:lnTo>
                      <a:pt x="2" y="5"/>
                    </a:lnTo>
                    <a:lnTo>
                      <a:pt x="4" y="5"/>
                    </a:lnTo>
                    <a:lnTo>
                      <a:pt x="4" y="5"/>
                    </a:lnTo>
                    <a:lnTo>
                      <a:pt x="6" y="7"/>
                    </a:lnTo>
                    <a:lnTo>
                      <a:pt x="6" y="9"/>
                    </a:lnTo>
                    <a:lnTo>
                      <a:pt x="9" y="10"/>
                    </a:lnTo>
                    <a:lnTo>
                      <a:pt x="9" y="10"/>
                    </a:lnTo>
                    <a:lnTo>
                      <a:pt x="15" y="9"/>
                    </a:lnTo>
                    <a:lnTo>
                      <a:pt x="16" y="7"/>
                    </a:lnTo>
                    <a:lnTo>
                      <a:pt x="16" y="9"/>
                    </a:lnTo>
                    <a:lnTo>
                      <a:pt x="16" y="9"/>
                    </a:lnTo>
                    <a:lnTo>
                      <a:pt x="22" y="10"/>
                    </a:lnTo>
                    <a:lnTo>
                      <a:pt x="25" y="10"/>
                    </a:lnTo>
                    <a:lnTo>
                      <a:pt x="27" y="9"/>
                    </a:lnTo>
                    <a:lnTo>
                      <a:pt x="27" y="9"/>
                    </a:lnTo>
                    <a:lnTo>
                      <a:pt x="27" y="9"/>
                    </a:lnTo>
                    <a:lnTo>
                      <a:pt x="31" y="9"/>
                    </a:lnTo>
                    <a:lnTo>
                      <a:pt x="33" y="9"/>
                    </a:lnTo>
                    <a:lnTo>
                      <a:pt x="33" y="1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8" name="Freeform 2658">
                <a:extLst>
                  <a:ext uri="{FF2B5EF4-FFF2-40B4-BE49-F238E27FC236}">
                    <a16:creationId xmlns:a16="http://schemas.microsoft.com/office/drawing/2014/main" id="{3081EFA5-0B3B-9948-8FDB-73728E79BC9E}"/>
                  </a:ext>
                </a:extLst>
              </p:cNvPr>
              <p:cNvSpPr>
                <a:spLocks/>
              </p:cNvSpPr>
              <p:nvPr/>
            </p:nvSpPr>
            <p:spPr bwMode="auto">
              <a:xfrm>
                <a:off x="4749" y="2756"/>
                <a:ext cx="47" cy="16"/>
              </a:xfrm>
              <a:custGeom>
                <a:avLst/>
                <a:gdLst>
                  <a:gd name="T0" fmla="*/ 33 w 47"/>
                  <a:gd name="T1" fmla="*/ 10 h 16"/>
                  <a:gd name="T2" fmla="*/ 33 w 47"/>
                  <a:gd name="T3" fmla="*/ 10 h 16"/>
                  <a:gd name="T4" fmla="*/ 43 w 47"/>
                  <a:gd name="T5" fmla="*/ 16 h 16"/>
                  <a:gd name="T6" fmla="*/ 43 w 47"/>
                  <a:gd name="T7" fmla="*/ 16 h 16"/>
                  <a:gd name="T8" fmla="*/ 45 w 47"/>
                  <a:gd name="T9" fmla="*/ 16 h 16"/>
                  <a:gd name="T10" fmla="*/ 47 w 47"/>
                  <a:gd name="T11" fmla="*/ 16 h 16"/>
                  <a:gd name="T12" fmla="*/ 47 w 47"/>
                  <a:gd name="T13" fmla="*/ 12 h 16"/>
                  <a:gd name="T14" fmla="*/ 47 w 47"/>
                  <a:gd name="T15" fmla="*/ 12 h 16"/>
                  <a:gd name="T16" fmla="*/ 45 w 47"/>
                  <a:gd name="T17" fmla="*/ 10 h 16"/>
                  <a:gd name="T18" fmla="*/ 43 w 47"/>
                  <a:gd name="T19" fmla="*/ 9 h 16"/>
                  <a:gd name="T20" fmla="*/ 43 w 47"/>
                  <a:gd name="T21" fmla="*/ 9 h 16"/>
                  <a:gd name="T22" fmla="*/ 43 w 47"/>
                  <a:gd name="T23" fmla="*/ 7 h 16"/>
                  <a:gd name="T24" fmla="*/ 41 w 47"/>
                  <a:gd name="T25" fmla="*/ 5 h 16"/>
                  <a:gd name="T26" fmla="*/ 41 w 47"/>
                  <a:gd name="T27" fmla="*/ 5 h 16"/>
                  <a:gd name="T28" fmla="*/ 40 w 47"/>
                  <a:gd name="T29" fmla="*/ 3 h 16"/>
                  <a:gd name="T30" fmla="*/ 38 w 47"/>
                  <a:gd name="T31" fmla="*/ 3 h 16"/>
                  <a:gd name="T32" fmla="*/ 38 w 47"/>
                  <a:gd name="T33" fmla="*/ 3 h 16"/>
                  <a:gd name="T34" fmla="*/ 34 w 47"/>
                  <a:gd name="T35" fmla="*/ 3 h 16"/>
                  <a:gd name="T36" fmla="*/ 33 w 47"/>
                  <a:gd name="T37" fmla="*/ 1 h 16"/>
                  <a:gd name="T38" fmla="*/ 33 w 47"/>
                  <a:gd name="T39" fmla="*/ 1 h 16"/>
                  <a:gd name="T40" fmla="*/ 29 w 47"/>
                  <a:gd name="T41" fmla="*/ 0 h 16"/>
                  <a:gd name="T42" fmla="*/ 25 w 47"/>
                  <a:gd name="T43" fmla="*/ 0 h 16"/>
                  <a:gd name="T44" fmla="*/ 25 w 47"/>
                  <a:gd name="T45" fmla="*/ 0 h 16"/>
                  <a:gd name="T46" fmla="*/ 22 w 47"/>
                  <a:gd name="T47" fmla="*/ 1 h 16"/>
                  <a:gd name="T48" fmla="*/ 22 w 47"/>
                  <a:gd name="T49" fmla="*/ 1 h 16"/>
                  <a:gd name="T50" fmla="*/ 20 w 47"/>
                  <a:gd name="T51" fmla="*/ 1 h 16"/>
                  <a:gd name="T52" fmla="*/ 18 w 47"/>
                  <a:gd name="T53" fmla="*/ 1 h 16"/>
                  <a:gd name="T54" fmla="*/ 18 w 47"/>
                  <a:gd name="T55" fmla="*/ 1 h 16"/>
                  <a:gd name="T56" fmla="*/ 11 w 47"/>
                  <a:gd name="T57" fmla="*/ 1 h 16"/>
                  <a:gd name="T58" fmla="*/ 11 w 47"/>
                  <a:gd name="T59" fmla="*/ 1 h 16"/>
                  <a:gd name="T60" fmla="*/ 6 w 47"/>
                  <a:gd name="T61" fmla="*/ 1 h 16"/>
                  <a:gd name="T62" fmla="*/ 2 w 47"/>
                  <a:gd name="T63" fmla="*/ 3 h 16"/>
                  <a:gd name="T64" fmla="*/ 0 w 47"/>
                  <a:gd name="T65" fmla="*/ 7 h 16"/>
                  <a:gd name="T66" fmla="*/ 0 w 47"/>
                  <a:gd name="T67" fmla="*/ 12 h 16"/>
                  <a:gd name="T68" fmla="*/ 0 w 47"/>
                  <a:gd name="T69" fmla="*/ 12 h 16"/>
                  <a:gd name="T70" fmla="*/ 2 w 47"/>
                  <a:gd name="T71" fmla="*/ 9 h 16"/>
                  <a:gd name="T72" fmla="*/ 2 w 47"/>
                  <a:gd name="T73" fmla="*/ 5 h 16"/>
                  <a:gd name="T74" fmla="*/ 4 w 47"/>
                  <a:gd name="T75" fmla="*/ 5 h 16"/>
                  <a:gd name="T76" fmla="*/ 4 w 47"/>
                  <a:gd name="T77" fmla="*/ 5 h 16"/>
                  <a:gd name="T78" fmla="*/ 6 w 47"/>
                  <a:gd name="T79" fmla="*/ 7 h 16"/>
                  <a:gd name="T80" fmla="*/ 6 w 47"/>
                  <a:gd name="T81" fmla="*/ 9 h 16"/>
                  <a:gd name="T82" fmla="*/ 9 w 47"/>
                  <a:gd name="T83" fmla="*/ 10 h 16"/>
                  <a:gd name="T84" fmla="*/ 9 w 47"/>
                  <a:gd name="T85" fmla="*/ 10 h 16"/>
                  <a:gd name="T86" fmla="*/ 15 w 47"/>
                  <a:gd name="T87" fmla="*/ 9 h 16"/>
                  <a:gd name="T88" fmla="*/ 16 w 47"/>
                  <a:gd name="T89" fmla="*/ 7 h 16"/>
                  <a:gd name="T90" fmla="*/ 16 w 47"/>
                  <a:gd name="T91" fmla="*/ 9 h 16"/>
                  <a:gd name="T92" fmla="*/ 16 w 47"/>
                  <a:gd name="T93" fmla="*/ 9 h 16"/>
                  <a:gd name="T94" fmla="*/ 22 w 47"/>
                  <a:gd name="T95" fmla="*/ 10 h 16"/>
                  <a:gd name="T96" fmla="*/ 25 w 47"/>
                  <a:gd name="T97" fmla="*/ 10 h 16"/>
                  <a:gd name="T98" fmla="*/ 27 w 47"/>
                  <a:gd name="T99" fmla="*/ 9 h 16"/>
                  <a:gd name="T100" fmla="*/ 27 w 47"/>
                  <a:gd name="T101" fmla="*/ 9 h 16"/>
                  <a:gd name="T102" fmla="*/ 27 w 47"/>
                  <a:gd name="T103" fmla="*/ 9 h 16"/>
                  <a:gd name="T104" fmla="*/ 31 w 47"/>
                  <a:gd name="T105" fmla="*/ 9 h 16"/>
                  <a:gd name="T106" fmla="*/ 33 w 47"/>
                  <a:gd name="T107" fmla="*/ 9 h 16"/>
                  <a:gd name="T108" fmla="*/ 33 w 47"/>
                  <a:gd name="T10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 h="16">
                    <a:moveTo>
                      <a:pt x="33" y="10"/>
                    </a:moveTo>
                    <a:lnTo>
                      <a:pt x="33" y="10"/>
                    </a:lnTo>
                    <a:lnTo>
                      <a:pt x="43" y="16"/>
                    </a:lnTo>
                    <a:lnTo>
                      <a:pt x="43" y="16"/>
                    </a:lnTo>
                    <a:lnTo>
                      <a:pt x="45" y="16"/>
                    </a:lnTo>
                    <a:lnTo>
                      <a:pt x="47" y="16"/>
                    </a:lnTo>
                    <a:lnTo>
                      <a:pt x="47" y="12"/>
                    </a:lnTo>
                    <a:lnTo>
                      <a:pt x="47" y="12"/>
                    </a:lnTo>
                    <a:lnTo>
                      <a:pt x="45" y="10"/>
                    </a:lnTo>
                    <a:lnTo>
                      <a:pt x="43" y="9"/>
                    </a:lnTo>
                    <a:lnTo>
                      <a:pt x="43" y="9"/>
                    </a:lnTo>
                    <a:lnTo>
                      <a:pt x="43" y="7"/>
                    </a:lnTo>
                    <a:lnTo>
                      <a:pt x="41" y="5"/>
                    </a:lnTo>
                    <a:lnTo>
                      <a:pt x="41" y="5"/>
                    </a:lnTo>
                    <a:lnTo>
                      <a:pt x="40" y="3"/>
                    </a:lnTo>
                    <a:lnTo>
                      <a:pt x="38" y="3"/>
                    </a:lnTo>
                    <a:lnTo>
                      <a:pt x="38" y="3"/>
                    </a:lnTo>
                    <a:lnTo>
                      <a:pt x="34" y="3"/>
                    </a:lnTo>
                    <a:lnTo>
                      <a:pt x="33" y="1"/>
                    </a:lnTo>
                    <a:lnTo>
                      <a:pt x="33" y="1"/>
                    </a:lnTo>
                    <a:lnTo>
                      <a:pt x="29" y="0"/>
                    </a:lnTo>
                    <a:lnTo>
                      <a:pt x="25" y="0"/>
                    </a:lnTo>
                    <a:lnTo>
                      <a:pt x="25" y="0"/>
                    </a:lnTo>
                    <a:lnTo>
                      <a:pt x="22" y="1"/>
                    </a:lnTo>
                    <a:lnTo>
                      <a:pt x="22" y="1"/>
                    </a:lnTo>
                    <a:lnTo>
                      <a:pt x="20" y="1"/>
                    </a:lnTo>
                    <a:lnTo>
                      <a:pt x="18" y="1"/>
                    </a:lnTo>
                    <a:lnTo>
                      <a:pt x="18" y="1"/>
                    </a:lnTo>
                    <a:lnTo>
                      <a:pt x="11" y="1"/>
                    </a:lnTo>
                    <a:lnTo>
                      <a:pt x="11" y="1"/>
                    </a:lnTo>
                    <a:lnTo>
                      <a:pt x="6" y="1"/>
                    </a:lnTo>
                    <a:lnTo>
                      <a:pt x="2" y="3"/>
                    </a:lnTo>
                    <a:lnTo>
                      <a:pt x="0" y="7"/>
                    </a:lnTo>
                    <a:lnTo>
                      <a:pt x="0" y="12"/>
                    </a:lnTo>
                    <a:lnTo>
                      <a:pt x="0" y="12"/>
                    </a:lnTo>
                    <a:lnTo>
                      <a:pt x="2" y="9"/>
                    </a:lnTo>
                    <a:lnTo>
                      <a:pt x="2" y="5"/>
                    </a:lnTo>
                    <a:lnTo>
                      <a:pt x="4" y="5"/>
                    </a:lnTo>
                    <a:lnTo>
                      <a:pt x="4" y="5"/>
                    </a:lnTo>
                    <a:lnTo>
                      <a:pt x="6" y="7"/>
                    </a:lnTo>
                    <a:lnTo>
                      <a:pt x="6" y="9"/>
                    </a:lnTo>
                    <a:lnTo>
                      <a:pt x="9" y="10"/>
                    </a:lnTo>
                    <a:lnTo>
                      <a:pt x="9" y="10"/>
                    </a:lnTo>
                    <a:lnTo>
                      <a:pt x="15" y="9"/>
                    </a:lnTo>
                    <a:lnTo>
                      <a:pt x="16" y="7"/>
                    </a:lnTo>
                    <a:lnTo>
                      <a:pt x="16" y="9"/>
                    </a:lnTo>
                    <a:lnTo>
                      <a:pt x="16" y="9"/>
                    </a:lnTo>
                    <a:lnTo>
                      <a:pt x="22" y="10"/>
                    </a:lnTo>
                    <a:lnTo>
                      <a:pt x="25" y="10"/>
                    </a:lnTo>
                    <a:lnTo>
                      <a:pt x="27" y="9"/>
                    </a:lnTo>
                    <a:lnTo>
                      <a:pt x="27" y="9"/>
                    </a:lnTo>
                    <a:lnTo>
                      <a:pt x="27" y="9"/>
                    </a:lnTo>
                    <a:lnTo>
                      <a:pt x="31" y="9"/>
                    </a:lnTo>
                    <a:lnTo>
                      <a:pt x="33" y="9"/>
                    </a:lnTo>
                    <a:lnTo>
                      <a:pt x="33" y="1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19" name="Freeform 2659">
                <a:extLst>
                  <a:ext uri="{FF2B5EF4-FFF2-40B4-BE49-F238E27FC236}">
                    <a16:creationId xmlns:a16="http://schemas.microsoft.com/office/drawing/2014/main" id="{AD04D972-8C30-1044-988D-F5927319281D}"/>
                  </a:ext>
                </a:extLst>
              </p:cNvPr>
              <p:cNvSpPr>
                <a:spLocks/>
              </p:cNvSpPr>
              <p:nvPr/>
            </p:nvSpPr>
            <p:spPr bwMode="auto">
              <a:xfrm>
                <a:off x="4749" y="2768"/>
                <a:ext cx="6" cy="4"/>
              </a:xfrm>
              <a:custGeom>
                <a:avLst/>
                <a:gdLst>
                  <a:gd name="T0" fmla="*/ 2 w 6"/>
                  <a:gd name="T1" fmla="*/ 0 h 4"/>
                  <a:gd name="T2" fmla="*/ 2 w 6"/>
                  <a:gd name="T3" fmla="*/ 0 h 4"/>
                  <a:gd name="T4" fmla="*/ 0 w 6"/>
                  <a:gd name="T5" fmla="*/ 2 h 4"/>
                  <a:gd name="T6" fmla="*/ 0 w 6"/>
                  <a:gd name="T7" fmla="*/ 4 h 4"/>
                  <a:gd name="T8" fmla="*/ 0 w 6"/>
                  <a:gd name="T9" fmla="*/ 4 h 4"/>
                  <a:gd name="T10" fmla="*/ 4 w 6"/>
                  <a:gd name="T11" fmla="*/ 2 h 4"/>
                  <a:gd name="T12" fmla="*/ 4 w 6"/>
                  <a:gd name="T13" fmla="*/ 2 h 4"/>
                  <a:gd name="T14" fmla="*/ 4 w 6"/>
                  <a:gd name="T15" fmla="*/ 2 h 4"/>
                  <a:gd name="T16" fmla="*/ 6 w 6"/>
                  <a:gd name="T17" fmla="*/ 2 h 4"/>
                  <a:gd name="T18" fmla="*/ 6 w 6"/>
                  <a:gd name="T19" fmla="*/ 0 h 4"/>
                  <a:gd name="T20" fmla="*/ 6 w 6"/>
                  <a:gd name="T21" fmla="*/ 0 h 4"/>
                  <a:gd name="T22" fmla="*/ 4 w 6"/>
                  <a:gd name="T23" fmla="*/ 0 h 4"/>
                  <a:gd name="T24" fmla="*/ 2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2" y="0"/>
                    </a:moveTo>
                    <a:lnTo>
                      <a:pt x="2" y="0"/>
                    </a:lnTo>
                    <a:lnTo>
                      <a:pt x="0" y="2"/>
                    </a:lnTo>
                    <a:lnTo>
                      <a:pt x="0" y="4"/>
                    </a:lnTo>
                    <a:lnTo>
                      <a:pt x="0" y="4"/>
                    </a:lnTo>
                    <a:lnTo>
                      <a:pt x="4" y="2"/>
                    </a:lnTo>
                    <a:lnTo>
                      <a:pt x="4" y="2"/>
                    </a:lnTo>
                    <a:lnTo>
                      <a:pt x="4" y="2"/>
                    </a:lnTo>
                    <a:lnTo>
                      <a:pt x="6" y="2"/>
                    </a:lnTo>
                    <a:lnTo>
                      <a:pt x="6" y="0"/>
                    </a:lnTo>
                    <a:lnTo>
                      <a:pt x="6" y="0"/>
                    </a:lnTo>
                    <a:lnTo>
                      <a:pt x="4"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0" name="Freeform 2660">
                <a:extLst>
                  <a:ext uri="{FF2B5EF4-FFF2-40B4-BE49-F238E27FC236}">
                    <a16:creationId xmlns:a16="http://schemas.microsoft.com/office/drawing/2014/main" id="{E91574CB-5E82-8941-9C1B-E958107B6B96}"/>
                  </a:ext>
                </a:extLst>
              </p:cNvPr>
              <p:cNvSpPr>
                <a:spLocks/>
              </p:cNvSpPr>
              <p:nvPr/>
            </p:nvSpPr>
            <p:spPr bwMode="auto">
              <a:xfrm>
                <a:off x="4749" y="2768"/>
                <a:ext cx="6" cy="4"/>
              </a:xfrm>
              <a:custGeom>
                <a:avLst/>
                <a:gdLst>
                  <a:gd name="T0" fmla="*/ 2 w 6"/>
                  <a:gd name="T1" fmla="*/ 0 h 4"/>
                  <a:gd name="T2" fmla="*/ 2 w 6"/>
                  <a:gd name="T3" fmla="*/ 0 h 4"/>
                  <a:gd name="T4" fmla="*/ 0 w 6"/>
                  <a:gd name="T5" fmla="*/ 2 h 4"/>
                  <a:gd name="T6" fmla="*/ 0 w 6"/>
                  <a:gd name="T7" fmla="*/ 4 h 4"/>
                  <a:gd name="T8" fmla="*/ 0 w 6"/>
                  <a:gd name="T9" fmla="*/ 4 h 4"/>
                  <a:gd name="T10" fmla="*/ 4 w 6"/>
                  <a:gd name="T11" fmla="*/ 2 h 4"/>
                  <a:gd name="T12" fmla="*/ 4 w 6"/>
                  <a:gd name="T13" fmla="*/ 2 h 4"/>
                  <a:gd name="T14" fmla="*/ 4 w 6"/>
                  <a:gd name="T15" fmla="*/ 2 h 4"/>
                  <a:gd name="T16" fmla="*/ 6 w 6"/>
                  <a:gd name="T17" fmla="*/ 2 h 4"/>
                  <a:gd name="T18" fmla="*/ 6 w 6"/>
                  <a:gd name="T19" fmla="*/ 0 h 4"/>
                  <a:gd name="T20" fmla="*/ 6 w 6"/>
                  <a:gd name="T21" fmla="*/ 0 h 4"/>
                  <a:gd name="T22" fmla="*/ 4 w 6"/>
                  <a:gd name="T23" fmla="*/ 0 h 4"/>
                  <a:gd name="T24" fmla="*/ 2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2" y="0"/>
                    </a:moveTo>
                    <a:lnTo>
                      <a:pt x="2" y="0"/>
                    </a:lnTo>
                    <a:lnTo>
                      <a:pt x="0" y="2"/>
                    </a:lnTo>
                    <a:lnTo>
                      <a:pt x="0" y="4"/>
                    </a:lnTo>
                    <a:lnTo>
                      <a:pt x="0" y="4"/>
                    </a:lnTo>
                    <a:lnTo>
                      <a:pt x="4" y="2"/>
                    </a:lnTo>
                    <a:lnTo>
                      <a:pt x="4" y="2"/>
                    </a:lnTo>
                    <a:lnTo>
                      <a:pt x="4" y="2"/>
                    </a:lnTo>
                    <a:lnTo>
                      <a:pt x="6" y="2"/>
                    </a:lnTo>
                    <a:lnTo>
                      <a:pt x="6" y="0"/>
                    </a:lnTo>
                    <a:lnTo>
                      <a:pt x="6" y="0"/>
                    </a:lnTo>
                    <a:lnTo>
                      <a:pt x="4"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1" name="Freeform 2661">
                <a:extLst>
                  <a:ext uri="{FF2B5EF4-FFF2-40B4-BE49-F238E27FC236}">
                    <a16:creationId xmlns:a16="http://schemas.microsoft.com/office/drawing/2014/main" id="{C8EEB563-6713-4241-A870-88CA36C8F98B}"/>
                  </a:ext>
                </a:extLst>
              </p:cNvPr>
              <p:cNvSpPr>
                <a:spLocks/>
              </p:cNvSpPr>
              <p:nvPr/>
            </p:nvSpPr>
            <p:spPr bwMode="auto">
              <a:xfrm>
                <a:off x="4755" y="2668"/>
                <a:ext cx="7" cy="11"/>
              </a:xfrm>
              <a:custGeom>
                <a:avLst/>
                <a:gdLst>
                  <a:gd name="T0" fmla="*/ 0 w 7"/>
                  <a:gd name="T1" fmla="*/ 11 h 11"/>
                  <a:gd name="T2" fmla="*/ 0 w 7"/>
                  <a:gd name="T3" fmla="*/ 11 h 11"/>
                  <a:gd name="T4" fmla="*/ 3 w 7"/>
                  <a:gd name="T5" fmla="*/ 9 h 11"/>
                  <a:gd name="T6" fmla="*/ 5 w 7"/>
                  <a:gd name="T7" fmla="*/ 7 h 11"/>
                  <a:gd name="T8" fmla="*/ 7 w 7"/>
                  <a:gd name="T9" fmla="*/ 4 h 11"/>
                  <a:gd name="T10" fmla="*/ 5 w 7"/>
                  <a:gd name="T11" fmla="*/ 0 h 11"/>
                  <a:gd name="T12" fmla="*/ 5 w 7"/>
                  <a:gd name="T13" fmla="*/ 0 h 11"/>
                  <a:gd name="T14" fmla="*/ 2 w 7"/>
                  <a:gd name="T15" fmla="*/ 4 h 11"/>
                  <a:gd name="T16" fmla="*/ 2 w 7"/>
                  <a:gd name="T17" fmla="*/ 4 h 11"/>
                  <a:gd name="T18" fmla="*/ 0 w 7"/>
                  <a:gd name="T19" fmla="*/ 7 h 11"/>
                  <a:gd name="T20" fmla="*/ 0 w 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1">
                    <a:moveTo>
                      <a:pt x="0" y="11"/>
                    </a:moveTo>
                    <a:lnTo>
                      <a:pt x="0" y="11"/>
                    </a:lnTo>
                    <a:lnTo>
                      <a:pt x="3" y="9"/>
                    </a:lnTo>
                    <a:lnTo>
                      <a:pt x="5" y="7"/>
                    </a:lnTo>
                    <a:lnTo>
                      <a:pt x="7" y="4"/>
                    </a:lnTo>
                    <a:lnTo>
                      <a:pt x="5" y="0"/>
                    </a:lnTo>
                    <a:lnTo>
                      <a:pt x="5" y="0"/>
                    </a:lnTo>
                    <a:lnTo>
                      <a:pt x="2" y="4"/>
                    </a:lnTo>
                    <a:lnTo>
                      <a:pt x="2" y="4"/>
                    </a:lnTo>
                    <a:lnTo>
                      <a:pt x="0" y="7"/>
                    </a:lnTo>
                    <a:lnTo>
                      <a:pt x="0"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2" name="Freeform 2662">
                <a:extLst>
                  <a:ext uri="{FF2B5EF4-FFF2-40B4-BE49-F238E27FC236}">
                    <a16:creationId xmlns:a16="http://schemas.microsoft.com/office/drawing/2014/main" id="{90B439DB-E96B-5C47-8431-F55F3835DD3E}"/>
                  </a:ext>
                </a:extLst>
              </p:cNvPr>
              <p:cNvSpPr>
                <a:spLocks/>
              </p:cNvSpPr>
              <p:nvPr/>
            </p:nvSpPr>
            <p:spPr bwMode="auto">
              <a:xfrm>
                <a:off x="4755" y="2668"/>
                <a:ext cx="7" cy="11"/>
              </a:xfrm>
              <a:custGeom>
                <a:avLst/>
                <a:gdLst>
                  <a:gd name="T0" fmla="*/ 0 w 7"/>
                  <a:gd name="T1" fmla="*/ 11 h 11"/>
                  <a:gd name="T2" fmla="*/ 0 w 7"/>
                  <a:gd name="T3" fmla="*/ 11 h 11"/>
                  <a:gd name="T4" fmla="*/ 3 w 7"/>
                  <a:gd name="T5" fmla="*/ 9 h 11"/>
                  <a:gd name="T6" fmla="*/ 5 w 7"/>
                  <a:gd name="T7" fmla="*/ 7 h 11"/>
                  <a:gd name="T8" fmla="*/ 7 w 7"/>
                  <a:gd name="T9" fmla="*/ 4 h 11"/>
                  <a:gd name="T10" fmla="*/ 5 w 7"/>
                  <a:gd name="T11" fmla="*/ 0 h 11"/>
                  <a:gd name="T12" fmla="*/ 5 w 7"/>
                  <a:gd name="T13" fmla="*/ 0 h 11"/>
                  <a:gd name="T14" fmla="*/ 2 w 7"/>
                  <a:gd name="T15" fmla="*/ 4 h 11"/>
                  <a:gd name="T16" fmla="*/ 2 w 7"/>
                  <a:gd name="T17" fmla="*/ 4 h 11"/>
                  <a:gd name="T18" fmla="*/ 0 w 7"/>
                  <a:gd name="T19" fmla="*/ 7 h 11"/>
                  <a:gd name="T20" fmla="*/ 0 w 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1">
                    <a:moveTo>
                      <a:pt x="0" y="11"/>
                    </a:moveTo>
                    <a:lnTo>
                      <a:pt x="0" y="11"/>
                    </a:lnTo>
                    <a:lnTo>
                      <a:pt x="3" y="9"/>
                    </a:lnTo>
                    <a:lnTo>
                      <a:pt x="5" y="7"/>
                    </a:lnTo>
                    <a:lnTo>
                      <a:pt x="7" y="4"/>
                    </a:lnTo>
                    <a:lnTo>
                      <a:pt x="5" y="0"/>
                    </a:lnTo>
                    <a:lnTo>
                      <a:pt x="5" y="0"/>
                    </a:lnTo>
                    <a:lnTo>
                      <a:pt x="2" y="4"/>
                    </a:lnTo>
                    <a:lnTo>
                      <a:pt x="2" y="4"/>
                    </a:lnTo>
                    <a:lnTo>
                      <a:pt x="0" y="7"/>
                    </a:lnTo>
                    <a:lnTo>
                      <a:pt x="0"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3" name="Freeform 2663">
                <a:extLst>
                  <a:ext uri="{FF2B5EF4-FFF2-40B4-BE49-F238E27FC236}">
                    <a16:creationId xmlns:a16="http://schemas.microsoft.com/office/drawing/2014/main" id="{79D70645-7745-7D41-9EF0-FB42130D5D33}"/>
                  </a:ext>
                </a:extLst>
              </p:cNvPr>
              <p:cNvSpPr>
                <a:spLocks/>
              </p:cNvSpPr>
              <p:nvPr/>
            </p:nvSpPr>
            <p:spPr bwMode="auto">
              <a:xfrm>
                <a:off x="4757" y="2825"/>
                <a:ext cx="1"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lnTo>
                      <a:pt x="0" y="0"/>
                    </a:lnTo>
                    <a:lnTo>
                      <a:pt x="0" y="0"/>
                    </a:lnTo>
                    <a:lnTo>
                      <a:pt x="0" y="0"/>
                    </a:lnTo>
                    <a:lnTo>
                      <a:pt x="1"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4" name="Freeform 2664">
                <a:extLst>
                  <a:ext uri="{FF2B5EF4-FFF2-40B4-BE49-F238E27FC236}">
                    <a16:creationId xmlns:a16="http://schemas.microsoft.com/office/drawing/2014/main" id="{348B6309-E8CF-534E-9D45-04C00E8D859F}"/>
                  </a:ext>
                </a:extLst>
              </p:cNvPr>
              <p:cNvSpPr>
                <a:spLocks/>
              </p:cNvSpPr>
              <p:nvPr/>
            </p:nvSpPr>
            <p:spPr bwMode="auto">
              <a:xfrm>
                <a:off x="4757" y="2825"/>
                <a:ext cx="1"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lnTo>
                      <a:pt x="0" y="0"/>
                    </a:lnTo>
                    <a:lnTo>
                      <a:pt x="0" y="0"/>
                    </a:lnTo>
                    <a:lnTo>
                      <a:pt x="0" y="0"/>
                    </a:lnTo>
                    <a:lnTo>
                      <a:pt x="1"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5" name="Freeform 2665">
                <a:extLst>
                  <a:ext uri="{FF2B5EF4-FFF2-40B4-BE49-F238E27FC236}">
                    <a16:creationId xmlns:a16="http://schemas.microsoft.com/office/drawing/2014/main" id="{C316C596-843B-8043-8DC6-AFD8412B8D82}"/>
                  </a:ext>
                </a:extLst>
              </p:cNvPr>
              <p:cNvSpPr>
                <a:spLocks/>
              </p:cNvSpPr>
              <p:nvPr/>
            </p:nvSpPr>
            <p:spPr bwMode="auto">
              <a:xfrm>
                <a:off x="4757" y="2768"/>
                <a:ext cx="1" cy="2"/>
              </a:xfrm>
              <a:custGeom>
                <a:avLst/>
                <a:gdLst>
                  <a:gd name="T0" fmla="*/ 0 w 1"/>
                  <a:gd name="T1" fmla="*/ 0 h 2"/>
                  <a:gd name="T2" fmla="*/ 0 w 1"/>
                  <a:gd name="T3" fmla="*/ 0 h 2"/>
                  <a:gd name="T4" fmla="*/ 0 w 1"/>
                  <a:gd name="T5" fmla="*/ 2 h 2"/>
                  <a:gd name="T6" fmla="*/ 0 w 1"/>
                  <a:gd name="T7" fmla="*/ 2 h 2"/>
                  <a:gd name="T8" fmla="*/ 1 w 1"/>
                  <a:gd name="T9" fmla="*/ 0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lnTo>
                      <a:pt x="0" y="0"/>
                    </a:lnTo>
                    <a:lnTo>
                      <a:pt x="0" y="2"/>
                    </a:lnTo>
                    <a:lnTo>
                      <a:pt x="0" y="2"/>
                    </a:lnTo>
                    <a:lnTo>
                      <a:pt x="1" y="0"/>
                    </a:lnTo>
                    <a:lnTo>
                      <a:pt x="1"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6" name="Freeform 2666">
                <a:extLst>
                  <a:ext uri="{FF2B5EF4-FFF2-40B4-BE49-F238E27FC236}">
                    <a16:creationId xmlns:a16="http://schemas.microsoft.com/office/drawing/2014/main" id="{94D288E1-A677-6F40-8F53-637630E768AC}"/>
                  </a:ext>
                </a:extLst>
              </p:cNvPr>
              <p:cNvSpPr>
                <a:spLocks/>
              </p:cNvSpPr>
              <p:nvPr/>
            </p:nvSpPr>
            <p:spPr bwMode="auto">
              <a:xfrm>
                <a:off x="4757" y="2768"/>
                <a:ext cx="1" cy="2"/>
              </a:xfrm>
              <a:custGeom>
                <a:avLst/>
                <a:gdLst>
                  <a:gd name="T0" fmla="*/ 0 w 1"/>
                  <a:gd name="T1" fmla="*/ 0 h 2"/>
                  <a:gd name="T2" fmla="*/ 0 w 1"/>
                  <a:gd name="T3" fmla="*/ 0 h 2"/>
                  <a:gd name="T4" fmla="*/ 0 w 1"/>
                  <a:gd name="T5" fmla="*/ 2 h 2"/>
                  <a:gd name="T6" fmla="*/ 0 w 1"/>
                  <a:gd name="T7" fmla="*/ 2 h 2"/>
                  <a:gd name="T8" fmla="*/ 1 w 1"/>
                  <a:gd name="T9" fmla="*/ 0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lnTo>
                      <a:pt x="0" y="0"/>
                    </a:lnTo>
                    <a:lnTo>
                      <a:pt x="0" y="2"/>
                    </a:lnTo>
                    <a:lnTo>
                      <a:pt x="0" y="2"/>
                    </a:lnTo>
                    <a:lnTo>
                      <a:pt x="1" y="0"/>
                    </a:lnTo>
                    <a:lnTo>
                      <a:pt x="1"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7" name="Freeform 2667">
                <a:extLst>
                  <a:ext uri="{FF2B5EF4-FFF2-40B4-BE49-F238E27FC236}">
                    <a16:creationId xmlns:a16="http://schemas.microsoft.com/office/drawing/2014/main" id="{2B4CC31A-3CEE-2B4C-B377-17391F3708D9}"/>
                  </a:ext>
                </a:extLst>
              </p:cNvPr>
              <p:cNvSpPr>
                <a:spLocks/>
              </p:cNvSpPr>
              <p:nvPr/>
            </p:nvSpPr>
            <p:spPr bwMode="auto">
              <a:xfrm>
                <a:off x="4760" y="2843"/>
                <a:ext cx="2" cy="0"/>
              </a:xfrm>
              <a:custGeom>
                <a:avLst/>
                <a:gdLst>
                  <a:gd name="T0" fmla="*/ 0 w 2"/>
                  <a:gd name="T1" fmla="*/ 0 w 2"/>
                  <a:gd name="T2" fmla="*/ 2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8" name="Freeform 2668">
                <a:extLst>
                  <a:ext uri="{FF2B5EF4-FFF2-40B4-BE49-F238E27FC236}">
                    <a16:creationId xmlns:a16="http://schemas.microsoft.com/office/drawing/2014/main" id="{72F92247-E837-7643-841F-8634AFC31951}"/>
                  </a:ext>
                </a:extLst>
              </p:cNvPr>
              <p:cNvSpPr>
                <a:spLocks/>
              </p:cNvSpPr>
              <p:nvPr/>
            </p:nvSpPr>
            <p:spPr bwMode="auto">
              <a:xfrm>
                <a:off x="4760" y="2843"/>
                <a:ext cx="2" cy="0"/>
              </a:xfrm>
              <a:custGeom>
                <a:avLst/>
                <a:gdLst>
                  <a:gd name="T0" fmla="*/ 0 w 2"/>
                  <a:gd name="T1" fmla="*/ 0 w 2"/>
                  <a:gd name="T2" fmla="*/ 2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29" name="Freeform 2669">
                <a:extLst>
                  <a:ext uri="{FF2B5EF4-FFF2-40B4-BE49-F238E27FC236}">
                    <a16:creationId xmlns:a16="http://schemas.microsoft.com/office/drawing/2014/main" id="{6C157533-B630-9146-B49A-43F202D3B134}"/>
                  </a:ext>
                </a:extLst>
              </p:cNvPr>
              <p:cNvSpPr>
                <a:spLocks/>
              </p:cNvSpPr>
              <p:nvPr/>
            </p:nvSpPr>
            <p:spPr bwMode="auto">
              <a:xfrm>
                <a:off x="4760" y="2766"/>
                <a:ext cx="2" cy="2"/>
              </a:xfrm>
              <a:custGeom>
                <a:avLst/>
                <a:gdLst>
                  <a:gd name="T0" fmla="*/ 0 w 2"/>
                  <a:gd name="T1" fmla="*/ 0 h 2"/>
                  <a:gd name="T2" fmla="*/ 0 w 2"/>
                  <a:gd name="T3" fmla="*/ 0 h 2"/>
                  <a:gd name="T4" fmla="*/ 0 w 2"/>
                  <a:gd name="T5" fmla="*/ 2 h 2"/>
                  <a:gd name="T6" fmla="*/ 2 w 2"/>
                  <a:gd name="T7" fmla="*/ 2 h 2"/>
                  <a:gd name="T8" fmla="*/ 2 w 2"/>
                  <a:gd name="T9" fmla="*/ 2 h 2"/>
                  <a:gd name="T10" fmla="*/ 2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2" y="2"/>
                    </a:lnTo>
                    <a:lnTo>
                      <a:pt x="2" y="2"/>
                    </a:lnTo>
                    <a:lnTo>
                      <a:pt x="2"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0" name="Freeform 2670">
                <a:extLst>
                  <a:ext uri="{FF2B5EF4-FFF2-40B4-BE49-F238E27FC236}">
                    <a16:creationId xmlns:a16="http://schemas.microsoft.com/office/drawing/2014/main" id="{CB5ECE83-3C73-124D-81EB-50A4671B63C2}"/>
                  </a:ext>
                </a:extLst>
              </p:cNvPr>
              <p:cNvSpPr>
                <a:spLocks/>
              </p:cNvSpPr>
              <p:nvPr/>
            </p:nvSpPr>
            <p:spPr bwMode="auto">
              <a:xfrm>
                <a:off x="4760" y="2766"/>
                <a:ext cx="2" cy="2"/>
              </a:xfrm>
              <a:custGeom>
                <a:avLst/>
                <a:gdLst>
                  <a:gd name="T0" fmla="*/ 0 w 2"/>
                  <a:gd name="T1" fmla="*/ 0 h 2"/>
                  <a:gd name="T2" fmla="*/ 0 w 2"/>
                  <a:gd name="T3" fmla="*/ 0 h 2"/>
                  <a:gd name="T4" fmla="*/ 0 w 2"/>
                  <a:gd name="T5" fmla="*/ 2 h 2"/>
                  <a:gd name="T6" fmla="*/ 2 w 2"/>
                  <a:gd name="T7" fmla="*/ 2 h 2"/>
                  <a:gd name="T8" fmla="*/ 2 w 2"/>
                  <a:gd name="T9" fmla="*/ 2 h 2"/>
                  <a:gd name="T10" fmla="*/ 2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2" y="2"/>
                    </a:lnTo>
                    <a:lnTo>
                      <a:pt x="2" y="2"/>
                    </a:lnTo>
                    <a:lnTo>
                      <a:pt x="2"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1" name="Freeform 2671">
                <a:extLst>
                  <a:ext uri="{FF2B5EF4-FFF2-40B4-BE49-F238E27FC236}">
                    <a16:creationId xmlns:a16="http://schemas.microsoft.com/office/drawing/2014/main" id="{6EC51184-811E-9148-AFAB-3743EB7E1937}"/>
                  </a:ext>
                </a:extLst>
              </p:cNvPr>
              <p:cNvSpPr>
                <a:spLocks/>
              </p:cNvSpPr>
              <p:nvPr/>
            </p:nvSpPr>
            <p:spPr bwMode="auto">
              <a:xfrm>
                <a:off x="4773" y="2836"/>
                <a:ext cx="3" cy="4"/>
              </a:xfrm>
              <a:custGeom>
                <a:avLst/>
                <a:gdLst>
                  <a:gd name="T0" fmla="*/ 0 w 3"/>
                  <a:gd name="T1" fmla="*/ 0 h 4"/>
                  <a:gd name="T2" fmla="*/ 0 w 3"/>
                  <a:gd name="T3" fmla="*/ 0 h 4"/>
                  <a:gd name="T4" fmla="*/ 0 w 3"/>
                  <a:gd name="T5" fmla="*/ 2 h 4"/>
                  <a:gd name="T6" fmla="*/ 1 w 3"/>
                  <a:gd name="T7" fmla="*/ 4 h 4"/>
                  <a:gd name="T8" fmla="*/ 1 w 3"/>
                  <a:gd name="T9" fmla="*/ 4 h 4"/>
                  <a:gd name="T10" fmla="*/ 3 w 3"/>
                  <a:gd name="T11" fmla="*/ 4 h 4"/>
                  <a:gd name="T12" fmla="*/ 3 w 3"/>
                  <a:gd name="T13" fmla="*/ 2 h 4"/>
                  <a:gd name="T14" fmla="*/ 1 w 3"/>
                  <a:gd name="T15" fmla="*/ 0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0" y="0"/>
                    </a:lnTo>
                    <a:lnTo>
                      <a:pt x="0" y="2"/>
                    </a:lnTo>
                    <a:lnTo>
                      <a:pt x="1" y="4"/>
                    </a:lnTo>
                    <a:lnTo>
                      <a:pt x="1" y="4"/>
                    </a:lnTo>
                    <a:lnTo>
                      <a:pt x="3" y="4"/>
                    </a:lnTo>
                    <a:lnTo>
                      <a:pt x="3" y="2"/>
                    </a:lnTo>
                    <a:lnTo>
                      <a:pt x="1"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2" name="Freeform 2672">
                <a:extLst>
                  <a:ext uri="{FF2B5EF4-FFF2-40B4-BE49-F238E27FC236}">
                    <a16:creationId xmlns:a16="http://schemas.microsoft.com/office/drawing/2014/main" id="{C2EF8E55-1E61-FF40-BDB7-D80792E055D8}"/>
                  </a:ext>
                </a:extLst>
              </p:cNvPr>
              <p:cNvSpPr>
                <a:spLocks/>
              </p:cNvSpPr>
              <p:nvPr/>
            </p:nvSpPr>
            <p:spPr bwMode="auto">
              <a:xfrm>
                <a:off x="4773" y="2836"/>
                <a:ext cx="3" cy="4"/>
              </a:xfrm>
              <a:custGeom>
                <a:avLst/>
                <a:gdLst>
                  <a:gd name="T0" fmla="*/ 0 w 3"/>
                  <a:gd name="T1" fmla="*/ 0 h 4"/>
                  <a:gd name="T2" fmla="*/ 0 w 3"/>
                  <a:gd name="T3" fmla="*/ 0 h 4"/>
                  <a:gd name="T4" fmla="*/ 0 w 3"/>
                  <a:gd name="T5" fmla="*/ 2 h 4"/>
                  <a:gd name="T6" fmla="*/ 1 w 3"/>
                  <a:gd name="T7" fmla="*/ 4 h 4"/>
                  <a:gd name="T8" fmla="*/ 1 w 3"/>
                  <a:gd name="T9" fmla="*/ 4 h 4"/>
                  <a:gd name="T10" fmla="*/ 3 w 3"/>
                  <a:gd name="T11" fmla="*/ 4 h 4"/>
                  <a:gd name="T12" fmla="*/ 3 w 3"/>
                  <a:gd name="T13" fmla="*/ 2 h 4"/>
                  <a:gd name="T14" fmla="*/ 1 w 3"/>
                  <a:gd name="T15" fmla="*/ 0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0" y="0"/>
                    </a:lnTo>
                    <a:lnTo>
                      <a:pt x="0" y="2"/>
                    </a:lnTo>
                    <a:lnTo>
                      <a:pt x="1" y="4"/>
                    </a:lnTo>
                    <a:lnTo>
                      <a:pt x="1" y="4"/>
                    </a:lnTo>
                    <a:lnTo>
                      <a:pt x="3" y="4"/>
                    </a:lnTo>
                    <a:lnTo>
                      <a:pt x="3" y="2"/>
                    </a:lnTo>
                    <a:lnTo>
                      <a:pt x="1"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3" name="Freeform 2673">
                <a:extLst>
                  <a:ext uri="{FF2B5EF4-FFF2-40B4-BE49-F238E27FC236}">
                    <a16:creationId xmlns:a16="http://schemas.microsoft.com/office/drawing/2014/main" id="{E914FAD0-E1BC-2E43-98E8-8FEEAB840613}"/>
                  </a:ext>
                </a:extLst>
              </p:cNvPr>
              <p:cNvSpPr>
                <a:spLocks/>
              </p:cNvSpPr>
              <p:nvPr/>
            </p:nvSpPr>
            <p:spPr bwMode="auto">
              <a:xfrm>
                <a:off x="4780" y="2738"/>
                <a:ext cx="9" cy="5"/>
              </a:xfrm>
              <a:custGeom>
                <a:avLst/>
                <a:gdLst>
                  <a:gd name="T0" fmla="*/ 3 w 9"/>
                  <a:gd name="T1" fmla="*/ 5 h 5"/>
                  <a:gd name="T2" fmla="*/ 3 w 9"/>
                  <a:gd name="T3" fmla="*/ 5 h 5"/>
                  <a:gd name="T4" fmla="*/ 7 w 9"/>
                  <a:gd name="T5" fmla="*/ 5 h 5"/>
                  <a:gd name="T6" fmla="*/ 7 w 9"/>
                  <a:gd name="T7" fmla="*/ 5 h 5"/>
                  <a:gd name="T8" fmla="*/ 9 w 9"/>
                  <a:gd name="T9" fmla="*/ 5 h 5"/>
                  <a:gd name="T10" fmla="*/ 9 w 9"/>
                  <a:gd name="T11" fmla="*/ 5 h 5"/>
                  <a:gd name="T12" fmla="*/ 9 w 9"/>
                  <a:gd name="T13" fmla="*/ 3 h 5"/>
                  <a:gd name="T14" fmla="*/ 9 w 9"/>
                  <a:gd name="T15" fmla="*/ 0 h 5"/>
                  <a:gd name="T16" fmla="*/ 9 w 9"/>
                  <a:gd name="T17" fmla="*/ 0 h 5"/>
                  <a:gd name="T18" fmla="*/ 7 w 9"/>
                  <a:gd name="T19" fmla="*/ 0 h 5"/>
                  <a:gd name="T20" fmla="*/ 5 w 9"/>
                  <a:gd name="T21" fmla="*/ 0 h 5"/>
                  <a:gd name="T22" fmla="*/ 0 w 9"/>
                  <a:gd name="T23" fmla="*/ 3 h 5"/>
                  <a:gd name="T24" fmla="*/ 0 w 9"/>
                  <a:gd name="T25" fmla="*/ 3 h 5"/>
                  <a:gd name="T26" fmla="*/ 2 w 9"/>
                  <a:gd name="T27" fmla="*/ 5 h 5"/>
                  <a:gd name="T28" fmla="*/ 3 w 9"/>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3" y="5"/>
                    </a:moveTo>
                    <a:lnTo>
                      <a:pt x="3" y="5"/>
                    </a:lnTo>
                    <a:lnTo>
                      <a:pt x="7" y="5"/>
                    </a:lnTo>
                    <a:lnTo>
                      <a:pt x="7" y="5"/>
                    </a:lnTo>
                    <a:lnTo>
                      <a:pt x="9" y="5"/>
                    </a:lnTo>
                    <a:lnTo>
                      <a:pt x="9" y="5"/>
                    </a:lnTo>
                    <a:lnTo>
                      <a:pt x="9" y="3"/>
                    </a:lnTo>
                    <a:lnTo>
                      <a:pt x="9" y="0"/>
                    </a:lnTo>
                    <a:lnTo>
                      <a:pt x="9" y="0"/>
                    </a:lnTo>
                    <a:lnTo>
                      <a:pt x="7" y="0"/>
                    </a:lnTo>
                    <a:lnTo>
                      <a:pt x="5" y="0"/>
                    </a:lnTo>
                    <a:lnTo>
                      <a:pt x="0" y="3"/>
                    </a:lnTo>
                    <a:lnTo>
                      <a:pt x="0" y="3"/>
                    </a:lnTo>
                    <a:lnTo>
                      <a:pt x="2" y="5"/>
                    </a:lnTo>
                    <a:lnTo>
                      <a:pt x="3"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4" name="Freeform 2674">
                <a:extLst>
                  <a:ext uri="{FF2B5EF4-FFF2-40B4-BE49-F238E27FC236}">
                    <a16:creationId xmlns:a16="http://schemas.microsoft.com/office/drawing/2014/main" id="{3C1B4375-25E0-A646-807A-286753CE8EE5}"/>
                  </a:ext>
                </a:extLst>
              </p:cNvPr>
              <p:cNvSpPr>
                <a:spLocks/>
              </p:cNvSpPr>
              <p:nvPr/>
            </p:nvSpPr>
            <p:spPr bwMode="auto">
              <a:xfrm>
                <a:off x="4780" y="2738"/>
                <a:ext cx="9" cy="5"/>
              </a:xfrm>
              <a:custGeom>
                <a:avLst/>
                <a:gdLst>
                  <a:gd name="T0" fmla="*/ 3 w 9"/>
                  <a:gd name="T1" fmla="*/ 5 h 5"/>
                  <a:gd name="T2" fmla="*/ 3 w 9"/>
                  <a:gd name="T3" fmla="*/ 5 h 5"/>
                  <a:gd name="T4" fmla="*/ 7 w 9"/>
                  <a:gd name="T5" fmla="*/ 5 h 5"/>
                  <a:gd name="T6" fmla="*/ 7 w 9"/>
                  <a:gd name="T7" fmla="*/ 5 h 5"/>
                  <a:gd name="T8" fmla="*/ 9 w 9"/>
                  <a:gd name="T9" fmla="*/ 5 h 5"/>
                  <a:gd name="T10" fmla="*/ 9 w 9"/>
                  <a:gd name="T11" fmla="*/ 5 h 5"/>
                  <a:gd name="T12" fmla="*/ 9 w 9"/>
                  <a:gd name="T13" fmla="*/ 3 h 5"/>
                  <a:gd name="T14" fmla="*/ 9 w 9"/>
                  <a:gd name="T15" fmla="*/ 0 h 5"/>
                  <a:gd name="T16" fmla="*/ 9 w 9"/>
                  <a:gd name="T17" fmla="*/ 0 h 5"/>
                  <a:gd name="T18" fmla="*/ 7 w 9"/>
                  <a:gd name="T19" fmla="*/ 0 h 5"/>
                  <a:gd name="T20" fmla="*/ 5 w 9"/>
                  <a:gd name="T21" fmla="*/ 0 h 5"/>
                  <a:gd name="T22" fmla="*/ 0 w 9"/>
                  <a:gd name="T23" fmla="*/ 3 h 5"/>
                  <a:gd name="T24" fmla="*/ 0 w 9"/>
                  <a:gd name="T25" fmla="*/ 3 h 5"/>
                  <a:gd name="T26" fmla="*/ 2 w 9"/>
                  <a:gd name="T27" fmla="*/ 5 h 5"/>
                  <a:gd name="T28" fmla="*/ 3 w 9"/>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3" y="5"/>
                    </a:moveTo>
                    <a:lnTo>
                      <a:pt x="3" y="5"/>
                    </a:lnTo>
                    <a:lnTo>
                      <a:pt x="7" y="5"/>
                    </a:lnTo>
                    <a:lnTo>
                      <a:pt x="7" y="5"/>
                    </a:lnTo>
                    <a:lnTo>
                      <a:pt x="9" y="5"/>
                    </a:lnTo>
                    <a:lnTo>
                      <a:pt x="9" y="5"/>
                    </a:lnTo>
                    <a:lnTo>
                      <a:pt x="9" y="3"/>
                    </a:lnTo>
                    <a:lnTo>
                      <a:pt x="9" y="0"/>
                    </a:lnTo>
                    <a:lnTo>
                      <a:pt x="9" y="0"/>
                    </a:lnTo>
                    <a:lnTo>
                      <a:pt x="7" y="0"/>
                    </a:lnTo>
                    <a:lnTo>
                      <a:pt x="5" y="0"/>
                    </a:lnTo>
                    <a:lnTo>
                      <a:pt x="0" y="3"/>
                    </a:lnTo>
                    <a:lnTo>
                      <a:pt x="0" y="3"/>
                    </a:lnTo>
                    <a:lnTo>
                      <a:pt x="2" y="5"/>
                    </a:lnTo>
                    <a:lnTo>
                      <a:pt x="3"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5" name="Freeform 2675">
                <a:extLst>
                  <a:ext uri="{FF2B5EF4-FFF2-40B4-BE49-F238E27FC236}">
                    <a16:creationId xmlns:a16="http://schemas.microsoft.com/office/drawing/2014/main" id="{63B0B902-7599-9A4A-8CC9-557930BE346F}"/>
                  </a:ext>
                </a:extLst>
              </p:cNvPr>
              <p:cNvSpPr>
                <a:spLocks/>
              </p:cNvSpPr>
              <p:nvPr/>
            </p:nvSpPr>
            <p:spPr bwMode="auto">
              <a:xfrm>
                <a:off x="4780" y="2729"/>
                <a:ext cx="2" cy="2"/>
              </a:xfrm>
              <a:custGeom>
                <a:avLst/>
                <a:gdLst>
                  <a:gd name="T0" fmla="*/ 2 w 2"/>
                  <a:gd name="T1" fmla="*/ 0 h 2"/>
                  <a:gd name="T2" fmla="*/ 2 w 2"/>
                  <a:gd name="T3" fmla="*/ 0 h 2"/>
                  <a:gd name="T4" fmla="*/ 0 w 2"/>
                  <a:gd name="T5" fmla="*/ 2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2"/>
                    </a:lnTo>
                    <a:lnTo>
                      <a:pt x="0" y="2"/>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6" name="Freeform 2676">
                <a:extLst>
                  <a:ext uri="{FF2B5EF4-FFF2-40B4-BE49-F238E27FC236}">
                    <a16:creationId xmlns:a16="http://schemas.microsoft.com/office/drawing/2014/main" id="{FCDFAF89-1DED-7246-A4B2-20FC742FB572}"/>
                  </a:ext>
                </a:extLst>
              </p:cNvPr>
              <p:cNvSpPr>
                <a:spLocks/>
              </p:cNvSpPr>
              <p:nvPr/>
            </p:nvSpPr>
            <p:spPr bwMode="auto">
              <a:xfrm>
                <a:off x="4780" y="2729"/>
                <a:ext cx="2" cy="2"/>
              </a:xfrm>
              <a:custGeom>
                <a:avLst/>
                <a:gdLst>
                  <a:gd name="T0" fmla="*/ 2 w 2"/>
                  <a:gd name="T1" fmla="*/ 0 h 2"/>
                  <a:gd name="T2" fmla="*/ 2 w 2"/>
                  <a:gd name="T3" fmla="*/ 0 h 2"/>
                  <a:gd name="T4" fmla="*/ 0 w 2"/>
                  <a:gd name="T5" fmla="*/ 2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2"/>
                    </a:lnTo>
                    <a:lnTo>
                      <a:pt x="0" y="2"/>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7" name="Freeform 2677">
                <a:extLst>
                  <a:ext uri="{FF2B5EF4-FFF2-40B4-BE49-F238E27FC236}">
                    <a16:creationId xmlns:a16="http://schemas.microsoft.com/office/drawing/2014/main" id="{3F47B77C-C160-B64A-BEA5-7ABEC1C0F434}"/>
                  </a:ext>
                </a:extLst>
              </p:cNvPr>
              <p:cNvSpPr>
                <a:spLocks/>
              </p:cNvSpPr>
              <p:nvPr/>
            </p:nvSpPr>
            <p:spPr bwMode="auto">
              <a:xfrm>
                <a:off x="4789" y="2711"/>
                <a:ext cx="16" cy="7"/>
              </a:xfrm>
              <a:custGeom>
                <a:avLst/>
                <a:gdLst>
                  <a:gd name="T0" fmla="*/ 7 w 16"/>
                  <a:gd name="T1" fmla="*/ 7 h 7"/>
                  <a:gd name="T2" fmla="*/ 7 w 16"/>
                  <a:gd name="T3" fmla="*/ 7 h 7"/>
                  <a:gd name="T4" fmla="*/ 9 w 16"/>
                  <a:gd name="T5" fmla="*/ 7 h 7"/>
                  <a:gd name="T6" fmla="*/ 9 w 16"/>
                  <a:gd name="T7" fmla="*/ 5 h 7"/>
                  <a:gd name="T8" fmla="*/ 5 w 16"/>
                  <a:gd name="T9" fmla="*/ 2 h 7"/>
                  <a:gd name="T10" fmla="*/ 5 w 16"/>
                  <a:gd name="T11" fmla="*/ 2 h 7"/>
                  <a:gd name="T12" fmla="*/ 7 w 16"/>
                  <a:gd name="T13" fmla="*/ 2 h 7"/>
                  <a:gd name="T14" fmla="*/ 9 w 16"/>
                  <a:gd name="T15" fmla="*/ 4 h 7"/>
                  <a:gd name="T16" fmla="*/ 9 w 16"/>
                  <a:gd name="T17" fmla="*/ 4 h 7"/>
                  <a:gd name="T18" fmla="*/ 10 w 16"/>
                  <a:gd name="T19" fmla="*/ 5 h 7"/>
                  <a:gd name="T20" fmla="*/ 12 w 16"/>
                  <a:gd name="T21" fmla="*/ 5 h 7"/>
                  <a:gd name="T22" fmla="*/ 12 w 16"/>
                  <a:gd name="T23" fmla="*/ 5 h 7"/>
                  <a:gd name="T24" fmla="*/ 14 w 16"/>
                  <a:gd name="T25" fmla="*/ 5 h 7"/>
                  <a:gd name="T26" fmla="*/ 16 w 16"/>
                  <a:gd name="T27" fmla="*/ 4 h 7"/>
                  <a:gd name="T28" fmla="*/ 16 w 16"/>
                  <a:gd name="T29" fmla="*/ 2 h 7"/>
                  <a:gd name="T30" fmla="*/ 14 w 16"/>
                  <a:gd name="T31" fmla="*/ 2 h 7"/>
                  <a:gd name="T32" fmla="*/ 14 w 16"/>
                  <a:gd name="T33" fmla="*/ 2 h 7"/>
                  <a:gd name="T34" fmla="*/ 7 w 16"/>
                  <a:gd name="T35" fmla="*/ 0 h 7"/>
                  <a:gd name="T36" fmla="*/ 1 w 16"/>
                  <a:gd name="T37" fmla="*/ 0 h 7"/>
                  <a:gd name="T38" fmla="*/ 0 w 16"/>
                  <a:gd name="T39" fmla="*/ 2 h 7"/>
                  <a:gd name="T40" fmla="*/ 0 w 16"/>
                  <a:gd name="T41" fmla="*/ 2 h 7"/>
                  <a:gd name="T42" fmla="*/ 1 w 16"/>
                  <a:gd name="T43" fmla="*/ 2 h 7"/>
                  <a:gd name="T44" fmla="*/ 1 w 16"/>
                  <a:gd name="T45" fmla="*/ 2 h 7"/>
                  <a:gd name="T46" fmla="*/ 0 w 16"/>
                  <a:gd name="T47" fmla="*/ 4 h 7"/>
                  <a:gd name="T48" fmla="*/ 0 w 16"/>
                  <a:gd name="T49" fmla="*/ 4 h 7"/>
                  <a:gd name="T50" fmla="*/ 1 w 16"/>
                  <a:gd name="T51" fmla="*/ 4 h 7"/>
                  <a:gd name="T52" fmla="*/ 3 w 16"/>
                  <a:gd name="T53" fmla="*/ 5 h 7"/>
                  <a:gd name="T54" fmla="*/ 3 w 16"/>
                  <a:gd name="T55" fmla="*/ 7 h 7"/>
                  <a:gd name="T56" fmla="*/ 3 w 16"/>
                  <a:gd name="T57" fmla="*/ 7 h 7"/>
                  <a:gd name="T58" fmla="*/ 5 w 16"/>
                  <a:gd name="T59" fmla="*/ 5 h 7"/>
                  <a:gd name="T60" fmla="*/ 5 w 16"/>
                  <a:gd name="T61" fmla="*/ 5 h 7"/>
                  <a:gd name="T62" fmla="*/ 7 w 16"/>
                  <a:gd name="T6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7">
                    <a:moveTo>
                      <a:pt x="7" y="7"/>
                    </a:moveTo>
                    <a:lnTo>
                      <a:pt x="7" y="7"/>
                    </a:lnTo>
                    <a:lnTo>
                      <a:pt x="9" y="7"/>
                    </a:lnTo>
                    <a:lnTo>
                      <a:pt x="9" y="5"/>
                    </a:lnTo>
                    <a:lnTo>
                      <a:pt x="5" y="2"/>
                    </a:lnTo>
                    <a:lnTo>
                      <a:pt x="5" y="2"/>
                    </a:lnTo>
                    <a:lnTo>
                      <a:pt x="7" y="2"/>
                    </a:lnTo>
                    <a:lnTo>
                      <a:pt x="9" y="4"/>
                    </a:lnTo>
                    <a:lnTo>
                      <a:pt x="9" y="4"/>
                    </a:lnTo>
                    <a:lnTo>
                      <a:pt x="10" y="5"/>
                    </a:lnTo>
                    <a:lnTo>
                      <a:pt x="12" y="5"/>
                    </a:lnTo>
                    <a:lnTo>
                      <a:pt x="12" y="5"/>
                    </a:lnTo>
                    <a:lnTo>
                      <a:pt x="14" y="5"/>
                    </a:lnTo>
                    <a:lnTo>
                      <a:pt x="16" y="4"/>
                    </a:lnTo>
                    <a:lnTo>
                      <a:pt x="16" y="2"/>
                    </a:lnTo>
                    <a:lnTo>
                      <a:pt x="14" y="2"/>
                    </a:lnTo>
                    <a:lnTo>
                      <a:pt x="14" y="2"/>
                    </a:lnTo>
                    <a:lnTo>
                      <a:pt x="7" y="0"/>
                    </a:lnTo>
                    <a:lnTo>
                      <a:pt x="1" y="0"/>
                    </a:lnTo>
                    <a:lnTo>
                      <a:pt x="0" y="2"/>
                    </a:lnTo>
                    <a:lnTo>
                      <a:pt x="0" y="2"/>
                    </a:lnTo>
                    <a:lnTo>
                      <a:pt x="1" y="2"/>
                    </a:lnTo>
                    <a:lnTo>
                      <a:pt x="1" y="2"/>
                    </a:lnTo>
                    <a:lnTo>
                      <a:pt x="0" y="4"/>
                    </a:lnTo>
                    <a:lnTo>
                      <a:pt x="0" y="4"/>
                    </a:lnTo>
                    <a:lnTo>
                      <a:pt x="1" y="4"/>
                    </a:lnTo>
                    <a:lnTo>
                      <a:pt x="3" y="5"/>
                    </a:lnTo>
                    <a:lnTo>
                      <a:pt x="3" y="7"/>
                    </a:lnTo>
                    <a:lnTo>
                      <a:pt x="3" y="7"/>
                    </a:lnTo>
                    <a:lnTo>
                      <a:pt x="5" y="5"/>
                    </a:lnTo>
                    <a:lnTo>
                      <a:pt x="5" y="5"/>
                    </a:lnTo>
                    <a:lnTo>
                      <a:pt x="7"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8" name="Freeform 2678">
                <a:extLst>
                  <a:ext uri="{FF2B5EF4-FFF2-40B4-BE49-F238E27FC236}">
                    <a16:creationId xmlns:a16="http://schemas.microsoft.com/office/drawing/2014/main" id="{0373FEAF-3B52-994D-BF47-80F9B4D710A0}"/>
                  </a:ext>
                </a:extLst>
              </p:cNvPr>
              <p:cNvSpPr>
                <a:spLocks/>
              </p:cNvSpPr>
              <p:nvPr/>
            </p:nvSpPr>
            <p:spPr bwMode="auto">
              <a:xfrm>
                <a:off x="4789" y="2711"/>
                <a:ext cx="16" cy="7"/>
              </a:xfrm>
              <a:custGeom>
                <a:avLst/>
                <a:gdLst>
                  <a:gd name="T0" fmla="*/ 7 w 16"/>
                  <a:gd name="T1" fmla="*/ 7 h 7"/>
                  <a:gd name="T2" fmla="*/ 7 w 16"/>
                  <a:gd name="T3" fmla="*/ 7 h 7"/>
                  <a:gd name="T4" fmla="*/ 9 w 16"/>
                  <a:gd name="T5" fmla="*/ 7 h 7"/>
                  <a:gd name="T6" fmla="*/ 9 w 16"/>
                  <a:gd name="T7" fmla="*/ 5 h 7"/>
                  <a:gd name="T8" fmla="*/ 5 w 16"/>
                  <a:gd name="T9" fmla="*/ 2 h 7"/>
                  <a:gd name="T10" fmla="*/ 5 w 16"/>
                  <a:gd name="T11" fmla="*/ 2 h 7"/>
                  <a:gd name="T12" fmla="*/ 7 w 16"/>
                  <a:gd name="T13" fmla="*/ 2 h 7"/>
                  <a:gd name="T14" fmla="*/ 9 w 16"/>
                  <a:gd name="T15" fmla="*/ 4 h 7"/>
                  <a:gd name="T16" fmla="*/ 9 w 16"/>
                  <a:gd name="T17" fmla="*/ 4 h 7"/>
                  <a:gd name="T18" fmla="*/ 10 w 16"/>
                  <a:gd name="T19" fmla="*/ 5 h 7"/>
                  <a:gd name="T20" fmla="*/ 12 w 16"/>
                  <a:gd name="T21" fmla="*/ 5 h 7"/>
                  <a:gd name="T22" fmla="*/ 12 w 16"/>
                  <a:gd name="T23" fmla="*/ 5 h 7"/>
                  <a:gd name="T24" fmla="*/ 14 w 16"/>
                  <a:gd name="T25" fmla="*/ 5 h 7"/>
                  <a:gd name="T26" fmla="*/ 16 w 16"/>
                  <a:gd name="T27" fmla="*/ 4 h 7"/>
                  <a:gd name="T28" fmla="*/ 16 w 16"/>
                  <a:gd name="T29" fmla="*/ 2 h 7"/>
                  <a:gd name="T30" fmla="*/ 14 w 16"/>
                  <a:gd name="T31" fmla="*/ 2 h 7"/>
                  <a:gd name="T32" fmla="*/ 14 w 16"/>
                  <a:gd name="T33" fmla="*/ 2 h 7"/>
                  <a:gd name="T34" fmla="*/ 7 w 16"/>
                  <a:gd name="T35" fmla="*/ 0 h 7"/>
                  <a:gd name="T36" fmla="*/ 1 w 16"/>
                  <a:gd name="T37" fmla="*/ 0 h 7"/>
                  <a:gd name="T38" fmla="*/ 0 w 16"/>
                  <a:gd name="T39" fmla="*/ 2 h 7"/>
                  <a:gd name="T40" fmla="*/ 0 w 16"/>
                  <a:gd name="T41" fmla="*/ 2 h 7"/>
                  <a:gd name="T42" fmla="*/ 1 w 16"/>
                  <a:gd name="T43" fmla="*/ 2 h 7"/>
                  <a:gd name="T44" fmla="*/ 1 w 16"/>
                  <a:gd name="T45" fmla="*/ 2 h 7"/>
                  <a:gd name="T46" fmla="*/ 0 w 16"/>
                  <a:gd name="T47" fmla="*/ 4 h 7"/>
                  <a:gd name="T48" fmla="*/ 0 w 16"/>
                  <a:gd name="T49" fmla="*/ 4 h 7"/>
                  <a:gd name="T50" fmla="*/ 1 w 16"/>
                  <a:gd name="T51" fmla="*/ 4 h 7"/>
                  <a:gd name="T52" fmla="*/ 3 w 16"/>
                  <a:gd name="T53" fmla="*/ 5 h 7"/>
                  <a:gd name="T54" fmla="*/ 3 w 16"/>
                  <a:gd name="T55" fmla="*/ 7 h 7"/>
                  <a:gd name="T56" fmla="*/ 3 w 16"/>
                  <a:gd name="T57" fmla="*/ 7 h 7"/>
                  <a:gd name="T58" fmla="*/ 5 w 16"/>
                  <a:gd name="T59" fmla="*/ 5 h 7"/>
                  <a:gd name="T60" fmla="*/ 5 w 16"/>
                  <a:gd name="T61" fmla="*/ 5 h 7"/>
                  <a:gd name="T62" fmla="*/ 7 w 16"/>
                  <a:gd name="T6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7">
                    <a:moveTo>
                      <a:pt x="7" y="7"/>
                    </a:moveTo>
                    <a:lnTo>
                      <a:pt x="7" y="7"/>
                    </a:lnTo>
                    <a:lnTo>
                      <a:pt x="9" y="7"/>
                    </a:lnTo>
                    <a:lnTo>
                      <a:pt x="9" y="5"/>
                    </a:lnTo>
                    <a:lnTo>
                      <a:pt x="5" y="2"/>
                    </a:lnTo>
                    <a:lnTo>
                      <a:pt x="5" y="2"/>
                    </a:lnTo>
                    <a:lnTo>
                      <a:pt x="7" y="2"/>
                    </a:lnTo>
                    <a:lnTo>
                      <a:pt x="9" y="4"/>
                    </a:lnTo>
                    <a:lnTo>
                      <a:pt x="9" y="4"/>
                    </a:lnTo>
                    <a:lnTo>
                      <a:pt x="10" y="5"/>
                    </a:lnTo>
                    <a:lnTo>
                      <a:pt x="12" y="5"/>
                    </a:lnTo>
                    <a:lnTo>
                      <a:pt x="12" y="5"/>
                    </a:lnTo>
                    <a:lnTo>
                      <a:pt x="14" y="5"/>
                    </a:lnTo>
                    <a:lnTo>
                      <a:pt x="16" y="4"/>
                    </a:lnTo>
                    <a:lnTo>
                      <a:pt x="16" y="2"/>
                    </a:lnTo>
                    <a:lnTo>
                      <a:pt x="14" y="2"/>
                    </a:lnTo>
                    <a:lnTo>
                      <a:pt x="14" y="2"/>
                    </a:lnTo>
                    <a:lnTo>
                      <a:pt x="7" y="0"/>
                    </a:lnTo>
                    <a:lnTo>
                      <a:pt x="1" y="0"/>
                    </a:lnTo>
                    <a:lnTo>
                      <a:pt x="0" y="2"/>
                    </a:lnTo>
                    <a:lnTo>
                      <a:pt x="0" y="2"/>
                    </a:lnTo>
                    <a:lnTo>
                      <a:pt x="1" y="2"/>
                    </a:lnTo>
                    <a:lnTo>
                      <a:pt x="1" y="2"/>
                    </a:lnTo>
                    <a:lnTo>
                      <a:pt x="0" y="4"/>
                    </a:lnTo>
                    <a:lnTo>
                      <a:pt x="0" y="4"/>
                    </a:lnTo>
                    <a:lnTo>
                      <a:pt x="1" y="4"/>
                    </a:lnTo>
                    <a:lnTo>
                      <a:pt x="3" y="5"/>
                    </a:lnTo>
                    <a:lnTo>
                      <a:pt x="3" y="7"/>
                    </a:lnTo>
                    <a:lnTo>
                      <a:pt x="3" y="7"/>
                    </a:lnTo>
                    <a:lnTo>
                      <a:pt x="5" y="5"/>
                    </a:lnTo>
                    <a:lnTo>
                      <a:pt x="5" y="5"/>
                    </a:lnTo>
                    <a:lnTo>
                      <a:pt x="7"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39" name="Freeform 2679">
                <a:extLst>
                  <a:ext uri="{FF2B5EF4-FFF2-40B4-BE49-F238E27FC236}">
                    <a16:creationId xmlns:a16="http://schemas.microsoft.com/office/drawing/2014/main" id="{20E39EB3-F459-F64E-A1DB-0A520F8247A0}"/>
                  </a:ext>
                </a:extLst>
              </p:cNvPr>
              <p:cNvSpPr>
                <a:spLocks/>
              </p:cNvSpPr>
              <p:nvPr/>
            </p:nvSpPr>
            <p:spPr bwMode="auto">
              <a:xfrm>
                <a:off x="4790" y="2841"/>
                <a:ext cx="8" cy="4"/>
              </a:xfrm>
              <a:custGeom>
                <a:avLst/>
                <a:gdLst>
                  <a:gd name="T0" fmla="*/ 0 w 8"/>
                  <a:gd name="T1" fmla="*/ 4 h 4"/>
                  <a:gd name="T2" fmla="*/ 0 w 8"/>
                  <a:gd name="T3" fmla="*/ 4 h 4"/>
                  <a:gd name="T4" fmla="*/ 8 w 8"/>
                  <a:gd name="T5" fmla="*/ 0 h 4"/>
                  <a:gd name="T6" fmla="*/ 8 w 8"/>
                  <a:gd name="T7" fmla="*/ 0 h 4"/>
                  <a:gd name="T8" fmla="*/ 2 w 8"/>
                  <a:gd name="T9" fmla="*/ 2 h 4"/>
                  <a:gd name="T10" fmla="*/ 0 w 8"/>
                  <a:gd name="T11" fmla="*/ 4 h 4"/>
                </a:gdLst>
                <a:ahLst/>
                <a:cxnLst>
                  <a:cxn ang="0">
                    <a:pos x="T0" y="T1"/>
                  </a:cxn>
                  <a:cxn ang="0">
                    <a:pos x="T2" y="T3"/>
                  </a:cxn>
                  <a:cxn ang="0">
                    <a:pos x="T4" y="T5"/>
                  </a:cxn>
                  <a:cxn ang="0">
                    <a:pos x="T6" y="T7"/>
                  </a:cxn>
                  <a:cxn ang="0">
                    <a:pos x="T8" y="T9"/>
                  </a:cxn>
                  <a:cxn ang="0">
                    <a:pos x="T10" y="T11"/>
                  </a:cxn>
                </a:cxnLst>
                <a:rect l="0" t="0" r="r" b="b"/>
                <a:pathLst>
                  <a:path w="8" h="4">
                    <a:moveTo>
                      <a:pt x="0" y="4"/>
                    </a:moveTo>
                    <a:lnTo>
                      <a:pt x="0" y="4"/>
                    </a:lnTo>
                    <a:lnTo>
                      <a:pt x="8" y="0"/>
                    </a:lnTo>
                    <a:lnTo>
                      <a:pt x="8" y="0"/>
                    </a:lnTo>
                    <a:lnTo>
                      <a:pt x="2" y="2"/>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0" name="Freeform 2680">
                <a:extLst>
                  <a:ext uri="{FF2B5EF4-FFF2-40B4-BE49-F238E27FC236}">
                    <a16:creationId xmlns:a16="http://schemas.microsoft.com/office/drawing/2014/main" id="{BB81A5A8-8C45-AC47-8713-3B182A2C5FBF}"/>
                  </a:ext>
                </a:extLst>
              </p:cNvPr>
              <p:cNvSpPr>
                <a:spLocks/>
              </p:cNvSpPr>
              <p:nvPr/>
            </p:nvSpPr>
            <p:spPr bwMode="auto">
              <a:xfrm>
                <a:off x="4790" y="2841"/>
                <a:ext cx="8" cy="4"/>
              </a:xfrm>
              <a:custGeom>
                <a:avLst/>
                <a:gdLst>
                  <a:gd name="T0" fmla="*/ 0 w 8"/>
                  <a:gd name="T1" fmla="*/ 4 h 4"/>
                  <a:gd name="T2" fmla="*/ 0 w 8"/>
                  <a:gd name="T3" fmla="*/ 4 h 4"/>
                  <a:gd name="T4" fmla="*/ 8 w 8"/>
                  <a:gd name="T5" fmla="*/ 0 h 4"/>
                  <a:gd name="T6" fmla="*/ 8 w 8"/>
                  <a:gd name="T7" fmla="*/ 0 h 4"/>
                  <a:gd name="T8" fmla="*/ 2 w 8"/>
                  <a:gd name="T9" fmla="*/ 2 h 4"/>
                  <a:gd name="T10" fmla="*/ 0 w 8"/>
                  <a:gd name="T11" fmla="*/ 4 h 4"/>
                </a:gdLst>
                <a:ahLst/>
                <a:cxnLst>
                  <a:cxn ang="0">
                    <a:pos x="T0" y="T1"/>
                  </a:cxn>
                  <a:cxn ang="0">
                    <a:pos x="T2" y="T3"/>
                  </a:cxn>
                  <a:cxn ang="0">
                    <a:pos x="T4" y="T5"/>
                  </a:cxn>
                  <a:cxn ang="0">
                    <a:pos x="T6" y="T7"/>
                  </a:cxn>
                  <a:cxn ang="0">
                    <a:pos x="T8" y="T9"/>
                  </a:cxn>
                  <a:cxn ang="0">
                    <a:pos x="T10" y="T11"/>
                  </a:cxn>
                </a:cxnLst>
                <a:rect l="0" t="0" r="r" b="b"/>
                <a:pathLst>
                  <a:path w="8" h="4">
                    <a:moveTo>
                      <a:pt x="0" y="4"/>
                    </a:moveTo>
                    <a:lnTo>
                      <a:pt x="0" y="4"/>
                    </a:lnTo>
                    <a:lnTo>
                      <a:pt x="8" y="0"/>
                    </a:lnTo>
                    <a:lnTo>
                      <a:pt x="8" y="0"/>
                    </a:lnTo>
                    <a:lnTo>
                      <a:pt x="2" y="2"/>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1" name="Freeform 2681">
                <a:extLst>
                  <a:ext uri="{FF2B5EF4-FFF2-40B4-BE49-F238E27FC236}">
                    <a16:creationId xmlns:a16="http://schemas.microsoft.com/office/drawing/2014/main" id="{D2259D0C-524A-B440-80FB-B7F0FED365EB}"/>
                  </a:ext>
                </a:extLst>
              </p:cNvPr>
              <p:cNvSpPr>
                <a:spLocks/>
              </p:cNvSpPr>
              <p:nvPr/>
            </p:nvSpPr>
            <p:spPr bwMode="auto">
              <a:xfrm>
                <a:off x="4790" y="2724"/>
                <a:ext cx="8" cy="1"/>
              </a:xfrm>
              <a:custGeom>
                <a:avLst/>
                <a:gdLst>
                  <a:gd name="T0" fmla="*/ 0 w 8"/>
                  <a:gd name="T1" fmla="*/ 0 h 1"/>
                  <a:gd name="T2" fmla="*/ 0 w 8"/>
                  <a:gd name="T3" fmla="*/ 0 h 1"/>
                  <a:gd name="T4" fmla="*/ 2 w 8"/>
                  <a:gd name="T5" fmla="*/ 1 h 1"/>
                  <a:gd name="T6" fmla="*/ 4 w 8"/>
                  <a:gd name="T7" fmla="*/ 1 h 1"/>
                  <a:gd name="T8" fmla="*/ 6 w 8"/>
                  <a:gd name="T9" fmla="*/ 1 h 1"/>
                  <a:gd name="T10" fmla="*/ 8 w 8"/>
                  <a:gd name="T11" fmla="*/ 0 h 1"/>
                  <a:gd name="T12" fmla="*/ 8 w 8"/>
                  <a:gd name="T13" fmla="*/ 0 h 1"/>
                  <a:gd name="T14" fmla="*/ 4 w 8"/>
                  <a:gd name="T15" fmla="*/ 0 h 1"/>
                  <a:gd name="T16" fmla="*/ 0 w 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
                    <a:moveTo>
                      <a:pt x="0" y="0"/>
                    </a:moveTo>
                    <a:lnTo>
                      <a:pt x="0" y="0"/>
                    </a:lnTo>
                    <a:lnTo>
                      <a:pt x="2" y="1"/>
                    </a:lnTo>
                    <a:lnTo>
                      <a:pt x="4" y="1"/>
                    </a:lnTo>
                    <a:lnTo>
                      <a:pt x="6" y="1"/>
                    </a:lnTo>
                    <a:lnTo>
                      <a:pt x="8" y="0"/>
                    </a:lnTo>
                    <a:lnTo>
                      <a:pt x="8" y="0"/>
                    </a:lnTo>
                    <a:lnTo>
                      <a:pt x="4"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2" name="Freeform 2682">
                <a:extLst>
                  <a:ext uri="{FF2B5EF4-FFF2-40B4-BE49-F238E27FC236}">
                    <a16:creationId xmlns:a16="http://schemas.microsoft.com/office/drawing/2014/main" id="{B345A75E-C84B-6741-A489-6945D2D227EA}"/>
                  </a:ext>
                </a:extLst>
              </p:cNvPr>
              <p:cNvSpPr>
                <a:spLocks/>
              </p:cNvSpPr>
              <p:nvPr/>
            </p:nvSpPr>
            <p:spPr bwMode="auto">
              <a:xfrm>
                <a:off x="4790" y="2724"/>
                <a:ext cx="8" cy="1"/>
              </a:xfrm>
              <a:custGeom>
                <a:avLst/>
                <a:gdLst>
                  <a:gd name="T0" fmla="*/ 0 w 8"/>
                  <a:gd name="T1" fmla="*/ 0 h 1"/>
                  <a:gd name="T2" fmla="*/ 0 w 8"/>
                  <a:gd name="T3" fmla="*/ 0 h 1"/>
                  <a:gd name="T4" fmla="*/ 2 w 8"/>
                  <a:gd name="T5" fmla="*/ 1 h 1"/>
                  <a:gd name="T6" fmla="*/ 4 w 8"/>
                  <a:gd name="T7" fmla="*/ 1 h 1"/>
                  <a:gd name="T8" fmla="*/ 6 w 8"/>
                  <a:gd name="T9" fmla="*/ 1 h 1"/>
                  <a:gd name="T10" fmla="*/ 8 w 8"/>
                  <a:gd name="T11" fmla="*/ 0 h 1"/>
                  <a:gd name="T12" fmla="*/ 8 w 8"/>
                  <a:gd name="T13" fmla="*/ 0 h 1"/>
                  <a:gd name="T14" fmla="*/ 4 w 8"/>
                  <a:gd name="T15" fmla="*/ 0 h 1"/>
                  <a:gd name="T16" fmla="*/ 0 w 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
                    <a:moveTo>
                      <a:pt x="0" y="0"/>
                    </a:moveTo>
                    <a:lnTo>
                      <a:pt x="0" y="0"/>
                    </a:lnTo>
                    <a:lnTo>
                      <a:pt x="2" y="1"/>
                    </a:lnTo>
                    <a:lnTo>
                      <a:pt x="4" y="1"/>
                    </a:lnTo>
                    <a:lnTo>
                      <a:pt x="6" y="1"/>
                    </a:lnTo>
                    <a:lnTo>
                      <a:pt x="8" y="0"/>
                    </a:lnTo>
                    <a:lnTo>
                      <a:pt x="8" y="0"/>
                    </a:lnTo>
                    <a:lnTo>
                      <a:pt x="4"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3" name="Freeform 2683">
                <a:extLst>
                  <a:ext uri="{FF2B5EF4-FFF2-40B4-BE49-F238E27FC236}">
                    <a16:creationId xmlns:a16="http://schemas.microsoft.com/office/drawing/2014/main" id="{1E70E112-14E8-C641-B292-77433FB6C64D}"/>
                  </a:ext>
                </a:extLst>
              </p:cNvPr>
              <p:cNvSpPr>
                <a:spLocks/>
              </p:cNvSpPr>
              <p:nvPr/>
            </p:nvSpPr>
            <p:spPr bwMode="auto">
              <a:xfrm>
                <a:off x="4792" y="2718"/>
                <a:ext cx="2" cy="2"/>
              </a:xfrm>
              <a:custGeom>
                <a:avLst/>
                <a:gdLst>
                  <a:gd name="T0" fmla="*/ 2 w 2"/>
                  <a:gd name="T1" fmla="*/ 0 h 2"/>
                  <a:gd name="T2" fmla="*/ 2 w 2"/>
                  <a:gd name="T3" fmla="*/ 0 h 2"/>
                  <a:gd name="T4" fmla="*/ 0 w 2"/>
                  <a:gd name="T5" fmla="*/ 2 h 2"/>
                  <a:gd name="T6" fmla="*/ 0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2" y="0"/>
                    </a:lnTo>
                    <a:lnTo>
                      <a:pt x="2"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4" name="Freeform 2684">
                <a:extLst>
                  <a:ext uri="{FF2B5EF4-FFF2-40B4-BE49-F238E27FC236}">
                    <a16:creationId xmlns:a16="http://schemas.microsoft.com/office/drawing/2014/main" id="{FC58D915-AF8D-1E4F-9E3D-E17F9747186D}"/>
                  </a:ext>
                </a:extLst>
              </p:cNvPr>
              <p:cNvSpPr>
                <a:spLocks/>
              </p:cNvSpPr>
              <p:nvPr/>
            </p:nvSpPr>
            <p:spPr bwMode="auto">
              <a:xfrm>
                <a:off x="4792" y="2718"/>
                <a:ext cx="2" cy="2"/>
              </a:xfrm>
              <a:custGeom>
                <a:avLst/>
                <a:gdLst>
                  <a:gd name="T0" fmla="*/ 2 w 2"/>
                  <a:gd name="T1" fmla="*/ 0 h 2"/>
                  <a:gd name="T2" fmla="*/ 2 w 2"/>
                  <a:gd name="T3" fmla="*/ 0 h 2"/>
                  <a:gd name="T4" fmla="*/ 0 w 2"/>
                  <a:gd name="T5" fmla="*/ 2 h 2"/>
                  <a:gd name="T6" fmla="*/ 0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2" y="0"/>
                    </a:lnTo>
                    <a:lnTo>
                      <a:pt x="2"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5" name="Freeform 2685">
                <a:extLst>
                  <a:ext uri="{FF2B5EF4-FFF2-40B4-BE49-F238E27FC236}">
                    <a16:creationId xmlns:a16="http://schemas.microsoft.com/office/drawing/2014/main" id="{C902DEEA-D51C-7A4D-BE33-C350B597D78F}"/>
                  </a:ext>
                </a:extLst>
              </p:cNvPr>
              <p:cNvSpPr>
                <a:spLocks/>
              </p:cNvSpPr>
              <p:nvPr/>
            </p:nvSpPr>
            <p:spPr bwMode="auto">
              <a:xfrm>
                <a:off x="4794" y="2725"/>
                <a:ext cx="7" cy="7"/>
              </a:xfrm>
              <a:custGeom>
                <a:avLst/>
                <a:gdLst>
                  <a:gd name="T0" fmla="*/ 4 w 7"/>
                  <a:gd name="T1" fmla="*/ 0 h 7"/>
                  <a:gd name="T2" fmla="*/ 4 w 7"/>
                  <a:gd name="T3" fmla="*/ 0 h 7"/>
                  <a:gd name="T4" fmla="*/ 2 w 7"/>
                  <a:gd name="T5" fmla="*/ 2 h 7"/>
                  <a:gd name="T6" fmla="*/ 0 w 7"/>
                  <a:gd name="T7" fmla="*/ 4 h 7"/>
                  <a:gd name="T8" fmla="*/ 4 w 7"/>
                  <a:gd name="T9" fmla="*/ 7 h 7"/>
                  <a:gd name="T10" fmla="*/ 4 w 7"/>
                  <a:gd name="T11" fmla="*/ 7 h 7"/>
                  <a:gd name="T12" fmla="*/ 5 w 7"/>
                  <a:gd name="T13" fmla="*/ 7 h 7"/>
                  <a:gd name="T14" fmla="*/ 7 w 7"/>
                  <a:gd name="T15" fmla="*/ 4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4" y="0"/>
                    </a:lnTo>
                    <a:lnTo>
                      <a:pt x="2" y="2"/>
                    </a:lnTo>
                    <a:lnTo>
                      <a:pt x="0" y="4"/>
                    </a:lnTo>
                    <a:lnTo>
                      <a:pt x="4" y="7"/>
                    </a:lnTo>
                    <a:lnTo>
                      <a:pt x="4" y="7"/>
                    </a:lnTo>
                    <a:lnTo>
                      <a:pt x="5" y="7"/>
                    </a:lnTo>
                    <a:lnTo>
                      <a:pt x="7" y="4"/>
                    </a:lnTo>
                    <a:lnTo>
                      <a:pt x="7" y="2"/>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6" name="Freeform 2686">
                <a:extLst>
                  <a:ext uri="{FF2B5EF4-FFF2-40B4-BE49-F238E27FC236}">
                    <a16:creationId xmlns:a16="http://schemas.microsoft.com/office/drawing/2014/main" id="{76380AE1-3820-9B45-BAC8-7C80BFC25219}"/>
                  </a:ext>
                </a:extLst>
              </p:cNvPr>
              <p:cNvSpPr>
                <a:spLocks/>
              </p:cNvSpPr>
              <p:nvPr/>
            </p:nvSpPr>
            <p:spPr bwMode="auto">
              <a:xfrm>
                <a:off x="4794" y="2725"/>
                <a:ext cx="7" cy="7"/>
              </a:xfrm>
              <a:custGeom>
                <a:avLst/>
                <a:gdLst>
                  <a:gd name="T0" fmla="*/ 4 w 7"/>
                  <a:gd name="T1" fmla="*/ 0 h 7"/>
                  <a:gd name="T2" fmla="*/ 4 w 7"/>
                  <a:gd name="T3" fmla="*/ 0 h 7"/>
                  <a:gd name="T4" fmla="*/ 2 w 7"/>
                  <a:gd name="T5" fmla="*/ 2 h 7"/>
                  <a:gd name="T6" fmla="*/ 0 w 7"/>
                  <a:gd name="T7" fmla="*/ 4 h 7"/>
                  <a:gd name="T8" fmla="*/ 4 w 7"/>
                  <a:gd name="T9" fmla="*/ 7 h 7"/>
                  <a:gd name="T10" fmla="*/ 4 w 7"/>
                  <a:gd name="T11" fmla="*/ 7 h 7"/>
                  <a:gd name="T12" fmla="*/ 5 w 7"/>
                  <a:gd name="T13" fmla="*/ 7 h 7"/>
                  <a:gd name="T14" fmla="*/ 7 w 7"/>
                  <a:gd name="T15" fmla="*/ 4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4" y="0"/>
                    </a:lnTo>
                    <a:lnTo>
                      <a:pt x="2" y="2"/>
                    </a:lnTo>
                    <a:lnTo>
                      <a:pt x="0" y="4"/>
                    </a:lnTo>
                    <a:lnTo>
                      <a:pt x="4" y="7"/>
                    </a:lnTo>
                    <a:lnTo>
                      <a:pt x="4" y="7"/>
                    </a:lnTo>
                    <a:lnTo>
                      <a:pt x="5" y="7"/>
                    </a:lnTo>
                    <a:lnTo>
                      <a:pt x="7" y="4"/>
                    </a:lnTo>
                    <a:lnTo>
                      <a:pt x="7" y="2"/>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7" name="Freeform 2687">
                <a:extLst>
                  <a:ext uri="{FF2B5EF4-FFF2-40B4-BE49-F238E27FC236}">
                    <a16:creationId xmlns:a16="http://schemas.microsoft.com/office/drawing/2014/main" id="{9F812A29-10CC-304C-992C-C1ED5C02CFB8}"/>
                  </a:ext>
                </a:extLst>
              </p:cNvPr>
              <p:cNvSpPr>
                <a:spLocks/>
              </p:cNvSpPr>
              <p:nvPr/>
            </p:nvSpPr>
            <p:spPr bwMode="auto">
              <a:xfrm>
                <a:off x="4794" y="2831"/>
                <a:ext cx="4" cy="0"/>
              </a:xfrm>
              <a:custGeom>
                <a:avLst/>
                <a:gdLst>
                  <a:gd name="T0" fmla="*/ 2 w 4"/>
                  <a:gd name="T1" fmla="*/ 2 w 4"/>
                  <a:gd name="T2" fmla="*/ 0 w 4"/>
                  <a:gd name="T3" fmla="*/ 0 w 4"/>
                  <a:gd name="T4" fmla="*/ 2 w 4"/>
                  <a:gd name="T5" fmla="*/ 4 w 4"/>
                  <a:gd name="T6" fmla="*/ 4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2" y="0"/>
                    </a:lnTo>
                    <a:lnTo>
                      <a:pt x="0" y="0"/>
                    </a:lnTo>
                    <a:lnTo>
                      <a:pt x="0" y="0"/>
                    </a:lnTo>
                    <a:lnTo>
                      <a:pt x="2" y="0"/>
                    </a:lnTo>
                    <a:lnTo>
                      <a:pt x="4" y="0"/>
                    </a:lnTo>
                    <a:lnTo>
                      <a:pt x="4"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8" name="Freeform 2688">
                <a:extLst>
                  <a:ext uri="{FF2B5EF4-FFF2-40B4-BE49-F238E27FC236}">
                    <a16:creationId xmlns:a16="http://schemas.microsoft.com/office/drawing/2014/main" id="{FB5469CA-97C7-FB4E-A489-C6F746880676}"/>
                  </a:ext>
                </a:extLst>
              </p:cNvPr>
              <p:cNvSpPr>
                <a:spLocks/>
              </p:cNvSpPr>
              <p:nvPr/>
            </p:nvSpPr>
            <p:spPr bwMode="auto">
              <a:xfrm>
                <a:off x="4794" y="2831"/>
                <a:ext cx="4" cy="0"/>
              </a:xfrm>
              <a:custGeom>
                <a:avLst/>
                <a:gdLst>
                  <a:gd name="T0" fmla="*/ 2 w 4"/>
                  <a:gd name="T1" fmla="*/ 2 w 4"/>
                  <a:gd name="T2" fmla="*/ 0 w 4"/>
                  <a:gd name="T3" fmla="*/ 0 w 4"/>
                  <a:gd name="T4" fmla="*/ 2 w 4"/>
                  <a:gd name="T5" fmla="*/ 4 w 4"/>
                  <a:gd name="T6" fmla="*/ 4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2" y="0"/>
                    </a:lnTo>
                    <a:lnTo>
                      <a:pt x="0" y="0"/>
                    </a:lnTo>
                    <a:lnTo>
                      <a:pt x="0" y="0"/>
                    </a:lnTo>
                    <a:lnTo>
                      <a:pt x="2" y="0"/>
                    </a:lnTo>
                    <a:lnTo>
                      <a:pt x="4" y="0"/>
                    </a:lnTo>
                    <a:lnTo>
                      <a:pt x="4"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49" name="Freeform 2689">
                <a:extLst>
                  <a:ext uri="{FF2B5EF4-FFF2-40B4-BE49-F238E27FC236}">
                    <a16:creationId xmlns:a16="http://schemas.microsoft.com/office/drawing/2014/main" id="{0983CB46-8E73-C74D-AD1E-C59DBA938400}"/>
                  </a:ext>
                </a:extLst>
              </p:cNvPr>
              <p:cNvSpPr>
                <a:spLocks/>
              </p:cNvSpPr>
              <p:nvPr/>
            </p:nvSpPr>
            <p:spPr bwMode="auto">
              <a:xfrm>
                <a:off x="4796" y="2825"/>
                <a:ext cx="11" cy="15"/>
              </a:xfrm>
              <a:custGeom>
                <a:avLst/>
                <a:gdLst>
                  <a:gd name="T0" fmla="*/ 11 w 11"/>
                  <a:gd name="T1" fmla="*/ 0 h 15"/>
                  <a:gd name="T2" fmla="*/ 11 w 11"/>
                  <a:gd name="T3" fmla="*/ 0 h 15"/>
                  <a:gd name="T4" fmla="*/ 3 w 11"/>
                  <a:gd name="T5" fmla="*/ 4 h 15"/>
                  <a:gd name="T6" fmla="*/ 2 w 11"/>
                  <a:gd name="T7" fmla="*/ 7 h 15"/>
                  <a:gd name="T8" fmla="*/ 3 w 11"/>
                  <a:gd name="T9" fmla="*/ 9 h 15"/>
                  <a:gd name="T10" fmla="*/ 3 w 11"/>
                  <a:gd name="T11" fmla="*/ 9 h 15"/>
                  <a:gd name="T12" fmla="*/ 2 w 11"/>
                  <a:gd name="T13" fmla="*/ 9 h 15"/>
                  <a:gd name="T14" fmla="*/ 0 w 11"/>
                  <a:gd name="T15" fmla="*/ 11 h 15"/>
                  <a:gd name="T16" fmla="*/ 0 w 11"/>
                  <a:gd name="T17" fmla="*/ 13 h 15"/>
                  <a:gd name="T18" fmla="*/ 2 w 11"/>
                  <a:gd name="T19" fmla="*/ 15 h 15"/>
                  <a:gd name="T20" fmla="*/ 3 w 11"/>
                  <a:gd name="T21" fmla="*/ 13 h 15"/>
                  <a:gd name="T22" fmla="*/ 3 w 11"/>
                  <a:gd name="T23" fmla="*/ 13 h 15"/>
                  <a:gd name="T24" fmla="*/ 5 w 11"/>
                  <a:gd name="T25" fmla="*/ 11 h 15"/>
                  <a:gd name="T26" fmla="*/ 9 w 11"/>
                  <a:gd name="T27" fmla="*/ 7 h 15"/>
                  <a:gd name="T28" fmla="*/ 9 w 11"/>
                  <a:gd name="T29" fmla="*/ 7 h 15"/>
                  <a:gd name="T30" fmla="*/ 9 w 11"/>
                  <a:gd name="T31" fmla="*/ 4 h 15"/>
                  <a:gd name="T32" fmla="*/ 11 w 11"/>
                  <a:gd name="T33" fmla="*/ 2 h 15"/>
                  <a:gd name="T34" fmla="*/ 11 w 11"/>
                  <a:gd name="T35" fmla="*/ 2 h 15"/>
                  <a:gd name="T36" fmla="*/ 11 w 11"/>
                  <a:gd name="T37" fmla="*/ 2 h 15"/>
                  <a:gd name="T38" fmla="*/ 11 w 11"/>
                  <a:gd name="T3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5">
                    <a:moveTo>
                      <a:pt x="11" y="0"/>
                    </a:moveTo>
                    <a:lnTo>
                      <a:pt x="11" y="0"/>
                    </a:lnTo>
                    <a:lnTo>
                      <a:pt x="3" y="4"/>
                    </a:lnTo>
                    <a:lnTo>
                      <a:pt x="2" y="7"/>
                    </a:lnTo>
                    <a:lnTo>
                      <a:pt x="3" y="9"/>
                    </a:lnTo>
                    <a:lnTo>
                      <a:pt x="3" y="9"/>
                    </a:lnTo>
                    <a:lnTo>
                      <a:pt x="2" y="9"/>
                    </a:lnTo>
                    <a:lnTo>
                      <a:pt x="0" y="11"/>
                    </a:lnTo>
                    <a:lnTo>
                      <a:pt x="0" y="13"/>
                    </a:lnTo>
                    <a:lnTo>
                      <a:pt x="2" y="15"/>
                    </a:lnTo>
                    <a:lnTo>
                      <a:pt x="3" y="13"/>
                    </a:lnTo>
                    <a:lnTo>
                      <a:pt x="3" y="13"/>
                    </a:lnTo>
                    <a:lnTo>
                      <a:pt x="5" y="11"/>
                    </a:lnTo>
                    <a:lnTo>
                      <a:pt x="9" y="7"/>
                    </a:lnTo>
                    <a:lnTo>
                      <a:pt x="9" y="7"/>
                    </a:lnTo>
                    <a:lnTo>
                      <a:pt x="9" y="4"/>
                    </a:lnTo>
                    <a:lnTo>
                      <a:pt x="11" y="2"/>
                    </a:lnTo>
                    <a:lnTo>
                      <a:pt x="11" y="2"/>
                    </a:lnTo>
                    <a:lnTo>
                      <a:pt x="11" y="2"/>
                    </a:lnTo>
                    <a:lnTo>
                      <a:pt x="1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0" name="Freeform 2690">
                <a:extLst>
                  <a:ext uri="{FF2B5EF4-FFF2-40B4-BE49-F238E27FC236}">
                    <a16:creationId xmlns:a16="http://schemas.microsoft.com/office/drawing/2014/main" id="{364C2D06-26B1-974E-8251-C993EBEA8925}"/>
                  </a:ext>
                </a:extLst>
              </p:cNvPr>
              <p:cNvSpPr>
                <a:spLocks/>
              </p:cNvSpPr>
              <p:nvPr/>
            </p:nvSpPr>
            <p:spPr bwMode="auto">
              <a:xfrm>
                <a:off x="4796" y="2825"/>
                <a:ext cx="11" cy="15"/>
              </a:xfrm>
              <a:custGeom>
                <a:avLst/>
                <a:gdLst>
                  <a:gd name="T0" fmla="*/ 11 w 11"/>
                  <a:gd name="T1" fmla="*/ 0 h 15"/>
                  <a:gd name="T2" fmla="*/ 11 w 11"/>
                  <a:gd name="T3" fmla="*/ 0 h 15"/>
                  <a:gd name="T4" fmla="*/ 3 w 11"/>
                  <a:gd name="T5" fmla="*/ 4 h 15"/>
                  <a:gd name="T6" fmla="*/ 2 w 11"/>
                  <a:gd name="T7" fmla="*/ 7 h 15"/>
                  <a:gd name="T8" fmla="*/ 3 w 11"/>
                  <a:gd name="T9" fmla="*/ 9 h 15"/>
                  <a:gd name="T10" fmla="*/ 3 w 11"/>
                  <a:gd name="T11" fmla="*/ 9 h 15"/>
                  <a:gd name="T12" fmla="*/ 2 w 11"/>
                  <a:gd name="T13" fmla="*/ 9 h 15"/>
                  <a:gd name="T14" fmla="*/ 0 w 11"/>
                  <a:gd name="T15" fmla="*/ 11 h 15"/>
                  <a:gd name="T16" fmla="*/ 0 w 11"/>
                  <a:gd name="T17" fmla="*/ 13 h 15"/>
                  <a:gd name="T18" fmla="*/ 2 w 11"/>
                  <a:gd name="T19" fmla="*/ 15 h 15"/>
                  <a:gd name="T20" fmla="*/ 3 w 11"/>
                  <a:gd name="T21" fmla="*/ 13 h 15"/>
                  <a:gd name="T22" fmla="*/ 3 w 11"/>
                  <a:gd name="T23" fmla="*/ 13 h 15"/>
                  <a:gd name="T24" fmla="*/ 5 w 11"/>
                  <a:gd name="T25" fmla="*/ 11 h 15"/>
                  <a:gd name="T26" fmla="*/ 9 w 11"/>
                  <a:gd name="T27" fmla="*/ 7 h 15"/>
                  <a:gd name="T28" fmla="*/ 9 w 11"/>
                  <a:gd name="T29" fmla="*/ 7 h 15"/>
                  <a:gd name="T30" fmla="*/ 9 w 11"/>
                  <a:gd name="T31" fmla="*/ 4 h 15"/>
                  <a:gd name="T32" fmla="*/ 11 w 11"/>
                  <a:gd name="T33" fmla="*/ 2 h 15"/>
                  <a:gd name="T34" fmla="*/ 11 w 11"/>
                  <a:gd name="T35" fmla="*/ 2 h 15"/>
                  <a:gd name="T36" fmla="*/ 11 w 11"/>
                  <a:gd name="T37" fmla="*/ 2 h 15"/>
                  <a:gd name="T38" fmla="*/ 11 w 11"/>
                  <a:gd name="T3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5">
                    <a:moveTo>
                      <a:pt x="11" y="0"/>
                    </a:moveTo>
                    <a:lnTo>
                      <a:pt x="11" y="0"/>
                    </a:lnTo>
                    <a:lnTo>
                      <a:pt x="3" y="4"/>
                    </a:lnTo>
                    <a:lnTo>
                      <a:pt x="2" y="7"/>
                    </a:lnTo>
                    <a:lnTo>
                      <a:pt x="3" y="9"/>
                    </a:lnTo>
                    <a:lnTo>
                      <a:pt x="3" y="9"/>
                    </a:lnTo>
                    <a:lnTo>
                      <a:pt x="2" y="9"/>
                    </a:lnTo>
                    <a:lnTo>
                      <a:pt x="0" y="11"/>
                    </a:lnTo>
                    <a:lnTo>
                      <a:pt x="0" y="13"/>
                    </a:lnTo>
                    <a:lnTo>
                      <a:pt x="2" y="15"/>
                    </a:lnTo>
                    <a:lnTo>
                      <a:pt x="3" y="13"/>
                    </a:lnTo>
                    <a:lnTo>
                      <a:pt x="3" y="13"/>
                    </a:lnTo>
                    <a:lnTo>
                      <a:pt x="5" y="11"/>
                    </a:lnTo>
                    <a:lnTo>
                      <a:pt x="9" y="7"/>
                    </a:lnTo>
                    <a:lnTo>
                      <a:pt x="9" y="7"/>
                    </a:lnTo>
                    <a:lnTo>
                      <a:pt x="9" y="4"/>
                    </a:lnTo>
                    <a:lnTo>
                      <a:pt x="11" y="2"/>
                    </a:lnTo>
                    <a:lnTo>
                      <a:pt x="11" y="2"/>
                    </a:lnTo>
                    <a:lnTo>
                      <a:pt x="11" y="2"/>
                    </a:lnTo>
                    <a:lnTo>
                      <a:pt x="1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1" name="Freeform 2691">
                <a:extLst>
                  <a:ext uri="{FF2B5EF4-FFF2-40B4-BE49-F238E27FC236}">
                    <a16:creationId xmlns:a16="http://schemas.microsoft.com/office/drawing/2014/main" id="{12BB64E9-03AE-4241-967E-E269444DB190}"/>
                  </a:ext>
                </a:extLst>
              </p:cNvPr>
              <p:cNvSpPr>
                <a:spLocks/>
              </p:cNvSpPr>
              <p:nvPr/>
            </p:nvSpPr>
            <p:spPr bwMode="auto">
              <a:xfrm>
                <a:off x="4807" y="2825"/>
                <a:ext cx="3" cy="2"/>
              </a:xfrm>
              <a:custGeom>
                <a:avLst/>
                <a:gdLst>
                  <a:gd name="T0" fmla="*/ 0 w 3"/>
                  <a:gd name="T1" fmla="*/ 0 h 2"/>
                  <a:gd name="T2" fmla="*/ 0 w 3"/>
                  <a:gd name="T3" fmla="*/ 0 h 2"/>
                  <a:gd name="T4" fmla="*/ 3 w 3"/>
                  <a:gd name="T5" fmla="*/ 2 h 2"/>
                  <a:gd name="T6" fmla="*/ 3 w 3"/>
                  <a:gd name="T7" fmla="*/ 2 h 2"/>
                  <a:gd name="T8" fmla="*/ 3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3" y="2"/>
                    </a:lnTo>
                    <a:lnTo>
                      <a:pt x="3" y="2"/>
                    </a:lnTo>
                    <a:lnTo>
                      <a:pt x="3"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2" name="Freeform 2692">
                <a:extLst>
                  <a:ext uri="{FF2B5EF4-FFF2-40B4-BE49-F238E27FC236}">
                    <a16:creationId xmlns:a16="http://schemas.microsoft.com/office/drawing/2014/main" id="{CD780A61-7CB9-2E44-80D5-E28A511002E1}"/>
                  </a:ext>
                </a:extLst>
              </p:cNvPr>
              <p:cNvSpPr>
                <a:spLocks/>
              </p:cNvSpPr>
              <p:nvPr/>
            </p:nvSpPr>
            <p:spPr bwMode="auto">
              <a:xfrm>
                <a:off x="4807" y="2825"/>
                <a:ext cx="3" cy="2"/>
              </a:xfrm>
              <a:custGeom>
                <a:avLst/>
                <a:gdLst>
                  <a:gd name="T0" fmla="*/ 0 w 3"/>
                  <a:gd name="T1" fmla="*/ 0 h 2"/>
                  <a:gd name="T2" fmla="*/ 0 w 3"/>
                  <a:gd name="T3" fmla="*/ 0 h 2"/>
                  <a:gd name="T4" fmla="*/ 3 w 3"/>
                  <a:gd name="T5" fmla="*/ 2 h 2"/>
                  <a:gd name="T6" fmla="*/ 3 w 3"/>
                  <a:gd name="T7" fmla="*/ 2 h 2"/>
                  <a:gd name="T8" fmla="*/ 3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3" y="2"/>
                    </a:lnTo>
                    <a:lnTo>
                      <a:pt x="3" y="2"/>
                    </a:lnTo>
                    <a:lnTo>
                      <a:pt x="3"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3" name="Freeform 2693">
                <a:extLst>
                  <a:ext uri="{FF2B5EF4-FFF2-40B4-BE49-F238E27FC236}">
                    <a16:creationId xmlns:a16="http://schemas.microsoft.com/office/drawing/2014/main" id="{45AC1318-A5A2-BF46-A15B-E7A001623803}"/>
                  </a:ext>
                </a:extLst>
              </p:cNvPr>
              <p:cNvSpPr>
                <a:spLocks/>
              </p:cNvSpPr>
              <p:nvPr/>
            </p:nvSpPr>
            <p:spPr bwMode="auto">
              <a:xfrm>
                <a:off x="4823" y="2802"/>
                <a:ext cx="3" cy="4"/>
              </a:xfrm>
              <a:custGeom>
                <a:avLst/>
                <a:gdLst>
                  <a:gd name="T0" fmla="*/ 1 w 3"/>
                  <a:gd name="T1" fmla="*/ 0 h 4"/>
                  <a:gd name="T2" fmla="*/ 1 w 3"/>
                  <a:gd name="T3" fmla="*/ 0 h 4"/>
                  <a:gd name="T4" fmla="*/ 0 w 3"/>
                  <a:gd name="T5" fmla="*/ 0 h 4"/>
                  <a:gd name="T6" fmla="*/ 0 w 3"/>
                  <a:gd name="T7" fmla="*/ 0 h 4"/>
                  <a:gd name="T8" fmla="*/ 0 w 3"/>
                  <a:gd name="T9" fmla="*/ 2 h 4"/>
                  <a:gd name="T10" fmla="*/ 1 w 3"/>
                  <a:gd name="T11" fmla="*/ 4 h 4"/>
                  <a:gd name="T12" fmla="*/ 1 w 3"/>
                  <a:gd name="T13" fmla="*/ 4 h 4"/>
                  <a:gd name="T14" fmla="*/ 3 w 3"/>
                  <a:gd name="T15" fmla="*/ 4 h 4"/>
                  <a:gd name="T16" fmla="*/ 3 w 3"/>
                  <a:gd name="T17" fmla="*/ 2 h 4"/>
                  <a:gd name="T18" fmla="*/ 1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0"/>
                    </a:moveTo>
                    <a:lnTo>
                      <a:pt x="1" y="0"/>
                    </a:lnTo>
                    <a:lnTo>
                      <a:pt x="0" y="0"/>
                    </a:lnTo>
                    <a:lnTo>
                      <a:pt x="0" y="0"/>
                    </a:lnTo>
                    <a:lnTo>
                      <a:pt x="0" y="2"/>
                    </a:lnTo>
                    <a:lnTo>
                      <a:pt x="1" y="4"/>
                    </a:lnTo>
                    <a:lnTo>
                      <a:pt x="1" y="4"/>
                    </a:lnTo>
                    <a:lnTo>
                      <a:pt x="3" y="4"/>
                    </a:lnTo>
                    <a:lnTo>
                      <a:pt x="3" y="2"/>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4" name="Freeform 2694">
                <a:extLst>
                  <a:ext uri="{FF2B5EF4-FFF2-40B4-BE49-F238E27FC236}">
                    <a16:creationId xmlns:a16="http://schemas.microsoft.com/office/drawing/2014/main" id="{F2DC86E9-4B8D-8946-BA94-23A27C05C76C}"/>
                  </a:ext>
                </a:extLst>
              </p:cNvPr>
              <p:cNvSpPr>
                <a:spLocks/>
              </p:cNvSpPr>
              <p:nvPr/>
            </p:nvSpPr>
            <p:spPr bwMode="auto">
              <a:xfrm>
                <a:off x="4823" y="2802"/>
                <a:ext cx="3" cy="4"/>
              </a:xfrm>
              <a:custGeom>
                <a:avLst/>
                <a:gdLst>
                  <a:gd name="T0" fmla="*/ 1 w 3"/>
                  <a:gd name="T1" fmla="*/ 0 h 4"/>
                  <a:gd name="T2" fmla="*/ 1 w 3"/>
                  <a:gd name="T3" fmla="*/ 0 h 4"/>
                  <a:gd name="T4" fmla="*/ 0 w 3"/>
                  <a:gd name="T5" fmla="*/ 0 h 4"/>
                  <a:gd name="T6" fmla="*/ 0 w 3"/>
                  <a:gd name="T7" fmla="*/ 0 h 4"/>
                  <a:gd name="T8" fmla="*/ 0 w 3"/>
                  <a:gd name="T9" fmla="*/ 2 h 4"/>
                  <a:gd name="T10" fmla="*/ 1 w 3"/>
                  <a:gd name="T11" fmla="*/ 4 h 4"/>
                  <a:gd name="T12" fmla="*/ 1 w 3"/>
                  <a:gd name="T13" fmla="*/ 4 h 4"/>
                  <a:gd name="T14" fmla="*/ 3 w 3"/>
                  <a:gd name="T15" fmla="*/ 4 h 4"/>
                  <a:gd name="T16" fmla="*/ 3 w 3"/>
                  <a:gd name="T17" fmla="*/ 2 h 4"/>
                  <a:gd name="T18" fmla="*/ 1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0"/>
                    </a:moveTo>
                    <a:lnTo>
                      <a:pt x="1" y="0"/>
                    </a:lnTo>
                    <a:lnTo>
                      <a:pt x="0" y="0"/>
                    </a:lnTo>
                    <a:lnTo>
                      <a:pt x="0" y="0"/>
                    </a:lnTo>
                    <a:lnTo>
                      <a:pt x="0" y="2"/>
                    </a:lnTo>
                    <a:lnTo>
                      <a:pt x="1" y="4"/>
                    </a:lnTo>
                    <a:lnTo>
                      <a:pt x="1" y="4"/>
                    </a:lnTo>
                    <a:lnTo>
                      <a:pt x="3" y="4"/>
                    </a:lnTo>
                    <a:lnTo>
                      <a:pt x="3" y="2"/>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5" name="Freeform 2695">
                <a:extLst>
                  <a:ext uri="{FF2B5EF4-FFF2-40B4-BE49-F238E27FC236}">
                    <a16:creationId xmlns:a16="http://schemas.microsoft.com/office/drawing/2014/main" id="{B58CDACD-32F8-9542-B92B-065A09AE3762}"/>
                  </a:ext>
                </a:extLst>
              </p:cNvPr>
              <p:cNvSpPr>
                <a:spLocks/>
              </p:cNvSpPr>
              <p:nvPr/>
            </p:nvSpPr>
            <p:spPr bwMode="auto">
              <a:xfrm>
                <a:off x="4824" y="2800"/>
                <a:ext cx="2" cy="2"/>
              </a:xfrm>
              <a:custGeom>
                <a:avLst/>
                <a:gdLst>
                  <a:gd name="T0" fmla="*/ 2 w 2"/>
                  <a:gd name="T1" fmla="*/ 0 h 2"/>
                  <a:gd name="T2" fmla="*/ 2 w 2"/>
                  <a:gd name="T3" fmla="*/ 0 h 2"/>
                  <a:gd name="T4" fmla="*/ 0 w 2"/>
                  <a:gd name="T5" fmla="*/ 0 h 2"/>
                  <a:gd name="T6" fmla="*/ 2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0"/>
                    </a:lnTo>
                    <a:lnTo>
                      <a:pt x="2" y="2"/>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6" name="Freeform 2696">
                <a:extLst>
                  <a:ext uri="{FF2B5EF4-FFF2-40B4-BE49-F238E27FC236}">
                    <a16:creationId xmlns:a16="http://schemas.microsoft.com/office/drawing/2014/main" id="{248C6E33-C4EC-6E4D-BBE7-320ABDC4ECDB}"/>
                  </a:ext>
                </a:extLst>
              </p:cNvPr>
              <p:cNvSpPr>
                <a:spLocks/>
              </p:cNvSpPr>
              <p:nvPr/>
            </p:nvSpPr>
            <p:spPr bwMode="auto">
              <a:xfrm>
                <a:off x="4824" y="2800"/>
                <a:ext cx="2" cy="2"/>
              </a:xfrm>
              <a:custGeom>
                <a:avLst/>
                <a:gdLst>
                  <a:gd name="T0" fmla="*/ 2 w 2"/>
                  <a:gd name="T1" fmla="*/ 0 h 2"/>
                  <a:gd name="T2" fmla="*/ 2 w 2"/>
                  <a:gd name="T3" fmla="*/ 0 h 2"/>
                  <a:gd name="T4" fmla="*/ 0 w 2"/>
                  <a:gd name="T5" fmla="*/ 0 h 2"/>
                  <a:gd name="T6" fmla="*/ 2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0"/>
                    </a:lnTo>
                    <a:lnTo>
                      <a:pt x="2" y="2"/>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7" name="Freeform 2697">
                <a:extLst>
                  <a:ext uri="{FF2B5EF4-FFF2-40B4-BE49-F238E27FC236}">
                    <a16:creationId xmlns:a16="http://schemas.microsoft.com/office/drawing/2014/main" id="{8161AF5B-12C1-9B44-BC1B-894CE35DE5C5}"/>
                  </a:ext>
                </a:extLst>
              </p:cNvPr>
              <p:cNvSpPr>
                <a:spLocks/>
              </p:cNvSpPr>
              <p:nvPr/>
            </p:nvSpPr>
            <p:spPr bwMode="auto">
              <a:xfrm>
                <a:off x="4826" y="2797"/>
                <a:ext cx="6" cy="10"/>
              </a:xfrm>
              <a:custGeom>
                <a:avLst/>
                <a:gdLst>
                  <a:gd name="T0" fmla="*/ 0 w 6"/>
                  <a:gd name="T1" fmla="*/ 10 h 10"/>
                  <a:gd name="T2" fmla="*/ 0 w 6"/>
                  <a:gd name="T3" fmla="*/ 10 h 10"/>
                  <a:gd name="T4" fmla="*/ 4 w 6"/>
                  <a:gd name="T5" fmla="*/ 5 h 10"/>
                  <a:gd name="T6" fmla="*/ 6 w 6"/>
                  <a:gd name="T7" fmla="*/ 0 h 10"/>
                  <a:gd name="T8" fmla="*/ 6 w 6"/>
                  <a:gd name="T9" fmla="*/ 0 h 10"/>
                  <a:gd name="T10" fmla="*/ 4 w 6"/>
                  <a:gd name="T11" fmla="*/ 2 h 10"/>
                  <a:gd name="T12" fmla="*/ 4 w 6"/>
                  <a:gd name="T13" fmla="*/ 3 h 10"/>
                  <a:gd name="T14" fmla="*/ 4 w 6"/>
                  <a:gd name="T15" fmla="*/ 3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lnTo>
                      <a:pt x="0" y="10"/>
                    </a:lnTo>
                    <a:lnTo>
                      <a:pt x="4" y="5"/>
                    </a:lnTo>
                    <a:lnTo>
                      <a:pt x="6" y="0"/>
                    </a:lnTo>
                    <a:lnTo>
                      <a:pt x="6" y="0"/>
                    </a:lnTo>
                    <a:lnTo>
                      <a:pt x="4" y="2"/>
                    </a:lnTo>
                    <a:lnTo>
                      <a:pt x="4" y="3"/>
                    </a:lnTo>
                    <a:lnTo>
                      <a:pt x="4" y="3"/>
                    </a:lnTo>
                    <a:lnTo>
                      <a:pt x="0" y="1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8" name="Freeform 2698">
                <a:extLst>
                  <a:ext uri="{FF2B5EF4-FFF2-40B4-BE49-F238E27FC236}">
                    <a16:creationId xmlns:a16="http://schemas.microsoft.com/office/drawing/2014/main" id="{748D92D6-76DD-AC4B-96B8-2A07A9E1F3CB}"/>
                  </a:ext>
                </a:extLst>
              </p:cNvPr>
              <p:cNvSpPr>
                <a:spLocks/>
              </p:cNvSpPr>
              <p:nvPr/>
            </p:nvSpPr>
            <p:spPr bwMode="auto">
              <a:xfrm>
                <a:off x="4826" y="2797"/>
                <a:ext cx="6" cy="10"/>
              </a:xfrm>
              <a:custGeom>
                <a:avLst/>
                <a:gdLst>
                  <a:gd name="T0" fmla="*/ 0 w 6"/>
                  <a:gd name="T1" fmla="*/ 10 h 10"/>
                  <a:gd name="T2" fmla="*/ 0 w 6"/>
                  <a:gd name="T3" fmla="*/ 10 h 10"/>
                  <a:gd name="T4" fmla="*/ 4 w 6"/>
                  <a:gd name="T5" fmla="*/ 5 h 10"/>
                  <a:gd name="T6" fmla="*/ 6 w 6"/>
                  <a:gd name="T7" fmla="*/ 0 h 10"/>
                  <a:gd name="T8" fmla="*/ 6 w 6"/>
                  <a:gd name="T9" fmla="*/ 0 h 10"/>
                  <a:gd name="T10" fmla="*/ 4 w 6"/>
                  <a:gd name="T11" fmla="*/ 2 h 10"/>
                  <a:gd name="T12" fmla="*/ 4 w 6"/>
                  <a:gd name="T13" fmla="*/ 3 h 10"/>
                  <a:gd name="T14" fmla="*/ 4 w 6"/>
                  <a:gd name="T15" fmla="*/ 3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lnTo>
                      <a:pt x="0" y="10"/>
                    </a:lnTo>
                    <a:lnTo>
                      <a:pt x="4" y="5"/>
                    </a:lnTo>
                    <a:lnTo>
                      <a:pt x="6" y="0"/>
                    </a:lnTo>
                    <a:lnTo>
                      <a:pt x="6" y="0"/>
                    </a:lnTo>
                    <a:lnTo>
                      <a:pt x="4" y="2"/>
                    </a:lnTo>
                    <a:lnTo>
                      <a:pt x="4" y="3"/>
                    </a:lnTo>
                    <a:lnTo>
                      <a:pt x="4" y="3"/>
                    </a:lnTo>
                    <a:lnTo>
                      <a:pt x="0" y="1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59" name="Freeform 2699">
                <a:extLst>
                  <a:ext uri="{FF2B5EF4-FFF2-40B4-BE49-F238E27FC236}">
                    <a16:creationId xmlns:a16="http://schemas.microsoft.com/office/drawing/2014/main" id="{46708262-9A31-1745-8C8D-2338A8810D8B}"/>
                  </a:ext>
                </a:extLst>
              </p:cNvPr>
              <p:cNvSpPr>
                <a:spLocks/>
              </p:cNvSpPr>
              <p:nvPr/>
            </p:nvSpPr>
            <p:spPr bwMode="auto">
              <a:xfrm>
                <a:off x="4844" y="2809"/>
                <a:ext cx="7" cy="11"/>
              </a:xfrm>
              <a:custGeom>
                <a:avLst/>
                <a:gdLst>
                  <a:gd name="T0" fmla="*/ 2 w 7"/>
                  <a:gd name="T1" fmla="*/ 0 h 11"/>
                  <a:gd name="T2" fmla="*/ 2 w 7"/>
                  <a:gd name="T3" fmla="*/ 0 h 11"/>
                  <a:gd name="T4" fmla="*/ 2 w 7"/>
                  <a:gd name="T5" fmla="*/ 4 h 11"/>
                  <a:gd name="T6" fmla="*/ 4 w 7"/>
                  <a:gd name="T7" fmla="*/ 6 h 11"/>
                  <a:gd name="T8" fmla="*/ 4 w 7"/>
                  <a:gd name="T9" fmla="*/ 6 h 11"/>
                  <a:gd name="T10" fmla="*/ 2 w 7"/>
                  <a:gd name="T11" fmla="*/ 7 h 11"/>
                  <a:gd name="T12" fmla="*/ 0 w 7"/>
                  <a:gd name="T13" fmla="*/ 9 h 11"/>
                  <a:gd name="T14" fmla="*/ 2 w 7"/>
                  <a:gd name="T15" fmla="*/ 11 h 11"/>
                  <a:gd name="T16" fmla="*/ 4 w 7"/>
                  <a:gd name="T17" fmla="*/ 11 h 11"/>
                  <a:gd name="T18" fmla="*/ 4 w 7"/>
                  <a:gd name="T19" fmla="*/ 11 h 11"/>
                  <a:gd name="T20" fmla="*/ 7 w 7"/>
                  <a:gd name="T21" fmla="*/ 9 h 11"/>
                  <a:gd name="T22" fmla="*/ 7 w 7"/>
                  <a:gd name="T23" fmla="*/ 6 h 11"/>
                  <a:gd name="T24" fmla="*/ 5 w 7"/>
                  <a:gd name="T25" fmla="*/ 4 h 11"/>
                  <a:gd name="T26" fmla="*/ 2 w 7"/>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2" y="0"/>
                    </a:moveTo>
                    <a:lnTo>
                      <a:pt x="2" y="0"/>
                    </a:lnTo>
                    <a:lnTo>
                      <a:pt x="2" y="4"/>
                    </a:lnTo>
                    <a:lnTo>
                      <a:pt x="4" y="6"/>
                    </a:lnTo>
                    <a:lnTo>
                      <a:pt x="4" y="6"/>
                    </a:lnTo>
                    <a:lnTo>
                      <a:pt x="2" y="7"/>
                    </a:lnTo>
                    <a:lnTo>
                      <a:pt x="0" y="9"/>
                    </a:lnTo>
                    <a:lnTo>
                      <a:pt x="2" y="11"/>
                    </a:lnTo>
                    <a:lnTo>
                      <a:pt x="4" y="11"/>
                    </a:lnTo>
                    <a:lnTo>
                      <a:pt x="4" y="11"/>
                    </a:lnTo>
                    <a:lnTo>
                      <a:pt x="7" y="9"/>
                    </a:lnTo>
                    <a:lnTo>
                      <a:pt x="7" y="6"/>
                    </a:lnTo>
                    <a:lnTo>
                      <a:pt x="5" y="4"/>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0" name="Freeform 2700">
                <a:extLst>
                  <a:ext uri="{FF2B5EF4-FFF2-40B4-BE49-F238E27FC236}">
                    <a16:creationId xmlns:a16="http://schemas.microsoft.com/office/drawing/2014/main" id="{C595F459-78AE-F344-A9DD-571A6F05885B}"/>
                  </a:ext>
                </a:extLst>
              </p:cNvPr>
              <p:cNvSpPr>
                <a:spLocks/>
              </p:cNvSpPr>
              <p:nvPr/>
            </p:nvSpPr>
            <p:spPr bwMode="auto">
              <a:xfrm>
                <a:off x="4844" y="2809"/>
                <a:ext cx="7" cy="11"/>
              </a:xfrm>
              <a:custGeom>
                <a:avLst/>
                <a:gdLst>
                  <a:gd name="T0" fmla="*/ 2 w 7"/>
                  <a:gd name="T1" fmla="*/ 0 h 11"/>
                  <a:gd name="T2" fmla="*/ 2 w 7"/>
                  <a:gd name="T3" fmla="*/ 0 h 11"/>
                  <a:gd name="T4" fmla="*/ 2 w 7"/>
                  <a:gd name="T5" fmla="*/ 4 h 11"/>
                  <a:gd name="T6" fmla="*/ 4 w 7"/>
                  <a:gd name="T7" fmla="*/ 6 h 11"/>
                  <a:gd name="T8" fmla="*/ 4 w 7"/>
                  <a:gd name="T9" fmla="*/ 6 h 11"/>
                  <a:gd name="T10" fmla="*/ 2 w 7"/>
                  <a:gd name="T11" fmla="*/ 7 h 11"/>
                  <a:gd name="T12" fmla="*/ 0 w 7"/>
                  <a:gd name="T13" fmla="*/ 9 h 11"/>
                  <a:gd name="T14" fmla="*/ 2 w 7"/>
                  <a:gd name="T15" fmla="*/ 11 h 11"/>
                  <a:gd name="T16" fmla="*/ 4 w 7"/>
                  <a:gd name="T17" fmla="*/ 11 h 11"/>
                  <a:gd name="T18" fmla="*/ 4 w 7"/>
                  <a:gd name="T19" fmla="*/ 11 h 11"/>
                  <a:gd name="T20" fmla="*/ 7 w 7"/>
                  <a:gd name="T21" fmla="*/ 9 h 11"/>
                  <a:gd name="T22" fmla="*/ 7 w 7"/>
                  <a:gd name="T23" fmla="*/ 6 h 11"/>
                  <a:gd name="T24" fmla="*/ 5 w 7"/>
                  <a:gd name="T25" fmla="*/ 4 h 11"/>
                  <a:gd name="T26" fmla="*/ 2 w 7"/>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2" y="0"/>
                    </a:moveTo>
                    <a:lnTo>
                      <a:pt x="2" y="0"/>
                    </a:lnTo>
                    <a:lnTo>
                      <a:pt x="2" y="4"/>
                    </a:lnTo>
                    <a:lnTo>
                      <a:pt x="4" y="6"/>
                    </a:lnTo>
                    <a:lnTo>
                      <a:pt x="4" y="6"/>
                    </a:lnTo>
                    <a:lnTo>
                      <a:pt x="2" y="7"/>
                    </a:lnTo>
                    <a:lnTo>
                      <a:pt x="0" y="9"/>
                    </a:lnTo>
                    <a:lnTo>
                      <a:pt x="2" y="11"/>
                    </a:lnTo>
                    <a:lnTo>
                      <a:pt x="4" y="11"/>
                    </a:lnTo>
                    <a:lnTo>
                      <a:pt x="4" y="11"/>
                    </a:lnTo>
                    <a:lnTo>
                      <a:pt x="7" y="9"/>
                    </a:lnTo>
                    <a:lnTo>
                      <a:pt x="7" y="6"/>
                    </a:lnTo>
                    <a:lnTo>
                      <a:pt x="5" y="4"/>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1" name="Freeform 2701">
                <a:extLst>
                  <a:ext uri="{FF2B5EF4-FFF2-40B4-BE49-F238E27FC236}">
                    <a16:creationId xmlns:a16="http://schemas.microsoft.com/office/drawing/2014/main" id="{3044CE97-8AC2-C742-B37A-8E048E7A9237}"/>
                  </a:ext>
                </a:extLst>
              </p:cNvPr>
              <p:cNvSpPr>
                <a:spLocks/>
              </p:cNvSpPr>
              <p:nvPr/>
            </p:nvSpPr>
            <p:spPr bwMode="auto">
              <a:xfrm>
                <a:off x="4855" y="2816"/>
                <a:ext cx="0" cy="4"/>
              </a:xfrm>
              <a:custGeom>
                <a:avLst/>
                <a:gdLst>
                  <a:gd name="T0" fmla="*/ 0 h 4"/>
                  <a:gd name="T1" fmla="*/ 0 h 4"/>
                  <a:gd name="T2" fmla="*/ 2 h 4"/>
                  <a:gd name="T3" fmla="*/ 4 h 4"/>
                  <a:gd name="T4" fmla="*/ 4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0"/>
                    </a:lnTo>
                    <a:lnTo>
                      <a:pt x="0" y="2"/>
                    </a:lnTo>
                    <a:lnTo>
                      <a:pt x="0" y="4"/>
                    </a:lnTo>
                    <a:lnTo>
                      <a:pt x="0" y="4"/>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2" name="Freeform 2702">
                <a:extLst>
                  <a:ext uri="{FF2B5EF4-FFF2-40B4-BE49-F238E27FC236}">
                    <a16:creationId xmlns:a16="http://schemas.microsoft.com/office/drawing/2014/main" id="{33AB543E-A1F2-1141-9A91-BB2827A51511}"/>
                  </a:ext>
                </a:extLst>
              </p:cNvPr>
              <p:cNvSpPr>
                <a:spLocks/>
              </p:cNvSpPr>
              <p:nvPr/>
            </p:nvSpPr>
            <p:spPr bwMode="auto">
              <a:xfrm>
                <a:off x="4855" y="2816"/>
                <a:ext cx="0" cy="4"/>
              </a:xfrm>
              <a:custGeom>
                <a:avLst/>
                <a:gdLst>
                  <a:gd name="T0" fmla="*/ 0 h 4"/>
                  <a:gd name="T1" fmla="*/ 0 h 4"/>
                  <a:gd name="T2" fmla="*/ 2 h 4"/>
                  <a:gd name="T3" fmla="*/ 4 h 4"/>
                  <a:gd name="T4" fmla="*/ 4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0"/>
                    </a:lnTo>
                    <a:lnTo>
                      <a:pt x="0" y="2"/>
                    </a:lnTo>
                    <a:lnTo>
                      <a:pt x="0" y="4"/>
                    </a:lnTo>
                    <a:lnTo>
                      <a:pt x="0" y="4"/>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3" name="Freeform 2703">
                <a:extLst>
                  <a:ext uri="{FF2B5EF4-FFF2-40B4-BE49-F238E27FC236}">
                    <a16:creationId xmlns:a16="http://schemas.microsoft.com/office/drawing/2014/main" id="{8CB6BA78-5421-514E-86EB-8D082B76A292}"/>
                  </a:ext>
                </a:extLst>
              </p:cNvPr>
              <p:cNvSpPr>
                <a:spLocks/>
              </p:cNvSpPr>
              <p:nvPr/>
            </p:nvSpPr>
            <p:spPr bwMode="auto">
              <a:xfrm>
                <a:off x="4855" y="2815"/>
                <a:ext cx="2" cy="1"/>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0" y="0"/>
                    </a:lnTo>
                    <a:lnTo>
                      <a:pt x="0" y="0"/>
                    </a:lnTo>
                    <a:lnTo>
                      <a:pt x="2" y="1"/>
                    </a:lnTo>
                    <a:lnTo>
                      <a:pt x="2"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4" name="Freeform 2704">
                <a:extLst>
                  <a:ext uri="{FF2B5EF4-FFF2-40B4-BE49-F238E27FC236}">
                    <a16:creationId xmlns:a16="http://schemas.microsoft.com/office/drawing/2014/main" id="{FA043842-6DCC-0F42-B6ED-7D175782C917}"/>
                  </a:ext>
                </a:extLst>
              </p:cNvPr>
              <p:cNvSpPr>
                <a:spLocks/>
              </p:cNvSpPr>
              <p:nvPr/>
            </p:nvSpPr>
            <p:spPr bwMode="auto">
              <a:xfrm>
                <a:off x="4855" y="2815"/>
                <a:ext cx="2" cy="1"/>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0" y="0"/>
                    </a:lnTo>
                    <a:lnTo>
                      <a:pt x="0" y="0"/>
                    </a:lnTo>
                    <a:lnTo>
                      <a:pt x="2" y="1"/>
                    </a:lnTo>
                    <a:lnTo>
                      <a:pt x="2"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5" name="Freeform 2705">
                <a:extLst>
                  <a:ext uri="{FF2B5EF4-FFF2-40B4-BE49-F238E27FC236}">
                    <a16:creationId xmlns:a16="http://schemas.microsoft.com/office/drawing/2014/main" id="{9E132A5B-BF55-7144-BD1F-8D9390845F5A}"/>
                  </a:ext>
                </a:extLst>
              </p:cNvPr>
              <p:cNvSpPr>
                <a:spLocks/>
              </p:cNvSpPr>
              <p:nvPr/>
            </p:nvSpPr>
            <p:spPr bwMode="auto">
              <a:xfrm>
                <a:off x="4857" y="2813"/>
                <a:ext cx="1" cy="2"/>
              </a:xfrm>
              <a:custGeom>
                <a:avLst/>
                <a:gdLst>
                  <a:gd name="T0" fmla="*/ 1 w 1"/>
                  <a:gd name="T1" fmla="*/ 2 h 2"/>
                  <a:gd name="T2" fmla="*/ 1 w 1"/>
                  <a:gd name="T3" fmla="*/ 2 h 2"/>
                  <a:gd name="T4" fmla="*/ 1 w 1"/>
                  <a:gd name="T5" fmla="*/ 0 h 2"/>
                  <a:gd name="T6" fmla="*/ 1 w 1"/>
                  <a:gd name="T7" fmla="*/ 0 h 2"/>
                  <a:gd name="T8" fmla="*/ 0 w 1"/>
                  <a:gd name="T9" fmla="*/ 0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1" y="2"/>
                    </a:lnTo>
                    <a:lnTo>
                      <a:pt x="1" y="0"/>
                    </a:lnTo>
                    <a:lnTo>
                      <a:pt x="1" y="0"/>
                    </a:lnTo>
                    <a:lnTo>
                      <a:pt x="0" y="0"/>
                    </a:lnTo>
                    <a:lnTo>
                      <a:pt x="1"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6" name="Freeform 2706">
                <a:extLst>
                  <a:ext uri="{FF2B5EF4-FFF2-40B4-BE49-F238E27FC236}">
                    <a16:creationId xmlns:a16="http://schemas.microsoft.com/office/drawing/2014/main" id="{E3E960BB-E66A-4A41-8D35-D67247BD522F}"/>
                  </a:ext>
                </a:extLst>
              </p:cNvPr>
              <p:cNvSpPr>
                <a:spLocks/>
              </p:cNvSpPr>
              <p:nvPr/>
            </p:nvSpPr>
            <p:spPr bwMode="auto">
              <a:xfrm>
                <a:off x="4857" y="2813"/>
                <a:ext cx="1" cy="2"/>
              </a:xfrm>
              <a:custGeom>
                <a:avLst/>
                <a:gdLst>
                  <a:gd name="T0" fmla="*/ 1 w 1"/>
                  <a:gd name="T1" fmla="*/ 2 h 2"/>
                  <a:gd name="T2" fmla="*/ 1 w 1"/>
                  <a:gd name="T3" fmla="*/ 2 h 2"/>
                  <a:gd name="T4" fmla="*/ 1 w 1"/>
                  <a:gd name="T5" fmla="*/ 0 h 2"/>
                  <a:gd name="T6" fmla="*/ 1 w 1"/>
                  <a:gd name="T7" fmla="*/ 0 h 2"/>
                  <a:gd name="T8" fmla="*/ 0 w 1"/>
                  <a:gd name="T9" fmla="*/ 0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1" y="2"/>
                    </a:lnTo>
                    <a:lnTo>
                      <a:pt x="1" y="0"/>
                    </a:lnTo>
                    <a:lnTo>
                      <a:pt x="1" y="0"/>
                    </a:lnTo>
                    <a:lnTo>
                      <a:pt x="0" y="0"/>
                    </a:lnTo>
                    <a:lnTo>
                      <a:pt x="1"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7" name="Freeform 2707">
                <a:extLst>
                  <a:ext uri="{FF2B5EF4-FFF2-40B4-BE49-F238E27FC236}">
                    <a16:creationId xmlns:a16="http://schemas.microsoft.com/office/drawing/2014/main" id="{14834E24-B805-F943-A5A9-4C32E1DF7AE9}"/>
                  </a:ext>
                </a:extLst>
              </p:cNvPr>
              <p:cNvSpPr>
                <a:spLocks/>
              </p:cNvSpPr>
              <p:nvPr/>
            </p:nvSpPr>
            <p:spPr bwMode="auto">
              <a:xfrm>
                <a:off x="4862" y="2725"/>
                <a:ext cx="2" cy="4"/>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4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0" y="2"/>
                    </a:lnTo>
                    <a:lnTo>
                      <a:pt x="0" y="4"/>
                    </a:lnTo>
                    <a:lnTo>
                      <a:pt x="2" y="4"/>
                    </a:lnTo>
                    <a:lnTo>
                      <a:pt x="2" y="4"/>
                    </a:lnTo>
                    <a:lnTo>
                      <a:pt x="2"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8" name="Freeform 2708">
                <a:extLst>
                  <a:ext uri="{FF2B5EF4-FFF2-40B4-BE49-F238E27FC236}">
                    <a16:creationId xmlns:a16="http://schemas.microsoft.com/office/drawing/2014/main" id="{5498E415-F6E2-BD46-9BA1-391801C47DF4}"/>
                  </a:ext>
                </a:extLst>
              </p:cNvPr>
              <p:cNvSpPr>
                <a:spLocks/>
              </p:cNvSpPr>
              <p:nvPr/>
            </p:nvSpPr>
            <p:spPr bwMode="auto">
              <a:xfrm>
                <a:off x="4862" y="2725"/>
                <a:ext cx="2" cy="4"/>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4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0" y="2"/>
                    </a:lnTo>
                    <a:lnTo>
                      <a:pt x="0" y="4"/>
                    </a:lnTo>
                    <a:lnTo>
                      <a:pt x="2" y="4"/>
                    </a:lnTo>
                    <a:lnTo>
                      <a:pt x="2" y="4"/>
                    </a:lnTo>
                    <a:lnTo>
                      <a:pt x="2"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69" name="Freeform 2709">
                <a:extLst>
                  <a:ext uri="{FF2B5EF4-FFF2-40B4-BE49-F238E27FC236}">
                    <a16:creationId xmlns:a16="http://schemas.microsoft.com/office/drawing/2014/main" id="{4A193A24-BC89-F34D-9747-7D7A4AEE0B30}"/>
                  </a:ext>
                </a:extLst>
              </p:cNvPr>
              <p:cNvSpPr>
                <a:spLocks/>
              </p:cNvSpPr>
              <p:nvPr/>
            </p:nvSpPr>
            <p:spPr bwMode="auto">
              <a:xfrm>
                <a:off x="4871" y="2720"/>
                <a:ext cx="5" cy="4"/>
              </a:xfrm>
              <a:custGeom>
                <a:avLst/>
                <a:gdLst>
                  <a:gd name="T0" fmla="*/ 0 w 5"/>
                  <a:gd name="T1" fmla="*/ 0 h 4"/>
                  <a:gd name="T2" fmla="*/ 0 w 5"/>
                  <a:gd name="T3" fmla="*/ 0 h 4"/>
                  <a:gd name="T4" fmla="*/ 2 w 5"/>
                  <a:gd name="T5" fmla="*/ 4 h 4"/>
                  <a:gd name="T6" fmla="*/ 3 w 5"/>
                  <a:gd name="T7" fmla="*/ 4 h 4"/>
                  <a:gd name="T8" fmla="*/ 5 w 5"/>
                  <a:gd name="T9" fmla="*/ 4 h 4"/>
                  <a:gd name="T10" fmla="*/ 5 w 5"/>
                  <a:gd name="T11" fmla="*/ 4 h 4"/>
                  <a:gd name="T12" fmla="*/ 5 w 5"/>
                  <a:gd name="T13" fmla="*/ 2 h 4"/>
                  <a:gd name="T14" fmla="*/ 3 w 5"/>
                  <a:gd name="T15" fmla="*/ 2 h 4"/>
                  <a:gd name="T16" fmla="*/ 0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0"/>
                    </a:moveTo>
                    <a:lnTo>
                      <a:pt x="0" y="0"/>
                    </a:lnTo>
                    <a:lnTo>
                      <a:pt x="2" y="4"/>
                    </a:lnTo>
                    <a:lnTo>
                      <a:pt x="3" y="4"/>
                    </a:lnTo>
                    <a:lnTo>
                      <a:pt x="5" y="4"/>
                    </a:lnTo>
                    <a:lnTo>
                      <a:pt x="5" y="4"/>
                    </a:lnTo>
                    <a:lnTo>
                      <a:pt x="5" y="2"/>
                    </a:lnTo>
                    <a:lnTo>
                      <a:pt x="3"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0" name="Freeform 2710">
                <a:extLst>
                  <a:ext uri="{FF2B5EF4-FFF2-40B4-BE49-F238E27FC236}">
                    <a16:creationId xmlns:a16="http://schemas.microsoft.com/office/drawing/2014/main" id="{DEF67EED-DB88-B849-9AF7-94F09AE10780}"/>
                  </a:ext>
                </a:extLst>
              </p:cNvPr>
              <p:cNvSpPr>
                <a:spLocks/>
              </p:cNvSpPr>
              <p:nvPr/>
            </p:nvSpPr>
            <p:spPr bwMode="auto">
              <a:xfrm>
                <a:off x="4871" y="2720"/>
                <a:ext cx="5" cy="4"/>
              </a:xfrm>
              <a:custGeom>
                <a:avLst/>
                <a:gdLst>
                  <a:gd name="T0" fmla="*/ 0 w 5"/>
                  <a:gd name="T1" fmla="*/ 0 h 4"/>
                  <a:gd name="T2" fmla="*/ 0 w 5"/>
                  <a:gd name="T3" fmla="*/ 0 h 4"/>
                  <a:gd name="T4" fmla="*/ 2 w 5"/>
                  <a:gd name="T5" fmla="*/ 4 h 4"/>
                  <a:gd name="T6" fmla="*/ 3 w 5"/>
                  <a:gd name="T7" fmla="*/ 4 h 4"/>
                  <a:gd name="T8" fmla="*/ 5 w 5"/>
                  <a:gd name="T9" fmla="*/ 4 h 4"/>
                  <a:gd name="T10" fmla="*/ 5 w 5"/>
                  <a:gd name="T11" fmla="*/ 4 h 4"/>
                  <a:gd name="T12" fmla="*/ 5 w 5"/>
                  <a:gd name="T13" fmla="*/ 2 h 4"/>
                  <a:gd name="T14" fmla="*/ 3 w 5"/>
                  <a:gd name="T15" fmla="*/ 2 h 4"/>
                  <a:gd name="T16" fmla="*/ 0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0"/>
                    </a:moveTo>
                    <a:lnTo>
                      <a:pt x="0" y="0"/>
                    </a:lnTo>
                    <a:lnTo>
                      <a:pt x="2" y="4"/>
                    </a:lnTo>
                    <a:lnTo>
                      <a:pt x="3" y="4"/>
                    </a:lnTo>
                    <a:lnTo>
                      <a:pt x="5" y="4"/>
                    </a:lnTo>
                    <a:lnTo>
                      <a:pt x="5" y="4"/>
                    </a:lnTo>
                    <a:lnTo>
                      <a:pt x="5" y="2"/>
                    </a:lnTo>
                    <a:lnTo>
                      <a:pt x="3"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1" name="Freeform 2711">
                <a:extLst>
                  <a:ext uri="{FF2B5EF4-FFF2-40B4-BE49-F238E27FC236}">
                    <a16:creationId xmlns:a16="http://schemas.microsoft.com/office/drawing/2014/main" id="{22731934-B1AD-484B-A099-CF8694311150}"/>
                  </a:ext>
                </a:extLst>
              </p:cNvPr>
              <p:cNvSpPr>
                <a:spLocks/>
              </p:cNvSpPr>
              <p:nvPr/>
            </p:nvSpPr>
            <p:spPr bwMode="auto">
              <a:xfrm>
                <a:off x="4873" y="2736"/>
                <a:ext cx="21" cy="5"/>
              </a:xfrm>
              <a:custGeom>
                <a:avLst/>
                <a:gdLst>
                  <a:gd name="T0" fmla="*/ 0 w 21"/>
                  <a:gd name="T1" fmla="*/ 0 h 5"/>
                  <a:gd name="T2" fmla="*/ 0 w 21"/>
                  <a:gd name="T3" fmla="*/ 0 h 5"/>
                  <a:gd name="T4" fmla="*/ 0 w 21"/>
                  <a:gd name="T5" fmla="*/ 2 h 5"/>
                  <a:gd name="T6" fmla="*/ 0 w 21"/>
                  <a:gd name="T7" fmla="*/ 2 h 5"/>
                  <a:gd name="T8" fmla="*/ 5 w 21"/>
                  <a:gd name="T9" fmla="*/ 2 h 5"/>
                  <a:gd name="T10" fmla="*/ 10 w 21"/>
                  <a:gd name="T11" fmla="*/ 4 h 5"/>
                  <a:gd name="T12" fmla="*/ 10 w 21"/>
                  <a:gd name="T13" fmla="*/ 4 h 5"/>
                  <a:gd name="T14" fmla="*/ 16 w 21"/>
                  <a:gd name="T15" fmla="*/ 5 h 5"/>
                  <a:gd name="T16" fmla="*/ 16 w 21"/>
                  <a:gd name="T17" fmla="*/ 5 h 5"/>
                  <a:gd name="T18" fmla="*/ 21 w 21"/>
                  <a:gd name="T19" fmla="*/ 4 h 5"/>
                  <a:gd name="T20" fmla="*/ 21 w 21"/>
                  <a:gd name="T21" fmla="*/ 4 h 5"/>
                  <a:gd name="T22" fmla="*/ 17 w 21"/>
                  <a:gd name="T23" fmla="*/ 2 h 5"/>
                  <a:gd name="T24" fmla="*/ 12 w 21"/>
                  <a:gd name="T25" fmla="*/ 2 h 5"/>
                  <a:gd name="T26" fmla="*/ 12 w 21"/>
                  <a:gd name="T27" fmla="*/ 2 h 5"/>
                  <a:gd name="T28" fmla="*/ 0 w 21"/>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
                    <a:moveTo>
                      <a:pt x="0" y="0"/>
                    </a:moveTo>
                    <a:lnTo>
                      <a:pt x="0" y="0"/>
                    </a:lnTo>
                    <a:lnTo>
                      <a:pt x="0" y="2"/>
                    </a:lnTo>
                    <a:lnTo>
                      <a:pt x="0" y="2"/>
                    </a:lnTo>
                    <a:lnTo>
                      <a:pt x="5" y="2"/>
                    </a:lnTo>
                    <a:lnTo>
                      <a:pt x="10" y="4"/>
                    </a:lnTo>
                    <a:lnTo>
                      <a:pt x="10" y="4"/>
                    </a:lnTo>
                    <a:lnTo>
                      <a:pt x="16" y="5"/>
                    </a:lnTo>
                    <a:lnTo>
                      <a:pt x="16" y="5"/>
                    </a:lnTo>
                    <a:lnTo>
                      <a:pt x="21" y="4"/>
                    </a:lnTo>
                    <a:lnTo>
                      <a:pt x="21" y="4"/>
                    </a:lnTo>
                    <a:lnTo>
                      <a:pt x="17" y="2"/>
                    </a:lnTo>
                    <a:lnTo>
                      <a:pt x="12" y="2"/>
                    </a:lnTo>
                    <a:lnTo>
                      <a:pt x="12"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2" name="Freeform 2712">
                <a:extLst>
                  <a:ext uri="{FF2B5EF4-FFF2-40B4-BE49-F238E27FC236}">
                    <a16:creationId xmlns:a16="http://schemas.microsoft.com/office/drawing/2014/main" id="{0DAF889E-4A15-6C48-8B0C-4632E750FF9A}"/>
                  </a:ext>
                </a:extLst>
              </p:cNvPr>
              <p:cNvSpPr>
                <a:spLocks/>
              </p:cNvSpPr>
              <p:nvPr/>
            </p:nvSpPr>
            <p:spPr bwMode="auto">
              <a:xfrm>
                <a:off x="4873" y="2736"/>
                <a:ext cx="21" cy="5"/>
              </a:xfrm>
              <a:custGeom>
                <a:avLst/>
                <a:gdLst>
                  <a:gd name="T0" fmla="*/ 0 w 21"/>
                  <a:gd name="T1" fmla="*/ 0 h 5"/>
                  <a:gd name="T2" fmla="*/ 0 w 21"/>
                  <a:gd name="T3" fmla="*/ 0 h 5"/>
                  <a:gd name="T4" fmla="*/ 0 w 21"/>
                  <a:gd name="T5" fmla="*/ 2 h 5"/>
                  <a:gd name="T6" fmla="*/ 0 w 21"/>
                  <a:gd name="T7" fmla="*/ 2 h 5"/>
                  <a:gd name="T8" fmla="*/ 5 w 21"/>
                  <a:gd name="T9" fmla="*/ 2 h 5"/>
                  <a:gd name="T10" fmla="*/ 10 w 21"/>
                  <a:gd name="T11" fmla="*/ 4 h 5"/>
                  <a:gd name="T12" fmla="*/ 10 w 21"/>
                  <a:gd name="T13" fmla="*/ 4 h 5"/>
                  <a:gd name="T14" fmla="*/ 16 w 21"/>
                  <a:gd name="T15" fmla="*/ 5 h 5"/>
                  <a:gd name="T16" fmla="*/ 16 w 21"/>
                  <a:gd name="T17" fmla="*/ 5 h 5"/>
                  <a:gd name="T18" fmla="*/ 21 w 21"/>
                  <a:gd name="T19" fmla="*/ 4 h 5"/>
                  <a:gd name="T20" fmla="*/ 21 w 21"/>
                  <a:gd name="T21" fmla="*/ 4 h 5"/>
                  <a:gd name="T22" fmla="*/ 17 w 21"/>
                  <a:gd name="T23" fmla="*/ 2 h 5"/>
                  <a:gd name="T24" fmla="*/ 12 w 21"/>
                  <a:gd name="T25" fmla="*/ 2 h 5"/>
                  <a:gd name="T26" fmla="*/ 12 w 21"/>
                  <a:gd name="T27" fmla="*/ 2 h 5"/>
                  <a:gd name="T28" fmla="*/ 0 w 21"/>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5">
                    <a:moveTo>
                      <a:pt x="0" y="0"/>
                    </a:moveTo>
                    <a:lnTo>
                      <a:pt x="0" y="0"/>
                    </a:lnTo>
                    <a:lnTo>
                      <a:pt x="0" y="2"/>
                    </a:lnTo>
                    <a:lnTo>
                      <a:pt x="0" y="2"/>
                    </a:lnTo>
                    <a:lnTo>
                      <a:pt x="5" y="2"/>
                    </a:lnTo>
                    <a:lnTo>
                      <a:pt x="10" y="4"/>
                    </a:lnTo>
                    <a:lnTo>
                      <a:pt x="10" y="4"/>
                    </a:lnTo>
                    <a:lnTo>
                      <a:pt x="16" y="5"/>
                    </a:lnTo>
                    <a:lnTo>
                      <a:pt x="16" y="5"/>
                    </a:lnTo>
                    <a:lnTo>
                      <a:pt x="21" y="4"/>
                    </a:lnTo>
                    <a:lnTo>
                      <a:pt x="21" y="4"/>
                    </a:lnTo>
                    <a:lnTo>
                      <a:pt x="17" y="2"/>
                    </a:lnTo>
                    <a:lnTo>
                      <a:pt x="12" y="2"/>
                    </a:lnTo>
                    <a:lnTo>
                      <a:pt x="12"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3" name="Freeform 2713">
                <a:extLst>
                  <a:ext uri="{FF2B5EF4-FFF2-40B4-BE49-F238E27FC236}">
                    <a16:creationId xmlns:a16="http://schemas.microsoft.com/office/drawing/2014/main" id="{5949A687-6316-4547-BC92-5554B6A23DB3}"/>
                  </a:ext>
                </a:extLst>
              </p:cNvPr>
              <p:cNvSpPr>
                <a:spLocks/>
              </p:cNvSpPr>
              <p:nvPr/>
            </p:nvSpPr>
            <p:spPr bwMode="auto">
              <a:xfrm>
                <a:off x="4899" y="2829"/>
                <a:ext cx="25" cy="16"/>
              </a:xfrm>
              <a:custGeom>
                <a:avLst/>
                <a:gdLst>
                  <a:gd name="T0" fmla="*/ 2 w 25"/>
                  <a:gd name="T1" fmla="*/ 16 h 16"/>
                  <a:gd name="T2" fmla="*/ 2 w 25"/>
                  <a:gd name="T3" fmla="*/ 16 h 16"/>
                  <a:gd name="T4" fmla="*/ 0 w 25"/>
                  <a:gd name="T5" fmla="*/ 16 h 16"/>
                  <a:gd name="T6" fmla="*/ 0 w 25"/>
                  <a:gd name="T7" fmla="*/ 16 h 16"/>
                  <a:gd name="T8" fmla="*/ 6 w 25"/>
                  <a:gd name="T9" fmla="*/ 16 h 16"/>
                  <a:gd name="T10" fmla="*/ 11 w 25"/>
                  <a:gd name="T11" fmla="*/ 16 h 16"/>
                  <a:gd name="T12" fmla="*/ 11 w 25"/>
                  <a:gd name="T13" fmla="*/ 16 h 16"/>
                  <a:gd name="T14" fmla="*/ 15 w 25"/>
                  <a:gd name="T15" fmla="*/ 16 h 16"/>
                  <a:gd name="T16" fmla="*/ 18 w 25"/>
                  <a:gd name="T17" fmla="*/ 12 h 16"/>
                  <a:gd name="T18" fmla="*/ 18 w 25"/>
                  <a:gd name="T19" fmla="*/ 12 h 16"/>
                  <a:gd name="T20" fmla="*/ 22 w 25"/>
                  <a:gd name="T21" fmla="*/ 9 h 16"/>
                  <a:gd name="T22" fmla="*/ 25 w 25"/>
                  <a:gd name="T23" fmla="*/ 5 h 16"/>
                  <a:gd name="T24" fmla="*/ 25 w 25"/>
                  <a:gd name="T25" fmla="*/ 3 h 16"/>
                  <a:gd name="T26" fmla="*/ 25 w 25"/>
                  <a:gd name="T27" fmla="*/ 3 h 16"/>
                  <a:gd name="T28" fmla="*/ 22 w 25"/>
                  <a:gd name="T29" fmla="*/ 2 h 16"/>
                  <a:gd name="T30" fmla="*/ 20 w 25"/>
                  <a:gd name="T31" fmla="*/ 0 h 16"/>
                  <a:gd name="T32" fmla="*/ 13 w 25"/>
                  <a:gd name="T33" fmla="*/ 2 h 16"/>
                  <a:gd name="T34" fmla="*/ 13 w 25"/>
                  <a:gd name="T35" fmla="*/ 2 h 16"/>
                  <a:gd name="T36" fmla="*/ 9 w 25"/>
                  <a:gd name="T37" fmla="*/ 3 h 16"/>
                  <a:gd name="T38" fmla="*/ 6 w 25"/>
                  <a:gd name="T39" fmla="*/ 7 h 16"/>
                  <a:gd name="T40" fmla="*/ 2 w 25"/>
                  <a:gd name="T4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6">
                    <a:moveTo>
                      <a:pt x="2" y="16"/>
                    </a:moveTo>
                    <a:lnTo>
                      <a:pt x="2" y="16"/>
                    </a:lnTo>
                    <a:lnTo>
                      <a:pt x="0" y="16"/>
                    </a:lnTo>
                    <a:lnTo>
                      <a:pt x="0" y="16"/>
                    </a:lnTo>
                    <a:lnTo>
                      <a:pt x="6" y="16"/>
                    </a:lnTo>
                    <a:lnTo>
                      <a:pt x="11" y="16"/>
                    </a:lnTo>
                    <a:lnTo>
                      <a:pt x="11" y="16"/>
                    </a:lnTo>
                    <a:lnTo>
                      <a:pt x="15" y="16"/>
                    </a:lnTo>
                    <a:lnTo>
                      <a:pt x="18" y="12"/>
                    </a:lnTo>
                    <a:lnTo>
                      <a:pt x="18" y="12"/>
                    </a:lnTo>
                    <a:lnTo>
                      <a:pt x="22" y="9"/>
                    </a:lnTo>
                    <a:lnTo>
                      <a:pt x="25" y="5"/>
                    </a:lnTo>
                    <a:lnTo>
                      <a:pt x="25" y="3"/>
                    </a:lnTo>
                    <a:lnTo>
                      <a:pt x="25" y="3"/>
                    </a:lnTo>
                    <a:lnTo>
                      <a:pt x="22" y="2"/>
                    </a:lnTo>
                    <a:lnTo>
                      <a:pt x="20" y="0"/>
                    </a:lnTo>
                    <a:lnTo>
                      <a:pt x="13" y="2"/>
                    </a:lnTo>
                    <a:lnTo>
                      <a:pt x="13" y="2"/>
                    </a:lnTo>
                    <a:lnTo>
                      <a:pt x="9" y="3"/>
                    </a:lnTo>
                    <a:lnTo>
                      <a:pt x="6" y="7"/>
                    </a:lnTo>
                    <a:lnTo>
                      <a:pt x="2"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4" name="Freeform 2714">
                <a:extLst>
                  <a:ext uri="{FF2B5EF4-FFF2-40B4-BE49-F238E27FC236}">
                    <a16:creationId xmlns:a16="http://schemas.microsoft.com/office/drawing/2014/main" id="{BDBC9279-B1C6-0F45-861C-3C73EFEC87F7}"/>
                  </a:ext>
                </a:extLst>
              </p:cNvPr>
              <p:cNvSpPr>
                <a:spLocks/>
              </p:cNvSpPr>
              <p:nvPr/>
            </p:nvSpPr>
            <p:spPr bwMode="auto">
              <a:xfrm>
                <a:off x="4899" y="2829"/>
                <a:ext cx="25" cy="16"/>
              </a:xfrm>
              <a:custGeom>
                <a:avLst/>
                <a:gdLst>
                  <a:gd name="T0" fmla="*/ 2 w 25"/>
                  <a:gd name="T1" fmla="*/ 16 h 16"/>
                  <a:gd name="T2" fmla="*/ 2 w 25"/>
                  <a:gd name="T3" fmla="*/ 16 h 16"/>
                  <a:gd name="T4" fmla="*/ 0 w 25"/>
                  <a:gd name="T5" fmla="*/ 16 h 16"/>
                  <a:gd name="T6" fmla="*/ 0 w 25"/>
                  <a:gd name="T7" fmla="*/ 16 h 16"/>
                  <a:gd name="T8" fmla="*/ 6 w 25"/>
                  <a:gd name="T9" fmla="*/ 16 h 16"/>
                  <a:gd name="T10" fmla="*/ 11 w 25"/>
                  <a:gd name="T11" fmla="*/ 16 h 16"/>
                  <a:gd name="T12" fmla="*/ 11 w 25"/>
                  <a:gd name="T13" fmla="*/ 16 h 16"/>
                  <a:gd name="T14" fmla="*/ 15 w 25"/>
                  <a:gd name="T15" fmla="*/ 16 h 16"/>
                  <a:gd name="T16" fmla="*/ 18 w 25"/>
                  <a:gd name="T17" fmla="*/ 12 h 16"/>
                  <a:gd name="T18" fmla="*/ 18 w 25"/>
                  <a:gd name="T19" fmla="*/ 12 h 16"/>
                  <a:gd name="T20" fmla="*/ 22 w 25"/>
                  <a:gd name="T21" fmla="*/ 9 h 16"/>
                  <a:gd name="T22" fmla="*/ 25 w 25"/>
                  <a:gd name="T23" fmla="*/ 5 h 16"/>
                  <a:gd name="T24" fmla="*/ 25 w 25"/>
                  <a:gd name="T25" fmla="*/ 3 h 16"/>
                  <a:gd name="T26" fmla="*/ 25 w 25"/>
                  <a:gd name="T27" fmla="*/ 3 h 16"/>
                  <a:gd name="T28" fmla="*/ 22 w 25"/>
                  <a:gd name="T29" fmla="*/ 2 h 16"/>
                  <a:gd name="T30" fmla="*/ 20 w 25"/>
                  <a:gd name="T31" fmla="*/ 0 h 16"/>
                  <a:gd name="T32" fmla="*/ 13 w 25"/>
                  <a:gd name="T33" fmla="*/ 2 h 16"/>
                  <a:gd name="T34" fmla="*/ 13 w 25"/>
                  <a:gd name="T35" fmla="*/ 2 h 16"/>
                  <a:gd name="T36" fmla="*/ 9 w 25"/>
                  <a:gd name="T37" fmla="*/ 3 h 16"/>
                  <a:gd name="T38" fmla="*/ 6 w 25"/>
                  <a:gd name="T39" fmla="*/ 7 h 16"/>
                  <a:gd name="T40" fmla="*/ 2 w 25"/>
                  <a:gd name="T4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6">
                    <a:moveTo>
                      <a:pt x="2" y="16"/>
                    </a:moveTo>
                    <a:lnTo>
                      <a:pt x="2" y="16"/>
                    </a:lnTo>
                    <a:lnTo>
                      <a:pt x="0" y="16"/>
                    </a:lnTo>
                    <a:lnTo>
                      <a:pt x="0" y="16"/>
                    </a:lnTo>
                    <a:lnTo>
                      <a:pt x="6" y="16"/>
                    </a:lnTo>
                    <a:lnTo>
                      <a:pt x="11" y="16"/>
                    </a:lnTo>
                    <a:lnTo>
                      <a:pt x="11" y="16"/>
                    </a:lnTo>
                    <a:lnTo>
                      <a:pt x="15" y="16"/>
                    </a:lnTo>
                    <a:lnTo>
                      <a:pt x="18" y="12"/>
                    </a:lnTo>
                    <a:lnTo>
                      <a:pt x="18" y="12"/>
                    </a:lnTo>
                    <a:lnTo>
                      <a:pt x="22" y="9"/>
                    </a:lnTo>
                    <a:lnTo>
                      <a:pt x="25" y="5"/>
                    </a:lnTo>
                    <a:lnTo>
                      <a:pt x="25" y="3"/>
                    </a:lnTo>
                    <a:lnTo>
                      <a:pt x="25" y="3"/>
                    </a:lnTo>
                    <a:lnTo>
                      <a:pt x="22" y="2"/>
                    </a:lnTo>
                    <a:lnTo>
                      <a:pt x="20" y="0"/>
                    </a:lnTo>
                    <a:lnTo>
                      <a:pt x="13" y="2"/>
                    </a:lnTo>
                    <a:lnTo>
                      <a:pt x="13" y="2"/>
                    </a:lnTo>
                    <a:lnTo>
                      <a:pt x="9" y="3"/>
                    </a:lnTo>
                    <a:lnTo>
                      <a:pt x="6" y="7"/>
                    </a:lnTo>
                    <a:lnTo>
                      <a:pt x="2"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5" name="Freeform 2715">
                <a:extLst>
                  <a:ext uri="{FF2B5EF4-FFF2-40B4-BE49-F238E27FC236}">
                    <a16:creationId xmlns:a16="http://schemas.microsoft.com/office/drawing/2014/main" id="{B762B749-49FC-FC40-BE5E-FF3C889AE4A9}"/>
                  </a:ext>
                </a:extLst>
              </p:cNvPr>
              <p:cNvSpPr>
                <a:spLocks/>
              </p:cNvSpPr>
              <p:nvPr/>
            </p:nvSpPr>
            <p:spPr bwMode="auto">
              <a:xfrm>
                <a:off x="4915" y="2841"/>
                <a:ext cx="6" cy="4"/>
              </a:xfrm>
              <a:custGeom>
                <a:avLst/>
                <a:gdLst>
                  <a:gd name="T0" fmla="*/ 4 w 6"/>
                  <a:gd name="T1" fmla="*/ 4 h 4"/>
                  <a:gd name="T2" fmla="*/ 4 w 6"/>
                  <a:gd name="T3" fmla="*/ 4 h 4"/>
                  <a:gd name="T4" fmla="*/ 6 w 6"/>
                  <a:gd name="T5" fmla="*/ 4 h 4"/>
                  <a:gd name="T6" fmla="*/ 6 w 6"/>
                  <a:gd name="T7" fmla="*/ 4 h 4"/>
                  <a:gd name="T8" fmla="*/ 4 w 6"/>
                  <a:gd name="T9" fmla="*/ 2 h 4"/>
                  <a:gd name="T10" fmla="*/ 4 w 6"/>
                  <a:gd name="T11" fmla="*/ 0 h 4"/>
                  <a:gd name="T12" fmla="*/ 2 w 6"/>
                  <a:gd name="T13" fmla="*/ 0 h 4"/>
                  <a:gd name="T14" fmla="*/ 2 w 6"/>
                  <a:gd name="T15" fmla="*/ 0 h 4"/>
                  <a:gd name="T16" fmla="*/ 0 w 6"/>
                  <a:gd name="T17" fmla="*/ 2 h 4"/>
                  <a:gd name="T18" fmla="*/ 0 w 6"/>
                  <a:gd name="T19" fmla="*/ 2 h 4"/>
                  <a:gd name="T20" fmla="*/ 4 w 6"/>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4"/>
                    </a:moveTo>
                    <a:lnTo>
                      <a:pt x="4" y="4"/>
                    </a:lnTo>
                    <a:lnTo>
                      <a:pt x="6" y="4"/>
                    </a:lnTo>
                    <a:lnTo>
                      <a:pt x="6" y="4"/>
                    </a:lnTo>
                    <a:lnTo>
                      <a:pt x="4" y="2"/>
                    </a:lnTo>
                    <a:lnTo>
                      <a:pt x="4" y="0"/>
                    </a:lnTo>
                    <a:lnTo>
                      <a:pt x="2" y="0"/>
                    </a:lnTo>
                    <a:lnTo>
                      <a:pt x="2" y="0"/>
                    </a:lnTo>
                    <a:lnTo>
                      <a:pt x="0" y="2"/>
                    </a:lnTo>
                    <a:lnTo>
                      <a:pt x="0" y="2"/>
                    </a:lnTo>
                    <a:lnTo>
                      <a:pt x="4"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6" name="Freeform 2716">
                <a:extLst>
                  <a:ext uri="{FF2B5EF4-FFF2-40B4-BE49-F238E27FC236}">
                    <a16:creationId xmlns:a16="http://schemas.microsoft.com/office/drawing/2014/main" id="{F01ACCCA-FC8D-684C-8A57-5E0342A4C409}"/>
                  </a:ext>
                </a:extLst>
              </p:cNvPr>
              <p:cNvSpPr>
                <a:spLocks/>
              </p:cNvSpPr>
              <p:nvPr/>
            </p:nvSpPr>
            <p:spPr bwMode="auto">
              <a:xfrm>
                <a:off x="4915" y="2841"/>
                <a:ext cx="6" cy="4"/>
              </a:xfrm>
              <a:custGeom>
                <a:avLst/>
                <a:gdLst>
                  <a:gd name="T0" fmla="*/ 4 w 6"/>
                  <a:gd name="T1" fmla="*/ 4 h 4"/>
                  <a:gd name="T2" fmla="*/ 4 w 6"/>
                  <a:gd name="T3" fmla="*/ 4 h 4"/>
                  <a:gd name="T4" fmla="*/ 6 w 6"/>
                  <a:gd name="T5" fmla="*/ 4 h 4"/>
                  <a:gd name="T6" fmla="*/ 6 w 6"/>
                  <a:gd name="T7" fmla="*/ 4 h 4"/>
                  <a:gd name="T8" fmla="*/ 4 w 6"/>
                  <a:gd name="T9" fmla="*/ 2 h 4"/>
                  <a:gd name="T10" fmla="*/ 4 w 6"/>
                  <a:gd name="T11" fmla="*/ 0 h 4"/>
                  <a:gd name="T12" fmla="*/ 2 w 6"/>
                  <a:gd name="T13" fmla="*/ 0 h 4"/>
                  <a:gd name="T14" fmla="*/ 2 w 6"/>
                  <a:gd name="T15" fmla="*/ 0 h 4"/>
                  <a:gd name="T16" fmla="*/ 0 w 6"/>
                  <a:gd name="T17" fmla="*/ 2 h 4"/>
                  <a:gd name="T18" fmla="*/ 0 w 6"/>
                  <a:gd name="T19" fmla="*/ 2 h 4"/>
                  <a:gd name="T20" fmla="*/ 4 w 6"/>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4"/>
                    </a:moveTo>
                    <a:lnTo>
                      <a:pt x="4" y="4"/>
                    </a:lnTo>
                    <a:lnTo>
                      <a:pt x="6" y="4"/>
                    </a:lnTo>
                    <a:lnTo>
                      <a:pt x="6" y="4"/>
                    </a:lnTo>
                    <a:lnTo>
                      <a:pt x="4" y="2"/>
                    </a:lnTo>
                    <a:lnTo>
                      <a:pt x="4" y="0"/>
                    </a:lnTo>
                    <a:lnTo>
                      <a:pt x="2" y="0"/>
                    </a:lnTo>
                    <a:lnTo>
                      <a:pt x="2" y="0"/>
                    </a:lnTo>
                    <a:lnTo>
                      <a:pt x="0" y="2"/>
                    </a:lnTo>
                    <a:lnTo>
                      <a:pt x="0" y="2"/>
                    </a:lnTo>
                    <a:lnTo>
                      <a:pt x="4"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7" name="Freeform 2717">
                <a:extLst>
                  <a:ext uri="{FF2B5EF4-FFF2-40B4-BE49-F238E27FC236}">
                    <a16:creationId xmlns:a16="http://schemas.microsoft.com/office/drawing/2014/main" id="{A9F66329-6654-F742-ADCC-6FE082DAD40B}"/>
                  </a:ext>
                </a:extLst>
              </p:cNvPr>
              <p:cNvSpPr>
                <a:spLocks/>
              </p:cNvSpPr>
              <p:nvPr/>
            </p:nvSpPr>
            <p:spPr bwMode="auto">
              <a:xfrm>
                <a:off x="4442" y="2641"/>
                <a:ext cx="165" cy="138"/>
              </a:xfrm>
              <a:custGeom>
                <a:avLst/>
                <a:gdLst>
                  <a:gd name="T0" fmla="*/ 4 w 165"/>
                  <a:gd name="T1" fmla="*/ 52 h 138"/>
                  <a:gd name="T2" fmla="*/ 4 w 165"/>
                  <a:gd name="T3" fmla="*/ 49 h 138"/>
                  <a:gd name="T4" fmla="*/ 13 w 165"/>
                  <a:gd name="T5" fmla="*/ 38 h 138"/>
                  <a:gd name="T6" fmla="*/ 15 w 165"/>
                  <a:gd name="T7" fmla="*/ 47 h 138"/>
                  <a:gd name="T8" fmla="*/ 27 w 165"/>
                  <a:gd name="T9" fmla="*/ 58 h 138"/>
                  <a:gd name="T10" fmla="*/ 47 w 165"/>
                  <a:gd name="T11" fmla="*/ 56 h 138"/>
                  <a:gd name="T12" fmla="*/ 61 w 165"/>
                  <a:gd name="T13" fmla="*/ 45 h 138"/>
                  <a:gd name="T14" fmla="*/ 77 w 165"/>
                  <a:gd name="T15" fmla="*/ 50 h 138"/>
                  <a:gd name="T16" fmla="*/ 88 w 165"/>
                  <a:gd name="T17" fmla="*/ 49 h 138"/>
                  <a:gd name="T18" fmla="*/ 95 w 165"/>
                  <a:gd name="T19" fmla="*/ 43 h 138"/>
                  <a:gd name="T20" fmla="*/ 102 w 165"/>
                  <a:gd name="T21" fmla="*/ 31 h 138"/>
                  <a:gd name="T22" fmla="*/ 106 w 165"/>
                  <a:gd name="T23" fmla="*/ 22 h 138"/>
                  <a:gd name="T24" fmla="*/ 107 w 165"/>
                  <a:gd name="T25" fmla="*/ 9 h 138"/>
                  <a:gd name="T26" fmla="*/ 115 w 165"/>
                  <a:gd name="T27" fmla="*/ 2 h 138"/>
                  <a:gd name="T28" fmla="*/ 122 w 165"/>
                  <a:gd name="T29" fmla="*/ 0 h 138"/>
                  <a:gd name="T30" fmla="*/ 140 w 165"/>
                  <a:gd name="T31" fmla="*/ 4 h 138"/>
                  <a:gd name="T32" fmla="*/ 140 w 165"/>
                  <a:gd name="T33" fmla="*/ 8 h 138"/>
                  <a:gd name="T34" fmla="*/ 140 w 165"/>
                  <a:gd name="T35" fmla="*/ 13 h 138"/>
                  <a:gd name="T36" fmla="*/ 132 w 165"/>
                  <a:gd name="T37" fmla="*/ 13 h 138"/>
                  <a:gd name="T38" fmla="*/ 134 w 165"/>
                  <a:gd name="T39" fmla="*/ 18 h 138"/>
                  <a:gd name="T40" fmla="*/ 141 w 165"/>
                  <a:gd name="T41" fmla="*/ 24 h 138"/>
                  <a:gd name="T42" fmla="*/ 141 w 165"/>
                  <a:gd name="T43" fmla="*/ 25 h 138"/>
                  <a:gd name="T44" fmla="*/ 147 w 165"/>
                  <a:gd name="T45" fmla="*/ 36 h 138"/>
                  <a:gd name="T46" fmla="*/ 152 w 165"/>
                  <a:gd name="T47" fmla="*/ 45 h 138"/>
                  <a:gd name="T48" fmla="*/ 163 w 165"/>
                  <a:gd name="T49" fmla="*/ 54 h 138"/>
                  <a:gd name="T50" fmla="*/ 157 w 165"/>
                  <a:gd name="T51" fmla="*/ 58 h 138"/>
                  <a:gd name="T52" fmla="*/ 147 w 165"/>
                  <a:gd name="T53" fmla="*/ 58 h 138"/>
                  <a:gd name="T54" fmla="*/ 141 w 165"/>
                  <a:gd name="T55" fmla="*/ 63 h 138"/>
                  <a:gd name="T56" fmla="*/ 141 w 165"/>
                  <a:gd name="T57" fmla="*/ 79 h 138"/>
                  <a:gd name="T58" fmla="*/ 138 w 165"/>
                  <a:gd name="T59" fmla="*/ 84 h 138"/>
                  <a:gd name="T60" fmla="*/ 129 w 165"/>
                  <a:gd name="T61" fmla="*/ 90 h 138"/>
                  <a:gd name="T62" fmla="*/ 125 w 165"/>
                  <a:gd name="T63" fmla="*/ 93 h 138"/>
                  <a:gd name="T64" fmla="*/ 122 w 165"/>
                  <a:gd name="T65" fmla="*/ 100 h 138"/>
                  <a:gd name="T66" fmla="*/ 125 w 165"/>
                  <a:gd name="T67" fmla="*/ 106 h 138"/>
                  <a:gd name="T68" fmla="*/ 122 w 165"/>
                  <a:gd name="T69" fmla="*/ 115 h 138"/>
                  <a:gd name="T70" fmla="*/ 120 w 165"/>
                  <a:gd name="T71" fmla="*/ 122 h 138"/>
                  <a:gd name="T72" fmla="*/ 113 w 165"/>
                  <a:gd name="T73" fmla="*/ 129 h 138"/>
                  <a:gd name="T74" fmla="*/ 93 w 165"/>
                  <a:gd name="T75" fmla="*/ 136 h 138"/>
                  <a:gd name="T76" fmla="*/ 88 w 165"/>
                  <a:gd name="T77" fmla="*/ 127 h 138"/>
                  <a:gd name="T78" fmla="*/ 84 w 165"/>
                  <a:gd name="T79" fmla="*/ 122 h 138"/>
                  <a:gd name="T80" fmla="*/ 77 w 165"/>
                  <a:gd name="T81" fmla="*/ 125 h 138"/>
                  <a:gd name="T82" fmla="*/ 72 w 165"/>
                  <a:gd name="T83" fmla="*/ 122 h 138"/>
                  <a:gd name="T84" fmla="*/ 65 w 165"/>
                  <a:gd name="T85" fmla="*/ 122 h 138"/>
                  <a:gd name="T86" fmla="*/ 54 w 165"/>
                  <a:gd name="T87" fmla="*/ 125 h 138"/>
                  <a:gd name="T88" fmla="*/ 47 w 165"/>
                  <a:gd name="T89" fmla="*/ 122 h 138"/>
                  <a:gd name="T90" fmla="*/ 36 w 165"/>
                  <a:gd name="T91" fmla="*/ 120 h 138"/>
                  <a:gd name="T92" fmla="*/ 32 w 165"/>
                  <a:gd name="T93" fmla="*/ 118 h 138"/>
                  <a:gd name="T94" fmla="*/ 24 w 165"/>
                  <a:gd name="T95" fmla="*/ 120 h 138"/>
                  <a:gd name="T96" fmla="*/ 20 w 165"/>
                  <a:gd name="T97" fmla="*/ 104 h 138"/>
                  <a:gd name="T98" fmla="*/ 20 w 165"/>
                  <a:gd name="T99" fmla="*/ 97 h 138"/>
                  <a:gd name="T100" fmla="*/ 16 w 165"/>
                  <a:gd name="T101" fmla="*/ 88 h 138"/>
                  <a:gd name="T102" fmla="*/ 11 w 165"/>
                  <a:gd name="T103" fmla="*/ 86 h 138"/>
                  <a:gd name="T104" fmla="*/ 9 w 165"/>
                  <a:gd name="T105" fmla="*/ 83 h 138"/>
                  <a:gd name="T106" fmla="*/ 6 w 165"/>
                  <a:gd name="T107" fmla="*/ 81 h 138"/>
                  <a:gd name="T108" fmla="*/ 6 w 165"/>
                  <a:gd name="T109" fmla="*/ 72 h 138"/>
                  <a:gd name="T110" fmla="*/ 0 w 165"/>
                  <a:gd name="T111" fmla="*/ 6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38">
                    <a:moveTo>
                      <a:pt x="0" y="58"/>
                    </a:moveTo>
                    <a:lnTo>
                      <a:pt x="0" y="58"/>
                    </a:lnTo>
                    <a:lnTo>
                      <a:pt x="2" y="56"/>
                    </a:lnTo>
                    <a:lnTo>
                      <a:pt x="2" y="54"/>
                    </a:lnTo>
                    <a:lnTo>
                      <a:pt x="2" y="54"/>
                    </a:lnTo>
                    <a:lnTo>
                      <a:pt x="4" y="52"/>
                    </a:lnTo>
                    <a:lnTo>
                      <a:pt x="6" y="49"/>
                    </a:lnTo>
                    <a:lnTo>
                      <a:pt x="6" y="49"/>
                    </a:lnTo>
                    <a:lnTo>
                      <a:pt x="4" y="52"/>
                    </a:lnTo>
                    <a:lnTo>
                      <a:pt x="4" y="52"/>
                    </a:lnTo>
                    <a:lnTo>
                      <a:pt x="4" y="50"/>
                    </a:lnTo>
                    <a:lnTo>
                      <a:pt x="4" y="49"/>
                    </a:lnTo>
                    <a:lnTo>
                      <a:pt x="6" y="45"/>
                    </a:lnTo>
                    <a:lnTo>
                      <a:pt x="6" y="45"/>
                    </a:lnTo>
                    <a:lnTo>
                      <a:pt x="7" y="41"/>
                    </a:lnTo>
                    <a:lnTo>
                      <a:pt x="7" y="41"/>
                    </a:lnTo>
                    <a:lnTo>
                      <a:pt x="11" y="40"/>
                    </a:lnTo>
                    <a:lnTo>
                      <a:pt x="13" y="38"/>
                    </a:lnTo>
                    <a:lnTo>
                      <a:pt x="13" y="38"/>
                    </a:lnTo>
                    <a:lnTo>
                      <a:pt x="11" y="41"/>
                    </a:lnTo>
                    <a:lnTo>
                      <a:pt x="11" y="41"/>
                    </a:lnTo>
                    <a:lnTo>
                      <a:pt x="13" y="43"/>
                    </a:lnTo>
                    <a:lnTo>
                      <a:pt x="13" y="43"/>
                    </a:lnTo>
                    <a:lnTo>
                      <a:pt x="15" y="47"/>
                    </a:lnTo>
                    <a:lnTo>
                      <a:pt x="15" y="47"/>
                    </a:lnTo>
                    <a:lnTo>
                      <a:pt x="20" y="50"/>
                    </a:lnTo>
                    <a:lnTo>
                      <a:pt x="24" y="54"/>
                    </a:lnTo>
                    <a:lnTo>
                      <a:pt x="24" y="54"/>
                    </a:lnTo>
                    <a:lnTo>
                      <a:pt x="27" y="58"/>
                    </a:lnTo>
                    <a:lnTo>
                      <a:pt x="27" y="58"/>
                    </a:lnTo>
                    <a:lnTo>
                      <a:pt x="31" y="58"/>
                    </a:lnTo>
                    <a:lnTo>
                      <a:pt x="36" y="56"/>
                    </a:lnTo>
                    <a:lnTo>
                      <a:pt x="36" y="56"/>
                    </a:lnTo>
                    <a:lnTo>
                      <a:pt x="41" y="54"/>
                    </a:lnTo>
                    <a:lnTo>
                      <a:pt x="47" y="56"/>
                    </a:lnTo>
                    <a:lnTo>
                      <a:pt x="47" y="56"/>
                    </a:lnTo>
                    <a:lnTo>
                      <a:pt x="52" y="54"/>
                    </a:lnTo>
                    <a:lnTo>
                      <a:pt x="52" y="54"/>
                    </a:lnTo>
                    <a:lnTo>
                      <a:pt x="54" y="50"/>
                    </a:lnTo>
                    <a:lnTo>
                      <a:pt x="56" y="49"/>
                    </a:lnTo>
                    <a:lnTo>
                      <a:pt x="56" y="49"/>
                    </a:lnTo>
                    <a:lnTo>
                      <a:pt x="61" y="45"/>
                    </a:lnTo>
                    <a:lnTo>
                      <a:pt x="65" y="45"/>
                    </a:lnTo>
                    <a:lnTo>
                      <a:pt x="68" y="47"/>
                    </a:lnTo>
                    <a:lnTo>
                      <a:pt x="68" y="47"/>
                    </a:lnTo>
                    <a:lnTo>
                      <a:pt x="70" y="49"/>
                    </a:lnTo>
                    <a:lnTo>
                      <a:pt x="74" y="50"/>
                    </a:lnTo>
                    <a:lnTo>
                      <a:pt x="77" y="50"/>
                    </a:lnTo>
                    <a:lnTo>
                      <a:pt x="79" y="50"/>
                    </a:lnTo>
                    <a:lnTo>
                      <a:pt x="79" y="50"/>
                    </a:lnTo>
                    <a:lnTo>
                      <a:pt x="82" y="49"/>
                    </a:lnTo>
                    <a:lnTo>
                      <a:pt x="86" y="49"/>
                    </a:lnTo>
                    <a:lnTo>
                      <a:pt x="86" y="49"/>
                    </a:lnTo>
                    <a:lnTo>
                      <a:pt x="88" y="49"/>
                    </a:lnTo>
                    <a:lnTo>
                      <a:pt x="90" y="47"/>
                    </a:lnTo>
                    <a:lnTo>
                      <a:pt x="90" y="47"/>
                    </a:lnTo>
                    <a:lnTo>
                      <a:pt x="93" y="49"/>
                    </a:lnTo>
                    <a:lnTo>
                      <a:pt x="93" y="49"/>
                    </a:lnTo>
                    <a:lnTo>
                      <a:pt x="93" y="45"/>
                    </a:lnTo>
                    <a:lnTo>
                      <a:pt x="95" y="43"/>
                    </a:lnTo>
                    <a:lnTo>
                      <a:pt x="97" y="40"/>
                    </a:lnTo>
                    <a:lnTo>
                      <a:pt x="97" y="38"/>
                    </a:lnTo>
                    <a:lnTo>
                      <a:pt x="97" y="38"/>
                    </a:lnTo>
                    <a:lnTo>
                      <a:pt x="97" y="36"/>
                    </a:lnTo>
                    <a:lnTo>
                      <a:pt x="99" y="34"/>
                    </a:lnTo>
                    <a:lnTo>
                      <a:pt x="102" y="31"/>
                    </a:lnTo>
                    <a:lnTo>
                      <a:pt x="102" y="31"/>
                    </a:lnTo>
                    <a:lnTo>
                      <a:pt x="100" y="25"/>
                    </a:lnTo>
                    <a:lnTo>
                      <a:pt x="100" y="24"/>
                    </a:lnTo>
                    <a:lnTo>
                      <a:pt x="104" y="24"/>
                    </a:lnTo>
                    <a:lnTo>
                      <a:pt x="104" y="24"/>
                    </a:lnTo>
                    <a:lnTo>
                      <a:pt x="106" y="22"/>
                    </a:lnTo>
                    <a:lnTo>
                      <a:pt x="106" y="20"/>
                    </a:lnTo>
                    <a:lnTo>
                      <a:pt x="106" y="18"/>
                    </a:lnTo>
                    <a:lnTo>
                      <a:pt x="107" y="16"/>
                    </a:lnTo>
                    <a:lnTo>
                      <a:pt x="107" y="16"/>
                    </a:lnTo>
                    <a:lnTo>
                      <a:pt x="107" y="13"/>
                    </a:lnTo>
                    <a:lnTo>
                      <a:pt x="107" y="9"/>
                    </a:lnTo>
                    <a:lnTo>
                      <a:pt x="107" y="9"/>
                    </a:lnTo>
                    <a:lnTo>
                      <a:pt x="109" y="4"/>
                    </a:lnTo>
                    <a:lnTo>
                      <a:pt x="109" y="4"/>
                    </a:lnTo>
                    <a:lnTo>
                      <a:pt x="111" y="0"/>
                    </a:lnTo>
                    <a:lnTo>
                      <a:pt x="111" y="0"/>
                    </a:lnTo>
                    <a:lnTo>
                      <a:pt x="115" y="2"/>
                    </a:lnTo>
                    <a:lnTo>
                      <a:pt x="118" y="0"/>
                    </a:lnTo>
                    <a:lnTo>
                      <a:pt x="118" y="0"/>
                    </a:lnTo>
                    <a:lnTo>
                      <a:pt x="120" y="2"/>
                    </a:lnTo>
                    <a:lnTo>
                      <a:pt x="122" y="2"/>
                    </a:lnTo>
                    <a:lnTo>
                      <a:pt x="122" y="0"/>
                    </a:lnTo>
                    <a:lnTo>
                      <a:pt x="122" y="0"/>
                    </a:lnTo>
                    <a:lnTo>
                      <a:pt x="127" y="2"/>
                    </a:lnTo>
                    <a:lnTo>
                      <a:pt x="131" y="0"/>
                    </a:lnTo>
                    <a:lnTo>
                      <a:pt x="131" y="0"/>
                    </a:lnTo>
                    <a:lnTo>
                      <a:pt x="136" y="2"/>
                    </a:lnTo>
                    <a:lnTo>
                      <a:pt x="140" y="4"/>
                    </a:lnTo>
                    <a:lnTo>
                      <a:pt x="140" y="4"/>
                    </a:lnTo>
                    <a:lnTo>
                      <a:pt x="136" y="4"/>
                    </a:lnTo>
                    <a:lnTo>
                      <a:pt x="136" y="4"/>
                    </a:lnTo>
                    <a:lnTo>
                      <a:pt x="140" y="8"/>
                    </a:lnTo>
                    <a:lnTo>
                      <a:pt x="140" y="8"/>
                    </a:lnTo>
                    <a:lnTo>
                      <a:pt x="140" y="8"/>
                    </a:lnTo>
                    <a:lnTo>
                      <a:pt x="140" y="8"/>
                    </a:lnTo>
                    <a:lnTo>
                      <a:pt x="141" y="9"/>
                    </a:lnTo>
                    <a:lnTo>
                      <a:pt x="141" y="9"/>
                    </a:lnTo>
                    <a:lnTo>
                      <a:pt x="143" y="11"/>
                    </a:lnTo>
                    <a:lnTo>
                      <a:pt x="143" y="11"/>
                    </a:lnTo>
                    <a:lnTo>
                      <a:pt x="141" y="13"/>
                    </a:lnTo>
                    <a:lnTo>
                      <a:pt x="140" y="13"/>
                    </a:lnTo>
                    <a:lnTo>
                      <a:pt x="138" y="9"/>
                    </a:lnTo>
                    <a:lnTo>
                      <a:pt x="138" y="9"/>
                    </a:lnTo>
                    <a:lnTo>
                      <a:pt x="138" y="13"/>
                    </a:lnTo>
                    <a:lnTo>
                      <a:pt x="138" y="13"/>
                    </a:lnTo>
                    <a:lnTo>
                      <a:pt x="136" y="13"/>
                    </a:lnTo>
                    <a:lnTo>
                      <a:pt x="132" y="13"/>
                    </a:lnTo>
                    <a:lnTo>
                      <a:pt x="132" y="13"/>
                    </a:lnTo>
                    <a:lnTo>
                      <a:pt x="134" y="15"/>
                    </a:lnTo>
                    <a:lnTo>
                      <a:pt x="138" y="16"/>
                    </a:lnTo>
                    <a:lnTo>
                      <a:pt x="138" y="16"/>
                    </a:lnTo>
                    <a:lnTo>
                      <a:pt x="136" y="18"/>
                    </a:lnTo>
                    <a:lnTo>
                      <a:pt x="134" y="18"/>
                    </a:lnTo>
                    <a:lnTo>
                      <a:pt x="134" y="18"/>
                    </a:lnTo>
                    <a:lnTo>
                      <a:pt x="138" y="20"/>
                    </a:lnTo>
                    <a:lnTo>
                      <a:pt x="141" y="22"/>
                    </a:lnTo>
                    <a:lnTo>
                      <a:pt x="141" y="22"/>
                    </a:lnTo>
                    <a:lnTo>
                      <a:pt x="140" y="22"/>
                    </a:lnTo>
                    <a:lnTo>
                      <a:pt x="141" y="24"/>
                    </a:lnTo>
                    <a:lnTo>
                      <a:pt x="140" y="24"/>
                    </a:lnTo>
                    <a:lnTo>
                      <a:pt x="140" y="24"/>
                    </a:lnTo>
                    <a:lnTo>
                      <a:pt x="143" y="25"/>
                    </a:lnTo>
                    <a:lnTo>
                      <a:pt x="143" y="25"/>
                    </a:lnTo>
                    <a:lnTo>
                      <a:pt x="141" y="25"/>
                    </a:lnTo>
                    <a:lnTo>
                      <a:pt x="141" y="25"/>
                    </a:lnTo>
                    <a:lnTo>
                      <a:pt x="145" y="29"/>
                    </a:lnTo>
                    <a:lnTo>
                      <a:pt x="145" y="29"/>
                    </a:lnTo>
                    <a:lnTo>
                      <a:pt x="149" y="33"/>
                    </a:lnTo>
                    <a:lnTo>
                      <a:pt x="149" y="33"/>
                    </a:lnTo>
                    <a:lnTo>
                      <a:pt x="149" y="34"/>
                    </a:lnTo>
                    <a:lnTo>
                      <a:pt x="147" y="36"/>
                    </a:lnTo>
                    <a:lnTo>
                      <a:pt x="143" y="38"/>
                    </a:lnTo>
                    <a:lnTo>
                      <a:pt x="143" y="38"/>
                    </a:lnTo>
                    <a:lnTo>
                      <a:pt x="145" y="40"/>
                    </a:lnTo>
                    <a:lnTo>
                      <a:pt x="147" y="41"/>
                    </a:lnTo>
                    <a:lnTo>
                      <a:pt x="147" y="41"/>
                    </a:lnTo>
                    <a:lnTo>
                      <a:pt x="152" y="45"/>
                    </a:lnTo>
                    <a:lnTo>
                      <a:pt x="152" y="45"/>
                    </a:lnTo>
                    <a:lnTo>
                      <a:pt x="156" y="49"/>
                    </a:lnTo>
                    <a:lnTo>
                      <a:pt x="156" y="49"/>
                    </a:lnTo>
                    <a:lnTo>
                      <a:pt x="159" y="50"/>
                    </a:lnTo>
                    <a:lnTo>
                      <a:pt x="163" y="54"/>
                    </a:lnTo>
                    <a:lnTo>
                      <a:pt x="163" y="54"/>
                    </a:lnTo>
                    <a:lnTo>
                      <a:pt x="165" y="54"/>
                    </a:lnTo>
                    <a:lnTo>
                      <a:pt x="163" y="56"/>
                    </a:lnTo>
                    <a:lnTo>
                      <a:pt x="163" y="56"/>
                    </a:lnTo>
                    <a:lnTo>
                      <a:pt x="161" y="58"/>
                    </a:lnTo>
                    <a:lnTo>
                      <a:pt x="157" y="58"/>
                    </a:lnTo>
                    <a:lnTo>
                      <a:pt x="157" y="58"/>
                    </a:lnTo>
                    <a:lnTo>
                      <a:pt x="154" y="58"/>
                    </a:lnTo>
                    <a:lnTo>
                      <a:pt x="152" y="58"/>
                    </a:lnTo>
                    <a:lnTo>
                      <a:pt x="147" y="54"/>
                    </a:lnTo>
                    <a:lnTo>
                      <a:pt x="147" y="54"/>
                    </a:lnTo>
                    <a:lnTo>
                      <a:pt x="149" y="56"/>
                    </a:lnTo>
                    <a:lnTo>
                      <a:pt x="147" y="58"/>
                    </a:lnTo>
                    <a:lnTo>
                      <a:pt x="147" y="58"/>
                    </a:lnTo>
                    <a:lnTo>
                      <a:pt x="147" y="58"/>
                    </a:lnTo>
                    <a:lnTo>
                      <a:pt x="145" y="59"/>
                    </a:lnTo>
                    <a:lnTo>
                      <a:pt x="143" y="59"/>
                    </a:lnTo>
                    <a:lnTo>
                      <a:pt x="141" y="63"/>
                    </a:lnTo>
                    <a:lnTo>
                      <a:pt x="141" y="63"/>
                    </a:lnTo>
                    <a:lnTo>
                      <a:pt x="140" y="72"/>
                    </a:lnTo>
                    <a:lnTo>
                      <a:pt x="140" y="79"/>
                    </a:lnTo>
                    <a:lnTo>
                      <a:pt x="140" y="79"/>
                    </a:lnTo>
                    <a:lnTo>
                      <a:pt x="141" y="77"/>
                    </a:lnTo>
                    <a:lnTo>
                      <a:pt x="141" y="77"/>
                    </a:lnTo>
                    <a:lnTo>
                      <a:pt x="141" y="79"/>
                    </a:lnTo>
                    <a:lnTo>
                      <a:pt x="141" y="81"/>
                    </a:lnTo>
                    <a:lnTo>
                      <a:pt x="141" y="81"/>
                    </a:lnTo>
                    <a:lnTo>
                      <a:pt x="140" y="83"/>
                    </a:lnTo>
                    <a:lnTo>
                      <a:pt x="141" y="84"/>
                    </a:lnTo>
                    <a:lnTo>
                      <a:pt x="141" y="84"/>
                    </a:lnTo>
                    <a:lnTo>
                      <a:pt x="138" y="84"/>
                    </a:lnTo>
                    <a:lnTo>
                      <a:pt x="138" y="84"/>
                    </a:lnTo>
                    <a:lnTo>
                      <a:pt x="136" y="84"/>
                    </a:lnTo>
                    <a:lnTo>
                      <a:pt x="136" y="84"/>
                    </a:lnTo>
                    <a:lnTo>
                      <a:pt x="134" y="86"/>
                    </a:lnTo>
                    <a:lnTo>
                      <a:pt x="132" y="90"/>
                    </a:lnTo>
                    <a:lnTo>
                      <a:pt x="129" y="90"/>
                    </a:lnTo>
                    <a:lnTo>
                      <a:pt x="127" y="88"/>
                    </a:lnTo>
                    <a:lnTo>
                      <a:pt x="127" y="88"/>
                    </a:lnTo>
                    <a:lnTo>
                      <a:pt x="127" y="91"/>
                    </a:lnTo>
                    <a:lnTo>
                      <a:pt x="127" y="93"/>
                    </a:lnTo>
                    <a:lnTo>
                      <a:pt x="125" y="93"/>
                    </a:lnTo>
                    <a:lnTo>
                      <a:pt x="125" y="93"/>
                    </a:lnTo>
                    <a:lnTo>
                      <a:pt x="125" y="95"/>
                    </a:lnTo>
                    <a:lnTo>
                      <a:pt x="124" y="97"/>
                    </a:lnTo>
                    <a:lnTo>
                      <a:pt x="124" y="97"/>
                    </a:lnTo>
                    <a:lnTo>
                      <a:pt x="120" y="100"/>
                    </a:lnTo>
                    <a:lnTo>
                      <a:pt x="120" y="100"/>
                    </a:lnTo>
                    <a:lnTo>
                      <a:pt x="122" y="100"/>
                    </a:lnTo>
                    <a:lnTo>
                      <a:pt x="122" y="102"/>
                    </a:lnTo>
                    <a:lnTo>
                      <a:pt x="120" y="106"/>
                    </a:lnTo>
                    <a:lnTo>
                      <a:pt x="120" y="106"/>
                    </a:lnTo>
                    <a:lnTo>
                      <a:pt x="124" y="106"/>
                    </a:lnTo>
                    <a:lnTo>
                      <a:pt x="125" y="106"/>
                    </a:lnTo>
                    <a:lnTo>
                      <a:pt x="125" y="106"/>
                    </a:lnTo>
                    <a:lnTo>
                      <a:pt x="125" y="109"/>
                    </a:lnTo>
                    <a:lnTo>
                      <a:pt x="124" y="113"/>
                    </a:lnTo>
                    <a:lnTo>
                      <a:pt x="124" y="113"/>
                    </a:lnTo>
                    <a:lnTo>
                      <a:pt x="120" y="111"/>
                    </a:lnTo>
                    <a:lnTo>
                      <a:pt x="120" y="111"/>
                    </a:lnTo>
                    <a:lnTo>
                      <a:pt x="122" y="115"/>
                    </a:lnTo>
                    <a:lnTo>
                      <a:pt x="120" y="116"/>
                    </a:lnTo>
                    <a:lnTo>
                      <a:pt x="120" y="118"/>
                    </a:lnTo>
                    <a:lnTo>
                      <a:pt x="118" y="118"/>
                    </a:lnTo>
                    <a:lnTo>
                      <a:pt x="118" y="118"/>
                    </a:lnTo>
                    <a:lnTo>
                      <a:pt x="118" y="120"/>
                    </a:lnTo>
                    <a:lnTo>
                      <a:pt x="120" y="122"/>
                    </a:lnTo>
                    <a:lnTo>
                      <a:pt x="120" y="122"/>
                    </a:lnTo>
                    <a:lnTo>
                      <a:pt x="116" y="124"/>
                    </a:lnTo>
                    <a:lnTo>
                      <a:pt x="116" y="125"/>
                    </a:lnTo>
                    <a:lnTo>
                      <a:pt x="115" y="127"/>
                    </a:lnTo>
                    <a:lnTo>
                      <a:pt x="113" y="129"/>
                    </a:lnTo>
                    <a:lnTo>
                      <a:pt x="113" y="129"/>
                    </a:lnTo>
                    <a:lnTo>
                      <a:pt x="102" y="134"/>
                    </a:lnTo>
                    <a:lnTo>
                      <a:pt x="102" y="134"/>
                    </a:lnTo>
                    <a:lnTo>
                      <a:pt x="97" y="136"/>
                    </a:lnTo>
                    <a:lnTo>
                      <a:pt x="93" y="138"/>
                    </a:lnTo>
                    <a:lnTo>
                      <a:pt x="93" y="136"/>
                    </a:lnTo>
                    <a:lnTo>
                      <a:pt x="93" y="136"/>
                    </a:lnTo>
                    <a:lnTo>
                      <a:pt x="93" y="133"/>
                    </a:lnTo>
                    <a:lnTo>
                      <a:pt x="93" y="133"/>
                    </a:lnTo>
                    <a:lnTo>
                      <a:pt x="91" y="129"/>
                    </a:lnTo>
                    <a:lnTo>
                      <a:pt x="91" y="125"/>
                    </a:lnTo>
                    <a:lnTo>
                      <a:pt x="91" y="125"/>
                    </a:lnTo>
                    <a:lnTo>
                      <a:pt x="88" y="127"/>
                    </a:lnTo>
                    <a:lnTo>
                      <a:pt x="88" y="125"/>
                    </a:lnTo>
                    <a:lnTo>
                      <a:pt x="88" y="124"/>
                    </a:lnTo>
                    <a:lnTo>
                      <a:pt x="88" y="124"/>
                    </a:lnTo>
                    <a:lnTo>
                      <a:pt x="86" y="125"/>
                    </a:lnTo>
                    <a:lnTo>
                      <a:pt x="84" y="125"/>
                    </a:lnTo>
                    <a:lnTo>
                      <a:pt x="84" y="122"/>
                    </a:lnTo>
                    <a:lnTo>
                      <a:pt x="84" y="122"/>
                    </a:lnTo>
                    <a:lnTo>
                      <a:pt x="81" y="127"/>
                    </a:lnTo>
                    <a:lnTo>
                      <a:pt x="79" y="127"/>
                    </a:lnTo>
                    <a:lnTo>
                      <a:pt x="77" y="125"/>
                    </a:lnTo>
                    <a:lnTo>
                      <a:pt x="77" y="125"/>
                    </a:lnTo>
                    <a:lnTo>
                      <a:pt x="77" y="125"/>
                    </a:lnTo>
                    <a:lnTo>
                      <a:pt x="77" y="124"/>
                    </a:lnTo>
                    <a:lnTo>
                      <a:pt x="77" y="124"/>
                    </a:lnTo>
                    <a:lnTo>
                      <a:pt x="75" y="122"/>
                    </a:lnTo>
                    <a:lnTo>
                      <a:pt x="74" y="124"/>
                    </a:lnTo>
                    <a:lnTo>
                      <a:pt x="72" y="124"/>
                    </a:lnTo>
                    <a:lnTo>
                      <a:pt x="72" y="122"/>
                    </a:lnTo>
                    <a:lnTo>
                      <a:pt x="72" y="122"/>
                    </a:lnTo>
                    <a:lnTo>
                      <a:pt x="72" y="124"/>
                    </a:lnTo>
                    <a:lnTo>
                      <a:pt x="70" y="122"/>
                    </a:lnTo>
                    <a:lnTo>
                      <a:pt x="68" y="118"/>
                    </a:lnTo>
                    <a:lnTo>
                      <a:pt x="68" y="118"/>
                    </a:lnTo>
                    <a:lnTo>
                      <a:pt x="65" y="122"/>
                    </a:lnTo>
                    <a:lnTo>
                      <a:pt x="61" y="125"/>
                    </a:lnTo>
                    <a:lnTo>
                      <a:pt x="61" y="125"/>
                    </a:lnTo>
                    <a:lnTo>
                      <a:pt x="59" y="125"/>
                    </a:lnTo>
                    <a:lnTo>
                      <a:pt x="57" y="125"/>
                    </a:lnTo>
                    <a:lnTo>
                      <a:pt x="56" y="125"/>
                    </a:lnTo>
                    <a:lnTo>
                      <a:pt x="54" y="125"/>
                    </a:lnTo>
                    <a:lnTo>
                      <a:pt x="54" y="125"/>
                    </a:lnTo>
                    <a:lnTo>
                      <a:pt x="50" y="127"/>
                    </a:lnTo>
                    <a:lnTo>
                      <a:pt x="49" y="129"/>
                    </a:lnTo>
                    <a:lnTo>
                      <a:pt x="49" y="127"/>
                    </a:lnTo>
                    <a:lnTo>
                      <a:pt x="49" y="127"/>
                    </a:lnTo>
                    <a:lnTo>
                      <a:pt x="47" y="122"/>
                    </a:lnTo>
                    <a:lnTo>
                      <a:pt x="47" y="116"/>
                    </a:lnTo>
                    <a:lnTo>
                      <a:pt x="47" y="116"/>
                    </a:lnTo>
                    <a:lnTo>
                      <a:pt x="43" y="118"/>
                    </a:lnTo>
                    <a:lnTo>
                      <a:pt x="40" y="118"/>
                    </a:lnTo>
                    <a:lnTo>
                      <a:pt x="40" y="118"/>
                    </a:lnTo>
                    <a:lnTo>
                      <a:pt x="36" y="120"/>
                    </a:lnTo>
                    <a:lnTo>
                      <a:pt x="36" y="120"/>
                    </a:lnTo>
                    <a:lnTo>
                      <a:pt x="34" y="120"/>
                    </a:lnTo>
                    <a:lnTo>
                      <a:pt x="31" y="120"/>
                    </a:lnTo>
                    <a:lnTo>
                      <a:pt x="31" y="120"/>
                    </a:lnTo>
                    <a:lnTo>
                      <a:pt x="32" y="118"/>
                    </a:lnTo>
                    <a:lnTo>
                      <a:pt x="32" y="118"/>
                    </a:lnTo>
                    <a:lnTo>
                      <a:pt x="31" y="120"/>
                    </a:lnTo>
                    <a:lnTo>
                      <a:pt x="29" y="120"/>
                    </a:lnTo>
                    <a:lnTo>
                      <a:pt x="29" y="120"/>
                    </a:lnTo>
                    <a:lnTo>
                      <a:pt x="29" y="118"/>
                    </a:lnTo>
                    <a:lnTo>
                      <a:pt x="27" y="118"/>
                    </a:lnTo>
                    <a:lnTo>
                      <a:pt x="24" y="120"/>
                    </a:lnTo>
                    <a:lnTo>
                      <a:pt x="24" y="120"/>
                    </a:lnTo>
                    <a:lnTo>
                      <a:pt x="22" y="118"/>
                    </a:lnTo>
                    <a:lnTo>
                      <a:pt x="22" y="115"/>
                    </a:lnTo>
                    <a:lnTo>
                      <a:pt x="22" y="111"/>
                    </a:lnTo>
                    <a:lnTo>
                      <a:pt x="22" y="111"/>
                    </a:lnTo>
                    <a:lnTo>
                      <a:pt x="20" y="104"/>
                    </a:lnTo>
                    <a:lnTo>
                      <a:pt x="20" y="104"/>
                    </a:lnTo>
                    <a:lnTo>
                      <a:pt x="18" y="102"/>
                    </a:lnTo>
                    <a:lnTo>
                      <a:pt x="18" y="100"/>
                    </a:lnTo>
                    <a:lnTo>
                      <a:pt x="18" y="100"/>
                    </a:lnTo>
                    <a:lnTo>
                      <a:pt x="20" y="97"/>
                    </a:lnTo>
                    <a:lnTo>
                      <a:pt x="20" y="97"/>
                    </a:lnTo>
                    <a:lnTo>
                      <a:pt x="20" y="95"/>
                    </a:lnTo>
                    <a:lnTo>
                      <a:pt x="20" y="93"/>
                    </a:lnTo>
                    <a:lnTo>
                      <a:pt x="20" y="93"/>
                    </a:lnTo>
                    <a:lnTo>
                      <a:pt x="18" y="90"/>
                    </a:lnTo>
                    <a:lnTo>
                      <a:pt x="18" y="90"/>
                    </a:lnTo>
                    <a:lnTo>
                      <a:pt x="16" y="88"/>
                    </a:lnTo>
                    <a:lnTo>
                      <a:pt x="15" y="86"/>
                    </a:lnTo>
                    <a:lnTo>
                      <a:pt x="15" y="86"/>
                    </a:lnTo>
                    <a:lnTo>
                      <a:pt x="13" y="88"/>
                    </a:lnTo>
                    <a:lnTo>
                      <a:pt x="13" y="88"/>
                    </a:lnTo>
                    <a:lnTo>
                      <a:pt x="13" y="86"/>
                    </a:lnTo>
                    <a:lnTo>
                      <a:pt x="11" y="86"/>
                    </a:lnTo>
                    <a:lnTo>
                      <a:pt x="7" y="86"/>
                    </a:lnTo>
                    <a:lnTo>
                      <a:pt x="7" y="86"/>
                    </a:lnTo>
                    <a:lnTo>
                      <a:pt x="7" y="84"/>
                    </a:lnTo>
                    <a:lnTo>
                      <a:pt x="7" y="83"/>
                    </a:lnTo>
                    <a:lnTo>
                      <a:pt x="7" y="83"/>
                    </a:lnTo>
                    <a:lnTo>
                      <a:pt x="9" y="83"/>
                    </a:lnTo>
                    <a:lnTo>
                      <a:pt x="11" y="83"/>
                    </a:lnTo>
                    <a:lnTo>
                      <a:pt x="11" y="83"/>
                    </a:lnTo>
                    <a:lnTo>
                      <a:pt x="7" y="81"/>
                    </a:lnTo>
                    <a:lnTo>
                      <a:pt x="7" y="81"/>
                    </a:lnTo>
                    <a:lnTo>
                      <a:pt x="6" y="81"/>
                    </a:lnTo>
                    <a:lnTo>
                      <a:pt x="6" y="81"/>
                    </a:lnTo>
                    <a:lnTo>
                      <a:pt x="4" y="77"/>
                    </a:lnTo>
                    <a:lnTo>
                      <a:pt x="6" y="75"/>
                    </a:lnTo>
                    <a:lnTo>
                      <a:pt x="6" y="75"/>
                    </a:lnTo>
                    <a:lnTo>
                      <a:pt x="6" y="75"/>
                    </a:lnTo>
                    <a:lnTo>
                      <a:pt x="6" y="74"/>
                    </a:lnTo>
                    <a:lnTo>
                      <a:pt x="6" y="72"/>
                    </a:lnTo>
                    <a:lnTo>
                      <a:pt x="7" y="72"/>
                    </a:lnTo>
                    <a:lnTo>
                      <a:pt x="7" y="72"/>
                    </a:lnTo>
                    <a:lnTo>
                      <a:pt x="4" y="68"/>
                    </a:lnTo>
                    <a:lnTo>
                      <a:pt x="2" y="65"/>
                    </a:lnTo>
                    <a:lnTo>
                      <a:pt x="2" y="65"/>
                    </a:lnTo>
                    <a:lnTo>
                      <a:pt x="0" y="61"/>
                    </a:lnTo>
                    <a:lnTo>
                      <a:pt x="0" y="5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8" name="Freeform 2718">
                <a:extLst>
                  <a:ext uri="{FF2B5EF4-FFF2-40B4-BE49-F238E27FC236}">
                    <a16:creationId xmlns:a16="http://schemas.microsoft.com/office/drawing/2014/main" id="{6518FD61-6FB0-9B4D-938A-15D2588A3094}"/>
                  </a:ext>
                </a:extLst>
              </p:cNvPr>
              <p:cNvSpPr>
                <a:spLocks/>
              </p:cNvSpPr>
              <p:nvPr/>
            </p:nvSpPr>
            <p:spPr bwMode="auto">
              <a:xfrm>
                <a:off x="4442" y="2641"/>
                <a:ext cx="165" cy="138"/>
              </a:xfrm>
              <a:custGeom>
                <a:avLst/>
                <a:gdLst>
                  <a:gd name="T0" fmla="*/ 4 w 165"/>
                  <a:gd name="T1" fmla="*/ 52 h 138"/>
                  <a:gd name="T2" fmla="*/ 4 w 165"/>
                  <a:gd name="T3" fmla="*/ 49 h 138"/>
                  <a:gd name="T4" fmla="*/ 13 w 165"/>
                  <a:gd name="T5" fmla="*/ 38 h 138"/>
                  <a:gd name="T6" fmla="*/ 15 w 165"/>
                  <a:gd name="T7" fmla="*/ 47 h 138"/>
                  <a:gd name="T8" fmla="*/ 27 w 165"/>
                  <a:gd name="T9" fmla="*/ 58 h 138"/>
                  <a:gd name="T10" fmla="*/ 47 w 165"/>
                  <a:gd name="T11" fmla="*/ 56 h 138"/>
                  <a:gd name="T12" fmla="*/ 61 w 165"/>
                  <a:gd name="T13" fmla="*/ 45 h 138"/>
                  <a:gd name="T14" fmla="*/ 77 w 165"/>
                  <a:gd name="T15" fmla="*/ 50 h 138"/>
                  <a:gd name="T16" fmla="*/ 88 w 165"/>
                  <a:gd name="T17" fmla="*/ 49 h 138"/>
                  <a:gd name="T18" fmla="*/ 95 w 165"/>
                  <a:gd name="T19" fmla="*/ 43 h 138"/>
                  <a:gd name="T20" fmla="*/ 102 w 165"/>
                  <a:gd name="T21" fmla="*/ 31 h 138"/>
                  <a:gd name="T22" fmla="*/ 106 w 165"/>
                  <a:gd name="T23" fmla="*/ 22 h 138"/>
                  <a:gd name="T24" fmla="*/ 107 w 165"/>
                  <a:gd name="T25" fmla="*/ 9 h 138"/>
                  <a:gd name="T26" fmla="*/ 115 w 165"/>
                  <a:gd name="T27" fmla="*/ 2 h 138"/>
                  <a:gd name="T28" fmla="*/ 122 w 165"/>
                  <a:gd name="T29" fmla="*/ 0 h 138"/>
                  <a:gd name="T30" fmla="*/ 140 w 165"/>
                  <a:gd name="T31" fmla="*/ 4 h 138"/>
                  <a:gd name="T32" fmla="*/ 140 w 165"/>
                  <a:gd name="T33" fmla="*/ 8 h 138"/>
                  <a:gd name="T34" fmla="*/ 140 w 165"/>
                  <a:gd name="T35" fmla="*/ 13 h 138"/>
                  <a:gd name="T36" fmla="*/ 132 w 165"/>
                  <a:gd name="T37" fmla="*/ 13 h 138"/>
                  <a:gd name="T38" fmla="*/ 134 w 165"/>
                  <a:gd name="T39" fmla="*/ 18 h 138"/>
                  <a:gd name="T40" fmla="*/ 141 w 165"/>
                  <a:gd name="T41" fmla="*/ 24 h 138"/>
                  <a:gd name="T42" fmla="*/ 141 w 165"/>
                  <a:gd name="T43" fmla="*/ 25 h 138"/>
                  <a:gd name="T44" fmla="*/ 147 w 165"/>
                  <a:gd name="T45" fmla="*/ 36 h 138"/>
                  <a:gd name="T46" fmla="*/ 152 w 165"/>
                  <a:gd name="T47" fmla="*/ 45 h 138"/>
                  <a:gd name="T48" fmla="*/ 163 w 165"/>
                  <a:gd name="T49" fmla="*/ 54 h 138"/>
                  <a:gd name="T50" fmla="*/ 157 w 165"/>
                  <a:gd name="T51" fmla="*/ 58 h 138"/>
                  <a:gd name="T52" fmla="*/ 147 w 165"/>
                  <a:gd name="T53" fmla="*/ 58 h 138"/>
                  <a:gd name="T54" fmla="*/ 141 w 165"/>
                  <a:gd name="T55" fmla="*/ 63 h 138"/>
                  <a:gd name="T56" fmla="*/ 141 w 165"/>
                  <a:gd name="T57" fmla="*/ 79 h 138"/>
                  <a:gd name="T58" fmla="*/ 138 w 165"/>
                  <a:gd name="T59" fmla="*/ 84 h 138"/>
                  <a:gd name="T60" fmla="*/ 129 w 165"/>
                  <a:gd name="T61" fmla="*/ 90 h 138"/>
                  <a:gd name="T62" fmla="*/ 125 w 165"/>
                  <a:gd name="T63" fmla="*/ 93 h 138"/>
                  <a:gd name="T64" fmla="*/ 122 w 165"/>
                  <a:gd name="T65" fmla="*/ 100 h 138"/>
                  <a:gd name="T66" fmla="*/ 125 w 165"/>
                  <a:gd name="T67" fmla="*/ 106 h 138"/>
                  <a:gd name="T68" fmla="*/ 122 w 165"/>
                  <a:gd name="T69" fmla="*/ 115 h 138"/>
                  <a:gd name="T70" fmla="*/ 120 w 165"/>
                  <a:gd name="T71" fmla="*/ 122 h 138"/>
                  <a:gd name="T72" fmla="*/ 113 w 165"/>
                  <a:gd name="T73" fmla="*/ 129 h 138"/>
                  <a:gd name="T74" fmla="*/ 93 w 165"/>
                  <a:gd name="T75" fmla="*/ 136 h 138"/>
                  <a:gd name="T76" fmla="*/ 88 w 165"/>
                  <a:gd name="T77" fmla="*/ 127 h 138"/>
                  <a:gd name="T78" fmla="*/ 84 w 165"/>
                  <a:gd name="T79" fmla="*/ 122 h 138"/>
                  <a:gd name="T80" fmla="*/ 77 w 165"/>
                  <a:gd name="T81" fmla="*/ 125 h 138"/>
                  <a:gd name="T82" fmla="*/ 72 w 165"/>
                  <a:gd name="T83" fmla="*/ 122 h 138"/>
                  <a:gd name="T84" fmla="*/ 65 w 165"/>
                  <a:gd name="T85" fmla="*/ 122 h 138"/>
                  <a:gd name="T86" fmla="*/ 54 w 165"/>
                  <a:gd name="T87" fmla="*/ 125 h 138"/>
                  <a:gd name="T88" fmla="*/ 47 w 165"/>
                  <a:gd name="T89" fmla="*/ 122 h 138"/>
                  <a:gd name="T90" fmla="*/ 36 w 165"/>
                  <a:gd name="T91" fmla="*/ 120 h 138"/>
                  <a:gd name="T92" fmla="*/ 32 w 165"/>
                  <a:gd name="T93" fmla="*/ 118 h 138"/>
                  <a:gd name="T94" fmla="*/ 24 w 165"/>
                  <a:gd name="T95" fmla="*/ 120 h 138"/>
                  <a:gd name="T96" fmla="*/ 20 w 165"/>
                  <a:gd name="T97" fmla="*/ 104 h 138"/>
                  <a:gd name="T98" fmla="*/ 20 w 165"/>
                  <a:gd name="T99" fmla="*/ 97 h 138"/>
                  <a:gd name="T100" fmla="*/ 16 w 165"/>
                  <a:gd name="T101" fmla="*/ 88 h 138"/>
                  <a:gd name="T102" fmla="*/ 11 w 165"/>
                  <a:gd name="T103" fmla="*/ 86 h 138"/>
                  <a:gd name="T104" fmla="*/ 9 w 165"/>
                  <a:gd name="T105" fmla="*/ 83 h 138"/>
                  <a:gd name="T106" fmla="*/ 6 w 165"/>
                  <a:gd name="T107" fmla="*/ 81 h 138"/>
                  <a:gd name="T108" fmla="*/ 6 w 165"/>
                  <a:gd name="T109" fmla="*/ 72 h 138"/>
                  <a:gd name="T110" fmla="*/ 0 w 165"/>
                  <a:gd name="T111" fmla="*/ 6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38">
                    <a:moveTo>
                      <a:pt x="0" y="58"/>
                    </a:moveTo>
                    <a:lnTo>
                      <a:pt x="0" y="58"/>
                    </a:lnTo>
                    <a:lnTo>
                      <a:pt x="2" y="56"/>
                    </a:lnTo>
                    <a:lnTo>
                      <a:pt x="2" y="54"/>
                    </a:lnTo>
                    <a:lnTo>
                      <a:pt x="2" y="54"/>
                    </a:lnTo>
                    <a:lnTo>
                      <a:pt x="4" y="52"/>
                    </a:lnTo>
                    <a:lnTo>
                      <a:pt x="6" y="49"/>
                    </a:lnTo>
                    <a:lnTo>
                      <a:pt x="6" y="49"/>
                    </a:lnTo>
                    <a:lnTo>
                      <a:pt x="4" y="52"/>
                    </a:lnTo>
                    <a:lnTo>
                      <a:pt x="4" y="52"/>
                    </a:lnTo>
                    <a:lnTo>
                      <a:pt x="4" y="50"/>
                    </a:lnTo>
                    <a:lnTo>
                      <a:pt x="4" y="49"/>
                    </a:lnTo>
                    <a:lnTo>
                      <a:pt x="6" y="45"/>
                    </a:lnTo>
                    <a:lnTo>
                      <a:pt x="6" y="45"/>
                    </a:lnTo>
                    <a:lnTo>
                      <a:pt x="7" y="41"/>
                    </a:lnTo>
                    <a:lnTo>
                      <a:pt x="7" y="41"/>
                    </a:lnTo>
                    <a:lnTo>
                      <a:pt x="11" y="40"/>
                    </a:lnTo>
                    <a:lnTo>
                      <a:pt x="13" y="38"/>
                    </a:lnTo>
                    <a:lnTo>
                      <a:pt x="13" y="38"/>
                    </a:lnTo>
                    <a:lnTo>
                      <a:pt x="11" y="41"/>
                    </a:lnTo>
                    <a:lnTo>
                      <a:pt x="11" y="41"/>
                    </a:lnTo>
                    <a:lnTo>
                      <a:pt x="13" y="43"/>
                    </a:lnTo>
                    <a:lnTo>
                      <a:pt x="13" y="43"/>
                    </a:lnTo>
                    <a:lnTo>
                      <a:pt x="15" y="47"/>
                    </a:lnTo>
                    <a:lnTo>
                      <a:pt x="15" y="47"/>
                    </a:lnTo>
                    <a:lnTo>
                      <a:pt x="20" y="50"/>
                    </a:lnTo>
                    <a:lnTo>
                      <a:pt x="24" y="54"/>
                    </a:lnTo>
                    <a:lnTo>
                      <a:pt x="24" y="54"/>
                    </a:lnTo>
                    <a:lnTo>
                      <a:pt x="27" y="58"/>
                    </a:lnTo>
                    <a:lnTo>
                      <a:pt x="27" y="58"/>
                    </a:lnTo>
                    <a:lnTo>
                      <a:pt x="31" y="58"/>
                    </a:lnTo>
                    <a:lnTo>
                      <a:pt x="36" y="56"/>
                    </a:lnTo>
                    <a:lnTo>
                      <a:pt x="36" y="56"/>
                    </a:lnTo>
                    <a:lnTo>
                      <a:pt x="41" y="54"/>
                    </a:lnTo>
                    <a:lnTo>
                      <a:pt x="47" y="56"/>
                    </a:lnTo>
                    <a:lnTo>
                      <a:pt x="47" y="56"/>
                    </a:lnTo>
                    <a:lnTo>
                      <a:pt x="52" y="54"/>
                    </a:lnTo>
                    <a:lnTo>
                      <a:pt x="52" y="54"/>
                    </a:lnTo>
                    <a:lnTo>
                      <a:pt x="54" y="50"/>
                    </a:lnTo>
                    <a:lnTo>
                      <a:pt x="56" y="49"/>
                    </a:lnTo>
                    <a:lnTo>
                      <a:pt x="56" y="49"/>
                    </a:lnTo>
                    <a:lnTo>
                      <a:pt x="61" y="45"/>
                    </a:lnTo>
                    <a:lnTo>
                      <a:pt x="65" y="45"/>
                    </a:lnTo>
                    <a:lnTo>
                      <a:pt x="68" y="47"/>
                    </a:lnTo>
                    <a:lnTo>
                      <a:pt x="68" y="47"/>
                    </a:lnTo>
                    <a:lnTo>
                      <a:pt x="70" y="49"/>
                    </a:lnTo>
                    <a:lnTo>
                      <a:pt x="74" y="50"/>
                    </a:lnTo>
                    <a:lnTo>
                      <a:pt x="77" y="50"/>
                    </a:lnTo>
                    <a:lnTo>
                      <a:pt x="79" y="50"/>
                    </a:lnTo>
                    <a:lnTo>
                      <a:pt x="79" y="50"/>
                    </a:lnTo>
                    <a:lnTo>
                      <a:pt x="82" y="49"/>
                    </a:lnTo>
                    <a:lnTo>
                      <a:pt x="86" y="49"/>
                    </a:lnTo>
                    <a:lnTo>
                      <a:pt x="86" y="49"/>
                    </a:lnTo>
                    <a:lnTo>
                      <a:pt x="88" y="49"/>
                    </a:lnTo>
                    <a:lnTo>
                      <a:pt x="90" y="47"/>
                    </a:lnTo>
                    <a:lnTo>
                      <a:pt x="90" y="47"/>
                    </a:lnTo>
                    <a:lnTo>
                      <a:pt x="93" y="49"/>
                    </a:lnTo>
                    <a:lnTo>
                      <a:pt x="93" y="49"/>
                    </a:lnTo>
                    <a:lnTo>
                      <a:pt x="93" y="45"/>
                    </a:lnTo>
                    <a:lnTo>
                      <a:pt x="95" y="43"/>
                    </a:lnTo>
                    <a:lnTo>
                      <a:pt x="97" y="40"/>
                    </a:lnTo>
                    <a:lnTo>
                      <a:pt x="97" y="38"/>
                    </a:lnTo>
                    <a:lnTo>
                      <a:pt x="97" y="38"/>
                    </a:lnTo>
                    <a:lnTo>
                      <a:pt x="97" y="36"/>
                    </a:lnTo>
                    <a:lnTo>
                      <a:pt x="99" y="34"/>
                    </a:lnTo>
                    <a:lnTo>
                      <a:pt x="102" y="31"/>
                    </a:lnTo>
                    <a:lnTo>
                      <a:pt x="102" y="31"/>
                    </a:lnTo>
                    <a:lnTo>
                      <a:pt x="100" y="25"/>
                    </a:lnTo>
                    <a:lnTo>
                      <a:pt x="100" y="24"/>
                    </a:lnTo>
                    <a:lnTo>
                      <a:pt x="104" y="24"/>
                    </a:lnTo>
                    <a:lnTo>
                      <a:pt x="104" y="24"/>
                    </a:lnTo>
                    <a:lnTo>
                      <a:pt x="106" y="22"/>
                    </a:lnTo>
                    <a:lnTo>
                      <a:pt x="106" y="20"/>
                    </a:lnTo>
                    <a:lnTo>
                      <a:pt x="106" y="18"/>
                    </a:lnTo>
                    <a:lnTo>
                      <a:pt x="107" y="16"/>
                    </a:lnTo>
                    <a:lnTo>
                      <a:pt x="107" y="16"/>
                    </a:lnTo>
                    <a:lnTo>
                      <a:pt x="107" y="13"/>
                    </a:lnTo>
                    <a:lnTo>
                      <a:pt x="107" y="9"/>
                    </a:lnTo>
                    <a:lnTo>
                      <a:pt x="107" y="9"/>
                    </a:lnTo>
                    <a:lnTo>
                      <a:pt x="109" y="4"/>
                    </a:lnTo>
                    <a:lnTo>
                      <a:pt x="109" y="4"/>
                    </a:lnTo>
                    <a:lnTo>
                      <a:pt x="111" y="0"/>
                    </a:lnTo>
                    <a:lnTo>
                      <a:pt x="111" y="0"/>
                    </a:lnTo>
                    <a:lnTo>
                      <a:pt x="115" y="2"/>
                    </a:lnTo>
                    <a:lnTo>
                      <a:pt x="118" y="0"/>
                    </a:lnTo>
                    <a:lnTo>
                      <a:pt x="118" y="0"/>
                    </a:lnTo>
                    <a:lnTo>
                      <a:pt x="120" y="2"/>
                    </a:lnTo>
                    <a:lnTo>
                      <a:pt x="122" y="2"/>
                    </a:lnTo>
                    <a:lnTo>
                      <a:pt x="122" y="0"/>
                    </a:lnTo>
                    <a:lnTo>
                      <a:pt x="122" y="0"/>
                    </a:lnTo>
                    <a:lnTo>
                      <a:pt x="127" y="2"/>
                    </a:lnTo>
                    <a:lnTo>
                      <a:pt x="131" y="0"/>
                    </a:lnTo>
                    <a:lnTo>
                      <a:pt x="131" y="0"/>
                    </a:lnTo>
                    <a:lnTo>
                      <a:pt x="136" y="2"/>
                    </a:lnTo>
                    <a:lnTo>
                      <a:pt x="140" y="4"/>
                    </a:lnTo>
                    <a:lnTo>
                      <a:pt x="140" y="4"/>
                    </a:lnTo>
                    <a:lnTo>
                      <a:pt x="136" y="4"/>
                    </a:lnTo>
                    <a:lnTo>
                      <a:pt x="136" y="4"/>
                    </a:lnTo>
                    <a:lnTo>
                      <a:pt x="140" y="8"/>
                    </a:lnTo>
                    <a:lnTo>
                      <a:pt x="140" y="8"/>
                    </a:lnTo>
                    <a:lnTo>
                      <a:pt x="140" y="8"/>
                    </a:lnTo>
                    <a:lnTo>
                      <a:pt x="140" y="8"/>
                    </a:lnTo>
                    <a:lnTo>
                      <a:pt x="141" y="9"/>
                    </a:lnTo>
                    <a:lnTo>
                      <a:pt x="141" y="9"/>
                    </a:lnTo>
                    <a:lnTo>
                      <a:pt x="143" y="11"/>
                    </a:lnTo>
                    <a:lnTo>
                      <a:pt x="143" y="11"/>
                    </a:lnTo>
                    <a:lnTo>
                      <a:pt x="141" y="13"/>
                    </a:lnTo>
                    <a:lnTo>
                      <a:pt x="140" y="13"/>
                    </a:lnTo>
                    <a:lnTo>
                      <a:pt x="138" y="9"/>
                    </a:lnTo>
                    <a:lnTo>
                      <a:pt x="138" y="9"/>
                    </a:lnTo>
                    <a:lnTo>
                      <a:pt x="138" y="13"/>
                    </a:lnTo>
                    <a:lnTo>
                      <a:pt x="138" y="13"/>
                    </a:lnTo>
                    <a:lnTo>
                      <a:pt x="136" y="13"/>
                    </a:lnTo>
                    <a:lnTo>
                      <a:pt x="132" y="13"/>
                    </a:lnTo>
                    <a:lnTo>
                      <a:pt x="132" y="13"/>
                    </a:lnTo>
                    <a:lnTo>
                      <a:pt x="134" y="15"/>
                    </a:lnTo>
                    <a:lnTo>
                      <a:pt x="138" y="16"/>
                    </a:lnTo>
                    <a:lnTo>
                      <a:pt x="138" y="16"/>
                    </a:lnTo>
                    <a:lnTo>
                      <a:pt x="136" y="18"/>
                    </a:lnTo>
                    <a:lnTo>
                      <a:pt x="134" y="18"/>
                    </a:lnTo>
                    <a:lnTo>
                      <a:pt x="134" y="18"/>
                    </a:lnTo>
                    <a:lnTo>
                      <a:pt x="138" y="20"/>
                    </a:lnTo>
                    <a:lnTo>
                      <a:pt x="141" y="22"/>
                    </a:lnTo>
                    <a:lnTo>
                      <a:pt x="141" y="22"/>
                    </a:lnTo>
                    <a:lnTo>
                      <a:pt x="140" y="22"/>
                    </a:lnTo>
                    <a:lnTo>
                      <a:pt x="141" y="24"/>
                    </a:lnTo>
                    <a:lnTo>
                      <a:pt x="140" y="24"/>
                    </a:lnTo>
                    <a:lnTo>
                      <a:pt x="140" y="24"/>
                    </a:lnTo>
                    <a:lnTo>
                      <a:pt x="143" y="25"/>
                    </a:lnTo>
                    <a:lnTo>
                      <a:pt x="143" y="25"/>
                    </a:lnTo>
                    <a:lnTo>
                      <a:pt x="141" y="25"/>
                    </a:lnTo>
                    <a:lnTo>
                      <a:pt x="141" y="25"/>
                    </a:lnTo>
                    <a:lnTo>
                      <a:pt x="145" y="29"/>
                    </a:lnTo>
                    <a:lnTo>
                      <a:pt x="145" y="29"/>
                    </a:lnTo>
                    <a:lnTo>
                      <a:pt x="149" y="33"/>
                    </a:lnTo>
                    <a:lnTo>
                      <a:pt x="149" y="33"/>
                    </a:lnTo>
                    <a:lnTo>
                      <a:pt x="149" y="34"/>
                    </a:lnTo>
                    <a:lnTo>
                      <a:pt x="147" y="36"/>
                    </a:lnTo>
                    <a:lnTo>
                      <a:pt x="143" y="38"/>
                    </a:lnTo>
                    <a:lnTo>
                      <a:pt x="143" y="38"/>
                    </a:lnTo>
                    <a:lnTo>
                      <a:pt x="145" y="40"/>
                    </a:lnTo>
                    <a:lnTo>
                      <a:pt x="147" y="41"/>
                    </a:lnTo>
                    <a:lnTo>
                      <a:pt x="147" y="41"/>
                    </a:lnTo>
                    <a:lnTo>
                      <a:pt x="152" y="45"/>
                    </a:lnTo>
                    <a:lnTo>
                      <a:pt x="152" y="45"/>
                    </a:lnTo>
                    <a:lnTo>
                      <a:pt x="156" y="49"/>
                    </a:lnTo>
                    <a:lnTo>
                      <a:pt x="156" y="49"/>
                    </a:lnTo>
                    <a:lnTo>
                      <a:pt x="159" y="50"/>
                    </a:lnTo>
                    <a:lnTo>
                      <a:pt x="163" y="54"/>
                    </a:lnTo>
                    <a:lnTo>
                      <a:pt x="163" y="54"/>
                    </a:lnTo>
                    <a:lnTo>
                      <a:pt x="165" y="54"/>
                    </a:lnTo>
                    <a:lnTo>
                      <a:pt x="163" y="56"/>
                    </a:lnTo>
                    <a:lnTo>
                      <a:pt x="163" y="56"/>
                    </a:lnTo>
                    <a:lnTo>
                      <a:pt x="161" y="58"/>
                    </a:lnTo>
                    <a:lnTo>
                      <a:pt x="157" y="58"/>
                    </a:lnTo>
                    <a:lnTo>
                      <a:pt x="157" y="58"/>
                    </a:lnTo>
                    <a:lnTo>
                      <a:pt x="154" y="58"/>
                    </a:lnTo>
                    <a:lnTo>
                      <a:pt x="152" y="58"/>
                    </a:lnTo>
                    <a:lnTo>
                      <a:pt x="147" y="54"/>
                    </a:lnTo>
                    <a:lnTo>
                      <a:pt x="147" y="54"/>
                    </a:lnTo>
                    <a:lnTo>
                      <a:pt x="149" y="56"/>
                    </a:lnTo>
                    <a:lnTo>
                      <a:pt x="147" y="58"/>
                    </a:lnTo>
                    <a:lnTo>
                      <a:pt x="147" y="58"/>
                    </a:lnTo>
                    <a:lnTo>
                      <a:pt x="147" y="58"/>
                    </a:lnTo>
                    <a:lnTo>
                      <a:pt x="145" y="59"/>
                    </a:lnTo>
                    <a:lnTo>
                      <a:pt x="143" y="59"/>
                    </a:lnTo>
                    <a:lnTo>
                      <a:pt x="141" y="63"/>
                    </a:lnTo>
                    <a:lnTo>
                      <a:pt x="141" y="63"/>
                    </a:lnTo>
                    <a:lnTo>
                      <a:pt x="140" y="72"/>
                    </a:lnTo>
                    <a:lnTo>
                      <a:pt x="140" y="79"/>
                    </a:lnTo>
                    <a:lnTo>
                      <a:pt x="140" y="79"/>
                    </a:lnTo>
                    <a:lnTo>
                      <a:pt x="141" y="77"/>
                    </a:lnTo>
                    <a:lnTo>
                      <a:pt x="141" y="77"/>
                    </a:lnTo>
                    <a:lnTo>
                      <a:pt x="141" y="79"/>
                    </a:lnTo>
                    <a:lnTo>
                      <a:pt x="141" y="81"/>
                    </a:lnTo>
                    <a:lnTo>
                      <a:pt x="141" y="81"/>
                    </a:lnTo>
                    <a:lnTo>
                      <a:pt x="140" y="83"/>
                    </a:lnTo>
                    <a:lnTo>
                      <a:pt x="141" y="84"/>
                    </a:lnTo>
                    <a:lnTo>
                      <a:pt x="141" y="84"/>
                    </a:lnTo>
                    <a:lnTo>
                      <a:pt x="138" y="84"/>
                    </a:lnTo>
                    <a:lnTo>
                      <a:pt x="138" y="84"/>
                    </a:lnTo>
                    <a:lnTo>
                      <a:pt x="136" y="84"/>
                    </a:lnTo>
                    <a:lnTo>
                      <a:pt x="136" y="84"/>
                    </a:lnTo>
                    <a:lnTo>
                      <a:pt x="134" y="86"/>
                    </a:lnTo>
                    <a:lnTo>
                      <a:pt x="132" y="90"/>
                    </a:lnTo>
                    <a:lnTo>
                      <a:pt x="129" y="90"/>
                    </a:lnTo>
                    <a:lnTo>
                      <a:pt x="127" y="88"/>
                    </a:lnTo>
                    <a:lnTo>
                      <a:pt x="127" y="88"/>
                    </a:lnTo>
                    <a:lnTo>
                      <a:pt x="127" y="91"/>
                    </a:lnTo>
                    <a:lnTo>
                      <a:pt x="127" y="93"/>
                    </a:lnTo>
                    <a:lnTo>
                      <a:pt x="125" y="93"/>
                    </a:lnTo>
                    <a:lnTo>
                      <a:pt x="125" y="93"/>
                    </a:lnTo>
                    <a:lnTo>
                      <a:pt x="125" y="95"/>
                    </a:lnTo>
                    <a:lnTo>
                      <a:pt x="124" y="97"/>
                    </a:lnTo>
                    <a:lnTo>
                      <a:pt x="124" y="97"/>
                    </a:lnTo>
                    <a:lnTo>
                      <a:pt x="120" y="100"/>
                    </a:lnTo>
                    <a:lnTo>
                      <a:pt x="120" y="100"/>
                    </a:lnTo>
                    <a:lnTo>
                      <a:pt x="122" y="100"/>
                    </a:lnTo>
                    <a:lnTo>
                      <a:pt x="122" y="102"/>
                    </a:lnTo>
                    <a:lnTo>
                      <a:pt x="120" y="106"/>
                    </a:lnTo>
                    <a:lnTo>
                      <a:pt x="120" y="106"/>
                    </a:lnTo>
                    <a:lnTo>
                      <a:pt x="124" y="106"/>
                    </a:lnTo>
                    <a:lnTo>
                      <a:pt x="125" y="106"/>
                    </a:lnTo>
                    <a:lnTo>
                      <a:pt x="125" y="106"/>
                    </a:lnTo>
                    <a:lnTo>
                      <a:pt x="125" y="109"/>
                    </a:lnTo>
                    <a:lnTo>
                      <a:pt x="124" y="113"/>
                    </a:lnTo>
                    <a:lnTo>
                      <a:pt x="124" y="113"/>
                    </a:lnTo>
                    <a:lnTo>
                      <a:pt x="120" y="111"/>
                    </a:lnTo>
                    <a:lnTo>
                      <a:pt x="120" y="111"/>
                    </a:lnTo>
                    <a:lnTo>
                      <a:pt x="122" y="115"/>
                    </a:lnTo>
                    <a:lnTo>
                      <a:pt x="120" y="116"/>
                    </a:lnTo>
                    <a:lnTo>
                      <a:pt x="120" y="118"/>
                    </a:lnTo>
                    <a:lnTo>
                      <a:pt x="118" y="118"/>
                    </a:lnTo>
                    <a:lnTo>
                      <a:pt x="118" y="118"/>
                    </a:lnTo>
                    <a:lnTo>
                      <a:pt x="118" y="120"/>
                    </a:lnTo>
                    <a:lnTo>
                      <a:pt x="120" y="122"/>
                    </a:lnTo>
                    <a:lnTo>
                      <a:pt x="120" y="122"/>
                    </a:lnTo>
                    <a:lnTo>
                      <a:pt x="116" y="124"/>
                    </a:lnTo>
                    <a:lnTo>
                      <a:pt x="116" y="125"/>
                    </a:lnTo>
                    <a:lnTo>
                      <a:pt x="115" y="127"/>
                    </a:lnTo>
                    <a:lnTo>
                      <a:pt x="113" y="129"/>
                    </a:lnTo>
                    <a:lnTo>
                      <a:pt x="113" y="129"/>
                    </a:lnTo>
                    <a:lnTo>
                      <a:pt x="102" y="134"/>
                    </a:lnTo>
                    <a:lnTo>
                      <a:pt x="102" y="134"/>
                    </a:lnTo>
                    <a:lnTo>
                      <a:pt x="97" y="136"/>
                    </a:lnTo>
                    <a:lnTo>
                      <a:pt x="93" y="138"/>
                    </a:lnTo>
                    <a:lnTo>
                      <a:pt x="93" y="136"/>
                    </a:lnTo>
                    <a:lnTo>
                      <a:pt x="93" y="136"/>
                    </a:lnTo>
                    <a:lnTo>
                      <a:pt x="93" y="133"/>
                    </a:lnTo>
                    <a:lnTo>
                      <a:pt x="93" y="133"/>
                    </a:lnTo>
                    <a:lnTo>
                      <a:pt x="91" y="129"/>
                    </a:lnTo>
                    <a:lnTo>
                      <a:pt x="91" y="125"/>
                    </a:lnTo>
                    <a:lnTo>
                      <a:pt x="91" y="125"/>
                    </a:lnTo>
                    <a:lnTo>
                      <a:pt x="88" y="127"/>
                    </a:lnTo>
                    <a:lnTo>
                      <a:pt x="88" y="125"/>
                    </a:lnTo>
                    <a:lnTo>
                      <a:pt x="88" y="124"/>
                    </a:lnTo>
                    <a:lnTo>
                      <a:pt x="88" y="124"/>
                    </a:lnTo>
                    <a:lnTo>
                      <a:pt x="86" y="125"/>
                    </a:lnTo>
                    <a:lnTo>
                      <a:pt x="84" y="125"/>
                    </a:lnTo>
                    <a:lnTo>
                      <a:pt x="84" y="122"/>
                    </a:lnTo>
                    <a:lnTo>
                      <a:pt x="84" y="122"/>
                    </a:lnTo>
                    <a:lnTo>
                      <a:pt x="81" y="127"/>
                    </a:lnTo>
                    <a:lnTo>
                      <a:pt x="79" y="127"/>
                    </a:lnTo>
                    <a:lnTo>
                      <a:pt x="77" y="125"/>
                    </a:lnTo>
                    <a:lnTo>
                      <a:pt x="77" y="125"/>
                    </a:lnTo>
                    <a:lnTo>
                      <a:pt x="77" y="125"/>
                    </a:lnTo>
                    <a:lnTo>
                      <a:pt x="77" y="124"/>
                    </a:lnTo>
                    <a:lnTo>
                      <a:pt x="77" y="124"/>
                    </a:lnTo>
                    <a:lnTo>
                      <a:pt x="75" y="122"/>
                    </a:lnTo>
                    <a:lnTo>
                      <a:pt x="74" y="124"/>
                    </a:lnTo>
                    <a:lnTo>
                      <a:pt x="72" y="124"/>
                    </a:lnTo>
                    <a:lnTo>
                      <a:pt x="72" y="122"/>
                    </a:lnTo>
                    <a:lnTo>
                      <a:pt x="72" y="122"/>
                    </a:lnTo>
                    <a:lnTo>
                      <a:pt x="72" y="124"/>
                    </a:lnTo>
                    <a:lnTo>
                      <a:pt x="70" y="122"/>
                    </a:lnTo>
                    <a:lnTo>
                      <a:pt x="68" y="118"/>
                    </a:lnTo>
                    <a:lnTo>
                      <a:pt x="68" y="118"/>
                    </a:lnTo>
                    <a:lnTo>
                      <a:pt x="65" y="122"/>
                    </a:lnTo>
                    <a:lnTo>
                      <a:pt x="61" y="125"/>
                    </a:lnTo>
                    <a:lnTo>
                      <a:pt x="61" y="125"/>
                    </a:lnTo>
                    <a:lnTo>
                      <a:pt x="59" y="125"/>
                    </a:lnTo>
                    <a:lnTo>
                      <a:pt x="57" y="125"/>
                    </a:lnTo>
                    <a:lnTo>
                      <a:pt x="56" y="125"/>
                    </a:lnTo>
                    <a:lnTo>
                      <a:pt x="54" y="125"/>
                    </a:lnTo>
                    <a:lnTo>
                      <a:pt x="54" y="125"/>
                    </a:lnTo>
                    <a:lnTo>
                      <a:pt x="50" y="127"/>
                    </a:lnTo>
                    <a:lnTo>
                      <a:pt x="49" y="129"/>
                    </a:lnTo>
                    <a:lnTo>
                      <a:pt x="49" y="127"/>
                    </a:lnTo>
                    <a:lnTo>
                      <a:pt x="49" y="127"/>
                    </a:lnTo>
                    <a:lnTo>
                      <a:pt x="47" y="122"/>
                    </a:lnTo>
                    <a:lnTo>
                      <a:pt x="47" y="116"/>
                    </a:lnTo>
                    <a:lnTo>
                      <a:pt x="47" y="116"/>
                    </a:lnTo>
                    <a:lnTo>
                      <a:pt x="43" y="118"/>
                    </a:lnTo>
                    <a:lnTo>
                      <a:pt x="40" y="118"/>
                    </a:lnTo>
                    <a:lnTo>
                      <a:pt x="40" y="118"/>
                    </a:lnTo>
                    <a:lnTo>
                      <a:pt x="36" y="120"/>
                    </a:lnTo>
                    <a:lnTo>
                      <a:pt x="36" y="120"/>
                    </a:lnTo>
                    <a:lnTo>
                      <a:pt x="34" y="120"/>
                    </a:lnTo>
                    <a:lnTo>
                      <a:pt x="31" y="120"/>
                    </a:lnTo>
                    <a:lnTo>
                      <a:pt x="31" y="120"/>
                    </a:lnTo>
                    <a:lnTo>
                      <a:pt x="32" y="118"/>
                    </a:lnTo>
                    <a:lnTo>
                      <a:pt x="32" y="118"/>
                    </a:lnTo>
                    <a:lnTo>
                      <a:pt x="31" y="120"/>
                    </a:lnTo>
                    <a:lnTo>
                      <a:pt x="29" y="120"/>
                    </a:lnTo>
                    <a:lnTo>
                      <a:pt x="29" y="120"/>
                    </a:lnTo>
                    <a:lnTo>
                      <a:pt x="29" y="118"/>
                    </a:lnTo>
                    <a:lnTo>
                      <a:pt x="27" y="118"/>
                    </a:lnTo>
                    <a:lnTo>
                      <a:pt x="24" y="120"/>
                    </a:lnTo>
                    <a:lnTo>
                      <a:pt x="24" y="120"/>
                    </a:lnTo>
                    <a:lnTo>
                      <a:pt x="22" y="118"/>
                    </a:lnTo>
                    <a:lnTo>
                      <a:pt x="22" y="115"/>
                    </a:lnTo>
                    <a:lnTo>
                      <a:pt x="22" y="111"/>
                    </a:lnTo>
                    <a:lnTo>
                      <a:pt x="22" y="111"/>
                    </a:lnTo>
                    <a:lnTo>
                      <a:pt x="20" y="104"/>
                    </a:lnTo>
                    <a:lnTo>
                      <a:pt x="20" y="104"/>
                    </a:lnTo>
                    <a:lnTo>
                      <a:pt x="18" y="102"/>
                    </a:lnTo>
                    <a:lnTo>
                      <a:pt x="18" y="100"/>
                    </a:lnTo>
                    <a:lnTo>
                      <a:pt x="18" y="100"/>
                    </a:lnTo>
                    <a:lnTo>
                      <a:pt x="20" y="97"/>
                    </a:lnTo>
                    <a:lnTo>
                      <a:pt x="20" y="97"/>
                    </a:lnTo>
                    <a:lnTo>
                      <a:pt x="20" y="95"/>
                    </a:lnTo>
                    <a:lnTo>
                      <a:pt x="20" y="93"/>
                    </a:lnTo>
                    <a:lnTo>
                      <a:pt x="20" y="93"/>
                    </a:lnTo>
                    <a:lnTo>
                      <a:pt x="18" y="90"/>
                    </a:lnTo>
                    <a:lnTo>
                      <a:pt x="18" y="90"/>
                    </a:lnTo>
                    <a:lnTo>
                      <a:pt x="16" y="88"/>
                    </a:lnTo>
                    <a:lnTo>
                      <a:pt x="15" y="86"/>
                    </a:lnTo>
                    <a:lnTo>
                      <a:pt x="15" y="86"/>
                    </a:lnTo>
                    <a:lnTo>
                      <a:pt x="13" y="88"/>
                    </a:lnTo>
                    <a:lnTo>
                      <a:pt x="13" y="88"/>
                    </a:lnTo>
                    <a:lnTo>
                      <a:pt x="13" y="86"/>
                    </a:lnTo>
                    <a:lnTo>
                      <a:pt x="11" y="86"/>
                    </a:lnTo>
                    <a:lnTo>
                      <a:pt x="7" y="86"/>
                    </a:lnTo>
                    <a:lnTo>
                      <a:pt x="7" y="86"/>
                    </a:lnTo>
                    <a:lnTo>
                      <a:pt x="7" y="84"/>
                    </a:lnTo>
                    <a:lnTo>
                      <a:pt x="7" y="83"/>
                    </a:lnTo>
                    <a:lnTo>
                      <a:pt x="7" y="83"/>
                    </a:lnTo>
                    <a:lnTo>
                      <a:pt x="9" y="83"/>
                    </a:lnTo>
                    <a:lnTo>
                      <a:pt x="11" y="83"/>
                    </a:lnTo>
                    <a:lnTo>
                      <a:pt x="11" y="83"/>
                    </a:lnTo>
                    <a:lnTo>
                      <a:pt x="7" y="81"/>
                    </a:lnTo>
                    <a:lnTo>
                      <a:pt x="7" y="81"/>
                    </a:lnTo>
                    <a:lnTo>
                      <a:pt x="6" y="81"/>
                    </a:lnTo>
                    <a:lnTo>
                      <a:pt x="6" y="81"/>
                    </a:lnTo>
                    <a:lnTo>
                      <a:pt x="4" y="77"/>
                    </a:lnTo>
                    <a:lnTo>
                      <a:pt x="6" y="75"/>
                    </a:lnTo>
                    <a:lnTo>
                      <a:pt x="6" y="75"/>
                    </a:lnTo>
                    <a:lnTo>
                      <a:pt x="6" y="75"/>
                    </a:lnTo>
                    <a:lnTo>
                      <a:pt x="6" y="74"/>
                    </a:lnTo>
                    <a:lnTo>
                      <a:pt x="6" y="72"/>
                    </a:lnTo>
                    <a:lnTo>
                      <a:pt x="7" y="72"/>
                    </a:lnTo>
                    <a:lnTo>
                      <a:pt x="7" y="72"/>
                    </a:lnTo>
                    <a:lnTo>
                      <a:pt x="4" y="68"/>
                    </a:lnTo>
                    <a:lnTo>
                      <a:pt x="2" y="65"/>
                    </a:lnTo>
                    <a:lnTo>
                      <a:pt x="2" y="65"/>
                    </a:lnTo>
                    <a:lnTo>
                      <a:pt x="0" y="61"/>
                    </a:lnTo>
                    <a:lnTo>
                      <a:pt x="0" y="5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79" name="Freeform 2719">
                <a:extLst>
                  <a:ext uri="{FF2B5EF4-FFF2-40B4-BE49-F238E27FC236}">
                    <a16:creationId xmlns:a16="http://schemas.microsoft.com/office/drawing/2014/main" id="{3BAAF069-0827-5143-8639-27E008589833}"/>
                  </a:ext>
                </a:extLst>
              </p:cNvPr>
              <p:cNvSpPr>
                <a:spLocks/>
              </p:cNvSpPr>
              <p:nvPr/>
            </p:nvSpPr>
            <p:spPr bwMode="auto">
              <a:xfrm>
                <a:off x="4799" y="2716"/>
                <a:ext cx="161" cy="141"/>
              </a:xfrm>
              <a:custGeom>
                <a:avLst/>
                <a:gdLst>
                  <a:gd name="T0" fmla="*/ 11 w 161"/>
                  <a:gd name="T1" fmla="*/ 6 h 141"/>
                  <a:gd name="T2" fmla="*/ 29 w 161"/>
                  <a:gd name="T3" fmla="*/ 0 h 141"/>
                  <a:gd name="T4" fmla="*/ 49 w 161"/>
                  <a:gd name="T5" fmla="*/ 8 h 141"/>
                  <a:gd name="T6" fmla="*/ 52 w 161"/>
                  <a:gd name="T7" fmla="*/ 15 h 141"/>
                  <a:gd name="T8" fmla="*/ 50 w 161"/>
                  <a:gd name="T9" fmla="*/ 27 h 141"/>
                  <a:gd name="T10" fmla="*/ 58 w 161"/>
                  <a:gd name="T11" fmla="*/ 34 h 141"/>
                  <a:gd name="T12" fmla="*/ 59 w 161"/>
                  <a:gd name="T13" fmla="*/ 40 h 141"/>
                  <a:gd name="T14" fmla="*/ 63 w 161"/>
                  <a:gd name="T15" fmla="*/ 47 h 141"/>
                  <a:gd name="T16" fmla="*/ 79 w 161"/>
                  <a:gd name="T17" fmla="*/ 43 h 141"/>
                  <a:gd name="T18" fmla="*/ 84 w 161"/>
                  <a:gd name="T19" fmla="*/ 34 h 141"/>
                  <a:gd name="T20" fmla="*/ 93 w 161"/>
                  <a:gd name="T21" fmla="*/ 31 h 141"/>
                  <a:gd name="T22" fmla="*/ 99 w 161"/>
                  <a:gd name="T23" fmla="*/ 25 h 141"/>
                  <a:gd name="T24" fmla="*/ 109 w 161"/>
                  <a:gd name="T25" fmla="*/ 18 h 141"/>
                  <a:gd name="T26" fmla="*/ 125 w 161"/>
                  <a:gd name="T27" fmla="*/ 24 h 141"/>
                  <a:gd name="T28" fmla="*/ 145 w 161"/>
                  <a:gd name="T29" fmla="*/ 33 h 141"/>
                  <a:gd name="T30" fmla="*/ 161 w 161"/>
                  <a:gd name="T31" fmla="*/ 36 h 141"/>
                  <a:gd name="T32" fmla="*/ 158 w 161"/>
                  <a:gd name="T33" fmla="*/ 93 h 141"/>
                  <a:gd name="T34" fmla="*/ 158 w 161"/>
                  <a:gd name="T35" fmla="*/ 106 h 141"/>
                  <a:gd name="T36" fmla="*/ 154 w 161"/>
                  <a:gd name="T37" fmla="*/ 141 h 141"/>
                  <a:gd name="T38" fmla="*/ 141 w 161"/>
                  <a:gd name="T39" fmla="*/ 127 h 141"/>
                  <a:gd name="T40" fmla="*/ 133 w 161"/>
                  <a:gd name="T41" fmla="*/ 125 h 141"/>
                  <a:gd name="T42" fmla="*/ 127 w 161"/>
                  <a:gd name="T43" fmla="*/ 124 h 141"/>
                  <a:gd name="T44" fmla="*/ 122 w 161"/>
                  <a:gd name="T45" fmla="*/ 124 h 141"/>
                  <a:gd name="T46" fmla="*/ 125 w 161"/>
                  <a:gd name="T47" fmla="*/ 115 h 141"/>
                  <a:gd name="T48" fmla="*/ 122 w 161"/>
                  <a:gd name="T49" fmla="*/ 109 h 141"/>
                  <a:gd name="T50" fmla="*/ 125 w 161"/>
                  <a:gd name="T51" fmla="*/ 109 h 141"/>
                  <a:gd name="T52" fmla="*/ 124 w 161"/>
                  <a:gd name="T53" fmla="*/ 104 h 141"/>
                  <a:gd name="T54" fmla="*/ 122 w 161"/>
                  <a:gd name="T55" fmla="*/ 102 h 141"/>
                  <a:gd name="T56" fmla="*/ 116 w 161"/>
                  <a:gd name="T57" fmla="*/ 95 h 141"/>
                  <a:gd name="T58" fmla="*/ 115 w 161"/>
                  <a:gd name="T59" fmla="*/ 88 h 141"/>
                  <a:gd name="T60" fmla="*/ 113 w 161"/>
                  <a:gd name="T61" fmla="*/ 86 h 141"/>
                  <a:gd name="T62" fmla="*/ 111 w 161"/>
                  <a:gd name="T63" fmla="*/ 81 h 141"/>
                  <a:gd name="T64" fmla="*/ 102 w 161"/>
                  <a:gd name="T65" fmla="*/ 77 h 141"/>
                  <a:gd name="T66" fmla="*/ 88 w 161"/>
                  <a:gd name="T67" fmla="*/ 72 h 141"/>
                  <a:gd name="T68" fmla="*/ 66 w 161"/>
                  <a:gd name="T69" fmla="*/ 66 h 141"/>
                  <a:gd name="T70" fmla="*/ 59 w 161"/>
                  <a:gd name="T71" fmla="*/ 59 h 141"/>
                  <a:gd name="T72" fmla="*/ 58 w 161"/>
                  <a:gd name="T73" fmla="*/ 58 h 141"/>
                  <a:gd name="T74" fmla="*/ 54 w 161"/>
                  <a:gd name="T75" fmla="*/ 58 h 141"/>
                  <a:gd name="T76" fmla="*/ 50 w 161"/>
                  <a:gd name="T77" fmla="*/ 56 h 141"/>
                  <a:gd name="T78" fmla="*/ 43 w 161"/>
                  <a:gd name="T79" fmla="*/ 54 h 141"/>
                  <a:gd name="T80" fmla="*/ 45 w 161"/>
                  <a:gd name="T81" fmla="*/ 45 h 141"/>
                  <a:gd name="T82" fmla="*/ 43 w 161"/>
                  <a:gd name="T83" fmla="*/ 45 h 141"/>
                  <a:gd name="T84" fmla="*/ 41 w 161"/>
                  <a:gd name="T85" fmla="*/ 50 h 141"/>
                  <a:gd name="T86" fmla="*/ 38 w 161"/>
                  <a:gd name="T87" fmla="*/ 54 h 141"/>
                  <a:gd name="T88" fmla="*/ 31 w 161"/>
                  <a:gd name="T89" fmla="*/ 61 h 141"/>
                  <a:gd name="T90" fmla="*/ 29 w 161"/>
                  <a:gd name="T91" fmla="*/ 52 h 141"/>
                  <a:gd name="T92" fmla="*/ 29 w 161"/>
                  <a:gd name="T93" fmla="*/ 49 h 141"/>
                  <a:gd name="T94" fmla="*/ 20 w 161"/>
                  <a:gd name="T95" fmla="*/ 41 h 141"/>
                  <a:gd name="T96" fmla="*/ 27 w 161"/>
                  <a:gd name="T97" fmla="*/ 38 h 141"/>
                  <a:gd name="T98" fmla="*/ 36 w 161"/>
                  <a:gd name="T99" fmla="*/ 34 h 141"/>
                  <a:gd name="T100" fmla="*/ 40 w 161"/>
                  <a:gd name="T101" fmla="*/ 34 h 141"/>
                  <a:gd name="T102" fmla="*/ 43 w 161"/>
                  <a:gd name="T103" fmla="*/ 38 h 141"/>
                  <a:gd name="T104" fmla="*/ 45 w 161"/>
                  <a:gd name="T105" fmla="*/ 34 h 141"/>
                  <a:gd name="T106" fmla="*/ 49 w 161"/>
                  <a:gd name="T107" fmla="*/ 31 h 141"/>
                  <a:gd name="T108" fmla="*/ 49 w 161"/>
                  <a:gd name="T109" fmla="*/ 29 h 141"/>
                  <a:gd name="T110" fmla="*/ 31 w 161"/>
                  <a:gd name="T111" fmla="*/ 31 h 141"/>
                  <a:gd name="T112" fmla="*/ 22 w 161"/>
                  <a:gd name="T113" fmla="*/ 31 h 141"/>
                  <a:gd name="T114" fmla="*/ 18 w 161"/>
                  <a:gd name="T115" fmla="*/ 27 h 141"/>
                  <a:gd name="T116" fmla="*/ 16 w 161"/>
                  <a:gd name="T117" fmla="*/ 22 h 141"/>
                  <a:gd name="T118" fmla="*/ 13 w 161"/>
                  <a:gd name="T119" fmla="*/ 20 h 141"/>
                  <a:gd name="T120" fmla="*/ 6 w 161"/>
                  <a:gd name="T121" fmla="*/ 16 h 141"/>
                  <a:gd name="T122" fmla="*/ 2 w 161"/>
                  <a:gd name="T123" fmla="*/ 1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41">
                    <a:moveTo>
                      <a:pt x="6" y="11"/>
                    </a:moveTo>
                    <a:lnTo>
                      <a:pt x="6" y="11"/>
                    </a:lnTo>
                    <a:lnTo>
                      <a:pt x="4" y="8"/>
                    </a:lnTo>
                    <a:lnTo>
                      <a:pt x="4" y="8"/>
                    </a:lnTo>
                    <a:lnTo>
                      <a:pt x="11" y="6"/>
                    </a:lnTo>
                    <a:lnTo>
                      <a:pt x="16" y="4"/>
                    </a:lnTo>
                    <a:lnTo>
                      <a:pt x="16" y="4"/>
                    </a:lnTo>
                    <a:lnTo>
                      <a:pt x="22" y="0"/>
                    </a:lnTo>
                    <a:lnTo>
                      <a:pt x="29" y="0"/>
                    </a:lnTo>
                    <a:lnTo>
                      <a:pt x="29" y="0"/>
                    </a:lnTo>
                    <a:lnTo>
                      <a:pt x="34" y="4"/>
                    </a:lnTo>
                    <a:lnTo>
                      <a:pt x="40" y="6"/>
                    </a:lnTo>
                    <a:lnTo>
                      <a:pt x="40" y="6"/>
                    </a:lnTo>
                    <a:lnTo>
                      <a:pt x="45" y="8"/>
                    </a:lnTo>
                    <a:lnTo>
                      <a:pt x="49" y="8"/>
                    </a:lnTo>
                    <a:lnTo>
                      <a:pt x="50" y="8"/>
                    </a:lnTo>
                    <a:lnTo>
                      <a:pt x="50" y="8"/>
                    </a:lnTo>
                    <a:lnTo>
                      <a:pt x="50" y="9"/>
                    </a:lnTo>
                    <a:lnTo>
                      <a:pt x="50" y="11"/>
                    </a:lnTo>
                    <a:lnTo>
                      <a:pt x="52" y="15"/>
                    </a:lnTo>
                    <a:lnTo>
                      <a:pt x="52" y="15"/>
                    </a:lnTo>
                    <a:lnTo>
                      <a:pt x="52" y="18"/>
                    </a:lnTo>
                    <a:lnTo>
                      <a:pt x="50" y="22"/>
                    </a:lnTo>
                    <a:lnTo>
                      <a:pt x="50" y="22"/>
                    </a:lnTo>
                    <a:lnTo>
                      <a:pt x="50" y="27"/>
                    </a:lnTo>
                    <a:lnTo>
                      <a:pt x="50" y="31"/>
                    </a:lnTo>
                    <a:lnTo>
                      <a:pt x="56" y="40"/>
                    </a:lnTo>
                    <a:lnTo>
                      <a:pt x="56" y="40"/>
                    </a:lnTo>
                    <a:lnTo>
                      <a:pt x="56" y="38"/>
                    </a:lnTo>
                    <a:lnTo>
                      <a:pt x="58" y="34"/>
                    </a:lnTo>
                    <a:lnTo>
                      <a:pt x="58" y="34"/>
                    </a:lnTo>
                    <a:lnTo>
                      <a:pt x="58" y="34"/>
                    </a:lnTo>
                    <a:lnTo>
                      <a:pt x="59" y="36"/>
                    </a:lnTo>
                    <a:lnTo>
                      <a:pt x="59" y="40"/>
                    </a:lnTo>
                    <a:lnTo>
                      <a:pt x="59" y="40"/>
                    </a:lnTo>
                    <a:lnTo>
                      <a:pt x="61" y="43"/>
                    </a:lnTo>
                    <a:lnTo>
                      <a:pt x="61" y="43"/>
                    </a:lnTo>
                    <a:lnTo>
                      <a:pt x="61" y="45"/>
                    </a:lnTo>
                    <a:lnTo>
                      <a:pt x="63" y="47"/>
                    </a:lnTo>
                    <a:lnTo>
                      <a:pt x="63" y="47"/>
                    </a:lnTo>
                    <a:lnTo>
                      <a:pt x="68" y="49"/>
                    </a:lnTo>
                    <a:lnTo>
                      <a:pt x="70" y="49"/>
                    </a:lnTo>
                    <a:lnTo>
                      <a:pt x="72" y="47"/>
                    </a:lnTo>
                    <a:lnTo>
                      <a:pt x="72" y="47"/>
                    </a:lnTo>
                    <a:lnTo>
                      <a:pt x="79" y="43"/>
                    </a:lnTo>
                    <a:lnTo>
                      <a:pt x="79" y="43"/>
                    </a:lnTo>
                    <a:lnTo>
                      <a:pt x="81" y="40"/>
                    </a:lnTo>
                    <a:lnTo>
                      <a:pt x="84" y="36"/>
                    </a:lnTo>
                    <a:lnTo>
                      <a:pt x="84" y="36"/>
                    </a:lnTo>
                    <a:lnTo>
                      <a:pt x="84" y="34"/>
                    </a:lnTo>
                    <a:lnTo>
                      <a:pt x="86" y="33"/>
                    </a:lnTo>
                    <a:lnTo>
                      <a:pt x="86" y="31"/>
                    </a:lnTo>
                    <a:lnTo>
                      <a:pt x="88" y="31"/>
                    </a:lnTo>
                    <a:lnTo>
                      <a:pt x="88" y="31"/>
                    </a:lnTo>
                    <a:lnTo>
                      <a:pt x="93" y="31"/>
                    </a:lnTo>
                    <a:lnTo>
                      <a:pt x="97" y="29"/>
                    </a:lnTo>
                    <a:lnTo>
                      <a:pt x="97" y="29"/>
                    </a:lnTo>
                    <a:lnTo>
                      <a:pt x="100" y="27"/>
                    </a:lnTo>
                    <a:lnTo>
                      <a:pt x="99" y="25"/>
                    </a:lnTo>
                    <a:lnTo>
                      <a:pt x="99" y="25"/>
                    </a:lnTo>
                    <a:lnTo>
                      <a:pt x="100" y="24"/>
                    </a:lnTo>
                    <a:lnTo>
                      <a:pt x="102" y="22"/>
                    </a:lnTo>
                    <a:lnTo>
                      <a:pt x="106" y="20"/>
                    </a:lnTo>
                    <a:lnTo>
                      <a:pt x="106" y="20"/>
                    </a:lnTo>
                    <a:lnTo>
                      <a:pt x="109" y="18"/>
                    </a:lnTo>
                    <a:lnTo>
                      <a:pt x="113" y="20"/>
                    </a:lnTo>
                    <a:lnTo>
                      <a:pt x="113" y="20"/>
                    </a:lnTo>
                    <a:lnTo>
                      <a:pt x="120" y="22"/>
                    </a:lnTo>
                    <a:lnTo>
                      <a:pt x="125" y="24"/>
                    </a:lnTo>
                    <a:lnTo>
                      <a:pt x="125" y="24"/>
                    </a:lnTo>
                    <a:lnTo>
                      <a:pt x="134" y="29"/>
                    </a:lnTo>
                    <a:lnTo>
                      <a:pt x="134" y="29"/>
                    </a:lnTo>
                    <a:lnTo>
                      <a:pt x="140" y="31"/>
                    </a:lnTo>
                    <a:lnTo>
                      <a:pt x="145" y="33"/>
                    </a:lnTo>
                    <a:lnTo>
                      <a:pt x="145" y="33"/>
                    </a:lnTo>
                    <a:lnTo>
                      <a:pt x="149" y="33"/>
                    </a:lnTo>
                    <a:lnTo>
                      <a:pt x="152" y="33"/>
                    </a:lnTo>
                    <a:lnTo>
                      <a:pt x="152" y="33"/>
                    </a:lnTo>
                    <a:lnTo>
                      <a:pt x="158" y="34"/>
                    </a:lnTo>
                    <a:lnTo>
                      <a:pt x="161" y="36"/>
                    </a:lnTo>
                    <a:lnTo>
                      <a:pt x="161" y="36"/>
                    </a:lnTo>
                    <a:lnTo>
                      <a:pt x="159" y="65"/>
                    </a:lnTo>
                    <a:lnTo>
                      <a:pt x="159" y="65"/>
                    </a:lnTo>
                    <a:lnTo>
                      <a:pt x="158" y="93"/>
                    </a:lnTo>
                    <a:lnTo>
                      <a:pt x="158" y="93"/>
                    </a:lnTo>
                    <a:lnTo>
                      <a:pt x="158" y="99"/>
                    </a:lnTo>
                    <a:lnTo>
                      <a:pt x="156" y="102"/>
                    </a:lnTo>
                    <a:lnTo>
                      <a:pt x="156" y="102"/>
                    </a:lnTo>
                    <a:lnTo>
                      <a:pt x="156" y="104"/>
                    </a:lnTo>
                    <a:lnTo>
                      <a:pt x="158" y="106"/>
                    </a:lnTo>
                    <a:lnTo>
                      <a:pt x="158" y="106"/>
                    </a:lnTo>
                    <a:lnTo>
                      <a:pt x="158" y="111"/>
                    </a:lnTo>
                    <a:lnTo>
                      <a:pt x="158" y="111"/>
                    </a:lnTo>
                    <a:lnTo>
                      <a:pt x="154" y="141"/>
                    </a:lnTo>
                    <a:lnTo>
                      <a:pt x="154" y="141"/>
                    </a:lnTo>
                    <a:lnTo>
                      <a:pt x="152" y="138"/>
                    </a:lnTo>
                    <a:lnTo>
                      <a:pt x="150" y="136"/>
                    </a:lnTo>
                    <a:lnTo>
                      <a:pt x="145" y="131"/>
                    </a:lnTo>
                    <a:lnTo>
                      <a:pt x="145" y="131"/>
                    </a:lnTo>
                    <a:lnTo>
                      <a:pt x="141" y="127"/>
                    </a:lnTo>
                    <a:lnTo>
                      <a:pt x="140" y="125"/>
                    </a:lnTo>
                    <a:lnTo>
                      <a:pt x="140" y="124"/>
                    </a:lnTo>
                    <a:lnTo>
                      <a:pt x="140" y="124"/>
                    </a:lnTo>
                    <a:lnTo>
                      <a:pt x="136" y="125"/>
                    </a:lnTo>
                    <a:lnTo>
                      <a:pt x="133" y="125"/>
                    </a:lnTo>
                    <a:lnTo>
                      <a:pt x="133" y="125"/>
                    </a:lnTo>
                    <a:lnTo>
                      <a:pt x="129" y="125"/>
                    </a:lnTo>
                    <a:lnTo>
                      <a:pt x="127" y="125"/>
                    </a:lnTo>
                    <a:lnTo>
                      <a:pt x="127" y="124"/>
                    </a:lnTo>
                    <a:lnTo>
                      <a:pt x="127" y="124"/>
                    </a:lnTo>
                    <a:lnTo>
                      <a:pt x="125" y="125"/>
                    </a:lnTo>
                    <a:lnTo>
                      <a:pt x="122" y="127"/>
                    </a:lnTo>
                    <a:lnTo>
                      <a:pt x="122" y="127"/>
                    </a:lnTo>
                    <a:lnTo>
                      <a:pt x="122" y="125"/>
                    </a:lnTo>
                    <a:lnTo>
                      <a:pt x="122" y="124"/>
                    </a:lnTo>
                    <a:lnTo>
                      <a:pt x="124" y="122"/>
                    </a:lnTo>
                    <a:lnTo>
                      <a:pt x="124" y="122"/>
                    </a:lnTo>
                    <a:lnTo>
                      <a:pt x="125" y="118"/>
                    </a:lnTo>
                    <a:lnTo>
                      <a:pt x="125" y="116"/>
                    </a:lnTo>
                    <a:lnTo>
                      <a:pt x="125" y="115"/>
                    </a:lnTo>
                    <a:lnTo>
                      <a:pt x="125" y="115"/>
                    </a:lnTo>
                    <a:lnTo>
                      <a:pt x="122" y="113"/>
                    </a:lnTo>
                    <a:lnTo>
                      <a:pt x="120" y="111"/>
                    </a:lnTo>
                    <a:lnTo>
                      <a:pt x="120" y="111"/>
                    </a:lnTo>
                    <a:lnTo>
                      <a:pt x="122" y="109"/>
                    </a:lnTo>
                    <a:lnTo>
                      <a:pt x="125" y="111"/>
                    </a:lnTo>
                    <a:lnTo>
                      <a:pt x="127" y="111"/>
                    </a:lnTo>
                    <a:lnTo>
                      <a:pt x="129" y="109"/>
                    </a:lnTo>
                    <a:lnTo>
                      <a:pt x="129" y="109"/>
                    </a:lnTo>
                    <a:lnTo>
                      <a:pt x="125" y="109"/>
                    </a:lnTo>
                    <a:lnTo>
                      <a:pt x="124" y="109"/>
                    </a:lnTo>
                    <a:lnTo>
                      <a:pt x="118" y="106"/>
                    </a:lnTo>
                    <a:lnTo>
                      <a:pt x="118" y="106"/>
                    </a:lnTo>
                    <a:lnTo>
                      <a:pt x="120" y="104"/>
                    </a:lnTo>
                    <a:lnTo>
                      <a:pt x="124" y="104"/>
                    </a:lnTo>
                    <a:lnTo>
                      <a:pt x="129" y="106"/>
                    </a:lnTo>
                    <a:lnTo>
                      <a:pt x="129" y="106"/>
                    </a:lnTo>
                    <a:lnTo>
                      <a:pt x="120" y="102"/>
                    </a:lnTo>
                    <a:lnTo>
                      <a:pt x="120" y="102"/>
                    </a:lnTo>
                    <a:lnTo>
                      <a:pt x="122" y="102"/>
                    </a:lnTo>
                    <a:lnTo>
                      <a:pt x="122" y="102"/>
                    </a:lnTo>
                    <a:lnTo>
                      <a:pt x="120" y="100"/>
                    </a:lnTo>
                    <a:lnTo>
                      <a:pt x="120" y="100"/>
                    </a:lnTo>
                    <a:lnTo>
                      <a:pt x="116" y="95"/>
                    </a:lnTo>
                    <a:lnTo>
                      <a:pt x="116" y="95"/>
                    </a:lnTo>
                    <a:lnTo>
                      <a:pt x="115" y="91"/>
                    </a:lnTo>
                    <a:lnTo>
                      <a:pt x="115" y="90"/>
                    </a:lnTo>
                    <a:lnTo>
                      <a:pt x="116" y="88"/>
                    </a:lnTo>
                    <a:lnTo>
                      <a:pt x="116" y="88"/>
                    </a:lnTo>
                    <a:lnTo>
                      <a:pt x="115" y="88"/>
                    </a:lnTo>
                    <a:lnTo>
                      <a:pt x="115" y="88"/>
                    </a:lnTo>
                    <a:lnTo>
                      <a:pt x="115" y="86"/>
                    </a:lnTo>
                    <a:lnTo>
                      <a:pt x="116" y="86"/>
                    </a:lnTo>
                    <a:lnTo>
                      <a:pt x="116" y="86"/>
                    </a:lnTo>
                    <a:lnTo>
                      <a:pt x="113" y="86"/>
                    </a:lnTo>
                    <a:lnTo>
                      <a:pt x="111" y="86"/>
                    </a:lnTo>
                    <a:lnTo>
                      <a:pt x="111" y="86"/>
                    </a:lnTo>
                    <a:lnTo>
                      <a:pt x="111" y="84"/>
                    </a:lnTo>
                    <a:lnTo>
                      <a:pt x="111" y="81"/>
                    </a:lnTo>
                    <a:lnTo>
                      <a:pt x="111" y="81"/>
                    </a:lnTo>
                    <a:lnTo>
                      <a:pt x="111" y="83"/>
                    </a:lnTo>
                    <a:lnTo>
                      <a:pt x="109" y="81"/>
                    </a:lnTo>
                    <a:lnTo>
                      <a:pt x="106" y="79"/>
                    </a:lnTo>
                    <a:lnTo>
                      <a:pt x="106" y="79"/>
                    </a:lnTo>
                    <a:lnTo>
                      <a:pt x="102" y="77"/>
                    </a:lnTo>
                    <a:lnTo>
                      <a:pt x="102" y="77"/>
                    </a:lnTo>
                    <a:lnTo>
                      <a:pt x="97" y="74"/>
                    </a:lnTo>
                    <a:lnTo>
                      <a:pt x="97" y="74"/>
                    </a:lnTo>
                    <a:lnTo>
                      <a:pt x="93" y="74"/>
                    </a:lnTo>
                    <a:lnTo>
                      <a:pt x="88" y="72"/>
                    </a:lnTo>
                    <a:lnTo>
                      <a:pt x="88" y="72"/>
                    </a:lnTo>
                    <a:lnTo>
                      <a:pt x="77" y="66"/>
                    </a:lnTo>
                    <a:lnTo>
                      <a:pt x="77" y="66"/>
                    </a:lnTo>
                    <a:lnTo>
                      <a:pt x="72" y="66"/>
                    </a:lnTo>
                    <a:lnTo>
                      <a:pt x="66" y="66"/>
                    </a:lnTo>
                    <a:lnTo>
                      <a:pt x="66" y="66"/>
                    </a:lnTo>
                    <a:lnTo>
                      <a:pt x="61" y="63"/>
                    </a:lnTo>
                    <a:lnTo>
                      <a:pt x="58" y="61"/>
                    </a:lnTo>
                    <a:lnTo>
                      <a:pt x="58" y="61"/>
                    </a:lnTo>
                    <a:lnTo>
                      <a:pt x="59" y="59"/>
                    </a:lnTo>
                    <a:lnTo>
                      <a:pt x="59" y="58"/>
                    </a:lnTo>
                    <a:lnTo>
                      <a:pt x="63" y="58"/>
                    </a:lnTo>
                    <a:lnTo>
                      <a:pt x="63" y="58"/>
                    </a:lnTo>
                    <a:lnTo>
                      <a:pt x="61" y="58"/>
                    </a:lnTo>
                    <a:lnTo>
                      <a:pt x="58" y="58"/>
                    </a:lnTo>
                    <a:lnTo>
                      <a:pt x="58" y="58"/>
                    </a:lnTo>
                    <a:lnTo>
                      <a:pt x="56" y="59"/>
                    </a:lnTo>
                    <a:lnTo>
                      <a:pt x="56" y="59"/>
                    </a:lnTo>
                    <a:lnTo>
                      <a:pt x="54" y="58"/>
                    </a:lnTo>
                    <a:lnTo>
                      <a:pt x="54" y="58"/>
                    </a:lnTo>
                    <a:lnTo>
                      <a:pt x="52" y="58"/>
                    </a:lnTo>
                    <a:lnTo>
                      <a:pt x="50" y="58"/>
                    </a:lnTo>
                    <a:lnTo>
                      <a:pt x="50" y="58"/>
                    </a:lnTo>
                    <a:lnTo>
                      <a:pt x="50" y="56"/>
                    </a:lnTo>
                    <a:lnTo>
                      <a:pt x="50" y="56"/>
                    </a:lnTo>
                    <a:lnTo>
                      <a:pt x="47" y="56"/>
                    </a:lnTo>
                    <a:lnTo>
                      <a:pt x="45" y="52"/>
                    </a:lnTo>
                    <a:lnTo>
                      <a:pt x="45" y="52"/>
                    </a:lnTo>
                    <a:lnTo>
                      <a:pt x="45" y="54"/>
                    </a:lnTo>
                    <a:lnTo>
                      <a:pt x="43" y="54"/>
                    </a:lnTo>
                    <a:lnTo>
                      <a:pt x="43" y="54"/>
                    </a:lnTo>
                    <a:lnTo>
                      <a:pt x="43" y="50"/>
                    </a:lnTo>
                    <a:lnTo>
                      <a:pt x="43" y="49"/>
                    </a:lnTo>
                    <a:lnTo>
                      <a:pt x="43" y="49"/>
                    </a:lnTo>
                    <a:lnTo>
                      <a:pt x="45" y="45"/>
                    </a:lnTo>
                    <a:lnTo>
                      <a:pt x="47" y="41"/>
                    </a:lnTo>
                    <a:lnTo>
                      <a:pt x="47" y="41"/>
                    </a:lnTo>
                    <a:lnTo>
                      <a:pt x="43" y="43"/>
                    </a:lnTo>
                    <a:lnTo>
                      <a:pt x="43" y="45"/>
                    </a:lnTo>
                    <a:lnTo>
                      <a:pt x="43" y="45"/>
                    </a:lnTo>
                    <a:lnTo>
                      <a:pt x="41" y="49"/>
                    </a:lnTo>
                    <a:lnTo>
                      <a:pt x="41" y="50"/>
                    </a:lnTo>
                    <a:lnTo>
                      <a:pt x="40" y="50"/>
                    </a:lnTo>
                    <a:lnTo>
                      <a:pt x="40" y="50"/>
                    </a:lnTo>
                    <a:lnTo>
                      <a:pt x="41" y="50"/>
                    </a:lnTo>
                    <a:lnTo>
                      <a:pt x="41" y="52"/>
                    </a:lnTo>
                    <a:lnTo>
                      <a:pt x="40" y="52"/>
                    </a:lnTo>
                    <a:lnTo>
                      <a:pt x="40" y="52"/>
                    </a:lnTo>
                    <a:lnTo>
                      <a:pt x="38" y="54"/>
                    </a:lnTo>
                    <a:lnTo>
                      <a:pt x="38" y="54"/>
                    </a:lnTo>
                    <a:lnTo>
                      <a:pt x="38" y="58"/>
                    </a:lnTo>
                    <a:lnTo>
                      <a:pt x="38" y="58"/>
                    </a:lnTo>
                    <a:lnTo>
                      <a:pt x="34" y="59"/>
                    </a:lnTo>
                    <a:lnTo>
                      <a:pt x="31" y="61"/>
                    </a:lnTo>
                    <a:lnTo>
                      <a:pt x="31" y="61"/>
                    </a:lnTo>
                    <a:lnTo>
                      <a:pt x="29" y="58"/>
                    </a:lnTo>
                    <a:lnTo>
                      <a:pt x="27" y="54"/>
                    </a:lnTo>
                    <a:lnTo>
                      <a:pt x="27" y="54"/>
                    </a:lnTo>
                    <a:lnTo>
                      <a:pt x="29" y="54"/>
                    </a:lnTo>
                    <a:lnTo>
                      <a:pt x="29" y="52"/>
                    </a:lnTo>
                    <a:lnTo>
                      <a:pt x="29" y="52"/>
                    </a:lnTo>
                    <a:lnTo>
                      <a:pt x="31" y="52"/>
                    </a:lnTo>
                    <a:lnTo>
                      <a:pt x="31" y="50"/>
                    </a:lnTo>
                    <a:lnTo>
                      <a:pt x="29" y="49"/>
                    </a:lnTo>
                    <a:lnTo>
                      <a:pt x="29" y="49"/>
                    </a:lnTo>
                    <a:lnTo>
                      <a:pt x="27" y="47"/>
                    </a:lnTo>
                    <a:lnTo>
                      <a:pt x="25" y="45"/>
                    </a:lnTo>
                    <a:lnTo>
                      <a:pt x="22" y="43"/>
                    </a:lnTo>
                    <a:lnTo>
                      <a:pt x="20" y="41"/>
                    </a:lnTo>
                    <a:lnTo>
                      <a:pt x="20" y="41"/>
                    </a:lnTo>
                    <a:lnTo>
                      <a:pt x="16" y="41"/>
                    </a:lnTo>
                    <a:lnTo>
                      <a:pt x="16" y="40"/>
                    </a:lnTo>
                    <a:lnTo>
                      <a:pt x="20" y="38"/>
                    </a:lnTo>
                    <a:lnTo>
                      <a:pt x="20" y="38"/>
                    </a:lnTo>
                    <a:lnTo>
                      <a:pt x="27" y="38"/>
                    </a:lnTo>
                    <a:lnTo>
                      <a:pt x="29" y="38"/>
                    </a:lnTo>
                    <a:lnTo>
                      <a:pt x="31" y="36"/>
                    </a:lnTo>
                    <a:lnTo>
                      <a:pt x="31" y="36"/>
                    </a:lnTo>
                    <a:lnTo>
                      <a:pt x="33" y="34"/>
                    </a:lnTo>
                    <a:lnTo>
                      <a:pt x="36" y="34"/>
                    </a:lnTo>
                    <a:lnTo>
                      <a:pt x="38" y="34"/>
                    </a:lnTo>
                    <a:lnTo>
                      <a:pt x="38" y="38"/>
                    </a:lnTo>
                    <a:lnTo>
                      <a:pt x="38" y="38"/>
                    </a:lnTo>
                    <a:lnTo>
                      <a:pt x="40" y="34"/>
                    </a:lnTo>
                    <a:lnTo>
                      <a:pt x="40" y="34"/>
                    </a:lnTo>
                    <a:lnTo>
                      <a:pt x="40" y="36"/>
                    </a:lnTo>
                    <a:lnTo>
                      <a:pt x="41" y="36"/>
                    </a:lnTo>
                    <a:lnTo>
                      <a:pt x="43" y="36"/>
                    </a:lnTo>
                    <a:lnTo>
                      <a:pt x="43" y="38"/>
                    </a:lnTo>
                    <a:lnTo>
                      <a:pt x="43" y="38"/>
                    </a:lnTo>
                    <a:lnTo>
                      <a:pt x="43" y="36"/>
                    </a:lnTo>
                    <a:lnTo>
                      <a:pt x="45" y="38"/>
                    </a:lnTo>
                    <a:lnTo>
                      <a:pt x="45" y="38"/>
                    </a:lnTo>
                    <a:lnTo>
                      <a:pt x="45" y="36"/>
                    </a:lnTo>
                    <a:lnTo>
                      <a:pt x="45" y="34"/>
                    </a:lnTo>
                    <a:lnTo>
                      <a:pt x="45" y="34"/>
                    </a:lnTo>
                    <a:lnTo>
                      <a:pt x="49" y="33"/>
                    </a:lnTo>
                    <a:lnTo>
                      <a:pt x="49" y="33"/>
                    </a:lnTo>
                    <a:lnTo>
                      <a:pt x="47" y="33"/>
                    </a:lnTo>
                    <a:lnTo>
                      <a:pt x="49" y="31"/>
                    </a:lnTo>
                    <a:lnTo>
                      <a:pt x="49" y="31"/>
                    </a:lnTo>
                    <a:lnTo>
                      <a:pt x="47" y="31"/>
                    </a:lnTo>
                    <a:lnTo>
                      <a:pt x="47" y="31"/>
                    </a:lnTo>
                    <a:lnTo>
                      <a:pt x="49" y="29"/>
                    </a:lnTo>
                    <a:lnTo>
                      <a:pt x="49" y="29"/>
                    </a:lnTo>
                    <a:lnTo>
                      <a:pt x="43" y="29"/>
                    </a:lnTo>
                    <a:lnTo>
                      <a:pt x="38" y="31"/>
                    </a:lnTo>
                    <a:lnTo>
                      <a:pt x="38" y="31"/>
                    </a:lnTo>
                    <a:lnTo>
                      <a:pt x="34" y="31"/>
                    </a:lnTo>
                    <a:lnTo>
                      <a:pt x="31" y="31"/>
                    </a:lnTo>
                    <a:lnTo>
                      <a:pt x="31" y="31"/>
                    </a:lnTo>
                    <a:lnTo>
                      <a:pt x="29" y="31"/>
                    </a:lnTo>
                    <a:lnTo>
                      <a:pt x="25" y="31"/>
                    </a:lnTo>
                    <a:lnTo>
                      <a:pt x="25" y="31"/>
                    </a:lnTo>
                    <a:lnTo>
                      <a:pt x="22" y="31"/>
                    </a:lnTo>
                    <a:lnTo>
                      <a:pt x="22" y="31"/>
                    </a:lnTo>
                    <a:lnTo>
                      <a:pt x="20" y="31"/>
                    </a:lnTo>
                    <a:lnTo>
                      <a:pt x="16" y="29"/>
                    </a:lnTo>
                    <a:lnTo>
                      <a:pt x="16" y="29"/>
                    </a:lnTo>
                    <a:lnTo>
                      <a:pt x="18" y="27"/>
                    </a:lnTo>
                    <a:lnTo>
                      <a:pt x="18" y="27"/>
                    </a:lnTo>
                    <a:lnTo>
                      <a:pt x="16" y="25"/>
                    </a:lnTo>
                    <a:lnTo>
                      <a:pt x="16" y="24"/>
                    </a:lnTo>
                    <a:lnTo>
                      <a:pt x="16" y="24"/>
                    </a:lnTo>
                    <a:lnTo>
                      <a:pt x="16" y="22"/>
                    </a:lnTo>
                    <a:lnTo>
                      <a:pt x="16" y="22"/>
                    </a:lnTo>
                    <a:lnTo>
                      <a:pt x="15" y="22"/>
                    </a:lnTo>
                    <a:lnTo>
                      <a:pt x="15" y="20"/>
                    </a:lnTo>
                    <a:lnTo>
                      <a:pt x="15" y="20"/>
                    </a:lnTo>
                    <a:lnTo>
                      <a:pt x="13" y="20"/>
                    </a:lnTo>
                    <a:lnTo>
                      <a:pt x="13" y="18"/>
                    </a:lnTo>
                    <a:lnTo>
                      <a:pt x="13" y="18"/>
                    </a:lnTo>
                    <a:lnTo>
                      <a:pt x="11" y="20"/>
                    </a:lnTo>
                    <a:lnTo>
                      <a:pt x="9" y="18"/>
                    </a:lnTo>
                    <a:lnTo>
                      <a:pt x="6" y="16"/>
                    </a:lnTo>
                    <a:lnTo>
                      <a:pt x="6" y="16"/>
                    </a:lnTo>
                    <a:lnTo>
                      <a:pt x="6" y="18"/>
                    </a:lnTo>
                    <a:lnTo>
                      <a:pt x="4" y="18"/>
                    </a:lnTo>
                    <a:lnTo>
                      <a:pt x="2" y="18"/>
                    </a:lnTo>
                    <a:lnTo>
                      <a:pt x="2" y="18"/>
                    </a:lnTo>
                    <a:lnTo>
                      <a:pt x="0" y="16"/>
                    </a:lnTo>
                    <a:lnTo>
                      <a:pt x="2" y="15"/>
                    </a:lnTo>
                    <a:lnTo>
                      <a:pt x="6"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0" name="Freeform 2720">
                <a:extLst>
                  <a:ext uri="{FF2B5EF4-FFF2-40B4-BE49-F238E27FC236}">
                    <a16:creationId xmlns:a16="http://schemas.microsoft.com/office/drawing/2014/main" id="{0189651C-8308-5E45-BC39-3D8361327305}"/>
                  </a:ext>
                </a:extLst>
              </p:cNvPr>
              <p:cNvSpPr>
                <a:spLocks/>
              </p:cNvSpPr>
              <p:nvPr/>
            </p:nvSpPr>
            <p:spPr bwMode="auto">
              <a:xfrm>
                <a:off x="4799" y="2716"/>
                <a:ext cx="161" cy="141"/>
              </a:xfrm>
              <a:custGeom>
                <a:avLst/>
                <a:gdLst>
                  <a:gd name="T0" fmla="*/ 11 w 161"/>
                  <a:gd name="T1" fmla="*/ 6 h 141"/>
                  <a:gd name="T2" fmla="*/ 29 w 161"/>
                  <a:gd name="T3" fmla="*/ 0 h 141"/>
                  <a:gd name="T4" fmla="*/ 49 w 161"/>
                  <a:gd name="T5" fmla="*/ 8 h 141"/>
                  <a:gd name="T6" fmla="*/ 52 w 161"/>
                  <a:gd name="T7" fmla="*/ 15 h 141"/>
                  <a:gd name="T8" fmla="*/ 50 w 161"/>
                  <a:gd name="T9" fmla="*/ 27 h 141"/>
                  <a:gd name="T10" fmla="*/ 58 w 161"/>
                  <a:gd name="T11" fmla="*/ 34 h 141"/>
                  <a:gd name="T12" fmla="*/ 59 w 161"/>
                  <a:gd name="T13" fmla="*/ 40 h 141"/>
                  <a:gd name="T14" fmla="*/ 63 w 161"/>
                  <a:gd name="T15" fmla="*/ 47 h 141"/>
                  <a:gd name="T16" fmla="*/ 79 w 161"/>
                  <a:gd name="T17" fmla="*/ 43 h 141"/>
                  <a:gd name="T18" fmla="*/ 84 w 161"/>
                  <a:gd name="T19" fmla="*/ 34 h 141"/>
                  <a:gd name="T20" fmla="*/ 93 w 161"/>
                  <a:gd name="T21" fmla="*/ 31 h 141"/>
                  <a:gd name="T22" fmla="*/ 99 w 161"/>
                  <a:gd name="T23" fmla="*/ 25 h 141"/>
                  <a:gd name="T24" fmla="*/ 109 w 161"/>
                  <a:gd name="T25" fmla="*/ 18 h 141"/>
                  <a:gd name="T26" fmla="*/ 125 w 161"/>
                  <a:gd name="T27" fmla="*/ 24 h 141"/>
                  <a:gd name="T28" fmla="*/ 145 w 161"/>
                  <a:gd name="T29" fmla="*/ 33 h 141"/>
                  <a:gd name="T30" fmla="*/ 161 w 161"/>
                  <a:gd name="T31" fmla="*/ 36 h 141"/>
                  <a:gd name="T32" fmla="*/ 158 w 161"/>
                  <a:gd name="T33" fmla="*/ 93 h 141"/>
                  <a:gd name="T34" fmla="*/ 158 w 161"/>
                  <a:gd name="T35" fmla="*/ 106 h 141"/>
                  <a:gd name="T36" fmla="*/ 154 w 161"/>
                  <a:gd name="T37" fmla="*/ 141 h 141"/>
                  <a:gd name="T38" fmla="*/ 141 w 161"/>
                  <a:gd name="T39" fmla="*/ 127 h 141"/>
                  <a:gd name="T40" fmla="*/ 133 w 161"/>
                  <a:gd name="T41" fmla="*/ 125 h 141"/>
                  <a:gd name="T42" fmla="*/ 127 w 161"/>
                  <a:gd name="T43" fmla="*/ 124 h 141"/>
                  <a:gd name="T44" fmla="*/ 122 w 161"/>
                  <a:gd name="T45" fmla="*/ 124 h 141"/>
                  <a:gd name="T46" fmla="*/ 125 w 161"/>
                  <a:gd name="T47" fmla="*/ 115 h 141"/>
                  <a:gd name="T48" fmla="*/ 122 w 161"/>
                  <a:gd name="T49" fmla="*/ 109 h 141"/>
                  <a:gd name="T50" fmla="*/ 125 w 161"/>
                  <a:gd name="T51" fmla="*/ 109 h 141"/>
                  <a:gd name="T52" fmla="*/ 124 w 161"/>
                  <a:gd name="T53" fmla="*/ 104 h 141"/>
                  <a:gd name="T54" fmla="*/ 122 w 161"/>
                  <a:gd name="T55" fmla="*/ 102 h 141"/>
                  <a:gd name="T56" fmla="*/ 116 w 161"/>
                  <a:gd name="T57" fmla="*/ 95 h 141"/>
                  <a:gd name="T58" fmla="*/ 115 w 161"/>
                  <a:gd name="T59" fmla="*/ 88 h 141"/>
                  <a:gd name="T60" fmla="*/ 113 w 161"/>
                  <a:gd name="T61" fmla="*/ 86 h 141"/>
                  <a:gd name="T62" fmla="*/ 111 w 161"/>
                  <a:gd name="T63" fmla="*/ 81 h 141"/>
                  <a:gd name="T64" fmla="*/ 102 w 161"/>
                  <a:gd name="T65" fmla="*/ 77 h 141"/>
                  <a:gd name="T66" fmla="*/ 88 w 161"/>
                  <a:gd name="T67" fmla="*/ 72 h 141"/>
                  <a:gd name="T68" fmla="*/ 66 w 161"/>
                  <a:gd name="T69" fmla="*/ 66 h 141"/>
                  <a:gd name="T70" fmla="*/ 59 w 161"/>
                  <a:gd name="T71" fmla="*/ 59 h 141"/>
                  <a:gd name="T72" fmla="*/ 58 w 161"/>
                  <a:gd name="T73" fmla="*/ 58 h 141"/>
                  <a:gd name="T74" fmla="*/ 54 w 161"/>
                  <a:gd name="T75" fmla="*/ 58 h 141"/>
                  <a:gd name="T76" fmla="*/ 50 w 161"/>
                  <a:gd name="T77" fmla="*/ 56 h 141"/>
                  <a:gd name="T78" fmla="*/ 43 w 161"/>
                  <a:gd name="T79" fmla="*/ 54 h 141"/>
                  <a:gd name="T80" fmla="*/ 45 w 161"/>
                  <a:gd name="T81" fmla="*/ 45 h 141"/>
                  <a:gd name="T82" fmla="*/ 43 w 161"/>
                  <a:gd name="T83" fmla="*/ 45 h 141"/>
                  <a:gd name="T84" fmla="*/ 41 w 161"/>
                  <a:gd name="T85" fmla="*/ 50 h 141"/>
                  <a:gd name="T86" fmla="*/ 38 w 161"/>
                  <a:gd name="T87" fmla="*/ 54 h 141"/>
                  <a:gd name="T88" fmla="*/ 31 w 161"/>
                  <a:gd name="T89" fmla="*/ 61 h 141"/>
                  <a:gd name="T90" fmla="*/ 29 w 161"/>
                  <a:gd name="T91" fmla="*/ 52 h 141"/>
                  <a:gd name="T92" fmla="*/ 29 w 161"/>
                  <a:gd name="T93" fmla="*/ 49 h 141"/>
                  <a:gd name="T94" fmla="*/ 20 w 161"/>
                  <a:gd name="T95" fmla="*/ 41 h 141"/>
                  <a:gd name="T96" fmla="*/ 27 w 161"/>
                  <a:gd name="T97" fmla="*/ 38 h 141"/>
                  <a:gd name="T98" fmla="*/ 36 w 161"/>
                  <a:gd name="T99" fmla="*/ 34 h 141"/>
                  <a:gd name="T100" fmla="*/ 40 w 161"/>
                  <a:gd name="T101" fmla="*/ 34 h 141"/>
                  <a:gd name="T102" fmla="*/ 43 w 161"/>
                  <a:gd name="T103" fmla="*/ 38 h 141"/>
                  <a:gd name="T104" fmla="*/ 45 w 161"/>
                  <a:gd name="T105" fmla="*/ 34 h 141"/>
                  <a:gd name="T106" fmla="*/ 49 w 161"/>
                  <a:gd name="T107" fmla="*/ 31 h 141"/>
                  <a:gd name="T108" fmla="*/ 49 w 161"/>
                  <a:gd name="T109" fmla="*/ 29 h 141"/>
                  <a:gd name="T110" fmla="*/ 31 w 161"/>
                  <a:gd name="T111" fmla="*/ 31 h 141"/>
                  <a:gd name="T112" fmla="*/ 22 w 161"/>
                  <a:gd name="T113" fmla="*/ 31 h 141"/>
                  <a:gd name="T114" fmla="*/ 18 w 161"/>
                  <a:gd name="T115" fmla="*/ 27 h 141"/>
                  <a:gd name="T116" fmla="*/ 16 w 161"/>
                  <a:gd name="T117" fmla="*/ 22 h 141"/>
                  <a:gd name="T118" fmla="*/ 13 w 161"/>
                  <a:gd name="T119" fmla="*/ 20 h 141"/>
                  <a:gd name="T120" fmla="*/ 6 w 161"/>
                  <a:gd name="T121" fmla="*/ 16 h 141"/>
                  <a:gd name="T122" fmla="*/ 2 w 161"/>
                  <a:gd name="T123" fmla="*/ 1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41">
                    <a:moveTo>
                      <a:pt x="6" y="11"/>
                    </a:moveTo>
                    <a:lnTo>
                      <a:pt x="6" y="11"/>
                    </a:lnTo>
                    <a:lnTo>
                      <a:pt x="4" y="8"/>
                    </a:lnTo>
                    <a:lnTo>
                      <a:pt x="4" y="8"/>
                    </a:lnTo>
                    <a:lnTo>
                      <a:pt x="11" y="6"/>
                    </a:lnTo>
                    <a:lnTo>
                      <a:pt x="16" y="4"/>
                    </a:lnTo>
                    <a:lnTo>
                      <a:pt x="16" y="4"/>
                    </a:lnTo>
                    <a:lnTo>
                      <a:pt x="22" y="0"/>
                    </a:lnTo>
                    <a:lnTo>
                      <a:pt x="29" y="0"/>
                    </a:lnTo>
                    <a:lnTo>
                      <a:pt x="29" y="0"/>
                    </a:lnTo>
                    <a:lnTo>
                      <a:pt x="34" y="4"/>
                    </a:lnTo>
                    <a:lnTo>
                      <a:pt x="40" y="6"/>
                    </a:lnTo>
                    <a:lnTo>
                      <a:pt x="40" y="6"/>
                    </a:lnTo>
                    <a:lnTo>
                      <a:pt x="45" y="8"/>
                    </a:lnTo>
                    <a:lnTo>
                      <a:pt x="49" y="8"/>
                    </a:lnTo>
                    <a:lnTo>
                      <a:pt x="50" y="8"/>
                    </a:lnTo>
                    <a:lnTo>
                      <a:pt x="50" y="8"/>
                    </a:lnTo>
                    <a:lnTo>
                      <a:pt x="50" y="9"/>
                    </a:lnTo>
                    <a:lnTo>
                      <a:pt x="50" y="11"/>
                    </a:lnTo>
                    <a:lnTo>
                      <a:pt x="52" y="15"/>
                    </a:lnTo>
                    <a:lnTo>
                      <a:pt x="52" y="15"/>
                    </a:lnTo>
                    <a:lnTo>
                      <a:pt x="52" y="18"/>
                    </a:lnTo>
                    <a:lnTo>
                      <a:pt x="50" y="22"/>
                    </a:lnTo>
                    <a:lnTo>
                      <a:pt x="50" y="22"/>
                    </a:lnTo>
                    <a:lnTo>
                      <a:pt x="50" y="27"/>
                    </a:lnTo>
                    <a:lnTo>
                      <a:pt x="50" y="31"/>
                    </a:lnTo>
                    <a:lnTo>
                      <a:pt x="56" y="40"/>
                    </a:lnTo>
                    <a:lnTo>
                      <a:pt x="56" y="40"/>
                    </a:lnTo>
                    <a:lnTo>
                      <a:pt x="56" y="38"/>
                    </a:lnTo>
                    <a:lnTo>
                      <a:pt x="58" y="34"/>
                    </a:lnTo>
                    <a:lnTo>
                      <a:pt x="58" y="34"/>
                    </a:lnTo>
                    <a:lnTo>
                      <a:pt x="58" y="34"/>
                    </a:lnTo>
                    <a:lnTo>
                      <a:pt x="59" y="36"/>
                    </a:lnTo>
                    <a:lnTo>
                      <a:pt x="59" y="40"/>
                    </a:lnTo>
                    <a:lnTo>
                      <a:pt x="59" y="40"/>
                    </a:lnTo>
                    <a:lnTo>
                      <a:pt x="61" y="43"/>
                    </a:lnTo>
                    <a:lnTo>
                      <a:pt x="61" y="43"/>
                    </a:lnTo>
                    <a:lnTo>
                      <a:pt x="61" y="45"/>
                    </a:lnTo>
                    <a:lnTo>
                      <a:pt x="63" y="47"/>
                    </a:lnTo>
                    <a:lnTo>
                      <a:pt x="63" y="47"/>
                    </a:lnTo>
                    <a:lnTo>
                      <a:pt x="68" y="49"/>
                    </a:lnTo>
                    <a:lnTo>
                      <a:pt x="70" y="49"/>
                    </a:lnTo>
                    <a:lnTo>
                      <a:pt x="72" y="47"/>
                    </a:lnTo>
                    <a:lnTo>
                      <a:pt x="72" y="47"/>
                    </a:lnTo>
                    <a:lnTo>
                      <a:pt x="79" y="43"/>
                    </a:lnTo>
                    <a:lnTo>
                      <a:pt x="79" y="43"/>
                    </a:lnTo>
                    <a:lnTo>
                      <a:pt x="81" y="40"/>
                    </a:lnTo>
                    <a:lnTo>
                      <a:pt x="84" y="36"/>
                    </a:lnTo>
                    <a:lnTo>
                      <a:pt x="84" y="36"/>
                    </a:lnTo>
                    <a:lnTo>
                      <a:pt x="84" y="34"/>
                    </a:lnTo>
                    <a:lnTo>
                      <a:pt x="86" y="33"/>
                    </a:lnTo>
                    <a:lnTo>
                      <a:pt x="86" y="31"/>
                    </a:lnTo>
                    <a:lnTo>
                      <a:pt x="88" y="31"/>
                    </a:lnTo>
                    <a:lnTo>
                      <a:pt x="88" y="31"/>
                    </a:lnTo>
                    <a:lnTo>
                      <a:pt x="93" y="31"/>
                    </a:lnTo>
                    <a:lnTo>
                      <a:pt x="97" y="29"/>
                    </a:lnTo>
                    <a:lnTo>
                      <a:pt x="97" y="29"/>
                    </a:lnTo>
                    <a:lnTo>
                      <a:pt x="100" y="27"/>
                    </a:lnTo>
                    <a:lnTo>
                      <a:pt x="99" y="25"/>
                    </a:lnTo>
                    <a:lnTo>
                      <a:pt x="99" y="25"/>
                    </a:lnTo>
                    <a:lnTo>
                      <a:pt x="100" y="24"/>
                    </a:lnTo>
                    <a:lnTo>
                      <a:pt x="102" y="22"/>
                    </a:lnTo>
                    <a:lnTo>
                      <a:pt x="106" y="20"/>
                    </a:lnTo>
                    <a:lnTo>
                      <a:pt x="106" y="20"/>
                    </a:lnTo>
                    <a:lnTo>
                      <a:pt x="109" y="18"/>
                    </a:lnTo>
                    <a:lnTo>
                      <a:pt x="113" y="20"/>
                    </a:lnTo>
                    <a:lnTo>
                      <a:pt x="113" y="20"/>
                    </a:lnTo>
                    <a:lnTo>
                      <a:pt x="120" y="22"/>
                    </a:lnTo>
                    <a:lnTo>
                      <a:pt x="125" y="24"/>
                    </a:lnTo>
                    <a:lnTo>
                      <a:pt x="125" y="24"/>
                    </a:lnTo>
                    <a:lnTo>
                      <a:pt x="134" y="29"/>
                    </a:lnTo>
                    <a:lnTo>
                      <a:pt x="134" y="29"/>
                    </a:lnTo>
                    <a:lnTo>
                      <a:pt x="140" y="31"/>
                    </a:lnTo>
                    <a:lnTo>
                      <a:pt x="145" y="33"/>
                    </a:lnTo>
                    <a:lnTo>
                      <a:pt x="145" y="33"/>
                    </a:lnTo>
                    <a:lnTo>
                      <a:pt x="149" y="33"/>
                    </a:lnTo>
                    <a:lnTo>
                      <a:pt x="152" y="33"/>
                    </a:lnTo>
                    <a:lnTo>
                      <a:pt x="152" y="33"/>
                    </a:lnTo>
                    <a:lnTo>
                      <a:pt x="158" y="34"/>
                    </a:lnTo>
                    <a:lnTo>
                      <a:pt x="161" y="36"/>
                    </a:lnTo>
                    <a:lnTo>
                      <a:pt x="161" y="36"/>
                    </a:lnTo>
                    <a:lnTo>
                      <a:pt x="159" y="65"/>
                    </a:lnTo>
                    <a:lnTo>
                      <a:pt x="159" y="65"/>
                    </a:lnTo>
                    <a:lnTo>
                      <a:pt x="158" y="93"/>
                    </a:lnTo>
                    <a:lnTo>
                      <a:pt x="158" y="93"/>
                    </a:lnTo>
                    <a:lnTo>
                      <a:pt x="158" y="99"/>
                    </a:lnTo>
                    <a:lnTo>
                      <a:pt x="156" y="102"/>
                    </a:lnTo>
                    <a:lnTo>
                      <a:pt x="156" y="102"/>
                    </a:lnTo>
                    <a:lnTo>
                      <a:pt x="156" y="104"/>
                    </a:lnTo>
                    <a:lnTo>
                      <a:pt x="158" y="106"/>
                    </a:lnTo>
                    <a:lnTo>
                      <a:pt x="158" y="106"/>
                    </a:lnTo>
                    <a:lnTo>
                      <a:pt x="158" y="111"/>
                    </a:lnTo>
                    <a:lnTo>
                      <a:pt x="158" y="111"/>
                    </a:lnTo>
                    <a:lnTo>
                      <a:pt x="154" y="141"/>
                    </a:lnTo>
                    <a:lnTo>
                      <a:pt x="154" y="141"/>
                    </a:lnTo>
                    <a:lnTo>
                      <a:pt x="152" y="138"/>
                    </a:lnTo>
                    <a:lnTo>
                      <a:pt x="150" y="136"/>
                    </a:lnTo>
                    <a:lnTo>
                      <a:pt x="145" y="131"/>
                    </a:lnTo>
                    <a:lnTo>
                      <a:pt x="145" y="131"/>
                    </a:lnTo>
                    <a:lnTo>
                      <a:pt x="141" y="127"/>
                    </a:lnTo>
                    <a:lnTo>
                      <a:pt x="140" y="125"/>
                    </a:lnTo>
                    <a:lnTo>
                      <a:pt x="140" y="124"/>
                    </a:lnTo>
                    <a:lnTo>
                      <a:pt x="140" y="124"/>
                    </a:lnTo>
                    <a:lnTo>
                      <a:pt x="136" y="125"/>
                    </a:lnTo>
                    <a:lnTo>
                      <a:pt x="133" y="125"/>
                    </a:lnTo>
                    <a:lnTo>
                      <a:pt x="133" y="125"/>
                    </a:lnTo>
                    <a:lnTo>
                      <a:pt x="129" y="125"/>
                    </a:lnTo>
                    <a:lnTo>
                      <a:pt x="127" y="125"/>
                    </a:lnTo>
                    <a:lnTo>
                      <a:pt x="127" y="124"/>
                    </a:lnTo>
                    <a:lnTo>
                      <a:pt x="127" y="124"/>
                    </a:lnTo>
                    <a:lnTo>
                      <a:pt x="125" y="125"/>
                    </a:lnTo>
                    <a:lnTo>
                      <a:pt x="122" y="127"/>
                    </a:lnTo>
                    <a:lnTo>
                      <a:pt x="122" y="127"/>
                    </a:lnTo>
                    <a:lnTo>
                      <a:pt x="122" y="125"/>
                    </a:lnTo>
                    <a:lnTo>
                      <a:pt x="122" y="124"/>
                    </a:lnTo>
                    <a:lnTo>
                      <a:pt x="124" y="122"/>
                    </a:lnTo>
                    <a:lnTo>
                      <a:pt x="124" y="122"/>
                    </a:lnTo>
                    <a:lnTo>
                      <a:pt x="125" y="118"/>
                    </a:lnTo>
                    <a:lnTo>
                      <a:pt x="125" y="116"/>
                    </a:lnTo>
                    <a:lnTo>
                      <a:pt x="125" y="115"/>
                    </a:lnTo>
                    <a:lnTo>
                      <a:pt x="125" y="115"/>
                    </a:lnTo>
                    <a:lnTo>
                      <a:pt x="122" y="113"/>
                    </a:lnTo>
                    <a:lnTo>
                      <a:pt x="120" y="111"/>
                    </a:lnTo>
                    <a:lnTo>
                      <a:pt x="120" y="111"/>
                    </a:lnTo>
                    <a:lnTo>
                      <a:pt x="122" y="109"/>
                    </a:lnTo>
                    <a:lnTo>
                      <a:pt x="125" y="111"/>
                    </a:lnTo>
                    <a:lnTo>
                      <a:pt x="127" y="111"/>
                    </a:lnTo>
                    <a:lnTo>
                      <a:pt x="129" y="109"/>
                    </a:lnTo>
                    <a:lnTo>
                      <a:pt x="129" y="109"/>
                    </a:lnTo>
                    <a:lnTo>
                      <a:pt x="125" y="109"/>
                    </a:lnTo>
                    <a:lnTo>
                      <a:pt x="124" y="109"/>
                    </a:lnTo>
                    <a:lnTo>
                      <a:pt x="118" y="106"/>
                    </a:lnTo>
                    <a:lnTo>
                      <a:pt x="118" y="106"/>
                    </a:lnTo>
                    <a:lnTo>
                      <a:pt x="120" y="104"/>
                    </a:lnTo>
                    <a:lnTo>
                      <a:pt x="124" y="104"/>
                    </a:lnTo>
                    <a:lnTo>
                      <a:pt x="129" y="106"/>
                    </a:lnTo>
                    <a:lnTo>
                      <a:pt x="129" y="106"/>
                    </a:lnTo>
                    <a:lnTo>
                      <a:pt x="120" y="102"/>
                    </a:lnTo>
                    <a:lnTo>
                      <a:pt x="120" y="102"/>
                    </a:lnTo>
                    <a:lnTo>
                      <a:pt x="122" y="102"/>
                    </a:lnTo>
                    <a:lnTo>
                      <a:pt x="122" y="102"/>
                    </a:lnTo>
                    <a:lnTo>
                      <a:pt x="120" y="100"/>
                    </a:lnTo>
                    <a:lnTo>
                      <a:pt x="120" y="100"/>
                    </a:lnTo>
                    <a:lnTo>
                      <a:pt x="116" y="95"/>
                    </a:lnTo>
                    <a:lnTo>
                      <a:pt x="116" y="95"/>
                    </a:lnTo>
                    <a:lnTo>
                      <a:pt x="115" y="91"/>
                    </a:lnTo>
                    <a:lnTo>
                      <a:pt x="115" y="90"/>
                    </a:lnTo>
                    <a:lnTo>
                      <a:pt x="116" y="88"/>
                    </a:lnTo>
                    <a:lnTo>
                      <a:pt x="116" y="88"/>
                    </a:lnTo>
                    <a:lnTo>
                      <a:pt x="115" y="88"/>
                    </a:lnTo>
                    <a:lnTo>
                      <a:pt x="115" y="88"/>
                    </a:lnTo>
                    <a:lnTo>
                      <a:pt x="115" y="86"/>
                    </a:lnTo>
                    <a:lnTo>
                      <a:pt x="116" y="86"/>
                    </a:lnTo>
                    <a:lnTo>
                      <a:pt x="116" y="86"/>
                    </a:lnTo>
                    <a:lnTo>
                      <a:pt x="113" y="86"/>
                    </a:lnTo>
                    <a:lnTo>
                      <a:pt x="111" y="86"/>
                    </a:lnTo>
                    <a:lnTo>
                      <a:pt x="111" y="86"/>
                    </a:lnTo>
                    <a:lnTo>
                      <a:pt x="111" y="84"/>
                    </a:lnTo>
                    <a:lnTo>
                      <a:pt x="111" y="81"/>
                    </a:lnTo>
                    <a:lnTo>
                      <a:pt x="111" y="81"/>
                    </a:lnTo>
                    <a:lnTo>
                      <a:pt x="111" y="83"/>
                    </a:lnTo>
                    <a:lnTo>
                      <a:pt x="109" y="81"/>
                    </a:lnTo>
                    <a:lnTo>
                      <a:pt x="106" y="79"/>
                    </a:lnTo>
                    <a:lnTo>
                      <a:pt x="106" y="79"/>
                    </a:lnTo>
                    <a:lnTo>
                      <a:pt x="102" y="77"/>
                    </a:lnTo>
                    <a:lnTo>
                      <a:pt x="102" y="77"/>
                    </a:lnTo>
                    <a:lnTo>
                      <a:pt x="97" y="74"/>
                    </a:lnTo>
                    <a:lnTo>
                      <a:pt x="97" y="74"/>
                    </a:lnTo>
                    <a:lnTo>
                      <a:pt x="93" y="74"/>
                    </a:lnTo>
                    <a:lnTo>
                      <a:pt x="88" y="72"/>
                    </a:lnTo>
                    <a:lnTo>
                      <a:pt x="88" y="72"/>
                    </a:lnTo>
                    <a:lnTo>
                      <a:pt x="77" y="66"/>
                    </a:lnTo>
                    <a:lnTo>
                      <a:pt x="77" y="66"/>
                    </a:lnTo>
                    <a:lnTo>
                      <a:pt x="72" y="66"/>
                    </a:lnTo>
                    <a:lnTo>
                      <a:pt x="66" y="66"/>
                    </a:lnTo>
                    <a:lnTo>
                      <a:pt x="66" y="66"/>
                    </a:lnTo>
                    <a:lnTo>
                      <a:pt x="61" y="63"/>
                    </a:lnTo>
                    <a:lnTo>
                      <a:pt x="58" y="61"/>
                    </a:lnTo>
                    <a:lnTo>
                      <a:pt x="58" y="61"/>
                    </a:lnTo>
                    <a:lnTo>
                      <a:pt x="59" y="59"/>
                    </a:lnTo>
                    <a:lnTo>
                      <a:pt x="59" y="58"/>
                    </a:lnTo>
                    <a:lnTo>
                      <a:pt x="63" y="58"/>
                    </a:lnTo>
                    <a:lnTo>
                      <a:pt x="63" y="58"/>
                    </a:lnTo>
                    <a:lnTo>
                      <a:pt x="61" y="58"/>
                    </a:lnTo>
                    <a:lnTo>
                      <a:pt x="58" y="58"/>
                    </a:lnTo>
                    <a:lnTo>
                      <a:pt x="58" y="58"/>
                    </a:lnTo>
                    <a:lnTo>
                      <a:pt x="56" y="59"/>
                    </a:lnTo>
                    <a:lnTo>
                      <a:pt x="56" y="59"/>
                    </a:lnTo>
                    <a:lnTo>
                      <a:pt x="54" y="58"/>
                    </a:lnTo>
                    <a:lnTo>
                      <a:pt x="54" y="58"/>
                    </a:lnTo>
                    <a:lnTo>
                      <a:pt x="52" y="58"/>
                    </a:lnTo>
                    <a:lnTo>
                      <a:pt x="50" y="58"/>
                    </a:lnTo>
                    <a:lnTo>
                      <a:pt x="50" y="58"/>
                    </a:lnTo>
                    <a:lnTo>
                      <a:pt x="50" y="56"/>
                    </a:lnTo>
                    <a:lnTo>
                      <a:pt x="50" y="56"/>
                    </a:lnTo>
                    <a:lnTo>
                      <a:pt x="47" y="56"/>
                    </a:lnTo>
                    <a:lnTo>
                      <a:pt x="45" y="52"/>
                    </a:lnTo>
                    <a:lnTo>
                      <a:pt x="45" y="52"/>
                    </a:lnTo>
                    <a:lnTo>
                      <a:pt x="45" y="54"/>
                    </a:lnTo>
                    <a:lnTo>
                      <a:pt x="43" y="54"/>
                    </a:lnTo>
                    <a:lnTo>
                      <a:pt x="43" y="54"/>
                    </a:lnTo>
                    <a:lnTo>
                      <a:pt x="43" y="50"/>
                    </a:lnTo>
                    <a:lnTo>
                      <a:pt x="43" y="49"/>
                    </a:lnTo>
                    <a:lnTo>
                      <a:pt x="43" y="49"/>
                    </a:lnTo>
                    <a:lnTo>
                      <a:pt x="45" y="45"/>
                    </a:lnTo>
                    <a:lnTo>
                      <a:pt x="47" y="41"/>
                    </a:lnTo>
                    <a:lnTo>
                      <a:pt x="47" y="41"/>
                    </a:lnTo>
                    <a:lnTo>
                      <a:pt x="43" y="43"/>
                    </a:lnTo>
                    <a:lnTo>
                      <a:pt x="43" y="45"/>
                    </a:lnTo>
                    <a:lnTo>
                      <a:pt x="43" y="45"/>
                    </a:lnTo>
                    <a:lnTo>
                      <a:pt x="41" y="49"/>
                    </a:lnTo>
                    <a:lnTo>
                      <a:pt x="41" y="50"/>
                    </a:lnTo>
                    <a:lnTo>
                      <a:pt x="40" y="50"/>
                    </a:lnTo>
                    <a:lnTo>
                      <a:pt x="40" y="50"/>
                    </a:lnTo>
                    <a:lnTo>
                      <a:pt x="41" y="50"/>
                    </a:lnTo>
                    <a:lnTo>
                      <a:pt x="41" y="52"/>
                    </a:lnTo>
                    <a:lnTo>
                      <a:pt x="40" y="52"/>
                    </a:lnTo>
                    <a:lnTo>
                      <a:pt x="40" y="52"/>
                    </a:lnTo>
                    <a:lnTo>
                      <a:pt x="38" y="54"/>
                    </a:lnTo>
                    <a:lnTo>
                      <a:pt x="38" y="54"/>
                    </a:lnTo>
                    <a:lnTo>
                      <a:pt x="38" y="58"/>
                    </a:lnTo>
                    <a:lnTo>
                      <a:pt x="38" y="58"/>
                    </a:lnTo>
                    <a:lnTo>
                      <a:pt x="34" y="59"/>
                    </a:lnTo>
                    <a:lnTo>
                      <a:pt x="31" y="61"/>
                    </a:lnTo>
                    <a:lnTo>
                      <a:pt x="31" y="61"/>
                    </a:lnTo>
                    <a:lnTo>
                      <a:pt x="29" y="58"/>
                    </a:lnTo>
                    <a:lnTo>
                      <a:pt x="27" y="54"/>
                    </a:lnTo>
                    <a:lnTo>
                      <a:pt x="27" y="54"/>
                    </a:lnTo>
                    <a:lnTo>
                      <a:pt x="29" y="54"/>
                    </a:lnTo>
                    <a:lnTo>
                      <a:pt x="29" y="52"/>
                    </a:lnTo>
                    <a:lnTo>
                      <a:pt x="29" y="52"/>
                    </a:lnTo>
                    <a:lnTo>
                      <a:pt x="31" y="52"/>
                    </a:lnTo>
                    <a:lnTo>
                      <a:pt x="31" y="50"/>
                    </a:lnTo>
                    <a:lnTo>
                      <a:pt x="29" y="49"/>
                    </a:lnTo>
                    <a:lnTo>
                      <a:pt x="29" y="49"/>
                    </a:lnTo>
                    <a:lnTo>
                      <a:pt x="27" y="47"/>
                    </a:lnTo>
                    <a:lnTo>
                      <a:pt x="25" y="45"/>
                    </a:lnTo>
                    <a:lnTo>
                      <a:pt x="22" y="43"/>
                    </a:lnTo>
                    <a:lnTo>
                      <a:pt x="20" y="41"/>
                    </a:lnTo>
                    <a:lnTo>
                      <a:pt x="20" y="41"/>
                    </a:lnTo>
                    <a:lnTo>
                      <a:pt x="16" y="41"/>
                    </a:lnTo>
                    <a:lnTo>
                      <a:pt x="16" y="40"/>
                    </a:lnTo>
                    <a:lnTo>
                      <a:pt x="20" y="38"/>
                    </a:lnTo>
                    <a:lnTo>
                      <a:pt x="20" y="38"/>
                    </a:lnTo>
                    <a:lnTo>
                      <a:pt x="27" y="38"/>
                    </a:lnTo>
                    <a:lnTo>
                      <a:pt x="29" y="38"/>
                    </a:lnTo>
                    <a:lnTo>
                      <a:pt x="31" y="36"/>
                    </a:lnTo>
                    <a:lnTo>
                      <a:pt x="31" y="36"/>
                    </a:lnTo>
                    <a:lnTo>
                      <a:pt x="33" y="34"/>
                    </a:lnTo>
                    <a:lnTo>
                      <a:pt x="36" y="34"/>
                    </a:lnTo>
                    <a:lnTo>
                      <a:pt x="38" y="34"/>
                    </a:lnTo>
                    <a:lnTo>
                      <a:pt x="38" y="38"/>
                    </a:lnTo>
                    <a:lnTo>
                      <a:pt x="38" y="38"/>
                    </a:lnTo>
                    <a:lnTo>
                      <a:pt x="40" y="34"/>
                    </a:lnTo>
                    <a:lnTo>
                      <a:pt x="40" y="34"/>
                    </a:lnTo>
                    <a:lnTo>
                      <a:pt x="40" y="36"/>
                    </a:lnTo>
                    <a:lnTo>
                      <a:pt x="41" y="36"/>
                    </a:lnTo>
                    <a:lnTo>
                      <a:pt x="43" y="36"/>
                    </a:lnTo>
                    <a:lnTo>
                      <a:pt x="43" y="38"/>
                    </a:lnTo>
                    <a:lnTo>
                      <a:pt x="43" y="38"/>
                    </a:lnTo>
                    <a:lnTo>
                      <a:pt x="43" y="36"/>
                    </a:lnTo>
                    <a:lnTo>
                      <a:pt x="45" y="38"/>
                    </a:lnTo>
                    <a:lnTo>
                      <a:pt x="45" y="38"/>
                    </a:lnTo>
                    <a:lnTo>
                      <a:pt x="45" y="36"/>
                    </a:lnTo>
                    <a:lnTo>
                      <a:pt x="45" y="34"/>
                    </a:lnTo>
                    <a:lnTo>
                      <a:pt x="45" y="34"/>
                    </a:lnTo>
                    <a:lnTo>
                      <a:pt x="49" y="33"/>
                    </a:lnTo>
                    <a:lnTo>
                      <a:pt x="49" y="33"/>
                    </a:lnTo>
                    <a:lnTo>
                      <a:pt x="47" y="33"/>
                    </a:lnTo>
                    <a:lnTo>
                      <a:pt x="49" y="31"/>
                    </a:lnTo>
                    <a:lnTo>
                      <a:pt x="49" y="31"/>
                    </a:lnTo>
                    <a:lnTo>
                      <a:pt x="47" y="31"/>
                    </a:lnTo>
                    <a:lnTo>
                      <a:pt x="47" y="31"/>
                    </a:lnTo>
                    <a:lnTo>
                      <a:pt x="49" y="29"/>
                    </a:lnTo>
                    <a:lnTo>
                      <a:pt x="49" y="29"/>
                    </a:lnTo>
                    <a:lnTo>
                      <a:pt x="43" y="29"/>
                    </a:lnTo>
                    <a:lnTo>
                      <a:pt x="38" y="31"/>
                    </a:lnTo>
                    <a:lnTo>
                      <a:pt x="38" y="31"/>
                    </a:lnTo>
                    <a:lnTo>
                      <a:pt x="34" y="31"/>
                    </a:lnTo>
                    <a:lnTo>
                      <a:pt x="31" y="31"/>
                    </a:lnTo>
                    <a:lnTo>
                      <a:pt x="31" y="31"/>
                    </a:lnTo>
                    <a:lnTo>
                      <a:pt x="29" y="31"/>
                    </a:lnTo>
                    <a:lnTo>
                      <a:pt x="25" y="31"/>
                    </a:lnTo>
                    <a:lnTo>
                      <a:pt x="25" y="31"/>
                    </a:lnTo>
                    <a:lnTo>
                      <a:pt x="22" y="31"/>
                    </a:lnTo>
                    <a:lnTo>
                      <a:pt x="22" y="31"/>
                    </a:lnTo>
                    <a:lnTo>
                      <a:pt x="20" y="31"/>
                    </a:lnTo>
                    <a:lnTo>
                      <a:pt x="16" y="29"/>
                    </a:lnTo>
                    <a:lnTo>
                      <a:pt x="16" y="29"/>
                    </a:lnTo>
                    <a:lnTo>
                      <a:pt x="18" y="27"/>
                    </a:lnTo>
                    <a:lnTo>
                      <a:pt x="18" y="27"/>
                    </a:lnTo>
                    <a:lnTo>
                      <a:pt x="16" y="25"/>
                    </a:lnTo>
                    <a:lnTo>
                      <a:pt x="16" y="24"/>
                    </a:lnTo>
                    <a:lnTo>
                      <a:pt x="16" y="24"/>
                    </a:lnTo>
                    <a:lnTo>
                      <a:pt x="16" y="22"/>
                    </a:lnTo>
                    <a:lnTo>
                      <a:pt x="16" y="22"/>
                    </a:lnTo>
                    <a:lnTo>
                      <a:pt x="15" y="22"/>
                    </a:lnTo>
                    <a:lnTo>
                      <a:pt x="15" y="20"/>
                    </a:lnTo>
                    <a:lnTo>
                      <a:pt x="15" y="20"/>
                    </a:lnTo>
                    <a:lnTo>
                      <a:pt x="13" y="20"/>
                    </a:lnTo>
                    <a:lnTo>
                      <a:pt x="13" y="18"/>
                    </a:lnTo>
                    <a:lnTo>
                      <a:pt x="13" y="18"/>
                    </a:lnTo>
                    <a:lnTo>
                      <a:pt x="11" y="20"/>
                    </a:lnTo>
                    <a:lnTo>
                      <a:pt x="9" y="18"/>
                    </a:lnTo>
                    <a:lnTo>
                      <a:pt x="6" y="16"/>
                    </a:lnTo>
                    <a:lnTo>
                      <a:pt x="6" y="16"/>
                    </a:lnTo>
                    <a:lnTo>
                      <a:pt x="6" y="18"/>
                    </a:lnTo>
                    <a:lnTo>
                      <a:pt x="4" y="18"/>
                    </a:lnTo>
                    <a:lnTo>
                      <a:pt x="2" y="18"/>
                    </a:lnTo>
                    <a:lnTo>
                      <a:pt x="2" y="18"/>
                    </a:lnTo>
                    <a:lnTo>
                      <a:pt x="0" y="16"/>
                    </a:lnTo>
                    <a:lnTo>
                      <a:pt x="2" y="15"/>
                    </a:lnTo>
                    <a:lnTo>
                      <a:pt x="6"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1" name="Freeform 2721">
                <a:extLst>
                  <a:ext uri="{FF2B5EF4-FFF2-40B4-BE49-F238E27FC236}">
                    <a16:creationId xmlns:a16="http://schemas.microsoft.com/office/drawing/2014/main" id="{645292A4-33D3-9D4F-AD48-A8A40AE53DF0}"/>
                  </a:ext>
                </a:extLst>
              </p:cNvPr>
              <p:cNvSpPr>
                <a:spLocks/>
              </p:cNvSpPr>
              <p:nvPr/>
            </p:nvSpPr>
            <p:spPr bwMode="auto">
              <a:xfrm>
                <a:off x="4846" y="2799"/>
                <a:ext cx="11" cy="14"/>
              </a:xfrm>
              <a:custGeom>
                <a:avLst/>
                <a:gdLst>
                  <a:gd name="T0" fmla="*/ 2 w 11"/>
                  <a:gd name="T1" fmla="*/ 8 h 14"/>
                  <a:gd name="T2" fmla="*/ 2 w 11"/>
                  <a:gd name="T3" fmla="*/ 8 h 14"/>
                  <a:gd name="T4" fmla="*/ 3 w 11"/>
                  <a:gd name="T5" fmla="*/ 12 h 14"/>
                  <a:gd name="T6" fmla="*/ 3 w 11"/>
                  <a:gd name="T7" fmla="*/ 12 h 14"/>
                  <a:gd name="T8" fmla="*/ 3 w 11"/>
                  <a:gd name="T9" fmla="*/ 7 h 14"/>
                  <a:gd name="T10" fmla="*/ 3 w 11"/>
                  <a:gd name="T11" fmla="*/ 7 h 14"/>
                  <a:gd name="T12" fmla="*/ 5 w 11"/>
                  <a:gd name="T13" fmla="*/ 5 h 14"/>
                  <a:gd name="T14" fmla="*/ 3 w 11"/>
                  <a:gd name="T15" fmla="*/ 5 h 14"/>
                  <a:gd name="T16" fmla="*/ 3 w 11"/>
                  <a:gd name="T17" fmla="*/ 3 h 14"/>
                  <a:gd name="T18" fmla="*/ 3 w 11"/>
                  <a:gd name="T19" fmla="*/ 3 h 14"/>
                  <a:gd name="T20" fmla="*/ 3 w 11"/>
                  <a:gd name="T21" fmla="*/ 3 h 14"/>
                  <a:gd name="T22" fmla="*/ 5 w 11"/>
                  <a:gd name="T23" fmla="*/ 3 h 14"/>
                  <a:gd name="T24" fmla="*/ 5 w 11"/>
                  <a:gd name="T25" fmla="*/ 1 h 14"/>
                  <a:gd name="T26" fmla="*/ 7 w 11"/>
                  <a:gd name="T27" fmla="*/ 0 h 14"/>
                  <a:gd name="T28" fmla="*/ 7 w 11"/>
                  <a:gd name="T29" fmla="*/ 0 h 14"/>
                  <a:gd name="T30" fmla="*/ 9 w 11"/>
                  <a:gd name="T31" fmla="*/ 0 h 14"/>
                  <a:gd name="T32" fmla="*/ 11 w 11"/>
                  <a:gd name="T33" fmla="*/ 0 h 14"/>
                  <a:gd name="T34" fmla="*/ 11 w 11"/>
                  <a:gd name="T35" fmla="*/ 3 h 14"/>
                  <a:gd name="T36" fmla="*/ 11 w 11"/>
                  <a:gd name="T37" fmla="*/ 3 h 14"/>
                  <a:gd name="T38" fmla="*/ 11 w 11"/>
                  <a:gd name="T39" fmla="*/ 10 h 14"/>
                  <a:gd name="T40" fmla="*/ 11 w 11"/>
                  <a:gd name="T41" fmla="*/ 10 h 14"/>
                  <a:gd name="T42" fmla="*/ 11 w 11"/>
                  <a:gd name="T43" fmla="*/ 14 h 14"/>
                  <a:gd name="T44" fmla="*/ 9 w 11"/>
                  <a:gd name="T45" fmla="*/ 14 h 14"/>
                  <a:gd name="T46" fmla="*/ 3 w 11"/>
                  <a:gd name="T47" fmla="*/ 12 h 14"/>
                  <a:gd name="T48" fmla="*/ 3 w 11"/>
                  <a:gd name="T49" fmla="*/ 12 h 14"/>
                  <a:gd name="T50" fmla="*/ 5 w 11"/>
                  <a:gd name="T51" fmla="*/ 12 h 14"/>
                  <a:gd name="T52" fmla="*/ 2 w 11"/>
                  <a:gd name="T53" fmla="*/ 12 h 14"/>
                  <a:gd name="T54" fmla="*/ 0 w 11"/>
                  <a:gd name="T55" fmla="*/ 8 h 14"/>
                  <a:gd name="T56" fmla="*/ 2 w 11"/>
                  <a:gd name="T5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4">
                    <a:moveTo>
                      <a:pt x="2" y="8"/>
                    </a:moveTo>
                    <a:lnTo>
                      <a:pt x="2" y="8"/>
                    </a:lnTo>
                    <a:lnTo>
                      <a:pt x="3" y="12"/>
                    </a:lnTo>
                    <a:lnTo>
                      <a:pt x="3" y="12"/>
                    </a:lnTo>
                    <a:lnTo>
                      <a:pt x="3" y="7"/>
                    </a:lnTo>
                    <a:lnTo>
                      <a:pt x="3" y="7"/>
                    </a:lnTo>
                    <a:lnTo>
                      <a:pt x="5" y="5"/>
                    </a:lnTo>
                    <a:lnTo>
                      <a:pt x="3" y="5"/>
                    </a:lnTo>
                    <a:lnTo>
                      <a:pt x="3" y="3"/>
                    </a:lnTo>
                    <a:lnTo>
                      <a:pt x="3" y="3"/>
                    </a:lnTo>
                    <a:lnTo>
                      <a:pt x="3" y="3"/>
                    </a:lnTo>
                    <a:lnTo>
                      <a:pt x="5" y="3"/>
                    </a:lnTo>
                    <a:lnTo>
                      <a:pt x="5" y="1"/>
                    </a:lnTo>
                    <a:lnTo>
                      <a:pt x="7" y="0"/>
                    </a:lnTo>
                    <a:lnTo>
                      <a:pt x="7" y="0"/>
                    </a:lnTo>
                    <a:lnTo>
                      <a:pt x="9" y="0"/>
                    </a:lnTo>
                    <a:lnTo>
                      <a:pt x="11" y="0"/>
                    </a:lnTo>
                    <a:lnTo>
                      <a:pt x="11" y="3"/>
                    </a:lnTo>
                    <a:lnTo>
                      <a:pt x="11" y="3"/>
                    </a:lnTo>
                    <a:lnTo>
                      <a:pt x="11" y="10"/>
                    </a:lnTo>
                    <a:lnTo>
                      <a:pt x="11" y="10"/>
                    </a:lnTo>
                    <a:lnTo>
                      <a:pt x="11" y="14"/>
                    </a:lnTo>
                    <a:lnTo>
                      <a:pt x="9" y="14"/>
                    </a:lnTo>
                    <a:lnTo>
                      <a:pt x="3" y="12"/>
                    </a:lnTo>
                    <a:lnTo>
                      <a:pt x="3" y="12"/>
                    </a:lnTo>
                    <a:lnTo>
                      <a:pt x="5" y="12"/>
                    </a:lnTo>
                    <a:lnTo>
                      <a:pt x="2" y="12"/>
                    </a:lnTo>
                    <a:lnTo>
                      <a:pt x="0" y="8"/>
                    </a:lnTo>
                    <a:lnTo>
                      <a:pt x="2" y="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2" name="Freeform 2722">
                <a:extLst>
                  <a:ext uri="{FF2B5EF4-FFF2-40B4-BE49-F238E27FC236}">
                    <a16:creationId xmlns:a16="http://schemas.microsoft.com/office/drawing/2014/main" id="{CFDA0E30-A7D5-C246-BDB2-C92EA5B567EF}"/>
                  </a:ext>
                </a:extLst>
              </p:cNvPr>
              <p:cNvSpPr>
                <a:spLocks/>
              </p:cNvSpPr>
              <p:nvPr/>
            </p:nvSpPr>
            <p:spPr bwMode="auto">
              <a:xfrm>
                <a:off x="4846" y="2799"/>
                <a:ext cx="11" cy="14"/>
              </a:xfrm>
              <a:custGeom>
                <a:avLst/>
                <a:gdLst>
                  <a:gd name="T0" fmla="*/ 2 w 11"/>
                  <a:gd name="T1" fmla="*/ 8 h 14"/>
                  <a:gd name="T2" fmla="*/ 2 w 11"/>
                  <a:gd name="T3" fmla="*/ 8 h 14"/>
                  <a:gd name="T4" fmla="*/ 3 w 11"/>
                  <a:gd name="T5" fmla="*/ 12 h 14"/>
                  <a:gd name="T6" fmla="*/ 3 w 11"/>
                  <a:gd name="T7" fmla="*/ 12 h 14"/>
                  <a:gd name="T8" fmla="*/ 3 w 11"/>
                  <a:gd name="T9" fmla="*/ 7 h 14"/>
                  <a:gd name="T10" fmla="*/ 3 w 11"/>
                  <a:gd name="T11" fmla="*/ 7 h 14"/>
                  <a:gd name="T12" fmla="*/ 5 w 11"/>
                  <a:gd name="T13" fmla="*/ 5 h 14"/>
                  <a:gd name="T14" fmla="*/ 3 w 11"/>
                  <a:gd name="T15" fmla="*/ 5 h 14"/>
                  <a:gd name="T16" fmla="*/ 3 w 11"/>
                  <a:gd name="T17" fmla="*/ 3 h 14"/>
                  <a:gd name="T18" fmla="*/ 3 w 11"/>
                  <a:gd name="T19" fmla="*/ 3 h 14"/>
                  <a:gd name="T20" fmla="*/ 3 w 11"/>
                  <a:gd name="T21" fmla="*/ 3 h 14"/>
                  <a:gd name="T22" fmla="*/ 5 w 11"/>
                  <a:gd name="T23" fmla="*/ 3 h 14"/>
                  <a:gd name="T24" fmla="*/ 5 w 11"/>
                  <a:gd name="T25" fmla="*/ 1 h 14"/>
                  <a:gd name="T26" fmla="*/ 7 w 11"/>
                  <a:gd name="T27" fmla="*/ 0 h 14"/>
                  <a:gd name="T28" fmla="*/ 7 w 11"/>
                  <a:gd name="T29" fmla="*/ 0 h 14"/>
                  <a:gd name="T30" fmla="*/ 9 w 11"/>
                  <a:gd name="T31" fmla="*/ 0 h 14"/>
                  <a:gd name="T32" fmla="*/ 11 w 11"/>
                  <a:gd name="T33" fmla="*/ 0 h 14"/>
                  <a:gd name="T34" fmla="*/ 11 w 11"/>
                  <a:gd name="T35" fmla="*/ 3 h 14"/>
                  <a:gd name="T36" fmla="*/ 11 w 11"/>
                  <a:gd name="T37" fmla="*/ 3 h 14"/>
                  <a:gd name="T38" fmla="*/ 11 w 11"/>
                  <a:gd name="T39" fmla="*/ 10 h 14"/>
                  <a:gd name="T40" fmla="*/ 11 w 11"/>
                  <a:gd name="T41" fmla="*/ 10 h 14"/>
                  <a:gd name="T42" fmla="*/ 11 w 11"/>
                  <a:gd name="T43" fmla="*/ 14 h 14"/>
                  <a:gd name="T44" fmla="*/ 9 w 11"/>
                  <a:gd name="T45" fmla="*/ 14 h 14"/>
                  <a:gd name="T46" fmla="*/ 3 w 11"/>
                  <a:gd name="T47" fmla="*/ 12 h 14"/>
                  <a:gd name="T48" fmla="*/ 3 w 11"/>
                  <a:gd name="T49" fmla="*/ 12 h 14"/>
                  <a:gd name="T50" fmla="*/ 5 w 11"/>
                  <a:gd name="T51" fmla="*/ 12 h 14"/>
                  <a:gd name="T52" fmla="*/ 2 w 11"/>
                  <a:gd name="T53" fmla="*/ 12 h 14"/>
                  <a:gd name="T54" fmla="*/ 0 w 11"/>
                  <a:gd name="T55" fmla="*/ 8 h 14"/>
                  <a:gd name="T56" fmla="*/ 2 w 11"/>
                  <a:gd name="T5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4">
                    <a:moveTo>
                      <a:pt x="2" y="8"/>
                    </a:moveTo>
                    <a:lnTo>
                      <a:pt x="2" y="8"/>
                    </a:lnTo>
                    <a:lnTo>
                      <a:pt x="3" y="12"/>
                    </a:lnTo>
                    <a:lnTo>
                      <a:pt x="3" y="12"/>
                    </a:lnTo>
                    <a:lnTo>
                      <a:pt x="3" y="7"/>
                    </a:lnTo>
                    <a:lnTo>
                      <a:pt x="3" y="7"/>
                    </a:lnTo>
                    <a:lnTo>
                      <a:pt x="5" y="5"/>
                    </a:lnTo>
                    <a:lnTo>
                      <a:pt x="3" y="5"/>
                    </a:lnTo>
                    <a:lnTo>
                      <a:pt x="3" y="3"/>
                    </a:lnTo>
                    <a:lnTo>
                      <a:pt x="3" y="3"/>
                    </a:lnTo>
                    <a:lnTo>
                      <a:pt x="3" y="3"/>
                    </a:lnTo>
                    <a:lnTo>
                      <a:pt x="5" y="3"/>
                    </a:lnTo>
                    <a:lnTo>
                      <a:pt x="5" y="1"/>
                    </a:lnTo>
                    <a:lnTo>
                      <a:pt x="7" y="0"/>
                    </a:lnTo>
                    <a:lnTo>
                      <a:pt x="7" y="0"/>
                    </a:lnTo>
                    <a:lnTo>
                      <a:pt x="9" y="0"/>
                    </a:lnTo>
                    <a:lnTo>
                      <a:pt x="11" y="0"/>
                    </a:lnTo>
                    <a:lnTo>
                      <a:pt x="11" y="3"/>
                    </a:lnTo>
                    <a:lnTo>
                      <a:pt x="11" y="3"/>
                    </a:lnTo>
                    <a:lnTo>
                      <a:pt x="11" y="10"/>
                    </a:lnTo>
                    <a:lnTo>
                      <a:pt x="11" y="10"/>
                    </a:lnTo>
                    <a:lnTo>
                      <a:pt x="11" y="14"/>
                    </a:lnTo>
                    <a:lnTo>
                      <a:pt x="9" y="14"/>
                    </a:lnTo>
                    <a:lnTo>
                      <a:pt x="3" y="12"/>
                    </a:lnTo>
                    <a:lnTo>
                      <a:pt x="3" y="12"/>
                    </a:lnTo>
                    <a:lnTo>
                      <a:pt x="5" y="12"/>
                    </a:lnTo>
                    <a:lnTo>
                      <a:pt x="2" y="12"/>
                    </a:lnTo>
                    <a:lnTo>
                      <a:pt x="0" y="8"/>
                    </a:lnTo>
                    <a:lnTo>
                      <a:pt x="2" y="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3" name="Freeform 2723">
                <a:extLst>
                  <a:ext uri="{FF2B5EF4-FFF2-40B4-BE49-F238E27FC236}">
                    <a16:creationId xmlns:a16="http://schemas.microsoft.com/office/drawing/2014/main" id="{7AC892F8-FBDA-2247-A461-AEB255BEA138}"/>
                  </a:ext>
                </a:extLst>
              </p:cNvPr>
              <p:cNvSpPr>
                <a:spLocks/>
              </p:cNvSpPr>
              <p:nvPr/>
            </p:nvSpPr>
            <p:spPr bwMode="auto">
              <a:xfrm>
                <a:off x="4851" y="2811"/>
                <a:ext cx="2" cy="4"/>
              </a:xfrm>
              <a:custGeom>
                <a:avLst/>
                <a:gdLst>
                  <a:gd name="T0" fmla="*/ 0 w 2"/>
                  <a:gd name="T1" fmla="*/ 0 h 4"/>
                  <a:gd name="T2" fmla="*/ 0 w 2"/>
                  <a:gd name="T3" fmla="*/ 0 h 4"/>
                  <a:gd name="T4" fmla="*/ 2 w 2"/>
                  <a:gd name="T5" fmla="*/ 2 h 4"/>
                  <a:gd name="T6" fmla="*/ 2 w 2"/>
                  <a:gd name="T7" fmla="*/ 4 h 4"/>
                  <a:gd name="T8" fmla="*/ 2 w 2"/>
                  <a:gd name="T9" fmla="*/ 4 h 4"/>
                  <a:gd name="T10" fmla="*/ 0 w 2"/>
                  <a:gd name="T11" fmla="*/ 4 h 4"/>
                  <a:gd name="T12" fmla="*/ 0 w 2"/>
                  <a:gd name="T13" fmla="*/ 2 h 4"/>
                  <a:gd name="T14" fmla="*/ 0 w 2"/>
                  <a:gd name="T15" fmla="*/ 2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0" y="0"/>
                    </a:lnTo>
                    <a:lnTo>
                      <a:pt x="2" y="2"/>
                    </a:lnTo>
                    <a:lnTo>
                      <a:pt x="2" y="4"/>
                    </a:lnTo>
                    <a:lnTo>
                      <a:pt x="2" y="4"/>
                    </a:lnTo>
                    <a:lnTo>
                      <a:pt x="0" y="4"/>
                    </a:lnTo>
                    <a:lnTo>
                      <a:pt x="0" y="2"/>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4" name="Freeform 2724">
                <a:extLst>
                  <a:ext uri="{FF2B5EF4-FFF2-40B4-BE49-F238E27FC236}">
                    <a16:creationId xmlns:a16="http://schemas.microsoft.com/office/drawing/2014/main" id="{4F7C4F38-2F05-C446-BC0C-E907D76CA8D5}"/>
                  </a:ext>
                </a:extLst>
              </p:cNvPr>
              <p:cNvSpPr>
                <a:spLocks/>
              </p:cNvSpPr>
              <p:nvPr/>
            </p:nvSpPr>
            <p:spPr bwMode="auto">
              <a:xfrm>
                <a:off x="4851" y="2811"/>
                <a:ext cx="2" cy="4"/>
              </a:xfrm>
              <a:custGeom>
                <a:avLst/>
                <a:gdLst>
                  <a:gd name="T0" fmla="*/ 0 w 2"/>
                  <a:gd name="T1" fmla="*/ 0 h 4"/>
                  <a:gd name="T2" fmla="*/ 0 w 2"/>
                  <a:gd name="T3" fmla="*/ 0 h 4"/>
                  <a:gd name="T4" fmla="*/ 2 w 2"/>
                  <a:gd name="T5" fmla="*/ 2 h 4"/>
                  <a:gd name="T6" fmla="*/ 2 w 2"/>
                  <a:gd name="T7" fmla="*/ 4 h 4"/>
                  <a:gd name="T8" fmla="*/ 2 w 2"/>
                  <a:gd name="T9" fmla="*/ 4 h 4"/>
                  <a:gd name="T10" fmla="*/ 0 w 2"/>
                  <a:gd name="T11" fmla="*/ 4 h 4"/>
                  <a:gd name="T12" fmla="*/ 0 w 2"/>
                  <a:gd name="T13" fmla="*/ 2 h 4"/>
                  <a:gd name="T14" fmla="*/ 0 w 2"/>
                  <a:gd name="T15" fmla="*/ 2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0" y="0"/>
                    </a:lnTo>
                    <a:lnTo>
                      <a:pt x="2" y="2"/>
                    </a:lnTo>
                    <a:lnTo>
                      <a:pt x="2" y="4"/>
                    </a:lnTo>
                    <a:lnTo>
                      <a:pt x="2" y="4"/>
                    </a:lnTo>
                    <a:lnTo>
                      <a:pt x="0" y="4"/>
                    </a:lnTo>
                    <a:lnTo>
                      <a:pt x="0" y="2"/>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5" name="Freeform 2725">
                <a:extLst>
                  <a:ext uri="{FF2B5EF4-FFF2-40B4-BE49-F238E27FC236}">
                    <a16:creationId xmlns:a16="http://schemas.microsoft.com/office/drawing/2014/main" id="{2F0BB711-D382-6442-A9D3-8343A40CCC77}"/>
                  </a:ext>
                </a:extLst>
              </p:cNvPr>
              <p:cNvSpPr>
                <a:spLocks/>
              </p:cNvSpPr>
              <p:nvPr/>
            </p:nvSpPr>
            <p:spPr bwMode="auto">
              <a:xfrm>
                <a:off x="4360" y="2690"/>
                <a:ext cx="4" cy="1"/>
              </a:xfrm>
              <a:custGeom>
                <a:avLst/>
                <a:gdLst>
                  <a:gd name="T0" fmla="*/ 0 w 4"/>
                  <a:gd name="T1" fmla="*/ 0 h 1"/>
                  <a:gd name="T2" fmla="*/ 0 w 4"/>
                  <a:gd name="T3" fmla="*/ 0 h 1"/>
                  <a:gd name="T4" fmla="*/ 0 w 4"/>
                  <a:gd name="T5" fmla="*/ 1 h 1"/>
                  <a:gd name="T6" fmla="*/ 0 w 4"/>
                  <a:gd name="T7" fmla="*/ 1 h 1"/>
                  <a:gd name="T8" fmla="*/ 2 w 4"/>
                  <a:gd name="T9" fmla="*/ 1 h 1"/>
                  <a:gd name="T10" fmla="*/ 4 w 4"/>
                  <a:gd name="T11" fmla="*/ 1 h 1"/>
                  <a:gd name="T12" fmla="*/ 4 w 4"/>
                  <a:gd name="T13" fmla="*/ 1 h 1"/>
                  <a:gd name="T14" fmla="*/ 0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0" y="0"/>
                    </a:moveTo>
                    <a:lnTo>
                      <a:pt x="0" y="0"/>
                    </a:lnTo>
                    <a:lnTo>
                      <a:pt x="0" y="1"/>
                    </a:lnTo>
                    <a:lnTo>
                      <a:pt x="0" y="1"/>
                    </a:lnTo>
                    <a:lnTo>
                      <a:pt x="2" y="1"/>
                    </a:lnTo>
                    <a:lnTo>
                      <a:pt x="4" y="1"/>
                    </a:lnTo>
                    <a:lnTo>
                      <a:pt x="4"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6" name="Freeform 2726">
                <a:extLst>
                  <a:ext uri="{FF2B5EF4-FFF2-40B4-BE49-F238E27FC236}">
                    <a16:creationId xmlns:a16="http://schemas.microsoft.com/office/drawing/2014/main" id="{7737F07E-9DFA-A04E-B2EE-07CA501331AF}"/>
                  </a:ext>
                </a:extLst>
              </p:cNvPr>
              <p:cNvSpPr>
                <a:spLocks/>
              </p:cNvSpPr>
              <p:nvPr/>
            </p:nvSpPr>
            <p:spPr bwMode="auto">
              <a:xfrm>
                <a:off x="4360" y="2690"/>
                <a:ext cx="4" cy="1"/>
              </a:xfrm>
              <a:custGeom>
                <a:avLst/>
                <a:gdLst>
                  <a:gd name="T0" fmla="*/ 0 w 4"/>
                  <a:gd name="T1" fmla="*/ 0 h 1"/>
                  <a:gd name="T2" fmla="*/ 0 w 4"/>
                  <a:gd name="T3" fmla="*/ 0 h 1"/>
                  <a:gd name="T4" fmla="*/ 0 w 4"/>
                  <a:gd name="T5" fmla="*/ 1 h 1"/>
                  <a:gd name="T6" fmla="*/ 0 w 4"/>
                  <a:gd name="T7" fmla="*/ 1 h 1"/>
                  <a:gd name="T8" fmla="*/ 2 w 4"/>
                  <a:gd name="T9" fmla="*/ 1 h 1"/>
                  <a:gd name="T10" fmla="*/ 4 w 4"/>
                  <a:gd name="T11" fmla="*/ 1 h 1"/>
                  <a:gd name="T12" fmla="*/ 4 w 4"/>
                  <a:gd name="T13" fmla="*/ 1 h 1"/>
                  <a:gd name="T14" fmla="*/ 0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0" y="0"/>
                    </a:moveTo>
                    <a:lnTo>
                      <a:pt x="0" y="0"/>
                    </a:lnTo>
                    <a:lnTo>
                      <a:pt x="0" y="1"/>
                    </a:lnTo>
                    <a:lnTo>
                      <a:pt x="0" y="1"/>
                    </a:lnTo>
                    <a:lnTo>
                      <a:pt x="2" y="1"/>
                    </a:lnTo>
                    <a:lnTo>
                      <a:pt x="4" y="1"/>
                    </a:lnTo>
                    <a:lnTo>
                      <a:pt x="4"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7" name="Freeform 2727">
                <a:extLst>
                  <a:ext uri="{FF2B5EF4-FFF2-40B4-BE49-F238E27FC236}">
                    <a16:creationId xmlns:a16="http://schemas.microsoft.com/office/drawing/2014/main" id="{0753AA2D-8766-6E41-874D-BAB97111EC5A}"/>
                  </a:ext>
                </a:extLst>
              </p:cNvPr>
              <p:cNvSpPr>
                <a:spLocks/>
              </p:cNvSpPr>
              <p:nvPr/>
            </p:nvSpPr>
            <p:spPr bwMode="auto">
              <a:xfrm>
                <a:off x="4299" y="2625"/>
                <a:ext cx="2" cy="4"/>
              </a:xfrm>
              <a:custGeom>
                <a:avLst/>
                <a:gdLst>
                  <a:gd name="T0" fmla="*/ 2 w 2"/>
                  <a:gd name="T1" fmla="*/ 0 h 4"/>
                  <a:gd name="T2" fmla="*/ 2 w 2"/>
                  <a:gd name="T3" fmla="*/ 0 h 4"/>
                  <a:gd name="T4" fmla="*/ 0 w 2"/>
                  <a:gd name="T5" fmla="*/ 0 h 4"/>
                  <a:gd name="T6" fmla="*/ 0 w 2"/>
                  <a:gd name="T7" fmla="*/ 2 h 4"/>
                  <a:gd name="T8" fmla="*/ 0 w 2"/>
                  <a:gd name="T9" fmla="*/ 2 h 4"/>
                  <a:gd name="T10" fmla="*/ 2 w 2"/>
                  <a:gd name="T11" fmla="*/ 4 h 4"/>
                  <a:gd name="T12" fmla="*/ 2 w 2"/>
                  <a:gd name="T13" fmla="*/ 4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lnTo>
                      <a:pt x="2" y="0"/>
                    </a:lnTo>
                    <a:lnTo>
                      <a:pt x="0" y="0"/>
                    </a:lnTo>
                    <a:lnTo>
                      <a:pt x="0" y="2"/>
                    </a:lnTo>
                    <a:lnTo>
                      <a:pt x="0" y="2"/>
                    </a:lnTo>
                    <a:lnTo>
                      <a:pt x="2" y="4"/>
                    </a:lnTo>
                    <a:lnTo>
                      <a:pt x="2" y="4"/>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8" name="Freeform 2728">
                <a:extLst>
                  <a:ext uri="{FF2B5EF4-FFF2-40B4-BE49-F238E27FC236}">
                    <a16:creationId xmlns:a16="http://schemas.microsoft.com/office/drawing/2014/main" id="{B6E4BD42-AF59-ED4F-BD67-A175C812679A}"/>
                  </a:ext>
                </a:extLst>
              </p:cNvPr>
              <p:cNvSpPr>
                <a:spLocks/>
              </p:cNvSpPr>
              <p:nvPr/>
            </p:nvSpPr>
            <p:spPr bwMode="auto">
              <a:xfrm>
                <a:off x="4299" y="2625"/>
                <a:ext cx="2" cy="4"/>
              </a:xfrm>
              <a:custGeom>
                <a:avLst/>
                <a:gdLst>
                  <a:gd name="T0" fmla="*/ 2 w 2"/>
                  <a:gd name="T1" fmla="*/ 0 h 4"/>
                  <a:gd name="T2" fmla="*/ 2 w 2"/>
                  <a:gd name="T3" fmla="*/ 0 h 4"/>
                  <a:gd name="T4" fmla="*/ 0 w 2"/>
                  <a:gd name="T5" fmla="*/ 0 h 4"/>
                  <a:gd name="T6" fmla="*/ 0 w 2"/>
                  <a:gd name="T7" fmla="*/ 2 h 4"/>
                  <a:gd name="T8" fmla="*/ 0 w 2"/>
                  <a:gd name="T9" fmla="*/ 2 h 4"/>
                  <a:gd name="T10" fmla="*/ 2 w 2"/>
                  <a:gd name="T11" fmla="*/ 4 h 4"/>
                  <a:gd name="T12" fmla="*/ 2 w 2"/>
                  <a:gd name="T13" fmla="*/ 4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lnTo>
                      <a:pt x="2" y="0"/>
                    </a:lnTo>
                    <a:lnTo>
                      <a:pt x="0" y="0"/>
                    </a:lnTo>
                    <a:lnTo>
                      <a:pt x="0" y="2"/>
                    </a:lnTo>
                    <a:lnTo>
                      <a:pt x="0" y="2"/>
                    </a:lnTo>
                    <a:lnTo>
                      <a:pt x="2" y="4"/>
                    </a:lnTo>
                    <a:lnTo>
                      <a:pt x="2" y="4"/>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89" name="Freeform 2729">
                <a:extLst>
                  <a:ext uri="{FF2B5EF4-FFF2-40B4-BE49-F238E27FC236}">
                    <a16:creationId xmlns:a16="http://schemas.microsoft.com/office/drawing/2014/main" id="{B0BBBE4C-0749-B745-A2CD-4456A7BD2308}"/>
                  </a:ext>
                </a:extLst>
              </p:cNvPr>
              <p:cNvSpPr>
                <a:spLocks/>
              </p:cNvSpPr>
              <p:nvPr/>
            </p:nvSpPr>
            <p:spPr bwMode="auto">
              <a:xfrm>
                <a:off x="4366" y="2666"/>
                <a:ext cx="1" cy="2"/>
              </a:xfrm>
              <a:custGeom>
                <a:avLst/>
                <a:gdLst>
                  <a:gd name="T0" fmla="*/ 0 w 1"/>
                  <a:gd name="T1" fmla="*/ 0 h 2"/>
                  <a:gd name="T2" fmla="*/ 0 w 1"/>
                  <a:gd name="T3" fmla="*/ 0 h 2"/>
                  <a:gd name="T4" fmla="*/ 0 w 1"/>
                  <a:gd name="T5" fmla="*/ 2 h 2"/>
                  <a:gd name="T6" fmla="*/ 0 w 1"/>
                  <a:gd name="T7" fmla="*/ 2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2"/>
                    </a:lnTo>
                    <a:lnTo>
                      <a:pt x="0" y="2"/>
                    </a:lnTo>
                    <a:lnTo>
                      <a:pt x="1"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0" name="Freeform 2730">
                <a:extLst>
                  <a:ext uri="{FF2B5EF4-FFF2-40B4-BE49-F238E27FC236}">
                    <a16:creationId xmlns:a16="http://schemas.microsoft.com/office/drawing/2014/main" id="{C25F5F0B-A4B5-6C47-8AE7-E565A9BD1FD1}"/>
                  </a:ext>
                </a:extLst>
              </p:cNvPr>
              <p:cNvSpPr>
                <a:spLocks/>
              </p:cNvSpPr>
              <p:nvPr/>
            </p:nvSpPr>
            <p:spPr bwMode="auto">
              <a:xfrm>
                <a:off x="4366" y="2666"/>
                <a:ext cx="1" cy="2"/>
              </a:xfrm>
              <a:custGeom>
                <a:avLst/>
                <a:gdLst>
                  <a:gd name="T0" fmla="*/ 0 w 1"/>
                  <a:gd name="T1" fmla="*/ 0 h 2"/>
                  <a:gd name="T2" fmla="*/ 0 w 1"/>
                  <a:gd name="T3" fmla="*/ 0 h 2"/>
                  <a:gd name="T4" fmla="*/ 0 w 1"/>
                  <a:gd name="T5" fmla="*/ 2 h 2"/>
                  <a:gd name="T6" fmla="*/ 0 w 1"/>
                  <a:gd name="T7" fmla="*/ 2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2"/>
                    </a:lnTo>
                    <a:lnTo>
                      <a:pt x="0" y="2"/>
                    </a:lnTo>
                    <a:lnTo>
                      <a:pt x="1"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1" name="Freeform 2731">
                <a:extLst>
                  <a:ext uri="{FF2B5EF4-FFF2-40B4-BE49-F238E27FC236}">
                    <a16:creationId xmlns:a16="http://schemas.microsoft.com/office/drawing/2014/main" id="{5CCC7C0A-7D56-DB4D-9949-440D85AC59D1}"/>
                  </a:ext>
                </a:extLst>
              </p:cNvPr>
              <p:cNvSpPr>
                <a:spLocks/>
              </p:cNvSpPr>
              <p:nvPr/>
            </p:nvSpPr>
            <p:spPr bwMode="auto">
              <a:xfrm>
                <a:off x="4299" y="2606"/>
                <a:ext cx="67" cy="85"/>
              </a:xfrm>
              <a:custGeom>
                <a:avLst/>
                <a:gdLst>
                  <a:gd name="T0" fmla="*/ 2 w 67"/>
                  <a:gd name="T1" fmla="*/ 5 h 85"/>
                  <a:gd name="T2" fmla="*/ 0 w 67"/>
                  <a:gd name="T3" fmla="*/ 5 h 85"/>
                  <a:gd name="T4" fmla="*/ 6 w 67"/>
                  <a:gd name="T5" fmla="*/ 28 h 85"/>
                  <a:gd name="T6" fmla="*/ 8 w 67"/>
                  <a:gd name="T7" fmla="*/ 30 h 85"/>
                  <a:gd name="T8" fmla="*/ 8 w 67"/>
                  <a:gd name="T9" fmla="*/ 37 h 85"/>
                  <a:gd name="T10" fmla="*/ 9 w 67"/>
                  <a:gd name="T11" fmla="*/ 41 h 85"/>
                  <a:gd name="T12" fmla="*/ 9 w 67"/>
                  <a:gd name="T13" fmla="*/ 43 h 85"/>
                  <a:gd name="T14" fmla="*/ 20 w 67"/>
                  <a:gd name="T15" fmla="*/ 57 h 85"/>
                  <a:gd name="T16" fmla="*/ 20 w 67"/>
                  <a:gd name="T17" fmla="*/ 60 h 85"/>
                  <a:gd name="T18" fmla="*/ 52 w 67"/>
                  <a:gd name="T19" fmla="*/ 84 h 85"/>
                  <a:gd name="T20" fmla="*/ 54 w 67"/>
                  <a:gd name="T21" fmla="*/ 84 h 85"/>
                  <a:gd name="T22" fmla="*/ 54 w 67"/>
                  <a:gd name="T23" fmla="*/ 85 h 85"/>
                  <a:gd name="T24" fmla="*/ 56 w 67"/>
                  <a:gd name="T25" fmla="*/ 84 h 85"/>
                  <a:gd name="T26" fmla="*/ 56 w 67"/>
                  <a:gd name="T27" fmla="*/ 82 h 85"/>
                  <a:gd name="T28" fmla="*/ 58 w 67"/>
                  <a:gd name="T29" fmla="*/ 80 h 85"/>
                  <a:gd name="T30" fmla="*/ 61 w 67"/>
                  <a:gd name="T31" fmla="*/ 82 h 85"/>
                  <a:gd name="T32" fmla="*/ 65 w 67"/>
                  <a:gd name="T33" fmla="*/ 84 h 85"/>
                  <a:gd name="T34" fmla="*/ 65 w 67"/>
                  <a:gd name="T35" fmla="*/ 82 h 85"/>
                  <a:gd name="T36" fmla="*/ 67 w 67"/>
                  <a:gd name="T37" fmla="*/ 76 h 85"/>
                  <a:gd name="T38" fmla="*/ 59 w 67"/>
                  <a:gd name="T39" fmla="*/ 64 h 85"/>
                  <a:gd name="T40" fmla="*/ 56 w 67"/>
                  <a:gd name="T41" fmla="*/ 60 h 85"/>
                  <a:gd name="T42" fmla="*/ 52 w 67"/>
                  <a:gd name="T43" fmla="*/ 28 h 85"/>
                  <a:gd name="T44" fmla="*/ 47 w 67"/>
                  <a:gd name="T45" fmla="*/ 18 h 85"/>
                  <a:gd name="T46" fmla="*/ 36 w 67"/>
                  <a:gd name="T47" fmla="*/ 9 h 85"/>
                  <a:gd name="T48" fmla="*/ 33 w 67"/>
                  <a:gd name="T49" fmla="*/ 9 h 85"/>
                  <a:gd name="T50" fmla="*/ 31 w 67"/>
                  <a:gd name="T51" fmla="*/ 12 h 85"/>
                  <a:gd name="T52" fmla="*/ 27 w 67"/>
                  <a:gd name="T53" fmla="*/ 12 h 85"/>
                  <a:gd name="T54" fmla="*/ 24 w 67"/>
                  <a:gd name="T55" fmla="*/ 12 h 85"/>
                  <a:gd name="T56" fmla="*/ 17 w 67"/>
                  <a:gd name="T57" fmla="*/ 16 h 85"/>
                  <a:gd name="T58" fmla="*/ 17 w 67"/>
                  <a:gd name="T59" fmla="*/ 12 h 85"/>
                  <a:gd name="T60" fmla="*/ 17 w 67"/>
                  <a:gd name="T61" fmla="*/ 9 h 85"/>
                  <a:gd name="T62" fmla="*/ 13 w 67"/>
                  <a:gd name="T63" fmla="*/ 3 h 85"/>
                  <a:gd name="T64" fmla="*/ 6 w 67"/>
                  <a:gd name="T65" fmla="*/ 3 h 85"/>
                  <a:gd name="T66" fmla="*/ 4 w 67"/>
                  <a:gd name="T67" fmla="*/ 0 h 85"/>
                  <a:gd name="T68" fmla="*/ 0 w 67"/>
                  <a:gd name="T69" fmla="*/ 0 h 85"/>
                  <a:gd name="T70" fmla="*/ 2 w 67"/>
                  <a:gd name="T71"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85">
                    <a:moveTo>
                      <a:pt x="2" y="5"/>
                    </a:moveTo>
                    <a:lnTo>
                      <a:pt x="0" y="5"/>
                    </a:lnTo>
                    <a:lnTo>
                      <a:pt x="6" y="28"/>
                    </a:lnTo>
                    <a:lnTo>
                      <a:pt x="8" y="30"/>
                    </a:lnTo>
                    <a:lnTo>
                      <a:pt x="8" y="37"/>
                    </a:lnTo>
                    <a:lnTo>
                      <a:pt x="9" y="41"/>
                    </a:lnTo>
                    <a:lnTo>
                      <a:pt x="9" y="43"/>
                    </a:lnTo>
                    <a:lnTo>
                      <a:pt x="20" y="57"/>
                    </a:lnTo>
                    <a:lnTo>
                      <a:pt x="20" y="60"/>
                    </a:lnTo>
                    <a:lnTo>
                      <a:pt x="52" y="84"/>
                    </a:lnTo>
                    <a:lnTo>
                      <a:pt x="54" y="84"/>
                    </a:lnTo>
                    <a:lnTo>
                      <a:pt x="54" y="85"/>
                    </a:lnTo>
                    <a:lnTo>
                      <a:pt x="56" y="84"/>
                    </a:lnTo>
                    <a:lnTo>
                      <a:pt x="56" y="82"/>
                    </a:lnTo>
                    <a:lnTo>
                      <a:pt x="58" y="80"/>
                    </a:lnTo>
                    <a:lnTo>
                      <a:pt x="61" y="82"/>
                    </a:lnTo>
                    <a:lnTo>
                      <a:pt x="65" y="84"/>
                    </a:lnTo>
                    <a:lnTo>
                      <a:pt x="65" y="82"/>
                    </a:lnTo>
                    <a:lnTo>
                      <a:pt x="67" y="76"/>
                    </a:lnTo>
                    <a:lnTo>
                      <a:pt x="59" y="64"/>
                    </a:lnTo>
                    <a:lnTo>
                      <a:pt x="56" y="60"/>
                    </a:lnTo>
                    <a:lnTo>
                      <a:pt x="52" y="28"/>
                    </a:lnTo>
                    <a:lnTo>
                      <a:pt x="47" y="18"/>
                    </a:lnTo>
                    <a:lnTo>
                      <a:pt x="36" y="9"/>
                    </a:lnTo>
                    <a:lnTo>
                      <a:pt x="33" y="9"/>
                    </a:lnTo>
                    <a:lnTo>
                      <a:pt x="31" y="12"/>
                    </a:lnTo>
                    <a:lnTo>
                      <a:pt x="27" y="12"/>
                    </a:lnTo>
                    <a:lnTo>
                      <a:pt x="24" y="12"/>
                    </a:lnTo>
                    <a:lnTo>
                      <a:pt x="17" y="16"/>
                    </a:lnTo>
                    <a:lnTo>
                      <a:pt x="17" y="12"/>
                    </a:lnTo>
                    <a:lnTo>
                      <a:pt x="17" y="9"/>
                    </a:lnTo>
                    <a:lnTo>
                      <a:pt x="13" y="3"/>
                    </a:lnTo>
                    <a:lnTo>
                      <a:pt x="6" y="3"/>
                    </a:lnTo>
                    <a:lnTo>
                      <a:pt x="4" y="0"/>
                    </a:lnTo>
                    <a:lnTo>
                      <a:pt x="0" y="0"/>
                    </a:lnTo>
                    <a:lnTo>
                      <a:pt x="2"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2" name="Freeform 2732">
                <a:extLst>
                  <a:ext uri="{FF2B5EF4-FFF2-40B4-BE49-F238E27FC236}">
                    <a16:creationId xmlns:a16="http://schemas.microsoft.com/office/drawing/2014/main" id="{2D1BF62C-BFE3-884C-8320-11A21E06B1C2}"/>
                  </a:ext>
                </a:extLst>
              </p:cNvPr>
              <p:cNvSpPr>
                <a:spLocks/>
              </p:cNvSpPr>
              <p:nvPr/>
            </p:nvSpPr>
            <p:spPr bwMode="auto">
              <a:xfrm>
                <a:off x="4299" y="2606"/>
                <a:ext cx="67" cy="85"/>
              </a:xfrm>
              <a:custGeom>
                <a:avLst/>
                <a:gdLst>
                  <a:gd name="T0" fmla="*/ 2 w 67"/>
                  <a:gd name="T1" fmla="*/ 5 h 85"/>
                  <a:gd name="T2" fmla="*/ 0 w 67"/>
                  <a:gd name="T3" fmla="*/ 5 h 85"/>
                  <a:gd name="T4" fmla="*/ 6 w 67"/>
                  <a:gd name="T5" fmla="*/ 28 h 85"/>
                  <a:gd name="T6" fmla="*/ 8 w 67"/>
                  <a:gd name="T7" fmla="*/ 30 h 85"/>
                  <a:gd name="T8" fmla="*/ 8 w 67"/>
                  <a:gd name="T9" fmla="*/ 37 h 85"/>
                  <a:gd name="T10" fmla="*/ 9 w 67"/>
                  <a:gd name="T11" fmla="*/ 41 h 85"/>
                  <a:gd name="T12" fmla="*/ 9 w 67"/>
                  <a:gd name="T13" fmla="*/ 43 h 85"/>
                  <a:gd name="T14" fmla="*/ 20 w 67"/>
                  <a:gd name="T15" fmla="*/ 57 h 85"/>
                  <a:gd name="T16" fmla="*/ 20 w 67"/>
                  <a:gd name="T17" fmla="*/ 60 h 85"/>
                  <a:gd name="T18" fmla="*/ 52 w 67"/>
                  <a:gd name="T19" fmla="*/ 84 h 85"/>
                  <a:gd name="T20" fmla="*/ 54 w 67"/>
                  <a:gd name="T21" fmla="*/ 84 h 85"/>
                  <a:gd name="T22" fmla="*/ 54 w 67"/>
                  <a:gd name="T23" fmla="*/ 85 h 85"/>
                  <a:gd name="T24" fmla="*/ 56 w 67"/>
                  <a:gd name="T25" fmla="*/ 84 h 85"/>
                  <a:gd name="T26" fmla="*/ 56 w 67"/>
                  <a:gd name="T27" fmla="*/ 82 h 85"/>
                  <a:gd name="T28" fmla="*/ 58 w 67"/>
                  <a:gd name="T29" fmla="*/ 80 h 85"/>
                  <a:gd name="T30" fmla="*/ 61 w 67"/>
                  <a:gd name="T31" fmla="*/ 82 h 85"/>
                  <a:gd name="T32" fmla="*/ 65 w 67"/>
                  <a:gd name="T33" fmla="*/ 84 h 85"/>
                  <a:gd name="T34" fmla="*/ 65 w 67"/>
                  <a:gd name="T35" fmla="*/ 82 h 85"/>
                  <a:gd name="T36" fmla="*/ 67 w 67"/>
                  <a:gd name="T37" fmla="*/ 76 h 85"/>
                  <a:gd name="T38" fmla="*/ 59 w 67"/>
                  <a:gd name="T39" fmla="*/ 64 h 85"/>
                  <a:gd name="T40" fmla="*/ 56 w 67"/>
                  <a:gd name="T41" fmla="*/ 60 h 85"/>
                  <a:gd name="T42" fmla="*/ 52 w 67"/>
                  <a:gd name="T43" fmla="*/ 28 h 85"/>
                  <a:gd name="T44" fmla="*/ 47 w 67"/>
                  <a:gd name="T45" fmla="*/ 18 h 85"/>
                  <a:gd name="T46" fmla="*/ 36 w 67"/>
                  <a:gd name="T47" fmla="*/ 9 h 85"/>
                  <a:gd name="T48" fmla="*/ 33 w 67"/>
                  <a:gd name="T49" fmla="*/ 9 h 85"/>
                  <a:gd name="T50" fmla="*/ 31 w 67"/>
                  <a:gd name="T51" fmla="*/ 12 h 85"/>
                  <a:gd name="T52" fmla="*/ 27 w 67"/>
                  <a:gd name="T53" fmla="*/ 12 h 85"/>
                  <a:gd name="T54" fmla="*/ 24 w 67"/>
                  <a:gd name="T55" fmla="*/ 12 h 85"/>
                  <a:gd name="T56" fmla="*/ 17 w 67"/>
                  <a:gd name="T57" fmla="*/ 16 h 85"/>
                  <a:gd name="T58" fmla="*/ 17 w 67"/>
                  <a:gd name="T59" fmla="*/ 12 h 85"/>
                  <a:gd name="T60" fmla="*/ 17 w 67"/>
                  <a:gd name="T61" fmla="*/ 9 h 85"/>
                  <a:gd name="T62" fmla="*/ 13 w 67"/>
                  <a:gd name="T63" fmla="*/ 3 h 85"/>
                  <a:gd name="T64" fmla="*/ 6 w 67"/>
                  <a:gd name="T65" fmla="*/ 3 h 85"/>
                  <a:gd name="T66" fmla="*/ 4 w 67"/>
                  <a:gd name="T67" fmla="*/ 0 h 85"/>
                  <a:gd name="T68" fmla="*/ 0 w 67"/>
                  <a:gd name="T69" fmla="*/ 0 h 85"/>
                  <a:gd name="T70" fmla="*/ 2 w 67"/>
                  <a:gd name="T71"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85">
                    <a:moveTo>
                      <a:pt x="2" y="5"/>
                    </a:moveTo>
                    <a:lnTo>
                      <a:pt x="0" y="5"/>
                    </a:lnTo>
                    <a:lnTo>
                      <a:pt x="6" y="28"/>
                    </a:lnTo>
                    <a:lnTo>
                      <a:pt x="8" y="30"/>
                    </a:lnTo>
                    <a:lnTo>
                      <a:pt x="8" y="37"/>
                    </a:lnTo>
                    <a:lnTo>
                      <a:pt x="9" y="41"/>
                    </a:lnTo>
                    <a:lnTo>
                      <a:pt x="9" y="43"/>
                    </a:lnTo>
                    <a:lnTo>
                      <a:pt x="20" y="57"/>
                    </a:lnTo>
                    <a:lnTo>
                      <a:pt x="20" y="60"/>
                    </a:lnTo>
                    <a:lnTo>
                      <a:pt x="52" y="84"/>
                    </a:lnTo>
                    <a:lnTo>
                      <a:pt x="54" y="84"/>
                    </a:lnTo>
                    <a:lnTo>
                      <a:pt x="54" y="85"/>
                    </a:lnTo>
                    <a:lnTo>
                      <a:pt x="56" y="84"/>
                    </a:lnTo>
                    <a:lnTo>
                      <a:pt x="56" y="82"/>
                    </a:lnTo>
                    <a:lnTo>
                      <a:pt x="58" y="80"/>
                    </a:lnTo>
                    <a:lnTo>
                      <a:pt x="61" y="82"/>
                    </a:lnTo>
                    <a:lnTo>
                      <a:pt x="65" y="84"/>
                    </a:lnTo>
                    <a:lnTo>
                      <a:pt x="65" y="82"/>
                    </a:lnTo>
                    <a:lnTo>
                      <a:pt x="67" y="76"/>
                    </a:lnTo>
                    <a:lnTo>
                      <a:pt x="59" y="64"/>
                    </a:lnTo>
                    <a:lnTo>
                      <a:pt x="56" y="60"/>
                    </a:lnTo>
                    <a:lnTo>
                      <a:pt x="52" y="28"/>
                    </a:lnTo>
                    <a:lnTo>
                      <a:pt x="47" y="18"/>
                    </a:lnTo>
                    <a:lnTo>
                      <a:pt x="36" y="9"/>
                    </a:lnTo>
                    <a:lnTo>
                      <a:pt x="33" y="9"/>
                    </a:lnTo>
                    <a:lnTo>
                      <a:pt x="31" y="12"/>
                    </a:lnTo>
                    <a:lnTo>
                      <a:pt x="27" y="12"/>
                    </a:lnTo>
                    <a:lnTo>
                      <a:pt x="24" y="12"/>
                    </a:lnTo>
                    <a:lnTo>
                      <a:pt x="17" y="16"/>
                    </a:lnTo>
                    <a:lnTo>
                      <a:pt x="17" y="12"/>
                    </a:lnTo>
                    <a:lnTo>
                      <a:pt x="17" y="9"/>
                    </a:lnTo>
                    <a:lnTo>
                      <a:pt x="13" y="3"/>
                    </a:lnTo>
                    <a:lnTo>
                      <a:pt x="6" y="3"/>
                    </a:lnTo>
                    <a:lnTo>
                      <a:pt x="4" y="0"/>
                    </a:lnTo>
                    <a:lnTo>
                      <a:pt x="0" y="0"/>
                    </a:lnTo>
                    <a:lnTo>
                      <a:pt x="2"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3" name="Freeform 2733">
                <a:extLst>
                  <a:ext uri="{FF2B5EF4-FFF2-40B4-BE49-F238E27FC236}">
                    <a16:creationId xmlns:a16="http://schemas.microsoft.com/office/drawing/2014/main" id="{C3416B03-1968-F94B-AD3D-60D213A21FBE}"/>
                  </a:ext>
                </a:extLst>
              </p:cNvPr>
              <p:cNvSpPr>
                <a:spLocks/>
              </p:cNvSpPr>
              <p:nvPr/>
            </p:nvSpPr>
            <p:spPr bwMode="auto">
              <a:xfrm>
                <a:off x="4453" y="2599"/>
                <a:ext cx="155" cy="100"/>
              </a:xfrm>
              <a:custGeom>
                <a:avLst/>
                <a:gdLst>
                  <a:gd name="T0" fmla="*/ 11 w 155"/>
                  <a:gd name="T1" fmla="*/ 87 h 100"/>
                  <a:gd name="T2" fmla="*/ 14 w 155"/>
                  <a:gd name="T3" fmla="*/ 87 h 100"/>
                  <a:gd name="T4" fmla="*/ 21 w 155"/>
                  <a:gd name="T5" fmla="*/ 89 h 100"/>
                  <a:gd name="T6" fmla="*/ 30 w 155"/>
                  <a:gd name="T7" fmla="*/ 92 h 100"/>
                  <a:gd name="T8" fmla="*/ 25 w 155"/>
                  <a:gd name="T9" fmla="*/ 87 h 100"/>
                  <a:gd name="T10" fmla="*/ 27 w 155"/>
                  <a:gd name="T11" fmla="*/ 83 h 100"/>
                  <a:gd name="T12" fmla="*/ 30 w 155"/>
                  <a:gd name="T13" fmla="*/ 78 h 100"/>
                  <a:gd name="T14" fmla="*/ 27 w 155"/>
                  <a:gd name="T15" fmla="*/ 75 h 100"/>
                  <a:gd name="T16" fmla="*/ 38 w 155"/>
                  <a:gd name="T17" fmla="*/ 67 h 100"/>
                  <a:gd name="T18" fmla="*/ 57 w 155"/>
                  <a:gd name="T19" fmla="*/ 60 h 100"/>
                  <a:gd name="T20" fmla="*/ 70 w 155"/>
                  <a:gd name="T21" fmla="*/ 39 h 100"/>
                  <a:gd name="T22" fmla="*/ 79 w 155"/>
                  <a:gd name="T23" fmla="*/ 46 h 100"/>
                  <a:gd name="T24" fmla="*/ 84 w 155"/>
                  <a:gd name="T25" fmla="*/ 41 h 100"/>
                  <a:gd name="T26" fmla="*/ 86 w 155"/>
                  <a:gd name="T27" fmla="*/ 33 h 100"/>
                  <a:gd name="T28" fmla="*/ 91 w 155"/>
                  <a:gd name="T29" fmla="*/ 39 h 100"/>
                  <a:gd name="T30" fmla="*/ 93 w 155"/>
                  <a:gd name="T31" fmla="*/ 33 h 100"/>
                  <a:gd name="T32" fmla="*/ 95 w 155"/>
                  <a:gd name="T33" fmla="*/ 30 h 100"/>
                  <a:gd name="T34" fmla="*/ 96 w 155"/>
                  <a:gd name="T35" fmla="*/ 25 h 100"/>
                  <a:gd name="T36" fmla="*/ 104 w 155"/>
                  <a:gd name="T37" fmla="*/ 14 h 100"/>
                  <a:gd name="T38" fmla="*/ 111 w 155"/>
                  <a:gd name="T39" fmla="*/ 5 h 100"/>
                  <a:gd name="T40" fmla="*/ 113 w 155"/>
                  <a:gd name="T41" fmla="*/ 7 h 100"/>
                  <a:gd name="T42" fmla="*/ 120 w 155"/>
                  <a:gd name="T43" fmla="*/ 1 h 100"/>
                  <a:gd name="T44" fmla="*/ 125 w 155"/>
                  <a:gd name="T45" fmla="*/ 7 h 100"/>
                  <a:gd name="T46" fmla="*/ 129 w 155"/>
                  <a:gd name="T47" fmla="*/ 12 h 100"/>
                  <a:gd name="T48" fmla="*/ 125 w 155"/>
                  <a:gd name="T49" fmla="*/ 19 h 100"/>
                  <a:gd name="T50" fmla="*/ 134 w 155"/>
                  <a:gd name="T51" fmla="*/ 16 h 100"/>
                  <a:gd name="T52" fmla="*/ 132 w 155"/>
                  <a:gd name="T53" fmla="*/ 21 h 100"/>
                  <a:gd name="T54" fmla="*/ 141 w 155"/>
                  <a:gd name="T55" fmla="*/ 21 h 100"/>
                  <a:gd name="T56" fmla="*/ 148 w 155"/>
                  <a:gd name="T57" fmla="*/ 26 h 100"/>
                  <a:gd name="T58" fmla="*/ 155 w 155"/>
                  <a:gd name="T59" fmla="*/ 28 h 100"/>
                  <a:gd name="T60" fmla="*/ 145 w 155"/>
                  <a:gd name="T61" fmla="*/ 33 h 100"/>
                  <a:gd name="T62" fmla="*/ 141 w 155"/>
                  <a:gd name="T63" fmla="*/ 37 h 100"/>
                  <a:gd name="T64" fmla="*/ 145 w 155"/>
                  <a:gd name="T65" fmla="*/ 42 h 100"/>
                  <a:gd name="T66" fmla="*/ 134 w 155"/>
                  <a:gd name="T67" fmla="*/ 44 h 100"/>
                  <a:gd name="T68" fmla="*/ 129 w 155"/>
                  <a:gd name="T69" fmla="*/ 46 h 100"/>
                  <a:gd name="T70" fmla="*/ 118 w 155"/>
                  <a:gd name="T71" fmla="*/ 42 h 100"/>
                  <a:gd name="T72" fmla="*/ 109 w 155"/>
                  <a:gd name="T73" fmla="*/ 44 h 100"/>
                  <a:gd name="T74" fmla="*/ 104 w 155"/>
                  <a:gd name="T75" fmla="*/ 44 h 100"/>
                  <a:gd name="T76" fmla="*/ 98 w 155"/>
                  <a:gd name="T77" fmla="*/ 46 h 100"/>
                  <a:gd name="T78" fmla="*/ 96 w 155"/>
                  <a:gd name="T79" fmla="*/ 57 h 100"/>
                  <a:gd name="T80" fmla="*/ 93 w 155"/>
                  <a:gd name="T81" fmla="*/ 64 h 100"/>
                  <a:gd name="T82" fmla="*/ 88 w 155"/>
                  <a:gd name="T83" fmla="*/ 76 h 100"/>
                  <a:gd name="T84" fmla="*/ 84 w 155"/>
                  <a:gd name="T85" fmla="*/ 85 h 100"/>
                  <a:gd name="T86" fmla="*/ 77 w 155"/>
                  <a:gd name="T87" fmla="*/ 91 h 100"/>
                  <a:gd name="T88" fmla="*/ 68 w 155"/>
                  <a:gd name="T89" fmla="*/ 92 h 100"/>
                  <a:gd name="T90" fmla="*/ 57 w 155"/>
                  <a:gd name="T91" fmla="*/ 89 h 100"/>
                  <a:gd name="T92" fmla="*/ 45 w 155"/>
                  <a:gd name="T93" fmla="*/ 91 h 100"/>
                  <a:gd name="T94" fmla="*/ 32 w 155"/>
                  <a:gd name="T95" fmla="*/ 98 h 100"/>
                  <a:gd name="T96" fmla="*/ 20 w 155"/>
                  <a:gd name="T97" fmla="*/ 100 h 100"/>
                  <a:gd name="T98" fmla="*/ 13 w 155"/>
                  <a:gd name="T99" fmla="*/ 98 h 100"/>
                  <a:gd name="T100" fmla="*/ 4 w 155"/>
                  <a:gd name="T101" fmla="*/ 89 h 100"/>
                  <a:gd name="T102" fmla="*/ 0 w 155"/>
                  <a:gd name="T103"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5" h="100">
                    <a:moveTo>
                      <a:pt x="2" y="80"/>
                    </a:moveTo>
                    <a:lnTo>
                      <a:pt x="2" y="80"/>
                    </a:lnTo>
                    <a:lnTo>
                      <a:pt x="4" y="83"/>
                    </a:lnTo>
                    <a:lnTo>
                      <a:pt x="7" y="85"/>
                    </a:lnTo>
                    <a:lnTo>
                      <a:pt x="11" y="87"/>
                    </a:lnTo>
                    <a:lnTo>
                      <a:pt x="13" y="85"/>
                    </a:lnTo>
                    <a:lnTo>
                      <a:pt x="13" y="85"/>
                    </a:lnTo>
                    <a:lnTo>
                      <a:pt x="13" y="85"/>
                    </a:lnTo>
                    <a:lnTo>
                      <a:pt x="14" y="85"/>
                    </a:lnTo>
                    <a:lnTo>
                      <a:pt x="14" y="87"/>
                    </a:lnTo>
                    <a:lnTo>
                      <a:pt x="14" y="87"/>
                    </a:lnTo>
                    <a:lnTo>
                      <a:pt x="16" y="89"/>
                    </a:lnTo>
                    <a:lnTo>
                      <a:pt x="20" y="89"/>
                    </a:lnTo>
                    <a:lnTo>
                      <a:pt x="20" y="89"/>
                    </a:lnTo>
                    <a:lnTo>
                      <a:pt x="21" y="89"/>
                    </a:lnTo>
                    <a:lnTo>
                      <a:pt x="23" y="91"/>
                    </a:lnTo>
                    <a:lnTo>
                      <a:pt x="23" y="91"/>
                    </a:lnTo>
                    <a:lnTo>
                      <a:pt x="27" y="91"/>
                    </a:lnTo>
                    <a:lnTo>
                      <a:pt x="30" y="92"/>
                    </a:lnTo>
                    <a:lnTo>
                      <a:pt x="30" y="92"/>
                    </a:lnTo>
                    <a:lnTo>
                      <a:pt x="27" y="91"/>
                    </a:lnTo>
                    <a:lnTo>
                      <a:pt x="25" y="91"/>
                    </a:lnTo>
                    <a:lnTo>
                      <a:pt x="25" y="89"/>
                    </a:lnTo>
                    <a:lnTo>
                      <a:pt x="25" y="89"/>
                    </a:lnTo>
                    <a:lnTo>
                      <a:pt x="25" y="87"/>
                    </a:lnTo>
                    <a:lnTo>
                      <a:pt x="27" y="87"/>
                    </a:lnTo>
                    <a:lnTo>
                      <a:pt x="27" y="87"/>
                    </a:lnTo>
                    <a:lnTo>
                      <a:pt x="25" y="85"/>
                    </a:lnTo>
                    <a:lnTo>
                      <a:pt x="27" y="83"/>
                    </a:lnTo>
                    <a:lnTo>
                      <a:pt x="27" y="83"/>
                    </a:lnTo>
                    <a:lnTo>
                      <a:pt x="27" y="82"/>
                    </a:lnTo>
                    <a:lnTo>
                      <a:pt x="27" y="82"/>
                    </a:lnTo>
                    <a:lnTo>
                      <a:pt x="29" y="80"/>
                    </a:lnTo>
                    <a:lnTo>
                      <a:pt x="30" y="78"/>
                    </a:lnTo>
                    <a:lnTo>
                      <a:pt x="30" y="78"/>
                    </a:lnTo>
                    <a:lnTo>
                      <a:pt x="27" y="78"/>
                    </a:lnTo>
                    <a:lnTo>
                      <a:pt x="27" y="78"/>
                    </a:lnTo>
                    <a:lnTo>
                      <a:pt x="27" y="76"/>
                    </a:lnTo>
                    <a:lnTo>
                      <a:pt x="27" y="75"/>
                    </a:lnTo>
                    <a:lnTo>
                      <a:pt x="27" y="75"/>
                    </a:lnTo>
                    <a:lnTo>
                      <a:pt x="32" y="76"/>
                    </a:lnTo>
                    <a:lnTo>
                      <a:pt x="32" y="76"/>
                    </a:lnTo>
                    <a:lnTo>
                      <a:pt x="30" y="73"/>
                    </a:lnTo>
                    <a:lnTo>
                      <a:pt x="30" y="71"/>
                    </a:lnTo>
                    <a:lnTo>
                      <a:pt x="38" y="67"/>
                    </a:lnTo>
                    <a:lnTo>
                      <a:pt x="38" y="67"/>
                    </a:lnTo>
                    <a:lnTo>
                      <a:pt x="46" y="66"/>
                    </a:lnTo>
                    <a:lnTo>
                      <a:pt x="55" y="62"/>
                    </a:lnTo>
                    <a:lnTo>
                      <a:pt x="55" y="62"/>
                    </a:lnTo>
                    <a:lnTo>
                      <a:pt x="57" y="60"/>
                    </a:lnTo>
                    <a:lnTo>
                      <a:pt x="59" y="57"/>
                    </a:lnTo>
                    <a:lnTo>
                      <a:pt x="63" y="51"/>
                    </a:lnTo>
                    <a:lnTo>
                      <a:pt x="63" y="51"/>
                    </a:lnTo>
                    <a:lnTo>
                      <a:pt x="68" y="46"/>
                    </a:lnTo>
                    <a:lnTo>
                      <a:pt x="70" y="39"/>
                    </a:lnTo>
                    <a:lnTo>
                      <a:pt x="70" y="39"/>
                    </a:lnTo>
                    <a:lnTo>
                      <a:pt x="73" y="41"/>
                    </a:lnTo>
                    <a:lnTo>
                      <a:pt x="75" y="42"/>
                    </a:lnTo>
                    <a:lnTo>
                      <a:pt x="75" y="42"/>
                    </a:lnTo>
                    <a:lnTo>
                      <a:pt x="79" y="46"/>
                    </a:lnTo>
                    <a:lnTo>
                      <a:pt x="80" y="48"/>
                    </a:lnTo>
                    <a:lnTo>
                      <a:pt x="80" y="48"/>
                    </a:lnTo>
                    <a:lnTo>
                      <a:pt x="82" y="48"/>
                    </a:lnTo>
                    <a:lnTo>
                      <a:pt x="84" y="46"/>
                    </a:lnTo>
                    <a:lnTo>
                      <a:pt x="84" y="41"/>
                    </a:lnTo>
                    <a:lnTo>
                      <a:pt x="84" y="41"/>
                    </a:lnTo>
                    <a:lnTo>
                      <a:pt x="82" y="39"/>
                    </a:lnTo>
                    <a:lnTo>
                      <a:pt x="84" y="37"/>
                    </a:lnTo>
                    <a:lnTo>
                      <a:pt x="86" y="33"/>
                    </a:lnTo>
                    <a:lnTo>
                      <a:pt x="86" y="33"/>
                    </a:lnTo>
                    <a:lnTo>
                      <a:pt x="88" y="41"/>
                    </a:lnTo>
                    <a:lnTo>
                      <a:pt x="89" y="42"/>
                    </a:lnTo>
                    <a:lnTo>
                      <a:pt x="91" y="44"/>
                    </a:lnTo>
                    <a:lnTo>
                      <a:pt x="91" y="44"/>
                    </a:lnTo>
                    <a:lnTo>
                      <a:pt x="91" y="39"/>
                    </a:lnTo>
                    <a:lnTo>
                      <a:pt x="89" y="35"/>
                    </a:lnTo>
                    <a:lnTo>
                      <a:pt x="89" y="35"/>
                    </a:lnTo>
                    <a:lnTo>
                      <a:pt x="89" y="33"/>
                    </a:lnTo>
                    <a:lnTo>
                      <a:pt x="89" y="33"/>
                    </a:lnTo>
                    <a:lnTo>
                      <a:pt x="93" y="33"/>
                    </a:lnTo>
                    <a:lnTo>
                      <a:pt x="93" y="33"/>
                    </a:lnTo>
                    <a:lnTo>
                      <a:pt x="95" y="32"/>
                    </a:lnTo>
                    <a:lnTo>
                      <a:pt x="95" y="30"/>
                    </a:lnTo>
                    <a:lnTo>
                      <a:pt x="95" y="30"/>
                    </a:lnTo>
                    <a:lnTo>
                      <a:pt x="95" y="30"/>
                    </a:lnTo>
                    <a:lnTo>
                      <a:pt x="93" y="28"/>
                    </a:lnTo>
                    <a:lnTo>
                      <a:pt x="93" y="26"/>
                    </a:lnTo>
                    <a:lnTo>
                      <a:pt x="95" y="23"/>
                    </a:lnTo>
                    <a:lnTo>
                      <a:pt x="95" y="23"/>
                    </a:lnTo>
                    <a:lnTo>
                      <a:pt x="96" y="25"/>
                    </a:lnTo>
                    <a:lnTo>
                      <a:pt x="98" y="25"/>
                    </a:lnTo>
                    <a:lnTo>
                      <a:pt x="100" y="21"/>
                    </a:lnTo>
                    <a:lnTo>
                      <a:pt x="100" y="21"/>
                    </a:lnTo>
                    <a:lnTo>
                      <a:pt x="104" y="14"/>
                    </a:lnTo>
                    <a:lnTo>
                      <a:pt x="104" y="14"/>
                    </a:lnTo>
                    <a:lnTo>
                      <a:pt x="105" y="12"/>
                    </a:lnTo>
                    <a:lnTo>
                      <a:pt x="105" y="12"/>
                    </a:lnTo>
                    <a:lnTo>
                      <a:pt x="109" y="8"/>
                    </a:lnTo>
                    <a:lnTo>
                      <a:pt x="109" y="8"/>
                    </a:lnTo>
                    <a:lnTo>
                      <a:pt x="111" y="5"/>
                    </a:lnTo>
                    <a:lnTo>
                      <a:pt x="113" y="0"/>
                    </a:lnTo>
                    <a:lnTo>
                      <a:pt x="113" y="0"/>
                    </a:lnTo>
                    <a:lnTo>
                      <a:pt x="114" y="1"/>
                    </a:lnTo>
                    <a:lnTo>
                      <a:pt x="114" y="3"/>
                    </a:lnTo>
                    <a:lnTo>
                      <a:pt x="113" y="7"/>
                    </a:lnTo>
                    <a:lnTo>
                      <a:pt x="113" y="7"/>
                    </a:lnTo>
                    <a:lnTo>
                      <a:pt x="116" y="3"/>
                    </a:lnTo>
                    <a:lnTo>
                      <a:pt x="118" y="1"/>
                    </a:lnTo>
                    <a:lnTo>
                      <a:pt x="120" y="1"/>
                    </a:lnTo>
                    <a:lnTo>
                      <a:pt x="120" y="1"/>
                    </a:lnTo>
                    <a:lnTo>
                      <a:pt x="121" y="5"/>
                    </a:lnTo>
                    <a:lnTo>
                      <a:pt x="123" y="7"/>
                    </a:lnTo>
                    <a:lnTo>
                      <a:pt x="125" y="7"/>
                    </a:lnTo>
                    <a:lnTo>
                      <a:pt x="125" y="7"/>
                    </a:lnTo>
                    <a:lnTo>
                      <a:pt x="125" y="7"/>
                    </a:lnTo>
                    <a:lnTo>
                      <a:pt x="127" y="8"/>
                    </a:lnTo>
                    <a:lnTo>
                      <a:pt x="129" y="10"/>
                    </a:lnTo>
                    <a:lnTo>
                      <a:pt x="129" y="12"/>
                    </a:lnTo>
                    <a:lnTo>
                      <a:pt x="129" y="12"/>
                    </a:lnTo>
                    <a:lnTo>
                      <a:pt x="129" y="12"/>
                    </a:lnTo>
                    <a:lnTo>
                      <a:pt x="127" y="14"/>
                    </a:lnTo>
                    <a:lnTo>
                      <a:pt x="127" y="14"/>
                    </a:lnTo>
                    <a:lnTo>
                      <a:pt x="127" y="17"/>
                    </a:lnTo>
                    <a:lnTo>
                      <a:pt x="125" y="19"/>
                    </a:lnTo>
                    <a:lnTo>
                      <a:pt x="125" y="19"/>
                    </a:lnTo>
                    <a:lnTo>
                      <a:pt x="130" y="17"/>
                    </a:lnTo>
                    <a:lnTo>
                      <a:pt x="130" y="17"/>
                    </a:lnTo>
                    <a:lnTo>
                      <a:pt x="132" y="16"/>
                    </a:lnTo>
                    <a:lnTo>
                      <a:pt x="134" y="16"/>
                    </a:lnTo>
                    <a:lnTo>
                      <a:pt x="134" y="16"/>
                    </a:lnTo>
                    <a:lnTo>
                      <a:pt x="136" y="17"/>
                    </a:lnTo>
                    <a:lnTo>
                      <a:pt x="134" y="19"/>
                    </a:lnTo>
                    <a:lnTo>
                      <a:pt x="132" y="19"/>
                    </a:lnTo>
                    <a:lnTo>
                      <a:pt x="132" y="19"/>
                    </a:lnTo>
                    <a:lnTo>
                      <a:pt x="132" y="21"/>
                    </a:lnTo>
                    <a:lnTo>
                      <a:pt x="134" y="21"/>
                    </a:lnTo>
                    <a:lnTo>
                      <a:pt x="138" y="19"/>
                    </a:lnTo>
                    <a:lnTo>
                      <a:pt x="138" y="19"/>
                    </a:lnTo>
                    <a:lnTo>
                      <a:pt x="139" y="19"/>
                    </a:lnTo>
                    <a:lnTo>
                      <a:pt x="141" y="21"/>
                    </a:lnTo>
                    <a:lnTo>
                      <a:pt x="143" y="23"/>
                    </a:lnTo>
                    <a:lnTo>
                      <a:pt x="143" y="23"/>
                    </a:lnTo>
                    <a:lnTo>
                      <a:pt x="145" y="23"/>
                    </a:lnTo>
                    <a:lnTo>
                      <a:pt x="146" y="25"/>
                    </a:lnTo>
                    <a:lnTo>
                      <a:pt x="148" y="26"/>
                    </a:lnTo>
                    <a:lnTo>
                      <a:pt x="148" y="26"/>
                    </a:lnTo>
                    <a:lnTo>
                      <a:pt x="150" y="25"/>
                    </a:lnTo>
                    <a:lnTo>
                      <a:pt x="152" y="26"/>
                    </a:lnTo>
                    <a:lnTo>
                      <a:pt x="154" y="26"/>
                    </a:lnTo>
                    <a:lnTo>
                      <a:pt x="155" y="28"/>
                    </a:lnTo>
                    <a:lnTo>
                      <a:pt x="155" y="28"/>
                    </a:lnTo>
                    <a:lnTo>
                      <a:pt x="154" y="30"/>
                    </a:lnTo>
                    <a:lnTo>
                      <a:pt x="150" y="32"/>
                    </a:lnTo>
                    <a:lnTo>
                      <a:pt x="145" y="33"/>
                    </a:lnTo>
                    <a:lnTo>
                      <a:pt x="145" y="33"/>
                    </a:lnTo>
                    <a:lnTo>
                      <a:pt x="139" y="33"/>
                    </a:lnTo>
                    <a:lnTo>
                      <a:pt x="138" y="33"/>
                    </a:lnTo>
                    <a:lnTo>
                      <a:pt x="138" y="35"/>
                    </a:lnTo>
                    <a:lnTo>
                      <a:pt x="138" y="35"/>
                    </a:lnTo>
                    <a:lnTo>
                      <a:pt x="141" y="37"/>
                    </a:lnTo>
                    <a:lnTo>
                      <a:pt x="143" y="39"/>
                    </a:lnTo>
                    <a:lnTo>
                      <a:pt x="143" y="41"/>
                    </a:lnTo>
                    <a:lnTo>
                      <a:pt x="143" y="41"/>
                    </a:lnTo>
                    <a:lnTo>
                      <a:pt x="145" y="41"/>
                    </a:lnTo>
                    <a:lnTo>
                      <a:pt x="145" y="42"/>
                    </a:lnTo>
                    <a:lnTo>
                      <a:pt x="145" y="42"/>
                    </a:lnTo>
                    <a:lnTo>
                      <a:pt x="143" y="42"/>
                    </a:lnTo>
                    <a:lnTo>
                      <a:pt x="139" y="44"/>
                    </a:lnTo>
                    <a:lnTo>
                      <a:pt x="139" y="44"/>
                    </a:lnTo>
                    <a:lnTo>
                      <a:pt x="134" y="44"/>
                    </a:lnTo>
                    <a:lnTo>
                      <a:pt x="129" y="42"/>
                    </a:lnTo>
                    <a:lnTo>
                      <a:pt x="129" y="42"/>
                    </a:lnTo>
                    <a:lnTo>
                      <a:pt x="129" y="44"/>
                    </a:lnTo>
                    <a:lnTo>
                      <a:pt x="129" y="46"/>
                    </a:lnTo>
                    <a:lnTo>
                      <a:pt x="129" y="46"/>
                    </a:lnTo>
                    <a:lnTo>
                      <a:pt x="125" y="46"/>
                    </a:lnTo>
                    <a:lnTo>
                      <a:pt x="123" y="44"/>
                    </a:lnTo>
                    <a:lnTo>
                      <a:pt x="123" y="44"/>
                    </a:lnTo>
                    <a:lnTo>
                      <a:pt x="120" y="42"/>
                    </a:lnTo>
                    <a:lnTo>
                      <a:pt x="118" y="42"/>
                    </a:lnTo>
                    <a:lnTo>
                      <a:pt x="114" y="42"/>
                    </a:lnTo>
                    <a:lnTo>
                      <a:pt x="111" y="42"/>
                    </a:lnTo>
                    <a:lnTo>
                      <a:pt x="111" y="42"/>
                    </a:lnTo>
                    <a:lnTo>
                      <a:pt x="111" y="44"/>
                    </a:lnTo>
                    <a:lnTo>
                      <a:pt x="109" y="44"/>
                    </a:lnTo>
                    <a:lnTo>
                      <a:pt x="107" y="42"/>
                    </a:lnTo>
                    <a:lnTo>
                      <a:pt x="107" y="42"/>
                    </a:lnTo>
                    <a:lnTo>
                      <a:pt x="105" y="42"/>
                    </a:lnTo>
                    <a:lnTo>
                      <a:pt x="104" y="44"/>
                    </a:lnTo>
                    <a:lnTo>
                      <a:pt x="104" y="44"/>
                    </a:lnTo>
                    <a:lnTo>
                      <a:pt x="102" y="44"/>
                    </a:lnTo>
                    <a:lnTo>
                      <a:pt x="100" y="42"/>
                    </a:lnTo>
                    <a:lnTo>
                      <a:pt x="100" y="42"/>
                    </a:lnTo>
                    <a:lnTo>
                      <a:pt x="98" y="46"/>
                    </a:lnTo>
                    <a:lnTo>
                      <a:pt x="98" y="46"/>
                    </a:lnTo>
                    <a:lnTo>
                      <a:pt x="96" y="51"/>
                    </a:lnTo>
                    <a:lnTo>
                      <a:pt x="96" y="51"/>
                    </a:lnTo>
                    <a:lnTo>
                      <a:pt x="96" y="55"/>
                    </a:lnTo>
                    <a:lnTo>
                      <a:pt x="96" y="55"/>
                    </a:lnTo>
                    <a:lnTo>
                      <a:pt x="96" y="57"/>
                    </a:lnTo>
                    <a:lnTo>
                      <a:pt x="96" y="60"/>
                    </a:lnTo>
                    <a:lnTo>
                      <a:pt x="96" y="60"/>
                    </a:lnTo>
                    <a:lnTo>
                      <a:pt x="95" y="64"/>
                    </a:lnTo>
                    <a:lnTo>
                      <a:pt x="93" y="64"/>
                    </a:lnTo>
                    <a:lnTo>
                      <a:pt x="93" y="64"/>
                    </a:lnTo>
                    <a:lnTo>
                      <a:pt x="89" y="66"/>
                    </a:lnTo>
                    <a:lnTo>
                      <a:pt x="89" y="67"/>
                    </a:lnTo>
                    <a:lnTo>
                      <a:pt x="91" y="73"/>
                    </a:lnTo>
                    <a:lnTo>
                      <a:pt x="91" y="73"/>
                    </a:lnTo>
                    <a:lnTo>
                      <a:pt x="88" y="76"/>
                    </a:lnTo>
                    <a:lnTo>
                      <a:pt x="86" y="78"/>
                    </a:lnTo>
                    <a:lnTo>
                      <a:pt x="86" y="80"/>
                    </a:lnTo>
                    <a:lnTo>
                      <a:pt x="86" y="80"/>
                    </a:lnTo>
                    <a:lnTo>
                      <a:pt x="86" y="82"/>
                    </a:lnTo>
                    <a:lnTo>
                      <a:pt x="84" y="85"/>
                    </a:lnTo>
                    <a:lnTo>
                      <a:pt x="82" y="87"/>
                    </a:lnTo>
                    <a:lnTo>
                      <a:pt x="82" y="91"/>
                    </a:lnTo>
                    <a:lnTo>
                      <a:pt x="82" y="91"/>
                    </a:lnTo>
                    <a:lnTo>
                      <a:pt x="79" y="89"/>
                    </a:lnTo>
                    <a:lnTo>
                      <a:pt x="77" y="91"/>
                    </a:lnTo>
                    <a:lnTo>
                      <a:pt x="77" y="91"/>
                    </a:lnTo>
                    <a:lnTo>
                      <a:pt x="73" y="91"/>
                    </a:lnTo>
                    <a:lnTo>
                      <a:pt x="71" y="91"/>
                    </a:lnTo>
                    <a:lnTo>
                      <a:pt x="71" y="91"/>
                    </a:lnTo>
                    <a:lnTo>
                      <a:pt x="68" y="92"/>
                    </a:lnTo>
                    <a:lnTo>
                      <a:pt x="64" y="92"/>
                    </a:lnTo>
                    <a:lnTo>
                      <a:pt x="64" y="92"/>
                    </a:lnTo>
                    <a:lnTo>
                      <a:pt x="61" y="92"/>
                    </a:lnTo>
                    <a:lnTo>
                      <a:pt x="57" y="89"/>
                    </a:lnTo>
                    <a:lnTo>
                      <a:pt x="57" y="89"/>
                    </a:lnTo>
                    <a:lnTo>
                      <a:pt x="55" y="89"/>
                    </a:lnTo>
                    <a:lnTo>
                      <a:pt x="50" y="87"/>
                    </a:lnTo>
                    <a:lnTo>
                      <a:pt x="46" y="89"/>
                    </a:lnTo>
                    <a:lnTo>
                      <a:pt x="45" y="91"/>
                    </a:lnTo>
                    <a:lnTo>
                      <a:pt x="45" y="91"/>
                    </a:lnTo>
                    <a:lnTo>
                      <a:pt x="41" y="94"/>
                    </a:lnTo>
                    <a:lnTo>
                      <a:pt x="41" y="94"/>
                    </a:lnTo>
                    <a:lnTo>
                      <a:pt x="38" y="98"/>
                    </a:lnTo>
                    <a:lnTo>
                      <a:pt x="38" y="98"/>
                    </a:lnTo>
                    <a:lnTo>
                      <a:pt x="32" y="98"/>
                    </a:lnTo>
                    <a:lnTo>
                      <a:pt x="32" y="98"/>
                    </a:lnTo>
                    <a:lnTo>
                      <a:pt x="29" y="96"/>
                    </a:lnTo>
                    <a:lnTo>
                      <a:pt x="29" y="96"/>
                    </a:lnTo>
                    <a:lnTo>
                      <a:pt x="23" y="98"/>
                    </a:lnTo>
                    <a:lnTo>
                      <a:pt x="20" y="100"/>
                    </a:lnTo>
                    <a:lnTo>
                      <a:pt x="20" y="100"/>
                    </a:lnTo>
                    <a:lnTo>
                      <a:pt x="18" y="100"/>
                    </a:lnTo>
                    <a:lnTo>
                      <a:pt x="16" y="100"/>
                    </a:lnTo>
                    <a:lnTo>
                      <a:pt x="13" y="98"/>
                    </a:lnTo>
                    <a:lnTo>
                      <a:pt x="13" y="98"/>
                    </a:lnTo>
                    <a:lnTo>
                      <a:pt x="9" y="94"/>
                    </a:lnTo>
                    <a:lnTo>
                      <a:pt x="9" y="94"/>
                    </a:lnTo>
                    <a:lnTo>
                      <a:pt x="7" y="91"/>
                    </a:lnTo>
                    <a:lnTo>
                      <a:pt x="7" y="91"/>
                    </a:lnTo>
                    <a:lnTo>
                      <a:pt x="4" y="89"/>
                    </a:lnTo>
                    <a:lnTo>
                      <a:pt x="4" y="89"/>
                    </a:lnTo>
                    <a:lnTo>
                      <a:pt x="4" y="87"/>
                    </a:lnTo>
                    <a:lnTo>
                      <a:pt x="2" y="85"/>
                    </a:lnTo>
                    <a:lnTo>
                      <a:pt x="2" y="85"/>
                    </a:lnTo>
                    <a:lnTo>
                      <a:pt x="0" y="83"/>
                    </a:lnTo>
                    <a:lnTo>
                      <a:pt x="0" y="82"/>
                    </a:lnTo>
                    <a:lnTo>
                      <a:pt x="2" y="8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4" name="Freeform 2734">
                <a:extLst>
                  <a:ext uri="{FF2B5EF4-FFF2-40B4-BE49-F238E27FC236}">
                    <a16:creationId xmlns:a16="http://schemas.microsoft.com/office/drawing/2014/main" id="{4FFA9237-F42C-E446-9A48-1DEF23FA762C}"/>
                  </a:ext>
                </a:extLst>
              </p:cNvPr>
              <p:cNvSpPr>
                <a:spLocks/>
              </p:cNvSpPr>
              <p:nvPr/>
            </p:nvSpPr>
            <p:spPr bwMode="auto">
              <a:xfrm>
                <a:off x="4453" y="2599"/>
                <a:ext cx="155" cy="100"/>
              </a:xfrm>
              <a:custGeom>
                <a:avLst/>
                <a:gdLst>
                  <a:gd name="T0" fmla="*/ 11 w 155"/>
                  <a:gd name="T1" fmla="*/ 87 h 100"/>
                  <a:gd name="T2" fmla="*/ 14 w 155"/>
                  <a:gd name="T3" fmla="*/ 87 h 100"/>
                  <a:gd name="T4" fmla="*/ 21 w 155"/>
                  <a:gd name="T5" fmla="*/ 89 h 100"/>
                  <a:gd name="T6" fmla="*/ 30 w 155"/>
                  <a:gd name="T7" fmla="*/ 92 h 100"/>
                  <a:gd name="T8" fmla="*/ 25 w 155"/>
                  <a:gd name="T9" fmla="*/ 87 h 100"/>
                  <a:gd name="T10" fmla="*/ 27 w 155"/>
                  <a:gd name="T11" fmla="*/ 83 h 100"/>
                  <a:gd name="T12" fmla="*/ 30 w 155"/>
                  <a:gd name="T13" fmla="*/ 78 h 100"/>
                  <a:gd name="T14" fmla="*/ 27 w 155"/>
                  <a:gd name="T15" fmla="*/ 75 h 100"/>
                  <a:gd name="T16" fmla="*/ 38 w 155"/>
                  <a:gd name="T17" fmla="*/ 67 h 100"/>
                  <a:gd name="T18" fmla="*/ 57 w 155"/>
                  <a:gd name="T19" fmla="*/ 60 h 100"/>
                  <a:gd name="T20" fmla="*/ 70 w 155"/>
                  <a:gd name="T21" fmla="*/ 39 h 100"/>
                  <a:gd name="T22" fmla="*/ 79 w 155"/>
                  <a:gd name="T23" fmla="*/ 46 h 100"/>
                  <a:gd name="T24" fmla="*/ 84 w 155"/>
                  <a:gd name="T25" fmla="*/ 41 h 100"/>
                  <a:gd name="T26" fmla="*/ 86 w 155"/>
                  <a:gd name="T27" fmla="*/ 33 h 100"/>
                  <a:gd name="T28" fmla="*/ 91 w 155"/>
                  <a:gd name="T29" fmla="*/ 39 h 100"/>
                  <a:gd name="T30" fmla="*/ 93 w 155"/>
                  <a:gd name="T31" fmla="*/ 33 h 100"/>
                  <a:gd name="T32" fmla="*/ 95 w 155"/>
                  <a:gd name="T33" fmla="*/ 30 h 100"/>
                  <a:gd name="T34" fmla="*/ 96 w 155"/>
                  <a:gd name="T35" fmla="*/ 25 h 100"/>
                  <a:gd name="T36" fmla="*/ 104 w 155"/>
                  <a:gd name="T37" fmla="*/ 14 h 100"/>
                  <a:gd name="T38" fmla="*/ 111 w 155"/>
                  <a:gd name="T39" fmla="*/ 5 h 100"/>
                  <a:gd name="T40" fmla="*/ 113 w 155"/>
                  <a:gd name="T41" fmla="*/ 7 h 100"/>
                  <a:gd name="T42" fmla="*/ 120 w 155"/>
                  <a:gd name="T43" fmla="*/ 1 h 100"/>
                  <a:gd name="T44" fmla="*/ 125 w 155"/>
                  <a:gd name="T45" fmla="*/ 7 h 100"/>
                  <a:gd name="T46" fmla="*/ 129 w 155"/>
                  <a:gd name="T47" fmla="*/ 12 h 100"/>
                  <a:gd name="T48" fmla="*/ 125 w 155"/>
                  <a:gd name="T49" fmla="*/ 19 h 100"/>
                  <a:gd name="T50" fmla="*/ 134 w 155"/>
                  <a:gd name="T51" fmla="*/ 16 h 100"/>
                  <a:gd name="T52" fmla="*/ 132 w 155"/>
                  <a:gd name="T53" fmla="*/ 21 h 100"/>
                  <a:gd name="T54" fmla="*/ 141 w 155"/>
                  <a:gd name="T55" fmla="*/ 21 h 100"/>
                  <a:gd name="T56" fmla="*/ 148 w 155"/>
                  <a:gd name="T57" fmla="*/ 26 h 100"/>
                  <a:gd name="T58" fmla="*/ 155 w 155"/>
                  <a:gd name="T59" fmla="*/ 28 h 100"/>
                  <a:gd name="T60" fmla="*/ 145 w 155"/>
                  <a:gd name="T61" fmla="*/ 33 h 100"/>
                  <a:gd name="T62" fmla="*/ 141 w 155"/>
                  <a:gd name="T63" fmla="*/ 37 h 100"/>
                  <a:gd name="T64" fmla="*/ 145 w 155"/>
                  <a:gd name="T65" fmla="*/ 42 h 100"/>
                  <a:gd name="T66" fmla="*/ 134 w 155"/>
                  <a:gd name="T67" fmla="*/ 44 h 100"/>
                  <a:gd name="T68" fmla="*/ 129 w 155"/>
                  <a:gd name="T69" fmla="*/ 46 h 100"/>
                  <a:gd name="T70" fmla="*/ 118 w 155"/>
                  <a:gd name="T71" fmla="*/ 42 h 100"/>
                  <a:gd name="T72" fmla="*/ 109 w 155"/>
                  <a:gd name="T73" fmla="*/ 44 h 100"/>
                  <a:gd name="T74" fmla="*/ 104 w 155"/>
                  <a:gd name="T75" fmla="*/ 44 h 100"/>
                  <a:gd name="T76" fmla="*/ 98 w 155"/>
                  <a:gd name="T77" fmla="*/ 46 h 100"/>
                  <a:gd name="T78" fmla="*/ 96 w 155"/>
                  <a:gd name="T79" fmla="*/ 57 h 100"/>
                  <a:gd name="T80" fmla="*/ 93 w 155"/>
                  <a:gd name="T81" fmla="*/ 64 h 100"/>
                  <a:gd name="T82" fmla="*/ 88 w 155"/>
                  <a:gd name="T83" fmla="*/ 76 h 100"/>
                  <a:gd name="T84" fmla="*/ 84 w 155"/>
                  <a:gd name="T85" fmla="*/ 85 h 100"/>
                  <a:gd name="T86" fmla="*/ 77 w 155"/>
                  <a:gd name="T87" fmla="*/ 91 h 100"/>
                  <a:gd name="T88" fmla="*/ 68 w 155"/>
                  <a:gd name="T89" fmla="*/ 92 h 100"/>
                  <a:gd name="T90" fmla="*/ 57 w 155"/>
                  <a:gd name="T91" fmla="*/ 89 h 100"/>
                  <a:gd name="T92" fmla="*/ 45 w 155"/>
                  <a:gd name="T93" fmla="*/ 91 h 100"/>
                  <a:gd name="T94" fmla="*/ 32 w 155"/>
                  <a:gd name="T95" fmla="*/ 98 h 100"/>
                  <a:gd name="T96" fmla="*/ 20 w 155"/>
                  <a:gd name="T97" fmla="*/ 100 h 100"/>
                  <a:gd name="T98" fmla="*/ 13 w 155"/>
                  <a:gd name="T99" fmla="*/ 98 h 100"/>
                  <a:gd name="T100" fmla="*/ 4 w 155"/>
                  <a:gd name="T101" fmla="*/ 89 h 100"/>
                  <a:gd name="T102" fmla="*/ 0 w 155"/>
                  <a:gd name="T103"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5" h="100">
                    <a:moveTo>
                      <a:pt x="2" y="80"/>
                    </a:moveTo>
                    <a:lnTo>
                      <a:pt x="2" y="80"/>
                    </a:lnTo>
                    <a:lnTo>
                      <a:pt x="4" y="83"/>
                    </a:lnTo>
                    <a:lnTo>
                      <a:pt x="7" y="85"/>
                    </a:lnTo>
                    <a:lnTo>
                      <a:pt x="11" y="87"/>
                    </a:lnTo>
                    <a:lnTo>
                      <a:pt x="13" y="85"/>
                    </a:lnTo>
                    <a:lnTo>
                      <a:pt x="13" y="85"/>
                    </a:lnTo>
                    <a:lnTo>
                      <a:pt x="13" y="85"/>
                    </a:lnTo>
                    <a:lnTo>
                      <a:pt x="14" y="85"/>
                    </a:lnTo>
                    <a:lnTo>
                      <a:pt x="14" y="87"/>
                    </a:lnTo>
                    <a:lnTo>
                      <a:pt x="14" y="87"/>
                    </a:lnTo>
                    <a:lnTo>
                      <a:pt x="16" y="89"/>
                    </a:lnTo>
                    <a:lnTo>
                      <a:pt x="20" y="89"/>
                    </a:lnTo>
                    <a:lnTo>
                      <a:pt x="20" y="89"/>
                    </a:lnTo>
                    <a:lnTo>
                      <a:pt x="21" y="89"/>
                    </a:lnTo>
                    <a:lnTo>
                      <a:pt x="23" y="91"/>
                    </a:lnTo>
                    <a:lnTo>
                      <a:pt x="23" y="91"/>
                    </a:lnTo>
                    <a:lnTo>
                      <a:pt x="27" y="91"/>
                    </a:lnTo>
                    <a:lnTo>
                      <a:pt x="30" y="92"/>
                    </a:lnTo>
                    <a:lnTo>
                      <a:pt x="30" y="92"/>
                    </a:lnTo>
                    <a:lnTo>
                      <a:pt x="27" y="91"/>
                    </a:lnTo>
                    <a:lnTo>
                      <a:pt x="25" y="91"/>
                    </a:lnTo>
                    <a:lnTo>
                      <a:pt x="25" y="89"/>
                    </a:lnTo>
                    <a:lnTo>
                      <a:pt x="25" y="89"/>
                    </a:lnTo>
                    <a:lnTo>
                      <a:pt x="25" y="87"/>
                    </a:lnTo>
                    <a:lnTo>
                      <a:pt x="27" y="87"/>
                    </a:lnTo>
                    <a:lnTo>
                      <a:pt x="27" y="87"/>
                    </a:lnTo>
                    <a:lnTo>
                      <a:pt x="25" y="85"/>
                    </a:lnTo>
                    <a:lnTo>
                      <a:pt x="27" y="83"/>
                    </a:lnTo>
                    <a:lnTo>
                      <a:pt x="27" y="83"/>
                    </a:lnTo>
                    <a:lnTo>
                      <a:pt x="27" y="82"/>
                    </a:lnTo>
                    <a:lnTo>
                      <a:pt x="27" y="82"/>
                    </a:lnTo>
                    <a:lnTo>
                      <a:pt x="29" y="80"/>
                    </a:lnTo>
                    <a:lnTo>
                      <a:pt x="30" y="78"/>
                    </a:lnTo>
                    <a:lnTo>
                      <a:pt x="30" y="78"/>
                    </a:lnTo>
                    <a:lnTo>
                      <a:pt x="27" y="78"/>
                    </a:lnTo>
                    <a:lnTo>
                      <a:pt x="27" y="78"/>
                    </a:lnTo>
                    <a:lnTo>
                      <a:pt x="27" y="76"/>
                    </a:lnTo>
                    <a:lnTo>
                      <a:pt x="27" y="75"/>
                    </a:lnTo>
                    <a:lnTo>
                      <a:pt x="27" y="75"/>
                    </a:lnTo>
                    <a:lnTo>
                      <a:pt x="32" y="76"/>
                    </a:lnTo>
                    <a:lnTo>
                      <a:pt x="32" y="76"/>
                    </a:lnTo>
                    <a:lnTo>
                      <a:pt x="30" y="73"/>
                    </a:lnTo>
                    <a:lnTo>
                      <a:pt x="30" y="71"/>
                    </a:lnTo>
                    <a:lnTo>
                      <a:pt x="38" y="67"/>
                    </a:lnTo>
                    <a:lnTo>
                      <a:pt x="38" y="67"/>
                    </a:lnTo>
                    <a:lnTo>
                      <a:pt x="46" y="66"/>
                    </a:lnTo>
                    <a:lnTo>
                      <a:pt x="55" y="62"/>
                    </a:lnTo>
                    <a:lnTo>
                      <a:pt x="55" y="62"/>
                    </a:lnTo>
                    <a:lnTo>
                      <a:pt x="57" y="60"/>
                    </a:lnTo>
                    <a:lnTo>
                      <a:pt x="59" y="57"/>
                    </a:lnTo>
                    <a:lnTo>
                      <a:pt x="63" y="51"/>
                    </a:lnTo>
                    <a:lnTo>
                      <a:pt x="63" y="51"/>
                    </a:lnTo>
                    <a:lnTo>
                      <a:pt x="68" y="46"/>
                    </a:lnTo>
                    <a:lnTo>
                      <a:pt x="70" y="39"/>
                    </a:lnTo>
                    <a:lnTo>
                      <a:pt x="70" y="39"/>
                    </a:lnTo>
                    <a:lnTo>
                      <a:pt x="73" y="41"/>
                    </a:lnTo>
                    <a:lnTo>
                      <a:pt x="75" y="42"/>
                    </a:lnTo>
                    <a:lnTo>
                      <a:pt x="75" y="42"/>
                    </a:lnTo>
                    <a:lnTo>
                      <a:pt x="79" y="46"/>
                    </a:lnTo>
                    <a:lnTo>
                      <a:pt x="80" y="48"/>
                    </a:lnTo>
                    <a:lnTo>
                      <a:pt x="80" y="48"/>
                    </a:lnTo>
                    <a:lnTo>
                      <a:pt x="82" y="48"/>
                    </a:lnTo>
                    <a:lnTo>
                      <a:pt x="84" y="46"/>
                    </a:lnTo>
                    <a:lnTo>
                      <a:pt x="84" y="41"/>
                    </a:lnTo>
                    <a:lnTo>
                      <a:pt x="84" y="41"/>
                    </a:lnTo>
                    <a:lnTo>
                      <a:pt x="82" y="39"/>
                    </a:lnTo>
                    <a:lnTo>
                      <a:pt x="84" y="37"/>
                    </a:lnTo>
                    <a:lnTo>
                      <a:pt x="86" y="33"/>
                    </a:lnTo>
                    <a:lnTo>
                      <a:pt x="86" y="33"/>
                    </a:lnTo>
                    <a:lnTo>
                      <a:pt x="88" y="41"/>
                    </a:lnTo>
                    <a:lnTo>
                      <a:pt x="89" y="42"/>
                    </a:lnTo>
                    <a:lnTo>
                      <a:pt x="91" y="44"/>
                    </a:lnTo>
                    <a:lnTo>
                      <a:pt x="91" y="44"/>
                    </a:lnTo>
                    <a:lnTo>
                      <a:pt x="91" y="39"/>
                    </a:lnTo>
                    <a:lnTo>
                      <a:pt x="89" y="35"/>
                    </a:lnTo>
                    <a:lnTo>
                      <a:pt x="89" y="35"/>
                    </a:lnTo>
                    <a:lnTo>
                      <a:pt x="89" y="33"/>
                    </a:lnTo>
                    <a:lnTo>
                      <a:pt x="89" y="33"/>
                    </a:lnTo>
                    <a:lnTo>
                      <a:pt x="93" y="33"/>
                    </a:lnTo>
                    <a:lnTo>
                      <a:pt x="93" y="33"/>
                    </a:lnTo>
                    <a:lnTo>
                      <a:pt x="95" y="32"/>
                    </a:lnTo>
                    <a:lnTo>
                      <a:pt x="95" y="30"/>
                    </a:lnTo>
                    <a:lnTo>
                      <a:pt x="95" y="30"/>
                    </a:lnTo>
                    <a:lnTo>
                      <a:pt x="95" y="30"/>
                    </a:lnTo>
                    <a:lnTo>
                      <a:pt x="93" y="28"/>
                    </a:lnTo>
                    <a:lnTo>
                      <a:pt x="93" y="26"/>
                    </a:lnTo>
                    <a:lnTo>
                      <a:pt x="95" y="23"/>
                    </a:lnTo>
                    <a:lnTo>
                      <a:pt x="95" y="23"/>
                    </a:lnTo>
                    <a:lnTo>
                      <a:pt x="96" y="25"/>
                    </a:lnTo>
                    <a:lnTo>
                      <a:pt x="98" y="25"/>
                    </a:lnTo>
                    <a:lnTo>
                      <a:pt x="100" y="21"/>
                    </a:lnTo>
                    <a:lnTo>
                      <a:pt x="100" y="21"/>
                    </a:lnTo>
                    <a:lnTo>
                      <a:pt x="104" y="14"/>
                    </a:lnTo>
                    <a:lnTo>
                      <a:pt x="104" y="14"/>
                    </a:lnTo>
                    <a:lnTo>
                      <a:pt x="105" y="12"/>
                    </a:lnTo>
                    <a:lnTo>
                      <a:pt x="105" y="12"/>
                    </a:lnTo>
                    <a:lnTo>
                      <a:pt x="109" y="8"/>
                    </a:lnTo>
                    <a:lnTo>
                      <a:pt x="109" y="8"/>
                    </a:lnTo>
                    <a:lnTo>
                      <a:pt x="111" y="5"/>
                    </a:lnTo>
                    <a:lnTo>
                      <a:pt x="113" y="0"/>
                    </a:lnTo>
                    <a:lnTo>
                      <a:pt x="113" y="0"/>
                    </a:lnTo>
                    <a:lnTo>
                      <a:pt x="114" y="1"/>
                    </a:lnTo>
                    <a:lnTo>
                      <a:pt x="114" y="3"/>
                    </a:lnTo>
                    <a:lnTo>
                      <a:pt x="113" y="7"/>
                    </a:lnTo>
                    <a:lnTo>
                      <a:pt x="113" y="7"/>
                    </a:lnTo>
                    <a:lnTo>
                      <a:pt x="116" y="3"/>
                    </a:lnTo>
                    <a:lnTo>
                      <a:pt x="118" y="1"/>
                    </a:lnTo>
                    <a:lnTo>
                      <a:pt x="120" y="1"/>
                    </a:lnTo>
                    <a:lnTo>
                      <a:pt x="120" y="1"/>
                    </a:lnTo>
                    <a:lnTo>
                      <a:pt x="121" y="5"/>
                    </a:lnTo>
                    <a:lnTo>
                      <a:pt x="123" y="7"/>
                    </a:lnTo>
                    <a:lnTo>
                      <a:pt x="125" y="7"/>
                    </a:lnTo>
                    <a:lnTo>
                      <a:pt x="125" y="7"/>
                    </a:lnTo>
                    <a:lnTo>
                      <a:pt x="125" y="7"/>
                    </a:lnTo>
                    <a:lnTo>
                      <a:pt x="127" y="8"/>
                    </a:lnTo>
                    <a:lnTo>
                      <a:pt x="129" y="10"/>
                    </a:lnTo>
                    <a:lnTo>
                      <a:pt x="129" y="12"/>
                    </a:lnTo>
                    <a:lnTo>
                      <a:pt x="129" y="12"/>
                    </a:lnTo>
                    <a:lnTo>
                      <a:pt x="129" y="12"/>
                    </a:lnTo>
                    <a:lnTo>
                      <a:pt x="127" y="14"/>
                    </a:lnTo>
                    <a:lnTo>
                      <a:pt x="127" y="14"/>
                    </a:lnTo>
                    <a:lnTo>
                      <a:pt x="127" y="17"/>
                    </a:lnTo>
                    <a:lnTo>
                      <a:pt x="125" y="19"/>
                    </a:lnTo>
                    <a:lnTo>
                      <a:pt x="125" y="19"/>
                    </a:lnTo>
                    <a:lnTo>
                      <a:pt x="130" y="17"/>
                    </a:lnTo>
                    <a:lnTo>
                      <a:pt x="130" y="17"/>
                    </a:lnTo>
                    <a:lnTo>
                      <a:pt x="132" y="16"/>
                    </a:lnTo>
                    <a:lnTo>
                      <a:pt x="134" y="16"/>
                    </a:lnTo>
                    <a:lnTo>
                      <a:pt x="134" y="16"/>
                    </a:lnTo>
                    <a:lnTo>
                      <a:pt x="136" y="17"/>
                    </a:lnTo>
                    <a:lnTo>
                      <a:pt x="134" y="19"/>
                    </a:lnTo>
                    <a:lnTo>
                      <a:pt x="132" y="19"/>
                    </a:lnTo>
                    <a:lnTo>
                      <a:pt x="132" y="19"/>
                    </a:lnTo>
                    <a:lnTo>
                      <a:pt x="132" y="21"/>
                    </a:lnTo>
                    <a:lnTo>
                      <a:pt x="134" y="21"/>
                    </a:lnTo>
                    <a:lnTo>
                      <a:pt x="138" y="19"/>
                    </a:lnTo>
                    <a:lnTo>
                      <a:pt x="138" y="19"/>
                    </a:lnTo>
                    <a:lnTo>
                      <a:pt x="139" y="19"/>
                    </a:lnTo>
                    <a:lnTo>
                      <a:pt x="141" y="21"/>
                    </a:lnTo>
                    <a:lnTo>
                      <a:pt x="143" y="23"/>
                    </a:lnTo>
                    <a:lnTo>
                      <a:pt x="143" y="23"/>
                    </a:lnTo>
                    <a:lnTo>
                      <a:pt x="145" y="23"/>
                    </a:lnTo>
                    <a:lnTo>
                      <a:pt x="146" y="25"/>
                    </a:lnTo>
                    <a:lnTo>
                      <a:pt x="148" y="26"/>
                    </a:lnTo>
                    <a:lnTo>
                      <a:pt x="148" y="26"/>
                    </a:lnTo>
                    <a:lnTo>
                      <a:pt x="150" y="25"/>
                    </a:lnTo>
                    <a:lnTo>
                      <a:pt x="152" y="26"/>
                    </a:lnTo>
                    <a:lnTo>
                      <a:pt x="154" y="26"/>
                    </a:lnTo>
                    <a:lnTo>
                      <a:pt x="155" y="28"/>
                    </a:lnTo>
                    <a:lnTo>
                      <a:pt x="155" y="28"/>
                    </a:lnTo>
                    <a:lnTo>
                      <a:pt x="154" y="30"/>
                    </a:lnTo>
                    <a:lnTo>
                      <a:pt x="150" y="32"/>
                    </a:lnTo>
                    <a:lnTo>
                      <a:pt x="145" y="33"/>
                    </a:lnTo>
                    <a:lnTo>
                      <a:pt x="145" y="33"/>
                    </a:lnTo>
                    <a:lnTo>
                      <a:pt x="139" y="33"/>
                    </a:lnTo>
                    <a:lnTo>
                      <a:pt x="138" y="33"/>
                    </a:lnTo>
                    <a:lnTo>
                      <a:pt x="138" y="35"/>
                    </a:lnTo>
                    <a:lnTo>
                      <a:pt x="138" y="35"/>
                    </a:lnTo>
                    <a:lnTo>
                      <a:pt x="141" y="37"/>
                    </a:lnTo>
                    <a:lnTo>
                      <a:pt x="143" y="39"/>
                    </a:lnTo>
                    <a:lnTo>
                      <a:pt x="143" y="41"/>
                    </a:lnTo>
                    <a:lnTo>
                      <a:pt x="143" y="41"/>
                    </a:lnTo>
                    <a:lnTo>
                      <a:pt x="145" y="41"/>
                    </a:lnTo>
                    <a:lnTo>
                      <a:pt x="145" y="42"/>
                    </a:lnTo>
                    <a:lnTo>
                      <a:pt x="145" y="42"/>
                    </a:lnTo>
                    <a:lnTo>
                      <a:pt x="143" y="42"/>
                    </a:lnTo>
                    <a:lnTo>
                      <a:pt x="139" y="44"/>
                    </a:lnTo>
                    <a:lnTo>
                      <a:pt x="139" y="44"/>
                    </a:lnTo>
                    <a:lnTo>
                      <a:pt x="134" y="44"/>
                    </a:lnTo>
                    <a:lnTo>
                      <a:pt x="129" y="42"/>
                    </a:lnTo>
                    <a:lnTo>
                      <a:pt x="129" y="42"/>
                    </a:lnTo>
                    <a:lnTo>
                      <a:pt x="129" y="44"/>
                    </a:lnTo>
                    <a:lnTo>
                      <a:pt x="129" y="46"/>
                    </a:lnTo>
                    <a:lnTo>
                      <a:pt x="129" y="46"/>
                    </a:lnTo>
                    <a:lnTo>
                      <a:pt x="125" y="46"/>
                    </a:lnTo>
                    <a:lnTo>
                      <a:pt x="123" y="44"/>
                    </a:lnTo>
                    <a:lnTo>
                      <a:pt x="123" y="44"/>
                    </a:lnTo>
                    <a:lnTo>
                      <a:pt x="120" y="42"/>
                    </a:lnTo>
                    <a:lnTo>
                      <a:pt x="118" y="42"/>
                    </a:lnTo>
                    <a:lnTo>
                      <a:pt x="114" y="42"/>
                    </a:lnTo>
                    <a:lnTo>
                      <a:pt x="111" y="42"/>
                    </a:lnTo>
                    <a:lnTo>
                      <a:pt x="111" y="42"/>
                    </a:lnTo>
                    <a:lnTo>
                      <a:pt x="111" y="44"/>
                    </a:lnTo>
                    <a:lnTo>
                      <a:pt x="109" y="44"/>
                    </a:lnTo>
                    <a:lnTo>
                      <a:pt x="107" y="42"/>
                    </a:lnTo>
                    <a:lnTo>
                      <a:pt x="107" y="42"/>
                    </a:lnTo>
                    <a:lnTo>
                      <a:pt x="105" y="42"/>
                    </a:lnTo>
                    <a:lnTo>
                      <a:pt x="104" y="44"/>
                    </a:lnTo>
                    <a:lnTo>
                      <a:pt x="104" y="44"/>
                    </a:lnTo>
                    <a:lnTo>
                      <a:pt x="102" y="44"/>
                    </a:lnTo>
                    <a:lnTo>
                      <a:pt x="100" y="42"/>
                    </a:lnTo>
                    <a:lnTo>
                      <a:pt x="100" y="42"/>
                    </a:lnTo>
                    <a:lnTo>
                      <a:pt x="98" y="46"/>
                    </a:lnTo>
                    <a:lnTo>
                      <a:pt x="98" y="46"/>
                    </a:lnTo>
                    <a:lnTo>
                      <a:pt x="96" y="51"/>
                    </a:lnTo>
                    <a:lnTo>
                      <a:pt x="96" y="51"/>
                    </a:lnTo>
                    <a:lnTo>
                      <a:pt x="96" y="55"/>
                    </a:lnTo>
                    <a:lnTo>
                      <a:pt x="96" y="55"/>
                    </a:lnTo>
                    <a:lnTo>
                      <a:pt x="96" y="57"/>
                    </a:lnTo>
                    <a:lnTo>
                      <a:pt x="96" y="60"/>
                    </a:lnTo>
                    <a:lnTo>
                      <a:pt x="96" y="60"/>
                    </a:lnTo>
                    <a:lnTo>
                      <a:pt x="95" y="64"/>
                    </a:lnTo>
                    <a:lnTo>
                      <a:pt x="93" y="64"/>
                    </a:lnTo>
                    <a:lnTo>
                      <a:pt x="93" y="64"/>
                    </a:lnTo>
                    <a:lnTo>
                      <a:pt x="89" y="66"/>
                    </a:lnTo>
                    <a:lnTo>
                      <a:pt x="89" y="67"/>
                    </a:lnTo>
                    <a:lnTo>
                      <a:pt x="91" y="73"/>
                    </a:lnTo>
                    <a:lnTo>
                      <a:pt x="91" y="73"/>
                    </a:lnTo>
                    <a:lnTo>
                      <a:pt x="88" y="76"/>
                    </a:lnTo>
                    <a:lnTo>
                      <a:pt x="86" y="78"/>
                    </a:lnTo>
                    <a:lnTo>
                      <a:pt x="86" y="80"/>
                    </a:lnTo>
                    <a:lnTo>
                      <a:pt x="86" y="80"/>
                    </a:lnTo>
                    <a:lnTo>
                      <a:pt x="86" y="82"/>
                    </a:lnTo>
                    <a:lnTo>
                      <a:pt x="84" y="85"/>
                    </a:lnTo>
                    <a:lnTo>
                      <a:pt x="82" y="87"/>
                    </a:lnTo>
                    <a:lnTo>
                      <a:pt x="82" y="91"/>
                    </a:lnTo>
                    <a:lnTo>
                      <a:pt x="82" y="91"/>
                    </a:lnTo>
                    <a:lnTo>
                      <a:pt x="79" y="89"/>
                    </a:lnTo>
                    <a:lnTo>
                      <a:pt x="77" y="91"/>
                    </a:lnTo>
                    <a:lnTo>
                      <a:pt x="77" y="91"/>
                    </a:lnTo>
                    <a:lnTo>
                      <a:pt x="73" y="91"/>
                    </a:lnTo>
                    <a:lnTo>
                      <a:pt x="71" y="91"/>
                    </a:lnTo>
                    <a:lnTo>
                      <a:pt x="71" y="91"/>
                    </a:lnTo>
                    <a:lnTo>
                      <a:pt x="68" y="92"/>
                    </a:lnTo>
                    <a:lnTo>
                      <a:pt x="64" y="92"/>
                    </a:lnTo>
                    <a:lnTo>
                      <a:pt x="64" y="92"/>
                    </a:lnTo>
                    <a:lnTo>
                      <a:pt x="61" y="92"/>
                    </a:lnTo>
                    <a:lnTo>
                      <a:pt x="57" y="89"/>
                    </a:lnTo>
                    <a:lnTo>
                      <a:pt x="57" y="89"/>
                    </a:lnTo>
                    <a:lnTo>
                      <a:pt x="55" y="89"/>
                    </a:lnTo>
                    <a:lnTo>
                      <a:pt x="50" y="87"/>
                    </a:lnTo>
                    <a:lnTo>
                      <a:pt x="46" y="89"/>
                    </a:lnTo>
                    <a:lnTo>
                      <a:pt x="45" y="91"/>
                    </a:lnTo>
                    <a:lnTo>
                      <a:pt x="45" y="91"/>
                    </a:lnTo>
                    <a:lnTo>
                      <a:pt x="41" y="94"/>
                    </a:lnTo>
                    <a:lnTo>
                      <a:pt x="41" y="94"/>
                    </a:lnTo>
                    <a:lnTo>
                      <a:pt x="38" y="98"/>
                    </a:lnTo>
                    <a:lnTo>
                      <a:pt x="38" y="98"/>
                    </a:lnTo>
                    <a:lnTo>
                      <a:pt x="32" y="98"/>
                    </a:lnTo>
                    <a:lnTo>
                      <a:pt x="32" y="98"/>
                    </a:lnTo>
                    <a:lnTo>
                      <a:pt x="29" y="96"/>
                    </a:lnTo>
                    <a:lnTo>
                      <a:pt x="29" y="96"/>
                    </a:lnTo>
                    <a:lnTo>
                      <a:pt x="23" y="98"/>
                    </a:lnTo>
                    <a:lnTo>
                      <a:pt x="20" y="100"/>
                    </a:lnTo>
                    <a:lnTo>
                      <a:pt x="20" y="100"/>
                    </a:lnTo>
                    <a:lnTo>
                      <a:pt x="18" y="100"/>
                    </a:lnTo>
                    <a:lnTo>
                      <a:pt x="16" y="100"/>
                    </a:lnTo>
                    <a:lnTo>
                      <a:pt x="13" y="98"/>
                    </a:lnTo>
                    <a:lnTo>
                      <a:pt x="13" y="98"/>
                    </a:lnTo>
                    <a:lnTo>
                      <a:pt x="9" y="94"/>
                    </a:lnTo>
                    <a:lnTo>
                      <a:pt x="9" y="94"/>
                    </a:lnTo>
                    <a:lnTo>
                      <a:pt x="7" y="91"/>
                    </a:lnTo>
                    <a:lnTo>
                      <a:pt x="7" y="91"/>
                    </a:lnTo>
                    <a:lnTo>
                      <a:pt x="4" y="89"/>
                    </a:lnTo>
                    <a:lnTo>
                      <a:pt x="4" y="89"/>
                    </a:lnTo>
                    <a:lnTo>
                      <a:pt x="4" y="87"/>
                    </a:lnTo>
                    <a:lnTo>
                      <a:pt x="2" y="85"/>
                    </a:lnTo>
                    <a:lnTo>
                      <a:pt x="2" y="85"/>
                    </a:lnTo>
                    <a:lnTo>
                      <a:pt x="0" y="83"/>
                    </a:lnTo>
                    <a:lnTo>
                      <a:pt x="0" y="82"/>
                    </a:lnTo>
                    <a:lnTo>
                      <a:pt x="2" y="8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5" name="Freeform 2735">
                <a:extLst>
                  <a:ext uri="{FF2B5EF4-FFF2-40B4-BE49-F238E27FC236}">
                    <a16:creationId xmlns:a16="http://schemas.microsoft.com/office/drawing/2014/main" id="{0BCD5190-C911-CB46-ACD2-962F8452712C}"/>
                  </a:ext>
                </a:extLst>
              </p:cNvPr>
              <p:cNvSpPr>
                <a:spLocks/>
              </p:cNvSpPr>
              <p:nvPr/>
            </p:nvSpPr>
            <p:spPr bwMode="auto">
              <a:xfrm>
                <a:off x="5365" y="2565"/>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1 h 9"/>
                  <a:gd name="T26" fmla="*/ 2 w 13"/>
                  <a:gd name="T27" fmla="*/ 1 h 9"/>
                  <a:gd name="T28" fmla="*/ 2 w 13"/>
                  <a:gd name="T29" fmla="*/ 0 h 9"/>
                  <a:gd name="T30" fmla="*/ 0 w 13"/>
                  <a:gd name="T31" fmla="*/ 0 h 9"/>
                  <a:gd name="T32" fmla="*/ 2 w 13"/>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9">
                    <a:moveTo>
                      <a:pt x="2" y="0"/>
                    </a:moveTo>
                    <a:lnTo>
                      <a:pt x="2" y="0"/>
                    </a:lnTo>
                    <a:lnTo>
                      <a:pt x="2" y="0"/>
                    </a:lnTo>
                    <a:lnTo>
                      <a:pt x="8" y="0"/>
                    </a:lnTo>
                    <a:lnTo>
                      <a:pt x="8" y="0"/>
                    </a:lnTo>
                    <a:lnTo>
                      <a:pt x="9" y="0"/>
                    </a:lnTo>
                    <a:lnTo>
                      <a:pt x="9" y="0"/>
                    </a:lnTo>
                    <a:lnTo>
                      <a:pt x="13" y="5"/>
                    </a:lnTo>
                    <a:lnTo>
                      <a:pt x="13" y="9"/>
                    </a:lnTo>
                    <a:lnTo>
                      <a:pt x="13" y="9"/>
                    </a:lnTo>
                    <a:lnTo>
                      <a:pt x="11" y="9"/>
                    </a:lnTo>
                    <a:lnTo>
                      <a:pt x="11" y="5"/>
                    </a:lnTo>
                    <a:lnTo>
                      <a:pt x="8" y="1"/>
                    </a:lnTo>
                    <a:lnTo>
                      <a:pt x="2" y="1"/>
                    </a:lnTo>
                    <a:lnTo>
                      <a:pt x="2" y="0"/>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6" name="Freeform 2736">
                <a:extLst>
                  <a:ext uri="{FF2B5EF4-FFF2-40B4-BE49-F238E27FC236}">
                    <a16:creationId xmlns:a16="http://schemas.microsoft.com/office/drawing/2014/main" id="{7AD2E5AC-0EFC-7F40-B74C-2C37E9701E32}"/>
                  </a:ext>
                </a:extLst>
              </p:cNvPr>
              <p:cNvSpPr>
                <a:spLocks/>
              </p:cNvSpPr>
              <p:nvPr/>
            </p:nvSpPr>
            <p:spPr bwMode="auto">
              <a:xfrm>
                <a:off x="5365" y="2565"/>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1 h 9"/>
                  <a:gd name="T26" fmla="*/ 2 w 13"/>
                  <a:gd name="T27" fmla="*/ 1 h 9"/>
                  <a:gd name="T28" fmla="*/ 2 w 13"/>
                  <a:gd name="T29" fmla="*/ 0 h 9"/>
                  <a:gd name="T30" fmla="*/ 0 w 13"/>
                  <a:gd name="T31" fmla="*/ 0 h 9"/>
                  <a:gd name="T32" fmla="*/ 2 w 13"/>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9">
                    <a:moveTo>
                      <a:pt x="2" y="0"/>
                    </a:moveTo>
                    <a:lnTo>
                      <a:pt x="2" y="0"/>
                    </a:lnTo>
                    <a:lnTo>
                      <a:pt x="2" y="0"/>
                    </a:lnTo>
                    <a:lnTo>
                      <a:pt x="8" y="0"/>
                    </a:lnTo>
                    <a:lnTo>
                      <a:pt x="8" y="0"/>
                    </a:lnTo>
                    <a:lnTo>
                      <a:pt x="9" y="0"/>
                    </a:lnTo>
                    <a:lnTo>
                      <a:pt x="9" y="0"/>
                    </a:lnTo>
                    <a:lnTo>
                      <a:pt x="13" y="5"/>
                    </a:lnTo>
                    <a:lnTo>
                      <a:pt x="13" y="9"/>
                    </a:lnTo>
                    <a:lnTo>
                      <a:pt x="13" y="9"/>
                    </a:lnTo>
                    <a:lnTo>
                      <a:pt x="11" y="9"/>
                    </a:lnTo>
                    <a:lnTo>
                      <a:pt x="11" y="5"/>
                    </a:lnTo>
                    <a:lnTo>
                      <a:pt x="8" y="1"/>
                    </a:lnTo>
                    <a:lnTo>
                      <a:pt x="2" y="1"/>
                    </a:lnTo>
                    <a:lnTo>
                      <a:pt x="2" y="0"/>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7" name="Freeform 2737">
                <a:extLst>
                  <a:ext uri="{FF2B5EF4-FFF2-40B4-BE49-F238E27FC236}">
                    <a16:creationId xmlns:a16="http://schemas.microsoft.com/office/drawing/2014/main" id="{FB4D5F62-9604-1A40-A7C3-E98F63528BBD}"/>
                  </a:ext>
                </a:extLst>
              </p:cNvPr>
              <p:cNvSpPr>
                <a:spLocks/>
              </p:cNvSpPr>
              <p:nvPr/>
            </p:nvSpPr>
            <p:spPr bwMode="auto">
              <a:xfrm>
                <a:off x="5364" y="2529"/>
                <a:ext cx="5" cy="5"/>
              </a:xfrm>
              <a:custGeom>
                <a:avLst/>
                <a:gdLst>
                  <a:gd name="T0" fmla="*/ 1 w 5"/>
                  <a:gd name="T1" fmla="*/ 2 h 5"/>
                  <a:gd name="T2" fmla="*/ 3 w 5"/>
                  <a:gd name="T3" fmla="*/ 2 h 5"/>
                  <a:gd name="T4" fmla="*/ 5 w 5"/>
                  <a:gd name="T5" fmla="*/ 0 h 5"/>
                  <a:gd name="T6" fmla="*/ 5 w 5"/>
                  <a:gd name="T7" fmla="*/ 2 h 5"/>
                  <a:gd name="T8" fmla="*/ 3 w 5"/>
                  <a:gd name="T9" fmla="*/ 3 h 5"/>
                  <a:gd name="T10" fmla="*/ 3 w 5"/>
                  <a:gd name="T11" fmla="*/ 3 h 5"/>
                  <a:gd name="T12" fmla="*/ 1 w 5"/>
                  <a:gd name="T13" fmla="*/ 5 h 5"/>
                  <a:gd name="T14" fmla="*/ 0 w 5"/>
                  <a:gd name="T15" fmla="*/ 5 h 5"/>
                  <a:gd name="T16" fmla="*/ 0 w 5"/>
                  <a:gd name="T17" fmla="*/ 5 h 5"/>
                  <a:gd name="T18" fmla="*/ 0 w 5"/>
                  <a:gd name="T19" fmla="*/ 3 h 5"/>
                  <a:gd name="T20" fmla="*/ 0 w 5"/>
                  <a:gd name="T21" fmla="*/ 2 h 5"/>
                  <a:gd name="T22" fmla="*/ 1 w 5"/>
                  <a:gd name="T23" fmla="*/ 2 h 5"/>
                  <a:gd name="T24" fmla="*/ 1 w 5"/>
                  <a:gd name="T2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2"/>
                    </a:moveTo>
                    <a:lnTo>
                      <a:pt x="3" y="2"/>
                    </a:lnTo>
                    <a:lnTo>
                      <a:pt x="5" y="0"/>
                    </a:lnTo>
                    <a:lnTo>
                      <a:pt x="5" y="2"/>
                    </a:lnTo>
                    <a:lnTo>
                      <a:pt x="3" y="3"/>
                    </a:lnTo>
                    <a:lnTo>
                      <a:pt x="3" y="3"/>
                    </a:lnTo>
                    <a:lnTo>
                      <a:pt x="1" y="5"/>
                    </a:lnTo>
                    <a:lnTo>
                      <a:pt x="0" y="5"/>
                    </a:lnTo>
                    <a:lnTo>
                      <a:pt x="0" y="5"/>
                    </a:lnTo>
                    <a:lnTo>
                      <a:pt x="0" y="3"/>
                    </a:lnTo>
                    <a:lnTo>
                      <a:pt x="0" y="2"/>
                    </a:lnTo>
                    <a:lnTo>
                      <a:pt x="1" y="2"/>
                    </a:lnTo>
                    <a:lnTo>
                      <a:pt x="1"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8" name="Freeform 2738">
                <a:extLst>
                  <a:ext uri="{FF2B5EF4-FFF2-40B4-BE49-F238E27FC236}">
                    <a16:creationId xmlns:a16="http://schemas.microsoft.com/office/drawing/2014/main" id="{D7A272B3-6200-2140-8225-872E677B4118}"/>
                  </a:ext>
                </a:extLst>
              </p:cNvPr>
              <p:cNvSpPr>
                <a:spLocks/>
              </p:cNvSpPr>
              <p:nvPr/>
            </p:nvSpPr>
            <p:spPr bwMode="auto">
              <a:xfrm>
                <a:off x="5364" y="2529"/>
                <a:ext cx="5" cy="5"/>
              </a:xfrm>
              <a:custGeom>
                <a:avLst/>
                <a:gdLst>
                  <a:gd name="T0" fmla="*/ 1 w 5"/>
                  <a:gd name="T1" fmla="*/ 2 h 5"/>
                  <a:gd name="T2" fmla="*/ 3 w 5"/>
                  <a:gd name="T3" fmla="*/ 2 h 5"/>
                  <a:gd name="T4" fmla="*/ 5 w 5"/>
                  <a:gd name="T5" fmla="*/ 0 h 5"/>
                  <a:gd name="T6" fmla="*/ 5 w 5"/>
                  <a:gd name="T7" fmla="*/ 2 h 5"/>
                  <a:gd name="T8" fmla="*/ 3 w 5"/>
                  <a:gd name="T9" fmla="*/ 3 h 5"/>
                  <a:gd name="T10" fmla="*/ 3 w 5"/>
                  <a:gd name="T11" fmla="*/ 3 h 5"/>
                  <a:gd name="T12" fmla="*/ 1 w 5"/>
                  <a:gd name="T13" fmla="*/ 5 h 5"/>
                  <a:gd name="T14" fmla="*/ 0 w 5"/>
                  <a:gd name="T15" fmla="*/ 5 h 5"/>
                  <a:gd name="T16" fmla="*/ 0 w 5"/>
                  <a:gd name="T17" fmla="*/ 5 h 5"/>
                  <a:gd name="T18" fmla="*/ 0 w 5"/>
                  <a:gd name="T19" fmla="*/ 3 h 5"/>
                  <a:gd name="T20" fmla="*/ 0 w 5"/>
                  <a:gd name="T21" fmla="*/ 2 h 5"/>
                  <a:gd name="T22" fmla="*/ 1 w 5"/>
                  <a:gd name="T23" fmla="*/ 2 h 5"/>
                  <a:gd name="T24" fmla="*/ 1 w 5"/>
                  <a:gd name="T2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2"/>
                    </a:moveTo>
                    <a:lnTo>
                      <a:pt x="3" y="2"/>
                    </a:lnTo>
                    <a:lnTo>
                      <a:pt x="5" y="0"/>
                    </a:lnTo>
                    <a:lnTo>
                      <a:pt x="5" y="2"/>
                    </a:lnTo>
                    <a:lnTo>
                      <a:pt x="3" y="3"/>
                    </a:lnTo>
                    <a:lnTo>
                      <a:pt x="3" y="3"/>
                    </a:lnTo>
                    <a:lnTo>
                      <a:pt x="1" y="5"/>
                    </a:lnTo>
                    <a:lnTo>
                      <a:pt x="0" y="5"/>
                    </a:lnTo>
                    <a:lnTo>
                      <a:pt x="0" y="5"/>
                    </a:lnTo>
                    <a:lnTo>
                      <a:pt x="0" y="3"/>
                    </a:lnTo>
                    <a:lnTo>
                      <a:pt x="0" y="2"/>
                    </a:lnTo>
                    <a:lnTo>
                      <a:pt x="1" y="2"/>
                    </a:lnTo>
                    <a:lnTo>
                      <a:pt x="1"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99" name="Freeform 2739">
                <a:extLst>
                  <a:ext uri="{FF2B5EF4-FFF2-40B4-BE49-F238E27FC236}">
                    <a16:creationId xmlns:a16="http://schemas.microsoft.com/office/drawing/2014/main" id="{F0BFD099-9733-784F-AECD-4D2F99C8A6A9}"/>
                  </a:ext>
                </a:extLst>
              </p:cNvPr>
              <p:cNvSpPr>
                <a:spLocks/>
              </p:cNvSpPr>
              <p:nvPr/>
            </p:nvSpPr>
            <p:spPr bwMode="auto">
              <a:xfrm>
                <a:off x="5430" y="2572"/>
                <a:ext cx="5" cy="5"/>
              </a:xfrm>
              <a:custGeom>
                <a:avLst/>
                <a:gdLst>
                  <a:gd name="T0" fmla="*/ 0 w 5"/>
                  <a:gd name="T1" fmla="*/ 0 h 5"/>
                  <a:gd name="T2" fmla="*/ 1 w 5"/>
                  <a:gd name="T3" fmla="*/ 0 h 5"/>
                  <a:gd name="T4" fmla="*/ 1 w 5"/>
                  <a:gd name="T5" fmla="*/ 0 h 5"/>
                  <a:gd name="T6" fmla="*/ 3 w 5"/>
                  <a:gd name="T7" fmla="*/ 2 h 5"/>
                  <a:gd name="T8" fmla="*/ 5 w 5"/>
                  <a:gd name="T9" fmla="*/ 3 h 5"/>
                  <a:gd name="T10" fmla="*/ 5 w 5"/>
                  <a:gd name="T11" fmla="*/ 5 h 5"/>
                  <a:gd name="T12" fmla="*/ 5 w 5"/>
                  <a:gd name="T13" fmla="*/ 5 h 5"/>
                  <a:gd name="T14" fmla="*/ 3 w 5"/>
                  <a:gd name="T15" fmla="*/ 5 h 5"/>
                  <a:gd name="T16" fmla="*/ 1 w 5"/>
                  <a:gd name="T17" fmla="*/ 3 h 5"/>
                  <a:gd name="T18" fmla="*/ 0 w 5"/>
                  <a:gd name="T19" fmla="*/ 2 h 5"/>
                  <a:gd name="T20" fmla="*/ 0 w 5"/>
                  <a:gd name="T21" fmla="*/ 0 h 5"/>
                  <a:gd name="T22" fmla="*/ 0 w 5"/>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0"/>
                    </a:moveTo>
                    <a:lnTo>
                      <a:pt x="1" y="0"/>
                    </a:lnTo>
                    <a:lnTo>
                      <a:pt x="1" y="0"/>
                    </a:lnTo>
                    <a:lnTo>
                      <a:pt x="3" y="2"/>
                    </a:lnTo>
                    <a:lnTo>
                      <a:pt x="5" y="3"/>
                    </a:lnTo>
                    <a:lnTo>
                      <a:pt x="5" y="5"/>
                    </a:lnTo>
                    <a:lnTo>
                      <a:pt x="5" y="5"/>
                    </a:lnTo>
                    <a:lnTo>
                      <a:pt x="3" y="5"/>
                    </a:lnTo>
                    <a:lnTo>
                      <a:pt x="1" y="3"/>
                    </a:lnTo>
                    <a:lnTo>
                      <a:pt x="0" y="2"/>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00" name="Freeform 2740">
                <a:extLst>
                  <a:ext uri="{FF2B5EF4-FFF2-40B4-BE49-F238E27FC236}">
                    <a16:creationId xmlns:a16="http://schemas.microsoft.com/office/drawing/2014/main" id="{21BCA5FA-2018-324B-A139-79AA1F89BA28}"/>
                  </a:ext>
                </a:extLst>
              </p:cNvPr>
              <p:cNvSpPr>
                <a:spLocks/>
              </p:cNvSpPr>
              <p:nvPr/>
            </p:nvSpPr>
            <p:spPr bwMode="auto">
              <a:xfrm>
                <a:off x="5430" y="2572"/>
                <a:ext cx="5" cy="5"/>
              </a:xfrm>
              <a:custGeom>
                <a:avLst/>
                <a:gdLst>
                  <a:gd name="T0" fmla="*/ 0 w 5"/>
                  <a:gd name="T1" fmla="*/ 0 h 5"/>
                  <a:gd name="T2" fmla="*/ 1 w 5"/>
                  <a:gd name="T3" fmla="*/ 0 h 5"/>
                  <a:gd name="T4" fmla="*/ 1 w 5"/>
                  <a:gd name="T5" fmla="*/ 0 h 5"/>
                  <a:gd name="T6" fmla="*/ 3 w 5"/>
                  <a:gd name="T7" fmla="*/ 2 h 5"/>
                  <a:gd name="T8" fmla="*/ 5 w 5"/>
                  <a:gd name="T9" fmla="*/ 3 h 5"/>
                  <a:gd name="T10" fmla="*/ 5 w 5"/>
                  <a:gd name="T11" fmla="*/ 5 h 5"/>
                  <a:gd name="T12" fmla="*/ 5 w 5"/>
                  <a:gd name="T13" fmla="*/ 5 h 5"/>
                  <a:gd name="T14" fmla="*/ 3 w 5"/>
                  <a:gd name="T15" fmla="*/ 5 h 5"/>
                  <a:gd name="T16" fmla="*/ 1 w 5"/>
                  <a:gd name="T17" fmla="*/ 3 h 5"/>
                  <a:gd name="T18" fmla="*/ 0 w 5"/>
                  <a:gd name="T19" fmla="*/ 2 h 5"/>
                  <a:gd name="T20" fmla="*/ 0 w 5"/>
                  <a:gd name="T21" fmla="*/ 0 h 5"/>
                  <a:gd name="T22" fmla="*/ 0 w 5"/>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0"/>
                    </a:moveTo>
                    <a:lnTo>
                      <a:pt x="1" y="0"/>
                    </a:lnTo>
                    <a:lnTo>
                      <a:pt x="1" y="0"/>
                    </a:lnTo>
                    <a:lnTo>
                      <a:pt x="3" y="2"/>
                    </a:lnTo>
                    <a:lnTo>
                      <a:pt x="5" y="3"/>
                    </a:lnTo>
                    <a:lnTo>
                      <a:pt x="5" y="5"/>
                    </a:lnTo>
                    <a:lnTo>
                      <a:pt x="5" y="5"/>
                    </a:lnTo>
                    <a:lnTo>
                      <a:pt x="3" y="5"/>
                    </a:lnTo>
                    <a:lnTo>
                      <a:pt x="1" y="3"/>
                    </a:lnTo>
                    <a:lnTo>
                      <a:pt x="0" y="2"/>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01" name="Freeform 2741">
                <a:extLst>
                  <a:ext uri="{FF2B5EF4-FFF2-40B4-BE49-F238E27FC236}">
                    <a16:creationId xmlns:a16="http://schemas.microsoft.com/office/drawing/2014/main" id="{8BD36F7A-5454-9442-A6A1-DC46CFF6435C}"/>
                  </a:ext>
                </a:extLst>
              </p:cNvPr>
              <p:cNvSpPr>
                <a:spLocks/>
              </p:cNvSpPr>
              <p:nvPr/>
            </p:nvSpPr>
            <p:spPr bwMode="auto">
              <a:xfrm>
                <a:off x="5462" y="2682"/>
                <a:ext cx="3" cy="11"/>
              </a:xfrm>
              <a:custGeom>
                <a:avLst/>
                <a:gdLst>
                  <a:gd name="T0" fmla="*/ 0 w 3"/>
                  <a:gd name="T1" fmla="*/ 0 h 11"/>
                  <a:gd name="T2" fmla="*/ 0 w 3"/>
                  <a:gd name="T3" fmla="*/ 2 h 11"/>
                  <a:gd name="T4" fmla="*/ 2 w 3"/>
                  <a:gd name="T5" fmla="*/ 4 h 11"/>
                  <a:gd name="T6" fmla="*/ 2 w 3"/>
                  <a:gd name="T7" fmla="*/ 8 h 11"/>
                  <a:gd name="T8" fmla="*/ 3 w 3"/>
                  <a:gd name="T9" fmla="*/ 9 h 11"/>
                  <a:gd name="T10" fmla="*/ 3 w 3"/>
                  <a:gd name="T11" fmla="*/ 11 h 11"/>
                  <a:gd name="T12" fmla="*/ 2 w 3"/>
                  <a:gd name="T13" fmla="*/ 11 h 11"/>
                  <a:gd name="T14" fmla="*/ 0 w 3"/>
                  <a:gd name="T15" fmla="*/ 9 h 11"/>
                  <a:gd name="T16" fmla="*/ 0 w 3"/>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1">
                    <a:moveTo>
                      <a:pt x="0" y="0"/>
                    </a:moveTo>
                    <a:lnTo>
                      <a:pt x="0" y="2"/>
                    </a:lnTo>
                    <a:lnTo>
                      <a:pt x="2" y="4"/>
                    </a:lnTo>
                    <a:lnTo>
                      <a:pt x="2" y="8"/>
                    </a:lnTo>
                    <a:lnTo>
                      <a:pt x="3" y="9"/>
                    </a:lnTo>
                    <a:lnTo>
                      <a:pt x="3" y="11"/>
                    </a:lnTo>
                    <a:lnTo>
                      <a:pt x="2" y="11"/>
                    </a:lnTo>
                    <a:lnTo>
                      <a:pt x="0" y="9"/>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978" name="Group 2943">
              <a:extLst>
                <a:ext uri="{FF2B5EF4-FFF2-40B4-BE49-F238E27FC236}">
                  <a16:creationId xmlns:a16="http://schemas.microsoft.com/office/drawing/2014/main" id="{06FC5A0F-7895-034E-8D9C-BAEA2151C051}"/>
                </a:ext>
              </a:extLst>
            </p:cNvPr>
            <p:cNvGrpSpPr>
              <a:grpSpLocks/>
            </p:cNvGrpSpPr>
            <p:nvPr/>
          </p:nvGrpSpPr>
          <p:grpSpPr bwMode="auto">
            <a:xfrm>
              <a:off x="4573" y="2068"/>
              <a:ext cx="1164" cy="1013"/>
              <a:chOff x="4573" y="2068"/>
              <a:chExt cx="1164" cy="1013"/>
            </a:xfrm>
            <a:grpFill/>
          </p:grpSpPr>
          <p:sp>
            <p:nvSpPr>
              <p:cNvPr id="3502" name="Freeform 2743">
                <a:extLst>
                  <a:ext uri="{FF2B5EF4-FFF2-40B4-BE49-F238E27FC236}">
                    <a16:creationId xmlns:a16="http://schemas.microsoft.com/office/drawing/2014/main" id="{6F1D2DBD-F3B2-D64A-A11C-D0E3E40BBD19}"/>
                  </a:ext>
                </a:extLst>
              </p:cNvPr>
              <p:cNvSpPr>
                <a:spLocks/>
              </p:cNvSpPr>
              <p:nvPr/>
            </p:nvSpPr>
            <p:spPr bwMode="auto">
              <a:xfrm>
                <a:off x="5462" y="2682"/>
                <a:ext cx="3" cy="11"/>
              </a:xfrm>
              <a:custGeom>
                <a:avLst/>
                <a:gdLst>
                  <a:gd name="T0" fmla="*/ 0 w 3"/>
                  <a:gd name="T1" fmla="*/ 0 h 11"/>
                  <a:gd name="T2" fmla="*/ 0 w 3"/>
                  <a:gd name="T3" fmla="*/ 2 h 11"/>
                  <a:gd name="T4" fmla="*/ 2 w 3"/>
                  <a:gd name="T5" fmla="*/ 4 h 11"/>
                  <a:gd name="T6" fmla="*/ 2 w 3"/>
                  <a:gd name="T7" fmla="*/ 8 h 11"/>
                  <a:gd name="T8" fmla="*/ 3 w 3"/>
                  <a:gd name="T9" fmla="*/ 9 h 11"/>
                  <a:gd name="T10" fmla="*/ 3 w 3"/>
                  <a:gd name="T11" fmla="*/ 11 h 11"/>
                  <a:gd name="T12" fmla="*/ 2 w 3"/>
                  <a:gd name="T13" fmla="*/ 11 h 11"/>
                  <a:gd name="T14" fmla="*/ 0 w 3"/>
                  <a:gd name="T15" fmla="*/ 9 h 11"/>
                  <a:gd name="T16" fmla="*/ 0 w 3"/>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1">
                    <a:moveTo>
                      <a:pt x="0" y="0"/>
                    </a:moveTo>
                    <a:lnTo>
                      <a:pt x="0" y="2"/>
                    </a:lnTo>
                    <a:lnTo>
                      <a:pt x="2" y="4"/>
                    </a:lnTo>
                    <a:lnTo>
                      <a:pt x="2" y="8"/>
                    </a:lnTo>
                    <a:lnTo>
                      <a:pt x="3" y="9"/>
                    </a:lnTo>
                    <a:lnTo>
                      <a:pt x="3" y="11"/>
                    </a:lnTo>
                    <a:lnTo>
                      <a:pt x="2" y="11"/>
                    </a:lnTo>
                    <a:lnTo>
                      <a:pt x="0" y="9"/>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03" name="Freeform 2744">
                <a:extLst>
                  <a:ext uri="{FF2B5EF4-FFF2-40B4-BE49-F238E27FC236}">
                    <a16:creationId xmlns:a16="http://schemas.microsoft.com/office/drawing/2014/main" id="{B06C5E0D-C0AB-A747-B9EB-D695A4DC0148}"/>
                  </a:ext>
                </a:extLst>
              </p:cNvPr>
              <p:cNvSpPr>
                <a:spLocks/>
              </p:cNvSpPr>
              <p:nvPr/>
            </p:nvSpPr>
            <p:spPr bwMode="auto">
              <a:xfrm>
                <a:off x="5348" y="288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0" y="4"/>
                    </a:moveTo>
                    <a:lnTo>
                      <a:pt x="0" y="4"/>
                    </a:lnTo>
                    <a:lnTo>
                      <a:pt x="0" y="4"/>
                    </a:lnTo>
                    <a:lnTo>
                      <a:pt x="1" y="0"/>
                    </a:lnTo>
                    <a:lnTo>
                      <a:pt x="3" y="0"/>
                    </a:lnTo>
                    <a:lnTo>
                      <a:pt x="5" y="2"/>
                    </a:lnTo>
                    <a:lnTo>
                      <a:pt x="5" y="4"/>
                    </a:lnTo>
                    <a:lnTo>
                      <a:pt x="3" y="4"/>
                    </a:lnTo>
                    <a:lnTo>
                      <a:pt x="3" y="4"/>
                    </a:lnTo>
                    <a:lnTo>
                      <a:pt x="1" y="4"/>
                    </a:lnTo>
                    <a:lnTo>
                      <a:pt x="1" y="4"/>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04" name="Freeform 2745">
                <a:extLst>
                  <a:ext uri="{FF2B5EF4-FFF2-40B4-BE49-F238E27FC236}">
                    <a16:creationId xmlns:a16="http://schemas.microsoft.com/office/drawing/2014/main" id="{2F8824C0-AC19-3240-883B-A7F32A2669BA}"/>
                  </a:ext>
                </a:extLst>
              </p:cNvPr>
              <p:cNvSpPr>
                <a:spLocks/>
              </p:cNvSpPr>
              <p:nvPr/>
            </p:nvSpPr>
            <p:spPr bwMode="auto">
              <a:xfrm>
                <a:off x="5348" y="288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0" y="4"/>
                    </a:moveTo>
                    <a:lnTo>
                      <a:pt x="0" y="4"/>
                    </a:lnTo>
                    <a:lnTo>
                      <a:pt x="0" y="4"/>
                    </a:lnTo>
                    <a:lnTo>
                      <a:pt x="1" y="0"/>
                    </a:lnTo>
                    <a:lnTo>
                      <a:pt x="3" y="0"/>
                    </a:lnTo>
                    <a:lnTo>
                      <a:pt x="5" y="2"/>
                    </a:lnTo>
                    <a:lnTo>
                      <a:pt x="5" y="4"/>
                    </a:lnTo>
                    <a:lnTo>
                      <a:pt x="3" y="4"/>
                    </a:lnTo>
                    <a:lnTo>
                      <a:pt x="3" y="4"/>
                    </a:lnTo>
                    <a:lnTo>
                      <a:pt x="1" y="4"/>
                    </a:lnTo>
                    <a:lnTo>
                      <a:pt x="1" y="4"/>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05" name="Freeform 2746">
                <a:extLst>
                  <a:ext uri="{FF2B5EF4-FFF2-40B4-BE49-F238E27FC236}">
                    <a16:creationId xmlns:a16="http://schemas.microsoft.com/office/drawing/2014/main" id="{6E7BA6FA-D4D1-DC41-BA94-D20D8899FCA0}"/>
                  </a:ext>
                </a:extLst>
              </p:cNvPr>
              <p:cNvSpPr>
                <a:spLocks/>
              </p:cNvSpPr>
              <p:nvPr/>
            </p:nvSpPr>
            <p:spPr bwMode="auto">
              <a:xfrm>
                <a:off x="5530" y="2993"/>
                <a:ext cx="21" cy="14"/>
              </a:xfrm>
              <a:custGeom>
                <a:avLst/>
                <a:gdLst>
                  <a:gd name="T0" fmla="*/ 10 w 21"/>
                  <a:gd name="T1" fmla="*/ 2 h 14"/>
                  <a:gd name="T2" fmla="*/ 12 w 21"/>
                  <a:gd name="T3" fmla="*/ 2 h 14"/>
                  <a:gd name="T4" fmla="*/ 14 w 21"/>
                  <a:gd name="T5" fmla="*/ 0 h 14"/>
                  <a:gd name="T6" fmla="*/ 14 w 21"/>
                  <a:gd name="T7" fmla="*/ 2 h 14"/>
                  <a:gd name="T8" fmla="*/ 16 w 21"/>
                  <a:gd name="T9" fmla="*/ 4 h 14"/>
                  <a:gd name="T10" fmla="*/ 18 w 21"/>
                  <a:gd name="T11" fmla="*/ 4 h 14"/>
                  <a:gd name="T12" fmla="*/ 19 w 21"/>
                  <a:gd name="T13" fmla="*/ 4 h 14"/>
                  <a:gd name="T14" fmla="*/ 21 w 21"/>
                  <a:gd name="T15" fmla="*/ 11 h 14"/>
                  <a:gd name="T16" fmla="*/ 21 w 21"/>
                  <a:gd name="T17" fmla="*/ 13 h 14"/>
                  <a:gd name="T18" fmla="*/ 16 w 21"/>
                  <a:gd name="T19" fmla="*/ 13 h 14"/>
                  <a:gd name="T20" fmla="*/ 14 w 21"/>
                  <a:gd name="T21" fmla="*/ 14 h 14"/>
                  <a:gd name="T22" fmla="*/ 7 w 21"/>
                  <a:gd name="T23" fmla="*/ 14 h 14"/>
                  <a:gd name="T24" fmla="*/ 7 w 21"/>
                  <a:gd name="T25" fmla="*/ 13 h 14"/>
                  <a:gd name="T26" fmla="*/ 1 w 21"/>
                  <a:gd name="T27" fmla="*/ 13 h 14"/>
                  <a:gd name="T28" fmla="*/ 0 w 21"/>
                  <a:gd name="T29" fmla="*/ 11 h 14"/>
                  <a:gd name="T30" fmla="*/ 0 w 21"/>
                  <a:gd name="T31" fmla="*/ 9 h 14"/>
                  <a:gd name="T32" fmla="*/ 1 w 21"/>
                  <a:gd name="T33" fmla="*/ 6 h 14"/>
                  <a:gd name="T34" fmla="*/ 5 w 21"/>
                  <a:gd name="T35" fmla="*/ 2 h 14"/>
                  <a:gd name="T36" fmla="*/ 7 w 21"/>
                  <a:gd name="T37" fmla="*/ 2 h 14"/>
                  <a:gd name="T38" fmla="*/ 9 w 21"/>
                  <a:gd name="T39" fmla="*/ 2 h 14"/>
                  <a:gd name="T40" fmla="*/ 10 w 21"/>
                  <a:gd name="T4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4">
                    <a:moveTo>
                      <a:pt x="10" y="2"/>
                    </a:moveTo>
                    <a:lnTo>
                      <a:pt x="12" y="2"/>
                    </a:lnTo>
                    <a:lnTo>
                      <a:pt x="14" y="0"/>
                    </a:lnTo>
                    <a:lnTo>
                      <a:pt x="14" y="2"/>
                    </a:lnTo>
                    <a:lnTo>
                      <a:pt x="16" y="4"/>
                    </a:lnTo>
                    <a:lnTo>
                      <a:pt x="18" y="4"/>
                    </a:lnTo>
                    <a:lnTo>
                      <a:pt x="19" y="4"/>
                    </a:lnTo>
                    <a:lnTo>
                      <a:pt x="21" y="11"/>
                    </a:lnTo>
                    <a:lnTo>
                      <a:pt x="21" y="13"/>
                    </a:lnTo>
                    <a:lnTo>
                      <a:pt x="16" y="13"/>
                    </a:lnTo>
                    <a:lnTo>
                      <a:pt x="14" y="14"/>
                    </a:lnTo>
                    <a:lnTo>
                      <a:pt x="7" y="14"/>
                    </a:lnTo>
                    <a:lnTo>
                      <a:pt x="7" y="13"/>
                    </a:lnTo>
                    <a:lnTo>
                      <a:pt x="1" y="13"/>
                    </a:lnTo>
                    <a:lnTo>
                      <a:pt x="0" y="11"/>
                    </a:lnTo>
                    <a:lnTo>
                      <a:pt x="0" y="9"/>
                    </a:lnTo>
                    <a:lnTo>
                      <a:pt x="1" y="6"/>
                    </a:lnTo>
                    <a:lnTo>
                      <a:pt x="5" y="2"/>
                    </a:lnTo>
                    <a:lnTo>
                      <a:pt x="7" y="2"/>
                    </a:lnTo>
                    <a:lnTo>
                      <a:pt x="9" y="2"/>
                    </a:lnTo>
                    <a:lnTo>
                      <a:pt x="1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06" name="Freeform 2747">
                <a:extLst>
                  <a:ext uri="{FF2B5EF4-FFF2-40B4-BE49-F238E27FC236}">
                    <a16:creationId xmlns:a16="http://schemas.microsoft.com/office/drawing/2014/main" id="{4998C249-23AA-6342-97EF-F00422415089}"/>
                  </a:ext>
                </a:extLst>
              </p:cNvPr>
              <p:cNvSpPr>
                <a:spLocks/>
              </p:cNvSpPr>
              <p:nvPr/>
            </p:nvSpPr>
            <p:spPr bwMode="auto">
              <a:xfrm>
                <a:off x="5530" y="2993"/>
                <a:ext cx="21" cy="14"/>
              </a:xfrm>
              <a:custGeom>
                <a:avLst/>
                <a:gdLst>
                  <a:gd name="T0" fmla="*/ 10 w 21"/>
                  <a:gd name="T1" fmla="*/ 2 h 14"/>
                  <a:gd name="T2" fmla="*/ 12 w 21"/>
                  <a:gd name="T3" fmla="*/ 2 h 14"/>
                  <a:gd name="T4" fmla="*/ 14 w 21"/>
                  <a:gd name="T5" fmla="*/ 0 h 14"/>
                  <a:gd name="T6" fmla="*/ 14 w 21"/>
                  <a:gd name="T7" fmla="*/ 2 h 14"/>
                  <a:gd name="T8" fmla="*/ 16 w 21"/>
                  <a:gd name="T9" fmla="*/ 4 h 14"/>
                  <a:gd name="T10" fmla="*/ 18 w 21"/>
                  <a:gd name="T11" fmla="*/ 4 h 14"/>
                  <a:gd name="T12" fmla="*/ 19 w 21"/>
                  <a:gd name="T13" fmla="*/ 4 h 14"/>
                  <a:gd name="T14" fmla="*/ 21 w 21"/>
                  <a:gd name="T15" fmla="*/ 11 h 14"/>
                  <a:gd name="T16" fmla="*/ 21 w 21"/>
                  <a:gd name="T17" fmla="*/ 13 h 14"/>
                  <a:gd name="T18" fmla="*/ 16 w 21"/>
                  <a:gd name="T19" fmla="*/ 13 h 14"/>
                  <a:gd name="T20" fmla="*/ 14 w 21"/>
                  <a:gd name="T21" fmla="*/ 14 h 14"/>
                  <a:gd name="T22" fmla="*/ 7 w 21"/>
                  <a:gd name="T23" fmla="*/ 14 h 14"/>
                  <a:gd name="T24" fmla="*/ 7 w 21"/>
                  <a:gd name="T25" fmla="*/ 13 h 14"/>
                  <a:gd name="T26" fmla="*/ 1 w 21"/>
                  <a:gd name="T27" fmla="*/ 13 h 14"/>
                  <a:gd name="T28" fmla="*/ 0 w 21"/>
                  <a:gd name="T29" fmla="*/ 11 h 14"/>
                  <a:gd name="T30" fmla="*/ 0 w 21"/>
                  <a:gd name="T31" fmla="*/ 9 h 14"/>
                  <a:gd name="T32" fmla="*/ 1 w 21"/>
                  <a:gd name="T33" fmla="*/ 6 h 14"/>
                  <a:gd name="T34" fmla="*/ 5 w 21"/>
                  <a:gd name="T35" fmla="*/ 2 h 14"/>
                  <a:gd name="T36" fmla="*/ 7 w 21"/>
                  <a:gd name="T37" fmla="*/ 2 h 14"/>
                  <a:gd name="T38" fmla="*/ 9 w 21"/>
                  <a:gd name="T39" fmla="*/ 2 h 14"/>
                  <a:gd name="T40" fmla="*/ 10 w 21"/>
                  <a:gd name="T4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4">
                    <a:moveTo>
                      <a:pt x="10" y="2"/>
                    </a:moveTo>
                    <a:lnTo>
                      <a:pt x="12" y="2"/>
                    </a:lnTo>
                    <a:lnTo>
                      <a:pt x="14" y="0"/>
                    </a:lnTo>
                    <a:lnTo>
                      <a:pt x="14" y="2"/>
                    </a:lnTo>
                    <a:lnTo>
                      <a:pt x="16" y="4"/>
                    </a:lnTo>
                    <a:lnTo>
                      <a:pt x="18" y="4"/>
                    </a:lnTo>
                    <a:lnTo>
                      <a:pt x="19" y="4"/>
                    </a:lnTo>
                    <a:lnTo>
                      <a:pt x="21" y="11"/>
                    </a:lnTo>
                    <a:lnTo>
                      <a:pt x="21" y="13"/>
                    </a:lnTo>
                    <a:lnTo>
                      <a:pt x="16" y="13"/>
                    </a:lnTo>
                    <a:lnTo>
                      <a:pt x="14" y="14"/>
                    </a:lnTo>
                    <a:lnTo>
                      <a:pt x="7" y="14"/>
                    </a:lnTo>
                    <a:lnTo>
                      <a:pt x="7" y="13"/>
                    </a:lnTo>
                    <a:lnTo>
                      <a:pt x="1" y="13"/>
                    </a:lnTo>
                    <a:lnTo>
                      <a:pt x="0" y="11"/>
                    </a:lnTo>
                    <a:lnTo>
                      <a:pt x="0" y="9"/>
                    </a:lnTo>
                    <a:lnTo>
                      <a:pt x="1" y="6"/>
                    </a:lnTo>
                    <a:lnTo>
                      <a:pt x="5" y="2"/>
                    </a:lnTo>
                    <a:lnTo>
                      <a:pt x="7" y="2"/>
                    </a:lnTo>
                    <a:lnTo>
                      <a:pt x="9" y="2"/>
                    </a:lnTo>
                    <a:lnTo>
                      <a:pt x="1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07" name="Freeform 2748">
                <a:extLst>
                  <a:ext uri="{FF2B5EF4-FFF2-40B4-BE49-F238E27FC236}">
                    <a16:creationId xmlns:a16="http://schemas.microsoft.com/office/drawing/2014/main" id="{88A587A3-398F-424B-967A-90531796F675}"/>
                  </a:ext>
                </a:extLst>
              </p:cNvPr>
              <p:cNvSpPr>
                <a:spLocks/>
              </p:cNvSpPr>
              <p:nvPr/>
            </p:nvSpPr>
            <p:spPr bwMode="auto">
              <a:xfrm>
                <a:off x="5549" y="2974"/>
                <a:ext cx="24" cy="14"/>
              </a:xfrm>
              <a:custGeom>
                <a:avLst/>
                <a:gdLst>
                  <a:gd name="T0" fmla="*/ 7 w 24"/>
                  <a:gd name="T1" fmla="*/ 5 h 14"/>
                  <a:gd name="T2" fmla="*/ 7 w 24"/>
                  <a:gd name="T3" fmla="*/ 5 h 14"/>
                  <a:gd name="T4" fmla="*/ 7 w 24"/>
                  <a:gd name="T5" fmla="*/ 5 h 14"/>
                  <a:gd name="T6" fmla="*/ 24 w 24"/>
                  <a:gd name="T7" fmla="*/ 0 h 14"/>
                  <a:gd name="T8" fmla="*/ 24 w 24"/>
                  <a:gd name="T9" fmla="*/ 1 h 14"/>
                  <a:gd name="T10" fmla="*/ 18 w 24"/>
                  <a:gd name="T11" fmla="*/ 3 h 14"/>
                  <a:gd name="T12" fmla="*/ 16 w 24"/>
                  <a:gd name="T13" fmla="*/ 7 h 14"/>
                  <a:gd name="T14" fmla="*/ 22 w 24"/>
                  <a:gd name="T15" fmla="*/ 5 h 14"/>
                  <a:gd name="T16" fmla="*/ 22 w 24"/>
                  <a:gd name="T17" fmla="*/ 8 h 14"/>
                  <a:gd name="T18" fmla="*/ 13 w 24"/>
                  <a:gd name="T19" fmla="*/ 10 h 14"/>
                  <a:gd name="T20" fmla="*/ 13 w 24"/>
                  <a:gd name="T21" fmla="*/ 8 h 14"/>
                  <a:gd name="T22" fmla="*/ 13 w 24"/>
                  <a:gd name="T23" fmla="*/ 7 h 14"/>
                  <a:gd name="T24" fmla="*/ 11 w 24"/>
                  <a:gd name="T25" fmla="*/ 8 h 14"/>
                  <a:gd name="T26" fmla="*/ 9 w 24"/>
                  <a:gd name="T27" fmla="*/ 12 h 14"/>
                  <a:gd name="T28" fmla="*/ 7 w 24"/>
                  <a:gd name="T29" fmla="*/ 12 h 14"/>
                  <a:gd name="T30" fmla="*/ 6 w 24"/>
                  <a:gd name="T31" fmla="*/ 12 h 14"/>
                  <a:gd name="T32" fmla="*/ 6 w 24"/>
                  <a:gd name="T33" fmla="*/ 14 h 14"/>
                  <a:gd name="T34" fmla="*/ 2 w 24"/>
                  <a:gd name="T35" fmla="*/ 10 h 14"/>
                  <a:gd name="T36" fmla="*/ 0 w 24"/>
                  <a:gd name="T37" fmla="*/ 10 h 14"/>
                  <a:gd name="T38" fmla="*/ 0 w 24"/>
                  <a:gd name="T39" fmla="*/ 7 h 14"/>
                  <a:gd name="T40" fmla="*/ 4 w 24"/>
                  <a:gd name="T41" fmla="*/ 7 h 14"/>
                  <a:gd name="T42" fmla="*/ 7 w 24"/>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4">
                    <a:moveTo>
                      <a:pt x="7" y="5"/>
                    </a:moveTo>
                    <a:lnTo>
                      <a:pt x="7" y="5"/>
                    </a:lnTo>
                    <a:lnTo>
                      <a:pt x="7" y="5"/>
                    </a:lnTo>
                    <a:lnTo>
                      <a:pt x="24" y="0"/>
                    </a:lnTo>
                    <a:lnTo>
                      <a:pt x="24" y="1"/>
                    </a:lnTo>
                    <a:lnTo>
                      <a:pt x="18" y="3"/>
                    </a:lnTo>
                    <a:lnTo>
                      <a:pt x="16" y="7"/>
                    </a:lnTo>
                    <a:lnTo>
                      <a:pt x="22" y="5"/>
                    </a:lnTo>
                    <a:lnTo>
                      <a:pt x="22" y="8"/>
                    </a:lnTo>
                    <a:lnTo>
                      <a:pt x="13" y="10"/>
                    </a:lnTo>
                    <a:lnTo>
                      <a:pt x="13" y="8"/>
                    </a:lnTo>
                    <a:lnTo>
                      <a:pt x="13" y="7"/>
                    </a:lnTo>
                    <a:lnTo>
                      <a:pt x="11" y="8"/>
                    </a:lnTo>
                    <a:lnTo>
                      <a:pt x="9" y="12"/>
                    </a:lnTo>
                    <a:lnTo>
                      <a:pt x="7" y="12"/>
                    </a:lnTo>
                    <a:lnTo>
                      <a:pt x="6" y="12"/>
                    </a:lnTo>
                    <a:lnTo>
                      <a:pt x="6" y="14"/>
                    </a:lnTo>
                    <a:lnTo>
                      <a:pt x="2" y="10"/>
                    </a:lnTo>
                    <a:lnTo>
                      <a:pt x="0" y="10"/>
                    </a:lnTo>
                    <a:lnTo>
                      <a:pt x="0" y="7"/>
                    </a:lnTo>
                    <a:lnTo>
                      <a:pt x="4" y="7"/>
                    </a:lnTo>
                    <a:lnTo>
                      <a:pt x="7"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08" name="Freeform 2749">
                <a:extLst>
                  <a:ext uri="{FF2B5EF4-FFF2-40B4-BE49-F238E27FC236}">
                    <a16:creationId xmlns:a16="http://schemas.microsoft.com/office/drawing/2014/main" id="{DFC00105-1F79-DF43-AFDD-1669D8C0169D}"/>
                  </a:ext>
                </a:extLst>
              </p:cNvPr>
              <p:cNvSpPr>
                <a:spLocks/>
              </p:cNvSpPr>
              <p:nvPr/>
            </p:nvSpPr>
            <p:spPr bwMode="auto">
              <a:xfrm>
                <a:off x="5549" y="2974"/>
                <a:ext cx="24" cy="14"/>
              </a:xfrm>
              <a:custGeom>
                <a:avLst/>
                <a:gdLst>
                  <a:gd name="T0" fmla="*/ 7 w 24"/>
                  <a:gd name="T1" fmla="*/ 5 h 14"/>
                  <a:gd name="T2" fmla="*/ 7 w 24"/>
                  <a:gd name="T3" fmla="*/ 5 h 14"/>
                  <a:gd name="T4" fmla="*/ 7 w 24"/>
                  <a:gd name="T5" fmla="*/ 5 h 14"/>
                  <a:gd name="T6" fmla="*/ 24 w 24"/>
                  <a:gd name="T7" fmla="*/ 0 h 14"/>
                  <a:gd name="T8" fmla="*/ 24 w 24"/>
                  <a:gd name="T9" fmla="*/ 1 h 14"/>
                  <a:gd name="T10" fmla="*/ 18 w 24"/>
                  <a:gd name="T11" fmla="*/ 3 h 14"/>
                  <a:gd name="T12" fmla="*/ 16 w 24"/>
                  <a:gd name="T13" fmla="*/ 7 h 14"/>
                  <a:gd name="T14" fmla="*/ 22 w 24"/>
                  <a:gd name="T15" fmla="*/ 5 h 14"/>
                  <a:gd name="T16" fmla="*/ 22 w 24"/>
                  <a:gd name="T17" fmla="*/ 8 h 14"/>
                  <a:gd name="T18" fmla="*/ 13 w 24"/>
                  <a:gd name="T19" fmla="*/ 10 h 14"/>
                  <a:gd name="T20" fmla="*/ 13 w 24"/>
                  <a:gd name="T21" fmla="*/ 8 h 14"/>
                  <a:gd name="T22" fmla="*/ 13 w 24"/>
                  <a:gd name="T23" fmla="*/ 7 h 14"/>
                  <a:gd name="T24" fmla="*/ 11 w 24"/>
                  <a:gd name="T25" fmla="*/ 8 h 14"/>
                  <a:gd name="T26" fmla="*/ 9 w 24"/>
                  <a:gd name="T27" fmla="*/ 12 h 14"/>
                  <a:gd name="T28" fmla="*/ 7 w 24"/>
                  <a:gd name="T29" fmla="*/ 12 h 14"/>
                  <a:gd name="T30" fmla="*/ 6 w 24"/>
                  <a:gd name="T31" fmla="*/ 12 h 14"/>
                  <a:gd name="T32" fmla="*/ 6 w 24"/>
                  <a:gd name="T33" fmla="*/ 14 h 14"/>
                  <a:gd name="T34" fmla="*/ 2 w 24"/>
                  <a:gd name="T35" fmla="*/ 10 h 14"/>
                  <a:gd name="T36" fmla="*/ 0 w 24"/>
                  <a:gd name="T37" fmla="*/ 10 h 14"/>
                  <a:gd name="T38" fmla="*/ 0 w 24"/>
                  <a:gd name="T39" fmla="*/ 7 h 14"/>
                  <a:gd name="T40" fmla="*/ 4 w 24"/>
                  <a:gd name="T41" fmla="*/ 7 h 14"/>
                  <a:gd name="T42" fmla="*/ 7 w 24"/>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4">
                    <a:moveTo>
                      <a:pt x="7" y="5"/>
                    </a:moveTo>
                    <a:lnTo>
                      <a:pt x="7" y="5"/>
                    </a:lnTo>
                    <a:lnTo>
                      <a:pt x="7" y="5"/>
                    </a:lnTo>
                    <a:lnTo>
                      <a:pt x="24" y="0"/>
                    </a:lnTo>
                    <a:lnTo>
                      <a:pt x="24" y="1"/>
                    </a:lnTo>
                    <a:lnTo>
                      <a:pt x="18" y="3"/>
                    </a:lnTo>
                    <a:lnTo>
                      <a:pt x="16" y="7"/>
                    </a:lnTo>
                    <a:lnTo>
                      <a:pt x="22" y="5"/>
                    </a:lnTo>
                    <a:lnTo>
                      <a:pt x="22" y="8"/>
                    </a:lnTo>
                    <a:lnTo>
                      <a:pt x="13" y="10"/>
                    </a:lnTo>
                    <a:lnTo>
                      <a:pt x="13" y="8"/>
                    </a:lnTo>
                    <a:lnTo>
                      <a:pt x="13" y="7"/>
                    </a:lnTo>
                    <a:lnTo>
                      <a:pt x="11" y="8"/>
                    </a:lnTo>
                    <a:lnTo>
                      <a:pt x="9" y="12"/>
                    </a:lnTo>
                    <a:lnTo>
                      <a:pt x="7" y="12"/>
                    </a:lnTo>
                    <a:lnTo>
                      <a:pt x="6" y="12"/>
                    </a:lnTo>
                    <a:lnTo>
                      <a:pt x="6" y="14"/>
                    </a:lnTo>
                    <a:lnTo>
                      <a:pt x="2" y="10"/>
                    </a:lnTo>
                    <a:lnTo>
                      <a:pt x="0" y="10"/>
                    </a:lnTo>
                    <a:lnTo>
                      <a:pt x="0" y="7"/>
                    </a:lnTo>
                    <a:lnTo>
                      <a:pt x="4" y="7"/>
                    </a:lnTo>
                    <a:lnTo>
                      <a:pt x="7"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09" name="Freeform 2750">
                <a:extLst>
                  <a:ext uri="{FF2B5EF4-FFF2-40B4-BE49-F238E27FC236}">
                    <a16:creationId xmlns:a16="http://schemas.microsoft.com/office/drawing/2014/main" id="{97DCFE1F-4418-094A-A6D3-E8E790F29D76}"/>
                  </a:ext>
                </a:extLst>
              </p:cNvPr>
              <p:cNvSpPr>
                <a:spLocks/>
              </p:cNvSpPr>
              <p:nvPr/>
            </p:nvSpPr>
            <p:spPr bwMode="auto">
              <a:xfrm>
                <a:off x="5358" y="294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8 h 16"/>
                  <a:gd name="T12" fmla="*/ 6 w 11"/>
                  <a:gd name="T13" fmla="*/ 8 h 16"/>
                  <a:gd name="T14" fmla="*/ 6 w 11"/>
                  <a:gd name="T15" fmla="*/ 8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6">
                    <a:moveTo>
                      <a:pt x="0" y="1"/>
                    </a:moveTo>
                    <a:lnTo>
                      <a:pt x="2" y="0"/>
                    </a:lnTo>
                    <a:lnTo>
                      <a:pt x="2" y="1"/>
                    </a:lnTo>
                    <a:lnTo>
                      <a:pt x="2" y="3"/>
                    </a:lnTo>
                    <a:lnTo>
                      <a:pt x="4" y="5"/>
                    </a:lnTo>
                    <a:lnTo>
                      <a:pt x="4" y="8"/>
                    </a:lnTo>
                    <a:lnTo>
                      <a:pt x="6" y="8"/>
                    </a:lnTo>
                    <a:lnTo>
                      <a:pt x="6" y="8"/>
                    </a:lnTo>
                    <a:lnTo>
                      <a:pt x="7" y="5"/>
                    </a:lnTo>
                    <a:lnTo>
                      <a:pt x="7" y="5"/>
                    </a:lnTo>
                    <a:lnTo>
                      <a:pt x="9" y="5"/>
                    </a:lnTo>
                    <a:lnTo>
                      <a:pt x="9" y="7"/>
                    </a:lnTo>
                    <a:lnTo>
                      <a:pt x="9" y="7"/>
                    </a:lnTo>
                    <a:lnTo>
                      <a:pt x="11" y="14"/>
                    </a:lnTo>
                    <a:lnTo>
                      <a:pt x="11" y="14"/>
                    </a:lnTo>
                    <a:lnTo>
                      <a:pt x="7" y="14"/>
                    </a:lnTo>
                    <a:lnTo>
                      <a:pt x="6" y="16"/>
                    </a:lnTo>
                    <a:lnTo>
                      <a:pt x="4" y="16"/>
                    </a:lnTo>
                    <a:lnTo>
                      <a:pt x="0"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0" name="Freeform 2751">
                <a:extLst>
                  <a:ext uri="{FF2B5EF4-FFF2-40B4-BE49-F238E27FC236}">
                    <a16:creationId xmlns:a16="http://schemas.microsoft.com/office/drawing/2014/main" id="{13EEA053-22A6-8C40-B598-F781AC8E9276}"/>
                  </a:ext>
                </a:extLst>
              </p:cNvPr>
              <p:cNvSpPr>
                <a:spLocks/>
              </p:cNvSpPr>
              <p:nvPr/>
            </p:nvSpPr>
            <p:spPr bwMode="auto">
              <a:xfrm>
                <a:off x="5358" y="294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8 h 16"/>
                  <a:gd name="T12" fmla="*/ 6 w 11"/>
                  <a:gd name="T13" fmla="*/ 8 h 16"/>
                  <a:gd name="T14" fmla="*/ 6 w 11"/>
                  <a:gd name="T15" fmla="*/ 8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6">
                    <a:moveTo>
                      <a:pt x="0" y="1"/>
                    </a:moveTo>
                    <a:lnTo>
                      <a:pt x="2" y="0"/>
                    </a:lnTo>
                    <a:lnTo>
                      <a:pt x="2" y="1"/>
                    </a:lnTo>
                    <a:lnTo>
                      <a:pt x="2" y="3"/>
                    </a:lnTo>
                    <a:lnTo>
                      <a:pt x="4" y="5"/>
                    </a:lnTo>
                    <a:lnTo>
                      <a:pt x="4" y="8"/>
                    </a:lnTo>
                    <a:lnTo>
                      <a:pt x="6" y="8"/>
                    </a:lnTo>
                    <a:lnTo>
                      <a:pt x="6" y="8"/>
                    </a:lnTo>
                    <a:lnTo>
                      <a:pt x="7" y="5"/>
                    </a:lnTo>
                    <a:lnTo>
                      <a:pt x="7" y="5"/>
                    </a:lnTo>
                    <a:lnTo>
                      <a:pt x="9" y="5"/>
                    </a:lnTo>
                    <a:lnTo>
                      <a:pt x="9" y="7"/>
                    </a:lnTo>
                    <a:lnTo>
                      <a:pt x="9" y="7"/>
                    </a:lnTo>
                    <a:lnTo>
                      <a:pt x="11" y="14"/>
                    </a:lnTo>
                    <a:lnTo>
                      <a:pt x="11" y="14"/>
                    </a:lnTo>
                    <a:lnTo>
                      <a:pt x="7" y="14"/>
                    </a:lnTo>
                    <a:lnTo>
                      <a:pt x="6" y="16"/>
                    </a:lnTo>
                    <a:lnTo>
                      <a:pt x="4" y="16"/>
                    </a:lnTo>
                    <a:lnTo>
                      <a:pt x="0"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1" name="Freeform 2752">
                <a:extLst>
                  <a:ext uri="{FF2B5EF4-FFF2-40B4-BE49-F238E27FC236}">
                    <a16:creationId xmlns:a16="http://schemas.microsoft.com/office/drawing/2014/main" id="{C95073D3-90BA-D949-B97C-A9A7BB0E1CDD}"/>
                  </a:ext>
                </a:extLst>
              </p:cNvPr>
              <p:cNvSpPr>
                <a:spLocks/>
              </p:cNvSpPr>
              <p:nvPr/>
            </p:nvSpPr>
            <p:spPr bwMode="auto">
              <a:xfrm>
                <a:off x="5369" y="296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7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
                    <a:moveTo>
                      <a:pt x="0" y="0"/>
                    </a:moveTo>
                    <a:lnTo>
                      <a:pt x="2" y="0"/>
                    </a:lnTo>
                    <a:lnTo>
                      <a:pt x="2" y="2"/>
                    </a:lnTo>
                    <a:lnTo>
                      <a:pt x="4" y="4"/>
                    </a:lnTo>
                    <a:lnTo>
                      <a:pt x="4" y="4"/>
                    </a:lnTo>
                    <a:lnTo>
                      <a:pt x="5" y="6"/>
                    </a:lnTo>
                    <a:lnTo>
                      <a:pt x="7" y="7"/>
                    </a:lnTo>
                    <a:lnTo>
                      <a:pt x="9" y="9"/>
                    </a:lnTo>
                    <a:lnTo>
                      <a:pt x="9" y="11"/>
                    </a:lnTo>
                    <a:lnTo>
                      <a:pt x="4" y="11"/>
                    </a:lnTo>
                    <a:lnTo>
                      <a:pt x="2" y="4"/>
                    </a:lnTo>
                    <a:lnTo>
                      <a:pt x="2" y="4"/>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2" name="Freeform 2753">
                <a:extLst>
                  <a:ext uri="{FF2B5EF4-FFF2-40B4-BE49-F238E27FC236}">
                    <a16:creationId xmlns:a16="http://schemas.microsoft.com/office/drawing/2014/main" id="{1F3FE876-2D34-0649-A025-E5D060B39239}"/>
                  </a:ext>
                </a:extLst>
              </p:cNvPr>
              <p:cNvSpPr>
                <a:spLocks/>
              </p:cNvSpPr>
              <p:nvPr/>
            </p:nvSpPr>
            <p:spPr bwMode="auto">
              <a:xfrm>
                <a:off x="5369" y="296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7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
                    <a:moveTo>
                      <a:pt x="0" y="0"/>
                    </a:moveTo>
                    <a:lnTo>
                      <a:pt x="2" y="0"/>
                    </a:lnTo>
                    <a:lnTo>
                      <a:pt x="2" y="2"/>
                    </a:lnTo>
                    <a:lnTo>
                      <a:pt x="4" y="4"/>
                    </a:lnTo>
                    <a:lnTo>
                      <a:pt x="4" y="4"/>
                    </a:lnTo>
                    <a:lnTo>
                      <a:pt x="5" y="6"/>
                    </a:lnTo>
                    <a:lnTo>
                      <a:pt x="7" y="7"/>
                    </a:lnTo>
                    <a:lnTo>
                      <a:pt x="9" y="9"/>
                    </a:lnTo>
                    <a:lnTo>
                      <a:pt x="9" y="11"/>
                    </a:lnTo>
                    <a:lnTo>
                      <a:pt x="4" y="11"/>
                    </a:lnTo>
                    <a:lnTo>
                      <a:pt x="2" y="4"/>
                    </a:lnTo>
                    <a:lnTo>
                      <a:pt x="2" y="4"/>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3" name="Freeform 2754">
                <a:extLst>
                  <a:ext uri="{FF2B5EF4-FFF2-40B4-BE49-F238E27FC236}">
                    <a16:creationId xmlns:a16="http://schemas.microsoft.com/office/drawing/2014/main" id="{B3C472D0-EC1B-6043-B9E5-D87CE195B0FA}"/>
                  </a:ext>
                </a:extLst>
              </p:cNvPr>
              <p:cNvSpPr>
                <a:spLocks/>
              </p:cNvSpPr>
              <p:nvPr/>
            </p:nvSpPr>
            <p:spPr bwMode="auto">
              <a:xfrm>
                <a:off x="5385" y="2961"/>
                <a:ext cx="0" cy="9"/>
              </a:xfrm>
              <a:custGeom>
                <a:avLst/>
                <a:gdLst>
                  <a:gd name="T0" fmla="*/ 2 h 9"/>
                  <a:gd name="T1" fmla="*/ 0 h 9"/>
                  <a:gd name="T2" fmla="*/ 5 h 9"/>
                  <a:gd name="T3" fmla="*/ 5 h 9"/>
                  <a:gd name="T4" fmla="*/ 7 h 9"/>
                  <a:gd name="T5" fmla="*/ 9 h 9"/>
                  <a:gd name="T6" fmla="*/ 4 h 9"/>
                  <a:gd name="T7" fmla="*/ 2 h 9"/>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9">
                    <a:moveTo>
                      <a:pt x="0" y="2"/>
                    </a:moveTo>
                    <a:lnTo>
                      <a:pt x="0" y="0"/>
                    </a:lnTo>
                    <a:lnTo>
                      <a:pt x="0" y="5"/>
                    </a:lnTo>
                    <a:lnTo>
                      <a:pt x="0" y="5"/>
                    </a:lnTo>
                    <a:lnTo>
                      <a:pt x="0" y="7"/>
                    </a:lnTo>
                    <a:lnTo>
                      <a:pt x="0" y="9"/>
                    </a:lnTo>
                    <a:lnTo>
                      <a:pt x="0" y="4"/>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4" name="Freeform 2755">
                <a:extLst>
                  <a:ext uri="{FF2B5EF4-FFF2-40B4-BE49-F238E27FC236}">
                    <a16:creationId xmlns:a16="http://schemas.microsoft.com/office/drawing/2014/main" id="{E73F976A-5896-C14A-91C4-65C663C1CFAA}"/>
                  </a:ext>
                </a:extLst>
              </p:cNvPr>
              <p:cNvSpPr>
                <a:spLocks/>
              </p:cNvSpPr>
              <p:nvPr/>
            </p:nvSpPr>
            <p:spPr bwMode="auto">
              <a:xfrm>
                <a:off x="5385" y="2961"/>
                <a:ext cx="0" cy="9"/>
              </a:xfrm>
              <a:custGeom>
                <a:avLst/>
                <a:gdLst>
                  <a:gd name="T0" fmla="*/ 2 h 9"/>
                  <a:gd name="T1" fmla="*/ 0 h 9"/>
                  <a:gd name="T2" fmla="*/ 5 h 9"/>
                  <a:gd name="T3" fmla="*/ 5 h 9"/>
                  <a:gd name="T4" fmla="*/ 7 h 9"/>
                  <a:gd name="T5" fmla="*/ 9 h 9"/>
                  <a:gd name="T6" fmla="*/ 4 h 9"/>
                  <a:gd name="T7" fmla="*/ 2 h 9"/>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9">
                    <a:moveTo>
                      <a:pt x="0" y="2"/>
                    </a:moveTo>
                    <a:lnTo>
                      <a:pt x="0" y="0"/>
                    </a:lnTo>
                    <a:lnTo>
                      <a:pt x="0" y="5"/>
                    </a:lnTo>
                    <a:lnTo>
                      <a:pt x="0" y="5"/>
                    </a:lnTo>
                    <a:lnTo>
                      <a:pt x="0" y="7"/>
                    </a:lnTo>
                    <a:lnTo>
                      <a:pt x="0" y="9"/>
                    </a:lnTo>
                    <a:lnTo>
                      <a:pt x="0" y="4"/>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5" name="Freeform 2756">
                <a:extLst>
                  <a:ext uri="{FF2B5EF4-FFF2-40B4-BE49-F238E27FC236}">
                    <a16:creationId xmlns:a16="http://schemas.microsoft.com/office/drawing/2014/main" id="{16C35F9C-3866-3742-BE84-71F05440D0B4}"/>
                  </a:ext>
                </a:extLst>
              </p:cNvPr>
              <p:cNvSpPr>
                <a:spLocks/>
              </p:cNvSpPr>
              <p:nvPr/>
            </p:nvSpPr>
            <p:spPr bwMode="auto">
              <a:xfrm>
                <a:off x="5381" y="2972"/>
                <a:ext cx="6" cy="5"/>
              </a:xfrm>
              <a:custGeom>
                <a:avLst/>
                <a:gdLst>
                  <a:gd name="T0" fmla="*/ 4 w 6"/>
                  <a:gd name="T1" fmla="*/ 0 h 5"/>
                  <a:gd name="T2" fmla="*/ 4 w 6"/>
                  <a:gd name="T3" fmla="*/ 0 h 5"/>
                  <a:gd name="T4" fmla="*/ 4 w 6"/>
                  <a:gd name="T5" fmla="*/ 2 h 5"/>
                  <a:gd name="T6" fmla="*/ 6 w 6"/>
                  <a:gd name="T7" fmla="*/ 3 h 5"/>
                  <a:gd name="T8" fmla="*/ 2 w 6"/>
                  <a:gd name="T9" fmla="*/ 5 h 5"/>
                  <a:gd name="T10" fmla="*/ 0 w 6"/>
                  <a:gd name="T11" fmla="*/ 3 h 5"/>
                  <a:gd name="T12" fmla="*/ 0 w 6"/>
                  <a:gd name="T13" fmla="*/ 2 h 5"/>
                  <a:gd name="T14" fmla="*/ 0 w 6"/>
                  <a:gd name="T15" fmla="*/ 2 h 5"/>
                  <a:gd name="T16" fmla="*/ 2 w 6"/>
                  <a:gd name="T17" fmla="*/ 2 h 5"/>
                  <a:gd name="T18" fmla="*/ 2 w 6"/>
                  <a:gd name="T19" fmla="*/ 0 h 5"/>
                  <a:gd name="T20" fmla="*/ 4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4" y="0"/>
                    </a:moveTo>
                    <a:lnTo>
                      <a:pt x="4" y="0"/>
                    </a:lnTo>
                    <a:lnTo>
                      <a:pt x="4" y="2"/>
                    </a:lnTo>
                    <a:lnTo>
                      <a:pt x="6" y="3"/>
                    </a:lnTo>
                    <a:lnTo>
                      <a:pt x="2" y="5"/>
                    </a:lnTo>
                    <a:lnTo>
                      <a:pt x="0" y="3"/>
                    </a:lnTo>
                    <a:lnTo>
                      <a:pt x="0" y="2"/>
                    </a:lnTo>
                    <a:lnTo>
                      <a:pt x="0" y="2"/>
                    </a:lnTo>
                    <a:lnTo>
                      <a:pt x="2" y="2"/>
                    </a:lnTo>
                    <a:lnTo>
                      <a:pt x="2" y="0"/>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6" name="Freeform 2757">
                <a:extLst>
                  <a:ext uri="{FF2B5EF4-FFF2-40B4-BE49-F238E27FC236}">
                    <a16:creationId xmlns:a16="http://schemas.microsoft.com/office/drawing/2014/main" id="{A6BB7519-BEC3-2F41-B7D2-0DAE4D02912E}"/>
                  </a:ext>
                </a:extLst>
              </p:cNvPr>
              <p:cNvSpPr>
                <a:spLocks/>
              </p:cNvSpPr>
              <p:nvPr/>
            </p:nvSpPr>
            <p:spPr bwMode="auto">
              <a:xfrm>
                <a:off x="5381" y="2972"/>
                <a:ext cx="6" cy="5"/>
              </a:xfrm>
              <a:custGeom>
                <a:avLst/>
                <a:gdLst>
                  <a:gd name="T0" fmla="*/ 4 w 6"/>
                  <a:gd name="T1" fmla="*/ 0 h 5"/>
                  <a:gd name="T2" fmla="*/ 4 w 6"/>
                  <a:gd name="T3" fmla="*/ 0 h 5"/>
                  <a:gd name="T4" fmla="*/ 4 w 6"/>
                  <a:gd name="T5" fmla="*/ 2 h 5"/>
                  <a:gd name="T6" fmla="*/ 6 w 6"/>
                  <a:gd name="T7" fmla="*/ 3 h 5"/>
                  <a:gd name="T8" fmla="*/ 2 w 6"/>
                  <a:gd name="T9" fmla="*/ 5 h 5"/>
                  <a:gd name="T10" fmla="*/ 0 w 6"/>
                  <a:gd name="T11" fmla="*/ 3 h 5"/>
                  <a:gd name="T12" fmla="*/ 0 w 6"/>
                  <a:gd name="T13" fmla="*/ 2 h 5"/>
                  <a:gd name="T14" fmla="*/ 0 w 6"/>
                  <a:gd name="T15" fmla="*/ 2 h 5"/>
                  <a:gd name="T16" fmla="*/ 2 w 6"/>
                  <a:gd name="T17" fmla="*/ 2 h 5"/>
                  <a:gd name="T18" fmla="*/ 2 w 6"/>
                  <a:gd name="T19" fmla="*/ 0 h 5"/>
                  <a:gd name="T20" fmla="*/ 4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4" y="0"/>
                    </a:moveTo>
                    <a:lnTo>
                      <a:pt x="4" y="0"/>
                    </a:lnTo>
                    <a:lnTo>
                      <a:pt x="4" y="2"/>
                    </a:lnTo>
                    <a:lnTo>
                      <a:pt x="6" y="3"/>
                    </a:lnTo>
                    <a:lnTo>
                      <a:pt x="2" y="5"/>
                    </a:lnTo>
                    <a:lnTo>
                      <a:pt x="0" y="3"/>
                    </a:lnTo>
                    <a:lnTo>
                      <a:pt x="0" y="2"/>
                    </a:lnTo>
                    <a:lnTo>
                      <a:pt x="0" y="2"/>
                    </a:lnTo>
                    <a:lnTo>
                      <a:pt x="2" y="2"/>
                    </a:lnTo>
                    <a:lnTo>
                      <a:pt x="2" y="0"/>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7" name="Freeform 2758">
                <a:extLst>
                  <a:ext uri="{FF2B5EF4-FFF2-40B4-BE49-F238E27FC236}">
                    <a16:creationId xmlns:a16="http://schemas.microsoft.com/office/drawing/2014/main" id="{263B0BF2-271C-1243-B2FC-B500D85D7AA4}"/>
                  </a:ext>
                </a:extLst>
              </p:cNvPr>
              <p:cNvSpPr>
                <a:spLocks/>
              </p:cNvSpPr>
              <p:nvPr/>
            </p:nvSpPr>
            <p:spPr bwMode="auto">
              <a:xfrm>
                <a:off x="5385" y="2997"/>
                <a:ext cx="5" cy="3"/>
              </a:xfrm>
              <a:custGeom>
                <a:avLst/>
                <a:gdLst>
                  <a:gd name="T0" fmla="*/ 4 w 5"/>
                  <a:gd name="T1" fmla="*/ 0 h 3"/>
                  <a:gd name="T2" fmla="*/ 5 w 5"/>
                  <a:gd name="T3" fmla="*/ 0 h 3"/>
                  <a:gd name="T4" fmla="*/ 5 w 5"/>
                  <a:gd name="T5" fmla="*/ 3 h 3"/>
                  <a:gd name="T6" fmla="*/ 4 w 5"/>
                  <a:gd name="T7" fmla="*/ 3 h 3"/>
                  <a:gd name="T8" fmla="*/ 2 w 5"/>
                  <a:gd name="T9" fmla="*/ 3 h 3"/>
                  <a:gd name="T10" fmla="*/ 0 w 5"/>
                  <a:gd name="T11" fmla="*/ 2 h 3"/>
                  <a:gd name="T12" fmla="*/ 0 w 5"/>
                  <a:gd name="T13" fmla="*/ 2 h 3"/>
                  <a:gd name="T14" fmla="*/ 2 w 5"/>
                  <a:gd name="T15" fmla="*/ 0 h 3"/>
                  <a:gd name="T16" fmla="*/ 4 w 5"/>
                  <a:gd name="T17" fmla="*/ 0 h 3"/>
                  <a:gd name="T18" fmla="*/ 4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4" y="0"/>
                    </a:moveTo>
                    <a:lnTo>
                      <a:pt x="5" y="0"/>
                    </a:lnTo>
                    <a:lnTo>
                      <a:pt x="5" y="3"/>
                    </a:lnTo>
                    <a:lnTo>
                      <a:pt x="4" y="3"/>
                    </a:lnTo>
                    <a:lnTo>
                      <a:pt x="2" y="3"/>
                    </a:lnTo>
                    <a:lnTo>
                      <a:pt x="0" y="2"/>
                    </a:lnTo>
                    <a:lnTo>
                      <a:pt x="0" y="2"/>
                    </a:lnTo>
                    <a:lnTo>
                      <a:pt x="2" y="0"/>
                    </a:lnTo>
                    <a:lnTo>
                      <a:pt x="4" y="0"/>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8" name="Freeform 2759">
                <a:extLst>
                  <a:ext uri="{FF2B5EF4-FFF2-40B4-BE49-F238E27FC236}">
                    <a16:creationId xmlns:a16="http://schemas.microsoft.com/office/drawing/2014/main" id="{C8ED0267-CAFD-5D43-B34F-B7C2747517E3}"/>
                  </a:ext>
                </a:extLst>
              </p:cNvPr>
              <p:cNvSpPr>
                <a:spLocks/>
              </p:cNvSpPr>
              <p:nvPr/>
            </p:nvSpPr>
            <p:spPr bwMode="auto">
              <a:xfrm>
                <a:off x="5385" y="2997"/>
                <a:ext cx="5" cy="3"/>
              </a:xfrm>
              <a:custGeom>
                <a:avLst/>
                <a:gdLst>
                  <a:gd name="T0" fmla="*/ 4 w 5"/>
                  <a:gd name="T1" fmla="*/ 0 h 3"/>
                  <a:gd name="T2" fmla="*/ 5 w 5"/>
                  <a:gd name="T3" fmla="*/ 0 h 3"/>
                  <a:gd name="T4" fmla="*/ 5 w 5"/>
                  <a:gd name="T5" fmla="*/ 3 h 3"/>
                  <a:gd name="T6" fmla="*/ 4 w 5"/>
                  <a:gd name="T7" fmla="*/ 3 h 3"/>
                  <a:gd name="T8" fmla="*/ 2 w 5"/>
                  <a:gd name="T9" fmla="*/ 3 h 3"/>
                  <a:gd name="T10" fmla="*/ 0 w 5"/>
                  <a:gd name="T11" fmla="*/ 2 h 3"/>
                  <a:gd name="T12" fmla="*/ 0 w 5"/>
                  <a:gd name="T13" fmla="*/ 2 h 3"/>
                  <a:gd name="T14" fmla="*/ 2 w 5"/>
                  <a:gd name="T15" fmla="*/ 0 h 3"/>
                  <a:gd name="T16" fmla="*/ 4 w 5"/>
                  <a:gd name="T17" fmla="*/ 0 h 3"/>
                  <a:gd name="T18" fmla="*/ 4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4" y="0"/>
                    </a:moveTo>
                    <a:lnTo>
                      <a:pt x="5" y="0"/>
                    </a:lnTo>
                    <a:lnTo>
                      <a:pt x="5" y="3"/>
                    </a:lnTo>
                    <a:lnTo>
                      <a:pt x="4" y="3"/>
                    </a:lnTo>
                    <a:lnTo>
                      <a:pt x="2" y="3"/>
                    </a:lnTo>
                    <a:lnTo>
                      <a:pt x="0" y="2"/>
                    </a:lnTo>
                    <a:lnTo>
                      <a:pt x="0" y="2"/>
                    </a:lnTo>
                    <a:lnTo>
                      <a:pt x="2" y="0"/>
                    </a:lnTo>
                    <a:lnTo>
                      <a:pt x="4" y="0"/>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19" name="Freeform 2760">
                <a:extLst>
                  <a:ext uri="{FF2B5EF4-FFF2-40B4-BE49-F238E27FC236}">
                    <a16:creationId xmlns:a16="http://schemas.microsoft.com/office/drawing/2014/main" id="{DC8CF394-CA88-344F-98DC-DD1B08CB99CE}"/>
                  </a:ext>
                </a:extLst>
              </p:cNvPr>
              <p:cNvSpPr>
                <a:spLocks/>
              </p:cNvSpPr>
              <p:nvPr/>
            </p:nvSpPr>
            <p:spPr bwMode="auto">
              <a:xfrm>
                <a:off x="5398" y="3015"/>
                <a:ext cx="1" cy="5"/>
              </a:xfrm>
              <a:custGeom>
                <a:avLst/>
                <a:gdLst>
                  <a:gd name="T0" fmla="*/ 0 w 1"/>
                  <a:gd name="T1" fmla="*/ 0 h 5"/>
                  <a:gd name="T2" fmla="*/ 0 w 1"/>
                  <a:gd name="T3" fmla="*/ 0 h 5"/>
                  <a:gd name="T4" fmla="*/ 0 w 1"/>
                  <a:gd name="T5" fmla="*/ 0 h 5"/>
                  <a:gd name="T6" fmla="*/ 1 w 1"/>
                  <a:gd name="T7" fmla="*/ 0 h 5"/>
                  <a:gd name="T8" fmla="*/ 1 w 1"/>
                  <a:gd name="T9" fmla="*/ 1 h 5"/>
                  <a:gd name="T10" fmla="*/ 1 w 1"/>
                  <a:gd name="T11" fmla="*/ 1 h 5"/>
                  <a:gd name="T12" fmla="*/ 1 w 1"/>
                  <a:gd name="T13" fmla="*/ 5 h 5"/>
                  <a:gd name="T14" fmla="*/ 1 w 1"/>
                  <a:gd name="T15" fmla="*/ 5 h 5"/>
                  <a:gd name="T16" fmla="*/ 0 w 1"/>
                  <a:gd name="T17" fmla="*/ 3 h 5"/>
                  <a:gd name="T18" fmla="*/ 0 w 1"/>
                  <a:gd name="T19" fmla="*/ 1 h 5"/>
                  <a:gd name="T20" fmla="*/ 0 w 1"/>
                  <a:gd name="T21" fmla="*/ 0 h 5"/>
                  <a:gd name="T22" fmla="*/ 0 w 1"/>
                  <a:gd name="T23" fmla="*/ 3 h 5"/>
                  <a:gd name="T24" fmla="*/ 0 w 1"/>
                  <a:gd name="T25" fmla="*/ 1 h 5"/>
                  <a:gd name="T26" fmla="*/ 0 w 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5">
                    <a:moveTo>
                      <a:pt x="0" y="0"/>
                    </a:moveTo>
                    <a:lnTo>
                      <a:pt x="0" y="0"/>
                    </a:lnTo>
                    <a:lnTo>
                      <a:pt x="0" y="0"/>
                    </a:lnTo>
                    <a:lnTo>
                      <a:pt x="1" y="0"/>
                    </a:lnTo>
                    <a:lnTo>
                      <a:pt x="1" y="1"/>
                    </a:lnTo>
                    <a:lnTo>
                      <a:pt x="1" y="1"/>
                    </a:lnTo>
                    <a:lnTo>
                      <a:pt x="1" y="5"/>
                    </a:lnTo>
                    <a:lnTo>
                      <a:pt x="1" y="5"/>
                    </a:lnTo>
                    <a:lnTo>
                      <a:pt x="0" y="3"/>
                    </a:lnTo>
                    <a:lnTo>
                      <a:pt x="0" y="1"/>
                    </a:lnTo>
                    <a:lnTo>
                      <a:pt x="0" y="0"/>
                    </a:lnTo>
                    <a:lnTo>
                      <a:pt x="0" y="3"/>
                    </a:lnTo>
                    <a:lnTo>
                      <a:pt x="0"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0" name="Freeform 2761">
                <a:extLst>
                  <a:ext uri="{FF2B5EF4-FFF2-40B4-BE49-F238E27FC236}">
                    <a16:creationId xmlns:a16="http://schemas.microsoft.com/office/drawing/2014/main" id="{BE788EFA-142E-4941-BB43-65FE07B91FE6}"/>
                  </a:ext>
                </a:extLst>
              </p:cNvPr>
              <p:cNvSpPr>
                <a:spLocks/>
              </p:cNvSpPr>
              <p:nvPr/>
            </p:nvSpPr>
            <p:spPr bwMode="auto">
              <a:xfrm>
                <a:off x="5398" y="3015"/>
                <a:ext cx="1" cy="5"/>
              </a:xfrm>
              <a:custGeom>
                <a:avLst/>
                <a:gdLst>
                  <a:gd name="T0" fmla="*/ 0 w 1"/>
                  <a:gd name="T1" fmla="*/ 0 h 5"/>
                  <a:gd name="T2" fmla="*/ 0 w 1"/>
                  <a:gd name="T3" fmla="*/ 0 h 5"/>
                  <a:gd name="T4" fmla="*/ 0 w 1"/>
                  <a:gd name="T5" fmla="*/ 0 h 5"/>
                  <a:gd name="T6" fmla="*/ 1 w 1"/>
                  <a:gd name="T7" fmla="*/ 0 h 5"/>
                  <a:gd name="T8" fmla="*/ 1 w 1"/>
                  <a:gd name="T9" fmla="*/ 1 h 5"/>
                  <a:gd name="T10" fmla="*/ 1 w 1"/>
                  <a:gd name="T11" fmla="*/ 1 h 5"/>
                  <a:gd name="T12" fmla="*/ 1 w 1"/>
                  <a:gd name="T13" fmla="*/ 5 h 5"/>
                  <a:gd name="T14" fmla="*/ 1 w 1"/>
                  <a:gd name="T15" fmla="*/ 5 h 5"/>
                  <a:gd name="T16" fmla="*/ 0 w 1"/>
                  <a:gd name="T17" fmla="*/ 3 h 5"/>
                  <a:gd name="T18" fmla="*/ 0 w 1"/>
                  <a:gd name="T19" fmla="*/ 1 h 5"/>
                  <a:gd name="T20" fmla="*/ 0 w 1"/>
                  <a:gd name="T21" fmla="*/ 0 h 5"/>
                  <a:gd name="T22" fmla="*/ 0 w 1"/>
                  <a:gd name="T23" fmla="*/ 3 h 5"/>
                  <a:gd name="T24" fmla="*/ 0 w 1"/>
                  <a:gd name="T25" fmla="*/ 1 h 5"/>
                  <a:gd name="T26" fmla="*/ 0 w 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5">
                    <a:moveTo>
                      <a:pt x="0" y="0"/>
                    </a:moveTo>
                    <a:lnTo>
                      <a:pt x="0" y="0"/>
                    </a:lnTo>
                    <a:lnTo>
                      <a:pt x="0" y="0"/>
                    </a:lnTo>
                    <a:lnTo>
                      <a:pt x="1" y="0"/>
                    </a:lnTo>
                    <a:lnTo>
                      <a:pt x="1" y="1"/>
                    </a:lnTo>
                    <a:lnTo>
                      <a:pt x="1" y="1"/>
                    </a:lnTo>
                    <a:lnTo>
                      <a:pt x="1" y="5"/>
                    </a:lnTo>
                    <a:lnTo>
                      <a:pt x="1" y="5"/>
                    </a:lnTo>
                    <a:lnTo>
                      <a:pt x="0" y="3"/>
                    </a:lnTo>
                    <a:lnTo>
                      <a:pt x="0" y="1"/>
                    </a:lnTo>
                    <a:lnTo>
                      <a:pt x="0" y="0"/>
                    </a:lnTo>
                    <a:lnTo>
                      <a:pt x="0" y="3"/>
                    </a:lnTo>
                    <a:lnTo>
                      <a:pt x="0"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1" name="Freeform 2762">
                <a:extLst>
                  <a:ext uri="{FF2B5EF4-FFF2-40B4-BE49-F238E27FC236}">
                    <a16:creationId xmlns:a16="http://schemas.microsoft.com/office/drawing/2014/main" id="{8F074C21-9835-E241-8EAD-2BD0F253F672}"/>
                  </a:ext>
                </a:extLst>
              </p:cNvPr>
              <p:cNvSpPr>
                <a:spLocks/>
              </p:cNvSpPr>
              <p:nvPr/>
            </p:nvSpPr>
            <p:spPr bwMode="auto">
              <a:xfrm>
                <a:off x="5401" y="302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2" y="0"/>
                    </a:lnTo>
                    <a:lnTo>
                      <a:pt x="4" y="2"/>
                    </a:lnTo>
                    <a:lnTo>
                      <a:pt x="2" y="4"/>
                    </a:lnTo>
                    <a:lnTo>
                      <a:pt x="0" y="4"/>
                    </a:lnTo>
                    <a:lnTo>
                      <a:pt x="0" y="2"/>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2" name="Freeform 2763">
                <a:extLst>
                  <a:ext uri="{FF2B5EF4-FFF2-40B4-BE49-F238E27FC236}">
                    <a16:creationId xmlns:a16="http://schemas.microsoft.com/office/drawing/2014/main" id="{7DF42FD9-8160-2149-9924-D7372FE5DA6C}"/>
                  </a:ext>
                </a:extLst>
              </p:cNvPr>
              <p:cNvSpPr>
                <a:spLocks/>
              </p:cNvSpPr>
              <p:nvPr/>
            </p:nvSpPr>
            <p:spPr bwMode="auto">
              <a:xfrm>
                <a:off x="5401" y="302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2" y="0"/>
                    </a:lnTo>
                    <a:lnTo>
                      <a:pt x="4" y="2"/>
                    </a:lnTo>
                    <a:lnTo>
                      <a:pt x="2" y="4"/>
                    </a:lnTo>
                    <a:lnTo>
                      <a:pt x="0" y="4"/>
                    </a:lnTo>
                    <a:lnTo>
                      <a:pt x="0" y="2"/>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3" name="Freeform 2764">
                <a:extLst>
                  <a:ext uri="{FF2B5EF4-FFF2-40B4-BE49-F238E27FC236}">
                    <a16:creationId xmlns:a16="http://schemas.microsoft.com/office/drawing/2014/main" id="{AF6AD539-80B0-B744-AEE7-C99ABC739EB2}"/>
                  </a:ext>
                </a:extLst>
              </p:cNvPr>
              <p:cNvSpPr>
                <a:spLocks/>
              </p:cNvSpPr>
              <p:nvPr/>
            </p:nvSpPr>
            <p:spPr bwMode="auto">
              <a:xfrm>
                <a:off x="5319" y="3041"/>
                <a:ext cx="46" cy="40"/>
              </a:xfrm>
              <a:custGeom>
                <a:avLst/>
                <a:gdLst>
                  <a:gd name="T0" fmla="*/ 18 w 46"/>
                  <a:gd name="T1" fmla="*/ 20 h 40"/>
                  <a:gd name="T2" fmla="*/ 11 w 46"/>
                  <a:gd name="T3" fmla="*/ 18 h 40"/>
                  <a:gd name="T4" fmla="*/ 7 w 46"/>
                  <a:gd name="T5" fmla="*/ 13 h 40"/>
                  <a:gd name="T6" fmla="*/ 5 w 46"/>
                  <a:gd name="T7" fmla="*/ 11 h 40"/>
                  <a:gd name="T8" fmla="*/ 4 w 46"/>
                  <a:gd name="T9" fmla="*/ 8 h 40"/>
                  <a:gd name="T10" fmla="*/ 2 w 46"/>
                  <a:gd name="T11" fmla="*/ 6 h 40"/>
                  <a:gd name="T12" fmla="*/ 2 w 46"/>
                  <a:gd name="T13" fmla="*/ 2 h 40"/>
                  <a:gd name="T14" fmla="*/ 0 w 46"/>
                  <a:gd name="T15" fmla="*/ 0 h 40"/>
                  <a:gd name="T16" fmla="*/ 2 w 46"/>
                  <a:gd name="T17" fmla="*/ 0 h 40"/>
                  <a:gd name="T18" fmla="*/ 4 w 46"/>
                  <a:gd name="T19" fmla="*/ 2 h 40"/>
                  <a:gd name="T20" fmla="*/ 5 w 46"/>
                  <a:gd name="T21" fmla="*/ 2 h 40"/>
                  <a:gd name="T22" fmla="*/ 9 w 46"/>
                  <a:gd name="T23" fmla="*/ 4 h 40"/>
                  <a:gd name="T24" fmla="*/ 11 w 46"/>
                  <a:gd name="T25" fmla="*/ 6 h 40"/>
                  <a:gd name="T26" fmla="*/ 12 w 46"/>
                  <a:gd name="T27" fmla="*/ 6 h 40"/>
                  <a:gd name="T28" fmla="*/ 12 w 46"/>
                  <a:gd name="T29" fmla="*/ 8 h 40"/>
                  <a:gd name="T30" fmla="*/ 16 w 46"/>
                  <a:gd name="T31" fmla="*/ 9 h 40"/>
                  <a:gd name="T32" fmla="*/ 20 w 46"/>
                  <a:gd name="T33" fmla="*/ 13 h 40"/>
                  <a:gd name="T34" fmla="*/ 21 w 46"/>
                  <a:gd name="T35" fmla="*/ 13 h 40"/>
                  <a:gd name="T36" fmla="*/ 21 w 46"/>
                  <a:gd name="T37" fmla="*/ 16 h 40"/>
                  <a:gd name="T38" fmla="*/ 23 w 46"/>
                  <a:gd name="T39" fmla="*/ 16 h 40"/>
                  <a:gd name="T40" fmla="*/ 23 w 46"/>
                  <a:gd name="T41" fmla="*/ 18 h 40"/>
                  <a:gd name="T42" fmla="*/ 25 w 46"/>
                  <a:gd name="T43" fmla="*/ 20 h 40"/>
                  <a:gd name="T44" fmla="*/ 27 w 46"/>
                  <a:gd name="T45" fmla="*/ 22 h 40"/>
                  <a:gd name="T46" fmla="*/ 29 w 46"/>
                  <a:gd name="T47" fmla="*/ 22 h 40"/>
                  <a:gd name="T48" fmla="*/ 29 w 46"/>
                  <a:gd name="T49" fmla="*/ 24 h 40"/>
                  <a:gd name="T50" fmla="*/ 32 w 46"/>
                  <a:gd name="T51" fmla="*/ 24 h 40"/>
                  <a:gd name="T52" fmla="*/ 36 w 46"/>
                  <a:gd name="T53" fmla="*/ 25 h 40"/>
                  <a:gd name="T54" fmla="*/ 41 w 46"/>
                  <a:gd name="T55" fmla="*/ 31 h 40"/>
                  <a:gd name="T56" fmla="*/ 41 w 46"/>
                  <a:gd name="T57" fmla="*/ 33 h 40"/>
                  <a:gd name="T58" fmla="*/ 43 w 46"/>
                  <a:gd name="T59" fmla="*/ 31 h 40"/>
                  <a:gd name="T60" fmla="*/ 46 w 46"/>
                  <a:gd name="T61" fmla="*/ 33 h 40"/>
                  <a:gd name="T62" fmla="*/ 46 w 46"/>
                  <a:gd name="T63" fmla="*/ 36 h 40"/>
                  <a:gd name="T64" fmla="*/ 46 w 46"/>
                  <a:gd name="T65" fmla="*/ 36 h 40"/>
                  <a:gd name="T66" fmla="*/ 45 w 46"/>
                  <a:gd name="T67" fmla="*/ 36 h 40"/>
                  <a:gd name="T68" fmla="*/ 45 w 46"/>
                  <a:gd name="T69" fmla="*/ 40 h 40"/>
                  <a:gd name="T70" fmla="*/ 43 w 46"/>
                  <a:gd name="T71" fmla="*/ 38 h 40"/>
                  <a:gd name="T72" fmla="*/ 43 w 46"/>
                  <a:gd name="T73" fmla="*/ 38 h 40"/>
                  <a:gd name="T74" fmla="*/ 41 w 46"/>
                  <a:gd name="T75" fmla="*/ 36 h 40"/>
                  <a:gd name="T76" fmla="*/ 39 w 46"/>
                  <a:gd name="T77" fmla="*/ 34 h 40"/>
                  <a:gd name="T78" fmla="*/ 37 w 46"/>
                  <a:gd name="T79" fmla="*/ 34 h 40"/>
                  <a:gd name="T80" fmla="*/ 36 w 46"/>
                  <a:gd name="T81" fmla="*/ 34 h 40"/>
                  <a:gd name="T82" fmla="*/ 34 w 46"/>
                  <a:gd name="T83" fmla="*/ 34 h 40"/>
                  <a:gd name="T84" fmla="*/ 32 w 46"/>
                  <a:gd name="T85" fmla="*/ 33 h 40"/>
                  <a:gd name="T86" fmla="*/ 32 w 46"/>
                  <a:gd name="T87" fmla="*/ 31 h 40"/>
                  <a:gd name="T88" fmla="*/ 30 w 46"/>
                  <a:gd name="T89" fmla="*/ 31 h 40"/>
                  <a:gd name="T90" fmla="*/ 30 w 46"/>
                  <a:gd name="T91" fmla="*/ 29 h 40"/>
                  <a:gd name="T92" fmla="*/ 29 w 46"/>
                  <a:gd name="T93" fmla="*/ 29 h 40"/>
                  <a:gd name="T94" fmla="*/ 29 w 46"/>
                  <a:gd name="T95" fmla="*/ 29 h 40"/>
                  <a:gd name="T96" fmla="*/ 27 w 46"/>
                  <a:gd name="T97" fmla="*/ 29 h 40"/>
                  <a:gd name="T98" fmla="*/ 27 w 46"/>
                  <a:gd name="T99" fmla="*/ 27 h 40"/>
                  <a:gd name="T100" fmla="*/ 25 w 46"/>
                  <a:gd name="T101" fmla="*/ 27 h 40"/>
                  <a:gd name="T102" fmla="*/ 21 w 46"/>
                  <a:gd name="T103" fmla="*/ 25 h 40"/>
                  <a:gd name="T104" fmla="*/ 20 w 46"/>
                  <a:gd name="T105" fmla="*/ 25 h 40"/>
                  <a:gd name="T106" fmla="*/ 20 w 46"/>
                  <a:gd name="T107" fmla="*/ 24 h 40"/>
                  <a:gd name="T108" fmla="*/ 18 w 46"/>
                  <a:gd name="T109" fmla="*/ 22 h 40"/>
                  <a:gd name="T110" fmla="*/ 18 w 46"/>
                  <a:gd name="T111"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40">
                    <a:moveTo>
                      <a:pt x="18" y="20"/>
                    </a:moveTo>
                    <a:lnTo>
                      <a:pt x="11" y="18"/>
                    </a:lnTo>
                    <a:lnTo>
                      <a:pt x="7" y="13"/>
                    </a:lnTo>
                    <a:lnTo>
                      <a:pt x="5" y="11"/>
                    </a:lnTo>
                    <a:lnTo>
                      <a:pt x="4" y="8"/>
                    </a:lnTo>
                    <a:lnTo>
                      <a:pt x="2" y="6"/>
                    </a:lnTo>
                    <a:lnTo>
                      <a:pt x="2" y="2"/>
                    </a:lnTo>
                    <a:lnTo>
                      <a:pt x="0" y="0"/>
                    </a:lnTo>
                    <a:lnTo>
                      <a:pt x="2" y="0"/>
                    </a:lnTo>
                    <a:lnTo>
                      <a:pt x="4" y="2"/>
                    </a:lnTo>
                    <a:lnTo>
                      <a:pt x="5" y="2"/>
                    </a:lnTo>
                    <a:lnTo>
                      <a:pt x="9" y="4"/>
                    </a:lnTo>
                    <a:lnTo>
                      <a:pt x="11" y="6"/>
                    </a:lnTo>
                    <a:lnTo>
                      <a:pt x="12" y="6"/>
                    </a:lnTo>
                    <a:lnTo>
                      <a:pt x="12" y="8"/>
                    </a:lnTo>
                    <a:lnTo>
                      <a:pt x="16" y="9"/>
                    </a:lnTo>
                    <a:lnTo>
                      <a:pt x="20" y="13"/>
                    </a:lnTo>
                    <a:lnTo>
                      <a:pt x="21" y="13"/>
                    </a:lnTo>
                    <a:lnTo>
                      <a:pt x="21" y="16"/>
                    </a:lnTo>
                    <a:lnTo>
                      <a:pt x="23" y="16"/>
                    </a:lnTo>
                    <a:lnTo>
                      <a:pt x="23" y="18"/>
                    </a:lnTo>
                    <a:lnTo>
                      <a:pt x="25" y="20"/>
                    </a:lnTo>
                    <a:lnTo>
                      <a:pt x="27" y="22"/>
                    </a:lnTo>
                    <a:lnTo>
                      <a:pt x="29" y="22"/>
                    </a:lnTo>
                    <a:lnTo>
                      <a:pt x="29" y="24"/>
                    </a:lnTo>
                    <a:lnTo>
                      <a:pt x="32" y="24"/>
                    </a:lnTo>
                    <a:lnTo>
                      <a:pt x="36" y="25"/>
                    </a:lnTo>
                    <a:lnTo>
                      <a:pt x="41" y="31"/>
                    </a:lnTo>
                    <a:lnTo>
                      <a:pt x="41" y="33"/>
                    </a:lnTo>
                    <a:lnTo>
                      <a:pt x="43" y="31"/>
                    </a:lnTo>
                    <a:lnTo>
                      <a:pt x="46" y="33"/>
                    </a:lnTo>
                    <a:lnTo>
                      <a:pt x="46" y="36"/>
                    </a:lnTo>
                    <a:lnTo>
                      <a:pt x="46" y="36"/>
                    </a:lnTo>
                    <a:lnTo>
                      <a:pt x="45" y="36"/>
                    </a:lnTo>
                    <a:lnTo>
                      <a:pt x="45" y="40"/>
                    </a:lnTo>
                    <a:lnTo>
                      <a:pt x="43" y="38"/>
                    </a:lnTo>
                    <a:lnTo>
                      <a:pt x="43" y="38"/>
                    </a:lnTo>
                    <a:lnTo>
                      <a:pt x="41" y="36"/>
                    </a:lnTo>
                    <a:lnTo>
                      <a:pt x="39" y="34"/>
                    </a:lnTo>
                    <a:lnTo>
                      <a:pt x="37" y="34"/>
                    </a:lnTo>
                    <a:lnTo>
                      <a:pt x="36" y="34"/>
                    </a:lnTo>
                    <a:lnTo>
                      <a:pt x="34" y="34"/>
                    </a:lnTo>
                    <a:lnTo>
                      <a:pt x="32" y="33"/>
                    </a:lnTo>
                    <a:lnTo>
                      <a:pt x="32" y="31"/>
                    </a:lnTo>
                    <a:lnTo>
                      <a:pt x="30" y="31"/>
                    </a:lnTo>
                    <a:lnTo>
                      <a:pt x="30" y="29"/>
                    </a:lnTo>
                    <a:lnTo>
                      <a:pt x="29" y="29"/>
                    </a:lnTo>
                    <a:lnTo>
                      <a:pt x="29" y="29"/>
                    </a:lnTo>
                    <a:lnTo>
                      <a:pt x="27" y="29"/>
                    </a:lnTo>
                    <a:lnTo>
                      <a:pt x="27" y="27"/>
                    </a:lnTo>
                    <a:lnTo>
                      <a:pt x="25" y="27"/>
                    </a:lnTo>
                    <a:lnTo>
                      <a:pt x="21" y="25"/>
                    </a:lnTo>
                    <a:lnTo>
                      <a:pt x="20" y="25"/>
                    </a:lnTo>
                    <a:lnTo>
                      <a:pt x="20" y="24"/>
                    </a:lnTo>
                    <a:lnTo>
                      <a:pt x="18" y="22"/>
                    </a:lnTo>
                    <a:lnTo>
                      <a:pt x="18" y="2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4" name="Freeform 2765">
                <a:extLst>
                  <a:ext uri="{FF2B5EF4-FFF2-40B4-BE49-F238E27FC236}">
                    <a16:creationId xmlns:a16="http://schemas.microsoft.com/office/drawing/2014/main" id="{10FC1548-0B72-0A44-A223-040CE53ED8E3}"/>
                  </a:ext>
                </a:extLst>
              </p:cNvPr>
              <p:cNvSpPr>
                <a:spLocks/>
              </p:cNvSpPr>
              <p:nvPr/>
            </p:nvSpPr>
            <p:spPr bwMode="auto">
              <a:xfrm>
                <a:off x="5319" y="3041"/>
                <a:ext cx="46" cy="40"/>
              </a:xfrm>
              <a:custGeom>
                <a:avLst/>
                <a:gdLst>
                  <a:gd name="T0" fmla="*/ 18 w 46"/>
                  <a:gd name="T1" fmla="*/ 20 h 40"/>
                  <a:gd name="T2" fmla="*/ 11 w 46"/>
                  <a:gd name="T3" fmla="*/ 18 h 40"/>
                  <a:gd name="T4" fmla="*/ 7 w 46"/>
                  <a:gd name="T5" fmla="*/ 13 h 40"/>
                  <a:gd name="T6" fmla="*/ 5 w 46"/>
                  <a:gd name="T7" fmla="*/ 11 h 40"/>
                  <a:gd name="T8" fmla="*/ 4 w 46"/>
                  <a:gd name="T9" fmla="*/ 8 h 40"/>
                  <a:gd name="T10" fmla="*/ 2 w 46"/>
                  <a:gd name="T11" fmla="*/ 6 h 40"/>
                  <a:gd name="T12" fmla="*/ 2 w 46"/>
                  <a:gd name="T13" fmla="*/ 2 h 40"/>
                  <a:gd name="T14" fmla="*/ 0 w 46"/>
                  <a:gd name="T15" fmla="*/ 0 h 40"/>
                  <a:gd name="T16" fmla="*/ 2 w 46"/>
                  <a:gd name="T17" fmla="*/ 0 h 40"/>
                  <a:gd name="T18" fmla="*/ 4 w 46"/>
                  <a:gd name="T19" fmla="*/ 2 h 40"/>
                  <a:gd name="T20" fmla="*/ 5 w 46"/>
                  <a:gd name="T21" fmla="*/ 2 h 40"/>
                  <a:gd name="T22" fmla="*/ 9 w 46"/>
                  <a:gd name="T23" fmla="*/ 4 h 40"/>
                  <a:gd name="T24" fmla="*/ 11 w 46"/>
                  <a:gd name="T25" fmla="*/ 6 h 40"/>
                  <a:gd name="T26" fmla="*/ 12 w 46"/>
                  <a:gd name="T27" fmla="*/ 6 h 40"/>
                  <a:gd name="T28" fmla="*/ 12 w 46"/>
                  <a:gd name="T29" fmla="*/ 8 h 40"/>
                  <a:gd name="T30" fmla="*/ 16 w 46"/>
                  <a:gd name="T31" fmla="*/ 9 h 40"/>
                  <a:gd name="T32" fmla="*/ 20 w 46"/>
                  <a:gd name="T33" fmla="*/ 13 h 40"/>
                  <a:gd name="T34" fmla="*/ 21 w 46"/>
                  <a:gd name="T35" fmla="*/ 13 h 40"/>
                  <a:gd name="T36" fmla="*/ 21 w 46"/>
                  <a:gd name="T37" fmla="*/ 16 h 40"/>
                  <a:gd name="T38" fmla="*/ 23 w 46"/>
                  <a:gd name="T39" fmla="*/ 16 h 40"/>
                  <a:gd name="T40" fmla="*/ 23 w 46"/>
                  <a:gd name="T41" fmla="*/ 18 h 40"/>
                  <a:gd name="T42" fmla="*/ 25 w 46"/>
                  <a:gd name="T43" fmla="*/ 20 h 40"/>
                  <a:gd name="T44" fmla="*/ 27 w 46"/>
                  <a:gd name="T45" fmla="*/ 22 h 40"/>
                  <a:gd name="T46" fmla="*/ 29 w 46"/>
                  <a:gd name="T47" fmla="*/ 22 h 40"/>
                  <a:gd name="T48" fmla="*/ 29 w 46"/>
                  <a:gd name="T49" fmla="*/ 24 h 40"/>
                  <a:gd name="T50" fmla="*/ 32 w 46"/>
                  <a:gd name="T51" fmla="*/ 24 h 40"/>
                  <a:gd name="T52" fmla="*/ 36 w 46"/>
                  <a:gd name="T53" fmla="*/ 25 h 40"/>
                  <a:gd name="T54" fmla="*/ 41 w 46"/>
                  <a:gd name="T55" fmla="*/ 31 h 40"/>
                  <a:gd name="T56" fmla="*/ 41 w 46"/>
                  <a:gd name="T57" fmla="*/ 33 h 40"/>
                  <a:gd name="T58" fmla="*/ 43 w 46"/>
                  <a:gd name="T59" fmla="*/ 31 h 40"/>
                  <a:gd name="T60" fmla="*/ 46 w 46"/>
                  <a:gd name="T61" fmla="*/ 33 h 40"/>
                  <a:gd name="T62" fmla="*/ 46 w 46"/>
                  <a:gd name="T63" fmla="*/ 36 h 40"/>
                  <a:gd name="T64" fmla="*/ 46 w 46"/>
                  <a:gd name="T65" fmla="*/ 36 h 40"/>
                  <a:gd name="T66" fmla="*/ 45 w 46"/>
                  <a:gd name="T67" fmla="*/ 36 h 40"/>
                  <a:gd name="T68" fmla="*/ 45 w 46"/>
                  <a:gd name="T69" fmla="*/ 40 h 40"/>
                  <a:gd name="T70" fmla="*/ 43 w 46"/>
                  <a:gd name="T71" fmla="*/ 38 h 40"/>
                  <a:gd name="T72" fmla="*/ 43 w 46"/>
                  <a:gd name="T73" fmla="*/ 38 h 40"/>
                  <a:gd name="T74" fmla="*/ 41 w 46"/>
                  <a:gd name="T75" fmla="*/ 36 h 40"/>
                  <a:gd name="T76" fmla="*/ 39 w 46"/>
                  <a:gd name="T77" fmla="*/ 34 h 40"/>
                  <a:gd name="T78" fmla="*/ 37 w 46"/>
                  <a:gd name="T79" fmla="*/ 34 h 40"/>
                  <a:gd name="T80" fmla="*/ 36 w 46"/>
                  <a:gd name="T81" fmla="*/ 34 h 40"/>
                  <a:gd name="T82" fmla="*/ 34 w 46"/>
                  <a:gd name="T83" fmla="*/ 34 h 40"/>
                  <a:gd name="T84" fmla="*/ 32 w 46"/>
                  <a:gd name="T85" fmla="*/ 33 h 40"/>
                  <a:gd name="T86" fmla="*/ 32 w 46"/>
                  <a:gd name="T87" fmla="*/ 31 h 40"/>
                  <a:gd name="T88" fmla="*/ 30 w 46"/>
                  <a:gd name="T89" fmla="*/ 31 h 40"/>
                  <a:gd name="T90" fmla="*/ 30 w 46"/>
                  <a:gd name="T91" fmla="*/ 29 h 40"/>
                  <a:gd name="T92" fmla="*/ 29 w 46"/>
                  <a:gd name="T93" fmla="*/ 29 h 40"/>
                  <a:gd name="T94" fmla="*/ 29 w 46"/>
                  <a:gd name="T95" fmla="*/ 29 h 40"/>
                  <a:gd name="T96" fmla="*/ 27 w 46"/>
                  <a:gd name="T97" fmla="*/ 29 h 40"/>
                  <a:gd name="T98" fmla="*/ 27 w 46"/>
                  <a:gd name="T99" fmla="*/ 27 h 40"/>
                  <a:gd name="T100" fmla="*/ 25 w 46"/>
                  <a:gd name="T101" fmla="*/ 27 h 40"/>
                  <a:gd name="T102" fmla="*/ 21 w 46"/>
                  <a:gd name="T103" fmla="*/ 25 h 40"/>
                  <a:gd name="T104" fmla="*/ 20 w 46"/>
                  <a:gd name="T105" fmla="*/ 25 h 40"/>
                  <a:gd name="T106" fmla="*/ 20 w 46"/>
                  <a:gd name="T107" fmla="*/ 24 h 40"/>
                  <a:gd name="T108" fmla="*/ 18 w 46"/>
                  <a:gd name="T109" fmla="*/ 22 h 40"/>
                  <a:gd name="T110" fmla="*/ 18 w 46"/>
                  <a:gd name="T111"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40">
                    <a:moveTo>
                      <a:pt x="18" y="20"/>
                    </a:moveTo>
                    <a:lnTo>
                      <a:pt x="11" y="18"/>
                    </a:lnTo>
                    <a:lnTo>
                      <a:pt x="7" y="13"/>
                    </a:lnTo>
                    <a:lnTo>
                      <a:pt x="5" y="11"/>
                    </a:lnTo>
                    <a:lnTo>
                      <a:pt x="4" y="8"/>
                    </a:lnTo>
                    <a:lnTo>
                      <a:pt x="2" y="6"/>
                    </a:lnTo>
                    <a:lnTo>
                      <a:pt x="2" y="2"/>
                    </a:lnTo>
                    <a:lnTo>
                      <a:pt x="0" y="0"/>
                    </a:lnTo>
                    <a:lnTo>
                      <a:pt x="2" y="0"/>
                    </a:lnTo>
                    <a:lnTo>
                      <a:pt x="4" y="2"/>
                    </a:lnTo>
                    <a:lnTo>
                      <a:pt x="5" y="2"/>
                    </a:lnTo>
                    <a:lnTo>
                      <a:pt x="9" y="4"/>
                    </a:lnTo>
                    <a:lnTo>
                      <a:pt x="11" y="6"/>
                    </a:lnTo>
                    <a:lnTo>
                      <a:pt x="12" y="6"/>
                    </a:lnTo>
                    <a:lnTo>
                      <a:pt x="12" y="8"/>
                    </a:lnTo>
                    <a:lnTo>
                      <a:pt x="16" y="9"/>
                    </a:lnTo>
                    <a:lnTo>
                      <a:pt x="20" y="13"/>
                    </a:lnTo>
                    <a:lnTo>
                      <a:pt x="21" y="13"/>
                    </a:lnTo>
                    <a:lnTo>
                      <a:pt x="21" y="16"/>
                    </a:lnTo>
                    <a:lnTo>
                      <a:pt x="23" y="16"/>
                    </a:lnTo>
                    <a:lnTo>
                      <a:pt x="23" y="18"/>
                    </a:lnTo>
                    <a:lnTo>
                      <a:pt x="25" y="20"/>
                    </a:lnTo>
                    <a:lnTo>
                      <a:pt x="27" y="22"/>
                    </a:lnTo>
                    <a:lnTo>
                      <a:pt x="29" y="22"/>
                    </a:lnTo>
                    <a:lnTo>
                      <a:pt x="29" y="24"/>
                    </a:lnTo>
                    <a:lnTo>
                      <a:pt x="32" y="24"/>
                    </a:lnTo>
                    <a:lnTo>
                      <a:pt x="36" y="25"/>
                    </a:lnTo>
                    <a:lnTo>
                      <a:pt x="41" y="31"/>
                    </a:lnTo>
                    <a:lnTo>
                      <a:pt x="41" y="33"/>
                    </a:lnTo>
                    <a:lnTo>
                      <a:pt x="43" y="31"/>
                    </a:lnTo>
                    <a:lnTo>
                      <a:pt x="46" y="33"/>
                    </a:lnTo>
                    <a:lnTo>
                      <a:pt x="46" y="36"/>
                    </a:lnTo>
                    <a:lnTo>
                      <a:pt x="46" y="36"/>
                    </a:lnTo>
                    <a:lnTo>
                      <a:pt x="45" y="36"/>
                    </a:lnTo>
                    <a:lnTo>
                      <a:pt x="45" y="40"/>
                    </a:lnTo>
                    <a:lnTo>
                      <a:pt x="43" y="38"/>
                    </a:lnTo>
                    <a:lnTo>
                      <a:pt x="43" y="38"/>
                    </a:lnTo>
                    <a:lnTo>
                      <a:pt x="41" y="36"/>
                    </a:lnTo>
                    <a:lnTo>
                      <a:pt x="39" y="34"/>
                    </a:lnTo>
                    <a:lnTo>
                      <a:pt x="37" y="34"/>
                    </a:lnTo>
                    <a:lnTo>
                      <a:pt x="36" y="34"/>
                    </a:lnTo>
                    <a:lnTo>
                      <a:pt x="34" y="34"/>
                    </a:lnTo>
                    <a:lnTo>
                      <a:pt x="32" y="33"/>
                    </a:lnTo>
                    <a:lnTo>
                      <a:pt x="32" y="31"/>
                    </a:lnTo>
                    <a:lnTo>
                      <a:pt x="30" y="31"/>
                    </a:lnTo>
                    <a:lnTo>
                      <a:pt x="30" y="29"/>
                    </a:lnTo>
                    <a:lnTo>
                      <a:pt x="29" y="29"/>
                    </a:lnTo>
                    <a:lnTo>
                      <a:pt x="29" y="29"/>
                    </a:lnTo>
                    <a:lnTo>
                      <a:pt x="27" y="29"/>
                    </a:lnTo>
                    <a:lnTo>
                      <a:pt x="27" y="27"/>
                    </a:lnTo>
                    <a:lnTo>
                      <a:pt x="25" y="27"/>
                    </a:lnTo>
                    <a:lnTo>
                      <a:pt x="21" y="25"/>
                    </a:lnTo>
                    <a:lnTo>
                      <a:pt x="20" y="25"/>
                    </a:lnTo>
                    <a:lnTo>
                      <a:pt x="20" y="24"/>
                    </a:lnTo>
                    <a:lnTo>
                      <a:pt x="18" y="22"/>
                    </a:lnTo>
                    <a:lnTo>
                      <a:pt x="18" y="2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5" name="Freeform 2766">
                <a:extLst>
                  <a:ext uri="{FF2B5EF4-FFF2-40B4-BE49-F238E27FC236}">
                    <a16:creationId xmlns:a16="http://schemas.microsoft.com/office/drawing/2014/main" id="{7C5ABD14-6955-C548-BA46-9D412C8D35BD}"/>
                  </a:ext>
                </a:extLst>
              </p:cNvPr>
              <p:cNvSpPr>
                <a:spLocks/>
              </p:cNvSpPr>
              <p:nvPr/>
            </p:nvSpPr>
            <p:spPr bwMode="auto">
              <a:xfrm>
                <a:off x="5367" y="3050"/>
                <a:ext cx="6" cy="7"/>
              </a:xfrm>
              <a:custGeom>
                <a:avLst/>
                <a:gdLst>
                  <a:gd name="T0" fmla="*/ 0 w 6"/>
                  <a:gd name="T1" fmla="*/ 0 h 7"/>
                  <a:gd name="T2" fmla="*/ 2 w 6"/>
                  <a:gd name="T3" fmla="*/ 2 h 7"/>
                  <a:gd name="T4" fmla="*/ 2 w 6"/>
                  <a:gd name="T5" fmla="*/ 0 h 7"/>
                  <a:gd name="T6" fmla="*/ 4 w 6"/>
                  <a:gd name="T7" fmla="*/ 2 h 7"/>
                  <a:gd name="T8" fmla="*/ 4 w 6"/>
                  <a:gd name="T9" fmla="*/ 4 h 7"/>
                  <a:gd name="T10" fmla="*/ 4 w 6"/>
                  <a:gd name="T11" fmla="*/ 4 h 7"/>
                  <a:gd name="T12" fmla="*/ 6 w 6"/>
                  <a:gd name="T13" fmla="*/ 4 h 7"/>
                  <a:gd name="T14" fmla="*/ 6 w 6"/>
                  <a:gd name="T15" fmla="*/ 7 h 7"/>
                  <a:gd name="T16" fmla="*/ 6 w 6"/>
                  <a:gd name="T17" fmla="*/ 7 h 7"/>
                  <a:gd name="T18" fmla="*/ 4 w 6"/>
                  <a:gd name="T19" fmla="*/ 7 h 7"/>
                  <a:gd name="T20" fmla="*/ 0 w 6"/>
                  <a:gd name="T21" fmla="*/ 6 h 7"/>
                  <a:gd name="T22" fmla="*/ 0 w 6"/>
                  <a:gd name="T23" fmla="*/ 4 h 7"/>
                  <a:gd name="T24" fmla="*/ 0 w 6"/>
                  <a:gd name="T25" fmla="*/ 4 h 7"/>
                  <a:gd name="T26" fmla="*/ 0 w 6"/>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0" y="0"/>
                    </a:moveTo>
                    <a:lnTo>
                      <a:pt x="2" y="2"/>
                    </a:lnTo>
                    <a:lnTo>
                      <a:pt x="2" y="0"/>
                    </a:lnTo>
                    <a:lnTo>
                      <a:pt x="4" y="2"/>
                    </a:lnTo>
                    <a:lnTo>
                      <a:pt x="4" y="4"/>
                    </a:lnTo>
                    <a:lnTo>
                      <a:pt x="4" y="4"/>
                    </a:lnTo>
                    <a:lnTo>
                      <a:pt x="6" y="4"/>
                    </a:lnTo>
                    <a:lnTo>
                      <a:pt x="6" y="7"/>
                    </a:lnTo>
                    <a:lnTo>
                      <a:pt x="6" y="7"/>
                    </a:lnTo>
                    <a:lnTo>
                      <a:pt x="4" y="7"/>
                    </a:lnTo>
                    <a:lnTo>
                      <a:pt x="0" y="6"/>
                    </a:lnTo>
                    <a:lnTo>
                      <a:pt x="0" y="4"/>
                    </a:lnTo>
                    <a:lnTo>
                      <a:pt x="0" y="4"/>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6" name="Freeform 2767">
                <a:extLst>
                  <a:ext uri="{FF2B5EF4-FFF2-40B4-BE49-F238E27FC236}">
                    <a16:creationId xmlns:a16="http://schemas.microsoft.com/office/drawing/2014/main" id="{0A30E55C-6231-AA4D-A4D0-206D446ACAF3}"/>
                  </a:ext>
                </a:extLst>
              </p:cNvPr>
              <p:cNvSpPr>
                <a:spLocks/>
              </p:cNvSpPr>
              <p:nvPr/>
            </p:nvSpPr>
            <p:spPr bwMode="auto">
              <a:xfrm>
                <a:off x="5367" y="3050"/>
                <a:ext cx="6" cy="7"/>
              </a:xfrm>
              <a:custGeom>
                <a:avLst/>
                <a:gdLst>
                  <a:gd name="T0" fmla="*/ 0 w 6"/>
                  <a:gd name="T1" fmla="*/ 0 h 7"/>
                  <a:gd name="T2" fmla="*/ 2 w 6"/>
                  <a:gd name="T3" fmla="*/ 2 h 7"/>
                  <a:gd name="T4" fmla="*/ 2 w 6"/>
                  <a:gd name="T5" fmla="*/ 0 h 7"/>
                  <a:gd name="T6" fmla="*/ 4 w 6"/>
                  <a:gd name="T7" fmla="*/ 2 h 7"/>
                  <a:gd name="T8" fmla="*/ 4 w 6"/>
                  <a:gd name="T9" fmla="*/ 4 h 7"/>
                  <a:gd name="T10" fmla="*/ 4 w 6"/>
                  <a:gd name="T11" fmla="*/ 4 h 7"/>
                  <a:gd name="T12" fmla="*/ 6 w 6"/>
                  <a:gd name="T13" fmla="*/ 4 h 7"/>
                  <a:gd name="T14" fmla="*/ 6 w 6"/>
                  <a:gd name="T15" fmla="*/ 7 h 7"/>
                  <a:gd name="T16" fmla="*/ 6 w 6"/>
                  <a:gd name="T17" fmla="*/ 7 h 7"/>
                  <a:gd name="T18" fmla="*/ 4 w 6"/>
                  <a:gd name="T19" fmla="*/ 7 h 7"/>
                  <a:gd name="T20" fmla="*/ 0 w 6"/>
                  <a:gd name="T21" fmla="*/ 6 h 7"/>
                  <a:gd name="T22" fmla="*/ 0 w 6"/>
                  <a:gd name="T23" fmla="*/ 4 h 7"/>
                  <a:gd name="T24" fmla="*/ 0 w 6"/>
                  <a:gd name="T25" fmla="*/ 4 h 7"/>
                  <a:gd name="T26" fmla="*/ 0 w 6"/>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0" y="0"/>
                    </a:moveTo>
                    <a:lnTo>
                      <a:pt x="2" y="2"/>
                    </a:lnTo>
                    <a:lnTo>
                      <a:pt x="2" y="0"/>
                    </a:lnTo>
                    <a:lnTo>
                      <a:pt x="4" y="2"/>
                    </a:lnTo>
                    <a:lnTo>
                      <a:pt x="4" y="4"/>
                    </a:lnTo>
                    <a:lnTo>
                      <a:pt x="4" y="4"/>
                    </a:lnTo>
                    <a:lnTo>
                      <a:pt x="6" y="4"/>
                    </a:lnTo>
                    <a:lnTo>
                      <a:pt x="6" y="7"/>
                    </a:lnTo>
                    <a:lnTo>
                      <a:pt x="6" y="7"/>
                    </a:lnTo>
                    <a:lnTo>
                      <a:pt x="4" y="7"/>
                    </a:lnTo>
                    <a:lnTo>
                      <a:pt x="0" y="6"/>
                    </a:lnTo>
                    <a:lnTo>
                      <a:pt x="0" y="4"/>
                    </a:lnTo>
                    <a:lnTo>
                      <a:pt x="0" y="4"/>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7" name="Freeform 2768">
                <a:extLst>
                  <a:ext uri="{FF2B5EF4-FFF2-40B4-BE49-F238E27FC236}">
                    <a16:creationId xmlns:a16="http://schemas.microsoft.com/office/drawing/2014/main" id="{B5041108-F312-804E-B58C-A93CF105D8AF}"/>
                  </a:ext>
                </a:extLst>
              </p:cNvPr>
              <p:cNvSpPr>
                <a:spLocks/>
              </p:cNvSpPr>
              <p:nvPr/>
            </p:nvSpPr>
            <p:spPr bwMode="auto">
              <a:xfrm>
                <a:off x="5378" y="3061"/>
                <a:ext cx="5" cy="5"/>
              </a:xfrm>
              <a:custGeom>
                <a:avLst/>
                <a:gdLst>
                  <a:gd name="T0" fmla="*/ 2 w 5"/>
                  <a:gd name="T1" fmla="*/ 2 h 5"/>
                  <a:gd name="T2" fmla="*/ 0 w 5"/>
                  <a:gd name="T3" fmla="*/ 0 h 5"/>
                  <a:gd name="T4" fmla="*/ 3 w 5"/>
                  <a:gd name="T5" fmla="*/ 0 h 5"/>
                  <a:gd name="T6" fmla="*/ 3 w 5"/>
                  <a:gd name="T7" fmla="*/ 2 h 5"/>
                  <a:gd name="T8" fmla="*/ 5 w 5"/>
                  <a:gd name="T9" fmla="*/ 2 h 5"/>
                  <a:gd name="T10" fmla="*/ 5 w 5"/>
                  <a:gd name="T11" fmla="*/ 4 h 5"/>
                  <a:gd name="T12" fmla="*/ 5 w 5"/>
                  <a:gd name="T13" fmla="*/ 5 h 5"/>
                  <a:gd name="T14" fmla="*/ 3 w 5"/>
                  <a:gd name="T15" fmla="*/ 4 h 5"/>
                  <a:gd name="T16" fmla="*/ 2 w 5"/>
                  <a:gd name="T17" fmla="*/ 4 h 5"/>
                  <a:gd name="T18" fmla="*/ 2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2"/>
                    </a:moveTo>
                    <a:lnTo>
                      <a:pt x="0" y="0"/>
                    </a:lnTo>
                    <a:lnTo>
                      <a:pt x="3" y="0"/>
                    </a:lnTo>
                    <a:lnTo>
                      <a:pt x="3" y="2"/>
                    </a:lnTo>
                    <a:lnTo>
                      <a:pt x="5" y="2"/>
                    </a:lnTo>
                    <a:lnTo>
                      <a:pt x="5" y="4"/>
                    </a:lnTo>
                    <a:lnTo>
                      <a:pt x="5" y="5"/>
                    </a:lnTo>
                    <a:lnTo>
                      <a:pt x="3" y="4"/>
                    </a:lnTo>
                    <a:lnTo>
                      <a:pt x="2" y="4"/>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8" name="Freeform 2769">
                <a:extLst>
                  <a:ext uri="{FF2B5EF4-FFF2-40B4-BE49-F238E27FC236}">
                    <a16:creationId xmlns:a16="http://schemas.microsoft.com/office/drawing/2014/main" id="{9A30152E-060A-E243-B6B1-98D3AF2F68F0}"/>
                  </a:ext>
                </a:extLst>
              </p:cNvPr>
              <p:cNvSpPr>
                <a:spLocks/>
              </p:cNvSpPr>
              <p:nvPr/>
            </p:nvSpPr>
            <p:spPr bwMode="auto">
              <a:xfrm>
                <a:off x="5378" y="3061"/>
                <a:ext cx="5" cy="5"/>
              </a:xfrm>
              <a:custGeom>
                <a:avLst/>
                <a:gdLst>
                  <a:gd name="T0" fmla="*/ 2 w 5"/>
                  <a:gd name="T1" fmla="*/ 2 h 5"/>
                  <a:gd name="T2" fmla="*/ 0 w 5"/>
                  <a:gd name="T3" fmla="*/ 0 h 5"/>
                  <a:gd name="T4" fmla="*/ 3 w 5"/>
                  <a:gd name="T5" fmla="*/ 0 h 5"/>
                  <a:gd name="T6" fmla="*/ 3 w 5"/>
                  <a:gd name="T7" fmla="*/ 2 h 5"/>
                  <a:gd name="T8" fmla="*/ 5 w 5"/>
                  <a:gd name="T9" fmla="*/ 2 h 5"/>
                  <a:gd name="T10" fmla="*/ 5 w 5"/>
                  <a:gd name="T11" fmla="*/ 4 h 5"/>
                  <a:gd name="T12" fmla="*/ 5 w 5"/>
                  <a:gd name="T13" fmla="*/ 5 h 5"/>
                  <a:gd name="T14" fmla="*/ 3 w 5"/>
                  <a:gd name="T15" fmla="*/ 4 h 5"/>
                  <a:gd name="T16" fmla="*/ 2 w 5"/>
                  <a:gd name="T17" fmla="*/ 4 h 5"/>
                  <a:gd name="T18" fmla="*/ 2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2"/>
                    </a:moveTo>
                    <a:lnTo>
                      <a:pt x="0" y="0"/>
                    </a:lnTo>
                    <a:lnTo>
                      <a:pt x="3" y="0"/>
                    </a:lnTo>
                    <a:lnTo>
                      <a:pt x="3" y="2"/>
                    </a:lnTo>
                    <a:lnTo>
                      <a:pt x="5" y="2"/>
                    </a:lnTo>
                    <a:lnTo>
                      <a:pt x="5" y="4"/>
                    </a:lnTo>
                    <a:lnTo>
                      <a:pt x="5" y="5"/>
                    </a:lnTo>
                    <a:lnTo>
                      <a:pt x="3" y="4"/>
                    </a:lnTo>
                    <a:lnTo>
                      <a:pt x="2" y="4"/>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29" name="Freeform 2770">
                <a:extLst>
                  <a:ext uri="{FF2B5EF4-FFF2-40B4-BE49-F238E27FC236}">
                    <a16:creationId xmlns:a16="http://schemas.microsoft.com/office/drawing/2014/main" id="{2610876B-39C1-544F-A46F-5048D8D0864F}"/>
                  </a:ext>
                </a:extLst>
              </p:cNvPr>
              <p:cNvSpPr>
                <a:spLocks/>
              </p:cNvSpPr>
              <p:nvPr/>
            </p:nvSpPr>
            <p:spPr bwMode="auto">
              <a:xfrm>
                <a:off x="5648" y="3056"/>
                <a:ext cx="5" cy="3"/>
              </a:xfrm>
              <a:custGeom>
                <a:avLst/>
                <a:gdLst>
                  <a:gd name="T0" fmla="*/ 5 w 5"/>
                  <a:gd name="T1" fmla="*/ 1 h 3"/>
                  <a:gd name="T2" fmla="*/ 5 w 5"/>
                  <a:gd name="T3" fmla="*/ 0 h 3"/>
                  <a:gd name="T4" fmla="*/ 5 w 5"/>
                  <a:gd name="T5" fmla="*/ 1 h 3"/>
                  <a:gd name="T6" fmla="*/ 5 w 5"/>
                  <a:gd name="T7" fmla="*/ 3 h 3"/>
                  <a:gd name="T8" fmla="*/ 5 w 5"/>
                  <a:gd name="T9" fmla="*/ 3 h 3"/>
                  <a:gd name="T10" fmla="*/ 1 w 5"/>
                  <a:gd name="T11" fmla="*/ 1 h 3"/>
                  <a:gd name="T12" fmla="*/ 0 w 5"/>
                  <a:gd name="T13" fmla="*/ 0 h 3"/>
                  <a:gd name="T14" fmla="*/ 5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1"/>
                    </a:moveTo>
                    <a:lnTo>
                      <a:pt x="5" y="0"/>
                    </a:lnTo>
                    <a:lnTo>
                      <a:pt x="5" y="1"/>
                    </a:lnTo>
                    <a:lnTo>
                      <a:pt x="5" y="3"/>
                    </a:lnTo>
                    <a:lnTo>
                      <a:pt x="5" y="3"/>
                    </a:lnTo>
                    <a:lnTo>
                      <a:pt x="1" y="1"/>
                    </a:lnTo>
                    <a:lnTo>
                      <a:pt x="0" y="0"/>
                    </a:lnTo>
                    <a:lnTo>
                      <a:pt x="5"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0" name="Freeform 2771">
                <a:extLst>
                  <a:ext uri="{FF2B5EF4-FFF2-40B4-BE49-F238E27FC236}">
                    <a16:creationId xmlns:a16="http://schemas.microsoft.com/office/drawing/2014/main" id="{BAFE1392-4E1F-9949-9147-A12001E37704}"/>
                  </a:ext>
                </a:extLst>
              </p:cNvPr>
              <p:cNvSpPr>
                <a:spLocks/>
              </p:cNvSpPr>
              <p:nvPr/>
            </p:nvSpPr>
            <p:spPr bwMode="auto">
              <a:xfrm>
                <a:off x="5648" y="3056"/>
                <a:ext cx="5" cy="3"/>
              </a:xfrm>
              <a:custGeom>
                <a:avLst/>
                <a:gdLst>
                  <a:gd name="T0" fmla="*/ 5 w 5"/>
                  <a:gd name="T1" fmla="*/ 1 h 3"/>
                  <a:gd name="T2" fmla="*/ 5 w 5"/>
                  <a:gd name="T3" fmla="*/ 0 h 3"/>
                  <a:gd name="T4" fmla="*/ 5 w 5"/>
                  <a:gd name="T5" fmla="*/ 1 h 3"/>
                  <a:gd name="T6" fmla="*/ 5 w 5"/>
                  <a:gd name="T7" fmla="*/ 3 h 3"/>
                  <a:gd name="T8" fmla="*/ 5 w 5"/>
                  <a:gd name="T9" fmla="*/ 3 h 3"/>
                  <a:gd name="T10" fmla="*/ 1 w 5"/>
                  <a:gd name="T11" fmla="*/ 1 h 3"/>
                  <a:gd name="T12" fmla="*/ 0 w 5"/>
                  <a:gd name="T13" fmla="*/ 0 h 3"/>
                  <a:gd name="T14" fmla="*/ 5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1"/>
                    </a:moveTo>
                    <a:lnTo>
                      <a:pt x="5" y="0"/>
                    </a:lnTo>
                    <a:lnTo>
                      <a:pt x="5" y="1"/>
                    </a:lnTo>
                    <a:lnTo>
                      <a:pt x="5" y="3"/>
                    </a:lnTo>
                    <a:lnTo>
                      <a:pt x="5" y="3"/>
                    </a:lnTo>
                    <a:lnTo>
                      <a:pt x="1" y="1"/>
                    </a:lnTo>
                    <a:lnTo>
                      <a:pt x="0" y="0"/>
                    </a:lnTo>
                    <a:lnTo>
                      <a:pt x="5"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1" name="Freeform 2772">
                <a:extLst>
                  <a:ext uri="{FF2B5EF4-FFF2-40B4-BE49-F238E27FC236}">
                    <a16:creationId xmlns:a16="http://schemas.microsoft.com/office/drawing/2014/main" id="{63F7D20D-AF79-D841-B7D2-1DD304A6CFD4}"/>
                  </a:ext>
                </a:extLst>
              </p:cNvPr>
              <p:cNvSpPr>
                <a:spLocks/>
              </p:cNvSpPr>
              <p:nvPr/>
            </p:nvSpPr>
            <p:spPr bwMode="auto">
              <a:xfrm>
                <a:off x="5735" y="301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2"/>
                    </a:moveTo>
                    <a:lnTo>
                      <a:pt x="2" y="6"/>
                    </a:lnTo>
                    <a:lnTo>
                      <a:pt x="0" y="4"/>
                    </a:lnTo>
                    <a:lnTo>
                      <a:pt x="0" y="2"/>
                    </a:lnTo>
                    <a:lnTo>
                      <a:pt x="0" y="0"/>
                    </a:lnTo>
                    <a:lnTo>
                      <a:pt x="2"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2" name="Freeform 2773">
                <a:extLst>
                  <a:ext uri="{FF2B5EF4-FFF2-40B4-BE49-F238E27FC236}">
                    <a16:creationId xmlns:a16="http://schemas.microsoft.com/office/drawing/2014/main" id="{C57C7D04-26DD-5241-9D8F-C4D64A68041F}"/>
                  </a:ext>
                </a:extLst>
              </p:cNvPr>
              <p:cNvSpPr>
                <a:spLocks/>
              </p:cNvSpPr>
              <p:nvPr/>
            </p:nvSpPr>
            <p:spPr bwMode="auto">
              <a:xfrm>
                <a:off x="5735" y="301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2"/>
                    </a:moveTo>
                    <a:lnTo>
                      <a:pt x="2" y="6"/>
                    </a:lnTo>
                    <a:lnTo>
                      <a:pt x="0" y="4"/>
                    </a:lnTo>
                    <a:lnTo>
                      <a:pt x="0" y="2"/>
                    </a:lnTo>
                    <a:lnTo>
                      <a:pt x="0" y="0"/>
                    </a:lnTo>
                    <a:lnTo>
                      <a:pt x="2"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3" name="Freeform 2774">
                <a:extLst>
                  <a:ext uri="{FF2B5EF4-FFF2-40B4-BE49-F238E27FC236}">
                    <a16:creationId xmlns:a16="http://schemas.microsoft.com/office/drawing/2014/main" id="{C82E481B-6DDA-2B4E-88FA-7FB918F888C4}"/>
                  </a:ext>
                </a:extLst>
              </p:cNvPr>
              <p:cNvSpPr>
                <a:spLocks/>
              </p:cNvSpPr>
              <p:nvPr/>
            </p:nvSpPr>
            <p:spPr bwMode="auto">
              <a:xfrm>
                <a:off x="5687" y="2929"/>
                <a:ext cx="12" cy="7"/>
              </a:xfrm>
              <a:custGeom>
                <a:avLst/>
                <a:gdLst>
                  <a:gd name="T0" fmla="*/ 5 w 12"/>
                  <a:gd name="T1" fmla="*/ 0 h 7"/>
                  <a:gd name="T2" fmla="*/ 9 w 12"/>
                  <a:gd name="T3" fmla="*/ 0 h 7"/>
                  <a:gd name="T4" fmla="*/ 12 w 12"/>
                  <a:gd name="T5" fmla="*/ 3 h 7"/>
                  <a:gd name="T6" fmla="*/ 11 w 12"/>
                  <a:gd name="T7" fmla="*/ 7 h 7"/>
                  <a:gd name="T8" fmla="*/ 9 w 12"/>
                  <a:gd name="T9" fmla="*/ 5 h 7"/>
                  <a:gd name="T10" fmla="*/ 7 w 12"/>
                  <a:gd name="T11" fmla="*/ 5 h 7"/>
                  <a:gd name="T12" fmla="*/ 5 w 12"/>
                  <a:gd name="T13" fmla="*/ 5 h 7"/>
                  <a:gd name="T14" fmla="*/ 3 w 12"/>
                  <a:gd name="T15" fmla="*/ 5 h 7"/>
                  <a:gd name="T16" fmla="*/ 2 w 12"/>
                  <a:gd name="T17" fmla="*/ 2 h 7"/>
                  <a:gd name="T18" fmla="*/ 2 w 12"/>
                  <a:gd name="T19" fmla="*/ 2 h 7"/>
                  <a:gd name="T20" fmla="*/ 0 w 12"/>
                  <a:gd name="T21" fmla="*/ 0 h 7"/>
                  <a:gd name="T22" fmla="*/ 0 w 12"/>
                  <a:gd name="T23" fmla="*/ 0 h 7"/>
                  <a:gd name="T24" fmla="*/ 2 w 12"/>
                  <a:gd name="T25" fmla="*/ 0 h 7"/>
                  <a:gd name="T26" fmla="*/ 5 w 12"/>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7">
                    <a:moveTo>
                      <a:pt x="5" y="0"/>
                    </a:moveTo>
                    <a:lnTo>
                      <a:pt x="9" y="0"/>
                    </a:lnTo>
                    <a:lnTo>
                      <a:pt x="12" y="3"/>
                    </a:lnTo>
                    <a:lnTo>
                      <a:pt x="11" y="7"/>
                    </a:lnTo>
                    <a:lnTo>
                      <a:pt x="9" y="5"/>
                    </a:lnTo>
                    <a:lnTo>
                      <a:pt x="7" y="5"/>
                    </a:lnTo>
                    <a:lnTo>
                      <a:pt x="5" y="5"/>
                    </a:lnTo>
                    <a:lnTo>
                      <a:pt x="3" y="5"/>
                    </a:lnTo>
                    <a:lnTo>
                      <a:pt x="2" y="2"/>
                    </a:lnTo>
                    <a:lnTo>
                      <a:pt x="2" y="2"/>
                    </a:lnTo>
                    <a:lnTo>
                      <a:pt x="0" y="0"/>
                    </a:lnTo>
                    <a:lnTo>
                      <a:pt x="0" y="0"/>
                    </a:lnTo>
                    <a:lnTo>
                      <a:pt x="2" y="0"/>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4" name="Freeform 2775">
                <a:extLst>
                  <a:ext uri="{FF2B5EF4-FFF2-40B4-BE49-F238E27FC236}">
                    <a16:creationId xmlns:a16="http://schemas.microsoft.com/office/drawing/2014/main" id="{7192DBD8-DCC7-9942-AB9C-C375A9BEE0C4}"/>
                  </a:ext>
                </a:extLst>
              </p:cNvPr>
              <p:cNvSpPr>
                <a:spLocks/>
              </p:cNvSpPr>
              <p:nvPr/>
            </p:nvSpPr>
            <p:spPr bwMode="auto">
              <a:xfrm>
                <a:off x="5687" y="2929"/>
                <a:ext cx="12" cy="7"/>
              </a:xfrm>
              <a:custGeom>
                <a:avLst/>
                <a:gdLst>
                  <a:gd name="T0" fmla="*/ 5 w 12"/>
                  <a:gd name="T1" fmla="*/ 0 h 7"/>
                  <a:gd name="T2" fmla="*/ 9 w 12"/>
                  <a:gd name="T3" fmla="*/ 0 h 7"/>
                  <a:gd name="T4" fmla="*/ 12 w 12"/>
                  <a:gd name="T5" fmla="*/ 3 h 7"/>
                  <a:gd name="T6" fmla="*/ 11 w 12"/>
                  <a:gd name="T7" fmla="*/ 7 h 7"/>
                  <a:gd name="T8" fmla="*/ 9 w 12"/>
                  <a:gd name="T9" fmla="*/ 5 h 7"/>
                  <a:gd name="T10" fmla="*/ 7 w 12"/>
                  <a:gd name="T11" fmla="*/ 5 h 7"/>
                  <a:gd name="T12" fmla="*/ 5 w 12"/>
                  <a:gd name="T13" fmla="*/ 5 h 7"/>
                  <a:gd name="T14" fmla="*/ 3 w 12"/>
                  <a:gd name="T15" fmla="*/ 5 h 7"/>
                  <a:gd name="T16" fmla="*/ 2 w 12"/>
                  <a:gd name="T17" fmla="*/ 2 h 7"/>
                  <a:gd name="T18" fmla="*/ 2 w 12"/>
                  <a:gd name="T19" fmla="*/ 2 h 7"/>
                  <a:gd name="T20" fmla="*/ 0 w 12"/>
                  <a:gd name="T21" fmla="*/ 0 h 7"/>
                  <a:gd name="T22" fmla="*/ 0 w 12"/>
                  <a:gd name="T23" fmla="*/ 0 h 7"/>
                  <a:gd name="T24" fmla="*/ 2 w 12"/>
                  <a:gd name="T25" fmla="*/ 0 h 7"/>
                  <a:gd name="T26" fmla="*/ 5 w 12"/>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7">
                    <a:moveTo>
                      <a:pt x="5" y="0"/>
                    </a:moveTo>
                    <a:lnTo>
                      <a:pt x="9" y="0"/>
                    </a:lnTo>
                    <a:lnTo>
                      <a:pt x="12" y="3"/>
                    </a:lnTo>
                    <a:lnTo>
                      <a:pt x="11" y="7"/>
                    </a:lnTo>
                    <a:lnTo>
                      <a:pt x="9" y="5"/>
                    </a:lnTo>
                    <a:lnTo>
                      <a:pt x="7" y="5"/>
                    </a:lnTo>
                    <a:lnTo>
                      <a:pt x="5" y="5"/>
                    </a:lnTo>
                    <a:lnTo>
                      <a:pt x="3" y="5"/>
                    </a:lnTo>
                    <a:lnTo>
                      <a:pt x="2" y="2"/>
                    </a:lnTo>
                    <a:lnTo>
                      <a:pt x="2" y="2"/>
                    </a:lnTo>
                    <a:lnTo>
                      <a:pt x="0" y="0"/>
                    </a:lnTo>
                    <a:lnTo>
                      <a:pt x="0" y="0"/>
                    </a:lnTo>
                    <a:lnTo>
                      <a:pt x="2" y="0"/>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5" name="Freeform 2776">
                <a:extLst>
                  <a:ext uri="{FF2B5EF4-FFF2-40B4-BE49-F238E27FC236}">
                    <a16:creationId xmlns:a16="http://schemas.microsoft.com/office/drawing/2014/main" id="{42E91E0D-CE65-A348-B987-BE03FD0C5605}"/>
                  </a:ext>
                </a:extLst>
              </p:cNvPr>
              <p:cNvSpPr>
                <a:spLocks/>
              </p:cNvSpPr>
              <p:nvPr/>
            </p:nvSpPr>
            <p:spPr bwMode="auto">
              <a:xfrm>
                <a:off x="5699" y="293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6" y="2"/>
                    </a:moveTo>
                    <a:lnTo>
                      <a:pt x="9" y="2"/>
                    </a:lnTo>
                    <a:lnTo>
                      <a:pt x="9" y="2"/>
                    </a:lnTo>
                    <a:lnTo>
                      <a:pt x="11" y="2"/>
                    </a:lnTo>
                    <a:lnTo>
                      <a:pt x="11" y="4"/>
                    </a:lnTo>
                    <a:lnTo>
                      <a:pt x="4" y="4"/>
                    </a:lnTo>
                    <a:lnTo>
                      <a:pt x="2" y="4"/>
                    </a:lnTo>
                    <a:lnTo>
                      <a:pt x="0" y="2"/>
                    </a:lnTo>
                    <a:lnTo>
                      <a:pt x="2" y="0"/>
                    </a:lnTo>
                    <a:lnTo>
                      <a:pt x="6"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6" name="Freeform 2777">
                <a:extLst>
                  <a:ext uri="{FF2B5EF4-FFF2-40B4-BE49-F238E27FC236}">
                    <a16:creationId xmlns:a16="http://schemas.microsoft.com/office/drawing/2014/main" id="{9D9CAE0D-06CA-FF49-B14A-A82C45CF82BC}"/>
                  </a:ext>
                </a:extLst>
              </p:cNvPr>
              <p:cNvSpPr>
                <a:spLocks/>
              </p:cNvSpPr>
              <p:nvPr/>
            </p:nvSpPr>
            <p:spPr bwMode="auto">
              <a:xfrm>
                <a:off x="5699" y="293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6" y="2"/>
                    </a:moveTo>
                    <a:lnTo>
                      <a:pt x="9" y="2"/>
                    </a:lnTo>
                    <a:lnTo>
                      <a:pt x="9" y="2"/>
                    </a:lnTo>
                    <a:lnTo>
                      <a:pt x="11" y="2"/>
                    </a:lnTo>
                    <a:lnTo>
                      <a:pt x="11" y="4"/>
                    </a:lnTo>
                    <a:lnTo>
                      <a:pt x="4" y="4"/>
                    </a:lnTo>
                    <a:lnTo>
                      <a:pt x="2" y="4"/>
                    </a:lnTo>
                    <a:lnTo>
                      <a:pt x="0" y="2"/>
                    </a:lnTo>
                    <a:lnTo>
                      <a:pt x="2" y="0"/>
                    </a:lnTo>
                    <a:lnTo>
                      <a:pt x="6"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7" name="Freeform 2778">
                <a:extLst>
                  <a:ext uri="{FF2B5EF4-FFF2-40B4-BE49-F238E27FC236}">
                    <a16:creationId xmlns:a16="http://schemas.microsoft.com/office/drawing/2014/main" id="{659786E9-B919-BE48-A203-73F20C7D8B56}"/>
                  </a:ext>
                </a:extLst>
              </p:cNvPr>
              <p:cNvSpPr>
                <a:spLocks/>
              </p:cNvSpPr>
              <p:nvPr/>
            </p:nvSpPr>
            <p:spPr bwMode="auto">
              <a:xfrm>
                <a:off x="5055" y="2793"/>
                <a:ext cx="3" cy="4"/>
              </a:xfrm>
              <a:custGeom>
                <a:avLst/>
                <a:gdLst>
                  <a:gd name="T0" fmla="*/ 2 w 3"/>
                  <a:gd name="T1" fmla="*/ 4 h 4"/>
                  <a:gd name="T2" fmla="*/ 2 w 3"/>
                  <a:gd name="T3" fmla="*/ 4 h 4"/>
                  <a:gd name="T4" fmla="*/ 3 w 3"/>
                  <a:gd name="T5" fmla="*/ 4 h 4"/>
                  <a:gd name="T6" fmla="*/ 3 w 3"/>
                  <a:gd name="T7" fmla="*/ 2 h 4"/>
                  <a:gd name="T8" fmla="*/ 2 w 3"/>
                  <a:gd name="T9" fmla="*/ 0 h 4"/>
                  <a:gd name="T10" fmla="*/ 2 w 3"/>
                  <a:gd name="T11" fmla="*/ 0 h 4"/>
                  <a:gd name="T12" fmla="*/ 2 w 3"/>
                  <a:gd name="T13" fmla="*/ 0 h 4"/>
                  <a:gd name="T14" fmla="*/ 0 w 3"/>
                  <a:gd name="T15" fmla="*/ 0 h 4"/>
                  <a:gd name="T16" fmla="*/ 0 w 3"/>
                  <a:gd name="T17" fmla="*/ 2 h 4"/>
                  <a:gd name="T18" fmla="*/ 2 w 3"/>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4"/>
                    </a:moveTo>
                    <a:lnTo>
                      <a:pt x="2" y="4"/>
                    </a:lnTo>
                    <a:lnTo>
                      <a:pt x="3" y="4"/>
                    </a:lnTo>
                    <a:lnTo>
                      <a:pt x="3" y="2"/>
                    </a:lnTo>
                    <a:lnTo>
                      <a:pt x="2" y="0"/>
                    </a:lnTo>
                    <a:lnTo>
                      <a:pt x="2" y="0"/>
                    </a:lnTo>
                    <a:lnTo>
                      <a:pt x="2" y="0"/>
                    </a:lnTo>
                    <a:lnTo>
                      <a:pt x="0" y="0"/>
                    </a:lnTo>
                    <a:lnTo>
                      <a:pt x="0" y="2"/>
                    </a:lnTo>
                    <a:lnTo>
                      <a:pt x="2"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8" name="Freeform 2779">
                <a:extLst>
                  <a:ext uri="{FF2B5EF4-FFF2-40B4-BE49-F238E27FC236}">
                    <a16:creationId xmlns:a16="http://schemas.microsoft.com/office/drawing/2014/main" id="{519E8566-4A94-344A-AB78-17CF6E793DC5}"/>
                  </a:ext>
                </a:extLst>
              </p:cNvPr>
              <p:cNvSpPr>
                <a:spLocks/>
              </p:cNvSpPr>
              <p:nvPr/>
            </p:nvSpPr>
            <p:spPr bwMode="auto">
              <a:xfrm>
                <a:off x="5055" y="2793"/>
                <a:ext cx="3" cy="4"/>
              </a:xfrm>
              <a:custGeom>
                <a:avLst/>
                <a:gdLst>
                  <a:gd name="T0" fmla="*/ 2 w 3"/>
                  <a:gd name="T1" fmla="*/ 4 h 4"/>
                  <a:gd name="T2" fmla="*/ 2 w 3"/>
                  <a:gd name="T3" fmla="*/ 4 h 4"/>
                  <a:gd name="T4" fmla="*/ 3 w 3"/>
                  <a:gd name="T5" fmla="*/ 4 h 4"/>
                  <a:gd name="T6" fmla="*/ 3 w 3"/>
                  <a:gd name="T7" fmla="*/ 2 h 4"/>
                  <a:gd name="T8" fmla="*/ 2 w 3"/>
                  <a:gd name="T9" fmla="*/ 0 h 4"/>
                  <a:gd name="T10" fmla="*/ 2 w 3"/>
                  <a:gd name="T11" fmla="*/ 0 h 4"/>
                  <a:gd name="T12" fmla="*/ 2 w 3"/>
                  <a:gd name="T13" fmla="*/ 0 h 4"/>
                  <a:gd name="T14" fmla="*/ 0 w 3"/>
                  <a:gd name="T15" fmla="*/ 0 h 4"/>
                  <a:gd name="T16" fmla="*/ 0 w 3"/>
                  <a:gd name="T17" fmla="*/ 2 h 4"/>
                  <a:gd name="T18" fmla="*/ 2 w 3"/>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4"/>
                    </a:moveTo>
                    <a:lnTo>
                      <a:pt x="2" y="4"/>
                    </a:lnTo>
                    <a:lnTo>
                      <a:pt x="3" y="4"/>
                    </a:lnTo>
                    <a:lnTo>
                      <a:pt x="3" y="2"/>
                    </a:lnTo>
                    <a:lnTo>
                      <a:pt x="2" y="0"/>
                    </a:lnTo>
                    <a:lnTo>
                      <a:pt x="2" y="0"/>
                    </a:lnTo>
                    <a:lnTo>
                      <a:pt x="2" y="0"/>
                    </a:lnTo>
                    <a:lnTo>
                      <a:pt x="0" y="0"/>
                    </a:lnTo>
                    <a:lnTo>
                      <a:pt x="0" y="2"/>
                    </a:lnTo>
                    <a:lnTo>
                      <a:pt x="2"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39" name="Freeform 2780">
                <a:extLst>
                  <a:ext uri="{FF2B5EF4-FFF2-40B4-BE49-F238E27FC236}">
                    <a16:creationId xmlns:a16="http://schemas.microsoft.com/office/drawing/2014/main" id="{2223BD75-C15A-C645-8F93-58A1E83B4CCC}"/>
                  </a:ext>
                </a:extLst>
              </p:cNvPr>
              <p:cNvSpPr>
                <a:spLocks/>
              </p:cNvSpPr>
              <p:nvPr/>
            </p:nvSpPr>
            <p:spPr bwMode="auto">
              <a:xfrm>
                <a:off x="5067" y="2799"/>
                <a:ext cx="4" cy="5"/>
              </a:xfrm>
              <a:custGeom>
                <a:avLst/>
                <a:gdLst>
                  <a:gd name="T0" fmla="*/ 4 w 4"/>
                  <a:gd name="T1" fmla="*/ 5 h 5"/>
                  <a:gd name="T2" fmla="*/ 4 w 4"/>
                  <a:gd name="T3" fmla="*/ 5 h 5"/>
                  <a:gd name="T4" fmla="*/ 4 w 4"/>
                  <a:gd name="T5" fmla="*/ 3 h 5"/>
                  <a:gd name="T6" fmla="*/ 4 w 4"/>
                  <a:gd name="T7" fmla="*/ 1 h 5"/>
                  <a:gd name="T8" fmla="*/ 4 w 4"/>
                  <a:gd name="T9" fmla="*/ 0 h 5"/>
                  <a:gd name="T10" fmla="*/ 2 w 4"/>
                  <a:gd name="T11" fmla="*/ 0 h 5"/>
                  <a:gd name="T12" fmla="*/ 2 w 4"/>
                  <a:gd name="T13" fmla="*/ 0 h 5"/>
                  <a:gd name="T14" fmla="*/ 0 w 4"/>
                  <a:gd name="T15" fmla="*/ 0 h 5"/>
                  <a:gd name="T16" fmla="*/ 0 w 4"/>
                  <a:gd name="T17" fmla="*/ 1 h 5"/>
                  <a:gd name="T18" fmla="*/ 4 w 4"/>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5"/>
                    </a:moveTo>
                    <a:lnTo>
                      <a:pt x="4" y="5"/>
                    </a:lnTo>
                    <a:lnTo>
                      <a:pt x="4" y="3"/>
                    </a:lnTo>
                    <a:lnTo>
                      <a:pt x="4" y="1"/>
                    </a:lnTo>
                    <a:lnTo>
                      <a:pt x="4" y="0"/>
                    </a:lnTo>
                    <a:lnTo>
                      <a:pt x="2" y="0"/>
                    </a:lnTo>
                    <a:lnTo>
                      <a:pt x="2" y="0"/>
                    </a:lnTo>
                    <a:lnTo>
                      <a:pt x="0" y="0"/>
                    </a:lnTo>
                    <a:lnTo>
                      <a:pt x="0" y="1"/>
                    </a:lnTo>
                    <a:lnTo>
                      <a:pt x="4"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0" name="Freeform 2781">
                <a:extLst>
                  <a:ext uri="{FF2B5EF4-FFF2-40B4-BE49-F238E27FC236}">
                    <a16:creationId xmlns:a16="http://schemas.microsoft.com/office/drawing/2014/main" id="{84ED5E3A-301A-2849-80AF-B95BE05DAAFC}"/>
                  </a:ext>
                </a:extLst>
              </p:cNvPr>
              <p:cNvSpPr>
                <a:spLocks/>
              </p:cNvSpPr>
              <p:nvPr/>
            </p:nvSpPr>
            <p:spPr bwMode="auto">
              <a:xfrm>
                <a:off x="5067" y="2799"/>
                <a:ext cx="4" cy="5"/>
              </a:xfrm>
              <a:custGeom>
                <a:avLst/>
                <a:gdLst>
                  <a:gd name="T0" fmla="*/ 4 w 4"/>
                  <a:gd name="T1" fmla="*/ 5 h 5"/>
                  <a:gd name="T2" fmla="*/ 4 w 4"/>
                  <a:gd name="T3" fmla="*/ 5 h 5"/>
                  <a:gd name="T4" fmla="*/ 4 w 4"/>
                  <a:gd name="T5" fmla="*/ 3 h 5"/>
                  <a:gd name="T6" fmla="*/ 4 w 4"/>
                  <a:gd name="T7" fmla="*/ 1 h 5"/>
                  <a:gd name="T8" fmla="*/ 4 w 4"/>
                  <a:gd name="T9" fmla="*/ 0 h 5"/>
                  <a:gd name="T10" fmla="*/ 2 w 4"/>
                  <a:gd name="T11" fmla="*/ 0 h 5"/>
                  <a:gd name="T12" fmla="*/ 2 w 4"/>
                  <a:gd name="T13" fmla="*/ 0 h 5"/>
                  <a:gd name="T14" fmla="*/ 0 w 4"/>
                  <a:gd name="T15" fmla="*/ 0 h 5"/>
                  <a:gd name="T16" fmla="*/ 0 w 4"/>
                  <a:gd name="T17" fmla="*/ 1 h 5"/>
                  <a:gd name="T18" fmla="*/ 4 w 4"/>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5"/>
                    </a:moveTo>
                    <a:lnTo>
                      <a:pt x="4" y="5"/>
                    </a:lnTo>
                    <a:lnTo>
                      <a:pt x="4" y="3"/>
                    </a:lnTo>
                    <a:lnTo>
                      <a:pt x="4" y="1"/>
                    </a:lnTo>
                    <a:lnTo>
                      <a:pt x="4" y="0"/>
                    </a:lnTo>
                    <a:lnTo>
                      <a:pt x="2" y="0"/>
                    </a:lnTo>
                    <a:lnTo>
                      <a:pt x="2" y="0"/>
                    </a:lnTo>
                    <a:lnTo>
                      <a:pt x="0" y="0"/>
                    </a:lnTo>
                    <a:lnTo>
                      <a:pt x="0" y="1"/>
                    </a:lnTo>
                    <a:lnTo>
                      <a:pt x="4"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1" name="Freeform 2782">
                <a:extLst>
                  <a:ext uri="{FF2B5EF4-FFF2-40B4-BE49-F238E27FC236}">
                    <a16:creationId xmlns:a16="http://schemas.microsoft.com/office/drawing/2014/main" id="{8AB59354-33DD-044A-9C93-E88DEFF865FE}"/>
                  </a:ext>
                </a:extLst>
              </p:cNvPr>
              <p:cNvSpPr>
                <a:spLocks/>
              </p:cNvSpPr>
              <p:nvPr/>
            </p:nvSpPr>
            <p:spPr bwMode="auto">
              <a:xfrm>
                <a:off x="5076" y="2775"/>
                <a:ext cx="66" cy="36"/>
              </a:xfrm>
              <a:custGeom>
                <a:avLst/>
                <a:gdLst>
                  <a:gd name="T0" fmla="*/ 7 w 66"/>
                  <a:gd name="T1" fmla="*/ 31 h 36"/>
                  <a:gd name="T2" fmla="*/ 11 w 66"/>
                  <a:gd name="T3" fmla="*/ 32 h 36"/>
                  <a:gd name="T4" fmla="*/ 18 w 66"/>
                  <a:gd name="T5" fmla="*/ 32 h 36"/>
                  <a:gd name="T6" fmla="*/ 20 w 66"/>
                  <a:gd name="T7" fmla="*/ 34 h 36"/>
                  <a:gd name="T8" fmla="*/ 22 w 66"/>
                  <a:gd name="T9" fmla="*/ 36 h 36"/>
                  <a:gd name="T10" fmla="*/ 32 w 66"/>
                  <a:gd name="T11" fmla="*/ 36 h 36"/>
                  <a:gd name="T12" fmla="*/ 41 w 66"/>
                  <a:gd name="T13" fmla="*/ 31 h 36"/>
                  <a:gd name="T14" fmla="*/ 45 w 66"/>
                  <a:gd name="T15" fmla="*/ 31 h 36"/>
                  <a:gd name="T16" fmla="*/ 50 w 66"/>
                  <a:gd name="T17" fmla="*/ 25 h 36"/>
                  <a:gd name="T18" fmla="*/ 50 w 66"/>
                  <a:gd name="T19" fmla="*/ 24 h 36"/>
                  <a:gd name="T20" fmla="*/ 61 w 66"/>
                  <a:gd name="T21" fmla="*/ 22 h 36"/>
                  <a:gd name="T22" fmla="*/ 61 w 66"/>
                  <a:gd name="T23" fmla="*/ 20 h 36"/>
                  <a:gd name="T24" fmla="*/ 59 w 66"/>
                  <a:gd name="T25" fmla="*/ 15 h 36"/>
                  <a:gd name="T26" fmla="*/ 61 w 66"/>
                  <a:gd name="T27" fmla="*/ 15 h 36"/>
                  <a:gd name="T28" fmla="*/ 64 w 66"/>
                  <a:gd name="T29" fmla="*/ 13 h 36"/>
                  <a:gd name="T30" fmla="*/ 66 w 66"/>
                  <a:gd name="T31" fmla="*/ 7 h 36"/>
                  <a:gd name="T32" fmla="*/ 64 w 66"/>
                  <a:gd name="T33" fmla="*/ 4 h 36"/>
                  <a:gd name="T34" fmla="*/ 63 w 66"/>
                  <a:gd name="T35" fmla="*/ 2 h 36"/>
                  <a:gd name="T36" fmla="*/ 64 w 66"/>
                  <a:gd name="T37" fmla="*/ 0 h 36"/>
                  <a:gd name="T38" fmla="*/ 59 w 66"/>
                  <a:gd name="T39" fmla="*/ 4 h 36"/>
                  <a:gd name="T40" fmla="*/ 57 w 66"/>
                  <a:gd name="T41" fmla="*/ 2 h 36"/>
                  <a:gd name="T42" fmla="*/ 54 w 66"/>
                  <a:gd name="T43" fmla="*/ 2 h 36"/>
                  <a:gd name="T44" fmla="*/ 54 w 66"/>
                  <a:gd name="T45" fmla="*/ 4 h 36"/>
                  <a:gd name="T46" fmla="*/ 54 w 66"/>
                  <a:gd name="T47" fmla="*/ 11 h 36"/>
                  <a:gd name="T48" fmla="*/ 54 w 66"/>
                  <a:gd name="T49" fmla="*/ 13 h 36"/>
                  <a:gd name="T50" fmla="*/ 47 w 66"/>
                  <a:gd name="T51" fmla="*/ 15 h 36"/>
                  <a:gd name="T52" fmla="*/ 45 w 66"/>
                  <a:gd name="T53" fmla="*/ 18 h 36"/>
                  <a:gd name="T54" fmla="*/ 43 w 66"/>
                  <a:gd name="T55" fmla="*/ 22 h 36"/>
                  <a:gd name="T56" fmla="*/ 39 w 66"/>
                  <a:gd name="T57" fmla="*/ 22 h 36"/>
                  <a:gd name="T58" fmla="*/ 34 w 66"/>
                  <a:gd name="T59" fmla="*/ 22 h 36"/>
                  <a:gd name="T60" fmla="*/ 32 w 66"/>
                  <a:gd name="T61" fmla="*/ 24 h 36"/>
                  <a:gd name="T62" fmla="*/ 29 w 66"/>
                  <a:gd name="T63" fmla="*/ 24 h 36"/>
                  <a:gd name="T64" fmla="*/ 29 w 66"/>
                  <a:gd name="T65" fmla="*/ 18 h 36"/>
                  <a:gd name="T66" fmla="*/ 31 w 66"/>
                  <a:gd name="T67" fmla="*/ 16 h 36"/>
                  <a:gd name="T68" fmla="*/ 29 w 66"/>
                  <a:gd name="T69" fmla="*/ 15 h 36"/>
                  <a:gd name="T70" fmla="*/ 27 w 66"/>
                  <a:gd name="T71" fmla="*/ 22 h 36"/>
                  <a:gd name="T72" fmla="*/ 25 w 66"/>
                  <a:gd name="T73" fmla="*/ 22 h 36"/>
                  <a:gd name="T74" fmla="*/ 16 w 66"/>
                  <a:gd name="T75" fmla="*/ 24 h 36"/>
                  <a:gd name="T76" fmla="*/ 13 w 66"/>
                  <a:gd name="T77" fmla="*/ 24 h 36"/>
                  <a:gd name="T78" fmla="*/ 7 w 66"/>
                  <a:gd name="T79" fmla="*/ 24 h 36"/>
                  <a:gd name="T80" fmla="*/ 6 w 66"/>
                  <a:gd name="T81" fmla="*/ 24 h 36"/>
                  <a:gd name="T82" fmla="*/ 2 w 66"/>
                  <a:gd name="T83" fmla="*/ 24 h 36"/>
                  <a:gd name="T84" fmla="*/ 0 w 66"/>
                  <a:gd name="T85" fmla="*/ 24 h 36"/>
                  <a:gd name="T86" fmla="*/ 0 w 66"/>
                  <a:gd name="T87" fmla="*/ 27 h 36"/>
                  <a:gd name="T88" fmla="*/ 2 w 66"/>
                  <a:gd name="T89" fmla="*/ 27 h 36"/>
                  <a:gd name="T90" fmla="*/ 6 w 66"/>
                  <a:gd name="T9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36">
                    <a:moveTo>
                      <a:pt x="7" y="31"/>
                    </a:moveTo>
                    <a:lnTo>
                      <a:pt x="7" y="31"/>
                    </a:lnTo>
                    <a:lnTo>
                      <a:pt x="11" y="32"/>
                    </a:lnTo>
                    <a:lnTo>
                      <a:pt x="11" y="32"/>
                    </a:lnTo>
                    <a:lnTo>
                      <a:pt x="14" y="32"/>
                    </a:lnTo>
                    <a:lnTo>
                      <a:pt x="18" y="32"/>
                    </a:lnTo>
                    <a:lnTo>
                      <a:pt x="18" y="32"/>
                    </a:lnTo>
                    <a:lnTo>
                      <a:pt x="20" y="34"/>
                    </a:lnTo>
                    <a:lnTo>
                      <a:pt x="22" y="36"/>
                    </a:lnTo>
                    <a:lnTo>
                      <a:pt x="22" y="36"/>
                    </a:lnTo>
                    <a:lnTo>
                      <a:pt x="32" y="36"/>
                    </a:lnTo>
                    <a:lnTo>
                      <a:pt x="32" y="36"/>
                    </a:lnTo>
                    <a:lnTo>
                      <a:pt x="38" y="32"/>
                    </a:lnTo>
                    <a:lnTo>
                      <a:pt x="41" y="31"/>
                    </a:lnTo>
                    <a:lnTo>
                      <a:pt x="41" y="31"/>
                    </a:lnTo>
                    <a:lnTo>
                      <a:pt x="45" y="31"/>
                    </a:lnTo>
                    <a:lnTo>
                      <a:pt x="48" y="29"/>
                    </a:lnTo>
                    <a:lnTo>
                      <a:pt x="50" y="25"/>
                    </a:lnTo>
                    <a:lnTo>
                      <a:pt x="50" y="24"/>
                    </a:lnTo>
                    <a:lnTo>
                      <a:pt x="50" y="24"/>
                    </a:lnTo>
                    <a:lnTo>
                      <a:pt x="57" y="24"/>
                    </a:lnTo>
                    <a:lnTo>
                      <a:pt x="61" y="22"/>
                    </a:lnTo>
                    <a:lnTo>
                      <a:pt x="61" y="20"/>
                    </a:lnTo>
                    <a:lnTo>
                      <a:pt x="61" y="20"/>
                    </a:lnTo>
                    <a:lnTo>
                      <a:pt x="59" y="16"/>
                    </a:lnTo>
                    <a:lnTo>
                      <a:pt x="59" y="15"/>
                    </a:lnTo>
                    <a:lnTo>
                      <a:pt x="61" y="15"/>
                    </a:lnTo>
                    <a:lnTo>
                      <a:pt x="61" y="15"/>
                    </a:lnTo>
                    <a:lnTo>
                      <a:pt x="63" y="15"/>
                    </a:lnTo>
                    <a:lnTo>
                      <a:pt x="64" y="13"/>
                    </a:lnTo>
                    <a:lnTo>
                      <a:pt x="66" y="7"/>
                    </a:lnTo>
                    <a:lnTo>
                      <a:pt x="66" y="7"/>
                    </a:lnTo>
                    <a:lnTo>
                      <a:pt x="66" y="6"/>
                    </a:lnTo>
                    <a:lnTo>
                      <a:pt x="64" y="4"/>
                    </a:lnTo>
                    <a:lnTo>
                      <a:pt x="64" y="4"/>
                    </a:lnTo>
                    <a:lnTo>
                      <a:pt x="63" y="2"/>
                    </a:lnTo>
                    <a:lnTo>
                      <a:pt x="64" y="0"/>
                    </a:lnTo>
                    <a:lnTo>
                      <a:pt x="64" y="0"/>
                    </a:lnTo>
                    <a:lnTo>
                      <a:pt x="61" y="2"/>
                    </a:lnTo>
                    <a:lnTo>
                      <a:pt x="59" y="4"/>
                    </a:lnTo>
                    <a:lnTo>
                      <a:pt x="57" y="2"/>
                    </a:lnTo>
                    <a:lnTo>
                      <a:pt x="57" y="2"/>
                    </a:lnTo>
                    <a:lnTo>
                      <a:pt x="56" y="2"/>
                    </a:lnTo>
                    <a:lnTo>
                      <a:pt x="54" y="2"/>
                    </a:lnTo>
                    <a:lnTo>
                      <a:pt x="54" y="4"/>
                    </a:lnTo>
                    <a:lnTo>
                      <a:pt x="54" y="4"/>
                    </a:lnTo>
                    <a:lnTo>
                      <a:pt x="54" y="7"/>
                    </a:lnTo>
                    <a:lnTo>
                      <a:pt x="54" y="11"/>
                    </a:lnTo>
                    <a:lnTo>
                      <a:pt x="54" y="11"/>
                    </a:lnTo>
                    <a:lnTo>
                      <a:pt x="54" y="13"/>
                    </a:lnTo>
                    <a:lnTo>
                      <a:pt x="52" y="15"/>
                    </a:lnTo>
                    <a:lnTo>
                      <a:pt x="47" y="15"/>
                    </a:lnTo>
                    <a:lnTo>
                      <a:pt x="47" y="15"/>
                    </a:lnTo>
                    <a:lnTo>
                      <a:pt x="45" y="18"/>
                    </a:lnTo>
                    <a:lnTo>
                      <a:pt x="43" y="22"/>
                    </a:lnTo>
                    <a:lnTo>
                      <a:pt x="43" y="22"/>
                    </a:lnTo>
                    <a:lnTo>
                      <a:pt x="39" y="22"/>
                    </a:lnTo>
                    <a:lnTo>
                      <a:pt x="39" y="22"/>
                    </a:lnTo>
                    <a:lnTo>
                      <a:pt x="36" y="24"/>
                    </a:lnTo>
                    <a:lnTo>
                      <a:pt x="34" y="22"/>
                    </a:lnTo>
                    <a:lnTo>
                      <a:pt x="34" y="22"/>
                    </a:lnTo>
                    <a:lnTo>
                      <a:pt x="32" y="24"/>
                    </a:lnTo>
                    <a:lnTo>
                      <a:pt x="31" y="24"/>
                    </a:lnTo>
                    <a:lnTo>
                      <a:pt x="29" y="24"/>
                    </a:lnTo>
                    <a:lnTo>
                      <a:pt x="29" y="24"/>
                    </a:lnTo>
                    <a:lnTo>
                      <a:pt x="29" y="18"/>
                    </a:lnTo>
                    <a:lnTo>
                      <a:pt x="29" y="16"/>
                    </a:lnTo>
                    <a:lnTo>
                      <a:pt x="31" y="16"/>
                    </a:lnTo>
                    <a:lnTo>
                      <a:pt x="31" y="16"/>
                    </a:lnTo>
                    <a:lnTo>
                      <a:pt x="29" y="15"/>
                    </a:lnTo>
                    <a:lnTo>
                      <a:pt x="27" y="16"/>
                    </a:lnTo>
                    <a:lnTo>
                      <a:pt x="27" y="22"/>
                    </a:lnTo>
                    <a:lnTo>
                      <a:pt x="27" y="22"/>
                    </a:lnTo>
                    <a:lnTo>
                      <a:pt x="25" y="22"/>
                    </a:lnTo>
                    <a:lnTo>
                      <a:pt x="22" y="24"/>
                    </a:lnTo>
                    <a:lnTo>
                      <a:pt x="16" y="24"/>
                    </a:lnTo>
                    <a:lnTo>
                      <a:pt x="16" y="24"/>
                    </a:lnTo>
                    <a:lnTo>
                      <a:pt x="13" y="24"/>
                    </a:lnTo>
                    <a:lnTo>
                      <a:pt x="13" y="24"/>
                    </a:lnTo>
                    <a:lnTo>
                      <a:pt x="7" y="24"/>
                    </a:lnTo>
                    <a:lnTo>
                      <a:pt x="7" y="24"/>
                    </a:lnTo>
                    <a:lnTo>
                      <a:pt x="6" y="24"/>
                    </a:lnTo>
                    <a:lnTo>
                      <a:pt x="2" y="24"/>
                    </a:lnTo>
                    <a:lnTo>
                      <a:pt x="2" y="24"/>
                    </a:lnTo>
                    <a:lnTo>
                      <a:pt x="0" y="22"/>
                    </a:lnTo>
                    <a:lnTo>
                      <a:pt x="0" y="24"/>
                    </a:lnTo>
                    <a:lnTo>
                      <a:pt x="0" y="25"/>
                    </a:lnTo>
                    <a:lnTo>
                      <a:pt x="0" y="27"/>
                    </a:lnTo>
                    <a:lnTo>
                      <a:pt x="0" y="27"/>
                    </a:lnTo>
                    <a:lnTo>
                      <a:pt x="2" y="27"/>
                    </a:lnTo>
                    <a:lnTo>
                      <a:pt x="6" y="29"/>
                    </a:lnTo>
                    <a:lnTo>
                      <a:pt x="6" y="29"/>
                    </a:lnTo>
                    <a:lnTo>
                      <a:pt x="7" y="3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2" name="Freeform 2783">
                <a:extLst>
                  <a:ext uri="{FF2B5EF4-FFF2-40B4-BE49-F238E27FC236}">
                    <a16:creationId xmlns:a16="http://schemas.microsoft.com/office/drawing/2014/main" id="{5EE0B4D4-101B-0942-8E29-EFA0145D2397}"/>
                  </a:ext>
                </a:extLst>
              </p:cNvPr>
              <p:cNvSpPr>
                <a:spLocks/>
              </p:cNvSpPr>
              <p:nvPr/>
            </p:nvSpPr>
            <p:spPr bwMode="auto">
              <a:xfrm>
                <a:off x="5076" y="2775"/>
                <a:ext cx="66" cy="36"/>
              </a:xfrm>
              <a:custGeom>
                <a:avLst/>
                <a:gdLst>
                  <a:gd name="T0" fmla="*/ 7 w 66"/>
                  <a:gd name="T1" fmla="*/ 31 h 36"/>
                  <a:gd name="T2" fmla="*/ 11 w 66"/>
                  <a:gd name="T3" fmla="*/ 32 h 36"/>
                  <a:gd name="T4" fmla="*/ 18 w 66"/>
                  <a:gd name="T5" fmla="*/ 32 h 36"/>
                  <a:gd name="T6" fmla="*/ 20 w 66"/>
                  <a:gd name="T7" fmla="*/ 34 h 36"/>
                  <a:gd name="T8" fmla="*/ 22 w 66"/>
                  <a:gd name="T9" fmla="*/ 36 h 36"/>
                  <a:gd name="T10" fmla="*/ 32 w 66"/>
                  <a:gd name="T11" fmla="*/ 36 h 36"/>
                  <a:gd name="T12" fmla="*/ 41 w 66"/>
                  <a:gd name="T13" fmla="*/ 31 h 36"/>
                  <a:gd name="T14" fmla="*/ 45 w 66"/>
                  <a:gd name="T15" fmla="*/ 31 h 36"/>
                  <a:gd name="T16" fmla="*/ 50 w 66"/>
                  <a:gd name="T17" fmla="*/ 25 h 36"/>
                  <a:gd name="T18" fmla="*/ 50 w 66"/>
                  <a:gd name="T19" fmla="*/ 24 h 36"/>
                  <a:gd name="T20" fmla="*/ 61 w 66"/>
                  <a:gd name="T21" fmla="*/ 22 h 36"/>
                  <a:gd name="T22" fmla="*/ 61 w 66"/>
                  <a:gd name="T23" fmla="*/ 20 h 36"/>
                  <a:gd name="T24" fmla="*/ 59 w 66"/>
                  <a:gd name="T25" fmla="*/ 15 h 36"/>
                  <a:gd name="T26" fmla="*/ 61 w 66"/>
                  <a:gd name="T27" fmla="*/ 15 h 36"/>
                  <a:gd name="T28" fmla="*/ 64 w 66"/>
                  <a:gd name="T29" fmla="*/ 13 h 36"/>
                  <a:gd name="T30" fmla="*/ 66 w 66"/>
                  <a:gd name="T31" fmla="*/ 7 h 36"/>
                  <a:gd name="T32" fmla="*/ 64 w 66"/>
                  <a:gd name="T33" fmla="*/ 4 h 36"/>
                  <a:gd name="T34" fmla="*/ 63 w 66"/>
                  <a:gd name="T35" fmla="*/ 2 h 36"/>
                  <a:gd name="T36" fmla="*/ 64 w 66"/>
                  <a:gd name="T37" fmla="*/ 0 h 36"/>
                  <a:gd name="T38" fmla="*/ 59 w 66"/>
                  <a:gd name="T39" fmla="*/ 4 h 36"/>
                  <a:gd name="T40" fmla="*/ 57 w 66"/>
                  <a:gd name="T41" fmla="*/ 2 h 36"/>
                  <a:gd name="T42" fmla="*/ 54 w 66"/>
                  <a:gd name="T43" fmla="*/ 2 h 36"/>
                  <a:gd name="T44" fmla="*/ 54 w 66"/>
                  <a:gd name="T45" fmla="*/ 4 h 36"/>
                  <a:gd name="T46" fmla="*/ 54 w 66"/>
                  <a:gd name="T47" fmla="*/ 11 h 36"/>
                  <a:gd name="T48" fmla="*/ 54 w 66"/>
                  <a:gd name="T49" fmla="*/ 13 h 36"/>
                  <a:gd name="T50" fmla="*/ 47 w 66"/>
                  <a:gd name="T51" fmla="*/ 15 h 36"/>
                  <a:gd name="T52" fmla="*/ 45 w 66"/>
                  <a:gd name="T53" fmla="*/ 18 h 36"/>
                  <a:gd name="T54" fmla="*/ 43 w 66"/>
                  <a:gd name="T55" fmla="*/ 22 h 36"/>
                  <a:gd name="T56" fmla="*/ 39 w 66"/>
                  <a:gd name="T57" fmla="*/ 22 h 36"/>
                  <a:gd name="T58" fmla="*/ 34 w 66"/>
                  <a:gd name="T59" fmla="*/ 22 h 36"/>
                  <a:gd name="T60" fmla="*/ 32 w 66"/>
                  <a:gd name="T61" fmla="*/ 24 h 36"/>
                  <a:gd name="T62" fmla="*/ 29 w 66"/>
                  <a:gd name="T63" fmla="*/ 24 h 36"/>
                  <a:gd name="T64" fmla="*/ 29 w 66"/>
                  <a:gd name="T65" fmla="*/ 18 h 36"/>
                  <a:gd name="T66" fmla="*/ 31 w 66"/>
                  <a:gd name="T67" fmla="*/ 16 h 36"/>
                  <a:gd name="T68" fmla="*/ 29 w 66"/>
                  <a:gd name="T69" fmla="*/ 15 h 36"/>
                  <a:gd name="T70" fmla="*/ 27 w 66"/>
                  <a:gd name="T71" fmla="*/ 22 h 36"/>
                  <a:gd name="T72" fmla="*/ 25 w 66"/>
                  <a:gd name="T73" fmla="*/ 22 h 36"/>
                  <a:gd name="T74" fmla="*/ 16 w 66"/>
                  <a:gd name="T75" fmla="*/ 24 h 36"/>
                  <a:gd name="T76" fmla="*/ 13 w 66"/>
                  <a:gd name="T77" fmla="*/ 24 h 36"/>
                  <a:gd name="T78" fmla="*/ 7 w 66"/>
                  <a:gd name="T79" fmla="*/ 24 h 36"/>
                  <a:gd name="T80" fmla="*/ 6 w 66"/>
                  <a:gd name="T81" fmla="*/ 24 h 36"/>
                  <a:gd name="T82" fmla="*/ 2 w 66"/>
                  <a:gd name="T83" fmla="*/ 24 h 36"/>
                  <a:gd name="T84" fmla="*/ 0 w 66"/>
                  <a:gd name="T85" fmla="*/ 24 h 36"/>
                  <a:gd name="T86" fmla="*/ 0 w 66"/>
                  <a:gd name="T87" fmla="*/ 27 h 36"/>
                  <a:gd name="T88" fmla="*/ 2 w 66"/>
                  <a:gd name="T89" fmla="*/ 27 h 36"/>
                  <a:gd name="T90" fmla="*/ 6 w 66"/>
                  <a:gd name="T9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36">
                    <a:moveTo>
                      <a:pt x="7" y="31"/>
                    </a:moveTo>
                    <a:lnTo>
                      <a:pt x="7" y="31"/>
                    </a:lnTo>
                    <a:lnTo>
                      <a:pt x="11" y="32"/>
                    </a:lnTo>
                    <a:lnTo>
                      <a:pt x="11" y="32"/>
                    </a:lnTo>
                    <a:lnTo>
                      <a:pt x="14" y="32"/>
                    </a:lnTo>
                    <a:lnTo>
                      <a:pt x="18" y="32"/>
                    </a:lnTo>
                    <a:lnTo>
                      <a:pt x="18" y="32"/>
                    </a:lnTo>
                    <a:lnTo>
                      <a:pt x="20" y="34"/>
                    </a:lnTo>
                    <a:lnTo>
                      <a:pt x="22" y="36"/>
                    </a:lnTo>
                    <a:lnTo>
                      <a:pt x="22" y="36"/>
                    </a:lnTo>
                    <a:lnTo>
                      <a:pt x="32" y="36"/>
                    </a:lnTo>
                    <a:lnTo>
                      <a:pt x="32" y="36"/>
                    </a:lnTo>
                    <a:lnTo>
                      <a:pt x="38" y="32"/>
                    </a:lnTo>
                    <a:lnTo>
                      <a:pt x="41" y="31"/>
                    </a:lnTo>
                    <a:lnTo>
                      <a:pt x="41" y="31"/>
                    </a:lnTo>
                    <a:lnTo>
                      <a:pt x="45" y="31"/>
                    </a:lnTo>
                    <a:lnTo>
                      <a:pt x="48" y="29"/>
                    </a:lnTo>
                    <a:lnTo>
                      <a:pt x="50" y="25"/>
                    </a:lnTo>
                    <a:lnTo>
                      <a:pt x="50" y="24"/>
                    </a:lnTo>
                    <a:lnTo>
                      <a:pt x="50" y="24"/>
                    </a:lnTo>
                    <a:lnTo>
                      <a:pt x="57" y="24"/>
                    </a:lnTo>
                    <a:lnTo>
                      <a:pt x="61" y="22"/>
                    </a:lnTo>
                    <a:lnTo>
                      <a:pt x="61" y="20"/>
                    </a:lnTo>
                    <a:lnTo>
                      <a:pt x="61" y="20"/>
                    </a:lnTo>
                    <a:lnTo>
                      <a:pt x="59" y="16"/>
                    </a:lnTo>
                    <a:lnTo>
                      <a:pt x="59" y="15"/>
                    </a:lnTo>
                    <a:lnTo>
                      <a:pt x="61" y="15"/>
                    </a:lnTo>
                    <a:lnTo>
                      <a:pt x="61" y="15"/>
                    </a:lnTo>
                    <a:lnTo>
                      <a:pt x="63" y="15"/>
                    </a:lnTo>
                    <a:lnTo>
                      <a:pt x="64" y="13"/>
                    </a:lnTo>
                    <a:lnTo>
                      <a:pt x="66" y="7"/>
                    </a:lnTo>
                    <a:lnTo>
                      <a:pt x="66" y="7"/>
                    </a:lnTo>
                    <a:lnTo>
                      <a:pt x="66" y="6"/>
                    </a:lnTo>
                    <a:lnTo>
                      <a:pt x="64" y="4"/>
                    </a:lnTo>
                    <a:lnTo>
                      <a:pt x="64" y="4"/>
                    </a:lnTo>
                    <a:lnTo>
                      <a:pt x="63" y="2"/>
                    </a:lnTo>
                    <a:lnTo>
                      <a:pt x="64" y="0"/>
                    </a:lnTo>
                    <a:lnTo>
                      <a:pt x="64" y="0"/>
                    </a:lnTo>
                    <a:lnTo>
                      <a:pt x="61" y="2"/>
                    </a:lnTo>
                    <a:lnTo>
                      <a:pt x="59" y="4"/>
                    </a:lnTo>
                    <a:lnTo>
                      <a:pt x="57" y="2"/>
                    </a:lnTo>
                    <a:lnTo>
                      <a:pt x="57" y="2"/>
                    </a:lnTo>
                    <a:lnTo>
                      <a:pt x="56" y="2"/>
                    </a:lnTo>
                    <a:lnTo>
                      <a:pt x="54" y="2"/>
                    </a:lnTo>
                    <a:lnTo>
                      <a:pt x="54" y="4"/>
                    </a:lnTo>
                    <a:lnTo>
                      <a:pt x="54" y="4"/>
                    </a:lnTo>
                    <a:lnTo>
                      <a:pt x="54" y="7"/>
                    </a:lnTo>
                    <a:lnTo>
                      <a:pt x="54" y="11"/>
                    </a:lnTo>
                    <a:lnTo>
                      <a:pt x="54" y="11"/>
                    </a:lnTo>
                    <a:lnTo>
                      <a:pt x="54" y="13"/>
                    </a:lnTo>
                    <a:lnTo>
                      <a:pt x="52" y="15"/>
                    </a:lnTo>
                    <a:lnTo>
                      <a:pt x="47" y="15"/>
                    </a:lnTo>
                    <a:lnTo>
                      <a:pt x="47" y="15"/>
                    </a:lnTo>
                    <a:lnTo>
                      <a:pt x="45" y="18"/>
                    </a:lnTo>
                    <a:lnTo>
                      <a:pt x="43" y="22"/>
                    </a:lnTo>
                    <a:lnTo>
                      <a:pt x="43" y="22"/>
                    </a:lnTo>
                    <a:lnTo>
                      <a:pt x="39" y="22"/>
                    </a:lnTo>
                    <a:lnTo>
                      <a:pt x="39" y="22"/>
                    </a:lnTo>
                    <a:lnTo>
                      <a:pt x="36" y="24"/>
                    </a:lnTo>
                    <a:lnTo>
                      <a:pt x="34" y="22"/>
                    </a:lnTo>
                    <a:lnTo>
                      <a:pt x="34" y="22"/>
                    </a:lnTo>
                    <a:lnTo>
                      <a:pt x="32" y="24"/>
                    </a:lnTo>
                    <a:lnTo>
                      <a:pt x="31" y="24"/>
                    </a:lnTo>
                    <a:lnTo>
                      <a:pt x="29" y="24"/>
                    </a:lnTo>
                    <a:lnTo>
                      <a:pt x="29" y="24"/>
                    </a:lnTo>
                    <a:lnTo>
                      <a:pt x="29" y="18"/>
                    </a:lnTo>
                    <a:lnTo>
                      <a:pt x="29" y="16"/>
                    </a:lnTo>
                    <a:lnTo>
                      <a:pt x="31" y="16"/>
                    </a:lnTo>
                    <a:lnTo>
                      <a:pt x="31" y="16"/>
                    </a:lnTo>
                    <a:lnTo>
                      <a:pt x="29" y="15"/>
                    </a:lnTo>
                    <a:lnTo>
                      <a:pt x="27" y="16"/>
                    </a:lnTo>
                    <a:lnTo>
                      <a:pt x="27" y="22"/>
                    </a:lnTo>
                    <a:lnTo>
                      <a:pt x="27" y="22"/>
                    </a:lnTo>
                    <a:lnTo>
                      <a:pt x="25" y="22"/>
                    </a:lnTo>
                    <a:lnTo>
                      <a:pt x="22" y="24"/>
                    </a:lnTo>
                    <a:lnTo>
                      <a:pt x="16" y="24"/>
                    </a:lnTo>
                    <a:lnTo>
                      <a:pt x="16" y="24"/>
                    </a:lnTo>
                    <a:lnTo>
                      <a:pt x="13" y="24"/>
                    </a:lnTo>
                    <a:lnTo>
                      <a:pt x="13" y="24"/>
                    </a:lnTo>
                    <a:lnTo>
                      <a:pt x="7" y="24"/>
                    </a:lnTo>
                    <a:lnTo>
                      <a:pt x="7" y="24"/>
                    </a:lnTo>
                    <a:lnTo>
                      <a:pt x="6" y="24"/>
                    </a:lnTo>
                    <a:lnTo>
                      <a:pt x="2" y="24"/>
                    </a:lnTo>
                    <a:lnTo>
                      <a:pt x="2" y="24"/>
                    </a:lnTo>
                    <a:lnTo>
                      <a:pt x="0" y="22"/>
                    </a:lnTo>
                    <a:lnTo>
                      <a:pt x="0" y="24"/>
                    </a:lnTo>
                    <a:lnTo>
                      <a:pt x="0" y="25"/>
                    </a:lnTo>
                    <a:lnTo>
                      <a:pt x="0" y="27"/>
                    </a:lnTo>
                    <a:lnTo>
                      <a:pt x="0" y="27"/>
                    </a:lnTo>
                    <a:lnTo>
                      <a:pt x="2" y="27"/>
                    </a:lnTo>
                    <a:lnTo>
                      <a:pt x="6" y="29"/>
                    </a:lnTo>
                    <a:lnTo>
                      <a:pt x="6" y="29"/>
                    </a:lnTo>
                    <a:lnTo>
                      <a:pt x="7" y="3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3" name="Freeform 2784">
                <a:extLst>
                  <a:ext uri="{FF2B5EF4-FFF2-40B4-BE49-F238E27FC236}">
                    <a16:creationId xmlns:a16="http://schemas.microsoft.com/office/drawing/2014/main" id="{86EB0829-5C2E-3E42-AC56-DB8589F53028}"/>
                  </a:ext>
                </a:extLst>
              </p:cNvPr>
              <p:cNvSpPr>
                <a:spLocks/>
              </p:cNvSpPr>
              <p:nvPr/>
            </p:nvSpPr>
            <p:spPr bwMode="auto">
              <a:xfrm>
                <a:off x="5098" y="2731"/>
                <a:ext cx="3" cy="3"/>
              </a:xfrm>
              <a:custGeom>
                <a:avLst/>
                <a:gdLst>
                  <a:gd name="T0" fmla="*/ 3 w 3"/>
                  <a:gd name="T1" fmla="*/ 3 h 3"/>
                  <a:gd name="T2" fmla="*/ 3 w 3"/>
                  <a:gd name="T3" fmla="*/ 3 h 3"/>
                  <a:gd name="T4" fmla="*/ 3 w 3"/>
                  <a:gd name="T5" fmla="*/ 3 h 3"/>
                  <a:gd name="T6" fmla="*/ 3 w 3"/>
                  <a:gd name="T7" fmla="*/ 1 h 3"/>
                  <a:gd name="T8" fmla="*/ 1 w 3"/>
                  <a:gd name="T9" fmla="*/ 0 h 3"/>
                  <a:gd name="T10" fmla="*/ 0 w 3"/>
                  <a:gd name="T11" fmla="*/ 1 h 3"/>
                  <a:gd name="T12" fmla="*/ 0 w 3"/>
                  <a:gd name="T13" fmla="*/ 1 h 3"/>
                  <a:gd name="T14" fmla="*/ 1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3" y="3"/>
                    </a:lnTo>
                    <a:lnTo>
                      <a:pt x="3" y="1"/>
                    </a:lnTo>
                    <a:lnTo>
                      <a:pt x="1" y="0"/>
                    </a:lnTo>
                    <a:lnTo>
                      <a:pt x="0" y="1"/>
                    </a:lnTo>
                    <a:lnTo>
                      <a:pt x="0" y="1"/>
                    </a:lnTo>
                    <a:lnTo>
                      <a:pt x="1" y="3"/>
                    </a:lnTo>
                    <a:lnTo>
                      <a:pt x="3"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4" name="Freeform 2785">
                <a:extLst>
                  <a:ext uri="{FF2B5EF4-FFF2-40B4-BE49-F238E27FC236}">
                    <a16:creationId xmlns:a16="http://schemas.microsoft.com/office/drawing/2014/main" id="{3C51DB94-D678-C940-BC79-3189B2F09F8D}"/>
                  </a:ext>
                </a:extLst>
              </p:cNvPr>
              <p:cNvSpPr>
                <a:spLocks/>
              </p:cNvSpPr>
              <p:nvPr/>
            </p:nvSpPr>
            <p:spPr bwMode="auto">
              <a:xfrm>
                <a:off x="5098" y="2731"/>
                <a:ext cx="3" cy="3"/>
              </a:xfrm>
              <a:custGeom>
                <a:avLst/>
                <a:gdLst>
                  <a:gd name="T0" fmla="*/ 3 w 3"/>
                  <a:gd name="T1" fmla="*/ 3 h 3"/>
                  <a:gd name="T2" fmla="*/ 3 w 3"/>
                  <a:gd name="T3" fmla="*/ 3 h 3"/>
                  <a:gd name="T4" fmla="*/ 3 w 3"/>
                  <a:gd name="T5" fmla="*/ 3 h 3"/>
                  <a:gd name="T6" fmla="*/ 3 w 3"/>
                  <a:gd name="T7" fmla="*/ 1 h 3"/>
                  <a:gd name="T8" fmla="*/ 1 w 3"/>
                  <a:gd name="T9" fmla="*/ 0 h 3"/>
                  <a:gd name="T10" fmla="*/ 0 w 3"/>
                  <a:gd name="T11" fmla="*/ 1 h 3"/>
                  <a:gd name="T12" fmla="*/ 0 w 3"/>
                  <a:gd name="T13" fmla="*/ 1 h 3"/>
                  <a:gd name="T14" fmla="*/ 1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3" y="3"/>
                    </a:lnTo>
                    <a:lnTo>
                      <a:pt x="3" y="3"/>
                    </a:lnTo>
                    <a:lnTo>
                      <a:pt x="3" y="1"/>
                    </a:lnTo>
                    <a:lnTo>
                      <a:pt x="1" y="0"/>
                    </a:lnTo>
                    <a:lnTo>
                      <a:pt x="0" y="1"/>
                    </a:lnTo>
                    <a:lnTo>
                      <a:pt x="0" y="1"/>
                    </a:lnTo>
                    <a:lnTo>
                      <a:pt x="1" y="3"/>
                    </a:lnTo>
                    <a:lnTo>
                      <a:pt x="3"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5" name="Freeform 2786">
                <a:extLst>
                  <a:ext uri="{FF2B5EF4-FFF2-40B4-BE49-F238E27FC236}">
                    <a16:creationId xmlns:a16="http://schemas.microsoft.com/office/drawing/2014/main" id="{BB72287A-1948-B741-8736-C10705833E21}"/>
                  </a:ext>
                </a:extLst>
              </p:cNvPr>
              <p:cNvSpPr>
                <a:spLocks/>
              </p:cNvSpPr>
              <p:nvPr/>
            </p:nvSpPr>
            <p:spPr bwMode="auto">
              <a:xfrm>
                <a:off x="5099" y="2857"/>
                <a:ext cx="4" cy="6"/>
              </a:xfrm>
              <a:custGeom>
                <a:avLst/>
                <a:gdLst>
                  <a:gd name="T0" fmla="*/ 4 w 4"/>
                  <a:gd name="T1" fmla="*/ 6 h 6"/>
                  <a:gd name="T2" fmla="*/ 4 w 4"/>
                  <a:gd name="T3" fmla="*/ 6 h 6"/>
                  <a:gd name="T4" fmla="*/ 4 w 4"/>
                  <a:gd name="T5" fmla="*/ 2 h 6"/>
                  <a:gd name="T6" fmla="*/ 4 w 4"/>
                  <a:gd name="T7" fmla="*/ 0 h 6"/>
                  <a:gd name="T8" fmla="*/ 2 w 4"/>
                  <a:gd name="T9" fmla="*/ 0 h 6"/>
                  <a:gd name="T10" fmla="*/ 2 w 4"/>
                  <a:gd name="T11" fmla="*/ 0 h 6"/>
                  <a:gd name="T12" fmla="*/ 0 w 4"/>
                  <a:gd name="T13" fmla="*/ 2 h 6"/>
                  <a:gd name="T14" fmla="*/ 0 w 4"/>
                  <a:gd name="T15" fmla="*/ 4 h 6"/>
                  <a:gd name="T16" fmla="*/ 4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6"/>
                    </a:moveTo>
                    <a:lnTo>
                      <a:pt x="4" y="6"/>
                    </a:lnTo>
                    <a:lnTo>
                      <a:pt x="4" y="2"/>
                    </a:lnTo>
                    <a:lnTo>
                      <a:pt x="4" y="0"/>
                    </a:lnTo>
                    <a:lnTo>
                      <a:pt x="2" y="0"/>
                    </a:lnTo>
                    <a:lnTo>
                      <a:pt x="2" y="0"/>
                    </a:lnTo>
                    <a:lnTo>
                      <a:pt x="0" y="2"/>
                    </a:lnTo>
                    <a:lnTo>
                      <a:pt x="0" y="4"/>
                    </a:lnTo>
                    <a:lnTo>
                      <a:pt x="4"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6" name="Freeform 2787">
                <a:extLst>
                  <a:ext uri="{FF2B5EF4-FFF2-40B4-BE49-F238E27FC236}">
                    <a16:creationId xmlns:a16="http://schemas.microsoft.com/office/drawing/2014/main" id="{D88C03B5-D139-1044-BA57-DC20005E6DFA}"/>
                  </a:ext>
                </a:extLst>
              </p:cNvPr>
              <p:cNvSpPr>
                <a:spLocks/>
              </p:cNvSpPr>
              <p:nvPr/>
            </p:nvSpPr>
            <p:spPr bwMode="auto">
              <a:xfrm>
                <a:off x="5099" y="2857"/>
                <a:ext cx="4" cy="6"/>
              </a:xfrm>
              <a:custGeom>
                <a:avLst/>
                <a:gdLst>
                  <a:gd name="T0" fmla="*/ 4 w 4"/>
                  <a:gd name="T1" fmla="*/ 6 h 6"/>
                  <a:gd name="T2" fmla="*/ 4 w 4"/>
                  <a:gd name="T3" fmla="*/ 6 h 6"/>
                  <a:gd name="T4" fmla="*/ 4 w 4"/>
                  <a:gd name="T5" fmla="*/ 2 h 6"/>
                  <a:gd name="T6" fmla="*/ 4 w 4"/>
                  <a:gd name="T7" fmla="*/ 0 h 6"/>
                  <a:gd name="T8" fmla="*/ 2 w 4"/>
                  <a:gd name="T9" fmla="*/ 0 h 6"/>
                  <a:gd name="T10" fmla="*/ 2 w 4"/>
                  <a:gd name="T11" fmla="*/ 0 h 6"/>
                  <a:gd name="T12" fmla="*/ 0 w 4"/>
                  <a:gd name="T13" fmla="*/ 2 h 6"/>
                  <a:gd name="T14" fmla="*/ 0 w 4"/>
                  <a:gd name="T15" fmla="*/ 4 h 6"/>
                  <a:gd name="T16" fmla="*/ 4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6"/>
                    </a:moveTo>
                    <a:lnTo>
                      <a:pt x="4" y="6"/>
                    </a:lnTo>
                    <a:lnTo>
                      <a:pt x="4" y="2"/>
                    </a:lnTo>
                    <a:lnTo>
                      <a:pt x="4" y="0"/>
                    </a:lnTo>
                    <a:lnTo>
                      <a:pt x="2" y="0"/>
                    </a:lnTo>
                    <a:lnTo>
                      <a:pt x="2" y="0"/>
                    </a:lnTo>
                    <a:lnTo>
                      <a:pt x="0" y="2"/>
                    </a:lnTo>
                    <a:lnTo>
                      <a:pt x="0" y="4"/>
                    </a:lnTo>
                    <a:lnTo>
                      <a:pt x="4"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7" name="Freeform 2788">
                <a:extLst>
                  <a:ext uri="{FF2B5EF4-FFF2-40B4-BE49-F238E27FC236}">
                    <a16:creationId xmlns:a16="http://schemas.microsoft.com/office/drawing/2014/main" id="{3873FCBC-D79C-1141-94ED-F4F5CC8206A4}"/>
                  </a:ext>
                </a:extLst>
              </p:cNvPr>
              <p:cNvSpPr>
                <a:spLocks/>
              </p:cNvSpPr>
              <p:nvPr/>
            </p:nvSpPr>
            <p:spPr bwMode="auto">
              <a:xfrm>
                <a:off x="5105" y="2859"/>
                <a:ext cx="7" cy="6"/>
              </a:xfrm>
              <a:custGeom>
                <a:avLst/>
                <a:gdLst>
                  <a:gd name="T0" fmla="*/ 5 w 7"/>
                  <a:gd name="T1" fmla="*/ 6 h 6"/>
                  <a:gd name="T2" fmla="*/ 5 w 7"/>
                  <a:gd name="T3" fmla="*/ 6 h 6"/>
                  <a:gd name="T4" fmla="*/ 7 w 7"/>
                  <a:gd name="T5" fmla="*/ 4 h 6"/>
                  <a:gd name="T6" fmla="*/ 5 w 7"/>
                  <a:gd name="T7" fmla="*/ 4 h 6"/>
                  <a:gd name="T8" fmla="*/ 2 w 7"/>
                  <a:gd name="T9" fmla="*/ 0 h 6"/>
                  <a:gd name="T10" fmla="*/ 2 w 7"/>
                  <a:gd name="T11" fmla="*/ 0 h 6"/>
                  <a:gd name="T12" fmla="*/ 0 w 7"/>
                  <a:gd name="T13" fmla="*/ 0 h 6"/>
                  <a:gd name="T14" fmla="*/ 0 w 7"/>
                  <a:gd name="T15" fmla="*/ 2 h 6"/>
                  <a:gd name="T16" fmla="*/ 0 w 7"/>
                  <a:gd name="T17" fmla="*/ 4 h 6"/>
                  <a:gd name="T18" fmla="*/ 0 w 7"/>
                  <a:gd name="T19" fmla="*/ 6 h 6"/>
                  <a:gd name="T20" fmla="*/ 0 w 7"/>
                  <a:gd name="T21" fmla="*/ 6 h 6"/>
                  <a:gd name="T22" fmla="*/ 3 w 7"/>
                  <a:gd name="T23" fmla="*/ 6 h 6"/>
                  <a:gd name="T24" fmla="*/ 5 w 7"/>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6"/>
                    </a:moveTo>
                    <a:lnTo>
                      <a:pt x="5" y="6"/>
                    </a:lnTo>
                    <a:lnTo>
                      <a:pt x="7" y="4"/>
                    </a:lnTo>
                    <a:lnTo>
                      <a:pt x="5" y="4"/>
                    </a:lnTo>
                    <a:lnTo>
                      <a:pt x="2" y="0"/>
                    </a:lnTo>
                    <a:lnTo>
                      <a:pt x="2" y="0"/>
                    </a:lnTo>
                    <a:lnTo>
                      <a:pt x="0" y="0"/>
                    </a:lnTo>
                    <a:lnTo>
                      <a:pt x="0" y="2"/>
                    </a:lnTo>
                    <a:lnTo>
                      <a:pt x="0" y="4"/>
                    </a:lnTo>
                    <a:lnTo>
                      <a:pt x="0" y="6"/>
                    </a:lnTo>
                    <a:lnTo>
                      <a:pt x="0" y="6"/>
                    </a:lnTo>
                    <a:lnTo>
                      <a:pt x="3" y="6"/>
                    </a:lnTo>
                    <a:lnTo>
                      <a:pt x="5"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8" name="Freeform 2789">
                <a:extLst>
                  <a:ext uri="{FF2B5EF4-FFF2-40B4-BE49-F238E27FC236}">
                    <a16:creationId xmlns:a16="http://schemas.microsoft.com/office/drawing/2014/main" id="{6C46EC5E-4D43-664F-915B-1ECFF3057E40}"/>
                  </a:ext>
                </a:extLst>
              </p:cNvPr>
              <p:cNvSpPr>
                <a:spLocks/>
              </p:cNvSpPr>
              <p:nvPr/>
            </p:nvSpPr>
            <p:spPr bwMode="auto">
              <a:xfrm>
                <a:off x="5105" y="2859"/>
                <a:ext cx="7" cy="6"/>
              </a:xfrm>
              <a:custGeom>
                <a:avLst/>
                <a:gdLst>
                  <a:gd name="T0" fmla="*/ 5 w 7"/>
                  <a:gd name="T1" fmla="*/ 6 h 6"/>
                  <a:gd name="T2" fmla="*/ 5 w 7"/>
                  <a:gd name="T3" fmla="*/ 6 h 6"/>
                  <a:gd name="T4" fmla="*/ 7 w 7"/>
                  <a:gd name="T5" fmla="*/ 4 h 6"/>
                  <a:gd name="T6" fmla="*/ 5 w 7"/>
                  <a:gd name="T7" fmla="*/ 4 h 6"/>
                  <a:gd name="T8" fmla="*/ 2 w 7"/>
                  <a:gd name="T9" fmla="*/ 0 h 6"/>
                  <a:gd name="T10" fmla="*/ 2 w 7"/>
                  <a:gd name="T11" fmla="*/ 0 h 6"/>
                  <a:gd name="T12" fmla="*/ 0 w 7"/>
                  <a:gd name="T13" fmla="*/ 0 h 6"/>
                  <a:gd name="T14" fmla="*/ 0 w 7"/>
                  <a:gd name="T15" fmla="*/ 2 h 6"/>
                  <a:gd name="T16" fmla="*/ 0 w 7"/>
                  <a:gd name="T17" fmla="*/ 4 h 6"/>
                  <a:gd name="T18" fmla="*/ 0 w 7"/>
                  <a:gd name="T19" fmla="*/ 6 h 6"/>
                  <a:gd name="T20" fmla="*/ 0 w 7"/>
                  <a:gd name="T21" fmla="*/ 6 h 6"/>
                  <a:gd name="T22" fmla="*/ 3 w 7"/>
                  <a:gd name="T23" fmla="*/ 6 h 6"/>
                  <a:gd name="T24" fmla="*/ 5 w 7"/>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6"/>
                    </a:moveTo>
                    <a:lnTo>
                      <a:pt x="5" y="6"/>
                    </a:lnTo>
                    <a:lnTo>
                      <a:pt x="7" y="4"/>
                    </a:lnTo>
                    <a:lnTo>
                      <a:pt x="5" y="4"/>
                    </a:lnTo>
                    <a:lnTo>
                      <a:pt x="2" y="0"/>
                    </a:lnTo>
                    <a:lnTo>
                      <a:pt x="2" y="0"/>
                    </a:lnTo>
                    <a:lnTo>
                      <a:pt x="0" y="0"/>
                    </a:lnTo>
                    <a:lnTo>
                      <a:pt x="0" y="2"/>
                    </a:lnTo>
                    <a:lnTo>
                      <a:pt x="0" y="4"/>
                    </a:lnTo>
                    <a:lnTo>
                      <a:pt x="0" y="6"/>
                    </a:lnTo>
                    <a:lnTo>
                      <a:pt x="0" y="6"/>
                    </a:lnTo>
                    <a:lnTo>
                      <a:pt x="3" y="6"/>
                    </a:lnTo>
                    <a:lnTo>
                      <a:pt x="5"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49" name="Freeform 2790">
                <a:extLst>
                  <a:ext uri="{FF2B5EF4-FFF2-40B4-BE49-F238E27FC236}">
                    <a16:creationId xmlns:a16="http://schemas.microsoft.com/office/drawing/2014/main" id="{20E0D72F-45AF-C040-9764-4213BFE543CD}"/>
                  </a:ext>
                </a:extLst>
              </p:cNvPr>
              <p:cNvSpPr>
                <a:spLocks/>
              </p:cNvSpPr>
              <p:nvPr/>
            </p:nvSpPr>
            <p:spPr bwMode="auto">
              <a:xfrm>
                <a:off x="5105" y="2749"/>
                <a:ext cx="9" cy="3"/>
              </a:xfrm>
              <a:custGeom>
                <a:avLst/>
                <a:gdLst>
                  <a:gd name="T0" fmla="*/ 0 w 9"/>
                  <a:gd name="T1" fmla="*/ 1 h 3"/>
                  <a:gd name="T2" fmla="*/ 0 w 9"/>
                  <a:gd name="T3" fmla="*/ 1 h 3"/>
                  <a:gd name="T4" fmla="*/ 2 w 9"/>
                  <a:gd name="T5" fmla="*/ 1 h 3"/>
                  <a:gd name="T6" fmla="*/ 5 w 9"/>
                  <a:gd name="T7" fmla="*/ 3 h 3"/>
                  <a:gd name="T8" fmla="*/ 5 w 9"/>
                  <a:gd name="T9" fmla="*/ 3 h 3"/>
                  <a:gd name="T10" fmla="*/ 7 w 9"/>
                  <a:gd name="T11" fmla="*/ 3 h 3"/>
                  <a:gd name="T12" fmla="*/ 9 w 9"/>
                  <a:gd name="T13" fmla="*/ 1 h 3"/>
                  <a:gd name="T14" fmla="*/ 7 w 9"/>
                  <a:gd name="T15" fmla="*/ 0 h 3"/>
                  <a:gd name="T16" fmla="*/ 7 w 9"/>
                  <a:gd name="T17" fmla="*/ 0 h 3"/>
                  <a:gd name="T18" fmla="*/ 3 w 9"/>
                  <a:gd name="T19" fmla="*/ 0 h 3"/>
                  <a:gd name="T20" fmla="*/ 2 w 9"/>
                  <a:gd name="T21" fmla="*/ 0 h 3"/>
                  <a:gd name="T22" fmla="*/ 0 w 9"/>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0" y="1"/>
                    </a:moveTo>
                    <a:lnTo>
                      <a:pt x="0" y="1"/>
                    </a:lnTo>
                    <a:lnTo>
                      <a:pt x="2" y="1"/>
                    </a:lnTo>
                    <a:lnTo>
                      <a:pt x="5" y="3"/>
                    </a:lnTo>
                    <a:lnTo>
                      <a:pt x="5" y="3"/>
                    </a:lnTo>
                    <a:lnTo>
                      <a:pt x="7" y="3"/>
                    </a:lnTo>
                    <a:lnTo>
                      <a:pt x="9" y="1"/>
                    </a:lnTo>
                    <a:lnTo>
                      <a:pt x="7" y="0"/>
                    </a:lnTo>
                    <a:lnTo>
                      <a:pt x="7" y="0"/>
                    </a:lnTo>
                    <a:lnTo>
                      <a:pt x="3" y="0"/>
                    </a:lnTo>
                    <a:lnTo>
                      <a:pt x="2" y="0"/>
                    </a:lnTo>
                    <a:lnTo>
                      <a:pt x="0"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0" name="Freeform 2791">
                <a:extLst>
                  <a:ext uri="{FF2B5EF4-FFF2-40B4-BE49-F238E27FC236}">
                    <a16:creationId xmlns:a16="http://schemas.microsoft.com/office/drawing/2014/main" id="{6DB3BF36-00D0-3E44-AB14-4D1741A10994}"/>
                  </a:ext>
                </a:extLst>
              </p:cNvPr>
              <p:cNvSpPr>
                <a:spLocks/>
              </p:cNvSpPr>
              <p:nvPr/>
            </p:nvSpPr>
            <p:spPr bwMode="auto">
              <a:xfrm>
                <a:off x="5105" y="2749"/>
                <a:ext cx="9" cy="3"/>
              </a:xfrm>
              <a:custGeom>
                <a:avLst/>
                <a:gdLst>
                  <a:gd name="T0" fmla="*/ 0 w 9"/>
                  <a:gd name="T1" fmla="*/ 1 h 3"/>
                  <a:gd name="T2" fmla="*/ 0 w 9"/>
                  <a:gd name="T3" fmla="*/ 1 h 3"/>
                  <a:gd name="T4" fmla="*/ 2 w 9"/>
                  <a:gd name="T5" fmla="*/ 1 h 3"/>
                  <a:gd name="T6" fmla="*/ 5 w 9"/>
                  <a:gd name="T7" fmla="*/ 3 h 3"/>
                  <a:gd name="T8" fmla="*/ 5 w 9"/>
                  <a:gd name="T9" fmla="*/ 3 h 3"/>
                  <a:gd name="T10" fmla="*/ 7 w 9"/>
                  <a:gd name="T11" fmla="*/ 3 h 3"/>
                  <a:gd name="T12" fmla="*/ 9 w 9"/>
                  <a:gd name="T13" fmla="*/ 1 h 3"/>
                  <a:gd name="T14" fmla="*/ 7 w 9"/>
                  <a:gd name="T15" fmla="*/ 0 h 3"/>
                  <a:gd name="T16" fmla="*/ 7 w 9"/>
                  <a:gd name="T17" fmla="*/ 0 h 3"/>
                  <a:gd name="T18" fmla="*/ 3 w 9"/>
                  <a:gd name="T19" fmla="*/ 0 h 3"/>
                  <a:gd name="T20" fmla="*/ 2 w 9"/>
                  <a:gd name="T21" fmla="*/ 0 h 3"/>
                  <a:gd name="T22" fmla="*/ 0 w 9"/>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0" y="1"/>
                    </a:moveTo>
                    <a:lnTo>
                      <a:pt x="0" y="1"/>
                    </a:lnTo>
                    <a:lnTo>
                      <a:pt x="2" y="1"/>
                    </a:lnTo>
                    <a:lnTo>
                      <a:pt x="5" y="3"/>
                    </a:lnTo>
                    <a:lnTo>
                      <a:pt x="5" y="3"/>
                    </a:lnTo>
                    <a:lnTo>
                      <a:pt x="7" y="3"/>
                    </a:lnTo>
                    <a:lnTo>
                      <a:pt x="9" y="1"/>
                    </a:lnTo>
                    <a:lnTo>
                      <a:pt x="7" y="0"/>
                    </a:lnTo>
                    <a:lnTo>
                      <a:pt x="7" y="0"/>
                    </a:lnTo>
                    <a:lnTo>
                      <a:pt x="3" y="0"/>
                    </a:lnTo>
                    <a:lnTo>
                      <a:pt x="2" y="0"/>
                    </a:lnTo>
                    <a:lnTo>
                      <a:pt x="0"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1" name="Freeform 2792">
                <a:extLst>
                  <a:ext uri="{FF2B5EF4-FFF2-40B4-BE49-F238E27FC236}">
                    <a16:creationId xmlns:a16="http://schemas.microsoft.com/office/drawing/2014/main" id="{F3EC5DA2-A33B-6F47-8D04-5E9D2EE94D3A}"/>
                  </a:ext>
                </a:extLst>
              </p:cNvPr>
              <p:cNvSpPr>
                <a:spLocks/>
              </p:cNvSpPr>
              <p:nvPr/>
            </p:nvSpPr>
            <p:spPr bwMode="auto">
              <a:xfrm>
                <a:off x="5108" y="2879"/>
                <a:ext cx="2" cy="2"/>
              </a:xfrm>
              <a:custGeom>
                <a:avLst/>
                <a:gdLst>
                  <a:gd name="T0" fmla="*/ 2 w 2"/>
                  <a:gd name="T1" fmla="*/ 2 h 2"/>
                  <a:gd name="T2" fmla="*/ 2 w 2"/>
                  <a:gd name="T3" fmla="*/ 2 h 2"/>
                  <a:gd name="T4" fmla="*/ 2 w 2"/>
                  <a:gd name="T5" fmla="*/ 0 h 2"/>
                  <a:gd name="T6" fmla="*/ 0 w 2"/>
                  <a:gd name="T7" fmla="*/ 0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2"/>
                    </a:lnTo>
                    <a:lnTo>
                      <a:pt x="2" y="0"/>
                    </a:lnTo>
                    <a:lnTo>
                      <a:pt x="0" y="0"/>
                    </a:lnTo>
                    <a:lnTo>
                      <a:pt x="0"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2" name="Freeform 2793">
                <a:extLst>
                  <a:ext uri="{FF2B5EF4-FFF2-40B4-BE49-F238E27FC236}">
                    <a16:creationId xmlns:a16="http://schemas.microsoft.com/office/drawing/2014/main" id="{21ABCC23-9CE0-DD46-BBDA-3EA2C7575E73}"/>
                  </a:ext>
                </a:extLst>
              </p:cNvPr>
              <p:cNvSpPr>
                <a:spLocks/>
              </p:cNvSpPr>
              <p:nvPr/>
            </p:nvSpPr>
            <p:spPr bwMode="auto">
              <a:xfrm>
                <a:off x="5108" y="2879"/>
                <a:ext cx="2" cy="2"/>
              </a:xfrm>
              <a:custGeom>
                <a:avLst/>
                <a:gdLst>
                  <a:gd name="T0" fmla="*/ 2 w 2"/>
                  <a:gd name="T1" fmla="*/ 2 h 2"/>
                  <a:gd name="T2" fmla="*/ 2 w 2"/>
                  <a:gd name="T3" fmla="*/ 2 h 2"/>
                  <a:gd name="T4" fmla="*/ 2 w 2"/>
                  <a:gd name="T5" fmla="*/ 0 h 2"/>
                  <a:gd name="T6" fmla="*/ 0 w 2"/>
                  <a:gd name="T7" fmla="*/ 0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2"/>
                    </a:lnTo>
                    <a:lnTo>
                      <a:pt x="2" y="0"/>
                    </a:lnTo>
                    <a:lnTo>
                      <a:pt x="0" y="0"/>
                    </a:lnTo>
                    <a:lnTo>
                      <a:pt x="0"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3" name="Freeform 2794">
                <a:extLst>
                  <a:ext uri="{FF2B5EF4-FFF2-40B4-BE49-F238E27FC236}">
                    <a16:creationId xmlns:a16="http://schemas.microsoft.com/office/drawing/2014/main" id="{BCA68B1E-49BF-1E4B-A8A7-522426DF8DC9}"/>
                  </a:ext>
                </a:extLst>
              </p:cNvPr>
              <p:cNvSpPr>
                <a:spLocks/>
              </p:cNvSpPr>
              <p:nvPr/>
            </p:nvSpPr>
            <p:spPr bwMode="auto">
              <a:xfrm>
                <a:off x="5108" y="2866"/>
                <a:ext cx="9" cy="6"/>
              </a:xfrm>
              <a:custGeom>
                <a:avLst/>
                <a:gdLst>
                  <a:gd name="T0" fmla="*/ 2 w 9"/>
                  <a:gd name="T1" fmla="*/ 4 h 6"/>
                  <a:gd name="T2" fmla="*/ 2 w 9"/>
                  <a:gd name="T3" fmla="*/ 4 h 6"/>
                  <a:gd name="T4" fmla="*/ 4 w 9"/>
                  <a:gd name="T5" fmla="*/ 4 h 6"/>
                  <a:gd name="T6" fmla="*/ 4 w 9"/>
                  <a:gd name="T7" fmla="*/ 4 h 6"/>
                  <a:gd name="T8" fmla="*/ 4 w 9"/>
                  <a:gd name="T9" fmla="*/ 4 h 6"/>
                  <a:gd name="T10" fmla="*/ 4 w 9"/>
                  <a:gd name="T11" fmla="*/ 6 h 6"/>
                  <a:gd name="T12" fmla="*/ 6 w 9"/>
                  <a:gd name="T13" fmla="*/ 6 h 6"/>
                  <a:gd name="T14" fmla="*/ 6 w 9"/>
                  <a:gd name="T15" fmla="*/ 6 h 6"/>
                  <a:gd name="T16" fmla="*/ 7 w 9"/>
                  <a:gd name="T17" fmla="*/ 6 h 6"/>
                  <a:gd name="T18" fmla="*/ 9 w 9"/>
                  <a:gd name="T19" fmla="*/ 6 h 6"/>
                  <a:gd name="T20" fmla="*/ 7 w 9"/>
                  <a:gd name="T21" fmla="*/ 2 h 6"/>
                  <a:gd name="T22" fmla="*/ 7 w 9"/>
                  <a:gd name="T23" fmla="*/ 2 h 6"/>
                  <a:gd name="T24" fmla="*/ 7 w 9"/>
                  <a:gd name="T25" fmla="*/ 4 h 6"/>
                  <a:gd name="T26" fmla="*/ 7 w 9"/>
                  <a:gd name="T27" fmla="*/ 4 h 6"/>
                  <a:gd name="T28" fmla="*/ 4 w 9"/>
                  <a:gd name="T29" fmla="*/ 2 h 6"/>
                  <a:gd name="T30" fmla="*/ 0 w 9"/>
                  <a:gd name="T31" fmla="*/ 0 h 6"/>
                  <a:gd name="T32" fmla="*/ 0 w 9"/>
                  <a:gd name="T33" fmla="*/ 0 h 6"/>
                  <a:gd name="T34" fmla="*/ 2 w 9"/>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6">
                    <a:moveTo>
                      <a:pt x="2" y="4"/>
                    </a:moveTo>
                    <a:lnTo>
                      <a:pt x="2" y="4"/>
                    </a:lnTo>
                    <a:lnTo>
                      <a:pt x="4" y="4"/>
                    </a:lnTo>
                    <a:lnTo>
                      <a:pt x="4" y="4"/>
                    </a:lnTo>
                    <a:lnTo>
                      <a:pt x="4" y="4"/>
                    </a:lnTo>
                    <a:lnTo>
                      <a:pt x="4" y="6"/>
                    </a:lnTo>
                    <a:lnTo>
                      <a:pt x="6" y="6"/>
                    </a:lnTo>
                    <a:lnTo>
                      <a:pt x="6" y="6"/>
                    </a:lnTo>
                    <a:lnTo>
                      <a:pt x="7" y="6"/>
                    </a:lnTo>
                    <a:lnTo>
                      <a:pt x="9" y="6"/>
                    </a:lnTo>
                    <a:lnTo>
                      <a:pt x="7" y="2"/>
                    </a:lnTo>
                    <a:lnTo>
                      <a:pt x="7" y="2"/>
                    </a:lnTo>
                    <a:lnTo>
                      <a:pt x="7" y="4"/>
                    </a:lnTo>
                    <a:lnTo>
                      <a:pt x="7" y="4"/>
                    </a:lnTo>
                    <a:lnTo>
                      <a:pt x="4" y="2"/>
                    </a:lnTo>
                    <a:lnTo>
                      <a:pt x="0" y="0"/>
                    </a:lnTo>
                    <a:lnTo>
                      <a:pt x="0" y="0"/>
                    </a:lnTo>
                    <a:lnTo>
                      <a:pt x="2"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4" name="Freeform 2795">
                <a:extLst>
                  <a:ext uri="{FF2B5EF4-FFF2-40B4-BE49-F238E27FC236}">
                    <a16:creationId xmlns:a16="http://schemas.microsoft.com/office/drawing/2014/main" id="{19305223-F1DF-7A44-93F0-81A758339962}"/>
                  </a:ext>
                </a:extLst>
              </p:cNvPr>
              <p:cNvSpPr>
                <a:spLocks/>
              </p:cNvSpPr>
              <p:nvPr/>
            </p:nvSpPr>
            <p:spPr bwMode="auto">
              <a:xfrm>
                <a:off x="5108" y="2866"/>
                <a:ext cx="9" cy="6"/>
              </a:xfrm>
              <a:custGeom>
                <a:avLst/>
                <a:gdLst>
                  <a:gd name="T0" fmla="*/ 2 w 9"/>
                  <a:gd name="T1" fmla="*/ 4 h 6"/>
                  <a:gd name="T2" fmla="*/ 2 w 9"/>
                  <a:gd name="T3" fmla="*/ 4 h 6"/>
                  <a:gd name="T4" fmla="*/ 4 w 9"/>
                  <a:gd name="T5" fmla="*/ 4 h 6"/>
                  <a:gd name="T6" fmla="*/ 4 w 9"/>
                  <a:gd name="T7" fmla="*/ 4 h 6"/>
                  <a:gd name="T8" fmla="*/ 4 w 9"/>
                  <a:gd name="T9" fmla="*/ 4 h 6"/>
                  <a:gd name="T10" fmla="*/ 4 w 9"/>
                  <a:gd name="T11" fmla="*/ 6 h 6"/>
                  <a:gd name="T12" fmla="*/ 6 w 9"/>
                  <a:gd name="T13" fmla="*/ 6 h 6"/>
                  <a:gd name="T14" fmla="*/ 6 w 9"/>
                  <a:gd name="T15" fmla="*/ 6 h 6"/>
                  <a:gd name="T16" fmla="*/ 7 w 9"/>
                  <a:gd name="T17" fmla="*/ 6 h 6"/>
                  <a:gd name="T18" fmla="*/ 9 w 9"/>
                  <a:gd name="T19" fmla="*/ 6 h 6"/>
                  <a:gd name="T20" fmla="*/ 7 w 9"/>
                  <a:gd name="T21" fmla="*/ 2 h 6"/>
                  <a:gd name="T22" fmla="*/ 7 w 9"/>
                  <a:gd name="T23" fmla="*/ 2 h 6"/>
                  <a:gd name="T24" fmla="*/ 7 w 9"/>
                  <a:gd name="T25" fmla="*/ 4 h 6"/>
                  <a:gd name="T26" fmla="*/ 7 w 9"/>
                  <a:gd name="T27" fmla="*/ 4 h 6"/>
                  <a:gd name="T28" fmla="*/ 4 w 9"/>
                  <a:gd name="T29" fmla="*/ 2 h 6"/>
                  <a:gd name="T30" fmla="*/ 0 w 9"/>
                  <a:gd name="T31" fmla="*/ 0 h 6"/>
                  <a:gd name="T32" fmla="*/ 0 w 9"/>
                  <a:gd name="T33" fmla="*/ 0 h 6"/>
                  <a:gd name="T34" fmla="*/ 2 w 9"/>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6">
                    <a:moveTo>
                      <a:pt x="2" y="4"/>
                    </a:moveTo>
                    <a:lnTo>
                      <a:pt x="2" y="4"/>
                    </a:lnTo>
                    <a:lnTo>
                      <a:pt x="4" y="4"/>
                    </a:lnTo>
                    <a:lnTo>
                      <a:pt x="4" y="4"/>
                    </a:lnTo>
                    <a:lnTo>
                      <a:pt x="4" y="4"/>
                    </a:lnTo>
                    <a:lnTo>
                      <a:pt x="4" y="6"/>
                    </a:lnTo>
                    <a:lnTo>
                      <a:pt x="6" y="6"/>
                    </a:lnTo>
                    <a:lnTo>
                      <a:pt x="6" y="6"/>
                    </a:lnTo>
                    <a:lnTo>
                      <a:pt x="7" y="6"/>
                    </a:lnTo>
                    <a:lnTo>
                      <a:pt x="9" y="6"/>
                    </a:lnTo>
                    <a:lnTo>
                      <a:pt x="7" y="2"/>
                    </a:lnTo>
                    <a:lnTo>
                      <a:pt x="7" y="2"/>
                    </a:lnTo>
                    <a:lnTo>
                      <a:pt x="7" y="4"/>
                    </a:lnTo>
                    <a:lnTo>
                      <a:pt x="7" y="4"/>
                    </a:lnTo>
                    <a:lnTo>
                      <a:pt x="4" y="2"/>
                    </a:lnTo>
                    <a:lnTo>
                      <a:pt x="0" y="0"/>
                    </a:lnTo>
                    <a:lnTo>
                      <a:pt x="0" y="0"/>
                    </a:lnTo>
                    <a:lnTo>
                      <a:pt x="2"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5" name="Freeform 2796">
                <a:extLst>
                  <a:ext uri="{FF2B5EF4-FFF2-40B4-BE49-F238E27FC236}">
                    <a16:creationId xmlns:a16="http://schemas.microsoft.com/office/drawing/2014/main" id="{16A36366-FE45-794B-B333-685D05CC1E4A}"/>
                  </a:ext>
                </a:extLst>
              </p:cNvPr>
              <p:cNvSpPr>
                <a:spLocks/>
              </p:cNvSpPr>
              <p:nvPr/>
            </p:nvSpPr>
            <p:spPr bwMode="auto">
              <a:xfrm>
                <a:off x="5115" y="2845"/>
                <a:ext cx="2" cy="5"/>
              </a:xfrm>
              <a:custGeom>
                <a:avLst/>
                <a:gdLst>
                  <a:gd name="T0" fmla="*/ 2 w 2"/>
                  <a:gd name="T1" fmla="*/ 5 h 5"/>
                  <a:gd name="T2" fmla="*/ 2 w 2"/>
                  <a:gd name="T3" fmla="*/ 5 h 5"/>
                  <a:gd name="T4" fmla="*/ 0 w 2"/>
                  <a:gd name="T5" fmla="*/ 4 h 5"/>
                  <a:gd name="T6" fmla="*/ 2 w 2"/>
                  <a:gd name="T7" fmla="*/ 0 h 5"/>
                  <a:gd name="T8" fmla="*/ 2 w 2"/>
                  <a:gd name="T9" fmla="*/ 0 h 5"/>
                  <a:gd name="T10" fmla="*/ 0 w 2"/>
                  <a:gd name="T11" fmla="*/ 0 h 5"/>
                  <a:gd name="T12" fmla="*/ 0 w 2"/>
                  <a:gd name="T13" fmla="*/ 2 h 5"/>
                  <a:gd name="T14" fmla="*/ 2 w 2"/>
                  <a:gd name="T15" fmla="*/ 2 h 5"/>
                  <a:gd name="T16" fmla="*/ 2 w 2"/>
                  <a:gd name="T17" fmla="*/ 2 h 5"/>
                  <a:gd name="T18" fmla="*/ 0 w 2"/>
                  <a:gd name="T19" fmla="*/ 4 h 5"/>
                  <a:gd name="T20" fmla="*/ 2 w 2"/>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5"/>
                    </a:moveTo>
                    <a:lnTo>
                      <a:pt x="2" y="5"/>
                    </a:lnTo>
                    <a:lnTo>
                      <a:pt x="0" y="4"/>
                    </a:lnTo>
                    <a:lnTo>
                      <a:pt x="2" y="0"/>
                    </a:lnTo>
                    <a:lnTo>
                      <a:pt x="2" y="0"/>
                    </a:lnTo>
                    <a:lnTo>
                      <a:pt x="0" y="0"/>
                    </a:lnTo>
                    <a:lnTo>
                      <a:pt x="0" y="2"/>
                    </a:lnTo>
                    <a:lnTo>
                      <a:pt x="2" y="2"/>
                    </a:lnTo>
                    <a:lnTo>
                      <a:pt x="2" y="2"/>
                    </a:lnTo>
                    <a:lnTo>
                      <a:pt x="0" y="4"/>
                    </a:lnTo>
                    <a:lnTo>
                      <a:pt x="2"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6" name="Freeform 2797">
                <a:extLst>
                  <a:ext uri="{FF2B5EF4-FFF2-40B4-BE49-F238E27FC236}">
                    <a16:creationId xmlns:a16="http://schemas.microsoft.com/office/drawing/2014/main" id="{09929549-ED07-CD42-AD5E-CE8FAB4FE70D}"/>
                  </a:ext>
                </a:extLst>
              </p:cNvPr>
              <p:cNvSpPr>
                <a:spLocks/>
              </p:cNvSpPr>
              <p:nvPr/>
            </p:nvSpPr>
            <p:spPr bwMode="auto">
              <a:xfrm>
                <a:off x="5115" y="2845"/>
                <a:ext cx="2" cy="5"/>
              </a:xfrm>
              <a:custGeom>
                <a:avLst/>
                <a:gdLst>
                  <a:gd name="T0" fmla="*/ 2 w 2"/>
                  <a:gd name="T1" fmla="*/ 5 h 5"/>
                  <a:gd name="T2" fmla="*/ 2 w 2"/>
                  <a:gd name="T3" fmla="*/ 5 h 5"/>
                  <a:gd name="T4" fmla="*/ 0 w 2"/>
                  <a:gd name="T5" fmla="*/ 4 h 5"/>
                  <a:gd name="T6" fmla="*/ 2 w 2"/>
                  <a:gd name="T7" fmla="*/ 0 h 5"/>
                  <a:gd name="T8" fmla="*/ 2 w 2"/>
                  <a:gd name="T9" fmla="*/ 0 h 5"/>
                  <a:gd name="T10" fmla="*/ 0 w 2"/>
                  <a:gd name="T11" fmla="*/ 0 h 5"/>
                  <a:gd name="T12" fmla="*/ 0 w 2"/>
                  <a:gd name="T13" fmla="*/ 2 h 5"/>
                  <a:gd name="T14" fmla="*/ 2 w 2"/>
                  <a:gd name="T15" fmla="*/ 2 h 5"/>
                  <a:gd name="T16" fmla="*/ 2 w 2"/>
                  <a:gd name="T17" fmla="*/ 2 h 5"/>
                  <a:gd name="T18" fmla="*/ 0 w 2"/>
                  <a:gd name="T19" fmla="*/ 4 h 5"/>
                  <a:gd name="T20" fmla="*/ 2 w 2"/>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5"/>
                    </a:moveTo>
                    <a:lnTo>
                      <a:pt x="2" y="5"/>
                    </a:lnTo>
                    <a:lnTo>
                      <a:pt x="0" y="4"/>
                    </a:lnTo>
                    <a:lnTo>
                      <a:pt x="2" y="0"/>
                    </a:lnTo>
                    <a:lnTo>
                      <a:pt x="2" y="0"/>
                    </a:lnTo>
                    <a:lnTo>
                      <a:pt x="0" y="0"/>
                    </a:lnTo>
                    <a:lnTo>
                      <a:pt x="0" y="2"/>
                    </a:lnTo>
                    <a:lnTo>
                      <a:pt x="2" y="2"/>
                    </a:lnTo>
                    <a:lnTo>
                      <a:pt x="2" y="2"/>
                    </a:lnTo>
                    <a:lnTo>
                      <a:pt x="0" y="4"/>
                    </a:lnTo>
                    <a:lnTo>
                      <a:pt x="2"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7" name="Freeform 2798">
                <a:extLst>
                  <a:ext uri="{FF2B5EF4-FFF2-40B4-BE49-F238E27FC236}">
                    <a16:creationId xmlns:a16="http://schemas.microsoft.com/office/drawing/2014/main" id="{F00CA714-86C1-834A-BCA4-9025F86FC8BF}"/>
                  </a:ext>
                </a:extLst>
              </p:cNvPr>
              <p:cNvSpPr>
                <a:spLocks/>
              </p:cNvSpPr>
              <p:nvPr/>
            </p:nvSpPr>
            <p:spPr bwMode="auto">
              <a:xfrm>
                <a:off x="5119" y="2752"/>
                <a:ext cx="36" cy="36"/>
              </a:xfrm>
              <a:custGeom>
                <a:avLst/>
                <a:gdLst>
                  <a:gd name="T0" fmla="*/ 29 w 36"/>
                  <a:gd name="T1" fmla="*/ 20 h 36"/>
                  <a:gd name="T2" fmla="*/ 29 w 36"/>
                  <a:gd name="T3" fmla="*/ 20 h 36"/>
                  <a:gd name="T4" fmla="*/ 25 w 36"/>
                  <a:gd name="T5" fmla="*/ 16 h 36"/>
                  <a:gd name="T6" fmla="*/ 23 w 36"/>
                  <a:gd name="T7" fmla="*/ 14 h 36"/>
                  <a:gd name="T8" fmla="*/ 23 w 36"/>
                  <a:gd name="T9" fmla="*/ 14 h 36"/>
                  <a:gd name="T10" fmla="*/ 20 w 36"/>
                  <a:gd name="T11" fmla="*/ 11 h 36"/>
                  <a:gd name="T12" fmla="*/ 16 w 36"/>
                  <a:gd name="T13" fmla="*/ 9 h 36"/>
                  <a:gd name="T14" fmla="*/ 16 w 36"/>
                  <a:gd name="T15" fmla="*/ 9 h 36"/>
                  <a:gd name="T16" fmla="*/ 11 w 36"/>
                  <a:gd name="T17" fmla="*/ 5 h 36"/>
                  <a:gd name="T18" fmla="*/ 7 w 36"/>
                  <a:gd name="T19" fmla="*/ 4 h 36"/>
                  <a:gd name="T20" fmla="*/ 7 w 36"/>
                  <a:gd name="T21" fmla="*/ 4 h 36"/>
                  <a:gd name="T22" fmla="*/ 5 w 36"/>
                  <a:gd name="T23" fmla="*/ 4 h 36"/>
                  <a:gd name="T24" fmla="*/ 5 w 36"/>
                  <a:gd name="T25" fmla="*/ 2 h 36"/>
                  <a:gd name="T26" fmla="*/ 5 w 36"/>
                  <a:gd name="T27" fmla="*/ 2 h 36"/>
                  <a:gd name="T28" fmla="*/ 4 w 36"/>
                  <a:gd name="T29" fmla="*/ 0 h 36"/>
                  <a:gd name="T30" fmla="*/ 0 w 36"/>
                  <a:gd name="T31" fmla="*/ 0 h 36"/>
                  <a:gd name="T32" fmla="*/ 0 w 36"/>
                  <a:gd name="T33" fmla="*/ 0 h 36"/>
                  <a:gd name="T34" fmla="*/ 0 w 36"/>
                  <a:gd name="T35" fmla="*/ 0 h 36"/>
                  <a:gd name="T36" fmla="*/ 0 w 36"/>
                  <a:gd name="T37" fmla="*/ 0 h 36"/>
                  <a:gd name="T38" fmla="*/ 0 w 36"/>
                  <a:gd name="T39" fmla="*/ 0 h 36"/>
                  <a:gd name="T40" fmla="*/ 4 w 36"/>
                  <a:gd name="T41" fmla="*/ 4 h 36"/>
                  <a:gd name="T42" fmla="*/ 4 w 36"/>
                  <a:gd name="T43" fmla="*/ 4 h 36"/>
                  <a:gd name="T44" fmla="*/ 11 w 36"/>
                  <a:gd name="T45" fmla="*/ 7 h 36"/>
                  <a:gd name="T46" fmla="*/ 11 w 36"/>
                  <a:gd name="T47" fmla="*/ 7 h 36"/>
                  <a:gd name="T48" fmla="*/ 16 w 36"/>
                  <a:gd name="T49" fmla="*/ 13 h 36"/>
                  <a:gd name="T50" fmla="*/ 16 w 36"/>
                  <a:gd name="T51" fmla="*/ 13 h 36"/>
                  <a:gd name="T52" fmla="*/ 21 w 36"/>
                  <a:gd name="T53" fmla="*/ 14 h 36"/>
                  <a:gd name="T54" fmla="*/ 21 w 36"/>
                  <a:gd name="T55" fmla="*/ 14 h 36"/>
                  <a:gd name="T56" fmla="*/ 25 w 36"/>
                  <a:gd name="T57" fmla="*/ 18 h 36"/>
                  <a:gd name="T58" fmla="*/ 29 w 36"/>
                  <a:gd name="T59" fmla="*/ 23 h 36"/>
                  <a:gd name="T60" fmla="*/ 29 w 36"/>
                  <a:gd name="T61" fmla="*/ 23 h 36"/>
                  <a:gd name="T62" fmla="*/ 29 w 36"/>
                  <a:gd name="T63" fmla="*/ 27 h 36"/>
                  <a:gd name="T64" fmla="*/ 29 w 36"/>
                  <a:gd name="T65" fmla="*/ 29 h 36"/>
                  <a:gd name="T66" fmla="*/ 29 w 36"/>
                  <a:gd name="T67" fmla="*/ 29 h 36"/>
                  <a:gd name="T68" fmla="*/ 29 w 36"/>
                  <a:gd name="T69" fmla="*/ 32 h 36"/>
                  <a:gd name="T70" fmla="*/ 30 w 36"/>
                  <a:gd name="T71" fmla="*/ 36 h 36"/>
                  <a:gd name="T72" fmla="*/ 30 w 36"/>
                  <a:gd name="T73" fmla="*/ 36 h 36"/>
                  <a:gd name="T74" fmla="*/ 34 w 36"/>
                  <a:gd name="T75" fmla="*/ 30 h 36"/>
                  <a:gd name="T76" fmla="*/ 36 w 36"/>
                  <a:gd name="T77" fmla="*/ 25 h 36"/>
                  <a:gd name="T78" fmla="*/ 36 w 36"/>
                  <a:gd name="T79" fmla="*/ 25 h 36"/>
                  <a:gd name="T80" fmla="*/ 32 w 36"/>
                  <a:gd name="T81" fmla="*/ 22 h 36"/>
                  <a:gd name="T82" fmla="*/ 32 w 36"/>
                  <a:gd name="T83" fmla="*/ 22 h 36"/>
                  <a:gd name="T84" fmla="*/ 30 w 36"/>
                  <a:gd name="T85" fmla="*/ 20 h 36"/>
                  <a:gd name="T86" fmla="*/ 29 w 36"/>
                  <a:gd name="T8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36">
                    <a:moveTo>
                      <a:pt x="29" y="20"/>
                    </a:moveTo>
                    <a:lnTo>
                      <a:pt x="29" y="20"/>
                    </a:lnTo>
                    <a:lnTo>
                      <a:pt x="25" y="16"/>
                    </a:lnTo>
                    <a:lnTo>
                      <a:pt x="23" y="14"/>
                    </a:lnTo>
                    <a:lnTo>
                      <a:pt x="23" y="14"/>
                    </a:lnTo>
                    <a:lnTo>
                      <a:pt x="20" y="11"/>
                    </a:lnTo>
                    <a:lnTo>
                      <a:pt x="16" y="9"/>
                    </a:lnTo>
                    <a:lnTo>
                      <a:pt x="16" y="9"/>
                    </a:lnTo>
                    <a:lnTo>
                      <a:pt x="11" y="5"/>
                    </a:lnTo>
                    <a:lnTo>
                      <a:pt x="7" y="4"/>
                    </a:lnTo>
                    <a:lnTo>
                      <a:pt x="7" y="4"/>
                    </a:lnTo>
                    <a:lnTo>
                      <a:pt x="5" y="4"/>
                    </a:lnTo>
                    <a:lnTo>
                      <a:pt x="5" y="2"/>
                    </a:lnTo>
                    <a:lnTo>
                      <a:pt x="5" y="2"/>
                    </a:lnTo>
                    <a:lnTo>
                      <a:pt x="4" y="0"/>
                    </a:lnTo>
                    <a:lnTo>
                      <a:pt x="0" y="0"/>
                    </a:lnTo>
                    <a:lnTo>
                      <a:pt x="0" y="0"/>
                    </a:lnTo>
                    <a:lnTo>
                      <a:pt x="0" y="0"/>
                    </a:lnTo>
                    <a:lnTo>
                      <a:pt x="0" y="0"/>
                    </a:lnTo>
                    <a:lnTo>
                      <a:pt x="0" y="0"/>
                    </a:lnTo>
                    <a:lnTo>
                      <a:pt x="4" y="4"/>
                    </a:lnTo>
                    <a:lnTo>
                      <a:pt x="4" y="4"/>
                    </a:lnTo>
                    <a:lnTo>
                      <a:pt x="11" y="7"/>
                    </a:lnTo>
                    <a:lnTo>
                      <a:pt x="11" y="7"/>
                    </a:lnTo>
                    <a:lnTo>
                      <a:pt x="16" y="13"/>
                    </a:lnTo>
                    <a:lnTo>
                      <a:pt x="16" y="13"/>
                    </a:lnTo>
                    <a:lnTo>
                      <a:pt x="21" y="14"/>
                    </a:lnTo>
                    <a:lnTo>
                      <a:pt x="21" y="14"/>
                    </a:lnTo>
                    <a:lnTo>
                      <a:pt x="25" y="18"/>
                    </a:lnTo>
                    <a:lnTo>
                      <a:pt x="29" y="23"/>
                    </a:lnTo>
                    <a:lnTo>
                      <a:pt x="29" y="23"/>
                    </a:lnTo>
                    <a:lnTo>
                      <a:pt x="29" y="27"/>
                    </a:lnTo>
                    <a:lnTo>
                      <a:pt x="29" y="29"/>
                    </a:lnTo>
                    <a:lnTo>
                      <a:pt x="29" y="29"/>
                    </a:lnTo>
                    <a:lnTo>
                      <a:pt x="29" y="32"/>
                    </a:lnTo>
                    <a:lnTo>
                      <a:pt x="30" y="36"/>
                    </a:lnTo>
                    <a:lnTo>
                      <a:pt x="30" y="36"/>
                    </a:lnTo>
                    <a:lnTo>
                      <a:pt x="34" y="30"/>
                    </a:lnTo>
                    <a:lnTo>
                      <a:pt x="36" y="25"/>
                    </a:lnTo>
                    <a:lnTo>
                      <a:pt x="36" y="25"/>
                    </a:lnTo>
                    <a:lnTo>
                      <a:pt x="32" y="22"/>
                    </a:lnTo>
                    <a:lnTo>
                      <a:pt x="32" y="22"/>
                    </a:lnTo>
                    <a:lnTo>
                      <a:pt x="30" y="20"/>
                    </a:lnTo>
                    <a:lnTo>
                      <a:pt x="29" y="2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8" name="Freeform 2799">
                <a:extLst>
                  <a:ext uri="{FF2B5EF4-FFF2-40B4-BE49-F238E27FC236}">
                    <a16:creationId xmlns:a16="http://schemas.microsoft.com/office/drawing/2014/main" id="{3CDC4CE9-5EFE-ED44-B36B-3C322F52A9C0}"/>
                  </a:ext>
                </a:extLst>
              </p:cNvPr>
              <p:cNvSpPr>
                <a:spLocks/>
              </p:cNvSpPr>
              <p:nvPr/>
            </p:nvSpPr>
            <p:spPr bwMode="auto">
              <a:xfrm>
                <a:off x="5119" y="2752"/>
                <a:ext cx="36" cy="36"/>
              </a:xfrm>
              <a:custGeom>
                <a:avLst/>
                <a:gdLst>
                  <a:gd name="T0" fmla="*/ 29 w 36"/>
                  <a:gd name="T1" fmla="*/ 20 h 36"/>
                  <a:gd name="T2" fmla="*/ 29 w 36"/>
                  <a:gd name="T3" fmla="*/ 20 h 36"/>
                  <a:gd name="T4" fmla="*/ 25 w 36"/>
                  <a:gd name="T5" fmla="*/ 16 h 36"/>
                  <a:gd name="T6" fmla="*/ 23 w 36"/>
                  <a:gd name="T7" fmla="*/ 14 h 36"/>
                  <a:gd name="T8" fmla="*/ 23 w 36"/>
                  <a:gd name="T9" fmla="*/ 14 h 36"/>
                  <a:gd name="T10" fmla="*/ 20 w 36"/>
                  <a:gd name="T11" fmla="*/ 11 h 36"/>
                  <a:gd name="T12" fmla="*/ 16 w 36"/>
                  <a:gd name="T13" fmla="*/ 9 h 36"/>
                  <a:gd name="T14" fmla="*/ 16 w 36"/>
                  <a:gd name="T15" fmla="*/ 9 h 36"/>
                  <a:gd name="T16" fmla="*/ 11 w 36"/>
                  <a:gd name="T17" fmla="*/ 5 h 36"/>
                  <a:gd name="T18" fmla="*/ 7 w 36"/>
                  <a:gd name="T19" fmla="*/ 4 h 36"/>
                  <a:gd name="T20" fmla="*/ 7 w 36"/>
                  <a:gd name="T21" fmla="*/ 4 h 36"/>
                  <a:gd name="T22" fmla="*/ 5 w 36"/>
                  <a:gd name="T23" fmla="*/ 4 h 36"/>
                  <a:gd name="T24" fmla="*/ 5 w 36"/>
                  <a:gd name="T25" fmla="*/ 2 h 36"/>
                  <a:gd name="T26" fmla="*/ 5 w 36"/>
                  <a:gd name="T27" fmla="*/ 2 h 36"/>
                  <a:gd name="T28" fmla="*/ 4 w 36"/>
                  <a:gd name="T29" fmla="*/ 0 h 36"/>
                  <a:gd name="T30" fmla="*/ 0 w 36"/>
                  <a:gd name="T31" fmla="*/ 0 h 36"/>
                  <a:gd name="T32" fmla="*/ 0 w 36"/>
                  <a:gd name="T33" fmla="*/ 0 h 36"/>
                  <a:gd name="T34" fmla="*/ 0 w 36"/>
                  <a:gd name="T35" fmla="*/ 0 h 36"/>
                  <a:gd name="T36" fmla="*/ 0 w 36"/>
                  <a:gd name="T37" fmla="*/ 0 h 36"/>
                  <a:gd name="T38" fmla="*/ 0 w 36"/>
                  <a:gd name="T39" fmla="*/ 0 h 36"/>
                  <a:gd name="T40" fmla="*/ 4 w 36"/>
                  <a:gd name="T41" fmla="*/ 4 h 36"/>
                  <a:gd name="T42" fmla="*/ 4 w 36"/>
                  <a:gd name="T43" fmla="*/ 4 h 36"/>
                  <a:gd name="T44" fmla="*/ 11 w 36"/>
                  <a:gd name="T45" fmla="*/ 7 h 36"/>
                  <a:gd name="T46" fmla="*/ 11 w 36"/>
                  <a:gd name="T47" fmla="*/ 7 h 36"/>
                  <a:gd name="T48" fmla="*/ 16 w 36"/>
                  <a:gd name="T49" fmla="*/ 13 h 36"/>
                  <a:gd name="T50" fmla="*/ 16 w 36"/>
                  <a:gd name="T51" fmla="*/ 13 h 36"/>
                  <a:gd name="T52" fmla="*/ 21 w 36"/>
                  <a:gd name="T53" fmla="*/ 14 h 36"/>
                  <a:gd name="T54" fmla="*/ 21 w 36"/>
                  <a:gd name="T55" fmla="*/ 14 h 36"/>
                  <a:gd name="T56" fmla="*/ 25 w 36"/>
                  <a:gd name="T57" fmla="*/ 18 h 36"/>
                  <a:gd name="T58" fmla="*/ 29 w 36"/>
                  <a:gd name="T59" fmla="*/ 23 h 36"/>
                  <a:gd name="T60" fmla="*/ 29 w 36"/>
                  <a:gd name="T61" fmla="*/ 23 h 36"/>
                  <a:gd name="T62" fmla="*/ 29 w 36"/>
                  <a:gd name="T63" fmla="*/ 27 h 36"/>
                  <a:gd name="T64" fmla="*/ 29 w 36"/>
                  <a:gd name="T65" fmla="*/ 29 h 36"/>
                  <a:gd name="T66" fmla="*/ 29 w 36"/>
                  <a:gd name="T67" fmla="*/ 29 h 36"/>
                  <a:gd name="T68" fmla="*/ 29 w 36"/>
                  <a:gd name="T69" fmla="*/ 32 h 36"/>
                  <a:gd name="T70" fmla="*/ 30 w 36"/>
                  <a:gd name="T71" fmla="*/ 36 h 36"/>
                  <a:gd name="T72" fmla="*/ 30 w 36"/>
                  <a:gd name="T73" fmla="*/ 36 h 36"/>
                  <a:gd name="T74" fmla="*/ 34 w 36"/>
                  <a:gd name="T75" fmla="*/ 30 h 36"/>
                  <a:gd name="T76" fmla="*/ 36 w 36"/>
                  <a:gd name="T77" fmla="*/ 25 h 36"/>
                  <a:gd name="T78" fmla="*/ 36 w 36"/>
                  <a:gd name="T79" fmla="*/ 25 h 36"/>
                  <a:gd name="T80" fmla="*/ 32 w 36"/>
                  <a:gd name="T81" fmla="*/ 22 h 36"/>
                  <a:gd name="T82" fmla="*/ 32 w 36"/>
                  <a:gd name="T83" fmla="*/ 22 h 36"/>
                  <a:gd name="T84" fmla="*/ 30 w 36"/>
                  <a:gd name="T85" fmla="*/ 20 h 36"/>
                  <a:gd name="T86" fmla="*/ 29 w 36"/>
                  <a:gd name="T8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 h="36">
                    <a:moveTo>
                      <a:pt x="29" y="20"/>
                    </a:moveTo>
                    <a:lnTo>
                      <a:pt x="29" y="20"/>
                    </a:lnTo>
                    <a:lnTo>
                      <a:pt x="25" y="16"/>
                    </a:lnTo>
                    <a:lnTo>
                      <a:pt x="23" y="14"/>
                    </a:lnTo>
                    <a:lnTo>
                      <a:pt x="23" y="14"/>
                    </a:lnTo>
                    <a:lnTo>
                      <a:pt x="20" y="11"/>
                    </a:lnTo>
                    <a:lnTo>
                      <a:pt x="16" y="9"/>
                    </a:lnTo>
                    <a:lnTo>
                      <a:pt x="16" y="9"/>
                    </a:lnTo>
                    <a:lnTo>
                      <a:pt x="11" y="5"/>
                    </a:lnTo>
                    <a:lnTo>
                      <a:pt x="7" y="4"/>
                    </a:lnTo>
                    <a:lnTo>
                      <a:pt x="7" y="4"/>
                    </a:lnTo>
                    <a:lnTo>
                      <a:pt x="5" y="4"/>
                    </a:lnTo>
                    <a:lnTo>
                      <a:pt x="5" y="2"/>
                    </a:lnTo>
                    <a:lnTo>
                      <a:pt x="5" y="2"/>
                    </a:lnTo>
                    <a:lnTo>
                      <a:pt x="4" y="0"/>
                    </a:lnTo>
                    <a:lnTo>
                      <a:pt x="0" y="0"/>
                    </a:lnTo>
                    <a:lnTo>
                      <a:pt x="0" y="0"/>
                    </a:lnTo>
                    <a:lnTo>
                      <a:pt x="0" y="0"/>
                    </a:lnTo>
                    <a:lnTo>
                      <a:pt x="0" y="0"/>
                    </a:lnTo>
                    <a:lnTo>
                      <a:pt x="0" y="0"/>
                    </a:lnTo>
                    <a:lnTo>
                      <a:pt x="4" y="4"/>
                    </a:lnTo>
                    <a:lnTo>
                      <a:pt x="4" y="4"/>
                    </a:lnTo>
                    <a:lnTo>
                      <a:pt x="11" y="7"/>
                    </a:lnTo>
                    <a:lnTo>
                      <a:pt x="11" y="7"/>
                    </a:lnTo>
                    <a:lnTo>
                      <a:pt x="16" y="13"/>
                    </a:lnTo>
                    <a:lnTo>
                      <a:pt x="16" y="13"/>
                    </a:lnTo>
                    <a:lnTo>
                      <a:pt x="21" y="14"/>
                    </a:lnTo>
                    <a:lnTo>
                      <a:pt x="21" y="14"/>
                    </a:lnTo>
                    <a:lnTo>
                      <a:pt x="25" y="18"/>
                    </a:lnTo>
                    <a:lnTo>
                      <a:pt x="29" y="23"/>
                    </a:lnTo>
                    <a:lnTo>
                      <a:pt x="29" y="23"/>
                    </a:lnTo>
                    <a:lnTo>
                      <a:pt x="29" y="27"/>
                    </a:lnTo>
                    <a:lnTo>
                      <a:pt x="29" y="29"/>
                    </a:lnTo>
                    <a:lnTo>
                      <a:pt x="29" y="29"/>
                    </a:lnTo>
                    <a:lnTo>
                      <a:pt x="29" y="32"/>
                    </a:lnTo>
                    <a:lnTo>
                      <a:pt x="30" y="36"/>
                    </a:lnTo>
                    <a:lnTo>
                      <a:pt x="30" y="36"/>
                    </a:lnTo>
                    <a:lnTo>
                      <a:pt x="34" y="30"/>
                    </a:lnTo>
                    <a:lnTo>
                      <a:pt x="36" y="25"/>
                    </a:lnTo>
                    <a:lnTo>
                      <a:pt x="36" y="25"/>
                    </a:lnTo>
                    <a:lnTo>
                      <a:pt x="32" y="22"/>
                    </a:lnTo>
                    <a:lnTo>
                      <a:pt x="32" y="22"/>
                    </a:lnTo>
                    <a:lnTo>
                      <a:pt x="30" y="20"/>
                    </a:lnTo>
                    <a:lnTo>
                      <a:pt x="29" y="2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59" name="Freeform 2800">
                <a:extLst>
                  <a:ext uri="{FF2B5EF4-FFF2-40B4-BE49-F238E27FC236}">
                    <a16:creationId xmlns:a16="http://schemas.microsoft.com/office/drawing/2014/main" id="{DECF4FFD-4086-464A-9D56-8E13146C8FAB}"/>
                  </a:ext>
                </a:extLst>
              </p:cNvPr>
              <p:cNvSpPr>
                <a:spLocks/>
              </p:cNvSpPr>
              <p:nvPr/>
            </p:nvSpPr>
            <p:spPr bwMode="auto">
              <a:xfrm>
                <a:off x="5137" y="2881"/>
                <a:ext cx="3" cy="0"/>
              </a:xfrm>
              <a:custGeom>
                <a:avLst/>
                <a:gdLst>
                  <a:gd name="T0" fmla="*/ 2 w 3"/>
                  <a:gd name="T1" fmla="*/ 2 w 3"/>
                  <a:gd name="T2" fmla="*/ 3 w 3"/>
                  <a:gd name="T3" fmla="*/ 3 w 3"/>
                  <a:gd name="T4" fmla="*/ 0 w 3"/>
                  <a:gd name="T5" fmla="*/ 0 w 3"/>
                  <a:gd name="T6" fmla="*/ 2 w 3"/>
                </a:gdLst>
                <a:ahLst/>
                <a:cxnLst>
                  <a:cxn ang="0">
                    <a:pos x="T0" y="0"/>
                  </a:cxn>
                  <a:cxn ang="0">
                    <a:pos x="T1" y="0"/>
                  </a:cxn>
                  <a:cxn ang="0">
                    <a:pos x="T2" y="0"/>
                  </a:cxn>
                  <a:cxn ang="0">
                    <a:pos x="T3" y="0"/>
                  </a:cxn>
                  <a:cxn ang="0">
                    <a:pos x="T4" y="0"/>
                  </a:cxn>
                  <a:cxn ang="0">
                    <a:pos x="T5" y="0"/>
                  </a:cxn>
                  <a:cxn ang="0">
                    <a:pos x="T6" y="0"/>
                  </a:cxn>
                </a:cxnLst>
                <a:rect l="0" t="0" r="r" b="b"/>
                <a:pathLst>
                  <a:path w="3">
                    <a:moveTo>
                      <a:pt x="2" y="0"/>
                    </a:moveTo>
                    <a:lnTo>
                      <a:pt x="2" y="0"/>
                    </a:lnTo>
                    <a:lnTo>
                      <a:pt x="3" y="0"/>
                    </a:lnTo>
                    <a:lnTo>
                      <a:pt x="3" y="0"/>
                    </a:lnTo>
                    <a:lnTo>
                      <a:pt x="0" y="0"/>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0" name="Freeform 2801">
                <a:extLst>
                  <a:ext uri="{FF2B5EF4-FFF2-40B4-BE49-F238E27FC236}">
                    <a16:creationId xmlns:a16="http://schemas.microsoft.com/office/drawing/2014/main" id="{CE9F2DD2-8C48-F940-B04E-589F7443B92D}"/>
                  </a:ext>
                </a:extLst>
              </p:cNvPr>
              <p:cNvSpPr>
                <a:spLocks/>
              </p:cNvSpPr>
              <p:nvPr/>
            </p:nvSpPr>
            <p:spPr bwMode="auto">
              <a:xfrm>
                <a:off x="5137" y="2881"/>
                <a:ext cx="3" cy="0"/>
              </a:xfrm>
              <a:custGeom>
                <a:avLst/>
                <a:gdLst>
                  <a:gd name="T0" fmla="*/ 2 w 3"/>
                  <a:gd name="T1" fmla="*/ 2 w 3"/>
                  <a:gd name="T2" fmla="*/ 3 w 3"/>
                  <a:gd name="T3" fmla="*/ 3 w 3"/>
                  <a:gd name="T4" fmla="*/ 0 w 3"/>
                  <a:gd name="T5" fmla="*/ 0 w 3"/>
                  <a:gd name="T6" fmla="*/ 2 w 3"/>
                </a:gdLst>
                <a:ahLst/>
                <a:cxnLst>
                  <a:cxn ang="0">
                    <a:pos x="T0" y="0"/>
                  </a:cxn>
                  <a:cxn ang="0">
                    <a:pos x="T1" y="0"/>
                  </a:cxn>
                  <a:cxn ang="0">
                    <a:pos x="T2" y="0"/>
                  </a:cxn>
                  <a:cxn ang="0">
                    <a:pos x="T3" y="0"/>
                  </a:cxn>
                  <a:cxn ang="0">
                    <a:pos x="T4" y="0"/>
                  </a:cxn>
                  <a:cxn ang="0">
                    <a:pos x="T5" y="0"/>
                  </a:cxn>
                  <a:cxn ang="0">
                    <a:pos x="T6" y="0"/>
                  </a:cxn>
                </a:cxnLst>
                <a:rect l="0" t="0" r="r" b="b"/>
                <a:pathLst>
                  <a:path w="3">
                    <a:moveTo>
                      <a:pt x="2" y="0"/>
                    </a:moveTo>
                    <a:lnTo>
                      <a:pt x="2" y="0"/>
                    </a:lnTo>
                    <a:lnTo>
                      <a:pt x="3" y="0"/>
                    </a:lnTo>
                    <a:lnTo>
                      <a:pt x="3" y="0"/>
                    </a:lnTo>
                    <a:lnTo>
                      <a:pt x="0" y="0"/>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1" name="Freeform 2802">
                <a:extLst>
                  <a:ext uri="{FF2B5EF4-FFF2-40B4-BE49-F238E27FC236}">
                    <a16:creationId xmlns:a16="http://schemas.microsoft.com/office/drawing/2014/main" id="{45465AE2-750E-D949-8590-07AD41E841BE}"/>
                  </a:ext>
                </a:extLst>
              </p:cNvPr>
              <p:cNvSpPr>
                <a:spLocks/>
              </p:cNvSpPr>
              <p:nvPr/>
            </p:nvSpPr>
            <p:spPr bwMode="auto">
              <a:xfrm>
                <a:off x="5139" y="2854"/>
                <a:ext cx="7" cy="3"/>
              </a:xfrm>
              <a:custGeom>
                <a:avLst/>
                <a:gdLst>
                  <a:gd name="T0" fmla="*/ 5 w 7"/>
                  <a:gd name="T1" fmla="*/ 3 h 3"/>
                  <a:gd name="T2" fmla="*/ 5 w 7"/>
                  <a:gd name="T3" fmla="*/ 3 h 3"/>
                  <a:gd name="T4" fmla="*/ 7 w 7"/>
                  <a:gd name="T5" fmla="*/ 2 h 3"/>
                  <a:gd name="T6" fmla="*/ 5 w 7"/>
                  <a:gd name="T7" fmla="*/ 0 h 3"/>
                  <a:gd name="T8" fmla="*/ 3 w 7"/>
                  <a:gd name="T9" fmla="*/ 0 h 3"/>
                  <a:gd name="T10" fmla="*/ 0 w 7"/>
                  <a:gd name="T11" fmla="*/ 0 h 3"/>
                  <a:gd name="T12" fmla="*/ 0 w 7"/>
                  <a:gd name="T13" fmla="*/ 0 h 3"/>
                  <a:gd name="T14" fmla="*/ 5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3"/>
                    </a:moveTo>
                    <a:lnTo>
                      <a:pt x="5" y="3"/>
                    </a:lnTo>
                    <a:lnTo>
                      <a:pt x="7" y="2"/>
                    </a:lnTo>
                    <a:lnTo>
                      <a:pt x="5" y="0"/>
                    </a:lnTo>
                    <a:lnTo>
                      <a:pt x="3" y="0"/>
                    </a:lnTo>
                    <a:lnTo>
                      <a:pt x="0" y="0"/>
                    </a:lnTo>
                    <a:lnTo>
                      <a:pt x="0" y="0"/>
                    </a:lnTo>
                    <a:lnTo>
                      <a:pt x="5"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2" name="Freeform 2803">
                <a:extLst>
                  <a:ext uri="{FF2B5EF4-FFF2-40B4-BE49-F238E27FC236}">
                    <a16:creationId xmlns:a16="http://schemas.microsoft.com/office/drawing/2014/main" id="{A35174AD-F903-2A48-9997-FACF531A838E}"/>
                  </a:ext>
                </a:extLst>
              </p:cNvPr>
              <p:cNvSpPr>
                <a:spLocks/>
              </p:cNvSpPr>
              <p:nvPr/>
            </p:nvSpPr>
            <p:spPr bwMode="auto">
              <a:xfrm>
                <a:off x="5139" y="2854"/>
                <a:ext cx="7" cy="3"/>
              </a:xfrm>
              <a:custGeom>
                <a:avLst/>
                <a:gdLst>
                  <a:gd name="T0" fmla="*/ 5 w 7"/>
                  <a:gd name="T1" fmla="*/ 3 h 3"/>
                  <a:gd name="T2" fmla="*/ 5 w 7"/>
                  <a:gd name="T3" fmla="*/ 3 h 3"/>
                  <a:gd name="T4" fmla="*/ 7 w 7"/>
                  <a:gd name="T5" fmla="*/ 2 h 3"/>
                  <a:gd name="T6" fmla="*/ 5 w 7"/>
                  <a:gd name="T7" fmla="*/ 0 h 3"/>
                  <a:gd name="T8" fmla="*/ 3 w 7"/>
                  <a:gd name="T9" fmla="*/ 0 h 3"/>
                  <a:gd name="T10" fmla="*/ 0 w 7"/>
                  <a:gd name="T11" fmla="*/ 0 h 3"/>
                  <a:gd name="T12" fmla="*/ 0 w 7"/>
                  <a:gd name="T13" fmla="*/ 0 h 3"/>
                  <a:gd name="T14" fmla="*/ 5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3"/>
                    </a:moveTo>
                    <a:lnTo>
                      <a:pt x="5" y="3"/>
                    </a:lnTo>
                    <a:lnTo>
                      <a:pt x="7" y="2"/>
                    </a:lnTo>
                    <a:lnTo>
                      <a:pt x="5" y="0"/>
                    </a:lnTo>
                    <a:lnTo>
                      <a:pt x="3" y="0"/>
                    </a:lnTo>
                    <a:lnTo>
                      <a:pt x="0" y="0"/>
                    </a:lnTo>
                    <a:lnTo>
                      <a:pt x="0" y="0"/>
                    </a:lnTo>
                    <a:lnTo>
                      <a:pt x="5"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3" name="Freeform 2804">
                <a:extLst>
                  <a:ext uri="{FF2B5EF4-FFF2-40B4-BE49-F238E27FC236}">
                    <a16:creationId xmlns:a16="http://schemas.microsoft.com/office/drawing/2014/main" id="{C66A2D8C-6B11-B447-A207-91F6876A481F}"/>
                  </a:ext>
                </a:extLst>
              </p:cNvPr>
              <p:cNvSpPr>
                <a:spLocks/>
              </p:cNvSpPr>
              <p:nvPr/>
            </p:nvSpPr>
            <p:spPr bwMode="auto">
              <a:xfrm>
                <a:off x="5146" y="2891"/>
                <a:ext cx="7" cy="6"/>
              </a:xfrm>
              <a:custGeom>
                <a:avLst/>
                <a:gdLst>
                  <a:gd name="T0" fmla="*/ 3 w 7"/>
                  <a:gd name="T1" fmla="*/ 6 h 6"/>
                  <a:gd name="T2" fmla="*/ 3 w 7"/>
                  <a:gd name="T3" fmla="*/ 6 h 6"/>
                  <a:gd name="T4" fmla="*/ 7 w 7"/>
                  <a:gd name="T5" fmla="*/ 4 h 6"/>
                  <a:gd name="T6" fmla="*/ 7 w 7"/>
                  <a:gd name="T7" fmla="*/ 4 h 6"/>
                  <a:gd name="T8" fmla="*/ 3 w 7"/>
                  <a:gd name="T9" fmla="*/ 2 h 6"/>
                  <a:gd name="T10" fmla="*/ 0 w 7"/>
                  <a:gd name="T11" fmla="*/ 0 h 6"/>
                  <a:gd name="T12" fmla="*/ 0 w 7"/>
                  <a:gd name="T13" fmla="*/ 0 h 6"/>
                  <a:gd name="T14" fmla="*/ 2 w 7"/>
                  <a:gd name="T15" fmla="*/ 4 h 6"/>
                  <a:gd name="T16" fmla="*/ 2 w 7"/>
                  <a:gd name="T17" fmla="*/ 4 h 6"/>
                  <a:gd name="T18" fmla="*/ 3 w 7"/>
                  <a:gd name="T19" fmla="*/ 4 h 6"/>
                  <a:gd name="T20" fmla="*/ 3 w 7"/>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3" y="6"/>
                    </a:moveTo>
                    <a:lnTo>
                      <a:pt x="3" y="6"/>
                    </a:lnTo>
                    <a:lnTo>
                      <a:pt x="7" y="4"/>
                    </a:lnTo>
                    <a:lnTo>
                      <a:pt x="7" y="4"/>
                    </a:lnTo>
                    <a:lnTo>
                      <a:pt x="3" y="2"/>
                    </a:lnTo>
                    <a:lnTo>
                      <a:pt x="0" y="0"/>
                    </a:lnTo>
                    <a:lnTo>
                      <a:pt x="0" y="0"/>
                    </a:lnTo>
                    <a:lnTo>
                      <a:pt x="2" y="4"/>
                    </a:lnTo>
                    <a:lnTo>
                      <a:pt x="2" y="4"/>
                    </a:lnTo>
                    <a:lnTo>
                      <a:pt x="3" y="4"/>
                    </a:lnTo>
                    <a:lnTo>
                      <a:pt x="3"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4" name="Freeform 2805">
                <a:extLst>
                  <a:ext uri="{FF2B5EF4-FFF2-40B4-BE49-F238E27FC236}">
                    <a16:creationId xmlns:a16="http://schemas.microsoft.com/office/drawing/2014/main" id="{1C036E63-88AE-9946-AEE7-2BF35B03D5BB}"/>
                  </a:ext>
                </a:extLst>
              </p:cNvPr>
              <p:cNvSpPr>
                <a:spLocks/>
              </p:cNvSpPr>
              <p:nvPr/>
            </p:nvSpPr>
            <p:spPr bwMode="auto">
              <a:xfrm>
                <a:off x="5146" y="2891"/>
                <a:ext cx="7" cy="6"/>
              </a:xfrm>
              <a:custGeom>
                <a:avLst/>
                <a:gdLst>
                  <a:gd name="T0" fmla="*/ 3 w 7"/>
                  <a:gd name="T1" fmla="*/ 6 h 6"/>
                  <a:gd name="T2" fmla="*/ 3 w 7"/>
                  <a:gd name="T3" fmla="*/ 6 h 6"/>
                  <a:gd name="T4" fmla="*/ 7 w 7"/>
                  <a:gd name="T5" fmla="*/ 4 h 6"/>
                  <a:gd name="T6" fmla="*/ 7 w 7"/>
                  <a:gd name="T7" fmla="*/ 4 h 6"/>
                  <a:gd name="T8" fmla="*/ 3 w 7"/>
                  <a:gd name="T9" fmla="*/ 2 h 6"/>
                  <a:gd name="T10" fmla="*/ 0 w 7"/>
                  <a:gd name="T11" fmla="*/ 0 h 6"/>
                  <a:gd name="T12" fmla="*/ 0 w 7"/>
                  <a:gd name="T13" fmla="*/ 0 h 6"/>
                  <a:gd name="T14" fmla="*/ 2 w 7"/>
                  <a:gd name="T15" fmla="*/ 4 h 6"/>
                  <a:gd name="T16" fmla="*/ 2 w 7"/>
                  <a:gd name="T17" fmla="*/ 4 h 6"/>
                  <a:gd name="T18" fmla="*/ 3 w 7"/>
                  <a:gd name="T19" fmla="*/ 4 h 6"/>
                  <a:gd name="T20" fmla="*/ 3 w 7"/>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3" y="6"/>
                    </a:moveTo>
                    <a:lnTo>
                      <a:pt x="3" y="6"/>
                    </a:lnTo>
                    <a:lnTo>
                      <a:pt x="7" y="4"/>
                    </a:lnTo>
                    <a:lnTo>
                      <a:pt x="7" y="4"/>
                    </a:lnTo>
                    <a:lnTo>
                      <a:pt x="3" y="2"/>
                    </a:lnTo>
                    <a:lnTo>
                      <a:pt x="0" y="0"/>
                    </a:lnTo>
                    <a:lnTo>
                      <a:pt x="0" y="0"/>
                    </a:lnTo>
                    <a:lnTo>
                      <a:pt x="2" y="4"/>
                    </a:lnTo>
                    <a:lnTo>
                      <a:pt x="2" y="4"/>
                    </a:lnTo>
                    <a:lnTo>
                      <a:pt x="3" y="4"/>
                    </a:lnTo>
                    <a:lnTo>
                      <a:pt x="3"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5" name="Freeform 2806">
                <a:extLst>
                  <a:ext uri="{FF2B5EF4-FFF2-40B4-BE49-F238E27FC236}">
                    <a16:creationId xmlns:a16="http://schemas.microsoft.com/office/drawing/2014/main" id="{9FEEF14F-B8E7-5247-B2EC-54FDC825A66B}"/>
                  </a:ext>
                </a:extLst>
              </p:cNvPr>
              <p:cNvSpPr>
                <a:spLocks/>
              </p:cNvSpPr>
              <p:nvPr/>
            </p:nvSpPr>
            <p:spPr bwMode="auto">
              <a:xfrm>
                <a:off x="5146" y="2757"/>
                <a:ext cx="2" cy="4"/>
              </a:xfrm>
              <a:custGeom>
                <a:avLst/>
                <a:gdLst>
                  <a:gd name="T0" fmla="*/ 2 w 2"/>
                  <a:gd name="T1" fmla="*/ 4 h 4"/>
                  <a:gd name="T2" fmla="*/ 2 w 2"/>
                  <a:gd name="T3" fmla="*/ 4 h 4"/>
                  <a:gd name="T4" fmla="*/ 2 w 2"/>
                  <a:gd name="T5" fmla="*/ 2 h 4"/>
                  <a:gd name="T6" fmla="*/ 0 w 2"/>
                  <a:gd name="T7" fmla="*/ 0 h 4"/>
                  <a:gd name="T8" fmla="*/ 0 w 2"/>
                  <a:gd name="T9" fmla="*/ 0 h 4"/>
                  <a:gd name="T10" fmla="*/ 0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4"/>
                    </a:lnTo>
                    <a:lnTo>
                      <a:pt x="2" y="2"/>
                    </a:lnTo>
                    <a:lnTo>
                      <a:pt x="0" y="0"/>
                    </a:lnTo>
                    <a:lnTo>
                      <a:pt x="0" y="0"/>
                    </a:lnTo>
                    <a:lnTo>
                      <a:pt x="0" y="2"/>
                    </a:lnTo>
                    <a:lnTo>
                      <a:pt x="2"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6" name="Freeform 2807">
                <a:extLst>
                  <a:ext uri="{FF2B5EF4-FFF2-40B4-BE49-F238E27FC236}">
                    <a16:creationId xmlns:a16="http://schemas.microsoft.com/office/drawing/2014/main" id="{61BA8EFB-2C98-5B4C-AC2F-7CB375779753}"/>
                  </a:ext>
                </a:extLst>
              </p:cNvPr>
              <p:cNvSpPr>
                <a:spLocks/>
              </p:cNvSpPr>
              <p:nvPr/>
            </p:nvSpPr>
            <p:spPr bwMode="auto">
              <a:xfrm>
                <a:off x="5146" y="2757"/>
                <a:ext cx="2" cy="4"/>
              </a:xfrm>
              <a:custGeom>
                <a:avLst/>
                <a:gdLst>
                  <a:gd name="T0" fmla="*/ 2 w 2"/>
                  <a:gd name="T1" fmla="*/ 4 h 4"/>
                  <a:gd name="T2" fmla="*/ 2 w 2"/>
                  <a:gd name="T3" fmla="*/ 4 h 4"/>
                  <a:gd name="T4" fmla="*/ 2 w 2"/>
                  <a:gd name="T5" fmla="*/ 2 h 4"/>
                  <a:gd name="T6" fmla="*/ 0 w 2"/>
                  <a:gd name="T7" fmla="*/ 0 h 4"/>
                  <a:gd name="T8" fmla="*/ 0 w 2"/>
                  <a:gd name="T9" fmla="*/ 0 h 4"/>
                  <a:gd name="T10" fmla="*/ 0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4"/>
                    </a:lnTo>
                    <a:lnTo>
                      <a:pt x="2" y="2"/>
                    </a:lnTo>
                    <a:lnTo>
                      <a:pt x="0" y="0"/>
                    </a:lnTo>
                    <a:lnTo>
                      <a:pt x="0" y="0"/>
                    </a:lnTo>
                    <a:lnTo>
                      <a:pt x="0" y="2"/>
                    </a:lnTo>
                    <a:lnTo>
                      <a:pt x="2"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7" name="Freeform 2808">
                <a:extLst>
                  <a:ext uri="{FF2B5EF4-FFF2-40B4-BE49-F238E27FC236}">
                    <a16:creationId xmlns:a16="http://schemas.microsoft.com/office/drawing/2014/main" id="{7A89A380-C469-2B4F-B3E5-F72FB3BE5E4E}"/>
                  </a:ext>
                </a:extLst>
              </p:cNvPr>
              <p:cNvSpPr>
                <a:spLocks/>
              </p:cNvSpPr>
              <p:nvPr/>
            </p:nvSpPr>
            <p:spPr bwMode="auto">
              <a:xfrm>
                <a:off x="5158" y="2891"/>
                <a:ext cx="4" cy="2"/>
              </a:xfrm>
              <a:custGeom>
                <a:avLst/>
                <a:gdLst>
                  <a:gd name="T0" fmla="*/ 2 w 4"/>
                  <a:gd name="T1" fmla="*/ 2 h 2"/>
                  <a:gd name="T2" fmla="*/ 2 w 4"/>
                  <a:gd name="T3" fmla="*/ 2 h 2"/>
                  <a:gd name="T4" fmla="*/ 4 w 4"/>
                  <a:gd name="T5" fmla="*/ 0 h 2"/>
                  <a:gd name="T6" fmla="*/ 4 w 4"/>
                  <a:gd name="T7" fmla="*/ 0 h 2"/>
                  <a:gd name="T8" fmla="*/ 2 w 4"/>
                  <a:gd name="T9" fmla="*/ 0 h 2"/>
                  <a:gd name="T10" fmla="*/ 0 w 4"/>
                  <a:gd name="T11" fmla="*/ 0 h 2"/>
                  <a:gd name="T12" fmla="*/ 0 w 4"/>
                  <a:gd name="T13" fmla="*/ 0 h 2"/>
                  <a:gd name="T14" fmla="*/ 2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2"/>
                    </a:moveTo>
                    <a:lnTo>
                      <a:pt x="2" y="2"/>
                    </a:lnTo>
                    <a:lnTo>
                      <a:pt x="4" y="0"/>
                    </a:lnTo>
                    <a:lnTo>
                      <a:pt x="4" y="0"/>
                    </a:lnTo>
                    <a:lnTo>
                      <a:pt x="2" y="0"/>
                    </a:lnTo>
                    <a:lnTo>
                      <a:pt x="0" y="0"/>
                    </a:lnTo>
                    <a:lnTo>
                      <a:pt x="0"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8" name="Freeform 2809">
                <a:extLst>
                  <a:ext uri="{FF2B5EF4-FFF2-40B4-BE49-F238E27FC236}">
                    <a16:creationId xmlns:a16="http://schemas.microsoft.com/office/drawing/2014/main" id="{0F855750-3FD3-6E4E-870E-ADA8BD3EB626}"/>
                  </a:ext>
                </a:extLst>
              </p:cNvPr>
              <p:cNvSpPr>
                <a:spLocks/>
              </p:cNvSpPr>
              <p:nvPr/>
            </p:nvSpPr>
            <p:spPr bwMode="auto">
              <a:xfrm>
                <a:off x="5158" y="2891"/>
                <a:ext cx="4" cy="2"/>
              </a:xfrm>
              <a:custGeom>
                <a:avLst/>
                <a:gdLst>
                  <a:gd name="T0" fmla="*/ 2 w 4"/>
                  <a:gd name="T1" fmla="*/ 2 h 2"/>
                  <a:gd name="T2" fmla="*/ 2 w 4"/>
                  <a:gd name="T3" fmla="*/ 2 h 2"/>
                  <a:gd name="T4" fmla="*/ 4 w 4"/>
                  <a:gd name="T5" fmla="*/ 0 h 2"/>
                  <a:gd name="T6" fmla="*/ 4 w 4"/>
                  <a:gd name="T7" fmla="*/ 0 h 2"/>
                  <a:gd name="T8" fmla="*/ 2 w 4"/>
                  <a:gd name="T9" fmla="*/ 0 h 2"/>
                  <a:gd name="T10" fmla="*/ 0 w 4"/>
                  <a:gd name="T11" fmla="*/ 0 h 2"/>
                  <a:gd name="T12" fmla="*/ 0 w 4"/>
                  <a:gd name="T13" fmla="*/ 0 h 2"/>
                  <a:gd name="T14" fmla="*/ 2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2"/>
                    </a:moveTo>
                    <a:lnTo>
                      <a:pt x="2" y="2"/>
                    </a:lnTo>
                    <a:lnTo>
                      <a:pt x="4" y="0"/>
                    </a:lnTo>
                    <a:lnTo>
                      <a:pt x="4" y="0"/>
                    </a:lnTo>
                    <a:lnTo>
                      <a:pt x="2" y="0"/>
                    </a:lnTo>
                    <a:lnTo>
                      <a:pt x="0" y="0"/>
                    </a:lnTo>
                    <a:lnTo>
                      <a:pt x="0"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69" name="Freeform 2810">
                <a:extLst>
                  <a:ext uri="{FF2B5EF4-FFF2-40B4-BE49-F238E27FC236}">
                    <a16:creationId xmlns:a16="http://schemas.microsoft.com/office/drawing/2014/main" id="{4250A56D-1FFC-E949-B50F-3AB6D680502D}"/>
                  </a:ext>
                </a:extLst>
              </p:cNvPr>
              <p:cNvSpPr>
                <a:spLocks/>
              </p:cNvSpPr>
              <p:nvPr/>
            </p:nvSpPr>
            <p:spPr bwMode="auto">
              <a:xfrm>
                <a:off x="5176" y="2790"/>
                <a:ext cx="4" cy="7"/>
              </a:xfrm>
              <a:custGeom>
                <a:avLst/>
                <a:gdLst>
                  <a:gd name="T0" fmla="*/ 2 w 4"/>
                  <a:gd name="T1" fmla="*/ 7 h 7"/>
                  <a:gd name="T2" fmla="*/ 2 w 4"/>
                  <a:gd name="T3" fmla="*/ 7 h 7"/>
                  <a:gd name="T4" fmla="*/ 4 w 4"/>
                  <a:gd name="T5" fmla="*/ 3 h 7"/>
                  <a:gd name="T6" fmla="*/ 2 w 4"/>
                  <a:gd name="T7" fmla="*/ 0 h 7"/>
                  <a:gd name="T8" fmla="*/ 2 w 4"/>
                  <a:gd name="T9" fmla="*/ 0 h 7"/>
                  <a:gd name="T10" fmla="*/ 0 w 4"/>
                  <a:gd name="T11" fmla="*/ 3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lnTo>
                      <a:pt x="2" y="7"/>
                    </a:lnTo>
                    <a:lnTo>
                      <a:pt x="4" y="3"/>
                    </a:lnTo>
                    <a:lnTo>
                      <a:pt x="2" y="0"/>
                    </a:lnTo>
                    <a:lnTo>
                      <a:pt x="2" y="0"/>
                    </a:lnTo>
                    <a:lnTo>
                      <a:pt x="0" y="3"/>
                    </a:lnTo>
                    <a:lnTo>
                      <a:pt x="2"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0" name="Freeform 2811">
                <a:extLst>
                  <a:ext uri="{FF2B5EF4-FFF2-40B4-BE49-F238E27FC236}">
                    <a16:creationId xmlns:a16="http://schemas.microsoft.com/office/drawing/2014/main" id="{A6E28D80-4166-E64E-B67A-3C90873CAE0A}"/>
                  </a:ext>
                </a:extLst>
              </p:cNvPr>
              <p:cNvSpPr>
                <a:spLocks/>
              </p:cNvSpPr>
              <p:nvPr/>
            </p:nvSpPr>
            <p:spPr bwMode="auto">
              <a:xfrm>
                <a:off x="5176" y="2790"/>
                <a:ext cx="4" cy="7"/>
              </a:xfrm>
              <a:custGeom>
                <a:avLst/>
                <a:gdLst>
                  <a:gd name="T0" fmla="*/ 2 w 4"/>
                  <a:gd name="T1" fmla="*/ 7 h 7"/>
                  <a:gd name="T2" fmla="*/ 2 w 4"/>
                  <a:gd name="T3" fmla="*/ 7 h 7"/>
                  <a:gd name="T4" fmla="*/ 4 w 4"/>
                  <a:gd name="T5" fmla="*/ 3 h 7"/>
                  <a:gd name="T6" fmla="*/ 2 w 4"/>
                  <a:gd name="T7" fmla="*/ 0 h 7"/>
                  <a:gd name="T8" fmla="*/ 2 w 4"/>
                  <a:gd name="T9" fmla="*/ 0 h 7"/>
                  <a:gd name="T10" fmla="*/ 0 w 4"/>
                  <a:gd name="T11" fmla="*/ 3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lnTo>
                      <a:pt x="2" y="7"/>
                    </a:lnTo>
                    <a:lnTo>
                      <a:pt x="4" y="3"/>
                    </a:lnTo>
                    <a:lnTo>
                      <a:pt x="2" y="0"/>
                    </a:lnTo>
                    <a:lnTo>
                      <a:pt x="2" y="0"/>
                    </a:lnTo>
                    <a:lnTo>
                      <a:pt x="0" y="3"/>
                    </a:lnTo>
                    <a:lnTo>
                      <a:pt x="2"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1" name="Freeform 2812">
                <a:extLst>
                  <a:ext uri="{FF2B5EF4-FFF2-40B4-BE49-F238E27FC236}">
                    <a16:creationId xmlns:a16="http://schemas.microsoft.com/office/drawing/2014/main" id="{7840D94C-6A72-4746-9DA3-B93328F11D4D}"/>
                  </a:ext>
                </a:extLst>
              </p:cNvPr>
              <p:cNvSpPr>
                <a:spLocks/>
              </p:cNvSpPr>
              <p:nvPr/>
            </p:nvSpPr>
            <p:spPr bwMode="auto">
              <a:xfrm>
                <a:off x="5178" y="2797"/>
                <a:ext cx="20" cy="21"/>
              </a:xfrm>
              <a:custGeom>
                <a:avLst/>
                <a:gdLst>
                  <a:gd name="T0" fmla="*/ 5 w 20"/>
                  <a:gd name="T1" fmla="*/ 12 h 21"/>
                  <a:gd name="T2" fmla="*/ 5 w 20"/>
                  <a:gd name="T3" fmla="*/ 12 h 21"/>
                  <a:gd name="T4" fmla="*/ 7 w 20"/>
                  <a:gd name="T5" fmla="*/ 12 h 21"/>
                  <a:gd name="T6" fmla="*/ 7 w 20"/>
                  <a:gd name="T7" fmla="*/ 14 h 21"/>
                  <a:gd name="T8" fmla="*/ 7 w 20"/>
                  <a:gd name="T9" fmla="*/ 14 h 21"/>
                  <a:gd name="T10" fmla="*/ 7 w 20"/>
                  <a:gd name="T11" fmla="*/ 18 h 21"/>
                  <a:gd name="T12" fmla="*/ 9 w 20"/>
                  <a:gd name="T13" fmla="*/ 19 h 21"/>
                  <a:gd name="T14" fmla="*/ 9 w 20"/>
                  <a:gd name="T15" fmla="*/ 19 h 21"/>
                  <a:gd name="T16" fmla="*/ 12 w 20"/>
                  <a:gd name="T17" fmla="*/ 21 h 21"/>
                  <a:gd name="T18" fmla="*/ 16 w 20"/>
                  <a:gd name="T19" fmla="*/ 21 h 21"/>
                  <a:gd name="T20" fmla="*/ 18 w 20"/>
                  <a:gd name="T21" fmla="*/ 21 h 21"/>
                  <a:gd name="T22" fmla="*/ 20 w 20"/>
                  <a:gd name="T23" fmla="*/ 19 h 21"/>
                  <a:gd name="T24" fmla="*/ 20 w 20"/>
                  <a:gd name="T25" fmla="*/ 19 h 21"/>
                  <a:gd name="T26" fmla="*/ 18 w 20"/>
                  <a:gd name="T27" fmla="*/ 14 h 21"/>
                  <a:gd name="T28" fmla="*/ 18 w 20"/>
                  <a:gd name="T29" fmla="*/ 14 h 21"/>
                  <a:gd name="T30" fmla="*/ 14 w 20"/>
                  <a:gd name="T31" fmla="*/ 10 h 21"/>
                  <a:gd name="T32" fmla="*/ 14 w 20"/>
                  <a:gd name="T33" fmla="*/ 10 h 21"/>
                  <a:gd name="T34" fmla="*/ 11 w 20"/>
                  <a:gd name="T35" fmla="*/ 10 h 21"/>
                  <a:gd name="T36" fmla="*/ 11 w 20"/>
                  <a:gd name="T37" fmla="*/ 10 h 21"/>
                  <a:gd name="T38" fmla="*/ 7 w 20"/>
                  <a:gd name="T39" fmla="*/ 3 h 21"/>
                  <a:gd name="T40" fmla="*/ 4 w 20"/>
                  <a:gd name="T41" fmla="*/ 2 h 21"/>
                  <a:gd name="T42" fmla="*/ 0 w 20"/>
                  <a:gd name="T43" fmla="*/ 0 h 21"/>
                  <a:gd name="T44" fmla="*/ 0 w 20"/>
                  <a:gd name="T45" fmla="*/ 0 h 21"/>
                  <a:gd name="T46" fmla="*/ 2 w 20"/>
                  <a:gd name="T47" fmla="*/ 2 h 21"/>
                  <a:gd name="T48" fmla="*/ 0 w 20"/>
                  <a:gd name="T49" fmla="*/ 5 h 21"/>
                  <a:gd name="T50" fmla="*/ 0 w 20"/>
                  <a:gd name="T51" fmla="*/ 5 h 21"/>
                  <a:gd name="T52" fmla="*/ 2 w 20"/>
                  <a:gd name="T53" fmla="*/ 9 h 21"/>
                  <a:gd name="T54" fmla="*/ 5 w 20"/>
                  <a:gd name="T5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21">
                    <a:moveTo>
                      <a:pt x="5" y="12"/>
                    </a:moveTo>
                    <a:lnTo>
                      <a:pt x="5" y="12"/>
                    </a:lnTo>
                    <a:lnTo>
                      <a:pt x="7" y="12"/>
                    </a:lnTo>
                    <a:lnTo>
                      <a:pt x="7" y="14"/>
                    </a:lnTo>
                    <a:lnTo>
                      <a:pt x="7" y="14"/>
                    </a:lnTo>
                    <a:lnTo>
                      <a:pt x="7" y="18"/>
                    </a:lnTo>
                    <a:lnTo>
                      <a:pt x="9" y="19"/>
                    </a:lnTo>
                    <a:lnTo>
                      <a:pt x="9" y="19"/>
                    </a:lnTo>
                    <a:lnTo>
                      <a:pt x="12" y="21"/>
                    </a:lnTo>
                    <a:lnTo>
                      <a:pt x="16" y="21"/>
                    </a:lnTo>
                    <a:lnTo>
                      <a:pt x="18" y="21"/>
                    </a:lnTo>
                    <a:lnTo>
                      <a:pt x="20" y="19"/>
                    </a:lnTo>
                    <a:lnTo>
                      <a:pt x="20" y="19"/>
                    </a:lnTo>
                    <a:lnTo>
                      <a:pt x="18" y="14"/>
                    </a:lnTo>
                    <a:lnTo>
                      <a:pt x="18" y="14"/>
                    </a:lnTo>
                    <a:lnTo>
                      <a:pt x="14" y="10"/>
                    </a:lnTo>
                    <a:lnTo>
                      <a:pt x="14" y="10"/>
                    </a:lnTo>
                    <a:lnTo>
                      <a:pt x="11" y="10"/>
                    </a:lnTo>
                    <a:lnTo>
                      <a:pt x="11" y="10"/>
                    </a:lnTo>
                    <a:lnTo>
                      <a:pt x="7" y="3"/>
                    </a:lnTo>
                    <a:lnTo>
                      <a:pt x="4" y="2"/>
                    </a:lnTo>
                    <a:lnTo>
                      <a:pt x="0" y="0"/>
                    </a:lnTo>
                    <a:lnTo>
                      <a:pt x="0" y="0"/>
                    </a:lnTo>
                    <a:lnTo>
                      <a:pt x="2" y="2"/>
                    </a:lnTo>
                    <a:lnTo>
                      <a:pt x="0" y="5"/>
                    </a:lnTo>
                    <a:lnTo>
                      <a:pt x="0" y="5"/>
                    </a:lnTo>
                    <a:lnTo>
                      <a:pt x="2" y="9"/>
                    </a:lnTo>
                    <a:lnTo>
                      <a:pt x="5" y="1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2" name="Freeform 2813">
                <a:extLst>
                  <a:ext uri="{FF2B5EF4-FFF2-40B4-BE49-F238E27FC236}">
                    <a16:creationId xmlns:a16="http://schemas.microsoft.com/office/drawing/2014/main" id="{DE280814-7029-B646-86BE-7E32A88467FA}"/>
                  </a:ext>
                </a:extLst>
              </p:cNvPr>
              <p:cNvSpPr>
                <a:spLocks/>
              </p:cNvSpPr>
              <p:nvPr/>
            </p:nvSpPr>
            <p:spPr bwMode="auto">
              <a:xfrm>
                <a:off x="5178" y="2797"/>
                <a:ext cx="20" cy="21"/>
              </a:xfrm>
              <a:custGeom>
                <a:avLst/>
                <a:gdLst>
                  <a:gd name="T0" fmla="*/ 5 w 20"/>
                  <a:gd name="T1" fmla="*/ 12 h 21"/>
                  <a:gd name="T2" fmla="*/ 5 w 20"/>
                  <a:gd name="T3" fmla="*/ 12 h 21"/>
                  <a:gd name="T4" fmla="*/ 7 w 20"/>
                  <a:gd name="T5" fmla="*/ 12 h 21"/>
                  <a:gd name="T6" fmla="*/ 7 w 20"/>
                  <a:gd name="T7" fmla="*/ 14 h 21"/>
                  <a:gd name="T8" fmla="*/ 7 w 20"/>
                  <a:gd name="T9" fmla="*/ 14 h 21"/>
                  <a:gd name="T10" fmla="*/ 7 w 20"/>
                  <a:gd name="T11" fmla="*/ 18 h 21"/>
                  <a:gd name="T12" fmla="*/ 9 w 20"/>
                  <a:gd name="T13" fmla="*/ 19 h 21"/>
                  <a:gd name="T14" fmla="*/ 9 w 20"/>
                  <a:gd name="T15" fmla="*/ 19 h 21"/>
                  <a:gd name="T16" fmla="*/ 12 w 20"/>
                  <a:gd name="T17" fmla="*/ 21 h 21"/>
                  <a:gd name="T18" fmla="*/ 16 w 20"/>
                  <a:gd name="T19" fmla="*/ 21 h 21"/>
                  <a:gd name="T20" fmla="*/ 18 w 20"/>
                  <a:gd name="T21" fmla="*/ 21 h 21"/>
                  <a:gd name="T22" fmla="*/ 20 w 20"/>
                  <a:gd name="T23" fmla="*/ 19 h 21"/>
                  <a:gd name="T24" fmla="*/ 20 w 20"/>
                  <a:gd name="T25" fmla="*/ 19 h 21"/>
                  <a:gd name="T26" fmla="*/ 18 w 20"/>
                  <a:gd name="T27" fmla="*/ 14 h 21"/>
                  <a:gd name="T28" fmla="*/ 18 w 20"/>
                  <a:gd name="T29" fmla="*/ 14 h 21"/>
                  <a:gd name="T30" fmla="*/ 14 w 20"/>
                  <a:gd name="T31" fmla="*/ 10 h 21"/>
                  <a:gd name="T32" fmla="*/ 14 w 20"/>
                  <a:gd name="T33" fmla="*/ 10 h 21"/>
                  <a:gd name="T34" fmla="*/ 11 w 20"/>
                  <a:gd name="T35" fmla="*/ 10 h 21"/>
                  <a:gd name="T36" fmla="*/ 11 w 20"/>
                  <a:gd name="T37" fmla="*/ 10 h 21"/>
                  <a:gd name="T38" fmla="*/ 7 w 20"/>
                  <a:gd name="T39" fmla="*/ 3 h 21"/>
                  <a:gd name="T40" fmla="*/ 4 w 20"/>
                  <a:gd name="T41" fmla="*/ 2 h 21"/>
                  <a:gd name="T42" fmla="*/ 0 w 20"/>
                  <a:gd name="T43" fmla="*/ 0 h 21"/>
                  <a:gd name="T44" fmla="*/ 0 w 20"/>
                  <a:gd name="T45" fmla="*/ 0 h 21"/>
                  <a:gd name="T46" fmla="*/ 2 w 20"/>
                  <a:gd name="T47" fmla="*/ 2 h 21"/>
                  <a:gd name="T48" fmla="*/ 0 w 20"/>
                  <a:gd name="T49" fmla="*/ 5 h 21"/>
                  <a:gd name="T50" fmla="*/ 0 w 20"/>
                  <a:gd name="T51" fmla="*/ 5 h 21"/>
                  <a:gd name="T52" fmla="*/ 2 w 20"/>
                  <a:gd name="T53" fmla="*/ 9 h 21"/>
                  <a:gd name="T54" fmla="*/ 5 w 20"/>
                  <a:gd name="T5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21">
                    <a:moveTo>
                      <a:pt x="5" y="12"/>
                    </a:moveTo>
                    <a:lnTo>
                      <a:pt x="5" y="12"/>
                    </a:lnTo>
                    <a:lnTo>
                      <a:pt x="7" y="12"/>
                    </a:lnTo>
                    <a:lnTo>
                      <a:pt x="7" y="14"/>
                    </a:lnTo>
                    <a:lnTo>
                      <a:pt x="7" y="14"/>
                    </a:lnTo>
                    <a:lnTo>
                      <a:pt x="7" y="18"/>
                    </a:lnTo>
                    <a:lnTo>
                      <a:pt x="9" y="19"/>
                    </a:lnTo>
                    <a:lnTo>
                      <a:pt x="9" y="19"/>
                    </a:lnTo>
                    <a:lnTo>
                      <a:pt x="12" y="21"/>
                    </a:lnTo>
                    <a:lnTo>
                      <a:pt x="16" y="21"/>
                    </a:lnTo>
                    <a:lnTo>
                      <a:pt x="18" y="21"/>
                    </a:lnTo>
                    <a:lnTo>
                      <a:pt x="20" y="19"/>
                    </a:lnTo>
                    <a:lnTo>
                      <a:pt x="20" y="19"/>
                    </a:lnTo>
                    <a:lnTo>
                      <a:pt x="18" y="14"/>
                    </a:lnTo>
                    <a:lnTo>
                      <a:pt x="18" y="14"/>
                    </a:lnTo>
                    <a:lnTo>
                      <a:pt x="14" y="10"/>
                    </a:lnTo>
                    <a:lnTo>
                      <a:pt x="14" y="10"/>
                    </a:lnTo>
                    <a:lnTo>
                      <a:pt x="11" y="10"/>
                    </a:lnTo>
                    <a:lnTo>
                      <a:pt x="11" y="10"/>
                    </a:lnTo>
                    <a:lnTo>
                      <a:pt x="7" y="3"/>
                    </a:lnTo>
                    <a:lnTo>
                      <a:pt x="4" y="2"/>
                    </a:lnTo>
                    <a:lnTo>
                      <a:pt x="0" y="0"/>
                    </a:lnTo>
                    <a:lnTo>
                      <a:pt x="0" y="0"/>
                    </a:lnTo>
                    <a:lnTo>
                      <a:pt x="2" y="2"/>
                    </a:lnTo>
                    <a:lnTo>
                      <a:pt x="0" y="5"/>
                    </a:lnTo>
                    <a:lnTo>
                      <a:pt x="0" y="5"/>
                    </a:lnTo>
                    <a:lnTo>
                      <a:pt x="2" y="9"/>
                    </a:lnTo>
                    <a:lnTo>
                      <a:pt x="5" y="1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3" name="Freeform 2814">
                <a:extLst>
                  <a:ext uri="{FF2B5EF4-FFF2-40B4-BE49-F238E27FC236}">
                    <a16:creationId xmlns:a16="http://schemas.microsoft.com/office/drawing/2014/main" id="{17D2335A-BFEE-3348-B211-635969B182E3}"/>
                  </a:ext>
                </a:extLst>
              </p:cNvPr>
              <p:cNvSpPr>
                <a:spLocks/>
              </p:cNvSpPr>
              <p:nvPr/>
            </p:nvSpPr>
            <p:spPr bwMode="auto">
              <a:xfrm>
                <a:off x="5192" y="2822"/>
                <a:ext cx="4" cy="2"/>
              </a:xfrm>
              <a:custGeom>
                <a:avLst/>
                <a:gdLst>
                  <a:gd name="T0" fmla="*/ 2 w 4"/>
                  <a:gd name="T1" fmla="*/ 2 h 2"/>
                  <a:gd name="T2" fmla="*/ 2 w 4"/>
                  <a:gd name="T3" fmla="*/ 2 h 2"/>
                  <a:gd name="T4" fmla="*/ 4 w 4"/>
                  <a:gd name="T5" fmla="*/ 2 h 2"/>
                  <a:gd name="T6" fmla="*/ 4 w 4"/>
                  <a:gd name="T7" fmla="*/ 2 h 2"/>
                  <a:gd name="T8" fmla="*/ 2 w 4"/>
                  <a:gd name="T9" fmla="*/ 0 h 2"/>
                  <a:gd name="T10" fmla="*/ 0 w 4"/>
                  <a:gd name="T11" fmla="*/ 2 h 2"/>
                  <a:gd name="T12" fmla="*/ 0 w 4"/>
                  <a:gd name="T13" fmla="*/ 2 h 2"/>
                  <a:gd name="T14" fmla="*/ 2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2"/>
                    </a:moveTo>
                    <a:lnTo>
                      <a:pt x="2" y="2"/>
                    </a:lnTo>
                    <a:lnTo>
                      <a:pt x="4" y="2"/>
                    </a:lnTo>
                    <a:lnTo>
                      <a:pt x="4" y="2"/>
                    </a:lnTo>
                    <a:lnTo>
                      <a:pt x="2" y="0"/>
                    </a:lnTo>
                    <a:lnTo>
                      <a:pt x="0" y="2"/>
                    </a:lnTo>
                    <a:lnTo>
                      <a:pt x="0"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4" name="Freeform 2815">
                <a:extLst>
                  <a:ext uri="{FF2B5EF4-FFF2-40B4-BE49-F238E27FC236}">
                    <a16:creationId xmlns:a16="http://schemas.microsoft.com/office/drawing/2014/main" id="{C7400FDC-5A2F-E04E-8D68-2DCB1EE7750A}"/>
                  </a:ext>
                </a:extLst>
              </p:cNvPr>
              <p:cNvSpPr>
                <a:spLocks/>
              </p:cNvSpPr>
              <p:nvPr/>
            </p:nvSpPr>
            <p:spPr bwMode="auto">
              <a:xfrm>
                <a:off x="5192" y="2822"/>
                <a:ext cx="4" cy="2"/>
              </a:xfrm>
              <a:custGeom>
                <a:avLst/>
                <a:gdLst>
                  <a:gd name="T0" fmla="*/ 2 w 4"/>
                  <a:gd name="T1" fmla="*/ 2 h 2"/>
                  <a:gd name="T2" fmla="*/ 2 w 4"/>
                  <a:gd name="T3" fmla="*/ 2 h 2"/>
                  <a:gd name="T4" fmla="*/ 4 w 4"/>
                  <a:gd name="T5" fmla="*/ 2 h 2"/>
                  <a:gd name="T6" fmla="*/ 4 w 4"/>
                  <a:gd name="T7" fmla="*/ 2 h 2"/>
                  <a:gd name="T8" fmla="*/ 2 w 4"/>
                  <a:gd name="T9" fmla="*/ 0 h 2"/>
                  <a:gd name="T10" fmla="*/ 0 w 4"/>
                  <a:gd name="T11" fmla="*/ 2 h 2"/>
                  <a:gd name="T12" fmla="*/ 0 w 4"/>
                  <a:gd name="T13" fmla="*/ 2 h 2"/>
                  <a:gd name="T14" fmla="*/ 2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2"/>
                    </a:moveTo>
                    <a:lnTo>
                      <a:pt x="2" y="2"/>
                    </a:lnTo>
                    <a:lnTo>
                      <a:pt x="4" y="2"/>
                    </a:lnTo>
                    <a:lnTo>
                      <a:pt x="4" y="2"/>
                    </a:lnTo>
                    <a:lnTo>
                      <a:pt x="2" y="0"/>
                    </a:lnTo>
                    <a:lnTo>
                      <a:pt x="0" y="2"/>
                    </a:lnTo>
                    <a:lnTo>
                      <a:pt x="0"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5" name="Freeform 2816">
                <a:extLst>
                  <a:ext uri="{FF2B5EF4-FFF2-40B4-BE49-F238E27FC236}">
                    <a16:creationId xmlns:a16="http://schemas.microsoft.com/office/drawing/2014/main" id="{DFFC742C-C392-224D-BA22-8111B46120C3}"/>
                  </a:ext>
                </a:extLst>
              </p:cNvPr>
              <p:cNvSpPr>
                <a:spLocks/>
              </p:cNvSpPr>
              <p:nvPr/>
            </p:nvSpPr>
            <p:spPr bwMode="auto">
              <a:xfrm>
                <a:off x="5049" y="2741"/>
                <a:ext cx="15" cy="4"/>
              </a:xfrm>
              <a:custGeom>
                <a:avLst/>
                <a:gdLst>
                  <a:gd name="T0" fmla="*/ 0 w 15"/>
                  <a:gd name="T1" fmla="*/ 4 h 4"/>
                  <a:gd name="T2" fmla="*/ 0 w 15"/>
                  <a:gd name="T3" fmla="*/ 4 h 4"/>
                  <a:gd name="T4" fmla="*/ 0 w 15"/>
                  <a:gd name="T5" fmla="*/ 2 h 4"/>
                  <a:gd name="T6" fmla="*/ 2 w 15"/>
                  <a:gd name="T7" fmla="*/ 2 h 4"/>
                  <a:gd name="T8" fmla="*/ 4 w 15"/>
                  <a:gd name="T9" fmla="*/ 0 h 4"/>
                  <a:gd name="T10" fmla="*/ 4 w 15"/>
                  <a:gd name="T11" fmla="*/ 0 h 4"/>
                  <a:gd name="T12" fmla="*/ 9 w 15"/>
                  <a:gd name="T13" fmla="*/ 0 h 4"/>
                  <a:gd name="T14" fmla="*/ 15 w 15"/>
                  <a:gd name="T15" fmla="*/ 2 h 4"/>
                  <a:gd name="T16" fmla="*/ 15 w 15"/>
                  <a:gd name="T17" fmla="*/ 2 h 4"/>
                  <a:gd name="T18" fmla="*/ 11 w 15"/>
                  <a:gd name="T19" fmla="*/ 2 h 4"/>
                  <a:gd name="T20" fmla="*/ 8 w 15"/>
                  <a:gd name="T21" fmla="*/ 4 h 4"/>
                  <a:gd name="T22" fmla="*/ 8 w 15"/>
                  <a:gd name="T23" fmla="*/ 4 h 4"/>
                  <a:gd name="T24" fmla="*/ 4 w 15"/>
                  <a:gd name="T25" fmla="*/ 2 h 4"/>
                  <a:gd name="T26" fmla="*/ 4 w 15"/>
                  <a:gd name="T27" fmla="*/ 2 h 4"/>
                  <a:gd name="T28" fmla="*/ 0 w 1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4">
                    <a:moveTo>
                      <a:pt x="0" y="4"/>
                    </a:moveTo>
                    <a:lnTo>
                      <a:pt x="0" y="4"/>
                    </a:lnTo>
                    <a:lnTo>
                      <a:pt x="0" y="2"/>
                    </a:lnTo>
                    <a:lnTo>
                      <a:pt x="2" y="2"/>
                    </a:lnTo>
                    <a:lnTo>
                      <a:pt x="4" y="0"/>
                    </a:lnTo>
                    <a:lnTo>
                      <a:pt x="4" y="0"/>
                    </a:lnTo>
                    <a:lnTo>
                      <a:pt x="9" y="0"/>
                    </a:lnTo>
                    <a:lnTo>
                      <a:pt x="15" y="2"/>
                    </a:lnTo>
                    <a:lnTo>
                      <a:pt x="15" y="2"/>
                    </a:lnTo>
                    <a:lnTo>
                      <a:pt x="11" y="2"/>
                    </a:lnTo>
                    <a:lnTo>
                      <a:pt x="8" y="4"/>
                    </a:lnTo>
                    <a:lnTo>
                      <a:pt x="8" y="4"/>
                    </a:lnTo>
                    <a:lnTo>
                      <a:pt x="4" y="2"/>
                    </a:lnTo>
                    <a:lnTo>
                      <a:pt x="4" y="2"/>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6" name="Freeform 2817">
                <a:extLst>
                  <a:ext uri="{FF2B5EF4-FFF2-40B4-BE49-F238E27FC236}">
                    <a16:creationId xmlns:a16="http://schemas.microsoft.com/office/drawing/2014/main" id="{EEF4D4A8-65B0-A34B-A37C-B49676C9B154}"/>
                  </a:ext>
                </a:extLst>
              </p:cNvPr>
              <p:cNvSpPr>
                <a:spLocks/>
              </p:cNvSpPr>
              <p:nvPr/>
            </p:nvSpPr>
            <p:spPr bwMode="auto">
              <a:xfrm>
                <a:off x="5049" y="2741"/>
                <a:ext cx="15" cy="4"/>
              </a:xfrm>
              <a:custGeom>
                <a:avLst/>
                <a:gdLst>
                  <a:gd name="T0" fmla="*/ 0 w 15"/>
                  <a:gd name="T1" fmla="*/ 4 h 4"/>
                  <a:gd name="T2" fmla="*/ 0 w 15"/>
                  <a:gd name="T3" fmla="*/ 4 h 4"/>
                  <a:gd name="T4" fmla="*/ 0 w 15"/>
                  <a:gd name="T5" fmla="*/ 2 h 4"/>
                  <a:gd name="T6" fmla="*/ 2 w 15"/>
                  <a:gd name="T7" fmla="*/ 2 h 4"/>
                  <a:gd name="T8" fmla="*/ 4 w 15"/>
                  <a:gd name="T9" fmla="*/ 0 h 4"/>
                  <a:gd name="T10" fmla="*/ 4 w 15"/>
                  <a:gd name="T11" fmla="*/ 0 h 4"/>
                  <a:gd name="T12" fmla="*/ 9 w 15"/>
                  <a:gd name="T13" fmla="*/ 0 h 4"/>
                  <a:gd name="T14" fmla="*/ 15 w 15"/>
                  <a:gd name="T15" fmla="*/ 2 h 4"/>
                  <a:gd name="T16" fmla="*/ 15 w 15"/>
                  <a:gd name="T17" fmla="*/ 2 h 4"/>
                  <a:gd name="T18" fmla="*/ 11 w 15"/>
                  <a:gd name="T19" fmla="*/ 2 h 4"/>
                  <a:gd name="T20" fmla="*/ 8 w 15"/>
                  <a:gd name="T21" fmla="*/ 4 h 4"/>
                  <a:gd name="T22" fmla="*/ 8 w 15"/>
                  <a:gd name="T23" fmla="*/ 4 h 4"/>
                  <a:gd name="T24" fmla="*/ 4 w 15"/>
                  <a:gd name="T25" fmla="*/ 2 h 4"/>
                  <a:gd name="T26" fmla="*/ 4 w 15"/>
                  <a:gd name="T27" fmla="*/ 2 h 4"/>
                  <a:gd name="T28" fmla="*/ 0 w 1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4">
                    <a:moveTo>
                      <a:pt x="0" y="4"/>
                    </a:moveTo>
                    <a:lnTo>
                      <a:pt x="0" y="4"/>
                    </a:lnTo>
                    <a:lnTo>
                      <a:pt x="0" y="2"/>
                    </a:lnTo>
                    <a:lnTo>
                      <a:pt x="2" y="2"/>
                    </a:lnTo>
                    <a:lnTo>
                      <a:pt x="4" y="0"/>
                    </a:lnTo>
                    <a:lnTo>
                      <a:pt x="4" y="0"/>
                    </a:lnTo>
                    <a:lnTo>
                      <a:pt x="9" y="0"/>
                    </a:lnTo>
                    <a:lnTo>
                      <a:pt x="15" y="2"/>
                    </a:lnTo>
                    <a:lnTo>
                      <a:pt x="15" y="2"/>
                    </a:lnTo>
                    <a:lnTo>
                      <a:pt x="11" y="2"/>
                    </a:lnTo>
                    <a:lnTo>
                      <a:pt x="8" y="4"/>
                    </a:lnTo>
                    <a:lnTo>
                      <a:pt x="8" y="4"/>
                    </a:lnTo>
                    <a:lnTo>
                      <a:pt x="4" y="2"/>
                    </a:lnTo>
                    <a:lnTo>
                      <a:pt x="4" y="2"/>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7" name="Freeform 2818">
                <a:extLst>
                  <a:ext uri="{FF2B5EF4-FFF2-40B4-BE49-F238E27FC236}">
                    <a16:creationId xmlns:a16="http://schemas.microsoft.com/office/drawing/2014/main" id="{9F56E9A3-B83E-7B48-AC42-8BB9885C6284}"/>
                  </a:ext>
                </a:extLst>
              </p:cNvPr>
              <p:cNvSpPr>
                <a:spLocks/>
              </p:cNvSpPr>
              <p:nvPr/>
            </p:nvSpPr>
            <p:spPr bwMode="auto">
              <a:xfrm>
                <a:off x="5001" y="2491"/>
                <a:ext cx="4" cy="6"/>
              </a:xfrm>
              <a:custGeom>
                <a:avLst/>
                <a:gdLst>
                  <a:gd name="T0" fmla="*/ 2 w 4"/>
                  <a:gd name="T1" fmla="*/ 6 h 6"/>
                  <a:gd name="T2" fmla="*/ 2 w 4"/>
                  <a:gd name="T3" fmla="*/ 6 h 6"/>
                  <a:gd name="T4" fmla="*/ 4 w 4"/>
                  <a:gd name="T5" fmla="*/ 0 h 6"/>
                  <a:gd name="T6" fmla="*/ 4 w 4"/>
                  <a:gd name="T7" fmla="*/ 0 h 6"/>
                  <a:gd name="T8" fmla="*/ 2 w 4"/>
                  <a:gd name="T9" fmla="*/ 0 h 6"/>
                  <a:gd name="T10" fmla="*/ 0 w 4"/>
                  <a:gd name="T11" fmla="*/ 2 h 6"/>
                  <a:gd name="T12" fmla="*/ 0 w 4"/>
                  <a:gd name="T13" fmla="*/ 4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2" y="6"/>
                    </a:lnTo>
                    <a:lnTo>
                      <a:pt x="4" y="0"/>
                    </a:lnTo>
                    <a:lnTo>
                      <a:pt x="4" y="0"/>
                    </a:lnTo>
                    <a:lnTo>
                      <a:pt x="2" y="0"/>
                    </a:lnTo>
                    <a:lnTo>
                      <a:pt x="0" y="2"/>
                    </a:lnTo>
                    <a:lnTo>
                      <a:pt x="0" y="4"/>
                    </a:lnTo>
                    <a:lnTo>
                      <a:pt x="2"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8" name="Freeform 2819">
                <a:extLst>
                  <a:ext uri="{FF2B5EF4-FFF2-40B4-BE49-F238E27FC236}">
                    <a16:creationId xmlns:a16="http://schemas.microsoft.com/office/drawing/2014/main" id="{8C19F35E-F5D5-0B49-AD4C-F1964F97131F}"/>
                  </a:ext>
                </a:extLst>
              </p:cNvPr>
              <p:cNvSpPr>
                <a:spLocks/>
              </p:cNvSpPr>
              <p:nvPr/>
            </p:nvSpPr>
            <p:spPr bwMode="auto">
              <a:xfrm>
                <a:off x="5001" y="2491"/>
                <a:ext cx="4" cy="6"/>
              </a:xfrm>
              <a:custGeom>
                <a:avLst/>
                <a:gdLst>
                  <a:gd name="T0" fmla="*/ 2 w 4"/>
                  <a:gd name="T1" fmla="*/ 6 h 6"/>
                  <a:gd name="T2" fmla="*/ 2 w 4"/>
                  <a:gd name="T3" fmla="*/ 6 h 6"/>
                  <a:gd name="T4" fmla="*/ 4 w 4"/>
                  <a:gd name="T5" fmla="*/ 0 h 6"/>
                  <a:gd name="T6" fmla="*/ 4 w 4"/>
                  <a:gd name="T7" fmla="*/ 0 h 6"/>
                  <a:gd name="T8" fmla="*/ 2 w 4"/>
                  <a:gd name="T9" fmla="*/ 0 h 6"/>
                  <a:gd name="T10" fmla="*/ 0 w 4"/>
                  <a:gd name="T11" fmla="*/ 2 h 6"/>
                  <a:gd name="T12" fmla="*/ 0 w 4"/>
                  <a:gd name="T13" fmla="*/ 4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2" y="6"/>
                    </a:lnTo>
                    <a:lnTo>
                      <a:pt x="4" y="0"/>
                    </a:lnTo>
                    <a:lnTo>
                      <a:pt x="4" y="0"/>
                    </a:lnTo>
                    <a:lnTo>
                      <a:pt x="2" y="0"/>
                    </a:lnTo>
                    <a:lnTo>
                      <a:pt x="0" y="2"/>
                    </a:lnTo>
                    <a:lnTo>
                      <a:pt x="0" y="4"/>
                    </a:lnTo>
                    <a:lnTo>
                      <a:pt x="2"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79" name="Freeform 2820">
                <a:extLst>
                  <a:ext uri="{FF2B5EF4-FFF2-40B4-BE49-F238E27FC236}">
                    <a16:creationId xmlns:a16="http://schemas.microsoft.com/office/drawing/2014/main" id="{C2F18D65-A251-3C45-9FC4-21400D328D6C}"/>
                  </a:ext>
                </a:extLst>
              </p:cNvPr>
              <p:cNvSpPr>
                <a:spLocks/>
              </p:cNvSpPr>
              <p:nvPr/>
            </p:nvSpPr>
            <p:spPr bwMode="auto">
              <a:xfrm>
                <a:off x="5205" y="2831"/>
                <a:ext cx="3" cy="5"/>
              </a:xfrm>
              <a:custGeom>
                <a:avLst/>
                <a:gdLst>
                  <a:gd name="T0" fmla="*/ 3 w 3"/>
                  <a:gd name="T1" fmla="*/ 5 h 5"/>
                  <a:gd name="T2" fmla="*/ 3 w 3"/>
                  <a:gd name="T3" fmla="*/ 5 h 5"/>
                  <a:gd name="T4" fmla="*/ 3 w 3"/>
                  <a:gd name="T5" fmla="*/ 3 h 5"/>
                  <a:gd name="T6" fmla="*/ 3 w 3"/>
                  <a:gd name="T7" fmla="*/ 1 h 5"/>
                  <a:gd name="T8" fmla="*/ 3 w 3"/>
                  <a:gd name="T9" fmla="*/ 1 h 5"/>
                  <a:gd name="T10" fmla="*/ 1 w 3"/>
                  <a:gd name="T11" fmla="*/ 0 h 5"/>
                  <a:gd name="T12" fmla="*/ 1 w 3"/>
                  <a:gd name="T13" fmla="*/ 0 h 5"/>
                  <a:gd name="T14" fmla="*/ 0 w 3"/>
                  <a:gd name="T15" fmla="*/ 0 h 5"/>
                  <a:gd name="T16" fmla="*/ 0 w 3"/>
                  <a:gd name="T17" fmla="*/ 1 h 5"/>
                  <a:gd name="T18" fmla="*/ 3 w 3"/>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3" y="5"/>
                    </a:moveTo>
                    <a:lnTo>
                      <a:pt x="3" y="5"/>
                    </a:lnTo>
                    <a:lnTo>
                      <a:pt x="3" y="3"/>
                    </a:lnTo>
                    <a:lnTo>
                      <a:pt x="3" y="1"/>
                    </a:lnTo>
                    <a:lnTo>
                      <a:pt x="3" y="1"/>
                    </a:lnTo>
                    <a:lnTo>
                      <a:pt x="1" y="0"/>
                    </a:lnTo>
                    <a:lnTo>
                      <a:pt x="1" y="0"/>
                    </a:lnTo>
                    <a:lnTo>
                      <a:pt x="0" y="0"/>
                    </a:lnTo>
                    <a:lnTo>
                      <a:pt x="0" y="1"/>
                    </a:lnTo>
                    <a:lnTo>
                      <a:pt x="3"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0" name="Freeform 2821">
                <a:extLst>
                  <a:ext uri="{FF2B5EF4-FFF2-40B4-BE49-F238E27FC236}">
                    <a16:creationId xmlns:a16="http://schemas.microsoft.com/office/drawing/2014/main" id="{9397998A-E3DD-2E4B-9DC1-AED85BC8BE8D}"/>
                  </a:ext>
                </a:extLst>
              </p:cNvPr>
              <p:cNvSpPr>
                <a:spLocks/>
              </p:cNvSpPr>
              <p:nvPr/>
            </p:nvSpPr>
            <p:spPr bwMode="auto">
              <a:xfrm>
                <a:off x="5205" y="2831"/>
                <a:ext cx="3" cy="5"/>
              </a:xfrm>
              <a:custGeom>
                <a:avLst/>
                <a:gdLst>
                  <a:gd name="T0" fmla="*/ 3 w 3"/>
                  <a:gd name="T1" fmla="*/ 5 h 5"/>
                  <a:gd name="T2" fmla="*/ 3 w 3"/>
                  <a:gd name="T3" fmla="*/ 5 h 5"/>
                  <a:gd name="T4" fmla="*/ 3 w 3"/>
                  <a:gd name="T5" fmla="*/ 3 h 5"/>
                  <a:gd name="T6" fmla="*/ 3 w 3"/>
                  <a:gd name="T7" fmla="*/ 1 h 5"/>
                  <a:gd name="T8" fmla="*/ 3 w 3"/>
                  <a:gd name="T9" fmla="*/ 1 h 5"/>
                  <a:gd name="T10" fmla="*/ 1 w 3"/>
                  <a:gd name="T11" fmla="*/ 0 h 5"/>
                  <a:gd name="T12" fmla="*/ 1 w 3"/>
                  <a:gd name="T13" fmla="*/ 0 h 5"/>
                  <a:gd name="T14" fmla="*/ 0 w 3"/>
                  <a:gd name="T15" fmla="*/ 0 h 5"/>
                  <a:gd name="T16" fmla="*/ 0 w 3"/>
                  <a:gd name="T17" fmla="*/ 1 h 5"/>
                  <a:gd name="T18" fmla="*/ 3 w 3"/>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3" y="5"/>
                    </a:moveTo>
                    <a:lnTo>
                      <a:pt x="3" y="5"/>
                    </a:lnTo>
                    <a:lnTo>
                      <a:pt x="3" y="3"/>
                    </a:lnTo>
                    <a:lnTo>
                      <a:pt x="3" y="1"/>
                    </a:lnTo>
                    <a:lnTo>
                      <a:pt x="3" y="1"/>
                    </a:lnTo>
                    <a:lnTo>
                      <a:pt x="1" y="0"/>
                    </a:lnTo>
                    <a:lnTo>
                      <a:pt x="1" y="0"/>
                    </a:lnTo>
                    <a:lnTo>
                      <a:pt x="0" y="0"/>
                    </a:lnTo>
                    <a:lnTo>
                      <a:pt x="0" y="1"/>
                    </a:lnTo>
                    <a:lnTo>
                      <a:pt x="3"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1" name="Freeform 2822">
                <a:extLst>
                  <a:ext uri="{FF2B5EF4-FFF2-40B4-BE49-F238E27FC236}">
                    <a16:creationId xmlns:a16="http://schemas.microsoft.com/office/drawing/2014/main" id="{8795BEFD-EE63-3545-BE7A-C2DF51DCBC02}"/>
                  </a:ext>
                </a:extLst>
              </p:cNvPr>
              <p:cNvSpPr>
                <a:spLocks/>
              </p:cNvSpPr>
              <p:nvPr/>
            </p:nvSpPr>
            <p:spPr bwMode="auto">
              <a:xfrm>
                <a:off x="5205" y="2836"/>
                <a:ext cx="1" cy="5"/>
              </a:xfrm>
              <a:custGeom>
                <a:avLst/>
                <a:gdLst>
                  <a:gd name="T0" fmla="*/ 0 w 1"/>
                  <a:gd name="T1" fmla="*/ 5 h 5"/>
                  <a:gd name="T2" fmla="*/ 0 w 1"/>
                  <a:gd name="T3" fmla="*/ 5 h 5"/>
                  <a:gd name="T4" fmla="*/ 1 w 1"/>
                  <a:gd name="T5" fmla="*/ 2 h 5"/>
                  <a:gd name="T6" fmla="*/ 0 w 1"/>
                  <a:gd name="T7" fmla="*/ 0 h 5"/>
                  <a:gd name="T8" fmla="*/ 0 w 1"/>
                  <a:gd name="T9" fmla="*/ 0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lnTo>
                      <a:pt x="0" y="5"/>
                    </a:lnTo>
                    <a:lnTo>
                      <a:pt x="1" y="2"/>
                    </a:lnTo>
                    <a:lnTo>
                      <a:pt x="0" y="0"/>
                    </a:lnTo>
                    <a:lnTo>
                      <a:pt x="0" y="0"/>
                    </a:lnTo>
                    <a:lnTo>
                      <a:pt x="0"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2" name="Freeform 2823">
                <a:extLst>
                  <a:ext uri="{FF2B5EF4-FFF2-40B4-BE49-F238E27FC236}">
                    <a16:creationId xmlns:a16="http://schemas.microsoft.com/office/drawing/2014/main" id="{CCEF4006-F431-C645-949B-B1082018EBEE}"/>
                  </a:ext>
                </a:extLst>
              </p:cNvPr>
              <p:cNvSpPr>
                <a:spLocks/>
              </p:cNvSpPr>
              <p:nvPr/>
            </p:nvSpPr>
            <p:spPr bwMode="auto">
              <a:xfrm>
                <a:off x="5205" y="2836"/>
                <a:ext cx="1" cy="5"/>
              </a:xfrm>
              <a:custGeom>
                <a:avLst/>
                <a:gdLst>
                  <a:gd name="T0" fmla="*/ 0 w 1"/>
                  <a:gd name="T1" fmla="*/ 5 h 5"/>
                  <a:gd name="T2" fmla="*/ 0 w 1"/>
                  <a:gd name="T3" fmla="*/ 5 h 5"/>
                  <a:gd name="T4" fmla="*/ 1 w 1"/>
                  <a:gd name="T5" fmla="*/ 2 h 5"/>
                  <a:gd name="T6" fmla="*/ 0 w 1"/>
                  <a:gd name="T7" fmla="*/ 0 h 5"/>
                  <a:gd name="T8" fmla="*/ 0 w 1"/>
                  <a:gd name="T9" fmla="*/ 0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lnTo>
                      <a:pt x="0" y="5"/>
                    </a:lnTo>
                    <a:lnTo>
                      <a:pt x="1" y="2"/>
                    </a:lnTo>
                    <a:lnTo>
                      <a:pt x="0" y="0"/>
                    </a:lnTo>
                    <a:lnTo>
                      <a:pt x="0" y="0"/>
                    </a:lnTo>
                    <a:lnTo>
                      <a:pt x="0"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3" name="Freeform 2824">
                <a:extLst>
                  <a:ext uri="{FF2B5EF4-FFF2-40B4-BE49-F238E27FC236}">
                    <a16:creationId xmlns:a16="http://schemas.microsoft.com/office/drawing/2014/main" id="{3E67E39C-E0E8-2D49-9F0C-55B39D651F94}"/>
                  </a:ext>
                </a:extLst>
              </p:cNvPr>
              <p:cNvSpPr>
                <a:spLocks/>
              </p:cNvSpPr>
              <p:nvPr/>
            </p:nvSpPr>
            <p:spPr bwMode="auto">
              <a:xfrm>
                <a:off x="5206" y="2815"/>
                <a:ext cx="15" cy="12"/>
              </a:xfrm>
              <a:custGeom>
                <a:avLst/>
                <a:gdLst>
                  <a:gd name="T0" fmla="*/ 4 w 15"/>
                  <a:gd name="T1" fmla="*/ 9 h 12"/>
                  <a:gd name="T2" fmla="*/ 4 w 15"/>
                  <a:gd name="T3" fmla="*/ 9 h 12"/>
                  <a:gd name="T4" fmla="*/ 9 w 15"/>
                  <a:gd name="T5" fmla="*/ 12 h 12"/>
                  <a:gd name="T6" fmla="*/ 13 w 15"/>
                  <a:gd name="T7" fmla="*/ 12 h 12"/>
                  <a:gd name="T8" fmla="*/ 15 w 15"/>
                  <a:gd name="T9" fmla="*/ 12 h 12"/>
                  <a:gd name="T10" fmla="*/ 15 w 15"/>
                  <a:gd name="T11" fmla="*/ 12 h 12"/>
                  <a:gd name="T12" fmla="*/ 11 w 15"/>
                  <a:gd name="T13" fmla="*/ 10 h 12"/>
                  <a:gd name="T14" fmla="*/ 11 w 15"/>
                  <a:gd name="T15" fmla="*/ 10 h 12"/>
                  <a:gd name="T16" fmla="*/ 8 w 15"/>
                  <a:gd name="T17" fmla="*/ 5 h 12"/>
                  <a:gd name="T18" fmla="*/ 8 w 15"/>
                  <a:gd name="T19" fmla="*/ 5 h 12"/>
                  <a:gd name="T20" fmla="*/ 0 w 15"/>
                  <a:gd name="T21" fmla="*/ 0 h 12"/>
                  <a:gd name="T22" fmla="*/ 0 w 15"/>
                  <a:gd name="T23" fmla="*/ 0 h 12"/>
                  <a:gd name="T24" fmla="*/ 0 w 15"/>
                  <a:gd name="T25" fmla="*/ 1 h 12"/>
                  <a:gd name="T26" fmla="*/ 0 w 15"/>
                  <a:gd name="T27" fmla="*/ 5 h 12"/>
                  <a:gd name="T28" fmla="*/ 4 w 15"/>
                  <a:gd name="T2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4" y="9"/>
                    </a:moveTo>
                    <a:lnTo>
                      <a:pt x="4" y="9"/>
                    </a:lnTo>
                    <a:lnTo>
                      <a:pt x="9" y="12"/>
                    </a:lnTo>
                    <a:lnTo>
                      <a:pt x="13" y="12"/>
                    </a:lnTo>
                    <a:lnTo>
                      <a:pt x="15" y="12"/>
                    </a:lnTo>
                    <a:lnTo>
                      <a:pt x="15" y="12"/>
                    </a:lnTo>
                    <a:lnTo>
                      <a:pt x="11" y="10"/>
                    </a:lnTo>
                    <a:lnTo>
                      <a:pt x="11" y="10"/>
                    </a:lnTo>
                    <a:lnTo>
                      <a:pt x="8" y="5"/>
                    </a:lnTo>
                    <a:lnTo>
                      <a:pt x="8" y="5"/>
                    </a:lnTo>
                    <a:lnTo>
                      <a:pt x="0" y="0"/>
                    </a:lnTo>
                    <a:lnTo>
                      <a:pt x="0" y="0"/>
                    </a:lnTo>
                    <a:lnTo>
                      <a:pt x="0" y="1"/>
                    </a:lnTo>
                    <a:lnTo>
                      <a:pt x="0" y="5"/>
                    </a:lnTo>
                    <a:lnTo>
                      <a:pt x="4"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4" name="Freeform 2825">
                <a:extLst>
                  <a:ext uri="{FF2B5EF4-FFF2-40B4-BE49-F238E27FC236}">
                    <a16:creationId xmlns:a16="http://schemas.microsoft.com/office/drawing/2014/main" id="{451C7464-9483-CF47-8D16-77C792B272B7}"/>
                  </a:ext>
                </a:extLst>
              </p:cNvPr>
              <p:cNvSpPr>
                <a:spLocks/>
              </p:cNvSpPr>
              <p:nvPr/>
            </p:nvSpPr>
            <p:spPr bwMode="auto">
              <a:xfrm>
                <a:off x="5206" y="2815"/>
                <a:ext cx="15" cy="12"/>
              </a:xfrm>
              <a:custGeom>
                <a:avLst/>
                <a:gdLst>
                  <a:gd name="T0" fmla="*/ 4 w 15"/>
                  <a:gd name="T1" fmla="*/ 9 h 12"/>
                  <a:gd name="T2" fmla="*/ 4 w 15"/>
                  <a:gd name="T3" fmla="*/ 9 h 12"/>
                  <a:gd name="T4" fmla="*/ 9 w 15"/>
                  <a:gd name="T5" fmla="*/ 12 h 12"/>
                  <a:gd name="T6" fmla="*/ 13 w 15"/>
                  <a:gd name="T7" fmla="*/ 12 h 12"/>
                  <a:gd name="T8" fmla="*/ 15 w 15"/>
                  <a:gd name="T9" fmla="*/ 12 h 12"/>
                  <a:gd name="T10" fmla="*/ 15 w 15"/>
                  <a:gd name="T11" fmla="*/ 12 h 12"/>
                  <a:gd name="T12" fmla="*/ 11 w 15"/>
                  <a:gd name="T13" fmla="*/ 10 h 12"/>
                  <a:gd name="T14" fmla="*/ 11 w 15"/>
                  <a:gd name="T15" fmla="*/ 10 h 12"/>
                  <a:gd name="T16" fmla="*/ 8 w 15"/>
                  <a:gd name="T17" fmla="*/ 5 h 12"/>
                  <a:gd name="T18" fmla="*/ 8 w 15"/>
                  <a:gd name="T19" fmla="*/ 5 h 12"/>
                  <a:gd name="T20" fmla="*/ 0 w 15"/>
                  <a:gd name="T21" fmla="*/ 0 h 12"/>
                  <a:gd name="T22" fmla="*/ 0 w 15"/>
                  <a:gd name="T23" fmla="*/ 0 h 12"/>
                  <a:gd name="T24" fmla="*/ 0 w 15"/>
                  <a:gd name="T25" fmla="*/ 1 h 12"/>
                  <a:gd name="T26" fmla="*/ 0 w 15"/>
                  <a:gd name="T27" fmla="*/ 5 h 12"/>
                  <a:gd name="T28" fmla="*/ 4 w 15"/>
                  <a:gd name="T2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4" y="9"/>
                    </a:moveTo>
                    <a:lnTo>
                      <a:pt x="4" y="9"/>
                    </a:lnTo>
                    <a:lnTo>
                      <a:pt x="9" y="12"/>
                    </a:lnTo>
                    <a:lnTo>
                      <a:pt x="13" y="12"/>
                    </a:lnTo>
                    <a:lnTo>
                      <a:pt x="15" y="12"/>
                    </a:lnTo>
                    <a:lnTo>
                      <a:pt x="15" y="12"/>
                    </a:lnTo>
                    <a:lnTo>
                      <a:pt x="11" y="10"/>
                    </a:lnTo>
                    <a:lnTo>
                      <a:pt x="11" y="10"/>
                    </a:lnTo>
                    <a:lnTo>
                      <a:pt x="8" y="5"/>
                    </a:lnTo>
                    <a:lnTo>
                      <a:pt x="8" y="5"/>
                    </a:lnTo>
                    <a:lnTo>
                      <a:pt x="0" y="0"/>
                    </a:lnTo>
                    <a:lnTo>
                      <a:pt x="0" y="0"/>
                    </a:lnTo>
                    <a:lnTo>
                      <a:pt x="0" y="1"/>
                    </a:lnTo>
                    <a:lnTo>
                      <a:pt x="0" y="5"/>
                    </a:lnTo>
                    <a:lnTo>
                      <a:pt x="4"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5" name="Freeform 2826">
                <a:extLst>
                  <a:ext uri="{FF2B5EF4-FFF2-40B4-BE49-F238E27FC236}">
                    <a16:creationId xmlns:a16="http://schemas.microsoft.com/office/drawing/2014/main" id="{EBCF1713-4746-AC44-B407-13FE0ED353A6}"/>
                  </a:ext>
                </a:extLst>
              </p:cNvPr>
              <p:cNvSpPr>
                <a:spLocks/>
              </p:cNvSpPr>
              <p:nvPr/>
            </p:nvSpPr>
            <p:spPr bwMode="auto">
              <a:xfrm>
                <a:off x="5212" y="2834"/>
                <a:ext cx="3" cy="6"/>
              </a:xfrm>
              <a:custGeom>
                <a:avLst/>
                <a:gdLst>
                  <a:gd name="T0" fmla="*/ 2 w 3"/>
                  <a:gd name="T1" fmla="*/ 6 h 6"/>
                  <a:gd name="T2" fmla="*/ 2 w 3"/>
                  <a:gd name="T3" fmla="*/ 6 h 6"/>
                  <a:gd name="T4" fmla="*/ 3 w 3"/>
                  <a:gd name="T5" fmla="*/ 4 h 6"/>
                  <a:gd name="T6" fmla="*/ 3 w 3"/>
                  <a:gd name="T7" fmla="*/ 2 h 6"/>
                  <a:gd name="T8" fmla="*/ 2 w 3"/>
                  <a:gd name="T9" fmla="*/ 0 h 6"/>
                  <a:gd name="T10" fmla="*/ 2 w 3"/>
                  <a:gd name="T11" fmla="*/ 0 h 6"/>
                  <a:gd name="T12" fmla="*/ 0 w 3"/>
                  <a:gd name="T13" fmla="*/ 2 h 6"/>
                  <a:gd name="T14" fmla="*/ 0 w 3"/>
                  <a:gd name="T15" fmla="*/ 4 h 6"/>
                  <a:gd name="T16" fmla="*/ 0 w 3"/>
                  <a:gd name="T17" fmla="*/ 6 h 6"/>
                  <a:gd name="T18" fmla="*/ 2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6"/>
                    </a:moveTo>
                    <a:lnTo>
                      <a:pt x="2" y="6"/>
                    </a:lnTo>
                    <a:lnTo>
                      <a:pt x="3" y="4"/>
                    </a:lnTo>
                    <a:lnTo>
                      <a:pt x="3" y="2"/>
                    </a:lnTo>
                    <a:lnTo>
                      <a:pt x="2" y="0"/>
                    </a:lnTo>
                    <a:lnTo>
                      <a:pt x="2" y="0"/>
                    </a:lnTo>
                    <a:lnTo>
                      <a:pt x="0" y="2"/>
                    </a:lnTo>
                    <a:lnTo>
                      <a:pt x="0" y="4"/>
                    </a:lnTo>
                    <a:lnTo>
                      <a:pt x="0" y="6"/>
                    </a:lnTo>
                    <a:lnTo>
                      <a:pt x="2"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6" name="Freeform 2827">
                <a:extLst>
                  <a:ext uri="{FF2B5EF4-FFF2-40B4-BE49-F238E27FC236}">
                    <a16:creationId xmlns:a16="http://schemas.microsoft.com/office/drawing/2014/main" id="{35B0C57F-F1BF-5F4D-BC9D-AC855C1C80AB}"/>
                  </a:ext>
                </a:extLst>
              </p:cNvPr>
              <p:cNvSpPr>
                <a:spLocks/>
              </p:cNvSpPr>
              <p:nvPr/>
            </p:nvSpPr>
            <p:spPr bwMode="auto">
              <a:xfrm>
                <a:off x="5212" y="2834"/>
                <a:ext cx="3" cy="6"/>
              </a:xfrm>
              <a:custGeom>
                <a:avLst/>
                <a:gdLst>
                  <a:gd name="T0" fmla="*/ 2 w 3"/>
                  <a:gd name="T1" fmla="*/ 6 h 6"/>
                  <a:gd name="T2" fmla="*/ 2 w 3"/>
                  <a:gd name="T3" fmla="*/ 6 h 6"/>
                  <a:gd name="T4" fmla="*/ 3 w 3"/>
                  <a:gd name="T5" fmla="*/ 4 h 6"/>
                  <a:gd name="T6" fmla="*/ 3 w 3"/>
                  <a:gd name="T7" fmla="*/ 2 h 6"/>
                  <a:gd name="T8" fmla="*/ 2 w 3"/>
                  <a:gd name="T9" fmla="*/ 0 h 6"/>
                  <a:gd name="T10" fmla="*/ 2 w 3"/>
                  <a:gd name="T11" fmla="*/ 0 h 6"/>
                  <a:gd name="T12" fmla="*/ 0 w 3"/>
                  <a:gd name="T13" fmla="*/ 2 h 6"/>
                  <a:gd name="T14" fmla="*/ 0 w 3"/>
                  <a:gd name="T15" fmla="*/ 4 h 6"/>
                  <a:gd name="T16" fmla="*/ 0 w 3"/>
                  <a:gd name="T17" fmla="*/ 6 h 6"/>
                  <a:gd name="T18" fmla="*/ 2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6"/>
                    </a:moveTo>
                    <a:lnTo>
                      <a:pt x="2" y="6"/>
                    </a:lnTo>
                    <a:lnTo>
                      <a:pt x="3" y="4"/>
                    </a:lnTo>
                    <a:lnTo>
                      <a:pt x="3" y="2"/>
                    </a:lnTo>
                    <a:lnTo>
                      <a:pt x="2" y="0"/>
                    </a:lnTo>
                    <a:lnTo>
                      <a:pt x="2" y="0"/>
                    </a:lnTo>
                    <a:lnTo>
                      <a:pt x="0" y="2"/>
                    </a:lnTo>
                    <a:lnTo>
                      <a:pt x="0" y="4"/>
                    </a:lnTo>
                    <a:lnTo>
                      <a:pt x="0" y="6"/>
                    </a:lnTo>
                    <a:lnTo>
                      <a:pt x="2"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7" name="Freeform 2828">
                <a:extLst>
                  <a:ext uri="{FF2B5EF4-FFF2-40B4-BE49-F238E27FC236}">
                    <a16:creationId xmlns:a16="http://schemas.microsoft.com/office/drawing/2014/main" id="{CDBB361F-91F9-C64C-B120-32440AF686E6}"/>
                  </a:ext>
                </a:extLst>
              </p:cNvPr>
              <p:cNvSpPr>
                <a:spLocks/>
              </p:cNvSpPr>
              <p:nvPr/>
            </p:nvSpPr>
            <p:spPr bwMode="auto">
              <a:xfrm>
                <a:off x="5215" y="2843"/>
                <a:ext cx="2" cy="6"/>
              </a:xfrm>
              <a:custGeom>
                <a:avLst/>
                <a:gdLst>
                  <a:gd name="T0" fmla="*/ 2 w 2"/>
                  <a:gd name="T1" fmla="*/ 6 h 6"/>
                  <a:gd name="T2" fmla="*/ 2 w 2"/>
                  <a:gd name="T3" fmla="*/ 6 h 6"/>
                  <a:gd name="T4" fmla="*/ 2 w 2"/>
                  <a:gd name="T5" fmla="*/ 6 h 6"/>
                  <a:gd name="T6" fmla="*/ 2 w 2"/>
                  <a:gd name="T7" fmla="*/ 4 h 6"/>
                  <a:gd name="T8" fmla="*/ 2 w 2"/>
                  <a:gd name="T9" fmla="*/ 2 h 6"/>
                  <a:gd name="T10" fmla="*/ 2 w 2"/>
                  <a:gd name="T11" fmla="*/ 0 h 6"/>
                  <a:gd name="T12" fmla="*/ 2 w 2"/>
                  <a:gd name="T13" fmla="*/ 0 h 6"/>
                  <a:gd name="T14" fmla="*/ 0 w 2"/>
                  <a:gd name="T15" fmla="*/ 4 h 6"/>
                  <a:gd name="T16" fmla="*/ 2 w 2"/>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6"/>
                    </a:moveTo>
                    <a:lnTo>
                      <a:pt x="2" y="6"/>
                    </a:lnTo>
                    <a:lnTo>
                      <a:pt x="2" y="6"/>
                    </a:lnTo>
                    <a:lnTo>
                      <a:pt x="2" y="4"/>
                    </a:lnTo>
                    <a:lnTo>
                      <a:pt x="2" y="2"/>
                    </a:lnTo>
                    <a:lnTo>
                      <a:pt x="2" y="0"/>
                    </a:lnTo>
                    <a:lnTo>
                      <a:pt x="2" y="0"/>
                    </a:lnTo>
                    <a:lnTo>
                      <a:pt x="0" y="4"/>
                    </a:lnTo>
                    <a:lnTo>
                      <a:pt x="2"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8" name="Freeform 2829">
                <a:extLst>
                  <a:ext uri="{FF2B5EF4-FFF2-40B4-BE49-F238E27FC236}">
                    <a16:creationId xmlns:a16="http://schemas.microsoft.com/office/drawing/2014/main" id="{F806289B-722E-B540-92BA-F4297F036822}"/>
                  </a:ext>
                </a:extLst>
              </p:cNvPr>
              <p:cNvSpPr>
                <a:spLocks/>
              </p:cNvSpPr>
              <p:nvPr/>
            </p:nvSpPr>
            <p:spPr bwMode="auto">
              <a:xfrm>
                <a:off x="5215" y="2843"/>
                <a:ext cx="2" cy="6"/>
              </a:xfrm>
              <a:custGeom>
                <a:avLst/>
                <a:gdLst>
                  <a:gd name="T0" fmla="*/ 2 w 2"/>
                  <a:gd name="T1" fmla="*/ 6 h 6"/>
                  <a:gd name="T2" fmla="*/ 2 w 2"/>
                  <a:gd name="T3" fmla="*/ 6 h 6"/>
                  <a:gd name="T4" fmla="*/ 2 w 2"/>
                  <a:gd name="T5" fmla="*/ 6 h 6"/>
                  <a:gd name="T6" fmla="*/ 2 w 2"/>
                  <a:gd name="T7" fmla="*/ 4 h 6"/>
                  <a:gd name="T8" fmla="*/ 2 w 2"/>
                  <a:gd name="T9" fmla="*/ 2 h 6"/>
                  <a:gd name="T10" fmla="*/ 2 w 2"/>
                  <a:gd name="T11" fmla="*/ 0 h 6"/>
                  <a:gd name="T12" fmla="*/ 2 w 2"/>
                  <a:gd name="T13" fmla="*/ 0 h 6"/>
                  <a:gd name="T14" fmla="*/ 0 w 2"/>
                  <a:gd name="T15" fmla="*/ 4 h 6"/>
                  <a:gd name="T16" fmla="*/ 2 w 2"/>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6"/>
                    </a:moveTo>
                    <a:lnTo>
                      <a:pt x="2" y="6"/>
                    </a:lnTo>
                    <a:lnTo>
                      <a:pt x="2" y="6"/>
                    </a:lnTo>
                    <a:lnTo>
                      <a:pt x="2" y="4"/>
                    </a:lnTo>
                    <a:lnTo>
                      <a:pt x="2" y="2"/>
                    </a:lnTo>
                    <a:lnTo>
                      <a:pt x="2" y="0"/>
                    </a:lnTo>
                    <a:lnTo>
                      <a:pt x="2" y="0"/>
                    </a:lnTo>
                    <a:lnTo>
                      <a:pt x="0" y="4"/>
                    </a:lnTo>
                    <a:lnTo>
                      <a:pt x="2"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89" name="Freeform 2830">
                <a:extLst>
                  <a:ext uri="{FF2B5EF4-FFF2-40B4-BE49-F238E27FC236}">
                    <a16:creationId xmlns:a16="http://schemas.microsoft.com/office/drawing/2014/main" id="{662D5912-0B3C-7142-B727-6E788DF02153}"/>
                  </a:ext>
                </a:extLst>
              </p:cNvPr>
              <p:cNvSpPr>
                <a:spLocks/>
              </p:cNvSpPr>
              <p:nvPr/>
            </p:nvSpPr>
            <p:spPr bwMode="auto">
              <a:xfrm>
                <a:off x="5215" y="2836"/>
                <a:ext cx="11" cy="11"/>
              </a:xfrm>
              <a:custGeom>
                <a:avLst/>
                <a:gdLst>
                  <a:gd name="T0" fmla="*/ 9 w 11"/>
                  <a:gd name="T1" fmla="*/ 11 h 11"/>
                  <a:gd name="T2" fmla="*/ 9 w 11"/>
                  <a:gd name="T3" fmla="*/ 11 h 11"/>
                  <a:gd name="T4" fmla="*/ 11 w 11"/>
                  <a:gd name="T5" fmla="*/ 11 h 11"/>
                  <a:gd name="T6" fmla="*/ 11 w 11"/>
                  <a:gd name="T7" fmla="*/ 9 h 11"/>
                  <a:gd name="T8" fmla="*/ 11 w 11"/>
                  <a:gd name="T9" fmla="*/ 9 h 11"/>
                  <a:gd name="T10" fmla="*/ 9 w 11"/>
                  <a:gd name="T11" fmla="*/ 5 h 11"/>
                  <a:gd name="T12" fmla="*/ 8 w 11"/>
                  <a:gd name="T13" fmla="*/ 4 h 11"/>
                  <a:gd name="T14" fmla="*/ 8 w 11"/>
                  <a:gd name="T15" fmla="*/ 4 h 11"/>
                  <a:gd name="T16" fmla="*/ 6 w 11"/>
                  <a:gd name="T17" fmla="*/ 2 h 11"/>
                  <a:gd name="T18" fmla="*/ 6 w 11"/>
                  <a:gd name="T19" fmla="*/ 0 h 11"/>
                  <a:gd name="T20" fmla="*/ 4 w 11"/>
                  <a:gd name="T21" fmla="*/ 2 h 11"/>
                  <a:gd name="T22" fmla="*/ 4 w 11"/>
                  <a:gd name="T23" fmla="*/ 2 h 11"/>
                  <a:gd name="T24" fmla="*/ 2 w 11"/>
                  <a:gd name="T25" fmla="*/ 4 h 11"/>
                  <a:gd name="T26" fmla="*/ 0 w 11"/>
                  <a:gd name="T27" fmla="*/ 5 h 11"/>
                  <a:gd name="T28" fmla="*/ 0 w 11"/>
                  <a:gd name="T29" fmla="*/ 5 h 11"/>
                  <a:gd name="T30" fmla="*/ 4 w 11"/>
                  <a:gd name="T31" fmla="*/ 5 h 11"/>
                  <a:gd name="T32" fmla="*/ 6 w 11"/>
                  <a:gd name="T33" fmla="*/ 7 h 11"/>
                  <a:gd name="T34" fmla="*/ 6 w 11"/>
                  <a:gd name="T35" fmla="*/ 7 h 11"/>
                  <a:gd name="T36" fmla="*/ 6 w 11"/>
                  <a:gd name="T37" fmla="*/ 7 h 11"/>
                  <a:gd name="T38" fmla="*/ 6 w 11"/>
                  <a:gd name="T39" fmla="*/ 7 h 11"/>
                  <a:gd name="T40" fmla="*/ 8 w 11"/>
                  <a:gd name="T41" fmla="*/ 9 h 11"/>
                  <a:gd name="T42" fmla="*/ 9 w 11"/>
                  <a:gd name="T4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9" y="11"/>
                    </a:moveTo>
                    <a:lnTo>
                      <a:pt x="9" y="11"/>
                    </a:lnTo>
                    <a:lnTo>
                      <a:pt x="11" y="11"/>
                    </a:lnTo>
                    <a:lnTo>
                      <a:pt x="11" y="9"/>
                    </a:lnTo>
                    <a:lnTo>
                      <a:pt x="11" y="9"/>
                    </a:lnTo>
                    <a:lnTo>
                      <a:pt x="9" y="5"/>
                    </a:lnTo>
                    <a:lnTo>
                      <a:pt x="8" y="4"/>
                    </a:lnTo>
                    <a:lnTo>
                      <a:pt x="8" y="4"/>
                    </a:lnTo>
                    <a:lnTo>
                      <a:pt x="6" y="2"/>
                    </a:lnTo>
                    <a:lnTo>
                      <a:pt x="6" y="0"/>
                    </a:lnTo>
                    <a:lnTo>
                      <a:pt x="4" y="2"/>
                    </a:lnTo>
                    <a:lnTo>
                      <a:pt x="4" y="2"/>
                    </a:lnTo>
                    <a:lnTo>
                      <a:pt x="2" y="4"/>
                    </a:lnTo>
                    <a:lnTo>
                      <a:pt x="0" y="5"/>
                    </a:lnTo>
                    <a:lnTo>
                      <a:pt x="0" y="5"/>
                    </a:lnTo>
                    <a:lnTo>
                      <a:pt x="4" y="5"/>
                    </a:lnTo>
                    <a:lnTo>
                      <a:pt x="6" y="7"/>
                    </a:lnTo>
                    <a:lnTo>
                      <a:pt x="6" y="7"/>
                    </a:lnTo>
                    <a:lnTo>
                      <a:pt x="6" y="7"/>
                    </a:lnTo>
                    <a:lnTo>
                      <a:pt x="6" y="7"/>
                    </a:lnTo>
                    <a:lnTo>
                      <a:pt x="8" y="9"/>
                    </a:lnTo>
                    <a:lnTo>
                      <a:pt x="9"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0" name="Freeform 2831">
                <a:extLst>
                  <a:ext uri="{FF2B5EF4-FFF2-40B4-BE49-F238E27FC236}">
                    <a16:creationId xmlns:a16="http://schemas.microsoft.com/office/drawing/2014/main" id="{7EB3E02D-F045-244C-9517-245BA0F39FF2}"/>
                  </a:ext>
                </a:extLst>
              </p:cNvPr>
              <p:cNvSpPr>
                <a:spLocks/>
              </p:cNvSpPr>
              <p:nvPr/>
            </p:nvSpPr>
            <p:spPr bwMode="auto">
              <a:xfrm>
                <a:off x="5215" y="2836"/>
                <a:ext cx="11" cy="11"/>
              </a:xfrm>
              <a:custGeom>
                <a:avLst/>
                <a:gdLst>
                  <a:gd name="T0" fmla="*/ 9 w 11"/>
                  <a:gd name="T1" fmla="*/ 11 h 11"/>
                  <a:gd name="T2" fmla="*/ 9 w 11"/>
                  <a:gd name="T3" fmla="*/ 11 h 11"/>
                  <a:gd name="T4" fmla="*/ 11 w 11"/>
                  <a:gd name="T5" fmla="*/ 11 h 11"/>
                  <a:gd name="T6" fmla="*/ 11 w 11"/>
                  <a:gd name="T7" fmla="*/ 9 h 11"/>
                  <a:gd name="T8" fmla="*/ 11 w 11"/>
                  <a:gd name="T9" fmla="*/ 9 h 11"/>
                  <a:gd name="T10" fmla="*/ 9 w 11"/>
                  <a:gd name="T11" fmla="*/ 5 h 11"/>
                  <a:gd name="T12" fmla="*/ 8 w 11"/>
                  <a:gd name="T13" fmla="*/ 4 h 11"/>
                  <a:gd name="T14" fmla="*/ 8 w 11"/>
                  <a:gd name="T15" fmla="*/ 4 h 11"/>
                  <a:gd name="T16" fmla="*/ 6 w 11"/>
                  <a:gd name="T17" fmla="*/ 2 h 11"/>
                  <a:gd name="T18" fmla="*/ 6 w 11"/>
                  <a:gd name="T19" fmla="*/ 0 h 11"/>
                  <a:gd name="T20" fmla="*/ 4 w 11"/>
                  <a:gd name="T21" fmla="*/ 2 h 11"/>
                  <a:gd name="T22" fmla="*/ 4 w 11"/>
                  <a:gd name="T23" fmla="*/ 2 h 11"/>
                  <a:gd name="T24" fmla="*/ 2 w 11"/>
                  <a:gd name="T25" fmla="*/ 4 h 11"/>
                  <a:gd name="T26" fmla="*/ 0 w 11"/>
                  <a:gd name="T27" fmla="*/ 5 h 11"/>
                  <a:gd name="T28" fmla="*/ 0 w 11"/>
                  <a:gd name="T29" fmla="*/ 5 h 11"/>
                  <a:gd name="T30" fmla="*/ 4 w 11"/>
                  <a:gd name="T31" fmla="*/ 5 h 11"/>
                  <a:gd name="T32" fmla="*/ 6 w 11"/>
                  <a:gd name="T33" fmla="*/ 7 h 11"/>
                  <a:gd name="T34" fmla="*/ 6 w 11"/>
                  <a:gd name="T35" fmla="*/ 7 h 11"/>
                  <a:gd name="T36" fmla="*/ 6 w 11"/>
                  <a:gd name="T37" fmla="*/ 7 h 11"/>
                  <a:gd name="T38" fmla="*/ 6 w 11"/>
                  <a:gd name="T39" fmla="*/ 7 h 11"/>
                  <a:gd name="T40" fmla="*/ 8 w 11"/>
                  <a:gd name="T41" fmla="*/ 9 h 11"/>
                  <a:gd name="T42" fmla="*/ 9 w 11"/>
                  <a:gd name="T4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9" y="11"/>
                    </a:moveTo>
                    <a:lnTo>
                      <a:pt x="9" y="11"/>
                    </a:lnTo>
                    <a:lnTo>
                      <a:pt x="11" y="11"/>
                    </a:lnTo>
                    <a:lnTo>
                      <a:pt x="11" y="9"/>
                    </a:lnTo>
                    <a:lnTo>
                      <a:pt x="11" y="9"/>
                    </a:lnTo>
                    <a:lnTo>
                      <a:pt x="9" y="5"/>
                    </a:lnTo>
                    <a:lnTo>
                      <a:pt x="8" y="4"/>
                    </a:lnTo>
                    <a:lnTo>
                      <a:pt x="8" y="4"/>
                    </a:lnTo>
                    <a:lnTo>
                      <a:pt x="6" y="2"/>
                    </a:lnTo>
                    <a:lnTo>
                      <a:pt x="6" y="0"/>
                    </a:lnTo>
                    <a:lnTo>
                      <a:pt x="4" y="2"/>
                    </a:lnTo>
                    <a:lnTo>
                      <a:pt x="4" y="2"/>
                    </a:lnTo>
                    <a:lnTo>
                      <a:pt x="2" y="4"/>
                    </a:lnTo>
                    <a:lnTo>
                      <a:pt x="0" y="5"/>
                    </a:lnTo>
                    <a:lnTo>
                      <a:pt x="0" y="5"/>
                    </a:lnTo>
                    <a:lnTo>
                      <a:pt x="4" y="5"/>
                    </a:lnTo>
                    <a:lnTo>
                      <a:pt x="6" y="7"/>
                    </a:lnTo>
                    <a:lnTo>
                      <a:pt x="6" y="7"/>
                    </a:lnTo>
                    <a:lnTo>
                      <a:pt x="6" y="7"/>
                    </a:lnTo>
                    <a:lnTo>
                      <a:pt x="6" y="7"/>
                    </a:lnTo>
                    <a:lnTo>
                      <a:pt x="8" y="9"/>
                    </a:lnTo>
                    <a:lnTo>
                      <a:pt x="9"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1" name="Freeform 2832">
                <a:extLst>
                  <a:ext uri="{FF2B5EF4-FFF2-40B4-BE49-F238E27FC236}">
                    <a16:creationId xmlns:a16="http://schemas.microsoft.com/office/drawing/2014/main" id="{26C12FCD-7A4E-A349-BE13-3765E087653A}"/>
                  </a:ext>
                </a:extLst>
              </p:cNvPr>
              <p:cNvSpPr>
                <a:spLocks/>
              </p:cNvSpPr>
              <p:nvPr/>
            </p:nvSpPr>
            <p:spPr bwMode="auto">
              <a:xfrm>
                <a:off x="5219"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2" y="1"/>
                    </a:lnTo>
                    <a:lnTo>
                      <a:pt x="2" y="0"/>
                    </a:lnTo>
                    <a:lnTo>
                      <a:pt x="0" y="1"/>
                    </a:lnTo>
                    <a:lnTo>
                      <a:pt x="0" y="1"/>
                    </a:lnTo>
                    <a:lnTo>
                      <a:pt x="2"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2" name="Freeform 2833">
                <a:extLst>
                  <a:ext uri="{FF2B5EF4-FFF2-40B4-BE49-F238E27FC236}">
                    <a16:creationId xmlns:a16="http://schemas.microsoft.com/office/drawing/2014/main" id="{92E383C3-361B-D548-A8F4-B558204EFCBF}"/>
                  </a:ext>
                </a:extLst>
              </p:cNvPr>
              <p:cNvSpPr>
                <a:spLocks/>
              </p:cNvSpPr>
              <p:nvPr/>
            </p:nvSpPr>
            <p:spPr bwMode="auto">
              <a:xfrm>
                <a:off x="5219"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2" y="1"/>
                    </a:lnTo>
                    <a:lnTo>
                      <a:pt x="2" y="0"/>
                    </a:lnTo>
                    <a:lnTo>
                      <a:pt x="0" y="1"/>
                    </a:lnTo>
                    <a:lnTo>
                      <a:pt x="0" y="1"/>
                    </a:lnTo>
                    <a:lnTo>
                      <a:pt x="2"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3" name="Freeform 2834">
                <a:extLst>
                  <a:ext uri="{FF2B5EF4-FFF2-40B4-BE49-F238E27FC236}">
                    <a16:creationId xmlns:a16="http://schemas.microsoft.com/office/drawing/2014/main" id="{82E61D47-889E-0249-9E31-84815671410D}"/>
                  </a:ext>
                </a:extLst>
              </p:cNvPr>
              <p:cNvSpPr>
                <a:spLocks/>
              </p:cNvSpPr>
              <p:nvPr/>
            </p:nvSpPr>
            <p:spPr bwMode="auto">
              <a:xfrm>
                <a:off x="5221" y="2827"/>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2"/>
                    </a:lnTo>
                    <a:lnTo>
                      <a:pt x="2" y="0"/>
                    </a:lnTo>
                    <a:lnTo>
                      <a:pt x="0" y="0"/>
                    </a:lnTo>
                    <a:lnTo>
                      <a:pt x="0"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4" name="Freeform 2835">
                <a:extLst>
                  <a:ext uri="{FF2B5EF4-FFF2-40B4-BE49-F238E27FC236}">
                    <a16:creationId xmlns:a16="http://schemas.microsoft.com/office/drawing/2014/main" id="{15644511-C8CF-4A40-9025-8451ECE8E1F1}"/>
                  </a:ext>
                </a:extLst>
              </p:cNvPr>
              <p:cNvSpPr>
                <a:spLocks/>
              </p:cNvSpPr>
              <p:nvPr/>
            </p:nvSpPr>
            <p:spPr bwMode="auto">
              <a:xfrm>
                <a:off x="5221" y="2827"/>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2"/>
                    </a:lnTo>
                    <a:lnTo>
                      <a:pt x="2" y="0"/>
                    </a:lnTo>
                    <a:lnTo>
                      <a:pt x="0" y="0"/>
                    </a:lnTo>
                    <a:lnTo>
                      <a:pt x="0"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5" name="Freeform 2836">
                <a:extLst>
                  <a:ext uri="{FF2B5EF4-FFF2-40B4-BE49-F238E27FC236}">
                    <a16:creationId xmlns:a16="http://schemas.microsoft.com/office/drawing/2014/main" id="{5F5FE0DD-B1F8-B846-B121-4FB001FA1F8D}"/>
                  </a:ext>
                </a:extLst>
              </p:cNvPr>
              <p:cNvSpPr>
                <a:spLocks/>
              </p:cNvSpPr>
              <p:nvPr/>
            </p:nvSpPr>
            <p:spPr bwMode="auto">
              <a:xfrm>
                <a:off x="5224" y="2827"/>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2"/>
                    </a:lnTo>
                    <a:lnTo>
                      <a:pt x="0" y="0"/>
                    </a:lnTo>
                    <a:lnTo>
                      <a:pt x="0"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6" name="Freeform 2837">
                <a:extLst>
                  <a:ext uri="{FF2B5EF4-FFF2-40B4-BE49-F238E27FC236}">
                    <a16:creationId xmlns:a16="http://schemas.microsoft.com/office/drawing/2014/main" id="{32D8A61B-6129-7549-9636-93D7DAE55D45}"/>
                  </a:ext>
                </a:extLst>
              </p:cNvPr>
              <p:cNvSpPr>
                <a:spLocks/>
              </p:cNvSpPr>
              <p:nvPr/>
            </p:nvSpPr>
            <p:spPr bwMode="auto">
              <a:xfrm>
                <a:off x="5224" y="2827"/>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2"/>
                    </a:lnTo>
                    <a:lnTo>
                      <a:pt x="0" y="0"/>
                    </a:lnTo>
                    <a:lnTo>
                      <a:pt x="0"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7" name="Freeform 2838">
                <a:extLst>
                  <a:ext uri="{FF2B5EF4-FFF2-40B4-BE49-F238E27FC236}">
                    <a16:creationId xmlns:a16="http://schemas.microsoft.com/office/drawing/2014/main" id="{F8AA612C-1F6D-1D49-93B9-9CCA62F69C0B}"/>
                  </a:ext>
                </a:extLst>
              </p:cNvPr>
              <p:cNvSpPr>
                <a:spLocks/>
              </p:cNvSpPr>
              <p:nvPr/>
            </p:nvSpPr>
            <p:spPr bwMode="auto">
              <a:xfrm>
                <a:off x="5226" y="2845"/>
                <a:ext cx="2" cy="5"/>
              </a:xfrm>
              <a:custGeom>
                <a:avLst/>
                <a:gdLst>
                  <a:gd name="T0" fmla="*/ 0 w 2"/>
                  <a:gd name="T1" fmla="*/ 5 h 5"/>
                  <a:gd name="T2" fmla="*/ 0 w 2"/>
                  <a:gd name="T3" fmla="*/ 5 h 5"/>
                  <a:gd name="T4" fmla="*/ 2 w 2"/>
                  <a:gd name="T5" fmla="*/ 4 h 5"/>
                  <a:gd name="T6" fmla="*/ 2 w 2"/>
                  <a:gd name="T7" fmla="*/ 4 h 5"/>
                  <a:gd name="T8" fmla="*/ 2 w 2"/>
                  <a:gd name="T9" fmla="*/ 0 h 5"/>
                  <a:gd name="T10" fmla="*/ 2 w 2"/>
                  <a:gd name="T11" fmla="*/ 0 h 5"/>
                  <a:gd name="T12" fmla="*/ 0 w 2"/>
                  <a:gd name="T13" fmla="*/ 2 h 5"/>
                  <a:gd name="T14" fmla="*/ 0 w 2"/>
                  <a:gd name="T15" fmla="*/ 2 h 5"/>
                  <a:gd name="T16" fmla="*/ 0 w 2"/>
                  <a:gd name="T17" fmla="*/ 4 h 5"/>
                  <a:gd name="T18" fmla="*/ 0 w 2"/>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0" y="5"/>
                    </a:moveTo>
                    <a:lnTo>
                      <a:pt x="0" y="5"/>
                    </a:lnTo>
                    <a:lnTo>
                      <a:pt x="2" y="4"/>
                    </a:lnTo>
                    <a:lnTo>
                      <a:pt x="2" y="4"/>
                    </a:lnTo>
                    <a:lnTo>
                      <a:pt x="2" y="0"/>
                    </a:lnTo>
                    <a:lnTo>
                      <a:pt x="2" y="0"/>
                    </a:lnTo>
                    <a:lnTo>
                      <a:pt x="0" y="2"/>
                    </a:lnTo>
                    <a:lnTo>
                      <a:pt x="0" y="2"/>
                    </a:lnTo>
                    <a:lnTo>
                      <a:pt x="0" y="4"/>
                    </a:lnTo>
                    <a:lnTo>
                      <a:pt x="0"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8" name="Freeform 2839">
                <a:extLst>
                  <a:ext uri="{FF2B5EF4-FFF2-40B4-BE49-F238E27FC236}">
                    <a16:creationId xmlns:a16="http://schemas.microsoft.com/office/drawing/2014/main" id="{228F731E-E3C1-4C42-A766-5ACA7308C986}"/>
                  </a:ext>
                </a:extLst>
              </p:cNvPr>
              <p:cNvSpPr>
                <a:spLocks/>
              </p:cNvSpPr>
              <p:nvPr/>
            </p:nvSpPr>
            <p:spPr bwMode="auto">
              <a:xfrm>
                <a:off x="5226" y="2845"/>
                <a:ext cx="2" cy="5"/>
              </a:xfrm>
              <a:custGeom>
                <a:avLst/>
                <a:gdLst>
                  <a:gd name="T0" fmla="*/ 0 w 2"/>
                  <a:gd name="T1" fmla="*/ 5 h 5"/>
                  <a:gd name="T2" fmla="*/ 0 w 2"/>
                  <a:gd name="T3" fmla="*/ 5 h 5"/>
                  <a:gd name="T4" fmla="*/ 2 w 2"/>
                  <a:gd name="T5" fmla="*/ 4 h 5"/>
                  <a:gd name="T6" fmla="*/ 2 w 2"/>
                  <a:gd name="T7" fmla="*/ 4 h 5"/>
                  <a:gd name="T8" fmla="*/ 2 w 2"/>
                  <a:gd name="T9" fmla="*/ 0 h 5"/>
                  <a:gd name="T10" fmla="*/ 2 w 2"/>
                  <a:gd name="T11" fmla="*/ 0 h 5"/>
                  <a:gd name="T12" fmla="*/ 0 w 2"/>
                  <a:gd name="T13" fmla="*/ 2 h 5"/>
                  <a:gd name="T14" fmla="*/ 0 w 2"/>
                  <a:gd name="T15" fmla="*/ 2 h 5"/>
                  <a:gd name="T16" fmla="*/ 0 w 2"/>
                  <a:gd name="T17" fmla="*/ 4 h 5"/>
                  <a:gd name="T18" fmla="*/ 0 w 2"/>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0" y="5"/>
                    </a:moveTo>
                    <a:lnTo>
                      <a:pt x="0" y="5"/>
                    </a:lnTo>
                    <a:lnTo>
                      <a:pt x="2" y="4"/>
                    </a:lnTo>
                    <a:lnTo>
                      <a:pt x="2" y="4"/>
                    </a:lnTo>
                    <a:lnTo>
                      <a:pt x="2" y="0"/>
                    </a:lnTo>
                    <a:lnTo>
                      <a:pt x="2" y="0"/>
                    </a:lnTo>
                    <a:lnTo>
                      <a:pt x="0" y="2"/>
                    </a:lnTo>
                    <a:lnTo>
                      <a:pt x="0" y="2"/>
                    </a:lnTo>
                    <a:lnTo>
                      <a:pt x="0" y="4"/>
                    </a:lnTo>
                    <a:lnTo>
                      <a:pt x="0"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99" name="Freeform 2840">
                <a:extLst>
                  <a:ext uri="{FF2B5EF4-FFF2-40B4-BE49-F238E27FC236}">
                    <a16:creationId xmlns:a16="http://schemas.microsoft.com/office/drawing/2014/main" id="{06895ED8-7E9E-DA43-B07F-ACCD7B512DB4}"/>
                  </a:ext>
                </a:extLst>
              </p:cNvPr>
              <p:cNvSpPr>
                <a:spLocks/>
              </p:cNvSpPr>
              <p:nvPr/>
            </p:nvSpPr>
            <p:spPr bwMode="auto">
              <a:xfrm>
                <a:off x="5237" y="2829"/>
                <a:ext cx="19" cy="16"/>
              </a:xfrm>
              <a:custGeom>
                <a:avLst/>
                <a:gdLst>
                  <a:gd name="T0" fmla="*/ 9 w 19"/>
                  <a:gd name="T1" fmla="*/ 11 h 16"/>
                  <a:gd name="T2" fmla="*/ 9 w 19"/>
                  <a:gd name="T3" fmla="*/ 11 h 16"/>
                  <a:gd name="T4" fmla="*/ 14 w 19"/>
                  <a:gd name="T5" fmla="*/ 14 h 16"/>
                  <a:gd name="T6" fmla="*/ 19 w 19"/>
                  <a:gd name="T7" fmla="*/ 16 h 16"/>
                  <a:gd name="T8" fmla="*/ 19 w 19"/>
                  <a:gd name="T9" fmla="*/ 16 h 16"/>
                  <a:gd name="T10" fmla="*/ 19 w 19"/>
                  <a:gd name="T11" fmla="*/ 14 h 16"/>
                  <a:gd name="T12" fmla="*/ 18 w 19"/>
                  <a:gd name="T13" fmla="*/ 11 h 16"/>
                  <a:gd name="T14" fmla="*/ 12 w 19"/>
                  <a:gd name="T15" fmla="*/ 7 h 16"/>
                  <a:gd name="T16" fmla="*/ 12 w 19"/>
                  <a:gd name="T17" fmla="*/ 7 h 16"/>
                  <a:gd name="T18" fmla="*/ 9 w 19"/>
                  <a:gd name="T19" fmla="*/ 5 h 16"/>
                  <a:gd name="T20" fmla="*/ 5 w 19"/>
                  <a:gd name="T21" fmla="*/ 3 h 16"/>
                  <a:gd name="T22" fmla="*/ 5 w 19"/>
                  <a:gd name="T23" fmla="*/ 3 h 16"/>
                  <a:gd name="T24" fmla="*/ 3 w 19"/>
                  <a:gd name="T25" fmla="*/ 2 h 16"/>
                  <a:gd name="T26" fmla="*/ 3 w 19"/>
                  <a:gd name="T27" fmla="*/ 2 h 16"/>
                  <a:gd name="T28" fmla="*/ 0 w 19"/>
                  <a:gd name="T29" fmla="*/ 0 h 16"/>
                  <a:gd name="T30" fmla="*/ 0 w 19"/>
                  <a:gd name="T31" fmla="*/ 0 h 16"/>
                  <a:gd name="T32" fmla="*/ 3 w 19"/>
                  <a:gd name="T33" fmla="*/ 7 h 16"/>
                  <a:gd name="T34" fmla="*/ 9 w 19"/>
                  <a:gd name="T35"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6">
                    <a:moveTo>
                      <a:pt x="9" y="11"/>
                    </a:moveTo>
                    <a:lnTo>
                      <a:pt x="9" y="11"/>
                    </a:lnTo>
                    <a:lnTo>
                      <a:pt x="14" y="14"/>
                    </a:lnTo>
                    <a:lnTo>
                      <a:pt x="19" y="16"/>
                    </a:lnTo>
                    <a:lnTo>
                      <a:pt x="19" y="16"/>
                    </a:lnTo>
                    <a:lnTo>
                      <a:pt x="19" y="14"/>
                    </a:lnTo>
                    <a:lnTo>
                      <a:pt x="18" y="11"/>
                    </a:lnTo>
                    <a:lnTo>
                      <a:pt x="12" y="7"/>
                    </a:lnTo>
                    <a:lnTo>
                      <a:pt x="12" y="7"/>
                    </a:lnTo>
                    <a:lnTo>
                      <a:pt x="9" y="5"/>
                    </a:lnTo>
                    <a:lnTo>
                      <a:pt x="5" y="3"/>
                    </a:lnTo>
                    <a:lnTo>
                      <a:pt x="5" y="3"/>
                    </a:lnTo>
                    <a:lnTo>
                      <a:pt x="3" y="2"/>
                    </a:lnTo>
                    <a:lnTo>
                      <a:pt x="3" y="2"/>
                    </a:lnTo>
                    <a:lnTo>
                      <a:pt x="0" y="0"/>
                    </a:lnTo>
                    <a:lnTo>
                      <a:pt x="0" y="0"/>
                    </a:lnTo>
                    <a:lnTo>
                      <a:pt x="3" y="7"/>
                    </a:lnTo>
                    <a:lnTo>
                      <a:pt x="9"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0" name="Freeform 2841">
                <a:extLst>
                  <a:ext uri="{FF2B5EF4-FFF2-40B4-BE49-F238E27FC236}">
                    <a16:creationId xmlns:a16="http://schemas.microsoft.com/office/drawing/2014/main" id="{17E830B2-A099-B84F-87D4-A39B9ED44837}"/>
                  </a:ext>
                </a:extLst>
              </p:cNvPr>
              <p:cNvSpPr>
                <a:spLocks/>
              </p:cNvSpPr>
              <p:nvPr/>
            </p:nvSpPr>
            <p:spPr bwMode="auto">
              <a:xfrm>
                <a:off x="5237" y="2829"/>
                <a:ext cx="19" cy="16"/>
              </a:xfrm>
              <a:custGeom>
                <a:avLst/>
                <a:gdLst>
                  <a:gd name="T0" fmla="*/ 9 w 19"/>
                  <a:gd name="T1" fmla="*/ 11 h 16"/>
                  <a:gd name="T2" fmla="*/ 9 w 19"/>
                  <a:gd name="T3" fmla="*/ 11 h 16"/>
                  <a:gd name="T4" fmla="*/ 14 w 19"/>
                  <a:gd name="T5" fmla="*/ 14 h 16"/>
                  <a:gd name="T6" fmla="*/ 19 w 19"/>
                  <a:gd name="T7" fmla="*/ 16 h 16"/>
                  <a:gd name="T8" fmla="*/ 19 w 19"/>
                  <a:gd name="T9" fmla="*/ 16 h 16"/>
                  <a:gd name="T10" fmla="*/ 19 w 19"/>
                  <a:gd name="T11" fmla="*/ 14 h 16"/>
                  <a:gd name="T12" fmla="*/ 18 w 19"/>
                  <a:gd name="T13" fmla="*/ 11 h 16"/>
                  <a:gd name="T14" fmla="*/ 12 w 19"/>
                  <a:gd name="T15" fmla="*/ 7 h 16"/>
                  <a:gd name="T16" fmla="*/ 12 w 19"/>
                  <a:gd name="T17" fmla="*/ 7 h 16"/>
                  <a:gd name="T18" fmla="*/ 9 w 19"/>
                  <a:gd name="T19" fmla="*/ 5 h 16"/>
                  <a:gd name="T20" fmla="*/ 5 w 19"/>
                  <a:gd name="T21" fmla="*/ 3 h 16"/>
                  <a:gd name="T22" fmla="*/ 5 w 19"/>
                  <a:gd name="T23" fmla="*/ 3 h 16"/>
                  <a:gd name="T24" fmla="*/ 3 w 19"/>
                  <a:gd name="T25" fmla="*/ 2 h 16"/>
                  <a:gd name="T26" fmla="*/ 3 w 19"/>
                  <a:gd name="T27" fmla="*/ 2 h 16"/>
                  <a:gd name="T28" fmla="*/ 0 w 19"/>
                  <a:gd name="T29" fmla="*/ 0 h 16"/>
                  <a:gd name="T30" fmla="*/ 0 w 19"/>
                  <a:gd name="T31" fmla="*/ 0 h 16"/>
                  <a:gd name="T32" fmla="*/ 3 w 19"/>
                  <a:gd name="T33" fmla="*/ 7 h 16"/>
                  <a:gd name="T34" fmla="*/ 9 w 19"/>
                  <a:gd name="T35"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6">
                    <a:moveTo>
                      <a:pt x="9" y="11"/>
                    </a:moveTo>
                    <a:lnTo>
                      <a:pt x="9" y="11"/>
                    </a:lnTo>
                    <a:lnTo>
                      <a:pt x="14" y="14"/>
                    </a:lnTo>
                    <a:lnTo>
                      <a:pt x="19" y="16"/>
                    </a:lnTo>
                    <a:lnTo>
                      <a:pt x="19" y="16"/>
                    </a:lnTo>
                    <a:lnTo>
                      <a:pt x="19" y="14"/>
                    </a:lnTo>
                    <a:lnTo>
                      <a:pt x="18" y="11"/>
                    </a:lnTo>
                    <a:lnTo>
                      <a:pt x="12" y="7"/>
                    </a:lnTo>
                    <a:lnTo>
                      <a:pt x="12" y="7"/>
                    </a:lnTo>
                    <a:lnTo>
                      <a:pt x="9" y="5"/>
                    </a:lnTo>
                    <a:lnTo>
                      <a:pt x="5" y="3"/>
                    </a:lnTo>
                    <a:lnTo>
                      <a:pt x="5" y="3"/>
                    </a:lnTo>
                    <a:lnTo>
                      <a:pt x="3" y="2"/>
                    </a:lnTo>
                    <a:lnTo>
                      <a:pt x="3" y="2"/>
                    </a:lnTo>
                    <a:lnTo>
                      <a:pt x="0" y="0"/>
                    </a:lnTo>
                    <a:lnTo>
                      <a:pt x="0" y="0"/>
                    </a:lnTo>
                    <a:lnTo>
                      <a:pt x="3" y="7"/>
                    </a:lnTo>
                    <a:lnTo>
                      <a:pt x="9"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1" name="Freeform 2842">
                <a:extLst>
                  <a:ext uri="{FF2B5EF4-FFF2-40B4-BE49-F238E27FC236}">
                    <a16:creationId xmlns:a16="http://schemas.microsoft.com/office/drawing/2014/main" id="{FA937F2C-8A4A-CA47-8CC8-DFA5A9117994}"/>
                  </a:ext>
                </a:extLst>
              </p:cNvPr>
              <p:cNvSpPr>
                <a:spLocks/>
              </p:cNvSpPr>
              <p:nvPr/>
            </p:nvSpPr>
            <p:spPr bwMode="auto">
              <a:xfrm>
                <a:off x="5244" y="2854"/>
                <a:ext cx="2" cy="2"/>
              </a:xfrm>
              <a:custGeom>
                <a:avLst/>
                <a:gdLst>
                  <a:gd name="T0" fmla="*/ 0 w 2"/>
                  <a:gd name="T1" fmla="*/ 2 h 2"/>
                  <a:gd name="T2" fmla="*/ 0 w 2"/>
                  <a:gd name="T3" fmla="*/ 2 h 2"/>
                  <a:gd name="T4" fmla="*/ 2 w 2"/>
                  <a:gd name="T5" fmla="*/ 0 h 2"/>
                  <a:gd name="T6" fmla="*/ 2 w 2"/>
                  <a:gd name="T7" fmla="*/ 0 h 2"/>
                  <a:gd name="T8" fmla="*/ 2 w 2"/>
                  <a:gd name="T9" fmla="*/ 0 h 2"/>
                  <a:gd name="T10" fmla="*/ 0 w 2"/>
                  <a:gd name="T11" fmla="*/ 0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2" y="0"/>
                    </a:lnTo>
                    <a:lnTo>
                      <a:pt x="2" y="0"/>
                    </a:lnTo>
                    <a:lnTo>
                      <a:pt x="2" y="0"/>
                    </a:lnTo>
                    <a:lnTo>
                      <a:pt x="0"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2" name="Freeform 2843">
                <a:extLst>
                  <a:ext uri="{FF2B5EF4-FFF2-40B4-BE49-F238E27FC236}">
                    <a16:creationId xmlns:a16="http://schemas.microsoft.com/office/drawing/2014/main" id="{607BF62C-4F1C-8D41-8A31-928DE0979DE9}"/>
                  </a:ext>
                </a:extLst>
              </p:cNvPr>
              <p:cNvSpPr>
                <a:spLocks/>
              </p:cNvSpPr>
              <p:nvPr/>
            </p:nvSpPr>
            <p:spPr bwMode="auto">
              <a:xfrm>
                <a:off x="5244" y="2854"/>
                <a:ext cx="2" cy="2"/>
              </a:xfrm>
              <a:custGeom>
                <a:avLst/>
                <a:gdLst>
                  <a:gd name="T0" fmla="*/ 0 w 2"/>
                  <a:gd name="T1" fmla="*/ 2 h 2"/>
                  <a:gd name="T2" fmla="*/ 0 w 2"/>
                  <a:gd name="T3" fmla="*/ 2 h 2"/>
                  <a:gd name="T4" fmla="*/ 2 w 2"/>
                  <a:gd name="T5" fmla="*/ 0 h 2"/>
                  <a:gd name="T6" fmla="*/ 2 w 2"/>
                  <a:gd name="T7" fmla="*/ 0 h 2"/>
                  <a:gd name="T8" fmla="*/ 2 w 2"/>
                  <a:gd name="T9" fmla="*/ 0 h 2"/>
                  <a:gd name="T10" fmla="*/ 0 w 2"/>
                  <a:gd name="T11" fmla="*/ 0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2" y="0"/>
                    </a:lnTo>
                    <a:lnTo>
                      <a:pt x="2" y="0"/>
                    </a:lnTo>
                    <a:lnTo>
                      <a:pt x="2" y="0"/>
                    </a:lnTo>
                    <a:lnTo>
                      <a:pt x="0"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3" name="Freeform 2844">
                <a:extLst>
                  <a:ext uri="{FF2B5EF4-FFF2-40B4-BE49-F238E27FC236}">
                    <a16:creationId xmlns:a16="http://schemas.microsoft.com/office/drawing/2014/main" id="{82750DA2-22C6-4E4E-BB50-35D69D62F40A}"/>
                  </a:ext>
                </a:extLst>
              </p:cNvPr>
              <p:cNvSpPr>
                <a:spLocks/>
              </p:cNvSpPr>
              <p:nvPr/>
            </p:nvSpPr>
            <p:spPr bwMode="auto">
              <a:xfrm>
                <a:off x="5253" y="2843"/>
                <a:ext cx="2" cy="4"/>
              </a:xfrm>
              <a:custGeom>
                <a:avLst/>
                <a:gdLst>
                  <a:gd name="T0" fmla="*/ 2 w 2"/>
                  <a:gd name="T1" fmla="*/ 4 h 4"/>
                  <a:gd name="T2" fmla="*/ 2 w 2"/>
                  <a:gd name="T3" fmla="*/ 4 h 4"/>
                  <a:gd name="T4" fmla="*/ 2 w 2"/>
                  <a:gd name="T5" fmla="*/ 0 h 4"/>
                  <a:gd name="T6" fmla="*/ 2 w 2"/>
                  <a:gd name="T7" fmla="*/ 0 h 4"/>
                  <a:gd name="T8" fmla="*/ 0 w 2"/>
                  <a:gd name="T9" fmla="*/ 0 h 4"/>
                  <a:gd name="T10" fmla="*/ 0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4"/>
                    </a:lnTo>
                    <a:lnTo>
                      <a:pt x="2" y="0"/>
                    </a:lnTo>
                    <a:lnTo>
                      <a:pt x="2" y="0"/>
                    </a:lnTo>
                    <a:lnTo>
                      <a:pt x="0" y="0"/>
                    </a:lnTo>
                    <a:lnTo>
                      <a:pt x="0" y="2"/>
                    </a:lnTo>
                    <a:lnTo>
                      <a:pt x="2"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4" name="Freeform 2845">
                <a:extLst>
                  <a:ext uri="{FF2B5EF4-FFF2-40B4-BE49-F238E27FC236}">
                    <a16:creationId xmlns:a16="http://schemas.microsoft.com/office/drawing/2014/main" id="{AFABC31B-F79C-194A-8E8A-21C094173338}"/>
                  </a:ext>
                </a:extLst>
              </p:cNvPr>
              <p:cNvSpPr>
                <a:spLocks/>
              </p:cNvSpPr>
              <p:nvPr/>
            </p:nvSpPr>
            <p:spPr bwMode="auto">
              <a:xfrm>
                <a:off x="5253" y="2843"/>
                <a:ext cx="2" cy="4"/>
              </a:xfrm>
              <a:custGeom>
                <a:avLst/>
                <a:gdLst>
                  <a:gd name="T0" fmla="*/ 2 w 2"/>
                  <a:gd name="T1" fmla="*/ 4 h 4"/>
                  <a:gd name="T2" fmla="*/ 2 w 2"/>
                  <a:gd name="T3" fmla="*/ 4 h 4"/>
                  <a:gd name="T4" fmla="*/ 2 w 2"/>
                  <a:gd name="T5" fmla="*/ 0 h 4"/>
                  <a:gd name="T6" fmla="*/ 2 w 2"/>
                  <a:gd name="T7" fmla="*/ 0 h 4"/>
                  <a:gd name="T8" fmla="*/ 0 w 2"/>
                  <a:gd name="T9" fmla="*/ 0 h 4"/>
                  <a:gd name="T10" fmla="*/ 0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4"/>
                    </a:lnTo>
                    <a:lnTo>
                      <a:pt x="2" y="0"/>
                    </a:lnTo>
                    <a:lnTo>
                      <a:pt x="2" y="0"/>
                    </a:lnTo>
                    <a:lnTo>
                      <a:pt x="0" y="0"/>
                    </a:lnTo>
                    <a:lnTo>
                      <a:pt x="0" y="2"/>
                    </a:lnTo>
                    <a:lnTo>
                      <a:pt x="2"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5" name="Freeform 2846">
                <a:extLst>
                  <a:ext uri="{FF2B5EF4-FFF2-40B4-BE49-F238E27FC236}">
                    <a16:creationId xmlns:a16="http://schemas.microsoft.com/office/drawing/2014/main" id="{95119F4E-8FB2-F849-981E-EB03EE1034CD}"/>
                  </a:ext>
                </a:extLst>
              </p:cNvPr>
              <p:cNvSpPr>
                <a:spLocks/>
              </p:cNvSpPr>
              <p:nvPr/>
            </p:nvSpPr>
            <p:spPr bwMode="auto">
              <a:xfrm>
                <a:off x="5253" y="2893"/>
                <a:ext cx="7" cy="6"/>
              </a:xfrm>
              <a:custGeom>
                <a:avLst/>
                <a:gdLst>
                  <a:gd name="T0" fmla="*/ 0 w 7"/>
                  <a:gd name="T1" fmla="*/ 2 h 6"/>
                  <a:gd name="T2" fmla="*/ 0 w 7"/>
                  <a:gd name="T3" fmla="*/ 2 h 6"/>
                  <a:gd name="T4" fmla="*/ 5 w 7"/>
                  <a:gd name="T5" fmla="*/ 2 h 6"/>
                  <a:gd name="T6" fmla="*/ 5 w 7"/>
                  <a:gd name="T7" fmla="*/ 2 h 6"/>
                  <a:gd name="T8" fmla="*/ 5 w 7"/>
                  <a:gd name="T9" fmla="*/ 4 h 6"/>
                  <a:gd name="T10" fmla="*/ 7 w 7"/>
                  <a:gd name="T11" fmla="*/ 6 h 6"/>
                  <a:gd name="T12" fmla="*/ 7 w 7"/>
                  <a:gd name="T13" fmla="*/ 6 h 6"/>
                  <a:gd name="T14" fmla="*/ 7 w 7"/>
                  <a:gd name="T15" fmla="*/ 4 h 6"/>
                  <a:gd name="T16" fmla="*/ 5 w 7"/>
                  <a:gd name="T17" fmla="*/ 2 h 6"/>
                  <a:gd name="T18" fmla="*/ 2 w 7"/>
                  <a:gd name="T19" fmla="*/ 0 h 6"/>
                  <a:gd name="T20" fmla="*/ 0 w 7"/>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0" y="2"/>
                    </a:moveTo>
                    <a:lnTo>
                      <a:pt x="0" y="2"/>
                    </a:lnTo>
                    <a:lnTo>
                      <a:pt x="5" y="2"/>
                    </a:lnTo>
                    <a:lnTo>
                      <a:pt x="5" y="2"/>
                    </a:lnTo>
                    <a:lnTo>
                      <a:pt x="5" y="4"/>
                    </a:lnTo>
                    <a:lnTo>
                      <a:pt x="7" y="6"/>
                    </a:lnTo>
                    <a:lnTo>
                      <a:pt x="7" y="6"/>
                    </a:lnTo>
                    <a:lnTo>
                      <a:pt x="7" y="4"/>
                    </a:lnTo>
                    <a:lnTo>
                      <a:pt x="5" y="2"/>
                    </a:lnTo>
                    <a:lnTo>
                      <a:pt x="2"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6" name="Freeform 2847">
                <a:extLst>
                  <a:ext uri="{FF2B5EF4-FFF2-40B4-BE49-F238E27FC236}">
                    <a16:creationId xmlns:a16="http://schemas.microsoft.com/office/drawing/2014/main" id="{AF925628-EAA7-654E-A8DF-8919A1160E92}"/>
                  </a:ext>
                </a:extLst>
              </p:cNvPr>
              <p:cNvSpPr>
                <a:spLocks/>
              </p:cNvSpPr>
              <p:nvPr/>
            </p:nvSpPr>
            <p:spPr bwMode="auto">
              <a:xfrm>
                <a:off x="5253" y="2893"/>
                <a:ext cx="7" cy="6"/>
              </a:xfrm>
              <a:custGeom>
                <a:avLst/>
                <a:gdLst>
                  <a:gd name="T0" fmla="*/ 0 w 7"/>
                  <a:gd name="T1" fmla="*/ 2 h 6"/>
                  <a:gd name="T2" fmla="*/ 0 w 7"/>
                  <a:gd name="T3" fmla="*/ 2 h 6"/>
                  <a:gd name="T4" fmla="*/ 5 w 7"/>
                  <a:gd name="T5" fmla="*/ 2 h 6"/>
                  <a:gd name="T6" fmla="*/ 5 w 7"/>
                  <a:gd name="T7" fmla="*/ 2 h 6"/>
                  <a:gd name="T8" fmla="*/ 5 w 7"/>
                  <a:gd name="T9" fmla="*/ 4 h 6"/>
                  <a:gd name="T10" fmla="*/ 7 w 7"/>
                  <a:gd name="T11" fmla="*/ 6 h 6"/>
                  <a:gd name="T12" fmla="*/ 7 w 7"/>
                  <a:gd name="T13" fmla="*/ 6 h 6"/>
                  <a:gd name="T14" fmla="*/ 7 w 7"/>
                  <a:gd name="T15" fmla="*/ 4 h 6"/>
                  <a:gd name="T16" fmla="*/ 5 w 7"/>
                  <a:gd name="T17" fmla="*/ 2 h 6"/>
                  <a:gd name="T18" fmla="*/ 2 w 7"/>
                  <a:gd name="T19" fmla="*/ 0 h 6"/>
                  <a:gd name="T20" fmla="*/ 0 w 7"/>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0" y="2"/>
                    </a:moveTo>
                    <a:lnTo>
                      <a:pt x="0" y="2"/>
                    </a:lnTo>
                    <a:lnTo>
                      <a:pt x="5" y="2"/>
                    </a:lnTo>
                    <a:lnTo>
                      <a:pt x="5" y="2"/>
                    </a:lnTo>
                    <a:lnTo>
                      <a:pt x="5" y="4"/>
                    </a:lnTo>
                    <a:lnTo>
                      <a:pt x="7" y="6"/>
                    </a:lnTo>
                    <a:lnTo>
                      <a:pt x="7" y="6"/>
                    </a:lnTo>
                    <a:lnTo>
                      <a:pt x="7" y="4"/>
                    </a:lnTo>
                    <a:lnTo>
                      <a:pt x="5" y="2"/>
                    </a:lnTo>
                    <a:lnTo>
                      <a:pt x="2"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7" name="Freeform 2848">
                <a:extLst>
                  <a:ext uri="{FF2B5EF4-FFF2-40B4-BE49-F238E27FC236}">
                    <a16:creationId xmlns:a16="http://schemas.microsoft.com/office/drawing/2014/main" id="{7E3432F0-F6DF-D846-9E03-DC55298F4220}"/>
                  </a:ext>
                </a:extLst>
              </p:cNvPr>
              <p:cNvSpPr>
                <a:spLocks/>
              </p:cNvSpPr>
              <p:nvPr/>
            </p:nvSpPr>
            <p:spPr bwMode="auto">
              <a:xfrm>
                <a:off x="5262" y="2854"/>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8" name="Freeform 2849">
                <a:extLst>
                  <a:ext uri="{FF2B5EF4-FFF2-40B4-BE49-F238E27FC236}">
                    <a16:creationId xmlns:a16="http://schemas.microsoft.com/office/drawing/2014/main" id="{DD2F9B23-A330-8949-88F2-45FD231A83F2}"/>
                  </a:ext>
                </a:extLst>
              </p:cNvPr>
              <p:cNvSpPr>
                <a:spLocks/>
              </p:cNvSpPr>
              <p:nvPr/>
            </p:nvSpPr>
            <p:spPr bwMode="auto">
              <a:xfrm>
                <a:off x="5262" y="2854"/>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09" name="Freeform 2850">
                <a:extLst>
                  <a:ext uri="{FF2B5EF4-FFF2-40B4-BE49-F238E27FC236}">
                    <a16:creationId xmlns:a16="http://schemas.microsoft.com/office/drawing/2014/main" id="{9FB02525-6655-D047-911B-16616E058BAD}"/>
                  </a:ext>
                </a:extLst>
              </p:cNvPr>
              <p:cNvSpPr>
                <a:spLocks/>
              </p:cNvSpPr>
              <p:nvPr/>
            </p:nvSpPr>
            <p:spPr bwMode="auto">
              <a:xfrm>
                <a:off x="5231" y="2597"/>
                <a:ext cx="2" cy="3"/>
              </a:xfrm>
              <a:custGeom>
                <a:avLst/>
                <a:gdLst>
                  <a:gd name="T0" fmla="*/ 2 w 2"/>
                  <a:gd name="T1" fmla="*/ 3 h 3"/>
                  <a:gd name="T2" fmla="*/ 2 w 2"/>
                  <a:gd name="T3" fmla="*/ 3 h 3"/>
                  <a:gd name="T4" fmla="*/ 2 w 2"/>
                  <a:gd name="T5" fmla="*/ 2 h 3"/>
                  <a:gd name="T6" fmla="*/ 2 w 2"/>
                  <a:gd name="T7" fmla="*/ 2 h 3"/>
                  <a:gd name="T8" fmla="*/ 0 w 2"/>
                  <a:gd name="T9" fmla="*/ 0 h 3"/>
                  <a:gd name="T10" fmla="*/ 0 w 2"/>
                  <a:gd name="T11" fmla="*/ 0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3"/>
                    </a:lnTo>
                    <a:lnTo>
                      <a:pt x="2" y="2"/>
                    </a:lnTo>
                    <a:lnTo>
                      <a:pt x="2" y="2"/>
                    </a:lnTo>
                    <a:lnTo>
                      <a:pt x="0" y="0"/>
                    </a:lnTo>
                    <a:lnTo>
                      <a:pt x="0" y="0"/>
                    </a:lnTo>
                    <a:lnTo>
                      <a:pt x="2"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0" name="Freeform 2851">
                <a:extLst>
                  <a:ext uri="{FF2B5EF4-FFF2-40B4-BE49-F238E27FC236}">
                    <a16:creationId xmlns:a16="http://schemas.microsoft.com/office/drawing/2014/main" id="{9E2E9302-967C-3E48-8C2D-83D8C5AFB355}"/>
                  </a:ext>
                </a:extLst>
              </p:cNvPr>
              <p:cNvSpPr>
                <a:spLocks/>
              </p:cNvSpPr>
              <p:nvPr/>
            </p:nvSpPr>
            <p:spPr bwMode="auto">
              <a:xfrm>
                <a:off x="5231" y="2597"/>
                <a:ext cx="2" cy="3"/>
              </a:xfrm>
              <a:custGeom>
                <a:avLst/>
                <a:gdLst>
                  <a:gd name="T0" fmla="*/ 2 w 2"/>
                  <a:gd name="T1" fmla="*/ 3 h 3"/>
                  <a:gd name="T2" fmla="*/ 2 w 2"/>
                  <a:gd name="T3" fmla="*/ 3 h 3"/>
                  <a:gd name="T4" fmla="*/ 2 w 2"/>
                  <a:gd name="T5" fmla="*/ 2 h 3"/>
                  <a:gd name="T6" fmla="*/ 2 w 2"/>
                  <a:gd name="T7" fmla="*/ 2 h 3"/>
                  <a:gd name="T8" fmla="*/ 0 w 2"/>
                  <a:gd name="T9" fmla="*/ 0 h 3"/>
                  <a:gd name="T10" fmla="*/ 0 w 2"/>
                  <a:gd name="T11" fmla="*/ 0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3"/>
                    </a:lnTo>
                    <a:lnTo>
                      <a:pt x="2" y="2"/>
                    </a:lnTo>
                    <a:lnTo>
                      <a:pt x="2" y="2"/>
                    </a:lnTo>
                    <a:lnTo>
                      <a:pt x="0" y="0"/>
                    </a:lnTo>
                    <a:lnTo>
                      <a:pt x="0" y="0"/>
                    </a:lnTo>
                    <a:lnTo>
                      <a:pt x="2"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1" name="Freeform 2852">
                <a:extLst>
                  <a:ext uri="{FF2B5EF4-FFF2-40B4-BE49-F238E27FC236}">
                    <a16:creationId xmlns:a16="http://schemas.microsoft.com/office/drawing/2014/main" id="{FC8558A9-BFC7-6747-860C-84FB12B7D1C9}"/>
                  </a:ext>
                </a:extLst>
              </p:cNvPr>
              <p:cNvSpPr>
                <a:spLocks/>
              </p:cNvSpPr>
              <p:nvPr/>
            </p:nvSpPr>
            <p:spPr bwMode="auto">
              <a:xfrm>
                <a:off x="4573" y="2524"/>
                <a:ext cx="41" cy="46"/>
              </a:xfrm>
              <a:custGeom>
                <a:avLst/>
                <a:gdLst>
                  <a:gd name="T0" fmla="*/ 1 w 41"/>
                  <a:gd name="T1" fmla="*/ 42 h 46"/>
                  <a:gd name="T2" fmla="*/ 0 w 41"/>
                  <a:gd name="T3" fmla="*/ 46 h 46"/>
                  <a:gd name="T4" fmla="*/ 12 w 41"/>
                  <a:gd name="T5" fmla="*/ 39 h 46"/>
                  <a:gd name="T6" fmla="*/ 16 w 41"/>
                  <a:gd name="T7" fmla="*/ 35 h 46"/>
                  <a:gd name="T8" fmla="*/ 25 w 41"/>
                  <a:gd name="T9" fmla="*/ 28 h 46"/>
                  <a:gd name="T10" fmla="*/ 25 w 41"/>
                  <a:gd name="T11" fmla="*/ 25 h 46"/>
                  <a:gd name="T12" fmla="*/ 26 w 41"/>
                  <a:gd name="T13" fmla="*/ 25 h 46"/>
                  <a:gd name="T14" fmla="*/ 26 w 41"/>
                  <a:gd name="T15" fmla="*/ 23 h 46"/>
                  <a:gd name="T16" fmla="*/ 30 w 41"/>
                  <a:gd name="T17" fmla="*/ 21 h 46"/>
                  <a:gd name="T18" fmla="*/ 34 w 41"/>
                  <a:gd name="T19" fmla="*/ 21 h 46"/>
                  <a:gd name="T20" fmla="*/ 34 w 41"/>
                  <a:gd name="T21" fmla="*/ 19 h 46"/>
                  <a:gd name="T22" fmla="*/ 39 w 41"/>
                  <a:gd name="T23" fmla="*/ 16 h 46"/>
                  <a:gd name="T24" fmla="*/ 41 w 41"/>
                  <a:gd name="T25" fmla="*/ 16 h 46"/>
                  <a:gd name="T26" fmla="*/ 39 w 41"/>
                  <a:gd name="T27" fmla="*/ 10 h 46"/>
                  <a:gd name="T28" fmla="*/ 39 w 41"/>
                  <a:gd name="T29" fmla="*/ 7 h 46"/>
                  <a:gd name="T30" fmla="*/ 39 w 41"/>
                  <a:gd name="T31" fmla="*/ 1 h 46"/>
                  <a:gd name="T32" fmla="*/ 37 w 41"/>
                  <a:gd name="T33" fmla="*/ 0 h 46"/>
                  <a:gd name="T34" fmla="*/ 37 w 41"/>
                  <a:gd name="T35" fmla="*/ 3 h 46"/>
                  <a:gd name="T36" fmla="*/ 35 w 41"/>
                  <a:gd name="T37" fmla="*/ 5 h 46"/>
                  <a:gd name="T38" fmla="*/ 37 w 41"/>
                  <a:gd name="T39" fmla="*/ 10 h 46"/>
                  <a:gd name="T40" fmla="*/ 35 w 41"/>
                  <a:gd name="T41" fmla="*/ 8 h 46"/>
                  <a:gd name="T42" fmla="*/ 34 w 41"/>
                  <a:gd name="T43" fmla="*/ 7 h 46"/>
                  <a:gd name="T44" fmla="*/ 35 w 41"/>
                  <a:gd name="T45" fmla="*/ 10 h 46"/>
                  <a:gd name="T46" fmla="*/ 32 w 41"/>
                  <a:gd name="T47" fmla="*/ 16 h 46"/>
                  <a:gd name="T48" fmla="*/ 32 w 41"/>
                  <a:gd name="T49" fmla="*/ 14 h 46"/>
                  <a:gd name="T50" fmla="*/ 30 w 41"/>
                  <a:gd name="T51" fmla="*/ 16 h 46"/>
                  <a:gd name="T52" fmla="*/ 28 w 41"/>
                  <a:gd name="T53" fmla="*/ 17 h 46"/>
                  <a:gd name="T54" fmla="*/ 26 w 41"/>
                  <a:gd name="T55" fmla="*/ 17 h 46"/>
                  <a:gd name="T56" fmla="*/ 26 w 41"/>
                  <a:gd name="T57" fmla="*/ 19 h 46"/>
                  <a:gd name="T58" fmla="*/ 26 w 41"/>
                  <a:gd name="T59" fmla="*/ 21 h 46"/>
                  <a:gd name="T60" fmla="*/ 25 w 41"/>
                  <a:gd name="T61" fmla="*/ 19 h 46"/>
                  <a:gd name="T62" fmla="*/ 25 w 41"/>
                  <a:gd name="T63" fmla="*/ 23 h 46"/>
                  <a:gd name="T64" fmla="*/ 21 w 41"/>
                  <a:gd name="T65" fmla="*/ 26 h 46"/>
                  <a:gd name="T66" fmla="*/ 14 w 41"/>
                  <a:gd name="T67" fmla="*/ 32 h 46"/>
                  <a:gd name="T68" fmla="*/ 12 w 41"/>
                  <a:gd name="T69" fmla="*/ 32 h 46"/>
                  <a:gd name="T70" fmla="*/ 9 w 41"/>
                  <a:gd name="T71" fmla="*/ 33 h 46"/>
                  <a:gd name="T72" fmla="*/ 1 w 41"/>
                  <a:gd name="T7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46">
                    <a:moveTo>
                      <a:pt x="1" y="42"/>
                    </a:moveTo>
                    <a:lnTo>
                      <a:pt x="1" y="42"/>
                    </a:lnTo>
                    <a:lnTo>
                      <a:pt x="0" y="46"/>
                    </a:lnTo>
                    <a:lnTo>
                      <a:pt x="0" y="46"/>
                    </a:lnTo>
                    <a:lnTo>
                      <a:pt x="9" y="41"/>
                    </a:lnTo>
                    <a:lnTo>
                      <a:pt x="12" y="39"/>
                    </a:lnTo>
                    <a:lnTo>
                      <a:pt x="16" y="35"/>
                    </a:lnTo>
                    <a:lnTo>
                      <a:pt x="16" y="35"/>
                    </a:lnTo>
                    <a:lnTo>
                      <a:pt x="23" y="32"/>
                    </a:lnTo>
                    <a:lnTo>
                      <a:pt x="25" y="28"/>
                    </a:lnTo>
                    <a:lnTo>
                      <a:pt x="26" y="26"/>
                    </a:lnTo>
                    <a:lnTo>
                      <a:pt x="25" y="25"/>
                    </a:lnTo>
                    <a:lnTo>
                      <a:pt x="25" y="25"/>
                    </a:lnTo>
                    <a:lnTo>
                      <a:pt x="26" y="25"/>
                    </a:lnTo>
                    <a:lnTo>
                      <a:pt x="26" y="23"/>
                    </a:lnTo>
                    <a:lnTo>
                      <a:pt x="26" y="23"/>
                    </a:lnTo>
                    <a:lnTo>
                      <a:pt x="28" y="21"/>
                    </a:lnTo>
                    <a:lnTo>
                      <a:pt x="30" y="21"/>
                    </a:lnTo>
                    <a:lnTo>
                      <a:pt x="30" y="21"/>
                    </a:lnTo>
                    <a:lnTo>
                      <a:pt x="34" y="21"/>
                    </a:lnTo>
                    <a:lnTo>
                      <a:pt x="34" y="19"/>
                    </a:lnTo>
                    <a:lnTo>
                      <a:pt x="34" y="19"/>
                    </a:lnTo>
                    <a:lnTo>
                      <a:pt x="35" y="17"/>
                    </a:lnTo>
                    <a:lnTo>
                      <a:pt x="39" y="16"/>
                    </a:lnTo>
                    <a:lnTo>
                      <a:pt x="39" y="16"/>
                    </a:lnTo>
                    <a:lnTo>
                      <a:pt x="41" y="16"/>
                    </a:lnTo>
                    <a:lnTo>
                      <a:pt x="41" y="14"/>
                    </a:lnTo>
                    <a:lnTo>
                      <a:pt x="39" y="10"/>
                    </a:lnTo>
                    <a:lnTo>
                      <a:pt x="39" y="10"/>
                    </a:lnTo>
                    <a:lnTo>
                      <a:pt x="39" y="7"/>
                    </a:lnTo>
                    <a:lnTo>
                      <a:pt x="39" y="5"/>
                    </a:lnTo>
                    <a:lnTo>
                      <a:pt x="39" y="1"/>
                    </a:lnTo>
                    <a:lnTo>
                      <a:pt x="37" y="0"/>
                    </a:lnTo>
                    <a:lnTo>
                      <a:pt x="37" y="0"/>
                    </a:lnTo>
                    <a:lnTo>
                      <a:pt x="37" y="1"/>
                    </a:lnTo>
                    <a:lnTo>
                      <a:pt x="37" y="3"/>
                    </a:lnTo>
                    <a:lnTo>
                      <a:pt x="35" y="5"/>
                    </a:lnTo>
                    <a:lnTo>
                      <a:pt x="35" y="5"/>
                    </a:lnTo>
                    <a:lnTo>
                      <a:pt x="35" y="5"/>
                    </a:lnTo>
                    <a:lnTo>
                      <a:pt x="37" y="10"/>
                    </a:lnTo>
                    <a:lnTo>
                      <a:pt x="37" y="10"/>
                    </a:lnTo>
                    <a:lnTo>
                      <a:pt x="35" y="8"/>
                    </a:lnTo>
                    <a:lnTo>
                      <a:pt x="34" y="7"/>
                    </a:lnTo>
                    <a:lnTo>
                      <a:pt x="34" y="7"/>
                    </a:lnTo>
                    <a:lnTo>
                      <a:pt x="35" y="10"/>
                    </a:lnTo>
                    <a:lnTo>
                      <a:pt x="35" y="10"/>
                    </a:lnTo>
                    <a:lnTo>
                      <a:pt x="34" y="14"/>
                    </a:lnTo>
                    <a:lnTo>
                      <a:pt x="32" y="16"/>
                    </a:lnTo>
                    <a:lnTo>
                      <a:pt x="32" y="14"/>
                    </a:lnTo>
                    <a:lnTo>
                      <a:pt x="32" y="14"/>
                    </a:lnTo>
                    <a:lnTo>
                      <a:pt x="30" y="16"/>
                    </a:lnTo>
                    <a:lnTo>
                      <a:pt x="30" y="16"/>
                    </a:lnTo>
                    <a:lnTo>
                      <a:pt x="28" y="16"/>
                    </a:lnTo>
                    <a:lnTo>
                      <a:pt x="28" y="17"/>
                    </a:lnTo>
                    <a:lnTo>
                      <a:pt x="28" y="17"/>
                    </a:lnTo>
                    <a:lnTo>
                      <a:pt x="26" y="17"/>
                    </a:lnTo>
                    <a:lnTo>
                      <a:pt x="26" y="17"/>
                    </a:lnTo>
                    <a:lnTo>
                      <a:pt x="26" y="19"/>
                    </a:lnTo>
                    <a:lnTo>
                      <a:pt x="26" y="21"/>
                    </a:lnTo>
                    <a:lnTo>
                      <a:pt x="26" y="21"/>
                    </a:lnTo>
                    <a:lnTo>
                      <a:pt x="26" y="19"/>
                    </a:lnTo>
                    <a:lnTo>
                      <a:pt x="25" y="19"/>
                    </a:lnTo>
                    <a:lnTo>
                      <a:pt x="25" y="23"/>
                    </a:lnTo>
                    <a:lnTo>
                      <a:pt x="25" y="23"/>
                    </a:lnTo>
                    <a:lnTo>
                      <a:pt x="21" y="26"/>
                    </a:lnTo>
                    <a:lnTo>
                      <a:pt x="21" y="26"/>
                    </a:lnTo>
                    <a:lnTo>
                      <a:pt x="14" y="32"/>
                    </a:lnTo>
                    <a:lnTo>
                      <a:pt x="14" y="32"/>
                    </a:lnTo>
                    <a:lnTo>
                      <a:pt x="12" y="32"/>
                    </a:lnTo>
                    <a:lnTo>
                      <a:pt x="12" y="32"/>
                    </a:lnTo>
                    <a:lnTo>
                      <a:pt x="9" y="33"/>
                    </a:lnTo>
                    <a:lnTo>
                      <a:pt x="9" y="33"/>
                    </a:lnTo>
                    <a:lnTo>
                      <a:pt x="5" y="37"/>
                    </a:lnTo>
                    <a:lnTo>
                      <a:pt x="1" y="4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2" name="Freeform 2853">
                <a:extLst>
                  <a:ext uri="{FF2B5EF4-FFF2-40B4-BE49-F238E27FC236}">
                    <a16:creationId xmlns:a16="http://schemas.microsoft.com/office/drawing/2014/main" id="{65383208-B008-B24D-9CAC-516541551ADB}"/>
                  </a:ext>
                </a:extLst>
              </p:cNvPr>
              <p:cNvSpPr>
                <a:spLocks/>
              </p:cNvSpPr>
              <p:nvPr/>
            </p:nvSpPr>
            <p:spPr bwMode="auto">
              <a:xfrm>
                <a:off x="4573" y="2524"/>
                <a:ext cx="41" cy="46"/>
              </a:xfrm>
              <a:custGeom>
                <a:avLst/>
                <a:gdLst>
                  <a:gd name="T0" fmla="*/ 1 w 41"/>
                  <a:gd name="T1" fmla="*/ 42 h 46"/>
                  <a:gd name="T2" fmla="*/ 0 w 41"/>
                  <a:gd name="T3" fmla="*/ 46 h 46"/>
                  <a:gd name="T4" fmla="*/ 12 w 41"/>
                  <a:gd name="T5" fmla="*/ 39 h 46"/>
                  <a:gd name="T6" fmla="*/ 16 w 41"/>
                  <a:gd name="T7" fmla="*/ 35 h 46"/>
                  <a:gd name="T8" fmla="*/ 25 w 41"/>
                  <a:gd name="T9" fmla="*/ 28 h 46"/>
                  <a:gd name="T10" fmla="*/ 25 w 41"/>
                  <a:gd name="T11" fmla="*/ 25 h 46"/>
                  <a:gd name="T12" fmla="*/ 26 w 41"/>
                  <a:gd name="T13" fmla="*/ 25 h 46"/>
                  <a:gd name="T14" fmla="*/ 26 w 41"/>
                  <a:gd name="T15" fmla="*/ 23 h 46"/>
                  <a:gd name="T16" fmla="*/ 30 w 41"/>
                  <a:gd name="T17" fmla="*/ 21 h 46"/>
                  <a:gd name="T18" fmla="*/ 34 w 41"/>
                  <a:gd name="T19" fmla="*/ 21 h 46"/>
                  <a:gd name="T20" fmla="*/ 34 w 41"/>
                  <a:gd name="T21" fmla="*/ 19 h 46"/>
                  <a:gd name="T22" fmla="*/ 39 w 41"/>
                  <a:gd name="T23" fmla="*/ 16 h 46"/>
                  <a:gd name="T24" fmla="*/ 41 w 41"/>
                  <a:gd name="T25" fmla="*/ 16 h 46"/>
                  <a:gd name="T26" fmla="*/ 39 w 41"/>
                  <a:gd name="T27" fmla="*/ 10 h 46"/>
                  <a:gd name="T28" fmla="*/ 39 w 41"/>
                  <a:gd name="T29" fmla="*/ 7 h 46"/>
                  <a:gd name="T30" fmla="*/ 39 w 41"/>
                  <a:gd name="T31" fmla="*/ 1 h 46"/>
                  <a:gd name="T32" fmla="*/ 37 w 41"/>
                  <a:gd name="T33" fmla="*/ 0 h 46"/>
                  <a:gd name="T34" fmla="*/ 37 w 41"/>
                  <a:gd name="T35" fmla="*/ 3 h 46"/>
                  <a:gd name="T36" fmla="*/ 35 w 41"/>
                  <a:gd name="T37" fmla="*/ 5 h 46"/>
                  <a:gd name="T38" fmla="*/ 37 w 41"/>
                  <a:gd name="T39" fmla="*/ 10 h 46"/>
                  <a:gd name="T40" fmla="*/ 35 w 41"/>
                  <a:gd name="T41" fmla="*/ 8 h 46"/>
                  <a:gd name="T42" fmla="*/ 34 w 41"/>
                  <a:gd name="T43" fmla="*/ 7 h 46"/>
                  <a:gd name="T44" fmla="*/ 35 w 41"/>
                  <a:gd name="T45" fmla="*/ 10 h 46"/>
                  <a:gd name="T46" fmla="*/ 32 w 41"/>
                  <a:gd name="T47" fmla="*/ 16 h 46"/>
                  <a:gd name="T48" fmla="*/ 32 w 41"/>
                  <a:gd name="T49" fmla="*/ 14 h 46"/>
                  <a:gd name="T50" fmla="*/ 30 w 41"/>
                  <a:gd name="T51" fmla="*/ 16 h 46"/>
                  <a:gd name="T52" fmla="*/ 28 w 41"/>
                  <a:gd name="T53" fmla="*/ 17 h 46"/>
                  <a:gd name="T54" fmla="*/ 26 w 41"/>
                  <a:gd name="T55" fmla="*/ 17 h 46"/>
                  <a:gd name="T56" fmla="*/ 26 w 41"/>
                  <a:gd name="T57" fmla="*/ 19 h 46"/>
                  <a:gd name="T58" fmla="*/ 26 w 41"/>
                  <a:gd name="T59" fmla="*/ 21 h 46"/>
                  <a:gd name="T60" fmla="*/ 25 w 41"/>
                  <a:gd name="T61" fmla="*/ 19 h 46"/>
                  <a:gd name="T62" fmla="*/ 25 w 41"/>
                  <a:gd name="T63" fmla="*/ 23 h 46"/>
                  <a:gd name="T64" fmla="*/ 21 w 41"/>
                  <a:gd name="T65" fmla="*/ 26 h 46"/>
                  <a:gd name="T66" fmla="*/ 14 w 41"/>
                  <a:gd name="T67" fmla="*/ 32 h 46"/>
                  <a:gd name="T68" fmla="*/ 12 w 41"/>
                  <a:gd name="T69" fmla="*/ 32 h 46"/>
                  <a:gd name="T70" fmla="*/ 9 w 41"/>
                  <a:gd name="T71" fmla="*/ 33 h 46"/>
                  <a:gd name="T72" fmla="*/ 1 w 41"/>
                  <a:gd name="T7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46">
                    <a:moveTo>
                      <a:pt x="1" y="42"/>
                    </a:moveTo>
                    <a:lnTo>
                      <a:pt x="1" y="42"/>
                    </a:lnTo>
                    <a:lnTo>
                      <a:pt x="0" y="46"/>
                    </a:lnTo>
                    <a:lnTo>
                      <a:pt x="0" y="46"/>
                    </a:lnTo>
                    <a:lnTo>
                      <a:pt x="9" y="41"/>
                    </a:lnTo>
                    <a:lnTo>
                      <a:pt x="12" y="39"/>
                    </a:lnTo>
                    <a:lnTo>
                      <a:pt x="16" y="35"/>
                    </a:lnTo>
                    <a:lnTo>
                      <a:pt x="16" y="35"/>
                    </a:lnTo>
                    <a:lnTo>
                      <a:pt x="23" y="32"/>
                    </a:lnTo>
                    <a:lnTo>
                      <a:pt x="25" y="28"/>
                    </a:lnTo>
                    <a:lnTo>
                      <a:pt x="26" y="26"/>
                    </a:lnTo>
                    <a:lnTo>
                      <a:pt x="25" y="25"/>
                    </a:lnTo>
                    <a:lnTo>
                      <a:pt x="25" y="25"/>
                    </a:lnTo>
                    <a:lnTo>
                      <a:pt x="26" y="25"/>
                    </a:lnTo>
                    <a:lnTo>
                      <a:pt x="26" y="23"/>
                    </a:lnTo>
                    <a:lnTo>
                      <a:pt x="26" y="23"/>
                    </a:lnTo>
                    <a:lnTo>
                      <a:pt x="28" y="21"/>
                    </a:lnTo>
                    <a:lnTo>
                      <a:pt x="30" y="21"/>
                    </a:lnTo>
                    <a:lnTo>
                      <a:pt x="30" y="21"/>
                    </a:lnTo>
                    <a:lnTo>
                      <a:pt x="34" y="21"/>
                    </a:lnTo>
                    <a:lnTo>
                      <a:pt x="34" y="19"/>
                    </a:lnTo>
                    <a:lnTo>
                      <a:pt x="34" y="19"/>
                    </a:lnTo>
                    <a:lnTo>
                      <a:pt x="35" y="17"/>
                    </a:lnTo>
                    <a:lnTo>
                      <a:pt x="39" y="16"/>
                    </a:lnTo>
                    <a:lnTo>
                      <a:pt x="39" y="16"/>
                    </a:lnTo>
                    <a:lnTo>
                      <a:pt x="41" y="16"/>
                    </a:lnTo>
                    <a:lnTo>
                      <a:pt x="41" y="14"/>
                    </a:lnTo>
                    <a:lnTo>
                      <a:pt x="39" y="10"/>
                    </a:lnTo>
                    <a:lnTo>
                      <a:pt x="39" y="10"/>
                    </a:lnTo>
                    <a:lnTo>
                      <a:pt x="39" y="7"/>
                    </a:lnTo>
                    <a:lnTo>
                      <a:pt x="39" y="5"/>
                    </a:lnTo>
                    <a:lnTo>
                      <a:pt x="39" y="1"/>
                    </a:lnTo>
                    <a:lnTo>
                      <a:pt x="37" y="0"/>
                    </a:lnTo>
                    <a:lnTo>
                      <a:pt x="37" y="0"/>
                    </a:lnTo>
                    <a:lnTo>
                      <a:pt x="37" y="1"/>
                    </a:lnTo>
                    <a:lnTo>
                      <a:pt x="37" y="3"/>
                    </a:lnTo>
                    <a:lnTo>
                      <a:pt x="35" y="5"/>
                    </a:lnTo>
                    <a:lnTo>
                      <a:pt x="35" y="5"/>
                    </a:lnTo>
                    <a:lnTo>
                      <a:pt x="35" y="5"/>
                    </a:lnTo>
                    <a:lnTo>
                      <a:pt x="37" y="10"/>
                    </a:lnTo>
                    <a:lnTo>
                      <a:pt x="37" y="10"/>
                    </a:lnTo>
                    <a:lnTo>
                      <a:pt x="35" y="8"/>
                    </a:lnTo>
                    <a:lnTo>
                      <a:pt x="34" y="7"/>
                    </a:lnTo>
                    <a:lnTo>
                      <a:pt x="34" y="7"/>
                    </a:lnTo>
                    <a:lnTo>
                      <a:pt x="35" y="10"/>
                    </a:lnTo>
                    <a:lnTo>
                      <a:pt x="35" y="10"/>
                    </a:lnTo>
                    <a:lnTo>
                      <a:pt x="34" y="14"/>
                    </a:lnTo>
                    <a:lnTo>
                      <a:pt x="32" y="16"/>
                    </a:lnTo>
                    <a:lnTo>
                      <a:pt x="32" y="14"/>
                    </a:lnTo>
                    <a:lnTo>
                      <a:pt x="32" y="14"/>
                    </a:lnTo>
                    <a:lnTo>
                      <a:pt x="30" y="16"/>
                    </a:lnTo>
                    <a:lnTo>
                      <a:pt x="30" y="16"/>
                    </a:lnTo>
                    <a:lnTo>
                      <a:pt x="28" y="16"/>
                    </a:lnTo>
                    <a:lnTo>
                      <a:pt x="28" y="17"/>
                    </a:lnTo>
                    <a:lnTo>
                      <a:pt x="28" y="17"/>
                    </a:lnTo>
                    <a:lnTo>
                      <a:pt x="26" y="17"/>
                    </a:lnTo>
                    <a:lnTo>
                      <a:pt x="26" y="17"/>
                    </a:lnTo>
                    <a:lnTo>
                      <a:pt x="26" y="19"/>
                    </a:lnTo>
                    <a:lnTo>
                      <a:pt x="26" y="21"/>
                    </a:lnTo>
                    <a:lnTo>
                      <a:pt x="26" y="21"/>
                    </a:lnTo>
                    <a:lnTo>
                      <a:pt x="26" y="19"/>
                    </a:lnTo>
                    <a:lnTo>
                      <a:pt x="25" y="19"/>
                    </a:lnTo>
                    <a:lnTo>
                      <a:pt x="25" y="23"/>
                    </a:lnTo>
                    <a:lnTo>
                      <a:pt x="25" y="23"/>
                    </a:lnTo>
                    <a:lnTo>
                      <a:pt x="21" y="26"/>
                    </a:lnTo>
                    <a:lnTo>
                      <a:pt x="21" y="26"/>
                    </a:lnTo>
                    <a:lnTo>
                      <a:pt x="14" y="32"/>
                    </a:lnTo>
                    <a:lnTo>
                      <a:pt x="14" y="32"/>
                    </a:lnTo>
                    <a:lnTo>
                      <a:pt x="12" y="32"/>
                    </a:lnTo>
                    <a:lnTo>
                      <a:pt x="12" y="32"/>
                    </a:lnTo>
                    <a:lnTo>
                      <a:pt x="9" y="33"/>
                    </a:lnTo>
                    <a:lnTo>
                      <a:pt x="9" y="33"/>
                    </a:lnTo>
                    <a:lnTo>
                      <a:pt x="5" y="37"/>
                    </a:lnTo>
                    <a:lnTo>
                      <a:pt x="1" y="4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3" name="Freeform 2854">
                <a:extLst>
                  <a:ext uri="{FF2B5EF4-FFF2-40B4-BE49-F238E27FC236}">
                    <a16:creationId xmlns:a16="http://schemas.microsoft.com/office/drawing/2014/main" id="{893C642E-3FA3-5A47-B9DB-81244C227AB3}"/>
                  </a:ext>
                </a:extLst>
              </p:cNvPr>
              <p:cNvSpPr>
                <a:spLocks/>
              </p:cNvSpPr>
              <p:nvPr/>
            </p:nvSpPr>
            <p:spPr bwMode="auto">
              <a:xfrm>
                <a:off x="4612" y="2409"/>
                <a:ext cx="71" cy="104"/>
              </a:xfrm>
              <a:custGeom>
                <a:avLst/>
                <a:gdLst>
                  <a:gd name="T0" fmla="*/ 2 w 71"/>
                  <a:gd name="T1" fmla="*/ 41 h 104"/>
                  <a:gd name="T2" fmla="*/ 3 w 71"/>
                  <a:gd name="T3" fmla="*/ 50 h 104"/>
                  <a:gd name="T4" fmla="*/ 7 w 71"/>
                  <a:gd name="T5" fmla="*/ 61 h 104"/>
                  <a:gd name="T6" fmla="*/ 9 w 71"/>
                  <a:gd name="T7" fmla="*/ 61 h 104"/>
                  <a:gd name="T8" fmla="*/ 12 w 71"/>
                  <a:gd name="T9" fmla="*/ 66 h 104"/>
                  <a:gd name="T10" fmla="*/ 14 w 71"/>
                  <a:gd name="T11" fmla="*/ 61 h 104"/>
                  <a:gd name="T12" fmla="*/ 21 w 71"/>
                  <a:gd name="T13" fmla="*/ 66 h 104"/>
                  <a:gd name="T14" fmla="*/ 14 w 71"/>
                  <a:gd name="T15" fmla="*/ 73 h 104"/>
                  <a:gd name="T16" fmla="*/ 18 w 71"/>
                  <a:gd name="T17" fmla="*/ 75 h 104"/>
                  <a:gd name="T18" fmla="*/ 20 w 71"/>
                  <a:gd name="T19" fmla="*/ 79 h 104"/>
                  <a:gd name="T20" fmla="*/ 23 w 71"/>
                  <a:gd name="T21" fmla="*/ 81 h 104"/>
                  <a:gd name="T22" fmla="*/ 30 w 71"/>
                  <a:gd name="T23" fmla="*/ 77 h 104"/>
                  <a:gd name="T24" fmla="*/ 39 w 71"/>
                  <a:gd name="T25" fmla="*/ 81 h 104"/>
                  <a:gd name="T26" fmla="*/ 46 w 71"/>
                  <a:gd name="T27" fmla="*/ 90 h 104"/>
                  <a:gd name="T28" fmla="*/ 48 w 71"/>
                  <a:gd name="T29" fmla="*/ 88 h 104"/>
                  <a:gd name="T30" fmla="*/ 46 w 71"/>
                  <a:gd name="T31" fmla="*/ 84 h 104"/>
                  <a:gd name="T32" fmla="*/ 46 w 71"/>
                  <a:gd name="T33" fmla="*/ 79 h 104"/>
                  <a:gd name="T34" fmla="*/ 55 w 71"/>
                  <a:gd name="T35" fmla="*/ 86 h 104"/>
                  <a:gd name="T36" fmla="*/ 59 w 71"/>
                  <a:gd name="T37" fmla="*/ 93 h 104"/>
                  <a:gd name="T38" fmla="*/ 64 w 71"/>
                  <a:gd name="T39" fmla="*/ 97 h 104"/>
                  <a:gd name="T40" fmla="*/ 70 w 71"/>
                  <a:gd name="T41" fmla="*/ 97 h 104"/>
                  <a:gd name="T42" fmla="*/ 68 w 71"/>
                  <a:gd name="T43" fmla="*/ 100 h 104"/>
                  <a:gd name="T44" fmla="*/ 71 w 71"/>
                  <a:gd name="T45" fmla="*/ 102 h 104"/>
                  <a:gd name="T46" fmla="*/ 66 w 71"/>
                  <a:gd name="T47" fmla="*/ 93 h 104"/>
                  <a:gd name="T48" fmla="*/ 62 w 71"/>
                  <a:gd name="T49" fmla="*/ 86 h 104"/>
                  <a:gd name="T50" fmla="*/ 70 w 71"/>
                  <a:gd name="T51" fmla="*/ 84 h 104"/>
                  <a:gd name="T52" fmla="*/ 64 w 71"/>
                  <a:gd name="T53" fmla="*/ 81 h 104"/>
                  <a:gd name="T54" fmla="*/ 59 w 71"/>
                  <a:gd name="T55" fmla="*/ 81 h 104"/>
                  <a:gd name="T56" fmla="*/ 55 w 71"/>
                  <a:gd name="T57" fmla="*/ 82 h 104"/>
                  <a:gd name="T58" fmla="*/ 52 w 71"/>
                  <a:gd name="T59" fmla="*/ 73 h 104"/>
                  <a:gd name="T60" fmla="*/ 43 w 71"/>
                  <a:gd name="T61" fmla="*/ 75 h 104"/>
                  <a:gd name="T62" fmla="*/ 41 w 71"/>
                  <a:gd name="T63" fmla="*/ 75 h 104"/>
                  <a:gd name="T64" fmla="*/ 39 w 71"/>
                  <a:gd name="T65" fmla="*/ 77 h 104"/>
                  <a:gd name="T66" fmla="*/ 32 w 71"/>
                  <a:gd name="T67" fmla="*/ 70 h 104"/>
                  <a:gd name="T68" fmla="*/ 28 w 71"/>
                  <a:gd name="T69" fmla="*/ 59 h 104"/>
                  <a:gd name="T70" fmla="*/ 28 w 71"/>
                  <a:gd name="T71" fmla="*/ 48 h 104"/>
                  <a:gd name="T72" fmla="*/ 37 w 71"/>
                  <a:gd name="T73" fmla="*/ 40 h 104"/>
                  <a:gd name="T74" fmla="*/ 39 w 71"/>
                  <a:gd name="T75" fmla="*/ 40 h 104"/>
                  <a:gd name="T76" fmla="*/ 43 w 71"/>
                  <a:gd name="T77" fmla="*/ 25 h 104"/>
                  <a:gd name="T78" fmla="*/ 41 w 71"/>
                  <a:gd name="T79" fmla="*/ 23 h 104"/>
                  <a:gd name="T80" fmla="*/ 36 w 71"/>
                  <a:gd name="T81" fmla="*/ 16 h 104"/>
                  <a:gd name="T82" fmla="*/ 37 w 71"/>
                  <a:gd name="T83" fmla="*/ 6 h 104"/>
                  <a:gd name="T84" fmla="*/ 34 w 71"/>
                  <a:gd name="T85" fmla="*/ 6 h 104"/>
                  <a:gd name="T86" fmla="*/ 27 w 71"/>
                  <a:gd name="T87" fmla="*/ 6 h 104"/>
                  <a:gd name="T88" fmla="*/ 21 w 71"/>
                  <a:gd name="T89" fmla="*/ 0 h 104"/>
                  <a:gd name="T90" fmla="*/ 14 w 71"/>
                  <a:gd name="T91" fmla="*/ 0 h 104"/>
                  <a:gd name="T92" fmla="*/ 11 w 71"/>
                  <a:gd name="T93" fmla="*/ 2 h 104"/>
                  <a:gd name="T94" fmla="*/ 9 w 71"/>
                  <a:gd name="T95" fmla="*/ 13 h 104"/>
                  <a:gd name="T96" fmla="*/ 9 w 71"/>
                  <a:gd name="T97" fmla="*/ 27 h 104"/>
                  <a:gd name="T98" fmla="*/ 11 w 71"/>
                  <a:gd name="T99" fmla="*/ 40 h 104"/>
                  <a:gd name="T100" fmla="*/ 2 w 71"/>
                  <a:gd name="T101" fmla="*/ 3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104">
                    <a:moveTo>
                      <a:pt x="0" y="38"/>
                    </a:moveTo>
                    <a:lnTo>
                      <a:pt x="0" y="38"/>
                    </a:lnTo>
                    <a:lnTo>
                      <a:pt x="0" y="40"/>
                    </a:lnTo>
                    <a:lnTo>
                      <a:pt x="2" y="41"/>
                    </a:lnTo>
                    <a:lnTo>
                      <a:pt x="2" y="43"/>
                    </a:lnTo>
                    <a:lnTo>
                      <a:pt x="2" y="43"/>
                    </a:lnTo>
                    <a:lnTo>
                      <a:pt x="3" y="47"/>
                    </a:lnTo>
                    <a:lnTo>
                      <a:pt x="3" y="50"/>
                    </a:lnTo>
                    <a:lnTo>
                      <a:pt x="3" y="50"/>
                    </a:lnTo>
                    <a:lnTo>
                      <a:pt x="5" y="57"/>
                    </a:lnTo>
                    <a:lnTo>
                      <a:pt x="5" y="57"/>
                    </a:lnTo>
                    <a:lnTo>
                      <a:pt x="7" y="61"/>
                    </a:lnTo>
                    <a:lnTo>
                      <a:pt x="7" y="61"/>
                    </a:lnTo>
                    <a:lnTo>
                      <a:pt x="9" y="59"/>
                    </a:lnTo>
                    <a:lnTo>
                      <a:pt x="9" y="59"/>
                    </a:lnTo>
                    <a:lnTo>
                      <a:pt x="9" y="61"/>
                    </a:lnTo>
                    <a:lnTo>
                      <a:pt x="11" y="63"/>
                    </a:lnTo>
                    <a:lnTo>
                      <a:pt x="11" y="65"/>
                    </a:lnTo>
                    <a:lnTo>
                      <a:pt x="12" y="66"/>
                    </a:lnTo>
                    <a:lnTo>
                      <a:pt x="12" y="66"/>
                    </a:lnTo>
                    <a:lnTo>
                      <a:pt x="14" y="66"/>
                    </a:lnTo>
                    <a:lnTo>
                      <a:pt x="14" y="65"/>
                    </a:lnTo>
                    <a:lnTo>
                      <a:pt x="14" y="61"/>
                    </a:lnTo>
                    <a:lnTo>
                      <a:pt x="14" y="61"/>
                    </a:lnTo>
                    <a:lnTo>
                      <a:pt x="20" y="63"/>
                    </a:lnTo>
                    <a:lnTo>
                      <a:pt x="21" y="65"/>
                    </a:lnTo>
                    <a:lnTo>
                      <a:pt x="21" y="66"/>
                    </a:lnTo>
                    <a:lnTo>
                      <a:pt x="21" y="66"/>
                    </a:lnTo>
                    <a:lnTo>
                      <a:pt x="16" y="70"/>
                    </a:lnTo>
                    <a:lnTo>
                      <a:pt x="16" y="70"/>
                    </a:lnTo>
                    <a:lnTo>
                      <a:pt x="14" y="72"/>
                    </a:lnTo>
                    <a:lnTo>
                      <a:pt x="14" y="73"/>
                    </a:lnTo>
                    <a:lnTo>
                      <a:pt x="16" y="77"/>
                    </a:lnTo>
                    <a:lnTo>
                      <a:pt x="16" y="77"/>
                    </a:lnTo>
                    <a:lnTo>
                      <a:pt x="18" y="77"/>
                    </a:lnTo>
                    <a:lnTo>
                      <a:pt x="18" y="75"/>
                    </a:lnTo>
                    <a:lnTo>
                      <a:pt x="18" y="75"/>
                    </a:lnTo>
                    <a:lnTo>
                      <a:pt x="20" y="77"/>
                    </a:lnTo>
                    <a:lnTo>
                      <a:pt x="20" y="79"/>
                    </a:lnTo>
                    <a:lnTo>
                      <a:pt x="20" y="79"/>
                    </a:lnTo>
                    <a:lnTo>
                      <a:pt x="21" y="79"/>
                    </a:lnTo>
                    <a:lnTo>
                      <a:pt x="21" y="79"/>
                    </a:lnTo>
                    <a:lnTo>
                      <a:pt x="23" y="81"/>
                    </a:lnTo>
                    <a:lnTo>
                      <a:pt x="23" y="81"/>
                    </a:lnTo>
                    <a:lnTo>
                      <a:pt x="25" y="81"/>
                    </a:lnTo>
                    <a:lnTo>
                      <a:pt x="27" y="81"/>
                    </a:lnTo>
                    <a:lnTo>
                      <a:pt x="27" y="81"/>
                    </a:lnTo>
                    <a:lnTo>
                      <a:pt x="30" y="77"/>
                    </a:lnTo>
                    <a:lnTo>
                      <a:pt x="30" y="77"/>
                    </a:lnTo>
                    <a:lnTo>
                      <a:pt x="34" y="77"/>
                    </a:lnTo>
                    <a:lnTo>
                      <a:pt x="34" y="77"/>
                    </a:lnTo>
                    <a:lnTo>
                      <a:pt x="39" y="81"/>
                    </a:lnTo>
                    <a:lnTo>
                      <a:pt x="39" y="81"/>
                    </a:lnTo>
                    <a:lnTo>
                      <a:pt x="45" y="84"/>
                    </a:lnTo>
                    <a:lnTo>
                      <a:pt x="46" y="90"/>
                    </a:lnTo>
                    <a:lnTo>
                      <a:pt x="46" y="90"/>
                    </a:lnTo>
                    <a:lnTo>
                      <a:pt x="48" y="90"/>
                    </a:lnTo>
                    <a:lnTo>
                      <a:pt x="48" y="90"/>
                    </a:lnTo>
                    <a:lnTo>
                      <a:pt x="48" y="90"/>
                    </a:lnTo>
                    <a:lnTo>
                      <a:pt x="48" y="88"/>
                    </a:lnTo>
                    <a:lnTo>
                      <a:pt x="48" y="88"/>
                    </a:lnTo>
                    <a:lnTo>
                      <a:pt x="46" y="86"/>
                    </a:lnTo>
                    <a:lnTo>
                      <a:pt x="46" y="84"/>
                    </a:lnTo>
                    <a:lnTo>
                      <a:pt x="46" y="84"/>
                    </a:lnTo>
                    <a:lnTo>
                      <a:pt x="46" y="81"/>
                    </a:lnTo>
                    <a:lnTo>
                      <a:pt x="45" y="77"/>
                    </a:lnTo>
                    <a:lnTo>
                      <a:pt x="45" y="77"/>
                    </a:lnTo>
                    <a:lnTo>
                      <a:pt x="46" y="79"/>
                    </a:lnTo>
                    <a:lnTo>
                      <a:pt x="48" y="81"/>
                    </a:lnTo>
                    <a:lnTo>
                      <a:pt x="52" y="84"/>
                    </a:lnTo>
                    <a:lnTo>
                      <a:pt x="52" y="84"/>
                    </a:lnTo>
                    <a:lnTo>
                      <a:pt x="55" y="86"/>
                    </a:lnTo>
                    <a:lnTo>
                      <a:pt x="59" y="90"/>
                    </a:lnTo>
                    <a:lnTo>
                      <a:pt x="59" y="90"/>
                    </a:lnTo>
                    <a:lnTo>
                      <a:pt x="59" y="91"/>
                    </a:lnTo>
                    <a:lnTo>
                      <a:pt x="59" y="93"/>
                    </a:lnTo>
                    <a:lnTo>
                      <a:pt x="59" y="93"/>
                    </a:lnTo>
                    <a:lnTo>
                      <a:pt x="64" y="95"/>
                    </a:lnTo>
                    <a:lnTo>
                      <a:pt x="64" y="95"/>
                    </a:lnTo>
                    <a:lnTo>
                      <a:pt x="64" y="97"/>
                    </a:lnTo>
                    <a:lnTo>
                      <a:pt x="66" y="97"/>
                    </a:lnTo>
                    <a:lnTo>
                      <a:pt x="66" y="97"/>
                    </a:lnTo>
                    <a:lnTo>
                      <a:pt x="70" y="97"/>
                    </a:lnTo>
                    <a:lnTo>
                      <a:pt x="70" y="97"/>
                    </a:lnTo>
                    <a:lnTo>
                      <a:pt x="68" y="98"/>
                    </a:lnTo>
                    <a:lnTo>
                      <a:pt x="68" y="98"/>
                    </a:lnTo>
                    <a:lnTo>
                      <a:pt x="68" y="100"/>
                    </a:lnTo>
                    <a:lnTo>
                      <a:pt x="68" y="100"/>
                    </a:lnTo>
                    <a:lnTo>
                      <a:pt x="70" y="102"/>
                    </a:lnTo>
                    <a:lnTo>
                      <a:pt x="71" y="104"/>
                    </a:lnTo>
                    <a:lnTo>
                      <a:pt x="71" y="102"/>
                    </a:lnTo>
                    <a:lnTo>
                      <a:pt x="71" y="102"/>
                    </a:lnTo>
                    <a:lnTo>
                      <a:pt x="71" y="100"/>
                    </a:lnTo>
                    <a:lnTo>
                      <a:pt x="71" y="97"/>
                    </a:lnTo>
                    <a:lnTo>
                      <a:pt x="70" y="93"/>
                    </a:lnTo>
                    <a:lnTo>
                      <a:pt x="66" y="93"/>
                    </a:lnTo>
                    <a:lnTo>
                      <a:pt x="66" y="93"/>
                    </a:lnTo>
                    <a:lnTo>
                      <a:pt x="66" y="90"/>
                    </a:lnTo>
                    <a:lnTo>
                      <a:pt x="66" y="90"/>
                    </a:lnTo>
                    <a:lnTo>
                      <a:pt x="62" y="86"/>
                    </a:lnTo>
                    <a:lnTo>
                      <a:pt x="62" y="86"/>
                    </a:lnTo>
                    <a:lnTo>
                      <a:pt x="62" y="84"/>
                    </a:lnTo>
                    <a:lnTo>
                      <a:pt x="64" y="84"/>
                    </a:lnTo>
                    <a:lnTo>
                      <a:pt x="70" y="84"/>
                    </a:lnTo>
                    <a:lnTo>
                      <a:pt x="70" y="84"/>
                    </a:lnTo>
                    <a:lnTo>
                      <a:pt x="66" y="81"/>
                    </a:lnTo>
                    <a:lnTo>
                      <a:pt x="64" y="81"/>
                    </a:lnTo>
                    <a:lnTo>
                      <a:pt x="64" y="81"/>
                    </a:lnTo>
                    <a:lnTo>
                      <a:pt x="61" y="79"/>
                    </a:lnTo>
                    <a:lnTo>
                      <a:pt x="57" y="77"/>
                    </a:lnTo>
                    <a:lnTo>
                      <a:pt x="57" y="77"/>
                    </a:lnTo>
                    <a:lnTo>
                      <a:pt x="59" y="81"/>
                    </a:lnTo>
                    <a:lnTo>
                      <a:pt x="59" y="81"/>
                    </a:lnTo>
                    <a:lnTo>
                      <a:pt x="57" y="82"/>
                    </a:lnTo>
                    <a:lnTo>
                      <a:pt x="57" y="82"/>
                    </a:lnTo>
                    <a:lnTo>
                      <a:pt x="55" y="82"/>
                    </a:lnTo>
                    <a:lnTo>
                      <a:pt x="55" y="81"/>
                    </a:lnTo>
                    <a:lnTo>
                      <a:pt x="53" y="75"/>
                    </a:lnTo>
                    <a:lnTo>
                      <a:pt x="53" y="75"/>
                    </a:lnTo>
                    <a:lnTo>
                      <a:pt x="52" y="73"/>
                    </a:lnTo>
                    <a:lnTo>
                      <a:pt x="48" y="72"/>
                    </a:lnTo>
                    <a:lnTo>
                      <a:pt x="45" y="72"/>
                    </a:lnTo>
                    <a:lnTo>
                      <a:pt x="43" y="75"/>
                    </a:lnTo>
                    <a:lnTo>
                      <a:pt x="43" y="75"/>
                    </a:lnTo>
                    <a:lnTo>
                      <a:pt x="41" y="73"/>
                    </a:lnTo>
                    <a:lnTo>
                      <a:pt x="41" y="73"/>
                    </a:lnTo>
                    <a:lnTo>
                      <a:pt x="41" y="75"/>
                    </a:lnTo>
                    <a:lnTo>
                      <a:pt x="41" y="75"/>
                    </a:lnTo>
                    <a:lnTo>
                      <a:pt x="43" y="77"/>
                    </a:lnTo>
                    <a:lnTo>
                      <a:pt x="41" y="77"/>
                    </a:lnTo>
                    <a:lnTo>
                      <a:pt x="41" y="77"/>
                    </a:lnTo>
                    <a:lnTo>
                      <a:pt x="39" y="77"/>
                    </a:lnTo>
                    <a:lnTo>
                      <a:pt x="37" y="77"/>
                    </a:lnTo>
                    <a:lnTo>
                      <a:pt x="34" y="75"/>
                    </a:lnTo>
                    <a:lnTo>
                      <a:pt x="34" y="75"/>
                    </a:lnTo>
                    <a:lnTo>
                      <a:pt x="32" y="70"/>
                    </a:lnTo>
                    <a:lnTo>
                      <a:pt x="30" y="66"/>
                    </a:lnTo>
                    <a:lnTo>
                      <a:pt x="32" y="65"/>
                    </a:lnTo>
                    <a:lnTo>
                      <a:pt x="32" y="65"/>
                    </a:lnTo>
                    <a:lnTo>
                      <a:pt x="28" y="59"/>
                    </a:lnTo>
                    <a:lnTo>
                      <a:pt x="27" y="54"/>
                    </a:lnTo>
                    <a:lnTo>
                      <a:pt x="28" y="52"/>
                    </a:lnTo>
                    <a:lnTo>
                      <a:pt x="28" y="52"/>
                    </a:lnTo>
                    <a:lnTo>
                      <a:pt x="28" y="48"/>
                    </a:lnTo>
                    <a:lnTo>
                      <a:pt x="30" y="45"/>
                    </a:lnTo>
                    <a:lnTo>
                      <a:pt x="30" y="45"/>
                    </a:lnTo>
                    <a:lnTo>
                      <a:pt x="34" y="41"/>
                    </a:lnTo>
                    <a:lnTo>
                      <a:pt x="37" y="40"/>
                    </a:lnTo>
                    <a:lnTo>
                      <a:pt x="37" y="40"/>
                    </a:lnTo>
                    <a:lnTo>
                      <a:pt x="37" y="41"/>
                    </a:lnTo>
                    <a:lnTo>
                      <a:pt x="37" y="41"/>
                    </a:lnTo>
                    <a:lnTo>
                      <a:pt x="39" y="40"/>
                    </a:lnTo>
                    <a:lnTo>
                      <a:pt x="39" y="36"/>
                    </a:lnTo>
                    <a:lnTo>
                      <a:pt x="39" y="36"/>
                    </a:lnTo>
                    <a:lnTo>
                      <a:pt x="41" y="31"/>
                    </a:lnTo>
                    <a:lnTo>
                      <a:pt x="43" y="25"/>
                    </a:lnTo>
                    <a:lnTo>
                      <a:pt x="43" y="25"/>
                    </a:lnTo>
                    <a:lnTo>
                      <a:pt x="41" y="25"/>
                    </a:lnTo>
                    <a:lnTo>
                      <a:pt x="41" y="25"/>
                    </a:lnTo>
                    <a:lnTo>
                      <a:pt x="41" y="23"/>
                    </a:lnTo>
                    <a:lnTo>
                      <a:pt x="41" y="23"/>
                    </a:lnTo>
                    <a:lnTo>
                      <a:pt x="39" y="20"/>
                    </a:lnTo>
                    <a:lnTo>
                      <a:pt x="36" y="16"/>
                    </a:lnTo>
                    <a:lnTo>
                      <a:pt x="36" y="16"/>
                    </a:lnTo>
                    <a:lnTo>
                      <a:pt x="36" y="13"/>
                    </a:lnTo>
                    <a:lnTo>
                      <a:pt x="37" y="7"/>
                    </a:lnTo>
                    <a:lnTo>
                      <a:pt x="37" y="7"/>
                    </a:lnTo>
                    <a:lnTo>
                      <a:pt x="37" y="6"/>
                    </a:lnTo>
                    <a:lnTo>
                      <a:pt x="36" y="4"/>
                    </a:lnTo>
                    <a:lnTo>
                      <a:pt x="36" y="4"/>
                    </a:lnTo>
                    <a:lnTo>
                      <a:pt x="36" y="4"/>
                    </a:lnTo>
                    <a:lnTo>
                      <a:pt x="34" y="6"/>
                    </a:lnTo>
                    <a:lnTo>
                      <a:pt x="32" y="7"/>
                    </a:lnTo>
                    <a:lnTo>
                      <a:pt x="32" y="7"/>
                    </a:lnTo>
                    <a:lnTo>
                      <a:pt x="30" y="6"/>
                    </a:lnTo>
                    <a:lnTo>
                      <a:pt x="27" y="6"/>
                    </a:lnTo>
                    <a:lnTo>
                      <a:pt x="27" y="6"/>
                    </a:lnTo>
                    <a:lnTo>
                      <a:pt x="25" y="4"/>
                    </a:lnTo>
                    <a:lnTo>
                      <a:pt x="25" y="4"/>
                    </a:lnTo>
                    <a:lnTo>
                      <a:pt x="21" y="0"/>
                    </a:lnTo>
                    <a:lnTo>
                      <a:pt x="18" y="0"/>
                    </a:lnTo>
                    <a:lnTo>
                      <a:pt x="18" y="0"/>
                    </a:lnTo>
                    <a:lnTo>
                      <a:pt x="14" y="0"/>
                    </a:lnTo>
                    <a:lnTo>
                      <a:pt x="14" y="0"/>
                    </a:lnTo>
                    <a:lnTo>
                      <a:pt x="12" y="0"/>
                    </a:lnTo>
                    <a:lnTo>
                      <a:pt x="12" y="0"/>
                    </a:lnTo>
                    <a:lnTo>
                      <a:pt x="12" y="0"/>
                    </a:lnTo>
                    <a:lnTo>
                      <a:pt x="11" y="2"/>
                    </a:lnTo>
                    <a:lnTo>
                      <a:pt x="11" y="4"/>
                    </a:lnTo>
                    <a:lnTo>
                      <a:pt x="11" y="4"/>
                    </a:lnTo>
                    <a:lnTo>
                      <a:pt x="9" y="13"/>
                    </a:lnTo>
                    <a:lnTo>
                      <a:pt x="9" y="13"/>
                    </a:lnTo>
                    <a:lnTo>
                      <a:pt x="9" y="16"/>
                    </a:lnTo>
                    <a:lnTo>
                      <a:pt x="9" y="20"/>
                    </a:lnTo>
                    <a:lnTo>
                      <a:pt x="9" y="23"/>
                    </a:lnTo>
                    <a:lnTo>
                      <a:pt x="9" y="27"/>
                    </a:lnTo>
                    <a:lnTo>
                      <a:pt x="9" y="27"/>
                    </a:lnTo>
                    <a:lnTo>
                      <a:pt x="9" y="32"/>
                    </a:lnTo>
                    <a:lnTo>
                      <a:pt x="11" y="40"/>
                    </a:lnTo>
                    <a:lnTo>
                      <a:pt x="11" y="40"/>
                    </a:lnTo>
                    <a:lnTo>
                      <a:pt x="9" y="40"/>
                    </a:lnTo>
                    <a:lnTo>
                      <a:pt x="9" y="41"/>
                    </a:lnTo>
                    <a:lnTo>
                      <a:pt x="7" y="40"/>
                    </a:lnTo>
                    <a:lnTo>
                      <a:pt x="2" y="34"/>
                    </a:lnTo>
                    <a:lnTo>
                      <a:pt x="2" y="34"/>
                    </a:lnTo>
                    <a:lnTo>
                      <a:pt x="0" y="36"/>
                    </a:lnTo>
                    <a:lnTo>
                      <a:pt x="0" y="3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4" name="Freeform 2855">
                <a:extLst>
                  <a:ext uri="{FF2B5EF4-FFF2-40B4-BE49-F238E27FC236}">
                    <a16:creationId xmlns:a16="http://schemas.microsoft.com/office/drawing/2014/main" id="{49D0C393-DF85-4E46-96F6-1EC2F6103F0B}"/>
                  </a:ext>
                </a:extLst>
              </p:cNvPr>
              <p:cNvSpPr>
                <a:spLocks/>
              </p:cNvSpPr>
              <p:nvPr/>
            </p:nvSpPr>
            <p:spPr bwMode="auto">
              <a:xfrm>
                <a:off x="4612" y="2409"/>
                <a:ext cx="71" cy="104"/>
              </a:xfrm>
              <a:custGeom>
                <a:avLst/>
                <a:gdLst>
                  <a:gd name="T0" fmla="*/ 2 w 71"/>
                  <a:gd name="T1" fmla="*/ 41 h 104"/>
                  <a:gd name="T2" fmla="*/ 3 w 71"/>
                  <a:gd name="T3" fmla="*/ 50 h 104"/>
                  <a:gd name="T4" fmla="*/ 7 w 71"/>
                  <a:gd name="T5" fmla="*/ 61 h 104"/>
                  <a:gd name="T6" fmla="*/ 9 w 71"/>
                  <a:gd name="T7" fmla="*/ 61 h 104"/>
                  <a:gd name="T8" fmla="*/ 12 w 71"/>
                  <a:gd name="T9" fmla="*/ 66 h 104"/>
                  <a:gd name="T10" fmla="*/ 14 w 71"/>
                  <a:gd name="T11" fmla="*/ 61 h 104"/>
                  <a:gd name="T12" fmla="*/ 21 w 71"/>
                  <a:gd name="T13" fmla="*/ 66 h 104"/>
                  <a:gd name="T14" fmla="*/ 14 w 71"/>
                  <a:gd name="T15" fmla="*/ 73 h 104"/>
                  <a:gd name="T16" fmla="*/ 18 w 71"/>
                  <a:gd name="T17" fmla="*/ 75 h 104"/>
                  <a:gd name="T18" fmla="*/ 20 w 71"/>
                  <a:gd name="T19" fmla="*/ 79 h 104"/>
                  <a:gd name="T20" fmla="*/ 23 w 71"/>
                  <a:gd name="T21" fmla="*/ 81 h 104"/>
                  <a:gd name="T22" fmla="*/ 30 w 71"/>
                  <a:gd name="T23" fmla="*/ 77 h 104"/>
                  <a:gd name="T24" fmla="*/ 39 w 71"/>
                  <a:gd name="T25" fmla="*/ 81 h 104"/>
                  <a:gd name="T26" fmla="*/ 46 w 71"/>
                  <a:gd name="T27" fmla="*/ 90 h 104"/>
                  <a:gd name="T28" fmla="*/ 48 w 71"/>
                  <a:gd name="T29" fmla="*/ 88 h 104"/>
                  <a:gd name="T30" fmla="*/ 46 w 71"/>
                  <a:gd name="T31" fmla="*/ 84 h 104"/>
                  <a:gd name="T32" fmla="*/ 46 w 71"/>
                  <a:gd name="T33" fmla="*/ 79 h 104"/>
                  <a:gd name="T34" fmla="*/ 55 w 71"/>
                  <a:gd name="T35" fmla="*/ 86 h 104"/>
                  <a:gd name="T36" fmla="*/ 59 w 71"/>
                  <a:gd name="T37" fmla="*/ 93 h 104"/>
                  <a:gd name="T38" fmla="*/ 64 w 71"/>
                  <a:gd name="T39" fmla="*/ 97 h 104"/>
                  <a:gd name="T40" fmla="*/ 70 w 71"/>
                  <a:gd name="T41" fmla="*/ 97 h 104"/>
                  <a:gd name="T42" fmla="*/ 68 w 71"/>
                  <a:gd name="T43" fmla="*/ 100 h 104"/>
                  <a:gd name="T44" fmla="*/ 71 w 71"/>
                  <a:gd name="T45" fmla="*/ 102 h 104"/>
                  <a:gd name="T46" fmla="*/ 66 w 71"/>
                  <a:gd name="T47" fmla="*/ 93 h 104"/>
                  <a:gd name="T48" fmla="*/ 62 w 71"/>
                  <a:gd name="T49" fmla="*/ 86 h 104"/>
                  <a:gd name="T50" fmla="*/ 70 w 71"/>
                  <a:gd name="T51" fmla="*/ 84 h 104"/>
                  <a:gd name="T52" fmla="*/ 64 w 71"/>
                  <a:gd name="T53" fmla="*/ 81 h 104"/>
                  <a:gd name="T54" fmla="*/ 59 w 71"/>
                  <a:gd name="T55" fmla="*/ 81 h 104"/>
                  <a:gd name="T56" fmla="*/ 55 w 71"/>
                  <a:gd name="T57" fmla="*/ 82 h 104"/>
                  <a:gd name="T58" fmla="*/ 52 w 71"/>
                  <a:gd name="T59" fmla="*/ 73 h 104"/>
                  <a:gd name="T60" fmla="*/ 43 w 71"/>
                  <a:gd name="T61" fmla="*/ 75 h 104"/>
                  <a:gd name="T62" fmla="*/ 41 w 71"/>
                  <a:gd name="T63" fmla="*/ 75 h 104"/>
                  <a:gd name="T64" fmla="*/ 39 w 71"/>
                  <a:gd name="T65" fmla="*/ 77 h 104"/>
                  <a:gd name="T66" fmla="*/ 32 w 71"/>
                  <a:gd name="T67" fmla="*/ 70 h 104"/>
                  <a:gd name="T68" fmla="*/ 28 w 71"/>
                  <a:gd name="T69" fmla="*/ 59 h 104"/>
                  <a:gd name="T70" fmla="*/ 28 w 71"/>
                  <a:gd name="T71" fmla="*/ 48 h 104"/>
                  <a:gd name="T72" fmla="*/ 37 w 71"/>
                  <a:gd name="T73" fmla="*/ 40 h 104"/>
                  <a:gd name="T74" fmla="*/ 39 w 71"/>
                  <a:gd name="T75" fmla="*/ 40 h 104"/>
                  <a:gd name="T76" fmla="*/ 43 w 71"/>
                  <a:gd name="T77" fmla="*/ 25 h 104"/>
                  <a:gd name="T78" fmla="*/ 41 w 71"/>
                  <a:gd name="T79" fmla="*/ 23 h 104"/>
                  <a:gd name="T80" fmla="*/ 36 w 71"/>
                  <a:gd name="T81" fmla="*/ 16 h 104"/>
                  <a:gd name="T82" fmla="*/ 37 w 71"/>
                  <a:gd name="T83" fmla="*/ 6 h 104"/>
                  <a:gd name="T84" fmla="*/ 34 w 71"/>
                  <a:gd name="T85" fmla="*/ 6 h 104"/>
                  <a:gd name="T86" fmla="*/ 27 w 71"/>
                  <a:gd name="T87" fmla="*/ 6 h 104"/>
                  <a:gd name="T88" fmla="*/ 21 w 71"/>
                  <a:gd name="T89" fmla="*/ 0 h 104"/>
                  <a:gd name="T90" fmla="*/ 14 w 71"/>
                  <a:gd name="T91" fmla="*/ 0 h 104"/>
                  <a:gd name="T92" fmla="*/ 11 w 71"/>
                  <a:gd name="T93" fmla="*/ 2 h 104"/>
                  <a:gd name="T94" fmla="*/ 9 w 71"/>
                  <a:gd name="T95" fmla="*/ 13 h 104"/>
                  <a:gd name="T96" fmla="*/ 9 w 71"/>
                  <a:gd name="T97" fmla="*/ 27 h 104"/>
                  <a:gd name="T98" fmla="*/ 11 w 71"/>
                  <a:gd name="T99" fmla="*/ 40 h 104"/>
                  <a:gd name="T100" fmla="*/ 2 w 71"/>
                  <a:gd name="T101" fmla="*/ 3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104">
                    <a:moveTo>
                      <a:pt x="0" y="38"/>
                    </a:moveTo>
                    <a:lnTo>
                      <a:pt x="0" y="38"/>
                    </a:lnTo>
                    <a:lnTo>
                      <a:pt x="0" y="40"/>
                    </a:lnTo>
                    <a:lnTo>
                      <a:pt x="2" y="41"/>
                    </a:lnTo>
                    <a:lnTo>
                      <a:pt x="2" y="43"/>
                    </a:lnTo>
                    <a:lnTo>
                      <a:pt x="2" y="43"/>
                    </a:lnTo>
                    <a:lnTo>
                      <a:pt x="3" y="47"/>
                    </a:lnTo>
                    <a:lnTo>
                      <a:pt x="3" y="50"/>
                    </a:lnTo>
                    <a:lnTo>
                      <a:pt x="3" y="50"/>
                    </a:lnTo>
                    <a:lnTo>
                      <a:pt x="5" y="57"/>
                    </a:lnTo>
                    <a:lnTo>
                      <a:pt x="5" y="57"/>
                    </a:lnTo>
                    <a:lnTo>
                      <a:pt x="7" y="61"/>
                    </a:lnTo>
                    <a:lnTo>
                      <a:pt x="7" y="61"/>
                    </a:lnTo>
                    <a:lnTo>
                      <a:pt x="9" y="59"/>
                    </a:lnTo>
                    <a:lnTo>
                      <a:pt x="9" y="59"/>
                    </a:lnTo>
                    <a:lnTo>
                      <a:pt x="9" y="61"/>
                    </a:lnTo>
                    <a:lnTo>
                      <a:pt x="11" y="63"/>
                    </a:lnTo>
                    <a:lnTo>
                      <a:pt x="11" y="65"/>
                    </a:lnTo>
                    <a:lnTo>
                      <a:pt x="12" y="66"/>
                    </a:lnTo>
                    <a:lnTo>
                      <a:pt x="12" y="66"/>
                    </a:lnTo>
                    <a:lnTo>
                      <a:pt x="14" y="66"/>
                    </a:lnTo>
                    <a:lnTo>
                      <a:pt x="14" y="65"/>
                    </a:lnTo>
                    <a:lnTo>
                      <a:pt x="14" y="61"/>
                    </a:lnTo>
                    <a:lnTo>
                      <a:pt x="14" y="61"/>
                    </a:lnTo>
                    <a:lnTo>
                      <a:pt x="20" y="63"/>
                    </a:lnTo>
                    <a:lnTo>
                      <a:pt x="21" y="65"/>
                    </a:lnTo>
                    <a:lnTo>
                      <a:pt x="21" y="66"/>
                    </a:lnTo>
                    <a:lnTo>
                      <a:pt x="21" y="66"/>
                    </a:lnTo>
                    <a:lnTo>
                      <a:pt x="16" y="70"/>
                    </a:lnTo>
                    <a:lnTo>
                      <a:pt x="16" y="70"/>
                    </a:lnTo>
                    <a:lnTo>
                      <a:pt x="14" y="72"/>
                    </a:lnTo>
                    <a:lnTo>
                      <a:pt x="14" y="73"/>
                    </a:lnTo>
                    <a:lnTo>
                      <a:pt x="16" y="77"/>
                    </a:lnTo>
                    <a:lnTo>
                      <a:pt x="16" y="77"/>
                    </a:lnTo>
                    <a:lnTo>
                      <a:pt x="18" y="77"/>
                    </a:lnTo>
                    <a:lnTo>
                      <a:pt x="18" y="75"/>
                    </a:lnTo>
                    <a:lnTo>
                      <a:pt x="18" y="75"/>
                    </a:lnTo>
                    <a:lnTo>
                      <a:pt x="20" y="77"/>
                    </a:lnTo>
                    <a:lnTo>
                      <a:pt x="20" y="79"/>
                    </a:lnTo>
                    <a:lnTo>
                      <a:pt x="20" y="79"/>
                    </a:lnTo>
                    <a:lnTo>
                      <a:pt x="21" y="79"/>
                    </a:lnTo>
                    <a:lnTo>
                      <a:pt x="21" y="79"/>
                    </a:lnTo>
                    <a:lnTo>
                      <a:pt x="23" y="81"/>
                    </a:lnTo>
                    <a:lnTo>
                      <a:pt x="23" y="81"/>
                    </a:lnTo>
                    <a:lnTo>
                      <a:pt x="25" y="81"/>
                    </a:lnTo>
                    <a:lnTo>
                      <a:pt x="27" y="81"/>
                    </a:lnTo>
                    <a:lnTo>
                      <a:pt x="27" y="81"/>
                    </a:lnTo>
                    <a:lnTo>
                      <a:pt x="30" y="77"/>
                    </a:lnTo>
                    <a:lnTo>
                      <a:pt x="30" y="77"/>
                    </a:lnTo>
                    <a:lnTo>
                      <a:pt x="34" y="77"/>
                    </a:lnTo>
                    <a:lnTo>
                      <a:pt x="34" y="77"/>
                    </a:lnTo>
                    <a:lnTo>
                      <a:pt x="39" y="81"/>
                    </a:lnTo>
                    <a:lnTo>
                      <a:pt x="39" y="81"/>
                    </a:lnTo>
                    <a:lnTo>
                      <a:pt x="45" y="84"/>
                    </a:lnTo>
                    <a:lnTo>
                      <a:pt x="46" y="90"/>
                    </a:lnTo>
                    <a:lnTo>
                      <a:pt x="46" y="90"/>
                    </a:lnTo>
                    <a:lnTo>
                      <a:pt x="48" y="90"/>
                    </a:lnTo>
                    <a:lnTo>
                      <a:pt x="48" y="90"/>
                    </a:lnTo>
                    <a:lnTo>
                      <a:pt x="48" y="90"/>
                    </a:lnTo>
                    <a:lnTo>
                      <a:pt x="48" y="88"/>
                    </a:lnTo>
                    <a:lnTo>
                      <a:pt x="48" y="88"/>
                    </a:lnTo>
                    <a:lnTo>
                      <a:pt x="46" y="86"/>
                    </a:lnTo>
                    <a:lnTo>
                      <a:pt x="46" y="84"/>
                    </a:lnTo>
                    <a:lnTo>
                      <a:pt x="46" y="84"/>
                    </a:lnTo>
                    <a:lnTo>
                      <a:pt x="46" y="81"/>
                    </a:lnTo>
                    <a:lnTo>
                      <a:pt x="45" y="77"/>
                    </a:lnTo>
                    <a:lnTo>
                      <a:pt x="45" y="77"/>
                    </a:lnTo>
                    <a:lnTo>
                      <a:pt x="46" y="79"/>
                    </a:lnTo>
                    <a:lnTo>
                      <a:pt x="48" y="81"/>
                    </a:lnTo>
                    <a:lnTo>
                      <a:pt x="52" y="84"/>
                    </a:lnTo>
                    <a:lnTo>
                      <a:pt x="52" y="84"/>
                    </a:lnTo>
                    <a:lnTo>
                      <a:pt x="55" y="86"/>
                    </a:lnTo>
                    <a:lnTo>
                      <a:pt x="59" y="90"/>
                    </a:lnTo>
                    <a:lnTo>
                      <a:pt x="59" y="90"/>
                    </a:lnTo>
                    <a:lnTo>
                      <a:pt x="59" y="91"/>
                    </a:lnTo>
                    <a:lnTo>
                      <a:pt x="59" y="93"/>
                    </a:lnTo>
                    <a:lnTo>
                      <a:pt x="59" y="93"/>
                    </a:lnTo>
                    <a:lnTo>
                      <a:pt x="64" y="95"/>
                    </a:lnTo>
                    <a:lnTo>
                      <a:pt x="64" y="95"/>
                    </a:lnTo>
                    <a:lnTo>
                      <a:pt x="64" y="97"/>
                    </a:lnTo>
                    <a:lnTo>
                      <a:pt x="66" y="97"/>
                    </a:lnTo>
                    <a:lnTo>
                      <a:pt x="66" y="97"/>
                    </a:lnTo>
                    <a:lnTo>
                      <a:pt x="70" y="97"/>
                    </a:lnTo>
                    <a:lnTo>
                      <a:pt x="70" y="97"/>
                    </a:lnTo>
                    <a:lnTo>
                      <a:pt x="68" y="98"/>
                    </a:lnTo>
                    <a:lnTo>
                      <a:pt x="68" y="98"/>
                    </a:lnTo>
                    <a:lnTo>
                      <a:pt x="68" y="100"/>
                    </a:lnTo>
                    <a:lnTo>
                      <a:pt x="68" y="100"/>
                    </a:lnTo>
                    <a:lnTo>
                      <a:pt x="70" y="102"/>
                    </a:lnTo>
                    <a:lnTo>
                      <a:pt x="71" y="104"/>
                    </a:lnTo>
                    <a:lnTo>
                      <a:pt x="71" y="102"/>
                    </a:lnTo>
                    <a:lnTo>
                      <a:pt x="71" y="102"/>
                    </a:lnTo>
                    <a:lnTo>
                      <a:pt x="71" y="100"/>
                    </a:lnTo>
                    <a:lnTo>
                      <a:pt x="71" y="97"/>
                    </a:lnTo>
                    <a:lnTo>
                      <a:pt x="70" y="93"/>
                    </a:lnTo>
                    <a:lnTo>
                      <a:pt x="66" y="93"/>
                    </a:lnTo>
                    <a:lnTo>
                      <a:pt x="66" y="93"/>
                    </a:lnTo>
                    <a:lnTo>
                      <a:pt x="66" y="90"/>
                    </a:lnTo>
                    <a:lnTo>
                      <a:pt x="66" y="90"/>
                    </a:lnTo>
                    <a:lnTo>
                      <a:pt x="62" y="86"/>
                    </a:lnTo>
                    <a:lnTo>
                      <a:pt x="62" y="86"/>
                    </a:lnTo>
                    <a:lnTo>
                      <a:pt x="62" y="84"/>
                    </a:lnTo>
                    <a:lnTo>
                      <a:pt x="64" y="84"/>
                    </a:lnTo>
                    <a:lnTo>
                      <a:pt x="70" y="84"/>
                    </a:lnTo>
                    <a:lnTo>
                      <a:pt x="70" y="84"/>
                    </a:lnTo>
                    <a:lnTo>
                      <a:pt x="66" y="81"/>
                    </a:lnTo>
                    <a:lnTo>
                      <a:pt x="64" y="81"/>
                    </a:lnTo>
                    <a:lnTo>
                      <a:pt x="64" y="81"/>
                    </a:lnTo>
                    <a:lnTo>
                      <a:pt x="61" y="79"/>
                    </a:lnTo>
                    <a:lnTo>
                      <a:pt x="57" y="77"/>
                    </a:lnTo>
                    <a:lnTo>
                      <a:pt x="57" y="77"/>
                    </a:lnTo>
                    <a:lnTo>
                      <a:pt x="59" y="81"/>
                    </a:lnTo>
                    <a:lnTo>
                      <a:pt x="59" y="81"/>
                    </a:lnTo>
                    <a:lnTo>
                      <a:pt x="57" y="82"/>
                    </a:lnTo>
                    <a:lnTo>
                      <a:pt x="57" y="82"/>
                    </a:lnTo>
                    <a:lnTo>
                      <a:pt x="55" y="82"/>
                    </a:lnTo>
                    <a:lnTo>
                      <a:pt x="55" y="81"/>
                    </a:lnTo>
                    <a:lnTo>
                      <a:pt x="53" y="75"/>
                    </a:lnTo>
                    <a:lnTo>
                      <a:pt x="53" y="75"/>
                    </a:lnTo>
                    <a:lnTo>
                      <a:pt x="52" y="73"/>
                    </a:lnTo>
                    <a:lnTo>
                      <a:pt x="48" y="72"/>
                    </a:lnTo>
                    <a:lnTo>
                      <a:pt x="45" y="72"/>
                    </a:lnTo>
                    <a:lnTo>
                      <a:pt x="43" y="75"/>
                    </a:lnTo>
                    <a:lnTo>
                      <a:pt x="43" y="75"/>
                    </a:lnTo>
                    <a:lnTo>
                      <a:pt x="41" y="73"/>
                    </a:lnTo>
                    <a:lnTo>
                      <a:pt x="41" y="73"/>
                    </a:lnTo>
                    <a:lnTo>
                      <a:pt x="41" y="75"/>
                    </a:lnTo>
                    <a:lnTo>
                      <a:pt x="41" y="75"/>
                    </a:lnTo>
                    <a:lnTo>
                      <a:pt x="43" y="77"/>
                    </a:lnTo>
                    <a:lnTo>
                      <a:pt x="41" y="77"/>
                    </a:lnTo>
                    <a:lnTo>
                      <a:pt x="41" y="77"/>
                    </a:lnTo>
                    <a:lnTo>
                      <a:pt x="39" y="77"/>
                    </a:lnTo>
                    <a:lnTo>
                      <a:pt x="37" y="77"/>
                    </a:lnTo>
                    <a:lnTo>
                      <a:pt x="34" y="75"/>
                    </a:lnTo>
                    <a:lnTo>
                      <a:pt x="34" y="75"/>
                    </a:lnTo>
                    <a:lnTo>
                      <a:pt x="32" y="70"/>
                    </a:lnTo>
                    <a:lnTo>
                      <a:pt x="30" y="66"/>
                    </a:lnTo>
                    <a:lnTo>
                      <a:pt x="32" y="65"/>
                    </a:lnTo>
                    <a:lnTo>
                      <a:pt x="32" y="65"/>
                    </a:lnTo>
                    <a:lnTo>
                      <a:pt x="28" y="59"/>
                    </a:lnTo>
                    <a:lnTo>
                      <a:pt x="27" y="54"/>
                    </a:lnTo>
                    <a:lnTo>
                      <a:pt x="28" y="52"/>
                    </a:lnTo>
                    <a:lnTo>
                      <a:pt x="28" y="52"/>
                    </a:lnTo>
                    <a:lnTo>
                      <a:pt x="28" y="48"/>
                    </a:lnTo>
                    <a:lnTo>
                      <a:pt x="30" y="45"/>
                    </a:lnTo>
                    <a:lnTo>
                      <a:pt x="30" y="45"/>
                    </a:lnTo>
                    <a:lnTo>
                      <a:pt x="34" y="41"/>
                    </a:lnTo>
                    <a:lnTo>
                      <a:pt x="37" y="40"/>
                    </a:lnTo>
                    <a:lnTo>
                      <a:pt x="37" y="40"/>
                    </a:lnTo>
                    <a:lnTo>
                      <a:pt x="37" y="41"/>
                    </a:lnTo>
                    <a:lnTo>
                      <a:pt x="37" y="41"/>
                    </a:lnTo>
                    <a:lnTo>
                      <a:pt x="39" y="40"/>
                    </a:lnTo>
                    <a:lnTo>
                      <a:pt x="39" y="36"/>
                    </a:lnTo>
                    <a:lnTo>
                      <a:pt x="39" y="36"/>
                    </a:lnTo>
                    <a:lnTo>
                      <a:pt x="41" y="31"/>
                    </a:lnTo>
                    <a:lnTo>
                      <a:pt x="43" y="25"/>
                    </a:lnTo>
                    <a:lnTo>
                      <a:pt x="43" y="25"/>
                    </a:lnTo>
                    <a:lnTo>
                      <a:pt x="41" y="25"/>
                    </a:lnTo>
                    <a:lnTo>
                      <a:pt x="41" y="25"/>
                    </a:lnTo>
                    <a:lnTo>
                      <a:pt x="41" y="23"/>
                    </a:lnTo>
                    <a:lnTo>
                      <a:pt x="41" y="23"/>
                    </a:lnTo>
                    <a:lnTo>
                      <a:pt x="39" y="20"/>
                    </a:lnTo>
                    <a:lnTo>
                      <a:pt x="36" y="16"/>
                    </a:lnTo>
                    <a:lnTo>
                      <a:pt x="36" y="16"/>
                    </a:lnTo>
                    <a:lnTo>
                      <a:pt x="36" y="13"/>
                    </a:lnTo>
                    <a:lnTo>
                      <a:pt x="37" y="7"/>
                    </a:lnTo>
                    <a:lnTo>
                      <a:pt x="37" y="7"/>
                    </a:lnTo>
                    <a:lnTo>
                      <a:pt x="37" y="6"/>
                    </a:lnTo>
                    <a:lnTo>
                      <a:pt x="36" y="4"/>
                    </a:lnTo>
                    <a:lnTo>
                      <a:pt x="36" y="4"/>
                    </a:lnTo>
                    <a:lnTo>
                      <a:pt x="36" y="4"/>
                    </a:lnTo>
                    <a:lnTo>
                      <a:pt x="34" y="6"/>
                    </a:lnTo>
                    <a:lnTo>
                      <a:pt x="32" y="7"/>
                    </a:lnTo>
                    <a:lnTo>
                      <a:pt x="32" y="7"/>
                    </a:lnTo>
                    <a:lnTo>
                      <a:pt x="30" y="6"/>
                    </a:lnTo>
                    <a:lnTo>
                      <a:pt x="27" y="6"/>
                    </a:lnTo>
                    <a:lnTo>
                      <a:pt x="27" y="6"/>
                    </a:lnTo>
                    <a:lnTo>
                      <a:pt x="25" y="4"/>
                    </a:lnTo>
                    <a:lnTo>
                      <a:pt x="25" y="4"/>
                    </a:lnTo>
                    <a:lnTo>
                      <a:pt x="21" y="0"/>
                    </a:lnTo>
                    <a:lnTo>
                      <a:pt x="18" y="0"/>
                    </a:lnTo>
                    <a:lnTo>
                      <a:pt x="18" y="0"/>
                    </a:lnTo>
                    <a:lnTo>
                      <a:pt x="14" y="0"/>
                    </a:lnTo>
                    <a:lnTo>
                      <a:pt x="14" y="0"/>
                    </a:lnTo>
                    <a:lnTo>
                      <a:pt x="12" y="0"/>
                    </a:lnTo>
                    <a:lnTo>
                      <a:pt x="12" y="0"/>
                    </a:lnTo>
                    <a:lnTo>
                      <a:pt x="12" y="0"/>
                    </a:lnTo>
                    <a:lnTo>
                      <a:pt x="11" y="2"/>
                    </a:lnTo>
                    <a:lnTo>
                      <a:pt x="11" y="4"/>
                    </a:lnTo>
                    <a:lnTo>
                      <a:pt x="11" y="4"/>
                    </a:lnTo>
                    <a:lnTo>
                      <a:pt x="9" y="13"/>
                    </a:lnTo>
                    <a:lnTo>
                      <a:pt x="9" y="13"/>
                    </a:lnTo>
                    <a:lnTo>
                      <a:pt x="9" y="16"/>
                    </a:lnTo>
                    <a:lnTo>
                      <a:pt x="9" y="20"/>
                    </a:lnTo>
                    <a:lnTo>
                      <a:pt x="9" y="23"/>
                    </a:lnTo>
                    <a:lnTo>
                      <a:pt x="9" y="27"/>
                    </a:lnTo>
                    <a:lnTo>
                      <a:pt x="9" y="27"/>
                    </a:lnTo>
                    <a:lnTo>
                      <a:pt x="9" y="32"/>
                    </a:lnTo>
                    <a:lnTo>
                      <a:pt x="11" y="40"/>
                    </a:lnTo>
                    <a:lnTo>
                      <a:pt x="11" y="40"/>
                    </a:lnTo>
                    <a:lnTo>
                      <a:pt x="9" y="40"/>
                    </a:lnTo>
                    <a:lnTo>
                      <a:pt x="9" y="41"/>
                    </a:lnTo>
                    <a:lnTo>
                      <a:pt x="7" y="40"/>
                    </a:lnTo>
                    <a:lnTo>
                      <a:pt x="2" y="34"/>
                    </a:lnTo>
                    <a:lnTo>
                      <a:pt x="2" y="34"/>
                    </a:lnTo>
                    <a:lnTo>
                      <a:pt x="0" y="36"/>
                    </a:lnTo>
                    <a:lnTo>
                      <a:pt x="0" y="3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5" name="Freeform 2856">
                <a:extLst>
                  <a:ext uri="{FF2B5EF4-FFF2-40B4-BE49-F238E27FC236}">
                    <a16:creationId xmlns:a16="http://schemas.microsoft.com/office/drawing/2014/main" id="{3199FC52-D761-0B4D-915A-DDAF5DAC7C7B}"/>
                  </a:ext>
                </a:extLst>
              </p:cNvPr>
              <p:cNvSpPr>
                <a:spLocks/>
              </p:cNvSpPr>
              <p:nvPr/>
            </p:nvSpPr>
            <p:spPr bwMode="auto">
              <a:xfrm>
                <a:off x="4614" y="2445"/>
                <a:ext cx="1" cy="2"/>
              </a:xfrm>
              <a:custGeom>
                <a:avLst/>
                <a:gdLst>
                  <a:gd name="T0" fmla="*/ 0 w 1"/>
                  <a:gd name="T1" fmla="*/ 0 h 2"/>
                  <a:gd name="T2" fmla="*/ 0 w 1"/>
                  <a:gd name="T3" fmla="*/ 0 h 2"/>
                  <a:gd name="T4" fmla="*/ 1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2"/>
                    </a:lnTo>
                    <a:lnTo>
                      <a:pt x="1" y="2"/>
                    </a:lnTo>
                    <a:lnTo>
                      <a:pt x="1"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6" name="Freeform 2857">
                <a:extLst>
                  <a:ext uri="{FF2B5EF4-FFF2-40B4-BE49-F238E27FC236}">
                    <a16:creationId xmlns:a16="http://schemas.microsoft.com/office/drawing/2014/main" id="{D99DDFBE-7AE6-F243-A67F-B1AB0C7D3393}"/>
                  </a:ext>
                </a:extLst>
              </p:cNvPr>
              <p:cNvSpPr>
                <a:spLocks/>
              </p:cNvSpPr>
              <p:nvPr/>
            </p:nvSpPr>
            <p:spPr bwMode="auto">
              <a:xfrm>
                <a:off x="4614" y="2445"/>
                <a:ext cx="1" cy="2"/>
              </a:xfrm>
              <a:custGeom>
                <a:avLst/>
                <a:gdLst>
                  <a:gd name="T0" fmla="*/ 0 w 1"/>
                  <a:gd name="T1" fmla="*/ 0 h 2"/>
                  <a:gd name="T2" fmla="*/ 0 w 1"/>
                  <a:gd name="T3" fmla="*/ 0 h 2"/>
                  <a:gd name="T4" fmla="*/ 1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2"/>
                    </a:lnTo>
                    <a:lnTo>
                      <a:pt x="1" y="2"/>
                    </a:lnTo>
                    <a:lnTo>
                      <a:pt x="1"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7" name="Freeform 2858">
                <a:extLst>
                  <a:ext uri="{FF2B5EF4-FFF2-40B4-BE49-F238E27FC236}">
                    <a16:creationId xmlns:a16="http://schemas.microsoft.com/office/drawing/2014/main" id="{B18F7437-B375-C542-9F3F-D03E91634154}"/>
                  </a:ext>
                </a:extLst>
              </p:cNvPr>
              <p:cNvSpPr>
                <a:spLocks/>
              </p:cNvSpPr>
              <p:nvPr/>
            </p:nvSpPr>
            <p:spPr bwMode="auto">
              <a:xfrm>
                <a:off x="4614" y="2524"/>
                <a:ext cx="1" cy="0"/>
              </a:xfrm>
              <a:custGeom>
                <a:avLst/>
                <a:gdLst>
                  <a:gd name="T0" fmla="*/ 1 w 1"/>
                  <a:gd name="T1" fmla="*/ 1 w 1"/>
                  <a:gd name="T2" fmla="*/ 1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lnTo>
                      <a:pt x="1" y="0"/>
                    </a:lnTo>
                    <a:lnTo>
                      <a:pt x="1" y="0"/>
                    </a:lnTo>
                    <a:lnTo>
                      <a:pt x="0" y="0"/>
                    </a:lnTo>
                    <a:lnTo>
                      <a:pt x="0" y="0"/>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8" name="Freeform 2859">
                <a:extLst>
                  <a:ext uri="{FF2B5EF4-FFF2-40B4-BE49-F238E27FC236}">
                    <a16:creationId xmlns:a16="http://schemas.microsoft.com/office/drawing/2014/main" id="{2E37566E-56E6-204A-B486-CF72BB1B9644}"/>
                  </a:ext>
                </a:extLst>
              </p:cNvPr>
              <p:cNvSpPr>
                <a:spLocks/>
              </p:cNvSpPr>
              <p:nvPr/>
            </p:nvSpPr>
            <p:spPr bwMode="auto">
              <a:xfrm>
                <a:off x="4614" y="2524"/>
                <a:ext cx="1" cy="0"/>
              </a:xfrm>
              <a:custGeom>
                <a:avLst/>
                <a:gdLst>
                  <a:gd name="T0" fmla="*/ 1 w 1"/>
                  <a:gd name="T1" fmla="*/ 1 w 1"/>
                  <a:gd name="T2" fmla="*/ 1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lnTo>
                      <a:pt x="1" y="0"/>
                    </a:lnTo>
                    <a:lnTo>
                      <a:pt x="1" y="0"/>
                    </a:lnTo>
                    <a:lnTo>
                      <a:pt x="0" y="0"/>
                    </a:lnTo>
                    <a:lnTo>
                      <a:pt x="0" y="0"/>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19" name="Freeform 2860">
                <a:extLst>
                  <a:ext uri="{FF2B5EF4-FFF2-40B4-BE49-F238E27FC236}">
                    <a16:creationId xmlns:a16="http://schemas.microsoft.com/office/drawing/2014/main" id="{F7FE87E5-D8DA-A342-8D89-36FB5FFA3504}"/>
                  </a:ext>
                </a:extLst>
              </p:cNvPr>
              <p:cNvSpPr>
                <a:spLocks/>
              </p:cNvSpPr>
              <p:nvPr/>
            </p:nvSpPr>
            <p:spPr bwMode="auto">
              <a:xfrm>
                <a:off x="4615" y="2509"/>
                <a:ext cx="9" cy="6"/>
              </a:xfrm>
              <a:custGeom>
                <a:avLst/>
                <a:gdLst>
                  <a:gd name="T0" fmla="*/ 4 w 9"/>
                  <a:gd name="T1" fmla="*/ 2 h 6"/>
                  <a:gd name="T2" fmla="*/ 4 w 9"/>
                  <a:gd name="T3" fmla="*/ 2 h 6"/>
                  <a:gd name="T4" fmla="*/ 2 w 9"/>
                  <a:gd name="T5" fmla="*/ 0 h 6"/>
                  <a:gd name="T6" fmla="*/ 2 w 9"/>
                  <a:gd name="T7" fmla="*/ 0 h 6"/>
                  <a:gd name="T8" fmla="*/ 0 w 9"/>
                  <a:gd name="T9" fmla="*/ 2 h 6"/>
                  <a:gd name="T10" fmla="*/ 2 w 9"/>
                  <a:gd name="T11" fmla="*/ 4 h 6"/>
                  <a:gd name="T12" fmla="*/ 9 w 9"/>
                  <a:gd name="T13" fmla="*/ 6 h 6"/>
                  <a:gd name="T14" fmla="*/ 9 w 9"/>
                  <a:gd name="T15" fmla="*/ 6 h 6"/>
                  <a:gd name="T16" fmla="*/ 8 w 9"/>
                  <a:gd name="T17" fmla="*/ 4 h 6"/>
                  <a:gd name="T18" fmla="*/ 8 w 9"/>
                  <a:gd name="T19" fmla="*/ 4 h 6"/>
                  <a:gd name="T20" fmla="*/ 4 w 9"/>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4" y="2"/>
                    </a:moveTo>
                    <a:lnTo>
                      <a:pt x="4" y="2"/>
                    </a:lnTo>
                    <a:lnTo>
                      <a:pt x="2" y="0"/>
                    </a:lnTo>
                    <a:lnTo>
                      <a:pt x="2" y="0"/>
                    </a:lnTo>
                    <a:lnTo>
                      <a:pt x="0" y="2"/>
                    </a:lnTo>
                    <a:lnTo>
                      <a:pt x="2" y="4"/>
                    </a:lnTo>
                    <a:lnTo>
                      <a:pt x="9" y="6"/>
                    </a:lnTo>
                    <a:lnTo>
                      <a:pt x="9" y="6"/>
                    </a:lnTo>
                    <a:lnTo>
                      <a:pt x="8" y="4"/>
                    </a:lnTo>
                    <a:lnTo>
                      <a:pt x="8" y="4"/>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0" name="Freeform 2861">
                <a:extLst>
                  <a:ext uri="{FF2B5EF4-FFF2-40B4-BE49-F238E27FC236}">
                    <a16:creationId xmlns:a16="http://schemas.microsoft.com/office/drawing/2014/main" id="{D1353FC6-BC24-DF4E-BD24-62D2C9565446}"/>
                  </a:ext>
                </a:extLst>
              </p:cNvPr>
              <p:cNvSpPr>
                <a:spLocks/>
              </p:cNvSpPr>
              <p:nvPr/>
            </p:nvSpPr>
            <p:spPr bwMode="auto">
              <a:xfrm>
                <a:off x="4615" y="2509"/>
                <a:ext cx="9" cy="6"/>
              </a:xfrm>
              <a:custGeom>
                <a:avLst/>
                <a:gdLst>
                  <a:gd name="T0" fmla="*/ 4 w 9"/>
                  <a:gd name="T1" fmla="*/ 2 h 6"/>
                  <a:gd name="T2" fmla="*/ 4 w 9"/>
                  <a:gd name="T3" fmla="*/ 2 h 6"/>
                  <a:gd name="T4" fmla="*/ 2 w 9"/>
                  <a:gd name="T5" fmla="*/ 0 h 6"/>
                  <a:gd name="T6" fmla="*/ 2 w 9"/>
                  <a:gd name="T7" fmla="*/ 0 h 6"/>
                  <a:gd name="T8" fmla="*/ 0 w 9"/>
                  <a:gd name="T9" fmla="*/ 2 h 6"/>
                  <a:gd name="T10" fmla="*/ 2 w 9"/>
                  <a:gd name="T11" fmla="*/ 4 h 6"/>
                  <a:gd name="T12" fmla="*/ 9 w 9"/>
                  <a:gd name="T13" fmla="*/ 6 h 6"/>
                  <a:gd name="T14" fmla="*/ 9 w 9"/>
                  <a:gd name="T15" fmla="*/ 6 h 6"/>
                  <a:gd name="T16" fmla="*/ 8 w 9"/>
                  <a:gd name="T17" fmla="*/ 4 h 6"/>
                  <a:gd name="T18" fmla="*/ 8 w 9"/>
                  <a:gd name="T19" fmla="*/ 4 h 6"/>
                  <a:gd name="T20" fmla="*/ 4 w 9"/>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4" y="2"/>
                    </a:moveTo>
                    <a:lnTo>
                      <a:pt x="4" y="2"/>
                    </a:lnTo>
                    <a:lnTo>
                      <a:pt x="2" y="0"/>
                    </a:lnTo>
                    <a:lnTo>
                      <a:pt x="2" y="0"/>
                    </a:lnTo>
                    <a:lnTo>
                      <a:pt x="0" y="2"/>
                    </a:lnTo>
                    <a:lnTo>
                      <a:pt x="2" y="4"/>
                    </a:lnTo>
                    <a:lnTo>
                      <a:pt x="9" y="6"/>
                    </a:lnTo>
                    <a:lnTo>
                      <a:pt x="9" y="6"/>
                    </a:lnTo>
                    <a:lnTo>
                      <a:pt x="8" y="4"/>
                    </a:lnTo>
                    <a:lnTo>
                      <a:pt x="8" y="4"/>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1" name="Freeform 2862">
                <a:extLst>
                  <a:ext uri="{FF2B5EF4-FFF2-40B4-BE49-F238E27FC236}">
                    <a16:creationId xmlns:a16="http://schemas.microsoft.com/office/drawing/2014/main" id="{B1D3C447-8DA4-7647-AE11-5536ABA38F1F}"/>
                  </a:ext>
                </a:extLst>
              </p:cNvPr>
              <p:cNvSpPr>
                <a:spLocks/>
              </p:cNvSpPr>
              <p:nvPr/>
            </p:nvSpPr>
            <p:spPr bwMode="auto">
              <a:xfrm>
                <a:off x="4619" y="2484"/>
                <a:ext cx="4" cy="4"/>
              </a:xfrm>
              <a:custGeom>
                <a:avLst/>
                <a:gdLst>
                  <a:gd name="T0" fmla="*/ 0 w 4"/>
                  <a:gd name="T1" fmla="*/ 0 h 4"/>
                  <a:gd name="T2" fmla="*/ 0 w 4"/>
                  <a:gd name="T3" fmla="*/ 0 h 4"/>
                  <a:gd name="T4" fmla="*/ 4 w 4"/>
                  <a:gd name="T5" fmla="*/ 4 h 4"/>
                  <a:gd name="T6" fmla="*/ 4 w 4"/>
                  <a:gd name="T7" fmla="*/ 4 h 4"/>
                  <a:gd name="T8" fmla="*/ 2 w 4"/>
                  <a:gd name="T9" fmla="*/ 2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0"/>
                    </a:lnTo>
                    <a:lnTo>
                      <a:pt x="4" y="4"/>
                    </a:lnTo>
                    <a:lnTo>
                      <a:pt x="4" y="4"/>
                    </a:lnTo>
                    <a:lnTo>
                      <a:pt x="2"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2" name="Freeform 2863">
                <a:extLst>
                  <a:ext uri="{FF2B5EF4-FFF2-40B4-BE49-F238E27FC236}">
                    <a16:creationId xmlns:a16="http://schemas.microsoft.com/office/drawing/2014/main" id="{B872141B-9F01-F64C-B629-0B76FC3BD70D}"/>
                  </a:ext>
                </a:extLst>
              </p:cNvPr>
              <p:cNvSpPr>
                <a:spLocks/>
              </p:cNvSpPr>
              <p:nvPr/>
            </p:nvSpPr>
            <p:spPr bwMode="auto">
              <a:xfrm>
                <a:off x="4619" y="2484"/>
                <a:ext cx="4" cy="4"/>
              </a:xfrm>
              <a:custGeom>
                <a:avLst/>
                <a:gdLst>
                  <a:gd name="T0" fmla="*/ 0 w 4"/>
                  <a:gd name="T1" fmla="*/ 0 h 4"/>
                  <a:gd name="T2" fmla="*/ 0 w 4"/>
                  <a:gd name="T3" fmla="*/ 0 h 4"/>
                  <a:gd name="T4" fmla="*/ 4 w 4"/>
                  <a:gd name="T5" fmla="*/ 4 h 4"/>
                  <a:gd name="T6" fmla="*/ 4 w 4"/>
                  <a:gd name="T7" fmla="*/ 4 h 4"/>
                  <a:gd name="T8" fmla="*/ 2 w 4"/>
                  <a:gd name="T9" fmla="*/ 2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0"/>
                    </a:lnTo>
                    <a:lnTo>
                      <a:pt x="4" y="4"/>
                    </a:lnTo>
                    <a:lnTo>
                      <a:pt x="4" y="4"/>
                    </a:lnTo>
                    <a:lnTo>
                      <a:pt x="2"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3" name="Freeform 2864">
                <a:extLst>
                  <a:ext uri="{FF2B5EF4-FFF2-40B4-BE49-F238E27FC236}">
                    <a16:creationId xmlns:a16="http://schemas.microsoft.com/office/drawing/2014/main" id="{3E170BA2-8221-7848-ACDC-CF892BCB5D7D}"/>
                  </a:ext>
                </a:extLst>
              </p:cNvPr>
              <p:cNvSpPr>
                <a:spLocks/>
              </p:cNvSpPr>
              <p:nvPr/>
            </p:nvSpPr>
            <p:spPr bwMode="auto">
              <a:xfrm>
                <a:off x="4617" y="2516"/>
                <a:ext cx="2" cy="4"/>
              </a:xfrm>
              <a:custGeom>
                <a:avLst/>
                <a:gdLst>
                  <a:gd name="T0" fmla="*/ 2 w 2"/>
                  <a:gd name="T1" fmla="*/ 0 h 4"/>
                  <a:gd name="T2" fmla="*/ 2 w 2"/>
                  <a:gd name="T3" fmla="*/ 0 h 4"/>
                  <a:gd name="T4" fmla="*/ 0 w 2"/>
                  <a:gd name="T5" fmla="*/ 0 h 4"/>
                  <a:gd name="T6" fmla="*/ 0 w 2"/>
                  <a:gd name="T7" fmla="*/ 0 h 4"/>
                  <a:gd name="T8" fmla="*/ 0 w 2"/>
                  <a:gd name="T9" fmla="*/ 2 h 4"/>
                  <a:gd name="T10" fmla="*/ 2 w 2"/>
                  <a:gd name="T11" fmla="*/ 4 h 4"/>
                  <a:gd name="T12" fmla="*/ 2 w 2"/>
                  <a:gd name="T13" fmla="*/ 4 h 4"/>
                  <a:gd name="T14" fmla="*/ 2 w 2"/>
                  <a:gd name="T15" fmla="*/ 2 h 4"/>
                  <a:gd name="T16" fmla="*/ 2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0"/>
                    </a:moveTo>
                    <a:lnTo>
                      <a:pt x="2" y="0"/>
                    </a:lnTo>
                    <a:lnTo>
                      <a:pt x="0" y="0"/>
                    </a:lnTo>
                    <a:lnTo>
                      <a:pt x="0" y="0"/>
                    </a:lnTo>
                    <a:lnTo>
                      <a:pt x="0" y="2"/>
                    </a:lnTo>
                    <a:lnTo>
                      <a:pt x="2" y="4"/>
                    </a:lnTo>
                    <a:lnTo>
                      <a:pt x="2" y="4"/>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4" name="Freeform 2865">
                <a:extLst>
                  <a:ext uri="{FF2B5EF4-FFF2-40B4-BE49-F238E27FC236}">
                    <a16:creationId xmlns:a16="http://schemas.microsoft.com/office/drawing/2014/main" id="{D56BA2A9-2B56-CA43-8762-6EACC7063905}"/>
                  </a:ext>
                </a:extLst>
              </p:cNvPr>
              <p:cNvSpPr>
                <a:spLocks/>
              </p:cNvSpPr>
              <p:nvPr/>
            </p:nvSpPr>
            <p:spPr bwMode="auto">
              <a:xfrm>
                <a:off x="4617" y="2516"/>
                <a:ext cx="2" cy="4"/>
              </a:xfrm>
              <a:custGeom>
                <a:avLst/>
                <a:gdLst>
                  <a:gd name="T0" fmla="*/ 2 w 2"/>
                  <a:gd name="T1" fmla="*/ 0 h 4"/>
                  <a:gd name="T2" fmla="*/ 2 w 2"/>
                  <a:gd name="T3" fmla="*/ 0 h 4"/>
                  <a:gd name="T4" fmla="*/ 0 w 2"/>
                  <a:gd name="T5" fmla="*/ 0 h 4"/>
                  <a:gd name="T6" fmla="*/ 0 w 2"/>
                  <a:gd name="T7" fmla="*/ 0 h 4"/>
                  <a:gd name="T8" fmla="*/ 0 w 2"/>
                  <a:gd name="T9" fmla="*/ 2 h 4"/>
                  <a:gd name="T10" fmla="*/ 2 w 2"/>
                  <a:gd name="T11" fmla="*/ 4 h 4"/>
                  <a:gd name="T12" fmla="*/ 2 w 2"/>
                  <a:gd name="T13" fmla="*/ 4 h 4"/>
                  <a:gd name="T14" fmla="*/ 2 w 2"/>
                  <a:gd name="T15" fmla="*/ 2 h 4"/>
                  <a:gd name="T16" fmla="*/ 2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0"/>
                    </a:moveTo>
                    <a:lnTo>
                      <a:pt x="2" y="0"/>
                    </a:lnTo>
                    <a:lnTo>
                      <a:pt x="0" y="0"/>
                    </a:lnTo>
                    <a:lnTo>
                      <a:pt x="0" y="0"/>
                    </a:lnTo>
                    <a:lnTo>
                      <a:pt x="0" y="2"/>
                    </a:lnTo>
                    <a:lnTo>
                      <a:pt x="2" y="4"/>
                    </a:lnTo>
                    <a:lnTo>
                      <a:pt x="2" y="4"/>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5" name="Freeform 2866">
                <a:extLst>
                  <a:ext uri="{FF2B5EF4-FFF2-40B4-BE49-F238E27FC236}">
                    <a16:creationId xmlns:a16="http://schemas.microsoft.com/office/drawing/2014/main" id="{98C44D6E-3E5A-304F-AB89-A39450E95B92}"/>
                  </a:ext>
                </a:extLst>
              </p:cNvPr>
              <p:cNvSpPr>
                <a:spLocks/>
              </p:cNvSpPr>
              <p:nvPr/>
            </p:nvSpPr>
            <p:spPr bwMode="auto">
              <a:xfrm>
                <a:off x="4615" y="2538"/>
                <a:ext cx="4" cy="2"/>
              </a:xfrm>
              <a:custGeom>
                <a:avLst/>
                <a:gdLst>
                  <a:gd name="T0" fmla="*/ 4 w 4"/>
                  <a:gd name="T1" fmla="*/ 0 h 2"/>
                  <a:gd name="T2" fmla="*/ 4 w 4"/>
                  <a:gd name="T3" fmla="*/ 0 h 2"/>
                  <a:gd name="T4" fmla="*/ 4 w 4"/>
                  <a:gd name="T5" fmla="*/ 0 h 2"/>
                  <a:gd name="T6" fmla="*/ 2 w 4"/>
                  <a:gd name="T7" fmla="*/ 0 h 2"/>
                  <a:gd name="T8" fmla="*/ 0 w 4"/>
                  <a:gd name="T9" fmla="*/ 2 h 2"/>
                  <a:gd name="T10" fmla="*/ 0 w 4"/>
                  <a:gd name="T11" fmla="*/ 2 h 2"/>
                  <a:gd name="T12" fmla="*/ 2 w 4"/>
                  <a:gd name="T13" fmla="*/ 2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4" y="0"/>
                    </a:lnTo>
                    <a:lnTo>
                      <a:pt x="2" y="0"/>
                    </a:lnTo>
                    <a:lnTo>
                      <a:pt x="0" y="2"/>
                    </a:lnTo>
                    <a:lnTo>
                      <a:pt x="0" y="2"/>
                    </a:lnTo>
                    <a:lnTo>
                      <a:pt x="2" y="2"/>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6" name="Freeform 2867">
                <a:extLst>
                  <a:ext uri="{FF2B5EF4-FFF2-40B4-BE49-F238E27FC236}">
                    <a16:creationId xmlns:a16="http://schemas.microsoft.com/office/drawing/2014/main" id="{74911B18-9B37-6244-BE20-F0FCE0EB5CDC}"/>
                  </a:ext>
                </a:extLst>
              </p:cNvPr>
              <p:cNvSpPr>
                <a:spLocks/>
              </p:cNvSpPr>
              <p:nvPr/>
            </p:nvSpPr>
            <p:spPr bwMode="auto">
              <a:xfrm>
                <a:off x="4615" y="2538"/>
                <a:ext cx="4" cy="2"/>
              </a:xfrm>
              <a:custGeom>
                <a:avLst/>
                <a:gdLst>
                  <a:gd name="T0" fmla="*/ 4 w 4"/>
                  <a:gd name="T1" fmla="*/ 0 h 2"/>
                  <a:gd name="T2" fmla="*/ 4 w 4"/>
                  <a:gd name="T3" fmla="*/ 0 h 2"/>
                  <a:gd name="T4" fmla="*/ 4 w 4"/>
                  <a:gd name="T5" fmla="*/ 0 h 2"/>
                  <a:gd name="T6" fmla="*/ 2 w 4"/>
                  <a:gd name="T7" fmla="*/ 0 h 2"/>
                  <a:gd name="T8" fmla="*/ 0 w 4"/>
                  <a:gd name="T9" fmla="*/ 2 h 2"/>
                  <a:gd name="T10" fmla="*/ 0 w 4"/>
                  <a:gd name="T11" fmla="*/ 2 h 2"/>
                  <a:gd name="T12" fmla="*/ 2 w 4"/>
                  <a:gd name="T13" fmla="*/ 2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4" y="0"/>
                    </a:lnTo>
                    <a:lnTo>
                      <a:pt x="4" y="0"/>
                    </a:lnTo>
                    <a:lnTo>
                      <a:pt x="2" y="0"/>
                    </a:lnTo>
                    <a:lnTo>
                      <a:pt x="0" y="2"/>
                    </a:lnTo>
                    <a:lnTo>
                      <a:pt x="0" y="2"/>
                    </a:lnTo>
                    <a:lnTo>
                      <a:pt x="2" y="2"/>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7" name="Freeform 2868">
                <a:extLst>
                  <a:ext uri="{FF2B5EF4-FFF2-40B4-BE49-F238E27FC236}">
                    <a16:creationId xmlns:a16="http://schemas.microsoft.com/office/drawing/2014/main" id="{5E070492-4A68-F040-847B-A3DEFF23AC53}"/>
                  </a:ext>
                </a:extLst>
              </p:cNvPr>
              <p:cNvSpPr>
                <a:spLocks/>
              </p:cNvSpPr>
              <p:nvPr/>
            </p:nvSpPr>
            <p:spPr bwMode="auto">
              <a:xfrm>
                <a:off x="4623" y="2491"/>
                <a:ext cx="19" cy="22"/>
              </a:xfrm>
              <a:custGeom>
                <a:avLst/>
                <a:gdLst>
                  <a:gd name="T0" fmla="*/ 0 w 19"/>
                  <a:gd name="T1" fmla="*/ 0 h 22"/>
                  <a:gd name="T2" fmla="*/ 0 w 19"/>
                  <a:gd name="T3" fmla="*/ 0 h 22"/>
                  <a:gd name="T4" fmla="*/ 3 w 19"/>
                  <a:gd name="T5" fmla="*/ 4 h 22"/>
                  <a:gd name="T6" fmla="*/ 3 w 19"/>
                  <a:gd name="T7" fmla="*/ 4 h 22"/>
                  <a:gd name="T8" fmla="*/ 7 w 19"/>
                  <a:gd name="T9" fmla="*/ 9 h 22"/>
                  <a:gd name="T10" fmla="*/ 9 w 19"/>
                  <a:gd name="T11" fmla="*/ 13 h 22"/>
                  <a:gd name="T12" fmla="*/ 9 w 19"/>
                  <a:gd name="T13" fmla="*/ 13 h 22"/>
                  <a:gd name="T14" fmla="*/ 12 w 19"/>
                  <a:gd name="T15" fmla="*/ 20 h 22"/>
                  <a:gd name="T16" fmla="*/ 16 w 19"/>
                  <a:gd name="T17" fmla="*/ 22 h 22"/>
                  <a:gd name="T18" fmla="*/ 17 w 19"/>
                  <a:gd name="T19" fmla="*/ 22 h 22"/>
                  <a:gd name="T20" fmla="*/ 17 w 19"/>
                  <a:gd name="T21" fmla="*/ 20 h 22"/>
                  <a:gd name="T22" fmla="*/ 17 w 19"/>
                  <a:gd name="T23" fmla="*/ 20 h 22"/>
                  <a:gd name="T24" fmla="*/ 19 w 19"/>
                  <a:gd name="T25" fmla="*/ 16 h 22"/>
                  <a:gd name="T26" fmla="*/ 19 w 19"/>
                  <a:gd name="T27" fmla="*/ 16 h 22"/>
                  <a:gd name="T28" fmla="*/ 19 w 19"/>
                  <a:gd name="T29" fmla="*/ 13 h 22"/>
                  <a:gd name="T30" fmla="*/ 19 w 19"/>
                  <a:gd name="T31" fmla="*/ 11 h 22"/>
                  <a:gd name="T32" fmla="*/ 19 w 19"/>
                  <a:gd name="T33" fmla="*/ 11 h 22"/>
                  <a:gd name="T34" fmla="*/ 17 w 19"/>
                  <a:gd name="T35" fmla="*/ 8 h 22"/>
                  <a:gd name="T36" fmla="*/ 16 w 19"/>
                  <a:gd name="T37" fmla="*/ 4 h 22"/>
                  <a:gd name="T38" fmla="*/ 16 w 19"/>
                  <a:gd name="T39" fmla="*/ 4 h 22"/>
                  <a:gd name="T40" fmla="*/ 7 w 19"/>
                  <a:gd name="T41" fmla="*/ 0 h 22"/>
                  <a:gd name="T42" fmla="*/ 3 w 19"/>
                  <a:gd name="T43" fmla="*/ 0 h 22"/>
                  <a:gd name="T44" fmla="*/ 0 w 19"/>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0" y="0"/>
                    </a:moveTo>
                    <a:lnTo>
                      <a:pt x="0" y="0"/>
                    </a:lnTo>
                    <a:lnTo>
                      <a:pt x="3" y="4"/>
                    </a:lnTo>
                    <a:lnTo>
                      <a:pt x="3" y="4"/>
                    </a:lnTo>
                    <a:lnTo>
                      <a:pt x="7" y="9"/>
                    </a:lnTo>
                    <a:lnTo>
                      <a:pt x="9" y="13"/>
                    </a:lnTo>
                    <a:lnTo>
                      <a:pt x="9" y="13"/>
                    </a:lnTo>
                    <a:lnTo>
                      <a:pt x="12" y="20"/>
                    </a:lnTo>
                    <a:lnTo>
                      <a:pt x="16" y="22"/>
                    </a:lnTo>
                    <a:lnTo>
                      <a:pt x="17" y="22"/>
                    </a:lnTo>
                    <a:lnTo>
                      <a:pt x="17" y="20"/>
                    </a:lnTo>
                    <a:lnTo>
                      <a:pt x="17" y="20"/>
                    </a:lnTo>
                    <a:lnTo>
                      <a:pt x="19" y="16"/>
                    </a:lnTo>
                    <a:lnTo>
                      <a:pt x="19" y="16"/>
                    </a:lnTo>
                    <a:lnTo>
                      <a:pt x="19" y="13"/>
                    </a:lnTo>
                    <a:lnTo>
                      <a:pt x="19" y="11"/>
                    </a:lnTo>
                    <a:lnTo>
                      <a:pt x="19" y="11"/>
                    </a:lnTo>
                    <a:lnTo>
                      <a:pt x="17" y="8"/>
                    </a:lnTo>
                    <a:lnTo>
                      <a:pt x="16" y="4"/>
                    </a:lnTo>
                    <a:lnTo>
                      <a:pt x="16" y="4"/>
                    </a:lnTo>
                    <a:lnTo>
                      <a:pt x="7" y="0"/>
                    </a:lnTo>
                    <a:lnTo>
                      <a:pt x="3"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8" name="Freeform 2869">
                <a:extLst>
                  <a:ext uri="{FF2B5EF4-FFF2-40B4-BE49-F238E27FC236}">
                    <a16:creationId xmlns:a16="http://schemas.microsoft.com/office/drawing/2014/main" id="{E49A4E20-9B3F-E74C-831C-0AEC2FD9F3E0}"/>
                  </a:ext>
                </a:extLst>
              </p:cNvPr>
              <p:cNvSpPr>
                <a:spLocks/>
              </p:cNvSpPr>
              <p:nvPr/>
            </p:nvSpPr>
            <p:spPr bwMode="auto">
              <a:xfrm>
                <a:off x="4623" y="2491"/>
                <a:ext cx="19" cy="22"/>
              </a:xfrm>
              <a:custGeom>
                <a:avLst/>
                <a:gdLst>
                  <a:gd name="T0" fmla="*/ 0 w 19"/>
                  <a:gd name="T1" fmla="*/ 0 h 22"/>
                  <a:gd name="T2" fmla="*/ 0 w 19"/>
                  <a:gd name="T3" fmla="*/ 0 h 22"/>
                  <a:gd name="T4" fmla="*/ 3 w 19"/>
                  <a:gd name="T5" fmla="*/ 4 h 22"/>
                  <a:gd name="T6" fmla="*/ 3 w 19"/>
                  <a:gd name="T7" fmla="*/ 4 h 22"/>
                  <a:gd name="T8" fmla="*/ 7 w 19"/>
                  <a:gd name="T9" fmla="*/ 9 h 22"/>
                  <a:gd name="T10" fmla="*/ 9 w 19"/>
                  <a:gd name="T11" fmla="*/ 13 h 22"/>
                  <a:gd name="T12" fmla="*/ 9 w 19"/>
                  <a:gd name="T13" fmla="*/ 13 h 22"/>
                  <a:gd name="T14" fmla="*/ 12 w 19"/>
                  <a:gd name="T15" fmla="*/ 20 h 22"/>
                  <a:gd name="T16" fmla="*/ 16 w 19"/>
                  <a:gd name="T17" fmla="*/ 22 h 22"/>
                  <a:gd name="T18" fmla="*/ 17 w 19"/>
                  <a:gd name="T19" fmla="*/ 22 h 22"/>
                  <a:gd name="T20" fmla="*/ 17 w 19"/>
                  <a:gd name="T21" fmla="*/ 20 h 22"/>
                  <a:gd name="T22" fmla="*/ 17 w 19"/>
                  <a:gd name="T23" fmla="*/ 20 h 22"/>
                  <a:gd name="T24" fmla="*/ 19 w 19"/>
                  <a:gd name="T25" fmla="*/ 16 h 22"/>
                  <a:gd name="T26" fmla="*/ 19 w 19"/>
                  <a:gd name="T27" fmla="*/ 16 h 22"/>
                  <a:gd name="T28" fmla="*/ 19 w 19"/>
                  <a:gd name="T29" fmla="*/ 13 h 22"/>
                  <a:gd name="T30" fmla="*/ 19 w 19"/>
                  <a:gd name="T31" fmla="*/ 11 h 22"/>
                  <a:gd name="T32" fmla="*/ 19 w 19"/>
                  <a:gd name="T33" fmla="*/ 11 h 22"/>
                  <a:gd name="T34" fmla="*/ 17 w 19"/>
                  <a:gd name="T35" fmla="*/ 8 h 22"/>
                  <a:gd name="T36" fmla="*/ 16 w 19"/>
                  <a:gd name="T37" fmla="*/ 4 h 22"/>
                  <a:gd name="T38" fmla="*/ 16 w 19"/>
                  <a:gd name="T39" fmla="*/ 4 h 22"/>
                  <a:gd name="T40" fmla="*/ 7 w 19"/>
                  <a:gd name="T41" fmla="*/ 0 h 22"/>
                  <a:gd name="T42" fmla="*/ 3 w 19"/>
                  <a:gd name="T43" fmla="*/ 0 h 22"/>
                  <a:gd name="T44" fmla="*/ 0 w 19"/>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0" y="0"/>
                    </a:moveTo>
                    <a:lnTo>
                      <a:pt x="0" y="0"/>
                    </a:lnTo>
                    <a:lnTo>
                      <a:pt x="3" y="4"/>
                    </a:lnTo>
                    <a:lnTo>
                      <a:pt x="3" y="4"/>
                    </a:lnTo>
                    <a:lnTo>
                      <a:pt x="7" y="9"/>
                    </a:lnTo>
                    <a:lnTo>
                      <a:pt x="9" y="13"/>
                    </a:lnTo>
                    <a:lnTo>
                      <a:pt x="9" y="13"/>
                    </a:lnTo>
                    <a:lnTo>
                      <a:pt x="12" y="20"/>
                    </a:lnTo>
                    <a:lnTo>
                      <a:pt x="16" y="22"/>
                    </a:lnTo>
                    <a:lnTo>
                      <a:pt x="17" y="22"/>
                    </a:lnTo>
                    <a:lnTo>
                      <a:pt x="17" y="20"/>
                    </a:lnTo>
                    <a:lnTo>
                      <a:pt x="17" y="20"/>
                    </a:lnTo>
                    <a:lnTo>
                      <a:pt x="19" y="16"/>
                    </a:lnTo>
                    <a:lnTo>
                      <a:pt x="19" y="16"/>
                    </a:lnTo>
                    <a:lnTo>
                      <a:pt x="19" y="13"/>
                    </a:lnTo>
                    <a:lnTo>
                      <a:pt x="19" y="11"/>
                    </a:lnTo>
                    <a:lnTo>
                      <a:pt x="19" y="11"/>
                    </a:lnTo>
                    <a:lnTo>
                      <a:pt x="17" y="8"/>
                    </a:lnTo>
                    <a:lnTo>
                      <a:pt x="16" y="4"/>
                    </a:lnTo>
                    <a:lnTo>
                      <a:pt x="16" y="4"/>
                    </a:lnTo>
                    <a:lnTo>
                      <a:pt x="7" y="0"/>
                    </a:lnTo>
                    <a:lnTo>
                      <a:pt x="3"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29" name="Freeform 2870">
                <a:extLst>
                  <a:ext uri="{FF2B5EF4-FFF2-40B4-BE49-F238E27FC236}">
                    <a16:creationId xmlns:a16="http://schemas.microsoft.com/office/drawing/2014/main" id="{2B7EB52E-1DA0-BB48-A220-59D7DC5273E5}"/>
                  </a:ext>
                </a:extLst>
              </p:cNvPr>
              <p:cNvSpPr>
                <a:spLocks/>
              </p:cNvSpPr>
              <p:nvPr/>
            </p:nvSpPr>
            <p:spPr bwMode="auto">
              <a:xfrm>
                <a:off x="4617" y="2625"/>
                <a:ext cx="6" cy="6"/>
              </a:xfrm>
              <a:custGeom>
                <a:avLst/>
                <a:gdLst>
                  <a:gd name="T0" fmla="*/ 0 w 6"/>
                  <a:gd name="T1" fmla="*/ 6 h 6"/>
                  <a:gd name="T2" fmla="*/ 0 w 6"/>
                  <a:gd name="T3" fmla="*/ 6 h 6"/>
                  <a:gd name="T4" fmla="*/ 6 w 6"/>
                  <a:gd name="T5" fmla="*/ 2 h 6"/>
                  <a:gd name="T6" fmla="*/ 6 w 6"/>
                  <a:gd name="T7" fmla="*/ 2 h 6"/>
                  <a:gd name="T8" fmla="*/ 6 w 6"/>
                  <a:gd name="T9" fmla="*/ 0 h 6"/>
                  <a:gd name="T10" fmla="*/ 4 w 6"/>
                  <a:gd name="T11" fmla="*/ 0 h 6"/>
                  <a:gd name="T12" fmla="*/ 2 w 6"/>
                  <a:gd name="T13" fmla="*/ 2 h 6"/>
                  <a:gd name="T14" fmla="*/ 2 w 6"/>
                  <a:gd name="T15" fmla="*/ 2 h 6"/>
                  <a:gd name="T16" fmla="*/ 0 w 6"/>
                  <a:gd name="T17" fmla="*/ 4 h 6"/>
                  <a:gd name="T18" fmla="*/ 0 w 6"/>
                  <a:gd name="T19" fmla="*/ 4 h 6"/>
                  <a:gd name="T20" fmla="*/ 0 w 6"/>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0" y="6"/>
                    </a:moveTo>
                    <a:lnTo>
                      <a:pt x="0" y="6"/>
                    </a:lnTo>
                    <a:lnTo>
                      <a:pt x="6" y="2"/>
                    </a:lnTo>
                    <a:lnTo>
                      <a:pt x="6" y="2"/>
                    </a:lnTo>
                    <a:lnTo>
                      <a:pt x="6" y="0"/>
                    </a:lnTo>
                    <a:lnTo>
                      <a:pt x="4" y="0"/>
                    </a:lnTo>
                    <a:lnTo>
                      <a:pt x="2" y="2"/>
                    </a:lnTo>
                    <a:lnTo>
                      <a:pt x="2" y="2"/>
                    </a:lnTo>
                    <a:lnTo>
                      <a:pt x="0" y="4"/>
                    </a:lnTo>
                    <a:lnTo>
                      <a:pt x="0" y="4"/>
                    </a:lnTo>
                    <a:lnTo>
                      <a:pt x="0"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0" name="Freeform 2871">
                <a:extLst>
                  <a:ext uri="{FF2B5EF4-FFF2-40B4-BE49-F238E27FC236}">
                    <a16:creationId xmlns:a16="http://schemas.microsoft.com/office/drawing/2014/main" id="{279942D5-0053-BB42-97BA-369BAB8FB14C}"/>
                  </a:ext>
                </a:extLst>
              </p:cNvPr>
              <p:cNvSpPr>
                <a:spLocks/>
              </p:cNvSpPr>
              <p:nvPr/>
            </p:nvSpPr>
            <p:spPr bwMode="auto">
              <a:xfrm>
                <a:off x="4617" y="2625"/>
                <a:ext cx="6" cy="6"/>
              </a:xfrm>
              <a:custGeom>
                <a:avLst/>
                <a:gdLst>
                  <a:gd name="T0" fmla="*/ 0 w 6"/>
                  <a:gd name="T1" fmla="*/ 6 h 6"/>
                  <a:gd name="T2" fmla="*/ 0 w 6"/>
                  <a:gd name="T3" fmla="*/ 6 h 6"/>
                  <a:gd name="T4" fmla="*/ 6 w 6"/>
                  <a:gd name="T5" fmla="*/ 2 h 6"/>
                  <a:gd name="T6" fmla="*/ 6 w 6"/>
                  <a:gd name="T7" fmla="*/ 2 h 6"/>
                  <a:gd name="T8" fmla="*/ 6 w 6"/>
                  <a:gd name="T9" fmla="*/ 0 h 6"/>
                  <a:gd name="T10" fmla="*/ 4 w 6"/>
                  <a:gd name="T11" fmla="*/ 0 h 6"/>
                  <a:gd name="T12" fmla="*/ 2 w 6"/>
                  <a:gd name="T13" fmla="*/ 2 h 6"/>
                  <a:gd name="T14" fmla="*/ 2 w 6"/>
                  <a:gd name="T15" fmla="*/ 2 h 6"/>
                  <a:gd name="T16" fmla="*/ 0 w 6"/>
                  <a:gd name="T17" fmla="*/ 4 h 6"/>
                  <a:gd name="T18" fmla="*/ 0 w 6"/>
                  <a:gd name="T19" fmla="*/ 4 h 6"/>
                  <a:gd name="T20" fmla="*/ 0 w 6"/>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0" y="6"/>
                    </a:moveTo>
                    <a:lnTo>
                      <a:pt x="0" y="6"/>
                    </a:lnTo>
                    <a:lnTo>
                      <a:pt x="6" y="2"/>
                    </a:lnTo>
                    <a:lnTo>
                      <a:pt x="6" y="2"/>
                    </a:lnTo>
                    <a:lnTo>
                      <a:pt x="6" y="0"/>
                    </a:lnTo>
                    <a:lnTo>
                      <a:pt x="4" y="0"/>
                    </a:lnTo>
                    <a:lnTo>
                      <a:pt x="2" y="2"/>
                    </a:lnTo>
                    <a:lnTo>
                      <a:pt x="2" y="2"/>
                    </a:lnTo>
                    <a:lnTo>
                      <a:pt x="0" y="4"/>
                    </a:lnTo>
                    <a:lnTo>
                      <a:pt x="0" y="4"/>
                    </a:lnTo>
                    <a:lnTo>
                      <a:pt x="0"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1" name="Freeform 2872">
                <a:extLst>
                  <a:ext uri="{FF2B5EF4-FFF2-40B4-BE49-F238E27FC236}">
                    <a16:creationId xmlns:a16="http://schemas.microsoft.com/office/drawing/2014/main" id="{FE24E4BB-A980-BF44-9427-29D893E01E7A}"/>
                  </a:ext>
                </a:extLst>
              </p:cNvPr>
              <p:cNvSpPr>
                <a:spLocks/>
              </p:cNvSpPr>
              <p:nvPr/>
            </p:nvSpPr>
            <p:spPr bwMode="auto">
              <a:xfrm>
                <a:off x="4633" y="2615"/>
                <a:ext cx="7" cy="3"/>
              </a:xfrm>
              <a:custGeom>
                <a:avLst/>
                <a:gdLst>
                  <a:gd name="T0" fmla="*/ 6 w 7"/>
                  <a:gd name="T1" fmla="*/ 3 h 3"/>
                  <a:gd name="T2" fmla="*/ 6 w 7"/>
                  <a:gd name="T3" fmla="*/ 3 h 3"/>
                  <a:gd name="T4" fmla="*/ 7 w 7"/>
                  <a:gd name="T5" fmla="*/ 1 h 3"/>
                  <a:gd name="T6" fmla="*/ 6 w 7"/>
                  <a:gd name="T7" fmla="*/ 0 h 3"/>
                  <a:gd name="T8" fmla="*/ 2 w 7"/>
                  <a:gd name="T9" fmla="*/ 0 h 3"/>
                  <a:gd name="T10" fmla="*/ 2 w 7"/>
                  <a:gd name="T11" fmla="*/ 0 h 3"/>
                  <a:gd name="T12" fmla="*/ 0 w 7"/>
                  <a:gd name="T13" fmla="*/ 1 h 3"/>
                  <a:gd name="T14" fmla="*/ 0 w 7"/>
                  <a:gd name="T15" fmla="*/ 1 h 3"/>
                  <a:gd name="T16" fmla="*/ 0 w 7"/>
                  <a:gd name="T17" fmla="*/ 1 h 3"/>
                  <a:gd name="T18" fmla="*/ 4 w 7"/>
                  <a:gd name="T19" fmla="*/ 1 h 3"/>
                  <a:gd name="T20" fmla="*/ 6 w 7"/>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6" y="3"/>
                    </a:moveTo>
                    <a:lnTo>
                      <a:pt x="6" y="3"/>
                    </a:lnTo>
                    <a:lnTo>
                      <a:pt x="7" y="1"/>
                    </a:lnTo>
                    <a:lnTo>
                      <a:pt x="6" y="0"/>
                    </a:lnTo>
                    <a:lnTo>
                      <a:pt x="2" y="0"/>
                    </a:lnTo>
                    <a:lnTo>
                      <a:pt x="2" y="0"/>
                    </a:lnTo>
                    <a:lnTo>
                      <a:pt x="0" y="1"/>
                    </a:lnTo>
                    <a:lnTo>
                      <a:pt x="0" y="1"/>
                    </a:lnTo>
                    <a:lnTo>
                      <a:pt x="0" y="1"/>
                    </a:lnTo>
                    <a:lnTo>
                      <a:pt x="4" y="1"/>
                    </a:lnTo>
                    <a:lnTo>
                      <a:pt x="6"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2" name="Freeform 2873">
                <a:extLst>
                  <a:ext uri="{FF2B5EF4-FFF2-40B4-BE49-F238E27FC236}">
                    <a16:creationId xmlns:a16="http://schemas.microsoft.com/office/drawing/2014/main" id="{8FE7607C-AF4E-FC47-969C-442725B323BE}"/>
                  </a:ext>
                </a:extLst>
              </p:cNvPr>
              <p:cNvSpPr>
                <a:spLocks/>
              </p:cNvSpPr>
              <p:nvPr/>
            </p:nvSpPr>
            <p:spPr bwMode="auto">
              <a:xfrm>
                <a:off x="4633" y="2615"/>
                <a:ext cx="7" cy="3"/>
              </a:xfrm>
              <a:custGeom>
                <a:avLst/>
                <a:gdLst>
                  <a:gd name="T0" fmla="*/ 6 w 7"/>
                  <a:gd name="T1" fmla="*/ 3 h 3"/>
                  <a:gd name="T2" fmla="*/ 6 w 7"/>
                  <a:gd name="T3" fmla="*/ 3 h 3"/>
                  <a:gd name="T4" fmla="*/ 7 w 7"/>
                  <a:gd name="T5" fmla="*/ 1 h 3"/>
                  <a:gd name="T6" fmla="*/ 6 w 7"/>
                  <a:gd name="T7" fmla="*/ 0 h 3"/>
                  <a:gd name="T8" fmla="*/ 2 w 7"/>
                  <a:gd name="T9" fmla="*/ 0 h 3"/>
                  <a:gd name="T10" fmla="*/ 2 w 7"/>
                  <a:gd name="T11" fmla="*/ 0 h 3"/>
                  <a:gd name="T12" fmla="*/ 0 w 7"/>
                  <a:gd name="T13" fmla="*/ 1 h 3"/>
                  <a:gd name="T14" fmla="*/ 0 w 7"/>
                  <a:gd name="T15" fmla="*/ 1 h 3"/>
                  <a:gd name="T16" fmla="*/ 0 w 7"/>
                  <a:gd name="T17" fmla="*/ 1 h 3"/>
                  <a:gd name="T18" fmla="*/ 4 w 7"/>
                  <a:gd name="T19" fmla="*/ 1 h 3"/>
                  <a:gd name="T20" fmla="*/ 6 w 7"/>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6" y="3"/>
                    </a:moveTo>
                    <a:lnTo>
                      <a:pt x="6" y="3"/>
                    </a:lnTo>
                    <a:lnTo>
                      <a:pt x="7" y="1"/>
                    </a:lnTo>
                    <a:lnTo>
                      <a:pt x="6" y="0"/>
                    </a:lnTo>
                    <a:lnTo>
                      <a:pt x="2" y="0"/>
                    </a:lnTo>
                    <a:lnTo>
                      <a:pt x="2" y="0"/>
                    </a:lnTo>
                    <a:lnTo>
                      <a:pt x="0" y="1"/>
                    </a:lnTo>
                    <a:lnTo>
                      <a:pt x="0" y="1"/>
                    </a:lnTo>
                    <a:lnTo>
                      <a:pt x="0" y="1"/>
                    </a:lnTo>
                    <a:lnTo>
                      <a:pt x="4" y="1"/>
                    </a:lnTo>
                    <a:lnTo>
                      <a:pt x="6"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3" name="Freeform 2874">
                <a:extLst>
                  <a:ext uri="{FF2B5EF4-FFF2-40B4-BE49-F238E27FC236}">
                    <a16:creationId xmlns:a16="http://schemas.microsoft.com/office/drawing/2014/main" id="{791DCD00-1C88-764E-ABED-F029CB64369F}"/>
                  </a:ext>
                </a:extLst>
              </p:cNvPr>
              <p:cNvSpPr>
                <a:spLocks/>
              </p:cNvSpPr>
              <p:nvPr/>
            </p:nvSpPr>
            <p:spPr bwMode="auto">
              <a:xfrm>
                <a:off x="4646" y="2468"/>
                <a:ext cx="3" cy="7"/>
              </a:xfrm>
              <a:custGeom>
                <a:avLst/>
                <a:gdLst>
                  <a:gd name="T0" fmla="*/ 0 w 3"/>
                  <a:gd name="T1" fmla="*/ 0 h 7"/>
                  <a:gd name="T2" fmla="*/ 0 w 3"/>
                  <a:gd name="T3" fmla="*/ 0 h 7"/>
                  <a:gd name="T4" fmla="*/ 0 w 3"/>
                  <a:gd name="T5" fmla="*/ 4 h 7"/>
                  <a:gd name="T6" fmla="*/ 3 w 3"/>
                  <a:gd name="T7" fmla="*/ 7 h 7"/>
                  <a:gd name="T8" fmla="*/ 3 w 3"/>
                  <a:gd name="T9" fmla="*/ 7 h 7"/>
                  <a:gd name="T10" fmla="*/ 3 w 3"/>
                  <a:gd name="T11" fmla="*/ 2 h 7"/>
                  <a:gd name="T12" fmla="*/ 2 w 3"/>
                  <a:gd name="T13" fmla="*/ 0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0" y="0"/>
                    </a:lnTo>
                    <a:lnTo>
                      <a:pt x="0" y="4"/>
                    </a:lnTo>
                    <a:lnTo>
                      <a:pt x="3" y="7"/>
                    </a:lnTo>
                    <a:lnTo>
                      <a:pt x="3" y="7"/>
                    </a:lnTo>
                    <a:lnTo>
                      <a:pt x="3" y="2"/>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4" name="Freeform 2875">
                <a:extLst>
                  <a:ext uri="{FF2B5EF4-FFF2-40B4-BE49-F238E27FC236}">
                    <a16:creationId xmlns:a16="http://schemas.microsoft.com/office/drawing/2014/main" id="{4D4B1838-12C6-A84A-8AE7-4D6B82B1E3CF}"/>
                  </a:ext>
                </a:extLst>
              </p:cNvPr>
              <p:cNvSpPr>
                <a:spLocks/>
              </p:cNvSpPr>
              <p:nvPr/>
            </p:nvSpPr>
            <p:spPr bwMode="auto">
              <a:xfrm>
                <a:off x="4646" y="2468"/>
                <a:ext cx="3" cy="7"/>
              </a:xfrm>
              <a:custGeom>
                <a:avLst/>
                <a:gdLst>
                  <a:gd name="T0" fmla="*/ 0 w 3"/>
                  <a:gd name="T1" fmla="*/ 0 h 7"/>
                  <a:gd name="T2" fmla="*/ 0 w 3"/>
                  <a:gd name="T3" fmla="*/ 0 h 7"/>
                  <a:gd name="T4" fmla="*/ 0 w 3"/>
                  <a:gd name="T5" fmla="*/ 4 h 7"/>
                  <a:gd name="T6" fmla="*/ 3 w 3"/>
                  <a:gd name="T7" fmla="*/ 7 h 7"/>
                  <a:gd name="T8" fmla="*/ 3 w 3"/>
                  <a:gd name="T9" fmla="*/ 7 h 7"/>
                  <a:gd name="T10" fmla="*/ 3 w 3"/>
                  <a:gd name="T11" fmla="*/ 2 h 7"/>
                  <a:gd name="T12" fmla="*/ 2 w 3"/>
                  <a:gd name="T13" fmla="*/ 0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0" y="0"/>
                    </a:lnTo>
                    <a:lnTo>
                      <a:pt x="0" y="4"/>
                    </a:lnTo>
                    <a:lnTo>
                      <a:pt x="3" y="7"/>
                    </a:lnTo>
                    <a:lnTo>
                      <a:pt x="3" y="7"/>
                    </a:lnTo>
                    <a:lnTo>
                      <a:pt x="3" y="2"/>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5" name="Freeform 2876">
                <a:extLst>
                  <a:ext uri="{FF2B5EF4-FFF2-40B4-BE49-F238E27FC236}">
                    <a16:creationId xmlns:a16="http://schemas.microsoft.com/office/drawing/2014/main" id="{B35C227F-93C0-974B-8B8D-D74239856A68}"/>
                  </a:ext>
                </a:extLst>
              </p:cNvPr>
              <p:cNvSpPr>
                <a:spLocks/>
              </p:cNvSpPr>
              <p:nvPr/>
            </p:nvSpPr>
            <p:spPr bwMode="auto">
              <a:xfrm>
                <a:off x="4648" y="2482"/>
                <a:ext cx="5" cy="4"/>
              </a:xfrm>
              <a:custGeom>
                <a:avLst/>
                <a:gdLst>
                  <a:gd name="T0" fmla="*/ 5 w 5"/>
                  <a:gd name="T1" fmla="*/ 4 h 4"/>
                  <a:gd name="T2" fmla="*/ 5 w 5"/>
                  <a:gd name="T3" fmla="*/ 4 h 4"/>
                  <a:gd name="T4" fmla="*/ 3 w 5"/>
                  <a:gd name="T5" fmla="*/ 0 h 4"/>
                  <a:gd name="T6" fmla="*/ 0 w 5"/>
                  <a:gd name="T7" fmla="*/ 0 h 4"/>
                  <a:gd name="T8" fmla="*/ 0 w 5"/>
                  <a:gd name="T9" fmla="*/ 0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lnTo>
                      <a:pt x="5" y="4"/>
                    </a:lnTo>
                    <a:lnTo>
                      <a:pt x="3" y="0"/>
                    </a:lnTo>
                    <a:lnTo>
                      <a:pt x="0" y="0"/>
                    </a:lnTo>
                    <a:lnTo>
                      <a:pt x="0" y="0"/>
                    </a:lnTo>
                    <a:lnTo>
                      <a:pt x="5"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6" name="Freeform 2877">
                <a:extLst>
                  <a:ext uri="{FF2B5EF4-FFF2-40B4-BE49-F238E27FC236}">
                    <a16:creationId xmlns:a16="http://schemas.microsoft.com/office/drawing/2014/main" id="{85C44980-77C2-4645-9DE9-8CD4812913DD}"/>
                  </a:ext>
                </a:extLst>
              </p:cNvPr>
              <p:cNvSpPr>
                <a:spLocks/>
              </p:cNvSpPr>
              <p:nvPr/>
            </p:nvSpPr>
            <p:spPr bwMode="auto">
              <a:xfrm>
                <a:off x="4648" y="2482"/>
                <a:ext cx="5" cy="4"/>
              </a:xfrm>
              <a:custGeom>
                <a:avLst/>
                <a:gdLst>
                  <a:gd name="T0" fmla="*/ 5 w 5"/>
                  <a:gd name="T1" fmla="*/ 4 h 4"/>
                  <a:gd name="T2" fmla="*/ 5 w 5"/>
                  <a:gd name="T3" fmla="*/ 4 h 4"/>
                  <a:gd name="T4" fmla="*/ 3 w 5"/>
                  <a:gd name="T5" fmla="*/ 0 h 4"/>
                  <a:gd name="T6" fmla="*/ 0 w 5"/>
                  <a:gd name="T7" fmla="*/ 0 h 4"/>
                  <a:gd name="T8" fmla="*/ 0 w 5"/>
                  <a:gd name="T9" fmla="*/ 0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lnTo>
                      <a:pt x="5" y="4"/>
                    </a:lnTo>
                    <a:lnTo>
                      <a:pt x="3" y="0"/>
                    </a:lnTo>
                    <a:lnTo>
                      <a:pt x="0" y="0"/>
                    </a:lnTo>
                    <a:lnTo>
                      <a:pt x="0" y="0"/>
                    </a:lnTo>
                    <a:lnTo>
                      <a:pt x="5"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7" name="Freeform 2878">
                <a:extLst>
                  <a:ext uri="{FF2B5EF4-FFF2-40B4-BE49-F238E27FC236}">
                    <a16:creationId xmlns:a16="http://schemas.microsoft.com/office/drawing/2014/main" id="{AC89A6D7-C3B7-7F43-8CF9-CC88E13363C7}"/>
                  </a:ext>
                </a:extLst>
              </p:cNvPr>
              <p:cNvSpPr>
                <a:spLocks/>
              </p:cNvSpPr>
              <p:nvPr/>
            </p:nvSpPr>
            <p:spPr bwMode="auto">
              <a:xfrm>
                <a:off x="4648" y="2493"/>
                <a:ext cx="5" cy="4"/>
              </a:xfrm>
              <a:custGeom>
                <a:avLst/>
                <a:gdLst>
                  <a:gd name="T0" fmla="*/ 0 w 5"/>
                  <a:gd name="T1" fmla="*/ 0 h 4"/>
                  <a:gd name="T2" fmla="*/ 0 w 5"/>
                  <a:gd name="T3" fmla="*/ 0 h 4"/>
                  <a:gd name="T4" fmla="*/ 0 w 5"/>
                  <a:gd name="T5" fmla="*/ 4 h 4"/>
                  <a:gd name="T6" fmla="*/ 1 w 5"/>
                  <a:gd name="T7" fmla="*/ 4 h 4"/>
                  <a:gd name="T8" fmla="*/ 3 w 5"/>
                  <a:gd name="T9" fmla="*/ 4 h 4"/>
                  <a:gd name="T10" fmla="*/ 5 w 5"/>
                  <a:gd name="T11" fmla="*/ 2 h 4"/>
                  <a:gd name="T12" fmla="*/ 5 w 5"/>
                  <a:gd name="T13" fmla="*/ 2 h 4"/>
                  <a:gd name="T14" fmla="*/ 3 w 5"/>
                  <a:gd name="T15" fmla="*/ 0 h 4"/>
                  <a:gd name="T16" fmla="*/ 1 w 5"/>
                  <a:gd name="T17" fmla="*/ 0 h 4"/>
                  <a:gd name="T18" fmla="*/ 0 w 5"/>
                  <a:gd name="T19" fmla="*/ 0 h 4"/>
                  <a:gd name="T20" fmla="*/ 0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0"/>
                    </a:moveTo>
                    <a:lnTo>
                      <a:pt x="0" y="0"/>
                    </a:lnTo>
                    <a:lnTo>
                      <a:pt x="0" y="4"/>
                    </a:lnTo>
                    <a:lnTo>
                      <a:pt x="1" y="4"/>
                    </a:lnTo>
                    <a:lnTo>
                      <a:pt x="3" y="4"/>
                    </a:lnTo>
                    <a:lnTo>
                      <a:pt x="5" y="2"/>
                    </a:lnTo>
                    <a:lnTo>
                      <a:pt x="5" y="2"/>
                    </a:lnTo>
                    <a:lnTo>
                      <a:pt x="3" y="0"/>
                    </a:lnTo>
                    <a:lnTo>
                      <a:pt x="1"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8" name="Freeform 2879">
                <a:extLst>
                  <a:ext uri="{FF2B5EF4-FFF2-40B4-BE49-F238E27FC236}">
                    <a16:creationId xmlns:a16="http://schemas.microsoft.com/office/drawing/2014/main" id="{F786C954-5B64-1D41-A9A8-FC65D9D867CC}"/>
                  </a:ext>
                </a:extLst>
              </p:cNvPr>
              <p:cNvSpPr>
                <a:spLocks/>
              </p:cNvSpPr>
              <p:nvPr/>
            </p:nvSpPr>
            <p:spPr bwMode="auto">
              <a:xfrm>
                <a:off x="4648" y="2493"/>
                <a:ext cx="5" cy="4"/>
              </a:xfrm>
              <a:custGeom>
                <a:avLst/>
                <a:gdLst>
                  <a:gd name="T0" fmla="*/ 0 w 5"/>
                  <a:gd name="T1" fmla="*/ 0 h 4"/>
                  <a:gd name="T2" fmla="*/ 0 w 5"/>
                  <a:gd name="T3" fmla="*/ 0 h 4"/>
                  <a:gd name="T4" fmla="*/ 0 w 5"/>
                  <a:gd name="T5" fmla="*/ 4 h 4"/>
                  <a:gd name="T6" fmla="*/ 1 w 5"/>
                  <a:gd name="T7" fmla="*/ 4 h 4"/>
                  <a:gd name="T8" fmla="*/ 3 w 5"/>
                  <a:gd name="T9" fmla="*/ 4 h 4"/>
                  <a:gd name="T10" fmla="*/ 5 w 5"/>
                  <a:gd name="T11" fmla="*/ 2 h 4"/>
                  <a:gd name="T12" fmla="*/ 5 w 5"/>
                  <a:gd name="T13" fmla="*/ 2 h 4"/>
                  <a:gd name="T14" fmla="*/ 3 w 5"/>
                  <a:gd name="T15" fmla="*/ 0 h 4"/>
                  <a:gd name="T16" fmla="*/ 1 w 5"/>
                  <a:gd name="T17" fmla="*/ 0 h 4"/>
                  <a:gd name="T18" fmla="*/ 0 w 5"/>
                  <a:gd name="T19" fmla="*/ 0 h 4"/>
                  <a:gd name="T20" fmla="*/ 0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0"/>
                    </a:moveTo>
                    <a:lnTo>
                      <a:pt x="0" y="0"/>
                    </a:lnTo>
                    <a:lnTo>
                      <a:pt x="0" y="4"/>
                    </a:lnTo>
                    <a:lnTo>
                      <a:pt x="1" y="4"/>
                    </a:lnTo>
                    <a:lnTo>
                      <a:pt x="3" y="4"/>
                    </a:lnTo>
                    <a:lnTo>
                      <a:pt x="5" y="2"/>
                    </a:lnTo>
                    <a:lnTo>
                      <a:pt x="5" y="2"/>
                    </a:lnTo>
                    <a:lnTo>
                      <a:pt x="3" y="0"/>
                    </a:lnTo>
                    <a:lnTo>
                      <a:pt x="1" y="0"/>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39" name="Freeform 2880">
                <a:extLst>
                  <a:ext uri="{FF2B5EF4-FFF2-40B4-BE49-F238E27FC236}">
                    <a16:creationId xmlns:a16="http://schemas.microsoft.com/office/drawing/2014/main" id="{E45811CC-BBDD-A64D-BBA9-DC82D9B32589}"/>
                  </a:ext>
                </a:extLst>
              </p:cNvPr>
              <p:cNvSpPr>
                <a:spLocks/>
              </p:cNvSpPr>
              <p:nvPr/>
            </p:nvSpPr>
            <p:spPr bwMode="auto">
              <a:xfrm>
                <a:off x="4651" y="2474"/>
                <a:ext cx="2" cy="0"/>
              </a:xfrm>
              <a:custGeom>
                <a:avLst/>
                <a:gdLst>
                  <a:gd name="T0" fmla="*/ 2 w 2"/>
                  <a:gd name="T1" fmla="*/ 2 w 2"/>
                  <a:gd name="T2" fmla="*/ 2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2" y="0"/>
                    </a:lnTo>
                    <a:lnTo>
                      <a:pt x="0" y="0"/>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0" name="Freeform 2881">
                <a:extLst>
                  <a:ext uri="{FF2B5EF4-FFF2-40B4-BE49-F238E27FC236}">
                    <a16:creationId xmlns:a16="http://schemas.microsoft.com/office/drawing/2014/main" id="{3E323D76-C12A-3E46-B6B3-001B28DFAEE9}"/>
                  </a:ext>
                </a:extLst>
              </p:cNvPr>
              <p:cNvSpPr>
                <a:spLocks/>
              </p:cNvSpPr>
              <p:nvPr/>
            </p:nvSpPr>
            <p:spPr bwMode="auto">
              <a:xfrm>
                <a:off x="4651" y="2474"/>
                <a:ext cx="2" cy="0"/>
              </a:xfrm>
              <a:custGeom>
                <a:avLst/>
                <a:gdLst>
                  <a:gd name="T0" fmla="*/ 2 w 2"/>
                  <a:gd name="T1" fmla="*/ 2 w 2"/>
                  <a:gd name="T2" fmla="*/ 2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2" y="0"/>
                    </a:lnTo>
                    <a:lnTo>
                      <a:pt x="0" y="0"/>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1" name="Freeform 2882">
                <a:extLst>
                  <a:ext uri="{FF2B5EF4-FFF2-40B4-BE49-F238E27FC236}">
                    <a16:creationId xmlns:a16="http://schemas.microsoft.com/office/drawing/2014/main" id="{4F822D67-1B33-8C4E-9CE1-BE523A9A78F9}"/>
                  </a:ext>
                </a:extLst>
              </p:cNvPr>
              <p:cNvSpPr>
                <a:spLocks/>
              </p:cNvSpPr>
              <p:nvPr/>
            </p:nvSpPr>
            <p:spPr bwMode="auto">
              <a:xfrm>
                <a:off x="4648" y="2518"/>
                <a:ext cx="21" cy="25"/>
              </a:xfrm>
              <a:custGeom>
                <a:avLst/>
                <a:gdLst>
                  <a:gd name="T0" fmla="*/ 0 w 21"/>
                  <a:gd name="T1" fmla="*/ 4 h 25"/>
                  <a:gd name="T2" fmla="*/ 0 w 21"/>
                  <a:gd name="T3" fmla="*/ 4 h 25"/>
                  <a:gd name="T4" fmla="*/ 3 w 21"/>
                  <a:gd name="T5" fmla="*/ 4 h 25"/>
                  <a:gd name="T6" fmla="*/ 3 w 21"/>
                  <a:gd name="T7" fmla="*/ 6 h 25"/>
                  <a:gd name="T8" fmla="*/ 3 w 21"/>
                  <a:gd name="T9" fmla="*/ 11 h 25"/>
                  <a:gd name="T10" fmla="*/ 3 w 21"/>
                  <a:gd name="T11" fmla="*/ 11 h 25"/>
                  <a:gd name="T12" fmla="*/ 1 w 21"/>
                  <a:gd name="T13" fmla="*/ 18 h 25"/>
                  <a:gd name="T14" fmla="*/ 1 w 21"/>
                  <a:gd name="T15" fmla="*/ 18 h 25"/>
                  <a:gd name="T16" fmla="*/ 1 w 21"/>
                  <a:gd name="T17" fmla="*/ 22 h 25"/>
                  <a:gd name="T18" fmla="*/ 1 w 21"/>
                  <a:gd name="T19" fmla="*/ 25 h 25"/>
                  <a:gd name="T20" fmla="*/ 1 w 21"/>
                  <a:gd name="T21" fmla="*/ 25 h 25"/>
                  <a:gd name="T22" fmla="*/ 3 w 21"/>
                  <a:gd name="T23" fmla="*/ 25 h 25"/>
                  <a:gd name="T24" fmla="*/ 5 w 21"/>
                  <a:gd name="T25" fmla="*/ 23 h 25"/>
                  <a:gd name="T26" fmla="*/ 7 w 21"/>
                  <a:gd name="T27" fmla="*/ 22 h 25"/>
                  <a:gd name="T28" fmla="*/ 9 w 21"/>
                  <a:gd name="T29" fmla="*/ 22 h 25"/>
                  <a:gd name="T30" fmla="*/ 9 w 21"/>
                  <a:gd name="T31" fmla="*/ 22 h 25"/>
                  <a:gd name="T32" fmla="*/ 14 w 21"/>
                  <a:gd name="T33" fmla="*/ 20 h 25"/>
                  <a:gd name="T34" fmla="*/ 16 w 21"/>
                  <a:gd name="T35" fmla="*/ 18 h 25"/>
                  <a:gd name="T36" fmla="*/ 16 w 21"/>
                  <a:gd name="T37" fmla="*/ 18 h 25"/>
                  <a:gd name="T38" fmla="*/ 16 w 21"/>
                  <a:gd name="T39" fmla="*/ 16 h 25"/>
                  <a:gd name="T40" fmla="*/ 17 w 21"/>
                  <a:gd name="T41" fmla="*/ 16 h 25"/>
                  <a:gd name="T42" fmla="*/ 19 w 21"/>
                  <a:gd name="T43" fmla="*/ 14 h 25"/>
                  <a:gd name="T44" fmla="*/ 21 w 21"/>
                  <a:gd name="T45" fmla="*/ 14 h 25"/>
                  <a:gd name="T46" fmla="*/ 21 w 21"/>
                  <a:gd name="T47" fmla="*/ 14 h 25"/>
                  <a:gd name="T48" fmla="*/ 21 w 21"/>
                  <a:gd name="T49" fmla="*/ 9 h 25"/>
                  <a:gd name="T50" fmla="*/ 19 w 21"/>
                  <a:gd name="T51" fmla="*/ 9 h 25"/>
                  <a:gd name="T52" fmla="*/ 17 w 21"/>
                  <a:gd name="T53" fmla="*/ 11 h 25"/>
                  <a:gd name="T54" fmla="*/ 17 w 21"/>
                  <a:gd name="T55" fmla="*/ 11 h 25"/>
                  <a:gd name="T56" fmla="*/ 17 w 21"/>
                  <a:gd name="T57" fmla="*/ 7 h 25"/>
                  <a:gd name="T58" fmla="*/ 14 w 21"/>
                  <a:gd name="T59" fmla="*/ 7 h 25"/>
                  <a:gd name="T60" fmla="*/ 14 w 21"/>
                  <a:gd name="T61" fmla="*/ 7 h 25"/>
                  <a:gd name="T62" fmla="*/ 12 w 21"/>
                  <a:gd name="T63" fmla="*/ 7 h 25"/>
                  <a:gd name="T64" fmla="*/ 10 w 21"/>
                  <a:gd name="T65" fmla="*/ 7 h 25"/>
                  <a:gd name="T66" fmla="*/ 10 w 21"/>
                  <a:gd name="T67" fmla="*/ 7 h 25"/>
                  <a:gd name="T68" fmla="*/ 7 w 21"/>
                  <a:gd name="T69" fmla="*/ 4 h 25"/>
                  <a:gd name="T70" fmla="*/ 7 w 21"/>
                  <a:gd name="T71" fmla="*/ 4 h 25"/>
                  <a:gd name="T72" fmla="*/ 5 w 21"/>
                  <a:gd name="T73" fmla="*/ 2 h 25"/>
                  <a:gd name="T74" fmla="*/ 1 w 21"/>
                  <a:gd name="T75" fmla="*/ 0 h 25"/>
                  <a:gd name="T76" fmla="*/ 1 w 21"/>
                  <a:gd name="T77" fmla="*/ 0 h 25"/>
                  <a:gd name="T78" fmla="*/ 0 w 21"/>
                  <a:gd name="T7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25">
                    <a:moveTo>
                      <a:pt x="0" y="4"/>
                    </a:moveTo>
                    <a:lnTo>
                      <a:pt x="0" y="4"/>
                    </a:lnTo>
                    <a:lnTo>
                      <a:pt x="3" y="4"/>
                    </a:lnTo>
                    <a:lnTo>
                      <a:pt x="3" y="6"/>
                    </a:lnTo>
                    <a:lnTo>
                      <a:pt x="3" y="11"/>
                    </a:lnTo>
                    <a:lnTo>
                      <a:pt x="3" y="11"/>
                    </a:lnTo>
                    <a:lnTo>
                      <a:pt x="1" y="18"/>
                    </a:lnTo>
                    <a:lnTo>
                      <a:pt x="1" y="18"/>
                    </a:lnTo>
                    <a:lnTo>
                      <a:pt x="1" y="22"/>
                    </a:lnTo>
                    <a:lnTo>
                      <a:pt x="1" y="25"/>
                    </a:lnTo>
                    <a:lnTo>
                      <a:pt x="1" y="25"/>
                    </a:lnTo>
                    <a:lnTo>
                      <a:pt x="3" y="25"/>
                    </a:lnTo>
                    <a:lnTo>
                      <a:pt x="5" y="23"/>
                    </a:lnTo>
                    <a:lnTo>
                      <a:pt x="7" y="22"/>
                    </a:lnTo>
                    <a:lnTo>
                      <a:pt x="9" y="22"/>
                    </a:lnTo>
                    <a:lnTo>
                      <a:pt x="9" y="22"/>
                    </a:lnTo>
                    <a:lnTo>
                      <a:pt x="14" y="20"/>
                    </a:lnTo>
                    <a:lnTo>
                      <a:pt x="16" y="18"/>
                    </a:lnTo>
                    <a:lnTo>
                      <a:pt x="16" y="18"/>
                    </a:lnTo>
                    <a:lnTo>
                      <a:pt x="16" y="16"/>
                    </a:lnTo>
                    <a:lnTo>
                      <a:pt x="17" y="16"/>
                    </a:lnTo>
                    <a:lnTo>
                      <a:pt x="19" y="14"/>
                    </a:lnTo>
                    <a:lnTo>
                      <a:pt x="21" y="14"/>
                    </a:lnTo>
                    <a:lnTo>
                      <a:pt x="21" y="14"/>
                    </a:lnTo>
                    <a:lnTo>
                      <a:pt x="21" y="9"/>
                    </a:lnTo>
                    <a:lnTo>
                      <a:pt x="19" y="9"/>
                    </a:lnTo>
                    <a:lnTo>
                      <a:pt x="17" y="11"/>
                    </a:lnTo>
                    <a:lnTo>
                      <a:pt x="17" y="11"/>
                    </a:lnTo>
                    <a:lnTo>
                      <a:pt x="17" y="7"/>
                    </a:lnTo>
                    <a:lnTo>
                      <a:pt x="14" y="7"/>
                    </a:lnTo>
                    <a:lnTo>
                      <a:pt x="14" y="7"/>
                    </a:lnTo>
                    <a:lnTo>
                      <a:pt x="12" y="7"/>
                    </a:lnTo>
                    <a:lnTo>
                      <a:pt x="10" y="7"/>
                    </a:lnTo>
                    <a:lnTo>
                      <a:pt x="10" y="7"/>
                    </a:lnTo>
                    <a:lnTo>
                      <a:pt x="7" y="4"/>
                    </a:lnTo>
                    <a:lnTo>
                      <a:pt x="7" y="4"/>
                    </a:lnTo>
                    <a:lnTo>
                      <a:pt x="5" y="2"/>
                    </a:lnTo>
                    <a:lnTo>
                      <a:pt x="1" y="0"/>
                    </a:lnTo>
                    <a:lnTo>
                      <a:pt x="1" y="0"/>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2" name="Freeform 2883">
                <a:extLst>
                  <a:ext uri="{FF2B5EF4-FFF2-40B4-BE49-F238E27FC236}">
                    <a16:creationId xmlns:a16="http://schemas.microsoft.com/office/drawing/2014/main" id="{D5D67B7D-AEC1-8040-81A4-C211F2FE930B}"/>
                  </a:ext>
                </a:extLst>
              </p:cNvPr>
              <p:cNvSpPr>
                <a:spLocks/>
              </p:cNvSpPr>
              <p:nvPr/>
            </p:nvSpPr>
            <p:spPr bwMode="auto">
              <a:xfrm>
                <a:off x="4648" y="2518"/>
                <a:ext cx="21" cy="25"/>
              </a:xfrm>
              <a:custGeom>
                <a:avLst/>
                <a:gdLst>
                  <a:gd name="T0" fmla="*/ 0 w 21"/>
                  <a:gd name="T1" fmla="*/ 4 h 25"/>
                  <a:gd name="T2" fmla="*/ 0 w 21"/>
                  <a:gd name="T3" fmla="*/ 4 h 25"/>
                  <a:gd name="T4" fmla="*/ 3 w 21"/>
                  <a:gd name="T5" fmla="*/ 4 h 25"/>
                  <a:gd name="T6" fmla="*/ 3 w 21"/>
                  <a:gd name="T7" fmla="*/ 6 h 25"/>
                  <a:gd name="T8" fmla="*/ 3 w 21"/>
                  <a:gd name="T9" fmla="*/ 11 h 25"/>
                  <a:gd name="T10" fmla="*/ 3 w 21"/>
                  <a:gd name="T11" fmla="*/ 11 h 25"/>
                  <a:gd name="T12" fmla="*/ 1 w 21"/>
                  <a:gd name="T13" fmla="*/ 18 h 25"/>
                  <a:gd name="T14" fmla="*/ 1 w 21"/>
                  <a:gd name="T15" fmla="*/ 18 h 25"/>
                  <a:gd name="T16" fmla="*/ 1 w 21"/>
                  <a:gd name="T17" fmla="*/ 22 h 25"/>
                  <a:gd name="T18" fmla="*/ 1 w 21"/>
                  <a:gd name="T19" fmla="*/ 25 h 25"/>
                  <a:gd name="T20" fmla="*/ 1 w 21"/>
                  <a:gd name="T21" fmla="*/ 25 h 25"/>
                  <a:gd name="T22" fmla="*/ 3 w 21"/>
                  <a:gd name="T23" fmla="*/ 25 h 25"/>
                  <a:gd name="T24" fmla="*/ 5 w 21"/>
                  <a:gd name="T25" fmla="*/ 23 h 25"/>
                  <a:gd name="T26" fmla="*/ 7 w 21"/>
                  <a:gd name="T27" fmla="*/ 22 h 25"/>
                  <a:gd name="T28" fmla="*/ 9 w 21"/>
                  <a:gd name="T29" fmla="*/ 22 h 25"/>
                  <a:gd name="T30" fmla="*/ 9 w 21"/>
                  <a:gd name="T31" fmla="*/ 22 h 25"/>
                  <a:gd name="T32" fmla="*/ 14 w 21"/>
                  <a:gd name="T33" fmla="*/ 20 h 25"/>
                  <a:gd name="T34" fmla="*/ 16 w 21"/>
                  <a:gd name="T35" fmla="*/ 18 h 25"/>
                  <a:gd name="T36" fmla="*/ 16 w 21"/>
                  <a:gd name="T37" fmla="*/ 18 h 25"/>
                  <a:gd name="T38" fmla="*/ 16 w 21"/>
                  <a:gd name="T39" fmla="*/ 16 h 25"/>
                  <a:gd name="T40" fmla="*/ 17 w 21"/>
                  <a:gd name="T41" fmla="*/ 16 h 25"/>
                  <a:gd name="T42" fmla="*/ 19 w 21"/>
                  <a:gd name="T43" fmla="*/ 14 h 25"/>
                  <a:gd name="T44" fmla="*/ 21 w 21"/>
                  <a:gd name="T45" fmla="*/ 14 h 25"/>
                  <a:gd name="T46" fmla="*/ 21 w 21"/>
                  <a:gd name="T47" fmla="*/ 14 h 25"/>
                  <a:gd name="T48" fmla="*/ 21 w 21"/>
                  <a:gd name="T49" fmla="*/ 9 h 25"/>
                  <a:gd name="T50" fmla="*/ 19 w 21"/>
                  <a:gd name="T51" fmla="*/ 9 h 25"/>
                  <a:gd name="T52" fmla="*/ 17 w 21"/>
                  <a:gd name="T53" fmla="*/ 11 h 25"/>
                  <a:gd name="T54" fmla="*/ 17 w 21"/>
                  <a:gd name="T55" fmla="*/ 11 h 25"/>
                  <a:gd name="T56" fmla="*/ 17 w 21"/>
                  <a:gd name="T57" fmla="*/ 7 h 25"/>
                  <a:gd name="T58" fmla="*/ 14 w 21"/>
                  <a:gd name="T59" fmla="*/ 7 h 25"/>
                  <a:gd name="T60" fmla="*/ 14 w 21"/>
                  <a:gd name="T61" fmla="*/ 7 h 25"/>
                  <a:gd name="T62" fmla="*/ 12 w 21"/>
                  <a:gd name="T63" fmla="*/ 7 h 25"/>
                  <a:gd name="T64" fmla="*/ 10 w 21"/>
                  <a:gd name="T65" fmla="*/ 7 h 25"/>
                  <a:gd name="T66" fmla="*/ 10 w 21"/>
                  <a:gd name="T67" fmla="*/ 7 h 25"/>
                  <a:gd name="T68" fmla="*/ 7 w 21"/>
                  <a:gd name="T69" fmla="*/ 4 h 25"/>
                  <a:gd name="T70" fmla="*/ 7 w 21"/>
                  <a:gd name="T71" fmla="*/ 4 h 25"/>
                  <a:gd name="T72" fmla="*/ 5 w 21"/>
                  <a:gd name="T73" fmla="*/ 2 h 25"/>
                  <a:gd name="T74" fmla="*/ 1 w 21"/>
                  <a:gd name="T75" fmla="*/ 0 h 25"/>
                  <a:gd name="T76" fmla="*/ 1 w 21"/>
                  <a:gd name="T77" fmla="*/ 0 h 25"/>
                  <a:gd name="T78" fmla="*/ 0 w 21"/>
                  <a:gd name="T7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25">
                    <a:moveTo>
                      <a:pt x="0" y="4"/>
                    </a:moveTo>
                    <a:lnTo>
                      <a:pt x="0" y="4"/>
                    </a:lnTo>
                    <a:lnTo>
                      <a:pt x="3" y="4"/>
                    </a:lnTo>
                    <a:lnTo>
                      <a:pt x="3" y="6"/>
                    </a:lnTo>
                    <a:lnTo>
                      <a:pt x="3" y="11"/>
                    </a:lnTo>
                    <a:lnTo>
                      <a:pt x="3" y="11"/>
                    </a:lnTo>
                    <a:lnTo>
                      <a:pt x="1" y="18"/>
                    </a:lnTo>
                    <a:lnTo>
                      <a:pt x="1" y="18"/>
                    </a:lnTo>
                    <a:lnTo>
                      <a:pt x="1" y="22"/>
                    </a:lnTo>
                    <a:lnTo>
                      <a:pt x="1" y="25"/>
                    </a:lnTo>
                    <a:lnTo>
                      <a:pt x="1" y="25"/>
                    </a:lnTo>
                    <a:lnTo>
                      <a:pt x="3" y="25"/>
                    </a:lnTo>
                    <a:lnTo>
                      <a:pt x="5" y="23"/>
                    </a:lnTo>
                    <a:lnTo>
                      <a:pt x="7" y="22"/>
                    </a:lnTo>
                    <a:lnTo>
                      <a:pt x="9" y="22"/>
                    </a:lnTo>
                    <a:lnTo>
                      <a:pt x="9" y="22"/>
                    </a:lnTo>
                    <a:lnTo>
                      <a:pt x="14" y="20"/>
                    </a:lnTo>
                    <a:lnTo>
                      <a:pt x="16" y="18"/>
                    </a:lnTo>
                    <a:lnTo>
                      <a:pt x="16" y="18"/>
                    </a:lnTo>
                    <a:lnTo>
                      <a:pt x="16" y="16"/>
                    </a:lnTo>
                    <a:lnTo>
                      <a:pt x="17" y="16"/>
                    </a:lnTo>
                    <a:lnTo>
                      <a:pt x="19" y="14"/>
                    </a:lnTo>
                    <a:lnTo>
                      <a:pt x="21" y="14"/>
                    </a:lnTo>
                    <a:lnTo>
                      <a:pt x="21" y="14"/>
                    </a:lnTo>
                    <a:lnTo>
                      <a:pt x="21" y="9"/>
                    </a:lnTo>
                    <a:lnTo>
                      <a:pt x="19" y="9"/>
                    </a:lnTo>
                    <a:lnTo>
                      <a:pt x="17" y="11"/>
                    </a:lnTo>
                    <a:lnTo>
                      <a:pt x="17" y="11"/>
                    </a:lnTo>
                    <a:lnTo>
                      <a:pt x="17" y="7"/>
                    </a:lnTo>
                    <a:lnTo>
                      <a:pt x="14" y="7"/>
                    </a:lnTo>
                    <a:lnTo>
                      <a:pt x="14" y="7"/>
                    </a:lnTo>
                    <a:lnTo>
                      <a:pt x="12" y="7"/>
                    </a:lnTo>
                    <a:lnTo>
                      <a:pt x="10" y="7"/>
                    </a:lnTo>
                    <a:lnTo>
                      <a:pt x="10" y="7"/>
                    </a:lnTo>
                    <a:lnTo>
                      <a:pt x="7" y="4"/>
                    </a:lnTo>
                    <a:lnTo>
                      <a:pt x="7" y="4"/>
                    </a:lnTo>
                    <a:lnTo>
                      <a:pt x="5" y="2"/>
                    </a:lnTo>
                    <a:lnTo>
                      <a:pt x="1" y="0"/>
                    </a:lnTo>
                    <a:lnTo>
                      <a:pt x="1" y="0"/>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3" name="Freeform 2884">
                <a:extLst>
                  <a:ext uri="{FF2B5EF4-FFF2-40B4-BE49-F238E27FC236}">
                    <a16:creationId xmlns:a16="http://schemas.microsoft.com/office/drawing/2014/main" id="{56C43139-BB88-0042-80A6-3BB05C1D220B}"/>
                  </a:ext>
                </a:extLst>
              </p:cNvPr>
              <p:cNvSpPr>
                <a:spLocks/>
              </p:cNvSpPr>
              <p:nvPr/>
            </p:nvSpPr>
            <p:spPr bwMode="auto">
              <a:xfrm>
                <a:off x="4649" y="2507"/>
                <a:ext cx="4" cy="9"/>
              </a:xfrm>
              <a:custGeom>
                <a:avLst/>
                <a:gdLst>
                  <a:gd name="T0" fmla="*/ 2 w 4"/>
                  <a:gd name="T1" fmla="*/ 2 h 9"/>
                  <a:gd name="T2" fmla="*/ 2 w 4"/>
                  <a:gd name="T3" fmla="*/ 2 h 9"/>
                  <a:gd name="T4" fmla="*/ 0 w 4"/>
                  <a:gd name="T5" fmla="*/ 6 h 9"/>
                  <a:gd name="T6" fmla="*/ 2 w 4"/>
                  <a:gd name="T7" fmla="*/ 9 h 9"/>
                  <a:gd name="T8" fmla="*/ 2 w 4"/>
                  <a:gd name="T9" fmla="*/ 9 h 9"/>
                  <a:gd name="T10" fmla="*/ 4 w 4"/>
                  <a:gd name="T11" fmla="*/ 0 h 9"/>
                  <a:gd name="T12" fmla="*/ 4 w 4"/>
                  <a:gd name="T13" fmla="*/ 0 h 9"/>
                  <a:gd name="T14" fmla="*/ 4 w 4"/>
                  <a:gd name="T15" fmla="*/ 0 h 9"/>
                  <a:gd name="T16" fmla="*/ 2 w 4"/>
                  <a:gd name="T17" fmla="*/ 0 h 9"/>
                  <a:gd name="T18" fmla="*/ 2 w 4"/>
                  <a:gd name="T19" fmla="*/ 0 h 9"/>
                  <a:gd name="T20" fmla="*/ 2 w 4"/>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2" y="2"/>
                    </a:moveTo>
                    <a:lnTo>
                      <a:pt x="2" y="2"/>
                    </a:lnTo>
                    <a:lnTo>
                      <a:pt x="0" y="6"/>
                    </a:lnTo>
                    <a:lnTo>
                      <a:pt x="2" y="9"/>
                    </a:lnTo>
                    <a:lnTo>
                      <a:pt x="2" y="9"/>
                    </a:lnTo>
                    <a:lnTo>
                      <a:pt x="4" y="0"/>
                    </a:lnTo>
                    <a:lnTo>
                      <a:pt x="4" y="0"/>
                    </a:lnTo>
                    <a:lnTo>
                      <a:pt x="4" y="0"/>
                    </a:lnTo>
                    <a:lnTo>
                      <a:pt x="2" y="0"/>
                    </a:lnTo>
                    <a:lnTo>
                      <a:pt x="2"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4" name="Freeform 2885">
                <a:extLst>
                  <a:ext uri="{FF2B5EF4-FFF2-40B4-BE49-F238E27FC236}">
                    <a16:creationId xmlns:a16="http://schemas.microsoft.com/office/drawing/2014/main" id="{788890C1-9EA9-F842-BD46-BE49DA9BC2BB}"/>
                  </a:ext>
                </a:extLst>
              </p:cNvPr>
              <p:cNvSpPr>
                <a:spLocks/>
              </p:cNvSpPr>
              <p:nvPr/>
            </p:nvSpPr>
            <p:spPr bwMode="auto">
              <a:xfrm>
                <a:off x="4649" y="2507"/>
                <a:ext cx="4" cy="9"/>
              </a:xfrm>
              <a:custGeom>
                <a:avLst/>
                <a:gdLst>
                  <a:gd name="T0" fmla="*/ 2 w 4"/>
                  <a:gd name="T1" fmla="*/ 2 h 9"/>
                  <a:gd name="T2" fmla="*/ 2 w 4"/>
                  <a:gd name="T3" fmla="*/ 2 h 9"/>
                  <a:gd name="T4" fmla="*/ 0 w 4"/>
                  <a:gd name="T5" fmla="*/ 6 h 9"/>
                  <a:gd name="T6" fmla="*/ 2 w 4"/>
                  <a:gd name="T7" fmla="*/ 9 h 9"/>
                  <a:gd name="T8" fmla="*/ 2 w 4"/>
                  <a:gd name="T9" fmla="*/ 9 h 9"/>
                  <a:gd name="T10" fmla="*/ 4 w 4"/>
                  <a:gd name="T11" fmla="*/ 0 h 9"/>
                  <a:gd name="T12" fmla="*/ 4 w 4"/>
                  <a:gd name="T13" fmla="*/ 0 h 9"/>
                  <a:gd name="T14" fmla="*/ 4 w 4"/>
                  <a:gd name="T15" fmla="*/ 0 h 9"/>
                  <a:gd name="T16" fmla="*/ 2 w 4"/>
                  <a:gd name="T17" fmla="*/ 0 h 9"/>
                  <a:gd name="T18" fmla="*/ 2 w 4"/>
                  <a:gd name="T19" fmla="*/ 0 h 9"/>
                  <a:gd name="T20" fmla="*/ 2 w 4"/>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2" y="2"/>
                    </a:moveTo>
                    <a:lnTo>
                      <a:pt x="2" y="2"/>
                    </a:lnTo>
                    <a:lnTo>
                      <a:pt x="0" y="6"/>
                    </a:lnTo>
                    <a:lnTo>
                      <a:pt x="2" y="9"/>
                    </a:lnTo>
                    <a:lnTo>
                      <a:pt x="2" y="9"/>
                    </a:lnTo>
                    <a:lnTo>
                      <a:pt x="4" y="0"/>
                    </a:lnTo>
                    <a:lnTo>
                      <a:pt x="4" y="0"/>
                    </a:lnTo>
                    <a:lnTo>
                      <a:pt x="4" y="0"/>
                    </a:lnTo>
                    <a:lnTo>
                      <a:pt x="2" y="0"/>
                    </a:lnTo>
                    <a:lnTo>
                      <a:pt x="2"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5" name="Freeform 2886">
                <a:extLst>
                  <a:ext uri="{FF2B5EF4-FFF2-40B4-BE49-F238E27FC236}">
                    <a16:creationId xmlns:a16="http://schemas.microsoft.com/office/drawing/2014/main" id="{396F24D9-5D02-6A4A-ADF9-0F10A687C410}"/>
                  </a:ext>
                </a:extLst>
              </p:cNvPr>
              <p:cNvSpPr>
                <a:spLocks/>
              </p:cNvSpPr>
              <p:nvPr/>
            </p:nvSpPr>
            <p:spPr bwMode="auto">
              <a:xfrm>
                <a:off x="4646" y="2604"/>
                <a:ext cx="9" cy="3"/>
              </a:xfrm>
              <a:custGeom>
                <a:avLst/>
                <a:gdLst>
                  <a:gd name="T0" fmla="*/ 2 w 9"/>
                  <a:gd name="T1" fmla="*/ 2 h 3"/>
                  <a:gd name="T2" fmla="*/ 2 w 9"/>
                  <a:gd name="T3" fmla="*/ 2 h 3"/>
                  <a:gd name="T4" fmla="*/ 3 w 9"/>
                  <a:gd name="T5" fmla="*/ 3 h 3"/>
                  <a:gd name="T6" fmla="*/ 5 w 9"/>
                  <a:gd name="T7" fmla="*/ 3 h 3"/>
                  <a:gd name="T8" fmla="*/ 5 w 9"/>
                  <a:gd name="T9" fmla="*/ 3 h 3"/>
                  <a:gd name="T10" fmla="*/ 7 w 9"/>
                  <a:gd name="T11" fmla="*/ 2 h 3"/>
                  <a:gd name="T12" fmla="*/ 9 w 9"/>
                  <a:gd name="T13" fmla="*/ 0 h 3"/>
                  <a:gd name="T14" fmla="*/ 9 w 9"/>
                  <a:gd name="T15" fmla="*/ 0 h 3"/>
                  <a:gd name="T16" fmla="*/ 5 w 9"/>
                  <a:gd name="T17" fmla="*/ 0 h 3"/>
                  <a:gd name="T18" fmla="*/ 5 w 9"/>
                  <a:gd name="T19" fmla="*/ 0 h 3"/>
                  <a:gd name="T20" fmla="*/ 2 w 9"/>
                  <a:gd name="T21" fmla="*/ 0 h 3"/>
                  <a:gd name="T22" fmla="*/ 0 w 9"/>
                  <a:gd name="T23" fmla="*/ 2 h 3"/>
                  <a:gd name="T24" fmla="*/ 0 w 9"/>
                  <a:gd name="T25" fmla="*/ 2 h 3"/>
                  <a:gd name="T26" fmla="*/ 2 w 9"/>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3">
                    <a:moveTo>
                      <a:pt x="2" y="2"/>
                    </a:moveTo>
                    <a:lnTo>
                      <a:pt x="2" y="2"/>
                    </a:lnTo>
                    <a:lnTo>
                      <a:pt x="3" y="3"/>
                    </a:lnTo>
                    <a:lnTo>
                      <a:pt x="5" y="3"/>
                    </a:lnTo>
                    <a:lnTo>
                      <a:pt x="5" y="3"/>
                    </a:lnTo>
                    <a:lnTo>
                      <a:pt x="7" y="2"/>
                    </a:lnTo>
                    <a:lnTo>
                      <a:pt x="9" y="0"/>
                    </a:lnTo>
                    <a:lnTo>
                      <a:pt x="9" y="0"/>
                    </a:lnTo>
                    <a:lnTo>
                      <a:pt x="5" y="0"/>
                    </a:lnTo>
                    <a:lnTo>
                      <a:pt x="5" y="0"/>
                    </a:lnTo>
                    <a:lnTo>
                      <a:pt x="2" y="0"/>
                    </a:lnTo>
                    <a:lnTo>
                      <a:pt x="0" y="2"/>
                    </a:lnTo>
                    <a:lnTo>
                      <a:pt x="0"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6" name="Freeform 2887">
                <a:extLst>
                  <a:ext uri="{FF2B5EF4-FFF2-40B4-BE49-F238E27FC236}">
                    <a16:creationId xmlns:a16="http://schemas.microsoft.com/office/drawing/2014/main" id="{39417A49-685D-444C-AA0D-1098361FDFD4}"/>
                  </a:ext>
                </a:extLst>
              </p:cNvPr>
              <p:cNvSpPr>
                <a:spLocks/>
              </p:cNvSpPr>
              <p:nvPr/>
            </p:nvSpPr>
            <p:spPr bwMode="auto">
              <a:xfrm>
                <a:off x="4646" y="2604"/>
                <a:ext cx="9" cy="3"/>
              </a:xfrm>
              <a:custGeom>
                <a:avLst/>
                <a:gdLst>
                  <a:gd name="T0" fmla="*/ 2 w 9"/>
                  <a:gd name="T1" fmla="*/ 2 h 3"/>
                  <a:gd name="T2" fmla="*/ 2 w 9"/>
                  <a:gd name="T3" fmla="*/ 2 h 3"/>
                  <a:gd name="T4" fmla="*/ 3 w 9"/>
                  <a:gd name="T5" fmla="*/ 3 h 3"/>
                  <a:gd name="T6" fmla="*/ 5 w 9"/>
                  <a:gd name="T7" fmla="*/ 3 h 3"/>
                  <a:gd name="T8" fmla="*/ 5 w 9"/>
                  <a:gd name="T9" fmla="*/ 3 h 3"/>
                  <a:gd name="T10" fmla="*/ 7 w 9"/>
                  <a:gd name="T11" fmla="*/ 2 h 3"/>
                  <a:gd name="T12" fmla="*/ 9 w 9"/>
                  <a:gd name="T13" fmla="*/ 0 h 3"/>
                  <a:gd name="T14" fmla="*/ 9 w 9"/>
                  <a:gd name="T15" fmla="*/ 0 h 3"/>
                  <a:gd name="T16" fmla="*/ 5 w 9"/>
                  <a:gd name="T17" fmla="*/ 0 h 3"/>
                  <a:gd name="T18" fmla="*/ 5 w 9"/>
                  <a:gd name="T19" fmla="*/ 0 h 3"/>
                  <a:gd name="T20" fmla="*/ 2 w 9"/>
                  <a:gd name="T21" fmla="*/ 0 h 3"/>
                  <a:gd name="T22" fmla="*/ 0 w 9"/>
                  <a:gd name="T23" fmla="*/ 2 h 3"/>
                  <a:gd name="T24" fmla="*/ 0 w 9"/>
                  <a:gd name="T25" fmla="*/ 2 h 3"/>
                  <a:gd name="T26" fmla="*/ 2 w 9"/>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3">
                    <a:moveTo>
                      <a:pt x="2" y="2"/>
                    </a:moveTo>
                    <a:lnTo>
                      <a:pt x="2" y="2"/>
                    </a:lnTo>
                    <a:lnTo>
                      <a:pt x="3" y="3"/>
                    </a:lnTo>
                    <a:lnTo>
                      <a:pt x="5" y="3"/>
                    </a:lnTo>
                    <a:lnTo>
                      <a:pt x="5" y="3"/>
                    </a:lnTo>
                    <a:lnTo>
                      <a:pt x="7" y="2"/>
                    </a:lnTo>
                    <a:lnTo>
                      <a:pt x="9" y="0"/>
                    </a:lnTo>
                    <a:lnTo>
                      <a:pt x="9" y="0"/>
                    </a:lnTo>
                    <a:lnTo>
                      <a:pt x="5" y="0"/>
                    </a:lnTo>
                    <a:lnTo>
                      <a:pt x="5" y="0"/>
                    </a:lnTo>
                    <a:lnTo>
                      <a:pt x="2" y="0"/>
                    </a:lnTo>
                    <a:lnTo>
                      <a:pt x="0" y="2"/>
                    </a:lnTo>
                    <a:lnTo>
                      <a:pt x="0"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7" name="Freeform 2888">
                <a:extLst>
                  <a:ext uri="{FF2B5EF4-FFF2-40B4-BE49-F238E27FC236}">
                    <a16:creationId xmlns:a16="http://schemas.microsoft.com/office/drawing/2014/main" id="{D3D0C18B-B01F-094B-878D-EF6F294D0AE3}"/>
                  </a:ext>
                </a:extLst>
              </p:cNvPr>
              <p:cNvSpPr>
                <a:spLocks/>
              </p:cNvSpPr>
              <p:nvPr/>
            </p:nvSpPr>
            <p:spPr bwMode="auto">
              <a:xfrm>
                <a:off x="4649" y="2557"/>
                <a:ext cx="75" cy="70"/>
              </a:xfrm>
              <a:custGeom>
                <a:avLst/>
                <a:gdLst>
                  <a:gd name="T0" fmla="*/ 0 w 75"/>
                  <a:gd name="T1" fmla="*/ 42 h 70"/>
                  <a:gd name="T2" fmla="*/ 6 w 75"/>
                  <a:gd name="T3" fmla="*/ 40 h 70"/>
                  <a:gd name="T4" fmla="*/ 8 w 75"/>
                  <a:gd name="T5" fmla="*/ 34 h 70"/>
                  <a:gd name="T6" fmla="*/ 11 w 75"/>
                  <a:gd name="T7" fmla="*/ 29 h 70"/>
                  <a:gd name="T8" fmla="*/ 15 w 75"/>
                  <a:gd name="T9" fmla="*/ 33 h 70"/>
                  <a:gd name="T10" fmla="*/ 16 w 75"/>
                  <a:gd name="T11" fmla="*/ 34 h 70"/>
                  <a:gd name="T12" fmla="*/ 18 w 75"/>
                  <a:gd name="T13" fmla="*/ 33 h 70"/>
                  <a:gd name="T14" fmla="*/ 20 w 75"/>
                  <a:gd name="T15" fmla="*/ 33 h 70"/>
                  <a:gd name="T16" fmla="*/ 22 w 75"/>
                  <a:gd name="T17" fmla="*/ 36 h 70"/>
                  <a:gd name="T18" fmla="*/ 24 w 75"/>
                  <a:gd name="T19" fmla="*/ 34 h 70"/>
                  <a:gd name="T20" fmla="*/ 25 w 75"/>
                  <a:gd name="T21" fmla="*/ 33 h 70"/>
                  <a:gd name="T22" fmla="*/ 25 w 75"/>
                  <a:gd name="T23" fmla="*/ 31 h 70"/>
                  <a:gd name="T24" fmla="*/ 29 w 75"/>
                  <a:gd name="T25" fmla="*/ 33 h 70"/>
                  <a:gd name="T26" fmla="*/ 36 w 75"/>
                  <a:gd name="T27" fmla="*/ 40 h 70"/>
                  <a:gd name="T28" fmla="*/ 33 w 75"/>
                  <a:gd name="T29" fmla="*/ 45 h 70"/>
                  <a:gd name="T30" fmla="*/ 34 w 75"/>
                  <a:gd name="T31" fmla="*/ 52 h 70"/>
                  <a:gd name="T32" fmla="*/ 41 w 75"/>
                  <a:gd name="T33" fmla="*/ 61 h 70"/>
                  <a:gd name="T34" fmla="*/ 47 w 75"/>
                  <a:gd name="T35" fmla="*/ 65 h 70"/>
                  <a:gd name="T36" fmla="*/ 50 w 75"/>
                  <a:gd name="T37" fmla="*/ 61 h 70"/>
                  <a:gd name="T38" fmla="*/ 52 w 75"/>
                  <a:gd name="T39" fmla="*/ 67 h 70"/>
                  <a:gd name="T40" fmla="*/ 56 w 75"/>
                  <a:gd name="T41" fmla="*/ 70 h 70"/>
                  <a:gd name="T42" fmla="*/ 59 w 75"/>
                  <a:gd name="T43" fmla="*/ 61 h 70"/>
                  <a:gd name="T44" fmla="*/ 56 w 75"/>
                  <a:gd name="T45" fmla="*/ 52 h 70"/>
                  <a:gd name="T46" fmla="*/ 63 w 75"/>
                  <a:gd name="T47" fmla="*/ 42 h 70"/>
                  <a:gd name="T48" fmla="*/ 66 w 75"/>
                  <a:gd name="T49" fmla="*/ 50 h 70"/>
                  <a:gd name="T50" fmla="*/ 66 w 75"/>
                  <a:gd name="T51" fmla="*/ 54 h 70"/>
                  <a:gd name="T52" fmla="*/ 68 w 75"/>
                  <a:gd name="T53" fmla="*/ 54 h 70"/>
                  <a:gd name="T54" fmla="*/ 68 w 75"/>
                  <a:gd name="T55" fmla="*/ 49 h 70"/>
                  <a:gd name="T56" fmla="*/ 70 w 75"/>
                  <a:gd name="T57" fmla="*/ 50 h 70"/>
                  <a:gd name="T58" fmla="*/ 74 w 75"/>
                  <a:gd name="T59" fmla="*/ 47 h 70"/>
                  <a:gd name="T60" fmla="*/ 75 w 75"/>
                  <a:gd name="T61" fmla="*/ 42 h 70"/>
                  <a:gd name="T62" fmla="*/ 72 w 75"/>
                  <a:gd name="T63" fmla="*/ 34 h 70"/>
                  <a:gd name="T64" fmla="*/ 72 w 75"/>
                  <a:gd name="T65" fmla="*/ 33 h 70"/>
                  <a:gd name="T66" fmla="*/ 70 w 75"/>
                  <a:gd name="T67" fmla="*/ 29 h 70"/>
                  <a:gd name="T68" fmla="*/ 70 w 75"/>
                  <a:gd name="T69" fmla="*/ 24 h 70"/>
                  <a:gd name="T70" fmla="*/ 66 w 75"/>
                  <a:gd name="T71" fmla="*/ 22 h 70"/>
                  <a:gd name="T72" fmla="*/ 70 w 75"/>
                  <a:gd name="T73" fmla="*/ 18 h 70"/>
                  <a:gd name="T74" fmla="*/ 68 w 75"/>
                  <a:gd name="T75" fmla="*/ 15 h 70"/>
                  <a:gd name="T76" fmla="*/ 68 w 75"/>
                  <a:gd name="T77" fmla="*/ 11 h 70"/>
                  <a:gd name="T78" fmla="*/ 65 w 75"/>
                  <a:gd name="T79" fmla="*/ 9 h 70"/>
                  <a:gd name="T80" fmla="*/ 63 w 75"/>
                  <a:gd name="T81" fmla="*/ 6 h 70"/>
                  <a:gd name="T82" fmla="*/ 58 w 75"/>
                  <a:gd name="T83" fmla="*/ 0 h 70"/>
                  <a:gd name="T84" fmla="*/ 56 w 75"/>
                  <a:gd name="T85" fmla="*/ 6 h 70"/>
                  <a:gd name="T86" fmla="*/ 59 w 75"/>
                  <a:gd name="T87" fmla="*/ 13 h 70"/>
                  <a:gd name="T88" fmla="*/ 56 w 75"/>
                  <a:gd name="T89" fmla="*/ 15 h 70"/>
                  <a:gd name="T90" fmla="*/ 52 w 75"/>
                  <a:gd name="T91" fmla="*/ 15 h 70"/>
                  <a:gd name="T92" fmla="*/ 47 w 75"/>
                  <a:gd name="T93" fmla="*/ 13 h 70"/>
                  <a:gd name="T94" fmla="*/ 45 w 75"/>
                  <a:gd name="T95" fmla="*/ 20 h 70"/>
                  <a:gd name="T96" fmla="*/ 40 w 75"/>
                  <a:gd name="T97" fmla="*/ 18 h 70"/>
                  <a:gd name="T98" fmla="*/ 38 w 75"/>
                  <a:gd name="T99" fmla="*/ 24 h 70"/>
                  <a:gd name="T100" fmla="*/ 33 w 75"/>
                  <a:gd name="T101" fmla="*/ 25 h 70"/>
                  <a:gd name="T102" fmla="*/ 29 w 75"/>
                  <a:gd name="T103" fmla="*/ 27 h 70"/>
                  <a:gd name="T104" fmla="*/ 29 w 75"/>
                  <a:gd name="T105" fmla="*/ 27 h 70"/>
                  <a:gd name="T106" fmla="*/ 31 w 75"/>
                  <a:gd name="T107" fmla="*/ 24 h 70"/>
                  <a:gd name="T108" fmla="*/ 27 w 75"/>
                  <a:gd name="T109" fmla="*/ 18 h 70"/>
                  <a:gd name="T110" fmla="*/ 24 w 75"/>
                  <a:gd name="T111" fmla="*/ 15 h 70"/>
                  <a:gd name="T112" fmla="*/ 22 w 75"/>
                  <a:gd name="T113" fmla="*/ 18 h 70"/>
                  <a:gd name="T114" fmla="*/ 16 w 75"/>
                  <a:gd name="T115" fmla="*/ 22 h 70"/>
                  <a:gd name="T116" fmla="*/ 15 w 75"/>
                  <a:gd name="T117" fmla="*/ 24 h 70"/>
                  <a:gd name="T118" fmla="*/ 4 w 75"/>
                  <a:gd name="T119" fmla="*/ 27 h 70"/>
                  <a:gd name="T120" fmla="*/ 2 w 75"/>
                  <a:gd name="T121" fmla="*/ 3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70">
                    <a:moveTo>
                      <a:pt x="0" y="38"/>
                    </a:moveTo>
                    <a:lnTo>
                      <a:pt x="0" y="38"/>
                    </a:lnTo>
                    <a:lnTo>
                      <a:pt x="0" y="42"/>
                    </a:lnTo>
                    <a:lnTo>
                      <a:pt x="2" y="42"/>
                    </a:lnTo>
                    <a:lnTo>
                      <a:pt x="4" y="42"/>
                    </a:lnTo>
                    <a:lnTo>
                      <a:pt x="6" y="40"/>
                    </a:lnTo>
                    <a:lnTo>
                      <a:pt x="6" y="40"/>
                    </a:lnTo>
                    <a:lnTo>
                      <a:pt x="6" y="36"/>
                    </a:lnTo>
                    <a:lnTo>
                      <a:pt x="8" y="34"/>
                    </a:lnTo>
                    <a:lnTo>
                      <a:pt x="8" y="34"/>
                    </a:lnTo>
                    <a:lnTo>
                      <a:pt x="9" y="31"/>
                    </a:lnTo>
                    <a:lnTo>
                      <a:pt x="11" y="29"/>
                    </a:lnTo>
                    <a:lnTo>
                      <a:pt x="13" y="29"/>
                    </a:lnTo>
                    <a:lnTo>
                      <a:pt x="13" y="29"/>
                    </a:lnTo>
                    <a:lnTo>
                      <a:pt x="15" y="33"/>
                    </a:lnTo>
                    <a:lnTo>
                      <a:pt x="15" y="34"/>
                    </a:lnTo>
                    <a:lnTo>
                      <a:pt x="15" y="34"/>
                    </a:lnTo>
                    <a:lnTo>
                      <a:pt x="16" y="34"/>
                    </a:lnTo>
                    <a:lnTo>
                      <a:pt x="16" y="36"/>
                    </a:lnTo>
                    <a:lnTo>
                      <a:pt x="16" y="36"/>
                    </a:lnTo>
                    <a:lnTo>
                      <a:pt x="18" y="33"/>
                    </a:lnTo>
                    <a:lnTo>
                      <a:pt x="20" y="31"/>
                    </a:lnTo>
                    <a:lnTo>
                      <a:pt x="20" y="31"/>
                    </a:lnTo>
                    <a:lnTo>
                      <a:pt x="20" y="33"/>
                    </a:lnTo>
                    <a:lnTo>
                      <a:pt x="20" y="34"/>
                    </a:lnTo>
                    <a:lnTo>
                      <a:pt x="20" y="34"/>
                    </a:lnTo>
                    <a:lnTo>
                      <a:pt x="22" y="36"/>
                    </a:lnTo>
                    <a:lnTo>
                      <a:pt x="24" y="36"/>
                    </a:lnTo>
                    <a:lnTo>
                      <a:pt x="24" y="36"/>
                    </a:lnTo>
                    <a:lnTo>
                      <a:pt x="24" y="34"/>
                    </a:lnTo>
                    <a:lnTo>
                      <a:pt x="24" y="34"/>
                    </a:lnTo>
                    <a:lnTo>
                      <a:pt x="25" y="33"/>
                    </a:lnTo>
                    <a:lnTo>
                      <a:pt x="25" y="33"/>
                    </a:lnTo>
                    <a:lnTo>
                      <a:pt x="25" y="31"/>
                    </a:lnTo>
                    <a:lnTo>
                      <a:pt x="25" y="31"/>
                    </a:lnTo>
                    <a:lnTo>
                      <a:pt x="25" y="31"/>
                    </a:lnTo>
                    <a:lnTo>
                      <a:pt x="27" y="31"/>
                    </a:lnTo>
                    <a:lnTo>
                      <a:pt x="29" y="33"/>
                    </a:lnTo>
                    <a:lnTo>
                      <a:pt x="29" y="33"/>
                    </a:lnTo>
                    <a:lnTo>
                      <a:pt x="34" y="34"/>
                    </a:lnTo>
                    <a:lnTo>
                      <a:pt x="36" y="36"/>
                    </a:lnTo>
                    <a:lnTo>
                      <a:pt x="36" y="40"/>
                    </a:lnTo>
                    <a:lnTo>
                      <a:pt x="36" y="40"/>
                    </a:lnTo>
                    <a:lnTo>
                      <a:pt x="34" y="42"/>
                    </a:lnTo>
                    <a:lnTo>
                      <a:pt x="33" y="45"/>
                    </a:lnTo>
                    <a:lnTo>
                      <a:pt x="33" y="45"/>
                    </a:lnTo>
                    <a:lnTo>
                      <a:pt x="33" y="49"/>
                    </a:lnTo>
                    <a:lnTo>
                      <a:pt x="34" y="52"/>
                    </a:lnTo>
                    <a:lnTo>
                      <a:pt x="34" y="52"/>
                    </a:lnTo>
                    <a:lnTo>
                      <a:pt x="36" y="58"/>
                    </a:lnTo>
                    <a:lnTo>
                      <a:pt x="41" y="61"/>
                    </a:lnTo>
                    <a:lnTo>
                      <a:pt x="41" y="61"/>
                    </a:lnTo>
                    <a:lnTo>
                      <a:pt x="45" y="63"/>
                    </a:lnTo>
                    <a:lnTo>
                      <a:pt x="47" y="65"/>
                    </a:lnTo>
                    <a:lnTo>
                      <a:pt x="49" y="65"/>
                    </a:lnTo>
                    <a:lnTo>
                      <a:pt x="49" y="65"/>
                    </a:lnTo>
                    <a:lnTo>
                      <a:pt x="50" y="61"/>
                    </a:lnTo>
                    <a:lnTo>
                      <a:pt x="52" y="61"/>
                    </a:lnTo>
                    <a:lnTo>
                      <a:pt x="52" y="61"/>
                    </a:lnTo>
                    <a:lnTo>
                      <a:pt x="52" y="67"/>
                    </a:lnTo>
                    <a:lnTo>
                      <a:pt x="52" y="68"/>
                    </a:lnTo>
                    <a:lnTo>
                      <a:pt x="56" y="70"/>
                    </a:lnTo>
                    <a:lnTo>
                      <a:pt x="56" y="70"/>
                    </a:lnTo>
                    <a:lnTo>
                      <a:pt x="59" y="65"/>
                    </a:lnTo>
                    <a:lnTo>
                      <a:pt x="59" y="61"/>
                    </a:lnTo>
                    <a:lnTo>
                      <a:pt x="59" y="61"/>
                    </a:lnTo>
                    <a:lnTo>
                      <a:pt x="58" y="56"/>
                    </a:lnTo>
                    <a:lnTo>
                      <a:pt x="56" y="52"/>
                    </a:lnTo>
                    <a:lnTo>
                      <a:pt x="56" y="52"/>
                    </a:lnTo>
                    <a:lnTo>
                      <a:pt x="58" y="45"/>
                    </a:lnTo>
                    <a:lnTo>
                      <a:pt x="61" y="43"/>
                    </a:lnTo>
                    <a:lnTo>
                      <a:pt x="63" y="42"/>
                    </a:lnTo>
                    <a:lnTo>
                      <a:pt x="63" y="42"/>
                    </a:lnTo>
                    <a:lnTo>
                      <a:pt x="65" y="45"/>
                    </a:lnTo>
                    <a:lnTo>
                      <a:pt x="66" y="50"/>
                    </a:lnTo>
                    <a:lnTo>
                      <a:pt x="66" y="50"/>
                    </a:lnTo>
                    <a:lnTo>
                      <a:pt x="66" y="54"/>
                    </a:lnTo>
                    <a:lnTo>
                      <a:pt x="66" y="54"/>
                    </a:lnTo>
                    <a:lnTo>
                      <a:pt x="68" y="59"/>
                    </a:lnTo>
                    <a:lnTo>
                      <a:pt x="68" y="59"/>
                    </a:lnTo>
                    <a:lnTo>
                      <a:pt x="68" y="54"/>
                    </a:lnTo>
                    <a:lnTo>
                      <a:pt x="68" y="52"/>
                    </a:lnTo>
                    <a:lnTo>
                      <a:pt x="68" y="49"/>
                    </a:lnTo>
                    <a:lnTo>
                      <a:pt x="68" y="49"/>
                    </a:lnTo>
                    <a:lnTo>
                      <a:pt x="70" y="49"/>
                    </a:lnTo>
                    <a:lnTo>
                      <a:pt x="70" y="50"/>
                    </a:lnTo>
                    <a:lnTo>
                      <a:pt x="70" y="50"/>
                    </a:lnTo>
                    <a:lnTo>
                      <a:pt x="70" y="49"/>
                    </a:lnTo>
                    <a:lnTo>
                      <a:pt x="70" y="49"/>
                    </a:lnTo>
                    <a:lnTo>
                      <a:pt x="74" y="47"/>
                    </a:lnTo>
                    <a:lnTo>
                      <a:pt x="74" y="47"/>
                    </a:lnTo>
                    <a:lnTo>
                      <a:pt x="75" y="43"/>
                    </a:lnTo>
                    <a:lnTo>
                      <a:pt x="75" y="42"/>
                    </a:lnTo>
                    <a:lnTo>
                      <a:pt x="74" y="38"/>
                    </a:lnTo>
                    <a:lnTo>
                      <a:pt x="74" y="38"/>
                    </a:lnTo>
                    <a:lnTo>
                      <a:pt x="72" y="34"/>
                    </a:lnTo>
                    <a:lnTo>
                      <a:pt x="72" y="34"/>
                    </a:lnTo>
                    <a:lnTo>
                      <a:pt x="72" y="33"/>
                    </a:lnTo>
                    <a:lnTo>
                      <a:pt x="72" y="33"/>
                    </a:lnTo>
                    <a:lnTo>
                      <a:pt x="74" y="29"/>
                    </a:lnTo>
                    <a:lnTo>
                      <a:pt x="72" y="29"/>
                    </a:lnTo>
                    <a:lnTo>
                      <a:pt x="70" y="29"/>
                    </a:lnTo>
                    <a:lnTo>
                      <a:pt x="70" y="29"/>
                    </a:lnTo>
                    <a:lnTo>
                      <a:pt x="72" y="25"/>
                    </a:lnTo>
                    <a:lnTo>
                      <a:pt x="70" y="24"/>
                    </a:lnTo>
                    <a:lnTo>
                      <a:pt x="68" y="22"/>
                    </a:lnTo>
                    <a:lnTo>
                      <a:pt x="66" y="22"/>
                    </a:lnTo>
                    <a:lnTo>
                      <a:pt x="66" y="22"/>
                    </a:lnTo>
                    <a:lnTo>
                      <a:pt x="68" y="20"/>
                    </a:lnTo>
                    <a:lnTo>
                      <a:pt x="70" y="18"/>
                    </a:lnTo>
                    <a:lnTo>
                      <a:pt x="70" y="18"/>
                    </a:lnTo>
                    <a:lnTo>
                      <a:pt x="70" y="17"/>
                    </a:lnTo>
                    <a:lnTo>
                      <a:pt x="68" y="15"/>
                    </a:lnTo>
                    <a:lnTo>
                      <a:pt x="68" y="15"/>
                    </a:lnTo>
                    <a:lnTo>
                      <a:pt x="68" y="11"/>
                    </a:lnTo>
                    <a:lnTo>
                      <a:pt x="68" y="11"/>
                    </a:lnTo>
                    <a:lnTo>
                      <a:pt x="68" y="11"/>
                    </a:lnTo>
                    <a:lnTo>
                      <a:pt x="68" y="11"/>
                    </a:lnTo>
                    <a:lnTo>
                      <a:pt x="66" y="11"/>
                    </a:lnTo>
                    <a:lnTo>
                      <a:pt x="65" y="9"/>
                    </a:lnTo>
                    <a:lnTo>
                      <a:pt x="65" y="9"/>
                    </a:lnTo>
                    <a:lnTo>
                      <a:pt x="65" y="8"/>
                    </a:lnTo>
                    <a:lnTo>
                      <a:pt x="63" y="6"/>
                    </a:lnTo>
                    <a:lnTo>
                      <a:pt x="63" y="6"/>
                    </a:lnTo>
                    <a:lnTo>
                      <a:pt x="59" y="4"/>
                    </a:lnTo>
                    <a:lnTo>
                      <a:pt x="58" y="0"/>
                    </a:lnTo>
                    <a:lnTo>
                      <a:pt x="58" y="0"/>
                    </a:lnTo>
                    <a:lnTo>
                      <a:pt x="56" y="4"/>
                    </a:lnTo>
                    <a:lnTo>
                      <a:pt x="56" y="6"/>
                    </a:lnTo>
                    <a:lnTo>
                      <a:pt x="58" y="11"/>
                    </a:lnTo>
                    <a:lnTo>
                      <a:pt x="58" y="11"/>
                    </a:lnTo>
                    <a:lnTo>
                      <a:pt x="59" y="13"/>
                    </a:lnTo>
                    <a:lnTo>
                      <a:pt x="58" y="15"/>
                    </a:lnTo>
                    <a:lnTo>
                      <a:pt x="58" y="15"/>
                    </a:lnTo>
                    <a:lnTo>
                      <a:pt x="56" y="15"/>
                    </a:lnTo>
                    <a:lnTo>
                      <a:pt x="52" y="13"/>
                    </a:lnTo>
                    <a:lnTo>
                      <a:pt x="52" y="13"/>
                    </a:lnTo>
                    <a:lnTo>
                      <a:pt x="52" y="15"/>
                    </a:lnTo>
                    <a:lnTo>
                      <a:pt x="49" y="13"/>
                    </a:lnTo>
                    <a:lnTo>
                      <a:pt x="49" y="13"/>
                    </a:lnTo>
                    <a:lnTo>
                      <a:pt x="47" y="13"/>
                    </a:lnTo>
                    <a:lnTo>
                      <a:pt x="47" y="17"/>
                    </a:lnTo>
                    <a:lnTo>
                      <a:pt x="45" y="18"/>
                    </a:lnTo>
                    <a:lnTo>
                      <a:pt x="45" y="20"/>
                    </a:lnTo>
                    <a:lnTo>
                      <a:pt x="45" y="20"/>
                    </a:lnTo>
                    <a:lnTo>
                      <a:pt x="41" y="20"/>
                    </a:lnTo>
                    <a:lnTo>
                      <a:pt x="40" y="18"/>
                    </a:lnTo>
                    <a:lnTo>
                      <a:pt x="40" y="18"/>
                    </a:lnTo>
                    <a:lnTo>
                      <a:pt x="38" y="22"/>
                    </a:lnTo>
                    <a:lnTo>
                      <a:pt x="38" y="24"/>
                    </a:lnTo>
                    <a:lnTo>
                      <a:pt x="38" y="24"/>
                    </a:lnTo>
                    <a:lnTo>
                      <a:pt x="34" y="25"/>
                    </a:lnTo>
                    <a:lnTo>
                      <a:pt x="33" y="25"/>
                    </a:lnTo>
                    <a:lnTo>
                      <a:pt x="33" y="25"/>
                    </a:lnTo>
                    <a:lnTo>
                      <a:pt x="29" y="27"/>
                    </a:lnTo>
                    <a:lnTo>
                      <a:pt x="29" y="27"/>
                    </a:lnTo>
                    <a:lnTo>
                      <a:pt x="29" y="27"/>
                    </a:lnTo>
                    <a:lnTo>
                      <a:pt x="29" y="27"/>
                    </a:lnTo>
                    <a:lnTo>
                      <a:pt x="29" y="27"/>
                    </a:lnTo>
                    <a:lnTo>
                      <a:pt x="31" y="25"/>
                    </a:lnTo>
                    <a:lnTo>
                      <a:pt x="31" y="24"/>
                    </a:lnTo>
                    <a:lnTo>
                      <a:pt x="31" y="24"/>
                    </a:lnTo>
                    <a:lnTo>
                      <a:pt x="31" y="18"/>
                    </a:lnTo>
                    <a:lnTo>
                      <a:pt x="29" y="18"/>
                    </a:lnTo>
                    <a:lnTo>
                      <a:pt x="27" y="18"/>
                    </a:lnTo>
                    <a:lnTo>
                      <a:pt x="27" y="18"/>
                    </a:lnTo>
                    <a:lnTo>
                      <a:pt x="25" y="17"/>
                    </a:lnTo>
                    <a:lnTo>
                      <a:pt x="24" y="15"/>
                    </a:lnTo>
                    <a:lnTo>
                      <a:pt x="24" y="15"/>
                    </a:lnTo>
                    <a:lnTo>
                      <a:pt x="24" y="18"/>
                    </a:lnTo>
                    <a:lnTo>
                      <a:pt x="22" y="18"/>
                    </a:lnTo>
                    <a:lnTo>
                      <a:pt x="18" y="20"/>
                    </a:lnTo>
                    <a:lnTo>
                      <a:pt x="18" y="20"/>
                    </a:lnTo>
                    <a:lnTo>
                      <a:pt x="16" y="22"/>
                    </a:lnTo>
                    <a:lnTo>
                      <a:pt x="16" y="24"/>
                    </a:lnTo>
                    <a:lnTo>
                      <a:pt x="15" y="24"/>
                    </a:lnTo>
                    <a:lnTo>
                      <a:pt x="15" y="24"/>
                    </a:lnTo>
                    <a:lnTo>
                      <a:pt x="9" y="25"/>
                    </a:lnTo>
                    <a:lnTo>
                      <a:pt x="6" y="25"/>
                    </a:lnTo>
                    <a:lnTo>
                      <a:pt x="4" y="27"/>
                    </a:lnTo>
                    <a:lnTo>
                      <a:pt x="4" y="27"/>
                    </a:lnTo>
                    <a:lnTo>
                      <a:pt x="2" y="33"/>
                    </a:lnTo>
                    <a:lnTo>
                      <a:pt x="2" y="33"/>
                    </a:lnTo>
                    <a:lnTo>
                      <a:pt x="0" y="3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8" name="Freeform 2889">
                <a:extLst>
                  <a:ext uri="{FF2B5EF4-FFF2-40B4-BE49-F238E27FC236}">
                    <a16:creationId xmlns:a16="http://schemas.microsoft.com/office/drawing/2014/main" id="{A0C1D917-EE60-0D46-9B32-48D2B7AC12C1}"/>
                  </a:ext>
                </a:extLst>
              </p:cNvPr>
              <p:cNvSpPr>
                <a:spLocks/>
              </p:cNvSpPr>
              <p:nvPr/>
            </p:nvSpPr>
            <p:spPr bwMode="auto">
              <a:xfrm>
                <a:off x="4649" y="2557"/>
                <a:ext cx="75" cy="70"/>
              </a:xfrm>
              <a:custGeom>
                <a:avLst/>
                <a:gdLst>
                  <a:gd name="T0" fmla="*/ 0 w 75"/>
                  <a:gd name="T1" fmla="*/ 42 h 70"/>
                  <a:gd name="T2" fmla="*/ 6 w 75"/>
                  <a:gd name="T3" fmla="*/ 40 h 70"/>
                  <a:gd name="T4" fmla="*/ 8 w 75"/>
                  <a:gd name="T5" fmla="*/ 34 h 70"/>
                  <a:gd name="T6" fmla="*/ 11 w 75"/>
                  <a:gd name="T7" fmla="*/ 29 h 70"/>
                  <a:gd name="T8" fmla="*/ 15 w 75"/>
                  <a:gd name="T9" fmla="*/ 33 h 70"/>
                  <a:gd name="T10" fmla="*/ 16 w 75"/>
                  <a:gd name="T11" fmla="*/ 34 h 70"/>
                  <a:gd name="T12" fmla="*/ 18 w 75"/>
                  <a:gd name="T13" fmla="*/ 33 h 70"/>
                  <a:gd name="T14" fmla="*/ 20 w 75"/>
                  <a:gd name="T15" fmla="*/ 33 h 70"/>
                  <a:gd name="T16" fmla="*/ 22 w 75"/>
                  <a:gd name="T17" fmla="*/ 36 h 70"/>
                  <a:gd name="T18" fmla="*/ 24 w 75"/>
                  <a:gd name="T19" fmla="*/ 34 h 70"/>
                  <a:gd name="T20" fmla="*/ 25 w 75"/>
                  <a:gd name="T21" fmla="*/ 33 h 70"/>
                  <a:gd name="T22" fmla="*/ 25 w 75"/>
                  <a:gd name="T23" fmla="*/ 31 h 70"/>
                  <a:gd name="T24" fmla="*/ 29 w 75"/>
                  <a:gd name="T25" fmla="*/ 33 h 70"/>
                  <a:gd name="T26" fmla="*/ 36 w 75"/>
                  <a:gd name="T27" fmla="*/ 40 h 70"/>
                  <a:gd name="T28" fmla="*/ 33 w 75"/>
                  <a:gd name="T29" fmla="*/ 45 h 70"/>
                  <a:gd name="T30" fmla="*/ 34 w 75"/>
                  <a:gd name="T31" fmla="*/ 52 h 70"/>
                  <a:gd name="T32" fmla="*/ 41 w 75"/>
                  <a:gd name="T33" fmla="*/ 61 h 70"/>
                  <a:gd name="T34" fmla="*/ 47 w 75"/>
                  <a:gd name="T35" fmla="*/ 65 h 70"/>
                  <a:gd name="T36" fmla="*/ 50 w 75"/>
                  <a:gd name="T37" fmla="*/ 61 h 70"/>
                  <a:gd name="T38" fmla="*/ 52 w 75"/>
                  <a:gd name="T39" fmla="*/ 67 h 70"/>
                  <a:gd name="T40" fmla="*/ 56 w 75"/>
                  <a:gd name="T41" fmla="*/ 70 h 70"/>
                  <a:gd name="T42" fmla="*/ 59 w 75"/>
                  <a:gd name="T43" fmla="*/ 61 h 70"/>
                  <a:gd name="T44" fmla="*/ 56 w 75"/>
                  <a:gd name="T45" fmla="*/ 52 h 70"/>
                  <a:gd name="T46" fmla="*/ 63 w 75"/>
                  <a:gd name="T47" fmla="*/ 42 h 70"/>
                  <a:gd name="T48" fmla="*/ 66 w 75"/>
                  <a:gd name="T49" fmla="*/ 50 h 70"/>
                  <a:gd name="T50" fmla="*/ 66 w 75"/>
                  <a:gd name="T51" fmla="*/ 54 h 70"/>
                  <a:gd name="T52" fmla="*/ 68 w 75"/>
                  <a:gd name="T53" fmla="*/ 54 h 70"/>
                  <a:gd name="T54" fmla="*/ 68 w 75"/>
                  <a:gd name="T55" fmla="*/ 49 h 70"/>
                  <a:gd name="T56" fmla="*/ 70 w 75"/>
                  <a:gd name="T57" fmla="*/ 50 h 70"/>
                  <a:gd name="T58" fmla="*/ 74 w 75"/>
                  <a:gd name="T59" fmla="*/ 47 h 70"/>
                  <a:gd name="T60" fmla="*/ 75 w 75"/>
                  <a:gd name="T61" fmla="*/ 42 h 70"/>
                  <a:gd name="T62" fmla="*/ 72 w 75"/>
                  <a:gd name="T63" fmla="*/ 34 h 70"/>
                  <a:gd name="T64" fmla="*/ 72 w 75"/>
                  <a:gd name="T65" fmla="*/ 33 h 70"/>
                  <a:gd name="T66" fmla="*/ 70 w 75"/>
                  <a:gd name="T67" fmla="*/ 29 h 70"/>
                  <a:gd name="T68" fmla="*/ 70 w 75"/>
                  <a:gd name="T69" fmla="*/ 24 h 70"/>
                  <a:gd name="T70" fmla="*/ 66 w 75"/>
                  <a:gd name="T71" fmla="*/ 22 h 70"/>
                  <a:gd name="T72" fmla="*/ 70 w 75"/>
                  <a:gd name="T73" fmla="*/ 18 h 70"/>
                  <a:gd name="T74" fmla="*/ 68 w 75"/>
                  <a:gd name="T75" fmla="*/ 15 h 70"/>
                  <a:gd name="T76" fmla="*/ 68 w 75"/>
                  <a:gd name="T77" fmla="*/ 11 h 70"/>
                  <a:gd name="T78" fmla="*/ 65 w 75"/>
                  <a:gd name="T79" fmla="*/ 9 h 70"/>
                  <a:gd name="T80" fmla="*/ 63 w 75"/>
                  <a:gd name="T81" fmla="*/ 6 h 70"/>
                  <a:gd name="T82" fmla="*/ 58 w 75"/>
                  <a:gd name="T83" fmla="*/ 0 h 70"/>
                  <a:gd name="T84" fmla="*/ 56 w 75"/>
                  <a:gd name="T85" fmla="*/ 6 h 70"/>
                  <a:gd name="T86" fmla="*/ 59 w 75"/>
                  <a:gd name="T87" fmla="*/ 13 h 70"/>
                  <a:gd name="T88" fmla="*/ 56 w 75"/>
                  <a:gd name="T89" fmla="*/ 15 h 70"/>
                  <a:gd name="T90" fmla="*/ 52 w 75"/>
                  <a:gd name="T91" fmla="*/ 15 h 70"/>
                  <a:gd name="T92" fmla="*/ 47 w 75"/>
                  <a:gd name="T93" fmla="*/ 13 h 70"/>
                  <a:gd name="T94" fmla="*/ 45 w 75"/>
                  <a:gd name="T95" fmla="*/ 20 h 70"/>
                  <a:gd name="T96" fmla="*/ 40 w 75"/>
                  <a:gd name="T97" fmla="*/ 18 h 70"/>
                  <a:gd name="T98" fmla="*/ 38 w 75"/>
                  <a:gd name="T99" fmla="*/ 24 h 70"/>
                  <a:gd name="T100" fmla="*/ 33 w 75"/>
                  <a:gd name="T101" fmla="*/ 25 h 70"/>
                  <a:gd name="T102" fmla="*/ 29 w 75"/>
                  <a:gd name="T103" fmla="*/ 27 h 70"/>
                  <a:gd name="T104" fmla="*/ 29 w 75"/>
                  <a:gd name="T105" fmla="*/ 27 h 70"/>
                  <a:gd name="T106" fmla="*/ 31 w 75"/>
                  <a:gd name="T107" fmla="*/ 24 h 70"/>
                  <a:gd name="T108" fmla="*/ 27 w 75"/>
                  <a:gd name="T109" fmla="*/ 18 h 70"/>
                  <a:gd name="T110" fmla="*/ 24 w 75"/>
                  <a:gd name="T111" fmla="*/ 15 h 70"/>
                  <a:gd name="T112" fmla="*/ 22 w 75"/>
                  <a:gd name="T113" fmla="*/ 18 h 70"/>
                  <a:gd name="T114" fmla="*/ 16 w 75"/>
                  <a:gd name="T115" fmla="*/ 22 h 70"/>
                  <a:gd name="T116" fmla="*/ 15 w 75"/>
                  <a:gd name="T117" fmla="*/ 24 h 70"/>
                  <a:gd name="T118" fmla="*/ 4 w 75"/>
                  <a:gd name="T119" fmla="*/ 27 h 70"/>
                  <a:gd name="T120" fmla="*/ 2 w 75"/>
                  <a:gd name="T121" fmla="*/ 3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70">
                    <a:moveTo>
                      <a:pt x="0" y="38"/>
                    </a:moveTo>
                    <a:lnTo>
                      <a:pt x="0" y="38"/>
                    </a:lnTo>
                    <a:lnTo>
                      <a:pt x="0" y="42"/>
                    </a:lnTo>
                    <a:lnTo>
                      <a:pt x="2" y="42"/>
                    </a:lnTo>
                    <a:lnTo>
                      <a:pt x="4" y="42"/>
                    </a:lnTo>
                    <a:lnTo>
                      <a:pt x="6" y="40"/>
                    </a:lnTo>
                    <a:lnTo>
                      <a:pt x="6" y="40"/>
                    </a:lnTo>
                    <a:lnTo>
                      <a:pt x="6" y="36"/>
                    </a:lnTo>
                    <a:lnTo>
                      <a:pt x="8" y="34"/>
                    </a:lnTo>
                    <a:lnTo>
                      <a:pt x="8" y="34"/>
                    </a:lnTo>
                    <a:lnTo>
                      <a:pt x="9" y="31"/>
                    </a:lnTo>
                    <a:lnTo>
                      <a:pt x="11" y="29"/>
                    </a:lnTo>
                    <a:lnTo>
                      <a:pt x="13" y="29"/>
                    </a:lnTo>
                    <a:lnTo>
                      <a:pt x="13" y="29"/>
                    </a:lnTo>
                    <a:lnTo>
                      <a:pt x="15" y="33"/>
                    </a:lnTo>
                    <a:lnTo>
                      <a:pt x="15" y="34"/>
                    </a:lnTo>
                    <a:lnTo>
                      <a:pt x="15" y="34"/>
                    </a:lnTo>
                    <a:lnTo>
                      <a:pt x="16" y="34"/>
                    </a:lnTo>
                    <a:lnTo>
                      <a:pt x="16" y="36"/>
                    </a:lnTo>
                    <a:lnTo>
                      <a:pt x="16" y="36"/>
                    </a:lnTo>
                    <a:lnTo>
                      <a:pt x="18" y="33"/>
                    </a:lnTo>
                    <a:lnTo>
                      <a:pt x="20" y="31"/>
                    </a:lnTo>
                    <a:lnTo>
                      <a:pt x="20" y="31"/>
                    </a:lnTo>
                    <a:lnTo>
                      <a:pt x="20" y="33"/>
                    </a:lnTo>
                    <a:lnTo>
                      <a:pt x="20" y="34"/>
                    </a:lnTo>
                    <a:lnTo>
                      <a:pt x="20" y="34"/>
                    </a:lnTo>
                    <a:lnTo>
                      <a:pt x="22" y="36"/>
                    </a:lnTo>
                    <a:lnTo>
                      <a:pt x="24" y="36"/>
                    </a:lnTo>
                    <a:lnTo>
                      <a:pt x="24" y="36"/>
                    </a:lnTo>
                    <a:lnTo>
                      <a:pt x="24" y="34"/>
                    </a:lnTo>
                    <a:lnTo>
                      <a:pt x="24" y="34"/>
                    </a:lnTo>
                    <a:lnTo>
                      <a:pt x="25" y="33"/>
                    </a:lnTo>
                    <a:lnTo>
                      <a:pt x="25" y="33"/>
                    </a:lnTo>
                    <a:lnTo>
                      <a:pt x="25" y="31"/>
                    </a:lnTo>
                    <a:lnTo>
                      <a:pt x="25" y="31"/>
                    </a:lnTo>
                    <a:lnTo>
                      <a:pt x="25" y="31"/>
                    </a:lnTo>
                    <a:lnTo>
                      <a:pt x="27" y="31"/>
                    </a:lnTo>
                    <a:lnTo>
                      <a:pt x="29" y="33"/>
                    </a:lnTo>
                    <a:lnTo>
                      <a:pt x="29" y="33"/>
                    </a:lnTo>
                    <a:lnTo>
                      <a:pt x="34" y="34"/>
                    </a:lnTo>
                    <a:lnTo>
                      <a:pt x="36" y="36"/>
                    </a:lnTo>
                    <a:lnTo>
                      <a:pt x="36" y="40"/>
                    </a:lnTo>
                    <a:lnTo>
                      <a:pt x="36" y="40"/>
                    </a:lnTo>
                    <a:lnTo>
                      <a:pt x="34" y="42"/>
                    </a:lnTo>
                    <a:lnTo>
                      <a:pt x="33" y="45"/>
                    </a:lnTo>
                    <a:lnTo>
                      <a:pt x="33" y="45"/>
                    </a:lnTo>
                    <a:lnTo>
                      <a:pt x="33" y="49"/>
                    </a:lnTo>
                    <a:lnTo>
                      <a:pt x="34" y="52"/>
                    </a:lnTo>
                    <a:lnTo>
                      <a:pt x="34" y="52"/>
                    </a:lnTo>
                    <a:lnTo>
                      <a:pt x="36" y="58"/>
                    </a:lnTo>
                    <a:lnTo>
                      <a:pt x="41" y="61"/>
                    </a:lnTo>
                    <a:lnTo>
                      <a:pt x="41" y="61"/>
                    </a:lnTo>
                    <a:lnTo>
                      <a:pt x="45" y="63"/>
                    </a:lnTo>
                    <a:lnTo>
                      <a:pt x="47" y="65"/>
                    </a:lnTo>
                    <a:lnTo>
                      <a:pt x="49" y="65"/>
                    </a:lnTo>
                    <a:lnTo>
                      <a:pt x="49" y="65"/>
                    </a:lnTo>
                    <a:lnTo>
                      <a:pt x="50" y="61"/>
                    </a:lnTo>
                    <a:lnTo>
                      <a:pt x="52" y="61"/>
                    </a:lnTo>
                    <a:lnTo>
                      <a:pt x="52" y="61"/>
                    </a:lnTo>
                    <a:lnTo>
                      <a:pt x="52" y="67"/>
                    </a:lnTo>
                    <a:lnTo>
                      <a:pt x="52" y="68"/>
                    </a:lnTo>
                    <a:lnTo>
                      <a:pt x="56" y="70"/>
                    </a:lnTo>
                    <a:lnTo>
                      <a:pt x="56" y="70"/>
                    </a:lnTo>
                    <a:lnTo>
                      <a:pt x="59" y="65"/>
                    </a:lnTo>
                    <a:lnTo>
                      <a:pt x="59" y="61"/>
                    </a:lnTo>
                    <a:lnTo>
                      <a:pt x="59" y="61"/>
                    </a:lnTo>
                    <a:lnTo>
                      <a:pt x="58" y="56"/>
                    </a:lnTo>
                    <a:lnTo>
                      <a:pt x="56" y="52"/>
                    </a:lnTo>
                    <a:lnTo>
                      <a:pt x="56" y="52"/>
                    </a:lnTo>
                    <a:lnTo>
                      <a:pt x="58" y="45"/>
                    </a:lnTo>
                    <a:lnTo>
                      <a:pt x="61" y="43"/>
                    </a:lnTo>
                    <a:lnTo>
                      <a:pt x="63" y="42"/>
                    </a:lnTo>
                    <a:lnTo>
                      <a:pt x="63" y="42"/>
                    </a:lnTo>
                    <a:lnTo>
                      <a:pt x="65" y="45"/>
                    </a:lnTo>
                    <a:lnTo>
                      <a:pt x="66" y="50"/>
                    </a:lnTo>
                    <a:lnTo>
                      <a:pt x="66" y="50"/>
                    </a:lnTo>
                    <a:lnTo>
                      <a:pt x="66" y="54"/>
                    </a:lnTo>
                    <a:lnTo>
                      <a:pt x="66" y="54"/>
                    </a:lnTo>
                    <a:lnTo>
                      <a:pt x="68" y="59"/>
                    </a:lnTo>
                    <a:lnTo>
                      <a:pt x="68" y="59"/>
                    </a:lnTo>
                    <a:lnTo>
                      <a:pt x="68" y="54"/>
                    </a:lnTo>
                    <a:lnTo>
                      <a:pt x="68" y="52"/>
                    </a:lnTo>
                    <a:lnTo>
                      <a:pt x="68" y="49"/>
                    </a:lnTo>
                    <a:lnTo>
                      <a:pt x="68" y="49"/>
                    </a:lnTo>
                    <a:lnTo>
                      <a:pt x="70" y="49"/>
                    </a:lnTo>
                    <a:lnTo>
                      <a:pt x="70" y="50"/>
                    </a:lnTo>
                    <a:lnTo>
                      <a:pt x="70" y="50"/>
                    </a:lnTo>
                    <a:lnTo>
                      <a:pt x="70" y="49"/>
                    </a:lnTo>
                    <a:lnTo>
                      <a:pt x="70" y="49"/>
                    </a:lnTo>
                    <a:lnTo>
                      <a:pt x="74" y="47"/>
                    </a:lnTo>
                    <a:lnTo>
                      <a:pt x="74" y="47"/>
                    </a:lnTo>
                    <a:lnTo>
                      <a:pt x="75" y="43"/>
                    </a:lnTo>
                    <a:lnTo>
                      <a:pt x="75" y="42"/>
                    </a:lnTo>
                    <a:lnTo>
                      <a:pt x="74" y="38"/>
                    </a:lnTo>
                    <a:lnTo>
                      <a:pt x="74" y="38"/>
                    </a:lnTo>
                    <a:lnTo>
                      <a:pt x="72" y="34"/>
                    </a:lnTo>
                    <a:lnTo>
                      <a:pt x="72" y="34"/>
                    </a:lnTo>
                    <a:lnTo>
                      <a:pt x="72" y="33"/>
                    </a:lnTo>
                    <a:lnTo>
                      <a:pt x="72" y="33"/>
                    </a:lnTo>
                    <a:lnTo>
                      <a:pt x="74" y="29"/>
                    </a:lnTo>
                    <a:lnTo>
                      <a:pt x="72" y="29"/>
                    </a:lnTo>
                    <a:lnTo>
                      <a:pt x="70" y="29"/>
                    </a:lnTo>
                    <a:lnTo>
                      <a:pt x="70" y="29"/>
                    </a:lnTo>
                    <a:lnTo>
                      <a:pt x="72" y="25"/>
                    </a:lnTo>
                    <a:lnTo>
                      <a:pt x="70" y="24"/>
                    </a:lnTo>
                    <a:lnTo>
                      <a:pt x="68" y="22"/>
                    </a:lnTo>
                    <a:lnTo>
                      <a:pt x="66" y="22"/>
                    </a:lnTo>
                    <a:lnTo>
                      <a:pt x="66" y="22"/>
                    </a:lnTo>
                    <a:lnTo>
                      <a:pt x="68" y="20"/>
                    </a:lnTo>
                    <a:lnTo>
                      <a:pt x="70" y="18"/>
                    </a:lnTo>
                    <a:lnTo>
                      <a:pt x="70" y="18"/>
                    </a:lnTo>
                    <a:lnTo>
                      <a:pt x="70" y="17"/>
                    </a:lnTo>
                    <a:lnTo>
                      <a:pt x="68" y="15"/>
                    </a:lnTo>
                    <a:lnTo>
                      <a:pt x="68" y="15"/>
                    </a:lnTo>
                    <a:lnTo>
                      <a:pt x="68" y="11"/>
                    </a:lnTo>
                    <a:lnTo>
                      <a:pt x="68" y="11"/>
                    </a:lnTo>
                    <a:lnTo>
                      <a:pt x="68" y="11"/>
                    </a:lnTo>
                    <a:lnTo>
                      <a:pt x="68" y="11"/>
                    </a:lnTo>
                    <a:lnTo>
                      <a:pt x="66" y="11"/>
                    </a:lnTo>
                    <a:lnTo>
                      <a:pt x="65" y="9"/>
                    </a:lnTo>
                    <a:lnTo>
                      <a:pt x="65" y="9"/>
                    </a:lnTo>
                    <a:lnTo>
                      <a:pt x="65" y="8"/>
                    </a:lnTo>
                    <a:lnTo>
                      <a:pt x="63" y="6"/>
                    </a:lnTo>
                    <a:lnTo>
                      <a:pt x="63" y="6"/>
                    </a:lnTo>
                    <a:lnTo>
                      <a:pt x="59" y="4"/>
                    </a:lnTo>
                    <a:lnTo>
                      <a:pt x="58" y="0"/>
                    </a:lnTo>
                    <a:lnTo>
                      <a:pt x="58" y="0"/>
                    </a:lnTo>
                    <a:lnTo>
                      <a:pt x="56" y="4"/>
                    </a:lnTo>
                    <a:lnTo>
                      <a:pt x="56" y="6"/>
                    </a:lnTo>
                    <a:lnTo>
                      <a:pt x="58" y="11"/>
                    </a:lnTo>
                    <a:lnTo>
                      <a:pt x="58" y="11"/>
                    </a:lnTo>
                    <a:lnTo>
                      <a:pt x="59" y="13"/>
                    </a:lnTo>
                    <a:lnTo>
                      <a:pt x="58" y="15"/>
                    </a:lnTo>
                    <a:lnTo>
                      <a:pt x="58" y="15"/>
                    </a:lnTo>
                    <a:lnTo>
                      <a:pt x="56" y="15"/>
                    </a:lnTo>
                    <a:lnTo>
                      <a:pt x="52" y="13"/>
                    </a:lnTo>
                    <a:lnTo>
                      <a:pt x="52" y="13"/>
                    </a:lnTo>
                    <a:lnTo>
                      <a:pt x="52" y="15"/>
                    </a:lnTo>
                    <a:lnTo>
                      <a:pt x="49" y="13"/>
                    </a:lnTo>
                    <a:lnTo>
                      <a:pt x="49" y="13"/>
                    </a:lnTo>
                    <a:lnTo>
                      <a:pt x="47" y="13"/>
                    </a:lnTo>
                    <a:lnTo>
                      <a:pt x="47" y="17"/>
                    </a:lnTo>
                    <a:lnTo>
                      <a:pt x="45" y="18"/>
                    </a:lnTo>
                    <a:lnTo>
                      <a:pt x="45" y="20"/>
                    </a:lnTo>
                    <a:lnTo>
                      <a:pt x="45" y="20"/>
                    </a:lnTo>
                    <a:lnTo>
                      <a:pt x="41" y="20"/>
                    </a:lnTo>
                    <a:lnTo>
                      <a:pt x="40" y="18"/>
                    </a:lnTo>
                    <a:lnTo>
                      <a:pt x="40" y="18"/>
                    </a:lnTo>
                    <a:lnTo>
                      <a:pt x="38" y="22"/>
                    </a:lnTo>
                    <a:lnTo>
                      <a:pt x="38" y="24"/>
                    </a:lnTo>
                    <a:lnTo>
                      <a:pt x="38" y="24"/>
                    </a:lnTo>
                    <a:lnTo>
                      <a:pt x="34" y="25"/>
                    </a:lnTo>
                    <a:lnTo>
                      <a:pt x="33" y="25"/>
                    </a:lnTo>
                    <a:lnTo>
                      <a:pt x="33" y="25"/>
                    </a:lnTo>
                    <a:lnTo>
                      <a:pt x="29" y="27"/>
                    </a:lnTo>
                    <a:lnTo>
                      <a:pt x="29" y="27"/>
                    </a:lnTo>
                    <a:lnTo>
                      <a:pt x="29" y="27"/>
                    </a:lnTo>
                    <a:lnTo>
                      <a:pt x="29" y="27"/>
                    </a:lnTo>
                    <a:lnTo>
                      <a:pt x="29" y="27"/>
                    </a:lnTo>
                    <a:lnTo>
                      <a:pt x="31" y="25"/>
                    </a:lnTo>
                    <a:lnTo>
                      <a:pt x="31" y="24"/>
                    </a:lnTo>
                    <a:lnTo>
                      <a:pt x="31" y="24"/>
                    </a:lnTo>
                    <a:lnTo>
                      <a:pt x="31" y="18"/>
                    </a:lnTo>
                    <a:lnTo>
                      <a:pt x="29" y="18"/>
                    </a:lnTo>
                    <a:lnTo>
                      <a:pt x="27" y="18"/>
                    </a:lnTo>
                    <a:lnTo>
                      <a:pt x="27" y="18"/>
                    </a:lnTo>
                    <a:lnTo>
                      <a:pt x="25" y="17"/>
                    </a:lnTo>
                    <a:lnTo>
                      <a:pt x="24" y="15"/>
                    </a:lnTo>
                    <a:lnTo>
                      <a:pt x="24" y="15"/>
                    </a:lnTo>
                    <a:lnTo>
                      <a:pt x="24" y="18"/>
                    </a:lnTo>
                    <a:lnTo>
                      <a:pt x="22" y="18"/>
                    </a:lnTo>
                    <a:lnTo>
                      <a:pt x="18" y="20"/>
                    </a:lnTo>
                    <a:lnTo>
                      <a:pt x="18" y="20"/>
                    </a:lnTo>
                    <a:lnTo>
                      <a:pt x="16" y="22"/>
                    </a:lnTo>
                    <a:lnTo>
                      <a:pt x="16" y="24"/>
                    </a:lnTo>
                    <a:lnTo>
                      <a:pt x="15" y="24"/>
                    </a:lnTo>
                    <a:lnTo>
                      <a:pt x="15" y="24"/>
                    </a:lnTo>
                    <a:lnTo>
                      <a:pt x="9" y="25"/>
                    </a:lnTo>
                    <a:lnTo>
                      <a:pt x="6" y="25"/>
                    </a:lnTo>
                    <a:lnTo>
                      <a:pt x="4" y="27"/>
                    </a:lnTo>
                    <a:lnTo>
                      <a:pt x="4" y="27"/>
                    </a:lnTo>
                    <a:lnTo>
                      <a:pt x="2" y="33"/>
                    </a:lnTo>
                    <a:lnTo>
                      <a:pt x="2" y="33"/>
                    </a:lnTo>
                    <a:lnTo>
                      <a:pt x="0" y="3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49" name="Freeform 2890">
                <a:extLst>
                  <a:ext uri="{FF2B5EF4-FFF2-40B4-BE49-F238E27FC236}">
                    <a16:creationId xmlns:a16="http://schemas.microsoft.com/office/drawing/2014/main" id="{79835190-16C1-C446-A8C9-4E3AFEBA5CDB}"/>
                  </a:ext>
                </a:extLst>
              </p:cNvPr>
              <p:cNvSpPr>
                <a:spLocks/>
              </p:cNvSpPr>
              <p:nvPr/>
            </p:nvSpPr>
            <p:spPr bwMode="auto">
              <a:xfrm>
                <a:off x="4657" y="2511"/>
                <a:ext cx="5" cy="4"/>
              </a:xfrm>
              <a:custGeom>
                <a:avLst/>
                <a:gdLst>
                  <a:gd name="T0" fmla="*/ 1 w 5"/>
                  <a:gd name="T1" fmla="*/ 0 h 4"/>
                  <a:gd name="T2" fmla="*/ 1 w 5"/>
                  <a:gd name="T3" fmla="*/ 0 h 4"/>
                  <a:gd name="T4" fmla="*/ 0 w 5"/>
                  <a:gd name="T5" fmla="*/ 0 h 4"/>
                  <a:gd name="T6" fmla="*/ 0 w 5"/>
                  <a:gd name="T7" fmla="*/ 0 h 4"/>
                  <a:gd name="T8" fmla="*/ 3 w 5"/>
                  <a:gd name="T9" fmla="*/ 4 h 4"/>
                  <a:gd name="T10" fmla="*/ 3 w 5"/>
                  <a:gd name="T11" fmla="*/ 4 h 4"/>
                  <a:gd name="T12" fmla="*/ 5 w 5"/>
                  <a:gd name="T13" fmla="*/ 0 h 4"/>
                  <a:gd name="T14" fmla="*/ 1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0"/>
                    </a:moveTo>
                    <a:lnTo>
                      <a:pt x="1" y="0"/>
                    </a:lnTo>
                    <a:lnTo>
                      <a:pt x="0" y="0"/>
                    </a:lnTo>
                    <a:lnTo>
                      <a:pt x="0" y="0"/>
                    </a:lnTo>
                    <a:lnTo>
                      <a:pt x="3" y="4"/>
                    </a:lnTo>
                    <a:lnTo>
                      <a:pt x="3" y="4"/>
                    </a:lnTo>
                    <a:lnTo>
                      <a:pt x="5" y="0"/>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0" name="Freeform 2891">
                <a:extLst>
                  <a:ext uri="{FF2B5EF4-FFF2-40B4-BE49-F238E27FC236}">
                    <a16:creationId xmlns:a16="http://schemas.microsoft.com/office/drawing/2014/main" id="{1F3634B2-1393-D445-89DC-17EC3A01C3BA}"/>
                  </a:ext>
                </a:extLst>
              </p:cNvPr>
              <p:cNvSpPr>
                <a:spLocks/>
              </p:cNvSpPr>
              <p:nvPr/>
            </p:nvSpPr>
            <p:spPr bwMode="auto">
              <a:xfrm>
                <a:off x="4657" y="2511"/>
                <a:ext cx="5" cy="4"/>
              </a:xfrm>
              <a:custGeom>
                <a:avLst/>
                <a:gdLst>
                  <a:gd name="T0" fmla="*/ 1 w 5"/>
                  <a:gd name="T1" fmla="*/ 0 h 4"/>
                  <a:gd name="T2" fmla="*/ 1 w 5"/>
                  <a:gd name="T3" fmla="*/ 0 h 4"/>
                  <a:gd name="T4" fmla="*/ 0 w 5"/>
                  <a:gd name="T5" fmla="*/ 0 h 4"/>
                  <a:gd name="T6" fmla="*/ 0 w 5"/>
                  <a:gd name="T7" fmla="*/ 0 h 4"/>
                  <a:gd name="T8" fmla="*/ 3 w 5"/>
                  <a:gd name="T9" fmla="*/ 4 h 4"/>
                  <a:gd name="T10" fmla="*/ 3 w 5"/>
                  <a:gd name="T11" fmla="*/ 4 h 4"/>
                  <a:gd name="T12" fmla="*/ 5 w 5"/>
                  <a:gd name="T13" fmla="*/ 0 h 4"/>
                  <a:gd name="T14" fmla="*/ 1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0"/>
                    </a:moveTo>
                    <a:lnTo>
                      <a:pt x="1" y="0"/>
                    </a:lnTo>
                    <a:lnTo>
                      <a:pt x="0" y="0"/>
                    </a:lnTo>
                    <a:lnTo>
                      <a:pt x="0" y="0"/>
                    </a:lnTo>
                    <a:lnTo>
                      <a:pt x="3" y="4"/>
                    </a:lnTo>
                    <a:lnTo>
                      <a:pt x="3" y="4"/>
                    </a:lnTo>
                    <a:lnTo>
                      <a:pt x="5" y="0"/>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1" name="Freeform 2892">
                <a:extLst>
                  <a:ext uri="{FF2B5EF4-FFF2-40B4-BE49-F238E27FC236}">
                    <a16:creationId xmlns:a16="http://schemas.microsoft.com/office/drawing/2014/main" id="{CFAAE759-D513-9043-8D6C-4F501BB40309}"/>
                  </a:ext>
                </a:extLst>
              </p:cNvPr>
              <p:cNvSpPr>
                <a:spLocks/>
              </p:cNvSpPr>
              <p:nvPr/>
            </p:nvSpPr>
            <p:spPr bwMode="auto">
              <a:xfrm>
                <a:off x="4657" y="2536"/>
                <a:ext cx="17" cy="30"/>
              </a:xfrm>
              <a:custGeom>
                <a:avLst/>
                <a:gdLst>
                  <a:gd name="T0" fmla="*/ 3 w 17"/>
                  <a:gd name="T1" fmla="*/ 23 h 30"/>
                  <a:gd name="T2" fmla="*/ 3 w 17"/>
                  <a:gd name="T3" fmla="*/ 23 h 30"/>
                  <a:gd name="T4" fmla="*/ 8 w 17"/>
                  <a:gd name="T5" fmla="*/ 27 h 30"/>
                  <a:gd name="T6" fmla="*/ 8 w 17"/>
                  <a:gd name="T7" fmla="*/ 27 h 30"/>
                  <a:gd name="T8" fmla="*/ 8 w 17"/>
                  <a:gd name="T9" fmla="*/ 30 h 30"/>
                  <a:gd name="T10" fmla="*/ 8 w 17"/>
                  <a:gd name="T11" fmla="*/ 30 h 30"/>
                  <a:gd name="T12" fmla="*/ 12 w 17"/>
                  <a:gd name="T13" fmla="*/ 30 h 30"/>
                  <a:gd name="T14" fmla="*/ 14 w 17"/>
                  <a:gd name="T15" fmla="*/ 29 h 30"/>
                  <a:gd name="T16" fmla="*/ 14 w 17"/>
                  <a:gd name="T17" fmla="*/ 29 h 30"/>
                  <a:gd name="T18" fmla="*/ 14 w 17"/>
                  <a:gd name="T19" fmla="*/ 27 h 30"/>
                  <a:gd name="T20" fmla="*/ 14 w 17"/>
                  <a:gd name="T21" fmla="*/ 27 h 30"/>
                  <a:gd name="T22" fmla="*/ 12 w 17"/>
                  <a:gd name="T23" fmla="*/ 23 h 30"/>
                  <a:gd name="T24" fmla="*/ 12 w 17"/>
                  <a:gd name="T25" fmla="*/ 23 h 30"/>
                  <a:gd name="T26" fmla="*/ 14 w 17"/>
                  <a:gd name="T27" fmla="*/ 16 h 30"/>
                  <a:gd name="T28" fmla="*/ 16 w 17"/>
                  <a:gd name="T29" fmla="*/ 9 h 30"/>
                  <a:gd name="T30" fmla="*/ 16 w 17"/>
                  <a:gd name="T31" fmla="*/ 9 h 30"/>
                  <a:gd name="T32" fmla="*/ 17 w 17"/>
                  <a:gd name="T33" fmla="*/ 5 h 30"/>
                  <a:gd name="T34" fmla="*/ 17 w 17"/>
                  <a:gd name="T35" fmla="*/ 4 h 30"/>
                  <a:gd name="T36" fmla="*/ 16 w 17"/>
                  <a:gd name="T37" fmla="*/ 0 h 30"/>
                  <a:gd name="T38" fmla="*/ 16 w 17"/>
                  <a:gd name="T39" fmla="*/ 0 h 30"/>
                  <a:gd name="T40" fmla="*/ 14 w 17"/>
                  <a:gd name="T41" fmla="*/ 0 h 30"/>
                  <a:gd name="T42" fmla="*/ 12 w 17"/>
                  <a:gd name="T43" fmla="*/ 0 h 30"/>
                  <a:gd name="T44" fmla="*/ 12 w 17"/>
                  <a:gd name="T45" fmla="*/ 0 h 30"/>
                  <a:gd name="T46" fmla="*/ 8 w 17"/>
                  <a:gd name="T47" fmla="*/ 2 h 30"/>
                  <a:gd name="T48" fmla="*/ 8 w 17"/>
                  <a:gd name="T49" fmla="*/ 5 h 30"/>
                  <a:gd name="T50" fmla="*/ 8 w 17"/>
                  <a:gd name="T51" fmla="*/ 5 h 30"/>
                  <a:gd name="T52" fmla="*/ 7 w 17"/>
                  <a:gd name="T53" fmla="*/ 7 h 30"/>
                  <a:gd name="T54" fmla="*/ 7 w 17"/>
                  <a:gd name="T55" fmla="*/ 7 h 30"/>
                  <a:gd name="T56" fmla="*/ 7 w 17"/>
                  <a:gd name="T57" fmla="*/ 7 h 30"/>
                  <a:gd name="T58" fmla="*/ 7 w 17"/>
                  <a:gd name="T59" fmla="*/ 11 h 30"/>
                  <a:gd name="T60" fmla="*/ 7 w 17"/>
                  <a:gd name="T61" fmla="*/ 13 h 30"/>
                  <a:gd name="T62" fmla="*/ 7 w 17"/>
                  <a:gd name="T63" fmla="*/ 13 h 30"/>
                  <a:gd name="T64" fmla="*/ 5 w 17"/>
                  <a:gd name="T65" fmla="*/ 14 h 30"/>
                  <a:gd name="T66" fmla="*/ 3 w 17"/>
                  <a:gd name="T67" fmla="*/ 14 h 30"/>
                  <a:gd name="T68" fmla="*/ 1 w 17"/>
                  <a:gd name="T69" fmla="*/ 16 h 30"/>
                  <a:gd name="T70" fmla="*/ 0 w 17"/>
                  <a:gd name="T71" fmla="*/ 16 h 30"/>
                  <a:gd name="T72" fmla="*/ 0 w 17"/>
                  <a:gd name="T73" fmla="*/ 16 h 30"/>
                  <a:gd name="T74" fmla="*/ 1 w 17"/>
                  <a:gd name="T75" fmla="*/ 20 h 30"/>
                  <a:gd name="T76" fmla="*/ 3 w 17"/>
                  <a:gd name="T77"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30">
                    <a:moveTo>
                      <a:pt x="3" y="23"/>
                    </a:moveTo>
                    <a:lnTo>
                      <a:pt x="3" y="23"/>
                    </a:lnTo>
                    <a:lnTo>
                      <a:pt x="8" y="27"/>
                    </a:lnTo>
                    <a:lnTo>
                      <a:pt x="8" y="27"/>
                    </a:lnTo>
                    <a:lnTo>
                      <a:pt x="8" y="30"/>
                    </a:lnTo>
                    <a:lnTo>
                      <a:pt x="8" y="30"/>
                    </a:lnTo>
                    <a:lnTo>
                      <a:pt x="12" y="30"/>
                    </a:lnTo>
                    <a:lnTo>
                      <a:pt x="14" y="29"/>
                    </a:lnTo>
                    <a:lnTo>
                      <a:pt x="14" y="29"/>
                    </a:lnTo>
                    <a:lnTo>
                      <a:pt x="14" y="27"/>
                    </a:lnTo>
                    <a:lnTo>
                      <a:pt x="14" y="27"/>
                    </a:lnTo>
                    <a:lnTo>
                      <a:pt x="12" y="23"/>
                    </a:lnTo>
                    <a:lnTo>
                      <a:pt x="12" y="23"/>
                    </a:lnTo>
                    <a:lnTo>
                      <a:pt x="14" y="16"/>
                    </a:lnTo>
                    <a:lnTo>
                      <a:pt x="16" y="9"/>
                    </a:lnTo>
                    <a:lnTo>
                      <a:pt x="16" y="9"/>
                    </a:lnTo>
                    <a:lnTo>
                      <a:pt x="17" y="5"/>
                    </a:lnTo>
                    <a:lnTo>
                      <a:pt x="17" y="4"/>
                    </a:lnTo>
                    <a:lnTo>
                      <a:pt x="16" y="0"/>
                    </a:lnTo>
                    <a:lnTo>
                      <a:pt x="16" y="0"/>
                    </a:lnTo>
                    <a:lnTo>
                      <a:pt x="14" y="0"/>
                    </a:lnTo>
                    <a:lnTo>
                      <a:pt x="12" y="0"/>
                    </a:lnTo>
                    <a:lnTo>
                      <a:pt x="12" y="0"/>
                    </a:lnTo>
                    <a:lnTo>
                      <a:pt x="8" y="2"/>
                    </a:lnTo>
                    <a:lnTo>
                      <a:pt x="8" y="5"/>
                    </a:lnTo>
                    <a:lnTo>
                      <a:pt x="8" y="5"/>
                    </a:lnTo>
                    <a:lnTo>
                      <a:pt x="7" y="7"/>
                    </a:lnTo>
                    <a:lnTo>
                      <a:pt x="7" y="7"/>
                    </a:lnTo>
                    <a:lnTo>
                      <a:pt x="7" y="7"/>
                    </a:lnTo>
                    <a:lnTo>
                      <a:pt x="7" y="11"/>
                    </a:lnTo>
                    <a:lnTo>
                      <a:pt x="7" y="13"/>
                    </a:lnTo>
                    <a:lnTo>
                      <a:pt x="7" y="13"/>
                    </a:lnTo>
                    <a:lnTo>
                      <a:pt x="5" y="14"/>
                    </a:lnTo>
                    <a:lnTo>
                      <a:pt x="3" y="14"/>
                    </a:lnTo>
                    <a:lnTo>
                      <a:pt x="1" y="16"/>
                    </a:lnTo>
                    <a:lnTo>
                      <a:pt x="0" y="16"/>
                    </a:lnTo>
                    <a:lnTo>
                      <a:pt x="0" y="16"/>
                    </a:lnTo>
                    <a:lnTo>
                      <a:pt x="1" y="20"/>
                    </a:lnTo>
                    <a:lnTo>
                      <a:pt x="3" y="2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2" name="Freeform 2893">
                <a:extLst>
                  <a:ext uri="{FF2B5EF4-FFF2-40B4-BE49-F238E27FC236}">
                    <a16:creationId xmlns:a16="http://schemas.microsoft.com/office/drawing/2014/main" id="{5A7AADB3-1AF9-CA48-9EA5-A76FBB626B51}"/>
                  </a:ext>
                </a:extLst>
              </p:cNvPr>
              <p:cNvSpPr>
                <a:spLocks/>
              </p:cNvSpPr>
              <p:nvPr/>
            </p:nvSpPr>
            <p:spPr bwMode="auto">
              <a:xfrm>
                <a:off x="4657" y="2536"/>
                <a:ext cx="17" cy="30"/>
              </a:xfrm>
              <a:custGeom>
                <a:avLst/>
                <a:gdLst>
                  <a:gd name="T0" fmla="*/ 3 w 17"/>
                  <a:gd name="T1" fmla="*/ 23 h 30"/>
                  <a:gd name="T2" fmla="*/ 3 w 17"/>
                  <a:gd name="T3" fmla="*/ 23 h 30"/>
                  <a:gd name="T4" fmla="*/ 8 w 17"/>
                  <a:gd name="T5" fmla="*/ 27 h 30"/>
                  <a:gd name="T6" fmla="*/ 8 w 17"/>
                  <a:gd name="T7" fmla="*/ 27 h 30"/>
                  <a:gd name="T8" fmla="*/ 8 w 17"/>
                  <a:gd name="T9" fmla="*/ 30 h 30"/>
                  <a:gd name="T10" fmla="*/ 8 w 17"/>
                  <a:gd name="T11" fmla="*/ 30 h 30"/>
                  <a:gd name="T12" fmla="*/ 12 w 17"/>
                  <a:gd name="T13" fmla="*/ 30 h 30"/>
                  <a:gd name="T14" fmla="*/ 14 w 17"/>
                  <a:gd name="T15" fmla="*/ 29 h 30"/>
                  <a:gd name="T16" fmla="*/ 14 w 17"/>
                  <a:gd name="T17" fmla="*/ 29 h 30"/>
                  <a:gd name="T18" fmla="*/ 14 w 17"/>
                  <a:gd name="T19" fmla="*/ 27 h 30"/>
                  <a:gd name="T20" fmla="*/ 14 w 17"/>
                  <a:gd name="T21" fmla="*/ 27 h 30"/>
                  <a:gd name="T22" fmla="*/ 12 w 17"/>
                  <a:gd name="T23" fmla="*/ 23 h 30"/>
                  <a:gd name="T24" fmla="*/ 12 w 17"/>
                  <a:gd name="T25" fmla="*/ 23 h 30"/>
                  <a:gd name="T26" fmla="*/ 14 w 17"/>
                  <a:gd name="T27" fmla="*/ 16 h 30"/>
                  <a:gd name="T28" fmla="*/ 16 w 17"/>
                  <a:gd name="T29" fmla="*/ 9 h 30"/>
                  <a:gd name="T30" fmla="*/ 16 w 17"/>
                  <a:gd name="T31" fmla="*/ 9 h 30"/>
                  <a:gd name="T32" fmla="*/ 17 w 17"/>
                  <a:gd name="T33" fmla="*/ 5 h 30"/>
                  <a:gd name="T34" fmla="*/ 17 w 17"/>
                  <a:gd name="T35" fmla="*/ 4 h 30"/>
                  <a:gd name="T36" fmla="*/ 16 w 17"/>
                  <a:gd name="T37" fmla="*/ 0 h 30"/>
                  <a:gd name="T38" fmla="*/ 16 w 17"/>
                  <a:gd name="T39" fmla="*/ 0 h 30"/>
                  <a:gd name="T40" fmla="*/ 14 w 17"/>
                  <a:gd name="T41" fmla="*/ 0 h 30"/>
                  <a:gd name="T42" fmla="*/ 12 w 17"/>
                  <a:gd name="T43" fmla="*/ 0 h 30"/>
                  <a:gd name="T44" fmla="*/ 12 w 17"/>
                  <a:gd name="T45" fmla="*/ 0 h 30"/>
                  <a:gd name="T46" fmla="*/ 8 w 17"/>
                  <a:gd name="T47" fmla="*/ 2 h 30"/>
                  <a:gd name="T48" fmla="*/ 8 w 17"/>
                  <a:gd name="T49" fmla="*/ 5 h 30"/>
                  <a:gd name="T50" fmla="*/ 8 w 17"/>
                  <a:gd name="T51" fmla="*/ 5 h 30"/>
                  <a:gd name="T52" fmla="*/ 7 w 17"/>
                  <a:gd name="T53" fmla="*/ 7 h 30"/>
                  <a:gd name="T54" fmla="*/ 7 w 17"/>
                  <a:gd name="T55" fmla="*/ 7 h 30"/>
                  <a:gd name="T56" fmla="*/ 7 w 17"/>
                  <a:gd name="T57" fmla="*/ 7 h 30"/>
                  <a:gd name="T58" fmla="*/ 7 w 17"/>
                  <a:gd name="T59" fmla="*/ 11 h 30"/>
                  <a:gd name="T60" fmla="*/ 7 w 17"/>
                  <a:gd name="T61" fmla="*/ 13 h 30"/>
                  <a:gd name="T62" fmla="*/ 7 w 17"/>
                  <a:gd name="T63" fmla="*/ 13 h 30"/>
                  <a:gd name="T64" fmla="*/ 5 w 17"/>
                  <a:gd name="T65" fmla="*/ 14 h 30"/>
                  <a:gd name="T66" fmla="*/ 3 w 17"/>
                  <a:gd name="T67" fmla="*/ 14 h 30"/>
                  <a:gd name="T68" fmla="*/ 1 w 17"/>
                  <a:gd name="T69" fmla="*/ 16 h 30"/>
                  <a:gd name="T70" fmla="*/ 0 w 17"/>
                  <a:gd name="T71" fmla="*/ 16 h 30"/>
                  <a:gd name="T72" fmla="*/ 0 w 17"/>
                  <a:gd name="T73" fmla="*/ 16 h 30"/>
                  <a:gd name="T74" fmla="*/ 1 w 17"/>
                  <a:gd name="T75" fmla="*/ 20 h 30"/>
                  <a:gd name="T76" fmla="*/ 3 w 17"/>
                  <a:gd name="T77"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30">
                    <a:moveTo>
                      <a:pt x="3" y="23"/>
                    </a:moveTo>
                    <a:lnTo>
                      <a:pt x="3" y="23"/>
                    </a:lnTo>
                    <a:lnTo>
                      <a:pt x="8" y="27"/>
                    </a:lnTo>
                    <a:lnTo>
                      <a:pt x="8" y="27"/>
                    </a:lnTo>
                    <a:lnTo>
                      <a:pt x="8" y="30"/>
                    </a:lnTo>
                    <a:lnTo>
                      <a:pt x="8" y="30"/>
                    </a:lnTo>
                    <a:lnTo>
                      <a:pt x="12" y="30"/>
                    </a:lnTo>
                    <a:lnTo>
                      <a:pt x="14" y="29"/>
                    </a:lnTo>
                    <a:lnTo>
                      <a:pt x="14" y="29"/>
                    </a:lnTo>
                    <a:lnTo>
                      <a:pt x="14" y="27"/>
                    </a:lnTo>
                    <a:lnTo>
                      <a:pt x="14" y="27"/>
                    </a:lnTo>
                    <a:lnTo>
                      <a:pt x="12" y="23"/>
                    </a:lnTo>
                    <a:lnTo>
                      <a:pt x="12" y="23"/>
                    </a:lnTo>
                    <a:lnTo>
                      <a:pt x="14" y="16"/>
                    </a:lnTo>
                    <a:lnTo>
                      <a:pt x="16" y="9"/>
                    </a:lnTo>
                    <a:lnTo>
                      <a:pt x="16" y="9"/>
                    </a:lnTo>
                    <a:lnTo>
                      <a:pt x="17" y="5"/>
                    </a:lnTo>
                    <a:lnTo>
                      <a:pt x="17" y="4"/>
                    </a:lnTo>
                    <a:lnTo>
                      <a:pt x="16" y="0"/>
                    </a:lnTo>
                    <a:lnTo>
                      <a:pt x="16" y="0"/>
                    </a:lnTo>
                    <a:lnTo>
                      <a:pt x="14" y="0"/>
                    </a:lnTo>
                    <a:lnTo>
                      <a:pt x="12" y="0"/>
                    </a:lnTo>
                    <a:lnTo>
                      <a:pt x="12" y="0"/>
                    </a:lnTo>
                    <a:lnTo>
                      <a:pt x="8" y="2"/>
                    </a:lnTo>
                    <a:lnTo>
                      <a:pt x="8" y="5"/>
                    </a:lnTo>
                    <a:lnTo>
                      <a:pt x="8" y="5"/>
                    </a:lnTo>
                    <a:lnTo>
                      <a:pt x="7" y="7"/>
                    </a:lnTo>
                    <a:lnTo>
                      <a:pt x="7" y="7"/>
                    </a:lnTo>
                    <a:lnTo>
                      <a:pt x="7" y="7"/>
                    </a:lnTo>
                    <a:lnTo>
                      <a:pt x="7" y="11"/>
                    </a:lnTo>
                    <a:lnTo>
                      <a:pt x="7" y="13"/>
                    </a:lnTo>
                    <a:lnTo>
                      <a:pt x="7" y="13"/>
                    </a:lnTo>
                    <a:lnTo>
                      <a:pt x="5" y="14"/>
                    </a:lnTo>
                    <a:lnTo>
                      <a:pt x="3" y="14"/>
                    </a:lnTo>
                    <a:lnTo>
                      <a:pt x="1" y="16"/>
                    </a:lnTo>
                    <a:lnTo>
                      <a:pt x="0" y="16"/>
                    </a:lnTo>
                    <a:lnTo>
                      <a:pt x="0" y="16"/>
                    </a:lnTo>
                    <a:lnTo>
                      <a:pt x="1" y="20"/>
                    </a:lnTo>
                    <a:lnTo>
                      <a:pt x="3" y="2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3" name="Freeform 2894">
                <a:extLst>
                  <a:ext uri="{FF2B5EF4-FFF2-40B4-BE49-F238E27FC236}">
                    <a16:creationId xmlns:a16="http://schemas.microsoft.com/office/drawing/2014/main" id="{C76188C7-2337-2A48-A1DB-554CAD876DFF}"/>
                  </a:ext>
                </a:extLst>
              </p:cNvPr>
              <p:cNvSpPr>
                <a:spLocks/>
              </p:cNvSpPr>
              <p:nvPr/>
            </p:nvSpPr>
            <p:spPr bwMode="auto">
              <a:xfrm>
                <a:off x="4660" y="2540"/>
                <a:ext cx="2" cy="5"/>
              </a:xfrm>
              <a:custGeom>
                <a:avLst/>
                <a:gdLst>
                  <a:gd name="T0" fmla="*/ 0 w 2"/>
                  <a:gd name="T1" fmla="*/ 5 h 5"/>
                  <a:gd name="T2" fmla="*/ 0 w 2"/>
                  <a:gd name="T3" fmla="*/ 5 h 5"/>
                  <a:gd name="T4" fmla="*/ 2 w 2"/>
                  <a:gd name="T5" fmla="*/ 1 h 5"/>
                  <a:gd name="T6" fmla="*/ 2 w 2"/>
                  <a:gd name="T7" fmla="*/ 0 h 5"/>
                  <a:gd name="T8" fmla="*/ 2 w 2"/>
                  <a:gd name="T9" fmla="*/ 0 h 5"/>
                  <a:gd name="T10" fmla="*/ 2 w 2"/>
                  <a:gd name="T11" fmla="*/ 0 h 5"/>
                  <a:gd name="T12" fmla="*/ 0 w 2"/>
                  <a:gd name="T13" fmla="*/ 0 h 5"/>
                  <a:gd name="T14" fmla="*/ 0 w 2"/>
                  <a:gd name="T15" fmla="*/ 1 h 5"/>
                  <a:gd name="T16" fmla="*/ 0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5"/>
                    </a:moveTo>
                    <a:lnTo>
                      <a:pt x="0" y="5"/>
                    </a:lnTo>
                    <a:lnTo>
                      <a:pt x="2" y="1"/>
                    </a:lnTo>
                    <a:lnTo>
                      <a:pt x="2" y="0"/>
                    </a:lnTo>
                    <a:lnTo>
                      <a:pt x="2" y="0"/>
                    </a:lnTo>
                    <a:lnTo>
                      <a:pt x="2" y="0"/>
                    </a:lnTo>
                    <a:lnTo>
                      <a:pt x="0" y="0"/>
                    </a:lnTo>
                    <a:lnTo>
                      <a:pt x="0" y="1"/>
                    </a:lnTo>
                    <a:lnTo>
                      <a:pt x="0"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4" name="Freeform 2895">
                <a:extLst>
                  <a:ext uri="{FF2B5EF4-FFF2-40B4-BE49-F238E27FC236}">
                    <a16:creationId xmlns:a16="http://schemas.microsoft.com/office/drawing/2014/main" id="{82F47CBA-0911-4040-BE9C-F65D6E42A3B2}"/>
                  </a:ext>
                </a:extLst>
              </p:cNvPr>
              <p:cNvSpPr>
                <a:spLocks/>
              </p:cNvSpPr>
              <p:nvPr/>
            </p:nvSpPr>
            <p:spPr bwMode="auto">
              <a:xfrm>
                <a:off x="4660" y="2540"/>
                <a:ext cx="2" cy="5"/>
              </a:xfrm>
              <a:custGeom>
                <a:avLst/>
                <a:gdLst>
                  <a:gd name="T0" fmla="*/ 0 w 2"/>
                  <a:gd name="T1" fmla="*/ 5 h 5"/>
                  <a:gd name="T2" fmla="*/ 0 w 2"/>
                  <a:gd name="T3" fmla="*/ 5 h 5"/>
                  <a:gd name="T4" fmla="*/ 2 w 2"/>
                  <a:gd name="T5" fmla="*/ 1 h 5"/>
                  <a:gd name="T6" fmla="*/ 2 w 2"/>
                  <a:gd name="T7" fmla="*/ 0 h 5"/>
                  <a:gd name="T8" fmla="*/ 2 w 2"/>
                  <a:gd name="T9" fmla="*/ 0 h 5"/>
                  <a:gd name="T10" fmla="*/ 2 w 2"/>
                  <a:gd name="T11" fmla="*/ 0 h 5"/>
                  <a:gd name="T12" fmla="*/ 0 w 2"/>
                  <a:gd name="T13" fmla="*/ 0 h 5"/>
                  <a:gd name="T14" fmla="*/ 0 w 2"/>
                  <a:gd name="T15" fmla="*/ 1 h 5"/>
                  <a:gd name="T16" fmla="*/ 0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5"/>
                    </a:moveTo>
                    <a:lnTo>
                      <a:pt x="0" y="5"/>
                    </a:lnTo>
                    <a:lnTo>
                      <a:pt x="2" y="1"/>
                    </a:lnTo>
                    <a:lnTo>
                      <a:pt x="2" y="0"/>
                    </a:lnTo>
                    <a:lnTo>
                      <a:pt x="2" y="0"/>
                    </a:lnTo>
                    <a:lnTo>
                      <a:pt x="2" y="0"/>
                    </a:lnTo>
                    <a:lnTo>
                      <a:pt x="0" y="0"/>
                    </a:lnTo>
                    <a:lnTo>
                      <a:pt x="0" y="1"/>
                    </a:lnTo>
                    <a:lnTo>
                      <a:pt x="0"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5" name="Freeform 2896">
                <a:extLst>
                  <a:ext uri="{FF2B5EF4-FFF2-40B4-BE49-F238E27FC236}">
                    <a16:creationId xmlns:a16="http://schemas.microsoft.com/office/drawing/2014/main" id="{A968C817-3861-4145-8844-08FC55C3C0FF}"/>
                  </a:ext>
                </a:extLst>
              </p:cNvPr>
              <p:cNvSpPr>
                <a:spLocks/>
              </p:cNvSpPr>
              <p:nvPr/>
            </p:nvSpPr>
            <p:spPr bwMode="auto">
              <a:xfrm>
                <a:off x="4665" y="2500"/>
                <a:ext cx="8" cy="7"/>
              </a:xfrm>
              <a:custGeom>
                <a:avLst/>
                <a:gdLst>
                  <a:gd name="T0" fmla="*/ 8 w 8"/>
                  <a:gd name="T1" fmla="*/ 7 h 7"/>
                  <a:gd name="T2" fmla="*/ 8 w 8"/>
                  <a:gd name="T3" fmla="*/ 7 h 7"/>
                  <a:gd name="T4" fmla="*/ 4 w 8"/>
                  <a:gd name="T5" fmla="*/ 4 h 7"/>
                  <a:gd name="T6" fmla="*/ 0 w 8"/>
                  <a:gd name="T7" fmla="*/ 0 h 7"/>
                  <a:gd name="T8" fmla="*/ 0 w 8"/>
                  <a:gd name="T9" fmla="*/ 0 h 7"/>
                  <a:gd name="T10" fmla="*/ 0 w 8"/>
                  <a:gd name="T11" fmla="*/ 2 h 7"/>
                  <a:gd name="T12" fmla="*/ 2 w 8"/>
                  <a:gd name="T13" fmla="*/ 4 h 7"/>
                  <a:gd name="T14" fmla="*/ 8 w 8"/>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8" y="7"/>
                    </a:moveTo>
                    <a:lnTo>
                      <a:pt x="8" y="7"/>
                    </a:lnTo>
                    <a:lnTo>
                      <a:pt x="4" y="4"/>
                    </a:lnTo>
                    <a:lnTo>
                      <a:pt x="0" y="0"/>
                    </a:lnTo>
                    <a:lnTo>
                      <a:pt x="0" y="0"/>
                    </a:lnTo>
                    <a:lnTo>
                      <a:pt x="0" y="2"/>
                    </a:lnTo>
                    <a:lnTo>
                      <a:pt x="2" y="4"/>
                    </a:lnTo>
                    <a:lnTo>
                      <a:pt x="8"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6" name="Freeform 2897">
                <a:extLst>
                  <a:ext uri="{FF2B5EF4-FFF2-40B4-BE49-F238E27FC236}">
                    <a16:creationId xmlns:a16="http://schemas.microsoft.com/office/drawing/2014/main" id="{AA673F33-4986-EE46-9FC2-0E8BDAB06322}"/>
                  </a:ext>
                </a:extLst>
              </p:cNvPr>
              <p:cNvSpPr>
                <a:spLocks/>
              </p:cNvSpPr>
              <p:nvPr/>
            </p:nvSpPr>
            <p:spPr bwMode="auto">
              <a:xfrm>
                <a:off x="4665" y="2500"/>
                <a:ext cx="8" cy="7"/>
              </a:xfrm>
              <a:custGeom>
                <a:avLst/>
                <a:gdLst>
                  <a:gd name="T0" fmla="*/ 8 w 8"/>
                  <a:gd name="T1" fmla="*/ 7 h 7"/>
                  <a:gd name="T2" fmla="*/ 8 w 8"/>
                  <a:gd name="T3" fmla="*/ 7 h 7"/>
                  <a:gd name="T4" fmla="*/ 4 w 8"/>
                  <a:gd name="T5" fmla="*/ 4 h 7"/>
                  <a:gd name="T6" fmla="*/ 0 w 8"/>
                  <a:gd name="T7" fmla="*/ 0 h 7"/>
                  <a:gd name="T8" fmla="*/ 0 w 8"/>
                  <a:gd name="T9" fmla="*/ 0 h 7"/>
                  <a:gd name="T10" fmla="*/ 0 w 8"/>
                  <a:gd name="T11" fmla="*/ 2 h 7"/>
                  <a:gd name="T12" fmla="*/ 2 w 8"/>
                  <a:gd name="T13" fmla="*/ 4 h 7"/>
                  <a:gd name="T14" fmla="*/ 8 w 8"/>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8" y="7"/>
                    </a:moveTo>
                    <a:lnTo>
                      <a:pt x="8" y="7"/>
                    </a:lnTo>
                    <a:lnTo>
                      <a:pt x="4" y="4"/>
                    </a:lnTo>
                    <a:lnTo>
                      <a:pt x="0" y="0"/>
                    </a:lnTo>
                    <a:lnTo>
                      <a:pt x="0" y="0"/>
                    </a:lnTo>
                    <a:lnTo>
                      <a:pt x="0" y="2"/>
                    </a:lnTo>
                    <a:lnTo>
                      <a:pt x="2" y="4"/>
                    </a:lnTo>
                    <a:lnTo>
                      <a:pt x="8"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7" name="Freeform 2898">
                <a:extLst>
                  <a:ext uri="{FF2B5EF4-FFF2-40B4-BE49-F238E27FC236}">
                    <a16:creationId xmlns:a16="http://schemas.microsoft.com/office/drawing/2014/main" id="{7B14A18F-9BE6-E348-8B38-B6EF9C22DAB9}"/>
                  </a:ext>
                </a:extLst>
              </p:cNvPr>
              <p:cNvSpPr>
                <a:spLocks/>
              </p:cNvSpPr>
              <p:nvPr/>
            </p:nvSpPr>
            <p:spPr bwMode="auto">
              <a:xfrm>
                <a:off x="4669" y="2509"/>
                <a:ext cx="14" cy="16"/>
              </a:xfrm>
              <a:custGeom>
                <a:avLst/>
                <a:gdLst>
                  <a:gd name="T0" fmla="*/ 0 w 14"/>
                  <a:gd name="T1" fmla="*/ 11 h 16"/>
                  <a:gd name="T2" fmla="*/ 0 w 14"/>
                  <a:gd name="T3" fmla="*/ 11 h 16"/>
                  <a:gd name="T4" fmla="*/ 0 w 14"/>
                  <a:gd name="T5" fmla="*/ 11 h 16"/>
                  <a:gd name="T6" fmla="*/ 0 w 14"/>
                  <a:gd name="T7" fmla="*/ 11 h 16"/>
                  <a:gd name="T8" fmla="*/ 4 w 14"/>
                  <a:gd name="T9" fmla="*/ 9 h 16"/>
                  <a:gd name="T10" fmla="*/ 5 w 14"/>
                  <a:gd name="T11" fmla="*/ 7 h 16"/>
                  <a:gd name="T12" fmla="*/ 7 w 14"/>
                  <a:gd name="T13" fmla="*/ 9 h 16"/>
                  <a:gd name="T14" fmla="*/ 7 w 14"/>
                  <a:gd name="T15" fmla="*/ 9 h 16"/>
                  <a:gd name="T16" fmla="*/ 9 w 14"/>
                  <a:gd name="T17" fmla="*/ 13 h 16"/>
                  <a:gd name="T18" fmla="*/ 9 w 14"/>
                  <a:gd name="T19" fmla="*/ 13 h 16"/>
                  <a:gd name="T20" fmla="*/ 14 w 14"/>
                  <a:gd name="T21" fmla="*/ 16 h 16"/>
                  <a:gd name="T22" fmla="*/ 14 w 14"/>
                  <a:gd name="T23" fmla="*/ 16 h 16"/>
                  <a:gd name="T24" fmla="*/ 14 w 14"/>
                  <a:gd name="T25" fmla="*/ 13 h 16"/>
                  <a:gd name="T26" fmla="*/ 13 w 14"/>
                  <a:gd name="T27" fmla="*/ 11 h 16"/>
                  <a:gd name="T28" fmla="*/ 9 w 14"/>
                  <a:gd name="T29" fmla="*/ 6 h 16"/>
                  <a:gd name="T30" fmla="*/ 9 w 14"/>
                  <a:gd name="T31" fmla="*/ 6 h 16"/>
                  <a:gd name="T32" fmla="*/ 5 w 14"/>
                  <a:gd name="T33" fmla="*/ 4 h 16"/>
                  <a:gd name="T34" fmla="*/ 5 w 14"/>
                  <a:gd name="T35" fmla="*/ 4 h 16"/>
                  <a:gd name="T36" fmla="*/ 0 w 14"/>
                  <a:gd name="T37" fmla="*/ 0 h 16"/>
                  <a:gd name="T38" fmla="*/ 0 w 14"/>
                  <a:gd name="T39" fmla="*/ 0 h 16"/>
                  <a:gd name="T40" fmla="*/ 2 w 14"/>
                  <a:gd name="T41" fmla="*/ 6 h 16"/>
                  <a:gd name="T42" fmla="*/ 2 w 14"/>
                  <a:gd name="T43" fmla="*/ 6 h 16"/>
                  <a:gd name="T44" fmla="*/ 2 w 14"/>
                  <a:gd name="T45" fmla="*/ 9 h 16"/>
                  <a:gd name="T46" fmla="*/ 0 w 14"/>
                  <a:gd name="T4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6">
                    <a:moveTo>
                      <a:pt x="0" y="11"/>
                    </a:moveTo>
                    <a:lnTo>
                      <a:pt x="0" y="11"/>
                    </a:lnTo>
                    <a:lnTo>
                      <a:pt x="0" y="11"/>
                    </a:lnTo>
                    <a:lnTo>
                      <a:pt x="0" y="11"/>
                    </a:lnTo>
                    <a:lnTo>
                      <a:pt x="4" y="9"/>
                    </a:lnTo>
                    <a:lnTo>
                      <a:pt x="5" y="7"/>
                    </a:lnTo>
                    <a:lnTo>
                      <a:pt x="7" y="9"/>
                    </a:lnTo>
                    <a:lnTo>
                      <a:pt x="7" y="9"/>
                    </a:lnTo>
                    <a:lnTo>
                      <a:pt x="9" y="13"/>
                    </a:lnTo>
                    <a:lnTo>
                      <a:pt x="9" y="13"/>
                    </a:lnTo>
                    <a:lnTo>
                      <a:pt x="14" y="16"/>
                    </a:lnTo>
                    <a:lnTo>
                      <a:pt x="14" y="16"/>
                    </a:lnTo>
                    <a:lnTo>
                      <a:pt x="14" y="13"/>
                    </a:lnTo>
                    <a:lnTo>
                      <a:pt x="13" y="11"/>
                    </a:lnTo>
                    <a:lnTo>
                      <a:pt x="9" y="6"/>
                    </a:lnTo>
                    <a:lnTo>
                      <a:pt x="9" y="6"/>
                    </a:lnTo>
                    <a:lnTo>
                      <a:pt x="5" y="4"/>
                    </a:lnTo>
                    <a:lnTo>
                      <a:pt x="5" y="4"/>
                    </a:lnTo>
                    <a:lnTo>
                      <a:pt x="0" y="0"/>
                    </a:lnTo>
                    <a:lnTo>
                      <a:pt x="0" y="0"/>
                    </a:lnTo>
                    <a:lnTo>
                      <a:pt x="2" y="6"/>
                    </a:lnTo>
                    <a:lnTo>
                      <a:pt x="2" y="6"/>
                    </a:lnTo>
                    <a:lnTo>
                      <a:pt x="2" y="9"/>
                    </a:lnTo>
                    <a:lnTo>
                      <a:pt x="0"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8" name="Freeform 2899">
                <a:extLst>
                  <a:ext uri="{FF2B5EF4-FFF2-40B4-BE49-F238E27FC236}">
                    <a16:creationId xmlns:a16="http://schemas.microsoft.com/office/drawing/2014/main" id="{E108A389-1AD2-BE47-9017-B5FA797B13B5}"/>
                  </a:ext>
                </a:extLst>
              </p:cNvPr>
              <p:cNvSpPr>
                <a:spLocks/>
              </p:cNvSpPr>
              <p:nvPr/>
            </p:nvSpPr>
            <p:spPr bwMode="auto">
              <a:xfrm>
                <a:off x="4669" y="2509"/>
                <a:ext cx="14" cy="16"/>
              </a:xfrm>
              <a:custGeom>
                <a:avLst/>
                <a:gdLst>
                  <a:gd name="T0" fmla="*/ 0 w 14"/>
                  <a:gd name="T1" fmla="*/ 11 h 16"/>
                  <a:gd name="T2" fmla="*/ 0 w 14"/>
                  <a:gd name="T3" fmla="*/ 11 h 16"/>
                  <a:gd name="T4" fmla="*/ 0 w 14"/>
                  <a:gd name="T5" fmla="*/ 11 h 16"/>
                  <a:gd name="T6" fmla="*/ 0 w 14"/>
                  <a:gd name="T7" fmla="*/ 11 h 16"/>
                  <a:gd name="T8" fmla="*/ 4 w 14"/>
                  <a:gd name="T9" fmla="*/ 9 h 16"/>
                  <a:gd name="T10" fmla="*/ 5 w 14"/>
                  <a:gd name="T11" fmla="*/ 7 h 16"/>
                  <a:gd name="T12" fmla="*/ 7 w 14"/>
                  <a:gd name="T13" fmla="*/ 9 h 16"/>
                  <a:gd name="T14" fmla="*/ 7 w 14"/>
                  <a:gd name="T15" fmla="*/ 9 h 16"/>
                  <a:gd name="T16" fmla="*/ 9 w 14"/>
                  <a:gd name="T17" fmla="*/ 13 h 16"/>
                  <a:gd name="T18" fmla="*/ 9 w 14"/>
                  <a:gd name="T19" fmla="*/ 13 h 16"/>
                  <a:gd name="T20" fmla="*/ 14 w 14"/>
                  <a:gd name="T21" fmla="*/ 16 h 16"/>
                  <a:gd name="T22" fmla="*/ 14 w 14"/>
                  <a:gd name="T23" fmla="*/ 16 h 16"/>
                  <a:gd name="T24" fmla="*/ 14 w 14"/>
                  <a:gd name="T25" fmla="*/ 13 h 16"/>
                  <a:gd name="T26" fmla="*/ 13 w 14"/>
                  <a:gd name="T27" fmla="*/ 11 h 16"/>
                  <a:gd name="T28" fmla="*/ 9 w 14"/>
                  <a:gd name="T29" fmla="*/ 6 h 16"/>
                  <a:gd name="T30" fmla="*/ 9 w 14"/>
                  <a:gd name="T31" fmla="*/ 6 h 16"/>
                  <a:gd name="T32" fmla="*/ 5 w 14"/>
                  <a:gd name="T33" fmla="*/ 4 h 16"/>
                  <a:gd name="T34" fmla="*/ 5 w 14"/>
                  <a:gd name="T35" fmla="*/ 4 h 16"/>
                  <a:gd name="T36" fmla="*/ 0 w 14"/>
                  <a:gd name="T37" fmla="*/ 0 h 16"/>
                  <a:gd name="T38" fmla="*/ 0 w 14"/>
                  <a:gd name="T39" fmla="*/ 0 h 16"/>
                  <a:gd name="T40" fmla="*/ 2 w 14"/>
                  <a:gd name="T41" fmla="*/ 6 h 16"/>
                  <a:gd name="T42" fmla="*/ 2 w 14"/>
                  <a:gd name="T43" fmla="*/ 6 h 16"/>
                  <a:gd name="T44" fmla="*/ 2 w 14"/>
                  <a:gd name="T45" fmla="*/ 9 h 16"/>
                  <a:gd name="T46" fmla="*/ 0 w 14"/>
                  <a:gd name="T4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6">
                    <a:moveTo>
                      <a:pt x="0" y="11"/>
                    </a:moveTo>
                    <a:lnTo>
                      <a:pt x="0" y="11"/>
                    </a:lnTo>
                    <a:lnTo>
                      <a:pt x="0" y="11"/>
                    </a:lnTo>
                    <a:lnTo>
                      <a:pt x="0" y="11"/>
                    </a:lnTo>
                    <a:lnTo>
                      <a:pt x="4" y="9"/>
                    </a:lnTo>
                    <a:lnTo>
                      <a:pt x="5" y="7"/>
                    </a:lnTo>
                    <a:lnTo>
                      <a:pt x="7" y="9"/>
                    </a:lnTo>
                    <a:lnTo>
                      <a:pt x="7" y="9"/>
                    </a:lnTo>
                    <a:lnTo>
                      <a:pt x="9" y="13"/>
                    </a:lnTo>
                    <a:lnTo>
                      <a:pt x="9" y="13"/>
                    </a:lnTo>
                    <a:lnTo>
                      <a:pt x="14" y="16"/>
                    </a:lnTo>
                    <a:lnTo>
                      <a:pt x="14" y="16"/>
                    </a:lnTo>
                    <a:lnTo>
                      <a:pt x="14" y="13"/>
                    </a:lnTo>
                    <a:lnTo>
                      <a:pt x="13" y="11"/>
                    </a:lnTo>
                    <a:lnTo>
                      <a:pt x="9" y="6"/>
                    </a:lnTo>
                    <a:lnTo>
                      <a:pt x="9" y="6"/>
                    </a:lnTo>
                    <a:lnTo>
                      <a:pt x="5" y="4"/>
                    </a:lnTo>
                    <a:lnTo>
                      <a:pt x="5" y="4"/>
                    </a:lnTo>
                    <a:lnTo>
                      <a:pt x="0" y="0"/>
                    </a:lnTo>
                    <a:lnTo>
                      <a:pt x="0" y="0"/>
                    </a:lnTo>
                    <a:lnTo>
                      <a:pt x="2" y="6"/>
                    </a:lnTo>
                    <a:lnTo>
                      <a:pt x="2" y="6"/>
                    </a:lnTo>
                    <a:lnTo>
                      <a:pt x="2" y="9"/>
                    </a:lnTo>
                    <a:lnTo>
                      <a:pt x="0"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59" name="Freeform 2900">
                <a:extLst>
                  <a:ext uri="{FF2B5EF4-FFF2-40B4-BE49-F238E27FC236}">
                    <a16:creationId xmlns:a16="http://schemas.microsoft.com/office/drawing/2014/main" id="{7CDBC606-D755-764F-8DC6-59AAC19240B8}"/>
                  </a:ext>
                </a:extLst>
              </p:cNvPr>
              <p:cNvSpPr>
                <a:spLocks/>
              </p:cNvSpPr>
              <p:nvPr/>
            </p:nvSpPr>
            <p:spPr bwMode="auto">
              <a:xfrm>
                <a:off x="4676" y="2509"/>
                <a:ext cx="2" cy="6"/>
              </a:xfrm>
              <a:custGeom>
                <a:avLst/>
                <a:gdLst>
                  <a:gd name="T0" fmla="*/ 0 w 2"/>
                  <a:gd name="T1" fmla="*/ 2 h 6"/>
                  <a:gd name="T2" fmla="*/ 0 w 2"/>
                  <a:gd name="T3" fmla="*/ 2 h 6"/>
                  <a:gd name="T4" fmla="*/ 2 w 2"/>
                  <a:gd name="T5" fmla="*/ 6 h 6"/>
                  <a:gd name="T6" fmla="*/ 2 w 2"/>
                  <a:gd name="T7" fmla="*/ 6 h 6"/>
                  <a:gd name="T8" fmla="*/ 2 w 2"/>
                  <a:gd name="T9" fmla="*/ 2 h 6"/>
                  <a:gd name="T10" fmla="*/ 0 w 2"/>
                  <a:gd name="T11" fmla="*/ 0 h 6"/>
                  <a:gd name="T12" fmla="*/ 0 w 2"/>
                  <a:gd name="T13" fmla="*/ 0 h 6"/>
                  <a:gd name="T14" fmla="*/ 0 w 2"/>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0" y="2"/>
                    </a:moveTo>
                    <a:lnTo>
                      <a:pt x="0" y="2"/>
                    </a:lnTo>
                    <a:lnTo>
                      <a:pt x="2" y="6"/>
                    </a:lnTo>
                    <a:lnTo>
                      <a:pt x="2" y="6"/>
                    </a:lnTo>
                    <a:lnTo>
                      <a:pt x="2" y="2"/>
                    </a:lnTo>
                    <a:lnTo>
                      <a:pt x="0" y="0"/>
                    </a:lnTo>
                    <a:lnTo>
                      <a:pt x="0"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0" name="Freeform 2901">
                <a:extLst>
                  <a:ext uri="{FF2B5EF4-FFF2-40B4-BE49-F238E27FC236}">
                    <a16:creationId xmlns:a16="http://schemas.microsoft.com/office/drawing/2014/main" id="{4E84E370-3D0A-D144-AD50-04B6EDB57A9D}"/>
                  </a:ext>
                </a:extLst>
              </p:cNvPr>
              <p:cNvSpPr>
                <a:spLocks/>
              </p:cNvSpPr>
              <p:nvPr/>
            </p:nvSpPr>
            <p:spPr bwMode="auto">
              <a:xfrm>
                <a:off x="4676" y="2509"/>
                <a:ext cx="2" cy="6"/>
              </a:xfrm>
              <a:custGeom>
                <a:avLst/>
                <a:gdLst>
                  <a:gd name="T0" fmla="*/ 0 w 2"/>
                  <a:gd name="T1" fmla="*/ 2 h 6"/>
                  <a:gd name="T2" fmla="*/ 0 w 2"/>
                  <a:gd name="T3" fmla="*/ 2 h 6"/>
                  <a:gd name="T4" fmla="*/ 2 w 2"/>
                  <a:gd name="T5" fmla="*/ 6 h 6"/>
                  <a:gd name="T6" fmla="*/ 2 w 2"/>
                  <a:gd name="T7" fmla="*/ 6 h 6"/>
                  <a:gd name="T8" fmla="*/ 2 w 2"/>
                  <a:gd name="T9" fmla="*/ 2 h 6"/>
                  <a:gd name="T10" fmla="*/ 0 w 2"/>
                  <a:gd name="T11" fmla="*/ 0 h 6"/>
                  <a:gd name="T12" fmla="*/ 0 w 2"/>
                  <a:gd name="T13" fmla="*/ 0 h 6"/>
                  <a:gd name="T14" fmla="*/ 0 w 2"/>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0" y="2"/>
                    </a:moveTo>
                    <a:lnTo>
                      <a:pt x="0" y="2"/>
                    </a:lnTo>
                    <a:lnTo>
                      <a:pt x="2" y="6"/>
                    </a:lnTo>
                    <a:lnTo>
                      <a:pt x="2" y="6"/>
                    </a:lnTo>
                    <a:lnTo>
                      <a:pt x="2" y="2"/>
                    </a:lnTo>
                    <a:lnTo>
                      <a:pt x="0" y="0"/>
                    </a:lnTo>
                    <a:lnTo>
                      <a:pt x="0"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1" name="Freeform 2902">
                <a:extLst>
                  <a:ext uri="{FF2B5EF4-FFF2-40B4-BE49-F238E27FC236}">
                    <a16:creationId xmlns:a16="http://schemas.microsoft.com/office/drawing/2014/main" id="{58569190-EF66-004C-AE30-968BD9945D1F}"/>
                  </a:ext>
                </a:extLst>
              </p:cNvPr>
              <p:cNvSpPr>
                <a:spLocks/>
              </p:cNvSpPr>
              <p:nvPr/>
            </p:nvSpPr>
            <p:spPr bwMode="auto">
              <a:xfrm>
                <a:off x="4671" y="2532"/>
                <a:ext cx="12" cy="29"/>
              </a:xfrm>
              <a:custGeom>
                <a:avLst/>
                <a:gdLst>
                  <a:gd name="T0" fmla="*/ 2 w 12"/>
                  <a:gd name="T1" fmla="*/ 20 h 29"/>
                  <a:gd name="T2" fmla="*/ 2 w 12"/>
                  <a:gd name="T3" fmla="*/ 20 h 29"/>
                  <a:gd name="T4" fmla="*/ 0 w 12"/>
                  <a:gd name="T5" fmla="*/ 29 h 29"/>
                  <a:gd name="T6" fmla="*/ 0 w 12"/>
                  <a:gd name="T7" fmla="*/ 29 h 29"/>
                  <a:gd name="T8" fmla="*/ 3 w 12"/>
                  <a:gd name="T9" fmla="*/ 27 h 29"/>
                  <a:gd name="T10" fmla="*/ 5 w 12"/>
                  <a:gd name="T11" fmla="*/ 25 h 29"/>
                  <a:gd name="T12" fmla="*/ 7 w 12"/>
                  <a:gd name="T13" fmla="*/ 18 h 29"/>
                  <a:gd name="T14" fmla="*/ 7 w 12"/>
                  <a:gd name="T15" fmla="*/ 18 h 29"/>
                  <a:gd name="T16" fmla="*/ 11 w 12"/>
                  <a:gd name="T17" fmla="*/ 17 h 29"/>
                  <a:gd name="T18" fmla="*/ 12 w 12"/>
                  <a:gd name="T19" fmla="*/ 13 h 29"/>
                  <a:gd name="T20" fmla="*/ 12 w 12"/>
                  <a:gd name="T21" fmla="*/ 13 h 29"/>
                  <a:gd name="T22" fmla="*/ 12 w 12"/>
                  <a:gd name="T23" fmla="*/ 0 h 29"/>
                  <a:gd name="T24" fmla="*/ 12 w 12"/>
                  <a:gd name="T25" fmla="*/ 0 h 29"/>
                  <a:gd name="T26" fmla="*/ 11 w 12"/>
                  <a:gd name="T27" fmla="*/ 2 h 29"/>
                  <a:gd name="T28" fmla="*/ 11 w 12"/>
                  <a:gd name="T29" fmla="*/ 4 h 29"/>
                  <a:gd name="T30" fmla="*/ 9 w 12"/>
                  <a:gd name="T31" fmla="*/ 8 h 29"/>
                  <a:gd name="T32" fmla="*/ 9 w 12"/>
                  <a:gd name="T33" fmla="*/ 8 h 29"/>
                  <a:gd name="T34" fmla="*/ 5 w 12"/>
                  <a:gd name="T35" fmla="*/ 15 h 29"/>
                  <a:gd name="T36" fmla="*/ 2 w 12"/>
                  <a:gd name="T3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9">
                    <a:moveTo>
                      <a:pt x="2" y="20"/>
                    </a:moveTo>
                    <a:lnTo>
                      <a:pt x="2" y="20"/>
                    </a:lnTo>
                    <a:lnTo>
                      <a:pt x="0" y="29"/>
                    </a:lnTo>
                    <a:lnTo>
                      <a:pt x="0" y="29"/>
                    </a:lnTo>
                    <a:lnTo>
                      <a:pt x="3" y="27"/>
                    </a:lnTo>
                    <a:lnTo>
                      <a:pt x="5" y="25"/>
                    </a:lnTo>
                    <a:lnTo>
                      <a:pt x="7" y="18"/>
                    </a:lnTo>
                    <a:lnTo>
                      <a:pt x="7" y="18"/>
                    </a:lnTo>
                    <a:lnTo>
                      <a:pt x="11" y="17"/>
                    </a:lnTo>
                    <a:lnTo>
                      <a:pt x="12" y="13"/>
                    </a:lnTo>
                    <a:lnTo>
                      <a:pt x="12" y="13"/>
                    </a:lnTo>
                    <a:lnTo>
                      <a:pt x="12" y="0"/>
                    </a:lnTo>
                    <a:lnTo>
                      <a:pt x="12" y="0"/>
                    </a:lnTo>
                    <a:lnTo>
                      <a:pt x="11" y="2"/>
                    </a:lnTo>
                    <a:lnTo>
                      <a:pt x="11" y="4"/>
                    </a:lnTo>
                    <a:lnTo>
                      <a:pt x="9" y="8"/>
                    </a:lnTo>
                    <a:lnTo>
                      <a:pt x="9" y="8"/>
                    </a:lnTo>
                    <a:lnTo>
                      <a:pt x="5" y="15"/>
                    </a:lnTo>
                    <a:lnTo>
                      <a:pt x="2" y="2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2" name="Freeform 2903">
                <a:extLst>
                  <a:ext uri="{FF2B5EF4-FFF2-40B4-BE49-F238E27FC236}">
                    <a16:creationId xmlns:a16="http://schemas.microsoft.com/office/drawing/2014/main" id="{7CBBD371-BE5D-744C-8811-A89E99D5F106}"/>
                  </a:ext>
                </a:extLst>
              </p:cNvPr>
              <p:cNvSpPr>
                <a:spLocks/>
              </p:cNvSpPr>
              <p:nvPr/>
            </p:nvSpPr>
            <p:spPr bwMode="auto">
              <a:xfrm>
                <a:off x="4671" y="2532"/>
                <a:ext cx="12" cy="29"/>
              </a:xfrm>
              <a:custGeom>
                <a:avLst/>
                <a:gdLst>
                  <a:gd name="T0" fmla="*/ 2 w 12"/>
                  <a:gd name="T1" fmla="*/ 20 h 29"/>
                  <a:gd name="T2" fmla="*/ 2 w 12"/>
                  <a:gd name="T3" fmla="*/ 20 h 29"/>
                  <a:gd name="T4" fmla="*/ 0 w 12"/>
                  <a:gd name="T5" fmla="*/ 29 h 29"/>
                  <a:gd name="T6" fmla="*/ 0 w 12"/>
                  <a:gd name="T7" fmla="*/ 29 h 29"/>
                  <a:gd name="T8" fmla="*/ 3 w 12"/>
                  <a:gd name="T9" fmla="*/ 27 h 29"/>
                  <a:gd name="T10" fmla="*/ 5 w 12"/>
                  <a:gd name="T11" fmla="*/ 25 h 29"/>
                  <a:gd name="T12" fmla="*/ 7 w 12"/>
                  <a:gd name="T13" fmla="*/ 18 h 29"/>
                  <a:gd name="T14" fmla="*/ 7 w 12"/>
                  <a:gd name="T15" fmla="*/ 18 h 29"/>
                  <a:gd name="T16" fmla="*/ 11 w 12"/>
                  <a:gd name="T17" fmla="*/ 17 h 29"/>
                  <a:gd name="T18" fmla="*/ 12 w 12"/>
                  <a:gd name="T19" fmla="*/ 13 h 29"/>
                  <a:gd name="T20" fmla="*/ 12 w 12"/>
                  <a:gd name="T21" fmla="*/ 13 h 29"/>
                  <a:gd name="T22" fmla="*/ 12 w 12"/>
                  <a:gd name="T23" fmla="*/ 0 h 29"/>
                  <a:gd name="T24" fmla="*/ 12 w 12"/>
                  <a:gd name="T25" fmla="*/ 0 h 29"/>
                  <a:gd name="T26" fmla="*/ 11 w 12"/>
                  <a:gd name="T27" fmla="*/ 2 h 29"/>
                  <a:gd name="T28" fmla="*/ 11 w 12"/>
                  <a:gd name="T29" fmla="*/ 4 h 29"/>
                  <a:gd name="T30" fmla="*/ 9 w 12"/>
                  <a:gd name="T31" fmla="*/ 8 h 29"/>
                  <a:gd name="T32" fmla="*/ 9 w 12"/>
                  <a:gd name="T33" fmla="*/ 8 h 29"/>
                  <a:gd name="T34" fmla="*/ 5 w 12"/>
                  <a:gd name="T35" fmla="*/ 15 h 29"/>
                  <a:gd name="T36" fmla="*/ 2 w 12"/>
                  <a:gd name="T3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9">
                    <a:moveTo>
                      <a:pt x="2" y="20"/>
                    </a:moveTo>
                    <a:lnTo>
                      <a:pt x="2" y="20"/>
                    </a:lnTo>
                    <a:lnTo>
                      <a:pt x="0" y="29"/>
                    </a:lnTo>
                    <a:lnTo>
                      <a:pt x="0" y="29"/>
                    </a:lnTo>
                    <a:lnTo>
                      <a:pt x="3" y="27"/>
                    </a:lnTo>
                    <a:lnTo>
                      <a:pt x="5" y="25"/>
                    </a:lnTo>
                    <a:lnTo>
                      <a:pt x="7" y="18"/>
                    </a:lnTo>
                    <a:lnTo>
                      <a:pt x="7" y="18"/>
                    </a:lnTo>
                    <a:lnTo>
                      <a:pt x="11" y="17"/>
                    </a:lnTo>
                    <a:lnTo>
                      <a:pt x="12" y="13"/>
                    </a:lnTo>
                    <a:lnTo>
                      <a:pt x="12" y="13"/>
                    </a:lnTo>
                    <a:lnTo>
                      <a:pt x="12" y="0"/>
                    </a:lnTo>
                    <a:lnTo>
                      <a:pt x="12" y="0"/>
                    </a:lnTo>
                    <a:lnTo>
                      <a:pt x="11" y="2"/>
                    </a:lnTo>
                    <a:lnTo>
                      <a:pt x="11" y="4"/>
                    </a:lnTo>
                    <a:lnTo>
                      <a:pt x="9" y="8"/>
                    </a:lnTo>
                    <a:lnTo>
                      <a:pt x="9" y="8"/>
                    </a:lnTo>
                    <a:lnTo>
                      <a:pt x="5" y="15"/>
                    </a:lnTo>
                    <a:lnTo>
                      <a:pt x="2" y="2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3" name="Freeform 2904">
                <a:extLst>
                  <a:ext uri="{FF2B5EF4-FFF2-40B4-BE49-F238E27FC236}">
                    <a16:creationId xmlns:a16="http://schemas.microsoft.com/office/drawing/2014/main" id="{610CF01D-856B-B848-87A0-D002A514D12B}"/>
                  </a:ext>
                </a:extLst>
              </p:cNvPr>
              <p:cNvSpPr>
                <a:spLocks/>
              </p:cNvSpPr>
              <p:nvPr/>
            </p:nvSpPr>
            <p:spPr bwMode="auto">
              <a:xfrm>
                <a:off x="4682" y="25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4" name="Freeform 2905">
                <a:extLst>
                  <a:ext uri="{FF2B5EF4-FFF2-40B4-BE49-F238E27FC236}">
                    <a16:creationId xmlns:a16="http://schemas.microsoft.com/office/drawing/2014/main" id="{344E5ADE-6870-B044-B778-A9C10A053C23}"/>
                  </a:ext>
                </a:extLst>
              </p:cNvPr>
              <p:cNvSpPr>
                <a:spLocks/>
              </p:cNvSpPr>
              <p:nvPr/>
            </p:nvSpPr>
            <p:spPr bwMode="auto">
              <a:xfrm>
                <a:off x="4682" y="25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5" name="Freeform 2906">
                <a:extLst>
                  <a:ext uri="{FF2B5EF4-FFF2-40B4-BE49-F238E27FC236}">
                    <a16:creationId xmlns:a16="http://schemas.microsoft.com/office/drawing/2014/main" id="{A8953A37-CA5A-5746-8EFE-89AE34599B0C}"/>
                  </a:ext>
                </a:extLst>
              </p:cNvPr>
              <p:cNvSpPr>
                <a:spLocks/>
              </p:cNvSpPr>
              <p:nvPr/>
            </p:nvSpPr>
            <p:spPr bwMode="auto">
              <a:xfrm>
                <a:off x="4674" y="2563"/>
                <a:ext cx="4" cy="3"/>
              </a:xfrm>
              <a:custGeom>
                <a:avLst/>
                <a:gdLst>
                  <a:gd name="T0" fmla="*/ 2 w 4"/>
                  <a:gd name="T1" fmla="*/ 3 h 3"/>
                  <a:gd name="T2" fmla="*/ 2 w 4"/>
                  <a:gd name="T3" fmla="*/ 3 h 3"/>
                  <a:gd name="T4" fmla="*/ 4 w 4"/>
                  <a:gd name="T5" fmla="*/ 3 h 3"/>
                  <a:gd name="T6" fmla="*/ 4 w 4"/>
                  <a:gd name="T7" fmla="*/ 3 h 3"/>
                  <a:gd name="T8" fmla="*/ 2 w 4"/>
                  <a:gd name="T9" fmla="*/ 0 h 3"/>
                  <a:gd name="T10" fmla="*/ 2 w 4"/>
                  <a:gd name="T11" fmla="*/ 0 h 3"/>
                  <a:gd name="T12" fmla="*/ 0 w 4"/>
                  <a:gd name="T13" fmla="*/ 2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4" y="3"/>
                    </a:lnTo>
                    <a:lnTo>
                      <a:pt x="4" y="3"/>
                    </a:lnTo>
                    <a:lnTo>
                      <a:pt x="2" y="0"/>
                    </a:lnTo>
                    <a:lnTo>
                      <a:pt x="2" y="0"/>
                    </a:lnTo>
                    <a:lnTo>
                      <a:pt x="0" y="2"/>
                    </a:lnTo>
                    <a:lnTo>
                      <a:pt x="2"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6" name="Freeform 2907">
                <a:extLst>
                  <a:ext uri="{FF2B5EF4-FFF2-40B4-BE49-F238E27FC236}">
                    <a16:creationId xmlns:a16="http://schemas.microsoft.com/office/drawing/2014/main" id="{DEF5E969-8EEB-BA44-BA1A-93931A20835F}"/>
                  </a:ext>
                </a:extLst>
              </p:cNvPr>
              <p:cNvSpPr>
                <a:spLocks/>
              </p:cNvSpPr>
              <p:nvPr/>
            </p:nvSpPr>
            <p:spPr bwMode="auto">
              <a:xfrm>
                <a:off x="4674" y="2563"/>
                <a:ext cx="4" cy="3"/>
              </a:xfrm>
              <a:custGeom>
                <a:avLst/>
                <a:gdLst>
                  <a:gd name="T0" fmla="*/ 2 w 4"/>
                  <a:gd name="T1" fmla="*/ 3 h 3"/>
                  <a:gd name="T2" fmla="*/ 2 w 4"/>
                  <a:gd name="T3" fmla="*/ 3 h 3"/>
                  <a:gd name="T4" fmla="*/ 4 w 4"/>
                  <a:gd name="T5" fmla="*/ 3 h 3"/>
                  <a:gd name="T6" fmla="*/ 4 w 4"/>
                  <a:gd name="T7" fmla="*/ 3 h 3"/>
                  <a:gd name="T8" fmla="*/ 2 w 4"/>
                  <a:gd name="T9" fmla="*/ 0 h 3"/>
                  <a:gd name="T10" fmla="*/ 2 w 4"/>
                  <a:gd name="T11" fmla="*/ 0 h 3"/>
                  <a:gd name="T12" fmla="*/ 0 w 4"/>
                  <a:gd name="T13" fmla="*/ 2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3"/>
                    </a:lnTo>
                    <a:lnTo>
                      <a:pt x="4" y="3"/>
                    </a:lnTo>
                    <a:lnTo>
                      <a:pt x="4" y="3"/>
                    </a:lnTo>
                    <a:lnTo>
                      <a:pt x="2" y="0"/>
                    </a:lnTo>
                    <a:lnTo>
                      <a:pt x="2" y="0"/>
                    </a:lnTo>
                    <a:lnTo>
                      <a:pt x="0" y="2"/>
                    </a:lnTo>
                    <a:lnTo>
                      <a:pt x="2"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7" name="Freeform 2908">
                <a:extLst>
                  <a:ext uri="{FF2B5EF4-FFF2-40B4-BE49-F238E27FC236}">
                    <a16:creationId xmlns:a16="http://schemas.microsoft.com/office/drawing/2014/main" id="{9694A58A-B8B6-5045-A400-7F9672FB581F}"/>
                  </a:ext>
                </a:extLst>
              </p:cNvPr>
              <p:cNvSpPr>
                <a:spLocks/>
              </p:cNvSpPr>
              <p:nvPr/>
            </p:nvSpPr>
            <p:spPr bwMode="auto">
              <a:xfrm>
                <a:off x="4683" y="2488"/>
                <a:ext cx="4" cy="9"/>
              </a:xfrm>
              <a:custGeom>
                <a:avLst/>
                <a:gdLst>
                  <a:gd name="T0" fmla="*/ 2 w 4"/>
                  <a:gd name="T1" fmla="*/ 9 h 9"/>
                  <a:gd name="T2" fmla="*/ 2 w 4"/>
                  <a:gd name="T3" fmla="*/ 9 h 9"/>
                  <a:gd name="T4" fmla="*/ 4 w 4"/>
                  <a:gd name="T5" fmla="*/ 7 h 9"/>
                  <a:gd name="T6" fmla="*/ 4 w 4"/>
                  <a:gd name="T7" fmla="*/ 3 h 9"/>
                  <a:gd name="T8" fmla="*/ 4 w 4"/>
                  <a:gd name="T9" fmla="*/ 2 h 9"/>
                  <a:gd name="T10" fmla="*/ 0 w 4"/>
                  <a:gd name="T11" fmla="*/ 0 h 9"/>
                  <a:gd name="T12" fmla="*/ 0 w 4"/>
                  <a:gd name="T13" fmla="*/ 0 h 9"/>
                  <a:gd name="T14" fmla="*/ 0 w 4"/>
                  <a:gd name="T15" fmla="*/ 3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lnTo>
                      <a:pt x="2" y="9"/>
                    </a:lnTo>
                    <a:lnTo>
                      <a:pt x="4" y="7"/>
                    </a:lnTo>
                    <a:lnTo>
                      <a:pt x="4" y="3"/>
                    </a:lnTo>
                    <a:lnTo>
                      <a:pt x="4" y="2"/>
                    </a:lnTo>
                    <a:lnTo>
                      <a:pt x="0" y="0"/>
                    </a:lnTo>
                    <a:lnTo>
                      <a:pt x="0" y="0"/>
                    </a:lnTo>
                    <a:lnTo>
                      <a:pt x="0" y="3"/>
                    </a:lnTo>
                    <a:lnTo>
                      <a:pt x="2"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8" name="Freeform 2909">
                <a:extLst>
                  <a:ext uri="{FF2B5EF4-FFF2-40B4-BE49-F238E27FC236}">
                    <a16:creationId xmlns:a16="http://schemas.microsoft.com/office/drawing/2014/main" id="{F100AD6B-7B89-C24F-9C62-BCD2B1AF7297}"/>
                  </a:ext>
                </a:extLst>
              </p:cNvPr>
              <p:cNvSpPr>
                <a:spLocks/>
              </p:cNvSpPr>
              <p:nvPr/>
            </p:nvSpPr>
            <p:spPr bwMode="auto">
              <a:xfrm>
                <a:off x="4683" y="2488"/>
                <a:ext cx="4" cy="9"/>
              </a:xfrm>
              <a:custGeom>
                <a:avLst/>
                <a:gdLst>
                  <a:gd name="T0" fmla="*/ 2 w 4"/>
                  <a:gd name="T1" fmla="*/ 9 h 9"/>
                  <a:gd name="T2" fmla="*/ 2 w 4"/>
                  <a:gd name="T3" fmla="*/ 9 h 9"/>
                  <a:gd name="T4" fmla="*/ 4 w 4"/>
                  <a:gd name="T5" fmla="*/ 7 h 9"/>
                  <a:gd name="T6" fmla="*/ 4 w 4"/>
                  <a:gd name="T7" fmla="*/ 3 h 9"/>
                  <a:gd name="T8" fmla="*/ 4 w 4"/>
                  <a:gd name="T9" fmla="*/ 2 h 9"/>
                  <a:gd name="T10" fmla="*/ 0 w 4"/>
                  <a:gd name="T11" fmla="*/ 0 h 9"/>
                  <a:gd name="T12" fmla="*/ 0 w 4"/>
                  <a:gd name="T13" fmla="*/ 0 h 9"/>
                  <a:gd name="T14" fmla="*/ 0 w 4"/>
                  <a:gd name="T15" fmla="*/ 3 h 9"/>
                  <a:gd name="T16" fmla="*/ 2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9"/>
                    </a:moveTo>
                    <a:lnTo>
                      <a:pt x="2" y="9"/>
                    </a:lnTo>
                    <a:lnTo>
                      <a:pt x="4" y="7"/>
                    </a:lnTo>
                    <a:lnTo>
                      <a:pt x="4" y="3"/>
                    </a:lnTo>
                    <a:lnTo>
                      <a:pt x="4" y="2"/>
                    </a:lnTo>
                    <a:lnTo>
                      <a:pt x="0" y="0"/>
                    </a:lnTo>
                    <a:lnTo>
                      <a:pt x="0" y="0"/>
                    </a:lnTo>
                    <a:lnTo>
                      <a:pt x="0" y="3"/>
                    </a:lnTo>
                    <a:lnTo>
                      <a:pt x="2"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69" name="Freeform 2910">
                <a:extLst>
                  <a:ext uri="{FF2B5EF4-FFF2-40B4-BE49-F238E27FC236}">
                    <a16:creationId xmlns:a16="http://schemas.microsoft.com/office/drawing/2014/main" id="{7023C772-2ED8-9C4E-9B70-6D74E51387A7}"/>
                  </a:ext>
                </a:extLst>
              </p:cNvPr>
              <p:cNvSpPr>
                <a:spLocks/>
              </p:cNvSpPr>
              <p:nvPr/>
            </p:nvSpPr>
            <p:spPr bwMode="auto">
              <a:xfrm>
                <a:off x="4683" y="2500"/>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0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2"/>
                    </a:lnTo>
                    <a:lnTo>
                      <a:pt x="2" y="0"/>
                    </a:lnTo>
                    <a:lnTo>
                      <a:pt x="0" y="0"/>
                    </a:lnTo>
                    <a:lnTo>
                      <a:pt x="0" y="0"/>
                    </a:lnTo>
                    <a:lnTo>
                      <a:pt x="0"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0" name="Freeform 2911">
                <a:extLst>
                  <a:ext uri="{FF2B5EF4-FFF2-40B4-BE49-F238E27FC236}">
                    <a16:creationId xmlns:a16="http://schemas.microsoft.com/office/drawing/2014/main" id="{D0952B7B-0FEA-434C-A698-8FC89C81ED04}"/>
                  </a:ext>
                </a:extLst>
              </p:cNvPr>
              <p:cNvSpPr>
                <a:spLocks/>
              </p:cNvSpPr>
              <p:nvPr/>
            </p:nvSpPr>
            <p:spPr bwMode="auto">
              <a:xfrm>
                <a:off x="4683" y="2500"/>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0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2"/>
                    </a:lnTo>
                    <a:lnTo>
                      <a:pt x="2" y="0"/>
                    </a:lnTo>
                    <a:lnTo>
                      <a:pt x="0" y="0"/>
                    </a:lnTo>
                    <a:lnTo>
                      <a:pt x="0" y="0"/>
                    </a:lnTo>
                    <a:lnTo>
                      <a:pt x="0"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1" name="Freeform 2912">
                <a:extLst>
                  <a:ext uri="{FF2B5EF4-FFF2-40B4-BE49-F238E27FC236}">
                    <a16:creationId xmlns:a16="http://schemas.microsoft.com/office/drawing/2014/main" id="{E04C5094-8814-3445-9B33-D8DCB853587E}"/>
                  </a:ext>
                </a:extLst>
              </p:cNvPr>
              <p:cNvSpPr>
                <a:spLocks/>
              </p:cNvSpPr>
              <p:nvPr/>
            </p:nvSpPr>
            <p:spPr bwMode="auto">
              <a:xfrm>
                <a:off x="4680" y="255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2" name="Freeform 2913">
                <a:extLst>
                  <a:ext uri="{FF2B5EF4-FFF2-40B4-BE49-F238E27FC236}">
                    <a16:creationId xmlns:a16="http://schemas.microsoft.com/office/drawing/2014/main" id="{AD698F3F-3241-DB44-B4A6-43DF5BEF12F6}"/>
                  </a:ext>
                </a:extLst>
              </p:cNvPr>
              <p:cNvSpPr>
                <a:spLocks/>
              </p:cNvSpPr>
              <p:nvPr/>
            </p:nvSpPr>
            <p:spPr bwMode="auto">
              <a:xfrm>
                <a:off x="4680" y="255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3" name="Freeform 2914">
                <a:extLst>
                  <a:ext uri="{FF2B5EF4-FFF2-40B4-BE49-F238E27FC236}">
                    <a16:creationId xmlns:a16="http://schemas.microsoft.com/office/drawing/2014/main" id="{D424FFB9-F263-E646-AFB6-8F0177C8ADC2}"/>
                  </a:ext>
                </a:extLst>
              </p:cNvPr>
              <p:cNvSpPr>
                <a:spLocks/>
              </p:cNvSpPr>
              <p:nvPr/>
            </p:nvSpPr>
            <p:spPr bwMode="auto">
              <a:xfrm>
                <a:off x="4680" y="2550"/>
                <a:ext cx="12" cy="9"/>
              </a:xfrm>
              <a:custGeom>
                <a:avLst/>
                <a:gdLst>
                  <a:gd name="T0" fmla="*/ 0 w 12"/>
                  <a:gd name="T1" fmla="*/ 7 h 9"/>
                  <a:gd name="T2" fmla="*/ 0 w 12"/>
                  <a:gd name="T3" fmla="*/ 7 h 9"/>
                  <a:gd name="T4" fmla="*/ 2 w 12"/>
                  <a:gd name="T5" fmla="*/ 9 h 9"/>
                  <a:gd name="T6" fmla="*/ 2 w 12"/>
                  <a:gd name="T7" fmla="*/ 9 h 9"/>
                  <a:gd name="T8" fmla="*/ 5 w 12"/>
                  <a:gd name="T9" fmla="*/ 9 h 9"/>
                  <a:gd name="T10" fmla="*/ 12 w 12"/>
                  <a:gd name="T11" fmla="*/ 7 h 9"/>
                  <a:gd name="T12" fmla="*/ 12 w 12"/>
                  <a:gd name="T13" fmla="*/ 7 h 9"/>
                  <a:gd name="T14" fmla="*/ 10 w 12"/>
                  <a:gd name="T15" fmla="*/ 4 h 9"/>
                  <a:gd name="T16" fmla="*/ 9 w 12"/>
                  <a:gd name="T17" fmla="*/ 2 h 9"/>
                  <a:gd name="T18" fmla="*/ 7 w 12"/>
                  <a:gd name="T19" fmla="*/ 0 h 9"/>
                  <a:gd name="T20" fmla="*/ 7 w 12"/>
                  <a:gd name="T21" fmla="*/ 0 h 9"/>
                  <a:gd name="T22" fmla="*/ 2 w 12"/>
                  <a:gd name="T23" fmla="*/ 4 h 9"/>
                  <a:gd name="T24" fmla="*/ 0 w 12"/>
                  <a:gd name="T25" fmla="*/ 6 h 9"/>
                  <a:gd name="T26" fmla="*/ 0 w 12"/>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9">
                    <a:moveTo>
                      <a:pt x="0" y="7"/>
                    </a:moveTo>
                    <a:lnTo>
                      <a:pt x="0" y="7"/>
                    </a:lnTo>
                    <a:lnTo>
                      <a:pt x="2" y="9"/>
                    </a:lnTo>
                    <a:lnTo>
                      <a:pt x="2" y="9"/>
                    </a:lnTo>
                    <a:lnTo>
                      <a:pt x="5" y="9"/>
                    </a:lnTo>
                    <a:lnTo>
                      <a:pt x="12" y="7"/>
                    </a:lnTo>
                    <a:lnTo>
                      <a:pt x="12" y="7"/>
                    </a:lnTo>
                    <a:lnTo>
                      <a:pt x="10" y="4"/>
                    </a:lnTo>
                    <a:lnTo>
                      <a:pt x="9" y="2"/>
                    </a:lnTo>
                    <a:lnTo>
                      <a:pt x="7" y="0"/>
                    </a:lnTo>
                    <a:lnTo>
                      <a:pt x="7" y="0"/>
                    </a:lnTo>
                    <a:lnTo>
                      <a:pt x="2" y="4"/>
                    </a:lnTo>
                    <a:lnTo>
                      <a:pt x="0" y="6"/>
                    </a:lnTo>
                    <a:lnTo>
                      <a:pt x="0"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4" name="Freeform 2915">
                <a:extLst>
                  <a:ext uri="{FF2B5EF4-FFF2-40B4-BE49-F238E27FC236}">
                    <a16:creationId xmlns:a16="http://schemas.microsoft.com/office/drawing/2014/main" id="{75BCA70A-850E-0F44-B97C-9FE22D25D064}"/>
                  </a:ext>
                </a:extLst>
              </p:cNvPr>
              <p:cNvSpPr>
                <a:spLocks/>
              </p:cNvSpPr>
              <p:nvPr/>
            </p:nvSpPr>
            <p:spPr bwMode="auto">
              <a:xfrm>
                <a:off x="4680" y="2550"/>
                <a:ext cx="12" cy="9"/>
              </a:xfrm>
              <a:custGeom>
                <a:avLst/>
                <a:gdLst>
                  <a:gd name="T0" fmla="*/ 0 w 12"/>
                  <a:gd name="T1" fmla="*/ 7 h 9"/>
                  <a:gd name="T2" fmla="*/ 0 w 12"/>
                  <a:gd name="T3" fmla="*/ 7 h 9"/>
                  <a:gd name="T4" fmla="*/ 2 w 12"/>
                  <a:gd name="T5" fmla="*/ 9 h 9"/>
                  <a:gd name="T6" fmla="*/ 2 w 12"/>
                  <a:gd name="T7" fmla="*/ 9 h 9"/>
                  <a:gd name="T8" fmla="*/ 5 w 12"/>
                  <a:gd name="T9" fmla="*/ 9 h 9"/>
                  <a:gd name="T10" fmla="*/ 12 w 12"/>
                  <a:gd name="T11" fmla="*/ 7 h 9"/>
                  <a:gd name="T12" fmla="*/ 12 w 12"/>
                  <a:gd name="T13" fmla="*/ 7 h 9"/>
                  <a:gd name="T14" fmla="*/ 10 w 12"/>
                  <a:gd name="T15" fmla="*/ 4 h 9"/>
                  <a:gd name="T16" fmla="*/ 9 w 12"/>
                  <a:gd name="T17" fmla="*/ 2 h 9"/>
                  <a:gd name="T18" fmla="*/ 7 w 12"/>
                  <a:gd name="T19" fmla="*/ 0 h 9"/>
                  <a:gd name="T20" fmla="*/ 7 w 12"/>
                  <a:gd name="T21" fmla="*/ 0 h 9"/>
                  <a:gd name="T22" fmla="*/ 2 w 12"/>
                  <a:gd name="T23" fmla="*/ 4 h 9"/>
                  <a:gd name="T24" fmla="*/ 0 w 12"/>
                  <a:gd name="T25" fmla="*/ 6 h 9"/>
                  <a:gd name="T26" fmla="*/ 0 w 12"/>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9">
                    <a:moveTo>
                      <a:pt x="0" y="7"/>
                    </a:moveTo>
                    <a:lnTo>
                      <a:pt x="0" y="7"/>
                    </a:lnTo>
                    <a:lnTo>
                      <a:pt x="2" y="9"/>
                    </a:lnTo>
                    <a:lnTo>
                      <a:pt x="2" y="9"/>
                    </a:lnTo>
                    <a:lnTo>
                      <a:pt x="5" y="9"/>
                    </a:lnTo>
                    <a:lnTo>
                      <a:pt x="12" y="7"/>
                    </a:lnTo>
                    <a:lnTo>
                      <a:pt x="12" y="7"/>
                    </a:lnTo>
                    <a:lnTo>
                      <a:pt x="10" y="4"/>
                    </a:lnTo>
                    <a:lnTo>
                      <a:pt x="9" y="2"/>
                    </a:lnTo>
                    <a:lnTo>
                      <a:pt x="7" y="0"/>
                    </a:lnTo>
                    <a:lnTo>
                      <a:pt x="7" y="0"/>
                    </a:lnTo>
                    <a:lnTo>
                      <a:pt x="2" y="4"/>
                    </a:lnTo>
                    <a:lnTo>
                      <a:pt x="0" y="6"/>
                    </a:lnTo>
                    <a:lnTo>
                      <a:pt x="0"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5" name="Freeform 2916">
                <a:extLst>
                  <a:ext uri="{FF2B5EF4-FFF2-40B4-BE49-F238E27FC236}">
                    <a16:creationId xmlns:a16="http://schemas.microsoft.com/office/drawing/2014/main" id="{00DA039C-D2B9-3A4E-93D8-244284D27239}"/>
                  </a:ext>
                </a:extLst>
              </p:cNvPr>
              <p:cNvSpPr>
                <a:spLocks/>
              </p:cNvSpPr>
              <p:nvPr/>
            </p:nvSpPr>
            <p:spPr bwMode="auto">
              <a:xfrm>
                <a:off x="4687" y="2513"/>
                <a:ext cx="23" cy="41"/>
              </a:xfrm>
              <a:custGeom>
                <a:avLst/>
                <a:gdLst>
                  <a:gd name="T0" fmla="*/ 0 w 23"/>
                  <a:gd name="T1" fmla="*/ 0 h 41"/>
                  <a:gd name="T2" fmla="*/ 3 w 23"/>
                  <a:gd name="T3" fmla="*/ 7 h 41"/>
                  <a:gd name="T4" fmla="*/ 7 w 23"/>
                  <a:gd name="T5" fmla="*/ 11 h 41"/>
                  <a:gd name="T6" fmla="*/ 12 w 23"/>
                  <a:gd name="T7" fmla="*/ 12 h 41"/>
                  <a:gd name="T8" fmla="*/ 9 w 23"/>
                  <a:gd name="T9" fmla="*/ 16 h 41"/>
                  <a:gd name="T10" fmla="*/ 11 w 23"/>
                  <a:gd name="T11" fmla="*/ 19 h 41"/>
                  <a:gd name="T12" fmla="*/ 9 w 23"/>
                  <a:gd name="T13" fmla="*/ 18 h 41"/>
                  <a:gd name="T14" fmla="*/ 7 w 23"/>
                  <a:gd name="T15" fmla="*/ 19 h 41"/>
                  <a:gd name="T16" fmla="*/ 3 w 23"/>
                  <a:gd name="T17" fmla="*/ 19 h 41"/>
                  <a:gd name="T18" fmla="*/ 2 w 23"/>
                  <a:gd name="T19" fmla="*/ 16 h 41"/>
                  <a:gd name="T20" fmla="*/ 2 w 23"/>
                  <a:gd name="T21" fmla="*/ 21 h 41"/>
                  <a:gd name="T22" fmla="*/ 3 w 23"/>
                  <a:gd name="T23" fmla="*/ 27 h 41"/>
                  <a:gd name="T24" fmla="*/ 5 w 23"/>
                  <a:gd name="T25" fmla="*/ 25 h 41"/>
                  <a:gd name="T26" fmla="*/ 9 w 23"/>
                  <a:gd name="T27" fmla="*/ 30 h 41"/>
                  <a:gd name="T28" fmla="*/ 9 w 23"/>
                  <a:gd name="T29" fmla="*/ 36 h 41"/>
                  <a:gd name="T30" fmla="*/ 12 w 23"/>
                  <a:gd name="T31" fmla="*/ 41 h 41"/>
                  <a:gd name="T32" fmla="*/ 11 w 23"/>
                  <a:gd name="T33" fmla="*/ 37 h 41"/>
                  <a:gd name="T34" fmla="*/ 14 w 23"/>
                  <a:gd name="T35" fmla="*/ 37 h 41"/>
                  <a:gd name="T36" fmla="*/ 16 w 23"/>
                  <a:gd name="T37" fmla="*/ 36 h 41"/>
                  <a:gd name="T38" fmla="*/ 14 w 23"/>
                  <a:gd name="T39" fmla="*/ 30 h 41"/>
                  <a:gd name="T40" fmla="*/ 12 w 23"/>
                  <a:gd name="T41" fmla="*/ 27 h 41"/>
                  <a:gd name="T42" fmla="*/ 12 w 23"/>
                  <a:gd name="T43" fmla="*/ 23 h 41"/>
                  <a:gd name="T44" fmla="*/ 11 w 23"/>
                  <a:gd name="T45" fmla="*/ 21 h 41"/>
                  <a:gd name="T46" fmla="*/ 16 w 23"/>
                  <a:gd name="T47" fmla="*/ 23 h 41"/>
                  <a:gd name="T48" fmla="*/ 20 w 23"/>
                  <a:gd name="T49" fmla="*/ 25 h 41"/>
                  <a:gd name="T50" fmla="*/ 23 w 23"/>
                  <a:gd name="T51" fmla="*/ 27 h 41"/>
                  <a:gd name="T52" fmla="*/ 20 w 23"/>
                  <a:gd name="T53" fmla="*/ 21 h 41"/>
                  <a:gd name="T54" fmla="*/ 21 w 23"/>
                  <a:gd name="T55" fmla="*/ 21 h 41"/>
                  <a:gd name="T56" fmla="*/ 18 w 23"/>
                  <a:gd name="T57" fmla="*/ 14 h 41"/>
                  <a:gd name="T58" fmla="*/ 20 w 23"/>
                  <a:gd name="T59" fmla="*/ 11 h 41"/>
                  <a:gd name="T60" fmla="*/ 18 w 23"/>
                  <a:gd name="T61" fmla="*/ 9 h 41"/>
                  <a:gd name="T62" fmla="*/ 18 w 23"/>
                  <a:gd name="T63" fmla="*/ 5 h 41"/>
                  <a:gd name="T64" fmla="*/ 16 w 23"/>
                  <a:gd name="T65" fmla="*/ 5 h 41"/>
                  <a:gd name="T66" fmla="*/ 16 w 23"/>
                  <a:gd name="T67" fmla="*/ 3 h 41"/>
                  <a:gd name="T68" fmla="*/ 12 w 23"/>
                  <a:gd name="T69" fmla="*/ 0 h 41"/>
                  <a:gd name="T70" fmla="*/ 7 w 23"/>
                  <a:gd name="T71" fmla="*/ 0 h 41"/>
                  <a:gd name="T72" fmla="*/ 3 w 23"/>
                  <a:gd name="T7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41">
                    <a:moveTo>
                      <a:pt x="0" y="0"/>
                    </a:moveTo>
                    <a:lnTo>
                      <a:pt x="0" y="0"/>
                    </a:lnTo>
                    <a:lnTo>
                      <a:pt x="2" y="3"/>
                    </a:lnTo>
                    <a:lnTo>
                      <a:pt x="3" y="7"/>
                    </a:lnTo>
                    <a:lnTo>
                      <a:pt x="3" y="7"/>
                    </a:lnTo>
                    <a:lnTo>
                      <a:pt x="7" y="11"/>
                    </a:lnTo>
                    <a:lnTo>
                      <a:pt x="12" y="12"/>
                    </a:lnTo>
                    <a:lnTo>
                      <a:pt x="12" y="12"/>
                    </a:lnTo>
                    <a:lnTo>
                      <a:pt x="11" y="14"/>
                    </a:lnTo>
                    <a:lnTo>
                      <a:pt x="9" y="16"/>
                    </a:lnTo>
                    <a:lnTo>
                      <a:pt x="9" y="16"/>
                    </a:lnTo>
                    <a:lnTo>
                      <a:pt x="11" y="19"/>
                    </a:lnTo>
                    <a:lnTo>
                      <a:pt x="11" y="19"/>
                    </a:lnTo>
                    <a:lnTo>
                      <a:pt x="9" y="18"/>
                    </a:lnTo>
                    <a:lnTo>
                      <a:pt x="7" y="19"/>
                    </a:lnTo>
                    <a:lnTo>
                      <a:pt x="7" y="19"/>
                    </a:lnTo>
                    <a:lnTo>
                      <a:pt x="5" y="19"/>
                    </a:lnTo>
                    <a:lnTo>
                      <a:pt x="3" y="19"/>
                    </a:lnTo>
                    <a:lnTo>
                      <a:pt x="2" y="16"/>
                    </a:lnTo>
                    <a:lnTo>
                      <a:pt x="2" y="16"/>
                    </a:lnTo>
                    <a:lnTo>
                      <a:pt x="0" y="18"/>
                    </a:lnTo>
                    <a:lnTo>
                      <a:pt x="2" y="21"/>
                    </a:lnTo>
                    <a:lnTo>
                      <a:pt x="2" y="25"/>
                    </a:lnTo>
                    <a:lnTo>
                      <a:pt x="3" y="27"/>
                    </a:lnTo>
                    <a:lnTo>
                      <a:pt x="3" y="27"/>
                    </a:lnTo>
                    <a:lnTo>
                      <a:pt x="5" y="25"/>
                    </a:lnTo>
                    <a:lnTo>
                      <a:pt x="5" y="27"/>
                    </a:lnTo>
                    <a:lnTo>
                      <a:pt x="9" y="30"/>
                    </a:lnTo>
                    <a:lnTo>
                      <a:pt x="9" y="30"/>
                    </a:lnTo>
                    <a:lnTo>
                      <a:pt x="9" y="36"/>
                    </a:lnTo>
                    <a:lnTo>
                      <a:pt x="9" y="39"/>
                    </a:lnTo>
                    <a:lnTo>
                      <a:pt x="12" y="41"/>
                    </a:lnTo>
                    <a:lnTo>
                      <a:pt x="12" y="41"/>
                    </a:lnTo>
                    <a:lnTo>
                      <a:pt x="11" y="37"/>
                    </a:lnTo>
                    <a:lnTo>
                      <a:pt x="11" y="37"/>
                    </a:lnTo>
                    <a:lnTo>
                      <a:pt x="14" y="37"/>
                    </a:lnTo>
                    <a:lnTo>
                      <a:pt x="16" y="36"/>
                    </a:lnTo>
                    <a:lnTo>
                      <a:pt x="16" y="36"/>
                    </a:lnTo>
                    <a:lnTo>
                      <a:pt x="14" y="30"/>
                    </a:lnTo>
                    <a:lnTo>
                      <a:pt x="14" y="30"/>
                    </a:lnTo>
                    <a:lnTo>
                      <a:pt x="12" y="28"/>
                    </a:lnTo>
                    <a:lnTo>
                      <a:pt x="12" y="27"/>
                    </a:lnTo>
                    <a:lnTo>
                      <a:pt x="12" y="27"/>
                    </a:lnTo>
                    <a:lnTo>
                      <a:pt x="12" y="23"/>
                    </a:lnTo>
                    <a:lnTo>
                      <a:pt x="11" y="21"/>
                    </a:lnTo>
                    <a:lnTo>
                      <a:pt x="11" y="21"/>
                    </a:lnTo>
                    <a:lnTo>
                      <a:pt x="14" y="23"/>
                    </a:lnTo>
                    <a:lnTo>
                      <a:pt x="16" y="23"/>
                    </a:lnTo>
                    <a:lnTo>
                      <a:pt x="16" y="23"/>
                    </a:lnTo>
                    <a:lnTo>
                      <a:pt x="20" y="25"/>
                    </a:lnTo>
                    <a:lnTo>
                      <a:pt x="23" y="27"/>
                    </a:lnTo>
                    <a:lnTo>
                      <a:pt x="23" y="27"/>
                    </a:lnTo>
                    <a:lnTo>
                      <a:pt x="23" y="23"/>
                    </a:lnTo>
                    <a:lnTo>
                      <a:pt x="20" y="21"/>
                    </a:lnTo>
                    <a:lnTo>
                      <a:pt x="20" y="21"/>
                    </a:lnTo>
                    <a:lnTo>
                      <a:pt x="21" y="21"/>
                    </a:lnTo>
                    <a:lnTo>
                      <a:pt x="20" y="18"/>
                    </a:lnTo>
                    <a:lnTo>
                      <a:pt x="18" y="14"/>
                    </a:lnTo>
                    <a:lnTo>
                      <a:pt x="18" y="14"/>
                    </a:lnTo>
                    <a:lnTo>
                      <a:pt x="20" y="11"/>
                    </a:lnTo>
                    <a:lnTo>
                      <a:pt x="18" y="9"/>
                    </a:lnTo>
                    <a:lnTo>
                      <a:pt x="18" y="9"/>
                    </a:lnTo>
                    <a:lnTo>
                      <a:pt x="20" y="7"/>
                    </a:lnTo>
                    <a:lnTo>
                      <a:pt x="18" y="5"/>
                    </a:lnTo>
                    <a:lnTo>
                      <a:pt x="18" y="5"/>
                    </a:lnTo>
                    <a:lnTo>
                      <a:pt x="16" y="5"/>
                    </a:lnTo>
                    <a:lnTo>
                      <a:pt x="16" y="3"/>
                    </a:lnTo>
                    <a:lnTo>
                      <a:pt x="16" y="3"/>
                    </a:lnTo>
                    <a:lnTo>
                      <a:pt x="14" y="2"/>
                    </a:lnTo>
                    <a:lnTo>
                      <a:pt x="12" y="0"/>
                    </a:lnTo>
                    <a:lnTo>
                      <a:pt x="12" y="0"/>
                    </a:lnTo>
                    <a:lnTo>
                      <a:pt x="7" y="0"/>
                    </a:lnTo>
                    <a:lnTo>
                      <a:pt x="7" y="0"/>
                    </a:lnTo>
                    <a:lnTo>
                      <a:pt x="3"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6" name="Freeform 2917">
                <a:extLst>
                  <a:ext uri="{FF2B5EF4-FFF2-40B4-BE49-F238E27FC236}">
                    <a16:creationId xmlns:a16="http://schemas.microsoft.com/office/drawing/2014/main" id="{63F10C71-07E8-304C-A8D6-AD8604AE0C1F}"/>
                  </a:ext>
                </a:extLst>
              </p:cNvPr>
              <p:cNvSpPr>
                <a:spLocks/>
              </p:cNvSpPr>
              <p:nvPr/>
            </p:nvSpPr>
            <p:spPr bwMode="auto">
              <a:xfrm>
                <a:off x="4687" y="2513"/>
                <a:ext cx="23" cy="41"/>
              </a:xfrm>
              <a:custGeom>
                <a:avLst/>
                <a:gdLst>
                  <a:gd name="T0" fmla="*/ 0 w 23"/>
                  <a:gd name="T1" fmla="*/ 0 h 41"/>
                  <a:gd name="T2" fmla="*/ 3 w 23"/>
                  <a:gd name="T3" fmla="*/ 7 h 41"/>
                  <a:gd name="T4" fmla="*/ 7 w 23"/>
                  <a:gd name="T5" fmla="*/ 11 h 41"/>
                  <a:gd name="T6" fmla="*/ 12 w 23"/>
                  <a:gd name="T7" fmla="*/ 12 h 41"/>
                  <a:gd name="T8" fmla="*/ 9 w 23"/>
                  <a:gd name="T9" fmla="*/ 16 h 41"/>
                  <a:gd name="T10" fmla="*/ 11 w 23"/>
                  <a:gd name="T11" fmla="*/ 19 h 41"/>
                  <a:gd name="T12" fmla="*/ 9 w 23"/>
                  <a:gd name="T13" fmla="*/ 18 h 41"/>
                  <a:gd name="T14" fmla="*/ 7 w 23"/>
                  <a:gd name="T15" fmla="*/ 19 h 41"/>
                  <a:gd name="T16" fmla="*/ 3 w 23"/>
                  <a:gd name="T17" fmla="*/ 19 h 41"/>
                  <a:gd name="T18" fmla="*/ 2 w 23"/>
                  <a:gd name="T19" fmla="*/ 16 h 41"/>
                  <a:gd name="T20" fmla="*/ 2 w 23"/>
                  <a:gd name="T21" fmla="*/ 21 h 41"/>
                  <a:gd name="T22" fmla="*/ 3 w 23"/>
                  <a:gd name="T23" fmla="*/ 27 h 41"/>
                  <a:gd name="T24" fmla="*/ 5 w 23"/>
                  <a:gd name="T25" fmla="*/ 25 h 41"/>
                  <a:gd name="T26" fmla="*/ 9 w 23"/>
                  <a:gd name="T27" fmla="*/ 30 h 41"/>
                  <a:gd name="T28" fmla="*/ 9 w 23"/>
                  <a:gd name="T29" fmla="*/ 36 h 41"/>
                  <a:gd name="T30" fmla="*/ 12 w 23"/>
                  <a:gd name="T31" fmla="*/ 41 h 41"/>
                  <a:gd name="T32" fmla="*/ 11 w 23"/>
                  <a:gd name="T33" fmla="*/ 37 h 41"/>
                  <a:gd name="T34" fmla="*/ 14 w 23"/>
                  <a:gd name="T35" fmla="*/ 37 h 41"/>
                  <a:gd name="T36" fmla="*/ 16 w 23"/>
                  <a:gd name="T37" fmla="*/ 36 h 41"/>
                  <a:gd name="T38" fmla="*/ 14 w 23"/>
                  <a:gd name="T39" fmla="*/ 30 h 41"/>
                  <a:gd name="T40" fmla="*/ 12 w 23"/>
                  <a:gd name="T41" fmla="*/ 27 h 41"/>
                  <a:gd name="T42" fmla="*/ 12 w 23"/>
                  <a:gd name="T43" fmla="*/ 23 h 41"/>
                  <a:gd name="T44" fmla="*/ 11 w 23"/>
                  <a:gd name="T45" fmla="*/ 21 h 41"/>
                  <a:gd name="T46" fmla="*/ 16 w 23"/>
                  <a:gd name="T47" fmla="*/ 23 h 41"/>
                  <a:gd name="T48" fmla="*/ 20 w 23"/>
                  <a:gd name="T49" fmla="*/ 25 h 41"/>
                  <a:gd name="T50" fmla="*/ 23 w 23"/>
                  <a:gd name="T51" fmla="*/ 27 h 41"/>
                  <a:gd name="T52" fmla="*/ 20 w 23"/>
                  <a:gd name="T53" fmla="*/ 21 h 41"/>
                  <a:gd name="T54" fmla="*/ 21 w 23"/>
                  <a:gd name="T55" fmla="*/ 21 h 41"/>
                  <a:gd name="T56" fmla="*/ 18 w 23"/>
                  <a:gd name="T57" fmla="*/ 14 h 41"/>
                  <a:gd name="T58" fmla="*/ 20 w 23"/>
                  <a:gd name="T59" fmla="*/ 11 h 41"/>
                  <a:gd name="T60" fmla="*/ 18 w 23"/>
                  <a:gd name="T61" fmla="*/ 9 h 41"/>
                  <a:gd name="T62" fmla="*/ 18 w 23"/>
                  <a:gd name="T63" fmla="*/ 5 h 41"/>
                  <a:gd name="T64" fmla="*/ 16 w 23"/>
                  <a:gd name="T65" fmla="*/ 5 h 41"/>
                  <a:gd name="T66" fmla="*/ 16 w 23"/>
                  <a:gd name="T67" fmla="*/ 3 h 41"/>
                  <a:gd name="T68" fmla="*/ 12 w 23"/>
                  <a:gd name="T69" fmla="*/ 0 h 41"/>
                  <a:gd name="T70" fmla="*/ 7 w 23"/>
                  <a:gd name="T71" fmla="*/ 0 h 41"/>
                  <a:gd name="T72" fmla="*/ 3 w 23"/>
                  <a:gd name="T7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41">
                    <a:moveTo>
                      <a:pt x="0" y="0"/>
                    </a:moveTo>
                    <a:lnTo>
                      <a:pt x="0" y="0"/>
                    </a:lnTo>
                    <a:lnTo>
                      <a:pt x="2" y="3"/>
                    </a:lnTo>
                    <a:lnTo>
                      <a:pt x="3" y="7"/>
                    </a:lnTo>
                    <a:lnTo>
                      <a:pt x="3" y="7"/>
                    </a:lnTo>
                    <a:lnTo>
                      <a:pt x="7" y="11"/>
                    </a:lnTo>
                    <a:lnTo>
                      <a:pt x="12" y="12"/>
                    </a:lnTo>
                    <a:lnTo>
                      <a:pt x="12" y="12"/>
                    </a:lnTo>
                    <a:lnTo>
                      <a:pt x="11" y="14"/>
                    </a:lnTo>
                    <a:lnTo>
                      <a:pt x="9" y="16"/>
                    </a:lnTo>
                    <a:lnTo>
                      <a:pt x="9" y="16"/>
                    </a:lnTo>
                    <a:lnTo>
                      <a:pt x="11" y="19"/>
                    </a:lnTo>
                    <a:lnTo>
                      <a:pt x="11" y="19"/>
                    </a:lnTo>
                    <a:lnTo>
                      <a:pt x="9" y="18"/>
                    </a:lnTo>
                    <a:lnTo>
                      <a:pt x="7" y="19"/>
                    </a:lnTo>
                    <a:lnTo>
                      <a:pt x="7" y="19"/>
                    </a:lnTo>
                    <a:lnTo>
                      <a:pt x="5" y="19"/>
                    </a:lnTo>
                    <a:lnTo>
                      <a:pt x="3" y="19"/>
                    </a:lnTo>
                    <a:lnTo>
                      <a:pt x="2" y="16"/>
                    </a:lnTo>
                    <a:lnTo>
                      <a:pt x="2" y="16"/>
                    </a:lnTo>
                    <a:lnTo>
                      <a:pt x="0" y="18"/>
                    </a:lnTo>
                    <a:lnTo>
                      <a:pt x="2" y="21"/>
                    </a:lnTo>
                    <a:lnTo>
                      <a:pt x="2" y="25"/>
                    </a:lnTo>
                    <a:lnTo>
                      <a:pt x="3" y="27"/>
                    </a:lnTo>
                    <a:lnTo>
                      <a:pt x="3" y="27"/>
                    </a:lnTo>
                    <a:lnTo>
                      <a:pt x="5" y="25"/>
                    </a:lnTo>
                    <a:lnTo>
                      <a:pt x="5" y="27"/>
                    </a:lnTo>
                    <a:lnTo>
                      <a:pt x="9" y="30"/>
                    </a:lnTo>
                    <a:lnTo>
                      <a:pt x="9" y="30"/>
                    </a:lnTo>
                    <a:lnTo>
                      <a:pt x="9" y="36"/>
                    </a:lnTo>
                    <a:lnTo>
                      <a:pt x="9" y="39"/>
                    </a:lnTo>
                    <a:lnTo>
                      <a:pt x="12" y="41"/>
                    </a:lnTo>
                    <a:lnTo>
                      <a:pt x="12" y="41"/>
                    </a:lnTo>
                    <a:lnTo>
                      <a:pt x="11" y="37"/>
                    </a:lnTo>
                    <a:lnTo>
                      <a:pt x="11" y="37"/>
                    </a:lnTo>
                    <a:lnTo>
                      <a:pt x="14" y="37"/>
                    </a:lnTo>
                    <a:lnTo>
                      <a:pt x="16" y="36"/>
                    </a:lnTo>
                    <a:lnTo>
                      <a:pt x="16" y="36"/>
                    </a:lnTo>
                    <a:lnTo>
                      <a:pt x="14" y="30"/>
                    </a:lnTo>
                    <a:lnTo>
                      <a:pt x="14" y="30"/>
                    </a:lnTo>
                    <a:lnTo>
                      <a:pt x="12" y="28"/>
                    </a:lnTo>
                    <a:lnTo>
                      <a:pt x="12" y="27"/>
                    </a:lnTo>
                    <a:lnTo>
                      <a:pt x="12" y="27"/>
                    </a:lnTo>
                    <a:lnTo>
                      <a:pt x="12" y="23"/>
                    </a:lnTo>
                    <a:lnTo>
                      <a:pt x="11" y="21"/>
                    </a:lnTo>
                    <a:lnTo>
                      <a:pt x="11" y="21"/>
                    </a:lnTo>
                    <a:lnTo>
                      <a:pt x="14" y="23"/>
                    </a:lnTo>
                    <a:lnTo>
                      <a:pt x="16" y="23"/>
                    </a:lnTo>
                    <a:lnTo>
                      <a:pt x="16" y="23"/>
                    </a:lnTo>
                    <a:lnTo>
                      <a:pt x="20" y="25"/>
                    </a:lnTo>
                    <a:lnTo>
                      <a:pt x="23" y="27"/>
                    </a:lnTo>
                    <a:lnTo>
                      <a:pt x="23" y="27"/>
                    </a:lnTo>
                    <a:lnTo>
                      <a:pt x="23" y="23"/>
                    </a:lnTo>
                    <a:lnTo>
                      <a:pt x="20" y="21"/>
                    </a:lnTo>
                    <a:lnTo>
                      <a:pt x="20" y="21"/>
                    </a:lnTo>
                    <a:lnTo>
                      <a:pt x="21" y="21"/>
                    </a:lnTo>
                    <a:lnTo>
                      <a:pt x="20" y="18"/>
                    </a:lnTo>
                    <a:lnTo>
                      <a:pt x="18" y="14"/>
                    </a:lnTo>
                    <a:lnTo>
                      <a:pt x="18" y="14"/>
                    </a:lnTo>
                    <a:lnTo>
                      <a:pt x="20" y="11"/>
                    </a:lnTo>
                    <a:lnTo>
                      <a:pt x="18" y="9"/>
                    </a:lnTo>
                    <a:lnTo>
                      <a:pt x="18" y="9"/>
                    </a:lnTo>
                    <a:lnTo>
                      <a:pt x="20" y="7"/>
                    </a:lnTo>
                    <a:lnTo>
                      <a:pt x="18" y="5"/>
                    </a:lnTo>
                    <a:lnTo>
                      <a:pt x="18" y="5"/>
                    </a:lnTo>
                    <a:lnTo>
                      <a:pt x="16" y="5"/>
                    </a:lnTo>
                    <a:lnTo>
                      <a:pt x="16" y="3"/>
                    </a:lnTo>
                    <a:lnTo>
                      <a:pt x="16" y="3"/>
                    </a:lnTo>
                    <a:lnTo>
                      <a:pt x="14" y="2"/>
                    </a:lnTo>
                    <a:lnTo>
                      <a:pt x="12" y="0"/>
                    </a:lnTo>
                    <a:lnTo>
                      <a:pt x="12" y="0"/>
                    </a:lnTo>
                    <a:lnTo>
                      <a:pt x="7" y="0"/>
                    </a:lnTo>
                    <a:lnTo>
                      <a:pt x="7" y="0"/>
                    </a:lnTo>
                    <a:lnTo>
                      <a:pt x="3"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7" name="Freeform 2918">
                <a:extLst>
                  <a:ext uri="{FF2B5EF4-FFF2-40B4-BE49-F238E27FC236}">
                    <a16:creationId xmlns:a16="http://schemas.microsoft.com/office/drawing/2014/main" id="{AB978E4E-4E72-6B4B-9086-C2AF3EE1DC99}"/>
                  </a:ext>
                </a:extLst>
              </p:cNvPr>
              <p:cNvSpPr>
                <a:spLocks/>
              </p:cNvSpPr>
              <p:nvPr/>
            </p:nvSpPr>
            <p:spPr bwMode="auto">
              <a:xfrm>
                <a:off x="4689" y="2527"/>
                <a:ext cx="3" cy="4"/>
              </a:xfrm>
              <a:custGeom>
                <a:avLst/>
                <a:gdLst>
                  <a:gd name="T0" fmla="*/ 1 w 3"/>
                  <a:gd name="T1" fmla="*/ 4 h 4"/>
                  <a:gd name="T2" fmla="*/ 1 w 3"/>
                  <a:gd name="T3" fmla="*/ 4 h 4"/>
                  <a:gd name="T4" fmla="*/ 3 w 3"/>
                  <a:gd name="T5" fmla="*/ 2 h 4"/>
                  <a:gd name="T6" fmla="*/ 3 w 3"/>
                  <a:gd name="T7" fmla="*/ 0 h 4"/>
                  <a:gd name="T8" fmla="*/ 1 w 3"/>
                  <a:gd name="T9" fmla="*/ 0 h 4"/>
                  <a:gd name="T10" fmla="*/ 0 w 3"/>
                  <a:gd name="T11" fmla="*/ 0 h 4"/>
                  <a:gd name="T12" fmla="*/ 0 w 3"/>
                  <a:gd name="T13" fmla="*/ 0 h 4"/>
                  <a:gd name="T14" fmla="*/ 0 w 3"/>
                  <a:gd name="T15" fmla="*/ 2 h 4"/>
                  <a:gd name="T16" fmla="*/ 1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4"/>
                    </a:moveTo>
                    <a:lnTo>
                      <a:pt x="1" y="4"/>
                    </a:lnTo>
                    <a:lnTo>
                      <a:pt x="3" y="2"/>
                    </a:lnTo>
                    <a:lnTo>
                      <a:pt x="3" y="0"/>
                    </a:lnTo>
                    <a:lnTo>
                      <a:pt x="1" y="0"/>
                    </a:lnTo>
                    <a:lnTo>
                      <a:pt x="0" y="0"/>
                    </a:lnTo>
                    <a:lnTo>
                      <a:pt x="0" y="0"/>
                    </a:lnTo>
                    <a:lnTo>
                      <a:pt x="0" y="2"/>
                    </a:lnTo>
                    <a:lnTo>
                      <a:pt x="1"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8" name="Freeform 2919">
                <a:extLst>
                  <a:ext uri="{FF2B5EF4-FFF2-40B4-BE49-F238E27FC236}">
                    <a16:creationId xmlns:a16="http://schemas.microsoft.com/office/drawing/2014/main" id="{2AAF4056-86E5-5B49-A1F7-8CA35207B7AF}"/>
                  </a:ext>
                </a:extLst>
              </p:cNvPr>
              <p:cNvSpPr>
                <a:spLocks/>
              </p:cNvSpPr>
              <p:nvPr/>
            </p:nvSpPr>
            <p:spPr bwMode="auto">
              <a:xfrm>
                <a:off x="4689" y="2527"/>
                <a:ext cx="3" cy="4"/>
              </a:xfrm>
              <a:custGeom>
                <a:avLst/>
                <a:gdLst>
                  <a:gd name="T0" fmla="*/ 1 w 3"/>
                  <a:gd name="T1" fmla="*/ 4 h 4"/>
                  <a:gd name="T2" fmla="*/ 1 w 3"/>
                  <a:gd name="T3" fmla="*/ 4 h 4"/>
                  <a:gd name="T4" fmla="*/ 3 w 3"/>
                  <a:gd name="T5" fmla="*/ 2 h 4"/>
                  <a:gd name="T6" fmla="*/ 3 w 3"/>
                  <a:gd name="T7" fmla="*/ 0 h 4"/>
                  <a:gd name="T8" fmla="*/ 1 w 3"/>
                  <a:gd name="T9" fmla="*/ 0 h 4"/>
                  <a:gd name="T10" fmla="*/ 0 w 3"/>
                  <a:gd name="T11" fmla="*/ 0 h 4"/>
                  <a:gd name="T12" fmla="*/ 0 w 3"/>
                  <a:gd name="T13" fmla="*/ 0 h 4"/>
                  <a:gd name="T14" fmla="*/ 0 w 3"/>
                  <a:gd name="T15" fmla="*/ 2 h 4"/>
                  <a:gd name="T16" fmla="*/ 1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4"/>
                    </a:moveTo>
                    <a:lnTo>
                      <a:pt x="1" y="4"/>
                    </a:lnTo>
                    <a:lnTo>
                      <a:pt x="3" y="2"/>
                    </a:lnTo>
                    <a:lnTo>
                      <a:pt x="3" y="0"/>
                    </a:lnTo>
                    <a:lnTo>
                      <a:pt x="1" y="0"/>
                    </a:lnTo>
                    <a:lnTo>
                      <a:pt x="0" y="0"/>
                    </a:lnTo>
                    <a:lnTo>
                      <a:pt x="0" y="0"/>
                    </a:lnTo>
                    <a:lnTo>
                      <a:pt x="0" y="2"/>
                    </a:lnTo>
                    <a:lnTo>
                      <a:pt x="1"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79" name="Freeform 2920">
                <a:extLst>
                  <a:ext uri="{FF2B5EF4-FFF2-40B4-BE49-F238E27FC236}">
                    <a16:creationId xmlns:a16="http://schemas.microsoft.com/office/drawing/2014/main" id="{82152E69-9AD3-E244-BA57-27E8F1758C62}"/>
                  </a:ext>
                </a:extLst>
              </p:cNvPr>
              <p:cNvSpPr>
                <a:spLocks/>
              </p:cNvSpPr>
              <p:nvPr/>
            </p:nvSpPr>
            <p:spPr bwMode="auto">
              <a:xfrm>
                <a:off x="4692" y="2566"/>
                <a:ext cx="4" cy="2"/>
              </a:xfrm>
              <a:custGeom>
                <a:avLst/>
                <a:gdLst>
                  <a:gd name="T0" fmla="*/ 4 w 4"/>
                  <a:gd name="T1" fmla="*/ 2 h 2"/>
                  <a:gd name="T2" fmla="*/ 4 w 4"/>
                  <a:gd name="T3" fmla="*/ 2 h 2"/>
                  <a:gd name="T4" fmla="*/ 4 w 4"/>
                  <a:gd name="T5" fmla="*/ 0 h 2"/>
                  <a:gd name="T6" fmla="*/ 2 w 4"/>
                  <a:gd name="T7" fmla="*/ 0 h 2"/>
                  <a:gd name="T8" fmla="*/ 0 w 4"/>
                  <a:gd name="T9" fmla="*/ 0 h 2"/>
                  <a:gd name="T10" fmla="*/ 0 w 4"/>
                  <a:gd name="T11" fmla="*/ 0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lnTo>
                      <a:pt x="4" y="2"/>
                    </a:lnTo>
                    <a:lnTo>
                      <a:pt x="4" y="0"/>
                    </a:lnTo>
                    <a:lnTo>
                      <a:pt x="2" y="0"/>
                    </a:lnTo>
                    <a:lnTo>
                      <a:pt x="0" y="0"/>
                    </a:lnTo>
                    <a:lnTo>
                      <a:pt x="0" y="0"/>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0" name="Freeform 2921">
                <a:extLst>
                  <a:ext uri="{FF2B5EF4-FFF2-40B4-BE49-F238E27FC236}">
                    <a16:creationId xmlns:a16="http://schemas.microsoft.com/office/drawing/2014/main" id="{9FF2C6BA-B874-9C46-89B4-9FA62AB78226}"/>
                  </a:ext>
                </a:extLst>
              </p:cNvPr>
              <p:cNvSpPr>
                <a:spLocks/>
              </p:cNvSpPr>
              <p:nvPr/>
            </p:nvSpPr>
            <p:spPr bwMode="auto">
              <a:xfrm>
                <a:off x="4692" y="2566"/>
                <a:ext cx="4" cy="2"/>
              </a:xfrm>
              <a:custGeom>
                <a:avLst/>
                <a:gdLst>
                  <a:gd name="T0" fmla="*/ 4 w 4"/>
                  <a:gd name="T1" fmla="*/ 2 h 2"/>
                  <a:gd name="T2" fmla="*/ 4 w 4"/>
                  <a:gd name="T3" fmla="*/ 2 h 2"/>
                  <a:gd name="T4" fmla="*/ 4 w 4"/>
                  <a:gd name="T5" fmla="*/ 0 h 2"/>
                  <a:gd name="T6" fmla="*/ 2 w 4"/>
                  <a:gd name="T7" fmla="*/ 0 h 2"/>
                  <a:gd name="T8" fmla="*/ 0 w 4"/>
                  <a:gd name="T9" fmla="*/ 0 h 2"/>
                  <a:gd name="T10" fmla="*/ 0 w 4"/>
                  <a:gd name="T11" fmla="*/ 0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lnTo>
                      <a:pt x="4" y="2"/>
                    </a:lnTo>
                    <a:lnTo>
                      <a:pt x="4" y="0"/>
                    </a:lnTo>
                    <a:lnTo>
                      <a:pt x="2" y="0"/>
                    </a:lnTo>
                    <a:lnTo>
                      <a:pt x="0" y="0"/>
                    </a:lnTo>
                    <a:lnTo>
                      <a:pt x="0" y="0"/>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1" name="Freeform 2922">
                <a:extLst>
                  <a:ext uri="{FF2B5EF4-FFF2-40B4-BE49-F238E27FC236}">
                    <a16:creationId xmlns:a16="http://schemas.microsoft.com/office/drawing/2014/main" id="{37A0DA9E-D729-D24B-A68C-21E651414A88}"/>
                  </a:ext>
                </a:extLst>
              </p:cNvPr>
              <p:cNvSpPr>
                <a:spLocks/>
              </p:cNvSpPr>
              <p:nvPr/>
            </p:nvSpPr>
            <p:spPr bwMode="auto">
              <a:xfrm>
                <a:off x="4701" y="2554"/>
                <a:ext cx="2" cy="2"/>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 name="T12" fmla="*/ 0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2" y="2"/>
                    </a:lnTo>
                    <a:lnTo>
                      <a:pt x="2" y="2"/>
                    </a:lnTo>
                    <a:lnTo>
                      <a:pt x="2" y="0"/>
                    </a:lnTo>
                    <a:lnTo>
                      <a:pt x="0"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2" name="Freeform 2923">
                <a:extLst>
                  <a:ext uri="{FF2B5EF4-FFF2-40B4-BE49-F238E27FC236}">
                    <a16:creationId xmlns:a16="http://schemas.microsoft.com/office/drawing/2014/main" id="{3EE29B1F-A21E-D44E-938E-0D14E711E2BD}"/>
                  </a:ext>
                </a:extLst>
              </p:cNvPr>
              <p:cNvSpPr>
                <a:spLocks/>
              </p:cNvSpPr>
              <p:nvPr/>
            </p:nvSpPr>
            <p:spPr bwMode="auto">
              <a:xfrm>
                <a:off x="4701" y="2554"/>
                <a:ext cx="2" cy="2"/>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 name="T12" fmla="*/ 0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2" y="2"/>
                    </a:lnTo>
                    <a:lnTo>
                      <a:pt x="2" y="2"/>
                    </a:lnTo>
                    <a:lnTo>
                      <a:pt x="2" y="0"/>
                    </a:lnTo>
                    <a:lnTo>
                      <a:pt x="0" y="0"/>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3" name="Freeform 2924">
                <a:extLst>
                  <a:ext uri="{FF2B5EF4-FFF2-40B4-BE49-F238E27FC236}">
                    <a16:creationId xmlns:a16="http://schemas.microsoft.com/office/drawing/2014/main" id="{6E29C6D2-CA36-C245-A61B-447D5B0C1561}"/>
                  </a:ext>
                </a:extLst>
              </p:cNvPr>
              <p:cNvSpPr>
                <a:spLocks/>
              </p:cNvSpPr>
              <p:nvPr/>
            </p:nvSpPr>
            <p:spPr bwMode="auto">
              <a:xfrm>
                <a:off x="4707" y="2549"/>
                <a:ext cx="3" cy="8"/>
              </a:xfrm>
              <a:custGeom>
                <a:avLst/>
                <a:gdLst>
                  <a:gd name="T0" fmla="*/ 1 w 3"/>
                  <a:gd name="T1" fmla="*/ 7 h 8"/>
                  <a:gd name="T2" fmla="*/ 1 w 3"/>
                  <a:gd name="T3" fmla="*/ 7 h 8"/>
                  <a:gd name="T4" fmla="*/ 1 w 3"/>
                  <a:gd name="T5" fmla="*/ 8 h 8"/>
                  <a:gd name="T6" fmla="*/ 1 w 3"/>
                  <a:gd name="T7" fmla="*/ 8 h 8"/>
                  <a:gd name="T8" fmla="*/ 1 w 3"/>
                  <a:gd name="T9" fmla="*/ 8 h 8"/>
                  <a:gd name="T10" fmla="*/ 3 w 3"/>
                  <a:gd name="T11" fmla="*/ 8 h 8"/>
                  <a:gd name="T12" fmla="*/ 3 w 3"/>
                  <a:gd name="T13" fmla="*/ 8 h 8"/>
                  <a:gd name="T14" fmla="*/ 3 w 3"/>
                  <a:gd name="T15" fmla="*/ 5 h 8"/>
                  <a:gd name="T16" fmla="*/ 3 w 3"/>
                  <a:gd name="T17" fmla="*/ 5 h 8"/>
                  <a:gd name="T18" fmla="*/ 1 w 3"/>
                  <a:gd name="T19" fmla="*/ 1 h 8"/>
                  <a:gd name="T20" fmla="*/ 1 w 3"/>
                  <a:gd name="T21" fmla="*/ 1 h 8"/>
                  <a:gd name="T22" fmla="*/ 3 w 3"/>
                  <a:gd name="T23" fmla="*/ 0 h 8"/>
                  <a:gd name="T24" fmla="*/ 3 w 3"/>
                  <a:gd name="T25" fmla="*/ 0 h 8"/>
                  <a:gd name="T26" fmla="*/ 1 w 3"/>
                  <a:gd name="T27" fmla="*/ 0 h 8"/>
                  <a:gd name="T28" fmla="*/ 1 w 3"/>
                  <a:gd name="T29" fmla="*/ 1 h 8"/>
                  <a:gd name="T30" fmla="*/ 0 w 3"/>
                  <a:gd name="T31" fmla="*/ 5 h 8"/>
                  <a:gd name="T32" fmla="*/ 0 w 3"/>
                  <a:gd name="T33" fmla="*/ 5 h 8"/>
                  <a:gd name="T34" fmla="*/ 1 w 3"/>
                  <a:gd name="T35" fmla="*/ 5 h 8"/>
                  <a:gd name="T36" fmla="*/ 1 w 3"/>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8">
                    <a:moveTo>
                      <a:pt x="1" y="7"/>
                    </a:moveTo>
                    <a:lnTo>
                      <a:pt x="1" y="7"/>
                    </a:lnTo>
                    <a:lnTo>
                      <a:pt x="1" y="8"/>
                    </a:lnTo>
                    <a:lnTo>
                      <a:pt x="1" y="8"/>
                    </a:lnTo>
                    <a:lnTo>
                      <a:pt x="1" y="8"/>
                    </a:lnTo>
                    <a:lnTo>
                      <a:pt x="3" y="8"/>
                    </a:lnTo>
                    <a:lnTo>
                      <a:pt x="3" y="8"/>
                    </a:lnTo>
                    <a:lnTo>
                      <a:pt x="3" y="5"/>
                    </a:lnTo>
                    <a:lnTo>
                      <a:pt x="3" y="5"/>
                    </a:lnTo>
                    <a:lnTo>
                      <a:pt x="1" y="1"/>
                    </a:lnTo>
                    <a:lnTo>
                      <a:pt x="1" y="1"/>
                    </a:lnTo>
                    <a:lnTo>
                      <a:pt x="3" y="0"/>
                    </a:lnTo>
                    <a:lnTo>
                      <a:pt x="3" y="0"/>
                    </a:lnTo>
                    <a:lnTo>
                      <a:pt x="1" y="0"/>
                    </a:lnTo>
                    <a:lnTo>
                      <a:pt x="1" y="1"/>
                    </a:lnTo>
                    <a:lnTo>
                      <a:pt x="0" y="5"/>
                    </a:lnTo>
                    <a:lnTo>
                      <a:pt x="0" y="5"/>
                    </a:lnTo>
                    <a:lnTo>
                      <a:pt x="1" y="5"/>
                    </a:lnTo>
                    <a:lnTo>
                      <a:pt x="1"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4" name="Freeform 2925">
                <a:extLst>
                  <a:ext uri="{FF2B5EF4-FFF2-40B4-BE49-F238E27FC236}">
                    <a16:creationId xmlns:a16="http://schemas.microsoft.com/office/drawing/2014/main" id="{DF21CF22-C6B0-D441-AC3E-4FB2AFCE8982}"/>
                  </a:ext>
                </a:extLst>
              </p:cNvPr>
              <p:cNvSpPr>
                <a:spLocks/>
              </p:cNvSpPr>
              <p:nvPr/>
            </p:nvSpPr>
            <p:spPr bwMode="auto">
              <a:xfrm>
                <a:off x="4707" y="2549"/>
                <a:ext cx="3" cy="8"/>
              </a:xfrm>
              <a:custGeom>
                <a:avLst/>
                <a:gdLst>
                  <a:gd name="T0" fmla="*/ 1 w 3"/>
                  <a:gd name="T1" fmla="*/ 7 h 8"/>
                  <a:gd name="T2" fmla="*/ 1 w 3"/>
                  <a:gd name="T3" fmla="*/ 7 h 8"/>
                  <a:gd name="T4" fmla="*/ 1 w 3"/>
                  <a:gd name="T5" fmla="*/ 8 h 8"/>
                  <a:gd name="T6" fmla="*/ 1 w 3"/>
                  <a:gd name="T7" fmla="*/ 8 h 8"/>
                  <a:gd name="T8" fmla="*/ 1 w 3"/>
                  <a:gd name="T9" fmla="*/ 8 h 8"/>
                  <a:gd name="T10" fmla="*/ 3 w 3"/>
                  <a:gd name="T11" fmla="*/ 8 h 8"/>
                  <a:gd name="T12" fmla="*/ 3 w 3"/>
                  <a:gd name="T13" fmla="*/ 8 h 8"/>
                  <a:gd name="T14" fmla="*/ 3 w 3"/>
                  <a:gd name="T15" fmla="*/ 5 h 8"/>
                  <a:gd name="T16" fmla="*/ 3 w 3"/>
                  <a:gd name="T17" fmla="*/ 5 h 8"/>
                  <a:gd name="T18" fmla="*/ 1 w 3"/>
                  <a:gd name="T19" fmla="*/ 1 h 8"/>
                  <a:gd name="T20" fmla="*/ 1 w 3"/>
                  <a:gd name="T21" fmla="*/ 1 h 8"/>
                  <a:gd name="T22" fmla="*/ 3 w 3"/>
                  <a:gd name="T23" fmla="*/ 0 h 8"/>
                  <a:gd name="T24" fmla="*/ 3 w 3"/>
                  <a:gd name="T25" fmla="*/ 0 h 8"/>
                  <a:gd name="T26" fmla="*/ 1 w 3"/>
                  <a:gd name="T27" fmla="*/ 0 h 8"/>
                  <a:gd name="T28" fmla="*/ 1 w 3"/>
                  <a:gd name="T29" fmla="*/ 1 h 8"/>
                  <a:gd name="T30" fmla="*/ 0 w 3"/>
                  <a:gd name="T31" fmla="*/ 5 h 8"/>
                  <a:gd name="T32" fmla="*/ 0 w 3"/>
                  <a:gd name="T33" fmla="*/ 5 h 8"/>
                  <a:gd name="T34" fmla="*/ 1 w 3"/>
                  <a:gd name="T35" fmla="*/ 5 h 8"/>
                  <a:gd name="T36" fmla="*/ 1 w 3"/>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8">
                    <a:moveTo>
                      <a:pt x="1" y="7"/>
                    </a:moveTo>
                    <a:lnTo>
                      <a:pt x="1" y="7"/>
                    </a:lnTo>
                    <a:lnTo>
                      <a:pt x="1" y="8"/>
                    </a:lnTo>
                    <a:lnTo>
                      <a:pt x="1" y="8"/>
                    </a:lnTo>
                    <a:lnTo>
                      <a:pt x="1" y="8"/>
                    </a:lnTo>
                    <a:lnTo>
                      <a:pt x="3" y="8"/>
                    </a:lnTo>
                    <a:lnTo>
                      <a:pt x="3" y="8"/>
                    </a:lnTo>
                    <a:lnTo>
                      <a:pt x="3" y="5"/>
                    </a:lnTo>
                    <a:lnTo>
                      <a:pt x="3" y="5"/>
                    </a:lnTo>
                    <a:lnTo>
                      <a:pt x="1" y="1"/>
                    </a:lnTo>
                    <a:lnTo>
                      <a:pt x="1" y="1"/>
                    </a:lnTo>
                    <a:lnTo>
                      <a:pt x="3" y="0"/>
                    </a:lnTo>
                    <a:lnTo>
                      <a:pt x="3" y="0"/>
                    </a:lnTo>
                    <a:lnTo>
                      <a:pt x="1" y="0"/>
                    </a:lnTo>
                    <a:lnTo>
                      <a:pt x="1" y="1"/>
                    </a:lnTo>
                    <a:lnTo>
                      <a:pt x="0" y="5"/>
                    </a:lnTo>
                    <a:lnTo>
                      <a:pt x="0" y="5"/>
                    </a:lnTo>
                    <a:lnTo>
                      <a:pt x="1" y="5"/>
                    </a:lnTo>
                    <a:lnTo>
                      <a:pt x="1"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5" name="Freeform 2926">
                <a:extLst>
                  <a:ext uri="{FF2B5EF4-FFF2-40B4-BE49-F238E27FC236}">
                    <a16:creationId xmlns:a16="http://schemas.microsoft.com/office/drawing/2014/main" id="{2BF1160F-2CF6-7F4D-B34F-D79A266C56F3}"/>
                  </a:ext>
                </a:extLst>
              </p:cNvPr>
              <p:cNvSpPr>
                <a:spLocks/>
              </p:cNvSpPr>
              <p:nvPr/>
            </p:nvSpPr>
            <p:spPr bwMode="auto">
              <a:xfrm>
                <a:off x="4714" y="2559"/>
                <a:ext cx="0" cy="4"/>
              </a:xfrm>
              <a:custGeom>
                <a:avLst/>
                <a:gdLst>
                  <a:gd name="T0" fmla="*/ 4 h 4"/>
                  <a:gd name="T1" fmla="*/ 4 h 4"/>
                  <a:gd name="T2" fmla="*/ 2 h 4"/>
                  <a:gd name="T3" fmla="*/ 0 h 4"/>
                  <a:gd name="T4" fmla="*/ 0 h 4"/>
                  <a:gd name="T5" fmla="*/ 4 h 4"/>
                </a:gdLst>
                <a:ahLst/>
                <a:cxnLst>
                  <a:cxn ang="0">
                    <a:pos x="0" y="T0"/>
                  </a:cxn>
                  <a:cxn ang="0">
                    <a:pos x="0" y="T1"/>
                  </a:cxn>
                  <a:cxn ang="0">
                    <a:pos x="0" y="T2"/>
                  </a:cxn>
                  <a:cxn ang="0">
                    <a:pos x="0" y="T3"/>
                  </a:cxn>
                  <a:cxn ang="0">
                    <a:pos x="0" y="T4"/>
                  </a:cxn>
                  <a:cxn ang="0">
                    <a:pos x="0" y="T5"/>
                  </a:cxn>
                </a:cxnLst>
                <a:rect l="0" t="0" r="r" b="b"/>
                <a:pathLst>
                  <a:path h="4">
                    <a:moveTo>
                      <a:pt x="0" y="4"/>
                    </a:moveTo>
                    <a:lnTo>
                      <a:pt x="0" y="4"/>
                    </a:lnTo>
                    <a:lnTo>
                      <a:pt x="0" y="2"/>
                    </a:lnTo>
                    <a:lnTo>
                      <a:pt x="0" y="0"/>
                    </a:lnTo>
                    <a:lnTo>
                      <a:pt x="0" y="0"/>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6" name="Freeform 2927">
                <a:extLst>
                  <a:ext uri="{FF2B5EF4-FFF2-40B4-BE49-F238E27FC236}">
                    <a16:creationId xmlns:a16="http://schemas.microsoft.com/office/drawing/2014/main" id="{E24476B4-DDD1-E640-9894-8015F6B9F205}"/>
                  </a:ext>
                </a:extLst>
              </p:cNvPr>
              <p:cNvSpPr>
                <a:spLocks/>
              </p:cNvSpPr>
              <p:nvPr/>
            </p:nvSpPr>
            <p:spPr bwMode="auto">
              <a:xfrm>
                <a:off x="4714" y="2559"/>
                <a:ext cx="0" cy="4"/>
              </a:xfrm>
              <a:custGeom>
                <a:avLst/>
                <a:gdLst>
                  <a:gd name="T0" fmla="*/ 4 h 4"/>
                  <a:gd name="T1" fmla="*/ 4 h 4"/>
                  <a:gd name="T2" fmla="*/ 2 h 4"/>
                  <a:gd name="T3" fmla="*/ 0 h 4"/>
                  <a:gd name="T4" fmla="*/ 0 h 4"/>
                  <a:gd name="T5" fmla="*/ 4 h 4"/>
                </a:gdLst>
                <a:ahLst/>
                <a:cxnLst>
                  <a:cxn ang="0">
                    <a:pos x="0" y="T0"/>
                  </a:cxn>
                  <a:cxn ang="0">
                    <a:pos x="0" y="T1"/>
                  </a:cxn>
                  <a:cxn ang="0">
                    <a:pos x="0" y="T2"/>
                  </a:cxn>
                  <a:cxn ang="0">
                    <a:pos x="0" y="T3"/>
                  </a:cxn>
                  <a:cxn ang="0">
                    <a:pos x="0" y="T4"/>
                  </a:cxn>
                  <a:cxn ang="0">
                    <a:pos x="0" y="T5"/>
                  </a:cxn>
                </a:cxnLst>
                <a:rect l="0" t="0" r="r" b="b"/>
                <a:pathLst>
                  <a:path h="4">
                    <a:moveTo>
                      <a:pt x="0" y="4"/>
                    </a:moveTo>
                    <a:lnTo>
                      <a:pt x="0" y="4"/>
                    </a:lnTo>
                    <a:lnTo>
                      <a:pt x="0" y="2"/>
                    </a:lnTo>
                    <a:lnTo>
                      <a:pt x="0" y="0"/>
                    </a:lnTo>
                    <a:lnTo>
                      <a:pt x="0" y="0"/>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7" name="Freeform 2928">
                <a:extLst>
                  <a:ext uri="{FF2B5EF4-FFF2-40B4-BE49-F238E27FC236}">
                    <a16:creationId xmlns:a16="http://schemas.microsoft.com/office/drawing/2014/main" id="{EEF817BA-1636-E448-A292-107AF0390D2D}"/>
                  </a:ext>
                </a:extLst>
              </p:cNvPr>
              <p:cNvSpPr>
                <a:spLocks/>
              </p:cNvSpPr>
              <p:nvPr/>
            </p:nvSpPr>
            <p:spPr bwMode="auto">
              <a:xfrm>
                <a:off x="4714" y="2556"/>
                <a:ext cx="3" cy="5"/>
              </a:xfrm>
              <a:custGeom>
                <a:avLst/>
                <a:gdLst>
                  <a:gd name="T0" fmla="*/ 1 w 3"/>
                  <a:gd name="T1" fmla="*/ 0 h 5"/>
                  <a:gd name="T2" fmla="*/ 1 w 3"/>
                  <a:gd name="T3" fmla="*/ 0 h 5"/>
                  <a:gd name="T4" fmla="*/ 0 w 3"/>
                  <a:gd name="T5" fmla="*/ 3 h 5"/>
                  <a:gd name="T6" fmla="*/ 1 w 3"/>
                  <a:gd name="T7" fmla="*/ 3 h 5"/>
                  <a:gd name="T8" fmla="*/ 1 w 3"/>
                  <a:gd name="T9" fmla="*/ 5 h 5"/>
                  <a:gd name="T10" fmla="*/ 1 w 3"/>
                  <a:gd name="T11" fmla="*/ 5 h 5"/>
                  <a:gd name="T12" fmla="*/ 3 w 3"/>
                  <a:gd name="T13" fmla="*/ 3 h 5"/>
                  <a:gd name="T14" fmla="*/ 3 w 3"/>
                  <a:gd name="T15" fmla="*/ 1 h 5"/>
                  <a:gd name="T16" fmla="*/ 1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0"/>
                    </a:moveTo>
                    <a:lnTo>
                      <a:pt x="1" y="0"/>
                    </a:lnTo>
                    <a:lnTo>
                      <a:pt x="0" y="3"/>
                    </a:lnTo>
                    <a:lnTo>
                      <a:pt x="1" y="3"/>
                    </a:lnTo>
                    <a:lnTo>
                      <a:pt x="1" y="5"/>
                    </a:lnTo>
                    <a:lnTo>
                      <a:pt x="1" y="5"/>
                    </a:lnTo>
                    <a:lnTo>
                      <a:pt x="3" y="3"/>
                    </a:lnTo>
                    <a:lnTo>
                      <a:pt x="3" y="1"/>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8" name="Freeform 2929">
                <a:extLst>
                  <a:ext uri="{FF2B5EF4-FFF2-40B4-BE49-F238E27FC236}">
                    <a16:creationId xmlns:a16="http://schemas.microsoft.com/office/drawing/2014/main" id="{5B1ECCAF-C0B0-DB4E-8585-17AEBF224C72}"/>
                  </a:ext>
                </a:extLst>
              </p:cNvPr>
              <p:cNvSpPr>
                <a:spLocks/>
              </p:cNvSpPr>
              <p:nvPr/>
            </p:nvSpPr>
            <p:spPr bwMode="auto">
              <a:xfrm>
                <a:off x="4714" y="2556"/>
                <a:ext cx="3" cy="5"/>
              </a:xfrm>
              <a:custGeom>
                <a:avLst/>
                <a:gdLst>
                  <a:gd name="T0" fmla="*/ 1 w 3"/>
                  <a:gd name="T1" fmla="*/ 0 h 5"/>
                  <a:gd name="T2" fmla="*/ 1 w 3"/>
                  <a:gd name="T3" fmla="*/ 0 h 5"/>
                  <a:gd name="T4" fmla="*/ 0 w 3"/>
                  <a:gd name="T5" fmla="*/ 3 h 5"/>
                  <a:gd name="T6" fmla="*/ 1 w 3"/>
                  <a:gd name="T7" fmla="*/ 3 h 5"/>
                  <a:gd name="T8" fmla="*/ 1 w 3"/>
                  <a:gd name="T9" fmla="*/ 5 h 5"/>
                  <a:gd name="T10" fmla="*/ 1 w 3"/>
                  <a:gd name="T11" fmla="*/ 5 h 5"/>
                  <a:gd name="T12" fmla="*/ 3 w 3"/>
                  <a:gd name="T13" fmla="*/ 3 h 5"/>
                  <a:gd name="T14" fmla="*/ 3 w 3"/>
                  <a:gd name="T15" fmla="*/ 1 h 5"/>
                  <a:gd name="T16" fmla="*/ 1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0"/>
                    </a:moveTo>
                    <a:lnTo>
                      <a:pt x="1" y="0"/>
                    </a:lnTo>
                    <a:lnTo>
                      <a:pt x="0" y="3"/>
                    </a:lnTo>
                    <a:lnTo>
                      <a:pt x="1" y="3"/>
                    </a:lnTo>
                    <a:lnTo>
                      <a:pt x="1" y="5"/>
                    </a:lnTo>
                    <a:lnTo>
                      <a:pt x="1" y="5"/>
                    </a:lnTo>
                    <a:lnTo>
                      <a:pt x="3" y="3"/>
                    </a:lnTo>
                    <a:lnTo>
                      <a:pt x="3" y="1"/>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89" name="Freeform 2930">
                <a:extLst>
                  <a:ext uri="{FF2B5EF4-FFF2-40B4-BE49-F238E27FC236}">
                    <a16:creationId xmlns:a16="http://schemas.microsoft.com/office/drawing/2014/main" id="{4F871432-6F40-A54D-9431-7990D60B4CB0}"/>
                  </a:ext>
                </a:extLst>
              </p:cNvPr>
              <p:cNvSpPr>
                <a:spLocks/>
              </p:cNvSpPr>
              <p:nvPr/>
            </p:nvSpPr>
            <p:spPr bwMode="auto">
              <a:xfrm>
                <a:off x="4687" y="2543"/>
                <a:ext cx="2"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0" name="Freeform 2931">
                <a:extLst>
                  <a:ext uri="{FF2B5EF4-FFF2-40B4-BE49-F238E27FC236}">
                    <a16:creationId xmlns:a16="http://schemas.microsoft.com/office/drawing/2014/main" id="{515965AC-CA9C-4D45-8B3B-249A20E4268F}"/>
                  </a:ext>
                </a:extLst>
              </p:cNvPr>
              <p:cNvSpPr>
                <a:spLocks/>
              </p:cNvSpPr>
              <p:nvPr/>
            </p:nvSpPr>
            <p:spPr bwMode="auto">
              <a:xfrm>
                <a:off x="4687" y="2543"/>
                <a:ext cx="2"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1" name="Freeform 2932">
                <a:extLst>
                  <a:ext uri="{FF2B5EF4-FFF2-40B4-BE49-F238E27FC236}">
                    <a16:creationId xmlns:a16="http://schemas.microsoft.com/office/drawing/2014/main" id="{D93339FB-FBB4-2D4F-926D-E22BFA50C00F}"/>
                  </a:ext>
                </a:extLst>
              </p:cNvPr>
              <p:cNvSpPr>
                <a:spLocks/>
              </p:cNvSpPr>
              <p:nvPr/>
            </p:nvSpPr>
            <p:spPr bwMode="auto">
              <a:xfrm>
                <a:off x="4676" y="2532"/>
                <a:ext cx="4" cy="4"/>
              </a:xfrm>
              <a:custGeom>
                <a:avLst/>
                <a:gdLst>
                  <a:gd name="T0" fmla="*/ 0 w 4"/>
                  <a:gd name="T1" fmla="*/ 4 h 4"/>
                  <a:gd name="T2" fmla="*/ 0 w 4"/>
                  <a:gd name="T3" fmla="*/ 4 h 4"/>
                  <a:gd name="T4" fmla="*/ 0 w 4"/>
                  <a:gd name="T5" fmla="*/ 0 h 4"/>
                  <a:gd name="T6" fmla="*/ 2 w 4"/>
                  <a:gd name="T7" fmla="*/ 0 h 4"/>
                  <a:gd name="T8" fmla="*/ 4 w 4"/>
                  <a:gd name="T9" fmla="*/ 2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lnTo>
                      <a:pt x="0" y="4"/>
                    </a:lnTo>
                    <a:lnTo>
                      <a:pt x="0" y="0"/>
                    </a:lnTo>
                    <a:lnTo>
                      <a:pt x="2" y="0"/>
                    </a:lnTo>
                    <a:lnTo>
                      <a:pt x="4" y="2"/>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2" name="Freeform 2933">
                <a:extLst>
                  <a:ext uri="{FF2B5EF4-FFF2-40B4-BE49-F238E27FC236}">
                    <a16:creationId xmlns:a16="http://schemas.microsoft.com/office/drawing/2014/main" id="{0BCCE6A4-385D-9345-AB99-14A013CD517D}"/>
                  </a:ext>
                </a:extLst>
              </p:cNvPr>
              <p:cNvSpPr>
                <a:spLocks/>
              </p:cNvSpPr>
              <p:nvPr/>
            </p:nvSpPr>
            <p:spPr bwMode="auto">
              <a:xfrm>
                <a:off x="4676" y="2532"/>
                <a:ext cx="4" cy="4"/>
              </a:xfrm>
              <a:custGeom>
                <a:avLst/>
                <a:gdLst>
                  <a:gd name="T0" fmla="*/ 0 w 4"/>
                  <a:gd name="T1" fmla="*/ 4 h 4"/>
                  <a:gd name="T2" fmla="*/ 0 w 4"/>
                  <a:gd name="T3" fmla="*/ 4 h 4"/>
                  <a:gd name="T4" fmla="*/ 0 w 4"/>
                  <a:gd name="T5" fmla="*/ 0 h 4"/>
                  <a:gd name="T6" fmla="*/ 2 w 4"/>
                  <a:gd name="T7" fmla="*/ 0 h 4"/>
                  <a:gd name="T8" fmla="*/ 4 w 4"/>
                  <a:gd name="T9" fmla="*/ 2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lnTo>
                      <a:pt x="0" y="4"/>
                    </a:lnTo>
                    <a:lnTo>
                      <a:pt x="0" y="0"/>
                    </a:lnTo>
                    <a:lnTo>
                      <a:pt x="2" y="0"/>
                    </a:lnTo>
                    <a:lnTo>
                      <a:pt x="4" y="2"/>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3" name="Freeform 2934">
                <a:extLst>
                  <a:ext uri="{FF2B5EF4-FFF2-40B4-BE49-F238E27FC236}">
                    <a16:creationId xmlns:a16="http://schemas.microsoft.com/office/drawing/2014/main" id="{612F6C33-0A55-A446-8DD7-538F0127C604}"/>
                  </a:ext>
                </a:extLst>
              </p:cNvPr>
              <p:cNvSpPr>
                <a:spLocks/>
              </p:cNvSpPr>
              <p:nvPr/>
            </p:nvSpPr>
            <p:spPr bwMode="auto">
              <a:xfrm>
                <a:off x="4698" y="2845"/>
                <a:ext cx="35" cy="18"/>
              </a:xfrm>
              <a:custGeom>
                <a:avLst/>
                <a:gdLst>
                  <a:gd name="T0" fmla="*/ 0 w 35"/>
                  <a:gd name="T1" fmla="*/ 14 h 18"/>
                  <a:gd name="T2" fmla="*/ 0 w 35"/>
                  <a:gd name="T3" fmla="*/ 14 h 18"/>
                  <a:gd name="T4" fmla="*/ 0 w 35"/>
                  <a:gd name="T5" fmla="*/ 18 h 18"/>
                  <a:gd name="T6" fmla="*/ 1 w 35"/>
                  <a:gd name="T7" fmla="*/ 18 h 18"/>
                  <a:gd name="T8" fmla="*/ 5 w 35"/>
                  <a:gd name="T9" fmla="*/ 16 h 18"/>
                  <a:gd name="T10" fmla="*/ 5 w 35"/>
                  <a:gd name="T11" fmla="*/ 16 h 18"/>
                  <a:gd name="T12" fmla="*/ 17 w 35"/>
                  <a:gd name="T13" fmla="*/ 11 h 18"/>
                  <a:gd name="T14" fmla="*/ 17 w 35"/>
                  <a:gd name="T15" fmla="*/ 11 h 18"/>
                  <a:gd name="T16" fmla="*/ 26 w 35"/>
                  <a:gd name="T17" fmla="*/ 7 h 18"/>
                  <a:gd name="T18" fmla="*/ 32 w 35"/>
                  <a:gd name="T19" fmla="*/ 5 h 18"/>
                  <a:gd name="T20" fmla="*/ 35 w 35"/>
                  <a:gd name="T21" fmla="*/ 2 h 18"/>
                  <a:gd name="T22" fmla="*/ 35 w 35"/>
                  <a:gd name="T23" fmla="*/ 2 h 18"/>
                  <a:gd name="T24" fmla="*/ 35 w 35"/>
                  <a:gd name="T25" fmla="*/ 0 h 18"/>
                  <a:gd name="T26" fmla="*/ 34 w 35"/>
                  <a:gd name="T27" fmla="*/ 0 h 18"/>
                  <a:gd name="T28" fmla="*/ 30 w 35"/>
                  <a:gd name="T29" fmla="*/ 0 h 18"/>
                  <a:gd name="T30" fmla="*/ 30 w 35"/>
                  <a:gd name="T31" fmla="*/ 0 h 18"/>
                  <a:gd name="T32" fmla="*/ 19 w 35"/>
                  <a:gd name="T33" fmla="*/ 2 h 18"/>
                  <a:gd name="T34" fmla="*/ 19 w 35"/>
                  <a:gd name="T35" fmla="*/ 2 h 18"/>
                  <a:gd name="T36" fmla="*/ 7 w 35"/>
                  <a:gd name="T37" fmla="*/ 4 h 18"/>
                  <a:gd name="T38" fmla="*/ 7 w 35"/>
                  <a:gd name="T39" fmla="*/ 4 h 18"/>
                  <a:gd name="T40" fmla="*/ 1 w 35"/>
                  <a:gd name="T41" fmla="*/ 5 h 18"/>
                  <a:gd name="T42" fmla="*/ 1 w 35"/>
                  <a:gd name="T43" fmla="*/ 5 h 18"/>
                  <a:gd name="T44" fmla="*/ 0 w 35"/>
                  <a:gd name="T45" fmla="*/ 9 h 18"/>
                  <a:gd name="T46" fmla="*/ 0 w 35"/>
                  <a:gd name="T47" fmla="*/ 9 h 18"/>
                  <a:gd name="T48" fmla="*/ 1 w 35"/>
                  <a:gd name="T49" fmla="*/ 11 h 18"/>
                  <a:gd name="T50" fmla="*/ 0 w 35"/>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18">
                    <a:moveTo>
                      <a:pt x="0" y="14"/>
                    </a:moveTo>
                    <a:lnTo>
                      <a:pt x="0" y="14"/>
                    </a:lnTo>
                    <a:lnTo>
                      <a:pt x="0" y="18"/>
                    </a:lnTo>
                    <a:lnTo>
                      <a:pt x="1" y="18"/>
                    </a:lnTo>
                    <a:lnTo>
                      <a:pt x="5" y="16"/>
                    </a:lnTo>
                    <a:lnTo>
                      <a:pt x="5" y="16"/>
                    </a:lnTo>
                    <a:lnTo>
                      <a:pt x="17" y="11"/>
                    </a:lnTo>
                    <a:lnTo>
                      <a:pt x="17" y="11"/>
                    </a:lnTo>
                    <a:lnTo>
                      <a:pt x="26" y="7"/>
                    </a:lnTo>
                    <a:lnTo>
                      <a:pt x="32" y="5"/>
                    </a:lnTo>
                    <a:lnTo>
                      <a:pt x="35" y="2"/>
                    </a:lnTo>
                    <a:lnTo>
                      <a:pt x="35" y="2"/>
                    </a:lnTo>
                    <a:lnTo>
                      <a:pt x="35" y="0"/>
                    </a:lnTo>
                    <a:lnTo>
                      <a:pt x="34" y="0"/>
                    </a:lnTo>
                    <a:lnTo>
                      <a:pt x="30" y="0"/>
                    </a:lnTo>
                    <a:lnTo>
                      <a:pt x="30" y="0"/>
                    </a:lnTo>
                    <a:lnTo>
                      <a:pt x="19" y="2"/>
                    </a:lnTo>
                    <a:lnTo>
                      <a:pt x="19" y="2"/>
                    </a:lnTo>
                    <a:lnTo>
                      <a:pt x="7" y="4"/>
                    </a:lnTo>
                    <a:lnTo>
                      <a:pt x="7" y="4"/>
                    </a:lnTo>
                    <a:lnTo>
                      <a:pt x="1" y="5"/>
                    </a:lnTo>
                    <a:lnTo>
                      <a:pt x="1" y="5"/>
                    </a:lnTo>
                    <a:lnTo>
                      <a:pt x="0" y="9"/>
                    </a:lnTo>
                    <a:lnTo>
                      <a:pt x="0" y="9"/>
                    </a:lnTo>
                    <a:lnTo>
                      <a:pt x="1" y="11"/>
                    </a:lnTo>
                    <a:lnTo>
                      <a:pt x="0"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4" name="Freeform 2935">
                <a:extLst>
                  <a:ext uri="{FF2B5EF4-FFF2-40B4-BE49-F238E27FC236}">
                    <a16:creationId xmlns:a16="http://schemas.microsoft.com/office/drawing/2014/main" id="{D66E5846-6177-7B47-91D1-D1CC55DA6311}"/>
                  </a:ext>
                </a:extLst>
              </p:cNvPr>
              <p:cNvSpPr>
                <a:spLocks/>
              </p:cNvSpPr>
              <p:nvPr/>
            </p:nvSpPr>
            <p:spPr bwMode="auto">
              <a:xfrm>
                <a:off x="4698" y="2845"/>
                <a:ext cx="35" cy="18"/>
              </a:xfrm>
              <a:custGeom>
                <a:avLst/>
                <a:gdLst>
                  <a:gd name="T0" fmla="*/ 0 w 35"/>
                  <a:gd name="T1" fmla="*/ 14 h 18"/>
                  <a:gd name="T2" fmla="*/ 0 w 35"/>
                  <a:gd name="T3" fmla="*/ 14 h 18"/>
                  <a:gd name="T4" fmla="*/ 0 w 35"/>
                  <a:gd name="T5" fmla="*/ 18 h 18"/>
                  <a:gd name="T6" fmla="*/ 1 w 35"/>
                  <a:gd name="T7" fmla="*/ 18 h 18"/>
                  <a:gd name="T8" fmla="*/ 5 w 35"/>
                  <a:gd name="T9" fmla="*/ 16 h 18"/>
                  <a:gd name="T10" fmla="*/ 5 w 35"/>
                  <a:gd name="T11" fmla="*/ 16 h 18"/>
                  <a:gd name="T12" fmla="*/ 17 w 35"/>
                  <a:gd name="T13" fmla="*/ 11 h 18"/>
                  <a:gd name="T14" fmla="*/ 17 w 35"/>
                  <a:gd name="T15" fmla="*/ 11 h 18"/>
                  <a:gd name="T16" fmla="*/ 26 w 35"/>
                  <a:gd name="T17" fmla="*/ 7 h 18"/>
                  <a:gd name="T18" fmla="*/ 32 w 35"/>
                  <a:gd name="T19" fmla="*/ 5 h 18"/>
                  <a:gd name="T20" fmla="*/ 35 w 35"/>
                  <a:gd name="T21" fmla="*/ 2 h 18"/>
                  <a:gd name="T22" fmla="*/ 35 w 35"/>
                  <a:gd name="T23" fmla="*/ 2 h 18"/>
                  <a:gd name="T24" fmla="*/ 35 w 35"/>
                  <a:gd name="T25" fmla="*/ 0 h 18"/>
                  <a:gd name="T26" fmla="*/ 34 w 35"/>
                  <a:gd name="T27" fmla="*/ 0 h 18"/>
                  <a:gd name="T28" fmla="*/ 30 w 35"/>
                  <a:gd name="T29" fmla="*/ 0 h 18"/>
                  <a:gd name="T30" fmla="*/ 30 w 35"/>
                  <a:gd name="T31" fmla="*/ 0 h 18"/>
                  <a:gd name="T32" fmla="*/ 19 w 35"/>
                  <a:gd name="T33" fmla="*/ 2 h 18"/>
                  <a:gd name="T34" fmla="*/ 19 w 35"/>
                  <a:gd name="T35" fmla="*/ 2 h 18"/>
                  <a:gd name="T36" fmla="*/ 7 w 35"/>
                  <a:gd name="T37" fmla="*/ 4 h 18"/>
                  <a:gd name="T38" fmla="*/ 7 w 35"/>
                  <a:gd name="T39" fmla="*/ 4 h 18"/>
                  <a:gd name="T40" fmla="*/ 1 w 35"/>
                  <a:gd name="T41" fmla="*/ 5 h 18"/>
                  <a:gd name="T42" fmla="*/ 1 w 35"/>
                  <a:gd name="T43" fmla="*/ 5 h 18"/>
                  <a:gd name="T44" fmla="*/ 0 w 35"/>
                  <a:gd name="T45" fmla="*/ 9 h 18"/>
                  <a:gd name="T46" fmla="*/ 0 w 35"/>
                  <a:gd name="T47" fmla="*/ 9 h 18"/>
                  <a:gd name="T48" fmla="*/ 1 w 35"/>
                  <a:gd name="T49" fmla="*/ 11 h 18"/>
                  <a:gd name="T50" fmla="*/ 0 w 35"/>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18">
                    <a:moveTo>
                      <a:pt x="0" y="14"/>
                    </a:moveTo>
                    <a:lnTo>
                      <a:pt x="0" y="14"/>
                    </a:lnTo>
                    <a:lnTo>
                      <a:pt x="0" y="18"/>
                    </a:lnTo>
                    <a:lnTo>
                      <a:pt x="1" y="18"/>
                    </a:lnTo>
                    <a:lnTo>
                      <a:pt x="5" y="16"/>
                    </a:lnTo>
                    <a:lnTo>
                      <a:pt x="5" y="16"/>
                    </a:lnTo>
                    <a:lnTo>
                      <a:pt x="17" y="11"/>
                    </a:lnTo>
                    <a:lnTo>
                      <a:pt x="17" y="11"/>
                    </a:lnTo>
                    <a:lnTo>
                      <a:pt x="26" y="7"/>
                    </a:lnTo>
                    <a:lnTo>
                      <a:pt x="32" y="5"/>
                    </a:lnTo>
                    <a:lnTo>
                      <a:pt x="35" y="2"/>
                    </a:lnTo>
                    <a:lnTo>
                      <a:pt x="35" y="2"/>
                    </a:lnTo>
                    <a:lnTo>
                      <a:pt x="35" y="0"/>
                    </a:lnTo>
                    <a:lnTo>
                      <a:pt x="34" y="0"/>
                    </a:lnTo>
                    <a:lnTo>
                      <a:pt x="30" y="0"/>
                    </a:lnTo>
                    <a:lnTo>
                      <a:pt x="30" y="0"/>
                    </a:lnTo>
                    <a:lnTo>
                      <a:pt x="19" y="2"/>
                    </a:lnTo>
                    <a:lnTo>
                      <a:pt x="19" y="2"/>
                    </a:lnTo>
                    <a:lnTo>
                      <a:pt x="7" y="4"/>
                    </a:lnTo>
                    <a:lnTo>
                      <a:pt x="7" y="4"/>
                    </a:lnTo>
                    <a:lnTo>
                      <a:pt x="1" y="5"/>
                    </a:lnTo>
                    <a:lnTo>
                      <a:pt x="1" y="5"/>
                    </a:lnTo>
                    <a:lnTo>
                      <a:pt x="0" y="9"/>
                    </a:lnTo>
                    <a:lnTo>
                      <a:pt x="0" y="9"/>
                    </a:lnTo>
                    <a:lnTo>
                      <a:pt x="1" y="11"/>
                    </a:lnTo>
                    <a:lnTo>
                      <a:pt x="0" y="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5" name="Freeform 2936">
                <a:extLst>
                  <a:ext uri="{FF2B5EF4-FFF2-40B4-BE49-F238E27FC236}">
                    <a16:creationId xmlns:a16="http://schemas.microsoft.com/office/drawing/2014/main" id="{2897B3ED-B668-1040-9B48-FB8687A54361}"/>
                  </a:ext>
                </a:extLst>
              </p:cNvPr>
              <p:cNvSpPr>
                <a:spLocks/>
              </p:cNvSpPr>
              <p:nvPr/>
            </p:nvSpPr>
            <p:spPr bwMode="auto">
              <a:xfrm>
                <a:off x="4678" y="2859"/>
                <a:ext cx="11" cy="6"/>
              </a:xfrm>
              <a:custGeom>
                <a:avLst/>
                <a:gdLst>
                  <a:gd name="T0" fmla="*/ 0 w 11"/>
                  <a:gd name="T1" fmla="*/ 4 h 6"/>
                  <a:gd name="T2" fmla="*/ 0 w 11"/>
                  <a:gd name="T3" fmla="*/ 4 h 6"/>
                  <a:gd name="T4" fmla="*/ 5 w 11"/>
                  <a:gd name="T5" fmla="*/ 2 h 6"/>
                  <a:gd name="T6" fmla="*/ 11 w 11"/>
                  <a:gd name="T7" fmla="*/ 0 h 6"/>
                  <a:gd name="T8" fmla="*/ 11 w 11"/>
                  <a:gd name="T9" fmla="*/ 0 h 6"/>
                  <a:gd name="T10" fmla="*/ 9 w 11"/>
                  <a:gd name="T11" fmla="*/ 2 h 6"/>
                  <a:gd name="T12" fmla="*/ 7 w 11"/>
                  <a:gd name="T13" fmla="*/ 6 h 6"/>
                  <a:gd name="T14" fmla="*/ 7 w 11"/>
                  <a:gd name="T15" fmla="*/ 6 h 6"/>
                  <a:gd name="T16" fmla="*/ 5 w 11"/>
                  <a:gd name="T17" fmla="*/ 4 h 6"/>
                  <a:gd name="T18" fmla="*/ 5 w 11"/>
                  <a:gd name="T19" fmla="*/ 4 h 6"/>
                  <a:gd name="T20" fmla="*/ 4 w 11"/>
                  <a:gd name="T21" fmla="*/ 4 h 6"/>
                  <a:gd name="T22" fmla="*/ 0 w 11"/>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0" y="4"/>
                    </a:moveTo>
                    <a:lnTo>
                      <a:pt x="0" y="4"/>
                    </a:lnTo>
                    <a:lnTo>
                      <a:pt x="5" y="2"/>
                    </a:lnTo>
                    <a:lnTo>
                      <a:pt x="11" y="0"/>
                    </a:lnTo>
                    <a:lnTo>
                      <a:pt x="11" y="0"/>
                    </a:lnTo>
                    <a:lnTo>
                      <a:pt x="9" y="2"/>
                    </a:lnTo>
                    <a:lnTo>
                      <a:pt x="7" y="6"/>
                    </a:lnTo>
                    <a:lnTo>
                      <a:pt x="7" y="6"/>
                    </a:lnTo>
                    <a:lnTo>
                      <a:pt x="5" y="4"/>
                    </a:lnTo>
                    <a:lnTo>
                      <a:pt x="5" y="4"/>
                    </a:lnTo>
                    <a:lnTo>
                      <a:pt x="4" y="4"/>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6" name="Freeform 2937">
                <a:extLst>
                  <a:ext uri="{FF2B5EF4-FFF2-40B4-BE49-F238E27FC236}">
                    <a16:creationId xmlns:a16="http://schemas.microsoft.com/office/drawing/2014/main" id="{47BBF2A8-6B90-5640-8A53-9ACC574BBA53}"/>
                  </a:ext>
                </a:extLst>
              </p:cNvPr>
              <p:cNvSpPr>
                <a:spLocks/>
              </p:cNvSpPr>
              <p:nvPr/>
            </p:nvSpPr>
            <p:spPr bwMode="auto">
              <a:xfrm>
                <a:off x="4678" y="2859"/>
                <a:ext cx="11" cy="6"/>
              </a:xfrm>
              <a:custGeom>
                <a:avLst/>
                <a:gdLst>
                  <a:gd name="T0" fmla="*/ 0 w 11"/>
                  <a:gd name="T1" fmla="*/ 4 h 6"/>
                  <a:gd name="T2" fmla="*/ 0 w 11"/>
                  <a:gd name="T3" fmla="*/ 4 h 6"/>
                  <a:gd name="T4" fmla="*/ 5 w 11"/>
                  <a:gd name="T5" fmla="*/ 2 h 6"/>
                  <a:gd name="T6" fmla="*/ 11 w 11"/>
                  <a:gd name="T7" fmla="*/ 0 h 6"/>
                  <a:gd name="T8" fmla="*/ 11 w 11"/>
                  <a:gd name="T9" fmla="*/ 0 h 6"/>
                  <a:gd name="T10" fmla="*/ 9 w 11"/>
                  <a:gd name="T11" fmla="*/ 2 h 6"/>
                  <a:gd name="T12" fmla="*/ 7 w 11"/>
                  <a:gd name="T13" fmla="*/ 6 h 6"/>
                  <a:gd name="T14" fmla="*/ 7 w 11"/>
                  <a:gd name="T15" fmla="*/ 6 h 6"/>
                  <a:gd name="T16" fmla="*/ 5 w 11"/>
                  <a:gd name="T17" fmla="*/ 4 h 6"/>
                  <a:gd name="T18" fmla="*/ 5 w 11"/>
                  <a:gd name="T19" fmla="*/ 4 h 6"/>
                  <a:gd name="T20" fmla="*/ 4 w 11"/>
                  <a:gd name="T21" fmla="*/ 4 h 6"/>
                  <a:gd name="T22" fmla="*/ 0 w 11"/>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0" y="4"/>
                    </a:moveTo>
                    <a:lnTo>
                      <a:pt x="0" y="4"/>
                    </a:lnTo>
                    <a:lnTo>
                      <a:pt x="5" y="2"/>
                    </a:lnTo>
                    <a:lnTo>
                      <a:pt x="11" y="0"/>
                    </a:lnTo>
                    <a:lnTo>
                      <a:pt x="11" y="0"/>
                    </a:lnTo>
                    <a:lnTo>
                      <a:pt x="9" y="2"/>
                    </a:lnTo>
                    <a:lnTo>
                      <a:pt x="7" y="6"/>
                    </a:lnTo>
                    <a:lnTo>
                      <a:pt x="7" y="6"/>
                    </a:lnTo>
                    <a:lnTo>
                      <a:pt x="5" y="4"/>
                    </a:lnTo>
                    <a:lnTo>
                      <a:pt x="5" y="4"/>
                    </a:lnTo>
                    <a:lnTo>
                      <a:pt x="4" y="4"/>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7" name="Freeform 2938">
                <a:extLst>
                  <a:ext uri="{FF2B5EF4-FFF2-40B4-BE49-F238E27FC236}">
                    <a16:creationId xmlns:a16="http://schemas.microsoft.com/office/drawing/2014/main" id="{905FC2E7-1C6C-734C-8BF1-334FFE47103D}"/>
                  </a:ext>
                </a:extLst>
              </p:cNvPr>
              <p:cNvSpPr>
                <a:spLocks/>
              </p:cNvSpPr>
              <p:nvPr/>
            </p:nvSpPr>
            <p:spPr bwMode="auto">
              <a:xfrm>
                <a:off x="4764" y="2132"/>
                <a:ext cx="1" cy="4"/>
              </a:xfrm>
              <a:custGeom>
                <a:avLst/>
                <a:gdLst>
                  <a:gd name="T0" fmla="*/ 0 w 1"/>
                  <a:gd name="T1" fmla="*/ 0 h 4"/>
                  <a:gd name="T2" fmla="*/ 0 w 1"/>
                  <a:gd name="T3" fmla="*/ 2 h 4"/>
                  <a:gd name="T4" fmla="*/ 0 w 1"/>
                  <a:gd name="T5" fmla="*/ 4 h 4"/>
                  <a:gd name="T6" fmla="*/ 1 w 1"/>
                  <a:gd name="T7" fmla="*/ 2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lnTo>
                      <a:pt x="0" y="2"/>
                    </a:lnTo>
                    <a:lnTo>
                      <a:pt x="0" y="4"/>
                    </a:lnTo>
                    <a:lnTo>
                      <a:pt x="1"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8" name="Freeform 2939">
                <a:extLst>
                  <a:ext uri="{FF2B5EF4-FFF2-40B4-BE49-F238E27FC236}">
                    <a16:creationId xmlns:a16="http://schemas.microsoft.com/office/drawing/2014/main" id="{BE9B01BE-97D8-F445-9135-09C432766FB5}"/>
                  </a:ext>
                </a:extLst>
              </p:cNvPr>
              <p:cNvSpPr>
                <a:spLocks/>
              </p:cNvSpPr>
              <p:nvPr/>
            </p:nvSpPr>
            <p:spPr bwMode="auto">
              <a:xfrm>
                <a:off x="4764" y="2132"/>
                <a:ext cx="1" cy="4"/>
              </a:xfrm>
              <a:custGeom>
                <a:avLst/>
                <a:gdLst>
                  <a:gd name="T0" fmla="*/ 0 w 1"/>
                  <a:gd name="T1" fmla="*/ 0 h 4"/>
                  <a:gd name="T2" fmla="*/ 0 w 1"/>
                  <a:gd name="T3" fmla="*/ 2 h 4"/>
                  <a:gd name="T4" fmla="*/ 0 w 1"/>
                  <a:gd name="T5" fmla="*/ 4 h 4"/>
                  <a:gd name="T6" fmla="*/ 1 w 1"/>
                  <a:gd name="T7" fmla="*/ 2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lnTo>
                      <a:pt x="0" y="2"/>
                    </a:lnTo>
                    <a:lnTo>
                      <a:pt x="0" y="4"/>
                    </a:lnTo>
                    <a:lnTo>
                      <a:pt x="1"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99" name="Freeform 2940">
                <a:extLst>
                  <a:ext uri="{FF2B5EF4-FFF2-40B4-BE49-F238E27FC236}">
                    <a16:creationId xmlns:a16="http://schemas.microsoft.com/office/drawing/2014/main" id="{75CF31DA-00CC-4A4B-B138-D7C9311F171F}"/>
                  </a:ext>
                </a:extLst>
              </p:cNvPr>
              <p:cNvSpPr>
                <a:spLocks/>
              </p:cNvSpPr>
              <p:nvPr/>
            </p:nvSpPr>
            <p:spPr bwMode="auto">
              <a:xfrm>
                <a:off x="4765" y="2125"/>
                <a:ext cx="2" cy="6"/>
              </a:xfrm>
              <a:custGeom>
                <a:avLst/>
                <a:gdLst>
                  <a:gd name="T0" fmla="*/ 2 w 2"/>
                  <a:gd name="T1" fmla="*/ 0 h 6"/>
                  <a:gd name="T2" fmla="*/ 2 w 2"/>
                  <a:gd name="T3" fmla="*/ 0 h 6"/>
                  <a:gd name="T4" fmla="*/ 2 w 2"/>
                  <a:gd name="T5" fmla="*/ 4 h 6"/>
                  <a:gd name="T6" fmla="*/ 2 w 2"/>
                  <a:gd name="T7" fmla="*/ 6 h 6"/>
                  <a:gd name="T8" fmla="*/ 0 w 2"/>
                  <a:gd name="T9" fmla="*/ 4 h 6"/>
                  <a:gd name="T10" fmla="*/ 0 w 2"/>
                  <a:gd name="T11" fmla="*/ 2 h 6"/>
                  <a:gd name="T12" fmla="*/ 2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0"/>
                    </a:moveTo>
                    <a:lnTo>
                      <a:pt x="2" y="0"/>
                    </a:lnTo>
                    <a:lnTo>
                      <a:pt x="2" y="4"/>
                    </a:lnTo>
                    <a:lnTo>
                      <a:pt x="2" y="6"/>
                    </a:lnTo>
                    <a:lnTo>
                      <a:pt x="0" y="4"/>
                    </a:lnTo>
                    <a:lnTo>
                      <a:pt x="0"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00" name="Freeform 2941">
                <a:extLst>
                  <a:ext uri="{FF2B5EF4-FFF2-40B4-BE49-F238E27FC236}">
                    <a16:creationId xmlns:a16="http://schemas.microsoft.com/office/drawing/2014/main" id="{BB4A6857-4CBA-F04A-AA79-3940CED77D9E}"/>
                  </a:ext>
                </a:extLst>
              </p:cNvPr>
              <p:cNvSpPr>
                <a:spLocks/>
              </p:cNvSpPr>
              <p:nvPr/>
            </p:nvSpPr>
            <p:spPr bwMode="auto">
              <a:xfrm>
                <a:off x="4765" y="2125"/>
                <a:ext cx="2" cy="6"/>
              </a:xfrm>
              <a:custGeom>
                <a:avLst/>
                <a:gdLst>
                  <a:gd name="T0" fmla="*/ 2 w 2"/>
                  <a:gd name="T1" fmla="*/ 0 h 6"/>
                  <a:gd name="T2" fmla="*/ 2 w 2"/>
                  <a:gd name="T3" fmla="*/ 0 h 6"/>
                  <a:gd name="T4" fmla="*/ 2 w 2"/>
                  <a:gd name="T5" fmla="*/ 4 h 6"/>
                  <a:gd name="T6" fmla="*/ 2 w 2"/>
                  <a:gd name="T7" fmla="*/ 6 h 6"/>
                  <a:gd name="T8" fmla="*/ 0 w 2"/>
                  <a:gd name="T9" fmla="*/ 4 h 6"/>
                  <a:gd name="T10" fmla="*/ 0 w 2"/>
                  <a:gd name="T11" fmla="*/ 2 h 6"/>
                  <a:gd name="T12" fmla="*/ 2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0"/>
                    </a:moveTo>
                    <a:lnTo>
                      <a:pt x="2" y="0"/>
                    </a:lnTo>
                    <a:lnTo>
                      <a:pt x="2" y="4"/>
                    </a:lnTo>
                    <a:lnTo>
                      <a:pt x="2" y="6"/>
                    </a:lnTo>
                    <a:lnTo>
                      <a:pt x="0" y="4"/>
                    </a:lnTo>
                    <a:lnTo>
                      <a:pt x="0"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01" name="Freeform 2942">
                <a:extLst>
                  <a:ext uri="{FF2B5EF4-FFF2-40B4-BE49-F238E27FC236}">
                    <a16:creationId xmlns:a16="http://schemas.microsoft.com/office/drawing/2014/main" id="{CC327BB1-6AAD-E84A-934F-324D9BAD0C66}"/>
                  </a:ext>
                </a:extLst>
              </p:cNvPr>
              <p:cNvSpPr>
                <a:spLocks/>
              </p:cNvSpPr>
              <p:nvPr/>
            </p:nvSpPr>
            <p:spPr bwMode="auto">
              <a:xfrm>
                <a:off x="4789" y="2068"/>
                <a:ext cx="3" cy="2"/>
              </a:xfrm>
              <a:custGeom>
                <a:avLst/>
                <a:gdLst>
                  <a:gd name="T0" fmla="*/ 1 w 3"/>
                  <a:gd name="T1" fmla="*/ 0 h 2"/>
                  <a:gd name="T2" fmla="*/ 0 w 3"/>
                  <a:gd name="T3" fmla="*/ 0 h 2"/>
                  <a:gd name="T4" fmla="*/ 0 w 3"/>
                  <a:gd name="T5" fmla="*/ 0 h 2"/>
                  <a:gd name="T6" fmla="*/ 1 w 3"/>
                  <a:gd name="T7" fmla="*/ 2 h 2"/>
                  <a:gd name="T8" fmla="*/ 3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0" y="0"/>
                    </a:lnTo>
                    <a:lnTo>
                      <a:pt x="0" y="0"/>
                    </a:lnTo>
                    <a:lnTo>
                      <a:pt x="1" y="2"/>
                    </a:lnTo>
                    <a:lnTo>
                      <a:pt x="3" y="0"/>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979" name="Group 3144">
              <a:extLst>
                <a:ext uri="{FF2B5EF4-FFF2-40B4-BE49-F238E27FC236}">
                  <a16:creationId xmlns:a16="http://schemas.microsoft.com/office/drawing/2014/main" id="{74690356-CE1E-F44C-8604-4C779857628F}"/>
                </a:ext>
              </a:extLst>
            </p:cNvPr>
            <p:cNvGrpSpPr>
              <a:grpSpLocks/>
            </p:cNvGrpSpPr>
            <p:nvPr/>
          </p:nvGrpSpPr>
          <p:grpSpPr bwMode="auto">
            <a:xfrm>
              <a:off x="1386" y="677"/>
              <a:ext cx="4356" cy="2979"/>
              <a:chOff x="1386" y="677"/>
              <a:chExt cx="4356" cy="2979"/>
            </a:xfrm>
            <a:grpFill/>
          </p:grpSpPr>
          <p:sp>
            <p:nvSpPr>
              <p:cNvPr id="3302" name="Freeform 2944">
                <a:extLst>
                  <a:ext uri="{FF2B5EF4-FFF2-40B4-BE49-F238E27FC236}">
                    <a16:creationId xmlns:a16="http://schemas.microsoft.com/office/drawing/2014/main" id="{26A8578A-4FA6-8340-A82A-76254977EAA1}"/>
                  </a:ext>
                </a:extLst>
              </p:cNvPr>
              <p:cNvSpPr>
                <a:spLocks/>
              </p:cNvSpPr>
              <p:nvPr/>
            </p:nvSpPr>
            <p:spPr bwMode="auto">
              <a:xfrm>
                <a:off x="4789" y="2068"/>
                <a:ext cx="3" cy="2"/>
              </a:xfrm>
              <a:custGeom>
                <a:avLst/>
                <a:gdLst>
                  <a:gd name="T0" fmla="*/ 1 w 3"/>
                  <a:gd name="T1" fmla="*/ 0 h 2"/>
                  <a:gd name="T2" fmla="*/ 0 w 3"/>
                  <a:gd name="T3" fmla="*/ 0 h 2"/>
                  <a:gd name="T4" fmla="*/ 0 w 3"/>
                  <a:gd name="T5" fmla="*/ 0 h 2"/>
                  <a:gd name="T6" fmla="*/ 1 w 3"/>
                  <a:gd name="T7" fmla="*/ 2 h 2"/>
                  <a:gd name="T8" fmla="*/ 3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0" y="0"/>
                    </a:lnTo>
                    <a:lnTo>
                      <a:pt x="0" y="0"/>
                    </a:lnTo>
                    <a:lnTo>
                      <a:pt x="1" y="2"/>
                    </a:lnTo>
                    <a:lnTo>
                      <a:pt x="3" y="0"/>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03" name="Freeform 2945">
                <a:extLst>
                  <a:ext uri="{FF2B5EF4-FFF2-40B4-BE49-F238E27FC236}">
                    <a16:creationId xmlns:a16="http://schemas.microsoft.com/office/drawing/2014/main" id="{ADEFCEFA-4B05-DD4D-A0E6-CA05D2C44DB4}"/>
                  </a:ext>
                </a:extLst>
              </p:cNvPr>
              <p:cNvSpPr>
                <a:spLocks/>
              </p:cNvSpPr>
              <p:nvPr/>
            </p:nvSpPr>
            <p:spPr bwMode="auto">
              <a:xfrm>
                <a:off x="4715" y="2147"/>
                <a:ext cx="11" cy="7"/>
              </a:xfrm>
              <a:custGeom>
                <a:avLst/>
                <a:gdLst>
                  <a:gd name="T0" fmla="*/ 2 w 11"/>
                  <a:gd name="T1" fmla="*/ 3 h 7"/>
                  <a:gd name="T2" fmla="*/ 0 w 11"/>
                  <a:gd name="T3" fmla="*/ 5 h 7"/>
                  <a:gd name="T4" fmla="*/ 0 w 11"/>
                  <a:gd name="T5" fmla="*/ 7 h 7"/>
                  <a:gd name="T6" fmla="*/ 8 w 11"/>
                  <a:gd name="T7" fmla="*/ 5 h 7"/>
                  <a:gd name="T8" fmla="*/ 11 w 11"/>
                  <a:gd name="T9" fmla="*/ 3 h 7"/>
                  <a:gd name="T10" fmla="*/ 11 w 11"/>
                  <a:gd name="T11" fmla="*/ 0 h 7"/>
                  <a:gd name="T12" fmla="*/ 8 w 11"/>
                  <a:gd name="T13" fmla="*/ 0 h 7"/>
                  <a:gd name="T14" fmla="*/ 2 w 11"/>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2" y="3"/>
                    </a:moveTo>
                    <a:lnTo>
                      <a:pt x="0" y="5"/>
                    </a:lnTo>
                    <a:lnTo>
                      <a:pt x="0" y="7"/>
                    </a:lnTo>
                    <a:lnTo>
                      <a:pt x="8" y="5"/>
                    </a:lnTo>
                    <a:lnTo>
                      <a:pt x="11" y="3"/>
                    </a:lnTo>
                    <a:lnTo>
                      <a:pt x="11" y="0"/>
                    </a:lnTo>
                    <a:lnTo>
                      <a:pt x="8" y="0"/>
                    </a:lnTo>
                    <a:lnTo>
                      <a:pt x="2"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04" name="Freeform 2946">
                <a:extLst>
                  <a:ext uri="{FF2B5EF4-FFF2-40B4-BE49-F238E27FC236}">
                    <a16:creationId xmlns:a16="http://schemas.microsoft.com/office/drawing/2014/main" id="{B27784C3-1D17-1547-86D9-416652D9CA51}"/>
                  </a:ext>
                </a:extLst>
              </p:cNvPr>
              <p:cNvSpPr>
                <a:spLocks/>
              </p:cNvSpPr>
              <p:nvPr/>
            </p:nvSpPr>
            <p:spPr bwMode="auto">
              <a:xfrm>
                <a:off x="4715" y="2147"/>
                <a:ext cx="11" cy="7"/>
              </a:xfrm>
              <a:custGeom>
                <a:avLst/>
                <a:gdLst>
                  <a:gd name="T0" fmla="*/ 2 w 11"/>
                  <a:gd name="T1" fmla="*/ 3 h 7"/>
                  <a:gd name="T2" fmla="*/ 0 w 11"/>
                  <a:gd name="T3" fmla="*/ 5 h 7"/>
                  <a:gd name="T4" fmla="*/ 0 w 11"/>
                  <a:gd name="T5" fmla="*/ 7 h 7"/>
                  <a:gd name="T6" fmla="*/ 8 w 11"/>
                  <a:gd name="T7" fmla="*/ 5 h 7"/>
                  <a:gd name="T8" fmla="*/ 11 w 11"/>
                  <a:gd name="T9" fmla="*/ 3 h 7"/>
                  <a:gd name="T10" fmla="*/ 11 w 11"/>
                  <a:gd name="T11" fmla="*/ 0 h 7"/>
                  <a:gd name="T12" fmla="*/ 8 w 11"/>
                  <a:gd name="T13" fmla="*/ 0 h 7"/>
                  <a:gd name="T14" fmla="*/ 2 w 11"/>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2" y="3"/>
                    </a:moveTo>
                    <a:lnTo>
                      <a:pt x="0" y="5"/>
                    </a:lnTo>
                    <a:lnTo>
                      <a:pt x="0" y="7"/>
                    </a:lnTo>
                    <a:lnTo>
                      <a:pt x="8" y="5"/>
                    </a:lnTo>
                    <a:lnTo>
                      <a:pt x="11" y="3"/>
                    </a:lnTo>
                    <a:lnTo>
                      <a:pt x="11" y="0"/>
                    </a:lnTo>
                    <a:lnTo>
                      <a:pt x="8" y="0"/>
                    </a:lnTo>
                    <a:lnTo>
                      <a:pt x="2"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05" name="Freeform 2947">
                <a:extLst>
                  <a:ext uri="{FF2B5EF4-FFF2-40B4-BE49-F238E27FC236}">
                    <a16:creationId xmlns:a16="http://schemas.microsoft.com/office/drawing/2014/main" id="{D5A69614-0428-B642-9B86-A735D77AF5AB}"/>
                  </a:ext>
                </a:extLst>
              </p:cNvPr>
              <p:cNvSpPr>
                <a:spLocks/>
              </p:cNvSpPr>
              <p:nvPr/>
            </p:nvSpPr>
            <p:spPr bwMode="auto">
              <a:xfrm>
                <a:off x="4878" y="2891"/>
                <a:ext cx="4" cy="6"/>
              </a:xfrm>
              <a:custGeom>
                <a:avLst/>
                <a:gdLst>
                  <a:gd name="T0" fmla="*/ 0 w 4"/>
                  <a:gd name="T1" fmla="*/ 6 h 6"/>
                  <a:gd name="T2" fmla="*/ 0 w 4"/>
                  <a:gd name="T3" fmla="*/ 6 h 6"/>
                  <a:gd name="T4" fmla="*/ 0 w 4"/>
                  <a:gd name="T5" fmla="*/ 2 h 6"/>
                  <a:gd name="T6" fmla="*/ 2 w 4"/>
                  <a:gd name="T7" fmla="*/ 0 h 6"/>
                  <a:gd name="T8" fmla="*/ 4 w 4"/>
                  <a:gd name="T9" fmla="*/ 0 h 6"/>
                  <a:gd name="T10" fmla="*/ 4 w 4"/>
                  <a:gd name="T11" fmla="*/ 2 h 6"/>
                  <a:gd name="T12" fmla="*/ 0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6"/>
                    </a:moveTo>
                    <a:lnTo>
                      <a:pt x="0" y="6"/>
                    </a:lnTo>
                    <a:lnTo>
                      <a:pt x="0" y="2"/>
                    </a:lnTo>
                    <a:lnTo>
                      <a:pt x="2" y="0"/>
                    </a:lnTo>
                    <a:lnTo>
                      <a:pt x="4" y="0"/>
                    </a:lnTo>
                    <a:lnTo>
                      <a:pt x="4" y="2"/>
                    </a:lnTo>
                    <a:lnTo>
                      <a:pt x="0"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06" name="Freeform 2948">
                <a:extLst>
                  <a:ext uri="{FF2B5EF4-FFF2-40B4-BE49-F238E27FC236}">
                    <a16:creationId xmlns:a16="http://schemas.microsoft.com/office/drawing/2014/main" id="{CE6A008C-5F56-F444-A1BE-F4ED20DF443F}"/>
                  </a:ext>
                </a:extLst>
              </p:cNvPr>
              <p:cNvSpPr>
                <a:spLocks/>
              </p:cNvSpPr>
              <p:nvPr/>
            </p:nvSpPr>
            <p:spPr bwMode="auto">
              <a:xfrm>
                <a:off x="4878" y="2891"/>
                <a:ext cx="4" cy="6"/>
              </a:xfrm>
              <a:custGeom>
                <a:avLst/>
                <a:gdLst>
                  <a:gd name="T0" fmla="*/ 0 w 4"/>
                  <a:gd name="T1" fmla="*/ 6 h 6"/>
                  <a:gd name="T2" fmla="*/ 0 w 4"/>
                  <a:gd name="T3" fmla="*/ 6 h 6"/>
                  <a:gd name="T4" fmla="*/ 0 w 4"/>
                  <a:gd name="T5" fmla="*/ 2 h 6"/>
                  <a:gd name="T6" fmla="*/ 2 w 4"/>
                  <a:gd name="T7" fmla="*/ 0 h 6"/>
                  <a:gd name="T8" fmla="*/ 4 w 4"/>
                  <a:gd name="T9" fmla="*/ 0 h 6"/>
                  <a:gd name="T10" fmla="*/ 4 w 4"/>
                  <a:gd name="T11" fmla="*/ 2 h 6"/>
                  <a:gd name="T12" fmla="*/ 0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6"/>
                    </a:moveTo>
                    <a:lnTo>
                      <a:pt x="0" y="6"/>
                    </a:lnTo>
                    <a:lnTo>
                      <a:pt x="0" y="2"/>
                    </a:lnTo>
                    <a:lnTo>
                      <a:pt x="2" y="0"/>
                    </a:lnTo>
                    <a:lnTo>
                      <a:pt x="4" y="0"/>
                    </a:lnTo>
                    <a:lnTo>
                      <a:pt x="4" y="2"/>
                    </a:lnTo>
                    <a:lnTo>
                      <a:pt x="0"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07" name="Freeform 2949">
                <a:extLst>
                  <a:ext uri="{FF2B5EF4-FFF2-40B4-BE49-F238E27FC236}">
                    <a16:creationId xmlns:a16="http://schemas.microsoft.com/office/drawing/2014/main" id="{04CA712A-15F1-C241-BFAF-54B8D54B6E08}"/>
                  </a:ext>
                </a:extLst>
              </p:cNvPr>
              <p:cNvSpPr>
                <a:spLocks/>
              </p:cNvSpPr>
              <p:nvPr/>
            </p:nvSpPr>
            <p:spPr bwMode="auto">
              <a:xfrm>
                <a:off x="4878" y="2934"/>
                <a:ext cx="7" cy="9"/>
              </a:xfrm>
              <a:custGeom>
                <a:avLst/>
                <a:gdLst>
                  <a:gd name="T0" fmla="*/ 0 w 7"/>
                  <a:gd name="T1" fmla="*/ 0 h 9"/>
                  <a:gd name="T2" fmla="*/ 2 w 7"/>
                  <a:gd name="T3" fmla="*/ 0 h 9"/>
                  <a:gd name="T4" fmla="*/ 2 w 7"/>
                  <a:gd name="T5" fmla="*/ 2 h 9"/>
                  <a:gd name="T6" fmla="*/ 4 w 7"/>
                  <a:gd name="T7" fmla="*/ 0 h 9"/>
                  <a:gd name="T8" fmla="*/ 4 w 7"/>
                  <a:gd name="T9" fmla="*/ 2 h 9"/>
                  <a:gd name="T10" fmla="*/ 5 w 7"/>
                  <a:gd name="T11" fmla="*/ 0 h 9"/>
                  <a:gd name="T12" fmla="*/ 7 w 7"/>
                  <a:gd name="T13" fmla="*/ 7 h 9"/>
                  <a:gd name="T14" fmla="*/ 7 w 7"/>
                  <a:gd name="T15" fmla="*/ 7 h 9"/>
                  <a:gd name="T16" fmla="*/ 5 w 7"/>
                  <a:gd name="T17" fmla="*/ 9 h 9"/>
                  <a:gd name="T18" fmla="*/ 2 w 7"/>
                  <a:gd name="T19" fmla="*/ 9 h 9"/>
                  <a:gd name="T20" fmla="*/ 0 w 7"/>
                  <a:gd name="T21" fmla="*/ 7 h 9"/>
                  <a:gd name="T22" fmla="*/ 0 w 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0" y="0"/>
                    </a:moveTo>
                    <a:lnTo>
                      <a:pt x="2" y="0"/>
                    </a:lnTo>
                    <a:lnTo>
                      <a:pt x="2" y="2"/>
                    </a:lnTo>
                    <a:lnTo>
                      <a:pt x="4" y="0"/>
                    </a:lnTo>
                    <a:lnTo>
                      <a:pt x="4" y="2"/>
                    </a:lnTo>
                    <a:lnTo>
                      <a:pt x="5" y="0"/>
                    </a:lnTo>
                    <a:lnTo>
                      <a:pt x="7" y="7"/>
                    </a:lnTo>
                    <a:lnTo>
                      <a:pt x="7" y="7"/>
                    </a:lnTo>
                    <a:lnTo>
                      <a:pt x="5" y="9"/>
                    </a:lnTo>
                    <a:lnTo>
                      <a:pt x="2" y="9"/>
                    </a:lnTo>
                    <a:lnTo>
                      <a:pt x="0" y="7"/>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08" name="Freeform 2950">
                <a:extLst>
                  <a:ext uri="{FF2B5EF4-FFF2-40B4-BE49-F238E27FC236}">
                    <a16:creationId xmlns:a16="http://schemas.microsoft.com/office/drawing/2014/main" id="{B81E1B32-F541-6941-9772-1CB5438F9A3E}"/>
                  </a:ext>
                </a:extLst>
              </p:cNvPr>
              <p:cNvSpPr>
                <a:spLocks/>
              </p:cNvSpPr>
              <p:nvPr/>
            </p:nvSpPr>
            <p:spPr bwMode="auto">
              <a:xfrm>
                <a:off x="4878" y="2934"/>
                <a:ext cx="7" cy="9"/>
              </a:xfrm>
              <a:custGeom>
                <a:avLst/>
                <a:gdLst>
                  <a:gd name="T0" fmla="*/ 0 w 7"/>
                  <a:gd name="T1" fmla="*/ 0 h 9"/>
                  <a:gd name="T2" fmla="*/ 2 w 7"/>
                  <a:gd name="T3" fmla="*/ 0 h 9"/>
                  <a:gd name="T4" fmla="*/ 2 w 7"/>
                  <a:gd name="T5" fmla="*/ 2 h 9"/>
                  <a:gd name="T6" fmla="*/ 4 w 7"/>
                  <a:gd name="T7" fmla="*/ 0 h 9"/>
                  <a:gd name="T8" fmla="*/ 4 w 7"/>
                  <a:gd name="T9" fmla="*/ 2 h 9"/>
                  <a:gd name="T10" fmla="*/ 5 w 7"/>
                  <a:gd name="T11" fmla="*/ 0 h 9"/>
                  <a:gd name="T12" fmla="*/ 7 w 7"/>
                  <a:gd name="T13" fmla="*/ 7 h 9"/>
                  <a:gd name="T14" fmla="*/ 7 w 7"/>
                  <a:gd name="T15" fmla="*/ 7 h 9"/>
                  <a:gd name="T16" fmla="*/ 5 w 7"/>
                  <a:gd name="T17" fmla="*/ 9 h 9"/>
                  <a:gd name="T18" fmla="*/ 2 w 7"/>
                  <a:gd name="T19" fmla="*/ 9 h 9"/>
                  <a:gd name="T20" fmla="*/ 0 w 7"/>
                  <a:gd name="T21" fmla="*/ 7 h 9"/>
                  <a:gd name="T22" fmla="*/ 0 w 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9">
                    <a:moveTo>
                      <a:pt x="0" y="0"/>
                    </a:moveTo>
                    <a:lnTo>
                      <a:pt x="2" y="0"/>
                    </a:lnTo>
                    <a:lnTo>
                      <a:pt x="2" y="2"/>
                    </a:lnTo>
                    <a:lnTo>
                      <a:pt x="4" y="0"/>
                    </a:lnTo>
                    <a:lnTo>
                      <a:pt x="4" y="2"/>
                    </a:lnTo>
                    <a:lnTo>
                      <a:pt x="5" y="0"/>
                    </a:lnTo>
                    <a:lnTo>
                      <a:pt x="7" y="7"/>
                    </a:lnTo>
                    <a:lnTo>
                      <a:pt x="7" y="7"/>
                    </a:lnTo>
                    <a:lnTo>
                      <a:pt x="5" y="9"/>
                    </a:lnTo>
                    <a:lnTo>
                      <a:pt x="2" y="9"/>
                    </a:lnTo>
                    <a:lnTo>
                      <a:pt x="0" y="7"/>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09" name="Freeform 2951">
                <a:extLst>
                  <a:ext uri="{FF2B5EF4-FFF2-40B4-BE49-F238E27FC236}">
                    <a16:creationId xmlns:a16="http://schemas.microsoft.com/office/drawing/2014/main" id="{6F0A5ABA-9887-3741-99BB-E1B9BF15D23D}"/>
                  </a:ext>
                </a:extLst>
              </p:cNvPr>
              <p:cNvSpPr>
                <a:spLocks/>
              </p:cNvSpPr>
              <p:nvPr/>
            </p:nvSpPr>
            <p:spPr bwMode="auto">
              <a:xfrm>
                <a:off x="4923" y="2977"/>
                <a:ext cx="9" cy="7"/>
              </a:xfrm>
              <a:custGeom>
                <a:avLst/>
                <a:gdLst>
                  <a:gd name="T0" fmla="*/ 7 w 9"/>
                  <a:gd name="T1" fmla="*/ 0 h 7"/>
                  <a:gd name="T2" fmla="*/ 7 w 9"/>
                  <a:gd name="T3" fmla="*/ 2 h 7"/>
                  <a:gd name="T4" fmla="*/ 9 w 9"/>
                  <a:gd name="T5" fmla="*/ 4 h 7"/>
                  <a:gd name="T6" fmla="*/ 9 w 9"/>
                  <a:gd name="T7" fmla="*/ 4 h 7"/>
                  <a:gd name="T8" fmla="*/ 5 w 9"/>
                  <a:gd name="T9" fmla="*/ 4 h 7"/>
                  <a:gd name="T10" fmla="*/ 5 w 9"/>
                  <a:gd name="T11" fmla="*/ 5 h 7"/>
                  <a:gd name="T12" fmla="*/ 5 w 9"/>
                  <a:gd name="T13" fmla="*/ 5 h 7"/>
                  <a:gd name="T14" fmla="*/ 1 w 9"/>
                  <a:gd name="T15" fmla="*/ 7 h 7"/>
                  <a:gd name="T16" fmla="*/ 0 w 9"/>
                  <a:gd name="T17" fmla="*/ 4 h 7"/>
                  <a:gd name="T18" fmla="*/ 1 w 9"/>
                  <a:gd name="T19" fmla="*/ 2 h 7"/>
                  <a:gd name="T20" fmla="*/ 3 w 9"/>
                  <a:gd name="T21" fmla="*/ 2 h 7"/>
                  <a:gd name="T22" fmla="*/ 5 w 9"/>
                  <a:gd name="T23" fmla="*/ 0 h 7"/>
                  <a:gd name="T24" fmla="*/ 7 w 9"/>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7" y="0"/>
                    </a:moveTo>
                    <a:lnTo>
                      <a:pt x="7" y="2"/>
                    </a:lnTo>
                    <a:lnTo>
                      <a:pt x="9" y="4"/>
                    </a:lnTo>
                    <a:lnTo>
                      <a:pt x="9" y="4"/>
                    </a:lnTo>
                    <a:lnTo>
                      <a:pt x="5" y="4"/>
                    </a:lnTo>
                    <a:lnTo>
                      <a:pt x="5" y="5"/>
                    </a:lnTo>
                    <a:lnTo>
                      <a:pt x="5" y="5"/>
                    </a:lnTo>
                    <a:lnTo>
                      <a:pt x="1" y="7"/>
                    </a:lnTo>
                    <a:lnTo>
                      <a:pt x="0" y="4"/>
                    </a:lnTo>
                    <a:lnTo>
                      <a:pt x="1" y="2"/>
                    </a:lnTo>
                    <a:lnTo>
                      <a:pt x="3" y="2"/>
                    </a:lnTo>
                    <a:lnTo>
                      <a:pt x="5" y="0"/>
                    </a:lnTo>
                    <a:lnTo>
                      <a:pt x="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0" name="Freeform 2952">
                <a:extLst>
                  <a:ext uri="{FF2B5EF4-FFF2-40B4-BE49-F238E27FC236}">
                    <a16:creationId xmlns:a16="http://schemas.microsoft.com/office/drawing/2014/main" id="{0145F91A-27C2-C840-97BB-BC8B9EF70BBF}"/>
                  </a:ext>
                </a:extLst>
              </p:cNvPr>
              <p:cNvSpPr>
                <a:spLocks/>
              </p:cNvSpPr>
              <p:nvPr/>
            </p:nvSpPr>
            <p:spPr bwMode="auto">
              <a:xfrm>
                <a:off x="4923" y="2977"/>
                <a:ext cx="9" cy="7"/>
              </a:xfrm>
              <a:custGeom>
                <a:avLst/>
                <a:gdLst>
                  <a:gd name="T0" fmla="*/ 7 w 9"/>
                  <a:gd name="T1" fmla="*/ 0 h 7"/>
                  <a:gd name="T2" fmla="*/ 7 w 9"/>
                  <a:gd name="T3" fmla="*/ 2 h 7"/>
                  <a:gd name="T4" fmla="*/ 9 w 9"/>
                  <a:gd name="T5" fmla="*/ 4 h 7"/>
                  <a:gd name="T6" fmla="*/ 9 w 9"/>
                  <a:gd name="T7" fmla="*/ 4 h 7"/>
                  <a:gd name="T8" fmla="*/ 5 w 9"/>
                  <a:gd name="T9" fmla="*/ 4 h 7"/>
                  <a:gd name="T10" fmla="*/ 5 w 9"/>
                  <a:gd name="T11" fmla="*/ 5 h 7"/>
                  <a:gd name="T12" fmla="*/ 5 w 9"/>
                  <a:gd name="T13" fmla="*/ 5 h 7"/>
                  <a:gd name="T14" fmla="*/ 1 w 9"/>
                  <a:gd name="T15" fmla="*/ 7 h 7"/>
                  <a:gd name="T16" fmla="*/ 0 w 9"/>
                  <a:gd name="T17" fmla="*/ 4 h 7"/>
                  <a:gd name="T18" fmla="*/ 1 w 9"/>
                  <a:gd name="T19" fmla="*/ 2 h 7"/>
                  <a:gd name="T20" fmla="*/ 3 w 9"/>
                  <a:gd name="T21" fmla="*/ 2 h 7"/>
                  <a:gd name="T22" fmla="*/ 5 w 9"/>
                  <a:gd name="T23" fmla="*/ 0 h 7"/>
                  <a:gd name="T24" fmla="*/ 7 w 9"/>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7" y="0"/>
                    </a:moveTo>
                    <a:lnTo>
                      <a:pt x="7" y="2"/>
                    </a:lnTo>
                    <a:lnTo>
                      <a:pt x="9" y="4"/>
                    </a:lnTo>
                    <a:lnTo>
                      <a:pt x="9" y="4"/>
                    </a:lnTo>
                    <a:lnTo>
                      <a:pt x="5" y="4"/>
                    </a:lnTo>
                    <a:lnTo>
                      <a:pt x="5" y="5"/>
                    </a:lnTo>
                    <a:lnTo>
                      <a:pt x="5" y="5"/>
                    </a:lnTo>
                    <a:lnTo>
                      <a:pt x="1" y="7"/>
                    </a:lnTo>
                    <a:lnTo>
                      <a:pt x="0" y="4"/>
                    </a:lnTo>
                    <a:lnTo>
                      <a:pt x="1" y="2"/>
                    </a:lnTo>
                    <a:lnTo>
                      <a:pt x="3" y="2"/>
                    </a:lnTo>
                    <a:lnTo>
                      <a:pt x="5" y="0"/>
                    </a:lnTo>
                    <a:lnTo>
                      <a:pt x="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1" name="Freeform 2953">
                <a:extLst>
                  <a:ext uri="{FF2B5EF4-FFF2-40B4-BE49-F238E27FC236}">
                    <a16:creationId xmlns:a16="http://schemas.microsoft.com/office/drawing/2014/main" id="{98F0E869-3B30-9344-958F-B63669BCDD64}"/>
                  </a:ext>
                </a:extLst>
              </p:cNvPr>
              <p:cNvSpPr>
                <a:spLocks/>
              </p:cNvSpPr>
              <p:nvPr/>
            </p:nvSpPr>
            <p:spPr bwMode="auto">
              <a:xfrm>
                <a:off x="5144" y="3118"/>
                <a:ext cx="4" cy="18"/>
              </a:xfrm>
              <a:custGeom>
                <a:avLst/>
                <a:gdLst>
                  <a:gd name="T0" fmla="*/ 2 w 4"/>
                  <a:gd name="T1" fmla="*/ 2 h 18"/>
                  <a:gd name="T2" fmla="*/ 2 w 4"/>
                  <a:gd name="T3" fmla="*/ 0 h 18"/>
                  <a:gd name="T4" fmla="*/ 4 w 4"/>
                  <a:gd name="T5" fmla="*/ 6 h 18"/>
                  <a:gd name="T6" fmla="*/ 4 w 4"/>
                  <a:gd name="T7" fmla="*/ 9 h 18"/>
                  <a:gd name="T8" fmla="*/ 2 w 4"/>
                  <a:gd name="T9" fmla="*/ 18 h 18"/>
                  <a:gd name="T10" fmla="*/ 0 w 4"/>
                  <a:gd name="T11" fmla="*/ 18 h 18"/>
                  <a:gd name="T12" fmla="*/ 0 w 4"/>
                  <a:gd name="T13" fmla="*/ 9 h 18"/>
                  <a:gd name="T14" fmla="*/ 2 w 4"/>
                  <a:gd name="T15" fmla="*/ 4 h 18"/>
                  <a:gd name="T16" fmla="*/ 2 w 4"/>
                  <a:gd name="T1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8">
                    <a:moveTo>
                      <a:pt x="2" y="2"/>
                    </a:moveTo>
                    <a:lnTo>
                      <a:pt x="2" y="0"/>
                    </a:lnTo>
                    <a:lnTo>
                      <a:pt x="4" y="6"/>
                    </a:lnTo>
                    <a:lnTo>
                      <a:pt x="4" y="9"/>
                    </a:lnTo>
                    <a:lnTo>
                      <a:pt x="2" y="18"/>
                    </a:lnTo>
                    <a:lnTo>
                      <a:pt x="0" y="18"/>
                    </a:lnTo>
                    <a:lnTo>
                      <a:pt x="0" y="9"/>
                    </a:lnTo>
                    <a:lnTo>
                      <a:pt x="2" y="4"/>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2" name="Freeform 2954">
                <a:extLst>
                  <a:ext uri="{FF2B5EF4-FFF2-40B4-BE49-F238E27FC236}">
                    <a16:creationId xmlns:a16="http://schemas.microsoft.com/office/drawing/2014/main" id="{93FA06A1-C6E5-704E-A43C-8E1A01E66710}"/>
                  </a:ext>
                </a:extLst>
              </p:cNvPr>
              <p:cNvSpPr>
                <a:spLocks/>
              </p:cNvSpPr>
              <p:nvPr/>
            </p:nvSpPr>
            <p:spPr bwMode="auto">
              <a:xfrm>
                <a:off x="5144" y="3118"/>
                <a:ext cx="4" cy="18"/>
              </a:xfrm>
              <a:custGeom>
                <a:avLst/>
                <a:gdLst>
                  <a:gd name="T0" fmla="*/ 2 w 4"/>
                  <a:gd name="T1" fmla="*/ 2 h 18"/>
                  <a:gd name="T2" fmla="*/ 2 w 4"/>
                  <a:gd name="T3" fmla="*/ 0 h 18"/>
                  <a:gd name="T4" fmla="*/ 4 w 4"/>
                  <a:gd name="T5" fmla="*/ 6 h 18"/>
                  <a:gd name="T6" fmla="*/ 4 w 4"/>
                  <a:gd name="T7" fmla="*/ 9 h 18"/>
                  <a:gd name="T8" fmla="*/ 2 w 4"/>
                  <a:gd name="T9" fmla="*/ 18 h 18"/>
                  <a:gd name="T10" fmla="*/ 0 w 4"/>
                  <a:gd name="T11" fmla="*/ 18 h 18"/>
                  <a:gd name="T12" fmla="*/ 0 w 4"/>
                  <a:gd name="T13" fmla="*/ 9 h 18"/>
                  <a:gd name="T14" fmla="*/ 2 w 4"/>
                  <a:gd name="T15" fmla="*/ 4 h 18"/>
                  <a:gd name="T16" fmla="*/ 2 w 4"/>
                  <a:gd name="T1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8">
                    <a:moveTo>
                      <a:pt x="2" y="2"/>
                    </a:moveTo>
                    <a:lnTo>
                      <a:pt x="2" y="0"/>
                    </a:lnTo>
                    <a:lnTo>
                      <a:pt x="4" y="6"/>
                    </a:lnTo>
                    <a:lnTo>
                      <a:pt x="4" y="9"/>
                    </a:lnTo>
                    <a:lnTo>
                      <a:pt x="2" y="18"/>
                    </a:lnTo>
                    <a:lnTo>
                      <a:pt x="0" y="18"/>
                    </a:lnTo>
                    <a:lnTo>
                      <a:pt x="0" y="9"/>
                    </a:lnTo>
                    <a:lnTo>
                      <a:pt x="2" y="4"/>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3" name="Freeform 2955">
                <a:extLst>
                  <a:ext uri="{FF2B5EF4-FFF2-40B4-BE49-F238E27FC236}">
                    <a16:creationId xmlns:a16="http://schemas.microsoft.com/office/drawing/2014/main" id="{0E96BAEA-4D81-C547-9EF2-CDDB87099306}"/>
                  </a:ext>
                </a:extLst>
              </p:cNvPr>
              <p:cNvSpPr>
                <a:spLocks/>
              </p:cNvSpPr>
              <p:nvPr/>
            </p:nvSpPr>
            <p:spPr bwMode="auto">
              <a:xfrm>
                <a:off x="4880" y="3320"/>
                <a:ext cx="25" cy="9"/>
              </a:xfrm>
              <a:custGeom>
                <a:avLst/>
                <a:gdLst>
                  <a:gd name="T0" fmla="*/ 2 w 25"/>
                  <a:gd name="T1" fmla="*/ 4 h 9"/>
                  <a:gd name="T2" fmla="*/ 2 w 25"/>
                  <a:gd name="T3" fmla="*/ 4 h 9"/>
                  <a:gd name="T4" fmla="*/ 12 w 25"/>
                  <a:gd name="T5" fmla="*/ 0 h 9"/>
                  <a:gd name="T6" fmla="*/ 18 w 25"/>
                  <a:gd name="T7" fmla="*/ 0 h 9"/>
                  <a:gd name="T8" fmla="*/ 18 w 25"/>
                  <a:gd name="T9" fmla="*/ 2 h 9"/>
                  <a:gd name="T10" fmla="*/ 23 w 25"/>
                  <a:gd name="T11" fmla="*/ 4 h 9"/>
                  <a:gd name="T12" fmla="*/ 25 w 25"/>
                  <a:gd name="T13" fmla="*/ 5 h 9"/>
                  <a:gd name="T14" fmla="*/ 18 w 25"/>
                  <a:gd name="T15" fmla="*/ 5 h 9"/>
                  <a:gd name="T16" fmla="*/ 18 w 25"/>
                  <a:gd name="T17" fmla="*/ 7 h 9"/>
                  <a:gd name="T18" fmla="*/ 16 w 25"/>
                  <a:gd name="T19" fmla="*/ 9 h 9"/>
                  <a:gd name="T20" fmla="*/ 12 w 25"/>
                  <a:gd name="T21" fmla="*/ 9 h 9"/>
                  <a:gd name="T22" fmla="*/ 2 w 25"/>
                  <a:gd name="T23" fmla="*/ 7 h 9"/>
                  <a:gd name="T24" fmla="*/ 0 w 25"/>
                  <a:gd name="T25" fmla="*/ 5 h 9"/>
                  <a:gd name="T26" fmla="*/ 2 w 2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9">
                    <a:moveTo>
                      <a:pt x="2" y="4"/>
                    </a:moveTo>
                    <a:lnTo>
                      <a:pt x="2" y="4"/>
                    </a:lnTo>
                    <a:lnTo>
                      <a:pt x="12" y="0"/>
                    </a:lnTo>
                    <a:lnTo>
                      <a:pt x="18" y="0"/>
                    </a:lnTo>
                    <a:lnTo>
                      <a:pt x="18" y="2"/>
                    </a:lnTo>
                    <a:lnTo>
                      <a:pt x="23" y="4"/>
                    </a:lnTo>
                    <a:lnTo>
                      <a:pt x="25" y="5"/>
                    </a:lnTo>
                    <a:lnTo>
                      <a:pt x="18" y="5"/>
                    </a:lnTo>
                    <a:lnTo>
                      <a:pt x="18" y="7"/>
                    </a:lnTo>
                    <a:lnTo>
                      <a:pt x="16" y="9"/>
                    </a:lnTo>
                    <a:lnTo>
                      <a:pt x="12" y="9"/>
                    </a:lnTo>
                    <a:lnTo>
                      <a:pt x="2" y="7"/>
                    </a:lnTo>
                    <a:lnTo>
                      <a:pt x="0" y="5"/>
                    </a:lnTo>
                    <a:lnTo>
                      <a:pt x="2"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4" name="Freeform 2956">
                <a:extLst>
                  <a:ext uri="{FF2B5EF4-FFF2-40B4-BE49-F238E27FC236}">
                    <a16:creationId xmlns:a16="http://schemas.microsoft.com/office/drawing/2014/main" id="{4D930203-A36B-9C40-B76B-4A1A12455797}"/>
                  </a:ext>
                </a:extLst>
              </p:cNvPr>
              <p:cNvSpPr>
                <a:spLocks/>
              </p:cNvSpPr>
              <p:nvPr/>
            </p:nvSpPr>
            <p:spPr bwMode="auto">
              <a:xfrm>
                <a:off x="4880" y="3320"/>
                <a:ext cx="25" cy="9"/>
              </a:xfrm>
              <a:custGeom>
                <a:avLst/>
                <a:gdLst>
                  <a:gd name="T0" fmla="*/ 2 w 25"/>
                  <a:gd name="T1" fmla="*/ 4 h 9"/>
                  <a:gd name="T2" fmla="*/ 2 w 25"/>
                  <a:gd name="T3" fmla="*/ 4 h 9"/>
                  <a:gd name="T4" fmla="*/ 12 w 25"/>
                  <a:gd name="T5" fmla="*/ 0 h 9"/>
                  <a:gd name="T6" fmla="*/ 18 w 25"/>
                  <a:gd name="T7" fmla="*/ 0 h 9"/>
                  <a:gd name="T8" fmla="*/ 18 w 25"/>
                  <a:gd name="T9" fmla="*/ 2 h 9"/>
                  <a:gd name="T10" fmla="*/ 23 w 25"/>
                  <a:gd name="T11" fmla="*/ 4 h 9"/>
                  <a:gd name="T12" fmla="*/ 25 w 25"/>
                  <a:gd name="T13" fmla="*/ 5 h 9"/>
                  <a:gd name="T14" fmla="*/ 18 w 25"/>
                  <a:gd name="T15" fmla="*/ 5 h 9"/>
                  <a:gd name="T16" fmla="*/ 18 w 25"/>
                  <a:gd name="T17" fmla="*/ 7 h 9"/>
                  <a:gd name="T18" fmla="*/ 16 w 25"/>
                  <a:gd name="T19" fmla="*/ 9 h 9"/>
                  <a:gd name="T20" fmla="*/ 12 w 25"/>
                  <a:gd name="T21" fmla="*/ 9 h 9"/>
                  <a:gd name="T22" fmla="*/ 2 w 25"/>
                  <a:gd name="T23" fmla="*/ 7 h 9"/>
                  <a:gd name="T24" fmla="*/ 0 w 25"/>
                  <a:gd name="T25" fmla="*/ 5 h 9"/>
                  <a:gd name="T26" fmla="*/ 2 w 25"/>
                  <a:gd name="T2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9">
                    <a:moveTo>
                      <a:pt x="2" y="4"/>
                    </a:moveTo>
                    <a:lnTo>
                      <a:pt x="2" y="4"/>
                    </a:lnTo>
                    <a:lnTo>
                      <a:pt x="12" y="0"/>
                    </a:lnTo>
                    <a:lnTo>
                      <a:pt x="18" y="0"/>
                    </a:lnTo>
                    <a:lnTo>
                      <a:pt x="18" y="2"/>
                    </a:lnTo>
                    <a:lnTo>
                      <a:pt x="23" y="4"/>
                    </a:lnTo>
                    <a:lnTo>
                      <a:pt x="25" y="5"/>
                    </a:lnTo>
                    <a:lnTo>
                      <a:pt x="18" y="5"/>
                    </a:lnTo>
                    <a:lnTo>
                      <a:pt x="18" y="7"/>
                    </a:lnTo>
                    <a:lnTo>
                      <a:pt x="16" y="9"/>
                    </a:lnTo>
                    <a:lnTo>
                      <a:pt x="12" y="9"/>
                    </a:lnTo>
                    <a:lnTo>
                      <a:pt x="2" y="7"/>
                    </a:lnTo>
                    <a:lnTo>
                      <a:pt x="0" y="5"/>
                    </a:lnTo>
                    <a:lnTo>
                      <a:pt x="2"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5" name="Freeform 2957">
                <a:extLst>
                  <a:ext uri="{FF2B5EF4-FFF2-40B4-BE49-F238E27FC236}">
                    <a16:creationId xmlns:a16="http://schemas.microsoft.com/office/drawing/2014/main" id="{A11D5531-803E-1D4B-B955-84462BDE4480}"/>
                  </a:ext>
                </a:extLst>
              </p:cNvPr>
              <p:cNvSpPr>
                <a:spLocks/>
              </p:cNvSpPr>
              <p:nvPr/>
            </p:nvSpPr>
            <p:spPr bwMode="auto">
              <a:xfrm>
                <a:off x="5062" y="3404"/>
                <a:ext cx="7" cy="11"/>
              </a:xfrm>
              <a:custGeom>
                <a:avLst/>
                <a:gdLst>
                  <a:gd name="T0" fmla="*/ 0 w 7"/>
                  <a:gd name="T1" fmla="*/ 0 h 11"/>
                  <a:gd name="T2" fmla="*/ 2 w 7"/>
                  <a:gd name="T3" fmla="*/ 0 h 11"/>
                  <a:gd name="T4" fmla="*/ 7 w 7"/>
                  <a:gd name="T5" fmla="*/ 3 h 11"/>
                  <a:gd name="T6" fmla="*/ 7 w 7"/>
                  <a:gd name="T7" fmla="*/ 7 h 11"/>
                  <a:gd name="T8" fmla="*/ 7 w 7"/>
                  <a:gd name="T9" fmla="*/ 9 h 11"/>
                  <a:gd name="T10" fmla="*/ 3 w 7"/>
                  <a:gd name="T11" fmla="*/ 11 h 11"/>
                  <a:gd name="T12" fmla="*/ 3 w 7"/>
                  <a:gd name="T13" fmla="*/ 7 h 11"/>
                  <a:gd name="T14" fmla="*/ 2 w 7"/>
                  <a:gd name="T15" fmla="*/ 3 h 11"/>
                  <a:gd name="T16" fmla="*/ 0 w 7"/>
                  <a:gd name="T17" fmla="*/ 2 h 11"/>
                  <a:gd name="T18" fmla="*/ 0 w 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0"/>
                    </a:moveTo>
                    <a:lnTo>
                      <a:pt x="2" y="0"/>
                    </a:lnTo>
                    <a:lnTo>
                      <a:pt x="7" y="3"/>
                    </a:lnTo>
                    <a:lnTo>
                      <a:pt x="7" y="7"/>
                    </a:lnTo>
                    <a:lnTo>
                      <a:pt x="7" y="9"/>
                    </a:lnTo>
                    <a:lnTo>
                      <a:pt x="3" y="11"/>
                    </a:lnTo>
                    <a:lnTo>
                      <a:pt x="3" y="7"/>
                    </a:lnTo>
                    <a:lnTo>
                      <a:pt x="2" y="3"/>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6" name="Freeform 2958">
                <a:extLst>
                  <a:ext uri="{FF2B5EF4-FFF2-40B4-BE49-F238E27FC236}">
                    <a16:creationId xmlns:a16="http://schemas.microsoft.com/office/drawing/2014/main" id="{FCB12CFA-8E8B-5B4E-BAE9-DB14E23604B6}"/>
                  </a:ext>
                </a:extLst>
              </p:cNvPr>
              <p:cNvSpPr>
                <a:spLocks/>
              </p:cNvSpPr>
              <p:nvPr/>
            </p:nvSpPr>
            <p:spPr bwMode="auto">
              <a:xfrm>
                <a:off x="5062" y="3404"/>
                <a:ext cx="7" cy="11"/>
              </a:xfrm>
              <a:custGeom>
                <a:avLst/>
                <a:gdLst>
                  <a:gd name="T0" fmla="*/ 0 w 7"/>
                  <a:gd name="T1" fmla="*/ 0 h 11"/>
                  <a:gd name="T2" fmla="*/ 2 w 7"/>
                  <a:gd name="T3" fmla="*/ 0 h 11"/>
                  <a:gd name="T4" fmla="*/ 7 w 7"/>
                  <a:gd name="T5" fmla="*/ 3 h 11"/>
                  <a:gd name="T6" fmla="*/ 7 w 7"/>
                  <a:gd name="T7" fmla="*/ 7 h 11"/>
                  <a:gd name="T8" fmla="*/ 7 w 7"/>
                  <a:gd name="T9" fmla="*/ 9 h 11"/>
                  <a:gd name="T10" fmla="*/ 3 w 7"/>
                  <a:gd name="T11" fmla="*/ 11 h 11"/>
                  <a:gd name="T12" fmla="*/ 3 w 7"/>
                  <a:gd name="T13" fmla="*/ 7 h 11"/>
                  <a:gd name="T14" fmla="*/ 2 w 7"/>
                  <a:gd name="T15" fmla="*/ 3 h 11"/>
                  <a:gd name="T16" fmla="*/ 0 w 7"/>
                  <a:gd name="T17" fmla="*/ 2 h 11"/>
                  <a:gd name="T18" fmla="*/ 0 w 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0"/>
                    </a:moveTo>
                    <a:lnTo>
                      <a:pt x="2" y="0"/>
                    </a:lnTo>
                    <a:lnTo>
                      <a:pt x="7" y="3"/>
                    </a:lnTo>
                    <a:lnTo>
                      <a:pt x="7" y="7"/>
                    </a:lnTo>
                    <a:lnTo>
                      <a:pt x="7" y="9"/>
                    </a:lnTo>
                    <a:lnTo>
                      <a:pt x="3" y="11"/>
                    </a:lnTo>
                    <a:lnTo>
                      <a:pt x="3" y="7"/>
                    </a:lnTo>
                    <a:lnTo>
                      <a:pt x="2" y="3"/>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7" name="Freeform 2959">
                <a:extLst>
                  <a:ext uri="{FF2B5EF4-FFF2-40B4-BE49-F238E27FC236}">
                    <a16:creationId xmlns:a16="http://schemas.microsoft.com/office/drawing/2014/main" id="{531EBCD1-F808-1C4E-B7BA-2312F3B2F3F0}"/>
                  </a:ext>
                </a:extLst>
              </p:cNvPr>
              <p:cNvSpPr>
                <a:spLocks/>
              </p:cNvSpPr>
              <p:nvPr/>
            </p:nvSpPr>
            <p:spPr bwMode="auto">
              <a:xfrm>
                <a:off x="5012" y="3422"/>
                <a:ext cx="59" cy="64"/>
              </a:xfrm>
              <a:custGeom>
                <a:avLst/>
                <a:gdLst>
                  <a:gd name="T0" fmla="*/ 0 w 59"/>
                  <a:gd name="T1" fmla="*/ 0 h 64"/>
                  <a:gd name="T2" fmla="*/ 2 w 59"/>
                  <a:gd name="T3" fmla="*/ 2 h 64"/>
                  <a:gd name="T4" fmla="*/ 5 w 59"/>
                  <a:gd name="T5" fmla="*/ 3 h 64"/>
                  <a:gd name="T6" fmla="*/ 7 w 59"/>
                  <a:gd name="T7" fmla="*/ 3 h 64"/>
                  <a:gd name="T8" fmla="*/ 9 w 59"/>
                  <a:gd name="T9" fmla="*/ 3 h 64"/>
                  <a:gd name="T10" fmla="*/ 20 w 59"/>
                  <a:gd name="T11" fmla="*/ 10 h 64"/>
                  <a:gd name="T12" fmla="*/ 30 w 59"/>
                  <a:gd name="T13" fmla="*/ 10 h 64"/>
                  <a:gd name="T14" fmla="*/ 37 w 59"/>
                  <a:gd name="T15" fmla="*/ 7 h 64"/>
                  <a:gd name="T16" fmla="*/ 43 w 59"/>
                  <a:gd name="T17" fmla="*/ 7 h 64"/>
                  <a:gd name="T18" fmla="*/ 46 w 59"/>
                  <a:gd name="T19" fmla="*/ 3 h 64"/>
                  <a:gd name="T20" fmla="*/ 50 w 59"/>
                  <a:gd name="T21" fmla="*/ 5 h 64"/>
                  <a:gd name="T22" fmla="*/ 52 w 59"/>
                  <a:gd name="T23" fmla="*/ 3 h 64"/>
                  <a:gd name="T24" fmla="*/ 53 w 59"/>
                  <a:gd name="T25" fmla="*/ 3 h 64"/>
                  <a:gd name="T26" fmla="*/ 57 w 59"/>
                  <a:gd name="T27" fmla="*/ 7 h 64"/>
                  <a:gd name="T28" fmla="*/ 57 w 59"/>
                  <a:gd name="T29" fmla="*/ 30 h 64"/>
                  <a:gd name="T30" fmla="*/ 59 w 59"/>
                  <a:gd name="T31" fmla="*/ 32 h 64"/>
                  <a:gd name="T32" fmla="*/ 59 w 59"/>
                  <a:gd name="T33" fmla="*/ 35 h 64"/>
                  <a:gd name="T34" fmla="*/ 57 w 59"/>
                  <a:gd name="T35" fmla="*/ 30 h 64"/>
                  <a:gd name="T36" fmla="*/ 57 w 59"/>
                  <a:gd name="T37" fmla="*/ 28 h 64"/>
                  <a:gd name="T38" fmla="*/ 53 w 59"/>
                  <a:gd name="T39" fmla="*/ 35 h 64"/>
                  <a:gd name="T40" fmla="*/ 53 w 59"/>
                  <a:gd name="T41" fmla="*/ 39 h 64"/>
                  <a:gd name="T42" fmla="*/ 52 w 59"/>
                  <a:gd name="T43" fmla="*/ 39 h 64"/>
                  <a:gd name="T44" fmla="*/ 52 w 59"/>
                  <a:gd name="T45" fmla="*/ 46 h 64"/>
                  <a:gd name="T46" fmla="*/ 50 w 59"/>
                  <a:gd name="T47" fmla="*/ 46 h 64"/>
                  <a:gd name="T48" fmla="*/ 48 w 59"/>
                  <a:gd name="T49" fmla="*/ 46 h 64"/>
                  <a:gd name="T50" fmla="*/ 46 w 59"/>
                  <a:gd name="T51" fmla="*/ 46 h 64"/>
                  <a:gd name="T52" fmla="*/ 45 w 59"/>
                  <a:gd name="T53" fmla="*/ 46 h 64"/>
                  <a:gd name="T54" fmla="*/ 45 w 59"/>
                  <a:gd name="T55" fmla="*/ 50 h 64"/>
                  <a:gd name="T56" fmla="*/ 45 w 59"/>
                  <a:gd name="T57" fmla="*/ 52 h 64"/>
                  <a:gd name="T58" fmla="*/ 43 w 59"/>
                  <a:gd name="T59" fmla="*/ 53 h 64"/>
                  <a:gd name="T60" fmla="*/ 41 w 59"/>
                  <a:gd name="T61" fmla="*/ 55 h 64"/>
                  <a:gd name="T62" fmla="*/ 39 w 59"/>
                  <a:gd name="T63" fmla="*/ 53 h 64"/>
                  <a:gd name="T64" fmla="*/ 37 w 59"/>
                  <a:gd name="T65" fmla="*/ 53 h 64"/>
                  <a:gd name="T66" fmla="*/ 37 w 59"/>
                  <a:gd name="T67" fmla="*/ 55 h 64"/>
                  <a:gd name="T68" fmla="*/ 36 w 59"/>
                  <a:gd name="T69" fmla="*/ 60 h 64"/>
                  <a:gd name="T70" fmla="*/ 34 w 59"/>
                  <a:gd name="T71" fmla="*/ 64 h 64"/>
                  <a:gd name="T72" fmla="*/ 32 w 59"/>
                  <a:gd name="T73" fmla="*/ 64 h 64"/>
                  <a:gd name="T74" fmla="*/ 30 w 59"/>
                  <a:gd name="T75" fmla="*/ 62 h 64"/>
                  <a:gd name="T76" fmla="*/ 28 w 59"/>
                  <a:gd name="T77" fmla="*/ 62 h 64"/>
                  <a:gd name="T78" fmla="*/ 27 w 59"/>
                  <a:gd name="T79" fmla="*/ 62 h 64"/>
                  <a:gd name="T80" fmla="*/ 25 w 59"/>
                  <a:gd name="T81" fmla="*/ 60 h 64"/>
                  <a:gd name="T82" fmla="*/ 21 w 59"/>
                  <a:gd name="T83" fmla="*/ 60 h 64"/>
                  <a:gd name="T84" fmla="*/ 20 w 59"/>
                  <a:gd name="T85" fmla="*/ 59 h 64"/>
                  <a:gd name="T86" fmla="*/ 23 w 59"/>
                  <a:gd name="T87" fmla="*/ 59 h 64"/>
                  <a:gd name="T88" fmla="*/ 23 w 59"/>
                  <a:gd name="T89" fmla="*/ 57 h 64"/>
                  <a:gd name="T90" fmla="*/ 21 w 59"/>
                  <a:gd name="T91" fmla="*/ 57 h 64"/>
                  <a:gd name="T92" fmla="*/ 18 w 59"/>
                  <a:gd name="T93" fmla="*/ 55 h 64"/>
                  <a:gd name="T94" fmla="*/ 11 w 59"/>
                  <a:gd name="T95" fmla="*/ 44 h 64"/>
                  <a:gd name="T96" fmla="*/ 7 w 59"/>
                  <a:gd name="T97" fmla="*/ 32 h 64"/>
                  <a:gd name="T98" fmla="*/ 11 w 59"/>
                  <a:gd name="T99" fmla="*/ 37 h 64"/>
                  <a:gd name="T100" fmla="*/ 12 w 59"/>
                  <a:gd name="T101" fmla="*/ 35 h 64"/>
                  <a:gd name="T102" fmla="*/ 11 w 59"/>
                  <a:gd name="T103" fmla="*/ 34 h 64"/>
                  <a:gd name="T104" fmla="*/ 0 w 59"/>
                  <a:gd name="T105" fmla="*/ 12 h 64"/>
                  <a:gd name="T106" fmla="*/ 0 w 59"/>
                  <a:gd name="T10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64">
                    <a:moveTo>
                      <a:pt x="0" y="0"/>
                    </a:moveTo>
                    <a:lnTo>
                      <a:pt x="2" y="2"/>
                    </a:lnTo>
                    <a:lnTo>
                      <a:pt x="5" y="3"/>
                    </a:lnTo>
                    <a:lnTo>
                      <a:pt x="7" y="3"/>
                    </a:lnTo>
                    <a:lnTo>
                      <a:pt x="9" y="3"/>
                    </a:lnTo>
                    <a:lnTo>
                      <a:pt x="20" y="10"/>
                    </a:lnTo>
                    <a:lnTo>
                      <a:pt x="30" y="10"/>
                    </a:lnTo>
                    <a:lnTo>
                      <a:pt x="37" y="7"/>
                    </a:lnTo>
                    <a:lnTo>
                      <a:pt x="43" y="7"/>
                    </a:lnTo>
                    <a:lnTo>
                      <a:pt x="46" y="3"/>
                    </a:lnTo>
                    <a:lnTo>
                      <a:pt x="50" y="5"/>
                    </a:lnTo>
                    <a:lnTo>
                      <a:pt x="52" y="3"/>
                    </a:lnTo>
                    <a:lnTo>
                      <a:pt x="53" y="3"/>
                    </a:lnTo>
                    <a:lnTo>
                      <a:pt x="57" y="7"/>
                    </a:lnTo>
                    <a:lnTo>
                      <a:pt x="57" y="30"/>
                    </a:lnTo>
                    <a:lnTo>
                      <a:pt x="59" y="32"/>
                    </a:lnTo>
                    <a:lnTo>
                      <a:pt x="59" y="35"/>
                    </a:lnTo>
                    <a:lnTo>
                      <a:pt x="57" y="30"/>
                    </a:lnTo>
                    <a:lnTo>
                      <a:pt x="57" y="28"/>
                    </a:lnTo>
                    <a:lnTo>
                      <a:pt x="53" y="35"/>
                    </a:lnTo>
                    <a:lnTo>
                      <a:pt x="53" y="39"/>
                    </a:lnTo>
                    <a:lnTo>
                      <a:pt x="52" y="39"/>
                    </a:lnTo>
                    <a:lnTo>
                      <a:pt x="52" y="46"/>
                    </a:lnTo>
                    <a:lnTo>
                      <a:pt x="50" y="46"/>
                    </a:lnTo>
                    <a:lnTo>
                      <a:pt x="48" y="46"/>
                    </a:lnTo>
                    <a:lnTo>
                      <a:pt x="46" y="46"/>
                    </a:lnTo>
                    <a:lnTo>
                      <a:pt x="45" y="46"/>
                    </a:lnTo>
                    <a:lnTo>
                      <a:pt x="45" y="50"/>
                    </a:lnTo>
                    <a:lnTo>
                      <a:pt x="45" y="52"/>
                    </a:lnTo>
                    <a:lnTo>
                      <a:pt x="43" y="53"/>
                    </a:lnTo>
                    <a:lnTo>
                      <a:pt x="41" y="55"/>
                    </a:lnTo>
                    <a:lnTo>
                      <a:pt x="39" y="53"/>
                    </a:lnTo>
                    <a:lnTo>
                      <a:pt x="37" y="53"/>
                    </a:lnTo>
                    <a:lnTo>
                      <a:pt x="37" y="55"/>
                    </a:lnTo>
                    <a:lnTo>
                      <a:pt x="36" y="60"/>
                    </a:lnTo>
                    <a:lnTo>
                      <a:pt x="34" y="64"/>
                    </a:lnTo>
                    <a:lnTo>
                      <a:pt x="32" y="64"/>
                    </a:lnTo>
                    <a:lnTo>
                      <a:pt x="30" y="62"/>
                    </a:lnTo>
                    <a:lnTo>
                      <a:pt x="28" y="62"/>
                    </a:lnTo>
                    <a:lnTo>
                      <a:pt x="27" y="62"/>
                    </a:lnTo>
                    <a:lnTo>
                      <a:pt x="25" y="60"/>
                    </a:lnTo>
                    <a:lnTo>
                      <a:pt x="21" y="60"/>
                    </a:lnTo>
                    <a:lnTo>
                      <a:pt x="20" y="59"/>
                    </a:lnTo>
                    <a:lnTo>
                      <a:pt x="23" y="59"/>
                    </a:lnTo>
                    <a:lnTo>
                      <a:pt x="23" y="57"/>
                    </a:lnTo>
                    <a:lnTo>
                      <a:pt x="21" y="57"/>
                    </a:lnTo>
                    <a:lnTo>
                      <a:pt x="18" y="55"/>
                    </a:lnTo>
                    <a:lnTo>
                      <a:pt x="11" y="44"/>
                    </a:lnTo>
                    <a:lnTo>
                      <a:pt x="7" y="32"/>
                    </a:lnTo>
                    <a:lnTo>
                      <a:pt x="11" y="37"/>
                    </a:lnTo>
                    <a:lnTo>
                      <a:pt x="12" y="35"/>
                    </a:lnTo>
                    <a:lnTo>
                      <a:pt x="11" y="34"/>
                    </a:lnTo>
                    <a:lnTo>
                      <a:pt x="0" y="1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8" name="Freeform 2960">
                <a:extLst>
                  <a:ext uri="{FF2B5EF4-FFF2-40B4-BE49-F238E27FC236}">
                    <a16:creationId xmlns:a16="http://schemas.microsoft.com/office/drawing/2014/main" id="{F4CBF2FF-065C-1545-9EBD-69118CF41A31}"/>
                  </a:ext>
                </a:extLst>
              </p:cNvPr>
              <p:cNvSpPr>
                <a:spLocks/>
              </p:cNvSpPr>
              <p:nvPr/>
            </p:nvSpPr>
            <p:spPr bwMode="auto">
              <a:xfrm>
                <a:off x="5012" y="3422"/>
                <a:ext cx="59" cy="64"/>
              </a:xfrm>
              <a:custGeom>
                <a:avLst/>
                <a:gdLst>
                  <a:gd name="T0" fmla="*/ 0 w 59"/>
                  <a:gd name="T1" fmla="*/ 0 h 64"/>
                  <a:gd name="T2" fmla="*/ 2 w 59"/>
                  <a:gd name="T3" fmla="*/ 2 h 64"/>
                  <a:gd name="T4" fmla="*/ 5 w 59"/>
                  <a:gd name="T5" fmla="*/ 3 h 64"/>
                  <a:gd name="T6" fmla="*/ 7 w 59"/>
                  <a:gd name="T7" fmla="*/ 3 h 64"/>
                  <a:gd name="T8" fmla="*/ 9 w 59"/>
                  <a:gd name="T9" fmla="*/ 3 h 64"/>
                  <a:gd name="T10" fmla="*/ 20 w 59"/>
                  <a:gd name="T11" fmla="*/ 10 h 64"/>
                  <a:gd name="T12" fmla="*/ 30 w 59"/>
                  <a:gd name="T13" fmla="*/ 10 h 64"/>
                  <a:gd name="T14" fmla="*/ 37 w 59"/>
                  <a:gd name="T15" fmla="*/ 7 h 64"/>
                  <a:gd name="T16" fmla="*/ 43 w 59"/>
                  <a:gd name="T17" fmla="*/ 7 h 64"/>
                  <a:gd name="T18" fmla="*/ 46 w 59"/>
                  <a:gd name="T19" fmla="*/ 3 h 64"/>
                  <a:gd name="T20" fmla="*/ 50 w 59"/>
                  <a:gd name="T21" fmla="*/ 5 h 64"/>
                  <a:gd name="T22" fmla="*/ 52 w 59"/>
                  <a:gd name="T23" fmla="*/ 3 h 64"/>
                  <a:gd name="T24" fmla="*/ 53 w 59"/>
                  <a:gd name="T25" fmla="*/ 3 h 64"/>
                  <a:gd name="T26" fmla="*/ 57 w 59"/>
                  <a:gd name="T27" fmla="*/ 7 h 64"/>
                  <a:gd name="T28" fmla="*/ 57 w 59"/>
                  <a:gd name="T29" fmla="*/ 30 h 64"/>
                  <a:gd name="T30" fmla="*/ 59 w 59"/>
                  <a:gd name="T31" fmla="*/ 32 h 64"/>
                  <a:gd name="T32" fmla="*/ 59 w 59"/>
                  <a:gd name="T33" fmla="*/ 35 h 64"/>
                  <a:gd name="T34" fmla="*/ 57 w 59"/>
                  <a:gd name="T35" fmla="*/ 30 h 64"/>
                  <a:gd name="T36" fmla="*/ 57 w 59"/>
                  <a:gd name="T37" fmla="*/ 28 h 64"/>
                  <a:gd name="T38" fmla="*/ 53 w 59"/>
                  <a:gd name="T39" fmla="*/ 35 h 64"/>
                  <a:gd name="T40" fmla="*/ 53 w 59"/>
                  <a:gd name="T41" fmla="*/ 39 h 64"/>
                  <a:gd name="T42" fmla="*/ 52 w 59"/>
                  <a:gd name="T43" fmla="*/ 39 h 64"/>
                  <a:gd name="T44" fmla="*/ 52 w 59"/>
                  <a:gd name="T45" fmla="*/ 46 h 64"/>
                  <a:gd name="T46" fmla="*/ 50 w 59"/>
                  <a:gd name="T47" fmla="*/ 46 h 64"/>
                  <a:gd name="T48" fmla="*/ 48 w 59"/>
                  <a:gd name="T49" fmla="*/ 46 h 64"/>
                  <a:gd name="T50" fmla="*/ 46 w 59"/>
                  <a:gd name="T51" fmla="*/ 46 h 64"/>
                  <a:gd name="T52" fmla="*/ 45 w 59"/>
                  <a:gd name="T53" fmla="*/ 46 h 64"/>
                  <a:gd name="T54" fmla="*/ 45 w 59"/>
                  <a:gd name="T55" fmla="*/ 50 h 64"/>
                  <a:gd name="T56" fmla="*/ 45 w 59"/>
                  <a:gd name="T57" fmla="*/ 52 h 64"/>
                  <a:gd name="T58" fmla="*/ 43 w 59"/>
                  <a:gd name="T59" fmla="*/ 53 h 64"/>
                  <a:gd name="T60" fmla="*/ 41 w 59"/>
                  <a:gd name="T61" fmla="*/ 55 h 64"/>
                  <a:gd name="T62" fmla="*/ 39 w 59"/>
                  <a:gd name="T63" fmla="*/ 53 h 64"/>
                  <a:gd name="T64" fmla="*/ 37 w 59"/>
                  <a:gd name="T65" fmla="*/ 53 h 64"/>
                  <a:gd name="T66" fmla="*/ 37 w 59"/>
                  <a:gd name="T67" fmla="*/ 55 h 64"/>
                  <a:gd name="T68" fmla="*/ 36 w 59"/>
                  <a:gd name="T69" fmla="*/ 60 h 64"/>
                  <a:gd name="T70" fmla="*/ 34 w 59"/>
                  <a:gd name="T71" fmla="*/ 64 h 64"/>
                  <a:gd name="T72" fmla="*/ 32 w 59"/>
                  <a:gd name="T73" fmla="*/ 64 h 64"/>
                  <a:gd name="T74" fmla="*/ 30 w 59"/>
                  <a:gd name="T75" fmla="*/ 62 h 64"/>
                  <a:gd name="T76" fmla="*/ 28 w 59"/>
                  <a:gd name="T77" fmla="*/ 62 h 64"/>
                  <a:gd name="T78" fmla="*/ 27 w 59"/>
                  <a:gd name="T79" fmla="*/ 62 h 64"/>
                  <a:gd name="T80" fmla="*/ 25 w 59"/>
                  <a:gd name="T81" fmla="*/ 60 h 64"/>
                  <a:gd name="T82" fmla="*/ 21 w 59"/>
                  <a:gd name="T83" fmla="*/ 60 h 64"/>
                  <a:gd name="T84" fmla="*/ 20 w 59"/>
                  <a:gd name="T85" fmla="*/ 59 h 64"/>
                  <a:gd name="T86" fmla="*/ 23 w 59"/>
                  <a:gd name="T87" fmla="*/ 59 h 64"/>
                  <a:gd name="T88" fmla="*/ 23 w 59"/>
                  <a:gd name="T89" fmla="*/ 57 h 64"/>
                  <a:gd name="T90" fmla="*/ 21 w 59"/>
                  <a:gd name="T91" fmla="*/ 57 h 64"/>
                  <a:gd name="T92" fmla="*/ 18 w 59"/>
                  <a:gd name="T93" fmla="*/ 55 h 64"/>
                  <a:gd name="T94" fmla="*/ 11 w 59"/>
                  <a:gd name="T95" fmla="*/ 44 h 64"/>
                  <a:gd name="T96" fmla="*/ 7 w 59"/>
                  <a:gd name="T97" fmla="*/ 32 h 64"/>
                  <a:gd name="T98" fmla="*/ 11 w 59"/>
                  <a:gd name="T99" fmla="*/ 37 h 64"/>
                  <a:gd name="T100" fmla="*/ 12 w 59"/>
                  <a:gd name="T101" fmla="*/ 35 h 64"/>
                  <a:gd name="T102" fmla="*/ 11 w 59"/>
                  <a:gd name="T103" fmla="*/ 34 h 64"/>
                  <a:gd name="T104" fmla="*/ 0 w 59"/>
                  <a:gd name="T105" fmla="*/ 12 h 64"/>
                  <a:gd name="T106" fmla="*/ 0 w 59"/>
                  <a:gd name="T10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64">
                    <a:moveTo>
                      <a:pt x="0" y="0"/>
                    </a:moveTo>
                    <a:lnTo>
                      <a:pt x="2" y="2"/>
                    </a:lnTo>
                    <a:lnTo>
                      <a:pt x="5" y="3"/>
                    </a:lnTo>
                    <a:lnTo>
                      <a:pt x="7" y="3"/>
                    </a:lnTo>
                    <a:lnTo>
                      <a:pt x="9" y="3"/>
                    </a:lnTo>
                    <a:lnTo>
                      <a:pt x="20" y="10"/>
                    </a:lnTo>
                    <a:lnTo>
                      <a:pt x="30" y="10"/>
                    </a:lnTo>
                    <a:lnTo>
                      <a:pt x="37" y="7"/>
                    </a:lnTo>
                    <a:lnTo>
                      <a:pt x="43" y="7"/>
                    </a:lnTo>
                    <a:lnTo>
                      <a:pt x="46" y="3"/>
                    </a:lnTo>
                    <a:lnTo>
                      <a:pt x="50" y="5"/>
                    </a:lnTo>
                    <a:lnTo>
                      <a:pt x="52" y="3"/>
                    </a:lnTo>
                    <a:lnTo>
                      <a:pt x="53" y="3"/>
                    </a:lnTo>
                    <a:lnTo>
                      <a:pt x="57" y="7"/>
                    </a:lnTo>
                    <a:lnTo>
                      <a:pt x="57" y="30"/>
                    </a:lnTo>
                    <a:lnTo>
                      <a:pt x="59" y="32"/>
                    </a:lnTo>
                    <a:lnTo>
                      <a:pt x="59" y="35"/>
                    </a:lnTo>
                    <a:lnTo>
                      <a:pt x="57" y="30"/>
                    </a:lnTo>
                    <a:lnTo>
                      <a:pt x="57" y="28"/>
                    </a:lnTo>
                    <a:lnTo>
                      <a:pt x="53" y="35"/>
                    </a:lnTo>
                    <a:lnTo>
                      <a:pt x="53" y="39"/>
                    </a:lnTo>
                    <a:lnTo>
                      <a:pt x="52" y="39"/>
                    </a:lnTo>
                    <a:lnTo>
                      <a:pt x="52" y="46"/>
                    </a:lnTo>
                    <a:lnTo>
                      <a:pt x="50" y="46"/>
                    </a:lnTo>
                    <a:lnTo>
                      <a:pt x="48" y="46"/>
                    </a:lnTo>
                    <a:lnTo>
                      <a:pt x="46" y="46"/>
                    </a:lnTo>
                    <a:lnTo>
                      <a:pt x="45" y="46"/>
                    </a:lnTo>
                    <a:lnTo>
                      <a:pt x="45" y="50"/>
                    </a:lnTo>
                    <a:lnTo>
                      <a:pt x="45" y="52"/>
                    </a:lnTo>
                    <a:lnTo>
                      <a:pt x="43" y="53"/>
                    </a:lnTo>
                    <a:lnTo>
                      <a:pt x="41" y="55"/>
                    </a:lnTo>
                    <a:lnTo>
                      <a:pt x="39" y="53"/>
                    </a:lnTo>
                    <a:lnTo>
                      <a:pt x="37" y="53"/>
                    </a:lnTo>
                    <a:lnTo>
                      <a:pt x="37" y="55"/>
                    </a:lnTo>
                    <a:lnTo>
                      <a:pt x="36" y="60"/>
                    </a:lnTo>
                    <a:lnTo>
                      <a:pt x="34" y="64"/>
                    </a:lnTo>
                    <a:lnTo>
                      <a:pt x="32" y="64"/>
                    </a:lnTo>
                    <a:lnTo>
                      <a:pt x="30" y="62"/>
                    </a:lnTo>
                    <a:lnTo>
                      <a:pt x="28" y="62"/>
                    </a:lnTo>
                    <a:lnTo>
                      <a:pt x="27" y="62"/>
                    </a:lnTo>
                    <a:lnTo>
                      <a:pt x="25" y="60"/>
                    </a:lnTo>
                    <a:lnTo>
                      <a:pt x="21" y="60"/>
                    </a:lnTo>
                    <a:lnTo>
                      <a:pt x="20" y="59"/>
                    </a:lnTo>
                    <a:lnTo>
                      <a:pt x="23" y="59"/>
                    </a:lnTo>
                    <a:lnTo>
                      <a:pt x="23" y="57"/>
                    </a:lnTo>
                    <a:lnTo>
                      <a:pt x="21" y="57"/>
                    </a:lnTo>
                    <a:lnTo>
                      <a:pt x="18" y="55"/>
                    </a:lnTo>
                    <a:lnTo>
                      <a:pt x="11" y="44"/>
                    </a:lnTo>
                    <a:lnTo>
                      <a:pt x="7" y="32"/>
                    </a:lnTo>
                    <a:lnTo>
                      <a:pt x="11" y="37"/>
                    </a:lnTo>
                    <a:lnTo>
                      <a:pt x="12" y="35"/>
                    </a:lnTo>
                    <a:lnTo>
                      <a:pt x="11" y="34"/>
                    </a:lnTo>
                    <a:lnTo>
                      <a:pt x="0" y="1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19" name="Freeform 2961">
                <a:extLst>
                  <a:ext uri="{FF2B5EF4-FFF2-40B4-BE49-F238E27FC236}">
                    <a16:creationId xmlns:a16="http://schemas.microsoft.com/office/drawing/2014/main" id="{FC1308A7-BFCB-1447-A28F-6A9E3C887099}"/>
                  </a:ext>
                </a:extLst>
              </p:cNvPr>
              <p:cNvSpPr>
                <a:spLocks/>
              </p:cNvSpPr>
              <p:nvPr/>
            </p:nvSpPr>
            <p:spPr bwMode="auto">
              <a:xfrm>
                <a:off x="4507" y="2884"/>
                <a:ext cx="646" cy="507"/>
              </a:xfrm>
              <a:custGeom>
                <a:avLst/>
                <a:gdLst>
                  <a:gd name="T0" fmla="*/ 26 w 646"/>
                  <a:gd name="T1" fmla="*/ 182 h 507"/>
                  <a:gd name="T2" fmla="*/ 73 w 646"/>
                  <a:gd name="T3" fmla="*/ 165 h 507"/>
                  <a:gd name="T4" fmla="*/ 135 w 646"/>
                  <a:gd name="T5" fmla="*/ 129 h 507"/>
                  <a:gd name="T6" fmla="*/ 151 w 646"/>
                  <a:gd name="T7" fmla="*/ 98 h 507"/>
                  <a:gd name="T8" fmla="*/ 167 w 646"/>
                  <a:gd name="T9" fmla="*/ 102 h 507"/>
                  <a:gd name="T10" fmla="*/ 176 w 646"/>
                  <a:gd name="T11" fmla="*/ 93 h 507"/>
                  <a:gd name="T12" fmla="*/ 187 w 646"/>
                  <a:gd name="T13" fmla="*/ 72 h 507"/>
                  <a:gd name="T14" fmla="*/ 203 w 646"/>
                  <a:gd name="T15" fmla="*/ 56 h 507"/>
                  <a:gd name="T16" fmla="*/ 216 w 646"/>
                  <a:gd name="T17" fmla="*/ 52 h 507"/>
                  <a:gd name="T18" fmla="*/ 239 w 646"/>
                  <a:gd name="T19" fmla="*/ 73 h 507"/>
                  <a:gd name="T20" fmla="*/ 260 w 646"/>
                  <a:gd name="T21" fmla="*/ 73 h 507"/>
                  <a:gd name="T22" fmla="*/ 266 w 646"/>
                  <a:gd name="T23" fmla="*/ 47 h 507"/>
                  <a:gd name="T24" fmla="*/ 282 w 646"/>
                  <a:gd name="T25" fmla="*/ 32 h 507"/>
                  <a:gd name="T26" fmla="*/ 307 w 646"/>
                  <a:gd name="T27" fmla="*/ 15 h 507"/>
                  <a:gd name="T28" fmla="*/ 301 w 646"/>
                  <a:gd name="T29" fmla="*/ 13 h 507"/>
                  <a:gd name="T30" fmla="*/ 316 w 646"/>
                  <a:gd name="T31" fmla="*/ 15 h 507"/>
                  <a:gd name="T32" fmla="*/ 337 w 646"/>
                  <a:gd name="T33" fmla="*/ 22 h 507"/>
                  <a:gd name="T34" fmla="*/ 362 w 646"/>
                  <a:gd name="T35" fmla="*/ 22 h 507"/>
                  <a:gd name="T36" fmla="*/ 367 w 646"/>
                  <a:gd name="T37" fmla="*/ 23 h 507"/>
                  <a:gd name="T38" fmla="*/ 371 w 646"/>
                  <a:gd name="T39" fmla="*/ 36 h 507"/>
                  <a:gd name="T40" fmla="*/ 362 w 646"/>
                  <a:gd name="T41" fmla="*/ 50 h 507"/>
                  <a:gd name="T42" fmla="*/ 371 w 646"/>
                  <a:gd name="T43" fmla="*/ 82 h 507"/>
                  <a:gd name="T44" fmla="*/ 430 w 646"/>
                  <a:gd name="T45" fmla="*/ 116 h 507"/>
                  <a:gd name="T46" fmla="*/ 458 w 646"/>
                  <a:gd name="T47" fmla="*/ 22 h 507"/>
                  <a:gd name="T48" fmla="*/ 473 w 646"/>
                  <a:gd name="T49" fmla="*/ 6 h 507"/>
                  <a:gd name="T50" fmla="*/ 485 w 646"/>
                  <a:gd name="T51" fmla="*/ 45 h 507"/>
                  <a:gd name="T52" fmla="*/ 510 w 646"/>
                  <a:gd name="T53" fmla="*/ 68 h 507"/>
                  <a:gd name="T54" fmla="*/ 526 w 646"/>
                  <a:gd name="T55" fmla="*/ 120 h 507"/>
                  <a:gd name="T56" fmla="*/ 532 w 646"/>
                  <a:gd name="T57" fmla="*/ 138 h 507"/>
                  <a:gd name="T58" fmla="*/ 562 w 646"/>
                  <a:gd name="T59" fmla="*/ 156 h 507"/>
                  <a:gd name="T60" fmla="*/ 582 w 646"/>
                  <a:gd name="T61" fmla="*/ 190 h 507"/>
                  <a:gd name="T62" fmla="*/ 598 w 646"/>
                  <a:gd name="T63" fmla="*/ 193 h 507"/>
                  <a:gd name="T64" fmla="*/ 626 w 646"/>
                  <a:gd name="T65" fmla="*/ 234 h 507"/>
                  <a:gd name="T66" fmla="*/ 639 w 646"/>
                  <a:gd name="T67" fmla="*/ 275 h 507"/>
                  <a:gd name="T68" fmla="*/ 637 w 646"/>
                  <a:gd name="T69" fmla="*/ 354 h 507"/>
                  <a:gd name="T70" fmla="*/ 610 w 646"/>
                  <a:gd name="T71" fmla="*/ 397 h 507"/>
                  <a:gd name="T72" fmla="*/ 598 w 646"/>
                  <a:gd name="T73" fmla="*/ 432 h 507"/>
                  <a:gd name="T74" fmla="*/ 585 w 646"/>
                  <a:gd name="T75" fmla="*/ 473 h 507"/>
                  <a:gd name="T76" fmla="*/ 530 w 646"/>
                  <a:gd name="T77" fmla="*/ 498 h 507"/>
                  <a:gd name="T78" fmla="*/ 523 w 646"/>
                  <a:gd name="T79" fmla="*/ 497 h 507"/>
                  <a:gd name="T80" fmla="*/ 510 w 646"/>
                  <a:gd name="T81" fmla="*/ 486 h 507"/>
                  <a:gd name="T82" fmla="*/ 482 w 646"/>
                  <a:gd name="T83" fmla="*/ 498 h 507"/>
                  <a:gd name="T84" fmla="*/ 425 w 646"/>
                  <a:gd name="T85" fmla="*/ 463 h 507"/>
                  <a:gd name="T86" fmla="*/ 400 w 646"/>
                  <a:gd name="T87" fmla="*/ 436 h 507"/>
                  <a:gd name="T88" fmla="*/ 383 w 646"/>
                  <a:gd name="T89" fmla="*/ 429 h 507"/>
                  <a:gd name="T90" fmla="*/ 394 w 646"/>
                  <a:gd name="T91" fmla="*/ 395 h 507"/>
                  <a:gd name="T92" fmla="*/ 385 w 646"/>
                  <a:gd name="T93" fmla="*/ 395 h 507"/>
                  <a:gd name="T94" fmla="*/ 362 w 646"/>
                  <a:gd name="T95" fmla="*/ 420 h 507"/>
                  <a:gd name="T96" fmla="*/ 355 w 646"/>
                  <a:gd name="T97" fmla="*/ 415 h 507"/>
                  <a:gd name="T98" fmla="*/ 333 w 646"/>
                  <a:gd name="T99" fmla="*/ 381 h 507"/>
                  <a:gd name="T100" fmla="*/ 307 w 646"/>
                  <a:gd name="T101" fmla="*/ 368 h 507"/>
                  <a:gd name="T102" fmla="*/ 191 w 646"/>
                  <a:gd name="T103" fmla="*/ 379 h 507"/>
                  <a:gd name="T104" fmla="*/ 141 w 646"/>
                  <a:gd name="T105" fmla="*/ 400 h 507"/>
                  <a:gd name="T106" fmla="*/ 91 w 646"/>
                  <a:gd name="T107" fmla="*/ 413 h 507"/>
                  <a:gd name="T108" fmla="*/ 53 w 646"/>
                  <a:gd name="T109" fmla="*/ 422 h 507"/>
                  <a:gd name="T110" fmla="*/ 41 w 646"/>
                  <a:gd name="T111" fmla="*/ 384 h 507"/>
                  <a:gd name="T112" fmla="*/ 14 w 646"/>
                  <a:gd name="T113" fmla="*/ 288 h 507"/>
                  <a:gd name="T114" fmla="*/ 3 w 646"/>
                  <a:gd name="T115" fmla="*/ 265 h 507"/>
                  <a:gd name="T116" fmla="*/ 7 w 646"/>
                  <a:gd name="T117" fmla="*/ 261 h 507"/>
                  <a:gd name="T118" fmla="*/ 1 w 646"/>
                  <a:gd name="T119" fmla="*/ 231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6" h="507">
                    <a:moveTo>
                      <a:pt x="12" y="186"/>
                    </a:moveTo>
                    <a:lnTo>
                      <a:pt x="14" y="184"/>
                    </a:lnTo>
                    <a:lnTo>
                      <a:pt x="14" y="190"/>
                    </a:lnTo>
                    <a:lnTo>
                      <a:pt x="12" y="190"/>
                    </a:lnTo>
                    <a:lnTo>
                      <a:pt x="12" y="191"/>
                    </a:lnTo>
                    <a:lnTo>
                      <a:pt x="14" y="193"/>
                    </a:lnTo>
                    <a:lnTo>
                      <a:pt x="12" y="197"/>
                    </a:lnTo>
                    <a:lnTo>
                      <a:pt x="14" y="197"/>
                    </a:lnTo>
                    <a:lnTo>
                      <a:pt x="16" y="195"/>
                    </a:lnTo>
                    <a:lnTo>
                      <a:pt x="21" y="186"/>
                    </a:lnTo>
                    <a:lnTo>
                      <a:pt x="26" y="182"/>
                    </a:lnTo>
                    <a:lnTo>
                      <a:pt x="28" y="181"/>
                    </a:lnTo>
                    <a:lnTo>
                      <a:pt x="34" y="181"/>
                    </a:lnTo>
                    <a:lnTo>
                      <a:pt x="37" y="175"/>
                    </a:lnTo>
                    <a:lnTo>
                      <a:pt x="41" y="173"/>
                    </a:lnTo>
                    <a:lnTo>
                      <a:pt x="42" y="172"/>
                    </a:lnTo>
                    <a:lnTo>
                      <a:pt x="57" y="163"/>
                    </a:lnTo>
                    <a:lnTo>
                      <a:pt x="57" y="163"/>
                    </a:lnTo>
                    <a:lnTo>
                      <a:pt x="62" y="165"/>
                    </a:lnTo>
                    <a:lnTo>
                      <a:pt x="64" y="165"/>
                    </a:lnTo>
                    <a:lnTo>
                      <a:pt x="67" y="165"/>
                    </a:lnTo>
                    <a:lnTo>
                      <a:pt x="73" y="165"/>
                    </a:lnTo>
                    <a:lnTo>
                      <a:pt x="78" y="159"/>
                    </a:lnTo>
                    <a:lnTo>
                      <a:pt x="87" y="159"/>
                    </a:lnTo>
                    <a:lnTo>
                      <a:pt x="92" y="152"/>
                    </a:lnTo>
                    <a:lnTo>
                      <a:pt x="98" y="152"/>
                    </a:lnTo>
                    <a:lnTo>
                      <a:pt x="100" y="154"/>
                    </a:lnTo>
                    <a:lnTo>
                      <a:pt x="123" y="147"/>
                    </a:lnTo>
                    <a:lnTo>
                      <a:pt x="132" y="140"/>
                    </a:lnTo>
                    <a:lnTo>
                      <a:pt x="133" y="138"/>
                    </a:lnTo>
                    <a:lnTo>
                      <a:pt x="133" y="134"/>
                    </a:lnTo>
                    <a:lnTo>
                      <a:pt x="135" y="131"/>
                    </a:lnTo>
                    <a:lnTo>
                      <a:pt x="135" y="129"/>
                    </a:lnTo>
                    <a:lnTo>
                      <a:pt x="139" y="129"/>
                    </a:lnTo>
                    <a:lnTo>
                      <a:pt x="144" y="122"/>
                    </a:lnTo>
                    <a:lnTo>
                      <a:pt x="144" y="120"/>
                    </a:lnTo>
                    <a:lnTo>
                      <a:pt x="144" y="120"/>
                    </a:lnTo>
                    <a:lnTo>
                      <a:pt x="142" y="111"/>
                    </a:lnTo>
                    <a:lnTo>
                      <a:pt x="142" y="107"/>
                    </a:lnTo>
                    <a:lnTo>
                      <a:pt x="144" y="104"/>
                    </a:lnTo>
                    <a:lnTo>
                      <a:pt x="146" y="104"/>
                    </a:lnTo>
                    <a:lnTo>
                      <a:pt x="148" y="104"/>
                    </a:lnTo>
                    <a:lnTo>
                      <a:pt x="148" y="100"/>
                    </a:lnTo>
                    <a:lnTo>
                      <a:pt x="151" y="98"/>
                    </a:lnTo>
                    <a:lnTo>
                      <a:pt x="151" y="98"/>
                    </a:lnTo>
                    <a:lnTo>
                      <a:pt x="151" y="97"/>
                    </a:lnTo>
                    <a:lnTo>
                      <a:pt x="153" y="95"/>
                    </a:lnTo>
                    <a:lnTo>
                      <a:pt x="153" y="93"/>
                    </a:lnTo>
                    <a:lnTo>
                      <a:pt x="162" y="111"/>
                    </a:lnTo>
                    <a:lnTo>
                      <a:pt x="164" y="113"/>
                    </a:lnTo>
                    <a:lnTo>
                      <a:pt x="166" y="109"/>
                    </a:lnTo>
                    <a:lnTo>
                      <a:pt x="166" y="106"/>
                    </a:lnTo>
                    <a:lnTo>
                      <a:pt x="166" y="106"/>
                    </a:lnTo>
                    <a:lnTo>
                      <a:pt x="167" y="106"/>
                    </a:lnTo>
                    <a:lnTo>
                      <a:pt x="167" y="102"/>
                    </a:lnTo>
                    <a:lnTo>
                      <a:pt x="166" y="98"/>
                    </a:lnTo>
                    <a:lnTo>
                      <a:pt x="164" y="97"/>
                    </a:lnTo>
                    <a:lnTo>
                      <a:pt x="164" y="95"/>
                    </a:lnTo>
                    <a:lnTo>
                      <a:pt x="164" y="91"/>
                    </a:lnTo>
                    <a:lnTo>
                      <a:pt x="166" y="90"/>
                    </a:lnTo>
                    <a:lnTo>
                      <a:pt x="169" y="91"/>
                    </a:lnTo>
                    <a:lnTo>
                      <a:pt x="171" y="90"/>
                    </a:lnTo>
                    <a:lnTo>
                      <a:pt x="175" y="95"/>
                    </a:lnTo>
                    <a:lnTo>
                      <a:pt x="180" y="95"/>
                    </a:lnTo>
                    <a:lnTo>
                      <a:pt x="180" y="93"/>
                    </a:lnTo>
                    <a:lnTo>
                      <a:pt x="176" y="93"/>
                    </a:lnTo>
                    <a:lnTo>
                      <a:pt x="178" y="90"/>
                    </a:lnTo>
                    <a:lnTo>
                      <a:pt x="180" y="86"/>
                    </a:lnTo>
                    <a:lnTo>
                      <a:pt x="182" y="84"/>
                    </a:lnTo>
                    <a:lnTo>
                      <a:pt x="180" y="79"/>
                    </a:lnTo>
                    <a:lnTo>
                      <a:pt x="182" y="77"/>
                    </a:lnTo>
                    <a:lnTo>
                      <a:pt x="183" y="77"/>
                    </a:lnTo>
                    <a:lnTo>
                      <a:pt x="187" y="79"/>
                    </a:lnTo>
                    <a:lnTo>
                      <a:pt x="187" y="77"/>
                    </a:lnTo>
                    <a:lnTo>
                      <a:pt x="187" y="73"/>
                    </a:lnTo>
                    <a:lnTo>
                      <a:pt x="187" y="72"/>
                    </a:lnTo>
                    <a:lnTo>
                      <a:pt x="187" y="72"/>
                    </a:lnTo>
                    <a:lnTo>
                      <a:pt x="192" y="73"/>
                    </a:lnTo>
                    <a:lnTo>
                      <a:pt x="192" y="72"/>
                    </a:lnTo>
                    <a:lnTo>
                      <a:pt x="191" y="68"/>
                    </a:lnTo>
                    <a:lnTo>
                      <a:pt x="191" y="65"/>
                    </a:lnTo>
                    <a:lnTo>
                      <a:pt x="196" y="63"/>
                    </a:lnTo>
                    <a:lnTo>
                      <a:pt x="200" y="63"/>
                    </a:lnTo>
                    <a:lnTo>
                      <a:pt x="200" y="65"/>
                    </a:lnTo>
                    <a:lnTo>
                      <a:pt x="203" y="63"/>
                    </a:lnTo>
                    <a:lnTo>
                      <a:pt x="205" y="59"/>
                    </a:lnTo>
                    <a:lnTo>
                      <a:pt x="205" y="57"/>
                    </a:lnTo>
                    <a:lnTo>
                      <a:pt x="203" y="56"/>
                    </a:lnTo>
                    <a:lnTo>
                      <a:pt x="203" y="54"/>
                    </a:lnTo>
                    <a:lnTo>
                      <a:pt x="205" y="56"/>
                    </a:lnTo>
                    <a:lnTo>
                      <a:pt x="207" y="57"/>
                    </a:lnTo>
                    <a:lnTo>
                      <a:pt x="208" y="57"/>
                    </a:lnTo>
                    <a:lnTo>
                      <a:pt x="208" y="56"/>
                    </a:lnTo>
                    <a:lnTo>
                      <a:pt x="210" y="56"/>
                    </a:lnTo>
                    <a:lnTo>
                      <a:pt x="210" y="57"/>
                    </a:lnTo>
                    <a:lnTo>
                      <a:pt x="212" y="56"/>
                    </a:lnTo>
                    <a:lnTo>
                      <a:pt x="216" y="54"/>
                    </a:lnTo>
                    <a:lnTo>
                      <a:pt x="216" y="54"/>
                    </a:lnTo>
                    <a:lnTo>
                      <a:pt x="216" y="52"/>
                    </a:lnTo>
                    <a:lnTo>
                      <a:pt x="217" y="50"/>
                    </a:lnTo>
                    <a:lnTo>
                      <a:pt x="219" y="52"/>
                    </a:lnTo>
                    <a:lnTo>
                      <a:pt x="221" y="52"/>
                    </a:lnTo>
                    <a:lnTo>
                      <a:pt x="225" y="52"/>
                    </a:lnTo>
                    <a:lnTo>
                      <a:pt x="230" y="56"/>
                    </a:lnTo>
                    <a:lnTo>
                      <a:pt x="233" y="63"/>
                    </a:lnTo>
                    <a:lnTo>
                      <a:pt x="237" y="66"/>
                    </a:lnTo>
                    <a:lnTo>
                      <a:pt x="237" y="73"/>
                    </a:lnTo>
                    <a:lnTo>
                      <a:pt x="237" y="75"/>
                    </a:lnTo>
                    <a:lnTo>
                      <a:pt x="237" y="75"/>
                    </a:lnTo>
                    <a:lnTo>
                      <a:pt x="239" y="73"/>
                    </a:lnTo>
                    <a:lnTo>
                      <a:pt x="239" y="72"/>
                    </a:lnTo>
                    <a:lnTo>
                      <a:pt x="239" y="72"/>
                    </a:lnTo>
                    <a:lnTo>
                      <a:pt x="241" y="70"/>
                    </a:lnTo>
                    <a:lnTo>
                      <a:pt x="241" y="70"/>
                    </a:lnTo>
                    <a:lnTo>
                      <a:pt x="241" y="70"/>
                    </a:lnTo>
                    <a:lnTo>
                      <a:pt x="242" y="70"/>
                    </a:lnTo>
                    <a:lnTo>
                      <a:pt x="242" y="68"/>
                    </a:lnTo>
                    <a:lnTo>
                      <a:pt x="244" y="68"/>
                    </a:lnTo>
                    <a:lnTo>
                      <a:pt x="248" y="68"/>
                    </a:lnTo>
                    <a:lnTo>
                      <a:pt x="253" y="68"/>
                    </a:lnTo>
                    <a:lnTo>
                      <a:pt x="260" y="73"/>
                    </a:lnTo>
                    <a:lnTo>
                      <a:pt x="262" y="73"/>
                    </a:lnTo>
                    <a:lnTo>
                      <a:pt x="262" y="70"/>
                    </a:lnTo>
                    <a:lnTo>
                      <a:pt x="264" y="68"/>
                    </a:lnTo>
                    <a:lnTo>
                      <a:pt x="264" y="68"/>
                    </a:lnTo>
                    <a:lnTo>
                      <a:pt x="257" y="59"/>
                    </a:lnTo>
                    <a:lnTo>
                      <a:pt x="258" y="56"/>
                    </a:lnTo>
                    <a:lnTo>
                      <a:pt x="260" y="56"/>
                    </a:lnTo>
                    <a:lnTo>
                      <a:pt x="262" y="56"/>
                    </a:lnTo>
                    <a:lnTo>
                      <a:pt x="264" y="50"/>
                    </a:lnTo>
                    <a:lnTo>
                      <a:pt x="264" y="48"/>
                    </a:lnTo>
                    <a:lnTo>
                      <a:pt x="266" y="47"/>
                    </a:lnTo>
                    <a:lnTo>
                      <a:pt x="271" y="47"/>
                    </a:lnTo>
                    <a:lnTo>
                      <a:pt x="273" y="45"/>
                    </a:lnTo>
                    <a:lnTo>
                      <a:pt x="273" y="41"/>
                    </a:lnTo>
                    <a:lnTo>
                      <a:pt x="269" y="41"/>
                    </a:lnTo>
                    <a:lnTo>
                      <a:pt x="271" y="40"/>
                    </a:lnTo>
                    <a:lnTo>
                      <a:pt x="271" y="38"/>
                    </a:lnTo>
                    <a:lnTo>
                      <a:pt x="273" y="34"/>
                    </a:lnTo>
                    <a:lnTo>
                      <a:pt x="276" y="32"/>
                    </a:lnTo>
                    <a:lnTo>
                      <a:pt x="278" y="31"/>
                    </a:lnTo>
                    <a:lnTo>
                      <a:pt x="280" y="31"/>
                    </a:lnTo>
                    <a:lnTo>
                      <a:pt x="282" y="32"/>
                    </a:lnTo>
                    <a:lnTo>
                      <a:pt x="283" y="34"/>
                    </a:lnTo>
                    <a:lnTo>
                      <a:pt x="283" y="32"/>
                    </a:lnTo>
                    <a:lnTo>
                      <a:pt x="282" y="29"/>
                    </a:lnTo>
                    <a:lnTo>
                      <a:pt x="283" y="29"/>
                    </a:lnTo>
                    <a:lnTo>
                      <a:pt x="283" y="25"/>
                    </a:lnTo>
                    <a:lnTo>
                      <a:pt x="289" y="27"/>
                    </a:lnTo>
                    <a:lnTo>
                      <a:pt x="289" y="25"/>
                    </a:lnTo>
                    <a:lnTo>
                      <a:pt x="301" y="27"/>
                    </a:lnTo>
                    <a:lnTo>
                      <a:pt x="308" y="23"/>
                    </a:lnTo>
                    <a:lnTo>
                      <a:pt x="308" y="16"/>
                    </a:lnTo>
                    <a:lnTo>
                      <a:pt x="307" y="15"/>
                    </a:lnTo>
                    <a:lnTo>
                      <a:pt x="305" y="15"/>
                    </a:lnTo>
                    <a:lnTo>
                      <a:pt x="301" y="15"/>
                    </a:lnTo>
                    <a:lnTo>
                      <a:pt x="298" y="11"/>
                    </a:lnTo>
                    <a:lnTo>
                      <a:pt x="296" y="11"/>
                    </a:lnTo>
                    <a:lnTo>
                      <a:pt x="296" y="9"/>
                    </a:lnTo>
                    <a:lnTo>
                      <a:pt x="296" y="9"/>
                    </a:lnTo>
                    <a:lnTo>
                      <a:pt x="298" y="11"/>
                    </a:lnTo>
                    <a:lnTo>
                      <a:pt x="298" y="9"/>
                    </a:lnTo>
                    <a:lnTo>
                      <a:pt x="300" y="7"/>
                    </a:lnTo>
                    <a:lnTo>
                      <a:pt x="300" y="9"/>
                    </a:lnTo>
                    <a:lnTo>
                      <a:pt x="301" y="13"/>
                    </a:lnTo>
                    <a:lnTo>
                      <a:pt x="303" y="11"/>
                    </a:lnTo>
                    <a:lnTo>
                      <a:pt x="303" y="9"/>
                    </a:lnTo>
                    <a:lnTo>
                      <a:pt x="303" y="9"/>
                    </a:lnTo>
                    <a:lnTo>
                      <a:pt x="305" y="9"/>
                    </a:lnTo>
                    <a:lnTo>
                      <a:pt x="307" y="9"/>
                    </a:lnTo>
                    <a:lnTo>
                      <a:pt x="308" y="13"/>
                    </a:lnTo>
                    <a:lnTo>
                      <a:pt x="310" y="15"/>
                    </a:lnTo>
                    <a:lnTo>
                      <a:pt x="312" y="13"/>
                    </a:lnTo>
                    <a:lnTo>
                      <a:pt x="312" y="13"/>
                    </a:lnTo>
                    <a:lnTo>
                      <a:pt x="314" y="13"/>
                    </a:lnTo>
                    <a:lnTo>
                      <a:pt x="316" y="15"/>
                    </a:lnTo>
                    <a:lnTo>
                      <a:pt x="317" y="16"/>
                    </a:lnTo>
                    <a:lnTo>
                      <a:pt x="321" y="18"/>
                    </a:lnTo>
                    <a:lnTo>
                      <a:pt x="323" y="18"/>
                    </a:lnTo>
                    <a:lnTo>
                      <a:pt x="325" y="18"/>
                    </a:lnTo>
                    <a:lnTo>
                      <a:pt x="325" y="20"/>
                    </a:lnTo>
                    <a:lnTo>
                      <a:pt x="328" y="18"/>
                    </a:lnTo>
                    <a:lnTo>
                      <a:pt x="328" y="20"/>
                    </a:lnTo>
                    <a:lnTo>
                      <a:pt x="330" y="20"/>
                    </a:lnTo>
                    <a:lnTo>
                      <a:pt x="332" y="20"/>
                    </a:lnTo>
                    <a:lnTo>
                      <a:pt x="335" y="22"/>
                    </a:lnTo>
                    <a:lnTo>
                      <a:pt x="337" y="22"/>
                    </a:lnTo>
                    <a:lnTo>
                      <a:pt x="339" y="23"/>
                    </a:lnTo>
                    <a:lnTo>
                      <a:pt x="342" y="22"/>
                    </a:lnTo>
                    <a:lnTo>
                      <a:pt x="342" y="22"/>
                    </a:lnTo>
                    <a:lnTo>
                      <a:pt x="344" y="23"/>
                    </a:lnTo>
                    <a:lnTo>
                      <a:pt x="348" y="23"/>
                    </a:lnTo>
                    <a:lnTo>
                      <a:pt x="350" y="25"/>
                    </a:lnTo>
                    <a:lnTo>
                      <a:pt x="351" y="27"/>
                    </a:lnTo>
                    <a:lnTo>
                      <a:pt x="353" y="23"/>
                    </a:lnTo>
                    <a:lnTo>
                      <a:pt x="357" y="22"/>
                    </a:lnTo>
                    <a:lnTo>
                      <a:pt x="358" y="22"/>
                    </a:lnTo>
                    <a:lnTo>
                      <a:pt x="362" y="22"/>
                    </a:lnTo>
                    <a:lnTo>
                      <a:pt x="360" y="23"/>
                    </a:lnTo>
                    <a:lnTo>
                      <a:pt x="360" y="25"/>
                    </a:lnTo>
                    <a:lnTo>
                      <a:pt x="362" y="25"/>
                    </a:lnTo>
                    <a:lnTo>
                      <a:pt x="364" y="23"/>
                    </a:lnTo>
                    <a:lnTo>
                      <a:pt x="364" y="25"/>
                    </a:lnTo>
                    <a:lnTo>
                      <a:pt x="364" y="31"/>
                    </a:lnTo>
                    <a:lnTo>
                      <a:pt x="364" y="31"/>
                    </a:lnTo>
                    <a:lnTo>
                      <a:pt x="366" y="31"/>
                    </a:lnTo>
                    <a:lnTo>
                      <a:pt x="367" y="27"/>
                    </a:lnTo>
                    <a:lnTo>
                      <a:pt x="367" y="25"/>
                    </a:lnTo>
                    <a:lnTo>
                      <a:pt x="367" y="23"/>
                    </a:lnTo>
                    <a:lnTo>
                      <a:pt x="371" y="20"/>
                    </a:lnTo>
                    <a:lnTo>
                      <a:pt x="371" y="22"/>
                    </a:lnTo>
                    <a:lnTo>
                      <a:pt x="373" y="23"/>
                    </a:lnTo>
                    <a:lnTo>
                      <a:pt x="373" y="27"/>
                    </a:lnTo>
                    <a:lnTo>
                      <a:pt x="375" y="25"/>
                    </a:lnTo>
                    <a:lnTo>
                      <a:pt x="376" y="25"/>
                    </a:lnTo>
                    <a:lnTo>
                      <a:pt x="378" y="27"/>
                    </a:lnTo>
                    <a:lnTo>
                      <a:pt x="375" y="34"/>
                    </a:lnTo>
                    <a:lnTo>
                      <a:pt x="373" y="34"/>
                    </a:lnTo>
                    <a:lnTo>
                      <a:pt x="373" y="34"/>
                    </a:lnTo>
                    <a:lnTo>
                      <a:pt x="371" y="36"/>
                    </a:lnTo>
                    <a:lnTo>
                      <a:pt x="373" y="38"/>
                    </a:lnTo>
                    <a:lnTo>
                      <a:pt x="371" y="41"/>
                    </a:lnTo>
                    <a:lnTo>
                      <a:pt x="371" y="41"/>
                    </a:lnTo>
                    <a:lnTo>
                      <a:pt x="367" y="41"/>
                    </a:lnTo>
                    <a:lnTo>
                      <a:pt x="367" y="40"/>
                    </a:lnTo>
                    <a:lnTo>
                      <a:pt x="366" y="41"/>
                    </a:lnTo>
                    <a:lnTo>
                      <a:pt x="367" y="45"/>
                    </a:lnTo>
                    <a:lnTo>
                      <a:pt x="366" y="45"/>
                    </a:lnTo>
                    <a:lnTo>
                      <a:pt x="364" y="43"/>
                    </a:lnTo>
                    <a:lnTo>
                      <a:pt x="364" y="41"/>
                    </a:lnTo>
                    <a:lnTo>
                      <a:pt x="362" y="50"/>
                    </a:lnTo>
                    <a:lnTo>
                      <a:pt x="364" y="48"/>
                    </a:lnTo>
                    <a:lnTo>
                      <a:pt x="364" y="54"/>
                    </a:lnTo>
                    <a:lnTo>
                      <a:pt x="364" y="56"/>
                    </a:lnTo>
                    <a:lnTo>
                      <a:pt x="357" y="68"/>
                    </a:lnTo>
                    <a:lnTo>
                      <a:pt x="357" y="70"/>
                    </a:lnTo>
                    <a:lnTo>
                      <a:pt x="358" y="72"/>
                    </a:lnTo>
                    <a:lnTo>
                      <a:pt x="360" y="73"/>
                    </a:lnTo>
                    <a:lnTo>
                      <a:pt x="362" y="73"/>
                    </a:lnTo>
                    <a:lnTo>
                      <a:pt x="366" y="75"/>
                    </a:lnTo>
                    <a:lnTo>
                      <a:pt x="369" y="77"/>
                    </a:lnTo>
                    <a:lnTo>
                      <a:pt x="371" y="82"/>
                    </a:lnTo>
                    <a:lnTo>
                      <a:pt x="371" y="86"/>
                    </a:lnTo>
                    <a:lnTo>
                      <a:pt x="375" y="84"/>
                    </a:lnTo>
                    <a:lnTo>
                      <a:pt x="380" y="86"/>
                    </a:lnTo>
                    <a:lnTo>
                      <a:pt x="383" y="86"/>
                    </a:lnTo>
                    <a:lnTo>
                      <a:pt x="385" y="88"/>
                    </a:lnTo>
                    <a:lnTo>
                      <a:pt x="394" y="93"/>
                    </a:lnTo>
                    <a:lnTo>
                      <a:pt x="398" y="98"/>
                    </a:lnTo>
                    <a:lnTo>
                      <a:pt x="410" y="102"/>
                    </a:lnTo>
                    <a:lnTo>
                      <a:pt x="414" y="104"/>
                    </a:lnTo>
                    <a:lnTo>
                      <a:pt x="416" y="109"/>
                    </a:lnTo>
                    <a:lnTo>
                      <a:pt x="430" y="116"/>
                    </a:lnTo>
                    <a:lnTo>
                      <a:pt x="441" y="113"/>
                    </a:lnTo>
                    <a:lnTo>
                      <a:pt x="442" y="111"/>
                    </a:lnTo>
                    <a:lnTo>
                      <a:pt x="455" y="72"/>
                    </a:lnTo>
                    <a:lnTo>
                      <a:pt x="451" y="48"/>
                    </a:lnTo>
                    <a:lnTo>
                      <a:pt x="455" y="43"/>
                    </a:lnTo>
                    <a:lnTo>
                      <a:pt x="455" y="38"/>
                    </a:lnTo>
                    <a:lnTo>
                      <a:pt x="455" y="34"/>
                    </a:lnTo>
                    <a:lnTo>
                      <a:pt x="457" y="32"/>
                    </a:lnTo>
                    <a:lnTo>
                      <a:pt x="453" y="31"/>
                    </a:lnTo>
                    <a:lnTo>
                      <a:pt x="455" y="22"/>
                    </a:lnTo>
                    <a:lnTo>
                      <a:pt x="458" y="22"/>
                    </a:lnTo>
                    <a:lnTo>
                      <a:pt x="460" y="13"/>
                    </a:lnTo>
                    <a:lnTo>
                      <a:pt x="464" y="9"/>
                    </a:lnTo>
                    <a:lnTo>
                      <a:pt x="464" y="4"/>
                    </a:lnTo>
                    <a:lnTo>
                      <a:pt x="466" y="4"/>
                    </a:lnTo>
                    <a:lnTo>
                      <a:pt x="467" y="4"/>
                    </a:lnTo>
                    <a:lnTo>
                      <a:pt x="469" y="2"/>
                    </a:lnTo>
                    <a:lnTo>
                      <a:pt x="471" y="0"/>
                    </a:lnTo>
                    <a:lnTo>
                      <a:pt x="473" y="0"/>
                    </a:lnTo>
                    <a:lnTo>
                      <a:pt x="473" y="2"/>
                    </a:lnTo>
                    <a:lnTo>
                      <a:pt x="473" y="4"/>
                    </a:lnTo>
                    <a:lnTo>
                      <a:pt x="473" y="6"/>
                    </a:lnTo>
                    <a:lnTo>
                      <a:pt x="473" y="6"/>
                    </a:lnTo>
                    <a:lnTo>
                      <a:pt x="475" y="20"/>
                    </a:lnTo>
                    <a:lnTo>
                      <a:pt x="478" y="20"/>
                    </a:lnTo>
                    <a:lnTo>
                      <a:pt x="478" y="22"/>
                    </a:lnTo>
                    <a:lnTo>
                      <a:pt x="478" y="25"/>
                    </a:lnTo>
                    <a:lnTo>
                      <a:pt x="480" y="27"/>
                    </a:lnTo>
                    <a:lnTo>
                      <a:pt x="480" y="31"/>
                    </a:lnTo>
                    <a:lnTo>
                      <a:pt x="482" y="31"/>
                    </a:lnTo>
                    <a:lnTo>
                      <a:pt x="482" y="36"/>
                    </a:lnTo>
                    <a:lnTo>
                      <a:pt x="483" y="36"/>
                    </a:lnTo>
                    <a:lnTo>
                      <a:pt x="485" y="45"/>
                    </a:lnTo>
                    <a:lnTo>
                      <a:pt x="485" y="50"/>
                    </a:lnTo>
                    <a:lnTo>
                      <a:pt x="489" y="59"/>
                    </a:lnTo>
                    <a:lnTo>
                      <a:pt x="491" y="61"/>
                    </a:lnTo>
                    <a:lnTo>
                      <a:pt x="492" y="61"/>
                    </a:lnTo>
                    <a:lnTo>
                      <a:pt x="496" y="59"/>
                    </a:lnTo>
                    <a:lnTo>
                      <a:pt x="500" y="57"/>
                    </a:lnTo>
                    <a:lnTo>
                      <a:pt x="501" y="57"/>
                    </a:lnTo>
                    <a:lnTo>
                      <a:pt x="503" y="63"/>
                    </a:lnTo>
                    <a:lnTo>
                      <a:pt x="507" y="65"/>
                    </a:lnTo>
                    <a:lnTo>
                      <a:pt x="508" y="66"/>
                    </a:lnTo>
                    <a:lnTo>
                      <a:pt x="510" y="68"/>
                    </a:lnTo>
                    <a:lnTo>
                      <a:pt x="514" y="70"/>
                    </a:lnTo>
                    <a:lnTo>
                      <a:pt x="514" y="73"/>
                    </a:lnTo>
                    <a:lnTo>
                      <a:pt x="514" y="75"/>
                    </a:lnTo>
                    <a:lnTo>
                      <a:pt x="514" y="81"/>
                    </a:lnTo>
                    <a:lnTo>
                      <a:pt x="514" y="84"/>
                    </a:lnTo>
                    <a:lnTo>
                      <a:pt x="514" y="86"/>
                    </a:lnTo>
                    <a:lnTo>
                      <a:pt x="516" y="90"/>
                    </a:lnTo>
                    <a:lnTo>
                      <a:pt x="517" y="97"/>
                    </a:lnTo>
                    <a:lnTo>
                      <a:pt x="521" y="102"/>
                    </a:lnTo>
                    <a:lnTo>
                      <a:pt x="523" y="102"/>
                    </a:lnTo>
                    <a:lnTo>
                      <a:pt x="526" y="120"/>
                    </a:lnTo>
                    <a:lnTo>
                      <a:pt x="526" y="125"/>
                    </a:lnTo>
                    <a:lnTo>
                      <a:pt x="526" y="127"/>
                    </a:lnTo>
                    <a:lnTo>
                      <a:pt x="528" y="129"/>
                    </a:lnTo>
                    <a:lnTo>
                      <a:pt x="530" y="131"/>
                    </a:lnTo>
                    <a:lnTo>
                      <a:pt x="530" y="131"/>
                    </a:lnTo>
                    <a:lnTo>
                      <a:pt x="530" y="131"/>
                    </a:lnTo>
                    <a:lnTo>
                      <a:pt x="530" y="131"/>
                    </a:lnTo>
                    <a:lnTo>
                      <a:pt x="530" y="132"/>
                    </a:lnTo>
                    <a:lnTo>
                      <a:pt x="530" y="132"/>
                    </a:lnTo>
                    <a:lnTo>
                      <a:pt x="530" y="134"/>
                    </a:lnTo>
                    <a:lnTo>
                      <a:pt x="532" y="138"/>
                    </a:lnTo>
                    <a:lnTo>
                      <a:pt x="535" y="140"/>
                    </a:lnTo>
                    <a:lnTo>
                      <a:pt x="537" y="141"/>
                    </a:lnTo>
                    <a:lnTo>
                      <a:pt x="544" y="143"/>
                    </a:lnTo>
                    <a:lnTo>
                      <a:pt x="546" y="143"/>
                    </a:lnTo>
                    <a:lnTo>
                      <a:pt x="548" y="141"/>
                    </a:lnTo>
                    <a:lnTo>
                      <a:pt x="550" y="148"/>
                    </a:lnTo>
                    <a:lnTo>
                      <a:pt x="551" y="150"/>
                    </a:lnTo>
                    <a:lnTo>
                      <a:pt x="555" y="150"/>
                    </a:lnTo>
                    <a:lnTo>
                      <a:pt x="557" y="150"/>
                    </a:lnTo>
                    <a:lnTo>
                      <a:pt x="558" y="152"/>
                    </a:lnTo>
                    <a:lnTo>
                      <a:pt x="562" y="156"/>
                    </a:lnTo>
                    <a:lnTo>
                      <a:pt x="564" y="154"/>
                    </a:lnTo>
                    <a:lnTo>
                      <a:pt x="571" y="159"/>
                    </a:lnTo>
                    <a:lnTo>
                      <a:pt x="571" y="163"/>
                    </a:lnTo>
                    <a:lnTo>
                      <a:pt x="569" y="163"/>
                    </a:lnTo>
                    <a:lnTo>
                      <a:pt x="569" y="166"/>
                    </a:lnTo>
                    <a:lnTo>
                      <a:pt x="571" y="168"/>
                    </a:lnTo>
                    <a:lnTo>
                      <a:pt x="573" y="168"/>
                    </a:lnTo>
                    <a:lnTo>
                      <a:pt x="578" y="179"/>
                    </a:lnTo>
                    <a:lnTo>
                      <a:pt x="580" y="179"/>
                    </a:lnTo>
                    <a:lnTo>
                      <a:pt x="582" y="188"/>
                    </a:lnTo>
                    <a:lnTo>
                      <a:pt x="582" y="190"/>
                    </a:lnTo>
                    <a:lnTo>
                      <a:pt x="582" y="193"/>
                    </a:lnTo>
                    <a:lnTo>
                      <a:pt x="583" y="193"/>
                    </a:lnTo>
                    <a:lnTo>
                      <a:pt x="583" y="197"/>
                    </a:lnTo>
                    <a:lnTo>
                      <a:pt x="585" y="197"/>
                    </a:lnTo>
                    <a:lnTo>
                      <a:pt x="585" y="195"/>
                    </a:lnTo>
                    <a:lnTo>
                      <a:pt x="587" y="195"/>
                    </a:lnTo>
                    <a:lnTo>
                      <a:pt x="587" y="191"/>
                    </a:lnTo>
                    <a:lnTo>
                      <a:pt x="589" y="190"/>
                    </a:lnTo>
                    <a:lnTo>
                      <a:pt x="591" y="193"/>
                    </a:lnTo>
                    <a:lnTo>
                      <a:pt x="598" y="197"/>
                    </a:lnTo>
                    <a:lnTo>
                      <a:pt x="598" y="193"/>
                    </a:lnTo>
                    <a:lnTo>
                      <a:pt x="600" y="195"/>
                    </a:lnTo>
                    <a:lnTo>
                      <a:pt x="600" y="197"/>
                    </a:lnTo>
                    <a:lnTo>
                      <a:pt x="600" y="197"/>
                    </a:lnTo>
                    <a:lnTo>
                      <a:pt x="603" y="215"/>
                    </a:lnTo>
                    <a:lnTo>
                      <a:pt x="610" y="222"/>
                    </a:lnTo>
                    <a:lnTo>
                      <a:pt x="616" y="222"/>
                    </a:lnTo>
                    <a:lnTo>
                      <a:pt x="617" y="223"/>
                    </a:lnTo>
                    <a:lnTo>
                      <a:pt x="621" y="229"/>
                    </a:lnTo>
                    <a:lnTo>
                      <a:pt x="621" y="231"/>
                    </a:lnTo>
                    <a:lnTo>
                      <a:pt x="625" y="234"/>
                    </a:lnTo>
                    <a:lnTo>
                      <a:pt x="626" y="234"/>
                    </a:lnTo>
                    <a:lnTo>
                      <a:pt x="626" y="236"/>
                    </a:lnTo>
                    <a:lnTo>
                      <a:pt x="630" y="241"/>
                    </a:lnTo>
                    <a:lnTo>
                      <a:pt x="630" y="243"/>
                    </a:lnTo>
                    <a:lnTo>
                      <a:pt x="633" y="243"/>
                    </a:lnTo>
                    <a:lnTo>
                      <a:pt x="635" y="252"/>
                    </a:lnTo>
                    <a:lnTo>
                      <a:pt x="637" y="256"/>
                    </a:lnTo>
                    <a:lnTo>
                      <a:pt x="639" y="254"/>
                    </a:lnTo>
                    <a:lnTo>
                      <a:pt x="639" y="259"/>
                    </a:lnTo>
                    <a:lnTo>
                      <a:pt x="637" y="263"/>
                    </a:lnTo>
                    <a:lnTo>
                      <a:pt x="641" y="277"/>
                    </a:lnTo>
                    <a:lnTo>
                      <a:pt x="639" y="275"/>
                    </a:lnTo>
                    <a:lnTo>
                      <a:pt x="639" y="279"/>
                    </a:lnTo>
                    <a:lnTo>
                      <a:pt x="639" y="279"/>
                    </a:lnTo>
                    <a:lnTo>
                      <a:pt x="639" y="281"/>
                    </a:lnTo>
                    <a:lnTo>
                      <a:pt x="641" y="282"/>
                    </a:lnTo>
                    <a:lnTo>
                      <a:pt x="646" y="298"/>
                    </a:lnTo>
                    <a:lnTo>
                      <a:pt x="641" y="334"/>
                    </a:lnTo>
                    <a:lnTo>
                      <a:pt x="641" y="334"/>
                    </a:lnTo>
                    <a:lnTo>
                      <a:pt x="637" y="340"/>
                    </a:lnTo>
                    <a:lnTo>
                      <a:pt x="639" y="350"/>
                    </a:lnTo>
                    <a:lnTo>
                      <a:pt x="637" y="352"/>
                    </a:lnTo>
                    <a:lnTo>
                      <a:pt x="637" y="354"/>
                    </a:lnTo>
                    <a:lnTo>
                      <a:pt x="630" y="370"/>
                    </a:lnTo>
                    <a:lnTo>
                      <a:pt x="628" y="372"/>
                    </a:lnTo>
                    <a:lnTo>
                      <a:pt x="628" y="373"/>
                    </a:lnTo>
                    <a:lnTo>
                      <a:pt x="628" y="375"/>
                    </a:lnTo>
                    <a:lnTo>
                      <a:pt x="625" y="381"/>
                    </a:lnTo>
                    <a:lnTo>
                      <a:pt x="623" y="381"/>
                    </a:lnTo>
                    <a:lnTo>
                      <a:pt x="623" y="381"/>
                    </a:lnTo>
                    <a:lnTo>
                      <a:pt x="625" y="382"/>
                    </a:lnTo>
                    <a:lnTo>
                      <a:pt x="619" y="384"/>
                    </a:lnTo>
                    <a:lnTo>
                      <a:pt x="612" y="397"/>
                    </a:lnTo>
                    <a:lnTo>
                      <a:pt x="610" y="397"/>
                    </a:lnTo>
                    <a:lnTo>
                      <a:pt x="608" y="397"/>
                    </a:lnTo>
                    <a:lnTo>
                      <a:pt x="608" y="398"/>
                    </a:lnTo>
                    <a:lnTo>
                      <a:pt x="610" y="398"/>
                    </a:lnTo>
                    <a:lnTo>
                      <a:pt x="610" y="402"/>
                    </a:lnTo>
                    <a:lnTo>
                      <a:pt x="608" y="406"/>
                    </a:lnTo>
                    <a:lnTo>
                      <a:pt x="608" y="406"/>
                    </a:lnTo>
                    <a:lnTo>
                      <a:pt x="608" y="409"/>
                    </a:lnTo>
                    <a:lnTo>
                      <a:pt x="605" y="413"/>
                    </a:lnTo>
                    <a:lnTo>
                      <a:pt x="601" y="429"/>
                    </a:lnTo>
                    <a:lnTo>
                      <a:pt x="600" y="427"/>
                    </a:lnTo>
                    <a:lnTo>
                      <a:pt x="598" y="432"/>
                    </a:lnTo>
                    <a:lnTo>
                      <a:pt x="596" y="434"/>
                    </a:lnTo>
                    <a:lnTo>
                      <a:pt x="594" y="438"/>
                    </a:lnTo>
                    <a:lnTo>
                      <a:pt x="594" y="438"/>
                    </a:lnTo>
                    <a:lnTo>
                      <a:pt x="592" y="440"/>
                    </a:lnTo>
                    <a:lnTo>
                      <a:pt x="591" y="448"/>
                    </a:lnTo>
                    <a:lnTo>
                      <a:pt x="592" y="452"/>
                    </a:lnTo>
                    <a:lnTo>
                      <a:pt x="589" y="463"/>
                    </a:lnTo>
                    <a:lnTo>
                      <a:pt x="591" y="472"/>
                    </a:lnTo>
                    <a:lnTo>
                      <a:pt x="589" y="475"/>
                    </a:lnTo>
                    <a:lnTo>
                      <a:pt x="587" y="473"/>
                    </a:lnTo>
                    <a:lnTo>
                      <a:pt x="585" y="473"/>
                    </a:lnTo>
                    <a:lnTo>
                      <a:pt x="585" y="479"/>
                    </a:lnTo>
                    <a:lnTo>
                      <a:pt x="564" y="481"/>
                    </a:lnTo>
                    <a:lnTo>
                      <a:pt x="546" y="490"/>
                    </a:lnTo>
                    <a:lnTo>
                      <a:pt x="544" y="491"/>
                    </a:lnTo>
                    <a:lnTo>
                      <a:pt x="544" y="493"/>
                    </a:lnTo>
                    <a:lnTo>
                      <a:pt x="541" y="497"/>
                    </a:lnTo>
                    <a:lnTo>
                      <a:pt x="539" y="498"/>
                    </a:lnTo>
                    <a:lnTo>
                      <a:pt x="537" y="497"/>
                    </a:lnTo>
                    <a:lnTo>
                      <a:pt x="533" y="498"/>
                    </a:lnTo>
                    <a:lnTo>
                      <a:pt x="532" y="498"/>
                    </a:lnTo>
                    <a:lnTo>
                      <a:pt x="530" y="498"/>
                    </a:lnTo>
                    <a:lnTo>
                      <a:pt x="530" y="500"/>
                    </a:lnTo>
                    <a:lnTo>
                      <a:pt x="530" y="502"/>
                    </a:lnTo>
                    <a:lnTo>
                      <a:pt x="532" y="500"/>
                    </a:lnTo>
                    <a:lnTo>
                      <a:pt x="533" y="498"/>
                    </a:lnTo>
                    <a:lnTo>
                      <a:pt x="535" y="498"/>
                    </a:lnTo>
                    <a:lnTo>
                      <a:pt x="533" y="506"/>
                    </a:lnTo>
                    <a:lnTo>
                      <a:pt x="532" y="507"/>
                    </a:lnTo>
                    <a:lnTo>
                      <a:pt x="528" y="502"/>
                    </a:lnTo>
                    <a:lnTo>
                      <a:pt x="526" y="502"/>
                    </a:lnTo>
                    <a:lnTo>
                      <a:pt x="525" y="500"/>
                    </a:lnTo>
                    <a:lnTo>
                      <a:pt x="523" y="497"/>
                    </a:lnTo>
                    <a:lnTo>
                      <a:pt x="519" y="497"/>
                    </a:lnTo>
                    <a:lnTo>
                      <a:pt x="517" y="495"/>
                    </a:lnTo>
                    <a:lnTo>
                      <a:pt x="517" y="493"/>
                    </a:lnTo>
                    <a:lnTo>
                      <a:pt x="517" y="490"/>
                    </a:lnTo>
                    <a:lnTo>
                      <a:pt x="516" y="488"/>
                    </a:lnTo>
                    <a:lnTo>
                      <a:pt x="512" y="491"/>
                    </a:lnTo>
                    <a:lnTo>
                      <a:pt x="510" y="491"/>
                    </a:lnTo>
                    <a:lnTo>
                      <a:pt x="507" y="491"/>
                    </a:lnTo>
                    <a:lnTo>
                      <a:pt x="505" y="490"/>
                    </a:lnTo>
                    <a:lnTo>
                      <a:pt x="508" y="490"/>
                    </a:lnTo>
                    <a:lnTo>
                      <a:pt x="510" y="486"/>
                    </a:lnTo>
                    <a:lnTo>
                      <a:pt x="510" y="482"/>
                    </a:lnTo>
                    <a:lnTo>
                      <a:pt x="507" y="481"/>
                    </a:lnTo>
                    <a:lnTo>
                      <a:pt x="503" y="484"/>
                    </a:lnTo>
                    <a:lnTo>
                      <a:pt x="500" y="484"/>
                    </a:lnTo>
                    <a:lnTo>
                      <a:pt x="503" y="488"/>
                    </a:lnTo>
                    <a:lnTo>
                      <a:pt x="503" y="488"/>
                    </a:lnTo>
                    <a:lnTo>
                      <a:pt x="498" y="490"/>
                    </a:lnTo>
                    <a:lnTo>
                      <a:pt x="494" y="493"/>
                    </a:lnTo>
                    <a:lnTo>
                      <a:pt x="492" y="497"/>
                    </a:lnTo>
                    <a:lnTo>
                      <a:pt x="483" y="500"/>
                    </a:lnTo>
                    <a:lnTo>
                      <a:pt x="482" y="498"/>
                    </a:lnTo>
                    <a:lnTo>
                      <a:pt x="458" y="490"/>
                    </a:lnTo>
                    <a:lnTo>
                      <a:pt x="455" y="490"/>
                    </a:lnTo>
                    <a:lnTo>
                      <a:pt x="453" y="491"/>
                    </a:lnTo>
                    <a:lnTo>
                      <a:pt x="451" y="488"/>
                    </a:lnTo>
                    <a:lnTo>
                      <a:pt x="446" y="484"/>
                    </a:lnTo>
                    <a:lnTo>
                      <a:pt x="441" y="484"/>
                    </a:lnTo>
                    <a:lnTo>
                      <a:pt x="435" y="481"/>
                    </a:lnTo>
                    <a:lnTo>
                      <a:pt x="433" y="479"/>
                    </a:lnTo>
                    <a:lnTo>
                      <a:pt x="432" y="475"/>
                    </a:lnTo>
                    <a:lnTo>
                      <a:pt x="428" y="472"/>
                    </a:lnTo>
                    <a:lnTo>
                      <a:pt x="425" y="463"/>
                    </a:lnTo>
                    <a:lnTo>
                      <a:pt x="425" y="463"/>
                    </a:lnTo>
                    <a:lnTo>
                      <a:pt x="426" y="459"/>
                    </a:lnTo>
                    <a:lnTo>
                      <a:pt x="426" y="456"/>
                    </a:lnTo>
                    <a:lnTo>
                      <a:pt x="423" y="447"/>
                    </a:lnTo>
                    <a:lnTo>
                      <a:pt x="416" y="438"/>
                    </a:lnTo>
                    <a:lnTo>
                      <a:pt x="419" y="432"/>
                    </a:lnTo>
                    <a:lnTo>
                      <a:pt x="417" y="432"/>
                    </a:lnTo>
                    <a:lnTo>
                      <a:pt x="414" y="432"/>
                    </a:lnTo>
                    <a:lnTo>
                      <a:pt x="405" y="436"/>
                    </a:lnTo>
                    <a:lnTo>
                      <a:pt x="401" y="438"/>
                    </a:lnTo>
                    <a:lnTo>
                      <a:pt x="400" y="436"/>
                    </a:lnTo>
                    <a:lnTo>
                      <a:pt x="403" y="429"/>
                    </a:lnTo>
                    <a:lnTo>
                      <a:pt x="405" y="423"/>
                    </a:lnTo>
                    <a:lnTo>
                      <a:pt x="405" y="420"/>
                    </a:lnTo>
                    <a:lnTo>
                      <a:pt x="403" y="415"/>
                    </a:lnTo>
                    <a:lnTo>
                      <a:pt x="398" y="409"/>
                    </a:lnTo>
                    <a:lnTo>
                      <a:pt x="394" y="416"/>
                    </a:lnTo>
                    <a:lnTo>
                      <a:pt x="392" y="427"/>
                    </a:lnTo>
                    <a:lnTo>
                      <a:pt x="392" y="427"/>
                    </a:lnTo>
                    <a:lnTo>
                      <a:pt x="391" y="427"/>
                    </a:lnTo>
                    <a:lnTo>
                      <a:pt x="387" y="429"/>
                    </a:lnTo>
                    <a:lnTo>
                      <a:pt x="383" y="429"/>
                    </a:lnTo>
                    <a:lnTo>
                      <a:pt x="380" y="431"/>
                    </a:lnTo>
                    <a:lnTo>
                      <a:pt x="378" y="429"/>
                    </a:lnTo>
                    <a:lnTo>
                      <a:pt x="380" y="423"/>
                    </a:lnTo>
                    <a:lnTo>
                      <a:pt x="383" y="423"/>
                    </a:lnTo>
                    <a:lnTo>
                      <a:pt x="387" y="422"/>
                    </a:lnTo>
                    <a:lnTo>
                      <a:pt x="389" y="413"/>
                    </a:lnTo>
                    <a:lnTo>
                      <a:pt x="389" y="413"/>
                    </a:lnTo>
                    <a:lnTo>
                      <a:pt x="389" y="407"/>
                    </a:lnTo>
                    <a:lnTo>
                      <a:pt x="392" y="400"/>
                    </a:lnTo>
                    <a:lnTo>
                      <a:pt x="394" y="398"/>
                    </a:lnTo>
                    <a:lnTo>
                      <a:pt x="394" y="395"/>
                    </a:lnTo>
                    <a:lnTo>
                      <a:pt x="396" y="388"/>
                    </a:lnTo>
                    <a:lnTo>
                      <a:pt x="396" y="390"/>
                    </a:lnTo>
                    <a:lnTo>
                      <a:pt x="396" y="384"/>
                    </a:lnTo>
                    <a:lnTo>
                      <a:pt x="396" y="382"/>
                    </a:lnTo>
                    <a:lnTo>
                      <a:pt x="394" y="381"/>
                    </a:lnTo>
                    <a:lnTo>
                      <a:pt x="394" y="377"/>
                    </a:lnTo>
                    <a:lnTo>
                      <a:pt x="392" y="377"/>
                    </a:lnTo>
                    <a:lnTo>
                      <a:pt x="392" y="379"/>
                    </a:lnTo>
                    <a:lnTo>
                      <a:pt x="392" y="384"/>
                    </a:lnTo>
                    <a:lnTo>
                      <a:pt x="391" y="384"/>
                    </a:lnTo>
                    <a:lnTo>
                      <a:pt x="385" y="395"/>
                    </a:lnTo>
                    <a:lnTo>
                      <a:pt x="385" y="397"/>
                    </a:lnTo>
                    <a:lnTo>
                      <a:pt x="383" y="400"/>
                    </a:lnTo>
                    <a:lnTo>
                      <a:pt x="380" y="398"/>
                    </a:lnTo>
                    <a:lnTo>
                      <a:pt x="380" y="400"/>
                    </a:lnTo>
                    <a:lnTo>
                      <a:pt x="378" y="402"/>
                    </a:lnTo>
                    <a:lnTo>
                      <a:pt x="375" y="404"/>
                    </a:lnTo>
                    <a:lnTo>
                      <a:pt x="373" y="406"/>
                    </a:lnTo>
                    <a:lnTo>
                      <a:pt x="371" y="406"/>
                    </a:lnTo>
                    <a:lnTo>
                      <a:pt x="369" y="411"/>
                    </a:lnTo>
                    <a:lnTo>
                      <a:pt x="364" y="416"/>
                    </a:lnTo>
                    <a:lnTo>
                      <a:pt x="362" y="420"/>
                    </a:lnTo>
                    <a:lnTo>
                      <a:pt x="364" y="420"/>
                    </a:lnTo>
                    <a:lnTo>
                      <a:pt x="364" y="425"/>
                    </a:lnTo>
                    <a:lnTo>
                      <a:pt x="362" y="423"/>
                    </a:lnTo>
                    <a:lnTo>
                      <a:pt x="360" y="423"/>
                    </a:lnTo>
                    <a:lnTo>
                      <a:pt x="358" y="420"/>
                    </a:lnTo>
                    <a:lnTo>
                      <a:pt x="355" y="418"/>
                    </a:lnTo>
                    <a:lnTo>
                      <a:pt x="353" y="416"/>
                    </a:lnTo>
                    <a:lnTo>
                      <a:pt x="351" y="416"/>
                    </a:lnTo>
                    <a:lnTo>
                      <a:pt x="351" y="413"/>
                    </a:lnTo>
                    <a:lnTo>
                      <a:pt x="355" y="416"/>
                    </a:lnTo>
                    <a:lnTo>
                      <a:pt x="355" y="415"/>
                    </a:lnTo>
                    <a:lnTo>
                      <a:pt x="355" y="411"/>
                    </a:lnTo>
                    <a:lnTo>
                      <a:pt x="353" y="407"/>
                    </a:lnTo>
                    <a:lnTo>
                      <a:pt x="353" y="404"/>
                    </a:lnTo>
                    <a:lnTo>
                      <a:pt x="350" y="400"/>
                    </a:lnTo>
                    <a:lnTo>
                      <a:pt x="348" y="398"/>
                    </a:lnTo>
                    <a:lnTo>
                      <a:pt x="346" y="393"/>
                    </a:lnTo>
                    <a:lnTo>
                      <a:pt x="344" y="390"/>
                    </a:lnTo>
                    <a:lnTo>
                      <a:pt x="342" y="390"/>
                    </a:lnTo>
                    <a:lnTo>
                      <a:pt x="337" y="386"/>
                    </a:lnTo>
                    <a:lnTo>
                      <a:pt x="333" y="384"/>
                    </a:lnTo>
                    <a:lnTo>
                      <a:pt x="333" y="381"/>
                    </a:lnTo>
                    <a:lnTo>
                      <a:pt x="335" y="381"/>
                    </a:lnTo>
                    <a:lnTo>
                      <a:pt x="337" y="377"/>
                    </a:lnTo>
                    <a:lnTo>
                      <a:pt x="330" y="375"/>
                    </a:lnTo>
                    <a:lnTo>
                      <a:pt x="325" y="370"/>
                    </a:lnTo>
                    <a:lnTo>
                      <a:pt x="323" y="368"/>
                    </a:lnTo>
                    <a:lnTo>
                      <a:pt x="323" y="372"/>
                    </a:lnTo>
                    <a:lnTo>
                      <a:pt x="321" y="370"/>
                    </a:lnTo>
                    <a:lnTo>
                      <a:pt x="310" y="366"/>
                    </a:lnTo>
                    <a:lnTo>
                      <a:pt x="308" y="366"/>
                    </a:lnTo>
                    <a:lnTo>
                      <a:pt x="307" y="368"/>
                    </a:lnTo>
                    <a:lnTo>
                      <a:pt x="307" y="368"/>
                    </a:lnTo>
                    <a:lnTo>
                      <a:pt x="305" y="366"/>
                    </a:lnTo>
                    <a:lnTo>
                      <a:pt x="296" y="359"/>
                    </a:lnTo>
                    <a:lnTo>
                      <a:pt x="289" y="357"/>
                    </a:lnTo>
                    <a:lnTo>
                      <a:pt x="257" y="359"/>
                    </a:lnTo>
                    <a:lnTo>
                      <a:pt x="239" y="368"/>
                    </a:lnTo>
                    <a:lnTo>
                      <a:pt x="232" y="368"/>
                    </a:lnTo>
                    <a:lnTo>
                      <a:pt x="226" y="372"/>
                    </a:lnTo>
                    <a:lnTo>
                      <a:pt x="210" y="372"/>
                    </a:lnTo>
                    <a:lnTo>
                      <a:pt x="207" y="370"/>
                    </a:lnTo>
                    <a:lnTo>
                      <a:pt x="201" y="372"/>
                    </a:lnTo>
                    <a:lnTo>
                      <a:pt x="191" y="379"/>
                    </a:lnTo>
                    <a:lnTo>
                      <a:pt x="187" y="381"/>
                    </a:lnTo>
                    <a:lnTo>
                      <a:pt x="182" y="382"/>
                    </a:lnTo>
                    <a:lnTo>
                      <a:pt x="178" y="384"/>
                    </a:lnTo>
                    <a:lnTo>
                      <a:pt x="175" y="386"/>
                    </a:lnTo>
                    <a:lnTo>
                      <a:pt x="167" y="400"/>
                    </a:lnTo>
                    <a:lnTo>
                      <a:pt x="162" y="402"/>
                    </a:lnTo>
                    <a:lnTo>
                      <a:pt x="158" y="402"/>
                    </a:lnTo>
                    <a:lnTo>
                      <a:pt x="157" y="400"/>
                    </a:lnTo>
                    <a:lnTo>
                      <a:pt x="144" y="404"/>
                    </a:lnTo>
                    <a:lnTo>
                      <a:pt x="142" y="402"/>
                    </a:lnTo>
                    <a:lnTo>
                      <a:pt x="141" y="400"/>
                    </a:lnTo>
                    <a:lnTo>
                      <a:pt x="135" y="402"/>
                    </a:lnTo>
                    <a:lnTo>
                      <a:pt x="126" y="400"/>
                    </a:lnTo>
                    <a:lnTo>
                      <a:pt x="121" y="402"/>
                    </a:lnTo>
                    <a:lnTo>
                      <a:pt x="108" y="402"/>
                    </a:lnTo>
                    <a:lnTo>
                      <a:pt x="105" y="404"/>
                    </a:lnTo>
                    <a:lnTo>
                      <a:pt x="103" y="406"/>
                    </a:lnTo>
                    <a:lnTo>
                      <a:pt x="101" y="409"/>
                    </a:lnTo>
                    <a:lnTo>
                      <a:pt x="101" y="409"/>
                    </a:lnTo>
                    <a:lnTo>
                      <a:pt x="101" y="411"/>
                    </a:lnTo>
                    <a:lnTo>
                      <a:pt x="100" y="413"/>
                    </a:lnTo>
                    <a:lnTo>
                      <a:pt x="91" y="413"/>
                    </a:lnTo>
                    <a:lnTo>
                      <a:pt x="84" y="420"/>
                    </a:lnTo>
                    <a:lnTo>
                      <a:pt x="84" y="422"/>
                    </a:lnTo>
                    <a:lnTo>
                      <a:pt x="80" y="423"/>
                    </a:lnTo>
                    <a:lnTo>
                      <a:pt x="78" y="423"/>
                    </a:lnTo>
                    <a:lnTo>
                      <a:pt x="76" y="422"/>
                    </a:lnTo>
                    <a:lnTo>
                      <a:pt x="75" y="425"/>
                    </a:lnTo>
                    <a:lnTo>
                      <a:pt x="73" y="425"/>
                    </a:lnTo>
                    <a:lnTo>
                      <a:pt x="71" y="425"/>
                    </a:lnTo>
                    <a:lnTo>
                      <a:pt x="69" y="423"/>
                    </a:lnTo>
                    <a:lnTo>
                      <a:pt x="55" y="423"/>
                    </a:lnTo>
                    <a:lnTo>
                      <a:pt x="53" y="422"/>
                    </a:lnTo>
                    <a:lnTo>
                      <a:pt x="50" y="420"/>
                    </a:lnTo>
                    <a:lnTo>
                      <a:pt x="50" y="420"/>
                    </a:lnTo>
                    <a:lnTo>
                      <a:pt x="46" y="420"/>
                    </a:lnTo>
                    <a:lnTo>
                      <a:pt x="37" y="411"/>
                    </a:lnTo>
                    <a:lnTo>
                      <a:pt x="30" y="409"/>
                    </a:lnTo>
                    <a:lnTo>
                      <a:pt x="30" y="397"/>
                    </a:lnTo>
                    <a:lnTo>
                      <a:pt x="30" y="397"/>
                    </a:lnTo>
                    <a:lnTo>
                      <a:pt x="34" y="397"/>
                    </a:lnTo>
                    <a:lnTo>
                      <a:pt x="35" y="397"/>
                    </a:lnTo>
                    <a:lnTo>
                      <a:pt x="41" y="388"/>
                    </a:lnTo>
                    <a:lnTo>
                      <a:pt x="41" y="384"/>
                    </a:lnTo>
                    <a:lnTo>
                      <a:pt x="39" y="381"/>
                    </a:lnTo>
                    <a:lnTo>
                      <a:pt x="39" y="377"/>
                    </a:lnTo>
                    <a:lnTo>
                      <a:pt x="39" y="379"/>
                    </a:lnTo>
                    <a:lnTo>
                      <a:pt x="41" y="375"/>
                    </a:lnTo>
                    <a:lnTo>
                      <a:pt x="41" y="361"/>
                    </a:lnTo>
                    <a:lnTo>
                      <a:pt x="32" y="341"/>
                    </a:lnTo>
                    <a:lnTo>
                      <a:pt x="28" y="318"/>
                    </a:lnTo>
                    <a:lnTo>
                      <a:pt x="23" y="307"/>
                    </a:lnTo>
                    <a:lnTo>
                      <a:pt x="21" y="304"/>
                    </a:lnTo>
                    <a:lnTo>
                      <a:pt x="16" y="293"/>
                    </a:lnTo>
                    <a:lnTo>
                      <a:pt x="14" y="288"/>
                    </a:lnTo>
                    <a:lnTo>
                      <a:pt x="10" y="275"/>
                    </a:lnTo>
                    <a:lnTo>
                      <a:pt x="7" y="273"/>
                    </a:lnTo>
                    <a:lnTo>
                      <a:pt x="3" y="268"/>
                    </a:lnTo>
                    <a:lnTo>
                      <a:pt x="1" y="266"/>
                    </a:lnTo>
                    <a:lnTo>
                      <a:pt x="1" y="265"/>
                    </a:lnTo>
                    <a:lnTo>
                      <a:pt x="0" y="261"/>
                    </a:lnTo>
                    <a:lnTo>
                      <a:pt x="0" y="259"/>
                    </a:lnTo>
                    <a:lnTo>
                      <a:pt x="0" y="261"/>
                    </a:lnTo>
                    <a:lnTo>
                      <a:pt x="1" y="261"/>
                    </a:lnTo>
                    <a:lnTo>
                      <a:pt x="3" y="263"/>
                    </a:lnTo>
                    <a:lnTo>
                      <a:pt x="3" y="265"/>
                    </a:lnTo>
                    <a:lnTo>
                      <a:pt x="3" y="266"/>
                    </a:lnTo>
                    <a:lnTo>
                      <a:pt x="5" y="266"/>
                    </a:lnTo>
                    <a:lnTo>
                      <a:pt x="5" y="268"/>
                    </a:lnTo>
                    <a:lnTo>
                      <a:pt x="9" y="268"/>
                    </a:lnTo>
                    <a:lnTo>
                      <a:pt x="10" y="266"/>
                    </a:lnTo>
                    <a:lnTo>
                      <a:pt x="9" y="265"/>
                    </a:lnTo>
                    <a:lnTo>
                      <a:pt x="7" y="261"/>
                    </a:lnTo>
                    <a:lnTo>
                      <a:pt x="3" y="254"/>
                    </a:lnTo>
                    <a:lnTo>
                      <a:pt x="3" y="250"/>
                    </a:lnTo>
                    <a:lnTo>
                      <a:pt x="5" y="250"/>
                    </a:lnTo>
                    <a:lnTo>
                      <a:pt x="7" y="261"/>
                    </a:lnTo>
                    <a:lnTo>
                      <a:pt x="10" y="257"/>
                    </a:lnTo>
                    <a:lnTo>
                      <a:pt x="10" y="265"/>
                    </a:lnTo>
                    <a:lnTo>
                      <a:pt x="12" y="265"/>
                    </a:lnTo>
                    <a:lnTo>
                      <a:pt x="14" y="263"/>
                    </a:lnTo>
                    <a:lnTo>
                      <a:pt x="16" y="259"/>
                    </a:lnTo>
                    <a:lnTo>
                      <a:pt x="14" y="254"/>
                    </a:lnTo>
                    <a:lnTo>
                      <a:pt x="12" y="252"/>
                    </a:lnTo>
                    <a:lnTo>
                      <a:pt x="10" y="248"/>
                    </a:lnTo>
                    <a:lnTo>
                      <a:pt x="10" y="248"/>
                    </a:lnTo>
                    <a:lnTo>
                      <a:pt x="10" y="247"/>
                    </a:lnTo>
                    <a:lnTo>
                      <a:pt x="1" y="231"/>
                    </a:lnTo>
                    <a:lnTo>
                      <a:pt x="1" y="222"/>
                    </a:lnTo>
                    <a:lnTo>
                      <a:pt x="3" y="218"/>
                    </a:lnTo>
                    <a:lnTo>
                      <a:pt x="7" y="215"/>
                    </a:lnTo>
                    <a:lnTo>
                      <a:pt x="9" y="204"/>
                    </a:lnTo>
                    <a:lnTo>
                      <a:pt x="5" y="200"/>
                    </a:lnTo>
                    <a:lnTo>
                      <a:pt x="10" y="186"/>
                    </a:lnTo>
                    <a:lnTo>
                      <a:pt x="12" y="18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0" name="Freeform 2962">
                <a:extLst>
                  <a:ext uri="{FF2B5EF4-FFF2-40B4-BE49-F238E27FC236}">
                    <a16:creationId xmlns:a16="http://schemas.microsoft.com/office/drawing/2014/main" id="{D8274E21-7519-8B48-8797-FA43199C690D}"/>
                  </a:ext>
                </a:extLst>
              </p:cNvPr>
              <p:cNvSpPr>
                <a:spLocks/>
              </p:cNvSpPr>
              <p:nvPr/>
            </p:nvSpPr>
            <p:spPr bwMode="auto">
              <a:xfrm>
                <a:off x="4507" y="2884"/>
                <a:ext cx="646" cy="507"/>
              </a:xfrm>
              <a:custGeom>
                <a:avLst/>
                <a:gdLst>
                  <a:gd name="T0" fmla="*/ 26 w 646"/>
                  <a:gd name="T1" fmla="*/ 182 h 507"/>
                  <a:gd name="T2" fmla="*/ 73 w 646"/>
                  <a:gd name="T3" fmla="*/ 165 h 507"/>
                  <a:gd name="T4" fmla="*/ 135 w 646"/>
                  <a:gd name="T5" fmla="*/ 129 h 507"/>
                  <a:gd name="T6" fmla="*/ 151 w 646"/>
                  <a:gd name="T7" fmla="*/ 98 h 507"/>
                  <a:gd name="T8" fmla="*/ 167 w 646"/>
                  <a:gd name="T9" fmla="*/ 102 h 507"/>
                  <a:gd name="T10" fmla="*/ 176 w 646"/>
                  <a:gd name="T11" fmla="*/ 93 h 507"/>
                  <a:gd name="T12" fmla="*/ 187 w 646"/>
                  <a:gd name="T13" fmla="*/ 72 h 507"/>
                  <a:gd name="T14" fmla="*/ 203 w 646"/>
                  <a:gd name="T15" fmla="*/ 56 h 507"/>
                  <a:gd name="T16" fmla="*/ 216 w 646"/>
                  <a:gd name="T17" fmla="*/ 52 h 507"/>
                  <a:gd name="T18" fmla="*/ 239 w 646"/>
                  <a:gd name="T19" fmla="*/ 73 h 507"/>
                  <a:gd name="T20" fmla="*/ 260 w 646"/>
                  <a:gd name="T21" fmla="*/ 73 h 507"/>
                  <a:gd name="T22" fmla="*/ 266 w 646"/>
                  <a:gd name="T23" fmla="*/ 47 h 507"/>
                  <a:gd name="T24" fmla="*/ 282 w 646"/>
                  <a:gd name="T25" fmla="*/ 32 h 507"/>
                  <a:gd name="T26" fmla="*/ 307 w 646"/>
                  <a:gd name="T27" fmla="*/ 15 h 507"/>
                  <a:gd name="T28" fmla="*/ 301 w 646"/>
                  <a:gd name="T29" fmla="*/ 13 h 507"/>
                  <a:gd name="T30" fmla="*/ 316 w 646"/>
                  <a:gd name="T31" fmla="*/ 15 h 507"/>
                  <a:gd name="T32" fmla="*/ 337 w 646"/>
                  <a:gd name="T33" fmla="*/ 22 h 507"/>
                  <a:gd name="T34" fmla="*/ 362 w 646"/>
                  <a:gd name="T35" fmla="*/ 22 h 507"/>
                  <a:gd name="T36" fmla="*/ 367 w 646"/>
                  <a:gd name="T37" fmla="*/ 23 h 507"/>
                  <a:gd name="T38" fmla="*/ 371 w 646"/>
                  <a:gd name="T39" fmla="*/ 36 h 507"/>
                  <a:gd name="T40" fmla="*/ 362 w 646"/>
                  <a:gd name="T41" fmla="*/ 50 h 507"/>
                  <a:gd name="T42" fmla="*/ 371 w 646"/>
                  <a:gd name="T43" fmla="*/ 82 h 507"/>
                  <a:gd name="T44" fmla="*/ 430 w 646"/>
                  <a:gd name="T45" fmla="*/ 116 h 507"/>
                  <a:gd name="T46" fmla="*/ 458 w 646"/>
                  <a:gd name="T47" fmla="*/ 22 h 507"/>
                  <a:gd name="T48" fmla="*/ 473 w 646"/>
                  <a:gd name="T49" fmla="*/ 6 h 507"/>
                  <a:gd name="T50" fmla="*/ 485 w 646"/>
                  <a:gd name="T51" fmla="*/ 45 h 507"/>
                  <a:gd name="T52" fmla="*/ 510 w 646"/>
                  <a:gd name="T53" fmla="*/ 68 h 507"/>
                  <a:gd name="T54" fmla="*/ 526 w 646"/>
                  <a:gd name="T55" fmla="*/ 120 h 507"/>
                  <a:gd name="T56" fmla="*/ 532 w 646"/>
                  <a:gd name="T57" fmla="*/ 138 h 507"/>
                  <a:gd name="T58" fmla="*/ 562 w 646"/>
                  <a:gd name="T59" fmla="*/ 156 h 507"/>
                  <a:gd name="T60" fmla="*/ 582 w 646"/>
                  <a:gd name="T61" fmla="*/ 190 h 507"/>
                  <a:gd name="T62" fmla="*/ 598 w 646"/>
                  <a:gd name="T63" fmla="*/ 193 h 507"/>
                  <a:gd name="T64" fmla="*/ 626 w 646"/>
                  <a:gd name="T65" fmla="*/ 234 h 507"/>
                  <a:gd name="T66" fmla="*/ 639 w 646"/>
                  <a:gd name="T67" fmla="*/ 275 h 507"/>
                  <a:gd name="T68" fmla="*/ 637 w 646"/>
                  <a:gd name="T69" fmla="*/ 354 h 507"/>
                  <a:gd name="T70" fmla="*/ 610 w 646"/>
                  <a:gd name="T71" fmla="*/ 397 h 507"/>
                  <a:gd name="T72" fmla="*/ 598 w 646"/>
                  <a:gd name="T73" fmla="*/ 432 h 507"/>
                  <a:gd name="T74" fmla="*/ 585 w 646"/>
                  <a:gd name="T75" fmla="*/ 473 h 507"/>
                  <a:gd name="T76" fmla="*/ 530 w 646"/>
                  <a:gd name="T77" fmla="*/ 498 h 507"/>
                  <a:gd name="T78" fmla="*/ 523 w 646"/>
                  <a:gd name="T79" fmla="*/ 497 h 507"/>
                  <a:gd name="T80" fmla="*/ 510 w 646"/>
                  <a:gd name="T81" fmla="*/ 486 h 507"/>
                  <a:gd name="T82" fmla="*/ 482 w 646"/>
                  <a:gd name="T83" fmla="*/ 498 h 507"/>
                  <a:gd name="T84" fmla="*/ 425 w 646"/>
                  <a:gd name="T85" fmla="*/ 463 h 507"/>
                  <a:gd name="T86" fmla="*/ 400 w 646"/>
                  <a:gd name="T87" fmla="*/ 436 h 507"/>
                  <a:gd name="T88" fmla="*/ 383 w 646"/>
                  <a:gd name="T89" fmla="*/ 429 h 507"/>
                  <a:gd name="T90" fmla="*/ 394 w 646"/>
                  <a:gd name="T91" fmla="*/ 395 h 507"/>
                  <a:gd name="T92" fmla="*/ 385 w 646"/>
                  <a:gd name="T93" fmla="*/ 395 h 507"/>
                  <a:gd name="T94" fmla="*/ 362 w 646"/>
                  <a:gd name="T95" fmla="*/ 420 h 507"/>
                  <a:gd name="T96" fmla="*/ 355 w 646"/>
                  <a:gd name="T97" fmla="*/ 415 h 507"/>
                  <a:gd name="T98" fmla="*/ 333 w 646"/>
                  <a:gd name="T99" fmla="*/ 381 h 507"/>
                  <a:gd name="T100" fmla="*/ 307 w 646"/>
                  <a:gd name="T101" fmla="*/ 368 h 507"/>
                  <a:gd name="T102" fmla="*/ 191 w 646"/>
                  <a:gd name="T103" fmla="*/ 379 h 507"/>
                  <a:gd name="T104" fmla="*/ 141 w 646"/>
                  <a:gd name="T105" fmla="*/ 400 h 507"/>
                  <a:gd name="T106" fmla="*/ 91 w 646"/>
                  <a:gd name="T107" fmla="*/ 413 h 507"/>
                  <a:gd name="T108" fmla="*/ 53 w 646"/>
                  <a:gd name="T109" fmla="*/ 422 h 507"/>
                  <a:gd name="T110" fmla="*/ 41 w 646"/>
                  <a:gd name="T111" fmla="*/ 384 h 507"/>
                  <a:gd name="T112" fmla="*/ 14 w 646"/>
                  <a:gd name="T113" fmla="*/ 288 h 507"/>
                  <a:gd name="T114" fmla="*/ 3 w 646"/>
                  <a:gd name="T115" fmla="*/ 265 h 507"/>
                  <a:gd name="T116" fmla="*/ 7 w 646"/>
                  <a:gd name="T117" fmla="*/ 261 h 507"/>
                  <a:gd name="T118" fmla="*/ 1 w 646"/>
                  <a:gd name="T119" fmla="*/ 231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6" h="507">
                    <a:moveTo>
                      <a:pt x="12" y="186"/>
                    </a:moveTo>
                    <a:lnTo>
                      <a:pt x="14" y="184"/>
                    </a:lnTo>
                    <a:lnTo>
                      <a:pt x="14" y="190"/>
                    </a:lnTo>
                    <a:lnTo>
                      <a:pt x="12" y="190"/>
                    </a:lnTo>
                    <a:lnTo>
                      <a:pt x="12" y="191"/>
                    </a:lnTo>
                    <a:lnTo>
                      <a:pt x="14" y="193"/>
                    </a:lnTo>
                    <a:lnTo>
                      <a:pt x="12" y="197"/>
                    </a:lnTo>
                    <a:lnTo>
                      <a:pt x="14" y="197"/>
                    </a:lnTo>
                    <a:lnTo>
                      <a:pt x="16" y="195"/>
                    </a:lnTo>
                    <a:lnTo>
                      <a:pt x="21" y="186"/>
                    </a:lnTo>
                    <a:lnTo>
                      <a:pt x="26" y="182"/>
                    </a:lnTo>
                    <a:lnTo>
                      <a:pt x="28" y="181"/>
                    </a:lnTo>
                    <a:lnTo>
                      <a:pt x="34" y="181"/>
                    </a:lnTo>
                    <a:lnTo>
                      <a:pt x="37" y="175"/>
                    </a:lnTo>
                    <a:lnTo>
                      <a:pt x="41" y="173"/>
                    </a:lnTo>
                    <a:lnTo>
                      <a:pt x="42" y="172"/>
                    </a:lnTo>
                    <a:lnTo>
                      <a:pt x="57" y="163"/>
                    </a:lnTo>
                    <a:lnTo>
                      <a:pt x="57" y="163"/>
                    </a:lnTo>
                    <a:lnTo>
                      <a:pt x="62" y="165"/>
                    </a:lnTo>
                    <a:lnTo>
                      <a:pt x="64" y="165"/>
                    </a:lnTo>
                    <a:lnTo>
                      <a:pt x="67" y="165"/>
                    </a:lnTo>
                    <a:lnTo>
                      <a:pt x="73" y="165"/>
                    </a:lnTo>
                    <a:lnTo>
                      <a:pt x="78" y="159"/>
                    </a:lnTo>
                    <a:lnTo>
                      <a:pt x="87" y="159"/>
                    </a:lnTo>
                    <a:lnTo>
                      <a:pt x="92" y="152"/>
                    </a:lnTo>
                    <a:lnTo>
                      <a:pt x="98" y="152"/>
                    </a:lnTo>
                    <a:lnTo>
                      <a:pt x="100" y="154"/>
                    </a:lnTo>
                    <a:lnTo>
                      <a:pt x="123" y="147"/>
                    </a:lnTo>
                    <a:lnTo>
                      <a:pt x="132" y="140"/>
                    </a:lnTo>
                    <a:lnTo>
                      <a:pt x="133" y="138"/>
                    </a:lnTo>
                    <a:lnTo>
                      <a:pt x="133" y="134"/>
                    </a:lnTo>
                    <a:lnTo>
                      <a:pt x="135" y="131"/>
                    </a:lnTo>
                    <a:lnTo>
                      <a:pt x="135" y="129"/>
                    </a:lnTo>
                    <a:lnTo>
                      <a:pt x="139" y="129"/>
                    </a:lnTo>
                    <a:lnTo>
                      <a:pt x="144" y="122"/>
                    </a:lnTo>
                    <a:lnTo>
                      <a:pt x="144" y="120"/>
                    </a:lnTo>
                    <a:lnTo>
                      <a:pt x="144" y="120"/>
                    </a:lnTo>
                    <a:lnTo>
                      <a:pt x="142" y="111"/>
                    </a:lnTo>
                    <a:lnTo>
                      <a:pt x="142" y="107"/>
                    </a:lnTo>
                    <a:lnTo>
                      <a:pt x="144" y="104"/>
                    </a:lnTo>
                    <a:lnTo>
                      <a:pt x="146" y="104"/>
                    </a:lnTo>
                    <a:lnTo>
                      <a:pt x="148" y="104"/>
                    </a:lnTo>
                    <a:lnTo>
                      <a:pt x="148" y="100"/>
                    </a:lnTo>
                    <a:lnTo>
                      <a:pt x="151" y="98"/>
                    </a:lnTo>
                    <a:lnTo>
                      <a:pt x="151" y="98"/>
                    </a:lnTo>
                    <a:lnTo>
                      <a:pt x="151" y="97"/>
                    </a:lnTo>
                    <a:lnTo>
                      <a:pt x="153" y="95"/>
                    </a:lnTo>
                    <a:lnTo>
                      <a:pt x="153" y="93"/>
                    </a:lnTo>
                    <a:lnTo>
                      <a:pt x="162" y="111"/>
                    </a:lnTo>
                    <a:lnTo>
                      <a:pt x="164" y="113"/>
                    </a:lnTo>
                    <a:lnTo>
                      <a:pt x="166" y="109"/>
                    </a:lnTo>
                    <a:lnTo>
                      <a:pt x="166" y="106"/>
                    </a:lnTo>
                    <a:lnTo>
                      <a:pt x="166" y="106"/>
                    </a:lnTo>
                    <a:lnTo>
                      <a:pt x="167" y="106"/>
                    </a:lnTo>
                    <a:lnTo>
                      <a:pt x="167" y="102"/>
                    </a:lnTo>
                    <a:lnTo>
                      <a:pt x="166" y="98"/>
                    </a:lnTo>
                    <a:lnTo>
                      <a:pt x="164" y="97"/>
                    </a:lnTo>
                    <a:lnTo>
                      <a:pt x="164" y="95"/>
                    </a:lnTo>
                    <a:lnTo>
                      <a:pt x="164" y="91"/>
                    </a:lnTo>
                    <a:lnTo>
                      <a:pt x="166" y="90"/>
                    </a:lnTo>
                    <a:lnTo>
                      <a:pt x="169" y="91"/>
                    </a:lnTo>
                    <a:lnTo>
                      <a:pt x="171" y="90"/>
                    </a:lnTo>
                    <a:lnTo>
                      <a:pt x="175" y="95"/>
                    </a:lnTo>
                    <a:lnTo>
                      <a:pt x="180" y="95"/>
                    </a:lnTo>
                    <a:lnTo>
                      <a:pt x="180" y="93"/>
                    </a:lnTo>
                    <a:lnTo>
                      <a:pt x="176" y="93"/>
                    </a:lnTo>
                    <a:lnTo>
                      <a:pt x="178" y="90"/>
                    </a:lnTo>
                    <a:lnTo>
                      <a:pt x="180" y="86"/>
                    </a:lnTo>
                    <a:lnTo>
                      <a:pt x="182" y="84"/>
                    </a:lnTo>
                    <a:lnTo>
                      <a:pt x="180" y="79"/>
                    </a:lnTo>
                    <a:lnTo>
                      <a:pt x="182" y="77"/>
                    </a:lnTo>
                    <a:lnTo>
                      <a:pt x="183" y="77"/>
                    </a:lnTo>
                    <a:lnTo>
                      <a:pt x="187" y="79"/>
                    </a:lnTo>
                    <a:lnTo>
                      <a:pt x="187" y="77"/>
                    </a:lnTo>
                    <a:lnTo>
                      <a:pt x="187" y="73"/>
                    </a:lnTo>
                    <a:lnTo>
                      <a:pt x="187" y="72"/>
                    </a:lnTo>
                    <a:lnTo>
                      <a:pt x="187" y="72"/>
                    </a:lnTo>
                    <a:lnTo>
                      <a:pt x="192" y="73"/>
                    </a:lnTo>
                    <a:lnTo>
                      <a:pt x="192" y="72"/>
                    </a:lnTo>
                    <a:lnTo>
                      <a:pt x="191" y="68"/>
                    </a:lnTo>
                    <a:lnTo>
                      <a:pt x="191" y="65"/>
                    </a:lnTo>
                    <a:lnTo>
                      <a:pt x="196" y="63"/>
                    </a:lnTo>
                    <a:lnTo>
                      <a:pt x="200" y="63"/>
                    </a:lnTo>
                    <a:lnTo>
                      <a:pt x="200" y="65"/>
                    </a:lnTo>
                    <a:lnTo>
                      <a:pt x="203" y="63"/>
                    </a:lnTo>
                    <a:lnTo>
                      <a:pt x="205" y="59"/>
                    </a:lnTo>
                    <a:lnTo>
                      <a:pt x="205" y="57"/>
                    </a:lnTo>
                    <a:lnTo>
                      <a:pt x="203" y="56"/>
                    </a:lnTo>
                    <a:lnTo>
                      <a:pt x="203" y="54"/>
                    </a:lnTo>
                    <a:lnTo>
                      <a:pt x="205" y="56"/>
                    </a:lnTo>
                    <a:lnTo>
                      <a:pt x="207" y="57"/>
                    </a:lnTo>
                    <a:lnTo>
                      <a:pt x="208" y="57"/>
                    </a:lnTo>
                    <a:lnTo>
                      <a:pt x="208" y="56"/>
                    </a:lnTo>
                    <a:lnTo>
                      <a:pt x="210" y="56"/>
                    </a:lnTo>
                    <a:lnTo>
                      <a:pt x="210" y="57"/>
                    </a:lnTo>
                    <a:lnTo>
                      <a:pt x="212" y="56"/>
                    </a:lnTo>
                    <a:lnTo>
                      <a:pt x="216" y="54"/>
                    </a:lnTo>
                    <a:lnTo>
                      <a:pt x="216" y="54"/>
                    </a:lnTo>
                    <a:lnTo>
                      <a:pt x="216" y="52"/>
                    </a:lnTo>
                    <a:lnTo>
                      <a:pt x="217" y="50"/>
                    </a:lnTo>
                    <a:lnTo>
                      <a:pt x="219" y="52"/>
                    </a:lnTo>
                    <a:lnTo>
                      <a:pt x="221" y="52"/>
                    </a:lnTo>
                    <a:lnTo>
                      <a:pt x="225" y="52"/>
                    </a:lnTo>
                    <a:lnTo>
                      <a:pt x="230" y="56"/>
                    </a:lnTo>
                    <a:lnTo>
                      <a:pt x="233" y="63"/>
                    </a:lnTo>
                    <a:lnTo>
                      <a:pt x="237" y="66"/>
                    </a:lnTo>
                    <a:lnTo>
                      <a:pt x="237" y="73"/>
                    </a:lnTo>
                    <a:lnTo>
                      <a:pt x="237" y="75"/>
                    </a:lnTo>
                    <a:lnTo>
                      <a:pt x="237" y="75"/>
                    </a:lnTo>
                    <a:lnTo>
                      <a:pt x="239" y="73"/>
                    </a:lnTo>
                    <a:lnTo>
                      <a:pt x="239" y="72"/>
                    </a:lnTo>
                    <a:lnTo>
                      <a:pt x="239" y="72"/>
                    </a:lnTo>
                    <a:lnTo>
                      <a:pt x="241" y="70"/>
                    </a:lnTo>
                    <a:lnTo>
                      <a:pt x="241" y="70"/>
                    </a:lnTo>
                    <a:lnTo>
                      <a:pt x="241" y="70"/>
                    </a:lnTo>
                    <a:lnTo>
                      <a:pt x="242" y="70"/>
                    </a:lnTo>
                    <a:lnTo>
                      <a:pt x="242" y="68"/>
                    </a:lnTo>
                    <a:lnTo>
                      <a:pt x="244" y="68"/>
                    </a:lnTo>
                    <a:lnTo>
                      <a:pt x="248" y="68"/>
                    </a:lnTo>
                    <a:lnTo>
                      <a:pt x="253" y="68"/>
                    </a:lnTo>
                    <a:lnTo>
                      <a:pt x="260" y="73"/>
                    </a:lnTo>
                    <a:lnTo>
                      <a:pt x="262" y="73"/>
                    </a:lnTo>
                    <a:lnTo>
                      <a:pt x="262" y="70"/>
                    </a:lnTo>
                    <a:lnTo>
                      <a:pt x="264" y="68"/>
                    </a:lnTo>
                    <a:lnTo>
                      <a:pt x="264" y="68"/>
                    </a:lnTo>
                    <a:lnTo>
                      <a:pt x="257" y="59"/>
                    </a:lnTo>
                    <a:lnTo>
                      <a:pt x="258" y="56"/>
                    </a:lnTo>
                    <a:lnTo>
                      <a:pt x="260" y="56"/>
                    </a:lnTo>
                    <a:lnTo>
                      <a:pt x="262" y="56"/>
                    </a:lnTo>
                    <a:lnTo>
                      <a:pt x="264" y="50"/>
                    </a:lnTo>
                    <a:lnTo>
                      <a:pt x="264" y="48"/>
                    </a:lnTo>
                    <a:lnTo>
                      <a:pt x="266" y="47"/>
                    </a:lnTo>
                    <a:lnTo>
                      <a:pt x="271" y="47"/>
                    </a:lnTo>
                    <a:lnTo>
                      <a:pt x="273" y="45"/>
                    </a:lnTo>
                    <a:lnTo>
                      <a:pt x="273" y="41"/>
                    </a:lnTo>
                    <a:lnTo>
                      <a:pt x="269" y="41"/>
                    </a:lnTo>
                    <a:lnTo>
                      <a:pt x="271" y="40"/>
                    </a:lnTo>
                    <a:lnTo>
                      <a:pt x="271" y="38"/>
                    </a:lnTo>
                    <a:lnTo>
                      <a:pt x="273" y="34"/>
                    </a:lnTo>
                    <a:lnTo>
                      <a:pt x="276" y="32"/>
                    </a:lnTo>
                    <a:lnTo>
                      <a:pt x="278" y="31"/>
                    </a:lnTo>
                    <a:lnTo>
                      <a:pt x="280" y="31"/>
                    </a:lnTo>
                    <a:lnTo>
                      <a:pt x="282" y="32"/>
                    </a:lnTo>
                    <a:lnTo>
                      <a:pt x="283" y="34"/>
                    </a:lnTo>
                    <a:lnTo>
                      <a:pt x="283" y="32"/>
                    </a:lnTo>
                    <a:lnTo>
                      <a:pt x="282" y="29"/>
                    </a:lnTo>
                    <a:lnTo>
                      <a:pt x="283" y="29"/>
                    </a:lnTo>
                    <a:lnTo>
                      <a:pt x="283" y="25"/>
                    </a:lnTo>
                    <a:lnTo>
                      <a:pt x="289" y="27"/>
                    </a:lnTo>
                    <a:lnTo>
                      <a:pt x="289" y="25"/>
                    </a:lnTo>
                    <a:lnTo>
                      <a:pt x="301" y="27"/>
                    </a:lnTo>
                    <a:lnTo>
                      <a:pt x="308" y="23"/>
                    </a:lnTo>
                    <a:lnTo>
                      <a:pt x="308" y="16"/>
                    </a:lnTo>
                    <a:lnTo>
                      <a:pt x="307" y="15"/>
                    </a:lnTo>
                    <a:lnTo>
                      <a:pt x="305" y="15"/>
                    </a:lnTo>
                    <a:lnTo>
                      <a:pt x="301" y="15"/>
                    </a:lnTo>
                    <a:lnTo>
                      <a:pt x="298" y="11"/>
                    </a:lnTo>
                    <a:lnTo>
                      <a:pt x="296" y="11"/>
                    </a:lnTo>
                    <a:lnTo>
                      <a:pt x="296" y="9"/>
                    </a:lnTo>
                    <a:lnTo>
                      <a:pt x="296" y="9"/>
                    </a:lnTo>
                    <a:lnTo>
                      <a:pt x="298" y="11"/>
                    </a:lnTo>
                    <a:lnTo>
                      <a:pt x="298" y="9"/>
                    </a:lnTo>
                    <a:lnTo>
                      <a:pt x="300" y="7"/>
                    </a:lnTo>
                    <a:lnTo>
                      <a:pt x="300" y="9"/>
                    </a:lnTo>
                    <a:lnTo>
                      <a:pt x="301" y="13"/>
                    </a:lnTo>
                    <a:lnTo>
                      <a:pt x="303" y="11"/>
                    </a:lnTo>
                    <a:lnTo>
                      <a:pt x="303" y="9"/>
                    </a:lnTo>
                    <a:lnTo>
                      <a:pt x="303" y="9"/>
                    </a:lnTo>
                    <a:lnTo>
                      <a:pt x="305" y="9"/>
                    </a:lnTo>
                    <a:lnTo>
                      <a:pt x="307" y="9"/>
                    </a:lnTo>
                    <a:lnTo>
                      <a:pt x="308" y="13"/>
                    </a:lnTo>
                    <a:lnTo>
                      <a:pt x="310" y="15"/>
                    </a:lnTo>
                    <a:lnTo>
                      <a:pt x="312" y="13"/>
                    </a:lnTo>
                    <a:lnTo>
                      <a:pt x="312" y="13"/>
                    </a:lnTo>
                    <a:lnTo>
                      <a:pt x="314" y="13"/>
                    </a:lnTo>
                    <a:lnTo>
                      <a:pt x="316" y="15"/>
                    </a:lnTo>
                    <a:lnTo>
                      <a:pt x="317" y="16"/>
                    </a:lnTo>
                    <a:lnTo>
                      <a:pt x="321" y="18"/>
                    </a:lnTo>
                    <a:lnTo>
                      <a:pt x="323" y="18"/>
                    </a:lnTo>
                    <a:lnTo>
                      <a:pt x="325" y="18"/>
                    </a:lnTo>
                    <a:lnTo>
                      <a:pt x="325" y="20"/>
                    </a:lnTo>
                    <a:lnTo>
                      <a:pt x="328" y="18"/>
                    </a:lnTo>
                    <a:lnTo>
                      <a:pt x="328" y="20"/>
                    </a:lnTo>
                    <a:lnTo>
                      <a:pt x="330" y="20"/>
                    </a:lnTo>
                    <a:lnTo>
                      <a:pt x="332" y="20"/>
                    </a:lnTo>
                    <a:lnTo>
                      <a:pt x="335" y="22"/>
                    </a:lnTo>
                    <a:lnTo>
                      <a:pt x="337" y="22"/>
                    </a:lnTo>
                    <a:lnTo>
                      <a:pt x="339" y="23"/>
                    </a:lnTo>
                    <a:lnTo>
                      <a:pt x="342" y="22"/>
                    </a:lnTo>
                    <a:lnTo>
                      <a:pt x="342" y="22"/>
                    </a:lnTo>
                    <a:lnTo>
                      <a:pt x="344" y="23"/>
                    </a:lnTo>
                    <a:lnTo>
                      <a:pt x="348" y="23"/>
                    </a:lnTo>
                    <a:lnTo>
                      <a:pt x="350" y="25"/>
                    </a:lnTo>
                    <a:lnTo>
                      <a:pt x="351" y="27"/>
                    </a:lnTo>
                    <a:lnTo>
                      <a:pt x="353" y="23"/>
                    </a:lnTo>
                    <a:lnTo>
                      <a:pt x="357" y="22"/>
                    </a:lnTo>
                    <a:lnTo>
                      <a:pt x="358" y="22"/>
                    </a:lnTo>
                    <a:lnTo>
                      <a:pt x="362" y="22"/>
                    </a:lnTo>
                    <a:lnTo>
                      <a:pt x="360" y="23"/>
                    </a:lnTo>
                    <a:lnTo>
                      <a:pt x="360" y="25"/>
                    </a:lnTo>
                    <a:lnTo>
                      <a:pt x="362" y="25"/>
                    </a:lnTo>
                    <a:lnTo>
                      <a:pt x="364" y="23"/>
                    </a:lnTo>
                    <a:lnTo>
                      <a:pt x="364" y="25"/>
                    </a:lnTo>
                    <a:lnTo>
                      <a:pt x="364" y="31"/>
                    </a:lnTo>
                    <a:lnTo>
                      <a:pt x="364" y="31"/>
                    </a:lnTo>
                    <a:lnTo>
                      <a:pt x="366" y="31"/>
                    </a:lnTo>
                    <a:lnTo>
                      <a:pt x="367" y="27"/>
                    </a:lnTo>
                    <a:lnTo>
                      <a:pt x="367" y="25"/>
                    </a:lnTo>
                    <a:lnTo>
                      <a:pt x="367" y="23"/>
                    </a:lnTo>
                    <a:lnTo>
                      <a:pt x="371" y="20"/>
                    </a:lnTo>
                    <a:lnTo>
                      <a:pt x="371" y="22"/>
                    </a:lnTo>
                    <a:lnTo>
                      <a:pt x="373" y="23"/>
                    </a:lnTo>
                    <a:lnTo>
                      <a:pt x="373" y="27"/>
                    </a:lnTo>
                    <a:lnTo>
                      <a:pt x="375" y="25"/>
                    </a:lnTo>
                    <a:lnTo>
                      <a:pt x="376" y="25"/>
                    </a:lnTo>
                    <a:lnTo>
                      <a:pt x="378" y="27"/>
                    </a:lnTo>
                    <a:lnTo>
                      <a:pt x="375" y="34"/>
                    </a:lnTo>
                    <a:lnTo>
                      <a:pt x="373" y="34"/>
                    </a:lnTo>
                    <a:lnTo>
                      <a:pt x="373" y="34"/>
                    </a:lnTo>
                    <a:lnTo>
                      <a:pt x="371" y="36"/>
                    </a:lnTo>
                    <a:lnTo>
                      <a:pt x="373" y="38"/>
                    </a:lnTo>
                    <a:lnTo>
                      <a:pt x="371" y="41"/>
                    </a:lnTo>
                    <a:lnTo>
                      <a:pt x="371" y="41"/>
                    </a:lnTo>
                    <a:lnTo>
                      <a:pt x="367" y="41"/>
                    </a:lnTo>
                    <a:lnTo>
                      <a:pt x="367" y="40"/>
                    </a:lnTo>
                    <a:lnTo>
                      <a:pt x="366" y="41"/>
                    </a:lnTo>
                    <a:lnTo>
                      <a:pt x="367" y="45"/>
                    </a:lnTo>
                    <a:lnTo>
                      <a:pt x="366" y="45"/>
                    </a:lnTo>
                    <a:lnTo>
                      <a:pt x="364" y="43"/>
                    </a:lnTo>
                    <a:lnTo>
                      <a:pt x="364" y="41"/>
                    </a:lnTo>
                    <a:lnTo>
                      <a:pt x="362" y="50"/>
                    </a:lnTo>
                    <a:lnTo>
                      <a:pt x="364" y="48"/>
                    </a:lnTo>
                    <a:lnTo>
                      <a:pt x="364" y="54"/>
                    </a:lnTo>
                    <a:lnTo>
                      <a:pt x="364" y="56"/>
                    </a:lnTo>
                    <a:lnTo>
                      <a:pt x="357" y="68"/>
                    </a:lnTo>
                    <a:lnTo>
                      <a:pt x="357" y="70"/>
                    </a:lnTo>
                    <a:lnTo>
                      <a:pt x="358" y="72"/>
                    </a:lnTo>
                    <a:lnTo>
                      <a:pt x="360" y="73"/>
                    </a:lnTo>
                    <a:lnTo>
                      <a:pt x="362" y="73"/>
                    </a:lnTo>
                    <a:lnTo>
                      <a:pt x="366" y="75"/>
                    </a:lnTo>
                    <a:lnTo>
                      <a:pt x="369" y="77"/>
                    </a:lnTo>
                    <a:lnTo>
                      <a:pt x="371" y="82"/>
                    </a:lnTo>
                    <a:lnTo>
                      <a:pt x="371" y="86"/>
                    </a:lnTo>
                    <a:lnTo>
                      <a:pt x="375" y="84"/>
                    </a:lnTo>
                    <a:lnTo>
                      <a:pt x="380" y="86"/>
                    </a:lnTo>
                    <a:lnTo>
                      <a:pt x="383" y="86"/>
                    </a:lnTo>
                    <a:lnTo>
                      <a:pt x="385" y="88"/>
                    </a:lnTo>
                    <a:lnTo>
                      <a:pt x="394" y="93"/>
                    </a:lnTo>
                    <a:lnTo>
                      <a:pt x="398" y="98"/>
                    </a:lnTo>
                    <a:lnTo>
                      <a:pt x="410" y="102"/>
                    </a:lnTo>
                    <a:lnTo>
                      <a:pt x="414" y="104"/>
                    </a:lnTo>
                    <a:lnTo>
                      <a:pt x="416" y="109"/>
                    </a:lnTo>
                    <a:lnTo>
                      <a:pt x="430" y="116"/>
                    </a:lnTo>
                    <a:lnTo>
                      <a:pt x="441" y="113"/>
                    </a:lnTo>
                    <a:lnTo>
                      <a:pt x="442" y="111"/>
                    </a:lnTo>
                    <a:lnTo>
                      <a:pt x="455" y="72"/>
                    </a:lnTo>
                    <a:lnTo>
                      <a:pt x="451" y="48"/>
                    </a:lnTo>
                    <a:lnTo>
                      <a:pt x="455" y="43"/>
                    </a:lnTo>
                    <a:lnTo>
                      <a:pt x="455" y="38"/>
                    </a:lnTo>
                    <a:lnTo>
                      <a:pt x="455" y="34"/>
                    </a:lnTo>
                    <a:lnTo>
                      <a:pt x="457" y="32"/>
                    </a:lnTo>
                    <a:lnTo>
                      <a:pt x="453" y="31"/>
                    </a:lnTo>
                    <a:lnTo>
                      <a:pt x="455" y="22"/>
                    </a:lnTo>
                    <a:lnTo>
                      <a:pt x="458" y="22"/>
                    </a:lnTo>
                    <a:lnTo>
                      <a:pt x="460" y="13"/>
                    </a:lnTo>
                    <a:lnTo>
                      <a:pt x="464" y="9"/>
                    </a:lnTo>
                    <a:lnTo>
                      <a:pt x="464" y="4"/>
                    </a:lnTo>
                    <a:lnTo>
                      <a:pt x="466" y="4"/>
                    </a:lnTo>
                    <a:lnTo>
                      <a:pt x="467" y="4"/>
                    </a:lnTo>
                    <a:lnTo>
                      <a:pt x="469" y="2"/>
                    </a:lnTo>
                    <a:lnTo>
                      <a:pt x="471" y="0"/>
                    </a:lnTo>
                    <a:lnTo>
                      <a:pt x="473" y="0"/>
                    </a:lnTo>
                    <a:lnTo>
                      <a:pt x="473" y="2"/>
                    </a:lnTo>
                    <a:lnTo>
                      <a:pt x="473" y="4"/>
                    </a:lnTo>
                    <a:lnTo>
                      <a:pt x="473" y="6"/>
                    </a:lnTo>
                    <a:lnTo>
                      <a:pt x="473" y="6"/>
                    </a:lnTo>
                    <a:lnTo>
                      <a:pt x="475" y="20"/>
                    </a:lnTo>
                    <a:lnTo>
                      <a:pt x="478" y="20"/>
                    </a:lnTo>
                    <a:lnTo>
                      <a:pt x="478" y="22"/>
                    </a:lnTo>
                    <a:lnTo>
                      <a:pt x="478" y="25"/>
                    </a:lnTo>
                    <a:lnTo>
                      <a:pt x="480" y="27"/>
                    </a:lnTo>
                    <a:lnTo>
                      <a:pt x="480" y="31"/>
                    </a:lnTo>
                    <a:lnTo>
                      <a:pt x="482" y="31"/>
                    </a:lnTo>
                    <a:lnTo>
                      <a:pt x="482" y="36"/>
                    </a:lnTo>
                    <a:lnTo>
                      <a:pt x="483" y="36"/>
                    </a:lnTo>
                    <a:lnTo>
                      <a:pt x="485" y="45"/>
                    </a:lnTo>
                    <a:lnTo>
                      <a:pt x="485" y="50"/>
                    </a:lnTo>
                    <a:lnTo>
                      <a:pt x="489" y="59"/>
                    </a:lnTo>
                    <a:lnTo>
                      <a:pt x="491" y="61"/>
                    </a:lnTo>
                    <a:lnTo>
                      <a:pt x="492" y="61"/>
                    </a:lnTo>
                    <a:lnTo>
                      <a:pt x="496" y="59"/>
                    </a:lnTo>
                    <a:lnTo>
                      <a:pt x="500" y="57"/>
                    </a:lnTo>
                    <a:lnTo>
                      <a:pt x="501" y="57"/>
                    </a:lnTo>
                    <a:lnTo>
                      <a:pt x="503" y="63"/>
                    </a:lnTo>
                    <a:lnTo>
                      <a:pt x="507" y="65"/>
                    </a:lnTo>
                    <a:lnTo>
                      <a:pt x="508" y="66"/>
                    </a:lnTo>
                    <a:lnTo>
                      <a:pt x="510" y="68"/>
                    </a:lnTo>
                    <a:lnTo>
                      <a:pt x="514" y="70"/>
                    </a:lnTo>
                    <a:lnTo>
                      <a:pt x="514" y="73"/>
                    </a:lnTo>
                    <a:lnTo>
                      <a:pt x="514" y="75"/>
                    </a:lnTo>
                    <a:lnTo>
                      <a:pt x="514" y="81"/>
                    </a:lnTo>
                    <a:lnTo>
                      <a:pt x="514" y="84"/>
                    </a:lnTo>
                    <a:lnTo>
                      <a:pt x="514" y="86"/>
                    </a:lnTo>
                    <a:lnTo>
                      <a:pt x="516" y="90"/>
                    </a:lnTo>
                    <a:lnTo>
                      <a:pt x="517" y="97"/>
                    </a:lnTo>
                    <a:lnTo>
                      <a:pt x="521" y="102"/>
                    </a:lnTo>
                    <a:lnTo>
                      <a:pt x="523" y="102"/>
                    </a:lnTo>
                    <a:lnTo>
                      <a:pt x="526" y="120"/>
                    </a:lnTo>
                    <a:lnTo>
                      <a:pt x="526" y="125"/>
                    </a:lnTo>
                    <a:lnTo>
                      <a:pt x="526" y="127"/>
                    </a:lnTo>
                    <a:lnTo>
                      <a:pt x="528" y="129"/>
                    </a:lnTo>
                    <a:lnTo>
                      <a:pt x="530" y="131"/>
                    </a:lnTo>
                    <a:lnTo>
                      <a:pt x="530" y="131"/>
                    </a:lnTo>
                    <a:lnTo>
                      <a:pt x="530" y="131"/>
                    </a:lnTo>
                    <a:lnTo>
                      <a:pt x="530" y="131"/>
                    </a:lnTo>
                    <a:lnTo>
                      <a:pt x="530" y="132"/>
                    </a:lnTo>
                    <a:lnTo>
                      <a:pt x="530" y="132"/>
                    </a:lnTo>
                    <a:lnTo>
                      <a:pt x="530" y="134"/>
                    </a:lnTo>
                    <a:lnTo>
                      <a:pt x="532" y="138"/>
                    </a:lnTo>
                    <a:lnTo>
                      <a:pt x="535" y="140"/>
                    </a:lnTo>
                    <a:lnTo>
                      <a:pt x="537" y="141"/>
                    </a:lnTo>
                    <a:lnTo>
                      <a:pt x="544" y="143"/>
                    </a:lnTo>
                    <a:lnTo>
                      <a:pt x="546" y="143"/>
                    </a:lnTo>
                    <a:lnTo>
                      <a:pt x="548" y="141"/>
                    </a:lnTo>
                    <a:lnTo>
                      <a:pt x="550" y="148"/>
                    </a:lnTo>
                    <a:lnTo>
                      <a:pt x="551" y="150"/>
                    </a:lnTo>
                    <a:lnTo>
                      <a:pt x="555" y="150"/>
                    </a:lnTo>
                    <a:lnTo>
                      <a:pt x="557" y="150"/>
                    </a:lnTo>
                    <a:lnTo>
                      <a:pt x="558" y="152"/>
                    </a:lnTo>
                    <a:lnTo>
                      <a:pt x="562" y="156"/>
                    </a:lnTo>
                    <a:lnTo>
                      <a:pt x="564" y="154"/>
                    </a:lnTo>
                    <a:lnTo>
                      <a:pt x="571" y="159"/>
                    </a:lnTo>
                    <a:lnTo>
                      <a:pt x="571" y="163"/>
                    </a:lnTo>
                    <a:lnTo>
                      <a:pt x="569" y="163"/>
                    </a:lnTo>
                    <a:lnTo>
                      <a:pt x="569" y="166"/>
                    </a:lnTo>
                    <a:lnTo>
                      <a:pt x="571" y="168"/>
                    </a:lnTo>
                    <a:lnTo>
                      <a:pt x="573" y="168"/>
                    </a:lnTo>
                    <a:lnTo>
                      <a:pt x="578" y="179"/>
                    </a:lnTo>
                    <a:lnTo>
                      <a:pt x="580" y="179"/>
                    </a:lnTo>
                    <a:lnTo>
                      <a:pt x="582" y="188"/>
                    </a:lnTo>
                    <a:lnTo>
                      <a:pt x="582" y="190"/>
                    </a:lnTo>
                    <a:lnTo>
                      <a:pt x="582" y="193"/>
                    </a:lnTo>
                    <a:lnTo>
                      <a:pt x="583" y="193"/>
                    </a:lnTo>
                    <a:lnTo>
                      <a:pt x="583" y="197"/>
                    </a:lnTo>
                    <a:lnTo>
                      <a:pt x="585" y="197"/>
                    </a:lnTo>
                    <a:lnTo>
                      <a:pt x="585" y="195"/>
                    </a:lnTo>
                    <a:lnTo>
                      <a:pt x="587" y="195"/>
                    </a:lnTo>
                    <a:lnTo>
                      <a:pt x="587" y="191"/>
                    </a:lnTo>
                    <a:lnTo>
                      <a:pt x="589" y="190"/>
                    </a:lnTo>
                    <a:lnTo>
                      <a:pt x="591" y="193"/>
                    </a:lnTo>
                    <a:lnTo>
                      <a:pt x="598" y="197"/>
                    </a:lnTo>
                    <a:lnTo>
                      <a:pt x="598" y="193"/>
                    </a:lnTo>
                    <a:lnTo>
                      <a:pt x="600" y="195"/>
                    </a:lnTo>
                    <a:lnTo>
                      <a:pt x="600" y="197"/>
                    </a:lnTo>
                    <a:lnTo>
                      <a:pt x="600" y="197"/>
                    </a:lnTo>
                    <a:lnTo>
                      <a:pt x="603" y="215"/>
                    </a:lnTo>
                    <a:lnTo>
                      <a:pt x="610" y="222"/>
                    </a:lnTo>
                    <a:lnTo>
                      <a:pt x="616" y="222"/>
                    </a:lnTo>
                    <a:lnTo>
                      <a:pt x="617" y="223"/>
                    </a:lnTo>
                    <a:lnTo>
                      <a:pt x="621" y="229"/>
                    </a:lnTo>
                    <a:lnTo>
                      <a:pt x="621" y="231"/>
                    </a:lnTo>
                    <a:lnTo>
                      <a:pt x="625" y="234"/>
                    </a:lnTo>
                    <a:lnTo>
                      <a:pt x="626" y="234"/>
                    </a:lnTo>
                    <a:lnTo>
                      <a:pt x="626" y="236"/>
                    </a:lnTo>
                    <a:lnTo>
                      <a:pt x="630" y="241"/>
                    </a:lnTo>
                    <a:lnTo>
                      <a:pt x="630" y="243"/>
                    </a:lnTo>
                    <a:lnTo>
                      <a:pt x="633" y="243"/>
                    </a:lnTo>
                    <a:lnTo>
                      <a:pt x="635" y="252"/>
                    </a:lnTo>
                    <a:lnTo>
                      <a:pt x="637" y="256"/>
                    </a:lnTo>
                    <a:lnTo>
                      <a:pt x="639" y="254"/>
                    </a:lnTo>
                    <a:lnTo>
                      <a:pt x="639" y="259"/>
                    </a:lnTo>
                    <a:lnTo>
                      <a:pt x="637" y="263"/>
                    </a:lnTo>
                    <a:lnTo>
                      <a:pt x="641" y="277"/>
                    </a:lnTo>
                    <a:lnTo>
                      <a:pt x="639" y="275"/>
                    </a:lnTo>
                    <a:lnTo>
                      <a:pt x="639" y="279"/>
                    </a:lnTo>
                    <a:lnTo>
                      <a:pt x="639" y="279"/>
                    </a:lnTo>
                    <a:lnTo>
                      <a:pt x="639" y="281"/>
                    </a:lnTo>
                    <a:lnTo>
                      <a:pt x="641" y="282"/>
                    </a:lnTo>
                    <a:lnTo>
                      <a:pt x="646" y="298"/>
                    </a:lnTo>
                    <a:lnTo>
                      <a:pt x="641" y="334"/>
                    </a:lnTo>
                    <a:lnTo>
                      <a:pt x="641" y="334"/>
                    </a:lnTo>
                    <a:lnTo>
                      <a:pt x="637" y="340"/>
                    </a:lnTo>
                    <a:lnTo>
                      <a:pt x="639" y="350"/>
                    </a:lnTo>
                    <a:lnTo>
                      <a:pt x="637" y="352"/>
                    </a:lnTo>
                    <a:lnTo>
                      <a:pt x="637" y="354"/>
                    </a:lnTo>
                    <a:lnTo>
                      <a:pt x="630" y="370"/>
                    </a:lnTo>
                    <a:lnTo>
                      <a:pt x="628" y="372"/>
                    </a:lnTo>
                    <a:lnTo>
                      <a:pt x="628" y="373"/>
                    </a:lnTo>
                    <a:lnTo>
                      <a:pt x="628" y="375"/>
                    </a:lnTo>
                    <a:lnTo>
                      <a:pt x="625" y="381"/>
                    </a:lnTo>
                    <a:lnTo>
                      <a:pt x="623" y="381"/>
                    </a:lnTo>
                    <a:lnTo>
                      <a:pt x="623" y="381"/>
                    </a:lnTo>
                    <a:lnTo>
                      <a:pt x="625" y="382"/>
                    </a:lnTo>
                    <a:lnTo>
                      <a:pt x="619" y="384"/>
                    </a:lnTo>
                    <a:lnTo>
                      <a:pt x="612" y="397"/>
                    </a:lnTo>
                    <a:lnTo>
                      <a:pt x="610" y="397"/>
                    </a:lnTo>
                    <a:lnTo>
                      <a:pt x="608" y="397"/>
                    </a:lnTo>
                    <a:lnTo>
                      <a:pt x="608" y="398"/>
                    </a:lnTo>
                    <a:lnTo>
                      <a:pt x="610" y="398"/>
                    </a:lnTo>
                    <a:lnTo>
                      <a:pt x="610" y="402"/>
                    </a:lnTo>
                    <a:lnTo>
                      <a:pt x="608" y="406"/>
                    </a:lnTo>
                    <a:lnTo>
                      <a:pt x="608" y="406"/>
                    </a:lnTo>
                    <a:lnTo>
                      <a:pt x="608" y="409"/>
                    </a:lnTo>
                    <a:lnTo>
                      <a:pt x="605" y="413"/>
                    </a:lnTo>
                    <a:lnTo>
                      <a:pt x="601" y="429"/>
                    </a:lnTo>
                    <a:lnTo>
                      <a:pt x="600" y="427"/>
                    </a:lnTo>
                    <a:lnTo>
                      <a:pt x="598" y="432"/>
                    </a:lnTo>
                    <a:lnTo>
                      <a:pt x="596" y="434"/>
                    </a:lnTo>
                    <a:lnTo>
                      <a:pt x="594" y="438"/>
                    </a:lnTo>
                    <a:lnTo>
                      <a:pt x="594" y="438"/>
                    </a:lnTo>
                    <a:lnTo>
                      <a:pt x="592" y="440"/>
                    </a:lnTo>
                    <a:lnTo>
                      <a:pt x="591" y="448"/>
                    </a:lnTo>
                    <a:lnTo>
                      <a:pt x="592" y="452"/>
                    </a:lnTo>
                    <a:lnTo>
                      <a:pt x="589" y="463"/>
                    </a:lnTo>
                    <a:lnTo>
                      <a:pt x="591" y="472"/>
                    </a:lnTo>
                    <a:lnTo>
                      <a:pt x="589" y="475"/>
                    </a:lnTo>
                    <a:lnTo>
                      <a:pt x="587" y="473"/>
                    </a:lnTo>
                    <a:lnTo>
                      <a:pt x="585" y="473"/>
                    </a:lnTo>
                    <a:lnTo>
                      <a:pt x="585" y="479"/>
                    </a:lnTo>
                    <a:lnTo>
                      <a:pt x="564" y="481"/>
                    </a:lnTo>
                    <a:lnTo>
                      <a:pt x="546" y="490"/>
                    </a:lnTo>
                    <a:lnTo>
                      <a:pt x="544" y="491"/>
                    </a:lnTo>
                    <a:lnTo>
                      <a:pt x="544" y="493"/>
                    </a:lnTo>
                    <a:lnTo>
                      <a:pt x="541" y="497"/>
                    </a:lnTo>
                    <a:lnTo>
                      <a:pt x="539" y="498"/>
                    </a:lnTo>
                    <a:lnTo>
                      <a:pt x="537" y="497"/>
                    </a:lnTo>
                    <a:lnTo>
                      <a:pt x="533" y="498"/>
                    </a:lnTo>
                    <a:lnTo>
                      <a:pt x="532" y="498"/>
                    </a:lnTo>
                    <a:lnTo>
                      <a:pt x="530" y="498"/>
                    </a:lnTo>
                    <a:lnTo>
                      <a:pt x="530" y="500"/>
                    </a:lnTo>
                    <a:lnTo>
                      <a:pt x="530" y="502"/>
                    </a:lnTo>
                    <a:lnTo>
                      <a:pt x="532" y="500"/>
                    </a:lnTo>
                    <a:lnTo>
                      <a:pt x="533" y="498"/>
                    </a:lnTo>
                    <a:lnTo>
                      <a:pt x="535" y="498"/>
                    </a:lnTo>
                    <a:lnTo>
                      <a:pt x="533" y="506"/>
                    </a:lnTo>
                    <a:lnTo>
                      <a:pt x="532" y="507"/>
                    </a:lnTo>
                    <a:lnTo>
                      <a:pt x="528" y="502"/>
                    </a:lnTo>
                    <a:lnTo>
                      <a:pt x="526" y="502"/>
                    </a:lnTo>
                    <a:lnTo>
                      <a:pt x="525" y="500"/>
                    </a:lnTo>
                    <a:lnTo>
                      <a:pt x="523" y="497"/>
                    </a:lnTo>
                    <a:lnTo>
                      <a:pt x="519" y="497"/>
                    </a:lnTo>
                    <a:lnTo>
                      <a:pt x="517" y="495"/>
                    </a:lnTo>
                    <a:lnTo>
                      <a:pt x="517" y="493"/>
                    </a:lnTo>
                    <a:lnTo>
                      <a:pt x="517" y="490"/>
                    </a:lnTo>
                    <a:lnTo>
                      <a:pt x="516" y="488"/>
                    </a:lnTo>
                    <a:lnTo>
                      <a:pt x="512" y="491"/>
                    </a:lnTo>
                    <a:lnTo>
                      <a:pt x="510" y="491"/>
                    </a:lnTo>
                    <a:lnTo>
                      <a:pt x="507" y="491"/>
                    </a:lnTo>
                    <a:lnTo>
                      <a:pt x="505" y="490"/>
                    </a:lnTo>
                    <a:lnTo>
                      <a:pt x="508" y="490"/>
                    </a:lnTo>
                    <a:lnTo>
                      <a:pt x="510" y="486"/>
                    </a:lnTo>
                    <a:lnTo>
                      <a:pt x="510" y="482"/>
                    </a:lnTo>
                    <a:lnTo>
                      <a:pt x="507" y="481"/>
                    </a:lnTo>
                    <a:lnTo>
                      <a:pt x="503" y="484"/>
                    </a:lnTo>
                    <a:lnTo>
                      <a:pt x="500" y="484"/>
                    </a:lnTo>
                    <a:lnTo>
                      <a:pt x="503" y="488"/>
                    </a:lnTo>
                    <a:lnTo>
                      <a:pt x="503" y="488"/>
                    </a:lnTo>
                    <a:lnTo>
                      <a:pt x="498" y="490"/>
                    </a:lnTo>
                    <a:lnTo>
                      <a:pt x="494" y="493"/>
                    </a:lnTo>
                    <a:lnTo>
                      <a:pt x="492" y="497"/>
                    </a:lnTo>
                    <a:lnTo>
                      <a:pt x="483" y="500"/>
                    </a:lnTo>
                    <a:lnTo>
                      <a:pt x="482" y="498"/>
                    </a:lnTo>
                    <a:lnTo>
                      <a:pt x="458" y="490"/>
                    </a:lnTo>
                    <a:lnTo>
                      <a:pt x="455" y="490"/>
                    </a:lnTo>
                    <a:lnTo>
                      <a:pt x="453" y="491"/>
                    </a:lnTo>
                    <a:lnTo>
                      <a:pt x="451" y="488"/>
                    </a:lnTo>
                    <a:lnTo>
                      <a:pt x="446" y="484"/>
                    </a:lnTo>
                    <a:lnTo>
                      <a:pt x="441" y="484"/>
                    </a:lnTo>
                    <a:lnTo>
                      <a:pt x="435" y="481"/>
                    </a:lnTo>
                    <a:lnTo>
                      <a:pt x="433" y="479"/>
                    </a:lnTo>
                    <a:lnTo>
                      <a:pt x="432" y="475"/>
                    </a:lnTo>
                    <a:lnTo>
                      <a:pt x="428" y="472"/>
                    </a:lnTo>
                    <a:lnTo>
                      <a:pt x="425" y="463"/>
                    </a:lnTo>
                    <a:lnTo>
                      <a:pt x="425" y="463"/>
                    </a:lnTo>
                    <a:lnTo>
                      <a:pt x="426" y="459"/>
                    </a:lnTo>
                    <a:lnTo>
                      <a:pt x="426" y="456"/>
                    </a:lnTo>
                    <a:lnTo>
                      <a:pt x="423" y="447"/>
                    </a:lnTo>
                    <a:lnTo>
                      <a:pt x="416" y="438"/>
                    </a:lnTo>
                    <a:lnTo>
                      <a:pt x="419" y="432"/>
                    </a:lnTo>
                    <a:lnTo>
                      <a:pt x="417" y="432"/>
                    </a:lnTo>
                    <a:lnTo>
                      <a:pt x="414" y="432"/>
                    </a:lnTo>
                    <a:lnTo>
                      <a:pt x="405" y="436"/>
                    </a:lnTo>
                    <a:lnTo>
                      <a:pt x="401" y="438"/>
                    </a:lnTo>
                    <a:lnTo>
                      <a:pt x="400" y="436"/>
                    </a:lnTo>
                    <a:lnTo>
                      <a:pt x="403" y="429"/>
                    </a:lnTo>
                    <a:lnTo>
                      <a:pt x="405" y="423"/>
                    </a:lnTo>
                    <a:lnTo>
                      <a:pt x="405" y="420"/>
                    </a:lnTo>
                    <a:lnTo>
                      <a:pt x="403" y="415"/>
                    </a:lnTo>
                    <a:lnTo>
                      <a:pt x="398" y="409"/>
                    </a:lnTo>
                    <a:lnTo>
                      <a:pt x="394" y="416"/>
                    </a:lnTo>
                    <a:lnTo>
                      <a:pt x="392" y="427"/>
                    </a:lnTo>
                    <a:lnTo>
                      <a:pt x="392" y="427"/>
                    </a:lnTo>
                    <a:lnTo>
                      <a:pt x="391" y="427"/>
                    </a:lnTo>
                    <a:lnTo>
                      <a:pt x="387" y="429"/>
                    </a:lnTo>
                    <a:lnTo>
                      <a:pt x="383" y="429"/>
                    </a:lnTo>
                    <a:lnTo>
                      <a:pt x="380" y="431"/>
                    </a:lnTo>
                    <a:lnTo>
                      <a:pt x="378" y="429"/>
                    </a:lnTo>
                    <a:lnTo>
                      <a:pt x="380" y="423"/>
                    </a:lnTo>
                    <a:lnTo>
                      <a:pt x="383" y="423"/>
                    </a:lnTo>
                    <a:lnTo>
                      <a:pt x="387" y="422"/>
                    </a:lnTo>
                    <a:lnTo>
                      <a:pt x="389" y="413"/>
                    </a:lnTo>
                    <a:lnTo>
                      <a:pt x="389" y="413"/>
                    </a:lnTo>
                    <a:lnTo>
                      <a:pt x="389" y="407"/>
                    </a:lnTo>
                    <a:lnTo>
                      <a:pt x="392" y="400"/>
                    </a:lnTo>
                    <a:lnTo>
                      <a:pt x="394" y="398"/>
                    </a:lnTo>
                    <a:lnTo>
                      <a:pt x="394" y="395"/>
                    </a:lnTo>
                    <a:lnTo>
                      <a:pt x="396" y="388"/>
                    </a:lnTo>
                    <a:lnTo>
                      <a:pt x="396" y="390"/>
                    </a:lnTo>
                    <a:lnTo>
                      <a:pt x="396" y="384"/>
                    </a:lnTo>
                    <a:lnTo>
                      <a:pt x="396" y="382"/>
                    </a:lnTo>
                    <a:lnTo>
                      <a:pt x="394" y="381"/>
                    </a:lnTo>
                    <a:lnTo>
                      <a:pt x="394" y="377"/>
                    </a:lnTo>
                    <a:lnTo>
                      <a:pt x="392" y="377"/>
                    </a:lnTo>
                    <a:lnTo>
                      <a:pt x="392" y="379"/>
                    </a:lnTo>
                    <a:lnTo>
                      <a:pt x="392" y="384"/>
                    </a:lnTo>
                    <a:lnTo>
                      <a:pt x="391" y="384"/>
                    </a:lnTo>
                    <a:lnTo>
                      <a:pt x="385" y="395"/>
                    </a:lnTo>
                    <a:lnTo>
                      <a:pt x="385" y="397"/>
                    </a:lnTo>
                    <a:lnTo>
                      <a:pt x="383" y="400"/>
                    </a:lnTo>
                    <a:lnTo>
                      <a:pt x="380" y="398"/>
                    </a:lnTo>
                    <a:lnTo>
                      <a:pt x="380" y="400"/>
                    </a:lnTo>
                    <a:lnTo>
                      <a:pt x="378" y="402"/>
                    </a:lnTo>
                    <a:lnTo>
                      <a:pt x="375" y="404"/>
                    </a:lnTo>
                    <a:lnTo>
                      <a:pt x="373" y="406"/>
                    </a:lnTo>
                    <a:lnTo>
                      <a:pt x="371" y="406"/>
                    </a:lnTo>
                    <a:lnTo>
                      <a:pt x="369" y="411"/>
                    </a:lnTo>
                    <a:lnTo>
                      <a:pt x="364" y="416"/>
                    </a:lnTo>
                    <a:lnTo>
                      <a:pt x="362" y="420"/>
                    </a:lnTo>
                    <a:lnTo>
                      <a:pt x="364" y="420"/>
                    </a:lnTo>
                    <a:lnTo>
                      <a:pt x="364" y="425"/>
                    </a:lnTo>
                    <a:lnTo>
                      <a:pt x="362" y="423"/>
                    </a:lnTo>
                    <a:lnTo>
                      <a:pt x="360" y="423"/>
                    </a:lnTo>
                    <a:lnTo>
                      <a:pt x="358" y="420"/>
                    </a:lnTo>
                    <a:lnTo>
                      <a:pt x="355" y="418"/>
                    </a:lnTo>
                    <a:lnTo>
                      <a:pt x="353" y="416"/>
                    </a:lnTo>
                    <a:lnTo>
                      <a:pt x="351" y="416"/>
                    </a:lnTo>
                    <a:lnTo>
                      <a:pt x="351" y="413"/>
                    </a:lnTo>
                    <a:lnTo>
                      <a:pt x="355" y="416"/>
                    </a:lnTo>
                    <a:lnTo>
                      <a:pt x="355" y="415"/>
                    </a:lnTo>
                    <a:lnTo>
                      <a:pt x="355" y="411"/>
                    </a:lnTo>
                    <a:lnTo>
                      <a:pt x="353" y="407"/>
                    </a:lnTo>
                    <a:lnTo>
                      <a:pt x="353" y="404"/>
                    </a:lnTo>
                    <a:lnTo>
                      <a:pt x="350" y="400"/>
                    </a:lnTo>
                    <a:lnTo>
                      <a:pt x="348" y="398"/>
                    </a:lnTo>
                    <a:lnTo>
                      <a:pt x="346" y="393"/>
                    </a:lnTo>
                    <a:lnTo>
                      <a:pt x="344" y="390"/>
                    </a:lnTo>
                    <a:lnTo>
                      <a:pt x="342" y="390"/>
                    </a:lnTo>
                    <a:lnTo>
                      <a:pt x="337" y="386"/>
                    </a:lnTo>
                    <a:lnTo>
                      <a:pt x="333" y="384"/>
                    </a:lnTo>
                    <a:lnTo>
                      <a:pt x="333" y="381"/>
                    </a:lnTo>
                    <a:lnTo>
                      <a:pt x="335" y="381"/>
                    </a:lnTo>
                    <a:lnTo>
                      <a:pt x="337" y="377"/>
                    </a:lnTo>
                    <a:lnTo>
                      <a:pt x="330" y="375"/>
                    </a:lnTo>
                    <a:lnTo>
                      <a:pt x="325" y="370"/>
                    </a:lnTo>
                    <a:lnTo>
                      <a:pt x="323" y="368"/>
                    </a:lnTo>
                    <a:lnTo>
                      <a:pt x="323" y="372"/>
                    </a:lnTo>
                    <a:lnTo>
                      <a:pt x="321" y="370"/>
                    </a:lnTo>
                    <a:lnTo>
                      <a:pt x="310" y="366"/>
                    </a:lnTo>
                    <a:lnTo>
                      <a:pt x="308" y="366"/>
                    </a:lnTo>
                    <a:lnTo>
                      <a:pt x="307" y="368"/>
                    </a:lnTo>
                    <a:lnTo>
                      <a:pt x="307" y="368"/>
                    </a:lnTo>
                    <a:lnTo>
                      <a:pt x="305" y="366"/>
                    </a:lnTo>
                    <a:lnTo>
                      <a:pt x="296" y="359"/>
                    </a:lnTo>
                    <a:lnTo>
                      <a:pt x="289" y="357"/>
                    </a:lnTo>
                    <a:lnTo>
                      <a:pt x="257" y="359"/>
                    </a:lnTo>
                    <a:lnTo>
                      <a:pt x="239" y="368"/>
                    </a:lnTo>
                    <a:lnTo>
                      <a:pt x="232" y="368"/>
                    </a:lnTo>
                    <a:lnTo>
                      <a:pt x="226" y="372"/>
                    </a:lnTo>
                    <a:lnTo>
                      <a:pt x="210" y="372"/>
                    </a:lnTo>
                    <a:lnTo>
                      <a:pt x="207" y="370"/>
                    </a:lnTo>
                    <a:lnTo>
                      <a:pt x="201" y="372"/>
                    </a:lnTo>
                    <a:lnTo>
                      <a:pt x="191" y="379"/>
                    </a:lnTo>
                    <a:lnTo>
                      <a:pt x="187" y="381"/>
                    </a:lnTo>
                    <a:lnTo>
                      <a:pt x="182" y="382"/>
                    </a:lnTo>
                    <a:lnTo>
                      <a:pt x="178" y="384"/>
                    </a:lnTo>
                    <a:lnTo>
                      <a:pt x="175" y="386"/>
                    </a:lnTo>
                    <a:lnTo>
                      <a:pt x="167" y="400"/>
                    </a:lnTo>
                    <a:lnTo>
                      <a:pt x="162" y="402"/>
                    </a:lnTo>
                    <a:lnTo>
                      <a:pt x="158" y="402"/>
                    </a:lnTo>
                    <a:lnTo>
                      <a:pt x="157" y="400"/>
                    </a:lnTo>
                    <a:lnTo>
                      <a:pt x="144" y="404"/>
                    </a:lnTo>
                    <a:lnTo>
                      <a:pt x="142" y="402"/>
                    </a:lnTo>
                    <a:lnTo>
                      <a:pt x="141" y="400"/>
                    </a:lnTo>
                    <a:lnTo>
                      <a:pt x="135" y="402"/>
                    </a:lnTo>
                    <a:lnTo>
                      <a:pt x="126" y="400"/>
                    </a:lnTo>
                    <a:lnTo>
                      <a:pt x="121" y="402"/>
                    </a:lnTo>
                    <a:lnTo>
                      <a:pt x="108" y="402"/>
                    </a:lnTo>
                    <a:lnTo>
                      <a:pt x="105" y="404"/>
                    </a:lnTo>
                    <a:lnTo>
                      <a:pt x="103" y="406"/>
                    </a:lnTo>
                    <a:lnTo>
                      <a:pt x="101" y="409"/>
                    </a:lnTo>
                    <a:lnTo>
                      <a:pt x="101" y="409"/>
                    </a:lnTo>
                    <a:lnTo>
                      <a:pt x="101" y="411"/>
                    </a:lnTo>
                    <a:lnTo>
                      <a:pt x="100" y="413"/>
                    </a:lnTo>
                    <a:lnTo>
                      <a:pt x="91" y="413"/>
                    </a:lnTo>
                    <a:lnTo>
                      <a:pt x="84" y="420"/>
                    </a:lnTo>
                    <a:lnTo>
                      <a:pt x="84" y="422"/>
                    </a:lnTo>
                    <a:lnTo>
                      <a:pt x="80" y="423"/>
                    </a:lnTo>
                    <a:lnTo>
                      <a:pt x="78" y="423"/>
                    </a:lnTo>
                    <a:lnTo>
                      <a:pt x="76" y="422"/>
                    </a:lnTo>
                    <a:lnTo>
                      <a:pt x="75" y="425"/>
                    </a:lnTo>
                    <a:lnTo>
                      <a:pt x="73" y="425"/>
                    </a:lnTo>
                    <a:lnTo>
                      <a:pt x="71" y="425"/>
                    </a:lnTo>
                    <a:lnTo>
                      <a:pt x="69" y="423"/>
                    </a:lnTo>
                    <a:lnTo>
                      <a:pt x="55" y="423"/>
                    </a:lnTo>
                    <a:lnTo>
                      <a:pt x="53" y="422"/>
                    </a:lnTo>
                    <a:lnTo>
                      <a:pt x="50" y="420"/>
                    </a:lnTo>
                    <a:lnTo>
                      <a:pt x="50" y="420"/>
                    </a:lnTo>
                    <a:lnTo>
                      <a:pt x="46" y="420"/>
                    </a:lnTo>
                    <a:lnTo>
                      <a:pt x="37" y="411"/>
                    </a:lnTo>
                    <a:lnTo>
                      <a:pt x="30" y="409"/>
                    </a:lnTo>
                    <a:lnTo>
                      <a:pt x="30" y="397"/>
                    </a:lnTo>
                    <a:lnTo>
                      <a:pt x="30" y="397"/>
                    </a:lnTo>
                    <a:lnTo>
                      <a:pt x="34" y="397"/>
                    </a:lnTo>
                    <a:lnTo>
                      <a:pt x="35" y="397"/>
                    </a:lnTo>
                    <a:lnTo>
                      <a:pt x="41" y="388"/>
                    </a:lnTo>
                    <a:lnTo>
                      <a:pt x="41" y="384"/>
                    </a:lnTo>
                    <a:lnTo>
                      <a:pt x="39" y="381"/>
                    </a:lnTo>
                    <a:lnTo>
                      <a:pt x="39" y="377"/>
                    </a:lnTo>
                    <a:lnTo>
                      <a:pt x="39" y="379"/>
                    </a:lnTo>
                    <a:lnTo>
                      <a:pt x="41" y="375"/>
                    </a:lnTo>
                    <a:lnTo>
                      <a:pt x="41" y="361"/>
                    </a:lnTo>
                    <a:lnTo>
                      <a:pt x="32" y="341"/>
                    </a:lnTo>
                    <a:lnTo>
                      <a:pt x="28" y="318"/>
                    </a:lnTo>
                    <a:lnTo>
                      <a:pt x="23" y="307"/>
                    </a:lnTo>
                    <a:lnTo>
                      <a:pt x="21" y="304"/>
                    </a:lnTo>
                    <a:lnTo>
                      <a:pt x="16" y="293"/>
                    </a:lnTo>
                    <a:lnTo>
                      <a:pt x="14" y="288"/>
                    </a:lnTo>
                    <a:lnTo>
                      <a:pt x="10" y="275"/>
                    </a:lnTo>
                    <a:lnTo>
                      <a:pt x="7" y="273"/>
                    </a:lnTo>
                    <a:lnTo>
                      <a:pt x="3" y="268"/>
                    </a:lnTo>
                    <a:lnTo>
                      <a:pt x="1" y="266"/>
                    </a:lnTo>
                    <a:lnTo>
                      <a:pt x="1" y="265"/>
                    </a:lnTo>
                    <a:lnTo>
                      <a:pt x="0" y="261"/>
                    </a:lnTo>
                    <a:lnTo>
                      <a:pt x="0" y="259"/>
                    </a:lnTo>
                    <a:lnTo>
                      <a:pt x="0" y="261"/>
                    </a:lnTo>
                    <a:lnTo>
                      <a:pt x="1" y="261"/>
                    </a:lnTo>
                    <a:lnTo>
                      <a:pt x="3" y="263"/>
                    </a:lnTo>
                    <a:lnTo>
                      <a:pt x="3" y="265"/>
                    </a:lnTo>
                    <a:lnTo>
                      <a:pt x="3" y="266"/>
                    </a:lnTo>
                    <a:lnTo>
                      <a:pt x="5" y="266"/>
                    </a:lnTo>
                    <a:lnTo>
                      <a:pt x="5" y="268"/>
                    </a:lnTo>
                    <a:lnTo>
                      <a:pt x="9" y="268"/>
                    </a:lnTo>
                    <a:lnTo>
                      <a:pt x="10" y="266"/>
                    </a:lnTo>
                    <a:lnTo>
                      <a:pt x="9" y="265"/>
                    </a:lnTo>
                    <a:lnTo>
                      <a:pt x="7" y="261"/>
                    </a:lnTo>
                    <a:lnTo>
                      <a:pt x="3" y="254"/>
                    </a:lnTo>
                    <a:lnTo>
                      <a:pt x="3" y="250"/>
                    </a:lnTo>
                    <a:lnTo>
                      <a:pt x="5" y="250"/>
                    </a:lnTo>
                    <a:lnTo>
                      <a:pt x="7" y="261"/>
                    </a:lnTo>
                    <a:lnTo>
                      <a:pt x="10" y="257"/>
                    </a:lnTo>
                    <a:lnTo>
                      <a:pt x="10" y="265"/>
                    </a:lnTo>
                    <a:lnTo>
                      <a:pt x="12" y="265"/>
                    </a:lnTo>
                    <a:lnTo>
                      <a:pt x="14" y="263"/>
                    </a:lnTo>
                    <a:lnTo>
                      <a:pt x="16" y="259"/>
                    </a:lnTo>
                    <a:lnTo>
                      <a:pt x="14" y="254"/>
                    </a:lnTo>
                    <a:lnTo>
                      <a:pt x="12" y="252"/>
                    </a:lnTo>
                    <a:lnTo>
                      <a:pt x="10" y="248"/>
                    </a:lnTo>
                    <a:lnTo>
                      <a:pt x="10" y="248"/>
                    </a:lnTo>
                    <a:lnTo>
                      <a:pt x="10" y="247"/>
                    </a:lnTo>
                    <a:lnTo>
                      <a:pt x="1" y="231"/>
                    </a:lnTo>
                    <a:lnTo>
                      <a:pt x="1" y="222"/>
                    </a:lnTo>
                    <a:lnTo>
                      <a:pt x="3" y="218"/>
                    </a:lnTo>
                    <a:lnTo>
                      <a:pt x="7" y="215"/>
                    </a:lnTo>
                    <a:lnTo>
                      <a:pt x="9" y="204"/>
                    </a:lnTo>
                    <a:lnTo>
                      <a:pt x="5" y="200"/>
                    </a:lnTo>
                    <a:lnTo>
                      <a:pt x="10" y="186"/>
                    </a:lnTo>
                    <a:lnTo>
                      <a:pt x="12" y="18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1" name="Freeform 2963">
                <a:extLst>
                  <a:ext uri="{FF2B5EF4-FFF2-40B4-BE49-F238E27FC236}">
                    <a16:creationId xmlns:a16="http://schemas.microsoft.com/office/drawing/2014/main" id="{85C357AD-833C-3241-9675-D85136D4F154}"/>
                  </a:ext>
                </a:extLst>
              </p:cNvPr>
              <p:cNvSpPr>
                <a:spLocks/>
              </p:cNvSpPr>
              <p:nvPr/>
            </p:nvSpPr>
            <p:spPr bwMode="auto">
              <a:xfrm>
                <a:off x="4714" y="2049"/>
                <a:ext cx="55" cy="82"/>
              </a:xfrm>
              <a:custGeom>
                <a:avLst/>
                <a:gdLst>
                  <a:gd name="T0" fmla="*/ 53 w 55"/>
                  <a:gd name="T1" fmla="*/ 26 h 82"/>
                  <a:gd name="T2" fmla="*/ 55 w 55"/>
                  <a:gd name="T3" fmla="*/ 50 h 82"/>
                  <a:gd name="T4" fmla="*/ 48 w 55"/>
                  <a:gd name="T5" fmla="*/ 66 h 82"/>
                  <a:gd name="T6" fmla="*/ 39 w 55"/>
                  <a:gd name="T7" fmla="*/ 66 h 82"/>
                  <a:gd name="T8" fmla="*/ 35 w 55"/>
                  <a:gd name="T9" fmla="*/ 71 h 82"/>
                  <a:gd name="T10" fmla="*/ 30 w 55"/>
                  <a:gd name="T11" fmla="*/ 69 h 82"/>
                  <a:gd name="T12" fmla="*/ 26 w 55"/>
                  <a:gd name="T13" fmla="*/ 73 h 82"/>
                  <a:gd name="T14" fmla="*/ 23 w 55"/>
                  <a:gd name="T15" fmla="*/ 76 h 82"/>
                  <a:gd name="T16" fmla="*/ 21 w 55"/>
                  <a:gd name="T17" fmla="*/ 73 h 82"/>
                  <a:gd name="T18" fmla="*/ 19 w 55"/>
                  <a:gd name="T19" fmla="*/ 78 h 82"/>
                  <a:gd name="T20" fmla="*/ 18 w 55"/>
                  <a:gd name="T21" fmla="*/ 78 h 82"/>
                  <a:gd name="T22" fmla="*/ 19 w 55"/>
                  <a:gd name="T23" fmla="*/ 75 h 82"/>
                  <a:gd name="T24" fmla="*/ 12 w 55"/>
                  <a:gd name="T25" fmla="*/ 80 h 82"/>
                  <a:gd name="T26" fmla="*/ 10 w 55"/>
                  <a:gd name="T27" fmla="*/ 78 h 82"/>
                  <a:gd name="T28" fmla="*/ 7 w 55"/>
                  <a:gd name="T29" fmla="*/ 80 h 82"/>
                  <a:gd name="T30" fmla="*/ 3 w 55"/>
                  <a:gd name="T31" fmla="*/ 82 h 82"/>
                  <a:gd name="T32" fmla="*/ 3 w 55"/>
                  <a:gd name="T33" fmla="*/ 76 h 82"/>
                  <a:gd name="T34" fmla="*/ 7 w 55"/>
                  <a:gd name="T35" fmla="*/ 75 h 82"/>
                  <a:gd name="T36" fmla="*/ 5 w 55"/>
                  <a:gd name="T37" fmla="*/ 71 h 82"/>
                  <a:gd name="T38" fmla="*/ 3 w 55"/>
                  <a:gd name="T39" fmla="*/ 71 h 82"/>
                  <a:gd name="T40" fmla="*/ 5 w 55"/>
                  <a:gd name="T41" fmla="*/ 64 h 82"/>
                  <a:gd name="T42" fmla="*/ 7 w 55"/>
                  <a:gd name="T43" fmla="*/ 57 h 82"/>
                  <a:gd name="T44" fmla="*/ 10 w 55"/>
                  <a:gd name="T45" fmla="*/ 53 h 82"/>
                  <a:gd name="T46" fmla="*/ 9 w 55"/>
                  <a:gd name="T47" fmla="*/ 50 h 82"/>
                  <a:gd name="T48" fmla="*/ 5 w 55"/>
                  <a:gd name="T49" fmla="*/ 37 h 82"/>
                  <a:gd name="T50" fmla="*/ 5 w 55"/>
                  <a:gd name="T51" fmla="*/ 39 h 82"/>
                  <a:gd name="T52" fmla="*/ 1 w 55"/>
                  <a:gd name="T53" fmla="*/ 37 h 82"/>
                  <a:gd name="T54" fmla="*/ 1 w 55"/>
                  <a:gd name="T55" fmla="*/ 35 h 82"/>
                  <a:gd name="T56" fmla="*/ 9 w 55"/>
                  <a:gd name="T57" fmla="*/ 32 h 82"/>
                  <a:gd name="T58" fmla="*/ 12 w 55"/>
                  <a:gd name="T59" fmla="*/ 33 h 82"/>
                  <a:gd name="T60" fmla="*/ 12 w 55"/>
                  <a:gd name="T61" fmla="*/ 28 h 82"/>
                  <a:gd name="T62" fmla="*/ 10 w 55"/>
                  <a:gd name="T63" fmla="*/ 25 h 82"/>
                  <a:gd name="T64" fmla="*/ 10 w 55"/>
                  <a:gd name="T65" fmla="*/ 23 h 82"/>
                  <a:gd name="T66" fmla="*/ 7 w 55"/>
                  <a:gd name="T67" fmla="*/ 21 h 82"/>
                  <a:gd name="T68" fmla="*/ 9 w 55"/>
                  <a:gd name="T69" fmla="*/ 19 h 82"/>
                  <a:gd name="T70" fmla="*/ 7 w 55"/>
                  <a:gd name="T71" fmla="*/ 16 h 82"/>
                  <a:gd name="T72" fmla="*/ 7 w 55"/>
                  <a:gd name="T73" fmla="*/ 16 h 82"/>
                  <a:gd name="T74" fmla="*/ 28 w 55"/>
                  <a:gd name="T75" fmla="*/ 5 h 82"/>
                  <a:gd name="T76" fmla="*/ 37 w 55"/>
                  <a:gd name="T7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82">
                    <a:moveTo>
                      <a:pt x="37" y="0"/>
                    </a:moveTo>
                    <a:lnTo>
                      <a:pt x="53" y="26"/>
                    </a:lnTo>
                    <a:lnTo>
                      <a:pt x="53" y="48"/>
                    </a:lnTo>
                    <a:lnTo>
                      <a:pt x="55" y="50"/>
                    </a:lnTo>
                    <a:lnTo>
                      <a:pt x="51" y="62"/>
                    </a:lnTo>
                    <a:lnTo>
                      <a:pt x="48" y="66"/>
                    </a:lnTo>
                    <a:lnTo>
                      <a:pt x="43" y="67"/>
                    </a:lnTo>
                    <a:lnTo>
                      <a:pt x="39" y="66"/>
                    </a:lnTo>
                    <a:lnTo>
                      <a:pt x="35" y="73"/>
                    </a:lnTo>
                    <a:lnTo>
                      <a:pt x="35" y="71"/>
                    </a:lnTo>
                    <a:lnTo>
                      <a:pt x="34" y="71"/>
                    </a:lnTo>
                    <a:lnTo>
                      <a:pt x="30" y="69"/>
                    </a:lnTo>
                    <a:lnTo>
                      <a:pt x="25" y="71"/>
                    </a:lnTo>
                    <a:lnTo>
                      <a:pt x="26" y="73"/>
                    </a:lnTo>
                    <a:lnTo>
                      <a:pt x="25" y="75"/>
                    </a:lnTo>
                    <a:lnTo>
                      <a:pt x="23" y="76"/>
                    </a:lnTo>
                    <a:lnTo>
                      <a:pt x="23" y="73"/>
                    </a:lnTo>
                    <a:lnTo>
                      <a:pt x="21" y="73"/>
                    </a:lnTo>
                    <a:lnTo>
                      <a:pt x="21" y="76"/>
                    </a:lnTo>
                    <a:lnTo>
                      <a:pt x="19" y="78"/>
                    </a:lnTo>
                    <a:lnTo>
                      <a:pt x="18" y="78"/>
                    </a:lnTo>
                    <a:lnTo>
                      <a:pt x="18" y="78"/>
                    </a:lnTo>
                    <a:lnTo>
                      <a:pt x="19" y="76"/>
                    </a:lnTo>
                    <a:lnTo>
                      <a:pt x="19" y="75"/>
                    </a:lnTo>
                    <a:lnTo>
                      <a:pt x="16" y="76"/>
                    </a:lnTo>
                    <a:lnTo>
                      <a:pt x="12" y="80"/>
                    </a:lnTo>
                    <a:lnTo>
                      <a:pt x="12" y="80"/>
                    </a:lnTo>
                    <a:lnTo>
                      <a:pt x="10" y="78"/>
                    </a:lnTo>
                    <a:lnTo>
                      <a:pt x="7" y="82"/>
                    </a:lnTo>
                    <a:lnTo>
                      <a:pt x="7" y="80"/>
                    </a:lnTo>
                    <a:lnTo>
                      <a:pt x="3" y="80"/>
                    </a:lnTo>
                    <a:lnTo>
                      <a:pt x="3" y="82"/>
                    </a:lnTo>
                    <a:lnTo>
                      <a:pt x="1" y="82"/>
                    </a:lnTo>
                    <a:lnTo>
                      <a:pt x="3" y="76"/>
                    </a:lnTo>
                    <a:lnTo>
                      <a:pt x="7" y="76"/>
                    </a:lnTo>
                    <a:lnTo>
                      <a:pt x="7" y="75"/>
                    </a:lnTo>
                    <a:lnTo>
                      <a:pt x="7" y="73"/>
                    </a:lnTo>
                    <a:lnTo>
                      <a:pt x="5" y="71"/>
                    </a:lnTo>
                    <a:lnTo>
                      <a:pt x="5" y="73"/>
                    </a:lnTo>
                    <a:lnTo>
                      <a:pt x="3" y="71"/>
                    </a:lnTo>
                    <a:lnTo>
                      <a:pt x="5" y="67"/>
                    </a:lnTo>
                    <a:lnTo>
                      <a:pt x="5" y="64"/>
                    </a:lnTo>
                    <a:lnTo>
                      <a:pt x="9" y="58"/>
                    </a:lnTo>
                    <a:lnTo>
                      <a:pt x="7" y="57"/>
                    </a:lnTo>
                    <a:lnTo>
                      <a:pt x="10" y="55"/>
                    </a:lnTo>
                    <a:lnTo>
                      <a:pt x="10" y="53"/>
                    </a:lnTo>
                    <a:lnTo>
                      <a:pt x="9" y="51"/>
                    </a:lnTo>
                    <a:lnTo>
                      <a:pt x="9" y="50"/>
                    </a:lnTo>
                    <a:lnTo>
                      <a:pt x="7" y="48"/>
                    </a:lnTo>
                    <a:lnTo>
                      <a:pt x="5" y="37"/>
                    </a:lnTo>
                    <a:lnTo>
                      <a:pt x="3" y="35"/>
                    </a:lnTo>
                    <a:lnTo>
                      <a:pt x="5" y="39"/>
                    </a:lnTo>
                    <a:lnTo>
                      <a:pt x="3" y="41"/>
                    </a:lnTo>
                    <a:lnTo>
                      <a:pt x="1" y="37"/>
                    </a:lnTo>
                    <a:lnTo>
                      <a:pt x="0" y="37"/>
                    </a:lnTo>
                    <a:lnTo>
                      <a:pt x="1" y="35"/>
                    </a:lnTo>
                    <a:lnTo>
                      <a:pt x="3" y="32"/>
                    </a:lnTo>
                    <a:lnTo>
                      <a:pt x="9" y="32"/>
                    </a:lnTo>
                    <a:lnTo>
                      <a:pt x="12" y="33"/>
                    </a:lnTo>
                    <a:lnTo>
                      <a:pt x="12" y="33"/>
                    </a:lnTo>
                    <a:lnTo>
                      <a:pt x="12" y="30"/>
                    </a:lnTo>
                    <a:lnTo>
                      <a:pt x="12" y="28"/>
                    </a:lnTo>
                    <a:lnTo>
                      <a:pt x="10" y="26"/>
                    </a:lnTo>
                    <a:lnTo>
                      <a:pt x="10" y="25"/>
                    </a:lnTo>
                    <a:lnTo>
                      <a:pt x="12" y="25"/>
                    </a:lnTo>
                    <a:lnTo>
                      <a:pt x="10" y="23"/>
                    </a:lnTo>
                    <a:lnTo>
                      <a:pt x="9" y="23"/>
                    </a:lnTo>
                    <a:lnTo>
                      <a:pt x="7" y="21"/>
                    </a:lnTo>
                    <a:lnTo>
                      <a:pt x="7" y="19"/>
                    </a:lnTo>
                    <a:lnTo>
                      <a:pt x="9" y="19"/>
                    </a:lnTo>
                    <a:lnTo>
                      <a:pt x="7" y="17"/>
                    </a:lnTo>
                    <a:lnTo>
                      <a:pt x="7" y="16"/>
                    </a:lnTo>
                    <a:lnTo>
                      <a:pt x="7" y="14"/>
                    </a:lnTo>
                    <a:lnTo>
                      <a:pt x="7" y="16"/>
                    </a:lnTo>
                    <a:lnTo>
                      <a:pt x="18" y="5"/>
                    </a:lnTo>
                    <a:lnTo>
                      <a:pt x="28" y="5"/>
                    </a:lnTo>
                    <a:lnTo>
                      <a:pt x="32" y="3"/>
                    </a:lnTo>
                    <a:lnTo>
                      <a:pt x="3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2" name="Freeform 2964">
                <a:extLst>
                  <a:ext uri="{FF2B5EF4-FFF2-40B4-BE49-F238E27FC236}">
                    <a16:creationId xmlns:a16="http://schemas.microsoft.com/office/drawing/2014/main" id="{7AEDF68D-4B63-FC41-88FF-CA32FE210AB2}"/>
                  </a:ext>
                </a:extLst>
              </p:cNvPr>
              <p:cNvSpPr>
                <a:spLocks/>
              </p:cNvSpPr>
              <p:nvPr/>
            </p:nvSpPr>
            <p:spPr bwMode="auto">
              <a:xfrm>
                <a:off x="4714" y="2049"/>
                <a:ext cx="55" cy="82"/>
              </a:xfrm>
              <a:custGeom>
                <a:avLst/>
                <a:gdLst>
                  <a:gd name="T0" fmla="*/ 53 w 55"/>
                  <a:gd name="T1" fmla="*/ 26 h 82"/>
                  <a:gd name="T2" fmla="*/ 55 w 55"/>
                  <a:gd name="T3" fmla="*/ 50 h 82"/>
                  <a:gd name="T4" fmla="*/ 48 w 55"/>
                  <a:gd name="T5" fmla="*/ 66 h 82"/>
                  <a:gd name="T6" fmla="*/ 39 w 55"/>
                  <a:gd name="T7" fmla="*/ 66 h 82"/>
                  <a:gd name="T8" fmla="*/ 35 w 55"/>
                  <a:gd name="T9" fmla="*/ 71 h 82"/>
                  <a:gd name="T10" fmla="*/ 30 w 55"/>
                  <a:gd name="T11" fmla="*/ 69 h 82"/>
                  <a:gd name="T12" fmla="*/ 26 w 55"/>
                  <a:gd name="T13" fmla="*/ 73 h 82"/>
                  <a:gd name="T14" fmla="*/ 23 w 55"/>
                  <a:gd name="T15" fmla="*/ 76 h 82"/>
                  <a:gd name="T16" fmla="*/ 21 w 55"/>
                  <a:gd name="T17" fmla="*/ 73 h 82"/>
                  <a:gd name="T18" fmla="*/ 19 w 55"/>
                  <a:gd name="T19" fmla="*/ 78 h 82"/>
                  <a:gd name="T20" fmla="*/ 18 w 55"/>
                  <a:gd name="T21" fmla="*/ 78 h 82"/>
                  <a:gd name="T22" fmla="*/ 19 w 55"/>
                  <a:gd name="T23" fmla="*/ 75 h 82"/>
                  <a:gd name="T24" fmla="*/ 12 w 55"/>
                  <a:gd name="T25" fmla="*/ 80 h 82"/>
                  <a:gd name="T26" fmla="*/ 10 w 55"/>
                  <a:gd name="T27" fmla="*/ 78 h 82"/>
                  <a:gd name="T28" fmla="*/ 7 w 55"/>
                  <a:gd name="T29" fmla="*/ 80 h 82"/>
                  <a:gd name="T30" fmla="*/ 3 w 55"/>
                  <a:gd name="T31" fmla="*/ 82 h 82"/>
                  <a:gd name="T32" fmla="*/ 3 w 55"/>
                  <a:gd name="T33" fmla="*/ 76 h 82"/>
                  <a:gd name="T34" fmla="*/ 7 w 55"/>
                  <a:gd name="T35" fmla="*/ 75 h 82"/>
                  <a:gd name="T36" fmla="*/ 5 w 55"/>
                  <a:gd name="T37" fmla="*/ 71 h 82"/>
                  <a:gd name="T38" fmla="*/ 3 w 55"/>
                  <a:gd name="T39" fmla="*/ 71 h 82"/>
                  <a:gd name="T40" fmla="*/ 5 w 55"/>
                  <a:gd name="T41" fmla="*/ 64 h 82"/>
                  <a:gd name="T42" fmla="*/ 7 w 55"/>
                  <a:gd name="T43" fmla="*/ 57 h 82"/>
                  <a:gd name="T44" fmla="*/ 10 w 55"/>
                  <a:gd name="T45" fmla="*/ 53 h 82"/>
                  <a:gd name="T46" fmla="*/ 9 w 55"/>
                  <a:gd name="T47" fmla="*/ 50 h 82"/>
                  <a:gd name="T48" fmla="*/ 5 w 55"/>
                  <a:gd name="T49" fmla="*/ 37 h 82"/>
                  <a:gd name="T50" fmla="*/ 5 w 55"/>
                  <a:gd name="T51" fmla="*/ 39 h 82"/>
                  <a:gd name="T52" fmla="*/ 1 w 55"/>
                  <a:gd name="T53" fmla="*/ 37 h 82"/>
                  <a:gd name="T54" fmla="*/ 1 w 55"/>
                  <a:gd name="T55" fmla="*/ 35 h 82"/>
                  <a:gd name="T56" fmla="*/ 9 w 55"/>
                  <a:gd name="T57" fmla="*/ 32 h 82"/>
                  <a:gd name="T58" fmla="*/ 12 w 55"/>
                  <a:gd name="T59" fmla="*/ 33 h 82"/>
                  <a:gd name="T60" fmla="*/ 12 w 55"/>
                  <a:gd name="T61" fmla="*/ 28 h 82"/>
                  <a:gd name="T62" fmla="*/ 10 w 55"/>
                  <a:gd name="T63" fmla="*/ 25 h 82"/>
                  <a:gd name="T64" fmla="*/ 10 w 55"/>
                  <a:gd name="T65" fmla="*/ 23 h 82"/>
                  <a:gd name="T66" fmla="*/ 7 w 55"/>
                  <a:gd name="T67" fmla="*/ 21 h 82"/>
                  <a:gd name="T68" fmla="*/ 9 w 55"/>
                  <a:gd name="T69" fmla="*/ 19 h 82"/>
                  <a:gd name="T70" fmla="*/ 7 w 55"/>
                  <a:gd name="T71" fmla="*/ 16 h 82"/>
                  <a:gd name="T72" fmla="*/ 7 w 55"/>
                  <a:gd name="T73" fmla="*/ 16 h 82"/>
                  <a:gd name="T74" fmla="*/ 28 w 55"/>
                  <a:gd name="T75" fmla="*/ 5 h 82"/>
                  <a:gd name="T76" fmla="*/ 37 w 55"/>
                  <a:gd name="T7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82">
                    <a:moveTo>
                      <a:pt x="37" y="0"/>
                    </a:moveTo>
                    <a:lnTo>
                      <a:pt x="53" y="26"/>
                    </a:lnTo>
                    <a:lnTo>
                      <a:pt x="53" y="48"/>
                    </a:lnTo>
                    <a:lnTo>
                      <a:pt x="55" y="50"/>
                    </a:lnTo>
                    <a:lnTo>
                      <a:pt x="51" y="62"/>
                    </a:lnTo>
                    <a:lnTo>
                      <a:pt x="48" y="66"/>
                    </a:lnTo>
                    <a:lnTo>
                      <a:pt x="43" y="67"/>
                    </a:lnTo>
                    <a:lnTo>
                      <a:pt x="39" y="66"/>
                    </a:lnTo>
                    <a:lnTo>
                      <a:pt x="35" y="73"/>
                    </a:lnTo>
                    <a:lnTo>
                      <a:pt x="35" y="71"/>
                    </a:lnTo>
                    <a:lnTo>
                      <a:pt x="34" y="71"/>
                    </a:lnTo>
                    <a:lnTo>
                      <a:pt x="30" y="69"/>
                    </a:lnTo>
                    <a:lnTo>
                      <a:pt x="25" y="71"/>
                    </a:lnTo>
                    <a:lnTo>
                      <a:pt x="26" y="73"/>
                    </a:lnTo>
                    <a:lnTo>
                      <a:pt x="25" y="75"/>
                    </a:lnTo>
                    <a:lnTo>
                      <a:pt x="23" y="76"/>
                    </a:lnTo>
                    <a:lnTo>
                      <a:pt x="23" y="73"/>
                    </a:lnTo>
                    <a:lnTo>
                      <a:pt x="21" y="73"/>
                    </a:lnTo>
                    <a:lnTo>
                      <a:pt x="21" y="76"/>
                    </a:lnTo>
                    <a:lnTo>
                      <a:pt x="19" y="78"/>
                    </a:lnTo>
                    <a:lnTo>
                      <a:pt x="18" y="78"/>
                    </a:lnTo>
                    <a:lnTo>
                      <a:pt x="18" y="78"/>
                    </a:lnTo>
                    <a:lnTo>
                      <a:pt x="19" y="76"/>
                    </a:lnTo>
                    <a:lnTo>
                      <a:pt x="19" y="75"/>
                    </a:lnTo>
                    <a:lnTo>
                      <a:pt x="16" y="76"/>
                    </a:lnTo>
                    <a:lnTo>
                      <a:pt x="12" y="80"/>
                    </a:lnTo>
                    <a:lnTo>
                      <a:pt x="12" y="80"/>
                    </a:lnTo>
                    <a:lnTo>
                      <a:pt x="10" y="78"/>
                    </a:lnTo>
                    <a:lnTo>
                      <a:pt x="7" y="82"/>
                    </a:lnTo>
                    <a:lnTo>
                      <a:pt x="7" y="80"/>
                    </a:lnTo>
                    <a:lnTo>
                      <a:pt x="3" y="80"/>
                    </a:lnTo>
                    <a:lnTo>
                      <a:pt x="3" y="82"/>
                    </a:lnTo>
                    <a:lnTo>
                      <a:pt x="1" y="82"/>
                    </a:lnTo>
                    <a:lnTo>
                      <a:pt x="3" y="76"/>
                    </a:lnTo>
                    <a:lnTo>
                      <a:pt x="7" y="76"/>
                    </a:lnTo>
                    <a:lnTo>
                      <a:pt x="7" y="75"/>
                    </a:lnTo>
                    <a:lnTo>
                      <a:pt x="7" y="73"/>
                    </a:lnTo>
                    <a:lnTo>
                      <a:pt x="5" y="71"/>
                    </a:lnTo>
                    <a:lnTo>
                      <a:pt x="5" y="73"/>
                    </a:lnTo>
                    <a:lnTo>
                      <a:pt x="3" y="71"/>
                    </a:lnTo>
                    <a:lnTo>
                      <a:pt x="5" y="67"/>
                    </a:lnTo>
                    <a:lnTo>
                      <a:pt x="5" y="64"/>
                    </a:lnTo>
                    <a:lnTo>
                      <a:pt x="9" y="58"/>
                    </a:lnTo>
                    <a:lnTo>
                      <a:pt x="7" y="57"/>
                    </a:lnTo>
                    <a:lnTo>
                      <a:pt x="10" y="55"/>
                    </a:lnTo>
                    <a:lnTo>
                      <a:pt x="10" y="53"/>
                    </a:lnTo>
                    <a:lnTo>
                      <a:pt x="9" y="51"/>
                    </a:lnTo>
                    <a:lnTo>
                      <a:pt x="9" y="50"/>
                    </a:lnTo>
                    <a:lnTo>
                      <a:pt x="7" y="48"/>
                    </a:lnTo>
                    <a:lnTo>
                      <a:pt x="5" y="37"/>
                    </a:lnTo>
                    <a:lnTo>
                      <a:pt x="3" y="35"/>
                    </a:lnTo>
                    <a:lnTo>
                      <a:pt x="5" y="39"/>
                    </a:lnTo>
                    <a:lnTo>
                      <a:pt x="3" y="41"/>
                    </a:lnTo>
                    <a:lnTo>
                      <a:pt x="1" y="37"/>
                    </a:lnTo>
                    <a:lnTo>
                      <a:pt x="0" y="37"/>
                    </a:lnTo>
                    <a:lnTo>
                      <a:pt x="1" y="35"/>
                    </a:lnTo>
                    <a:lnTo>
                      <a:pt x="3" y="32"/>
                    </a:lnTo>
                    <a:lnTo>
                      <a:pt x="9" y="32"/>
                    </a:lnTo>
                    <a:lnTo>
                      <a:pt x="12" y="33"/>
                    </a:lnTo>
                    <a:lnTo>
                      <a:pt x="12" y="33"/>
                    </a:lnTo>
                    <a:lnTo>
                      <a:pt x="12" y="30"/>
                    </a:lnTo>
                    <a:lnTo>
                      <a:pt x="12" y="28"/>
                    </a:lnTo>
                    <a:lnTo>
                      <a:pt x="10" y="26"/>
                    </a:lnTo>
                    <a:lnTo>
                      <a:pt x="10" y="25"/>
                    </a:lnTo>
                    <a:lnTo>
                      <a:pt x="12" y="25"/>
                    </a:lnTo>
                    <a:lnTo>
                      <a:pt x="10" y="23"/>
                    </a:lnTo>
                    <a:lnTo>
                      <a:pt x="9" y="23"/>
                    </a:lnTo>
                    <a:lnTo>
                      <a:pt x="7" y="21"/>
                    </a:lnTo>
                    <a:lnTo>
                      <a:pt x="7" y="19"/>
                    </a:lnTo>
                    <a:lnTo>
                      <a:pt x="9" y="19"/>
                    </a:lnTo>
                    <a:lnTo>
                      <a:pt x="7" y="17"/>
                    </a:lnTo>
                    <a:lnTo>
                      <a:pt x="7" y="16"/>
                    </a:lnTo>
                    <a:lnTo>
                      <a:pt x="7" y="14"/>
                    </a:lnTo>
                    <a:lnTo>
                      <a:pt x="7" y="16"/>
                    </a:lnTo>
                    <a:lnTo>
                      <a:pt x="18" y="5"/>
                    </a:lnTo>
                    <a:lnTo>
                      <a:pt x="28" y="5"/>
                    </a:lnTo>
                    <a:lnTo>
                      <a:pt x="32" y="3"/>
                    </a:lnTo>
                    <a:lnTo>
                      <a:pt x="3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3" name="Freeform 2965">
                <a:extLst>
                  <a:ext uri="{FF2B5EF4-FFF2-40B4-BE49-F238E27FC236}">
                    <a16:creationId xmlns:a16="http://schemas.microsoft.com/office/drawing/2014/main" id="{E9082B06-2D13-A940-A76B-12A25C3CF855}"/>
                  </a:ext>
                </a:extLst>
              </p:cNvPr>
              <p:cNvSpPr>
                <a:spLocks/>
              </p:cNvSpPr>
              <p:nvPr/>
            </p:nvSpPr>
            <p:spPr bwMode="auto">
              <a:xfrm>
                <a:off x="5376" y="3556"/>
                <a:ext cx="9" cy="14"/>
              </a:xfrm>
              <a:custGeom>
                <a:avLst/>
                <a:gdLst>
                  <a:gd name="T0" fmla="*/ 5 w 9"/>
                  <a:gd name="T1" fmla="*/ 1 h 14"/>
                  <a:gd name="T2" fmla="*/ 7 w 9"/>
                  <a:gd name="T3" fmla="*/ 0 h 14"/>
                  <a:gd name="T4" fmla="*/ 7 w 9"/>
                  <a:gd name="T5" fmla="*/ 1 h 14"/>
                  <a:gd name="T6" fmla="*/ 9 w 9"/>
                  <a:gd name="T7" fmla="*/ 3 h 14"/>
                  <a:gd name="T8" fmla="*/ 9 w 9"/>
                  <a:gd name="T9" fmla="*/ 5 h 14"/>
                  <a:gd name="T10" fmla="*/ 7 w 9"/>
                  <a:gd name="T11" fmla="*/ 5 h 14"/>
                  <a:gd name="T12" fmla="*/ 9 w 9"/>
                  <a:gd name="T13" fmla="*/ 7 h 14"/>
                  <a:gd name="T14" fmla="*/ 9 w 9"/>
                  <a:gd name="T15" fmla="*/ 9 h 14"/>
                  <a:gd name="T16" fmla="*/ 7 w 9"/>
                  <a:gd name="T17" fmla="*/ 9 h 14"/>
                  <a:gd name="T18" fmla="*/ 7 w 9"/>
                  <a:gd name="T19" fmla="*/ 10 h 14"/>
                  <a:gd name="T20" fmla="*/ 5 w 9"/>
                  <a:gd name="T21" fmla="*/ 10 h 14"/>
                  <a:gd name="T22" fmla="*/ 4 w 9"/>
                  <a:gd name="T23" fmla="*/ 10 h 14"/>
                  <a:gd name="T24" fmla="*/ 2 w 9"/>
                  <a:gd name="T25" fmla="*/ 10 h 14"/>
                  <a:gd name="T26" fmla="*/ 2 w 9"/>
                  <a:gd name="T27" fmla="*/ 14 h 14"/>
                  <a:gd name="T28" fmla="*/ 0 w 9"/>
                  <a:gd name="T29" fmla="*/ 14 h 14"/>
                  <a:gd name="T30" fmla="*/ 0 w 9"/>
                  <a:gd name="T31" fmla="*/ 12 h 14"/>
                  <a:gd name="T32" fmla="*/ 0 w 9"/>
                  <a:gd name="T33" fmla="*/ 9 h 14"/>
                  <a:gd name="T34" fmla="*/ 4 w 9"/>
                  <a:gd name="T35" fmla="*/ 3 h 14"/>
                  <a:gd name="T36" fmla="*/ 4 w 9"/>
                  <a:gd name="T37" fmla="*/ 0 h 14"/>
                  <a:gd name="T38" fmla="*/ 4 w 9"/>
                  <a:gd name="T39" fmla="*/ 0 h 14"/>
                  <a:gd name="T40" fmla="*/ 5 w 9"/>
                  <a:gd name="T4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4">
                    <a:moveTo>
                      <a:pt x="5" y="1"/>
                    </a:moveTo>
                    <a:lnTo>
                      <a:pt x="7" y="0"/>
                    </a:lnTo>
                    <a:lnTo>
                      <a:pt x="7" y="1"/>
                    </a:lnTo>
                    <a:lnTo>
                      <a:pt x="9" y="3"/>
                    </a:lnTo>
                    <a:lnTo>
                      <a:pt x="9" y="5"/>
                    </a:lnTo>
                    <a:lnTo>
                      <a:pt x="7" y="5"/>
                    </a:lnTo>
                    <a:lnTo>
                      <a:pt x="9" y="7"/>
                    </a:lnTo>
                    <a:lnTo>
                      <a:pt x="9" y="9"/>
                    </a:lnTo>
                    <a:lnTo>
                      <a:pt x="7" y="9"/>
                    </a:lnTo>
                    <a:lnTo>
                      <a:pt x="7" y="10"/>
                    </a:lnTo>
                    <a:lnTo>
                      <a:pt x="5" y="10"/>
                    </a:lnTo>
                    <a:lnTo>
                      <a:pt x="4" y="10"/>
                    </a:lnTo>
                    <a:lnTo>
                      <a:pt x="2" y="10"/>
                    </a:lnTo>
                    <a:lnTo>
                      <a:pt x="2" y="14"/>
                    </a:lnTo>
                    <a:lnTo>
                      <a:pt x="0" y="14"/>
                    </a:lnTo>
                    <a:lnTo>
                      <a:pt x="0" y="12"/>
                    </a:lnTo>
                    <a:lnTo>
                      <a:pt x="0" y="9"/>
                    </a:lnTo>
                    <a:lnTo>
                      <a:pt x="4" y="3"/>
                    </a:lnTo>
                    <a:lnTo>
                      <a:pt x="4" y="0"/>
                    </a:lnTo>
                    <a:lnTo>
                      <a:pt x="4" y="0"/>
                    </a:lnTo>
                    <a:lnTo>
                      <a:pt x="5"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4" name="Freeform 2966">
                <a:extLst>
                  <a:ext uri="{FF2B5EF4-FFF2-40B4-BE49-F238E27FC236}">
                    <a16:creationId xmlns:a16="http://schemas.microsoft.com/office/drawing/2014/main" id="{4172565B-E0EC-374A-86A4-52607DF31D57}"/>
                  </a:ext>
                </a:extLst>
              </p:cNvPr>
              <p:cNvSpPr>
                <a:spLocks/>
              </p:cNvSpPr>
              <p:nvPr/>
            </p:nvSpPr>
            <p:spPr bwMode="auto">
              <a:xfrm>
                <a:off x="5376" y="3556"/>
                <a:ext cx="9" cy="14"/>
              </a:xfrm>
              <a:custGeom>
                <a:avLst/>
                <a:gdLst>
                  <a:gd name="T0" fmla="*/ 5 w 9"/>
                  <a:gd name="T1" fmla="*/ 1 h 14"/>
                  <a:gd name="T2" fmla="*/ 7 w 9"/>
                  <a:gd name="T3" fmla="*/ 0 h 14"/>
                  <a:gd name="T4" fmla="*/ 7 w 9"/>
                  <a:gd name="T5" fmla="*/ 1 h 14"/>
                  <a:gd name="T6" fmla="*/ 9 w 9"/>
                  <a:gd name="T7" fmla="*/ 3 h 14"/>
                  <a:gd name="T8" fmla="*/ 9 w 9"/>
                  <a:gd name="T9" fmla="*/ 5 h 14"/>
                  <a:gd name="T10" fmla="*/ 7 w 9"/>
                  <a:gd name="T11" fmla="*/ 5 h 14"/>
                  <a:gd name="T12" fmla="*/ 9 w 9"/>
                  <a:gd name="T13" fmla="*/ 7 h 14"/>
                  <a:gd name="T14" fmla="*/ 9 w 9"/>
                  <a:gd name="T15" fmla="*/ 9 h 14"/>
                  <a:gd name="T16" fmla="*/ 7 w 9"/>
                  <a:gd name="T17" fmla="*/ 9 h 14"/>
                  <a:gd name="T18" fmla="*/ 7 w 9"/>
                  <a:gd name="T19" fmla="*/ 10 h 14"/>
                  <a:gd name="T20" fmla="*/ 5 w 9"/>
                  <a:gd name="T21" fmla="*/ 10 h 14"/>
                  <a:gd name="T22" fmla="*/ 4 w 9"/>
                  <a:gd name="T23" fmla="*/ 10 h 14"/>
                  <a:gd name="T24" fmla="*/ 2 w 9"/>
                  <a:gd name="T25" fmla="*/ 10 h 14"/>
                  <a:gd name="T26" fmla="*/ 2 w 9"/>
                  <a:gd name="T27" fmla="*/ 14 h 14"/>
                  <a:gd name="T28" fmla="*/ 0 w 9"/>
                  <a:gd name="T29" fmla="*/ 14 h 14"/>
                  <a:gd name="T30" fmla="*/ 0 w 9"/>
                  <a:gd name="T31" fmla="*/ 12 h 14"/>
                  <a:gd name="T32" fmla="*/ 0 w 9"/>
                  <a:gd name="T33" fmla="*/ 9 h 14"/>
                  <a:gd name="T34" fmla="*/ 4 w 9"/>
                  <a:gd name="T35" fmla="*/ 3 h 14"/>
                  <a:gd name="T36" fmla="*/ 4 w 9"/>
                  <a:gd name="T37" fmla="*/ 0 h 14"/>
                  <a:gd name="T38" fmla="*/ 4 w 9"/>
                  <a:gd name="T39" fmla="*/ 0 h 14"/>
                  <a:gd name="T40" fmla="*/ 5 w 9"/>
                  <a:gd name="T4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4">
                    <a:moveTo>
                      <a:pt x="5" y="1"/>
                    </a:moveTo>
                    <a:lnTo>
                      <a:pt x="7" y="0"/>
                    </a:lnTo>
                    <a:lnTo>
                      <a:pt x="7" y="1"/>
                    </a:lnTo>
                    <a:lnTo>
                      <a:pt x="9" y="3"/>
                    </a:lnTo>
                    <a:lnTo>
                      <a:pt x="9" y="5"/>
                    </a:lnTo>
                    <a:lnTo>
                      <a:pt x="7" y="5"/>
                    </a:lnTo>
                    <a:lnTo>
                      <a:pt x="9" y="7"/>
                    </a:lnTo>
                    <a:lnTo>
                      <a:pt x="9" y="9"/>
                    </a:lnTo>
                    <a:lnTo>
                      <a:pt x="7" y="9"/>
                    </a:lnTo>
                    <a:lnTo>
                      <a:pt x="7" y="10"/>
                    </a:lnTo>
                    <a:lnTo>
                      <a:pt x="5" y="10"/>
                    </a:lnTo>
                    <a:lnTo>
                      <a:pt x="4" y="10"/>
                    </a:lnTo>
                    <a:lnTo>
                      <a:pt x="2" y="10"/>
                    </a:lnTo>
                    <a:lnTo>
                      <a:pt x="2" y="14"/>
                    </a:lnTo>
                    <a:lnTo>
                      <a:pt x="0" y="14"/>
                    </a:lnTo>
                    <a:lnTo>
                      <a:pt x="0" y="12"/>
                    </a:lnTo>
                    <a:lnTo>
                      <a:pt x="0" y="9"/>
                    </a:lnTo>
                    <a:lnTo>
                      <a:pt x="4" y="3"/>
                    </a:lnTo>
                    <a:lnTo>
                      <a:pt x="4" y="0"/>
                    </a:lnTo>
                    <a:lnTo>
                      <a:pt x="4" y="0"/>
                    </a:lnTo>
                    <a:lnTo>
                      <a:pt x="5"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5" name="Freeform 2967">
                <a:extLst>
                  <a:ext uri="{FF2B5EF4-FFF2-40B4-BE49-F238E27FC236}">
                    <a16:creationId xmlns:a16="http://schemas.microsoft.com/office/drawing/2014/main" id="{853BB24C-2493-6147-B368-E625F62825CC}"/>
                  </a:ext>
                </a:extLst>
              </p:cNvPr>
              <p:cNvSpPr>
                <a:spLocks/>
              </p:cNvSpPr>
              <p:nvPr/>
            </p:nvSpPr>
            <p:spPr bwMode="auto">
              <a:xfrm>
                <a:off x="5358" y="3420"/>
                <a:ext cx="125" cy="136"/>
              </a:xfrm>
              <a:custGeom>
                <a:avLst/>
                <a:gdLst>
                  <a:gd name="T0" fmla="*/ 91 w 125"/>
                  <a:gd name="T1" fmla="*/ 7 h 136"/>
                  <a:gd name="T2" fmla="*/ 98 w 125"/>
                  <a:gd name="T3" fmla="*/ 2 h 136"/>
                  <a:gd name="T4" fmla="*/ 100 w 125"/>
                  <a:gd name="T5" fmla="*/ 2 h 136"/>
                  <a:gd name="T6" fmla="*/ 102 w 125"/>
                  <a:gd name="T7" fmla="*/ 7 h 136"/>
                  <a:gd name="T8" fmla="*/ 106 w 125"/>
                  <a:gd name="T9" fmla="*/ 14 h 136"/>
                  <a:gd name="T10" fmla="*/ 113 w 125"/>
                  <a:gd name="T11" fmla="*/ 12 h 136"/>
                  <a:gd name="T12" fmla="*/ 118 w 125"/>
                  <a:gd name="T13" fmla="*/ 9 h 136"/>
                  <a:gd name="T14" fmla="*/ 118 w 125"/>
                  <a:gd name="T15" fmla="*/ 11 h 136"/>
                  <a:gd name="T16" fmla="*/ 118 w 125"/>
                  <a:gd name="T17" fmla="*/ 16 h 136"/>
                  <a:gd name="T18" fmla="*/ 122 w 125"/>
                  <a:gd name="T19" fmla="*/ 11 h 136"/>
                  <a:gd name="T20" fmla="*/ 122 w 125"/>
                  <a:gd name="T21" fmla="*/ 16 h 136"/>
                  <a:gd name="T22" fmla="*/ 123 w 125"/>
                  <a:gd name="T23" fmla="*/ 21 h 136"/>
                  <a:gd name="T24" fmla="*/ 122 w 125"/>
                  <a:gd name="T25" fmla="*/ 34 h 136"/>
                  <a:gd name="T26" fmla="*/ 116 w 125"/>
                  <a:gd name="T27" fmla="*/ 37 h 136"/>
                  <a:gd name="T28" fmla="*/ 109 w 125"/>
                  <a:gd name="T29" fmla="*/ 52 h 136"/>
                  <a:gd name="T30" fmla="*/ 102 w 125"/>
                  <a:gd name="T31" fmla="*/ 55 h 136"/>
                  <a:gd name="T32" fmla="*/ 106 w 125"/>
                  <a:gd name="T33" fmla="*/ 70 h 136"/>
                  <a:gd name="T34" fmla="*/ 104 w 125"/>
                  <a:gd name="T35" fmla="*/ 71 h 136"/>
                  <a:gd name="T36" fmla="*/ 95 w 125"/>
                  <a:gd name="T37" fmla="*/ 70 h 136"/>
                  <a:gd name="T38" fmla="*/ 93 w 125"/>
                  <a:gd name="T39" fmla="*/ 71 h 136"/>
                  <a:gd name="T40" fmla="*/ 84 w 125"/>
                  <a:gd name="T41" fmla="*/ 77 h 136"/>
                  <a:gd name="T42" fmla="*/ 81 w 125"/>
                  <a:gd name="T43" fmla="*/ 75 h 136"/>
                  <a:gd name="T44" fmla="*/ 77 w 125"/>
                  <a:gd name="T45" fmla="*/ 95 h 136"/>
                  <a:gd name="T46" fmla="*/ 73 w 125"/>
                  <a:gd name="T47" fmla="*/ 102 h 136"/>
                  <a:gd name="T48" fmla="*/ 68 w 125"/>
                  <a:gd name="T49" fmla="*/ 112 h 136"/>
                  <a:gd name="T50" fmla="*/ 68 w 125"/>
                  <a:gd name="T51" fmla="*/ 118 h 136"/>
                  <a:gd name="T52" fmla="*/ 66 w 125"/>
                  <a:gd name="T53" fmla="*/ 120 h 136"/>
                  <a:gd name="T54" fmla="*/ 56 w 125"/>
                  <a:gd name="T55" fmla="*/ 129 h 136"/>
                  <a:gd name="T56" fmla="*/ 52 w 125"/>
                  <a:gd name="T57" fmla="*/ 132 h 136"/>
                  <a:gd name="T58" fmla="*/ 45 w 125"/>
                  <a:gd name="T59" fmla="*/ 134 h 136"/>
                  <a:gd name="T60" fmla="*/ 40 w 125"/>
                  <a:gd name="T61" fmla="*/ 132 h 136"/>
                  <a:gd name="T62" fmla="*/ 34 w 125"/>
                  <a:gd name="T63" fmla="*/ 134 h 136"/>
                  <a:gd name="T64" fmla="*/ 31 w 125"/>
                  <a:gd name="T65" fmla="*/ 134 h 136"/>
                  <a:gd name="T66" fmla="*/ 29 w 125"/>
                  <a:gd name="T67" fmla="*/ 130 h 136"/>
                  <a:gd name="T68" fmla="*/ 22 w 125"/>
                  <a:gd name="T69" fmla="*/ 125 h 136"/>
                  <a:gd name="T70" fmla="*/ 15 w 125"/>
                  <a:gd name="T71" fmla="*/ 125 h 136"/>
                  <a:gd name="T72" fmla="*/ 4 w 125"/>
                  <a:gd name="T73" fmla="*/ 123 h 136"/>
                  <a:gd name="T74" fmla="*/ 7 w 125"/>
                  <a:gd name="T75" fmla="*/ 118 h 136"/>
                  <a:gd name="T76" fmla="*/ 6 w 125"/>
                  <a:gd name="T77" fmla="*/ 118 h 136"/>
                  <a:gd name="T78" fmla="*/ 2 w 125"/>
                  <a:gd name="T79" fmla="*/ 120 h 136"/>
                  <a:gd name="T80" fmla="*/ 6 w 125"/>
                  <a:gd name="T81" fmla="*/ 114 h 136"/>
                  <a:gd name="T82" fmla="*/ 7 w 125"/>
                  <a:gd name="T83" fmla="*/ 112 h 136"/>
                  <a:gd name="T84" fmla="*/ 7 w 125"/>
                  <a:gd name="T85" fmla="*/ 109 h 136"/>
                  <a:gd name="T86" fmla="*/ 7 w 125"/>
                  <a:gd name="T87" fmla="*/ 107 h 136"/>
                  <a:gd name="T88" fmla="*/ 7 w 125"/>
                  <a:gd name="T89" fmla="*/ 104 h 136"/>
                  <a:gd name="T90" fmla="*/ 11 w 125"/>
                  <a:gd name="T91" fmla="*/ 104 h 136"/>
                  <a:gd name="T92" fmla="*/ 13 w 125"/>
                  <a:gd name="T93" fmla="*/ 104 h 136"/>
                  <a:gd name="T94" fmla="*/ 11 w 125"/>
                  <a:gd name="T95" fmla="*/ 96 h 136"/>
                  <a:gd name="T96" fmla="*/ 15 w 125"/>
                  <a:gd name="T97" fmla="*/ 95 h 136"/>
                  <a:gd name="T98" fmla="*/ 16 w 125"/>
                  <a:gd name="T99" fmla="*/ 98 h 136"/>
                  <a:gd name="T100" fmla="*/ 16 w 125"/>
                  <a:gd name="T101" fmla="*/ 93 h 136"/>
                  <a:gd name="T102" fmla="*/ 22 w 125"/>
                  <a:gd name="T103" fmla="*/ 89 h 136"/>
                  <a:gd name="T104" fmla="*/ 25 w 125"/>
                  <a:gd name="T105" fmla="*/ 82 h 136"/>
                  <a:gd name="T106" fmla="*/ 29 w 125"/>
                  <a:gd name="T107" fmla="*/ 77 h 136"/>
                  <a:gd name="T108" fmla="*/ 34 w 125"/>
                  <a:gd name="T109" fmla="*/ 73 h 136"/>
                  <a:gd name="T110" fmla="*/ 59 w 125"/>
                  <a:gd name="T111" fmla="*/ 57 h 136"/>
                  <a:gd name="T112" fmla="*/ 72 w 125"/>
                  <a:gd name="T113" fmla="*/ 48 h 136"/>
                  <a:gd name="T114" fmla="*/ 84 w 125"/>
                  <a:gd name="T115" fmla="*/ 23 h 136"/>
                  <a:gd name="T116" fmla="*/ 91 w 125"/>
                  <a:gd name="T117" fmla="*/ 1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136">
                    <a:moveTo>
                      <a:pt x="91" y="11"/>
                    </a:moveTo>
                    <a:lnTo>
                      <a:pt x="91" y="11"/>
                    </a:lnTo>
                    <a:lnTo>
                      <a:pt x="91" y="7"/>
                    </a:lnTo>
                    <a:lnTo>
                      <a:pt x="95" y="5"/>
                    </a:lnTo>
                    <a:lnTo>
                      <a:pt x="97" y="2"/>
                    </a:lnTo>
                    <a:lnTo>
                      <a:pt x="98" y="2"/>
                    </a:lnTo>
                    <a:lnTo>
                      <a:pt x="98" y="2"/>
                    </a:lnTo>
                    <a:lnTo>
                      <a:pt x="100" y="0"/>
                    </a:lnTo>
                    <a:lnTo>
                      <a:pt x="100" y="2"/>
                    </a:lnTo>
                    <a:lnTo>
                      <a:pt x="100" y="5"/>
                    </a:lnTo>
                    <a:lnTo>
                      <a:pt x="100" y="7"/>
                    </a:lnTo>
                    <a:lnTo>
                      <a:pt x="102" y="7"/>
                    </a:lnTo>
                    <a:lnTo>
                      <a:pt x="104" y="7"/>
                    </a:lnTo>
                    <a:lnTo>
                      <a:pt x="106" y="9"/>
                    </a:lnTo>
                    <a:lnTo>
                      <a:pt x="106" y="14"/>
                    </a:lnTo>
                    <a:lnTo>
                      <a:pt x="106" y="16"/>
                    </a:lnTo>
                    <a:lnTo>
                      <a:pt x="109" y="16"/>
                    </a:lnTo>
                    <a:lnTo>
                      <a:pt x="113" y="12"/>
                    </a:lnTo>
                    <a:lnTo>
                      <a:pt x="115" y="12"/>
                    </a:lnTo>
                    <a:lnTo>
                      <a:pt x="115" y="11"/>
                    </a:lnTo>
                    <a:lnTo>
                      <a:pt x="118" y="9"/>
                    </a:lnTo>
                    <a:lnTo>
                      <a:pt x="120" y="9"/>
                    </a:lnTo>
                    <a:lnTo>
                      <a:pt x="120" y="9"/>
                    </a:lnTo>
                    <a:lnTo>
                      <a:pt x="118" y="11"/>
                    </a:lnTo>
                    <a:lnTo>
                      <a:pt x="118" y="11"/>
                    </a:lnTo>
                    <a:lnTo>
                      <a:pt x="118" y="12"/>
                    </a:lnTo>
                    <a:lnTo>
                      <a:pt x="118" y="16"/>
                    </a:lnTo>
                    <a:lnTo>
                      <a:pt x="122" y="14"/>
                    </a:lnTo>
                    <a:lnTo>
                      <a:pt x="120" y="12"/>
                    </a:lnTo>
                    <a:lnTo>
                      <a:pt x="122" y="11"/>
                    </a:lnTo>
                    <a:lnTo>
                      <a:pt x="123" y="11"/>
                    </a:lnTo>
                    <a:lnTo>
                      <a:pt x="123" y="12"/>
                    </a:lnTo>
                    <a:lnTo>
                      <a:pt x="122" y="16"/>
                    </a:lnTo>
                    <a:lnTo>
                      <a:pt x="123" y="16"/>
                    </a:lnTo>
                    <a:lnTo>
                      <a:pt x="123" y="18"/>
                    </a:lnTo>
                    <a:lnTo>
                      <a:pt x="123" y="21"/>
                    </a:lnTo>
                    <a:lnTo>
                      <a:pt x="125" y="25"/>
                    </a:lnTo>
                    <a:lnTo>
                      <a:pt x="122" y="32"/>
                    </a:lnTo>
                    <a:lnTo>
                      <a:pt x="122" y="34"/>
                    </a:lnTo>
                    <a:lnTo>
                      <a:pt x="120" y="36"/>
                    </a:lnTo>
                    <a:lnTo>
                      <a:pt x="118" y="37"/>
                    </a:lnTo>
                    <a:lnTo>
                      <a:pt x="116" y="37"/>
                    </a:lnTo>
                    <a:lnTo>
                      <a:pt x="115" y="41"/>
                    </a:lnTo>
                    <a:lnTo>
                      <a:pt x="111" y="50"/>
                    </a:lnTo>
                    <a:lnTo>
                      <a:pt x="109" y="52"/>
                    </a:lnTo>
                    <a:lnTo>
                      <a:pt x="107" y="52"/>
                    </a:lnTo>
                    <a:lnTo>
                      <a:pt x="106" y="54"/>
                    </a:lnTo>
                    <a:lnTo>
                      <a:pt x="102" y="55"/>
                    </a:lnTo>
                    <a:lnTo>
                      <a:pt x="102" y="57"/>
                    </a:lnTo>
                    <a:lnTo>
                      <a:pt x="100" y="68"/>
                    </a:lnTo>
                    <a:lnTo>
                      <a:pt x="106" y="70"/>
                    </a:lnTo>
                    <a:lnTo>
                      <a:pt x="106" y="71"/>
                    </a:lnTo>
                    <a:lnTo>
                      <a:pt x="106" y="73"/>
                    </a:lnTo>
                    <a:lnTo>
                      <a:pt x="104" y="71"/>
                    </a:lnTo>
                    <a:lnTo>
                      <a:pt x="104" y="73"/>
                    </a:lnTo>
                    <a:lnTo>
                      <a:pt x="97" y="70"/>
                    </a:lnTo>
                    <a:lnTo>
                      <a:pt x="95" y="70"/>
                    </a:lnTo>
                    <a:lnTo>
                      <a:pt x="95" y="71"/>
                    </a:lnTo>
                    <a:lnTo>
                      <a:pt x="95" y="73"/>
                    </a:lnTo>
                    <a:lnTo>
                      <a:pt x="93" y="71"/>
                    </a:lnTo>
                    <a:lnTo>
                      <a:pt x="91" y="71"/>
                    </a:lnTo>
                    <a:lnTo>
                      <a:pt x="91" y="73"/>
                    </a:lnTo>
                    <a:lnTo>
                      <a:pt x="84" y="77"/>
                    </a:lnTo>
                    <a:lnTo>
                      <a:pt x="82" y="77"/>
                    </a:lnTo>
                    <a:lnTo>
                      <a:pt x="82" y="75"/>
                    </a:lnTo>
                    <a:lnTo>
                      <a:pt x="81" y="75"/>
                    </a:lnTo>
                    <a:lnTo>
                      <a:pt x="81" y="82"/>
                    </a:lnTo>
                    <a:lnTo>
                      <a:pt x="79" y="86"/>
                    </a:lnTo>
                    <a:lnTo>
                      <a:pt x="77" y="95"/>
                    </a:lnTo>
                    <a:lnTo>
                      <a:pt x="75" y="95"/>
                    </a:lnTo>
                    <a:lnTo>
                      <a:pt x="75" y="98"/>
                    </a:lnTo>
                    <a:lnTo>
                      <a:pt x="73" y="102"/>
                    </a:lnTo>
                    <a:lnTo>
                      <a:pt x="72" y="109"/>
                    </a:lnTo>
                    <a:lnTo>
                      <a:pt x="70" y="111"/>
                    </a:lnTo>
                    <a:lnTo>
                      <a:pt x="68" y="112"/>
                    </a:lnTo>
                    <a:lnTo>
                      <a:pt x="68" y="114"/>
                    </a:lnTo>
                    <a:lnTo>
                      <a:pt x="68" y="116"/>
                    </a:lnTo>
                    <a:lnTo>
                      <a:pt x="68" y="118"/>
                    </a:lnTo>
                    <a:lnTo>
                      <a:pt x="68" y="118"/>
                    </a:lnTo>
                    <a:lnTo>
                      <a:pt x="68" y="120"/>
                    </a:lnTo>
                    <a:lnTo>
                      <a:pt x="66" y="120"/>
                    </a:lnTo>
                    <a:lnTo>
                      <a:pt x="63" y="121"/>
                    </a:lnTo>
                    <a:lnTo>
                      <a:pt x="61" y="125"/>
                    </a:lnTo>
                    <a:lnTo>
                      <a:pt x="56" y="129"/>
                    </a:lnTo>
                    <a:lnTo>
                      <a:pt x="54" y="129"/>
                    </a:lnTo>
                    <a:lnTo>
                      <a:pt x="54" y="130"/>
                    </a:lnTo>
                    <a:lnTo>
                      <a:pt x="52" y="132"/>
                    </a:lnTo>
                    <a:lnTo>
                      <a:pt x="52" y="132"/>
                    </a:lnTo>
                    <a:lnTo>
                      <a:pt x="45" y="134"/>
                    </a:lnTo>
                    <a:lnTo>
                      <a:pt x="45" y="134"/>
                    </a:lnTo>
                    <a:lnTo>
                      <a:pt x="41" y="136"/>
                    </a:lnTo>
                    <a:lnTo>
                      <a:pt x="40" y="134"/>
                    </a:lnTo>
                    <a:lnTo>
                      <a:pt x="40" y="132"/>
                    </a:lnTo>
                    <a:lnTo>
                      <a:pt x="38" y="132"/>
                    </a:lnTo>
                    <a:lnTo>
                      <a:pt x="36" y="134"/>
                    </a:lnTo>
                    <a:lnTo>
                      <a:pt x="34" y="134"/>
                    </a:lnTo>
                    <a:lnTo>
                      <a:pt x="32" y="134"/>
                    </a:lnTo>
                    <a:lnTo>
                      <a:pt x="32" y="132"/>
                    </a:lnTo>
                    <a:lnTo>
                      <a:pt x="31" y="134"/>
                    </a:lnTo>
                    <a:lnTo>
                      <a:pt x="31" y="132"/>
                    </a:lnTo>
                    <a:lnTo>
                      <a:pt x="31" y="130"/>
                    </a:lnTo>
                    <a:lnTo>
                      <a:pt x="29" y="130"/>
                    </a:lnTo>
                    <a:lnTo>
                      <a:pt x="27" y="129"/>
                    </a:lnTo>
                    <a:lnTo>
                      <a:pt x="22" y="129"/>
                    </a:lnTo>
                    <a:lnTo>
                      <a:pt x="22" y="125"/>
                    </a:lnTo>
                    <a:lnTo>
                      <a:pt x="20" y="123"/>
                    </a:lnTo>
                    <a:lnTo>
                      <a:pt x="16" y="123"/>
                    </a:lnTo>
                    <a:lnTo>
                      <a:pt x="15" y="125"/>
                    </a:lnTo>
                    <a:lnTo>
                      <a:pt x="13" y="127"/>
                    </a:lnTo>
                    <a:lnTo>
                      <a:pt x="6" y="125"/>
                    </a:lnTo>
                    <a:lnTo>
                      <a:pt x="4" y="123"/>
                    </a:lnTo>
                    <a:lnTo>
                      <a:pt x="6" y="121"/>
                    </a:lnTo>
                    <a:lnTo>
                      <a:pt x="7" y="120"/>
                    </a:lnTo>
                    <a:lnTo>
                      <a:pt x="7" y="118"/>
                    </a:lnTo>
                    <a:lnTo>
                      <a:pt x="4" y="121"/>
                    </a:lnTo>
                    <a:lnTo>
                      <a:pt x="4" y="121"/>
                    </a:lnTo>
                    <a:lnTo>
                      <a:pt x="6" y="118"/>
                    </a:lnTo>
                    <a:lnTo>
                      <a:pt x="6" y="118"/>
                    </a:lnTo>
                    <a:lnTo>
                      <a:pt x="4" y="118"/>
                    </a:lnTo>
                    <a:lnTo>
                      <a:pt x="2" y="120"/>
                    </a:lnTo>
                    <a:lnTo>
                      <a:pt x="0" y="118"/>
                    </a:lnTo>
                    <a:lnTo>
                      <a:pt x="2" y="116"/>
                    </a:lnTo>
                    <a:lnTo>
                      <a:pt x="6" y="114"/>
                    </a:lnTo>
                    <a:lnTo>
                      <a:pt x="7" y="112"/>
                    </a:lnTo>
                    <a:lnTo>
                      <a:pt x="7" y="112"/>
                    </a:lnTo>
                    <a:lnTo>
                      <a:pt x="7" y="112"/>
                    </a:lnTo>
                    <a:lnTo>
                      <a:pt x="7" y="111"/>
                    </a:lnTo>
                    <a:lnTo>
                      <a:pt x="9" y="109"/>
                    </a:lnTo>
                    <a:lnTo>
                      <a:pt x="7" y="109"/>
                    </a:lnTo>
                    <a:lnTo>
                      <a:pt x="6" y="109"/>
                    </a:lnTo>
                    <a:lnTo>
                      <a:pt x="6" y="107"/>
                    </a:lnTo>
                    <a:lnTo>
                      <a:pt x="7" y="107"/>
                    </a:lnTo>
                    <a:lnTo>
                      <a:pt x="7" y="105"/>
                    </a:lnTo>
                    <a:lnTo>
                      <a:pt x="7" y="105"/>
                    </a:lnTo>
                    <a:lnTo>
                      <a:pt x="7" y="104"/>
                    </a:lnTo>
                    <a:lnTo>
                      <a:pt x="9" y="104"/>
                    </a:lnTo>
                    <a:lnTo>
                      <a:pt x="9" y="105"/>
                    </a:lnTo>
                    <a:lnTo>
                      <a:pt x="11" y="104"/>
                    </a:lnTo>
                    <a:lnTo>
                      <a:pt x="11" y="104"/>
                    </a:lnTo>
                    <a:lnTo>
                      <a:pt x="13" y="104"/>
                    </a:lnTo>
                    <a:lnTo>
                      <a:pt x="13" y="104"/>
                    </a:lnTo>
                    <a:lnTo>
                      <a:pt x="11" y="104"/>
                    </a:lnTo>
                    <a:lnTo>
                      <a:pt x="9" y="102"/>
                    </a:lnTo>
                    <a:lnTo>
                      <a:pt x="11" y="96"/>
                    </a:lnTo>
                    <a:lnTo>
                      <a:pt x="13" y="95"/>
                    </a:lnTo>
                    <a:lnTo>
                      <a:pt x="15" y="95"/>
                    </a:lnTo>
                    <a:lnTo>
                      <a:pt x="15" y="95"/>
                    </a:lnTo>
                    <a:lnTo>
                      <a:pt x="15" y="96"/>
                    </a:lnTo>
                    <a:lnTo>
                      <a:pt x="16" y="98"/>
                    </a:lnTo>
                    <a:lnTo>
                      <a:pt x="16" y="98"/>
                    </a:lnTo>
                    <a:lnTo>
                      <a:pt x="16" y="96"/>
                    </a:lnTo>
                    <a:lnTo>
                      <a:pt x="16" y="95"/>
                    </a:lnTo>
                    <a:lnTo>
                      <a:pt x="16" y="93"/>
                    </a:lnTo>
                    <a:lnTo>
                      <a:pt x="18" y="93"/>
                    </a:lnTo>
                    <a:lnTo>
                      <a:pt x="18" y="89"/>
                    </a:lnTo>
                    <a:lnTo>
                      <a:pt x="22" y="89"/>
                    </a:lnTo>
                    <a:lnTo>
                      <a:pt x="23" y="87"/>
                    </a:lnTo>
                    <a:lnTo>
                      <a:pt x="23" y="84"/>
                    </a:lnTo>
                    <a:lnTo>
                      <a:pt x="25" y="82"/>
                    </a:lnTo>
                    <a:lnTo>
                      <a:pt x="27" y="80"/>
                    </a:lnTo>
                    <a:lnTo>
                      <a:pt x="27" y="77"/>
                    </a:lnTo>
                    <a:lnTo>
                      <a:pt x="29" y="77"/>
                    </a:lnTo>
                    <a:lnTo>
                      <a:pt x="31" y="75"/>
                    </a:lnTo>
                    <a:lnTo>
                      <a:pt x="32" y="75"/>
                    </a:lnTo>
                    <a:lnTo>
                      <a:pt x="34" y="73"/>
                    </a:lnTo>
                    <a:lnTo>
                      <a:pt x="40" y="73"/>
                    </a:lnTo>
                    <a:lnTo>
                      <a:pt x="59" y="59"/>
                    </a:lnTo>
                    <a:lnTo>
                      <a:pt x="59" y="57"/>
                    </a:lnTo>
                    <a:lnTo>
                      <a:pt x="65" y="52"/>
                    </a:lnTo>
                    <a:lnTo>
                      <a:pt x="66" y="52"/>
                    </a:lnTo>
                    <a:lnTo>
                      <a:pt x="72" y="48"/>
                    </a:lnTo>
                    <a:lnTo>
                      <a:pt x="75" y="43"/>
                    </a:lnTo>
                    <a:lnTo>
                      <a:pt x="81" y="27"/>
                    </a:lnTo>
                    <a:lnTo>
                      <a:pt x="84" y="23"/>
                    </a:lnTo>
                    <a:lnTo>
                      <a:pt x="86" y="23"/>
                    </a:lnTo>
                    <a:lnTo>
                      <a:pt x="90" y="18"/>
                    </a:lnTo>
                    <a:lnTo>
                      <a:pt x="91"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6" name="Freeform 2968">
                <a:extLst>
                  <a:ext uri="{FF2B5EF4-FFF2-40B4-BE49-F238E27FC236}">
                    <a16:creationId xmlns:a16="http://schemas.microsoft.com/office/drawing/2014/main" id="{90AE8FB0-2638-1342-9AD5-6F7053BE492F}"/>
                  </a:ext>
                </a:extLst>
              </p:cNvPr>
              <p:cNvSpPr>
                <a:spLocks/>
              </p:cNvSpPr>
              <p:nvPr/>
            </p:nvSpPr>
            <p:spPr bwMode="auto">
              <a:xfrm>
                <a:off x="5358" y="3420"/>
                <a:ext cx="125" cy="136"/>
              </a:xfrm>
              <a:custGeom>
                <a:avLst/>
                <a:gdLst>
                  <a:gd name="T0" fmla="*/ 91 w 125"/>
                  <a:gd name="T1" fmla="*/ 7 h 136"/>
                  <a:gd name="T2" fmla="*/ 98 w 125"/>
                  <a:gd name="T3" fmla="*/ 2 h 136"/>
                  <a:gd name="T4" fmla="*/ 100 w 125"/>
                  <a:gd name="T5" fmla="*/ 2 h 136"/>
                  <a:gd name="T6" fmla="*/ 102 w 125"/>
                  <a:gd name="T7" fmla="*/ 7 h 136"/>
                  <a:gd name="T8" fmla="*/ 106 w 125"/>
                  <a:gd name="T9" fmla="*/ 14 h 136"/>
                  <a:gd name="T10" fmla="*/ 113 w 125"/>
                  <a:gd name="T11" fmla="*/ 12 h 136"/>
                  <a:gd name="T12" fmla="*/ 118 w 125"/>
                  <a:gd name="T13" fmla="*/ 9 h 136"/>
                  <a:gd name="T14" fmla="*/ 118 w 125"/>
                  <a:gd name="T15" fmla="*/ 11 h 136"/>
                  <a:gd name="T16" fmla="*/ 118 w 125"/>
                  <a:gd name="T17" fmla="*/ 16 h 136"/>
                  <a:gd name="T18" fmla="*/ 122 w 125"/>
                  <a:gd name="T19" fmla="*/ 11 h 136"/>
                  <a:gd name="T20" fmla="*/ 122 w 125"/>
                  <a:gd name="T21" fmla="*/ 16 h 136"/>
                  <a:gd name="T22" fmla="*/ 123 w 125"/>
                  <a:gd name="T23" fmla="*/ 21 h 136"/>
                  <a:gd name="T24" fmla="*/ 122 w 125"/>
                  <a:gd name="T25" fmla="*/ 34 h 136"/>
                  <a:gd name="T26" fmla="*/ 116 w 125"/>
                  <a:gd name="T27" fmla="*/ 37 h 136"/>
                  <a:gd name="T28" fmla="*/ 109 w 125"/>
                  <a:gd name="T29" fmla="*/ 52 h 136"/>
                  <a:gd name="T30" fmla="*/ 102 w 125"/>
                  <a:gd name="T31" fmla="*/ 55 h 136"/>
                  <a:gd name="T32" fmla="*/ 106 w 125"/>
                  <a:gd name="T33" fmla="*/ 70 h 136"/>
                  <a:gd name="T34" fmla="*/ 104 w 125"/>
                  <a:gd name="T35" fmla="*/ 71 h 136"/>
                  <a:gd name="T36" fmla="*/ 95 w 125"/>
                  <a:gd name="T37" fmla="*/ 70 h 136"/>
                  <a:gd name="T38" fmla="*/ 93 w 125"/>
                  <a:gd name="T39" fmla="*/ 71 h 136"/>
                  <a:gd name="T40" fmla="*/ 84 w 125"/>
                  <a:gd name="T41" fmla="*/ 77 h 136"/>
                  <a:gd name="T42" fmla="*/ 81 w 125"/>
                  <a:gd name="T43" fmla="*/ 75 h 136"/>
                  <a:gd name="T44" fmla="*/ 77 w 125"/>
                  <a:gd name="T45" fmla="*/ 95 h 136"/>
                  <a:gd name="T46" fmla="*/ 73 w 125"/>
                  <a:gd name="T47" fmla="*/ 102 h 136"/>
                  <a:gd name="T48" fmla="*/ 68 w 125"/>
                  <a:gd name="T49" fmla="*/ 112 h 136"/>
                  <a:gd name="T50" fmla="*/ 68 w 125"/>
                  <a:gd name="T51" fmla="*/ 118 h 136"/>
                  <a:gd name="T52" fmla="*/ 66 w 125"/>
                  <a:gd name="T53" fmla="*/ 120 h 136"/>
                  <a:gd name="T54" fmla="*/ 56 w 125"/>
                  <a:gd name="T55" fmla="*/ 129 h 136"/>
                  <a:gd name="T56" fmla="*/ 52 w 125"/>
                  <a:gd name="T57" fmla="*/ 132 h 136"/>
                  <a:gd name="T58" fmla="*/ 45 w 125"/>
                  <a:gd name="T59" fmla="*/ 134 h 136"/>
                  <a:gd name="T60" fmla="*/ 40 w 125"/>
                  <a:gd name="T61" fmla="*/ 132 h 136"/>
                  <a:gd name="T62" fmla="*/ 34 w 125"/>
                  <a:gd name="T63" fmla="*/ 134 h 136"/>
                  <a:gd name="T64" fmla="*/ 31 w 125"/>
                  <a:gd name="T65" fmla="*/ 134 h 136"/>
                  <a:gd name="T66" fmla="*/ 29 w 125"/>
                  <a:gd name="T67" fmla="*/ 130 h 136"/>
                  <a:gd name="T68" fmla="*/ 22 w 125"/>
                  <a:gd name="T69" fmla="*/ 125 h 136"/>
                  <a:gd name="T70" fmla="*/ 15 w 125"/>
                  <a:gd name="T71" fmla="*/ 125 h 136"/>
                  <a:gd name="T72" fmla="*/ 4 w 125"/>
                  <a:gd name="T73" fmla="*/ 123 h 136"/>
                  <a:gd name="T74" fmla="*/ 7 w 125"/>
                  <a:gd name="T75" fmla="*/ 118 h 136"/>
                  <a:gd name="T76" fmla="*/ 6 w 125"/>
                  <a:gd name="T77" fmla="*/ 118 h 136"/>
                  <a:gd name="T78" fmla="*/ 2 w 125"/>
                  <a:gd name="T79" fmla="*/ 120 h 136"/>
                  <a:gd name="T80" fmla="*/ 6 w 125"/>
                  <a:gd name="T81" fmla="*/ 114 h 136"/>
                  <a:gd name="T82" fmla="*/ 7 w 125"/>
                  <a:gd name="T83" fmla="*/ 112 h 136"/>
                  <a:gd name="T84" fmla="*/ 7 w 125"/>
                  <a:gd name="T85" fmla="*/ 109 h 136"/>
                  <a:gd name="T86" fmla="*/ 7 w 125"/>
                  <a:gd name="T87" fmla="*/ 107 h 136"/>
                  <a:gd name="T88" fmla="*/ 7 w 125"/>
                  <a:gd name="T89" fmla="*/ 104 h 136"/>
                  <a:gd name="T90" fmla="*/ 11 w 125"/>
                  <a:gd name="T91" fmla="*/ 104 h 136"/>
                  <a:gd name="T92" fmla="*/ 13 w 125"/>
                  <a:gd name="T93" fmla="*/ 104 h 136"/>
                  <a:gd name="T94" fmla="*/ 11 w 125"/>
                  <a:gd name="T95" fmla="*/ 96 h 136"/>
                  <a:gd name="T96" fmla="*/ 15 w 125"/>
                  <a:gd name="T97" fmla="*/ 95 h 136"/>
                  <a:gd name="T98" fmla="*/ 16 w 125"/>
                  <a:gd name="T99" fmla="*/ 98 h 136"/>
                  <a:gd name="T100" fmla="*/ 16 w 125"/>
                  <a:gd name="T101" fmla="*/ 93 h 136"/>
                  <a:gd name="T102" fmla="*/ 22 w 125"/>
                  <a:gd name="T103" fmla="*/ 89 h 136"/>
                  <a:gd name="T104" fmla="*/ 25 w 125"/>
                  <a:gd name="T105" fmla="*/ 82 h 136"/>
                  <a:gd name="T106" fmla="*/ 29 w 125"/>
                  <a:gd name="T107" fmla="*/ 77 h 136"/>
                  <a:gd name="T108" fmla="*/ 34 w 125"/>
                  <a:gd name="T109" fmla="*/ 73 h 136"/>
                  <a:gd name="T110" fmla="*/ 59 w 125"/>
                  <a:gd name="T111" fmla="*/ 57 h 136"/>
                  <a:gd name="T112" fmla="*/ 72 w 125"/>
                  <a:gd name="T113" fmla="*/ 48 h 136"/>
                  <a:gd name="T114" fmla="*/ 84 w 125"/>
                  <a:gd name="T115" fmla="*/ 23 h 136"/>
                  <a:gd name="T116" fmla="*/ 91 w 125"/>
                  <a:gd name="T117" fmla="*/ 1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136">
                    <a:moveTo>
                      <a:pt x="91" y="11"/>
                    </a:moveTo>
                    <a:lnTo>
                      <a:pt x="91" y="11"/>
                    </a:lnTo>
                    <a:lnTo>
                      <a:pt x="91" y="7"/>
                    </a:lnTo>
                    <a:lnTo>
                      <a:pt x="95" y="5"/>
                    </a:lnTo>
                    <a:lnTo>
                      <a:pt x="97" y="2"/>
                    </a:lnTo>
                    <a:lnTo>
                      <a:pt x="98" y="2"/>
                    </a:lnTo>
                    <a:lnTo>
                      <a:pt x="98" y="2"/>
                    </a:lnTo>
                    <a:lnTo>
                      <a:pt x="100" y="0"/>
                    </a:lnTo>
                    <a:lnTo>
                      <a:pt x="100" y="2"/>
                    </a:lnTo>
                    <a:lnTo>
                      <a:pt x="100" y="5"/>
                    </a:lnTo>
                    <a:lnTo>
                      <a:pt x="100" y="7"/>
                    </a:lnTo>
                    <a:lnTo>
                      <a:pt x="102" y="7"/>
                    </a:lnTo>
                    <a:lnTo>
                      <a:pt x="104" y="7"/>
                    </a:lnTo>
                    <a:lnTo>
                      <a:pt x="106" y="9"/>
                    </a:lnTo>
                    <a:lnTo>
                      <a:pt x="106" y="14"/>
                    </a:lnTo>
                    <a:lnTo>
                      <a:pt x="106" y="16"/>
                    </a:lnTo>
                    <a:lnTo>
                      <a:pt x="109" y="16"/>
                    </a:lnTo>
                    <a:lnTo>
                      <a:pt x="113" y="12"/>
                    </a:lnTo>
                    <a:lnTo>
                      <a:pt x="115" y="12"/>
                    </a:lnTo>
                    <a:lnTo>
                      <a:pt x="115" y="11"/>
                    </a:lnTo>
                    <a:lnTo>
                      <a:pt x="118" y="9"/>
                    </a:lnTo>
                    <a:lnTo>
                      <a:pt x="120" y="9"/>
                    </a:lnTo>
                    <a:lnTo>
                      <a:pt x="120" y="9"/>
                    </a:lnTo>
                    <a:lnTo>
                      <a:pt x="118" y="11"/>
                    </a:lnTo>
                    <a:lnTo>
                      <a:pt x="118" y="11"/>
                    </a:lnTo>
                    <a:lnTo>
                      <a:pt x="118" y="12"/>
                    </a:lnTo>
                    <a:lnTo>
                      <a:pt x="118" y="16"/>
                    </a:lnTo>
                    <a:lnTo>
                      <a:pt x="122" y="14"/>
                    </a:lnTo>
                    <a:lnTo>
                      <a:pt x="120" y="12"/>
                    </a:lnTo>
                    <a:lnTo>
                      <a:pt x="122" y="11"/>
                    </a:lnTo>
                    <a:lnTo>
                      <a:pt x="123" y="11"/>
                    </a:lnTo>
                    <a:lnTo>
                      <a:pt x="123" y="12"/>
                    </a:lnTo>
                    <a:lnTo>
                      <a:pt x="122" y="16"/>
                    </a:lnTo>
                    <a:lnTo>
                      <a:pt x="123" y="16"/>
                    </a:lnTo>
                    <a:lnTo>
                      <a:pt x="123" y="18"/>
                    </a:lnTo>
                    <a:lnTo>
                      <a:pt x="123" y="21"/>
                    </a:lnTo>
                    <a:lnTo>
                      <a:pt x="125" y="25"/>
                    </a:lnTo>
                    <a:lnTo>
                      <a:pt x="122" y="32"/>
                    </a:lnTo>
                    <a:lnTo>
                      <a:pt x="122" y="34"/>
                    </a:lnTo>
                    <a:lnTo>
                      <a:pt x="120" y="36"/>
                    </a:lnTo>
                    <a:lnTo>
                      <a:pt x="118" y="37"/>
                    </a:lnTo>
                    <a:lnTo>
                      <a:pt x="116" y="37"/>
                    </a:lnTo>
                    <a:lnTo>
                      <a:pt x="115" y="41"/>
                    </a:lnTo>
                    <a:lnTo>
                      <a:pt x="111" y="50"/>
                    </a:lnTo>
                    <a:lnTo>
                      <a:pt x="109" y="52"/>
                    </a:lnTo>
                    <a:lnTo>
                      <a:pt x="107" y="52"/>
                    </a:lnTo>
                    <a:lnTo>
                      <a:pt x="106" y="54"/>
                    </a:lnTo>
                    <a:lnTo>
                      <a:pt x="102" y="55"/>
                    </a:lnTo>
                    <a:lnTo>
                      <a:pt x="102" y="57"/>
                    </a:lnTo>
                    <a:lnTo>
                      <a:pt x="100" y="68"/>
                    </a:lnTo>
                    <a:lnTo>
                      <a:pt x="106" y="70"/>
                    </a:lnTo>
                    <a:lnTo>
                      <a:pt x="106" y="71"/>
                    </a:lnTo>
                    <a:lnTo>
                      <a:pt x="106" y="73"/>
                    </a:lnTo>
                    <a:lnTo>
                      <a:pt x="104" y="71"/>
                    </a:lnTo>
                    <a:lnTo>
                      <a:pt x="104" y="73"/>
                    </a:lnTo>
                    <a:lnTo>
                      <a:pt x="97" y="70"/>
                    </a:lnTo>
                    <a:lnTo>
                      <a:pt x="95" y="70"/>
                    </a:lnTo>
                    <a:lnTo>
                      <a:pt x="95" y="71"/>
                    </a:lnTo>
                    <a:lnTo>
                      <a:pt x="95" y="73"/>
                    </a:lnTo>
                    <a:lnTo>
                      <a:pt x="93" y="71"/>
                    </a:lnTo>
                    <a:lnTo>
                      <a:pt x="91" y="71"/>
                    </a:lnTo>
                    <a:lnTo>
                      <a:pt x="91" y="73"/>
                    </a:lnTo>
                    <a:lnTo>
                      <a:pt x="84" y="77"/>
                    </a:lnTo>
                    <a:lnTo>
                      <a:pt x="82" y="77"/>
                    </a:lnTo>
                    <a:lnTo>
                      <a:pt x="82" y="75"/>
                    </a:lnTo>
                    <a:lnTo>
                      <a:pt x="81" y="75"/>
                    </a:lnTo>
                    <a:lnTo>
                      <a:pt x="81" y="82"/>
                    </a:lnTo>
                    <a:lnTo>
                      <a:pt x="79" y="86"/>
                    </a:lnTo>
                    <a:lnTo>
                      <a:pt x="77" y="95"/>
                    </a:lnTo>
                    <a:lnTo>
                      <a:pt x="75" y="95"/>
                    </a:lnTo>
                    <a:lnTo>
                      <a:pt x="75" y="98"/>
                    </a:lnTo>
                    <a:lnTo>
                      <a:pt x="73" y="102"/>
                    </a:lnTo>
                    <a:lnTo>
                      <a:pt x="72" y="109"/>
                    </a:lnTo>
                    <a:lnTo>
                      <a:pt x="70" y="111"/>
                    </a:lnTo>
                    <a:lnTo>
                      <a:pt x="68" y="112"/>
                    </a:lnTo>
                    <a:lnTo>
                      <a:pt x="68" y="114"/>
                    </a:lnTo>
                    <a:lnTo>
                      <a:pt x="68" y="116"/>
                    </a:lnTo>
                    <a:lnTo>
                      <a:pt x="68" y="118"/>
                    </a:lnTo>
                    <a:lnTo>
                      <a:pt x="68" y="118"/>
                    </a:lnTo>
                    <a:lnTo>
                      <a:pt x="68" y="120"/>
                    </a:lnTo>
                    <a:lnTo>
                      <a:pt x="66" y="120"/>
                    </a:lnTo>
                    <a:lnTo>
                      <a:pt x="63" y="121"/>
                    </a:lnTo>
                    <a:lnTo>
                      <a:pt x="61" y="125"/>
                    </a:lnTo>
                    <a:lnTo>
                      <a:pt x="56" y="129"/>
                    </a:lnTo>
                    <a:lnTo>
                      <a:pt x="54" y="129"/>
                    </a:lnTo>
                    <a:lnTo>
                      <a:pt x="54" y="130"/>
                    </a:lnTo>
                    <a:lnTo>
                      <a:pt x="52" y="132"/>
                    </a:lnTo>
                    <a:lnTo>
                      <a:pt x="52" y="132"/>
                    </a:lnTo>
                    <a:lnTo>
                      <a:pt x="45" y="134"/>
                    </a:lnTo>
                    <a:lnTo>
                      <a:pt x="45" y="134"/>
                    </a:lnTo>
                    <a:lnTo>
                      <a:pt x="41" y="136"/>
                    </a:lnTo>
                    <a:lnTo>
                      <a:pt x="40" y="134"/>
                    </a:lnTo>
                    <a:lnTo>
                      <a:pt x="40" y="132"/>
                    </a:lnTo>
                    <a:lnTo>
                      <a:pt x="38" y="132"/>
                    </a:lnTo>
                    <a:lnTo>
                      <a:pt x="36" y="134"/>
                    </a:lnTo>
                    <a:lnTo>
                      <a:pt x="34" y="134"/>
                    </a:lnTo>
                    <a:lnTo>
                      <a:pt x="32" y="134"/>
                    </a:lnTo>
                    <a:lnTo>
                      <a:pt x="32" y="132"/>
                    </a:lnTo>
                    <a:lnTo>
                      <a:pt x="31" y="134"/>
                    </a:lnTo>
                    <a:lnTo>
                      <a:pt x="31" y="132"/>
                    </a:lnTo>
                    <a:lnTo>
                      <a:pt x="31" y="130"/>
                    </a:lnTo>
                    <a:lnTo>
                      <a:pt x="29" y="130"/>
                    </a:lnTo>
                    <a:lnTo>
                      <a:pt x="27" y="129"/>
                    </a:lnTo>
                    <a:lnTo>
                      <a:pt x="22" y="129"/>
                    </a:lnTo>
                    <a:lnTo>
                      <a:pt x="22" y="125"/>
                    </a:lnTo>
                    <a:lnTo>
                      <a:pt x="20" y="123"/>
                    </a:lnTo>
                    <a:lnTo>
                      <a:pt x="16" y="123"/>
                    </a:lnTo>
                    <a:lnTo>
                      <a:pt x="15" y="125"/>
                    </a:lnTo>
                    <a:lnTo>
                      <a:pt x="13" y="127"/>
                    </a:lnTo>
                    <a:lnTo>
                      <a:pt x="6" y="125"/>
                    </a:lnTo>
                    <a:lnTo>
                      <a:pt x="4" y="123"/>
                    </a:lnTo>
                    <a:lnTo>
                      <a:pt x="6" y="121"/>
                    </a:lnTo>
                    <a:lnTo>
                      <a:pt x="7" y="120"/>
                    </a:lnTo>
                    <a:lnTo>
                      <a:pt x="7" y="118"/>
                    </a:lnTo>
                    <a:lnTo>
                      <a:pt x="4" y="121"/>
                    </a:lnTo>
                    <a:lnTo>
                      <a:pt x="4" y="121"/>
                    </a:lnTo>
                    <a:lnTo>
                      <a:pt x="6" y="118"/>
                    </a:lnTo>
                    <a:lnTo>
                      <a:pt x="6" y="118"/>
                    </a:lnTo>
                    <a:lnTo>
                      <a:pt x="4" y="118"/>
                    </a:lnTo>
                    <a:lnTo>
                      <a:pt x="2" y="120"/>
                    </a:lnTo>
                    <a:lnTo>
                      <a:pt x="0" y="118"/>
                    </a:lnTo>
                    <a:lnTo>
                      <a:pt x="2" y="116"/>
                    </a:lnTo>
                    <a:lnTo>
                      <a:pt x="6" y="114"/>
                    </a:lnTo>
                    <a:lnTo>
                      <a:pt x="7" y="112"/>
                    </a:lnTo>
                    <a:lnTo>
                      <a:pt x="7" y="112"/>
                    </a:lnTo>
                    <a:lnTo>
                      <a:pt x="7" y="112"/>
                    </a:lnTo>
                    <a:lnTo>
                      <a:pt x="7" y="111"/>
                    </a:lnTo>
                    <a:lnTo>
                      <a:pt x="9" y="109"/>
                    </a:lnTo>
                    <a:lnTo>
                      <a:pt x="7" y="109"/>
                    </a:lnTo>
                    <a:lnTo>
                      <a:pt x="6" y="109"/>
                    </a:lnTo>
                    <a:lnTo>
                      <a:pt x="6" y="107"/>
                    </a:lnTo>
                    <a:lnTo>
                      <a:pt x="7" y="107"/>
                    </a:lnTo>
                    <a:lnTo>
                      <a:pt x="7" y="105"/>
                    </a:lnTo>
                    <a:lnTo>
                      <a:pt x="7" y="105"/>
                    </a:lnTo>
                    <a:lnTo>
                      <a:pt x="7" y="104"/>
                    </a:lnTo>
                    <a:lnTo>
                      <a:pt x="9" y="104"/>
                    </a:lnTo>
                    <a:lnTo>
                      <a:pt x="9" y="105"/>
                    </a:lnTo>
                    <a:lnTo>
                      <a:pt x="11" y="104"/>
                    </a:lnTo>
                    <a:lnTo>
                      <a:pt x="11" y="104"/>
                    </a:lnTo>
                    <a:lnTo>
                      <a:pt x="13" y="104"/>
                    </a:lnTo>
                    <a:lnTo>
                      <a:pt x="13" y="104"/>
                    </a:lnTo>
                    <a:lnTo>
                      <a:pt x="11" y="104"/>
                    </a:lnTo>
                    <a:lnTo>
                      <a:pt x="9" y="102"/>
                    </a:lnTo>
                    <a:lnTo>
                      <a:pt x="11" y="96"/>
                    </a:lnTo>
                    <a:lnTo>
                      <a:pt x="13" y="95"/>
                    </a:lnTo>
                    <a:lnTo>
                      <a:pt x="15" y="95"/>
                    </a:lnTo>
                    <a:lnTo>
                      <a:pt x="15" y="95"/>
                    </a:lnTo>
                    <a:lnTo>
                      <a:pt x="15" y="96"/>
                    </a:lnTo>
                    <a:lnTo>
                      <a:pt x="16" y="98"/>
                    </a:lnTo>
                    <a:lnTo>
                      <a:pt x="16" y="98"/>
                    </a:lnTo>
                    <a:lnTo>
                      <a:pt x="16" y="96"/>
                    </a:lnTo>
                    <a:lnTo>
                      <a:pt x="16" y="95"/>
                    </a:lnTo>
                    <a:lnTo>
                      <a:pt x="16" y="93"/>
                    </a:lnTo>
                    <a:lnTo>
                      <a:pt x="18" y="93"/>
                    </a:lnTo>
                    <a:lnTo>
                      <a:pt x="18" y="89"/>
                    </a:lnTo>
                    <a:lnTo>
                      <a:pt x="22" y="89"/>
                    </a:lnTo>
                    <a:lnTo>
                      <a:pt x="23" y="87"/>
                    </a:lnTo>
                    <a:lnTo>
                      <a:pt x="23" y="84"/>
                    </a:lnTo>
                    <a:lnTo>
                      <a:pt x="25" y="82"/>
                    </a:lnTo>
                    <a:lnTo>
                      <a:pt x="27" y="80"/>
                    </a:lnTo>
                    <a:lnTo>
                      <a:pt x="27" y="77"/>
                    </a:lnTo>
                    <a:lnTo>
                      <a:pt x="29" y="77"/>
                    </a:lnTo>
                    <a:lnTo>
                      <a:pt x="31" y="75"/>
                    </a:lnTo>
                    <a:lnTo>
                      <a:pt x="32" y="75"/>
                    </a:lnTo>
                    <a:lnTo>
                      <a:pt x="34" y="73"/>
                    </a:lnTo>
                    <a:lnTo>
                      <a:pt x="40" y="73"/>
                    </a:lnTo>
                    <a:lnTo>
                      <a:pt x="59" y="59"/>
                    </a:lnTo>
                    <a:lnTo>
                      <a:pt x="59" y="57"/>
                    </a:lnTo>
                    <a:lnTo>
                      <a:pt x="65" y="52"/>
                    </a:lnTo>
                    <a:lnTo>
                      <a:pt x="66" y="52"/>
                    </a:lnTo>
                    <a:lnTo>
                      <a:pt x="72" y="48"/>
                    </a:lnTo>
                    <a:lnTo>
                      <a:pt x="75" y="43"/>
                    </a:lnTo>
                    <a:lnTo>
                      <a:pt x="81" y="27"/>
                    </a:lnTo>
                    <a:lnTo>
                      <a:pt x="84" y="23"/>
                    </a:lnTo>
                    <a:lnTo>
                      <a:pt x="86" y="23"/>
                    </a:lnTo>
                    <a:lnTo>
                      <a:pt x="90" y="18"/>
                    </a:lnTo>
                    <a:lnTo>
                      <a:pt x="91"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7" name="Freeform 2969">
                <a:extLst>
                  <a:ext uri="{FF2B5EF4-FFF2-40B4-BE49-F238E27FC236}">
                    <a16:creationId xmlns:a16="http://schemas.microsoft.com/office/drawing/2014/main" id="{953B523D-D344-9446-83F5-AD6497161166}"/>
                  </a:ext>
                </a:extLst>
              </p:cNvPr>
              <p:cNvSpPr>
                <a:spLocks/>
              </p:cNvSpPr>
              <p:nvPr/>
            </p:nvSpPr>
            <p:spPr bwMode="auto">
              <a:xfrm>
                <a:off x="5458" y="3297"/>
                <a:ext cx="91" cy="144"/>
              </a:xfrm>
              <a:custGeom>
                <a:avLst/>
                <a:gdLst>
                  <a:gd name="T0" fmla="*/ 41 w 91"/>
                  <a:gd name="T1" fmla="*/ 119 h 144"/>
                  <a:gd name="T2" fmla="*/ 32 w 91"/>
                  <a:gd name="T3" fmla="*/ 109 h 144"/>
                  <a:gd name="T4" fmla="*/ 18 w 91"/>
                  <a:gd name="T5" fmla="*/ 98 h 144"/>
                  <a:gd name="T6" fmla="*/ 27 w 91"/>
                  <a:gd name="T7" fmla="*/ 89 h 144"/>
                  <a:gd name="T8" fmla="*/ 34 w 91"/>
                  <a:gd name="T9" fmla="*/ 73 h 144"/>
                  <a:gd name="T10" fmla="*/ 36 w 91"/>
                  <a:gd name="T11" fmla="*/ 66 h 144"/>
                  <a:gd name="T12" fmla="*/ 34 w 91"/>
                  <a:gd name="T13" fmla="*/ 57 h 144"/>
                  <a:gd name="T14" fmla="*/ 31 w 91"/>
                  <a:gd name="T15" fmla="*/ 53 h 144"/>
                  <a:gd name="T16" fmla="*/ 32 w 91"/>
                  <a:gd name="T17" fmla="*/ 52 h 144"/>
                  <a:gd name="T18" fmla="*/ 29 w 91"/>
                  <a:gd name="T19" fmla="*/ 50 h 144"/>
                  <a:gd name="T20" fmla="*/ 27 w 91"/>
                  <a:gd name="T21" fmla="*/ 43 h 144"/>
                  <a:gd name="T22" fmla="*/ 25 w 91"/>
                  <a:gd name="T23" fmla="*/ 39 h 144"/>
                  <a:gd name="T24" fmla="*/ 23 w 91"/>
                  <a:gd name="T25" fmla="*/ 34 h 144"/>
                  <a:gd name="T26" fmla="*/ 22 w 91"/>
                  <a:gd name="T27" fmla="*/ 35 h 144"/>
                  <a:gd name="T28" fmla="*/ 11 w 91"/>
                  <a:gd name="T29" fmla="*/ 21 h 144"/>
                  <a:gd name="T30" fmla="*/ 13 w 91"/>
                  <a:gd name="T31" fmla="*/ 18 h 144"/>
                  <a:gd name="T32" fmla="*/ 7 w 91"/>
                  <a:gd name="T33" fmla="*/ 14 h 144"/>
                  <a:gd name="T34" fmla="*/ 0 w 91"/>
                  <a:gd name="T35" fmla="*/ 2 h 144"/>
                  <a:gd name="T36" fmla="*/ 4 w 91"/>
                  <a:gd name="T37" fmla="*/ 0 h 144"/>
                  <a:gd name="T38" fmla="*/ 6 w 91"/>
                  <a:gd name="T39" fmla="*/ 9 h 144"/>
                  <a:gd name="T40" fmla="*/ 11 w 91"/>
                  <a:gd name="T41" fmla="*/ 9 h 144"/>
                  <a:gd name="T42" fmla="*/ 15 w 91"/>
                  <a:gd name="T43" fmla="*/ 10 h 144"/>
                  <a:gd name="T44" fmla="*/ 20 w 91"/>
                  <a:gd name="T45" fmla="*/ 12 h 144"/>
                  <a:gd name="T46" fmla="*/ 23 w 91"/>
                  <a:gd name="T47" fmla="*/ 18 h 144"/>
                  <a:gd name="T48" fmla="*/ 25 w 91"/>
                  <a:gd name="T49" fmla="*/ 19 h 144"/>
                  <a:gd name="T50" fmla="*/ 29 w 91"/>
                  <a:gd name="T51" fmla="*/ 25 h 144"/>
                  <a:gd name="T52" fmla="*/ 29 w 91"/>
                  <a:gd name="T53" fmla="*/ 28 h 144"/>
                  <a:gd name="T54" fmla="*/ 25 w 91"/>
                  <a:gd name="T55" fmla="*/ 28 h 144"/>
                  <a:gd name="T56" fmla="*/ 27 w 91"/>
                  <a:gd name="T57" fmla="*/ 30 h 144"/>
                  <a:gd name="T58" fmla="*/ 32 w 91"/>
                  <a:gd name="T59" fmla="*/ 41 h 144"/>
                  <a:gd name="T60" fmla="*/ 34 w 91"/>
                  <a:gd name="T61" fmla="*/ 46 h 144"/>
                  <a:gd name="T62" fmla="*/ 32 w 91"/>
                  <a:gd name="T63" fmla="*/ 48 h 144"/>
                  <a:gd name="T64" fmla="*/ 36 w 91"/>
                  <a:gd name="T65" fmla="*/ 50 h 144"/>
                  <a:gd name="T66" fmla="*/ 40 w 91"/>
                  <a:gd name="T67" fmla="*/ 50 h 144"/>
                  <a:gd name="T68" fmla="*/ 45 w 91"/>
                  <a:gd name="T69" fmla="*/ 53 h 144"/>
                  <a:gd name="T70" fmla="*/ 43 w 91"/>
                  <a:gd name="T71" fmla="*/ 41 h 144"/>
                  <a:gd name="T72" fmla="*/ 48 w 91"/>
                  <a:gd name="T73" fmla="*/ 48 h 144"/>
                  <a:gd name="T74" fmla="*/ 50 w 91"/>
                  <a:gd name="T75" fmla="*/ 57 h 144"/>
                  <a:gd name="T76" fmla="*/ 57 w 91"/>
                  <a:gd name="T77" fmla="*/ 64 h 144"/>
                  <a:gd name="T78" fmla="*/ 70 w 91"/>
                  <a:gd name="T79" fmla="*/ 71 h 144"/>
                  <a:gd name="T80" fmla="*/ 75 w 91"/>
                  <a:gd name="T81" fmla="*/ 69 h 144"/>
                  <a:gd name="T82" fmla="*/ 86 w 91"/>
                  <a:gd name="T83" fmla="*/ 60 h 144"/>
                  <a:gd name="T84" fmla="*/ 90 w 91"/>
                  <a:gd name="T85" fmla="*/ 82 h 144"/>
                  <a:gd name="T86" fmla="*/ 82 w 91"/>
                  <a:gd name="T87" fmla="*/ 91 h 144"/>
                  <a:gd name="T88" fmla="*/ 84 w 91"/>
                  <a:gd name="T89" fmla="*/ 94 h 144"/>
                  <a:gd name="T90" fmla="*/ 81 w 91"/>
                  <a:gd name="T91" fmla="*/ 93 h 144"/>
                  <a:gd name="T92" fmla="*/ 66 w 91"/>
                  <a:gd name="T93" fmla="*/ 102 h 144"/>
                  <a:gd name="T94" fmla="*/ 68 w 91"/>
                  <a:gd name="T95" fmla="*/ 105 h 144"/>
                  <a:gd name="T96" fmla="*/ 43 w 91"/>
                  <a:gd name="T97" fmla="*/ 144 h 144"/>
                  <a:gd name="T98" fmla="*/ 32 w 91"/>
                  <a:gd name="T99" fmla="*/ 1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 h="144">
                    <a:moveTo>
                      <a:pt x="32" y="137"/>
                    </a:moveTo>
                    <a:lnTo>
                      <a:pt x="38" y="128"/>
                    </a:lnTo>
                    <a:lnTo>
                      <a:pt x="41" y="119"/>
                    </a:lnTo>
                    <a:lnTo>
                      <a:pt x="41" y="116"/>
                    </a:lnTo>
                    <a:lnTo>
                      <a:pt x="36" y="110"/>
                    </a:lnTo>
                    <a:lnTo>
                      <a:pt x="32" y="109"/>
                    </a:lnTo>
                    <a:lnTo>
                      <a:pt x="23" y="103"/>
                    </a:lnTo>
                    <a:lnTo>
                      <a:pt x="20" y="102"/>
                    </a:lnTo>
                    <a:lnTo>
                      <a:pt x="18" y="98"/>
                    </a:lnTo>
                    <a:lnTo>
                      <a:pt x="18" y="94"/>
                    </a:lnTo>
                    <a:lnTo>
                      <a:pt x="20" y="93"/>
                    </a:lnTo>
                    <a:lnTo>
                      <a:pt x="27" y="89"/>
                    </a:lnTo>
                    <a:lnTo>
                      <a:pt x="29" y="87"/>
                    </a:lnTo>
                    <a:lnTo>
                      <a:pt x="32" y="73"/>
                    </a:lnTo>
                    <a:lnTo>
                      <a:pt x="34" y="73"/>
                    </a:lnTo>
                    <a:lnTo>
                      <a:pt x="34" y="73"/>
                    </a:lnTo>
                    <a:lnTo>
                      <a:pt x="34" y="68"/>
                    </a:lnTo>
                    <a:lnTo>
                      <a:pt x="36" y="66"/>
                    </a:lnTo>
                    <a:lnTo>
                      <a:pt x="34" y="64"/>
                    </a:lnTo>
                    <a:lnTo>
                      <a:pt x="34" y="60"/>
                    </a:lnTo>
                    <a:lnTo>
                      <a:pt x="34" y="57"/>
                    </a:lnTo>
                    <a:lnTo>
                      <a:pt x="34" y="59"/>
                    </a:lnTo>
                    <a:lnTo>
                      <a:pt x="31" y="55"/>
                    </a:lnTo>
                    <a:lnTo>
                      <a:pt x="31" y="53"/>
                    </a:lnTo>
                    <a:lnTo>
                      <a:pt x="32" y="53"/>
                    </a:lnTo>
                    <a:lnTo>
                      <a:pt x="32" y="52"/>
                    </a:lnTo>
                    <a:lnTo>
                      <a:pt x="32" y="52"/>
                    </a:lnTo>
                    <a:lnTo>
                      <a:pt x="32" y="50"/>
                    </a:lnTo>
                    <a:lnTo>
                      <a:pt x="32" y="50"/>
                    </a:lnTo>
                    <a:lnTo>
                      <a:pt x="29" y="50"/>
                    </a:lnTo>
                    <a:lnTo>
                      <a:pt x="23" y="41"/>
                    </a:lnTo>
                    <a:lnTo>
                      <a:pt x="25" y="44"/>
                    </a:lnTo>
                    <a:lnTo>
                      <a:pt x="27" y="43"/>
                    </a:lnTo>
                    <a:lnTo>
                      <a:pt x="27" y="39"/>
                    </a:lnTo>
                    <a:lnTo>
                      <a:pt x="25" y="39"/>
                    </a:lnTo>
                    <a:lnTo>
                      <a:pt x="25" y="39"/>
                    </a:lnTo>
                    <a:lnTo>
                      <a:pt x="25" y="37"/>
                    </a:lnTo>
                    <a:lnTo>
                      <a:pt x="25" y="34"/>
                    </a:lnTo>
                    <a:lnTo>
                      <a:pt x="23" y="34"/>
                    </a:lnTo>
                    <a:lnTo>
                      <a:pt x="23" y="35"/>
                    </a:lnTo>
                    <a:lnTo>
                      <a:pt x="22" y="34"/>
                    </a:lnTo>
                    <a:lnTo>
                      <a:pt x="22" y="35"/>
                    </a:lnTo>
                    <a:lnTo>
                      <a:pt x="22" y="37"/>
                    </a:lnTo>
                    <a:lnTo>
                      <a:pt x="11" y="23"/>
                    </a:lnTo>
                    <a:lnTo>
                      <a:pt x="11" y="21"/>
                    </a:lnTo>
                    <a:lnTo>
                      <a:pt x="13" y="18"/>
                    </a:lnTo>
                    <a:lnTo>
                      <a:pt x="13" y="18"/>
                    </a:lnTo>
                    <a:lnTo>
                      <a:pt x="13" y="18"/>
                    </a:lnTo>
                    <a:lnTo>
                      <a:pt x="11" y="19"/>
                    </a:lnTo>
                    <a:lnTo>
                      <a:pt x="7" y="18"/>
                    </a:lnTo>
                    <a:lnTo>
                      <a:pt x="7" y="14"/>
                    </a:lnTo>
                    <a:lnTo>
                      <a:pt x="7" y="14"/>
                    </a:lnTo>
                    <a:lnTo>
                      <a:pt x="6" y="10"/>
                    </a:lnTo>
                    <a:lnTo>
                      <a:pt x="0" y="2"/>
                    </a:lnTo>
                    <a:lnTo>
                      <a:pt x="2" y="0"/>
                    </a:lnTo>
                    <a:lnTo>
                      <a:pt x="4" y="0"/>
                    </a:lnTo>
                    <a:lnTo>
                      <a:pt x="4" y="0"/>
                    </a:lnTo>
                    <a:lnTo>
                      <a:pt x="4" y="3"/>
                    </a:lnTo>
                    <a:lnTo>
                      <a:pt x="6" y="7"/>
                    </a:lnTo>
                    <a:lnTo>
                      <a:pt x="6" y="9"/>
                    </a:lnTo>
                    <a:lnTo>
                      <a:pt x="7" y="10"/>
                    </a:lnTo>
                    <a:lnTo>
                      <a:pt x="9" y="10"/>
                    </a:lnTo>
                    <a:lnTo>
                      <a:pt x="11" y="9"/>
                    </a:lnTo>
                    <a:lnTo>
                      <a:pt x="11" y="9"/>
                    </a:lnTo>
                    <a:lnTo>
                      <a:pt x="11" y="10"/>
                    </a:lnTo>
                    <a:lnTo>
                      <a:pt x="15" y="10"/>
                    </a:lnTo>
                    <a:lnTo>
                      <a:pt x="16" y="12"/>
                    </a:lnTo>
                    <a:lnTo>
                      <a:pt x="18" y="12"/>
                    </a:lnTo>
                    <a:lnTo>
                      <a:pt x="20" y="12"/>
                    </a:lnTo>
                    <a:lnTo>
                      <a:pt x="22" y="14"/>
                    </a:lnTo>
                    <a:lnTo>
                      <a:pt x="20" y="16"/>
                    </a:lnTo>
                    <a:lnTo>
                      <a:pt x="23" y="18"/>
                    </a:lnTo>
                    <a:lnTo>
                      <a:pt x="23" y="16"/>
                    </a:lnTo>
                    <a:lnTo>
                      <a:pt x="25" y="18"/>
                    </a:lnTo>
                    <a:lnTo>
                      <a:pt x="25" y="19"/>
                    </a:lnTo>
                    <a:lnTo>
                      <a:pt x="25" y="21"/>
                    </a:lnTo>
                    <a:lnTo>
                      <a:pt x="29" y="23"/>
                    </a:lnTo>
                    <a:lnTo>
                      <a:pt x="29" y="25"/>
                    </a:lnTo>
                    <a:lnTo>
                      <a:pt x="29" y="27"/>
                    </a:lnTo>
                    <a:lnTo>
                      <a:pt x="29" y="28"/>
                    </a:lnTo>
                    <a:lnTo>
                      <a:pt x="29" y="28"/>
                    </a:lnTo>
                    <a:lnTo>
                      <a:pt x="27" y="27"/>
                    </a:lnTo>
                    <a:lnTo>
                      <a:pt x="25" y="27"/>
                    </a:lnTo>
                    <a:lnTo>
                      <a:pt x="25" y="28"/>
                    </a:lnTo>
                    <a:lnTo>
                      <a:pt x="25" y="28"/>
                    </a:lnTo>
                    <a:lnTo>
                      <a:pt x="27" y="28"/>
                    </a:lnTo>
                    <a:lnTo>
                      <a:pt x="27" y="30"/>
                    </a:lnTo>
                    <a:lnTo>
                      <a:pt x="29" y="32"/>
                    </a:lnTo>
                    <a:lnTo>
                      <a:pt x="34" y="39"/>
                    </a:lnTo>
                    <a:lnTo>
                      <a:pt x="32" y="41"/>
                    </a:lnTo>
                    <a:lnTo>
                      <a:pt x="32" y="44"/>
                    </a:lnTo>
                    <a:lnTo>
                      <a:pt x="34" y="44"/>
                    </a:lnTo>
                    <a:lnTo>
                      <a:pt x="34" y="46"/>
                    </a:lnTo>
                    <a:lnTo>
                      <a:pt x="32" y="46"/>
                    </a:lnTo>
                    <a:lnTo>
                      <a:pt x="31" y="48"/>
                    </a:lnTo>
                    <a:lnTo>
                      <a:pt x="32" y="48"/>
                    </a:lnTo>
                    <a:lnTo>
                      <a:pt x="32" y="48"/>
                    </a:lnTo>
                    <a:lnTo>
                      <a:pt x="34" y="50"/>
                    </a:lnTo>
                    <a:lnTo>
                      <a:pt x="36" y="50"/>
                    </a:lnTo>
                    <a:lnTo>
                      <a:pt x="38" y="50"/>
                    </a:lnTo>
                    <a:lnTo>
                      <a:pt x="40" y="50"/>
                    </a:lnTo>
                    <a:lnTo>
                      <a:pt x="40" y="50"/>
                    </a:lnTo>
                    <a:lnTo>
                      <a:pt x="41" y="55"/>
                    </a:lnTo>
                    <a:lnTo>
                      <a:pt x="43" y="55"/>
                    </a:lnTo>
                    <a:lnTo>
                      <a:pt x="45" y="53"/>
                    </a:lnTo>
                    <a:lnTo>
                      <a:pt x="43" y="44"/>
                    </a:lnTo>
                    <a:lnTo>
                      <a:pt x="41" y="41"/>
                    </a:lnTo>
                    <a:lnTo>
                      <a:pt x="43" y="41"/>
                    </a:lnTo>
                    <a:lnTo>
                      <a:pt x="45" y="43"/>
                    </a:lnTo>
                    <a:lnTo>
                      <a:pt x="48" y="44"/>
                    </a:lnTo>
                    <a:lnTo>
                      <a:pt x="48" y="48"/>
                    </a:lnTo>
                    <a:lnTo>
                      <a:pt x="48" y="48"/>
                    </a:lnTo>
                    <a:lnTo>
                      <a:pt x="50" y="57"/>
                    </a:lnTo>
                    <a:lnTo>
                      <a:pt x="50" y="57"/>
                    </a:lnTo>
                    <a:lnTo>
                      <a:pt x="52" y="62"/>
                    </a:lnTo>
                    <a:lnTo>
                      <a:pt x="54" y="64"/>
                    </a:lnTo>
                    <a:lnTo>
                      <a:pt x="57" y="64"/>
                    </a:lnTo>
                    <a:lnTo>
                      <a:pt x="61" y="68"/>
                    </a:lnTo>
                    <a:lnTo>
                      <a:pt x="68" y="69"/>
                    </a:lnTo>
                    <a:lnTo>
                      <a:pt x="70" y="71"/>
                    </a:lnTo>
                    <a:lnTo>
                      <a:pt x="73" y="71"/>
                    </a:lnTo>
                    <a:lnTo>
                      <a:pt x="75" y="69"/>
                    </a:lnTo>
                    <a:lnTo>
                      <a:pt x="75" y="69"/>
                    </a:lnTo>
                    <a:lnTo>
                      <a:pt x="79" y="66"/>
                    </a:lnTo>
                    <a:lnTo>
                      <a:pt x="84" y="62"/>
                    </a:lnTo>
                    <a:lnTo>
                      <a:pt x="86" y="60"/>
                    </a:lnTo>
                    <a:lnTo>
                      <a:pt x="88" y="62"/>
                    </a:lnTo>
                    <a:lnTo>
                      <a:pt x="91" y="64"/>
                    </a:lnTo>
                    <a:lnTo>
                      <a:pt x="90" y="82"/>
                    </a:lnTo>
                    <a:lnTo>
                      <a:pt x="84" y="85"/>
                    </a:lnTo>
                    <a:lnTo>
                      <a:pt x="84" y="89"/>
                    </a:lnTo>
                    <a:lnTo>
                      <a:pt x="82" y="91"/>
                    </a:lnTo>
                    <a:lnTo>
                      <a:pt x="84" y="93"/>
                    </a:lnTo>
                    <a:lnTo>
                      <a:pt x="84" y="93"/>
                    </a:lnTo>
                    <a:lnTo>
                      <a:pt x="84" y="94"/>
                    </a:lnTo>
                    <a:lnTo>
                      <a:pt x="82" y="96"/>
                    </a:lnTo>
                    <a:lnTo>
                      <a:pt x="82" y="93"/>
                    </a:lnTo>
                    <a:lnTo>
                      <a:pt x="81" y="93"/>
                    </a:lnTo>
                    <a:lnTo>
                      <a:pt x="73" y="93"/>
                    </a:lnTo>
                    <a:lnTo>
                      <a:pt x="72" y="93"/>
                    </a:lnTo>
                    <a:lnTo>
                      <a:pt x="66" y="102"/>
                    </a:lnTo>
                    <a:lnTo>
                      <a:pt x="66" y="102"/>
                    </a:lnTo>
                    <a:lnTo>
                      <a:pt x="66" y="102"/>
                    </a:lnTo>
                    <a:lnTo>
                      <a:pt x="68" y="105"/>
                    </a:lnTo>
                    <a:lnTo>
                      <a:pt x="70" y="105"/>
                    </a:lnTo>
                    <a:lnTo>
                      <a:pt x="50" y="141"/>
                    </a:lnTo>
                    <a:lnTo>
                      <a:pt x="43" y="144"/>
                    </a:lnTo>
                    <a:lnTo>
                      <a:pt x="40" y="141"/>
                    </a:lnTo>
                    <a:lnTo>
                      <a:pt x="32" y="141"/>
                    </a:lnTo>
                    <a:lnTo>
                      <a:pt x="32" y="139"/>
                    </a:lnTo>
                    <a:lnTo>
                      <a:pt x="32" y="13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8" name="Freeform 2970">
                <a:extLst>
                  <a:ext uri="{FF2B5EF4-FFF2-40B4-BE49-F238E27FC236}">
                    <a16:creationId xmlns:a16="http://schemas.microsoft.com/office/drawing/2014/main" id="{E4F2152A-3E23-844E-9E63-4D409F982182}"/>
                  </a:ext>
                </a:extLst>
              </p:cNvPr>
              <p:cNvSpPr>
                <a:spLocks/>
              </p:cNvSpPr>
              <p:nvPr/>
            </p:nvSpPr>
            <p:spPr bwMode="auto">
              <a:xfrm>
                <a:off x="5458" y="3297"/>
                <a:ext cx="91" cy="144"/>
              </a:xfrm>
              <a:custGeom>
                <a:avLst/>
                <a:gdLst>
                  <a:gd name="T0" fmla="*/ 41 w 91"/>
                  <a:gd name="T1" fmla="*/ 119 h 144"/>
                  <a:gd name="T2" fmla="*/ 32 w 91"/>
                  <a:gd name="T3" fmla="*/ 109 h 144"/>
                  <a:gd name="T4" fmla="*/ 18 w 91"/>
                  <a:gd name="T5" fmla="*/ 98 h 144"/>
                  <a:gd name="T6" fmla="*/ 27 w 91"/>
                  <a:gd name="T7" fmla="*/ 89 h 144"/>
                  <a:gd name="T8" fmla="*/ 34 w 91"/>
                  <a:gd name="T9" fmla="*/ 73 h 144"/>
                  <a:gd name="T10" fmla="*/ 36 w 91"/>
                  <a:gd name="T11" fmla="*/ 66 h 144"/>
                  <a:gd name="T12" fmla="*/ 34 w 91"/>
                  <a:gd name="T13" fmla="*/ 57 h 144"/>
                  <a:gd name="T14" fmla="*/ 31 w 91"/>
                  <a:gd name="T15" fmla="*/ 53 h 144"/>
                  <a:gd name="T16" fmla="*/ 32 w 91"/>
                  <a:gd name="T17" fmla="*/ 52 h 144"/>
                  <a:gd name="T18" fmla="*/ 29 w 91"/>
                  <a:gd name="T19" fmla="*/ 50 h 144"/>
                  <a:gd name="T20" fmla="*/ 27 w 91"/>
                  <a:gd name="T21" fmla="*/ 43 h 144"/>
                  <a:gd name="T22" fmla="*/ 25 w 91"/>
                  <a:gd name="T23" fmla="*/ 39 h 144"/>
                  <a:gd name="T24" fmla="*/ 23 w 91"/>
                  <a:gd name="T25" fmla="*/ 34 h 144"/>
                  <a:gd name="T26" fmla="*/ 22 w 91"/>
                  <a:gd name="T27" fmla="*/ 35 h 144"/>
                  <a:gd name="T28" fmla="*/ 11 w 91"/>
                  <a:gd name="T29" fmla="*/ 21 h 144"/>
                  <a:gd name="T30" fmla="*/ 13 w 91"/>
                  <a:gd name="T31" fmla="*/ 18 h 144"/>
                  <a:gd name="T32" fmla="*/ 7 w 91"/>
                  <a:gd name="T33" fmla="*/ 14 h 144"/>
                  <a:gd name="T34" fmla="*/ 0 w 91"/>
                  <a:gd name="T35" fmla="*/ 2 h 144"/>
                  <a:gd name="T36" fmla="*/ 4 w 91"/>
                  <a:gd name="T37" fmla="*/ 0 h 144"/>
                  <a:gd name="T38" fmla="*/ 6 w 91"/>
                  <a:gd name="T39" fmla="*/ 9 h 144"/>
                  <a:gd name="T40" fmla="*/ 11 w 91"/>
                  <a:gd name="T41" fmla="*/ 9 h 144"/>
                  <a:gd name="T42" fmla="*/ 15 w 91"/>
                  <a:gd name="T43" fmla="*/ 10 h 144"/>
                  <a:gd name="T44" fmla="*/ 20 w 91"/>
                  <a:gd name="T45" fmla="*/ 12 h 144"/>
                  <a:gd name="T46" fmla="*/ 23 w 91"/>
                  <a:gd name="T47" fmla="*/ 18 h 144"/>
                  <a:gd name="T48" fmla="*/ 25 w 91"/>
                  <a:gd name="T49" fmla="*/ 19 h 144"/>
                  <a:gd name="T50" fmla="*/ 29 w 91"/>
                  <a:gd name="T51" fmla="*/ 25 h 144"/>
                  <a:gd name="T52" fmla="*/ 29 w 91"/>
                  <a:gd name="T53" fmla="*/ 28 h 144"/>
                  <a:gd name="T54" fmla="*/ 25 w 91"/>
                  <a:gd name="T55" fmla="*/ 28 h 144"/>
                  <a:gd name="T56" fmla="*/ 27 w 91"/>
                  <a:gd name="T57" fmla="*/ 30 h 144"/>
                  <a:gd name="T58" fmla="*/ 32 w 91"/>
                  <a:gd name="T59" fmla="*/ 41 h 144"/>
                  <a:gd name="T60" fmla="*/ 34 w 91"/>
                  <a:gd name="T61" fmla="*/ 46 h 144"/>
                  <a:gd name="T62" fmla="*/ 32 w 91"/>
                  <a:gd name="T63" fmla="*/ 48 h 144"/>
                  <a:gd name="T64" fmla="*/ 36 w 91"/>
                  <a:gd name="T65" fmla="*/ 50 h 144"/>
                  <a:gd name="T66" fmla="*/ 40 w 91"/>
                  <a:gd name="T67" fmla="*/ 50 h 144"/>
                  <a:gd name="T68" fmla="*/ 45 w 91"/>
                  <a:gd name="T69" fmla="*/ 53 h 144"/>
                  <a:gd name="T70" fmla="*/ 43 w 91"/>
                  <a:gd name="T71" fmla="*/ 41 h 144"/>
                  <a:gd name="T72" fmla="*/ 48 w 91"/>
                  <a:gd name="T73" fmla="*/ 48 h 144"/>
                  <a:gd name="T74" fmla="*/ 50 w 91"/>
                  <a:gd name="T75" fmla="*/ 57 h 144"/>
                  <a:gd name="T76" fmla="*/ 57 w 91"/>
                  <a:gd name="T77" fmla="*/ 64 h 144"/>
                  <a:gd name="T78" fmla="*/ 70 w 91"/>
                  <a:gd name="T79" fmla="*/ 71 h 144"/>
                  <a:gd name="T80" fmla="*/ 75 w 91"/>
                  <a:gd name="T81" fmla="*/ 69 h 144"/>
                  <a:gd name="T82" fmla="*/ 86 w 91"/>
                  <a:gd name="T83" fmla="*/ 60 h 144"/>
                  <a:gd name="T84" fmla="*/ 90 w 91"/>
                  <a:gd name="T85" fmla="*/ 82 h 144"/>
                  <a:gd name="T86" fmla="*/ 82 w 91"/>
                  <a:gd name="T87" fmla="*/ 91 h 144"/>
                  <a:gd name="T88" fmla="*/ 84 w 91"/>
                  <a:gd name="T89" fmla="*/ 94 h 144"/>
                  <a:gd name="T90" fmla="*/ 81 w 91"/>
                  <a:gd name="T91" fmla="*/ 93 h 144"/>
                  <a:gd name="T92" fmla="*/ 66 w 91"/>
                  <a:gd name="T93" fmla="*/ 102 h 144"/>
                  <a:gd name="T94" fmla="*/ 68 w 91"/>
                  <a:gd name="T95" fmla="*/ 105 h 144"/>
                  <a:gd name="T96" fmla="*/ 43 w 91"/>
                  <a:gd name="T97" fmla="*/ 144 h 144"/>
                  <a:gd name="T98" fmla="*/ 32 w 91"/>
                  <a:gd name="T99" fmla="*/ 1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1" h="144">
                    <a:moveTo>
                      <a:pt x="32" y="137"/>
                    </a:moveTo>
                    <a:lnTo>
                      <a:pt x="38" y="128"/>
                    </a:lnTo>
                    <a:lnTo>
                      <a:pt x="41" y="119"/>
                    </a:lnTo>
                    <a:lnTo>
                      <a:pt x="41" y="116"/>
                    </a:lnTo>
                    <a:lnTo>
                      <a:pt x="36" y="110"/>
                    </a:lnTo>
                    <a:lnTo>
                      <a:pt x="32" y="109"/>
                    </a:lnTo>
                    <a:lnTo>
                      <a:pt x="23" y="103"/>
                    </a:lnTo>
                    <a:lnTo>
                      <a:pt x="20" y="102"/>
                    </a:lnTo>
                    <a:lnTo>
                      <a:pt x="18" y="98"/>
                    </a:lnTo>
                    <a:lnTo>
                      <a:pt x="18" y="94"/>
                    </a:lnTo>
                    <a:lnTo>
                      <a:pt x="20" y="93"/>
                    </a:lnTo>
                    <a:lnTo>
                      <a:pt x="27" y="89"/>
                    </a:lnTo>
                    <a:lnTo>
                      <a:pt x="29" y="87"/>
                    </a:lnTo>
                    <a:lnTo>
                      <a:pt x="32" y="73"/>
                    </a:lnTo>
                    <a:lnTo>
                      <a:pt x="34" y="73"/>
                    </a:lnTo>
                    <a:lnTo>
                      <a:pt x="34" y="73"/>
                    </a:lnTo>
                    <a:lnTo>
                      <a:pt x="34" y="68"/>
                    </a:lnTo>
                    <a:lnTo>
                      <a:pt x="36" y="66"/>
                    </a:lnTo>
                    <a:lnTo>
                      <a:pt x="34" y="64"/>
                    </a:lnTo>
                    <a:lnTo>
                      <a:pt x="34" y="60"/>
                    </a:lnTo>
                    <a:lnTo>
                      <a:pt x="34" y="57"/>
                    </a:lnTo>
                    <a:lnTo>
                      <a:pt x="34" y="59"/>
                    </a:lnTo>
                    <a:lnTo>
                      <a:pt x="31" y="55"/>
                    </a:lnTo>
                    <a:lnTo>
                      <a:pt x="31" y="53"/>
                    </a:lnTo>
                    <a:lnTo>
                      <a:pt x="32" y="53"/>
                    </a:lnTo>
                    <a:lnTo>
                      <a:pt x="32" y="52"/>
                    </a:lnTo>
                    <a:lnTo>
                      <a:pt x="32" y="52"/>
                    </a:lnTo>
                    <a:lnTo>
                      <a:pt x="32" y="50"/>
                    </a:lnTo>
                    <a:lnTo>
                      <a:pt x="32" y="50"/>
                    </a:lnTo>
                    <a:lnTo>
                      <a:pt x="29" y="50"/>
                    </a:lnTo>
                    <a:lnTo>
                      <a:pt x="23" y="41"/>
                    </a:lnTo>
                    <a:lnTo>
                      <a:pt x="25" y="44"/>
                    </a:lnTo>
                    <a:lnTo>
                      <a:pt x="27" y="43"/>
                    </a:lnTo>
                    <a:lnTo>
                      <a:pt x="27" y="39"/>
                    </a:lnTo>
                    <a:lnTo>
                      <a:pt x="25" y="39"/>
                    </a:lnTo>
                    <a:lnTo>
                      <a:pt x="25" y="39"/>
                    </a:lnTo>
                    <a:lnTo>
                      <a:pt x="25" y="37"/>
                    </a:lnTo>
                    <a:lnTo>
                      <a:pt x="25" y="34"/>
                    </a:lnTo>
                    <a:lnTo>
                      <a:pt x="23" y="34"/>
                    </a:lnTo>
                    <a:lnTo>
                      <a:pt x="23" y="35"/>
                    </a:lnTo>
                    <a:lnTo>
                      <a:pt x="22" y="34"/>
                    </a:lnTo>
                    <a:lnTo>
                      <a:pt x="22" y="35"/>
                    </a:lnTo>
                    <a:lnTo>
                      <a:pt x="22" y="37"/>
                    </a:lnTo>
                    <a:lnTo>
                      <a:pt x="11" y="23"/>
                    </a:lnTo>
                    <a:lnTo>
                      <a:pt x="11" y="21"/>
                    </a:lnTo>
                    <a:lnTo>
                      <a:pt x="13" y="18"/>
                    </a:lnTo>
                    <a:lnTo>
                      <a:pt x="13" y="18"/>
                    </a:lnTo>
                    <a:lnTo>
                      <a:pt x="13" y="18"/>
                    </a:lnTo>
                    <a:lnTo>
                      <a:pt x="11" y="19"/>
                    </a:lnTo>
                    <a:lnTo>
                      <a:pt x="7" y="18"/>
                    </a:lnTo>
                    <a:lnTo>
                      <a:pt x="7" y="14"/>
                    </a:lnTo>
                    <a:lnTo>
                      <a:pt x="7" y="14"/>
                    </a:lnTo>
                    <a:lnTo>
                      <a:pt x="6" y="10"/>
                    </a:lnTo>
                    <a:lnTo>
                      <a:pt x="0" y="2"/>
                    </a:lnTo>
                    <a:lnTo>
                      <a:pt x="2" y="0"/>
                    </a:lnTo>
                    <a:lnTo>
                      <a:pt x="4" y="0"/>
                    </a:lnTo>
                    <a:lnTo>
                      <a:pt x="4" y="0"/>
                    </a:lnTo>
                    <a:lnTo>
                      <a:pt x="4" y="3"/>
                    </a:lnTo>
                    <a:lnTo>
                      <a:pt x="6" y="7"/>
                    </a:lnTo>
                    <a:lnTo>
                      <a:pt x="6" y="9"/>
                    </a:lnTo>
                    <a:lnTo>
                      <a:pt x="7" y="10"/>
                    </a:lnTo>
                    <a:lnTo>
                      <a:pt x="9" y="10"/>
                    </a:lnTo>
                    <a:lnTo>
                      <a:pt x="11" y="9"/>
                    </a:lnTo>
                    <a:lnTo>
                      <a:pt x="11" y="9"/>
                    </a:lnTo>
                    <a:lnTo>
                      <a:pt x="11" y="10"/>
                    </a:lnTo>
                    <a:lnTo>
                      <a:pt x="15" y="10"/>
                    </a:lnTo>
                    <a:lnTo>
                      <a:pt x="16" y="12"/>
                    </a:lnTo>
                    <a:lnTo>
                      <a:pt x="18" y="12"/>
                    </a:lnTo>
                    <a:lnTo>
                      <a:pt x="20" y="12"/>
                    </a:lnTo>
                    <a:lnTo>
                      <a:pt x="22" y="14"/>
                    </a:lnTo>
                    <a:lnTo>
                      <a:pt x="20" y="16"/>
                    </a:lnTo>
                    <a:lnTo>
                      <a:pt x="23" y="18"/>
                    </a:lnTo>
                    <a:lnTo>
                      <a:pt x="23" y="16"/>
                    </a:lnTo>
                    <a:lnTo>
                      <a:pt x="25" y="18"/>
                    </a:lnTo>
                    <a:lnTo>
                      <a:pt x="25" y="19"/>
                    </a:lnTo>
                    <a:lnTo>
                      <a:pt x="25" y="21"/>
                    </a:lnTo>
                    <a:lnTo>
                      <a:pt x="29" y="23"/>
                    </a:lnTo>
                    <a:lnTo>
                      <a:pt x="29" y="25"/>
                    </a:lnTo>
                    <a:lnTo>
                      <a:pt x="29" y="27"/>
                    </a:lnTo>
                    <a:lnTo>
                      <a:pt x="29" y="28"/>
                    </a:lnTo>
                    <a:lnTo>
                      <a:pt x="29" y="28"/>
                    </a:lnTo>
                    <a:lnTo>
                      <a:pt x="27" y="27"/>
                    </a:lnTo>
                    <a:lnTo>
                      <a:pt x="25" y="27"/>
                    </a:lnTo>
                    <a:lnTo>
                      <a:pt x="25" y="28"/>
                    </a:lnTo>
                    <a:lnTo>
                      <a:pt x="25" y="28"/>
                    </a:lnTo>
                    <a:lnTo>
                      <a:pt x="27" y="28"/>
                    </a:lnTo>
                    <a:lnTo>
                      <a:pt x="27" y="30"/>
                    </a:lnTo>
                    <a:lnTo>
                      <a:pt x="29" y="32"/>
                    </a:lnTo>
                    <a:lnTo>
                      <a:pt x="34" y="39"/>
                    </a:lnTo>
                    <a:lnTo>
                      <a:pt x="32" y="41"/>
                    </a:lnTo>
                    <a:lnTo>
                      <a:pt x="32" y="44"/>
                    </a:lnTo>
                    <a:lnTo>
                      <a:pt x="34" y="44"/>
                    </a:lnTo>
                    <a:lnTo>
                      <a:pt x="34" y="46"/>
                    </a:lnTo>
                    <a:lnTo>
                      <a:pt x="32" y="46"/>
                    </a:lnTo>
                    <a:lnTo>
                      <a:pt x="31" y="48"/>
                    </a:lnTo>
                    <a:lnTo>
                      <a:pt x="32" y="48"/>
                    </a:lnTo>
                    <a:lnTo>
                      <a:pt x="32" y="48"/>
                    </a:lnTo>
                    <a:lnTo>
                      <a:pt x="34" y="50"/>
                    </a:lnTo>
                    <a:lnTo>
                      <a:pt x="36" y="50"/>
                    </a:lnTo>
                    <a:lnTo>
                      <a:pt x="38" y="50"/>
                    </a:lnTo>
                    <a:lnTo>
                      <a:pt x="40" y="50"/>
                    </a:lnTo>
                    <a:lnTo>
                      <a:pt x="40" y="50"/>
                    </a:lnTo>
                    <a:lnTo>
                      <a:pt x="41" y="55"/>
                    </a:lnTo>
                    <a:lnTo>
                      <a:pt x="43" y="55"/>
                    </a:lnTo>
                    <a:lnTo>
                      <a:pt x="45" y="53"/>
                    </a:lnTo>
                    <a:lnTo>
                      <a:pt x="43" y="44"/>
                    </a:lnTo>
                    <a:lnTo>
                      <a:pt x="41" y="41"/>
                    </a:lnTo>
                    <a:lnTo>
                      <a:pt x="43" y="41"/>
                    </a:lnTo>
                    <a:lnTo>
                      <a:pt x="45" y="43"/>
                    </a:lnTo>
                    <a:lnTo>
                      <a:pt x="48" y="44"/>
                    </a:lnTo>
                    <a:lnTo>
                      <a:pt x="48" y="48"/>
                    </a:lnTo>
                    <a:lnTo>
                      <a:pt x="48" y="48"/>
                    </a:lnTo>
                    <a:lnTo>
                      <a:pt x="50" y="57"/>
                    </a:lnTo>
                    <a:lnTo>
                      <a:pt x="50" y="57"/>
                    </a:lnTo>
                    <a:lnTo>
                      <a:pt x="52" y="62"/>
                    </a:lnTo>
                    <a:lnTo>
                      <a:pt x="54" y="64"/>
                    </a:lnTo>
                    <a:lnTo>
                      <a:pt x="57" y="64"/>
                    </a:lnTo>
                    <a:lnTo>
                      <a:pt x="61" y="68"/>
                    </a:lnTo>
                    <a:lnTo>
                      <a:pt x="68" y="69"/>
                    </a:lnTo>
                    <a:lnTo>
                      <a:pt x="70" y="71"/>
                    </a:lnTo>
                    <a:lnTo>
                      <a:pt x="73" y="71"/>
                    </a:lnTo>
                    <a:lnTo>
                      <a:pt x="75" y="69"/>
                    </a:lnTo>
                    <a:lnTo>
                      <a:pt x="75" y="69"/>
                    </a:lnTo>
                    <a:lnTo>
                      <a:pt x="79" y="66"/>
                    </a:lnTo>
                    <a:lnTo>
                      <a:pt x="84" y="62"/>
                    </a:lnTo>
                    <a:lnTo>
                      <a:pt x="86" y="60"/>
                    </a:lnTo>
                    <a:lnTo>
                      <a:pt x="88" y="62"/>
                    </a:lnTo>
                    <a:lnTo>
                      <a:pt x="91" y="64"/>
                    </a:lnTo>
                    <a:lnTo>
                      <a:pt x="90" y="82"/>
                    </a:lnTo>
                    <a:lnTo>
                      <a:pt x="84" y="85"/>
                    </a:lnTo>
                    <a:lnTo>
                      <a:pt x="84" y="89"/>
                    </a:lnTo>
                    <a:lnTo>
                      <a:pt x="82" y="91"/>
                    </a:lnTo>
                    <a:lnTo>
                      <a:pt x="84" y="93"/>
                    </a:lnTo>
                    <a:lnTo>
                      <a:pt x="84" y="93"/>
                    </a:lnTo>
                    <a:lnTo>
                      <a:pt x="84" y="94"/>
                    </a:lnTo>
                    <a:lnTo>
                      <a:pt x="82" y="96"/>
                    </a:lnTo>
                    <a:lnTo>
                      <a:pt x="82" y="93"/>
                    </a:lnTo>
                    <a:lnTo>
                      <a:pt x="81" y="93"/>
                    </a:lnTo>
                    <a:lnTo>
                      <a:pt x="73" y="93"/>
                    </a:lnTo>
                    <a:lnTo>
                      <a:pt x="72" y="93"/>
                    </a:lnTo>
                    <a:lnTo>
                      <a:pt x="66" y="102"/>
                    </a:lnTo>
                    <a:lnTo>
                      <a:pt x="66" y="102"/>
                    </a:lnTo>
                    <a:lnTo>
                      <a:pt x="66" y="102"/>
                    </a:lnTo>
                    <a:lnTo>
                      <a:pt x="68" y="105"/>
                    </a:lnTo>
                    <a:lnTo>
                      <a:pt x="70" y="105"/>
                    </a:lnTo>
                    <a:lnTo>
                      <a:pt x="50" y="141"/>
                    </a:lnTo>
                    <a:lnTo>
                      <a:pt x="43" y="144"/>
                    </a:lnTo>
                    <a:lnTo>
                      <a:pt x="40" y="141"/>
                    </a:lnTo>
                    <a:lnTo>
                      <a:pt x="32" y="141"/>
                    </a:lnTo>
                    <a:lnTo>
                      <a:pt x="32" y="139"/>
                    </a:lnTo>
                    <a:lnTo>
                      <a:pt x="32" y="13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29" name="Freeform 2971">
                <a:extLst>
                  <a:ext uri="{FF2B5EF4-FFF2-40B4-BE49-F238E27FC236}">
                    <a16:creationId xmlns:a16="http://schemas.microsoft.com/office/drawing/2014/main" id="{B76FEB31-A615-7D4E-8C47-02EBB5D9D656}"/>
                  </a:ext>
                </a:extLst>
              </p:cNvPr>
              <p:cNvSpPr>
                <a:spLocks/>
              </p:cNvSpPr>
              <p:nvPr/>
            </p:nvSpPr>
            <p:spPr bwMode="auto">
              <a:xfrm>
                <a:off x="4964" y="1677"/>
                <a:ext cx="48" cy="211"/>
              </a:xfrm>
              <a:custGeom>
                <a:avLst/>
                <a:gdLst>
                  <a:gd name="T0" fmla="*/ 14 w 48"/>
                  <a:gd name="T1" fmla="*/ 0 h 211"/>
                  <a:gd name="T2" fmla="*/ 16 w 48"/>
                  <a:gd name="T3" fmla="*/ 0 h 211"/>
                  <a:gd name="T4" fmla="*/ 18 w 48"/>
                  <a:gd name="T5" fmla="*/ 2 h 211"/>
                  <a:gd name="T6" fmla="*/ 26 w 48"/>
                  <a:gd name="T7" fmla="*/ 41 h 211"/>
                  <a:gd name="T8" fmla="*/ 25 w 48"/>
                  <a:gd name="T9" fmla="*/ 54 h 211"/>
                  <a:gd name="T10" fmla="*/ 23 w 48"/>
                  <a:gd name="T11" fmla="*/ 55 h 211"/>
                  <a:gd name="T12" fmla="*/ 25 w 48"/>
                  <a:gd name="T13" fmla="*/ 75 h 211"/>
                  <a:gd name="T14" fmla="*/ 26 w 48"/>
                  <a:gd name="T15" fmla="*/ 75 h 211"/>
                  <a:gd name="T16" fmla="*/ 43 w 48"/>
                  <a:gd name="T17" fmla="*/ 134 h 211"/>
                  <a:gd name="T18" fmla="*/ 48 w 48"/>
                  <a:gd name="T19" fmla="*/ 141 h 211"/>
                  <a:gd name="T20" fmla="*/ 48 w 48"/>
                  <a:gd name="T21" fmla="*/ 145 h 211"/>
                  <a:gd name="T22" fmla="*/ 43 w 48"/>
                  <a:gd name="T23" fmla="*/ 136 h 211"/>
                  <a:gd name="T24" fmla="*/ 34 w 48"/>
                  <a:gd name="T25" fmla="*/ 130 h 211"/>
                  <a:gd name="T26" fmla="*/ 30 w 48"/>
                  <a:gd name="T27" fmla="*/ 130 h 211"/>
                  <a:gd name="T28" fmla="*/ 26 w 48"/>
                  <a:gd name="T29" fmla="*/ 130 h 211"/>
                  <a:gd name="T30" fmla="*/ 23 w 48"/>
                  <a:gd name="T31" fmla="*/ 134 h 211"/>
                  <a:gd name="T32" fmla="*/ 14 w 48"/>
                  <a:gd name="T33" fmla="*/ 172 h 211"/>
                  <a:gd name="T34" fmla="*/ 21 w 48"/>
                  <a:gd name="T35" fmla="*/ 182 h 211"/>
                  <a:gd name="T36" fmla="*/ 23 w 48"/>
                  <a:gd name="T37" fmla="*/ 188 h 211"/>
                  <a:gd name="T38" fmla="*/ 26 w 48"/>
                  <a:gd name="T39" fmla="*/ 191 h 211"/>
                  <a:gd name="T40" fmla="*/ 28 w 48"/>
                  <a:gd name="T41" fmla="*/ 191 h 211"/>
                  <a:gd name="T42" fmla="*/ 28 w 48"/>
                  <a:gd name="T43" fmla="*/ 191 h 211"/>
                  <a:gd name="T44" fmla="*/ 30 w 48"/>
                  <a:gd name="T45" fmla="*/ 200 h 211"/>
                  <a:gd name="T46" fmla="*/ 30 w 48"/>
                  <a:gd name="T47" fmla="*/ 204 h 211"/>
                  <a:gd name="T48" fmla="*/ 28 w 48"/>
                  <a:gd name="T49" fmla="*/ 207 h 211"/>
                  <a:gd name="T50" fmla="*/ 26 w 48"/>
                  <a:gd name="T51" fmla="*/ 197 h 211"/>
                  <a:gd name="T52" fmla="*/ 19 w 48"/>
                  <a:gd name="T53" fmla="*/ 193 h 211"/>
                  <a:gd name="T54" fmla="*/ 16 w 48"/>
                  <a:gd name="T55" fmla="*/ 193 h 211"/>
                  <a:gd name="T56" fmla="*/ 12 w 48"/>
                  <a:gd name="T57" fmla="*/ 197 h 211"/>
                  <a:gd name="T58" fmla="*/ 9 w 48"/>
                  <a:gd name="T59" fmla="*/ 211 h 211"/>
                  <a:gd name="T60" fmla="*/ 5 w 48"/>
                  <a:gd name="T61" fmla="*/ 209 h 211"/>
                  <a:gd name="T62" fmla="*/ 7 w 48"/>
                  <a:gd name="T63" fmla="*/ 164 h 211"/>
                  <a:gd name="T64" fmla="*/ 9 w 48"/>
                  <a:gd name="T65" fmla="*/ 161 h 211"/>
                  <a:gd name="T66" fmla="*/ 3 w 48"/>
                  <a:gd name="T67" fmla="*/ 145 h 211"/>
                  <a:gd name="T68" fmla="*/ 7 w 48"/>
                  <a:gd name="T69" fmla="*/ 114 h 211"/>
                  <a:gd name="T70" fmla="*/ 9 w 48"/>
                  <a:gd name="T71" fmla="*/ 114 h 211"/>
                  <a:gd name="T72" fmla="*/ 7 w 48"/>
                  <a:gd name="T73" fmla="*/ 113 h 211"/>
                  <a:gd name="T74" fmla="*/ 7 w 48"/>
                  <a:gd name="T75" fmla="*/ 105 h 211"/>
                  <a:gd name="T76" fmla="*/ 7 w 48"/>
                  <a:gd name="T77" fmla="*/ 102 h 211"/>
                  <a:gd name="T78" fmla="*/ 9 w 48"/>
                  <a:gd name="T79" fmla="*/ 82 h 211"/>
                  <a:gd name="T80" fmla="*/ 5 w 48"/>
                  <a:gd name="T81" fmla="*/ 77 h 211"/>
                  <a:gd name="T82" fmla="*/ 0 w 48"/>
                  <a:gd name="T83" fmla="*/ 72 h 211"/>
                  <a:gd name="T84" fmla="*/ 1 w 48"/>
                  <a:gd name="T85" fmla="*/ 70 h 211"/>
                  <a:gd name="T86" fmla="*/ 0 w 48"/>
                  <a:gd name="T87" fmla="*/ 55 h 211"/>
                  <a:gd name="T88" fmla="*/ 3 w 48"/>
                  <a:gd name="T89" fmla="*/ 36 h 211"/>
                  <a:gd name="T90" fmla="*/ 1 w 48"/>
                  <a:gd name="T91" fmla="*/ 29 h 211"/>
                  <a:gd name="T92" fmla="*/ 3 w 48"/>
                  <a:gd name="T93" fmla="*/ 25 h 211"/>
                  <a:gd name="T94" fmla="*/ 7 w 48"/>
                  <a:gd name="T95" fmla="*/ 23 h 211"/>
                  <a:gd name="T96" fmla="*/ 9 w 48"/>
                  <a:gd name="T97" fmla="*/ 23 h 211"/>
                  <a:gd name="T98" fmla="*/ 10 w 48"/>
                  <a:gd name="T99" fmla="*/ 25 h 211"/>
                  <a:gd name="T100" fmla="*/ 14 w 48"/>
                  <a:gd name="T101" fmla="*/ 25 h 211"/>
                  <a:gd name="T102" fmla="*/ 14 w 48"/>
                  <a:gd name="T103" fmla="*/ 23 h 211"/>
                  <a:gd name="T104" fmla="*/ 14 w 48"/>
                  <a:gd name="T105" fmla="*/ 22 h 211"/>
                  <a:gd name="T106" fmla="*/ 14 w 48"/>
                  <a:gd name="T107" fmla="*/ 20 h 211"/>
                  <a:gd name="T108" fmla="*/ 16 w 48"/>
                  <a:gd name="T109" fmla="*/ 20 h 211"/>
                  <a:gd name="T110" fmla="*/ 16 w 48"/>
                  <a:gd name="T111" fmla="*/ 18 h 211"/>
                  <a:gd name="T112" fmla="*/ 10 w 48"/>
                  <a:gd name="T113" fmla="*/ 2 h 211"/>
                  <a:gd name="T114" fmla="*/ 10 w 48"/>
                  <a:gd name="T115" fmla="*/ 2 h 211"/>
                  <a:gd name="T116" fmla="*/ 12 w 48"/>
                  <a:gd name="T117" fmla="*/ 2 h 211"/>
                  <a:gd name="T118" fmla="*/ 14 w 48"/>
                  <a:gd name="T11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211">
                    <a:moveTo>
                      <a:pt x="14" y="0"/>
                    </a:moveTo>
                    <a:lnTo>
                      <a:pt x="16" y="0"/>
                    </a:lnTo>
                    <a:lnTo>
                      <a:pt x="18" y="2"/>
                    </a:lnTo>
                    <a:lnTo>
                      <a:pt x="26" y="41"/>
                    </a:lnTo>
                    <a:lnTo>
                      <a:pt x="25" y="54"/>
                    </a:lnTo>
                    <a:lnTo>
                      <a:pt x="23" y="55"/>
                    </a:lnTo>
                    <a:lnTo>
                      <a:pt x="25" y="75"/>
                    </a:lnTo>
                    <a:lnTo>
                      <a:pt x="26" y="75"/>
                    </a:lnTo>
                    <a:lnTo>
                      <a:pt x="43" y="134"/>
                    </a:lnTo>
                    <a:lnTo>
                      <a:pt x="48" y="141"/>
                    </a:lnTo>
                    <a:lnTo>
                      <a:pt x="48" y="145"/>
                    </a:lnTo>
                    <a:lnTo>
                      <a:pt x="43" y="136"/>
                    </a:lnTo>
                    <a:lnTo>
                      <a:pt x="34" y="130"/>
                    </a:lnTo>
                    <a:lnTo>
                      <a:pt x="30" y="130"/>
                    </a:lnTo>
                    <a:lnTo>
                      <a:pt x="26" y="130"/>
                    </a:lnTo>
                    <a:lnTo>
                      <a:pt x="23" y="134"/>
                    </a:lnTo>
                    <a:lnTo>
                      <a:pt x="14" y="172"/>
                    </a:lnTo>
                    <a:lnTo>
                      <a:pt x="21" y="182"/>
                    </a:lnTo>
                    <a:lnTo>
                      <a:pt x="23" y="188"/>
                    </a:lnTo>
                    <a:lnTo>
                      <a:pt x="26" y="191"/>
                    </a:lnTo>
                    <a:lnTo>
                      <a:pt x="28" y="191"/>
                    </a:lnTo>
                    <a:lnTo>
                      <a:pt x="28" y="191"/>
                    </a:lnTo>
                    <a:lnTo>
                      <a:pt x="30" y="200"/>
                    </a:lnTo>
                    <a:lnTo>
                      <a:pt x="30" y="204"/>
                    </a:lnTo>
                    <a:lnTo>
                      <a:pt x="28" y="207"/>
                    </a:lnTo>
                    <a:lnTo>
                      <a:pt x="26" y="197"/>
                    </a:lnTo>
                    <a:lnTo>
                      <a:pt x="19" y="193"/>
                    </a:lnTo>
                    <a:lnTo>
                      <a:pt x="16" y="193"/>
                    </a:lnTo>
                    <a:lnTo>
                      <a:pt x="12" y="197"/>
                    </a:lnTo>
                    <a:lnTo>
                      <a:pt x="9" y="211"/>
                    </a:lnTo>
                    <a:lnTo>
                      <a:pt x="5" y="209"/>
                    </a:lnTo>
                    <a:lnTo>
                      <a:pt x="7" y="164"/>
                    </a:lnTo>
                    <a:lnTo>
                      <a:pt x="9" y="161"/>
                    </a:lnTo>
                    <a:lnTo>
                      <a:pt x="3" y="145"/>
                    </a:lnTo>
                    <a:lnTo>
                      <a:pt x="7" y="114"/>
                    </a:lnTo>
                    <a:lnTo>
                      <a:pt x="9" y="114"/>
                    </a:lnTo>
                    <a:lnTo>
                      <a:pt x="7" y="113"/>
                    </a:lnTo>
                    <a:lnTo>
                      <a:pt x="7" y="105"/>
                    </a:lnTo>
                    <a:lnTo>
                      <a:pt x="7" y="102"/>
                    </a:lnTo>
                    <a:lnTo>
                      <a:pt x="9" y="82"/>
                    </a:lnTo>
                    <a:lnTo>
                      <a:pt x="5" y="77"/>
                    </a:lnTo>
                    <a:lnTo>
                      <a:pt x="0" y="72"/>
                    </a:lnTo>
                    <a:lnTo>
                      <a:pt x="1" y="70"/>
                    </a:lnTo>
                    <a:lnTo>
                      <a:pt x="0" y="55"/>
                    </a:lnTo>
                    <a:lnTo>
                      <a:pt x="3" y="36"/>
                    </a:lnTo>
                    <a:lnTo>
                      <a:pt x="1" y="29"/>
                    </a:lnTo>
                    <a:lnTo>
                      <a:pt x="3" y="25"/>
                    </a:lnTo>
                    <a:lnTo>
                      <a:pt x="7" y="23"/>
                    </a:lnTo>
                    <a:lnTo>
                      <a:pt x="9" y="23"/>
                    </a:lnTo>
                    <a:lnTo>
                      <a:pt x="10" y="25"/>
                    </a:lnTo>
                    <a:lnTo>
                      <a:pt x="14" y="25"/>
                    </a:lnTo>
                    <a:lnTo>
                      <a:pt x="14" y="23"/>
                    </a:lnTo>
                    <a:lnTo>
                      <a:pt x="14" y="22"/>
                    </a:lnTo>
                    <a:lnTo>
                      <a:pt x="14" y="20"/>
                    </a:lnTo>
                    <a:lnTo>
                      <a:pt x="16" y="20"/>
                    </a:lnTo>
                    <a:lnTo>
                      <a:pt x="16" y="18"/>
                    </a:lnTo>
                    <a:lnTo>
                      <a:pt x="10" y="2"/>
                    </a:lnTo>
                    <a:lnTo>
                      <a:pt x="10" y="2"/>
                    </a:lnTo>
                    <a:lnTo>
                      <a:pt x="12" y="2"/>
                    </a:lnTo>
                    <a:lnTo>
                      <a:pt x="1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0" name="Freeform 2972">
                <a:extLst>
                  <a:ext uri="{FF2B5EF4-FFF2-40B4-BE49-F238E27FC236}">
                    <a16:creationId xmlns:a16="http://schemas.microsoft.com/office/drawing/2014/main" id="{7D54CF13-518E-364B-B4FB-E0CB5439566E}"/>
                  </a:ext>
                </a:extLst>
              </p:cNvPr>
              <p:cNvSpPr>
                <a:spLocks/>
              </p:cNvSpPr>
              <p:nvPr/>
            </p:nvSpPr>
            <p:spPr bwMode="auto">
              <a:xfrm>
                <a:off x="4964" y="1677"/>
                <a:ext cx="48" cy="211"/>
              </a:xfrm>
              <a:custGeom>
                <a:avLst/>
                <a:gdLst>
                  <a:gd name="T0" fmla="*/ 14 w 48"/>
                  <a:gd name="T1" fmla="*/ 0 h 211"/>
                  <a:gd name="T2" fmla="*/ 16 w 48"/>
                  <a:gd name="T3" fmla="*/ 0 h 211"/>
                  <a:gd name="T4" fmla="*/ 18 w 48"/>
                  <a:gd name="T5" fmla="*/ 2 h 211"/>
                  <a:gd name="T6" fmla="*/ 26 w 48"/>
                  <a:gd name="T7" fmla="*/ 41 h 211"/>
                  <a:gd name="T8" fmla="*/ 25 w 48"/>
                  <a:gd name="T9" fmla="*/ 54 h 211"/>
                  <a:gd name="T10" fmla="*/ 23 w 48"/>
                  <a:gd name="T11" fmla="*/ 55 h 211"/>
                  <a:gd name="T12" fmla="*/ 25 w 48"/>
                  <a:gd name="T13" fmla="*/ 75 h 211"/>
                  <a:gd name="T14" fmla="*/ 26 w 48"/>
                  <a:gd name="T15" fmla="*/ 75 h 211"/>
                  <a:gd name="T16" fmla="*/ 43 w 48"/>
                  <a:gd name="T17" fmla="*/ 134 h 211"/>
                  <a:gd name="T18" fmla="*/ 48 w 48"/>
                  <a:gd name="T19" fmla="*/ 141 h 211"/>
                  <a:gd name="T20" fmla="*/ 48 w 48"/>
                  <a:gd name="T21" fmla="*/ 145 h 211"/>
                  <a:gd name="T22" fmla="*/ 43 w 48"/>
                  <a:gd name="T23" fmla="*/ 136 h 211"/>
                  <a:gd name="T24" fmla="*/ 34 w 48"/>
                  <a:gd name="T25" fmla="*/ 130 h 211"/>
                  <a:gd name="T26" fmla="*/ 30 w 48"/>
                  <a:gd name="T27" fmla="*/ 130 h 211"/>
                  <a:gd name="T28" fmla="*/ 26 w 48"/>
                  <a:gd name="T29" fmla="*/ 130 h 211"/>
                  <a:gd name="T30" fmla="*/ 23 w 48"/>
                  <a:gd name="T31" fmla="*/ 134 h 211"/>
                  <a:gd name="T32" fmla="*/ 14 w 48"/>
                  <a:gd name="T33" fmla="*/ 172 h 211"/>
                  <a:gd name="T34" fmla="*/ 21 w 48"/>
                  <a:gd name="T35" fmla="*/ 182 h 211"/>
                  <a:gd name="T36" fmla="*/ 23 w 48"/>
                  <a:gd name="T37" fmla="*/ 188 h 211"/>
                  <a:gd name="T38" fmla="*/ 26 w 48"/>
                  <a:gd name="T39" fmla="*/ 191 h 211"/>
                  <a:gd name="T40" fmla="*/ 28 w 48"/>
                  <a:gd name="T41" fmla="*/ 191 h 211"/>
                  <a:gd name="T42" fmla="*/ 28 w 48"/>
                  <a:gd name="T43" fmla="*/ 191 h 211"/>
                  <a:gd name="T44" fmla="*/ 30 w 48"/>
                  <a:gd name="T45" fmla="*/ 200 h 211"/>
                  <a:gd name="T46" fmla="*/ 30 w 48"/>
                  <a:gd name="T47" fmla="*/ 204 h 211"/>
                  <a:gd name="T48" fmla="*/ 28 w 48"/>
                  <a:gd name="T49" fmla="*/ 207 h 211"/>
                  <a:gd name="T50" fmla="*/ 26 w 48"/>
                  <a:gd name="T51" fmla="*/ 197 h 211"/>
                  <a:gd name="T52" fmla="*/ 19 w 48"/>
                  <a:gd name="T53" fmla="*/ 193 h 211"/>
                  <a:gd name="T54" fmla="*/ 16 w 48"/>
                  <a:gd name="T55" fmla="*/ 193 h 211"/>
                  <a:gd name="T56" fmla="*/ 12 w 48"/>
                  <a:gd name="T57" fmla="*/ 197 h 211"/>
                  <a:gd name="T58" fmla="*/ 9 w 48"/>
                  <a:gd name="T59" fmla="*/ 211 h 211"/>
                  <a:gd name="T60" fmla="*/ 5 w 48"/>
                  <a:gd name="T61" fmla="*/ 209 h 211"/>
                  <a:gd name="T62" fmla="*/ 7 w 48"/>
                  <a:gd name="T63" fmla="*/ 164 h 211"/>
                  <a:gd name="T64" fmla="*/ 9 w 48"/>
                  <a:gd name="T65" fmla="*/ 161 h 211"/>
                  <a:gd name="T66" fmla="*/ 3 w 48"/>
                  <a:gd name="T67" fmla="*/ 145 h 211"/>
                  <a:gd name="T68" fmla="*/ 7 w 48"/>
                  <a:gd name="T69" fmla="*/ 114 h 211"/>
                  <a:gd name="T70" fmla="*/ 9 w 48"/>
                  <a:gd name="T71" fmla="*/ 114 h 211"/>
                  <a:gd name="T72" fmla="*/ 7 w 48"/>
                  <a:gd name="T73" fmla="*/ 113 h 211"/>
                  <a:gd name="T74" fmla="*/ 7 w 48"/>
                  <a:gd name="T75" fmla="*/ 105 h 211"/>
                  <a:gd name="T76" fmla="*/ 7 w 48"/>
                  <a:gd name="T77" fmla="*/ 102 h 211"/>
                  <a:gd name="T78" fmla="*/ 9 w 48"/>
                  <a:gd name="T79" fmla="*/ 82 h 211"/>
                  <a:gd name="T80" fmla="*/ 5 w 48"/>
                  <a:gd name="T81" fmla="*/ 77 h 211"/>
                  <a:gd name="T82" fmla="*/ 0 w 48"/>
                  <a:gd name="T83" fmla="*/ 72 h 211"/>
                  <a:gd name="T84" fmla="*/ 1 w 48"/>
                  <a:gd name="T85" fmla="*/ 70 h 211"/>
                  <a:gd name="T86" fmla="*/ 0 w 48"/>
                  <a:gd name="T87" fmla="*/ 55 h 211"/>
                  <a:gd name="T88" fmla="*/ 3 w 48"/>
                  <a:gd name="T89" fmla="*/ 36 h 211"/>
                  <a:gd name="T90" fmla="*/ 1 w 48"/>
                  <a:gd name="T91" fmla="*/ 29 h 211"/>
                  <a:gd name="T92" fmla="*/ 3 w 48"/>
                  <a:gd name="T93" fmla="*/ 25 h 211"/>
                  <a:gd name="T94" fmla="*/ 7 w 48"/>
                  <a:gd name="T95" fmla="*/ 23 h 211"/>
                  <a:gd name="T96" fmla="*/ 9 w 48"/>
                  <a:gd name="T97" fmla="*/ 23 h 211"/>
                  <a:gd name="T98" fmla="*/ 10 w 48"/>
                  <a:gd name="T99" fmla="*/ 25 h 211"/>
                  <a:gd name="T100" fmla="*/ 14 w 48"/>
                  <a:gd name="T101" fmla="*/ 25 h 211"/>
                  <a:gd name="T102" fmla="*/ 14 w 48"/>
                  <a:gd name="T103" fmla="*/ 23 h 211"/>
                  <a:gd name="T104" fmla="*/ 14 w 48"/>
                  <a:gd name="T105" fmla="*/ 22 h 211"/>
                  <a:gd name="T106" fmla="*/ 14 w 48"/>
                  <a:gd name="T107" fmla="*/ 20 h 211"/>
                  <a:gd name="T108" fmla="*/ 16 w 48"/>
                  <a:gd name="T109" fmla="*/ 20 h 211"/>
                  <a:gd name="T110" fmla="*/ 16 w 48"/>
                  <a:gd name="T111" fmla="*/ 18 h 211"/>
                  <a:gd name="T112" fmla="*/ 10 w 48"/>
                  <a:gd name="T113" fmla="*/ 2 h 211"/>
                  <a:gd name="T114" fmla="*/ 10 w 48"/>
                  <a:gd name="T115" fmla="*/ 2 h 211"/>
                  <a:gd name="T116" fmla="*/ 12 w 48"/>
                  <a:gd name="T117" fmla="*/ 2 h 211"/>
                  <a:gd name="T118" fmla="*/ 14 w 48"/>
                  <a:gd name="T11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211">
                    <a:moveTo>
                      <a:pt x="14" y="0"/>
                    </a:moveTo>
                    <a:lnTo>
                      <a:pt x="16" y="0"/>
                    </a:lnTo>
                    <a:lnTo>
                      <a:pt x="18" y="2"/>
                    </a:lnTo>
                    <a:lnTo>
                      <a:pt x="26" y="41"/>
                    </a:lnTo>
                    <a:lnTo>
                      <a:pt x="25" y="54"/>
                    </a:lnTo>
                    <a:lnTo>
                      <a:pt x="23" y="55"/>
                    </a:lnTo>
                    <a:lnTo>
                      <a:pt x="25" y="75"/>
                    </a:lnTo>
                    <a:lnTo>
                      <a:pt x="26" y="75"/>
                    </a:lnTo>
                    <a:lnTo>
                      <a:pt x="43" y="134"/>
                    </a:lnTo>
                    <a:lnTo>
                      <a:pt x="48" y="141"/>
                    </a:lnTo>
                    <a:lnTo>
                      <a:pt x="48" y="145"/>
                    </a:lnTo>
                    <a:lnTo>
                      <a:pt x="43" y="136"/>
                    </a:lnTo>
                    <a:lnTo>
                      <a:pt x="34" y="130"/>
                    </a:lnTo>
                    <a:lnTo>
                      <a:pt x="30" y="130"/>
                    </a:lnTo>
                    <a:lnTo>
                      <a:pt x="26" y="130"/>
                    </a:lnTo>
                    <a:lnTo>
                      <a:pt x="23" y="134"/>
                    </a:lnTo>
                    <a:lnTo>
                      <a:pt x="14" y="172"/>
                    </a:lnTo>
                    <a:lnTo>
                      <a:pt x="21" y="182"/>
                    </a:lnTo>
                    <a:lnTo>
                      <a:pt x="23" y="188"/>
                    </a:lnTo>
                    <a:lnTo>
                      <a:pt x="26" y="191"/>
                    </a:lnTo>
                    <a:lnTo>
                      <a:pt x="28" y="191"/>
                    </a:lnTo>
                    <a:lnTo>
                      <a:pt x="28" y="191"/>
                    </a:lnTo>
                    <a:lnTo>
                      <a:pt x="30" y="200"/>
                    </a:lnTo>
                    <a:lnTo>
                      <a:pt x="30" y="204"/>
                    </a:lnTo>
                    <a:lnTo>
                      <a:pt x="28" y="207"/>
                    </a:lnTo>
                    <a:lnTo>
                      <a:pt x="26" y="197"/>
                    </a:lnTo>
                    <a:lnTo>
                      <a:pt x="19" y="193"/>
                    </a:lnTo>
                    <a:lnTo>
                      <a:pt x="16" y="193"/>
                    </a:lnTo>
                    <a:lnTo>
                      <a:pt x="12" y="197"/>
                    </a:lnTo>
                    <a:lnTo>
                      <a:pt x="9" y="211"/>
                    </a:lnTo>
                    <a:lnTo>
                      <a:pt x="5" y="209"/>
                    </a:lnTo>
                    <a:lnTo>
                      <a:pt x="7" y="164"/>
                    </a:lnTo>
                    <a:lnTo>
                      <a:pt x="9" y="161"/>
                    </a:lnTo>
                    <a:lnTo>
                      <a:pt x="3" y="145"/>
                    </a:lnTo>
                    <a:lnTo>
                      <a:pt x="7" y="114"/>
                    </a:lnTo>
                    <a:lnTo>
                      <a:pt x="9" y="114"/>
                    </a:lnTo>
                    <a:lnTo>
                      <a:pt x="7" y="113"/>
                    </a:lnTo>
                    <a:lnTo>
                      <a:pt x="7" y="105"/>
                    </a:lnTo>
                    <a:lnTo>
                      <a:pt x="7" y="102"/>
                    </a:lnTo>
                    <a:lnTo>
                      <a:pt x="9" y="82"/>
                    </a:lnTo>
                    <a:lnTo>
                      <a:pt x="5" y="77"/>
                    </a:lnTo>
                    <a:lnTo>
                      <a:pt x="0" y="72"/>
                    </a:lnTo>
                    <a:lnTo>
                      <a:pt x="1" y="70"/>
                    </a:lnTo>
                    <a:lnTo>
                      <a:pt x="0" y="55"/>
                    </a:lnTo>
                    <a:lnTo>
                      <a:pt x="3" y="36"/>
                    </a:lnTo>
                    <a:lnTo>
                      <a:pt x="1" y="29"/>
                    </a:lnTo>
                    <a:lnTo>
                      <a:pt x="3" y="25"/>
                    </a:lnTo>
                    <a:lnTo>
                      <a:pt x="7" y="23"/>
                    </a:lnTo>
                    <a:lnTo>
                      <a:pt x="9" y="23"/>
                    </a:lnTo>
                    <a:lnTo>
                      <a:pt x="10" y="25"/>
                    </a:lnTo>
                    <a:lnTo>
                      <a:pt x="14" y="25"/>
                    </a:lnTo>
                    <a:lnTo>
                      <a:pt x="14" y="23"/>
                    </a:lnTo>
                    <a:lnTo>
                      <a:pt x="14" y="22"/>
                    </a:lnTo>
                    <a:lnTo>
                      <a:pt x="14" y="20"/>
                    </a:lnTo>
                    <a:lnTo>
                      <a:pt x="16" y="20"/>
                    </a:lnTo>
                    <a:lnTo>
                      <a:pt x="16" y="18"/>
                    </a:lnTo>
                    <a:lnTo>
                      <a:pt x="10" y="2"/>
                    </a:lnTo>
                    <a:lnTo>
                      <a:pt x="10" y="2"/>
                    </a:lnTo>
                    <a:lnTo>
                      <a:pt x="12" y="2"/>
                    </a:lnTo>
                    <a:lnTo>
                      <a:pt x="1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1" name="Freeform 2973">
                <a:extLst>
                  <a:ext uri="{FF2B5EF4-FFF2-40B4-BE49-F238E27FC236}">
                    <a16:creationId xmlns:a16="http://schemas.microsoft.com/office/drawing/2014/main" id="{D3EDEF09-7224-E946-A8EA-6AE2BF5148CC}"/>
                  </a:ext>
                </a:extLst>
              </p:cNvPr>
              <p:cNvSpPr>
                <a:spLocks/>
              </p:cNvSpPr>
              <p:nvPr/>
            </p:nvSpPr>
            <p:spPr bwMode="auto">
              <a:xfrm>
                <a:off x="5182" y="1774"/>
                <a:ext cx="14" cy="16"/>
              </a:xfrm>
              <a:custGeom>
                <a:avLst/>
                <a:gdLst>
                  <a:gd name="T0" fmla="*/ 12 w 14"/>
                  <a:gd name="T1" fmla="*/ 0 h 16"/>
                  <a:gd name="T2" fmla="*/ 5 w 14"/>
                  <a:gd name="T3" fmla="*/ 8 h 16"/>
                  <a:gd name="T4" fmla="*/ 3 w 14"/>
                  <a:gd name="T5" fmla="*/ 8 h 16"/>
                  <a:gd name="T6" fmla="*/ 1 w 14"/>
                  <a:gd name="T7" fmla="*/ 10 h 16"/>
                  <a:gd name="T8" fmla="*/ 0 w 14"/>
                  <a:gd name="T9" fmla="*/ 10 h 16"/>
                  <a:gd name="T10" fmla="*/ 0 w 14"/>
                  <a:gd name="T11" fmla="*/ 12 h 16"/>
                  <a:gd name="T12" fmla="*/ 0 w 14"/>
                  <a:gd name="T13" fmla="*/ 16 h 16"/>
                  <a:gd name="T14" fmla="*/ 0 w 14"/>
                  <a:gd name="T15" fmla="*/ 16 h 16"/>
                  <a:gd name="T16" fmla="*/ 5 w 14"/>
                  <a:gd name="T17" fmla="*/ 12 h 16"/>
                  <a:gd name="T18" fmla="*/ 8 w 14"/>
                  <a:gd name="T19" fmla="*/ 12 h 16"/>
                  <a:gd name="T20" fmla="*/ 14 w 14"/>
                  <a:gd name="T21" fmla="*/ 5 h 16"/>
                  <a:gd name="T22" fmla="*/ 14 w 14"/>
                  <a:gd name="T23" fmla="*/ 1 h 16"/>
                  <a:gd name="T24" fmla="*/ 12 w 14"/>
                  <a:gd name="T25" fmla="*/ 0 h 16"/>
                  <a:gd name="T26" fmla="*/ 12 w 1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6">
                    <a:moveTo>
                      <a:pt x="12" y="0"/>
                    </a:moveTo>
                    <a:lnTo>
                      <a:pt x="5" y="8"/>
                    </a:lnTo>
                    <a:lnTo>
                      <a:pt x="3" y="8"/>
                    </a:lnTo>
                    <a:lnTo>
                      <a:pt x="1" y="10"/>
                    </a:lnTo>
                    <a:lnTo>
                      <a:pt x="0" y="10"/>
                    </a:lnTo>
                    <a:lnTo>
                      <a:pt x="0" y="12"/>
                    </a:lnTo>
                    <a:lnTo>
                      <a:pt x="0" y="16"/>
                    </a:lnTo>
                    <a:lnTo>
                      <a:pt x="0" y="16"/>
                    </a:lnTo>
                    <a:lnTo>
                      <a:pt x="5" y="12"/>
                    </a:lnTo>
                    <a:lnTo>
                      <a:pt x="8" y="12"/>
                    </a:lnTo>
                    <a:lnTo>
                      <a:pt x="14" y="5"/>
                    </a:lnTo>
                    <a:lnTo>
                      <a:pt x="14" y="1"/>
                    </a:lnTo>
                    <a:lnTo>
                      <a:pt x="12" y="0"/>
                    </a:lnTo>
                    <a:lnTo>
                      <a:pt x="1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2" name="Freeform 2974">
                <a:extLst>
                  <a:ext uri="{FF2B5EF4-FFF2-40B4-BE49-F238E27FC236}">
                    <a16:creationId xmlns:a16="http://schemas.microsoft.com/office/drawing/2014/main" id="{873D9226-2E3A-3745-93F9-0632786B855C}"/>
                  </a:ext>
                </a:extLst>
              </p:cNvPr>
              <p:cNvSpPr>
                <a:spLocks/>
              </p:cNvSpPr>
              <p:nvPr/>
            </p:nvSpPr>
            <p:spPr bwMode="auto">
              <a:xfrm>
                <a:off x="5182" y="1774"/>
                <a:ext cx="14" cy="16"/>
              </a:xfrm>
              <a:custGeom>
                <a:avLst/>
                <a:gdLst>
                  <a:gd name="T0" fmla="*/ 12 w 14"/>
                  <a:gd name="T1" fmla="*/ 0 h 16"/>
                  <a:gd name="T2" fmla="*/ 5 w 14"/>
                  <a:gd name="T3" fmla="*/ 8 h 16"/>
                  <a:gd name="T4" fmla="*/ 3 w 14"/>
                  <a:gd name="T5" fmla="*/ 8 h 16"/>
                  <a:gd name="T6" fmla="*/ 1 w 14"/>
                  <a:gd name="T7" fmla="*/ 10 h 16"/>
                  <a:gd name="T8" fmla="*/ 0 w 14"/>
                  <a:gd name="T9" fmla="*/ 10 h 16"/>
                  <a:gd name="T10" fmla="*/ 0 w 14"/>
                  <a:gd name="T11" fmla="*/ 12 h 16"/>
                  <a:gd name="T12" fmla="*/ 0 w 14"/>
                  <a:gd name="T13" fmla="*/ 16 h 16"/>
                  <a:gd name="T14" fmla="*/ 0 w 14"/>
                  <a:gd name="T15" fmla="*/ 16 h 16"/>
                  <a:gd name="T16" fmla="*/ 5 w 14"/>
                  <a:gd name="T17" fmla="*/ 12 h 16"/>
                  <a:gd name="T18" fmla="*/ 8 w 14"/>
                  <a:gd name="T19" fmla="*/ 12 h 16"/>
                  <a:gd name="T20" fmla="*/ 14 w 14"/>
                  <a:gd name="T21" fmla="*/ 5 h 16"/>
                  <a:gd name="T22" fmla="*/ 14 w 14"/>
                  <a:gd name="T23" fmla="*/ 1 h 16"/>
                  <a:gd name="T24" fmla="*/ 12 w 14"/>
                  <a:gd name="T25" fmla="*/ 0 h 16"/>
                  <a:gd name="T26" fmla="*/ 12 w 1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6">
                    <a:moveTo>
                      <a:pt x="12" y="0"/>
                    </a:moveTo>
                    <a:lnTo>
                      <a:pt x="5" y="8"/>
                    </a:lnTo>
                    <a:lnTo>
                      <a:pt x="3" y="8"/>
                    </a:lnTo>
                    <a:lnTo>
                      <a:pt x="1" y="10"/>
                    </a:lnTo>
                    <a:lnTo>
                      <a:pt x="0" y="10"/>
                    </a:lnTo>
                    <a:lnTo>
                      <a:pt x="0" y="12"/>
                    </a:lnTo>
                    <a:lnTo>
                      <a:pt x="0" y="16"/>
                    </a:lnTo>
                    <a:lnTo>
                      <a:pt x="0" y="16"/>
                    </a:lnTo>
                    <a:lnTo>
                      <a:pt x="5" y="12"/>
                    </a:lnTo>
                    <a:lnTo>
                      <a:pt x="8" y="12"/>
                    </a:lnTo>
                    <a:lnTo>
                      <a:pt x="14" y="5"/>
                    </a:lnTo>
                    <a:lnTo>
                      <a:pt x="14" y="1"/>
                    </a:lnTo>
                    <a:lnTo>
                      <a:pt x="12" y="0"/>
                    </a:lnTo>
                    <a:lnTo>
                      <a:pt x="1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3" name="Freeform 2975">
                <a:extLst>
                  <a:ext uri="{FF2B5EF4-FFF2-40B4-BE49-F238E27FC236}">
                    <a16:creationId xmlns:a16="http://schemas.microsoft.com/office/drawing/2014/main" id="{C1D7E9F8-C7CD-2F42-8B2C-A838C3711C42}"/>
                  </a:ext>
                </a:extLst>
              </p:cNvPr>
              <p:cNvSpPr>
                <a:spLocks/>
              </p:cNvSpPr>
              <p:nvPr/>
            </p:nvSpPr>
            <p:spPr bwMode="auto">
              <a:xfrm>
                <a:off x="5169" y="1800"/>
                <a:ext cx="4" cy="7"/>
              </a:xfrm>
              <a:custGeom>
                <a:avLst/>
                <a:gdLst>
                  <a:gd name="T0" fmla="*/ 4 w 4"/>
                  <a:gd name="T1" fmla="*/ 0 h 7"/>
                  <a:gd name="T2" fmla="*/ 0 w 4"/>
                  <a:gd name="T3" fmla="*/ 7 h 7"/>
                  <a:gd name="T4" fmla="*/ 4 w 4"/>
                  <a:gd name="T5" fmla="*/ 7 h 7"/>
                  <a:gd name="T6" fmla="*/ 4 w 4"/>
                  <a:gd name="T7" fmla="*/ 0 h 7"/>
                </a:gdLst>
                <a:ahLst/>
                <a:cxnLst>
                  <a:cxn ang="0">
                    <a:pos x="T0" y="T1"/>
                  </a:cxn>
                  <a:cxn ang="0">
                    <a:pos x="T2" y="T3"/>
                  </a:cxn>
                  <a:cxn ang="0">
                    <a:pos x="T4" y="T5"/>
                  </a:cxn>
                  <a:cxn ang="0">
                    <a:pos x="T6" y="T7"/>
                  </a:cxn>
                </a:cxnLst>
                <a:rect l="0" t="0" r="r" b="b"/>
                <a:pathLst>
                  <a:path w="4" h="7">
                    <a:moveTo>
                      <a:pt x="4" y="0"/>
                    </a:moveTo>
                    <a:lnTo>
                      <a:pt x="0" y="7"/>
                    </a:lnTo>
                    <a:lnTo>
                      <a:pt x="4" y="7"/>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4" name="Freeform 2976">
                <a:extLst>
                  <a:ext uri="{FF2B5EF4-FFF2-40B4-BE49-F238E27FC236}">
                    <a16:creationId xmlns:a16="http://schemas.microsoft.com/office/drawing/2014/main" id="{59E05BE0-C7F3-544C-94BA-CE198706566B}"/>
                  </a:ext>
                </a:extLst>
              </p:cNvPr>
              <p:cNvSpPr>
                <a:spLocks/>
              </p:cNvSpPr>
              <p:nvPr/>
            </p:nvSpPr>
            <p:spPr bwMode="auto">
              <a:xfrm>
                <a:off x="5169" y="1800"/>
                <a:ext cx="4" cy="7"/>
              </a:xfrm>
              <a:custGeom>
                <a:avLst/>
                <a:gdLst>
                  <a:gd name="T0" fmla="*/ 4 w 4"/>
                  <a:gd name="T1" fmla="*/ 0 h 7"/>
                  <a:gd name="T2" fmla="*/ 0 w 4"/>
                  <a:gd name="T3" fmla="*/ 7 h 7"/>
                  <a:gd name="T4" fmla="*/ 4 w 4"/>
                  <a:gd name="T5" fmla="*/ 7 h 7"/>
                  <a:gd name="T6" fmla="*/ 4 w 4"/>
                  <a:gd name="T7" fmla="*/ 0 h 7"/>
                </a:gdLst>
                <a:ahLst/>
                <a:cxnLst>
                  <a:cxn ang="0">
                    <a:pos x="T0" y="T1"/>
                  </a:cxn>
                  <a:cxn ang="0">
                    <a:pos x="T2" y="T3"/>
                  </a:cxn>
                  <a:cxn ang="0">
                    <a:pos x="T4" y="T5"/>
                  </a:cxn>
                  <a:cxn ang="0">
                    <a:pos x="T6" y="T7"/>
                  </a:cxn>
                </a:cxnLst>
                <a:rect l="0" t="0" r="r" b="b"/>
                <a:pathLst>
                  <a:path w="4" h="7">
                    <a:moveTo>
                      <a:pt x="4" y="0"/>
                    </a:moveTo>
                    <a:lnTo>
                      <a:pt x="0" y="7"/>
                    </a:lnTo>
                    <a:lnTo>
                      <a:pt x="4" y="7"/>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5" name="Freeform 2977">
                <a:extLst>
                  <a:ext uri="{FF2B5EF4-FFF2-40B4-BE49-F238E27FC236}">
                    <a16:creationId xmlns:a16="http://schemas.microsoft.com/office/drawing/2014/main" id="{5E88B7B1-1425-E341-8986-D14692CF5F80}"/>
                  </a:ext>
                </a:extLst>
              </p:cNvPr>
              <p:cNvSpPr>
                <a:spLocks/>
              </p:cNvSpPr>
              <p:nvPr/>
            </p:nvSpPr>
            <p:spPr bwMode="auto">
              <a:xfrm>
                <a:off x="5162" y="1818"/>
                <a:ext cx="2" cy="4"/>
              </a:xfrm>
              <a:custGeom>
                <a:avLst/>
                <a:gdLst>
                  <a:gd name="T0" fmla="*/ 2 w 2"/>
                  <a:gd name="T1" fmla="*/ 0 h 4"/>
                  <a:gd name="T2" fmla="*/ 0 w 2"/>
                  <a:gd name="T3" fmla="*/ 4 h 4"/>
                  <a:gd name="T4" fmla="*/ 2 w 2"/>
                  <a:gd name="T5" fmla="*/ 2 h 4"/>
                  <a:gd name="T6" fmla="*/ 2 w 2"/>
                  <a:gd name="T7" fmla="*/ 0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4"/>
                    </a:lnTo>
                    <a:lnTo>
                      <a:pt x="2" y="2"/>
                    </a:lnTo>
                    <a:lnTo>
                      <a:pt x="2"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6" name="Freeform 2978">
                <a:extLst>
                  <a:ext uri="{FF2B5EF4-FFF2-40B4-BE49-F238E27FC236}">
                    <a16:creationId xmlns:a16="http://schemas.microsoft.com/office/drawing/2014/main" id="{4E2FE9ED-EC31-CD4C-A4BE-CBBAC0764C84}"/>
                  </a:ext>
                </a:extLst>
              </p:cNvPr>
              <p:cNvSpPr>
                <a:spLocks/>
              </p:cNvSpPr>
              <p:nvPr/>
            </p:nvSpPr>
            <p:spPr bwMode="auto">
              <a:xfrm>
                <a:off x="5162" y="1818"/>
                <a:ext cx="2" cy="4"/>
              </a:xfrm>
              <a:custGeom>
                <a:avLst/>
                <a:gdLst>
                  <a:gd name="T0" fmla="*/ 2 w 2"/>
                  <a:gd name="T1" fmla="*/ 0 h 4"/>
                  <a:gd name="T2" fmla="*/ 0 w 2"/>
                  <a:gd name="T3" fmla="*/ 4 h 4"/>
                  <a:gd name="T4" fmla="*/ 2 w 2"/>
                  <a:gd name="T5" fmla="*/ 2 h 4"/>
                  <a:gd name="T6" fmla="*/ 2 w 2"/>
                  <a:gd name="T7" fmla="*/ 0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4"/>
                    </a:lnTo>
                    <a:lnTo>
                      <a:pt x="2" y="2"/>
                    </a:lnTo>
                    <a:lnTo>
                      <a:pt x="2"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7" name="Freeform 2979">
                <a:extLst>
                  <a:ext uri="{FF2B5EF4-FFF2-40B4-BE49-F238E27FC236}">
                    <a16:creationId xmlns:a16="http://schemas.microsoft.com/office/drawing/2014/main" id="{846B1A5C-E660-1242-9CEB-E1582BB23635}"/>
                  </a:ext>
                </a:extLst>
              </p:cNvPr>
              <p:cNvSpPr>
                <a:spLocks/>
              </p:cNvSpPr>
              <p:nvPr/>
            </p:nvSpPr>
            <p:spPr bwMode="auto">
              <a:xfrm>
                <a:off x="5124" y="1859"/>
                <a:ext cx="9" cy="9"/>
              </a:xfrm>
              <a:custGeom>
                <a:avLst/>
                <a:gdLst>
                  <a:gd name="T0" fmla="*/ 9 w 9"/>
                  <a:gd name="T1" fmla="*/ 0 h 9"/>
                  <a:gd name="T2" fmla="*/ 9 w 9"/>
                  <a:gd name="T3" fmla="*/ 4 h 9"/>
                  <a:gd name="T4" fmla="*/ 2 w 9"/>
                  <a:gd name="T5" fmla="*/ 9 h 9"/>
                  <a:gd name="T6" fmla="*/ 0 w 9"/>
                  <a:gd name="T7" fmla="*/ 9 h 9"/>
                  <a:gd name="T8" fmla="*/ 2 w 9"/>
                  <a:gd name="T9" fmla="*/ 6 h 9"/>
                  <a:gd name="T10" fmla="*/ 6 w 9"/>
                  <a:gd name="T11" fmla="*/ 4 h 9"/>
                  <a:gd name="T12" fmla="*/ 8 w 9"/>
                  <a:gd name="T13" fmla="*/ 0 h 9"/>
                  <a:gd name="T14" fmla="*/ 9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0"/>
                    </a:moveTo>
                    <a:lnTo>
                      <a:pt x="9" y="4"/>
                    </a:lnTo>
                    <a:lnTo>
                      <a:pt x="2" y="9"/>
                    </a:lnTo>
                    <a:lnTo>
                      <a:pt x="0" y="9"/>
                    </a:lnTo>
                    <a:lnTo>
                      <a:pt x="2" y="6"/>
                    </a:lnTo>
                    <a:lnTo>
                      <a:pt x="6" y="4"/>
                    </a:lnTo>
                    <a:lnTo>
                      <a:pt x="8" y="0"/>
                    </a:lnTo>
                    <a:lnTo>
                      <a:pt x="9"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8" name="Freeform 2980">
                <a:extLst>
                  <a:ext uri="{FF2B5EF4-FFF2-40B4-BE49-F238E27FC236}">
                    <a16:creationId xmlns:a16="http://schemas.microsoft.com/office/drawing/2014/main" id="{551E3E40-C247-974F-88C5-42FF6B3CBFF7}"/>
                  </a:ext>
                </a:extLst>
              </p:cNvPr>
              <p:cNvSpPr>
                <a:spLocks/>
              </p:cNvSpPr>
              <p:nvPr/>
            </p:nvSpPr>
            <p:spPr bwMode="auto">
              <a:xfrm>
                <a:off x="5124" y="1859"/>
                <a:ext cx="9" cy="9"/>
              </a:xfrm>
              <a:custGeom>
                <a:avLst/>
                <a:gdLst>
                  <a:gd name="T0" fmla="*/ 9 w 9"/>
                  <a:gd name="T1" fmla="*/ 0 h 9"/>
                  <a:gd name="T2" fmla="*/ 9 w 9"/>
                  <a:gd name="T3" fmla="*/ 4 h 9"/>
                  <a:gd name="T4" fmla="*/ 2 w 9"/>
                  <a:gd name="T5" fmla="*/ 9 h 9"/>
                  <a:gd name="T6" fmla="*/ 0 w 9"/>
                  <a:gd name="T7" fmla="*/ 9 h 9"/>
                  <a:gd name="T8" fmla="*/ 2 w 9"/>
                  <a:gd name="T9" fmla="*/ 6 h 9"/>
                  <a:gd name="T10" fmla="*/ 6 w 9"/>
                  <a:gd name="T11" fmla="*/ 4 h 9"/>
                  <a:gd name="T12" fmla="*/ 8 w 9"/>
                  <a:gd name="T13" fmla="*/ 0 h 9"/>
                  <a:gd name="T14" fmla="*/ 9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9" y="0"/>
                    </a:moveTo>
                    <a:lnTo>
                      <a:pt x="9" y="4"/>
                    </a:lnTo>
                    <a:lnTo>
                      <a:pt x="2" y="9"/>
                    </a:lnTo>
                    <a:lnTo>
                      <a:pt x="0" y="9"/>
                    </a:lnTo>
                    <a:lnTo>
                      <a:pt x="2" y="6"/>
                    </a:lnTo>
                    <a:lnTo>
                      <a:pt x="6" y="4"/>
                    </a:lnTo>
                    <a:lnTo>
                      <a:pt x="8" y="0"/>
                    </a:lnTo>
                    <a:lnTo>
                      <a:pt x="9"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39" name="Freeform 2981">
                <a:extLst>
                  <a:ext uri="{FF2B5EF4-FFF2-40B4-BE49-F238E27FC236}">
                    <a16:creationId xmlns:a16="http://schemas.microsoft.com/office/drawing/2014/main" id="{7FAD4C9D-39E6-1942-88BA-C766C5E38F09}"/>
                  </a:ext>
                </a:extLst>
              </p:cNvPr>
              <p:cNvSpPr>
                <a:spLocks/>
              </p:cNvSpPr>
              <p:nvPr/>
            </p:nvSpPr>
            <p:spPr bwMode="auto">
              <a:xfrm>
                <a:off x="5090" y="1881"/>
                <a:ext cx="15" cy="14"/>
              </a:xfrm>
              <a:custGeom>
                <a:avLst/>
                <a:gdLst>
                  <a:gd name="T0" fmla="*/ 15 w 15"/>
                  <a:gd name="T1" fmla="*/ 1 h 14"/>
                  <a:gd name="T2" fmla="*/ 15 w 15"/>
                  <a:gd name="T3" fmla="*/ 3 h 14"/>
                  <a:gd name="T4" fmla="*/ 2 w 15"/>
                  <a:gd name="T5" fmla="*/ 14 h 14"/>
                  <a:gd name="T6" fmla="*/ 0 w 15"/>
                  <a:gd name="T7" fmla="*/ 14 h 14"/>
                  <a:gd name="T8" fmla="*/ 0 w 15"/>
                  <a:gd name="T9" fmla="*/ 10 h 14"/>
                  <a:gd name="T10" fmla="*/ 13 w 15"/>
                  <a:gd name="T11" fmla="*/ 0 h 14"/>
                  <a:gd name="T12" fmla="*/ 15 w 15"/>
                  <a:gd name="T13" fmla="*/ 0 h 14"/>
                  <a:gd name="T14" fmla="*/ 15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5" y="1"/>
                    </a:moveTo>
                    <a:lnTo>
                      <a:pt x="15" y="3"/>
                    </a:lnTo>
                    <a:lnTo>
                      <a:pt x="2" y="14"/>
                    </a:lnTo>
                    <a:lnTo>
                      <a:pt x="0" y="14"/>
                    </a:lnTo>
                    <a:lnTo>
                      <a:pt x="0" y="10"/>
                    </a:lnTo>
                    <a:lnTo>
                      <a:pt x="13" y="0"/>
                    </a:lnTo>
                    <a:lnTo>
                      <a:pt x="15" y="0"/>
                    </a:lnTo>
                    <a:lnTo>
                      <a:pt x="15"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0" name="Freeform 2982">
                <a:extLst>
                  <a:ext uri="{FF2B5EF4-FFF2-40B4-BE49-F238E27FC236}">
                    <a16:creationId xmlns:a16="http://schemas.microsoft.com/office/drawing/2014/main" id="{CF238A19-2ABA-B54F-8F55-B4E1AC5E18F0}"/>
                  </a:ext>
                </a:extLst>
              </p:cNvPr>
              <p:cNvSpPr>
                <a:spLocks/>
              </p:cNvSpPr>
              <p:nvPr/>
            </p:nvSpPr>
            <p:spPr bwMode="auto">
              <a:xfrm>
                <a:off x="5090" y="1881"/>
                <a:ext cx="15" cy="14"/>
              </a:xfrm>
              <a:custGeom>
                <a:avLst/>
                <a:gdLst>
                  <a:gd name="T0" fmla="*/ 15 w 15"/>
                  <a:gd name="T1" fmla="*/ 1 h 14"/>
                  <a:gd name="T2" fmla="*/ 15 w 15"/>
                  <a:gd name="T3" fmla="*/ 3 h 14"/>
                  <a:gd name="T4" fmla="*/ 2 w 15"/>
                  <a:gd name="T5" fmla="*/ 14 h 14"/>
                  <a:gd name="T6" fmla="*/ 0 w 15"/>
                  <a:gd name="T7" fmla="*/ 14 h 14"/>
                  <a:gd name="T8" fmla="*/ 0 w 15"/>
                  <a:gd name="T9" fmla="*/ 10 h 14"/>
                  <a:gd name="T10" fmla="*/ 13 w 15"/>
                  <a:gd name="T11" fmla="*/ 0 h 14"/>
                  <a:gd name="T12" fmla="*/ 15 w 15"/>
                  <a:gd name="T13" fmla="*/ 0 h 14"/>
                  <a:gd name="T14" fmla="*/ 15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5" y="1"/>
                    </a:moveTo>
                    <a:lnTo>
                      <a:pt x="15" y="3"/>
                    </a:lnTo>
                    <a:lnTo>
                      <a:pt x="2" y="14"/>
                    </a:lnTo>
                    <a:lnTo>
                      <a:pt x="0" y="14"/>
                    </a:lnTo>
                    <a:lnTo>
                      <a:pt x="0" y="10"/>
                    </a:lnTo>
                    <a:lnTo>
                      <a:pt x="13" y="0"/>
                    </a:lnTo>
                    <a:lnTo>
                      <a:pt x="15" y="0"/>
                    </a:lnTo>
                    <a:lnTo>
                      <a:pt x="15"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1" name="Freeform 2983">
                <a:extLst>
                  <a:ext uri="{FF2B5EF4-FFF2-40B4-BE49-F238E27FC236}">
                    <a16:creationId xmlns:a16="http://schemas.microsoft.com/office/drawing/2014/main" id="{48575286-4404-7244-A9CC-8319127D4136}"/>
                  </a:ext>
                </a:extLst>
              </p:cNvPr>
              <p:cNvSpPr>
                <a:spLocks/>
              </p:cNvSpPr>
              <p:nvPr/>
            </p:nvSpPr>
            <p:spPr bwMode="auto">
              <a:xfrm>
                <a:off x="5049" y="1897"/>
                <a:ext cx="31" cy="25"/>
              </a:xfrm>
              <a:custGeom>
                <a:avLst/>
                <a:gdLst>
                  <a:gd name="T0" fmla="*/ 31 w 31"/>
                  <a:gd name="T1" fmla="*/ 3 h 25"/>
                  <a:gd name="T2" fmla="*/ 31 w 31"/>
                  <a:gd name="T3" fmla="*/ 2 h 25"/>
                  <a:gd name="T4" fmla="*/ 31 w 31"/>
                  <a:gd name="T5" fmla="*/ 3 h 25"/>
                  <a:gd name="T6" fmla="*/ 15 w 31"/>
                  <a:gd name="T7" fmla="*/ 14 h 25"/>
                  <a:gd name="T8" fmla="*/ 13 w 31"/>
                  <a:gd name="T9" fmla="*/ 14 h 25"/>
                  <a:gd name="T10" fmla="*/ 11 w 31"/>
                  <a:gd name="T11" fmla="*/ 14 h 25"/>
                  <a:gd name="T12" fmla="*/ 9 w 31"/>
                  <a:gd name="T13" fmla="*/ 18 h 25"/>
                  <a:gd name="T14" fmla="*/ 2 w 31"/>
                  <a:gd name="T15" fmla="*/ 25 h 25"/>
                  <a:gd name="T16" fmla="*/ 0 w 31"/>
                  <a:gd name="T17" fmla="*/ 25 h 25"/>
                  <a:gd name="T18" fmla="*/ 4 w 31"/>
                  <a:gd name="T19" fmla="*/ 18 h 25"/>
                  <a:gd name="T20" fmla="*/ 6 w 31"/>
                  <a:gd name="T21" fmla="*/ 16 h 25"/>
                  <a:gd name="T22" fmla="*/ 11 w 31"/>
                  <a:gd name="T23" fmla="*/ 9 h 25"/>
                  <a:gd name="T24" fmla="*/ 13 w 31"/>
                  <a:gd name="T25" fmla="*/ 9 h 25"/>
                  <a:gd name="T26" fmla="*/ 15 w 31"/>
                  <a:gd name="T27" fmla="*/ 5 h 25"/>
                  <a:gd name="T28" fmla="*/ 16 w 31"/>
                  <a:gd name="T29" fmla="*/ 5 h 25"/>
                  <a:gd name="T30" fmla="*/ 18 w 31"/>
                  <a:gd name="T31" fmla="*/ 5 h 25"/>
                  <a:gd name="T32" fmla="*/ 18 w 31"/>
                  <a:gd name="T33" fmla="*/ 7 h 25"/>
                  <a:gd name="T34" fmla="*/ 20 w 31"/>
                  <a:gd name="T35" fmla="*/ 7 h 25"/>
                  <a:gd name="T36" fmla="*/ 25 w 31"/>
                  <a:gd name="T37" fmla="*/ 2 h 25"/>
                  <a:gd name="T38" fmla="*/ 29 w 31"/>
                  <a:gd name="T39" fmla="*/ 0 h 25"/>
                  <a:gd name="T40" fmla="*/ 31 w 31"/>
                  <a:gd name="T41" fmla="*/ 2 h 25"/>
                  <a:gd name="T42" fmla="*/ 31 w 31"/>
                  <a:gd name="T4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5">
                    <a:moveTo>
                      <a:pt x="31" y="3"/>
                    </a:moveTo>
                    <a:lnTo>
                      <a:pt x="31" y="2"/>
                    </a:lnTo>
                    <a:lnTo>
                      <a:pt x="31" y="3"/>
                    </a:lnTo>
                    <a:lnTo>
                      <a:pt x="15" y="14"/>
                    </a:lnTo>
                    <a:lnTo>
                      <a:pt x="13" y="14"/>
                    </a:lnTo>
                    <a:lnTo>
                      <a:pt x="11" y="14"/>
                    </a:lnTo>
                    <a:lnTo>
                      <a:pt x="9" y="18"/>
                    </a:lnTo>
                    <a:lnTo>
                      <a:pt x="2" y="25"/>
                    </a:lnTo>
                    <a:lnTo>
                      <a:pt x="0" y="25"/>
                    </a:lnTo>
                    <a:lnTo>
                      <a:pt x="4" y="18"/>
                    </a:lnTo>
                    <a:lnTo>
                      <a:pt x="6" y="16"/>
                    </a:lnTo>
                    <a:lnTo>
                      <a:pt x="11" y="9"/>
                    </a:lnTo>
                    <a:lnTo>
                      <a:pt x="13" y="9"/>
                    </a:lnTo>
                    <a:lnTo>
                      <a:pt x="15" y="5"/>
                    </a:lnTo>
                    <a:lnTo>
                      <a:pt x="16" y="5"/>
                    </a:lnTo>
                    <a:lnTo>
                      <a:pt x="18" y="5"/>
                    </a:lnTo>
                    <a:lnTo>
                      <a:pt x="18" y="7"/>
                    </a:lnTo>
                    <a:lnTo>
                      <a:pt x="20" y="7"/>
                    </a:lnTo>
                    <a:lnTo>
                      <a:pt x="25" y="2"/>
                    </a:lnTo>
                    <a:lnTo>
                      <a:pt x="29" y="0"/>
                    </a:lnTo>
                    <a:lnTo>
                      <a:pt x="31" y="2"/>
                    </a:lnTo>
                    <a:lnTo>
                      <a:pt x="31"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2" name="Freeform 2984">
                <a:extLst>
                  <a:ext uri="{FF2B5EF4-FFF2-40B4-BE49-F238E27FC236}">
                    <a16:creationId xmlns:a16="http://schemas.microsoft.com/office/drawing/2014/main" id="{2CBCF477-07C7-E043-963A-E80F48FFEAA9}"/>
                  </a:ext>
                </a:extLst>
              </p:cNvPr>
              <p:cNvSpPr>
                <a:spLocks/>
              </p:cNvSpPr>
              <p:nvPr/>
            </p:nvSpPr>
            <p:spPr bwMode="auto">
              <a:xfrm>
                <a:off x="5049" y="1897"/>
                <a:ext cx="31" cy="25"/>
              </a:xfrm>
              <a:custGeom>
                <a:avLst/>
                <a:gdLst>
                  <a:gd name="T0" fmla="*/ 31 w 31"/>
                  <a:gd name="T1" fmla="*/ 3 h 25"/>
                  <a:gd name="T2" fmla="*/ 31 w 31"/>
                  <a:gd name="T3" fmla="*/ 2 h 25"/>
                  <a:gd name="T4" fmla="*/ 31 w 31"/>
                  <a:gd name="T5" fmla="*/ 3 h 25"/>
                  <a:gd name="T6" fmla="*/ 15 w 31"/>
                  <a:gd name="T7" fmla="*/ 14 h 25"/>
                  <a:gd name="T8" fmla="*/ 13 w 31"/>
                  <a:gd name="T9" fmla="*/ 14 h 25"/>
                  <a:gd name="T10" fmla="*/ 11 w 31"/>
                  <a:gd name="T11" fmla="*/ 14 h 25"/>
                  <a:gd name="T12" fmla="*/ 9 w 31"/>
                  <a:gd name="T13" fmla="*/ 18 h 25"/>
                  <a:gd name="T14" fmla="*/ 2 w 31"/>
                  <a:gd name="T15" fmla="*/ 25 h 25"/>
                  <a:gd name="T16" fmla="*/ 0 w 31"/>
                  <a:gd name="T17" fmla="*/ 25 h 25"/>
                  <a:gd name="T18" fmla="*/ 4 w 31"/>
                  <a:gd name="T19" fmla="*/ 18 h 25"/>
                  <a:gd name="T20" fmla="*/ 6 w 31"/>
                  <a:gd name="T21" fmla="*/ 16 h 25"/>
                  <a:gd name="T22" fmla="*/ 11 w 31"/>
                  <a:gd name="T23" fmla="*/ 9 h 25"/>
                  <a:gd name="T24" fmla="*/ 13 w 31"/>
                  <a:gd name="T25" fmla="*/ 9 h 25"/>
                  <a:gd name="T26" fmla="*/ 15 w 31"/>
                  <a:gd name="T27" fmla="*/ 5 h 25"/>
                  <a:gd name="T28" fmla="*/ 16 w 31"/>
                  <a:gd name="T29" fmla="*/ 5 h 25"/>
                  <a:gd name="T30" fmla="*/ 18 w 31"/>
                  <a:gd name="T31" fmla="*/ 5 h 25"/>
                  <a:gd name="T32" fmla="*/ 18 w 31"/>
                  <a:gd name="T33" fmla="*/ 7 h 25"/>
                  <a:gd name="T34" fmla="*/ 20 w 31"/>
                  <a:gd name="T35" fmla="*/ 7 h 25"/>
                  <a:gd name="T36" fmla="*/ 25 w 31"/>
                  <a:gd name="T37" fmla="*/ 2 h 25"/>
                  <a:gd name="T38" fmla="*/ 29 w 31"/>
                  <a:gd name="T39" fmla="*/ 0 h 25"/>
                  <a:gd name="T40" fmla="*/ 31 w 31"/>
                  <a:gd name="T41" fmla="*/ 2 h 25"/>
                  <a:gd name="T42" fmla="*/ 31 w 31"/>
                  <a:gd name="T4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5">
                    <a:moveTo>
                      <a:pt x="31" y="3"/>
                    </a:moveTo>
                    <a:lnTo>
                      <a:pt x="31" y="2"/>
                    </a:lnTo>
                    <a:lnTo>
                      <a:pt x="31" y="3"/>
                    </a:lnTo>
                    <a:lnTo>
                      <a:pt x="15" y="14"/>
                    </a:lnTo>
                    <a:lnTo>
                      <a:pt x="13" y="14"/>
                    </a:lnTo>
                    <a:lnTo>
                      <a:pt x="11" y="14"/>
                    </a:lnTo>
                    <a:lnTo>
                      <a:pt x="9" y="18"/>
                    </a:lnTo>
                    <a:lnTo>
                      <a:pt x="2" y="25"/>
                    </a:lnTo>
                    <a:lnTo>
                      <a:pt x="0" y="25"/>
                    </a:lnTo>
                    <a:lnTo>
                      <a:pt x="4" y="18"/>
                    </a:lnTo>
                    <a:lnTo>
                      <a:pt x="6" y="16"/>
                    </a:lnTo>
                    <a:lnTo>
                      <a:pt x="11" y="9"/>
                    </a:lnTo>
                    <a:lnTo>
                      <a:pt x="13" y="9"/>
                    </a:lnTo>
                    <a:lnTo>
                      <a:pt x="15" y="5"/>
                    </a:lnTo>
                    <a:lnTo>
                      <a:pt x="16" y="5"/>
                    </a:lnTo>
                    <a:lnTo>
                      <a:pt x="18" y="5"/>
                    </a:lnTo>
                    <a:lnTo>
                      <a:pt x="18" y="7"/>
                    </a:lnTo>
                    <a:lnTo>
                      <a:pt x="20" y="7"/>
                    </a:lnTo>
                    <a:lnTo>
                      <a:pt x="25" y="2"/>
                    </a:lnTo>
                    <a:lnTo>
                      <a:pt x="29" y="0"/>
                    </a:lnTo>
                    <a:lnTo>
                      <a:pt x="31" y="2"/>
                    </a:lnTo>
                    <a:lnTo>
                      <a:pt x="31"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3" name="Freeform 2985">
                <a:extLst>
                  <a:ext uri="{FF2B5EF4-FFF2-40B4-BE49-F238E27FC236}">
                    <a16:creationId xmlns:a16="http://schemas.microsoft.com/office/drawing/2014/main" id="{F47ECFC5-6D61-F346-89DA-05B0D326DE67}"/>
                  </a:ext>
                </a:extLst>
              </p:cNvPr>
              <p:cNvSpPr>
                <a:spLocks/>
              </p:cNvSpPr>
              <p:nvPr/>
            </p:nvSpPr>
            <p:spPr bwMode="auto">
              <a:xfrm>
                <a:off x="5042" y="1934"/>
                <a:ext cx="6" cy="4"/>
              </a:xfrm>
              <a:custGeom>
                <a:avLst/>
                <a:gdLst>
                  <a:gd name="T0" fmla="*/ 6 w 6"/>
                  <a:gd name="T1" fmla="*/ 0 h 4"/>
                  <a:gd name="T2" fmla="*/ 6 w 6"/>
                  <a:gd name="T3" fmla="*/ 2 h 4"/>
                  <a:gd name="T4" fmla="*/ 6 w 6"/>
                  <a:gd name="T5" fmla="*/ 2 h 4"/>
                  <a:gd name="T6" fmla="*/ 2 w 6"/>
                  <a:gd name="T7" fmla="*/ 4 h 4"/>
                  <a:gd name="T8" fmla="*/ 0 w 6"/>
                  <a:gd name="T9" fmla="*/ 4 h 4"/>
                  <a:gd name="T10" fmla="*/ 2 w 6"/>
                  <a:gd name="T11" fmla="*/ 2 h 4"/>
                  <a:gd name="T12" fmla="*/ 6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lnTo>
                      <a:pt x="6" y="2"/>
                    </a:lnTo>
                    <a:lnTo>
                      <a:pt x="6" y="2"/>
                    </a:lnTo>
                    <a:lnTo>
                      <a:pt x="2" y="4"/>
                    </a:lnTo>
                    <a:lnTo>
                      <a:pt x="0" y="4"/>
                    </a:lnTo>
                    <a:lnTo>
                      <a:pt x="2" y="2"/>
                    </a:lnTo>
                    <a:lnTo>
                      <a:pt x="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4" name="Freeform 2986">
                <a:extLst>
                  <a:ext uri="{FF2B5EF4-FFF2-40B4-BE49-F238E27FC236}">
                    <a16:creationId xmlns:a16="http://schemas.microsoft.com/office/drawing/2014/main" id="{7A9F761A-E556-224A-A193-62B89F4E1565}"/>
                  </a:ext>
                </a:extLst>
              </p:cNvPr>
              <p:cNvSpPr>
                <a:spLocks/>
              </p:cNvSpPr>
              <p:nvPr/>
            </p:nvSpPr>
            <p:spPr bwMode="auto">
              <a:xfrm>
                <a:off x="5042" y="1934"/>
                <a:ext cx="6" cy="4"/>
              </a:xfrm>
              <a:custGeom>
                <a:avLst/>
                <a:gdLst>
                  <a:gd name="T0" fmla="*/ 6 w 6"/>
                  <a:gd name="T1" fmla="*/ 0 h 4"/>
                  <a:gd name="T2" fmla="*/ 6 w 6"/>
                  <a:gd name="T3" fmla="*/ 2 h 4"/>
                  <a:gd name="T4" fmla="*/ 6 w 6"/>
                  <a:gd name="T5" fmla="*/ 2 h 4"/>
                  <a:gd name="T6" fmla="*/ 2 w 6"/>
                  <a:gd name="T7" fmla="*/ 4 h 4"/>
                  <a:gd name="T8" fmla="*/ 0 w 6"/>
                  <a:gd name="T9" fmla="*/ 4 h 4"/>
                  <a:gd name="T10" fmla="*/ 2 w 6"/>
                  <a:gd name="T11" fmla="*/ 2 h 4"/>
                  <a:gd name="T12" fmla="*/ 6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lnTo>
                      <a:pt x="6" y="2"/>
                    </a:lnTo>
                    <a:lnTo>
                      <a:pt x="6" y="2"/>
                    </a:lnTo>
                    <a:lnTo>
                      <a:pt x="2" y="4"/>
                    </a:lnTo>
                    <a:lnTo>
                      <a:pt x="0" y="4"/>
                    </a:lnTo>
                    <a:lnTo>
                      <a:pt x="2" y="2"/>
                    </a:lnTo>
                    <a:lnTo>
                      <a:pt x="6"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5" name="Freeform 2987">
                <a:extLst>
                  <a:ext uri="{FF2B5EF4-FFF2-40B4-BE49-F238E27FC236}">
                    <a16:creationId xmlns:a16="http://schemas.microsoft.com/office/drawing/2014/main" id="{BDE45E98-004B-6E47-A7C4-73027892B298}"/>
                  </a:ext>
                </a:extLst>
              </p:cNvPr>
              <p:cNvSpPr>
                <a:spLocks/>
              </p:cNvSpPr>
              <p:nvPr/>
            </p:nvSpPr>
            <p:spPr bwMode="auto">
              <a:xfrm>
                <a:off x="5024" y="1920"/>
                <a:ext cx="15" cy="20"/>
              </a:xfrm>
              <a:custGeom>
                <a:avLst/>
                <a:gdLst>
                  <a:gd name="T0" fmla="*/ 11 w 15"/>
                  <a:gd name="T1" fmla="*/ 2 h 20"/>
                  <a:gd name="T2" fmla="*/ 11 w 15"/>
                  <a:gd name="T3" fmla="*/ 0 h 20"/>
                  <a:gd name="T4" fmla="*/ 15 w 15"/>
                  <a:gd name="T5" fmla="*/ 2 h 20"/>
                  <a:gd name="T6" fmla="*/ 15 w 15"/>
                  <a:gd name="T7" fmla="*/ 5 h 20"/>
                  <a:gd name="T8" fmla="*/ 2 w 15"/>
                  <a:gd name="T9" fmla="*/ 20 h 20"/>
                  <a:gd name="T10" fmla="*/ 0 w 15"/>
                  <a:gd name="T11" fmla="*/ 16 h 20"/>
                  <a:gd name="T12" fmla="*/ 9 w 15"/>
                  <a:gd name="T13" fmla="*/ 5 h 20"/>
                  <a:gd name="T14" fmla="*/ 11 w 15"/>
                  <a:gd name="T15" fmla="*/ 2 h 20"/>
                  <a:gd name="T16" fmla="*/ 11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1" y="2"/>
                    </a:moveTo>
                    <a:lnTo>
                      <a:pt x="11" y="0"/>
                    </a:lnTo>
                    <a:lnTo>
                      <a:pt x="15" y="2"/>
                    </a:lnTo>
                    <a:lnTo>
                      <a:pt x="15" y="5"/>
                    </a:lnTo>
                    <a:lnTo>
                      <a:pt x="2" y="20"/>
                    </a:lnTo>
                    <a:lnTo>
                      <a:pt x="0" y="16"/>
                    </a:lnTo>
                    <a:lnTo>
                      <a:pt x="9" y="5"/>
                    </a:lnTo>
                    <a:lnTo>
                      <a:pt x="11" y="2"/>
                    </a:lnTo>
                    <a:lnTo>
                      <a:pt x="11"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6" name="Freeform 2988">
                <a:extLst>
                  <a:ext uri="{FF2B5EF4-FFF2-40B4-BE49-F238E27FC236}">
                    <a16:creationId xmlns:a16="http://schemas.microsoft.com/office/drawing/2014/main" id="{D8651A81-19AA-BE47-9CC7-D96D4C566FCE}"/>
                  </a:ext>
                </a:extLst>
              </p:cNvPr>
              <p:cNvSpPr>
                <a:spLocks/>
              </p:cNvSpPr>
              <p:nvPr/>
            </p:nvSpPr>
            <p:spPr bwMode="auto">
              <a:xfrm>
                <a:off x="5024" y="1920"/>
                <a:ext cx="15" cy="20"/>
              </a:xfrm>
              <a:custGeom>
                <a:avLst/>
                <a:gdLst>
                  <a:gd name="T0" fmla="*/ 11 w 15"/>
                  <a:gd name="T1" fmla="*/ 2 h 20"/>
                  <a:gd name="T2" fmla="*/ 11 w 15"/>
                  <a:gd name="T3" fmla="*/ 0 h 20"/>
                  <a:gd name="T4" fmla="*/ 15 w 15"/>
                  <a:gd name="T5" fmla="*/ 2 h 20"/>
                  <a:gd name="T6" fmla="*/ 15 w 15"/>
                  <a:gd name="T7" fmla="*/ 5 h 20"/>
                  <a:gd name="T8" fmla="*/ 2 w 15"/>
                  <a:gd name="T9" fmla="*/ 20 h 20"/>
                  <a:gd name="T10" fmla="*/ 0 w 15"/>
                  <a:gd name="T11" fmla="*/ 16 h 20"/>
                  <a:gd name="T12" fmla="*/ 9 w 15"/>
                  <a:gd name="T13" fmla="*/ 5 h 20"/>
                  <a:gd name="T14" fmla="*/ 11 w 15"/>
                  <a:gd name="T15" fmla="*/ 2 h 20"/>
                  <a:gd name="T16" fmla="*/ 11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1" y="2"/>
                    </a:moveTo>
                    <a:lnTo>
                      <a:pt x="11" y="0"/>
                    </a:lnTo>
                    <a:lnTo>
                      <a:pt x="15" y="2"/>
                    </a:lnTo>
                    <a:lnTo>
                      <a:pt x="15" y="5"/>
                    </a:lnTo>
                    <a:lnTo>
                      <a:pt x="2" y="20"/>
                    </a:lnTo>
                    <a:lnTo>
                      <a:pt x="0" y="16"/>
                    </a:lnTo>
                    <a:lnTo>
                      <a:pt x="9" y="5"/>
                    </a:lnTo>
                    <a:lnTo>
                      <a:pt x="11" y="2"/>
                    </a:lnTo>
                    <a:lnTo>
                      <a:pt x="11"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7" name="Freeform 2989">
                <a:extLst>
                  <a:ext uri="{FF2B5EF4-FFF2-40B4-BE49-F238E27FC236}">
                    <a16:creationId xmlns:a16="http://schemas.microsoft.com/office/drawing/2014/main" id="{39BC9310-CF34-C440-8BA0-23ABDF6E4D7B}"/>
                  </a:ext>
                </a:extLst>
              </p:cNvPr>
              <p:cNvSpPr>
                <a:spLocks/>
              </p:cNvSpPr>
              <p:nvPr/>
            </p:nvSpPr>
            <p:spPr bwMode="auto">
              <a:xfrm>
                <a:off x="4173" y="2243"/>
                <a:ext cx="143" cy="307"/>
              </a:xfrm>
              <a:custGeom>
                <a:avLst/>
                <a:gdLst>
                  <a:gd name="T0" fmla="*/ 35 w 143"/>
                  <a:gd name="T1" fmla="*/ 177 h 307"/>
                  <a:gd name="T2" fmla="*/ 26 w 143"/>
                  <a:gd name="T3" fmla="*/ 159 h 307"/>
                  <a:gd name="T4" fmla="*/ 19 w 143"/>
                  <a:gd name="T5" fmla="*/ 157 h 307"/>
                  <a:gd name="T6" fmla="*/ 23 w 143"/>
                  <a:gd name="T7" fmla="*/ 156 h 307"/>
                  <a:gd name="T8" fmla="*/ 23 w 143"/>
                  <a:gd name="T9" fmla="*/ 150 h 307"/>
                  <a:gd name="T10" fmla="*/ 7 w 143"/>
                  <a:gd name="T11" fmla="*/ 141 h 307"/>
                  <a:gd name="T12" fmla="*/ 3 w 143"/>
                  <a:gd name="T13" fmla="*/ 138 h 307"/>
                  <a:gd name="T14" fmla="*/ 1 w 143"/>
                  <a:gd name="T15" fmla="*/ 122 h 307"/>
                  <a:gd name="T16" fmla="*/ 5 w 143"/>
                  <a:gd name="T17" fmla="*/ 113 h 307"/>
                  <a:gd name="T18" fmla="*/ 10 w 143"/>
                  <a:gd name="T19" fmla="*/ 111 h 307"/>
                  <a:gd name="T20" fmla="*/ 12 w 143"/>
                  <a:gd name="T21" fmla="*/ 107 h 307"/>
                  <a:gd name="T22" fmla="*/ 12 w 143"/>
                  <a:gd name="T23" fmla="*/ 97 h 307"/>
                  <a:gd name="T24" fmla="*/ 16 w 143"/>
                  <a:gd name="T25" fmla="*/ 81 h 307"/>
                  <a:gd name="T26" fmla="*/ 28 w 143"/>
                  <a:gd name="T27" fmla="*/ 79 h 307"/>
                  <a:gd name="T28" fmla="*/ 37 w 143"/>
                  <a:gd name="T29" fmla="*/ 56 h 307"/>
                  <a:gd name="T30" fmla="*/ 46 w 143"/>
                  <a:gd name="T31" fmla="*/ 45 h 307"/>
                  <a:gd name="T32" fmla="*/ 51 w 143"/>
                  <a:gd name="T33" fmla="*/ 29 h 307"/>
                  <a:gd name="T34" fmla="*/ 68 w 143"/>
                  <a:gd name="T35" fmla="*/ 20 h 307"/>
                  <a:gd name="T36" fmla="*/ 76 w 143"/>
                  <a:gd name="T37" fmla="*/ 18 h 307"/>
                  <a:gd name="T38" fmla="*/ 80 w 143"/>
                  <a:gd name="T39" fmla="*/ 9 h 307"/>
                  <a:gd name="T40" fmla="*/ 84 w 143"/>
                  <a:gd name="T41" fmla="*/ 2 h 307"/>
                  <a:gd name="T42" fmla="*/ 89 w 143"/>
                  <a:gd name="T43" fmla="*/ 2 h 307"/>
                  <a:gd name="T44" fmla="*/ 96 w 143"/>
                  <a:gd name="T45" fmla="*/ 14 h 307"/>
                  <a:gd name="T46" fmla="*/ 96 w 143"/>
                  <a:gd name="T47" fmla="*/ 52 h 307"/>
                  <a:gd name="T48" fmla="*/ 91 w 143"/>
                  <a:gd name="T49" fmla="*/ 59 h 307"/>
                  <a:gd name="T50" fmla="*/ 87 w 143"/>
                  <a:gd name="T51" fmla="*/ 75 h 307"/>
                  <a:gd name="T52" fmla="*/ 94 w 143"/>
                  <a:gd name="T53" fmla="*/ 75 h 307"/>
                  <a:gd name="T54" fmla="*/ 107 w 143"/>
                  <a:gd name="T55" fmla="*/ 82 h 307"/>
                  <a:gd name="T56" fmla="*/ 112 w 143"/>
                  <a:gd name="T57" fmla="*/ 107 h 307"/>
                  <a:gd name="T58" fmla="*/ 128 w 143"/>
                  <a:gd name="T59" fmla="*/ 118 h 307"/>
                  <a:gd name="T60" fmla="*/ 141 w 143"/>
                  <a:gd name="T61" fmla="*/ 114 h 307"/>
                  <a:gd name="T62" fmla="*/ 141 w 143"/>
                  <a:gd name="T63" fmla="*/ 120 h 307"/>
                  <a:gd name="T64" fmla="*/ 130 w 143"/>
                  <a:gd name="T65" fmla="*/ 131 h 307"/>
                  <a:gd name="T66" fmla="*/ 125 w 143"/>
                  <a:gd name="T67" fmla="*/ 134 h 307"/>
                  <a:gd name="T68" fmla="*/ 105 w 143"/>
                  <a:gd name="T69" fmla="*/ 150 h 307"/>
                  <a:gd name="T70" fmla="*/ 87 w 143"/>
                  <a:gd name="T71" fmla="*/ 170 h 307"/>
                  <a:gd name="T72" fmla="*/ 98 w 143"/>
                  <a:gd name="T73" fmla="*/ 191 h 307"/>
                  <a:gd name="T74" fmla="*/ 103 w 143"/>
                  <a:gd name="T75" fmla="*/ 207 h 307"/>
                  <a:gd name="T76" fmla="*/ 100 w 143"/>
                  <a:gd name="T77" fmla="*/ 218 h 307"/>
                  <a:gd name="T78" fmla="*/ 96 w 143"/>
                  <a:gd name="T79" fmla="*/ 227 h 307"/>
                  <a:gd name="T80" fmla="*/ 109 w 143"/>
                  <a:gd name="T81" fmla="*/ 245 h 307"/>
                  <a:gd name="T82" fmla="*/ 118 w 143"/>
                  <a:gd name="T83" fmla="*/ 279 h 307"/>
                  <a:gd name="T84" fmla="*/ 109 w 143"/>
                  <a:gd name="T85" fmla="*/ 293 h 307"/>
                  <a:gd name="T86" fmla="*/ 105 w 143"/>
                  <a:gd name="T87" fmla="*/ 282 h 307"/>
                  <a:gd name="T88" fmla="*/ 103 w 143"/>
                  <a:gd name="T89" fmla="*/ 277 h 307"/>
                  <a:gd name="T90" fmla="*/ 96 w 143"/>
                  <a:gd name="T91" fmla="*/ 248 h 307"/>
                  <a:gd name="T92" fmla="*/ 87 w 143"/>
                  <a:gd name="T93" fmla="*/ 204 h 307"/>
                  <a:gd name="T94" fmla="*/ 73 w 143"/>
                  <a:gd name="T95" fmla="*/ 197 h 307"/>
                  <a:gd name="T96" fmla="*/ 50 w 143"/>
                  <a:gd name="T97" fmla="*/ 216 h 307"/>
                  <a:gd name="T98" fmla="*/ 44 w 143"/>
                  <a:gd name="T99" fmla="*/ 213 h 307"/>
                  <a:gd name="T100" fmla="*/ 35 w 143"/>
                  <a:gd name="T101" fmla="*/ 213 h 307"/>
                  <a:gd name="T102" fmla="*/ 32 w 143"/>
                  <a:gd name="T103" fmla="*/ 21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3" h="307">
                    <a:moveTo>
                      <a:pt x="32" y="206"/>
                    </a:moveTo>
                    <a:lnTo>
                      <a:pt x="35" y="193"/>
                    </a:lnTo>
                    <a:lnTo>
                      <a:pt x="35" y="177"/>
                    </a:lnTo>
                    <a:lnTo>
                      <a:pt x="34" y="175"/>
                    </a:lnTo>
                    <a:lnTo>
                      <a:pt x="34" y="173"/>
                    </a:lnTo>
                    <a:lnTo>
                      <a:pt x="26" y="159"/>
                    </a:lnTo>
                    <a:lnTo>
                      <a:pt x="25" y="164"/>
                    </a:lnTo>
                    <a:lnTo>
                      <a:pt x="23" y="163"/>
                    </a:lnTo>
                    <a:lnTo>
                      <a:pt x="19" y="157"/>
                    </a:lnTo>
                    <a:lnTo>
                      <a:pt x="21" y="156"/>
                    </a:lnTo>
                    <a:lnTo>
                      <a:pt x="25" y="157"/>
                    </a:lnTo>
                    <a:lnTo>
                      <a:pt x="23" y="156"/>
                    </a:lnTo>
                    <a:lnTo>
                      <a:pt x="21" y="154"/>
                    </a:lnTo>
                    <a:lnTo>
                      <a:pt x="23" y="152"/>
                    </a:lnTo>
                    <a:lnTo>
                      <a:pt x="23" y="150"/>
                    </a:lnTo>
                    <a:lnTo>
                      <a:pt x="10" y="145"/>
                    </a:lnTo>
                    <a:lnTo>
                      <a:pt x="10" y="141"/>
                    </a:lnTo>
                    <a:lnTo>
                      <a:pt x="7" y="141"/>
                    </a:lnTo>
                    <a:lnTo>
                      <a:pt x="5" y="138"/>
                    </a:lnTo>
                    <a:lnTo>
                      <a:pt x="5" y="139"/>
                    </a:lnTo>
                    <a:lnTo>
                      <a:pt x="3" y="138"/>
                    </a:lnTo>
                    <a:lnTo>
                      <a:pt x="0" y="131"/>
                    </a:lnTo>
                    <a:lnTo>
                      <a:pt x="0" y="122"/>
                    </a:lnTo>
                    <a:lnTo>
                      <a:pt x="1" y="122"/>
                    </a:lnTo>
                    <a:lnTo>
                      <a:pt x="5" y="122"/>
                    </a:lnTo>
                    <a:lnTo>
                      <a:pt x="5" y="114"/>
                    </a:lnTo>
                    <a:lnTo>
                      <a:pt x="5" y="113"/>
                    </a:lnTo>
                    <a:lnTo>
                      <a:pt x="5" y="113"/>
                    </a:lnTo>
                    <a:lnTo>
                      <a:pt x="7" y="111"/>
                    </a:lnTo>
                    <a:lnTo>
                      <a:pt x="10" y="111"/>
                    </a:lnTo>
                    <a:lnTo>
                      <a:pt x="10" y="111"/>
                    </a:lnTo>
                    <a:lnTo>
                      <a:pt x="12" y="109"/>
                    </a:lnTo>
                    <a:lnTo>
                      <a:pt x="12" y="107"/>
                    </a:lnTo>
                    <a:lnTo>
                      <a:pt x="12" y="107"/>
                    </a:lnTo>
                    <a:lnTo>
                      <a:pt x="12" y="104"/>
                    </a:lnTo>
                    <a:lnTo>
                      <a:pt x="12" y="97"/>
                    </a:lnTo>
                    <a:lnTo>
                      <a:pt x="16" y="97"/>
                    </a:lnTo>
                    <a:lnTo>
                      <a:pt x="16" y="95"/>
                    </a:lnTo>
                    <a:lnTo>
                      <a:pt x="16" y="81"/>
                    </a:lnTo>
                    <a:lnTo>
                      <a:pt x="19" y="79"/>
                    </a:lnTo>
                    <a:lnTo>
                      <a:pt x="23" y="79"/>
                    </a:lnTo>
                    <a:lnTo>
                      <a:pt x="28" y="79"/>
                    </a:lnTo>
                    <a:lnTo>
                      <a:pt x="30" y="77"/>
                    </a:lnTo>
                    <a:lnTo>
                      <a:pt x="39" y="57"/>
                    </a:lnTo>
                    <a:lnTo>
                      <a:pt x="37" y="56"/>
                    </a:lnTo>
                    <a:lnTo>
                      <a:pt x="39" y="52"/>
                    </a:lnTo>
                    <a:lnTo>
                      <a:pt x="44" y="50"/>
                    </a:lnTo>
                    <a:lnTo>
                      <a:pt x="46" y="45"/>
                    </a:lnTo>
                    <a:lnTo>
                      <a:pt x="46" y="38"/>
                    </a:lnTo>
                    <a:lnTo>
                      <a:pt x="48" y="32"/>
                    </a:lnTo>
                    <a:lnTo>
                      <a:pt x="51" y="29"/>
                    </a:lnTo>
                    <a:lnTo>
                      <a:pt x="57" y="27"/>
                    </a:lnTo>
                    <a:lnTo>
                      <a:pt x="60" y="22"/>
                    </a:lnTo>
                    <a:lnTo>
                      <a:pt x="68" y="20"/>
                    </a:lnTo>
                    <a:lnTo>
                      <a:pt x="69" y="18"/>
                    </a:lnTo>
                    <a:lnTo>
                      <a:pt x="75" y="20"/>
                    </a:lnTo>
                    <a:lnTo>
                      <a:pt x="76" y="18"/>
                    </a:lnTo>
                    <a:lnTo>
                      <a:pt x="75" y="14"/>
                    </a:lnTo>
                    <a:lnTo>
                      <a:pt x="76" y="11"/>
                    </a:lnTo>
                    <a:lnTo>
                      <a:pt x="80" y="9"/>
                    </a:lnTo>
                    <a:lnTo>
                      <a:pt x="82" y="7"/>
                    </a:lnTo>
                    <a:lnTo>
                      <a:pt x="82" y="4"/>
                    </a:lnTo>
                    <a:lnTo>
                      <a:pt x="84" y="2"/>
                    </a:lnTo>
                    <a:lnTo>
                      <a:pt x="85" y="0"/>
                    </a:lnTo>
                    <a:lnTo>
                      <a:pt x="85" y="0"/>
                    </a:lnTo>
                    <a:lnTo>
                      <a:pt x="89" y="2"/>
                    </a:lnTo>
                    <a:lnTo>
                      <a:pt x="93" y="6"/>
                    </a:lnTo>
                    <a:lnTo>
                      <a:pt x="94" y="11"/>
                    </a:lnTo>
                    <a:lnTo>
                      <a:pt x="96" y="14"/>
                    </a:lnTo>
                    <a:lnTo>
                      <a:pt x="100" y="14"/>
                    </a:lnTo>
                    <a:lnTo>
                      <a:pt x="101" y="41"/>
                    </a:lnTo>
                    <a:lnTo>
                      <a:pt x="96" y="52"/>
                    </a:lnTo>
                    <a:lnTo>
                      <a:pt x="94" y="52"/>
                    </a:lnTo>
                    <a:lnTo>
                      <a:pt x="93" y="56"/>
                    </a:lnTo>
                    <a:lnTo>
                      <a:pt x="91" y="59"/>
                    </a:lnTo>
                    <a:lnTo>
                      <a:pt x="87" y="68"/>
                    </a:lnTo>
                    <a:lnTo>
                      <a:pt x="89" y="73"/>
                    </a:lnTo>
                    <a:lnTo>
                      <a:pt x="87" y="75"/>
                    </a:lnTo>
                    <a:lnTo>
                      <a:pt x="85" y="81"/>
                    </a:lnTo>
                    <a:lnTo>
                      <a:pt x="87" y="82"/>
                    </a:lnTo>
                    <a:lnTo>
                      <a:pt x="94" y="75"/>
                    </a:lnTo>
                    <a:lnTo>
                      <a:pt x="105" y="75"/>
                    </a:lnTo>
                    <a:lnTo>
                      <a:pt x="105" y="79"/>
                    </a:lnTo>
                    <a:lnTo>
                      <a:pt x="107" y="82"/>
                    </a:lnTo>
                    <a:lnTo>
                      <a:pt x="107" y="89"/>
                    </a:lnTo>
                    <a:lnTo>
                      <a:pt x="116" y="95"/>
                    </a:lnTo>
                    <a:lnTo>
                      <a:pt x="112" y="107"/>
                    </a:lnTo>
                    <a:lnTo>
                      <a:pt x="121" y="111"/>
                    </a:lnTo>
                    <a:lnTo>
                      <a:pt x="123" y="113"/>
                    </a:lnTo>
                    <a:lnTo>
                      <a:pt x="128" y="118"/>
                    </a:lnTo>
                    <a:lnTo>
                      <a:pt x="134" y="118"/>
                    </a:lnTo>
                    <a:lnTo>
                      <a:pt x="139" y="114"/>
                    </a:lnTo>
                    <a:lnTo>
                      <a:pt x="141" y="114"/>
                    </a:lnTo>
                    <a:lnTo>
                      <a:pt x="143" y="116"/>
                    </a:lnTo>
                    <a:lnTo>
                      <a:pt x="141" y="118"/>
                    </a:lnTo>
                    <a:lnTo>
                      <a:pt x="141" y="120"/>
                    </a:lnTo>
                    <a:lnTo>
                      <a:pt x="132" y="125"/>
                    </a:lnTo>
                    <a:lnTo>
                      <a:pt x="134" y="129"/>
                    </a:lnTo>
                    <a:lnTo>
                      <a:pt x="130" y="131"/>
                    </a:lnTo>
                    <a:lnTo>
                      <a:pt x="128" y="131"/>
                    </a:lnTo>
                    <a:lnTo>
                      <a:pt x="126" y="132"/>
                    </a:lnTo>
                    <a:lnTo>
                      <a:pt x="125" y="134"/>
                    </a:lnTo>
                    <a:lnTo>
                      <a:pt x="123" y="139"/>
                    </a:lnTo>
                    <a:lnTo>
                      <a:pt x="118" y="141"/>
                    </a:lnTo>
                    <a:lnTo>
                      <a:pt x="105" y="150"/>
                    </a:lnTo>
                    <a:lnTo>
                      <a:pt x="93" y="152"/>
                    </a:lnTo>
                    <a:lnTo>
                      <a:pt x="87" y="168"/>
                    </a:lnTo>
                    <a:lnTo>
                      <a:pt x="87" y="170"/>
                    </a:lnTo>
                    <a:lnTo>
                      <a:pt x="85" y="172"/>
                    </a:lnTo>
                    <a:lnTo>
                      <a:pt x="91" y="186"/>
                    </a:lnTo>
                    <a:lnTo>
                      <a:pt x="98" y="191"/>
                    </a:lnTo>
                    <a:lnTo>
                      <a:pt x="100" y="193"/>
                    </a:lnTo>
                    <a:lnTo>
                      <a:pt x="100" y="207"/>
                    </a:lnTo>
                    <a:lnTo>
                      <a:pt x="103" y="207"/>
                    </a:lnTo>
                    <a:lnTo>
                      <a:pt x="105" y="209"/>
                    </a:lnTo>
                    <a:lnTo>
                      <a:pt x="103" y="211"/>
                    </a:lnTo>
                    <a:lnTo>
                      <a:pt x="100" y="218"/>
                    </a:lnTo>
                    <a:lnTo>
                      <a:pt x="100" y="222"/>
                    </a:lnTo>
                    <a:lnTo>
                      <a:pt x="96" y="225"/>
                    </a:lnTo>
                    <a:lnTo>
                      <a:pt x="96" y="227"/>
                    </a:lnTo>
                    <a:lnTo>
                      <a:pt x="94" y="231"/>
                    </a:lnTo>
                    <a:lnTo>
                      <a:pt x="96" y="236"/>
                    </a:lnTo>
                    <a:lnTo>
                      <a:pt x="109" y="245"/>
                    </a:lnTo>
                    <a:lnTo>
                      <a:pt x="112" y="264"/>
                    </a:lnTo>
                    <a:lnTo>
                      <a:pt x="112" y="264"/>
                    </a:lnTo>
                    <a:lnTo>
                      <a:pt x="118" y="279"/>
                    </a:lnTo>
                    <a:lnTo>
                      <a:pt x="118" y="282"/>
                    </a:lnTo>
                    <a:lnTo>
                      <a:pt x="112" y="289"/>
                    </a:lnTo>
                    <a:lnTo>
                      <a:pt x="109" y="293"/>
                    </a:lnTo>
                    <a:lnTo>
                      <a:pt x="103" y="307"/>
                    </a:lnTo>
                    <a:lnTo>
                      <a:pt x="100" y="306"/>
                    </a:lnTo>
                    <a:lnTo>
                      <a:pt x="105" y="282"/>
                    </a:lnTo>
                    <a:lnTo>
                      <a:pt x="100" y="279"/>
                    </a:lnTo>
                    <a:lnTo>
                      <a:pt x="100" y="277"/>
                    </a:lnTo>
                    <a:lnTo>
                      <a:pt x="103" y="277"/>
                    </a:lnTo>
                    <a:lnTo>
                      <a:pt x="101" y="273"/>
                    </a:lnTo>
                    <a:lnTo>
                      <a:pt x="103" y="270"/>
                    </a:lnTo>
                    <a:lnTo>
                      <a:pt x="96" y="248"/>
                    </a:lnTo>
                    <a:lnTo>
                      <a:pt x="96" y="250"/>
                    </a:lnTo>
                    <a:lnTo>
                      <a:pt x="94" y="252"/>
                    </a:lnTo>
                    <a:lnTo>
                      <a:pt x="87" y="204"/>
                    </a:lnTo>
                    <a:lnTo>
                      <a:pt x="84" y="204"/>
                    </a:lnTo>
                    <a:lnTo>
                      <a:pt x="76" y="197"/>
                    </a:lnTo>
                    <a:lnTo>
                      <a:pt x="73" y="197"/>
                    </a:lnTo>
                    <a:lnTo>
                      <a:pt x="71" y="188"/>
                    </a:lnTo>
                    <a:lnTo>
                      <a:pt x="69" y="200"/>
                    </a:lnTo>
                    <a:lnTo>
                      <a:pt x="50" y="216"/>
                    </a:lnTo>
                    <a:lnTo>
                      <a:pt x="48" y="214"/>
                    </a:lnTo>
                    <a:lnTo>
                      <a:pt x="46" y="214"/>
                    </a:lnTo>
                    <a:lnTo>
                      <a:pt x="44" y="213"/>
                    </a:lnTo>
                    <a:lnTo>
                      <a:pt x="43" y="216"/>
                    </a:lnTo>
                    <a:lnTo>
                      <a:pt x="37" y="214"/>
                    </a:lnTo>
                    <a:lnTo>
                      <a:pt x="35" y="213"/>
                    </a:lnTo>
                    <a:lnTo>
                      <a:pt x="35" y="209"/>
                    </a:lnTo>
                    <a:lnTo>
                      <a:pt x="34" y="213"/>
                    </a:lnTo>
                    <a:lnTo>
                      <a:pt x="32" y="211"/>
                    </a:lnTo>
                    <a:lnTo>
                      <a:pt x="32" y="20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8" name="Freeform 2990">
                <a:extLst>
                  <a:ext uri="{FF2B5EF4-FFF2-40B4-BE49-F238E27FC236}">
                    <a16:creationId xmlns:a16="http://schemas.microsoft.com/office/drawing/2014/main" id="{BA376608-417F-4A4B-BE46-3D4694748FA0}"/>
                  </a:ext>
                </a:extLst>
              </p:cNvPr>
              <p:cNvSpPr>
                <a:spLocks/>
              </p:cNvSpPr>
              <p:nvPr/>
            </p:nvSpPr>
            <p:spPr bwMode="auto">
              <a:xfrm>
                <a:off x="4173" y="2243"/>
                <a:ext cx="143" cy="307"/>
              </a:xfrm>
              <a:custGeom>
                <a:avLst/>
                <a:gdLst>
                  <a:gd name="T0" fmla="*/ 35 w 143"/>
                  <a:gd name="T1" fmla="*/ 177 h 307"/>
                  <a:gd name="T2" fmla="*/ 26 w 143"/>
                  <a:gd name="T3" fmla="*/ 159 h 307"/>
                  <a:gd name="T4" fmla="*/ 19 w 143"/>
                  <a:gd name="T5" fmla="*/ 157 h 307"/>
                  <a:gd name="T6" fmla="*/ 23 w 143"/>
                  <a:gd name="T7" fmla="*/ 156 h 307"/>
                  <a:gd name="T8" fmla="*/ 23 w 143"/>
                  <a:gd name="T9" fmla="*/ 150 h 307"/>
                  <a:gd name="T10" fmla="*/ 7 w 143"/>
                  <a:gd name="T11" fmla="*/ 141 h 307"/>
                  <a:gd name="T12" fmla="*/ 3 w 143"/>
                  <a:gd name="T13" fmla="*/ 138 h 307"/>
                  <a:gd name="T14" fmla="*/ 1 w 143"/>
                  <a:gd name="T15" fmla="*/ 122 h 307"/>
                  <a:gd name="T16" fmla="*/ 5 w 143"/>
                  <a:gd name="T17" fmla="*/ 113 h 307"/>
                  <a:gd name="T18" fmla="*/ 10 w 143"/>
                  <a:gd name="T19" fmla="*/ 111 h 307"/>
                  <a:gd name="T20" fmla="*/ 12 w 143"/>
                  <a:gd name="T21" fmla="*/ 107 h 307"/>
                  <a:gd name="T22" fmla="*/ 12 w 143"/>
                  <a:gd name="T23" fmla="*/ 97 h 307"/>
                  <a:gd name="T24" fmla="*/ 16 w 143"/>
                  <a:gd name="T25" fmla="*/ 81 h 307"/>
                  <a:gd name="T26" fmla="*/ 28 w 143"/>
                  <a:gd name="T27" fmla="*/ 79 h 307"/>
                  <a:gd name="T28" fmla="*/ 37 w 143"/>
                  <a:gd name="T29" fmla="*/ 56 h 307"/>
                  <a:gd name="T30" fmla="*/ 46 w 143"/>
                  <a:gd name="T31" fmla="*/ 45 h 307"/>
                  <a:gd name="T32" fmla="*/ 51 w 143"/>
                  <a:gd name="T33" fmla="*/ 29 h 307"/>
                  <a:gd name="T34" fmla="*/ 68 w 143"/>
                  <a:gd name="T35" fmla="*/ 20 h 307"/>
                  <a:gd name="T36" fmla="*/ 76 w 143"/>
                  <a:gd name="T37" fmla="*/ 18 h 307"/>
                  <a:gd name="T38" fmla="*/ 80 w 143"/>
                  <a:gd name="T39" fmla="*/ 9 h 307"/>
                  <a:gd name="T40" fmla="*/ 84 w 143"/>
                  <a:gd name="T41" fmla="*/ 2 h 307"/>
                  <a:gd name="T42" fmla="*/ 89 w 143"/>
                  <a:gd name="T43" fmla="*/ 2 h 307"/>
                  <a:gd name="T44" fmla="*/ 96 w 143"/>
                  <a:gd name="T45" fmla="*/ 14 h 307"/>
                  <a:gd name="T46" fmla="*/ 96 w 143"/>
                  <a:gd name="T47" fmla="*/ 52 h 307"/>
                  <a:gd name="T48" fmla="*/ 91 w 143"/>
                  <a:gd name="T49" fmla="*/ 59 h 307"/>
                  <a:gd name="T50" fmla="*/ 87 w 143"/>
                  <a:gd name="T51" fmla="*/ 75 h 307"/>
                  <a:gd name="T52" fmla="*/ 94 w 143"/>
                  <a:gd name="T53" fmla="*/ 75 h 307"/>
                  <a:gd name="T54" fmla="*/ 107 w 143"/>
                  <a:gd name="T55" fmla="*/ 82 h 307"/>
                  <a:gd name="T56" fmla="*/ 112 w 143"/>
                  <a:gd name="T57" fmla="*/ 107 h 307"/>
                  <a:gd name="T58" fmla="*/ 128 w 143"/>
                  <a:gd name="T59" fmla="*/ 118 h 307"/>
                  <a:gd name="T60" fmla="*/ 141 w 143"/>
                  <a:gd name="T61" fmla="*/ 114 h 307"/>
                  <a:gd name="T62" fmla="*/ 141 w 143"/>
                  <a:gd name="T63" fmla="*/ 120 h 307"/>
                  <a:gd name="T64" fmla="*/ 130 w 143"/>
                  <a:gd name="T65" fmla="*/ 131 h 307"/>
                  <a:gd name="T66" fmla="*/ 125 w 143"/>
                  <a:gd name="T67" fmla="*/ 134 h 307"/>
                  <a:gd name="T68" fmla="*/ 105 w 143"/>
                  <a:gd name="T69" fmla="*/ 150 h 307"/>
                  <a:gd name="T70" fmla="*/ 87 w 143"/>
                  <a:gd name="T71" fmla="*/ 170 h 307"/>
                  <a:gd name="T72" fmla="*/ 98 w 143"/>
                  <a:gd name="T73" fmla="*/ 191 h 307"/>
                  <a:gd name="T74" fmla="*/ 103 w 143"/>
                  <a:gd name="T75" fmla="*/ 207 h 307"/>
                  <a:gd name="T76" fmla="*/ 100 w 143"/>
                  <a:gd name="T77" fmla="*/ 218 h 307"/>
                  <a:gd name="T78" fmla="*/ 96 w 143"/>
                  <a:gd name="T79" fmla="*/ 227 h 307"/>
                  <a:gd name="T80" fmla="*/ 109 w 143"/>
                  <a:gd name="T81" fmla="*/ 245 h 307"/>
                  <a:gd name="T82" fmla="*/ 118 w 143"/>
                  <a:gd name="T83" fmla="*/ 279 h 307"/>
                  <a:gd name="T84" fmla="*/ 109 w 143"/>
                  <a:gd name="T85" fmla="*/ 293 h 307"/>
                  <a:gd name="T86" fmla="*/ 105 w 143"/>
                  <a:gd name="T87" fmla="*/ 282 h 307"/>
                  <a:gd name="T88" fmla="*/ 103 w 143"/>
                  <a:gd name="T89" fmla="*/ 277 h 307"/>
                  <a:gd name="T90" fmla="*/ 96 w 143"/>
                  <a:gd name="T91" fmla="*/ 248 h 307"/>
                  <a:gd name="T92" fmla="*/ 87 w 143"/>
                  <a:gd name="T93" fmla="*/ 204 h 307"/>
                  <a:gd name="T94" fmla="*/ 73 w 143"/>
                  <a:gd name="T95" fmla="*/ 197 h 307"/>
                  <a:gd name="T96" fmla="*/ 50 w 143"/>
                  <a:gd name="T97" fmla="*/ 216 h 307"/>
                  <a:gd name="T98" fmla="*/ 44 w 143"/>
                  <a:gd name="T99" fmla="*/ 213 h 307"/>
                  <a:gd name="T100" fmla="*/ 35 w 143"/>
                  <a:gd name="T101" fmla="*/ 213 h 307"/>
                  <a:gd name="T102" fmla="*/ 32 w 143"/>
                  <a:gd name="T103" fmla="*/ 21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3" h="307">
                    <a:moveTo>
                      <a:pt x="32" y="206"/>
                    </a:moveTo>
                    <a:lnTo>
                      <a:pt x="35" y="193"/>
                    </a:lnTo>
                    <a:lnTo>
                      <a:pt x="35" y="177"/>
                    </a:lnTo>
                    <a:lnTo>
                      <a:pt x="34" y="175"/>
                    </a:lnTo>
                    <a:lnTo>
                      <a:pt x="34" y="173"/>
                    </a:lnTo>
                    <a:lnTo>
                      <a:pt x="26" y="159"/>
                    </a:lnTo>
                    <a:lnTo>
                      <a:pt x="25" y="164"/>
                    </a:lnTo>
                    <a:lnTo>
                      <a:pt x="23" y="163"/>
                    </a:lnTo>
                    <a:lnTo>
                      <a:pt x="19" y="157"/>
                    </a:lnTo>
                    <a:lnTo>
                      <a:pt x="21" y="156"/>
                    </a:lnTo>
                    <a:lnTo>
                      <a:pt x="25" y="157"/>
                    </a:lnTo>
                    <a:lnTo>
                      <a:pt x="23" y="156"/>
                    </a:lnTo>
                    <a:lnTo>
                      <a:pt x="21" y="154"/>
                    </a:lnTo>
                    <a:lnTo>
                      <a:pt x="23" y="152"/>
                    </a:lnTo>
                    <a:lnTo>
                      <a:pt x="23" y="150"/>
                    </a:lnTo>
                    <a:lnTo>
                      <a:pt x="10" y="145"/>
                    </a:lnTo>
                    <a:lnTo>
                      <a:pt x="10" y="141"/>
                    </a:lnTo>
                    <a:lnTo>
                      <a:pt x="7" y="141"/>
                    </a:lnTo>
                    <a:lnTo>
                      <a:pt x="5" y="138"/>
                    </a:lnTo>
                    <a:lnTo>
                      <a:pt x="5" y="139"/>
                    </a:lnTo>
                    <a:lnTo>
                      <a:pt x="3" y="138"/>
                    </a:lnTo>
                    <a:lnTo>
                      <a:pt x="0" y="131"/>
                    </a:lnTo>
                    <a:lnTo>
                      <a:pt x="0" y="122"/>
                    </a:lnTo>
                    <a:lnTo>
                      <a:pt x="1" y="122"/>
                    </a:lnTo>
                    <a:lnTo>
                      <a:pt x="5" y="122"/>
                    </a:lnTo>
                    <a:lnTo>
                      <a:pt x="5" y="114"/>
                    </a:lnTo>
                    <a:lnTo>
                      <a:pt x="5" y="113"/>
                    </a:lnTo>
                    <a:lnTo>
                      <a:pt x="5" y="113"/>
                    </a:lnTo>
                    <a:lnTo>
                      <a:pt x="7" y="111"/>
                    </a:lnTo>
                    <a:lnTo>
                      <a:pt x="10" y="111"/>
                    </a:lnTo>
                    <a:lnTo>
                      <a:pt x="10" y="111"/>
                    </a:lnTo>
                    <a:lnTo>
                      <a:pt x="12" y="109"/>
                    </a:lnTo>
                    <a:lnTo>
                      <a:pt x="12" y="107"/>
                    </a:lnTo>
                    <a:lnTo>
                      <a:pt x="12" y="107"/>
                    </a:lnTo>
                    <a:lnTo>
                      <a:pt x="12" y="104"/>
                    </a:lnTo>
                    <a:lnTo>
                      <a:pt x="12" y="97"/>
                    </a:lnTo>
                    <a:lnTo>
                      <a:pt x="16" y="97"/>
                    </a:lnTo>
                    <a:lnTo>
                      <a:pt x="16" y="95"/>
                    </a:lnTo>
                    <a:lnTo>
                      <a:pt x="16" y="81"/>
                    </a:lnTo>
                    <a:lnTo>
                      <a:pt x="19" y="79"/>
                    </a:lnTo>
                    <a:lnTo>
                      <a:pt x="23" y="79"/>
                    </a:lnTo>
                    <a:lnTo>
                      <a:pt x="28" y="79"/>
                    </a:lnTo>
                    <a:lnTo>
                      <a:pt x="30" y="77"/>
                    </a:lnTo>
                    <a:lnTo>
                      <a:pt x="39" y="57"/>
                    </a:lnTo>
                    <a:lnTo>
                      <a:pt x="37" y="56"/>
                    </a:lnTo>
                    <a:lnTo>
                      <a:pt x="39" y="52"/>
                    </a:lnTo>
                    <a:lnTo>
                      <a:pt x="44" y="50"/>
                    </a:lnTo>
                    <a:lnTo>
                      <a:pt x="46" y="45"/>
                    </a:lnTo>
                    <a:lnTo>
                      <a:pt x="46" y="38"/>
                    </a:lnTo>
                    <a:lnTo>
                      <a:pt x="48" y="32"/>
                    </a:lnTo>
                    <a:lnTo>
                      <a:pt x="51" y="29"/>
                    </a:lnTo>
                    <a:lnTo>
                      <a:pt x="57" y="27"/>
                    </a:lnTo>
                    <a:lnTo>
                      <a:pt x="60" y="22"/>
                    </a:lnTo>
                    <a:lnTo>
                      <a:pt x="68" y="20"/>
                    </a:lnTo>
                    <a:lnTo>
                      <a:pt x="69" y="18"/>
                    </a:lnTo>
                    <a:lnTo>
                      <a:pt x="75" y="20"/>
                    </a:lnTo>
                    <a:lnTo>
                      <a:pt x="76" y="18"/>
                    </a:lnTo>
                    <a:lnTo>
                      <a:pt x="75" y="14"/>
                    </a:lnTo>
                    <a:lnTo>
                      <a:pt x="76" y="11"/>
                    </a:lnTo>
                    <a:lnTo>
                      <a:pt x="80" y="9"/>
                    </a:lnTo>
                    <a:lnTo>
                      <a:pt x="82" y="7"/>
                    </a:lnTo>
                    <a:lnTo>
                      <a:pt x="82" y="4"/>
                    </a:lnTo>
                    <a:lnTo>
                      <a:pt x="84" y="2"/>
                    </a:lnTo>
                    <a:lnTo>
                      <a:pt x="85" y="0"/>
                    </a:lnTo>
                    <a:lnTo>
                      <a:pt x="85" y="0"/>
                    </a:lnTo>
                    <a:lnTo>
                      <a:pt x="89" y="2"/>
                    </a:lnTo>
                    <a:lnTo>
                      <a:pt x="93" y="6"/>
                    </a:lnTo>
                    <a:lnTo>
                      <a:pt x="94" y="11"/>
                    </a:lnTo>
                    <a:lnTo>
                      <a:pt x="96" y="14"/>
                    </a:lnTo>
                    <a:lnTo>
                      <a:pt x="100" y="14"/>
                    </a:lnTo>
                    <a:lnTo>
                      <a:pt x="101" y="41"/>
                    </a:lnTo>
                    <a:lnTo>
                      <a:pt x="96" y="52"/>
                    </a:lnTo>
                    <a:lnTo>
                      <a:pt x="94" y="52"/>
                    </a:lnTo>
                    <a:lnTo>
                      <a:pt x="93" y="56"/>
                    </a:lnTo>
                    <a:lnTo>
                      <a:pt x="91" y="59"/>
                    </a:lnTo>
                    <a:lnTo>
                      <a:pt x="87" y="68"/>
                    </a:lnTo>
                    <a:lnTo>
                      <a:pt x="89" y="73"/>
                    </a:lnTo>
                    <a:lnTo>
                      <a:pt x="87" y="75"/>
                    </a:lnTo>
                    <a:lnTo>
                      <a:pt x="85" y="81"/>
                    </a:lnTo>
                    <a:lnTo>
                      <a:pt x="87" y="82"/>
                    </a:lnTo>
                    <a:lnTo>
                      <a:pt x="94" y="75"/>
                    </a:lnTo>
                    <a:lnTo>
                      <a:pt x="105" y="75"/>
                    </a:lnTo>
                    <a:lnTo>
                      <a:pt x="105" y="79"/>
                    </a:lnTo>
                    <a:lnTo>
                      <a:pt x="107" y="82"/>
                    </a:lnTo>
                    <a:lnTo>
                      <a:pt x="107" y="89"/>
                    </a:lnTo>
                    <a:lnTo>
                      <a:pt x="116" y="95"/>
                    </a:lnTo>
                    <a:lnTo>
                      <a:pt x="112" y="107"/>
                    </a:lnTo>
                    <a:lnTo>
                      <a:pt x="121" y="111"/>
                    </a:lnTo>
                    <a:lnTo>
                      <a:pt x="123" y="113"/>
                    </a:lnTo>
                    <a:lnTo>
                      <a:pt x="128" y="118"/>
                    </a:lnTo>
                    <a:lnTo>
                      <a:pt x="134" y="118"/>
                    </a:lnTo>
                    <a:lnTo>
                      <a:pt x="139" y="114"/>
                    </a:lnTo>
                    <a:lnTo>
                      <a:pt x="141" y="114"/>
                    </a:lnTo>
                    <a:lnTo>
                      <a:pt x="143" y="116"/>
                    </a:lnTo>
                    <a:lnTo>
                      <a:pt x="141" y="118"/>
                    </a:lnTo>
                    <a:lnTo>
                      <a:pt x="141" y="120"/>
                    </a:lnTo>
                    <a:lnTo>
                      <a:pt x="132" y="125"/>
                    </a:lnTo>
                    <a:lnTo>
                      <a:pt x="134" y="129"/>
                    </a:lnTo>
                    <a:lnTo>
                      <a:pt x="130" y="131"/>
                    </a:lnTo>
                    <a:lnTo>
                      <a:pt x="128" y="131"/>
                    </a:lnTo>
                    <a:lnTo>
                      <a:pt x="126" y="132"/>
                    </a:lnTo>
                    <a:lnTo>
                      <a:pt x="125" y="134"/>
                    </a:lnTo>
                    <a:lnTo>
                      <a:pt x="123" y="139"/>
                    </a:lnTo>
                    <a:lnTo>
                      <a:pt x="118" y="141"/>
                    </a:lnTo>
                    <a:lnTo>
                      <a:pt x="105" y="150"/>
                    </a:lnTo>
                    <a:lnTo>
                      <a:pt x="93" y="152"/>
                    </a:lnTo>
                    <a:lnTo>
                      <a:pt x="87" y="168"/>
                    </a:lnTo>
                    <a:lnTo>
                      <a:pt x="87" y="170"/>
                    </a:lnTo>
                    <a:lnTo>
                      <a:pt x="85" y="172"/>
                    </a:lnTo>
                    <a:lnTo>
                      <a:pt x="91" y="186"/>
                    </a:lnTo>
                    <a:lnTo>
                      <a:pt x="98" y="191"/>
                    </a:lnTo>
                    <a:lnTo>
                      <a:pt x="100" y="193"/>
                    </a:lnTo>
                    <a:lnTo>
                      <a:pt x="100" y="207"/>
                    </a:lnTo>
                    <a:lnTo>
                      <a:pt x="103" y="207"/>
                    </a:lnTo>
                    <a:lnTo>
                      <a:pt x="105" y="209"/>
                    </a:lnTo>
                    <a:lnTo>
                      <a:pt x="103" y="211"/>
                    </a:lnTo>
                    <a:lnTo>
                      <a:pt x="100" y="218"/>
                    </a:lnTo>
                    <a:lnTo>
                      <a:pt x="100" y="222"/>
                    </a:lnTo>
                    <a:lnTo>
                      <a:pt x="96" y="225"/>
                    </a:lnTo>
                    <a:lnTo>
                      <a:pt x="96" y="227"/>
                    </a:lnTo>
                    <a:lnTo>
                      <a:pt x="94" y="231"/>
                    </a:lnTo>
                    <a:lnTo>
                      <a:pt x="96" y="236"/>
                    </a:lnTo>
                    <a:lnTo>
                      <a:pt x="109" y="245"/>
                    </a:lnTo>
                    <a:lnTo>
                      <a:pt x="112" y="264"/>
                    </a:lnTo>
                    <a:lnTo>
                      <a:pt x="112" y="264"/>
                    </a:lnTo>
                    <a:lnTo>
                      <a:pt x="118" y="279"/>
                    </a:lnTo>
                    <a:lnTo>
                      <a:pt x="118" y="282"/>
                    </a:lnTo>
                    <a:lnTo>
                      <a:pt x="112" y="289"/>
                    </a:lnTo>
                    <a:lnTo>
                      <a:pt x="109" y="293"/>
                    </a:lnTo>
                    <a:lnTo>
                      <a:pt x="103" y="307"/>
                    </a:lnTo>
                    <a:lnTo>
                      <a:pt x="100" y="306"/>
                    </a:lnTo>
                    <a:lnTo>
                      <a:pt x="105" y="282"/>
                    </a:lnTo>
                    <a:lnTo>
                      <a:pt x="100" y="279"/>
                    </a:lnTo>
                    <a:lnTo>
                      <a:pt x="100" y="277"/>
                    </a:lnTo>
                    <a:lnTo>
                      <a:pt x="103" y="277"/>
                    </a:lnTo>
                    <a:lnTo>
                      <a:pt x="101" y="273"/>
                    </a:lnTo>
                    <a:lnTo>
                      <a:pt x="103" y="270"/>
                    </a:lnTo>
                    <a:lnTo>
                      <a:pt x="96" y="248"/>
                    </a:lnTo>
                    <a:lnTo>
                      <a:pt x="96" y="250"/>
                    </a:lnTo>
                    <a:lnTo>
                      <a:pt x="94" y="252"/>
                    </a:lnTo>
                    <a:lnTo>
                      <a:pt x="87" y="204"/>
                    </a:lnTo>
                    <a:lnTo>
                      <a:pt x="84" y="204"/>
                    </a:lnTo>
                    <a:lnTo>
                      <a:pt x="76" y="197"/>
                    </a:lnTo>
                    <a:lnTo>
                      <a:pt x="73" y="197"/>
                    </a:lnTo>
                    <a:lnTo>
                      <a:pt x="71" y="188"/>
                    </a:lnTo>
                    <a:lnTo>
                      <a:pt x="69" y="200"/>
                    </a:lnTo>
                    <a:lnTo>
                      <a:pt x="50" y="216"/>
                    </a:lnTo>
                    <a:lnTo>
                      <a:pt x="48" y="214"/>
                    </a:lnTo>
                    <a:lnTo>
                      <a:pt x="46" y="214"/>
                    </a:lnTo>
                    <a:lnTo>
                      <a:pt x="44" y="213"/>
                    </a:lnTo>
                    <a:lnTo>
                      <a:pt x="43" y="216"/>
                    </a:lnTo>
                    <a:lnTo>
                      <a:pt x="37" y="214"/>
                    </a:lnTo>
                    <a:lnTo>
                      <a:pt x="35" y="213"/>
                    </a:lnTo>
                    <a:lnTo>
                      <a:pt x="35" y="209"/>
                    </a:lnTo>
                    <a:lnTo>
                      <a:pt x="34" y="213"/>
                    </a:lnTo>
                    <a:lnTo>
                      <a:pt x="32" y="211"/>
                    </a:lnTo>
                    <a:lnTo>
                      <a:pt x="32" y="20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49" name="Freeform 2991">
                <a:extLst>
                  <a:ext uri="{FF2B5EF4-FFF2-40B4-BE49-F238E27FC236}">
                    <a16:creationId xmlns:a16="http://schemas.microsoft.com/office/drawing/2014/main" id="{BE9FD289-41A1-DA41-A31F-C611619C39FF}"/>
                  </a:ext>
                </a:extLst>
              </p:cNvPr>
              <p:cNvSpPr>
                <a:spLocks/>
              </p:cNvSpPr>
              <p:nvPr/>
            </p:nvSpPr>
            <p:spPr bwMode="auto">
              <a:xfrm>
                <a:off x="4116" y="2243"/>
                <a:ext cx="55" cy="29"/>
              </a:xfrm>
              <a:custGeom>
                <a:avLst/>
                <a:gdLst>
                  <a:gd name="T0" fmla="*/ 48 w 55"/>
                  <a:gd name="T1" fmla="*/ 9 h 29"/>
                  <a:gd name="T2" fmla="*/ 48 w 55"/>
                  <a:gd name="T3" fmla="*/ 9 h 29"/>
                  <a:gd name="T4" fmla="*/ 44 w 55"/>
                  <a:gd name="T5" fmla="*/ 7 h 29"/>
                  <a:gd name="T6" fmla="*/ 42 w 55"/>
                  <a:gd name="T7" fmla="*/ 6 h 29"/>
                  <a:gd name="T8" fmla="*/ 42 w 55"/>
                  <a:gd name="T9" fmla="*/ 6 h 29"/>
                  <a:gd name="T10" fmla="*/ 39 w 55"/>
                  <a:gd name="T11" fmla="*/ 7 h 29"/>
                  <a:gd name="T12" fmla="*/ 28 w 55"/>
                  <a:gd name="T13" fmla="*/ 6 h 29"/>
                  <a:gd name="T14" fmla="*/ 26 w 55"/>
                  <a:gd name="T15" fmla="*/ 4 h 29"/>
                  <a:gd name="T16" fmla="*/ 26 w 55"/>
                  <a:gd name="T17" fmla="*/ 2 h 29"/>
                  <a:gd name="T18" fmla="*/ 25 w 55"/>
                  <a:gd name="T19" fmla="*/ 2 h 29"/>
                  <a:gd name="T20" fmla="*/ 23 w 55"/>
                  <a:gd name="T21" fmla="*/ 0 h 29"/>
                  <a:gd name="T22" fmla="*/ 19 w 55"/>
                  <a:gd name="T23" fmla="*/ 0 h 29"/>
                  <a:gd name="T24" fmla="*/ 16 w 55"/>
                  <a:gd name="T25" fmla="*/ 2 h 29"/>
                  <a:gd name="T26" fmla="*/ 12 w 55"/>
                  <a:gd name="T27" fmla="*/ 6 h 29"/>
                  <a:gd name="T28" fmla="*/ 10 w 55"/>
                  <a:gd name="T29" fmla="*/ 11 h 29"/>
                  <a:gd name="T30" fmla="*/ 3 w 55"/>
                  <a:gd name="T31" fmla="*/ 16 h 29"/>
                  <a:gd name="T32" fmla="*/ 3 w 55"/>
                  <a:gd name="T33" fmla="*/ 18 h 29"/>
                  <a:gd name="T34" fmla="*/ 0 w 55"/>
                  <a:gd name="T35" fmla="*/ 22 h 29"/>
                  <a:gd name="T36" fmla="*/ 0 w 55"/>
                  <a:gd name="T37" fmla="*/ 23 h 29"/>
                  <a:gd name="T38" fmla="*/ 1 w 55"/>
                  <a:gd name="T39" fmla="*/ 23 h 29"/>
                  <a:gd name="T40" fmla="*/ 1 w 55"/>
                  <a:gd name="T41" fmla="*/ 23 h 29"/>
                  <a:gd name="T42" fmla="*/ 1 w 55"/>
                  <a:gd name="T43" fmla="*/ 25 h 29"/>
                  <a:gd name="T44" fmla="*/ 3 w 55"/>
                  <a:gd name="T45" fmla="*/ 27 h 29"/>
                  <a:gd name="T46" fmla="*/ 3 w 55"/>
                  <a:gd name="T47" fmla="*/ 27 h 29"/>
                  <a:gd name="T48" fmla="*/ 5 w 55"/>
                  <a:gd name="T49" fmla="*/ 27 h 29"/>
                  <a:gd name="T50" fmla="*/ 19 w 55"/>
                  <a:gd name="T51" fmla="*/ 29 h 29"/>
                  <a:gd name="T52" fmla="*/ 26 w 55"/>
                  <a:gd name="T53" fmla="*/ 27 h 29"/>
                  <a:gd name="T54" fmla="*/ 33 w 55"/>
                  <a:gd name="T55" fmla="*/ 29 h 29"/>
                  <a:gd name="T56" fmla="*/ 51 w 55"/>
                  <a:gd name="T57" fmla="*/ 25 h 29"/>
                  <a:gd name="T58" fmla="*/ 55 w 55"/>
                  <a:gd name="T59" fmla="*/ 23 h 29"/>
                  <a:gd name="T60" fmla="*/ 55 w 55"/>
                  <a:gd name="T61" fmla="*/ 23 h 29"/>
                  <a:gd name="T62" fmla="*/ 55 w 55"/>
                  <a:gd name="T63" fmla="*/ 22 h 29"/>
                  <a:gd name="T64" fmla="*/ 55 w 55"/>
                  <a:gd name="T65" fmla="*/ 18 h 29"/>
                  <a:gd name="T66" fmla="*/ 53 w 55"/>
                  <a:gd name="T67" fmla="*/ 16 h 29"/>
                  <a:gd name="T68" fmla="*/ 48 w 55"/>
                  <a:gd name="T69" fmla="*/ 14 h 29"/>
                  <a:gd name="T70" fmla="*/ 48 w 55"/>
                  <a:gd name="T71" fmla="*/ 13 h 29"/>
                  <a:gd name="T72" fmla="*/ 48 w 55"/>
                  <a:gd name="T73" fmla="*/ 13 h 29"/>
                  <a:gd name="T74" fmla="*/ 48 w 55"/>
                  <a:gd name="T75" fmla="*/ 11 h 29"/>
                  <a:gd name="T76" fmla="*/ 48 w 55"/>
                  <a:gd name="T7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29">
                    <a:moveTo>
                      <a:pt x="48" y="9"/>
                    </a:moveTo>
                    <a:lnTo>
                      <a:pt x="48" y="9"/>
                    </a:lnTo>
                    <a:lnTo>
                      <a:pt x="44" y="7"/>
                    </a:lnTo>
                    <a:lnTo>
                      <a:pt x="42" y="6"/>
                    </a:lnTo>
                    <a:lnTo>
                      <a:pt x="42" y="6"/>
                    </a:lnTo>
                    <a:lnTo>
                      <a:pt x="39" y="7"/>
                    </a:lnTo>
                    <a:lnTo>
                      <a:pt x="28" y="6"/>
                    </a:lnTo>
                    <a:lnTo>
                      <a:pt x="26" y="4"/>
                    </a:lnTo>
                    <a:lnTo>
                      <a:pt x="26" y="2"/>
                    </a:lnTo>
                    <a:lnTo>
                      <a:pt x="25" y="2"/>
                    </a:lnTo>
                    <a:lnTo>
                      <a:pt x="23" y="0"/>
                    </a:lnTo>
                    <a:lnTo>
                      <a:pt x="19" y="0"/>
                    </a:lnTo>
                    <a:lnTo>
                      <a:pt x="16" y="2"/>
                    </a:lnTo>
                    <a:lnTo>
                      <a:pt x="12" y="6"/>
                    </a:lnTo>
                    <a:lnTo>
                      <a:pt x="10" y="11"/>
                    </a:lnTo>
                    <a:lnTo>
                      <a:pt x="3" y="16"/>
                    </a:lnTo>
                    <a:lnTo>
                      <a:pt x="3" y="18"/>
                    </a:lnTo>
                    <a:lnTo>
                      <a:pt x="0" y="22"/>
                    </a:lnTo>
                    <a:lnTo>
                      <a:pt x="0" y="23"/>
                    </a:lnTo>
                    <a:lnTo>
                      <a:pt x="1" y="23"/>
                    </a:lnTo>
                    <a:lnTo>
                      <a:pt x="1" y="23"/>
                    </a:lnTo>
                    <a:lnTo>
                      <a:pt x="1" y="25"/>
                    </a:lnTo>
                    <a:lnTo>
                      <a:pt x="3" y="27"/>
                    </a:lnTo>
                    <a:lnTo>
                      <a:pt x="3" y="27"/>
                    </a:lnTo>
                    <a:lnTo>
                      <a:pt x="5" y="27"/>
                    </a:lnTo>
                    <a:lnTo>
                      <a:pt x="19" y="29"/>
                    </a:lnTo>
                    <a:lnTo>
                      <a:pt x="26" y="27"/>
                    </a:lnTo>
                    <a:lnTo>
                      <a:pt x="33" y="29"/>
                    </a:lnTo>
                    <a:lnTo>
                      <a:pt x="51" y="25"/>
                    </a:lnTo>
                    <a:lnTo>
                      <a:pt x="55" y="23"/>
                    </a:lnTo>
                    <a:lnTo>
                      <a:pt x="55" y="23"/>
                    </a:lnTo>
                    <a:lnTo>
                      <a:pt x="55" y="22"/>
                    </a:lnTo>
                    <a:lnTo>
                      <a:pt x="55" y="18"/>
                    </a:lnTo>
                    <a:lnTo>
                      <a:pt x="53" y="16"/>
                    </a:lnTo>
                    <a:lnTo>
                      <a:pt x="48" y="14"/>
                    </a:lnTo>
                    <a:lnTo>
                      <a:pt x="48" y="13"/>
                    </a:lnTo>
                    <a:lnTo>
                      <a:pt x="48" y="13"/>
                    </a:lnTo>
                    <a:lnTo>
                      <a:pt x="48" y="11"/>
                    </a:lnTo>
                    <a:lnTo>
                      <a:pt x="48"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0" name="Freeform 2992">
                <a:extLst>
                  <a:ext uri="{FF2B5EF4-FFF2-40B4-BE49-F238E27FC236}">
                    <a16:creationId xmlns:a16="http://schemas.microsoft.com/office/drawing/2014/main" id="{65825184-08CA-8C43-9B90-9A8CFC537E93}"/>
                  </a:ext>
                </a:extLst>
              </p:cNvPr>
              <p:cNvSpPr>
                <a:spLocks/>
              </p:cNvSpPr>
              <p:nvPr/>
            </p:nvSpPr>
            <p:spPr bwMode="auto">
              <a:xfrm>
                <a:off x="4116" y="2243"/>
                <a:ext cx="55" cy="29"/>
              </a:xfrm>
              <a:custGeom>
                <a:avLst/>
                <a:gdLst>
                  <a:gd name="T0" fmla="*/ 48 w 55"/>
                  <a:gd name="T1" fmla="*/ 9 h 29"/>
                  <a:gd name="T2" fmla="*/ 48 w 55"/>
                  <a:gd name="T3" fmla="*/ 9 h 29"/>
                  <a:gd name="T4" fmla="*/ 44 w 55"/>
                  <a:gd name="T5" fmla="*/ 7 h 29"/>
                  <a:gd name="T6" fmla="*/ 42 w 55"/>
                  <a:gd name="T7" fmla="*/ 6 h 29"/>
                  <a:gd name="T8" fmla="*/ 42 w 55"/>
                  <a:gd name="T9" fmla="*/ 6 h 29"/>
                  <a:gd name="T10" fmla="*/ 39 w 55"/>
                  <a:gd name="T11" fmla="*/ 7 h 29"/>
                  <a:gd name="T12" fmla="*/ 28 w 55"/>
                  <a:gd name="T13" fmla="*/ 6 h 29"/>
                  <a:gd name="T14" fmla="*/ 26 w 55"/>
                  <a:gd name="T15" fmla="*/ 4 h 29"/>
                  <a:gd name="T16" fmla="*/ 26 w 55"/>
                  <a:gd name="T17" fmla="*/ 2 h 29"/>
                  <a:gd name="T18" fmla="*/ 25 w 55"/>
                  <a:gd name="T19" fmla="*/ 2 h 29"/>
                  <a:gd name="T20" fmla="*/ 23 w 55"/>
                  <a:gd name="T21" fmla="*/ 0 h 29"/>
                  <a:gd name="T22" fmla="*/ 19 w 55"/>
                  <a:gd name="T23" fmla="*/ 0 h 29"/>
                  <a:gd name="T24" fmla="*/ 16 w 55"/>
                  <a:gd name="T25" fmla="*/ 2 h 29"/>
                  <a:gd name="T26" fmla="*/ 12 w 55"/>
                  <a:gd name="T27" fmla="*/ 6 h 29"/>
                  <a:gd name="T28" fmla="*/ 10 w 55"/>
                  <a:gd name="T29" fmla="*/ 11 h 29"/>
                  <a:gd name="T30" fmla="*/ 3 w 55"/>
                  <a:gd name="T31" fmla="*/ 16 h 29"/>
                  <a:gd name="T32" fmla="*/ 3 w 55"/>
                  <a:gd name="T33" fmla="*/ 18 h 29"/>
                  <a:gd name="T34" fmla="*/ 0 w 55"/>
                  <a:gd name="T35" fmla="*/ 22 h 29"/>
                  <a:gd name="T36" fmla="*/ 0 w 55"/>
                  <a:gd name="T37" fmla="*/ 23 h 29"/>
                  <a:gd name="T38" fmla="*/ 1 w 55"/>
                  <a:gd name="T39" fmla="*/ 23 h 29"/>
                  <a:gd name="T40" fmla="*/ 1 w 55"/>
                  <a:gd name="T41" fmla="*/ 23 h 29"/>
                  <a:gd name="T42" fmla="*/ 1 w 55"/>
                  <a:gd name="T43" fmla="*/ 25 h 29"/>
                  <a:gd name="T44" fmla="*/ 3 w 55"/>
                  <a:gd name="T45" fmla="*/ 27 h 29"/>
                  <a:gd name="T46" fmla="*/ 3 w 55"/>
                  <a:gd name="T47" fmla="*/ 27 h 29"/>
                  <a:gd name="T48" fmla="*/ 5 w 55"/>
                  <a:gd name="T49" fmla="*/ 27 h 29"/>
                  <a:gd name="T50" fmla="*/ 19 w 55"/>
                  <a:gd name="T51" fmla="*/ 29 h 29"/>
                  <a:gd name="T52" fmla="*/ 26 w 55"/>
                  <a:gd name="T53" fmla="*/ 27 h 29"/>
                  <a:gd name="T54" fmla="*/ 33 w 55"/>
                  <a:gd name="T55" fmla="*/ 29 h 29"/>
                  <a:gd name="T56" fmla="*/ 51 w 55"/>
                  <a:gd name="T57" fmla="*/ 25 h 29"/>
                  <a:gd name="T58" fmla="*/ 55 w 55"/>
                  <a:gd name="T59" fmla="*/ 23 h 29"/>
                  <a:gd name="T60" fmla="*/ 55 w 55"/>
                  <a:gd name="T61" fmla="*/ 23 h 29"/>
                  <a:gd name="T62" fmla="*/ 55 w 55"/>
                  <a:gd name="T63" fmla="*/ 22 h 29"/>
                  <a:gd name="T64" fmla="*/ 55 w 55"/>
                  <a:gd name="T65" fmla="*/ 18 h 29"/>
                  <a:gd name="T66" fmla="*/ 53 w 55"/>
                  <a:gd name="T67" fmla="*/ 16 h 29"/>
                  <a:gd name="T68" fmla="*/ 48 w 55"/>
                  <a:gd name="T69" fmla="*/ 14 h 29"/>
                  <a:gd name="T70" fmla="*/ 48 w 55"/>
                  <a:gd name="T71" fmla="*/ 13 h 29"/>
                  <a:gd name="T72" fmla="*/ 48 w 55"/>
                  <a:gd name="T73" fmla="*/ 13 h 29"/>
                  <a:gd name="T74" fmla="*/ 48 w 55"/>
                  <a:gd name="T75" fmla="*/ 11 h 29"/>
                  <a:gd name="T76" fmla="*/ 48 w 55"/>
                  <a:gd name="T7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29">
                    <a:moveTo>
                      <a:pt x="48" y="9"/>
                    </a:moveTo>
                    <a:lnTo>
                      <a:pt x="48" y="9"/>
                    </a:lnTo>
                    <a:lnTo>
                      <a:pt x="44" y="7"/>
                    </a:lnTo>
                    <a:lnTo>
                      <a:pt x="42" y="6"/>
                    </a:lnTo>
                    <a:lnTo>
                      <a:pt x="42" y="6"/>
                    </a:lnTo>
                    <a:lnTo>
                      <a:pt x="39" y="7"/>
                    </a:lnTo>
                    <a:lnTo>
                      <a:pt x="28" y="6"/>
                    </a:lnTo>
                    <a:lnTo>
                      <a:pt x="26" y="4"/>
                    </a:lnTo>
                    <a:lnTo>
                      <a:pt x="26" y="2"/>
                    </a:lnTo>
                    <a:lnTo>
                      <a:pt x="25" y="2"/>
                    </a:lnTo>
                    <a:lnTo>
                      <a:pt x="23" y="0"/>
                    </a:lnTo>
                    <a:lnTo>
                      <a:pt x="19" y="0"/>
                    </a:lnTo>
                    <a:lnTo>
                      <a:pt x="16" y="2"/>
                    </a:lnTo>
                    <a:lnTo>
                      <a:pt x="12" y="6"/>
                    </a:lnTo>
                    <a:lnTo>
                      <a:pt x="10" y="11"/>
                    </a:lnTo>
                    <a:lnTo>
                      <a:pt x="3" y="16"/>
                    </a:lnTo>
                    <a:lnTo>
                      <a:pt x="3" y="18"/>
                    </a:lnTo>
                    <a:lnTo>
                      <a:pt x="0" y="22"/>
                    </a:lnTo>
                    <a:lnTo>
                      <a:pt x="0" y="23"/>
                    </a:lnTo>
                    <a:lnTo>
                      <a:pt x="1" y="23"/>
                    </a:lnTo>
                    <a:lnTo>
                      <a:pt x="1" y="23"/>
                    </a:lnTo>
                    <a:lnTo>
                      <a:pt x="1" y="25"/>
                    </a:lnTo>
                    <a:lnTo>
                      <a:pt x="3" y="27"/>
                    </a:lnTo>
                    <a:lnTo>
                      <a:pt x="3" y="27"/>
                    </a:lnTo>
                    <a:lnTo>
                      <a:pt x="5" y="27"/>
                    </a:lnTo>
                    <a:lnTo>
                      <a:pt x="19" y="29"/>
                    </a:lnTo>
                    <a:lnTo>
                      <a:pt x="26" y="27"/>
                    </a:lnTo>
                    <a:lnTo>
                      <a:pt x="33" y="29"/>
                    </a:lnTo>
                    <a:lnTo>
                      <a:pt x="51" y="25"/>
                    </a:lnTo>
                    <a:lnTo>
                      <a:pt x="55" y="23"/>
                    </a:lnTo>
                    <a:lnTo>
                      <a:pt x="55" y="23"/>
                    </a:lnTo>
                    <a:lnTo>
                      <a:pt x="55" y="22"/>
                    </a:lnTo>
                    <a:lnTo>
                      <a:pt x="55" y="18"/>
                    </a:lnTo>
                    <a:lnTo>
                      <a:pt x="53" y="16"/>
                    </a:lnTo>
                    <a:lnTo>
                      <a:pt x="48" y="14"/>
                    </a:lnTo>
                    <a:lnTo>
                      <a:pt x="48" y="13"/>
                    </a:lnTo>
                    <a:lnTo>
                      <a:pt x="48" y="13"/>
                    </a:lnTo>
                    <a:lnTo>
                      <a:pt x="48" y="11"/>
                    </a:lnTo>
                    <a:lnTo>
                      <a:pt x="48"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1" name="Freeform 2993">
                <a:extLst>
                  <a:ext uri="{FF2B5EF4-FFF2-40B4-BE49-F238E27FC236}">
                    <a16:creationId xmlns:a16="http://schemas.microsoft.com/office/drawing/2014/main" id="{8A1BF5EB-20C0-6946-A1D3-0BF9B90DAFD9}"/>
                  </a:ext>
                </a:extLst>
              </p:cNvPr>
              <p:cNvSpPr>
                <a:spLocks/>
              </p:cNvSpPr>
              <p:nvPr/>
            </p:nvSpPr>
            <p:spPr bwMode="auto">
              <a:xfrm>
                <a:off x="4933" y="1899"/>
                <a:ext cx="97" cy="89"/>
              </a:xfrm>
              <a:custGeom>
                <a:avLst/>
                <a:gdLst>
                  <a:gd name="T0" fmla="*/ 90 w 97"/>
                  <a:gd name="T1" fmla="*/ 26 h 89"/>
                  <a:gd name="T2" fmla="*/ 86 w 97"/>
                  <a:gd name="T3" fmla="*/ 37 h 89"/>
                  <a:gd name="T4" fmla="*/ 90 w 97"/>
                  <a:gd name="T5" fmla="*/ 42 h 89"/>
                  <a:gd name="T6" fmla="*/ 93 w 97"/>
                  <a:gd name="T7" fmla="*/ 48 h 89"/>
                  <a:gd name="T8" fmla="*/ 97 w 97"/>
                  <a:gd name="T9" fmla="*/ 50 h 89"/>
                  <a:gd name="T10" fmla="*/ 84 w 97"/>
                  <a:gd name="T11" fmla="*/ 55 h 89"/>
                  <a:gd name="T12" fmla="*/ 81 w 97"/>
                  <a:gd name="T13" fmla="*/ 57 h 89"/>
                  <a:gd name="T14" fmla="*/ 70 w 97"/>
                  <a:gd name="T15" fmla="*/ 57 h 89"/>
                  <a:gd name="T16" fmla="*/ 59 w 97"/>
                  <a:gd name="T17" fmla="*/ 69 h 89"/>
                  <a:gd name="T18" fmla="*/ 56 w 97"/>
                  <a:gd name="T19" fmla="*/ 78 h 89"/>
                  <a:gd name="T20" fmla="*/ 29 w 97"/>
                  <a:gd name="T21" fmla="*/ 64 h 89"/>
                  <a:gd name="T22" fmla="*/ 24 w 97"/>
                  <a:gd name="T23" fmla="*/ 67 h 89"/>
                  <a:gd name="T24" fmla="*/ 16 w 97"/>
                  <a:gd name="T25" fmla="*/ 66 h 89"/>
                  <a:gd name="T26" fmla="*/ 9 w 97"/>
                  <a:gd name="T27" fmla="*/ 69 h 89"/>
                  <a:gd name="T28" fmla="*/ 18 w 97"/>
                  <a:gd name="T29" fmla="*/ 76 h 89"/>
                  <a:gd name="T30" fmla="*/ 22 w 97"/>
                  <a:gd name="T31" fmla="*/ 82 h 89"/>
                  <a:gd name="T32" fmla="*/ 13 w 97"/>
                  <a:gd name="T33" fmla="*/ 83 h 89"/>
                  <a:gd name="T34" fmla="*/ 7 w 97"/>
                  <a:gd name="T35" fmla="*/ 89 h 89"/>
                  <a:gd name="T36" fmla="*/ 4 w 97"/>
                  <a:gd name="T37" fmla="*/ 85 h 89"/>
                  <a:gd name="T38" fmla="*/ 0 w 97"/>
                  <a:gd name="T39" fmla="*/ 71 h 89"/>
                  <a:gd name="T40" fmla="*/ 4 w 97"/>
                  <a:gd name="T41" fmla="*/ 62 h 89"/>
                  <a:gd name="T42" fmla="*/ 11 w 97"/>
                  <a:gd name="T43" fmla="*/ 57 h 89"/>
                  <a:gd name="T44" fmla="*/ 11 w 97"/>
                  <a:gd name="T45" fmla="*/ 51 h 89"/>
                  <a:gd name="T46" fmla="*/ 18 w 97"/>
                  <a:gd name="T47" fmla="*/ 51 h 89"/>
                  <a:gd name="T48" fmla="*/ 27 w 97"/>
                  <a:gd name="T49" fmla="*/ 46 h 89"/>
                  <a:gd name="T50" fmla="*/ 29 w 97"/>
                  <a:gd name="T51" fmla="*/ 37 h 89"/>
                  <a:gd name="T52" fmla="*/ 31 w 97"/>
                  <a:gd name="T53" fmla="*/ 7 h 89"/>
                  <a:gd name="T54" fmla="*/ 34 w 97"/>
                  <a:gd name="T55" fmla="*/ 0 h 89"/>
                  <a:gd name="T56" fmla="*/ 38 w 97"/>
                  <a:gd name="T57" fmla="*/ 1 h 89"/>
                  <a:gd name="T58" fmla="*/ 54 w 97"/>
                  <a:gd name="T59" fmla="*/ 21 h 89"/>
                  <a:gd name="T60" fmla="*/ 72 w 97"/>
                  <a:gd name="T61" fmla="*/ 32 h 89"/>
                  <a:gd name="T62" fmla="*/ 77 w 97"/>
                  <a:gd name="T63" fmla="*/ 35 h 89"/>
                  <a:gd name="T64" fmla="*/ 84 w 97"/>
                  <a:gd name="T65"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89">
                    <a:moveTo>
                      <a:pt x="84" y="32"/>
                    </a:moveTo>
                    <a:lnTo>
                      <a:pt x="90" y="26"/>
                    </a:lnTo>
                    <a:lnTo>
                      <a:pt x="90" y="28"/>
                    </a:lnTo>
                    <a:lnTo>
                      <a:pt x="86" y="37"/>
                    </a:lnTo>
                    <a:lnTo>
                      <a:pt x="86" y="41"/>
                    </a:lnTo>
                    <a:lnTo>
                      <a:pt x="90" y="42"/>
                    </a:lnTo>
                    <a:lnTo>
                      <a:pt x="90" y="48"/>
                    </a:lnTo>
                    <a:lnTo>
                      <a:pt x="93" y="48"/>
                    </a:lnTo>
                    <a:lnTo>
                      <a:pt x="97" y="46"/>
                    </a:lnTo>
                    <a:lnTo>
                      <a:pt x="97" y="50"/>
                    </a:lnTo>
                    <a:lnTo>
                      <a:pt x="86" y="55"/>
                    </a:lnTo>
                    <a:lnTo>
                      <a:pt x="84" y="55"/>
                    </a:lnTo>
                    <a:lnTo>
                      <a:pt x="82" y="55"/>
                    </a:lnTo>
                    <a:lnTo>
                      <a:pt x="81" y="57"/>
                    </a:lnTo>
                    <a:lnTo>
                      <a:pt x="75" y="57"/>
                    </a:lnTo>
                    <a:lnTo>
                      <a:pt x="70" y="57"/>
                    </a:lnTo>
                    <a:lnTo>
                      <a:pt x="66" y="58"/>
                    </a:lnTo>
                    <a:lnTo>
                      <a:pt x="59" y="69"/>
                    </a:lnTo>
                    <a:lnTo>
                      <a:pt x="57" y="75"/>
                    </a:lnTo>
                    <a:lnTo>
                      <a:pt x="56" y="78"/>
                    </a:lnTo>
                    <a:lnTo>
                      <a:pt x="34" y="64"/>
                    </a:lnTo>
                    <a:lnTo>
                      <a:pt x="29" y="64"/>
                    </a:lnTo>
                    <a:lnTo>
                      <a:pt x="25" y="66"/>
                    </a:lnTo>
                    <a:lnTo>
                      <a:pt x="24" y="67"/>
                    </a:lnTo>
                    <a:lnTo>
                      <a:pt x="20" y="67"/>
                    </a:lnTo>
                    <a:lnTo>
                      <a:pt x="16" y="66"/>
                    </a:lnTo>
                    <a:lnTo>
                      <a:pt x="11" y="66"/>
                    </a:lnTo>
                    <a:lnTo>
                      <a:pt x="9" y="69"/>
                    </a:lnTo>
                    <a:lnTo>
                      <a:pt x="11" y="73"/>
                    </a:lnTo>
                    <a:lnTo>
                      <a:pt x="18" y="76"/>
                    </a:lnTo>
                    <a:lnTo>
                      <a:pt x="24" y="80"/>
                    </a:lnTo>
                    <a:lnTo>
                      <a:pt x="22" y="82"/>
                    </a:lnTo>
                    <a:lnTo>
                      <a:pt x="16" y="82"/>
                    </a:lnTo>
                    <a:lnTo>
                      <a:pt x="13" y="83"/>
                    </a:lnTo>
                    <a:lnTo>
                      <a:pt x="11" y="87"/>
                    </a:lnTo>
                    <a:lnTo>
                      <a:pt x="7" y="89"/>
                    </a:lnTo>
                    <a:lnTo>
                      <a:pt x="6" y="89"/>
                    </a:lnTo>
                    <a:lnTo>
                      <a:pt x="4" y="85"/>
                    </a:lnTo>
                    <a:lnTo>
                      <a:pt x="6" y="76"/>
                    </a:lnTo>
                    <a:lnTo>
                      <a:pt x="0" y="71"/>
                    </a:lnTo>
                    <a:lnTo>
                      <a:pt x="2" y="66"/>
                    </a:lnTo>
                    <a:lnTo>
                      <a:pt x="4" y="62"/>
                    </a:lnTo>
                    <a:lnTo>
                      <a:pt x="7" y="60"/>
                    </a:lnTo>
                    <a:lnTo>
                      <a:pt x="11" y="57"/>
                    </a:lnTo>
                    <a:lnTo>
                      <a:pt x="13" y="53"/>
                    </a:lnTo>
                    <a:lnTo>
                      <a:pt x="11" y="51"/>
                    </a:lnTo>
                    <a:lnTo>
                      <a:pt x="11" y="48"/>
                    </a:lnTo>
                    <a:lnTo>
                      <a:pt x="18" y="51"/>
                    </a:lnTo>
                    <a:lnTo>
                      <a:pt x="25" y="50"/>
                    </a:lnTo>
                    <a:lnTo>
                      <a:pt x="27" y="46"/>
                    </a:lnTo>
                    <a:lnTo>
                      <a:pt x="27" y="39"/>
                    </a:lnTo>
                    <a:lnTo>
                      <a:pt x="29" y="37"/>
                    </a:lnTo>
                    <a:lnTo>
                      <a:pt x="32" y="16"/>
                    </a:lnTo>
                    <a:lnTo>
                      <a:pt x="31" y="7"/>
                    </a:lnTo>
                    <a:lnTo>
                      <a:pt x="31" y="3"/>
                    </a:lnTo>
                    <a:lnTo>
                      <a:pt x="34" y="0"/>
                    </a:lnTo>
                    <a:lnTo>
                      <a:pt x="34" y="0"/>
                    </a:lnTo>
                    <a:lnTo>
                      <a:pt x="38" y="1"/>
                    </a:lnTo>
                    <a:lnTo>
                      <a:pt x="38" y="3"/>
                    </a:lnTo>
                    <a:lnTo>
                      <a:pt x="54" y="21"/>
                    </a:lnTo>
                    <a:lnTo>
                      <a:pt x="66" y="30"/>
                    </a:lnTo>
                    <a:lnTo>
                      <a:pt x="72" y="32"/>
                    </a:lnTo>
                    <a:lnTo>
                      <a:pt x="74" y="33"/>
                    </a:lnTo>
                    <a:lnTo>
                      <a:pt x="77" y="35"/>
                    </a:lnTo>
                    <a:lnTo>
                      <a:pt x="81" y="33"/>
                    </a:lnTo>
                    <a:lnTo>
                      <a:pt x="84" y="3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2" name="Freeform 2994">
                <a:extLst>
                  <a:ext uri="{FF2B5EF4-FFF2-40B4-BE49-F238E27FC236}">
                    <a16:creationId xmlns:a16="http://schemas.microsoft.com/office/drawing/2014/main" id="{6E340B11-BF91-1D4D-A9C0-D3BF0BECA95B}"/>
                  </a:ext>
                </a:extLst>
              </p:cNvPr>
              <p:cNvSpPr>
                <a:spLocks/>
              </p:cNvSpPr>
              <p:nvPr/>
            </p:nvSpPr>
            <p:spPr bwMode="auto">
              <a:xfrm>
                <a:off x="4933" y="1899"/>
                <a:ext cx="97" cy="89"/>
              </a:xfrm>
              <a:custGeom>
                <a:avLst/>
                <a:gdLst>
                  <a:gd name="T0" fmla="*/ 90 w 97"/>
                  <a:gd name="T1" fmla="*/ 26 h 89"/>
                  <a:gd name="T2" fmla="*/ 86 w 97"/>
                  <a:gd name="T3" fmla="*/ 37 h 89"/>
                  <a:gd name="T4" fmla="*/ 90 w 97"/>
                  <a:gd name="T5" fmla="*/ 42 h 89"/>
                  <a:gd name="T6" fmla="*/ 93 w 97"/>
                  <a:gd name="T7" fmla="*/ 48 h 89"/>
                  <a:gd name="T8" fmla="*/ 97 w 97"/>
                  <a:gd name="T9" fmla="*/ 50 h 89"/>
                  <a:gd name="T10" fmla="*/ 84 w 97"/>
                  <a:gd name="T11" fmla="*/ 55 h 89"/>
                  <a:gd name="T12" fmla="*/ 81 w 97"/>
                  <a:gd name="T13" fmla="*/ 57 h 89"/>
                  <a:gd name="T14" fmla="*/ 70 w 97"/>
                  <a:gd name="T15" fmla="*/ 57 h 89"/>
                  <a:gd name="T16" fmla="*/ 59 w 97"/>
                  <a:gd name="T17" fmla="*/ 69 h 89"/>
                  <a:gd name="T18" fmla="*/ 56 w 97"/>
                  <a:gd name="T19" fmla="*/ 78 h 89"/>
                  <a:gd name="T20" fmla="*/ 29 w 97"/>
                  <a:gd name="T21" fmla="*/ 64 h 89"/>
                  <a:gd name="T22" fmla="*/ 24 w 97"/>
                  <a:gd name="T23" fmla="*/ 67 h 89"/>
                  <a:gd name="T24" fmla="*/ 16 w 97"/>
                  <a:gd name="T25" fmla="*/ 66 h 89"/>
                  <a:gd name="T26" fmla="*/ 9 w 97"/>
                  <a:gd name="T27" fmla="*/ 69 h 89"/>
                  <a:gd name="T28" fmla="*/ 18 w 97"/>
                  <a:gd name="T29" fmla="*/ 76 h 89"/>
                  <a:gd name="T30" fmla="*/ 22 w 97"/>
                  <a:gd name="T31" fmla="*/ 82 h 89"/>
                  <a:gd name="T32" fmla="*/ 13 w 97"/>
                  <a:gd name="T33" fmla="*/ 83 h 89"/>
                  <a:gd name="T34" fmla="*/ 7 w 97"/>
                  <a:gd name="T35" fmla="*/ 89 h 89"/>
                  <a:gd name="T36" fmla="*/ 4 w 97"/>
                  <a:gd name="T37" fmla="*/ 85 h 89"/>
                  <a:gd name="T38" fmla="*/ 0 w 97"/>
                  <a:gd name="T39" fmla="*/ 71 h 89"/>
                  <a:gd name="T40" fmla="*/ 4 w 97"/>
                  <a:gd name="T41" fmla="*/ 62 h 89"/>
                  <a:gd name="T42" fmla="*/ 11 w 97"/>
                  <a:gd name="T43" fmla="*/ 57 h 89"/>
                  <a:gd name="T44" fmla="*/ 11 w 97"/>
                  <a:gd name="T45" fmla="*/ 51 h 89"/>
                  <a:gd name="T46" fmla="*/ 18 w 97"/>
                  <a:gd name="T47" fmla="*/ 51 h 89"/>
                  <a:gd name="T48" fmla="*/ 27 w 97"/>
                  <a:gd name="T49" fmla="*/ 46 h 89"/>
                  <a:gd name="T50" fmla="*/ 29 w 97"/>
                  <a:gd name="T51" fmla="*/ 37 h 89"/>
                  <a:gd name="T52" fmla="*/ 31 w 97"/>
                  <a:gd name="T53" fmla="*/ 7 h 89"/>
                  <a:gd name="T54" fmla="*/ 34 w 97"/>
                  <a:gd name="T55" fmla="*/ 0 h 89"/>
                  <a:gd name="T56" fmla="*/ 38 w 97"/>
                  <a:gd name="T57" fmla="*/ 1 h 89"/>
                  <a:gd name="T58" fmla="*/ 54 w 97"/>
                  <a:gd name="T59" fmla="*/ 21 h 89"/>
                  <a:gd name="T60" fmla="*/ 72 w 97"/>
                  <a:gd name="T61" fmla="*/ 32 h 89"/>
                  <a:gd name="T62" fmla="*/ 77 w 97"/>
                  <a:gd name="T63" fmla="*/ 35 h 89"/>
                  <a:gd name="T64" fmla="*/ 84 w 97"/>
                  <a:gd name="T65"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89">
                    <a:moveTo>
                      <a:pt x="84" y="32"/>
                    </a:moveTo>
                    <a:lnTo>
                      <a:pt x="90" y="26"/>
                    </a:lnTo>
                    <a:lnTo>
                      <a:pt x="90" y="28"/>
                    </a:lnTo>
                    <a:lnTo>
                      <a:pt x="86" y="37"/>
                    </a:lnTo>
                    <a:lnTo>
                      <a:pt x="86" y="41"/>
                    </a:lnTo>
                    <a:lnTo>
                      <a:pt x="90" y="42"/>
                    </a:lnTo>
                    <a:lnTo>
                      <a:pt x="90" y="48"/>
                    </a:lnTo>
                    <a:lnTo>
                      <a:pt x="93" y="48"/>
                    </a:lnTo>
                    <a:lnTo>
                      <a:pt x="97" y="46"/>
                    </a:lnTo>
                    <a:lnTo>
                      <a:pt x="97" y="50"/>
                    </a:lnTo>
                    <a:lnTo>
                      <a:pt x="86" y="55"/>
                    </a:lnTo>
                    <a:lnTo>
                      <a:pt x="84" y="55"/>
                    </a:lnTo>
                    <a:lnTo>
                      <a:pt x="82" y="55"/>
                    </a:lnTo>
                    <a:lnTo>
                      <a:pt x="81" y="57"/>
                    </a:lnTo>
                    <a:lnTo>
                      <a:pt x="75" y="57"/>
                    </a:lnTo>
                    <a:lnTo>
                      <a:pt x="70" y="57"/>
                    </a:lnTo>
                    <a:lnTo>
                      <a:pt x="66" y="58"/>
                    </a:lnTo>
                    <a:lnTo>
                      <a:pt x="59" y="69"/>
                    </a:lnTo>
                    <a:lnTo>
                      <a:pt x="57" y="75"/>
                    </a:lnTo>
                    <a:lnTo>
                      <a:pt x="56" y="78"/>
                    </a:lnTo>
                    <a:lnTo>
                      <a:pt x="34" y="64"/>
                    </a:lnTo>
                    <a:lnTo>
                      <a:pt x="29" y="64"/>
                    </a:lnTo>
                    <a:lnTo>
                      <a:pt x="25" y="66"/>
                    </a:lnTo>
                    <a:lnTo>
                      <a:pt x="24" y="67"/>
                    </a:lnTo>
                    <a:lnTo>
                      <a:pt x="20" y="67"/>
                    </a:lnTo>
                    <a:lnTo>
                      <a:pt x="16" y="66"/>
                    </a:lnTo>
                    <a:lnTo>
                      <a:pt x="11" y="66"/>
                    </a:lnTo>
                    <a:lnTo>
                      <a:pt x="9" y="69"/>
                    </a:lnTo>
                    <a:lnTo>
                      <a:pt x="11" y="73"/>
                    </a:lnTo>
                    <a:lnTo>
                      <a:pt x="18" y="76"/>
                    </a:lnTo>
                    <a:lnTo>
                      <a:pt x="24" y="80"/>
                    </a:lnTo>
                    <a:lnTo>
                      <a:pt x="22" y="82"/>
                    </a:lnTo>
                    <a:lnTo>
                      <a:pt x="16" y="82"/>
                    </a:lnTo>
                    <a:lnTo>
                      <a:pt x="13" y="83"/>
                    </a:lnTo>
                    <a:lnTo>
                      <a:pt x="11" y="87"/>
                    </a:lnTo>
                    <a:lnTo>
                      <a:pt x="7" y="89"/>
                    </a:lnTo>
                    <a:lnTo>
                      <a:pt x="6" y="89"/>
                    </a:lnTo>
                    <a:lnTo>
                      <a:pt x="4" y="85"/>
                    </a:lnTo>
                    <a:lnTo>
                      <a:pt x="6" y="76"/>
                    </a:lnTo>
                    <a:lnTo>
                      <a:pt x="0" y="71"/>
                    </a:lnTo>
                    <a:lnTo>
                      <a:pt x="2" y="66"/>
                    </a:lnTo>
                    <a:lnTo>
                      <a:pt x="4" y="62"/>
                    </a:lnTo>
                    <a:lnTo>
                      <a:pt x="7" y="60"/>
                    </a:lnTo>
                    <a:lnTo>
                      <a:pt x="11" y="57"/>
                    </a:lnTo>
                    <a:lnTo>
                      <a:pt x="13" y="53"/>
                    </a:lnTo>
                    <a:lnTo>
                      <a:pt x="11" y="51"/>
                    </a:lnTo>
                    <a:lnTo>
                      <a:pt x="11" y="48"/>
                    </a:lnTo>
                    <a:lnTo>
                      <a:pt x="18" y="51"/>
                    </a:lnTo>
                    <a:lnTo>
                      <a:pt x="25" y="50"/>
                    </a:lnTo>
                    <a:lnTo>
                      <a:pt x="27" y="46"/>
                    </a:lnTo>
                    <a:lnTo>
                      <a:pt x="27" y="39"/>
                    </a:lnTo>
                    <a:lnTo>
                      <a:pt x="29" y="37"/>
                    </a:lnTo>
                    <a:lnTo>
                      <a:pt x="32" y="16"/>
                    </a:lnTo>
                    <a:lnTo>
                      <a:pt x="31" y="7"/>
                    </a:lnTo>
                    <a:lnTo>
                      <a:pt x="31" y="3"/>
                    </a:lnTo>
                    <a:lnTo>
                      <a:pt x="34" y="0"/>
                    </a:lnTo>
                    <a:lnTo>
                      <a:pt x="34" y="0"/>
                    </a:lnTo>
                    <a:lnTo>
                      <a:pt x="38" y="1"/>
                    </a:lnTo>
                    <a:lnTo>
                      <a:pt x="38" y="3"/>
                    </a:lnTo>
                    <a:lnTo>
                      <a:pt x="54" y="21"/>
                    </a:lnTo>
                    <a:lnTo>
                      <a:pt x="66" y="30"/>
                    </a:lnTo>
                    <a:lnTo>
                      <a:pt x="72" y="32"/>
                    </a:lnTo>
                    <a:lnTo>
                      <a:pt x="74" y="33"/>
                    </a:lnTo>
                    <a:lnTo>
                      <a:pt x="77" y="35"/>
                    </a:lnTo>
                    <a:lnTo>
                      <a:pt x="81" y="33"/>
                    </a:lnTo>
                    <a:lnTo>
                      <a:pt x="84" y="3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3" name="Freeform 2995">
                <a:extLst>
                  <a:ext uri="{FF2B5EF4-FFF2-40B4-BE49-F238E27FC236}">
                    <a16:creationId xmlns:a16="http://schemas.microsoft.com/office/drawing/2014/main" id="{C2F92B41-A4F1-3F43-A624-DCBC660C979E}"/>
                  </a:ext>
                </a:extLst>
              </p:cNvPr>
              <p:cNvSpPr>
                <a:spLocks/>
              </p:cNvSpPr>
              <p:nvPr/>
            </p:nvSpPr>
            <p:spPr bwMode="auto">
              <a:xfrm>
                <a:off x="4792" y="1986"/>
                <a:ext cx="179" cy="161"/>
              </a:xfrm>
              <a:custGeom>
                <a:avLst/>
                <a:gdLst>
                  <a:gd name="T0" fmla="*/ 168 w 179"/>
                  <a:gd name="T1" fmla="*/ 4 h 161"/>
                  <a:gd name="T2" fmla="*/ 173 w 179"/>
                  <a:gd name="T3" fmla="*/ 25 h 161"/>
                  <a:gd name="T4" fmla="*/ 177 w 179"/>
                  <a:gd name="T5" fmla="*/ 46 h 161"/>
                  <a:gd name="T6" fmla="*/ 173 w 179"/>
                  <a:gd name="T7" fmla="*/ 54 h 161"/>
                  <a:gd name="T8" fmla="*/ 166 w 179"/>
                  <a:gd name="T9" fmla="*/ 66 h 161"/>
                  <a:gd name="T10" fmla="*/ 163 w 179"/>
                  <a:gd name="T11" fmla="*/ 93 h 161"/>
                  <a:gd name="T12" fmla="*/ 156 w 179"/>
                  <a:gd name="T13" fmla="*/ 113 h 161"/>
                  <a:gd name="T14" fmla="*/ 156 w 179"/>
                  <a:gd name="T15" fmla="*/ 120 h 161"/>
                  <a:gd name="T16" fmla="*/ 143 w 179"/>
                  <a:gd name="T17" fmla="*/ 132 h 161"/>
                  <a:gd name="T18" fmla="*/ 147 w 179"/>
                  <a:gd name="T19" fmla="*/ 120 h 161"/>
                  <a:gd name="T20" fmla="*/ 141 w 179"/>
                  <a:gd name="T21" fmla="*/ 129 h 161"/>
                  <a:gd name="T22" fmla="*/ 132 w 179"/>
                  <a:gd name="T23" fmla="*/ 130 h 161"/>
                  <a:gd name="T24" fmla="*/ 127 w 179"/>
                  <a:gd name="T25" fmla="*/ 139 h 161"/>
                  <a:gd name="T26" fmla="*/ 125 w 179"/>
                  <a:gd name="T27" fmla="*/ 130 h 161"/>
                  <a:gd name="T28" fmla="*/ 98 w 179"/>
                  <a:gd name="T29" fmla="*/ 141 h 161"/>
                  <a:gd name="T30" fmla="*/ 98 w 179"/>
                  <a:gd name="T31" fmla="*/ 138 h 161"/>
                  <a:gd name="T32" fmla="*/ 95 w 179"/>
                  <a:gd name="T33" fmla="*/ 136 h 161"/>
                  <a:gd name="T34" fmla="*/ 90 w 179"/>
                  <a:gd name="T35" fmla="*/ 139 h 161"/>
                  <a:gd name="T36" fmla="*/ 93 w 179"/>
                  <a:gd name="T37" fmla="*/ 146 h 161"/>
                  <a:gd name="T38" fmla="*/ 88 w 179"/>
                  <a:gd name="T39" fmla="*/ 148 h 161"/>
                  <a:gd name="T40" fmla="*/ 73 w 179"/>
                  <a:gd name="T41" fmla="*/ 159 h 161"/>
                  <a:gd name="T42" fmla="*/ 68 w 179"/>
                  <a:gd name="T43" fmla="*/ 152 h 161"/>
                  <a:gd name="T44" fmla="*/ 72 w 179"/>
                  <a:gd name="T45" fmla="*/ 139 h 161"/>
                  <a:gd name="T46" fmla="*/ 59 w 179"/>
                  <a:gd name="T47" fmla="*/ 138 h 161"/>
                  <a:gd name="T48" fmla="*/ 45 w 179"/>
                  <a:gd name="T49" fmla="*/ 141 h 161"/>
                  <a:gd name="T50" fmla="*/ 23 w 179"/>
                  <a:gd name="T51" fmla="*/ 146 h 161"/>
                  <a:gd name="T52" fmla="*/ 13 w 179"/>
                  <a:gd name="T53" fmla="*/ 152 h 161"/>
                  <a:gd name="T54" fmla="*/ 6 w 179"/>
                  <a:gd name="T55" fmla="*/ 154 h 161"/>
                  <a:gd name="T56" fmla="*/ 7 w 179"/>
                  <a:gd name="T57" fmla="*/ 143 h 161"/>
                  <a:gd name="T58" fmla="*/ 25 w 179"/>
                  <a:gd name="T59" fmla="*/ 129 h 161"/>
                  <a:gd name="T60" fmla="*/ 40 w 179"/>
                  <a:gd name="T61" fmla="*/ 123 h 161"/>
                  <a:gd name="T62" fmla="*/ 75 w 179"/>
                  <a:gd name="T63" fmla="*/ 123 h 161"/>
                  <a:gd name="T64" fmla="*/ 82 w 179"/>
                  <a:gd name="T65" fmla="*/ 109 h 161"/>
                  <a:gd name="T66" fmla="*/ 95 w 179"/>
                  <a:gd name="T67" fmla="*/ 86 h 161"/>
                  <a:gd name="T68" fmla="*/ 102 w 179"/>
                  <a:gd name="T69" fmla="*/ 86 h 161"/>
                  <a:gd name="T70" fmla="*/ 97 w 179"/>
                  <a:gd name="T71" fmla="*/ 91 h 161"/>
                  <a:gd name="T72" fmla="*/ 104 w 179"/>
                  <a:gd name="T73" fmla="*/ 96 h 161"/>
                  <a:gd name="T74" fmla="*/ 123 w 179"/>
                  <a:gd name="T75" fmla="*/ 84 h 161"/>
                  <a:gd name="T76" fmla="*/ 134 w 179"/>
                  <a:gd name="T77" fmla="*/ 73 h 161"/>
                  <a:gd name="T78" fmla="*/ 145 w 179"/>
                  <a:gd name="T79" fmla="*/ 34 h 161"/>
                  <a:gd name="T80" fmla="*/ 145 w 179"/>
                  <a:gd name="T81" fmla="*/ 18 h 161"/>
                  <a:gd name="T82" fmla="*/ 150 w 179"/>
                  <a:gd name="T83" fmla="*/ 11 h 161"/>
                  <a:gd name="T84" fmla="*/ 154 w 179"/>
                  <a:gd name="T85" fmla="*/ 9 h 161"/>
                  <a:gd name="T86" fmla="*/ 159 w 179"/>
                  <a:gd name="T87" fmla="*/ 13 h 161"/>
                  <a:gd name="T88" fmla="*/ 165 w 179"/>
                  <a:gd name="T89" fmla="*/ 9 h 161"/>
                  <a:gd name="T90" fmla="*/ 159 w 179"/>
                  <a:gd name="T91" fmla="*/ 9 h 161"/>
                  <a:gd name="T92" fmla="*/ 161 w 179"/>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61">
                    <a:moveTo>
                      <a:pt x="163" y="2"/>
                    </a:moveTo>
                    <a:lnTo>
                      <a:pt x="168" y="2"/>
                    </a:lnTo>
                    <a:lnTo>
                      <a:pt x="168" y="4"/>
                    </a:lnTo>
                    <a:lnTo>
                      <a:pt x="168" y="16"/>
                    </a:lnTo>
                    <a:lnTo>
                      <a:pt x="170" y="21"/>
                    </a:lnTo>
                    <a:lnTo>
                      <a:pt x="173" y="25"/>
                    </a:lnTo>
                    <a:lnTo>
                      <a:pt x="179" y="43"/>
                    </a:lnTo>
                    <a:lnTo>
                      <a:pt x="179" y="45"/>
                    </a:lnTo>
                    <a:lnTo>
                      <a:pt x="177" y="46"/>
                    </a:lnTo>
                    <a:lnTo>
                      <a:pt x="177" y="50"/>
                    </a:lnTo>
                    <a:lnTo>
                      <a:pt x="175" y="54"/>
                    </a:lnTo>
                    <a:lnTo>
                      <a:pt x="173" y="54"/>
                    </a:lnTo>
                    <a:lnTo>
                      <a:pt x="170" y="61"/>
                    </a:lnTo>
                    <a:lnTo>
                      <a:pt x="170" y="66"/>
                    </a:lnTo>
                    <a:lnTo>
                      <a:pt x="166" y="66"/>
                    </a:lnTo>
                    <a:lnTo>
                      <a:pt x="163" y="68"/>
                    </a:lnTo>
                    <a:lnTo>
                      <a:pt x="161" y="73"/>
                    </a:lnTo>
                    <a:lnTo>
                      <a:pt x="163" y="93"/>
                    </a:lnTo>
                    <a:lnTo>
                      <a:pt x="159" y="96"/>
                    </a:lnTo>
                    <a:lnTo>
                      <a:pt x="157" y="102"/>
                    </a:lnTo>
                    <a:lnTo>
                      <a:pt x="156" y="113"/>
                    </a:lnTo>
                    <a:lnTo>
                      <a:pt x="157" y="116"/>
                    </a:lnTo>
                    <a:lnTo>
                      <a:pt x="159" y="118"/>
                    </a:lnTo>
                    <a:lnTo>
                      <a:pt x="156" y="120"/>
                    </a:lnTo>
                    <a:lnTo>
                      <a:pt x="152" y="129"/>
                    </a:lnTo>
                    <a:lnTo>
                      <a:pt x="143" y="134"/>
                    </a:lnTo>
                    <a:lnTo>
                      <a:pt x="143" y="132"/>
                    </a:lnTo>
                    <a:lnTo>
                      <a:pt x="145" y="125"/>
                    </a:lnTo>
                    <a:lnTo>
                      <a:pt x="147" y="121"/>
                    </a:lnTo>
                    <a:lnTo>
                      <a:pt x="147" y="120"/>
                    </a:lnTo>
                    <a:lnTo>
                      <a:pt x="143" y="120"/>
                    </a:lnTo>
                    <a:lnTo>
                      <a:pt x="141" y="125"/>
                    </a:lnTo>
                    <a:lnTo>
                      <a:pt x="141" y="129"/>
                    </a:lnTo>
                    <a:lnTo>
                      <a:pt x="138" y="127"/>
                    </a:lnTo>
                    <a:lnTo>
                      <a:pt x="134" y="127"/>
                    </a:lnTo>
                    <a:lnTo>
                      <a:pt x="132" y="130"/>
                    </a:lnTo>
                    <a:lnTo>
                      <a:pt x="131" y="138"/>
                    </a:lnTo>
                    <a:lnTo>
                      <a:pt x="129" y="139"/>
                    </a:lnTo>
                    <a:lnTo>
                      <a:pt x="127" y="139"/>
                    </a:lnTo>
                    <a:lnTo>
                      <a:pt x="127" y="134"/>
                    </a:lnTo>
                    <a:lnTo>
                      <a:pt x="127" y="130"/>
                    </a:lnTo>
                    <a:lnTo>
                      <a:pt x="125" y="130"/>
                    </a:lnTo>
                    <a:lnTo>
                      <a:pt x="116" y="141"/>
                    </a:lnTo>
                    <a:lnTo>
                      <a:pt x="104" y="139"/>
                    </a:lnTo>
                    <a:lnTo>
                      <a:pt x="98" y="141"/>
                    </a:lnTo>
                    <a:lnTo>
                      <a:pt x="100" y="139"/>
                    </a:lnTo>
                    <a:lnTo>
                      <a:pt x="102" y="138"/>
                    </a:lnTo>
                    <a:lnTo>
                      <a:pt x="98" y="138"/>
                    </a:lnTo>
                    <a:lnTo>
                      <a:pt x="98" y="136"/>
                    </a:lnTo>
                    <a:lnTo>
                      <a:pt x="97" y="138"/>
                    </a:lnTo>
                    <a:lnTo>
                      <a:pt x="95" y="136"/>
                    </a:lnTo>
                    <a:lnTo>
                      <a:pt x="95" y="132"/>
                    </a:lnTo>
                    <a:lnTo>
                      <a:pt x="93" y="132"/>
                    </a:lnTo>
                    <a:lnTo>
                      <a:pt x="90" y="139"/>
                    </a:lnTo>
                    <a:lnTo>
                      <a:pt x="95" y="143"/>
                    </a:lnTo>
                    <a:lnTo>
                      <a:pt x="95" y="148"/>
                    </a:lnTo>
                    <a:lnTo>
                      <a:pt x="93" y="146"/>
                    </a:lnTo>
                    <a:lnTo>
                      <a:pt x="91" y="146"/>
                    </a:lnTo>
                    <a:lnTo>
                      <a:pt x="90" y="146"/>
                    </a:lnTo>
                    <a:lnTo>
                      <a:pt x="88" y="148"/>
                    </a:lnTo>
                    <a:lnTo>
                      <a:pt x="81" y="159"/>
                    </a:lnTo>
                    <a:lnTo>
                      <a:pt x="77" y="161"/>
                    </a:lnTo>
                    <a:lnTo>
                      <a:pt x="73" y="159"/>
                    </a:lnTo>
                    <a:lnTo>
                      <a:pt x="72" y="157"/>
                    </a:lnTo>
                    <a:lnTo>
                      <a:pt x="68" y="155"/>
                    </a:lnTo>
                    <a:lnTo>
                      <a:pt x="68" y="152"/>
                    </a:lnTo>
                    <a:lnTo>
                      <a:pt x="68" y="146"/>
                    </a:lnTo>
                    <a:lnTo>
                      <a:pt x="72" y="141"/>
                    </a:lnTo>
                    <a:lnTo>
                      <a:pt x="72" y="139"/>
                    </a:lnTo>
                    <a:lnTo>
                      <a:pt x="72" y="138"/>
                    </a:lnTo>
                    <a:lnTo>
                      <a:pt x="66" y="139"/>
                    </a:lnTo>
                    <a:lnTo>
                      <a:pt x="59" y="138"/>
                    </a:lnTo>
                    <a:lnTo>
                      <a:pt x="56" y="138"/>
                    </a:lnTo>
                    <a:lnTo>
                      <a:pt x="47" y="143"/>
                    </a:lnTo>
                    <a:lnTo>
                      <a:pt x="45" y="141"/>
                    </a:lnTo>
                    <a:lnTo>
                      <a:pt x="27" y="146"/>
                    </a:lnTo>
                    <a:lnTo>
                      <a:pt x="25" y="145"/>
                    </a:lnTo>
                    <a:lnTo>
                      <a:pt x="23" y="146"/>
                    </a:lnTo>
                    <a:lnTo>
                      <a:pt x="20" y="154"/>
                    </a:lnTo>
                    <a:lnTo>
                      <a:pt x="18" y="154"/>
                    </a:lnTo>
                    <a:lnTo>
                      <a:pt x="13" y="152"/>
                    </a:lnTo>
                    <a:lnTo>
                      <a:pt x="9" y="152"/>
                    </a:lnTo>
                    <a:lnTo>
                      <a:pt x="7" y="152"/>
                    </a:lnTo>
                    <a:lnTo>
                      <a:pt x="6" y="154"/>
                    </a:lnTo>
                    <a:lnTo>
                      <a:pt x="0" y="152"/>
                    </a:lnTo>
                    <a:lnTo>
                      <a:pt x="0" y="145"/>
                    </a:lnTo>
                    <a:lnTo>
                      <a:pt x="7" y="143"/>
                    </a:lnTo>
                    <a:lnTo>
                      <a:pt x="18" y="136"/>
                    </a:lnTo>
                    <a:lnTo>
                      <a:pt x="22" y="130"/>
                    </a:lnTo>
                    <a:lnTo>
                      <a:pt x="25" y="129"/>
                    </a:lnTo>
                    <a:lnTo>
                      <a:pt x="27" y="125"/>
                    </a:lnTo>
                    <a:lnTo>
                      <a:pt x="34" y="121"/>
                    </a:lnTo>
                    <a:lnTo>
                      <a:pt x="40" y="123"/>
                    </a:lnTo>
                    <a:lnTo>
                      <a:pt x="70" y="118"/>
                    </a:lnTo>
                    <a:lnTo>
                      <a:pt x="70" y="121"/>
                    </a:lnTo>
                    <a:lnTo>
                      <a:pt x="75" y="123"/>
                    </a:lnTo>
                    <a:lnTo>
                      <a:pt x="77" y="121"/>
                    </a:lnTo>
                    <a:lnTo>
                      <a:pt x="82" y="118"/>
                    </a:lnTo>
                    <a:lnTo>
                      <a:pt x="82" y="109"/>
                    </a:lnTo>
                    <a:lnTo>
                      <a:pt x="91" y="100"/>
                    </a:lnTo>
                    <a:lnTo>
                      <a:pt x="93" y="95"/>
                    </a:lnTo>
                    <a:lnTo>
                      <a:pt x="95" y="86"/>
                    </a:lnTo>
                    <a:lnTo>
                      <a:pt x="100" y="82"/>
                    </a:lnTo>
                    <a:lnTo>
                      <a:pt x="102" y="84"/>
                    </a:lnTo>
                    <a:lnTo>
                      <a:pt x="102" y="86"/>
                    </a:lnTo>
                    <a:lnTo>
                      <a:pt x="98" y="88"/>
                    </a:lnTo>
                    <a:lnTo>
                      <a:pt x="97" y="89"/>
                    </a:lnTo>
                    <a:lnTo>
                      <a:pt x="97" y="91"/>
                    </a:lnTo>
                    <a:lnTo>
                      <a:pt x="98" y="95"/>
                    </a:lnTo>
                    <a:lnTo>
                      <a:pt x="98" y="98"/>
                    </a:lnTo>
                    <a:lnTo>
                      <a:pt x="104" y="96"/>
                    </a:lnTo>
                    <a:lnTo>
                      <a:pt x="106" y="95"/>
                    </a:lnTo>
                    <a:lnTo>
                      <a:pt x="115" y="91"/>
                    </a:lnTo>
                    <a:lnTo>
                      <a:pt x="123" y="84"/>
                    </a:lnTo>
                    <a:lnTo>
                      <a:pt x="129" y="75"/>
                    </a:lnTo>
                    <a:lnTo>
                      <a:pt x="132" y="73"/>
                    </a:lnTo>
                    <a:lnTo>
                      <a:pt x="134" y="73"/>
                    </a:lnTo>
                    <a:lnTo>
                      <a:pt x="136" y="70"/>
                    </a:lnTo>
                    <a:lnTo>
                      <a:pt x="147" y="36"/>
                    </a:lnTo>
                    <a:lnTo>
                      <a:pt x="145" y="34"/>
                    </a:lnTo>
                    <a:lnTo>
                      <a:pt x="141" y="34"/>
                    </a:lnTo>
                    <a:lnTo>
                      <a:pt x="145" y="27"/>
                    </a:lnTo>
                    <a:lnTo>
                      <a:pt x="145" y="18"/>
                    </a:lnTo>
                    <a:lnTo>
                      <a:pt x="147" y="16"/>
                    </a:lnTo>
                    <a:lnTo>
                      <a:pt x="148" y="14"/>
                    </a:lnTo>
                    <a:lnTo>
                      <a:pt x="150" y="11"/>
                    </a:lnTo>
                    <a:lnTo>
                      <a:pt x="150" y="7"/>
                    </a:lnTo>
                    <a:lnTo>
                      <a:pt x="152" y="7"/>
                    </a:lnTo>
                    <a:lnTo>
                      <a:pt x="154" y="9"/>
                    </a:lnTo>
                    <a:lnTo>
                      <a:pt x="156" y="13"/>
                    </a:lnTo>
                    <a:lnTo>
                      <a:pt x="157" y="14"/>
                    </a:lnTo>
                    <a:lnTo>
                      <a:pt x="159" y="13"/>
                    </a:lnTo>
                    <a:lnTo>
                      <a:pt x="161" y="13"/>
                    </a:lnTo>
                    <a:lnTo>
                      <a:pt x="163" y="13"/>
                    </a:lnTo>
                    <a:lnTo>
                      <a:pt x="165" y="9"/>
                    </a:lnTo>
                    <a:lnTo>
                      <a:pt x="165" y="5"/>
                    </a:lnTo>
                    <a:lnTo>
                      <a:pt x="163" y="7"/>
                    </a:lnTo>
                    <a:lnTo>
                      <a:pt x="159" y="9"/>
                    </a:lnTo>
                    <a:lnTo>
                      <a:pt x="157" y="5"/>
                    </a:lnTo>
                    <a:lnTo>
                      <a:pt x="159" y="2"/>
                    </a:lnTo>
                    <a:lnTo>
                      <a:pt x="161" y="0"/>
                    </a:lnTo>
                    <a:lnTo>
                      <a:pt x="163"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4" name="Freeform 2996">
                <a:extLst>
                  <a:ext uri="{FF2B5EF4-FFF2-40B4-BE49-F238E27FC236}">
                    <a16:creationId xmlns:a16="http://schemas.microsoft.com/office/drawing/2014/main" id="{B660E7AE-AD31-9C41-B83D-0EE6F4C05EB2}"/>
                  </a:ext>
                </a:extLst>
              </p:cNvPr>
              <p:cNvSpPr>
                <a:spLocks/>
              </p:cNvSpPr>
              <p:nvPr/>
            </p:nvSpPr>
            <p:spPr bwMode="auto">
              <a:xfrm>
                <a:off x="4792" y="1986"/>
                <a:ext cx="179" cy="161"/>
              </a:xfrm>
              <a:custGeom>
                <a:avLst/>
                <a:gdLst>
                  <a:gd name="T0" fmla="*/ 168 w 179"/>
                  <a:gd name="T1" fmla="*/ 4 h 161"/>
                  <a:gd name="T2" fmla="*/ 173 w 179"/>
                  <a:gd name="T3" fmla="*/ 25 h 161"/>
                  <a:gd name="T4" fmla="*/ 177 w 179"/>
                  <a:gd name="T5" fmla="*/ 46 h 161"/>
                  <a:gd name="T6" fmla="*/ 173 w 179"/>
                  <a:gd name="T7" fmla="*/ 54 h 161"/>
                  <a:gd name="T8" fmla="*/ 166 w 179"/>
                  <a:gd name="T9" fmla="*/ 66 h 161"/>
                  <a:gd name="T10" fmla="*/ 163 w 179"/>
                  <a:gd name="T11" fmla="*/ 93 h 161"/>
                  <a:gd name="T12" fmla="*/ 156 w 179"/>
                  <a:gd name="T13" fmla="*/ 113 h 161"/>
                  <a:gd name="T14" fmla="*/ 156 w 179"/>
                  <a:gd name="T15" fmla="*/ 120 h 161"/>
                  <a:gd name="T16" fmla="*/ 143 w 179"/>
                  <a:gd name="T17" fmla="*/ 132 h 161"/>
                  <a:gd name="T18" fmla="*/ 147 w 179"/>
                  <a:gd name="T19" fmla="*/ 120 h 161"/>
                  <a:gd name="T20" fmla="*/ 141 w 179"/>
                  <a:gd name="T21" fmla="*/ 129 h 161"/>
                  <a:gd name="T22" fmla="*/ 132 w 179"/>
                  <a:gd name="T23" fmla="*/ 130 h 161"/>
                  <a:gd name="T24" fmla="*/ 127 w 179"/>
                  <a:gd name="T25" fmla="*/ 139 h 161"/>
                  <a:gd name="T26" fmla="*/ 125 w 179"/>
                  <a:gd name="T27" fmla="*/ 130 h 161"/>
                  <a:gd name="T28" fmla="*/ 98 w 179"/>
                  <a:gd name="T29" fmla="*/ 141 h 161"/>
                  <a:gd name="T30" fmla="*/ 98 w 179"/>
                  <a:gd name="T31" fmla="*/ 138 h 161"/>
                  <a:gd name="T32" fmla="*/ 95 w 179"/>
                  <a:gd name="T33" fmla="*/ 136 h 161"/>
                  <a:gd name="T34" fmla="*/ 90 w 179"/>
                  <a:gd name="T35" fmla="*/ 139 h 161"/>
                  <a:gd name="T36" fmla="*/ 93 w 179"/>
                  <a:gd name="T37" fmla="*/ 146 h 161"/>
                  <a:gd name="T38" fmla="*/ 88 w 179"/>
                  <a:gd name="T39" fmla="*/ 148 h 161"/>
                  <a:gd name="T40" fmla="*/ 73 w 179"/>
                  <a:gd name="T41" fmla="*/ 159 h 161"/>
                  <a:gd name="T42" fmla="*/ 68 w 179"/>
                  <a:gd name="T43" fmla="*/ 152 h 161"/>
                  <a:gd name="T44" fmla="*/ 72 w 179"/>
                  <a:gd name="T45" fmla="*/ 139 h 161"/>
                  <a:gd name="T46" fmla="*/ 59 w 179"/>
                  <a:gd name="T47" fmla="*/ 138 h 161"/>
                  <a:gd name="T48" fmla="*/ 45 w 179"/>
                  <a:gd name="T49" fmla="*/ 141 h 161"/>
                  <a:gd name="T50" fmla="*/ 23 w 179"/>
                  <a:gd name="T51" fmla="*/ 146 h 161"/>
                  <a:gd name="T52" fmla="*/ 13 w 179"/>
                  <a:gd name="T53" fmla="*/ 152 h 161"/>
                  <a:gd name="T54" fmla="*/ 6 w 179"/>
                  <a:gd name="T55" fmla="*/ 154 h 161"/>
                  <a:gd name="T56" fmla="*/ 7 w 179"/>
                  <a:gd name="T57" fmla="*/ 143 h 161"/>
                  <a:gd name="T58" fmla="*/ 25 w 179"/>
                  <a:gd name="T59" fmla="*/ 129 h 161"/>
                  <a:gd name="T60" fmla="*/ 40 w 179"/>
                  <a:gd name="T61" fmla="*/ 123 h 161"/>
                  <a:gd name="T62" fmla="*/ 75 w 179"/>
                  <a:gd name="T63" fmla="*/ 123 h 161"/>
                  <a:gd name="T64" fmla="*/ 82 w 179"/>
                  <a:gd name="T65" fmla="*/ 109 h 161"/>
                  <a:gd name="T66" fmla="*/ 95 w 179"/>
                  <a:gd name="T67" fmla="*/ 86 h 161"/>
                  <a:gd name="T68" fmla="*/ 102 w 179"/>
                  <a:gd name="T69" fmla="*/ 86 h 161"/>
                  <a:gd name="T70" fmla="*/ 97 w 179"/>
                  <a:gd name="T71" fmla="*/ 91 h 161"/>
                  <a:gd name="T72" fmla="*/ 104 w 179"/>
                  <a:gd name="T73" fmla="*/ 96 h 161"/>
                  <a:gd name="T74" fmla="*/ 123 w 179"/>
                  <a:gd name="T75" fmla="*/ 84 h 161"/>
                  <a:gd name="T76" fmla="*/ 134 w 179"/>
                  <a:gd name="T77" fmla="*/ 73 h 161"/>
                  <a:gd name="T78" fmla="*/ 145 w 179"/>
                  <a:gd name="T79" fmla="*/ 34 h 161"/>
                  <a:gd name="T80" fmla="*/ 145 w 179"/>
                  <a:gd name="T81" fmla="*/ 18 h 161"/>
                  <a:gd name="T82" fmla="*/ 150 w 179"/>
                  <a:gd name="T83" fmla="*/ 11 h 161"/>
                  <a:gd name="T84" fmla="*/ 154 w 179"/>
                  <a:gd name="T85" fmla="*/ 9 h 161"/>
                  <a:gd name="T86" fmla="*/ 159 w 179"/>
                  <a:gd name="T87" fmla="*/ 13 h 161"/>
                  <a:gd name="T88" fmla="*/ 165 w 179"/>
                  <a:gd name="T89" fmla="*/ 9 h 161"/>
                  <a:gd name="T90" fmla="*/ 159 w 179"/>
                  <a:gd name="T91" fmla="*/ 9 h 161"/>
                  <a:gd name="T92" fmla="*/ 161 w 179"/>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61">
                    <a:moveTo>
                      <a:pt x="163" y="2"/>
                    </a:moveTo>
                    <a:lnTo>
                      <a:pt x="168" y="2"/>
                    </a:lnTo>
                    <a:lnTo>
                      <a:pt x="168" y="4"/>
                    </a:lnTo>
                    <a:lnTo>
                      <a:pt x="168" y="16"/>
                    </a:lnTo>
                    <a:lnTo>
                      <a:pt x="170" y="21"/>
                    </a:lnTo>
                    <a:lnTo>
                      <a:pt x="173" y="25"/>
                    </a:lnTo>
                    <a:lnTo>
                      <a:pt x="179" y="43"/>
                    </a:lnTo>
                    <a:lnTo>
                      <a:pt x="179" y="45"/>
                    </a:lnTo>
                    <a:lnTo>
                      <a:pt x="177" y="46"/>
                    </a:lnTo>
                    <a:lnTo>
                      <a:pt x="177" y="50"/>
                    </a:lnTo>
                    <a:lnTo>
                      <a:pt x="175" y="54"/>
                    </a:lnTo>
                    <a:lnTo>
                      <a:pt x="173" y="54"/>
                    </a:lnTo>
                    <a:lnTo>
                      <a:pt x="170" y="61"/>
                    </a:lnTo>
                    <a:lnTo>
                      <a:pt x="170" y="66"/>
                    </a:lnTo>
                    <a:lnTo>
                      <a:pt x="166" y="66"/>
                    </a:lnTo>
                    <a:lnTo>
                      <a:pt x="163" y="68"/>
                    </a:lnTo>
                    <a:lnTo>
                      <a:pt x="161" y="73"/>
                    </a:lnTo>
                    <a:lnTo>
                      <a:pt x="163" y="93"/>
                    </a:lnTo>
                    <a:lnTo>
                      <a:pt x="159" y="96"/>
                    </a:lnTo>
                    <a:lnTo>
                      <a:pt x="157" y="102"/>
                    </a:lnTo>
                    <a:lnTo>
                      <a:pt x="156" y="113"/>
                    </a:lnTo>
                    <a:lnTo>
                      <a:pt x="157" y="116"/>
                    </a:lnTo>
                    <a:lnTo>
                      <a:pt x="159" y="118"/>
                    </a:lnTo>
                    <a:lnTo>
                      <a:pt x="156" y="120"/>
                    </a:lnTo>
                    <a:lnTo>
                      <a:pt x="152" y="129"/>
                    </a:lnTo>
                    <a:lnTo>
                      <a:pt x="143" y="134"/>
                    </a:lnTo>
                    <a:lnTo>
                      <a:pt x="143" y="132"/>
                    </a:lnTo>
                    <a:lnTo>
                      <a:pt x="145" y="125"/>
                    </a:lnTo>
                    <a:lnTo>
                      <a:pt x="147" y="121"/>
                    </a:lnTo>
                    <a:lnTo>
                      <a:pt x="147" y="120"/>
                    </a:lnTo>
                    <a:lnTo>
                      <a:pt x="143" y="120"/>
                    </a:lnTo>
                    <a:lnTo>
                      <a:pt x="141" y="125"/>
                    </a:lnTo>
                    <a:lnTo>
                      <a:pt x="141" y="129"/>
                    </a:lnTo>
                    <a:lnTo>
                      <a:pt x="138" y="127"/>
                    </a:lnTo>
                    <a:lnTo>
                      <a:pt x="134" y="127"/>
                    </a:lnTo>
                    <a:lnTo>
                      <a:pt x="132" y="130"/>
                    </a:lnTo>
                    <a:lnTo>
                      <a:pt x="131" y="138"/>
                    </a:lnTo>
                    <a:lnTo>
                      <a:pt x="129" y="139"/>
                    </a:lnTo>
                    <a:lnTo>
                      <a:pt x="127" y="139"/>
                    </a:lnTo>
                    <a:lnTo>
                      <a:pt x="127" y="134"/>
                    </a:lnTo>
                    <a:lnTo>
                      <a:pt x="127" y="130"/>
                    </a:lnTo>
                    <a:lnTo>
                      <a:pt x="125" y="130"/>
                    </a:lnTo>
                    <a:lnTo>
                      <a:pt x="116" y="141"/>
                    </a:lnTo>
                    <a:lnTo>
                      <a:pt x="104" y="139"/>
                    </a:lnTo>
                    <a:lnTo>
                      <a:pt x="98" y="141"/>
                    </a:lnTo>
                    <a:lnTo>
                      <a:pt x="100" y="139"/>
                    </a:lnTo>
                    <a:lnTo>
                      <a:pt x="102" y="138"/>
                    </a:lnTo>
                    <a:lnTo>
                      <a:pt x="98" y="138"/>
                    </a:lnTo>
                    <a:lnTo>
                      <a:pt x="98" y="136"/>
                    </a:lnTo>
                    <a:lnTo>
                      <a:pt x="97" y="138"/>
                    </a:lnTo>
                    <a:lnTo>
                      <a:pt x="95" y="136"/>
                    </a:lnTo>
                    <a:lnTo>
                      <a:pt x="95" y="132"/>
                    </a:lnTo>
                    <a:lnTo>
                      <a:pt x="93" y="132"/>
                    </a:lnTo>
                    <a:lnTo>
                      <a:pt x="90" y="139"/>
                    </a:lnTo>
                    <a:lnTo>
                      <a:pt x="95" y="143"/>
                    </a:lnTo>
                    <a:lnTo>
                      <a:pt x="95" y="148"/>
                    </a:lnTo>
                    <a:lnTo>
                      <a:pt x="93" y="146"/>
                    </a:lnTo>
                    <a:lnTo>
                      <a:pt x="91" y="146"/>
                    </a:lnTo>
                    <a:lnTo>
                      <a:pt x="90" y="146"/>
                    </a:lnTo>
                    <a:lnTo>
                      <a:pt x="88" y="148"/>
                    </a:lnTo>
                    <a:lnTo>
                      <a:pt x="81" y="159"/>
                    </a:lnTo>
                    <a:lnTo>
                      <a:pt x="77" y="161"/>
                    </a:lnTo>
                    <a:lnTo>
                      <a:pt x="73" y="159"/>
                    </a:lnTo>
                    <a:lnTo>
                      <a:pt x="72" y="157"/>
                    </a:lnTo>
                    <a:lnTo>
                      <a:pt x="68" y="155"/>
                    </a:lnTo>
                    <a:lnTo>
                      <a:pt x="68" y="152"/>
                    </a:lnTo>
                    <a:lnTo>
                      <a:pt x="68" y="146"/>
                    </a:lnTo>
                    <a:lnTo>
                      <a:pt x="72" y="141"/>
                    </a:lnTo>
                    <a:lnTo>
                      <a:pt x="72" y="139"/>
                    </a:lnTo>
                    <a:lnTo>
                      <a:pt x="72" y="138"/>
                    </a:lnTo>
                    <a:lnTo>
                      <a:pt x="66" y="139"/>
                    </a:lnTo>
                    <a:lnTo>
                      <a:pt x="59" y="138"/>
                    </a:lnTo>
                    <a:lnTo>
                      <a:pt x="56" y="138"/>
                    </a:lnTo>
                    <a:lnTo>
                      <a:pt x="47" y="143"/>
                    </a:lnTo>
                    <a:lnTo>
                      <a:pt x="45" y="141"/>
                    </a:lnTo>
                    <a:lnTo>
                      <a:pt x="27" y="146"/>
                    </a:lnTo>
                    <a:lnTo>
                      <a:pt x="25" y="145"/>
                    </a:lnTo>
                    <a:lnTo>
                      <a:pt x="23" y="146"/>
                    </a:lnTo>
                    <a:lnTo>
                      <a:pt x="20" y="154"/>
                    </a:lnTo>
                    <a:lnTo>
                      <a:pt x="18" y="154"/>
                    </a:lnTo>
                    <a:lnTo>
                      <a:pt x="13" y="152"/>
                    </a:lnTo>
                    <a:lnTo>
                      <a:pt x="9" y="152"/>
                    </a:lnTo>
                    <a:lnTo>
                      <a:pt x="7" y="152"/>
                    </a:lnTo>
                    <a:lnTo>
                      <a:pt x="6" y="154"/>
                    </a:lnTo>
                    <a:lnTo>
                      <a:pt x="0" y="152"/>
                    </a:lnTo>
                    <a:lnTo>
                      <a:pt x="0" y="145"/>
                    </a:lnTo>
                    <a:lnTo>
                      <a:pt x="7" y="143"/>
                    </a:lnTo>
                    <a:lnTo>
                      <a:pt x="18" y="136"/>
                    </a:lnTo>
                    <a:lnTo>
                      <a:pt x="22" y="130"/>
                    </a:lnTo>
                    <a:lnTo>
                      <a:pt x="25" y="129"/>
                    </a:lnTo>
                    <a:lnTo>
                      <a:pt x="27" y="125"/>
                    </a:lnTo>
                    <a:lnTo>
                      <a:pt x="34" y="121"/>
                    </a:lnTo>
                    <a:lnTo>
                      <a:pt x="40" y="123"/>
                    </a:lnTo>
                    <a:lnTo>
                      <a:pt x="70" y="118"/>
                    </a:lnTo>
                    <a:lnTo>
                      <a:pt x="70" y="121"/>
                    </a:lnTo>
                    <a:lnTo>
                      <a:pt x="75" y="123"/>
                    </a:lnTo>
                    <a:lnTo>
                      <a:pt x="77" y="121"/>
                    </a:lnTo>
                    <a:lnTo>
                      <a:pt x="82" y="118"/>
                    </a:lnTo>
                    <a:lnTo>
                      <a:pt x="82" y="109"/>
                    </a:lnTo>
                    <a:lnTo>
                      <a:pt x="91" y="100"/>
                    </a:lnTo>
                    <a:lnTo>
                      <a:pt x="93" y="95"/>
                    </a:lnTo>
                    <a:lnTo>
                      <a:pt x="95" y="86"/>
                    </a:lnTo>
                    <a:lnTo>
                      <a:pt x="100" y="82"/>
                    </a:lnTo>
                    <a:lnTo>
                      <a:pt x="102" y="84"/>
                    </a:lnTo>
                    <a:lnTo>
                      <a:pt x="102" y="86"/>
                    </a:lnTo>
                    <a:lnTo>
                      <a:pt x="98" y="88"/>
                    </a:lnTo>
                    <a:lnTo>
                      <a:pt x="97" y="89"/>
                    </a:lnTo>
                    <a:lnTo>
                      <a:pt x="97" y="91"/>
                    </a:lnTo>
                    <a:lnTo>
                      <a:pt x="98" y="95"/>
                    </a:lnTo>
                    <a:lnTo>
                      <a:pt x="98" y="98"/>
                    </a:lnTo>
                    <a:lnTo>
                      <a:pt x="104" y="96"/>
                    </a:lnTo>
                    <a:lnTo>
                      <a:pt x="106" y="95"/>
                    </a:lnTo>
                    <a:lnTo>
                      <a:pt x="115" y="91"/>
                    </a:lnTo>
                    <a:lnTo>
                      <a:pt x="123" y="84"/>
                    </a:lnTo>
                    <a:lnTo>
                      <a:pt x="129" y="75"/>
                    </a:lnTo>
                    <a:lnTo>
                      <a:pt x="132" y="73"/>
                    </a:lnTo>
                    <a:lnTo>
                      <a:pt x="134" y="73"/>
                    </a:lnTo>
                    <a:lnTo>
                      <a:pt x="136" y="70"/>
                    </a:lnTo>
                    <a:lnTo>
                      <a:pt x="147" y="36"/>
                    </a:lnTo>
                    <a:lnTo>
                      <a:pt x="145" y="34"/>
                    </a:lnTo>
                    <a:lnTo>
                      <a:pt x="141" y="34"/>
                    </a:lnTo>
                    <a:lnTo>
                      <a:pt x="145" y="27"/>
                    </a:lnTo>
                    <a:lnTo>
                      <a:pt x="145" y="18"/>
                    </a:lnTo>
                    <a:lnTo>
                      <a:pt x="147" y="16"/>
                    </a:lnTo>
                    <a:lnTo>
                      <a:pt x="148" y="14"/>
                    </a:lnTo>
                    <a:lnTo>
                      <a:pt x="150" y="11"/>
                    </a:lnTo>
                    <a:lnTo>
                      <a:pt x="150" y="7"/>
                    </a:lnTo>
                    <a:lnTo>
                      <a:pt x="152" y="7"/>
                    </a:lnTo>
                    <a:lnTo>
                      <a:pt x="154" y="9"/>
                    </a:lnTo>
                    <a:lnTo>
                      <a:pt x="156" y="13"/>
                    </a:lnTo>
                    <a:lnTo>
                      <a:pt x="157" y="14"/>
                    </a:lnTo>
                    <a:lnTo>
                      <a:pt x="159" y="13"/>
                    </a:lnTo>
                    <a:lnTo>
                      <a:pt x="161" y="13"/>
                    </a:lnTo>
                    <a:lnTo>
                      <a:pt x="163" y="13"/>
                    </a:lnTo>
                    <a:lnTo>
                      <a:pt x="165" y="9"/>
                    </a:lnTo>
                    <a:lnTo>
                      <a:pt x="165" y="5"/>
                    </a:lnTo>
                    <a:lnTo>
                      <a:pt x="163" y="7"/>
                    </a:lnTo>
                    <a:lnTo>
                      <a:pt x="159" y="9"/>
                    </a:lnTo>
                    <a:lnTo>
                      <a:pt x="157" y="5"/>
                    </a:lnTo>
                    <a:lnTo>
                      <a:pt x="159" y="2"/>
                    </a:lnTo>
                    <a:lnTo>
                      <a:pt x="161" y="0"/>
                    </a:lnTo>
                    <a:lnTo>
                      <a:pt x="163"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5" name="Freeform 2997">
                <a:extLst>
                  <a:ext uri="{FF2B5EF4-FFF2-40B4-BE49-F238E27FC236}">
                    <a16:creationId xmlns:a16="http://schemas.microsoft.com/office/drawing/2014/main" id="{44114DBD-ACDC-7C4A-A81C-D6C9B40B0F28}"/>
                  </a:ext>
                </a:extLst>
              </p:cNvPr>
              <p:cNvSpPr>
                <a:spLocks/>
              </p:cNvSpPr>
              <p:nvPr/>
            </p:nvSpPr>
            <p:spPr bwMode="auto">
              <a:xfrm>
                <a:off x="4908" y="2052"/>
                <a:ext cx="6" cy="11"/>
              </a:xfrm>
              <a:custGeom>
                <a:avLst/>
                <a:gdLst>
                  <a:gd name="T0" fmla="*/ 6 w 6"/>
                  <a:gd name="T1" fmla="*/ 0 h 11"/>
                  <a:gd name="T2" fmla="*/ 6 w 6"/>
                  <a:gd name="T3" fmla="*/ 4 h 11"/>
                  <a:gd name="T4" fmla="*/ 6 w 6"/>
                  <a:gd name="T5" fmla="*/ 5 h 11"/>
                  <a:gd name="T6" fmla="*/ 4 w 6"/>
                  <a:gd name="T7" fmla="*/ 11 h 11"/>
                  <a:gd name="T8" fmla="*/ 2 w 6"/>
                  <a:gd name="T9" fmla="*/ 11 h 11"/>
                  <a:gd name="T10" fmla="*/ 0 w 6"/>
                  <a:gd name="T11" fmla="*/ 7 h 11"/>
                  <a:gd name="T12" fmla="*/ 4 w 6"/>
                  <a:gd name="T13" fmla="*/ 2 h 11"/>
                  <a:gd name="T14" fmla="*/ 6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6" y="0"/>
                    </a:moveTo>
                    <a:lnTo>
                      <a:pt x="6" y="4"/>
                    </a:lnTo>
                    <a:lnTo>
                      <a:pt x="6" y="5"/>
                    </a:lnTo>
                    <a:lnTo>
                      <a:pt x="4" y="11"/>
                    </a:lnTo>
                    <a:lnTo>
                      <a:pt x="2" y="11"/>
                    </a:lnTo>
                    <a:lnTo>
                      <a:pt x="0" y="7"/>
                    </a:lnTo>
                    <a:lnTo>
                      <a:pt x="4" y="2"/>
                    </a:lnTo>
                    <a:lnTo>
                      <a:pt x="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6" name="Freeform 2998">
                <a:extLst>
                  <a:ext uri="{FF2B5EF4-FFF2-40B4-BE49-F238E27FC236}">
                    <a16:creationId xmlns:a16="http://schemas.microsoft.com/office/drawing/2014/main" id="{BFF0859D-CD24-6242-A242-2FC77FAEFFBD}"/>
                  </a:ext>
                </a:extLst>
              </p:cNvPr>
              <p:cNvSpPr>
                <a:spLocks/>
              </p:cNvSpPr>
              <p:nvPr/>
            </p:nvSpPr>
            <p:spPr bwMode="auto">
              <a:xfrm>
                <a:off x="4908" y="2052"/>
                <a:ext cx="6" cy="11"/>
              </a:xfrm>
              <a:custGeom>
                <a:avLst/>
                <a:gdLst>
                  <a:gd name="T0" fmla="*/ 6 w 6"/>
                  <a:gd name="T1" fmla="*/ 0 h 11"/>
                  <a:gd name="T2" fmla="*/ 6 w 6"/>
                  <a:gd name="T3" fmla="*/ 4 h 11"/>
                  <a:gd name="T4" fmla="*/ 6 w 6"/>
                  <a:gd name="T5" fmla="*/ 5 h 11"/>
                  <a:gd name="T6" fmla="*/ 4 w 6"/>
                  <a:gd name="T7" fmla="*/ 11 h 11"/>
                  <a:gd name="T8" fmla="*/ 2 w 6"/>
                  <a:gd name="T9" fmla="*/ 11 h 11"/>
                  <a:gd name="T10" fmla="*/ 0 w 6"/>
                  <a:gd name="T11" fmla="*/ 7 h 11"/>
                  <a:gd name="T12" fmla="*/ 4 w 6"/>
                  <a:gd name="T13" fmla="*/ 2 h 11"/>
                  <a:gd name="T14" fmla="*/ 6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6" y="0"/>
                    </a:moveTo>
                    <a:lnTo>
                      <a:pt x="6" y="4"/>
                    </a:lnTo>
                    <a:lnTo>
                      <a:pt x="6" y="5"/>
                    </a:lnTo>
                    <a:lnTo>
                      <a:pt x="4" y="11"/>
                    </a:lnTo>
                    <a:lnTo>
                      <a:pt x="2" y="11"/>
                    </a:lnTo>
                    <a:lnTo>
                      <a:pt x="0" y="7"/>
                    </a:lnTo>
                    <a:lnTo>
                      <a:pt x="4" y="2"/>
                    </a:lnTo>
                    <a:lnTo>
                      <a:pt x="6"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7" name="Freeform 2999">
                <a:extLst>
                  <a:ext uri="{FF2B5EF4-FFF2-40B4-BE49-F238E27FC236}">
                    <a16:creationId xmlns:a16="http://schemas.microsoft.com/office/drawing/2014/main" id="{DE3F242F-6EB9-274A-A861-B6C3101A069B}"/>
                  </a:ext>
                </a:extLst>
              </p:cNvPr>
              <p:cNvSpPr>
                <a:spLocks/>
              </p:cNvSpPr>
              <p:nvPr/>
            </p:nvSpPr>
            <p:spPr bwMode="auto">
              <a:xfrm>
                <a:off x="4812" y="2131"/>
                <a:ext cx="41" cy="32"/>
              </a:xfrm>
              <a:custGeom>
                <a:avLst/>
                <a:gdLst>
                  <a:gd name="T0" fmla="*/ 32 w 41"/>
                  <a:gd name="T1" fmla="*/ 19 h 32"/>
                  <a:gd name="T2" fmla="*/ 25 w 41"/>
                  <a:gd name="T3" fmla="*/ 16 h 32"/>
                  <a:gd name="T4" fmla="*/ 21 w 41"/>
                  <a:gd name="T5" fmla="*/ 18 h 32"/>
                  <a:gd name="T6" fmla="*/ 18 w 41"/>
                  <a:gd name="T7" fmla="*/ 19 h 32"/>
                  <a:gd name="T8" fmla="*/ 14 w 41"/>
                  <a:gd name="T9" fmla="*/ 28 h 32"/>
                  <a:gd name="T10" fmla="*/ 14 w 41"/>
                  <a:gd name="T11" fmla="*/ 30 h 32"/>
                  <a:gd name="T12" fmla="*/ 11 w 41"/>
                  <a:gd name="T13" fmla="*/ 32 h 32"/>
                  <a:gd name="T14" fmla="*/ 7 w 41"/>
                  <a:gd name="T15" fmla="*/ 28 h 32"/>
                  <a:gd name="T16" fmla="*/ 5 w 41"/>
                  <a:gd name="T17" fmla="*/ 23 h 32"/>
                  <a:gd name="T18" fmla="*/ 5 w 41"/>
                  <a:gd name="T19" fmla="*/ 23 h 32"/>
                  <a:gd name="T20" fmla="*/ 3 w 41"/>
                  <a:gd name="T21" fmla="*/ 19 h 32"/>
                  <a:gd name="T22" fmla="*/ 2 w 41"/>
                  <a:gd name="T23" fmla="*/ 19 h 32"/>
                  <a:gd name="T24" fmla="*/ 0 w 41"/>
                  <a:gd name="T25" fmla="*/ 19 h 32"/>
                  <a:gd name="T26" fmla="*/ 11 w 41"/>
                  <a:gd name="T27" fmla="*/ 7 h 32"/>
                  <a:gd name="T28" fmla="*/ 16 w 41"/>
                  <a:gd name="T29" fmla="*/ 9 h 32"/>
                  <a:gd name="T30" fmla="*/ 20 w 41"/>
                  <a:gd name="T31" fmla="*/ 7 h 32"/>
                  <a:gd name="T32" fmla="*/ 21 w 41"/>
                  <a:gd name="T33" fmla="*/ 7 h 32"/>
                  <a:gd name="T34" fmla="*/ 23 w 41"/>
                  <a:gd name="T35" fmla="*/ 3 h 32"/>
                  <a:gd name="T36" fmla="*/ 27 w 41"/>
                  <a:gd name="T37" fmla="*/ 0 h 32"/>
                  <a:gd name="T38" fmla="*/ 28 w 41"/>
                  <a:gd name="T39" fmla="*/ 0 h 32"/>
                  <a:gd name="T40" fmla="*/ 32 w 41"/>
                  <a:gd name="T41" fmla="*/ 1 h 32"/>
                  <a:gd name="T42" fmla="*/ 36 w 41"/>
                  <a:gd name="T43" fmla="*/ 1 h 32"/>
                  <a:gd name="T44" fmla="*/ 37 w 41"/>
                  <a:gd name="T45" fmla="*/ 3 h 32"/>
                  <a:gd name="T46" fmla="*/ 39 w 41"/>
                  <a:gd name="T47" fmla="*/ 10 h 32"/>
                  <a:gd name="T48" fmla="*/ 41 w 41"/>
                  <a:gd name="T49" fmla="*/ 10 h 32"/>
                  <a:gd name="T50" fmla="*/ 39 w 41"/>
                  <a:gd name="T51" fmla="*/ 12 h 32"/>
                  <a:gd name="T52" fmla="*/ 37 w 41"/>
                  <a:gd name="T53" fmla="*/ 14 h 32"/>
                  <a:gd name="T54" fmla="*/ 32 w 41"/>
                  <a:gd name="T5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2">
                    <a:moveTo>
                      <a:pt x="32" y="19"/>
                    </a:moveTo>
                    <a:lnTo>
                      <a:pt x="25" y="16"/>
                    </a:lnTo>
                    <a:lnTo>
                      <a:pt x="21" y="18"/>
                    </a:lnTo>
                    <a:lnTo>
                      <a:pt x="18" y="19"/>
                    </a:lnTo>
                    <a:lnTo>
                      <a:pt x="14" y="28"/>
                    </a:lnTo>
                    <a:lnTo>
                      <a:pt x="14" y="30"/>
                    </a:lnTo>
                    <a:lnTo>
                      <a:pt x="11" y="32"/>
                    </a:lnTo>
                    <a:lnTo>
                      <a:pt x="7" y="28"/>
                    </a:lnTo>
                    <a:lnTo>
                      <a:pt x="5" y="23"/>
                    </a:lnTo>
                    <a:lnTo>
                      <a:pt x="5" y="23"/>
                    </a:lnTo>
                    <a:lnTo>
                      <a:pt x="3" y="19"/>
                    </a:lnTo>
                    <a:lnTo>
                      <a:pt x="2" y="19"/>
                    </a:lnTo>
                    <a:lnTo>
                      <a:pt x="0" y="19"/>
                    </a:lnTo>
                    <a:lnTo>
                      <a:pt x="11" y="7"/>
                    </a:lnTo>
                    <a:lnTo>
                      <a:pt x="16" y="9"/>
                    </a:lnTo>
                    <a:lnTo>
                      <a:pt x="20" y="7"/>
                    </a:lnTo>
                    <a:lnTo>
                      <a:pt x="21" y="7"/>
                    </a:lnTo>
                    <a:lnTo>
                      <a:pt x="23" y="3"/>
                    </a:lnTo>
                    <a:lnTo>
                      <a:pt x="27" y="0"/>
                    </a:lnTo>
                    <a:lnTo>
                      <a:pt x="28" y="0"/>
                    </a:lnTo>
                    <a:lnTo>
                      <a:pt x="32" y="1"/>
                    </a:lnTo>
                    <a:lnTo>
                      <a:pt x="36" y="1"/>
                    </a:lnTo>
                    <a:lnTo>
                      <a:pt x="37" y="3"/>
                    </a:lnTo>
                    <a:lnTo>
                      <a:pt x="39" y="10"/>
                    </a:lnTo>
                    <a:lnTo>
                      <a:pt x="41" y="10"/>
                    </a:lnTo>
                    <a:lnTo>
                      <a:pt x="39" y="12"/>
                    </a:lnTo>
                    <a:lnTo>
                      <a:pt x="37" y="14"/>
                    </a:lnTo>
                    <a:lnTo>
                      <a:pt x="32" y="1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8" name="Freeform 3000">
                <a:extLst>
                  <a:ext uri="{FF2B5EF4-FFF2-40B4-BE49-F238E27FC236}">
                    <a16:creationId xmlns:a16="http://schemas.microsoft.com/office/drawing/2014/main" id="{4802378E-615D-BB44-8038-FA91067DB429}"/>
                  </a:ext>
                </a:extLst>
              </p:cNvPr>
              <p:cNvSpPr>
                <a:spLocks/>
              </p:cNvSpPr>
              <p:nvPr/>
            </p:nvSpPr>
            <p:spPr bwMode="auto">
              <a:xfrm>
                <a:off x="4812" y="2131"/>
                <a:ext cx="41" cy="32"/>
              </a:xfrm>
              <a:custGeom>
                <a:avLst/>
                <a:gdLst>
                  <a:gd name="T0" fmla="*/ 32 w 41"/>
                  <a:gd name="T1" fmla="*/ 19 h 32"/>
                  <a:gd name="T2" fmla="*/ 25 w 41"/>
                  <a:gd name="T3" fmla="*/ 16 h 32"/>
                  <a:gd name="T4" fmla="*/ 21 w 41"/>
                  <a:gd name="T5" fmla="*/ 18 h 32"/>
                  <a:gd name="T6" fmla="*/ 18 w 41"/>
                  <a:gd name="T7" fmla="*/ 19 h 32"/>
                  <a:gd name="T8" fmla="*/ 14 w 41"/>
                  <a:gd name="T9" fmla="*/ 28 h 32"/>
                  <a:gd name="T10" fmla="*/ 14 w 41"/>
                  <a:gd name="T11" fmla="*/ 30 h 32"/>
                  <a:gd name="T12" fmla="*/ 11 w 41"/>
                  <a:gd name="T13" fmla="*/ 32 h 32"/>
                  <a:gd name="T14" fmla="*/ 7 w 41"/>
                  <a:gd name="T15" fmla="*/ 28 h 32"/>
                  <a:gd name="T16" fmla="*/ 5 w 41"/>
                  <a:gd name="T17" fmla="*/ 23 h 32"/>
                  <a:gd name="T18" fmla="*/ 5 w 41"/>
                  <a:gd name="T19" fmla="*/ 23 h 32"/>
                  <a:gd name="T20" fmla="*/ 3 w 41"/>
                  <a:gd name="T21" fmla="*/ 19 h 32"/>
                  <a:gd name="T22" fmla="*/ 2 w 41"/>
                  <a:gd name="T23" fmla="*/ 19 h 32"/>
                  <a:gd name="T24" fmla="*/ 0 w 41"/>
                  <a:gd name="T25" fmla="*/ 19 h 32"/>
                  <a:gd name="T26" fmla="*/ 11 w 41"/>
                  <a:gd name="T27" fmla="*/ 7 h 32"/>
                  <a:gd name="T28" fmla="*/ 16 w 41"/>
                  <a:gd name="T29" fmla="*/ 9 h 32"/>
                  <a:gd name="T30" fmla="*/ 20 w 41"/>
                  <a:gd name="T31" fmla="*/ 7 h 32"/>
                  <a:gd name="T32" fmla="*/ 21 w 41"/>
                  <a:gd name="T33" fmla="*/ 7 h 32"/>
                  <a:gd name="T34" fmla="*/ 23 w 41"/>
                  <a:gd name="T35" fmla="*/ 3 h 32"/>
                  <a:gd name="T36" fmla="*/ 27 w 41"/>
                  <a:gd name="T37" fmla="*/ 0 h 32"/>
                  <a:gd name="T38" fmla="*/ 28 w 41"/>
                  <a:gd name="T39" fmla="*/ 0 h 32"/>
                  <a:gd name="T40" fmla="*/ 32 w 41"/>
                  <a:gd name="T41" fmla="*/ 1 h 32"/>
                  <a:gd name="T42" fmla="*/ 36 w 41"/>
                  <a:gd name="T43" fmla="*/ 1 h 32"/>
                  <a:gd name="T44" fmla="*/ 37 w 41"/>
                  <a:gd name="T45" fmla="*/ 3 h 32"/>
                  <a:gd name="T46" fmla="*/ 39 w 41"/>
                  <a:gd name="T47" fmla="*/ 10 h 32"/>
                  <a:gd name="T48" fmla="*/ 41 w 41"/>
                  <a:gd name="T49" fmla="*/ 10 h 32"/>
                  <a:gd name="T50" fmla="*/ 39 w 41"/>
                  <a:gd name="T51" fmla="*/ 12 h 32"/>
                  <a:gd name="T52" fmla="*/ 37 w 41"/>
                  <a:gd name="T53" fmla="*/ 14 h 32"/>
                  <a:gd name="T54" fmla="*/ 32 w 41"/>
                  <a:gd name="T5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2">
                    <a:moveTo>
                      <a:pt x="32" y="19"/>
                    </a:moveTo>
                    <a:lnTo>
                      <a:pt x="25" y="16"/>
                    </a:lnTo>
                    <a:lnTo>
                      <a:pt x="21" y="18"/>
                    </a:lnTo>
                    <a:lnTo>
                      <a:pt x="18" y="19"/>
                    </a:lnTo>
                    <a:lnTo>
                      <a:pt x="14" y="28"/>
                    </a:lnTo>
                    <a:lnTo>
                      <a:pt x="14" y="30"/>
                    </a:lnTo>
                    <a:lnTo>
                      <a:pt x="11" y="32"/>
                    </a:lnTo>
                    <a:lnTo>
                      <a:pt x="7" y="28"/>
                    </a:lnTo>
                    <a:lnTo>
                      <a:pt x="5" y="23"/>
                    </a:lnTo>
                    <a:lnTo>
                      <a:pt x="5" y="23"/>
                    </a:lnTo>
                    <a:lnTo>
                      <a:pt x="3" y="19"/>
                    </a:lnTo>
                    <a:lnTo>
                      <a:pt x="2" y="19"/>
                    </a:lnTo>
                    <a:lnTo>
                      <a:pt x="0" y="19"/>
                    </a:lnTo>
                    <a:lnTo>
                      <a:pt x="11" y="7"/>
                    </a:lnTo>
                    <a:lnTo>
                      <a:pt x="16" y="9"/>
                    </a:lnTo>
                    <a:lnTo>
                      <a:pt x="20" y="7"/>
                    </a:lnTo>
                    <a:lnTo>
                      <a:pt x="21" y="7"/>
                    </a:lnTo>
                    <a:lnTo>
                      <a:pt x="23" y="3"/>
                    </a:lnTo>
                    <a:lnTo>
                      <a:pt x="27" y="0"/>
                    </a:lnTo>
                    <a:lnTo>
                      <a:pt x="28" y="0"/>
                    </a:lnTo>
                    <a:lnTo>
                      <a:pt x="32" y="1"/>
                    </a:lnTo>
                    <a:lnTo>
                      <a:pt x="36" y="1"/>
                    </a:lnTo>
                    <a:lnTo>
                      <a:pt x="37" y="3"/>
                    </a:lnTo>
                    <a:lnTo>
                      <a:pt x="39" y="10"/>
                    </a:lnTo>
                    <a:lnTo>
                      <a:pt x="41" y="10"/>
                    </a:lnTo>
                    <a:lnTo>
                      <a:pt x="39" y="12"/>
                    </a:lnTo>
                    <a:lnTo>
                      <a:pt x="37" y="14"/>
                    </a:lnTo>
                    <a:lnTo>
                      <a:pt x="32" y="1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59" name="Freeform 3001">
                <a:extLst>
                  <a:ext uri="{FF2B5EF4-FFF2-40B4-BE49-F238E27FC236}">
                    <a16:creationId xmlns:a16="http://schemas.microsoft.com/office/drawing/2014/main" id="{D4307936-674E-304A-96C3-31713B4488AB}"/>
                  </a:ext>
                </a:extLst>
              </p:cNvPr>
              <p:cNvSpPr>
                <a:spLocks/>
              </p:cNvSpPr>
              <p:nvPr/>
            </p:nvSpPr>
            <p:spPr bwMode="auto">
              <a:xfrm>
                <a:off x="4853" y="2125"/>
                <a:ext cx="4" cy="9"/>
              </a:xfrm>
              <a:custGeom>
                <a:avLst/>
                <a:gdLst>
                  <a:gd name="T0" fmla="*/ 4 w 4"/>
                  <a:gd name="T1" fmla="*/ 0 h 9"/>
                  <a:gd name="T2" fmla="*/ 0 w 4"/>
                  <a:gd name="T3" fmla="*/ 7 h 9"/>
                  <a:gd name="T4" fmla="*/ 2 w 4"/>
                  <a:gd name="T5" fmla="*/ 9 h 9"/>
                  <a:gd name="T6" fmla="*/ 4 w 4"/>
                  <a:gd name="T7" fmla="*/ 7 h 9"/>
                  <a:gd name="T8" fmla="*/ 4 w 4"/>
                  <a:gd name="T9" fmla="*/ 0 h 9"/>
                </a:gdLst>
                <a:ahLst/>
                <a:cxnLst>
                  <a:cxn ang="0">
                    <a:pos x="T0" y="T1"/>
                  </a:cxn>
                  <a:cxn ang="0">
                    <a:pos x="T2" y="T3"/>
                  </a:cxn>
                  <a:cxn ang="0">
                    <a:pos x="T4" y="T5"/>
                  </a:cxn>
                  <a:cxn ang="0">
                    <a:pos x="T6" y="T7"/>
                  </a:cxn>
                  <a:cxn ang="0">
                    <a:pos x="T8" y="T9"/>
                  </a:cxn>
                </a:cxnLst>
                <a:rect l="0" t="0" r="r" b="b"/>
                <a:pathLst>
                  <a:path w="4" h="9">
                    <a:moveTo>
                      <a:pt x="4" y="0"/>
                    </a:moveTo>
                    <a:lnTo>
                      <a:pt x="0" y="7"/>
                    </a:lnTo>
                    <a:lnTo>
                      <a:pt x="2" y="9"/>
                    </a:lnTo>
                    <a:lnTo>
                      <a:pt x="4" y="7"/>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0" name="Freeform 3002">
                <a:extLst>
                  <a:ext uri="{FF2B5EF4-FFF2-40B4-BE49-F238E27FC236}">
                    <a16:creationId xmlns:a16="http://schemas.microsoft.com/office/drawing/2014/main" id="{282ED789-659B-7244-A4CF-47962BA2E123}"/>
                  </a:ext>
                </a:extLst>
              </p:cNvPr>
              <p:cNvSpPr>
                <a:spLocks/>
              </p:cNvSpPr>
              <p:nvPr/>
            </p:nvSpPr>
            <p:spPr bwMode="auto">
              <a:xfrm>
                <a:off x="4853" y="2125"/>
                <a:ext cx="4" cy="9"/>
              </a:xfrm>
              <a:custGeom>
                <a:avLst/>
                <a:gdLst>
                  <a:gd name="T0" fmla="*/ 4 w 4"/>
                  <a:gd name="T1" fmla="*/ 0 h 9"/>
                  <a:gd name="T2" fmla="*/ 0 w 4"/>
                  <a:gd name="T3" fmla="*/ 7 h 9"/>
                  <a:gd name="T4" fmla="*/ 2 w 4"/>
                  <a:gd name="T5" fmla="*/ 9 h 9"/>
                  <a:gd name="T6" fmla="*/ 4 w 4"/>
                  <a:gd name="T7" fmla="*/ 7 h 9"/>
                  <a:gd name="T8" fmla="*/ 4 w 4"/>
                  <a:gd name="T9" fmla="*/ 0 h 9"/>
                </a:gdLst>
                <a:ahLst/>
                <a:cxnLst>
                  <a:cxn ang="0">
                    <a:pos x="T0" y="T1"/>
                  </a:cxn>
                  <a:cxn ang="0">
                    <a:pos x="T2" y="T3"/>
                  </a:cxn>
                  <a:cxn ang="0">
                    <a:pos x="T4" y="T5"/>
                  </a:cxn>
                  <a:cxn ang="0">
                    <a:pos x="T6" y="T7"/>
                  </a:cxn>
                  <a:cxn ang="0">
                    <a:pos x="T8" y="T9"/>
                  </a:cxn>
                </a:cxnLst>
                <a:rect l="0" t="0" r="r" b="b"/>
                <a:pathLst>
                  <a:path w="4" h="9">
                    <a:moveTo>
                      <a:pt x="4" y="0"/>
                    </a:moveTo>
                    <a:lnTo>
                      <a:pt x="0" y="7"/>
                    </a:lnTo>
                    <a:lnTo>
                      <a:pt x="2" y="9"/>
                    </a:lnTo>
                    <a:lnTo>
                      <a:pt x="4" y="7"/>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1" name="Freeform 3003">
                <a:extLst>
                  <a:ext uri="{FF2B5EF4-FFF2-40B4-BE49-F238E27FC236}">
                    <a16:creationId xmlns:a16="http://schemas.microsoft.com/office/drawing/2014/main" id="{EC6A35BE-6D50-4546-8807-55D4FDDAAEAA}"/>
                  </a:ext>
                </a:extLst>
              </p:cNvPr>
              <p:cNvSpPr>
                <a:spLocks/>
              </p:cNvSpPr>
              <p:nvPr/>
            </p:nvSpPr>
            <p:spPr bwMode="auto">
              <a:xfrm>
                <a:off x="4771" y="2140"/>
                <a:ext cx="37" cy="53"/>
              </a:xfrm>
              <a:custGeom>
                <a:avLst/>
                <a:gdLst>
                  <a:gd name="T0" fmla="*/ 19 w 37"/>
                  <a:gd name="T1" fmla="*/ 0 h 53"/>
                  <a:gd name="T2" fmla="*/ 19 w 37"/>
                  <a:gd name="T3" fmla="*/ 0 h 53"/>
                  <a:gd name="T4" fmla="*/ 18 w 37"/>
                  <a:gd name="T5" fmla="*/ 0 h 53"/>
                  <a:gd name="T6" fmla="*/ 16 w 37"/>
                  <a:gd name="T7" fmla="*/ 0 h 53"/>
                  <a:gd name="T8" fmla="*/ 14 w 37"/>
                  <a:gd name="T9" fmla="*/ 3 h 53"/>
                  <a:gd name="T10" fmla="*/ 12 w 37"/>
                  <a:gd name="T11" fmla="*/ 5 h 53"/>
                  <a:gd name="T12" fmla="*/ 9 w 37"/>
                  <a:gd name="T13" fmla="*/ 5 h 53"/>
                  <a:gd name="T14" fmla="*/ 7 w 37"/>
                  <a:gd name="T15" fmla="*/ 7 h 53"/>
                  <a:gd name="T16" fmla="*/ 5 w 37"/>
                  <a:gd name="T17" fmla="*/ 9 h 53"/>
                  <a:gd name="T18" fmla="*/ 5 w 37"/>
                  <a:gd name="T19" fmla="*/ 7 h 53"/>
                  <a:gd name="T20" fmla="*/ 3 w 37"/>
                  <a:gd name="T21" fmla="*/ 9 h 53"/>
                  <a:gd name="T22" fmla="*/ 0 w 37"/>
                  <a:gd name="T23" fmla="*/ 12 h 53"/>
                  <a:gd name="T24" fmla="*/ 3 w 37"/>
                  <a:gd name="T25" fmla="*/ 17 h 53"/>
                  <a:gd name="T26" fmla="*/ 5 w 37"/>
                  <a:gd name="T27" fmla="*/ 19 h 53"/>
                  <a:gd name="T28" fmla="*/ 3 w 37"/>
                  <a:gd name="T29" fmla="*/ 17 h 53"/>
                  <a:gd name="T30" fmla="*/ 2 w 37"/>
                  <a:gd name="T31" fmla="*/ 17 h 53"/>
                  <a:gd name="T32" fmla="*/ 2 w 37"/>
                  <a:gd name="T33" fmla="*/ 25 h 53"/>
                  <a:gd name="T34" fmla="*/ 3 w 37"/>
                  <a:gd name="T35" fmla="*/ 23 h 53"/>
                  <a:gd name="T36" fmla="*/ 7 w 37"/>
                  <a:gd name="T37" fmla="*/ 21 h 53"/>
                  <a:gd name="T38" fmla="*/ 11 w 37"/>
                  <a:gd name="T39" fmla="*/ 23 h 53"/>
                  <a:gd name="T40" fmla="*/ 12 w 37"/>
                  <a:gd name="T41" fmla="*/ 21 h 53"/>
                  <a:gd name="T42" fmla="*/ 9 w 37"/>
                  <a:gd name="T43" fmla="*/ 19 h 53"/>
                  <a:gd name="T44" fmla="*/ 9 w 37"/>
                  <a:gd name="T45" fmla="*/ 17 h 53"/>
                  <a:gd name="T46" fmla="*/ 9 w 37"/>
                  <a:gd name="T47" fmla="*/ 14 h 53"/>
                  <a:gd name="T48" fmla="*/ 11 w 37"/>
                  <a:gd name="T49" fmla="*/ 14 h 53"/>
                  <a:gd name="T50" fmla="*/ 14 w 37"/>
                  <a:gd name="T51" fmla="*/ 21 h 53"/>
                  <a:gd name="T52" fmla="*/ 14 w 37"/>
                  <a:gd name="T53" fmla="*/ 25 h 53"/>
                  <a:gd name="T54" fmla="*/ 16 w 37"/>
                  <a:gd name="T55" fmla="*/ 25 h 53"/>
                  <a:gd name="T56" fmla="*/ 14 w 37"/>
                  <a:gd name="T57" fmla="*/ 28 h 53"/>
                  <a:gd name="T58" fmla="*/ 14 w 37"/>
                  <a:gd name="T59" fmla="*/ 32 h 53"/>
                  <a:gd name="T60" fmla="*/ 11 w 37"/>
                  <a:gd name="T61" fmla="*/ 34 h 53"/>
                  <a:gd name="T62" fmla="*/ 11 w 37"/>
                  <a:gd name="T63" fmla="*/ 37 h 53"/>
                  <a:gd name="T64" fmla="*/ 11 w 37"/>
                  <a:gd name="T65" fmla="*/ 46 h 53"/>
                  <a:gd name="T66" fmla="*/ 9 w 37"/>
                  <a:gd name="T67" fmla="*/ 48 h 53"/>
                  <a:gd name="T68" fmla="*/ 11 w 37"/>
                  <a:gd name="T69" fmla="*/ 50 h 53"/>
                  <a:gd name="T70" fmla="*/ 16 w 37"/>
                  <a:gd name="T71" fmla="*/ 51 h 53"/>
                  <a:gd name="T72" fmla="*/ 16 w 37"/>
                  <a:gd name="T73" fmla="*/ 48 h 53"/>
                  <a:gd name="T74" fmla="*/ 16 w 37"/>
                  <a:gd name="T75" fmla="*/ 44 h 53"/>
                  <a:gd name="T76" fmla="*/ 16 w 37"/>
                  <a:gd name="T77" fmla="*/ 41 h 53"/>
                  <a:gd name="T78" fmla="*/ 19 w 37"/>
                  <a:gd name="T79" fmla="*/ 42 h 53"/>
                  <a:gd name="T80" fmla="*/ 18 w 37"/>
                  <a:gd name="T81" fmla="*/ 42 h 53"/>
                  <a:gd name="T82" fmla="*/ 18 w 37"/>
                  <a:gd name="T83" fmla="*/ 46 h 53"/>
                  <a:gd name="T84" fmla="*/ 18 w 37"/>
                  <a:gd name="T85" fmla="*/ 53 h 53"/>
                  <a:gd name="T86" fmla="*/ 19 w 37"/>
                  <a:gd name="T87" fmla="*/ 53 h 53"/>
                  <a:gd name="T88" fmla="*/ 23 w 37"/>
                  <a:gd name="T89" fmla="*/ 51 h 53"/>
                  <a:gd name="T90" fmla="*/ 23 w 37"/>
                  <a:gd name="T91" fmla="*/ 48 h 53"/>
                  <a:gd name="T92" fmla="*/ 25 w 37"/>
                  <a:gd name="T93" fmla="*/ 46 h 53"/>
                  <a:gd name="T94" fmla="*/ 27 w 37"/>
                  <a:gd name="T95" fmla="*/ 46 h 53"/>
                  <a:gd name="T96" fmla="*/ 37 w 37"/>
                  <a:gd name="T97" fmla="*/ 19 h 53"/>
                  <a:gd name="T98" fmla="*/ 37 w 37"/>
                  <a:gd name="T99" fmla="*/ 16 h 53"/>
                  <a:gd name="T100" fmla="*/ 36 w 37"/>
                  <a:gd name="T101" fmla="*/ 12 h 53"/>
                  <a:gd name="T102" fmla="*/ 32 w 37"/>
                  <a:gd name="T103" fmla="*/ 12 h 53"/>
                  <a:gd name="T104" fmla="*/ 32 w 37"/>
                  <a:gd name="T105" fmla="*/ 10 h 53"/>
                  <a:gd name="T106" fmla="*/ 34 w 37"/>
                  <a:gd name="T107" fmla="*/ 7 h 53"/>
                  <a:gd name="T108" fmla="*/ 32 w 37"/>
                  <a:gd name="T109" fmla="*/ 5 h 53"/>
                  <a:gd name="T110" fmla="*/ 30 w 37"/>
                  <a:gd name="T111" fmla="*/ 5 h 53"/>
                  <a:gd name="T112" fmla="*/ 25 w 37"/>
                  <a:gd name="T113" fmla="*/ 5 h 53"/>
                  <a:gd name="T114" fmla="*/ 21 w 37"/>
                  <a:gd name="T115" fmla="*/ 1 h 53"/>
                  <a:gd name="T116" fmla="*/ 21 w 37"/>
                  <a:gd name="T117" fmla="*/ 0 h 53"/>
                  <a:gd name="T118" fmla="*/ 19 w 37"/>
                  <a:gd name="T1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 h="53">
                    <a:moveTo>
                      <a:pt x="19" y="0"/>
                    </a:moveTo>
                    <a:lnTo>
                      <a:pt x="19" y="0"/>
                    </a:lnTo>
                    <a:lnTo>
                      <a:pt x="18" y="0"/>
                    </a:lnTo>
                    <a:lnTo>
                      <a:pt x="16" y="0"/>
                    </a:lnTo>
                    <a:lnTo>
                      <a:pt x="14" y="3"/>
                    </a:lnTo>
                    <a:lnTo>
                      <a:pt x="12" y="5"/>
                    </a:lnTo>
                    <a:lnTo>
                      <a:pt x="9" y="5"/>
                    </a:lnTo>
                    <a:lnTo>
                      <a:pt x="7" y="7"/>
                    </a:lnTo>
                    <a:lnTo>
                      <a:pt x="5" y="9"/>
                    </a:lnTo>
                    <a:lnTo>
                      <a:pt x="5" y="7"/>
                    </a:lnTo>
                    <a:lnTo>
                      <a:pt x="3" y="9"/>
                    </a:lnTo>
                    <a:lnTo>
                      <a:pt x="0" y="12"/>
                    </a:lnTo>
                    <a:lnTo>
                      <a:pt x="3" y="17"/>
                    </a:lnTo>
                    <a:lnTo>
                      <a:pt x="5" y="19"/>
                    </a:lnTo>
                    <a:lnTo>
                      <a:pt x="3" y="17"/>
                    </a:lnTo>
                    <a:lnTo>
                      <a:pt x="2" y="17"/>
                    </a:lnTo>
                    <a:lnTo>
                      <a:pt x="2" y="25"/>
                    </a:lnTo>
                    <a:lnTo>
                      <a:pt x="3" y="23"/>
                    </a:lnTo>
                    <a:lnTo>
                      <a:pt x="7" y="21"/>
                    </a:lnTo>
                    <a:lnTo>
                      <a:pt x="11" y="23"/>
                    </a:lnTo>
                    <a:lnTo>
                      <a:pt x="12" y="21"/>
                    </a:lnTo>
                    <a:lnTo>
                      <a:pt x="9" y="19"/>
                    </a:lnTo>
                    <a:lnTo>
                      <a:pt x="9" y="17"/>
                    </a:lnTo>
                    <a:lnTo>
                      <a:pt x="9" y="14"/>
                    </a:lnTo>
                    <a:lnTo>
                      <a:pt x="11" y="14"/>
                    </a:lnTo>
                    <a:lnTo>
                      <a:pt x="14" y="21"/>
                    </a:lnTo>
                    <a:lnTo>
                      <a:pt x="14" y="25"/>
                    </a:lnTo>
                    <a:lnTo>
                      <a:pt x="16" y="25"/>
                    </a:lnTo>
                    <a:lnTo>
                      <a:pt x="14" y="28"/>
                    </a:lnTo>
                    <a:lnTo>
                      <a:pt x="14" y="32"/>
                    </a:lnTo>
                    <a:lnTo>
                      <a:pt x="11" y="34"/>
                    </a:lnTo>
                    <a:lnTo>
                      <a:pt x="11" y="37"/>
                    </a:lnTo>
                    <a:lnTo>
                      <a:pt x="11" y="46"/>
                    </a:lnTo>
                    <a:lnTo>
                      <a:pt x="9" y="48"/>
                    </a:lnTo>
                    <a:lnTo>
                      <a:pt x="11" y="50"/>
                    </a:lnTo>
                    <a:lnTo>
                      <a:pt x="16" y="51"/>
                    </a:lnTo>
                    <a:lnTo>
                      <a:pt x="16" y="48"/>
                    </a:lnTo>
                    <a:lnTo>
                      <a:pt x="16" y="44"/>
                    </a:lnTo>
                    <a:lnTo>
                      <a:pt x="16" y="41"/>
                    </a:lnTo>
                    <a:lnTo>
                      <a:pt x="19" y="42"/>
                    </a:lnTo>
                    <a:lnTo>
                      <a:pt x="18" y="42"/>
                    </a:lnTo>
                    <a:lnTo>
                      <a:pt x="18" y="46"/>
                    </a:lnTo>
                    <a:lnTo>
                      <a:pt x="18" y="53"/>
                    </a:lnTo>
                    <a:lnTo>
                      <a:pt x="19" y="53"/>
                    </a:lnTo>
                    <a:lnTo>
                      <a:pt x="23" y="51"/>
                    </a:lnTo>
                    <a:lnTo>
                      <a:pt x="23" y="48"/>
                    </a:lnTo>
                    <a:lnTo>
                      <a:pt x="25" y="46"/>
                    </a:lnTo>
                    <a:lnTo>
                      <a:pt x="27" y="46"/>
                    </a:lnTo>
                    <a:lnTo>
                      <a:pt x="37" y="19"/>
                    </a:lnTo>
                    <a:lnTo>
                      <a:pt x="37" y="16"/>
                    </a:lnTo>
                    <a:lnTo>
                      <a:pt x="36" y="12"/>
                    </a:lnTo>
                    <a:lnTo>
                      <a:pt x="32" y="12"/>
                    </a:lnTo>
                    <a:lnTo>
                      <a:pt x="32" y="10"/>
                    </a:lnTo>
                    <a:lnTo>
                      <a:pt x="34" y="7"/>
                    </a:lnTo>
                    <a:lnTo>
                      <a:pt x="32" y="5"/>
                    </a:lnTo>
                    <a:lnTo>
                      <a:pt x="30" y="5"/>
                    </a:lnTo>
                    <a:lnTo>
                      <a:pt x="25" y="5"/>
                    </a:lnTo>
                    <a:lnTo>
                      <a:pt x="21" y="1"/>
                    </a:lnTo>
                    <a:lnTo>
                      <a:pt x="21" y="0"/>
                    </a:lnTo>
                    <a:lnTo>
                      <a:pt x="19"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2" name="Freeform 3004">
                <a:extLst>
                  <a:ext uri="{FF2B5EF4-FFF2-40B4-BE49-F238E27FC236}">
                    <a16:creationId xmlns:a16="http://schemas.microsoft.com/office/drawing/2014/main" id="{49E57502-60DF-7E47-A6D0-2364CCC3AEA4}"/>
                  </a:ext>
                </a:extLst>
              </p:cNvPr>
              <p:cNvSpPr>
                <a:spLocks/>
              </p:cNvSpPr>
              <p:nvPr/>
            </p:nvSpPr>
            <p:spPr bwMode="auto">
              <a:xfrm>
                <a:off x="4771" y="2140"/>
                <a:ext cx="37" cy="53"/>
              </a:xfrm>
              <a:custGeom>
                <a:avLst/>
                <a:gdLst>
                  <a:gd name="T0" fmla="*/ 19 w 37"/>
                  <a:gd name="T1" fmla="*/ 0 h 53"/>
                  <a:gd name="T2" fmla="*/ 19 w 37"/>
                  <a:gd name="T3" fmla="*/ 0 h 53"/>
                  <a:gd name="T4" fmla="*/ 18 w 37"/>
                  <a:gd name="T5" fmla="*/ 0 h 53"/>
                  <a:gd name="T6" fmla="*/ 16 w 37"/>
                  <a:gd name="T7" fmla="*/ 0 h 53"/>
                  <a:gd name="T8" fmla="*/ 14 w 37"/>
                  <a:gd name="T9" fmla="*/ 3 h 53"/>
                  <a:gd name="T10" fmla="*/ 12 w 37"/>
                  <a:gd name="T11" fmla="*/ 5 h 53"/>
                  <a:gd name="T12" fmla="*/ 9 w 37"/>
                  <a:gd name="T13" fmla="*/ 5 h 53"/>
                  <a:gd name="T14" fmla="*/ 7 w 37"/>
                  <a:gd name="T15" fmla="*/ 7 h 53"/>
                  <a:gd name="T16" fmla="*/ 5 w 37"/>
                  <a:gd name="T17" fmla="*/ 9 h 53"/>
                  <a:gd name="T18" fmla="*/ 5 w 37"/>
                  <a:gd name="T19" fmla="*/ 7 h 53"/>
                  <a:gd name="T20" fmla="*/ 3 w 37"/>
                  <a:gd name="T21" fmla="*/ 9 h 53"/>
                  <a:gd name="T22" fmla="*/ 0 w 37"/>
                  <a:gd name="T23" fmla="*/ 12 h 53"/>
                  <a:gd name="T24" fmla="*/ 3 w 37"/>
                  <a:gd name="T25" fmla="*/ 17 h 53"/>
                  <a:gd name="T26" fmla="*/ 5 w 37"/>
                  <a:gd name="T27" fmla="*/ 19 h 53"/>
                  <a:gd name="T28" fmla="*/ 3 w 37"/>
                  <a:gd name="T29" fmla="*/ 17 h 53"/>
                  <a:gd name="T30" fmla="*/ 2 w 37"/>
                  <a:gd name="T31" fmla="*/ 17 h 53"/>
                  <a:gd name="T32" fmla="*/ 2 w 37"/>
                  <a:gd name="T33" fmla="*/ 25 h 53"/>
                  <a:gd name="T34" fmla="*/ 3 w 37"/>
                  <a:gd name="T35" fmla="*/ 23 h 53"/>
                  <a:gd name="T36" fmla="*/ 7 w 37"/>
                  <a:gd name="T37" fmla="*/ 21 h 53"/>
                  <a:gd name="T38" fmla="*/ 11 w 37"/>
                  <a:gd name="T39" fmla="*/ 23 h 53"/>
                  <a:gd name="T40" fmla="*/ 12 w 37"/>
                  <a:gd name="T41" fmla="*/ 21 h 53"/>
                  <a:gd name="T42" fmla="*/ 9 w 37"/>
                  <a:gd name="T43" fmla="*/ 19 h 53"/>
                  <a:gd name="T44" fmla="*/ 9 w 37"/>
                  <a:gd name="T45" fmla="*/ 17 h 53"/>
                  <a:gd name="T46" fmla="*/ 9 w 37"/>
                  <a:gd name="T47" fmla="*/ 14 h 53"/>
                  <a:gd name="T48" fmla="*/ 11 w 37"/>
                  <a:gd name="T49" fmla="*/ 14 h 53"/>
                  <a:gd name="T50" fmla="*/ 14 w 37"/>
                  <a:gd name="T51" fmla="*/ 21 h 53"/>
                  <a:gd name="T52" fmla="*/ 14 w 37"/>
                  <a:gd name="T53" fmla="*/ 25 h 53"/>
                  <a:gd name="T54" fmla="*/ 16 w 37"/>
                  <a:gd name="T55" fmla="*/ 25 h 53"/>
                  <a:gd name="T56" fmla="*/ 14 w 37"/>
                  <a:gd name="T57" fmla="*/ 28 h 53"/>
                  <a:gd name="T58" fmla="*/ 14 w 37"/>
                  <a:gd name="T59" fmla="*/ 32 h 53"/>
                  <a:gd name="T60" fmla="*/ 11 w 37"/>
                  <a:gd name="T61" fmla="*/ 34 h 53"/>
                  <a:gd name="T62" fmla="*/ 11 w 37"/>
                  <a:gd name="T63" fmla="*/ 37 h 53"/>
                  <a:gd name="T64" fmla="*/ 11 w 37"/>
                  <a:gd name="T65" fmla="*/ 46 h 53"/>
                  <a:gd name="T66" fmla="*/ 9 w 37"/>
                  <a:gd name="T67" fmla="*/ 48 h 53"/>
                  <a:gd name="T68" fmla="*/ 11 w 37"/>
                  <a:gd name="T69" fmla="*/ 50 h 53"/>
                  <a:gd name="T70" fmla="*/ 16 w 37"/>
                  <a:gd name="T71" fmla="*/ 51 h 53"/>
                  <a:gd name="T72" fmla="*/ 16 w 37"/>
                  <a:gd name="T73" fmla="*/ 48 h 53"/>
                  <a:gd name="T74" fmla="*/ 16 w 37"/>
                  <a:gd name="T75" fmla="*/ 44 h 53"/>
                  <a:gd name="T76" fmla="*/ 16 w 37"/>
                  <a:gd name="T77" fmla="*/ 41 h 53"/>
                  <a:gd name="T78" fmla="*/ 19 w 37"/>
                  <a:gd name="T79" fmla="*/ 42 h 53"/>
                  <a:gd name="T80" fmla="*/ 18 w 37"/>
                  <a:gd name="T81" fmla="*/ 42 h 53"/>
                  <a:gd name="T82" fmla="*/ 18 w 37"/>
                  <a:gd name="T83" fmla="*/ 46 h 53"/>
                  <a:gd name="T84" fmla="*/ 18 w 37"/>
                  <a:gd name="T85" fmla="*/ 53 h 53"/>
                  <a:gd name="T86" fmla="*/ 19 w 37"/>
                  <a:gd name="T87" fmla="*/ 53 h 53"/>
                  <a:gd name="T88" fmla="*/ 23 w 37"/>
                  <a:gd name="T89" fmla="*/ 51 h 53"/>
                  <a:gd name="T90" fmla="*/ 23 w 37"/>
                  <a:gd name="T91" fmla="*/ 48 h 53"/>
                  <a:gd name="T92" fmla="*/ 25 w 37"/>
                  <a:gd name="T93" fmla="*/ 46 h 53"/>
                  <a:gd name="T94" fmla="*/ 27 w 37"/>
                  <a:gd name="T95" fmla="*/ 46 h 53"/>
                  <a:gd name="T96" fmla="*/ 37 w 37"/>
                  <a:gd name="T97" fmla="*/ 19 h 53"/>
                  <a:gd name="T98" fmla="*/ 37 w 37"/>
                  <a:gd name="T99" fmla="*/ 16 h 53"/>
                  <a:gd name="T100" fmla="*/ 36 w 37"/>
                  <a:gd name="T101" fmla="*/ 12 h 53"/>
                  <a:gd name="T102" fmla="*/ 32 w 37"/>
                  <a:gd name="T103" fmla="*/ 12 h 53"/>
                  <a:gd name="T104" fmla="*/ 32 w 37"/>
                  <a:gd name="T105" fmla="*/ 10 h 53"/>
                  <a:gd name="T106" fmla="*/ 34 w 37"/>
                  <a:gd name="T107" fmla="*/ 7 h 53"/>
                  <a:gd name="T108" fmla="*/ 32 w 37"/>
                  <a:gd name="T109" fmla="*/ 5 h 53"/>
                  <a:gd name="T110" fmla="*/ 30 w 37"/>
                  <a:gd name="T111" fmla="*/ 5 h 53"/>
                  <a:gd name="T112" fmla="*/ 25 w 37"/>
                  <a:gd name="T113" fmla="*/ 5 h 53"/>
                  <a:gd name="T114" fmla="*/ 21 w 37"/>
                  <a:gd name="T115" fmla="*/ 1 h 53"/>
                  <a:gd name="T116" fmla="*/ 21 w 37"/>
                  <a:gd name="T117" fmla="*/ 0 h 53"/>
                  <a:gd name="T118" fmla="*/ 19 w 37"/>
                  <a:gd name="T1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 h="53">
                    <a:moveTo>
                      <a:pt x="19" y="0"/>
                    </a:moveTo>
                    <a:lnTo>
                      <a:pt x="19" y="0"/>
                    </a:lnTo>
                    <a:lnTo>
                      <a:pt x="18" y="0"/>
                    </a:lnTo>
                    <a:lnTo>
                      <a:pt x="16" y="0"/>
                    </a:lnTo>
                    <a:lnTo>
                      <a:pt x="14" y="3"/>
                    </a:lnTo>
                    <a:lnTo>
                      <a:pt x="12" y="5"/>
                    </a:lnTo>
                    <a:lnTo>
                      <a:pt x="9" y="5"/>
                    </a:lnTo>
                    <a:lnTo>
                      <a:pt x="7" y="7"/>
                    </a:lnTo>
                    <a:lnTo>
                      <a:pt x="5" y="9"/>
                    </a:lnTo>
                    <a:lnTo>
                      <a:pt x="5" y="7"/>
                    </a:lnTo>
                    <a:lnTo>
                      <a:pt x="3" y="9"/>
                    </a:lnTo>
                    <a:lnTo>
                      <a:pt x="0" y="12"/>
                    </a:lnTo>
                    <a:lnTo>
                      <a:pt x="3" y="17"/>
                    </a:lnTo>
                    <a:lnTo>
                      <a:pt x="5" y="19"/>
                    </a:lnTo>
                    <a:lnTo>
                      <a:pt x="3" y="17"/>
                    </a:lnTo>
                    <a:lnTo>
                      <a:pt x="2" y="17"/>
                    </a:lnTo>
                    <a:lnTo>
                      <a:pt x="2" y="25"/>
                    </a:lnTo>
                    <a:lnTo>
                      <a:pt x="3" y="23"/>
                    </a:lnTo>
                    <a:lnTo>
                      <a:pt x="7" y="21"/>
                    </a:lnTo>
                    <a:lnTo>
                      <a:pt x="11" y="23"/>
                    </a:lnTo>
                    <a:lnTo>
                      <a:pt x="12" y="21"/>
                    </a:lnTo>
                    <a:lnTo>
                      <a:pt x="9" y="19"/>
                    </a:lnTo>
                    <a:lnTo>
                      <a:pt x="9" y="17"/>
                    </a:lnTo>
                    <a:lnTo>
                      <a:pt x="9" y="14"/>
                    </a:lnTo>
                    <a:lnTo>
                      <a:pt x="11" y="14"/>
                    </a:lnTo>
                    <a:lnTo>
                      <a:pt x="14" y="21"/>
                    </a:lnTo>
                    <a:lnTo>
                      <a:pt x="14" y="25"/>
                    </a:lnTo>
                    <a:lnTo>
                      <a:pt x="16" y="25"/>
                    </a:lnTo>
                    <a:lnTo>
                      <a:pt x="14" y="28"/>
                    </a:lnTo>
                    <a:lnTo>
                      <a:pt x="14" y="32"/>
                    </a:lnTo>
                    <a:lnTo>
                      <a:pt x="11" y="34"/>
                    </a:lnTo>
                    <a:lnTo>
                      <a:pt x="11" y="37"/>
                    </a:lnTo>
                    <a:lnTo>
                      <a:pt x="11" y="46"/>
                    </a:lnTo>
                    <a:lnTo>
                      <a:pt x="9" y="48"/>
                    </a:lnTo>
                    <a:lnTo>
                      <a:pt x="11" y="50"/>
                    </a:lnTo>
                    <a:lnTo>
                      <a:pt x="16" y="51"/>
                    </a:lnTo>
                    <a:lnTo>
                      <a:pt x="16" y="48"/>
                    </a:lnTo>
                    <a:lnTo>
                      <a:pt x="16" y="44"/>
                    </a:lnTo>
                    <a:lnTo>
                      <a:pt x="16" y="41"/>
                    </a:lnTo>
                    <a:lnTo>
                      <a:pt x="19" y="42"/>
                    </a:lnTo>
                    <a:lnTo>
                      <a:pt x="18" y="42"/>
                    </a:lnTo>
                    <a:lnTo>
                      <a:pt x="18" y="46"/>
                    </a:lnTo>
                    <a:lnTo>
                      <a:pt x="18" y="53"/>
                    </a:lnTo>
                    <a:lnTo>
                      <a:pt x="19" y="53"/>
                    </a:lnTo>
                    <a:lnTo>
                      <a:pt x="23" y="51"/>
                    </a:lnTo>
                    <a:lnTo>
                      <a:pt x="23" y="48"/>
                    </a:lnTo>
                    <a:lnTo>
                      <a:pt x="25" y="46"/>
                    </a:lnTo>
                    <a:lnTo>
                      <a:pt x="27" y="46"/>
                    </a:lnTo>
                    <a:lnTo>
                      <a:pt x="37" y="19"/>
                    </a:lnTo>
                    <a:lnTo>
                      <a:pt x="37" y="16"/>
                    </a:lnTo>
                    <a:lnTo>
                      <a:pt x="36" y="12"/>
                    </a:lnTo>
                    <a:lnTo>
                      <a:pt x="32" y="12"/>
                    </a:lnTo>
                    <a:lnTo>
                      <a:pt x="32" y="10"/>
                    </a:lnTo>
                    <a:lnTo>
                      <a:pt x="34" y="7"/>
                    </a:lnTo>
                    <a:lnTo>
                      <a:pt x="32" y="5"/>
                    </a:lnTo>
                    <a:lnTo>
                      <a:pt x="30" y="5"/>
                    </a:lnTo>
                    <a:lnTo>
                      <a:pt x="25" y="5"/>
                    </a:lnTo>
                    <a:lnTo>
                      <a:pt x="21" y="1"/>
                    </a:lnTo>
                    <a:lnTo>
                      <a:pt x="21" y="0"/>
                    </a:lnTo>
                    <a:lnTo>
                      <a:pt x="19"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3" name="Freeform 3005">
                <a:extLst>
                  <a:ext uri="{FF2B5EF4-FFF2-40B4-BE49-F238E27FC236}">
                    <a16:creationId xmlns:a16="http://schemas.microsoft.com/office/drawing/2014/main" id="{7FA68353-9246-354F-8DE5-DDA273599157}"/>
                  </a:ext>
                </a:extLst>
              </p:cNvPr>
              <p:cNvSpPr>
                <a:spLocks/>
              </p:cNvSpPr>
              <p:nvPr/>
            </p:nvSpPr>
            <p:spPr bwMode="auto">
              <a:xfrm>
                <a:off x="4778" y="2166"/>
                <a:ext cx="2" cy="6"/>
              </a:xfrm>
              <a:custGeom>
                <a:avLst/>
                <a:gdLst>
                  <a:gd name="T0" fmla="*/ 0 w 2"/>
                  <a:gd name="T1" fmla="*/ 0 h 6"/>
                  <a:gd name="T2" fmla="*/ 0 w 2"/>
                  <a:gd name="T3" fmla="*/ 2 h 6"/>
                  <a:gd name="T4" fmla="*/ 0 w 2"/>
                  <a:gd name="T5" fmla="*/ 6 h 6"/>
                  <a:gd name="T6" fmla="*/ 0 w 2"/>
                  <a:gd name="T7" fmla="*/ 6 h 6"/>
                  <a:gd name="T8" fmla="*/ 2 w 2"/>
                  <a:gd name="T9" fmla="*/ 0 h 6"/>
                  <a:gd name="T10" fmla="*/ 0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0" y="0"/>
                    </a:moveTo>
                    <a:lnTo>
                      <a:pt x="0" y="2"/>
                    </a:lnTo>
                    <a:lnTo>
                      <a:pt x="0" y="6"/>
                    </a:lnTo>
                    <a:lnTo>
                      <a:pt x="0" y="6"/>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4" name="Freeform 3006">
                <a:extLst>
                  <a:ext uri="{FF2B5EF4-FFF2-40B4-BE49-F238E27FC236}">
                    <a16:creationId xmlns:a16="http://schemas.microsoft.com/office/drawing/2014/main" id="{64DF533D-7564-6A4F-8112-6D151E7BF28C}"/>
                  </a:ext>
                </a:extLst>
              </p:cNvPr>
              <p:cNvSpPr>
                <a:spLocks/>
              </p:cNvSpPr>
              <p:nvPr/>
            </p:nvSpPr>
            <p:spPr bwMode="auto">
              <a:xfrm>
                <a:off x="4778" y="2166"/>
                <a:ext cx="2" cy="6"/>
              </a:xfrm>
              <a:custGeom>
                <a:avLst/>
                <a:gdLst>
                  <a:gd name="T0" fmla="*/ 0 w 2"/>
                  <a:gd name="T1" fmla="*/ 0 h 6"/>
                  <a:gd name="T2" fmla="*/ 0 w 2"/>
                  <a:gd name="T3" fmla="*/ 2 h 6"/>
                  <a:gd name="T4" fmla="*/ 0 w 2"/>
                  <a:gd name="T5" fmla="*/ 6 h 6"/>
                  <a:gd name="T6" fmla="*/ 0 w 2"/>
                  <a:gd name="T7" fmla="*/ 6 h 6"/>
                  <a:gd name="T8" fmla="*/ 2 w 2"/>
                  <a:gd name="T9" fmla="*/ 0 h 6"/>
                  <a:gd name="T10" fmla="*/ 0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0" y="0"/>
                    </a:moveTo>
                    <a:lnTo>
                      <a:pt x="0" y="2"/>
                    </a:lnTo>
                    <a:lnTo>
                      <a:pt x="0" y="6"/>
                    </a:lnTo>
                    <a:lnTo>
                      <a:pt x="0" y="6"/>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5" name="Freeform 3007">
                <a:extLst>
                  <a:ext uri="{FF2B5EF4-FFF2-40B4-BE49-F238E27FC236}">
                    <a16:creationId xmlns:a16="http://schemas.microsoft.com/office/drawing/2014/main" id="{5BCBC04A-999F-F745-911A-F52EDA55CBC3}"/>
                  </a:ext>
                </a:extLst>
              </p:cNvPr>
              <p:cNvSpPr>
                <a:spLocks/>
              </p:cNvSpPr>
              <p:nvPr/>
            </p:nvSpPr>
            <p:spPr bwMode="auto">
              <a:xfrm>
                <a:off x="4792" y="2199"/>
                <a:ext cx="2" cy="7"/>
              </a:xfrm>
              <a:custGeom>
                <a:avLst/>
                <a:gdLst>
                  <a:gd name="T0" fmla="*/ 2 w 2"/>
                  <a:gd name="T1" fmla="*/ 1 h 7"/>
                  <a:gd name="T2" fmla="*/ 2 w 2"/>
                  <a:gd name="T3" fmla="*/ 0 h 7"/>
                  <a:gd name="T4" fmla="*/ 0 w 2"/>
                  <a:gd name="T5" fmla="*/ 5 h 7"/>
                  <a:gd name="T6" fmla="*/ 0 w 2"/>
                  <a:gd name="T7" fmla="*/ 7 h 7"/>
                  <a:gd name="T8" fmla="*/ 2 w 2"/>
                  <a:gd name="T9" fmla="*/ 1 h 7"/>
                </a:gdLst>
                <a:ahLst/>
                <a:cxnLst>
                  <a:cxn ang="0">
                    <a:pos x="T0" y="T1"/>
                  </a:cxn>
                  <a:cxn ang="0">
                    <a:pos x="T2" y="T3"/>
                  </a:cxn>
                  <a:cxn ang="0">
                    <a:pos x="T4" y="T5"/>
                  </a:cxn>
                  <a:cxn ang="0">
                    <a:pos x="T6" y="T7"/>
                  </a:cxn>
                  <a:cxn ang="0">
                    <a:pos x="T8" y="T9"/>
                  </a:cxn>
                </a:cxnLst>
                <a:rect l="0" t="0" r="r" b="b"/>
                <a:pathLst>
                  <a:path w="2" h="7">
                    <a:moveTo>
                      <a:pt x="2" y="1"/>
                    </a:moveTo>
                    <a:lnTo>
                      <a:pt x="2" y="0"/>
                    </a:lnTo>
                    <a:lnTo>
                      <a:pt x="0" y="5"/>
                    </a:lnTo>
                    <a:lnTo>
                      <a:pt x="0" y="7"/>
                    </a:lnTo>
                    <a:lnTo>
                      <a:pt x="2"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6" name="Freeform 3008">
                <a:extLst>
                  <a:ext uri="{FF2B5EF4-FFF2-40B4-BE49-F238E27FC236}">
                    <a16:creationId xmlns:a16="http://schemas.microsoft.com/office/drawing/2014/main" id="{9F7A435D-1870-7440-ADDC-771F7C21A473}"/>
                  </a:ext>
                </a:extLst>
              </p:cNvPr>
              <p:cNvSpPr>
                <a:spLocks/>
              </p:cNvSpPr>
              <p:nvPr/>
            </p:nvSpPr>
            <p:spPr bwMode="auto">
              <a:xfrm>
                <a:off x="4792" y="2199"/>
                <a:ext cx="2" cy="7"/>
              </a:xfrm>
              <a:custGeom>
                <a:avLst/>
                <a:gdLst>
                  <a:gd name="T0" fmla="*/ 2 w 2"/>
                  <a:gd name="T1" fmla="*/ 1 h 7"/>
                  <a:gd name="T2" fmla="*/ 2 w 2"/>
                  <a:gd name="T3" fmla="*/ 0 h 7"/>
                  <a:gd name="T4" fmla="*/ 0 w 2"/>
                  <a:gd name="T5" fmla="*/ 5 h 7"/>
                  <a:gd name="T6" fmla="*/ 0 w 2"/>
                  <a:gd name="T7" fmla="*/ 7 h 7"/>
                  <a:gd name="T8" fmla="*/ 2 w 2"/>
                  <a:gd name="T9" fmla="*/ 1 h 7"/>
                </a:gdLst>
                <a:ahLst/>
                <a:cxnLst>
                  <a:cxn ang="0">
                    <a:pos x="T0" y="T1"/>
                  </a:cxn>
                  <a:cxn ang="0">
                    <a:pos x="T2" y="T3"/>
                  </a:cxn>
                  <a:cxn ang="0">
                    <a:pos x="T4" y="T5"/>
                  </a:cxn>
                  <a:cxn ang="0">
                    <a:pos x="T6" y="T7"/>
                  </a:cxn>
                  <a:cxn ang="0">
                    <a:pos x="T8" y="T9"/>
                  </a:cxn>
                </a:cxnLst>
                <a:rect l="0" t="0" r="r" b="b"/>
                <a:pathLst>
                  <a:path w="2" h="7">
                    <a:moveTo>
                      <a:pt x="2" y="1"/>
                    </a:moveTo>
                    <a:lnTo>
                      <a:pt x="2" y="0"/>
                    </a:lnTo>
                    <a:lnTo>
                      <a:pt x="0" y="5"/>
                    </a:lnTo>
                    <a:lnTo>
                      <a:pt x="0" y="7"/>
                    </a:lnTo>
                    <a:lnTo>
                      <a:pt x="2"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7" name="Freeform 3009">
                <a:extLst>
                  <a:ext uri="{FF2B5EF4-FFF2-40B4-BE49-F238E27FC236}">
                    <a16:creationId xmlns:a16="http://schemas.microsoft.com/office/drawing/2014/main" id="{8D591C79-19F7-1E41-BFDB-8288D1C0145A}"/>
                  </a:ext>
                </a:extLst>
              </p:cNvPr>
              <p:cNvSpPr>
                <a:spLocks/>
              </p:cNvSpPr>
              <p:nvPr/>
            </p:nvSpPr>
            <p:spPr bwMode="auto">
              <a:xfrm>
                <a:off x="4783" y="2204"/>
                <a:ext cx="4" cy="5"/>
              </a:xfrm>
              <a:custGeom>
                <a:avLst/>
                <a:gdLst>
                  <a:gd name="T0" fmla="*/ 2 w 4"/>
                  <a:gd name="T1" fmla="*/ 2 h 5"/>
                  <a:gd name="T2" fmla="*/ 0 w 4"/>
                  <a:gd name="T3" fmla="*/ 0 h 5"/>
                  <a:gd name="T4" fmla="*/ 0 w 4"/>
                  <a:gd name="T5" fmla="*/ 2 h 5"/>
                  <a:gd name="T6" fmla="*/ 0 w 4"/>
                  <a:gd name="T7" fmla="*/ 5 h 5"/>
                  <a:gd name="T8" fmla="*/ 4 w 4"/>
                  <a:gd name="T9" fmla="*/ 5 h 5"/>
                  <a:gd name="T10" fmla="*/ 4 w 4"/>
                  <a:gd name="T11" fmla="*/ 2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0" y="0"/>
                    </a:lnTo>
                    <a:lnTo>
                      <a:pt x="0" y="2"/>
                    </a:lnTo>
                    <a:lnTo>
                      <a:pt x="0" y="5"/>
                    </a:lnTo>
                    <a:lnTo>
                      <a:pt x="4" y="5"/>
                    </a:lnTo>
                    <a:lnTo>
                      <a:pt x="4"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8" name="Freeform 3010">
                <a:extLst>
                  <a:ext uri="{FF2B5EF4-FFF2-40B4-BE49-F238E27FC236}">
                    <a16:creationId xmlns:a16="http://schemas.microsoft.com/office/drawing/2014/main" id="{201F0094-1BAF-D948-9A95-D46C07C64ACA}"/>
                  </a:ext>
                </a:extLst>
              </p:cNvPr>
              <p:cNvSpPr>
                <a:spLocks/>
              </p:cNvSpPr>
              <p:nvPr/>
            </p:nvSpPr>
            <p:spPr bwMode="auto">
              <a:xfrm>
                <a:off x="4783" y="2204"/>
                <a:ext cx="4" cy="5"/>
              </a:xfrm>
              <a:custGeom>
                <a:avLst/>
                <a:gdLst>
                  <a:gd name="T0" fmla="*/ 2 w 4"/>
                  <a:gd name="T1" fmla="*/ 2 h 5"/>
                  <a:gd name="T2" fmla="*/ 0 w 4"/>
                  <a:gd name="T3" fmla="*/ 0 h 5"/>
                  <a:gd name="T4" fmla="*/ 0 w 4"/>
                  <a:gd name="T5" fmla="*/ 2 h 5"/>
                  <a:gd name="T6" fmla="*/ 0 w 4"/>
                  <a:gd name="T7" fmla="*/ 5 h 5"/>
                  <a:gd name="T8" fmla="*/ 4 w 4"/>
                  <a:gd name="T9" fmla="*/ 5 h 5"/>
                  <a:gd name="T10" fmla="*/ 4 w 4"/>
                  <a:gd name="T11" fmla="*/ 2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0" y="0"/>
                    </a:lnTo>
                    <a:lnTo>
                      <a:pt x="0" y="2"/>
                    </a:lnTo>
                    <a:lnTo>
                      <a:pt x="0" y="5"/>
                    </a:lnTo>
                    <a:lnTo>
                      <a:pt x="4" y="5"/>
                    </a:lnTo>
                    <a:lnTo>
                      <a:pt x="4"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69" name="Freeform 3011">
                <a:extLst>
                  <a:ext uri="{FF2B5EF4-FFF2-40B4-BE49-F238E27FC236}">
                    <a16:creationId xmlns:a16="http://schemas.microsoft.com/office/drawing/2014/main" id="{89C883D8-2772-4748-A7E4-B5B3DE43B3BD}"/>
                  </a:ext>
                </a:extLst>
              </p:cNvPr>
              <p:cNvSpPr>
                <a:spLocks/>
              </p:cNvSpPr>
              <p:nvPr/>
            </p:nvSpPr>
            <p:spPr bwMode="auto">
              <a:xfrm>
                <a:off x="4755" y="2161"/>
                <a:ext cx="3" cy="4"/>
              </a:xfrm>
              <a:custGeom>
                <a:avLst/>
                <a:gdLst>
                  <a:gd name="T0" fmla="*/ 3 w 3"/>
                  <a:gd name="T1" fmla="*/ 0 h 4"/>
                  <a:gd name="T2" fmla="*/ 0 w 3"/>
                  <a:gd name="T3" fmla="*/ 2 h 4"/>
                  <a:gd name="T4" fmla="*/ 0 w 3"/>
                  <a:gd name="T5" fmla="*/ 4 h 4"/>
                  <a:gd name="T6" fmla="*/ 3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2"/>
                    </a:lnTo>
                    <a:lnTo>
                      <a:pt x="0" y="4"/>
                    </a:lnTo>
                    <a:lnTo>
                      <a:pt x="3" y="4"/>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0" name="Freeform 3012">
                <a:extLst>
                  <a:ext uri="{FF2B5EF4-FFF2-40B4-BE49-F238E27FC236}">
                    <a16:creationId xmlns:a16="http://schemas.microsoft.com/office/drawing/2014/main" id="{30DA6812-9D83-7644-AE19-ACBBAA7E41D5}"/>
                  </a:ext>
                </a:extLst>
              </p:cNvPr>
              <p:cNvSpPr>
                <a:spLocks/>
              </p:cNvSpPr>
              <p:nvPr/>
            </p:nvSpPr>
            <p:spPr bwMode="auto">
              <a:xfrm>
                <a:off x="4755" y="2161"/>
                <a:ext cx="3" cy="4"/>
              </a:xfrm>
              <a:custGeom>
                <a:avLst/>
                <a:gdLst>
                  <a:gd name="T0" fmla="*/ 3 w 3"/>
                  <a:gd name="T1" fmla="*/ 0 h 4"/>
                  <a:gd name="T2" fmla="*/ 0 w 3"/>
                  <a:gd name="T3" fmla="*/ 2 h 4"/>
                  <a:gd name="T4" fmla="*/ 0 w 3"/>
                  <a:gd name="T5" fmla="*/ 4 h 4"/>
                  <a:gd name="T6" fmla="*/ 3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0" y="2"/>
                    </a:lnTo>
                    <a:lnTo>
                      <a:pt x="0" y="4"/>
                    </a:lnTo>
                    <a:lnTo>
                      <a:pt x="3" y="4"/>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1" name="Freeform 3013">
                <a:extLst>
                  <a:ext uri="{FF2B5EF4-FFF2-40B4-BE49-F238E27FC236}">
                    <a16:creationId xmlns:a16="http://schemas.microsoft.com/office/drawing/2014/main" id="{D8D35183-22B3-FD4C-845B-D701E35A1E59}"/>
                  </a:ext>
                </a:extLst>
              </p:cNvPr>
              <p:cNvSpPr>
                <a:spLocks/>
              </p:cNvSpPr>
              <p:nvPr/>
            </p:nvSpPr>
            <p:spPr bwMode="auto">
              <a:xfrm>
                <a:off x="4760" y="2156"/>
                <a:ext cx="4" cy="3"/>
              </a:xfrm>
              <a:custGeom>
                <a:avLst/>
                <a:gdLst>
                  <a:gd name="T0" fmla="*/ 4 w 4"/>
                  <a:gd name="T1" fmla="*/ 1 h 3"/>
                  <a:gd name="T2" fmla="*/ 4 w 4"/>
                  <a:gd name="T3" fmla="*/ 0 h 3"/>
                  <a:gd name="T4" fmla="*/ 2 w 4"/>
                  <a:gd name="T5" fmla="*/ 0 h 3"/>
                  <a:gd name="T6" fmla="*/ 0 w 4"/>
                  <a:gd name="T7" fmla="*/ 1 h 3"/>
                  <a:gd name="T8" fmla="*/ 2 w 4"/>
                  <a:gd name="T9" fmla="*/ 3 h 3"/>
                  <a:gd name="T10" fmla="*/ 4 w 4"/>
                  <a:gd name="T11" fmla="*/ 1 h 3"/>
                  <a:gd name="T12" fmla="*/ 4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lnTo>
                      <a:pt x="4" y="0"/>
                    </a:lnTo>
                    <a:lnTo>
                      <a:pt x="2" y="0"/>
                    </a:lnTo>
                    <a:lnTo>
                      <a:pt x="0" y="1"/>
                    </a:lnTo>
                    <a:lnTo>
                      <a:pt x="2" y="3"/>
                    </a:lnTo>
                    <a:lnTo>
                      <a:pt x="4" y="1"/>
                    </a:lnTo>
                    <a:lnTo>
                      <a:pt x="4"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2" name="Freeform 3014">
                <a:extLst>
                  <a:ext uri="{FF2B5EF4-FFF2-40B4-BE49-F238E27FC236}">
                    <a16:creationId xmlns:a16="http://schemas.microsoft.com/office/drawing/2014/main" id="{8B03D4EE-2BD5-2043-AACC-509E0CC63859}"/>
                  </a:ext>
                </a:extLst>
              </p:cNvPr>
              <p:cNvSpPr>
                <a:spLocks/>
              </p:cNvSpPr>
              <p:nvPr/>
            </p:nvSpPr>
            <p:spPr bwMode="auto">
              <a:xfrm>
                <a:off x="4760" y="2156"/>
                <a:ext cx="4" cy="3"/>
              </a:xfrm>
              <a:custGeom>
                <a:avLst/>
                <a:gdLst>
                  <a:gd name="T0" fmla="*/ 4 w 4"/>
                  <a:gd name="T1" fmla="*/ 1 h 3"/>
                  <a:gd name="T2" fmla="*/ 4 w 4"/>
                  <a:gd name="T3" fmla="*/ 0 h 3"/>
                  <a:gd name="T4" fmla="*/ 2 w 4"/>
                  <a:gd name="T5" fmla="*/ 0 h 3"/>
                  <a:gd name="T6" fmla="*/ 0 w 4"/>
                  <a:gd name="T7" fmla="*/ 1 h 3"/>
                  <a:gd name="T8" fmla="*/ 2 w 4"/>
                  <a:gd name="T9" fmla="*/ 3 h 3"/>
                  <a:gd name="T10" fmla="*/ 4 w 4"/>
                  <a:gd name="T11" fmla="*/ 1 h 3"/>
                  <a:gd name="T12" fmla="*/ 4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lnTo>
                      <a:pt x="4" y="0"/>
                    </a:lnTo>
                    <a:lnTo>
                      <a:pt x="2" y="0"/>
                    </a:lnTo>
                    <a:lnTo>
                      <a:pt x="0" y="1"/>
                    </a:lnTo>
                    <a:lnTo>
                      <a:pt x="2" y="3"/>
                    </a:lnTo>
                    <a:lnTo>
                      <a:pt x="4" y="1"/>
                    </a:lnTo>
                    <a:lnTo>
                      <a:pt x="4"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3" name="Freeform 3015">
                <a:extLst>
                  <a:ext uri="{FF2B5EF4-FFF2-40B4-BE49-F238E27FC236}">
                    <a16:creationId xmlns:a16="http://schemas.microsoft.com/office/drawing/2014/main" id="{5D65D5D4-C3B6-4C4F-BFD7-1B56F2EDE60D}"/>
                  </a:ext>
                </a:extLst>
              </p:cNvPr>
              <p:cNvSpPr>
                <a:spLocks/>
              </p:cNvSpPr>
              <p:nvPr/>
            </p:nvSpPr>
            <p:spPr bwMode="auto">
              <a:xfrm>
                <a:off x="4771" y="2140"/>
                <a:ext cx="2" cy="3"/>
              </a:xfrm>
              <a:custGeom>
                <a:avLst/>
                <a:gdLst>
                  <a:gd name="T0" fmla="*/ 2 w 2"/>
                  <a:gd name="T1" fmla="*/ 0 h 3"/>
                  <a:gd name="T2" fmla="*/ 0 w 2"/>
                  <a:gd name="T3" fmla="*/ 1 h 3"/>
                  <a:gd name="T4" fmla="*/ 2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2" y="3"/>
                    </a:lnTo>
                    <a:lnTo>
                      <a:pt x="2" y="1"/>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4" name="Freeform 3016">
                <a:extLst>
                  <a:ext uri="{FF2B5EF4-FFF2-40B4-BE49-F238E27FC236}">
                    <a16:creationId xmlns:a16="http://schemas.microsoft.com/office/drawing/2014/main" id="{AE799534-CBE0-C746-87FF-DCB3A192569A}"/>
                  </a:ext>
                </a:extLst>
              </p:cNvPr>
              <p:cNvSpPr>
                <a:spLocks/>
              </p:cNvSpPr>
              <p:nvPr/>
            </p:nvSpPr>
            <p:spPr bwMode="auto">
              <a:xfrm>
                <a:off x="4771" y="2140"/>
                <a:ext cx="2" cy="3"/>
              </a:xfrm>
              <a:custGeom>
                <a:avLst/>
                <a:gdLst>
                  <a:gd name="T0" fmla="*/ 2 w 2"/>
                  <a:gd name="T1" fmla="*/ 0 h 3"/>
                  <a:gd name="T2" fmla="*/ 0 w 2"/>
                  <a:gd name="T3" fmla="*/ 1 h 3"/>
                  <a:gd name="T4" fmla="*/ 2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2" y="3"/>
                    </a:lnTo>
                    <a:lnTo>
                      <a:pt x="2" y="1"/>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5" name="Freeform 3017">
                <a:extLst>
                  <a:ext uri="{FF2B5EF4-FFF2-40B4-BE49-F238E27FC236}">
                    <a16:creationId xmlns:a16="http://schemas.microsoft.com/office/drawing/2014/main" id="{CDF5CA96-33D8-CA44-A347-0ED1B5552810}"/>
                  </a:ext>
                </a:extLst>
              </p:cNvPr>
              <p:cNvSpPr>
                <a:spLocks/>
              </p:cNvSpPr>
              <p:nvPr/>
            </p:nvSpPr>
            <p:spPr bwMode="auto">
              <a:xfrm>
                <a:off x="4617" y="2297"/>
                <a:ext cx="29" cy="59"/>
              </a:xfrm>
              <a:custGeom>
                <a:avLst/>
                <a:gdLst>
                  <a:gd name="T0" fmla="*/ 22 w 29"/>
                  <a:gd name="T1" fmla="*/ 0 h 59"/>
                  <a:gd name="T2" fmla="*/ 23 w 29"/>
                  <a:gd name="T3" fmla="*/ 2 h 59"/>
                  <a:gd name="T4" fmla="*/ 25 w 29"/>
                  <a:gd name="T5" fmla="*/ 3 h 59"/>
                  <a:gd name="T6" fmla="*/ 27 w 29"/>
                  <a:gd name="T7" fmla="*/ 3 h 59"/>
                  <a:gd name="T8" fmla="*/ 27 w 29"/>
                  <a:gd name="T9" fmla="*/ 3 h 59"/>
                  <a:gd name="T10" fmla="*/ 29 w 29"/>
                  <a:gd name="T11" fmla="*/ 5 h 59"/>
                  <a:gd name="T12" fmla="*/ 27 w 29"/>
                  <a:gd name="T13" fmla="*/ 9 h 59"/>
                  <a:gd name="T14" fmla="*/ 27 w 29"/>
                  <a:gd name="T15" fmla="*/ 12 h 59"/>
                  <a:gd name="T16" fmla="*/ 13 w 29"/>
                  <a:gd name="T17" fmla="*/ 59 h 59"/>
                  <a:gd name="T18" fmla="*/ 11 w 29"/>
                  <a:gd name="T19" fmla="*/ 57 h 59"/>
                  <a:gd name="T20" fmla="*/ 7 w 29"/>
                  <a:gd name="T21" fmla="*/ 50 h 59"/>
                  <a:gd name="T22" fmla="*/ 6 w 29"/>
                  <a:gd name="T23" fmla="*/ 48 h 59"/>
                  <a:gd name="T24" fmla="*/ 2 w 29"/>
                  <a:gd name="T25" fmla="*/ 43 h 59"/>
                  <a:gd name="T26" fmla="*/ 0 w 29"/>
                  <a:gd name="T27" fmla="*/ 30 h 59"/>
                  <a:gd name="T28" fmla="*/ 0 w 29"/>
                  <a:gd name="T29" fmla="*/ 27 h 59"/>
                  <a:gd name="T30" fmla="*/ 15 w 29"/>
                  <a:gd name="T31" fmla="*/ 5 h 59"/>
                  <a:gd name="T32" fmla="*/ 20 w 29"/>
                  <a:gd name="T33" fmla="*/ 2 h 59"/>
                  <a:gd name="T34" fmla="*/ 20 w 29"/>
                  <a:gd name="T35" fmla="*/ 2 h 59"/>
                  <a:gd name="T36" fmla="*/ 22 w 29"/>
                  <a:gd name="T3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59">
                    <a:moveTo>
                      <a:pt x="22" y="0"/>
                    </a:moveTo>
                    <a:lnTo>
                      <a:pt x="23" y="2"/>
                    </a:lnTo>
                    <a:lnTo>
                      <a:pt x="25" y="3"/>
                    </a:lnTo>
                    <a:lnTo>
                      <a:pt x="27" y="3"/>
                    </a:lnTo>
                    <a:lnTo>
                      <a:pt x="27" y="3"/>
                    </a:lnTo>
                    <a:lnTo>
                      <a:pt x="29" y="5"/>
                    </a:lnTo>
                    <a:lnTo>
                      <a:pt x="27" y="9"/>
                    </a:lnTo>
                    <a:lnTo>
                      <a:pt x="27" y="12"/>
                    </a:lnTo>
                    <a:lnTo>
                      <a:pt x="13" y="59"/>
                    </a:lnTo>
                    <a:lnTo>
                      <a:pt x="11" y="57"/>
                    </a:lnTo>
                    <a:lnTo>
                      <a:pt x="7" y="50"/>
                    </a:lnTo>
                    <a:lnTo>
                      <a:pt x="6" y="48"/>
                    </a:lnTo>
                    <a:lnTo>
                      <a:pt x="2" y="43"/>
                    </a:lnTo>
                    <a:lnTo>
                      <a:pt x="0" y="30"/>
                    </a:lnTo>
                    <a:lnTo>
                      <a:pt x="0" y="27"/>
                    </a:lnTo>
                    <a:lnTo>
                      <a:pt x="15" y="5"/>
                    </a:lnTo>
                    <a:lnTo>
                      <a:pt x="20" y="2"/>
                    </a:lnTo>
                    <a:lnTo>
                      <a:pt x="20" y="2"/>
                    </a:lnTo>
                    <a:lnTo>
                      <a:pt x="2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6" name="Freeform 3018">
                <a:extLst>
                  <a:ext uri="{FF2B5EF4-FFF2-40B4-BE49-F238E27FC236}">
                    <a16:creationId xmlns:a16="http://schemas.microsoft.com/office/drawing/2014/main" id="{02565335-AC1B-1646-8231-68BC3FB0B4D7}"/>
                  </a:ext>
                </a:extLst>
              </p:cNvPr>
              <p:cNvSpPr>
                <a:spLocks/>
              </p:cNvSpPr>
              <p:nvPr/>
            </p:nvSpPr>
            <p:spPr bwMode="auto">
              <a:xfrm>
                <a:off x="4617" y="2297"/>
                <a:ext cx="29" cy="59"/>
              </a:xfrm>
              <a:custGeom>
                <a:avLst/>
                <a:gdLst>
                  <a:gd name="T0" fmla="*/ 22 w 29"/>
                  <a:gd name="T1" fmla="*/ 0 h 59"/>
                  <a:gd name="T2" fmla="*/ 23 w 29"/>
                  <a:gd name="T3" fmla="*/ 2 h 59"/>
                  <a:gd name="T4" fmla="*/ 25 w 29"/>
                  <a:gd name="T5" fmla="*/ 3 h 59"/>
                  <a:gd name="T6" fmla="*/ 27 w 29"/>
                  <a:gd name="T7" fmla="*/ 3 h 59"/>
                  <a:gd name="T8" fmla="*/ 27 w 29"/>
                  <a:gd name="T9" fmla="*/ 3 h 59"/>
                  <a:gd name="T10" fmla="*/ 29 w 29"/>
                  <a:gd name="T11" fmla="*/ 5 h 59"/>
                  <a:gd name="T12" fmla="*/ 27 w 29"/>
                  <a:gd name="T13" fmla="*/ 9 h 59"/>
                  <a:gd name="T14" fmla="*/ 27 w 29"/>
                  <a:gd name="T15" fmla="*/ 12 h 59"/>
                  <a:gd name="T16" fmla="*/ 13 w 29"/>
                  <a:gd name="T17" fmla="*/ 59 h 59"/>
                  <a:gd name="T18" fmla="*/ 11 w 29"/>
                  <a:gd name="T19" fmla="*/ 57 h 59"/>
                  <a:gd name="T20" fmla="*/ 7 w 29"/>
                  <a:gd name="T21" fmla="*/ 50 h 59"/>
                  <a:gd name="T22" fmla="*/ 6 w 29"/>
                  <a:gd name="T23" fmla="*/ 48 h 59"/>
                  <a:gd name="T24" fmla="*/ 2 w 29"/>
                  <a:gd name="T25" fmla="*/ 43 h 59"/>
                  <a:gd name="T26" fmla="*/ 0 w 29"/>
                  <a:gd name="T27" fmla="*/ 30 h 59"/>
                  <a:gd name="T28" fmla="*/ 0 w 29"/>
                  <a:gd name="T29" fmla="*/ 27 h 59"/>
                  <a:gd name="T30" fmla="*/ 15 w 29"/>
                  <a:gd name="T31" fmla="*/ 5 h 59"/>
                  <a:gd name="T32" fmla="*/ 20 w 29"/>
                  <a:gd name="T33" fmla="*/ 2 h 59"/>
                  <a:gd name="T34" fmla="*/ 20 w 29"/>
                  <a:gd name="T35" fmla="*/ 2 h 59"/>
                  <a:gd name="T36" fmla="*/ 22 w 29"/>
                  <a:gd name="T3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59">
                    <a:moveTo>
                      <a:pt x="22" y="0"/>
                    </a:moveTo>
                    <a:lnTo>
                      <a:pt x="23" y="2"/>
                    </a:lnTo>
                    <a:lnTo>
                      <a:pt x="25" y="3"/>
                    </a:lnTo>
                    <a:lnTo>
                      <a:pt x="27" y="3"/>
                    </a:lnTo>
                    <a:lnTo>
                      <a:pt x="27" y="3"/>
                    </a:lnTo>
                    <a:lnTo>
                      <a:pt x="29" y="5"/>
                    </a:lnTo>
                    <a:lnTo>
                      <a:pt x="27" y="9"/>
                    </a:lnTo>
                    <a:lnTo>
                      <a:pt x="27" y="12"/>
                    </a:lnTo>
                    <a:lnTo>
                      <a:pt x="13" y="59"/>
                    </a:lnTo>
                    <a:lnTo>
                      <a:pt x="11" y="57"/>
                    </a:lnTo>
                    <a:lnTo>
                      <a:pt x="7" y="50"/>
                    </a:lnTo>
                    <a:lnTo>
                      <a:pt x="6" y="48"/>
                    </a:lnTo>
                    <a:lnTo>
                      <a:pt x="2" y="43"/>
                    </a:lnTo>
                    <a:lnTo>
                      <a:pt x="0" y="30"/>
                    </a:lnTo>
                    <a:lnTo>
                      <a:pt x="0" y="27"/>
                    </a:lnTo>
                    <a:lnTo>
                      <a:pt x="15" y="5"/>
                    </a:lnTo>
                    <a:lnTo>
                      <a:pt x="20" y="2"/>
                    </a:lnTo>
                    <a:lnTo>
                      <a:pt x="20" y="2"/>
                    </a:lnTo>
                    <a:lnTo>
                      <a:pt x="2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7" name="Freeform 3019">
                <a:extLst>
                  <a:ext uri="{FF2B5EF4-FFF2-40B4-BE49-F238E27FC236}">
                    <a16:creationId xmlns:a16="http://schemas.microsoft.com/office/drawing/2014/main" id="{C9732B56-6FDF-F640-8D58-01B8E1A41EAE}"/>
                  </a:ext>
                </a:extLst>
              </p:cNvPr>
              <p:cNvSpPr>
                <a:spLocks/>
              </p:cNvSpPr>
              <p:nvPr/>
            </p:nvSpPr>
            <p:spPr bwMode="auto">
              <a:xfrm>
                <a:off x="4674" y="2313"/>
                <a:ext cx="4" cy="2"/>
              </a:xfrm>
              <a:custGeom>
                <a:avLst/>
                <a:gdLst>
                  <a:gd name="T0" fmla="*/ 2 w 4"/>
                  <a:gd name="T1" fmla="*/ 0 h 2"/>
                  <a:gd name="T2" fmla="*/ 2 w 4"/>
                  <a:gd name="T3" fmla="*/ 0 h 2"/>
                  <a:gd name="T4" fmla="*/ 4 w 4"/>
                  <a:gd name="T5" fmla="*/ 0 h 2"/>
                  <a:gd name="T6" fmla="*/ 4 w 4"/>
                  <a:gd name="T7" fmla="*/ 2 h 2"/>
                  <a:gd name="T8" fmla="*/ 4 w 4"/>
                  <a:gd name="T9" fmla="*/ 2 h 2"/>
                  <a:gd name="T10" fmla="*/ 2 w 4"/>
                  <a:gd name="T11" fmla="*/ 2 h 2"/>
                  <a:gd name="T12" fmla="*/ 0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2" y="0"/>
                    </a:lnTo>
                    <a:lnTo>
                      <a:pt x="4" y="0"/>
                    </a:lnTo>
                    <a:lnTo>
                      <a:pt x="4" y="2"/>
                    </a:lnTo>
                    <a:lnTo>
                      <a:pt x="4" y="2"/>
                    </a:lnTo>
                    <a:lnTo>
                      <a:pt x="2" y="2"/>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8" name="Freeform 3020">
                <a:extLst>
                  <a:ext uri="{FF2B5EF4-FFF2-40B4-BE49-F238E27FC236}">
                    <a16:creationId xmlns:a16="http://schemas.microsoft.com/office/drawing/2014/main" id="{584AAC3E-89F4-A84D-A666-5098197DA3D7}"/>
                  </a:ext>
                </a:extLst>
              </p:cNvPr>
              <p:cNvSpPr>
                <a:spLocks/>
              </p:cNvSpPr>
              <p:nvPr/>
            </p:nvSpPr>
            <p:spPr bwMode="auto">
              <a:xfrm>
                <a:off x="4674" y="2313"/>
                <a:ext cx="4" cy="2"/>
              </a:xfrm>
              <a:custGeom>
                <a:avLst/>
                <a:gdLst>
                  <a:gd name="T0" fmla="*/ 2 w 4"/>
                  <a:gd name="T1" fmla="*/ 0 h 2"/>
                  <a:gd name="T2" fmla="*/ 2 w 4"/>
                  <a:gd name="T3" fmla="*/ 0 h 2"/>
                  <a:gd name="T4" fmla="*/ 4 w 4"/>
                  <a:gd name="T5" fmla="*/ 0 h 2"/>
                  <a:gd name="T6" fmla="*/ 4 w 4"/>
                  <a:gd name="T7" fmla="*/ 2 h 2"/>
                  <a:gd name="T8" fmla="*/ 4 w 4"/>
                  <a:gd name="T9" fmla="*/ 2 h 2"/>
                  <a:gd name="T10" fmla="*/ 2 w 4"/>
                  <a:gd name="T11" fmla="*/ 2 h 2"/>
                  <a:gd name="T12" fmla="*/ 0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2" y="0"/>
                    </a:lnTo>
                    <a:lnTo>
                      <a:pt x="4" y="0"/>
                    </a:lnTo>
                    <a:lnTo>
                      <a:pt x="4" y="2"/>
                    </a:lnTo>
                    <a:lnTo>
                      <a:pt x="4" y="2"/>
                    </a:lnTo>
                    <a:lnTo>
                      <a:pt x="2" y="2"/>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79" name="Freeform 3021">
                <a:extLst>
                  <a:ext uri="{FF2B5EF4-FFF2-40B4-BE49-F238E27FC236}">
                    <a16:creationId xmlns:a16="http://schemas.microsoft.com/office/drawing/2014/main" id="{51BE898F-EF71-7446-87D8-09DCCCB824B6}"/>
                  </a:ext>
                </a:extLst>
              </p:cNvPr>
              <p:cNvSpPr>
                <a:spLocks/>
              </p:cNvSpPr>
              <p:nvPr/>
            </p:nvSpPr>
            <p:spPr bwMode="auto">
              <a:xfrm>
                <a:off x="4682" y="2311"/>
                <a:ext cx="1" cy="4"/>
              </a:xfrm>
              <a:custGeom>
                <a:avLst/>
                <a:gdLst>
                  <a:gd name="T0" fmla="*/ 0 w 1"/>
                  <a:gd name="T1" fmla="*/ 2 h 4"/>
                  <a:gd name="T2" fmla="*/ 0 w 1"/>
                  <a:gd name="T3" fmla="*/ 2 h 4"/>
                  <a:gd name="T4" fmla="*/ 1 w 1"/>
                  <a:gd name="T5" fmla="*/ 0 h 4"/>
                  <a:gd name="T6" fmla="*/ 1 w 1"/>
                  <a:gd name="T7" fmla="*/ 0 h 4"/>
                  <a:gd name="T8" fmla="*/ 1 w 1"/>
                  <a:gd name="T9" fmla="*/ 0 h 4"/>
                  <a:gd name="T10" fmla="*/ 1 w 1"/>
                  <a:gd name="T11" fmla="*/ 2 h 4"/>
                  <a:gd name="T12" fmla="*/ 0 w 1"/>
                  <a:gd name="T13" fmla="*/ 4 h 4"/>
                  <a:gd name="T14" fmla="*/ 0 w 1"/>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2"/>
                    </a:moveTo>
                    <a:lnTo>
                      <a:pt x="0" y="2"/>
                    </a:lnTo>
                    <a:lnTo>
                      <a:pt x="1" y="0"/>
                    </a:lnTo>
                    <a:lnTo>
                      <a:pt x="1" y="0"/>
                    </a:lnTo>
                    <a:lnTo>
                      <a:pt x="1" y="0"/>
                    </a:lnTo>
                    <a:lnTo>
                      <a:pt x="1" y="2"/>
                    </a:lnTo>
                    <a:lnTo>
                      <a:pt x="0" y="4"/>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0" name="Freeform 3022">
                <a:extLst>
                  <a:ext uri="{FF2B5EF4-FFF2-40B4-BE49-F238E27FC236}">
                    <a16:creationId xmlns:a16="http://schemas.microsoft.com/office/drawing/2014/main" id="{4C50CCBC-0D71-A74C-A324-EA53DD58AC80}"/>
                  </a:ext>
                </a:extLst>
              </p:cNvPr>
              <p:cNvSpPr>
                <a:spLocks/>
              </p:cNvSpPr>
              <p:nvPr/>
            </p:nvSpPr>
            <p:spPr bwMode="auto">
              <a:xfrm>
                <a:off x="4682" y="2311"/>
                <a:ext cx="1" cy="4"/>
              </a:xfrm>
              <a:custGeom>
                <a:avLst/>
                <a:gdLst>
                  <a:gd name="T0" fmla="*/ 0 w 1"/>
                  <a:gd name="T1" fmla="*/ 2 h 4"/>
                  <a:gd name="T2" fmla="*/ 0 w 1"/>
                  <a:gd name="T3" fmla="*/ 2 h 4"/>
                  <a:gd name="T4" fmla="*/ 1 w 1"/>
                  <a:gd name="T5" fmla="*/ 0 h 4"/>
                  <a:gd name="T6" fmla="*/ 1 w 1"/>
                  <a:gd name="T7" fmla="*/ 0 h 4"/>
                  <a:gd name="T8" fmla="*/ 1 w 1"/>
                  <a:gd name="T9" fmla="*/ 0 h 4"/>
                  <a:gd name="T10" fmla="*/ 1 w 1"/>
                  <a:gd name="T11" fmla="*/ 2 h 4"/>
                  <a:gd name="T12" fmla="*/ 0 w 1"/>
                  <a:gd name="T13" fmla="*/ 4 h 4"/>
                  <a:gd name="T14" fmla="*/ 0 w 1"/>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2"/>
                    </a:moveTo>
                    <a:lnTo>
                      <a:pt x="0" y="2"/>
                    </a:lnTo>
                    <a:lnTo>
                      <a:pt x="1" y="0"/>
                    </a:lnTo>
                    <a:lnTo>
                      <a:pt x="1" y="0"/>
                    </a:lnTo>
                    <a:lnTo>
                      <a:pt x="1" y="0"/>
                    </a:lnTo>
                    <a:lnTo>
                      <a:pt x="1" y="2"/>
                    </a:lnTo>
                    <a:lnTo>
                      <a:pt x="0" y="4"/>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1" name="Freeform 3023">
                <a:extLst>
                  <a:ext uri="{FF2B5EF4-FFF2-40B4-BE49-F238E27FC236}">
                    <a16:creationId xmlns:a16="http://schemas.microsoft.com/office/drawing/2014/main" id="{108C39BF-3876-DC4F-8AFE-E35B4FDA5659}"/>
                  </a:ext>
                </a:extLst>
              </p:cNvPr>
              <p:cNvSpPr>
                <a:spLocks/>
              </p:cNvSpPr>
              <p:nvPr/>
            </p:nvSpPr>
            <p:spPr bwMode="auto">
              <a:xfrm>
                <a:off x="4739" y="2268"/>
                <a:ext cx="9" cy="14"/>
              </a:xfrm>
              <a:custGeom>
                <a:avLst/>
                <a:gdLst>
                  <a:gd name="T0" fmla="*/ 1 w 9"/>
                  <a:gd name="T1" fmla="*/ 7 h 14"/>
                  <a:gd name="T2" fmla="*/ 3 w 9"/>
                  <a:gd name="T3" fmla="*/ 6 h 14"/>
                  <a:gd name="T4" fmla="*/ 3 w 9"/>
                  <a:gd name="T5" fmla="*/ 4 h 14"/>
                  <a:gd name="T6" fmla="*/ 5 w 9"/>
                  <a:gd name="T7" fmla="*/ 4 h 14"/>
                  <a:gd name="T8" fmla="*/ 7 w 9"/>
                  <a:gd name="T9" fmla="*/ 2 h 14"/>
                  <a:gd name="T10" fmla="*/ 9 w 9"/>
                  <a:gd name="T11" fmla="*/ 0 h 14"/>
                  <a:gd name="T12" fmla="*/ 9 w 9"/>
                  <a:gd name="T13" fmla="*/ 4 h 14"/>
                  <a:gd name="T14" fmla="*/ 7 w 9"/>
                  <a:gd name="T15" fmla="*/ 6 h 14"/>
                  <a:gd name="T16" fmla="*/ 5 w 9"/>
                  <a:gd name="T17" fmla="*/ 7 h 14"/>
                  <a:gd name="T18" fmla="*/ 3 w 9"/>
                  <a:gd name="T19" fmla="*/ 9 h 14"/>
                  <a:gd name="T20" fmla="*/ 3 w 9"/>
                  <a:gd name="T21" fmla="*/ 11 h 14"/>
                  <a:gd name="T22" fmla="*/ 1 w 9"/>
                  <a:gd name="T23" fmla="*/ 11 h 14"/>
                  <a:gd name="T24" fmla="*/ 1 w 9"/>
                  <a:gd name="T25" fmla="*/ 13 h 14"/>
                  <a:gd name="T26" fmla="*/ 1 w 9"/>
                  <a:gd name="T27" fmla="*/ 14 h 14"/>
                  <a:gd name="T28" fmla="*/ 0 w 9"/>
                  <a:gd name="T29" fmla="*/ 11 h 14"/>
                  <a:gd name="T30" fmla="*/ 0 w 9"/>
                  <a:gd name="T31" fmla="*/ 9 h 14"/>
                  <a:gd name="T32" fmla="*/ 1 w 9"/>
                  <a:gd name="T3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4">
                    <a:moveTo>
                      <a:pt x="1" y="7"/>
                    </a:moveTo>
                    <a:lnTo>
                      <a:pt x="3" y="6"/>
                    </a:lnTo>
                    <a:lnTo>
                      <a:pt x="3" y="4"/>
                    </a:lnTo>
                    <a:lnTo>
                      <a:pt x="5" y="4"/>
                    </a:lnTo>
                    <a:lnTo>
                      <a:pt x="7" y="2"/>
                    </a:lnTo>
                    <a:lnTo>
                      <a:pt x="9" y="0"/>
                    </a:lnTo>
                    <a:lnTo>
                      <a:pt x="9" y="4"/>
                    </a:lnTo>
                    <a:lnTo>
                      <a:pt x="7" y="6"/>
                    </a:lnTo>
                    <a:lnTo>
                      <a:pt x="5" y="7"/>
                    </a:lnTo>
                    <a:lnTo>
                      <a:pt x="3" y="9"/>
                    </a:lnTo>
                    <a:lnTo>
                      <a:pt x="3" y="11"/>
                    </a:lnTo>
                    <a:lnTo>
                      <a:pt x="1" y="11"/>
                    </a:lnTo>
                    <a:lnTo>
                      <a:pt x="1" y="13"/>
                    </a:lnTo>
                    <a:lnTo>
                      <a:pt x="1" y="14"/>
                    </a:lnTo>
                    <a:lnTo>
                      <a:pt x="0" y="11"/>
                    </a:lnTo>
                    <a:lnTo>
                      <a:pt x="0" y="9"/>
                    </a:lnTo>
                    <a:lnTo>
                      <a:pt x="1"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2" name="Freeform 3024">
                <a:extLst>
                  <a:ext uri="{FF2B5EF4-FFF2-40B4-BE49-F238E27FC236}">
                    <a16:creationId xmlns:a16="http://schemas.microsoft.com/office/drawing/2014/main" id="{7248D730-5354-6242-9AAA-4D763C491346}"/>
                  </a:ext>
                </a:extLst>
              </p:cNvPr>
              <p:cNvSpPr>
                <a:spLocks/>
              </p:cNvSpPr>
              <p:nvPr/>
            </p:nvSpPr>
            <p:spPr bwMode="auto">
              <a:xfrm>
                <a:off x="4739" y="2268"/>
                <a:ext cx="9" cy="14"/>
              </a:xfrm>
              <a:custGeom>
                <a:avLst/>
                <a:gdLst>
                  <a:gd name="T0" fmla="*/ 1 w 9"/>
                  <a:gd name="T1" fmla="*/ 7 h 14"/>
                  <a:gd name="T2" fmla="*/ 3 w 9"/>
                  <a:gd name="T3" fmla="*/ 6 h 14"/>
                  <a:gd name="T4" fmla="*/ 3 w 9"/>
                  <a:gd name="T5" fmla="*/ 4 h 14"/>
                  <a:gd name="T6" fmla="*/ 5 w 9"/>
                  <a:gd name="T7" fmla="*/ 4 h 14"/>
                  <a:gd name="T8" fmla="*/ 7 w 9"/>
                  <a:gd name="T9" fmla="*/ 2 h 14"/>
                  <a:gd name="T10" fmla="*/ 9 w 9"/>
                  <a:gd name="T11" fmla="*/ 0 h 14"/>
                  <a:gd name="T12" fmla="*/ 9 w 9"/>
                  <a:gd name="T13" fmla="*/ 4 h 14"/>
                  <a:gd name="T14" fmla="*/ 7 w 9"/>
                  <a:gd name="T15" fmla="*/ 6 h 14"/>
                  <a:gd name="T16" fmla="*/ 5 w 9"/>
                  <a:gd name="T17" fmla="*/ 7 h 14"/>
                  <a:gd name="T18" fmla="*/ 3 w 9"/>
                  <a:gd name="T19" fmla="*/ 9 h 14"/>
                  <a:gd name="T20" fmla="*/ 3 w 9"/>
                  <a:gd name="T21" fmla="*/ 11 h 14"/>
                  <a:gd name="T22" fmla="*/ 1 w 9"/>
                  <a:gd name="T23" fmla="*/ 11 h 14"/>
                  <a:gd name="T24" fmla="*/ 1 w 9"/>
                  <a:gd name="T25" fmla="*/ 13 h 14"/>
                  <a:gd name="T26" fmla="*/ 1 w 9"/>
                  <a:gd name="T27" fmla="*/ 14 h 14"/>
                  <a:gd name="T28" fmla="*/ 0 w 9"/>
                  <a:gd name="T29" fmla="*/ 11 h 14"/>
                  <a:gd name="T30" fmla="*/ 0 w 9"/>
                  <a:gd name="T31" fmla="*/ 9 h 14"/>
                  <a:gd name="T32" fmla="*/ 1 w 9"/>
                  <a:gd name="T3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4">
                    <a:moveTo>
                      <a:pt x="1" y="7"/>
                    </a:moveTo>
                    <a:lnTo>
                      <a:pt x="3" y="6"/>
                    </a:lnTo>
                    <a:lnTo>
                      <a:pt x="3" y="4"/>
                    </a:lnTo>
                    <a:lnTo>
                      <a:pt x="5" y="4"/>
                    </a:lnTo>
                    <a:lnTo>
                      <a:pt x="7" y="2"/>
                    </a:lnTo>
                    <a:lnTo>
                      <a:pt x="9" y="0"/>
                    </a:lnTo>
                    <a:lnTo>
                      <a:pt x="9" y="4"/>
                    </a:lnTo>
                    <a:lnTo>
                      <a:pt x="7" y="6"/>
                    </a:lnTo>
                    <a:lnTo>
                      <a:pt x="5" y="7"/>
                    </a:lnTo>
                    <a:lnTo>
                      <a:pt x="3" y="9"/>
                    </a:lnTo>
                    <a:lnTo>
                      <a:pt x="3" y="11"/>
                    </a:lnTo>
                    <a:lnTo>
                      <a:pt x="1" y="11"/>
                    </a:lnTo>
                    <a:lnTo>
                      <a:pt x="1" y="13"/>
                    </a:lnTo>
                    <a:lnTo>
                      <a:pt x="1" y="14"/>
                    </a:lnTo>
                    <a:lnTo>
                      <a:pt x="0" y="11"/>
                    </a:lnTo>
                    <a:lnTo>
                      <a:pt x="0" y="9"/>
                    </a:lnTo>
                    <a:lnTo>
                      <a:pt x="1"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3" name="Freeform 3025">
                <a:extLst>
                  <a:ext uri="{FF2B5EF4-FFF2-40B4-BE49-F238E27FC236}">
                    <a16:creationId xmlns:a16="http://schemas.microsoft.com/office/drawing/2014/main" id="{82247374-1C32-2148-8843-8F890E9AF61B}"/>
                  </a:ext>
                </a:extLst>
              </p:cNvPr>
              <p:cNvSpPr>
                <a:spLocks/>
              </p:cNvSpPr>
              <p:nvPr/>
            </p:nvSpPr>
            <p:spPr bwMode="auto">
              <a:xfrm>
                <a:off x="4758" y="2250"/>
                <a:ext cx="2" cy="4"/>
              </a:xfrm>
              <a:custGeom>
                <a:avLst/>
                <a:gdLst>
                  <a:gd name="T0" fmla="*/ 0 w 2"/>
                  <a:gd name="T1" fmla="*/ 2 h 4"/>
                  <a:gd name="T2" fmla="*/ 2 w 2"/>
                  <a:gd name="T3" fmla="*/ 4 h 4"/>
                  <a:gd name="T4" fmla="*/ 0 w 2"/>
                  <a:gd name="T5" fmla="*/ 4 h 4"/>
                  <a:gd name="T6" fmla="*/ 0 w 2"/>
                  <a:gd name="T7" fmla="*/ 2 h 4"/>
                  <a:gd name="T8" fmla="*/ 0 w 2"/>
                  <a:gd name="T9" fmla="*/ 2 h 4"/>
                  <a:gd name="T10" fmla="*/ 0 w 2"/>
                  <a:gd name="T11" fmla="*/ 0 h 4"/>
                  <a:gd name="T12" fmla="*/ 0 w 2"/>
                  <a:gd name="T13" fmla="*/ 2 h 4"/>
                  <a:gd name="T14" fmla="*/ 0 w 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2"/>
                    </a:moveTo>
                    <a:lnTo>
                      <a:pt x="2" y="4"/>
                    </a:lnTo>
                    <a:lnTo>
                      <a:pt x="0" y="4"/>
                    </a:lnTo>
                    <a:lnTo>
                      <a:pt x="0" y="2"/>
                    </a:lnTo>
                    <a:lnTo>
                      <a:pt x="0" y="2"/>
                    </a:lnTo>
                    <a:lnTo>
                      <a:pt x="0" y="0"/>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4" name="Freeform 3026">
                <a:extLst>
                  <a:ext uri="{FF2B5EF4-FFF2-40B4-BE49-F238E27FC236}">
                    <a16:creationId xmlns:a16="http://schemas.microsoft.com/office/drawing/2014/main" id="{833FE819-BAB5-EE41-B7D4-4A491E6A43A7}"/>
                  </a:ext>
                </a:extLst>
              </p:cNvPr>
              <p:cNvSpPr>
                <a:spLocks/>
              </p:cNvSpPr>
              <p:nvPr/>
            </p:nvSpPr>
            <p:spPr bwMode="auto">
              <a:xfrm>
                <a:off x="4758" y="2250"/>
                <a:ext cx="2" cy="4"/>
              </a:xfrm>
              <a:custGeom>
                <a:avLst/>
                <a:gdLst>
                  <a:gd name="T0" fmla="*/ 0 w 2"/>
                  <a:gd name="T1" fmla="*/ 2 h 4"/>
                  <a:gd name="T2" fmla="*/ 2 w 2"/>
                  <a:gd name="T3" fmla="*/ 4 h 4"/>
                  <a:gd name="T4" fmla="*/ 0 w 2"/>
                  <a:gd name="T5" fmla="*/ 4 h 4"/>
                  <a:gd name="T6" fmla="*/ 0 w 2"/>
                  <a:gd name="T7" fmla="*/ 2 h 4"/>
                  <a:gd name="T8" fmla="*/ 0 w 2"/>
                  <a:gd name="T9" fmla="*/ 2 h 4"/>
                  <a:gd name="T10" fmla="*/ 0 w 2"/>
                  <a:gd name="T11" fmla="*/ 0 h 4"/>
                  <a:gd name="T12" fmla="*/ 0 w 2"/>
                  <a:gd name="T13" fmla="*/ 2 h 4"/>
                  <a:gd name="T14" fmla="*/ 0 w 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2"/>
                    </a:moveTo>
                    <a:lnTo>
                      <a:pt x="2" y="4"/>
                    </a:lnTo>
                    <a:lnTo>
                      <a:pt x="0" y="4"/>
                    </a:lnTo>
                    <a:lnTo>
                      <a:pt x="0" y="2"/>
                    </a:lnTo>
                    <a:lnTo>
                      <a:pt x="0" y="2"/>
                    </a:lnTo>
                    <a:lnTo>
                      <a:pt x="0" y="0"/>
                    </a:lnTo>
                    <a:lnTo>
                      <a:pt x="0" y="2"/>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5" name="Freeform 3027">
                <a:extLst>
                  <a:ext uri="{FF2B5EF4-FFF2-40B4-BE49-F238E27FC236}">
                    <a16:creationId xmlns:a16="http://schemas.microsoft.com/office/drawing/2014/main" id="{033052CF-FFA8-524B-B8BB-22B148B61CF7}"/>
                  </a:ext>
                </a:extLst>
              </p:cNvPr>
              <p:cNvSpPr>
                <a:spLocks/>
              </p:cNvSpPr>
              <p:nvPr/>
            </p:nvSpPr>
            <p:spPr bwMode="auto">
              <a:xfrm>
                <a:off x="4764" y="2240"/>
                <a:ext cx="5" cy="5"/>
              </a:xfrm>
              <a:custGeom>
                <a:avLst/>
                <a:gdLst>
                  <a:gd name="T0" fmla="*/ 1 w 5"/>
                  <a:gd name="T1" fmla="*/ 1 h 5"/>
                  <a:gd name="T2" fmla="*/ 5 w 5"/>
                  <a:gd name="T3" fmla="*/ 0 h 5"/>
                  <a:gd name="T4" fmla="*/ 5 w 5"/>
                  <a:gd name="T5" fmla="*/ 0 h 5"/>
                  <a:gd name="T6" fmla="*/ 5 w 5"/>
                  <a:gd name="T7" fmla="*/ 1 h 5"/>
                  <a:gd name="T8" fmla="*/ 3 w 5"/>
                  <a:gd name="T9" fmla="*/ 3 h 5"/>
                  <a:gd name="T10" fmla="*/ 3 w 5"/>
                  <a:gd name="T11" fmla="*/ 5 h 5"/>
                  <a:gd name="T12" fmla="*/ 1 w 5"/>
                  <a:gd name="T13" fmla="*/ 5 h 5"/>
                  <a:gd name="T14" fmla="*/ 1 w 5"/>
                  <a:gd name="T15" fmla="*/ 5 h 5"/>
                  <a:gd name="T16" fmla="*/ 0 w 5"/>
                  <a:gd name="T17" fmla="*/ 5 h 5"/>
                  <a:gd name="T18" fmla="*/ 0 w 5"/>
                  <a:gd name="T19" fmla="*/ 3 h 5"/>
                  <a:gd name="T20" fmla="*/ 1 w 5"/>
                  <a:gd name="T21" fmla="*/ 1 h 5"/>
                  <a:gd name="T22" fmla="*/ 1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1" y="1"/>
                    </a:moveTo>
                    <a:lnTo>
                      <a:pt x="5" y="0"/>
                    </a:lnTo>
                    <a:lnTo>
                      <a:pt x="5" y="0"/>
                    </a:lnTo>
                    <a:lnTo>
                      <a:pt x="5" y="1"/>
                    </a:lnTo>
                    <a:lnTo>
                      <a:pt x="3" y="3"/>
                    </a:lnTo>
                    <a:lnTo>
                      <a:pt x="3" y="5"/>
                    </a:lnTo>
                    <a:lnTo>
                      <a:pt x="1" y="5"/>
                    </a:lnTo>
                    <a:lnTo>
                      <a:pt x="1" y="5"/>
                    </a:lnTo>
                    <a:lnTo>
                      <a:pt x="0" y="5"/>
                    </a:lnTo>
                    <a:lnTo>
                      <a:pt x="0" y="3"/>
                    </a:lnTo>
                    <a:lnTo>
                      <a:pt x="1" y="1"/>
                    </a:lnTo>
                    <a:lnTo>
                      <a:pt x="1"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6" name="Freeform 3028">
                <a:extLst>
                  <a:ext uri="{FF2B5EF4-FFF2-40B4-BE49-F238E27FC236}">
                    <a16:creationId xmlns:a16="http://schemas.microsoft.com/office/drawing/2014/main" id="{A30EC1B3-3B8A-A449-9C0D-89FD720BC79A}"/>
                  </a:ext>
                </a:extLst>
              </p:cNvPr>
              <p:cNvSpPr>
                <a:spLocks/>
              </p:cNvSpPr>
              <p:nvPr/>
            </p:nvSpPr>
            <p:spPr bwMode="auto">
              <a:xfrm>
                <a:off x="4764" y="2240"/>
                <a:ext cx="5" cy="5"/>
              </a:xfrm>
              <a:custGeom>
                <a:avLst/>
                <a:gdLst>
                  <a:gd name="T0" fmla="*/ 1 w 5"/>
                  <a:gd name="T1" fmla="*/ 1 h 5"/>
                  <a:gd name="T2" fmla="*/ 5 w 5"/>
                  <a:gd name="T3" fmla="*/ 0 h 5"/>
                  <a:gd name="T4" fmla="*/ 5 w 5"/>
                  <a:gd name="T5" fmla="*/ 0 h 5"/>
                  <a:gd name="T6" fmla="*/ 5 w 5"/>
                  <a:gd name="T7" fmla="*/ 1 h 5"/>
                  <a:gd name="T8" fmla="*/ 3 w 5"/>
                  <a:gd name="T9" fmla="*/ 3 h 5"/>
                  <a:gd name="T10" fmla="*/ 3 w 5"/>
                  <a:gd name="T11" fmla="*/ 5 h 5"/>
                  <a:gd name="T12" fmla="*/ 1 w 5"/>
                  <a:gd name="T13" fmla="*/ 5 h 5"/>
                  <a:gd name="T14" fmla="*/ 1 w 5"/>
                  <a:gd name="T15" fmla="*/ 5 h 5"/>
                  <a:gd name="T16" fmla="*/ 0 w 5"/>
                  <a:gd name="T17" fmla="*/ 5 h 5"/>
                  <a:gd name="T18" fmla="*/ 0 w 5"/>
                  <a:gd name="T19" fmla="*/ 3 h 5"/>
                  <a:gd name="T20" fmla="*/ 1 w 5"/>
                  <a:gd name="T21" fmla="*/ 1 h 5"/>
                  <a:gd name="T22" fmla="*/ 1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1" y="1"/>
                    </a:moveTo>
                    <a:lnTo>
                      <a:pt x="5" y="0"/>
                    </a:lnTo>
                    <a:lnTo>
                      <a:pt x="5" y="0"/>
                    </a:lnTo>
                    <a:lnTo>
                      <a:pt x="5" y="1"/>
                    </a:lnTo>
                    <a:lnTo>
                      <a:pt x="3" y="3"/>
                    </a:lnTo>
                    <a:lnTo>
                      <a:pt x="3" y="5"/>
                    </a:lnTo>
                    <a:lnTo>
                      <a:pt x="1" y="5"/>
                    </a:lnTo>
                    <a:lnTo>
                      <a:pt x="1" y="5"/>
                    </a:lnTo>
                    <a:lnTo>
                      <a:pt x="0" y="5"/>
                    </a:lnTo>
                    <a:lnTo>
                      <a:pt x="0" y="3"/>
                    </a:lnTo>
                    <a:lnTo>
                      <a:pt x="1" y="1"/>
                    </a:lnTo>
                    <a:lnTo>
                      <a:pt x="1"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7" name="Freeform 3029">
                <a:extLst>
                  <a:ext uri="{FF2B5EF4-FFF2-40B4-BE49-F238E27FC236}">
                    <a16:creationId xmlns:a16="http://schemas.microsoft.com/office/drawing/2014/main" id="{443C39C0-9146-1C40-AF61-3F101537C82B}"/>
                  </a:ext>
                </a:extLst>
              </p:cNvPr>
              <p:cNvSpPr>
                <a:spLocks/>
              </p:cNvSpPr>
              <p:nvPr/>
            </p:nvSpPr>
            <p:spPr bwMode="auto">
              <a:xfrm>
                <a:off x="4699" y="2304"/>
                <a:ext cx="4" cy="3"/>
              </a:xfrm>
              <a:custGeom>
                <a:avLst/>
                <a:gdLst>
                  <a:gd name="T0" fmla="*/ 2 w 4"/>
                  <a:gd name="T1" fmla="*/ 2 h 3"/>
                  <a:gd name="T2" fmla="*/ 0 w 4"/>
                  <a:gd name="T3" fmla="*/ 0 h 3"/>
                  <a:gd name="T4" fmla="*/ 2 w 4"/>
                  <a:gd name="T5" fmla="*/ 2 h 3"/>
                  <a:gd name="T6" fmla="*/ 2 w 4"/>
                  <a:gd name="T7" fmla="*/ 2 h 3"/>
                  <a:gd name="T8" fmla="*/ 4 w 4"/>
                  <a:gd name="T9" fmla="*/ 2 h 3"/>
                  <a:gd name="T10" fmla="*/ 4 w 4"/>
                  <a:gd name="T11" fmla="*/ 3 h 3"/>
                  <a:gd name="T12" fmla="*/ 2 w 4"/>
                  <a:gd name="T13" fmla="*/ 3 h 3"/>
                  <a:gd name="T14" fmla="*/ 2 w 4"/>
                  <a:gd name="T15" fmla="*/ 2 h 3"/>
                  <a:gd name="T16" fmla="*/ 2 w 4"/>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2"/>
                    </a:moveTo>
                    <a:lnTo>
                      <a:pt x="0" y="0"/>
                    </a:lnTo>
                    <a:lnTo>
                      <a:pt x="2" y="2"/>
                    </a:lnTo>
                    <a:lnTo>
                      <a:pt x="2" y="2"/>
                    </a:lnTo>
                    <a:lnTo>
                      <a:pt x="4" y="2"/>
                    </a:lnTo>
                    <a:lnTo>
                      <a:pt x="4" y="3"/>
                    </a:lnTo>
                    <a:lnTo>
                      <a:pt x="2" y="3"/>
                    </a:lnTo>
                    <a:lnTo>
                      <a:pt x="2"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8" name="Freeform 3030">
                <a:extLst>
                  <a:ext uri="{FF2B5EF4-FFF2-40B4-BE49-F238E27FC236}">
                    <a16:creationId xmlns:a16="http://schemas.microsoft.com/office/drawing/2014/main" id="{5228CB1A-6BC5-6641-89F2-290306E62050}"/>
                  </a:ext>
                </a:extLst>
              </p:cNvPr>
              <p:cNvSpPr>
                <a:spLocks/>
              </p:cNvSpPr>
              <p:nvPr/>
            </p:nvSpPr>
            <p:spPr bwMode="auto">
              <a:xfrm>
                <a:off x="4699" y="2304"/>
                <a:ext cx="4" cy="3"/>
              </a:xfrm>
              <a:custGeom>
                <a:avLst/>
                <a:gdLst>
                  <a:gd name="T0" fmla="*/ 2 w 4"/>
                  <a:gd name="T1" fmla="*/ 2 h 3"/>
                  <a:gd name="T2" fmla="*/ 0 w 4"/>
                  <a:gd name="T3" fmla="*/ 0 h 3"/>
                  <a:gd name="T4" fmla="*/ 2 w 4"/>
                  <a:gd name="T5" fmla="*/ 2 h 3"/>
                  <a:gd name="T6" fmla="*/ 2 w 4"/>
                  <a:gd name="T7" fmla="*/ 2 h 3"/>
                  <a:gd name="T8" fmla="*/ 4 w 4"/>
                  <a:gd name="T9" fmla="*/ 2 h 3"/>
                  <a:gd name="T10" fmla="*/ 4 w 4"/>
                  <a:gd name="T11" fmla="*/ 3 h 3"/>
                  <a:gd name="T12" fmla="*/ 2 w 4"/>
                  <a:gd name="T13" fmla="*/ 3 h 3"/>
                  <a:gd name="T14" fmla="*/ 2 w 4"/>
                  <a:gd name="T15" fmla="*/ 2 h 3"/>
                  <a:gd name="T16" fmla="*/ 2 w 4"/>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2"/>
                    </a:moveTo>
                    <a:lnTo>
                      <a:pt x="0" y="0"/>
                    </a:lnTo>
                    <a:lnTo>
                      <a:pt x="2" y="2"/>
                    </a:lnTo>
                    <a:lnTo>
                      <a:pt x="2" y="2"/>
                    </a:lnTo>
                    <a:lnTo>
                      <a:pt x="4" y="2"/>
                    </a:lnTo>
                    <a:lnTo>
                      <a:pt x="4" y="3"/>
                    </a:lnTo>
                    <a:lnTo>
                      <a:pt x="2" y="3"/>
                    </a:lnTo>
                    <a:lnTo>
                      <a:pt x="2"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89" name="Freeform 3031">
                <a:extLst>
                  <a:ext uri="{FF2B5EF4-FFF2-40B4-BE49-F238E27FC236}">
                    <a16:creationId xmlns:a16="http://schemas.microsoft.com/office/drawing/2014/main" id="{50422276-C437-9B4F-84BD-5E59453AD80A}"/>
                  </a:ext>
                </a:extLst>
              </p:cNvPr>
              <p:cNvSpPr>
                <a:spLocks/>
              </p:cNvSpPr>
              <p:nvPr/>
            </p:nvSpPr>
            <p:spPr bwMode="auto">
              <a:xfrm>
                <a:off x="4685" y="1956"/>
                <a:ext cx="102" cy="109"/>
              </a:xfrm>
              <a:custGeom>
                <a:avLst/>
                <a:gdLst>
                  <a:gd name="T0" fmla="*/ 64 w 102"/>
                  <a:gd name="T1" fmla="*/ 89 h 109"/>
                  <a:gd name="T2" fmla="*/ 50 w 102"/>
                  <a:gd name="T3" fmla="*/ 78 h 109"/>
                  <a:gd name="T4" fmla="*/ 52 w 102"/>
                  <a:gd name="T5" fmla="*/ 73 h 109"/>
                  <a:gd name="T6" fmla="*/ 52 w 102"/>
                  <a:gd name="T7" fmla="*/ 66 h 109"/>
                  <a:gd name="T8" fmla="*/ 59 w 102"/>
                  <a:gd name="T9" fmla="*/ 60 h 109"/>
                  <a:gd name="T10" fmla="*/ 70 w 102"/>
                  <a:gd name="T11" fmla="*/ 59 h 109"/>
                  <a:gd name="T12" fmla="*/ 80 w 102"/>
                  <a:gd name="T13" fmla="*/ 46 h 109"/>
                  <a:gd name="T14" fmla="*/ 88 w 102"/>
                  <a:gd name="T15" fmla="*/ 43 h 109"/>
                  <a:gd name="T16" fmla="*/ 86 w 102"/>
                  <a:gd name="T17" fmla="*/ 32 h 109"/>
                  <a:gd name="T18" fmla="*/ 98 w 102"/>
                  <a:gd name="T19" fmla="*/ 14 h 109"/>
                  <a:gd name="T20" fmla="*/ 102 w 102"/>
                  <a:gd name="T21" fmla="*/ 14 h 109"/>
                  <a:gd name="T22" fmla="*/ 98 w 102"/>
                  <a:gd name="T23" fmla="*/ 7 h 109"/>
                  <a:gd name="T24" fmla="*/ 93 w 102"/>
                  <a:gd name="T25" fmla="*/ 0 h 109"/>
                  <a:gd name="T26" fmla="*/ 84 w 102"/>
                  <a:gd name="T27" fmla="*/ 12 h 109"/>
                  <a:gd name="T28" fmla="*/ 63 w 102"/>
                  <a:gd name="T29" fmla="*/ 21 h 109"/>
                  <a:gd name="T30" fmla="*/ 63 w 102"/>
                  <a:gd name="T31" fmla="*/ 32 h 109"/>
                  <a:gd name="T32" fmla="*/ 47 w 102"/>
                  <a:gd name="T33" fmla="*/ 30 h 109"/>
                  <a:gd name="T34" fmla="*/ 14 w 102"/>
                  <a:gd name="T35" fmla="*/ 51 h 109"/>
                  <a:gd name="T36" fmla="*/ 2 w 102"/>
                  <a:gd name="T37" fmla="*/ 64 h 109"/>
                  <a:gd name="T38" fmla="*/ 4 w 102"/>
                  <a:gd name="T39" fmla="*/ 68 h 109"/>
                  <a:gd name="T40" fmla="*/ 9 w 102"/>
                  <a:gd name="T41" fmla="*/ 69 h 109"/>
                  <a:gd name="T42" fmla="*/ 20 w 102"/>
                  <a:gd name="T43" fmla="*/ 71 h 109"/>
                  <a:gd name="T44" fmla="*/ 16 w 102"/>
                  <a:gd name="T45" fmla="*/ 89 h 109"/>
                  <a:gd name="T46" fmla="*/ 14 w 102"/>
                  <a:gd name="T47" fmla="*/ 91 h 109"/>
                  <a:gd name="T48" fmla="*/ 11 w 102"/>
                  <a:gd name="T49" fmla="*/ 93 h 109"/>
                  <a:gd name="T50" fmla="*/ 7 w 102"/>
                  <a:gd name="T51" fmla="*/ 101 h 109"/>
                  <a:gd name="T52" fmla="*/ 14 w 102"/>
                  <a:gd name="T53" fmla="*/ 101 h 109"/>
                  <a:gd name="T54" fmla="*/ 14 w 102"/>
                  <a:gd name="T55" fmla="*/ 105 h 109"/>
                  <a:gd name="T56" fmla="*/ 13 w 102"/>
                  <a:gd name="T57" fmla="*/ 107 h 109"/>
                  <a:gd name="T58" fmla="*/ 16 w 102"/>
                  <a:gd name="T59" fmla="*/ 109 h 109"/>
                  <a:gd name="T60" fmla="*/ 20 w 102"/>
                  <a:gd name="T61" fmla="*/ 107 h 109"/>
                  <a:gd name="T62" fmla="*/ 23 w 102"/>
                  <a:gd name="T63" fmla="*/ 103 h 109"/>
                  <a:gd name="T64" fmla="*/ 23 w 102"/>
                  <a:gd name="T65" fmla="*/ 103 h 109"/>
                  <a:gd name="T66" fmla="*/ 27 w 102"/>
                  <a:gd name="T67" fmla="*/ 107 h 109"/>
                  <a:gd name="T68" fmla="*/ 30 w 102"/>
                  <a:gd name="T69" fmla="*/ 107 h 109"/>
                  <a:gd name="T70" fmla="*/ 36 w 102"/>
                  <a:gd name="T71" fmla="*/ 109 h 109"/>
                  <a:gd name="T72" fmla="*/ 57 w 102"/>
                  <a:gd name="T73" fmla="*/ 98 h 109"/>
                  <a:gd name="T74" fmla="*/ 66 w 102"/>
                  <a:gd name="T75"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9">
                    <a:moveTo>
                      <a:pt x="66" y="93"/>
                    </a:moveTo>
                    <a:lnTo>
                      <a:pt x="64" y="89"/>
                    </a:lnTo>
                    <a:lnTo>
                      <a:pt x="55" y="80"/>
                    </a:lnTo>
                    <a:lnTo>
                      <a:pt x="50" y="78"/>
                    </a:lnTo>
                    <a:lnTo>
                      <a:pt x="50" y="76"/>
                    </a:lnTo>
                    <a:lnTo>
                      <a:pt x="52" y="73"/>
                    </a:lnTo>
                    <a:lnTo>
                      <a:pt x="52" y="75"/>
                    </a:lnTo>
                    <a:lnTo>
                      <a:pt x="52" y="66"/>
                    </a:lnTo>
                    <a:lnTo>
                      <a:pt x="57" y="64"/>
                    </a:lnTo>
                    <a:lnTo>
                      <a:pt x="59" y="60"/>
                    </a:lnTo>
                    <a:lnTo>
                      <a:pt x="66" y="60"/>
                    </a:lnTo>
                    <a:lnTo>
                      <a:pt x="70" y="59"/>
                    </a:lnTo>
                    <a:lnTo>
                      <a:pt x="70" y="57"/>
                    </a:lnTo>
                    <a:lnTo>
                      <a:pt x="80" y="46"/>
                    </a:lnTo>
                    <a:lnTo>
                      <a:pt x="86" y="44"/>
                    </a:lnTo>
                    <a:lnTo>
                      <a:pt x="88" y="43"/>
                    </a:lnTo>
                    <a:lnTo>
                      <a:pt x="88" y="34"/>
                    </a:lnTo>
                    <a:lnTo>
                      <a:pt x="86" y="32"/>
                    </a:lnTo>
                    <a:lnTo>
                      <a:pt x="88" y="28"/>
                    </a:lnTo>
                    <a:lnTo>
                      <a:pt x="98" y="14"/>
                    </a:lnTo>
                    <a:lnTo>
                      <a:pt x="100" y="12"/>
                    </a:lnTo>
                    <a:lnTo>
                      <a:pt x="102" y="14"/>
                    </a:lnTo>
                    <a:lnTo>
                      <a:pt x="100" y="7"/>
                    </a:lnTo>
                    <a:lnTo>
                      <a:pt x="98" y="7"/>
                    </a:lnTo>
                    <a:lnTo>
                      <a:pt x="97" y="1"/>
                    </a:lnTo>
                    <a:lnTo>
                      <a:pt x="93" y="0"/>
                    </a:lnTo>
                    <a:lnTo>
                      <a:pt x="89" y="1"/>
                    </a:lnTo>
                    <a:lnTo>
                      <a:pt x="84" y="12"/>
                    </a:lnTo>
                    <a:lnTo>
                      <a:pt x="75" y="19"/>
                    </a:lnTo>
                    <a:lnTo>
                      <a:pt x="63" y="21"/>
                    </a:lnTo>
                    <a:lnTo>
                      <a:pt x="61" y="23"/>
                    </a:lnTo>
                    <a:lnTo>
                      <a:pt x="63" y="32"/>
                    </a:lnTo>
                    <a:lnTo>
                      <a:pt x="52" y="34"/>
                    </a:lnTo>
                    <a:lnTo>
                      <a:pt x="47" y="30"/>
                    </a:lnTo>
                    <a:lnTo>
                      <a:pt x="41" y="30"/>
                    </a:lnTo>
                    <a:lnTo>
                      <a:pt x="14" y="51"/>
                    </a:lnTo>
                    <a:lnTo>
                      <a:pt x="9" y="53"/>
                    </a:lnTo>
                    <a:lnTo>
                      <a:pt x="2" y="64"/>
                    </a:lnTo>
                    <a:lnTo>
                      <a:pt x="0" y="64"/>
                    </a:lnTo>
                    <a:lnTo>
                      <a:pt x="4" y="68"/>
                    </a:lnTo>
                    <a:lnTo>
                      <a:pt x="5" y="71"/>
                    </a:lnTo>
                    <a:lnTo>
                      <a:pt x="9" y="69"/>
                    </a:lnTo>
                    <a:lnTo>
                      <a:pt x="18" y="71"/>
                    </a:lnTo>
                    <a:lnTo>
                      <a:pt x="20" y="71"/>
                    </a:lnTo>
                    <a:lnTo>
                      <a:pt x="14" y="87"/>
                    </a:lnTo>
                    <a:lnTo>
                      <a:pt x="16" y="89"/>
                    </a:lnTo>
                    <a:lnTo>
                      <a:pt x="18" y="89"/>
                    </a:lnTo>
                    <a:lnTo>
                      <a:pt x="14" y="91"/>
                    </a:lnTo>
                    <a:lnTo>
                      <a:pt x="13" y="93"/>
                    </a:lnTo>
                    <a:lnTo>
                      <a:pt x="11" y="93"/>
                    </a:lnTo>
                    <a:lnTo>
                      <a:pt x="11" y="98"/>
                    </a:lnTo>
                    <a:lnTo>
                      <a:pt x="7" y="101"/>
                    </a:lnTo>
                    <a:lnTo>
                      <a:pt x="13" y="101"/>
                    </a:lnTo>
                    <a:lnTo>
                      <a:pt x="14" y="101"/>
                    </a:lnTo>
                    <a:lnTo>
                      <a:pt x="14" y="103"/>
                    </a:lnTo>
                    <a:lnTo>
                      <a:pt x="14" y="105"/>
                    </a:lnTo>
                    <a:lnTo>
                      <a:pt x="13" y="105"/>
                    </a:lnTo>
                    <a:lnTo>
                      <a:pt x="13" y="107"/>
                    </a:lnTo>
                    <a:lnTo>
                      <a:pt x="14" y="105"/>
                    </a:lnTo>
                    <a:lnTo>
                      <a:pt x="16" y="109"/>
                    </a:lnTo>
                    <a:lnTo>
                      <a:pt x="18" y="109"/>
                    </a:lnTo>
                    <a:lnTo>
                      <a:pt x="20" y="107"/>
                    </a:lnTo>
                    <a:lnTo>
                      <a:pt x="22" y="107"/>
                    </a:lnTo>
                    <a:lnTo>
                      <a:pt x="23" y="103"/>
                    </a:lnTo>
                    <a:lnTo>
                      <a:pt x="22" y="103"/>
                    </a:lnTo>
                    <a:lnTo>
                      <a:pt x="23" y="103"/>
                    </a:lnTo>
                    <a:lnTo>
                      <a:pt x="25" y="105"/>
                    </a:lnTo>
                    <a:lnTo>
                      <a:pt x="27" y="107"/>
                    </a:lnTo>
                    <a:lnTo>
                      <a:pt x="30" y="109"/>
                    </a:lnTo>
                    <a:lnTo>
                      <a:pt x="30" y="107"/>
                    </a:lnTo>
                    <a:lnTo>
                      <a:pt x="34" y="105"/>
                    </a:lnTo>
                    <a:lnTo>
                      <a:pt x="36" y="109"/>
                    </a:lnTo>
                    <a:lnTo>
                      <a:pt x="47" y="98"/>
                    </a:lnTo>
                    <a:lnTo>
                      <a:pt x="57" y="98"/>
                    </a:lnTo>
                    <a:lnTo>
                      <a:pt x="61" y="96"/>
                    </a:lnTo>
                    <a:lnTo>
                      <a:pt x="66" y="9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0" name="Freeform 3032">
                <a:extLst>
                  <a:ext uri="{FF2B5EF4-FFF2-40B4-BE49-F238E27FC236}">
                    <a16:creationId xmlns:a16="http://schemas.microsoft.com/office/drawing/2014/main" id="{A11936B2-4C52-D449-9AC7-3644F5BD7A28}"/>
                  </a:ext>
                </a:extLst>
              </p:cNvPr>
              <p:cNvSpPr>
                <a:spLocks/>
              </p:cNvSpPr>
              <p:nvPr/>
            </p:nvSpPr>
            <p:spPr bwMode="auto">
              <a:xfrm>
                <a:off x="4685" y="1956"/>
                <a:ext cx="102" cy="109"/>
              </a:xfrm>
              <a:custGeom>
                <a:avLst/>
                <a:gdLst>
                  <a:gd name="T0" fmla="*/ 64 w 102"/>
                  <a:gd name="T1" fmla="*/ 89 h 109"/>
                  <a:gd name="T2" fmla="*/ 50 w 102"/>
                  <a:gd name="T3" fmla="*/ 78 h 109"/>
                  <a:gd name="T4" fmla="*/ 52 w 102"/>
                  <a:gd name="T5" fmla="*/ 73 h 109"/>
                  <a:gd name="T6" fmla="*/ 52 w 102"/>
                  <a:gd name="T7" fmla="*/ 66 h 109"/>
                  <a:gd name="T8" fmla="*/ 59 w 102"/>
                  <a:gd name="T9" fmla="*/ 60 h 109"/>
                  <a:gd name="T10" fmla="*/ 70 w 102"/>
                  <a:gd name="T11" fmla="*/ 59 h 109"/>
                  <a:gd name="T12" fmla="*/ 80 w 102"/>
                  <a:gd name="T13" fmla="*/ 46 h 109"/>
                  <a:gd name="T14" fmla="*/ 88 w 102"/>
                  <a:gd name="T15" fmla="*/ 43 h 109"/>
                  <a:gd name="T16" fmla="*/ 86 w 102"/>
                  <a:gd name="T17" fmla="*/ 32 h 109"/>
                  <a:gd name="T18" fmla="*/ 98 w 102"/>
                  <a:gd name="T19" fmla="*/ 14 h 109"/>
                  <a:gd name="T20" fmla="*/ 102 w 102"/>
                  <a:gd name="T21" fmla="*/ 14 h 109"/>
                  <a:gd name="T22" fmla="*/ 98 w 102"/>
                  <a:gd name="T23" fmla="*/ 7 h 109"/>
                  <a:gd name="T24" fmla="*/ 93 w 102"/>
                  <a:gd name="T25" fmla="*/ 0 h 109"/>
                  <a:gd name="T26" fmla="*/ 84 w 102"/>
                  <a:gd name="T27" fmla="*/ 12 h 109"/>
                  <a:gd name="T28" fmla="*/ 63 w 102"/>
                  <a:gd name="T29" fmla="*/ 21 h 109"/>
                  <a:gd name="T30" fmla="*/ 63 w 102"/>
                  <a:gd name="T31" fmla="*/ 32 h 109"/>
                  <a:gd name="T32" fmla="*/ 47 w 102"/>
                  <a:gd name="T33" fmla="*/ 30 h 109"/>
                  <a:gd name="T34" fmla="*/ 14 w 102"/>
                  <a:gd name="T35" fmla="*/ 51 h 109"/>
                  <a:gd name="T36" fmla="*/ 2 w 102"/>
                  <a:gd name="T37" fmla="*/ 64 h 109"/>
                  <a:gd name="T38" fmla="*/ 4 w 102"/>
                  <a:gd name="T39" fmla="*/ 68 h 109"/>
                  <a:gd name="T40" fmla="*/ 9 w 102"/>
                  <a:gd name="T41" fmla="*/ 69 h 109"/>
                  <a:gd name="T42" fmla="*/ 20 w 102"/>
                  <a:gd name="T43" fmla="*/ 71 h 109"/>
                  <a:gd name="T44" fmla="*/ 16 w 102"/>
                  <a:gd name="T45" fmla="*/ 89 h 109"/>
                  <a:gd name="T46" fmla="*/ 14 w 102"/>
                  <a:gd name="T47" fmla="*/ 91 h 109"/>
                  <a:gd name="T48" fmla="*/ 11 w 102"/>
                  <a:gd name="T49" fmla="*/ 93 h 109"/>
                  <a:gd name="T50" fmla="*/ 7 w 102"/>
                  <a:gd name="T51" fmla="*/ 101 h 109"/>
                  <a:gd name="T52" fmla="*/ 14 w 102"/>
                  <a:gd name="T53" fmla="*/ 101 h 109"/>
                  <a:gd name="T54" fmla="*/ 14 w 102"/>
                  <a:gd name="T55" fmla="*/ 105 h 109"/>
                  <a:gd name="T56" fmla="*/ 13 w 102"/>
                  <a:gd name="T57" fmla="*/ 107 h 109"/>
                  <a:gd name="T58" fmla="*/ 16 w 102"/>
                  <a:gd name="T59" fmla="*/ 109 h 109"/>
                  <a:gd name="T60" fmla="*/ 20 w 102"/>
                  <a:gd name="T61" fmla="*/ 107 h 109"/>
                  <a:gd name="T62" fmla="*/ 23 w 102"/>
                  <a:gd name="T63" fmla="*/ 103 h 109"/>
                  <a:gd name="T64" fmla="*/ 23 w 102"/>
                  <a:gd name="T65" fmla="*/ 103 h 109"/>
                  <a:gd name="T66" fmla="*/ 27 w 102"/>
                  <a:gd name="T67" fmla="*/ 107 h 109"/>
                  <a:gd name="T68" fmla="*/ 30 w 102"/>
                  <a:gd name="T69" fmla="*/ 107 h 109"/>
                  <a:gd name="T70" fmla="*/ 36 w 102"/>
                  <a:gd name="T71" fmla="*/ 109 h 109"/>
                  <a:gd name="T72" fmla="*/ 57 w 102"/>
                  <a:gd name="T73" fmla="*/ 98 h 109"/>
                  <a:gd name="T74" fmla="*/ 66 w 102"/>
                  <a:gd name="T75"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9">
                    <a:moveTo>
                      <a:pt x="66" y="93"/>
                    </a:moveTo>
                    <a:lnTo>
                      <a:pt x="64" y="89"/>
                    </a:lnTo>
                    <a:lnTo>
                      <a:pt x="55" y="80"/>
                    </a:lnTo>
                    <a:lnTo>
                      <a:pt x="50" y="78"/>
                    </a:lnTo>
                    <a:lnTo>
                      <a:pt x="50" y="76"/>
                    </a:lnTo>
                    <a:lnTo>
                      <a:pt x="52" y="73"/>
                    </a:lnTo>
                    <a:lnTo>
                      <a:pt x="52" y="75"/>
                    </a:lnTo>
                    <a:lnTo>
                      <a:pt x="52" y="66"/>
                    </a:lnTo>
                    <a:lnTo>
                      <a:pt x="57" y="64"/>
                    </a:lnTo>
                    <a:lnTo>
                      <a:pt x="59" y="60"/>
                    </a:lnTo>
                    <a:lnTo>
                      <a:pt x="66" y="60"/>
                    </a:lnTo>
                    <a:lnTo>
                      <a:pt x="70" y="59"/>
                    </a:lnTo>
                    <a:lnTo>
                      <a:pt x="70" y="57"/>
                    </a:lnTo>
                    <a:lnTo>
                      <a:pt x="80" y="46"/>
                    </a:lnTo>
                    <a:lnTo>
                      <a:pt x="86" y="44"/>
                    </a:lnTo>
                    <a:lnTo>
                      <a:pt x="88" y="43"/>
                    </a:lnTo>
                    <a:lnTo>
                      <a:pt x="88" y="34"/>
                    </a:lnTo>
                    <a:lnTo>
                      <a:pt x="86" y="32"/>
                    </a:lnTo>
                    <a:lnTo>
                      <a:pt x="88" y="28"/>
                    </a:lnTo>
                    <a:lnTo>
                      <a:pt x="98" y="14"/>
                    </a:lnTo>
                    <a:lnTo>
                      <a:pt x="100" y="12"/>
                    </a:lnTo>
                    <a:lnTo>
                      <a:pt x="102" y="14"/>
                    </a:lnTo>
                    <a:lnTo>
                      <a:pt x="100" y="7"/>
                    </a:lnTo>
                    <a:lnTo>
                      <a:pt x="98" y="7"/>
                    </a:lnTo>
                    <a:lnTo>
                      <a:pt x="97" y="1"/>
                    </a:lnTo>
                    <a:lnTo>
                      <a:pt x="93" y="0"/>
                    </a:lnTo>
                    <a:lnTo>
                      <a:pt x="89" y="1"/>
                    </a:lnTo>
                    <a:lnTo>
                      <a:pt x="84" y="12"/>
                    </a:lnTo>
                    <a:lnTo>
                      <a:pt x="75" y="19"/>
                    </a:lnTo>
                    <a:lnTo>
                      <a:pt x="63" y="21"/>
                    </a:lnTo>
                    <a:lnTo>
                      <a:pt x="61" y="23"/>
                    </a:lnTo>
                    <a:lnTo>
                      <a:pt x="63" y="32"/>
                    </a:lnTo>
                    <a:lnTo>
                      <a:pt x="52" y="34"/>
                    </a:lnTo>
                    <a:lnTo>
                      <a:pt x="47" y="30"/>
                    </a:lnTo>
                    <a:lnTo>
                      <a:pt x="41" y="30"/>
                    </a:lnTo>
                    <a:lnTo>
                      <a:pt x="14" y="51"/>
                    </a:lnTo>
                    <a:lnTo>
                      <a:pt x="9" y="53"/>
                    </a:lnTo>
                    <a:lnTo>
                      <a:pt x="2" y="64"/>
                    </a:lnTo>
                    <a:lnTo>
                      <a:pt x="0" y="64"/>
                    </a:lnTo>
                    <a:lnTo>
                      <a:pt x="4" y="68"/>
                    </a:lnTo>
                    <a:lnTo>
                      <a:pt x="5" y="71"/>
                    </a:lnTo>
                    <a:lnTo>
                      <a:pt x="9" y="69"/>
                    </a:lnTo>
                    <a:lnTo>
                      <a:pt x="18" y="71"/>
                    </a:lnTo>
                    <a:lnTo>
                      <a:pt x="20" y="71"/>
                    </a:lnTo>
                    <a:lnTo>
                      <a:pt x="14" y="87"/>
                    </a:lnTo>
                    <a:lnTo>
                      <a:pt x="16" y="89"/>
                    </a:lnTo>
                    <a:lnTo>
                      <a:pt x="18" y="89"/>
                    </a:lnTo>
                    <a:lnTo>
                      <a:pt x="14" y="91"/>
                    </a:lnTo>
                    <a:lnTo>
                      <a:pt x="13" y="93"/>
                    </a:lnTo>
                    <a:lnTo>
                      <a:pt x="11" y="93"/>
                    </a:lnTo>
                    <a:lnTo>
                      <a:pt x="11" y="98"/>
                    </a:lnTo>
                    <a:lnTo>
                      <a:pt x="7" y="101"/>
                    </a:lnTo>
                    <a:lnTo>
                      <a:pt x="13" y="101"/>
                    </a:lnTo>
                    <a:lnTo>
                      <a:pt x="14" y="101"/>
                    </a:lnTo>
                    <a:lnTo>
                      <a:pt x="14" y="103"/>
                    </a:lnTo>
                    <a:lnTo>
                      <a:pt x="14" y="105"/>
                    </a:lnTo>
                    <a:lnTo>
                      <a:pt x="13" y="105"/>
                    </a:lnTo>
                    <a:lnTo>
                      <a:pt x="13" y="107"/>
                    </a:lnTo>
                    <a:lnTo>
                      <a:pt x="14" y="105"/>
                    </a:lnTo>
                    <a:lnTo>
                      <a:pt x="16" y="109"/>
                    </a:lnTo>
                    <a:lnTo>
                      <a:pt x="18" y="109"/>
                    </a:lnTo>
                    <a:lnTo>
                      <a:pt x="20" y="107"/>
                    </a:lnTo>
                    <a:lnTo>
                      <a:pt x="22" y="107"/>
                    </a:lnTo>
                    <a:lnTo>
                      <a:pt x="23" y="103"/>
                    </a:lnTo>
                    <a:lnTo>
                      <a:pt x="22" y="103"/>
                    </a:lnTo>
                    <a:lnTo>
                      <a:pt x="23" y="103"/>
                    </a:lnTo>
                    <a:lnTo>
                      <a:pt x="25" y="105"/>
                    </a:lnTo>
                    <a:lnTo>
                      <a:pt x="27" y="107"/>
                    </a:lnTo>
                    <a:lnTo>
                      <a:pt x="30" y="109"/>
                    </a:lnTo>
                    <a:lnTo>
                      <a:pt x="30" y="107"/>
                    </a:lnTo>
                    <a:lnTo>
                      <a:pt x="34" y="105"/>
                    </a:lnTo>
                    <a:lnTo>
                      <a:pt x="36" y="109"/>
                    </a:lnTo>
                    <a:lnTo>
                      <a:pt x="47" y="98"/>
                    </a:lnTo>
                    <a:lnTo>
                      <a:pt x="57" y="98"/>
                    </a:lnTo>
                    <a:lnTo>
                      <a:pt x="61" y="96"/>
                    </a:lnTo>
                    <a:lnTo>
                      <a:pt x="66" y="9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1" name="Freeform 3033">
                <a:extLst>
                  <a:ext uri="{FF2B5EF4-FFF2-40B4-BE49-F238E27FC236}">
                    <a16:creationId xmlns:a16="http://schemas.microsoft.com/office/drawing/2014/main" id="{DE1A56A9-A443-CE4D-9FB8-BC37D08CBB82}"/>
                  </a:ext>
                </a:extLst>
              </p:cNvPr>
              <p:cNvSpPr>
                <a:spLocks/>
              </p:cNvSpPr>
              <p:nvPr/>
            </p:nvSpPr>
            <p:spPr bwMode="auto">
              <a:xfrm>
                <a:off x="4774" y="2893"/>
                <a:ext cx="8" cy="7"/>
              </a:xfrm>
              <a:custGeom>
                <a:avLst/>
                <a:gdLst>
                  <a:gd name="T0" fmla="*/ 6 w 8"/>
                  <a:gd name="T1" fmla="*/ 7 h 7"/>
                  <a:gd name="T2" fmla="*/ 6 w 8"/>
                  <a:gd name="T3" fmla="*/ 7 h 7"/>
                  <a:gd name="T4" fmla="*/ 8 w 8"/>
                  <a:gd name="T5" fmla="*/ 7 h 7"/>
                  <a:gd name="T6" fmla="*/ 8 w 8"/>
                  <a:gd name="T7" fmla="*/ 7 h 7"/>
                  <a:gd name="T8" fmla="*/ 8 w 8"/>
                  <a:gd name="T9" fmla="*/ 6 h 7"/>
                  <a:gd name="T10" fmla="*/ 6 w 8"/>
                  <a:gd name="T11" fmla="*/ 4 h 7"/>
                  <a:gd name="T12" fmla="*/ 6 w 8"/>
                  <a:gd name="T13" fmla="*/ 4 h 7"/>
                  <a:gd name="T14" fmla="*/ 4 w 8"/>
                  <a:gd name="T15" fmla="*/ 2 h 7"/>
                  <a:gd name="T16" fmla="*/ 4 w 8"/>
                  <a:gd name="T17" fmla="*/ 2 h 7"/>
                  <a:gd name="T18" fmla="*/ 4 w 8"/>
                  <a:gd name="T19" fmla="*/ 0 h 7"/>
                  <a:gd name="T20" fmla="*/ 4 w 8"/>
                  <a:gd name="T21" fmla="*/ 0 h 7"/>
                  <a:gd name="T22" fmla="*/ 2 w 8"/>
                  <a:gd name="T23" fmla="*/ 2 h 7"/>
                  <a:gd name="T24" fmla="*/ 2 w 8"/>
                  <a:gd name="T25" fmla="*/ 4 h 7"/>
                  <a:gd name="T26" fmla="*/ 2 w 8"/>
                  <a:gd name="T27" fmla="*/ 4 h 7"/>
                  <a:gd name="T28" fmla="*/ 0 w 8"/>
                  <a:gd name="T29" fmla="*/ 6 h 7"/>
                  <a:gd name="T30" fmla="*/ 0 w 8"/>
                  <a:gd name="T31" fmla="*/ 7 h 7"/>
                  <a:gd name="T32" fmla="*/ 0 w 8"/>
                  <a:gd name="T33" fmla="*/ 7 h 7"/>
                  <a:gd name="T34" fmla="*/ 2 w 8"/>
                  <a:gd name="T35" fmla="*/ 7 h 7"/>
                  <a:gd name="T36" fmla="*/ 6 w 8"/>
                  <a:gd name="T3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7">
                    <a:moveTo>
                      <a:pt x="6" y="7"/>
                    </a:moveTo>
                    <a:lnTo>
                      <a:pt x="6" y="7"/>
                    </a:lnTo>
                    <a:lnTo>
                      <a:pt x="8" y="7"/>
                    </a:lnTo>
                    <a:lnTo>
                      <a:pt x="8" y="7"/>
                    </a:lnTo>
                    <a:lnTo>
                      <a:pt x="8" y="6"/>
                    </a:lnTo>
                    <a:lnTo>
                      <a:pt x="6" y="4"/>
                    </a:lnTo>
                    <a:lnTo>
                      <a:pt x="6" y="4"/>
                    </a:lnTo>
                    <a:lnTo>
                      <a:pt x="4" y="2"/>
                    </a:lnTo>
                    <a:lnTo>
                      <a:pt x="4" y="2"/>
                    </a:lnTo>
                    <a:lnTo>
                      <a:pt x="4" y="0"/>
                    </a:lnTo>
                    <a:lnTo>
                      <a:pt x="4" y="0"/>
                    </a:lnTo>
                    <a:lnTo>
                      <a:pt x="2" y="2"/>
                    </a:lnTo>
                    <a:lnTo>
                      <a:pt x="2" y="4"/>
                    </a:lnTo>
                    <a:lnTo>
                      <a:pt x="2" y="4"/>
                    </a:lnTo>
                    <a:lnTo>
                      <a:pt x="0" y="6"/>
                    </a:lnTo>
                    <a:lnTo>
                      <a:pt x="0" y="7"/>
                    </a:lnTo>
                    <a:lnTo>
                      <a:pt x="0" y="7"/>
                    </a:lnTo>
                    <a:lnTo>
                      <a:pt x="2" y="7"/>
                    </a:lnTo>
                    <a:lnTo>
                      <a:pt x="6"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2" name="Freeform 3034">
                <a:extLst>
                  <a:ext uri="{FF2B5EF4-FFF2-40B4-BE49-F238E27FC236}">
                    <a16:creationId xmlns:a16="http://schemas.microsoft.com/office/drawing/2014/main" id="{4E3EF668-423D-D347-9DED-5B49B6F299E1}"/>
                  </a:ext>
                </a:extLst>
              </p:cNvPr>
              <p:cNvSpPr>
                <a:spLocks/>
              </p:cNvSpPr>
              <p:nvPr/>
            </p:nvSpPr>
            <p:spPr bwMode="auto">
              <a:xfrm>
                <a:off x="4774" y="2893"/>
                <a:ext cx="8" cy="7"/>
              </a:xfrm>
              <a:custGeom>
                <a:avLst/>
                <a:gdLst>
                  <a:gd name="T0" fmla="*/ 6 w 8"/>
                  <a:gd name="T1" fmla="*/ 7 h 7"/>
                  <a:gd name="T2" fmla="*/ 6 w 8"/>
                  <a:gd name="T3" fmla="*/ 7 h 7"/>
                  <a:gd name="T4" fmla="*/ 8 w 8"/>
                  <a:gd name="T5" fmla="*/ 7 h 7"/>
                  <a:gd name="T6" fmla="*/ 8 w 8"/>
                  <a:gd name="T7" fmla="*/ 7 h 7"/>
                  <a:gd name="T8" fmla="*/ 8 w 8"/>
                  <a:gd name="T9" fmla="*/ 6 h 7"/>
                  <a:gd name="T10" fmla="*/ 6 w 8"/>
                  <a:gd name="T11" fmla="*/ 4 h 7"/>
                  <a:gd name="T12" fmla="*/ 6 w 8"/>
                  <a:gd name="T13" fmla="*/ 4 h 7"/>
                  <a:gd name="T14" fmla="*/ 4 w 8"/>
                  <a:gd name="T15" fmla="*/ 2 h 7"/>
                  <a:gd name="T16" fmla="*/ 4 w 8"/>
                  <a:gd name="T17" fmla="*/ 2 h 7"/>
                  <a:gd name="T18" fmla="*/ 4 w 8"/>
                  <a:gd name="T19" fmla="*/ 0 h 7"/>
                  <a:gd name="T20" fmla="*/ 4 w 8"/>
                  <a:gd name="T21" fmla="*/ 0 h 7"/>
                  <a:gd name="T22" fmla="*/ 2 w 8"/>
                  <a:gd name="T23" fmla="*/ 2 h 7"/>
                  <a:gd name="T24" fmla="*/ 2 w 8"/>
                  <a:gd name="T25" fmla="*/ 4 h 7"/>
                  <a:gd name="T26" fmla="*/ 2 w 8"/>
                  <a:gd name="T27" fmla="*/ 4 h 7"/>
                  <a:gd name="T28" fmla="*/ 0 w 8"/>
                  <a:gd name="T29" fmla="*/ 6 h 7"/>
                  <a:gd name="T30" fmla="*/ 0 w 8"/>
                  <a:gd name="T31" fmla="*/ 7 h 7"/>
                  <a:gd name="T32" fmla="*/ 0 w 8"/>
                  <a:gd name="T33" fmla="*/ 7 h 7"/>
                  <a:gd name="T34" fmla="*/ 2 w 8"/>
                  <a:gd name="T35" fmla="*/ 7 h 7"/>
                  <a:gd name="T36" fmla="*/ 6 w 8"/>
                  <a:gd name="T3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7">
                    <a:moveTo>
                      <a:pt x="6" y="7"/>
                    </a:moveTo>
                    <a:lnTo>
                      <a:pt x="6" y="7"/>
                    </a:lnTo>
                    <a:lnTo>
                      <a:pt x="8" y="7"/>
                    </a:lnTo>
                    <a:lnTo>
                      <a:pt x="8" y="7"/>
                    </a:lnTo>
                    <a:lnTo>
                      <a:pt x="8" y="6"/>
                    </a:lnTo>
                    <a:lnTo>
                      <a:pt x="6" y="4"/>
                    </a:lnTo>
                    <a:lnTo>
                      <a:pt x="6" y="4"/>
                    </a:lnTo>
                    <a:lnTo>
                      <a:pt x="4" y="2"/>
                    </a:lnTo>
                    <a:lnTo>
                      <a:pt x="4" y="2"/>
                    </a:lnTo>
                    <a:lnTo>
                      <a:pt x="4" y="0"/>
                    </a:lnTo>
                    <a:lnTo>
                      <a:pt x="4" y="0"/>
                    </a:lnTo>
                    <a:lnTo>
                      <a:pt x="2" y="2"/>
                    </a:lnTo>
                    <a:lnTo>
                      <a:pt x="2" y="4"/>
                    </a:lnTo>
                    <a:lnTo>
                      <a:pt x="2" y="4"/>
                    </a:lnTo>
                    <a:lnTo>
                      <a:pt x="0" y="6"/>
                    </a:lnTo>
                    <a:lnTo>
                      <a:pt x="0" y="7"/>
                    </a:lnTo>
                    <a:lnTo>
                      <a:pt x="0" y="7"/>
                    </a:lnTo>
                    <a:lnTo>
                      <a:pt x="2" y="7"/>
                    </a:lnTo>
                    <a:lnTo>
                      <a:pt x="6"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3" name="Freeform 3035">
                <a:extLst>
                  <a:ext uri="{FF2B5EF4-FFF2-40B4-BE49-F238E27FC236}">
                    <a16:creationId xmlns:a16="http://schemas.microsoft.com/office/drawing/2014/main" id="{95A019BC-F7AC-6142-8343-46BBC806A0D6}"/>
                  </a:ext>
                </a:extLst>
              </p:cNvPr>
              <p:cNvSpPr>
                <a:spLocks/>
              </p:cNvSpPr>
              <p:nvPr/>
            </p:nvSpPr>
            <p:spPr bwMode="auto">
              <a:xfrm>
                <a:off x="4780" y="2891"/>
                <a:ext cx="18" cy="11"/>
              </a:xfrm>
              <a:custGeom>
                <a:avLst/>
                <a:gdLst>
                  <a:gd name="T0" fmla="*/ 12 w 18"/>
                  <a:gd name="T1" fmla="*/ 2 h 11"/>
                  <a:gd name="T2" fmla="*/ 12 w 18"/>
                  <a:gd name="T3" fmla="*/ 2 h 11"/>
                  <a:gd name="T4" fmla="*/ 10 w 18"/>
                  <a:gd name="T5" fmla="*/ 2 h 11"/>
                  <a:gd name="T6" fmla="*/ 9 w 18"/>
                  <a:gd name="T7" fmla="*/ 2 h 11"/>
                  <a:gd name="T8" fmla="*/ 9 w 18"/>
                  <a:gd name="T9" fmla="*/ 2 h 11"/>
                  <a:gd name="T10" fmla="*/ 7 w 18"/>
                  <a:gd name="T11" fmla="*/ 2 h 11"/>
                  <a:gd name="T12" fmla="*/ 3 w 18"/>
                  <a:gd name="T13" fmla="*/ 2 h 11"/>
                  <a:gd name="T14" fmla="*/ 3 w 18"/>
                  <a:gd name="T15" fmla="*/ 2 h 11"/>
                  <a:gd name="T16" fmla="*/ 2 w 18"/>
                  <a:gd name="T17" fmla="*/ 0 h 11"/>
                  <a:gd name="T18" fmla="*/ 0 w 18"/>
                  <a:gd name="T19" fmla="*/ 0 h 11"/>
                  <a:gd name="T20" fmla="*/ 0 w 18"/>
                  <a:gd name="T21" fmla="*/ 0 h 11"/>
                  <a:gd name="T22" fmla="*/ 0 w 18"/>
                  <a:gd name="T23" fmla="*/ 0 h 11"/>
                  <a:gd name="T24" fmla="*/ 0 w 18"/>
                  <a:gd name="T25" fmla="*/ 4 h 11"/>
                  <a:gd name="T26" fmla="*/ 2 w 18"/>
                  <a:gd name="T27" fmla="*/ 8 h 11"/>
                  <a:gd name="T28" fmla="*/ 5 w 18"/>
                  <a:gd name="T29" fmla="*/ 11 h 11"/>
                  <a:gd name="T30" fmla="*/ 7 w 18"/>
                  <a:gd name="T31" fmla="*/ 11 h 11"/>
                  <a:gd name="T32" fmla="*/ 7 w 18"/>
                  <a:gd name="T33" fmla="*/ 11 h 11"/>
                  <a:gd name="T34" fmla="*/ 12 w 18"/>
                  <a:gd name="T35" fmla="*/ 9 h 11"/>
                  <a:gd name="T36" fmla="*/ 16 w 18"/>
                  <a:gd name="T37" fmla="*/ 6 h 11"/>
                  <a:gd name="T38" fmla="*/ 16 w 18"/>
                  <a:gd name="T39" fmla="*/ 6 h 11"/>
                  <a:gd name="T40" fmla="*/ 18 w 18"/>
                  <a:gd name="T41" fmla="*/ 2 h 11"/>
                  <a:gd name="T42" fmla="*/ 18 w 18"/>
                  <a:gd name="T43" fmla="*/ 2 h 11"/>
                  <a:gd name="T44" fmla="*/ 16 w 18"/>
                  <a:gd name="T45" fmla="*/ 0 h 11"/>
                  <a:gd name="T46" fmla="*/ 16 w 18"/>
                  <a:gd name="T47" fmla="*/ 0 h 11"/>
                  <a:gd name="T48" fmla="*/ 12 w 18"/>
                  <a:gd name="T49" fmla="*/ 0 h 11"/>
                  <a:gd name="T50" fmla="*/ 12 w 18"/>
                  <a:gd name="T51" fmla="*/ 2 h 11"/>
                  <a:gd name="T52" fmla="*/ 12 w 18"/>
                  <a:gd name="T5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1">
                    <a:moveTo>
                      <a:pt x="12" y="2"/>
                    </a:moveTo>
                    <a:lnTo>
                      <a:pt x="12" y="2"/>
                    </a:lnTo>
                    <a:lnTo>
                      <a:pt x="10" y="2"/>
                    </a:lnTo>
                    <a:lnTo>
                      <a:pt x="9" y="2"/>
                    </a:lnTo>
                    <a:lnTo>
                      <a:pt x="9" y="2"/>
                    </a:lnTo>
                    <a:lnTo>
                      <a:pt x="7" y="2"/>
                    </a:lnTo>
                    <a:lnTo>
                      <a:pt x="3" y="2"/>
                    </a:lnTo>
                    <a:lnTo>
                      <a:pt x="3" y="2"/>
                    </a:lnTo>
                    <a:lnTo>
                      <a:pt x="2" y="0"/>
                    </a:lnTo>
                    <a:lnTo>
                      <a:pt x="0" y="0"/>
                    </a:lnTo>
                    <a:lnTo>
                      <a:pt x="0" y="0"/>
                    </a:lnTo>
                    <a:lnTo>
                      <a:pt x="0" y="0"/>
                    </a:lnTo>
                    <a:lnTo>
                      <a:pt x="0" y="4"/>
                    </a:lnTo>
                    <a:lnTo>
                      <a:pt x="2" y="8"/>
                    </a:lnTo>
                    <a:lnTo>
                      <a:pt x="5" y="11"/>
                    </a:lnTo>
                    <a:lnTo>
                      <a:pt x="7" y="11"/>
                    </a:lnTo>
                    <a:lnTo>
                      <a:pt x="7" y="11"/>
                    </a:lnTo>
                    <a:lnTo>
                      <a:pt x="12" y="9"/>
                    </a:lnTo>
                    <a:lnTo>
                      <a:pt x="16" y="6"/>
                    </a:lnTo>
                    <a:lnTo>
                      <a:pt x="16" y="6"/>
                    </a:lnTo>
                    <a:lnTo>
                      <a:pt x="18" y="2"/>
                    </a:lnTo>
                    <a:lnTo>
                      <a:pt x="18" y="2"/>
                    </a:lnTo>
                    <a:lnTo>
                      <a:pt x="16" y="0"/>
                    </a:lnTo>
                    <a:lnTo>
                      <a:pt x="16" y="0"/>
                    </a:lnTo>
                    <a:lnTo>
                      <a:pt x="12" y="0"/>
                    </a:lnTo>
                    <a:lnTo>
                      <a:pt x="12" y="2"/>
                    </a:lnTo>
                    <a:lnTo>
                      <a:pt x="1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4" name="Freeform 3036">
                <a:extLst>
                  <a:ext uri="{FF2B5EF4-FFF2-40B4-BE49-F238E27FC236}">
                    <a16:creationId xmlns:a16="http://schemas.microsoft.com/office/drawing/2014/main" id="{D63A32A6-1CD8-F14D-BA41-AB233ECC4EDD}"/>
                  </a:ext>
                </a:extLst>
              </p:cNvPr>
              <p:cNvSpPr>
                <a:spLocks/>
              </p:cNvSpPr>
              <p:nvPr/>
            </p:nvSpPr>
            <p:spPr bwMode="auto">
              <a:xfrm>
                <a:off x="4780" y="2891"/>
                <a:ext cx="18" cy="11"/>
              </a:xfrm>
              <a:custGeom>
                <a:avLst/>
                <a:gdLst>
                  <a:gd name="T0" fmla="*/ 12 w 18"/>
                  <a:gd name="T1" fmla="*/ 2 h 11"/>
                  <a:gd name="T2" fmla="*/ 12 w 18"/>
                  <a:gd name="T3" fmla="*/ 2 h 11"/>
                  <a:gd name="T4" fmla="*/ 10 w 18"/>
                  <a:gd name="T5" fmla="*/ 2 h 11"/>
                  <a:gd name="T6" fmla="*/ 9 w 18"/>
                  <a:gd name="T7" fmla="*/ 2 h 11"/>
                  <a:gd name="T8" fmla="*/ 9 w 18"/>
                  <a:gd name="T9" fmla="*/ 2 h 11"/>
                  <a:gd name="T10" fmla="*/ 7 w 18"/>
                  <a:gd name="T11" fmla="*/ 2 h 11"/>
                  <a:gd name="T12" fmla="*/ 3 w 18"/>
                  <a:gd name="T13" fmla="*/ 2 h 11"/>
                  <a:gd name="T14" fmla="*/ 3 w 18"/>
                  <a:gd name="T15" fmla="*/ 2 h 11"/>
                  <a:gd name="T16" fmla="*/ 2 w 18"/>
                  <a:gd name="T17" fmla="*/ 0 h 11"/>
                  <a:gd name="T18" fmla="*/ 0 w 18"/>
                  <a:gd name="T19" fmla="*/ 0 h 11"/>
                  <a:gd name="T20" fmla="*/ 0 w 18"/>
                  <a:gd name="T21" fmla="*/ 0 h 11"/>
                  <a:gd name="T22" fmla="*/ 0 w 18"/>
                  <a:gd name="T23" fmla="*/ 0 h 11"/>
                  <a:gd name="T24" fmla="*/ 0 w 18"/>
                  <a:gd name="T25" fmla="*/ 4 h 11"/>
                  <a:gd name="T26" fmla="*/ 2 w 18"/>
                  <a:gd name="T27" fmla="*/ 8 h 11"/>
                  <a:gd name="T28" fmla="*/ 5 w 18"/>
                  <a:gd name="T29" fmla="*/ 11 h 11"/>
                  <a:gd name="T30" fmla="*/ 7 w 18"/>
                  <a:gd name="T31" fmla="*/ 11 h 11"/>
                  <a:gd name="T32" fmla="*/ 7 w 18"/>
                  <a:gd name="T33" fmla="*/ 11 h 11"/>
                  <a:gd name="T34" fmla="*/ 12 w 18"/>
                  <a:gd name="T35" fmla="*/ 9 h 11"/>
                  <a:gd name="T36" fmla="*/ 16 w 18"/>
                  <a:gd name="T37" fmla="*/ 6 h 11"/>
                  <a:gd name="T38" fmla="*/ 16 w 18"/>
                  <a:gd name="T39" fmla="*/ 6 h 11"/>
                  <a:gd name="T40" fmla="*/ 18 w 18"/>
                  <a:gd name="T41" fmla="*/ 2 h 11"/>
                  <a:gd name="T42" fmla="*/ 18 w 18"/>
                  <a:gd name="T43" fmla="*/ 2 h 11"/>
                  <a:gd name="T44" fmla="*/ 16 w 18"/>
                  <a:gd name="T45" fmla="*/ 0 h 11"/>
                  <a:gd name="T46" fmla="*/ 16 w 18"/>
                  <a:gd name="T47" fmla="*/ 0 h 11"/>
                  <a:gd name="T48" fmla="*/ 12 w 18"/>
                  <a:gd name="T49" fmla="*/ 0 h 11"/>
                  <a:gd name="T50" fmla="*/ 12 w 18"/>
                  <a:gd name="T51" fmla="*/ 2 h 11"/>
                  <a:gd name="T52" fmla="*/ 12 w 18"/>
                  <a:gd name="T5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1">
                    <a:moveTo>
                      <a:pt x="12" y="2"/>
                    </a:moveTo>
                    <a:lnTo>
                      <a:pt x="12" y="2"/>
                    </a:lnTo>
                    <a:lnTo>
                      <a:pt x="10" y="2"/>
                    </a:lnTo>
                    <a:lnTo>
                      <a:pt x="9" y="2"/>
                    </a:lnTo>
                    <a:lnTo>
                      <a:pt x="9" y="2"/>
                    </a:lnTo>
                    <a:lnTo>
                      <a:pt x="7" y="2"/>
                    </a:lnTo>
                    <a:lnTo>
                      <a:pt x="3" y="2"/>
                    </a:lnTo>
                    <a:lnTo>
                      <a:pt x="3" y="2"/>
                    </a:lnTo>
                    <a:lnTo>
                      <a:pt x="2" y="0"/>
                    </a:lnTo>
                    <a:lnTo>
                      <a:pt x="0" y="0"/>
                    </a:lnTo>
                    <a:lnTo>
                      <a:pt x="0" y="0"/>
                    </a:lnTo>
                    <a:lnTo>
                      <a:pt x="0" y="0"/>
                    </a:lnTo>
                    <a:lnTo>
                      <a:pt x="0" y="4"/>
                    </a:lnTo>
                    <a:lnTo>
                      <a:pt x="2" y="8"/>
                    </a:lnTo>
                    <a:lnTo>
                      <a:pt x="5" y="11"/>
                    </a:lnTo>
                    <a:lnTo>
                      <a:pt x="7" y="11"/>
                    </a:lnTo>
                    <a:lnTo>
                      <a:pt x="7" y="11"/>
                    </a:lnTo>
                    <a:lnTo>
                      <a:pt x="12" y="9"/>
                    </a:lnTo>
                    <a:lnTo>
                      <a:pt x="16" y="6"/>
                    </a:lnTo>
                    <a:lnTo>
                      <a:pt x="16" y="6"/>
                    </a:lnTo>
                    <a:lnTo>
                      <a:pt x="18" y="2"/>
                    </a:lnTo>
                    <a:lnTo>
                      <a:pt x="18" y="2"/>
                    </a:lnTo>
                    <a:lnTo>
                      <a:pt x="16" y="0"/>
                    </a:lnTo>
                    <a:lnTo>
                      <a:pt x="16" y="0"/>
                    </a:lnTo>
                    <a:lnTo>
                      <a:pt x="12" y="0"/>
                    </a:lnTo>
                    <a:lnTo>
                      <a:pt x="12" y="2"/>
                    </a:lnTo>
                    <a:lnTo>
                      <a:pt x="1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5" name="Freeform 3037">
                <a:extLst>
                  <a:ext uri="{FF2B5EF4-FFF2-40B4-BE49-F238E27FC236}">
                    <a16:creationId xmlns:a16="http://schemas.microsoft.com/office/drawing/2014/main" id="{77B40B58-2400-5B4A-8999-7C12A260C134}"/>
                  </a:ext>
                </a:extLst>
              </p:cNvPr>
              <p:cNvSpPr>
                <a:spLocks/>
              </p:cNvSpPr>
              <p:nvPr/>
            </p:nvSpPr>
            <p:spPr bwMode="auto">
              <a:xfrm>
                <a:off x="4814" y="2888"/>
                <a:ext cx="1" cy="5"/>
              </a:xfrm>
              <a:custGeom>
                <a:avLst/>
                <a:gdLst>
                  <a:gd name="T0" fmla="*/ 1 w 1"/>
                  <a:gd name="T1" fmla="*/ 5 h 5"/>
                  <a:gd name="T2" fmla="*/ 1 w 1"/>
                  <a:gd name="T3" fmla="*/ 5 h 5"/>
                  <a:gd name="T4" fmla="*/ 1 w 1"/>
                  <a:gd name="T5" fmla="*/ 2 h 5"/>
                  <a:gd name="T6" fmla="*/ 1 w 1"/>
                  <a:gd name="T7" fmla="*/ 0 h 5"/>
                  <a:gd name="T8" fmla="*/ 1 w 1"/>
                  <a:gd name="T9" fmla="*/ 0 h 5"/>
                  <a:gd name="T10" fmla="*/ 0 w 1"/>
                  <a:gd name="T11" fmla="*/ 2 h 5"/>
                  <a:gd name="T12" fmla="*/ 1 w 1"/>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5"/>
                    </a:moveTo>
                    <a:lnTo>
                      <a:pt x="1" y="5"/>
                    </a:lnTo>
                    <a:lnTo>
                      <a:pt x="1" y="2"/>
                    </a:lnTo>
                    <a:lnTo>
                      <a:pt x="1" y="0"/>
                    </a:lnTo>
                    <a:lnTo>
                      <a:pt x="1" y="0"/>
                    </a:lnTo>
                    <a:lnTo>
                      <a:pt x="0" y="2"/>
                    </a:lnTo>
                    <a:lnTo>
                      <a:pt x="1"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6" name="Freeform 3038">
                <a:extLst>
                  <a:ext uri="{FF2B5EF4-FFF2-40B4-BE49-F238E27FC236}">
                    <a16:creationId xmlns:a16="http://schemas.microsoft.com/office/drawing/2014/main" id="{A81D9079-E043-724F-9A49-F461FC0A535F}"/>
                  </a:ext>
                </a:extLst>
              </p:cNvPr>
              <p:cNvSpPr>
                <a:spLocks/>
              </p:cNvSpPr>
              <p:nvPr/>
            </p:nvSpPr>
            <p:spPr bwMode="auto">
              <a:xfrm>
                <a:off x="4814" y="2888"/>
                <a:ext cx="1" cy="5"/>
              </a:xfrm>
              <a:custGeom>
                <a:avLst/>
                <a:gdLst>
                  <a:gd name="T0" fmla="*/ 1 w 1"/>
                  <a:gd name="T1" fmla="*/ 5 h 5"/>
                  <a:gd name="T2" fmla="*/ 1 w 1"/>
                  <a:gd name="T3" fmla="*/ 5 h 5"/>
                  <a:gd name="T4" fmla="*/ 1 w 1"/>
                  <a:gd name="T5" fmla="*/ 2 h 5"/>
                  <a:gd name="T6" fmla="*/ 1 w 1"/>
                  <a:gd name="T7" fmla="*/ 0 h 5"/>
                  <a:gd name="T8" fmla="*/ 1 w 1"/>
                  <a:gd name="T9" fmla="*/ 0 h 5"/>
                  <a:gd name="T10" fmla="*/ 0 w 1"/>
                  <a:gd name="T11" fmla="*/ 2 h 5"/>
                  <a:gd name="T12" fmla="*/ 1 w 1"/>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5"/>
                    </a:moveTo>
                    <a:lnTo>
                      <a:pt x="1" y="5"/>
                    </a:lnTo>
                    <a:lnTo>
                      <a:pt x="1" y="2"/>
                    </a:lnTo>
                    <a:lnTo>
                      <a:pt x="1" y="0"/>
                    </a:lnTo>
                    <a:lnTo>
                      <a:pt x="1" y="0"/>
                    </a:lnTo>
                    <a:lnTo>
                      <a:pt x="0" y="2"/>
                    </a:lnTo>
                    <a:lnTo>
                      <a:pt x="1"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7" name="Freeform 3039">
                <a:extLst>
                  <a:ext uri="{FF2B5EF4-FFF2-40B4-BE49-F238E27FC236}">
                    <a16:creationId xmlns:a16="http://schemas.microsoft.com/office/drawing/2014/main" id="{1298B9E9-0FB6-1042-A8DF-64A2489B68C8}"/>
                  </a:ext>
                </a:extLst>
              </p:cNvPr>
              <p:cNvSpPr>
                <a:spLocks/>
              </p:cNvSpPr>
              <p:nvPr/>
            </p:nvSpPr>
            <p:spPr bwMode="auto">
              <a:xfrm>
                <a:off x="4953" y="2752"/>
                <a:ext cx="157" cy="129"/>
              </a:xfrm>
              <a:custGeom>
                <a:avLst/>
                <a:gdLst>
                  <a:gd name="T0" fmla="*/ 2 w 157"/>
                  <a:gd name="T1" fmla="*/ 82 h 129"/>
                  <a:gd name="T2" fmla="*/ 2 w 157"/>
                  <a:gd name="T3" fmla="*/ 64 h 129"/>
                  <a:gd name="T4" fmla="*/ 5 w 157"/>
                  <a:gd name="T5" fmla="*/ 54 h 129"/>
                  <a:gd name="T6" fmla="*/ 7 w 157"/>
                  <a:gd name="T7" fmla="*/ 4 h 129"/>
                  <a:gd name="T8" fmla="*/ 11 w 157"/>
                  <a:gd name="T9" fmla="*/ 0 h 129"/>
                  <a:gd name="T10" fmla="*/ 27 w 157"/>
                  <a:gd name="T11" fmla="*/ 7 h 129"/>
                  <a:gd name="T12" fmla="*/ 46 w 157"/>
                  <a:gd name="T13" fmla="*/ 13 h 129"/>
                  <a:gd name="T14" fmla="*/ 59 w 157"/>
                  <a:gd name="T15" fmla="*/ 20 h 129"/>
                  <a:gd name="T16" fmla="*/ 66 w 157"/>
                  <a:gd name="T17" fmla="*/ 22 h 129"/>
                  <a:gd name="T18" fmla="*/ 71 w 157"/>
                  <a:gd name="T19" fmla="*/ 27 h 129"/>
                  <a:gd name="T20" fmla="*/ 80 w 157"/>
                  <a:gd name="T21" fmla="*/ 34 h 129"/>
                  <a:gd name="T22" fmla="*/ 80 w 157"/>
                  <a:gd name="T23" fmla="*/ 43 h 129"/>
                  <a:gd name="T24" fmla="*/ 93 w 157"/>
                  <a:gd name="T25" fmla="*/ 48 h 129"/>
                  <a:gd name="T26" fmla="*/ 104 w 157"/>
                  <a:gd name="T27" fmla="*/ 54 h 129"/>
                  <a:gd name="T28" fmla="*/ 111 w 157"/>
                  <a:gd name="T29" fmla="*/ 55 h 129"/>
                  <a:gd name="T30" fmla="*/ 114 w 157"/>
                  <a:gd name="T31" fmla="*/ 64 h 129"/>
                  <a:gd name="T32" fmla="*/ 102 w 157"/>
                  <a:gd name="T33" fmla="*/ 66 h 129"/>
                  <a:gd name="T34" fmla="*/ 104 w 157"/>
                  <a:gd name="T35" fmla="*/ 77 h 129"/>
                  <a:gd name="T36" fmla="*/ 112 w 157"/>
                  <a:gd name="T37" fmla="*/ 86 h 129"/>
                  <a:gd name="T38" fmla="*/ 118 w 157"/>
                  <a:gd name="T39" fmla="*/ 95 h 129"/>
                  <a:gd name="T40" fmla="*/ 121 w 157"/>
                  <a:gd name="T41" fmla="*/ 100 h 129"/>
                  <a:gd name="T42" fmla="*/ 129 w 157"/>
                  <a:gd name="T43" fmla="*/ 102 h 129"/>
                  <a:gd name="T44" fmla="*/ 134 w 157"/>
                  <a:gd name="T45" fmla="*/ 105 h 129"/>
                  <a:gd name="T46" fmla="*/ 136 w 157"/>
                  <a:gd name="T47" fmla="*/ 111 h 129"/>
                  <a:gd name="T48" fmla="*/ 145 w 157"/>
                  <a:gd name="T49" fmla="*/ 113 h 129"/>
                  <a:gd name="T50" fmla="*/ 139 w 157"/>
                  <a:gd name="T51" fmla="*/ 114 h 129"/>
                  <a:gd name="T52" fmla="*/ 148 w 157"/>
                  <a:gd name="T53" fmla="*/ 120 h 129"/>
                  <a:gd name="T54" fmla="*/ 155 w 157"/>
                  <a:gd name="T55" fmla="*/ 123 h 129"/>
                  <a:gd name="T56" fmla="*/ 148 w 157"/>
                  <a:gd name="T57" fmla="*/ 125 h 129"/>
                  <a:gd name="T58" fmla="*/ 150 w 157"/>
                  <a:gd name="T59" fmla="*/ 129 h 129"/>
                  <a:gd name="T60" fmla="*/ 141 w 157"/>
                  <a:gd name="T61" fmla="*/ 127 h 129"/>
                  <a:gd name="T62" fmla="*/ 141 w 157"/>
                  <a:gd name="T63" fmla="*/ 125 h 129"/>
                  <a:gd name="T64" fmla="*/ 134 w 157"/>
                  <a:gd name="T65" fmla="*/ 123 h 129"/>
                  <a:gd name="T66" fmla="*/ 123 w 157"/>
                  <a:gd name="T67" fmla="*/ 122 h 129"/>
                  <a:gd name="T68" fmla="*/ 118 w 157"/>
                  <a:gd name="T69" fmla="*/ 122 h 129"/>
                  <a:gd name="T70" fmla="*/ 111 w 157"/>
                  <a:gd name="T71" fmla="*/ 120 h 129"/>
                  <a:gd name="T72" fmla="*/ 107 w 157"/>
                  <a:gd name="T73" fmla="*/ 120 h 129"/>
                  <a:gd name="T74" fmla="*/ 102 w 157"/>
                  <a:gd name="T75" fmla="*/ 111 h 129"/>
                  <a:gd name="T76" fmla="*/ 96 w 157"/>
                  <a:gd name="T77" fmla="*/ 109 h 129"/>
                  <a:gd name="T78" fmla="*/ 93 w 157"/>
                  <a:gd name="T79" fmla="*/ 104 h 129"/>
                  <a:gd name="T80" fmla="*/ 87 w 157"/>
                  <a:gd name="T81" fmla="*/ 93 h 129"/>
                  <a:gd name="T82" fmla="*/ 79 w 157"/>
                  <a:gd name="T83" fmla="*/ 86 h 129"/>
                  <a:gd name="T84" fmla="*/ 75 w 157"/>
                  <a:gd name="T85" fmla="*/ 86 h 129"/>
                  <a:gd name="T86" fmla="*/ 64 w 157"/>
                  <a:gd name="T87" fmla="*/ 79 h 129"/>
                  <a:gd name="T88" fmla="*/ 61 w 157"/>
                  <a:gd name="T89" fmla="*/ 79 h 129"/>
                  <a:gd name="T90" fmla="*/ 59 w 157"/>
                  <a:gd name="T91" fmla="*/ 79 h 129"/>
                  <a:gd name="T92" fmla="*/ 57 w 157"/>
                  <a:gd name="T93" fmla="*/ 79 h 129"/>
                  <a:gd name="T94" fmla="*/ 55 w 157"/>
                  <a:gd name="T95" fmla="*/ 80 h 129"/>
                  <a:gd name="T96" fmla="*/ 45 w 157"/>
                  <a:gd name="T97" fmla="*/ 77 h 129"/>
                  <a:gd name="T98" fmla="*/ 50 w 157"/>
                  <a:gd name="T99" fmla="*/ 86 h 129"/>
                  <a:gd name="T100" fmla="*/ 45 w 157"/>
                  <a:gd name="T101" fmla="*/ 86 h 129"/>
                  <a:gd name="T102" fmla="*/ 43 w 157"/>
                  <a:gd name="T103" fmla="*/ 89 h 129"/>
                  <a:gd name="T104" fmla="*/ 37 w 157"/>
                  <a:gd name="T105" fmla="*/ 91 h 129"/>
                  <a:gd name="T106" fmla="*/ 29 w 157"/>
                  <a:gd name="T107" fmla="*/ 91 h 129"/>
                  <a:gd name="T108" fmla="*/ 25 w 157"/>
                  <a:gd name="T109" fmla="*/ 91 h 129"/>
                  <a:gd name="T110" fmla="*/ 34 w 157"/>
                  <a:gd name="T111" fmla="*/ 93 h 129"/>
                  <a:gd name="T112" fmla="*/ 39 w 157"/>
                  <a:gd name="T113" fmla="*/ 102 h 129"/>
                  <a:gd name="T114" fmla="*/ 27 w 157"/>
                  <a:gd name="T115" fmla="*/ 107 h 129"/>
                  <a:gd name="T116" fmla="*/ 18 w 157"/>
                  <a:gd name="T117" fmla="*/ 105 h 129"/>
                  <a:gd name="T118" fmla="*/ 4 w 157"/>
                  <a:gd name="T119" fmla="*/ 10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 h="129">
                    <a:moveTo>
                      <a:pt x="0" y="105"/>
                    </a:moveTo>
                    <a:lnTo>
                      <a:pt x="0" y="105"/>
                    </a:lnTo>
                    <a:lnTo>
                      <a:pt x="2" y="82"/>
                    </a:lnTo>
                    <a:lnTo>
                      <a:pt x="2" y="82"/>
                    </a:lnTo>
                    <a:lnTo>
                      <a:pt x="4" y="72"/>
                    </a:lnTo>
                    <a:lnTo>
                      <a:pt x="4" y="72"/>
                    </a:lnTo>
                    <a:lnTo>
                      <a:pt x="2" y="68"/>
                    </a:lnTo>
                    <a:lnTo>
                      <a:pt x="2" y="64"/>
                    </a:lnTo>
                    <a:lnTo>
                      <a:pt x="2" y="64"/>
                    </a:lnTo>
                    <a:lnTo>
                      <a:pt x="4" y="59"/>
                    </a:lnTo>
                    <a:lnTo>
                      <a:pt x="4" y="59"/>
                    </a:lnTo>
                    <a:lnTo>
                      <a:pt x="5" y="54"/>
                    </a:lnTo>
                    <a:lnTo>
                      <a:pt x="5" y="54"/>
                    </a:lnTo>
                    <a:lnTo>
                      <a:pt x="5" y="29"/>
                    </a:lnTo>
                    <a:lnTo>
                      <a:pt x="5" y="29"/>
                    </a:lnTo>
                    <a:lnTo>
                      <a:pt x="7" y="4"/>
                    </a:lnTo>
                    <a:lnTo>
                      <a:pt x="7" y="4"/>
                    </a:lnTo>
                    <a:lnTo>
                      <a:pt x="7" y="0"/>
                    </a:lnTo>
                    <a:lnTo>
                      <a:pt x="7" y="0"/>
                    </a:lnTo>
                    <a:lnTo>
                      <a:pt x="11" y="0"/>
                    </a:lnTo>
                    <a:lnTo>
                      <a:pt x="11" y="0"/>
                    </a:lnTo>
                    <a:lnTo>
                      <a:pt x="16" y="4"/>
                    </a:lnTo>
                    <a:lnTo>
                      <a:pt x="16" y="4"/>
                    </a:lnTo>
                    <a:lnTo>
                      <a:pt x="27" y="7"/>
                    </a:lnTo>
                    <a:lnTo>
                      <a:pt x="36" y="11"/>
                    </a:lnTo>
                    <a:lnTo>
                      <a:pt x="36" y="11"/>
                    </a:lnTo>
                    <a:lnTo>
                      <a:pt x="46" y="13"/>
                    </a:lnTo>
                    <a:lnTo>
                      <a:pt x="46" y="13"/>
                    </a:lnTo>
                    <a:lnTo>
                      <a:pt x="50" y="16"/>
                    </a:lnTo>
                    <a:lnTo>
                      <a:pt x="55" y="18"/>
                    </a:lnTo>
                    <a:lnTo>
                      <a:pt x="55" y="18"/>
                    </a:lnTo>
                    <a:lnTo>
                      <a:pt x="59" y="20"/>
                    </a:lnTo>
                    <a:lnTo>
                      <a:pt x="61" y="18"/>
                    </a:lnTo>
                    <a:lnTo>
                      <a:pt x="61" y="18"/>
                    </a:lnTo>
                    <a:lnTo>
                      <a:pt x="62" y="20"/>
                    </a:lnTo>
                    <a:lnTo>
                      <a:pt x="66" y="22"/>
                    </a:lnTo>
                    <a:lnTo>
                      <a:pt x="66" y="22"/>
                    </a:lnTo>
                    <a:lnTo>
                      <a:pt x="70" y="25"/>
                    </a:lnTo>
                    <a:lnTo>
                      <a:pt x="71" y="27"/>
                    </a:lnTo>
                    <a:lnTo>
                      <a:pt x="71" y="27"/>
                    </a:lnTo>
                    <a:lnTo>
                      <a:pt x="75" y="29"/>
                    </a:lnTo>
                    <a:lnTo>
                      <a:pt x="79" y="30"/>
                    </a:lnTo>
                    <a:lnTo>
                      <a:pt x="79" y="30"/>
                    </a:lnTo>
                    <a:lnTo>
                      <a:pt x="80" y="34"/>
                    </a:lnTo>
                    <a:lnTo>
                      <a:pt x="82" y="38"/>
                    </a:lnTo>
                    <a:lnTo>
                      <a:pt x="82" y="38"/>
                    </a:lnTo>
                    <a:lnTo>
                      <a:pt x="82" y="41"/>
                    </a:lnTo>
                    <a:lnTo>
                      <a:pt x="80" y="43"/>
                    </a:lnTo>
                    <a:lnTo>
                      <a:pt x="80" y="43"/>
                    </a:lnTo>
                    <a:lnTo>
                      <a:pt x="82" y="45"/>
                    </a:lnTo>
                    <a:lnTo>
                      <a:pt x="86" y="47"/>
                    </a:lnTo>
                    <a:lnTo>
                      <a:pt x="93" y="48"/>
                    </a:lnTo>
                    <a:lnTo>
                      <a:pt x="93" y="48"/>
                    </a:lnTo>
                    <a:lnTo>
                      <a:pt x="100" y="52"/>
                    </a:lnTo>
                    <a:lnTo>
                      <a:pt x="100" y="52"/>
                    </a:lnTo>
                    <a:lnTo>
                      <a:pt x="104" y="54"/>
                    </a:lnTo>
                    <a:lnTo>
                      <a:pt x="104" y="54"/>
                    </a:lnTo>
                    <a:lnTo>
                      <a:pt x="107" y="54"/>
                    </a:lnTo>
                    <a:lnTo>
                      <a:pt x="107" y="54"/>
                    </a:lnTo>
                    <a:lnTo>
                      <a:pt x="111" y="55"/>
                    </a:lnTo>
                    <a:lnTo>
                      <a:pt x="112" y="59"/>
                    </a:lnTo>
                    <a:lnTo>
                      <a:pt x="114" y="63"/>
                    </a:lnTo>
                    <a:lnTo>
                      <a:pt x="114" y="64"/>
                    </a:lnTo>
                    <a:lnTo>
                      <a:pt x="114" y="64"/>
                    </a:lnTo>
                    <a:lnTo>
                      <a:pt x="111" y="66"/>
                    </a:lnTo>
                    <a:lnTo>
                      <a:pt x="107" y="66"/>
                    </a:lnTo>
                    <a:lnTo>
                      <a:pt x="102" y="66"/>
                    </a:lnTo>
                    <a:lnTo>
                      <a:pt x="102" y="66"/>
                    </a:lnTo>
                    <a:lnTo>
                      <a:pt x="100" y="66"/>
                    </a:lnTo>
                    <a:lnTo>
                      <a:pt x="100" y="66"/>
                    </a:lnTo>
                    <a:lnTo>
                      <a:pt x="100" y="70"/>
                    </a:lnTo>
                    <a:lnTo>
                      <a:pt x="104" y="77"/>
                    </a:lnTo>
                    <a:lnTo>
                      <a:pt x="104" y="77"/>
                    </a:lnTo>
                    <a:lnTo>
                      <a:pt x="109" y="84"/>
                    </a:lnTo>
                    <a:lnTo>
                      <a:pt x="109" y="84"/>
                    </a:lnTo>
                    <a:lnTo>
                      <a:pt x="112" y="86"/>
                    </a:lnTo>
                    <a:lnTo>
                      <a:pt x="116" y="86"/>
                    </a:lnTo>
                    <a:lnTo>
                      <a:pt x="116" y="86"/>
                    </a:lnTo>
                    <a:lnTo>
                      <a:pt x="118" y="95"/>
                    </a:lnTo>
                    <a:lnTo>
                      <a:pt x="118" y="95"/>
                    </a:lnTo>
                    <a:lnTo>
                      <a:pt x="120" y="97"/>
                    </a:lnTo>
                    <a:lnTo>
                      <a:pt x="120" y="97"/>
                    </a:lnTo>
                    <a:lnTo>
                      <a:pt x="121" y="98"/>
                    </a:lnTo>
                    <a:lnTo>
                      <a:pt x="121" y="100"/>
                    </a:lnTo>
                    <a:lnTo>
                      <a:pt x="121" y="100"/>
                    </a:lnTo>
                    <a:lnTo>
                      <a:pt x="123" y="102"/>
                    </a:lnTo>
                    <a:lnTo>
                      <a:pt x="125" y="104"/>
                    </a:lnTo>
                    <a:lnTo>
                      <a:pt x="129" y="102"/>
                    </a:lnTo>
                    <a:lnTo>
                      <a:pt x="129" y="102"/>
                    </a:lnTo>
                    <a:lnTo>
                      <a:pt x="132" y="102"/>
                    </a:lnTo>
                    <a:lnTo>
                      <a:pt x="134" y="104"/>
                    </a:lnTo>
                    <a:lnTo>
                      <a:pt x="134" y="105"/>
                    </a:lnTo>
                    <a:lnTo>
                      <a:pt x="134" y="105"/>
                    </a:lnTo>
                    <a:lnTo>
                      <a:pt x="132" y="107"/>
                    </a:lnTo>
                    <a:lnTo>
                      <a:pt x="132" y="111"/>
                    </a:lnTo>
                    <a:lnTo>
                      <a:pt x="136" y="111"/>
                    </a:lnTo>
                    <a:lnTo>
                      <a:pt x="139" y="111"/>
                    </a:lnTo>
                    <a:lnTo>
                      <a:pt x="139" y="111"/>
                    </a:lnTo>
                    <a:lnTo>
                      <a:pt x="143" y="111"/>
                    </a:lnTo>
                    <a:lnTo>
                      <a:pt x="145" y="113"/>
                    </a:lnTo>
                    <a:lnTo>
                      <a:pt x="145" y="113"/>
                    </a:lnTo>
                    <a:lnTo>
                      <a:pt x="143" y="114"/>
                    </a:lnTo>
                    <a:lnTo>
                      <a:pt x="139" y="114"/>
                    </a:lnTo>
                    <a:lnTo>
                      <a:pt x="139" y="114"/>
                    </a:lnTo>
                    <a:lnTo>
                      <a:pt x="141" y="118"/>
                    </a:lnTo>
                    <a:lnTo>
                      <a:pt x="141" y="118"/>
                    </a:lnTo>
                    <a:lnTo>
                      <a:pt x="148" y="120"/>
                    </a:lnTo>
                    <a:lnTo>
                      <a:pt x="148" y="120"/>
                    </a:lnTo>
                    <a:lnTo>
                      <a:pt x="152" y="122"/>
                    </a:lnTo>
                    <a:lnTo>
                      <a:pt x="157" y="122"/>
                    </a:lnTo>
                    <a:lnTo>
                      <a:pt x="157" y="122"/>
                    </a:lnTo>
                    <a:lnTo>
                      <a:pt x="155" y="123"/>
                    </a:lnTo>
                    <a:lnTo>
                      <a:pt x="152" y="123"/>
                    </a:lnTo>
                    <a:lnTo>
                      <a:pt x="152" y="123"/>
                    </a:lnTo>
                    <a:lnTo>
                      <a:pt x="150" y="123"/>
                    </a:lnTo>
                    <a:lnTo>
                      <a:pt x="148" y="125"/>
                    </a:lnTo>
                    <a:lnTo>
                      <a:pt x="148" y="125"/>
                    </a:lnTo>
                    <a:lnTo>
                      <a:pt x="154" y="125"/>
                    </a:lnTo>
                    <a:lnTo>
                      <a:pt x="154" y="127"/>
                    </a:lnTo>
                    <a:lnTo>
                      <a:pt x="150" y="129"/>
                    </a:lnTo>
                    <a:lnTo>
                      <a:pt x="150" y="129"/>
                    </a:lnTo>
                    <a:lnTo>
                      <a:pt x="145" y="129"/>
                    </a:lnTo>
                    <a:lnTo>
                      <a:pt x="143" y="129"/>
                    </a:lnTo>
                    <a:lnTo>
                      <a:pt x="141" y="127"/>
                    </a:lnTo>
                    <a:lnTo>
                      <a:pt x="141" y="127"/>
                    </a:lnTo>
                    <a:lnTo>
                      <a:pt x="145" y="125"/>
                    </a:lnTo>
                    <a:lnTo>
                      <a:pt x="145" y="125"/>
                    </a:lnTo>
                    <a:lnTo>
                      <a:pt x="141" y="125"/>
                    </a:lnTo>
                    <a:lnTo>
                      <a:pt x="141" y="125"/>
                    </a:lnTo>
                    <a:lnTo>
                      <a:pt x="141" y="125"/>
                    </a:lnTo>
                    <a:lnTo>
                      <a:pt x="139" y="123"/>
                    </a:lnTo>
                    <a:lnTo>
                      <a:pt x="134" y="123"/>
                    </a:lnTo>
                    <a:lnTo>
                      <a:pt x="134" y="123"/>
                    </a:lnTo>
                    <a:lnTo>
                      <a:pt x="129" y="122"/>
                    </a:lnTo>
                    <a:lnTo>
                      <a:pt x="123" y="122"/>
                    </a:lnTo>
                    <a:lnTo>
                      <a:pt x="123" y="122"/>
                    </a:lnTo>
                    <a:lnTo>
                      <a:pt x="123" y="120"/>
                    </a:lnTo>
                    <a:lnTo>
                      <a:pt x="123" y="120"/>
                    </a:lnTo>
                    <a:lnTo>
                      <a:pt x="118" y="122"/>
                    </a:lnTo>
                    <a:lnTo>
                      <a:pt x="118" y="122"/>
                    </a:lnTo>
                    <a:lnTo>
                      <a:pt x="116" y="120"/>
                    </a:lnTo>
                    <a:lnTo>
                      <a:pt x="112" y="120"/>
                    </a:lnTo>
                    <a:lnTo>
                      <a:pt x="112" y="120"/>
                    </a:lnTo>
                    <a:lnTo>
                      <a:pt x="111" y="120"/>
                    </a:lnTo>
                    <a:lnTo>
                      <a:pt x="109" y="120"/>
                    </a:lnTo>
                    <a:lnTo>
                      <a:pt x="107" y="120"/>
                    </a:lnTo>
                    <a:lnTo>
                      <a:pt x="107" y="120"/>
                    </a:lnTo>
                    <a:lnTo>
                      <a:pt x="107" y="120"/>
                    </a:lnTo>
                    <a:lnTo>
                      <a:pt x="105" y="118"/>
                    </a:lnTo>
                    <a:lnTo>
                      <a:pt x="104" y="116"/>
                    </a:lnTo>
                    <a:lnTo>
                      <a:pt x="104" y="116"/>
                    </a:lnTo>
                    <a:lnTo>
                      <a:pt x="102" y="111"/>
                    </a:lnTo>
                    <a:lnTo>
                      <a:pt x="102" y="111"/>
                    </a:lnTo>
                    <a:lnTo>
                      <a:pt x="100" y="111"/>
                    </a:lnTo>
                    <a:lnTo>
                      <a:pt x="96" y="109"/>
                    </a:lnTo>
                    <a:lnTo>
                      <a:pt x="96" y="109"/>
                    </a:lnTo>
                    <a:lnTo>
                      <a:pt x="95" y="107"/>
                    </a:lnTo>
                    <a:lnTo>
                      <a:pt x="95" y="104"/>
                    </a:lnTo>
                    <a:lnTo>
                      <a:pt x="95" y="104"/>
                    </a:lnTo>
                    <a:lnTo>
                      <a:pt x="93" y="104"/>
                    </a:lnTo>
                    <a:lnTo>
                      <a:pt x="91" y="102"/>
                    </a:lnTo>
                    <a:lnTo>
                      <a:pt x="89" y="98"/>
                    </a:lnTo>
                    <a:lnTo>
                      <a:pt x="89" y="98"/>
                    </a:lnTo>
                    <a:lnTo>
                      <a:pt x="87" y="93"/>
                    </a:lnTo>
                    <a:lnTo>
                      <a:pt x="84" y="89"/>
                    </a:lnTo>
                    <a:lnTo>
                      <a:pt x="82" y="88"/>
                    </a:lnTo>
                    <a:lnTo>
                      <a:pt x="82" y="88"/>
                    </a:lnTo>
                    <a:lnTo>
                      <a:pt x="79" y="86"/>
                    </a:lnTo>
                    <a:lnTo>
                      <a:pt x="79" y="86"/>
                    </a:lnTo>
                    <a:lnTo>
                      <a:pt x="77" y="86"/>
                    </a:lnTo>
                    <a:lnTo>
                      <a:pt x="75" y="86"/>
                    </a:lnTo>
                    <a:lnTo>
                      <a:pt x="75" y="86"/>
                    </a:lnTo>
                    <a:lnTo>
                      <a:pt x="68" y="84"/>
                    </a:lnTo>
                    <a:lnTo>
                      <a:pt x="68" y="84"/>
                    </a:lnTo>
                    <a:lnTo>
                      <a:pt x="64" y="82"/>
                    </a:lnTo>
                    <a:lnTo>
                      <a:pt x="64" y="79"/>
                    </a:lnTo>
                    <a:lnTo>
                      <a:pt x="64" y="79"/>
                    </a:lnTo>
                    <a:lnTo>
                      <a:pt x="64" y="80"/>
                    </a:lnTo>
                    <a:lnTo>
                      <a:pt x="62" y="80"/>
                    </a:lnTo>
                    <a:lnTo>
                      <a:pt x="61" y="79"/>
                    </a:lnTo>
                    <a:lnTo>
                      <a:pt x="61" y="79"/>
                    </a:lnTo>
                    <a:lnTo>
                      <a:pt x="61" y="80"/>
                    </a:lnTo>
                    <a:lnTo>
                      <a:pt x="61" y="80"/>
                    </a:lnTo>
                    <a:lnTo>
                      <a:pt x="59" y="79"/>
                    </a:lnTo>
                    <a:lnTo>
                      <a:pt x="59" y="79"/>
                    </a:lnTo>
                    <a:lnTo>
                      <a:pt x="59" y="80"/>
                    </a:lnTo>
                    <a:lnTo>
                      <a:pt x="57" y="79"/>
                    </a:lnTo>
                    <a:lnTo>
                      <a:pt x="57" y="79"/>
                    </a:lnTo>
                    <a:lnTo>
                      <a:pt x="57" y="82"/>
                    </a:lnTo>
                    <a:lnTo>
                      <a:pt x="57" y="82"/>
                    </a:lnTo>
                    <a:lnTo>
                      <a:pt x="55" y="80"/>
                    </a:lnTo>
                    <a:lnTo>
                      <a:pt x="55" y="80"/>
                    </a:lnTo>
                    <a:lnTo>
                      <a:pt x="54" y="82"/>
                    </a:lnTo>
                    <a:lnTo>
                      <a:pt x="54" y="82"/>
                    </a:lnTo>
                    <a:lnTo>
                      <a:pt x="50" y="82"/>
                    </a:lnTo>
                    <a:lnTo>
                      <a:pt x="45" y="77"/>
                    </a:lnTo>
                    <a:lnTo>
                      <a:pt x="45" y="77"/>
                    </a:lnTo>
                    <a:lnTo>
                      <a:pt x="48" y="82"/>
                    </a:lnTo>
                    <a:lnTo>
                      <a:pt x="50" y="86"/>
                    </a:lnTo>
                    <a:lnTo>
                      <a:pt x="50" y="86"/>
                    </a:lnTo>
                    <a:lnTo>
                      <a:pt x="48" y="86"/>
                    </a:lnTo>
                    <a:lnTo>
                      <a:pt x="48" y="86"/>
                    </a:lnTo>
                    <a:lnTo>
                      <a:pt x="46" y="88"/>
                    </a:lnTo>
                    <a:lnTo>
                      <a:pt x="45" y="86"/>
                    </a:lnTo>
                    <a:lnTo>
                      <a:pt x="39" y="84"/>
                    </a:lnTo>
                    <a:lnTo>
                      <a:pt x="39" y="84"/>
                    </a:lnTo>
                    <a:lnTo>
                      <a:pt x="43" y="88"/>
                    </a:lnTo>
                    <a:lnTo>
                      <a:pt x="43" y="89"/>
                    </a:lnTo>
                    <a:lnTo>
                      <a:pt x="43" y="89"/>
                    </a:lnTo>
                    <a:lnTo>
                      <a:pt x="43" y="89"/>
                    </a:lnTo>
                    <a:lnTo>
                      <a:pt x="37" y="91"/>
                    </a:lnTo>
                    <a:lnTo>
                      <a:pt x="37" y="91"/>
                    </a:lnTo>
                    <a:lnTo>
                      <a:pt x="32" y="91"/>
                    </a:lnTo>
                    <a:lnTo>
                      <a:pt x="32" y="91"/>
                    </a:lnTo>
                    <a:lnTo>
                      <a:pt x="29" y="91"/>
                    </a:lnTo>
                    <a:lnTo>
                      <a:pt x="29" y="91"/>
                    </a:lnTo>
                    <a:lnTo>
                      <a:pt x="25" y="91"/>
                    </a:lnTo>
                    <a:lnTo>
                      <a:pt x="23" y="89"/>
                    </a:lnTo>
                    <a:lnTo>
                      <a:pt x="23" y="89"/>
                    </a:lnTo>
                    <a:lnTo>
                      <a:pt x="25" y="91"/>
                    </a:lnTo>
                    <a:lnTo>
                      <a:pt x="27" y="91"/>
                    </a:lnTo>
                    <a:lnTo>
                      <a:pt x="27" y="91"/>
                    </a:lnTo>
                    <a:lnTo>
                      <a:pt x="30" y="91"/>
                    </a:lnTo>
                    <a:lnTo>
                      <a:pt x="34" y="93"/>
                    </a:lnTo>
                    <a:lnTo>
                      <a:pt x="34" y="93"/>
                    </a:lnTo>
                    <a:lnTo>
                      <a:pt x="37" y="97"/>
                    </a:lnTo>
                    <a:lnTo>
                      <a:pt x="39" y="98"/>
                    </a:lnTo>
                    <a:lnTo>
                      <a:pt x="39" y="102"/>
                    </a:lnTo>
                    <a:lnTo>
                      <a:pt x="36" y="104"/>
                    </a:lnTo>
                    <a:lnTo>
                      <a:pt x="36" y="104"/>
                    </a:lnTo>
                    <a:lnTo>
                      <a:pt x="32" y="105"/>
                    </a:lnTo>
                    <a:lnTo>
                      <a:pt x="27" y="107"/>
                    </a:lnTo>
                    <a:lnTo>
                      <a:pt x="27" y="107"/>
                    </a:lnTo>
                    <a:lnTo>
                      <a:pt x="23" y="107"/>
                    </a:lnTo>
                    <a:lnTo>
                      <a:pt x="18" y="105"/>
                    </a:lnTo>
                    <a:lnTo>
                      <a:pt x="18" y="105"/>
                    </a:lnTo>
                    <a:lnTo>
                      <a:pt x="12" y="105"/>
                    </a:lnTo>
                    <a:lnTo>
                      <a:pt x="7" y="105"/>
                    </a:lnTo>
                    <a:lnTo>
                      <a:pt x="7" y="105"/>
                    </a:lnTo>
                    <a:lnTo>
                      <a:pt x="4" y="105"/>
                    </a:lnTo>
                    <a:lnTo>
                      <a:pt x="2" y="105"/>
                    </a:lnTo>
                    <a:lnTo>
                      <a:pt x="0" y="10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8" name="Freeform 3040">
                <a:extLst>
                  <a:ext uri="{FF2B5EF4-FFF2-40B4-BE49-F238E27FC236}">
                    <a16:creationId xmlns:a16="http://schemas.microsoft.com/office/drawing/2014/main" id="{1AD55EAD-F383-AD42-83DB-135DC833802D}"/>
                  </a:ext>
                </a:extLst>
              </p:cNvPr>
              <p:cNvSpPr>
                <a:spLocks/>
              </p:cNvSpPr>
              <p:nvPr/>
            </p:nvSpPr>
            <p:spPr bwMode="auto">
              <a:xfrm>
                <a:off x="4953" y="2752"/>
                <a:ext cx="157" cy="129"/>
              </a:xfrm>
              <a:custGeom>
                <a:avLst/>
                <a:gdLst>
                  <a:gd name="T0" fmla="*/ 2 w 157"/>
                  <a:gd name="T1" fmla="*/ 82 h 129"/>
                  <a:gd name="T2" fmla="*/ 2 w 157"/>
                  <a:gd name="T3" fmla="*/ 64 h 129"/>
                  <a:gd name="T4" fmla="*/ 5 w 157"/>
                  <a:gd name="T5" fmla="*/ 54 h 129"/>
                  <a:gd name="T6" fmla="*/ 7 w 157"/>
                  <a:gd name="T7" fmla="*/ 4 h 129"/>
                  <a:gd name="T8" fmla="*/ 11 w 157"/>
                  <a:gd name="T9" fmla="*/ 0 h 129"/>
                  <a:gd name="T10" fmla="*/ 27 w 157"/>
                  <a:gd name="T11" fmla="*/ 7 h 129"/>
                  <a:gd name="T12" fmla="*/ 46 w 157"/>
                  <a:gd name="T13" fmla="*/ 13 h 129"/>
                  <a:gd name="T14" fmla="*/ 59 w 157"/>
                  <a:gd name="T15" fmla="*/ 20 h 129"/>
                  <a:gd name="T16" fmla="*/ 66 w 157"/>
                  <a:gd name="T17" fmla="*/ 22 h 129"/>
                  <a:gd name="T18" fmla="*/ 71 w 157"/>
                  <a:gd name="T19" fmla="*/ 27 h 129"/>
                  <a:gd name="T20" fmla="*/ 80 w 157"/>
                  <a:gd name="T21" fmla="*/ 34 h 129"/>
                  <a:gd name="T22" fmla="*/ 80 w 157"/>
                  <a:gd name="T23" fmla="*/ 43 h 129"/>
                  <a:gd name="T24" fmla="*/ 93 w 157"/>
                  <a:gd name="T25" fmla="*/ 48 h 129"/>
                  <a:gd name="T26" fmla="*/ 104 w 157"/>
                  <a:gd name="T27" fmla="*/ 54 h 129"/>
                  <a:gd name="T28" fmla="*/ 111 w 157"/>
                  <a:gd name="T29" fmla="*/ 55 h 129"/>
                  <a:gd name="T30" fmla="*/ 114 w 157"/>
                  <a:gd name="T31" fmla="*/ 64 h 129"/>
                  <a:gd name="T32" fmla="*/ 102 w 157"/>
                  <a:gd name="T33" fmla="*/ 66 h 129"/>
                  <a:gd name="T34" fmla="*/ 104 w 157"/>
                  <a:gd name="T35" fmla="*/ 77 h 129"/>
                  <a:gd name="T36" fmla="*/ 112 w 157"/>
                  <a:gd name="T37" fmla="*/ 86 h 129"/>
                  <a:gd name="T38" fmla="*/ 118 w 157"/>
                  <a:gd name="T39" fmla="*/ 95 h 129"/>
                  <a:gd name="T40" fmla="*/ 121 w 157"/>
                  <a:gd name="T41" fmla="*/ 100 h 129"/>
                  <a:gd name="T42" fmla="*/ 129 w 157"/>
                  <a:gd name="T43" fmla="*/ 102 h 129"/>
                  <a:gd name="T44" fmla="*/ 134 w 157"/>
                  <a:gd name="T45" fmla="*/ 105 h 129"/>
                  <a:gd name="T46" fmla="*/ 136 w 157"/>
                  <a:gd name="T47" fmla="*/ 111 h 129"/>
                  <a:gd name="T48" fmla="*/ 145 w 157"/>
                  <a:gd name="T49" fmla="*/ 113 h 129"/>
                  <a:gd name="T50" fmla="*/ 139 w 157"/>
                  <a:gd name="T51" fmla="*/ 114 h 129"/>
                  <a:gd name="T52" fmla="*/ 148 w 157"/>
                  <a:gd name="T53" fmla="*/ 120 h 129"/>
                  <a:gd name="T54" fmla="*/ 155 w 157"/>
                  <a:gd name="T55" fmla="*/ 123 h 129"/>
                  <a:gd name="T56" fmla="*/ 148 w 157"/>
                  <a:gd name="T57" fmla="*/ 125 h 129"/>
                  <a:gd name="T58" fmla="*/ 150 w 157"/>
                  <a:gd name="T59" fmla="*/ 129 h 129"/>
                  <a:gd name="T60" fmla="*/ 141 w 157"/>
                  <a:gd name="T61" fmla="*/ 127 h 129"/>
                  <a:gd name="T62" fmla="*/ 141 w 157"/>
                  <a:gd name="T63" fmla="*/ 125 h 129"/>
                  <a:gd name="T64" fmla="*/ 134 w 157"/>
                  <a:gd name="T65" fmla="*/ 123 h 129"/>
                  <a:gd name="T66" fmla="*/ 123 w 157"/>
                  <a:gd name="T67" fmla="*/ 122 h 129"/>
                  <a:gd name="T68" fmla="*/ 118 w 157"/>
                  <a:gd name="T69" fmla="*/ 122 h 129"/>
                  <a:gd name="T70" fmla="*/ 111 w 157"/>
                  <a:gd name="T71" fmla="*/ 120 h 129"/>
                  <a:gd name="T72" fmla="*/ 107 w 157"/>
                  <a:gd name="T73" fmla="*/ 120 h 129"/>
                  <a:gd name="T74" fmla="*/ 102 w 157"/>
                  <a:gd name="T75" fmla="*/ 111 h 129"/>
                  <a:gd name="T76" fmla="*/ 96 w 157"/>
                  <a:gd name="T77" fmla="*/ 109 h 129"/>
                  <a:gd name="T78" fmla="*/ 93 w 157"/>
                  <a:gd name="T79" fmla="*/ 104 h 129"/>
                  <a:gd name="T80" fmla="*/ 87 w 157"/>
                  <a:gd name="T81" fmla="*/ 93 h 129"/>
                  <a:gd name="T82" fmla="*/ 79 w 157"/>
                  <a:gd name="T83" fmla="*/ 86 h 129"/>
                  <a:gd name="T84" fmla="*/ 75 w 157"/>
                  <a:gd name="T85" fmla="*/ 86 h 129"/>
                  <a:gd name="T86" fmla="*/ 64 w 157"/>
                  <a:gd name="T87" fmla="*/ 79 h 129"/>
                  <a:gd name="T88" fmla="*/ 61 w 157"/>
                  <a:gd name="T89" fmla="*/ 79 h 129"/>
                  <a:gd name="T90" fmla="*/ 59 w 157"/>
                  <a:gd name="T91" fmla="*/ 79 h 129"/>
                  <a:gd name="T92" fmla="*/ 57 w 157"/>
                  <a:gd name="T93" fmla="*/ 79 h 129"/>
                  <a:gd name="T94" fmla="*/ 55 w 157"/>
                  <a:gd name="T95" fmla="*/ 80 h 129"/>
                  <a:gd name="T96" fmla="*/ 45 w 157"/>
                  <a:gd name="T97" fmla="*/ 77 h 129"/>
                  <a:gd name="T98" fmla="*/ 50 w 157"/>
                  <a:gd name="T99" fmla="*/ 86 h 129"/>
                  <a:gd name="T100" fmla="*/ 45 w 157"/>
                  <a:gd name="T101" fmla="*/ 86 h 129"/>
                  <a:gd name="T102" fmla="*/ 43 w 157"/>
                  <a:gd name="T103" fmla="*/ 89 h 129"/>
                  <a:gd name="T104" fmla="*/ 37 w 157"/>
                  <a:gd name="T105" fmla="*/ 91 h 129"/>
                  <a:gd name="T106" fmla="*/ 29 w 157"/>
                  <a:gd name="T107" fmla="*/ 91 h 129"/>
                  <a:gd name="T108" fmla="*/ 25 w 157"/>
                  <a:gd name="T109" fmla="*/ 91 h 129"/>
                  <a:gd name="T110" fmla="*/ 34 w 157"/>
                  <a:gd name="T111" fmla="*/ 93 h 129"/>
                  <a:gd name="T112" fmla="*/ 39 w 157"/>
                  <a:gd name="T113" fmla="*/ 102 h 129"/>
                  <a:gd name="T114" fmla="*/ 27 w 157"/>
                  <a:gd name="T115" fmla="*/ 107 h 129"/>
                  <a:gd name="T116" fmla="*/ 18 w 157"/>
                  <a:gd name="T117" fmla="*/ 105 h 129"/>
                  <a:gd name="T118" fmla="*/ 4 w 157"/>
                  <a:gd name="T119" fmla="*/ 10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 h="129">
                    <a:moveTo>
                      <a:pt x="0" y="105"/>
                    </a:moveTo>
                    <a:lnTo>
                      <a:pt x="0" y="105"/>
                    </a:lnTo>
                    <a:lnTo>
                      <a:pt x="2" y="82"/>
                    </a:lnTo>
                    <a:lnTo>
                      <a:pt x="2" y="82"/>
                    </a:lnTo>
                    <a:lnTo>
                      <a:pt x="4" y="72"/>
                    </a:lnTo>
                    <a:lnTo>
                      <a:pt x="4" y="72"/>
                    </a:lnTo>
                    <a:lnTo>
                      <a:pt x="2" y="68"/>
                    </a:lnTo>
                    <a:lnTo>
                      <a:pt x="2" y="64"/>
                    </a:lnTo>
                    <a:lnTo>
                      <a:pt x="2" y="64"/>
                    </a:lnTo>
                    <a:lnTo>
                      <a:pt x="4" y="59"/>
                    </a:lnTo>
                    <a:lnTo>
                      <a:pt x="4" y="59"/>
                    </a:lnTo>
                    <a:lnTo>
                      <a:pt x="5" y="54"/>
                    </a:lnTo>
                    <a:lnTo>
                      <a:pt x="5" y="54"/>
                    </a:lnTo>
                    <a:lnTo>
                      <a:pt x="5" y="29"/>
                    </a:lnTo>
                    <a:lnTo>
                      <a:pt x="5" y="29"/>
                    </a:lnTo>
                    <a:lnTo>
                      <a:pt x="7" y="4"/>
                    </a:lnTo>
                    <a:lnTo>
                      <a:pt x="7" y="4"/>
                    </a:lnTo>
                    <a:lnTo>
                      <a:pt x="7" y="0"/>
                    </a:lnTo>
                    <a:lnTo>
                      <a:pt x="7" y="0"/>
                    </a:lnTo>
                    <a:lnTo>
                      <a:pt x="11" y="0"/>
                    </a:lnTo>
                    <a:lnTo>
                      <a:pt x="11" y="0"/>
                    </a:lnTo>
                    <a:lnTo>
                      <a:pt x="16" y="4"/>
                    </a:lnTo>
                    <a:lnTo>
                      <a:pt x="16" y="4"/>
                    </a:lnTo>
                    <a:lnTo>
                      <a:pt x="27" y="7"/>
                    </a:lnTo>
                    <a:lnTo>
                      <a:pt x="36" y="11"/>
                    </a:lnTo>
                    <a:lnTo>
                      <a:pt x="36" y="11"/>
                    </a:lnTo>
                    <a:lnTo>
                      <a:pt x="46" y="13"/>
                    </a:lnTo>
                    <a:lnTo>
                      <a:pt x="46" y="13"/>
                    </a:lnTo>
                    <a:lnTo>
                      <a:pt x="50" y="16"/>
                    </a:lnTo>
                    <a:lnTo>
                      <a:pt x="55" y="18"/>
                    </a:lnTo>
                    <a:lnTo>
                      <a:pt x="55" y="18"/>
                    </a:lnTo>
                    <a:lnTo>
                      <a:pt x="59" y="20"/>
                    </a:lnTo>
                    <a:lnTo>
                      <a:pt x="61" y="18"/>
                    </a:lnTo>
                    <a:lnTo>
                      <a:pt x="61" y="18"/>
                    </a:lnTo>
                    <a:lnTo>
                      <a:pt x="62" y="20"/>
                    </a:lnTo>
                    <a:lnTo>
                      <a:pt x="66" y="22"/>
                    </a:lnTo>
                    <a:lnTo>
                      <a:pt x="66" y="22"/>
                    </a:lnTo>
                    <a:lnTo>
                      <a:pt x="70" y="25"/>
                    </a:lnTo>
                    <a:lnTo>
                      <a:pt x="71" y="27"/>
                    </a:lnTo>
                    <a:lnTo>
                      <a:pt x="71" y="27"/>
                    </a:lnTo>
                    <a:lnTo>
                      <a:pt x="75" y="29"/>
                    </a:lnTo>
                    <a:lnTo>
                      <a:pt x="79" y="30"/>
                    </a:lnTo>
                    <a:lnTo>
                      <a:pt x="79" y="30"/>
                    </a:lnTo>
                    <a:lnTo>
                      <a:pt x="80" y="34"/>
                    </a:lnTo>
                    <a:lnTo>
                      <a:pt x="82" y="38"/>
                    </a:lnTo>
                    <a:lnTo>
                      <a:pt x="82" y="38"/>
                    </a:lnTo>
                    <a:lnTo>
                      <a:pt x="82" y="41"/>
                    </a:lnTo>
                    <a:lnTo>
                      <a:pt x="80" y="43"/>
                    </a:lnTo>
                    <a:lnTo>
                      <a:pt x="80" y="43"/>
                    </a:lnTo>
                    <a:lnTo>
                      <a:pt x="82" y="45"/>
                    </a:lnTo>
                    <a:lnTo>
                      <a:pt x="86" y="47"/>
                    </a:lnTo>
                    <a:lnTo>
                      <a:pt x="93" y="48"/>
                    </a:lnTo>
                    <a:lnTo>
                      <a:pt x="93" y="48"/>
                    </a:lnTo>
                    <a:lnTo>
                      <a:pt x="100" y="52"/>
                    </a:lnTo>
                    <a:lnTo>
                      <a:pt x="100" y="52"/>
                    </a:lnTo>
                    <a:lnTo>
                      <a:pt x="104" y="54"/>
                    </a:lnTo>
                    <a:lnTo>
                      <a:pt x="104" y="54"/>
                    </a:lnTo>
                    <a:lnTo>
                      <a:pt x="107" y="54"/>
                    </a:lnTo>
                    <a:lnTo>
                      <a:pt x="107" y="54"/>
                    </a:lnTo>
                    <a:lnTo>
                      <a:pt x="111" y="55"/>
                    </a:lnTo>
                    <a:lnTo>
                      <a:pt x="112" y="59"/>
                    </a:lnTo>
                    <a:lnTo>
                      <a:pt x="114" y="63"/>
                    </a:lnTo>
                    <a:lnTo>
                      <a:pt x="114" y="64"/>
                    </a:lnTo>
                    <a:lnTo>
                      <a:pt x="114" y="64"/>
                    </a:lnTo>
                    <a:lnTo>
                      <a:pt x="111" y="66"/>
                    </a:lnTo>
                    <a:lnTo>
                      <a:pt x="107" y="66"/>
                    </a:lnTo>
                    <a:lnTo>
                      <a:pt x="102" y="66"/>
                    </a:lnTo>
                    <a:lnTo>
                      <a:pt x="102" y="66"/>
                    </a:lnTo>
                    <a:lnTo>
                      <a:pt x="100" y="66"/>
                    </a:lnTo>
                    <a:lnTo>
                      <a:pt x="100" y="66"/>
                    </a:lnTo>
                    <a:lnTo>
                      <a:pt x="100" y="70"/>
                    </a:lnTo>
                    <a:lnTo>
                      <a:pt x="104" y="77"/>
                    </a:lnTo>
                    <a:lnTo>
                      <a:pt x="104" y="77"/>
                    </a:lnTo>
                    <a:lnTo>
                      <a:pt x="109" y="84"/>
                    </a:lnTo>
                    <a:lnTo>
                      <a:pt x="109" y="84"/>
                    </a:lnTo>
                    <a:lnTo>
                      <a:pt x="112" y="86"/>
                    </a:lnTo>
                    <a:lnTo>
                      <a:pt x="116" y="86"/>
                    </a:lnTo>
                    <a:lnTo>
                      <a:pt x="116" y="86"/>
                    </a:lnTo>
                    <a:lnTo>
                      <a:pt x="118" y="95"/>
                    </a:lnTo>
                    <a:lnTo>
                      <a:pt x="118" y="95"/>
                    </a:lnTo>
                    <a:lnTo>
                      <a:pt x="120" y="97"/>
                    </a:lnTo>
                    <a:lnTo>
                      <a:pt x="120" y="97"/>
                    </a:lnTo>
                    <a:lnTo>
                      <a:pt x="121" y="98"/>
                    </a:lnTo>
                    <a:lnTo>
                      <a:pt x="121" y="100"/>
                    </a:lnTo>
                    <a:lnTo>
                      <a:pt x="121" y="100"/>
                    </a:lnTo>
                    <a:lnTo>
                      <a:pt x="123" y="102"/>
                    </a:lnTo>
                    <a:lnTo>
                      <a:pt x="125" y="104"/>
                    </a:lnTo>
                    <a:lnTo>
                      <a:pt x="129" y="102"/>
                    </a:lnTo>
                    <a:lnTo>
                      <a:pt x="129" y="102"/>
                    </a:lnTo>
                    <a:lnTo>
                      <a:pt x="132" y="102"/>
                    </a:lnTo>
                    <a:lnTo>
                      <a:pt x="134" y="104"/>
                    </a:lnTo>
                    <a:lnTo>
                      <a:pt x="134" y="105"/>
                    </a:lnTo>
                    <a:lnTo>
                      <a:pt x="134" y="105"/>
                    </a:lnTo>
                    <a:lnTo>
                      <a:pt x="132" y="107"/>
                    </a:lnTo>
                    <a:lnTo>
                      <a:pt x="132" y="111"/>
                    </a:lnTo>
                    <a:lnTo>
                      <a:pt x="136" y="111"/>
                    </a:lnTo>
                    <a:lnTo>
                      <a:pt x="139" y="111"/>
                    </a:lnTo>
                    <a:lnTo>
                      <a:pt x="139" y="111"/>
                    </a:lnTo>
                    <a:lnTo>
                      <a:pt x="143" y="111"/>
                    </a:lnTo>
                    <a:lnTo>
                      <a:pt x="145" y="113"/>
                    </a:lnTo>
                    <a:lnTo>
                      <a:pt x="145" y="113"/>
                    </a:lnTo>
                    <a:lnTo>
                      <a:pt x="143" y="114"/>
                    </a:lnTo>
                    <a:lnTo>
                      <a:pt x="139" y="114"/>
                    </a:lnTo>
                    <a:lnTo>
                      <a:pt x="139" y="114"/>
                    </a:lnTo>
                    <a:lnTo>
                      <a:pt x="141" y="118"/>
                    </a:lnTo>
                    <a:lnTo>
                      <a:pt x="141" y="118"/>
                    </a:lnTo>
                    <a:lnTo>
                      <a:pt x="148" y="120"/>
                    </a:lnTo>
                    <a:lnTo>
                      <a:pt x="148" y="120"/>
                    </a:lnTo>
                    <a:lnTo>
                      <a:pt x="152" y="122"/>
                    </a:lnTo>
                    <a:lnTo>
                      <a:pt x="157" y="122"/>
                    </a:lnTo>
                    <a:lnTo>
                      <a:pt x="157" y="122"/>
                    </a:lnTo>
                    <a:lnTo>
                      <a:pt x="155" y="123"/>
                    </a:lnTo>
                    <a:lnTo>
                      <a:pt x="152" y="123"/>
                    </a:lnTo>
                    <a:lnTo>
                      <a:pt x="152" y="123"/>
                    </a:lnTo>
                    <a:lnTo>
                      <a:pt x="150" y="123"/>
                    </a:lnTo>
                    <a:lnTo>
                      <a:pt x="148" y="125"/>
                    </a:lnTo>
                    <a:lnTo>
                      <a:pt x="148" y="125"/>
                    </a:lnTo>
                    <a:lnTo>
                      <a:pt x="154" y="125"/>
                    </a:lnTo>
                    <a:lnTo>
                      <a:pt x="154" y="127"/>
                    </a:lnTo>
                    <a:lnTo>
                      <a:pt x="150" y="129"/>
                    </a:lnTo>
                    <a:lnTo>
                      <a:pt x="150" y="129"/>
                    </a:lnTo>
                    <a:lnTo>
                      <a:pt x="145" y="129"/>
                    </a:lnTo>
                    <a:lnTo>
                      <a:pt x="143" y="129"/>
                    </a:lnTo>
                    <a:lnTo>
                      <a:pt x="141" y="127"/>
                    </a:lnTo>
                    <a:lnTo>
                      <a:pt x="141" y="127"/>
                    </a:lnTo>
                    <a:lnTo>
                      <a:pt x="145" y="125"/>
                    </a:lnTo>
                    <a:lnTo>
                      <a:pt x="145" y="125"/>
                    </a:lnTo>
                    <a:lnTo>
                      <a:pt x="141" y="125"/>
                    </a:lnTo>
                    <a:lnTo>
                      <a:pt x="141" y="125"/>
                    </a:lnTo>
                    <a:lnTo>
                      <a:pt x="141" y="125"/>
                    </a:lnTo>
                    <a:lnTo>
                      <a:pt x="139" y="123"/>
                    </a:lnTo>
                    <a:lnTo>
                      <a:pt x="134" y="123"/>
                    </a:lnTo>
                    <a:lnTo>
                      <a:pt x="134" y="123"/>
                    </a:lnTo>
                    <a:lnTo>
                      <a:pt x="129" y="122"/>
                    </a:lnTo>
                    <a:lnTo>
                      <a:pt x="123" y="122"/>
                    </a:lnTo>
                    <a:lnTo>
                      <a:pt x="123" y="122"/>
                    </a:lnTo>
                    <a:lnTo>
                      <a:pt x="123" y="120"/>
                    </a:lnTo>
                    <a:lnTo>
                      <a:pt x="123" y="120"/>
                    </a:lnTo>
                    <a:lnTo>
                      <a:pt x="118" y="122"/>
                    </a:lnTo>
                    <a:lnTo>
                      <a:pt x="118" y="122"/>
                    </a:lnTo>
                    <a:lnTo>
                      <a:pt x="116" y="120"/>
                    </a:lnTo>
                    <a:lnTo>
                      <a:pt x="112" y="120"/>
                    </a:lnTo>
                    <a:lnTo>
                      <a:pt x="112" y="120"/>
                    </a:lnTo>
                    <a:lnTo>
                      <a:pt x="111" y="120"/>
                    </a:lnTo>
                    <a:lnTo>
                      <a:pt x="109" y="120"/>
                    </a:lnTo>
                    <a:lnTo>
                      <a:pt x="107" y="120"/>
                    </a:lnTo>
                    <a:lnTo>
                      <a:pt x="107" y="120"/>
                    </a:lnTo>
                    <a:lnTo>
                      <a:pt x="107" y="120"/>
                    </a:lnTo>
                    <a:lnTo>
                      <a:pt x="105" y="118"/>
                    </a:lnTo>
                    <a:lnTo>
                      <a:pt x="104" y="116"/>
                    </a:lnTo>
                    <a:lnTo>
                      <a:pt x="104" y="116"/>
                    </a:lnTo>
                    <a:lnTo>
                      <a:pt x="102" y="111"/>
                    </a:lnTo>
                    <a:lnTo>
                      <a:pt x="102" y="111"/>
                    </a:lnTo>
                    <a:lnTo>
                      <a:pt x="100" y="111"/>
                    </a:lnTo>
                    <a:lnTo>
                      <a:pt x="96" y="109"/>
                    </a:lnTo>
                    <a:lnTo>
                      <a:pt x="96" y="109"/>
                    </a:lnTo>
                    <a:lnTo>
                      <a:pt x="95" y="107"/>
                    </a:lnTo>
                    <a:lnTo>
                      <a:pt x="95" y="104"/>
                    </a:lnTo>
                    <a:lnTo>
                      <a:pt x="95" y="104"/>
                    </a:lnTo>
                    <a:lnTo>
                      <a:pt x="93" y="104"/>
                    </a:lnTo>
                    <a:lnTo>
                      <a:pt x="91" y="102"/>
                    </a:lnTo>
                    <a:lnTo>
                      <a:pt x="89" y="98"/>
                    </a:lnTo>
                    <a:lnTo>
                      <a:pt x="89" y="98"/>
                    </a:lnTo>
                    <a:lnTo>
                      <a:pt x="87" y="93"/>
                    </a:lnTo>
                    <a:lnTo>
                      <a:pt x="84" y="89"/>
                    </a:lnTo>
                    <a:lnTo>
                      <a:pt x="82" y="88"/>
                    </a:lnTo>
                    <a:lnTo>
                      <a:pt x="82" y="88"/>
                    </a:lnTo>
                    <a:lnTo>
                      <a:pt x="79" y="86"/>
                    </a:lnTo>
                    <a:lnTo>
                      <a:pt x="79" y="86"/>
                    </a:lnTo>
                    <a:lnTo>
                      <a:pt x="77" y="86"/>
                    </a:lnTo>
                    <a:lnTo>
                      <a:pt x="75" y="86"/>
                    </a:lnTo>
                    <a:lnTo>
                      <a:pt x="75" y="86"/>
                    </a:lnTo>
                    <a:lnTo>
                      <a:pt x="68" y="84"/>
                    </a:lnTo>
                    <a:lnTo>
                      <a:pt x="68" y="84"/>
                    </a:lnTo>
                    <a:lnTo>
                      <a:pt x="64" y="82"/>
                    </a:lnTo>
                    <a:lnTo>
                      <a:pt x="64" y="79"/>
                    </a:lnTo>
                    <a:lnTo>
                      <a:pt x="64" y="79"/>
                    </a:lnTo>
                    <a:lnTo>
                      <a:pt x="64" y="80"/>
                    </a:lnTo>
                    <a:lnTo>
                      <a:pt x="62" y="80"/>
                    </a:lnTo>
                    <a:lnTo>
                      <a:pt x="61" y="79"/>
                    </a:lnTo>
                    <a:lnTo>
                      <a:pt x="61" y="79"/>
                    </a:lnTo>
                    <a:lnTo>
                      <a:pt x="61" y="80"/>
                    </a:lnTo>
                    <a:lnTo>
                      <a:pt x="61" y="80"/>
                    </a:lnTo>
                    <a:lnTo>
                      <a:pt x="59" y="79"/>
                    </a:lnTo>
                    <a:lnTo>
                      <a:pt x="59" y="79"/>
                    </a:lnTo>
                    <a:lnTo>
                      <a:pt x="59" y="80"/>
                    </a:lnTo>
                    <a:lnTo>
                      <a:pt x="57" y="79"/>
                    </a:lnTo>
                    <a:lnTo>
                      <a:pt x="57" y="79"/>
                    </a:lnTo>
                    <a:lnTo>
                      <a:pt x="57" y="82"/>
                    </a:lnTo>
                    <a:lnTo>
                      <a:pt x="57" y="82"/>
                    </a:lnTo>
                    <a:lnTo>
                      <a:pt x="55" y="80"/>
                    </a:lnTo>
                    <a:lnTo>
                      <a:pt x="55" y="80"/>
                    </a:lnTo>
                    <a:lnTo>
                      <a:pt x="54" y="82"/>
                    </a:lnTo>
                    <a:lnTo>
                      <a:pt x="54" y="82"/>
                    </a:lnTo>
                    <a:lnTo>
                      <a:pt x="50" y="82"/>
                    </a:lnTo>
                    <a:lnTo>
                      <a:pt x="45" y="77"/>
                    </a:lnTo>
                    <a:lnTo>
                      <a:pt x="45" y="77"/>
                    </a:lnTo>
                    <a:lnTo>
                      <a:pt x="48" y="82"/>
                    </a:lnTo>
                    <a:lnTo>
                      <a:pt x="50" y="86"/>
                    </a:lnTo>
                    <a:lnTo>
                      <a:pt x="50" y="86"/>
                    </a:lnTo>
                    <a:lnTo>
                      <a:pt x="48" y="86"/>
                    </a:lnTo>
                    <a:lnTo>
                      <a:pt x="48" y="86"/>
                    </a:lnTo>
                    <a:lnTo>
                      <a:pt x="46" y="88"/>
                    </a:lnTo>
                    <a:lnTo>
                      <a:pt x="45" y="86"/>
                    </a:lnTo>
                    <a:lnTo>
                      <a:pt x="39" y="84"/>
                    </a:lnTo>
                    <a:lnTo>
                      <a:pt x="39" y="84"/>
                    </a:lnTo>
                    <a:lnTo>
                      <a:pt x="43" y="88"/>
                    </a:lnTo>
                    <a:lnTo>
                      <a:pt x="43" y="89"/>
                    </a:lnTo>
                    <a:lnTo>
                      <a:pt x="43" y="89"/>
                    </a:lnTo>
                    <a:lnTo>
                      <a:pt x="43" y="89"/>
                    </a:lnTo>
                    <a:lnTo>
                      <a:pt x="37" y="91"/>
                    </a:lnTo>
                    <a:lnTo>
                      <a:pt x="37" y="91"/>
                    </a:lnTo>
                    <a:lnTo>
                      <a:pt x="32" y="91"/>
                    </a:lnTo>
                    <a:lnTo>
                      <a:pt x="32" y="91"/>
                    </a:lnTo>
                    <a:lnTo>
                      <a:pt x="29" y="91"/>
                    </a:lnTo>
                    <a:lnTo>
                      <a:pt x="29" y="91"/>
                    </a:lnTo>
                    <a:lnTo>
                      <a:pt x="25" y="91"/>
                    </a:lnTo>
                    <a:lnTo>
                      <a:pt x="23" y="89"/>
                    </a:lnTo>
                    <a:lnTo>
                      <a:pt x="23" y="89"/>
                    </a:lnTo>
                    <a:lnTo>
                      <a:pt x="25" y="91"/>
                    </a:lnTo>
                    <a:lnTo>
                      <a:pt x="27" y="91"/>
                    </a:lnTo>
                    <a:lnTo>
                      <a:pt x="27" y="91"/>
                    </a:lnTo>
                    <a:lnTo>
                      <a:pt x="30" y="91"/>
                    </a:lnTo>
                    <a:lnTo>
                      <a:pt x="34" y="93"/>
                    </a:lnTo>
                    <a:lnTo>
                      <a:pt x="34" y="93"/>
                    </a:lnTo>
                    <a:lnTo>
                      <a:pt x="37" y="97"/>
                    </a:lnTo>
                    <a:lnTo>
                      <a:pt x="39" y="98"/>
                    </a:lnTo>
                    <a:lnTo>
                      <a:pt x="39" y="102"/>
                    </a:lnTo>
                    <a:lnTo>
                      <a:pt x="36" y="104"/>
                    </a:lnTo>
                    <a:lnTo>
                      <a:pt x="36" y="104"/>
                    </a:lnTo>
                    <a:lnTo>
                      <a:pt x="32" y="105"/>
                    </a:lnTo>
                    <a:lnTo>
                      <a:pt x="27" y="107"/>
                    </a:lnTo>
                    <a:lnTo>
                      <a:pt x="27" y="107"/>
                    </a:lnTo>
                    <a:lnTo>
                      <a:pt x="23" y="107"/>
                    </a:lnTo>
                    <a:lnTo>
                      <a:pt x="18" y="105"/>
                    </a:lnTo>
                    <a:lnTo>
                      <a:pt x="18" y="105"/>
                    </a:lnTo>
                    <a:lnTo>
                      <a:pt x="12" y="105"/>
                    </a:lnTo>
                    <a:lnTo>
                      <a:pt x="7" y="105"/>
                    </a:lnTo>
                    <a:lnTo>
                      <a:pt x="7" y="105"/>
                    </a:lnTo>
                    <a:lnTo>
                      <a:pt x="4" y="105"/>
                    </a:lnTo>
                    <a:lnTo>
                      <a:pt x="2" y="105"/>
                    </a:lnTo>
                    <a:lnTo>
                      <a:pt x="0" y="10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99" name="Freeform 3041">
                <a:extLst>
                  <a:ext uri="{FF2B5EF4-FFF2-40B4-BE49-F238E27FC236}">
                    <a16:creationId xmlns:a16="http://schemas.microsoft.com/office/drawing/2014/main" id="{68A592E3-C76E-7C43-A9B4-6F5ED6522557}"/>
                  </a:ext>
                </a:extLst>
              </p:cNvPr>
              <p:cNvSpPr>
                <a:spLocks/>
              </p:cNvSpPr>
              <p:nvPr/>
            </p:nvSpPr>
            <p:spPr bwMode="auto">
              <a:xfrm>
                <a:off x="5251" y="2857"/>
                <a:ext cx="20" cy="11"/>
              </a:xfrm>
              <a:custGeom>
                <a:avLst/>
                <a:gdLst>
                  <a:gd name="T0" fmla="*/ 5 w 20"/>
                  <a:gd name="T1" fmla="*/ 9 h 11"/>
                  <a:gd name="T2" fmla="*/ 5 w 20"/>
                  <a:gd name="T3" fmla="*/ 9 h 11"/>
                  <a:gd name="T4" fmla="*/ 9 w 20"/>
                  <a:gd name="T5" fmla="*/ 9 h 11"/>
                  <a:gd name="T6" fmla="*/ 13 w 20"/>
                  <a:gd name="T7" fmla="*/ 9 h 11"/>
                  <a:gd name="T8" fmla="*/ 13 w 20"/>
                  <a:gd name="T9" fmla="*/ 9 h 11"/>
                  <a:gd name="T10" fmla="*/ 16 w 20"/>
                  <a:gd name="T11" fmla="*/ 11 h 11"/>
                  <a:gd name="T12" fmla="*/ 18 w 20"/>
                  <a:gd name="T13" fmla="*/ 11 h 11"/>
                  <a:gd name="T14" fmla="*/ 20 w 20"/>
                  <a:gd name="T15" fmla="*/ 9 h 11"/>
                  <a:gd name="T16" fmla="*/ 20 w 20"/>
                  <a:gd name="T17" fmla="*/ 9 h 11"/>
                  <a:gd name="T18" fmla="*/ 18 w 20"/>
                  <a:gd name="T19" fmla="*/ 8 h 11"/>
                  <a:gd name="T20" fmla="*/ 16 w 20"/>
                  <a:gd name="T21" fmla="*/ 6 h 11"/>
                  <a:gd name="T22" fmla="*/ 13 w 20"/>
                  <a:gd name="T23" fmla="*/ 2 h 11"/>
                  <a:gd name="T24" fmla="*/ 13 w 20"/>
                  <a:gd name="T25" fmla="*/ 2 h 11"/>
                  <a:gd name="T26" fmla="*/ 7 w 20"/>
                  <a:gd name="T27" fmla="*/ 4 h 11"/>
                  <a:gd name="T28" fmla="*/ 5 w 20"/>
                  <a:gd name="T29" fmla="*/ 2 h 11"/>
                  <a:gd name="T30" fmla="*/ 4 w 20"/>
                  <a:gd name="T31" fmla="*/ 2 h 11"/>
                  <a:gd name="T32" fmla="*/ 4 w 20"/>
                  <a:gd name="T33" fmla="*/ 2 h 11"/>
                  <a:gd name="T34" fmla="*/ 2 w 20"/>
                  <a:gd name="T35" fmla="*/ 0 h 11"/>
                  <a:gd name="T36" fmla="*/ 0 w 20"/>
                  <a:gd name="T37" fmla="*/ 2 h 11"/>
                  <a:gd name="T38" fmla="*/ 0 w 20"/>
                  <a:gd name="T39" fmla="*/ 2 h 11"/>
                  <a:gd name="T40" fmla="*/ 0 w 20"/>
                  <a:gd name="T41" fmla="*/ 4 h 11"/>
                  <a:gd name="T42" fmla="*/ 2 w 20"/>
                  <a:gd name="T43" fmla="*/ 6 h 11"/>
                  <a:gd name="T44" fmla="*/ 5 w 20"/>
                  <a:gd name="T45"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11">
                    <a:moveTo>
                      <a:pt x="5" y="9"/>
                    </a:moveTo>
                    <a:lnTo>
                      <a:pt x="5" y="9"/>
                    </a:lnTo>
                    <a:lnTo>
                      <a:pt x="9" y="9"/>
                    </a:lnTo>
                    <a:lnTo>
                      <a:pt x="13" y="9"/>
                    </a:lnTo>
                    <a:lnTo>
                      <a:pt x="13" y="9"/>
                    </a:lnTo>
                    <a:lnTo>
                      <a:pt x="16" y="11"/>
                    </a:lnTo>
                    <a:lnTo>
                      <a:pt x="18" y="11"/>
                    </a:lnTo>
                    <a:lnTo>
                      <a:pt x="20" y="9"/>
                    </a:lnTo>
                    <a:lnTo>
                      <a:pt x="20" y="9"/>
                    </a:lnTo>
                    <a:lnTo>
                      <a:pt x="18" y="8"/>
                    </a:lnTo>
                    <a:lnTo>
                      <a:pt x="16" y="6"/>
                    </a:lnTo>
                    <a:lnTo>
                      <a:pt x="13" y="2"/>
                    </a:lnTo>
                    <a:lnTo>
                      <a:pt x="13" y="2"/>
                    </a:lnTo>
                    <a:lnTo>
                      <a:pt x="7" y="4"/>
                    </a:lnTo>
                    <a:lnTo>
                      <a:pt x="5" y="2"/>
                    </a:lnTo>
                    <a:lnTo>
                      <a:pt x="4" y="2"/>
                    </a:lnTo>
                    <a:lnTo>
                      <a:pt x="4" y="2"/>
                    </a:lnTo>
                    <a:lnTo>
                      <a:pt x="2" y="0"/>
                    </a:lnTo>
                    <a:lnTo>
                      <a:pt x="0" y="2"/>
                    </a:lnTo>
                    <a:lnTo>
                      <a:pt x="0" y="2"/>
                    </a:lnTo>
                    <a:lnTo>
                      <a:pt x="0" y="4"/>
                    </a:lnTo>
                    <a:lnTo>
                      <a:pt x="2" y="6"/>
                    </a:lnTo>
                    <a:lnTo>
                      <a:pt x="5"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0" name="Freeform 3042">
                <a:extLst>
                  <a:ext uri="{FF2B5EF4-FFF2-40B4-BE49-F238E27FC236}">
                    <a16:creationId xmlns:a16="http://schemas.microsoft.com/office/drawing/2014/main" id="{31A91461-F588-7748-BE1C-55CDF59D25C0}"/>
                  </a:ext>
                </a:extLst>
              </p:cNvPr>
              <p:cNvSpPr>
                <a:spLocks/>
              </p:cNvSpPr>
              <p:nvPr/>
            </p:nvSpPr>
            <p:spPr bwMode="auto">
              <a:xfrm>
                <a:off x="5251" y="2857"/>
                <a:ext cx="20" cy="11"/>
              </a:xfrm>
              <a:custGeom>
                <a:avLst/>
                <a:gdLst>
                  <a:gd name="T0" fmla="*/ 5 w 20"/>
                  <a:gd name="T1" fmla="*/ 9 h 11"/>
                  <a:gd name="T2" fmla="*/ 5 w 20"/>
                  <a:gd name="T3" fmla="*/ 9 h 11"/>
                  <a:gd name="T4" fmla="*/ 9 w 20"/>
                  <a:gd name="T5" fmla="*/ 9 h 11"/>
                  <a:gd name="T6" fmla="*/ 13 w 20"/>
                  <a:gd name="T7" fmla="*/ 9 h 11"/>
                  <a:gd name="T8" fmla="*/ 13 w 20"/>
                  <a:gd name="T9" fmla="*/ 9 h 11"/>
                  <a:gd name="T10" fmla="*/ 16 w 20"/>
                  <a:gd name="T11" fmla="*/ 11 h 11"/>
                  <a:gd name="T12" fmla="*/ 18 w 20"/>
                  <a:gd name="T13" fmla="*/ 11 h 11"/>
                  <a:gd name="T14" fmla="*/ 20 w 20"/>
                  <a:gd name="T15" fmla="*/ 9 h 11"/>
                  <a:gd name="T16" fmla="*/ 20 w 20"/>
                  <a:gd name="T17" fmla="*/ 9 h 11"/>
                  <a:gd name="T18" fmla="*/ 18 w 20"/>
                  <a:gd name="T19" fmla="*/ 8 h 11"/>
                  <a:gd name="T20" fmla="*/ 16 w 20"/>
                  <a:gd name="T21" fmla="*/ 6 h 11"/>
                  <a:gd name="T22" fmla="*/ 13 w 20"/>
                  <a:gd name="T23" fmla="*/ 2 h 11"/>
                  <a:gd name="T24" fmla="*/ 13 w 20"/>
                  <a:gd name="T25" fmla="*/ 2 h 11"/>
                  <a:gd name="T26" fmla="*/ 7 w 20"/>
                  <a:gd name="T27" fmla="*/ 4 h 11"/>
                  <a:gd name="T28" fmla="*/ 5 w 20"/>
                  <a:gd name="T29" fmla="*/ 2 h 11"/>
                  <a:gd name="T30" fmla="*/ 4 w 20"/>
                  <a:gd name="T31" fmla="*/ 2 h 11"/>
                  <a:gd name="T32" fmla="*/ 4 w 20"/>
                  <a:gd name="T33" fmla="*/ 2 h 11"/>
                  <a:gd name="T34" fmla="*/ 2 w 20"/>
                  <a:gd name="T35" fmla="*/ 0 h 11"/>
                  <a:gd name="T36" fmla="*/ 0 w 20"/>
                  <a:gd name="T37" fmla="*/ 2 h 11"/>
                  <a:gd name="T38" fmla="*/ 0 w 20"/>
                  <a:gd name="T39" fmla="*/ 2 h 11"/>
                  <a:gd name="T40" fmla="*/ 0 w 20"/>
                  <a:gd name="T41" fmla="*/ 4 h 11"/>
                  <a:gd name="T42" fmla="*/ 2 w 20"/>
                  <a:gd name="T43" fmla="*/ 6 h 11"/>
                  <a:gd name="T44" fmla="*/ 5 w 20"/>
                  <a:gd name="T45"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11">
                    <a:moveTo>
                      <a:pt x="5" y="9"/>
                    </a:moveTo>
                    <a:lnTo>
                      <a:pt x="5" y="9"/>
                    </a:lnTo>
                    <a:lnTo>
                      <a:pt x="9" y="9"/>
                    </a:lnTo>
                    <a:lnTo>
                      <a:pt x="13" y="9"/>
                    </a:lnTo>
                    <a:lnTo>
                      <a:pt x="13" y="9"/>
                    </a:lnTo>
                    <a:lnTo>
                      <a:pt x="16" y="11"/>
                    </a:lnTo>
                    <a:lnTo>
                      <a:pt x="18" y="11"/>
                    </a:lnTo>
                    <a:lnTo>
                      <a:pt x="20" y="9"/>
                    </a:lnTo>
                    <a:lnTo>
                      <a:pt x="20" y="9"/>
                    </a:lnTo>
                    <a:lnTo>
                      <a:pt x="18" y="8"/>
                    </a:lnTo>
                    <a:lnTo>
                      <a:pt x="16" y="6"/>
                    </a:lnTo>
                    <a:lnTo>
                      <a:pt x="13" y="2"/>
                    </a:lnTo>
                    <a:lnTo>
                      <a:pt x="13" y="2"/>
                    </a:lnTo>
                    <a:lnTo>
                      <a:pt x="7" y="4"/>
                    </a:lnTo>
                    <a:lnTo>
                      <a:pt x="5" y="2"/>
                    </a:lnTo>
                    <a:lnTo>
                      <a:pt x="4" y="2"/>
                    </a:lnTo>
                    <a:lnTo>
                      <a:pt x="4" y="2"/>
                    </a:lnTo>
                    <a:lnTo>
                      <a:pt x="2" y="0"/>
                    </a:lnTo>
                    <a:lnTo>
                      <a:pt x="0" y="2"/>
                    </a:lnTo>
                    <a:lnTo>
                      <a:pt x="0" y="2"/>
                    </a:lnTo>
                    <a:lnTo>
                      <a:pt x="0" y="4"/>
                    </a:lnTo>
                    <a:lnTo>
                      <a:pt x="2" y="6"/>
                    </a:lnTo>
                    <a:lnTo>
                      <a:pt x="5"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1" name="Freeform 3043">
                <a:extLst>
                  <a:ext uri="{FF2B5EF4-FFF2-40B4-BE49-F238E27FC236}">
                    <a16:creationId xmlns:a16="http://schemas.microsoft.com/office/drawing/2014/main" id="{4EDCAA3C-2808-D447-9A24-7E24675518C7}"/>
                  </a:ext>
                </a:extLst>
              </p:cNvPr>
              <p:cNvSpPr>
                <a:spLocks/>
              </p:cNvSpPr>
              <p:nvPr/>
            </p:nvSpPr>
            <p:spPr bwMode="auto">
              <a:xfrm>
                <a:off x="5269" y="2841"/>
                <a:ext cx="11" cy="22"/>
              </a:xfrm>
              <a:custGeom>
                <a:avLst/>
                <a:gdLst>
                  <a:gd name="T0" fmla="*/ 4 w 11"/>
                  <a:gd name="T1" fmla="*/ 15 h 22"/>
                  <a:gd name="T2" fmla="*/ 4 w 11"/>
                  <a:gd name="T3" fmla="*/ 15 h 22"/>
                  <a:gd name="T4" fmla="*/ 7 w 11"/>
                  <a:gd name="T5" fmla="*/ 18 h 22"/>
                  <a:gd name="T6" fmla="*/ 11 w 11"/>
                  <a:gd name="T7" fmla="*/ 22 h 22"/>
                  <a:gd name="T8" fmla="*/ 11 w 11"/>
                  <a:gd name="T9" fmla="*/ 22 h 22"/>
                  <a:gd name="T10" fmla="*/ 11 w 11"/>
                  <a:gd name="T11" fmla="*/ 18 h 22"/>
                  <a:gd name="T12" fmla="*/ 9 w 11"/>
                  <a:gd name="T13" fmla="*/ 13 h 22"/>
                  <a:gd name="T14" fmla="*/ 9 w 11"/>
                  <a:gd name="T15" fmla="*/ 13 h 22"/>
                  <a:gd name="T16" fmla="*/ 5 w 11"/>
                  <a:gd name="T17" fmla="*/ 9 h 22"/>
                  <a:gd name="T18" fmla="*/ 5 w 11"/>
                  <a:gd name="T19" fmla="*/ 9 h 22"/>
                  <a:gd name="T20" fmla="*/ 5 w 11"/>
                  <a:gd name="T21" fmla="*/ 8 h 22"/>
                  <a:gd name="T22" fmla="*/ 5 w 11"/>
                  <a:gd name="T23" fmla="*/ 8 h 22"/>
                  <a:gd name="T24" fmla="*/ 5 w 11"/>
                  <a:gd name="T25" fmla="*/ 6 h 22"/>
                  <a:gd name="T26" fmla="*/ 5 w 11"/>
                  <a:gd name="T27" fmla="*/ 6 h 22"/>
                  <a:gd name="T28" fmla="*/ 4 w 11"/>
                  <a:gd name="T29" fmla="*/ 2 h 22"/>
                  <a:gd name="T30" fmla="*/ 4 w 11"/>
                  <a:gd name="T31" fmla="*/ 2 h 22"/>
                  <a:gd name="T32" fmla="*/ 2 w 11"/>
                  <a:gd name="T33" fmla="*/ 0 h 22"/>
                  <a:gd name="T34" fmla="*/ 0 w 11"/>
                  <a:gd name="T35" fmla="*/ 0 h 22"/>
                  <a:gd name="T36" fmla="*/ 0 w 11"/>
                  <a:gd name="T37" fmla="*/ 2 h 22"/>
                  <a:gd name="T38" fmla="*/ 0 w 11"/>
                  <a:gd name="T39" fmla="*/ 2 h 22"/>
                  <a:gd name="T40" fmla="*/ 2 w 11"/>
                  <a:gd name="T41" fmla="*/ 8 h 22"/>
                  <a:gd name="T42" fmla="*/ 4 w 11"/>
                  <a:gd name="T4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2">
                    <a:moveTo>
                      <a:pt x="4" y="15"/>
                    </a:moveTo>
                    <a:lnTo>
                      <a:pt x="4" y="15"/>
                    </a:lnTo>
                    <a:lnTo>
                      <a:pt x="7" y="18"/>
                    </a:lnTo>
                    <a:lnTo>
                      <a:pt x="11" y="22"/>
                    </a:lnTo>
                    <a:lnTo>
                      <a:pt x="11" y="22"/>
                    </a:lnTo>
                    <a:lnTo>
                      <a:pt x="11" y="18"/>
                    </a:lnTo>
                    <a:lnTo>
                      <a:pt x="9" y="13"/>
                    </a:lnTo>
                    <a:lnTo>
                      <a:pt x="9" y="13"/>
                    </a:lnTo>
                    <a:lnTo>
                      <a:pt x="5" y="9"/>
                    </a:lnTo>
                    <a:lnTo>
                      <a:pt x="5" y="9"/>
                    </a:lnTo>
                    <a:lnTo>
                      <a:pt x="5" y="8"/>
                    </a:lnTo>
                    <a:lnTo>
                      <a:pt x="5" y="8"/>
                    </a:lnTo>
                    <a:lnTo>
                      <a:pt x="5" y="6"/>
                    </a:lnTo>
                    <a:lnTo>
                      <a:pt x="5" y="6"/>
                    </a:lnTo>
                    <a:lnTo>
                      <a:pt x="4" y="2"/>
                    </a:lnTo>
                    <a:lnTo>
                      <a:pt x="4" y="2"/>
                    </a:lnTo>
                    <a:lnTo>
                      <a:pt x="2" y="0"/>
                    </a:lnTo>
                    <a:lnTo>
                      <a:pt x="0" y="0"/>
                    </a:lnTo>
                    <a:lnTo>
                      <a:pt x="0" y="2"/>
                    </a:lnTo>
                    <a:lnTo>
                      <a:pt x="0" y="2"/>
                    </a:lnTo>
                    <a:lnTo>
                      <a:pt x="2" y="8"/>
                    </a:lnTo>
                    <a:lnTo>
                      <a:pt x="4" y="1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2" name="Freeform 3044">
                <a:extLst>
                  <a:ext uri="{FF2B5EF4-FFF2-40B4-BE49-F238E27FC236}">
                    <a16:creationId xmlns:a16="http://schemas.microsoft.com/office/drawing/2014/main" id="{C15896C1-6A22-5143-9559-2A5635008F77}"/>
                  </a:ext>
                </a:extLst>
              </p:cNvPr>
              <p:cNvSpPr>
                <a:spLocks/>
              </p:cNvSpPr>
              <p:nvPr/>
            </p:nvSpPr>
            <p:spPr bwMode="auto">
              <a:xfrm>
                <a:off x="5269" y="2841"/>
                <a:ext cx="11" cy="22"/>
              </a:xfrm>
              <a:custGeom>
                <a:avLst/>
                <a:gdLst>
                  <a:gd name="T0" fmla="*/ 4 w 11"/>
                  <a:gd name="T1" fmla="*/ 15 h 22"/>
                  <a:gd name="T2" fmla="*/ 4 w 11"/>
                  <a:gd name="T3" fmla="*/ 15 h 22"/>
                  <a:gd name="T4" fmla="*/ 7 w 11"/>
                  <a:gd name="T5" fmla="*/ 18 h 22"/>
                  <a:gd name="T6" fmla="*/ 11 w 11"/>
                  <a:gd name="T7" fmla="*/ 22 h 22"/>
                  <a:gd name="T8" fmla="*/ 11 w 11"/>
                  <a:gd name="T9" fmla="*/ 22 h 22"/>
                  <a:gd name="T10" fmla="*/ 11 w 11"/>
                  <a:gd name="T11" fmla="*/ 18 h 22"/>
                  <a:gd name="T12" fmla="*/ 9 w 11"/>
                  <a:gd name="T13" fmla="*/ 13 h 22"/>
                  <a:gd name="T14" fmla="*/ 9 w 11"/>
                  <a:gd name="T15" fmla="*/ 13 h 22"/>
                  <a:gd name="T16" fmla="*/ 5 w 11"/>
                  <a:gd name="T17" fmla="*/ 9 h 22"/>
                  <a:gd name="T18" fmla="*/ 5 w 11"/>
                  <a:gd name="T19" fmla="*/ 9 h 22"/>
                  <a:gd name="T20" fmla="*/ 5 w 11"/>
                  <a:gd name="T21" fmla="*/ 8 h 22"/>
                  <a:gd name="T22" fmla="*/ 5 w 11"/>
                  <a:gd name="T23" fmla="*/ 8 h 22"/>
                  <a:gd name="T24" fmla="*/ 5 w 11"/>
                  <a:gd name="T25" fmla="*/ 6 h 22"/>
                  <a:gd name="T26" fmla="*/ 5 w 11"/>
                  <a:gd name="T27" fmla="*/ 6 h 22"/>
                  <a:gd name="T28" fmla="*/ 4 w 11"/>
                  <a:gd name="T29" fmla="*/ 2 h 22"/>
                  <a:gd name="T30" fmla="*/ 4 w 11"/>
                  <a:gd name="T31" fmla="*/ 2 h 22"/>
                  <a:gd name="T32" fmla="*/ 2 w 11"/>
                  <a:gd name="T33" fmla="*/ 0 h 22"/>
                  <a:gd name="T34" fmla="*/ 0 w 11"/>
                  <a:gd name="T35" fmla="*/ 0 h 22"/>
                  <a:gd name="T36" fmla="*/ 0 w 11"/>
                  <a:gd name="T37" fmla="*/ 2 h 22"/>
                  <a:gd name="T38" fmla="*/ 0 w 11"/>
                  <a:gd name="T39" fmla="*/ 2 h 22"/>
                  <a:gd name="T40" fmla="*/ 2 w 11"/>
                  <a:gd name="T41" fmla="*/ 8 h 22"/>
                  <a:gd name="T42" fmla="*/ 4 w 11"/>
                  <a:gd name="T4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2">
                    <a:moveTo>
                      <a:pt x="4" y="15"/>
                    </a:moveTo>
                    <a:lnTo>
                      <a:pt x="4" y="15"/>
                    </a:lnTo>
                    <a:lnTo>
                      <a:pt x="7" y="18"/>
                    </a:lnTo>
                    <a:lnTo>
                      <a:pt x="11" y="22"/>
                    </a:lnTo>
                    <a:lnTo>
                      <a:pt x="11" y="22"/>
                    </a:lnTo>
                    <a:lnTo>
                      <a:pt x="11" y="18"/>
                    </a:lnTo>
                    <a:lnTo>
                      <a:pt x="9" y="13"/>
                    </a:lnTo>
                    <a:lnTo>
                      <a:pt x="9" y="13"/>
                    </a:lnTo>
                    <a:lnTo>
                      <a:pt x="5" y="9"/>
                    </a:lnTo>
                    <a:lnTo>
                      <a:pt x="5" y="9"/>
                    </a:lnTo>
                    <a:lnTo>
                      <a:pt x="5" y="8"/>
                    </a:lnTo>
                    <a:lnTo>
                      <a:pt x="5" y="8"/>
                    </a:lnTo>
                    <a:lnTo>
                      <a:pt x="5" y="6"/>
                    </a:lnTo>
                    <a:lnTo>
                      <a:pt x="5" y="6"/>
                    </a:lnTo>
                    <a:lnTo>
                      <a:pt x="4" y="2"/>
                    </a:lnTo>
                    <a:lnTo>
                      <a:pt x="4" y="2"/>
                    </a:lnTo>
                    <a:lnTo>
                      <a:pt x="2" y="0"/>
                    </a:lnTo>
                    <a:lnTo>
                      <a:pt x="0" y="0"/>
                    </a:lnTo>
                    <a:lnTo>
                      <a:pt x="0" y="2"/>
                    </a:lnTo>
                    <a:lnTo>
                      <a:pt x="0" y="2"/>
                    </a:lnTo>
                    <a:lnTo>
                      <a:pt x="2" y="8"/>
                    </a:lnTo>
                    <a:lnTo>
                      <a:pt x="4" y="1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3" name="Freeform 3045">
                <a:extLst>
                  <a:ext uri="{FF2B5EF4-FFF2-40B4-BE49-F238E27FC236}">
                    <a16:creationId xmlns:a16="http://schemas.microsoft.com/office/drawing/2014/main" id="{756DD08E-2DA5-EF40-A6E3-3C6766342D44}"/>
                  </a:ext>
                </a:extLst>
              </p:cNvPr>
              <p:cNvSpPr>
                <a:spLocks/>
              </p:cNvSpPr>
              <p:nvPr/>
            </p:nvSpPr>
            <p:spPr bwMode="auto">
              <a:xfrm>
                <a:off x="5276" y="2874"/>
                <a:ext cx="16" cy="8"/>
              </a:xfrm>
              <a:custGeom>
                <a:avLst/>
                <a:gdLst>
                  <a:gd name="T0" fmla="*/ 9 w 16"/>
                  <a:gd name="T1" fmla="*/ 7 h 8"/>
                  <a:gd name="T2" fmla="*/ 9 w 16"/>
                  <a:gd name="T3" fmla="*/ 7 h 8"/>
                  <a:gd name="T4" fmla="*/ 16 w 16"/>
                  <a:gd name="T5" fmla="*/ 8 h 8"/>
                  <a:gd name="T6" fmla="*/ 16 w 16"/>
                  <a:gd name="T7" fmla="*/ 8 h 8"/>
                  <a:gd name="T8" fmla="*/ 14 w 16"/>
                  <a:gd name="T9" fmla="*/ 5 h 8"/>
                  <a:gd name="T10" fmla="*/ 9 w 16"/>
                  <a:gd name="T11" fmla="*/ 1 h 8"/>
                  <a:gd name="T12" fmla="*/ 9 w 16"/>
                  <a:gd name="T13" fmla="*/ 1 h 8"/>
                  <a:gd name="T14" fmla="*/ 5 w 16"/>
                  <a:gd name="T15" fmla="*/ 0 h 8"/>
                  <a:gd name="T16" fmla="*/ 2 w 16"/>
                  <a:gd name="T17" fmla="*/ 0 h 8"/>
                  <a:gd name="T18" fmla="*/ 0 w 16"/>
                  <a:gd name="T19" fmla="*/ 0 h 8"/>
                  <a:gd name="T20" fmla="*/ 0 w 16"/>
                  <a:gd name="T21" fmla="*/ 0 h 8"/>
                  <a:gd name="T22" fmla="*/ 4 w 16"/>
                  <a:gd name="T23" fmla="*/ 1 h 8"/>
                  <a:gd name="T24" fmla="*/ 4 w 16"/>
                  <a:gd name="T25" fmla="*/ 1 h 8"/>
                  <a:gd name="T26" fmla="*/ 5 w 16"/>
                  <a:gd name="T27" fmla="*/ 5 h 8"/>
                  <a:gd name="T28" fmla="*/ 9 w 16"/>
                  <a:gd name="T2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8">
                    <a:moveTo>
                      <a:pt x="9" y="7"/>
                    </a:moveTo>
                    <a:lnTo>
                      <a:pt x="9" y="7"/>
                    </a:lnTo>
                    <a:lnTo>
                      <a:pt x="16" y="8"/>
                    </a:lnTo>
                    <a:lnTo>
                      <a:pt x="16" y="8"/>
                    </a:lnTo>
                    <a:lnTo>
                      <a:pt x="14" y="5"/>
                    </a:lnTo>
                    <a:lnTo>
                      <a:pt x="9" y="1"/>
                    </a:lnTo>
                    <a:lnTo>
                      <a:pt x="9" y="1"/>
                    </a:lnTo>
                    <a:lnTo>
                      <a:pt x="5" y="0"/>
                    </a:lnTo>
                    <a:lnTo>
                      <a:pt x="2" y="0"/>
                    </a:lnTo>
                    <a:lnTo>
                      <a:pt x="0" y="0"/>
                    </a:lnTo>
                    <a:lnTo>
                      <a:pt x="0" y="0"/>
                    </a:lnTo>
                    <a:lnTo>
                      <a:pt x="4" y="1"/>
                    </a:lnTo>
                    <a:lnTo>
                      <a:pt x="4" y="1"/>
                    </a:lnTo>
                    <a:lnTo>
                      <a:pt x="5" y="5"/>
                    </a:lnTo>
                    <a:lnTo>
                      <a:pt x="9"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4" name="Freeform 3046">
                <a:extLst>
                  <a:ext uri="{FF2B5EF4-FFF2-40B4-BE49-F238E27FC236}">
                    <a16:creationId xmlns:a16="http://schemas.microsoft.com/office/drawing/2014/main" id="{BAFB518C-91C0-F74B-B89B-854AB20D945C}"/>
                  </a:ext>
                </a:extLst>
              </p:cNvPr>
              <p:cNvSpPr>
                <a:spLocks/>
              </p:cNvSpPr>
              <p:nvPr/>
            </p:nvSpPr>
            <p:spPr bwMode="auto">
              <a:xfrm>
                <a:off x="5276" y="2874"/>
                <a:ext cx="16" cy="8"/>
              </a:xfrm>
              <a:custGeom>
                <a:avLst/>
                <a:gdLst>
                  <a:gd name="T0" fmla="*/ 9 w 16"/>
                  <a:gd name="T1" fmla="*/ 7 h 8"/>
                  <a:gd name="T2" fmla="*/ 9 w 16"/>
                  <a:gd name="T3" fmla="*/ 7 h 8"/>
                  <a:gd name="T4" fmla="*/ 16 w 16"/>
                  <a:gd name="T5" fmla="*/ 8 h 8"/>
                  <a:gd name="T6" fmla="*/ 16 w 16"/>
                  <a:gd name="T7" fmla="*/ 8 h 8"/>
                  <a:gd name="T8" fmla="*/ 14 w 16"/>
                  <a:gd name="T9" fmla="*/ 5 h 8"/>
                  <a:gd name="T10" fmla="*/ 9 w 16"/>
                  <a:gd name="T11" fmla="*/ 1 h 8"/>
                  <a:gd name="T12" fmla="*/ 9 w 16"/>
                  <a:gd name="T13" fmla="*/ 1 h 8"/>
                  <a:gd name="T14" fmla="*/ 5 w 16"/>
                  <a:gd name="T15" fmla="*/ 0 h 8"/>
                  <a:gd name="T16" fmla="*/ 2 w 16"/>
                  <a:gd name="T17" fmla="*/ 0 h 8"/>
                  <a:gd name="T18" fmla="*/ 0 w 16"/>
                  <a:gd name="T19" fmla="*/ 0 h 8"/>
                  <a:gd name="T20" fmla="*/ 0 w 16"/>
                  <a:gd name="T21" fmla="*/ 0 h 8"/>
                  <a:gd name="T22" fmla="*/ 4 w 16"/>
                  <a:gd name="T23" fmla="*/ 1 h 8"/>
                  <a:gd name="T24" fmla="*/ 4 w 16"/>
                  <a:gd name="T25" fmla="*/ 1 h 8"/>
                  <a:gd name="T26" fmla="*/ 5 w 16"/>
                  <a:gd name="T27" fmla="*/ 5 h 8"/>
                  <a:gd name="T28" fmla="*/ 9 w 16"/>
                  <a:gd name="T2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8">
                    <a:moveTo>
                      <a:pt x="9" y="7"/>
                    </a:moveTo>
                    <a:lnTo>
                      <a:pt x="9" y="7"/>
                    </a:lnTo>
                    <a:lnTo>
                      <a:pt x="16" y="8"/>
                    </a:lnTo>
                    <a:lnTo>
                      <a:pt x="16" y="8"/>
                    </a:lnTo>
                    <a:lnTo>
                      <a:pt x="14" y="5"/>
                    </a:lnTo>
                    <a:lnTo>
                      <a:pt x="9" y="1"/>
                    </a:lnTo>
                    <a:lnTo>
                      <a:pt x="9" y="1"/>
                    </a:lnTo>
                    <a:lnTo>
                      <a:pt x="5" y="0"/>
                    </a:lnTo>
                    <a:lnTo>
                      <a:pt x="2" y="0"/>
                    </a:lnTo>
                    <a:lnTo>
                      <a:pt x="0" y="0"/>
                    </a:lnTo>
                    <a:lnTo>
                      <a:pt x="0" y="0"/>
                    </a:lnTo>
                    <a:lnTo>
                      <a:pt x="4" y="1"/>
                    </a:lnTo>
                    <a:lnTo>
                      <a:pt x="4" y="1"/>
                    </a:lnTo>
                    <a:lnTo>
                      <a:pt x="5" y="5"/>
                    </a:lnTo>
                    <a:lnTo>
                      <a:pt x="9"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5" name="Freeform 3047">
                <a:extLst>
                  <a:ext uri="{FF2B5EF4-FFF2-40B4-BE49-F238E27FC236}">
                    <a16:creationId xmlns:a16="http://schemas.microsoft.com/office/drawing/2014/main" id="{8B35A8DB-5EA9-BA45-B7EA-49A9ACC9C7A8}"/>
                  </a:ext>
                </a:extLst>
              </p:cNvPr>
              <p:cNvSpPr>
                <a:spLocks/>
              </p:cNvSpPr>
              <p:nvPr/>
            </p:nvSpPr>
            <p:spPr bwMode="auto">
              <a:xfrm>
                <a:off x="3019" y="1979"/>
                <a:ext cx="102" cy="86"/>
              </a:xfrm>
              <a:custGeom>
                <a:avLst/>
                <a:gdLst>
                  <a:gd name="T0" fmla="*/ 91 w 102"/>
                  <a:gd name="T1" fmla="*/ 21 h 86"/>
                  <a:gd name="T2" fmla="*/ 73 w 102"/>
                  <a:gd name="T3" fmla="*/ 20 h 86"/>
                  <a:gd name="T4" fmla="*/ 68 w 102"/>
                  <a:gd name="T5" fmla="*/ 18 h 86"/>
                  <a:gd name="T6" fmla="*/ 61 w 102"/>
                  <a:gd name="T7" fmla="*/ 23 h 86"/>
                  <a:gd name="T8" fmla="*/ 59 w 102"/>
                  <a:gd name="T9" fmla="*/ 28 h 86"/>
                  <a:gd name="T10" fmla="*/ 66 w 102"/>
                  <a:gd name="T11" fmla="*/ 32 h 86"/>
                  <a:gd name="T12" fmla="*/ 63 w 102"/>
                  <a:gd name="T13" fmla="*/ 32 h 86"/>
                  <a:gd name="T14" fmla="*/ 57 w 102"/>
                  <a:gd name="T15" fmla="*/ 34 h 86"/>
                  <a:gd name="T16" fmla="*/ 61 w 102"/>
                  <a:gd name="T17" fmla="*/ 39 h 86"/>
                  <a:gd name="T18" fmla="*/ 54 w 102"/>
                  <a:gd name="T19" fmla="*/ 32 h 86"/>
                  <a:gd name="T20" fmla="*/ 54 w 102"/>
                  <a:gd name="T21" fmla="*/ 36 h 86"/>
                  <a:gd name="T22" fmla="*/ 54 w 102"/>
                  <a:gd name="T23" fmla="*/ 39 h 86"/>
                  <a:gd name="T24" fmla="*/ 50 w 102"/>
                  <a:gd name="T25" fmla="*/ 34 h 86"/>
                  <a:gd name="T26" fmla="*/ 43 w 102"/>
                  <a:gd name="T27" fmla="*/ 27 h 86"/>
                  <a:gd name="T28" fmla="*/ 40 w 102"/>
                  <a:gd name="T29" fmla="*/ 27 h 86"/>
                  <a:gd name="T30" fmla="*/ 41 w 102"/>
                  <a:gd name="T31" fmla="*/ 41 h 86"/>
                  <a:gd name="T32" fmla="*/ 48 w 102"/>
                  <a:gd name="T33" fmla="*/ 50 h 86"/>
                  <a:gd name="T34" fmla="*/ 48 w 102"/>
                  <a:gd name="T35" fmla="*/ 57 h 86"/>
                  <a:gd name="T36" fmla="*/ 48 w 102"/>
                  <a:gd name="T37" fmla="*/ 53 h 86"/>
                  <a:gd name="T38" fmla="*/ 43 w 102"/>
                  <a:gd name="T39" fmla="*/ 52 h 86"/>
                  <a:gd name="T40" fmla="*/ 45 w 102"/>
                  <a:gd name="T41" fmla="*/ 59 h 86"/>
                  <a:gd name="T42" fmla="*/ 38 w 102"/>
                  <a:gd name="T43" fmla="*/ 61 h 86"/>
                  <a:gd name="T44" fmla="*/ 47 w 102"/>
                  <a:gd name="T45" fmla="*/ 66 h 86"/>
                  <a:gd name="T46" fmla="*/ 52 w 102"/>
                  <a:gd name="T47" fmla="*/ 70 h 86"/>
                  <a:gd name="T48" fmla="*/ 57 w 102"/>
                  <a:gd name="T49" fmla="*/ 73 h 86"/>
                  <a:gd name="T50" fmla="*/ 61 w 102"/>
                  <a:gd name="T51" fmla="*/ 75 h 86"/>
                  <a:gd name="T52" fmla="*/ 57 w 102"/>
                  <a:gd name="T53" fmla="*/ 84 h 86"/>
                  <a:gd name="T54" fmla="*/ 47 w 102"/>
                  <a:gd name="T55" fmla="*/ 80 h 86"/>
                  <a:gd name="T56" fmla="*/ 47 w 102"/>
                  <a:gd name="T57" fmla="*/ 78 h 86"/>
                  <a:gd name="T58" fmla="*/ 45 w 102"/>
                  <a:gd name="T59" fmla="*/ 75 h 86"/>
                  <a:gd name="T60" fmla="*/ 38 w 102"/>
                  <a:gd name="T61" fmla="*/ 73 h 86"/>
                  <a:gd name="T62" fmla="*/ 32 w 102"/>
                  <a:gd name="T63" fmla="*/ 73 h 86"/>
                  <a:gd name="T64" fmla="*/ 23 w 102"/>
                  <a:gd name="T65" fmla="*/ 73 h 86"/>
                  <a:gd name="T66" fmla="*/ 18 w 102"/>
                  <a:gd name="T67" fmla="*/ 71 h 86"/>
                  <a:gd name="T68" fmla="*/ 16 w 102"/>
                  <a:gd name="T69" fmla="*/ 73 h 86"/>
                  <a:gd name="T70" fmla="*/ 13 w 102"/>
                  <a:gd name="T71" fmla="*/ 62 h 86"/>
                  <a:gd name="T72" fmla="*/ 15 w 102"/>
                  <a:gd name="T73" fmla="*/ 59 h 86"/>
                  <a:gd name="T74" fmla="*/ 9 w 102"/>
                  <a:gd name="T75" fmla="*/ 59 h 86"/>
                  <a:gd name="T76" fmla="*/ 2 w 102"/>
                  <a:gd name="T77" fmla="*/ 50 h 86"/>
                  <a:gd name="T78" fmla="*/ 0 w 102"/>
                  <a:gd name="T79" fmla="*/ 45 h 86"/>
                  <a:gd name="T80" fmla="*/ 0 w 102"/>
                  <a:gd name="T81" fmla="*/ 45 h 86"/>
                  <a:gd name="T82" fmla="*/ 4 w 102"/>
                  <a:gd name="T83" fmla="*/ 41 h 86"/>
                  <a:gd name="T84" fmla="*/ 7 w 102"/>
                  <a:gd name="T85" fmla="*/ 36 h 86"/>
                  <a:gd name="T86" fmla="*/ 15 w 102"/>
                  <a:gd name="T87" fmla="*/ 27 h 86"/>
                  <a:gd name="T88" fmla="*/ 23 w 102"/>
                  <a:gd name="T89" fmla="*/ 18 h 86"/>
                  <a:gd name="T90" fmla="*/ 32 w 102"/>
                  <a:gd name="T91" fmla="*/ 14 h 86"/>
                  <a:gd name="T92" fmla="*/ 43 w 102"/>
                  <a:gd name="T93" fmla="*/ 9 h 86"/>
                  <a:gd name="T94" fmla="*/ 75 w 102"/>
                  <a:gd name="T95" fmla="*/ 7 h 86"/>
                  <a:gd name="T96" fmla="*/ 91 w 102"/>
                  <a:gd name="T97" fmla="*/ 11 h 86"/>
                  <a:gd name="T98" fmla="*/ 95 w 102"/>
                  <a:gd name="T99" fmla="*/ 0 h 86"/>
                  <a:gd name="T100" fmla="*/ 100 w 102"/>
                  <a:gd name="T101" fmla="*/ 2 h 86"/>
                  <a:gd name="T102" fmla="*/ 102 w 102"/>
                  <a:gd name="T103" fmla="*/ 7 h 86"/>
                  <a:gd name="T104" fmla="*/ 97 w 102"/>
                  <a:gd name="T105"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 h="86">
                    <a:moveTo>
                      <a:pt x="95" y="23"/>
                    </a:moveTo>
                    <a:lnTo>
                      <a:pt x="91" y="21"/>
                    </a:lnTo>
                    <a:lnTo>
                      <a:pt x="77" y="18"/>
                    </a:lnTo>
                    <a:lnTo>
                      <a:pt x="73" y="20"/>
                    </a:lnTo>
                    <a:lnTo>
                      <a:pt x="72" y="20"/>
                    </a:lnTo>
                    <a:lnTo>
                      <a:pt x="68" y="18"/>
                    </a:lnTo>
                    <a:lnTo>
                      <a:pt x="65" y="21"/>
                    </a:lnTo>
                    <a:lnTo>
                      <a:pt x="61" y="23"/>
                    </a:lnTo>
                    <a:lnTo>
                      <a:pt x="56" y="25"/>
                    </a:lnTo>
                    <a:lnTo>
                      <a:pt x="59" y="28"/>
                    </a:lnTo>
                    <a:lnTo>
                      <a:pt x="63" y="30"/>
                    </a:lnTo>
                    <a:lnTo>
                      <a:pt x="66" y="32"/>
                    </a:lnTo>
                    <a:lnTo>
                      <a:pt x="66" y="34"/>
                    </a:lnTo>
                    <a:lnTo>
                      <a:pt x="63" y="32"/>
                    </a:lnTo>
                    <a:lnTo>
                      <a:pt x="59" y="30"/>
                    </a:lnTo>
                    <a:lnTo>
                      <a:pt x="57" y="34"/>
                    </a:lnTo>
                    <a:lnTo>
                      <a:pt x="61" y="36"/>
                    </a:lnTo>
                    <a:lnTo>
                      <a:pt x="61" y="39"/>
                    </a:lnTo>
                    <a:lnTo>
                      <a:pt x="57" y="34"/>
                    </a:lnTo>
                    <a:lnTo>
                      <a:pt x="54" y="32"/>
                    </a:lnTo>
                    <a:lnTo>
                      <a:pt x="52" y="34"/>
                    </a:lnTo>
                    <a:lnTo>
                      <a:pt x="54" y="36"/>
                    </a:lnTo>
                    <a:lnTo>
                      <a:pt x="56" y="39"/>
                    </a:lnTo>
                    <a:lnTo>
                      <a:pt x="54" y="39"/>
                    </a:lnTo>
                    <a:lnTo>
                      <a:pt x="52" y="37"/>
                    </a:lnTo>
                    <a:lnTo>
                      <a:pt x="50" y="34"/>
                    </a:lnTo>
                    <a:lnTo>
                      <a:pt x="43" y="28"/>
                    </a:lnTo>
                    <a:lnTo>
                      <a:pt x="43" y="27"/>
                    </a:lnTo>
                    <a:lnTo>
                      <a:pt x="43" y="25"/>
                    </a:lnTo>
                    <a:lnTo>
                      <a:pt x="40" y="27"/>
                    </a:lnTo>
                    <a:lnTo>
                      <a:pt x="40" y="39"/>
                    </a:lnTo>
                    <a:lnTo>
                      <a:pt x="41" y="41"/>
                    </a:lnTo>
                    <a:lnTo>
                      <a:pt x="43" y="45"/>
                    </a:lnTo>
                    <a:lnTo>
                      <a:pt x="48" y="50"/>
                    </a:lnTo>
                    <a:lnTo>
                      <a:pt x="50" y="55"/>
                    </a:lnTo>
                    <a:lnTo>
                      <a:pt x="48" y="57"/>
                    </a:lnTo>
                    <a:lnTo>
                      <a:pt x="47" y="57"/>
                    </a:lnTo>
                    <a:lnTo>
                      <a:pt x="48" y="53"/>
                    </a:lnTo>
                    <a:lnTo>
                      <a:pt x="47" y="52"/>
                    </a:lnTo>
                    <a:lnTo>
                      <a:pt x="43" y="52"/>
                    </a:lnTo>
                    <a:lnTo>
                      <a:pt x="43" y="55"/>
                    </a:lnTo>
                    <a:lnTo>
                      <a:pt x="45" y="59"/>
                    </a:lnTo>
                    <a:lnTo>
                      <a:pt x="43" y="59"/>
                    </a:lnTo>
                    <a:lnTo>
                      <a:pt x="38" y="61"/>
                    </a:lnTo>
                    <a:lnTo>
                      <a:pt x="40" y="62"/>
                    </a:lnTo>
                    <a:lnTo>
                      <a:pt x="47" y="66"/>
                    </a:lnTo>
                    <a:lnTo>
                      <a:pt x="50" y="66"/>
                    </a:lnTo>
                    <a:lnTo>
                      <a:pt x="52" y="70"/>
                    </a:lnTo>
                    <a:lnTo>
                      <a:pt x="54" y="70"/>
                    </a:lnTo>
                    <a:lnTo>
                      <a:pt x="57" y="73"/>
                    </a:lnTo>
                    <a:lnTo>
                      <a:pt x="59" y="73"/>
                    </a:lnTo>
                    <a:lnTo>
                      <a:pt x="61" y="75"/>
                    </a:lnTo>
                    <a:lnTo>
                      <a:pt x="61" y="86"/>
                    </a:lnTo>
                    <a:lnTo>
                      <a:pt x="57" y="84"/>
                    </a:lnTo>
                    <a:lnTo>
                      <a:pt x="56" y="80"/>
                    </a:lnTo>
                    <a:lnTo>
                      <a:pt x="47" y="80"/>
                    </a:lnTo>
                    <a:lnTo>
                      <a:pt x="45" y="78"/>
                    </a:lnTo>
                    <a:lnTo>
                      <a:pt x="47" y="78"/>
                    </a:lnTo>
                    <a:lnTo>
                      <a:pt x="48" y="75"/>
                    </a:lnTo>
                    <a:lnTo>
                      <a:pt x="45" y="75"/>
                    </a:lnTo>
                    <a:lnTo>
                      <a:pt x="40" y="71"/>
                    </a:lnTo>
                    <a:lnTo>
                      <a:pt x="38" y="73"/>
                    </a:lnTo>
                    <a:lnTo>
                      <a:pt x="36" y="71"/>
                    </a:lnTo>
                    <a:lnTo>
                      <a:pt x="32" y="73"/>
                    </a:lnTo>
                    <a:lnTo>
                      <a:pt x="29" y="71"/>
                    </a:lnTo>
                    <a:lnTo>
                      <a:pt x="23" y="73"/>
                    </a:lnTo>
                    <a:lnTo>
                      <a:pt x="20" y="71"/>
                    </a:lnTo>
                    <a:lnTo>
                      <a:pt x="18" y="71"/>
                    </a:lnTo>
                    <a:lnTo>
                      <a:pt x="18" y="71"/>
                    </a:lnTo>
                    <a:lnTo>
                      <a:pt x="16" y="73"/>
                    </a:lnTo>
                    <a:lnTo>
                      <a:pt x="9" y="61"/>
                    </a:lnTo>
                    <a:lnTo>
                      <a:pt x="13" y="62"/>
                    </a:lnTo>
                    <a:lnTo>
                      <a:pt x="15" y="61"/>
                    </a:lnTo>
                    <a:lnTo>
                      <a:pt x="15" y="59"/>
                    </a:lnTo>
                    <a:lnTo>
                      <a:pt x="9" y="57"/>
                    </a:lnTo>
                    <a:lnTo>
                      <a:pt x="9" y="59"/>
                    </a:lnTo>
                    <a:lnTo>
                      <a:pt x="6" y="52"/>
                    </a:lnTo>
                    <a:lnTo>
                      <a:pt x="2" y="50"/>
                    </a:lnTo>
                    <a:lnTo>
                      <a:pt x="0" y="45"/>
                    </a:lnTo>
                    <a:lnTo>
                      <a:pt x="0" y="45"/>
                    </a:lnTo>
                    <a:lnTo>
                      <a:pt x="0" y="45"/>
                    </a:lnTo>
                    <a:lnTo>
                      <a:pt x="0" y="45"/>
                    </a:lnTo>
                    <a:lnTo>
                      <a:pt x="2" y="43"/>
                    </a:lnTo>
                    <a:lnTo>
                      <a:pt x="4" y="41"/>
                    </a:lnTo>
                    <a:lnTo>
                      <a:pt x="6" y="37"/>
                    </a:lnTo>
                    <a:lnTo>
                      <a:pt x="7" y="36"/>
                    </a:lnTo>
                    <a:lnTo>
                      <a:pt x="11" y="30"/>
                    </a:lnTo>
                    <a:lnTo>
                      <a:pt x="15" y="27"/>
                    </a:lnTo>
                    <a:lnTo>
                      <a:pt x="13" y="20"/>
                    </a:lnTo>
                    <a:lnTo>
                      <a:pt x="23" y="18"/>
                    </a:lnTo>
                    <a:lnTo>
                      <a:pt x="27" y="16"/>
                    </a:lnTo>
                    <a:lnTo>
                      <a:pt x="32" y="14"/>
                    </a:lnTo>
                    <a:lnTo>
                      <a:pt x="38" y="14"/>
                    </a:lnTo>
                    <a:lnTo>
                      <a:pt x="43" y="9"/>
                    </a:lnTo>
                    <a:lnTo>
                      <a:pt x="72" y="5"/>
                    </a:lnTo>
                    <a:lnTo>
                      <a:pt x="75" y="7"/>
                    </a:lnTo>
                    <a:lnTo>
                      <a:pt x="86" y="11"/>
                    </a:lnTo>
                    <a:lnTo>
                      <a:pt x="91" y="11"/>
                    </a:lnTo>
                    <a:lnTo>
                      <a:pt x="95" y="7"/>
                    </a:lnTo>
                    <a:lnTo>
                      <a:pt x="95" y="0"/>
                    </a:lnTo>
                    <a:lnTo>
                      <a:pt x="98" y="0"/>
                    </a:lnTo>
                    <a:lnTo>
                      <a:pt x="100" y="2"/>
                    </a:lnTo>
                    <a:lnTo>
                      <a:pt x="102" y="3"/>
                    </a:lnTo>
                    <a:lnTo>
                      <a:pt x="102" y="7"/>
                    </a:lnTo>
                    <a:lnTo>
                      <a:pt x="98" y="11"/>
                    </a:lnTo>
                    <a:lnTo>
                      <a:pt x="97" y="20"/>
                    </a:lnTo>
                    <a:lnTo>
                      <a:pt x="95" y="2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6" name="Freeform 3048">
                <a:extLst>
                  <a:ext uri="{FF2B5EF4-FFF2-40B4-BE49-F238E27FC236}">
                    <a16:creationId xmlns:a16="http://schemas.microsoft.com/office/drawing/2014/main" id="{A973CCCF-9AEE-4342-9705-827B3E660E61}"/>
                  </a:ext>
                </a:extLst>
              </p:cNvPr>
              <p:cNvSpPr>
                <a:spLocks/>
              </p:cNvSpPr>
              <p:nvPr/>
            </p:nvSpPr>
            <p:spPr bwMode="auto">
              <a:xfrm>
                <a:off x="3019" y="1979"/>
                <a:ext cx="102" cy="86"/>
              </a:xfrm>
              <a:custGeom>
                <a:avLst/>
                <a:gdLst>
                  <a:gd name="T0" fmla="*/ 91 w 102"/>
                  <a:gd name="T1" fmla="*/ 21 h 86"/>
                  <a:gd name="T2" fmla="*/ 73 w 102"/>
                  <a:gd name="T3" fmla="*/ 20 h 86"/>
                  <a:gd name="T4" fmla="*/ 68 w 102"/>
                  <a:gd name="T5" fmla="*/ 18 h 86"/>
                  <a:gd name="T6" fmla="*/ 61 w 102"/>
                  <a:gd name="T7" fmla="*/ 23 h 86"/>
                  <a:gd name="T8" fmla="*/ 59 w 102"/>
                  <a:gd name="T9" fmla="*/ 28 h 86"/>
                  <a:gd name="T10" fmla="*/ 66 w 102"/>
                  <a:gd name="T11" fmla="*/ 32 h 86"/>
                  <a:gd name="T12" fmla="*/ 63 w 102"/>
                  <a:gd name="T13" fmla="*/ 32 h 86"/>
                  <a:gd name="T14" fmla="*/ 57 w 102"/>
                  <a:gd name="T15" fmla="*/ 34 h 86"/>
                  <a:gd name="T16" fmla="*/ 61 w 102"/>
                  <a:gd name="T17" fmla="*/ 39 h 86"/>
                  <a:gd name="T18" fmla="*/ 54 w 102"/>
                  <a:gd name="T19" fmla="*/ 32 h 86"/>
                  <a:gd name="T20" fmla="*/ 54 w 102"/>
                  <a:gd name="T21" fmla="*/ 36 h 86"/>
                  <a:gd name="T22" fmla="*/ 54 w 102"/>
                  <a:gd name="T23" fmla="*/ 39 h 86"/>
                  <a:gd name="T24" fmla="*/ 50 w 102"/>
                  <a:gd name="T25" fmla="*/ 34 h 86"/>
                  <a:gd name="T26" fmla="*/ 43 w 102"/>
                  <a:gd name="T27" fmla="*/ 27 h 86"/>
                  <a:gd name="T28" fmla="*/ 40 w 102"/>
                  <a:gd name="T29" fmla="*/ 27 h 86"/>
                  <a:gd name="T30" fmla="*/ 41 w 102"/>
                  <a:gd name="T31" fmla="*/ 41 h 86"/>
                  <a:gd name="T32" fmla="*/ 48 w 102"/>
                  <a:gd name="T33" fmla="*/ 50 h 86"/>
                  <a:gd name="T34" fmla="*/ 48 w 102"/>
                  <a:gd name="T35" fmla="*/ 57 h 86"/>
                  <a:gd name="T36" fmla="*/ 48 w 102"/>
                  <a:gd name="T37" fmla="*/ 53 h 86"/>
                  <a:gd name="T38" fmla="*/ 43 w 102"/>
                  <a:gd name="T39" fmla="*/ 52 h 86"/>
                  <a:gd name="T40" fmla="*/ 45 w 102"/>
                  <a:gd name="T41" fmla="*/ 59 h 86"/>
                  <a:gd name="T42" fmla="*/ 38 w 102"/>
                  <a:gd name="T43" fmla="*/ 61 h 86"/>
                  <a:gd name="T44" fmla="*/ 47 w 102"/>
                  <a:gd name="T45" fmla="*/ 66 h 86"/>
                  <a:gd name="T46" fmla="*/ 52 w 102"/>
                  <a:gd name="T47" fmla="*/ 70 h 86"/>
                  <a:gd name="T48" fmla="*/ 57 w 102"/>
                  <a:gd name="T49" fmla="*/ 73 h 86"/>
                  <a:gd name="T50" fmla="*/ 61 w 102"/>
                  <a:gd name="T51" fmla="*/ 75 h 86"/>
                  <a:gd name="T52" fmla="*/ 57 w 102"/>
                  <a:gd name="T53" fmla="*/ 84 h 86"/>
                  <a:gd name="T54" fmla="*/ 47 w 102"/>
                  <a:gd name="T55" fmla="*/ 80 h 86"/>
                  <a:gd name="T56" fmla="*/ 47 w 102"/>
                  <a:gd name="T57" fmla="*/ 78 h 86"/>
                  <a:gd name="T58" fmla="*/ 45 w 102"/>
                  <a:gd name="T59" fmla="*/ 75 h 86"/>
                  <a:gd name="T60" fmla="*/ 38 w 102"/>
                  <a:gd name="T61" fmla="*/ 73 h 86"/>
                  <a:gd name="T62" fmla="*/ 32 w 102"/>
                  <a:gd name="T63" fmla="*/ 73 h 86"/>
                  <a:gd name="T64" fmla="*/ 23 w 102"/>
                  <a:gd name="T65" fmla="*/ 73 h 86"/>
                  <a:gd name="T66" fmla="*/ 18 w 102"/>
                  <a:gd name="T67" fmla="*/ 71 h 86"/>
                  <a:gd name="T68" fmla="*/ 16 w 102"/>
                  <a:gd name="T69" fmla="*/ 73 h 86"/>
                  <a:gd name="T70" fmla="*/ 13 w 102"/>
                  <a:gd name="T71" fmla="*/ 62 h 86"/>
                  <a:gd name="T72" fmla="*/ 15 w 102"/>
                  <a:gd name="T73" fmla="*/ 59 h 86"/>
                  <a:gd name="T74" fmla="*/ 9 w 102"/>
                  <a:gd name="T75" fmla="*/ 59 h 86"/>
                  <a:gd name="T76" fmla="*/ 2 w 102"/>
                  <a:gd name="T77" fmla="*/ 50 h 86"/>
                  <a:gd name="T78" fmla="*/ 0 w 102"/>
                  <a:gd name="T79" fmla="*/ 45 h 86"/>
                  <a:gd name="T80" fmla="*/ 0 w 102"/>
                  <a:gd name="T81" fmla="*/ 45 h 86"/>
                  <a:gd name="T82" fmla="*/ 4 w 102"/>
                  <a:gd name="T83" fmla="*/ 41 h 86"/>
                  <a:gd name="T84" fmla="*/ 7 w 102"/>
                  <a:gd name="T85" fmla="*/ 36 h 86"/>
                  <a:gd name="T86" fmla="*/ 15 w 102"/>
                  <a:gd name="T87" fmla="*/ 27 h 86"/>
                  <a:gd name="T88" fmla="*/ 23 w 102"/>
                  <a:gd name="T89" fmla="*/ 18 h 86"/>
                  <a:gd name="T90" fmla="*/ 32 w 102"/>
                  <a:gd name="T91" fmla="*/ 14 h 86"/>
                  <a:gd name="T92" fmla="*/ 43 w 102"/>
                  <a:gd name="T93" fmla="*/ 9 h 86"/>
                  <a:gd name="T94" fmla="*/ 75 w 102"/>
                  <a:gd name="T95" fmla="*/ 7 h 86"/>
                  <a:gd name="T96" fmla="*/ 91 w 102"/>
                  <a:gd name="T97" fmla="*/ 11 h 86"/>
                  <a:gd name="T98" fmla="*/ 95 w 102"/>
                  <a:gd name="T99" fmla="*/ 0 h 86"/>
                  <a:gd name="T100" fmla="*/ 100 w 102"/>
                  <a:gd name="T101" fmla="*/ 2 h 86"/>
                  <a:gd name="T102" fmla="*/ 102 w 102"/>
                  <a:gd name="T103" fmla="*/ 7 h 86"/>
                  <a:gd name="T104" fmla="*/ 97 w 102"/>
                  <a:gd name="T105"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 h="86">
                    <a:moveTo>
                      <a:pt x="95" y="23"/>
                    </a:moveTo>
                    <a:lnTo>
                      <a:pt x="91" y="21"/>
                    </a:lnTo>
                    <a:lnTo>
                      <a:pt x="77" y="18"/>
                    </a:lnTo>
                    <a:lnTo>
                      <a:pt x="73" y="20"/>
                    </a:lnTo>
                    <a:lnTo>
                      <a:pt x="72" y="20"/>
                    </a:lnTo>
                    <a:lnTo>
                      <a:pt x="68" y="18"/>
                    </a:lnTo>
                    <a:lnTo>
                      <a:pt x="65" y="21"/>
                    </a:lnTo>
                    <a:lnTo>
                      <a:pt x="61" y="23"/>
                    </a:lnTo>
                    <a:lnTo>
                      <a:pt x="56" y="25"/>
                    </a:lnTo>
                    <a:lnTo>
                      <a:pt x="59" y="28"/>
                    </a:lnTo>
                    <a:lnTo>
                      <a:pt x="63" y="30"/>
                    </a:lnTo>
                    <a:lnTo>
                      <a:pt x="66" y="32"/>
                    </a:lnTo>
                    <a:lnTo>
                      <a:pt x="66" y="34"/>
                    </a:lnTo>
                    <a:lnTo>
                      <a:pt x="63" y="32"/>
                    </a:lnTo>
                    <a:lnTo>
                      <a:pt x="59" y="30"/>
                    </a:lnTo>
                    <a:lnTo>
                      <a:pt x="57" y="34"/>
                    </a:lnTo>
                    <a:lnTo>
                      <a:pt x="61" y="36"/>
                    </a:lnTo>
                    <a:lnTo>
                      <a:pt x="61" y="39"/>
                    </a:lnTo>
                    <a:lnTo>
                      <a:pt x="57" y="34"/>
                    </a:lnTo>
                    <a:lnTo>
                      <a:pt x="54" y="32"/>
                    </a:lnTo>
                    <a:lnTo>
                      <a:pt x="52" y="34"/>
                    </a:lnTo>
                    <a:lnTo>
                      <a:pt x="54" y="36"/>
                    </a:lnTo>
                    <a:lnTo>
                      <a:pt x="56" y="39"/>
                    </a:lnTo>
                    <a:lnTo>
                      <a:pt x="54" y="39"/>
                    </a:lnTo>
                    <a:lnTo>
                      <a:pt x="52" y="37"/>
                    </a:lnTo>
                    <a:lnTo>
                      <a:pt x="50" y="34"/>
                    </a:lnTo>
                    <a:lnTo>
                      <a:pt x="43" y="28"/>
                    </a:lnTo>
                    <a:lnTo>
                      <a:pt x="43" y="27"/>
                    </a:lnTo>
                    <a:lnTo>
                      <a:pt x="43" y="25"/>
                    </a:lnTo>
                    <a:lnTo>
                      <a:pt x="40" y="27"/>
                    </a:lnTo>
                    <a:lnTo>
                      <a:pt x="40" y="39"/>
                    </a:lnTo>
                    <a:lnTo>
                      <a:pt x="41" y="41"/>
                    </a:lnTo>
                    <a:lnTo>
                      <a:pt x="43" y="45"/>
                    </a:lnTo>
                    <a:lnTo>
                      <a:pt x="48" y="50"/>
                    </a:lnTo>
                    <a:lnTo>
                      <a:pt x="50" y="55"/>
                    </a:lnTo>
                    <a:lnTo>
                      <a:pt x="48" y="57"/>
                    </a:lnTo>
                    <a:lnTo>
                      <a:pt x="47" y="57"/>
                    </a:lnTo>
                    <a:lnTo>
                      <a:pt x="48" y="53"/>
                    </a:lnTo>
                    <a:lnTo>
                      <a:pt x="47" y="52"/>
                    </a:lnTo>
                    <a:lnTo>
                      <a:pt x="43" y="52"/>
                    </a:lnTo>
                    <a:lnTo>
                      <a:pt x="43" y="55"/>
                    </a:lnTo>
                    <a:lnTo>
                      <a:pt x="45" y="59"/>
                    </a:lnTo>
                    <a:lnTo>
                      <a:pt x="43" y="59"/>
                    </a:lnTo>
                    <a:lnTo>
                      <a:pt x="38" y="61"/>
                    </a:lnTo>
                    <a:lnTo>
                      <a:pt x="40" y="62"/>
                    </a:lnTo>
                    <a:lnTo>
                      <a:pt x="47" y="66"/>
                    </a:lnTo>
                    <a:lnTo>
                      <a:pt x="50" y="66"/>
                    </a:lnTo>
                    <a:lnTo>
                      <a:pt x="52" y="70"/>
                    </a:lnTo>
                    <a:lnTo>
                      <a:pt x="54" y="70"/>
                    </a:lnTo>
                    <a:lnTo>
                      <a:pt x="57" y="73"/>
                    </a:lnTo>
                    <a:lnTo>
                      <a:pt x="59" y="73"/>
                    </a:lnTo>
                    <a:lnTo>
                      <a:pt x="61" y="75"/>
                    </a:lnTo>
                    <a:lnTo>
                      <a:pt x="61" y="86"/>
                    </a:lnTo>
                    <a:lnTo>
                      <a:pt x="57" y="84"/>
                    </a:lnTo>
                    <a:lnTo>
                      <a:pt x="56" y="80"/>
                    </a:lnTo>
                    <a:lnTo>
                      <a:pt x="47" y="80"/>
                    </a:lnTo>
                    <a:lnTo>
                      <a:pt x="45" y="78"/>
                    </a:lnTo>
                    <a:lnTo>
                      <a:pt x="47" y="78"/>
                    </a:lnTo>
                    <a:lnTo>
                      <a:pt x="48" y="75"/>
                    </a:lnTo>
                    <a:lnTo>
                      <a:pt x="45" y="75"/>
                    </a:lnTo>
                    <a:lnTo>
                      <a:pt x="40" y="71"/>
                    </a:lnTo>
                    <a:lnTo>
                      <a:pt x="38" y="73"/>
                    </a:lnTo>
                    <a:lnTo>
                      <a:pt x="36" y="71"/>
                    </a:lnTo>
                    <a:lnTo>
                      <a:pt x="32" y="73"/>
                    </a:lnTo>
                    <a:lnTo>
                      <a:pt x="29" y="71"/>
                    </a:lnTo>
                    <a:lnTo>
                      <a:pt x="23" y="73"/>
                    </a:lnTo>
                    <a:lnTo>
                      <a:pt x="20" y="71"/>
                    </a:lnTo>
                    <a:lnTo>
                      <a:pt x="18" y="71"/>
                    </a:lnTo>
                    <a:lnTo>
                      <a:pt x="18" y="71"/>
                    </a:lnTo>
                    <a:lnTo>
                      <a:pt x="16" y="73"/>
                    </a:lnTo>
                    <a:lnTo>
                      <a:pt x="9" y="61"/>
                    </a:lnTo>
                    <a:lnTo>
                      <a:pt x="13" y="62"/>
                    </a:lnTo>
                    <a:lnTo>
                      <a:pt x="15" y="61"/>
                    </a:lnTo>
                    <a:lnTo>
                      <a:pt x="15" y="59"/>
                    </a:lnTo>
                    <a:lnTo>
                      <a:pt x="9" y="57"/>
                    </a:lnTo>
                    <a:lnTo>
                      <a:pt x="9" y="59"/>
                    </a:lnTo>
                    <a:lnTo>
                      <a:pt x="6" y="52"/>
                    </a:lnTo>
                    <a:lnTo>
                      <a:pt x="2" y="50"/>
                    </a:lnTo>
                    <a:lnTo>
                      <a:pt x="0" y="45"/>
                    </a:lnTo>
                    <a:lnTo>
                      <a:pt x="0" y="45"/>
                    </a:lnTo>
                    <a:lnTo>
                      <a:pt x="0" y="45"/>
                    </a:lnTo>
                    <a:lnTo>
                      <a:pt x="0" y="45"/>
                    </a:lnTo>
                    <a:lnTo>
                      <a:pt x="2" y="43"/>
                    </a:lnTo>
                    <a:lnTo>
                      <a:pt x="4" y="41"/>
                    </a:lnTo>
                    <a:lnTo>
                      <a:pt x="6" y="37"/>
                    </a:lnTo>
                    <a:lnTo>
                      <a:pt x="7" y="36"/>
                    </a:lnTo>
                    <a:lnTo>
                      <a:pt x="11" y="30"/>
                    </a:lnTo>
                    <a:lnTo>
                      <a:pt x="15" y="27"/>
                    </a:lnTo>
                    <a:lnTo>
                      <a:pt x="13" y="20"/>
                    </a:lnTo>
                    <a:lnTo>
                      <a:pt x="23" y="18"/>
                    </a:lnTo>
                    <a:lnTo>
                      <a:pt x="27" y="16"/>
                    </a:lnTo>
                    <a:lnTo>
                      <a:pt x="32" y="14"/>
                    </a:lnTo>
                    <a:lnTo>
                      <a:pt x="38" y="14"/>
                    </a:lnTo>
                    <a:lnTo>
                      <a:pt x="43" y="9"/>
                    </a:lnTo>
                    <a:lnTo>
                      <a:pt x="72" y="5"/>
                    </a:lnTo>
                    <a:lnTo>
                      <a:pt x="75" y="7"/>
                    </a:lnTo>
                    <a:lnTo>
                      <a:pt x="86" y="11"/>
                    </a:lnTo>
                    <a:lnTo>
                      <a:pt x="91" y="11"/>
                    </a:lnTo>
                    <a:lnTo>
                      <a:pt x="95" y="7"/>
                    </a:lnTo>
                    <a:lnTo>
                      <a:pt x="95" y="0"/>
                    </a:lnTo>
                    <a:lnTo>
                      <a:pt x="98" y="0"/>
                    </a:lnTo>
                    <a:lnTo>
                      <a:pt x="100" y="2"/>
                    </a:lnTo>
                    <a:lnTo>
                      <a:pt x="102" y="3"/>
                    </a:lnTo>
                    <a:lnTo>
                      <a:pt x="102" y="7"/>
                    </a:lnTo>
                    <a:lnTo>
                      <a:pt x="98" y="11"/>
                    </a:lnTo>
                    <a:lnTo>
                      <a:pt x="97" y="20"/>
                    </a:lnTo>
                    <a:lnTo>
                      <a:pt x="95" y="2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7" name="Freeform 3049">
                <a:extLst>
                  <a:ext uri="{FF2B5EF4-FFF2-40B4-BE49-F238E27FC236}">
                    <a16:creationId xmlns:a16="http://schemas.microsoft.com/office/drawing/2014/main" id="{A75A8279-456C-F249-BA3E-8C6F0DDF54E6}"/>
                  </a:ext>
                </a:extLst>
              </p:cNvPr>
              <p:cNvSpPr>
                <a:spLocks/>
              </p:cNvSpPr>
              <p:nvPr/>
            </p:nvSpPr>
            <p:spPr bwMode="auto">
              <a:xfrm>
                <a:off x="3009" y="1640"/>
                <a:ext cx="53" cy="39"/>
              </a:xfrm>
              <a:custGeom>
                <a:avLst/>
                <a:gdLst>
                  <a:gd name="T0" fmla="*/ 0 w 53"/>
                  <a:gd name="T1" fmla="*/ 34 h 39"/>
                  <a:gd name="T2" fmla="*/ 1 w 53"/>
                  <a:gd name="T3" fmla="*/ 34 h 39"/>
                  <a:gd name="T4" fmla="*/ 3 w 53"/>
                  <a:gd name="T5" fmla="*/ 30 h 39"/>
                  <a:gd name="T6" fmla="*/ 7 w 53"/>
                  <a:gd name="T7" fmla="*/ 25 h 39"/>
                  <a:gd name="T8" fmla="*/ 7 w 53"/>
                  <a:gd name="T9" fmla="*/ 21 h 39"/>
                  <a:gd name="T10" fmla="*/ 7 w 53"/>
                  <a:gd name="T11" fmla="*/ 19 h 39"/>
                  <a:gd name="T12" fmla="*/ 14 w 53"/>
                  <a:gd name="T13" fmla="*/ 19 h 39"/>
                  <a:gd name="T14" fmla="*/ 23 w 53"/>
                  <a:gd name="T15" fmla="*/ 9 h 39"/>
                  <a:gd name="T16" fmla="*/ 25 w 53"/>
                  <a:gd name="T17" fmla="*/ 0 h 39"/>
                  <a:gd name="T18" fmla="*/ 23 w 53"/>
                  <a:gd name="T19" fmla="*/ 7 h 39"/>
                  <a:gd name="T20" fmla="*/ 17 w 53"/>
                  <a:gd name="T21" fmla="*/ 17 h 39"/>
                  <a:gd name="T22" fmla="*/ 17 w 53"/>
                  <a:gd name="T23" fmla="*/ 21 h 39"/>
                  <a:gd name="T24" fmla="*/ 19 w 53"/>
                  <a:gd name="T25" fmla="*/ 19 h 39"/>
                  <a:gd name="T26" fmla="*/ 23 w 53"/>
                  <a:gd name="T27" fmla="*/ 21 h 39"/>
                  <a:gd name="T28" fmla="*/ 26 w 53"/>
                  <a:gd name="T29" fmla="*/ 21 h 39"/>
                  <a:gd name="T30" fmla="*/ 26 w 53"/>
                  <a:gd name="T31" fmla="*/ 14 h 39"/>
                  <a:gd name="T32" fmla="*/ 26 w 53"/>
                  <a:gd name="T33" fmla="*/ 12 h 39"/>
                  <a:gd name="T34" fmla="*/ 28 w 53"/>
                  <a:gd name="T35" fmla="*/ 10 h 39"/>
                  <a:gd name="T36" fmla="*/ 30 w 53"/>
                  <a:gd name="T37" fmla="*/ 10 h 39"/>
                  <a:gd name="T38" fmla="*/ 32 w 53"/>
                  <a:gd name="T39" fmla="*/ 12 h 39"/>
                  <a:gd name="T40" fmla="*/ 33 w 53"/>
                  <a:gd name="T41" fmla="*/ 12 h 39"/>
                  <a:gd name="T42" fmla="*/ 35 w 53"/>
                  <a:gd name="T43" fmla="*/ 14 h 39"/>
                  <a:gd name="T44" fmla="*/ 42 w 53"/>
                  <a:gd name="T45" fmla="*/ 16 h 39"/>
                  <a:gd name="T46" fmla="*/ 48 w 53"/>
                  <a:gd name="T47" fmla="*/ 16 h 39"/>
                  <a:gd name="T48" fmla="*/ 50 w 53"/>
                  <a:gd name="T49" fmla="*/ 17 h 39"/>
                  <a:gd name="T50" fmla="*/ 53 w 53"/>
                  <a:gd name="T51" fmla="*/ 23 h 39"/>
                  <a:gd name="T52" fmla="*/ 51 w 53"/>
                  <a:gd name="T53" fmla="*/ 28 h 39"/>
                  <a:gd name="T54" fmla="*/ 51 w 53"/>
                  <a:gd name="T55" fmla="*/ 35 h 39"/>
                  <a:gd name="T56" fmla="*/ 37 w 53"/>
                  <a:gd name="T57" fmla="*/ 39 h 39"/>
                  <a:gd name="T58" fmla="*/ 0 w 53"/>
                  <a:gd name="T5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39">
                    <a:moveTo>
                      <a:pt x="0" y="34"/>
                    </a:moveTo>
                    <a:lnTo>
                      <a:pt x="1" y="34"/>
                    </a:lnTo>
                    <a:lnTo>
                      <a:pt x="3" y="30"/>
                    </a:lnTo>
                    <a:lnTo>
                      <a:pt x="7" y="25"/>
                    </a:lnTo>
                    <a:lnTo>
                      <a:pt x="7" y="21"/>
                    </a:lnTo>
                    <a:lnTo>
                      <a:pt x="7" y="19"/>
                    </a:lnTo>
                    <a:lnTo>
                      <a:pt x="14" y="19"/>
                    </a:lnTo>
                    <a:lnTo>
                      <a:pt x="23" y="9"/>
                    </a:lnTo>
                    <a:lnTo>
                      <a:pt x="25" y="0"/>
                    </a:lnTo>
                    <a:lnTo>
                      <a:pt x="23" y="7"/>
                    </a:lnTo>
                    <a:lnTo>
                      <a:pt x="17" y="17"/>
                    </a:lnTo>
                    <a:lnTo>
                      <a:pt x="17" y="21"/>
                    </a:lnTo>
                    <a:lnTo>
                      <a:pt x="19" y="19"/>
                    </a:lnTo>
                    <a:lnTo>
                      <a:pt x="23" y="21"/>
                    </a:lnTo>
                    <a:lnTo>
                      <a:pt x="26" y="21"/>
                    </a:lnTo>
                    <a:lnTo>
                      <a:pt x="26" y="14"/>
                    </a:lnTo>
                    <a:lnTo>
                      <a:pt x="26" y="12"/>
                    </a:lnTo>
                    <a:lnTo>
                      <a:pt x="28" y="10"/>
                    </a:lnTo>
                    <a:lnTo>
                      <a:pt x="30" y="10"/>
                    </a:lnTo>
                    <a:lnTo>
                      <a:pt x="32" y="12"/>
                    </a:lnTo>
                    <a:lnTo>
                      <a:pt x="33" y="12"/>
                    </a:lnTo>
                    <a:lnTo>
                      <a:pt x="35" y="14"/>
                    </a:lnTo>
                    <a:lnTo>
                      <a:pt x="42" y="16"/>
                    </a:lnTo>
                    <a:lnTo>
                      <a:pt x="48" y="16"/>
                    </a:lnTo>
                    <a:lnTo>
                      <a:pt x="50" y="17"/>
                    </a:lnTo>
                    <a:lnTo>
                      <a:pt x="53" y="23"/>
                    </a:lnTo>
                    <a:lnTo>
                      <a:pt x="51" y="28"/>
                    </a:lnTo>
                    <a:lnTo>
                      <a:pt x="51" y="35"/>
                    </a:lnTo>
                    <a:lnTo>
                      <a:pt x="37" y="39"/>
                    </a:lnTo>
                    <a:lnTo>
                      <a:pt x="0" y="3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8" name="Freeform 3050">
                <a:extLst>
                  <a:ext uri="{FF2B5EF4-FFF2-40B4-BE49-F238E27FC236}">
                    <a16:creationId xmlns:a16="http://schemas.microsoft.com/office/drawing/2014/main" id="{D5CDB290-AC0C-C54B-8540-4D604A7E2BD0}"/>
                  </a:ext>
                </a:extLst>
              </p:cNvPr>
              <p:cNvSpPr>
                <a:spLocks/>
              </p:cNvSpPr>
              <p:nvPr/>
            </p:nvSpPr>
            <p:spPr bwMode="auto">
              <a:xfrm>
                <a:off x="3009" y="1640"/>
                <a:ext cx="53" cy="39"/>
              </a:xfrm>
              <a:custGeom>
                <a:avLst/>
                <a:gdLst>
                  <a:gd name="T0" fmla="*/ 0 w 53"/>
                  <a:gd name="T1" fmla="*/ 34 h 39"/>
                  <a:gd name="T2" fmla="*/ 1 w 53"/>
                  <a:gd name="T3" fmla="*/ 34 h 39"/>
                  <a:gd name="T4" fmla="*/ 3 w 53"/>
                  <a:gd name="T5" fmla="*/ 30 h 39"/>
                  <a:gd name="T6" fmla="*/ 7 w 53"/>
                  <a:gd name="T7" fmla="*/ 25 h 39"/>
                  <a:gd name="T8" fmla="*/ 7 w 53"/>
                  <a:gd name="T9" fmla="*/ 21 h 39"/>
                  <a:gd name="T10" fmla="*/ 7 w 53"/>
                  <a:gd name="T11" fmla="*/ 19 h 39"/>
                  <a:gd name="T12" fmla="*/ 14 w 53"/>
                  <a:gd name="T13" fmla="*/ 19 h 39"/>
                  <a:gd name="T14" fmla="*/ 23 w 53"/>
                  <a:gd name="T15" fmla="*/ 9 h 39"/>
                  <a:gd name="T16" fmla="*/ 25 w 53"/>
                  <a:gd name="T17" fmla="*/ 0 h 39"/>
                  <a:gd name="T18" fmla="*/ 23 w 53"/>
                  <a:gd name="T19" fmla="*/ 7 h 39"/>
                  <a:gd name="T20" fmla="*/ 17 w 53"/>
                  <a:gd name="T21" fmla="*/ 17 h 39"/>
                  <a:gd name="T22" fmla="*/ 17 w 53"/>
                  <a:gd name="T23" fmla="*/ 21 h 39"/>
                  <a:gd name="T24" fmla="*/ 19 w 53"/>
                  <a:gd name="T25" fmla="*/ 19 h 39"/>
                  <a:gd name="T26" fmla="*/ 23 w 53"/>
                  <a:gd name="T27" fmla="*/ 21 h 39"/>
                  <a:gd name="T28" fmla="*/ 26 w 53"/>
                  <a:gd name="T29" fmla="*/ 21 h 39"/>
                  <a:gd name="T30" fmla="*/ 26 w 53"/>
                  <a:gd name="T31" fmla="*/ 14 h 39"/>
                  <a:gd name="T32" fmla="*/ 26 w 53"/>
                  <a:gd name="T33" fmla="*/ 12 h 39"/>
                  <a:gd name="T34" fmla="*/ 28 w 53"/>
                  <a:gd name="T35" fmla="*/ 10 h 39"/>
                  <a:gd name="T36" fmla="*/ 30 w 53"/>
                  <a:gd name="T37" fmla="*/ 10 h 39"/>
                  <a:gd name="T38" fmla="*/ 32 w 53"/>
                  <a:gd name="T39" fmla="*/ 12 h 39"/>
                  <a:gd name="T40" fmla="*/ 33 w 53"/>
                  <a:gd name="T41" fmla="*/ 12 h 39"/>
                  <a:gd name="T42" fmla="*/ 35 w 53"/>
                  <a:gd name="T43" fmla="*/ 14 h 39"/>
                  <a:gd name="T44" fmla="*/ 42 w 53"/>
                  <a:gd name="T45" fmla="*/ 16 h 39"/>
                  <a:gd name="T46" fmla="*/ 48 w 53"/>
                  <a:gd name="T47" fmla="*/ 16 h 39"/>
                  <a:gd name="T48" fmla="*/ 50 w 53"/>
                  <a:gd name="T49" fmla="*/ 17 h 39"/>
                  <a:gd name="T50" fmla="*/ 53 w 53"/>
                  <a:gd name="T51" fmla="*/ 23 h 39"/>
                  <a:gd name="T52" fmla="*/ 51 w 53"/>
                  <a:gd name="T53" fmla="*/ 28 h 39"/>
                  <a:gd name="T54" fmla="*/ 51 w 53"/>
                  <a:gd name="T55" fmla="*/ 35 h 39"/>
                  <a:gd name="T56" fmla="*/ 37 w 53"/>
                  <a:gd name="T57" fmla="*/ 39 h 39"/>
                  <a:gd name="T58" fmla="*/ 0 w 53"/>
                  <a:gd name="T5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39">
                    <a:moveTo>
                      <a:pt x="0" y="34"/>
                    </a:moveTo>
                    <a:lnTo>
                      <a:pt x="1" y="34"/>
                    </a:lnTo>
                    <a:lnTo>
                      <a:pt x="3" y="30"/>
                    </a:lnTo>
                    <a:lnTo>
                      <a:pt x="7" y="25"/>
                    </a:lnTo>
                    <a:lnTo>
                      <a:pt x="7" y="21"/>
                    </a:lnTo>
                    <a:lnTo>
                      <a:pt x="7" y="19"/>
                    </a:lnTo>
                    <a:lnTo>
                      <a:pt x="14" y="19"/>
                    </a:lnTo>
                    <a:lnTo>
                      <a:pt x="23" y="9"/>
                    </a:lnTo>
                    <a:lnTo>
                      <a:pt x="25" y="0"/>
                    </a:lnTo>
                    <a:lnTo>
                      <a:pt x="23" y="7"/>
                    </a:lnTo>
                    <a:lnTo>
                      <a:pt x="17" y="17"/>
                    </a:lnTo>
                    <a:lnTo>
                      <a:pt x="17" y="21"/>
                    </a:lnTo>
                    <a:lnTo>
                      <a:pt x="19" y="19"/>
                    </a:lnTo>
                    <a:lnTo>
                      <a:pt x="23" y="21"/>
                    </a:lnTo>
                    <a:lnTo>
                      <a:pt x="26" y="21"/>
                    </a:lnTo>
                    <a:lnTo>
                      <a:pt x="26" y="14"/>
                    </a:lnTo>
                    <a:lnTo>
                      <a:pt x="26" y="12"/>
                    </a:lnTo>
                    <a:lnTo>
                      <a:pt x="28" y="10"/>
                    </a:lnTo>
                    <a:lnTo>
                      <a:pt x="30" y="10"/>
                    </a:lnTo>
                    <a:lnTo>
                      <a:pt x="32" y="12"/>
                    </a:lnTo>
                    <a:lnTo>
                      <a:pt x="33" y="12"/>
                    </a:lnTo>
                    <a:lnTo>
                      <a:pt x="35" y="14"/>
                    </a:lnTo>
                    <a:lnTo>
                      <a:pt x="42" y="16"/>
                    </a:lnTo>
                    <a:lnTo>
                      <a:pt x="48" y="16"/>
                    </a:lnTo>
                    <a:lnTo>
                      <a:pt x="50" y="17"/>
                    </a:lnTo>
                    <a:lnTo>
                      <a:pt x="53" y="23"/>
                    </a:lnTo>
                    <a:lnTo>
                      <a:pt x="51" y="28"/>
                    </a:lnTo>
                    <a:lnTo>
                      <a:pt x="51" y="35"/>
                    </a:lnTo>
                    <a:lnTo>
                      <a:pt x="37" y="39"/>
                    </a:lnTo>
                    <a:lnTo>
                      <a:pt x="0" y="3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09" name="Freeform 3051">
                <a:extLst>
                  <a:ext uri="{FF2B5EF4-FFF2-40B4-BE49-F238E27FC236}">
                    <a16:creationId xmlns:a16="http://schemas.microsoft.com/office/drawing/2014/main" id="{4E59B431-76D8-A04D-BB29-D4469DD5346C}"/>
                  </a:ext>
                </a:extLst>
              </p:cNvPr>
              <p:cNvSpPr>
                <a:spLocks/>
              </p:cNvSpPr>
              <p:nvPr/>
            </p:nvSpPr>
            <p:spPr bwMode="auto">
              <a:xfrm>
                <a:off x="2948" y="1900"/>
                <a:ext cx="62" cy="65"/>
              </a:xfrm>
              <a:custGeom>
                <a:avLst/>
                <a:gdLst>
                  <a:gd name="T0" fmla="*/ 43 w 62"/>
                  <a:gd name="T1" fmla="*/ 61 h 65"/>
                  <a:gd name="T2" fmla="*/ 37 w 62"/>
                  <a:gd name="T3" fmla="*/ 57 h 65"/>
                  <a:gd name="T4" fmla="*/ 34 w 62"/>
                  <a:gd name="T5" fmla="*/ 54 h 65"/>
                  <a:gd name="T6" fmla="*/ 28 w 62"/>
                  <a:gd name="T7" fmla="*/ 54 h 65"/>
                  <a:gd name="T8" fmla="*/ 23 w 62"/>
                  <a:gd name="T9" fmla="*/ 41 h 65"/>
                  <a:gd name="T10" fmla="*/ 14 w 62"/>
                  <a:gd name="T11" fmla="*/ 34 h 65"/>
                  <a:gd name="T12" fmla="*/ 11 w 62"/>
                  <a:gd name="T13" fmla="*/ 29 h 65"/>
                  <a:gd name="T14" fmla="*/ 7 w 62"/>
                  <a:gd name="T15" fmla="*/ 22 h 65"/>
                  <a:gd name="T16" fmla="*/ 5 w 62"/>
                  <a:gd name="T17" fmla="*/ 18 h 65"/>
                  <a:gd name="T18" fmla="*/ 2 w 62"/>
                  <a:gd name="T19" fmla="*/ 13 h 65"/>
                  <a:gd name="T20" fmla="*/ 0 w 62"/>
                  <a:gd name="T21" fmla="*/ 9 h 65"/>
                  <a:gd name="T22" fmla="*/ 2 w 62"/>
                  <a:gd name="T23" fmla="*/ 0 h 65"/>
                  <a:gd name="T24" fmla="*/ 9 w 62"/>
                  <a:gd name="T25" fmla="*/ 6 h 65"/>
                  <a:gd name="T26" fmla="*/ 18 w 62"/>
                  <a:gd name="T27" fmla="*/ 2 h 65"/>
                  <a:gd name="T28" fmla="*/ 23 w 62"/>
                  <a:gd name="T29" fmla="*/ 4 h 65"/>
                  <a:gd name="T30" fmla="*/ 27 w 62"/>
                  <a:gd name="T31" fmla="*/ 4 h 65"/>
                  <a:gd name="T32" fmla="*/ 32 w 62"/>
                  <a:gd name="T33" fmla="*/ 4 h 65"/>
                  <a:gd name="T34" fmla="*/ 36 w 62"/>
                  <a:gd name="T35" fmla="*/ 4 h 65"/>
                  <a:gd name="T36" fmla="*/ 39 w 62"/>
                  <a:gd name="T37" fmla="*/ 6 h 65"/>
                  <a:gd name="T38" fmla="*/ 44 w 62"/>
                  <a:gd name="T39" fmla="*/ 6 h 65"/>
                  <a:gd name="T40" fmla="*/ 46 w 62"/>
                  <a:gd name="T41" fmla="*/ 6 h 65"/>
                  <a:gd name="T42" fmla="*/ 48 w 62"/>
                  <a:gd name="T43" fmla="*/ 9 h 65"/>
                  <a:gd name="T44" fmla="*/ 53 w 62"/>
                  <a:gd name="T45" fmla="*/ 9 h 65"/>
                  <a:gd name="T46" fmla="*/ 59 w 62"/>
                  <a:gd name="T47" fmla="*/ 11 h 65"/>
                  <a:gd name="T48" fmla="*/ 55 w 62"/>
                  <a:gd name="T49" fmla="*/ 18 h 65"/>
                  <a:gd name="T50" fmla="*/ 53 w 62"/>
                  <a:gd name="T51" fmla="*/ 20 h 65"/>
                  <a:gd name="T52" fmla="*/ 57 w 62"/>
                  <a:gd name="T53" fmla="*/ 24 h 65"/>
                  <a:gd name="T54" fmla="*/ 59 w 62"/>
                  <a:gd name="T55" fmla="*/ 27 h 65"/>
                  <a:gd name="T56" fmla="*/ 61 w 62"/>
                  <a:gd name="T57" fmla="*/ 27 h 65"/>
                  <a:gd name="T58" fmla="*/ 62 w 62"/>
                  <a:gd name="T59" fmla="*/ 29 h 65"/>
                  <a:gd name="T60" fmla="*/ 57 w 62"/>
                  <a:gd name="T61" fmla="*/ 29 h 65"/>
                  <a:gd name="T62" fmla="*/ 61 w 62"/>
                  <a:gd name="T63" fmla="*/ 34 h 65"/>
                  <a:gd name="T64" fmla="*/ 59 w 62"/>
                  <a:gd name="T65" fmla="*/ 40 h 65"/>
                  <a:gd name="T66" fmla="*/ 57 w 62"/>
                  <a:gd name="T67" fmla="*/ 40 h 65"/>
                  <a:gd name="T68" fmla="*/ 53 w 62"/>
                  <a:gd name="T69" fmla="*/ 40 h 65"/>
                  <a:gd name="T70" fmla="*/ 52 w 62"/>
                  <a:gd name="T71" fmla="*/ 40 h 65"/>
                  <a:gd name="T72" fmla="*/ 53 w 62"/>
                  <a:gd name="T73" fmla="*/ 41 h 65"/>
                  <a:gd name="T74" fmla="*/ 53 w 62"/>
                  <a:gd name="T75" fmla="*/ 47 h 65"/>
                  <a:gd name="T76" fmla="*/ 52 w 62"/>
                  <a:gd name="T77" fmla="*/ 47 h 65"/>
                  <a:gd name="T78" fmla="*/ 50 w 62"/>
                  <a:gd name="T79" fmla="*/ 43 h 65"/>
                  <a:gd name="T80" fmla="*/ 46 w 62"/>
                  <a:gd name="T81" fmla="*/ 49 h 65"/>
                  <a:gd name="T82" fmla="*/ 44 w 62"/>
                  <a:gd name="T83" fmla="*/ 50 h 65"/>
                  <a:gd name="T84" fmla="*/ 43 w 62"/>
                  <a:gd name="T85" fmla="*/ 56 h 65"/>
                  <a:gd name="T86" fmla="*/ 44 w 62"/>
                  <a:gd name="T87" fmla="*/ 57 h 65"/>
                  <a:gd name="T88" fmla="*/ 43 w 62"/>
                  <a:gd name="T8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5">
                    <a:moveTo>
                      <a:pt x="43" y="65"/>
                    </a:moveTo>
                    <a:lnTo>
                      <a:pt x="43" y="61"/>
                    </a:lnTo>
                    <a:lnTo>
                      <a:pt x="43" y="61"/>
                    </a:lnTo>
                    <a:lnTo>
                      <a:pt x="43" y="59"/>
                    </a:lnTo>
                    <a:lnTo>
                      <a:pt x="39" y="59"/>
                    </a:lnTo>
                    <a:lnTo>
                      <a:pt x="37" y="57"/>
                    </a:lnTo>
                    <a:lnTo>
                      <a:pt x="36" y="57"/>
                    </a:lnTo>
                    <a:lnTo>
                      <a:pt x="34" y="56"/>
                    </a:lnTo>
                    <a:lnTo>
                      <a:pt x="34" y="54"/>
                    </a:lnTo>
                    <a:lnTo>
                      <a:pt x="30" y="54"/>
                    </a:lnTo>
                    <a:lnTo>
                      <a:pt x="28" y="54"/>
                    </a:lnTo>
                    <a:lnTo>
                      <a:pt x="28" y="54"/>
                    </a:lnTo>
                    <a:lnTo>
                      <a:pt x="30" y="52"/>
                    </a:lnTo>
                    <a:lnTo>
                      <a:pt x="25" y="45"/>
                    </a:lnTo>
                    <a:lnTo>
                      <a:pt x="23" y="41"/>
                    </a:lnTo>
                    <a:lnTo>
                      <a:pt x="23" y="40"/>
                    </a:lnTo>
                    <a:lnTo>
                      <a:pt x="21" y="40"/>
                    </a:lnTo>
                    <a:lnTo>
                      <a:pt x="14" y="34"/>
                    </a:lnTo>
                    <a:lnTo>
                      <a:pt x="14" y="32"/>
                    </a:lnTo>
                    <a:lnTo>
                      <a:pt x="12" y="29"/>
                    </a:lnTo>
                    <a:lnTo>
                      <a:pt x="11" y="29"/>
                    </a:lnTo>
                    <a:lnTo>
                      <a:pt x="7" y="24"/>
                    </a:lnTo>
                    <a:lnTo>
                      <a:pt x="7" y="24"/>
                    </a:lnTo>
                    <a:lnTo>
                      <a:pt x="7" y="22"/>
                    </a:lnTo>
                    <a:lnTo>
                      <a:pt x="7" y="22"/>
                    </a:lnTo>
                    <a:lnTo>
                      <a:pt x="5" y="20"/>
                    </a:lnTo>
                    <a:lnTo>
                      <a:pt x="5" y="18"/>
                    </a:lnTo>
                    <a:lnTo>
                      <a:pt x="5" y="16"/>
                    </a:lnTo>
                    <a:lnTo>
                      <a:pt x="3" y="13"/>
                    </a:lnTo>
                    <a:lnTo>
                      <a:pt x="2" y="13"/>
                    </a:lnTo>
                    <a:lnTo>
                      <a:pt x="0" y="11"/>
                    </a:lnTo>
                    <a:lnTo>
                      <a:pt x="0" y="9"/>
                    </a:lnTo>
                    <a:lnTo>
                      <a:pt x="0" y="9"/>
                    </a:lnTo>
                    <a:lnTo>
                      <a:pt x="0" y="7"/>
                    </a:lnTo>
                    <a:lnTo>
                      <a:pt x="0" y="2"/>
                    </a:lnTo>
                    <a:lnTo>
                      <a:pt x="2" y="0"/>
                    </a:lnTo>
                    <a:lnTo>
                      <a:pt x="5" y="2"/>
                    </a:lnTo>
                    <a:lnTo>
                      <a:pt x="5" y="2"/>
                    </a:lnTo>
                    <a:lnTo>
                      <a:pt x="9" y="6"/>
                    </a:lnTo>
                    <a:lnTo>
                      <a:pt x="9" y="6"/>
                    </a:lnTo>
                    <a:lnTo>
                      <a:pt x="12" y="2"/>
                    </a:lnTo>
                    <a:lnTo>
                      <a:pt x="18" y="2"/>
                    </a:lnTo>
                    <a:lnTo>
                      <a:pt x="19" y="0"/>
                    </a:lnTo>
                    <a:lnTo>
                      <a:pt x="19" y="0"/>
                    </a:lnTo>
                    <a:lnTo>
                      <a:pt x="23" y="4"/>
                    </a:lnTo>
                    <a:lnTo>
                      <a:pt x="25" y="4"/>
                    </a:lnTo>
                    <a:lnTo>
                      <a:pt x="25" y="2"/>
                    </a:lnTo>
                    <a:lnTo>
                      <a:pt x="27" y="4"/>
                    </a:lnTo>
                    <a:lnTo>
                      <a:pt x="30" y="4"/>
                    </a:lnTo>
                    <a:lnTo>
                      <a:pt x="30" y="4"/>
                    </a:lnTo>
                    <a:lnTo>
                      <a:pt x="32" y="4"/>
                    </a:lnTo>
                    <a:lnTo>
                      <a:pt x="34" y="6"/>
                    </a:lnTo>
                    <a:lnTo>
                      <a:pt x="34" y="6"/>
                    </a:lnTo>
                    <a:lnTo>
                      <a:pt x="36" y="4"/>
                    </a:lnTo>
                    <a:lnTo>
                      <a:pt x="37" y="4"/>
                    </a:lnTo>
                    <a:lnTo>
                      <a:pt x="39" y="6"/>
                    </a:lnTo>
                    <a:lnTo>
                      <a:pt x="39" y="6"/>
                    </a:lnTo>
                    <a:lnTo>
                      <a:pt x="39" y="4"/>
                    </a:lnTo>
                    <a:lnTo>
                      <a:pt x="43" y="4"/>
                    </a:lnTo>
                    <a:lnTo>
                      <a:pt x="44" y="6"/>
                    </a:lnTo>
                    <a:lnTo>
                      <a:pt x="44" y="6"/>
                    </a:lnTo>
                    <a:lnTo>
                      <a:pt x="44" y="6"/>
                    </a:lnTo>
                    <a:lnTo>
                      <a:pt x="46" y="6"/>
                    </a:lnTo>
                    <a:lnTo>
                      <a:pt x="48" y="7"/>
                    </a:lnTo>
                    <a:lnTo>
                      <a:pt x="48" y="9"/>
                    </a:lnTo>
                    <a:lnTo>
                      <a:pt x="48" y="9"/>
                    </a:lnTo>
                    <a:lnTo>
                      <a:pt x="50" y="11"/>
                    </a:lnTo>
                    <a:lnTo>
                      <a:pt x="52" y="11"/>
                    </a:lnTo>
                    <a:lnTo>
                      <a:pt x="53" y="9"/>
                    </a:lnTo>
                    <a:lnTo>
                      <a:pt x="57" y="9"/>
                    </a:lnTo>
                    <a:lnTo>
                      <a:pt x="59" y="9"/>
                    </a:lnTo>
                    <a:lnTo>
                      <a:pt x="59" y="11"/>
                    </a:lnTo>
                    <a:lnTo>
                      <a:pt x="59" y="13"/>
                    </a:lnTo>
                    <a:lnTo>
                      <a:pt x="55" y="18"/>
                    </a:lnTo>
                    <a:lnTo>
                      <a:pt x="55" y="18"/>
                    </a:lnTo>
                    <a:lnTo>
                      <a:pt x="55" y="18"/>
                    </a:lnTo>
                    <a:lnTo>
                      <a:pt x="55" y="20"/>
                    </a:lnTo>
                    <a:lnTo>
                      <a:pt x="53" y="20"/>
                    </a:lnTo>
                    <a:lnTo>
                      <a:pt x="55" y="24"/>
                    </a:lnTo>
                    <a:lnTo>
                      <a:pt x="55" y="24"/>
                    </a:lnTo>
                    <a:lnTo>
                      <a:pt x="57" y="24"/>
                    </a:lnTo>
                    <a:lnTo>
                      <a:pt x="57" y="24"/>
                    </a:lnTo>
                    <a:lnTo>
                      <a:pt x="59" y="25"/>
                    </a:lnTo>
                    <a:lnTo>
                      <a:pt x="59" y="27"/>
                    </a:lnTo>
                    <a:lnTo>
                      <a:pt x="61" y="25"/>
                    </a:lnTo>
                    <a:lnTo>
                      <a:pt x="61" y="27"/>
                    </a:lnTo>
                    <a:lnTo>
                      <a:pt x="61" y="27"/>
                    </a:lnTo>
                    <a:lnTo>
                      <a:pt x="62" y="27"/>
                    </a:lnTo>
                    <a:lnTo>
                      <a:pt x="62" y="29"/>
                    </a:lnTo>
                    <a:lnTo>
                      <a:pt x="62" y="29"/>
                    </a:lnTo>
                    <a:lnTo>
                      <a:pt x="61" y="31"/>
                    </a:lnTo>
                    <a:lnTo>
                      <a:pt x="59" y="31"/>
                    </a:lnTo>
                    <a:lnTo>
                      <a:pt x="57" y="29"/>
                    </a:lnTo>
                    <a:lnTo>
                      <a:pt x="57" y="29"/>
                    </a:lnTo>
                    <a:lnTo>
                      <a:pt x="57" y="31"/>
                    </a:lnTo>
                    <a:lnTo>
                      <a:pt x="61" y="34"/>
                    </a:lnTo>
                    <a:lnTo>
                      <a:pt x="61" y="36"/>
                    </a:lnTo>
                    <a:lnTo>
                      <a:pt x="61" y="38"/>
                    </a:lnTo>
                    <a:lnTo>
                      <a:pt x="59" y="40"/>
                    </a:lnTo>
                    <a:lnTo>
                      <a:pt x="59" y="38"/>
                    </a:lnTo>
                    <a:lnTo>
                      <a:pt x="59" y="38"/>
                    </a:lnTo>
                    <a:lnTo>
                      <a:pt x="57" y="40"/>
                    </a:lnTo>
                    <a:lnTo>
                      <a:pt x="55" y="40"/>
                    </a:lnTo>
                    <a:lnTo>
                      <a:pt x="55" y="40"/>
                    </a:lnTo>
                    <a:lnTo>
                      <a:pt x="53" y="40"/>
                    </a:lnTo>
                    <a:lnTo>
                      <a:pt x="53" y="40"/>
                    </a:lnTo>
                    <a:lnTo>
                      <a:pt x="53" y="40"/>
                    </a:lnTo>
                    <a:lnTo>
                      <a:pt x="52" y="40"/>
                    </a:lnTo>
                    <a:lnTo>
                      <a:pt x="52" y="41"/>
                    </a:lnTo>
                    <a:lnTo>
                      <a:pt x="52" y="41"/>
                    </a:lnTo>
                    <a:lnTo>
                      <a:pt x="53" y="41"/>
                    </a:lnTo>
                    <a:lnTo>
                      <a:pt x="53" y="43"/>
                    </a:lnTo>
                    <a:lnTo>
                      <a:pt x="53" y="45"/>
                    </a:lnTo>
                    <a:lnTo>
                      <a:pt x="53" y="47"/>
                    </a:lnTo>
                    <a:lnTo>
                      <a:pt x="53" y="47"/>
                    </a:lnTo>
                    <a:lnTo>
                      <a:pt x="52" y="47"/>
                    </a:lnTo>
                    <a:lnTo>
                      <a:pt x="52" y="47"/>
                    </a:lnTo>
                    <a:lnTo>
                      <a:pt x="52" y="45"/>
                    </a:lnTo>
                    <a:lnTo>
                      <a:pt x="52" y="43"/>
                    </a:lnTo>
                    <a:lnTo>
                      <a:pt x="50" y="43"/>
                    </a:lnTo>
                    <a:lnTo>
                      <a:pt x="48" y="47"/>
                    </a:lnTo>
                    <a:lnTo>
                      <a:pt x="46" y="47"/>
                    </a:lnTo>
                    <a:lnTo>
                      <a:pt x="46" y="49"/>
                    </a:lnTo>
                    <a:lnTo>
                      <a:pt x="46" y="50"/>
                    </a:lnTo>
                    <a:lnTo>
                      <a:pt x="46" y="50"/>
                    </a:lnTo>
                    <a:lnTo>
                      <a:pt x="44" y="50"/>
                    </a:lnTo>
                    <a:lnTo>
                      <a:pt x="44" y="52"/>
                    </a:lnTo>
                    <a:lnTo>
                      <a:pt x="44" y="54"/>
                    </a:lnTo>
                    <a:lnTo>
                      <a:pt x="43" y="56"/>
                    </a:lnTo>
                    <a:lnTo>
                      <a:pt x="43" y="56"/>
                    </a:lnTo>
                    <a:lnTo>
                      <a:pt x="44" y="57"/>
                    </a:lnTo>
                    <a:lnTo>
                      <a:pt x="44" y="57"/>
                    </a:lnTo>
                    <a:lnTo>
                      <a:pt x="44" y="59"/>
                    </a:lnTo>
                    <a:lnTo>
                      <a:pt x="43" y="61"/>
                    </a:lnTo>
                    <a:lnTo>
                      <a:pt x="43" y="6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0" name="Freeform 3052">
                <a:extLst>
                  <a:ext uri="{FF2B5EF4-FFF2-40B4-BE49-F238E27FC236}">
                    <a16:creationId xmlns:a16="http://schemas.microsoft.com/office/drawing/2014/main" id="{DED4249F-8432-7E4B-B93D-6A1278506FA4}"/>
                  </a:ext>
                </a:extLst>
              </p:cNvPr>
              <p:cNvSpPr>
                <a:spLocks/>
              </p:cNvSpPr>
              <p:nvPr/>
            </p:nvSpPr>
            <p:spPr bwMode="auto">
              <a:xfrm>
                <a:off x="2948" y="1900"/>
                <a:ext cx="62" cy="65"/>
              </a:xfrm>
              <a:custGeom>
                <a:avLst/>
                <a:gdLst>
                  <a:gd name="T0" fmla="*/ 43 w 62"/>
                  <a:gd name="T1" fmla="*/ 61 h 65"/>
                  <a:gd name="T2" fmla="*/ 37 w 62"/>
                  <a:gd name="T3" fmla="*/ 57 h 65"/>
                  <a:gd name="T4" fmla="*/ 34 w 62"/>
                  <a:gd name="T5" fmla="*/ 54 h 65"/>
                  <a:gd name="T6" fmla="*/ 28 w 62"/>
                  <a:gd name="T7" fmla="*/ 54 h 65"/>
                  <a:gd name="T8" fmla="*/ 23 w 62"/>
                  <a:gd name="T9" fmla="*/ 41 h 65"/>
                  <a:gd name="T10" fmla="*/ 14 w 62"/>
                  <a:gd name="T11" fmla="*/ 34 h 65"/>
                  <a:gd name="T12" fmla="*/ 11 w 62"/>
                  <a:gd name="T13" fmla="*/ 29 h 65"/>
                  <a:gd name="T14" fmla="*/ 7 w 62"/>
                  <a:gd name="T15" fmla="*/ 22 h 65"/>
                  <a:gd name="T16" fmla="*/ 5 w 62"/>
                  <a:gd name="T17" fmla="*/ 18 h 65"/>
                  <a:gd name="T18" fmla="*/ 2 w 62"/>
                  <a:gd name="T19" fmla="*/ 13 h 65"/>
                  <a:gd name="T20" fmla="*/ 0 w 62"/>
                  <a:gd name="T21" fmla="*/ 9 h 65"/>
                  <a:gd name="T22" fmla="*/ 2 w 62"/>
                  <a:gd name="T23" fmla="*/ 0 h 65"/>
                  <a:gd name="T24" fmla="*/ 9 w 62"/>
                  <a:gd name="T25" fmla="*/ 6 h 65"/>
                  <a:gd name="T26" fmla="*/ 18 w 62"/>
                  <a:gd name="T27" fmla="*/ 2 h 65"/>
                  <a:gd name="T28" fmla="*/ 23 w 62"/>
                  <a:gd name="T29" fmla="*/ 4 h 65"/>
                  <a:gd name="T30" fmla="*/ 27 w 62"/>
                  <a:gd name="T31" fmla="*/ 4 h 65"/>
                  <a:gd name="T32" fmla="*/ 32 w 62"/>
                  <a:gd name="T33" fmla="*/ 4 h 65"/>
                  <a:gd name="T34" fmla="*/ 36 w 62"/>
                  <a:gd name="T35" fmla="*/ 4 h 65"/>
                  <a:gd name="T36" fmla="*/ 39 w 62"/>
                  <a:gd name="T37" fmla="*/ 6 h 65"/>
                  <a:gd name="T38" fmla="*/ 44 w 62"/>
                  <a:gd name="T39" fmla="*/ 6 h 65"/>
                  <a:gd name="T40" fmla="*/ 46 w 62"/>
                  <a:gd name="T41" fmla="*/ 6 h 65"/>
                  <a:gd name="T42" fmla="*/ 48 w 62"/>
                  <a:gd name="T43" fmla="*/ 9 h 65"/>
                  <a:gd name="T44" fmla="*/ 53 w 62"/>
                  <a:gd name="T45" fmla="*/ 9 h 65"/>
                  <a:gd name="T46" fmla="*/ 59 w 62"/>
                  <a:gd name="T47" fmla="*/ 11 h 65"/>
                  <a:gd name="T48" fmla="*/ 55 w 62"/>
                  <a:gd name="T49" fmla="*/ 18 h 65"/>
                  <a:gd name="T50" fmla="*/ 53 w 62"/>
                  <a:gd name="T51" fmla="*/ 20 h 65"/>
                  <a:gd name="T52" fmla="*/ 57 w 62"/>
                  <a:gd name="T53" fmla="*/ 24 h 65"/>
                  <a:gd name="T54" fmla="*/ 59 w 62"/>
                  <a:gd name="T55" fmla="*/ 27 h 65"/>
                  <a:gd name="T56" fmla="*/ 61 w 62"/>
                  <a:gd name="T57" fmla="*/ 27 h 65"/>
                  <a:gd name="T58" fmla="*/ 62 w 62"/>
                  <a:gd name="T59" fmla="*/ 29 h 65"/>
                  <a:gd name="T60" fmla="*/ 57 w 62"/>
                  <a:gd name="T61" fmla="*/ 29 h 65"/>
                  <a:gd name="T62" fmla="*/ 61 w 62"/>
                  <a:gd name="T63" fmla="*/ 34 h 65"/>
                  <a:gd name="T64" fmla="*/ 59 w 62"/>
                  <a:gd name="T65" fmla="*/ 40 h 65"/>
                  <a:gd name="T66" fmla="*/ 57 w 62"/>
                  <a:gd name="T67" fmla="*/ 40 h 65"/>
                  <a:gd name="T68" fmla="*/ 53 w 62"/>
                  <a:gd name="T69" fmla="*/ 40 h 65"/>
                  <a:gd name="T70" fmla="*/ 52 w 62"/>
                  <a:gd name="T71" fmla="*/ 40 h 65"/>
                  <a:gd name="T72" fmla="*/ 53 w 62"/>
                  <a:gd name="T73" fmla="*/ 41 h 65"/>
                  <a:gd name="T74" fmla="*/ 53 w 62"/>
                  <a:gd name="T75" fmla="*/ 47 h 65"/>
                  <a:gd name="T76" fmla="*/ 52 w 62"/>
                  <a:gd name="T77" fmla="*/ 47 h 65"/>
                  <a:gd name="T78" fmla="*/ 50 w 62"/>
                  <a:gd name="T79" fmla="*/ 43 h 65"/>
                  <a:gd name="T80" fmla="*/ 46 w 62"/>
                  <a:gd name="T81" fmla="*/ 49 h 65"/>
                  <a:gd name="T82" fmla="*/ 44 w 62"/>
                  <a:gd name="T83" fmla="*/ 50 h 65"/>
                  <a:gd name="T84" fmla="*/ 43 w 62"/>
                  <a:gd name="T85" fmla="*/ 56 h 65"/>
                  <a:gd name="T86" fmla="*/ 44 w 62"/>
                  <a:gd name="T87" fmla="*/ 57 h 65"/>
                  <a:gd name="T88" fmla="*/ 43 w 62"/>
                  <a:gd name="T8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5">
                    <a:moveTo>
                      <a:pt x="43" y="65"/>
                    </a:moveTo>
                    <a:lnTo>
                      <a:pt x="43" y="61"/>
                    </a:lnTo>
                    <a:lnTo>
                      <a:pt x="43" y="61"/>
                    </a:lnTo>
                    <a:lnTo>
                      <a:pt x="43" y="59"/>
                    </a:lnTo>
                    <a:lnTo>
                      <a:pt x="39" y="59"/>
                    </a:lnTo>
                    <a:lnTo>
                      <a:pt x="37" y="57"/>
                    </a:lnTo>
                    <a:lnTo>
                      <a:pt x="36" y="57"/>
                    </a:lnTo>
                    <a:lnTo>
                      <a:pt x="34" y="56"/>
                    </a:lnTo>
                    <a:lnTo>
                      <a:pt x="34" y="54"/>
                    </a:lnTo>
                    <a:lnTo>
                      <a:pt x="30" y="54"/>
                    </a:lnTo>
                    <a:lnTo>
                      <a:pt x="28" y="54"/>
                    </a:lnTo>
                    <a:lnTo>
                      <a:pt x="28" y="54"/>
                    </a:lnTo>
                    <a:lnTo>
                      <a:pt x="30" y="52"/>
                    </a:lnTo>
                    <a:lnTo>
                      <a:pt x="25" y="45"/>
                    </a:lnTo>
                    <a:lnTo>
                      <a:pt x="23" y="41"/>
                    </a:lnTo>
                    <a:lnTo>
                      <a:pt x="23" y="40"/>
                    </a:lnTo>
                    <a:lnTo>
                      <a:pt x="21" y="40"/>
                    </a:lnTo>
                    <a:lnTo>
                      <a:pt x="14" y="34"/>
                    </a:lnTo>
                    <a:lnTo>
                      <a:pt x="14" y="32"/>
                    </a:lnTo>
                    <a:lnTo>
                      <a:pt x="12" y="29"/>
                    </a:lnTo>
                    <a:lnTo>
                      <a:pt x="11" y="29"/>
                    </a:lnTo>
                    <a:lnTo>
                      <a:pt x="7" y="24"/>
                    </a:lnTo>
                    <a:lnTo>
                      <a:pt x="7" y="24"/>
                    </a:lnTo>
                    <a:lnTo>
                      <a:pt x="7" y="22"/>
                    </a:lnTo>
                    <a:lnTo>
                      <a:pt x="7" y="22"/>
                    </a:lnTo>
                    <a:lnTo>
                      <a:pt x="5" y="20"/>
                    </a:lnTo>
                    <a:lnTo>
                      <a:pt x="5" y="18"/>
                    </a:lnTo>
                    <a:lnTo>
                      <a:pt x="5" y="16"/>
                    </a:lnTo>
                    <a:lnTo>
                      <a:pt x="3" y="13"/>
                    </a:lnTo>
                    <a:lnTo>
                      <a:pt x="2" y="13"/>
                    </a:lnTo>
                    <a:lnTo>
                      <a:pt x="0" y="11"/>
                    </a:lnTo>
                    <a:lnTo>
                      <a:pt x="0" y="9"/>
                    </a:lnTo>
                    <a:lnTo>
                      <a:pt x="0" y="9"/>
                    </a:lnTo>
                    <a:lnTo>
                      <a:pt x="0" y="7"/>
                    </a:lnTo>
                    <a:lnTo>
                      <a:pt x="0" y="2"/>
                    </a:lnTo>
                    <a:lnTo>
                      <a:pt x="2" y="0"/>
                    </a:lnTo>
                    <a:lnTo>
                      <a:pt x="5" y="2"/>
                    </a:lnTo>
                    <a:lnTo>
                      <a:pt x="5" y="2"/>
                    </a:lnTo>
                    <a:lnTo>
                      <a:pt x="9" y="6"/>
                    </a:lnTo>
                    <a:lnTo>
                      <a:pt x="9" y="6"/>
                    </a:lnTo>
                    <a:lnTo>
                      <a:pt x="12" y="2"/>
                    </a:lnTo>
                    <a:lnTo>
                      <a:pt x="18" y="2"/>
                    </a:lnTo>
                    <a:lnTo>
                      <a:pt x="19" y="0"/>
                    </a:lnTo>
                    <a:lnTo>
                      <a:pt x="19" y="0"/>
                    </a:lnTo>
                    <a:lnTo>
                      <a:pt x="23" y="4"/>
                    </a:lnTo>
                    <a:lnTo>
                      <a:pt x="25" y="4"/>
                    </a:lnTo>
                    <a:lnTo>
                      <a:pt x="25" y="2"/>
                    </a:lnTo>
                    <a:lnTo>
                      <a:pt x="27" y="4"/>
                    </a:lnTo>
                    <a:lnTo>
                      <a:pt x="30" y="4"/>
                    </a:lnTo>
                    <a:lnTo>
                      <a:pt x="30" y="4"/>
                    </a:lnTo>
                    <a:lnTo>
                      <a:pt x="32" y="4"/>
                    </a:lnTo>
                    <a:lnTo>
                      <a:pt x="34" y="6"/>
                    </a:lnTo>
                    <a:lnTo>
                      <a:pt x="34" y="6"/>
                    </a:lnTo>
                    <a:lnTo>
                      <a:pt x="36" y="4"/>
                    </a:lnTo>
                    <a:lnTo>
                      <a:pt x="37" y="4"/>
                    </a:lnTo>
                    <a:lnTo>
                      <a:pt x="39" y="6"/>
                    </a:lnTo>
                    <a:lnTo>
                      <a:pt x="39" y="6"/>
                    </a:lnTo>
                    <a:lnTo>
                      <a:pt x="39" y="4"/>
                    </a:lnTo>
                    <a:lnTo>
                      <a:pt x="43" y="4"/>
                    </a:lnTo>
                    <a:lnTo>
                      <a:pt x="44" y="6"/>
                    </a:lnTo>
                    <a:lnTo>
                      <a:pt x="44" y="6"/>
                    </a:lnTo>
                    <a:lnTo>
                      <a:pt x="44" y="6"/>
                    </a:lnTo>
                    <a:lnTo>
                      <a:pt x="46" y="6"/>
                    </a:lnTo>
                    <a:lnTo>
                      <a:pt x="48" y="7"/>
                    </a:lnTo>
                    <a:lnTo>
                      <a:pt x="48" y="9"/>
                    </a:lnTo>
                    <a:lnTo>
                      <a:pt x="48" y="9"/>
                    </a:lnTo>
                    <a:lnTo>
                      <a:pt x="50" y="11"/>
                    </a:lnTo>
                    <a:lnTo>
                      <a:pt x="52" y="11"/>
                    </a:lnTo>
                    <a:lnTo>
                      <a:pt x="53" y="9"/>
                    </a:lnTo>
                    <a:lnTo>
                      <a:pt x="57" y="9"/>
                    </a:lnTo>
                    <a:lnTo>
                      <a:pt x="59" y="9"/>
                    </a:lnTo>
                    <a:lnTo>
                      <a:pt x="59" y="11"/>
                    </a:lnTo>
                    <a:lnTo>
                      <a:pt x="59" y="13"/>
                    </a:lnTo>
                    <a:lnTo>
                      <a:pt x="55" y="18"/>
                    </a:lnTo>
                    <a:lnTo>
                      <a:pt x="55" y="18"/>
                    </a:lnTo>
                    <a:lnTo>
                      <a:pt x="55" y="18"/>
                    </a:lnTo>
                    <a:lnTo>
                      <a:pt x="55" y="20"/>
                    </a:lnTo>
                    <a:lnTo>
                      <a:pt x="53" y="20"/>
                    </a:lnTo>
                    <a:lnTo>
                      <a:pt x="55" y="24"/>
                    </a:lnTo>
                    <a:lnTo>
                      <a:pt x="55" y="24"/>
                    </a:lnTo>
                    <a:lnTo>
                      <a:pt x="57" y="24"/>
                    </a:lnTo>
                    <a:lnTo>
                      <a:pt x="57" y="24"/>
                    </a:lnTo>
                    <a:lnTo>
                      <a:pt x="59" y="25"/>
                    </a:lnTo>
                    <a:lnTo>
                      <a:pt x="59" y="27"/>
                    </a:lnTo>
                    <a:lnTo>
                      <a:pt x="61" y="25"/>
                    </a:lnTo>
                    <a:lnTo>
                      <a:pt x="61" y="27"/>
                    </a:lnTo>
                    <a:lnTo>
                      <a:pt x="61" y="27"/>
                    </a:lnTo>
                    <a:lnTo>
                      <a:pt x="62" y="27"/>
                    </a:lnTo>
                    <a:lnTo>
                      <a:pt x="62" y="29"/>
                    </a:lnTo>
                    <a:lnTo>
                      <a:pt x="62" y="29"/>
                    </a:lnTo>
                    <a:lnTo>
                      <a:pt x="61" y="31"/>
                    </a:lnTo>
                    <a:lnTo>
                      <a:pt x="59" y="31"/>
                    </a:lnTo>
                    <a:lnTo>
                      <a:pt x="57" y="29"/>
                    </a:lnTo>
                    <a:lnTo>
                      <a:pt x="57" y="29"/>
                    </a:lnTo>
                    <a:lnTo>
                      <a:pt x="57" y="31"/>
                    </a:lnTo>
                    <a:lnTo>
                      <a:pt x="61" y="34"/>
                    </a:lnTo>
                    <a:lnTo>
                      <a:pt x="61" y="36"/>
                    </a:lnTo>
                    <a:lnTo>
                      <a:pt x="61" y="38"/>
                    </a:lnTo>
                    <a:lnTo>
                      <a:pt x="59" y="40"/>
                    </a:lnTo>
                    <a:lnTo>
                      <a:pt x="59" y="38"/>
                    </a:lnTo>
                    <a:lnTo>
                      <a:pt x="59" y="38"/>
                    </a:lnTo>
                    <a:lnTo>
                      <a:pt x="57" y="40"/>
                    </a:lnTo>
                    <a:lnTo>
                      <a:pt x="55" y="40"/>
                    </a:lnTo>
                    <a:lnTo>
                      <a:pt x="55" y="40"/>
                    </a:lnTo>
                    <a:lnTo>
                      <a:pt x="53" y="40"/>
                    </a:lnTo>
                    <a:lnTo>
                      <a:pt x="53" y="40"/>
                    </a:lnTo>
                    <a:lnTo>
                      <a:pt x="53" y="40"/>
                    </a:lnTo>
                    <a:lnTo>
                      <a:pt x="52" y="40"/>
                    </a:lnTo>
                    <a:lnTo>
                      <a:pt x="52" y="41"/>
                    </a:lnTo>
                    <a:lnTo>
                      <a:pt x="52" y="41"/>
                    </a:lnTo>
                    <a:lnTo>
                      <a:pt x="53" y="41"/>
                    </a:lnTo>
                    <a:lnTo>
                      <a:pt x="53" y="43"/>
                    </a:lnTo>
                    <a:lnTo>
                      <a:pt x="53" y="45"/>
                    </a:lnTo>
                    <a:lnTo>
                      <a:pt x="53" y="47"/>
                    </a:lnTo>
                    <a:lnTo>
                      <a:pt x="53" y="47"/>
                    </a:lnTo>
                    <a:lnTo>
                      <a:pt x="52" y="47"/>
                    </a:lnTo>
                    <a:lnTo>
                      <a:pt x="52" y="47"/>
                    </a:lnTo>
                    <a:lnTo>
                      <a:pt x="52" y="45"/>
                    </a:lnTo>
                    <a:lnTo>
                      <a:pt x="52" y="43"/>
                    </a:lnTo>
                    <a:lnTo>
                      <a:pt x="50" y="43"/>
                    </a:lnTo>
                    <a:lnTo>
                      <a:pt x="48" y="47"/>
                    </a:lnTo>
                    <a:lnTo>
                      <a:pt x="46" y="47"/>
                    </a:lnTo>
                    <a:lnTo>
                      <a:pt x="46" y="49"/>
                    </a:lnTo>
                    <a:lnTo>
                      <a:pt x="46" y="50"/>
                    </a:lnTo>
                    <a:lnTo>
                      <a:pt x="46" y="50"/>
                    </a:lnTo>
                    <a:lnTo>
                      <a:pt x="44" y="50"/>
                    </a:lnTo>
                    <a:lnTo>
                      <a:pt x="44" y="52"/>
                    </a:lnTo>
                    <a:lnTo>
                      <a:pt x="44" y="54"/>
                    </a:lnTo>
                    <a:lnTo>
                      <a:pt x="43" y="56"/>
                    </a:lnTo>
                    <a:lnTo>
                      <a:pt x="43" y="56"/>
                    </a:lnTo>
                    <a:lnTo>
                      <a:pt x="44" y="57"/>
                    </a:lnTo>
                    <a:lnTo>
                      <a:pt x="44" y="57"/>
                    </a:lnTo>
                    <a:lnTo>
                      <a:pt x="44" y="59"/>
                    </a:lnTo>
                    <a:lnTo>
                      <a:pt x="43" y="61"/>
                    </a:lnTo>
                    <a:lnTo>
                      <a:pt x="43" y="6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1" name="Freeform 3053">
                <a:extLst>
                  <a:ext uri="{FF2B5EF4-FFF2-40B4-BE49-F238E27FC236}">
                    <a16:creationId xmlns:a16="http://schemas.microsoft.com/office/drawing/2014/main" id="{5B3576F6-7BE8-B042-9221-CADDC32ED5FC}"/>
                  </a:ext>
                </a:extLst>
              </p:cNvPr>
              <p:cNvSpPr>
                <a:spLocks/>
              </p:cNvSpPr>
              <p:nvPr/>
            </p:nvSpPr>
            <p:spPr bwMode="auto">
              <a:xfrm>
                <a:off x="3335" y="1940"/>
                <a:ext cx="107" cy="53"/>
              </a:xfrm>
              <a:custGeom>
                <a:avLst/>
                <a:gdLst>
                  <a:gd name="T0" fmla="*/ 27 w 107"/>
                  <a:gd name="T1" fmla="*/ 44 h 53"/>
                  <a:gd name="T2" fmla="*/ 32 w 107"/>
                  <a:gd name="T3" fmla="*/ 44 h 53"/>
                  <a:gd name="T4" fmla="*/ 41 w 107"/>
                  <a:gd name="T5" fmla="*/ 46 h 53"/>
                  <a:gd name="T6" fmla="*/ 43 w 107"/>
                  <a:gd name="T7" fmla="*/ 42 h 53"/>
                  <a:gd name="T8" fmla="*/ 52 w 107"/>
                  <a:gd name="T9" fmla="*/ 50 h 53"/>
                  <a:gd name="T10" fmla="*/ 56 w 107"/>
                  <a:gd name="T11" fmla="*/ 53 h 53"/>
                  <a:gd name="T12" fmla="*/ 63 w 107"/>
                  <a:gd name="T13" fmla="*/ 51 h 53"/>
                  <a:gd name="T14" fmla="*/ 70 w 107"/>
                  <a:gd name="T15" fmla="*/ 50 h 53"/>
                  <a:gd name="T16" fmla="*/ 86 w 107"/>
                  <a:gd name="T17" fmla="*/ 46 h 53"/>
                  <a:gd name="T18" fmla="*/ 93 w 107"/>
                  <a:gd name="T19" fmla="*/ 48 h 53"/>
                  <a:gd name="T20" fmla="*/ 99 w 107"/>
                  <a:gd name="T21" fmla="*/ 50 h 53"/>
                  <a:gd name="T22" fmla="*/ 107 w 107"/>
                  <a:gd name="T23" fmla="*/ 50 h 53"/>
                  <a:gd name="T24" fmla="*/ 102 w 107"/>
                  <a:gd name="T25" fmla="*/ 46 h 53"/>
                  <a:gd name="T26" fmla="*/ 100 w 107"/>
                  <a:gd name="T27" fmla="*/ 41 h 53"/>
                  <a:gd name="T28" fmla="*/ 104 w 107"/>
                  <a:gd name="T29" fmla="*/ 35 h 53"/>
                  <a:gd name="T30" fmla="*/ 97 w 107"/>
                  <a:gd name="T31" fmla="*/ 32 h 53"/>
                  <a:gd name="T32" fmla="*/ 93 w 107"/>
                  <a:gd name="T33" fmla="*/ 25 h 53"/>
                  <a:gd name="T34" fmla="*/ 90 w 107"/>
                  <a:gd name="T35" fmla="*/ 21 h 53"/>
                  <a:gd name="T36" fmla="*/ 86 w 107"/>
                  <a:gd name="T37" fmla="*/ 21 h 53"/>
                  <a:gd name="T38" fmla="*/ 81 w 107"/>
                  <a:gd name="T39" fmla="*/ 17 h 53"/>
                  <a:gd name="T40" fmla="*/ 75 w 107"/>
                  <a:gd name="T41" fmla="*/ 17 h 53"/>
                  <a:gd name="T42" fmla="*/ 65 w 107"/>
                  <a:gd name="T43" fmla="*/ 21 h 53"/>
                  <a:gd name="T44" fmla="*/ 61 w 107"/>
                  <a:gd name="T45" fmla="*/ 17 h 53"/>
                  <a:gd name="T46" fmla="*/ 43 w 107"/>
                  <a:gd name="T47" fmla="*/ 9 h 53"/>
                  <a:gd name="T48" fmla="*/ 29 w 107"/>
                  <a:gd name="T49" fmla="*/ 7 h 53"/>
                  <a:gd name="T50" fmla="*/ 16 w 107"/>
                  <a:gd name="T51" fmla="*/ 1 h 53"/>
                  <a:gd name="T52" fmla="*/ 9 w 107"/>
                  <a:gd name="T53" fmla="*/ 0 h 53"/>
                  <a:gd name="T54" fmla="*/ 0 w 107"/>
                  <a:gd name="T55" fmla="*/ 1 h 53"/>
                  <a:gd name="T56" fmla="*/ 16 w 107"/>
                  <a:gd name="T57" fmla="*/ 10 h 53"/>
                  <a:gd name="T58" fmla="*/ 24 w 107"/>
                  <a:gd name="T59" fmla="*/ 19 h 53"/>
                  <a:gd name="T60" fmla="*/ 29 w 107"/>
                  <a:gd name="T61" fmla="*/ 34 h 53"/>
                  <a:gd name="T62" fmla="*/ 27 w 107"/>
                  <a:gd name="T6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53">
                    <a:moveTo>
                      <a:pt x="25" y="42"/>
                    </a:moveTo>
                    <a:lnTo>
                      <a:pt x="27" y="44"/>
                    </a:lnTo>
                    <a:lnTo>
                      <a:pt x="29" y="44"/>
                    </a:lnTo>
                    <a:lnTo>
                      <a:pt x="32" y="44"/>
                    </a:lnTo>
                    <a:lnTo>
                      <a:pt x="40" y="46"/>
                    </a:lnTo>
                    <a:lnTo>
                      <a:pt x="41" y="46"/>
                    </a:lnTo>
                    <a:lnTo>
                      <a:pt x="41" y="42"/>
                    </a:lnTo>
                    <a:lnTo>
                      <a:pt x="43" y="42"/>
                    </a:lnTo>
                    <a:lnTo>
                      <a:pt x="45" y="42"/>
                    </a:lnTo>
                    <a:lnTo>
                      <a:pt x="52" y="50"/>
                    </a:lnTo>
                    <a:lnTo>
                      <a:pt x="54" y="50"/>
                    </a:lnTo>
                    <a:lnTo>
                      <a:pt x="56" y="53"/>
                    </a:lnTo>
                    <a:lnTo>
                      <a:pt x="61" y="53"/>
                    </a:lnTo>
                    <a:lnTo>
                      <a:pt x="63" y="51"/>
                    </a:lnTo>
                    <a:lnTo>
                      <a:pt x="68" y="51"/>
                    </a:lnTo>
                    <a:lnTo>
                      <a:pt x="70" y="50"/>
                    </a:lnTo>
                    <a:lnTo>
                      <a:pt x="75" y="50"/>
                    </a:lnTo>
                    <a:lnTo>
                      <a:pt x="86" y="46"/>
                    </a:lnTo>
                    <a:lnTo>
                      <a:pt x="91" y="46"/>
                    </a:lnTo>
                    <a:lnTo>
                      <a:pt x="93" y="48"/>
                    </a:lnTo>
                    <a:lnTo>
                      <a:pt x="97" y="50"/>
                    </a:lnTo>
                    <a:lnTo>
                      <a:pt x="99" y="50"/>
                    </a:lnTo>
                    <a:lnTo>
                      <a:pt x="106" y="51"/>
                    </a:lnTo>
                    <a:lnTo>
                      <a:pt x="107" y="50"/>
                    </a:lnTo>
                    <a:lnTo>
                      <a:pt x="106" y="48"/>
                    </a:lnTo>
                    <a:lnTo>
                      <a:pt x="102" y="46"/>
                    </a:lnTo>
                    <a:lnTo>
                      <a:pt x="102" y="42"/>
                    </a:lnTo>
                    <a:lnTo>
                      <a:pt x="100" y="41"/>
                    </a:lnTo>
                    <a:lnTo>
                      <a:pt x="100" y="39"/>
                    </a:lnTo>
                    <a:lnTo>
                      <a:pt x="104" y="35"/>
                    </a:lnTo>
                    <a:lnTo>
                      <a:pt x="100" y="34"/>
                    </a:lnTo>
                    <a:lnTo>
                      <a:pt x="97" y="32"/>
                    </a:lnTo>
                    <a:lnTo>
                      <a:pt x="91" y="30"/>
                    </a:lnTo>
                    <a:lnTo>
                      <a:pt x="93" y="25"/>
                    </a:lnTo>
                    <a:lnTo>
                      <a:pt x="93" y="23"/>
                    </a:lnTo>
                    <a:lnTo>
                      <a:pt x="90" y="21"/>
                    </a:lnTo>
                    <a:lnTo>
                      <a:pt x="88" y="21"/>
                    </a:lnTo>
                    <a:lnTo>
                      <a:pt x="86" y="21"/>
                    </a:lnTo>
                    <a:lnTo>
                      <a:pt x="84" y="19"/>
                    </a:lnTo>
                    <a:lnTo>
                      <a:pt x="81" y="17"/>
                    </a:lnTo>
                    <a:lnTo>
                      <a:pt x="77" y="17"/>
                    </a:lnTo>
                    <a:lnTo>
                      <a:pt x="75" y="17"/>
                    </a:lnTo>
                    <a:lnTo>
                      <a:pt x="74" y="17"/>
                    </a:lnTo>
                    <a:lnTo>
                      <a:pt x="65" y="21"/>
                    </a:lnTo>
                    <a:lnTo>
                      <a:pt x="63" y="19"/>
                    </a:lnTo>
                    <a:lnTo>
                      <a:pt x="61" y="17"/>
                    </a:lnTo>
                    <a:lnTo>
                      <a:pt x="49" y="9"/>
                    </a:lnTo>
                    <a:lnTo>
                      <a:pt x="43" y="9"/>
                    </a:lnTo>
                    <a:lnTo>
                      <a:pt x="38" y="7"/>
                    </a:lnTo>
                    <a:lnTo>
                      <a:pt x="29" y="7"/>
                    </a:lnTo>
                    <a:lnTo>
                      <a:pt x="18" y="3"/>
                    </a:lnTo>
                    <a:lnTo>
                      <a:pt x="16" y="1"/>
                    </a:lnTo>
                    <a:lnTo>
                      <a:pt x="11" y="0"/>
                    </a:lnTo>
                    <a:lnTo>
                      <a:pt x="9" y="0"/>
                    </a:lnTo>
                    <a:lnTo>
                      <a:pt x="7" y="0"/>
                    </a:lnTo>
                    <a:lnTo>
                      <a:pt x="0" y="1"/>
                    </a:lnTo>
                    <a:lnTo>
                      <a:pt x="6" y="7"/>
                    </a:lnTo>
                    <a:lnTo>
                      <a:pt x="16" y="10"/>
                    </a:lnTo>
                    <a:lnTo>
                      <a:pt x="22" y="16"/>
                    </a:lnTo>
                    <a:lnTo>
                      <a:pt x="24" y="19"/>
                    </a:lnTo>
                    <a:lnTo>
                      <a:pt x="27" y="30"/>
                    </a:lnTo>
                    <a:lnTo>
                      <a:pt x="29" y="34"/>
                    </a:lnTo>
                    <a:lnTo>
                      <a:pt x="29" y="41"/>
                    </a:lnTo>
                    <a:lnTo>
                      <a:pt x="27" y="42"/>
                    </a:lnTo>
                    <a:lnTo>
                      <a:pt x="25" y="4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2" name="Freeform 3054">
                <a:extLst>
                  <a:ext uri="{FF2B5EF4-FFF2-40B4-BE49-F238E27FC236}">
                    <a16:creationId xmlns:a16="http://schemas.microsoft.com/office/drawing/2014/main" id="{6F5CA8F8-BD64-E647-BBB1-7A52A6AE81E0}"/>
                  </a:ext>
                </a:extLst>
              </p:cNvPr>
              <p:cNvSpPr>
                <a:spLocks/>
              </p:cNvSpPr>
              <p:nvPr/>
            </p:nvSpPr>
            <p:spPr bwMode="auto">
              <a:xfrm>
                <a:off x="3335" y="1940"/>
                <a:ext cx="107" cy="53"/>
              </a:xfrm>
              <a:custGeom>
                <a:avLst/>
                <a:gdLst>
                  <a:gd name="T0" fmla="*/ 27 w 107"/>
                  <a:gd name="T1" fmla="*/ 44 h 53"/>
                  <a:gd name="T2" fmla="*/ 32 w 107"/>
                  <a:gd name="T3" fmla="*/ 44 h 53"/>
                  <a:gd name="T4" fmla="*/ 41 w 107"/>
                  <a:gd name="T5" fmla="*/ 46 h 53"/>
                  <a:gd name="T6" fmla="*/ 43 w 107"/>
                  <a:gd name="T7" fmla="*/ 42 h 53"/>
                  <a:gd name="T8" fmla="*/ 52 w 107"/>
                  <a:gd name="T9" fmla="*/ 50 h 53"/>
                  <a:gd name="T10" fmla="*/ 56 w 107"/>
                  <a:gd name="T11" fmla="*/ 53 h 53"/>
                  <a:gd name="T12" fmla="*/ 63 w 107"/>
                  <a:gd name="T13" fmla="*/ 51 h 53"/>
                  <a:gd name="T14" fmla="*/ 70 w 107"/>
                  <a:gd name="T15" fmla="*/ 50 h 53"/>
                  <a:gd name="T16" fmla="*/ 86 w 107"/>
                  <a:gd name="T17" fmla="*/ 46 h 53"/>
                  <a:gd name="T18" fmla="*/ 93 w 107"/>
                  <a:gd name="T19" fmla="*/ 48 h 53"/>
                  <a:gd name="T20" fmla="*/ 99 w 107"/>
                  <a:gd name="T21" fmla="*/ 50 h 53"/>
                  <a:gd name="T22" fmla="*/ 107 w 107"/>
                  <a:gd name="T23" fmla="*/ 50 h 53"/>
                  <a:gd name="T24" fmla="*/ 102 w 107"/>
                  <a:gd name="T25" fmla="*/ 46 h 53"/>
                  <a:gd name="T26" fmla="*/ 100 w 107"/>
                  <a:gd name="T27" fmla="*/ 41 h 53"/>
                  <a:gd name="T28" fmla="*/ 104 w 107"/>
                  <a:gd name="T29" fmla="*/ 35 h 53"/>
                  <a:gd name="T30" fmla="*/ 97 w 107"/>
                  <a:gd name="T31" fmla="*/ 32 h 53"/>
                  <a:gd name="T32" fmla="*/ 93 w 107"/>
                  <a:gd name="T33" fmla="*/ 25 h 53"/>
                  <a:gd name="T34" fmla="*/ 90 w 107"/>
                  <a:gd name="T35" fmla="*/ 21 h 53"/>
                  <a:gd name="T36" fmla="*/ 86 w 107"/>
                  <a:gd name="T37" fmla="*/ 21 h 53"/>
                  <a:gd name="T38" fmla="*/ 81 w 107"/>
                  <a:gd name="T39" fmla="*/ 17 h 53"/>
                  <a:gd name="T40" fmla="*/ 75 w 107"/>
                  <a:gd name="T41" fmla="*/ 17 h 53"/>
                  <a:gd name="T42" fmla="*/ 65 w 107"/>
                  <a:gd name="T43" fmla="*/ 21 h 53"/>
                  <a:gd name="T44" fmla="*/ 61 w 107"/>
                  <a:gd name="T45" fmla="*/ 17 h 53"/>
                  <a:gd name="T46" fmla="*/ 43 w 107"/>
                  <a:gd name="T47" fmla="*/ 9 h 53"/>
                  <a:gd name="T48" fmla="*/ 29 w 107"/>
                  <a:gd name="T49" fmla="*/ 7 h 53"/>
                  <a:gd name="T50" fmla="*/ 16 w 107"/>
                  <a:gd name="T51" fmla="*/ 1 h 53"/>
                  <a:gd name="T52" fmla="*/ 9 w 107"/>
                  <a:gd name="T53" fmla="*/ 0 h 53"/>
                  <a:gd name="T54" fmla="*/ 0 w 107"/>
                  <a:gd name="T55" fmla="*/ 1 h 53"/>
                  <a:gd name="T56" fmla="*/ 16 w 107"/>
                  <a:gd name="T57" fmla="*/ 10 h 53"/>
                  <a:gd name="T58" fmla="*/ 24 w 107"/>
                  <a:gd name="T59" fmla="*/ 19 h 53"/>
                  <a:gd name="T60" fmla="*/ 29 w 107"/>
                  <a:gd name="T61" fmla="*/ 34 h 53"/>
                  <a:gd name="T62" fmla="*/ 27 w 107"/>
                  <a:gd name="T6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53">
                    <a:moveTo>
                      <a:pt x="25" y="42"/>
                    </a:moveTo>
                    <a:lnTo>
                      <a:pt x="27" y="44"/>
                    </a:lnTo>
                    <a:lnTo>
                      <a:pt x="29" y="44"/>
                    </a:lnTo>
                    <a:lnTo>
                      <a:pt x="32" y="44"/>
                    </a:lnTo>
                    <a:lnTo>
                      <a:pt x="40" y="46"/>
                    </a:lnTo>
                    <a:lnTo>
                      <a:pt x="41" y="46"/>
                    </a:lnTo>
                    <a:lnTo>
                      <a:pt x="41" y="42"/>
                    </a:lnTo>
                    <a:lnTo>
                      <a:pt x="43" y="42"/>
                    </a:lnTo>
                    <a:lnTo>
                      <a:pt x="45" y="42"/>
                    </a:lnTo>
                    <a:lnTo>
                      <a:pt x="52" y="50"/>
                    </a:lnTo>
                    <a:lnTo>
                      <a:pt x="54" y="50"/>
                    </a:lnTo>
                    <a:lnTo>
                      <a:pt x="56" y="53"/>
                    </a:lnTo>
                    <a:lnTo>
                      <a:pt x="61" y="53"/>
                    </a:lnTo>
                    <a:lnTo>
                      <a:pt x="63" y="51"/>
                    </a:lnTo>
                    <a:lnTo>
                      <a:pt x="68" y="51"/>
                    </a:lnTo>
                    <a:lnTo>
                      <a:pt x="70" y="50"/>
                    </a:lnTo>
                    <a:lnTo>
                      <a:pt x="75" y="50"/>
                    </a:lnTo>
                    <a:lnTo>
                      <a:pt x="86" y="46"/>
                    </a:lnTo>
                    <a:lnTo>
                      <a:pt x="91" y="46"/>
                    </a:lnTo>
                    <a:lnTo>
                      <a:pt x="93" y="48"/>
                    </a:lnTo>
                    <a:lnTo>
                      <a:pt x="97" y="50"/>
                    </a:lnTo>
                    <a:lnTo>
                      <a:pt x="99" y="50"/>
                    </a:lnTo>
                    <a:lnTo>
                      <a:pt x="106" y="51"/>
                    </a:lnTo>
                    <a:lnTo>
                      <a:pt x="107" y="50"/>
                    </a:lnTo>
                    <a:lnTo>
                      <a:pt x="106" y="48"/>
                    </a:lnTo>
                    <a:lnTo>
                      <a:pt x="102" y="46"/>
                    </a:lnTo>
                    <a:lnTo>
                      <a:pt x="102" y="42"/>
                    </a:lnTo>
                    <a:lnTo>
                      <a:pt x="100" y="41"/>
                    </a:lnTo>
                    <a:lnTo>
                      <a:pt x="100" y="39"/>
                    </a:lnTo>
                    <a:lnTo>
                      <a:pt x="104" y="35"/>
                    </a:lnTo>
                    <a:lnTo>
                      <a:pt x="100" y="34"/>
                    </a:lnTo>
                    <a:lnTo>
                      <a:pt x="97" y="32"/>
                    </a:lnTo>
                    <a:lnTo>
                      <a:pt x="91" y="30"/>
                    </a:lnTo>
                    <a:lnTo>
                      <a:pt x="93" y="25"/>
                    </a:lnTo>
                    <a:lnTo>
                      <a:pt x="93" y="23"/>
                    </a:lnTo>
                    <a:lnTo>
                      <a:pt x="90" y="21"/>
                    </a:lnTo>
                    <a:lnTo>
                      <a:pt x="88" y="21"/>
                    </a:lnTo>
                    <a:lnTo>
                      <a:pt x="86" y="21"/>
                    </a:lnTo>
                    <a:lnTo>
                      <a:pt x="84" y="19"/>
                    </a:lnTo>
                    <a:lnTo>
                      <a:pt x="81" y="17"/>
                    </a:lnTo>
                    <a:lnTo>
                      <a:pt x="77" y="17"/>
                    </a:lnTo>
                    <a:lnTo>
                      <a:pt x="75" y="17"/>
                    </a:lnTo>
                    <a:lnTo>
                      <a:pt x="74" y="17"/>
                    </a:lnTo>
                    <a:lnTo>
                      <a:pt x="65" y="21"/>
                    </a:lnTo>
                    <a:lnTo>
                      <a:pt x="63" y="19"/>
                    </a:lnTo>
                    <a:lnTo>
                      <a:pt x="61" y="17"/>
                    </a:lnTo>
                    <a:lnTo>
                      <a:pt x="49" y="9"/>
                    </a:lnTo>
                    <a:lnTo>
                      <a:pt x="43" y="9"/>
                    </a:lnTo>
                    <a:lnTo>
                      <a:pt x="38" y="7"/>
                    </a:lnTo>
                    <a:lnTo>
                      <a:pt x="29" y="7"/>
                    </a:lnTo>
                    <a:lnTo>
                      <a:pt x="18" y="3"/>
                    </a:lnTo>
                    <a:lnTo>
                      <a:pt x="16" y="1"/>
                    </a:lnTo>
                    <a:lnTo>
                      <a:pt x="11" y="0"/>
                    </a:lnTo>
                    <a:lnTo>
                      <a:pt x="9" y="0"/>
                    </a:lnTo>
                    <a:lnTo>
                      <a:pt x="7" y="0"/>
                    </a:lnTo>
                    <a:lnTo>
                      <a:pt x="0" y="1"/>
                    </a:lnTo>
                    <a:lnTo>
                      <a:pt x="6" y="7"/>
                    </a:lnTo>
                    <a:lnTo>
                      <a:pt x="16" y="10"/>
                    </a:lnTo>
                    <a:lnTo>
                      <a:pt x="22" y="16"/>
                    </a:lnTo>
                    <a:lnTo>
                      <a:pt x="24" y="19"/>
                    </a:lnTo>
                    <a:lnTo>
                      <a:pt x="27" y="30"/>
                    </a:lnTo>
                    <a:lnTo>
                      <a:pt x="29" y="34"/>
                    </a:lnTo>
                    <a:lnTo>
                      <a:pt x="29" y="41"/>
                    </a:lnTo>
                    <a:lnTo>
                      <a:pt x="27" y="42"/>
                    </a:lnTo>
                    <a:lnTo>
                      <a:pt x="25" y="4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3" name="Freeform 3055">
                <a:extLst>
                  <a:ext uri="{FF2B5EF4-FFF2-40B4-BE49-F238E27FC236}">
                    <a16:creationId xmlns:a16="http://schemas.microsoft.com/office/drawing/2014/main" id="{0AF8A437-77EB-8148-8C73-592E745F3B31}"/>
                  </a:ext>
                </a:extLst>
              </p:cNvPr>
              <p:cNvSpPr>
                <a:spLocks/>
              </p:cNvSpPr>
              <p:nvPr/>
            </p:nvSpPr>
            <p:spPr bwMode="auto">
              <a:xfrm>
                <a:off x="3775" y="1993"/>
                <a:ext cx="121" cy="91"/>
              </a:xfrm>
              <a:custGeom>
                <a:avLst/>
                <a:gdLst>
                  <a:gd name="T0" fmla="*/ 12 w 121"/>
                  <a:gd name="T1" fmla="*/ 84 h 91"/>
                  <a:gd name="T2" fmla="*/ 21 w 121"/>
                  <a:gd name="T3" fmla="*/ 81 h 91"/>
                  <a:gd name="T4" fmla="*/ 25 w 121"/>
                  <a:gd name="T5" fmla="*/ 79 h 91"/>
                  <a:gd name="T6" fmla="*/ 30 w 121"/>
                  <a:gd name="T7" fmla="*/ 82 h 91"/>
                  <a:gd name="T8" fmla="*/ 32 w 121"/>
                  <a:gd name="T9" fmla="*/ 79 h 91"/>
                  <a:gd name="T10" fmla="*/ 33 w 121"/>
                  <a:gd name="T11" fmla="*/ 73 h 91"/>
                  <a:gd name="T12" fmla="*/ 39 w 121"/>
                  <a:gd name="T13" fmla="*/ 73 h 91"/>
                  <a:gd name="T14" fmla="*/ 44 w 121"/>
                  <a:gd name="T15" fmla="*/ 73 h 91"/>
                  <a:gd name="T16" fmla="*/ 44 w 121"/>
                  <a:gd name="T17" fmla="*/ 68 h 91"/>
                  <a:gd name="T18" fmla="*/ 51 w 121"/>
                  <a:gd name="T19" fmla="*/ 57 h 91"/>
                  <a:gd name="T20" fmla="*/ 55 w 121"/>
                  <a:gd name="T21" fmla="*/ 56 h 91"/>
                  <a:gd name="T22" fmla="*/ 62 w 121"/>
                  <a:gd name="T23" fmla="*/ 59 h 91"/>
                  <a:gd name="T24" fmla="*/ 60 w 121"/>
                  <a:gd name="T25" fmla="*/ 64 h 91"/>
                  <a:gd name="T26" fmla="*/ 66 w 121"/>
                  <a:gd name="T27" fmla="*/ 66 h 91"/>
                  <a:gd name="T28" fmla="*/ 66 w 121"/>
                  <a:gd name="T29" fmla="*/ 70 h 91"/>
                  <a:gd name="T30" fmla="*/ 66 w 121"/>
                  <a:gd name="T31" fmla="*/ 75 h 91"/>
                  <a:gd name="T32" fmla="*/ 64 w 121"/>
                  <a:gd name="T33" fmla="*/ 82 h 91"/>
                  <a:gd name="T34" fmla="*/ 67 w 121"/>
                  <a:gd name="T35" fmla="*/ 91 h 91"/>
                  <a:gd name="T36" fmla="*/ 85 w 121"/>
                  <a:gd name="T37" fmla="*/ 84 h 91"/>
                  <a:gd name="T38" fmla="*/ 89 w 121"/>
                  <a:gd name="T39" fmla="*/ 81 h 91"/>
                  <a:gd name="T40" fmla="*/ 92 w 121"/>
                  <a:gd name="T41" fmla="*/ 77 h 91"/>
                  <a:gd name="T42" fmla="*/ 98 w 121"/>
                  <a:gd name="T43" fmla="*/ 75 h 91"/>
                  <a:gd name="T44" fmla="*/ 101 w 121"/>
                  <a:gd name="T45" fmla="*/ 79 h 91"/>
                  <a:gd name="T46" fmla="*/ 105 w 121"/>
                  <a:gd name="T47" fmla="*/ 79 h 91"/>
                  <a:gd name="T48" fmla="*/ 114 w 121"/>
                  <a:gd name="T49" fmla="*/ 77 h 91"/>
                  <a:gd name="T50" fmla="*/ 119 w 121"/>
                  <a:gd name="T51" fmla="*/ 79 h 91"/>
                  <a:gd name="T52" fmla="*/ 119 w 121"/>
                  <a:gd name="T53" fmla="*/ 81 h 91"/>
                  <a:gd name="T54" fmla="*/ 117 w 121"/>
                  <a:gd name="T55" fmla="*/ 63 h 91"/>
                  <a:gd name="T56" fmla="*/ 110 w 121"/>
                  <a:gd name="T57" fmla="*/ 54 h 91"/>
                  <a:gd name="T58" fmla="*/ 100 w 121"/>
                  <a:gd name="T59" fmla="*/ 43 h 91"/>
                  <a:gd name="T60" fmla="*/ 96 w 121"/>
                  <a:gd name="T61" fmla="*/ 36 h 91"/>
                  <a:gd name="T62" fmla="*/ 85 w 121"/>
                  <a:gd name="T63" fmla="*/ 36 h 91"/>
                  <a:gd name="T64" fmla="*/ 75 w 121"/>
                  <a:gd name="T65" fmla="*/ 38 h 91"/>
                  <a:gd name="T66" fmla="*/ 66 w 121"/>
                  <a:gd name="T67" fmla="*/ 32 h 91"/>
                  <a:gd name="T68" fmla="*/ 53 w 121"/>
                  <a:gd name="T69" fmla="*/ 34 h 91"/>
                  <a:gd name="T70" fmla="*/ 41 w 121"/>
                  <a:gd name="T71" fmla="*/ 32 h 91"/>
                  <a:gd name="T72" fmla="*/ 32 w 121"/>
                  <a:gd name="T73" fmla="*/ 32 h 91"/>
                  <a:gd name="T74" fmla="*/ 35 w 121"/>
                  <a:gd name="T75" fmla="*/ 22 h 91"/>
                  <a:gd name="T76" fmla="*/ 51 w 121"/>
                  <a:gd name="T77" fmla="*/ 23 h 91"/>
                  <a:gd name="T78" fmla="*/ 57 w 121"/>
                  <a:gd name="T79" fmla="*/ 18 h 91"/>
                  <a:gd name="T80" fmla="*/ 51 w 121"/>
                  <a:gd name="T81" fmla="*/ 18 h 91"/>
                  <a:gd name="T82" fmla="*/ 51 w 121"/>
                  <a:gd name="T83" fmla="*/ 9 h 91"/>
                  <a:gd name="T84" fmla="*/ 51 w 121"/>
                  <a:gd name="T85" fmla="*/ 4 h 91"/>
                  <a:gd name="T86" fmla="*/ 48 w 121"/>
                  <a:gd name="T87" fmla="*/ 2 h 91"/>
                  <a:gd name="T88" fmla="*/ 35 w 121"/>
                  <a:gd name="T89" fmla="*/ 9 h 91"/>
                  <a:gd name="T90" fmla="*/ 32 w 121"/>
                  <a:gd name="T91" fmla="*/ 11 h 91"/>
                  <a:gd name="T92" fmla="*/ 30 w 121"/>
                  <a:gd name="T93" fmla="*/ 16 h 91"/>
                  <a:gd name="T94" fmla="*/ 23 w 121"/>
                  <a:gd name="T95" fmla="*/ 22 h 91"/>
                  <a:gd name="T96" fmla="*/ 17 w 121"/>
                  <a:gd name="T97" fmla="*/ 31 h 91"/>
                  <a:gd name="T98" fmla="*/ 7 w 121"/>
                  <a:gd name="T99" fmla="*/ 31 h 91"/>
                  <a:gd name="T100" fmla="*/ 1 w 121"/>
                  <a:gd name="T101" fmla="*/ 36 h 91"/>
                  <a:gd name="T102" fmla="*/ 3 w 121"/>
                  <a:gd name="T103" fmla="*/ 43 h 91"/>
                  <a:gd name="T104" fmla="*/ 10 w 121"/>
                  <a:gd name="T105" fmla="*/ 45 h 91"/>
                  <a:gd name="T106" fmla="*/ 12 w 121"/>
                  <a:gd name="T107" fmla="*/ 56 h 91"/>
                  <a:gd name="T108" fmla="*/ 16 w 121"/>
                  <a:gd name="T109" fmla="*/ 61 h 91"/>
                  <a:gd name="T110" fmla="*/ 10 w 121"/>
                  <a:gd name="T111" fmla="*/ 66 h 91"/>
                  <a:gd name="T112" fmla="*/ 5 w 121"/>
                  <a:gd name="T113"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 h="91">
                    <a:moveTo>
                      <a:pt x="5" y="79"/>
                    </a:moveTo>
                    <a:lnTo>
                      <a:pt x="10" y="86"/>
                    </a:lnTo>
                    <a:lnTo>
                      <a:pt x="12" y="84"/>
                    </a:lnTo>
                    <a:lnTo>
                      <a:pt x="14" y="84"/>
                    </a:lnTo>
                    <a:lnTo>
                      <a:pt x="14" y="82"/>
                    </a:lnTo>
                    <a:lnTo>
                      <a:pt x="21" y="81"/>
                    </a:lnTo>
                    <a:lnTo>
                      <a:pt x="21" y="81"/>
                    </a:lnTo>
                    <a:lnTo>
                      <a:pt x="23" y="81"/>
                    </a:lnTo>
                    <a:lnTo>
                      <a:pt x="25" y="79"/>
                    </a:lnTo>
                    <a:lnTo>
                      <a:pt x="25" y="79"/>
                    </a:lnTo>
                    <a:lnTo>
                      <a:pt x="26" y="81"/>
                    </a:lnTo>
                    <a:lnTo>
                      <a:pt x="30" y="82"/>
                    </a:lnTo>
                    <a:lnTo>
                      <a:pt x="32" y="81"/>
                    </a:lnTo>
                    <a:lnTo>
                      <a:pt x="32" y="81"/>
                    </a:lnTo>
                    <a:lnTo>
                      <a:pt x="32" y="79"/>
                    </a:lnTo>
                    <a:lnTo>
                      <a:pt x="32" y="79"/>
                    </a:lnTo>
                    <a:lnTo>
                      <a:pt x="32" y="77"/>
                    </a:lnTo>
                    <a:lnTo>
                      <a:pt x="33" y="73"/>
                    </a:lnTo>
                    <a:lnTo>
                      <a:pt x="35" y="72"/>
                    </a:lnTo>
                    <a:lnTo>
                      <a:pt x="37" y="73"/>
                    </a:lnTo>
                    <a:lnTo>
                      <a:pt x="39" y="73"/>
                    </a:lnTo>
                    <a:lnTo>
                      <a:pt x="42" y="73"/>
                    </a:lnTo>
                    <a:lnTo>
                      <a:pt x="42" y="75"/>
                    </a:lnTo>
                    <a:lnTo>
                      <a:pt x="44" y="73"/>
                    </a:lnTo>
                    <a:lnTo>
                      <a:pt x="46" y="72"/>
                    </a:lnTo>
                    <a:lnTo>
                      <a:pt x="46" y="70"/>
                    </a:lnTo>
                    <a:lnTo>
                      <a:pt x="44" y="68"/>
                    </a:lnTo>
                    <a:lnTo>
                      <a:pt x="44" y="66"/>
                    </a:lnTo>
                    <a:lnTo>
                      <a:pt x="50" y="59"/>
                    </a:lnTo>
                    <a:lnTo>
                      <a:pt x="51" y="57"/>
                    </a:lnTo>
                    <a:lnTo>
                      <a:pt x="51" y="56"/>
                    </a:lnTo>
                    <a:lnTo>
                      <a:pt x="53" y="56"/>
                    </a:lnTo>
                    <a:lnTo>
                      <a:pt x="55" y="56"/>
                    </a:lnTo>
                    <a:lnTo>
                      <a:pt x="57" y="56"/>
                    </a:lnTo>
                    <a:lnTo>
                      <a:pt x="58" y="56"/>
                    </a:lnTo>
                    <a:lnTo>
                      <a:pt x="62" y="59"/>
                    </a:lnTo>
                    <a:lnTo>
                      <a:pt x="62" y="61"/>
                    </a:lnTo>
                    <a:lnTo>
                      <a:pt x="62" y="63"/>
                    </a:lnTo>
                    <a:lnTo>
                      <a:pt x="60" y="64"/>
                    </a:lnTo>
                    <a:lnTo>
                      <a:pt x="62" y="66"/>
                    </a:lnTo>
                    <a:lnTo>
                      <a:pt x="64" y="66"/>
                    </a:lnTo>
                    <a:lnTo>
                      <a:pt x="66" y="66"/>
                    </a:lnTo>
                    <a:lnTo>
                      <a:pt x="66" y="66"/>
                    </a:lnTo>
                    <a:lnTo>
                      <a:pt x="66" y="68"/>
                    </a:lnTo>
                    <a:lnTo>
                      <a:pt x="66" y="70"/>
                    </a:lnTo>
                    <a:lnTo>
                      <a:pt x="66" y="70"/>
                    </a:lnTo>
                    <a:lnTo>
                      <a:pt x="66" y="73"/>
                    </a:lnTo>
                    <a:lnTo>
                      <a:pt x="66" y="75"/>
                    </a:lnTo>
                    <a:lnTo>
                      <a:pt x="64" y="77"/>
                    </a:lnTo>
                    <a:lnTo>
                      <a:pt x="64" y="79"/>
                    </a:lnTo>
                    <a:lnTo>
                      <a:pt x="64" y="82"/>
                    </a:lnTo>
                    <a:lnTo>
                      <a:pt x="64" y="84"/>
                    </a:lnTo>
                    <a:lnTo>
                      <a:pt x="67" y="91"/>
                    </a:lnTo>
                    <a:lnTo>
                      <a:pt x="67" y="91"/>
                    </a:lnTo>
                    <a:lnTo>
                      <a:pt x="69" y="91"/>
                    </a:lnTo>
                    <a:lnTo>
                      <a:pt x="78" y="86"/>
                    </a:lnTo>
                    <a:lnTo>
                      <a:pt x="85" y="84"/>
                    </a:lnTo>
                    <a:lnTo>
                      <a:pt x="85" y="84"/>
                    </a:lnTo>
                    <a:lnTo>
                      <a:pt x="87" y="82"/>
                    </a:lnTo>
                    <a:lnTo>
                      <a:pt x="89" y="81"/>
                    </a:lnTo>
                    <a:lnTo>
                      <a:pt x="89" y="81"/>
                    </a:lnTo>
                    <a:lnTo>
                      <a:pt x="91" y="81"/>
                    </a:lnTo>
                    <a:lnTo>
                      <a:pt x="92" y="77"/>
                    </a:lnTo>
                    <a:lnTo>
                      <a:pt x="94" y="77"/>
                    </a:lnTo>
                    <a:lnTo>
                      <a:pt x="96" y="75"/>
                    </a:lnTo>
                    <a:lnTo>
                      <a:pt x="98" y="75"/>
                    </a:lnTo>
                    <a:lnTo>
                      <a:pt x="100" y="77"/>
                    </a:lnTo>
                    <a:lnTo>
                      <a:pt x="101" y="77"/>
                    </a:lnTo>
                    <a:lnTo>
                      <a:pt x="101" y="79"/>
                    </a:lnTo>
                    <a:lnTo>
                      <a:pt x="103" y="81"/>
                    </a:lnTo>
                    <a:lnTo>
                      <a:pt x="103" y="81"/>
                    </a:lnTo>
                    <a:lnTo>
                      <a:pt x="105" y="79"/>
                    </a:lnTo>
                    <a:lnTo>
                      <a:pt x="105" y="79"/>
                    </a:lnTo>
                    <a:lnTo>
                      <a:pt x="110" y="77"/>
                    </a:lnTo>
                    <a:lnTo>
                      <a:pt x="114" y="77"/>
                    </a:lnTo>
                    <a:lnTo>
                      <a:pt x="116" y="79"/>
                    </a:lnTo>
                    <a:lnTo>
                      <a:pt x="119" y="79"/>
                    </a:lnTo>
                    <a:lnTo>
                      <a:pt x="119" y="79"/>
                    </a:lnTo>
                    <a:lnTo>
                      <a:pt x="119" y="81"/>
                    </a:lnTo>
                    <a:lnTo>
                      <a:pt x="117" y="81"/>
                    </a:lnTo>
                    <a:lnTo>
                      <a:pt x="119" y="81"/>
                    </a:lnTo>
                    <a:lnTo>
                      <a:pt x="121" y="81"/>
                    </a:lnTo>
                    <a:lnTo>
                      <a:pt x="121" y="70"/>
                    </a:lnTo>
                    <a:lnTo>
                      <a:pt x="117" y="63"/>
                    </a:lnTo>
                    <a:lnTo>
                      <a:pt x="117" y="57"/>
                    </a:lnTo>
                    <a:lnTo>
                      <a:pt x="116" y="54"/>
                    </a:lnTo>
                    <a:lnTo>
                      <a:pt x="110" y="54"/>
                    </a:lnTo>
                    <a:lnTo>
                      <a:pt x="105" y="56"/>
                    </a:lnTo>
                    <a:lnTo>
                      <a:pt x="101" y="54"/>
                    </a:lnTo>
                    <a:lnTo>
                      <a:pt x="100" y="43"/>
                    </a:lnTo>
                    <a:lnTo>
                      <a:pt x="103" y="32"/>
                    </a:lnTo>
                    <a:lnTo>
                      <a:pt x="98" y="32"/>
                    </a:lnTo>
                    <a:lnTo>
                      <a:pt x="96" y="36"/>
                    </a:lnTo>
                    <a:lnTo>
                      <a:pt x="94" y="36"/>
                    </a:lnTo>
                    <a:lnTo>
                      <a:pt x="91" y="36"/>
                    </a:lnTo>
                    <a:lnTo>
                      <a:pt x="85" y="36"/>
                    </a:lnTo>
                    <a:lnTo>
                      <a:pt x="82" y="36"/>
                    </a:lnTo>
                    <a:lnTo>
                      <a:pt x="76" y="38"/>
                    </a:lnTo>
                    <a:lnTo>
                      <a:pt x="75" y="38"/>
                    </a:lnTo>
                    <a:lnTo>
                      <a:pt x="71" y="38"/>
                    </a:lnTo>
                    <a:lnTo>
                      <a:pt x="69" y="34"/>
                    </a:lnTo>
                    <a:lnTo>
                      <a:pt x="66" y="32"/>
                    </a:lnTo>
                    <a:lnTo>
                      <a:pt x="64" y="32"/>
                    </a:lnTo>
                    <a:lnTo>
                      <a:pt x="55" y="34"/>
                    </a:lnTo>
                    <a:lnTo>
                      <a:pt x="53" y="34"/>
                    </a:lnTo>
                    <a:lnTo>
                      <a:pt x="51" y="32"/>
                    </a:lnTo>
                    <a:lnTo>
                      <a:pt x="48" y="32"/>
                    </a:lnTo>
                    <a:lnTo>
                      <a:pt x="41" y="32"/>
                    </a:lnTo>
                    <a:lnTo>
                      <a:pt x="35" y="32"/>
                    </a:lnTo>
                    <a:lnTo>
                      <a:pt x="33" y="32"/>
                    </a:lnTo>
                    <a:lnTo>
                      <a:pt x="32" y="32"/>
                    </a:lnTo>
                    <a:lnTo>
                      <a:pt x="30" y="31"/>
                    </a:lnTo>
                    <a:lnTo>
                      <a:pt x="30" y="23"/>
                    </a:lnTo>
                    <a:lnTo>
                      <a:pt x="35" y="22"/>
                    </a:lnTo>
                    <a:lnTo>
                      <a:pt x="46" y="22"/>
                    </a:lnTo>
                    <a:lnTo>
                      <a:pt x="50" y="23"/>
                    </a:lnTo>
                    <a:lnTo>
                      <a:pt x="51" y="23"/>
                    </a:lnTo>
                    <a:lnTo>
                      <a:pt x="53" y="20"/>
                    </a:lnTo>
                    <a:lnTo>
                      <a:pt x="55" y="20"/>
                    </a:lnTo>
                    <a:lnTo>
                      <a:pt x="57" y="18"/>
                    </a:lnTo>
                    <a:lnTo>
                      <a:pt x="55" y="18"/>
                    </a:lnTo>
                    <a:lnTo>
                      <a:pt x="53" y="18"/>
                    </a:lnTo>
                    <a:lnTo>
                      <a:pt x="51" y="18"/>
                    </a:lnTo>
                    <a:lnTo>
                      <a:pt x="48" y="13"/>
                    </a:lnTo>
                    <a:lnTo>
                      <a:pt x="50" y="11"/>
                    </a:lnTo>
                    <a:lnTo>
                      <a:pt x="51" y="9"/>
                    </a:lnTo>
                    <a:lnTo>
                      <a:pt x="53" y="7"/>
                    </a:lnTo>
                    <a:lnTo>
                      <a:pt x="53" y="6"/>
                    </a:lnTo>
                    <a:lnTo>
                      <a:pt x="51" y="4"/>
                    </a:lnTo>
                    <a:lnTo>
                      <a:pt x="51" y="0"/>
                    </a:lnTo>
                    <a:lnTo>
                      <a:pt x="48" y="0"/>
                    </a:lnTo>
                    <a:lnTo>
                      <a:pt x="48" y="2"/>
                    </a:lnTo>
                    <a:lnTo>
                      <a:pt x="46" y="4"/>
                    </a:lnTo>
                    <a:lnTo>
                      <a:pt x="37" y="9"/>
                    </a:lnTo>
                    <a:lnTo>
                      <a:pt x="35" y="9"/>
                    </a:lnTo>
                    <a:lnTo>
                      <a:pt x="33" y="7"/>
                    </a:lnTo>
                    <a:lnTo>
                      <a:pt x="32" y="9"/>
                    </a:lnTo>
                    <a:lnTo>
                      <a:pt x="32" y="11"/>
                    </a:lnTo>
                    <a:lnTo>
                      <a:pt x="30" y="13"/>
                    </a:lnTo>
                    <a:lnTo>
                      <a:pt x="30" y="14"/>
                    </a:lnTo>
                    <a:lnTo>
                      <a:pt x="30" y="16"/>
                    </a:lnTo>
                    <a:lnTo>
                      <a:pt x="30" y="20"/>
                    </a:lnTo>
                    <a:lnTo>
                      <a:pt x="28" y="22"/>
                    </a:lnTo>
                    <a:lnTo>
                      <a:pt x="23" y="22"/>
                    </a:lnTo>
                    <a:lnTo>
                      <a:pt x="21" y="23"/>
                    </a:lnTo>
                    <a:lnTo>
                      <a:pt x="21" y="25"/>
                    </a:lnTo>
                    <a:lnTo>
                      <a:pt x="17" y="31"/>
                    </a:lnTo>
                    <a:lnTo>
                      <a:pt x="16" y="32"/>
                    </a:lnTo>
                    <a:lnTo>
                      <a:pt x="8" y="32"/>
                    </a:lnTo>
                    <a:lnTo>
                      <a:pt x="7" y="31"/>
                    </a:lnTo>
                    <a:lnTo>
                      <a:pt x="1" y="32"/>
                    </a:lnTo>
                    <a:lnTo>
                      <a:pt x="1" y="34"/>
                    </a:lnTo>
                    <a:lnTo>
                      <a:pt x="1" y="36"/>
                    </a:lnTo>
                    <a:lnTo>
                      <a:pt x="0" y="38"/>
                    </a:lnTo>
                    <a:lnTo>
                      <a:pt x="3" y="41"/>
                    </a:lnTo>
                    <a:lnTo>
                      <a:pt x="3" y="43"/>
                    </a:lnTo>
                    <a:lnTo>
                      <a:pt x="7" y="43"/>
                    </a:lnTo>
                    <a:lnTo>
                      <a:pt x="8" y="43"/>
                    </a:lnTo>
                    <a:lnTo>
                      <a:pt x="10" y="45"/>
                    </a:lnTo>
                    <a:lnTo>
                      <a:pt x="12" y="47"/>
                    </a:lnTo>
                    <a:lnTo>
                      <a:pt x="10" y="50"/>
                    </a:lnTo>
                    <a:lnTo>
                      <a:pt x="12" y="56"/>
                    </a:lnTo>
                    <a:lnTo>
                      <a:pt x="12" y="57"/>
                    </a:lnTo>
                    <a:lnTo>
                      <a:pt x="14" y="59"/>
                    </a:lnTo>
                    <a:lnTo>
                      <a:pt x="16" y="61"/>
                    </a:lnTo>
                    <a:lnTo>
                      <a:pt x="14" y="63"/>
                    </a:lnTo>
                    <a:lnTo>
                      <a:pt x="12" y="64"/>
                    </a:lnTo>
                    <a:lnTo>
                      <a:pt x="10" y="66"/>
                    </a:lnTo>
                    <a:lnTo>
                      <a:pt x="5" y="75"/>
                    </a:lnTo>
                    <a:lnTo>
                      <a:pt x="7" y="79"/>
                    </a:lnTo>
                    <a:lnTo>
                      <a:pt x="5" y="7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4" name="Freeform 3056">
                <a:extLst>
                  <a:ext uri="{FF2B5EF4-FFF2-40B4-BE49-F238E27FC236}">
                    <a16:creationId xmlns:a16="http://schemas.microsoft.com/office/drawing/2014/main" id="{E556E1F4-1111-074B-BEA1-A97B87C1ECC4}"/>
                  </a:ext>
                </a:extLst>
              </p:cNvPr>
              <p:cNvSpPr>
                <a:spLocks/>
              </p:cNvSpPr>
              <p:nvPr/>
            </p:nvSpPr>
            <p:spPr bwMode="auto">
              <a:xfrm>
                <a:off x="3775" y="1993"/>
                <a:ext cx="121" cy="91"/>
              </a:xfrm>
              <a:custGeom>
                <a:avLst/>
                <a:gdLst>
                  <a:gd name="T0" fmla="*/ 12 w 121"/>
                  <a:gd name="T1" fmla="*/ 84 h 91"/>
                  <a:gd name="T2" fmla="*/ 21 w 121"/>
                  <a:gd name="T3" fmla="*/ 81 h 91"/>
                  <a:gd name="T4" fmla="*/ 25 w 121"/>
                  <a:gd name="T5" fmla="*/ 79 h 91"/>
                  <a:gd name="T6" fmla="*/ 30 w 121"/>
                  <a:gd name="T7" fmla="*/ 82 h 91"/>
                  <a:gd name="T8" fmla="*/ 32 w 121"/>
                  <a:gd name="T9" fmla="*/ 79 h 91"/>
                  <a:gd name="T10" fmla="*/ 33 w 121"/>
                  <a:gd name="T11" fmla="*/ 73 h 91"/>
                  <a:gd name="T12" fmla="*/ 39 w 121"/>
                  <a:gd name="T13" fmla="*/ 73 h 91"/>
                  <a:gd name="T14" fmla="*/ 44 w 121"/>
                  <a:gd name="T15" fmla="*/ 73 h 91"/>
                  <a:gd name="T16" fmla="*/ 44 w 121"/>
                  <a:gd name="T17" fmla="*/ 68 h 91"/>
                  <a:gd name="T18" fmla="*/ 51 w 121"/>
                  <a:gd name="T19" fmla="*/ 57 h 91"/>
                  <a:gd name="T20" fmla="*/ 55 w 121"/>
                  <a:gd name="T21" fmla="*/ 56 h 91"/>
                  <a:gd name="T22" fmla="*/ 62 w 121"/>
                  <a:gd name="T23" fmla="*/ 59 h 91"/>
                  <a:gd name="T24" fmla="*/ 60 w 121"/>
                  <a:gd name="T25" fmla="*/ 64 h 91"/>
                  <a:gd name="T26" fmla="*/ 66 w 121"/>
                  <a:gd name="T27" fmla="*/ 66 h 91"/>
                  <a:gd name="T28" fmla="*/ 66 w 121"/>
                  <a:gd name="T29" fmla="*/ 70 h 91"/>
                  <a:gd name="T30" fmla="*/ 66 w 121"/>
                  <a:gd name="T31" fmla="*/ 75 h 91"/>
                  <a:gd name="T32" fmla="*/ 64 w 121"/>
                  <a:gd name="T33" fmla="*/ 82 h 91"/>
                  <a:gd name="T34" fmla="*/ 67 w 121"/>
                  <a:gd name="T35" fmla="*/ 91 h 91"/>
                  <a:gd name="T36" fmla="*/ 85 w 121"/>
                  <a:gd name="T37" fmla="*/ 84 h 91"/>
                  <a:gd name="T38" fmla="*/ 89 w 121"/>
                  <a:gd name="T39" fmla="*/ 81 h 91"/>
                  <a:gd name="T40" fmla="*/ 92 w 121"/>
                  <a:gd name="T41" fmla="*/ 77 h 91"/>
                  <a:gd name="T42" fmla="*/ 98 w 121"/>
                  <a:gd name="T43" fmla="*/ 75 h 91"/>
                  <a:gd name="T44" fmla="*/ 101 w 121"/>
                  <a:gd name="T45" fmla="*/ 79 h 91"/>
                  <a:gd name="T46" fmla="*/ 105 w 121"/>
                  <a:gd name="T47" fmla="*/ 79 h 91"/>
                  <a:gd name="T48" fmla="*/ 114 w 121"/>
                  <a:gd name="T49" fmla="*/ 77 h 91"/>
                  <a:gd name="T50" fmla="*/ 119 w 121"/>
                  <a:gd name="T51" fmla="*/ 79 h 91"/>
                  <a:gd name="T52" fmla="*/ 119 w 121"/>
                  <a:gd name="T53" fmla="*/ 81 h 91"/>
                  <a:gd name="T54" fmla="*/ 117 w 121"/>
                  <a:gd name="T55" fmla="*/ 63 h 91"/>
                  <a:gd name="T56" fmla="*/ 110 w 121"/>
                  <a:gd name="T57" fmla="*/ 54 h 91"/>
                  <a:gd name="T58" fmla="*/ 100 w 121"/>
                  <a:gd name="T59" fmla="*/ 43 h 91"/>
                  <a:gd name="T60" fmla="*/ 96 w 121"/>
                  <a:gd name="T61" fmla="*/ 36 h 91"/>
                  <a:gd name="T62" fmla="*/ 85 w 121"/>
                  <a:gd name="T63" fmla="*/ 36 h 91"/>
                  <a:gd name="T64" fmla="*/ 75 w 121"/>
                  <a:gd name="T65" fmla="*/ 38 h 91"/>
                  <a:gd name="T66" fmla="*/ 66 w 121"/>
                  <a:gd name="T67" fmla="*/ 32 h 91"/>
                  <a:gd name="T68" fmla="*/ 53 w 121"/>
                  <a:gd name="T69" fmla="*/ 34 h 91"/>
                  <a:gd name="T70" fmla="*/ 41 w 121"/>
                  <a:gd name="T71" fmla="*/ 32 h 91"/>
                  <a:gd name="T72" fmla="*/ 32 w 121"/>
                  <a:gd name="T73" fmla="*/ 32 h 91"/>
                  <a:gd name="T74" fmla="*/ 35 w 121"/>
                  <a:gd name="T75" fmla="*/ 22 h 91"/>
                  <a:gd name="T76" fmla="*/ 51 w 121"/>
                  <a:gd name="T77" fmla="*/ 23 h 91"/>
                  <a:gd name="T78" fmla="*/ 57 w 121"/>
                  <a:gd name="T79" fmla="*/ 18 h 91"/>
                  <a:gd name="T80" fmla="*/ 51 w 121"/>
                  <a:gd name="T81" fmla="*/ 18 h 91"/>
                  <a:gd name="T82" fmla="*/ 51 w 121"/>
                  <a:gd name="T83" fmla="*/ 9 h 91"/>
                  <a:gd name="T84" fmla="*/ 51 w 121"/>
                  <a:gd name="T85" fmla="*/ 4 h 91"/>
                  <a:gd name="T86" fmla="*/ 48 w 121"/>
                  <a:gd name="T87" fmla="*/ 2 h 91"/>
                  <a:gd name="T88" fmla="*/ 35 w 121"/>
                  <a:gd name="T89" fmla="*/ 9 h 91"/>
                  <a:gd name="T90" fmla="*/ 32 w 121"/>
                  <a:gd name="T91" fmla="*/ 11 h 91"/>
                  <a:gd name="T92" fmla="*/ 30 w 121"/>
                  <a:gd name="T93" fmla="*/ 16 h 91"/>
                  <a:gd name="T94" fmla="*/ 23 w 121"/>
                  <a:gd name="T95" fmla="*/ 22 h 91"/>
                  <a:gd name="T96" fmla="*/ 17 w 121"/>
                  <a:gd name="T97" fmla="*/ 31 h 91"/>
                  <a:gd name="T98" fmla="*/ 7 w 121"/>
                  <a:gd name="T99" fmla="*/ 31 h 91"/>
                  <a:gd name="T100" fmla="*/ 1 w 121"/>
                  <a:gd name="T101" fmla="*/ 36 h 91"/>
                  <a:gd name="T102" fmla="*/ 3 w 121"/>
                  <a:gd name="T103" fmla="*/ 43 h 91"/>
                  <a:gd name="T104" fmla="*/ 10 w 121"/>
                  <a:gd name="T105" fmla="*/ 45 h 91"/>
                  <a:gd name="T106" fmla="*/ 12 w 121"/>
                  <a:gd name="T107" fmla="*/ 56 h 91"/>
                  <a:gd name="T108" fmla="*/ 16 w 121"/>
                  <a:gd name="T109" fmla="*/ 61 h 91"/>
                  <a:gd name="T110" fmla="*/ 10 w 121"/>
                  <a:gd name="T111" fmla="*/ 66 h 91"/>
                  <a:gd name="T112" fmla="*/ 5 w 121"/>
                  <a:gd name="T113"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 h="91">
                    <a:moveTo>
                      <a:pt x="5" y="79"/>
                    </a:moveTo>
                    <a:lnTo>
                      <a:pt x="10" y="86"/>
                    </a:lnTo>
                    <a:lnTo>
                      <a:pt x="12" y="84"/>
                    </a:lnTo>
                    <a:lnTo>
                      <a:pt x="14" y="84"/>
                    </a:lnTo>
                    <a:lnTo>
                      <a:pt x="14" y="82"/>
                    </a:lnTo>
                    <a:lnTo>
                      <a:pt x="21" y="81"/>
                    </a:lnTo>
                    <a:lnTo>
                      <a:pt x="21" y="81"/>
                    </a:lnTo>
                    <a:lnTo>
                      <a:pt x="23" y="81"/>
                    </a:lnTo>
                    <a:lnTo>
                      <a:pt x="25" y="79"/>
                    </a:lnTo>
                    <a:lnTo>
                      <a:pt x="25" y="79"/>
                    </a:lnTo>
                    <a:lnTo>
                      <a:pt x="26" y="81"/>
                    </a:lnTo>
                    <a:lnTo>
                      <a:pt x="30" y="82"/>
                    </a:lnTo>
                    <a:lnTo>
                      <a:pt x="32" y="81"/>
                    </a:lnTo>
                    <a:lnTo>
                      <a:pt x="32" y="81"/>
                    </a:lnTo>
                    <a:lnTo>
                      <a:pt x="32" y="79"/>
                    </a:lnTo>
                    <a:lnTo>
                      <a:pt x="32" y="79"/>
                    </a:lnTo>
                    <a:lnTo>
                      <a:pt x="32" y="77"/>
                    </a:lnTo>
                    <a:lnTo>
                      <a:pt x="33" y="73"/>
                    </a:lnTo>
                    <a:lnTo>
                      <a:pt x="35" y="72"/>
                    </a:lnTo>
                    <a:lnTo>
                      <a:pt x="37" y="73"/>
                    </a:lnTo>
                    <a:lnTo>
                      <a:pt x="39" y="73"/>
                    </a:lnTo>
                    <a:lnTo>
                      <a:pt x="42" y="73"/>
                    </a:lnTo>
                    <a:lnTo>
                      <a:pt x="42" y="75"/>
                    </a:lnTo>
                    <a:lnTo>
                      <a:pt x="44" y="73"/>
                    </a:lnTo>
                    <a:lnTo>
                      <a:pt x="46" y="72"/>
                    </a:lnTo>
                    <a:lnTo>
                      <a:pt x="46" y="70"/>
                    </a:lnTo>
                    <a:lnTo>
                      <a:pt x="44" y="68"/>
                    </a:lnTo>
                    <a:lnTo>
                      <a:pt x="44" y="66"/>
                    </a:lnTo>
                    <a:lnTo>
                      <a:pt x="50" y="59"/>
                    </a:lnTo>
                    <a:lnTo>
                      <a:pt x="51" y="57"/>
                    </a:lnTo>
                    <a:lnTo>
                      <a:pt x="51" y="56"/>
                    </a:lnTo>
                    <a:lnTo>
                      <a:pt x="53" y="56"/>
                    </a:lnTo>
                    <a:lnTo>
                      <a:pt x="55" y="56"/>
                    </a:lnTo>
                    <a:lnTo>
                      <a:pt x="57" y="56"/>
                    </a:lnTo>
                    <a:lnTo>
                      <a:pt x="58" y="56"/>
                    </a:lnTo>
                    <a:lnTo>
                      <a:pt x="62" y="59"/>
                    </a:lnTo>
                    <a:lnTo>
                      <a:pt x="62" y="61"/>
                    </a:lnTo>
                    <a:lnTo>
                      <a:pt x="62" y="63"/>
                    </a:lnTo>
                    <a:lnTo>
                      <a:pt x="60" y="64"/>
                    </a:lnTo>
                    <a:lnTo>
                      <a:pt x="62" y="66"/>
                    </a:lnTo>
                    <a:lnTo>
                      <a:pt x="64" y="66"/>
                    </a:lnTo>
                    <a:lnTo>
                      <a:pt x="66" y="66"/>
                    </a:lnTo>
                    <a:lnTo>
                      <a:pt x="66" y="66"/>
                    </a:lnTo>
                    <a:lnTo>
                      <a:pt x="66" y="68"/>
                    </a:lnTo>
                    <a:lnTo>
                      <a:pt x="66" y="70"/>
                    </a:lnTo>
                    <a:lnTo>
                      <a:pt x="66" y="70"/>
                    </a:lnTo>
                    <a:lnTo>
                      <a:pt x="66" y="73"/>
                    </a:lnTo>
                    <a:lnTo>
                      <a:pt x="66" y="75"/>
                    </a:lnTo>
                    <a:lnTo>
                      <a:pt x="64" y="77"/>
                    </a:lnTo>
                    <a:lnTo>
                      <a:pt x="64" y="79"/>
                    </a:lnTo>
                    <a:lnTo>
                      <a:pt x="64" y="82"/>
                    </a:lnTo>
                    <a:lnTo>
                      <a:pt x="64" y="84"/>
                    </a:lnTo>
                    <a:lnTo>
                      <a:pt x="67" y="91"/>
                    </a:lnTo>
                    <a:lnTo>
                      <a:pt x="67" y="91"/>
                    </a:lnTo>
                    <a:lnTo>
                      <a:pt x="69" y="91"/>
                    </a:lnTo>
                    <a:lnTo>
                      <a:pt x="78" y="86"/>
                    </a:lnTo>
                    <a:lnTo>
                      <a:pt x="85" y="84"/>
                    </a:lnTo>
                    <a:lnTo>
                      <a:pt x="85" y="84"/>
                    </a:lnTo>
                    <a:lnTo>
                      <a:pt x="87" y="82"/>
                    </a:lnTo>
                    <a:lnTo>
                      <a:pt x="89" y="81"/>
                    </a:lnTo>
                    <a:lnTo>
                      <a:pt x="89" y="81"/>
                    </a:lnTo>
                    <a:lnTo>
                      <a:pt x="91" y="81"/>
                    </a:lnTo>
                    <a:lnTo>
                      <a:pt x="92" y="77"/>
                    </a:lnTo>
                    <a:lnTo>
                      <a:pt x="94" y="77"/>
                    </a:lnTo>
                    <a:lnTo>
                      <a:pt x="96" y="75"/>
                    </a:lnTo>
                    <a:lnTo>
                      <a:pt x="98" y="75"/>
                    </a:lnTo>
                    <a:lnTo>
                      <a:pt x="100" y="77"/>
                    </a:lnTo>
                    <a:lnTo>
                      <a:pt x="101" y="77"/>
                    </a:lnTo>
                    <a:lnTo>
                      <a:pt x="101" y="79"/>
                    </a:lnTo>
                    <a:lnTo>
                      <a:pt x="103" y="81"/>
                    </a:lnTo>
                    <a:lnTo>
                      <a:pt x="103" y="81"/>
                    </a:lnTo>
                    <a:lnTo>
                      <a:pt x="105" y="79"/>
                    </a:lnTo>
                    <a:lnTo>
                      <a:pt x="105" y="79"/>
                    </a:lnTo>
                    <a:lnTo>
                      <a:pt x="110" y="77"/>
                    </a:lnTo>
                    <a:lnTo>
                      <a:pt x="114" y="77"/>
                    </a:lnTo>
                    <a:lnTo>
                      <a:pt x="116" y="79"/>
                    </a:lnTo>
                    <a:lnTo>
                      <a:pt x="119" y="79"/>
                    </a:lnTo>
                    <a:lnTo>
                      <a:pt x="119" y="79"/>
                    </a:lnTo>
                    <a:lnTo>
                      <a:pt x="119" y="81"/>
                    </a:lnTo>
                    <a:lnTo>
                      <a:pt x="117" y="81"/>
                    </a:lnTo>
                    <a:lnTo>
                      <a:pt x="119" y="81"/>
                    </a:lnTo>
                    <a:lnTo>
                      <a:pt x="121" y="81"/>
                    </a:lnTo>
                    <a:lnTo>
                      <a:pt x="121" y="70"/>
                    </a:lnTo>
                    <a:lnTo>
                      <a:pt x="117" y="63"/>
                    </a:lnTo>
                    <a:lnTo>
                      <a:pt x="117" y="57"/>
                    </a:lnTo>
                    <a:lnTo>
                      <a:pt x="116" y="54"/>
                    </a:lnTo>
                    <a:lnTo>
                      <a:pt x="110" y="54"/>
                    </a:lnTo>
                    <a:lnTo>
                      <a:pt x="105" y="56"/>
                    </a:lnTo>
                    <a:lnTo>
                      <a:pt x="101" y="54"/>
                    </a:lnTo>
                    <a:lnTo>
                      <a:pt x="100" y="43"/>
                    </a:lnTo>
                    <a:lnTo>
                      <a:pt x="103" y="32"/>
                    </a:lnTo>
                    <a:lnTo>
                      <a:pt x="98" y="32"/>
                    </a:lnTo>
                    <a:lnTo>
                      <a:pt x="96" y="36"/>
                    </a:lnTo>
                    <a:lnTo>
                      <a:pt x="94" y="36"/>
                    </a:lnTo>
                    <a:lnTo>
                      <a:pt x="91" y="36"/>
                    </a:lnTo>
                    <a:lnTo>
                      <a:pt x="85" y="36"/>
                    </a:lnTo>
                    <a:lnTo>
                      <a:pt x="82" y="36"/>
                    </a:lnTo>
                    <a:lnTo>
                      <a:pt x="76" y="38"/>
                    </a:lnTo>
                    <a:lnTo>
                      <a:pt x="75" y="38"/>
                    </a:lnTo>
                    <a:lnTo>
                      <a:pt x="71" y="38"/>
                    </a:lnTo>
                    <a:lnTo>
                      <a:pt x="69" y="34"/>
                    </a:lnTo>
                    <a:lnTo>
                      <a:pt x="66" y="32"/>
                    </a:lnTo>
                    <a:lnTo>
                      <a:pt x="64" y="32"/>
                    </a:lnTo>
                    <a:lnTo>
                      <a:pt x="55" y="34"/>
                    </a:lnTo>
                    <a:lnTo>
                      <a:pt x="53" y="34"/>
                    </a:lnTo>
                    <a:lnTo>
                      <a:pt x="51" y="32"/>
                    </a:lnTo>
                    <a:lnTo>
                      <a:pt x="48" y="32"/>
                    </a:lnTo>
                    <a:lnTo>
                      <a:pt x="41" y="32"/>
                    </a:lnTo>
                    <a:lnTo>
                      <a:pt x="35" y="32"/>
                    </a:lnTo>
                    <a:lnTo>
                      <a:pt x="33" y="32"/>
                    </a:lnTo>
                    <a:lnTo>
                      <a:pt x="32" y="32"/>
                    </a:lnTo>
                    <a:lnTo>
                      <a:pt x="30" y="31"/>
                    </a:lnTo>
                    <a:lnTo>
                      <a:pt x="30" y="23"/>
                    </a:lnTo>
                    <a:lnTo>
                      <a:pt x="35" y="22"/>
                    </a:lnTo>
                    <a:lnTo>
                      <a:pt x="46" y="22"/>
                    </a:lnTo>
                    <a:lnTo>
                      <a:pt x="50" y="23"/>
                    </a:lnTo>
                    <a:lnTo>
                      <a:pt x="51" y="23"/>
                    </a:lnTo>
                    <a:lnTo>
                      <a:pt x="53" y="20"/>
                    </a:lnTo>
                    <a:lnTo>
                      <a:pt x="55" y="20"/>
                    </a:lnTo>
                    <a:lnTo>
                      <a:pt x="57" y="18"/>
                    </a:lnTo>
                    <a:lnTo>
                      <a:pt x="55" y="18"/>
                    </a:lnTo>
                    <a:lnTo>
                      <a:pt x="53" y="18"/>
                    </a:lnTo>
                    <a:lnTo>
                      <a:pt x="51" y="18"/>
                    </a:lnTo>
                    <a:lnTo>
                      <a:pt x="48" y="13"/>
                    </a:lnTo>
                    <a:lnTo>
                      <a:pt x="50" y="11"/>
                    </a:lnTo>
                    <a:lnTo>
                      <a:pt x="51" y="9"/>
                    </a:lnTo>
                    <a:lnTo>
                      <a:pt x="53" y="7"/>
                    </a:lnTo>
                    <a:lnTo>
                      <a:pt x="53" y="6"/>
                    </a:lnTo>
                    <a:lnTo>
                      <a:pt x="51" y="4"/>
                    </a:lnTo>
                    <a:lnTo>
                      <a:pt x="51" y="0"/>
                    </a:lnTo>
                    <a:lnTo>
                      <a:pt x="48" y="0"/>
                    </a:lnTo>
                    <a:lnTo>
                      <a:pt x="48" y="2"/>
                    </a:lnTo>
                    <a:lnTo>
                      <a:pt x="46" y="4"/>
                    </a:lnTo>
                    <a:lnTo>
                      <a:pt x="37" y="9"/>
                    </a:lnTo>
                    <a:lnTo>
                      <a:pt x="35" y="9"/>
                    </a:lnTo>
                    <a:lnTo>
                      <a:pt x="33" y="7"/>
                    </a:lnTo>
                    <a:lnTo>
                      <a:pt x="32" y="9"/>
                    </a:lnTo>
                    <a:lnTo>
                      <a:pt x="32" y="11"/>
                    </a:lnTo>
                    <a:lnTo>
                      <a:pt x="30" y="13"/>
                    </a:lnTo>
                    <a:lnTo>
                      <a:pt x="30" y="14"/>
                    </a:lnTo>
                    <a:lnTo>
                      <a:pt x="30" y="16"/>
                    </a:lnTo>
                    <a:lnTo>
                      <a:pt x="30" y="20"/>
                    </a:lnTo>
                    <a:lnTo>
                      <a:pt x="28" y="22"/>
                    </a:lnTo>
                    <a:lnTo>
                      <a:pt x="23" y="22"/>
                    </a:lnTo>
                    <a:lnTo>
                      <a:pt x="21" y="23"/>
                    </a:lnTo>
                    <a:lnTo>
                      <a:pt x="21" y="25"/>
                    </a:lnTo>
                    <a:lnTo>
                      <a:pt x="17" y="31"/>
                    </a:lnTo>
                    <a:lnTo>
                      <a:pt x="16" y="32"/>
                    </a:lnTo>
                    <a:lnTo>
                      <a:pt x="8" y="32"/>
                    </a:lnTo>
                    <a:lnTo>
                      <a:pt x="7" y="31"/>
                    </a:lnTo>
                    <a:lnTo>
                      <a:pt x="1" y="32"/>
                    </a:lnTo>
                    <a:lnTo>
                      <a:pt x="1" y="34"/>
                    </a:lnTo>
                    <a:lnTo>
                      <a:pt x="1" y="36"/>
                    </a:lnTo>
                    <a:lnTo>
                      <a:pt x="0" y="38"/>
                    </a:lnTo>
                    <a:lnTo>
                      <a:pt x="3" y="41"/>
                    </a:lnTo>
                    <a:lnTo>
                      <a:pt x="3" y="43"/>
                    </a:lnTo>
                    <a:lnTo>
                      <a:pt x="7" y="43"/>
                    </a:lnTo>
                    <a:lnTo>
                      <a:pt x="8" y="43"/>
                    </a:lnTo>
                    <a:lnTo>
                      <a:pt x="10" y="45"/>
                    </a:lnTo>
                    <a:lnTo>
                      <a:pt x="12" y="47"/>
                    </a:lnTo>
                    <a:lnTo>
                      <a:pt x="10" y="50"/>
                    </a:lnTo>
                    <a:lnTo>
                      <a:pt x="12" y="56"/>
                    </a:lnTo>
                    <a:lnTo>
                      <a:pt x="12" y="57"/>
                    </a:lnTo>
                    <a:lnTo>
                      <a:pt x="14" y="59"/>
                    </a:lnTo>
                    <a:lnTo>
                      <a:pt x="16" y="61"/>
                    </a:lnTo>
                    <a:lnTo>
                      <a:pt x="14" y="63"/>
                    </a:lnTo>
                    <a:lnTo>
                      <a:pt x="12" y="64"/>
                    </a:lnTo>
                    <a:lnTo>
                      <a:pt x="10" y="66"/>
                    </a:lnTo>
                    <a:lnTo>
                      <a:pt x="5" y="75"/>
                    </a:lnTo>
                    <a:lnTo>
                      <a:pt x="7" y="79"/>
                    </a:lnTo>
                    <a:lnTo>
                      <a:pt x="5" y="7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5" name="Freeform 3057">
                <a:extLst>
                  <a:ext uri="{FF2B5EF4-FFF2-40B4-BE49-F238E27FC236}">
                    <a16:creationId xmlns:a16="http://schemas.microsoft.com/office/drawing/2014/main" id="{DFB6F71D-FFCC-6947-AD67-3E914A431DA8}"/>
                  </a:ext>
                </a:extLst>
              </p:cNvPr>
              <p:cNvSpPr>
                <a:spLocks/>
              </p:cNvSpPr>
              <p:nvPr/>
            </p:nvSpPr>
            <p:spPr bwMode="auto">
              <a:xfrm>
                <a:off x="2921" y="1663"/>
                <a:ext cx="159" cy="150"/>
              </a:xfrm>
              <a:custGeom>
                <a:avLst/>
                <a:gdLst>
                  <a:gd name="T0" fmla="*/ 155 w 159"/>
                  <a:gd name="T1" fmla="*/ 102 h 150"/>
                  <a:gd name="T2" fmla="*/ 157 w 159"/>
                  <a:gd name="T3" fmla="*/ 107 h 150"/>
                  <a:gd name="T4" fmla="*/ 159 w 159"/>
                  <a:gd name="T5" fmla="*/ 116 h 150"/>
                  <a:gd name="T6" fmla="*/ 138 w 159"/>
                  <a:gd name="T7" fmla="*/ 141 h 150"/>
                  <a:gd name="T8" fmla="*/ 138 w 159"/>
                  <a:gd name="T9" fmla="*/ 148 h 150"/>
                  <a:gd name="T10" fmla="*/ 130 w 159"/>
                  <a:gd name="T11" fmla="*/ 148 h 150"/>
                  <a:gd name="T12" fmla="*/ 114 w 159"/>
                  <a:gd name="T13" fmla="*/ 141 h 150"/>
                  <a:gd name="T14" fmla="*/ 107 w 159"/>
                  <a:gd name="T15" fmla="*/ 143 h 150"/>
                  <a:gd name="T16" fmla="*/ 98 w 159"/>
                  <a:gd name="T17" fmla="*/ 144 h 150"/>
                  <a:gd name="T18" fmla="*/ 93 w 159"/>
                  <a:gd name="T19" fmla="*/ 146 h 150"/>
                  <a:gd name="T20" fmla="*/ 79 w 159"/>
                  <a:gd name="T21" fmla="*/ 141 h 150"/>
                  <a:gd name="T22" fmla="*/ 64 w 159"/>
                  <a:gd name="T23" fmla="*/ 128 h 150"/>
                  <a:gd name="T24" fmla="*/ 61 w 159"/>
                  <a:gd name="T25" fmla="*/ 127 h 150"/>
                  <a:gd name="T26" fmla="*/ 59 w 159"/>
                  <a:gd name="T27" fmla="*/ 121 h 150"/>
                  <a:gd name="T28" fmla="*/ 45 w 159"/>
                  <a:gd name="T29" fmla="*/ 119 h 150"/>
                  <a:gd name="T30" fmla="*/ 43 w 159"/>
                  <a:gd name="T31" fmla="*/ 123 h 150"/>
                  <a:gd name="T32" fmla="*/ 34 w 159"/>
                  <a:gd name="T33" fmla="*/ 118 h 150"/>
                  <a:gd name="T34" fmla="*/ 36 w 159"/>
                  <a:gd name="T35" fmla="*/ 112 h 150"/>
                  <a:gd name="T36" fmla="*/ 32 w 159"/>
                  <a:gd name="T37" fmla="*/ 112 h 150"/>
                  <a:gd name="T38" fmla="*/ 21 w 159"/>
                  <a:gd name="T39" fmla="*/ 107 h 150"/>
                  <a:gd name="T40" fmla="*/ 16 w 159"/>
                  <a:gd name="T41" fmla="*/ 103 h 150"/>
                  <a:gd name="T42" fmla="*/ 11 w 159"/>
                  <a:gd name="T43" fmla="*/ 107 h 150"/>
                  <a:gd name="T44" fmla="*/ 13 w 159"/>
                  <a:gd name="T45" fmla="*/ 91 h 150"/>
                  <a:gd name="T46" fmla="*/ 5 w 159"/>
                  <a:gd name="T47" fmla="*/ 59 h 150"/>
                  <a:gd name="T48" fmla="*/ 0 w 159"/>
                  <a:gd name="T49" fmla="*/ 53 h 150"/>
                  <a:gd name="T50" fmla="*/ 4 w 159"/>
                  <a:gd name="T51" fmla="*/ 37 h 150"/>
                  <a:gd name="T52" fmla="*/ 5 w 159"/>
                  <a:gd name="T53" fmla="*/ 32 h 150"/>
                  <a:gd name="T54" fmla="*/ 7 w 159"/>
                  <a:gd name="T55" fmla="*/ 28 h 150"/>
                  <a:gd name="T56" fmla="*/ 5 w 159"/>
                  <a:gd name="T57" fmla="*/ 25 h 150"/>
                  <a:gd name="T58" fmla="*/ 9 w 159"/>
                  <a:gd name="T59" fmla="*/ 25 h 150"/>
                  <a:gd name="T60" fmla="*/ 30 w 159"/>
                  <a:gd name="T61" fmla="*/ 16 h 150"/>
                  <a:gd name="T62" fmla="*/ 50 w 159"/>
                  <a:gd name="T63" fmla="*/ 3 h 150"/>
                  <a:gd name="T64" fmla="*/ 73 w 159"/>
                  <a:gd name="T65" fmla="*/ 2 h 150"/>
                  <a:gd name="T66" fmla="*/ 75 w 159"/>
                  <a:gd name="T67" fmla="*/ 7 h 150"/>
                  <a:gd name="T68" fmla="*/ 73 w 159"/>
                  <a:gd name="T69" fmla="*/ 14 h 150"/>
                  <a:gd name="T70" fmla="*/ 75 w 159"/>
                  <a:gd name="T71" fmla="*/ 14 h 150"/>
                  <a:gd name="T72" fmla="*/ 79 w 159"/>
                  <a:gd name="T73" fmla="*/ 14 h 150"/>
                  <a:gd name="T74" fmla="*/ 88 w 159"/>
                  <a:gd name="T75" fmla="*/ 11 h 150"/>
                  <a:gd name="T76" fmla="*/ 139 w 159"/>
                  <a:gd name="T77" fmla="*/ 12 h 150"/>
                  <a:gd name="T78" fmla="*/ 155 w 159"/>
                  <a:gd name="T79" fmla="*/ 57 h 150"/>
                  <a:gd name="T80" fmla="*/ 148 w 159"/>
                  <a:gd name="T81" fmla="*/ 64 h 150"/>
                  <a:gd name="T82" fmla="*/ 146 w 159"/>
                  <a:gd name="T83" fmla="*/ 71 h 150"/>
                  <a:gd name="T84" fmla="*/ 150 w 159"/>
                  <a:gd name="T85" fmla="*/ 8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50">
                    <a:moveTo>
                      <a:pt x="150" y="87"/>
                    </a:moveTo>
                    <a:lnTo>
                      <a:pt x="155" y="102"/>
                    </a:lnTo>
                    <a:lnTo>
                      <a:pt x="159" y="105"/>
                    </a:lnTo>
                    <a:lnTo>
                      <a:pt x="157" y="107"/>
                    </a:lnTo>
                    <a:lnTo>
                      <a:pt x="159" y="112"/>
                    </a:lnTo>
                    <a:lnTo>
                      <a:pt x="159" y="116"/>
                    </a:lnTo>
                    <a:lnTo>
                      <a:pt x="146" y="125"/>
                    </a:lnTo>
                    <a:lnTo>
                      <a:pt x="138" y="141"/>
                    </a:lnTo>
                    <a:lnTo>
                      <a:pt x="138" y="144"/>
                    </a:lnTo>
                    <a:lnTo>
                      <a:pt x="138" y="148"/>
                    </a:lnTo>
                    <a:lnTo>
                      <a:pt x="136" y="150"/>
                    </a:lnTo>
                    <a:lnTo>
                      <a:pt x="130" y="148"/>
                    </a:lnTo>
                    <a:lnTo>
                      <a:pt x="121" y="141"/>
                    </a:lnTo>
                    <a:lnTo>
                      <a:pt x="114" y="141"/>
                    </a:lnTo>
                    <a:lnTo>
                      <a:pt x="109" y="144"/>
                    </a:lnTo>
                    <a:lnTo>
                      <a:pt x="107" y="143"/>
                    </a:lnTo>
                    <a:lnTo>
                      <a:pt x="100" y="143"/>
                    </a:lnTo>
                    <a:lnTo>
                      <a:pt x="98" y="144"/>
                    </a:lnTo>
                    <a:lnTo>
                      <a:pt x="95" y="146"/>
                    </a:lnTo>
                    <a:lnTo>
                      <a:pt x="93" y="146"/>
                    </a:lnTo>
                    <a:lnTo>
                      <a:pt x="86" y="139"/>
                    </a:lnTo>
                    <a:lnTo>
                      <a:pt x="79" y="141"/>
                    </a:lnTo>
                    <a:lnTo>
                      <a:pt x="71" y="136"/>
                    </a:lnTo>
                    <a:lnTo>
                      <a:pt x="64" y="128"/>
                    </a:lnTo>
                    <a:lnTo>
                      <a:pt x="63" y="127"/>
                    </a:lnTo>
                    <a:lnTo>
                      <a:pt x="61" y="127"/>
                    </a:lnTo>
                    <a:lnTo>
                      <a:pt x="59" y="125"/>
                    </a:lnTo>
                    <a:lnTo>
                      <a:pt x="59" y="121"/>
                    </a:lnTo>
                    <a:lnTo>
                      <a:pt x="45" y="118"/>
                    </a:lnTo>
                    <a:lnTo>
                      <a:pt x="45" y="119"/>
                    </a:lnTo>
                    <a:lnTo>
                      <a:pt x="46" y="121"/>
                    </a:lnTo>
                    <a:lnTo>
                      <a:pt x="43" y="123"/>
                    </a:lnTo>
                    <a:lnTo>
                      <a:pt x="41" y="121"/>
                    </a:lnTo>
                    <a:lnTo>
                      <a:pt x="34" y="118"/>
                    </a:lnTo>
                    <a:lnTo>
                      <a:pt x="36" y="114"/>
                    </a:lnTo>
                    <a:lnTo>
                      <a:pt x="36" y="112"/>
                    </a:lnTo>
                    <a:lnTo>
                      <a:pt x="36" y="112"/>
                    </a:lnTo>
                    <a:lnTo>
                      <a:pt x="32" y="112"/>
                    </a:lnTo>
                    <a:lnTo>
                      <a:pt x="30" y="109"/>
                    </a:lnTo>
                    <a:lnTo>
                      <a:pt x="21" y="107"/>
                    </a:lnTo>
                    <a:lnTo>
                      <a:pt x="20" y="105"/>
                    </a:lnTo>
                    <a:lnTo>
                      <a:pt x="16" y="103"/>
                    </a:lnTo>
                    <a:lnTo>
                      <a:pt x="13" y="107"/>
                    </a:lnTo>
                    <a:lnTo>
                      <a:pt x="11" y="107"/>
                    </a:lnTo>
                    <a:lnTo>
                      <a:pt x="13" y="93"/>
                    </a:lnTo>
                    <a:lnTo>
                      <a:pt x="13" y="91"/>
                    </a:lnTo>
                    <a:lnTo>
                      <a:pt x="7" y="86"/>
                    </a:lnTo>
                    <a:lnTo>
                      <a:pt x="5" y="59"/>
                    </a:lnTo>
                    <a:lnTo>
                      <a:pt x="0" y="55"/>
                    </a:lnTo>
                    <a:lnTo>
                      <a:pt x="0" y="53"/>
                    </a:lnTo>
                    <a:lnTo>
                      <a:pt x="4" y="46"/>
                    </a:lnTo>
                    <a:lnTo>
                      <a:pt x="4" y="37"/>
                    </a:lnTo>
                    <a:lnTo>
                      <a:pt x="2" y="30"/>
                    </a:lnTo>
                    <a:lnTo>
                      <a:pt x="5" y="32"/>
                    </a:lnTo>
                    <a:lnTo>
                      <a:pt x="7" y="30"/>
                    </a:lnTo>
                    <a:lnTo>
                      <a:pt x="7" y="28"/>
                    </a:lnTo>
                    <a:lnTo>
                      <a:pt x="4" y="27"/>
                    </a:lnTo>
                    <a:lnTo>
                      <a:pt x="5" y="25"/>
                    </a:lnTo>
                    <a:lnTo>
                      <a:pt x="7" y="25"/>
                    </a:lnTo>
                    <a:lnTo>
                      <a:pt x="9" y="25"/>
                    </a:lnTo>
                    <a:lnTo>
                      <a:pt x="13" y="21"/>
                    </a:lnTo>
                    <a:lnTo>
                      <a:pt x="30" y="16"/>
                    </a:lnTo>
                    <a:lnTo>
                      <a:pt x="39" y="7"/>
                    </a:lnTo>
                    <a:lnTo>
                      <a:pt x="50" y="3"/>
                    </a:lnTo>
                    <a:lnTo>
                      <a:pt x="68" y="0"/>
                    </a:lnTo>
                    <a:lnTo>
                      <a:pt x="73" y="2"/>
                    </a:lnTo>
                    <a:lnTo>
                      <a:pt x="75" y="5"/>
                    </a:lnTo>
                    <a:lnTo>
                      <a:pt x="75" y="7"/>
                    </a:lnTo>
                    <a:lnTo>
                      <a:pt x="70" y="3"/>
                    </a:lnTo>
                    <a:lnTo>
                      <a:pt x="73" y="14"/>
                    </a:lnTo>
                    <a:lnTo>
                      <a:pt x="75" y="16"/>
                    </a:lnTo>
                    <a:lnTo>
                      <a:pt x="75" y="14"/>
                    </a:lnTo>
                    <a:lnTo>
                      <a:pt x="77" y="14"/>
                    </a:lnTo>
                    <a:lnTo>
                      <a:pt x="79" y="14"/>
                    </a:lnTo>
                    <a:lnTo>
                      <a:pt x="86" y="12"/>
                    </a:lnTo>
                    <a:lnTo>
                      <a:pt x="88" y="11"/>
                    </a:lnTo>
                    <a:lnTo>
                      <a:pt x="111" y="16"/>
                    </a:lnTo>
                    <a:lnTo>
                      <a:pt x="139" y="12"/>
                    </a:lnTo>
                    <a:lnTo>
                      <a:pt x="150" y="19"/>
                    </a:lnTo>
                    <a:lnTo>
                      <a:pt x="155" y="57"/>
                    </a:lnTo>
                    <a:lnTo>
                      <a:pt x="154" y="62"/>
                    </a:lnTo>
                    <a:lnTo>
                      <a:pt x="148" y="64"/>
                    </a:lnTo>
                    <a:lnTo>
                      <a:pt x="145" y="68"/>
                    </a:lnTo>
                    <a:lnTo>
                      <a:pt x="146" y="71"/>
                    </a:lnTo>
                    <a:lnTo>
                      <a:pt x="152" y="75"/>
                    </a:lnTo>
                    <a:lnTo>
                      <a:pt x="150" y="8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6" name="Freeform 3058">
                <a:extLst>
                  <a:ext uri="{FF2B5EF4-FFF2-40B4-BE49-F238E27FC236}">
                    <a16:creationId xmlns:a16="http://schemas.microsoft.com/office/drawing/2014/main" id="{0CD94E15-ADBA-ED40-8CBB-4065DC45FF68}"/>
                  </a:ext>
                </a:extLst>
              </p:cNvPr>
              <p:cNvSpPr>
                <a:spLocks/>
              </p:cNvSpPr>
              <p:nvPr/>
            </p:nvSpPr>
            <p:spPr bwMode="auto">
              <a:xfrm>
                <a:off x="2921" y="1663"/>
                <a:ext cx="159" cy="150"/>
              </a:xfrm>
              <a:custGeom>
                <a:avLst/>
                <a:gdLst>
                  <a:gd name="T0" fmla="*/ 155 w 159"/>
                  <a:gd name="T1" fmla="*/ 102 h 150"/>
                  <a:gd name="T2" fmla="*/ 157 w 159"/>
                  <a:gd name="T3" fmla="*/ 107 h 150"/>
                  <a:gd name="T4" fmla="*/ 159 w 159"/>
                  <a:gd name="T5" fmla="*/ 116 h 150"/>
                  <a:gd name="T6" fmla="*/ 138 w 159"/>
                  <a:gd name="T7" fmla="*/ 141 h 150"/>
                  <a:gd name="T8" fmla="*/ 138 w 159"/>
                  <a:gd name="T9" fmla="*/ 148 h 150"/>
                  <a:gd name="T10" fmla="*/ 130 w 159"/>
                  <a:gd name="T11" fmla="*/ 148 h 150"/>
                  <a:gd name="T12" fmla="*/ 114 w 159"/>
                  <a:gd name="T13" fmla="*/ 141 h 150"/>
                  <a:gd name="T14" fmla="*/ 107 w 159"/>
                  <a:gd name="T15" fmla="*/ 143 h 150"/>
                  <a:gd name="T16" fmla="*/ 98 w 159"/>
                  <a:gd name="T17" fmla="*/ 144 h 150"/>
                  <a:gd name="T18" fmla="*/ 93 w 159"/>
                  <a:gd name="T19" fmla="*/ 146 h 150"/>
                  <a:gd name="T20" fmla="*/ 79 w 159"/>
                  <a:gd name="T21" fmla="*/ 141 h 150"/>
                  <a:gd name="T22" fmla="*/ 64 w 159"/>
                  <a:gd name="T23" fmla="*/ 128 h 150"/>
                  <a:gd name="T24" fmla="*/ 61 w 159"/>
                  <a:gd name="T25" fmla="*/ 127 h 150"/>
                  <a:gd name="T26" fmla="*/ 59 w 159"/>
                  <a:gd name="T27" fmla="*/ 121 h 150"/>
                  <a:gd name="T28" fmla="*/ 45 w 159"/>
                  <a:gd name="T29" fmla="*/ 119 h 150"/>
                  <a:gd name="T30" fmla="*/ 43 w 159"/>
                  <a:gd name="T31" fmla="*/ 123 h 150"/>
                  <a:gd name="T32" fmla="*/ 34 w 159"/>
                  <a:gd name="T33" fmla="*/ 118 h 150"/>
                  <a:gd name="T34" fmla="*/ 36 w 159"/>
                  <a:gd name="T35" fmla="*/ 112 h 150"/>
                  <a:gd name="T36" fmla="*/ 32 w 159"/>
                  <a:gd name="T37" fmla="*/ 112 h 150"/>
                  <a:gd name="T38" fmla="*/ 21 w 159"/>
                  <a:gd name="T39" fmla="*/ 107 h 150"/>
                  <a:gd name="T40" fmla="*/ 16 w 159"/>
                  <a:gd name="T41" fmla="*/ 103 h 150"/>
                  <a:gd name="T42" fmla="*/ 11 w 159"/>
                  <a:gd name="T43" fmla="*/ 107 h 150"/>
                  <a:gd name="T44" fmla="*/ 13 w 159"/>
                  <a:gd name="T45" fmla="*/ 91 h 150"/>
                  <a:gd name="T46" fmla="*/ 5 w 159"/>
                  <a:gd name="T47" fmla="*/ 59 h 150"/>
                  <a:gd name="T48" fmla="*/ 0 w 159"/>
                  <a:gd name="T49" fmla="*/ 53 h 150"/>
                  <a:gd name="T50" fmla="*/ 4 w 159"/>
                  <a:gd name="T51" fmla="*/ 37 h 150"/>
                  <a:gd name="T52" fmla="*/ 5 w 159"/>
                  <a:gd name="T53" fmla="*/ 32 h 150"/>
                  <a:gd name="T54" fmla="*/ 7 w 159"/>
                  <a:gd name="T55" fmla="*/ 28 h 150"/>
                  <a:gd name="T56" fmla="*/ 5 w 159"/>
                  <a:gd name="T57" fmla="*/ 25 h 150"/>
                  <a:gd name="T58" fmla="*/ 9 w 159"/>
                  <a:gd name="T59" fmla="*/ 25 h 150"/>
                  <a:gd name="T60" fmla="*/ 30 w 159"/>
                  <a:gd name="T61" fmla="*/ 16 h 150"/>
                  <a:gd name="T62" fmla="*/ 50 w 159"/>
                  <a:gd name="T63" fmla="*/ 3 h 150"/>
                  <a:gd name="T64" fmla="*/ 73 w 159"/>
                  <a:gd name="T65" fmla="*/ 2 h 150"/>
                  <a:gd name="T66" fmla="*/ 75 w 159"/>
                  <a:gd name="T67" fmla="*/ 7 h 150"/>
                  <a:gd name="T68" fmla="*/ 73 w 159"/>
                  <a:gd name="T69" fmla="*/ 14 h 150"/>
                  <a:gd name="T70" fmla="*/ 75 w 159"/>
                  <a:gd name="T71" fmla="*/ 14 h 150"/>
                  <a:gd name="T72" fmla="*/ 79 w 159"/>
                  <a:gd name="T73" fmla="*/ 14 h 150"/>
                  <a:gd name="T74" fmla="*/ 88 w 159"/>
                  <a:gd name="T75" fmla="*/ 11 h 150"/>
                  <a:gd name="T76" fmla="*/ 139 w 159"/>
                  <a:gd name="T77" fmla="*/ 12 h 150"/>
                  <a:gd name="T78" fmla="*/ 155 w 159"/>
                  <a:gd name="T79" fmla="*/ 57 h 150"/>
                  <a:gd name="T80" fmla="*/ 148 w 159"/>
                  <a:gd name="T81" fmla="*/ 64 h 150"/>
                  <a:gd name="T82" fmla="*/ 146 w 159"/>
                  <a:gd name="T83" fmla="*/ 71 h 150"/>
                  <a:gd name="T84" fmla="*/ 150 w 159"/>
                  <a:gd name="T85" fmla="*/ 8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50">
                    <a:moveTo>
                      <a:pt x="150" y="87"/>
                    </a:moveTo>
                    <a:lnTo>
                      <a:pt x="155" y="102"/>
                    </a:lnTo>
                    <a:lnTo>
                      <a:pt x="159" y="105"/>
                    </a:lnTo>
                    <a:lnTo>
                      <a:pt x="157" y="107"/>
                    </a:lnTo>
                    <a:lnTo>
                      <a:pt x="159" y="112"/>
                    </a:lnTo>
                    <a:lnTo>
                      <a:pt x="159" y="116"/>
                    </a:lnTo>
                    <a:lnTo>
                      <a:pt x="146" y="125"/>
                    </a:lnTo>
                    <a:lnTo>
                      <a:pt x="138" y="141"/>
                    </a:lnTo>
                    <a:lnTo>
                      <a:pt x="138" y="144"/>
                    </a:lnTo>
                    <a:lnTo>
                      <a:pt x="138" y="148"/>
                    </a:lnTo>
                    <a:lnTo>
                      <a:pt x="136" y="150"/>
                    </a:lnTo>
                    <a:lnTo>
                      <a:pt x="130" y="148"/>
                    </a:lnTo>
                    <a:lnTo>
                      <a:pt x="121" y="141"/>
                    </a:lnTo>
                    <a:lnTo>
                      <a:pt x="114" y="141"/>
                    </a:lnTo>
                    <a:lnTo>
                      <a:pt x="109" y="144"/>
                    </a:lnTo>
                    <a:lnTo>
                      <a:pt x="107" y="143"/>
                    </a:lnTo>
                    <a:lnTo>
                      <a:pt x="100" y="143"/>
                    </a:lnTo>
                    <a:lnTo>
                      <a:pt x="98" y="144"/>
                    </a:lnTo>
                    <a:lnTo>
                      <a:pt x="95" y="146"/>
                    </a:lnTo>
                    <a:lnTo>
                      <a:pt x="93" y="146"/>
                    </a:lnTo>
                    <a:lnTo>
                      <a:pt x="86" y="139"/>
                    </a:lnTo>
                    <a:lnTo>
                      <a:pt x="79" y="141"/>
                    </a:lnTo>
                    <a:lnTo>
                      <a:pt x="71" y="136"/>
                    </a:lnTo>
                    <a:lnTo>
                      <a:pt x="64" y="128"/>
                    </a:lnTo>
                    <a:lnTo>
                      <a:pt x="63" y="127"/>
                    </a:lnTo>
                    <a:lnTo>
                      <a:pt x="61" y="127"/>
                    </a:lnTo>
                    <a:lnTo>
                      <a:pt x="59" y="125"/>
                    </a:lnTo>
                    <a:lnTo>
                      <a:pt x="59" y="121"/>
                    </a:lnTo>
                    <a:lnTo>
                      <a:pt x="45" y="118"/>
                    </a:lnTo>
                    <a:lnTo>
                      <a:pt x="45" y="119"/>
                    </a:lnTo>
                    <a:lnTo>
                      <a:pt x="46" y="121"/>
                    </a:lnTo>
                    <a:lnTo>
                      <a:pt x="43" y="123"/>
                    </a:lnTo>
                    <a:lnTo>
                      <a:pt x="41" y="121"/>
                    </a:lnTo>
                    <a:lnTo>
                      <a:pt x="34" y="118"/>
                    </a:lnTo>
                    <a:lnTo>
                      <a:pt x="36" y="114"/>
                    </a:lnTo>
                    <a:lnTo>
                      <a:pt x="36" y="112"/>
                    </a:lnTo>
                    <a:lnTo>
                      <a:pt x="36" y="112"/>
                    </a:lnTo>
                    <a:lnTo>
                      <a:pt x="32" y="112"/>
                    </a:lnTo>
                    <a:lnTo>
                      <a:pt x="30" y="109"/>
                    </a:lnTo>
                    <a:lnTo>
                      <a:pt x="21" y="107"/>
                    </a:lnTo>
                    <a:lnTo>
                      <a:pt x="20" y="105"/>
                    </a:lnTo>
                    <a:lnTo>
                      <a:pt x="16" y="103"/>
                    </a:lnTo>
                    <a:lnTo>
                      <a:pt x="13" y="107"/>
                    </a:lnTo>
                    <a:lnTo>
                      <a:pt x="11" y="107"/>
                    </a:lnTo>
                    <a:lnTo>
                      <a:pt x="13" y="93"/>
                    </a:lnTo>
                    <a:lnTo>
                      <a:pt x="13" y="91"/>
                    </a:lnTo>
                    <a:lnTo>
                      <a:pt x="7" y="86"/>
                    </a:lnTo>
                    <a:lnTo>
                      <a:pt x="5" y="59"/>
                    </a:lnTo>
                    <a:lnTo>
                      <a:pt x="0" y="55"/>
                    </a:lnTo>
                    <a:lnTo>
                      <a:pt x="0" y="53"/>
                    </a:lnTo>
                    <a:lnTo>
                      <a:pt x="4" y="46"/>
                    </a:lnTo>
                    <a:lnTo>
                      <a:pt x="4" y="37"/>
                    </a:lnTo>
                    <a:lnTo>
                      <a:pt x="2" y="30"/>
                    </a:lnTo>
                    <a:lnTo>
                      <a:pt x="5" y="32"/>
                    </a:lnTo>
                    <a:lnTo>
                      <a:pt x="7" y="30"/>
                    </a:lnTo>
                    <a:lnTo>
                      <a:pt x="7" y="28"/>
                    </a:lnTo>
                    <a:lnTo>
                      <a:pt x="4" y="27"/>
                    </a:lnTo>
                    <a:lnTo>
                      <a:pt x="5" y="25"/>
                    </a:lnTo>
                    <a:lnTo>
                      <a:pt x="7" y="25"/>
                    </a:lnTo>
                    <a:lnTo>
                      <a:pt x="9" y="25"/>
                    </a:lnTo>
                    <a:lnTo>
                      <a:pt x="13" y="21"/>
                    </a:lnTo>
                    <a:lnTo>
                      <a:pt x="30" y="16"/>
                    </a:lnTo>
                    <a:lnTo>
                      <a:pt x="39" y="7"/>
                    </a:lnTo>
                    <a:lnTo>
                      <a:pt x="50" y="3"/>
                    </a:lnTo>
                    <a:lnTo>
                      <a:pt x="68" y="0"/>
                    </a:lnTo>
                    <a:lnTo>
                      <a:pt x="73" y="2"/>
                    </a:lnTo>
                    <a:lnTo>
                      <a:pt x="75" y="5"/>
                    </a:lnTo>
                    <a:lnTo>
                      <a:pt x="75" y="7"/>
                    </a:lnTo>
                    <a:lnTo>
                      <a:pt x="70" y="3"/>
                    </a:lnTo>
                    <a:lnTo>
                      <a:pt x="73" y="14"/>
                    </a:lnTo>
                    <a:lnTo>
                      <a:pt x="75" y="16"/>
                    </a:lnTo>
                    <a:lnTo>
                      <a:pt x="75" y="14"/>
                    </a:lnTo>
                    <a:lnTo>
                      <a:pt x="77" y="14"/>
                    </a:lnTo>
                    <a:lnTo>
                      <a:pt x="79" y="14"/>
                    </a:lnTo>
                    <a:lnTo>
                      <a:pt x="86" y="12"/>
                    </a:lnTo>
                    <a:lnTo>
                      <a:pt x="88" y="11"/>
                    </a:lnTo>
                    <a:lnTo>
                      <a:pt x="111" y="16"/>
                    </a:lnTo>
                    <a:lnTo>
                      <a:pt x="139" y="12"/>
                    </a:lnTo>
                    <a:lnTo>
                      <a:pt x="150" y="19"/>
                    </a:lnTo>
                    <a:lnTo>
                      <a:pt x="155" y="57"/>
                    </a:lnTo>
                    <a:lnTo>
                      <a:pt x="154" y="62"/>
                    </a:lnTo>
                    <a:lnTo>
                      <a:pt x="148" y="64"/>
                    </a:lnTo>
                    <a:lnTo>
                      <a:pt x="145" y="68"/>
                    </a:lnTo>
                    <a:lnTo>
                      <a:pt x="146" y="71"/>
                    </a:lnTo>
                    <a:lnTo>
                      <a:pt x="152" y="75"/>
                    </a:lnTo>
                    <a:lnTo>
                      <a:pt x="150" y="8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7" name="Freeform 3059">
                <a:extLst>
                  <a:ext uri="{FF2B5EF4-FFF2-40B4-BE49-F238E27FC236}">
                    <a16:creationId xmlns:a16="http://schemas.microsoft.com/office/drawing/2014/main" id="{D7308889-0636-AC45-80E4-1C159C68EF3D}"/>
                  </a:ext>
                </a:extLst>
              </p:cNvPr>
              <p:cNvSpPr>
                <a:spLocks/>
              </p:cNvSpPr>
              <p:nvPr/>
            </p:nvSpPr>
            <p:spPr bwMode="auto">
              <a:xfrm>
                <a:off x="3032" y="1570"/>
                <a:ext cx="118" cy="70"/>
              </a:xfrm>
              <a:custGeom>
                <a:avLst/>
                <a:gdLst>
                  <a:gd name="T0" fmla="*/ 0 w 118"/>
                  <a:gd name="T1" fmla="*/ 54 h 70"/>
                  <a:gd name="T2" fmla="*/ 9 w 118"/>
                  <a:gd name="T3" fmla="*/ 18 h 70"/>
                  <a:gd name="T4" fmla="*/ 25 w 118"/>
                  <a:gd name="T5" fmla="*/ 11 h 70"/>
                  <a:gd name="T6" fmla="*/ 34 w 118"/>
                  <a:gd name="T7" fmla="*/ 25 h 70"/>
                  <a:gd name="T8" fmla="*/ 35 w 118"/>
                  <a:gd name="T9" fmla="*/ 27 h 70"/>
                  <a:gd name="T10" fmla="*/ 43 w 118"/>
                  <a:gd name="T11" fmla="*/ 32 h 70"/>
                  <a:gd name="T12" fmla="*/ 48 w 118"/>
                  <a:gd name="T13" fmla="*/ 30 h 70"/>
                  <a:gd name="T14" fmla="*/ 50 w 118"/>
                  <a:gd name="T15" fmla="*/ 34 h 70"/>
                  <a:gd name="T16" fmla="*/ 53 w 118"/>
                  <a:gd name="T17" fmla="*/ 25 h 70"/>
                  <a:gd name="T18" fmla="*/ 55 w 118"/>
                  <a:gd name="T19" fmla="*/ 5 h 70"/>
                  <a:gd name="T20" fmla="*/ 60 w 118"/>
                  <a:gd name="T21" fmla="*/ 2 h 70"/>
                  <a:gd name="T22" fmla="*/ 73 w 118"/>
                  <a:gd name="T23" fmla="*/ 2 h 70"/>
                  <a:gd name="T24" fmla="*/ 82 w 118"/>
                  <a:gd name="T25" fmla="*/ 5 h 70"/>
                  <a:gd name="T26" fmla="*/ 89 w 118"/>
                  <a:gd name="T27" fmla="*/ 14 h 70"/>
                  <a:gd name="T28" fmla="*/ 94 w 118"/>
                  <a:gd name="T29" fmla="*/ 14 h 70"/>
                  <a:gd name="T30" fmla="*/ 103 w 118"/>
                  <a:gd name="T31" fmla="*/ 14 h 70"/>
                  <a:gd name="T32" fmla="*/ 107 w 118"/>
                  <a:gd name="T33" fmla="*/ 18 h 70"/>
                  <a:gd name="T34" fmla="*/ 110 w 118"/>
                  <a:gd name="T35" fmla="*/ 21 h 70"/>
                  <a:gd name="T36" fmla="*/ 107 w 118"/>
                  <a:gd name="T37" fmla="*/ 34 h 70"/>
                  <a:gd name="T38" fmla="*/ 112 w 118"/>
                  <a:gd name="T39" fmla="*/ 36 h 70"/>
                  <a:gd name="T40" fmla="*/ 118 w 118"/>
                  <a:gd name="T41" fmla="*/ 48 h 70"/>
                  <a:gd name="T42" fmla="*/ 114 w 118"/>
                  <a:gd name="T43" fmla="*/ 55 h 70"/>
                  <a:gd name="T44" fmla="*/ 109 w 118"/>
                  <a:gd name="T45" fmla="*/ 62 h 70"/>
                  <a:gd name="T46" fmla="*/ 103 w 118"/>
                  <a:gd name="T47" fmla="*/ 68 h 70"/>
                  <a:gd name="T48" fmla="*/ 96 w 118"/>
                  <a:gd name="T49" fmla="*/ 66 h 70"/>
                  <a:gd name="T50" fmla="*/ 94 w 118"/>
                  <a:gd name="T51" fmla="*/ 70 h 70"/>
                  <a:gd name="T52" fmla="*/ 89 w 118"/>
                  <a:gd name="T53" fmla="*/ 68 h 70"/>
                  <a:gd name="T54" fmla="*/ 82 w 118"/>
                  <a:gd name="T55" fmla="*/ 61 h 70"/>
                  <a:gd name="T56" fmla="*/ 69 w 118"/>
                  <a:gd name="T57" fmla="*/ 55 h 70"/>
                  <a:gd name="T58" fmla="*/ 64 w 118"/>
                  <a:gd name="T59" fmla="*/ 48 h 70"/>
                  <a:gd name="T60" fmla="*/ 60 w 118"/>
                  <a:gd name="T61" fmla="*/ 48 h 70"/>
                  <a:gd name="T62" fmla="*/ 53 w 118"/>
                  <a:gd name="T63" fmla="*/ 52 h 70"/>
                  <a:gd name="T64" fmla="*/ 37 w 118"/>
                  <a:gd name="T65" fmla="*/ 48 h 70"/>
                  <a:gd name="T66" fmla="*/ 32 w 118"/>
                  <a:gd name="T67" fmla="*/ 48 h 70"/>
                  <a:gd name="T68" fmla="*/ 28 w 118"/>
                  <a:gd name="T69" fmla="*/ 48 h 70"/>
                  <a:gd name="T70" fmla="*/ 18 w 118"/>
                  <a:gd name="T71" fmla="*/ 48 h 70"/>
                  <a:gd name="T72" fmla="*/ 5 w 118"/>
                  <a:gd name="T73" fmla="*/ 57 h 70"/>
                  <a:gd name="T74" fmla="*/ 0 w 118"/>
                  <a:gd name="T75"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70">
                    <a:moveTo>
                      <a:pt x="0" y="57"/>
                    </a:moveTo>
                    <a:lnTo>
                      <a:pt x="0" y="54"/>
                    </a:lnTo>
                    <a:lnTo>
                      <a:pt x="0" y="39"/>
                    </a:lnTo>
                    <a:lnTo>
                      <a:pt x="9" y="18"/>
                    </a:lnTo>
                    <a:lnTo>
                      <a:pt x="14" y="12"/>
                    </a:lnTo>
                    <a:lnTo>
                      <a:pt x="25" y="11"/>
                    </a:lnTo>
                    <a:lnTo>
                      <a:pt x="32" y="20"/>
                    </a:lnTo>
                    <a:lnTo>
                      <a:pt x="34" y="25"/>
                    </a:lnTo>
                    <a:lnTo>
                      <a:pt x="34" y="21"/>
                    </a:lnTo>
                    <a:lnTo>
                      <a:pt x="35" y="27"/>
                    </a:lnTo>
                    <a:lnTo>
                      <a:pt x="37" y="29"/>
                    </a:lnTo>
                    <a:lnTo>
                      <a:pt x="43" y="32"/>
                    </a:lnTo>
                    <a:lnTo>
                      <a:pt x="44" y="32"/>
                    </a:lnTo>
                    <a:lnTo>
                      <a:pt x="48" y="30"/>
                    </a:lnTo>
                    <a:lnTo>
                      <a:pt x="48" y="32"/>
                    </a:lnTo>
                    <a:lnTo>
                      <a:pt x="50" y="34"/>
                    </a:lnTo>
                    <a:lnTo>
                      <a:pt x="50" y="29"/>
                    </a:lnTo>
                    <a:lnTo>
                      <a:pt x="53" y="25"/>
                    </a:lnTo>
                    <a:lnTo>
                      <a:pt x="53" y="7"/>
                    </a:lnTo>
                    <a:lnTo>
                      <a:pt x="55" y="5"/>
                    </a:lnTo>
                    <a:lnTo>
                      <a:pt x="57" y="4"/>
                    </a:lnTo>
                    <a:lnTo>
                      <a:pt x="60" y="2"/>
                    </a:lnTo>
                    <a:lnTo>
                      <a:pt x="69" y="0"/>
                    </a:lnTo>
                    <a:lnTo>
                      <a:pt x="73" y="2"/>
                    </a:lnTo>
                    <a:lnTo>
                      <a:pt x="77" y="4"/>
                    </a:lnTo>
                    <a:lnTo>
                      <a:pt x="82" y="5"/>
                    </a:lnTo>
                    <a:lnTo>
                      <a:pt x="84" y="9"/>
                    </a:lnTo>
                    <a:lnTo>
                      <a:pt x="89" y="14"/>
                    </a:lnTo>
                    <a:lnTo>
                      <a:pt x="93" y="14"/>
                    </a:lnTo>
                    <a:lnTo>
                      <a:pt x="94" y="14"/>
                    </a:lnTo>
                    <a:lnTo>
                      <a:pt x="98" y="12"/>
                    </a:lnTo>
                    <a:lnTo>
                      <a:pt x="103" y="14"/>
                    </a:lnTo>
                    <a:lnTo>
                      <a:pt x="105" y="16"/>
                    </a:lnTo>
                    <a:lnTo>
                      <a:pt x="107" y="18"/>
                    </a:lnTo>
                    <a:lnTo>
                      <a:pt x="109" y="20"/>
                    </a:lnTo>
                    <a:lnTo>
                      <a:pt x="110" y="21"/>
                    </a:lnTo>
                    <a:lnTo>
                      <a:pt x="110" y="23"/>
                    </a:lnTo>
                    <a:lnTo>
                      <a:pt x="107" y="34"/>
                    </a:lnTo>
                    <a:lnTo>
                      <a:pt x="110" y="34"/>
                    </a:lnTo>
                    <a:lnTo>
                      <a:pt x="112" y="36"/>
                    </a:lnTo>
                    <a:lnTo>
                      <a:pt x="112" y="37"/>
                    </a:lnTo>
                    <a:lnTo>
                      <a:pt x="118" y="48"/>
                    </a:lnTo>
                    <a:lnTo>
                      <a:pt x="118" y="55"/>
                    </a:lnTo>
                    <a:lnTo>
                      <a:pt x="114" y="55"/>
                    </a:lnTo>
                    <a:lnTo>
                      <a:pt x="109" y="61"/>
                    </a:lnTo>
                    <a:lnTo>
                      <a:pt x="109" y="62"/>
                    </a:lnTo>
                    <a:lnTo>
                      <a:pt x="105" y="66"/>
                    </a:lnTo>
                    <a:lnTo>
                      <a:pt x="103" y="68"/>
                    </a:lnTo>
                    <a:lnTo>
                      <a:pt x="98" y="64"/>
                    </a:lnTo>
                    <a:lnTo>
                      <a:pt x="96" y="66"/>
                    </a:lnTo>
                    <a:lnTo>
                      <a:pt x="96" y="70"/>
                    </a:lnTo>
                    <a:lnTo>
                      <a:pt x="94" y="70"/>
                    </a:lnTo>
                    <a:lnTo>
                      <a:pt x="91" y="70"/>
                    </a:lnTo>
                    <a:lnTo>
                      <a:pt x="89" y="68"/>
                    </a:lnTo>
                    <a:lnTo>
                      <a:pt x="87" y="68"/>
                    </a:lnTo>
                    <a:lnTo>
                      <a:pt x="82" y="61"/>
                    </a:lnTo>
                    <a:lnTo>
                      <a:pt x="75" y="55"/>
                    </a:lnTo>
                    <a:lnTo>
                      <a:pt x="69" y="55"/>
                    </a:lnTo>
                    <a:lnTo>
                      <a:pt x="68" y="55"/>
                    </a:lnTo>
                    <a:lnTo>
                      <a:pt x="64" y="48"/>
                    </a:lnTo>
                    <a:lnTo>
                      <a:pt x="62" y="46"/>
                    </a:lnTo>
                    <a:lnTo>
                      <a:pt x="60" y="48"/>
                    </a:lnTo>
                    <a:lnTo>
                      <a:pt x="57" y="52"/>
                    </a:lnTo>
                    <a:lnTo>
                      <a:pt x="53" y="52"/>
                    </a:lnTo>
                    <a:lnTo>
                      <a:pt x="44" y="48"/>
                    </a:lnTo>
                    <a:lnTo>
                      <a:pt x="37" y="48"/>
                    </a:lnTo>
                    <a:lnTo>
                      <a:pt x="34" y="48"/>
                    </a:lnTo>
                    <a:lnTo>
                      <a:pt x="32" y="48"/>
                    </a:lnTo>
                    <a:lnTo>
                      <a:pt x="30" y="48"/>
                    </a:lnTo>
                    <a:lnTo>
                      <a:pt x="28" y="48"/>
                    </a:lnTo>
                    <a:lnTo>
                      <a:pt x="25" y="48"/>
                    </a:lnTo>
                    <a:lnTo>
                      <a:pt x="18" y="48"/>
                    </a:lnTo>
                    <a:lnTo>
                      <a:pt x="7" y="52"/>
                    </a:lnTo>
                    <a:lnTo>
                      <a:pt x="5" y="57"/>
                    </a:lnTo>
                    <a:lnTo>
                      <a:pt x="3" y="57"/>
                    </a:lnTo>
                    <a:lnTo>
                      <a:pt x="0" y="5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8" name="Freeform 3060">
                <a:extLst>
                  <a:ext uri="{FF2B5EF4-FFF2-40B4-BE49-F238E27FC236}">
                    <a16:creationId xmlns:a16="http://schemas.microsoft.com/office/drawing/2014/main" id="{FBF8DFD3-16D7-CB47-8327-639220ECA6FB}"/>
                  </a:ext>
                </a:extLst>
              </p:cNvPr>
              <p:cNvSpPr>
                <a:spLocks/>
              </p:cNvSpPr>
              <p:nvPr/>
            </p:nvSpPr>
            <p:spPr bwMode="auto">
              <a:xfrm>
                <a:off x="3032" y="1570"/>
                <a:ext cx="118" cy="70"/>
              </a:xfrm>
              <a:custGeom>
                <a:avLst/>
                <a:gdLst>
                  <a:gd name="T0" fmla="*/ 0 w 118"/>
                  <a:gd name="T1" fmla="*/ 54 h 70"/>
                  <a:gd name="T2" fmla="*/ 9 w 118"/>
                  <a:gd name="T3" fmla="*/ 18 h 70"/>
                  <a:gd name="T4" fmla="*/ 25 w 118"/>
                  <a:gd name="T5" fmla="*/ 11 h 70"/>
                  <a:gd name="T6" fmla="*/ 34 w 118"/>
                  <a:gd name="T7" fmla="*/ 25 h 70"/>
                  <a:gd name="T8" fmla="*/ 35 w 118"/>
                  <a:gd name="T9" fmla="*/ 27 h 70"/>
                  <a:gd name="T10" fmla="*/ 43 w 118"/>
                  <a:gd name="T11" fmla="*/ 32 h 70"/>
                  <a:gd name="T12" fmla="*/ 48 w 118"/>
                  <a:gd name="T13" fmla="*/ 30 h 70"/>
                  <a:gd name="T14" fmla="*/ 50 w 118"/>
                  <a:gd name="T15" fmla="*/ 34 h 70"/>
                  <a:gd name="T16" fmla="*/ 53 w 118"/>
                  <a:gd name="T17" fmla="*/ 25 h 70"/>
                  <a:gd name="T18" fmla="*/ 55 w 118"/>
                  <a:gd name="T19" fmla="*/ 5 h 70"/>
                  <a:gd name="T20" fmla="*/ 60 w 118"/>
                  <a:gd name="T21" fmla="*/ 2 h 70"/>
                  <a:gd name="T22" fmla="*/ 73 w 118"/>
                  <a:gd name="T23" fmla="*/ 2 h 70"/>
                  <a:gd name="T24" fmla="*/ 82 w 118"/>
                  <a:gd name="T25" fmla="*/ 5 h 70"/>
                  <a:gd name="T26" fmla="*/ 89 w 118"/>
                  <a:gd name="T27" fmla="*/ 14 h 70"/>
                  <a:gd name="T28" fmla="*/ 94 w 118"/>
                  <a:gd name="T29" fmla="*/ 14 h 70"/>
                  <a:gd name="T30" fmla="*/ 103 w 118"/>
                  <a:gd name="T31" fmla="*/ 14 h 70"/>
                  <a:gd name="T32" fmla="*/ 107 w 118"/>
                  <a:gd name="T33" fmla="*/ 18 h 70"/>
                  <a:gd name="T34" fmla="*/ 110 w 118"/>
                  <a:gd name="T35" fmla="*/ 21 h 70"/>
                  <a:gd name="T36" fmla="*/ 107 w 118"/>
                  <a:gd name="T37" fmla="*/ 34 h 70"/>
                  <a:gd name="T38" fmla="*/ 112 w 118"/>
                  <a:gd name="T39" fmla="*/ 36 h 70"/>
                  <a:gd name="T40" fmla="*/ 118 w 118"/>
                  <a:gd name="T41" fmla="*/ 48 h 70"/>
                  <a:gd name="T42" fmla="*/ 114 w 118"/>
                  <a:gd name="T43" fmla="*/ 55 h 70"/>
                  <a:gd name="T44" fmla="*/ 109 w 118"/>
                  <a:gd name="T45" fmla="*/ 62 h 70"/>
                  <a:gd name="T46" fmla="*/ 103 w 118"/>
                  <a:gd name="T47" fmla="*/ 68 h 70"/>
                  <a:gd name="T48" fmla="*/ 96 w 118"/>
                  <a:gd name="T49" fmla="*/ 66 h 70"/>
                  <a:gd name="T50" fmla="*/ 94 w 118"/>
                  <a:gd name="T51" fmla="*/ 70 h 70"/>
                  <a:gd name="T52" fmla="*/ 89 w 118"/>
                  <a:gd name="T53" fmla="*/ 68 h 70"/>
                  <a:gd name="T54" fmla="*/ 82 w 118"/>
                  <a:gd name="T55" fmla="*/ 61 h 70"/>
                  <a:gd name="T56" fmla="*/ 69 w 118"/>
                  <a:gd name="T57" fmla="*/ 55 h 70"/>
                  <a:gd name="T58" fmla="*/ 64 w 118"/>
                  <a:gd name="T59" fmla="*/ 48 h 70"/>
                  <a:gd name="T60" fmla="*/ 60 w 118"/>
                  <a:gd name="T61" fmla="*/ 48 h 70"/>
                  <a:gd name="T62" fmla="*/ 53 w 118"/>
                  <a:gd name="T63" fmla="*/ 52 h 70"/>
                  <a:gd name="T64" fmla="*/ 37 w 118"/>
                  <a:gd name="T65" fmla="*/ 48 h 70"/>
                  <a:gd name="T66" fmla="*/ 32 w 118"/>
                  <a:gd name="T67" fmla="*/ 48 h 70"/>
                  <a:gd name="T68" fmla="*/ 28 w 118"/>
                  <a:gd name="T69" fmla="*/ 48 h 70"/>
                  <a:gd name="T70" fmla="*/ 18 w 118"/>
                  <a:gd name="T71" fmla="*/ 48 h 70"/>
                  <a:gd name="T72" fmla="*/ 5 w 118"/>
                  <a:gd name="T73" fmla="*/ 57 h 70"/>
                  <a:gd name="T74" fmla="*/ 0 w 118"/>
                  <a:gd name="T75"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70">
                    <a:moveTo>
                      <a:pt x="0" y="57"/>
                    </a:moveTo>
                    <a:lnTo>
                      <a:pt x="0" y="54"/>
                    </a:lnTo>
                    <a:lnTo>
                      <a:pt x="0" y="39"/>
                    </a:lnTo>
                    <a:lnTo>
                      <a:pt x="9" y="18"/>
                    </a:lnTo>
                    <a:lnTo>
                      <a:pt x="14" y="12"/>
                    </a:lnTo>
                    <a:lnTo>
                      <a:pt x="25" y="11"/>
                    </a:lnTo>
                    <a:lnTo>
                      <a:pt x="32" y="20"/>
                    </a:lnTo>
                    <a:lnTo>
                      <a:pt x="34" y="25"/>
                    </a:lnTo>
                    <a:lnTo>
                      <a:pt x="34" y="21"/>
                    </a:lnTo>
                    <a:lnTo>
                      <a:pt x="35" y="27"/>
                    </a:lnTo>
                    <a:lnTo>
                      <a:pt x="37" y="29"/>
                    </a:lnTo>
                    <a:lnTo>
                      <a:pt x="43" y="32"/>
                    </a:lnTo>
                    <a:lnTo>
                      <a:pt x="44" y="32"/>
                    </a:lnTo>
                    <a:lnTo>
                      <a:pt x="48" y="30"/>
                    </a:lnTo>
                    <a:lnTo>
                      <a:pt x="48" y="32"/>
                    </a:lnTo>
                    <a:lnTo>
                      <a:pt x="50" y="34"/>
                    </a:lnTo>
                    <a:lnTo>
                      <a:pt x="50" y="29"/>
                    </a:lnTo>
                    <a:lnTo>
                      <a:pt x="53" y="25"/>
                    </a:lnTo>
                    <a:lnTo>
                      <a:pt x="53" y="7"/>
                    </a:lnTo>
                    <a:lnTo>
                      <a:pt x="55" y="5"/>
                    </a:lnTo>
                    <a:lnTo>
                      <a:pt x="57" y="4"/>
                    </a:lnTo>
                    <a:lnTo>
                      <a:pt x="60" y="2"/>
                    </a:lnTo>
                    <a:lnTo>
                      <a:pt x="69" y="0"/>
                    </a:lnTo>
                    <a:lnTo>
                      <a:pt x="73" y="2"/>
                    </a:lnTo>
                    <a:lnTo>
                      <a:pt x="77" y="4"/>
                    </a:lnTo>
                    <a:lnTo>
                      <a:pt x="82" y="5"/>
                    </a:lnTo>
                    <a:lnTo>
                      <a:pt x="84" y="9"/>
                    </a:lnTo>
                    <a:lnTo>
                      <a:pt x="89" y="14"/>
                    </a:lnTo>
                    <a:lnTo>
                      <a:pt x="93" y="14"/>
                    </a:lnTo>
                    <a:lnTo>
                      <a:pt x="94" y="14"/>
                    </a:lnTo>
                    <a:lnTo>
                      <a:pt x="98" y="12"/>
                    </a:lnTo>
                    <a:lnTo>
                      <a:pt x="103" y="14"/>
                    </a:lnTo>
                    <a:lnTo>
                      <a:pt x="105" y="16"/>
                    </a:lnTo>
                    <a:lnTo>
                      <a:pt x="107" y="18"/>
                    </a:lnTo>
                    <a:lnTo>
                      <a:pt x="109" y="20"/>
                    </a:lnTo>
                    <a:lnTo>
                      <a:pt x="110" y="21"/>
                    </a:lnTo>
                    <a:lnTo>
                      <a:pt x="110" y="23"/>
                    </a:lnTo>
                    <a:lnTo>
                      <a:pt x="107" y="34"/>
                    </a:lnTo>
                    <a:lnTo>
                      <a:pt x="110" y="34"/>
                    </a:lnTo>
                    <a:lnTo>
                      <a:pt x="112" y="36"/>
                    </a:lnTo>
                    <a:lnTo>
                      <a:pt x="112" y="37"/>
                    </a:lnTo>
                    <a:lnTo>
                      <a:pt x="118" y="48"/>
                    </a:lnTo>
                    <a:lnTo>
                      <a:pt x="118" y="55"/>
                    </a:lnTo>
                    <a:lnTo>
                      <a:pt x="114" y="55"/>
                    </a:lnTo>
                    <a:lnTo>
                      <a:pt x="109" y="61"/>
                    </a:lnTo>
                    <a:lnTo>
                      <a:pt x="109" y="62"/>
                    </a:lnTo>
                    <a:lnTo>
                      <a:pt x="105" y="66"/>
                    </a:lnTo>
                    <a:lnTo>
                      <a:pt x="103" y="68"/>
                    </a:lnTo>
                    <a:lnTo>
                      <a:pt x="98" y="64"/>
                    </a:lnTo>
                    <a:lnTo>
                      <a:pt x="96" y="66"/>
                    </a:lnTo>
                    <a:lnTo>
                      <a:pt x="96" y="70"/>
                    </a:lnTo>
                    <a:lnTo>
                      <a:pt x="94" y="70"/>
                    </a:lnTo>
                    <a:lnTo>
                      <a:pt x="91" y="70"/>
                    </a:lnTo>
                    <a:lnTo>
                      <a:pt x="89" y="68"/>
                    </a:lnTo>
                    <a:lnTo>
                      <a:pt x="87" y="68"/>
                    </a:lnTo>
                    <a:lnTo>
                      <a:pt x="82" y="61"/>
                    </a:lnTo>
                    <a:lnTo>
                      <a:pt x="75" y="55"/>
                    </a:lnTo>
                    <a:lnTo>
                      <a:pt x="69" y="55"/>
                    </a:lnTo>
                    <a:lnTo>
                      <a:pt x="68" y="55"/>
                    </a:lnTo>
                    <a:lnTo>
                      <a:pt x="64" y="48"/>
                    </a:lnTo>
                    <a:lnTo>
                      <a:pt x="62" y="46"/>
                    </a:lnTo>
                    <a:lnTo>
                      <a:pt x="60" y="48"/>
                    </a:lnTo>
                    <a:lnTo>
                      <a:pt x="57" y="52"/>
                    </a:lnTo>
                    <a:lnTo>
                      <a:pt x="53" y="52"/>
                    </a:lnTo>
                    <a:lnTo>
                      <a:pt x="44" y="48"/>
                    </a:lnTo>
                    <a:lnTo>
                      <a:pt x="37" y="48"/>
                    </a:lnTo>
                    <a:lnTo>
                      <a:pt x="34" y="48"/>
                    </a:lnTo>
                    <a:lnTo>
                      <a:pt x="32" y="48"/>
                    </a:lnTo>
                    <a:lnTo>
                      <a:pt x="30" y="48"/>
                    </a:lnTo>
                    <a:lnTo>
                      <a:pt x="28" y="48"/>
                    </a:lnTo>
                    <a:lnTo>
                      <a:pt x="25" y="48"/>
                    </a:lnTo>
                    <a:lnTo>
                      <a:pt x="18" y="48"/>
                    </a:lnTo>
                    <a:lnTo>
                      <a:pt x="7" y="52"/>
                    </a:lnTo>
                    <a:lnTo>
                      <a:pt x="5" y="57"/>
                    </a:lnTo>
                    <a:lnTo>
                      <a:pt x="3" y="57"/>
                    </a:lnTo>
                    <a:lnTo>
                      <a:pt x="0" y="5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19" name="Freeform 3061">
                <a:extLst>
                  <a:ext uri="{FF2B5EF4-FFF2-40B4-BE49-F238E27FC236}">
                    <a16:creationId xmlns:a16="http://schemas.microsoft.com/office/drawing/2014/main" id="{3B0E7DC7-889E-3D42-A403-5793ADC471EF}"/>
                  </a:ext>
                </a:extLst>
              </p:cNvPr>
              <p:cNvSpPr>
                <a:spLocks/>
              </p:cNvSpPr>
              <p:nvPr/>
            </p:nvSpPr>
            <p:spPr bwMode="auto">
              <a:xfrm>
                <a:off x="3121" y="1827"/>
                <a:ext cx="55" cy="70"/>
              </a:xfrm>
              <a:custGeom>
                <a:avLst/>
                <a:gdLst>
                  <a:gd name="T0" fmla="*/ 27 w 55"/>
                  <a:gd name="T1" fmla="*/ 70 h 70"/>
                  <a:gd name="T2" fmla="*/ 25 w 55"/>
                  <a:gd name="T3" fmla="*/ 39 h 70"/>
                  <a:gd name="T4" fmla="*/ 14 w 55"/>
                  <a:gd name="T5" fmla="*/ 22 h 70"/>
                  <a:gd name="T6" fmla="*/ 13 w 55"/>
                  <a:gd name="T7" fmla="*/ 16 h 70"/>
                  <a:gd name="T8" fmla="*/ 2 w 55"/>
                  <a:gd name="T9" fmla="*/ 5 h 70"/>
                  <a:gd name="T10" fmla="*/ 0 w 55"/>
                  <a:gd name="T11" fmla="*/ 5 h 70"/>
                  <a:gd name="T12" fmla="*/ 2 w 55"/>
                  <a:gd name="T13" fmla="*/ 2 h 70"/>
                  <a:gd name="T14" fmla="*/ 4 w 55"/>
                  <a:gd name="T15" fmla="*/ 2 h 70"/>
                  <a:gd name="T16" fmla="*/ 7 w 55"/>
                  <a:gd name="T17" fmla="*/ 2 h 70"/>
                  <a:gd name="T18" fmla="*/ 14 w 55"/>
                  <a:gd name="T19" fmla="*/ 0 h 70"/>
                  <a:gd name="T20" fmla="*/ 20 w 55"/>
                  <a:gd name="T21" fmla="*/ 2 h 70"/>
                  <a:gd name="T22" fmla="*/ 27 w 55"/>
                  <a:gd name="T23" fmla="*/ 7 h 70"/>
                  <a:gd name="T24" fmla="*/ 29 w 55"/>
                  <a:gd name="T25" fmla="*/ 7 h 70"/>
                  <a:gd name="T26" fmla="*/ 32 w 55"/>
                  <a:gd name="T27" fmla="*/ 7 h 70"/>
                  <a:gd name="T28" fmla="*/ 36 w 55"/>
                  <a:gd name="T29" fmla="*/ 7 h 70"/>
                  <a:gd name="T30" fmla="*/ 39 w 55"/>
                  <a:gd name="T31" fmla="*/ 11 h 70"/>
                  <a:gd name="T32" fmla="*/ 41 w 55"/>
                  <a:gd name="T33" fmla="*/ 11 h 70"/>
                  <a:gd name="T34" fmla="*/ 43 w 55"/>
                  <a:gd name="T35" fmla="*/ 13 h 70"/>
                  <a:gd name="T36" fmla="*/ 41 w 55"/>
                  <a:gd name="T37" fmla="*/ 22 h 70"/>
                  <a:gd name="T38" fmla="*/ 43 w 55"/>
                  <a:gd name="T39" fmla="*/ 23 h 70"/>
                  <a:gd name="T40" fmla="*/ 45 w 55"/>
                  <a:gd name="T41" fmla="*/ 25 h 70"/>
                  <a:gd name="T42" fmla="*/ 46 w 55"/>
                  <a:gd name="T43" fmla="*/ 27 h 70"/>
                  <a:gd name="T44" fmla="*/ 46 w 55"/>
                  <a:gd name="T45" fmla="*/ 29 h 70"/>
                  <a:gd name="T46" fmla="*/ 46 w 55"/>
                  <a:gd name="T47" fmla="*/ 30 h 70"/>
                  <a:gd name="T48" fmla="*/ 48 w 55"/>
                  <a:gd name="T49" fmla="*/ 36 h 70"/>
                  <a:gd name="T50" fmla="*/ 54 w 55"/>
                  <a:gd name="T51" fmla="*/ 38 h 70"/>
                  <a:gd name="T52" fmla="*/ 54 w 55"/>
                  <a:gd name="T53" fmla="*/ 39 h 70"/>
                  <a:gd name="T54" fmla="*/ 55 w 55"/>
                  <a:gd name="T55" fmla="*/ 41 h 70"/>
                  <a:gd name="T56" fmla="*/ 54 w 55"/>
                  <a:gd name="T57" fmla="*/ 45 h 70"/>
                  <a:gd name="T58" fmla="*/ 55 w 55"/>
                  <a:gd name="T59" fmla="*/ 47 h 70"/>
                  <a:gd name="T60" fmla="*/ 54 w 55"/>
                  <a:gd name="T61" fmla="*/ 48 h 70"/>
                  <a:gd name="T62" fmla="*/ 52 w 55"/>
                  <a:gd name="T63" fmla="*/ 50 h 70"/>
                  <a:gd name="T64" fmla="*/ 45 w 55"/>
                  <a:gd name="T65" fmla="*/ 48 h 70"/>
                  <a:gd name="T66" fmla="*/ 43 w 55"/>
                  <a:gd name="T67" fmla="*/ 48 h 70"/>
                  <a:gd name="T68" fmla="*/ 41 w 55"/>
                  <a:gd name="T69" fmla="*/ 47 h 70"/>
                  <a:gd name="T70" fmla="*/ 39 w 55"/>
                  <a:gd name="T71" fmla="*/ 48 h 70"/>
                  <a:gd name="T72" fmla="*/ 39 w 55"/>
                  <a:gd name="T73" fmla="*/ 50 h 70"/>
                  <a:gd name="T74" fmla="*/ 38 w 55"/>
                  <a:gd name="T75" fmla="*/ 57 h 70"/>
                  <a:gd name="T76" fmla="*/ 36 w 55"/>
                  <a:gd name="T77" fmla="*/ 59 h 70"/>
                  <a:gd name="T78" fmla="*/ 34 w 55"/>
                  <a:gd name="T79" fmla="*/ 61 h 70"/>
                  <a:gd name="T80" fmla="*/ 34 w 55"/>
                  <a:gd name="T81" fmla="*/ 63 h 70"/>
                  <a:gd name="T82" fmla="*/ 32 w 55"/>
                  <a:gd name="T83" fmla="*/ 64 h 70"/>
                  <a:gd name="T84" fmla="*/ 30 w 55"/>
                  <a:gd name="T85" fmla="*/ 66 h 70"/>
                  <a:gd name="T86" fmla="*/ 30 w 55"/>
                  <a:gd name="T87" fmla="*/ 68 h 70"/>
                  <a:gd name="T88" fmla="*/ 29 w 55"/>
                  <a:gd name="T89" fmla="*/ 70 h 70"/>
                  <a:gd name="T90" fmla="*/ 27 w 55"/>
                  <a:gd name="T9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70">
                    <a:moveTo>
                      <a:pt x="27" y="70"/>
                    </a:moveTo>
                    <a:lnTo>
                      <a:pt x="25" y="39"/>
                    </a:lnTo>
                    <a:lnTo>
                      <a:pt x="14" y="22"/>
                    </a:lnTo>
                    <a:lnTo>
                      <a:pt x="13" y="16"/>
                    </a:lnTo>
                    <a:lnTo>
                      <a:pt x="2" y="5"/>
                    </a:lnTo>
                    <a:lnTo>
                      <a:pt x="0" y="5"/>
                    </a:lnTo>
                    <a:lnTo>
                      <a:pt x="2" y="2"/>
                    </a:lnTo>
                    <a:lnTo>
                      <a:pt x="4" y="2"/>
                    </a:lnTo>
                    <a:lnTo>
                      <a:pt x="7" y="2"/>
                    </a:lnTo>
                    <a:lnTo>
                      <a:pt x="14" y="0"/>
                    </a:lnTo>
                    <a:lnTo>
                      <a:pt x="20" y="2"/>
                    </a:lnTo>
                    <a:lnTo>
                      <a:pt x="27" y="7"/>
                    </a:lnTo>
                    <a:lnTo>
                      <a:pt x="29" y="7"/>
                    </a:lnTo>
                    <a:lnTo>
                      <a:pt x="32" y="7"/>
                    </a:lnTo>
                    <a:lnTo>
                      <a:pt x="36" y="7"/>
                    </a:lnTo>
                    <a:lnTo>
                      <a:pt x="39" y="11"/>
                    </a:lnTo>
                    <a:lnTo>
                      <a:pt x="41" y="11"/>
                    </a:lnTo>
                    <a:lnTo>
                      <a:pt x="43" y="13"/>
                    </a:lnTo>
                    <a:lnTo>
                      <a:pt x="41" y="22"/>
                    </a:lnTo>
                    <a:lnTo>
                      <a:pt x="43" y="23"/>
                    </a:lnTo>
                    <a:lnTo>
                      <a:pt x="45" y="25"/>
                    </a:lnTo>
                    <a:lnTo>
                      <a:pt x="46" y="27"/>
                    </a:lnTo>
                    <a:lnTo>
                      <a:pt x="46" y="29"/>
                    </a:lnTo>
                    <a:lnTo>
                      <a:pt x="46" y="30"/>
                    </a:lnTo>
                    <a:lnTo>
                      <a:pt x="48" y="36"/>
                    </a:lnTo>
                    <a:lnTo>
                      <a:pt x="54" y="38"/>
                    </a:lnTo>
                    <a:lnTo>
                      <a:pt x="54" y="39"/>
                    </a:lnTo>
                    <a:lnTo>
                      <a:pt x="55" y="41"/>
                    </a:lnTo>
                    <a:lnTo>
                      <a:pt x="54" y="45"/>
                    </a:lnTo>
                    <a:lnTo>
                      <a:pt x="55" y="47"/>
                    </a:lnTo>
                    <a:lnTo>
                      <a:pt x="54" y="48"/>
                    </a:lnTo>
                    <a:lnTo>
                      <a:pt x="52" y="50"/>
                    </a:lnTo>
                    <a:lnTo>
                      <a:pt x="45" y="48"/>
                    </a:lnTo>
                    <a:lnTo>
                      <a:pt x="43" y="48"/>
                    </a:lnTo>
                    <a:lnTo>
                      <a:pt x="41" y="47"/>
                    </a:lnTo>
                    <a:lnTo>
                      <a:pt x="39" y="48"/>
                    </a:lnTo>
                    <a:lnTo>
                      <a:pt x="39" y="50"/>
                    </a:lnTo>
                    <a:lnTo>
                      <a:pt x="38" y="57"/>
                    </a:lnTo>
                    <a:lnTo>
                      <a:pt x="36" y="59"/>
                    </a:lnTo>
                    <a:lnTo>
                      <a:pt x="34" y="61"/>
                    </a:lnTo>
                    <a:lnTo>
                      <a:pt x="34" y="63"/>
                    </a:lnTo>
                    <a:lnTo>
                      <a:pt x="32" y="64"/>
                    </a:lnTo>
                    <a:lnTo>
                      <a:pt x="30" y="66"/>
                    </a:lnTo>
                    <a:lnTo>
                      <a:pt x="30" y="68"/>
                    </a:lnTo>
                    <a:lnTo>
                      <a:pt x="29" y="70"/>
                    </a:lnTo>
                    <a:lnTo>
                      <a:pt x="27" y="7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0" name="Freeform 3062">
                <a:extLst>
                  <a:ext uri="{FF2B5EF4-FFF2-40B4-BE49-F238E27FC236}">
                    <a16:creationId xmlns:a16="http://schemas.microsoft.com/office/drawing/2014/main" id="{34848430-9210-FB4A-B41D-CEBE1C27A149}"/>
                  </a:ext>
                </a:extLst>
              </p:cNvPr>
              <p:cNvSpPr>
                <a:spLocks/>
              </p:cNvSpPr>
              <p:nvPr/>
            </p:nvSpPr>
            <p:spPr bwMode="auto">
              <a:xfrm>
                <a:off x="3121" y="1827"/>
                <a:ext cx="55" cy="70"/>
              </a:xfrm>
              <a:custGeom>
                <a:avLst/>
                <a:gdLst>
                  <a:gd name="T0" fmla="*/ 27 w 55"/>
                  <a:gd name="T1" fmla="*/ 70 h 70"/>
                  <a:gd name="T2" fmla="*/ 25 w 55"/>
                  <a:gd name="T3" fmla="*/ 39 h 70"/>
                  <a:gd name="T4" fmla="*/ 14 w 55"/>
                  <a:gd name="T5" fmla="*/ 22 h 70"/>
                  <a:gd name="T6" fmla="*/ 13 w 55"/>
                  <a:gd name="T7" fmla="*/ 16 h 70"/>
                  <a:gd name="T8" fmla="*/ 2 w 55"/>
                  <a:gd name="T9" fmla="*/ 5 h 70"/>
                  <a:gd name="T10" fmla="*/ 0 w 55"/>
                  <a:gd name="T11" fmla="*/ 5 h 70"/>
                  <a:gd name="T12" fmla="*/ 2 w 55"/>
                  <a:gd name="T13" fmla="*/ 2 h 70"/>
                  <a:gd name="T14" fmla="*/ 4 w 55"/>
                  <a:gd name="T15" fmla="*/ 2 h 70"/>
                  <a:gd name="T16" fmla="*/ 7 w 55"/>
                  <a:gd name="T17" fmla="*/ 2 h 70"/>
                  <a:gd name="T18" fmla="*/ 14 w 55"/>
                  <a:gd name="T19" fmla="*/ 0 h 70"/>
                  <a:gd name="T20" fmla="*/ 20 w 55"/>
                  <a:gd name="T21" fmla="*/ 2 h 70"/>
                  <a:gd name="T22" fmla="*/ 27 w 55"/>
                  <a:gd name="T23" fmla="*/ 7 h 70"/>
                  <a:gd name="T24" fmla="*/ 29 w 55"/>
                  <a:gd name="T25" fmla="*/ 7 h 70"/>
                  <a:gd name="T26" fmla="*/ 32 w 55"/>
                  <a:gd name="T27" fmla="*/ 7 h 70"/>
                  <a:gd name="T28" fmla="*/ 36 w 55"/>
                  <a:gd name="T29" fmla="*/ 7 h 70"/>
                  <a:gd name="T30" fmla="*/ 39 w 55"/>
                  <a:gd name="T31" fmla="*/ 11 h 70"/>
                  <a:gd name="T32" fmla="*/ 41 w 55"/>
                  <a:gd name="T33" fmla="*/ 11 h 70"/>
                  <a:gd name="T34" fmla="*/ 43 w 55"/>
                  <a:gd name="T35" fmla="*/ 13 h 70"/>
                  <a:gd name="T36" fmla="*/ 41 w 55"/>
                  <a:gd name="T37" fmla="*/ 22 h 70"/>
                  <a:gd name="T38" fmla="*/ 43 w 55"/>
                  <a:gd name="T39" fmla="*/ 23 h 70"/>
                  <a:gd name="T40" fmla="*/ 45 w 55"/>
                  <a:gd name="T41" fmla="*/ 25 h 70"/>
                  <a:gd name="T42" fmla="*/ 46 w 55"/>
                  <a:gd name="T43" fmla="*/ 27 h 70"/>
                  <a:gd name="T44" fmla="*/ 46 w 55"/>
                  <a:gd name="T45" fmla="*/ 29 h 70"/>
                  <a:gd name="T46" fmla="*/ 46 w 55"/>
                  <a:gd name="T47" fmla="*/ 30 h 70"/>
                  <a:gd name="T48" fmla="*/ 48 w 55"/>
                  <a:gd name="T49" fmla="*/ 36 h 70"/>
                  <a:gd name="T50" fmla="*/ 54 w 55"/>
                  <a:gd name="T51" fmla="*/ 38 h 70"/>
                  <a:gd name="T52" fmla="*/ 54 w 55"/>
                  <a:gd name="T53" fmla="*/ 39 h 70"/>
                  <a:gd name="T54" fmla="*/ 55 w 55"/>
                  <a:gd name="T55" fmla="*/ 41 h 70"/>
                  <a:gd name="T56" fmla="*/ 54 w 55"/>
                  <a:gd name="T57" fmla="*/ 45 h 70"/>
                  <a:gd name="T58" fmla="*/ 55 w 55"/>
                  <a:gd name="T59" fmla="*/ 47 h 70"/>
                  <a:gd name="T60" fmla="*/ 54 w 55"/>
                  <a:gd name="T61" fmla="*/ 48 h 70"/>
                  <a:gd name="T62" fmla="*/ 52 w 55"/>
                  <a:gd name="T63" fmla="*/ 50 h 70"/>
                  <a:gd name="T64" fmla="*/ 45 w 55"/>
                  <a:gd name="T65" fmla="*/ 48 h 70"/>
                  <a:gd name="T66" fmla="*/ 43 w 55"/>
                  <a:gd name="T67" fmla="*/ 48 h 70"/>
                  <a:gd name="T68" fmla="*/ 41 w 55"/>
                  <a:gd name="T69" fmla="*/ 47 h 70"/>
                  <a:gd name="T70" fmla="*/ 39 w 55"/>
                  <a:gd name="T71" fmla="*/ 48 h 70"/>
                  <a:gd name="T72" fmla="*/ 39 w 55"/>
                  <a:gd name="T73" fmla="*/ 50 h 70"/>
                  <a:gd name="T74" fmla="*/ 38 w 55"/>
                  <a:gd name="T75" fmla="*/ 57 h 70"/>
                  <a:gd name="T76" fmla="*/ 36 w 55"/>
                  <a:gd name="T77" fmla="*/ 59 h 70"/>
                  <a:gd name="T78" fmla="*/ 34 w 55"/>
                  <a:gd name="T79" fmla="*/ 61 h 70"/>
                  <a:gd name="T80" fmla="*/ 34 w 55"/>
                  <a:gd name="T81" fmla="*/ 63 h 70"/>
                  <a:gd name="T82" fmla="*/ 32 w 55"/>
                  <a:gd name="T83" fmla="*/ 64 h 70"/>
                  <a:gd name="T84" fmla="*/ 30 w 55"/>
                  <a:gd name="T85" fmla="*/ 66 h 70"/>
                  <a:gd name="T86" fmla="*/ 30 w 55"/>
                  <a:gd name="T87" fmla="*/ 68 h 70"/>
                  <a:gd name="T88" fmla="*/ 29 w 55"/>
                  <a:gd name="T89" fmla="*/ 70 h 70"/>
                  <a:gd name="T90" fmla="*/ 27 w 55"/>
                  <a:gd name="T9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70">
                    <a:moveTo>
                      <a:pt x="27" y="70"/>
                    </a:moveTo>
                    <a:lnTo>
                      <a:pt x="25" y="39"/>
                    </a:lnTo>
                    <a:lnTo>
                      <a:pt x="14" y="22"/>
                    </a:lnTo>
                    <a:lnTo>
                      <a:pt x="13" y="16"/>
                    </a:lnTo>
                    <a:lnTo>
                      <a:pt x="2" y="5"/>
                    </a:lnTo>
                    <a:lnTo>
                      <a:pt x="0" y="5"/>
                    </a:lnTo>
                    <a:lnTo>
                      <a:pt x="2" y="2"/>
                    </a:lnTo>
                    <a:lnTo>
                      <a:pt x="4" y="2"/>
                    </a:lnTo>
                    <a:lnTo>
                      <a:pt x="7" y="2"/>
                    </a:lnTo>
                    <a:lnTo>
                      <a:pt x="14" y="0"/>
                    </a:lnTo>
                    <a:lnTo>
                      <a:pt x="20" y="2"/>
                    </a:lnTo>
                    <a:lnTo>
                      <a:pt x="27" y="7"/>
                    </a:lnTo>
                    <a:lnTo>
                      <a:pt x="29" y="7"/>
                    </a:lnTo>
                    <a:lnTo>
                      <a:pt x="32" y="7"/>
                    </a:lnTo>
                    <a:lnTo>
                      <a:pt x="36" y="7"/>
                    </a:lnTo>
                    <a:lnTo>
                      <a:pt x="39" y="11"/>
                    </a:lnTo>
                    <a:lnTo>
                      <a:pt x="41" y="11"/>
                    </a:lnTo>
                    <a:lnTo>
                      <a:pt x="43" y="13"/>
                    </a:lnTo>
                    <a:lnTo>
                      <a:pt x="41" y="22"/>
                    </a:lnTo>
                    <a:lnTo>
                      <a:pt x="43" y="23"/>
                    </a:lnTo>
                    <a:lnTo>
                      <a:pt x="45" y="25"/>
                    </a:lnTo>
                    <a:lnTo>
                      <a:pt x="46" y="27"/>
                    </a:lnTo>
                    <a:lnTo>
                      <a:pt x="46" y="29"/>
                    </a:lnTo>
                    <a:lnTo>
                      <a:pt x="46" y="30"/>
                    </a:lnTo>
                    <a:lnTo>
                      <a:pt x="48" y="36"/>
                    </a:lnTo>
                    <a:lnTo>
                      <a:pt x="54" y="38"/>
                    </a:lnTo>
                    <a:lnTo>
                      <a:pt x="54" y="39"/>
                    </a:lnTo>
                    <a:lnTo>
                      <a:pt x="55" y="41"/>
                    </a:lnTo>
                    <a:lnTo>
                      <a:pt x="54" y="45"/>
                    </a:lnTo>
                    <a:lnTo>
                      <a:pt x="55" y="47"/>
                    </a:lnTo>
                    <a:lnTo>
                      <a:pt x="54" y="48"/>
                    </a:lnTo>
                    <a:lnTo>
                      <a:pt x="52" y="50"/>
                    </a:lnTo>
                    <a:lnTo>
                      <a:pt x="45" y="48"/>
                    </a:lnTo>
                    <a:lnTo>
                      <a:pt x="43" y="48"/>
                    </a:lnTo>
                    <a:lnTo>
                      <a:pt x="41" y="47"/>
                    </a:lnTo>
                    <a:lnTo>
                      <a:pt x="39" y="48"/>
                    </a:lnTo>
                    <a:lnTo>
                      <a:pt x="39" y="50"/>
                    </a:lnTo>
                    <a:lnTo>
                      <a:pt x="38" y="57"/>
                    </a:lnTo>
                    <a:lnTo>
                      <a:pt x="36" y="59"/>
                    </a:lnTo>
                    <a:lnTo>
                      <a:pt x="34" y="61"/>
                    </a:lnTo>
                    <a:lnTo>
                      <a:pt x="34" y="63"/>
                    </a:lnTo>
                    <a:lnTo>
                      <a:pt x="32" y="64"/>
                    </a:lnTo>
                    <a:lnTo>
                      <a:pt x="30" y="66"/>
                    </a:lnTo>
                    <a:lnTo>
                      <a:pt x="30" y="68"/>
                    </a:lnTo>
                    <a:lnTo>
                      <a:pt x="29" y="70"/>
                    </a:lnTo>
                    <a:lnTo>
                      <a:pt x="27" y="7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1" name="Freeform 3063">
                <a:extLst>
                  <a:ext uri="{FF2B5EF4-FFF2-40B4-BE49-F238E27FC236}">
                    <a16:creationId xmlns:a16="http://schemas.microsoft.com/office/drawing/2014/main" id="{790EC244-9077-E948-926B-5424902CEE6D}"/>
                  </a:ext>
                </a:extLst>
              </p:cNvPr>
              <p:cNvSpPr>
                <a:spLocks/>
              </p:cNvSpPr>
              <p:nvPr/>
            </p:nvSpPr>
            <p:spPr bwMode="auto">
              <a:xfrm>
                <a:off x="3116" y="1974"/>
                <a:ext cx="298" cy="126"/>
              </a:xfrm>
              <a:custGeom>
                <a:avLst/>
                <a:gdLst>
                  <a:gd name="T0" fmla="*/ 159 w 298"/>
                  <a:gd name="T1" fmla="*/ 112 h 126"/>
                  <a:gd name="T2" fmla="*/ 151 w 298"/>
                  <a:gd name="T3" fmla="*/ 112 h 126"/>
                  <a:gd name="T4" fmla="*/ 139 w 298"/>
                  <a:gd name="T5" fmla="*/ 108 h 126"/>
                  <a:gd name="T6" fmla="*/ 126 w 298"/>
                  <a:gd name="T7" fmla="*/ 117 h 126"/>
                  <a:gd name="T8" fmla="*/ 116 w 298"/>
                  <a:gd name="T9" fmla="*/ 121 h 126"/>
                  <a:gd name="T10" fmla="*/ 82 w 298"/>
                  <a:gd name="T11" fmla="*/ 107 h 126"/>
                  <a:gd name="T12" fmla="*/ 69 w 298"/>
                  <a:gd name="T13" fmla="*/ 114 h 126"/>
                  <a:gd name="T14" fmla="*/ 50 w 298"/>
                  <a:gd name="T15" fmla="*/ 117 h 126"/>
                  <a:gd name="T16" fmla="*/ 44 w 298"/>
                  <a:gd name="T17" fmla="*/ 110 h 126"/>
                  <a:gd name="T18" fmla="*/ 39 w 298"/>
                  <a:gd name="T19" fmla="*/ 107 h 126"/>
                  <a:gd name="T20" fmla="*/ 30 w 298"/>
                  <a:gd name="T21" fmla="*/ 112 h 126"/>
                  <a:gd name="T22" fmla="*/ 21 w 298"/>
                  <a:gd name="T23" fmla="*/ 110 h 126"/>
                  <a:gd name="T24" fmla="*/ 30 w 298"/>
                  <a:gd name="T25" fmla="*/ 107 h 126"/>
                  <a:gd name="T26" fmla="*/ 19 w 298"/>
                  <a:gd name="T27" fmla="*/ 103 h 126"/>
                  <a:gd name="T28" fmla="*/ 18 w 298"/>
                  <a:gd name="T29" fmla="*/ 96 h 126"/>
                  <a:gd name="T30" fmla="*/ 16 w 298"/>
                  <a:gd name="T31" fmla="*/ 92 h 126"/>
                  <a:gd name="T32" fmla="*/ 16 w 298"/>
                  <a:gd name="T33" fmla="*/ 83 h 126"/>
                  <a:gd name="T34" fmla="*/ 5 w 298"/>
                  <a:gd name="T35" fmla="*/ 80 h 126"/>
                  <a:gd name="T36" fmla="*/ 3 w 298"/>
                  <a:gd name="T37" fmla="*/ 76 h 126"/>
                  <a:gd name="T38" fmla="*/ 5 w 298"/>
                  <a:gd name="T39" fmla="*/ 71 h 126"/>
                  <a:gd name="T40" fmla="*/ 14 w 298"/>
                  <a:gd name="T41" fmla="*/ 75 h 126"/>
                  <a:gd name="T42" fmla="*/ 12 w 298"/>
                  <a:gd name="T43" fmla="*/ 66 h 126"/>
                  <a:gd name="T44" fmla="*/ 9 w 298"/>
                  <a:gd name="T45" fmla="*/ 58 h 126"/>
                  <a:gd name="T46" fmla="*/ 0 w 298"/>
                  <a:gd name="T47" fmla="*/ 53 h 126"/>
                  <a:gd name="T48" fmla="*/ 3 w 298"/>
                  <a:gd name="T49" fmla="*/ 42 h 126"/>
                  <a:gd name="T50" fmla="*/ 19 w 298"/>
                  <a:gd name="T51" fmla="*/ 35 h 126"/>
                  <a:gd name="T52" fmla="*/ 26 w 298"/>
                  <a:gd name="T53" fmla="*/ 32 h 126"/>
                  <a:gd name="T54" fmla="*/ 46 w 298"/>
                  <a:gd name="T55" fmla="*/ 32 h 126"/>
                  <a:gd name="T56" fmla="*/ 59 w 298"/>
                  <a:gd name="T57" fmla="*/ 28 h 126"/>
                  <a:gd name="T58" fmla="*/ 50 w 298"/>
                  <a:gd name="T59" fmla="*/ 26 h 126"/>
                  <a:gd name="T60" fmla="*/ 46 w 298"/>
                  <a:gd name="T61" fmla="*/ 21 h 126"/>
                  <a:gd name="T62" fmla="*/ 55 w 298"/>
                  <a:gd name="T63" fmla="*/ 19 h 126"/>
                  <a:gd name="T64" fmla="*/ 78 w 298"/>
                  <a:gd name="T65" fmla="*/ 21 h 126"/>
                  <a:gd name="T66" fmla="*/ 137 w 298"/>
                  <a:gd name="T67" fmla="*/ 1 h 126"/>
                  <a:gd name="T68" fmla="*/ 144 w 298"/>
                  <a:gd name="T69" fmla="*/ 1 h 126"/>
                  <a:gd name="T70" fmla="*/ 162 w 298"/>
                  <a:gd name="T71" fmla="*/ 16 h 126"/>
                  <a:gd name="T72" fmla="*/ 191 w 298"/>
                  <a:gd name="T73" fmla="*/ 23 h 126"/>
                  <a:gd name="T74" fmla="*/ 244 w 298"/>
                  <a:gd name="T75" fmla="*/ 10 h 126"/>
                  <a:gd name="T76" fmla="*/ 251 w 298"/>
                  <a:gd name="T77" fmla="*/ 10 h 126"/>
                  <a:gd name="T78" fmla="*/ 262 w 298"/>
                  <a:gd name="T79" fmla="*/ 8 h 126"/>
                  <a:gd name="T80" fmla="*/ 276 w 298"/>
                  <a:gd name="T81" fmla="*/ 21 h 126"/>
                  <a:gd name="T82" fmla="*/ 289 w 298"/>
                  <a:gd name="T83" fmla="*/ 41 h 126"/>
                  <a:gd name="T84" fmla="*/ 291 w 298"/>
                  <a:gd name="T85" fmla="*/ 53 h 126"/>
                  <a:gd name="T86" fmla="*/ 294 w 298"/>
                  <a:gd name="T87" fmla="*/ 89 h 126"/>
                  <a:gd name="T88" fmla="*/ 291 w 298"/>
                  <a:gd name="T89" fmla="*/ 100 h 126"/>
                  <a:gd name="T90" fmla="*/ 260 w 298"/>
                  <a:gd name="T91" fmla="*/ 100 h 126"/>
                  <a:gd name="T92" fmla="*/ 257 w 298"/>
                  <a:gd name="T93" fmla="*/ 98 h 126"/>
                  <a:gd name="T94" fmla="*/ 239 w 298"/>
                  <a:gd name="T95" fmla="*/ 101 h 126"/>
                  <a:gd name="T96" fmla="*/ 219 w 298"/>
                  <a:gd name="T97" fmla="*/ 107 h 126"/>
                  <a:gd name="T98" fmla="*/ 196 w 298"/>
                  <a:gd name="T99" fmla="*/ 105 h 126"/>
                  <a:gd name="T100" fmla="*/ 180 w 298"/>
                  <a:gd name="T101" fmla="*/ 110 h 126"/>
                  <a:gd name="T102" fmla="*/ 173 w 298"/>
                  <a:gd name="T103" fmla="*/ 108 h 126"/>
                  <a:gd name="T104" fmla="*/ 168 w 298"/>
                  <a:gd name="T105" fmla="*/ 107 h 126"/>
                  <a:gd name="T106" fmla="*/ 166 w 298"/>
                  <a:gd name="T107" fmla="*/ 114 h 126"/>
                  <a:gd name="T108" fmla="*/ 166 w 298"/>
                  <a:gd name="T109" fmla="*/ 119 h 126"/>
                  <a:gd name="T110" fmla="*/ 160 w 298"/>
                  <a:gd name="T111" fmla="*/ 125 h 126"/>
                  <a:gd name="T112" fmla="*/ 155 w 298"/>
                  <a:gd name="T113"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 h="126">
                    <a:moveTo>
                      <a:pt x="157" y="123"/>
                    </a:moveTo>
                    <a:lnTo>
                      <a:pt x="155" y="119"/>
                    </a:lnTo>
                    <a:lnTo>
                      <a:pt x="157" y="114"/>
                    </a:lnTo>
                    <a:lnTo>
                      <a:pt x="159" y="112"/>
                    </a:lnTo>
                    <a:lnTo>
                      <a:pt x="160" y="108"/>
                    </a:lnTo>
                    <a:lnTo>
                      <a:pt x="157" y="107"/>
                    </a:lnTo>
                    <a:lnTo>
                      <a:pt x="151" y="108"/>
                    </a:lnTo>
                    <a:lnTo>
                      <a:pt x="151" y="112"/>
                    </a:lnTo>
                    <a:lnTo>
                      <a:pt x="150" y="112"/>
                    </a:lnTo>
                    <a:lnTo>
                      <a:pt x="146" y="112"/>
                    </a:lnTo>
                    <a:lnTo>
                      <a:pt x="141" y="108"/>
                    </a:lnTo>
                    <a:lnTo>
                      <a:pt x="139" y="108"/>
                    </a:lnTo>
                    <a:lnTo>
                      <a:pt x="137" y="108"/>
                    </a:lnTo>
                    <a:lnTo>
                      <a:pt x="134" y="108"/>
                    </a:lnTo>
                    <a:lnTo>
                      <a:pt x="128" y="114"/>
                    </a:lnTo>
                    <a:lnTo>
                      <a:pt x="126" y="117"/>
                    </a:lnTo>
                    <a:lnTo>
                      <a:pt x="123" y="117"/>
                    </a:lnTo>
                    <a:lnTo>
                      <a:pt x="121" y="119"/>
                    </a:lnTo>
                    <a:lnTo>
                      <a:pt x="118" y="121"/>
                    </a:lnTo>
                    <a:lnTo>
                      <a:pt x="116" y="121"/>
                    </a:lnTo>
                    <a:lnTo>
                      <a:pt x="107" y="123"/>
                    </a:lnTo>
                    <a:lnTo>
                      <a:pt x="101" y="121"/>
                    </a:lnTo>
                    <a:lnTo>
                      <a:pt x="98" y="116"/>
                    </a:lnTo>
                    <a:lnTo>
                      <a:pt x="82" y="107"/>
                    </a:lnTo>
                    <a:lnTo>
                      <a:pt x="71" y="107"/>
                    </a:lnTo>
                    <a:lnTo>
                      <a:pt x="71" y="108"/>
                    </a:lnTo>
                    <a:lnTo>
                      <a:pt x="71" y="112"/>
                    </a:lnTo>
                    <a:lnTo>
                      <a:pt x="69" y="114"/>
                    </a:lnTo>
                    <a:lnTo>
                      <a:pt x="69" y="117"/>
                    </a:lnTo>
                    <a:lnTo>
                      <a:pt x="59" y="121"/>
                    </a:lnTo>
                    <a:lnTo>
                      <a:pt x="53" y="119"/>
                    </a:lnTo>
                    <a:lnTo>
                      <a:pt x="50" y="117"/>
                    </a:lnTo>
                    <a:lnTo>
                      <a:pt x="48" y="116"/>
                    </a:lnTo>
                    <a:lnTo>
                      <a:pt x="46" y="110"/>
                    </a:lnTo>
                    <a:lnTo>
                      <a:pt x="44" y="108"/>
                    </a:lnTo>
                    <a:lnTo>
                      <a:pt x="44" y="110"/>
                    </a:lnTo>
                    <a:lnTo>
                      <a:pt x="44" y="112"/>
                    </a:lnTo>
                    <a:lnTo>
                      <a:pt x="43" y="112"/>
                    </a:lnTo>
                    <a:lnTo>
                      <a:pt x="41" y="110"/>
                    </a:lnTo>
                    <a:lnTo>
                      <a:pt x="39" y="107"/>
                    </a:lnTo>
                    <a:lnTo>
                      <a:pt x="39" y="107"/>
                    </a:lnTo>
                    <a:lnTo>
                      <a:pt x="34" y="108"/>
                    </a:lnTo>
                    <a:lnTo>
                      <a:pt x="34" y="110"/>
                    </a:lnTo>
                    <a:lnTo>
                      <a:pt x="30" y="112"/>
                    </a:lnTo>
                    <a:lnTo>
                      <a:pt x="30" y="112"/>
                    </a:lnTo>
                    <a:lnTo>
                      <a:pt x="30" y="108"/>
                    </a:lnTo>
                    <a:lnTo>
                      <a:pt x="30" y="108"/>
                    </a:lnTo>
                    <a:lnTo>
                      <a:pt x="21" y="110"/>
                    </a:lnTo>
                    <a:lnTo>
                      <a:pt x="21" y="108"/>
                    </a:lnTo>
                    <a:lnTo>
                      <a:pt x="25" y="107"/>
                    </a:lnTo>
                    <a:lnTo>
                      <a:pt x="28" y="107"/>
                    </a:lnTo>
                    <a:lnTo>
                      <a:pt x="30" y="107"/>
                    </a:lnTo>
                    <a:lnTo>
                      <a:pt x="32" y="105"/>
                    </a:lnTo>
                    <a:lnTo>
                      <a:pt x="34" y="105"/>
                    </a:lnTo>
                    <a:lnTo>
                      <a:pt x="34" y="103"/>
                    </a:lnTo>
                    <a:lnTo>
                      <a:pt x="19" y="103"/>
                    </a:lnTo>
                    <a:lnTo>
                      <a:pt x="19" y="103"/>
                    </a:lnTo>
                    <a:lnTo>
                      <a:pt x="23" y="100"/>
                    </a:lnTo>
                    <a:lnTo>
                      <a:pt x="19" y="96"/>
                    </a:lnTo>
                    <a:lnTo>
                      <a:pt x="18" y="96"/>
                    </a:lnTo>
                    <a:lnTo>
                      <a:pt x="18" y="94"/>
                    </a:lnTo>
                    <a:lnTo>
                      <a:pt x="19" y="92"/>
                    </a:lnTo>
                    <a:lnTo>
                      <a:pt x="19" y="91"/>
                    </a:lnTo>
                    <a:lnTo>
                      <a:pt x="16" y="92"/>
                    </a:lnTo>
                    <a:lnTo>
                      <a:pt x="14" y="91"/>
                    </a:lnTo>
                    <a:lnTo>
                      <a:pt x="16" y="89"/>
                    </a:lnTo>
                    <a:lnTo>
                      <a:pt x="18" y="87"/>
                    </a:lnTo>
                    <a:lnTo>
                      <a:pt x="16" y="83"/>
                    </a:lnTo>
                    <a:lnTo>
                      <a:pt x="14" y="82"/>
                    </a:lnTo>
                    <a:lnTo>
                      <a:pt x="10" y="82"/>
                    </a:lnTo>
                    <a:lnTo>
                      <a:pt x="7" y="80"/>
                    </a:lnTo>
                    <a:lnTo>
                      <a:pt x="5" y="80"/>
                    </a:lnTo>
                    <a:lnTo>
                      <a:pt x="3" y="80"/>
                    </a:lnTo>
                    <a:lnTo>
                      <a:pt x="1" y="78"/>
                    </a:lnTo>
                    <a:lnTo>
                      <a:pt x="1" y="76"/>
                    </a:lnTo>
                    <a:lnTo>
                      <a:pt x="3" y="76"/>
                    </a:lnTo>
                    <a:lnTo>
                      <a:pt x="3" y="73"/>
                    </a:lnTo>
                    <a:lnTo>
                      <a:pt x="3" y="71"/>
                    </a:lnTo>
                    <a:lnTo>
                      <a:pt x="5" y="69"/>
                    </a:lnTo>
                    <a:lnTo>
                      <a:pt x="5" y="71"/>
                    </a:lnTo>
                    <a:lnTo>
                      <a:pt x="7" y="75"/>
                    </a:lnTo>
                    <a:lnTo>
                      <a:pt x="9" y="76"/>
                    </a:lnTo>
                    <a:lnTo>
                      <a:pt x="16" y="75"/>
                    </a:lnTo>
                    <a:lnTo>
                      <a:pt x="14" y="75"/>
                    </a:lnTo>
                    <a:lnTo>
                      <a:pt x="10" y="73"/>
                    </a:lnTo>
                    <a:lnTo>
                      <a:pt x="10" y="71"/>
                    </a:lnTo>
                    <a:lnTo>
                      <a:pt x="10" y="67"/>
                    </a:lnTo>
                    <a:lnTo>
                      <a:pt x="12" y="66"/>
                    </a:lnTo>
                    <a:lnTo>
                      <a:pt x="12" y="64"/>
                    </a:lnTo>
                    <a:lnTo>
                      <a:pt x="10" y="62"/>
                    </a:lnTo>
                    <a:lnTo>
                      <a:pt x="10" y="60"/>
                    </a:lnTo>
                    <a:lnTo>
                      <a:pt x="9" y="58"/>
                    </a:lnTo>
                    <a:lnTo>
                      <a:pt x="9" y="55"/>
                    </a:lnTo>
                    <a:lnTo>
                      <a:pt x="12" y="53"/>
                    </a:lnTo>
                    <a:lnTo>
                      <a:pt x="10" y="51"/>
                    </a:lnTo>
                    <a:lnTo>
                      <a:pt x="0" y="53"/>
                    </a:lnTo>
                    <a:lnTo>
                      <a:pt x="0" y="51"/>
                    </a:lnTo>
                    <a:lnTo>
                      <a:pt x="0" y="46"/>
                    </a:lnTo>
                    <a:lnTo>
                      <a:pt x="1" y="42"/>
                    </a:lnTo>
                    <a:lnTo>
                      <a:pt x="3" y="42"/>
                    </a:lnTo>
                    <a:lnTo>
                      <a:pt x="9" y="33"/>
                    </a:lnTo>
                    <a:lnTo>
                      <a:pt x="12" y="35"/>
                    </a:lnTo>
                    <a:lnTo>
                      <a:pt x="18" y="33"/>
                    </a:lnTo>
                    <a:lnTo>
                      <a:pt x="19" y="35"/>
                    </a:lnTo>
                    <a:lnTo>
                      <a:pt x="23" y="35"/>
                    </a:lnTo>
                    <a:lnTo>
                      <a:pt x="26" y="35"/>
                    </a:lnTo>
                    <a:lnTo>
                      <a:pt x="25" y="32"/>
                    </a:lnTo>
                    <a:lnTo>
                      <a:pt x="26" y="32"/>
                    </a:lnTo>
                    <a:lnTo>
                      <a:pt x="28" y="33"/>
                    </a:lnTo>
                    <a:lnTo>
                      <a:pt x="28" y="33"/>
                    </a:lnTo>
                    <a:lnTo>
                      <a:pt x="46" y="33"/>
                    </a:lnTo>
                    <a:lnTo>
                      <a:pt x="46" y="32"/>
                    </a:lnTo>
                    <a:lnTo>
                      <a:pt x="43" y="32"/>
                    </a:lnTo>
                    <a:lnTo>
                      <a:pt x="43" y="30"/>
                    </a:lnTo>
                    <a:lnTo>
                      <a:pt x="46" y="28"/>
                    </a:lnTo>
                    <a:lnTo>
                      <a:pt x="59" y="28"/>
                    </a:lnTo>
                    <a:lnTo>
                      <a:pt x="59" y="26"/>
                    </a:lnTo>
                    <a:lnTo>
                      <a:pt x="57" y="26"/>
                    </a:lnTo>
                    <a:lnTo>
                      <a:pt x="55" y="26"/>
                    </a:lnTo>
                    <a:lnTo>
                      <a:pt x="50" y="26"/>
                    </a:lnTo>
                    <a:lnTo>
                      <a:pt x="50" y="25"/>
                    </a:lnTo>
                    <a:lnTo>
                      <a:pt x="48" y="25"/>
                    </a:lnTo>
                    <a:lnTo>
                      <a:pt x="48" y="23"/>
                    </a:lnTo>
                    <a:lnTo>
                      <a:pt x="46" y="21"/>
                    </a:lnTo>
                    <a:lnTo>
                      <a:pt x="48" y="17"/>
                    </a:lnTo>
                    <a:lnTo>
                      <a:pt x="50" y="17"/>
                    </a:lnTo>
                    <a:lnTo>
                      <a:pt x="51" y="17"/>
                    </a:lnTo>
                    <a:lnTo>
                      <a:pt x="55" y="19"/>
                    </a:lnTo>
                    <a:lnTo>
                      <a:pt x="69" y="19"/>
                    </a:lnTo>
                    <a:lnTo>
                      <a:pt x="71" y="21"/>
                    </a:lnTo>
                    <a:lnTo>
                      <a:pt x="73" y="21"/>
                    </a:lnTo>
                    <a:lnTo>
                      <a:pt x="78" y="21"/>
                    </a:lnTo>
                    <a:lnTo>
                      <a:pt x="84" y="19"/>
                    </a:lnTo>
                    <a:lnTo>
                      <a:pt x="85" y="16"/>
                    </a:lnTo>
                    <a:lnTo>
                      <a:pt x="116" y="0"/>
                    </a:lnTo>
                    <a:lnTo>
                      <a:pt x="137" y="1"/>
                    </a:lnTo>
                    <a:lnTo>
                      <a:pt x="141" y="0"/>
                    </a:lnTo>
                    <a:lnTo>
                      <a:pt x="143" y="0"/>
                    </a:lnTo>
                    <a:lnTo>
                      <a:pt x="144" y="0"/>
                    </a:lnTo>
                    <a:lnTo>
                      <a:pt x="144" y="1"/>
                    </a:lnTo>
                    <a:lnTo>
                      <a:pt x="146" y="5"/>
                    </a:lnTo>
                    <a:lnTo>
                      <a:pt x="155" y="8"/>
                    </a:lnTo>
                    <a:lnTo>
                      <a:pt x="159" y="7"/>
                    </a:lnTo>
                    <a:lnTo>
                      <a:pt x="162" y="16"/>
                    </a:lnTo>
                    <a:lnTo>
                      <a:pt x="171" y="16"/>
                    </a:lnTo>
                    <a:lnTo>
                      <a:pt x="180" y="23"/>
                    </a:lnTo>
                    <a:lnTo>
                      <a:pt x="184" y="21"/>
                    </a:lnTo>
                    <a:lnTo>
                      <a:pt x="191" y="23"/>
                    </a:lnTo>
                    <a:lnTo>
                      <a:pt x="210" y="19"/>
                    </a:lnTo>
                    <a:lnTo>
                      <a:pt x="219" y="23"/>
                    </a:lnTo>
                    <a:lnTo>
                      <a:pt x="226" y="21"/>
                    </a:lnTo>
                    <a:lnTo>
                      <a:pt x="244" y="10"/>
                    </a:lnTo>
                    <a:lnTo>
                      <a:pt x="244" y="8"/>
                    </a:lnTo>
                    <a:lnTo>
                      <a:pt x="246" y="10"/>
                    </a:lnTo>
                    <a:lnTo>
                      <a:pt x="248" y="10"/>
                    </a:lnTo>
                    <a:lnTo>
                      <a:pt x="251" y="10"/>
                    </a:lnTo>
                    <a:lnTo>
                      <a:pt x="259" y="12"/>
                    </a:lnTo>
                    <a:lnTo>
                      <a:pt x="260" y="12"/>
                    </a:lnTo>
                    <a:lnTo>
                      <a:pt x="260" y="8"/>
                    </a:lnTo>
                    <a:lnTo>
                      <a:pt x="262" y="8"/>
                    </a:lnTo>
                    <a:lnTo>
                      <a:pt x="264" y="8"/>
                    </a:lnTo>
                    <a:lnTo>
                      <a:pt x="271" y="16"/>
                    </a:lnTo>
                    <a:lnTo>
                      <a:pt x="273" y="16"/>
                    </a:lnTo>
                    <a:lnTo>
                      <a:pt x="276" y="21"/>
                    </a:lnTo>
                    <a:lnTo>
                      <a:pt x="278" y="25"/>
                    </a:lnTo>
                    <a:lnTo>
                      <a:pt x="280" y="35"/>
                    </a:lnTo>
                    <a:lnTo>
                      <a:pt x="282" y="37"/>
                    </a:lnTo>
                    <a:lnTo>
                      <a:pt x="289" y="41"/>
                    </a:lnTo>
                    <a:lnTo>
                      <a:pt x="291" y="42"/>
                    </a:lnTo>
                    <a:lnTo>
                      <a:pt x="293" y="44"/>
                    </a:lnTo>
                    <a:lnTo>
                      <a:pt x="294" y="46"/>
                    </a:lnTo>
                    <a:lnTo>
                      <a:pt x="291" y="53"/>
                    </a:lnTo>
                    <a:lnTo>
                      <a:pt x="287" y="55"/>
                    </a:lnTo>
                    <a:lnTo>
                      <a:pt x="289" y="62"/>
                    </a:lnTo>
                    <a:lnTo>
                      <a:pt x="289" y="85"/>
                    </a:lnTo>
                    <a:lnTo>
                      <a:pt x="294" y="89"/>
                    </a:lnTo>
                    <a:lnTo>
                      <a:pt x="296" y="94"/>
                    </a:lnTo>
                    <a:lnTo>
                      <a:pt x="298" y="98"/>
                    </a:lnTo>
                    <a:lnTo>
                      <a:pt x="294" y="100"/>
                    </a:lnTo>
                    <a:lnTo>
                      <a:pt x="291" y="100"/>
                    </a:lnTo>
                    <a:lnTo>
                      <a:pt x="289" y="96"/>
                    </a:lnTo>
                    <a:lnTo>
                      <a:pt x="275" y="96"/>
                    </a:lnTo>
                    <a:lnTo>
                      <a:pt x="268" y="94"/>
                    </a:lnTo>
                    <a:lnTo>
                      <a:pt x="260" y="100"/>
                    </a:lnTo>
                    <a:lnTo>
                      <a:pt x="259" y="100"/>
                    </a:lnTo>
                    <a:lnTo>
                      <a:pt x="259" y="100"/>
                    </a:lnTo>
                    <a:lnTo>
                      <a:pt x="259" y="98"/>
                    </a:lnTo>
                    <a:lnTo>
                      <a:pt x="257" y="98"/>
                    </a:lnTo>
                    <a:lnTo>
                      <a:pt x="257" y="98"/>
                    </a:lnTo>
                    <a:lnTo>
                      <a:pt x="253" y="100"/>
                    </a:lnTo>
                    <a:lnTo>
                      <a:pt x="248" y="101"/>
                    </a:lnTo>
                    <a:lnTo>
                      <a:pt x="239" y="101"/>
                    </a:lnTo>
                    <a:lnTo>
                      <a:pt x="235" y="101"/>
                    </a:lnTo>
                    <a:lnTo>
                      <a:pt x="228" y="103"/>
                    </a:lnTo>
                    <a:lnTo>
                      <a:pt x="223" y="107"/>
                    </a:lnTo>
                    <a:lnTo>
                      <a:pt x="219" y="107"/>
                    </a:lnTo>
                    <a:lnTo>
                      <a:pt x="218" y="108"/>
                    </a:lnTo>
                    <a:lnTo>
                      <a:pt x="209" y="110"/>
                    </a:lnTo>
                    <a:lnTo>
                      <a:pt x="200" y="108"/>
                    </a:lnTo>
                    <a:lnTo>
                      <a:pt x="196" y="105"/>
                    </a:lnTo>
                    <a:lnTo>
                      <a:pt x="194" y="105"/>
                    </a:lnTo>
                    <a:lnTo>
                      <a:pt x="191" y="105"/>
                    </a:lnTo>
                    <a:lnTo>
                      <a:pt x="182" y="110"/>
                    </a:lnTo>
                    <a:lnTo>
                      <a:pt x="180" y="110"/>
                    </a:lnTo>
                    <a:lnTo>
                      <a:pt x="176" y="110"/>
                    </a:lnTo>
                    <a:lnTo>
                      <a:pt x="175" y="110"/>
                    </a:lnTo>
                    <a:lnTo>
                      <a:pt x="173" y="110"/>
                    </a:lnTo>
                    <a:lnTo>
                      <a:pt x="173" y="108"/>
                    </a:lnTo>
                    <a:lnTo>
                      <a:pt x="173" y="108"/>
                    </a:lnTo>
                    <a:lnTo>
                      <a:pt x="171" y="108"/>
                    </a:lnTo>
                    <a:lnTo>
                      <a:pt x="169" y="107"/>
                    </a:lnTo>
                    <a:lnTo>
                      <a:pt x="168" y="107"/>
                    </a:lnTo>
                    <a:lnTo>
                      <a:pt x="166" y="110"/>
                    </a:lnTo>
                    <a:lnTo>
                      <a:pt x="166" y="110"/>
                    </a:lnTo>
                    <a:lnTo>
                      <a:pt x="166" y="112"/>
                    </a:lnTo>
                    <a:lnTo>
                      <a:pt x="166" y="114"/>
                    </a:lnTo>
                    <a:lnTo>
                      <a:pt x="168" y="117"/>
                    </a:lnTo>
                    <a:lnTo>
                      <a:pt x="168" y="119"/>
                    </a:lnTo>
                    <a:lnTo>
                      <a:pt x="168" y="119"/>
                    </a:lnTo>
                    <a:lnTo>
                      <a:pt x="166" y="119"/>
                    </a:lnTo>
                    <a:lnTo>
                      <a:pt x="162" y="119"/>
                    </a:lnTo>
                    <a:lnTo>
                      <a:pt x="162" y="123"/>
                    </a:lnTo>
                    <a:lnTo>
                      <a:pt x="160" y="125"/>
                    </a:lnTo>
                    <a:lnTo>
                      <a:pt x="160" y="125"/>
                    </a:lnTo>
                    <a:lnTo>
                      <a:pt x="159" y="126"/>
                    </a:lnTo>
                    <a:lnTo>
                      <a:pt x="157" y="126"/>
                    </a:lnTo>
                    <a:lnTo>
                      <a:pt x="157" y="125"/>
                    </a:lnTo>
                    <a:lnTo>
                      <a:pt x="155" y="125"/>
                    </a:lnTo>
                    <a:lnTo>
                      <a:pt x="157" y="12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2" name="Freeform 3064">
                <a:extLst>
                  <a:ext uri="{FF2B5EF4-FFF2-40B4-BE49-F238E27FC236}">
                    <a16:creationId xmlns:a16="http://schemas.microsoft.com/office/drawing/2014/main" id="{B6A7DC3C-DA13-6F46-B9C5-EE3FB93C6359}"/>
                  </a:ext>
                </a:extLst>
              </p:cNvPr>
              <p:cNvSpPr>
                <a:spLocks/>
              </p:cNvSpPr>
              <p:nvPr/>
            </p:nvSpPr>
            <p:spPr bwMode="auto">
              <a:xfrm>
                <a:off x="3116" y="1974"/>
                <a:ext cx="298" cy="126"/>
              </a:xfrm>
              <a:custGeom>
                <a:avLst/>
                <a:gdLst>
                  <a:gd name="T0" fmla="*/ 159 w 298"/>
                  <a:gd name="T1" fmla="*/ 112 h 126"/>
                  <a:gd name="T2" fmla="*/ 151 w 298"/>
                  <a:gd name="T3" fmla="*/ 112 h 126"/>
                  <a:gd name="T4" fmla="*/ 139 w 298"/>
                  <a:gd name="T5" fmla="*/ 108 h 126"/>
                  <a:gd name="T6" fmla="*/ 126 w 298"/>
                  <a:gd name="T7" fmla="*/ 117 h 126"/>
                  <a:gd name="T8" fmla="*/ 116 w 298"/>
                  <a:gd name="T9" fmla="*/ 121 h 126"/>
                  <a:gd name="T10" fmla="*/ 82 w 298"/>
                  <a:gd name="T11" fmla="*/ 107 h 126"/>
                  <a:gd name="T12" fmla="*/ 69 w 298"/>
                  <a:gd name="T13" fmla="*/ 114 h 126"/>
                  <a:gd name="T14" fmla="*/ 50 w 298"/>
                  <a:gd name="T15" fmla="*/ 117 h 126"/>
                  <a:gd name="T16" fmla="*/ 44 w 298"/>
                  <a:gd name="T17" fmla="*/ 110 h 126"/>
                  <a:gd name="T18" fmla="*/ 39 w 298"/>
                  <a:gd name="T19" fmla="*/ 107 h 126"/>
                  <a:gd name="T20" fmla="*/ 30 w 298"/>
                  <a:gd name="T21" fmla="*/ 112 h 126"/>
                  <a:gd name="T22" fmla="*/ 21 w 298"/>
                  <a:gd name="T23" fmla="*/ 110 h 126"/>
                  <a:gd name="T24" fmla="*/ 30 w 298"/>
                  <a:gd name="T25" fmla="*/ 107 h 126"/>
                  <a:gd name="T26" fmla="*/ 19 w 298"/>
                  <a:gd name="T27" fmla="*/ 103 h 126"/>
                  <a:gd name="T28" fmla="*/ 18 w 298"/>
                  <a:gd name="T29" fmla="*/ 96 h 126"/>
                  <a:gd name="T30" fmla="*/ 16 w 298"/>
                  <a:gd name="T31" fmla="*/ 92 h 126"/>
                  <a:gd name="T32" fmla="*/ 16 w 298"/>
                  <a:gd name="T33" fmla="*/ 83 h 126"/>
                  <a:gd name="T34" fmla="*/ 5 w 298"/>
                  <a:gd name="T35" fmla="*/ 80 h 126"/>
                  <a:gd name="T36" fmla="*/ 3 w 298"/>
                  <a:gd name="T37" fmla="*/ 76 h 126"/>
                  <a:gd name="T38" fmla="*/ 5 w 298"/>
                  <a:gd name="T39" fmla="*/ 71 h 126"/>
                  <a:gd name="T40" fmla="*/ 14 w 298"/>
                  <a:gd name="T41" fmla="*/ 75 h 126"/>
                  <a:gd name="T42" fmla="*/ 12 w 298"/>
                  <a:gd name="T43" fmla="*/ 66 h 126"/>
                  <a:gd name="T44" fmla="*/ 9 w 298"/>
                  <a:gd name="T45" fmla="*/ 58 h 126"/>
                  <a:gd name="T46" fmla="*/ 0 w 298"/>
                  <a:gd name="T47" fmla="*/ 53 h 126"/>
                  <a:gd name="T48" fmla="*/ 3 w 298"/>
                  <a:gd name="T49" fmla="*/ 42 h 126"/>
                  <a:gd name="T50" fmla="*/ 19 w 298"/>
                  <a:gd name="T51" fmla="*/ 35 h 126"/>
                  <a:gd name="T52" fmla="*/ 26 w 298"/>
                  <a:gd name="T53" fmla="*/ 32 h 126"/>
                  <a:gd name="T54" fmla="*/ 46 w 298"/>
                  <a:gd name="T55" fmla="*/ 32 h 126"/>
                  <a:gd name="T56" fmla="*/ 59 w 298"/>
                  <a:gd name="T57" fmla="*/ 28 h 126"/>
                  <a:gd name="T58" fmla="*/ 50 w 298"/>
                  <a:gd name="T59" fmla="*/ 26 h 126"/>
                  <a:gd name="T60" fmla="*/ 46 w 298"/>
                  <a:gd name="T61" fmla="*/ 21 h 126"/>
                  <a:gd name="T62" fmla="*/ 55 w 298"/>
                  <a:gd name="T63" fmla="*/ 19 h 126"/>
                  <a:gd name="T64" fmla="*/ 78 w 298"/>
                  <a:gd name="T65" fmla="*/ 21 h 126"/>
                  <a:gd name="T66" fmla="*/ 137 w 298"/>
                  <a:gd name="T67" fmla="*/ 1 h 126"/>
                  <a:gd name="T68" fmla="*/ 144 w 298"/>
                  <a:gd name="T69" fmla="*/ 1 h 126"/>
                  <a:gd name="T70" fmla="*/ 162 w 298"/>
                  <a:gd name="T71" fmla="*/ 16 h 126"/>
                  <a:gd name="T72" fmla="*/ 191 w 298"/>
                  <a:gd name="T73" fmla="*/ 23 h 126"/>
                  <a:gd name="T74" fmla="*/ 244 w 298"/>
                  <a:gd name="T75" fmla="*/ 10 h 126"/>
                  <a:gd name="T76" fmla="*/ 251 w 298"/>
                  <a:gd name="T77" fmla="*/ 10 h 126"/>
                  <a:gd name="T78" fmla="*/ 262 w 298"/>
                  <a:gd name="T79" fmla="*/ 8 h 126"/>
                  <a:gd name="T80" fmla="*/ 276 w 298"/>
                  <a:gd name="T81" fmla="*/ 21 h 126"/>
                  <a:gd name="T82" fmla="*/ 289 w 298"/>
                  <a:gd name="T83" fmla="*/ 41 h 126"/>
                  <a:gd name="T84" fmla="*/ 291 w 298"/>
                  <a:gd name="T85" fmla="*/ 53 h 126"/>
                  <a:gd name="T86" fmla="*/ 294 w 298"/>
                  <a:gd name="T87" fmla="*/ 89 h 126"/>
                  <a:gd name="T88" fmla="*/ 291 w 298"/>
                  <a:gd name="T89" fmla="*/ 100 h 126"/>
                  <a:gd name="T90" fmla="*/ 260 w 298"/>
                  <a:gd name="T91" fmla="*/ 100 h 126"/>
                  <a:gd name="T92" fmla="*/ 257 w 298"/>
                  <a:gd name="T93" fmla="*/ 98 h 126"/>
                  <a:gd name="T94" fmla="*/ 239 w 298"/>
                  <a:gd name="T95" fmla="*/ 101 h 126"/>
                  <a:gd name="T96" fmla="*/ 219 w 298"/>
                  <a:gd name="T97" fmla="*/ 107 h 126"/>
                  <a:gd name="T98" fmla="*/ 196 w 298"/>
                  <a:gd name="T99" fmla="*/ 105 h 126"/>
                  <a:gd name="T100" fmla="*/ 180 w 298"/>
                  <a:gd name="T101" fmla="*/ 110 h 126"/>
                  <a:gd name="T102" fmla="*/ 173 w 298"/>
                  <a:gd name="T103" fmla="*/ 108 h 126"/>
                  <a:gd name="T104" fmla="*/ 168 w 298"/>
                  <a:gd name="T105" fmla="*/ 107 h 126"/>
                  <a:gd name="T106" fmla="*/ 166 w 298"/>
                  <a:gd name="T107" fmla="*/ 114 h 126"/>
                  <a:gd name="T108" fmla="*/ 166 w 298"/>
                  <a:gd name="T109" fmla="*/ 119 h 126"/>
                  <a:gd name="T110" fmla="*/ 160 w 298"/>
                  <a:gd name="T111" fmla="*/ 125 h 126"/>
                  <a:gd name="T112" fmla="*/ 155 w 298"/>
                  <a:gd name="T113"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 h="126">
                    <a:moveTo>
                      <a:pt x="157" y="123"/>
                    </a:moveTo>
                    <a:lnTo>
                      <a:pt x="155" y="119"/>
                    </a:lnTo>
                    <a:lnTo>
                      <a:pt x="157" y="114"/>
                    </a:lnTo>
                    <a:lnTo>
                      <a:pt x="159" y="112"/>
                    </a:lnTo>
                    <a:lnTo>
                      <a:pt x="160" y="108"/>
                    </a:lnTo>
                    <a:lnTo>
                      <a:pt x="157" y="107"/>
                    </a:lnTo>
                    <a:lnTo>
                      <a:pt x="151" y="108"/>
                    </a:lnTo>
                    <a:lnTo>
                      <a:pt x="151" y="112"/>
                    </a:lnTo>
                    <a:lnTo>
                      <a:pt x="150" y="112"/>
                    </a:lnTo>
                    <a:lnTo>
                      <a:pt x="146" y="112"/>
                    </a:lnTo>
                    <a:lnTo>
                      <a:pt x="141" y="108"/>
                    </a:lnTo>
                    <a:lnTo>
                      <a:pt x="139" y="108"/>
                    </a:lnTo>
                    <a:lnTo>
                      <a:pt x="137" y="108"/>
                    </a:lnTo>
                    <a:lnTo>
                      <a:pt x="134" y="108"/>
                    </a:lnTo>
                    <a:lnTo>
                      <a:pt x="128" y="114"/>
                    </a:lnTo>
                    <a:lnTo>
                      <a:pt x="126" y="117"/>
                    </a:lnTo>
                    <a:lnTo>
                      <a:pt x="123" y="117"/>
                    </a:lnTo>
                    <a:lnTo>
                      <a:pt x="121" y="119"/>
                    </a:lnTo>
                    <a:lnTo>
                      <a:pt x="118" y="121"/>
                    </a:lnTo>
                    <a:lnTo>
                      <a:pt x="116" y="121"/>
                    </a:lnTo>
                    <a:lnTo>
                      <a:pt x="107" y="123"/>
                    </a:lnTo>
                    <a:lnTo>
                      <a:pt x="101" y="121"/>
                    </a:lnTo>
                    <a:lnTo>
                      <a:pt x="98" y="116"/>
                    </a:lnTo>
                    <a:lnTo>
                      <a:pt x="82" y="107"/>
                    </a:lnTo>
                    <a:lnTo>
                      <a:pt x="71" y="107"/>
                    </a:lnTo>
                    <a:lnTo>
                      <a:pt x="71" y="108"/>
                    </a:lnTo>
                    <a:lnTo>
                      <a:pt x="71" y="112"/>
                    </a:lnTo>
                    <a:lnTo>
                      <a:pt x="69" y="114"/>
                    </a:lnTo>
                    <a:lnTo>
                      <a:pt x="69" y="117"/>
                    </a:lnTo>
                    <a:lnTo>
                      <a:pt x="59" y="121"/>
                    </a:lnTo>
                    <a:lnTo>
                      <a:pt x="53" y="119"/>
                    </a:lnTo>
                    <a:lnTo>
                      <a:pt x="50" y="117"/>
                    </a:lnTo>
                    <a:lnTo>
                      <a:pt x="48" y="116"/>
                    </a:lnTo>
                    <a:lnTo>
                      <a:pt x="46" y="110"/>
                    </a:lnTo>
                    <a:lnTo>
                      <a:pt x="44" y="108"/>
                    </a:lnTo>
                    <a:lnTo>
                      <a:pt x="44" y="110"/>
                    </a:lnTo>
                    <a:lnTo>
                      <a:pt x="44" y="112"/>
                    </a:lnTo>
                    <a:lnTo>
                      <a:pt x="43" y="112"/>
                    </a:lnTo>
                    <a:lnTo>
                      <a:pt x="41" y="110"/>
                    </a:lnTo>
                    <a:lnTo>
                      <a:pt x="39" y="107"/>
                    </a:lnTo>
                    <a:lnTo>
                      <a:pt x="39" y="107"/>
                    </a:lnTo>
                    <a:lnTo>
                      <a:pt x="34" y="108"/>
                    </a:lnTo>
                    <a:lnTo>
                      <a:pt x="34" y="110"/>
                    </a:lnTo>
                    <a:lnTo>
                      <a:pt x="30" y="112"/>
                    </a:lnTo>
                    <a:lnTo>
                      <a:pt x="30" y="112"/>
                    </a:lnTo>
                    <a:lnTo>
                      <a:pt x="30" y="108"/>
                    </a:lnTo>
                    <a:lnTo>
                      <a:pt x="30" y="108"/>
                    </a:lnTo>
                    <a:lnTo>
                      <a:pt x="21" y="110"/>
                    </a:lnTo>
                    <a:lnTo>
                      <a:pt x="21" y="108"/>
                    </a:lnTo>
                    <a:lnTo>
                      <a:pt x="25" y="107"/>
                    </a:lnTo>
                    <a:lnTo>
                      <a:pt x="28" y="107"/>
                    </a:lnTo>
                    <a:lnTo>
                      <a:pt x="30" y="107"/>
                    </a:lnTo>
                    <a:lnTo>
                      <a:pt x="32" y="105"/>
                    </a:lnTo>
                    <a:lnTo>
                      <a:pt x="34" y="105"/>
                    </a:lnTo>
                    <a:lnTo>
                      <a:pt x="34" y="103"/>
                    </a:lnTo>
                    <a:lnTo>
                      <a:pt x="19" y="103"/>
                    </a:lnTo>
                    <a:lnTo>
                      <a:pt x="19" y="103"/>
                    </a:lnTo>
                    <a:lnTo>
                      <a:pt x="23" y="100"/>
                    </a:lnTo>
                    <a:lnTo>
                      <a:pt x="19" y="96"/>
                    </a:lnTo>
                    <a:lnTo>
                      <a:pt x="18" y="96"/>
                    </a:lnTo>
                    <a:lnTo>
                      <a:pt x="18" y="94"/>
                    </a:lnTo>
                    <a:lnTo>
                      <a:pt x="19" y="92"/>
                    </a:lnTo>
                    <a:lnTo>
                      <a:pt x="19" y="91"/>
                    </a:lnTo>
                    <a:lnTo>
                      <a:pt x="16" y="92"/>
                    </a:lnTo>
                    <a:lnTo>
                      <a:pt x="14" y="91"/>
                    </a:lnTo>
                    <a:lnTo>
                      <a:pt x="16" y="89"/>
                    </a:lnTo>
                    <a:lnTo>
                      <a:pt x="18" y="87"/>
                    </a:lnTo>
                    <a:lnTo>
                      <a:pt x="16" y="83"/>
                    </a:lnTo>
                    <a:lnTo>
                      <a:pt x="14" y="82"/>
                    </a:lnTo>
                    <a:lnTo>
                      <a:pt x="10" y="82"/>
                    </a:lnTo>
                    <a:lnTo>
                      <a:pt x="7" y="80"/>
                    </a:lnTo>
                    <a:lnTo>
                      <a:pt x="5" y="80"/>
                    </a:lnTo>
                    <a:lnTo>
                      <a:pt x="3" y="80"/>
                    </a:lnTo>
                    <a:lnTo>
                      <a:pt x="1" y="78"/>
                    </a:lnTo>
                    <a:lnTo>
                      <a:pt x="1" y="76"/>
                    </a:lnTo>
                    <a:lnTo>
                      <a:pt x="3" y="76"/>
                    </a:lnTo>
                    <a:lnTo>
                      <a:pt x="3" y="73"/>
                    </a:lnTo>
                    <a:lnTo>
                      <a:pt x="3" y="71"/>
                    </a:lnTo>
                    <a:lnTo>
                      <a:pt x="5" y="69"/>
                    </a:lnTo>
                    <a:lnTo>
                      <a:pt x="5" y="71"/>
                    </a:lnTo>
                    <a:lnTo>
                      <a:pt x="7" y="75"/>
                    </a:lnTo>
                    <a:lnTo>
                      <a:pt x="9" y="76"/>
                    </a:lnTo>
                    <a:lnTo>
                      <a:pt x="16" y="75"/>
                    </a:lnTo>
                    <a:lnTo>
                      <a:pt x="14" y="75"/>
                    </a:lnTo>
                    <a:lnTo>
                      <a:pt x="10" y="73"/>
                    </a:lnTo>
                    <a:lnTo>
                      <a:pt x="10" y="71"/>
                    </a:lnTo>
                    <a:lnTo>
                      <a:pt x="10" y="67"/>
                    </a:lnTo>
                    <a:lnTo>
                      <a:pt x="12" y="66"/>
                    </a:lnTo>
                    <a:lnTo>
                      <a:pt x="12" y="64"/>
                    </a:lnTo>
                    <a:lnTo>
                      <a:pt x="10" y="62"/>
                    </a:lnTo>
                    <a:lnTo>
                      <a:pt x="10" y="60"/>
                    </a:lnTo>
                    <a:lnTo>
                      <a:pt x="9" y="58"/>
                    </a:lnTo>
                    <a:lnTo>
                      <a:pt x="9" y="55"/>
                    </a:lnTo>
                    <a:lnTo>
                      <a:pt x="12" y="53"/>
                    </a:lnTo>
                    <a:lnTo>
                      <a:pt x="10" y="51"/>
                    </a:lnTo>
                    <a:lnTo>
                      <a:pt x="0" y="53"/>
                    </a:lnTo>
                    <a:lnTo>
                      <a:pt x="0" y="51"/>
                    </a:lnTo>
                    <a:lnTo>
                      <a:pt x="0" y="46"/>
                    </a:lnTo>
                    <a:lnTo>
                      <a:pt x="1" y="42"/>
                    </a:lnTo>
                    <a:lnTo>
                      <a:pt x="3" y="42"/>
                    </a:lnTo>
                    <a:lnTo>
                      <a:pt x="9" y="33"/>
                    </a:lnTo>
                    <a:lnTo>
                      <a:pt x="12" y="35"/>
                    </a:lnTo>
                    <a:lnTo>
                      <a:pt x="18" y="33"/>
                    </a:lnTo>
                    <a:lnTo>
                      <a:pt x="19" y="35"/>
                    </a:lnTo>
                    <a:lnTo>
                      <a:pt x="23" y="35"/>
                    </a:lnTo>
                    <a:lnTo>
                      <a:pt x="26" y="35"/>
                    </a:lnTo>
                    <a:lnTo>
                      <a:pt x="25" y="32"/>
                    </a:lnTo>
                    <a:lnTo>
                      <a:pt x="26" y="32"/>
                    </a:lnTo>
                    <a:lnTo>
                      <a:pt x="28" y="33"/>
                    </a:lnTo>
                    <a:lnTo>
                      <a:pt x="28" y="33"/>
                    </a:lnTo>
                    <a:lnTo>
                      <a:pt x="46" y="33"/>
                    </a:lnTo>
                    <a:lnTo>
                      <a:pt x="46" y="32"/>
                    </a:lnTo>
                    <a:lnTo>
                      <a:pt x="43" y="32"/>
                    </a:lnTo>
                    <a:lnTo>
                      <a:pt x="43" y="30"/>
                    </a:lnTo>
                    <a:lnTo>
                      <a:pt x="46" y="28"/>
                    </a:lnTo>
                    <a:lnTo>
                      <a:pt x="59" y="28"/>
                    </a:lnTo>
                    <a:lnTo>
                      <a:pt x="59" y="26"/>
                    </a:lnTo>
                    <a:lnTo>
                      <a:pt x="57" y="26"/>
                    </a:lnTo>
                    <a:lnTo>
                      <a:pt x="55" y="26"/>
                    </a:lnTo>
                    <a:lnTo>
                      <a:pt x="50" y="26"/>
                    </a:lnTo>
                    <a:lnTo>
                      <a:pt x="50" y="25"/>
                    </a:lnTo>
                    <a:lnTo>
                      <a:pt x="48" y="25"/>
                    </a:lnTo>
                    <a:lnTo>
                      <a:pt x="48" y="23"/>
                    </a:lnTo>
                    <a:lnTo>
                      <a:pt x="46" y="21"/>
                    </a:lnTo>
                    <a:lnTo>
                      <a:pt x="48" y="17"/>
                    </a:lnTo>
                    <a:lnTo>
                      <a:pt x="50" y="17"/>
                    </a:lnTo>
                    <a:lnTo>
                      <a:pt x="51" y="17"/>
                    </a:lnTo>
                    <a:lnTo>
                      <a:pt x="55" y="19"/>
                    </a:lnTo>
                    <a:lnTo>
                      <a:pt x="69" y="19"/>
                    </a:lnTo>
                    <a:lnTo>
                      <a:pt x="71" y="21"/>
                    </a:lnTo>
                    <a:lnTo>
                      <a:pt x="73" y="21"/>
                    </a:lnTo>
                    <a:lnTo>
                      <a:pt x="78" y="21"/>
                    </a:lnTo>
                    <a:lnTo>
                      <a:pt x="84" y="19"/>
                    </a:lnTo>
                    <a:lnTo>
                      <a:pt x="85" y="16"/>
                    </a:lnTo>
                    <a:lnTo>
                      <a:pt x="116" y="0"/>
                    </a:lnTo>
                    <a:lnTo>
                      <a:pt x="137" y="1"/>
                    </a:lnTo>
                    <a:lnTo>
                      <a:pt x="141" y="0"/>
                    </a:lnTo>
                    <a:lnTo>
                      <a:pt x="143" y="0"/>
                    </a:lnTo>
                    <a:lnTo>
                      <a:pt x="144" y="0"/>
                    </a:lnTo>
                    <a:lnTo>
                      <a:pt x="144" y="1"/>
                    </a:lnTo>
                    <a:lnTo>
                      <a:pt x="146" y="5"/>
                    </a:lnTo>
                    <a:lnTo>
                      <a:pt x="155" y="8"/>
                    </a:lnTo>
                    <a:lnTo>
                      <a:pt x="159" y="7"/>
                    </a:lnTo>
                    <a:lnTo>
                      <a:pt x="162" y="16"/>
                    </a:lnTo>
                    <a:lnTo>
                      <a:pt x="171" y="16"/>
                    </a:lnTo>
                    <a:lnTo>
                      <a:pt x="180" y="23"/>
                    </a:lnTo>
                    <a:lnTo>
                      <a:pt x="184" y="21"/>
                    </a:lnTo>
                    <a:lnTo>
                      <a:pt x="191" y="23"/>
                    </a:lnTo>
                    <a:lnTo>
                      <a:pt x="210" y="19"/>
                    </a:lnTo>
                    <a:lnTo>
                      <a:pt x="219" y="23"/>
                    </a:lnTo>
                    <a:lnTo>
                      <a:pt x="226" y="21"/>
                    </a:lnTo>
                    <a:lnTo>
                      <a:pt x="244" y="10"/>
                    </a:lnTo>
                    <a:lnTo>
                      <a:pt x="244" y="8"/>
                    </a:lnTo>
                    <a:lnTo>
                      <a:pt x="246" y="10"/>
                    </a:lnTo>
                    <a:lnTo>
                      <a:pt x="248" y="10"/>
                    </a:lnTo>
                    <a:lnTo>
                      <a:pt x="251" y="10"/>
                    </a:lnTo>
                    <a:lnTo>
                      <a:pt x="259" y="12"/>
                    </a:lnTo>
                    <a:lnTo>
                      <a:pt x="260" y="12"/>
                    </a:lnTo>
                    <a:lnTo>
                      <a:pt x="260" y="8"/>
                    </a:lnTo>
                    <a:lnTo>
                      <a:pt x="262" y="8"/>
                    </a:lnTo>
                    <a:lnTo>
                      <a:pt x="264" y="8"/>
                    </a:lnTo>
                    <a:lnTo>
                      <a:pt x="271" y="16"/>
                    </a:lnTo>
                    <a:lnTo>
                      <a:pt x="273" y="16"/>
                    </a:lnTo>
                    <a:lnTo>
                      <a:pt x="276" y="21"/>
                    </a:lnTo>
                    <a:lnTo>
                      <a:pt x="278" y="25"/>
                    </a:lnTo>
                    <a:lnTo>
                      <a:pt x="280" y="35"/>
                    </a:lnTo>
                    <a:lnTo>
                      <a:pt x="282" y="37"/>
                    </a:lnTo>
                    <a:lnTo>
                      <a:pt x="289" y="41"/>
                    </a:lnTo>
                    <a:lnTo>
                      <a:pt x="291" y="42"/>
                    </a:lnTo>
                    <a:lnTo>
                      <a:pt x="293" y="44"/>
                    </a:lnTo>
                    <a:lnTo>
                      <a:pt x="294" y="46"/>
                    </a:lnTo>
                    <a:lnTo>
                      <a:pt x="291" y="53"/>
                    </a:lnTo>
                    <a:lnTo>
                      <a:pt x="287" y="55"/>
                    </a:lnTo>
                    <a:lnTo>
                      <a:pt x="289" y="62"/>
                    </a:lnTo>
                    <a:lnTo>
                      <a:pt x="289" y="85"/>
                    </a:lnTo>
                    <a:lnTo>
                      <a:pt x="294" y="89"/>
                    </a:lnTo>
                    <a:lnTo>
                      <a:pt x="296" y="94"/>
                    </a:lnTo>
                    <a:lnTo>
                      <a:pt x="298" y="98"/>
                    </a:lnTo>
                    <a:lnTo>
                      <a:pt x="294" y="100"/>
                    </a:lnTo>
                    <a:lnTo>
                      <a:pt x="291" y="100"/>
                    </a:lnTo>
                    <a:lnTo>
                      <a:pt x="289" y="96"/>
                    </a:lnTo>
                    <a:lnTo>
                      <a:pt x="275" y="96"/>
                    </a:lnTo>
                    <a:lnTo>
                      <a:pt x="268" y="94"/>
                    </a:lnTo>
                    <a:lnTo>
                      <a:pt x="260" y="100"/>
                    </a:lnTo>
                    <a:lnTo>
                      <a:pt x="259" y="100"/>
                    </a:lnTo>
                    <a:lnTo>
                      <a:pt x="259" y="100"/>
                    </a:lnTo>
                    <a:lnTo>
                      <a:pt x="259" y="98"/>
                    </a:lnTo>
                    <a:lnTo>
                      <a:pt x="257" y="98"/>
                    </a:lnTo>
                    <a:lnTo>
                      <a:pt x="257" y="98"/>
                    </a:lnTo>
                    <a:lnTo>
                      <a:pt x="253" y="100"/>
                    </a:lnTo>
                    <a:lnTo>
                      <a:pt x="248" y="101"/>
                    </a:lnTo>
                    <a:lnTo>
                      <a:pt x="239" y="101"/>
                    </a:lnTo>
                    <a:lnTo>
                      <a:pt x="235" y="101"/>
                    </a:lnTo>
                    <a:lnTo>
                      <a:pt x="228" y="103"/>
                    </a:lnTo>
                    <a:lnTo>
                      <a:pt x="223" y="107"/>
                    </a:lnTo>
                    <a:lnTo>
                      <a:pt x="219" y="107"/>
                    </a:lnTo>
                    <a:lnTo>
                      <a:pt x="218" y="108"/>
                    </a:lnTo>
                    <a:lnTo>
                      <a:pt x="209" y="110"/>
                    </a:lnTo>
                    <a:lnTo>
                      <a:pt x="200" y="108"/>
                    </a:lnTo>
                    <a:lnTo>
                      <a:pt x="196" y="105"/>
                    </a:lnTo>
                    <a:lnTo>
                      <a:pt x="194" y="105"/>
                    </a:lnTo>
                    <a:lnTo>
                      <a:pt x="191" y="105"/>
                    </a:lnTo>
                    <a:lnTo>
                      <a:pt x="182" y="110"/>
                    </a:lnTo>
                    <a:lnTo>
                      <a:pt x="180" y="110"/>
                    </a:lnTo>
                    <a:lnTo>
                      <a:pt x="176" y="110"/>
                    </a:lnTo>
                    <a:lnTo>
                      <a:pt x="175" y="110"/>
                    </a:lnTo>
                    <a:lnTo>
                      <a:pt x="173" y="110"/>
                    </a:lnTo>
                    <a:lnTo>
                      <a:pt x="173" y="108"/>
                    </a:lnTo>
                    <a:lnTo>
                      <a:pt x="173" y="108"/>
                    </a:lnTo>
                    <a:lnTo>
                      <a:pt x="171" y="108"/>
                    </a:lnTo>
                    <a:lnTo>
                      <a:pt x="169" y="107"/>
                    </a:lnTo>
                    <a:lnTo>
                      <a:pt x="168" y="107"/>
                    </a:lnTo>
                    <a:lnTo>
                      <a:pt x="166" y="110"/>
                    </a:lnTo>
                    <a:lnTo>
                      <a:pt x="166" y="110"/>
                    </a:lnTo>
                    <a:lnTo>
                      <a:pt x="166" y="112"/>
                    </a:lnTo>
                    <a:lnTo>
                      <a:pt x="166" y="114"/>
                    </a:lnTo>
                    <a:lnTo>
                      <a:pt x="168" y="117"/>
                    </a:lnTo>
                    <a:lnTo>
                      <a:pt x="168" y="119"/>
                    </a:lnTo>
                    <a:lnTo>
                      <a:pt x="168" y="119"/>
                    </a:lnTo>
                    <a:lnTo>
                      <a:pt x="166" y="119"/>
                    </a:lnTo>
                    <a:lnTo>
                      <a:pt x="162" y="119"/>
                    </a:lnTo>
                    <a:lnTo>
                      <a:pt x="162" y="123"/>
                    </a:lnTo>
                    <a:lnTo>
                      <a:pt x="160" y="125"/>
                    </a:lnTo>
                    <a:lnTo>
                      <a:pt x="160" y="125"/>
                    </a:lnTo>
                    <a:lnTo>
                      <a:pt x="159" y="126"/>
                    </a:lnTo>
                    <a:lnTo>
                      <a:pt x="157" y="126"/>
                    </a:lnTo>
                    <a:lnTo>
                      <a:pt x="157" y="125"/>
                    </a:lnTo>
                    <a:lnTo>
                      <a:pt x="155" y="125"/>
                    </a:lnTo>
                    <a:lnTo>
                      <a:pt x="157" y="12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3" name="Freeform 3065">
                <a:extLst>
                  <a:ext uri="{FF2B5EF4-FFF2-40B4-BE49-F238E27FC236}">
                    <a16:creationId xmlns:a16="http://schemas.microsoft.com/office/drawing/2014/main" id="{B5353B82-F903-8B4A-8494-822421E4D0E7}"/>
                  </a:ext>
                </a:extLst>
              </p:cNvPr>
              <p:cNvSpPr>
                <a:spLocks/>
              </p:cNvSpPr>
              <p:nvPr/>
            </p:nvSpPr>
            <p:spPr bwMode="auto">
              <a:xfrm>
                <a:off x="3669" y="2079"/>
                <a:ext cx="270" cy="245"/>
              </a:xfrm>
              <a:custGeom>
                <a:avLst/>
                <a:gdLst>
                  <a:gd name="T0" fmla="*/ 39 w 270"/>
                  <a:gd name="T1" fmla="*/ 187 h 245"/>
                  <a:gd name="T2" fmla="*/ 16 w 270"/>
                  <a:gd name="T3" fmla="*/ 159 h 245"/>
                  <a:gd name="T4" fmla="*/ 29 w 270"/>
                  <a:gd name="T5" fmla="*/ 145 h 245"/>
                  <a:gd name="T6" fmla="*/ 56 w 270"/>
                  <a:gd name="T7" fmla="*/ 141 h 245"/>
                  <a:gd name="T8" fmla="*/ 88 w 270"/>
                  <a:gd name="T9" fmla="*/ 132 h 245"/>
                  <a:gd name="T10" fmla="*/ 95 w 270"/>
                  <a:gd name="T11" fmla="*/ 112 h 245"/>
                  <a:gd name="T12" fmla="*/ 111 w 270"/>
                  <a:gd name="T13" fmla="*/ 109 h 245"/>
                  <a:gd name="T14" fmla="*/ 116 w 270"/>
                  <a:gd name="T15" fmla="*/ 102 h 245"/>
                  <a:gd name="T16" fmla="*/ 123 w 270"/>
                  <a:gd name="T17" fmla="*/ 100 h 245"/>
                  <a:gd name="T18" fmla="*/ 131 w 270"/>
                  <a:gd name="T19" fmla="*/ 103 h 245"/>
                  <a:gd name="T20" fmla="*/ 138 w 270"/>
                  <a:gd name="T21" fmla="*/ 84 h 245"/>
                  <a:gd name="T22" fmla="*/ 143 w 270"/>
                  <a:gd name="T23" fmla="*/ 75 h 245"/>
                  <a:gd name="T24" fmla="*/ 150 w 270"/>
                  <a:gd name="T25" fmla="*/ 62 h 245"/>
                  <a:gd name="T26" fmla="*/ 163 w 270"/>
                  <a:gd name="T27" fmla="*/ 57 h 245"/>
                  <a:gd name="T28" fmla="*/ 164 w 270"/>
                  <a:gd name="T29" fmla="*/ 48 h 245"/>
                  <a:gd name="T30" fmla="*/ 173 w 270"/>
                  <a:gd name="T31" fmla="*/ 34 h 245"/>
                  <a:gd name="T32" fmla="*/ 166 w 270"/>
                  <a:gd name="T33" fmla="*/ 18 h 245"/>
                  <a:gd name="T34" fmla="*/ 175 w 270"/>
                  <a:gd name="T35" fmla="*/ 11 h 245"/>
                  <a:gd name="T36" fmla="*/ 181 w 270"/>
                  <a:gd name="T37" fmla="*/ 7 h 245"/>
                  <a:gd name="T38" fmla="*/ 191 w 270"/>
                  <a:gd name="T39" fmla="*/ 2 h 245"/>
                  <a:gd name="T40" fmla="*/ 213 w 270"/>
                  <a:gd name="T41" fmla="*/ 2 h 245"/>
                  <a:gd name="T42" fmla="*/ 222 w 270"/>
                  <a:gd name="T43" fmla="*/ 0 h 245"/>
                  <a:gd name="T44" fmla="*/ 232 w 270"/>
                  <a:gd name="T45" fmla="*/ 0 h 245"/>
                  <a:gd name="T46" fmla="*/ 243 w 270"/>
                  <a:gd name="T47" fmla="*/ 7 h 245"/>
                  <a:gd name="T48" fmla="*/ 241 w 270"/>
                  <a:gd name="T49" fmla="*/ 16 h 245"/>
                  <a:gd name="T50" fmla="*/ 248 w 270"/>
                  <a:gd name="T51" fmla="*/ 21 h 245"/>
                  <a:gd name="T52" fmla="*/ 263 w 270"/>
                  <a:gd name="T53" fmla="*/ 28 h 245"/>
                  <a:gd name="T54" fmla="*/ 259 w 270"/>
                  <a:gd name="T55" fmla="*/ 39 h 245"/>
                  <a:gd name="T56" fmla="*/ 248 w 270"/>
                  <a:gd name="T57" fmla="*/ 43 h 245"/>
                  <a:gd name="T58" fmla="*/ 241 w 270"/>
                  <a:gd name="T59" fmla="*/ 45 h 245"/>
                  <a:gd name="T60" fmla="*/ 234 w 270"/>
                  <a:gd name="T61" fmla="*/ 46 h 245"/>
                  <a:gd name="T62" fmla="*/ 213 w 270"/>
                  <a:gd name="T63" fmla="*/ 43 h 245"/>
                  <a:gd name="T64" fmla="*/ 207 w 270"/>
                  <a:gd name="T65" fmla="*/ 50 h 245"/>
                  <a:gd name="T66" fmla="*/ 209 w 270"/>
                  <a:gd name="T67" fmla="*/ 55 h 245"/>
                  <a:gd name="T68" fmla="*/ 214 w 270"/>
                  <a:gd name="T69" fmla="*/ 59 h 245"/>
                  <a:gd name="T70" fmla="*/ 214 w 270"/>
                  <a:gd name="T71" fmla="*/ 70 h 245"/>
                  <a:gd name="T72" fmla="*/ 216 w 270"/>
                  <a:gd name="T73" fmla="*/ 80 h 245"/>
                  <a:gd name="T74" fmla="*/ 223 w 270"/>
                  <a:gd name="T75" fmla="*/ 87 h 245"/>
                  <a:gd name="T76" fmla="*/ 232 w 270"/>
                  <a:gd name="T77" fmla="*/ 91 h 245"/>
                  <a:gd name="T78" fmla="*/ 225 w 270"/>
                  <a:gd name="T79" fmla="*/ 95 h 245"/>
                  <a:gd name="T80" fmla="*/ 222 w 270"/>
                  <a:gd name="T81" fmla="*/ 107 h 245"/>
                  <a:gd name="T82" fmla="*/ 220 w 270"/>
                  <a:gd name="T83" fmla="*/ 112 h 245"/>
                  <a:gd name="T84" fmla="*/ 222 w 270"/>
                  <a:gd name="T85" fmla="*/ 114 h 245"/>
                  <a:gd name="T86" fmla="*/ 209 w 270"/>
                  <a:gd name="T87" fmla="*/ 127 h 245"/>
                  <a:gd name="T88" fmla="*/ 202 w 270"/>
                  <a:gd name="T89" fmla="*/ 136 h 245"/>
                  <a:gd name="T90" fmla="*/ 166 w 270"/>
                  <a:gd name="T91" fmla="*/ 171 h 245"/>
                  <a:gd name="T92" fmla="*/ 156 w 270"/>
                  <a:gd name="T93" fmla="*/ 170 h 245"/>
                  <a:gd name="T94" fmla="*/ 141 w 270"/>
                  <a:gd name="T95" fmla="*/ 195 h 245"/>
                  <a:gd name="T96" fmla="*/ 150 w 270"/>
                  <a:gd name="T97" fmla="*/ 198 h 245"/>
                  <a:gd name="T98" fmla="*/ 156 w 270"/>
                  <a:gd name="T99" fmla="*/ 211 h 245"/>
                  <a:gd name="T100" fmla="*/ 163 w 270"/>
                  <a:gd name="T101" fmla="*/ 225 h 245"/>
                  <a:gd name="T102" fmla="*/ 163 w 270"/>
                  <a:gd name="T103" fmla="*/ 232 h 245"/>
                  <a:gd name="T104" fmla="*/ 161 w 270"/>
                  <a:gd name="T105" fmla="*/ 236 h 245"/>
                  <a:gd name="T106" fmla="*/ 157 w 270"/>
                  <a:gd name="T107" fmla="*/ 234 h 245"/>
                  <a:gd name="T108" fmla="*/ 141 w 270"/>
                  <a:gd name="T109" fmla="*/ 236 h 245"/>
                  <a:gd name="T110" fmla="*/ 129 w 270"/>
                  <a:gd name="T111" fmla="*/ 236 h 245"/>
                  <a:gd name="T112" fmla="*/ 122 w 270"/>
                  <a:gd name="T113" fmla="*/ 241 h 245"/>
                  <a:gd name="T114" fmla="*/ 114 w 270"/>
                  <a:gd name="T115" fmla="*/ 245 h 245"/>
                  <a:gd name="T116" fmla="*/ 102 w 270"/>
                  <a:gd name="T117" fmla="*/ 230 h 245"/>
                  <a:gd name="T118" fmla="*/ 89 w 270"/>
                  <a:gd name="T119" fmla="*/ 216 h 245"/>
                  <a:gd name="T120" fmla="*/ 56 w 270"/>
                  <a:gd name="T121" fmla="*/ 220 h 245"/>
                  <a:gd name="T122" fmla="*/ 23 w 270"/>
                  <a:gd name="T123" fmla="*/ 221 h 245"/>
                  <a:gd name="T124" fmla="*/ 13 w 270"/>
                  <a:gd name="T125" fmla="*/ 22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245">
                    <a:moveTo>
                      <a:pt x="13" y="220"/>
                    </a:moveTo>
                    <a:lnTo>
                      <a:pt x="16" y="203"/>
                    </a:lnTo>
                    <a:lnTo>
                      <a:pt x="23" y="198"/>
                    </a:lnTo>
                    <a:lnTo>
                      <a:pt x="36" y="193"/>
                    </a:lnTo>
                    <a:lnTo>
                      <a:pt x="39" y="189"/>
                    </a:lnTo>
                    <a:lnTo>
                      <a:pt x="39" y="187"/>
                    </a:lnTo>
                    <a:lnTo>
                      <a:pt x="39" y="186"/>
                    </a:lnTo>
                    <a:lnTo>
                      <a:pt x="38" y="184"/>
                    </a:lnTo>
                    <a:lnTo>
                      <a:pt x="32" y="182"/>
                    </a:lnTo>
                    <a:lnTo>
                      <a:pt x="31" y="166"/>
                    </a:lnTo>
                    <a:lnTo>
                      <a:pt x="29" y="164"/>
                    </a:lnTo>
                    <a:lnTo>
                      <a:pt x="16" y="159"/>
                    </a:lnTo>
                    <a:lnTo>
                      <a:pt x="13" y="157"/>
                    </a:lnTo>
                    <a:lnTo>
                      <a:pt x="7" y="145"/>
                    </a:lnTo>
                    <a:lnTo>
                      <a:pt x="0" y="137"/>
                    </a:lnTo>
                    <a:lnTo>
                      <a:pt x="2" y="136"/>
                    </a:lnTo>
                    <a:lnTo>
                      <a:pt x="27" y="145"/>
                    </a:lnTo>
                    <a:lnTo>
                      <a:pt x="29" y="145"/>
                    </a:lnTo>
                    <a:lnTo>
                      <a:pt x="29" y="143"/>
                    </a:lnTo>
                    <a:lnTo>
                      <a:pt x="48" y="143"/>
                    </a:lnTo>
                    <a:lnTo>
                      <a:pt x="52" y="145"/>
                    </a:lnTo>
                    <a:lnTo>
                      <a:pt x="54" y="143"/>
                    </a:lnTo>
                    <a:lnTo>
                      <a:pt x="54" y="143"/>
                    </a:lnTo>
                    <a:lnTo>
                      <a:pt x="56" y="141"/>
                    </a:lnTo>
                    <a:lnTo>
                      <a:pt x="57" y="141"/>
                    </a:lnTo>
                    <a:lnTo>
                      <a:pt x="68" y="141"/>
                    </a:lnTo>
                    <a:lnTo>
                      <a:pt x="86" y="136"/>
                    </a:lnTo>
                    <a:lnTo>
                      <a:pt x="89" y="134"/>
                    </a:lnTo>
                    <a:lnTo>
                      <a:pt x="89" y="132"/>
                    </a:lnTo>
                    <a:lnTo>
                      <a:pt x="88" y="132"/>
                    </a:lnTo>
                    <a:lnTo>
                      <a:pt x="88" y="130"/>
                    </a:lnTo>
                    <a:lnTo>
                      <a:pt x="89" y="125"/>
                    </a:lnTo>
                    <a:lnTo>
                      <a:pt x="89" y="121"/>
                    </a:lnTo>
                    <a:lnTo>
                      <a:pt x="89" y="118"/>
                    </a:lnTo>
                    <a:lnTo>
                      <a:pt x="91" y="116"/>
                    </a:lnTo>
                    <a:lnTo>
                      <a:pt x="95" y="112"/>
                    </a:lnTo>
                    <a:lnTo>
                      <a:pt x="97" y="109"/>
                    </a:lnTo>
                    <a:lnTo>
                      <a:pt x="98" y="109"/>
                    </a:lnTo>
                    <a:lnTo>
                      <a:pt x="98" y="109"/>
                    </a:lnTo>
                    <a:lnTo>
                      <a:pt x="98" y="111"/>
                    </a:lnTo>
                    <a:lnTo>
                      <a:pt x="111" y="109"/>
                    </a:lnTo>
                    <a:lnTo>
                      <a:pt x="111" y="109"/>
                    </a:lnTo>
                    <a:lnTo>
                      <a:pt x="111" y="107"/>
                    </a:lnTo>
                    <a:lnTo>
                      <a:pt x="109" y="107"/>
                    </a:lnTo>
                    <a:lnTo>
                      <a:pt x="109" y="105"/>
                    </a:lnTo>
                    <a:lnTo>
                      <a:pt x="111" y="105"/>
                    </a:lnTo>
                    <a:lnTo>
                      <a:pt x="114" y="102"/>
                    </a:lnTo>
                    <a:lnTo>
                      <a:pt x="116" y="102"/>
                    </a:lnTo>
                    <a:lnTo>
                      <a:pt x="118" y="100"/>
                    </a:lnTo>
                    <a:lnTo>
                      <a:pt x="120" y="100"/>
                    </a:lnTo>
                    <a:lnTo>
                      <a:pt x="123" y="102"/>
                    </a:lnTo>
                    <a:lnTo>
                      <a:pt x="123" y="102"/>
                    </a:lnTo>
                    <a:lnTo>
                      <a:pt x="123" y="100"/>
                    </a:lnTo>
                    <a:lnTo>
                      <a:pt x="123" y="100"/>
                    </a:lnTo>
                    <a:lnTo>
                      <a:pt x="125" y="100"/>
                    </a:lnTo>
                    <a:lnTo>
                      <a:pt x="127" y="100"/>
                    </a:lnTo>
                    <a:lnTo>
                      <a:pt x="127" y="102"/>
                    </a:lnTo>
                    <a:lnTo>
                      <a:pt x="129" y="103"/>
                    </a:lnTo>
                    <a:lnTo>
                      <a:pt x="129" y="103"/>
                    </a:lnTo>
                    <a:lnTo>
                      <a:pt x="131" y="103"/>
                    </a:lnTo>
                    <a:lnTo>
                      <a:pt x="136" y="98"/>
                    </a:lnTo>
                    <a:lnTo>
                      <a:pt x="136" y="96"/>
                    </a:lnTo>
                    <a:lnTo>
                      <a:pt x="136" y="89"/>
                    </a:lnTo>
                    <a:lnTo>
                      <a:pt x="136" y="87"/>
                    </a:lnTo>
                    <a:lnTo>
                      <a:pt x="138" y="84"/>
                    </a:lnTo>
                    <a:lnTo>
                      <a:pt x="138" y="84"/>
                    </a:lnTo>
                    <a:lnTo>
                      <a:pt x="138" y="84"/>
                    </a:lnTo>
                    <a:lnTo>
                      <a:pt x="138" y="82"/>
                    </a:lnTo>
                    <a:lnTo>
                      <a:pt x="138" y="80"/>
                    </a:lnTo>
                    <a:lnTo>
                      <a:pt x="139" y="78"/>
                    </a:lnTo>
                    <a:lnTo>
                      <a:pt x="139" y="75"/>
                    </a:lnTo>
                    <a:lnTo>
                      <a:pt x="143" y="75"/>
                    </a:lnTo>
                    <a:lnTo>
                      <a:pt x="147" y="75"/>
                    </a:lnTo>
                    <a:lnTo>
                      <a:pt x="150" y="71"/>
                    </a:lnTo>
                    <a:lnTo>
                      <a:pt x="152" y="70"/>
                    </a:lnTo>
                    <a:lnTo>
                      <a:pt x="152" y="70"/>
                    </a:lnTo>
                    <a:lnTo>
                      <a:pt x="150" y="68"/>
                    </a:lnTo>
                    <a:lnTo>
                      <a:pt x="150" y="62"/>
                    </a:lnTo>
                    <a:lnTo>
                      <a:pt x="148" y="62"/>
                    </a:lnTo>
                    <a:lnTo>
                      <a:pt x="147" y="59"/>
                    </a:lnTo>
                    <a:lnTo>
                      <a:pt x="147" y="57"/>
                    </a:lnTo>
                    <a:lnTo>
                      <a:pt x="148" y="57"/>
                    </a:lnTo>
                    <a:lnTo>
                      <a:pt x="157" y="59"/>
                    </a:lnTo>
                    <a:lnTo>
                      <a:pt x="163" y="57"/>
                    </a:lnTo>
                    <a:lnTo>
                      <a:pt x="164" y="53"/>
                    </a:lnTo>
                    <a:lnTo>
                      <a:pt x="164" y="52"/>
                    </a:lnTo>
                    <a:lnTo>
                      <a:pt x="166" y="52"/>
                    </a:lnTo>
                    <a:lnTo>
                      <a:pt x="164" y="50"/>
                    </a:lnTo>
                    <a:lnTo>
                      <a:pt x="164" y="50"/>
                    </a:lnTo>
                    <a:lnTo>
                      <a:pt x="164" y="48"/>
                    </a:lnTo>
                    <a:lnTo>
                      <a:pt x="164" y="46"/>
                    </a:lnTo>
                    <a:lnTo>
                      <a:pt x="166" y="45"/>
                    </a:lnTo>
                    <a:lnTo>
                      <a:pt x="172" y="37"/>
                    </a:lnTo>
                    <a:lnTo>
                      <a:pt x="173" y="36"/>
                    </a:lnTo>
                    <a:lnTo>
                      <a:pt x="173" y="34"/>
                    </a:lnTo>
                    <a:lnTo>
                      <a:pt x="173" y="34"/>
                    </a:lnTo>
                    <a:lnTo>
                      <a:pt x="173" y="32"/>
                    </a:lnTo>
                    <a:lnTo>
                      <a:pt x="173" y="30"/>
                    </a:lnTo>
                    <a:lnTo>
                      <a:pt x="173" y="30"/>
                    </a:lnTo>
                    <a:lnTo>
                      <a:pt x="172" y="23"/>
                    </a:lnTo>
                    <a:lnTo>
                      <a:pt x="168" y="20"/>
                    </a:lnTo>
                    <a:lnTo>
                      <a:pt x="166" y="18"/>
                    </a:lnTo>
                    <a:lnTo>
                      <a:pt x="168" y="16"/>
                    </a:lnTo>
                    <a:lnTo>
                      <a:pt x="168" y="16"/>
                    </a:lnTo>
                    <a:lnTo>
                      <a:pt x="173" y="12"/>
                    </a:lnTo>
                    <a:lnTo>
                      <a:pt x="173" y="11"/>
                    </a:lnTo>
                    <a:lnTo>
                      <a:pt x="173" y="11"/>
                    </a:lnTo>
                    <a:lnTo>
                      <a:pt x="175" y="11"/>
                    </a:lnTo>
                    <a:lnTo>
                      <a:pt x="177" y="11"/>
                    </a:lnTo>
                    <a:lnTo>
                      <a:pt x="177" y="11"/>
                    </a:lnTo>
                    <a:lnTo>
                      <a:pt x="177" y="9"/>
                    </a:lnTo>
                    <a:lnTo>
                      <a:pt x="177" y="9"/>
                    </a:lnTo>
                    <a:lnTo>
                      <a:pt x="181" y="7"/>
                    </a:lnTo>
                    <a:lnTo>
                      <a:pt x="181" y="7"/>
                    </a:lnTo>
                    <a:lnTo>
                      <a:pt x="182" y="5"/>
                    </a:lnTo>
                    <a:lnTo>
                      <a:pt x="182" y="5"/>
                    </a:lnTo>
                    <a:lnTo>
                      <a:pt x="184" y="5"/>
                    </a:lnTo>
                    <a:lnTo>
                      <a:pt x="186" y="5"/>
                    </a:lnTo>
                    <a:lnTo>
                      <a:pt x="189" y="3"/>
                    </a:lnTo>
                    <a:lnTo>
                      <a:pt x="191" y="2"/>
                    </a:lnTo>
                    <a:lnTo>
                      <a:pt x="195" y="2"/>
                    </a:lnTo>
                    <a:lnTo>
                      <a:pt x="195" y="2"/>
                    </a:lnTo>
                    <a:lnTo>
                      <a:pt x="206" y="2"/>
                    </a:lnTo>
                    <a:lnTo>
                      <a:pt x="207" y="2"/>
                    </a:lnTo>
                    <a:lnTo>
                      <a:pt x="209" y="2"/>
                    </a:lnTo>
                    <a:lnTo>
                      <a:pt x="213" y="2"/>
                    </a:lnTo>
                    <a:lnTo>
                      <a:pt x="214" y="2"/>
                    </a:lnTo>
                    <a:lnTo>
                      <a:pt x="216" y="2"/>
                    </a:lnTo>
                    <a:lnTo>
                      <a:pt x="216" y="2"/>
                    </a:lnTo>
                    <a:lnTo>
                      <a:pt x="218" y="0"/>
                    </a:lnTo>
                    <a:lnTo>
                      <a:pt x="222" y="0"/>
                    </a:lnTo>
                    <a:lnTo>
                      <a:pt x="222" y="0"/>
                    </a:lnTo>
                    <a:lnTo>
                      <a:pt x="222" y="0"/>
                    </a:lnTo>
                    <a:lnTo>
                      <a:pt x="225" y="0"/>
                    </a:lnTo>
                    <a:lnTo>
                      <a:pt x="229" y="0"/>
                    </a:lnTo>
                    <a:lnTo>
                      <a:pt x="229" y="0"/>
                    </a:lnTo>
                    <a:lnTo>
                      <a:pt x="231" y="2"/>
                    </a:lnTo>
                    <a:lnTo>
                      <a:pt x="232" y="0"/>
                    </a:lnTo>
                    <a:lnTo>
                      <a:pt x="234" y="2"/>
                    </a:lnTo>
                    <a:lnTo>
                      <a:pt x="234" y="5"/>
                    </a:lnTo>
                    <a:lnTo>
                      <a:pt x="234" y="5"/>
                    </a:lnTo>
                    <a:lnTo>
                      <a:pt x="236" y="3"/>
                    </a:lnTo>
                    <a:lnTo>
                      <a:pt x="238" y="3"/>
                    </a:lnTo>
                    <a:lnTo>
                      <a:pt x="243" y="7"/>
                    </a:lnTo>
                    <a:lnTo>
                      <a:pt x="243" y="9"/>
                    </a:lnTo>
                    <a:lnTo>
                      <a:pt x="243" y="12"/>
                    </a:lnTo>
                    <a:lnTo>
                      <a:pt x="243" y="14"/>
                    </a:lnTo>
                    <a:lnTo>
                      <a:pt x="243" y="16"/>
                    </a:lnTo>
                    <a:lnTo>
                      <a:pt x="243" y="16"/>
                    </a:lnTo>
                    <a:lnTo>
                      <a:pt x="241" y="16"/>
                    </a:lnTo>
                    <a:lnTo>
                      <a:pt x="241" y="18"/>
                    </a:lnTo>
                    <a:lnTo>
                      <a:pt x="243" y="18"/>
                    </a:lnTo>
                    <a:lnTo>
                      <a:pt x="245" y="20"/>
                    </a:lnTo>
                    <a:lnTo>
                      <a:pt x="247" y="21"/>
                    </a:lnTo>
                    <a:lnTo>
                      <a:pt x="247" y="23"/>
                    </a:lnTo>
                    <a:lnTo>
                      <a:pt x="248" y="21"/>
                    </a:lnTo>
                    <a:lnTo>
                      <a:pt x="250" y="21"/>
                    </a:lnTo>
                    <a:lnTo>
                      <a:pt x="250" y="21"/>
                    </a:lnTo>
                    <a:lnTo>
                      <a:pt x="252" y="21"/>
                    </a:lnTo>
                    <a:lnTo>
                      <a:pt x="252" y="21"/>
                    </a:lnTo>
                    <a:lnTo>
                      <a:pt x="252" y="23"/>
                    </a:lnTo>
                    <a:lnTo>
                      <a:pt x="263" y="28"/>
                    </a:lnTo>
                    <a:lnTo>
                      <a:pt x="264" y="28"/>
                    </a:lnTo>
                    <a:lnTo>
                      <a:pt x="266" y="30"/>
                    </a:lnTo>
                    <a:lnTo>
                      <a:pt x="270" y="30"/>
                    </a:lnTo>
                    <a:lnTo>
                      <a:pt x="259" y="37"/>
                    </a:lnTo>
                    <a:lnTo>
                      <a:pt x="259" y="39"/>
                    </a:lnTo>
                    <a:lnTo>
                      <a:pt x="259" y="39"/>
                    </a:lnTo>
                    <a:lnTo>
                      <a:pt x="259" y="41"/>
                    </a:lnTo>
                    <a:lnTo>
                      <a:pt x="257" y="43"/>
                    </a:lnTo>
                    <a:lnTo>
                      <a:pt x="257" y="45"/>
                    </a:lnTo>
                    <a:lnTo>
                      <a:pt x="256" y="43"/>
                    </a:lnTo>
                    <a:lnTo>
                      <a:pt x="254" y="43"/>
                    </a:lnTo>
                    <a:lnTo>
                      <a:pt x="248" y="43"/>
                    </a:lnTo>
                    <a:lnTo>
                      <a:pt x="248" y="43"/>
                    </a:lnTo>
                    <a:lnTo>
                      <a:pt x="247" y="45"/>
                    </a:lnTo>
                    <a:lnTo>
                      <a:pt x="247" y="45"/>
                    </a:lnTo>
                    <a:lnTo>
                      <a:pt x="245" y="46"/>
                    </a:lnTo>
                    <a:lnTo>
                      <a:pt x="243" y="45"/>
                    </a:lnTo>
                    <a:lnTo>
                      <a:pt x="241" y="45"/>
                    </a:lnTo>
                    <a:lnTo>
                      <a:pt x="241" y="46"/>
                    </a:lnTo>
                    <a:lnTo>
                      <a:pt x="239" y="48"/>
                    </a:lnTo>
                    <a:lnTo>
                      <a:pt x="239" y="48"/>
                    </a:lnTo>
                    <a:lnTo>
                      <a:pt x="238" y="46"/>
                    </a:lnTo>
                    <a:lnTo>
                      <a:pt x="236" y="48"/>
                    </a:lnTo>
                    <a:lnTo>
                      <a:pt x="234" y="46"/>
                    </a:lnTo>
                    <a:lnTo>
                      <a:pt x="231" y="46"/>
                    </a:lnTo>
                    <a:lnTo>
                      <a:pt x="231" y="46"/>
                    </a:lnTo>
                    <a:lnTo>
                      <a:pt x="229" y="46"/>
                    </a:lnTo>
                    <a:lnTo>
                      <a:pt x="216" y="41"/>
                    </a:lnTo>
                    <a:lnTo>
                      <a:pt x="214" y="41"/>
                    </a:lnTo>
                    <a:lnTo>
                      <a:pt x="213" y="43"/>
                    </a:lnTo>
                    <a:lnTo>
                      <a:pt x="211" y="43"/>
                    </a:lnTo>
                    <a:lnTo>
                      <a:pt x="211" y="43"/>
                    </a:lnTo>
                    <a:lnTo>
                      <a:pt x="209" y="43"/>
                    </a:lnTo>
                    <a:lnTo>
                      <a:pt x="209" y="46"/>
                    </a:lnTo>
                    <a:lnTo>
                      <a:pt x="207" y="50"/>
                    </a:lnTo>
                    <a:lnTo>
                      <a:pt x="207" y="50"/>
                    </a:lnTo>
                    <a:lnTo>
                      <a:pt x="209" y="50"/>
                    </a:lnTo>
                    <a:lnTo>
                      <a:pt x="211" y="52"/>
                    </a:lnTo>
                    <a:lnTo>
                      <a:pt x="211" y="53"/>
                    </a:lnTo>
                    <a:lnTo>
                      <a:pt x="209" y="53"/>
                    </a:lnTo>
                    <a:lnTo>
                      <a:pt x="209" y="55"/>
                    </a:lnTo>
                    <a:lnTo>
                      <a:pt x="209" y="55"/>
                    </a:lnTo>
                    <a:lnTo>
                      <a:pt x="209" y="57"/>
                    </a:lnTo>
                    <a:lnTo>
                      <a:pt x="211" y="57"/>
                    </a:lnTo>
                    <a:lnTo>
                      <a:pt x="214" y="57"/>
                    </a:lnTo>
                    <a:lnTo>
                      <a:pt x="214" y="57"/>
                    </a:lnTo>
                    <a:lnTo>
                      <a:pt x="214" y="59"/>
                    </a:lnTo>
                    <a:lnTo>
                      <a:pt x="214" y="59"/>
                    </a:lnTo>
                    <a:lnTo>
                      <a:pt x="213" y="61"/>
                    </a:lnTo>
                    <a:lnTo>
                      <a:pt x="211" y="61"/>
                    </a:lnTo>
                    <a:lnTo>
                      <a:pt x="211" y="62"/>
                    </a:lnTo>
                    <a:lnTo>
                      <a:pt x="214" y="66"/>
                    </a:lnTo>
                    <a:lnTo>
                      <a:pt x="214" y="68"/>
                    </a:lnTo>
                    <a:lnTo>
                      <a:pt x="214" y="70"/>
                    </a:lnTo>
                    <a:lnTo>
                      <a:pt x="211" y="71"/>
                    </a:lnTo>
                    <a:lnTo>
                      <a:pt x="211" y="73"/>
                    </a:lnTo>
                    <a:lnTo>
                      <a:pt x="213" y="73"/>
                    </a:lnTo>
                    <a:lnTo>
                      <a:pt x="213" y="77"/>
                    </a:lnTo>
                    <a:lnTo>
                      <a:pt x="216" y="78"/>
                    </a:lnTo>
                    <a:lnTo>
                      <a:pt x="216" y="80"/>
                    </a:lnTo>
                    <a:lnTo>
                      <a:pt x="218" y="80"/>
                    </a:lnTo>
                    <a:lnTo>
                      <a:pt x="220" y="82"/>
                    </a:lnTo>
                    <a:lnTo>
                      <a:pt x="220" y="80"/>
                    </a:lnTo>
                    <a:lnTo>
                      <a:pt x="222" y="80"/>
                    </a:lnTo>
                    <a:lnTo>
                      <a:pt x="222" y="84"/>
                    </a:lnTo>
                    <a:lnTo>
                      <a:pt x="223" y="87"/>
                    </a:lnTo>
                    <a:lnTo>
                      <a:pt x="223" y="87"/>
                    </a:lnTo>
                    <a:lnTo>
                      <a:pt x="229" y="87"/>
                    </a:lnTo>
                    <a:lnTo>
                      <a:pt x="231" y="89"/>
                    </a:lnTo>
                    <a:lnTo>
                      <a:pt x="231" y="87"/>
                    </a:lnTo>
                    <a:lnTo>
                      <a:pt x="232" y="91"/>
                    </a:lnTo>
                    <a:lnTo>
                      <a:pt x="232" y="91"/>
                    </a:lnTo>
                    <a:lnTo>
                      <a:pt x="232" y="93"/>
                    </a:lnTo>
                    <a:lnTo>
                      <a:pt x="232" y="95"/>
                    </a:lnTo>
                    <a:lnTo>
                      <a:pt x="231" y="95"/>
                    </a:lnTo>
                    <a:lnTo>
                      <a:pt x="229" y="96"/>
                    </a:lnTo>
                    <a:lnTo>
                      <a:pt x="227" y="95"/>
                    </a:lnTo>
                    <a:lnTo>
                      <a:pt x="225" y="95"/>
                    </a:lnTo>
                    <a:lnTo>
                      <a:pt x="225" y="96"/>
                    </a:lnTo>
                    <a:lnTo>
                      <a:pt x="222" y="98"/>
                    </a:lnTo>
                    <a:lnTo>
                      <a:pt x="220" y="100"/>
                    </a:lnTo>
                    <a:lnTo>
                      <a:pt x="220" y="103"/>
                    </a:lnTo>
                    <a:lnTo>
                      <a:pt x="222" y="105"/>
                    </a:lnTo>
                    <a:lnTo>
                      <a:pt x="222" y="107"/>
                    </a:lnTo>
                    <a:lnTo>
                      <a:pt x="222" y="107"/>
                    </a:lnTo>
                    <a:lnTo>
                      <a:pt x="223" y="107"/>
                    </a:lnTo>
                    <a:lnTo>
                      <a:pt x="222" y="109"/>
                    </a:lnTo>
                    <a:lnTo>
                      <a:pt x="220" y="109"/>
                    </a:lnTo>
                    <a:lnTo>
                      <a:pt x="220" y="111"/>
                    </a:lnTo>
                    <a:lnTo>
                      <a:pt x="220" y="112"/>
                    </a:lnTo>
                    <a:lnTo>
                      <a:pt x="222" y="112"/>
                    </a:lnTo>
                    <a:lnTo>
                      <a:pt x="223" y="112"/>
                    </a:lnTo>
                    <a:lnTo>
                      <a:pt x="225" y="114"/>
                    </a:lnTo>
                    <a:lnTo>
                      <a:pt x="223" y="114"/>
                    </a:lnTo>
                    <a:lnTo>
                      <a:pt x="223" y="116"/>
                    </a:lnTo>
                    <a:lnTo>
                      <a:pt x="222" y="114"/>
                    </a:lnTo>
                    <a:lnTo>
                      <a:pt x="222" y="114"/>
                    </a:lnTo>
                    <a:lnTo>
                      <a:pt x="220" y="116"/>
                    </a:lnTo>
                    <a:lnTo>
                      <a:pt x="216" y="118"/>
                    </a:lnTo>
                    <a:lnTo>
                      <a:pt x="213" y="123"/>
                    </a:lnTo>
                    <a:lnTo>
                      <a:pt x="211" y="123"/>
                    </a:lnTo>
                    <a:lnTo>
                      <a:pt x="209" y="127"/>
                    </a:lnTo>
                    <a:lnTo>
                      <a:pt x="209" y="128"/>
                    </a:lnTo>
                    <a:lnTo>
                      <a:pt x="209" y="130"/>
                    </a:lnTo>
                    <a:lnTo>
                      <a:pt x="207" y="132"/>
                    </a:lnTo>
                    <a:lnTo>
                      <a:pt x="206" y="134"/>
                    </a:lnTo>
                    <a:lnTo>
                      <a:pt x="204" y="134"/>
                    </a:lnTo>
                    <a:lnTo>
                      <a:pt x="202" y="136"/>
                    </a:lnTo>
                    <a:lnTo>
                      <a:pt x="191" y="153"/>
                    </a:lnTo>
                    <a:lnTo>
                      <a:pt x="188" y="155"/>
                    </a:lnTo>
                    <a:lnTo>
                      <a:pt x="175" y="171"/>
                    </a:lnTo>
                    <a:lnTo>
                      <a:pt x="173" y="171"/>
                    </a:lnTo>
                    <a:lnTo>
                      <a:pt x="173" y="173"/>
                    </a:lnTo>
                    <a:lnTo>
                      <a:pt x="166" y="171"/>
                    </a:lnTo>
                    <a:lnTo>
                      <a:pt x="163" y="173"/>
                    </a:lnTo>
                    <a:lnTo>
                      <a:pt x="161" y="175"/>
                    </a:lnTo>
                    <a:lnTo>
                      <a:pt x="161" y="175"/>
                    </a:lnTo>
                    <a:lnTo>
                      <a:pt x="159" y="175"/>
                    </a:lnTo>
                    <a:lnTo>
                      <a:pt x="157" y="170"/>
                    </a:lnTo>
                    <a:lnTo>
                      <a:pt x="156" y="170"/>
                    </a:lnTo>
                    <a:lnTo>
                      <a:pt x="154" y="170"/>
                    </a:lnTo>
                    <a:lnTo>
                      <a:pt x="141" y="184"/>
                    </a:lnTo>
                    <a:lnTo>
                      <a:pt x="139" y="191"/>
                    </a:lnTo>
                    <a:lnTo>
                      <a:pt x="139" y="193"/>
                    </a:lnTo>
                    <a:lnTo>
                      <a:pt x="139" y="195"/>
                    </a:lnTo>
                    <a:lnTo>
                      <a:pt x="141" y="195"/>
                    </a:lnTo>
                    <a:lnTo>
                      <a:pt x="143" y="195"/>
                    </a:lnTo>
                    <a:lnTo>
                      <a:pt x="145" y="196"/>
                    </a:lnTo>
                    <a:lnTo>
                      <a:pt x="148" y="196"/>
                    </a:lnTo>
                    <a:lnTo>
                      <a:pt x="150" y="196"/>
                    </a:lnTo>
                    <a:lnTo>
                      <a:pt x="150" y="196"/>
                    </a:lnTo>
                    <a:lnTo>
                      <a:pt x="150" y="198"/>
                    </a:lnTo>
                    <a:lnTo>
                      <a:pt x="148" y="205"/>
                    </a:lnTo>
                    <a:lnTo>
                      <a:pt x="148" y="207"/>
                    </a:lnTo>
                    <a:lnTo>
                      <a:pt x="148" y="207"/>
                    </a:lnTo>
                    <a:lnTo>
                      <a:pt x="152" y="211"/>
                    </a:lnTo>
                    <a:lnTo>
                      <a:pt x="154" y="211"/>
                    </a:lnTo>
                    <a:lnTo>
                      <a:pt x="156" y="211"/>
                    </a:lnTo>
                    <a:lnTo>
                      <a:pt x="157" y="211"/>
                    </a:lnTo>
                    <a:lnTo>
                      <a:pt x="157" y="212"/>
                    </a:lnTo>
                    <a:lnTo>
                      <a:pt x="157" y="218"/>
                    </a:lnTo>
                    <a:lnTo>
                      <a:pt x="159" y="220"/>
                    </a:lnTo>
                    <a:lnTo>
                      <a:pt x="159" y="221"/>
                    </a:lnTo>
                    <a:lnTo>
                      <a:pt x="163" y="225"/>
                    </a:lnTo>
                    <a:lnTo>
                      <a:pt x="163" y="225"/>
                    </a:lnTo>
                    <a:lnTo>
                      <a:pt x="164" y="227"/>
                    </a:lnTo>
                    <a:lnTo>
                      <a:pt x="164" y="228"/>
                    </a:lnTo>
                    <a:lnTo>
                      <a:pt x="163" y="228"/>
                    </a:lnTo>
                    <a:lnTo>
                      <a:pt x="163" y="228"/>
                    </a:lnTo>
                    <a:lnTo>
                      <a:pt x="163" y="232"/>
                    </a:lnTo>
                    <a:lnTo>
                      <a:pt x="163" y="234"/>
                    </a:lnTo>
                    <a:lnTo>
                      <a:pt x="164" y="234"/>
                    </a:lnTo>
                    <a:lnTo>
                      <a:pt x="164" y="234"/>
                    </a:lnTo>
                    <a:lnTo>
                      <a:pt x="163" y="234"/>
                    </a:lnTo>
                    <a:lnTo>
                      <a:pt x="161" y="236"/>
                    </a:lnTo>
                    <a:lnTo>
                      <a:pt x="161" y="236"/>
                    </a:lnTo>
                    <a:lnTo>
                      <a:pt x="161" y="237"/>
                    </a:lnTo>
                    <a:lnTo>
                      <a:pt x="157" y="236"/>
                    </a:lnTo>
                    <a:lnTo>
                      <a:pt x="157" y="236"/>
                    </a:lnTo>
                    <a:lnTo>
                      <a:pt x="157" y="236"/>
                    </a:lnTo>
                    <a:lnTo>
                      <a:pt x="157" y="234"/>
                    </a:lnTo>
                    <a:lnTo>
                      <a:pt x="157" y="234"/>
                    </a:lnTo>
                    <a:lnTo>
                      <a:pt x="156" y="232"/>
                    </a:lnTo>
                    <a:lnTo>
                      <a:pt x="150" y="236"/>
                    </a:lnTo>
                    <a:lnTo>
                      <a:pt x="148" y="237"/>
                    </a:lnTo>
                    <a:lnTo>
                      <a:pt x="148" y="237"/>
                    </a:lnTo>
                    <a:lnTo>
                      <a:pt x="143" y="237"/>
                    </a:lnTo>
                    <a:lnTo>
                      <a:pt x="141" y="236"/>
                    </a:lnTo>
                    <a:lnTo>
                      <a:pt x="139" y="236"/>
                    </a:lnTo>
                    <a:lnTo>
                      <a:pt x="138" y="236"/>
                    </a:lnTo>
                    <a:lnTo>
                      <a:pt x="132" y="236"/>
                    </a:lnTo>
                    <a:lnTo>
                      <a:pt x="131" y="236"/>
                    </a:lnTo>
                    <a:lnTo>
                      <a:pt x="131" y="236"/>
                    </a:lnTo>
                    <a:lnTo>
                      <a:pt x="129" y="236"/>
                    </a:lnTo>
                    <a:lnTo>
                      <a:pt x="129" y="234"/>
                    </a:lnTo>
                    <a:lnTo>
                      <a:pt x="129" y="234"/>
                    </a:lnTo>
                    <a:lnTo>
                      <a:pt x="127" y="236"/>
                    </a:lnTo>
                    <a:lnTo>
                      <a:pt x="127" y="241"/>
                    </a:lnTo>
                    <a:lnTo>
                      <a:pt x="122" y="241"/>
                    </a:lnTo>
                    <a:lnTo>
                      <a:pt x="122" y="241"/>
                    </a:lnTo>
                    <a:lnTo>
                      <a:pt x="120" y="241"/>
                    </a:lnTo>
                    <a:lnTo>
                      <a:pt x="120" y="243"/>
                    </a:lnTo>
                    <a:lnTo>
                      <a:pt x="118" y="243"/>
                    </a:lnTo>
                    <a:lnTo>
                      <a:pt x="118" y="243"/>
                    </a:lnTo>
                    <a:lnTo>
                      <a:pt x="116" y="245"/>
                    </a:lnTo>
                    <a:lnTo>
                      <a:pt x="114" y="245"/>
                    </a:lnTo>
                    <a:lnTo>
                      <a:pt x="111" y="243"/>
                    </a:lnTo>
                    <a:lnTo>
                      <a:pt x="107" y="243"/>
                    </a:lnTo>
                    <a:lnTo>
                      <a:pt x="107" y="243"/>
                    </a:lnTo>
                    <a:lnTo>
                      <a:pt x="107" y="241"/>
                    </a:lnTo>
                    <a:lnTo>
                      <a:pt x="104" y="239"/>
                    </a:lnTo>
                    <a:lnTo>
                      <a:pt x="102" y="230"/>
                    </a:lnTo>
                    <a:lnTo>
                      <a:pt x="102" y="228"/>
                    </a:lnTo>
                    <a:lnTo>
                      <a:pt x="100" y="228"/>
                    </a:lnTo>
                    <a:lnTo>
                      <a:pt x="95" y="225"/>
                    </a:lnTo>
                    <a:lnTo>
                      <a:pt x="93" y="220"/>
                    </a:lnTo>
                    <a:lnTo>
                      <a:pt x="93" y="218"/>
                    </a:lnTo>
                    <a:lnTo>
                      <a:pt x="89" y="216"/>
                    </a:lnTo>
                    <a:lnTo>
                      <a:pt x="73" y="216"/>
                    </a:lnTo>
                    <a:lnTo>
                      <a:pt x="70" y="218"/>
                    </a:lnTo>
                    <a:lnTo>
                      <a:pt x="63" y="218"/>
                    </a:lnTo>
                    <a:lnTo>
                      <a:pt x="61" y="221"/>
                    </a:lnTo>
                    <a:lnTo>
                      <a:pt x="59" y="220"/>
                    </a:lnTo>
                    <a:lnTo>
                      <a:pt x="56" y="220"/>
                    </a:lnTo>
                    <a:lnTo>
                      <a:pt x="54" y="216"/>
                    </a:lnTo>
                    <a:lnTo>
                      <a:pt x="48" y="218"/>
                    </a:lnTo>
                    <a:lnTo>
                      <a:pt x="45" y="216"/>
                    </a:lnTo>
                    <a:lnTo>
                      <a:pt x="43" y="220"/>
                    </a:lnTo>
                    <a:lnTo>
                      <a:pt x="27" y="218"/>
                    </a:lnTo>
                    <a:lnTo>
                      <a:pt x="23" y="221"/>
                    </a:lnTo>
                    <a:lnTo>
                      <a:pt x="22" y="220"/>
                    </a:lnTo>
                    <a:lnTo>
                      <a:pt x="18" y="221"/>
                    </a:lnTo>
                    <a:lnTo>
                      <a:pt x="16" y="221"/>
                    </a:lnTo>
                    <a:lnTo>
                      <a:pt x="14" y="223"/>
                    </a:lnTo>
                    <a:lnTo>
                      <a:pt x="14" y="221"/>
                    </a:lnTo>
                    <a:lnTo>
                      <a:pt x="13" y="22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4" name="Freeform 3066">
                <a:extLst>
                  <a:ext uri="{FF2B5EF4-FFF2-40B4-BE49-F238E27FC236}">
                    <a16:creationId xmlns:a16="http://schemas.microsoft.com/office/drawing/2014/main" id="{C7809270-DD9F-B14E-A316-26617660CFAA}"/>
                  </a:ext>
                </a:extLst>
              </p:cNvPr>
              <p:cNvSpPr>
                <a:spLocks/>
              </p:cNvSpPr>
              <p:nvPr/>
            </p:nvSpPr>
            <p:spPr bwMode="auto">
              <a:xfrm>
                <a:off x="3669" y="2079"/>
                <a:ext cx="270" cy="245"/>
              </a:xfrm>
              <a:custGeom>
                <a:avLst/>
                <a:gdLst>
                  <a:gd name="T0" fmla="*/ 39 w 270"/>
                  <a:gd name="T1" fmla="*/ 187 h 245"/>
                  <a:gd name="T2" fmla="*/ 16 w 270"/>
                  <a:gd name="T3" fmla="*/ 159 h 245"/>
                  <a:gd name="T4" fmla="*/ 29 w 270"/>
                  <a:gd name="T5" fmla="*/ 145 h 245"/>
                  <a:gd name="T6" fmla="*/ 56 w 270"/>
                  <a:gd name="T7" fmla="*/ 141 h 245"/>
                  <a:gd name="T8" fmla="*/ 88 w 270"/>
                  <a:gd name="T9" fmla="*/ 132 h 245"/>
                  <a:gd name="T10" fmla="*/ 95 w 270"/>
                  <a:gd name="T11" fmla="*/ 112 h 245"/>
                  <a:gd name="T12" fmla="*/ 111 w 270"/>
                  <a:gd name="T13" fmla="*/ 109 h 245"/>
                  <a:gd name="T14" fmla="*/ 116 w 270"/>
                  <a:gd name="T15" fmla="*/ 102 h 245"/>
                  <a:gd name="T16" fmla="*/ 123 w 270"/>
                  <a:gd name="T17" fmla="*/ 100 h 245"/>
                  <a:gd name="T18" fmla="*/ 131 w 270"/>
                  <a:gd name="T19" fmla="*/ 103 h 245"/>
                  <a:gd name="T20" fmla="*/ 138 w 270"/>
                  <a:gd name="T21" fmla="*/ 84 h 245"/>
                  <a:gd name="T22" fmla="*/ 143 w 270"/>
                  <a:gd name="T23" fmla="*/ 75 h 245"/>
                  <a:gd name="T24" fmla="*/ 150 w 270"/>
                  <a:gd name="T25" fmla="*/ 62 h 245"/>
                  <a:gd name="T26" fmla="*/ 163 w 270"/>
                  <a:gd name="T27" fmla="*/ 57 h 245"/>
                  <a:gd name="T28" fmla="*/ 164 w 270"/>
                  <a:gd name="T29" fmla="*/ 48 h 245"/>
                  <a:gd name="T30" fmla="*/ 173 w 270"/>
                  <a:gd name="T31" fmla="*/ 34 h 245"/>
                  <a:gd name="T32" fmla="*/ 166 w 270"/>
                  <a:gd name="T33" fmla="*/ 18 h 245"/>
                  <a:gd name="T34" fmla="*/ 175 w 270"/>
                  <a:gd name="T35" fmla="*/ 11 h 245"/>
                  <a:gd name="T36" fmla="*/ 181 w 270"/>
                  <a:gd name="T37" fmla="*/ 7 h 245"/>
                  <a:gd name="T38" fmla="*/ 191 w 270"/>
                  <a:gd name="T39" fmla="*/ 2 h 245"/>
                  <a:gd name="T40" fmla="*/ 213 w 270"/>
                  <a:gd name="T41" fmla="*/ 2 h 245"/>
                  <a:gd name="T42" fmla="*/ 222 w 270"/>
                  <a:gd name="T43" fmla="*/ 0 h 245"/>
                  <a:gd name="T44" fmla="*/ 232 w 270"/>
                  <a:gd name="T45" fmla="*/ 0 h 245"/>
                  <a:gd name="T46" fmla="*/ 243 w 270"/>
                  <a:gd name="T47" fmla="*/ 7 h 245"/>
                  <a:gd name="T48" fmla="*/ 241 w 270"/>
                  <a:gd name="T49" fmla="*/ 16 h 245"/>
                  <a:gd name="T50" fmla="*/ 248 w 270"/>
                  <a:gd name="T51" fmla="*/ 21 h 245"/>
                  <a:gd name="T52" fmla="*/ 263 w 270"/>
                  <a:gd name="T53" fmla="*/ 28 h 245"/>
                  <a:gd name="T54" fmla="*/ 259 w 270"/>
                  <a:gd name="T55" fmla="*/ 39 h 245"/>
                  <a:gd name="T56" fmla="*/ 248 w 270"/>
                  <a:gd name="T57" fmla="*/ 43 h 245"/>
                  <a:gd name="T58" fmla="*/ 241 w 270"/>
                  <a:gd name="T59" fmla="*/ 45 h 245"/>
                  <a:gd name="T60" fmla="*/ 234 w 270"/>
                  <a:gd name="T61" fmla="*/ 46 h 245"/>
                  <a:gd name="T62" fmla="*/ 213 w 270"/>
                  <a:gd name="T63" fmla="*/ 43 h 245"/>
                  <a:gd name="T64" fmla="*/ 207 w 270"/>
                  <a:gd name="T65" fmla="*/ 50 h 245"/>
                  <a:gd name="T66" fmla="*/ 209 w 270"/>
                  <a:gd name="T67" fmla="*/ 55 h 245"/>
                  <a:gd name="T68" fmla="*/ 214 w 270"/>
                  <a:gd name="T69" fmla="*/ 59 h 245"/>
                  <a:gd name="T70" fmla="*/ 214 w 270"/>
                  <a:gd name="T71" fmla="*/ 70 h 245"/>
                  <a:gd name="T72" fmla="*/ 216 w 270"/>
                  <a:gd name="T73" fmla="*/ 80 h 245"/>
                  <a:gd name="T74" fmla="*/ 223 w 270"/>
                  <a:gd name="T75" fmla="*/ 87 h 245"/>
                  <a:gd name="T76" fmla="*/ 232 w 270"/>
                  <a:gd name="T77" fmla="*/ 91 h 245"/>
                  <a:gd name="T78" fmla="*/ 225 w 270"/>
                  <a:gd name="T79" fmla="*/ 95 h 245"/>
                  <a:gd name="T80" fmla="*/ 222 w 270"/>
                  <a:gd name="T81" fmla="*/ 107 h 245"/>
                  <a:gd name="T82" fmla="*/ 220 w 270"/>
                  <a:gd name="T83" fmla="*/ 112 h 245"/>
                  <a:gd name="T84" fmla="*/ 222 w 270"/>
                  <a:gd name="T85" fmla="*/ 114 h 245"/>
                  <a:gd name="T86" fmla="*/ 209 w 270"/>
                  <a:gd name="T87" fmla="*/ 127 h 245"/>
                  <a:gd name="T88" fmla="*/ 202 w 270"/>
                  <a:gd name="T89" fmla="*/ 136 h 245"/>
                  <a:gd name="T90" fmla="*/ 166 w 270"/>
                  <a:gd name="T91" fmla="*/ 171 h 245"/>
                  <a:gd name="T92" fmla="*/ 156 w 270"/>
                  <a:gd name="T93" fmla="*/ 170 h 245"/>
                  <a:gd name="T94" fmla="*/ 141 w 270"/>
                  <a:gd name="T95" fmla="*/ 195 h 245"/>
                  <a:gd name="T96" fmla="*/ 150 w 270"/>
                  <a:gd name="T97" fmla="*/ 198 h 245"/>
                  <a:gd name="T98" fmla="*/ 156 w 270"/>
                  <a:gd name="T99" fmla="*/ 211 h 245"/>
                  <a:gd name="T100" fmla="*/ 163 w 270"/>
                  <a:gd name="T101" fmla="*/ 225 h 245"/>
                  <a:gd name="T102" fmla="*/ 163 w 270"/>
                  <a:gd name="T103" fmla="*/ 232 h 245"/>
                  <a:gd name="T104" fmla="*/ 161 w 270"/>
                  <a:gd name="T105" fmla="*/ 236 h 245"/>
                  <a:gd name="T106" fmla="*/ 157 w 270"/>
                  <a:gd name="T107" fmla="*/ 234 h 245"/>
                  <a:gd name="T108" fmla="*/ 141 w 270"/>
                  <a:gd name="T109" fmla="*/ 236 h 245"/>
                  <a:gd name="T110" fmla="*/ 129 w 270"/>
                  <a:gd name="T111" fmla="*/ 236 h 245"/>
                  <a:gd name="T112" fmla="*/ 122 w 270"/>
                  <a:gd name="T113" fmla="*/ 241 h 245"/>
                  <a:gd name="T114" fmla="*/ 114 w 270"/>
                  <a:gd name="T115" fmla="*/ 245 h 245"/>
                  <a:gd name="T116" fmla="*/ 102 w 270"/>
                  <a:gd name="T117" fmla="*/ 230 h 245"/>
                  <a:gd name="T118" fmla="*/ 89 w 270"/>
                  <a:gd name="T119" fmla="*/ 216 h 245"/>
                  <a:gd name="T120" fmla="*/ 56 w 270"/>
                  <a:gd name="T121" fmla="*/ 220 h 245"/>
                  <a:gd name="T122" fmla="*/ 23 w 270"/>
                  <a:gd name="T123" fmla="*/ 221 h 245"/>
                  <a:gd name="T124" fmla="*/ 13 w 270"/>
                  <a:gd name="T125" fmla="*/ 22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245">
                    <a:moveTo>
                      <a:pt x="13" y="220"/>
                    </a:moveTo>
                    <a:lnTo>
                      <a:pt x="16" y="203"/>
                    </a:lnTo>
                    <a:lnTo>
                      <a:pt x="23" y="198"/>
                    </a:lnTo>
                    <a:lnTo>
                      <a:pt x="36" y="193"/>
                    </a:lnTo>
                    <a:lnTo>
                      <a:pt x="39" y="189"/>
                    </a:lnTo>
                    <a:lnTo>
                      <a:pt x="39" y="187"/>
                    </a:lnTo>
                    <a:lnTo>
                      <a:pt x="39" y="186"/>
                    </a:lnTo>
                    <a:lnTo>
                      <a:pt x="38" y="184"/>
                    </a:lnTo>
                    <a:lnTo>
                      <a:pt x="32" y="182"/>
                    </a:lnTo>
                    <a:lnTo>
                      <a:pt x="31" y="166"/>
                    </a:lnTo>
                    <a:lnTo>
                      <a:pt x="29" y="164"/>
                    </a:lnTo>
                    <a:lnTo>
                      <a:pt x="16" y="159"/>
                    </a:lnTo>
                    <a:lnTo>
                      <a:pt x="13" y="157"/>
                    </a:lnTo>
                    <a:lnTo>
                      <a:pt x="7" y="145"/>
                    </a:lnTo>
                    <a:lnTo>
                      <a:pt x="0" y="137"/>
                    </a:lnTo>
                    <a:lnTo>
                      <a:pt x="2" y="136"/>
                    </a:lnTo>
                    <a:lnTo>
                      <a:pt x="27" y="145"/>
                    </a:lnTo>
                    <a:lnTo>
                      <a:pt x="29" y="145"/>
                    </a:lnTo>
                    <a:lnTo>
                      <a:pt x="29" y="143"/>
                    </a:lnTo>
                    <a:lnTo>
                      <a:pt x="48" y="143"/>
                    </a:lnTo>
                    <a:lnTo>
                      <a:pt x="52" y="145"/>
                    </a:lnTo>
                    <a:lnTo>
                      <a:pt x="54" y="143"/>
                    </a:lnTo>
                    <a:lnTo>
                      <a:pt x="54" y="143"/>
                    </a:lnTo>
                    <a:lnTo>
                      <a:pt x="56" y="141"/>
                    </a:lnTo>
                    <a:lnTo>
                      <a:pt x="57" y="141"/>
                    </a:lnTo>
                    <a:lnTo>
                      <a:pt x="68" y="141"/>
                    </a:lnTo>
                    <a:lnTo>
                      <a:pt x="86" y="136"/>
                    </a:lnTo>
                    <a:lnTo>
                      <a:pt x="89" y="134"/>
                    </a:lnTo>
                    <a:lnTo>
                      <a:pt x="89" y="132"/>
                    </a:lnTo>
                    <a:lnTo>
                      <a:pt x="88" y="132"/>
                    </a:lnTo>
                    <a:lnTo>
                      <a:pt x="88" y="130"/>
                    </a:lnTo>
                    <a:lnTo>
                      <a:pt x="89" y="125"/>
                    </a:lnTo>
                    <a:lnTo>
                      <a:pt x="89" y="121"/>
                    </a:lnTo>
                    <a:lnTo>
                      <a:pt x="89" y="118"/>
                    </a:lnTo>
                    <a:lnTo>
                      <a:pt x="91" y="116"/>
                    </a:lnTo>
                    <a:lnTo>
                      <a:pt x="95" y="112"/>
                    </a:lnTo>
                    <a:lnTo>
                      <a:pt x="97" y="109"/>
                    </a:lnTo>
                    <a:lnTo>
                      <a:pt x="98" y="109"/>
                    </a:lnTo>
                    <a:lnTo>
                      <a:pt x="98" y="109"/>
                    </a:lnTo>
                    <a:lnTo>
                      <a:pt x="98" y="111"/>
                    </a:lnTo>
                    <a:lnTo>
                      <a:pt x="111" y="109"/>
                    </a:lnTo>
                    <a:lnTo>
                      <a:pt x="111" y="109"/>
                    </a:lnTo>
                    <a:lnTo>
                      <a:pt x="111" y="107"/>
                    </a:lnTo>
                    <a:lnTo>
                      <a:pt x="109" y="107"/>
                    </a:lnTo>
                    <a:lnTo>
                      <a:pt x="109" y="105"/>
                    </a:lnTo>
                    <a:lnTo>
                      <a:pt x="111" y="105"/>
                    </a:lnTo>
                    <a:lnTo>
                      <a:pt x="114" y="102"/>
                    </a:lnTo>
                    <a:lnTo>
                      <a:pt x="116" y="102"/>
                    </a:lnTo>
                    <a:lnTo>
                      <a:pt x="118" y="100"/>
                    </a:lnTo>
                    <a:lnTo>
                      <a:pt x="120" y="100"/>
                    </a:lnTo>
                    <a:lnTo>
                      <a:pt x="123" y="102"/>
                    </a:lnTo>
                    <a:lnTo>
                      <a:pt x="123" y="102"/>
                    </a:lnTo>
                    <a:lnTo>
                      <a:pt x="123" y="100"/>
                    </a:lnTo>
                    <a:lnTo>
                      <a:pt x="123" y="100"/>
                    </a:lnTo>
                    <a:lnTo>
                      <a:pt x="125" y="100"/>
                    </a:lnTo>
                    <a:lnTo>
                      <a:pt x="127" y="100"/>
                    </a:lnTo>
                    <a:lnTo>
                      <a:pt x="127" y="102"/>
                    </a:lnTo>
                    <a:lnTo>
                      <a:pt x="129" y="103"/>
                    </a:lnTo>
                    <a:lnTo>
                      <a:pt x="129" y="103"/>
                    </a:lnTo>
                    <a:lnTo>
                      <a:pt x="131" y="103"/>
                    </a:lnTo>
                    <a:lnTo>
                      <a:pt x="136" y="98"/>
                    </a:lnTo>
                    <a:lnTo>
                      <a:pt x="136" y="96"/>
                    </a:lnTo>
                    <a:lnTo>
                      <a:pt x="136" y="89"/>
                    </a:lnTo>
                    <a:lnTo>
                      <a:pt x="136" y="87"/>
                    </a:lnTo>
                    <a:lnTo>
                      <a:pt x="138" y="84"/>
                    </a:lnTo>
                    <a:lnTo>
                      <a:pt x="138" y="84"/>
                    </a:lnTo>
                    <a:lnTo>
                      <a:pt x="138" y="84"/>
                    </a:lnTo>
                    <a:lnTo>
                      <a:pt x="138" y="82"/>
                    </a:lnTo>
                    <a:lnTo>
                      <a:pt x="138" y="80"/>
                    </a:lnTo>
                    <a:lnTo>
                      <a:pt x="139" y="78"/>
                    </a:lnTo>
                    <a:lnTo>
                      <a:pt x="139" y="75"/>
                    </a:lnTo>
                    <a:lnTo>
                      <a:pt x="143" y="75"/>
                    </a:lnTo>
                    <a:lnTo>
                      <a:pt x="147" y="75"/>
                    </a:lnTo>
                    <a:lnTo>
                      <a:pt x="150" y="71"/>
                    </a:lnTo>
                    <a:lnTo>
                      <a:pt x="152" y="70"/>
                    </a:lnTo>
                    <a:lnTo>
                      <a:pt x="152" y="70"/>
                    </a:lnTo>
                    <a:lnTo>
                      <a:pt x="150" y="68"/>
                    </a:lnTo>
                    <a:lnTo>
                      <a:pt x="150" y="62"/>
                    </a:lnTo>
                    <a:lnTo>
                      <a:pt x="148" y="62"/>
                    </a:lnTo>
                    <a:lnTo>
                      <a:pt x="147" y="59"/>
                    </a:lnTo>
                    <a:lnTo>
                      <a:pt x="147" y="57"/>
                    </a:lnTo>
                    <a:lnTo>
                      <a:pt x="148" y="57"/>
                    </a:lnTo>
                    <a:lnTo>
                      <a:pt x="157" y="59"/>
                    </a:lnTo>
                    <a:lnTo>
                      <a:pt x="163" y="57"/>
                    </a:lnTo>
                    <a:lnTo>
                      <a:pt x="164" y="53"/>
                    </a:lnTo>
                    <a:lnTo>
                      <a:pt x="164" y="52"/>
                    </a:lnTo>
                    <a:lnTo>
                      <a:pt x="166" y="52"/>
                    </a:lnTo>
                    <a:lnTo>
                      <a:pt x="164" y="50"/>
                    </a:lnTo>
                    <a:lnTo>
                      <a:pt x="164" y="50"/>
                    </a:lnTo>
                    <a:lnTo>
                      <a:pt x="164" y="48"/>
                    </a:lnTo>
                    <a:lnTo>
                      <a:pt x="164" y="46"/>
                    </a:lnTo>
                    <a:lnTo>
                      <a:pt x="166" y="45"/>
                    </a:lnTo>
                    <a:lnTo>
                      <a:pt x="172" y="37"/>
                    </a:lnTo>
                    <a:lnTo>
                      <a:pt x="173" y="36"/>
                    </a:lnTo>
                    <a:lnTo>
                      <a:pt x="173" y="34"/>
                    </a:lnTo>
                    <a:lnTo>
                      <a:pt x="173" y="34"/>
                    </a:lnTo>
                    <a:lnTo>
                      <a:pt x="173" y="32"/>
                    </a:lnTo>
                    <a:lnTo>
                      <a:pt x="173" y="30"/>
                    </a:lnTo>
                    <a:lnTo>
                      <a:pt x="173" y="30"/>
                    </a:lnTo>
                    <a:lnTo>
                      <a:pt x="172" y="23"/>
                    </a:lnTo>
                    <a:lnTo>
                      <a:pt x="168" y="20"/>
                    </a:lnTo>
                    <a:lnTo>
                      <a:pt x="166" y="18"/>
                    </a:lnTo>
                    <a:lnTo>
                      <a:pt x="168" y="16"/>
                    </a:lnTo>
                    <a:lnTo>
                      <a:pt x="168" y="16"/>
                    </a:lnTo>
                    <a:lnTo>
                      <a:pt x="173" y="12"/>
                    </a:lnTo>
                    <a:lnTo>
                      <a:pt x="173" y="11"/>
                    </a:lnTo>
                    <a:lnTo>
                      <a:pt x="173" y="11"/>
                    </a:lnTo>
                    <a:lnTo>
                      <a:pt x="175" y="11"/>
                    </a:lnTo>
                    <a:lnTo>
                      <a:pt x="177" y="11"/>
                    </a:lnTo>
                    <a:lnTo>
                      <a:pt x="177" y="11"/>
                    </a:lnTo>
                    <a:lnTo>
                      <a:pt x="177" y="9"/>
                    </a:lnTo>
                    <a:lnTo>
                      <a:pt x="177" y="9"/>
                    </a:lnTo>
                    <a:lnTo>
                      <a:pt x="181" y="7"/>
                    </a:lnTo>
                    <a:lnTo>
                      <a:pt x="181" y="7"/>
                    </a:lnTo>
                    <a:lnTo>
                      <a:pt x="182" y="5"/>
                    </a:lnTo>
                    <a:lnTo>
                      <a:pt x="182" y="5"/>
                    </a:lnTo>
                    <a:lnTo>
                      <a:pt x="184" y="5"/>
                    </a:lnTo>
                    <a:lnTo>
                      <a:pt x="186" y="5"/>
                    </a:lnTo>
                    <a:lnTo>
                      <a:pt x="189" y="3"/>
                    </a:lnTo>
                    <a:lnTo>
                      <a:pt x="191" y="2"/>
                    </a:lnTo>
                    <a:lnTo>
                      <a:pt x="195" y="2"/>
                    </a:lnTo>
                    <a:lnTo>
                      <a:pt x="195" y="2"/>
                    </a:lnTo>
                    <a:lnTo>
                      <a:pt x="206" y="2"/>
                    </a:lnTo>
                    <a:lnTo>
                      <a:pt x="207" y="2"/>
                    </a:lnTo>
                    <a:lnTo>
                      <a:pt x="209" y="2"/>
                    </a:lnTo>
                    <a:lnTo>
                      <a:pt x="213" y="2"/>
                    </a:lnTo>
                    <a:lnTo>
                      <a:pt x="214" y="2"/>
                    </a:lnTo>
                    <a:lnTo>
                      <a:pt x="216" y="2"/>
                    </a:lnTo>
                    <a:lnTo>
                      <a:pt x="216" y="2"/>
                    </a:lnTo>
                    <a:lnTo>
                      <a:pt x="218" y="0"/>
                    </a:lnTo>
                    <a:lnTo>
                      <a:pt x="222" y="0"/>
                    </a:lnTo>
                    <a:lnTo>
                      <a:pt x="222" y="0"/>
                    </a:lnTo>
                    <a:lnTo>
                      <a:pt x="222" y="0"/>
                    </a:lnTo>
                    <a:lnTo>
                      <a:pt x="225" y="0"/>
                    </a:lnTo>
                    <a:lnTo>
                      <a:pt x="229" y="0"/>
                    </a:lnTo>
                    <a:lnTo>
                      <a:pt x="229" y="0"/>
                    </a:lnTo>
                    <a:lnTo>
                      <a:pt x="231" y="2"/>
                    </a:lnTo>
                    <a:lnTo>
                      <a:pt x="232" y="0"/>
                    </a:lnTo>
                    <a:lnTo>
                      <a:pt x="234" y="2"/>
                    </a:lnTo>
                    <a:lnTo>
                      <a:pt x="234" y="5"/>
                    </a:lnTo>
                    <a:lnTo>
                      <a:pt x="234" y="5"/>
                    </a:lnTo>
                    <a:lnTo>
                      <a:pt x="236" y="3"/>
                    </a:lnTo>
                    <a:lnTo>
                      <a:pt x="238" y="3"/>
                    </a:lnTo>
                    <a:lnTo>
                      <a:pt x="243" y="7"/>
                    </a:lnTo>
                    <a:lnTo>
                      <a:pt x="243" y="9"/>
                    </a:lnTo>
                    <a:lnTo>
                      <a:pt x="243" y="12"/>
                    </a:lnTo>
                    <a:lnTo>
                      <a:pt x="243" y="14"/>
                    </a:lnTo>
                    <a:lnTo>
                      <a:pt x="243" y="16"/>
                    </a:lnTo>
                    <a:lnTo>
                      <a:pt x="243" y="16"/>
                    </a:lnTo>
                    <a:lnTo>
                      <a:pt x="241" y="16"/>
                    </a:lnTo>
                    <a:lnTo>
                      <a:pt x="241" y="18"/>
                    </a:lnTo>
                    <a:lnTo>
                      <a:pt x="243" y="18"/>
                    </a:lnTo>
                    <a:lnTo>
                      <a:pt x="245" y="20"/>
                    </a:lnTo>
                    <a:lnTo>
                      <a:pt x="247" y="21"/>
                    </a:lnTo>
                    <a:lnTo>
                      <a:pt x="247" y="23"/>
                    </a:lnTo>
                    <a:lnTo>
                      <a:pt x="248" y="21"/>
                    </a:lnTo>
                    <a:lnTo>
                      <a:pt x="250" y="21"/>
                    </a:lnTo>
                    <a:lnTo>
                      <a:pt x="250" y="21"/>
                    </a:lnTo>
                    <a:lnTo>
                      <a:pt x="252" y="21"/>
                    </a:lnTo>
                    <a:lnTo>
                      <a:pt x="252" y="21"/>
                    </a:lnTo>
                    <a:lnTo>
                      <a:pt x="252" y="23"/>
                    </a:lnTo>
                    <a:lnTo>
                      <a:pt x="263" y="28"/>
                    </a:lnTo>
                    <a:lnTo>
                      <a:pt x="264" y="28"/>
                    </a:lnTo>
                    <a:lnTo>
                      <a:pt x="266" y="30"/>
                    </a:lnTo>
                    <a:lnTo>
                      <a:pt x="270" y="30"/>
                    </a:lnTo>
                    <a:lnTo>
                      <a:pt x="259" y="37"/>
                    </a:lnTo>
                    <a:lnTo>
                      <a:pt x="259" y="39"/>
                    </a:lnTo>
                    <a:lnTo>
                      <a:pt x="259" y="39"/>
                    </a:lnTo>
                    <a:lnTo>
                      <a:pt x="259" y="41"/>
                    </a:lnTo>
                    <a:lnTo>
                      <a:pt x="257" y="43"/>
                    </a:lnTo>
                    <a:lnTo>
                      <a:pt x="257" y="45"/>
                    </a:lnTo>
                    <a:lnTo>
                      <a:pt x="256" y="43"/>
                    </a:lnTo>
                    <a:lnTo>
                      <a:pt x="254" y="43"/>
                    </a:lnTo>
                    <a:lnTo>
                      <a:pt x="248" y="43"/>
                    </a:lnTo>
                    <a:lnTo>
                      <a:pt x="248" y="43"/>
                    </a:lnTo>
                    <a:lnTo>
                      <a:pt x="247" y="45"/>
                    </a:lnTo>
                    <a:lnTo>
                      <a:pt x="247" y="45"/>
                    </a:lnTo>
                    <a:lnTo>
                      <a:pt x="245" y="46"/>
                    </a:lnTo>
                    <a:lnTo>
                      <a:pt x="243" y="45"/>
                    </a:lnTo>
                    <a:lnTo>
                      <a:pt x="241" y="45"/>
                    </a:lnTo>
                    <a:lnTo>
                      <a:pt x="241" y="46"/>
                    </a:lnTo>
                    <a:lnTo>
                      <a:pt x="239" y="48"/>
                    </a:lnTo>
                    <a:lnTo>
                      <a:pt x="239" y="48"/>
                    </a:lnTo>
                    <a:lnTo>
                      <a:pt x="238" y="46"/>
                    </a:lnTo>
                    <a:lnTo>
                      <a:pt x="236" y="48"/>
                    </a:lnTo>
                    <a:lnTo>
                      <a:pt x="234" y="46"/>
                    </a:lnTo>
                    <a:lnTo>
                      <a:pt x="231" y="46"/>
                    </a:lnTo>
                    <a:lnTo>
                      <a:pt x="231" y="46"/>
                    </a:lnTo>
                    <a:lnTo>
                      <a:pt x="229" y="46"/>
                    </a:lnTo>
                    <a:lnTo>
                      <a:pt x="216" y="41"/>
                    </a:lnTo>
                    <a:lnTo>
                      <a:pt x="214" y="41"/>
                    </a:lnTo>
                    <a:lnTo>
                      <a:pt x="213" y="43"/>
                    </a:lnTo>
                    <a:lnTo>
                      <a:pt x="211" y="43"/>
                    </a:lnTo>
                    <a:lnTo>
                      <a:pt x="211" y="43"/>
                    </a:lnTo>
                    <a:lnTo>
                      <a:pt x="209" y="43"/>
                    </a:lnTo>
                    <a:lnTo>
                      <a:pt x="209" y="46"/>
                    </a:lnTo>
                    <a:lnTo>
                      <a:pt x="207" y="50"/>
                    </a:lnTo>
                    <a:lnTo>
                      <a:pt x="207" y="50"/>
                    </a:lnTo>
                    <a:lnTo>
                      <a:pt x="209" y="50"/>
                    </a:lnTo>
                    <a:lnTo>
                      <a:pt x="211" y="52"/>
                    </a:lnTo>
                    <a:lnTo>
                      <a:pt x="211" y="53"/>
                    </a:lnTo>
                    <a:lnTo>
                      <a:pt x="209" y="53"/>
                    </a:lnTo>
                    <a:lnTo>
                      <a:pt x="209" y="55"/>
                    </a:lnTo>
                    <a:lnTo>
                      <a:pt x="209" y="55"/>
                    </a:lnTo>
                    <a:lnTo>
                      <a:pt x="209" y="57"/>
                    </a:lnTo>
                    <a:lnTo>
                      <a:pt x="211" y="57"/>
                    </a:lnTo>
                    <a:lnTo>
                      <a:pt x="214" y="57"/>
                    </a:lnTo>
                    <a:lnTo>
                      <a:pt x="214" y="57"/>
                    </a:lnTo>
                    <a:lnTo>
                      <a:pt x="214" y="59"/>
                    </a:lnTo>
                    <a:lnTo>
                      <a:pt x="214" y="59"/>
                    </a:lnTo>
                    <a:lnTo>
                      <a:pt x="213" y="61"/>
                    </a:lnTo>
                    <a:lnTo>
                      <a:pt x="211" y="61"/>
                    </a:lnTo>
                    <a:lnTo>
                      <a:pt x="211" y="62"/>
                    </a:lnTo>
                    <a:lnTo>
                      <a:pt x="214" y="66"/>
                    </a:lnTo>
                    <a:lnTo>
                      <a:pt x="214" y="68"/>
                    </a:lnTo>
                    <a:lnTo>
                      <a:pt x="214" y="70"/>
                    </a:lnTo>
                    <a:lnTo>
                      <a:pt x="211" y="71"/>
                    </a:lnTo>
                    <a:lnTo>
                      <a:pt x="211" y="73"/>
                    </a:lnTo>
                    <a:lnTo>
                      <a:pt x="213" y="73"/>
                    </a:lnTo>
                    <a:lnTo>
                      <a:pt x="213" y="77"/>
                    </a:lnTo>
                    <a:lnTo>
                      <a:pt x="216" y="78"/>
                    </a:lnTo>
                    <a:lnTo>
                      <a:pt x="216" y="80"/>
                    </a:lnTo>
                    <a:lnTo>
                      <a:pt x="218" y="80"/>
                    </a:lnTo>
                    <a:lnTo>
                      <a:pt x="220" y="82"/>
                    </a:lnTo>
                    <a:lnTo>
                      <a:pt x="220" y="80"/>
                    </a:lnTo>
                    <a:lnTo>
                      <a:pt x="222" y="80"/>
                    </a:lnTo>
                    <a:lnTo>
                      <a:pt x="222" y="84"/>
                    </a:lnTo>
                    <a:lnTo>
                      <a:pt x="223" y="87"/>
                    </a:lnTo>
                    <a:lnTo>
                      <a:pt x="223" y="87"/>
                    </a:lnTo>
                    <a:lnTo>
                      <a:pt x="229" y="87"/>
                    </a:lnTo>
                    <a:lnTo>
                      <a:pt x="231" y="89"/>
                    </a:lnTo>
                    <a:lnTo>
                      <a:pt x="231" y="87"/>
                    </a:lnTo>
                    <a:lnTo>
                      <a:pt x="232" y="91"/>
                    </a:lnTo>
                    <a:lnTo>
                      <a:pt x="232" y="91"/>
                    </a:lnTo>
                    <a:lnTo>
                      <a:pt x="232" y="93"/>
                    </a:lnTo>
                    <a:lnTo>
                      <a:pt x="232" y="95"/>
                    </a:lnTo>
                    <a:lnTo>
                      <a:pt x="231" y="95"/>
                    </a:lnTo>
                    <a:lnTo>
                      <a:pt x="229" y="96"/>
                    </a:lnTo>
                    <a:lnTo>
                      <a:pt x="227" y="95"/>
                    </a:lnTo>
                    <a:lnTo>
                      <a:pt x="225" y="95"/>
                    </a:lnTo>
                    <a:lnTo>
                      <a:pt x="225" y="96"/>
                    </a:lnTo>
                    <a:lnTo>
                      <a:pt x="222" y="98"/>
                    </a:lnTo>
                    <a:lnTo>
                      <a:pt x="220" y="100"/>
                    </a:lnTo>
                    <a:lnTo>
                      <a:pt x="220" y="103"/>
                    </a:lnTo>
                    <a:lnTo>
                      <a:pt x="222" y="105"/>
                    </a:lnTo>
                    <a:lnTo>
                      <a:pt x="222" y="107"/>
                    </a:lnTo>
                    <a:lnTo>
                      <a:pt x="222" y="107"/>
                    </a:lnTo>
                    <a:lnTo>
                      <a:pt x="223" y="107"/>
                    </a:lnTo>
                    <a:lnTo>
                      <a:pt x="222" y="109"/>
                    </a:lnTo>
                    <a:lnTo>
                      <a:pt x="220" y="109"/>
                    </a:lnTo>
                    <a:lnTo>
                      <a:pt x="220" y="111"/>
                    </a:lnTo>
                    <a:lnTo>
                      <a:pt x="220" y="112"/>
                    </a:lnTo>
                    <a:lnTo>
                      <a:pt x="222" y="112"/>
                    </a:lnTo>
                    <a:lnTo>
                      <a:pt x="223" y="112"/>
                    </a:lnTo>
                    <a:lnTo>
                      <a:pt x="225" y="114"/>
                    </a:lnTo>
                    <a:lnTo>
                      <a:pt x="223" y="114"/>
                    </a:lnTo>
                    <a:lnTo>
                      <a:pt x="223" y="116"/>
                    </a:lnTo>
                    <a:lnTo>
                      <a:pt x="222" y="114"/>
                    </a:lnTo>
                    <a:lnTo>
                      <a:pt x="222" y="114"/>
                    </a:lnTo>
                    <a:lnTo>
                      <a:pt x="220" y="116"/>
                    </a:lnTo>
                    <a:lnTo>
                      <a:pt x="216" y="118"/>
                    </a:lnTo>
                    <a:lnTo>
                      <a:pt x="213" y="123"/>
                    </a:lnTo>
                    <a:lnTo>
                      <a:pt x="211" y="123"/>
                    </a:lnTo>
                    <a:lnTo>
                      <a:pt x="209" y="127"/>
                    </a:lnTo>
                    <a:lnTo>
                      <a:pt x="209" y="128"/>
                    </a:lnTo>
                    <a:lnTo>
                      <a:pt x="209" y="130"/>
                    </a:lnTo>
                    <a:lnTo>
                      <a:pt x="207" y="132"/>
                    </a:lnTo>
                    <a:lnTo>
                      <a:pt x="206" y="134"/>
                    </a:lnTo>
                    <a:lnTo>
                      <a:pt x="204" y="134"/>
                    </a:lnTo>
                    <a:lnTo>
                      <a:pt x="202" y="136"/>
                    </a:lnTo>
                    <a:lnTo>
                      <a:pt x="191" y="153"/>
                    </a:lnTo>
                    <a:lnTo>
                      <a:pt x="188" y="155"/>
                    </a:lnTo>
                    <a:lnTo>
                      <a:pt x="175" y="171"/>
                    </a:lnTo>
                    <a:lnTo>
                      <a:pt x="173" y="171"/>
                    </a:lnTo>
                    <a:lnTo>
                      <a:pt x="173" y="173"/>
                    </a:lnTo>
                    <a:lnTo>
                      <a:pt x="166" y="171"/>
                    </a:lnTo>
                    <a:lnTo>
                      <a:pt x="163" y="173"/>
                    </a:lnTo>
                    <a:lnTo>
                      <a:pt x="161" y="175"/>
                    </a:lnTo>
                    <a:lnTo>
                      <a:pt x="161" y="175"/>
                    </a:lnTo>
                    <a:lnTo>
                      <a:pt x="159" y="175"/>
                    </a:lnTo>
                    <a:lnTo>
                      <a:pt x="157" y="170"/>
                    </a:lnTo>
                    <a:lnTo>
                      <a:pt x="156" y="170"/>
                    </a:lnTo>
                    <a:lnTo>
                      <a:pt x="154" y="170"/>
                    </a:lnTo>
                    <a:lnTo>
                      <a:pt x="141" y="184"/>
                    </a:lnTo>
                    <a:lnTo>
                      <a:pt x="139" y="191"/>
                    </a:lnTo>
                    <a:lnTo>
                      <a:pt x="139" y="193"/>
                    </a:lnTo>
                    <a:lnTo>
                      <a:pt x="139" y="195"/>
                    </a:lnTo>
                    <a:lnTo>
                      <a:pt x="141" y="195"/>
                    </a:lnTo>
                    <a:lnTo>
                      <a:pt x="143" y="195"/>
                    </a:lnTo>
                    <a:lnTo>
                      <a:pt x="145" y="196"/>
                    </a:lnTo>
                    <a:lnTo>
                      <a:pt x="148" y="196"/>
                    </a:lnTo>
                    <a:lnTo>
                      <a:pt x="150" y="196"/>
                    </a:lnTo>
                    <a:lnTo>
                      <a:pt x="150" y="196"/>
                    </a:lnTo>
                    <a:lnTo>
                      <a:pt x="150" y="198"/>
                    </a:lnTo>
                    <a:lnTo>
                      <a:pt x="148" y="205"/>
                    </a:lnTo>
                    <a:lnTo>
                      <a:pt x="148" y="207"/>
                    </a:lnTo>
                    <a:lnTo>
                      <a:pt x="148" y="207"/>
                    </a:lnTo>
                    <a:lnTo>
                      <a:pt x="152" y="211"/>
                    </a:lnTo>
                    <a:lnTo>
                      <a:pt x="154" y="211"/>
                    </a:lnTo>
                    <a:lnTo>
                      <a:pt x="156" y="211"/>
                    </a:lnTo>
                    <a:lnTo>
                      <a:pt x="157" y="211"/>
                    </a:lnTo>
                    <a:lnTo>
                      <a:pt x="157" y="212"/>
                    </a:lnTo>
                    <a:lnTo>
                      <a:pt x="157" y="218"/>
                    </a:lnTo>
                    <a:lnTo>
                      <a:pt x="159" y="220"/>
                    </a:lnTo>
                    <a:lnTo>
                      <a:pt x="159" y="221"/>
                    </a:lnTo>
                    <a:lnTo>
                      <a:pt x="163" y="225"/>
                    </a:lnTo>
                    <a:lnTo>
                      <a:pt x="163" y="225"/>
                    </a:lnTo>
                    <a:lnTo>
                      <a:pt x="164" y="227"/>
                    </a:lnTo>
                    <a:lnTo>
                      <a:pt x="164" y="228"/>
                    </a:lnTo>
                    <a:lnTo>
                      <a:pt x="163" y="228"/>
                    </a:lnTo>
                    <a:lnTo>
                      <a:pt x="163" y="228"/>
                    </a:lnTo>
                    <a:lnTo>
                      <a:pt x="163" y="232"/>
                    </a:lnTo>
                    <a:lnTo>
                      <a:pt x="163" y="234"/>
                    </a:lnTo>
                    <a:lnTo>
                      <a:pt x="164" y="234"/>
                    </a:lnTo>
                    <a:lnTo>
                      <a:pt x="164" y="234"/>
                    </a:lnTo>
                    <a:lnTo>
                      <a:pt x="163" y="234"/>
                    </a:lnTo>
                    <a:lnTo>
                      <a:pt x="161" y="236"/>
                    </a:lnTo>
                    <a:lnTo>
                      <a:pt x="161" y="236"/>
                    </a:lnTo>
                    <a:lnTo>
                      <a:pt x="161" y="237"/>
                    </a:lnTo>
                    <a:lnTo>
                      <a:pt x="157" y="236"/>
                    </a:lnTo>
                    <a:lnTo>
                      <a:pt x="157" y="236"/>
                    </a:lnTo>
                    <a:lnTo>
                      <a:pt x="157" y="236"/>
                    </a:lnTo>
                    <a:lnTo>
                      <a:pt x="157" y="234"/>
                    </a:lnTo>
                    <a:lnTo>
                      <a:pt x="157" y="234"/>
                    </a:lnTo>
                    <a:lnTo>
                      <a:pt x="156" y="232"/>
                    </a:lnTo>
                    <a:lnTo>
                      <a:pt x="150" y="236"/>
                    </a:lnTo>
                    <a:lnTo>
                      <a:pt x="148" y="237"/>
                    </a:lnTo>
                    <a:lnTo>
                      <a:pt x="148" y="237"/>
                    </a:lnTo>
                    <a:lnTo>
                      <a:pt x="143" y="237"/>
                    </a:lnTo>
                    <a:lnTo>
                      <a:pt x="141" y="236"/>
                    </a:lnTo>
                    <a:lnTo>
                      <a:pt x="139" y="236"/>
                    </a:lnTo>
                    <a:lnTo>
                      <a:pt x="138" y="236"/>
                    </a:lnTo>
                    <a:lnTo>
                      <a:pt x="132" y="236"/>
                    </a:lnTo>
                    <a:lnTo>
                      <a:pt x="131" y="236"/>
                    </a:lnTo>
                    <a:lnTo>
                      <a:pt x="131" y="236"/>
                    </a:lnTo>
                    <a:lnTo>
                      <a:pt x="129" y="236"/>
                    </a:lnTo>
                    <a:lnTo>
                      <a:pt x="129" y="234"/>
                    </a:lnTo>
                    <a:lnTo>
                      <a:pt x="129" y="234"/>
                    </a:lnTo>
                    <a:lnTo>
                      <a:pt x="127" y="236"/>
                    </a:lnTo>
                    <a:lnTo>
                      <a:pt x="127" y="241"/>
                    </a:lnTo>
                    <a:lnTo>
                      <a:pt x="122" y="241"/>
                    </a:lnTo>
                    <a:lnTo>
                      <a:pt x="122" y="241"/>
                    </a:lnTo>
                    <a:lnTo>
                      <a:pt x="120" y="241"/>
                    </a:lnTo>
                    <a:lnTo>
                      <a:pt x="120" y="243"/>
                    </a:lnTo>
                    <a:lnTo>
                      <a:pt x="118" y="243"/>
                    </a:lnTo>
                    <a:lnTo>
                      <a:pt x="118" y="243"/>
                    </a:lnTo>
                    <a:lnTo>
                      <a:pt x="116" y="245"/>
                    </a:lnTo>
                    <a:lnTo>
                      <a:pt x="114" y="245"/>
                    </a:lnTo>
                    <a:lnTo>
                      <a:pt x="111" y="243"/>
                    </a:lnTo>
                    <a:lnTo>
                      <a:pt x="107" y="243"/>
                    </a:lnTo>
                    <a:lnTo>
                      <a:pt x="107" y="243"/>
                    </a:lnTo>
                    <a:lnTo>
                      <a:pt x="107" y="241"/>
                    </a:lnTo>
                    <a:lnTo>
                      <a:pt x="104" y="239"/>
                    </a:lnTo>
                    <a:lnTo>
                      <a:pt x="102" y="230"/>
                    </a:lnTo>
                    <a:lnTo>
                      <a:pt x="102" y="228"/>
                    </a:lnTo>
                    <a:lnTo>
                      <a:pt x="100" y="228"/>
                    </a:lnTo>
                    <a:lnTo>
                      <a:pt x="95" y="225"/>
                    </a:lnTo>
                    <a:lnTo>
                      <a:pt x="93" y="220"/>
                    </a:lnTo>
                    <a:lnTo>
                      <a:pt x="93" y="218"/>
                    </a:lnTo>
                    <a:lnTo>
                      <a:pt x="89" y="216"/>
                    </a:lnTo>
                    <a:lnTo>
                      <a:pt x="73" y="216"/>
                    </a:lnTo>
                    <a:lnTo>
                      <a:pt x="70" y="218"/>
                    </a:lnTo>
                    <a:lnTo>
                      <a:pt x="63" y="218"/>
                    </a:lnTo>
                    <a:lnTo>
                      <a:pt x="61" y="221"/>
                    </a:lnTo>
                    <a:lnTo>
                      <a:pt x="59" y="220"/>
                    </a:lnTo>
                    <a:lnTo>
                      <a:pt x="56" y="220"/>
                    </a:lnTo>
                    <a:lnTo>
                      <a:pt x="54" y="216"/>
                    </a:lnTo>
                    <a:lnTo>
                      <a:pt x="48" y="218"/>
                    </a:lnTo>
                    <a:lnTo>
                      <a:pt x="45" y="216"/>
                    </a:lnTo>
                    <a:lnTo>
                      <a:pt x="43" y="220"/>
                    </a:lnTo>
                    <a:lnTo>
                      <a:pt x="27" y="218"/>
                    </a:lnTo>
                    <a:lnTo>
                      <a:pt x="23" y="221"/>
                    </a:lnTo>
                    <a:lnTo>
                      <a:pt x="22" y="220"/>
                    </a:lnTo>
                    <a:lnTo>
                      <a:pt x="18" y="221"/>
                    </a:lnTo>
                    <a:lnTo>
                      <a:pt x="16" y="221"/>
                    </a:lnTo>
                    <a:lnTo>
                      <a:pt x="14" y="223"/>
                    </a:lnTo>
                    <a:lnTo>
                      <a:pt x="14" y="221"/>
                    </a:lnTo>
                    <a:lnTo>
                      <a:pt x="13" y="22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5" name="Freeform 3067">
                <a:extLst>
                  <a:ext uri="{FF2B5EF4-FFF2-40B4-BE49-F238E27FC236}">
                    <a16:creationId xmlns:a16="http://schemas.microsoft.com/office/drawing/2014/main" id="{87FB1BA3-FB67-B441-AB52-5CA8E8F16E26}"/>
                  </a:ext>
                </a:extLst>
              </p:cNvPr>
              <p:cNvSpPr>
                <a:spLocks/>
              </p:cNvSpPr>
              <p:nvPr/>
            </p:nvSpPr>
            <p:spPr bwMode="auto">
              <a:xfrm>
                <a:off x="3805" y="1947"/>
                <a:ext cx="175" cy="84"/>
              </a:xfrm>
              <a:custGeom>
                <a:avLst/>
                <a:gdLst>
                  <a:gd name="T0" fmla="*/ 73 w 175"/>
                  <a:gd name="T1" fmla="*/ 75 h 84"/>
                  <a:gd name="T2" fmla="*/ 84 w 175"/>
                  <a:gd name="T3" fmla="*/ 66 h 84"/>
                  <a:gd name="T4" fmla="*/ 87 w 175"/>
                  <a:gd name="T5" fmla="*/ 64 h 84"/>
                  <a:gd name="T6" fmla="*/ 93 w 175"/>
                  <a:gd name="T7" fmla="*/ 60 h 84"/>
                  <a:gd name="T8" fmla="*/ 100 w 175"/>
                  <a:gd name="T9" fmla="*/ 59 h 84"/>
                  <a:gd name="T10" fmla="*/ 112 w 175"/>
                  <a:gd name="T11" fmla="*/ 62 h 84"/>
                  <a:gd name="T12" fmla="*/ 118 w 175"/>
                  <a:gd name="T13" fmla="*/ 55 h 84"/>
                  <a:gd name="T14" fmla="*/ 143 w 175"/>
                  <a:gd name="T15" fmla="*/ 46 h 84"/>
                  <a:gd name="T16" fmla="*/ 150 w 175"/>
                  <a:gd name="T17" fmla="*/ 39 h 84"/>
                  <a:gd name="T18" fmla="*/ 175 w 175"/>
                  <a:gd name="T19" fmla="*/ 23 h 84"/>
                  <a:gd name="T20" fmla="*/ 173 w 175"/>
                  <a:gd name="T21" fmla="*/ 21 h 84"/>
                  <a:gd name="T22" fmla="*/ 162 w 175"/>
                  <a:gd name="T23" fmla="*/ 16 h 84"/>
                  <a:gd name="T24" fmla="*/ 150 w 175"/>
                  <a:gd name="T25" fmla="*/ 9 h 84"/>
                  <a:gd name="T26" fmla="*/ 128 w 175"/>
                  <a:gd name="T27" fmla="*/ 7 h 84"/>
                  <a:gd name="T28" fmla="*/ 121 w 175"/>
                  <a:gd name="T29" fmla="*/ 5 h 84"/>
                  <a:gd name="T30" fmla="*/ 95 w 175"/>
                  <a:gd name="T31" fmla="*/ 7 h 84"/>
                  <a:gd name="T32" fmla="*/ 91 w 175"/>
                  <a:gd name="T33" fmla="*/ 5 h 84"/>
                  <a:gd name="T34" fmla="*/ 77 w 175"/>
                  <a:gd name="T35" fmla="*/ 0 h 84"/>
                  <a:gd name="T36" fmla="*/ 73 w 175"/>
                  <a:gd name="T37" fmla="*/ 2 h 84"/>
                  <a:gd name="T38" fmla="*/ 68 w 175"/>
                  <a:gd name="T39" fmla="*/ 5 h 84"/>
                  <a:gd name="T40" fmla="*/ 66 w 175"/>
                  <a:gd name="T41" fmla="*/ 10 h 84"/>
                  <a:gd name="T42" fmla="*/ 64 w 175"/>
                  <a:gd name="T43" fmla="*/ 18 h 84"/>
                  <a:gd name="T44" fmla="*/ 37 w 175"/>
                  <a:gd name="T45" fmla="*/ 10 h 84"/>
                  <a:gd name="T46" fmla="*/ 28 w 175"/>
                  <a:gd name="T47" fmla="*/ 10 h 84"/>
                  <a:gd name="T48" fmla="*/ 27 w 175"/>
                  <a:gd name="T49" fmla="*/ 16 h 84"/>
                  <a:gd name="T50" fmla="*/ 30 w 175"/>
                  <a:gd name="T51" fmla="*/ 21 h 84"/>
                  <a:gd name="T52" fmla="*/ 27 w 175"/>
                  <a:gd name="T53" fmla="*/ 25 h 84"/>
                  <a:gd name="T54" fmla="*/ 16 w 175"/>
                  <a:gd name="T55" fmla="*/ 37 h 84"/>
                  <a:gd name="T56" fmla="*/ 20 w 175"/>
                  <a:gd name="T57" fmla="*/ 39 h 84"/>
                  <a:gd name="T58" fmla="*/ 25 w 175"/>
                  <a:gd name="T59" fmla="*/ 43 h 84"/>
                  <a:gd name="T60" fmla="*/ 34 w 175"/>
                  <a:gd name="T61" fmla="*/ 46 h 84"/>
                  <a:gd name="T62" fmla="*/ 36 w 175"/>
                  <a:gd name="T63" fmla="*/ 43 h 84"/>
                  <a:gd name="T64" fmla="*/ 39 w 175"/>
                  <a:gd name="T65" fmla="*/ 39 h 84"/>
                  <a:gd name="T66" fmla="*/ 41 w 175"/>
                  <a:gd name="T67" fmla="*/ 43 h 84"/>
                  <a:gd name="T68" fmla="*/ 48 w 175"/>
                  <a:gd name="T69" fmla="*/ 46 h 84"/>
                  <a:gd name="T70" fmla="*/ 57 w 175"/>
                  <a:gd name="T71" fmla="*/ 52 h 84"/>
                  <a:gd name="T72" fmla="*/ 61 w 175"/>
                  <a:gd name="T73" fmla="*/ 52 h 84"/>
                  <a:gd name="T74" fmla="*/ 55 w 175"/>
                  <a:gd name="T75" fmla="*/ 55 h 84"/>
                  <a:gd name="T76" fmla="*/ 52 w 175"/>
                  <a:gd name="T77" fmla="*/ 59 h 84"/>
                  <a:gd name="T78" fmla="*/ 48 w 175"/>
                  <a:gd name="T79" fmla="*/ 59 h 84"/>
                  <a:gd name="T80" fmla="*/ 45 w 175"/>
                  <a:gd name="T81" fmla="*/ 60 h 84"/>
                  <a:gd name="T82" fmla="*/ 41 w 175"/>
                  <a:gd name="T83" fmla="*/ 64 h 84"/>
                  <a:gd name="T84" fmla="*/ 32 w 175"/>
                  <a:gd name="T85" fmla="*/ 64 h 84"/>
                  <a:gd name="T86" fmla="*/ 25 w 175"/>
                  <a:gd name="T87" fmla="*/ 66 h 84"/>
                  <a:gd name="T88" fmla="*/ 21 w 175"/>
                  <a:gd name="T89" fmla="*/ 69 h 84"/>
                  <a:gd name="T90" fmla="*/ 16 w 175"/>
                  <a:gd name="T91" fmla="*/ 68 h 84"/>
                  <a:gd name="T92" fmla="*/ 0 w 175"/>
                  <a:gd name="T93" fmla="*/ 69 h 84"/>
                  <a:gd name="T94" fmla="*/ 2 w 175"/>
                  <a:gd name="T95" fmla="*/ 78 h 84"/>
                  <a:gd name="T96" fmla="*/ 5 w 175"/>
                  <a:gd name="T97" fmla="*/ 78 h 84"/>
                  <a:gd name="T98" fmla="*/ 20 w 175"/>
                  <a:gd name="T99" fmla="*/ 78 h 84"/>
                  <a:gd name="T100" fmla="*/ 23 w 175"/>
                  <a:gd name="T101" fmla="*/ 80 h 84"/>
                  <a:gd name="T102" fmla="*/ 34 w 175"/>
                  <a:gd name="T103" fmla="*/ 78 h 84"/>
                  <a:gd name="T104" fmla="*/ 39 w 175"/>
                  <a:gd name="T105" fmla="*/ 80 h 84"/>
                  <a:gd name="T106" fmla="*/ 45 w 175"/>
                  <a:gd name="T107" fmla="*/ 84 h 84"/>
                  <a:gd name="T108" fmla="*/ 52 w 175"/>
                  <a:gd name="T109" fmla="*/ 82 h 84"/>
                  <a:gd name="T110" fmla="*/ 61 w 175"/>
                  <a:gd name="T111" fmla="*/ 82 h 84"/>
                  <a:gd name="T112" fmla="*/ 66 w 175"/>
                  <a:gd name="T113" fmla="*/ 82 h 84"/>
                  <a:gd name="T114" fmla="*/ 73 w 175"/>
                  <a:gd name="T115"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5" h="84">
                    <a:moveTo>
                      <a:pt x="73" y="78"/>
                    </a:moveTo>
                    <a:lnTo>
                      <a:pt x="73" y="75"/>
                    </a:lnTo>
                    <a:lnTo>
                      <a:pt x="75" y="69"/>
                    </a:lnTo>
                    <a:lnTo>
                      <a:pt x="84" y="66"/>
                    </a:lnTo>
                    <a:lnTo>
                      <a:pt x="86" y="64"/>
                    </a:lnTo>
                    <a:lnTo>
                      <a:pt x="87" y="64"/>
                    </a:lnTo>
                    <a:lnTo>
                      <a:pt x="89" y="60"/>
                    </a:lnTo>
                    <a:lnTo>
                      <a:pt x="93" y="60"/>
                    </a:lnTo>
                    <a:lnTo>
                      <a:pt x="96" y="59"/>
                    </a:lnTo>
                    <a:lnTo>
                      <a:pt x="100" y="59"/>
                    </a:lnTo>
                    <a:lnTo>
                      <a:pt x="102" y="64"/>
                    </a:lnTo>
                    <a:lnTo>
                      <a:pt x="112" y="62"/>
                    </a:lnTo>
                    <a:lnTo>
                      <a:pt x="116" y="60"/>
                    </a:lnTo>
                    <a:lnTo>
                      <a:pt x="118" y="55"/>
                    </a:lnTo>
                    <a:lnTo>
                      <a:pt x="121" y="52"/>
                    </a:lnTo>
                    <a:lnTo>
                      <a:pt x="143" y="46"/>
                    </a:lnTo>
                    <a:lnTo>
                      <a:pt x="145" y="43"/>
                    </a:lnTo>
                    <a:lnTo>
                      <a:pt x="150" y="39"/>
                    </a:lnTo>
                    <a:lnTo>
                      <a:pt x="173" y="28"/>
                    </a:lnTo>
                    <a:lnTo>
                      <a:pt x="175" y="23"/>
                    </a:lnTo>
                    <a:lnTo>
                      <a:pt x="175" y="21"/>
                    </a:lnTo>
                    <a:lnTo>
                      <a:pt x="173" y="21"/>
                    </a:lnTo>
                    <a:lnTo>
                      <a:pt x="168" y="18"/>
                    </a:lnTo>
                    <a:lnTo>
                      <a:pt x="162" y="16"/>
                    </a:lnTo>
                    <a:lnTo>
                      <a:pt x="159" y="10"/>
                    </a:lnTo>
                    <a:lnTo>
                      <a:pt x="150" y="9"/>
                    </a:lnTo>
                    <a:lnTo>
                      <a:pt x="148" y="9"/>
                    </a:lnTo>
                    <a:lnTo>
                      <a:pt x="128" y="7"/>
                    </a:lnTo>
                    <a:lnTo>
                      <a:pt x="125" y="5"/>
                    </a:lnTo>
                    <a:lnTo>
                      <a:pt x="121" y="5"/>
                    </a:lnTo>
                    <a:lnTo>
                      <a:pt x="118" y="7"/>
                    </a:lnTo>
                    <a:lnTo>
                      <a:pt x="95" y="7"/>
                    </a:lnTo>
                    <a:lnTo>
                      <a:pt x="93" y="5"/>
                    </a:lnTo>
                    <a:lnTo>
                      <a:pt x="91" y="5"/>
                    </a:lnTo>
                    <a:lnTo>
                      <a:pt x="86" y="5"/>
                    </a:lnTo>
                    <a:lnTo>
                      <a:pt x="77" y="0"/>
                    </a:lnTo>
                    <a:lnTo>
                      <a:pt x="75" y="2"/>
                    </a:lnTo>
                    <a:lnTo>
                      <a:pt x="73" y="2"/>
                    </a:lnTo>
                    <a:lnTo>
                      <a:pt x="71" y="3"/>
                    </a:lnTo>
                    <a:lnTo>
                      <a:pt x="68" y="5"/>
                    </a:lnTo>
                    <a:lnTo>
                      <a:pt x="68" y="9"/>
                    </a:lnTo>
                    <a:lnTo>
                      <a:pt x="66" y="10"/>
                    </a:lnTo>
                    <a:lnTo>
                      <a:pt x="64" y="14"/>
                    </a:lnTo>
                    <a:lnTo>
                      <a:pt x="64" y="18"/>
                    </a:lnTo>
                    <a:lnTo>
                      <a:pt x="39" y="10"/>
                    </a:lnTo>
                    <a:lnTo>
                      <a:pt x="37" y="10"/>
                    </a:lnTo>
                    <a:lnTo>
                      <a:pt x="36" y="9"/>
                    </a:lnTo>
                    <a:lnTo>
                      <a:pt x="28" y="10"/>
                    </a:lnTo>
                    <a:lnTo>
                      <a:pt x="27" y="12"/>
                    </a:lnTo>
                    <a:lnTo>
                      <a:pt x="27" y="16"/>
                    </a:lnTo>
                    <a:lnTo>
                      <a:pt x="25" y="19"/>
                    </a:lnTo>
                    <a:lnTo>
                      <a:pt x="30" y="21"/>
                    </a:lnTo>
                    <a:lnTo>
                      <a:pt x="30" y="23"/>
                    </a:lnTo>
                    <a:lnTo>
                      <a:pt x="27" y="25"/>
                    </a:lnTo>
                    <a:lnTo>
                      <a:pt x="16" y="35"/>
                    </a:lnTo>
                    <a:lnTo>
                      <a:pt x="16" y="37"/>
                    </a:lnTo>
                    <a:lnTo>
                      <a:pt x="18" y="39"/>
                    </a:lnTo>
                    <a:lnTo>
                      <a:pt x="20" y="39"/>
                    </a:lnTo>
                    <a:lnTo>
                      <a:pt x="21" y="39"/>
                    </a:lnTo>
                    <a:lnTo>
                      <a:pt x="25" y="43"/>
                    </a:lnTo>
                    <a:lnTo>
                      <a:pt x="30" y="46"/>
                    </a:lnTo>
                    <a:lnTo>
                      <a:pt x="34" y="46"/>
                    </a:lnTo>
                    <a:lnTo>
                      <a:pt x="34" y="43"/>
                    </a:lnTo>
                    <a:lnTo>
                      <a:pt x="36" y="43"/>
                    </a:lnTo>
                    <a:lnTo>
                      <a:pt x="37" y="37"/>
                    </a:lnTo>
                    <a:lnTo>
                      <a:pt x="39" y="39"/>
                    </a:lnTo>
                    <a:lnTo>
                      <a:pt x="41" y="41"/>
                    </a:lnTo>
                    <a:lnTo>
                      <a:pt x="41" y="43"/>
                    </a:lnTo>
                    <a:lnTo>
                      <a:pt x="46" y="46"/>
                    </a:lnTo>
                    <a:lnTo>
                      <a:pt x="48" y="46"/>
                    </a:lnTo>
                    <a:lnTo>
                      <a:pt x="52" y="50"/>
                    </a:lnTo>
                    <a:lnTo>
                      <a:pt x="57" y="52"/>
                    </a:lnTo>
                    <a:lnTo>
                      <a:pt x="59" y="50"/>
                    </a:lnTo>
                    <a:lnTo>
                      <a:pt x="61" y="52"/>
                    </a:lnTo>
                    <a:lnTo>
                      <a:pt x="61" y="53"/>
                    </a:lnTo>
                    <a:lnTo>
                      <a:pt x="55" y="55"/>
                    </a:lnTo>
                    <a:lnTo>
                      <a:pt x="53" y="57"/>
                    </a:lnTo>
                    <a:lnTo>
                      <a:pt x="52" y="59"/>
                    </a:lnTo>
                    <a:lnTo>
                      <a:pt x="50" y="57"/>
                    </a:lnTo>
                    <a:lnTo>
                      <a:pt x="48" y="59"/>
                    </a:lnTo>
                    <a:lnTo>
                      <a:pt x="46" y="59"/>
                    </a:lnTo>
                    <a:lnTo>
                      <a:pt x="45" y="60"/>
                    </a:lnTo>
                    <a:lnTo>
                      <a:pt x="43" y="62"/>
                    </a:lnTo>
                    <a:lnTo>
                      <a:pt x="41" y="64"/>
                    </a:lnTo>
                    <a:lnTo>
                      <a:pt x="36" y="66"/>
                    </a:lnTo>
                    <a:lnTo>
                      <a:pt x="32" y="64"/>
                    </a:lnTo>
                    <a:lnTo>
                      <a:pt x="27" y="64"/>
                    </a:lnTo>
                    <a:lnTo>
                      <a:pt x="25" y="66"/>
                    </a:lnTo>
                    <a:lnTo>
                      <a:pt x="23" y="66"/>
                    </a:lnTo>
                    <a:lnTo>
                      <a:pt x="21" y="69"/>
                    </a:lnTo>
                    <a:lnTo>
                      <a:pt x="20" y="69"/>
                    </a:lnTo>
                    <a:lnTo>
                      <a:pt x="16" y="68"/>
                    </a:lnTo>
                    <a:lnTo>
                      <a:pt x="5" y="68"/>
                    </a:lnTo>
                    <a:lnTo>
                      <a:pt x="0" y="69"/>
                    </a:lnTo>
                    <a:lnTo>
                      <a:pt x="0" y="77"/>
                    </a:lnTo>
                    <a:lnTo>
                      <a:pt x="2" y="78"/>
                    </a:lnTo>
                    <a:lnTo>
                      <a:pt x="3" y="78"/>
                    </a:lnTo>
                    <a:lnTo>
                      <a:pt x="5" y="78"/>
                    </a:lnTo>
                    <a:lnTo>
                      <a:pt x="11" y="78"/>
                    </a:lnTo>
                    <a:lnTo>
                      <a:pt x="20" y="78"/>
                    </a:lnTo>
                    <a:lnTo>
                      <a:pt x="21" y="78"/>
                    </a:lnTo>
                    <a:lnTo>
                      <a:pt x="23" y="80"/>
                    </a:lnTo>
                    <a:lnTo>
                      <a:pt x="25" y="80"/>
                    </a:lnTo>
                    <a:lnTo>
                      <a:pt x="34" y="78"/>
                    </a:lnTo>
                    <a:lnTo>
                      <a:pt x="36" y="78"/>
                    </a:lnTo>
                    <a:lnTo>
                      <a:pt x="39" y="80"/>
                    </a:lnTo>
                    <a:lnTo>
                      <a:pt x="41" y="84"/>
                    </a:lnTo>
                    <a:lnTo>
                      <a:pt x="45" y="84"/>
                    </a:lnTo>
                    <a:lnTo>
                      <a:pt x="46" y="84"/>
                    </a:lnTo>
                    <a:lnTo>
                      <a:pt x="52" y="82"/>
                    </a:lnTo>
                    <a:lnTo>
                      <a:pt x="55" y="82"/>
                    </a:lnTo>
                    <a:lnTo>
                      <a:pt x="61" y="82"/>
                    </a:lnTo>
                    <a:lnTo>
                      <a:pt x="64" y="82"/>
                    </a:lnTo>
                    <a:lnTo>
                      <a:pt x="66" y="82"/>
                    </a:lnTo>
                    <a:lnTo>
                      <a:pt x="68" y="78"/>
                    </a:lnTo>
                    <a:lnTo>
                      <a:pt x="73" y="7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6" name="Freeform 3068">
                <a:extLst>
                  <a:ext uri="{FF2B5EF4-FFF2-40B4-BE49-F238E27FC236}">
                    <a16:creationId xmlns:a16="http://schemas.microsoft.com/office/drawing/2014/main" id="{F6A1CA56-FCDB-3646-8A19-BE8EF6C83EDA}"/>
                  </a:ext>
                </a:extLst>
              </p:cNvPr>
              <p:cNvSpPr>
                <a:spLocks/>
              </p:cNvSpPr>
              <p:nvPr/>
            </p:nvSpPr>
            <p:spPr bwMode="auto">
              <a:xfrm>
                <a:off x="3805" y="1947"/>
                <a:ext cx="175" cy="84"/>
              </a:xfrm>
              <a:custGeom>
                <a:avLst/>
                <a:gdLst>
                  <a:gd name="T0" fmla="*/ 73 w 175"/>
                  <a:gd name="T1" fmla="*/ 75 h 84"/>
                  <a:gd name="T2" fmla="*/ 84 w 175"/>
                  <a:gd name="T3" fmla="*/ 66 h 84"/>
                  <a:gd name="T4" fmla="*/ 87 w 175"/>
                  <a:gd name="T5" fmla="*/ 64 h 84"/>
                  <a:gd name="T6" fmla="*/ 93 w 175"/>
                  <a:gd name="T7" fmla="*/ 60 h 84"/>
                  <a:gd name="T8" fmla="*/ 100 w 175"/>
                  <a:gd name="T9" fmla="*/ 59 h 84"/>
                  <a:gd name="T10" fmla="*/ 112 w 175"/>
                  <a:gd name="T11" fmla="*/ 62 h 84"/>
                  <a:gd name="T12" fmla="*/ 118 w 175"/>
                  <a:gd name="T13" fmla="*/ 55 h 84"/>
                  <a:gd name="T14" fmla="*/ 143 w 175"/>
                  <a:gd name="T15" fmla="*/ 46 h 84"/>
                  <a:gd name="T16" fmla="*/ 150 w 175"/>
                  <a:gd name="T17" fmla="*/ 39 h 84"/>
                  <a:gd name="T18" fmla="*/ 175 w 175"/>
                  <a:gd name="T19" fmla="*/ 23 h 84"/>
                  <a:gd name="T20" fmla="*/ 173 w 175"/>
                  <a:gd name="T21" fmla="*/ 21 h 84"/>
                  <a:gd name="T22" fmla="*/ 162 w 175"/>
                  <a:gd name="T23" fmla="*/ 16 h 84"/>
                  <a:gd name="T24" fmla="*/ 150 w 175"/>
                  <a:gd name="T25" fmla="*/ 9 h 84"/>
                  <a:gd name="T26" fmla="*/ 128 w 175"/>
                  <a:gd name="T27" fmla="*/ 7 h 84"/>
                  <a:gd name="T28" fmla="*/ 121 w 175"/>
                  <a:gd name="T29" fmla="*/ 5 h 84"/>
                  <a:gd name="T30" fmla="*/ 95 w 175"/>
                  <a:gd name="T31" fmla="*/ 7 h 84"/>
                  <a:gd name="T32" fmla="*/ 91 w 175"/>
                  <a:gd name="T33" fmla="*/ 5 h 84"/>
                  <a:gd name="T34" fmla="*/ 77 w 175"/>
                  <a:gd name="T35" fmla="*/ 0 h 84"/>
                  <a:gd name="T36" fmla="*/ 73 w 175"/>
                  <a:gd name="T37" fmla="*/ 2 h 84"/>
                  <a:gd name="T38" fmla="*/ 68 w 175"/>
                  <a:gd name="T39" fmla="*/ 5 h 84"/>
                  <a:gd name="T40" fmla="*/ 66 w 175"/>
                  <a:gd name="T41" fmla="*/ 10 h 84"/>
                  <a:gd name="T42" fmla="*/ 64 w 175"/>
                  <a:gd name="T43" fmla="*/ 18 h 84"/>
                  <a:gd name="T44" fmla="*/ 37 w 175"/>
                  <a:gd name="T45" fmla="*/ 10 h 84"/>
                  <a:gd name="T46" fmla="*/ 28 w 175"/>
                  <a:gd name="T47" fmla="*/ 10 h 84"/>
                  <a:gd name="T48" fmla="*/ 27 w 175"/>
                  <a:gd name="T49" fmla="*/ 16 h 84"/>
                  <a:gd name="T50" fmla="*/ 30 w 175"/>
                  <a:gd name="T51" fmla="*/ 21 h 84"/>
                  <a:gd name="T52" fmla="*/ 27 w 175"/>
                  <a:gd name="T53" fmla="*/ 25 h 84"/>
                  <a:gd name="T54" fmla="*/ 16 w 175"/>
                  <a:gd name="T55" fmla="*/ 37 h 84"/>
                  <a:gd name="T56" fmla="*/ 20 w 175"/>
                  <a:gd name="T57" fmla="*/ 39 h 84"/>
                  <a:gd name="T58" fmla="*/ 25 w 175"/>
                  <a:gd name="T59" fmla="*/ 43 h 84"/>
                  <a:gd name="T60" fmla="*/ 34 w 175"/>
                  <a:gd name="T61" fmla="*/ 46 h 84"/>
                  <a:gd name="T62" fmla="*/ 36 w 175"/>
                  <a:gd name="T63" fmla="*/ 43 h 84"/>
                  <a:gd name="T64" fmla="*/ 39 w 175"/>
                  <a:gd name="T65" fmla="*/ 39 h 84"/>
                  <a:gd name="T66" fmla="*/ 41 w 175"/>
                  <a:gd name="T67" fmla="*/ 43 h 84"/>
                  <a:gd name="T68" fmla="*/ 48 w 175"/>
                  <a:gd name="T69" fmla="*/ 46 h 84"/>
                  <a:gd name="T70" fmla="*/ 57 w 175"/>
                  <a:gd name="T71" fmla="*/ 52 h 84"/>
                  <a:gd name="T72" fmla="*/ 61 w 175"/>
                  <a:gd name="T73" fmla="*/ 52 h 84"/>
                  <a:gd name="T74" fmla="*/ 55 w 175"/>
                  <a:gd name="T75" fmla="*/ 55 h 84"/>
                  <a:gd name="T76" fmla="*/ 52 w 175"/>
                  <a:gd name="T77" fmla="*/ 59 h 84"/>
                  <a:gd name="T78" fmla="*/ 48 w 175"/>
                  <a:gd name="T79" fmla="*/ 59 h 84"/>
                  <a:gd name="T80" fmla="*/ 45 w 175"/>
                  <a:gd name="T81" fmla="*/ 60 h 84"/>
                  <a:gd name="T82" fmla="*/ 41 w 175"/>
                  <a:gd name="T83" fmla="*/ 64 h 84"/>
                  <a:gd name="T84" fmla="*/ 32 w 175"/>
                  <a:gd name="T85" fmla="*/ 64 h 84"/>
                  <a:gd name="T86" fmla="*/ 25 w 175"/>
                  <a:gd name="T87" fmla="*/ 66 h 84"/>
                  <a:gd name="T88" fmla="*/ 21 w 175"/>
                  <a:gd name="T89" fmla="*/ 69 h 84"/>
                  <a:gd name="T90" fmla="*/ 16 w 175"/>
                  <a:gd name="T91" fmla="*/ 68 h 84"/>
                  <a:gd name="T92" fmla="*/ 0 w 175"/>
                  <a:gd name="T93" fmla="*/ 69 h 84"/>
                  <a:gd name="T94" fmla="*/ 2 w 175"/>
                  <a:gd name="T95" fmla="*/ 78 h 84"/>
                  <a:gd name="T96" fmla="*/ 5 w 175"/>
                  <a:gd name="T97" fmla="*/ 78 h 84"/>
                  <a:gd name="T98" fmla="*/ 20 w 175"/>
                  <a:gd name="T99" fmla="*/ 78 h 84"/>
                  <a:gd name="T100" fmla="*/ 23 w 175"/>
                  <a:gd name="T101" fmla="*/ 80 h 84"/>
                  <a:gd name="T102" fmla="*/ 34 w 175"/>
                  <a:gd name="T103" fmla="*/ 78 h 84"/>
                  <a:gd name="T104" fmla="*/ 39 w 175"/>
                  <a:gd name="T105" fmla="*/ 80 h 84"/>
                  <a:gd name="T106" fmla="*/ 45 w 175"/>
                  <a:gd name="T107" fmla="*/ 84 h 84"/>
                  <a:gd name="T108" fmla="*/ 52 w 175"/>
                  <a:gd name="T109" fmla="*/ 82 h 84"/>
                  <a:gd name="T110" fmla="*/ 61 w 175"/>
                  <a:gd name="T111" fmla="*/ 82 h 84"/>
                  <a:gd name="T112" fmla="*/ 66 w 175"/>
                  <a:gd name="T113" fmla="*/ 82 h 84"/>
                  <a:gd name="T114" fmla="*/ 73 w 175"/>
                  <a:gd name="T115"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5" h="84">
                    <a:moveTo>
                      <a:pt x="73" y="78"/>
                    </a:moveTo>
                    <a:lnTo>
                      <a:pt x="73" y="75"/>
                    </a:lnTo>
                    <a:lnTo>
                      <a:pt x="75" y="69"/>
                    </a:lnTo>
                    <a:lnTo>
                      <a:pt x="84" y="66"/>
                    </a:lnTo>
                    <a:lnTo>
                      <a:pt x="86" y="64"/>
                    </a:lnTo>
                    <a:lnTo>
                      <a:pt x="87" y="64"/>
                    </a:lnTo>
                    <a:lnTo>
                      <a:pt x="89" y="60"/>
                    </a:lnTo>
                    <a:lnTo>
                      <a:pt x="93" y="60"/>
                    </a:lnTo>
                    <a:lnTo>
                      <a:pt x="96" y="59"/>
                    </a:lnTo>
                    <a:lnTo>
                      <a:pt x="100" y="59"/>
                    </a:lnTo>
                    <a:lnTo>
                      <a:pt x="102" y="64"/>
                    </a:lnTo>
                    <a:lnTo>
                      <a:pt x="112" y="62"/>
                    </a:lnTo>
                    <a:lnTo>
                      <a:pt x="116" y="60"/>
                    </a:lnTo>
                    <a:lnTo>
                      <a:pt x="118" y="55"/>
                    </a:lnTo>
                    <a:lnTo>
                      <a:pt x="121" y="52"/>
                    </a:lnTo>
                    <a:lnTo>
                      <a:pt x="143" y="46"/>
                    </a:lnTo>
                    <a:lnTo>
                      <a:pt x="145" y="43"/>
                    </a:lnTo>
                    <a:lnTo>
                      <a:pt x="150" y="39"/>
                    </a:lnTo>
                    <a:lnTo>
                      <a:pt x="173" y="28"/>
                    </a:lnTo>
                    <a:lnTo>
                      <a:pt x="175" y="23"/>
                    </a:lnTo>
                    <a:lnTo>
                      <a:pt x="175" y="21"/>
                    </a:lnTo>
                    <a:lnTo>
                      <a:pt x="173" y="21"/>
                    </a:lnTo>
                    <a:lnTo>
                      <a:pt x="168" y="18"/>
                    </a:lnTo>
                    <a:lnTo>
                      <a:pt x="162" y="16"/>
                    </a:lnTo>
                    <a:lnTo>
                      <a:pt x="159" y="10"/>
                    </a:lnTo>
                    <a:lnTo>
                      <a:pt x="150" y="9"/>
                    </a:lnTo>
                    <a:lnTo>
                      <a:pt x="148" y="9"/>
                    </a:lnTo>
                    <a:lnTo>
                      <a:pt x="128" y="7"/>
                    </a:lnTo>
                    <a:lnTo>
                      <a:pt x="125" y="5"/>
                    </a:lnTo>
                    <a:lnTo>
                      <a:pt x="121" y="5"/>
                    </a:lnTo>
                    <a:lnTo>
                      <a:pt x="118" y="7"/>
                    </a:lnTo>
                    <a:lnTo>
                      <a:pt x="95" y="7"/>
                    </a:lnTo>
                    <a:lnTo>
                      <a:pt x="93" y="5"/>
                    </a:lnTo>
                    <a:lnTo>
                      <a:pt x="91" y="5"/>
                    </a:lnTo>
                    <a:lnTo>
                      <a:pt x="86" y="5"/>
                    </a:lnTo>
                    <a:lnTo>
                      <a:pt x="77" y="0"/>
                    </a:lnTo>
                    <a:lnTo>
                      <a:pt x="75" y="2"/>
                    </a:lnTo>
                    <a:lnTo>
                      <a:pt x="73" y="2"/>
                    </a:lnTo>
                    <a:lnTo>
                      <a:pt x="71" y="3"/>
                    </a:lnTo>
                    <a:lnTo>
                      <a:pt x="68" y="5"/>
                    </a:lnTo>
                    <a:lnTo>
                      <a:pt x="68" y="9"/>
                    </a:lnTo>
                    <a:lnTo>
                      <a:pt x="66" y="10"/>
                    </a:lnTo>
                    <a:lnTo>
                      <a:pt x="64" y="14"/>
                    </a:lnTo>
                    <a:lnTo>
                      <a:pt x="64" y="18"/>
                    </a:lnTo>
                    <a:lnTo>
                      <a:pt x="39" y="10"/>
                    </a:lnTo>
                    <a:lnTo>
                      <a:pt x="37" y="10"/>
                    </a:lnTo>
                    <a:lnTo>
                      <a:pt x="36" y="9"/>
                    </a:lnTo>
                    <a:lnTo>
                      <a:pt x="28" y="10"/>
                    </a:lnTo>
                    <a:lnTo>
                      <a:pt x="27" y="12"/>
                    </a:lnTo>
                    <a:lnTo>
                      <a:pt x="27" y="16"/>
                    </a:lnTo>
                    <a:lnTo>
                      <a:pt x="25" y="19"/>
                    </a:lnTo>
                    <a:lnTo>
                      <a:pt x="30" y="21"/>
                    </a:lnTo>
                    <a:lnTo>
                      <a:pt x="30" y="23"/>
                    </a:lnTo>
                    <a:lnTo>
                      <a:pt x="27" y="25"/>
                    </a:lnTo>
                    <a:lnTo>
                      <a:pt x="16" y="35"/>
                    </a:lnTo>
                    <a:lnTo>
                      <a:pt x="16" y="37"/>
                    </a:lnTo>
                    <a:lnTo>
                      <a:pt x="18" y="39"/>
                    </a:lnTo>
                    <a:lnTo>
                      <a:pt x="20" y="39"/>
                    </a:lnTo>
                    <a:lnTo>
                      <a:pt x="21" y="39"/>
                    </a:lnTo>
                    <a:lnTo>
                      <a:pt x="25" y="43"/>
                    </a:lnTo>
                    <a:lnTo>
                      <a:pt x="30" y="46"/>
                    </a:lnTo>
                    <a:lnTo>
                      <a:pt x="34" y="46"/>
                    </a:lnTo>
                    <a:lnTo>
                      <a:pt x="34" y="43"/>
                    </a:lnTo>
                    <a:lnTo>
                      <a:pt x="36" y="43"/>
                    </a:lnTo>
                    <a:lnTo>
                      <a:pt x="37" y="37"/>
                    </a:lnTo>
                    <a:lnTo>
                      <a:pt x="39" y="39"/>
                    </a:lnTo>
                    <a:lnTo>
                      <a:pt x="41" y="41"/>
                    </a:lnTo>
                    <a:lnTo>
                      <a:pt x="41" y="43"/>
                    </a:lnTo>
                    <a:lnTo>
                      <a:pt x="46" y="46"/>
                    </a:lnTo>
                    <a:lnTo>
                      <a:pt x="48" y="46"/>
                    </a:lnTo>
                    <a:lnTo>
                      <a:pt x="52" y="50"/>
                    </a:lnTo>
                    <a:lnTo>
                      <a:pt x="57" y="52"/>
                    </a:lnTo>
                    <a:lnTo>
                      <a:pt x="59" y="50"/>
                    </a:lnTo>
                    <a:lnTo>
                      <a:pt x="61" y="52"/>
                    </a:lnTo>
                    <a:lnTo>
                      <a:pt x="61" y="53"/>
                    </a:lnTo>
                    <a:lnTo>
                      <a:pt x="55" y="55"/>
                    </a:lnTo>
                    <a:lnTo>
                      <a:pt x="53" y="57"/>
                    </a:lnTo>
                    <a:lnTo>
                      <a:pt x="52" y="59"/>
                    </a:lnTo>
                    <a:lnTo>
                      <a:pt x="50" y="57"/>
                    </a:lnTo>
                    <a:lnTo>
                      <a:pt x="48" y="59"/>
                    </a:lnTo>
                    <a:lnTo>
                      <a:pt x="46" y="59"/>
                    </a:lnTo>
                    <a:lnTo>
                      <a:pt x="45" y="60"/>
                    </a:lnTo>
                    <a:lnTo>
                      <a:pt x="43" y="62"/>
                    </a:lnTo>
                    <a:lnTo>
                      <a:pt x="41" y="64"/>
                    </a:lnTo>
                    <a:lnTo>
                      <a:pt x="36" y="66"/>
                    </a:lnTo>
                    <a:lnTo>
                      <a:pt x="32" y="64"/>
                    </a:lnTo>
                    <a:lnTo>
                      <a:pt x="27" y="64"/>
                    </a:lnTo>
                    <a:lnTo>
                      <a:pt x="25" y="66"/>
                    </a:lnTo>
                    <a:lnTo>
                      <a:pt x="23" y="66"/>
                    </a:lnTo>
                    <a:lnTo>
                      <a:pt x="21" y="69"/>
                    </a:lnTo>
                    <a:lnTo>
                      <a:pt x="20" y="69"/>
                    </a:lnTo>
                    <a:lnTo>
                      <a:pt x="16" y="68"/>
                    </a:lnTo>
                    <a:lnTo>
                      <a:pt x="5" y="68"/>
                    </a:lnTo>
                    <a:lnTo>
                      <a:pt x="0" y="69"/>
                    </a:lnTo>
                    <a:lnTo>
                      <a:pt x="0" y="77"/>
                    </a:lnTo>
                    <a:lnTo>
                      <a:pt x="2" y="78"/>
                    </a:lnTo>
                    <a:lnTo>
                      <a:pt x="3" y="78"/>
                    </a:lnTo>
                    <a:lnTo>
                      <a:pt x="5" y="78"/>
                    </a:lnTo>
                    <a:lnTo>
                      <a:pt x="11" y="78"/>
                    </a:lnTo>
                    <a:lnTo>
                      <a:pt x="20" y="78"/>
                    </a:lnTo>
                    <a:lnTo>
                      <a:pt x="21" y="78"/>
                    </a:lnTo>
                    <a:lnTo>
                      <a:pt x="23" y="80"/>
                    </a:lnTo>
                    <a:lnTo>
                      <a:pt x="25" y="80"/>
                    </a:lnTo>
                    <a:lnTo>
                      <a:pt x="34" y="78"/>
                    </a:lnTo>
                    <a:lnTo>
                      <a:pt x="36" y="78"/>
                    </a:lnTo>
                    <a:lnTo>
                      <a:pt x="39" y="80"/>
                    </a:lnTo>
                    <a:lnTo>
                      <a:pt x="41" y="84"/>
                    </a:lnTo>
                    <a:lnTo>
                      <a:pt x="45" y="84"/>
                    </a:lnTo>
                    <a:lnTo>
                      <a:pt x="46" y="84"/>
                    </a:lnTo>
                    <a:lnTo>
                      <a:pt x="52" y="82"/>
                    </a:lnTo>
                    <a:lnTo>
                      <a:pt x="55" y="82"/>
                    </a:lnTo>
                    <a:lnTo>
                      <a:pt x="61" y="82"/>
                    </a:lnTo>
                    <a:lnTo>
                      <a:pt x="64" y="82"/>
                    </a:lnTo>
                    <a:lnTo>
                      <a:pt x="66" y="82"/>
                    </a:lnTo>
                    <a:lnTo>
                      <a:pt x="68" y="78"/>
                    </a:lnTo>
                    <a:lnTo>
                      <a:pt x="73" y="7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7" name="Freeform 3069">
                <a:extLst>
                  <a:ext uri="{FF2B5EF4-FFF2-40B4-BE49-F238E27FC236}">
                    <a16:creationId xmlns:a16="http://schemas.microsoft.com/office/drawing/2014/main" id="{D8889AB3-81A3-8446-A249-9DD05437161B}"/>
                  </a:ext>
                </a:extLst>
              </p:cNvPr>
              <p:cNvSpPr>
                <a:spLocks/>
              </p:cNvSpPr>
              <p:nvPr/>
            </p:nvSpPr>
            <p:spPr bwMode="auto">
              <a:xfrm>
                <a:off x="3050" y="1729"/>
                <a:ext cx="289" cy="193"/>
              </a:xfrm>
              <a:custGeom>
                <a:avLst/>
                <a:gdLst>
                  <a:gd name="T0" fmla="*/ 39 w 289"/>
                  <a:gd name="T1" fmla="*/ 111 h 193"/>
                  <a:gd name="T2" fmla="*/ 5 w 289"/>
                  <a:gd name="T3" fmla="*/ 84 h 193"/>
                  <a:gd name="T4" fmla="*/ 30 w 289"/>
                  <a:gd name="T5" fmla="*/ 46 h 193"/>
                  <a:gd name="T6" fmla="*/ 26 w 289"/>
                  <a:gd name="T7" fmla="*/ 20 h 193"/>
                  <a:gd name="T8" fmla="*/ 51 w 289"/>
                  <a:gd name="T9" fmla="*/ 12 h 193"/>
                  <a:gd name="T10" fmla="*/ 80 w 289"/>
                  <a:gd name="T11" fmla="*/ 20 h 193"/>
                  <a:gd name="T12" fmla="*/ 92 w 289"/>
                  <a:gd name="T13" fmla="*/ 23 h 193"/>
                  <a:gd name="T14" fmla="*/ 105 w 289"/>
                  <a:gd name="T15" fmla="*/ 25 h 193"/>
                  <a:gd name="T16" fmla="*/ 119 w 289"/>
                  <a:gd name="T17" fmla="*/ 27 h 193"/>
                  <a:gd name="T18" fmla="*/ 137 w 289"/>
                  <a:gd name="T19" fmla="*/ 21 h 193"/>
                  <a:gd name="T20" fmla="*/ 148 w 289"/>
                  <a:gd name="T21" fmla="*/ 7 h 193"/>
                  <a:gd name="T22" fmla="*/ 162 w 289"/>
                  <a:gd name="T23" fmla="*/ 7 h 193"/>
                  <a:gd name="T24" fmla="*/ 184 w 289"/>
                  <a:gd name="T25" fmla="*/ 2 h 193"/>
                  <a:gd name="T26" fmla="*/ 198 w 289"/>
                  <a:gd name="T27" fmla="*/ 16 h 193"/>
                  <a:gd name="T28" fmla="*/ 209 w 289"/>
                  <a:gd name="T29" fmla="*/ 28 h 193"/>
                  <a:gd name="T30" fmla="*/ 217 w 289"/>
                  <a:gd name="T31" fmla="*/ 50 h 193"/>
                  <a:gd name="T32" fmla="*/ 234 w 289"/>
                  <a:gd name="T33" fmla="*/ 53 h 193"/>
                  <a:gd name="T34" fmla="*/ 260 w 289"/>
                  <a:gd name="T35" fmla="*/ 59 h 193"/>
                  <a:gd name="T36" fmla="*/ 278 w 289"/>
                  <a:gd name="T37" fmla="*/ 66 h 193"/>
                  <a:gd name="T38" fmla="*/ 287 w 289"/>
                  <a:gd name="T39" fmla="*/ 84 h 193"/>
                  <a:gd name="T40" fmla="*/ 282 w 289"/>
                  <a:gd name="T41" fmla="*/ 93 h 193"/>
                  <a:gd name="T42" fmla="*/ 282 w 289"/>
                  <a:gd name="T43" fmla="*/ 114 h 193"/>
                  <a:gd name="T44" fmla="*/ 264 w 289"/>
                  <a:gd name="T45" fmla="*/ 118 h 193"/>
                  <a:gd name="T46" fmla="*/ 242 w 289"/>
                  <a:gd name="T47" fmla="*/ 134 h 193"/>
                  <a:gd name="T48" fmla="*/ 225 w 289"/>
                  <a:gd name="T49" fmla="*/ 141 h 193"/>
                  <a:gd name="T50" fmla="*/ 209 w 289"/>
                  <a:gd name="T51" fmla="*/ 153 h 193"/>
                  <a:gd name="T52" fmla="*/ 209 w 289"/>
                  <a:gd name="T53" fmla="*/ 150 h 193"/>
                  <a:gd name="T54" fmla="*/ 203 w 289"/>
                  <a:gd name="T55" fmla="*/ 155 h 193"/>
                  <a:gd name="T56" fmla="*/ 200 w 289"/>
                  <a:gd name="T57" fmla="*/ 153 h 193"/>
                  <a:gd name="T58" fmla="*/ 192 w 289"/>
                  <a:gd name="T59" fmla="*/ 153 h 193"/>
                  <a:gd name="T60" fmla="*/ 192 w 289"/>
                  <a:gd name="T61" fmla="*/ 157 h 193"/>
                  <a:gd name="T62" fmla="*/ 200 w 289"/>
                  <a:gd name="T63" fmla="*/ 159 h 193"/>
                  <a:gd name="T64" fmla="*/ 205 w 289"/>
                  <a:gd name="T65" fmla="*/ 164 h 193"/>
                  <a:gd name="T66" fmla="*/ 217 w 289"/>
                  <a:gd name="T67" fmla="*/ 173 h 193"/>
                  <a:gd name="T68" fmla="*/ 234 w 289"/>
                  <a:gd name="T69" fmla="*/ 170 h 193"/>
                  <a:gd name="T70" fmla="*/ 216 w 289"/>
                  <a:gd name="T71" fmla="*/ 177 h 193"/>
                  <a:gd name="T72" fmla="*/ 198 w 289"/>
                  <a:gd name="T73" fmla="*/ 187 h 193"/>
                  <a:gd name="T74" fmla="*/ 185 w 289"/>
                  <a:gd name="T75" fmla="*/ 193 h 193"/>
                  <a:gd name="T76" fmla="*/ 178 w 289"/>
                  <a:gd name="T77" fmla="*/ 175 h 193"/>
                  <a:gd name="T78" fmla="*/ 178 w 289"/>
                  <a:gd name="T79" fmla="*/ 161 h 193"/>
                  <a:gd name="T80" fmla="*/ 182 w 289"/>
                  <a:gd name="T81" fmla="*/ 155 h 193"/>
                  <a:gd name="T82" fmla="*/ 164 w 289"/>
                  <a:gd name="T83" fmla="*/ 153 h 193"/>
                  <a:gd name="T84" fmla="*/ 159 w 289"/>
                  <a:gd name="T85" fmla="*/ 146 h 193"/>
                  <a:gd name="T86" fmla="*/ 162 w 289"/>
                  <a:gd name="T87" fmla="*/ 145 h 193"/>
                  <a:gd name="T88" fmla="*/ 148 w 289"/>
                  <a:gd name="T89" fmla="*/ 143 h 193"/>
                  <a:gd name="T90" fmla="*/ 130 w 289"/>
                  <a:gd name="T91" fmla="*/ 150 h 193"/>
                  <a:gd name="T92" fmla="*/ 126 w 289"/>
                  <a:gd name="T93" fmla="*/ 161 h 193"/>
                  <a:gd name="T94" fmla="*/ 121 w 289"/>
                  <a:gd name="T95" fmla="*/ 161 h 193"/>
                  <a:gd name="T96" fmla="*/ 107 w 289"/>
                  <a:gd name="T97" fmla="*/ 173 h 193"/>
                  <a:gd name="T98" fmla="*/ 101 w 289"/>
                  <a:gd name="T99" fmla="*/ 166 h 193"/>
                  <a:gd name="T100" fmla="*/ 109 w 289"/>
                  <a:gd name="T101" fmla="*/ 155 h 193"/>
                  <a:gd name="T102" fmla="*/ 123 w 289"/>
                  <a:gd name="T103" fmla="*/ 148 h 193"/>
                  <a:gd name="T104" fmla="*/ 125 w 289"/>
                  <a:gd name="T105" fmla="*/ 136 h 193"/>
                  <a:gd name="T106" fmla="*/ 114 w 289"/>
                  <a:gd name="T107" fmla="*/ 121 h 193"/>
                  <a:gd name="T108" fmla="*/ 103 w 289"/>
                  <a:gd name="T109" fmla="*/ 105 h 193"/>
                  <a:gd name="T110" fmla="*/ 75 w 289"/>
                  <a:gd name="T111" fmla="*/ 10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9" h="193">
                    <a:moveTo>
                      <a:pt x="71" y="103"/>
                    </a:moveTo>
                    <a:lnTo>
                      <a:pt x="69" y="103"/>
                    </a:lnTo>
                    <a:lnTo>
                      <a:pt x="60" y="109"/>
                    </a:lnTo>
                    <a:lnTo>
                      <a:pt x="50" y="111"/>
                    </a:lnTo>
                    <a:lnTo>
                      <a:pt x="44" y="114"/>
                    </a:lnTo>
                    <a:lnTo>
                      <a:pt x="39" y="111"/>
                    </a:lnTo>
                    <a:lnTo>
                      <a:pt x="12" y="111"/>
                    </a:lnTo>
                    <a:lnTo>
                      <a:pt x="10" y="111"/>
                    </a:lnTo>
                    <a:lnTo>
                      <a:pt x="9" y="107"/>
                    </a:lnTo>
                    <a:lnTo>
                      <a:pt x="0" y="100"/>
                    </a:lnTo>
                    <a:lnTo>
                      <a:pt x="5" y="84"/>
                    </a:lnTo>
                    <a:lnTo>
                      <a:pt x="5" y="84"/>
                    </a:lnTo>
                    <a:lnTo>
                      <a:pt x="9" y="84"/>
                    </a:lnTo>
                    <a:lnTo>
                      <a:pt x="9" y="78"/>
                    </a:lnTo>
                    <a:lnTo>
                      <a:pt x="9" y="75"/>
                    </a:lnTo>
                    <a:lnTo>
                      <a:pt x="17" y="59"/>
                    </a:lnTo>
                    <a:lnTo>
                      <a:pt x="30" y="50"/>
                    </a:lnTo>
                    <a:lnTo>
                      <a:pt x="30" y="46"/>
                    </a:lnTo>
                    <a:lnTo>
                      <a:pt x="28" y="41"/>
                    </a:lnTo>
                    <a:lnTo>
                      <a:pt x="30" y="39"/>
                    </a:lnTo>
                    <a:lnTo>
                      <a:pt x="26" y="34"/>
                    </a:lnTo>
                    <a:lnTo>
                      <a:pt x="21" y="21"/>
                    </a:lnTo>
                    <a:lnTo>
                      <a:pt x="23" y="20"/>
                    </a:lnTo>
                    <a:lnTo>
                      <a:pt x="26" y="20"/>
                    </a:lnTo>
                    <a:lnTo>
                      <a:pt x="28" y="20"/>
                    </a:lnTo>
                    <a:lnTo>
                      <a:pt x="32" y="18"/>
                    </a:lnTo>
                    <a:lnTo>
                      <a:pt x="34" y="16"/>
                    </a:lnTo>
                    <a:lnTo>
                      <a:pt x="35" y="14"/>
                    </a:lnTo>
                    <a:lnTo>
                      <a:pt x="50" y="11"/>
                    </a:lnTo>
                    <a:lnTo>
                      <a:pt x="51" y="12"/>
                    </a:lnTo>
                    <a:lnTo>
                      <a:pt x="59" y="11"/>
                    </a:lnTo>
                    <a:lnTo>
                      <a:pt x="67" y="16"/>
                    </a:lnTo>
                    <a:lnTo>
                      <a:pt x="69" y="16"/>
                    </a:lnTo>
                    <a:lnTo>
                      <a:pt x="73" y="16"/>
                    </a:lnTo>
                    <a:lnTo>
                      <a:pt x="78" y="18"/>
                    </a:lnTo>
                    <a:lnTo>
                      <a:pt x="80" y="20"/>
                    </a:lnTo>
                    <a:lnTo>
                      <a:pt x="82" y="21"/>
                    </a:lnTo>
                    <a:lnTo>
                      <a:pt x="85" y="21"/>
                    </a:lnTo>
                    <a:lnTo>
                      <a:pt x="87" y="25"/>
                    </a:lnTo>
                    <a:lnTo>
                      <a:pt x="89" y="25"/>
                    </a:lnTo>
                    <a:lnTo>
                      <a:pt x="91" y="25"/>
                    </a:lnTo>
                    <a:lnTo>
                      <a:pt x="92" y="23"/>
                    </a:lnTo>
                    <a:lnTo>
                      <a:pt x="94" y="23"/>
                    </a:lnTo>
                    <a:lnTo>
                      <a:pt x="96" y="21"/>
                    </a:lnTo>
                    <a:lnTo>
                      <a:pt x="98" y="23"/>
                    </a:lnTo>
                    <a:lnTo>
                      <a:pt x="101" y="23"/>
                    </a:lnTo>
                    <a:lnTo>
                      <a:pt x="103" y="23"/>
                    </a:lnTo>
                    <a:lnTo>
                      <a:pt x="105" y="25"/>
                    </a:lnTo>
                    <a:lnTo>
                      <a:pt x="107" y="27"/>
                    </a:lnTo>
                    <a:lnTo>
                      <a:pt x="112" y="21"/>
                    </a:lnTo>
                    <a:lnTo>
                      <a:pt x="116" y="23"/>
                    </a:lnTo>
                    <a:lnTo>
                      <a:pt x="116" y="27"/>
                    </a:lnTo>
                    <a:lnTo>
                      <a:pt x="117" y="28"/>
                    </a:lnTo>
                    <a:lnTo>
                      <a:pt x="119" y="27"/>
                    </a:lnTo>
                    <a:lnTo>
                      <a:pt x="130" y="25"/>
                    </a:lnTo>
                    <a:lnTo>
                      <a:pt x="132" y="27"/>
                    </a:lnTo>
                    <a:lnTo>
                      <a:pt x="134" y="28"/>
                    </a:lnTo>
                    <a:lnTo>
                      <a:pt x="135" y="28"/>
                    </a:lnTo>
                    <a:lnTo>
                      <a:pt x="137" y="27"/>
                    </a:lnTo>
                    <a:lnTo>
                      <a:pt x="137" y="21"/>
                    </a:lnTo>
                    <a:lnTo>
                      <a:pt x="137" y="18"/>
                    </a:lnTo>
                    <a:lnTo>
                      <a:pt x="137" y="16"/>
                    </a:lnTo>
                    <a:lnTo>
                      <a:pt x="137" y="14"/>
                    </a:lnTo>
                    <a:lnTo>
                      <a:pt x="142" y="9"/>
                    </a:lnTo>
                    <a:lnTo>
                      <a:pt x="146" y="7"/>
                    </a:lnTo>
                    <a:lnTo>
                      <a:pt x="148" y="7"/>
                    </a:lnTo>
                    <a:lnTo>
                      <a:pt x="150" y="5"/>
                    </a:lnTo>
                    <a:lnTo>
                      <a:pt x="157" y="5"/>
                    </a:lnTo>
                    <a:lnTo>
                      <a:pt x="155" y="5"/>
                    </a:lnTo>
                    <a:lnTo>
                      <a:pt x="157" y="7"/>
                    </a:lnTo>
                    <a:lnTo>
                      <a:pt x="160" y="9"/>
                    </a:lnTo>
                    <a:lnTo>
                      <a:pt x="162" y="7"/>
                    </a:lnTo>
                    <a:lnTo>
                      <a:pt x="164" y="5"/>
                    </a:lnTo>
                    <a:lnTo>
                      <a:pt x="164" y="3"/>
                    </a:lnTo>
                    <a:lnTo>
                      <a:pt x="166" y="2"/>
                    </a:lnTo>
                    <a:lnTo>
                      <a:pt x="173" y="2"/>
                    </a:lnTo>
                    <a:lnTo>
                      <a:pt x="178" y="2"/>
                    </a:lnTo>
                    <a:lnTo>
                      <a:pt x="184" y="2"/>
                    </a:lnTo>
                    <a:lnTo>
                      <a:pt x="187" y="0"/>
                    </a:lnTo>
                    <a:lnTo>
                      <a:pt x="191" y="3"/>
                    </a:lnTo>
                    <a:lnTo>
                      <a:pt x="192" y="5"/>
                    </a:lnTo>
                    <a:lnTo>
                      <a:pt x="192" y="9"/>
                    </a:lnTo>
                    <a:lnTo>
                      <a:pt x="198" y="14"/>
                    </a:lnTo>
                    <a:lnTo>
                      <a:pt x="198" y="16"/>
                    </a:lnTo>
                    <a:lnTo>
                      <a:pt x="194" y="18"/>
                    </a:lnTo>
                    <a:lnTo>
                      <a:pt x="192" y="18"/>
                    </a:lnTo>
                    <a:lnTo>
                      <a:pt x="194" y="27"/>
                    </a:lnTo>
                    <a:lnTo>
                      <a:pt x="203" y="30"/>
                    </a:lnTo>
                    <a:lnTo>
                      <a:pt x="207" y="28"/>
                    </a:lnTo>
                    <a:lnTo>
                      <a:pt x="209" y="28"/>
                    </a:lnTo>
                    <a:lnTo>
                      <a:pt x="209" y="32"/>
                    </a:lnTo>
                    <a:lnTo>
                      <a:pt x="212" y="36"/>
                    </a:lnTo>
                    <a:lnTo>
                      <a:pt x="214" y="43"/>
                    </a:lnTo>
                    <a:lnTo>
                      <a:pt x="214" y="45"/>
                    </a:lnTo>
                    <a:lnTo>
                      <a:pt x="214" y="48"/>
                    </a:lnTo>
                    <a:lnTo>
                      <a:pt x="217" y="50"/>
                    </a:lnTo>
                    <a:lnTo>
                      <a:pt x="221" y="50"/>
                    </a:lnTo>
                    <a:lnTo>
                      <a:pt x="223" y="48"/>
                    </a:lnTo>
                    <a:lnTo>
                      <a:pt x="225" y="50"/>
                    </a:lnTo>
                    <a:lnTo>
                      <a:pt x="228" y="52"/>
                    </a:lnTo>
                    <a:lnTo>
                      <a:pt x="230" y="52"/>
                    </a:lnTo>
                    <a:lnTo>
                      <a:pt x="234" y="53"/>
                    </a:lnTo>
                    <a:lnTo>
                      <a:pt x="244" y="48"/>
                    </a:lnTo>
                    <a:lnTo>
                      <a:pt x="246" y="50"/>
                    </a:lnTo>
                    <a:lnTo>
                      <a:pt x="255" y="61"/>
                    </a:lnTo>
                    <a:lnTo>
                      <a:pt x="257" y="61"/>
                    </a:lnTo>
                    <a:lnTo>
                      <a:pt x="259" y="59"/>
                    </a:lnTo>
                    <a:lnTo>
                      <a:pt x="260" y="59"/>
                    </a:lnTo>
                    <a:lnTo>
                      <a:pt x="262" y="61"/>
                    </a:lnTo>
                    <a:lnTo>
                      <a:pt x="266" y="62"/>
                    </a:lnTo>
                    <a:lnTo>
                      <a:pt x="267" y="64"/>
                    </a:lnTo>
                    <a:lnTo>
                      <a:pt x="273" y="64"/>
                    </a:lnTo>
                    <a:lnTo>
                      <a:pt x="276" y="66"/>
                    </a:lnTo>
                    <a:lnTo>
                      <a:pt x="278" y="66"/>
                    </a:lnTo>
                    <a:lnTo>
                      <a:pt x="282" y="70"/>
                    </a:lnTo>
                    <a:lnTo>
                      <a:pt x="287" y="70"/>
                    </a:lnTo>
                    <a:lnTo>
                      <a:pt x="289" y="71"/>
                    </a:lnTo>
                    <a:lnTo>
                      <a:pt x="287" y="71"/>
                    </a:lnTo>
                    <a:lnTo>
                      <a:pt x="289" y="78"/>
                    </a:lnTo>
                    <a:lnTo>
                      <a:pt x="287" y="84"/>
                    </a:lnTo>
                    <a:lnTo>
                      <a:pt x="282" y="84"/>
                    </a:lnTo>
                    <a:lnTo>
                      <a:pt x="284" y="86"/>
                    </a:lnTo>
                    <a:lnTo>
                      <a:pt x="285" y="87"/>
                    </a:lnTo>
                    <a:lnTo>
                      <a:pt x="287" y="89"/>
                    </a:lnTo>
                    <a:lnTo>
                      <a:pt x="284" y="89"/>
                    </a:lnTo>
                    <a:lnTo>
                      <a:pt x="282" y="93"/>
                    </a:lnTo>
                    <a:lnTo>
                      <a:pt x="282" y="95"/>
                    </a:lnTo>
                    <a:lnTo>
                      <a:pt x="284" y="96"/>
                    </a:lnTo>
                    <a:lnTo>
                      <a:pt x="284" y="98"/>
                    </a:lnTo>
                    <a:lnTo>
                      <a:pt x="284" y="100"/>
                    </a:lnTo>
                    <a:lnTo>
                      <a:pt x="285" y="102"/>
                    </a:lnTo>
                    <a:lnTo>
                      <a:pt x="282" y="114"/>
                    </a:lnTo>
                    <a:lnTo>
                      <a:pt x="280" y="114"/>
                    </a:lnTo>
                    <a:lnTo>
                      <a:pt x="276" y="112"/>
                    </a:lnTo>
                    <a:lnTo>
                      <a:pt x="273" y="114"/>
                    </a:lnTo>
                    <a:lnTo>
                      <a:pt x="269" y="111"/>
                    </a:lnTo>
                    <a:lnTo>
                      <a:pt x="267" y="112"/>
                    </a:lnTo>
                    <a:lnTo>
                      <a:pt x="264" y="118"/>
                    </a:lnTo>
                    <a:lnTo>
                      <a:pt x="260" y="120"/>
                    </a:lnTo>
                    <a:lnTo>
                      <a:pt x="259" y="123"/>
                    </a:lnTo>
                    <a:lnTo>
                      <a:pt x="259" y="130"/>
                    </a:lnTo>
                    <a:lnTo>
                      <a:pt x="248" y="132"/>
                    </a:lnTo>
                    <a:lnTo>
                      <a:pt x="244" y="134"/>
                    </a:lnTo>
                    <a:lnTo>
                      <a:pt x="242" y="134"/>
                    </a:lnTo>
                    <a:lnTo>
                      <a:pt x="237" y="137"/>
                    </a:lnTo>
                    <a:lnTo>
                      <a:pt x="237" y="141"/>
                    </a:lnTo>
                    <a:lnTo>
                      <a:pt x="234" y="137"/>
                    </a:lnTo>
                    <a:lnTo>
                      <a:pt x="226" y="141"/>
                    </a:lnTo>
                    <a:lnTo>
                      <a:pt x="226" y="143"/>
                    </a:lnTo>
                    <a:lnTo>
                      <a:pt x="225" y="141"/>
                    </a:lnTo>
                    <a:lnTo>
                      <a:pt x="223" y="143"/>
                    </a:lnTo>
                    <a:lnTo>
                      <a:pt x="219" y="143"/>
                    </a:lnTo>
                    <a:lnTo>
                      <a:pt x="216" y="146"/>
                    </a:lnTo>
                    <a:lnTo>
                      <a:pt x="214" y="146"/>
                    </a:lnTo>
                    <a:lnTo>
                      <a:pt x="210" y="153"/>
                    </a:lnTo>
                    <a:lnTo>
                      <a:pt x="209" y="153"/>
                    </a:lnTo>
                    <a:lnTo>
                      <a:pt x="209" y="152"/>
                    </a:lnTo>
                    <a:lnTo>
                      <a:pt x="210" y="152"/>
                    </a:lnTo>
                    <a:lnTo>
                      <a:pt x="212" y="150"/>
                    </a:lnTo>
                    <a:lnTo>
                      <a:pt x="210" y="146"/>
                    </a:lnTo>
                    <a:lnTo>
                      <a:pt x="209" y="146"/>
                    </a:lnTo>
                    <a:lnTo>
                      <a:pt x="209" y="150"/>
                    </a:lnTo>
                    <a:lnTo>
                      <a:pt x="205" y="153"/>
                    </a:lnTo>
                    <a:lnTo>
                      <a:pt x="207" y="161"/>
                    </a:lnTo>
                    <a:lnTo>
                      <a:pt x="205" y="161"/>
                    </a:lnTo>
                    <a:lnTo>
                      <a:pt x="205" y="159"/>
                    </a:lnTo>
                    <a:lnTo>
                      <a:pt x="203" y="155"/>
                    </a:lnTo>
                    <a:lnTo>
                      <a:pt x="203" y="155"/>
                    </a:lnTo>
                    <a:lnTo>
                      <a:pt x="203" y="153"/>
                    </a:lnTo>
                    <a:lnTo>
                      <a:pt x="201" y="155"/>
                    </a:lnTo>
                    <a:lnTo>
                      <a:pt x="200" y="157"/>
                    </a:lnTo>
                    <a:lnTo>
                      <a:pt x="200" y="155"/>
                    </a:lnTo>
                    <a:lnTo>
                      <a:pt x="200" y="153"/>
                    </a:lnTo>
                    <a:lnTo>
                      <a:pt x="200" y="153"/>
                    </a:lnTo>
                    <a:lnTo>
                      <a:pt x="194" y="153"/>
                    </a:lnTo>
                    <a:lnTo>
                      <a:pt x="194" y="152"/>
                    </a:lnTo>
                    <a:lnTo>
                      <a:pt x="194" y="150"/>
                    </a:lnTo>
                    <a:lnTo>
                      <a:pt x="192" y="148"/>
                    </a:lnTo>
                    <a:lnTo>
                      <a:pt x="192" y="153"/>
                    </a:lnTo>
                    <a:lnTo>
                      <a:pt x="192" y="153"/>
                    </a:lnTo>
                    <a:lnTo>
                      <a:pt x="187" y="152"/>
                    </a:lnTo>
                    <a:lnTo>
                      <a:pt x="189" y="153"/>
                    </a:lnTo>
                    <a:lnTo>
                      <a:pt x="191" y="153"/>
                    </a:lnTo>
                    <a:lnTo>
                      <a:pt x="192" y="155"/>
                    </a:lnTo>
                    <a:lnTo>
                      <a:pt x="192" y="155"/>
                    </a:lnTo>
                    <a:lnTo>
                      <a:pt x="192" y="157"/>
                    </a:lnTo>
                    <a:lnTo>
                      <a:pt x="194" y="159"/>
                    </a:lnTo>
                    <a:lnTo>
                      <a:pt x="194" y="159"/>
                    </a:lnTo>
                    <a:lnTo>
                      <a:pt x="194" y="157"/>
                    </a:lnTo>
                    <a:lnTo>
                      <a:pt x="198" y="157"/>
                    </a:lnTo>
                    <a:lnTo>
                      <a:pt x="200" y="159"/>
                    </a:lnTo>
                    <a:lnTo>
                      <a:pt x="200" y="159"/>
                    </a:lnTo>
                    <a:lnTo>
                      <a:pt x="200" y="162"/>
                    </a:lnTo>
                    <a:lnTo>
                      <a:pt x="200" y="162"/>
                    </a:lnTo>
                    <a:lnTo>
                      <a:pt x="201" y="161"/>
                    </a:lnTo>
                    <a:lnTo>
                      <a:pt x="203" y="162"/>
                    </a:lnTo>
                    <a:lnTo>
                      <a:pt x="201" y="164"/>
                    </a:lnTo>
                    <a:lnTo>
                      <a:pt x="205" y="164"/>
                    </a:lnTo>
                    <a:lnTo>
                      <a:pt x="207" y="166"/>
                    </a:lnTo>
                    <a:lnTo>
                      <a:pt x="209" y="173"/>
                    </a:lnTo>
                    <a:lnTo>
                      <a:pt x="209" y="171"/>
                    </a:lnTo>
                    <a:lnTo>
                      <a:pt x="214" y="173"/>
                    </a:lnTo>
                    <a:lnTo>
                      <a:pt x="214" y="171"/>
                    </a:lnTo>
                    <a:lnTo>
                      <a:pt x="217" y="173"/>
                    </a:lnTo>
                    <a:lnTo>
                      <a:pt x="221" y="170"/>
                    </a:lnTo>
                    <a:lnTo>
                      <a:pt x="223" y="170"/>
                    </a:lnTo>
                    <a:lnTo>
                      <a:pt x="223" y="171"/>
                    </a:lnTo>
                    <a:lnTo>
                      <a:pt x="225" y="170"/>
                    </a:lnTo>
                    <a:lnTo>
                      <a:pt x="230" y="168"/>
                    </a:lnTo>
                    <a:lnTo>
                      <a:pt x="234" y="170"/>
                    </a:lnTo>
                    <a:lnTo>
                      <a:pt x="232" y="171"/>
                    </a:lnTo>
                    <a:lnTo>
                      <a:pt x="232" y="173"/>
                    </a:lnTo>
                    <a:lnTo>
                      <a:pt x="230" y="178"/>
                    </a:lnTo>
                    <a:lnTo>
                      <a:pt x="225" y="178"/>
                    </a:lnTo>
                    <a:lnTo>
                      <a:pt x="225" y="178"/>
                    </a:lnTo>
                    <a:lnTo>
                      <a:pt x="216" y="177"/>
                    </a:lnTo>
                    <a:lnTo>
                      <a:pt x="207" y="184"/>
                    </a:lnTo>
                    <a:lnTo>
                      <a:pt x="203" y="184"/>
                    </a:lnTo>
                    <a:lnTo>
                      <a:pt x="200" y="184"/>
                    </a:lnTo>
                    <a:lnTo>
                      <a:pt x="201" y="186"/>
                    </a:lnTo>
                    <a:lnTo>
                      <a:pt x="200" y="186"/>
                    </a:lnTo>
                    <a:lnTo>
                      <a:pt x="198" y="187"/>
                    </a:lnTo>
                    <a:lnTo>
                      <a:pt x="198" y="189"/>
                    </a:lnTo>
                    <a:lnTo>
                      <a:pt x="196" y="191"/>
                    </a:lnTo>
                    <a:lnTo>
                      <a:pt x="194" y="191"/>
                    </a:lnTo>
                    <a:lnTo>
                      <a:pt x="191" y="193"/>
                    </a:lnTo>
                    <a:lnTo>
                      <a:pt x="187" y="193"/>
                    </a:lnTo>
                    <a:lnTo>
                      <a:pt x="185" y="193"/>
                    </a:lnTo>
                    <a:lnTo>
                      <a:pt x="182" y="189"/>
                    </a:lnTo>
                    <a:lnTo>
                      <a:pt x="184" y="187"/>
                    </a:lnTo>
                    <a:lnTo>
                      <a:pt x="184" y="178"/>
                    </a:lnTo>
                    <a:lnTo>
                      <a:pt x="182" y="177"/>
                    </a:lnTo>
                    <a:lnTo>
                      <a:pt x="180" y="175"/>
                    </a:lnTo>
                    <a:lnTo>
                      <a:pt x="178" y="175"/>
                    </a:lnTo>
                    <a:lnTo>
                      <a:pt x="173" y="171"/>
                    </a:lnTo>
                    <a:lnTo>
                      <a:pt x="167" y="171"/>
                    </a:lnTo>
                    <a:lnTo>
                      <a:pt x="167" y="170"/>
                    </a:lnTo>
                    <a:lnTo>
                      <a:pt x="169" y="168"/>
                    </a:lnTo>
                    <a:lnTo>
                      <a:pt x="171" y="168"/>
                    </a:lnTo>
                    <a:lnTo>
                      <a:pt x="178" y="161"/>
                    </a:lnTo>
                    <a:lnTo>
                      <a:pt x="185" y="159"/>
                    </a:lnTo>
                    <a:lnTo>
                      <a:pt x="187" y="159"/>
                    </a:lnTo>
                    <a:lnTo>
                      <a:pt x="185" y="157"/>
                    </a:lnTo>
                    <a:lnTo>
                      <a:pt x="185" y="155"/>
                    </a:lnTo>
                    <a:lnTo>
                      <a:pt x="184" y="153"/>
                    </a:lnTo>
                    <a:lnTo>
                      <a:pt x="182" y="155"/>
                    </a:lnTo>
                    <a:lnTo>
                      <a:pt x="180" y="153"/>
                    </a:lnTo>
                    <a:lnTo>
                      <a:pt x="180" y="152"/>
                    </a:lnTo>
                    <a:lnTo>
                      <a:pt x="176" y="153"/>
                    </a:lnTo>
                    <a:lnTo>
                      <a:pt x="176" y="153"/>
                    </a:lnTo>
                    <a:lnTo>
                      <a:pt x="167" y="155"/>
                    </a:lnTo>
                    <a:lnTo>
                      <a:pt x="164" y="153"/>
                    </a:lnTo>
                    <a:lnTo>
                      <a:pt x="162" y="152"/>
                    </a:lnTo>
                    <a:lnTo>
                      <a:pt x="160" y="152"/>
                    </a:lnTo>
                    <a:lnTo>
                      <a:pt x="157" y="152"/>
                    </a:lnTo>
                    <a:lnTo>
                      <a:pt x="157" y="150"/>
                    </a:lnTo>
                    <a:lnTo>
                      <a:pt x="160" y="148"/>
                    </a:lnTo>
                    <a:lnTo>
                      <a:pt x="159" y="146"/>
                    </a:lnTo>
                    <a:lnTo>
                      <a:pt x="155" y="146"/>
                    </a:lnTo>
                    <a:lnTo>
                      <a:pt x="153" y="146"/>
                    </a:lnTo>
                    <a:lnTo>
                      <a:pt x="155" y="145"/>
                    </a:lnTo>
                    <a:lnTo>
                      <a:pt x="162" y="146"/>
                    </a:lnTo>
                    <a:lnTo>
                      <a:pt x="164" y="145"/>
                    </a:lnTo>
                    <a:lnTo>
                      <a:pt x="162" y="145"/>
                    </a:lnTo>
                    <a:lnTo>
                      <a:pt x="160" y="145"/>
                    </a:lnTo>
                    <a:lnTo>
                      <a:pt x="157" y="137"/>
                    </a:lnTo>
                    <a:lnTo>
                      <a:pt x="157" y="141"/>
                    </a:lnTo>
                    <a:lnTo>
                      <a:pt x="151" y="143"/>
                    </a:lnTo>
                    <a:lnTo>
                      <a:pt x="153" y="139"/>
                    </a:lnTo>
                    <a:lnTo>
                      <a:pt x="148" y="143"/>
                    </a:lnTo>
                    <a:lnTo>
                      <a:pt x="139" y="145"/>
                    </a:lnTo>
                    <a:lnTo>
                      <a:pt x="139" y="148"/>
                    </a:lnTo>
                    <a:lnTo>
                      <a:pt x="135" y="152"/>
                    </a:lnTo>
                    <a:lnTo>
                      <a:pt x="134" y="152"/>
                    </a:lnTo>
                    <a:lnTo>
                      <a:pt x="134" y="150"/>
                    </a:lnTo>
                    <a:lnTo>
                      <a:pt x="130" y="150"/>
                    </a:lnTo>
                    <a:lnTo>
                      <a:pt x="130" y="148"/>
                    </a:lnTo>
                    <a:lnTo>
                      <a:pt x="130" y="150"/>
                    </a:lnTo>
                    <a:lnTo>
                      <a:pt x="132" y="152"/>
                    </a:lnTo>
                    <a:lnTo>
                      <a:pt x="134" y="155"/>
                    </a:lnTo>
                    <a:lnTo>
                      <a:pt x="130" y="161"/>
                    </a:lnTo>
                    <a:lnTo>
                      <a:pt x="126" y="161"/>
                    </a:lnTo>
                    <a:lnTo>
                      <a:pt x="125" y="162"/>
                    </a:lnTo>
                    <a:lnTo>
                      <a:pt x="123" y="162"/>
                    </a:lnTo>
                    <a:lnTo>
                      <a:pt x="123" y="164"/>
                    </a:lnTo>
                    <a:lnTo>
                      <a:pt x="121" y="164"/>
                    </a:lnTo>
                    <a:lnTo>
                      <a:pt x="121" y="161"/>
                    </a:lnTo>
                    <a:lnTo>
                      <a:pt x="121" y="161"/>
                    </a:lnTo>
                    <a:lnTo>
                      <a:pt x="121" y="170"/>
                    </a:lnTo>
                    <a:lnTo>
                      <a:pt x="121" y="171"/>
                    </a:lnTo>
                    <a:lnTo>
                      <a:pt x="119" y="170"/>
                    </a:lnTo>
                    <a:lnTo>
                      <a:pt x="116" y="170"/>
                    </a:lnTo>
                    <a:lnTo>
                      <a:pt x="110" y="171"/>
                    </a:lnTo>
                    <a:lnTo>
                      <a:pt x="107" y="173"/>
                    </a:lnTo>
                    <a:lnTo>
                      <a:pt x="103" y="173"/>
                    </a:lnTo>
                    <a:lnTo>
                      <a:pt x="100" y="170"/>
                    </a:lnTo>
                    <a:lnTo>
                      <a:pt x="98" y="170"/>
                    </a:lnTo>
                    <a:lnTo>
                      <a:pt x="98" y="168"/>
                    </a:lnTo>
                    <a:lnTo>
                      <a:pt x="100" y="168"/>
                    </a:lnTo>
                    <a:lnTo>
                      <a:pt x="101" y="166"/>
                    </a:lnTo>
                    <a:lnTo>
                      <a:pt x="101" y="164"/>
                    </a:lnTo>
                    <a:lnTo>
                      <a:pt x="103" y="162"/>
                    </a:lnTo>
                    <a:lnTo>
                      <a:pt x="105" y="161"/>
                    </a:lnTo>
                    <a:lnTo>
                      <a:pt x="105" y="159"/>
                    </a:lnTo>
                    <a:lnTo>
                      <a:pt x="107" y="157"/>
                    </a:lnTo>
                    <a:lnTo>
                      <a:pt x="109" y="155"/>
                    </a:lnTo>
                    <a:lnTo>
                      <a:pt x="110" y="148"/>
                    </a:lnTo>
                    <a:lnTo>
                      <a:pt x="110" y="146"/>
                    </a:lnTo>
                    <a:lnTo>
                      <a:pt x="112" y="145"/>
                    </a:lnTo>
                    <a:lnTo>
                      <a:pt x="114" y="146"/>
                    </a:lnTo>
                    <a:lnTo>
                      <a:pt x="116" y="146"/>
                    </a:lnTo>
                    <a:lnTo>
                      <a:pt x="123" y="148"/>
                    </a:lnTo>
                    <a:lnTo>
                      <a:pt x="125" y="146"/>
                    </a:lnTo>
                    <a:lnTo>
                      <a:pt x="126" y="145"/>
                    </a:lnTo>
                    <a:lnTo>
                      <a:pt x="125" y="143"/>
                    </a:lnTo>
                    <a:lnTo>
                      <a:pt x="126" y="139"/>
                    </a:lnTo>
                    <a:lnTo>
                      <a:pt x="125" y="137"/>
                    </a:lnTo>
                    <a:lnTo>
                      <a:pt x="125" y="136"/>
                    </a:lnTo>
                    <a:lnTo>
                      <a:pt x="119" y="134"/>
                    </a:lnTo>
                    <a:lnTo>
                      <a:pt x="117" y="128"/>
                    </a:lnTo>
                    <a:lnTo>
                      <a:pt x="117" y="127"/>
                    </a:lnTo>
                    <a:lnTo>
                      <a:pt x="117" y="125"/>
                    </a:lnTo>
                    <a:lnTo>
                      <a:pt x="116" y="123"/>
                    </a:lnTo>
                    <a:lnTo>
                      <a:pt x="114" y="121"/>
                    </a:lnTo>
                    <a:lnTo>
                      <a:pt x="112" y="120"/>
                    </a:lnTo>
                    <a:lnTo>
                      <a:pt x="114" y="111"/>
                    </a:lnTo>
                    <a:lnTo>
                      <a:pt x="112" y="109"/>
                    </a:lnTo>
                    <a:lnTo>
                      <a:pt x="110" y="109"/>
                    </a:lnTo>
                    <a:lnTo>
                      <a:pt x="107" y="105"/>
                    </a:lnTo>
                    <a:lnTo>
                      <a:pt x="103" y="105"/>
                    </a:lnTo>
                    <a:lnTo>
                      <a:pt x="100" y="105"/>
                    </a:lnTo>
                    <a:lnTo>
                      <a:pt x="98" y="105"/>
                    </a:lnTo>
                    <a:lnTo>
                      <a:pt x="89" y="100"/>
                    </a:lnTo>
                    <a:lnTo>
                      <a:pt x="85" y="98"/>
                    </a:lnTo>
                    <a:lnTo>
                      <a:pt x="78" y="100"/>
                    </a:lnTo>
                    <a:lnTo>
                      <a:pt x="75" y="100"/>
                    </a:lnTo>
                    <a:lnTo>
                      <a:pt x="73" y="100"/>
                    </a:lnTo>
                    <a:lnTo>
                      <a:pt x="71" y="10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8" name="Freeform 3070">
                <a:extLst>
                  <a:ext uri="{FF2B5EF4-FFF2-40B4-BE49-F238E27FC236}">
                    <a16:creationId xmlns:a16="http://schemas.microsoft.com/office/drawing/2014/main" id="{E8A0EBF2-1B0B-EE40-A86C-F45E45FCD4ED}"/>
                  </a:ext>
                </a:extLst>
              </p:cNvPr>
              <p:cNvSpPr>
                <a:spLocks/>
              </p:cNvSpPr>
              <p:nvPr/>
            </p:nvSpPr>
            <p:spPr bwMode="auto">
              <a:xfrm>
                <a:off x="3050" y="1729"/>
                <a:ext cx="289" cy="193"/>
              </a:xfrm>
              <a:custGeom>
                <a:avLst/>
                <a:gdLst>
                  <a:gd name="T0" fmla="*/ 39 w 289"/>
                  <a:gd name="T1" fmla="*/ 111 h 193"/>
                  <a:gd name="T2" fmla="*/ 5 w 289"/>
                  <a:gd name="T3" fmla="*/ 84 h 193"/>
                  <a:gd name="T4" fmla="*/ 30 w 289"/>
                  <a:gd name="T5" fmla="*/ 46 h 193"/>
                  <a:gd name="T6" fmla="*/ 26 w 289"/>
                  <a:gd name="T7" fmla="*/ 20 h 193"/>
                  <a:gd name="T8" fmla="*/ 51 w 289"/>
                  <a:gd name="T9" fmla="*/ 12 h 193"/>
                  <a:gd name="T10" fmla="*/ 80 w 289"/>
                  <a:gd name="T11" fmla="*/ 20 h 193"/>
                  <a:gd name="T12" fmla="*/ 92 w 289"/>
                  <a:gd name="T13" fmla="*/ 23 h 193"/>
                  <a:gd name="T14" fmla="*/ 105 w 289"/>
                  <a:gd name="T15" fmla="*/ 25 h 193"/>
                  <a:gd name="T16" fmla="*/ 119 w 289"/>
                  <a:gd name="T17" fmla="*/ 27 h 193"/>
                  <a:gd name="T18" fmla="*/ 137 w 289"/>
                  <a:gd name="T19" fmla="*/ 21 h 193"/>
                  <a:gd name="T20" fmla="*/ 148 w 289"/>
                  <a:gd name="T21" fmla="*/ 7 h 193"/>
                  <a:gd name="T22" fmla="*/ 162 w 289"/>
                  <a:gd name="T23" fmla="*/ 7 h 193"/>
                  <a:gd name="T24" fmla="*/ 184 w 289"/>
                  <a:gd name="T25" fmla="*/ 2 h 193"/>
                  <a:gd name="T26" fmla="*/ 198 w 289"/>
                  <a:gd name="T27" fmla="*/ 16 h 193"/>
                  <a:gd name="T28" fmla="*/ 209 w 289"/>
                  <a:gd name="T29" fmla="*/ 28 h 193"/>
                  <a:gd name="T30" fmla="*/ 217 w 289"/>
                  <a:gd name="T31" fmla="*/ 50 h 193"/>
                  <a:gd name="T32" fmla="*/ 234 w 289"/>
                  <a:gd name="T33" fmla="*/ 53 h 193"/>
                  <a:gd name="T34" fmla="*/ 260 w 289"/>
                  <a:gd name="T35" fmla="*/ 59 h 193"/>
                  <a:gd name="T36" fmla="*/ 278 w 289"/>
                  <a:gd name="T37" fmla="*/ 66 h 193"/>
                  <a:gd name="T38" fmla="*/ 287 w 289"/>
                  <a:gd name="T39" fmla="*/ 84 h 193"/>
                  <a:gd name="T40" fmla="*/ 282 w 289"/>
                  <a:gd name="T41" fmla="*/ 93 h 193"/>
                  <a:gd name="T42" fmla="*/ 282 w 289"/>
                  <a:gd name="T43" fmla="*/ 114 h 193"/>
                  <a:gd name="T44" fmla="*/ 264 w 289"/>
                  <a:gd name="T45" fmla="*/ 118 h 193"/>
                  <a:gd name="T46" fmla="*/ 242 w 289"/>
                  <a:gd name="T47" fmla="*/ 134 h 193"/>
                  <a:gd name="T48" fmla="*/ 225 w 289"/>
                  <a:gd name="T49" fmla="*/ 141 h 193"/>
                  <a:gd name="T50" fmla="*/ 209 w 289"/>
                  <a:gd name="T51" fmla="*/ 153 h 193"/>
                  <a:gd name="T52" fmla="*/ 209 w 289"/>
                  <a:gd name="T53" fmla="*/ 150 h 193"/>
                  <a:gd name="T54" fmla="*/ 203 w 289"/>
                  <a:gd name="T55" fmla="*/ 155 h 193"/>
                  <a:gd name="T56" fmla="*/ 200 w 289"/>
                  <a:gd name="T57" fmla="*/ 153 h 193"/>
                  <a:gd name="T58" fmla="*/ 192 w 289"/>
                  <a:gd name="T59" fmla="*/ 153 h 193"/>
                  <a:gd name="T60" fmla="*/ 192 w 289"/>
                  <a:gd name="T61" fmla="*/ 157 h 193"/>
                  <a:gd name="T62" fmla="*/ 200 w 289"/>
                  <a:gd name="T63" fmla="*/ 159 h 193"/>
                  <a:gd name="T64" fmla="*/ 205 w 289"/>
                  <a:gd name="T65" fmla="*/ 164 h 193"/>
                  <a:gd name="T66" fmla="*/ 217 w 289"/>
                  <a:gd name="T67" fmla="*/ 173 h 193"/>
                  <a:gd name="T68" fmla="*/ 234 w 289"/>
                  <a:gd name="T69" fmla="*/ 170 h 193"/>
                  <a:gd name="T70" fmla="*/ 216 w 289"/>
                  <a:gd name="T71" fmla="*/ 177 h 193"/>
                  <a:gd name="T72" fmla="*/ 198 w 289"/>
                  <a:gd name="T73" fmla="*/ 187 h 193"/>
                  <a:gd name="T74" fmla="*/ 185 w 289"/>
                  <a:gd name="T75" fmla="*/ 193 h 193"/>
                  <a:gd name="T76" fmla="*/ 178 w 289"/>
                  <a:gd name="T77" fmla="*/ 175 h 193"/>
                  <a:gd name="T78" fmla="*/ 178 w 289"/>
                  <a:gd name="T79" fmla="*/ 161 h 193"/>
                  <a:gd name="T80" fmla="*/ 182 w 289"/>
                  <a:gd name="T81" fmla="*/ 155 h 193"/>
                  <a:gd name="T82" fmla="*/ 164 w 289"/>
                  <a:gd name="T83" fmla="*/ 153 h 193"/>
                  <a:gd name="T84" fmla="*/ 159 w 289"/>
                  <a:gd name="T85" fmla="*/ 146 h 193"/>
                  <a:gd name="T86" fmla="*/ 162 w 289"/>
                  <a:gd name="T87" fmla="*/ 145 h 193"/>
                  <a:gd name="T88" fmla="*/ 148 w 289"/>
                  <a:gd name="T89" fmla="*/ 143 h 193"/>
                  <a:gd name="T90" fmla="*/ 130 w 289"/>
                  <a:gd name="T91" fmla="*/ 150 h 193"/>
                  <a:gd name="T92" fmla="*/ 126 w 289"/>
                  <a:gd name="T93" fmla="*/ 161 h 193"/>
                  <a:gd name="T94" fmla="*/ 121 w 289"/>
                  <a:gd name="T95" fmla="*/ 161 h 193"/>
                  <a:gd name="T96" fmla="*/ 107 w 289"/>
                  <a:gd name="T97" fmla="*/ 173 h 193"/>
                  <a:gd name="T98" fmla="*/ 101 w 289"/>
                  <a:gd name="T99" fmla="*/ 166 h 193"/>
                  <a:gd name="T100" fmla="*/ 109 w 289"/>
                  <a:gd name="T101" fmla="*/ 155 h 193"/>
                  <a:gd name="T102" fmla="*/ 123 w 289"/>
                  <a:gd name="T103" fmla="*/ 148 h 193"/>
                  <a:gd name="T104" fmla="*/ 125 w 289"/>
                  <a:gd name="T105" fmla="*/ 136 h 193"/>
                  <a:gd name="T106" fmla="*/ 114 w 289"/>
                  <a:gd name="T107" fmla="*/ 121 h 193"/>
                  <a:gd name="T108" fmla="*/ 103 w 289"/>
                  <a:gd name="T109" fmla="*/ 105 h 193"/>
                  <a:gd name="T110" fmla="*/ 75 w 289"/>
                  <a:gd name="T111" fmla="*/ 10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9" h="193">
                    <a:moveTo>
                      <a:pt x="71" y="103"/>
                    </a:moveTo>
                    <a:lnTo>
                      <a:pt x="69" y="103"/>
                    </a:lnTo>
                    <a:lnTo>
                      <a:pt x="60" y="109"/>
                    </a:lnTo>
                    <a:lnTo>
                      <a:pt x="50" y="111"/>
                    </a:lnTo>
                    <a:lnTo>
                      <a:pt x="44" y="114"/>
                    </a:lnTo>
                    <a:lnTo>
                      <a:pt x="39" y="111"/>
                    </a:lnTo>
                    <a:lnTo>
                      <a:pt x="12" y="111"/>
                    </a:lnTo>
                    <a:lnTo>
                      <a:pt x="10" y="111"/>
                    </a:lnTo>
                    <a:lnTo>
                      <a:pt x="9" y="107"/>
                    </a:lnTo>
                    <a:lnTo>
                      <a:pt x="0" y="100"/>
                    </a:lnTo>
                    <a:lnTo>
                      <a:pt x="5" y="84"/>
                    </a:lnTo>
                    <a:lnTo>
                      <a:pt x="5" y="84"/>
                    </a:lnTo>
                    <a:lnTo>
                      <a:pt x="9" y="84"/>
                    </a:lnTo>
                    <a:lnTo>
                      <a:pt x="9" y="78"/>
                    </a:lnTo>
                    <a:lnTo>
                      <a:pt x="9" y="75"/>
                    </a:lnTo>
                    <a:lnTo>
                      <a:pt x="17" y="59"/>
                    </a:lnTo>
                    <a:lnTo>
                      <a:pt x="30" y="50"/>
                    </a:lnTo>
                    <a:lnTo>
                      <a:pt x="30" y="46"/>
                    </a:lnTo>
                    <a:lnTo>
                      <a:pt x="28" y="41"/>
                    </a:lnTo>
                    <a:lnTo>
                      <a:pt x="30" y="39"/>
                    </a:lnTo>
                    <a:lnTo>
                      <a:pt x="26" y="34"/>
                    </a:lnTo>
                    <a:lnTo>
                      <a:pt x="21" y="21"/>
                    </a:lnTo>
                    <a:lnTo>
                      <a:pt x="23" y="20"/>
                    </a:lnTo>
                    <a:lnTo>
                      <a:pt x="26" y="20"/>
                    </a:lnTo>
                    <a:lnTo>
                      <a:pt x="28" y="20"/>
                    </a:lnTo>
                    <a:lnTo>
                      <a:pt x="32" y="18"/>
                    </a:lnTo>
                    <a:lnTo>
                      <a:pt x="34" y="16"/>
                    </a:lnTo>
                    <a:lnTo>
                      <a:pt x="35" y="14"/>
                    </a:lnTo>
                    <a:lnTo>
                      <a:pt x="50" y="11"/>
                    </a:lnTo>
                    <a:lnTo>
                      <a:pt x="51" y="12"/>
                    </a:lnTo>
                    <a:lnTo>
                      <a:pt x="59" y="11"/>
                    </a:lnTo>
                    <a:lnTo>
                      <a:pt x="67" y="16"/>
                    </a:lnTo>
                    <a:lnTo>
                      <a:pt x="69" y="16"/>
                    </a:lnTo>
                    <a:lnTo>
                      <a:pt x="73" y="16"/>
                    </a:lnTo>
                    <a:lnTo>
                      <a:pt x="78" y="18"/>
                    </a:lnTo>
                    <a:lnTo>
                      <a:pt x="80" y="20"/>
                    </a:lnTo>
                    <a:lnTo>
                      <a:pt x="82" y="21"/>
                    </a:lnTo>
                    <a:lnTo>
                      <a:pt x="85" y="21"/>
                    </a:lnTo>
                    <a:lnTo>
                      <a:pt x="87" y="25"/>
                    </a:lnTo>
                    <a:lnTo>
                      <a:pt x="89" y="25"/>
                    </a:lnTo>
                    <a:lnTo>
                      <a:pt x="91" y="25"/>
                    </a:lnTo>
                    <a:lnTo>
                      <a:pt x="92" y="23"/>
                    </a:lnTo>
                    <a:lnTo>
                      <a:pt x="94" y="23"/>
                    </a:lnTo>
                    <a:lnTo>
                      <a:pt x="96" y="21"/>
                    </a:lnTo>
                    <a:lnTo>
                      <a:pt x="98" y="23"/>
                    </a:lnTo>
                    <a:lnTo>
                      <a:pt x="101" y="23"/>
                    </a:lnTo>
                    <a:lnTo>
                      <a:pt x="103" y="23"/>
                    </a:lnTo>
                    <a:lnTo>
                      <a:pt x="105" y="25"/>
                    </a:lnTo>
                    <a:lnTo>
                      <a:pt x="107" y="27"/>
                    </a:lnTo>
                    <a:lnTo>
                      <a:pt x="112" y="21"/>
                    </a:lnTo>
                    <a:lnTo>
                      <a:pt x="116" y="23"/>
                    </a:lnTo>
                    <a:lnTo>
                      <a:pt x="116" y="27"/>
                    </a:lnTo>
                    <a:lnTo>
                      <a:pt x="117" y="28"/>
                    </a:lnTo>
                    <a:lnTo>
                      <a:pt x="119" y="27"/>
                    </a:lnTo>
                    <a:lnTo>
                      <a:pt x="130" y="25"/>
                    </a:lnTo>
                    <a:lnTo>
                      <a:pt x="132" y="27"/>
                    </a:lnTo>
                    <a:lnTo>
                      <a:pt x="134" y="28"/>
                    </a:lnTo>
                    <a:lnTo>
                      <a:pt x="135" y="28"/>
                    </a:lnTo>
                    <a:lnTo>
                      <a:pt x="137" y="27"/>
                    </a:lnTo>
                    <a:lnTo>
                      <a:pt x="137" y="21"/>
                    </a:lnTo>
                    <a:lnTo>
                      <a:pt x="137" y="18"/>
                    </a:lnTo>
                    <a:lnTo>
                      <a:pt x="137" y="16"/>
                    </a:lnTo>
                    <a:lnTo>
                      <a:pt x="137" y="14"/>
                    </a:lnTo>
                    <a:lnTo>
                      <a:pt x="142" y="9"/>
                    </a:lnTo>
                    <a:lnTo>
                      <a:pt x="146" y="7"/>
                    </a:lnTo>
                    <a:lnTo>
                      <a:pt x="148" y="7"/>
                    </a:lnTo>
                    <a:lnTo>
                      <a:pt x="150" y="5"/>
                    </a:lnTo>
                    <a:lnTo>
                      <a:pt x="157" y="5"/>
                    </a:lnTo>
                    <a:lnTo>
                      <a:pt x="155" y="5"/>
                    </a:lnTo>
                    <a:lnTo>
                      <a:pt x="157" y="7"/>
                    </a:lnTo>
                    <a:lnTo>
                      <a:pt x="160" y="9"/>
                    </a:lnTo>
                    <a:lnTo>
                      <a:pt x="162" y="7"/>
                    </a:lnTo>
                    <a:lnTo>
                      <a:pt x="164" y="5"/>
                    </a:lnTo>
                    <a:lnTo>
                      <a:pt x="164" y="3"/>
                    </a:lnTo>
                    <a:lnTo>
                      <a:pt x="166" y="2"/>
                    </a:lnTo>
                    <a:lnTo>
                      <a:pt x="173" y="2"/>
                    </a:lnTo>
                    <a:lnTo>
                      <a:pt x="178" y="2"/>
                    </a:lnTo>
                    <a:lnTo>
                      <a:pt x="184" y="2"/>
                    </a:lnTo>
                    <a:lnTo>
                      <a:pt x="187" y="0"/>
                    </a:lnTo>
                    <a:lnTo>
                      <a:pt x="191" y="3"/>
                    </a:lnTo>
                    <a:lnTo>
                      <a:pt x="192" y="5"/>
                    </a:lnTo>
                    <a:lnTo>
                      <a:pt x="192" y="9"/>
                    </a:lnTo>
                    <a:lnTo>
                      <a:pt x="198" y="14"/>
                    </a:lnTo>
                    <a:lnTo>
                      <a:pt x="198" y="16"/>
                    </a:lnTo>
                    <a:lnTo>
                      <a:pt x="194" y="18"/>
                    </a:lnTo>
                    <a:lnTo>
                      <a:pt x="192" y="18"/>
                    </a:lnTo>
                    <a:lnTo>
                      <a:pt x="194" y="27"/>
                    </a:lnTo>
                    <a:lnTo>
                      <a:pt x="203" y="30"/>
                    </a:lnTo>
                    <a:lnTo>
                      <a:pt x="207" y="28"/>
                    </a:lnTo>
                    <a:lnTo>
                      <a:pt x="209" y="28"/>
                    </a:lnTo>
                    <a:lnTo>
                      <a:pt x="209" y="32"/>
                    </a:lnTo>
                    <a:lnTo>
                      <a:pt x="212" y="36"/>
                    </a:lnTo>
                    <a:lnTo>
                      <a:pt x="214" y="43"/>
                    </a:lnTo>
                    <a:lnTo>
                      <a:pt x="214" y="45"/>
                    </a:lnTo>
                    <a:lnTo>
                      <a:pt x="214" y="48"/>
                    </a:lnTo>
                    <a:lnTo>
                      <a:pt x="217" y="50"/>
                    </a:lnTo>
                    <a:lnTo>
                      <a:pt x="221" y="50"/>
                    </a:lnTo>
                    <a:lnTo>
                      <a:pt x="223" y="48"/>
                    </a:lnTo>
                    <a:lnTo>
                      <a:pt x="225" y="50"/>
                    </a:lnTo>
                    <a:lnTo>
                      <a:pt x="228" y="52"/>
                    </a:lnTo>
                    <a:lnTo>
                      <a:pt x="230" y="52"/>
                    </a:lnTo>
                    <a:lnTo>
                      <a:pt x="234" y="53"/>
                    </a:lnTo>
                    <a:lnTo>
                      <a:pt x="244" y="48"/>
                    </a:lnTo>
                    <a:lnTo>
                      <a:pt x="246" y="50"/>
                    </a:lnTo>
                    <a:lnTo>
                      <a:pt x="255" y="61"/>
                    </a:lnTo>
                    <a:lnTo>
                      <a:pt x="257" y="61"/>
                    </a:lnTo>
                    <a:lnTo>
                      <a:pt x="259" y="59"/>
                    </a:lnTo>
                    <a:lnTo>
                      <a:pt x="260" y="59"/>
                    </a:lnTo>
                    <a:lnTo>
                      <a:pt x="262" y="61"/>
                    </a:lnTo>
                    <a:lnTo>
                      <a:pt x="266" y="62"/>
                    </a:lnTo>
                    <a:lnTo>
                      <a:pt x="267" y="64"/>
                    </a:lnTo>
                    <a:lnTo>
                      <a:pt x="273" y="64"/>
                    </a:lnTo>
                    <a:lnTo>
                      <a:pt x="276" y="66"/>
                    </a:lnTo>
                    <a:lnTo>
                      <a:pt x="278" y="66"/>
                    </a:lnTo>
                    <a:lnTo>
                      <a:pt x="282" y="70"/>
                    </a:lnTo>
                    <a:lnTo>
                      <a:pt x="287" y="70"/>
                    </a:lnTo>
                    <a:lnTo>
                      <a:pt x="289" y="71"/>
                    </a:lnTo>
                    <a:lnTo>
                      <a:pt x="287" y="71"/>
                    </a:lnTo>
                    <a:lnTo>
                      <a:pt x="289" y="78"/>
                    </a:lnTo>
                    <a:lnTo>
                      <a:pt x="287" y="84"/>
                    </a:lnTo>
                    <a:lnTo>
                      <a:pt x="282" y="84"/>
                    </a:lnTo>
                    <a:lnTo>
                      <a:pt x="284" y="86"/>
                    </a:lnTo>
                    <a:lnTo>
                      <a:pt x="285" y="87"/>
                    </a:lnTo>
                    <a:lnTo>
                      <a:pt x="287" y="89"/>
                    </a:lnTo>
                    <a:lnTo>
                      <a:pt x="284" y="89"/>
                    </a:lnTo>
                    <a:lnTo>
                      <a:pt x="282" y="93"/>
                    </a:lnTo>
                    <a:lnTo>
                      <a:pt x="282" y="95"/>
                    </a:lnTo>
                    <a:lnTo>
                      <a:pt x="284" y="96"/>
                    </a:lnTo>
                    <a:lnTo>
                      <a:pt x="284" y="98"/>
                    </a:lnTo>
                    <a:lnTo>
                      <a:pt x="284" y="100"/>
                    </a:lnTo>
                    <a:lnTo>
                      <a:pt x="285" y="102"/>
                    </a:lnTo>
                    <a:lnTo>
                      <a:pt x="282" y="114"/>
                    </a:lnTo>
                    <a:lnTo>
                      <a:pt x="280" y="114"/>
                    </a:lnTo>
                    <a:lnTo>
                      <a:pt x="276" y="112"/>
                    </a:lnTo>
                    <a:lnTo>
                      <a:pt x="273" y="114"/>
                    </a:lnTo>
                    <a:lnTo>
                      <a:pt x="269" y="111"/>
                    </a:lnTo>
                    <a:lnTo>
                      <a:pt x="267" y="112"/>
                    </a:lnTo>
                    <a:lnTo>
                      <a:pt x="264" y="118"/>
                    </a:lnTo>
                    <a:lnTo>
                      <a:pt x="260" y="120"/>
                    </a:lnTo>
                    <a:lnTo>
                      <a:pt x="259" y="123"/>
                    </a:lnTo>
                    <a:lnTo>
                      <a:pt x="259" y="130"/>
                    </a:lnTo>
                    <a:lnTo>
                      <a:pt x="248" y="132"/>
                    </a:lnTo>
                    <a:lnTo>
                      <a:pt x="244" y="134"/>
                    </a:lnTo>
                    <a:lnTo>
                      <a:pt x="242" y="134"/>
                    </a:lnTo>
                    <a:lnTo>
                      <a:pt x="237" y="137"/>
                    </a:lnTo>
                    <a:lnTo>
                      <a:pt x="237" y="141"/>
                    </a:lnTo>
                    <a:lnTo>
                      <a:pt x="234" y="137"/>
                    </a:lnTo>
                    <a:lnTo>
                      <a:pt x="226" y="141"/>
                    </a:lnTo>
                    <a:lnTo>
                      <a:pt x="226" y="143"/>
                    </a:lnTo>
                    <a:lnTo>
                      <a:pt x="225" y="141"/>
                    </a:lnTo>
                    <a:lnTo>
                      <a:pt x="223" y="143"/>
                    </a:lnTo>
                    <a:lnTo>
                      <a:pt x="219" y="143"/>
                    </a:lnTo>
                    <a:lnTo>
                      <a:pt x="216" y="146"/>
                    </a:lnTo>
                    <a:lnTo>
                      <a:pt x="214" y="146"/>
                    </a:lnTo>
                    <a:lnTo>
                      <a:pt x="210" y="153"/>
                    </a:lnTo>
                    <a:lnTo>
                      <a:pt x="209" y="153"/>
                    </a:lnTo>
                    <a:lnTo>
                      <a:pt x="209" y="152"/>
                    </a:lnTo>
                    <a:lnTo>
                      <a:pt x="210" y="152"/>
                    </a:lnTo>
                    <a:lnTo>
                      <a:pt x="212" y="150"/>
                    </a:lnTo>
                    <a:lnTo>
                      <a:pt x="210" y="146"/>
                    </a:lnTo>
                    <a:lnTo>
                      <a:pt x="209" y="146"/>
                    </a:lnTo>
                    <a:lnTo>
                      <a:pt x="209" y="150"/>
                    </a:lnTo>
                    <a:lnTo>
                      <a:pt x="205" y="153"/>
                    </a:lnTo>
                    <a:lnTo>
                      <a:pt x="207" y="161"/>
                    </a:lnTo>
                    <a:lnTo>
                      <a:pt x="205" y="161"/>
                    </a:lnTo>
                    <a:lnTo>
                      <a:pt x="205" y="159"/>
                    </a:lnTo>
                    <a:lnTo>
                      <a:pt x="203" y="155"/>
                    </a:lnTo>
                    <a:lnTo>
                      <a:pt x="203" y="155"/>
                    </a:lnTo>
                    <a:lnTo>
                      <a:pt x="203" y="153"/>
                    </a:lnTo>
                    <a:lnTo>
                      <a:pt x="201" y="155"/>
                    </a:lnTo>
                    <a:lnTo>
                      <a:pt x="200" y="157"/>
                    </a:lnTo>
                    <a:lnTo>
                      <a:pt x="200" y="155"/>
                    </a:lnTo>
                    <a:lnTo>
                      <a:pt x="200" y="153"/>
                    </a:lnTo>
                    <a:lnTo>
                      <a:pt x="200" y="153"/>
                    </a:lnTo>
                    <a:lnTo>
                      <a:pt x="194" y="153"/>
                    </a:lnTo>
                    <a:lnTo>
                      <a:pt x="194" y="152"/>
                    </a:lnTo>
                    <a:lnTo>
                      <a:pt x="194" y="150"/>
                    </a:lnTo>
                    <a:lnTo>
                      <a:pt x="192" y="148"/>
                    </a:lnTo>
                    <a:lnTo>
                      <a:pt x="192" y="153"/>
                    </a:lnTo>
                    <a:lnTo>
                      <a:pt x="192" y="153"/>
                    </a:lnTo>
                    <a:lnTo>
                      <a:pt x="187" y="152"/>
                    </a:lnTo>
                    <a:lnTo>
                      <a:pt x="189" y="153"/>
                    </a:lnTo>
                    <a:lnTo>
                      <a:pt x="191" y="153"/>
                    </a:lnTo>
                    <a:lnTo>
                      <a:pt x="192" y="155"/>
                    </a:lnTo>
                    <a:lnTo>
                      <a:pt x="192" y="155"/>
                    </a:lnTo>
                    <a:lnTo>
                      <a:pt x="192" y="157"/>
                    </a:lnTo>
                    <a:lnTo>
                      <a:pt x="194" y="159"/>
                    </a:lnTo>
                    <a:lnTo>
                      <a:pt x="194" y="159"/>
                    </a:lnTo>
                    <a:lnTo>
                      <a:pt x="194" y="157"/>
                    </a:lnTo>
                    <a:lnTo>
                      <a:pt x="198" y="157"/>
                    </a:lnTo>
                    <a:lnTo>
                      <a:pt x="200" y="159"/>
                    </a:lnTo>
                    <a:lnTo>
                      <a:pt x="200" y="159"/>
                    </a:lnTo>
                    <a:lnTo>
                      <a:pt x="200" y="162"/>
                    </a:lnTo>
                    <a:lnTo>
                      <a:pt x="200" y="162"/>
                    </a:lnTo>
                    <a:lnTo>
                      <a:pt x="201" y="161"/>
                    </a:lnTo>
                    <a:lnTo>
                      <a:pt x="203" y="162"/>
                    </a:lnTo>
                    <a:lnTo>
                      <a:pt x="201" y="164"/>
                    </a:lnTo>
                    <a:lnTo>
                      <a:pt x="205" y="164"/>
                    </a:lnTo>
                    <a:lnTo>
                      <a:pt x="207" y="166"/>
                    </a:lnTo>
                    <a:lnTo>
                      <a:pt x="209" y="173"/>
                    </a:lnTo>
                    <a:lnTo>
                      <a:pt x="209" y="171"/>
                    </a:lnTo>
                    <a:lnTo>
                      <a:pt x="214" y="173"/>
                    </a:lnTo>
                    <a:lnTo>
                      <a:pt x="214" y="171"/>
                    </a:lnTo>
                    <a:lnTo>
                      <a:pt x="217" y="173"/>
                    </a:lnTo>
                    <a:lnTo>
                      <a:pt x="221" y="170"/>
                    </a:lnTo>
                    <a:lnTo>
                      <a:pt x="223" y="170"/>
                    </a:lnTo>
                    <a:lnTo>
                      <a:pt x="223" y="171"/>
                    </a:lnTo>
                    <a:lnTo>
                      <a:pt x="225" y="170"/>
                    </a:lnTo>
                    <a:lnTo>
                      <a:pt x="230" y="168"/>
                    </a:lnTo>
                    <a:lnTo>
                      <a:pt x="234" y="170"/>
                    </a:lnTo>
                    <a:lnTo>
                      <a:pt x="232" y="171"/>
                    </a:lnTo>
                    <a:lnTo>
                      <a:pt x="232" y="173"/>
                    </a:lnTo>
                    <a:lnTo>
                      <a:pt x="230" y="178"/>
                    </a:lnTo>
                    <a:lnTo>
                      <a:pt x="225" y="178"/>
                    </a:lnTo>
                    <a:lnTo>
                      <a:pt x="225" y="178"/>
                    </a:lnTo>
                    <a:lnTo>
                      <a:pt x="216" y="177"/>
                    </a:lnTo>
                    <a:lnTo>
                      <a:pt x="207" y="184"/>
                    </a:lnTo>
                    <a:lnTo>
                      <a:pt x="203" y="184"/>
                    </a:lnTo>
                    <a:lnTo>
                      <a:pt x="200" y="184"/>
                    </a:lnTo>
                    <a:lnTo>
                      <a:pt x="201" y="186"/>
                    </a:lnTo>
                    <a:lnTo>
                      <a:pt x="200" y="186"/>
                    </a:lnTo>
                    <a:lnTo>
                      <a:pt x="198" y="187"/>
                    </a:lnTo>
                    <a:lnTo>
                      <a:pt x="198" y="189"/>
                    </a:lnTo>
                    <a:lnTo>
                      <a:pt x="196" y="191"/>
                    </a:lnTo>
                    <a:lnTo>
                      <a:pt x="194" y="191"/>
                    </a:lnTo>
                    <a:lnTo>
                      <a:pt x="191" y="193"/>
                    </a:lnTo>
                    <a:lnTo>
                      <a:pt x="187" y="193"/>
                    </a:lnTo>
                    <a:lnTo>
                      <a:pt x="185" y="193"/>
                    </a:lnTo>
                    <a:lnTo>
                      <a:pt x="182" y="189"/>
                    </a:lnTo>
                    <a:lnTo>
                      <a:pt x="184" y="187"/>
                    </a:lnTo>
                    <a:lnTo>
                      <a:pt x="184" y="178"/>
                    </a:lnTo>
                    <a:lnTo>
                      <a:pt x="182" y="177"/>
                    </a:lnTo>
                    <a:lnTo>
                      <a:pt x="180" y="175"/>
                    </a:lnTo>
                    <a:lnTo>
                      <a:pt x="178" y="175"/>
                    </a:lnTo>
                    <a:lnTo>
                      <a:pt x="173" y="171"/>
                    </a:lnTo>
                    <a:lnTo>
                      <a:pt x="167" y="171"/>
                    </a:lnTo>
                    <a:lnTo>
                      <a:pt x="167" y="170"/>
                    </a:lnTo>
                    <a:lnTo>
                      <a:pt x="169" y="168"/>
                    </a:lnTo>
                    <a:lnTo>
                      <a:pt x="171" y="168"/>
                    </a:lnTo>
                    <a:lnTo>
                      <a:pt x="178" y="161"/>
                    </a:lnTo>
                    <a:lnTo>
                      <a:pt x="185" y="159"/>
                    </a:lnTo>
                    <a:lnTo>
                      <a:pt x="187" y="159"/>
                    </a:lnTo>
                    <a:lnTo>
                      <a:pt x="185" y="157"/>
                    </a:lnTo>
                    <a:lnTo>
                      <a:pt x="185" y="155"/>
                    </a:lnTo>
                    <a:lnTo>
                      <a:pt x="184" y="153"/>
                    </a:lnTo>
                    <a:lnTo>
                      <a:pt x="182" y="155"/>
                    </a:lnTo>
                    <a:lnTo>
                      <a:pt x="180" y="153"/>
                    </a:lnTo>
                    <a:lnTo>
                      <a:pt x="180" y="152"/>
                    </a:lnTo>
                    <a:lnTo>
                      <a:pt x="176" y="153"/>
                    </a:lnTo>
                    <a:lnTo>
                      <a:pt x="176" y="153"/>
                    </a:lnTo>
                    <a:lnTo>
                      <a:pt x="167" y="155"/>
                    </a:lnTo>
                    <a:lnTo>
                      <a:pt x="164" y="153"/>
                    </a:lnTo>
                    <a:lnTo>
                      <a:pt x="162" y="152"/>
                    </a:lnTo>
                    <a:lnTo>
                      <a:pt x="160" y="152"/>
                    </a:lnTo>
                    <a:lnTo>
                      <a:pt x="157" y="152"/>
                    </a:lnTo>
                    <a:lnTo>
                      <a:pt x="157" y="150"/>
                    </a:lnTo>
                    <a:lnTo>
                      <a:pt x="160" y="148"/>
                    </a:lnTo>
                    <a:lnTo>
                      <a:pt x="159" y="146"/>
                    </a:lnTo>
                    <a:lnTo>
                      <a:pt x="155" y="146"/>
                    </a:lnTo>
                    <a:lnTo>
                      <a:pt x="153" y="146"/>
                    </a:lnTo>
                    <a:lnTo>
                      <a:pt x="155" y="145"/>
                    </a:lnTo>
                    <a:lnTo>
                      <a:pt x="162" y="146"/>
                    </a:lnTo>
                    <a:lnTo>
                      <a:pt x="164" y="145"/>
                    </a:lnTo>
                    <a:lnTo>
                      <a:pt x="162" y="145"/>
                    </a:lnTo>
                    <a:lnTo>
                      <a:pt x="160" y="145"/>
                    </a:lnTo>
                    <a:lnTo>
                      <a:pt x="157" y="137"/>
                    </a:lnTo>
                    <a:lnTo>
                      <a:pt x="157" y="141"/>
                    </a:lnTo>
                    <a:lnTo>
                      <a:pt x="151" y="143"/>
                    </a:lnTo>
                    <a:lnTo>
                      <a:pt x="153" y="139"/>
                    </a:lnTo>
                    <a:lnTo>
                      <a:pt x="148" y="143"/>
                    </a:lnTo>
                    <a:lnTo>
                      <a:pt x="139" y="145"/>
                    </a:lnTo>
                    <a:lnTo>
                      <a:pt x="139" y="148"/>
                    </a:lnTo>
                    <a:lnTo>
                      <a:pt x="135" y="152"/>
                    </a:lnTo>
                    <a:lnTo>
                      <a:pt x="134" y="152"/>
                    </a:lnTo>
                    <a:lnTo>
                      <a:pt x="134" y="150"/>
                    </a:lnTo>
                    <a:lnTo>
                      <a:pt x="130" y="150"/>
                    </a:lnTo>
                    <a:lnTo>
                      <a:pt x="130" y="148"/>
                    </a:lnTo>
                    <a:lnTo>
                      <a:pt x="130" y="150"/>
                    </a:lnTo>
                    <a:lnTo>
                      <a:pt x="132" y="152"/>
                    </a:lnTo>
                    <a:lnTo>
                      <a:pt x="134" y="155"/>
                    </a:lnTo>
                    <a:lnTo>
                      <a:pt x="130" y="161"/>
                    </a:lnTo>
                    <a:lnTo>
                      <a:pt x="126" y="161"/>
                    </a:lnTo>
                    <a:lnTo>
                      <a:pt x="125" y="162"/>
                    </a:lnTo>
                    <a:lnTo>
                      <a:pt x="123" y="162"/>
                    </a:lnTo>
                    <a:lnTo>
                      <a:pt x="123" y="164"/>
                    </a:lnTo>
                    <a:lnTo>
                      <a:pt x="121" y="164"/>
                    </a:lnTo>
                    <a:lnTo>
                      <a:pt x="121" y="161"/>
                    </a:lnTo>
                    <a:lnTo>
                      <a:pt x="121" y="161"/>
                    </a:lnTo>
                    <a:lnTo>
                      <a:pt x="121" y="170"/>
                    </a:lnTo>
                    <a:lnTo>
                      <a:pt x="121" y="171"/>
                    </a:lnTo>
                    <a:lnTo>
                      <a:pt x="119" y="170"/>
                    </a:lnTo>
                    <a:lnTo>
                      <a:pt x="116" y="170"/>
                    </a:lnTo>
                    <a:lnTo>
                      <a:pt x="110" y="171"/>
                    </a:lnTo>
                    <a:lnTo>
                      <a:pt x="107" y="173"/>
                    </a:lnTo>
                    <a:lnTo>
                      <a:pt x="103" y="173"/>
                    </a:lnTo>
                    <a:lnTo>
                      <a:pt x="100" y="170"/>
                    </a:lnTo>
                    <a:lnTo>
                      <a:pt x="98" y="170"/>
                    </a:lnTo>
                    <a:lnTo>
                      <a:pt x="98" y="168"/>
                    </a:lnTo>
                    <a:lnTo>
                      <a:pt x="100" y="168"/>
                    </a:lnTo>
                    <a:lnTo>
                      <a:pt x="101" y="166"/>
                    </a:lnTo>
                    <a:lnTo>
                      <a:pt x="101" y="164"/>
                    </a:lnTo>
                    <a:lnTo>
                      <a:pt x="103" y="162"/>
                    </a:lnTo>
                    <a:lnTo>
                      <a:pt x="105" y="161"/>
                    </a:lnTo>
                    <a:lnTo>
                      <a:pt x="105" y="159"/>
                    </a:lnTo>
                    <a:lnTo>
                      <a:pt x="107" y="157"/>
                    </a:lnTo>
                    <a:lnTo>
                      <a:pt x="109" y="155"/>
                    </a:lnTo>
                    <a:lnTo>
                      <a:pt x="110" y="148"/>
                    </a:lnTo>
                    <a:lnTo>
                      <a:pt x="110" y="146"/>
                    </a:lnTo>
                    <a:lnTo>
                      <a:pt x="112" y="145"/>
                    </a:lnTo>
                    <a:lnTo>
                      <a:pt x="114" y="146"/>
                    </a:lnTo>
                    <a:lnTo>
                      <a:pt x="116" y="146"/>
                    </a:lnTo>
                    <a:lnTo>
                      <a:pt x="123" y="148"/>
                    </a:lnTo>
                    <a:lnTo>
                      <a:pt x="125" y="146"/>
                    </a:lnTo>
                    <a:lnTo>
                      <a:pt x="126" y="145"/>
                    </a:lnTo>
                    <a:lnTo>
                      <a:pt x="125" y="143"/>
                    </a:lnTo>
                    <a:lnTo>
                      <a:pt x="126" y="139"/>
                    </a:lnTo>
                    <a:lnTo>
                      <a:pt x="125" y="137"/>
                    </a:lnTo>
                    <a:lnTo>
                      <a:pt x="125" y="136"/>
                    </a:lnTo>
                    <a:lnTo>
                      <a:pt x="119" y="134"/>
                    </a:lnTo>
                    <a:lnTo>
                      <a:pt x="117" y="128"/>
                    </a:lnTo>
                    <a:lnTo>
                      <a:pt x="117" y="127"/>
                    </a:lnTo>
                    <a:lnTo>
                      <a:pt x="117" y="125"/>
                    </a:lnTo>
                    <a:lnTo>
                      <a:pt x="116" y="123"/>
                    </a:lnTo>
                    <a:lnTo>
                      <a:pt x="114" y="121"/>
                    </a:lnTo>
                    <a:lnTo>
                      <a:pt x="112" y="120"/>
                    </a:lnTo>
                    <a:lnTo>
                      <a:pt x="114" y="111"/>
                    </a:lnTo>
                    <a:lnTo>
                      <a:pt x="112" y="109"/>
                    </a:lnTo>
                    <a:lnTo>
                      <a:pt x="110" y="109"/>
                    </a:lnTo>
                    <a:lnTo>
                      <a:pt x="107" y="105"/>
                    </a:lnTo>
                    <a:lnTo>
                      <a:pt x="103" y="105"/>
                    </a:lnTo>
                    <a:lnTo>
                      <a:pt x="100" y="105"/>
                    </a:lnTo>
                    <a:lnTo>
                      <a:pt x="98" y="105"/>
                    </a:lnTo>
                    <a:lnTo>
                      <a:pt x="89" y="100"/>
                    </a:lnTo>
                    <a:lnTo>
                      <a:pt x="85" y="98"/>
                    </a:lnTo>
                    <a:lnTo>
                      <a:pt x="78" y="100"/>
                    </a:lnTo>
                    <a:lnTo>
                      <a:pt x="75" y="100"/>
                    </a:lnTo>
                    <a:lnTo>
                      <a:pt x="73" y="100"/>
                    </a:lnTo>
                    <a:lnTo>
                      <a:pt x="71" y="10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29" name="Freeform 3071">
                <a:extLst>
                  <a:ext uri="{FF2B5EF4-FFF2-40B4-BE49-F238E27FC236}">
                    <a16:creationId xmlns:a16="http://schemas.microsoft.com/office/drawing/2014/main" id="{A694884E-4A91-4342-B84C-97BE39A8B311}"/>
                  </a:ext>
                </a:extLst>
              </p:cNvPr>
              <p:cNvSpPr>
                <a:spLocks/>
              </p:cNvSpPr>
              <p:nvPr/>
            </p:nvSpPr>
            <p:spPr bwMode="auto">
              <a:xfrm>
                <a:off x="3391" y="1988"/>
                <a:ext cx="50" cy="52"/>
              </a:xfrm>
              <a:custGeom>
                <a:avLst/>
                <a:gdLst>
                  <a:gd name="T0" fmla="*/ 23 w 50"/>
                  <a:gd name="T1" fmla="*/ 36 h 52"/>
                  <a:gd name="T2" fmla="*/ 18 w 50"/>
                  <a:gd name="T3" fmla="*/ 30 h 52"/>
                  <a:gd name="T4" fmla="*/ 16 w 50"/>
                  <a:gd name="T5" fmla="*/ 28 h 52"/>
                  <a:gd name="T6" fmla="*/ 14 w 50"/>
                  <a:gd name="T7" fmla="*/ 27 h 52"/>
                  <a:gd name="T8" fmla="*/ 7 w 50"/>
                  <a:gd name="T9" fmla="*/ 23 h 52"/>
                  <a:gd name="T10" fmla="*/ 5 w 50"/>
                  <a:gd name="T11" fmla="*/ 21 h 52"/>
                  <a:gd name="T12" fmla="*/ 3 w 50"/>
                  <a:gd name="T13" fmla="*/ 11 h 52"/>
                  <a:gd name="T14" fmla="*/ 1 w 50"/>
                  <a:gd name="T15" fmla="*/ 7 h 52"/>
                  <a:gd name="T16" fmla="*/ 0 w 50"/>
                  <a:gd name="T17" fmla="*/ 5 h 52"/>
                  <a:gd name="T18" fmla="*/ 5 w 50"/>
                  <a:gd name="T19" fmla="*/ 5 h 52"/>
                  <a:gd name="T20" fmla="*/ 7 w 50"/>
                  <a:gd name="T21" fmla="*/ 3 h 52"/>
                  <a:gd name="T22" fmla="*/ 12 w 50"/>
                  <a:gd name="T23" fmla="*/ 3 h 52"/>
                  <a:gd name="T24" fmla="*/ 14 w 50"/>
                  <a:gd name="T25" fmla="*/ 2 h 52"/>
                  <a:gd name="T26" fmla="*/ 19 w 50"/>
                  <a:gd name="T27" fmla="*/ 2 h 52"/>
                  <a:gd name="T28" fmla="*/ 25 w 50"/>
                  <a:gd name="T29" fmla="*/ 0 h 52"/>
                  <a:gd name="T30" fmla="*/ 28 w 50"/>
                  <a:gd name="T31" fmla="*/ 7 h 52"/>
                  <a:gd name="T32" fmla="*/ 30 w 50"/>
                  <a:gd name="T33" fmla="*/ 7 h 52"/>
                  <a:gd name="T34" fmla="*/ 32 w 50"/>
                  <a:gd name="T35" fmla="*/ 9 h 52"/>
                  <a:gd name="T36" fmla="*/ 34 w 50"/>
                  <a:gd name="T37" fmla="*/ 11 h 52"/>
                  <a:gd name="T38" fmla="*/ 32 w 50"/>
                  <a:gd name="T39" fmla="*/ 12 h 52"/>
                  <a:gd name="T40" fmla="*/ 32 w 50"/>
                  <a:gd name="T41" fmla="*/ 14 h 52"/>
                  <a:gd name="T42" fmla="*/ 32 w 50"/>
                  <a:gd name="T43" fmla="*/ 16 h 52"/>
                  <a:gd name="T44" fmla="*/ 35 w 50"/>
                  <a:gd name="T45" fmla="*/ 19 h 52"/>
                  <a:gd name="T46" fmla="*/ 39 w 50"/>
                  <a:gd name="T47" fmla="*/ 23 h 52"/>
                  <a:gd name="T48" fmla="*/ 39 w 50"/>
                  <a:gd name="T49" fmla="*/ 25 h 52"/>
                  <a:gd name="T50" fmla="*/ 39 w 50"/>
                  <a:gd name="T51" fmla="*/ 27 h 52"/>
                  <a:gd name="T52" fmla="*/ 37 w 50"/>
                  <a:gd name="T53" fmla="*/ 28 h 52"/>
                  <a:gd name="T54" fmla="*/ 37 w 50"/>
                  <a:gd name="T55" fmla="*/ 30 h 52"/>
                  <a:gd name="T56" fmla="*/ 41 w 50"/>
                  <a:gd name="T57" fmla="*/ 34 h 52"/>
                  <a:gd name="T58" fmla="*/ 44 w 50"/>
                  <a:gd name="T59" fmla="*/ 36 h 52"/>
                  <a:gd name="T60" fmla="*/ 46 w 50"/>
                  <a:gd name="T61" fmla="*/ 36 h 52"/>
                  <a:gd name="T62" fmla="*/ 48 w 50"/>
                  <a:gd name="T63" fmla="*/ 37 h 52"/>
                  <a:gd name="T64" fmla="*/ 48 w 50"/>
                  <a:gd name="T65" fmla="*/ 41 h 52"/>
                  <a:gd name="T66" fmla="*/ 50 w 50"/>
                  <a:gd name="T67" fmla="*/ 43 h 52"/>
                  <a:gd name="T68" fmla="*/ 48 w 50"/>
                  <a:gd name="T69" fmla="*/ 44 h 52"/>
                  <a:gd name="T70" fmla="*/ 46 w 50"/>
                  <a:gd name="T71" fmla="*/ 44 h 52"/>
                  <a:gd name="T72" fmla="*/ 50 w 50"/>
                  <a:gd name="T73" fmla="*/ 50 h 52"/>
                  <a:gd name="T74" fmla="*/ 50 w 50"/>
                  <a:gd name="T75" fmla="*/ 52 h 52"/>
                  <a:gd name="T76" fmla="*/ 41 w 50"/>
                  <a:gd name="T77" fmla="*/ 52 h 52"/>
                  <a:gd name="T78" fmla="*/ 41 w 50"/>
                  <a:gd name="T79" fmla="*/ 44 h 52"/>
                  <a:gd name="T80" fmla="*/ 37 w 50"/>
                  <a:gd name="T81" fmla="*/ 37 h 52"/>
                  <a:gd name="T82" fmla="*/ 35 w 50"/>
                  <a:gd name="T83" fmla="*/ 37 h 52"/>
                  <a:gd name="T84" fmla="*/ 34 w 50"/>
                  <a:gd name="T85" fmla="*/ 37 h 52"/>
                  <a:gd name="T86" fmla="*/ 30 w 50"/>
                  <a:gd name="T87" fmla="*/ 37 h 52"/>
                  <a:gd name="T88" fmla="*/ 28 w 50"/>
                  <a:gd name="T89" fmla="*/ 37 h 52"/>
                  <a:gd name="T90" fmla="*/ 26 w 50"/>
                  <a:gd name="T91" fmla="*/ 36 h 52"/>
                  <a:gd name="T92" fmla="*/ 25 w 50"/>
                  <a:gd name="T93" fmla="*/ 34 h 52"/>
                  <a:gd name="T94" fmla="*/ 23 w 50"/>
                  <a:gd name="T95"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52">
                    <a:moveTo>
                      <a:pt x="23" y="36"/>
                    </a:moveTo>
                    <a:lnTo>
                      <a:pt x="18" y="30"/>
                    </a:lnTo>
                    <a:lnTo>
                      <a:pt x="16" y="28"/>
                    </a:lnTo>
                    <a:lnTo>
                      <a:pt x="14" y="27"/>
                    </a:lnTo>
                    <a:lnTo>
                      <a:pt x="7" y="23"/>
                    </a:lnTo>
                    <a:lnTo>
                      <a:pt x="5" y="21"/>
                    </a:lnTo>
                    <a:lnTo>
                      <a:pt x="3" y="11"/>
                    </a:lnTo>
                    <a:lnTo>
                      <a:pt x="1" y="7"/>
                    </a:lnTo>
                    <a:lnTo>
                      <a:pt x="0" y="5"/>
                    </a:lnTo>
                    <a:lnTo>
                      <a:pt x="5" y="5"/>
                    </a:lnTo>
                    <a:lnTo>
                      <a:pt x="7" y="3"/>
                    </a:lnTo>
                    <a:lnTo>
                      <a:pt x="12" y="3"/>
                    </a:lnTo>
                    <a:lnTo>
                      <a:pt x="14" y="2"/>
                    </a:lnTo>
                    <a:lnTo>
                      <a:pt x="19" y="2"/>
                    </a:lnTo>
                    <a:lnTo>
                      <a:pt x="25" y="0"/>
                    </a:lnTo>
                    <a:lnTo>
                      <a:pt x="28" y="7"/>
                    </a:lnTo>
                    <a:lnTo>
                      <a:pt x="30" y="7"/>
                    </a:lnTo>
                    <a:lnTo>
                      <a:pt x="32" y="9"/>
                    </a:lnTo>
                    <a:lnTo>
                      <a:pt x="34" y="11"/>
                    </a:lnTo>
                    <a:lnTo>
                      <a:pt x="32" y="12"/>
                    </a:lnTo>
                    <a:lnTo>
                      <a:pt x="32" y="14"/>
                    </a:lnTo>
                    <a:lnTo>
                      <a:pt x="32" y="16"/>
                    </a:lnTo>
                    <a:lnTo>
                      <a:pt x="35" y="19"/>
                    </a:lnTo>
                    <a:lnTo>
                      <a:pt x="39" y="23"/>
                    </a:lnTo>
                    <a:lnTo>
                      <a:pt x="39" y="25"/>
                    </a:lnTo>
                    <a:lnTo>
                      <a:pt x="39" y="27"/>
                    </a:lnTo>
                    <a:lnTo>
                      <a:pt x="37" y="28"/>
                    </a:lnTo>
                    <a:lnTo>
                      <a:pt x="37" y="30"/>
                    </a:lnTo>
                    <a:lnTo>
                      <a:pt x="41" y="34"/>
                    </a:lnTo>
                    <a:lnTo>
                      <a:pt x="44" y="36"/>
                    </a:lnTo>
                    <a:lnTo>
                      <a:pt x="46" y="36"/>
                    </a:lnTo>
                    <a:lnTo>
                      <a:pt x="48" y="37"/>
                    </a:lnTo>
                    <a:lnTo>
                      <a:pt x="48" y="41"/>
                    </a:lnTo>
                    <a:lnTo>
                      <a:pt x="50" y="43"/>
                    </a:lnTo>
                    <a:lnTo>
                      <a:pt x="48" y="44"/>
                    </a:lnTo>
                    <a:lnTo>
                      <a:pt x="46" y="44"/>
                    </a:lnTo>
                    <a:lnTo>
                      <a:pt x="50" y="50"/>
                    </a:lnTo>
                    <a:lnTo>
                      <a:pt x="50" y="52"/>
                    </a:lnTo>
                    <a:lnTo>
                      <a:pt x="41" y="52"/>
                    </a:lnTo>
                    <a:lnTo>
                      <a:pt x="41" y="44"/>
                    </a:lnTo>
                    <a:lnTo>
                      <a:pt x="37" y="37"/>
                    </a:lnTo>
                    <a:lnTo>
                      <a:pt x="35" y="37"/>
                    </a:lnTo>
                    <a:lnTo>
                      <a:pt x="34" y="37"/>
                    </a:lnTo>
                    <a:lnTo>
                      <a:pt x="30" y="37"/>
                    </a:lnTo>
                    <a:lnTo>
                      <a:pt x="28" y="37"/>
                    </a:lnTo>
                    <a:lnTo>
                      <a:pt x="26" y="36"/>
                    </a:lnTo>
                    <a:lnTo>
                      <a:pt x="25" y="34"/>
                    </a:lnTo>
                    <a:lnTo>
                      <a:pt x="23" y="3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0" name="Freeform 3072">
                <a:extLst>
                  <a:ext uri="{FF2B5EF4-FFF2-40B4-BE49-F238E27FC236}">
                    <a16:creationId xmlns:a16="http://schemas.microsoft.com/office/drawing/2014/main" id="{24A36E4A-A136-4F44-A930-4EEE84E3AA12}"/>
                  </a:ext>
                </a:extLst>
              </p:cNvPr>
              <p:cNvSpPr>
                <a:spLocks/>
              </p:cNvSpPr>
              <p:nvPr/>
            </p:nvSpPr>
            <p:spPr bwMode="auto">
              <a:xfrm>
                <a:off x="3391" y="1988"/>
                <a:ext cx="50" cy="52"/>
              </a:xfrm>
              <a:custGeom>
                <a:avLst/>
                <a:gdLst>
                  <a:gd name="T0" fmla="*/ 23 w 50"/>
                  <a:gd name="T1" fmla="*/ 36 h 52"/>
                  <a:gd name="T2" fmla="*/ 18 w 50"/>
                  <a:gd name="T3" fmla="*/ 30 h 52"/>
                  <a:gd name="T4" fmla="*/ 16 w 50"/>
                  <a:gd name="T5" fmla="*/ 28 h 52"/>
                  <a:gd name="T6" fmla="*/ 14 w 50"/>
                  <a:gd name="T7" fmla="*/ 27 h 52"/>
                  <a:gd name="T8" fmla="*/ 7 w 50"/>
                  <a:gd name="T9" fmla="*/ 23 h 52"/>
                  <a:gd name="T10" fmla="*/ 5 w 50"/>
                  <a:gd name="T11" fmla="*/ 21 h 52"/>
                  <a:gd name="T12" fmla="*/ 3 w 50"/>
                  <a:gd name="T13" fmla="*/ 11 h 52"/>
                  <a:gd name="T14" fmla="*/ 1 w 50"/>
                  <a:gd name="T15" fmla="*/ 7 h 52"/>
                  <a:gd name="T16" fmla="*/ 0 w 50"/>
                  <a:gd name="T17" fmla="*/ 5 h 52"/>
                  <a:gd name="T18" fmla="*/ 5 w 50"/>
                  <a:gd name="T19" fmla="*/ 5 h 52"/>
                  <a:gd name="T20" fmla="*/ 7 w 50"/>
                  <a:gd name="T21" fmla="*/ 3 h 52"/>
                  <a:gd name="T22" fmla="*/ 12 w 50"/>
                  <a:gd name="T23" fmla="*/ 3 h 52"/>
                  <a:gd name="T24" fmla="*/ 14 w 50"/>
                  <a:gd name="T25" fmla="*/ 2 h 52"/>
                  <a:gd name="T26" fmla="*/ 19 w 50"/>
                  <a:gd name="T27" fmla="*/ 2 h 52"/>
                  <a:gd name="T28" fmla="*/ 25 w 50"/>
                  <a:gd name="T29" fmla="*/ 0 h 52"/>
                  <a:gd name="T30" fmla="*/ 28 w 50"/>
                  <a:gd name="T31" fmla="*/ 7 h 52"/>
                  <a:gd name="T32" fmla="*/ 30 w 50"/>
                  <a:gd name="T33" fmla="*/ 7 h 52"/>
                  <a:gd name="T34" fmla="*/ 32 w 50"/>
                  <a:gd name="T35" fmla="*/ 9 h 52"/>
                  <a:gd name="T36" fmla="*/ 34 w 50"/>
                  <a:gd name="T37" fmla="*/ 11 h 52"/>
                  <a:gd name="T38" fmla="*/ 32 w 50"/>
                  <a:gd name="T39" fmla="*/ 12 h 52"/>
                  <a:gd name="T40" fmla="*/ 32 w 50"/>
                  <a:gd name="T41" fmla="*/ 14 h 52"/>
                  <a:gd name="T42" fmla="*/ 32 w 50"/>
                  <a:gd name="T43" fmla="*/ 16 h 52"/>
                  <a:gd name="T44" fmla="*/ 35 w 50"/>
                  <a:gd name="T45" fmla="*/ 19 h 52"/>
                  <a:gd name="T46" fmla="*/ 39 w 50"/>
                  <a:gd name="T47" fmla="*/ 23 h 52"/>
                  <a:gd name="T48" fmla="*/ 39 w 50"/>
                  <a:gd name="T49" fmla="*/ 25 h 52"/>
                  <a:gd name="T50" fmla="*/ 39 w 50"/>
                  <a:gd name="T51" fmla="*/ 27 h 52"/>
                  <a:gd name="T52" fmla="*/ 37 w 50"/>
                  <a:gd name="T53" fmla="*/ 28 h 52"/>
                  <a:gd name="T54" fmla="*/ 37 w 50"/>
                  <a:gd name="T55" fmla="*/ 30 h 52"/>
                  <a:gd name="T56" fmla="*/ 41 w 50"/>
                  <a:gd name="T57" fmla="*/ 34 h 52"/>
                  <a:gd name="T58" fmla="*/ 44 w 50"/>
                  <a:gd name="T59" fmla="*/ 36 h 52"/>
                  <a:gd name="T60" fmla="*/ 46 w 50"/>
                  <a:gd name="T61" fmla="*/ 36 h 52"/>
                  <a:gd name="T62" fmla="*/ 48 w 50"/>
                  <a:gd name="T63" fmla="*/ 37 h 52"/>
                  <a:gd name="T64" fmla="*/ 48 w 50"/>
                  <a:gd name="T65" fmla="*/ 41 h 52"/>
                  <a:gd name="T66" fmla="*/ 50 w 50"/>
                  <a:gd name="T67" fmla="*/ 43 h 52"/>
                  <a:gd name="T68" fmla="*/ 48 w 50"/>
                  <a:gd name="T69" fmla="*/ 44 h 52"/>
                  <a:gd name="T70" fmla="*/ 46 w 50"/>
                  <a:gd name="T71" fmla="*/ 44 h 52"/>
                  <a:gd name="T72" fmla="*/ 50 w 50"/>
                  <a:gd name="T73" fmla="*/ 50 h 52"/>
                  <a:gd name="T74" fmla="*/ 50 w 50"/>
                  <a:gd name="T75" fmla="*/ 52 h 52"/>
                  <a:gd name="T76" fmla="*/ 41 w 50"/>
                  <a:gd name="T77" fmla="*/ 52 h 52"/>
                  <a:gd name="T78" fmla="*/ 41 w 50"/>
                  <a:gd name="T79" fmla="*/ 44 h 52"/>
                  <a:gd name="T80" fmla="*/ 37 w 50"/>
                  <a:gd name="T81" fmla="*/ 37 h 52"/>
                  <a:gd name="T82" fmla="*/ 35 w 50"/>
                  <a:gd name="T83" fmla="*/ 37 h 52"/>
                  <a:gd name="T84" fmla="*/ 34 w 50"/>
                  <a:gd name="T85" fmla="*/ 37 h 52"/>
                  <a:gd name="T86" fmla="*/ 30 w 50"/>
                  <a:gd name="T87" fmla="*/ 37 h 52"/>
                  <a:gd name="T88" fmla="*/ 28 w 50"/>
                  <a:gd name="T89" fmla="*/ 37 h 52"/>
                  <a:gd name="T90" fmla="*/ 26 w 50"/>
                  <a:gd name="T91" fmla="*/ 36 h 52"/>
                  <a:gd name="T92" fmla="*/ 25 w 50"/>
                  <a:gd name="T93" fmla="*/ 34 h 52"/>
                  <a:gd name="T94" fmla="*/ 23 w 50"/>
                  <a:gd name="T95"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52">
                    <a:moveTo>
                      <a:pt x="23" y="36"/>
                    </a:moveTo>
                    <a:lnTo>
                      <a:pt x="18" y="30"/>
                    </a:lnTo>
                    <a:lnTo>
                      <a:pt x="16" y="28"/>
                    </a:lnTo>
                    <a:lnTo>
                      <a:pt x="14" y="27"/>
                    </a:lnTo>
                    <a:lnTo>
                      <a:pt x="7" y="23"/>
                    </a:lnTo>
                    <a:lnTo>
                      <a:pt x="5" y="21"/>
                    </a:lnTo>
                    <a:lnTo>
                      <a:pt x="3" y="11"/>
                    </a:lnTo>
                    <a:lnTo>
                      <a:pt x="1" y="7"/>
                    </a:lnTo>
                    <a:lnTo>
                      <a:pt x="0" y="5"/>
                    </a:lnTo>
                    <a:lnTo>
                      <a:pt x="5" y="5"/>
                    </a:lnTo>
                    <a:lnTo>
                      <a:pt x="7" y="3"/>
                    </a:lnTo>
                    <a:lnTo>
                      <a:pt x="12" y="3"/>
                    </a:lnTo>
                    <a:lnTo>
                      <a:pt x="14" y="2"/>
                    </a:lnTo>
                    <a:lnTo>
                      <a:pt x="19" y="2"/>
                    </a:lnTo>
                    <a:lnTo>
                      <a:pt x="25" y="0"/>
                    </a:lnTo>
                    <a:lnTo>
                      <a:pt x="28" y="7"/>
                    </a:lnTo>
                    <a:lnTo>
                      <a:pt x="30" y="7"/>
                    </a:lnTo>
                    <a:lnTo>
                      <a:pt x="32" y="9"/>
                    </a:lnTo>
                    <a:lnTo>
                      <a:pt x="34" y="11"/>
                    </a:lnTo>
                    <a:lnTo>
                      <a:pt x="32" y="12"/>
                    </a:lnTo>
                    <a:lnTo>
                      <a:pt x="32" y="14"/>
                    </a:lnTo>
                    <a:lnTo>
                      <a:pt x="32" y="16"/>
                    </a:lnTo>
                    <a:lnTo>
                      <a:pt x="35" y="19"/>
                    </a:lnTo>
                    <a:lnTo>
                      <a:pt x="39" y="23"/>
                    </a:lnTo>
                    <a:lnTo>
                      <a:pt x="39" y="25"/>
                    </a:lnTo>
                    <a:lnTo>
                      <a:pt x="39" y="27"/>
                    </a:lnTo>
                    <a:lnTo>
                      <a:pt x="37" y="28"/>
                    </a:lnTo>
                    <a:lnTo>
                      <a:pt x="37" y="30"/>
                    </a:lnTo>
                    <a:lnTo>
                      <a:pt x="41" y="34"/>
                    </a:lnTo>
                    <a:lnTo>
                      <a:pt x="44" y="36"/>
                    </a:lnTo>
                    <a:lnTo>
                      <a:pt x="46" y="36"/>
                    </a:lnTo>
                    <a:lnTo>
                      <a:pt x="48" y="37"/>
                    </a:lnTo>
                    <a:lnTo>
                      <a:pt x="48" y="41"/>
                    </a:lnTo>
                    <a:lnTo>
                      <a:pt x="50" y="43"/>
                    </a:lnTo>
                    <a:lnTo>
                      <a:pt x="48" y="44"/>
                    </a:lnTo>
                    <a:lnTo>
                      <a:pt x="46" y="44"/>
                    </a:lnTo>
                    <a:lnTo>
                      <a:pt x="50" y="50"/>
                    </a:lnTo>
                    <a:lnTo>
                      <a:pt x="50" y="52"/>
                    </a:lnTo>
                    <a:lnTo>
                      <a:pt x="41" y="52"/>
                    </a:lnTo>
                    <a:lnTo>
                      <a:pt x="41" y="44"/>
                    </a:lnTo>
                    <a:lnTo>
                      <a:pt x="37" y="37"/>
                    </a:lnTo>
                    <a:lnTo>
                      <a:pt x="35" y="37"/>
                    </a:lnTo>
                    <a:lnTo>
                      <a:pt x="34" y="37"/>
                    </a:lnTo>
                    <a:lnTo>
                      <a:pt x="30" y="37"/>
                    </a:lnTo>
                    <a:lnTo>
                      <a:pt x="28" y="37"/>
                    </a:lnTo>
                    <a:lnTo>
                      <a:pt x="26" y="36"/>
                    </a:lnTo>
                    <a:lnTo>
                      <a:pt x="25" y="34"/>
                    </a:lnTo>
                    <a:lnTo>
                      <a:pt x="23" y="3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1" name="Freeform 3073">
                <a:extLst>
                  <a:ext uri="{FF2B5EF4-FFF2-40B4-BE49-F238E27FC236}">
                    <a16:creationId xmlns:a16="http://schemas.microsoft.com/office/drawing/2014/main" id="{748B8ECE-A99C-B14E-A60E-8EC856FC76D1}"/>
                  </a:ext>
                </a:extLst>
              </p:cNvPr>
              <p:cNvSpPr>
                <a:spLocks/>
              </p:cNvSpPr>
              <p:nvPr/>
            </p:nvSpPr>
            <p:spPr bwMode="auto">
              <a:xfrm>
                <a:off x="3592" y="1895"/>
                <a:ext cx="274" cy="179"/>
              </a:xfrm>
              <a:custGeom>
                <a:avLst/>
                <a:gdLst>
                  <a:gd name="T0" fmla="*/ 16 w 274"/>
                  <a:gd name="T1" fmla="*/ 95 h 179"/>
                  <a:gd name="T2" fmla="*/ 16 w 274"/>
                  <a:gd name="T3" fmla="*/ 87 h 179"/>
                  <a:gd name="T4" fmla="*/ 18 w 274"/>
                  <a:gd name="T5" fmla="*/ 79 h 179"/>
                  <a:gd name="T6" fmla="*/ 31 w 274"/>
                  <a:gd name="T7" fmla="*/ 73 h 179"/>
                  <a:gd name="T8" fmla="*/ 33 w 274"/>
                  <a:gd name="T9" fmla="*/ 68 h 179"/>
                  <a:gd name="T10" fmla="*/ 38 w 274"/>
                  <a:gd name="T11" fmla="*/ 68 h 179"/>
                  <a:gd name="T12" fmla="*/ 40 w 274"/>
                  <a:gd name="T13" fmla="*/ 64 h 179"/>
                  <a:gd name="T14" fmla="*/ 54 w 274"/>
                  <a:gd name="T15" fmla="*/ 71 h 179"/>
                  <a:gd name="T16" fmla="*/ 63 w 274"/>
                  <a:gd name="T17" fmla="*/ 73 h 179"/>
                  <a:gd name="T18" fmla="*/ 65 w 274"/>
                  <a:gd name="T19" fmla="*/ 80 h 179"/>
                  <a:gd name="T20" fmla="*/ 65 w 274"/>
                  <a:gd name="T21" fmla="*/ 86 h 179"/>
                  <a:gd name="T22" fmla="*/ 66 w 274"/>
                  <a:gd name="T23" fmla="*/ 93 h 179"/>
                  <a:gd name="T24" fmla="*/ 88 w 274"/>
                  <a:gd name="T25" fmla="*/ 96 h 179"/>
                  <a:gd name="T26" fmla="*/ 97 w 274"/>
                  <a:gd name="T27" fmla="*/ 98 h 179"/>
                  <a:gd name="T28" fmla="*/ 99 w 274"/>
                  <a:gd name="T29" fmla="*/ 109 h 179"/>
                  <a:gd name="T30" fmla="*/ 104 w 274"/>
                  <a:gd name="T31" fmla="*/ 118 h 179"/>
                  <a:gd name="T32" fmla="*/ 134 w 274"/>
                  <a:gd name="T33" fmla="*/ 143 h 179"/>
                  <a:gd name="T34" fmla="*/ 156 w 274"/>
                  <a:gd name="T35" fmla="*/ 157 h 179"/>
                  <a:gd name="T36" fmla="*/ 166 w 274"/>
                  <a:gd name="T37" fmla="*/ 161 h 179"/>
                  <a:gd name="T38" fmla="*/ 168 w 274"/>
                  <a:gd name="T39" fmla="*/ 177 h 179"/>
                  <a:gd name="T40" fmla="*/ 181 w 274"/>
                  <a:gd name="T41" fmla="*/ 179 h 179"/>
                  <a:gd name="T42" fmla="*/ 190 w 274"/>
                  <a:gd name="T43" fmla="*/ 177 h 179"/>
                  <a:gd name="T44" fmla="*/ 195 w 274"/>
                  <a:gd name="T45" fmla="*/ 162 h 179"/>
                  <a:gd name="T46" fmla="*/ 197 w 274"/>
                  <a:gd name="T47" fmla="*/ 157 h 179"/>
                  <a:gd name="T48" fmla="*/ 193 w 274"/>
                  <a:gd name="T49" fmla="*/ 148 h 179"/>
                  <a:gd name="T50" fmla="*/ 191 w 274"/>
                  <a:gd name="T51" fmla="*/ 141 h 179"/>
                  <a:gd name="T52" fmla="*/ 186 w 274"/>
                  <a:gd name="T53" fmla="*/ 139 h 179"/>
                  <a:gd name="T54" fmla="*/ 184 w 274"/>
                  <a:gd name="T55" fmla="*/ 132 h 179"/>
                  <a:gd name="T56" fmla="*/ 191 w 274"/>
                  <a:gd name="T57" fmla="*/ 130 h 179"/>
                  <a:gd name="T58" fmla="*/ 204 w 274"/>
                  <a:gd name="T59" fmla="*/ 123 h 179"/>
                  <a:gd name="T60" fmla="*/ 211 w 274"/>
                  <a:gd name="T61" fmla="*/ 120 h 179"/>
                  <a:gd name="T62" fmla="*/ 213 w 274"/>
                  <a:gd name="T63" fmla="*/ 112 h 179"/>
                  <a:gd name="T64" fmla="*/ 215 w 274"/>
                  <a:gd name="T65" fmla="*/ 107 h 179"/>
                  <a:gd name="T66" fmla="*/ 220 w 274"/>
                  <a:gd name="T67" fmla="*/ 107 h 179"/>
                  <a:gd name="T68" fmla="*/ 231 w 274"/>
                  <a:gd name="T69" fmla="*/ 98 h 179"/>
                  <a:gd name="T70" fmla="*/ 236 w 274"/>
                  <a:gd name="T71" fmla="*/ 104 h 179"/>
                  <a:gd name="T72" fmla="*/ 233 w 274"/>
                  <a:gd name="T73" fmla="*/ 109 h 179"/>
                  <a:gd name="T74" fmla="*/ 236 w 274"/>
                  <a:gd name="T75" fmla="*/ 116 h 179"/>
                  <a:gd name="T76" fmla="*/ 249 w 274"/>
                  <a:gd name="T77" fmla="*/ 118 h 179"/>
                  <a:gd name="T78" fmla="*/ 258 w 274"/>
                  <a:gd name="T79" fmla="*/ 112 h 179"/>
                  <a:gd name="T80" fmla="*/ 263 w 274"/>
                  <a:gd name="T81" fmla="*/ 109 h 179"/>
                  <a:gd name="T82" fmla="*/ 268 w 274"/>
                  <a:gd name="T83" fmla="*/ 107 h 179"/>
                  <a:gd name="T84" fmla="*/ 272 w 274"/>
                  <a:gd name="T85" fmla="*/ 102 h 179"/>
                  <a:gd name="T86" fmla="*/ 261 w 274"/>
                  <a:gd name="T87" fmla="*/ 98 h 179"/>
                  <a:gd name="T88" fmla="*/ 254 w 274"/>
                  <a:gd name="T89" fmla="*/ 93 h 179"/>
                  <a:gd name="T90" fmla="*/ 249 w 274"/>
                  <a:gd name="T91" fmla="*/ 95 h 179"/>
                  <a:gd name="T92" fmla="*/ 243 w 274"/>
                  <a:gd name="T93" fmla="*/ 98 h 179"/>
                  <a:gd name="T94" fmla="*/ 233 w 274"/>
                  <a:gd name="T95" fmla="*/ 91 h 179"/>
                  <a:gd name="T96" fmla="*/ 229 w 274"/>
                  <a:gd name="T97" fmla="*/ 87 h 179"/>
                  <a:gd name="T98" fmla="*/ 243 w 274"/>
                  <a:gd name="T99" fmla="*/ 73 h 179"/>
                  <a:gd name="T100" fmla="*/ 234 w 274"/>
                  <a:gd name="T101" fmla="*/ 77 h 179"/>
                  <a:gd name="T102" fmla="*/ 229 w 274"/>
                  <a:gd name="T103" fmla="*/ 82 h 179"/>
                  <a:gd name="T104" fmla="*/ 215 w 274"/>
                  <a:gd name="T105" fmla="*/ 91 h 179"/>
                  <a:gd name="T106" fmla="*/ 204 w 274"/>
                  <a:gd name="T107" fmla="*/ 100 h 179"/>
                  <a:gd name="T108" fmla="*/ 172 w 274"/>
                  <a:gd name="T109" fmla="*/ 82 h 179"/>
                  <a:gd name="T110" fmla="*/ 165 w 274"/>
                  <a:gd name="T111" fmla="*/ 71 h 179"/>
                  <a:gd name="T112" fmla="*/ 154 w 274"/>
                  <a:gd name="T113" fmla="*/ 50 h 179"/>
                  <a:gd name="T114" fmla="*/ 97 w 274"/>
                  <a:gd name="T115" fmla="*/ 4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179">
                    <a:moveTo>
                      <a:pt x="0" y="14"/>
                    </a:moveTo>
                    <a:lnTo>
                      <a:pt x="0" y="93"/>
                    </a:lnTo>
                    <a:lnTo>
                      <a:pt x="16" y="95"/>
                    </a:lnTo>
                    <a:lnTo>
                      <a:pt x="18" y="95"/>
                    </a:lnTo>
                    <a:lnTo>
                      <a:pt x="16" y="89"/>
                    </a:lnTo>
                    <a:lnTo>
                      <a:pt x="16" y="87"/>
                    </a:lnTo>
                    <a:lnTo>
                      <a:pt x="15" y="82"/>
                    </a:lnTo>
                    <a:lnTo>
                      <a:pt x="16" y="80"/>
                    </a:lnTo>
                    <a:lnTo>
                      <a:pt x="18" y="79"/>
                    </a:lnTo>
                    <a:lnTo>
                      <a:pt x="22" y="75"/>
                    </a:lnTo>
                    <a:lnTo>
                      <a:pt x="29" y="75"/>
                    </a:lnTo>
                    <a:lnTo>
                      <a:pt x="31" y="73"/>
                    </a:lnTo>
                    <a:lnTo>
                      <a:pt x="31" y="71"/>
                    </a:lnTo>
                    <a:lnTo>
                      <a:pt x="31" y="70"/>
                    </a:lnTo>
                    <a:lnTo>
                      <a:pt x="33" y="68"/>
                    </a:lnTo>
                    <a:lnTo>
                      <a:pt x="38" y="71"/>
                    </a:lnTo>
                    <a:lnTo>
                      <a:pt x="40" y="71"/>
                    </a:lnTo>
                    <a:lnTo>
                      <a:pt x="38" y="68"/>
                    </a:lnTo>
                    <a:lnTo>
                      <a:pt x="36" y="66"/>
                    </a:lnTo>
                    <a:lnTo>
                      <a:pt x="38" y="64"/>
                    </a:lnTo>
                    <a:lnTo>
                      <a:pt x="40" y="64"/>
                    </a:lnTo>
                    <a:lnTo>
                      <a:pt x="41" y="64"/>
                    </a:lnTo>
                    <a:lnTo>
                      <a:pt x="41" y="62"/>
                    </a:lnTo>
                    <a:lnTo>
                      <a:pt x="54" y="71"/>
                    </a:lnTo>
                    <a:lnTo>
                      <a:pt x="56" y="73"/>
                    </a:lnTo>
                    <a:lnTo>
                      <a:pt x="58" y="73"/>
                    </a:lnTo>
                    <a:lnTo>
                      <a:pt x="63" y="73"/>
                    </a:lnTo>
                    <a:lnTo>
                      <a:pt x="65" y="75"/>
                    </a:lnTo>
                    <a:lnTo>
                      <a:pt x="63" y="79"/>
                    </a:lnTo>
                    <a:lnTo>
                      <a:pt x="65" y="80"/>
                    </a:lnTo>
                    <a:lnTo>
                      <a:pt x="68" y="82"/>
                    </a:lnTo>
                    <a:lnTo>
                      <a:pt x="65" y="84"/>
                    </a:lnTo>
                    <a:lnTo>
                      <a:pt x="65" y="86"/>
                    </a:lnTo>
                    <a:lnTo>
                      <a:pt x="66" y="87"/>
                    </a:lnTo>
                    <a:lnTo>
                      <a:pt x="65" y="91"/>
                    </a:lnTo>
                    <a:lnTo>
                      <a:pt x="66" y="93"/>
                    </a:lnTo>
                    <a:lnTo>
                      <a:pt x="70" y="95"/>
                    </a:lnTo>
                    <a:lnTo>
                      <a:pt x="84" y="96"/>
                    </a:lnTo>
                    <a:lnTo>
                      <a:pt x="88" y="96"/>
                    </a:lnTo>
                    <a:lnTo>
                      <a:pt x="88" y="95"/>
                    </a:lnTo>
                    <a:lnTo>
                      <a:pt x="90" y="93"/>
                    </a:lnTo>
                    <a:lnTo>
                      <a:pt x="97" y="98"/>
                    </a:lnTo>
                    <a:lnTo>
                      <a:pt x="97" y="102"/>
                    </a:lnTo>
                    <a:lnTo>
                      <a:pt x="97" y="105"/>
                    </a:lnTo>
                    <a:lnTo>
                      <a:pt x="99" y="109"/>
                    </a:lnTo>
                    <a:lnTo>
                      <a:pt x="102" y="111"/>
                    </a:lnTo>
                    <a:lnTo>
                      <a:pt x="104" y="116"/>
                    </a:lnTo>
                    <a:lnTo>
                      <a:pt x="104" y="118"/>
                    </a:lnTo>
                    <a:lnTo>
                      <a:pt x="108" y="125"/>
                    </a:lnTo>
                    <a:lnTo>
                      <a:pt x="129" y="141"/>
                    </a:lnTo>
                    <a:lnTo>
                      <a:pt x="134" y="143"/>
                    </a:lnTo>
                    <a:lnTo>
                      <a:pt x="152" y="157"/>
                    </a:lnTo>
                    <a:lnTo>
                      <a:pt x="154" y="157"/>
                    </a:lnTo>
                    <a:lnTo>
                      <a:pt x="156" y="157"/>
                    </a:lnTo>
                    <a:lnTo>
                      <a:pt x="159" y="155"/>
                    </a:lnTo>
                    <a:lnTo>
                      <a:pt x="165" y="159"/>
                    </a:lnTo>
                    <a:lnTo>
                      <a:pt x="166" y="161"/>
                    </a:lnTo>
                    <a:lnTo>
                      <a:pt x="170" y="162"/>
                    </a:lnTo>
                    <a:lnTo>
                      <a:pt x="168" y="168"/>
                    </a:lnTo>
                    <a:lnTo>
                      <a:pt x="168" y="177"/>
                    </a:lnTo>
                    <a:lnTo>
                      <a:pt x="177" y="175"/>
                    </a:lnTo>
                    <a:lnTo>
                      <a:pt x="179" y="177"/>
                    </a:lnTo>
                    <a:lnTo>
                      <a:pt x="181" y="179"/>
                    </a:lnTo>
                    <a:lnTo>
                      <a:pt x="184" y="177"/>
                    </a:lnTo>
                    <a:lnTo>
                      <a:pt x="188" y="177"/>
                    </a:lnTo>
                    <a:lnTo>
                      <a:pt x="190" y="177"/>
                    </a:lnTo>
                    <a:lnTo>
                      <a:pt x="188" y="173"/>
                    </a:lnTo>
                    <a:lnTo>
                      <a:pt x="193" y="164"/>
                    </a:lnTo>
                    <a:lnTo>
                      <a:pt x="195" y="162"/>
                    </a:lnTo>
                    <a:lnTo>
                      <a:pt x="197" y="161"/>
                    </a:lnTo>
                    <a:lnTo>
                      <a:pt x="199" y="159"/>
                    </a:lnTo>
                    <a:lnTo>
                      <a:pt x="197" y="157"/>
                    </a:lnTo>
                    <a:lnTo>
                      <a:pt x="195" y="155"/>
                    </a:lnTo>
                    <a:lnTo>
                      <a:pt x="195" y="154"/>
                    </a:lnTo>
                    <a:lnTo>
                      <a:pt x="193" y="148"/>
                    </a:lnTo>
                    <a:lnTo>
                      <a:pt x="195" y="145"/>
                    </a:lnTo>
                    <a:lnTo>
                      <a:pt x="193" y="143"/>
                    </a:lnTo>
                    <a:lnTo>
                      <a:pt x="191" y="141"/>
                    </a:lnTo>
                    <a:lnTo>
                      <a:pt x="190" y="141"/>
                    </a:lnTo>
                    <a:lnTo>
                      <a:pt x="186" y="141"/>
                    </a:lnTo>
                    <a:lnTo>
                      <a:pt x="186" y="139"/>
                    </a:lnTo>
                    <a:lnTo>
                      <a:pt x="183" y="136"/>
                    </a:lnTo>
                    <a:lnTo>
                      <a:pt x="184" y="134"/>
                    </a:lnTo>
                    <a:lnTo>
                      <a:pt x="184" y="132"/>
                    </a:lnTo>
                    <a:lnTo>
                      <a:pt x="184" y="130"/>
                    </a:lnTo>
                    <a:lnTo>
                      <a:pt x="190" y="129"/>
                    </a:lnTo>
                    <a:lnTo>
                      <a:pt x="191" y="130"/>
                    </a:lnTo>
                    <a:lnTo>
                      <a:pt x="199" y="130"/>
                    </a:lnTo>
                    <a:lnTo>
                      <a:pt x="200" y="129"/>
                    </a:lnTo>
                    <a:lnTo>
                      <a:pt x="204" y="123"/>
                    </a:lnTo>
                    <a:lnTo>
                      <a:pt x="204" y="121"/>
                    </a:lnTo>
                    <a:lnTo>
                      <a:pt x="206" y="120"/>
                    </a:lnTo>
                    <a:lnTo>
                      <a:pt x="211" y="120"/>
                    </a:lnTo>
                    <a:lnTo>
                      <a:pt x="213" y="118"/>
                    </a:lnTo>
                    <a:lnTo>
                      <a:pt x="213" y="114"/>
                    </a:lnTo>
                    <a:lnTo>
                      <a:pt x="213" y="112"/>
                    </a:lnTo>
                    <a:lnTo>
                      <a:pt x="213" y="111"/>
                    </a:lnTo>
                    <a:lnTo>
                      <a:pt x="215" y="109"/>
                    </a:lnTo>
                    <a:lnTo>
                      <a:pt x="215" y="107"/>
                    </a:lnTo>
                    <a:lnTo>
                      <a:pt x="216" y="105"/>
                    </a:lnTo>
                    <a:lnTo>
                      <a:pt x="218" y="107"/>
                    </a:lnTo>
                    <a:lnTo>
                      <a:pt x="220" y="107"/>
                    </a:lnTo>
                    <a:lnTo>
                      <a:pt x="229" y="102"/>
                    </a:lnTo>
                    <a:lnTo>
                      <a:pt x="231" y="100"/>
                    </a:lnTo>
                    <a:lnTo>
                      <a:pt x="231" y="98"/>
                    </a:lnTo>
                    <a:lnTo>
                      <a:pt x="234" y="98"/>
                    </a:lnTo>
                    <a:lnTo>
                      <a:pt x="234" y="102"/>
                    </a:lnTo>
                    <a:lnTo>
                      <a:pt x="236" y="104"/>
                    </a:lnTo>
                    <a:lnTo>
                      <a:pt x="236" y="105"/>
                    </a:lnTo>
                    <a:lnTo>
                      <a:pt x="234" y="107"/>
                    </a:lnTo>
                    <a:lnTo>
                      <a:pt x="233" y="109"/>
                    </a:lnTo>
                    <a:lnTo>
                      <a:pt x="231" y="111"/>
                    </a:lnTo>
                    <a:lnTo>
                      <a:pt x="234" y="116"/>
                    </a:lnTo>
                    <a:lnTo>
                      <a:pt x="236" y="116"/>
                    </a:lnTo>
                    <a:lnTo>
                      <a:pt x="238" y="116"/>
                    </a:lnTo>
                    <a:lnTo>
                      <a:pt x="245" y="116"/>
                    </a:lnTo>
                    <a:lnTo>
                      <a:pt x="249" y="118"/>
                    </a:lnTo>
                    <a:lnTo>
                      <a:pt x="254" y="116"/>
                    </a:lnTo>
                    <a:lnTo>
                      <a:pt x="256" y="114"/>
                    </a:lnTo>
                    <a:lnTo>
                      <a:pt x="258" y="112"/>
                    </a:lnTo>
                    <a:lnTo>
                      <a:pt x="259" y="111"/>
                    </a:lnTo>
                    <a:lnTo>
                      <a:pt x="261" y="111"/>
                    </a:lnTo>
                    <a:lnTo>
                      <a:pt x="263" y="109"/>
                    </a:lnTo>
                    <a:lnTo>
                      <a:pt x="265" y="111"/>
                    </a:lnTo>
                    <a:lnTo>
                      <a:pt x="266" y="109"/>
                    </a:lnTo>
                    <a:lnTo>
                      <a:pt x="268" y="107"/>
                    </a:lnTo>
                    <a:lnTo>
                      <a:pt x="274" y="105"/>
                    </a:lnTo>
                    <a:lnTo>
                      <a:pt x="274" y="104"/>
                    </a:lnTo>
                    <a:lnTo>
                      <a:pt x="272" y="102"/>
                    </a:lnTo>
                    <a:lnTo>
                      <a:pt x="270" y="104"/>
                    </a:lnTo>
                    <a:lnTo>
                      <a:pt x="265" y="102"/>
                    </a:lnTo>
                    <a:lnTo>
                      <a:pt x="261" y="98"/>
                    </a:lnTo>
                    <a:lnTo>
                      <a:pt x="259" y="98"/>
                    </a:lnTo>
                    <a:lnTo>
                      <a:pt x="254" y="95"/>
                    </a:lnTo>
                    <a:lnTo>
                      <a:pt x="254" y="93"/>
                    </a:lnTo>
                    <a:lnTo>
                      <a:pt x="252" y="91"/>
                    </a:lnTo>
                    <a:lnTo>
                      <a:pt x="250" y="89"/>
                    </a:lnTo>
                    <a:lnTo>
                      <a:pt x="249" y="95"/>
                    </a:lnTo>
                    <a:lnTo>
                      <a:pt x="247" y="95"/>
                    </a:lnTo>
                    <a:lnTo>
                      <a:pt x="247" y="98"/>
                    </a:lnTo>
                    <a:lnTo>
                      <a:pt x="243" y="98"/>
                    </a:lnTo>
                    <a:lnTo>
                      <a:pt x="238" y="95"/>
                    </a:lnTo>
                    <a:lnTo>
                      <a:pt x="234" y="91"/>
                    </a:lnTo>
                    <a:lnTo>
                      <a:pt x="233" y="91"/>
                    </a:lnTo>
                    <a:lnTo>
                      <a:pt x="231" y="91"/>
                    </a:lnTo>
                    <a:lnTo>
                      <a:pt x="229" y="89"/>
                    </a:lnTo>
                    <a:lnTo>
                      <a:pt x="229" y="87"/>
                    </a:lnTo>
                    <a:lnTo>
                      <a:pt x="240" y="77"/>
                    </a:lnTo>
                    <a:lnTo>
                      <a:pt x="243" y="75"/>
                    </a:lnTo>
                    <a:lnTo>
                      <a:pt x="243" y="73"/>
                    </a:lnTo>
                    <a:lnTo>
                      <a:pt x="238" y="71"/>
                    </a:lnTo>
                    <a:lnTo>
                      <a:pt x="238" y="73"/>
                    </a:lnTo>
                    <a:lnTo>
                      <a:pt x="234" y="77"/>
                    </a:lnTo>
                    <a:lnTo>
                      <a:pt x="233" y="79"/>
                    </a:lnTo>
                    <a:lnTo>
                      <a:pt x="231" y="77"/>
                    </a:lnTo>
                    <a:lnTo>
                      <a:pt x="229" y="82"/>
                    </a:lnTo>
                    <a:lnTo>
                      <a:pt x="225" y="84"/>
                    </a:lnTo>
                    <a:lnTo>
                      <a:pt x="215" y="87"/>
                    </a:lnTo>
                    <a:lnTo>
                      <a:pt x="215" y="91"/>
                    </a:lnTo>
                    <a:lnTo>
                      <a:pt x="209" y="93"/>
                    </a:lnTo>
                    <a:lnTo>
                      <a:pt x="208" y="96"/>
                    </a:lnTo>
                    <a:lnTo>
                      <a:pt x="204" y="100"/>
                    </a:lnTo>
                    <a:lnTo>
                      <a:pt x="191" y="95"/>
                    </a:lnTo>
                    <a:lnTo>
                      <a:pt x="174" y="96"/>
                    </a:lnTo>
                    <a:lnTo>
                      <a:pt x="172" y="82"/>
                    </a:lnTo>
                    <a:lnTo>
                      <a:pt x="161" y="80"/>
                    </a:lnTo>
                    <a:lnTo>
                      <a:pt x="161" y="71"/>
                    </a:lnTo>
                    <a:lnTo>
                      <a:pt x="165" y="71"/>
                    </a:lnTo>
                    <a:lnTo>
                      <a:pt x="163" y="59"/>
                    </a:lnTo>
                    <a:lnTo>
                      <a:pt x="159" y="59"/>
                    </a:lnTo>
                    <a:lnTo>
                      <a:pt x="154" y="50"/>
                    </a:lnTo>
                    <a:lnTo>
                      <a:pt x="143" y="41"/>
                    </a:lnTo>
                    <a:lnTo>
                      <a:pt x="140" y="43"/>
                    </a:lnTo>
                    <a:lnTo>
                      <a:pt x="97" y="46"/>
                    </a:lnTo>
                    <a:lnTo>
                      <a:pt x="41" y="0"/>
                    </a:lnTo>
                    <a:lnTo>
                      <a:pt x="0" y="1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2" name="Freeform 3074">
                <a:extLst>
                  <a:ext uri="{FF2B5EF4-FFF2-40B4-BE49-F238E27FC236}">
                    <a16:creationId xmlns:a16="http://schemas.microsoft.com/office/drawing/2014/main" id="{0E0F3F63-BD81-6644-82A3-BB9BFA545244}"/>
                  </a:ext>
                </a:extLst>
              </p:cNvPr>
              <p:cNvSpPr>
                <a:spLocks/>
              </p:cNvSpPr>
              <p:nvPr/>
            </p:nvSpPr>
            <p:spPr bwMode="auto">
              <a:xfrm>
                <a:off x="3592" y="1895"/>
                <a:ext cx="274" cy="179"/>
              </a:xfrm>
              <a:custGeom>
                <a:avLst/>
                <a:gdLst>
                  <a:gd name="T0" fmla="*/ 16 w 274"/>
                  <a:gd name="T1" fmla="*/ 95 h 179"/>
                  <a:gd name="T2" fmla="*/ 16 w 274"/>
                  <a:gd name="T3" fmla="*/ 87 h 179"/>
                  <a:gd name="T4" fmla="*/ 18 w 274"/>
                  <a:gd name="T5" fmla="*/ 79 h 179"/>
                  <a:gd name="T6" fmla="*/ 31 w 274"/>
                  <a:gd name="T7" fmla="*/ 73 h 179"/>
                  <a:gd name="T8" fmla="*/ 33 w 274"/>
                  <a:gd name="T9" fmla="*/ 68 h 179"/>
                  <a:gd name="T10" fmla="*/ 38 w 274"/>
                  <a:gd name="T11" fmla="*/ 68 h 179"/>
                  <a:gd name="T12" fmla="*/ 40 w 274"/>
                  <a:gd name="T13" fmla="*/ 64 h 179"/>
                  <a:gd name="T14" fmla="*/ 54 w 274"/>
                  <a:gd name="T15" fmla="*/ 71 h 179"/>
                  <a:gd name="T16" fmla="*/ 63 w 274"/>
                  <a:gd name="T17" fmla="*/ 73 h 179"/>
                  <a:gd name="T18" fmla="*/ 65 w 274"/>
                  <a:gd name="T19" fmla="*/ 80 h 179"/>
                  <a:gd name="T20" fmla="*/ 65 w 274"/>
                  <a:gd name="T21" fmla="*/ 86 h 179"/>
                  <a:gd name="T22" fmla="*/ 66 w 274"/>
                  <a:gd name="T23" fmla="*/ 93 h 179"/>
                  <a:gd name="T24" fmla="*/ 88 w 274"/>
                  <a:gd name="T25" fmla="*/ 96 h 179"/>
                  <a:gd name="T26" fmla="*/ 97 w 274"/>
                  <a:gd name="T27" fmla="*/ 98 h 179"/>
                  <a:gd name="T28" fmla="*/ 99 w 274"/>
                  <a:gd name="T29" fmla="*/ 109 h 179"/>
                  <a:gd name="T30" fmla="*/ 104 w 274"/>
                  <a:gd name="T31" fmla="*/ 118 h 179"/>
                  <a:gd name="T32" fmla="*/ 134 w 274"/>
                  <a:gd name="T33" fmla="*/ 143 h 179"/>
                  <a:gd name="T34" fmla="*/ 156 w 274"/>
                  <a:gd name="T35" fmla="*/ 157 h 179"/>
                  <a:gd name="T36" fmla="*/ 166 w 274"/>
                  <a:gd name="T37" fmla="*/ 161 h 179"/>
                  <a:gd name="T38" fmla="*/ 168 w 274"/>
                  <a:gd name="T39" fmla="*/ 177 h 179"/>
                  <a:gd name="T40" fmla="*/ 181 w 274"/>
                  <a:gd name="T41" fmla="*/ 179 h 179"/>
                  <a:gd name="T42" fmla="*/ 190 w 274"/>
                  <a:gd name="T43" fmla="*/ 177 h 179"/>
                  <a:gd name="T44" fmla="*/ 195 w 274"/>
                  <a:gd name="T45" fmla="*/ 162 h 179"/>
                  <a:gd name="T46" fmla="*/ 197 w 274"/>
                  <a:gd name="T47" fmla="*/ 157 h 179"/>
                  <a:gd name="T48" fmla="*/ 193 w 274"/>
                  <a:gd name="T49" fmla="*/ 148 h 179"/>
                  <a:gd name="T50" fmla="*/ 191 w 274"/>
                  <a:gd name="T51" fmla="*/ 141 h 179"/>
                  <a:gd name="T52" fmla="*/ 186 w 274"/>
                  <a:gd name="T53" fmla="*/ 139 h 179"/>
                  <a:gd name="T54" fmla="*/ 184 w 274"/>
                  <a:gd name="T55" fmla="*/ 132 h 179"/>
                  <a:gd name="T56" fmla="*/ 191 w 274"/>
                  <a:gd name="T57" fmla="*/ 130 h 179"/>
                  <a:gd name="T58" fmla="*/ 204 w 274"/>
                  <a:gd name="T59" fmla="*/ 123 h 179"/>
                  <a:gd name="T60" fmla="*/ 211 w 274"/>
                  <a:gd name="T61" fmla="*/ 120 h 179"/>
                  <a:gd name="T62" fmla="*/ 213 w 274"/>
                  <a:gd name="T63" fmla="*/ 112 h 179"/>
                  <a:gd name="T64" fmla="*/ 215 w 274"/>
                  <a:gd name="T65" fmla="*/ 107 h 179"/>
                  <a:gd name="T66" fmla="*/ 220 w 274"/>
                  <a:gd name="T67" fmla="*/ 107 h 179"/>
                  <a:gd name="T68" fmla="*/ 231 w 274"/>
                  <a:gd name="T69" fmla="*/ 98 h 179"/>
                  <a:gd name="T70" fmla="*/ 236 w 274"/>
                  <a:gd name="T71" fmla="*/ 104 h 179"/>
                  <a:gd name="T72" fmla="*/ 233 w 274"/>
                  <a:gd name="T73" fmla="*/ 109 h 179"/>
                  <a:gd name="T74" fmla="*/ 236 w 274"/>
                  <a:gd name="T75" fmla="*/ 116 h 179"/>
                  <a:gd name="T76" fmla="*/ 249 w 274"/>
                  <a:gd name="T77" fmla="*/ 118 h 179"/>
                  <a:gd name="T78" fmla="*/ 258 w 274"/>
                  <a:gd name="T79" fmla="*/ 112 h 179"/>
                  <a:gd name="T80" fmla="*/ 263 w 274"/>
                  <a:gd name="T81" fmla="*/ 109 h 179"/>
                  <a:gd name="T82" fmla="*/ 268 w 274"/>
                  <a:gd name="T83" fmla="*/ 107 h 179"/>
                  <a:gd name="T84" fmla="*/ 272 w 274"/>
                  <a:gd name="T85" fmla="*/ 102 h 179"/>
                  <a:gd name="T86" fmla="*/ 261 w 274"/>
                  <a:gd name="T87" fmla="*/ 98 h 179"/>
                  <a:gd name="T88" fmla="*/ 254 w 274"/>
                  <a:gd name="T89" fmla="*/ 93 h 179"/>
                  <a:gd name="T90" fmla="*/ 249 w 274"/>
                  <a:gd name="T91" fmla="*/ 95 h 179"/>
                  <a:gd name="T92" fmla="*/ 243 w 274"/>
                  <a:gd name="T93" fmla="*/ 98 h 179"/>
                  <a:gd name="T94" fmla="*/ 233 w 274"/>
                  <a:gd name="T95" fmla="*/ 91 h 179"/>
                  <a:gd name="T96" fmla="*/ 229 w 274"/>
                  <a:gd name="T97" fmla="*/ 87 h 179"/>
                  <a:gd name="T98" fmla="*/ 243 w 274"/>
                  <a:gd name="T99" fmla="*/ 73 h 179"/>
                  <a:gd name="T100" fmla="*/ 234 w 274"/>
                  <a:gd name="T101" fmla="*/ 77 h 179"/>
                  <a:gd name="T102" fmla="*/ 229 w 274"/>
                  <a:gd name="T103" fmla="*/ 82 h 179"/>
                  <a:gd name="T104" fmla="*/ 215 w 274"/>
                  <a:gd name="T105" fmla="*/ 91 h 179"/>
                  <a:gd name="T106" fmla="*/ 204 w 274"/>
                  <a:gd name="T107" fmla="*/ 100 h 179"/>
                  <a:gd name="T108" fmla="*/ 172 w 274"/>
                  <a:gd name="T109" fmla="*/ 82 h 179"/>
                  <a:gd name="T110" fmla="*/ 165 w 274"/>
                  <a:gd name="T111" fmla="*/ 71 h 179"/>
                  <a:gd name="T112" fmla="*/ 154 w 274"/>
                  <a:gd name="T113" fmla="*/ 50 h 179"/>
                  <a:gd name="T114" fmla="*/ 97 w 274"/>
                  <a:gd name="T115" fmla="*/ 4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179">
                    <a:moveTo>
                      <a:pt x="0" y="14"/>
                    </a:moveTo>
                    <a:lnTo>
                      <a:pt x="0" y="93"/>
                    </a:lnTo>
                    <a:lnTo>
                      <a:pt x="16" y="95"/>
                    </a:lnTo>
                    <a:lnTo>
                      <a:pt x="18" y="95"/>
                    </a:lnTo>
                    <a:lnTo>
                      <a:pt x="16" y="89"/>
                    </a:lnTo>
                    <a:lnTo>
                      <a:pt x="16" y="87"/>
                    </a:lnTo>
                    <a:lnTo>
                      <a:pt x="15" y="82"/>
                    </a:lnTo>
                    <a:lnTo>
                      <a:pt x="16" y="80"/>
                    </a:lnTo>
                    <a:lnTo>
                      <a:pt x="18" y="79"/>
                    </a:lnTo>
                    <a:lnTo>
                      <a:pt x="22" y="75"/>
                    </a:lnTo>
                    <a:lnTo>
                      <a:pt x="29" y="75"/>
                    </a:lnTo>
                    <a:lnTo>
                      <a:pt x="31" y="73"/>
                    </a:lnTo>
                    <a:lnTo>
                      <a:pt x="31" y="71"/>
                    </a:lnTo>
                    <a:lnTo>
                      <a:pt x="31" y="70"/>
                    </a:lnTo>
                    <a:lnTo>
                      <a:pt x="33" y="68"/>
                    </a:lnTo>
                    <a:lnTo>
                      <a:pt x="38" y="71"/>
                    </a:lnTo>
                    <a:lnTo>
                      <a:pt x="40" y="71"/>
                    </a:lnTo>
                    <a:lnTo>
                      <a:pt x="38" y="68"/>
                    </a:lnTo>
                    <a:lnTo>
                      <a:pt x="36" y="66"/>
                    </a:lnTo>
                    <a:lnTo>
                      <a:pt x="38" y="64"/>
                    </a:lnTo>
                    <a:lnTo>
                      <a:pt x="40" y="64"/>
                    </a:lnTo>
                    <a:lnTo>
                      <a:pt x="41" y="64"/>
                    </a:lnTo>
                    <a:lnTo>
                      <a:pt x="41" y="62"/>
                    </a:lnTo>
                    <a:lnTo>
                      <a:pt x="54" y="71"/>
                    </a:lnTo>
                    <a:lnTo>
                      <a:pt x="56" y="73"/>
                    </a:lnTo>
                    <a:lnTo>
                      <a:pt x="58" y="73"/>
                    </a:lnTo>
                    <a:lnTo>
                      <a:pt x="63" y="73"/>
                    </a:lnTo>
                    <a:lnTo>
                      <a:pt x="65" y="75"/>
                    </a:lnTo>
                    <a:lnTo>
                      <a:pt x="63" y="79"/>
                    </a:lnTo>
                    <a:lnTo>
                      <a:pt x="65" y="80"/>
                    </a:lnTo>
                    <a:lnTo>
                      <a:pt x="68" y="82"/>
                    </a:lnTo>
                    <a:lnTo>
                      <a:pt x="65" y="84"/>
                    </a:lnTo>
                    <a:lnTo>
                      <a:pt x="65" y="86"/>
                    </a:lnTo>
                    <a:lnTo>
                      <a:pt x="66" y="87"/>
                    </a:lnTo>
                    <a:lnTo>
                      <a:pt x="65" y="91"/>
                    </a:lnTo>
                    <a:lnTo>
                      <a:pt x="66" y="93"/>
                    </a:lnTo>
                    <a:lnTo>
                      <a:pt x="70" y="95"/>
                    </a:lnTo>
                    <a:lnTo>
                      <a:pt x="84" y="96"/>
                    </a:lnTo>
                    <a:lnTo>
                      <a:pt x="88" y="96"/>
                    </a:lnTo>
                    <a:lnTo>
                      <a:pt x="88" y="95"/>
                    </a:lnTo>
                    <a:lnTo>
                      <a:pt x="90" y="93"/>
                    </a:lnTo>
                    <a:lnTo>
                      <a:pt x="97" y="98"/>
                    </a:lnTo>
                    <a:lnTo>
                      <a:pt x="97" y="102"/>
                    </a:lnTo>
                    <a:lnTo>
                      <a:pt x="97" y="105"/>
                    </a:lnTo>
                    <a:lnTo>
                      <a:pt x="99" y="109"/>
                    </a:lnTo>
                    <a:lnTo>
                      <a:pt x="102" y="111"/>
                    </a:lnTo>
                    <a:lnTo>
                      <a:pt x="104" y="116"/>
                    </a:lnTo>
                    <a:lnTo>
                      <a:pt x="104" y="118"/>
                    </a:lnTo>
                    <a:lnTo>
                      <a:pt x="108" y="125"/>
                    </a:lnTo>
                    <a:lnTo>
                      <a:pt x="129" y="141"/>
                    </a:lnTo>
                    <a:lnTo>
                      <a:pt x="134" y="143"/>
                    </a:lnTo>
                    <a:lnTo>
                      <a:pt x="152" y="157"/>
                    </a:lnTo>
                    <a:lnTo>
                      <a:pt x="154" y="157"/>
                    </a:lnTo>
                    <a:lnTo>
                      <a:pt x="156" y="157"/>
                    </a:lnTo>
                    <a:lnTo>
                      <a:pt x="159" y="155"/>
                    </a:lnTo>
                    <a:lnTo>
                      <a:pt x="165" y="159"/>
                    </a:lnTo>
                    <a:lnTo>
                      <a:pt x="166" y="161"/>
                    </a:lnTo>
                    <a:lnTo>
                      <a:pt x="170" y="162"/>
                    </a:lnTo>
                    <a:lnTo>
                      <a:pt x="168" y="168"/>
                    </a:lnTo>
                    <a:lnTo>
                      <a:pt x="168" y="177"/>
                    </a:lnTo>
                    <a:lnTo>
                      <a:pt x="177" y="175"/>
                    </a:lnTo>
                    <a:lnTo>
                      <a:pt x="179" y="177"/>
                    </a:lnTo>
                    <a:lnTo>
                      <a:pt x="181" y="179"/>
                    </a:lnTo>
                    <a:lnTo>
                      <a:pt x="184" y="177"/>
                    </a:lnTo>
                    <a:lnTo>
                      <a:pt x="188" y="177"/>
                    </a:lnTo>
                    <a:lnTo>
                      <a:pt x="190" y="177"/>
                    </a:lnTo>
                    <a:lnTo>
                      <a:pt x="188" y="173"/>
                    </a:lnTo>
                    <a:lnTo>
                      <a:pt x="193" y="164"/>
                    </a:lnTo>
                    <a:lnTo>
                      <a:pt x="195" y="162"/>
                    </a:lnTo>
                    <a:lnTo>
                      <a:pt x="197" y="161"/>
                    </a:lnTo>
                    <a:lnTo>
                      <a:pt x="199" y="159"/>
                    </a:lnTo>
                    <a:lnTo>
                      <a:pt x="197" y="157"/>
                    </a:lnTo>
                    <a:lnTo>
                      <a:pt x="195" y="155"/>
                    </a:lnTo>
                    <a:lnTo>
                      <a:pt x="195" y="154"/>
                    </a:lnTo>
                    <a:lnTo>
                      <a:pt x="193" y="148"/>
                    </a:lnTo>
                    <a:lnTo>
                      <a:pt x="195" y="145"/>
                    </a:lnTo>
                    <a:lnTo>
                      <a:pt x="193" y="143"/>
                    </a:lnTo>
                    <a:lnTo>
                      <a:pt x="191" y="141"/>
                    </a:lnTo>
                    <a:lnTo>
                      <a:pt x="190" y="141"/>
                    </a:lnTo>
                    <a:lnTo>
                      <a:pt x="186" y="141"/>
                    </a:lnTo>
                    <a:lnTo>
                      <a:pt x="186" y="139"/>
                    </a:lnTo>
                    <a:lnTo>
                      <a:pt x="183" y="136"/>
                    </a:lnTo>
                    <a:lnTo>
                      <a:pt x="184" y="134"/>
                    </a:lnTo>
                    <a:lnTo>
                      <a:pt x="184" y="132"/>
                    </a:lnTo>
                    <a:lnTo>
                      <a:pt x="184" y="130"/>
                    </a:lnTo>
                    <a:lnTo>
                      <a:pt x="190" y="129"/>
                    </a:lnTo>
                    <a:lnTo>
                      <a:pt x="191" y="130"/>
                    </a:lnTo>
                    <a:lnTo>
                      <a:pt x="199" y="130"/>
                    </a:lnTo>
                    <a:lnTo>
                      <a:pt x="200" y="129"/>
                    </a:lnTo>
                    <a:lnTo>
                      <a:pt x="204" y="123"/>
                    </a:lnTo>
                    <a:lnTo>
                      <a:pt x="204" y="121"/>
                    </a:lnTo>
                    <a:lnTo>
                      <a:pt x="206" y="120"/>
                    </a:lnTo>
                    <a:lnTo>
                      <a:pt x="211" y="120"/>
                    </a:lnTo>
                    <a:lnTo>
                      <a:pt x="213" y="118"/>
                    </a:lnTo>
                    <a:lnTo>
                      <a:pt x="213" y="114"/>
                    </a:lnTo>
                    <a:lnTo>
                      <a:pt x="213" y="112"/>
                    </a:lnTo>
                    <a:lnTo>
                      <a:pt x="213" y="111"/>
                    </a:lnTo>
                    <a:lnTo>
                      <a:pt x="215" y="109"/>
                    </a:lnTo>
                    <a:lnTo>
                      <a:pt x="215" y="107"/>
                    </a:lnTo>
                    <a:lnTo>
                      <a:pt x="216" y="105"/>
                    </a:lnTo>
                    <a:lnTo>
                      <a:pt x="218" y="107"/>
                    </a:lnTo>
                    <a:lnTo>
                      <a:pt x="220" y="107"/>
                    </a:lnTo>
                    <a:lnTo>
                      <a:pt x="229" y="102"/>
                    </a:lnTo>
                    <a:lnTo>
                      <a:pt x="231" y="100"/>
                    </a:lnTo>
                    <a:lnTo>
                      <a:pt x="231" y="98"/>
                    </a:lnTo>
                    <a:lnTo>
                      <a:pt x="234" y="98"/>
                    </a:lnTo>
                    <a:lnTo>
                      <a:pt x="234" y="102"/>
                    </a:lnTo>
                    <a:lnTo>
                      <a:pt x="236" y="104"/>
                    </a:lnTo>
                    <a:lnTo>
                      <a:pt x="236" y="105"/>
                    </a:lnTo>
                    <a:lnTo>
                      <a:pt x="234" y="107"/>
                    </a:lnTo>
                    <a:lnTo>
                      <a:pt x="233" y="109"/>
                    </a:lnTo>
                    <a:lnTo>
                      <a:pt x="231" y="111"/>
                    </a:lnTo>
                    <a:lnTo>
                      <a:pt x="234" y="116"/>
                    </a:lnTo>
                    <a:lnTo>
                      <a:pt x="236" y="116"/>
                    </a:lnTo>
                    <a:lnTo>
                      <a:pt x="238" y="116"/>
                    </a:lnTo>
                    <a:lnTo>
                      <a:pt x="245" y="116"/>
                    </a:lnTo>
                    <a:lnTo>
                      <a:pt x="249" y="118"/>
                    </a:lnTo>
                    <a:lnTo>
                      <a:pt x="254" y="116"/>
                    </a:lnTo>
                    <a:lnTo>
                      <a:pt x="256" y="114"/>
                    </a:lnTo>
                    <a:lnTo>
                      <a:pt x="258" y="112"/>
                    </a:lnTo>
                    <a:lnTo>
                      <a:pt x="259" y="111"/>
                    </a:lnTo>
                    <a:lnTo>
                      <a:pt x="261" y="111"/>
                    </a:lnTo>
                    <a:lnTo>
                      <a:pt x="263" y="109"/>
                    </a:lnTo>
                    <a:lnTo>
                      <a:pt x="265" y="111"/>
                    </a:lnTo>
                    <a:lnTo>
                      <a:pt x="266" y="109"/>
                    </a:lnTo>
                    <a:lnTo>
                      <a:pt x="268" y="107"/>
                    </a:lnTo>
                    <a:lnTo>
                      <a:pt x="274" y="105"/>
                    </a:lnTo>
                    <a:lnTo>
                      <a:pt x="274" y="104"/>
                    </a:lnTo>
                    <a:lnTo>
                      <a:pt x="272" y="102"/>
                    </a:lnTo>
                    <a:lnTo>
                      <a:pt x="270" y="104"/>
                    </a:lnTo>
                    <a:lnTo>
                      <a:pt x="265" y="102"/>
                    </a:lnTo>
                    <a:lnTo>
                      <a:pt x="261" y="98"/>
                    </a:lnTo>
                    <a:lnTo>
                      <a:pt x="259" y="98"/>
                    </a:lnTo>
                    <a:lnTo>
                      <a:pt x="254" y="95"/>
                    </a:lnTo>
                    <a:lnTo>
                      <a:pt x="254" y="93"/>
                    </a:lnTo>
                    <a:lnTo>
                      <a:pt x="252" y="91"/>
                    </a:lnTo>
                    <a:lnTo>
                      <a:pt x="250" y="89"/>
                    </a:lnTo>
                    <a:lnTo>
                      <a:pt x="249" y="95"/>
                    </a:lnTo>
                    <a:lnTo>
                      <a:pt x="247" y="95"/>
                    </a:lnTo>
                    <a:lnTo>
                      <a:pt x="247" y="98"/>
                    </a:lnTo>
                    <a:lnTo>
                      <a:pt x="243" y="98"/>
                    </a:lnTo>
                    <a:lnTo>
                      <a:pt x="238" y="95"/>
                    </a:lnTo>
                    <a:lnTo>
                      <a:pt x="234" y="91"/>
                    </a:lnTo>
                    <a:lnTo>
                      <a:pt x="233" y="91"/>
                    </a:lnTo>
                    <a:lnTo>
                      <a:pt x="231" y="91"/>
                    </a:lnTo>
                    <a:lnTo>
                      <a:pt x="229" y="89"/>
                    </a:lnTo>
                    <a:lnTo>
                      <a:pt x="229" y="87"/>
                    </a:lnTo>
                    <a:lnTo>
                      <a:pt x="240" y="77"/>
                    </a:lnTo>
                    <a:lnTo>
                      <a:pt x="243" y="75"/>
                    </a:lnTo>
                    <a:lnTo>
                      <a:pt x="243" y="73"/>
                    </a:lnTo>
                    <a:lnTo>
                      <a:pt x="238" y="71"/>
                    </a:lnTo>
                    <a:lnTo>
                      <a:pt x="238" y="73"/>
                    </a:lnTo>
                    <a:lnTo>
                      <a:pt x="234" y="77"/>
                    </a:lnTo>
                    <a:lnTo>
                      <a:pt x="233" y="79"/>
                    </a:lnTo>
                    <a:lnTo>
                      <a:pt x="231" y="77"/>
                    </a:lnTo>
                    <a:lnTo>
                      <a:pt x="229" y="82"/>
                    </a:lnTo>
                    <a:lnTo>
                      <a:pt x="225" y="84"/>
                    </a:lnTo>
                    <a:lnTo>
                      <a:pt x="215" y="87"/>
                    </a:lnTo>
                    <a:lnTo>
                      <a:pt x="215" y="91"/>
                    </a:lnTo>
                    <a:lnTo>
                      <a:pt x="209" y="93"/>
                    </a:lnTo>
                    <a:lnTo>
                      <a:pt x="208" y="96"/>
                    </a:lnTo>
                    <a:lnTo>
                      <a:pt x="204" y="100"/>
                    </a:lnTo>
                    <a:lnTo>
                      <a:pt x="191" y="95"/>
                    </a:lnTo>
                    <a:lnTo>
                      <a:pt x="174" y="96"/>
                    </a:lnTo>
                    <a:lnTo>
                      <a:pt x="172" y="82"/>
                    </a:lnTo>
                    <a:lnTo>
                      <a:pt x="161" y="80"/>
                    </a:lnTo>
                    <a:lnTo>
                      <a:pt x="161" y="71"/>
                    </a:lnTo>
                    <a:lnTo>
                      <a:pt x="165" y="71"/>
                    </a:lnTo>
                    <a:lnTo>
                      <a:pt x="163" y="59"/>
                    </a:lnTo>
                    <a:lnTo>
                      <a:pt x="159" y="59"/>
                    </a:lnTo>
                    <a:lnTo>
                      <a:pt x="154" y="50"/>
                    </a:lnTo>
                    <a:lnTo>
                      <a:pt x="143" y="41"/>
                    </a:lnTo>
                    <a:lnTo>
                      <a:pt x="140" y="43"/>
                    </a:lnTo>
                    <a:lnTo>
                      <a:pt x="97" y="46"/>
                    </a:lnTo>
                    <a:lnTo>
                      <a:pt x="41" y="0"/>
                    </a:lnTo>
                    <a:lnTo>
                      <a:pt x="0" y="1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3" name="Freeform 3075">
                <a:extLst>
                  <a:ext uri="{FF2B5EF4-FFF2-40B4-BE49-F238E27FC236}">
                    <a16:creationId xmlns:a16="http://schemas.microsoft.com/office/drawing/2014/main" id="{17D3EB65-09B4-594F-8D01-1E21037D7F38}"/>
                  </a:ext>
                </a:extLst>
              </p:cNvPr>
              <p:cNvSpPr>
                <a:spLocks/>
              </p:cNvSpPr>
              <p:nvPr/>
            </p:nvSpPr>
            <p:spPr bwMode="auto">
              <a:xfrm>
                <a:off x="3055" y="1927"/>
                <a:ext cx="100" cy="63"/>
              </a:xfrm>
              <a:custGeom>
                <a:avLst/>
                <a:gdLst>
                  <a:gd name="T0" fmla="*/ 9 w 100"/>
                  <a:gd name="T1" fmla="*/ 61 h 63"/>
                  <a:gd name="T2" fmla="*/ 7 w 100"/>
                  <a:gd name="T3" fmla="*/ 47 h 63"/>
                  <a:gd name="T4" fmla="*/ 0 w 100"/>
                  <a:gd name="T5" fmla="*/ 41 h 63"/>
                  <a:gd name="T6" fmla="*/ 0 w 100"/>
                  <a:gd name="T7" fmla="*/ 34 h 63"/>
                  <a:gd name="T8" fmla="*/ 4 w 100"/>
                  <a:gd name="T9" fmla="*/ 27 h 63"/>
                  <a:gd name="T10" fmla="*/ 7 w 100"/>
                  <a:gd name="T11" fmla="*/ 23 h 63"/>
                  <a:gd name="T12" fmla="*/ 0 w 100"/>
                  <a:gd name="T13" fmla="*/ 14 h 63"/>
                  <a:gd name="T14" fmla="*/ 0 w 100"/>
                  <a:gd name="T15" fmla="*/ 2 h 63"/>
                  <a:gd name="T16" fmla="*/ 5 w 100"/>
                  <a:gd name="T17" fmla="*/ 0 h 63"/>
                  <a:gd name="T18" fmla="*/ 9 w 100"/>
                  <a:gd name="T19" fmla="*/ 2 h 63"/>
                  <a:gd name="T20" fmla="*/ 7 w 100"/>
                  <a:gd name="T21" fmla="*/ 5 h 63"/>
                  <a:gd name="T22" fmla="*/ 11 w 100"/>
                  <a:gd name="T23" fmla="*/ 9 h 63"/>
                  <a:gd name="T24" fmla="*/ 48 w 100"/>
                  <a:gd name="T25" fmla="*/ 11 h 63"/>
                  <a:gd name="T26" fmla="*/ 73 w 100"/>
                  <a:gd name="T27" fmla="*/ 2 h 63"/>
                  <a:gd name="T28" fmla="*/ 79 w 100"/>
                  <a:gd name="T29" fmla="*/ 2 h 63"/>
                  <a:gd name="T30" fmla="*/ 80 w 100"/>
                  <a:gd name="T31" fmla="*/ 4 h 63"/>
                  <a:gd name="T32" fmla="*/ 89 w 100"/>
                  <a:gd name="T33" fmla="*/ 5 h 63"/>
                  <a:gd name="T34" fmla="*/ 95 w 100"/>
                  <a:gd name="T35" fmla="*/ 9 h 63"/>
                  <a:gd name="T36" fmla="*/ 100 w 100"/>
                  <a:gd name="T37" fmla="*/ 9 h 63"/>
                  <a:gd name="T38" fmla="*/ 100 w 100"/>
                  <a:gd name="T39" fmla="*/ 14 h 63"/>
                  <a:gd name="T40" fmla="*/ 98 w 100"/>
                  <a:gd name="T41" fmla="*/ 18 h 63"/>
                  <a:gd name="T42" fmla="*/ 93 w 100"/>
                  <a:gd name="T43" fmla="*/ 18 h 63"/>
                  <a:gd name="T44" fmla="*/ 89 w 100"/>
                  <a:gd name="T45" fmla="*/ 23 h 63"/>
                  <a:gd name="T46" fmla="*/ 87 w 100"/>
                  <a:gd name="T47" fmla="*/ 30 h 63"/>
                  <a:gd name="T48" fmla="*/ 86 w 100"/>
                  <a:gd name="T49" fmla="*/ 32 h 63"/>
                  <a:gd name="T50" fmla="*/ 86 w 100"/>
                  <a:gd name="T51" fmla="*/ 34 h 63"/>
                  <a:gd name="T52" fmla="*/ 82 w 100"/>
                  <a:gd name="T53" fmla="*/ 36 h 63"/>
                  <a:gd name="T54" fmla="*/ 82 w 100"/>
                  <a:gd name="T55" fmla="*/ 38 h 63"/>
                  <a:gd name="T56" fmla="*/ 84 w 100"/>
                  <a:gd name="T57" fmla="*/ 38 h 63"/>
                  <a:gd name="T58" fmla="*/ 89 w 100"/>
                  <a:gd name="T59" fmla="*/ 48 h 63"/>
                  <a:gd name="T60" fmla="*/ 89 w 100"/>
                  <a:gd name="T61" fmla="*/ 50 h 63"/>
                  <a:gd name="T62" fmla="*/ 87 w 100"/>
                  <a:gd name="T63" fmla="*/ 48 h 63"/>
                  <a:gd name="T64" fmla="*/ 80 w 100"/>
                  <a:gd name="T65" fmla="*/ 50 h 63"/>
                  <a:gd name="T66" fmla="*/ 75 w 100"/>
                  <a:gd name="T67" fmla="*/ 47 h 63"/>
                  <a:gd name="T68" fmla="*/ 66 w 100"/>
                  <a:gd name="T69" fmla="*/ 50 h 63"/>
                  <a:gd name="T70" fmla="*/ 62 w 100"/>
                  <a:gd name="T71" fmla="*/ 52 h 63"/>
                  <a:gd name="T72" fmla="*/ 59 w 100"/>
                  <a:gd name="T73" fmla="*/ 52 h 63"/>
                  <a:gd name="T74" fmla="*/ 59 w 100"/>
                  <a:gd name="T75" fmla="*/ 59 h 63"/>
                  <a:gd name="T76" fmla="*/ 55 w 100"/>
                  <a:gd name="T77" fmla="*/ 63 h 63"/>
                  <a:gd name="T78" fmla="*/ 50 w 100"/>
                  <a:gd name="T79" fmla="*/ 63 h 63"/>
                  <a:gd name="T80" fmla="*/ 39 w 100"/>
                  <a:gd name="T81" fmla="*/ 59 h 63"/>
                  <a:gd name="T82" fmla="*/ 36 w 100"/>
                  <a:gd name="T83" fmla="*/ 57 h 63"/>
                  <a:gd name="T84" fmla="*/ 9 w 100"/>
                  <a:gd name="T85"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63">
                    <a:moveTo>
                      <a:pt x="9" y="61"/>
                    </a:moveTo>
                    <a:lnTo>
                      <a:pt x="7" y="47"/>
                    </a:lnTo>
                    <a:lnTo>
                      <a:pt x="0" y="41"/>
                    </a:lnTo>
                    <a:lnTo>
                      <a:pt x="0" y="34"/>
                    </a:lnTo>
                    <a:lnTo>
                      <a:pt x="4" y="27"/>
                    </a:lnTo>
                    <a:lnTo>
                      <a:pt x="7" y="23"/>
                    </a:lnTo>
                    <a:lnTo>
                      <a:pt x="0" y="14"/>
                    </a:lnTo>
                    <a:lnTo>
                      <a:pt x="0" y="2"/>
                    </a:lnTo>
                    <a:lnTo>
                      <a:pt x="5" y="0"/>
                    </a:lnTo>
                    <a:lnTo>
                      <a:pt x="9" y="2"/>
                    </a:lnTo>
                    <a:lnTo>
                      <a:pt x="7" y="5"/>
                    </a:lnTo>
                    <a:lnTo>
                      <a:pt x="11" y="9"/>
                    </a:lnTo>
                    <a:lnTo>
                      <a:pt x="48" y="11"/>
                    </a:lnTo>
                    <a:lnTo>
                      <a:pt x="73" y="2"/>
                    </a:lnTo>
                    <a:lnTo>
                      <a:pt x="79" y="2"/>
                    </a:lnTo>
                    <a:lnTo>
                      <a:pt x="80" y="4"/>
                    </a:lnTo>
                    <a:lnTo>
                      <a:pt x="89" y="5"/>
                    </a:lnTo>
                    <a:lnTo>
                      <a:pt x="95" y="9"/>
                    </a:lnTo>
                    <a:lnTo>
                      <a:pt x="100" y="9"/>
                    </a:lnTo>
                    <a:lnTo>
                      <a:pt x="100" y="14"/>
                    </a:lnTo>
                    <a:lnTo>
                      <a:pt x="98" y="18"/>
                    </a:lnTo>
                    <a:lnTo>
                      <a:pt x="93" y="18"/>
                    </a:lnTo>
                    <a:lnTo>
                      <a:pt x="89" y="23"/>
                    </a:lnTo>
                    <a:lnTo>
                      <a:pt x="87" y="30"/>
                    </a:lnTo>
                    <a:lnTo>
                      <a:pt x="86" y="32"/>
                    </a:lnTo>
                    <a:lnTo>
                      <a:pt x="86" y="34"/>
                    </a:lnTo>
                    <a:lnTo>
                      <a:pt x="82" y="36"/>
                    </a:lnTo>
                    <a:lnTo>
                      <a:pt x="82" y="38"/>
                    </a:lnTo>
                    <a:lnTo>
                      <a:pt x="84" y="38"/>
                    </a:lnTo>
                    <a:lnTo>
                      <a:pt x="89" y="48"/>
                    </a:lnTo>
                    <a:lnTo>
                      <a:pt x="89" y="50"/>
                    </a:lnTo>
                    <a:lnTo>
                      <a:pt x="87" y="48"/>
                    </a:lnTo>
                    <a:lnTo>
                      <a:pt x="80" y="50"/>
                    </a:lnTo>
                    <a:lnTo>
                      <a:pt x="75" y="47"/>
                    </a:lnTo>
                    <a:lnTo>
                      <a:pt x="66" y="50"/>
                    </a:lnTo>
                    <a:lnTo>
                      <a:pt x="62" y="52"/>
                    </a:lnTo>
                    <a:lnTo>
                      <a:pt x="59" y="52"/>
                    </a:lnTo>
                    <a:lnTo>
                      <a:pt x="59" y="59"/>
                    </a:lnTo>
                    <a:lnTo>
                      <a:pt x="55" y="63"/>
                    </a:lnTo>
                    <a:lnTo>
                      <a:pt x="50" y="63"/>
                    </a:lnTo>
                    <a:lnTo>
                      <a:pt x="39" y="59"/>
                    </a:lnTo>
                    <a:lnTo>
                      <a:pt x="36" y="57"/>
                    </a:lnTo>
                    <a:lnTo>
                      <a:pt x="9" y="6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4" name="Freeform 3076">
                <a:extLst>
                  <a:ext uri="{FF2B5EF4-FFF2-40B4-BE49-F238E27FC236}">
                    <a16:creationId xmlns:a16="http://schemas.microsoft.com/office/drawing/2014/main" id="{9C5312EC-7BD4-8B47-96B5-682F91990ED5}"/>
                  </a:ext>
                </a:extLst>
              </p:cNvPr>
              <p:cNvSpPr>
                <a:spLocks/>
              </p:cNvSpPr>
              <p:nvPr/>
            </p:nvSpPr>
            <p:spPr bwMode="auto">
              <a:xfrm>
                <a:off x="3055" y="1927"/>
                <a:ext cx="100" cy="63"/>
              </a:xfrm>
              <a:custGeom>
                <a:avLst/>
                <a:gdLst>
                  <a:gd name="T0" fmla="*/ 9 w 100"/>
                  <a:gd name="T1" fmla="*/ 61 h 63"/>
                  <a:gd name="T2" fmla="*/ 7 w 100"/>
                  <a:gd name="T3" fmla="*/ 47 h 63"/>
                  <a:gd name="T4" fmla="*/ 0 w 100"/>
                  <a:gd name="T5" fmla="*/ 41 h 63"/>
                  <a:gd name="T6" fmla="*/ 0 w 100"/>
                  <a:gd name="T7" fmla="*/ 34 h 63"/>
                  <a:gd name="T8" fmla="*/ 4 w 100"/>
                  <a:gd name="T9" fmla="*/ 27 h 63"/>
                  <a:gd name="T10" fmla="*/ 7 w 100"/>
                  <a:gd name="T11" fmla="*/ 23 h 63"/>
                  <a:gd name="T12" fmla="*/ 0 w 100"/>
                  <a:gd name="T13" fmla="*/ 14 h 63"/>
                  <a:gd name="T14" fmla="*/ 0 w 100"/>
                  <a:gd name="T15" fmla="*/ 2 h 63"/>
                  <a:gd name="T16" fmla="*/ 5 w 100"/>
                  <a:gd name="T17" fmla="*/ 0 h 63"/>
                  <a:gd name="T18" fmla="*/ 9 w 100"/>
                  <a:gd name="T19" fmla="*/ 2 h 63"/>
                  <a:gd name="T20" fmla="*/ 7 w 100"/>
                  <a:gd name="T21" fmla="*/ 5 h 63"/>
                  <a:gd name="T22" fmla="*/ 11 w 100"/>
                  <a:gd name="T23" fmla="*/ 9 h 63"/>
                  <a:gd name="T24" fmla="*/ 48 w 100"/>
                  <a:gd name="T25" fmla="*/ 11 h 63"/>
                  <a:gd name="T26" fmla="*/ 73 w 100"/>
                  <a:gd name="T27" fmla="*/ 2 h 63"/>
                  <a:gd name="T28" fmla="*/ 79 w 100"/>
                  <a:gd name="T29" fmla="*/ 2 h 63"/>
                  <a:gd name="T30" fmla="*/ 80 w 100"/>
                  <a:gd name="T31" fmla="*/ 4 h 63"/>
                  <a:gd name="T32" fmla="*/ 89 w 100"/>
                  <a:gd name="T33" fmla="*/ 5 h 63"/>
                  <a:gd name="T34" fmla="*/ 95 w 100"/>
                  <a:gd name="T35" fmla="*/ 9 h 63"/>
                  <a:gd name="T36" fmla="*/ 100 w 100"/>
                  <a:gd name="T37" fmla="*/ 9 h 63"/>
                  <a:gd name="T38" fmla="*/ 100 w 100"/>
                  <a:gd name="T39" fmla="*/ 14 h 63"/>
                  <a:gd name="T40" fmla="*/ 98 w 100"/>
                  <a:gd name="T41" fmla="*/ 18 h 63"/>
                  <a:gd name="T42" fmla="*/ 93 w 100"/>
                  <a:gd name="T43" fmla="*/ 18 h 63"/>
                  <a:gd name="T44" fmla="*/ 89 w 100"/>
                  <a:gd name="T45" fmla="*/ 23 h 63"/>
                  <a:gd name="T46" fmla="*/ 87 w 100"/>
                  <a:gd name="T47" fmla="*/ 30 h 63"/>
                  <a:gd name="T48" fmla="*/ 86 w 100"/>
                  <a:gd name="T49" fmla="*/ 32 h 63"/>
                  <a:gd name="T50" fmla="*/ 86 w 100"/>
                  <a:gd name="T51" fmla="*/ 34 h 63"/>
                  <a:gd name="T52" fmla="*/ 82 w 100"/>
                  <a:gd name="T53" fmla="*/ 36 h 63"/>
                  <a:gd name="T54" fmla="*/ 82 w 100"/>
                  <a:gd name="T55" fmla="*/ 38 h 63"/>
                  <a:gd name="T56" fmla="*/ 84 w 100"/>
                  <a:gd name="T57" fmla="*/ 38 h 63"/>
                  <a:gd name="T58" fmla="*/ 89 w 100"/>
                  <a:gd name="T59" fmla="*/ 48 h 63"/>
                  <a:gd name="T60" fmla="*/ 89 w 100"/>
                  <a:gd name="T61" fmla="*/ 50 h 63"/>
                  <a:gd name="T62" fmla="*/ 87 w 100"/>
                  <a:gd name="T63" fmla="*/ 48 h 63"/>
                  <a:gd name="T64" fmla="*/ 80 w 100"/>
                  <a:gd name="T65" fmla="*/ 50 h 63"/>
                  <a:gd name="T66" fmla="*/ 75 w 100"/>
                  <a:gd name="T67" fmla="*/ 47 h 63"/>
                  <a:gd name="T68" fmla="*/ 66 w 100"/>
                  <a:gd name="T69" fmla="*/ 50 h 63"/>
                  <a:gd name="T70" fmla="*/ 62 w 100"/>
                  <a:gd name="T71" fmla="*/ 52 h 63"/>
                  <a:gd name="T72" fmla="*/ 59 w 100"/>
                  <a:gd name="T73" fmla="*/ 52 h 63"/>
                  <a:gd name="T74" fmla="*/ 59 w 100"/>
                  <a:gd name="T75" fmla="*/ 59 h 63"/>
                  <a:gd name="T76" fmla="*/ 55 w 100"/>
                  <a:gd name="T77" fmla="*/ 63 h 63"/>
                  <a:gd name="T78" fmla="*/ 50 w 100"/>
                  <a:gd name="T79" fmla="*/ 63 h 63"/>
                  <a:gd name="T80" fmla="*/ 39 w 100"/>
                  <a:gd name="T81" fmla="*/ 59 h 63"/>
                  <a:gd name="T82" fmla="*/ 36 w 100"/>
                  <a:gd name="T83" fmla="*/ 57 h 63"/>
                  <a:gd name="T84" fmla="*/ 9 w 100"/>
                  <a:gd name="T85"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63">
                    <a:moveTo>
                      <a:pt x="9" y="61"/>
                    </a:moveTo>
                    <a:lnTo>
                      <a:pt x="7" y="47"/>
                    </a:lnTo>
                    <a:lnTo>
                      <a:pt x="0" y="41"/>
                    </a:lnTo>
                    <a:lnTo>
                      <a:pt x="0" y="34"/>
                    </a:lnTo>
                    <a:lnTo>
                      <a:pt x="4" y="27"/>
                    </a:lnTo>
                    <a:lnTo>
                      <a:pt x="7" y="23"/>
                    </a:lnTo>
                    <a:lnTo>
                      <a:pt x="0" y="14"/>
                    </a:lnTo>
                    <a:lnTo>
                      <a:pt x="0" y="2"/>
                    </a:lnTo>
                    <a:lnTo>
                      <a:pt x="5" y="0"/>
                    </a:lnTo>
                    <a:lnTo>
                      <a:pt x="9" y="2"/>
                    </a:lnTo>
                    <a:lnTo>
                      <a:pt x="7" y="5"/>
                    </a:lnTo>
                    <a:lnTo>
                      <a:pt x="11" y="9"/>
                    </a:lnTo>
                    <a:lnTo>
                      <a:pt x="48" y="11"/>
                    </a:lnTo>
                    <a:lnTo>
                      <a:pt x="73" y="2"/>
                    </a:lnTo>
                    <a:lnTo>
                      <a:pt x="79" y="2"/>
                    </a:lnTo>
                    <a:lnTo>
                      <a:pt x="80" y="4"/>
                    </a:lnTo>
                    <a:lnTo>
                      <a:pt x="89" y="5"/>
                    </a:lnTo>
                    <a:lnTo>
                      <a:pt x="95" y="9"/>
                    </a:lnTo>
                    <a:lnTo>
                      <a:pt x="100" y="9"/>
                    </a:lnTo>
                    <a:lnTo>
                      <a:pt x="100" y="14"/>
                    </a:lnTo>
                    <a:lnTo>
                      <a:pt x="98" y="18"/>
                    </a:lnTo>
                    <a:lnTo>
                      <a:pt x="93" y="18"/>
                    </a:lnTo>
                    <a:lnTo>
                      <a:pt x="89" y="23"/>
                    </a:lnTo>
                    <a:lnTo>
                      <a:pt x="87" y="30"/>
                    </a:lnTo>
                    <a:lnTo>
                      <a:pt x="86" y="32"/>
                    </a:lnTo>
                    <a:lnTo>
                      <a:pt x="86" y="34"/>
                    </a:lnTo>
                    <a:lnTo>
                      <a:pt x="82" y="36"/>
                    </a:lnTo>
                    <a:lnTo>
                      <a:pt x="82" y="38"/>
                    </a:lnTo>
                    <a:lnTo>
                      <a:pt x="84" y="38"/>
                    </a:lnTo>
                    <a:lnTo>
                      <a:pt x="89" y="48"/>
                    </a:lnTo>
                    <a:lnTo>
                      <a:pt x="89" y="50"/>
                    </a:lnTo>
                    <a:lnTo>
                      <a:pt x="87" y="48"/>
                    </a:lnTo>
                    <a:lnTo>
                      <a:pt x="80" y="50"/>
                    </a:lnTo>
                    <a:lnTo>
                      <a:pt x="75" y="47"/>
                    </a:lnTo>
                    <a:lnTo>
                      <a:pt x="66" y="50"/>
                    </a:lnTo>
                    <a:lnTo>
                      <a:pt x="62" y="52"/>
                    </a:lnTo>
                    <a:lnTo>
                      <a:pt x="59" y="52"/>
                    </a:lnTo>
                    <a:lnTo>
                      <a:pt x="59" y="59"/>
                    </a:lnTo>
                    <a:lnTo>
                      <a:pt x="55" y="63"/>
                    </a:lnTo>
                    <a:lnTo>
                      <a:pt x="50" y="63"/>
                    </a:lnTo>
                    <a:lnTo>
                      <a:pt x="39" y="59"/>
                    </a:lnTo>
                    <a:lnTo>
                      <a:pt x="36" y="57"/>
                    </a:lnTo>
                    <a:lnTo>
                      <a:pt x="9" y="6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5" name="Freeform 3077">
                <a:extLst>
                  <a:ext uri="{FF2B5EF4-FFF2-40B4-BE49-F238E27FC236}">
                    <a16:creationId xmlns:a16="http://schemas.microsoft.com/office/drawing/2014/main" id="{AF8F5E88-1335-C74B-90D5-46E46F9644F9}"/>
                  </a:ext>
                </a:extLst>
              </p:cNvPr>
              <p:cNvSpPr>
                <a:spLocks/>
              </p:cNvSpPr>
              <p:nvPr/>
            </p:nvSpPr>
            <p:spPr bwMode="auto">
              <a:xfrm>
                <a:off x="2912" y="1872"/>
                <a:ext cx="95" cy="82"/>
              </a:xfrm>
              <a:custGeom>
                <a:avLst/>
                <a:gdLst>
                  <a:gd name="T0" fmla="*/ 72 w 95"/>
                  <a:gd name="T1" fmla="*/ 19 h 82"/>
                  <a:gd name="T2" fmla="*/ 59 w 95"/>
                  <a:gd name="T3" fmla="*/ 10 h 82"/>
                  <a:gd name="T4" fmla="*/ 50 w 95"/>
                  <a:gd name="T5" fmla="*/ 3 h 82"/>
                  <a:gd name="T6" fmla="*/ 47 w 95"/>
                  <a:gd name="T7" fmla="*/ 0 h 82"/>
                  <a:gd name="T8" fmla="*/ 43 w 95"/>
                  <a:gd name="T9" fmla="*/ 3 h 82"/>
                  <a:gd name="T10" fmla="*/ 43 w 95"/>
                  <a:gd name="T11" fmla="*/ 5 h 82"/>
                  <a:gd name="T12" fmla="*/ 39 w 95"/>
                  <a:gd name="T13" fmla="*/ 7 h 82"/>
                  <a:gd name="T14" fmla="*/ 32 w 95"/>
                  <a:gd name="T15" fmla="*/ 12 h 82"/>
                  <a:gd name="T16" fmla="*/ 34 w 95"/>
                  <a:gd name="T17" fmla="*/ 19 h 82"/>
                  <a:gd name="T18" fmla="*/ 29 w 95"/>
                  <a:gd name="T19" fmla="*/ 23 h 82"/>
                  <a:gd name="T20" fmla="*/ 27 w 95"/>
                  <a:gd name="T21" fmla="*/ 30 h 82"/>
                  <a:gd name="T22" fmla="*/ 23 w 95"/>
                  <a:gd name="T23" fmla="*/ 28 h 82"/>
                  <a:gd name="T24" fmla="*/ 22 w 95"/>
                  <a:gd name="T25" fmla="*/ 28 h 82"/>
                  <a:gd name="T26" fmla="*/ 16 w 95"/>
                  <a:gd name="T27" fmla="*/ 23 h 82"/>
                  <a:gd name="T28" fmla="*/ 7 w 95"/>
                  <a:gd name="T29" fmla="*/ 27 h 82"/>
                  <a:gd name="T30" fmla="*/ 0 w 95"/>
                  <a:gd name="T31" fmla="*/ 27 h 82"/>
                  <a:gd name="T32" fmla="*/ 7 w 95"/>
                  <a:gd name="T33" fmla="*/ 41 h 82"/>
                  <a:gd name="T34" fmla="*/ 16 w 95"/>
                  <a:gd name="T35" fmla="*/ 30 h 82"/>
                  <a:gd name="T36" fmla="*/ 22 w 95"/>
                  <a:gd name="T37" fmla="*/ 35 h 82"/>
                  <a:gd name="T38" fmla="*/ 25 w 95"/>
                  <a:gd name="T39" fmla="*/ 46 h 82"/>
                  <a:gd name="T40" fmla="*/ 27 w 95"/>
                  <a:gd name="T41" fmla="*/ 53 h 82"/>
                  <a:gd name="T42" fmla="*/ 38 w 95"/>
                  <a:gd name="T43" fmla="*/ 66 h 82"/>
                  <a:gd name="T44" fmla="*/ 64 w 95"/>
                  <a:gd name="T45" fmla="*/ 82 h 82"/>
                  <a:gd name="T46" fmla="*/ 59 w 95"/>
                  <a:gd name="T47" fmla="*/ 69 h 82"/>
                  <a:gd name="T48" fmla="*/ 50 w 95"/>
                  <a:gd name="T49" fmla="*/ 62 h 82"/>
                  <a:gd name="T50" fmla="*/ 47 w 95"/>
                  <a:gd name="T51" fmla="*/ 57 h 82"/>
                  <a:gd name="T52" fmla="*/ 43 w 95"/>
                  <a:gd name="T53" fmla="*/ 50 h 82"/>
                  <a:gd name="T54" fmla="*/ 41 w 95"/>
                  <a:gd name="T55" fmla="*/ 46 h 82"/>
                  <a:gd name="T56" fmla="*/ 38 w 95"/>
                  <a:gd name="T57" fmla="*/ 41 h 82"/>
                  <a:gd name="T58" fmla="*/ 36 w 95"/>
                  <a:gd name="T59" fmla="*/ 37 h 82"/>
                  <a:gd name="T60" fmla="*/ 38 w 95"/>
                  <a:gd name="T61" fmla="*/ 28 h 82"/>
                  <a:gd name="T62" fmla="*/ 45 w 95"/>
                  <a:gd name="T63" fmla="*/ 34 h 82"/>
                  <a:gd name="T64" fmla="*/ 54 w 95"/>
                  <a:gd name="T65" fmla="*/ 30 h 82"/>
                  <a:gd name="T66" fmla="*/ 59 w 95"/>
                  <a:gd name="T67" fmla="*/ 32 h 82"/>
                  <a:gd name="T68" fmla="*/ 63 w 95"/>
                  <a:gd name="T69" fmla="*/ 32 h 82"/>
                  <a:gd name="T70" fmla="*/ 68 w 95"/>
                  <a:gd name="T71" fmla="*/ 32 h 82"/>
                  <a:gd name="T72" fmla="*/ 72 w 95"/>
                  <a:gd name="T73" fmla="*/ 32 h 82"/>
                  <a:gd name="T74" fmla="*/ 75 w 95"/>
                  <a:gd name="T75" fmla="*/ 34 h 82"/>
                  <a:gd name="T76" fmla="*/ 80 w 95"/>
                  <a:gd name="T77" fmla="*/ 34 h 82"/>
                  <a:gd name="T78" fmla="*/ 82 w 95"/>
                  <a:gd name="T79" fmla="*/ 34 h 82"/>
                  <a:gd name="T80" fmla="*/ 84 w 95"/>
                  <a:gd name="T81" fmla="*/ 37 h 82"/>
                  <a:gd name="T82" fmla="*/ 89 w 95"/>
                  <a:gd name="T83" fmla="*/ 37 h 82"/>
                  <a:gd name="T84" fmla="*/ 89 w 95"/>
                  <a:gd name="T85" fmla="*/ 32 h 82"/>
                  <a:gd name="T86" fmla="*/ 91 w 95"/>
                  <a:gd name="T87" fmla="*/ 30 h 82"/>
                  <a:gd name="T88" fmla="*/ 95 w 95"/>
                  <a:gd name="T89" fmla="*/ 28 h 82"/>
                  <a:gd name="T90" fmla="*/ 91 w 95"/>
                  <a:gd name="T91" fmla="*/ 28 h 82"/>
                  <a:gd name="T92" fmla="*/ 88 w 95"/>
                  <a:gd name="T93" fmla="*/ 27 h 82"/>
                  <a:gd name="T94" fmla="*/ 88 w 95"/>
                  <a:gd name="T95" fmla="*/ 25 h 82"/>
                  <a:gd name="T96" fmla="*/ 89 w 95"/>
                  <a:gd name="T97" fmla="*/ 23 h 82"/>
                  <a:gd name="T98" fmla="*/ 88 w 95"/>
                  <a:gd name="T99" fmla="*/ 23 h 82"/>
                  <a:gd name="T100" fmla="*/ 86 w 95"/>
                  <a:gd name="T101" fmla="*/ 21 h 82"/>
                  <a:gd name="T102" fmla="*/ 86 w 95"/>
                  <a:gd name="T103" fmla="*/ 19 h 82"/>
                  <a:gd name="T104" fmla="*/ 84 w 95"/>
                  <a:gd name="T105" fmla="*/ 1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82">
                    <a:moveTo>
                      <a:pt x="84" y="16"/>
                    </a:moveTo>
                    <a:lnTo>
                      <a:pt x="80" y="18"/>
                    </a:lnTo>
                    <a:lnTo>
                      <a:pt x="72" y="19"/>
                    </a:lnTo>
                    <a:lnTo>
                      <a:pt x="66" y="16"/>
                    </a:lnTo>
                    <a:lnTo>
                      <a:pt x="63" y="16"/>
                    </a:lnTo>
                    <a:lnTo>
                      <a:pt x="59" y="10"/>
                    </a:lnTo>
                    <a:lnTo>
                      <a:pt x="55" y="9"/>
                    </a:lnTo>
                    <a:lnTo>
                      <a:pt x="52" y="3"/>
                    </a:lnTo>
                    <a:lnTo>
                      <a:pt x="50" y="3"/>
                    </a:lnTo>
                    <a:lnTo>
                      <a:pt x="48" y="2"/>
                    </a:lnTo>
                    <a:lnTo>
                      <a:pt x="48" y="3"/>
                    </a:lnTo>
                    <a:lnTo>
                      <a:pt x="47" y="0"/>
                    </a:lnTo>
                    <a:lnTo>
                      <a:pt x="45" y="0"/>
                    </a:lnTo>
                    <a:lnTo>
                      <a:pt x="43" y="2"/>
                    </a:lnTo>
                    <a:lnTo>
                      <a:pt x="43" y="3"/>
                    </a:lnTo>
                    <a:lnTo>
                      <a:pt x="45" y="5"/>
                    </a:lnTo>
                    <a:lnTo>
                      <a:pt x="43" y="5"/>
                    </a:lnTo>
                    <a:lnTo>
                      <a:pt x="43" y="5"/>
                    </a:lnTo>
                    <a:lnTo>
                      <a:pt x="41" y="5"/>
                    </a:lnTo>
                    <a:lnTo>
                      <a:pt x="41" y="7"/>
                    </a:lnTo>
                    <a:lnTo>
                      <a:pt x="39" y="7"/>
                    </a:lnTo>
                    <a:lnTo>
                      <a:pt x="34" y="9"/>
                    </a:lnTo>
                    <a:lnTo>
                      <a:pt x="32" y="10"/>
                    </a:lnTo>
                    <a:lnTo>
                      <a:pt x="32" y="12"/>
                    </a:lnTo>
                    <a:lnTo>
                      <a:pt x="34" y="14"/>
                    </a:lnTo>
                    <a:lnTo>
                      <a:pt x="34" y="18"/>
                    </a:lnTo>
                    <a:lnTo>
                      <a:pt x="34" y="19"/>
                    </a:lnTo>
                    <a:lnTo>
                      <a:pt x="30" y="19"/>
                    </a:lnTo>
                    <a:lnTo>
                      <a:pt x="29" y="21"/>
                    </a:lnTo>
                    <a:lnTo>
                      <a:pt x="29" y="23"/>
                    </a:lnTo>
                    <a:lnTo>
                      <a:pt x="29" y="25"/>
                    </a:lnTo>
                    <a:lnTo>
                      <a:pt x="29" y="28"/>
                    </a:lnTo>
                    <a:lnTo>
                      <a:pt x="27" y="30"/>
                    </a:lnTo>
                    <a:lnTo>
                      <a:pt x="25" y="30"/>
                    </a:lnTo>
                    <a:lnTo>
                      <a:pt x="25" y="28"/>
                    </a:lnTo>
                    <a:lnTo>
                      <a:pt x="23" y="28"/>
                    </a:lnTo>
                    <a:lnTo>
                      <a:pt x="23" y="27"/>
                    </a:lnTo>
                    <a:lnTo>
                      <a:pt x="22" y="27"/>
                    </a:lnTo>
                    <a:lnTo>
                      <a:pt x="22" y="28"/>
                    </a:lnTo>
                    <a:lnTo>
                      <a:pt x="20" y="28"/>
                    </a:lnTo>
                    <a:lnTo>
                      <a:pt x="16" y="23"/>
                    </a:lnTo>
                    <a:lnTo>
                      <a:pt x="16" y="23"/>
                    </a:lnTo>
                    <a:lnTo>
                      <a:pt x="14" y="27"/>
                    </a:lnTo>
                    <a:lnTo>
                      <a:pt x="9" y="27"/>
                    </a:lnTo>
                    <a:lnTo>
                      <a:pt x="7" y="27"/>
                    </a:lnTo>
                    <a:lnTo>
                      <a:pt x="7" y="27"/>
                    </a:lnTo>
                    <a:lnTo>
                      <a:pt x="2" y="27"/>
                    </a:lnTo>
                    <a:lnTo>
                      <a:pt x="0" y="27"/>
                    </a:lnTo>
                    <a:lnTo>
                      <a:pt x="2" y="32"/>
                    </a:lnTo>
                    <a:lnTo>
                      <a:pt x="5" y="39"/>
                    </a:lnTo>
                    <a:lnTo>
                      <a:pt x="7" y="41"/>
                    </a:lnTo>
                    <a:lnTo>
                      <a:pt x="9" y="41"/>
                    </a:lnTo>
                    <a:lnTo>
                      <a:pt x="13" y="28"/>
                    </a:lnTo>
                    <a:lnTo>
                      <a:pt x="16" y="30"/>
                    </a:lnTo>
                    <a:lnTo>
                      <a:pt x="20" y="34"/>
                    </a:lnTo>
                    <a:lnTo>
                      <a:pt x="20" y="34"/>
                    </a:lnTo>
                    <a:lnTo>
                      <a:pt x="22" y="35"/>
                    </a:lnTo>
                    <a:lnTo>
                      <a:pt x="23" y="37"/>
                    </a:lnTo>
                    <a:lnTo>
                      <a:pt x="23" y="43"/>
                    </a:lnTo>
                    <a:lnTo>
                      <a:pt x="25" y="46"/>
                    </a:lnTo>
                    <a:lnTo>
                      <a:pt x="30" y="52"/>
                    </a:lnTo>
                    <a:lnTo>
                      <a:pt x="29" y="53"/>
                    </a:lnTo>
                    <a:lnTo>
                      <a:pt x="27" y="53"/>
                    </a:lnTo>
                    <a:lnTo>
                      <a:pt x="27" y="55"/>
                    </a:lnTo>
                    <a:lnTo>
                      <a:pt x="30" y="59"/>
                    </a:lnTo>
                    <a:lnTo>
                      <a:pt x="38" y="66"/>
                    </a:lnTo>
                    <a:lnTo>
                      <a:pt x="39" y="69"/>
                    </a:lnTo>
                    <a:lnTo>
                      <a:pt x="48" y="69"/>
                    </a:lnTo>
                    <a:lnTo>
                      <a:pt x="64" y="82"/>
                    </a:lnTo>
                    <a:lnTo>
                      <a:pt x="66" y="80"/>
                    </a:lnTo>
                    <a:lnTo>
                      <a:pt x="61" y="73"/>
                    </a:lnTo>
                    <a:lnTo>
                      <a:pt x="59" y="69"/>
                    </a:lnTo>
                    <a:lnTo>
                      <a:pt x="59" y="68"/>
                    </a:lnTo>
                    <a:lnTo>
                      <a:pt x="57" y="68"/>
                    </a:lnTo>
                    <a:lnTo>
                      <a:pt x="50" y="62"/>
                    </a:lnTo>
                    <a:lnTo>
                      <a:pt x="50" y="60"/>
                    </a:lnTo>
                    <a:lnTo>
                      <a:pt x="48" y="57"/>
                    </a:lnTo>
                    <a:lnTo>
                      <a:pt x="47" y="57"/>
                    </a:lnTo>
                    <a:lnTo>
                      <a:pt x="43" y="52"/>
                    </a:lnTo>
                    <a:lnTo>
                      <a:pt x="43" y="52"/>
                    </a:lnTo>
                    <a:lnTo>
                      <a:pt x="43" y="50"/>
                    </a:lnTo>
                    <a:lnTo>
                      <a:pt x="43" y="50"/>
                    </a:lnTo>
                    <a:lnTo>
                      <a:pt x="41" y="48"/>
                    </a:lnTo>
                    <a:lnTo>
                      <a:pt x="41" y="46"/>
                    </a:lnTo>
                    <a:lnTo>
                      <a:pt x="41" y="44"/>
                    </a:lnTo>
                    <a:lnTo>
                      <a:pt x="39" y="41"/>
                    </a:lnTo>
                    <a:lnTo>
                      <a:pt x="38" y="41"/>
                    </a:lnTo>
                    <a:lnTo>
                      <a:pt x="36" y="39"/>
                    </a:lnTo>
                    <a:lnTo>
                      <a:pt x="36" y="37"/>
                    </a:lnTo>
                    <a:lnTo>
                      <a:pt x="36" y="37"/>
                    </a:lnTo>
                    <a:lnTo>
                      <a:pt x="36" y="35"/>
                    </a:lnTo>
                    <a:lnTo>
                      <a:pt x="36" y="30"/>
                    </a:lnTo>
                    <a:lnTo>
                      <a:pt x="38" y="28"/>
                    </a:lnTo>
                    <a:lnTo>
                      <a:pt x="41" y="30"/>
                    </a:lnTo>
                    <a:lnTo>
                      <a:pt x="41" y="30"/>
                    </a:lnTo>
                    <a:lnTo>
                      <a:pt x="45" y="34"/>
                    </a:lnTo>
                    <a:lnTo>
                      <a:pt x="45" y="34"/>
                    </a:lnTo>
                    <a:lnTo>
                      <a:pt x="48" y="30"/>
                    </a:lnTo>
                    <a:lnTo>
                      <a:pt x="54" y="30"/>
                    </a:lnTo>
                    <a:lnTo>
                      <a:pt x="55" y="28"/>
                    </a:lnTo>
                    <a:lnTo>
                      <a:pt x="55" y="28"/>
                    </a:lnTo>
                    <a:lnTo>
                      <a:pt x="59" y="32"/>
                    </a:lnTo>
                    <a:lnTo>
                      <a:pt x="61" y="32"/>
                    </a:lnTo>
                    <a:lnTo>
                      <a:pt x="61" y="30"/>
                    </a:lnTo>
                    <a:lnTo>
                      <a:pt x="63" y="32"/>
                    </a:lnTo>
                    <a:lnTo>
                      <a:pt x="66" y="32"/>
                    </a:lnTo>
                    <a:lnTo>
                      <a:pt x="66" y="32"/>
                    </a:lnTo>
                    <a:lnTo>
                      <a:pt x="68" y="32"/>
                    </a:lnTo>
                    <a:lnTo>
                      <a:pt x="70" y="34"/>
                    </a:lnTo>
                    <a:lnTo>
                      <a:pt x="70" y="34"/>
                    </a:lnTo>
                    <a:lnTo>
                      <a:pt x="72" y="32"/>
                    </a:lnTo>
                    <a:lnTo>
                      <a:pt x="73" y="32"/>
                    </a:lnTo>
                    <a:lnTo>
                      <a:pt x="75" y="34"/>
                    </a:lnTo>
                    <a:lnTo>
                      <a:pt x="75" y="34"/>
                    </a:lnTo>
                    <a:lnTo>
                      <a:pt x="75" y="32"/>
                    </a:lnTo>
                    <a:lnTo>
                      <a:pt x="79" y="32"/>
                    </a:lnTo>
                    <a:lnTo>
                      <a:pt x="80" y="34"/>
                    </a:lnTo>
                    <a:lnTo>
                      <a:pt x="80" y="34"/>
                    </a:lnTo>
                    <a:lnTo>
                      <a:pt x="80" y="34"/>
                    </a:lnTo>
                    <a:lnTo>
                      <a:pt x="82" y="34"/>
                    </a:lnTo>
                    <a:lnTo>
                      <a:pt x="84" y="35"/>
                    </a:lnTo>
                    <a:lnTo>
                      <a:pt x="84" y="37"/>
                    </a:lnTo>
                    <a:lnTo>
                      <a:pt x="84" y="37"/>
                    </a:lnTo>
                    <a:lnTo>
                      <a:pt x="86" y="39"/>
                    </a:lnTo>
                    <a:lnTo>
                      <a:pt x="88" y="39"/>
                    </a:lnTo>
                    <a:lnTo>
                      <a:pt x="89" y="37"/>
                    </a:lnTo>
                    <a:lnTo>
                      <a:pt x="91" y="35"/>
                    </a:lnTo>
                    <a:lnTo>
                      <a:pt x="89" y="35"/>
                    </a:lnTo>
                    <a:lnTo>
                      <a:pt x="89" y="32"/>
                    </a:lnTo>
                    <a:lnTo>
                      <a:pt x="91" y="32"/>
                    </a:lnTo>
                    <a:lnTo>
                      <a:pt x="91" y="30"/>
                    </a:lnTo>
                    <a:lnTo>
                      <a:pt x="91" y="30"/>
                    </a:lnTo>
                    <a:lnTo>
                      <a:pt x="93" y="30"/>
                    </a:lnTo>
                    <a:lnTo>
                      <a:pt x="95" y="30"/>
                    </a:lnTo>
                    <a:lnTo>
                      <a:pt x="95" y="28"/>
                    </a:lnTo>
                    <a:lnTo>
                      <a:pt x="93" y="28"/>
                    </a:lnTo>
                    <a:lnTo>
                      <a:pt x="93" y="28"/>
                    </a:lnTo>
                    <a:lnTo>
                      <a:pt x="91" y="28"/>
                    </a:lnTo>
                    <a:lnTo>
                      <a:pt x="89" y="28"/>
                    </a:lnTo>
                    <a:lnTo>
                      <a:pt x="89" y="27"/>
                    </a:lnTo>
                    <a:lnTo>
                      <a:pt x="88" y="27"/>
                    </a:lnTo>
                    <a:lnTo>
                      <a:pt x="88" y="27"/>
                    </a:lnTo>
                    <a:lnTo>
                      <a:pt x="88" y="25"/>
                    </a:lnTo>
                    <a:lnTo>
                      <a:pt x="88" y="25"/>
                    </a:lnTo>
                    <a:lnTo>
                      <a:pt x="88" y="25"/>
                    </a:lnTo>
                    <a:lnTo>
                      <a:pt x="88" y="25"/>
                    </a:lnTo>
                    <a:lnTo>
                      <a:pt x="89" y="23"/>
                    </a:lnTo>
                    <a:lnTo>
                      <a:pt x="89" y="23"/>
                    </a:lnTo>
                    <a:lnTo>
                      <a:pt x="88" y="23"/>
                    </a:lnTo>
                    <a:lnTo>
                      <a:pt x="88" y="23"/>
                    </a:lnTo>
                    <a:lnTo>
                      <a:pt x="86" y="23"/>
                    </a:lnTo>
                    <a:lnTo>
                      <a:pt x="86" y="23"/>
                    </a:lnTo>
                    <a:lnTo>
                      <a:pt x="86" y="21"/>
                    </a:lnTo>
                    <a:lnTo>
                      <a:pt x="86" y="21"/>
                    </a:lnTo>
                    <a:lnTo>
                      <a:pt x="86" y="19"/>
                    </a:lnTo>
                    <a:lnTo>
                      <a:pt x="86" y="19"/>
                    </a:lnTo>
                    <a:lnTo>
                      <a:pt x="86" y="18"/>
                    </a:lnTo>
                    <a:lnTo>
                      <a:pt x="86" y="18"/>
                    </a:lnTo>
                    <a:lnTo>
                      <a:pt x="84"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6" name="Freeform 3078">
                <a:extLst>
                  <a:ext uri="{FF2B5EF4-FFF2-40B4-BE49-F238E27FC236}">
                    <a16:creationId xmlns:a16="http://schemas.microsoft.com/office/drawing/2014/main" id="{73913CAF-67DC-384A-A6FA-BE74F93B492A}"/>
                  </a:ext>
                </a:extLst>
              </p:cNvPr>
              <p:cNvSpPr>
                <a:spLocks/>
              </p:cNvSpPr>
              <p:nvPr/>
            </p:nvSpPr>
            <p:spPr bwMode="auto">
              <a:xfrm>
                <a:off x="2912" y="1872"/>
                <a:ext cx="95" cy="82"/>
              </a:xfrm>
              <a:custGeom>
                <a:avLst/>
                <a:gdLst>
                  <a:gd name="T0" fmla="*/ 72 w 95"/>
                  <a:gd name="T1" fmla="*/ 19 h 82"/>
                  <a:gd name="T2" fmla="*/ 59 w 95"/>
                  <a:gd name="T3" fmla="*/ 10 h 82"/>
                  <a:gd name="T4" fmla="*/ 50 w 95"/>
                  <a:gd name="T5" fmla="*/ 3 h 82"/>
                  <a:gd name="T6" fmla="*/ 47 w 95"/>
                  <a:gd name="T7" fmla="*/ 0 h 82"/>
                  <a:gd name="T8" fmla="*/ 43 w 95"/>
                  <a:gd name="T9" fmla="*/ 3 h 82"/>
                  <a:gd name="T10" fmla="*/ 43 w 95"/>
                  <a:gd name="T11" fmla="*/ 5 h 82"/>
                  <a:gd name="T12" fmla="*/ 39 w 95"/>
                  <a:gd name="T13" fmla="*/ 7 h 82"/>
                  <a:gd name="T14" fmla="*/ 32 w 95"/>
                  <a:gd name="T15" fmla="*/ 12 h 82"/>
                  <a:gd name="T16" fmla="*/ 34 w 95"/>
                  <a:gd name="T17" fmla="*/ 19 h 82"/>
                  <a:gd name="T18" fmla="*/ 29 w 95"/>
                  <a:gd name="T19" fmla="*/ 23 h 82"/>
                  <a:gd name="T20" fmla="*/ 27 w 95"/>
                  <a:gd name="T21" fmla="*/ 30 h 82"/>
                  <a:gd name="T22" fmla="*/ 23 w 95"/>
                  <a:gd name="T23" fmla="*/ 28 h 82"/>
                  <a:gd name="T24" fmla="*/ 22 w 95"/>
                  <a:gd name="T25" fmla="*/ 28 h 82"/>
                  <a:gd name="T26" fmla="*/ 16 w 95"/>
                  <a:gd name="T27" fmla="*/ 23 h 82"/>
                  <a:gd name="T28" fmla="*/ 7 w 95"/>
                  <a:gd name="T29" fmla="*/ 27 h 82"/>
                  <a:gd name="T30" fmla="*/ 0 w 95"/>
                  <a:gd name="T31" fmla="*/ 27 h 82"/>
                  <a:gd name="T32" fmla="*/ 7 w 95"/>
                  <a:gd name="T33" fmla="*/ 41 h 82"/>
                  <a:gd name="T34" fmla="*/ 16 w 95"/>
                  <a:gd name="T35" fmla="*/ 30 h 82"/>
                  <a:gd name="T36" fmla="*/ 22 w 95"/>
                  <a:gd name="T37" fmla="*/ 35 h 82"/>
                  <a:gd name="T38" fmla="*/ 25 w 95"/>
                  <a:gd name="T39" fmla="*/ 46 h 82"/>
                  <a:gd name="T40" fmla="*/ 27 w 95"/>
                  <a:gd name="T41" fmla="*/ 53 h 82"/>
                  <a:gd name="T42" fmla="*/ 38 w 95"/>
                  <a:gd name="T43" fmla="*/ 66 h 82"/>
                  <a:gd name="T44" fmla="*/ 64 w 95"/>
                  <a:gd name="T45" fmla="*/ 82 h 82"/>
                  <a:gd name="T46" fmla="*/ 59 w 95"/>
                  <a:gd name="T47" fmla="*/ 69 h 82"/>
                  <a:gd name="T48" fmla="*/ 50 w 95"/>
                  <a:gd name="T49" fmla="*/ 62 h 82"/>
                  <a:gd name="T50" fmla="*/ 47 w 95"/>
                  <a:gd name="T51" fmla="*/ 57 h 82"/>
                  <a:gd name="T52" fmla="*/ 43 w 95"/>
                  <a:gd name="T53" fmla="*/ 50 h 82"/>
                  <a:gd name="T54" fmla="*/ 41 w 95"/>
                  <a:gd name="T55" fmla="*/ 46 h 82"/>
                  <a:gd name="T56" fmla="*/ 38 w 95"/>
                  <a:gd name="T57" fmla="*/ 41 h 82"/>
                  <a:gd name="T58" fmla="*/ 36 w 95"/>
                  <a:gd name="T59" fmla="*/ 37 h 82"/>
                  <a:gd name="T60" fmla="*/ 38 w 95"/>
                  <a:gd name="T61" fmla="*/ 28 h 82"/>
                  <a:gd name="T62" fmla="*/ 45 w 95"/>
                  <a:gd name="T63" fmla="*/ 34 h 82"/>
                  <a:gd name="T64" fmla="*/ 54 w 95"/>
                  <a:gd name="T65" fmla="*/ 30 h 82"/>
                  <a:gd name="T66" fmla="*/ 59 w 95"/>
                  <a:gd name="T67" fmla="*/ 32 h 82"/>
                  <a:gd name="T68" fmla="*/ 63 w 95"/>
                  <a:gd name="T69" fmla="*/ 32 h 82"/>
                  <a:gd name="T70" fmla="*/ 68 w 95"/>
                  <a:gd name="T71" fmla="*/ 32 h 82"/>
                  <a:gd name="T72" fmla="*/ 72 w 95"/>
                  <a:gd name="T73" fmla="*/ 32 h 82"/>
                  <a:gd name="T74" fmla="*/ 75 w 95"/>
                  <a:gd name="T75" fmla="*/ 34 h 82"/>
                  <a:gd name="T76" fmla="*/ 80 w 95"/>
                  <a:gd name="T77" fmla="*/ 34 h 82"/>
                  <a:gd name="T78" fmla="*/ 82 w 95"/>
                  <a:gd name="T79" fmla="*/ 34 h 82"/>
                  <a:gd name="T80" fmla="*/ 84 w 95"/>
                  <a:gd name="T81" fmla="*/ 37 h 82"/>
                  <a:gd name="T82" fmla="*/ 89 w 95"/>
                  <a:gd name="T83" fmla="*/ 37 h 82"/>
                  <a:gd name="T84" fmla="*/ 89 w 95"/>
                  <a:gd name="T85" fmla="*/ 32 h 82"/>
                  <a:gd name="T86" fmla="*/ 91 w 95"/>
                  <a:gd name="T87" fmla="*/ 30 h 82"/>
                  <a:gd name="T88" fmla="*/ 95 w 95"/>
                  <a:gd name="T89" fmla="*/ 28 h 82"/>
                  <a:gd name="T90" fmla="*/ 91 w 95"/>
                  <a:gd name="T91" fmla="*/ 28 h 82"/>
                  <a:gd name="T92" fmla="*/ 88 w 95"/>
                  <a:gd name="T93" fmla="*/ 27 h 82"/>
                  <a:gd name="T94" fmla="*/ 88 w 95"/>
                  <a:gd name="T95" fmla="*/ 25 h 82"/>
                  <a:gd name="T96" fmla="*/ 89 w 95"/>
                  <a:gd name="T97" fmla="*/ 23 h 82"/>
                  <a:gd name="T98" fmla="*/ 88 w 95"/>
                  <a:gd name="T99" fmla="*/ 23 h 82"/>
                  <a:gd name="T100" fmla="*/ 86 w 95"/>
                  <a:gd name="T101" fmla="*/ 21 h 82"/>
                  <a:gd name="T102" fmla="*/ 86 w 95"/>
                  <a:gd name="T103" fmla="*/ 19 h 82"/>
                  <a:gd name="T104" fmla="*/ 84 w 95"/>
                  <a:gd name="T105" fmla="*/ 1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82">
                    <a:moveTo>
                      <a:pt x="84" y="16"/>
                    </a:moveTo>
                    <a:lnTo>
                      <a:pt x="80" y="18"/>
                    </a:lnTo>
                    <a:lnTo>
                      <a:pt x="72" y="19"/>
                    </a:lnTo>
                    <a:lnTo>
                      <a:pt x="66" y="16"/>
                    </a:lnTo>
                    <a:lnTo>
                      <a:pt x="63" y="16"/>
                    </a:lnTo>
                    <a:lnTo>
                      <a:pt x="59" y="10"/>
                    </a:lnTo>
                    <a:lnTo>
                      <a:pt x="55" y="9"/>
                    </a:lnTo>
                    <a:lnTo>
                      <a:pt x="52" y="3"/>
                    </a:lnTo>
                    <a:lnTo>
                      <a:pt x="50" y="3"/>
                    </a:lnTo>
                    <a:lnTo>
                      <a:pt x="48" y="2"/>
                    </a:lnTo>
                    <a:lnTo>
                      <a:pt x="48" y="3"/>
                    </a:lnTo>
                    <a:lnTo>
                      <a:pt x="47" y="0"/>
                    </a:lnTo>
                    <a:lnTo>
                      <a:pt x="45" y="0"/>
                    </a:lnTo>
                    <a:lnTo>
                      <a:pt x="43" y="2"/>
                    </a:lnTo>
                    <a:lnTo>
                      <a:pt x="43" y="3"/>
                    </a:lnTo>
                    <a:lnTo>
                      <a:pt x="45" y="5"/>
                    </a:lnTo>
                    <a:lnTo>
                      <a:pt x="43" y="5"/>
                    </a:lnTo>
                    <a:lnTo>
                      <a:pt x="43" y="5"/>
                    </a:lnTo>
                    <a:lnTo>
                      <a:pt x="41" y="5"/>
                    </a:lnTo>
                    <a:lnTo>
                      <a:pt x="41" y="7"/>
                    </a:lnTo>
                    <a:lnTo>
                      <a:pt x="39" y="7"/>
                    </a:lnTo>
                    <a:lnTo>
                      <a:pt x="34" y="9"/>
                    </a:lnTo>
                    <a:lnTo>
                      <a:pt x="32" y="10"/>
                    </a:lnTo>
                    <a:lnTo>
                      <a:pt x="32" y="12"/>
                    </a:lnTo>
                    <a:lnTo>
                      <a:pt x="34" y="14"/>
                    </a:lnTo>
                    <a:lnTo>
                      <a:pt x="34" y="18"/>
                    </a:lnTo>
                    <a:lnTo>
                      <a:pt x="34" y="19"/>
                    </a:lnTo>
                    <a:lnTo>
                      <a:pt x="30" y="19"/>
                    </a:lnTo>
                    <a:lnTo>
                      <a:pt x="29" y="21"/>
                    </a:lnTo>
                    <a:lnTo>
                      <a:pt x="29" y="23"/>
                    </a:lnTo>
                    <a:lnTo>
                      <a:pt x="29" y="25"/>
                    </a:lnTo>
                    <a:lnTo>
                      <a:pt x="29" y="28"/>
                    </a:lnTo>
                    <a:lnTo>
                      <a:pt x="27" y="30"/>
                    </a:lnTo>
                    <a:lnTo>
                      <a:pt x="25" y="30"/>
                    </a:lnTo>
                    <a:lnTo>
                      <a:pt x="25" y="28"/>
                    </a:lnTo>
                    <a:lnTo>
                      <a:pt x="23" y="28"/>
                    </a:lnTo>
                    <a:lnTo>
                      <a:pt x="23" y="27"/>
                    </a:lnTo>
                    <a:lnTo>
                      <a:pt x="22" y="27"/>
                    </a:lnTo>
                    <a:lnTo>
                      <a:pt x="22" y="28"/>
                    </a:lnTo>
                    <a:lnTo>
                      <a:pt x="20" y="28"/>
                    </a:lnTo>
                    <a:lnTo>
                      <a:pt x="16" y="23"/>
                    </a:lnTo>
                    <a:lnTo>
                      <a:pt x="16" y="23"/>
                    </a:lnTo>
                    <a:lnTo>
                      <a:pt x="14" y="27"/>
                    </a:lnTo>
                    <a:lnTo>
                      <a:pt x="9" y="27"/>
                    </a:lnTo>
                    <a:lnTo>
                      <a:pt x="7" y="27"/>
                    </a:lnTo>
                    <a:lnTo>
                      <a:pt x="7" y="27"/>
                    </a:lnTo>
                    <a:lnTo>
                      <a:pt x="2" y="27"/>
                    </a:lnTo>
                    <a:lnTo>
                      <a:pt x="0" y="27"/>
                    </a:lnTo>
                    <a:lnTo>
                      <a:pt x="2" y="32"/>
                    </a:lnTo>
                    <a:lnTo>
                      <a:pt x="5" y="39"/>
                    </a:lnTo>
                    <a:lnTo>
                      <a:pt x="7" y="41"/>
                    </a:lnTo>
                    <a:lnTo>
                      <a:pt x="9" y="41"/>
                    </a:lnTo>
                    <a:lnTo>
                      <a:pt x="13" y="28"/>
                    </a:lnTo>
                    <a:lnTo>
                      <a:pt x="16" y="30"/>
                    </a:lnTo>
                    <a:lnTo>
                      <a:pt x="20" y="34"/>
                    </a:lnTo>
                    <a:lnTo>
                      <a:pt x="20" y="34"/>
                    </a:lnTo>
                    <a:lnTo>
                      <a:pt x="22" y="35"/>
                    </a:lnTo>
                    <a:lnTo>
                      <a:pt x="23" y="37"/>
                    </a:lnTo>
                    <a:lnTo>
                      <a:pt x="23" y="43"/>
                    </a:lnTo>
                    <a:lnTo>
                      <a:pt x="25" y="46"/>
                    </a:lnTo>
                    <a:lnTo>
                      <a:pt x="30" y="52"/>
                    </a:lnTo>
                    <a:lnTo>
                      <a:pt x="29" y="53"/>
                    </a:lnTo>
                    <a:lnTo>
                      <a:pt x="27" y="53"/>
                    </a:lnTo>
                    <a:lnTo>
                      <a:pt x="27" y="55"/>
                    </a:lnTo>
                    <a:lnTo>
                      <a:pt x="30" y="59"/>
                    </a:lnTo>
                    <a:lnTo>
                      <a:pt x="38" y="66"/>
                    </a:lnTo>
                    <a:lnTo>
                      <a:pt x="39" y="69"/>
                    </a:lnTo>
                    <a:lnTo>
                      <a:pt x="48" y="69"/>
                    </a:lnTo>
                    <a:lnTo>
                      <a:pt x="64" y="82"/>
                    </a:lnTo>
                    <a:lnTo>
                      <a:pt x="66" y="80"/>
                    </a:lnTo>
                    <a:lnTo>
                      <a:pt x="61" y="73"/>
                    </a:lnTo>
                    <a:lnTo>
                      <a:pt x="59" y="69"/>
                    </a:lnTo>
                    <a:lnTo>
                      <a:pt x="59" y="68"/>
                    </a:lnTo>
                    <a:lnTo>
                      <a:pt x="57" y="68"/>
                    </a:lnTo>
                    <a:lnTo>
                      <a:pt x="50" y="62"/>
                    </a:lnTo>
                    <a:lnTo>
                      <a:pt x="50" y="60"/>
                    </a:lnTo>
                    <a:lnTo>
                      <a:pt x="48" y="57"/>
                    </a:lnTo>
                    <a:lnTo>
                      <a:pt x="47" y="57"/>
                    </a:lnTo>
                    <a:lnTo>
                      <a:pt x="43" y="52"/>
                    </a:lnTo>
                    <a:lnTo>
                      <a:pt x="43" y="52"/>
                    </a:lnTo>
                    <a:lnTo>
                      <a:pt x="43" y="50"/>
                    </a:lnTo>
                    <a:lnTo>
                      <a:pt x="43" y="50"/>
                    </a:lnTo>
                    <a:lnTo>
                      <a:pt x="41" y="48"/>
                    </a:lnTo>
                    <a:lnTo>
                      <a:pt x="41" y="46"/>
                    </a:lnTo>
                    <a:lnTo>
                      <a:pt x="41" y="44"/>
                    </a:lnTo>
                    <a:lnTo>
                      <a:pt x="39" y="41"/>
                    </a:lnTo>
                    <a:lnTo>
                      <a:pt x="38" y="41"/>
                    </a:lnTo>
                    <a:lnTo>
                      <a:pt x="36" y="39"/>
                    </a:lnTo>
                    <a:lnTo>
                      <a:pt x="36" y="37"/>
                    </a:lnTo>
                    <a:lnTo>
                      <a:pt x="36" y="37"/>
                    </a:lnTo>
                    <a:lnTo>
                      <a:pt x="36" y="35"/>
                    </a:lnTo>
                    <a:lnTo>
                      <a:pt x="36" y="30"/>
                    </a:lnTo>
                    <a:lnTo>
                      <a:pt x="38" y="28"/>
                    </a:lnTo>
                    <a:lnTo>
                      <a:pt x="41" y="30"/>
                    </a:lnTo>
                    <a:lnTo>
                      <a:pt x="41" y="30"/>
                    </a:lnTo>
                    <a:lnTo>
                      <a:pt x="45" y="34"/>
                    </a:lnTo>
                    <a:lnTo>
                      <a:pt x="45" y="34"/>
                    </a:lnTo>
                    <a:lnTo>
                      <a:pt x="48" y="30"/>
                    </a:lnTo>
                    <a:lnTo>
                      <a:pt x="54" y="30"/>
                    </a:lnTo>
                    <a:lnTo>
                      <a:pt x="55" y="28"/>
                    </a:lnTo>
                    <a:lnTo>
                      <a:pt x="55" y="28"/>
                    </a:lnTo>
                    <a:lnTo>
                      <a:pt x="59" y="32"/>
                    </a:lnTo>
                    <a:lnTo>
                      <a:pt x="61" y="32"/>
                    </a:lnTo>
                    <a:lnTo>
                      <a:pt x="61" y="30"/>
                    </a:lnTo>
                    <a:lnTo>
                      <a:pt x="63" y="32"/>
                    </a:lnTo>
                    <a:lnTo>
                      <a:pt x="66" y="32"/>
                    </a:lnTo>
                    <a:lnTo>
                      <a:pt x="66" y="32"/>
                    </a:lnTo>
                    <a:lnTo>
                      <a:pt x="68" y="32"/>
                    </a:lnTo>
                    <a:lnTo>
                      <a:pt x="70" y="34"/>
                    </a:lnTo>
                    <a:lnTo>
                      <a:pt x="70" y="34"/>
                    </a:lnTo>
                    <a:lnTo>
                      <a:pt x="72" y="32"/>
                    </a:lnTo>
                    <a:lnTo>
                      <a:pt x="73" y="32"/>
                    </a:lnTo>
                    <a:lnTo>
                      <a:pt x="75" y="34"/>
                    </a:lnTo>
                    <a:lnTo>
                      <a:pt x="75" y="34"/>
                    </a:lnTo>
                    <a:lnTo>
                      <a:pt x="75" y="32"/>
                    </a:lnTo>
                    <a:lnTo>
                      <a:pt x="79" y="32"/>
                    </a:lnTo>
                    <a:lnTo>
                      <a:pt x="80" y="34"/>
                    </a:lnTo>
                    <a:lnTo>
                      <a:pt x="80" y="34"/>
                    </a:lnTo>
                    <a:lnTo>
                      <a:pt x="80" y="34"/>
                    </a:lnTo>
                    <a:lnTo>
                      <a:pt x="82" y="34"/>
                    </a:lnTo>
                    <a:lnTo>
                      <a:pt x="84" y="35"/>
                    </a:lnTo>
                    <a:lnTo>
                      <a:pt x="84" y="37"/>
                    </a:lnTo>
                    <a:lnTo>
                      <a:pt x="84" y="37"/>
                    </a:lnTo>
                    <a:lnTo>
                      <a:pt x="86" y="39"/>
                    </a:lnTo>
                    <a:lnTo>
                      <a:pt x="88" y="39"/>
                    </a:lnTo>
                    <a:lnTo>
                      <a:pt x="89" y="37"/>
                    </a:lnTo>
                    <a:lnTo>
                      <a:pt x="91" y="35"/>
                    </a:lnTo>
                    <a:lnTo>
                      <a:pt x="89" y="35"/>
                    </a:lnTo>
                    <a:lnTo>
                      <a:pt x="89" y="32"/>
                    </a:lnTo>
                    <a:lnTo>
                      <a:pt x="91" y="32"/>
                    </a:lnTo>
                    <a:lnTo>
                      <a:pt x="91" y="30"/>
                    </a:lnTo>
                    <a:lnTo>
                      <a:pt x="91" y="30"/>
                    </a:lnTo>
                    <a:lnTo>
                      <a:pt x="93" y="30"/>
                    </a:lnTo>
                    <a:lnTo>
                      <a:pt x="95" y="30"/>
                    </a:lnTo>
                    <a:lnTo>
                      <a:pt x="95" y="28"/>
                    </a:lnTo>
                    <a:lnTo>
                      <a:pt x="93" y="28"/>
                    </a:lnTo>
                    <a:lnTo>
                      <a:pt x="93" y="28"/>
                    </a:lnTo>
                    <a:lnTo>
                      <a:pt x="91" y="28"/>
                    </a:lnTo>
                    <a:lnTo>
                      <a:pt x="89" y="28"/>
                    </a:lnTo>
                    <a:lnTo>
                      <a:pt x="89" y="27"/>
                    </a:lnTo>
                    <a:lnTo>
                      <a:pt x="88" y="27"/>
                    </a:lnTo>
                    <a:lnTo>
                      <a:pt x="88" y="27"/>
                    </a:lnTo>
                    <a:lnTo>
                      <a:pt x="88" y="25"/>
                    </a:lnTo>
                    <a:lnTo>
                      <a:pt x="88" y="25"/>
                    </a:lnTo>
                    <a:lnTo>
                      <a:pt x="88" y="25"/>
                    </a:lnTo>
                    <a:lnTo>
                      <a:pt x="88" y="25"/>
                    </a:lnTo>
                    <a:lnTo>
                      <a:pt x="89" y="23"/>
                    </a:lnTo>
                    <a:lnTo>
                      <a:pt x="89" y="23"/>
                    </a:lnTo>
                    <a:lnTo>
                      <a:pt x="88" y="23"/>
                    </a:lnTo>
                    <a:lnTo>
                      <a:pt x="88" y="23"/>
                    </a:lnTo>
                    <a:lnTo>
                      <a:pt x="86" y="23"/>
                    </a:lnTo>
                    <a:lnTo>
                      <a:pt x="86" y="23"/>
                    </a:lnTo>
                    <a:lnTo>
                      <a:pt x="86" y="21"/>
                    </a:lnTo>
                    <a:lnTo>
                      <a:pt x="86" y="21"/>
                    </a:lnTo>
                    <a:lnTo>
                      <a:pt x="86" y="19"/>
                    </a:lnTo>
                    <a:lnTo>
                      <a:pt x="86" y="19"/>
                    </a:lnTo>
                    <a:lnTo>
                      <a:pt x="86" y="18"/>
                    </a:lnTo>
                    <a:lnTo>
                      <a:pt x="86" y="18"/>
                    </a:lnTo>
                    <a:lnTo>
                      <a:pt x="84"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7" name="Freeform 3079">
                <a:extLst>
                  <a:ext uri="{FF2B5EF4-FFF2-40B4-BE49-F238E27FC236}">
                    <a16:creationId xmlns:a16="http://schemas.microsoft.com/office/drawing/2014/main" id="{E9D96AD3-D4E6-8945-8AD1-556DCAF14A68}"/>
                  </a:ext>
                </a:extLst>
              </p:cNvPr>
              <p:cNvSpPr>
                <a:spLocks/>
              </p:cNvSpPr>
              <p:nvPr/>
            </p:nvSpPr>
            <p:spPr bwMode="auto">
              <a:xfrm>
                <a:off x="3005" y="1961"/>
                <a:ext cx="29" cy="63"/>
              </a:xfrm>
              <a:custGeom>
                <a:avLst/>
                <a:gdLst>
                  <a:gd name="T0" fmla="*/ 14 w 29"/>
                  <a:gd name="T1" fmla="*/ 63 h 63"/>
                  <a:gd name="T2" fmla="*/ 11 w 29"/>
                  <a:gd name="T3" fmla="*/ 61 h 63"/>
                  <a:gd name="T4" fmla="*/ 11 w 29"/>
                  <a:gd name="T5" fmla="*/ 59 h 63"/>
                  <a:gd name="T6" fmla="*/ 9 w 29"/>
                  <a:gd name="T7" fmla="*/ 55 h 63"/>
                  <a:gd name="T8" fmla="*/ 4 w 29"/>
                  <a:gd name="T9" fmla="*/ 54 h 63"/>
                  <a:gd name="T10" fmla="*/ 0 w 29"/>
                  <a:gd name="T11" fmla="*/ 46 h 63"/>
                  <a:gd name="T12" fmla="*/ 2 w 29"/>
                  <a:gd name="T13" fmla="*/ 46 h 63"/>
                  <a:gd name="T14" fmla="*/ 0 w 29"/>
                  <a:gd name="T15" fmla="*/ 41 h 63"/>
                  <a:gd name="T16" fmla="*/ 2 w 29"/>
                  <a:gd name="T17" fmla="*/ 38 h 63"/>
                  <a:gd name="T18" fmla="*/ 2 w 29"/>
                  <a:gd name="T19" fmla="*/ 36 h 63"/>
                  <a:gd name="T20" fmla="*/ 2 w 29"/>
                  <a:gd name="T21" fmla="*/ 34 h 63"/>
                  <a:gd name="T22" fmla="*/ 4 w 29"/>
                  <a:gd name="T23" fmla="*/ 30 h 63"/>
                  <a:gd name="T24" fmla="*/ 2 w 29"/>
                  <a:gd name="T25" fmla="*/ 27 h 63"/>
                  <a:gd name="T26" fmla="*/ 4 w 29"/>
                  <a:gd name="T27" fmla="*/ 18 h 63"/>
                  <a:gd name="T28" fmla="*/ 4 w 29"/>
                  <a:gd name="T29" fmla="*/ 16 h 63"/>
                  <a:gd name="T30" fmla="*/ 0 w 29"/>
                  <a:gd name="T31" fmla="*/ 16 h 63"/>
                  <a:gd name="T32" fmla="*/ 2 w 29"/>
                  <a:gd name="T33" fmla="*/ 13 h 63"/>
                  <a:gd name="T34" fmla="*/ 2 w 29"/>
                  <a:gd name="T35" fmla="*/ 9 h 63"/>
                  <a:gd name="T36" fmla="*/ 2 w 29"/>
                  <a:gd name="T37" fmla="*/ 4 h 63"/>
                  <a:gd name="T38" fmla="*/ 5 w 29"/>
                  <a:gd name="T39" fmla="*/ 2 h 63"/>
                  <a:gd name="T40" fmla="*/ 7 w 29"/>
                  <a:gd name="T41" fmla="*/ 0 h 63"/>
                  <a:gd name="T42" fmla="*/ 9 w 29"/>
                  <a:gd name="T43" fmla="*/ 2 h 63"/>
                  <a:gd name="T44" fmla="*/ 12 w 29"/>
                  <a:gd name="T45" fmla="*/ 2 h 63"/>
                  <a:gd name="T46" fmla="*/ 14 w 29"/>
                  <a:gd name="T47" fmla="*/ 5 h 63"/>
                  <a:gd name="T48" fmla="*/ 18 w 29"/>
                  <a:gd name="T49" fmla="*/ 7 h 63"/>
                  <a:gd name="T50" fmla="*/ 21 w 29"/>
                  <a:gd name="T51" fmla="*/ 13 h 63"/>
                  <a:gd name="T52" fmla="*/ 20 w 29"/>
                  <a:gd name="T53" fmla="*/ 27 h 63"/>
                  <a:gd name="T54" fmla="*/ 23 w 29"/>
                  <a:gd name="T55" fmla="*/ 32 h 63"/>
                  <a:gd name="T56" fmla="*/ 27 w 29"/>
                  <a:gd name="T57" fmla="*/ 38 h 63"/>
                  <a:gd name="T58" fmla="*/ 29 w 29"/>
                  <a:gd name="T59" fmla="*/ 45 h 63"/>
                  <a:gd name="T60" fmla="*/ 25 w 29"/>
                  <a:gd name="T61" fmla="*/ 48 h 63"/>
                  <a:gd name="T62" fmla="*/ 21 w 29"/>
                  <a:gd name="T63" fmla="*/ 54 h 63"/>
                  <a:gd name="T64" fmla="*/ 20 w 29"/>
                  <a:gd name="T65" fmla="*/ 55 h 63"/>
                  <a:gd name="T66" fmla="*/ 18 w 29"/>
                  <a:gd name="T67" fmla="*/ 59 h 63"/>
                  <a:gd name="T68" fmla="*/ 16 w 29"/>
                  <a:gd name="T69" fmla="*/ 61 h 63"/>
                  <a:gd name="T70" fmla="*/ 14 w 29"/>
                  <a:gd name="T71" fmla="*/ 63 h 63"/>
                  <a:gd name="T72" fmla="*/ 14 w 29"/>
                  <a:gd name="T7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63">
                    <a:moveTo>
                      <a:pt x="14" y="63"/>
                    </a:moveTo>
                    <a:lnTo>
                      <a:pt x="11" y="61"/>
                    </a:lnTo>
                    <a:lnTo>
                      <a:pt x="11" y="59"/>
                    </a:lnTo>
                    <a:lnTo>
                      <a:pt x="9" y="55"/>
                    </a:lnTo>
                    <a:lnTo>
                      <a:pt x="4" y="54"/>
                    </a:lnTo>
                    <a:lnTo>
                      <a:pt x="0" y="46"/>
                    </a:lnTo>
                    <a:lnTo>
                      <a:pt x="2" y="46"/>
                    </a:lnTo>
                    <a:lnTo>
                      <a:pt x="0" y="41"/>
                    </a:lnTo>
                    <a:lnTo>
                      <a:pt x="2" y="38"/>
                    </a:lnTo>
                    <a:lnTo>
                      <a:pt x="2" y="36"/>
                    </a:lnTo>
                    <a:lnTo>
                      <a:pt x="2" y="34"/>
                    </a:lnTo>
                    <a:lnTo>
                      <a:pt x="4" y="30"/>
                    </a:lnTo>
                    <a:lnTo>
                      <a:pt x="2" y="27"/>
                    </a:lnTo>
                    <a:lnTo>
                      <a:pt x="4" y="18"/>
                    </a:lnTo>
                    <a:lnTo>
                      <a:pt x="4" y="16"/>
                    </a:lnTo>
                    <a:lnTo>
                      <a:pt x="0" y="16"/>
                    </a:lnTo>
                    <a:lnTo>
                      <a:pt x="2" y="13"/>
                    </a:lnTo>
                    <a:lnTo>
                      <a:pt x="2" y="9"/>
                    </a:lnTo>
                    <a:lnTo>
                      <a:pt x="2" y="4"/>
                    </a:lnTo>
                    <a:lnTo>
                      <a:pt x="5" y="2"/>
                    </a:lnTo>
                    <a:lnTo>
                      <a:pt x="7" y="0"/>
                    </a:lnTo>
                    <a:lnTo>
                      <a:pt x="9" y="2"/>
                    </a:lnTo>
                    <a:lnTo>
                      <a:pt x="12" y="2"/>
                    </a:lnTo>
                    <a:lnTo>
                      <a:pt x="14" y="5"/>
                    </a:lnTo>
                    <a:lnTo>
                      <a:pt x="18" y="7"/>
                    </a:lnTo>
                    <a:lnTo>
                      <a:pt x="21" y="13"/>
                    </a:lnTo>
                    <a:lnTo>
                      <a:pt x="20" y="27"/>
                    </a:lnTo>
                    <a:lnTo>
                      <a:pt x="23" y="32"/>
                    </a:lnTo>
                    <a:lnTo>
                      <a:pt x="27" y="38"/>
                    </a:lnTo>
                    <a:lnTo>
                      <a:pt x="29" y="45"/>
                    </a:lnTo>
                    <a:lnTo>
                      <a:pt x="25" y="48"/>
                    </a:lnTo>
                    <a:lnTo>
                      <a:pt x="21" y="54"/>
                    </a:lnTo>
                    <a:lnTo>
                      <a:pt x="20" y="55"/>
                    </a:lnTo>
                    <a:lnTo>
                      <a:pt x="18" y="59"/>
                    </a:lnTo>
                    <a:lnTo>
                      <a:pt x="16" y="61"/>
                    </a:lnTo>
                    <a:lnTo>
                      <a:pt x="14" y="63"/>
                    </a:lnTo>
                    <a:lnTo>
                      <a:pt x="14" y="6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8" name="Freeform 3080">
                <a:extLst>
                  <a:ext uri="{FF2B5EF4-FFF2-40B4-BE49-F238E27FC236}">
                    <a16:creationId xmlns:a16="http://schemas.microsoft.com/office/drawing/2014/main" id="{1E3D9547-C935-7D46-A1BC-C65D45AEF780}"/>
                  </a:ext>
                </a:extLst>
              </p:cNvPr>
              <p:cNvSpPr>
                <a:spLocks/>
              </p:cNvSpPr>
              <p:nvPr/>
            </p:nvSpPr>
            <p:spPr bwMode="auto">
              <a:xfrm>
                <a:off x="3005" y="1961"/>
                <a:ext cx="29" cy="63"/>
              </a:xfrm>
              <a:custGeom>
                <a:avLst/>
                <a:gdLst>
                  <a:gd name="T0" fmla="*/ 14 w 29"/>
                  <a:gd name="T1" fmla="*/ 63 h 63"/>
                  <a:gd name="T2" fmla="*/ 11 w 29"/>
                  <a:gd name="T3" fmla="*/ 61 h 63"/>
                  <a:gd name="T4" fmla="*/ 11 w 29"/>
                  <a:gd name="T5" fmla="*/ 59 h 63"/>
                  <a:gd name="T6" fmla="*/ 9 w 29"/>
                  <a:gd name="T7" fmla="*/ 55 h 63"/>
                  <a:gd name="T8" fmla="*/ 4 w 29"/>
                  <a:gd name="T9" fmla="*/ 54 h 63"/>
                  <a:gd name="T10" fmla="*/ 0 w 29"/>
                  <a:gd name="T11" fmla="*/ 46 h 63"/>
                  <a:gd name="T12" fmla="*/ 2 w 29"/>
                  <a:gd name="T13" fmla="*/ 46 h 63"/>
                  <a:gd name="T14" fmla="*/ 0 w 29"/>
                  <a:gd name="T15" fmla="*/ 41 h 63"/>
                  <a:gd name="T16" fmla="*/ 2 w 29"/>
                  <a:gd name="T17" fmla="*/ 38 h 63"/>
                  <a:gd name="T18" fmla="*/ 2 w 29"/>
                  <a:gd name="T19" fmla="*/ 36 h 63"/>
                  <a:gd name="T20" fmla="*/ 2 w 29"/>
                  <a:gd name="T21" fmla="*/ 34 h 63"/>
                  <a:gd name="T22" fmla="*/ 4 w 29"/>
                  <a:gd name="T23" fmla="*/ 30 h 63"/>
                  <a:gd name="T24" fmla="*/ 2 w 29"/>
                  <a:gd name="T25" fmla="*/ 27 h 63"/>
                  <a:gd name="T26" fmla="*/ 4 w 29"/>
                  <a:gd name="T27" fmla="*/ 18 h 63"/>
                  <a:gd name="T28" fmla="*/ 4 w 29"/>
                  <a:gd name="T29" fmla="*/ 16 h 63"/>
                  <a:gd name="T30" fmla="*/ 0 w 29"/>
                  <a:gd name="T31" fmla="*/ 16 h 63"/>
                  <a:gd name="T32" fmla="*/ 2 w 29"/>
                  <a:gd name="T33" fmla="*/ 13 h 63"/>
                  <a:gd name="T34" fmla="*/ 2 w 29"/>
                  <a:gd name="T35" fmla="*/ 9 h 63"/>
                  <a:gd name="T36" fmla="*/ 2 w 29"/>
                  <a:gd name="T37" fmla="*/ 4 h 63"/>
                  <a:gd name="T38" fmla="*/ 5 w 29"/>
                  <a:gd name="T39" fmla="*/ 2 h 63"/>
                  <a:gd name="T40" fmla="*/ 7 w 29"/>
                  <a:gd name="T41" fmla="*/ 0 h 63"/>
                  <a:gd name="T42" fmla="*/ 9 w 29"/>
                  <a:gd name="T43" fmla="*/ 2 h 63"/>
                  <a:gd name="T44" fmla="*/ 12 w 29"/>
                  <a:gd name="T45" fmla="*/ 2 h 63"/>
                  <a:gd name="T46" fmla="*/ 14 w 29"/>
                  <a:gd name="T47" fmla="*/ 5 h 63"/>
                  <a:gd name="T48" fmla="*/ 18 w 29"/>
                  <a:gd name="T49" fmla="*/ 7 h 63"/>
                  <a:gd name="T50" fmla="*/ 21 w 29"/>
                  <a:gd name="T51" fmla="*/ 13 h 63"/>
                  <a:gd name="T52" fmla="*/ 20 w 29"/>
                  <a:gd name="T53" fmla="*/ 27 h 63"/>
                  <a:gd name="T54" fmla="*/ 23 w 29"/>
                  <a:gd name="T55" fmla="*/ 32 h 63"/>
                  <a:gd name="T56" fmla="*/ 27 w 29"/>
                  <a:gd name="T57" fmla="*/ 38 h 63"/>
                  <a:gd name="T58" fmla="*/ 29 w 29"/>
                  <a:gd name="T59" fmla="*/ 45 h 63"/>
                  <a:gd name="T60" fmla="*/ 25 w 29"/>
                  <a:gd name="T61" fmla="*/ 48 h 63"/>
                  <a:gd name="T62" fmla="*/ 21 w 29"/>
                  <a:gd name="T63" fmla="*/ 54 h 63"/>
                  <a:gd name="T64" fmla="*/ 20 w 29"/>
                  <a:gd name="T65" fmla="*/ 55 h 63"/>
                  <a:gd name="T66" fmla="*/ 18 w 29"/>
                  <a:gd name="T67" fmla="*/ 59 h 63"/>
                  <a:gd name="T68" fmla="*/ 16 w 29"/>
                  <a:gd name="T69" fmla="*/ 61 h 63"/>
                  <a:gd name="T70" fmla="*/ 14 w 29"/>
                  <a:gd name="T71" fmla="*/ 63 h 63"/>
                  <a:gd name="T72" fmla="*/ 14 w 29"/>
                  <a:gd name="T7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63">
                    <a:moveTo>
                      <a:pt x="14" y="63"/>
                    </a:moveTo>
                    <a:lnTo>
                      <a:pt x="11" y="61"/>
                    </a:lnTo>
                    <a:lnTo>
                      <a:pt x="11" y="59"/>
                    </a:lnTo>
                    <a:lnTo>
                      <a:pt x="9" y="55"/>
                    </a:lnTo>
                    <a:lnTo>
                      <a:pt x="4" y="54"/>
                    </a:lnTo>
                    <a:lnTo>
                      <a:pt x="0" y="46"/>
                    </a:lnTo>
                    <a:lnTo>
                      <a:pt x="2" y="46"/>
                    </a:lnTo>
                    <a:lnTo>
                      <a:pt x="0" y="41"/>
                    </a:lnTo>
                    <a:lnTo>
                      <a:pt x="2" y="38"/>
                    </a:lnTo>
                    <a:lnTo>
                      <a:pt x="2" y="36"/>
                    </a:lnTo>
                    <a:lnTo>
                      <a:pt x="2" y="34"/>
                    </a:lnTo>
                    <a:lnTo>
                      <a:pt x="4" y="30"/>
                    </a:lnTo>
                    <a:lnTo>
                      <a:pt x="2" y="27"/>
                    </a:lnTo>
                    <a:lnTo>
                      <a:pt x="4" y="18"/>
                    </a:lnTo>
                    <a:lnTo>
                      <a:pt x="4" y="16"/>
                    </a:lnTo>
                    <a:lnTo>
                      <a:pt x="0" y="16"/>
                    </a:lnTo>
                    <a:lnTo>
                      <a:pt x="2" y="13"/>
                    </a:lnTo>
                    <a:lnTo>
                      <a:pt x="2" y="9"/>
                    </a:lnTo>
                    <a:lnTo>
                      <a:pt x="2" y="4"/>
                    </a:lnTo>
                    <a:lnTo>
                      <a:pt x="5" y="2"/>
                    </a:lnTo>
                    <a:lnTo>
                      <a:pt x="7" y="0"/>
                    </a:lnTo>
                    <a:lnTo>
                      <a:pt x="9" y="2"/>
                    </a:lnTo>
                    <a:lnTo>
                      <a:pt x="12" y="2"/>
                    </a:lnTo>
                    <a:lnTo>
                      <a:pt x="14" y="5"/>
                    </a:lnTo>
                    <a:lnTo>
                      <a:pt x="18" y="7"/>
                    </a:lnTo>
                    <a:lnTo>
                      <a:pt x="21" y="13"/>
                    </a:lnTo>
                    <a:lnTo>
                      <a:pt x="20" y="27"/>
                    </a:lnTo>
                    <a:lnTo>
                      <a:pt x="23" y="32"/>
                    </a:lnTo>
                    <a:lnTo>
                      <a:pt x="27" y="38"/>
                    </a:lnTo>
                    <a:lnTo>
                      <a:pt x="29" y="45"/>
                    </a:lnTo>
                    <a:lnTo>
                      <a:pt x="25" y="48"/>
                    </a:lnTo>
                    <a:lnTo>
                      <a:pt x="21" y="54"/>
                    </a:lnTo>
                    <a:lnTo>
                      <a:pt x="20" y="55"/>
                    </a:lnTo>
                    <a:lnTo>
                      <a:pt x="18" y="59"/>
                    </a:lnTo>
                    <a:lnTo>
                      <a:pt x="16" y="61"/>
                    </a:lnTo>
                    <a:lnTo>
                      <a:pt x="14" y="63"/>
                    </a:lnTo>
                    <a:lnTo>
                      <a:pt x="14" y="6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39" name="Freeform 3081">
                <a:extLst>
                  <a:ext uri="{FF2B5EF4-FFF2-40B4-BE49-F238E27FC236}">
                    <a16:creationId xmlns:a16="http://schemas.microsoft.com/office/drawing/2014/main" id="{F401146A-7366-634F-8410-254720049B99}"/>
                  </a:ext>
                </a:extLst>
              </p:cNvPr>
              <p:cNvSpPr>
                <a:spLocks/>
              </p:cNvSpPr>
              <p:nvPr/>
            </p:nvSpPr>
            <p:spPr bwMode="auto">
              <a:xfrm>
                <a:off x="3066" y="1625"/>
                <a:ext cx="155" cy="132"/>
              </a:xfrm>
              <a:custGeom>
                <a:avLst/>
                <a:gdLst>
                  <a:gd name="T0" fmla="*/ 1 w 155"/>
                  <a:gd name="T1" fmla="*/ 109 h 132"/>
                  <a:gd name="T2" fmla="*/ 9 w 155"/>
                  <a:gd name="T3" fmla="*/ 100 h 132"/>
                  <a:gd name="T4" fmla="*/ 10 w 155"/>
                  <a:gd name="T5" fmla="*/ 63 h 132"/>
                  <a:gd name="T6" fmla="*/ 21 w 155"/>
                  <a:gd name="T7" fmla="*/ 61 h 132"/>
                  <a:gd name="T8" fmla="*/ 28 w 155"/>
                  <a:gd name="T9" fmla="*/ 61 h 132"/>
                  <a:gd name="T10" fmla="*/ 32 w 155"/>
                  <a:gd name="T11" fmla="*/ 56 h 132"/>
                  <a:gd name="T12" fmla="*/ 37 w 155"/>
                  <a:gd name="T13" fmla="*/ 54 h 132"/>
                  <a:gd name="T14" fmla="*/ 43 w 155"/>
                  <a:gd name="T15" fmla="*/ 56 h 132"/>
                  <a:gd name="T16" fmla="*/ 41 w 155"/>
                  <a:gd name="T17" fmla="*/ 47 h 132"/>
                  <a:gd name="T18" fmla="*/ 46 w 155"/>
                  <a:gd name="T19" fmla="*/ 32 h 132"/>
                  <a:gd name="T20" fmla="*/ 55 w 155"/>
                  <a:gd name="T21" fmla="*/ 29 h 132"/>
                  <a:gd name="T22" fmla="*/ 53 w 155"/>
                  <a:gd name="T23" fmla="*/ 24 h 132"/>
                  <a:gd name="T24" fmla="*/ 57 w 155"/>
                  <a:gd name="T25" fmla="*/ 16 h 132"/>
                  <a:gd name="T26" fmla="*/ 62 w 155"/>
                  <a:gd name="T27" fmla="*/ 15 h 132"/>
                  <a:gd name="T28" fmla="*/ 69 w 155"/>
                  <a:gd name="T29" fmla="*/ 13 h 132"/>
                  <a:gd name="T30" fmla="*/ 75 w 155"/>
                  <a:gd name="T31" fmla="*/ 6 h 132"/>
                  <a:gd name="T32" fmla="*/ 84 w 155"/>
                  <a:gd name="T33" fmla="*/ 2 h 132"/>
                  <a:gd name="T34" fmla="*/ 93 w 155"/>
                  <a:gd name="T35" fmla="*/ 6 h 132"/>
                  <a:gd name="T36" fmla="*/ 103 w 155"/>
                  <a:gd name="T37" fmla="*/ 7 h 132"/>
                  <a:gd name="T38" fmla="*/ 109 w 155"/>
                  <a:gd name="T39" fmla="*/ 11 h 132"/>
                  <a:gd name="T40" fmla="*/ 119 w 155"/>
                  <a:gd name="T41" fmla="*/ 11 h 132"/>
                  <a:gd name="T42" fmla="*/ 126 w 155"/>
                  <a:gd name="T43" fmla="*/ 20 h 132"/>
                  <a:gd name="T44" fmla="*/ 126 w 155"/>
                  <a:gd name="T45" fmla="*/ 25 h 132"/>
                  <a:gd name="T46" fmla="*/ 125 w 155"/>
                  <a:gd name="T47" fmla="*/ 34 h 132"/>
                  <a:gd name="T48" fmla="*/ 128 w 155"/>
                  <a:gd name="T49" fmla="*/ 41 h 132"/>
                  <a:gd name="T50" fmla="*/ 139 w 155"/>
                  <a:gd name="T51" fmla="*/ 59 h 132"/>
                  <a:gd name="T52" fmla="*/ 141 w 155"/>
                  <a:gd name="T53" fmla="*/ 66 h 132"/>
                  <a:gd name="T54" fmla="*/ 151 w 155"/>
                  <a:gd name="T55" fmla="*/ 68 h 132"/>
                  <a:gd name="T56" fmla="*/ 155 w 155"/>
                  <a:gd name="T57" fmla="*/ 72 h 132"/>
                  <a:gd name="T58" fmla="*/ 143 w 155"/>
                  <a:gd name="T59" fmla="*/ 82 h 132"/>
                  <a:gd name="T60" fmla="*/ 134 w 155"/>
                  <a:gd name="T61" fmla="*/ 81 h 132"/>
                  <a:gd name="T62" fmla="*/ 132 w 155"/>
                  <a:gd name="T63" fmla="*/ 86 h 132"/>
                  <a:gd name="T64" fmla="*/ 135 w 155"/>
                  <a:gd name="T65" fmla="*/ 93 h 132"/>
                  <a:gd name="T66" fmla="*/ 137 w 155"/>
                  <a:gd name="T67" fmla="*/ 99 h 132"/>
                  <a:gd name="T68" fmla="*/ 141 w 155"/>
                  <a:gd name="T69" fmla="*/ 109 h 132"/>
                  <a:gd name="T70" fmla="*/ 130 w 155"/>
                  <a:gd name="T71" fmla="*/ 111 h 132"/>
                  <a:gd name="T72" fmla="*/ 121 w 155"/>
                  <a:gd name="T73" fmla="*/ 120 h 132"/>
                  <a:gd name="T74" fmla="*/ 121 w 155"/>
                  <a:gd name="T75" fmla="*/ 131 h 132"/>
                  <a:gd name="T76" fmla="*/ 116 w 155"/>
                  <a:gd name="T77" fmla="*/ 131 h 132"/>
                  <a:gd name="T78" fmla="*/ 101 w 155"/>
                  <a:gd name="T79" fmla="*/ 132 h 132"/>
                  <a:gd name="T80" fmla="*/ 96 w 155"/>
                  <a:gd name="T81" fmla="*/ 125 h 132"/>
                  <a:gd name="T82" fmla="*/ 87 w 155"/>
                  <a:gd name="T83" fmla="*/ 127 h 132"/>
                  <a:gd name="T84" fmla="*/ 80 w 155"/>
                  <a:gd name="T85" fmla="*/ 125 h 132"/>
                  <a:gd name="T86" fmla="*/ 75 w 155"/>
                  <a:gd name="T87" fmla="*/ 129 h 132"/>
                  <a:gd name="T88" fmla="*/ 69 w 155"/>
                  <a:gd name="T89" fmla="*/ 125 h 132"/>
                  <a:gd name="T90" fmla="*/ 62 w 155"/>
                  <a:gd name="T91" fmla="*/ 122 h 132"/>
                  <a:gd name="T92" fmla="*/ 48 w 155"/>
                  <a:gd name="T93" fmla="*/ 118 h 132"/>
                  <a:gd name="T94" fmla="*/ 34 w 155"/>
                  <a:gd name="T95" fmla="*/ 115 h 132"/>
                  <a:gd name="T96" fmla="*/ 16 w 155"/>
                  <a:gd name="T97" fmla="*/ 122 h 132"/>
                  <a:gd name="T98" fmla="*/ 7 w 155"/>
                  <a:gd name="T99"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5" h="132">
                    <a:moveTo>
                      <a:pt x="5" y="125"/>
                    </a:moveTo>
                    <a:lnTo>
                      <a:pt x="7" y="113"/>
                    </a:lnTo>
                    <a:lnTo>
                      <a:pt x="1" y="109"/>
                    </a:lnTo>
                    <a:lnTo>
                      <a:pt x="0" y="106"/>
                    </a:lnTo>
                    <a:lnTo>
                      <a:pt x="3" y="102"/>
                    </a:lnTo>
                    <a:lnTo>
                      <a:pt x="9" y="100"/>
                    </a:lnTo>
                    <a:lnTo>
                      <a:pt x="10" y="95"/>
                    </a:lnTo>
                    <a:lnTo>
                      <a:pt x="5" y="63"/>
                    </a:lnTo>
                    <a:lnTo>
                      <a:pt x="10" y="63"/>
                    </a:lnTo>
                    <a:lnTo>
                      <a:pt x="14" y="63"/>
                    </a:lnTo>
                    <a:lnTo>
                      <a:pt x="19" y="63"/>
                    </a:lnTo>
                    <a:lnTo>
                      <a:pt x="21" y="61"/>
                    </a:lnTo>
                    <a:lnTo>
                      <a:pt x="23" y="61"/>
                    </a:lnTo>
                    <a:lnTo>
                      <a:pt x="25" y="61"/>
                    </a:lnTo>
                    <a:lnTo>
                      <a:pt x="28" y="61"/>
                    </a:lnTo>
                    <a:lnTo>
                      <a:pt x="26" y="57"/>
                    </a:lnTo>
                    <a:lnTo>
                      <a:pt x="28" y="56"/>
                    </a:lnTo>
                    <a:lnTo>
                      <a:pt x="32" y="56"/>
                    </a:lnTo>
                    <a:lnTo>
                      <a:pt x="32" y="54"/>
                    </a:lnTo>
                    <a:lnTo>
                      <a:pt x="35" y="52"/>
                    </a:lnTo>
                    <a:lnTo>
                      <a:pt x="37" y="54"/>
                    </a:lnTo>
                    <a:lnTo>
                      <a:pt x="39" y="56"/>
                    </a:lnTo>
                    <a:lnTo>
                      <a:pt x="41" y="57"/>
                    </a:lnTo>
                    <a:lnTo>
                      <a:pt x="43" y="56"/>
                    </a:lnTo>
                    <a:lnTo>
                      <a:pt x="43" y="54"/>
                    </a:lnTo>
                    <a:lnTo>
                      <a:pt x="39" y="50"/>
                    </a:lnTo>
                    <a:lnTo>
                      <a:pt x="41" y="47"/>
                    </a:lnTo>
                    <a:lnTo>
                      <a:pt x="43" y="43"/>
                    </a:lnTo>
                    <a:lnTo>
                      <a:pt x="44" y="34"/>
                    </a:lnTo>
                    <a:lnTo>
                      <a:pt x="46" y="32"/>
                    </a:lnTo>
                    <a:lnTo>
                      <a:pt x="48" y="32"/>
                    </a:lnTo>
                    <a:lnTo>
                      <a:pt x="51" y="29"/>
                    </a:lnTo>
                    <a:lnTo>
                      <a:pt x="55" y="29"/>
                    </a:lnTo>
                    <a:lnTo>
                      <a:pt x="59" y="24"/>
                    </a:lnTo>
                    <a:lnTo>
                      <a:pt x="57" y="24"/>
                    </a:lnTo>
                    <a:lnTo>
                      <a:pt x="53" y="24"/>
                    </a:lnTo>
                    <a:lnTo>
                      <a:pt x="53" y="18"/>
                    </a:lnTo>
                    <a:lnTo>
                      <a:pt x="57" y="16"/>
                    </a:lnTo>
                    <a:lnTo>
                      <a:pt x="57" y="16"/>
                    </a:lnTo>
                    <a:lnTo>
                      <a:pt x="57" y="15"/>
                    </a:lnTo>
                    <a:lnTo>
                      <a:pt x="60" y="15"/>
                    </a:lnTo>
                    <a:lnTo>
                      <a:pt x="62" y="15"/>
                    </a:lnTo>
                    <a:lnTo>
                      <a:pt x="62" y="11"/>
                    </a:lnTo>
                    <a:lnTo>
                      <a:pt x="64" y="11"/>
                    </a:lnTo>
                    <a:lnTo>
                      <a:pt x="69" y="13"/>
                    </a:lnTo>
                    <a:lnTo>
                      <a:pt x="71" y="11"/>
                    </a:lnTo>
                    <a:lnTo>
                      <a:pt x="75" y="7"/>
                    </a:lnTo>
                    <a:lnTo>
                      <a:pt x="75" y="6"/>
                    </a:lnTo>
                    <a:lnTo>
                      <a:pt x="80" y="0"/>
                    </a:lnTo>
                    <a:lnTo>
                      <a:pt x="84" y="0"/>
                    </a:lnTo>
                    <a:lnTo>
                      <a:pt x="84" y="2"/>
                    </a:lnTo>
                    <a:lnTo>
                      <a:pt x="89" y="2"/>
                    </a:lnTo>
                    <a:lnTo>
                      <a:pt x="91" y="2"/>
                    </a:lnTo>
                    <a:lnTo>
                      <a:pt x="93" y="6"/>
                    </a:lnTo>
                    <a:lnTo>
                      <a:pt x="96" y="4"/>
                    </a:lnTo>
                    <a:lnTo>
                      <a:pt x="100" y="6"/>
                    </a:lnTo>
                    <a:lnTo>
                      <a:pt x="103" y="7"/>
                    </a:lnTo>
                    <a:lnTo>
                      <a:pt x="101" y="13"/>
                    </a:lnTo>
                    <a:lnTo>
                      <a:pt x="107" y="11"/>
                    </a:lnTo>
                    <a:lnTo>
                      <a:pt x="109" y="11"/>
                    </a:lnTo>
                    <a:lnTo>
                      <a:pt x="110" y="9"/>
                    </a:lnTo>
                    <a:lnTo>
                      <a:pt x="118" y="9"/>
                    </a:lnTo>
                    <a:lnTo>
                      <a:pt x="119" y="11"/>
                    </a:lnTo>
                    <a:lnTo>
                      <a:pt x="123" y="16"/>
                    </a:lnTo>
                    <a:lnTo>
                      <a:pt x="126" y="16"/>
                    </a:lnTo>
                    <a:lnTo>
                      <a:pt x="126" y="20"/>
                    </a:lnTo>
                    <a:lnTo>
                      <a:pt x="125" y="22"/>
                    </a:lnTo>
                    <a:lnTo>
                      <a:pt x="125" y="24"/>
                    </a:lnTo>
                    <a:lnTo>
                      <a:pt x="126" y="25"/>
                    </a:lnTo>
                    <a:lnTo>
                      <a:pt x="128" y="29"/>
                    </a:lnTo>
                    <a:lnTo>
                      <a:pt x="126" y="32"/>
                    </a:lnTo>
                    <a:lnTo>
                      <a:pt x="125" y="34"/>
                    </a:lnTo>
                    <a:lnTo>
                      <a:pt x="125" y="36"/>
                    </a:lnTo>
                    <a:lnTo>
                      <a:pt x="125" y="40"/>
                    </a:lnTo>
                    <a:lnTo>
                      <a:pt x="128" y="41"/>
                    </a:lnTo>
                    <a:lnTo>
                      <a:pt x="134" y="56"/>
                    </a:lnTo>
                    <a:lnTo>
                      <a:pt x="139" y="57"/>
                    </a:lnTo>
                    <a:lnTo>
                      <a:pt x="139" y="59"/>
                    </a:lnTo>
                    <a:lnTo>
                      <a:pt x="141" y="61"/>
                    </a:lnTo>
                    <a:lnTo>
                      <a:pt x="139" y="65"/>
                    </a:lnTo>
                    <a:lnTo>
                      <a:pt x="141" y="66"/>
                    </a:lnTo>
                    <a:lnTo>
                      <a:pt x="148" y="65"/>
                    </a:lnTo>
                    <a:lnTo>
                      <a:pt x="150" y="66"/>
                    </a:lnTo>
                    <a:lnTo>
                      <a:pt x="151" y="68"/>
                    </a:lnTo>
                    <a:lnTo>
                      <a:pt x="151" y="70"/>
                    </a:lnTo>
                    <a:lnTo>
                      <a:pt x="151" y="72"/>
                    </a:lnTo>
                    <a:lnTo>
                      <a:pt x="155" y="72"/>
                    </a:lnTo>
                    <a:lnTo>
                      <a:pt x="155" y="75"/>
                    </a:lnTo>
                    <a:lnTo>
                      <a:pt x="146" y="84"/>
                    </a:lnTo>
                    <a:lnTo>
                      <a:pt x="143" y="82"/>
                    </a:lnTo>
                    <a:lnTo>
                      <a:pt x="139" y="81"/>
                    </a:lnTo>
                    <a:lnTo>
                      <a:pt x="135" y="79"/>
                    </a:lnTo>
                    <a:lnTo>
                      <a:pt x="134" y="81"/>
                    </a:lnTo>
                    <a:lnTo>
                      <a:pt x="134" y="82"/>
                    </a:lnTo>
                    <a:lnTo>
                      <a:pt x="132" y="84"/>
                    </a:lnTo>
                    <a:lnTo>
                      <a:pt x="132" y="86"/>
                    </a:lnTo>
                    <a:lnTo>
                      <a:pt x="135" y="90"/>
                    </a:lnTo>
                    <a:lnTo>
                      <a:pt x="135" y="91"/>
                    </a:lnTo>
                    <a:lnTo>
                      <a:pt x="135" y="93"/>
                    </a:lnTo>
                    <a:lnTo>
                      <a:pt x="135" y="95"/>
                    </a:lnTo>
                    <a:lnTo>
                      <a:pt x="135" y="99"/>
                    </a:lnTo>
                    <a:lnTo>
                      <a:pt x="137" y="99"/>
                    </a:lnTo>
                    <a:lnTo>
                      <a:pt x="139" y="100"/>
                    </a:lnTo>
                    <a:lnTo>
                      <a:pt x="139" y="104"/>
                    </a:lnTo>
                    <a:lnTo>
                      <a:pt x="141" y="109"/>
                    </a:lnTo>
                    <a:lnTo>
                      <a:pt x="134" y="109"/>
                    </a:lnTo>
                    <a:lnTo>
                      <a:pt x="132" y="111"/>
                    </a:lnTo>
                    <a:lnTo>
                      <a:pt x="130" y="111"/>
                    </a:lnTo>
                    <a:lnTo>
                      <a:pt x="126" y="113"/>
                    </a:lnTo>
                    <a:lnTo>
                      <a:pt x="121" y="118"/>
                    </a:lnTo>
                    <a:lnTo>
                      <a:pt x="121" y="120"/>
                    </a:lnTo>
                    <a:lnTo>
                      <a:pt x="121" y="122"/>
                    </a:lnTo>
                    <a:lnTo>
                      <a:pt x="121" y="125"/>
                    </a:lnTo>
                    <a:lnTo>
                      <a:pt x="121" y="131"/>
                    </a:lnTo>
                    <a:lnTo>
                      <a:pt x="119" y="132"/>
                    </a:lnTo>
                    <a:lnTo>
                      <a:pt x="118" y="132"/>
                    </a:lnTo>
                    <a:lnTo>
                      <a:pt x="116" y="131"/>
                    </a:lnTo>
                    <a:lnTo>
                      <a:pt x="114" y="129"/>
                    </a:lnTo>
                    <a:lnTo>
                      <a:pt x="103" y="131"/>
                    </a:lnTo>
                    <a:lnTo>
                      <a:pt x="101" y="132"/>
                    </a:lnTo>
                    <a:lnTo>
                      <a:pt x="100" y="131"/>
                    </a:lnTo>
                    <a:lnTo>
                      <a:pt x="100" y="127"/>
                    </a:lnTo>
                    <a:lnTo>
                      <a:pt x="96" y="125"/>
                    </a:lnTo>
                    <a:lnTo>
                      <a:pt x="91" y="131"/>
                    </a:lnTo>
                    <a:lnTo>
                      <a:pt x="89" y="129"/>
                    </a:lnTo>
                    <a:lnTo>
                      <a:pt x="87" y="127"/>
                    </a:lnTo>
                    <a:lnTo>
                      <a:pt x="85" y="127"/>
                    </a:lnTo>
                    <a:lnTo>
                      <a:pt x="82" y="127"/>
                    </a:lnTo>
                    <a:lnTo>
                      <a:pt x="80" y="125"/>
                    </a:lnTo>
                    <a:lnTo>
                      <a:pt x="78" y="127"/>
                    </a:lnTo>
                    <a:lnTo>
                      <a:pt x="76" y="127"/>
                    </a:lnTo>
                    <a:lnTo>
                      <a:pt x="75" y="129"/>
                    </a:lnTo>
                    <a:lnTo>
                      <a:pt x="73" y="129"/>
                    </a:lnTo>
                    <a:lnTo>
                      <a:pt x="71" y="129"/>
                    </a:lnTo>
                    <a:lnTo>
                      <a:pt x="69" y="125"/>
                    </a:lnTo>
                    <a:lnTo>
                      <a:pt x="66" y="125"/>
                    </a:lnTo>
                    <a:lnTo>
                      <a:pt x="64" y="124"/>
                    </a:lnTo>
                    <a:lnTo>
                      <a:pt x="62" y="122"/>
                    </a:lnTo>
                    <a:lnTo>
                      <a:pt x="57" y="120"/>
                    </a:lnTo>
                    <a:lnTo>
                      <a:pt x="53" y="120"/>
                    </a:lnTo>
                    <a:lnTo>
                      <a:pt x="48" y="118"/>
                    </a:lnTo>
                    <a:lnTo>
                      <a:pt x="43" y="115"/>
                    </a:lnTo>
                    <a:lnTo>
                      <a:pt x="35" y="116"/>
                    </a:lnTo>
                    <a:lnTo>
                      <a:pt x="34" y="115"/>
                    </a:lnTo>
                    <a:lnTo>
                      <a:pt x="19" y="118"/>
                    </a:lnTo>
                    <a:lnTo>
                      <a:pt x="18" y="120"/>
                    </a:lnTo>
                    <a:lnTo>
                      <a:pt x="16" y="122"/>
                    </a:lnTo>
                    <a:lnTo>
                      <a:pt x="12" y="124"/>
                    </a:lnTo>
                    <a:lnTo>
                      <a:pt x="10" y="124"/>
                    </a:lnTo>
                    <a:lnTo>
                      <a:pt x="7" y="124"/>
                    </a:lnTo>
                    <a:lnTo>
                      <a:pt x="5" y="12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0" name="Freeform 3082">
                <a:extLst>
                  <a:ext uri="{FF2B5EF4-FFF2-40B4-BE49-F238E27FC236}">
                    <a16:creationId xmlns:a16="http://schemas.microsoft.com/office/drawing/2014/main" id="{67336CCE-81CB-7843-9238-C2D1D4D2437A}"/>
                  </a:ext>
                </a:extLst>
              </p:cNvPr>
              <p:cNvSpPr>
                <a:spLocks/>
              </p:cNvSpPr>
              <p:nvPr/>
            </p:nvSpPr>
            <p:spPr bwMode="auto">
              <a:xfrm>
                <a:off x="3066" y="1625"/>
                <a:ext cx="155" cy="132"/>
              </a:xfrm>
              <a:custGeom>
                <a:avLst/>
                <a:gdLst>
                  <a:gd name="T0" fmla="*/ 1 w 155"/>
                  <a:gd name="T1" fmla="*/ 109 h 132"/>
                  <a:gd name="T2" fmla="*/ 9 w 155"/>
                  <a:gd name="T3" fmla="*/ 100 h 132"/>
                  <a:gd name="T4" fmla="*/ 10 w 155"/>
                  <a:gd name="T5" fmla="*/ 63 h 132"/>
                  <a:gd name="T6" fmla="*/ 21 w 155"/>
                  <a:gd name="T7" fmla="*/ 61 h 132"/>
                  <a:gd name="T8" fmla="*/ 28 w 155"/>
                  <a:gd name="T9" fmla="*/ 61 h 132"/>
                  <a:gd name="T10" fmla="*/ 32 w 155"/>
                  <a:gd name="T11" fmla="*/ 56 h 132"/>
                  <a:gd name="T12" fmla="*/ 37 w 155"/>
                  <a:gd name="T13" fmla="*/ 54 h 132"/>
                  <a:gd name="T14" fmla="*/ 43 w 155"/>
                  <a:gd name="T15" fmla="*/ 56 h 132"/>
                  <a:gd name="T16" fmla="*/ 41 w 155"/>
                  <a:gd name="T17" fmla="*/ 47 h 132"/>
                  <a:gd name="T18" fmla="*/ 46 w 155"/>
                  <a:gd name="T19" fmla="*/ 32 h 132"/>
                  <a:gd name="T20" fmla="*/ 55 w 155"/>
                  <a:gd name="T21" fmla="*/ 29 h 132"/>
                  <a:gd name="T22" fmla="*/ 53 w 155"/>
                  <a:gd name="T23" fmla="*/ 24 h 132"/>
                  <a:gd name="T24" fmla="*/ 57 w 155"/>
                  <a:gd name="T25" fmla="*/ 16 h 132"/>
                  <a:gd name="T26" fmla="*/ 62 w 155"/>
                  <a:gd name="T27" fmla="*/ 15 h 132"/>
                  <a:gd name="T28" fmla="*/ 69 w 155"/>
                  <a:gd name="T29" fmla="*/ 13 h 132"/>
                  <a:gd name="T30" fmla="*/ 75 w 155"/>
                  <a:gd name="T31" fmla="*/ 6 h 132"/>
                  <a:gd name="T32" fmla="*/ 84 w 155"/>
                  <a:gd name="T33" fmla="*/ 2 h 132"/>
                  <a:gd name="T34" fmla="*/ 93 w 155"/>
                  <a:gd name="T35" fmla="*/ 6 h 132"/>
                  <a:gd name="T36" fmla="*/ 103 w 155"/>
                  <a:gd name="T37" fmla="*/ 7 h 132"/>
                  <a:gd name="T38" fmla="*/ 109 w 155"/>
                  <a:gd name="T39" fmla="*/ 11 h 132"/>
                  <a:gd name="T40" fmla="*/ 119 w 155"/>
                  <a:gd name="T41" fmla="*/ 11 h 132"/>
                  <a:gd name="T42" fmla="*/ 126 w 155"/>
                  <a:gd name="T43" fmla="*/ 20 h 132"/>
                  <a:gd name="T44" fmla="*/ 126 w 155"/>
                  <a:gd name="T45" fmla="*/ 25 h 132"/>
                  <a:gd name="T46" fmla="*/ 125 w 155"/>
                  <a:gd name="T47" fmla="*/ 34 h 132"/>
                  <a:gd name="T48" fmla="*/ 128 w 155"/>
                  <a:gd name="T49" fmla="*/ 41 h 132"/>
                  <a:gd name="T50" fmla="*/ 139 w 155"/>
                  <a:gd name="T51" fmla="*/ 59 h 132"/>
                  <a:gd name="T52" fmla="*/ 141 w 155"/>
                  <a:gd name="T53" fmla="*/ 66 h 132"/>
                  <a:gd name="T54" fmla="*/ 151 w 155"/>
                  <a:gd name="T55" fmla="*/ 68 h 132"/>
                  <a:gd name="T56" fmla="*/ 155 w 155"/>
                  <a:gd name="T57" fmla="*/ 72 h 132"/>
                  <a:gd name="T58" fmla="*/ 143 w 155"/>
                  <a:gd name="T59" fmla="*/ 82 h 132"/>
                  <a:gd name="T60" fmla="*/ 134 w 155"/>
                  <a:gd name="T61" fmla="*/ 81 h 132"/>
                  <a:gd name="T62" fmla="*/ 132 w 155"/>
                  <a:gd name="T63" fmla="*/ 86 h 132"/>
                  <a:gd name="T64" fmla="*/ 135 w 155"/>
                  <a:gd name="T65" fmla="*/ 93 h 132"/>
                  <a:gd name="T66" fmla="*/ 137 w 155"/>
                  <a:gd name="T67" fmla="*/ 99 h 132"/>
                  <a:gd name="T68" fmla="*/ 141 w 155"/>
                  <a:gd name="T69" fmla="*/ 109 h 132"/>
                  <a:gd name="T70" fmla="*/ 130 w 155"/>
                  <a:gd name="T71" fmla="*/ 111 h 132"/>
                  <a:gd name="T72" fmla="*/ 121 w 155"/>
                  <a:gd name="T73" fmla="*/ 120 h 132"/>
                  <a:gd name="T74" fmla="*/ 121 w 155"/>
                  <a:gd name="T75" fmla="*/ 131 h 132"/>
                  <a:gd name="T76" fmla="*/ 116 w 155"/>
                  <a:gd name="T77" fmla="*/ 131 h 132"/>
                  <a:gd name="T78" fmla="*/ 101 w 155"/>
                  <a:gd name="T79" fmla="*/ 132 h 132"/>
                  <a:gd name="T80" fmla="*/ 96 w 155"/>
                  <a:gd name="T81" fmla="*/ 125 h 132"/>
                  <a:gd name="T82" fmla="*/ 87 w 155"/>
                  <a:gd name="T83" fmla="*/ 127 h 132"/>
                  <a:gd name="T84" fmla="*/ 80 w 155"/>
                  <a:gd name="T85" fmla="*/ 125 h 132"/>
                  <a:gd name="T86" fmla="*/ 75 w 155"/>
                  <a:gd name="T87" fmla="*/ 129 h 132"/>
                  <a:gd name="T88" fmla="*/ 69 w 155"/>
                  <a:gd name="T89" fmla="*/ 125 h 132"/>
                  <a:gd name="T90" fmla="*/ 62 w 155"/>
                  <a:gd name="T91" fmla="*/ 122 h 132"/>
                  <a:gd name="T92" fmla="*/ 48 w 155"/>
                  <a:gd name="T93" fmla="*/ 118 h 132"/>
                  <a:gd name="T94" fmla="*/ 34 w 155"/>
                  <a:gd name="T95" fmla="*/ 115 h 132"/>
                  <a:gd name="T96" fmla="*/ 16 w 155"/>
                  <a:gd name="T97" fmla="*/ 122 h 132"/>
                  <a:gd name="T98" fmla="*/ 7 w 155"/>
                  <a:gd name="T99"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5" h="132">
                    <a:moveTo>
                      <a:pt x="5" y="125"/>
                    </a:moveTo>
                    <a:lnTo>
                      <a:pt x="7" y="113"/>
                    </a:lnTo>
                    <a:lnTo>
                      <a:pt x="1" y="109"/>
                    </a:lnTo>
                    <a:lnTo>
                      <a:pt x="0" y="106"/>
                    </a:lnTo>
                    <a:lnTo>
                      <a:pt x="3" y="102"/>
                    </a:lnTo>
                    <a:lnTo>
                      <a:pt x="9" y="100"/>
                    </a:lnTo>
                    <a:lnTo>
                      <a:pt x="10" y="95"/>
                    </a:lnTo>
                    <a:lnTo>
                      <a:pt x="5" y="63"/>
                    </a:lnTo>
                    <a:lnTo>
                      <a:pt x="10" y="63"/>
                    </a:lnTo>
                    <a:lnTo>
                      <a:pt x="14" y="63"/>
                    </a:lnTo>
                    <a:lnTo>
                      <a:pt x="19" y="63"/>
                    </a:lnTo>
                    <a:lnTo>
                      <a:pt x="21" y="61"/>
                    </a:lnTo>
                    <a:lnTo>
                      <a:pt x="23" y="61"/>
                    </a:lnTo>
                    <a:lnTo>
                      <a:pt x="25" y="61"/>
                    </a:lnTo>
                    <a:lnTo>
                      <a:pt x="28" y="61"/>
                    </a:lnTo>
                    <a:lnTo>
                      <a:pt x="26" y="57"/>
                    </a:lnTo>
                    <a:lnTo>
                      <a:pt x="28" y="56"/>
                    </a:lnTo>
                    <a:lnTo>
                      <a:pt x="32" y="56"/>
                    </a:lnTo>
                    <a:lnTo>
                      <a:pt x="32" y="54"/>
                    </a:lnTo>
                    <a:lnTo>
                      <a:pt x="35" y="52"/>
                    </a:lnTo>
                    <a:lnTo>
                      <a:pt x="37" y="54"/>
                    </a:lnTo>
                    <a:lnTo>
                      <a:pt x="39" y="56"/>
                    </a:lnTo>
                    <a:lnTo>
                      <a:pt x="41" y="57"/>
                    </a:lnTo>
                    <a:lnTo>
                      <a:pt x="43" y="56"/>
                    </a:lnTo>
                    <a:lnTo>
                      <a:pt x="43" y="54"/>
                    </a:lnTo>
                    <a:lnTo>
                      <a:pt x="39" y="50"/>
                    </a:lnTo>
                    <a:lnTo>
                      <a:pt x="41" y="47"/>
                    </a:lnTo>
                    <a:lnTo>
                      <a:pt x="43" y="43"/>
                    </a:lnTo>
                    <a:lnTo>
                      <a:pt x="44" y="34"/>
                    </a:lnTo>
                    <a:lnTo>
                      <a:pt x="46" y="32"/>
                    </a:lnTo>
                    <a:lnTo>
                      <a:pt x="48" y="32"/>
                    </a:lnTo>
                    <a:lnTo>
                      <a:pt x="51" y="29"/>
                    </a:lnTo>
                    <a:lnTo>
                      <a:pt x="55" y="29"/>
                    </a:lnTo>
                    <a:lnTo>
                      <a:pt x="59" y="24"/>
                    </a:lnTo>
                    <a:lnTo>
                      <a:pt x="57" y="24"/>
                    </a:lnTo>
                    <a:lnTo>
                      <a:pt x="53" y="24"/>
                    </a:lnTo>
                    <a:lnTo>
                      <a:pt x="53" y="18"/>
                    </a:lnTo>
                    <a:lnTo>
                      <a:pt x="57" y="16"/>
                    </a:lnTo>
                    <a:lnTo>
                      <a:pt x="57" y="16"/>
                    </a:lnTo>
                    <a:lnTo>
                      <a:pt x="57" y="15"/>
                    </a:lnTo>
                    <a:lnTo>
                      <a:pt x="60" y="15"/>
                    </a:lnTo>
                    <a:lnTo>
                      <a:pt x="62" y="15"/>
                    </a:lnTo>
                    <a:lnTo>
                      <a:pt x="62" y="11"/>
                    </a:lnTo>
                    <a:lnTo>
                      <a:pt x="64" y="11"/>
                    </a:lnTo>
                    <a:lnTo>
                      <a:pt x="69" y="13"/>
                    </a:lnTo>
                    <a:lnTo>
                      <a:pt x="71" y="11"/>
                    </a:lnTo>
                    <a:lnTo>
                      <a:pt x="75" y="7"/>
                    </a:lnTo>
                    <a:lnTo>
                      <a:pt x="75" y="6"/>
                    </a:lnTo>
                    <a:lnTo>
                      <a:pt x="80" y="0"/>
                    </a:lnTo>
                    <a:lnTo>
                      <a:pt x="84" y="0"/>
                    </a:lnTo>
                    <a:lnTo>
                      <a:pt x="84" y="2"/>
                    </a:lnTo>
                    <a:lnTo>
                      <a:pt x="89" y="2"/>
                    </a:lnTo>
                    <a:lnTo>
                      <a:pt x="91" y="2"/>
                    </a:lnTo>
                    <a:lnTo>
                      <a:pt x="93" y="6"/>
                    </a:lnTo>
                    <a:lnTo>
                      <a:pt x="96" y="4"/>
                    </a:lnTo>
                    <a:lnTo>
                      <a:pt x="100" y="6"/>
                    </a:lnTo>
                    <a:lnTo>
                      <a:pt x="103" y="7"/>
                    </a:lnTo>
                    <a:lnTo>
                      <a:pt x="101" y="13"/>
                    </a:lnTo>
                    <a:lnTo>
                      <a:pt x="107" y="11"/>
                    </a:lnTo>
                    <a:lnTo>
                      <a:pt x="109" y="11"/>
                    </a:lnTo>
                    <a:lnTo>
                      <a:pt x="110" y="9"/>
                    </a:lnTo>
                    <a:lnTo>
                      <a:pt x="118" y="9"/>
                    </a:lnTo>
                    <a:lnTo>
                      <a:pt x="119" y="11"/>
                    </a:lnTo>
                    <a:lnTo>
                      <a:pt x="123" y="16"/>
                    </a:lnTo>
                    <a:lnTo>
                      <a:pt x="126" y="16"/>
                    </a:lnTo>
                    <a:lnTo>
                      <a:pt x="126" y="20"/>
                    </a:lnTo>
                    <a:lnTo>
                      <a:pt x="125" y="22"/>
                    </a:lnTo>
                    <a:lnTo>
                      <a:pt x="125" y="24"/>
                    </a:lnTo>
                    <a:lnTo>
                      <a:pt x="126" y="25"/>
                    </a:lnTo>
                    <a:lnTo>
                      <a:pt x="128" y="29"/>
                    </a:lnTo>
                    <a:lnTo>
                      <a:pt x="126" y="32"/>
                    </a:lnTo>
                    <a:lnTo>
                      <a:pt x="125" y="34"/>
                    </a:lnTo>
                    <a:lnTo>
                      <a:pt x="125" y="36"/>
                    </a:lnTo>
                    <a:lnTo>
                      <a:pt x="125" y="40"/>
                    </a:lnTo>
                    <a:lnTo>
                      <a:pt x="128" y="41"/>
                    </a:lnTo>
                    <a:lnTo>
                      <a:pt x="134" y="56"/>
                    </a:lnTo>
                    <a:lnTo>
                      <a:pt x="139" y="57"/>
                    </a:lnTo>
                    <a:lnTo>
                      <a:pt x="139" y="59"/>
                    </a:lnTo>
                    <a:lnTo>
                      <a:pt x="141" y="61"/>
                    </a:lnTo>
                    <a:lnTo>
                      <a:pt x="139" y="65"/>
                    </a:lnTo>
                    <a:lnTo>
                      <a:pt x="141" y="66"/>
                    </a:lnTo>
                    <a:lnTo>
                      <a:pt x="148" y="65"/>
                    </a:lnTo>
                    <a:lnTo>
                      <a:pt x="150" y="66"/>
                    </a:lnTo>
                    <a:lnTo>
                      <a:pt x="151" y="68"/>
                    </a:lnTo>
                    <a:lnTo>
                      <a:pt x="151" y="70"/>
                    </a:lnTo>
                    <a:lnTo>
                      <a:pt x="151" y="72"/>
                    </a:lnTo>
                    <a:lnTo>
                      <a:pt x="155" y="72"/>
                    </a:lnTo>
                    <a:lnTo>
                      <a:pt x="155" y="75"/>
                    </a:lnTo>
                    <a:lnTo>
                      <a:pt x="146" y="84"/>
                    </a:lnTo>
                    <a:lnTo>
                      <a:pt x="143" y="82"/>
                    </a:lnTo>
                    <a:lnTo>
                      <a:pt x="139" y="81"/>
                    </a:lnTo>
                    <a:lnTo>
                      <a:pt x="135" y="79"/>
                    </a:lnTo>
                    <a:lnTo>
                      <a:pt x="134" y="81"/>
                    </a:lnTo>
                    <a:lnTo>
                      <a:pt x="134" y="82"/>
                    </a:lnTo>
                    <a:lnTo>
                      <a:pt x="132" y="84"/>
                    </a:lnTo>
                    <a:lnTo>
                      <a:pt x="132" y="86"/>
                    </a:lnTo>
                    <a:lnTo>
                      <a:pt x="135" y="90"/>
                    </a:lnTo>
                    <a:lnTo>
                      <a:pt x="135" y="91"/>
                    </a:lnTo>
                    <a:lnTo>
                      <a:pt x="135" y="93"/>
                    </a:lnTo>
                    <a:lnTo>
                      <a:pt x="135" y="95"/>
                    </a:lnTo>
                    <a:lnTo>
                      <a:pt x="135" y="99"/>
                    </a:lnTo>
                    <a:lnTo>
                      <a:pt x="137" y="99"/>
                    </a:lnTo>
                    <a:lnTo>
                      <a:pt x="139" y="100"/>
                    </a:lnTo>
                    <a:lnTo>
                      <a:pt x="139" y="104"/>
                    </a:lnTo>
                    <a:lnTo>
                      <a:pt x="141" y="109"/>
                    </a:lnTo>
                    <a:lnTo>
                      <a:pt x="134" y="109"/>
                    </a:lnTo>
                    <a:lnTo>
                      <a:pt x="132" y="111"/>
                    </a:lnTo>
                    <a:lnTo>
                      <a:pt x="130" y="111"/>
                    </a:lnTo>
                    <a:lnTo>
                      <a:pt x="126" y="113"/>
                    </a:lnTo>
                    <a:lnTo>
                      <a:pt x="121" y="118"/>
                    </a:lnTo>
                    <a:lnTo>
                      <a:pt x="121" y="120"/>
                    </a:lnTo>
                    <a:lnTo>
                      <a:pt x="121" y="122"/>
                    </a:lnTo>
                    <a:lnTo>
                      <a:pt x="121" y="125"/>
                    </a:lnTo>
                    <a:lnTo>
                      <a:pt x="121" y="131"/>
                    </a:lnTo>
                    <a:lnTo>
                      <a:pt x="119" y="132"/>
                    </a:lnTo>
                    <a:lnTo>
                      <a:pt x="118" y="132"/>
                    </a:lnTo>
                    <a:lnTo>
                      <a:pt x="116" y="131"/>
                    </a:lnTo>
                    <a:lnTo>
                      <a:pt x="114" y="129"/>
                    </a:lnTo>
                    <a:lnTo>
                      <a:pt x="103" y="131"/>
                    </a:lnTo>
                    <a:lnTo>
                      <a:pt x="101" y="132"/>
                    </a:lnTo>
                    <a:lnTo>
                      <a:pt x="100" y="131"/>
                    </a:lnTo>
                    <a:lnTo>
                      <a:pt x="100" y="127"/>
                    </a:lnTo>
                    <a:lnTo>
                      <a:pt x="96" y="125"/>
                    </a:lnTo>
                    <a:lnTo>
                      <a:pt x="91" y="131"/>
                    </a:lnTo>
                    <a:lnTo>
                      <a:pt x="89" y="129"/>
                    </a:lnTo>
                    <a:lnTo>
                      <a:pt x="87" y="127"/>
                    </a:lnTo>
                    <a:lnTo>
                      <a:pt x="85" y="127"/>
                    </a:lnTo>
                    <a:lnTo>
                      <a:pt x="82" y="127"/>
                    </a:lnTo>
                    <a:lnTo>
                      <a:pt x="80" y="125"/>
                    </a:lnTo>
                    <a:lnTo>
                      <a:pt x="78" y="127"/>
                    </a:lnTo>
                    <a:lnTo>
                      <a:pt x="76" y="127"/>
                    </a:lnTo>
                    <a:lnTo>
                      <a:pt x="75" y="129"/>
                    </a:lnTo>
                    <a:lnTo>
                      <a:pt x="73" y="129"/>
                    </a:lnTo>
                    <a:lnTo>
                      <a:pt x="71" y="129"/>
                    </a:lnTo>
                    <a:lnTo>
                      <a:pt x="69" y="125"/>
                    </a:lnTo>
                    <a:lnTo>
                      <a:pt x="66" y="125"/>
                    </a:lnTo>
                    <a:lnTo>
                      <a:pt x="64" y="124"/>
                    </a:lnTo>
                    <a:lnTo>
                      <a:pt x="62" y="122"/>
                    </a:lnTo>
                    <a:lnTo>
                      <a:pt x="57" y="120"/>
                    </a:lnTo>
                    <a:lnTo>
                      <a:pt x="53" y="120"/>
                    </a:lnTo>
                    <a:lnTo>
                      <a:pt x="48" y="118"/>
                    </a:lnTo>
                    <a:lnTo>
                      <a:pt x="43" y="115"/>
                    </a:lnTo>
                    <a:lnTo>
                      <a:pt x="35" y="116"/>
                    </a:lnTo>
                    <a:lnTo>
                      <a:pt x="34" y="115"/>
                    </a:lnTo>
                    <a:lnTo>
                      <a:pt x="19" y="118"/>
                    </a:lnTo>
                    <a:lnTo>
                      <a:pt x="18" y="120"/>
                    </a:lnTo>
                    <a:lnTo>
                      <a:pt x="16" y="122"/>
                    </a:lnTo>
                    <a:lnTo>
                      <a:pt x="12" y="124"/>
                    </a:lnTo>
                    <a:lnTo>
                      <a:pt x="10" y="124"/>
                    </a:lnTo>
                    <a:lnTo>
                      <a:pt x="7" y="124"/>
                    </a:lnTo>
                    <a:lnTo>
                      <a:pt x="5" y="12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1" name="Freeform 3083">
                <a:extLst>
                  <a:ext uri="{FF2B5EF4-FFF2-40B4-BE49-F238E27FC236}">
                    <a16:creationId xmlns:a16="http://schemas.microsoft.com/office/drawing/2014/main" id="{45B8F05F-644B-494A-8339-7624B9D72113}"/>
                  </a:ext>
                </a:extLst>
              </p:cNvPr>
              <p:cNvSpPr>
                <a:spLocks/>
              </p:cNvSpPr>
              <p:nvPr/>
            </p:nvSpPr>
            <p:spPr bwMode="auto">
              <a:xfrm>
                <a:off x="3664" y="2049"/>
                <a:ext cx="230" cy="175"/>
              </a:xfrm>
              <a:custGeom>
                <a:avLst/>
                <a:gdLst>
                  <a:gd name="T0" fmla="*/ 18 w 230"/>
                  <a:gd name="T1" fmla="*/ 137 h 175"/>
                  <a:gd name="T2" fmla="*/ 2 w 230"/>
                  <a:gd name="T3" fmla="*/ 108 h 175"/>
                  <a:gd name="T4" fmla="*/ 7 w 230"/>
                  <a:gd name="T5" fmla="*/ 82 h 175"/>
                  <a:gd name="T6" fmla="*/ 16 w 230"/>
                  <a:gd name="T7" fmla="*/ 60 h 175"/>
                  <a:gd name="T8" fmla="*/ 28 w 230"/>
                  <a:gd name="T9" fmla="*/ 64 h 175"/>
                  <a:gd name="T10" fmla="*/ 41 w 230"/>
                  <a:gd name="T11" fmla="*/ 60 h 175"/>
                  <a:gd name="T12" fmla="*/ 43 w 230"/>
                  <a:gd name="T13" fmla="*/ 53 h 175"/>
                  <a:gd name="T14" fmla="*/ 57 w 230"/>
                  <a:gd name="T15" fmla="*/ 48 h 175"/>
                  <a:gd name="T16" fmla="*/ 66 w 230"/>
                  <a:gd name="T17" fmla="*/ 35 h 175"/>
                  <a:gd name="T18" fmla="*/ 69 w 230"/>
                  <a:gd name="T19" fmla="*/ 26 h 175"/>
                  <a:gd name="T20" fmla="*/ 80 w 230"/>
                  <a:gd name="T21" fmla="*/ 23 h 175"/>
                  <a:gd name="T22" fmla="*/ 93 w 230"/>
                  <a:gd name="T23" fmla="*/ 23 h 175"/>
                  <a:gd name="T24" fmla="*/ 116 w 230"/>
                  <a:gd name="T25" fmla="*/ 23 h 175"/>
                  <a:gd name="T26" fmla="*/ 132 w 230"/>
                  <a:gd name="T27" fmla="*/ 25 h 175"/>
                  <a:gd name="T28" fmla="*/ 137 w 230"/>
                  <a:gd name="T29" fmla="*/ 25 h 175"/>
                  <a:gd name="T30" fmla="*/ 143 w 230"/>
                  <a:gd name="T31" fmla="*/ 23 h 175"/>
                  <a:gd name="T32" fmla="*/ 150 w 230"/>
                  <a:gd name="T33" fmla="*/ 17 h 175"/>
                  <a:gd name="T34" fmla="*/ 157 w 230"/>
                  <a:gd name="T35" fmla="*/ 14 h 175"/>
                  <a:gd name="T36" fmla="*/ 162 w 230"/>
                  <a:gd name="T37" fmla="*/ 0 h 175"/>
                  <a:gd name="T38" fmla="*/ 173 w 230"/>
                  <a:gd name="T39" fmla="*/ 3 h 175"/>
                  <a:gd name="T40" fmla="*/ 175 w 230"/>
                  <a:gd name="T41" fmla="*/ 10 h 175"/>
                  <a:gd name="T42" fmla="*/ 177 w 230"/>
                  <a:gd name="T43" fmla="*/ 14 h 175"/>
                  <a:gd name="T44" fmla="*/ 175 w 230"/>
                  <a:gd name="T45" fmla="*/ 26 h 175"/>
                  <a:gd name="T46" fmla="*/ 196 w 230"/>
                  <a:gd name="T47" fmla="*/ 28 h 175"/>
                  <a:gd name="T48" fmla="*/ 202 w 230"/>
                  <a:gd name="T49" fmla="*/ 25 h 175"/>
                  <a:gd name="T50" fmla="*/ 211 w 230"/>
                  <a:gd name="T51" fmla="*/ 21 h 175"/>
                  <a:gd name="T52" fmla="*/ 216 w 230"/>
                  <a:gd name="T53" fmla="*/ 23 h 175"/>
                  <a:gd name="T54" fmla="*/ 227 w 230"/>
                  <a:gd name="T55" fmla="*/ 23 h 175"/>
                  <a:gd name="T56" fmla="*/ 230 w 230"/>
                  <a:gd name="T57" fmla="*/ 25 h 175"/>
                  <a:gd name="T58" fmla="*/ 225 w 230"/>
                  <a:gd name="T59" fmla="*/ 26 h 175"/>
                  <a:gd name="T60" fmla="*/ 221 w 230"/>
                  <a:gd name="T61" fmla="*/ 32 h 175"/>
                  <a:gd name="T62" fmla="*/ 212 w 230"/>
                  <a:gd name="T63" fmla="*/ 32 h 175"/>
                  <a:gd name="T64" fmla="*/ 187 w 230"/>
                  <a:gd name="T65" fmla="*/ 35 h 175"/>
                  <a:gd name="T66" fmla="*/ 182 w 230"/>
                  <a:gd name="T67" fmla="*/ 39 h 175"/>
                  <a:gd name="T68" fmla="*/ 178 w 230"/>
                  <a:gd name="T69" fmla="*/ 41 h 175"/>
                  <a:gd name="T70" fmla="*/ 173 w 230"/>
                  <a:gd name="T71" fmla="*/ 50 h 175"/>
                  <a:gd name="T72" fmla="*/ 178 w 230"/>
                  <a:gd name="T73" fmla="*/ 64 h 175"/>
                  <a:gd name="T74" fmla="*/ 169 w 230"/>
                  <a:gd name="T75" fmla="*/ 78 h 175"/>
                  <a:gd name="T76" fmla="*/ 169 w 230"/>
                  <a:gd name="T77" fmla="*/ 83 h 175"/>
                  <a:gd name="T78" fmla="*/ 152 w 230"/>
                  <a:gd name="T79" fmla="*/ 89 h 175"/>
                  <a:gd name="T80" fmla="*/ 157 w 230"/>
                  <a:gd name="T81" fmla="*/ 100 h 175"/>
                  <a:gd name="T82" fmla="*/ 143 w 230"/>
                  <a:gd name="T83" fmla="*/ 110 h 175"/>
                  <a:gd name="T84" fmla="*/ 141 w 230"/>
                  <a:gd name="T85" fmla="*/ 117 h 175"/>
                  <a:gd name="T86" fmla="*/ 132 w 230"/>
                  <a:gd name="T87" fmla="*/ 132 h 175"/>
                  <a:gd name="T88" fmla="*/ 128 w 230"/>
                  <a:gd name="T89" fmla="*/ 132 h 175"/>
                  <a:gd name="T90" fmla="*/ 119 w 230"/>
                  <a:gd name="T91" fmla="*/ 132 h 175"/>
                  <a:gd name="T92" fmla="*/ 116 w 230"/>
                  <a:gd name="T93" fmla="*/ 139 h 175"/>
                  <a:gd name="T94" fmla="*/ 102 w 230"/>
                  <a:gd name="T95" fmla="*/ 139 h 175"/>
                  <a:gd name="T96" fmla="*/ 93 w 230"/>
                  <a:gd name="T97" fmla="*/ 160 h 175"/>
                  <a:gd name="T98" fmla="*/ 73 w 230"/>
                  <a:gd name="T99" fmla="*/ 171 h 175"/>
                  <a:gd name="T100" fmla="*/ 57 w 230"/>
                  <a:gd name="T101" fmla="*/ 175 h 175"/>
                  <a:gd name="T102" fmla="*/ 7 w 230"/>
                  <a:gd name="T103"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0" h="175">
                    <a:moveTo>
                      <a:pt x="7" y="166"/>
                    </a:moveTo>
                    <a:lnTo>
                      <a:pt x="18" y="151"/>
                    </a:lnTo>
                    <a:lnTo>
                      <a:pt x="19" y="146"/>
                    </a:lnTo>
                    <a:lnTo>
                      <a:pt x="19" y="142"/>
                    </a:lnTo>
                    <a:lnTo>
                      <a:pt x="18" y="137"/>
                    </a:lnTo>
                    <a:lnTo>
                      <a:pt x="14" y="133"/>
                    </a:lnTo>
                    <a:lnTo>
                      <a:pt x="7" y="133"/>
                    </a:lnTo>
                    <a:lnTo>
                      <a:pt x="3" y="130"/>
                    </a:lnTo>
                    <a:lnTo>
                      <a:pt x="3" y="116"/>
                    </a:lnTo>
                    <a:lnTo>
                      <a:pt x="2" y="108"/>
                    </a:lnTo>
                    <a:lnTo>
                      <a:pt x="5" y="98"/>
                    </a:lnTo>
                    <a:lnTo>
                      <a:pt x="3" y="94"/>
                    </a:lnTo>
                    <a:lnTo>
                      <a:pt x="0" y="92"/>
                    </a:lnTo>
                    <a:lnTo>
                      <a:pt x="0" y="83"/>
                    </a:lnTo>
                    <a:lnTo>
                      <a:pt x="7" y="82"/>
                    </a:lnTo>
                    <a:lnTo>
                      <a:pt x="7" y="76"/>
                    </a:lnTo>
                    <a:lnTo>
                      <a:pt x="11" y="71"/>
                    </a:lnTo>
                    <a:lnTo>
                      <a:pt x="12" y="55"/>
                    </a:lnTo>
                    <a:lnTo>
                      <a:pt x="16" y="58"/>
                    </a:lnTo>
                    <a:lnTo>
                      <a:pt x="16" y="60"/>
                    </a:lnTo>
                    <a:lnTo>
                      <a:pt x="19" y="60"/>
                    </a:lnTo>
                    <a:lnTo>
                      <a:pt x="23" y="60"/>
                    </a:lnTo>
                    <a:lnTo>
                      <a:pt x="25" y="60"/>
                    </a:lnTo>
                    <a:lnTo>
                      <a:pt x="27" y="62"/>
                    </a:lnTo>
                    <a:lnTo>
                      <a:pt x="28" y="64"/>
                    </a:lnTo>
                    <a:lnTo>
                      <a:pt x="30" y="64"/>
                    </a:lnTo>
                    <a:lnTo>
                      <a:pt x="32" y="64"/>
                    </a:lnTo>
                    <a:lnTo>
                      <a:pt x="36" y="64"/>
                    </a:lnTo>
                    <a:lnTo>
                      <a:pt x="37" y="62"/>
                    </a:lnTo>
                    <a:lnTo>
                      <a:pt x="41" y="60"/>
                    </a:lnTo>
                    <a:lnTo>
                      <a:pt x="41" y="60"/>
                    </a:lnTo>
                    <a:lnTo>
                      <a:pt x="43" y="57"/>
                    </a:lnTo>
                    <a:lnTo>
                      <a:pt x="43" y="57"/>
                    </a:lnTo>
                    <a:lnTo>
                      <a:pt x="44" y="55"/>
                    </a:lnTo>
                    <a:lnTo>
                      <a:pt x="43" y="53"/>
                    </a:lnTo>
                    <a:lnTo>
                      <a:pt x="43" y="51"/>
                    </a:lnTo>
                    <a:lnTo>
                      <a:pt x="44" y="51"/>
                    </a:lnTo>
                    <a:lnTo>
                      <a:pt x="52" y="50"/>
                    </a:lnTo>
                    <a:lnTo>
                      <a:pt x="55" y="48"/>
                    </a:lnTo>
                    <a:lnTo>
                      <a:pt x="57" y="48"/>
                    </a:lnTo>
                    <a:lnTo>
                      <a:pt x="59" y="46"/>
                    </a:lnTo>
                    <a:lnTo>
                      <a:pt x="61" y="46"/>
                    </a:lnTo>
                    <a:lnTo>
                      <a:pt x="64" y="42"/>
                    </a:lnTo>
                    <a:lnTo>
                      <a:pt x="66" y="41"/>
                    </a:lnTo>
                    <a:lnTo>
                      <a:pt x="66" y="35"/>
                    </a:lnTo>
                    <a:lnTo>
                      <a:pt x="68" y="33"/>
                    </a:lnTo>
                    <a:lnTo>
                      <a:pt x="68" y="30"/>
                    </a:lnTo>
                    <a:lnTo>
                      <a:pt x="68" y="28"/>
                    </a:lnTo>
                    <a:lnTo>
                      <a:pt x="69" y="26"/>
                    </a:lnTo>
                    <a:lnTo>
                      <a:pt x="69" y="26"/>
                    </a:lnTo>
                    <a:lnTo>
                      <a:pt x="71" y="25"/>
                    </a:lnTo>
                    <a:lnTo>
                      <a:pt x="75" y="23"/>
                    </a:lnTo>
                    <a:lnTo>
                      <a:pt x="75" y="25"/>
                    </a:lnTo>
                    <a:lnTo>
                      <a:pt x="80" y="23"/>
                    </a:lnTo>
                    <a:lnTo>
                      <a:pt x="80" y="23"/>
                    </a:lnTo>
                    <a:lnTo>
                      <a:pt x="82" y="21"/>
                    </a:lnTo>
                    <a:lnTo>
                      <a:pt x="82" y="19"/>
                    </a:lnTo>
                    <a:lnTo>
                      <a:pt x="82" y="19"/>
                    </a:lnTo>
                    <a:lnTo>
                      <a:pt x="86" y="19"/>
                    </a:lnTo>
                    <a:lnTo>
                      <a:pt x="93" y="23"/>
                    </a:lnTo>
                    <a:lnTo>
                      <a:pt x="105" y="21"/>
                    </a:lnTo>
                    <a:lnTo>
                      <a:pt x="107" y="23"/>
                    </a:lnTo>
                    <a:lnTo>
                      <a:pt x="109" y="25"/>
                    </a:lnTo>
                    <a:lnTo>
                      <a:pt x="112" y="23"/>
                    </a:lnTo>
                    <a:lnTo>
                      <a:pt x="116" y="23"/>
                    </a:lnTo>
                    <a:lnTo>
                      <a:pt x="121" y="30"/>
                    </a:lnTo>
                    <a:lnTo>
                      <a:pt x="123" y="28"/>
                    </a:lnTo>
                    <a:lnTo>
                      <a:pt x="125" y="28"/>
                    </a:lnTo>
                    <a:lnTo>
                      <a:pt x="125" y="26"/>
                    </a:lnTo>
                    <a:lnTo>
                      <a:pt x="132" y="25"/>
                    </a:lnTo>
                    <a:lnTo>
                      <a:pt x="132" y="25"/>
                    </a:lnTo>
                    <a:lnTo>
                      <a:pt x="134" y="25"/>
                    </a:lnTo>
                    <a:lnTo>
                      <a:pt x="136" y="23"/>
                    </a:lnTo>
                    <a:lnTo>
                      <a:pt x="136" y="23"/>
                    </a:lnTo>
                    <a:lnTo>
                      <a:pt x="137" y="25"/>
                    </a:lnTo>
                    <a:lnTo>
                      <a:pt x="141" y="26"/>
                    </a:lnTo>
                    <a:lnTo>
                      <a:pt x="143" y="25"/>
                    </a:lnTo>
                    <a:lnTo>
                      <a:pt x="143" y="25"/>
                    </a:lnTo>
                    <a:lnTo>
                      <a:pt x="143" y="23"/>
                    </a:lnTo>
                    <a:lnTo>
                      <a:pt x="143" y="23"/>
                    </a:lnTo>
                    <a:lnTo>
                      <a:pt x="143" y="21"/>
                    </a:lnTo>
                    <a:lnTo>
                      <a:pt x="144" y="17"/>
                    </a:lnTo>
                    <a:lnTo>
                      <a:pt x="146" y="17"/>
                    </a:lnTo>
                    <a:lnTo>
                      <a:pt x="148" y="17"/>
                    </a:lnTo>
                    <a:lnTo>
                      <a:pt x="150" y="17"/>
                    </a:lnTo>
                    <a:lnTo>
                      <a:pt x="153" y="17"/>
                    </a:lnTo>
                    <a:lnTo>
                      <a:pt x="153" y="19"/>
                    </a:lnTo>
                    <a:lnTo>
                      <a:pt x="155" y="17"/>
                    </a:lnTo>
                    <a:lnTo>
                      <a:pt x="157" y="16"/>
                    </a:lnTo>
                    <a:lnTo>
                      <a:pt x="157" y="14"/>
                    </a:lnTo>
                    <a:lnTo>
                      <a:pt x="155" y="12"/>
                    </a:lnTo>
                    <a:lnTo>
                      <a:pt x="155" y="10"/>
                    </a:lnTo>
                    <a:lnTo>
                      <a:pt x="161" y="3"/>
                    </a:lnTo>
                    <a:lnTo>
                      <a:pt x="162" y="1"/>
                    </a:lnTo>
                    <a:lnTo>
                      <a:pt x="162" y="0"/>
                    </a:lnTo>
                    <a:lnTo>
                      <a:pt x="164" y="0"/>
                    </a:lnTo>
                    <a:lnTo>
                      <a:pt x="166" y="0"/>
                    </a:lnTo>
                    <a:lnTo>
                      <a:pt x="168" y="0"/>
                    </a:lnTo>
                    <a:lnTo>
                      <a:pt x="169" y="0"/>
                    </a:lnTo>
                    <a:lnTo>
                      <a:pt x="173" y="3"/>
                    </a:lnTo>
                    <a:lnTo>
                      <a:pt x="173" y="5"/>
                    </a:lnTo>
                    <a:lnTo>
                      <a:pt x="173" y="7"/>
                    </a:lnTo>
                    <a:lnTo>
                      <a:pt x="171" y="8"/>
                    </a:lnTo>
                    <a:lnTo>
                      <a:pt x="173" y="10"/>
                    </a:lnTo>
                    <a:lnTo>
                      <a:pt x="175" y="10"/>
                    </a:lnTo>
                    <a:lnTo>
                      <a:pt x="175" y="10"/>
                    </a:lnTo>
                    <a:lnTo>
                      <a:pt x="177" y="10"/>
                    </a:lnTo>
                    <a:lnTo>
                      <a:pt x="177" y="12"/>
                    </a:lnTo>
                    <a:lnTo>
                      <a:pt x="177" y="14"/>
                    </a:lnTo>
                    <a:lnTo>
                      <a:pt x="177" y="14"/>
                    </a:lnTo>
                    <a:lnTo>
                      <a:pt x="177" y="17"/>
                    </a:lnTo>
                    <a:lnTo>
                      <a:pt x="177" y="19"/>
                    </a:lnTo>
                    <a:lnTo>
                      <a:pt x="175" y="21"/>
                    </a:lnTo>
                    <a:lnTo>
                      <a:pt x="175" y="23"/>
                    </a:lnTo>
                    <a:lnTo>
                      <a:pt x="175" y="26"/>
                    </a:lnTo>
                    <a:lnTo>
                      <a:pt x="178" y="35"/>
                    </a:lnTo>
                    <a:lnTo>
                      <a:pt x="178" y="35"/>
                    </a:lnTo>
                    <a:lnTo>
                      <a:pt x="180" y="35"/>
                    </a:lnTo>
                    <a:lnTo>
                      <a:pt x="189" y="30"/>
                    </a:lnTo>
                    <a:lnTo>
                      <a:pt x="196" y="28"/>
                    </a:lnTo>
                    <a:lnTo>
                      <a:pt x="196" y="28"/>
                    </a:lnTo>
                    <a:lnTo>
                      <a:pt x="198" y="26"/>
                    </a:lnTo>
                    <a:lnTo>
                      <a:pt x="200" y="25"/>
                    </a:lnTo>
                    <a:lnTo>
                      <a:pt x="200" y="25"/>
                    </a:lnTo>
                    <a:lnTo>
                      <a:pt x="202" y="25"/>
                    </a:lnTo>
                    <a:lnTo>
                      <a:pt x="203" y="21"/>
                    </a:lnTo>
                    <a:lnTo>
                      <a:pt x="205" y="21"/>
                    </a:lnTo>
                    <a:lnTo>
                      <a:pt x="207" y="19"/>
                    </a:lnTo>
                    <a:lnTo>
                      <a:pt x="209" y="19"/>
                    </a:lnTo>
                    <a:lnTo>
                      <a:pt x="211" y="21"/>
                    </a:lnTo>
                    <a:lnTo>
                      <a:pt x="212" y="21"/>
                    </a:lnTo>
                    <a:lnTo>
                      <a:pt x="212" y="23"/>
                    </a:lnTo>
                    <a:lnTo>
                      <a:pt x="214" y="25"/>
                    </a:lnTo>
                    <a:lnTo>
                      <a:pt x="214" y="25"/>
                    </a:lnTo>
                    <a:lnTo>
                      <a:pt x="216" y="23"/>
                    </a:lnTo>
                    <a:lnTo>
                      <a:pt x="216" y="23"/>
                    </a:lnTo>
                    <a:lnTo>
                      <a:pt x="218" y="23"/>
                    </a:lnTo>
                    <a:lnTo>
                      <a:pt x="223" y="21"/>
                    </a:lnTo>
                    <a:lnTo>
                      <a:pt x="225" y="21"/>
                    </a:lnTo>
                    <a:lnTo>
                      <a:pt x="227" y="23"/>
                    </a:lnTo>
                    <a:lnTo>
                      <a:pt x="230" y="23"/>
                    </a:lnTo>
                    <a:lnTo>
                      <a:pt x="230" y="23"/>
                    </a:lnTo>
                    <a:lnTo>
                      <a:pt x="230" y="25"/>
                    </a:lnTo>
                    <a:lnTo>
                      <a:pt x="228" y="25"/>
                    </a:lnTo>
                    <a:lnTo>
                      <a:pt x="230" y="25"/>
                    </a:lnTo>
                    <a:lnTo>
                      <a:pt x="228" y="25"/>
                    </a:lnTo>
                    <a:lnTo>
                      <a:pt x="227" y="23"/>
                    </a:lnTo>
                    <a:lnTo>
                      <a:pt x="227" y="25"/>
                    </a:lnTo>
                    <a:lnTo>
                      <a:pt x="223" y="26"/>
                    </a:lnTo>
                    <a:lnTo>
                      <a:pt x="225" y="26"/>
                    </a:lnTo>
                    <a:lnTo>
                      <a:pt x="227" y="28"/>
                    </a:lnTo>
                    <a:lnTo>
                      <a:pt x="227" y="30"/>
                    </a:lnTo>
                    <a:lnTo>
                      <a:pt x="227" y="30"/>
                    </a:lnTo>
                    <a:lnTo>
                      <a:pt x="223" y="30"/>
                    </a:lnTo>
                    <a:lnTo>
                      <a:pt x="221" y="32"/>
                    </a:lnTo>
                    <a:lnTo>
                      <a:pt x="221" y="32"/>
                    </a:lnTo>
                    <a:lnTo>
                      <a:pt x="219" y="32"/>
                    </a:lnTo>
                    <a:lnTo>
                      <a:pt x="218" y="32"/>
                    </a:lnTo>
                    <a:lnTo>
                      <a:pt x="214" y="32"/>
                    </a:lnTo>
                    <a:lnTo>
                      <a:pt x="212" y="32"/>
                    </a:lnTo>
                    <a:lnTo>
                      <a:pt x="211" y="32"/>
                    </a:lnTo>
                    <a:lnTo>
                      <a:pt x="194" y="33"/>
                    </a:lnTo>
                    <a:lnTo>
                      <a:pt x="191" y="35"/>
                    </a:lnTo>
                    <a:lnTo>
                      <a:pt x="189" y="35"/>
                    </a:lnTo>
                    <a:lnTo>
                      <a:pt x="187" y="35"/>
                    </a:lnTo>
                    <a:lnTo>
                      <a:pt x="187" y="35"/>
                    </a:lnTo>
                    <a:lnTo>
                      <a:pt x="186" y="37"/>
                    </a:lnTo>
                    <a:lnTo>
                      <a:pt x="186" y="37"/>
                    </a:lnTo>
                    <a:lnTo>
                      <a:pt x="182" y="39"/>
                    </a:lnTo>
                    <a:lnTo>
                      <a:pt x="182" y="39"/>
                    </a:lnTo>
                    <a:lnTo>
                      <a:pt x="182" y="41"/>
                    </a:lnTo>
                    <a:lnTo>
                      <a:pt x="182" y="41"/>
                    </a:lnTo>
                    <a:lnTo>
                      <a:pt x="180" y="41"/>
                    </a:lnTo>
                    <a:lnTo>
                      <a:pt x="178" y="41"/>
                    </a:lnTo>
                    <a:lnTo>
                      <a:pt x="178" y="41"/>
                    </a:lnTo>
                    <a:lnTo>
                      <a:pt x="178" y="42"/>
                    </a:lnTo>
                    <a:lnTo>
                      <a:pt x="173" y="46"/>
                    </a:lnTo>
                    <a:lnTo>
                      <a:pt x="173" y="46"/>
                    </a:lnTo>
                    <a:lnTo>
                      <a:pt x="171" y="48"/>
                    </a:lnTo>
                    <a:lnTo>
                      <a:pt x="173" y="50"/>
                    </a:lnTo>
                    <a:lnTo>
                      <a:pt x="177" y="53"/>
                    </a:lnTo>
                    <a:lnTo>
                      <a:pt x="178" y="60"/>
                    </a:lnTo>
                    <a:lnTo>
                      <a:pt x="178" y="60"/>
                    </a:lnTo>
                    <a:lnTo>
                      <a:pt x="178" y="62"/>
                    </a:lnTo>
                    <a:lnTo>
                      <a:pt x="178" y="64"/>
                    </a:lnTo>
                    <a:lnTo>
                      <a:pt x="178" y="64"/>
                    </a:lnTo>
                    <a:lnTo>
                      <a:pt x="178" y="66"/>
                    </a:lnTo>
                    <a:lnTo>
                      <a:pt x="171" y="75"/>
                    </a:lnTo>
                    <a:lnTo>
                      <a:pt x="169" y="76"/>
                    </a:lnTo>
                    <a:lnTo>
                      <a:pt x="169" y="78"/>
                    </a:lnTo>
                    <a:lnTo>
                      <a:pt x="169" y="80"/>
                    </a:lnTo>
                    <a:lnTo>
                      <a:pt x="169" y="80"/>
                    </a:lnTo>
                    <a:lnTo>
                      <a:pt x="171" y="82"/>
                    </a:lnTo>
                    <a:lnTo>
                      <a:pt x="169" y="82"/>
                    </a:lnTo>
                    <a:lnTo>
                      <a:pt x="169" y="83"/>
                    </a:lnTo>
                    <a:lnTo>
                      <a:pt x="168" y="87"/>
                    </a:lnTo>
                    <a:lnTo>
                      <a:pt x="162" y="89"/>
                    </a:lnTo>
                    <a:lnTo>
                      <a:pt x="153" y="87"/>
                    </a:lnTo>
                    <a:lnTo>
                      <a:pt x="152" y="87"/>
                    </a:lnTo>
                    <a:lnTo>
                      <a:pt x="152" y="89"/>
                    </a:lnTo>
                    <a:lnTo>
                      <a:pt x="153" y="92"/>
                    </a:lnTo>
                    <a:lnTo>
                      <a:pt x="155" y="92"/>
                    </a:lnTo>
                    <a:lnTo>
                      <a:pt x="155" y="98"/>
                    </a:lnTo>
                    <a:lnTo>
                      <a:pt x="157" y="100"/>
                    </a:lnTo>
                    <a:lnTo>
                      <a:pt x="157" y="100"/>
                    </a:lnTo>
                    <a:lnTo>
                      <a:pt x="152" y="105"/>
                    </a:lnTo>
                    <a:lnTo>
                      <a:pt x="148" y="105"/>
                    </a:lnTo>
                    <a:lnTo>
                      <a:pt x="144" y="105"/>
                    </a:lnTo>
                    <a:lnTo>
                      <a:pt x="144" y="108"/>
                    </a:lnTo>
                    <a:lnTo>
                      <a:pt x="143" y="110"/>
                    </a:lnTo>
                    <a:lnTo>
                      <a:pt x="143" y="112"/>
                    </a:lnTo>
                    <a:lnTo>
                      <a:pt x="143" y="114"/>
                    </a:lnTo>
                    <a:lnTo>
                      <a:pt x="143" y="114"/>
                    </a:lnTo>
                    <a:lnTo>
                      <a:pt x="143" y="114"/>
                    </a:lnTo>
                    <a:lnTo>
                      <a:pt x="141" y="117"/>
                    </a:lnTo>
                    <a:lnTo>
                      <a:pt x="141" y="128"/>
                    </a:lnTo>
                    <a:lnTo>
                      <a:pt x="136" y="133"/>
                    </a:lnTo>
                    <a:lnTo>
                      <a:pt x="134" y="133"/>
                    </a:lnTo>
                    <a:lnTo>
                      <a:pt x="132" y="133"/>
                    </a:lnTo>
                    <a:lnTo>
                      <a:pt x="132" y="132"/>
                    </a:lnTo>
                    <a:lnTo>
                      <a:pt x="132" y="130"/>
                    </a:lnTo>
                    <a:lnTo>
                      <a:pt x="130" y="130"/>
                    </a:lnTo>
                    <a:lnTo>
                      <a:pt x="128" y="130"/>
                    </a:lnTo>
                    <a:lnTo>
                      <a:pt x="128" y="130"/>
                    </a:lnTo>
                    <a:lnTo>
                      <a:pt x="128" y="132"/>
                    </a:lnTo>
                    <a:lnTo>
                      <a:pt x="128" y="132"/>
                    </a:lnTo>
                    <a:lnTo>
                      <a:pt x="125" y="130"/>
                    </a:lnTo>
                    <a:lnTo>
                      <a:pt x="123" y="130"/>
                    </a:lnTo>
                    <a:lnTo>
                      <a:pt x="121" y="132"/>
                    </a:lnTo>
                    <a:lnTo>
                      <a:pt x="119" y="132"/>
                    </a:lnTo>
                    <a:lnTo>
                      <a:pt x="116" y="135"/>
                    </a:lnTo>
                    <a:lnTo>
                      <a:pt x="114" y="135"/>
                    </a:lnTo>
                    <a:lnTo>
                      <a:pt x="114" y="137"/>
                    </a:lnTo>
                    <a:lnTo>
                      <a:pt x="116" y="137"/>
                    </a:lnTo>
                    <a:lnTo>
                      <a:pt x="116" y="139"/>
                    </a:lnTo>
                    <a:lnTo>
                      <a:pt x="116" y="139"/>
                    </a:lnTo>
                    <a:lnTo>
                      <a:pt x="103" y="141"/>
                    </a:lnTo>
                    <a:lnTo>
                      <a:pt x="103" y="139"/>
                    </a:lnTo>
                    <a:lnTo>
                      <a:pt x="103" y="139"/>
                    </a:lnTo>
                    <a:lnTo>
                      <a:pt x="102" y="139"/>
                    </a:lnTo>
                    <a:lnTo>
                      <a:pt x="100" y="142"/>
                    </a:lnTo>
                    <a:lnTo>
                      <a:pt x="96" y="146"/>
                    </a:lnTo>
                    <a:lnTo>
                      <a:pt x="94" y="151"/>
                    </a:lnTo>
                    <a:lnTo>
                      <a:pt x="94" y="155"/>
                    </a:lnTo>
                    <a:lnTo>
                      <a:pt x="93" y="160"/>
                    </a:lnTo>
                    <a:lnTo>
                      <a:pt x="93" y="162"/>
                    </a:lnTo>
                    <a:lnTo>
                      <a:pt x="94" y="162"/>
                    </a:lnTo>
                    <a:lnTo>
                      <a:pt x="94" y="164"/>
                    </a:lnTo>
                    <a:lnTo>
                      <a:pt x="91" y="166"/>
                    </a:lnTo>
                    <a:lnTo>
                      <a:pt x="73" y="171"/>
                    </a:lnTo>
                    <a:lnTo>
                      <a:pt x="62" y="171"/>
                    </a:lnTo>
                    <a:lnTo>
                      <a:pt x="61" y="171"/>
                    </a:lnTo>
                    <a:lnTo>
                      <a:pt x="59" y="173"/>
                    </a:lnTo>
                    <a:lnTo>
                      <a:pt x="59" y="173"/>
                    </a:lnTo>
                    <a:lnTo>
                      <a:pt x="57" y="175"/>
                    </a:lnTo>
                    <a:lnTo>
                      <a:pt x="53" y="173"/>
                    </a:lnTo>
                    <a:lnTo>
                      <a:pt x="34" y="173"/>
                    </a:lnTo>
                    <a:lnTo>
                      <a:pt x="34" y="175"/>
                    </a:lnTo>
                    <a:lnTo>
                      <a:pt x="32" y="175"/>
                    </a:lnTo>
                    <a:lnTo>
                      <a:pt x="7" y="16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2" name="Freeform 3084">
                <a:extLst>
                  <a:ext uri="{FF2B5EF4-FFF2-40B4-BE49-F238E27FC236}">
                    <a16:creationId xmlns:a16="http://schemas.microsoft.com/office/drawing/2014/main" id="{0AB27E0C-9028-5340-AE74-136E4AE20845}"/>
                  </a:ext>
                </a:extLst>
              </p:cNvPr>
              <p:cNvSpPr>
                <a:spLocks/>
              </p:cNvSpPr>
              <p:nvPr/>
            </p:nvSpPr>
            <p:spPr bwMode="auto">
              <a:xfrm>
                <a:off x="3664" y="2049"/>
                <a:ext cx="230" cy="175"/>
              </a:xfrm>
              <a:custGeom>
                <a:avLst/>
                <a:gdLst>
                  <a:gd name="T0" fmla="*/ 18 w 230"/>
                  <a:gd name="T1" fmla="*/ 137 h 175"/>
                  <a:gd name="T2" fmla="*/ 2 w 230"/>
                  <a:gd name="T3" fmla="*/ 108 h 175"/>
                  <a:gd name="T4" fmla="*/ 7 w 230"/>
                  <a:gd name="T5" fmla="*/ 82 h 175"/>
                  <a:gd name="T6" fmla="*/ 16 w 230"/>
                  <a:gd name="T7" fmla="*/ 60 h 175"/>
                  <a:gd name="T8" fmla="*/ 28 w 230"/>
                  <a:gd name="T9" fmla="*/ 64 h 175"/>
                  <a:gd name="T10" fmla="*/ 41 w 230"/>
                  <a:gd name="T11" fmla="*/ 60 h 175"/>
                  <a:gd name="T12" fmla="*/ 43 w 230"/>
                  <a:gd name="T13" fmla="*/ 53 h 175"/>
                  <a:gd name="T14" fmla="*/ 57 w 230"/>
                  <a:gd name="T15" fmla="*/ 48 h 175"/>
                  <a:gd name="T16" fmla="*/ 66 w 230"/>
                  <a:gd name="T17" fmla="*/ 35 h 175"/>
                  <a:gd name="T18" fmla="*/ 69 w 230"/>
                  <a:gd name="T19" fmla="*/ 26 h 175"/>
                  <a:gd name="T20" fmla="*/ 80 w 230"/>
                  <a:gd name="T21" fmla="*/ 23 h 175"/>
                  <a:gd name="T22" fmla="*/ 93 w 230"/>
                  <a:gd name="T23" fmla="*/ 23 h 175"/>
                  <a:gd name="T24" fmla="*/ 116 w 230"/>
                  <a:gd name="T25" fmla="*/ 23 h 175"/>
                  <a:gd name="T26" fmla="*/ 132 w 230"/>
                  <a:gd name="T27" fmla="*/ 25 h 175"/>
                  <a:gd name="T28" fmla="*/ 137 w 230"/>
                  <a:gd name="T29" fmla="*/ 25 h 175"/>
                  <a:gd name="T30" fmla="*/ 143 w 230"/>
                  <a:gd name="T31" fmla="*/ 23 h 175"/>
                  <a:gd name="T32" fmla="*/ 150 w 230"/>
                  <a:gd name="T33" fmla="*/ 17 h 175"/>
                  <a:gd name="T34" fmla="*/ 157 w 230"/>
                  <a:gd name="T35" fmla="*/ 14 h 175"/>
                  <a:gd name="T36" fmla="*/ 162 w 230"/>
                  <a:gd name="T37" fmla="*/ 0 h 175"/>
                  <a:gd name="T38" fmla="*/ 173 w 230"/>
                  <a:gd name="T39" fmla="*/ 3 h 175"/>
                  <a:gd name="T40" fmla="*/ 175 w 230"/>
                  <a:gd name="T41" fmla="*/ 10 h 175"/>
                  <a:gd name="T42" fmla="*/ 177 w 230"/>
                  <a:gd name="T43" fmla="*/ 14 h 175"/>
                  <a:gd name="T44" fmla="*/ 175 w 230"/>
                  <a:gd name="T45" fmla="*/ 26 h 175"/>
                  <a:gd name="T46" fmla="*/ 196 w 230"/>
                  <a:gd name="T47" fmla="*/ 28 h 175"/>
                  <a:gd name="T48" fmla="*/ 202 w 230"/>
                  <a:gd name="T49" fmla="*/ 25 h 175"/>
                  <a:gd name="T50" fmla="*/ 211 w 230"/>
                  <a:gd name="T51" fmla="*/ 21 h 175"/>
                  <a:gd name="T52" fmla="*/ 216 w 230"/>
                  <a:gd name="T53" fmla="*/ 23 h 175"/>
                  <a:gd name="T54" fmla="*/ 227 w 230"/>
                  <a:gd name="T55" fmla="*/ 23 h 175"/>
                  <a:gd name="T56" fmla="*/ 230 w 230"/>
                  <a:gd name="T57" fmla="*/ 25 h 175"/>
                  <a:gd name="T58" fmla="*/ 225 w 230"/>
                  <a:gd name="T59" fmla="*/ 26 h 175"/>
                  <a:gd name="T60" fmla="*/ 221 w 230"/>
                  <a:gd name="T61" fmla="*/ 32 h 175"/>
                  <a:gd name="T62" fmla="*/ 212 w 230"/>
                  <a:gd name="T63" fmla="*/ 32 h 175"/>
                  <a:gd name="T64" fmla="*/ 187 w 230"/>
                  <a:gd name="T65" fmla="*/ 35 h 175"/>
                  <a:gd name="T66" fmla="*/ 182 w 230"/>
                  <a:gd name="T67" fmla="*/ 39 h 175"/>
                  <a:gd name="T68" fmla="*/ 178 w 230"/>
                  <a:gd name="T69" fmla="*/ 41 h 175"/>
                  <a:gd name="T70" fmla="*/ 173 w 230"/>
                  <a:gd name="T71" fmla="*/ 50 h 175"/>
                  <a:gd name="T72" fmla="*/ 178 w 230"/>
                  <a:gd name="T73" fmla="*/ 64 h 175"/>
                  <a:gd name="T74" fmla="*/ 169 w 230"/>
                  <a:gd name="T75" fmla="*/ 78 h 175"/>
                  <a:gd name="T76" fmla="*/ 169 w 230"/>
                  <a:gd name="T77" fmla="*/ 83 h 175"/>
                  <a:gd name="T78" fmla="*/ 152 w 230"/>
                  <a:gd name="T79" fmla="*/ 89 h 175"/>
                  <a:gd name="T80" fmla="*/ 157 w 230"/>
                  <a:gd name="T81" fmla="*/ 100 h 175"/>
                  <a:gd name="T82" fmla="*/ 143 w 230"/>
                  <a:gd name="T83" fmla="*/ 110 h 175"/>
                  <a:gd name="T84" fmla="*/ 141 w 230"/>
                  <a:gd name="T85" fmla="*/ 117 h 175"/>
                  <a:gd name="T86" fmla="*/ 132 w 230"/>
                  <a:gd name="T87" fmla="*/ 132 h 175"/>
                  <a:gd name="T88" fmla="*/ 128 w 230"/>
                  <a:gd name="T89" fmla="*/ 132 h 175"/>
                  <a:gd name="T90" fmla="*/ 119 w 230"/>
                  <a:gd name="T91" fmla="*/ 132 h 175"/>
                  <a:gd name="T92" fmla="*/ 116 w 230"/>
                  <a:gd name="T93" fmla="*/ 139 h 175"/>
                  <a:gd name="T94" fmla="*/ 102 w 230"/>
                  <a:gd name="T95" fmla="*/ 139 h 175"/>
                  <a:gd name="T96" fmla="*/ 93 w 230"/>
                  <a:gd name="T97" fmla="*/ 160 h 175"/>
                  <a:gd name="T98" fmla="*/ 73 w 230"/>
                  <a:gd name="T99" fmla="*/ 171 h 175"/>
                  <a:gd name="T100" fmla="*/ 57 w 230"/>
                  <a:gd name="T101" fmla="*/ 175 h 175"/>
                  <a:gd name="T102" fmla="*/ 7 w 230"/>
                  <a:gd name="T103"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0" h="175">
                    <a:moveTo>
                      <a:pt x="7" y="166"/>
                    </a:moveTo>
                    <a:lnTo>
                      <a:pt x="18" y="151"/>
                    </a:lnTo>
                    <a:lnTo>
                      <a:pt x="19" y="146"/>
                    </a:lnTo>
                    <a:lnTo>
                      <a:pt x="19" y="142"/>
                    </a:lnTo>
                    <a:lnTo>
                      <a:pt x="18" y="137"/>
                    </a:lnTo>
                    <a:lnTo>
                      <a:pt x="14" y="133"/>
                    </a:lnTo>
                    <a:lnTo>
                      <a:pt x="7" y="133"/>
                    </a:lnTo>
                    <a:lnTo>
                      <a:pt x="3" y="130"/>
                    </a:lnTo>
                    <a:lnTo>
                      <a:pt x="3" y="116"/>
                    </a:lnTo>
                    <a:lnTo>
                      <a:pt x="2" y="108"/>
                    </a:lnTo>
                    <a:lnTo>
                      <a:pt x="5" y="98"/>
                    </a:lnTo>
                    <a:lnTo>
                      <a:pt x="3" y="94"/>
                    </a:lnTo>
                    <a:lnTo>
                      <a:pt x="0" y="92"/>
                    </a:lnTo>
                    <a:lnTo>
                      <a:pt x="0" y="83"/>
                    </a:lnTo>
                    <a:lnTo>
                      <a:pt x="7" y="82"/>
                    </a:lnTo>
                    <a:lnTo>
                      <a:pt x="7" y="76"/>
                    </a:lnTo>
                    <a:lnTo>
                      <a:pt x="11" y="71"/>
                    </a:lnTo>
                    <a:lnTo>
                      <a:pt x="12" y="55"/>
                    </a:lnTo>
                    <a:lnTo>
                      <a:pt x="16" y="58"/>
                    </a:lnTo>
                    <a:lnTo>
                      <a:pt x="16" y="60"/>
                    </a:lnTo>
                    <a:lnTo>
                      <a:pt x="19" y="60"/>
                    </a:lnTo>
                    <a:lnTo>
                      <a:pt x="23" y="60"/>
                    </a:lnTo>
                    <a:lnTo>
                      <a:pt x="25" y="60"/>
                    </a:lnTo>
                    <a:lnTo>
                      <a:pt x="27" y="62"/>
                    </a:lnTo>
                    <a:lnTo>
                      <a:pt x="28" y="64"/>
                    </a:lnTo>
                    <a:lnTo>
                      <a:pt x="30" y="64"/>
                    </a:lnTo>
                    <a:lnTo>
                      <a:pt x="32" y="64"/>
                    </a:lnTo>
                    <a:lnTo>
                      <a:pt x="36" y="64"/>
                    </a:lnTo>
                    <a:lnTo>
                      <a:pt x="37" y="62"/>
                    </a:lnTo>
                    <a:lnTo>
                      <a:pt x="41" y="60"/>
                    </a:lnTo>
                    <a:lnTo>
                      <a:pt x="41" y="60"/>
                    </a:lnTo>
                    <a:lnTo>
                      <a:pt x="43" y="57"/>
                    </a:lnTo>
                    <a:lnTo>
                      <a:pt x="43" y="57"/>
                    </a:lnTo>
                    <a:lnTo>
                      <a:pt x="44" y="55"/>
                    </a:lnTo>
                    <a:lnTo>
                      <a:pt x="43" y="53"/>
                    </a:lnTo>
                    <a:lnTo>
                      <a:pt x="43" y="51"/>
                    </a:lnTo>
                    <a:lnTo>
                      <a:pt x="44" y="51"/>
                    </a:lnTo>
                    <a:lnTo>
                      <a:pt x="52" y="50"/>
                    </a:lnTo>
                    <a:lnTo>
                      <a:pt x="55" y="48"/>
                    </a:lnTo>
                    <a:lnTo>
                      <a:pt x="57" y="48"/>
                    </a:lnTo>
                    <a:lnTo>
                      <a:pt x="59" y="46"/>
                    </a:lnTo>
                    <a:lnTo>
                      <a:pt x="61" y="46"/>
                    </a:lnTo>
                    <a:lnTo>
                      <a:pt x="64" y="42"/>
                    </a:lnTo>
                    <a:lnTo>
                      <a:pt x="66" y="41"/>
                    </a:lnTo>
                    <a:lnTo>
                      <a:pt x="66" y="35"/>
                    </a:lnTo>
                    <a:lnTo>
                      <a:pt x="68" y="33"/>
                    </a:lnTo>
                    <a:lnTo>
                      <a:pt x="68" y="30"/>
                    </a:lnTo>
                    <a:lnTo>
                      <a:pt x="68" y="28"/>
                    </a:lnTo>
                    <a:lnTo>
                      <a:pt x="69" y="26"/>
                    </a:lnTo>
                    <a:lnTo>
                      <a:pt x="69" y="26"/>
                    </a:lnTo>
                    <a:lnTo>
                      <a:pt x="71" y="25"/>
                    </a:lnTo>
                    <a:lnTo>
                      <a:pt x="75" y="23"/>
                    </a:lnTo>
                    <a:lnTo>
                      <a:pt x="75" y="25"/>
                    </a:lnTo>
                    <a:lnTo>
                      <a:pt x="80" y="23"/>
                    </a:lnTo>
                    <a:lnTo>
                      <a:pt x="80" y="23"/>
                    </a:lnTo>
                    <a:lnTo>
                      <a:pt x="82" y="21"/>
                    </a:lnTo>
                    <a:lnTo>
                      <a:pt x="82" y="19"/>
                    </a:lnTo>
                    <a:lnTo>
                      <a:pt x="82" y="19"/>
                    </a:lnTo>
                    <a:lnTo>
                      <a:pt x="86" y="19"/>
                    </a:lnTo>
                    <a:lnTo>
                      <a:pt x="93" y="23"/>
                    </a:lnTo>
                    <a:lnTo>
                      <a:pt x="105" y="21"/>
                    </a:lnTo>
                    <a:lnTo>
                      <a:pt x="107" y="23"/>
                    </a:lnTo>
                    <a:lnTo>
                      <a:pt x="109" y="25"/>
                    </a:lnTo>
                    <a:lnTo>
                      <a:pt x="112" y="23"/>
                    </a:lnTo>
                    <a:lnTo>
                      <a:pt x="116" y="23"/>
                    </a:lnTo>
                    <a:lnTo>
                      <a:pt x="121" y="30"/>
                    </a:lnTo>
                    <a:lnTo>
                      <a:pt x="123" y="28"/>
                    </a:lnTo>
                    <a:lnTo>
                      <a:pt x="125" y="28"/>
                    </a:lnTo>
                    <a:lnTo>
                      <a:pt x="125" y="26"/>
                    </a:lnTo>
                    <a:lnTo>
                      <a:pt x="132" y="25"/>
                    </a:lnTo>
                    <a:lnTo>
                      <a:pt x="132" y="25"/>
                    </a:lnTo>
                    <a:lnTo>
                      <a:pt x="134" y="25"/>
                    </a:lnTo>
                    <a:lnTo>
                      <a:pt x="136" y="23"/>
                    </a:lnTo>
                    <a:lnTo>
                      <a:pt x="136" y="23"/>
                    </a:lnTo>
                    <a:lnTo>
                      <a:pt x="137" y="25"/>
                    </a:lnTo>
                    <a:lnTo>
                      <a:pt x="141" y="26"/>
                    </a:lnTo>
                    <a:lnTo>
                      <a:pt x="143" y="25"/>
                    </a:lnTo>
                    <a:lnTo>
                      <a:pt x="143" y="25"/>
                    </a:lnTo>
                    <a:lnTo>
                      <a:pt x="143" y="23"/>
                    </a:lnTo>
                    <a:lnTo>
                      <a:pt x="143" y="23"/>
                    </a:lnTo>
                    <a:lnTo>
                      <a:pt x="143" y="21"/>
                    </a:lnTo>
                    <a:lnTo>
                      <a:pt x="144" y="17"/>
                    </a:lnTo>
                    <a:lnTo>
                      <a:pt x="146" y="17"/>
                    </a:lnTo>
                    <a:lnTo>
                      <a:pt x="148" y="17"/>
                    </a:lnTo>
                    <a:lnTo>
                      <a:pt x="150" y="17"/>
                    </a:lnTo>
                    <a:lnTo>
                      <a:pt x="153" y="17"/>
                    </a:lnTo>
                    <a:lnTo>
                      <a:pt x="153" y="19"/>
                    </a:lnTo>
                    <a:lnTo>
                      <a:pt x="155" y="17"/>
                    </a:lnTo>
                    <a:lnTo>
                      <a:pt x="157" y="16"/>
                    </a:lnTo>
                    <a:lnTo>
                      <a:pt x="157" y="14"/>
                    </a:lnTo>
                    <a:lnTo>
                      <a:pt x="155" y="12"/>
                    </a:lnTo>
                    <a:lnTo>
                      <a:pt x="155" y="10"/>
                    </a:lnTo>
                    <a:lnTo>
                      <a:pt x="161" y="3"/>
                    </a:lnTo>
                    <a:lnTo>
                      <a:pt x="162" y="1"/>
                    </a:lnTo>
                    <a:lnTo>
                      <a:pt x="162" y="0"/>
                    </a:lnTo>
                    <a:lnTo>
                      <a:pt x="164" y="0"/>
                    </a:lnTo>
                    <a:lnTo>
                      <a:pt x="166" y="0"/>
                    </a:lnTo>
                    <a:lnTo>
                      <a:pt x="168" y="0"/>
                    </a:lnTo>
                    <a:lnTo>
                      <a:pt x="169" y="0"/>
                    </a:lnTo>
                    <a:lnTo>
                      <a:pt x="173" y="3"/>
                    </a:lnTo>
                    <a:lnTo>
                      <a:pt x="173" y="5"/>
                    </a:lnTo>
                    <a:lnTo>
                      <a:pt x="173" y="7"/>
                    </a:lnTo>
                    <a:lnTo>
                      <a:pt x="171" y="8"/>
                    </a:lnTo>
                    <a:lnTo>
                      <a:pt x="173" y="10"/>
                    </a:lnTo>
                    <a:lnTo>
                      <a:pt x="175" y="10"/>
                    </a:lnTo>
                    <a:lnTo>
                      <a:pt x="175" y="10"/>
                    </a:lnTo>
                    <a:lnTo>
                      <a:pt x="177" y="10"/>
                    </a:lnTo>
                    <a:lnTo>
                      <a:pt x="177" y="12"/>
                    </a:lnTo>
                    <a:lnTo>
                      <a:pt x="177" y="14"/>
                    </a:lnTo>
                    <a:lnTo>
                      <a:pt x="177" y="14"/>
                    </a:lnTo>
                    <a:lnTo>
                      <a:pt x="177" y="17"/>
                    </a:lnTo>
                    <a:lnTo>
                      <a:pt x="177" y="19"/>
                    </a:lnTo>
                    <a:lnTo>
                      <a:pt x="175" y="21"/>
                    </a:lnTo>
                    <a:lnTo>
                      <a:pt x="175" y="23"/>
                    </a:lnTo>
                    <a:lnTo>
                      <a:pt x="175" y="26"/>
                    </a:lnTo>
                    <a:lnTo>
                      <a:pt x="178" y="35"/>
                    </a:lnTo>
                    <a:lnTo>
                      <a:pt x="178" y="35"/>
                    </a:lnTo>
                    <a:lnTo>
                      <a:pt x="180" y="35"/>
                    </a:lnTo>
                    <a:lnTo>
                      <a:pt x="189" y="30"/>
                    </a:lnTo>
                    <a:lnTo>
                      <a:pt x="196" y="28"/>
                    </a:lnTo>
                    <a:lnTo>
                      <a:pt x="196" y="28"/>
                    </a:lnTo>
                    <a:lnTo>
                      <a:pt x="198" y="26"/>
                    </a:lnTo>
                    <a:lnTo>
                      <a:pt x="200" y="25"/>
                    </a:lnTo>
                    <a:lnTo>
                      <a:pt x="200" y="25"/>
                    </a:lnTo>
                    <a:lnTo>
                      <a:pt x="202" y="25"/>
                    </a:lnTo>
                    <a:lnTo>
                      <a:pt x="203" y="21"/>
                    </a:lnTo>
                    <a:lnTo>
                      <a:pt x="205" y="21"/>
                    </a:lnTo>
                    <a:lnTo>
                      <a:pt x="207" y="19"/>
                    </a:lnTo>
                    <a:lnTo>
                      <a:pt x="209" y="19"/>
                    </a:lnTo>
                    <a:lnTo>
                      <a:pt x="211" y="21"/>
                    </a:lnTo>
                    <a:lnTo>
                      <a:pt x="212" y="21"/>
                    </a:lnTo>
                    <a:lnTo>
                      <a:pt x="212" y="23"/>
                    </a:lnTo>
                    <a:lnTo>
                      <a:pt x="214" y="25"/>
                    </a:lnTo>
                    <a:lnTo>
                      <a:pt x="214" y="25"/>
                    </a:lnTo>
                    <a:lnTo>
                      <a:pt x="216" y="23"/>
                    </a:lnTo>
                    <a:lnTo>
                      <a:pt x="216" y="23"/>
                    </a:lnTo>
                    <a:lnTo>
                      <a:pt x="218" y="23"/>
                    </a:lnTo>
                    <a:lnTo>
                      <a:pt x="223" y="21"/>
                    </a:lnTo>
                    <a:lnTo>
                      <a:pt x="225" y="21"/>
                    </a:lnTo>
                    <a:lnTo>
                      <a:pt x="227" y="23"/>
                    </a:lnTo>
                    <a:lnTo>
                      <a:pt x="230" y="23"/>
                    </a:lnTo>
                    <a:lnTo>
                      <a:pt x="230" y="23"/>
                    </a:lnTo>
                    <a:lnTo>
                      <a:pt x="230" y="25"/>
                    </a:lnTo>
                    <a:lnTo>
                      <a:pt x="228" y="25"/>
                    </a:lnTo>
                    <a:lnTo>
                      <a:pt x="230" y="25"/>
                    </a:lnTo>
                    <a:lnTo>
                      <a:pt x="228" y="25"/>
                    </a:lnTo>
                    <a:lnTo>
                      <a:pt x="227" y="23"/>
                    </a:lnTo>
                    <a:lnTo>
                      <a:pt x="227" y="25"/>
                    </a:lnTo>
                    <a:lnTo>
                      <a:pt x="223" y="26"/>
                    </a:lnTo>
                    <a:lnTo>
                      <a:pt x="225" y="26"/>
                    </a:lnTo>
                    <a:lnTo>
                      <a:pt x="227" y="28"/>
                    </a:lnTo>
                    <a:lnTo>
                      <a:pt x="227" y="30"/>
                    </a:lnTo>
                    <a:lnTo>
                      <a:pt x="227" y="30"/>
                    </a:lnTo>
                    <a:lnTo>
                      <a:pt x="223" y="30"/>
                    </a:lnTo>
                    <a:lnTo>
                      <a:pt x="221" y="32"/>
                    </a:lnTo>
                    <a:lnTo>
                      <a:pt x="221" y="32"/>
                    </a:lnTo>
                    <a:lnTo>
                      <a:pt x="219" y="32"/>
                    </a:lnTo>
                    <a:lnTo>
                      <a:pt x="218" y="32"/>
                    </a:lnTo>
                    <a:lnTo>
                      <a:pt x="214" y="32"/>
                    </a:lnTo>
                    <a:lnTo>
                      <a:pt x="212" y="32"/>
                    </a:lnTo>
                    <a:lnTo>
                      <a:pt x="211" y="32"/>
                    </a:lnTo>
                    <a:lnTo>
                      <a:pt x="194" y="33"/>
                    </a:lnTo>
                    <a:lnTo>
                      <a:pt x="191" y="35"/>
                    </a:lnTo>
                    <a:lnTo>
                      <a:pt x="189" y="35"/>
                    </a:lnTo>
                    <a:lnTo>
                      <a:pt x="187" y="35"/>
                    </a:lnTo>
                    <a:lnTo>
                      <a:pt x="187" y="35"/>
                    </a:lnTo>
                    <a:lnTo>
                      <a:pt x="186" y="37"/>
                    </a:lnTo>
                    <a:lnTo>
                      <a:pt x="186" y="37"/>
                    </a:lnTo>
                    <a:lnTo>
                      <a:pt x="182" y="39"/>
                    </a:lnTo>
                    <a:lnTo>
                      <a:pt x="182" y="39"/>
                    </a:lnTo>
                    <a:lnTo>
                      <a:pt x="182" y="41"/>
                    </a:lnTo>
                    <a:lnTo>
                      <a:pt x="182" y="41"/>
                    </a:lnTo>
                    <a:lnTo>
                      <a:pt x="180" y="41"/>
                    </a:lnTo>
                    <a:lnTo>
                      <a:pt x="178" y="41"/>
                    </a:lnTo>
                    <a:lnTo>
                      <a:pt x="178" y="41"/>
                    </a:lnTo>
                    <a:lnTo>
                      <a:pt x="178" y="42"/>
                    </a:lnTo>
                    <a:lnTo>
                      <a:pt x="173" y="46"/>
                    </a:lnTo>
                    <a:lnTo>
                      <a:pt x="173" y="46"/>
                    </a:lnTo>
                    <a:lnTo>
                      <a:pt x="171" y="48"/>
                    </a:lnTo>
                    <a:lnTo>
                      <a:pt x="173" y="50"/>
                    </a:lnTo>
                    <a:lnTo>
                      <a:pt x="177" y="53"/>
                    </a:lnTo>
                    <a:lnTo>
                      <a:pt x="178" y="60"/>
                    </a:lnTo>
                    <a:lnTo>
                      <a:pt x="178" y="60"/>
                    </a:lnTo>
                    <a:lnTo>
                      <a:pt x="178" y="62"/>
                    </a:lnTo>
                    <a:lnTo>
                      <a:pt x="178" y="64"/>
                    </a:lnTo>
                    <a:lnTo>
                      <a:pt x="178" y="64"/>
                    </a:lnTo>
                    <a:lnTo>
                      <a:pt x="178" y="66"/>
                    </a:lnTo>
                    <a:lnTo>
                      <a:pt x="171" y="75"/>
                    </a:lnTo>
                    <a:lnTo>
                      <a:pt x="169" y="76"/>
                    </a:lnTo>
                    <a:lnTo>
                      <a:pt x="169" y="78"/>
                    </a:lnTo>
                    <a:lnTo>
                      <a:pt x="169" y="80"/>
                    </a:lnTo>
                    <a:lnTo>
                      <a:pt x="169" y="80"/>
                    </a:lnTo>
                    <a:lnTo>
                      <a:pt x="171" y="82"/>
                    </a:lnTo>
                    <a:lnTo>
                      <a:pt x="169" y="82"/>
                    </a:lnTo>
                    <a:lnTo>
                      <a:pt x="169" y="83"/>
                    </a:lnTo>
                    <a:lnTo>
                      <a:pt x="168" y="87"/>
                    </a:lnTo>
                    <a:lnTo>
                      <a:pt x="162" y="89"/>
                    </a:lnTo>
                    <a:lnTo>
                      <a:pt x="153" y="87"/>
                    </a:lnTo>
                    <a:lnTo>
                      <a:pt x="152" y="87"/>
                    </a:lnTo>
                    <a:lnTo>
                      <a:pt x="152" y="89"/>
                    </a:lnTo>
                    <a:lnTo>
                      <a:pt x="153" y="92"/>
                    </a:lnTo>
                    <a:lnTo>
                      <a:pt x="155" y="92"/>
                    </a:lnTo>
                    <a:lnTo>
                      <a:pt x="155" y="98"/>
                    </a:lnTo>
                    <a:lnTo>
                      <a:pt x="157" y="100"/>
                    </a:lnTo>
                    <a:lnTo>
                      <a:pt x="157" y="100"/>
                    </a:lnTo>
                    <a:lnTo>
                      <a:pt x="152" y="105"/>
                    </a:lnTo>
                    <a:lnTo>
                      <a:pt x="148" y="105"/>
                    </a:lnTo>
                    <a:lnTo>
                      <a:pt x="144" y="105"/>
                    </a:lnTo>
                    <a:lnTo>
                      <a:pt x="144" y="108"/>
                    </a:lnTo>
                    <a:lnTo>
                      <a:pt x="143" y="110"/>
                    </a:lnTo>
                    <a:lnTo>
                      <a:pt x="143" y="112"/>
                    </a:lnTo>
                    <a:lnTo>
                      <a:pt x="143" y="114"/>
                    </a:lnTo>
                    <a:lnTo>
                      <a:pt x="143" y="114"/>
                    </a:lnTo>
                    <a:lnTo>
                      <a:pt x="143" y="114"/>
                    </a:lnTo>
                    <a:lnTo>
                      <a:pt x="141" y="117"/>
                    </a:lnTo>
                    <a:lnTo>
                      <a:pt x="141" y="128"/>
                    </a:lnTo>
                    <a:lnTo>
                      <a:pt x="136" y="133"/>
                    </a:lnTo>
                    <a:lnTo>
                      <a:pt x="134" y="133"/>
                    </a:lnTo>
                    <a:lnTo>
                      <a:pt x="132" y="133"/>
                    </a:lnTo>
                    <a:lnTo>
                      <a:pt x="132" y="132"/>
                    </a:lnTo>
                    <a:lnTo>
                      <a:pt x="132" y="130"/>
                    </a:lnTo>
                    <a:lnTo>
                      <a:pt x="130" y="130"/>
                    </a:lnTo>
                    <a:lnTo>
                      <a:pt x="128" y="130"/>
                    </a:lnTo>
                    <a:lnTo>
                      <a:pt x="128" y="130"/>
                    </a:lnTo>
                    <a:lnTo>
                      <a:pt x="128" y="132"/>
                    </a:lnTo>
                    <a:lnTo>
                      <a:pt x="128" y="132"/>
                    </a:lnTo>
                    <a:lnTo>
                      <a:pt x="125" y="130"/>
                    </a:lnTo>
                    <a:lnTo>
                      <a:pt x="123" y="130"/>
                    </a:lnTo>
                    <a:lnTo>
                      <a:pt x="121" y="132"/>
                    </a:lnTo>
                    <a:lnTo>
                      <a:pt x="119" y="132"/>
                    </a:lnTo>
                    <a:lnTo>
                      <a:pt x="116" y="135"/>
                    </a:lnTo>
                    <a:lnTo>
                      <a:pt x="114" y="135"/>
                    </a:lnTo>
                    <a:lnTo>
                      <a:pt x="114" y="137"/>
                    </a:lnTo>
                    <a:lnTo>
                      <a:pt x="116" y="137"/>
                    </a:lnTo>
                    <a:lnTo>
                      <a:pt x="116" y="139"/>
                    </a:lnTo>
                    <a:lnTo>
                      <a:pt x="116" y="139"/>
                    </a:lnTo>
                    <a:lnTo>
                      <a:pt x="103" y="141"/>
                    </a:lnTo>
                    <a:lnTo>
                      <a:pt x="103" y="139"/>
                    </a:lnTo>
                    <a:lnTo>
                      <a:pt x="103" y="139"/>
                    </a:lnTo>
                    <a:lnTo>
                      <a:pt x="102" y="139"/>
                    </a:lnTo>
                    <a:lnTo>
                      <a:pt x="100" y="142"/>
                    </a:lnTo>
                    <a:lnTo>
                      <a:pt x="96" y="146"/>
                    </a:lnTo>
                    <a:lnTo>
                      <a:pt x="94" y="151"/>
                    </a:lnTo>
                    <a:lnTo>
                      <a:pt x="94" y="155"/>
                    </a:lnTo>
                    <a:lnTo>
                      <a:pt x="93" y="160"/>
                    </a:lnTo>
                    <a:lnTo>
                      <a:pt x="93" y="162"/>
                    </a:lnTo>
                    <a:lnTo>
                      <a:pt x="94" y="162"/>
                    </a:lnTo>
                    <a:lnTo>
                      <a:pt x="94" y="164"/>
                    </a:lnTo>
                    <a:lnTo>
                      <a:pt x="91" y="166"/>
                    </a:lnTo>
                    <a:lnTo>
                      <a:pt x="73" y="171"/>
                    </a:lnTo>
                    <a:lnTo>
                      <a:pt x="62" y="171"/>
                    </a:lnTo>
                    <a:lnTo>
                      <a:pt x="61" y="171"/>
                    </a:lnTo>
                    <a:lnTo>
                      <a:pt x="59" y="173"/>
                    </a:lnTo>
                    <a:lnTo>
                      <a:pt x="59" y="173"/>
                    </a:lnTo>
                    <a:lnTo>
                      <a:pt x="57" y="175"/>
                    </a:lnTo>
                    <a:lnTo>
                      <a:pt x="53" y="173"/>
                    </a:lnTo>
                    <a:lnTo>
                      <a:pt x="34" y="173"/>
                    </a:lnTo>
                    <a:lnTo>
                      <a:pt x="34" y="175"/>
                    </a:lnTo>
                    <a:lnTo>
                      <a:pt x="32" y="175"/>
                    </a:lnTo>
                    <a:lnTo>
                      <a:pt x="7" y="16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3" name="Freeform 3085">
                <a:extLst>
                  <a:ext uri="{FF2B5EF4-FFF2-40B4-BE49-F238E27FC236}">
                    <a16:creationId xmlns:a16="http://schemas.microsoft.com/office/drawing/2014/main" id="{24910A41-4893-4A41-AF6E-9719FDC26457}"/>
                  </a:ext>
                </a:extLst>
              </p:cNvPr>
              <p:cNvSpPr>
                <a:spLocks/>
              </p:cNvSpPr>
              <p:nvPr/>
            </p:nvSpPr>
            <p:spPr bwMode="auto">
              <a:xfrm>
                <a:off x="3414" y="2022"/>
                <a:ext cx="18" cy="18"/>
              </a:xfrm>
              <a:custGeom>
                <a:avLst/>
                <a:gdLst>
                  <a:gd name="T0" fmla="*/ 18 w 18"/>
                  <a:gd name="T1" fmla="*/ 18 h 18"/>
                  <a:gd name="T2" fmla="*/ 9 w 18"/>
                  <a:gd name="T3" fmla="*/ 16 h 18"/>
                  <a:gd name="T4" fmla="*/ 0 w 18"/>
                  <a:gd name="T5" fmla="*/ 2 h 18"/>
                  <a:gd name="T6" fmla="*/ 2 w 18"/>
                  <a:gd name="T7" fmla="*/ 0 h 18"/>
                  <a:gd name="T8" fmla="*/ 3 w 18"/>
                  <a:gd name="T9" fmla="*/ 2 h 18"/>
                  <a:gd name="T10" fmla="*/ 5 w 18"/>
                  <a:gd name="T11" fmla="*/ 3 h 18"/>
                  <a:gd name="T12" fmla="*/ 7 w 18"/>
                  <a:gd name="T13" fmla="*/ 3 h 18"/>
                  <a:gd name="T14" fmla="*/ 11 w 18"/>
                  <a:gd name="T15" fmla="*/ 3 h 18"/>
                  <a:gd name="T16" fmla="*/ 12 w 18"/>
                  <a:gd name="T17" fmla="*/ 3 h 18"/>
                  <a:gd name="T18" fmla="*/ 14 w 18"/>
                  <a:gd name="T19" fmla="*/ 3 h 18"/>
                  <a:gd name="T20" fmla="*/ 18 w 18"/>
                  <a:gd name="T21" fmla="*/ 10 h 18"/>
                  <a:gd name="T22" fmla="*/ 18 w 18"/>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18" y="18"/>
                    </a:moveTo>
                    <a:lnTo>
                      <a:pt x="9" y="16"/>
                    </a:lnTo>
                    <a:lnTo>
                      <a:pt x="0" y="2"/>
                    </a:lnTo>
                    <a:lnTo>
                      <a:pt x="2" y="0"/>
                    </a:lnTo>
                    <a:lnTo>
                      <a:pt x="3" y="2"/>
                    </a:lnTo>
                    <a:lnTo>
                      <a:pt x="5" y="3"/>
                    </a:lnTo>
                    <a:lnTo>
                      <a:pt x="7" y="3"/>
                    </a:lnTo>
                    <a:lnTo>
                      <a:pt x="11" y="3"/>
                    </a:lnTo>
                    <a:lnTo>
                      <a:pt x="12" y="3"/>
                    </a:lnTo>
                    <a:lnTo>
                      <a:pt x="14" y="3"/>
                    </a:lnTo>
                    <a:lnTo>
                      <a:pt x="18" y="10"/>
                    </a:lnTo>
                    <a:lnTo>
                      <a:pt x="18" y="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4" name="Freeform 3086">
                <a:extLst>
                  <a:ext uri="{FF2B5EF4-FFF2-40B4-BE49-F238E27FC236}">
                    <a16:creationId xmlns:a16="http://schemas.microsoft.com/office/drawing/2014/main" id="{841262ED-9A3D-EB44-8AE7-73F2F100BBAC}"/>
                  </a:ext>
                </a:extLst>
              </p:cNvPr>
              <p:cNvSpPr>
                <a:spLocks/>
              </p:cNvSpPr>
              <p:nvPr/>
            </p:nvSpPr>
            <p:spPr bwMode="auto">
              <a:xfrm>
                <a:off x="3414" y="2022"/>
                <a:ext cx="18" cy="18"/>
              </a:xfrm>
              <a:custGeom>
                <a:avLst/>
                <a:gdLst>
                  <a:gd name="T0" fmla="*/ 18 w 18"/>
                  <a:gd name="T1" fmla="*/ 18 h 18"/>
                  <a:gd name="T2" fmla="*/ 9 w 18"/>
                  <a:gd name="T3" fmla="*/ 16 h 18"/>
                  <a:gd name="T4" fmla="*/ 0 w 18"/>
                  <a:gd name="T5" fmla="*/ 2 h 18"/>
                  <a:gd name="T6" fmla="*/ 2 w 18"/>
                  <a:gd name="T7" fmla="*/ 0 h 18"/>
                  <a:gd name="T8" fmla="*/ 3 w 18"/>
                  <a:gd name="T9" fmla="*/ 2 h 18"/>
                  <a:gd name="T10" fmla="*/ 5 w 18"/>
                  <a:gd name="T11" fmla="*/ 3 h 18"/>
                  <a:gd name="T12" fmla="*/ 7 w 18"/>
                  <a:gd name="T13" fmla="*/ 3 h 18"/>
                  <a:gd name="T14" fmla="*/ 11 w 18"/>
                  <a:gd name="T15" fmla="*/ 3 h 18"/>
                  <a:gd name="T16" fmla="*/ 12 w 18"/>
                  <a:gd name="T17" fmla="*/ 3 h 18"/>
                  <a:gd name="T18" fmla="*/ 14 w 18"/>
                  <a:gd name="T19" fmla="*/ 3 h 18"/>
                  <a:gd name="T20" fmla="*/ 18 w 18"/>
                  <a:gd name="T21" fmla="*/ 10 h 18"/>
                  <a:gd name="T22" fmla="*/ 18 w 18"/>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18" y="18"/>
                    </a:moveTo>
                    <a:lnTo>
                      <a:pt x="9" y="16"/>
                    </a:lnTo>
                    <a:lnTo>
                      <a:pt x="0" y="2"/>
                    </a:lnTo>
                    <a:lnTo>
                      <a:pt x="2" y="0"/>
                    </a:lnTo>
                    <a:lnTo>
                      <a:pt x="3" y="2"/>
                    </a:lnTo>
                    <a:lnTo>
                      <a:pt x="5" y="3"/>
                    </a:lnTo>
                    <a:lnTo>
                      <a:pt x="7" y="3"/>
                    </a:lnTo>
                    <a:lnTo>
                      <a:pt x="11" y="3"/>
                    </a:lnTo>
                    <a:lnTo>
                      <a:pt x="12" y="3"/>
                    </a:lnTo>
                    <a:lnTo>
                      <a:pt x="14" y="3"/>
                    </a:lnTo>
                    <a:lnTo>
                      <a:pt x="18" y="10"/>
                    </a:lnTo>
                    <a:lnTo>
                      <a:pt x="18" y="18"/>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5" name="Freeform 3087">
                <a:extLst>
                  <a:ext uri="{FF2B5EF4-FFF2-40B4-BE49-F238E27FC236}">
                    <a16:creationId xmlns:a16="http://schemas.microsoft.com/office/drawing/2014/main" id="{E6DD161F-E0D5-9444-B5C0-89ACAB0BF0C5}"/>
                  </a:ext>
                </a:extLst>
              </p:cNvPr>
              <p:cNvSpPr>
                <a:spLocks/>
              </p:cNvSpPr>
              <p:nvPr/>
            </p:nvSpPr>
            <p:spPr bwMode="auto">
              <a:xfrm>
                <a:off x="3416" y="1975"/>
                <a:ext cx="85" cy="72"/>
              </a:xfrm>
              <a:custGeom>
                <a:avLst/>
                <a:gdLst>
                  <a:gd name="T0" fmla="*/ 25 w 85"/>
                  <a:gd name="T1" fmla="*/ 2 h 72"/>
                  <a:gd name="T2" fmla="*/ 32 w 85"/>
                  <a:gd name="T3" fmla="*/ 7 h 72"/>
                  <a:gd name="T4" fmla="*/ 37 w 85"/>
                  <a:gd name="T5" fmla="*/ 15 h 72"/>
                  <a:gd name="T6" fmla="*/ 46 w 85"/>
                  <a:gd name="T7" fmla="*/ 15 h 72"/>
                  <a:gd name="T8" fmla="*/ 50 w 85"/>
                  <a:gd name="T9" fmla="*/ 9 h 72"/>
                  <a:gd name="T10" fmla="*/ 57 w 85"/>
                  <a:gd name="T11" fmla="*/ 2 h 72"/>
                  <a:gd name="T12" fmla="*/ 76 w 85"/>
                  <a:gd name="T13" fmla="*/ 29 h 72"/>
                  <a:gd name="T14" fmla="*/ 82 w 85"/>
                  <a:gd name="T15" fmla="*/ 29 h 72"/>
                  <a:gd name="T16" fmla="*/ 85 w 85"/>
                  <a:gd name="T17" fmla="*/ 36 h 72"/>
                  <a:gd name="T18" fmla="*/ 78 w 85"/>
                  <a:gd name="T19" fmla="*/ 32 h 72"/>
                  <a:gd name="T20" fmla="*/ 73 w 85"/>
                  <a:gd name="T21" fmla="*/ 38 h 72"/>
                  <a:gd name="T22" fmla="*/ 64 w 85"/>
                  <a:gd name="T23" fmla="*/ 57 h 72"/>
                  <a:gd name="T24" fmla="*/ 62 w 85"/>
                  <a:gd name="T25" fmla="*/ 72 h 72"/>
                  <a:gd name="T26" fmla="*/ 57 w 85"/>
                  <a:gd name="T27" fmla="*/ 72 h 72"/>
                  <a:gd name="T28" fmla="*/ 53 w 85"/>
                  <a:gd name="T29" fmla="*/ 68 h 72"/>
                  <a:gd name="T30" fmla="*/ 48 w 85"/>
                  <a:gd name="T31" fmla="*/ 65 h 72"/>
                  <a:gd name="T32" fmla="*/ 53 w 85"/>
                  <a:gd name="T33" fmla="*/ 61 h 72"/>
                  <a:gd name="T34" fmla="*/ 51 w 85"/>
                  <a:gd name="T35" fmla="*/ 50 h 72"/>
                  <a:gd name="T36" fmla="*/ 39 w 85"/>
                  <a:gd name="T37" fmla="*/ 50 h 72"/>
                  <a:gd name="T38" fmla="*/ 30 w 85"/>
                  <a:gd name="T39" fmla="*/ 59 h 72"/>
                  <a:gd name="T40" fmla="*/ 25 w 85"/>
                  <a:gd name="T41" fmla="*/ 65 h 72"/>
                  <a:gd name="T42" fmla="*/ 21 w 85"/>
                  <a:gd name="T43" fmla="*/ 59 h 72"/>
                  <a:gd name="T44" fmla="*/ 25 w 85"/>
                  <a:gd name="T45" fmla="*/ 56 h 72"/>
                  <a:gd name="T46" fmla="*/ 23 w 85"/>
                  <a:gd name="T47" fmla="*/ 52 h 72"/>
                  <a:gd name="T48" fmla="*/ 21 w 85"/>
                  <a:gd name="T49" fmla="*/ 49 h 72"/>
                  <a:gd name="T50" fmla="*/ 16 w 85"/>
                  <a:gd name="T51" fmla="*/ 47 h 72"/>
                  <a:gd name="T52" fmla="*/ 12 w 85"/>
                  <a:gd name="T53" fmla="*/ 41 h 72"/>
                  <a:gd name="T54" fmla="*/ 14 w 85"/>
                  <a:gd name="T55" fmla="*/ 38 h 72"/>
                  <a:gd name="T56" fmla="*/ 9 w 85"/>
                  <a:gd name="T57" fmla="*/ 32 h 72"/>
                  <a:gd name="T58" fmla="*/ 7 w 85"/>
                  <a:gd name="T59" fmla="*/ 27 h 72"/>
                  <a:gd name="T60" fmla="*/ 9 w 85"/>
                  <a:gd name="T61" fmla="*/ 24 h 72"/>
                  <a:gd name="T62" fmla="*/ 5 w 85"/>
                  <a:gd name="T63" fmla="*/ 20 h 72"/>
                  <a:gd name="T64" fmla="*/ 0 w 85"/>
                  <a:gd name="T65" fmla="*/ 13 h 72"/>
                  <a:gd name="T66" fmla="*/ 10 w 85"/>
                  <a:gd name="T67" fmla="*/ 11 h 72"/>
                  <a:gd name="T68" fmla="*/ 16 w 85"/>
                  <a:gd name="T69" fmla="*/ 15 h 72"/>
                  <a:gd name="T70" fmla="*/ 25 w 85"/>
                  <a:gd name="T71" fmla="*/ 16 h 72"/>
                  <a:gd name="T72" fmla="*/ 25 w 85"/>
                  <a:gd name="T73" fmla="*/ 13 h 72"/>
                  <a:gd name="T74" fmla="*/ 21 w 85"/>
                  <a:gd name="T75" fmla="*/ 7 h 72"/>
                  <a:gd name="T76" fmla="*/ 19 w 85"/>
                  <a:gd name="T77"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2">
                    <a:moveTo>
                      <a:pt x="23" y="0"/>
                    </a:moveTo>
                    <a:lnTo>
                      <a:pt x="25" y="2"/>
                    </a:lnTo>
                    <a:lnTo>
                      <a:pt x="28" y="2"/>
                    </a:lnTo>
                    <a:lnTo>
                      <a:pt x="32" y="7"/>
                    </a:lnTo>
                    <a:lnTo>
                      <a:pt x="34" y="7"/>
                    </a:lnTo>
                    <a:lnTo>
                      <a:pt x="37" y="15"/>
                    </a:lnTo>
                    <a:lnTo>
                      <a:pt x="44" y="15"/>
                    </a:lnTo>
                    <a:lnTo>
                      <a:pt x="46" y="15"/>
                    </a:lnTo>
                    <a:lnTo>
                      <a:pt x="48" y="13"/>
                    </a:lnTo>
                    <a:lnTo>
                      <a:pt x="50" y="9"/>
                    </a:lnTo>
                    <a:lnTo>
                      <a:pt x="53" y="7"/>
                    </a:lnTo>
                    <a:lnTo>
                      <a:pt x="57" y="2"/>
                    </a:lnTo>
                    <a:lnTo>
                      <a:pt x="73" y="27"/>
                    </a:lnTo>
                    <a:lnTo>
                      <a:pt x="76" y="29"/>
                    </a:lnTo>
                    <a:lnTo>
                      <a:pt x="80" y="27"/>
                    </a:lnTo>
                    <a:lnTo>
                      <a:pt x="82" y="29"/>
                    </a:lnTo>
                    <a:lnTo>
                      <a:pt x="84" y="31"/>
                    </a:lnTo>
                    <a:lnTo>
                      <a:pt x="85" y="36"/>
                    </a:lnTo>
                    <a:lnTo>
                      <a:pt x="82" y="32"/>
                    </a:lnTo>
                    <a:lnTo>
                      <a:pt x="78" y="32"/>
                    </a:lnTo>
                    <a:lnTo>
                      <a:pt x="75" y="34"/>
                    </a:lnTo>
                    <a:lnTo>
                      <a:pt x="73" y="38"/>
                    </a:lnTo>
                    <a:lnTo>
                      <a:pt x="67" y="61"/>
                    </a:lnTo>
                    <a:lnTo>
                      <a:pt x="64" y="57"/>
                    </a:lnTo>
                    <a:lnTo>
                      <a:pt x="62" y="59"/>
                    </a:lnTo>
                    <a:lnTo>
                      <a:pt x="62" y="72"/>
                    </a:lnTo>
                    <a:lnTo>
                      <a:pt x="60" y="72"/>
                    </a:lnTo>
                    <a:lnTo>
                      <a:pt x="57" y="72"/>
                    </a:lnTo>
                    <a:lnTo>
                      <a:pt x="55" y="70"/>
                    </a:lnTo>
                    <a:lnTo>
                      <a:pt x="53" y="68"/>
                    </a:lnTo>
                    <a:lnTo>
                      <a:pt x="51" y="66"/>
                    </a:lnTo>
                    <a:lnTo>
                      <a:pt x="48" y="65"/>
                    </a:lnTo>
                    <a:lnTo>
                      <a:pt x="48" y="65"/>
                    </a:lnTo>
                    <a:lnTo>
                      <a:pt x="53" y="61"/>
                    </a:lnTo>
                    <a:lnTo>
                      <a:pt x="51" y="56"/>
                    </a:lnTo>
                    <a:lnTo>
                      <a:pt x="51" y="50"/>
                    </a:lnTo>
                    <a:lnTo>
                      <a:pt x="46" y="49"/>
                    </a:lnTo>
                    <a:lnTo>
                      <a:pt x="39" y="50"/>
                    </a:lnTo>
                    <a:lnTo>
                      <a:pt x="32" y="56"/>
                    </a:lnTo>
                    <a:lnTo>
                      <a:pt x="30" y="59"/>
                    </a:lnTo>
                    <a:lnTo>
                      <a:pt x="28" y="65"/>
                    </a:lnTo>
                    <a:lnTo>
                      <a:pt x="25" y="65"/>
                    </a:lnTo>
                    <a:lnTo>
                      <a:pt x="23" y="61"/>
                    </a:lnTo>
                    <a:lnTo>
                      <a:pt x="21" y="59"/>
                    </a:lnTo>
                    <a:lnTo>
                      <a:pt x="23" y="57"/>
                    </a:lnTo>
                    <a:lnTo>
                      <a:pt x="25" y="56"/>
                    </a:lnTo>
                    <a:lnTo>
                      <a:pt x="23" y="54"/>
                    </a:lnTo>
                    <a:lnTo>
                      <a:pt x="23" y="52"/>
                    </a:lnTo>
                    <a:lnTo>
                      <a:pt x="23" y="50"/>
                    </a:lnTo>
                    <a:lnTo>
                      <a:pt x="21" y="49"/>
                    </a:lnTo>
                    <a:lnTo>
                      <a:pt x="19" y="49"/>
                    </a:lnTo>
                    <a:lnTo>
                      <a:pt x="16" y="47"/>
                    </a:lnTo>
                    <a:lnTo>
                      <a:pt x="12" y="43"/>
                    </a:lnTo>
                    <a:lnTo>
                      <a:pt x="12" y="41"/>
                    </a:lnTo>
                    <a:lnTo>
                      <a:pt x="14" y="40"/>
                    </a:lnTo>
                    <a:lnTo>
                      <a:pt x="14" y="38"/>
                    </a:lnTo>
                    <a:lnTo>
                      <a:pt x="14" y="36"/>
                    </a:lnTo>
                    <a:lnTo>
                      <a:pt x="9" y="32"/>
                    </a:lnTo>
                    <a:lnTo>
                      <a:pt x="7" y="29"/>
                    </a:lnTo>
                    <a:lnTo>
                      <a:pt x="7" y="27"/>
                    </a:lnTo>
                    <a:lnTo>
                      <a:pt x="7" y="25"/>
                    </a:lnTo>
                    <a:lnTo>
                      <a:pt x="9" y="24"/>
                    </a:lnTo>
                    <a:lnTo>
                      <a:pt x="7" y="22"/>
                    </a:lnTo>
                    <a:lnTo>
                      <a:pt x="5" y="20"/>
                    </a:lnTo>
                    <a:lnTo>
                      <a:pt x="3" y="20"/>
                    </a:lnTo>
                    <a:lnTo>
                      <a:pt x="0" y="13"/>
                    </a:lnTo>
                    <a:lnTo>
                      <a:pt x="5" y="11"/>
                    </a:lnTo>
                    <a:lnTo>
                      <a:pt x="10" y="11"/>
                    </a:lnTo>
                    <a:lnTo>
                      <a:pt x="12" y="13"/>
                    </a:lnTo>
                    <a:lnTo>
                      <a:pt x="16" y="15"/>
                    </a:lnTo>
                    <a:lnTo>
                      <a:pt x="18" y="15"/>
                    </a:lnTo>
                    <a:lnTo>
                      <a:pt x="25" y="16"/>
                    </a:lnTo>
                    <a:lnTo>
                      <a:pt x="26" y="15"/>
                    </a:lnTo>
                    <a:lnTo>
                      <a:pt x="25" y="13"/>
                    </a:lnTo>
                    <a:lnTo>
                      <a:pt x="21" y="11"/>
                    </a:lnTo>
                    <a:lnTo>
                      <a:pt x="21" y="7"/>
                    </a:lnTo>
                    <a:lnTo>
                      <a:pt x="19" y="6"/>
                    </a:lnTo>
                    <a:lnTo>
                      <a:pt x="19" y="4"/>
                    </a:lnTo>
                    <a:lnTo>
                      <a:pt x="2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6" name="Freeform 3088">
                <a:extLst>
                  <a:ext uri="{FF2B5EF4-FFF2-40B4-BE49-F238E27FC236}">
                    <a16:creationId xmlns:a16="http://schemas.microsoft.com/office/drawing/2014/main" id="{C53E32FE-30FF-EF47-BC45-58533422EE42}"/>
                  </a:ext>
                </a:extLst>
              </p:cNvPr>
              <p:cNvSpPr>
                <a:spLocks/>
              </p:cNvSpPr>
              <p:nvPr/>
            </p:nvSpPr>
            <p:spPr bwMode="auto">
              <a:xfrm>
                <a:off x="3416" y="1975"/>
                <a:ext cx="85" cy="72"/>
              </a:xfrm>
              <a:custGeom>
                <a:avLst/>
                <a:gdLst>
                  <a:gd name="T0" fmla="*/ 25 w 85"/>
                  <a:gd name="T1" fmla="*/ 2 h 72"/>
                  <a:gd name="T2" fmla="*/ 32 w 85"/>
                  <a:gd name="T3" fmla="*/ 7 h 72"/>
                  <a:gd name="T4" fmla="*/ 37 w 85"/>
                  <a:gd name="T5" fmla="*/ 15 h 72"/>
                  <a:gd name="T6" fmla="*/ 46 w 85"/>
                  <a:gd name="T7" fmla="*/ 15 h 72"/>
                  <a:gd name="T8" fmla="*/ 50 w 85"/>
                  <a:gd name="T9" fmla="*/ 9 h 72"/>
                  <a:gd name="T10" fmla="*/ 57 w 85"/>
                  <a:gd name="T11" fmla="*/ 2 h 72"/>
                  <a:gd name="T12" fmla="*/ 76 w 85"/>
                  <a:gd name="T13" fmla="*/ 29 h 72"/>
                  <a:gd name="T14" fmla="*/ 82 w 85"/>
                  <a:gd name="T15" fmla="*/ 29 h 72"/>
                  <a:gd name="T16" fmla="*/ 85 w 85"/>
                  <a:gd name="T17" fmla="*/ 36 h 72"/>
                  <a:gd name="T18" fmla="*/ 78 w 85"/>
                  <a:gd name="T19" fmla="*/ 32 h 72"/>
                  <a:gd name="T20" fmla="*/ 73 w 85"/>
                  <a:gd name="T21" fmla="*/ 38 h 72"/>
                  <a:gd name="T22" fmla="*/ 64 w 85"/>
                  <a:gd name="T23" fmla="*/ 57 h 72"/>
                  <a:gd name="T24" fmla="*/ 62 w 85"/>
                  <a:gd name="T25" fmla="*/ 72 h 72"/>
                  <a:gd name="T26" fmla="*/ 57 w 85"/>
                  <a:gd name="T27" fmla="*/ 72 h 72"/>
                  <a:gd name="T28" fmla="*/ 53 w 85"/>
                  <a:gd name="T29" fmla="*/ 68 h 72"/>
                  <a:gd name="T30" fmla="*/ 48 w 85"/>
                  <a:gd name="T31" fmla="*/ 65 h 72"/>
                  <a:gd name="T32" fmla="*/ 53 w 85"/>
                  <a:gd name="T33" fmla="*/ 61 h 72"/>
                  <a:gd name="T34" fmla="*/ 51 w 85"/>
                  <a:gd name="T35" fmla="*/ 50 h 72"/>
                  <a:gd name="T36" fmla="*/ 39 w 85"/>
                  <a:gd name="T37" fmla="*/ 50 h 72"/>
                  <a:gd name="T38" fmla="*/ 30 w 85"/>
                  <a:gd name="T39" fmla="*/ 59 h 72"/>
                  <a:gd name="T40" fmla="*/ 25 w 85"/>
                  <a:gd name="T41" fmla="*/ 65 h 72"/>
                  <a:gd name="T42" fmla="*/ 21 w 85"/>
                  <a:gd name="T43" fmla="*/ 59 h 72"/>
                  <a:gd name="T44" fmla="*/ 25 w 85"/>
                  <a:gd name="T45" fmla="*/ 56 h 72"/>
                  <a:gd name="T46" fmla="*/ 23 w 85"/>
                  <a:gd name="T47" fmla="*/ 52 h 72"/>
                  <a:gd name="T48" fmla="*/ 21 w 85"/>
                  <a:gd name="T49" fmla="*/ 49 h 72"/>
                  <a:gd name="T50" fmla="*/ 16 w 85"/>
                  <a:gd name="T51" fmla="*/ 47 h 72"/>
                  <a:gd name="T52" fmla="*/ 12 w 85"/>
                  <a:gd name="T53" fmla="*/ 41 h 72"/>
                  <a:gd name="T54" fmla="*/ 14 w 85"/>
                  <a:gd name="T55" fmla="*/ 38 h 72"/>
                  <a:gd name="T56" fmla="*/ 9 w 85"/>
                  <a:gd name="T57" fmla="*/ 32 h 72"/>
                  <a:gd name="T58" fmla="*/ 7 w 85"/>
                  <a:gd name="T59" fmla="*/ 27 h 72"/>
                  <a:gd name="T60" fmla="*/ 9 w 85"/>
                  <a:gd name="T61" fmla="*/ 24 h 72"/>
                  <a:gd name="T62" fmla="*/ 5 w 85"/>
                  <a:gd name="T63" fmla="*/ 20 h 72"/>
                  <a:gd name="T64" fmla="*/ 0 w 85"/>
                  <a:gd name="T65" fmla="*/ 13 h 72"/>
                  <a:gd name="T66" fmla="*/ 10 w 85"/>
                  <a:gd name="T67" fmla="*/ 11 h 72"/>
                  <a:gd name="T68" fmla="*/ 16 w 85"/>
                  <a:gd name="T69" fmla="*/ 15 h 72"/>
                  <a:gd name="T70" fmla="*/ 25 w 85"/>
                  <a:gd name="T71" fmla="*/ 16 h 72"/>
                  <a:gd name="T72" fmla="*/ 25 w 85"/>
                  <a:gd name="T73" fmla="*/ 13 h 72"/>
                  <a:gd name="T74" fmla="*/ 21 w 85"/>
                  <a:gd name="T75" fmla="*/ 7 h 72"/>
                  <a:gd name="T76" fmla="*/ 19 w 85"/>
                  <a:gd name="T77"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2">
                    <a:moveTo>
                      <a:pt x="23" y="0"/>
                    </a:moveTo>
                    <a:lnTo>
                      <a:pt x="25" y="2"/>
                    </a:lnTo>
                    <a:lnTo>
                      <a:pt x="28" y="2"/>
                    </a:lnTo>
                    <a:lnTo>
                      <a:pt x="32" y="7"/>
                    </a:lnTo>
                    <a:lnTo>
                      <a:pt x="34" y="7"/>
                    </a:lnTo>
                    <a:lnTo>
                      <a:pt x="37" y="15"/>
                    </a:lnTo>
                    <a:lnTo>
                      <a:pt x="44" y="15"/>
                    </a:lnTo>
                    <a:lnTo>
                      <a:pt x="46" y="15"/>
                    </a:lnTo>
                    <a:lnTo>
                      <a:pt x="48" y="13"/>
                    </a:lnTo>
                    <a:lnTo>
                      <a:pt x="50" y="9"/>
                    </a:lnTo>
                    <a:lnTo>
                      <a:pt x="53" y="7"/>
                    </a:lnTo>
                    <a:lnTo>
                      <a:pt x="57" y="2"/>
                    </a:lnTo>
                    <a:lnTo>
                      <a:pt x="73" y="27"/>
                    </a:lnTo>
                    <a:lnTo>
                      <a:pt x="76" y="29"/>
                    </a:lnTo>
                    <a:lnTo>
                      <a:pt x="80" y="27"/>
                    </a:lnTo>
                    <a:lnTo>
                      <a:pt x="82" y="29"/>
                    </a:lnTo>
                    <a:lnTo>
                      <a:pt x="84" y="31"/>
                    </a:lnTo>
                    <a:lnTo>
                      <a:pt x="85" y="36"/>
                    </a:lnTo>
                    <a:lnTo>
                      <a:pt x="82" y="32"/>
                    </a:lnTo>
                    <a:lnTo>
                      <a:pt x="78" y="32"/>
                    </a:lnTo>
                    <a:lnTo>
                      <a:pt x="75" y="34"/>
                    </a:lnTo>
                    <a:lnTo>
                      <a:pt x="73" y="38"/>
                    </a:lnTo>
                    <a:lnTo>
                      <a:pt x="67" y="61"/>
                    </a:lnTo>
                    <a:lnTo>
                      <a:pt x="64" y="57"/>
                    </a:lnTo>
                    <a:lnTo>
                      <a:pt x="62" y="59"/>
                    </a:lnTo>
                    <a:lnTo>
                      <a:pt x="62" y="72"/>
                    </a:lnTo>
                    <a:lnTo>
                      <a:pt x="60" y="72"/>
                    </a:lnTo>
                    <a:lnTo>
                      <a:pt x="57" y="72"/>
                    </a:lnTo>
                    <a:lnTo>
                      <a:pt x="55" y="70"/>
                    </a:lnTo>
                    <a:lnTo>
                      <a:pt x="53" y="68"/>
                    </a:lnTo>
                    <a:lnTo>
                      <a:pt x="51" y="66"/>
                    </a:lnTo>
                    <a:lnTo>
                      <a:pt x="48" y="65"/>
                    </a:lnTo>
                    <a:lnTo>
                      <a:pt x="48" y="65"/>
                    </a:lnTo>
                    <a:lnTo>
                      <a:pt x="53" y="61"/>
                    </a:lnTo>
                    <a:lnTo>
                      <a:pt x="51" y="56"/>
                    </a:lnTo>
                    <a:lnTo>
                      <a:pt x="51" y="50"/>
                    </a:lnTo>
                    <a:lnTo>
                      <a:pt x="46" y="49"/>
                    </a:lnTo>
                    <a:lnTo>
                      <a:pt x="39" y="50"/>
                    </a:lnTo>
                    <a:lnTo>
                      <a:pt x="32" y="56"/>
                    </a:lnTo>
                    <a:lnTo>
                      <a:pt x="30" y="59"/>
                    </a:lnTo>
                    <a:lnTo>
                      <a:pt x="28" y="65"/>
                    </a:lnTo>
                    <a:lnTo>
                      <a:pt x="25" y="65"/>
                    </a:lnTo>
                    <a:lnTo>
                      <a:pt x="23" y="61"/>
                    </a:lnTo>
                    <a:lnTo>
                      <a:pt x="21" y="59"/>
                    </a:lnTo>
                    <a:lnTo>
                      <a:pt x="23" y="57"/>
                    </a:lnTo>
                    <a:lnTo>
                      <a:pt x="25" y="56"/>
                    </a:lnTo>
                    <a:lnTo>
                      <a:pt x="23" y="54"/>
                    </a:lnTo>
                    <a:lnTo>
                      <a:pt x="23" y="52"/>
                    </a:lnTo>
                    <a:lnTo>
                      <a:pt x="23" y="50"/>
                    </a:lnTo>
                    <a:lnTo>
                      <a:pt x="21" y="49"/>
                    </a:lnTo>
                    <a:lnTo>
                      <a:pt x="19" y="49"/>
                    </a:lnTo>
                    <a:lnTo>
                      <a:pt x="16" y="47"/>
                    </a:lnTo>
                    <a:lnTo>
                      <a:pt x="12" y="43"/>
                    </a:lnTo>
                    <a:lnTo>
                      <a:pt x="12" y="41"/>
                    </a:lnTo>
                    <a:lnTo>
                      <a:pt x="14" y="40"/>
                    </a:lnTo>
                    <a:lnTo>
                      <a:pt x="14" y="38"/>
                    </a:lnTo>
                    <a:lnTo>
                      <a:pt x="14" y="36"/>
                    </a:lnTo>
                    <a:lnTo>
                      <a:pt x="9" y="32"/>
                    </a:lnTo>
                    <a:lnTo>
                      <a:pt x="7" y="29"/>
                    </a:lnTo>
                    <a:lnTo>
                      <a:pt x="7" y="27"/>
                    </a:lnTo>
                    <a:lnTo>
                      <a:pt x="7" y="25"/>
                    </a:lnTo>
                    <a:lnTo>
                      <a:pt x="9" y="24"/>
                    </a:lnTo>
                    <a:lnTo>
                      <a:pt x="7" y="22"/>
                    </a:lnTo>
                    <a:lnTo>
                      <a:pt x="5" y="20"/>
                    </a:lnTo>
                    <a:lnTo>
                      <a:pt x="3" y="20"/>
                    </a:lnTo>
                    <a:lnTo>
                      <a:pt x="0" y="13"/>
                    </a:lnTo>
                    <a:lnTo>
                      <a:pt x="5" y="11"/>
                    </a:lnTo>
                    <a:lnTo>
                      <a:pt x="10" y="11"/>
                    </a:lnTo>
                    <a:lnTo>
                      <a:pt x="12" y="13"/>
                    </a:lnTo>
                    <a:lnTo>
                      <a:pt x="16" y="15"/>
                    </a:lnTo>
                    <a:lnTo>
                      <a:pt x="18" y="15"/>
                    </a:lnTo>
                    <a:lnTo>
                      <a:pt x="25" y="16"/>
                    </a:lnTo>
                    <a:lnTo>
                      <a:pt x="26" y="15"/>
                    </a:lnTo>
                    <a:lnTo>
                      <a:pt x="25" y="13"/>
                    </a:lnTo>
                    <a:lnTo>
                      <a:pt x="21" y="11"/>
                    </a:lnTo>
                    <a:lnTo>
                      <a:pt x="21" y="7"/>
                    </a:lnTo>
                    <a:lnTo>
                      <a:pt x="19" y="6"/>
                    </a:lnTo>
                    <a:lnTo>
                      <a:pt x="19" y="4"/>
                    </a:lnTo>
                    <a:lnTo>
                      <a:pt x="2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7" name="Freeform 3089">
                <a:extLst>
                  <a:ext uri="{FF2B5EF4-FFF2-40B4-BE49-F238E27FC236}">
                    <a16:creationId xmlns:a16="http://schemas.microsoft.com/office/drawing/2014/main" id="{FFD84611-6118-4842-8146-8B9E1CA49C49}"/>
                  </a:ext>
                </a:extLst>
              </p:cNvPr>
              <p:cNvSpPr>
                <a:spLocks/>
              </p:cNvSpPr>
              <p:nvPr/>
            </p:nvSpPr>
            <p:spPr bwMode="auto">
              <a:xfrm>
                <a:off x="3441" y="1647"/>
                <a:ext cx="650" cy="348"/>
              </a:xfrm>
              <a:custGeom>
                <a:avLst/>
                <a:gdLst>
                  <a:gd name="T0" fmla="*/ 132 w 650"/>
                  <a:gd name="T1" fmla="*/ 325 h 348"/>
                  <a:gd name="T2" fmla="*/ 98 w 650"/>
                  <a:gd name="T3" fmla="*/ 310 h 348"/>
                  <a:gd name="T4" fmla="*/ 69 w 650"/>
                  <a:gd name="T5" fmla="*/ 284 h 348"/>
                  <a:gd name="T6" fmla="*/ 80 w 650"/>
                  <a:gd name="T7" fmla="*/ 271 h 348"/>
                  <a:gd name="T8" fmla="*/ 87 w 650"/>
                  <a:gd name="T9" fmla="*/ 255 h 348"/>
                  <a:gd name="T10" fmla="*/ 123 w 650"/>
                  <a:gd name="T11" fmla="*/ 259 h 348"/>
                  <a:gd name="T12" fmla="*/ 123 w 650"/>
                  <a:gd name="T13" fmla="*/ 241 h 348"/>
                  <a:gd name="T14" fmla="*/ 107 w 650"/>
                  <a:gd name="T15" fmla="*/ 218 h 348"/>
                  <a:gd name="T16" fmla="*/ 60 w 650"/>
                  <a:gd name="T17" fmla="*/ 219 h 348"/>
                  <a:gd name="T18" fmla="*/ 25 w 650"/>
                  <a:gd name="T19" fmla="*/ 227 h 348"/>
                  <a:gd name="T20" fmla="*/ 30 w 650"/>
                  <a:gd name="T21" fmla="*/ 203 h 348"/>
                  <a:gd name="T22" fmla="*/ 10 w 650"/>
                  <a:gd name="T23" fmla="*/ 193 h 348"/>
                  <a:gd name="T24" fmla="*/ 9 w 650"/>
                  <a:gd name="T25" fmla="*/ 164 h 348"/>
                  <a:gd name="T26" fmla="*/ 14 w 650"/>
                  <a:gd name="T27" fmla="*/ 134 h 348"/>
                  <a:gd name="T28" fmla="*/ 32 w 650"/>
                  <a:gd name="T29" fmla="*/ 127 h 348"/>
                  <a:gd name="T30" fmla="*/ 55 w 650"/>
                  <a:gd name="T31" fmla="*/ 112 h 348"/>
                  <a:gd name="T32" fmla="*/ 75 w 650"/>
                  <a:gd name="T33" fmla="*/ 100 h 348"/>
                  <a:gd name="T34" fmla="*/ 91 w 650"/>
                  <a:gd name="T35" fmla="*/ 98 h 348"/>
                  <a:gd name="T36" fmla="*/ 114 w 650"/>
                  <a:gd name="T37" fmla="*/ 107 h 348"/>
                  <a:gd name="T38" fmla="*/ 130 w 650"/>
                  <a:gd name="T39" fmla="*/ 128 h 348"/>
                  <a:gd name="T40" fmla="*/ 137 w 650"/>
                  <a:gd name="T41" fmla="*/ 125 h 348"/>
                  <a:gd name="T42" fmla="*/ 162 w 650"/>
                  <a:gd name="T43" fmla="*/ 119 h 348"/>
                  <a:gd name="T44" fmla="*/ 187 w 650"/>
                  <a:gd name="T45" fmla="*/ 114 h 348"/>
                  <a:gd name="T46" fmla="*/ 207 w 650"/>
                  <a:gd name="T47" fmla="*/ 130 h 348"/>
                  <a:gd name="T48" fmla="*/ 237 w 650"/>
                  <a:gd name="T49" fmla="*/ 123 h 348"/>
                  <a:gd name="T50" fmla="*/ 216 w 650"/>
                  <a:gd name="T51" fmla="*/ 94 h 348"/>
                  <a:gd name="T52" fmla="*/ 228 w 650"/>
                  <a:gd name="T53" fmla="*/ 71 h 348"/>
                  <a:gd name="T54" fmla="*/ 244 w 650"/>
                  <a:gd name="T55" fmla="*/ 59 h 348"/>
                  <a:gd name="T56" fmla="*/ 237 w 650"/>
                  <a:gd name="T57" fmla="*/ 50 h 348"/>
                  <a:gd name="T58" fmla="*/ 239 w 650"/>
                  <a:gd name="T59" fmla="*/ 39 h 348"/>
                  <a:gd name="T60" fmla="*/ 262 w 650"/>
                  <a:gd name="T61" fmla="*/ 37 h 348"/>
                  <a:gd name="T62" fmla="*/ 282 w 650"/>
                  <a:gd name="T63" fmla="*/ 32 h 348"/>
                  <a:gd name="T64" fmla="*/ 300 w 650"/>
                  <a:gd name="T65" fmla="*/ 23 h 348"/>
                  <a:gd name="T66" fmla="*/ 344 w 650"/>
                  <a:gd name="T67" fmla="*/ 12 h 348"/>
                  <a:gd name="T68" fmla="*/ 359 w 650"/>
                  <a:gd name="T69" fmla="*/ 2 h 348"/>
                  <a:gd name="T70" fmla="*/ 375 w 650"/>
                  <a:gd name="T71" fmla="*/ 3 h 348"/>
                  <a:gd name="T72" fmla="*/ 391 w 650"/>
                  <a:gd name="T73" fmla="*/ 16 h 348"/>
                  <a:gd name="T74" fmla="*/ 398 w 650"/>
                  <a:gd name="T75" fmla="*/ 34 h 348"/>
                  <a:gd name="T76" fmla="*/ 412 w 650"/>
                  <a:gd name="T77" fmla="*/ 34 h 348"/>
                  <a:gd name="T78" fmla="*/ 428 w 650"/>
                  <a:gd name="T79" fmla="*/ 41 h 348"/>
                  <a:gd name="T80" fmla="*/ 428 w 650"/>
                  <a:gd name="T81" fmla="*/ 46 h 348"/>
                  <a:gd name="T82" fmla="*/ 442 w 650"/>
                  <a:gd name="T83" fmla="*/ 50 h 348"/>
                  <a:gd name="T84" fmla="*/ 460 w 650"/>
                  <a:gd name="T85" fmla="*/ 41 h 348"/>
                  <a:gd name="T86" fmla="*/ 485 w 650"/>
                  <a:gd name="T87" fmla="*/ 30 h 348"/>
                  <a:gd name="T88" fmla="*/ 501 w 650"/>
                  <a:gd name="T89" fmla="*/ 59 h 348"/>
                  <a:gd name="T90" fmla="*/ 551 w 650"/>
                  <a:gd name="T91" fmla="*/ 114 h 348"/>
                  <a:gd name="T92" fmla="*/ 573 w 650"/>
                  <a:gd name="T93" fmla="*/ 125 h 348"/>
                  <a:gd name="T94" fmla="*/ 592 w 650"/>
                  <a:gd name="T95" fmla="*/ 119 h 348"/>
                  <a:gd name="T96" fmla="*/ 603 w 650"/>
                  <a:gd name="T97" fmla="*/ 135 h 348"/>
                  <a:gd name="T98" fmla="*/ 619 w 650"/>
                  <a:gd name="T99" fmla="*/ 152 h 348"/>
                  <a:gd name="T100" fmla="*/ 642 w 650"/>
                  <a:gd name="T101" fmla="*/ 153 h 348"/>
                  <a:gd name="T102" fmla="*/ 639 w 650"/>
                  <a:gd name="T103" fmla="*/ 182 h 348"/>
                  <a:gd name="T104" fmla="*/ 598 w 650"/>
                  <a:gd name="T105" fmla="*/ 216 h 348"/>
                  <a:gd name="T106" fmla="*/ 535 w 650"/>
                  <a:gd name="T107" fmla="*/ 266 h 348"/>
                  <a:gd name="T108" fmla="*/ 539 w 650"/>
                  <a:gd name="T109" fmla="*/ 321 h 348"/>
                  <a:gd name="T110" fmla="*/ 489 w 650"/>
                  <a:gd name="T111" fmla="*/ 305 h 348"/>
                  <a:gd name="T112" fmla="*/ 439 w 650"/>
                  <a:gd name="T113" fmla="*/ 302 h 348"/>
                  <a:gd name="T114" fmla="*/ 403 w 650"/>
                  <a:gd name="T115" fmla="*/ 310 h 348"/>
                  <a:gd name="T116" fmla="*/ 382 w 650"/>
                  <a:gd name="T117" fmla="*/ 325 h 348"/>
                  <a:gd name="T118" fmla="*/ 342 w 650"/>
                  <a:gd name="T119" fmla="*/ 343 h 348"/>
                  <a:gd name="T120" fmla="*/ 305 w 650"/>
                  <a:gd name="T121" fmla="*/ 29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348">
                    <a:moveTo>
                      <a:pt x="151" y="262"/>
                    </a:moveTo>
                    <a:lnTo>
                      <a:pt x="151" y="341"/>
                    </a:lnTo>
                    <a:lnTo>
                      <a:pt x="148" y="343"/>
                    </a:lnTo>
                    <a:lnTo>
                      <a:pt x="142" y="343"/>
                    </a:lnTo>
                    <a:lnTo>
                      <a:pt x="139" y="341"/>
                    </a:lnTo>
                    <a:lnTo>
                      <a:pt x="135" y="332"/>
                    </a:lnTo>
                    <a:lnTo>
                      <a:pt x="134" y="330"/>
                    </a:lnTo>
                    <a:lnTo>
                      <a:pt x="132" y="325"/>
                    </a:lnTo>
                    <a:lnTo>
                      <a:pt x="130" y="323"/>
                    </a:lnTo>
                    <a:lnTo>
                      <a:pt x="121" y="319"/>
                    </a:lnTo>
                    <a:lnTo>
                      <a:pt x="119" y="319"/>
                    </a:lnTo>
                    <a:lnTo>
                      <a:pt x="103" y="323"/>
                    </a:lnTo>
                    <a:lnTo>
                      <a:pt x="94" y="332"/>
                    </a:lnTo>
                    <a:lnTo>
                      <a:pt x="94" y="319"/>
                    </a:lnTo>
                    <a:lnTo>
                      <a:pt x="98" y="316"/>
                    </a:lnTo>
                    <a:lnTo>
                      <a:pt x="98" y="310"/>
                    </a:lnTo>
                    <a:lnTo>
                      <a:pt x="94" y="309"/>
                    </a:lnTo>
                    <a:lnTo>
                      <a:pt x="91" y="309"/>
                    </a:lnTo>
                    <a:lnTo>
                      <a:pt x="85" y="307"/>
                    </a:lnTo>
                    <a:lnTo>
                      <a:pt x="82" y="302"/>
                    </a:lnTo>
                    <a:lnTo>
                      <a:pt x="76" y="302"/>
                    </a:lnTo>
                    <a:lnTo>
                      <a:pt x="75" y="291"/>
                    </a:lnTo>
                    <a:lnTo>
                      <a:pt x="73" y="285"/>
                    </a:lnTo>
                    <a:lnTo>
                      <a:pt x="69" y="284"/>
                    </a:lnTo>
                    <a:lnTo>
                      <a:pt x="67" y="278"/>
                    </a:lnTo>
                    <a:lnTo>
                      <a:pt x="60" y="277"/>
                    </a:lnTo>
                    <a:lnTo>
                      <a:pt x="57" y="271"/>
                    </a:lnTo>
                    <a:lnTo>
                      <a:pt x="60" y="269"/>
                    </a:lnTo>
                    <a:lnTo>
                      <a:pt x="66" y="269"/>
                    </a:lnTo>
                    <a:lnTo>
                      <a:pt x="73" y="271"/>
                    </a:lnTo>
                    <a:lnTo>
                      <a:pt x="75" y="271"/>
                    </a:lnTo>
                    <a:lnTo>
                      <a:pt x="80" y="271"/>
                    </a:lnTo>
                    <a:lnTo>
                      <a:pt x="76" y="266"/>
                    </a:lnTo>
                    <a:lnTo>
                      <a:pt x="76" y="260"/>
                    </a:lnTo>
                    <a:lnTo>
                      <a:pt x="78" y="257"/>
                    </a:lnTo>
                    <a:lnTo>
                      <a:pt x="80" y="257"/>
                    </a:lnTo>
                    <a:lnTo>
                      <a:pt x="80" y="259"/>
                    </a:lnTo>
                    <a:lnTo>
                      <a:pt x="84" y="259"/>
                    </a:lnTo>
                    <a:lnTo>
                      <a:pt x="87" y="257"/>
                    </a:lnTo>
                    <a:lnTo>
                      <a:pt x="87" y="255"/>
                    </a:lnTo>
                    <a:lnTo>
                      <a:pt x="91" y="252"/>
                    </a:lnTo>
                    <a:lnTo>
                      <a:pt x="96" y="252"/>
                    </a:lnTo>
                    <a:lnTo>
                      <a:pt x="105" y="257"/>
                    </a:lnTo>
                    <a:lnTo>
                      <a:pt x="109" y="255"/>
                    </a:lnTo>
                    <a:lnTo>
                      <a:pt x="112" y="253"/>
                    </a:lnTo>
                    <a:lnTo>
                      <a:pt x="114" y="253"/>
                    </a:lnTo>
                    <a:lnTo>
                      <a:pt x="116" y="255"/>
                    </a:lnTo>
                    <a:lnTo>
                      <a:pt x="123" y="259"/>
                    </a:lnTo>
                    <a:lnTo>
                      <a:pt x="126" y="259"/>
                    </a:lnTo>
                    <a:lnTo>
                      <a:pt x="130" y="259"/>
                    </a:lnTo>
                    <a:lnTo>
                      <a:pt x="132" y="257"/>
                    </a:lnTo>
                    <a:lnTo>
                      <a:pt x="130" y="253"/>
                    </a:lnTo>
                    <a:lnTo>
                      <a:pt x="132" y="253"/>
                    </a:lnTo>
                    <a:lnTo>
                      <a:pt x="126" y="244"/>
                    </a:lnTo>
                    <a:lnTo>
                      <a:pt x="125" y="243"/>
                    </a:lnTo>
                    <a:lnTo>
                      <a:pt x="123" y="241"/>
                    </a:lnTo>
                    <a:lnTo>
                      <a:pt x="119" y="241"/>
                    </a:lnTo>
                    <a:lnTo>
                      <a:pt x="116" y="235"/>
                    </a:lnTo>
                    <a:lnTo>
                      <a:pt x="114" y="228"/>
                    </a:lnTo>
                    <a:lnTo>
                      <a:pt x="112" y="225"/>
                    </a:lnTo>
                    <a:lnTo>
                      <a:pt x="112" y="227"/>
                    </a:lnTo>
                    <a:lnTo>
                      <a:pt x="109" y="221"/>
                    </a:lnTo>
                    <a:lnTo>
                      <a:pt x="109" y="221"/>
                    </a:lnTo>
                    <a:lnTo>
                      <a:pt x="107" y="218"/>
                    </a:lnTo>
                    <a:lnTo>
                      <a:pt x="101" y="214"/>
                    </a:lnTo>
                    <a:lnTo>
                      <a:pt x="98" y="212"/>
                    </a:lnTo>
                    <a:lnTo>
                      <a:pt x="98" y="212"/>
                    </a:lnTo>
                    <a:lnTo>
                      <a:pt x="94" y="210"/>
                    </a:lnTo>
                    <a:lnTo>
                      <a:pt x="85" y="214"/>
                    </a:lnTo>
                    <a:lnTo>
                      <a:pt x="84" y="212"/>
                    </a:lnTo>
                    <a:lnTo>
                      <a:pt x="71" y="210"/>
                    </a:lnTo>
                    <a:lnTo>
                      <a:pt x="60" y="219"/>
                    </a:lnTo>
                    <a:lnTo>
                      <a:pt x="34" y="225"/>
                    </a:lnTo>
                    <a:lnTo>
                      <a:pt x="39" y="230"/>
                    </a:lnTo>
                    <a:lnTo>
                      <a:pt x="35" y="232"/>
                    </a:lnTo>
                    <a:lnTo>
                      <a:pt x="32" y="230"/>
                    </a:lnTo>
                    <a:lnTo>
                      <a:pt x="32" y="228"/>
                    </a:lnTo>
                    <a:lnTo>
                      <a:pt x="30" y="228"/>
                    </a:lnTo>
                    <a:lnTo>
                      <a:pt x="26" y="228"/>
                    </a:lnTo>
                    <a:lnTo>
                      <a:pt x="25" y="227"/>
                    </a:lnTo>
                    <a:lnTo>
                      <a:pt x="25" y="225"/>
                    </a:lnTo>
                    <a:lnTo>
                      <a:pt x="26" y="223"/>
                    </a:lnTo>
                    <a:lnTo>
                      <a:pt x="26" y="221"/>
                    </a:lnTo>
                    <a:lnTo>
                      <a:pt x="28" y="221"/>
                    </a:lnTo>
                    <a:lnTo>
                      <a:pt x="32" y="223"/>
                    </a:lnTo>
                    <a:lnTo>
                      <a:pt x="35" y="221"/>
                    </a:lnTo>
                    <a:lnTo>
                      <a:pt x="32" y="205"/>
                    </a:lnTo>
                    <a:lnTo>
                      <a:pt x="30" y="203"/>
                    </a:lnTo>
                    <a:lnTo>
                      <a:pt x="28" y="202"/>
                    </a:lnTo>
                    <a:lnTo>
                      <a:pt x="28" y="200"/>
                    </a:lnTo>
                    <a:lnTo>
                      <a:pt x="25" y="196"/>
                    </a:lnTo>
                    <a:lnTo>
                      <a:pt x="17" y="196"/>
                    </a:lnTo>
                    <a:lnTo>
                      <a:pt x="14" y="196"/>
                    </a:lnTo>
                    <a:lnTo>
                      <a:pt x="14" y="198"/>
                    </a:lnTo>
                    <a:lnTo>
                      <a:pt x="10" y="194"/>
                    </a:lnTo>
                    <a:lnTo>
                      <a:pt x="10" y="193"/>
                    </a:lnTo>
                    <a:lnTo>
                      <a:pt x="9" y="191"/>
                    </a:lnTo>
                    <a:lnTo>
                      <a:pt x="10" y="189"/>
                    </a:lnTo>
                    <a:lnTo>
                      <a:pt x="9" y="185"/>
                    </a:lnTo>
                    <a:lnTo>
                      <a:pt x="9" y="184"/>
                    </a:lnTo>
                    <a:lnTo>
                      <a:pt x="0" y="182"/>
                    </a:lnTo>
                    <a:lnTo>
                      <a:pt x="3" y="168"/>
                    </a:lnTo>
                    <a:lnTo>
                      <a:pt x="7" y="166"/>
                    </a:lnTo>
                    <a:lnTo>
                      <a:pt x="9" y="164"/>
                    </a:lnTo>
                    <a:lnTo>
                      <a:pt x="7" y="162"/>
                    </a:lnTo>
                    <a:lnTo>
                      <a:pt x="5" y="159"/>
                    </a:lnTo>
                    <a:lnTo>
                      <a:pt x="7" y="146"/>
                    </a:lnTo>
                    <a:lnTo>
                      <a:pt x="12" y="143"/>
                    </a:lnTo>
                    <a:lnTo>
                      <a:pt x="12" y="141"/>
                    </a:lnTo>
                    <a:lnTo>
                      <a:pt x="12" y="139"/>
                    </a:lnTo>
                    <a:lnTo>
                      <a:pt x="14" y="137"/>
                    </a:lnTo>
                    <a:lnTo>
                      <a:pt x="14" y="134"/>
                    </a:lnTo>
                    <a:lnTo>
                      <a:pt x="16" y="130"/>
                    </a:lnTo>
                    <a:lnTo>
                      <a:pt x="17" y="132"/>
                    </a:lnTo>
                    <a:lnTo>
                      <a:pt x="17" y="134"/>
                    </a:lnTo>
                    <a:lnTo>
                      <a:pt x="23" y="137"/>
                    </a:lnTo>
                    <a:lnTo>
                      <a:pt x="26" y="148"/>
                    </a:lnTo>
                    <a:lnTo>
                      <a:pt x="30" y="148"/>
                    </a:lnTo>
                    <a:lnTo>
                      <a:pt x="37" y="143"/>
                    </a:lnTo>
                    <a:lnTo>
                      <a:pt x="32" y="127"/>
                    </a:lnTo>
                    <a:lnTo>
                      <a:pt x="35" y="128"/>
                    </a:lnTo>
                    <a:lnTo>
                      <a:pt x="44" y="121"/>
                    </a:lnTo>
                    <a:lnTo>
                      <a:pt x="46" y="119"/>
                    </a:lnTo>
                    <a:lnTo>
                      <a:pt x="46" y="114"/>
                    </a:lnTo>
                    <a:lnTo>
                      <a:pt x="48" y="114"/>
                    </a:lnTo>
                    <a:lnTo>
                      <a:pt x="51" y="114"/>
                    </a:lnTo>
                    <a:lnTo>
                      <a:pt x="53" y="114"/>
                    </a:lnTo>
                    <a:lnTo>
                      <a:pt x="55" y="112"/>
                    </a:lnTo>
                    <a:lnTo>
                      <a:pt x="59" y="110"/>
                    </a:lnTo>
                    <a:lnTo>
                      <a:pt x="60" y="109"/>
                    </a:lnTo>
                    <a:lnTo>
                      <a:pt x="62" y="107"/>
                    </a:lnTo>
                    <a:lnTo>
                      <a:pt x="64" y="105"/>
                    </a:lnTo>
                    <a:lnTo>
                      <a:pt x="64" y="103"/>
                    </a:lnTo>
                    <a:lnTo>
                      <a:pt x="66" y="102"/>
                    </a:lnTo>
                    <a:lnTo>
                      <a:pt x="71" y="100"/>
                    </a:lnTo>
                    <a:lnTo>
                      <a:pt x="75" y="100"/>
                    </a:lnTo>
                    <a:lnTo>
                      <a:pt x="76" y="105"/>
                    </a:lnTo>
                    <a:lnTo>
                      <a:pt x="82" y="103"/>
                    </a:lnTo>
                    <a:lnTo>
                      <a:pt x="84" y="105"/>
                    </a:lnTo>
                    <a:lnTo>
                      <a:pt x="84" y="103"/>
                    </a:lnTo>
                    <a:lnTo>
                      <a:pt x="85" y="102"/>
                    </a:lnTo>
                    <a:lnTo>
                      <a:pt x="85" y="98"/>
                    </a:lnTo>
                    <a:lnTo>
                      <a:pt x="89" y="100"/>
                    </a:lnTo>
                    <a:lnTo>
                      <a:pt x="91" y="98"/>
                    </a:lnTo>
                    <a:lnTo>
                      <a:pt x="92" y="98"/>
                    </a:lnTo>
                    <a:lnTo>
                      <a:pt x="94" y="103"/>
                    </a:lnTo>
                    <a:lnTo>
                      <a:pt x="96" y="105"/>
                    </a:lnTo>
                    <a:lnTo>
                      <a:pt x="101" y="103"/>
                    </a:lnTo>
                    <a:lnTo>
                      <a:pt x="103" y="105"/>
                    </a:lnTo>
                    <a:lnTo>
                      <a:pt x="107" y="103"/>
                    </a:lnTo>
                    <a:lnTo>
                      <a:pt x="110" y="103"/>
                    </a:lnTo>
                    <a:lnTo>
                      <a:pt x="114" y="107"/>
                    </a:lnTo>
                    <a:lnTo>
                      <a:pt x="116" y="110"/>
                    </a:lnTo>
                    <a:lnTo>
                      <a:pt x="121" y="114"/>
                    </a:lnTo>
                    <a:lnTo>
                      <a:pt x="123" y="116"/>
                    </a:lnTo>
                    <a:lnTo>
                      <a:pt x="123" y="118"/>
                    </a:lnTo>
                    <a:lnTo>
                      <a:pt x="126" y="121"/>
                    </a:lnTo>
                    <a:lnTo>
                      <a:pt x="126" y="127"/>
                    </a:lnTo>
                    <a:lnTo>
                      <a:pt x="128" y="128"/>
                    </a:lnTo>
                    <a:lnTo>
                      <a:pt x="130" y="128"/>
                    </a:lnTo>
                    <a:lnTo>
                      <a:pt x="130" y="121"/>
                    </a:lnTo>
                    <a:lnTo>
                      <a:pt x="128" y="119"/>
                    </a:lnTo>
                    <a:lnTo>
                      <a:pt x="130" y="118"/>
                    </a:lnTo>
                    <a:lnTo>
                      <a:pt x="134" y="118"/>
                    </a:lnTo>
                    <a:lnTo>
                      <a:pt x="134" y="119"/>
                    </a:lnTo>
                    <a:lnTo>
                      <a:pt x="135" y="121"/>
                    </a:lnTo>
                    <a:lnTo>
                      <a:pt x="135" y="123"/>
                    </a:lnTo>
                    <a:lnTo>
                      <a:pt x="137" y="125"/>
                    </a:lnTo>
                    <a:lnTo>
                      <a:pt x="146" y="128"/>
                    </a:lnTo>
                    <a:lnTo>
                      <a:pt x="150" y="128"/>
                    </a:lnTo>
                    <a:lnTo>
                      <a:pt x="155" y="123"/>
                    </a:lnTo>
                    <a:lnTo>
                      <a:pt x="155" y="121"/>
                    </a:lnTo>
                    <a:lnTo>
                      <a:pt x="157" y="119"/>
                    </a:lnTo>
                    <a:lnTo>
                      <a:pt x="159" y="119"/>
                    </a:lnTo>
                    <a:lnTo>
                      <a:pt x="160" y="118"/>
                    </a:lnTo>
                    <a:lnTo>
                      <a:pt x="162" y="119"/>
                    </a:lnTo>
                    <a:lnTo>
                      <a:pt x="164" y="116"/>
                    </a:lnTo>
                    <a:lnTo>
                      <a:pt x="167" y="118"/>
                    </a:lnTo>
                    <a:lnTo>
                      <a:pt x="169" y="116"/>
                    </a:lnTo>
                    <a:lnTo>
                      <a:pt x="175" y="121"/>
                    </a:lnTo>
                    <a:lnTo>
                      <a:pt x="180" y="118"/>
                    </a:lnTo>
                    <a:lnTo>
                      <a:pt x="180" y="116"/>
                    </a:lnTo>
                    <a:lnTo>
                      <a:pt x="185" y="116"/>
                    </a:lnTo>
                    <a:lnTo>
                      <a:pt x="187" y="114"/>
                    </a:lnTo>
                    <a:lnTo>
                      <a:pt x="191" y="116"/>
                    </a:lnTo>
                    <a:lnTo>
                      <a:pt x="192" y="118"/>
                    </a:lnTo>
                    <a:lnTo>
                      <a:pt x="192" y="123"/>
                    </a:lnTo>
                    <a:lnTo>
                      <a:pt x="196" y="127"/>
                    </a:lnTo>
                    <a:lnTo>
                      <a:pt x="201" y="127"/>
                    </a:lnTo>
                    <a:lnTo>
                      <a:pt x="205" y="127"/>
                    </a:lnTo>
                    <a:lnTo>
                      <a:pt x="205" y="127"/>
                    </a:lnTo>
                    <a:lnTo>
                      <a:pt x="207" y="130"/>
                    </a:lnTo>
                    <a:lnTo>
                      <a:pt x="212" y="130"/>
                    </a:lnTo>
                    <a:lnTo>
                      <a:pt x="214" y="128"/>
                    </a:lnTo>
                    <a:lnTo>
                      <a:pt x="216" y="121"/>
                    </a:lnTo>
                    <a:lnTo>
                      <a:pt x="219" y="123"/>
                    </a:lnTo>
                    <a:lnTo>
                      <a:pt x="221" y="127"/>
                    </a:lnTo>
                    <a:lnTo>
                      <a:pt x="232" y="127"/>
                    </a:lnTo>
                    <a:lnTo>
                      <a:pt x="234" y="125"/>
                    </a:lnTo>
                    <a:lnTo>
                      <a:pt x="237" y="123"/>
                    </a:lnTo>
                    <a:lnTo>
                      <a:pt x="242" y="110"/>
                    </a:lnTo>
                    <a:lnTo>
                      <a:pt x="241" y="107"/>
                    </a:lnTo>
                    <a:lnTo>
                      <a:pt x="232" y="105"/>
                    </a:lnTo>
                    <a:lnTo>
                      <a:pt x="228" y="102"/>
                    </a:lnTo>
                    <a:lnTo>
                      <a:pt x="221" y="100"/>
                    </a:lnTo>
                    <a:lnTo>
                      <a:pt x="221" y="98"/>
                    </a:lnTo>
                    <a:lnTo>
                      <a:pt x="221" y="96"/>
                    </a:lnTo>
                    <a:lnTo>
                      <a:pt x="216" y="94"/>
                    </a:lnTo>
                    <a:lnTo>
                      <a:pt x="216" y="93"/>
                    </a:lnTo>
                    <a:lnTo>
                      <a:pt x="217" y="93"/>
                    </a:lnTo>
                    <a:lnTo>
                      <a:pt x="221" y="89"/>
                    </a:lnTo>
                    <a:lnTo>
                      <a:pt x="230" y="85"/>
                    </a:lnTo>
                    <a:lnTo>
                      <a:pt x="232" y="84"/>
                    </a:lnTo>
                    <a:lnTo>
                      <a:pt x="232" y="80"/>
                    </a:lnTo>
                    <a:lnTo>
                      <a:pt x="226" y="73"/>
                    </a:lnTo>
                    <a:lnTo>
                      <a:pt x="228" y="71"/>
                    </a:lnTo>
                    <a:lnTo>
                      <a:pt x="230" y="69"/>
                    </a:lnTo>
                    <a:lnTo>
                      <a:pt x="232" y="68"/>
                    </a:lnTo>
                    <a:lnTo>
                      <a:pt x="234" y="66"/>
                    </a:lnTo>
                    <a:lnTo>
                      <a:pt x="246" y="66"/>
                    </a:lnTo>
                    <a:lnTo>
                      <a:pt x="250" y="66"/>
                    </a:lnTo>
                    <a:lnTo>
                      <a:pt x="250" y="64"/>
                    </a:lnTo>
                    <a:lnTo>
                      <a:pt x="250" y="62"/>
                    </a:lnTo>
                    <a:lnTo>
                      <a:pt x="244" y="59"/>
                    </a:lnTo>
                    <a:lnTo>
                      <a:pt x="235" y="59"/>
                    </a:lnTo>
                    <a:lnTo>
                      <a:pt x="234" y="55"/>
                    </a:lnTo>
                    <a:lnTo>
                      <a:pt x="234" y="53"/>
                    </a:lnTo>
                    <a:lnTo>
                      <a:pt x="237" y="53"/>
                    </a:lnTo>
                    <a:lnTo>
                      <a:pt x="239" y="53"/>
                    </a:lnTo>
                    <a:lnTo>
                      <a:pt x="241" y="50"/>
                    </a:lnTo>
                    <a:lnTo>
                      <a:pt x="239" y="50"/>
                    </a:lnTo>
                    <a:lnTo>
                      <a:pt x="237" y="50"/>
                    </a:lnTo>
                    <a:lnTo>
                      <a:pt x="232" y="50"/>
                    </a:lnTo>
                    <a:lnTo>
                      <a:pt x="232" y="48"/>
                    </a:lnTo>
                    <a:lnTo>
                      <a:pt x="232" y="46"/>
                    </a:lnTo>
                    <a:lnTo>
                      <a:pt x="234" y="44"/>
                    </a:lnTo>
                    <a:lnTo>
                      <a:pt x="230" y="41"/>
                    </a:lnTo>
                    <a:lnTo>
                      <a:pt x="235" y="41"/>
                    </a:lnTo>
                    <a:lnTo>
                      <a:pt x="237" y="39"/>
                    </a:lnTo>
                    <a:lnTo>
                      <a:pt x="239" y="39"/>
                    </a:lnTo>
                    <a:lnTo>
                      <a:pt x="241" y="41"/>
                    </a:lnTo>
                    <a:lnTo>
                      <a:pt x="242" y="39"/>
                    </a:lnTo>
                    <a:lnTo>
                      <a:pt x="246" y="41"/>
                    </a:lnTo>
                    <a:lnTo>
                      <a:pt x="248" y="39"/>
                    </a:lnTo>
                    <a:lnTo>
                      <a:pt x="255" y="39"/>
                    </a:lnTo>
                    <a:lnTo>
                      <a:pt x="257" y="41"/>
                    </a:lnTo>
                    <a:lnTo>
                      <a:pt x="259" y="37"/>
                    </a:lnTo>
                    <a:lnTo>
                      <a:pt x="262" y="37"/>
                    </a:lnTo>
                    <a:lnTo>
                      <a:pt x="266" y="37"/>
                    </a:lnTo>
                    <a:lnTo>
                      <a:pt x="267" y="35"/>
                    </a:lnTo>
                    <a:lnTo>
                      <a:pt x="269" y="35"/>
                    </a:lnTo>
                    <a:lnTo>
                      <a:pt x="275" y="32"/>
                    </a:lnTo>
                    <a:lnTo>
                      <a:pt x="276" y="34"/>
                    </a:lnTo>
                    <a:lnTo>
                      <a:pt x="278" y="34"/>
                    </a:lnTo>
                    <a:lnTo>
                      <a:pt x="280" y="34"/>
                    </a:lnTo>
                    <a:lnTo>
                      <a:pt x="282" y="32"/>
                    </a:lnTo>
                    <a:lnTo>
                      <a:pt x="285" y="30"/>
                    </a:lnTo>
                    <a:lnTo>
                      <a:pt x="287" y="30"/>
                    </a:lnTo>
                    <a:lnTo>
                      <a:pt x="291" y="30"/>
                    </a:lnTo>
                    <a:lnTo>
                      <a:pt x="292" y="28"/>
                    </a:lnTo>
                    <a:lnTo>
                      <a:pt x="294" y="28"/>
                    </a:lnTo>
                    <a:lnTo>
                      <a:pt x="296" y="30"/>
                    </a:lnTo>
                    <a:lnTo>
                      <a:pt x="298" y="27"/>
                    </a:lnTo>
                    <a:lnTo>
                      <a:pt x="300" y="23"/>
                    </a:lnTo>
                    <a:lnTo>
                      <a:pt x="301" y="21"/>
                    </a:lnTo>
                    <a:lnTo>
                      <a:pt x="303" y="21"/>
                    </a:lnTo>
                    <a:lnTo>
                      <a:pt x="307" y="23"/>
                    </a:lnTo>
                    <a:lnTo>
                      <a:pt x="312" y="21"/>
                    </a:lnTo>
                    <a:lnTo>
                      <a:pt x="310" y="21"/>
                    </a:lnTo>
                    <a:lnTo>
                      <a:pt x="339" y="14"/>
                    </a:lnTo>
                    <a:lnTo>
                      <a:pt x="341" y="12"/>
                    </a:lnTo>
                    <a:lnTo>
                      <a:pt x="344" y="12"/>
                    </a:lnTo>
                    <a:lnTo>
                      <a:pt x="346" y="12"/>
                    </a:lnTo>
                    <a:lnTo>
                      <a:pt x="348" y="10"/>
                    </a:lnTo>
                    <a:lnTo>
                      <a:pt x="348" y="5"/>
                    </a:lnTo>
                    <a:lnTo>
                      <a:pt x="350" y="7"/>
                    </a:lnTo>
                    <a:lnTo>
                      <a:pt x="351" y="5"/>
                    </a:lnTo>
                    <a:lnTo>
                      <a:pt x="353" y="3"/>
                    </a:lnTo>
                    <a:lnTo>
                      <a:pt x="355" y="2"/>
                    </a:lnTo>
                    <a:lnTo>
                      <a:pt x="359" y="2"/>
                    </a:lnTo>
                    <a:lnTo>
                      <a:pt x="359" y="0"/>
                    </a:lnTo>
                    <a:lnTo>
                      <a:pt x="362" y="0"/>
                    </a:lnTo>
                    <a:lnTo>
                      <a:pt x="364" y="2"/>
                    </a:lnTo>
                    <a:lnTo>
                      <a:pt x="366" y="2"/>
                    </a:lnTo>
                    <a:lnTo>
                      <a:pt x="367" y="2"/>
                    </a:lnTo>
                    <a:lnTo>
                      <a:pt x="369" y="2"/>
                    </a:lnTo>
                    <a:lnTo>
                      <a:pt x="373" y="2"/>
                    </a:lnTo>
                    <a:lnTo>
                      <a:pt x="375" y="3"/>
                    </a:lnTo>
                    <a:lnTo>
                      <a:pt x="378" y="7"/>
                    </a:lnTo>
                    <a:lnTo>
                      <a:pt x="380" y="5"/>
                    </a:lnTo>
                    <a:lnTo>
                      <a:pt x="382" y="3"/>
                    </a:lnTo>
                    <a:lnTo>
                      <a:pt x="387" y="3"/>
                    </a:lnTo>
                    <a:lnTo>
                      <a:pt x="389" y="5"/>
                    </a:lnTo>
                    <a:lnTo>
                      <a:pt x="391" y="7"/>
                    </a:lnTo>
                    <a:lnTo>
                      <a:pt x="391" y="9"/>
                    </a:lnTo>
                    <a:lnTo>
                      <a:pt x="391" y="16"/>
                    </a:lnTo>
                    <a:lnTo>
                      <a:pt x="392" y="18"/>
                    </a:lnTo>
                    <a:lnTo>
                      <a:pt x="396" y="21"/>
                    </a:lnTo>
                    <a:lnTo>
                      <a:pt x="394" y="23"/>
                    </a:lnTo>
                    <a:lnTo>
                      <a:pt x="394" y="27"/>
                    </a:lnTo>
                    <a:lnTo>
                      <a:pt x="392" y="32"/>
                    </a:lnTo>
                    <a:lnTo>
                      <a:pt x="392" y="34"/>
                    </a:lnTo>
                    <a:lnTo>
                      <a:pt x="394" y="35"/>
                    </a:lnTo>
                    <a:lnTo>
                      <a:pt x="398" y="34"/>
                    </a:lnTo>
                    <a:lnTo>
                      <a:pt x="400" y="35"/>
                    </a:lnTo>
                    <a:lnTo>
                      <a:pt x="403" y="35"/>
                    </a:lnTo>
                    <a:lnTo>
                      <a:pt x="403" y="34"/>
                    </a:lnTo>
                    <a:lnTo>
                      <a:pt x="407" y="34"/>
                    </a:lnTo>
                    <a:lnTo>
                      <a:pt x="409" y="34"/>
                    </a:lnTo>
                    <a:lnTo>
                      <a:pt x="409" y="28"/>
                    </a:lnTo>
                    <a:lnTo>
                      <a:pt x="410" y="30"/>
                    </a:lnTo>
                    <a:lnTo>
                      <a:pt x="412" y="34"/>
                    </a:lnTo>
                    <a:lnTo>
                      <a:pt x="414" y="35"/>
                    </a:lnTo>
                    <a:lnTo>
                      <a:pt x="414" y="41"/>
                    </a:lnTo>
                    <a:lnTo>
                      <a:pt x="417" y="41"/>
                    </a:lnTo>
                    <a:lnTo>
                      <a:pt x="417" y="39"/>
                    </a:lnTo>
                    <a:lnTo>
                      <a:pt x="416" y="37"/>
                    </a:lnTo>
                    <a:lnTo>
                      <a:pt x="417" y="35"/>
                    </a:lnTo>
                    <a:lnTo>
                      <a:pt x="423" y="37"/>
                    </a:lnTo>
                    <a:lnTo>
                      <a:pt x="428" y="41"/>
                    </a:lnTo>
                    <a:lnTo>
                      <a:pt x="430" y="41"/>
                    </a:lnTo>
                    <a:lnTo>
                      <a:pt x="432" y="39"/>
                    </a:lnTo>
                    <a:lnTo>
                      <a:pt x="434" y="37"/>
                    </a:lnTo>
                    <a:lnTo>
                      <a:pt x="435" y="41"/>
                    </a:lnTo>
                    <a:lnTo>
                      <a:pt x="435" y="43"/>
                    </a:lnTo>
                    <a:lnTo>
                      <a:pt x="432" y="43"/>
                    </a:lnTo>
                    <a:lnTo>
                      <a:pt x="430" y="44"/>
                    </a:lnTo>
                    <a:lnTo>
                      <a:pt x="428" y="46"/>
                    </a:lnTo>
                    <a:lnTo>
                      <a:pt x="428" y="48"/>
                    </a:lnTo>
                    <a:lnTo>
                      <a:pt x="428" y="52"/>
                    </a:lnTo>
                    <a:lnTo>
                      <a:pt x="430" y="53"/>
                    </a:lnTo>
                    <a:lnTo>
                      <a:pt x="432" y="53"/>
                    </a:lnTo>
                    <a:lnTo>
                      <a:pt x="434" y="52"/>
                    </a:lnTo>
                    <a:lnTo>
                      <a:pt x="439" y="50"/>
                    </a:lnTo>
                    <a:lnTo>
                      <a:pt x="441" y="50"/>
                    </a:lnTo>
                    <a:lnTo>
                      <a:pt x="442" y="50"/>
                    </a:lnTo>
                    <a:lnTo>
                      <a:pt x="444" y="52"/>
                    </a:lnTo>
                    <a:lnTo>
                      <a:pt x="446" y="52"/>
                    </a:lnTo>
                    <a:lnTo>
                      <a:pt x="446" y="50"/>
                    </a:lnTo>
                    <a:lnTo>
                      <a:pt x="448" y="48"/>
                    </a:lnTo>
                    <a:lnTo>
                      <a:pt x="450" y="48"/>
                    </a:lnTo>
                    <a:lnTo>
                      <a:pt x="453" y="44"/>
                    </a:lnTo>
                    <a:lnTo>
                      <a:pt x="457" y="43"/>
                    </a:lnTo>
                    <a:lnTo>
                      <a:pt x="460" y="41"/>
                    </a:lnTo>
                    <a:lnTo>
                      <a:pt x="462" y="35"/>
                    </a:lnTo>
                    <a:lnTo>
                      <a:pt x="464" y="34"/>
                    </a:lnTo>
                    <a:lnTo>
                      <a:pt x="467" y="35"/>
                    </a:lnTo>
                    <a:lnTo>
                      <a:pt x="473" y="34"/>
                    </a:lnTo>
                    <a:lnTo>
                      <a:pt x="475" y="30"/>
                    </a:lnTo>
                    <a:lnTo>
                      <a:pt x="480" y="30"/>
                    </a:lnTo>
                    <a:lnTo>
                      <a:pt x="484" y="28"/>
                    </a:lnTo>
                    <a:lnTo>
                      <a:pt x="485" y="30"/>
                    </a:lnTo>
                    <a:lnTo>
                      <a:pt x="485" y="32"/>
                    </a:lnTo>
                    <a:lnTo>
                      <a:pt x="484" y="34"/>
                    </a:lnTo>
                    <a:lnTo>
                      <a:pt x="482" y="35"/>
                    </a:lnTo>
                    <a:lnTo>
                      <a:pt x="478" y="35"/>
                    </a:lnTo>
                    <a:lnTo>
                      <a:pt x="478" y="37"/>
                    </a:lnTo>
                    <a:lnTo>
                      <a:pt x="480" y="39"/>
                    </a:lnTo>
                    <a:lnTo>
                      <a:pt x="482" y="41"/>
                    </a:lnTo>
                    <a:lnTo>
                      <a:pt x="501" y="59"/>
                    </a:lnTo>
                    <a:lnTo>
                      <a:pt x="537" y="123"/>
                    </a:lnTo>
                    <a:lnTo>
                      <a:pt x="541" y="119"/>
                    </a:lnTo>
                    <a:lnTo>
                      <a:pt x="542" y="118"/>
                    </a:lnTo>
                    <a:lnTo>
                      <a:pt x="542" y="116"/>
                    </a:lnTo>
                    <a:lnTo>
                      <a:pt x="544" y="112"/>
                    </a:lnTo>
                    <a:lnTo>
                      <a:pt x="548" y="110"/>
                    </a:lnTo>
                    <a:lnTo>
                      <a:pt x="548" y="114"/>
                    </a:lnTo>
                    <a:lnTo>
                      <a:pt x="551" y="114"/>
                    </a:lnTo>
                    <a:lnTo>
                      <a:pt x="555" y="116"/>
                    </a:lnTo>
                    <a:lnTo>
                      <a:pt x="553" y="118"/>
                    </a:lnTo>
                    <a:lnTo>
                      <a:pt x="555" y="121"/>
                    </a:lnTo>
                    <a:lnTo>
                      <a:pt x="557" y="121"/>
                    </a:lnTo>
                    <a:lnTo>
                      <a:pt x="559" y="125"/>
                    </a:lnTo>
                    <a:lnTo>
                      <a:pt x="566" y="125"/>
                    </a:lnTo>
                    <a:lnTo>
                      <a:pt x="571" y="125"/>
                    </a:lnTo>
                    <a:lnTo>
                      <a:pt x="573" y="125"/>
                    </a:lnTo>
                    <a:lnTo>
                      <a:pt x="576" y="125"/>
                    </a:lnTo>
                    <a:lnTo>
                      <a:pt x="578" y="123"/>
                    </a:lnTo>
                    <a:lnTo>
                      <a:pt x="580" y="121"/>
                    </a:lnTo>
                    <a:lnTo>
                      <a:pt x="582" y="121"/>
                    </a:lnTo>
                    <a:lnTo>
                      <a:pt x="584" y="121"/>
                    </a:lnTo>
                    <a:lnTo>
                      <a:pt x="585" y="119"/>
                    </a:lnTo>
                    <a:lnTo>
                      <a:pt x="587" y="118"/>
                    </a:lnTo>
                    <a:lnTo>
                      <a:pt x="592" y="119"/>
                    </a:lnTo>
                    <a:lnTo>
                      <a:pt x="594" y="119"/>
                    </a:lnTo>
                    <a:lnTo>
                      <a:pt x="594" y="121"/>
                    </a:lnTo>
                    <a:lnTo>
                      <a:pt x="596" y="123"/>
                    </a:lnTo>
                    <a:lnTo>
                      <a:pt x="600" y="127"/>
                    </a:lnTo>
                    <a:lnTo>
                      <a:pt x="601" y="128"/>
                    </a:lnTo>
                    <a:lnTo>
                      <a:pt x="603" y="130"/>
                    </a:lnTo>
                    <a:lnTo>
                      <a:pt x="603" y="132"/>
                    </a:lnTo>
                    <a:lnTo>
                      <a:pt x="603" y="135"/>
                    </a:lnTo>
                    <a:lnTo>
                      <a:pt x="603" y="137"/>
                    </a:lnTo>
                    <a:lnTo>
                      <a:pt x="607" y="137"/>
                    </a:lnTo>
                    <a:lnTo>
                      <a:pt x="612" y="141"/>
                    </a:lnTo>
                    <a:lnTo>
                      <a:pt x="614" y="143"/>
                    </a:lnTo>
                    <a:lnTo>
                      <a:pt x="614" y="144"/>
                    </a:lnTo>
                    <a:lnTo>
                      <a:pt x="616" y="146"/>
                    </a:lnTo>
                    <a:lnTo>
                      <a:pt x="617" y="148"/>
                    </a:lnTo>
                    <a:lnTo>
                      <a:pt x="619" y="152"/>
                    </a:lnTo>
                    <a:lnTo>
                      <a:pt x="621" y="153"/>
                    </a:lnTo>
                    <a:lnTo>
                      <a:pt x="626" y="153"/>
                    </a:lnTo>
                    <a:lnTo>
                      <a:pt x="628" y="155"/>
                    </a:lnTo>
                    <a:lnTo>
                      <a:pt x="635" y="155"/>
                    </a:lnTo>
                    <a:lnTo>
                      <a:pt x="635" y="153"/>
                    </a:lnTo>
                    <a:lnTo>
                      <a:pt x="637" y="152"/>
                    </a:lnTo>
                    <a:lnTo>
                      <a:pt x="642" y="150"/>
                    </a:lnTo>
                    <a:lnTo>
                      <a:pt x="642" y="153"/>
                    </a:lnTo>
                    <a:lnTo>
                      <a:pt x="644" y="155"/>
                    </a:lnTo>
                    <a:lnTo>
                      <a:pt x="646" y="157"/>
                    </a:lnTo>
                    <a:lnTo>
                      <a:pt x="648" y="160"/>
                    </a:lnTo>
                    <a:lnTo>
                      <a:pt x="650" y="162"/>
                    </a:lnTo>
                    <a:lnTo>
                      <a:pt x="650" y="164"/>
                    </a:lnTo>
                    <a:lnTo>
                      <a:pt x="648" y="171"/>
                    </a:lnTo>
                    <a:lnTo>
                      <a:pt x="644" y="177"/>
                    </a:lnTo>
                    <a:lnTo>
                      <a:pt x="639" y="182"/>
                    </a:lnTo>
                    <a:lnTo>
                      <a:pt x="633" y="184"/>
                    </a:lnTo>
                    <a:lnTo>
                      <a:pt x="628" y="184"/>
                    </a:lnTo>
                    <a:lnTo>
                      <a:pt x="626" y="189"/>
                    </a:lnTo>
                    <a:lnTo>
                      <a:pt x="625" y="214"/>
                    </a:lnTo>
                    <a:lnTo>
                      <a:pt x="617" y="216"/>
                    </a:lnTo>
                    <a:lnTo>
                      <a:pt x="614" y="219"/>
                    </a:lnTo>
                    <a:lnTo>
                      <a:pt x="607" y="214"/>
                    </a:lnTo>
                    <a:lnTo>
                      <a:pt x="598" y="216"/>
                    </a:lnTo>
                    <a:lnTo>
                      <a:pt x="592" y="214"/>
                    </a:lnTo>
                    <a:lnTo>
                      <a:pt x="589" y="212"/>
                    </a:lnTo>
                    <a:lnTo>
                      <a:pt x="582" y="212"/>
                    </a:lnTo>
                    <a:lnTo>
                      <a:pt x="571" y="246"/>
                    </a:lnTo>
                    <a:lnTo>
                      <a:pt x="573" y="255"/>
                    </a:lnTo>
                    <a:lnTo>
                      <a:pt x="571" y="257"/>
                    </a:lnTo>
                    <a:lnTo>
                      <a:pt x="537" y="262"/>
                    </a:lnTo>
                    <a:lnTo>
                      <a:pt x="535" y="266"/>
                    </a:lnTo>
                    <a:lnTo>
                      <a:pt x="537" y="268"/>
                    </a:lnTo>
                    <a:lnTo>
                      <a:pt x="546" y="298"/>
                    </a:lnTo>
                    <a:lnTo>
                      <a:pt x="546" y="303"/>
                    </a:lnTo>
                    <a:lnTo>
                      <a:pt x="542" y="305"/>
                    </a:lnTo>
                    <a:lnTo>
                      <a:pt x="542" y="309"/>
                    </a:lnTo>
                    <a:lnTo>
                      <a:pt x="541" y="312"/>
                    </a:lnTo>
                    <a:lnTo>
                      <a:pt x="539" y="316"/>
                    </a:lnTo>
                    <a:lnTo>
                      <a:pt x="539" y="321"/>
                    </a:lnTo>
                    <a:lnTo>
                      <a:pt x="537" y="321"/>
                    </a:lnTo>
                    <a:lnTo>
                      <a:pt x="532" y="318"/>
                    </a:lnTo>
                    <a:lnTo>
                      <a:pt x="526" y="316"/>
                    </a:lnTo>
                    <a:lnTo>
                      <a:pt x="523" y="310"/>
                    </a:lnTo>
                    <a:lnTo>
                      <a:pt x="514" y="309"/>
                    </a:lnTo>
                    <a:lnTo>
                      <a:pt x="512" y="309"/>
                    </a:lnTo>
                    <a:lnTo>
                      <a:pt x="492" y="307"/>
                    </a:lnTo>
                    <a:lnTo>
                      <a:pt x="489" y="305"/>
                    </a:lnTo>
                    <a:lnTo>
                      <a:pt x="485" y="305"/>
                    </a:lnTo>
                    <a:lnTo>
                      <a:pt x="482" y="307"/>
                    </a:lnTo>
                    <a:lnTo>
                      <a:pt x="459" y="307"/>
                    </a:lnTo>
                    <a:lnTo>
                      <a:pt x="457" y="305"/>
                    </a:lnTo>
                    <a:lnTo>
                      <a:pt x="455" y="305"/>
                    </a:lnTo>
                    <a:lnTo>
                      <a:pt x="450" y="305"/>
                    </a:lnTo>
                    <a:lnTo>
                      <a:pt x="441" y="300"/>
                    </a:lnTo>
                    <a:lnTo>
                      <a:pt x="439" y="302"/>
                    </a:lnTo>
                    <a:lnTo>
                      <a:pt x="437" y="302"/>
                    </a:lnTo>
                    <a:lnTo>
                      <a:pt x="435" y="303"/>
                    </a:lnTo>
                    <a:lnTo>
                      <a:pt x="432" y="305"/>
                    </a:lnTo>
                    <a:lnTo>
                      <a:pt x="432" y="309"/>
                    </a:lnTo>
                    <a:lnTo>
                      <a:pt x="430" y="310"/>
                    </a:lnTo>
                    <a:lnTo>
                      <a:pt x="428" y="314"/>
                    </a:lnTo>
                    <a:lnTo>
                      <a:pt x="428" y="318"/>
                    </a:lnTo>
                    <a:lnTo>
                      <a:pt x="403" y="310"/>
                    </a:lnTo>
                    <a:lnTo>
                      <a:pt x="401" y="310"/>
                    </a:lnTo>
                    <a:lnTo>
                      <a:pt x="400" y="309"/>
                    </a:lnTo>
                    <a:lnTo>
                      <a:pt x="392" y="310"/>
                    </a:lnTo>
                    <a:lnTo>
                      <a:pt x="391" y="312"/>
                    </a:lnTo>
                    <a:lnTo>
                      <a:pt x="391" y="316"/>
                    </a:lnTo>
                    <a:lnTo>
                      <a:pt x="385" y="325"/>
                    </a:lnTo>
                    <a:lnTo>
                      <a:pt x="384" y="327"/>
                    </a:lnTo>
                    <a:lnTo>
                      <a:pt x="382" y="325"/>
                    </a:lnTo>
                    <a:lnTo>
                      <a:pt x="378" y="330"/>
                    </a:lnTo>
                    <a:lnTo>
                      <a:pt x="376" y="332"/>
                    </a:lnTo>
                    <a:lnTo>
                      <a:pt x="366" y="337"/>
                    </a:lnTo>
                    <a:lnTo>
                      <a:pt x="366" y="339"/>
                    </a:lnTo>
                    <a:lnTo>
                      <a:pt x="360" y="341"/>
                    </a:lnTo>
                    <a:lnTo>
                      <a:pt x="359" y="344"/>
                    </a:lnTo>
                    <a:lnTo>
                      <a:pt x="355" y="348"/>
                    </a:lnTo>
                    <a:lnTo>
                      <a:pt x="342" y="343"/>
                    </a:lnTo>
                    <a:lnTo>
                      <a:pt x="325" y="344"/>
                    </a:lnTo>
                    <a:lnTo>
                      <a:pt x="323" y="330"/>
                    </a:lnTo>
                    <a:lnTo>
                      <a:pt x="312" y="328"/>
                    </a:lnTo>
                    <a:lnTo>
                      <a:pt x="312" y="319"/>
                    </a:lnTo>
                    <a:lnTo>
                      <a:pt x="316" y="319"/>
                    </a:lnTo>
                    <a:lnTo>
                      <a:pt x="314" y="307"/>
                    </a:lnTo>
                    <a:lnTo>
                      <a:pt x="310" y="307"/>
                    </a:lnTo>
                    <a:lnTo>
                      <a:pt x="305" y="298"/>
                    </a:lnTo>
                    <a:lnTo>
                      <a:pt x="294" y="289"/>
                    </a:lnTo>
                    <a:lnTo>
                      <a:pt x="291" y="291"/>
                    </a:lnTo>
                    <a:lnTo>
                      <a:pt x="248" y="294"/>
                    </a:lnTo>
                    <a:lnTo>
                      <a:pt x="192" y="248"/>
                    </a:lnTo>
                    <a:lnTo>
                      <a:pt x="151" y="26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8" name="Freeform 3090">
                <a:extLst>
                  <a:ext uri="{FF2B5EF4-FFF2-40B4-BE49-F238E27FC236}">
                    <a16:creationId xmlns:a16="http://schemas.microsoft.com/office/drawing/2014/main" id="{2EDFB2D6-EFA4-BE41-A4AC-C3255075EE3E}"/>
                  </a:ext>
                </a:extLst>
              </p:cNvPr>
              <p:cNvSpPr>
                <a:spLocks/>
              </p:cNvSpPr>
              <p:nvPr/>
            </p:nvSpPr>
            <p:spPr bwMode="auto">
              <a:xfrm>
                <a:off x="3441" y="1647"/>
                <a:ext cx="650" cy="348"/>
              </a:xfrm>
              <a:custGeom>
                <a:avLst/>
                <a:gdLst>
                  <a:gd name="T0" fmla="*/ 132 w 650"/>
                  <a:gd name="T1" fmla="*/ 325 h 348"/>
                  <a:gd name="T2" fmla="*/ 98 w 650"/>
                  <a:gd name="T3" fmla="*/ 310 h 348"/>
                  <a:gd name="T4" fmla="*/ 69 w 650"/>
                  <a:gd name="T5" fmla="*/ 284 h 348"/>
                  <a:gd name="T6" fmla="*/ 80 w 650"/>
                  <a:gd name="T7" fmla="*/ 271 h 348"/>
                  <a:gd name="T8" fmla="*/ 87 w 650"/>
                  <a:gd name="T9" fmla="*/ 255 h 348"/>
                  <a:gd name="T10" fmla="*/ 123 w 650"/>
                  <a:gd name="T11" fmla="*/ 259 h 348"/>
                  <a:gd name="T12" fmla="*/ 123 w 650"/>
                  <a:gd name="T13" fmla="*/ 241 h 348"/>
                  <a:gd name="T14" fmla="*/ 107 w 650"/>
                  <a:gd name="T15" fmla="*/ 218 h 348"/>
                  <a:gd name="T16" fmla="*/ 60 w 650"/>
                  <a:gd name="T17" fmla="*/ 219 h 348"/>
                  <a:gd name="T18" fmla="*/ 25 w 650"/>
                  <a:gd name="T19" fmla="*/ 227 h 348"/>
                  <a:gd name="T20" fmla="*/ 30 w 650"/>
                  <a:gd name="T21" fmla="*/ 203 h 348"/>
                  <a:gd name="T22" fmla="*/ 10 w 650"/>
                  <a:gd name="T23" fmla="*/ 193 h 348"/>
                  <a:gd name="T24" fmla="*/ 9 w 650"/>
                  <a:gd name="T25" fmla="*/ 164 h 348"/>
                  <a:gd name="T26" fmla="*/ 14 w 650"/>
                  <a:gd name="T27" fmla="*/ 134 h 348"/>
                  <a:gd name="T28" fmla="*/ 32 w 650"/>
                  <a:gd name="T29" fmla="*/ 127 h 348"/>
                  <a:gd name="T30" fmla="*/ 55 w 650"/>
                  <a:gd name="T31" fmla="*/ 112 h 348"/>
                  <a:gd name="T32" fmla="*/ 75 w 650"/>
                  <a:gd name="T33" fmla="*/ 100 h 348"/>
                  <a:gd name="T34" fmla="*/ 91 w 650"/>
                  <a:gd name="T35" fmla="*/ 98 h 348"/>
                  <a:gd name="T36" fmla="*/ 114 w 650"/>
                  <a:gd name="T37" fmla="*/ 107 h 348"/>
                  <a:gd name="T38" fmla="*/ 130 w 650"/>
                  <a:gd name="T39" fmla="*/ 128 h 348"/>
                  <a:gd name="T40" fmla="*/ 137 w 650"/>
                  <a:gd name="T41" fmla="*/ 125 h 348"/>
                  <a:gd name="T42" fmla="*/ 162 w 650"/>
                  <a:gd name="T43" fmla="*/ 119 h 348"/>
                  <a:gd name="T44" fmla="*/ 187 w 650"/>
                  <a:gd name="T45" fmla="*/ 114 h 348"/>
                  <a:gd name="T46" fmla="*/ 207 w 650"/>
                  <a:gd name="T47" fmla="*/ 130 h 348"/>
                  <a:gd name="T48" fmla="*/ 237 w 650"/>
                  <a:gd name="T49" fmla="*/ 123 h 348"/>
                  <a:gd name="T50" fmla="*/ 216 w 650"/>
                  <a:gd name="T51" fmla="*/ 94 h 348"/>
                  <a:gd name="T52" fmla="*/ 228 w 650"/>
                  <a:gd name="T53" fmla="*/ 71 h 348"/>
                  <a:gd name="T54" fmla="*/ 244 w 650"/>
                  <a:gd name="T55" fmla="*/ 59 h 348"/>
                  <a:gd name="T56" fmla="*/ 237 w 650"/>
                  <a:gd name="T57" fmla="*/ 50 h 348"/>
                  <a:gd name="T58" fmla="*/ 239 w 650"/>
                  <a:gd name="T59" fmla="*/ 39 h 348"/>
                  <a:gd name="T60" fmla="*/ 262 w 650"/>
                  <a:gd name="T61" fmla="*/ 37 h 348"/>
                  <a:gd name="T62" fmla="*/ 282 w 650"/>
                  <a:gd name="T63" fmla="*/ 32 h 348"/>
                  <a:gd name="T64" fmla="*/ 300 w 650"/>
                  <a:gd name="T65" fmla="*/ 23 h 348"/>
                  <a:gd name="T66" fmla="*/ 344 w 650"/>
                  <a:gd name="T67" fmla="*/ 12 h 348"/>
                  <a:gd name="T68" fmla="*/ 359 w 650"/>
                  <a:gd name="T69" fmla="*/ 2 h 348"/>
                  <a:gd name="T70" fmla="*/ 375 w 650"/>
                  <a:gd name="T71" fmla="*/ 3 h 348"/>
                  <a:gd name="T72" fmla="*/ 391 w 650"/>
                  <a:gd name="T73" fmla="*/ 16 h 348"/>
                  <a:gd name="T74" fmla="*/ 398 w 650"/>
                  <a:gd name="T75" fmla="*/ 34 h 348"/>
                  <a:gd name="T76" fmla="*/ 412 w 650"/>
                  <a:gd name="T77" fmla="*/ 34 h 348"/>
                  <a:gd name="T78" fmla="*/ 428 w 650"/>
                  <a:gd name="T79" fmla="*/ 41 h 348"/>
                  <a:gd name="T80" fmla="*/ 428 w 650"/>
                  <a:gd name="T81" fmla="*/ 46 h 348"/>
                  <a:gd name="T82" fmla="*/ 442 w 650"/>
                  <a:gd name="T83" fmla="*/ 50 h 348"/>
                  <a:gd name="T84" fmla="*/ 460 w 650"/>
                  <a:gd name="T85" fmla="*/ 41 h 348"/>
                  <a:gd name="T86" fmla="*/ 485 w 650"/>
                  <a:gd name="T87" fmla="*/ 30 h 348"/>
                  <a:gd name="T88" fmla="*/ 501 w 650"/>
                  <a:gd name="T89" fmla="*/ 59 h 348"/>
                  <a:gd name="T90" fmla="*/ 551 w 650"/>
                  <a:gd name="T91" fmla="*/ 114 h 348"/>
                  <a:gd name="T92" fmla="*/ 573 w 650"/>
                  <a:gd name="T93" fmla="*/ 125 h 348"/>
                  <a:gd name="T94" fmla="*/ 592 w 650"/>
                  <a:gd name="T95" fmla="*/ 119 h 348"/>
                  <a:gd name="T96" fmla="*/ 603 w 650"/>
                  <a:gd name="T97" fmla="*/ 135 h 348"/>
                  <a:gd name="T98" fmla="*/ 619 w 650"/>
                  <a:gd name="T99" fmla="*/ 152 h 348"/>
                  <a:gd name="T100" fmla="*/ 642 w 650"/>
                  <a:gd name="T101" fmla="*/ 153 h 348"/>
                  <a:gd name="T102" fmla="*/ 639 w 650"/>
                  <a:gd name="T103" fmla="*/ 182 h 348"/>
                  <a:gd name="T104" fmla="*/ 598 w 650"/>
                  <a:gd name="T105" fmla="*/ 216 h 348"/>
                  <a:gd name="T106" fmla="*/ 535 w 650"/>
                  <a:gd name="T107" fmla="*/ 266 h 348"/>
                  <a:gd name="T108" fmla="*/ 539 w 650"/>
                  <a:gd name="T109" fmla="*/ 321 h 348"/>
                  <a:gd name="T110" fmla="*/ 489 w 650"/>
                  <a:gd name="T111" fmla="*/ 305 h 348"/>
                  <a:gd name="T112" fmla="*/ 439 w 650"/>
                  <a:gd name="T113" fmla="*/ 302 h 348"/>
                  <a:gd name="T114" fmla="*/ 403 w 650"/>
                  <a:gd name="T115" fmla="*/ 310 h 348"/>
                  <a:gd name="T116" fmla="*/ 382 w 650"/>
                  <a:gd name="T117" fmla="*/ 325 h 348"/>
                  <a:gd name="T118" fmla="*/ 342 w 650"/>
                  <a:gd name="T119" fmla="*/ 343 h 348"/>
                  <a:gd name="T120" fmla="*/ 305 w 650"/>
                  <a:gd name="T121" fmla="*/ 29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348">
                    <a:moveTo>
                      <a:pt x="151" y="262"/>
                    </a:moveTo>
                    <a:lnTo>
                      <a:pt x="151" y="341"/>
                    </a:lnTo>
                    <a:lnTo>
                      <a:pt x="148" y="343"/>
                    </a:lnTo>
                    <a:lnTo>
                      <a:pt x="142" y="343"/>
                    </a:lnTo>
                    <a:lnTo>
                      <a:pt x="139" y="341"/>
                    </a:lnTo>
                    <a:lnTo>
                      <a:pt x="135" y="332"/>
                    </a:lnTo>
                    <a:lnTo>
                      <a:pt x="134" y="330"/>
                    </a:lnTo>
                    <a:lnTo>
                      <a:pt x="132" y="325"/>
                    </a:lnTo>
                    <a:lnTo>
                      <a:pt x="130" y="323"/>
                    </a:lnTo>
                    <a:lnTo>
                      <a:pt x="121" y="319"/>
                    </a:lnTo>
                    <a:lnTo>
                      <a:pt x="119" y="319"/>
                    </a:lnTo>
                    <a:lnTo>
                      <a:pt x="103" y="323"/>
                    </a:lnTo>
                    <a:lnTo>
                      <a:pt x="94" y="332"/>
                    </a:lnTo>
                    <a:lnTo>
                      <a:pt x="94" y="319"/>
                    </a:lnTo>
                    <a:lnTo>
                      <a:pt x="98" y="316"/>
                    </a:lnTo>
                    <a:lnTo>
                      <a:pt x="98" y="310"/>
                    </a:lnTo>
                    <a:lnTo>
                      <a:pt x="94" y="309"/>
                    </a:lnTo>
                    <a:lnTo>
                      <a:pt x="91" y="309"/>
                    </a:lnTo>
                    <a:lnTo>
                      <a:pt x="85" y="307"/>
                    </a:lnTo>
                    <a:lnTo>
                      <a:pt x="82" y="302"/>
                    </a:lnTo>
                    <a:lnTo>
                      <a:pt x="76" y="302"/>
                    </a:lnTo>
                    <a:lnTo>
                      <a:pt x="75" y="291"/>
                    </a:lnTo>
                    <a:lnTo>
                      <a:pt x="73" y="285"/>
                    </a:lnTo>
                    <a:lnTo>
                      <a:pt x="69" y="284"/>
                    </a:lnTo>
                    <a:lnTo>
                      <a:pt x="67" y="278"/>
                    </a:lnTo>
                    <a:lnTo>
                      <a:pt x="60" y="277"/>
                    </a:lnTo>
                    <a:lnTo>
                      <a:pt x="57" y="271"/>
                    </a:lnTo>
                    <a:lnTo>
                      <a:pt x="60" y="269"/>
                    </a:lnTo>
                    <a:lnTo>
                      <a:pt x="66" y="269"/>
                    </a:lnTo>
                    <a:lnTo>
                      <a:pt x="73" y="271"/>
                    </a:lnTo>
                    <a:lnTo>
                      <a:pt x="75" y="271"/>
                    </a:lnTo>
                    <a:lnTo>
                      <a:pt x="80" y="271"/>
                    </a:lnTo>
                    <a:lnTo>
                      <a:pt x="76" y="266"/>
                    </a:lnTo>
                    <a:lnTo>
                      <a:pt x="76" y="260"/>
                    </a:lnTo>
                    <a:lnTo>
                      <a:pt x="78" y="257"/>
                    </a:lnTo>
                    <a:lnTo>
                      <a:pt x="80" y="257"/>
                    </a:lnTo>
                    <a:lnTo>
                      <a:pt x="80" y="259"/>
                    </a:lnTo>
                    <a:lnTo>
                      <a:pt x="84" y="259"/>
                    </a:lnTo>
                    <a:lnTo>
                      <a:pt x="87" y="257"/>
                    </a:lnTo>
                    <a:lnTo>
                      <a:pt x="87" y="255"/>
                    </a:lnTo>
                    <a:lnTo>
                      <a:pt x="91" y="252"/>
                    </a:lnTo>
                    <a:lnTo>
                      <a:pt x="96" y="252"/>
                    </a:lnTo>
                    <a:lnTo>
                      <a:pt x="105" y="257"/>
                    </a:lnTo>
                    <a:lnTo>
                      <a:pt x="109" y="255"/>
                    </a:lnTo>
                    <a:lnTo>
                      <a:pt x="112" y="253"/>
                    </a:lnTo>
                    <a:lnTo>
                      <a:pt x="114" y="253"/>
                    </a:lnTo>
                    <a:lnTo>
                      <a:pt x="116" y="255"/>
                    </a:lnTo>
                    <a:lnTo>
                      <a:pt x="123" y="259"/>
                    </a:lnTo>
                    <a:lnTo>
                      <a:pt x="126" y="259"/>
                    </a:lnTo>
                    <a:lnTo>
                      <a:pt x="130" y="259"/>
                    </a:lnTo>
                    <a:lnTo>
                      <a:pt x="132" y="257"/>
                    </a:lnTo>
                    <a:lnTo>
                      <a:pt x="130" y="253"/>
                    </a:lnTo>
                    <a:lnTo>
                      <a:pt x="132" y="253"/>
                    </a:lnTo>
                    <a:lnTo>
                      <a:pt x="126" y="244"/>
                    </a:lnTo>
                    <a:lnTo>
                      <a:pt x="125" y="243"/>
                    </a:lnTo>
                    <a:lnTo>
                      <a:pt x="123" y="241"/>
                    </a:lnTo>
                    <a:lnTo>
                      <a:pt x="119" y="241"/>
                    </a:lnTo>
                    <a:lnTo>
                      <a:pt x="116" y="235"/>
                    </a:lnTo>
                    <a:lnTo>
                      <a:pt x="114" y="228"/>
                    </a:lnTo>
                    <a:lnTo>
                      <a:pt x="112" y="225"/>
                    </a:lnTo>
                    <a:lnTo>
                      <a:pt x="112" y="227"/>
                    </a:lnTo>
                    <a:lnTo>
                      <a:pt x="109" y="221"/>
                    </a:lnTo>
                    <a:lnTo>
                      <a:pt x="109" y="221"/>
                    </a:lnTo>
                    <a:lnTo>
                      <a:pt x="107" y="218"/>
                    </a:lnTo>
                    <a:lnTo>
                      <a:pt x="101" y="214"/>
                    </a:lnTo>
                    <a:lnTo>
                      <a:pt x="98" y="212"/>
                    </a:lnTo>
                    <a:lnTo>
                      <a:pt x="98" y="212"/>
                    </a:lnTo>
                    <a:lnTo>
                      <a:pt x="94" y="210"/>
                    </a:lnTo>
                    <a:lnTo>
                      <a:pt x="85" y="214"/>
                    </a:lnTo>
                    <a:lnTo>
                      <a:pt x="84" y="212"/>
                    </a:lnTo>
                    <a:lnTo>
                      <a:pt x="71" y="210"/>
                    </a:lnTo>
                    <a:lnTo>
                      <a:pt x="60" y="219"/>
                    </a:lnTo>
                    <a:lnTo>
                      <a:pt x="34" y="225"/>
                    </a:lnTo>
                    <a:lnTo>
                      <a:pt x="39" y="230"/>
                    </a:lnTo>
                    <a:lnTo>
                      <a:pt x="35" y="232"/>
                    </a:lnTo>
                    <a:lnTo>
                      <a:pt x="32" y="230"/>
                    </a:lnTo>
                    <a:lnTo>
                      <a:pt x="32" y="228"/>
                    </a:lnTo>
                    <a:lnTo>
                      <a:pt x="30" y="228"/>
                    </a:lnTo>
                    <a:lnTo>
                      <a:pt x="26" y="228"/>
                    </a:lnTo>
                    <a:lnTo>
                      <a:pt x="25" y="227"/>
                    </a:lnTo>
                    <a:lnTo>
                      <a:pt x="25" y="225"/>
                    </a:lnTo>
                    <a:lnTo>
                      <a:pt x="26" y="223"/>
                    </a:lnTo>
                    <a:lnTo>
                      <a:pt x="26" y="221"/>
                    </a:lnTo>
                    <a:lnTo>
                      <a:pt x="28" y="221"/>
                    </a:lnTo>
                    <a:lnTo>
                      <a:pt x="32" y="223"/>
                    </a:lnTo>
                    <a:lnTo>
                      <a:pt x="35" y="221"/>
                    </a:lnTo>
                    <a:lnTo>
                      <a:pt x="32" y="205"/>
                    </a:lnTo>
                    <a:lnTo>
                      <a:pt x="30" y="203"/>
                    </a:lnTo>
                    <a:lnTo>
                      <a:pt x="28" y="202"/>
                    </a:lnTo>
                    <a:lnTo>
                      <a:pt x="28" y="200"/>
                    </a:lnTo>
                    <a:lnTo>
                      <a:pt x="25" y="196"/>
                    </a:lnTo>
                    <a:lnTo>
                      <a:pt x="17" y="196"/>
                    </a:lnTo>
                    <a:lnTo>
                      <a:pt x="14" y="196"/>
                    </a:lnTo>
                    <a:lnTo>
                      <a:pt x="14" y="198"/>
                    </a:lnTo>
                    <a:lnTo>
                      <a:pt x="10" y="194"/>
                    </a:lnTo>
                    <a:lnTo>
                      <a:pt x="10" y="193"/>
                    </a:lnTo>
                    <a:lnTo>
                      <a:pt x="9" y="191"/>
                    </a:lnTo>
                    <a:lnTo>
                      <a:pt x="10" y="189"/>
                    </a:lnTo>
                    <a:lnTo>
                      <a:pt x="9" y="185"/>
                    </a:lnTo>
                    <a:lnTo>
                      <a:pt x="9" y="184"/>
                    </a:lnTo>
                    <a:lnTo>
                      <a:pt x="0" y="182"/>
                    </a:lnTo>
                    <a:lnTo>
                      <a:pt x="3" y="168"/>
                    </a:lnTo>
                    <a:lnTo>
                      <a:pt x="7" y="166"/>
                    </a:lnTo>
                    <a:lnTo>
                      <a:pt x="9" y="164"/>
                    </a:lnTo>
                    <a:lnTo>
                      <a:pt x="7" y="162"/>
                    </a:lnTo>
                    <a:lnTo>
                      <a:pt x="5" y="159"/>
                    </a:lnTo>
                    <a:lnTo>
                      <a:pt x="7" y="146"/>
                    </a:lnTo>
                    <a:lnTo>
                      <a:pt x="12" y="143"/>
                    </a:lnTo>
                    <a:lnTo>
                      <a:pt x="12" y="141"/>
                    </a:lnTo>
                    <a:lnTo>
                      <a:pt x="12" y="139"/>
                    </a:lnTo>
                    <a:lnTo>
                      <a:pt x="14" y="137"/>
                    </a:lnTo>
                    <a:lnTo>
                      <a:pt x="14" y="134"/>
                    </a:lnTo>
                    <a:lnTo>
                      <a:pt x="16" y="130"/>
                    </a:lnTo>
                    <a:lnTo>
                      <a:pt x="17" y="132"/>
                    </a:lnTo>
                    <a:lnTo>
                      <a:pt x="17" y="134"/>
                    </a:lnTo>
                    <a:lnTo>
                      <a:pt x="23" y="137"/>
                    </a:lnTo>
                    <a:lnTo>
                      <a:pt x="26" y="148"/>
                    </a:lnTo>
                    <a:lnTo>
                      <a:pt x="30" y="148"/>
                    </a:lnTo>
                    <a:lnTo>
                      <a:pt x="37" y="143"/>
                    </a:lnTo>
                    <a:lnTo>
                      <a:pt x="32" y="127"/>
                    </a:lnTo>
                    <a:lnTo>
                      <a:pt x="35" y="128"/>
                    </a:lnTo>
                    <a:lnTo>
                      <a:pt x="44" y="121"/>
                    </a:lnTo>
                    <a:lnTo>
                      <a:pt x="46" y="119"/>
                    </a:lnTo>
                    <a:lnTo>
                      <a:pt x="46" y="114"/>
                    </a:lnTo>
                    <a:lnTo>
                      <a:pt x="48" y="114"/>
                    </a:lnTo>
                    <a:lnTo>
                      <a:pt x="51" y="114"/>
                    </a:lnTo>
                    <a:lnTo>
                      <a:pt x="53" y="114"/>
                    </a:lnTo>
                    <a:lnTo>
                      <a:pt x="55" y="112"/>
                    </a:lnTo>
                    <a:lnTo>
                      <a:pt x="59" y="110"/>
                    </a:lnTo>
                    <a:lnTo>
                      <a:pt x="60" y="109"/>
                    </a:lnTo>
                    <a:lnTo>
                      <a:pt x="62" y="107"/>
                    </a:lnTo>
                    <a:lnTo>
                      <a:pt x="64" y="105"/>
                    </a:lnTo>
                    <a:lnTo>
                      <a:pt x="64" y="103"/>
                    </a:lnTo>
                    <a:lnTo>
                      <a:pt x="66" y="102"/>
                    </a:lnTo>
                    <a:lnTo>
                      <a:pt x="71" y="100"/>
                    </a:lnTo>
                    <a:lnTo>
                      <a:pt x="75" y="100"/>
                    </a:lnTo>
                    <a:lnTo>
                      <a:pt x="76" y="105"/>
                    </a:lnTo>
                    <a:lnTo>
                      <a:pt x="82" y="103"/>
                    </a:lnTo>
                    <a:lnTo>
                      <a:pt x="84" y="105"/>
                    </a:lnTo>
                    <a:lnTo>
                      <a:pt x="84" y="103"/>
                    </a:lnTo>
                    <a:lnTo>
                      <a:pt x="85" y="102"/>
                    </a:lnTo>
                    <a:lnTo>
                      <a:pt x="85" y="98"/>
                    </a:lnTo>
                    <a:lnTo>
                      <a:pt x="89" y="100"/>
                    </a:lnTo>
                    <a:lnTo>
                      <a:pt x="91" y="98"/>
                    </a:lnTo>
                    <a:lnTo>
                      <a:pt x="92" y="98"/>
                    </a:lnTo>
                    <a:lnTo>
                      <a:pt x="94" y="103"/>
                    </a:lnTo>
                    <a:lnTo>
                      <a:pt x="96" y="105"/>
                    </a:lnTo>
                    <a:lnTo>
                      <a:pt x="101" y="103"/>
                    </a:lnTo>
                    <a:lnTo>
                      <a:pt x="103" y="105"/>
                    </a:lnTo>
                    <a:lnTo>
                      <a:pt x="107" y="103"/>
                    </a:lnTo>
                    <a:lnTo>
                      <a:pt x="110" y="103"/>
                    </a:lnTo>
                    <a:lnTo>
                      <a:pt x="114" y="107"/>
                    </a:lnTo>
                    <a:lnTo>
                      <a:pt x="116" y="110"/>
                    </a:lnTo>
                    <a:lnTo>
                      <a:pt x="121" y="114"/>
                    </a:lnTo>
                    <a:lnTo>
                      <a:pt x="123" y="116"/>
                    </a:lnTo>
                    <a:lnTo>
                      <a:pt x="123" y="118"/>
                    </a:lnTo>
                    <a:lnTo>
                      <a:pt x="126" y="121"/>
                    </a:lnTo>
                    <a:lnTo>
                      <a:pt x="126" y="127"/>
                    </a:lnTo>
                    <a:lnTo>
                      <a:pt x="128" y="128"/>
                    </a:lnTo>
                    <a:lnTo>
                      <a:pt x="130" y="128"/>
                    </a:lnTo>
                    <a:lnTo>
                      <a:pt x="130" y="121"/>
                    </a:lnTo>
                    <a:lnTo>
                      <a:pt x="128" y="119"/>
                    </a:lnTo>
                    <a:lnTo>
                      <a:pt x="130" y="118"/>
                    </a:lnTo>
                    <a:lnTo>
                      <a:pt x="134" y="118"/>
                    </a:lnTo>
                    <a:lnTo>
                      <a:pt x="134" y="119"/>
                    </a:lnTo>
                    <a:lnTo>
                      <a:pt x="135" y="121"/>
                    </a:lnTo>
                    <a:lnTo>
                      <a:pt x="135" y="123"/>
                    </a:lnTo>
                    <a:lnTo>
                      <a:pt x="137" y="125"/>
                    </a:lnTo>
                    <a:lnTo>
                      <a:pt x="146" y="128"/>
                    </a:lnTo>
                    <a:lnTo>
                      <a:pt x="150" y="128"/>
                    </a:lnTo>
                    <a:lnTo>
                      <a:pt x="155" y="123"/>
                    </a:lnTo>
                    <a:lnTo>
                      <a:pt x="155" y="121"/>
                    </a:lnTo>
                    <a:lnTo>
                      <a:pt x="157" y="119"/>
                    </a:lnTo>
                    <a:lnTo>
                      <a:pt x="159" y="119"/>
                    </a:lnTo>
                    <a:lnTo>
                      <a:pt x="160" y="118"/>
                    </a:lnTo>
                    <a:lnTo>
                      <a:pt x="162" y="119"/>
                    </a:lnTo>
                    <a:lnTo>
                      <a:pt x="164" y="116"/>
                    </a:lnTo>
                    <a:lnTo>
                      <a:pt x="167" y="118"/>
                    </a:lnTo>
                    <a:lnTo>
                      <a:pt x="169" y="116"/>
                    </a:lnTo>
                    <a:lnTo>
                      <a:pt x="175" y="121"/>
                    </a:lnTo>
                    <a:lnTo>
                      <a:pt x="180" y="118"/>
                    </a:lnTo>
                    <a:lnTo>
                      <a:pt x="180" y="116"/>
                    </a:lnTo>
                    <a:lnTo>
                      <a:pt x="185" y="116"/>
                    </a:lnTo>
                    <a:lnTo>
                      <a:pt x="187" y="114"/>
                    </a:lnTo>
                    <a:lnTo>
                      <a:pt x="191" y="116"/>
                    </a:lnTo>
                    <a:lnTo>
                      <a:pt x="192" y="118"/>
                    </a:lnTo>
                    <a:lnTo>
                      <a:pt x="192" y="123"/>
                    </a:lnTo>
                    <a:lnTo>
                      <a:pt x="196" y="127"/>
                    </a:lnTo>
                    <a:lnTo>
                      <a:pt x="201" y="127"/>
                    </a:lnTo>
                    <a:lnTo>
                      <a:pt x="205" y="127"/>
                    </a:lnTo>
                    <a:lnTo>
                      <a:pt x="205" y="127"/>
                    </a:lnTo>
                    <a:lnTo>
                      <a:pt x="207" y="130"/>
                    </a:lnTo>
                    <a:lnTo>
                      <a:pt x="212" y="130"/>
                    </a:lnTo>
                    <a:lnTo>
                      <a:pt x="214" y="128"/>
                    </a:lnTo>
                    <a:lnTo>
                      <a:pt x="216" y="121"/>
                    </a:lnTo>
                    <a:lnTo>
                      <a:pt x="219" y="123"/>
                    </a:lnTo>
                    <a:lnTo>
                      <a:pt x="221" y="127"/>
                    </a:lnTo>
                    <a:lnTo>
                      <a:pt x="232" y="127"/>
                    </a:lnTo>
                    <a:lnTo>
                      <a:pt x="234" y="125"/>
                    </a:lnTo>
                    <a:lnTo>
                      <a:pt x="237" y="123"/>
                    </a:lnTo>
                    <a:lnTo>
                      <a:pt x="242" y="110"/>
                    </a:lnTo>
                    <a:lnTo>
                      <a:pt x="241" y="107"/>
                    </a:lnTo>
                    <a:lnTo>
                      <a:pt x="232" y="105"/>
                    </a:lnTo>
                    <a:lnTo>
                      <a:pt x="228" y="102"/>
                    </a:lnTo>
                    <a:lnTo>
                      <a:pt x="221" y="100"/>
                    </a:lnTo>
                    <a:lnTo>
                      <a:pt x="221" y="98"/>
                    </a:lnTo>
                    <a:lnTo>
                      <a:pt x="221" y="96"/>
                    </a:lnTo>
                    <a:lnTo>
                      <a:pt x="216" y="94"/>
                    </a:lnTo>
                    <a:lnTo>
                      <a:pt x="216" y="93"/>
                    </a:lnTo>
                    <a:lnTo>
                      <a:pt x="217" y="93"/>
                    </a:lnTo>
                    <a:lnTo>
                      <a:pt x="221" y="89"/>
                    </a:lnTo>
                    <a:lnTo>
                      <a:pt x="230" y="85"/>
                    </a:lnTo>
                    <a:lnTo>
                      <a:pt x="232" y="84"/>
                    </a:lnTo>
                    <a:lnTo>
                      <a:pt x="232" y="80"/>
                    </a:lnTo>
                    <a:lnTo>
                      <a:pt x="226" y="73"/>
                    </a:lnTo>
                    <a:lnTo>
                      <a:pt x="228" y="71"/>
                    </a:lnTo>
                    <a:lnTo>
                      <a:pt x="230" y="69"/>
                    </a:lnTo>
                    <a:lnTo>
                      <a:pt x="232" y="68"/>
                    </a:lnTo>
                    <a:lnTo>
                      <a:pt x="234" y="66"/>
                    </a:lnTo>
                    <a:lnTo>
                      <a:pt x="246" y="66"/>
                    </a:lnTo>
                    <a:lnTo>
                      <a:pt x="250" y="66"/>
                    </a:lnTo>
                    <a:lnTo>
                      <a:pt x="250" y="64"/>
                    </a:lnTo>
                    <a:lnTo>
                      <a:pt x="250" y="62"/>
                    </a:lnTo>
                    <a:lnTo>
                      <a:pt x="244" y="59"/>
                    </a:lnTo>
                    <a:lnTo>
                      <a:pt x="235" y="59"/>
                    </a:lnTo>
                    <a:lnTo>
                      <a:pt x="234" y="55"/>
                    </a:lnTo>
                    <a:lnTo>
                      <a:pt x="234" y="53"/>
                    </a:lnTo>
                    <a:lnTo>
                      <a:pt x="237" y="53"/>
                    </a:lnTo>
                    <a:lnTo>
                      <a:pt x="239" y="53"/>
                    </a:lnTo>
                    <a:lnTo>
                      <a:pt x="241" y="50"/>
                    </a:lnTo>
                    <a:lnTo>
                      <a:pt x="239" y="50"/>
                    </a:lnTo>
                    <a:lnTo>
                      <a:pt x="237" y="50"/>
                    </a:lnTo>
                    <a:lnTo>
                      <a:pt x="232" y="50"/>
                    </a:lnTo>
                    <a:lnTo>
                      <a:pt x="232" y="48"/>
                    </a:lnTo>
                    <a:lnTo>
                      <a:pt x="232" y="46"/>
                    </a:lnTo>
                    <a:lnTo>
                      <a:pt x="234" y="44"/>
                    </a:lnTo>
                    <a:lnTo>
                      <a:pt x="230" y="41"/>
                    </a:lnTo>
                    <a:lnTo>
                      <a:pt x="235" y="41"/>
                    </a:lnTo>
                    <a:lnTo>
                      <a:pt x="237" y="39"/>
                    </a:lnTo>
                    <a:lnTo>
                      <a:pt x="239" y="39"/>
                    </a:lnTo>
                    <a:lnTo>
                      <a:pt x="241" y="41"/>
                    </a:lnTo>
                    <a:lnTo>
                      <a:pt x="242" y="39"/>
                    </a:lnTo>
                    <a:lnTo>
                      <a:pt x="246" y="41"/>
                    </a:lnTo>
                    <a:lnTo>
                      <a:pt x="248" y="39"/>
                    </a:lnTo>
                    <a:lnTo>
                      <a:pt x="255" y="39"/>
                    </a:lnTo>
                    <a:lnTo>
                      <a:pt x="257" y="41"/>
                    </a:lnTo>
                    <a:lnTo>
                      <a:pt x="259" y="37"/>
                    </a:lnTo>
                    <a:lnTo>
                      <a:pt x="262" y="37"/>
                    </a:lnTo>
                    <a:lnTo>
                      <a:pt x="266" y="37"/>
                    </a:lnTo>
                    <a:lnTo>
                      <a:pt x="267" y="35"/>
                    </a:lnTo>
                    <a:lnTo>
                      <a:pt x="269" y="35"/>
                    </a:lnTo>
                    <a:lnTo>
                      <a:pt x="275" y="32"/>
                    </a:lnTo>
                    <a:lnTo>
                      <a:pt x="276" y="34"/>
                    </a:lnTo>
                    <a:lnTo>
                      <a:pt x="278" y="34"/>
                    </a:lnTo>
                    <a:lnTo>
                      <a:pt x="280" y="34"/>
                    </a:lnTo>
                    <a:lnTo>
                      <a:pt x="282" y="32"/>
                    </a:lnTo>
                    <a:lnTo>
                      <a:pt x="285" y="30"/>
                    </a:lnTo>
                    <a:lnTo>
                      <a:pt x="287" y="30"/>
                    </a:lnTo>
                    <a:lnTo>
                      <a:pt x="291" y="30"/>
                    </a:lnTo>
                    <a:lnTo>
                      <a:pt x="292" y="28"/>
                    </a:lnTo>
                    <a:lnTo>
                      <a:pt x="294" y="28"/>
                    </a:lnTo>
                    <a:lnTo>
                      <a:pt x="296" y="30"/>
                    </a:lnTo>
                    <a:lnTo>
                      <a:pt x="298" y="27"/>
                    </a:lnTo>
                    <a:lnTo>
                      <a:pt x="300" y="23"/>
                    </a:lnTo>
                    <a:lnTo>
                      <a:pt x="301" y="21"/>
                    </a:lnTo>
                    <a:lnTo>
                      <a:pt x="303" y="21"/>
                    </a:lnTo>
                    <a:lnTo>
                      <a:pt x="307" y="23"/>
                    </a:lnTo>
                    <a:lnTo>
                      <a:pt x="312" y="21"/>
                    </a:lnTo>
                    <a:lnTo>
                      <a:pt x="310" y="21"/>
                    </a:lnTo>
                    <a:lnTo>
                      <a:pt x="339" y="14"/>
                    </a:lnTo>
                    <a:lnTo>
                      <a:pt x="341" y="12"/>
                    </a:lnTo>
                    <a:lnTo>
                      <a:pt x="344" y="12"/>
                    </a:lnTo>
                    <a:lnTo>
                      <a:pt x="346" y="12"/>
                    </a:lnTo>
                    <a:lnTo>
                      <a:pt x="348" y="10"/>
                    </a:lnTo>
                    <a:lnTo>
                      <a:pt x="348" y="5"/>
                    </a:lnTo>
                    <a:lnTo>
                      <a:pt x="350" y="7"/>
                    </a:lnTo>
                    <a:lnTo>
                      <a:pt x="351" y="5"/>
                    </a:lnTo>
                    <a:lnTo>
                      <a:pt x="353" y="3"/>
                    </a:lnTo>
                    <a:lnTo>
                      <a:pt x="355" y="2"/>
                    </a:lnTo>
                    <a:lnTo>
                      <a:pt x="359" y="2"/>
                    </a:lnTo>
                    <a:lnTo>
                      <a:pt x="359" y="0"/>
                    </a:lnTo>
                    <a:lnTo>
                      <a:pt x="362" y="0"/>
                    </a:lnTo>
                    <a:lnTo>
                      <a:pt x="364" y="2"/>
                    </a:lnTo>
                    <a:lnTo>
                      <a:pt x="366" y="2"/>
                    </a:lnTo>
                    <a:lnTo>
                      <a:pt x="367" y="2"/>
                    </a:lnTo>
                    <a:lnTo>
                      <a:pt x="369" y="2"/>
                    </a:lnTo>
                    <a:lnTo>
                      <a:pt x="373" y="2"/>
                    </a:lnTo>
                    <a:lnTo>
                      <a:pt x="375" y="3"/>
                    </a:lnTo>
                    <a:lnTo>
                      <a:pt x="378" y="7"/>
                    </a:lnTo>
                    <a:lnTo>
                      <a:pt x="380" y="5"/>
                    </a:lnTo>
                    <a:lnTo>
                      <a:pt x="382" y="3"/>
                    </a:lnTo>
                    <a:lnTo>
                      <a:pt x="387" y="3"/>
                    </a:lnTo>
                    <a:lnTo>
                      <a:pt x="389" y="5"/>
                    </a:lnTo>
                    <a:lnTo>
                      <a:pt x="391" y="7"/>
                    </a:lnTo>
                    <a:lnTo>
                      <a:pt x="391" y="9"/>
                    </a:lnTo>
                    <a:lnTo>
                      <a:pt x="391" y="16"/>
                    </a:lnTo>
                    <a:lnTo>
                      <a:pt x="392" y="18"/>
                    </a:lnTo>
                    <a:lnTo>
                      <a:pt x="396" y="21"/>
                    </a:lnTo>
                    <a:lnTo>
                      <a:pt x="394" y="23"/>
                    </a:lnTo>
                    <a:lnTo>
                      <a:pt x="394" y="27"/>
                    </a:lnTo>
                    <a:lnTo>
                      <a:pt x="392" y="32"/>
                    </a:lnTo>
                    <a:lnTo>
                      <a:pt x="392" y="34"/>
                    </a:lnTo>
                    <a:lnTo>
                      <a:pt x="394" y="35"/>
                    </a:lnTo>
                    <a:lnTo>
                      <a:pt x="398" y="34"/>
                    </a:lnTo>
                    <a:lnTo>
                      <a:pt x="400" y="35"/>
                    </a:lnTo>
                    <a:lnTo>
                      <a:pt x="403" y="35"/>
                    </a:lnTo>
                    <a:lnTo>
                      <a:pt x="403" y="34"/>
                    </a:lnTo>
                    <a:lnTo>
                      <a:pt x="407" y="34"/>
                    </a:lnTo>
                    <a:lnTo>
                      <a:pt x="409" y="34"/>
                    </a:lnTo>
                    <a:lnTo>
                      <a:pt x="409" y="28"/>
                    </a:lnTo>
                    <a:lnTo>
                      <a:pt x="410" y="30"/>
                    </a:lnTo>
                    <a:lnTo>
                      <a:pt x="412" y="34"/>
                    </a:lnTo>
                    <a:lnTo>
                      <a:pt x="414" y="35"/>
                    </a:lnTo>
                    <a:lnTo>
                      <a:pt x="414" y="41"/>
                    </a:lnTo>
                    <a:lnTo>
                      <a:pt x="417" y="41"/>
                    </a:lnTo>
                    <a:lnTo>
                      <a:pt x="417" y="39"/>
                    </a:lnTo>
                    <a:lnTo>
                      <a:pt x="416" y="37"/>
                    </a:lnTo>
                    <a:lnTo>
                      <a:pt x="417" y="35"/>
                    </a:lnTo>
                    <a:lnTo>
                      <a:pt x="423" y="37"/>
                    </a:lnTo>
                    <a:lnTo>
                      <a:pt x="428" y="41"/>
                    </a:lnTo>
                    <a:lnTo>
                      <a:pt x="430" y="41"/>
                    </a:lnTo>
                    <a:lnTo>
                      <a:pt x="432" y="39"/>
                    </a:lnTo>
                    <a:lnTo>
                      <a:pt x="434" y="37"/>
                    </a:lnTo>
                    <a:lnTo>
                      <a:pt x="435" y="41"/>
                    </a:lnTo>
                    <a:lnTo>
                      <a:pt x="435" y="43"/>
                    </a:lnTo>
                    <a:lnTo>
                      <a:pt x="432" y="43"/>
                    </a:lnTo>
                    <a:lnTo>
                      <a:pt x="430" y="44"/>
                    </a:lnTo>
                    <a:lnTo>
                      <a:pt x="428" y="46"/>
                    </a:lnTo>
                    <a:lnTo>
                      <a:pt x="428" y="48"/>
                    </a:lnTo>
                    <a:lnTo>
                      <a:pt x="428" y="52"/>
                    </a:lnTo>
                    <a:lnTo>
                      <a:pt x="430" y="53"/>
                    </a:lnTo>
                    <a:lnTo>
                      <a:pt x="432" y="53"/>
                    </a:lnTo>
                    <a:lnTo>
                      <a:pt x="434" y="52"/>
                    </a:lnTo>
                    <a:lnTo>
                      <a:pt x="439" y="50"/>
                    </a:lnTo>
                    <a:lnTo>
                      <a:pt x="441" y="50"/>
                    </a:lnTo>
                    <a:lnTo>
                      <a:pt x="442" y="50"/>
                    </a:lnTo>
                    <a:lnTo>
                      <a:pt x="444" y="52"/>
                    </a:lnTo>
                    <a:lnTo>
                      <a:pt x="446" y="52"/>
                    </a:lnTo>
                    <a:lnTo>
                      <a:pt x="446" y="50"/>
                    </a:lnTo>
                    <a:lnTo>
                      <a:pt x="448" y="48"/>
                    </a:lnTo>
                    <a:lnTo>
                      <a:pt x="450" y="48"/>
                    </a:lnTo>
                    <a:lnTo>
                      <a:pt x="453" y="44"/>
                    </a:lnTo>
                    <a:lnTo>
                      <a:pt x="457" y="43"/>
                    </a:lnTo>
                    <a:lnTo>
                      <a:pt x="460" y="41"/>
                    </a:lnTo>
                    <a:lnTo>
                      <a:pt x="462" y="35"/>
                    </a:lnTo>
                    <a:lnTo>
                      <a:pt x="464" y="34"/>
                    </a:lnTo>
                    <a:lnTo>
                      <a:pt x="467" y="35"/>
                    </a:lnTo>
                    <a:lnTo>
                      <a:pt x="473" y="34"/>
                    </a:lnTo>
                    <a:lnTo>
                      <a:pt x="475" y="30"/>
                    </a:lnTo>
                    <a:lnTo>
                      <a:pt x="480" y="30"/>
                    </a:lnTo>
                    <a:lnTo>
                      <a:pt x="484" y="28"/>
                    </a:lnTo>
                    <a:lnTo>
                      <a:pt x="485" y="30"/>
                    </a:lnTo>
                    <a:lnTo>
                      <a:pt x="485" y="32"/>
                    </a:lnTo>
                    <a:lnTo>
                      <a:pt x="484" y="34"/>
                    </a:lnTo>
                    <a:lnTo>
                      <a:pt x="482" y="35"/>
                    </a:lnTo>
                    <a:lnTo>
                      <a:pt x="478" y="35"/>
                    </a:lnTo>
                    <a:lnTo>
                      <a:pt x="478" y="37"/>
                    </a:lnTo>
                    <a:lnTo>
                      <a:pt x="480" y="39"/>
                    </a:lnTo>
                    <a:lnTo>
                      <a:pt x="482" y="41"/>
                    </a:lnTo>
                    <a:lnTo>
                      <a:pt x="501" y="59"/>
                    </a:lnTo>
                    <a:lnTo>
                      <a:pt x="537" y="123"/>
                    </a:lnTo>
                    <a:lnTo>
                      <a:pt x="541" y="119"/>
                    </a:lnTo>
                    <a:lnTo>
                      <a:pt x="542" y="118"/>
                    </a:lnTo>
                    <a:lnTo>
                      <a:pt x="542" y="116"/>
                    </a:lnTo>
                    <a:lnTo>
                      <a:pt x="544" y="112"/>
                    </a:lnTo>
                    <a:lnTo>
                      <a:pt x="548" y="110"/>
                    </a:lnTo>
                    <a:lnTo>
                      <a:pt x="548" y="114"/>
                    </a:lnTo>
                    <a:lnTo>
                      <a:pt x="551" y="114"/>
                    </a:lnTo>
                    <a:lnTo>
                      <a:pt x="555" y="116"/>
                    </a:lnTo>
                    <a:lnTo>
                      <a:pt x="553" y="118"/>
                    </a:lnTo>
                    <a:lnTo>
                      <a:pt x="555" y="121"/>
                    </a:lnTo>
                    <a:lnTo>
                      <a:pt x="557" y="121"/>
                    </a:lnTo>
                    <a:lnTo>
                      <a:pt x="559" y="125"/>
                    </a:lnTo>
                    <a:lnTo>
                      <a:pt x="566" y="125"/>
                    </a:lnTo>
                    <a:lnTo>
                      <a:pt x="571" y="125"/>
                    </a:lnTo>
                    <a:lnTo>
                      <a:pt x="573" y="125"/>
                    </a:lnTo>
                    <a:lnTo>
                      <a:pt x="576" y="125"/>
                    </a:lnTo>
                    <a:lnTo>
                      <a:pt x="578" y="123"/>
                    </a:lnTo>
                    <a:lnTo>
                      <a:pt x="580" y="121"/>
                    </a:lnTo>
                    <a:lnTo>
                      <a:pt x="582" y="121"/>
                    </a:lnTo>
                    <a:lnTo>
                      <a:pt x="584" y="121"/>
                    </a:lnTo>
                    <a:lnTo>
                      <a:pt x="585" y="119"/>
                    </a:lnTo>
                    <a:lnTo>
                      <a:pt x="587" y="118"/>
                    </a:lnTo>
                    <a:lnTo>
                      <a:pt x="592" y="119"/>
                    </a:lnTo>
                    <a:lnTo>
                      <a:pt x="594" y="119"/>
                    </a:lnTo>
                    <a:lnTo>
                      <a:pt x="594" y="121"/>
                    </a:lnTo>
                    <a:lnTo>
                      <a:pt x="596" y="123"/>
                    </a:lnTo>
                    <a:lnTo>
                      <a:pt x="600" y="127"/>
                    </a:lnTo>
                    <a:lnTo>
                      <a:pt x="601" y="128"/>
                    </a:lnTo>
                    <a:lnTo>
                      <a:pt x="603" y="130"/>
                    </a:lnTo>
                    <a:lnTo>
                      <a:pt x="603" y="132"/>
                    </a:lnTo>
                    <a:lnTo>
                      <a:pt x="603" y="135"/>
                    </a:lnTo>
                    <a:lnTo>
                      <a:pt x="603" y="137"/>
                    </a:lnTo>
                    <a:lnTo>
                      <a:pt x="607" y="137"/>
                    </a:lnTo>
                    <a:lnTo>
                      <a:pt x="612" y="141"/>
                    </a:lnTo>
                    <a:lnTo>
                      <a:pt x="614" y="143"/>
                    </a:lnTo>
                    <a:lnTo>
                      <a:pt x="614" y="144"/>
                    </a:lnTo>
                    <a:lnTo>
                      <a:pt x="616" y="146"/>
                    </a:lnTo>
                    <a:lnTo>
                      <a:pt x="617" y="148"/>
                    </a:lnTo>
                    <a:lnTo>
                      <a:pt x="619" y="152"/>
                    </a:lnTo>
                    <a:lnTo>
                      <a:pt x="621" y="153"/>
                    </a:lnTo>
                    <a:lnTo>
                      <a:pt x="626" y="153"/>
                    </a:lnTo>
                    <a:lnTo>
                      <a:pt x="628" y="155"/>
                    </a:lnTo>
                    <a:lnTo>
                      <a:pt x="635" y="155"/>
                    </a:lnTo>
                    <a:lnTo>
                      <a:pt x="635" y="153"/>
                    </a:lnTo>
                    <a:lnTo>
                      <a:pt x="637" y="152"/>
                    </a:lnTo>
                    <a:lnTo>
                      <a:pt x="642" y="150"/>
                    </a:lnTo>
                    <a:lnTo>
                      <a:pt x="642" y="153"/>
                    </a:lnTo>
                    <a:lnTo>
                      <a:pt x="644" y="155"/>
                    </a:lnTo>
                    <a:lnTo>
                      <a:pt x="646" y="157"/>
                    </a:lnTo>
                    <a:lnTo>
                      <a:pt x="648" y="160"/>
                    </a:lnTo>
                    <a:lnTo>
                      <a:pt x="650" y="162"/>
                    </a:lnTo>
                    <a:lnTo>
                      <a:pt x="650" y="164"/>
                    </a:lnTo>
                    <a:lnTo>
                      <a:pt x="648" y="171"/>
                    </a:lnTo>
                    <a:lnTo>
                      <a:pt x="644" y="177"/>
                    </a:lnTo>
                    <a:lnTo>
                      <a:pt x="639" y="182"/>
                    </a:lnTo>
                    <a:lnTo>
                      <a:pt x="633" y="184"/>
                    </a:lnTo>
                    <a:lnTo>
                      <a:pt x="628" y="184"/>
                    </a:lnTo>
                    <a:lnTo>
                      <a:pt x="626" y="189"/>
                    </a:lnTo>
                    <a:lnTo>
                      <a:pt x="625" y="214"/>
                    </a:lnTo>
                    <a:lnTo>
                      <a:pt x="617" y="216"/>
                    </a:lnTo>
                    <a:lnTo>
                      <a:pt x="614" y="219"/>
                    </a:lnTo>
                    <a:lnTo>
                      <a:pt x="607" y="214"/>
                    </a:lnTo>
                    <a:lnTo>
                      <a:pt x="598" y="216"/>
                    </a:lnTo>
                    <a:lnTo>
                      <a:pt x="592" y="214"/>
                    </a:lnTo>
                    <a:lnTo>
                      <a:pt x="589" y="212"/>
                    </a:lnTo>
                    <a:lnTo>
                      <a:pt x="582" y="212"/>
                    </a:lnTo>
                    <a:lnTo>
                      <a:pt x="571" y="246"/>
                    </a:lnTo>
                    <a:lnTo>
                      <a:pt x="573" y="255"/>
                    </a:lnTo>
                    <a:lnTo>
                      <a:pt x="571" y="257"/>
                    </a:lnTo>
                    <a:lnTo>
                      <a:pt x="537" y="262"/>
                    </a:lnTo>
                    <a:lnTo>
                      <a:pt x="535" y="266"/>
                    </a:lnTo>
                    <a:lnTo>
                      <a:pt x="537" y="268"/>
                    </a:lnTo>
                    <a:lnTo>
                      <a:pt x="546" y="298"/>
                    </a:lnTo>
                    <a:lnTo>
                      <a:pt x="546" y="303"/>
                    </a:lnTo>
                    <a:lnTo>
                      <a:pt x="542" y="305"/>
                    </a:lnTo>
                    <a:lnTo>
                      <a:pt x="542" y="309"/>
                    </a:lnTo>
                    <a:lnTo>
                      <a:pt x="541" y="312"/>
                    </a:lnTo>
                    <a:lnTo>
                      <a:pt x="539" y="316"/>
                    </a:lnTo>
                    <a:lnTo>
                      <a:pt x="539" y="321"/>
                    </a:lnTo>
                    <a:lnTo>
                      <a:pt x="537" y="321"/>
                    </a:lnTo>
                    <a:lnTo>
                      <a:pt x="532" y="318"/>
                    </a:lnTo>
                    <a:lnTo>
                      <a:pt x="526" y="316"/>
                    </a:lnTo>
                    <a:lnTo>
                      <a:pt x="523" y="310"/>
                    </a:lnTo>
                    <a:lnTo>
                      <a:pt x="514" y="309"/>
                    </a:lnTo>
                    <a:lnTo>
                      <a:pt x="512" y="309"/>
                    </a:lnTo>
                    <a:lnTo>
                      <a:pt x="492" y="307"/>
                    </a:lnTo>
                    <a:lnTo>
                      <a:pt x="489" y="305"/>
                    </a:lnTo>
                    <a:lnTo>
                      <a:pt x="485" y="305"/>
                    </a:lnTo>
                    <a:lnTo>
                      <a:pt x="482" y="307"/>
                    </a:lnTo>
                    <a:lnTo>
                      <a:pt x="459" y="307"/>
                    </a:lnTo>
                    <a:lnTo>
                      <a:pt x="457" y="305"/>
                    </a:lnTo>
                    <a:lnTo>
                      <a:pt x="455" y="305"/>
                    </a:lnTo>
                    <a:lnTo>
                      <a:pt x="450" y="305"/>
                    </a:lnTo>
                    <a:lnTo>
                      <a:pt x="441" y="300"/>
                    </a:lnTo>
                    <a:lnTo>
                      <a:pt x="439" y="302"/>
                    </a:lnTo>
                    <a:lnTo>
                      <a:pt x="437" y="302"/>
                    </a:lnTo>
                    <a:lnTo>
                      <a:pt x="435" y="303"/>
                    </a:lnTo>
                    <a:lnTo>
                      <a:pt x="432" y="305"/>
                    </a:lnTo>
                    <a:lnTo>
                      <a:pt x="432" y="309"/>
                    </a:lnTo>
                    <a:lnTo>
                      <a:pt x="430" y="310"/>
                    </a:lnTo>
                    <a:lnTo>
                      <a:pt x="428" y="314"/>
                    </a:lnTo>
                    <a:lnTo>
                      <a:pt x="428" y="318"/>
                    </a:lnTo>
                    <a:lnTo>
                      <a:pt x="403" y="310"/>
                    </a:lnTo>
                    <a:lnTo>
                      <a:pt x="401" y="310"/>
                    </a:lnTo>
                    <a:lnTo>
                      <a:pt x="400" y="309"/>
                    </a:lnTo>
                    <a:lnTo>
                      <a:pt x="392" y="310"/>
                    </a:lnTo>
                    <a:lnTo>
                      <a:pt x="391" y="312"/>
                    </a:lnTo>
                    <a:lnTo>
                      <a:pt x="391" y="316"/>
                    </a:lnTo>
                    <a:lnTo>
                      <a:pt x="385" y="325"/>
                    </a:lnTo>
                    <a:lnTo>
                      <a:pt x="384" y="327"/>
                    </a:lnTo>
                    <a:lnTo>
                      <a:pt x="382" y="325"/>
                    </a:lnTo>
                    <a:lnTo>
                      <a:pt x="378" y="330"/>
                    </a:lnTo>
                    <a:lnTo>
                      <a:pt x="376" y="332"/>
                    </a:lnTo>
                    <a:lnTo>
                      <a:pt x="366" y="337"/>
                    </a:lnTo>
                    <a:lnTo>
                      <a:pt x="366" y="339"/>
                    </a:lnTo>
                    <a:lnTo>
                      <a:pt x="360" y="341"/>
                    </a:lnTo>
                    <a:lnTo>
                      <a:pt x="359" y="344"/>
                    </a:lnTo>
                    <a:lnTo>
                      <a:pt x="355" y="348"/>
                    </a:lnTo>
                    <a:lnTo>
                      <a:pt x="342" y="343"/>
                    </a:lnTo>
                    <a:lnTo>
                      <a:pt x="325" y="344"/>
                    </a:lnTo>
                    <a:lnTo>
                      <a:pt x="323" y="330"/>
                    </a:lnTo>
                    <a:lnTo>
                      <a:pt x="312" y="328"/>
                    </a:lnTo>
                    <a:lnTo>
                      <a:pt x="312" y="319"/>
                    </a:lnTo>
                    <a:lnTo>
                      <a:pt x="316" y="319"/>
                    </a:lnTo>
                    <a:lnTo>
                      <a:pt x="314" y="307"/>
                    </a:lnTo>
                    <a:lnTo>
                      <a:pt x="310" y="307"/>
                    </a:lnTo>
                    <a:lnTo>
                      <a:pt x="305" y="298"/>
                    </a:lnTo>
                    <a:lnTo>
                      <a:pt x="294" y="289"/>
                    </a:lnTo>
                    <a:lnTo>
                      <a:pt x="291" y="291"/>
                    </a:lnTo>
                    <a:lnTo>
                      <a:pt x="248" y="294"/>
                    </a:lnTo>
                    <a:lnTo>
                      <a:pt x="192" y="248"/>
                    </a:lnTo>
                    <a:lnTo>
                      <a:pt x="151" y="26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49" name="Freeform 3091">
                <a:extLst>
                  <a:ext uri="{FF2B5EF4-FFF2-40B4-BE49-F238E27FC236}">
                    <a16:creationId xmlns:a16="http://schemas.microsoft.com/office/drawing/2014/main" id="{2E6C323F-32E8-1641-9EA3-FB5C53720B1D}"/>
                  </a:ext>
                </a:extLst>
              </p:cNvPr>
              <p:cNvSpPr>
                <a:spLocks/>
              </p:cNvSpPr>
              <p:nvPr/>
            </p:nvSpPr>
            <p:spPr bwMode="auto">
              <a:xfrm>
                <a:off x="2910" y="1866"/>
                <a:ext cx="52" cy="36"/>
              </a:xfrm>
              <a:custGeom>
                <a:avLst/>
                <a:gdLst>
                  <a:gd name="T0" fmla="*/ 41 w 52"/>
                  <a:gd name="T1" fmla="*/ 0 h 36"/>
                  <a:gd name="T2" fmla="*/ 34 w 52"/>
                  <a:gd name="T3" fmla="*/ 2 h 36"/>
                  <a:gd name="T4" fmla="*/ 32 w 52"/>
                  <a:gd name="T5" fmla="*/ 6 h 36"/>
                  <a:gd name="T6" fmla="*/ 24 w 52"/>
                  <a:gd name="T7" fmla="*/ 4 h 36"/>
                  <a:gd name="T8" fmla="*/ 18 w 52"/>
                  <a:gd name="T9" fmla="*/ 9 h 36"/>
                  <a:gd name="T10" fmla="*/ 2 w 52"/>
                  <a:gd name="T11" fmla="*/ 11 h 36"/>
                  <a:gd name="T12" fmla="*/ 0 w 52"/>
                  <a:gd name="T13" fmla="*/ 15 h 36"/>
                  <a:gd name="T14" fmla="*/ 2 w 52"/>
                  <a:gd name="T15" fmla="*/ 15 h 36"/>
                  <a:gd name="T16" fmla="*/ 4 w 52"/>
                  <a:gd name="T17" fmla="*/ 22 h 36"/>
                  <a:gd name="T18" fmla="*/ 4 w 52"/>
                  <a:gd name="T19" fmla="*/ 24 h 36"/>
                  <a:gd name="T20" fmla="*/ 7 w 52"/>
                  <a:gd name="T21" fmla="*/ 27 h 36"/>
                  <a:gd name="T22" fmla="*/ 9 w 52"/>
                  <a:gd name="T23" fmla="*/ 29 h 36"/>
                  <a:gd name="T24" fmla="*/ 7 w 52"/>
                  <a:gd name="T25" fmla="*/ 31 h 36"/>
                  <a:gd name="T26" fmla="*/ 4 w 52"/>
                  <a:gd name="T27" fmla="*/ 31 h 36"/>
                  <a:gd name="T28" fmla="*/ 4 w 52"/>
                  <a:gd name="T29" fmla="*/ 33 h 36"/>
                  <a:gd name="T30" fmla="*/ 9 w 52"/>
                  <a:gd name="T31" fmla="*/ 33 h 36"/>
                  <a:gd name="T32" fmla="*/ 16 w 52"/>
                  <a:gd name="T33" fmla="*/ 33 h 36"/>
                  <a:gd name="T34" fmla="*/ 18 w 52"/>
                  <a:gd name="T35" fmla="*/ 29 h 36"/>
                  <a:gd name="T36" fmla="*/ 24 w 52"/>
                  <a:gd name="T37" fmla="*/ 34 h 36"/>
                  <a:gd name="T38" fmla="*/ 25 w 52"/>
                  <a:gd name="T39" fmla="*/ 33 h 36"/>
                  <a:gd name="T40" fmla="*/ 27 w 52"/>
                  <a:gd name="T41" fmla="*/ 34 h 36"/>
                  <a:gd name="T42" fmla="*/ 29 w 52"/>
                  <a:gd name="T43" fmla="*/ 36 h 36"/>
                  <a:gd name="T44" fmla="*/ 31 w 52"/>
                  <a:gd name="T45" fmla="*/ 31 h 36"/>
                  <a:gd name="T46" fmla="*/ 31 w 52"/>
                  <a:gd name="T47" fmla="*/ 27 h 36"/>
                  <a:gd name="T48" fmla="*/ 36 w 52"/>
                  <a:gd name="T49" fmla="*/ 25 h 36"/>
                  <a:gd name="T50" fmla="*/ 36 w 52"/>
                  <a:gd name="T51" fmla="*/ 20 h 36"/>
                  <a:gd name="T52" fmla="*/ 34 w 52"/>
                  <a:gd name="T53" fmla="*/ 16 h 36"/>
                  <a:gd name="T54" fmla="*/ 41 w 52"/>
                  <a:gd name="T55" fmla="*/ 13 h 36"/>
                  <a:gd name="T56" fmla="*/ 43 w 52"/>
                  <a:gd name="T57" fmla="*/ 11 h 36"/>
                  <a:gd name="T58" fmla="*/ 45 w 52"/>
                  <a:gd name="T59" fmla="*/ 11 h 36"/>
                  <a:gd name="T60" fmla="*/ 45 w 52"/>
                  <a:gd name="T61" fmla="*/ 9 h 36"/>
                  <a:gd name="T62" fmla="*/ 47 w 52"/>
                  <a:gd name="T63" fmla="*/ 6 h 36"/>
                  <a:gd name="T64" fmla="*/ 50 w 52"/>
                  <a:gd name="T65" fmla="*/ 9 h 36"/>
                  <a:gd name="T66" fmla="*/ 52 w 52"/>
                  <a:gd name="T67" fmla="*/ 9 h 36"/>
                  <a:gd name="T68" fmla="*/ 45 w 52"/>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36">
                    <a:moveTo>
                      <a:pt x="43" y="0"/>
                    </a:moveTo>
                    <a:lnTo>
                      <a:pt x="41" y="0"/>
                    </a:lnTo>
                    <a:lnTo>
                      <a:pt x="40" y="2"/>
                    </a:lnTo>
                    <a:lnTo>
                      <a:pt x="34" y="2"/>
                    </a:lnTo>
                    <a:lnTo>
                      <a:pt x="34" y="2"/>
                    </a:lnTo>
                    <a:lnTo>
                      <a:pt x="32" y="6"/>
                    </a:lnTo>
                    <a:lnTo>
                      <a:pt x="27" y="4"/>
                    </a:lnTo>
                    <a:lnTo>
                      <a:pt x="24" y="4"/>
                    </a:lnTo>
                    <a:lnTo>
                      <a:pt x="20" y="8"/>
                    </a:lnTo>
                    <a:lnTo>
                      <a:pt x="18" y="9"/>
                    </a:lnTo>
                    <a:lnTo>
                      <a:pt x="4" y="9"/>
                    </a:lnTo>
                    <a:lnTo>
                      <a:pt x="2" y="11"/>
                    </a:lnTo>
                    <a:lnTo>
                      <a:pt x="0" y="13"/>
                    </a:lnTo>
                    <a:lnTo>
                      <a:pt x="0" y="15"/>
                    </a:lnTo>
                    <a:lnTo>
                      <a:pt x="2" y="15"/>
                    </a:lnTo>
                    <a:lnTo>
                      <a:pt x="2" y="15"/>
                    </a:lnTo>
                    <a:lnTo>
                      <a:pt x="2" y="20"/>
                    </a:lnTo>
                    <a:lnTo>
                      <a:pt x="4" y="22"/>
                    </a:lnTo>
                    <a:lnTo>
                      <a:pt x="4" y="24"/>
                    </a:lnTo>
                    <a:lnTo>
                      <a:pt x="4" y="24"/>
                    </a:lnTo>
                    <a:lnTo>
                      <a:pt x="6" y="25"/>
                    </a:lnTo>
                    <a:lnTo>
                      <a:pt x="7" y="27"/>
                    </a:lnTo>
                    <a:lnTo>
                      <a:pt x="7" y="27"/>
                    </a:lnTo>
                    <a:lnTo>
                      <a:pt x="9" y="29"/>
                    </a:lnTo>
                    <a:lnTo>
                      <a:pt x="9" y="29"/>
                    </a:lnTo>
                    <a:lnTo>
                      <a:pt x="7" y="31"/>
                    </a:lnTo>
                    <a:lnTo>
                      <a:pt x="6" y="31"/>
                    </a:lnTo>
                    <a:lnTo>
                      <a:pt x="4" y="31"/>
                    </a:lnTo>
                    <a:lnTo>
                      <a:pt x="2" y="33"/>
                    </a:lnTo>
                    <a:lnTo>
                      <a:pt x="4" y="33"/>
                    </a:lnTo>
                    <a:lnTo>
                      <a:pt x="9" y="33"/>
                    </a:lnTo>
                    <a:lnTo>
                      <a:pt x="9" y="33"/>
                    </a:lnTo>
                    <a:lnTo>
                      <a:pt x="11" y="33"/>
                    </a:lnTo>
                    <a:lnTo>
                      <a:pt x="16" y="33"/>
                    </a:lnTo>
                    <a:lnTo>
                      <a:pt x="18" y="29"/>
                    </a:lnTo>
                    <a:lnTo>
                      <a:pt x="18" y="29"/>
                    </a:lnTo>
                    <a:lnTo>
                      <a:pt x="22" y="34"/>
                    </a:lnTo>
                    <a:lnTo>
                      <a:pt x="24" y="34"/>
                    </a:lnTo>
                    <a:lnTo>
                      <a:pt x="24" y="33"/>
                    </a:lnTo>
                    <a:lnTo>
                      <a:pt x="25" y="33"/>
                    </a:lnTo>
                    <a:lnTo>
                      <a:pt x="25" y="34"/>
                    </a:lnTo>
                    <a:lnTo>
                      <a:pt x="27" y="34"/>
                    </a:lnTo>
                    <a:lnTo>
                      <a:pt x="27" y="36"/>
                    </a:lnTo>
                    <a:lnTo>
                      <a:pt x="29" y="36"/>
                    </a:lnTo>
                    <a:lnTo>
                      <a:pt x="31" y="34"/>
                    </a:lnTo>
                    <a:lnTo>
                      <a:pt x="31" y="31"/>
                    </a:lnTo>
                    <a:lnTo>
                      <a:pt x="31" y="29"/>
                    </a:lnTo>
                    <a:lnTo>
                      <a:pt x="31" y="27"/>
                    </a:lnTo>
                    <a:lnTo>
                      <a:pt x="32" y="25"/>
                    </a:lnTo>
                    <a:lnTo>
                      <a:pt x="36" y="25"/>
                    </a:lnTo>
                    <a:lnTo>
                      <a:pt x="36" y="24"/>
                    </a:lnTo>
                    <a:lnTo>
                      <a:pt x="36" y="20"/>
                    </a:lnTo>
                    <a:lnTo>
                      <a:pt x="34" y="18"/>
                    </a:lnTo>
                    <a:lnTo>
                      <a:pt x="34" y="16"/>
                    </a:lnTo>
                    <a:lnTo>
                      <a:pt x="36" y="15"/>
                    </a:lnTo>
                    <a:lnTo>
                      <a:pt x="41" y="13"/>
                    </a:lnTo>
                    <a:lnTo>
                      <a:pt x="43" y="13"/>
                    </a:lnTo>
                    <a:lnTo>
                      <a:pt x="43" y="11"/>
                    </a:lnTo>
                    <a:lnTo>
                      <a:pt x="45" y="11"/>
                    </a:lnTo>
                    <a:lnTo>
                      <a:pt x="45" y="11"/>
                    </a:lnTo>
                    <a:lnTo>
                      <a:pt x="47" y="11"/>
                    </a:lnTo>
                    <a:lnTo>
                      <a:pt x="45" y="9"/>
                    </a:lnTo>
                    <a:lnTo>
                      <a:pt x="45" y="8"/>
                    </a:lnTo>
                    <a:lnTo>
                      <a:pt x="47" y="6"/>
                    </a:lnTo>
                    <a:lnTo>
                      <a:pt x="49" y="6"/>
                    </a:lnTo>
                    <a:lnTo>
                      <a:pt x="50" y="9"/>
                    </a:lnTo>
                    <a:lnTo>
                      <a:pt x="50" y="8"/>
                    </a:lnTo>
                    <a:lnTo>
                      <a:pt x="52" y="9"/>
                    </a:lnTo>
                    <a:lnTo>
                      <a:pt x="47" y="0"/>
                    </a:lnTo>
                    <a:lnTo>
                      <a:pt x="45" y="0"/>
                    </a:lnTo>
                    <a:lnTo>
                      <a:pt x="4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0" name="Freeform 3092">
                <a:extLst>
                  <a:ext uri="{FF2B5EF4-FFF2-40B4-BE49-F238E27FC236}">
                    <a16:creationId xmlns:a16="http://schemas.microsoft.com/office/drawing/2014/main" id="{30B288BC-A2CC-6C4C-90DE-CFFAB62BF938}"/>
                  </a:ext>
                </a:extLst>
              </p:cNvPr>
              <p:cNvSpPr>
                <a:spLocks/>
              </p:cNvSpPr>
              <p:nvPr/>
            </p:nvSpPr>
            <p:spPr bwMode="auto">
              <a:xfrm>
                <a:off x="2910" y="1866"/>
                <a:ext cx="52" cy="36"/>
              </a:xfrm>
              <a:custGeom>
                <a:avLst/>
                <a:gdLst>
                  <a:gd name="T0" fmla="*/ 41 w 52"/>
                  <a:gd name="T1" fmla="*/ 0 h 36"/>
                  <a:gd name="T2" fmla="*/ 34 w 52"/>
                  <a:gd name="T3" fmla="*/ 2 h 36"/>
                  <a:gd name="T4" fmla="*/ 32 w 52"/>
                  <a:gd name="T5" fmla="*/ 6 h 36"/>
                  <a:gd name="T6" fmla="*/ 24 w 52"/>
                  <a:gd name="T7" fmla="*/ 4 h 36"/>
                  <a:gd name="T8" fmla="*/ 18 w 52"/>
                  <a:gd name="T9" fmla="*/ 9 h 36"/>
                  <a:gd name="T10" fmla="*/ 2 w 52"/>
                  <a:gd name="T11" fmla="*/ 11 h 36"/>
                  <a:gd name="T12" fmla="*/ 0 w 52"/>
                  <a:gd name="T13" fmla="*/ 15 h 36"/>
                  <a:gd name="T14" fmla="*/ 2 w 52"/>
                  <a:gd name="T15" fmla="*/ 15 h 36"/>
                  <a:gd name="T16" fmla="*/ 4 w 52"/>
                  <a:gd name="T17" fmla="*/ 22 h 36"/>
                  <a:gd name="T18" fmla="*/ 4 w 52"/>
                  <a:gd name="T19" fmla="*/ 24 h 36"/>
                  <a:gd name="T20" fmla="*/ 7 w 52"/>
                  <a:gd name="T21" fmla="*/ 27 h 36"/>
                  <a:gd name="T22" fmla="*/ 9 w 52"/>
                  <a:gd name="T23" fmla="*/ 29 h 36"/>
                  <a:gd name="T24" fmla="*/ 7 w 52"/>
                  <a:gd name="T25" fmla="*/ 31 h 36"/>
                  <a:gd name="T26" fmla="*/ 4 w 52"/>
                  <a:gd name="T27" fmla="*/ 31 h 36"/>
                  <a:gd name="T28" fmla="*/ 4 w 52"/>
                  <a:gd name="T29" fmla="*/ 33 h 36"/>
                  <a:gd name="T30" fmla="*/ 9 w 52"/>
                  <a:gd name="T31" fmla="*/ 33 h 36"/>
                  <a:gd name="T32" fmla="*/ 16 w 52"/>
                  <a:gd name="T33" fmla="*/ 33 h 36"/>
                  <a:gd name="T34" fmla="*/ 18 w 52"/>
                  <a:gd name="T35" fmla="*/ 29 h 36"/>
                  <a:gd name="T36" fmla="*/ 24 w 52"/>
                  <a:gd name="T37" fmla="*/ 34 h 36"/>
                  <a:gd name="T38" fmla="*/ 25 w 52"/>
                  <a:gd name="T39" fmla="*/ 33 h 36"/>
                  <a:gd name="T40" fmla="*/ 27 w 52"/>
                  <a:gd name="T41" fmla="*/ 34 h 36"/>
                  <a:gd name="T42" fmla="*/ 29 w 52"/>
                  <a:gd name="T43" fmla="*/ 36 h 36"/>
                  <a:gd name="T44" fmla="*/ 31 w 52"/>
                  <a:gd name="T45" fmla="*/ 31 h 36"/>
                  <a:gd name="T46" fmla="*/ 31 w 52"/>
                  <a:gd name="T47" fmla="*/ 27 h 36"/>
                  <a:gd name="T48" fmla="*/ 36 w 52"/>
                  <a:gd name="T49" fmla="*/ 25 h 36"/>
                  <a:gd name="T50" fmla="*/ 36 w 52"/>
                  <a:gd name="T51" fmla="*/ 20 h 36"/>
                  <a:gd name="T52" fmla="*/ 34 w 52"/>
                  <a:gd name="T53" fmla="*/ 16 h 36"/>
                  <a:gd name="T54" fmla="*/ 41 w 52"/>
                  <a:gd name="T55" fmla="*/ 13 h 36"/>
                  <a:gd name="T56" fmla="*/ 43 w 52"/>
                  <a:gd name="T57" fmla="*/ 11 h 36"/>
                  <a:gd name="T58" fmla="*/ 45 w 52"/>
                  <a:gd name="T59" fmla="*/ 11 h 36"/>
                  <a:gd name="T60" fmla="*/ 45 w 52"/>
                  <a:gd name="T61" fmla="*/ 9 h 36"/>
                  <a:gd name="T62" fmla="*/ 47 w 52"/>
                  <a:gd name="T63" fmla="*/ 6 h 36"/>
                  <a:gd name="T64" fmla="*/ 50 w 52"/>
                  <a:gd name="T65" fmla="*/ 9 h 36"/>
                  <a:gd name="T66" fmla="*/ 52 w 52"/>
                  <a:gd name="T67" fmla="*/ 9 h 36"/>
                  <a:gd name="T68" fmla="*/ 45 w 52"/>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36">
                    <a:moveTo>
                      <a:pt x="43" y="0"/>
                    </a:moveTo>
                    <a:lnTo>
                      <a:pt x="41" y="0"/>
                    </a:lnTo>
                    <a:lnTo>
                      <a:pt x="40" y="2"/>
                    </a:lnTo>
                    <a:lnTo>
                      <a:pt x="34" y="2"/>
                    </a:lnTo>
                    <a:lnTo>
                      <a:pt x="34" y="2"/>
                    </a:lnTo>
                    <a:lnTo>
                      <a:pt x="32" y="6"/>
                    </a:lnTo>
                    <a:lnTo>
                      <a:pt x="27" y="4"/>
                    </a:lnTo>
                    <a:lnTo>
                      <a:pt x="24" y="4"/>
                    </a:lnTo>
                    <a:lnTo>
                      <a:pt x="20" y="8"/>
                    </a:lnTo>
                    <a:lnTo>
                      <a:pt x="18" y="9"/>
                    </a:lnTo>
                    <a:lnTo>
                      <a:pt x="4" y="9"/>
                    </a:lnTo>
                    <a:lnTo>
                      <a:pt x="2" y="11"/>
                    </a:lnTo>
                    <a:lnTo>
                      <a:pt x="0" y="13"/>
                    </a:lnTo>
                    <a:lnTo>
                      <a:pt x="0" y="15"/>
                    </a:lnTo>
                    <a:lnTo>
                      <a:pt x="2" y="15"/>
                    </a:lnTo>
                    <a:lnTo>
                      <a:pt x="2" y="15"/>
                    </a:lnTo>
                    <a:lnTo>
                      <a:pt x="2" y="20"/>
                    </a:lnTo>
                    <a:lnTo>
                      <a:pt x="4" y="22"/>
                    </a:lnTo>
                    <a:lnTo>
                      <a:pt x="4" y="24"/>
                    </a:lnTo>
                    <a:lnTo>
                      <a:pt x="4" y="24"/>
                    </a:lnTo>
                    <a:lnTo>
                      <a:pt x="6" y="25"/>
                    </a:lnTo>
                    <a:lnTo>
                      <a:pt x="7" y="27"/>
                    </a:lnTo>
                    <a:lnTo>
                      <a:pt x="7" y="27"/>
                    </a:lnTo>
                    <a:lnTo>
                      <a:pt x="9" y="29"/>
                    </a:lnTo>
                    <a:lnTo>
                      <a:pt x="9" y="29"/>
                    </a:lnTo>
                    <a:lnTo>
                      <a:pt x="7" y="31"/>
                    </a:lnTo>
                    <a:lnTo>
                      <a:pt x="6" y="31"/>
                    </a:lnTo>
                    <a:lnTo>
                      <a:pt x="4" y="31"/>
                    </a:lnTo>
                    <a:lnTo>
                      <a:pt x="2" y="33"/>
                    </a:lnTo>
                    <a:lnTo>
                      <a:pt x="4" y="33"/>
                    </a:lnTo>
                    <a:lnTo>
                      <a:pt x="9" y="33"/>
                    </a:lnTo>
                    <a:lnTo>
                      <a:pt x="9" y="33"/>
                    </a:lnTo>
                    <a:lnTo>
                      <a:pt x="11" y="33"/>
                    </a:lnTo>
                    <a:lnTo>
                      <a:pt x="16" y="33"/>
                    </a:lnTo>
                    <a:lnTo>
                      <a:pt x="18" y="29"/>
                    </a:lnTo>
                    <a:lnTo>
                      <a:pt x="18" y="29"/>
                    </a:lnTo>
                    <a:lnTo>
                      <a:pt x="22" y="34"/>
                    </a:lnTo>
                    <a:lnTo>
                      <a:pt x="24" y="34"/>
                    </a:lnTo>
                    <a:lnTo>
                      <a:pt x="24" y="33"/>
                    </a:lnTo>
                    <a:lnTo>
                      <a:pt x="25" y="33"/>
                    </a:lnTo>
                    <a:lnTo>
                      <a:pt x="25" y="34"/>
                    </a:lnTo>
                    <a:lnTo>
                      <a:pt x="27" y="34"/>
                    </a:lnTo>
                    <a:lnTo>
                      <a:pt x="27" y="36"/>
                    </a:lnTo>
                    <a:lnTo>
                      <a:pt x="29" y="36"/>
                    </a:lnTo>
                    <a:lnTo>
                      <a:pt x="31" y="34"/>
                    </a:lnTo>
                    <a:lnTo>
                      <a:pt x="31" y="31"/>
                    </a:lnTo>
                    <a:lnTo>
                      <a:pt x="31" y="29"/>
                    </a:lnTo>
                    <a:lnTo>
                      <a:pt x="31" y="27"/>
                    </a:lnTo>
                    <a:lnTo>
                      <a:pt x="32" y="25"/>
                    </a:lnTo>
                    <a:lnTo>
                      <a:pt x="36" y="25"/>
                    </a:lnTo>
                    <a:lnTo>
                      <a:pt x="36" y="24"/>
                    </a:lnTo>
                    <a:lnTo>
                      <a:pt x="36" y="20"/>
                    </a:lnTo>
                    <a:lnTo>
                      <a:pt x="34" y="18"/>
                    </a:lnTo>
                    <a:lnTo>
                      <a:pt x="34" y="16"/>
                    </a:lnTo>
                    <a:lnTo>
                      <a:pt x="36" y="15"/>
                    </a:lnTo>
                    <a:lnTo>
                      <a:pt x="41" y="13"/>
                    </a:lnTo>
                    <a:lnTo>
                      <a:pt x="43" y="13"/>
                    </a:lnTo>
                    <a:lnTo>
                      <a:pt x="43" y="11"/>
                    </a:lnTo>
                    <a:lnTo>
                      <a:pt x="45" y="11"/>
                    </a:lnTo>
                    <a:lnTo>
                      <a:pt x="45" y="11"/>
                    </a:lnTo>
                    <a:lnTo>
                      <a:pt x="47" y="11"/>
                    </a:lnTo>
                    <a:lnTo>
                      <a:pt x="45" y="9"/>
                    </a:lnTo>
                    <a:lnTo>
                      <a:pt x="45" y="8"/>
                    </a:lnTo>
                    <a:lnTo>
                      <a:pt x="47" y="6"/>
                    </a:lnTo>
                    <a:lnTo>
                      <a:pt x="49" y="6"/>
                    </a:lnTo>
                    <a:lnTo>
                      <a:pt x="50" y="9"/>
                    </a:lnTo>
                    <a:lnTo>
                      <a:pt x="50" y="8"/>
                    </a:lnTo>
                    <a:lnTo>
                      <a:pt x="52" y="9"/>
                    </a:lnTo>
                    <a:lnTo>
                      <a:pt x="47" y="0"/>
                    </a:lnTo>
                    <a:lnTo>
                      <a:pt x="45" y="0"/>
                    </a:lnTo>
                    <a:lnTo>
                      <a:pt x="4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1" name="Freeform 3093">
                <a:extLst>
                  <a:ext uri="{FF2B5EF4-FFF2-40B4-BE49-F238E27FC236}">
                    <a16:creationId xmlns:a16="http://schemas.microsoft.com/office/drawing/2014/main" id="{FC2A0764-04BA-B843-A1E0-8226AFEAC27A}"/>
                  </a:ext>
                </a:extLst>
              </p:cNvPr>
              <p:cNvSpPr>
                <a:spLocks/>
              </p:cNvSpPr>
              <p:nvPr/>
            </p:nvSpPr>
            <p:spPr bwMode="auto">
              <a:xfrm>
                <a:off x="3025" y="1968"/>
                <a:ext cx="39" cy="31"/>
              </a:xfrm>
              <a:custGeom>
                <a:avLst/>
                <a:gdLst>
                  <a:gd name="T0" fmla="*/ 7 w 39"/>
                  <a:gd name="T1" fmla="*/ 31 h 31"/>
                  <a:gd name="T2" fmla="*/ 3 w 39"/>
                  <a:gd name="T3" fmla="*/ 25 h 31"/>
                  <a:gd name="T4" fmla="*/ 0 w 39"/>
                  <a:gd name="T5" fmla="*/ 20 h 31"/>
                  <a:gd name="T6" fmla="*/ 1 w 39"/>
                  <a:gd name="T7" fmla="*/ 6 h 31"/>
                  <a:gd name="T8" fmla="*/ 1 w 39"/>
                  <a:gd name="T9" fmla="*/ 6 h 31"/>
                  <a:gd name="T10" fmla="*/ 3 w 39"/>
                  <a:gd name="T11" fmla="*/ 6 h 31"/>
                  <a:gd name="T12" fmla="*/ 3 w 39"/>
                  <a:gd name="T13" fmla="*/ 4 h 31"/>
                  <a:gd name="T14" fmla="*/ 5 w 39"/>
                  <a:gd name="T15" fmla="*/ 2 h 31"/>
                  <a:gd name="T16" fmla="*/ 9 w 39"/>
                  <a:gd name="T17" fmla="*/ 0 h 31"/>
                  <a:gd name="T18" fmla="*/ 10 w 39"/>
                  <a:gd name="T19" fmla="*/ 0 h 31"/>
                  <a:gd name="T20" fmla="*/ 12 w 39"/>
                  <a:gd name="T21" fmla="*/ 2 h 31"/>
                  <a:gd name="T22" fmla="*/ 12 w 39"/>
                  <a:gd name="T23" fmla="*/ 2 h 31"/>
                  <a:gd name="T24" fmla="*/ 12 w 39"/>
                  <a:gd name="T25" fmla="*/ 2 h 31"/>
                  <a:gd name="T26" fmla="*/ 16 w 39"/>
                  <a:gd name="T27" fmla="*/ 0 h 31"/>
                  <a:gd name="T28" fmla="*/ 19 w 39"/>
                  <a:gd name="T29" fmla="*/ 0 h 31"/>
                  <a:gd name="T30" fmla="*/ 21 w 39"/>
                  <a:gd name="T31" fmla="*/ 0 h 31"/>
                  <a:gd name="T32" fmla="*/ 25 w 39"/>
                  <a:gd name="T33" fmla="*/ 0 h 31"/>
                  <a:gd name="T34" fmla="*/ 28 w 39"/>
                  <a:gd name="T35" fmla="*/ 0 h 31"/>
                  <a:gd name="T36" fmla="*/ 30 w 39"/>
                  <a:gd name="T37" fmla="*/ 0 h 31"/>
                  <a:gd name="T38" fmla="*/ 37 w 39"/>
                  <a:gd name="T39" fmla="*/ 6 h 31"/>
                  <a:gd name="T40" fmla="*/ 39 w 39"/>
                  <a:gd name="T41" fmla="*/ 20 h 31"/>
                  <a:gd name="T42" fmla="*/ 37 w 39"/>
                  <a:gd name="T43" fmla="*/ 20 h 31"/>
                  <a:gd name="T44" fmla="*/ 32 w 39"/>
                  <a:gd name="T45" fmla="*/ 25 h 31"/>
                  <a:gd name="T46" fmla="*/ 26 w 39"/>
                  <a:gd name="T47" fmla="*/ 25 h 31"/>
                  <a:gd name="T48" fmla="*/ 21 w 39"/>
                  <a:gd name="T49" fmla="*/ 27 h 31"/>
                  <a:gd name="T50" fmla="*/ 17 w 39"/>
                  <a:gd name="T51" fmla="*/ 29 h 31"/>
                  <a:gd name="T52" fmla="*/ 7 w 39"/>
                  <a:gd name="T5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31">
                    <a:moveTo>
                      <a:pt x="7" y="31"/>
                    </a:moveTo>
                    <a:lnTo>
                      <a:pt x="3" y="25"/>
                    </a:lnTo>
                    <a:lnTo>
                      <a:pt x="0" y="20"/>
                    </a:lnTo>
                    <a:lnTo>
                      <a:pt x="1" y="6"/>
                    </a:lnTo>
                    <a:lnTo>
                      <a:pt x="1" y="6"/>
                    </a:lnTo>
                    <a:lnTo>
                      <a:pt x="3" y="6"/>
                    </a:lnTo>
                    <a:lnTo>
                      <a:pt x="3" y="4"/>
                    </a:lnTo>
                    <a:lnTo>
                      <a:pt x="5" y="2"/>
                    </a:lnTo>
                    <a:lnTo>
                      <a:pt x="9" y="0"/>
                    </a:lnTo>
                    <a:lnTo>
                      <a:pt x="10" y="0"/>
                    </a:lnTo>
                    <a:lnTo>
                      <a:pt x="12" y="2"/>
                    </a:lnTo>
                    <a:lnTo>
                      <a:pt x="12" y="2"/>
                    </a:lnTo>
                    <a:lnTo>
                      <a:pt x="12" y="2"/>
                    </a:lnTo>
                    <a:lnTo>
                      <a:pt x="16" y="0"/>
                    </a:lnTo>
                    <a:lnTo>
                      <a:pt x="19" y="0"/>
                    </a:lnTo>
                    <a:lnTo>
                      <a:pt x="21" y="0"/>
                    </a:lnTo>
                    <a:lnTo>
                      <a:pt x="25" y="0"/>
                    </a:lnTo>
                    <a:lnTo>
                      <a:pt x="28" y="0"/>
                    </a:lnTo>
                    <a:lnTo>
                      <a:pt x="30" y="0"/>
                    </a:lnTo>
                    <a:lnTo>
                      <a:pt x="37" y="6"/>
                    </a:lnTo>
                    <a:lnTo>
                      <a:pt x="39" y="20"/>
                    </a:lnTo>
                    <a:lnTo>
                      <a:pt x="37" y="20"/>
                    </a:lnTo>
                    <a:lnTo>
                      <a:pt x="32" y="25"/>
                    </a:lnTo>
                    <a:lnTo>
                      <a:pt x="26" y="25"/>
                    </a:lnTo>
                    <a:lnTo>
                      <a:pt x="21" y="27"/>
                    </a:lnTo>
                    <a:lnTo>
                      <a:pt x="17" y="29"/>
                    </a:lnTo>
                    <a:lnTo>
                      <a:pt x="7" y="3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2" name="Freeform 3094">
                <a:extLst>
                  <a:ext uri="{FF2B5EF4-FFF2-40B4-BE49-F238E27FC236}">
                    <a16:creationId xmlns:a16="http://schemas.microsoft.com/office/drawing/2014/main" id="{9B619827-B06E-EC49-B764-B21171A56200}"/>
                  </a:ext>
                </a:extLst>
              </p:cNvPr>
              <p:cNvSpPr>
                <a:spLocks/>
              </p:cNvSpPr>
              <p:nvPr/>
            </p:nvSpPr>
            <p:spPr bwMode="auto">
              <a:xfrm>
                <a:off x="3025" y="1968"/>
                <a:ext cx="39" cy="31"/>
              </a:xfrm>
              <a:custGeom>
                <a:avLst/>
                <a:gdLst>
                  <a:gd name="T0" fmla="*/ 7 w 39"/>
                  <a:gd name="T1" fmla="*/ 31 h 31"/>
                  <a:gd name="T2" fmla="*/ 3 w 39"/>
                  <a:gd name="T3" fmla="*/ 25 h 31"/>
                  <a:gd name="T4" fmla="*/ 0 w 39"/>
                  <a:gd name="T5" fmla="*/ 20 h 31"/>
                  <a:gd name="T6" fmla="*/ 1 w 39"/>
                  <a:gd name="T7" fmla="*/ 6 h 31"/>
                  <a:gd name="T8" fmla="*/ 1 w 39"/>
                  <a:gd name="T9" fmla="*/ 6 h 31"/>
                  <a:gd name="T10" fmla="*/ 3 w 39"/>
                  <a:gd name="T11" fmla="*/ 6 h 31"/>
                  <a:gd name="T12" fmla="*/ 3 w 39"/>
                  <a:gd name="T13" fmla="*/ 4 h 31"/>
                  <a:gd name="T14" fmla="*/ 5 w 39"/>
                  <a:gd name="T15" fmla="*/ 2 h 31"/>
                  <a:gd name="T16" fmla="*/ 9 w 39"/>
                  <a:gd name="T17" fmla="*/ 0 h 31"/>
                  <a:gd name="T18" fmla="*/ 10 w 39"/>
                  <a:gd name="T19" fmla="*/ 0 h 31"/>
                  <a:gd name="T20" fmla="*/ 12 w 39"/>
                  <a:gd name="T21" fmla="*/ 2 h 31"/>
                  <a:gd name="T22" fmla="*/ 12 w 39"/>
                  <a:gd name="T23" fmla="*/ 2 h 31"/>
                  <a:gd name="T24" fmla="*/ 12 w 39"/>
                  <a:gd name="T25" fmla="*/ 2 h 31"/>
                  <a:gd name="T26" fmla="*/ 16 w 39"/>
                  <a:gd name="T27" fmla="*/ 0 h 31"/>
                  <a:gd name="T28" fmla="*/ 19 w 39"/>
                  <a:gd name="T29" fmla="*/ 0 h 31"/>
                  <a:gd name="T30" fmla="*/ 21 w 39"/>
                  <a:gd name="T31" fmla="*/ 0 h 31"/>
                  <a:gd name="T32" fmla="*/ 25 w 39"/>
                  <a:gd name="T33" fmla="*/ 0 h 31"/>
                  <a:gd name="T34" fmla="*/ 28 w 39"/>
                  <a:gd name="T35" fmla="*/ 0 h 31"/>
                  <a:gd name="T36" fmla="*/ 30 w 39"/>
                  <a:gd name="T37" fmla="*/ 0 h 31"/>
                  <a:gd name="T38" fmla="*/ 37 w 39"/>
                  <a:gd name="T39" fmla="*/ 6 h 31"/>
                  <a:gd name="T40" fmla="*/ 39 w 39"/>
                  <a:gd name="T41" fmla="*/ 20 h 31"/>
                  <a:gd name="T42" fmla="*/ 37 w 39"/>
                  <a:gd name="T43" fmla="*/ 20 h 31"/>
                  <a:gd name="T44" fmla="*/ 32 w 39"/>
                  <a:gd name="T45" fmla="*/ 25 h 31"/>
                  <a:gd name="T46" fmla="*/ 26 w 39"/>
                  <a:gd name="T47" fmla="*/ 25 h 31"/>
                  <a:gd name="T48" fmla="*/ 21 w 39"/>
                  <a:gd name="T49" fmla="*/ 27 h 31"/>
                  <a:gd name="T50" fmla="*/ 17 w 39"/>
                  <a:gd name="T51" fmla="*/ 29 h 31"/>
                  <a:gd name="T52" fmla="*/ 7 w 39"/>
                  <a:gd name="T5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31">
                    <a:moveTo>
                      <a:pt x="7" y="31"/>
                    </a:moveTo>
                    <a:lnTo>
                      <a:pt x="3" y="25"/>
                    </a:lnTo>
                    <a:lnTo>
                      <a:pt x="0" y="20"/>
                    </a:lnTo>
                    <a:lnTo>
                      <a:pt x="1" y="6"/>
                    </a:lnTo>
                    <a:lnTo>
                      <a:pt x="1" y="6"/>
                    </a:lnTo>
                    <a:lnTo>
                      <a:pt x="3" y="6"/>
                    </a:lnTo>
                    <a:lnTo>
                      <a:pt x="3" y="4"/>
                    </a:lnTo>
                    <a:lnTo>
                      <a:pt x="5" y="2"/>
                    </a:lnTo>
                    <a:lnTo>
                      <a:pt x="9" y="0"/>
                    </a:lnTo>
                    <a:lnTo>
                      <a:pt x="10" y="0"/>
                    </a:lnTo>
                    <a:lnTo>
                      <a:pt x="12" y="2"/>
                    </a:lnTo>
                    <a:lnTo>
                      <a:pt x="12" y="2"/>
                    </a:lnTo>
                    <a:lnTo>
                      <a:pt x="12" y="2"/>
                    </a:lnTo>
                    <a:lnTo>
                      <a:pt x="16" y="0"/>
                    </a:lnTo>
                    <a:lnTo>
                      <a:pt x="19" y="0"/>
                    </a:lnTo>
                    <a:lnTo>
                      <a:pt x="21" y="0"/>
                    </a:lnTo>
                    <a:lnTo>
                      <a:pt x="25" y="0"/>
                    </a:lnTo>
                    <a:lnTo>
                      <a:pt x="28" y="0"/>
                    </a:lnTo>
                    <a:lnTo>
                      <a:pt x="30" y="0"/>
                    </a:lnTo>
                    <a:lnTo>
                      <a:pt x="37" y="6"/>
                    </a:lnTo>
                    <a:lnTo>
                      <a:pt x="39" y="20"/>
                    </a:lnTo>
                    <a:lnTo>
                      <a:pt x="37" y="20"/>
                    </a:lnTo>
                    <a:lnTo>
                      <a:pt x="32" y="25"/>
                    </a:lnTo>
                    <a:lnTo>
                      <a:pt x="26" y="25"/>
                    </a:lnTo>
                    <a:lnTo>
                      <a:pt x="21" y="27"/>
                    </a:lnTo>
                    <a:lnTo>
                      <a:pt x="17" y="29"/>
                    </a:lnTo>
                    <a:lnTo>
                      <a:pt x="7" y="3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3" name="Freeform 3095">
                <a:extLst>
                  <a:ext uri="{FF2B5EF4-FFF2-40B4-BE49-F238E27FC236}">
                    <a16:creationId xmlns:a16="http://schemas.microsoft.com/office/drawing/2014/main" id="{367BCE65-4819-6149-9CFB-948AD0B4E2D5}"/>
                  </a:ext>
                </a:extLst>
              </p:cNvPr>
              <p:cNvSpPr>
                <a:spLocks/>
              </p:cNvSpPr>
              <p:nvPr/>
            </p:nvSpPr>
            <p:spPr bwMode="auto">
              <a:xfrm>
                <a:off x="3019" y="1832"/>
                <a:ext cx="152" cy="106"/>
              </a:xfrm>
              <a:custGeom>
                <a:avLst/>
                <a:gdLst>
                  <a:gd name="T0" fmla="*/ 131 w 152"/>
                  <a:gd name="T1" fmla="*/ 104 h 106"/>
                  <a:gd name="T2" fmla="*/ 116 w 152"/>
                  <a:gd name="T3" fmla="*/ 99 h 106"/>
                  <a:gd name="T4" fmla="*/ 109 w 152"/>
                  <a:gd name="T5" fmla="*/ 97 h 106"/>
                  <a:gd name="T6" fmla="*/ 47 w 152"/>
                  <a:gd name="T7" fmla="*/ 104 h 106"/>
                  <a:gd name="T8" fmla="*/ 45 w 152"/>
                  <a:gd name="T9" fmla="*/ 97 h 106"/>
                  <a:gd name="T10" fmla="*/ 36 w 152"/>
                  <a:gd name="T11" fmla="*/ 90 h 106"/>
                  <a:gd name="T12" fmla="*/ 36 w 152"/>
                  <a:gd name="T13" fmla="*/ 83 h 106"/>
                  <a:gd name="T14" fmla="*/ 25 w 152"/>
                  <a:gd name="T15" fmla="*/ 83 h 106"/>
                  <a:gd name="T16" fmla="*/ 20 w 152"/>
                  <a:gd name="T17" fmla="*/ 72 h 106"/>
                  <a:gd name="T18" fmla="*/ 15 w 152"/>
                  <a:gd name="T19" fmla="*/ 70 h 106"/>
                  <a:gd name="T20" fmla="*/ 9 w 152"/>
                  <a:gd name="T21" fmla="*/ 58 h 106"/>
                  <a:gd name="T22" fmla="*/ 0 w 152"/>
                  <a:gd name="T23" fmla="*/ 50 h 106"/>
                  <a:gd name="T24" fmla="*/ 15 w 152"/>
                  <a:gd name="T25" fmla="*/ 45 h 106"/>
                  <a:gd name="T26" fmla="*/ 27 w 152"/>
                  <a:gd name="T27" fmla="*/ 25 h 106"/>
                  <a:gd name="T28" fmla="*/ 29 w 152"/>
                  <a:gd name="T29" fmla="*/ 18 h 106"/>
                  <a:gd name="T30" fmla="*/ 32 w 152"/>
                  <a:gd name="T31" fmla="*/ 13 h 106"/>
                  <a:gd name="T32" fmla="*/ 38 w 152"/>
                  <a:gd name="T33" fmla="*/ 11 h 106"/>
                  <a:gd name="T34" fmla="*/ 43 w 152"/>
                  <a:gd name="T35" fmla="*/ 8 h 106"/>
                  <a:gd name="T36" fmla="*/ 75 w 152"/>
                  <a:gd name="T37" fmla="*/ 11 h 106"/>
                  <a:gd name="T38" fmla="*/ 86 w 152"/>
                  <a:gd name="T39" fmla="*/ 8 h 106"/>
                  <a:gd name="T40" fmla="*/ 100 w 152"/>
                  <a:gd name="T41" fmla="*/ 0 h 106"/>
                  <a:gd name="T42" fmla="*/ 115 w 152"/>
                  <a:gd name="T43" fmla="*/ 11 h 106"/>
                  <a:gd name="T44" fmla="*/ 127 w 152"/>
                  <a:gd name="T45" fmla="*/ 34 h 106"/>
                  <a:gd name="T46" fmla="*/ 127 w 152"/>
                  <a:gd name="T47" fmla="*/ 54 h 106"/>
                  <a:gd name="T48" fmla="*/ 131 w 152"/>
                  <a:gd name="T49" fmla="*/ 67 h 106"/>
                  <a:gd name="T50" fmla="*/ 138 w 152"/>
                  <a:gd name="T51" fmla="*/ 70 h 106"/>
                  <a:gd name="T52" fmla="*/ 147 w 152"/>
                  <a:gd name="T53" fmla="*/ 67 h 106"/>
                  <a:gd name="T54" fmla="*/ 152 w 152"/>
                  <a:gd name="T55" fmla="*/ 68 h 106"/>
                  <a:gd name="T56" fmla="*/ 152 w 152"/>
                  <a:gd name="T57" fmla="*/ 77 h 106"/>
                  <a:gd name="T58" fmla="*/ 147 w 152"/>
                  <a:gd name="T59" fmla="*/ 83 h 106"/>
                  <a:gd name="T60" fmla="*/ 138 w 152"/>
                  <a:gd name="T61" fmla="*/ 86 h 106"/>
                  <a:gd name="T62" fmla="*/ 141 w 152"/>
                  <a:gd name="T63" fmla="*/ 81 h 106"/>
                  <a:gd name="T64" fmla="*/ 140 w 152"/>
                  <a:gd name="T65"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06">
                    <a:moveTo>
                      <a:pt x="136" y="104"/>
                    </a:moveTo>
                    <a:lnTo>
                      <a:pt x="131" y="104"/>
                    </a:lnTo>
                    <a:lnTo>
                      <a:pt x="125" y="100"/>
                    </a:lnTo>
                    <a:lnTo>
                      <a:pt x="116" y="99"/>
                    </a:lnTo>
                    <a:lnTo>
                      <a:pt x="115" y="97"/>
                    </a:lnTo>
                    <a:lnTo>
                      <a:pt x="109" y="97"/>
                    </a:lnTo>
                    <a:lnTo>
                      <a:pt x="84" y="106"/>
                    </a:lnTo>
                    <a:lnTo>
                      <a:pt x="47" y="104"/>
                    </a:lnTo>
                    <a:lnTo>
                      <a:pt x="43" y="100"/>
                    </a:lnTo>
                    <a:lnTo>
                      <a:pt x="45" y="97"/>
                    </a:lnTo>
                    <a:lnTo>
                      <a:pt x="38" y="95"/>
                    </a:lnTo>
                    <a:lnTo>
                      <a:pt x="36" y="90"/>
                    </a:lnTo>
                    <a:lnTo>
                      <a:pt x="40" y="86"/>
                    </a:lnTo>
                    <a:lnTo>
                      <a:pt x="36" y="83"/>
                    </a:lnTo>
                    <a:lnTo>
                      <a:pt x="34" y="86"/>
                    </a:lnTo>
                    <a:lnTo>
                      <a:pt x="25" y="83"/>
                    </a:lnTo>
                    <a:lnTo>
                      <a:pt x="20" y="79"/>
                    </a:lnTo>
                    <a:lnTo>
                      <a:pt x="20" y="72"/>
                    </a:lnTo>
                    <a:lnTo>
                      <a:pt x="18" y="70"/>
                    </a:lnTo>
                    <a:lnTo>
                      <a:pt x="15" y="70"/>
                    </a:lnTo>
                    <a:lnTo>
                      <a:pt x="11" y="67"/>
                    </a:lnTo>
                    <a:lnTo>
                      <a:pt x="9" y="58"/>
                    </a:lnTo>
                    <a:lnTo>
                      <a:pt x="6" y="54"/>
                    </a:lnTo>
                    <a:lnTo>
                      <a:pt x="0" y="50"/>
                    </a:lnTo>
                    <a:lnTo>
                      <a:pt x="0" y="50"/>
                    </a:lnTo>
                    <a:lnTo>
                      <a:pt x="15" y="45"/>
                    </a:lnTo>
                    <a:lnTo>
                      <a:pt x="23" y="29"/>
                    </a:lnTo>
                    <a:lnTo>
                      <a:pt x="27" y="25"/>
                    </a:lnTo>
                    <a:lnTo>
                      <a:pt x="27" y="22"/>
                    </a:lnTo>
                    <a:lnTo>
                      <a:pt x="29" y="18"/>
                    </a:lnTo>
                    <a:lnTo>
                      <a:pt x="29" y="17"/>
                    </a:lnTo>
                    <a:lnTo>
                      <a:pt x="32" y="13"/>
                    </a:lnTo>
                    <a:lnTo>
                      <a:pt x="36" y="11"/>
                    </a:lnTo>
                    <a:lnTo>
                      <a:pt x="38" y="11"/>
                    </a:lnTo>
                    <a:lnTo>
                      <a:pt x="41" y="8"/>
                    </a:lnTo>
                    <a:lnTo>
                      <a:pt x="43" y="8"/>
                    </a:lnTo>
                    <a:lnTo>
                      <a:pt x="70" y="8"/>
                    </a:lnTo>
                    <a:lnTo>
                      <a:pt x="75" y="11"/>
                    </a:lnTo>
                    <a:lnTo>
                      <a:pt x="81" y="8"/>
                    </a:lnTo>
                    <a:lnTo>
                      <a:pt x="86" y="8"/>
                    </a:lnTo>
                    <a:lnTo>
                      <a:pt x="91" y="6"/>
                    </a:lnTo>
                    <a:lnTo>
                      <a:pt x="100" y="0"/>
                    </a:lnTo>
                    <a:lnTo>
                      <a:pt x="104" y="0"/>
                    </a:lnTo>
                    <a:lnTo>
                      <a:pt x="115" y="11"/>
                    </a:lnTo>
                    <a:lnTo>
                      <a:pt x="116" y="17"/>
                    </a:lnTo>
                    <a:lnTo>
                      <a:pt x="127" y="34"/>
                    </a:lnTo>
                    <a:lnTo>
                      <a:pt x="127" y="49"/>
                    </a:lnTo>
                    <a:lnTo>
                      <a:pt x="127" y="54"/>
                    </a:lnTo>
                    <a:lnTo>
                      <a:pt x="129" y="67"/>
                    </a:lnTo>
                    <a:lnTo>
                      <a:pt x="131" y="67"/>
                    </a:lnTo>
                    <a:lnTo>
                      <a:pt x="134" y="70"/>
                    </a:lnTo>
                    <a:lnTo>
                      <a:pt x="138" y="70"/>
                    </a:lnTo>
                    <a:lnTo>
                      <a:pt x="141" y="68"/>
                    </a:lnTo>
                    <a:lnTo>
                      <a:pt x="147" y="67"/>
                    </a:lnTo>
                    <a:lnTo>
                      <a:pt x="150" y="67"/>
                    </a:lnTo>
                    <a:lnTo>
                      <a:pt x="152" y="68"/>
                    </a:lnTo>
                    <a:lnTo>
                      <a:pt x="152" y="70"/>
                    </a:lnTo>
                    <a:lnTo>
                      <a:pt x="152" y="77"/>
                    </a:lnTo>
                    <a:lnTo>
                      <a:pt x="150" y="81"/>
                    </a:lnTo>
                    <a:lnTo>
                      <a:pt x="147" y="83"/>
                    </a:lnTo>
                    <a:lnTo>
                      <a:pt x="140" y="88"/>
                    </a:lnTo>
                    <a:lnTo>
                      <a:pt x="138" y="86"/>
                    </a:lnTo>
                    <a:lnTo>
                      <a:pt x="140" y="84"/>
                    </a:lnTo>
                    <a:lnTo>
                      <a:pt x="141" y="81"/>
                    </a:lnTo>
                    <a:lnTo>
                      <a:pt x="141" y="77"/>
                    </a:lnTo>
                    <a:lnTo>
                      <a:pt x="140" y="77"/>
                    </a:lnTo>
                    <a:lnTo>
                      <a:pt x="136" y="10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4" name="Freeform 3096">
                <a:extLst>
                  <a:ext uri="{FF2B5EF4-FFF2-40B4-BE49-F238E27FC236}">
                    <a16:creationId xmlns:a16="http://schemas.microsoft.com/office/drawing/2014/main" id="{B93D5067-D092-8945-AA26-E754B17936E3}"/>
                  </a:ext>
                </a:extLst>
              </p:cNvPr>
              <p:cNvSpPr>
                <a:spLocks/>
              </p:cNvSpPr>
              <p:nvPr/>
            </p:nvSpPr>
            <p:spPr bwMode="auto">
              <a:xfrm>
                <a:off x="3019" y="1832"/>
                <a:ext cx="152" cy="106"/>
              </a:xfrm>
              <a:custGeom>
                <a:avLst/>
                <a:gdLst>
                  <a:gd name="T0" fmla="*/ 131 w 152"/>
                  <a:gd name="T1" fmla="*/ 104 h 106"/>
                  <a:gd name="T2" fmla="*/ 116 w 152"/>
                  <a:gd name="T3" fmla="*/ 99 h 106"/>
                  <a:gd name="T4" fmla="*/ 109 w 152"/>
                  <a:gd name="T5" fmla="*/ 97 h 106"/>
                  <a:gd name="T6" fmla="*/ 47 w 152"/>
                  <a:gd name="T7" fmla="*/ 104 h 106"/>
                  <a:gd name="T8" fmla="*/ 45 w 152"/>
                  <a:gd name="T9" fmla="*/ 97 h 106"/>
                  <a:gd name="T10" fmla="*/ 36 w 152"/>
                  <a:gd name="T11" fmla="*/ 90 h 106"/>
                  <a:gd name="T12" fmla="*/ 36 w 152"/>
                  <a:gd name="T13" fmla="*/ 83 h 106"/>
                  <a:gd name="T14" fmla="*/ 25 w 152"/>
                  <a:gd name="T15" fmla="*/ 83 h 106"/>
                  <a:gd name="T16" fmla="*/ 20 w 152"/>
                  <a:gd name="T17" fmla="*/ 72 h 106"/>
                  <a:gd name="T18" fmla="*/ 15 w 152"/>
                  <a:gd name="T19" fmla="*/ 70 h 106"/>
                  <a:gd name="T20" fmla="*/ 9 w 152"/>
                  <a:gd name="T21" fmla="*/ 58 h 106"/>
                  <a:gd name="T22" fmla="*/ 0 w 152"/>
                  <a:gd name="T23" fmla="*/ 50 h 106"/>
                  <a:gd name="T24" fmla="*/ 15 w 152"/>
                  <a:gd name="T25" fmla="*/ 45 h 106"/>
                  <a:gd name="T26" fmla="*/ 27 w 152"/>
                  <a:gd name="T27" fmla="*/ 25 h 106"/>
                  <a:gd name="T28" fmla="*/ 29 w 152"/>
                  <a:gd name="T29" fmla="*/ 18 h 106"/>
                  <a:gd name="T30" fmla="*/ 32 w 152"/>
                  <a:gd name="T31" fmla="*/ 13 h 106"/>
                  <a:gd name="T32" fmla="*/ 38 w 152"/>
                  <a:gd name="T33" fmla="*/ 11 h 106"/>
                  <a:gd name="T34" fmla="*/ 43 w 152"/>
                  <a:gd name="T35" fmla="*/ 8 h 106"/>
                  <a:gd name="T36" fmla="*/ 75 w 152"/>
                  <a:gd name="T37" fmla="*/ 11 h 106"/>
                  <a:gd name="T38" fmla="*/ 86 w 152"/>
                  <a:gd name="T39" fmla="*/ 8 h 106"/>
                  <a:gd name="T40" fmla="*/ 100 w 152"/>
                  <a:gd name="T41" fmla="*/ 0 h 106"/>
                  <a:gd name="T42" fmla="*/ 115 w 152"/>
                  <a:gd name="T43" fmla="*/ 11 h 106"/>
                  <a:gd name="T44" fmla="*/ 127 w 152"/>
                  <a:gd name="T45" fmla="*/ 34 h 106"/>
                  <a:gd name="T46" fmla="*/ 127 w 152"/>
                  <a:gd name="T47" fmla="*/ 54 h 106"/>
                  <a:gd name="T48" fmla="*/ 131 w 152"/>
                  <a:gd name="T49" fmla="*/ 67 h 106"/>
                  <a:gd name="T50" fmla="*/ 138 w 152"/>
                  <a:gd name="T51" fmla="*/ 70 h 106"/>
                  <a:gd name="T52" fmla="*/ 147 w 152"/>
                  <a:gd name="T53" fmla="*/ 67 h 106"/>
                  <a:gd name="T54" fmla="*/ 152 w 152"/>
                  <a:gd name="T55" fmla="*/ 68 h 106"/>
                  <a:gd name="T56" fmla="*/ 152 w 152"/>
                  <a:gd name="T57" fmla="*/ 77 h 106"/>
                  <a:gd name="T58" fmla="*/ 147 w 152"/>
                  <a:gd name="T59" fmla="*/ 83 h 106"/>
                  <a:gd name="T60" fmla="*/ 138 w 152"/>
                  <a:gd name="T61" fmla="*/ 86 h 106"/>
                  <a:gd name="T62" fmla="*/ 141 w 152"/>
                  <a:gd name="T63" fmla="*/ 81 h 106"/>
                  <a:gd name="T64" fmla="*/ 140 w 152"/>
                  <a:gd name="T65"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06">
                    <a:moveTo>
                      <a:pt x="136" y="104"/>
                    </a:moveTo>
                    <a:lnTo>
                      <a:pt x="131" y="104"/>
                    </a:lnTo>
                    <a:lnTo>
                      <a:pt x="125" y="100"/>
                    </a:lnTo>
                    <a:lnTo>
                      <a:pt x="116" y="99"/>
                    </a:lnTo>
                    <a:lnTo>
                      <a:pt x="115" y="97"/>
                    </a:lnTo>
                    <a:lnTo>
                      <a:pt x="109" y="97"/>
                    </a:lnTo>
                    <a:lnTo>
                      <a:pt x="84" y="106"/>
                    </a:lnTo>
                    <a:lnTo>
                      <a:pt x="47" y="104"/>
                    </a:lnTo>
                    <a:lnTo>
                      <a:pt x="43" y="100"/>
                    </a:lnTo>
                    <a:lnTo>
                      <a:pt x="45" y="97"/>
                    </a:lnTo>
                    <a:lnTo>
                      <a:pt x="38" y="95"/>
                    </a:lnTo>
                    <a:lnTo>
                      <a:pt x="36" y="90"/>
                    </a:lnTo>
                    <a:lnTo>
                      <a:pt x="40" y="86"/>
                    </a:lnTo>
                    <a:lnTo>
                      <a:pt x="36" y="83"/>
                    </a:lnTo>
                    <a:lnTo>
                      <a:pt x="34" y="86"/>
                    </a:lnTo>
                    <a:lnTo>
                      <a:pt x="25" y="83"/>
                    </a:lnTo>
                    <a:lnTo>
                      <a:pt x="20" y="79"/>
                    </a:lnTo>
                    <a:lnTo>
                      <a:pt x="20" y="72"/>
                    </a:lnTo>
                    <a:lnTo>
                      <a:pt x="18" y="70"/>
                    </a:lnTo>
                    <a:lnTo>
                      <a:pt x="15" y="70"/>
                    </a:lnTo>
                    <a:lnTo>
                      <a:pt x="11" y="67"/>
                    </a:lnTo>
                    <a:lnTo>
                      <a:pt x="9" y="58"/>
                    </a:lnTo>
                    <a:lnTo>
                      <a:pt x="6" y="54"/>
                    </a:lnTo>
                    <a:lnTo>
                      <a:pt x="0" y="50"/>
                    </a:lnTo>
                    <a:lnTo>
                      <a:pt x="0" y="50"/>
                    </a:lnTo>
                    <a:lnTo>
                      <a:pt x="15" y="45"/>
                    </a:lnTo>
                    <a:lnTo>
                      <a:pt x="23" y="29"/>
                    </a:lnTo>
                    <a:lnTo>
                      <a:pt x="27" y="25"/>
                    </a:lnTo>
                    <a:lnTo>
                      <a:pt x="27" y="22"/>
                    </a:lnTo>
                    <a:lnTo>
                      <a:pt x="29" y="18"/>
                    </a:lnTo>
                    <a:lnTo>
                      <a:pt x="29" y="17"/>
                    </a:lnTo>
                    <a:lnTo>
                      <a:pt x="32" y="13"/>
                    </a:lnTo>
                    <a:lnTo>
                      <a:pt x="36" y="11"/>
                    </a:lnTo>
                    <a:lnTo>
                      <a:pt x="38" y="11"/>
                    </a:lnTo>
                    <a:lnTo>
                      <a:pt x="41" y="8"/>
                    </a:lnTo>
                    <a:lnTo>
                      <a:pt x="43" y="8"/>
                    </a:lnTo>
                    <a:lnTo>
                      <a:pt x="70" y="8"/>
                    </a:lnTo>
                    <a:lnTo>
                      <a:pt x="75" y="11"/>
                    </a:lnTo>
                    <a:lnTo>
                      <a:pt x="81" y="8"/>
                    </a:lnTo>
                    <a:lnTo>
                      <a:pt x="86" y="8"/>
                    </a:lnTo>
                    <a:lnTo>
                      <a:pt x="91" y="6"/>
                    </a:lnTo>
                    <a:lnTo>
                      <a:pt x="100" y="0"/>
                    </a:lnTo>
                    <a:lnTo>
                      <a:pt x="104" y="0"/>
                    </a:lnTo>
                    <a:lnTo>
                      <a:pt x="115" y="11"/>
                    </a:lnTo>
                    <a:lnTo>
                      <a:pt x="116" y="17"/>
                    </a:lnTo>
                    <a:lnTo>
                      <a:pt x="127" y="34"/>
                    </a:lnTo>
                    <a:lnTo>
                      <a:pt x="127" y="49"/>
                    </a:lnTo>
                    <a:lnTo>
                      <a:pt x="127" y="54"/>
                    </a:lnTo>
                    <a:lnTo>
                      <a:pt x="129" y="67"/>
                    </a:lnTo>
                    <a:lnTo>
                      <a:pt x="131" y="67"/>
                    </a:lnTo>
                    <a:lnTo>
                      <a:pt x="134" y="70"/>
                    </a:lnTo>
                    <a:lnTo>
                      <a:pt x="138" y="70"/>
                    </a:lnTo>
                    <a:lnTo>
                      <a:pt x="141" y="68"/>
                    </a:lnTo>
                    <a:lnTo>
                      <a:pt x="147" y="67"/>
                    </a:lnTo>
                    <a:lnTo>
                      <a:pt x="150" y="67"/>
                    </a:lnTo>
                    <a:lnTo>
                      <a:pt x="152" y="68"/>
                    </a:lnTo>
                    <a:lnTo>
                      <a:pt x="152" y="70"/>
                    </a:lnTo>
                    <a:lnTo>
                      <a:pt x="152" y="77"/>
                    </a:lnTo>
                    <a:lnTo>
                      <a:pt x="150" y="81"/>
                    </a:lnTo>
                    <a:lnTo>
                      <a:pt x="147" y="83"/>
                    </a:lnTo>
                    <a:lnTo>
                      <a:pt x="140" y="88"/>
                    </a:lnTo>
                    <a:lnTo>
                      <a:pt x="138" y="86"/>
                    </a:lnTo>
                    <a:lnTo>
                      <a:pt x="140" y="84"/>
                    </a:lnTo>
                    <a:lnTo>
                      <a:pt x="141" y="81"/>
                    </a:lnTo>
                    <a:lnTo>
                      <a:pt x="141" y="77"/>
                    </a:lnTo>
                    <a:lnTo>
                      <a:pt x="140" y="77"/>
                    </a:lnTo>
                    <a:lnTo>
                      <a:pt x="136" y="10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5" name="Freeform 3097">
                <a:extLst>
                  <a:ext uri="{FF2B5EF4-FFF2-40B4-BE49-F238E27FC236}">
                    <a16:creationId xmlns:a16="http://schemas.microsoft.com/office/drawing/2014/main" id="{1AF4EA2A-8C4A-704D-931D-9A3E3FBE0C1E}"/>
                  </a:ext>
                </a:extLst>
              </p:cNvPr>
              <p:cNvSpPr>
                <a:spLocks/>
              </p:cNvSpPr>
              <p:nvPr/>
            </p:nvSpPr>
            <p:spPr bwMode="auto">
              <a:xfrm>
                <a:off x="3214" y="2104"/>
                <a:ext cx="37" cy="21"/>
              </a:xfrm>
              <a:custGeom>
                <a:avLst/>
                <a:gdLst>
                  <a:gd name="T0" fmla="*/ 36 w 37"/>
                  <a:gd name="T1" fmla="*/ 0 h 21"/>
                  <a:gd name="T2" fmla="*/ 27 w 37"/>
                  <a:gd name="T3" fmla="*/ 5 h 21"/>
                  <a:gd name="T4" fmla="*/ 12 w 37"/>
                  <a:gd name="T5" fmla="*/ 7 h 21"/>
                  <a:gd name="T6" fmla="*/ 11 w 37"/>
                  <a:gd name="T7" fmla="*/ 7 h 21"/>
                  <a:gd name="T8" fmla="*/ 11 w 37"/>
                  <a:gd name="T9" fmla="*/ 9 h 21"/>
                  <a:gd name="T10" fmla="*/ 9 w 37"/>
                  <a:gd name="T11" fmla="*/ 11 h 21"/>
                  <a:gd name="T12" fmla="*/ 0 w 37"/>
                  <a:gd name="T13" fmla="*/ 12 h 21"/>
                  <a:gd name="T14" fmla="*/ 3 w 37"/>
                  <a:gd name="T15" fmla="*/ 20 h 21"/>
                  <a:gd name="T16" fmla="*/ 7 w 37"/>
                  <a:gd name="T17" fmla="*/ 21 h 21"/>
                  <a:gd name="T18" fmla="*/ 12 w 37"/>
                  <a:gd name="T19" fmla="*/ 21 h 21"/>
                  <a:gd name="T20" fmla="*/ 16 w 37"/>
                  <a:gd name="T21" fmla="*/ 20 h 21"/>
                  <a:gd name="T22" fmla="*/ 20 w 37"/>
                  <a:gd name="T23" fmla="*/ 20 h 21"/>
                  <a:gd name="T24" fmla="*/ 23 w 37"/>
                  <a:gd name="T25" fmla="*/ 16 h 21"/>
                  <a:gd name="T26" fmla="*/ 27 w 37"/>
                  <a:gd name="T27" fmla="*/ 14 h 21"/>
                  <a:gd name="T28" fmla="*/ 28 w 37"/>
                  <a:gd name="T29" fmla="*/ 12 h 21"/>
                  <a:gd name="T30" fmla="*/ 28 w 37"/>
                  <a:gd name="T31" fmla="*/ 11 h 21"/>
                  <a:gd name="T32" fmla="*/ 32 w 37"/>
                  <a:gd name="T33" fmla="*/ 5 h 21"/>
                  <a:gd name="T34" fmla="*/ 34 w 37"/>
                  <a:gd name="T35" fmla="*/ 5 h 21"/>
                  <a:gd name="T36" fmla="*/ 36 w 37"/>
                  <a:gd name="T37" fmla="*/ 2 h 21"/>
                  <a:gd name="T38" fmla="*/ 37 w 37"/>
                  <a:gd name="T39" fmla="*/ 0 h 21"/>
                  <a:gd name="T40" fmla="*/ 36 w 37"/>
                  <a:gd name="T41" fmla="*/ 0 h 21"/>
                  <a:gd name="T42" fmla="*/ 36 w 37"/>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21">
                    <a:moveTo>
                      <a:pt x="36" y="0"/>
                    </a:moveTo>
                    <a:lnTo>
                      <a:pt x="27" y="5"/>
                    </a:lnTo>
                    <a:lnTo>
                      <a:pt x="12" y="7"/>
                    </a:lnTo>
                    <a:lnTo>
                      <a:pt x="11" y="7"/>
                    </a:lnTo>
                    <a:lnTo>
                      <a:pt x="11" y="9"/>
                    </a:lnTo>
                    <a:lnTo>
                      <a:pt x="9" y="11"/>
                    </a:lnTo>
                    <a:lnTo>
                      <a:pt x="0" y="12"/>
                    </a:lnTo>
                    <a:lnTo>
                      <a:pt x="3" y="20"/>
                    </a:lnTo>
                    <a:lnTo>
                      <a:pt x="7" y="21"/>
                    </a:lnTo>
                    <a:lnTo>
                      <a:pt x="12" y="21"/>
                    </a:lnTo>
                    <a:lnTo>
                      <a:pt x="16" y="20"/>
                    </a:lnTo>
                    <a:lnTo>
                      <a:pt x="20" y="20"/>
                    </a:lnTo>
                    <a:lnTo>
                      <a:pt x="23" y="16"/>
                    </a:lnTo>
                    <a:lnTo>
                      <a:pt x="27" y="14"/>
                    </a:lnTo>
                    <a:lnTo>
                      <a:pt x="28" y="12"/>
                    </a:lnTo>
                    <a:lnTo>
                      <a:pt x="28" y="11"/>
                    </a:lnTo>
                    <a:lnTo>
                      <a:pt x="32" y="5"/>
                    </a:lnTo>
                    <a:lnTo>
                      <a:pt x="34" y="5"/>
                    </a:lnTo>
                    <a:lnTo>
                      <a:pt x="36" y="2"/>
                    </a:lnTo>
                    <a:lnTo>
                      <a:pt x="37" y="0"/>
                    </a:lnTo>
                    <a:lnTo>
                      <a:pt x="36" y="0"/>
                    </a:lnTo>
                    <a:lnTo>
                      <a:pt x="3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6" name="Freeform 3098">
                <a:extLst>
                  <a:ext uri="{FF2B5EF4-FFF2-40B4-BE49-F238E27FC236}">
                    <a16:creationId xmlns:a16="http://schemas.microsoft.com/office/drawing/2014/main" id="{55D95888-11DB-AC40-A120-E35F2BDD82A8}"/>
                  </a:ext>
                </a:extLst>
              </p:cNvPr>
              <p:cNvSpPr>
                <a:spLocks/>
              </p:cNvSpPr>
              <p:nvPr/>
            </p:nvSpPr>
            <p:spPr bwMode="auto">
              <a:xfrm>
                <a:off x="3135" y="677"/>
                <a:ext cx="2607" cy="1313"/>
              </a:xfrm>
              <a:custGeom>
                <a:avLst/>
                <a:gdLst>
                  <a:gd name="T0" fmla="*/ 2523 w 2607"/>
                  <a:gd name="T1" fmla="*/ 664 h 1313"/>
                  <a:gd name="T2" fmla="*/ 2568 w 2607"/>
                  <a:gd name="T3" fmla="*/ 659 h 1313"/>
                  <a:gd name="T4" fmla="*/ 2550 w 2607"/>
                  <a:gd name="T5" fmla="*/ 582 h 1313"/>
                  <a:gd name="T6" fmla="*/ 2516 w 2607"/>
                  <a:gd name="T7" fmla="*/ 555 h 1313"/>
                  <a:gd name="T8" fmla="*/ 2414 w 2607"/>
                  <a:gd name="T9" fmla="*/ 479 h 1313"/>
                  <a:gd name="T10" fmla="*/ 2221 w 2607"/>
                  <a:gd name="T11" fmla="*/ 473 h 1313"/>
                  <a:gd name="T12" fmla="*/ 2029 w 2607"/>
                  <a:gd name="T13" fmla="*/ 407 h 1313"/>
                  <a:gd name="T14" fmla="*/ 1895 w 2607"/>
                  <a:gd name="T15" fmla="*/ 323 h 1313"/>
                  <a:gd name="T16" fmla="*/ 1759 w 2607"/>
                  <a:gd name="T17" fmla="*/ 384 h 1313"/>
                  <a:gd name="T18" fmla="*/ 1632 w 2607"/>
                  <a:gd name="T19" fmla="*/ 389 h 1313"/>
                  <a:gd name="T20" fmla="*/ 1614 w 2607"/>
                  <a:gd name="T21" fmla="*/ 279 h 1313"/>
                  <a:gd name="T22" fmla="*/ 1509 w 2607"/>
                  <a:gd name="T23" fmla="*/ 300 h 1313"/>
                  <a:gd name="T24" fmla="*/ 1366 w 2607"/>
                  <a:gd name="T25" fmla="*/ 255 h 1313"/>
                  <a:gd name="T26" fmla="*/ 1282 w 2607"/>
                  <a:gd name="T27" fmla="*/ 291 h 1313"/>
                  <a:gd name="T28" fmla="*/ 1332 w 2607"/>
                  <a:gd name="T29" fmla="*/ 211 h 1313"/>
                  <a:gd name="T30" fmla="*/ 1377 w 2607"/>
                  <a:gd name="T31" fmla="*/ 147 h 1313"/>
                  <a:gd name="T32" fmla="*/ 1284 w 2607"/>
                  <a:gd name="T33" fmla="*/ 82 h 1313"/>
                  <a:gd name="T34" fmla="*/ 1243 w 2607"/>
                  <a:gd name="T35" fmla="*/ 13 h 1313"/>
                  <a:gd name="T36" fmla="*/ 1157 w 2607"/>
                  <a:gd name="T37" fmla="*/ 105 h 1313"/>
                  <a:gd name="T38" fmla="*/ 1073 w 2607"/>
                  <a:gd name="T39" fmla="*/ 113 h 1313"/>
                  <a:gd name="T40" fmla="*/ 970 w 2607"/>
                  <a:gd name="T41" fmla="*/ 173 h 1313"/>
                  <a:gd name="T42" fmla="*/ 947 w 2607"/>
                  <a:gd name="T43" fmla="*/ 241 h 1313"/>
                  <a:gd name="T44" fmla="*/ 854 w 2607"/>
                  <a:gd name="T45" fmla="*/ 314 h 1313"/>
                  <a:gd name="T46" fmla="*/ 863 w 2607"/>
                  <a:gd name="T47" fmla="*/ 363 h 1313"/>
                  <a:gd name="T48" fmla="*/ 766 w 2607"/>
                  <a:gd name="T49" fmla="*/ 355 h 1313"/>
                  <a:gd name="T50" fmla="*/ 813 w 2607"/>
                  <a:gd name="T51" fmla="*/ 555 h 1313"/>
                  <a:gd name="T52" fmla="*/ 702 w 2607"/>
                  <a:gd name="T53" fmla="*/ 607 h 1313"/>
                  <a:gd name="T54" fmla="*/ 723 w 2607"/>
                  <a:gd name="T55" fmla="*/ 464 h 1313"/>
                  <a:gd name="T56" fmla="*/ 638 w 2607"/>
                  <a:gd name="T57" fmla="*/ 413 h 1313"/>
                  <a:gd name="T58" fmla="*/ 532 w 2607"/>
                  <a:gd name="T59" fmla="*/ 464 h 1313"/>
                  <a:gd name="T60" fmla="*/ 422 w 2607"/>
                  <a:gd name="T61" fmla="*/ 504 h 1313"/>
                  <a:gd name="T62" fmla="*/ 282 w 2607"/>
                  <a:gd name="T63" fmla="*/ 568 h 1313"/>
                  <a:gd name="T64" fmla="*/ 218 w 2607"/>
                  <a:gd name="T65" fmla="*/ 623 h 1313"/>
                  <a:gd name="T66" fmla="*/ 116 w 2607"/>
                  <a:gd name="T67" fmla="*/ 679 h 1313"/>
                  <a:gd name="T68" fmla="*/ 182 w 2607"/>
                  <a:gd name="T69" fmla="*/ 620 h 1313"/>
                  <a:gd name="T70" fmla="*/ 79 w 2607"/>
                  <a:gd name="T71" fmla="*/ 472 h 1313"/>
                  <a:gd name="T72" fmla="*/ 41 w 2607"/>
                  <a:gd name="T73" fmla="*/ 557 h 1313"/>
                  <a:gd name="T74" fmla="*/ 16 w 2607"/>
                  <a:gd name="T75" fmla="*/ 839 h 1313"/>
                  <a:gd name="T76" fmla="*/ 41 w 2607"/>
                  <a:gd name="T77" fmla="*/ 957 h 1313"/>
                  <a:gd name="T78" fmla="*/ 79 w 2607"/>
                  <a:gd name="T79" fmla="*/ 1055 h 1313"/>
                  <a:gd name="T80" fmla="*/ 202 w 2607"/>
                  <a:gd name="T81" fmla="*/ 1136 h 1313"/>
                  <a:gd name="T82" fmla="*/ 156 w 2607"/>
                  <a:gd name="T83" fmla="*/ 1230 h 1313"/>
                  <a:gd name="T84" fmla="*/ 323 w 2607"/>
                  <a:gd name="T85" fmla="*/ 1255 h 1313"/>
                  <a:gd name="T86" fmla="*/ 306 w 2607"/>
                  <a:gd name="T87" fmla="*/ 1152 h 1313"/>
                  <a:gd name="T88" fmla="*/ 413 w 2607"/>
                  <a:gd name="T89" fmla="*/ 1073 h 1313"/>
                  <a:gd name="T90" fmla="*/ 543 w 2607"/>
                  <a:gd name="T91" fmla="*/ 1093 h 1313"/>
                  <a:gd name="T92" fmla="*/ 563 w 2607"/>
                  <a:gd name="T93" fmla="*/ 1011 h 1313"/>
                  <a:gd name="T94" fmla="*/ 702 w 2607"/>
                  <a:gd name="T95" fmla="*/ 991 h 1313"/>
                  <a:gd name="T96" fmla="*/ 768 w 2607"/>
                  <a:gd name="T97" fmla="*/ 1005 h 1313"/>
                  <a:gd name="T98" fmla="*/ 918 w 2607"/>
                  <a:gd name="T99" fmla="*/ 1111 h 1313"/>
                  <a:gd name="T100" fmla="*/ 1173 w 2607"/>
                  <a:gd name="T101" fmla="*/ 1072 h 1313"/>
                  <a:gd name="T102" fmla="*/ 1563 w 2607"/>
                  <a:gd name="T103" fmla="*/ 1036 h 1313"/>
                  <a:gd name="T104" fmla="*/ 1654 w 2607"/>
                  <a:gd name="T105" fmla="*/ 1289 h 1313"/>
                  <a:gd name="T106" fmla="*/ 1825 w 2607"/>
                  <a:gd name="T107" fmla="*/ 1059 h 1313"/>
                  <a:gd name="T108" fmla="*/ 1757 w 2607"/>
                  <a:gd name="T109" fmla="*/ 1004 h 1313"/>
                  <a:gd name="T110" fmla="*/ 1927 w 2607"/>
                  <a:gd name="T111" fmla="*/ 855 h 1313"/>
                  <a:gd name="T112" fmla="*/ 2039 w 2607"/>
                  <a:gd name="T113" fmla="*/ 863 h 1313"/>
                  <a:gd name="T114" fmla="*/ 2163 w 2607"/>
                  <a:gd name="T115" fmla="*/ 780 h 1313"/>
                  <a:gd name="T116" fmla="*/ 2080 w 2607"/>
                  <a:gd name="T117" fmla="*/ 904 h 1313"/>
                  <a:gd name="T118" fmla="*/ 2173 w 2607"/>
                  <a:gd name="T119" fmla="*/ 947 h 1313"/>
                  <a:gd name="T120" fmla="*/ 2218 w 2607"/>
                  <a:gd name="T121" fmla="*/ 838 h 1313"/>
                  <a:gd name="T122" fmla="*/ 2327 w 2607"/>
                  <a:gd name="T123" fmla="*/ 791 h 1313"/>
                  <a:gd name="T124" fmla="*/ 2429 w 2607"/>
                  <a:gd name="T125" fmla="*/ 752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7" h="1313">
                    <a:moveTo>
                      <a:pt x="2441" y="657"/>
                    </a:moveTo>
                    <a:lnTo>
                      <a:pt x="2450" y="647"/>
                    </a:lnTo>
                    <a:lnTo>
                      <a:pt x="2450" y="643"/>
                    </a:lnTo>
                    <a:lnTo>
                      <a:pt x="2452" y="639"/>
                    </a:lnTo>
                    <a:lnTo>
                      <a:pt x="2452" y="636"/>
                    </a:lnTo>
                    <a:lnTo>
                      <a:pt x="2443" y="627"/>
                    </a:lnTo>
                    <a:lnTo>
                      <a:pt x="2443" y="616"/>
                    </a:lnTo>
                    <a:lnTo>
                      <a:pt x="2445" y="616"/>
                    </a:lnTo>
                    <a:lnTo>
                      <a:pt x="2446" y="616"/>
                    </a:lnTo>
                    <a:lnTo>
                      <a:pt x="2448" y="618"/>
                    </a:lnTo>
                    <a:lnTo>
                      <a:pt x="2452" y="616"/>
                    </a:lnTo>
                    <a:lnTo>
                      <a:pt x="2452" y="609"/>
                    </a:lnTo>
                    <a:lnTo>
                      <a:pt x="2454" y="611"/>
                    </a:lnTo>
                    <a:lnTo>
                      <a:pt x="2455" y="609"/>
                    </a:lnTo>
                    <a:lnTo>
                      <a:pt x="2455" y="611"/>
                    </a:lnTo>
                    <a:lnTo>
                      <a:pt x="2459" y="616"/>
                    </a:lnTo>
                    <a:lnTo>
                      <a:pt x="2461" y="614"/>
                    </a:lnTo>
                    <a:lnTo>
                      <a:pt x="2463" y="607"/>
                    </a:lnTo>
                    <a:lnTo>
                      <a:pt x="2464" y="607"/>
                    </a:lnTo>
                    <a:lnTo>
                      <a:pt x="2466" y="609"/>
                    </a:lnTo>
                    <a:lnTo>
                      <a:pt x="2464" y="618"/>
                    </a:lnTo>
                    <a:lnTo>
                      <a:pt x="2463" y="620"/>
                    </a:lnTo>
                    <a:lnTo>
                      <a:pt x="2461" y="620"/>
                    </a:lnTo>
                    <a:lnTo>
                      <a:pt x="2457" y="620"/>
                    </a:lnTo>
                    <a:lnTo>
                      <a:pt x="2463" y="629"/>
                    </a:lnTo>
                    <a:lnTo>
                      <a:pt x="2464" y="629"/>
                    </a:lnTo>
                    <a:lnTo>
                      <a:pt x="2466" y="634"/>
                    </a:lnTo>
                    <a:lnTo>
                      <a:pt x="2466" y="639"/>
                    </a:lnTo>
                    <a:lnTo>
                      <a:pt x="2468" y="639"/>
                    </a:lnTo>
                    <a:lnTo>
                      <a:pt x="2473" y="639"/>
                    </a:lnTo>
                    <a:lnTo>
                      <a:pt x="2479" y="641"/>
                    </a:lnTo>
                    <a:lnTo>
                      <a:pt x="2484" y="639"/>
                    </a:lnTo>
                    <a:lnTo>
                      <a:pt x="2486" y="638"/>
                    </a:lnTo>
                    <a:lnTo>
                      <a:pt x="2488" y="638"/>
                    </a:lnTo>
                    <a:lnTo>
                      <a:pt x="2495" y="638"/>
                    </a:lnTo>
                    <a:lnTo>
                      <a:pt x="2496" y="638"/>
                    </a:lnTo>
                    <a:lnTo>
                      <a:pt x="2500" y="641"/>
                    </a:lnTo>
                    <a:lnTo>
                      <a:pt x="2504" y="641"/>
                    </a:lnTo>
                    <a:lnTo>
                      <a:pt x="2507" y="643"/>
                    </a:lnTo>
                    <a:lnTo>
                      <a:pt x="2507" y="648"/>
                    </a:lnTo>
                    <a:lnTo>
                      <a:pt x="2507" y="652"/>
                    </a:lnTo>
                    <a:lnTo>
                      <a:pt x="2507" y="659"/>
                    </a:lnTo>
                    <a:lnTo>
                      <a:pt x="2514" y="664"/>
                    </a:lnTo>
                    <a:lnTo>
                      <a:pt x="2514" y="666"/>
                    </a:lnTo>
                    <a:lnTo>
                      <a:pt x="2516" y="668"/>
                    </a:lnTo>
                    <a:lnTo>
                      <a:pt x="2518" y="670"/>
                    </a:lnTo>
                    <a:lnTo>
                      <a:pt x="2521" y="670"/>
                    </a:lnTo>
                    <a:lnTo>
                      <a:pt x="2523" y="670"/>
                    </a:lnTo>
                    <a:lnTo>
                      <a:pt x="2521" y="668"/>
                    </a:lnTo>
                    <a:lnTo>
                      <a:pt x="2523" y="664"/>
                    </a:lnTo>
                    <a:lnTo>
                      <a:pt x="2523" y="666"/>
                    </a:lnTo>
                    <a:lnTo>
                      <a:pt x="2527" y="668"/>
                    </a:lnTo>
                    <a:lnTo>
                      <a:pt x="2527" y="663"/>
                    </a:lnTo>
                    <a:lnTo>
                      <a:pt x="2527" y="661"/>
                    </a:lnTo>
                    <a:lnTo>
                      <a:pt x="2529" y="663"/>
                    </a:lnTo>
                    <a:lnTo>
                      <a:pt x="2527" y="666"/>
                    </a:lnTo>
                    <a:lnTo>
                      <a:pt x="2525" y="670"/>
                    </a:lnTo>
                    <a:lnTo>
                      <a:pt x="2530" y="673"/>
                    </a:lnTo>
                    <a:lnTo>
                      <a:pt x="2532" y="673"/>
                    </a:lnTo>
                    <a:lnTo>
                      <a:pt x="2534" y="675"/>
                    </a:lnTo>
                    <a:lnTo>
                      <a:pt x="2534" y="677"/>
                    </a:lnTo>
                    <a:lnTo>
                      <a:pt x="2538" y="679"/>
                    </a:lnTo>
                    <a:lnTo>
                      <a:pt x="2538" y="682"/>
                    </a:lnTo>
                    <a:lnTo>
                      <a:pt x="2541" y="682"/>
                    </a:lnTo>
                    <a:lnTo>
                      <a:pt x="2541" y="679"/>
                    </a:lnTo>
                    <a:lnTo>
                      <a:pt x="2541" y="684"/>
                    </a:lnTo>
                    <a:lnTo>
                      <a:pt x="2545" y="684"/>
                    </a:lnTo>
                    <a:lnTo>
                      <a:pt x="2546" y="684"/>
                    </a:lnTo>
                    <a:lnTo>
                      <a:pt x="2548" y="680"/>
                    </a:lnTo>
                    <a:lnTo>
                      <a:pt x="2548" y="675"/>
                    </a:lnTo>
                    <a:lnTo>
                      <a:pt x="2550" y="677"/>
                    </a:lnTo>
                    <a:lnTo>
                      <a:pt x="2546" y="686"/>
                    </a:lnTo>
                    <a:lnTo>
                      <a:pt x="2550" y="688"/>
                    </a:lnTo>
                    <a:lnTo>
                      <a:pt x="2552" y="689"/>
                    </a:lnTo>
                    <a:lnTo>
                      <a:pt x="2554" y="688"/>
                    </a:lnTo>
                    <a:lnTo>
                      <a:pt x="2555" y="686"/>
                    </a:lnTo>
                    <a:lnTo>
                      <a:pt x="2555" y="680"/>
                    </a:lnTo>
                    <a:lnTo>
                      <a:pt x="2554" y="680"/>
                    </a:lnTo>
                    <a:lnTo>
                      <a:pt x="2552" y="679"/>
                    </a:lnTo>
                    <a:lnTo>
                      <a:pt x="2555" y="679"/>
                    </a:lnTo>
                    <a:lnTo>
                      <a:pt x="2557" y="680"/>
                    </a:lnTo>
                    <a:lnTo>
                      <a:pt x="2561" y="682"/>
                    </a:lnTo>
                    <a:lnTo>
                      <a:pt x="2564" y="682"/>
                    </a:lnTo>
                    <a:lnTo>
                      <a:pt x="2561" y="677"/>
                    </a:lnTo>
                    <a:lnTo>
                      <a:pt x="2561" y="675"/>
                    </a:lnTo>
                    <a:lnTo>
                      <a:pt x="2559" y="673"/>
                    </a:lnTo>
                    <a:lnTo>
                      <a:pt x="2555" y="673"/>
                    </a:lnTo>
                    <a:lnTo>
                      <a:pt x="2555" y="673"/>
                    </a:lnTo>
                    <a:lnTo>
                      <a:pt x="2554" y="672"/>
                    </a:lnTo>
                    <a:lnTo>
                      <a:pt x="2554" y="672"/>
                    </a:lnTo>
                    <a:lnTo>
                      <a:pt x="2557" y="670"/>
                    </a:lnTo>
                    <a:lnTo>
                      <a:pt x="2557" y="670"/>
                    </a:lnTo>
                    <a:lnTo>
                      <a:pt x="2555" y="666"/>
                    </a:lnTo>
                    <a:lnTo>
                      <a:pt x="2552" y="668"/>
                    </a:lnTo>
                    <a:lnTo>
                      <a:pt x="2554" y="666"/>
                    </a:lnTo>
                    <a:lnTo>
                      <a:pt x="2559" y="666"/>
                    </a:lnTo>
                    <a:lnTo>
                      <a:pt x="2559" y="664"/>
                    </a:lnTo>
                    <a:lnTo>
                      <a:pt x="2559" y="663"/>
                    </a:lnTo>
                    <a:lnTo>
                      <a:pt x="2563" y="664"/>
                    </a:lnTo>
                    <a:lnTo>
                      <a:pt x="2568" y="659"/>
                    </a:lnTo>
                    <a:lnTo>
                      <a:pt x="2564" y="652"/>
                    </a:lnTo>
                    <a:lnTo>
                      <a:pt x="2563" y="652"/>
                    </a:lnTo>
                    <a:lnTo>
                      <a:pt x="2559" y="652"/>
                    </a:lnTo>
                    <a:lnTo>
                      <a:pt x="2566" y="650"/>
                    </a:lnTo>
                    <a:lnTo>
                      <a:pt x="2566" y="648"/>
                    </a:lnTo>
                    <a:lnTo>
                      <a:pt x="2568" y="645"/>
                    </a:lnTo>
                    <a:lnTo>
                      <a:pt x="2571" y="641"/>
                    </a:lnTo>
                    <a:lnTo>
                      <a:pt x="2575" y="639"/>
                    </a:lnTo>
                    <a:lnTo>
                      <a:pt x="2584" y="641"/>
                    </a:lnTo>
                    <a:lnTo>
                      <a:pt x="2586" y="639"/>
                    </a:lnTo>
                    <a:lnTo>
                      <a:pt x="2584" y="638"/>
                    </a:lnTo>
                    <a:lnTo>
                      <a:pt x="2579" y="634"/>
                    </a:lnTo>
                    <a:lnTo>
                      <a:pt x="2579" y="630"/>
                    </a:lnTo>
                    <a:lnTo>
                      <a:pt x="2580" y="629"/>
                    </a:lnTo>
                    <a:lnTo>
                      <a:pt x="2582" y="632"/>
                    </a:lnTo>
                    <a:lnTo>
                      <a:pt x="2586" y="634"/>
                    </a:lnTo>
                    <a:lnTo>
                      <a:pt x="2588" y="636"/>
                    </a:lnTo>
                    <a:lnTo>
                      <a:pt x="2591" y="638"/>
                    </a:lnTo>
                    <a:lnTo>
                      <a:pt x="2593" y="634"/>
                    </a:lnTo>
                    <a:lnTo>
                      <a:pt x="2593" y="630"/>
                    </a:lnTo>
                    <a:lnTo>
                      <a:pt x="2593" y="625"/>
                    </a:lnTo>
                    <a:lnTo>
                      <a:pt x="2596" y="623"/>
                    </a:lnTo>
                    <a:lnTo>
                      <a:pt x="2600" y="620"/>
                    </a:lnTo>
                    <a:lnTo>
                      <a:pt x="2602" y="620"/>
                    </a:lnTo>
                    <a:lnTo>
                      <a:pt x="2605" y="620"/>
                    </a:lnTo>
                    <a:lnTo>
                      <a:pt x="2607" y="618"/>
                    </a:lnTo>
                    <a:lnTo>
                      <a:pt x="2604" y="616"/>
                    </a:lnTo>
                    <a:lnTo>
                      <a:pt x="2602" y="618"/>
                    </a:lnTo>
                    <a:lnTo>
                      <a:pt x="2600" y="616"/>
                    </a:lnTo>
                    <a:lnTo>
                      <a:pt x="2598" y="614"/>
                    </a:lnTo>
                    <a:lnTo>
                      <a:pt x="2598" y="613"/>
                    </a:lnTo>
                    <a:lnTo>
                      <a:pt x="2596" y="611"/>
                    </a:lnTo>
                    <a:lnTo>
                      <a:pt x="2593" y="614"/>
                    </a:lnTo>
                    <a:lnTo>
                      <a:pt x="2591" y="613"/>
                    </a:lnTo>
                    <a:lnTo>
                      <a:pt x="2593" y="611"/>
                    </a:lnTo>
                    <a:lnTo>
                      <a:pt x="2593" y="609"/>
                    </a:lnTo>
                    <a:lnTo>
                      <a:pt x="2586" y="604"/>
                    </a:lnTo>
                    <a:lnTo>
                      <a:pt x="2584" y="600"/>
                    </a:lnTo>
                    <a:lnTo>
                      <a:pt x="2580" y="597"/>
                    </a:lnTo>
                    <a:lnTo>
                      <a:pt x="2579" y="593"/>
                    </a:lnTo>
                    <a:lnTo>
                      <a:pt x="2579" y="591"/>
                    </a:lnTo>
                    <a:lnTo>
                      <a:pt x="2575" y="589"/>
                    </a:lnTo>
                    <a:lnTo>
                      <a:pt x="2573" y="588"/>
                    </a:lnTo>
                    <a:lnTo>
                      <a:pt x="2573" y="584"/>
                    </a:lnTo>
                    <a:lnTo>
                      <a:pt x="2559" y="580"/>
                    </a:lnTo>
                    <a:lnTo>
                      <a:pt x="2557" y="582"/>
                    </a:lnTo>
                    <a:lnTo>
                      <a:pt x="2563" y="584"/>
                    </a:lnTo>
                    <a:lnTo>
                      <a:pt x="2561" y="586"/>
                    </a:lnTo>
                    <a:lnTo>
                      <a:pt x="2559" y="586"/>
                    </a:lnTo>
                    <a:lnTo>
                      <a:pt x="2550" y="582"/>
                    </a:lnTo>
                    <a:lnTo>
                      <a:pt x="2550" y="586"/>
                    </a:lnTo>
                    <a:lnTo>
                      <a:pt x="2550" y="589"/>
                    </a:lnTo>
                    <a:lnTo>
                      <a:pt x="2548" y="589"/>
                    </a:lnTo>
                    <a:lnTo>
                      <a:pt x="2548" y="586"/>
                    </a:lnTo>
                    <a:lnTo>
                      <a:pt x="2546" y="584"/>
                    </a:lnTo>
                    <a:lnTo>
                      <a:pt x="2546" y="580"/>
                    </a:lnTo>
                    <a:lnTo>
                      <a:pt x="2550" y="580"/>
                    </a:lnTo>
                    <a:lnTo>
                      <a:pt x="2546" y="579"/>
                    </a:lnTo>
                    <a:lnTo>
                      <a:pt x="2545" y="579"/>
                    </a:lnTo>
                    <a:lnTo>
                      <a:pt x="2543" y="577"/>
                    </a:lnTo>
                    <a:lnTo>
                      <a:pt x="2541" y="575"/>
                    </a:lnTo>
                    <a:lnTo>
                      <a:pt x="2541" y="579"/>
                    </a:lnTo>
                    <a:lnTo>
                      <a:pt x="2541" y="580"/>
                    </a:lnTo>
                    <a:lnTo>
                      <a:pt x="2539" y="580"/>
                    </a:lnTo>
                    <a:lnTo>
                      <a:pt x="2539" y="579"/>
                    </a:lnTo>
                    <a:lnTo>
                      <a:pt x="2534" y="577"/>
                    </a:lnTo>
                    <a:lnTo>
                      <a:pt x="2532" y="579"/>
                    </a:lnTo>
                    <a:lnTo>
                      <a:pt x="2529" y="579"/>
                    </a:lnTo>
                    <a:lnTo>
                      <a:pt x="2530" y="582"/>
                    </a:lnTo>
                    <a:lnTo>
                      <a:pt x="2530" y="579"/>
                    </a:lnTo>
                    <a:lnTo>
                      <a:pt x="2534" y="579"/>
                    </a:lnTo>
                    <a:lnTo>
                      <a:pt x="2534" y="580"/>
                    </a:lnTo>
                    <a:lnTo>
                      <a:pt x="2532" y="580"/>
                    </a:lnTo>
                    <a:lnTo>
                      <a:pt x="2536" y="582"/>
                    </a:lnTo>
                    <a:lnTo>
                      <a:pt x="2534" y="597"/>
                    </a:lnTo>
                    <a:lnTo>
                      <a:pt x="2538" y="598"/>
                    </a:lnTo>
                    <a:lnTo>
                      <a:pt x="2538" y="597"/>
                    </a:lnTo>
                    <a:lnTo>
                      <a:pt x="2539" y="597"/>
                    </a:lnTo>
                    <a:lnTo>
                      <a:pt x="2541" y="600"/>
                    </a:lnTo>
                    <a:lnTo>
                      <a:pt x="2541" y="607"/>
                    </a:lnTo>
                    <a:lnTo>
                      <a:pt x="2538" y="607"/>
                    </a:lnTo>
                    <a:lnTo>
                      <a:pt x="2538" y="609"/>
                    </a:lnTo>
                    <a:lnTo>
                      <a:pt x="2538" y="607"/>
                    </a:lnTo>
                    <a:lnTo>
                      <a:pt x="2538" y="605"/>
                    </a:lnTo>
                    <a:lnTo>
                      <a:pt x="2538" y="602"/>
                    </a:lnTo>
                    <a:lnTo>
                      <a:pt x="2534" y="600"/>
                    </a:lnTo>
                    <a:lnTo>
                      <a:pt x="2532" y="600"/>
                    </a:lnTo>
                    <a:lnTo>
                      <a:pt x="2530" y="597"/>
                    </a:lnTo>
                    <a:lnTo>
                      <a:pt x="2530" y="595"/>
                    </a:lnTo>
                    <a:lnTo>
                      <a:pt x="2527" y="593"/>
                    </a:lnTo>
                    <a:lnTo>
                      <a:pt x="2525" y="591"/>
                    </a:lnTo>
                    <a:lnTo>
                      <a:pt x="2527" y="588"/>
                    </a:lnTo>
                    <a:lnTo>
                      <a:pt x="2521" y="566"/>
                    </a:lnTo>
                    <a:lnTo>
                      <a:pt x="2521" y="563"/>
                    </a:lnTo>
                    <a:lnTo>
                      <a:pt x="2523" y="566"/>
                    </a:lnTo>
                    <a:lnTo>
                      <a:pt x="2523" y="570"/>
                    </a:lnTo>
                    <a:lnTo>
                      <a:pt x="2525" y="568"/>
                    </a:lnTo>
                    <a:lnTo>
                      <a:pt x="2523" y="564"/>
                    </a:lnTo>
                    <a:lnTo>
                      <a:pt x="2516" y="559"/>
                    </a:lnTo>
                    <a:lnTo>
                      <a:pt x="2516" y="555"/>
                    </a:lnTo>
                    <a:lnTo>
                      <a:pt x="2514" y="554"/>
                    </a:lnTo>
                    <a:lnTo>
                      <a:pt x="2507" y="550"/>
                    </a:lnTo>
                    <a:lnTo>
                      <a:pt x="2507" y="550"/>
                    </a:lnTo>
                    <a:lnTo>
                      <a:pt x="2507" y="554"/>
                    </a:lnTo>
                    <a:lnTo>
                      <a:pt x="2511" y="559"/>
                    </a:lnTo>
                    <a:lnTo>
                      <a:pt x="2513" y="559"/>
                    </a:lnTo>
                    <a:lnTo>
                      <a:pt x="2514" y="561"/>
                    </a:lnTo>
                    <a:lnTo>
                      <a:pt x="2514" y="563"/>
                    </a:lnTo>
                    <a:lnTo>
                      <a:pt x="2504" y="555"/>
                    </a:lnTo>
                    <a:lnTo>
                      <a:pt x="2500" y="555"/>
                    </a:lnTo>
                    <a:lnTo>
                      <a:pt x="2498" y="554"/>
                    </a:lnTo>
                    <a:lnTo>
                      <a:pt x="2500" y="552"/>
                    </a:lnTo>
                    <a:lnTo>
                      <a:pt x="2502" y="550"/>
                    </a:lnTo>
                    <a:lnTo>
                      <a:pt x="2502" y="548"/>
                    </a:lnTo>
                    <a:lnTo>
                      <a:pt x="2504" y="547"/>
                    </a:lnTo>
                    <a:lnTo>
                      <a:pt x="2496" y="545"/>
                    </a:lnTo>
                    <a:lnTo>
                      <a:pt x="2493" y="545"/>
                    </a:lnTo>
                    <a:lnTo>
                      <a:pt x="2491" y="543"/>
                    </a:lnTo>
                    <a:lnTo>
                      <a:pt x="2489" y="543"/>
                    </a:lnTo>
                    <a:lnTo>
                      <a:pt x="2489" y="539"/>
                    </a:lnTo>
                    <a:lnTo>
                      <a:pt x="2491" y="539"/>
                    </a:lnTo>
                    <a:lnTo>
                      <a:pt x="2491" y="538"/>
                    </a:lnTo>
                    <a:lnTo>
                      <a:pt x="2489" y="536"/>
                    </a:lnTo>
                    <a:lnTo>
                      <a:pt x="2486" y="536"/>
                    </a:lnTo>
                    <a:lnTo>
                      <a:pt x="2486" y="534"/>
                    </a:lnTo>
                    <a:lnTo>
                      <a:pt x="2484" y="530"/>
                    </a:lnTo>
                    <a:lnTo>
                      <a:pt x="2480" y="530"/>
                    </a:lnTo>
                    <a:lnTo>
                      <a:pt x="2480" y="529"/>
                    </a:lnTo>
                    <a:lnTo>
                      <a:pt x="2477" y="527"/>
                    </a:lnTo>
                    <a:lnTo>
                      <a:pt x="2471" y="529"/>
                    </a:lnTo>
                    <a:lnTo>
                      <a:pt x="2471" y="529"/>
                    </a:lnTo>
                    <a:lnTo>
                      <a:pt x="2471" y="525"/>
                    </a:lnTo>
                    <a:lnTo>
                      <a:pt x="2471" y="523"/>
                    </a:lnTo>
                    <a:lnTo>
                      <a:pt x="2470" y="522"/>
                    </a:lnTo>
                    <a:lnTo>
                      <a:pt x="2468" y="518"/>
                    </a:lnTo>
                    <a:lnTo>
                      <a:pt x="2470" y="522"/>
                    </a:lnTo>
                    <a:lnTo>
                      <a:pt x="2466" y="520"/>
                    </a:lnTo>
                    <a:lnTo>
                      <a:pt x="2464" y="520"/>
                    </a:lnTo>
                    <a:lnTo>
                      <a:pt x="2461" y="516"/>
                    </a:lnTo>
                    <a:lnTo>
                      <a:pt x="2459" y="507"/>
                    </a:lnTo>
                    <a:lnTo>
                      <a:pt x="2457" y="507"/>
                    </a:lnTo>
                    <a:lnTo>
                      <a:pt x="2450" y="504"/>
                    </a:lnTo>
                    <a:lnTo>
                      <a:pt x="2448" y="502"/>
                    </a:lnTo>
                    <a:lnTo>
                      <a:pt x="2445" y="502"/>
                    </a:lnTo>
                    <a:lnTo>
                      <a:pt x="2441" y="500"/>
                    </a:lnTo>
                    <a:lnTo>
                      <a:pt x="2441" y="500"/>
                    </a:lnTo>
                    <a:lnTo>
                      <a:pt x="2420" y="482"/>
                    </a:lnTo>
                    <a:lnTo>
                      <a:pt x="2418" y="480"/>
                    </a:lnTo>
                    <a:lnTo>
                      <a:pt x="2414" y="477"/>
                    </a:lnTo>
                    <a:lnTo>
                      <a:pt x="2414" y="479"/>
                    </a:lnTo>
                    <a:lnTo>
                      <a:pt x="2404" y="473"/>
                    </a:lnTo>
                    <a:lnTo>
                      <a:pt x="2398" y="468"/>
                    </a:lnTo>
                    <a:lnTo>
                      <a:pt x="2396" y="468"/>
                    </a:lnTo>
                    <a:lnTo>
                      <a:pt x="2391" y="466"/>
                    </a:lnTo>
                    <a:lnTo>
                      <a:pt x="2388" y="466"/>
                    </a:lnTo>
                    <a:lnTo>
                      <a:pt x="2379" y="457"/>
                    </a:lnTo>
                    <a:lnTo>
                      <a:pt x="2359" y="455"/>
                    </a:lnTo>
                    <a:lnTo>
                      <a:pt x="2359" y="457"/>
                    </a:lnTo>
                    <a:lnTo>
                      <a:pt x="2354" y="459"/>
                    </a:lnTo>
                    <a:lnTo>
                      <a:pt x="2352" y="457"/>
                    </a:lnTo>
                    <a:lnTo>
                      <a:pt x="2346" y="455"/>
                    </a:lnTo>
                    <a:lnTo>
                      <a:pt x="2343" y="457"/>
                    </a:lnTo>
                    <a:lnTo>
                      <a:pt x="2336" y="455"/>
                    </a:lnTo>
                    <a:lnTo>
                      <a:pt x="2332" y="457"/>
                    </a:lnTo>
                    <a:lnTo>
                      <a:pt x="2329" y="457"/>
                    </a:lnTo>
                    <a:lnTo>
                      <a:pt x="2320" y="452"/>
                    </a:lnTo>
                    <a:lnTo>
                      <a:pt x="2318" y="454"/>
                    </a:lnTo>
                    <a:lnTo>
                      <a:pt x="2291" y="448"/>
                    </a:lnTo>
                    <a:lnTo>
                      <a:pt x="2288" y="450"/>
                    </a:lnTo>
                    <a:lnTo>
                      <a:pt x="2288" y="454"/>
                    </a:lnTo>
                    <a:lnTo>
                      <a:pt x="2289" y="457"/>
                    </a:lnTo>
                    <a:lnTo>
                      <a:pt x="2288" y="463"/>
                    </a:lnTo>
                    <a:lnTo>
                      <a:pt x="2284" y="464"/>
                    </a:lnTo>
                    <a:lnTo>
                      <a:pt x="2282" y="468"/>
                    </a:lnTo>
                    <a:lnTo>
                      <a:pt x="2291" y="470"/>
                    </a:lnTo>
                    <a:lnTo>
                      <a:pt x="2293" y="480"/>
                    </a:lnTo>
                    <a:lnTo>
                      <a:pt x="2295" y="482"/>
                    </a:lnTo>
                    <a:lnTo>
                      <a:pt x="2295" y="486"/>
                    </a:lnTo>
                    <a:lnTo>
                      <a:pt x="2296" y="491"/>
                    </a:lnTo>
                    <a:lnTo>
                      <a:pt x="2288" y="504"/>
                    </a:lnTo>
                    <a:lnTo>
                      <a:pt x="2282" y="507"/>
                    </a:lnTo>
                    <a:lnTo>
                      <a:pt x="2275" y="505"/>
                    </a:lnTo>
                    <a:lnTo>
                      <a:pt x="2273" y="505"/>
                    </a:lnTo>
                    <a:lnTo>
                      <a:pt x="2270" y="495"/>
                    </a:lnTo>
                    <a:lnTo>
                      <a:pt x="2264" y="493"/>
                    </a:lnTo>
                    <a:lnTo>
                      <a:pt x="2264" y="491"/>
                    </a:lnTo>
                    <a:lnTo>
                      <a:pt x="2263" y="489"/>
                    </a:lnTo>
                    <a:lnTo>
                      <a:pt x="2255" y="488"/>
                    </a:lnTo>
                    <a:lnTo>
                      <a:pt x="2254" y="486"/>
                    </a:lnTo>
                    <a:lnTo>
                      <a:pt x="2252" y="470"/>
                    </a:lnTo>
                    <a:lnTo>
                      <a:pt x="2246" y="468"/>
                    </a:lnTo>
                    <a:lnTo>
                      <a:pt x="2246" y="466"/>
                    </a:lnTo>
                    <a:lnTo>
                      <a:pt x="2248" y="464"/>
                    </a:lnTo>
                    <a:lnTo>
                      <a:pt x="2248" y="464"/>
                    </a:lnTo>
                    <a:lnTo>
                      <a:pt x="2245" y="461"/>
                    </a:lnTo>
                    <a:lnTo>
                      <a:pt x="2243" y="463"/>
                    </a:lnTo>
                    <a:lnTo>
                      <a:pt x="2232" y="473"/>
                    </a:lnTo>
                    <a:lnTo>
                      <a:pt x="2230" y="475"/>
                    </a:lnTo>
                    <a:lnTo>
                      <a:pt x="2229" y="473"/>
                    </a:lnTo>
                    <a:lnTo>
                      <a:pt x="2221" y="473"/>
                    </a:lnTo>
                    <a:lnTo>
                      <a:pt x="2214" y="470"/>
                    </a:lnTo>
                    <a:lnTo>
                      <a:pt x="2205" y="470"/>
                    </a:lnTo>
                    <a:lnTo>
                      <a:pt x="2202" y="470"/>
                    </a:lnTo>
                    <a:lnTo>
                      <a:pt x="2202" y="472"/>
                    </a:lnTo>
                    <a:lnTo>
                      <a:pt x="2200" y="470"/>
                    </a:lnTo>
                    <a:lnTo>
                      <a:pt x="2195" y="472"/>
                    </a:lnTo>
                    <a:lnTo>
                      <a:pt x="2189" y="468"/>
                    </a:lnTo>
                    <a:lnTo>
                      <a:pt x="2186" y="461"/>
                    </a:lnTo>
                    <a:lnTo>
                      <a:pt x="2179" y="464"/>
                    </a:lnTo>
                    <a:lnTo>
                      <a:pt x="2171" y="464"/>
                    </a:lnTo>
                    <a:lnTo>
                      <a:pt x="2166" y="466"/>
                    </a:lnTo>
                    <a:lnTo>
                      <a:pt x="2161" y="464"/>
                    </a:lnTo>
                    <a:lnTo>
                      <a:pt x="2159" y="464"/>
                    </a:lnTo>
                    <a:lnTo>
                      <a:pt x="2157" y="466"/>
                    </a:lnTo>
                    <a:lnTo>
                      <a:pt x="2157" y="468"/>
                    </a:lnTo>
                    <a:lnTo>
                      <a:pt x="2154" y="468"/>
                    </a:lnTo>
                    <a:lnTo>
                      <a:pt x="2154" y="473"/>
                    </a:lnTo>
                    <a:lnTo>
                      <a:pt x="2148" y="473"/>
                    </a:lnTo>
                    <a:lnTo>
                      <a:pt x="2146" y="477"/>
                    </a:lnTo>
                    <a:lnTo>
                      <a:pt x="2143" y="480"/>
                    </a:lnTo>
                    <a:lnTo>
                      <a:pt x="2141" y="479"/>
                    </a:lnTo>
                    <a:lnTo>
                      <a:pt x="2141" y="473"/>
                    </a:lnTo>
                    <a:lnTo>
                      <a:pt x="2141" y="472"/>
                    </a:lnTo>
                    <a:lnTo>
                      <a:pt x="2138" y="472"/>
                    </a:lnTo>
                    <a:lnTo>
                      <a:pt x="2138" y="472"/>
                    </a:lnTo>
                    <a:lnTo>
                      <a:pt x="2132" y="466"/>
                    </a:lnTo>
                    <a:lnTo>
                      <a:pt x="2129" y="463"/>
                    </a:lnTo>
                    <a:lnTo>
                      <a:pt x="2121" y="463"/>
                    </a:lnTo>
                    <a:lnTo>
                      <a:pt x="2121" y="461"/>
                    </a:lnTo>
                    <a:lnTo>
                      <a:pt x="2116" y="459"/>
                    </a:lnTo>
                    <a:lnTo>
                      <a:pt x="2116" y="457"/>
                    </a:lnTo>
                    <a:lnTo>
                      <a:pt x="2121" y="439"/>
                    </a:lnTo>
                    <a:lnTo>
                      <a:pt x="2121" y="430"/>
                    </a:lnTo>
                    <a:lnTo>
                      <a:pt x="2118" y="425"/>
                    </a:lnTo>
                    <a:lnTo>
                      <a:pt x="2118" y="423"/>
                    </a:lnTo>
                    <a:lnTo>
                      <a:pt x="2107" y="411"/>
                    </a:lnTo>
                    <a:lnTo>
                      <a:pt x="2105" y="409"/>
                    </a:lnTo>
                    <a:lnTo>
                      <a:pt x="2102" y="405"/>
                    </a:lnTo>
                    <a:lnTo>
                      <a:pt x="2098" y="404"/>
                    </a:lnTo>
                    <a:lnTo>
                      <a:pt x="2088" y="404"/>
                    </a:lnTo>
                    <a:lnTo>
                      <a:pt x="2084" y="402"/>
                    </a:lnTo>
                    <a:lnTo>
                      <a:pt x="2057" y="404"/>
                    </a:lnTo>
                    <a:lnTo>
                      <a:pt x="2055" y="404"/>
                    </a:lnTo>
                    <a:lnTo>
                      <a:pt x="2050" y="404"/>
                    </a:lnTo>
                    <a:lnTo>
                      <a:pt x="2048" y="405"/>
                    </a:lnTo>
                    <a:lnTo>
                      <a:pt x="2045" y="405"/>
                    </a:lnTo>
                    <a:lnTo>
                      <a:pt x="2038" y="404"/>
                    </a:lnTo>
                    <a:lnTo>
                      <a:pt x="2034" y="404"/>
                    </a:lnTo>
                    <a:lnTo>
                      <a:pt x="2032" y="407"/>
                    </a:lnTo>
                    <a:lnTo>
                      <a:pt x="2029" y="407"/>
                    </a:lnTo>
                    <a:lnTo>
                      <a:pt x="2025" y="407"/>
                    </a:lnTo>
                    <a:lnTo>
                      <a:pt x="2020" y="407"/>
                    </a:lnTo>
                    <a:lnTo>
                      <a:pt x="2018" y="407"/>
                    </a:lnTo>
                    <a:lnTo>
                      <a:pt x="2014" y="407"/>
                    </a:lnTo>
                    <a:lnTo>
                      <a:pt x="2007" y="411"/>
                    </a:lnTo>
                    <a:lnTo>
                      <a:pt x="2005" y="411"/>
                    </a:lnTo>
                    <a:lnTo>
                      <a:pt x="2002" y="413"/>
                    </a:lnTo>
                    <a:lnTo>
                      <a:pt x="1995" y="405"/>
                    </a:lnTo>
                    <a:lnTo>
                      <a:pt x="1991" y="405"/>
                    </a:lnTo>
                    <a:lnTo>
                      <a:pt x="1989" y="404"/>
                    </a:lnTo>
                    <a:lnTo>
                      <a:pt x="1997" y="402"/>
                    </a:lnTo>
                    <a:lnTo>
                      <a:pt x="1998" y="398"/>
                    </a:lnTo>
                    <a:lnTo>
                      <a:pt x="1998" y="395"/>
                    </a:lnTo>
                    <a:lnTo>
                      <a:pt x="1989" y="386"/>
                    </a:lnTo>
                    <a:lnTo>
                      <a:pt x="1988" y="382"/>
                    </a:lnTo>
                    <a:lnTo>
                      <a:pt x="1988" y="380"/>
                    </a:lnTo>
                    <a:lnTo>
                      <a:pt x="1975" y="384"/>
                    </a:lnTo>
                    <a:lnTo>
                      <a:pt x="1973" y="384"/>
                    </a:lnTo>
                    <a:lnTo>
                      <a:pt x="1972" y="380"/>
                    </a:lnTo>
                    <a:lnTo>
                      <a:pt x="1972" y="379"/>
                    </a:lnTo>
                    <a:lnTo>
                      <a:pt x="1966" y="375"/>
                    </a:lnTo>
                    <a:lnTo>
                      <a:pt x="1964" y="372"/>
                    </a:lnTo>
                    <a:lnTo>
                      <a:pt x="1963" y="372"/>
                    </a:lnTo>
                    <a:lnTo>
                      <a:pt x="1957" y="368"/>
                    </a:lnTo>
                    <a:lnTo>
                      <a:pt x="1955" y="370"/>
                    </a:lnTo>
                    <a:lnTo>
                      <a:pt x="1952" y="370"/>
                    </a:lnTo>
                    <a:lnTo>
                      <a:pt x="1952" y="370"/>
                    </a:lnTo>
                    <a:lnTo>
                      <a:pt x="1947" y="368"/>
                    </a:lnTo>
                    <a:lnTo>
                      <a:pt x="1945" y="370"/>
                    </a:lnTo>
                    <a:lnTo>
                      <a:pt x="1945" y="366"/>
                    </a:lnTo>
                    <a:lnTo>
                      <a:pt x="1950" y="359"/>
                    </a:lnTo>
                    <a:lnTo>
                      <a:pt x="1952" y="357"/>
                    </a:lnTo>
                    <a:lnTo>
                      <a:pt x="1955" y="361"/>
                    </a:lnTo>
                    <a:lnTo>
                      <a:pt x="1957" y="363"/>
                    </a:lnTo>
                    <a:lnTo>
                      <a:pt x="1961" y="361"/>
                    </a:lnTo>
                    <a:lnTo>
                      <a:pt x="1961" y="354"/>
                    </a:lnTo>
                    <a:lnTo>
                      <a:pt x="1957" y="345"/>
                    </a:lnTo>
                    <a:lnTo>
                      <a:pt x="1948" y="338"/>
                    </a:lnTo>
                    <a:lnTo>
                      <a:pt x="1945" y="338"/>
                    </a:lnTo>
                    <a:lnTo>
                      <a:pt x="1943" y="336"/>
                    </a:lnTo>
                    <a:lnTo>
                      <a:pt x="1936" y="332"/>
                    </a:lnTo>
                    <a:lnTo>
                      <a:pt x="1930" y="334"/>
                    </a:lnTo>
                    <a:lnTo>
                      <a:pt x="1930" y="336"/>
                    </a:lnTo>
                    <a:lnTo>
                      <a:pt x="1929" y="334"/>
                    </a:lnTo>
                    <a:lnTo>
                      <a:pt x="1918" y="332"/>
                    </a:lnTo>
                    <a:lnTo>
                      <a:pt x="1916" y="334"/>
                    </a:lnTo>
                    <a:lnTo>
                      <a:pt x="1909" y="332"/>
                    </a:lnTo>
                    <a:lnTo>
                      <a:pt x="1905" y="329"/>
                    </a:lnTo>
                    <a:lnTo>
                      <a:pt x="1900" y="329"/>
                    </a:lnTo>
                    <a:lnTo>
                      <a:pt x="1895" y="323"/>
                    </a:lnTo>
                    <a:lnTo>
                      <a:pt x="1893" y="323"/>
                    </a:lnTo>
                    <a:lnTo>
                      <a:pt x="1880" y="322"/>
                    </a:lnTo>
                    <a:lnTo>
                      <a:pt x="1873" y="318"/>
                    </a:lnTo>
                    <a:lnTo>
                      <a:pt x="1861" y="318"/>
                    </a:lnTo>
                    <a:lnTo>
                      <a:pt x="1857" y="316"/>
                    </a:lnTo>
                    <a:lnTo>
                      <a:pt x="1829" y="314"/>
                    </a:lnTo>
                    <a:lnTo>
                      <a:pt x="1825" y="313"/>
                    </a:lnTo>
                    <a:lnTo>
                      <a:pt x="1825" y="311"/>
                    </a:lnTo>
                    <a:lnTo>
                      <a:pt x="1822" y="309"/>
                    </a:lnTo>
                    <a:lnTo>
                      <a:pt x="1816" y="307"/>
                    </a:lnTo>
                    <a:lnTo>
                      <a:pt x="1814" y="311"/>
                    </a:lnTo>
                    <a:lnTo>
                      <a:pt x="1814" y="313"/>
                    </a:lnTo>
                    <a:lnTo>
                      <a:pt x="1816" y="316"/>
                    </a:lnTo>
                    <a:lnTo>
                      <a:pt x="1818" y="318"/>
                    </a:lnTo>
                    <a:lnTo>
                      <a:pt x="1820" y="322"/>
                    </a:lnTo>
                    <a:lnTo>
                      <a:pt x="1818" y="323"/>
                    </a:lnTo>
                    <a:lnTo>
                      <a:pt x="1813" y="329"/>
                    </a:lnTo>
                    <a:lnTo>
                      <a:pt x="1811" y="336"/>
                    </a:lnTo>
                    <a:lnTo>
                      <a:pt x="1807" y="343"/>
                    </a:lnTo>
                    <a:lnTo>
                      <a:pt x="1804" y="343"/>
                    </a:lnTo>
                    <a:lnTo>
                      <a:pt x="1800" y="347"/>
                    </a:lnTo>
                    <a:lnTo>
                      <a:pt x="1797" y="352"/>
                    </a:lnTo>
                    <a:lnTo>
                      <a:pt x="1797" y="354"/>
                    </a:lnTo>
                    <a:lnTo>
                      <a:pt x="1798" y="357"/>
                    </a:lnTo>
                    <a:lnTo>
                      <a:pt x="1798" y="359"/>
                    </a:lnTo>
                    <a:lnTo>
                      <a:pt x="1797" y="359"/>
                    </a:lnTo>
                    <a:lnTo>
                      <a:pt x="1797" y="366"/>
                    </a:lnTo>
                    <a:lnTo>
                      <a:pt x="1798" y="370"/>
                    </a:lnTo>
                    <a:lnTo>
                      <a:pt x="1800" y="373"/>
                    </a:lnTo>
                    <a:lnTo>
                      <a:pt x="1802" y="375"/>
                    </a:lnTo>
                    <a:lnTo>
                      <a:pt x="1802" y="379"/>
                    </a:lnTo>
                    <a:lnTo>
                      <a:pt x="1800" y="380"/>
                    </a:lnTo>
                    <a:lnTo>
                      <a:pt x="1798" y="380"/>
                    </a:lnTo>
                    <a:lnTo>
                      <a:pt x="1793" y="377"/>
                    </a:lnTo>
                    <a:lnTo>
                      <a:pt x="1789" y="382"/>
                    </a:lnTo>
                    <a:lnTo>
                      <a:pt x="1786" y="380"/>
                    </a:lnTo>
                    <a:lnTo>
                      <a:pt x="1784" y="382"/>
                    </a:lnTo>
                    <a:lnTo>
                      <a:pt x="1784" y="382"/>
                    </a:lnTo>
                    <a:lnTo>
                      <a:pt x="1779" y="386"/>
                    </a:lnTo>
                    <a:lnTo>
                      <a:pt x="1777" y="388"/>
                    </a:lnTo>
                    <a:lnTo>
                      <a:pt x="1775" y="391"/>
                    </a:lnTo>
                    <a:lnTo>
                      <a:pt x="1773" y="393"/>
                    </a:lnTo>
                    <a:lnTo>
                      <a:pt x="1770" y="393"/>
                    </a:lnTo>
                    <a:lnTo>
                      <a:pt x="1768" y="395"/>
                    </a:lnTo>
                    <a:lnTo>
                      <a:pt x="1766" y="393"/>
                    </a:lnTo>
                    <a:lnTo>
                      <a:pt x="1764" y="393"/>
                    </a:lnTo>
                    <a:lnTo>
                      <a:pt x="1763" y="391"/>
                    </a:lnTo>
                    <a:lnTo>
                      <a:pt x="1763" y="388"/>
                    </a:lnTo>
                    <a:lnTo>
                      <a:pt x="1761" y="388"/>
                    </a:lnTo>
                    <a:lnTo>
                      <a:pt x="1759" y="384"/>
                    </a:lnTo>
                    <a:lnTo>
                      <a:pt x="1757" y="382"/>
                    </a:lnTo>
                    <a:lnTo>
                      <a:pt x="1755" y="382"/>
                    </a:lnTo>
                    <a:lnTo>
                      <a:pt x="1747" y="377"/>
                    </a:lnTo>
                    <a:lnTo>
                      <a:pt x="1743" y="377"/>
                    </a:lnTo>
                    <a:lnTo>
                      <a:pt x="1738" y="375"/>
                    </a:lnTo>
                    <a:lnTo>
                      <a:pt x="1736" y="373"/>
                    </a:lnTo>
                    <a:lnTo>
                      <a:pt x="1734" y="373"/>
                    </a:lnTo>
                    <a:lnTo>
                      <a:pt x="1730" y="370"/>
                    </a:lnTo>
                    <a:lnTo>
                      <a:pt x="1722" y="372"/>
                    </a:lnTo>
                    <a:lnTo>
                      <a:pt x="1718" y="377"/>
                    </a:lnTo>
                    <a:lnTo>
                      <a:pt x="1718" y="380"/>
                    </a:lnTo>
                    <a:lnTo>
                      <a:pt x="1718" y="384"/>
                    </a:lnTo>
                    <a:lnTo>
                      <a:pt x="1718" y="386"/>
                    </a:lnTo>
                    <a:lnTo>
                      <a:pt x="1714" y="382"/>
                    </a:lnTo>
                    <a:lnTo>
                      <a:pt x="1714" y="382"/>
                    </a:lnTo>
                    <a:lnTo>
                      <a:pt x="1705" y="382"/>
                    </a:lnTo>
                    <a:lnTo>
                      <a:pt x="1702" y="382"/>
                    </a:lnTo>
                    <a:lnTo>
                      <a:pt x="1700" y="382"/>
                    </a:lnTo>
                    <a:lnTo>
                      <a:pt x="1697" y="377"/>
                    </a:lnTo>
                    <a:lnTo>
                      <a:pt x="1693" y="375"/>
                    </a:lnTo>
                    <a:lnTo>
                      <a:pt x="1691" y="368"/>
                    </a:lnTo>
                    <a:lnTo>
                      <a:pt x="1688" y="364"/>
                    </a:lnTo>
                    <a:lnTo>
                      <a:pt x="1686" y="355"/>
                    </a:lnTo>
                    <a:lnTo>
                      <a:pt x="1684" y="354"/>
                    </a:lnTo>
                    <a:lnTo>
                      <a:pt x="1682" y="355"/>
                    </a:lnTo>
                    <a:lnTo>
                      <a:pt x="1675" y="375"/>
                    </a:lnTo>
                    <a:lnTo>
                      <a:pt x="1673" y="395"/>
                    </a:lnTo>
                    <a:lnTo>
                      <a:pt x="1672" y="397"/>
                    </a:lnTo>
                    <a:lnTo>
                      <a:pt x="1668" y="402"/>
                    </a:lnTo>
                    <a:lnTo>
                      <a:pt x="1668" y="404"/>
                    </a:lnTo>
                    <a:lnTo>
                      <a:pt x="1666" y="409"/>
                    </a:lnTo>
                    <a:lnTo>
                      <a:pt x="1663" y="413"/>
                    </a:lnTo>
                    <a:lnTo>
                      <a:pt x="1663" y="418"/>
                    </a:lnTo>
                    <a:lnTo>
                      <a:pt x="1659" y="416"/>
                    </a:lnTo>
                    <a:lnTo>
                      <a:pt x="1655" y="407"/>
                    </a:lnTo>
                    <a:lnTo>
                      <a:pt x="1655" y="405"/>
                    </a:lnTo>
                    <a:lnTo>
                      <a:pt x="1654" y="409"/>
                    </a:lnTo>
                    <a:lnTo>
                      <a:pt x="1652" y="409"/>
                    </a:lnTo>
                    <a:lnTo>
                      <a:pt x="1650" y="407"/>
                    </a:lnTo>
                    <a:lnTo>
                      <a:pt x="1648" y="407"/>
                    </a:lnTo>
                    <a:lnTo>
                      <a:pt x="1647" y="405"/>
                    </a:lnTo>
                    <a:lnTo>
                      <a:pt x="1645" y="404"/>
                    </a:lnTo>
                    <a:lnTo>
                      <a:pt x="1645" y="402"/>
                    </a:lnTo>
                    <a:lnTo>
                      <a:pt x="1641" y="398"/>
                    </a:lnTo>
                    <a:lnTo>
                      <a:pt x="1639" y="400"/>
                    </a:lnTo>
                    <a:lnTo>
                      <a:pt x="1639" y="398"/>
                    </a:lnTo>
                    <a:lnTo>
                      <a:pt x="1638" y="398"/>
                    </a:lnTo>
                    <a:lnTo>
                      <a:pt x="1636" y="391"/>
                    </a:lnTo>
                    <a:lnTo>
                      <a:pt x="1634" y="389"/>
                    </a:lnTo>
                    <a:lnTo>
                      <a:pt x="1632" y="389"/>
                    </a:lnTo>
                    <a:lnTo>
                      <a:pt x="1630" y="380"/>
                    </a:lnTo>
                    <a:lnTo>
                      <a:pt x="1629" y="379"/>
                    </a:lnTo>
                    <a:lnTo>
                      <a:pt x="1629" y="375"/>
                    </a:lnTo>
                    <a:lnTo>
                      <a:pt x="1627" y="370"/>
                    </a:lnTo>
                    <a:lnTo>
                      <a:pt x="1627" y="372"/>
                    </a:lnTo>
                    <a:lnTo>
                      <a:pt x="1623" y="373"/>
                    </a:lnTo>
                    <a:lnTo>
                      <a:pt x="1623" y="370"/>
                    </a:lnTo>
                    <a:lnTo>
                      <a:pt x="1623" y="368"/>
                    </a:lnTo>
                    <a:lnTo>
                      <a:pt x="1623" y="366"/>
                    </a:lnTo>
                    <a:lnTo>
                      <a:pt x="1622" y="364"/>
                    </a:lnTo>
                    <a:lnTo>
                      <a:pt x="1620" y="357"/>
                    </a:lnTo>
                    <a:lnTo>
                      <a:pt x="1627" y="350"/>
                    </a:lnTo>
                    <a:lnTo>
                      <a:pt x="1629" y="350"/>
                    </a:lnTo>
                    <a:lnTo>
                      <a:pt x="1629" y="350"/>
                    </a:lnTo>
                    <a:lnTo>
                      <a:pt x="1629" y="348"/>
                    </a:lnTo>
                    <a:lnTo>
                      <a:pt x="1629" y="347"/>
                    </a:lnTo>
                    <a:lnTo>
                      <a:pt x="1632" y="347"/>
                    </a:lnTo>
                    <a:lnTo>
                      <a:pt x="1634" y="343"/>
                    </a:lnTo>
                    <a:lnTo>
                      <a:pt x="1632" y="345"/>
                    </a:lnTo>
                    <a:lnTo>
                      <a:pt x="1632" y="343"/>
                    </a:lnTo>
                    <a:lnTo>
                      <a:pt x="1632" y="341"/>
                    </a:lnTo>
                    <a:lnTo>
                      <a:pt x="1632" y="341"/>
                    </a:lnTo>
                    <a:lnTo>
                      <a:pt x="1632" y="338"/>
                    </a:lnTo>
                    <a:lnTo>
                      <a:pt x="1636" y="332"/>
                    </a:lnTo>
                    <a:lnTo>
                      <a:pt x="1629" y="327"/>
                    </a:lnTo>
                    <a:lnTo>
                      <a:pt x="1629" y="327"/>
                    </a:lnTo>
                    <a:lnTo>
                      <a:pt x="1630" y="323"/>
                    </a:lnTo>
                    <a:lnTo>
                      <a:pt x="1629" y="322"/>
                    </a:lnTo>
                    <a:lnTo>
                      <a:pt x="1629" y="318"/>
                    </a:lnTo>
                    <a:lnTo>
                      <a:pt x="1630" y="318"/>
                    </a:lnTo>
                    <a:lnTo>
                      <a:pt x="1630" y="314"/>
                    </a:lnTo>
                    <a:lnTo>
                      <a:pt x="1632" y="313"/>
                    </a:lnTo>
                    <a:lnTo>
                      <a:pt x="1630" y="313"/>
                    </a:lnTo>
                    <a:lnTo>
                      <a:pt x="1630" y="311"/>
                    </a:lnTo>
                    <a:lnTo>
                      <a:pt x="1630" y="309"/>
                    </a:lnTo>
                    <a:lnTo>
                      <a:pt x="1630" y="305"/>
                    </a:lnTo>
                    <a:lnTo>
                      <a:pt x="1632" y="305"/>
                    </a:lnTo>
                    <a:lnTo>
                      <a:pt x="1632" y="304"/>
                    </a:lnTo>
                    <a:lnTo>
                      <a:pt x="1632" y="302"/>
                    </a:lnTo>
                    <a:lnTo>
                      <a:pt x="1634" y="300"/>
                    </a:lnTo>
                    <a:lnTo>
                      <a:pt x="1632" y="300"/>
                    </a:lnTo>
                    <a:lnTo>
                      <a:pt x="1632" y="298"/>
                    </a:lnTo>
                    <a:lnTo>
                      <a:pt x="1629" y="295"/>
                    </a:lnTo>
                    <a:lnTo>
                      <a:pt x="1627" y="291"/>
                    </a:lnTo>
                    <a:lnTo>
                      <a:pt x="1623" y="289"/>
                    </a:lnTo>
                    <a:lnTo>
                      <a:pt x="1623" y="288"/>
                    </a:lnTo>
                    <a:lnTo>
                      <a:pt x="1616" y="282"/>
                    </a:lnTo>
                    <a:lnTo>
                      <a:pt x="1618" y="280"/>
                    </a:lnTo>
                    <a:lnTo>
                      <a:pt x="1616" y="279"/>
                    </a:lnTo>
                    <a:lnTo>
                      <a:pt x="1614" y="279"/>
                    </a:lnTo>
                    <a:lnTo>
                      <a:pt x="1613" y="277"/>
                    </a:lnTo>
                    <a:lnTo>
                      <a:pt x="1613" y="275"/>
                    </a:lnTo>
                    <a:lnTo>
                      <a:pt x="1611" y="273"/>
                    </a:lnTo>
                    <a:lnTo>
                      <a:pt x="1605" y="272"/>
                    </a:lnTo>
                    <a:lnTo>
                      <a:pt x="1604" y="272"/>
                    </a:lnTo>
                    <a:lnTo>
                      <a:pt x="1598" y="272"/>
                    </a:lnTo>
                    <a:lnTo>
                      <a:pt x="1593" y="270"/>
                    </a:lnTo>
                    <a:lnTo>
                      <a:pt x="1593" y="270"/>
                    </a:lnTo>
                    <a:lnTo>
                      <a:pt x="1591" y="273"/>
                    </a:lnTo>
                    <a:lnTo>
                      <a:pt x="1589" y="273"/>
                    </a:lnTo>
                    <a:lnTo>
                      <a:pt x="1588" y="277"/>
                    </a:lnTo>
                    <a:lnTo>
                      <a:pt x="1586" y="275"/>
                    </a:lnTo>
                    <a:lnTo>
                      <a:pt x="1586" y="273"/>
                    </a:lnTo>
                    <a:lnTo>
                      <a:pt x="1580" y="268"/>
                    </a:lnTo>
                    <a:lnTo>
                      <a:pt x="1579" y="270"/>
                    </a:lnTo>
                    <a:lnTo>
                      <a:pt x="1575" y="268"/>
                    </a:lnTo>
                    <a:lnTo>
                      <a:pt x="1573" y="268"/>
                    </a:lnTo>
                    <a:lnTo>
                      <a:pt x="1572" y="266"/>
                    </a:lnTo>
                    <a:lnTo>
                      <a:pt x="1570" y="266"/>
                    </a:lnTo>
                    <a:lnTo>
                      <a:pt x="1568" y="264"/>
                    </a:lnTo>
                    <a:lnTo>
                      <a:pt x="1568" y="268"/>
                    </a:lnTo>
                    <a:lnTo>
                      <a:pt x="1564" y="264"/>
                    </a:lnTo>
                    <a:lnTo>
                      <a:pt x="1564" y="261"/>
                    </a:lnTo>
                    <a:lnTo>
                      <a:pt x="1563" y="259"/>
                    </a:lnTo>
                    <a:lnTo>
                      <a:pt x="1561" y="261"/>
                    </a:lnTo>
                    <a:lnTo>
                      <a:pt x="1557" y="257"/>
                    </a:lnTo>
                    <a:lnTo>
                      <a:pt x="1555" y="257"/>
                    </a:lnTo>
                    <a:lnTo>
                      <a:pt x="1554" y="255"/>
                    </a:lnTo>
                    <a:lnTo>
                      <a:pt x="1548" y="255"/>
                    </a:lnTo>
                    <a:lnTo>
                      <a:pt x="1545" y="252"/>
                    </a:lnTo>
                    <a:lnTo>
                      <a:pt x="1543" y="252"/>
                    </a:lnTo>
                    <a:lnTo>
                      <a:pt x="1543" y="255"/>
                    </a:lnTo>
                    <a:lnTo>
                      <a:pt x="1543" y="259"/>
                    </a:lnTo>
                    <a:lnTo>
                      <a:pt x="1541" y="261"/>
                    </a:lnTo>
                    <a:lnTo>
                      <a:pt x="1538" y="259"/>
                    </a:lnTo>
                    <a:lnTo>
                      <a:pt x="1534" y="255"/>
                    </a:lnTo>
                    <a:lnTo>
                      <a:pt x="1530" y="275"/>
                    </a:lnTo>
                    <a:lnTo>
                      <a:pt x="1532" y="275"/>
                    </a:lnTo>
                    <a:lnTo>
                      <a:pt x="1532" y="277"/>
                    </a:lnTo>
                    <a:lnTo>
                      <a:pt x="1532" y="279"/>
                    </a:lnTo>
                    <a:lnTo>
                      <a:pt x="1536" y="291"/>
                    </a:lnTo>
                    <a:lnTo>
                      <a:pt x="1536" y="295"/>
                    </a:lnTo>
                    <a:lnTo>
                      <a:pt x="1532" y="297"/>
                    </a:lnTo>
                    <a:lnTo>
                      <a:pt x="1525" y="298"/>
                    </a:lnTo>
                    <a:lnTo>
                      <a:pt x="1520" y="302"/>
                    </a:lnTo>
                    <a:lnTo>
                      <a:pt x="1518" y="300"/>
                    </a:lnTo>
                    <a:lnTo>
                      <a:pt x="1518" y="302"/>
                    </a:lnTo>
                    <a:lnTo>
                      <a:pt x="1516" y="300"/>
                    </a:lnTo>
                    <a:lnTo>
                      <a:pt x="1511" y="302"/>
                    </a:lnTo>
                    <a:lnTo>
                      <a:pt x="1509" y="300"/>
                    </a:lnTo>
                    <a:lnTo>
                      <a:pt x="1498" y="302"/>
                    </a:lnTo>
                    <a:lnTo>
                      <a:pt x="1498" y="304"/>
                    </a:lnTo>
                    <a:lnTo>
                      <a:pt x="1491" y="300"/>
                    </a:lnTo>
                    <a:lnTo>
                      <a:pt x="1480" y="298"/>
                    </a:lnTo>
                    <a:lnTo>
                      <a:pt x="1480" y="300"/>
                    </a:lnTo>
                    <a:lnTo>
                      <a:pt x="1480" y="302"/>
                    </a:lnTo>
                    <a:lnTo>
                      <a:pt x="1457" y="289"/>
                    </a:lnTo>
                    <a:lnTo>
                      <a:pt x="1456" y="288"/>
                    </a:lnTo>
                    <a:lnTo>
                      <a:pt x="1456" y="284"/>
                    </a:lnTo>
                    <a:lnTo>
                      <a:pt x="1457" y="282"/>
                    </a:lnTo>
                    <a:lnTo>
                      <a:pt x="1456" y="279"/>
                    </a:lnTo>
                    <a:lnTo>
                      <a:pt x="1456" y="275"/>
                    </a:lnTo>
                    <a:lnTo>
                      <a:pt x="1459" y="275"/>
                    </a:lnTo>
                    <a:lnTo>
                      <a:pt x="1461" y="275"/>
                    </a:lnTo>
                    <a:lnTo>
                      <a:pt x="1463" y="273"/>
                    </a:lnTo>
                    <a:lnTo>
                      <a:pt x="1464" y="273"/>
                    </a:lnTo>
                    <a:lnTo>
                      <a:pt x="1463" y="272"/>
                    </a:lnTo>
                    <a:lnTo>
                      <a:pt x="1461" y="270"/>
                    </a:lnTo>
                    <a:lnTo>
                      <a:pt x="1452" y="270"/>
                    </a:lnTo>
                    <a:lnTo>
                      <a:pt x="1450" y="268"/>
                    </a:lnTo>
                    <a:lnTo>
                      <a:pt x="1445" y="270"/>
                    </a:lnTo>
                    <a:lnTo>
                      <a:pt x="1438" y="268"/>
                    </a:lnTo>
                    <a:lnTo>
                      <a:pt x="1434" y="266"/>
                    </a:lnTo>
                    <a:lnTo>
                      <a:pt x="1431" y="266"/>
                    </a:lnTo>
                    <a:lnTo>
                      <a:pt x="1427" y="264"/>
                    </a:lnTo>
                    <a:lnTo>
                      <a:pt x="1423" y="264"/>
                    </a:lnTo>
                    <a:lnTo>
                      <a:pt x="1411" y="261"/>
                    </a:lnTo>
                    <a:lnTo>
                      <a:pt x="1406" y="263"/>
                    </a:lnTo>
                    <a:lnTo>
                      <a:pt x="1406" y="264"/>
                    </a:lnTo>
                    <a:lnTo>
                      <a:pt x="1395" y="268"/>
                    </a:lnTo>
                    <a:lnTo>
                      <a:pt x="1388" y="268"/>
                    </a:lnTo>
                    <a:lnTo>
                      <a:pt x="1379" y="272"/>
                    </a:lnTo>
                    <a:lnTo>
                      <a:pt x="1382" y="279"/>
                    </a:lnTo>
                    <a:lnTo>
                      <a:pt x="1382" y="282"/>
                    </a:lnTo>
                    <a:lnTo>
                      <a:pt x="1375" y="288"/>
                    </a:lnTo>
                    <a:lnTo>
                      <a:pt x="1372" y="286"/>
                    </a:lnTo>
                    <a:lnTo>
                      <a:pt x="1372" y="284"/>
                    </a:lnTo>
                    <a:lnTo>
                      <a:pt x="1375" y="286"/>
                    </a:lnTo>
                    <a:lnTo>
                      <a:pt x="1377" y="282"/>
                    </a:lnTo>
                    <a:lnTo>
                      <a:pt x="1373" y="280"/>
                    </a:lnTo>
                    <a:lnTo>
                      <a:pt x="1373" y="279"/>
                    </a:lnTo>
                    <a:lnTo>
                      <a:pt x="1372" y="275"/>
                    </a:lnTo>
                    <a:lnTo>
                      <a:pt x="1375" y="268"/>
                    </a:lnTo>
                    <a:lnTo>
                      <a:pt x="1375" y="264"/>
                    </a:lnTo>
                    <a:lnTo>
                      <a:pt x="1373" y="261"/>
                    </a:lnTo>
                    <a:lnTo>
                      <a:pt x="1372" y="259"/>
                    </a:lnTo>
                    <a:lnTo>
                      <a:pt x="1372" y="254"/>
                    </a:lnTo>
                    <a:lnTo>
                      <a:pt x="1366" y="243"/>
                    </a:lnTo>
                    <a:lnTo>
                      <a:pt x="1366" y="250"/>
                    </a:lnTo>
                    <a:lnTo>
                      <a:pt x="1366" y="255"/>
                    </a:lnTo>
                    <a:lnTo>
                      <a:pt x="1364" y="259"/>
                    </a:lnTo>
                    <a:lnTo>
                      <a:pt x="1359" y="261"/>
                    </a:lnTo>
                    <a:lnTo>
                      <a:pt x="1350" y="261"/>
                    </a:lnTo>
                    <a:lnTo>
                      <a:pt x="1348" y="261"/>
                    </a:lnTo>
                    <a:lnTo>
                      <a:pt x="1347" y="259"/>
                    </a:lnTo>
                    <a:lnTo>
                      <a:pt x="1341" y="254"/>
                    </a:lnTo>
                    <a:lnTo>
                      <a:pt x="1339" y="247"/>
                    </a:lnTo>
                    <a:lnTo>
                      <a:pt x="1341" y="243"/>
                    </a:lnTo>
                    <a:lnTo>
                      <a:pt x="1341" y="247"/>
                    </a:lnTo>
                    <a:lnTo>
                      <a:pt x="1345" y="243"/>
                    </a:lnTo>
                    <a:lnTo>
                      <a:pt x="1345" y="241"/>
                    </a:lnTo>
                    <a:lnTo>
                      <a:pt x="1338" y="243"/>
                    </a:lnTo>
                    <a:lnTo>
                      <a:pt x="1336" y="245"/>
                    </a:lnTo>
                    <a:lnTo>
                      <a:pt x="1334" y="248"/>
                    </a:lnTo>
                    <a:lnTo>
                      <a:pt x="1334" y="248"/>
                    </a:lnTo>
                    <a:lnTo>
                      <a:pt x="1332" y="247"/>
                    </a:lnTo>
                    <a:lnTo>
                      <a:pt x="1329" y="245"/>
                    </a:lnTo>
                    <a:lnTo>
                      <a:pt x="1325" y="241"/>
                    </a:lnTo>
                    <a:lnTo>
                      <a:pt x="1318" y="245"/>
                    </a:lnTo>
                    <a:lnTo>
                      <a:pt x="1316" y="248"/>
                    </a:lnTo>
                    <a:lnTo>
                      <a:pt x="1313" y="255"/>
                    </a:lnTo>
                    <a:lnTo>
                      <a:pt x="1313" y="257"/>
                    </a:lnTo>
                    <a:lnTo>
                      <a:pt x="1316" y="266"/>
                    </a:lnTo>
                    <a:lnTo>
                      <a:pt x="1318" y="264"/>
                    </a:lnTo>
                    <a:lnTo>
                      <a:pt x="1316" y="263"/>
                    </a:lnTo>
                    <a:lnTo>
                      <a:pt x="1316" y="261"/>
                    </a:lnTo>
                    <a:lnTo>
                      <a:pt x="1318" y="263"/>
                    </a:lnTo>
                    <a:lnTo>
                      <a:pt x="1323" y="263"/>
                    </a:lnTo>
                    <a:lnTo>
                      <a:pt x="1325" y="259"/>
                    </a:lnTo>
                    <a:lnTo>
                      <a:pt x="1329" y="259"/>
                    </a:lnTo>
                    <a:lnTo>
                      <a:pt x="1331" y="255"/>
                    </a:lnTo>
                    <a:lnTo>
                      <a:pt x="1332" y="257"/>
                    </a:lnTo>
                    <a:lnTo>
                      <a:pt x="1334" y="263"/>
                    </a:lnTo>
                    <a:lnTo>
                      <a:pt x="1325" y="266"/>
                    </a:lnTo>
                    <a:lnTo>
                      <a:pt x="1323" y="270"/>
                    </a:lnTo>
                    <a:lnTo>
                      <a:pt x="1322" y="270"/>
                    </a:lnTo>
                    <a:lnTo>
                      <a:pt x="1316" y="275"/>
                    </a:lnTo>
                    <a:lnTo>
                      <a:pt x="1313" y="275"/>
                    </a:lnTo>
                    <a:lnTo>
                      <a:pt x="1307" y="270"/>
                    </a:lnTo>
                    <a:lnTo>
                      <a:pt x="1311" y="277"/>
                    </a:lnTo>
                    <a:lnTo>
                      <a:pt x="1309" y="277"/>
                    </a:lnTo>
                    <a:lnTo>
                      <a:pt x="1307" y="275"/>
                    </a:lnTo>
                    <a:lnTo>
                      <a:pt x="1307" y="277"/>
                    </a:lnTo>
                    <a:lnTo>
                      <a:pt x="1307" y="280"/>
                    </a:lnTo>
                    <a:lnTo>
                      <a:pt x="1297" y="282"/>
                    </a:lnTo>
                    <a:lnTo>
                      <a:pt x="1293" y="282"/>
                    </a:lnTo>
                    <a:lnTo>
                      <a:pt x="1293" y="286"/>
                    </a:lnTo>
                    <a:lnTo>
                      <a:pt x="1293" y="288"/>
                    </a:lnTo>
                    <a:lnTo>
                      <a:pt x="1288" y="286"/>
                    </a:lnTo>
                    <a:lnTo>
                      <a:pt x="1282" y="291"/>
                    </a:lnTo>
                    <a:lnTo>
                      <a:pt x="1281" y="291"/>
                    </a:lnTo>
                    <a:lnTo>
                      <a:pt x="1273" y="289"/>
                    </a:lnTo>
                    <a:lnTo>
                      <a:pt x="1270" y="291"/>
                    </a:lnTo>
                    <a:lnTo>
                      <a:pt x="1263" y="289"/>
                    </a:lnTo>
                    <a:lnTo>
                      <a:pt x="1259" y="293"/>
                    </a:lnTo>
                    <a:lnTo>
                      <a:pt x="1259" y="297"/>
                    </a:lnTo>
                    <a:lnTo>
                      <a:pt x="1261" y="302"/>
                    </a:lnTo>
                    <a:lnTo>
                      <a:pt x="1272" y="307"/>
                    </a:lnTo>
                    <a:lnTo>
                      <a:pt x="1270" y="307"/>
                    </a:lnTo>
                    <a:lnTo>
                      <a:pt x="1259" y="304"/>
                    </a:lnTo>
                    <a:lnTo>
                      <a:pt x="1257" y="302"/>
                    </a:lnTo>
                    <a:lnTo>
                      <a:pt x="1256" y="305"/>
                    </a:lnTo>
                    <a:lnTo>
                      <a:pt x="1254" y="307"/>
                    </a:lnTo>
                    <a:lnTo>
                      <a:pt x="1252" y="309"/>
                    </a:lnTo>
                    <a:lnTo>
                      <a:pt x="1248" y="313"/>
                    </a:lnTo>
                    <a:lnTo>
                      <a:pt x="1245" y="313"/>
                    </a:lnTo>
                    <a:lnTo>
                      <a:pt x="1234" y="323"/>
                    </a:lnTo>
                    <a:lnTo>
                      <a:pt x="1236" y="322"/>
                    </a:lnTo>
                    <a:lnTo>
                      <a:pt x="1234" y="322"/>
                    </a:lnTo>
                    <a:lnTo>
                      <a:pt x="1231" y="322"/>
                    </a:lnTo>
                    <a:lnTo>
                      <a:pt x="1229" y="323"/>
                    </a:lnTo>
                    <a:lnTo>
                      <a:pt x="1227" y="323"/>
                    </a:lnTo>
                    <a:lnTo>
                      <a:pt x="1227" y="322"/>
                    </a:lnTo>
                    <a:lnTo>
                      <a:pt x="1234" y="314"/>
                    </a:lnTo>
                    <a:lnTo>
                      <a:pt x="1236" y="314"/>
                    </a:lnTo>
                    <a:lnTo>
                      <a:pt x="1238" y="313"/>
                    </a:lnTo>
                    <a:lnTo>
                      <a:pt x="1241" y="309"/>
                    </a:lnTo>
                    <a:lnTo>
                      <a:pt x="1245" y="311"/>
                    </a:lnTo>
                    <a:lnTo>
                      <a:pt x="1250" y="304"/>
                    </a:lnTo>
                    <a:lnTo>
                      <a:pt x="1256" y="293"/>
                    </a:lnTo>
                    <a:lnTo>
                      <a:pt x="1257" y="291"/>
                    </a:lnTo>
                    <a:lnTo>
                      <a:pt x="1259" y="284"/>
                    </a:lnTo>
                    <a:lnTo>
                      <a:pt x="1263" y="284"/>
                    </a:lnTo>
                    <a:lnTo>
                      <a:pt x="1270" y="280"/>
                    </a:lnTo>
                    <a:lnTo>
                      <a:pt x="1270" y="277"/>
                    </a:lnTo>
                    <a:lnTo>
                      <a:pt x="1273" y="270"/>
                    </a:lnTo>
                    <a:lnTo>
                      <a:pt x="1275" y="266"/>
                    </a:lnTo>
                    <a:lnTo>
                      <a:pt x="1289" y="264"/>
                    </a:lnTo>
                    <a:lnTo>
                      <a:pt x="1291" y="266"/>
                    </a:lnTo>
                    <a:lnTo>
                      <a:pt x="1300" y="252"/>
                    </a:lnTo>
                    <a:lnTo>
                      <a:pt x="1300" y="247"/>
                    </a:lnTo>
                    <a:lnTo>
                      <a:pt x="1309" y="239"/>
                    </a:lnTo>
                    <a:lnTo>
                      <a:pt x="1313" y="236"/>
                    </a:lnTo>
                    <a:lnTo>
                      <a:pt x="1320" y="229"/>
                    </a:lnTo>
                    <a:lnTo>
                      <a:pt x="1322" y="223"/>
                    </a:lnTo>
                    <a:lnTo>
                      <a:pt x="1327" y="218"/>
                    </a:lnTo>
                    <a:lnTo>
                      <a:pt x="1327" y="216"/>
                    </a:lnTo>
                    <a:lnTo>
                      <a:pt x="1327" y="214"/>
                    </a:lnTo>
                    <a:lnTo>
                      <a:pt x="1331" y="213"/>
                    </a:lnTo>
                    <a:lnTo>
                      <a:pt x="1332" y="211"/>
                    </a:lnTo>
                    <a:lnTo>
                      <a:pt x="1332" y="211"/>
                    </a:lnTo>
                    <a:lnTo>
                      <a:pt x="1334" y="211"/>
                    </a:lnTo>
                    <a:lnTo>
                      <a:pt x="1334" y="211"/>
                    </a:lnTo>
                    <a:lnTo>
                      <a:pt x="1338" y="209"/>
                    </a:lnTo>
                    <a:lnTo>
                      <a:pt x="1339" y="205"/>
                    </a:lnTo>
                    <a:lnTo>
                      <a:pt x="1341" y="205"/>
                    </a:lnTo>
                    <a:lnTo>
                      <a:pt x="1345" y="202"/>
                    </a:lnTo>
                    <a:lnTo>
                      <a:pt x="1350" y="205"/>
                    </a:lnTo>
                    <a:lnTo>
                      <a:pt x="1350" y="202"/>
                    </a:lnTo>
                    <a:lnTo>
                      <a:pt x="1352" y="200"/>
                    </a:lnTo>
                    <a:lnTo>
                      <a:pt x="1350" y="197"/>
                    </a:lnTo>
                    <a:lnTo>
                      <a:pt x="1359" y="193"/>
                    </a:lnTo>
                    <a:lnTo>
                      <a:pt x="1356" y="193"/>
                    </a:lnTo>
                    <a:lnTo>
                      <a:pt x="1356" y="191"/>
                    </a:lnTo>
                    <a:lnTo>
                      <a:pt x="1363" y="188"/>
                    </a:lnTo>
                    <a:lnTo>
                      <a:pt x="1361" y="191"/>
                    </a:lnTo>
                    <a:lnTo>
                      <a:pt x="1363" y="188"/>
                    </a:lnTo>
                    <a:lnTo>
                      <a:pt x="1366" y="188"/>
                    </a:lnTo>
                    <a:lnTo>
                      <a:pt x="1368" y="184"/>
                    </a:lnTo>
                    <a:lnTo>
                      <a:pt x="1366" y="184"/>
                    </a:lnTo>
                    <a:lnTo>
                      <a:pt x="1368" y="180"/>
                    </a:lnTo>
                    <a:lnTo>
                      <a:pt x="1372" y="180"/>
                    </a:lnTo>
                    <a:lnTo>
                      <a:pt x="1373" y="177"/>
                    </a:lnTo>
                    <a:lnTo>
                      <a:pt x="1373" y="173"/>
                    </a:lnTo>
                    <a:lnTo>
                      <a:pt x="1377" y="170"/>
                    </a:lnTo>
                    <a:lnTo>
                      <a:pt x="1379" y="166"/>
                    </a:lnTo>
                    <a:lnTo>
                      <a:pt x="1381" y="164"/>
                    </a:lnTo>
                    <a:lnTo>
                      <a:pt x="1381" y="159"/>
                    </a:lnTo>
                    <a:lnTo>
                      <a:pt x="1379" y="159"/>
                    </a:lnTo>
                    <a:lnTo>
                      <a:pt x="1379" y="155"/>
                    </a:lnTo>
                    <a:lnTo>
                      <a:pt x="1381" y="155"/>
                    </a:lnTo>
                    <a:lnTo>
                      <a:pt x="1381" y="150"/>
                    </a:lnTo>
                    <a:lnTo>
                      <a:pt x="1377" y="150"/>
                    </a:lnTo>
                    <a:lnTo>
                      <a:pt x="1373" y="147"/>
                    </a:lnTo>
                    <a:lnTo>
                      <a:pt x="1372" y="143"/>
                    </a:lnTo>
                    <a:lnTo>
                      <a:pt x="1370" y="143"/>
                    </a:lnTo>
                    <a:lnTo>
                      <a:pt x="1368" y="147"/>
                    </a:lnTo>
                    <a:lnTo>
                      <a:pt x="1368" y="147"/>
                    </a:lnTo>
                    <a:lnTo>
                      <a:pt x="1366" y="145"/>
                    </a:lnTo>
                    <a:lnTo>
                      <a:pt x="1366" y="143"/>
                    </a:lnTo>
                    <a:lnTo>
                      <a:pt x="1364" y="139"/>
                    </a:lnTo>
                    <a:lnTo>
                      <a:pt x="1366" y="138"/>
                    </a:lnTo>
                    <a:lnTo>
                      <a:pt x="1363" y="134"/>
                    </a:lnTo>
                    <a:lnTo>
                      <a:pt x="1359" y="132"/>
                    </a:lnTo>
                    <a:lnTo>
                      <a:pt x="1361" y="130"/>
                    </a:lnTo>
                    <a:lnTo>
                      <a:pt x="1363" y="130"/>
                    </a:lnTo>
                    <a:lnTo>
                      <a:pt x="1368" y="136"/>
                    </a:lnTo>
                    <a:lnTo>
                      <a:pt x="1377" y="143"/>
                    </a:lnTo>
                    <a:lnTo>
                      <a:pt x="1375" y="147"/>
                    </a:lnTo>
                    <a:lnTo>
                      <a:pt x="1377" y="147"/>
                    </a:lnTo>
                    <a:lnTo>
                      <a:pt x="1382" y="132"/>
                    </a:lnTo>
                    <a:lnTo>
                      <a:pt x="1382" y="129"/>
                    </a:lnTo>
                    <a:lnTo>
                      <a:pt x="1381" y="125"/>
                    </a:lnTo>
                    <a:lnTo>
                      <a:pt x="1379" y="125"/>
                    </a:lnTo>
                    <a:lnTo>
                      <a:pt x="1377" y="125"/>
                    </a:lnTo>
                    <a:lnTo>
                      <a:pt x="1375" y="116"/>
                    </a:lnTo>
                    <a:lnTo>
                      <a:pt x="1375" y="113"/>
                    </a:lnTo>
                    <a:lnTo>
                      <a:pt x="1372" y="104"/>
                    </a:lnTo>
                    <a:lnTo>
                      <a:pt x="1368" y="105"/>
                    </a:lnTo>
                    <a:lnTo>
                      <a:pt x="1370" y="109"/>
                    </a:lnTo>
                    <a:lnTo>
                      <a:pt x="1368" y="113"/>
                    </a:lnTo>
                    <a:lnTo>
                      <a:pt x="1368" y="114"/>
                    </a:lnTo>
                    <a:lnTo>
                      <a:pt x="1366" y="114"/>
                    </a:lnTo>
                    <a:lnTo>
                      <a:pt x="1364" y="109"/>
                    </a:lnTo>
                    <a:lnTo>
                      <a:pt x="1361" y="105"/>
                    </a:lnTo>
                    <a:lnTo>
                      <a:pt x="1363" y="104"/>
                    </a:lnTo>
                    <a:lnTo>
                      <a:pt x="1364" y="98"/>
                    </a:lnTo>
                    <a:lnTo>
                      <a:pt x="1356" y="91"/>
                    </a:lnTo>
                    <a:lnTo>
                      <a:pt x="1354" y="93"/>
                    </a:lnTo>
                    <a:lnTo>
                      <a:pt x="1354" y="89"/>
                    </a:lnTo>
                    <a:lnTo>
                      <a:pt x="1350" y="82"/>
                    </a:lnTo>
                    <a:lnTo>
                      <a:pt x="1343" y="79"/>
                    </a:lnTo>
                    <a:lnTo>
                      <a:pt x="1345" y="77"/>
                    </a:lnTo>
                    <a:lnTo>
                      <a:pt x="1343" y="75"/>
                    </a:lnTo>
                    <a:lnTo>
                      <a:pt x="1341" y="73"/>
                    </a:lnTo>
                    <a:lnTo>
                      <a:pt x="1339" y="75"/>
                    </a:lnTo>
                    <a:lnTo>
                      <a:pt x="1338" y="73"/>
                    </a:lnTo>
                    <a:lnTo>
                      <a:pt x="1338" y="70"/>
                    </a:lnTo>
                    <a:lnTo>
                      <a:pt x="1334" y="72"/>
                    </a:lnTo>
                    <a:lnTo>
                      <a:pt x="1325" y="70"/>
                    </a:lnTo>
                    <a:lnTo>
                      <a:pt x="1320" y="73"/>
                    </a:lnTo>
                    <a:lnTo>
                      <a:pt x="1318" y="73"/>
                    </a:lnTo>
                    <a:lnTo>
                      <a:pt x="1316" y="73"/>
                    </a:lnTo>
                    <a:lnTo>
                      <a:pt x="1311" y="70"/>
                    </a:lnTo>
                    <a:lnTo>
                      <a:pt x="1307" y="72"/>
                    </a:lnTo>
                    <a:lnTo>
                      <a:pt x="1304" y="72"/>
                    </a:lnTo>
                    <a:lnTo>
                      <a:pt x="1297" y="73"/>
                    </a:lnTo>
                    <a:lnTo>
                      <a:pt x="1295" y="72"/>
                    </a:lnTo>
                    <a:lnTo>
                      <a:pt x="1291" y="73"/>
                    </a:lnTo>
                    <a:lnTo>
                      <a:pt x="1293" y="72"/>
                    </a:lnTo>
                    <a:lnTo>
                      <a:pt x="1293" y="70"/>
                    </a:lnTo>
                    <a:lnTo>
                      <a:pt x="1293" y="68"/>
                    </a:lnTo>
                    <a:lnTo>
                      <a:pt x="1291" y="68"/>
                    </a:lnTo>
                    <a:lnTo>
                      <a:pt x="1291" y="70"/>
                    </a:lnTo>
                    <a:lnTo>
                      <a:pt x="1288" y="72"/>
                    </a:lnTo>
                    <a:lnTo>
                      <a:pt x="1286" y="77"/>
                    </a:lnTo>
                    <a:lnTo>
                      <a:pt x="1289" y="75"/>
                    </a:lnTo>
                    <a:lnTo>
                      <a:pt x="1288" y="79"/>
                    </a:lnTo>
                    <a:lnTo>
                      <a:pt x="1284" y="79"/>
                    </a:lnTo>
                    <a:lnTo>
                      <a:pt x="1284" y="82"/>
                    </a:lnTo>
                    <a:lnTo>
                      <a:pt x="1284" y="86"/>
                    </a:lnTo>
                    <a:lnTo>
                      <a:pt x="1281" y="86"/>
                    </a:lnTo>
                    <a:lnTo>
                      <a:pt x="1279" y="86"/>
                    </a:lnTo>
                    <a:lnTo>
                      <a:pt x="1279" y="89"/>
                    </a:lnTo>
                    <a:lnTo>
                      <a:pt x="1272" y="89"/>
                    </a:lnTo>
                    <a:lnTo>
                      <a:pt x="1270" y="89"/>
                    </a:lnTo>
                    <a:lnTo>
                      <a:pt x="1264" y="89"/>
                    </a:lnTo>
                    <a:lnTo>
                      <a:pt x="1259" y="89"/>
                    </a:lnTo>
                    <a:lnTo>
                      <a:pt x="1259" y="88"/>
                    </a:lnTo>
                    <a:lnTo>
                      <a:pt x="1259" y="86"/>
                    </a:lnTo>
                    <a:lnTo>
                      <a:pt x="1263" y="84"/>
                    </a:lnTo>
                    <a:lnTo>
                      <a:pt x="1264" y="84"/>
                    </a:lnTo>
                    <a:lnTo>
                      <a:pt x="1270" y="70"/>
                    </a:lnTo>
                    <a:lnTo>
                      <a:pt x="1275" y="68"/>
                    </a:lnTo>
                    <a:lnTo>
                      <a:pt x="1277" y="63"/>
                    </a:lnTo>
                    <a:lnTo>
                      <a:pt x="1277" y="61"/>
                    </a:lnTo>
                    <a:lnTo>
                      <a:pt x="1275" y="59"/>
                    </a:lnTo>
                    <a:lnTo>
                      <a:pt x="1275" y="59"/>
                    </a:lnTo>
                    <a:lnTo>
                      <a:pt x="1279" y="59"/>
                    </a:lnTo>
                    <a:lnTo>
                      <a:pt x="1279" y="57"/>
                    </a:lnTo>
                    <a:lnTo>
                      <a:pt x="1277" y="55"/>
                    </a:lnTo>
                    <a:lnTo>
                      <a:pt x="1277" y="54"/>
                    </a:lnTo>
                    <a:lnTo>
                      <a:pt x="1277" y="54"/>
                    </a:lnTo>
                    <a:lnTo>
                      <a:pt x="1270" y="50"/>
                    </a:lnTo>
                    <a:lnTo>
                      <a:pt x="1268" y="52"/>
                    </a:lnTo>
                    <a:lnTo>
                      <a:pt x="1266" y="48"/>
                    </a:lnTo>
                    <a:lnTo>
                      <a:pt x="1263" y="48"/>
                    </a:lnTo>
                    <a:lnTo>
                      <a:pt x="1261" y="48"/>
                    </a:lnTo>
                    <a:lnTo>
                      <a:pt x="1259" y="50"/>
                    </a:lnTo>
                    <a:lnTo>
                      <a:pt x="1257" y="47"/>
                    </a:lnTo>
                    <a:lnTo>
                      <a:pt x="1252" y="50"/>
                    </a:lnTo>
                    <a:lnTo>
                      <a:pt x="1254" y="45"/>
                    </a:lnTo>
                    <a:lnTo>
                      <a:pt x="1254" y="41"/>
                    </a:lnTo>
                    <a:lnTo>
                      <a:pt x="1252" y="47"/>
                    </a:lnTo>
                    <a:lnTo>
                      <a:pt x="1245" y="47"/>
                    </a:lnTo>
                    <a:lnTo>
                      <a:pt x="1229" y="54"/>
                    </a:lnTo>
                    <a:lnTo>
                      <a:pt x="1232" y="48"/>
                    </a:lnTo>
                    <a:lnTo>
                      <a:pt x="1234" y="48"/>
                    </a:lnTo>
                    <a:lnTo>
                      <a:pt x="1241" y="36"/>
                    </a:lnTo>
                    <a:lnTo>
                      <a:pt x="1245" y="34"/>
                    </a:lnTo>
                    <a:lnTo>
                      <a:pt x="1248" y="32"/>
                    </a:lnTo>
                    <a:lnTo>
                      <a:pt x="1250" y="27"/>
                    </a:lnTo>
                    <a:lnTo>
                      <a:pt x="1250" y="25"/>
                    </a:lnTo>
                    <a:lnTo>
                      <a:pt x="1256" y="25"/>
                    </a:lnTo>
                    <a:lnTo>
                      <a:pt x="1257" y="27"/>
                    </a:lnTo>
                    <a:lnTo>
                      <a:pt x="1256" y="23"/>
                    </a:lnTo>
                    <a:lnTo>
                      <a:pt x="1252" y="13"/>
                    </a:lnTo>
                    <a:lnTo>
                      <a:pt x="1250" y="11"/>
                    </a:lnTo>
                    <a:lnTo>
                      <a:pt x="1248" y="13"/>
                    </a:lnTo>
                    <a:lnTo>
                      <a:pt x="1243" y="13"/>
                    </a:lnTo>
                    <a:lnTo>
                      <a:pt x="1238" y="9"/>
                    </a:lnTo>
                    <a:lnTo>
                      <a:pt x="1234" y="2"/>
                    </a:lnTo>
                    <a:lnTo>
                      <a:pt x="1231" y="4"/>
                    </a:lnTo>
                    <a:lnTo>
                      <a:pt x="1229" y="4"/>
                    </a:lnTo>
                    <a:lnTo>
                      <a:pt x="1229" y="4"/>
                    </a:lnTo>
                    <a:lnTo>
                      <a:pt x="1229" y="0"/>
                    </a:lnTo>
                    <a:lnTo>
                      <a:pt x="1227" y="0"/>
                    </a:lnTo>
                    <a:lnTo>
                      <a:pt x="1223" y="0"/>
                    </a:lnTo>
                    <a:lnTo>
                      <a:pt x="1220" y="4"/>
                    </a:lnTo>
                    <a:lnTo>
                      <a:pt x="1218" y="5"/>
                    </a:lnTo>
                    <a:lnTo>
                      <a:pt x="1216" y="7"/>
                    </a:lnTo>
                    <a:lnTo>
                      <a:pt x="1209" y="5"/>
                    </a:lnTo>
                    <a:lnTo>
                      <a:pt x="1207" y="9"/>
                    </a:lnTo>
                    <a:lnTo>
                      <a:pt x="1197" y="25"/>
                    </a:lnTo>
                    <a:lnTo>
                      <a:pt x="1195" y="29"/>
                    </a:lnTo>
                    <a:lnTo>
                      <a:pt x="1188" y="34"/>
                    </a:lnTo>
                    <a:lnTo>
                      <a:pt x="1188" y="36"/>
                    </a:lnTo>
                    <a:lnTo>
                      <a:pt x="1181" y="48"/>
                    </a:lnTo>
                    <a:lnTo>
                      <a:pt x="1179" y="52"/>
                    </a:lnTo>
                    <a:lnTo>
                      <a:pt x="1181" y="54"/>
                    </a:lnTo>
                    <a:lnTo>
                      <a:pt x="1179" y="55"/>
                    </a:lnTo>
                    <a:lnTo>
                      <a:pt x="1177" y="55"/>
                    </a:lnTo>
                    <a:lnTo>
                      <a:pt x="1177" y="57"/>
                    </a:lnTo>
                    <a:lnTo>
                      <a:pt x="1173" y="64"/>
                    </a:lnTo>
                    <a:lnTo>
                      <a:pt x="1175" y="64"/>
                    </a:lnTo>
                    <a:lnTo>
                      <a:pt x="1175" y="66"/>
                    </a:lnTo>
                    <a:lnTo>
                      <a:pt x="1175" y="70"/>
                    </a:lnTo>
                    <a:lnTo>
                      <a:pt x="1181" y="70"/>
                    </a:lnTo>
                    <a:lnTo>
                      <a:pt x="1181" y="75"/>
                    </a:lnTo>
                    <a:lnTo>
                      <a:pt x="1182" y="75"/>
                    </a:lnTo>
                    <a:lnTo>
                      <a:pt x="1182" y="77"/>
                    </a:lnTo>
                    <a:lnTo>
                      <a:pt x="1179" y="77"/>
                    </a:lnTo>
                    <a:lnTo>
                      <a:pt x="1179" y="75"/>
                    </a:lnTo>
                    <a:lnTo>
                      <a:pt x="1179" y="82"/>
                    </a:lnTo>
                    <a:lnTo>
                      <a:pt x="1179" y="82"/>
                    </a:lnTo>
                    <a:lnTo>
                      <a:pt x="1179" y="82"/>
                    </a:lnTo>
                    <a:lnTo>
                      <a:pt x="1166" y="89"/>
                    </a:lnTo>
                    <a:lnTo>
                      <a:pt x="1161" y="88"/>
                    </a:lnTo>
                    <a:lnTo>
                      <a:pt x="1156" y="91"/>
                    </a:lnTo>
                    <a:lnTo>
                      <a:pt x="1141" y="88"/>
                    </a:lnTo>
                    <a:lnTo>
                      <a:pt x="1143" y="89"/>
                    </a:lnTo>
                    <a:lnTo>
                      <a:pt x="1143" y="91"/>
                    </a:lnTo>
                    <a:lnTo>
                      <a:pt x="1145" y="93"/>
                    </a:lnTo>
                    <a:lnTo>
                      <a:pt x="1145" y="97"/>
                    </a:lnTo>
                    <a:lnTo>
                      <a:pt x="1148" y="97"/>
                    </a:lnTo>
                    <a:lnTo>
                      <a:pt x="1150" y="100"/>
                    </a:lnTo>
                    <a:lnTo>
                      <a:pt x="1150" y="102"/>
                    </a:lnTo>
                    <a:lnTo>
                      <a:pt x="1156" y="102"/>
                    </a:lnTo>
                    <a:lnTo>
                      <a:pt x="1157" y="104"/>
                    </a:lnTo>
                    <a:lnTo>
                      <a:pt x="1157" y="105"/>
                    </a:lnTo>
                    <a:lnTo>
                      <a:pt x="1157" y="109"/>
                    </a:lnTo>
                    <a:lnTo>
                      <a:pt x="1157" y="114"/>
                    </a:lnTo>
                    <a:lnTo>
                      <a:pt x="1156" y="118"/>
                    </a:lnTo>
                    <a:lnTo>
                      <a:pt x="1152" y="116"/>
                    </a:lnTo>
                    <a:lnTo>
                      <a:pt x="1152" y="113"/>
                    </a:lnTo>
                    <a:lnTo>
                      <a:pt x="1150" y="111"/>
                    </a:lnTo>
                    <a:lnTo>
                      <a:pt x="1145" y="111"/>
                    </a:lnTo>
                    <a:lnTo>
                      <a:pt x="1145" y="109"/>
                    </a:lnTo>
                    <a:lnTo>
                      <a:pt x="1147" y="105"/>
                    </a:lnTo>
                    <a:lnTo>
                      <a:pt x="1145" y="105"/>
                    </a:lnTo>
                    <a:lnTo>
                      <a:pt x="1139" y="105"/>
                    </a:lnTo>
                    <a:lnTo>
                      <a:pt x="1141" y="102"/>
                    </a:lnTo>
                    <a:lnTo>
                      <a:pt x="1139" y="102"/>
                    </a:lnTo>
                    <a:lnTo>
                      <a:pt x="1129" y="111"/>
                    </a:lnTo>
                    <a:lnTo>
                      <a:pt x="1129" y="113"/>
                    </a:lnTo>
                    <a:lnTo>
                      <a:pt x="1129" y="114"/>
                    </a:lnTo>
                    <a:lnTo>
                      <a:pt x="1127" y="114"/>
                    </a:lnTo>
                    <a:lnTo>
                      <a:pt x="1127" y="113"/>
                    </a:lnTo>
                    <a:lnTo>
                      <a:pt x="1123" y="114"/>
                    </a:lnTo>
                    <a:lnTo>
                      <a:pt x="1122" y="118"/>
                    </a:lnTo>
                    <a:lnTo>
                      <a:pt x="1123" y="118"/>
                    </a:lnTo>
                    <a:lnTo>
                      <a:pt x="1125" y="118"/>
                    </a:lnTo>
                    <a:lnTo>
                      <a:pt x="1125" y="122"/>
                    </a:lnTo>
                    <a:lnTo>
                      <a:pt x="1123" y="122"/>
                    </a:lnTo>
                    <a:lnTo>
                      <a:pt x="1120" y="120"/>
                    </a:lnTo>
                    <a:lnTo>
                      <a:pt x="1114" y="125"/>
                    </a:lnTo>
                    <a:lnTo>
                      <a:pt x="1114" y="120"/>
                    </a:lnTo>
                    <a:lnTo>
                      <a:pt x="1114" y="120"/>
                    </a:lnTo>
                    <a:lnTo>
                      <a:pt x="1113" y="120"/>
                    </a:lnTo>
                    <a:lnTo>
                      <a:pt x="1111" y="125"/>
                    </a:lnTo>
                    <a:lnTo>
                      <a:pt x="1107" y="125"/>
                    </a:lnTo>
                    <a:lnTo>
                      <a:pt x="1104" y="129"/>
                    </a:lnTo>
                    <a:lnTo>
                      <a:pt x="1104" y="127"/>
                    </a:lnTo>
                    <a:lnTo>
                      <a:pt x="1106" y="123"/>
                    </a:lnTo>
                    <a:lnTo>
                      <a:pt x="1106" y="122"/>
                    </a:lnTo>
                    <a:lnTo>
                      <a:pt x="1104" y="122"/>
                    </a:lnTo>
                    <a:lnTo>
                      <a:pt x="1104" y="120"/>
                    </a:lnTo>
                    <a:lnTo>
                      <a:pt x="1102" y="122"/>
                    </a:lnTo>
                    <a:lnTo>
                      <a:pt x="1097" y="123"/>
                    </a:lnTo>
                    <a:lnTo>
                      <a:pt x="1095" y="127"/>
                    </a:lnTo>
                    <a:lnTo>
                      <a:pt x="1091" y="129"/>
                    </a:lnTo>
                    <a:lnTo>
                      <a:pt x="1091" y="127"/>
                    </a:lnTo>
                    <a:lnTo>
                      <a:pt x="1097" y="120"/>
                    </a:lnTo>
                    <a:lnTo>
                      <a:pt x="1098" y="114"/>
                    </a:lnTo>
                    <a:lnTo>
                      <a:pt x="1093" y="111"/>
                    </a:lnTo>
                    <a:lnTo>
                      <a:pt x="1084" y="111"/>
                    </a:lnTo>
                    <a:lnTo>
                      <a:pt x="1084" y="113"/>
                    </a:lnTo>
                    <a:lnTo>
                      <a:pt x="1082" y="114"/>
                    </a:lnTo>
                    <a:lnTo>
                      <a:pt x="1073" y="111"/>
                    </a:lnTo>
                    <a:lnTo>
                      <a:pt x="1073" y="113"/>
                    </a:lnTo>
                    <a:lnTo>
                      <a:pt x="1070" y="116"/>
                    </a:lnTo>
                    <a:lnTo>
                      <a:pt x="1068" y="113"/>
                    </a:lnTo>
                    <a:lnTo>
                      <a:pt x="1059" y="113"/>
                    </a:lnTo>
                    <a:lnTo>
                      <a:pt x="1059" y="114"/>
                    </a:lnTo>
                    <a:lnTo>
                      <a:pt x="1061" y="116"/>
                    </a:lnTo>
                    <a:lnTo>
                      <a:pt x="1061" y="116"/>
                    </a:lnTo>
                    <a:lnTo>
                      <a:pt x="1054" y="118"/>
                    </a:lnTo>
                    <a:lnTo>
                      <a:pt x="1054" y="118"/>
                    </a:lnTo>
                    <a:lnTo>
                      <a:pt x="1054" y="116"/>
                    </a:lnTo>
                    <a:lnTo>
                      <a:pt x="1052" y="116"/>
                    </a:lnTo>
                    <a:lnTo>
                      <a:pt x="1048" y="120"/>
                    </a:lnTo>
                    <a:lnTo>
                      <a:pt x="1047" y="116"/>
                    </a:lnTo>
                    <a:lnTo>
                      <a:pt x="1045" y="118"/>
                    </a:lnTo>
                    <a:lnTo>
                      <a:pt x="1045" y="123"/>
                    </a:lnTo>
                    <a:lnTo>
                      <a:pt x="1047" y="123"/>
                    </a:lnTo>
                    <a:lnTo>
                      <a:pt x="1052" y="122"/>
                    </a:lnTo>
                    <a:lnTo>
                      <a:pt x="1052" y="125"/>
                    </a:lnTo>
                    <a:lnTo>
                      <a:pt x="1054" y="127"/>
                    </a:lnTo>
                    <a:lnTo>
                      <a:pt x="1054" y="125"/>
                    </a:lnTo>
                    <a:lnTo>
                      <a:pt x="1054" y="123"/>
                    </a:lnTo>
                    <a:lnTo>
                      <a:pt x="1056" y="123"/>
                    </a:lnTo>
                    <a:lnTo>
                      <a:pt x="1056" y="125"/>
                    </a:lnTo>
                    <a:lnTo>
                      <a:pt x="1057" y="127"/>
                    </a:lnTo>
                    <a:lnTo>
                      <a:pt x="1056" y="129"/>
                    </a:lnTo>
                    <a:lnTo>
                      <a:pt x="1027" y="138"/>
                    </a:lnTo>
                    <a:lnTo>
                      <a:pt x="1027" y="138"/>
                    </a:lnTo>
                    <a:lnTo>
                      <a:pt x="1025" y="139"/>
                    </a:lnTo>
                    <a:lnTo>
                      <a:pt x="1025" y="143"/>
                    </a:lnTo>
                    <a:lnTo>
                      <a:pt x="1025" y="143"/>
                    </a:lnTo>
                    <a:lnTo>
                      <a:pt x="1022" y="141"/>
                    </a:lnTo>
                    <a:lnTo>
                      <a:pt x="1018" y="145"/>
                    </a:lnTo>
                    <a:lnTo>
                      <a:pt x="1014" y="143"/>
                    </a:lnTo>
                    <a:lnTo>
                      <a:pt x="1009" y="147"/>
                    </a:lnTo>
                    <a:lnTo>
                      <a:pt x="1002" y="147"/>
                    </a:lnTo>
                    <a:lnTo>
                      <a:pt x="998" y="150"/>
                    </a:lnTo>
                    <a:lnTo>
                      <a:pt x="1002" y="152"/>
                    </a:lnTo>
                    <a:lnTo>
                      <a:pt x="997" y="154"/>
                    </a:lnTo>
                    <a:lnTo>
                      <a:pt x="993" y="157"/>
                    </a:lnTo>
                    <a:lnTo>
                      <a:pt x="988" y="154"/>
                    </a:lnTo>
                    <a:lnTo>
                      <a:pt x="986" y="155"/>
                    </a:lnTo>
                    <a:lnTo>
                      <a:pt x="982" y="157"/>
                    </a:lnTo>
                    <a:lnTo>
                      <a:pt x="982" y="157"/>
                    </a:lnTo>
                    <a:lnTo>
                      <a:pt x="984" y="157"/>
                    </a:lnTo>
                    <a:lnTo>
                      <a:pt x="984" y="159"/>
                    </a:lnTo>
                    <a:lnTo>
                      <a:pt x="979" y="161"/>
                    </a:lnTo>
                    <a:lnTo>
                      <a:pt x="979" y="164"/>
                    </a:lnTo>
                    <a:lnTo>
                      <a:pt x="977" y="164"/>
                    </a:lnTo>
                    <a:lnTo>
                      <a:pt x="973" y="170"/>
                    </a:lnTo>
                    <a:lnTo>
                      <a:pt x="970" y="172"/>
                    </a:lnTo>
                    <a:lnTo>
                      <a:pt x="970" y="173"/>
                    </a:lnTo>
                    <a:lnTo>
                      <a:pt x="970" y="175"/>
                    </a:lnTo>
                    <a:lnTo>
                      <a:pt x="968" y="177"/>
                    </a:lnTo>
                    <a:lnTo>
                      <a:pt x="964" y="179"/>
                    </a:lnTo>
                    <a:lnTo>
                      <a:pt x="963" y="177"/>
                    </a:lnTo>
                    <a:lnTo>
                      <a:pt x="954" y="175"/>
                    </a:lnTo>
                    <a:lnTo>
                      <a:pt x="950" y="179"/>
                    </a:lnTo>
                    <a:lnTo>
                      <a:pt x="957" y="182"/>
                    </a:lnTo>
                    <a:lnTo>
                      <a:pt x="963" y="182"/>
                    </a:lnTo>
                    <a:lnTo>
                      <a:pt x="963" y="184"/>
                    </a:lnTo>
                    <a:lnTo>
                      <a:pt x="959" y="188"/>
                    </a:lnTo>
                    <a:lnTo>
                      <a:pt x="957" y="186"/>
                    </a:lnTo>
                    <a:lnTo>
                      <a:pt x="957" y="184"/>
                    </a:lnTo>
                    <a:lnTo>
                      <a:pt x="956" y="186"/>
                    </a:lnTo>
                    <a:lnTo>
                      <a:pt x="956" y="188"/>
                    </a:lnTo>
                    <a:lnTo>
                      <a:pt x="950" y="198"/>
                    </a:lnTo>
                    <a:lnTo>
                      <a:pt x="948" y="198"/>
                    </a:lnTo>
                    <a:lnTo>
                      <a:pt x="948" y="202"/>
                    </a:lnTo>
                    <a:lnTo>
                      <a:pt x="950" y="204"/>
                    </a:lnTo>
                    <a:lnTo>
                      <a:pt x="947" y="205"/>
                    </a:lnTo>
                    <a:lnTo>
                      <a:pt x="945" y="202"/>
                    </a:lnTo>
                    <a:lnTo>
                      <a:pt x="941" y="198"/>
                    </a:lnTo>
                    <a:lnTo>
                      <a:pt x="939" y="197"/>
                    </a:lnTo>
                    <a:lnTo>
                      <a:pt x="936" y="193"/>
                    </a:lnTo>
                    <a:lnTo>
                      <a:pt x="934" y="195"/>
                    </a:lnTo>
                    <a:lnTo>
                      <a:pt x="936" y="198"/>
                    </a:lnTo>
                    <a:lnTo>
                      <a:pt x="932" y="200"/>
                    </a:lnTo>
                    <a:lnTo>
                      <a:pt x="932" y="204"/>
                    </a:lnTo>
                    <a:lnTo>
                      <a:pt x="932" y="204"/>
                    </a:lnTo>
                    <a:lnTo>
                      <a:pt x="932" y="205"/>
                    </a:lnTo>
                    <a:lnTo>
                      <a:pt x="941" y="207"/>
                    </a:lnTo>
                    <a:lnTo>
                      <a:pt x="943" y="209"/>
                    </a:lnTo>
                    <a:lnTo>
                      <a:pt x="947" y="211"/>
                    </a:lnTo>
                    <a:lnTo>
                      <a:pt x="945" y="211"/>
                    </a:lnTo>
                    <a:lnTo>
                      <a:pt x="945" y="214"/>
                    </a:lnTo>
                    <a:lnTo>
                      <a:pt x="947" y="214"/>
                    </a:lnTo>
                    <a:lnTo>
                      <a:pt x="945" y="216"/>
                    </a:lnTo>
                    <a:lnTo>
                      <a:pt x="941" y="216"/>
                    </a:lnTo>
                    <a:lnTo>
                      <a:pt x="941" y="216"/>
                    </a:lnTo>
                    <a:lnTo>
                      <a:pt x="938" y="218"/>
                    </a:lnTo>
                    <a:lnTo>
                      <a:pt x="938" y="220"/>
                    </a:lnTo>
                    <a:lnTo>
                      <a:pt x="936" y="220"/>
                    </a:lnTo>
                    <a:lnTo>
                      <a:pt x="934" y="222"/>
                    </a:lnTo>
                    <a:lnTo>
                      <a:pt x="934" y="225"/>
                    </a:lnTo>
                    <a:lnTo>
                      <a:pt x="936" y="227"/>
                    </a:lnTo>
                    <a:lnTo>
                      <a:pt x="947" y="229"/>
                    </a:lnTo>
                    <a:lnTo>
                      <a:pt x="950" y="239"/>
                    </a:lnTo>
                    <a:lnTo>
                      <a:pt x="952" y="241"/>
                    </a:lnTo>
                    <a:lnTo>
                      <a:pt x="950" y="243"/>
                    </a:lnTo>
                    <a:lnTo>
                      <a:pt x="947" y="241"/>
                    </a:lnTo>
                    <a:lnTo>
                      <a:pt x="947" y="241"/>
                    </a:lnTo>
                    <a:lnTo>
                      <a:pt x="947" y="245"/>
                    </a:lnTo>
                    <a:lnTo>
                      <a:pt x="945" y="245"/>
                    </a:lnTo>
                    <a:lnTo>
                      <a:pt x="947" y="247"/>
                    </a:lnTo>
                    <a:lnTo>
                      <a:pt x="948" y="247"/>
                    </a:lnTo>
                    <a:lnTo>
                      <a:pt x="948" y="248"/>
                    </a:lnTo>
                    <a:lnTo>
                      <a:pt x="945" y="250"/>
                    </a:lnTo>
                    <a:lnTo>
                      <a:pt x="938" y="252"/>
                    </a:lnTo>
                    <a:lnTo>
                      <a:pt x="934" y="254"/>
                    </a:lnTo>
                    <a:lnTo>
                      <a:pt x="931" y="254"/>
                    </a:lnTo>
                    <a:lnTo>
                      <a:pt x="929" y="254"/>
                    </a:lnTo>
                    <a:lnTo>
                      <a:pt x="929" y="257"/>
                    </a:lnTo>
                    <a:lnTo>
                      <a:pt x="923" y="261"/>
                    </a:lnTo>
                    <a:lnTo>
                      <a:pt x="918" y="259"/>
                    </a:lnTo>
                    <a:lnTo>
                      <a:pt x="918" y="257"/>
                    </a:lnTo>
                    <a:lnTo>
                      <a:pt x="918" y="257"/>
                    </a:lnTo>
                    <a:lnTo>
                      <a:pt x="886" y="264"/>
                    </a:lnTo>
                    <a:lnTo>
                      <a:pt x="882" y="263"/>
                    </a:lnTo>
                    <a:lnTo>
                      <a:pt x="877" y="263"/>
                    </a:lnTo>
                    <a:lnTo>
                      <a:pt x="872" y="263"/>
                    </a:lnTo>
                    <a:lnTo>
                      <a:pt x="863" y="266"/>
                    </a:lnTo>
                    <a:lnTo>
                      <a:pt x="863" y="266"/>
                    </a:lnTo>
                    <a:lnTo>
                      <a:pt x="861" y="268"/>
                    </a:lnTo>
                    <a:lnTo>
                      <a:pt x="857" y="266"/>
                    </a:lnTo>
                    <a:lnTo>
                      <a:pt x="856" y="268"/>
                    </a:lnTo>
                    <a:lnTo>
                      <a:pt x="854" y="268"/>
                    </a:lnTo>
                    <a:lnTo>
                      <a:pt x="850" y="270"/>
                    </a:lnTo>
                    <a:lnTo>
                      <a:pt x="850" y="273"/>
                    </a:lnTo>
                    <a:lnTo>
                      <a:pt x="852" y="275"/>
                    </a:lnTo>
                    <a:lnTo>
                      <a:pt x="852" y="275"/>
                    </a:lnTo>
                    <a:lnTo>
                      <a:pt x="852" y="273"/>
                    </a:lnTo>
                    <a:lnTo>
                      <a:pt x="854" y="273"/>
                    </a:lnTo>
                    <a:lnTo>
                      <a:pt x="854" y="275"/>
                    </a:lnTo>
                    <a:lnTo>
                      <a:pt x="850" y="279"/>
                    </a:lnTo>
                    <a:lnTo>
                      <a:pt x="850" y="280"/>
                    </a:lnTo>
                    <a:lnTo>
                      <a:pt x="848" y="279"/>
                    </a:lnTo>
                    <a:lnTo>
                      <a:pt x="847" y="282"/>
                    </a:lnTo>
                    <a:lnTo>
                      <a:pt x="848" y="284"/>
                    </a:lnTo>
                    <a:lnTo>
                      <a:pt x="850" y="284"/>
                    </a:lnTo>
                    <a:lnTo>
                      <a:pt x="850" y="288"/>
                    </a:lnTo>
                    <a:lnTo>
                      <a:pt x="847" y="289"/>
                    </a:lnTo>
                    <a:lnTo>
                      <a:pt x="852" y="295"/>
                    </a:lnTo>
                    <a:lnTo>
                      <a:pt x="852" y="295"/>
                    </a:lnTo>
                    <a:lnTo>
                      <a:pt x="854" y="297"/>
                    </a:lnTo>
                    <a:lnTo>
                      <a:pt x="854" y="297"/>
                    </a:lnTo>
                    <a:lnTo>
                      <a:pt x="856" y="304"/>
                    </a:lnTo>
                    <a:lnTo>
                      <a:pt x="857" y="305"/>
                    </a:lnTo>
                    <a:lnTo>
                      <a:pt x="856" y="305"/>
                    </a:lnTo>
                    <a:lnTo>
                      <a:pt x="856" y="309"/>
                    </a:lnTo>
                    <a:lnTo>
                      <a:pt x="856" y="311"/>
                    </a:lnTo>
                    <a:lnTo>
                      <a:pt x="854" y="314"/>
                    </a:lnTo>
                    <a:lnTo>
                      <a:pt x="854" y="320"/>
                    </a:lnTo>
                    <a:lnTo>
                      <a:pt x="856" y="322"/>
                    </a:lnTo>
                    <a:lnTo>
                      <a:pt x="856" y="327"/>
                    </a:lnTo>
                    <a:lnTo>
                      <a:pt x="857" y="330"/>
                    </a:lnTo>
                    <a:lnTo>
                      <a:pt x="861" y="334"/>
                    </a:lnTo>
                    <a:lnTo>
                      <a:pt x="872" y="338"/>
                    </a:lnTo>
                    <a:lnTo>
                      <a:pt x="877" y="339"/>
                    </a:lnTo>
                    <a:lnTo>
                      <a:pt x="879" y="339"/>
                    </a:lnTo>
                    <a:lnTo>
                      <a:pt x="881" y="345"/>
                    </a:lnTo>
                    <a:lnTo>
                      <a:pt x="879" y="348"/>
                    </a:lnTo>
                    <a:lnTo>
                      <a:pt x="877" y="350"/>
                    </a:lnTo>
                    <a:lnTo>
                      <a:pt x="881" y="350"/>
                    </a:lnTo>
                    <a:lnTo>
                      <a:pt x="882" y="352"/>
                    </a:lnTo>
                    <a:lnTo>
                      <a:pt x="884" y="357"/>
                    </a:lnTo>
                    <a:lnTo>
                      <a:pt x="888" y="359"/>
                    </a:lnTo>
                    <a:lnTo>
                      <a:pt x="893" y="361"/>
                    </a:lnTo>
                    <a:lnTo>
                      <a:pt x="897" y="363"/>
                    </a:lnTo>
                    <a:lnTo>
                      <a:pt x="897" y="361"/>
                    </a:lnTo>
                    <a:lnTo>
                      <a:pt x="900" y="372"/>
                    </a:lnTo>
                    <a:lnTo>
                      <a:pt x="898" y="379"/>
                    </a:lnTo>
                    <a:lnTo>
                      <a:pt x="897" y="382"/>
                    </a:lnTo>
                    <a:lnTo>
                      <a:pt x="895" y="388"/>
                    </a:lnTo>
                    <a:lnTo>
                      <a:pt x="893" y="391"/>
                    </a:lnTo>
                    <a:lnTo>
                      <a:pt x="895" y="397"/>
                    </a:lnTo>
                    <a:lnTo>
                      <a:pt x="893" y="400"/>
                    </a:lnTo>
                    <a:lnTo>
                      <a:pt x="898" y="405"/>
                    </a:lnTo>
                    <a:lnTo>
                      <a:pt x="902" y="429"/>
                    </a:lnTo>
                    <a:lnTo>
                      <a:pt x="900" y="434"/>
                    </a:lnTo>
                    <a:lnTo>
                      <a:pt x="897" y="438"/>
                    </a:lnTo>
                    <a:lnTo>
                      <a:pt x="895" y="439"/>
                    </a:lnTo>
                    <a:lnTo>
                      <a:pt x="891" y="438"/>
                    </a:lnTo>
                    <a:lnTo>
                      <a:pt x="891" y="439"/>
                    </a:lnTo>
                    <a:lnTo>
                      <a:pt x="893" y="447"/>
                    </a:lnTo>
                    <a:lnTo>
                      <a:pt x="893" y="448"/>
                    </a:lnTo>
                    <a:lnTo>
                      <a:pt x="886" y="445"/>
                    </a:lnTo>
                    <a:lnTo>
                      <a:pt x="881" y="445"/>
                    </a:lnTo>
                    <a:lnTo>
                      <a:pt x="877" y="441"/>
                    </a:lnTo>
                    <a:lnTo>
                      <a:pt x="877" y="425"/>
                    </a:lnTo>
                    <a:lnTo>
                      <a:pt x="879" y="416"/>
                    </a:lnTo>
                    <a:lnTo>
                      <a:pt x="879" y="414"/>
                    </a:lnTo>
                    <a:lnTo>
                      <a:pt x="877" y="393"/>
                    </a:lnTo>
                    <a:lnTo>
                      <a:pt x="881" y="389"/>
                    </a:lnTo>
                    <a:lnTo>
                      <a:pt x="890" y="384"/>
                    </a:lnTo>
                    <a:lnTo>
                      <a:pt x="891" y="375"/>
                    </a:lnTo>
                    <a:lnTo>
                      <a:pt x="893" y="375"/>
                    </a:lnTo>
                    <a:lnTo>
                      <a:pt x="893" y="370"/>
                    </a:lnTo>
                    <a:lnTo>
                      <a:pt x="888" y="364"/>
                    </a:lnTo>
                    <a:lnTo>
                      <a:pt x="870" y="370"/>
                    </a:lnTo>
                    <a:lnTo>
                      <a:pt x="866" y="366"/>
                    </a:lnTo>
                    <a:lnTo>
                      <a:pt x="863" y="363"/>
                    </a:lnTo>
                    <a:lnTo>
                      <a:pt x="861" y="364"/>
                    </a:lnTo>
                    <a:lnTo>
                      <a:pt x="854" y="354"/>
                    </a:lnTo>
                    <a:lnTo>
                      <a:pt x="854" y="350"/>
                    </a:lnTo>
                    <a:lnTo>
                      <a:pt x="841" y="341"/>
                    </a:lnTo>
                    <a:lnTo>
                      <a:pt x="838" y="339"/>
                    </a:lnTo>
                    <a:lnTo>
                      <a:pt x="831" y="334"/>
                    </a:lnTo>
                    <a:lnTo>
                      <a:pt x="811" y="336"/>
                    </a:lnTo>
                    <a:lnTo>
                      <a:pt x="806" y="341"/>
                    </a:lnTo>
                    <a:lnTo>
                      <a:pt x="800" y="345"/>
                    </a:lnTo>
                    <a:lnTo>
                      <a:pt x="798" y="350"/>
                    </a:lnTo>
                    <a:lnTo>
                      <a:pt x="807" y="350"/>
                    </a:lnTo>
                    <a:lnTo>
                      <a:pt x="811" y="354"/>
                    </a:lnTo>
                    <a:lnTo>
                      <a:pt x="809" y="357"/>
                    </a:lnTo>
                    <a:lnTo>
                      <a:pt x="806" y="361"/>
                    </a:lnTo>
                    <a:lnTo>
                      <a:pt x="800" y="363"/>
                    </a:lnTo>
                    <a:lnTo>
                      <a:pt x="797" y="366"/>
                    </a:lnTo>
                    <a:lnTo>
                      <a:pt x="791" y="368"/>
                    </a:lnTo>
                    <a:lnTo>
                      <a:pt x="791" y="364"/>
                    </a:lnTo>
                    <a:lnTo>
                      <a:pt x="782" y="354"/>
                    </a:lnTo>
                    <a:lnTo>
                      <a:pt x="781" y="355"/>
                    </a:lnTo>
                    <a:lnTo>
                      <a:pt x="777" y="359"/>
                    </a:lnTo>
                    <a:lnTo>
                      <a:pt x="779" y="361"/>
                    </a:lnTo>
                    <a:lnTo>
                      <a:pt x="782" y="375"/>
                    </a:lnTo>
                    <a:lnTo>
                      <a:pt x="784" y="375"/>
                    </a:lnTo>
                    <a:lnTo>
                      <a:pt x="791" y="380"/>
                    </a:lnTo>
                    <a:lnTo>
                      <a:pt x="795" y="382"/>
                    </a:lnTo>
                    <a:lnTo>
                      <a:pt x="798" y="386"/>
                    </a:lnTo>
                    <a:lnTo>
                      <a:pt x="800" y="388"/>
                    </a:lnTo>
                    <a:lnTo>
                      <a:pt x="802" y="389"/>
                    </a:lnTo>
                    <a:lnTo>
                      <a:pt x="806" y="388"/>
                    </a:lnTo>
                    <a:lnTo>
                      <a:pt x="807" y="384"/>
                    </a:lnTo>
                    <a:lnTo>
                      <a:pt x="807" y="389"/>
                    </a:lnTo>
                    <a:lnTo>
                      <a:pt x="807" y="391"/>
                    </a:lnTo>
                    <a:lnTo>
                      <a:pt x="811" y="389"/>
                    </a:lnTo>
                    <a:lnTo>
                      <a:pt x="813" y="398"/>
                    </a:lnTo>
                    <a:lnTo>
                      <a:pt x="816" y="402"/>
                    </a:lnTo>
                    <a:lnTo>
                      <a:pt x="816" y="405"/>
                    </a:lnTo>
                    <a:lnTo>
                      <a:pt x="811" y="405"/>
                    </a:lnTo>
                    <a:lnTo>
                      <a:pt x="809" y="404"/>
                    </a:lnTo>
                    <a:lnTo>
                      <a:pt x="806" y="402"/>
                    </a:lnTo>
                    <a:lnTo>
                      <a:pt x="806" y="398"/>
                    </a:lnTo>
                    <a:lnTo>
                      <a:pt x="802" y="395"/>
                    </a:lnTo>
                    <a:lnTo>
                      <a:pt x="770" y="388"/>
                    </a:lnTo>
                    <a:lnTo>
                      <a:pt x="765" y="382"/>
                    </a:lnTo>
                    <a:lnTo>
                      <a:pt x="765" y="380"/>
                    </a:lnTo>
                    <a:lnTo>
                      <a:pt x="768" y="380"/>
                    </a:lnTo>
                    <a:lnTo>
                      <a:pt x="768" y="373"/>
                    </a:lnTo>
                    <a:lnTo>
                      <a:pt x="765" y="366"/>
                    </a:lnTo>
                    <a:lnTo>
                      <a:pt x="765" y="363"/>
                    </a:lnTo>
                    <a:lnTo>
                      <a:pt x="766" y="355"/>
                    </a:lnTo>
                    <a:lnTo>
                      <a:pt x="765" y="352"/>
                    </a:lnTo>
                    <a:lnTo>
                      <a:pt x="766" y="350"/>
                    </a:lnTo>
                    <a:lnTo>
                      <a:pt x="772" y="339"/>
                    </a:lnTo>
                    <a:lnTo>
                      <a:pt x="768" y="327"/>
                    </a:lnTo>
                    <a:lnTo>
                      <a:pt x="770" y="325"/>
                    </a:lnTo>
                    <a:lnTo>
                      <a:pt x="768" y="320"/>
                    </a:lnTo>
                    <a:lnTo>
                      <a:pt x="766" y="318"/>
                    </a:lnTo>
                    <a:lnTo>
                      <a:pt x="768" y="314"/>
                    </a:lnTo>
                    <a:lnTo>
                      <a:pt x="763" y="311"/>
                    </a:lnTo>
                    <a:lnTo>
                      <a:pt x="761" y="307"/>
                    </a:lnTo>
                    <a:lnTo>
                      <a:pt x="757" y="309"/>
                    </a:lnTo>
                    <a:lnTo>
                      <a:pt x="761" y="338"/>
                    </a:lnTo>
                    <a:lnTo>
                      <a:pt x="759" y="343"/>
                    </a:lnTo>
                    <a:lnTo>
                      <a:pt x="734" y="361"/>
                    </a:lnTo>
                    <a:lnTo>
                      <a:pt x="734" y="368"/>
                    </a:lnTo>
                    <a:lnTo>
                      <a:pt x="734" y="372"/>
                    </a:lnTo>
                    <a:lnTo>
                      <a:pt x="729" y="375"/>
                    </a:lnTo>
                    <a:lnTo>
                      <a:pt x="729" y="379"/>
                    </a:lnTo>
                    <a:lnTo>
                      <a:pt x="741" y="397"/>
                    </a:lnTo>
                    <a:lnTo>
                      <a:pt x="743" y="405"/>
                    </a:lnTo>
                    <a:lnTo>
                      <a:pt x="750" y="420"/>
                    </a:lnTo>
                    <a:lnTo>
                      <a:pt x="747" y="436"/>
                    </a:lnTo>
                    <a:lnTo>
                      <a:pt x="741" y="441"/>
                    </a:lnTo>
                    <a:lnTo>
                      <a:pt x="741" y="450"/>
                    </a:lnTo>
                    <a:lnTo>
                      <a:pt x="740" y="454"/>
                    </a:lnTo>
                    <a:lnTo>
                      <a:pt x="738" y="463"/>
                    </a:lnTo>
                    <a:lnTo>
                      <a:pt x="743" y="475"/>
                    </a:lnTo>
                    <a:lnTo>
                      <a:pt x="741" y="488"/>
                    </a:lnTo>
                    <a:lnTo>
                      <a:pt x="743" y="493"/>
                    </a:lnTo>
                    <a:lnTo>
                      <a:pt x="747" y="493"/>
                    </a:lnTo>
                    <a:lnTo>
                      <a:pt x="752" y="491"/>
                    </a:lnTo>
                    <a:lnTo>
                      <a:pt x="756" y="491"/>
                    </a:lnTo>
                    <a:lnTo>
                      <a:pt x="763" y="493"/>
                    </a:lnTo>
                    <a:lnTo>
                      <a:pt x="765" y="491"/>
                    </a:lnTo>
                    <a:lnTo>
                      <a:pt x="772" y="486"/>
                    </a:lnTo>
                    <a:lnTo>
                      <a:pt x="777" y="488"/>
                    </a:lnTo>
                    <a:lnTo>
                      <a:pt x="804" y="502"/>
                    </a:lnTo>
                    <a:lnTo>
                      <a:pt x="806" y="505"/>
                    </a:lnTo>
                    <a:lnTo>
                      <a:pt x="806" y="513"/>
                    </a:lnTo>
                    <a:lnTo>
                      <a:pt x="811" y="525"/>
                    </a:lnTo>
                    <a:lnTo>
                      <a:pt x="811" y="525"/>
                    </a:lnTo>
                    <a:lnTo>
                      <a:pt x="811" y="529"/>
                    </a:lnTo>
                    <a:lnTo>
                      <a:pt x="809" y="530"/>
                    </a:lnTo>
                    <a:lnTo>
                      <a:pt x="806" y="532"/>
                    </a:lnTo>
                    <a:lnTo>
                      <a:pt x="802" y="534"/>
                    </a:lnTo>
                    <a:lnTo>
                      <a:pt x="802" y="538"/>
                    </a:lnTo>
                    <a:lnTo>
                      <a:pt x="802" y="550"/>
                    </a:lnTo>
                    <a:lnTo>
                      <a:pt x="804" y="552"/>
                    </a:lnTo>
                    <a:lnTo>
                      <a:pt x="806" y="552"/>
                    </a:lnTo>
                    <a:lnTo>
                      <a:pt x="813" y="555"/>
                    </a:lnTo>
                    <a:lnTo>
                      <a:pt x="818" y="554"/>
                    </a:lnTo>
                    <a:lnTo>
                      <a:pt x="823" y="557"/>
                    </a:lnTo>
                    <a:lnTo>
                      <a:pt x="822" y="559"/>
                    </a:lnTo>
                    <a:lnTo>
                      <a:pt x="815" y="561"/>
                    </a:lnTo>
                    <a:lnTo>
                      <a:pt x="811" y="559"/>
                    </a:lnTo>
                    <a:lnTo>
                      <a:pt x="804" y="559"/>
                    </a:lnTo>
                    <a:lnTo>
                      <a:pt x="802" y="555"/>
                    </a:lnTo>
                    <a:lnTo>
                      <a:pt x="797" y="552"/>
                    </a:lnTo>
                    <a:lnTo>
                      <a:pt x="795" y="548"/>
                    </a:lnTo>
                    <a:lnTo>
                      <a:pt x="797" y="547"/>
                    </a:lnTo>
                    <a:lnTo>
                      <a:pt x="798" y="538"/>
                    </a:lnTo>
                    <a:lnTo>
                      <a:pt x="800" y="532"/>
                    </a:lnTo>
                    <a:lnTo>
                      <a:pt x="798" y="530"/>
                    </a:lnTo>
                    <a:lnTo>
                      <a:pt x="797" y="532"/>
                    </a:lnTo>
                    <a:lnTo>
                      <a:pt x="797" y="529"/>
                    </a:lnTo>
                    <a:lnTo>
                      <a:pt x="797" y="525"/>
                    </a:lnTo>
                    <a:lnTo>
                      <a:pt x="798" y="523"/>
                    </a:lnTo>
                    <a:lnTo>
                      <a:pt x="798" y="522"/>
                    </a:lnTo>
                    <a:lnTo>
                      <a:pt x="798" y="520"/>
                    </a:lnTo>
                    <a:lnTo>
                      <a:pt x="798" y="518"/>
                    </a:lnTo>
                    <a:lnTo>
                      <a:pt x="797" y="514"/>
                    </a:lnTo>
                    <a:lnTo>
                      <a:pt x="793" y="514"/>
                    </a:lnTo>
                    <a:lnTo>
                      <a:pt x="791" y="511"/>
                    </a:lnTo>
                    <a:lnTo>
                      <a:pt x="790" y="509"/>
                    </a:lnTo>
                    <a:lnTo>
                      <a:pt x="788" y="507"/>
                    </a:lnTo>
                    <a:lnTo>
                      <a:pt x="788" y="504"/>
                    </a:lnTo>
                    <a:lnTo>
                      <a:pt x="786" y="498"/>
                    </a:lnTo>
                    <a:lnTo>
                      <a:pt x="765" y="502"/>
                    </a:lnTo>
                    <a:lnTo>
                      <a:pt x="752" y="511"/>
                    </a:lnTo>
                    <a:lnTo>
                      <a:pt x="752" y="516"/>
                    </a:lnTo>
                    <a:lnTo>
                      <a:pt x="750" y="523"/>
                    </a:lnTo>
                    <a:lnTo>
                      <a:pt x="750" y="527"/>
                    </a:lnTo>
                    <a:lnTo>
                      <a:pt x="752" y="527"/>
                    </a:lnTo>
                    <a:lnTo>
                      <a:pt x="752" y="530"/>
                    </a:lnTo>
                    <a:lnTo>
                      <a:pt x="756" y="532"/>
                    </a:lnTo>
                    <a:lnTo>
                      <a:pt x="754" y="534"/>
                    </a:lnTo>
                    <a:lnTo>
                      <a:pt x="756" y="538"/>
                    </a:lnTo>
                    <a:lnTo>
                      <a:pt x="757" y="547"/>
                    </a:lnTo>
                    <a:lnTo>
                      <a:pt x="756" y="554"/>
                    </a:lnTo>
                    <a:lnTo>
                      <a:pt x="743" y="568"/>
                    </a:lnTo>
                    <a:lnTo>
                      <a:pt x="741" y="579"/>
                    </a:lnTo>
                    <a:lnTo>
                      <a:pt x="738" y="588"/>
                    </a:lnTo>
                    <a:lnTo>
                      <a:pt x="729" y="593"/>
                    </a:lnTo>
                    <a:lnTo>
                      <a:pt x="727" y="595"/>
                    </a:lnTo>
                    <a:lnTo>
                      <a:pt x="718" y="598"/>
                    </a:lnTo>
                    <a:lnTo>
                      <a:pt x="718" y="600"/>
                    </a:lnTo>
                    <a:lnTo>
                      <a:pt x="720" y="605"/>
                    </a:lnTo>
                    <a:lnTo>
                      <a:pt x="718" y="611"/>
                    </a:lnTo>
                    <a:lnTo>
                      <a:pt x="715" y="613"/>
                    </a:lnTo>
                    <a:lnTo>
                      <a:pt x="702" y="607"/>
                    </a:lnTo>
                    <a:lnTo>
                      <a:pt x="697" y="607"/>
                    </a:lnTo>
                    <a:lnTo>
                      <a:pt x="690" y="609"/>
                    </a:lnTo>
                    <a:lnTo>
                      <a:pt x="682" y="607"/>
                    </a:lnTo>
                    <a:lnTo>
                      <a:pt x="681" y="605"/>
                    </a:lnTo>
                    <a:lnTo>
                      <a:pt x="681" y="604"/>
                    </a:lnTo>
                    <a:lnTo>
                      <a:pt x="682" y="602"/>
                    </a:lnTo>
                    <a:lnTo>
                      <a:pt x="682" y="595"/>
                    </a:lnTo>
                    <a:lnTo>
                      <a:pt x="677" y="595"/>
                    </a:lnTo>
                    <a:lnTo>
                      <a:pt x="677" y="591"/>
                    </a:lnTo>
                    <a:lnTo>
                      <a:pt x="677" y="591"/>
                    </a:lnTo>
                    <a:lnTo>
                      <a:pt x="681" y="589"/>
                    </a:lnTo>
                    <a:lnTo>
                      <a:pt x="684" y="591"/>
                    </a:lnTo>
                    <a:lnTo>
                      <a:pt x="686" y="595"/>
                    </a:lnTo>
                    <a:lnTo>
                      <a:pt x="690" y="593"/>
                    </a:lnTo>
                    <a:lnTo>
                      <a:pt x="691" y="591"/>
                    </a:lnTo>
                    <a:lnTo>
                      <a:pt x="693" y="591"/>
                    </a:lnTo>
                    <a:lnTo>
                      <a:pt x="697" y="586"/>
                    </a:lnTo>
                    <a:lnTo>
                      <a:pt x="698" y="588"/>
                    </a:lnTo>
                    <a:lnTo>
                      <a:pt x="702" y="586"/>
                    </a:lnTo>
                    <a:lnTo>
                      <a:pt x="704" y="584"/>
                    </a:lnTo>
                    <a:lnTo>
                      <a:pt x="706" y="584"/>
                    </a:lnTo>
                    <a:lnTo>
                      <a:pt x="707" y="584"/>
                    </a:lnTo>
                    <a:lnTo>
                      <a:pt x="713" y="582"/>
                    </a:lnTo>
                    <a:lnTo>
                      <a:pt x="715" y="580"/>
                    </a:lnTo>
                    <a:lnTo>
                      <a:pt x="713" y="579"/>
                    </a:lnTo>
                    <a:lnTo>
                      <a:pt x="707" y="579"/>
                    </a:lnTo>
                    <a:lnTo>
                      <a:pt x="706" y="579"/>
                    </a:lnTo>
                    <a:lnTo>
                      <a:pt x="702" y="579"/>
                    </a:lnTo>
                    <a:lnTo>
                      <a:pt x="704" y="573"/>
                    </a:lnTo>
                    <a:lnTo>
                      <a:pt x="709" y="577"/>
                    </a:lnTo>
                    <a:lnTo>
                      <a:pt x="715" y="577"/>
                    </a:lnTo>
                    <a:lnTo>
                      <a:pt x="716" y="575"/>
                    </a:lnTo>
                    <a:lnTo>
                      <a:pt x="716" y="570"/>
                    </a:lnTo>
                    <a:lnTo>
                      <a:pt x="718" y="570"/>
                    </a:lnTo>
                    <a:lnTo>
                      <a:pt x="720" y="568"/>
                    </a:lnTo>
                    <a:lnTo>
                      <a:pt x="723" y="557"/>
                    </a:lnTo>
                    <a:lnTo>
                      <a:pt x="729" y="555"/>
                    </a:lnTo>
                    <a:lnTo>
                      <a:pt x="731" y="552"/>
                    </a:lnTo>
                    <a:lnTo>
                      <a:pt x="729" y="550"/>
                    </a:lnTo>
                    <a:lnTo>
                      <a:pt x="731" y="547"/>
                    </a:lnTo>
                    <a:lnTo>
                      <a:pt x="731" y="534"/>
                    </a:lnTo>
                    <a:lnTo>
                      <a:pt x="732" y="529"/>
                    </a:lnTo>
                    <a:lnTo>
                      <a:pt x="736" y="522"/>
                    </a:lnTo>
                    <a:lnTo>
                      <a:pt x="736" y="514"/>
                    </a:lnTo>
                    <a:lnTo>
                      <a:pt x="720" y="497"/>
                    </a:lnTo>
                    <a:lnTo>
                      <a:pt x="722" y="482"/>
                    </a:lnTo>
                    <a:lnTo>
                      <a:pt x="722" y="479"/>
                    </a:lnTo>
                    <a:lnTo>
                      <a:pt x="723" y="475"/>
                    </a:lnTo>
                    <a:lnTo>
                      <a:pt x="722" y="468"/>
                    </a:lnTo>
                    <a:lnTo>
                      <a:pt x="723" y="464"/>
                    </a:lnTo>
                    <a:lnTo>
                      <a:pt x="723" y="457"/>
                    </a:lnTo>
                    <a:lnTo>
                      <a:pt x="723" y="455"/>
                    </a:lnTo>
                    <a:lnTo>
                      <a:pt x="723" y="454"/>
                    </a:lnTo>
                    <a:lnTo>
                      <a:pt x="722" y="454"/>
                    </a:lnTo>
                    <a:lnTo>
                      <a:pt x="722" y="450"/>
                    </a:lnTo>
                    <a:lnTo>
                      <a:pt x="722" y="447"/>
                    </a:lnTo>
                    <a:lnTo>
                      <a:pt x="722" y="445"/>
                    </a:lnTo>
                    <a:lnTo>
                      <a:pt x="720" y="443"/>
                    </a:lnTo>
                    <a:lnTo>
                      <a:pt x="720" y="438"/>
                    </a:lnTo>
                    <a:lnTo>
                      <a:pt x="722" y="436"/>
                    </a:lnTo>
                    <a:lnTo>
                      <a:pt x="725" y="432"/>
                    </a:lnTo>
                    <a:lnTo>
                      <a:pt x="723" y="420"/>
                    </a:lnTo>
                    <a:lnTo>
                      <a:pt x="725" y="416"/>
                    </a:lnTo>
                    <a:lnTo>
                      <a:pt x="725" y="409"/>
                    </a:lnTo>
                    <a:lnTo>
                      <a:pt x="722" y="400"/>
                    </a:lnTo>
                    <a:lnTo>
                      <a:pt x="722" y="393"/>
                    </a:lnTo>
                    <a:lnTo>
                      <a:pt x="713" y="386"/>
                    </a:lnTo>
                    <a:lnTo>
                      <a:pt x="709" y="377"/>
                    </a:lnTo>
                    <a:lnTo>
                      <a:pt x="709" y="373"/>
                    </a:lnTo>
                    <a:lnTo>
                      <a:pt x="709" y="373"/>
                    </a:lnTo>
                    <a:lnTo>
                      <a:pt x="715" y="370"/>
                    </a:lnTo>
                    <a:lnTo>
                      <a:pt x="715" y="366"/>
                    </a:lnTo>
                    <a:lnTo>
                      <a:pt x="718" y="364"/>
                    </a:lnTo>
                    <a:lnTo>
                      <a:pt x="716" y="359"/>
                    </a:lnTo>
                    <a:lnTo>
                      <a:pt x="723" y="341"/>
                    </a:lnTo>
                    <a:lnTo>
                      <a:pt x="723" y="318"/>
                    </a:lnTo>
                    <a:lnTo>
                      <a:pt x="722" y="316"/>
                    </a:lnTo>
                    <a:lnTo>
                      <a:pt x="723" y="314"/>
                    </a:lnTo>
                    <a:lnTo>
                      <a:pt x="711" y="309"/>
                    </a:lnTo>
                    <a:lnTo>
                      <a:pt x="706" y="305"/>
                    </a:lnTo>
                    <a:lnTo>
                      <a:pt x="681" y="305"/>
                    </a:lnTo>
                    <a:lnTo>
                      <a:pt x="677" y="304"/>
                    </a:lnTo>
                    <a:lnTo>
                      <a:pt x="679" y="302"/>
                    </a:lnTo>
                    <a:lnTo>
                      <a:pt x="672" y="304"/>
                    </a:lnTo>
                    <a:lnTo>
                      <a:pt x="670" y="305"/>
                    </a:lnTo>
                    <a:lnTo>
                      <a:pt x="656" y="363"/>
                    </a:lnTo>
                    <a:lnTo>
                      <a:pt x="638" y="386"/>
                    </a:lnTo>
                    <a:lnTo>
                      <a:pt x="631" y="389"/>
                    </a:lnTo>
                    <a:lnTo>
                      <a:pt x="629" y="400"/>
                    </a:lnTo>
                    <a:lnTo>
                      <a:pt x="631" y="400"/>
                    </a:lnTo>
                    <a:lnTo>
                      <a:pt x="632" y="395"/>
                    </a:lnTo>
                    <a:lnTo>
                      <a:pt x="634" y="397"/>
                    </a:lnTo>
                    <a:lnTo>
                      <a:pt x="634" y="400"/>
                    </a:lnTo>
                    <a:lnTo>
                      <a:pt x="632" y="404"/>
                    </a:lnTo>
                    <a:lnTo>
                      <a:pt x="627" y="407"/>
                    </a:lnTo>
                    <a:lnTo>
                      <a:pt x="625" y="413"/>
                    </a:lnTo>
                    <a:lnTo>
                      <a:pt x="627" y="416"/>
                    </a:lnTo>
                    <a:lnTo>
                      <a:pt x="631" y="414"/>
                    </a:lnTo>
                    <a:lnTo>
                      <a:pt x="634" y="413"/>
                    </a:lnTo>
                    <a:lnTo>
                      <a:pt x="638" y="413"/>
                    </a:lnTo>
                    <a:lnTo>
                      <a:pt x="640" y="418"/>
                    </a:lnTo>
                    <a:lnTo>
                      <a:pt x="638" y="422"/>
                    </a:lnTo>
                    <a:lnTo>
                      <a:pt x="638" y="434"/>
                    </a:lnTo>
                    <a:lnTo>
                      <a:pt x="636" y="438"/>
                    </a:lnTo>
                    <a:lnTo>
                      <a:pt x="636" y="443"/>
                    </a:lnTo>
                    <a:lnTo>
                      <a:pt x="638" y="447"/>
                    </a:lnTo>
                    <a:lnTo>
                      <a:pt x="636" y="452"/>
                    </a:lnTo>
                    <a:lnTo>
                      <a:pt x="634" y="452"/>
                    </a:lnTo>
                    <a:lnTo>
                      <a:pt x="632" y="448"/>
                    </a:lnTo>
                    <a:lnTo>
                      <a:pt x="631" y="468"/>
                    </a:lnTo>
                    <a:lnTo>
                      <a:pt x="632" y="472"/>
                    </a:lnTo>
                    <a:lnTo>
                      <a:pt x="632" y="468"/>
                    </a:lnTo>
                    <a:lnTo>
                      <a:pt x="638" y="466"/>
                    </a:lnTo>
                    <a:lnTo>
                      <a:pt x="647" y="475"/>
                    </a:lnTo>
                    <a:lnTo>
                      <a:pt x="650" y="473"/>
                    </a:lnTo>
                    <a:lnTo>
                      <a:pt x="652" y="473"/>
                    </a:lnTo>
                    <a:lnTo>
                      <a:pt x="650" y="480"/>
                    </a:lnTo>
                    <a:lnTo>
                      <a:pt x="657" y="497"/>
                    </a:lnTo>
                    <a:lnTo>
                      <a:pt x="663" y="500"/>
                    </a:lnTo>
                    <a:lnTo>
                      <a:pt x="665" y="500"/>
                    </a:lnTo>
                    <a:lnTo>
                      <a:pt x="665" y="502"/>
                    </a:lnTo>
                    <a:lnTo>
                      <a:pt x="666" y="504"/>
                    </a:lnTo>
                    <a:lnTo>
                      <a:pt x="665" y="507"/>
                    </a:lnTo>
                    <a:lnTo>
                      <a:pt x="657" y="529"/>
                    </a:lnTo>
                    <a:lnTo>
                      <a:pt x="654" y="530"/>
                    </a:lnTo>
                    <a:lnTo>
                      <a:pt x="652" y="529"/>
                    </a:lnTo>
                    <a:lnTo>
                      <a:pt x="652" y="525"/>
                    </a:lnTo>
                    <a:lnTo>
                      <a:pt x="650" y="522"/>
                    </a:lnTo>
                    <a:lnTo>
                      <a:pt x="645" y="518"/>
                    </a:lnTo>
                    <a:lnTo>
                      <a:pt x="631" y="502"/>
                    </a:lnTo>
                    <a:lnTo>
                      <a:pt x="625" y="502"/>
                    </a:lnTo>
                    <a:lnTo>
                      <a:pt x="618" y="497"/>
                    </a:lnTo>
                    <a:lnTo>
                      <a:pt x="611" y="493"/>
                    </a:lnTo>
                    <a:lnTo>
                      <a:pt x="611" y="489"/>
                    </a:lnTo>
                    <a:lnTo>
                      <a:pt x="613" y="489"/>
                    </a:lnTo>
                    <a:lnTo>
                      <a:pt x="613" y="489"/>
                    </a:lnTo>
                    <a:lnTo>
                      <a:pt x="607" y="488"/>
                    </a:lnTo>
                    <a:lnTo>
                      <a:pt x="600" y="482"/>
                    </a:lnTo>
                    <a:lnTo>
                      <a:pt x="597" y="482"/>
                    </a:lnTo>
                    <a:lnTo>
                      <a:pt x="588" y="473"/>
                    </a:lnTo>
                    <a:lnTo>
                      <a:pt x="573" y="466"/>
                    </a:lnTo>
                    <a:lnTo>
                      <a:pt x="572" y="466"/>
                    </a:lnTo>
                    <a:lnTo>
                      <a:pt x="565" y="463"/>
                    </a:lnTo>
                    <a:lnTo>
                      <a:pt x="547" y="463"/>
                    </a:lnTo>
                    <a:lnTo>
                      <a:pt x="545" y="461"/>
                    </a:lnTo>
                    <a:lnTo>
                      <a:pt x="540" y="459"/>
                    </a:lnTo>
                    <a:lnTo>
                      <a:pt x="536" y="459"/>
                    </a:lnTo>
                    <a:lnTo>
                      <a:pt x="534" y="459"/>
                    </a:lnTo>
                    <a:lnTo>
                      <a:pt x="534" y="463"/>
                    </a:lnTo>
                    <a:lnTo>
                      <a:pt x="532" y="464"/>
                    </a:lnTo>
                    <a:lnTo>
                      <a:pt x="527" y="468"/>
                    </a:lnTo>
                    <a:lnTo>
                      <a:pt x="527" y="472"/>
                    </a:lnTo>
                    <a:lnTo>
                      <a:pt x="534" y="493"/>
                    </a:lnTo>
                    <a:lnTo>
                      <a:pt x="534" y="489"/>
                    </a:lnTo>
                    <a:lnTo>
                      <a:pt x="536" y="491"/>
                    </a:lnTo>
                    <a:lnTo>
                      <a:pt x="534" y="502"/>
                    </a:lnTo>
                    <a:lnTo>
                      <a:pt x="529" y="509"/>
                    </a:lnTo>
                    <a:lnTo>
                      <a:pt x="520" y="509"/>
                    </a:lnTo>
                    <a:lnTo>
                      <a:pt x="520" y="514"/>
                    </a:lnTo>
                    <a:lnTo>
                      <a:pt x="520" y="516"/>
                    </a:lnTo>
                    <a:lnTo>
                      <a:pt x="522" y="520"/>
                    </a:lnTo>
                    <a:lnTo>
                      <a:pt x="518" y="525"/>
                    </a:lnTo>
                    <a:lnTo>
                      <a:pt x="515" y="527"/>
                    </a:lnTo>
                    <a:lnTo>
                      <a:pt x="511" y="523"/>
                    </a:lnTo>
                    <a:lnTo>
                      <a:pt x="507" y="522"/>
                    </a:lnTo>
                    <a:lnTo>
                      <a:pt x="507" y="516"/>
                    </a:lnTo>
                    <a:lnTo>
                      <a:pt x="507" y="513"/>
                    </a:lnTo>
                    <a:lnTo>
                      <a:pt x="511" y="511"/>
                    </a:lnTo>
                    <a:lnTo>
                      <a:pt x="513" y="509"/>
                    </a:lnTo>
                    <a:lnTo>
                      <a:pt x="506" y="500"/>
                    </a:lnTo>
                    <a:lnTo>
                      <a:pt x="506" y="497"/>
                    </a:lnTo>
                    <a:lnTo>
                      <a:pt x="504" y="497"/>
                    </a:lnTo>
                    <a:lnTo>
                      <a:pt x="491" y="502"/>
                    </a:lnTo>
                    <a:lnTo>
                      <a:pt x="490" y="505"/>
                    </a:lnTo>
                    <a:lnTo>
                      <a:pt x="484" y="507"/>
                    </a:lnTo>
                    <a:lnTo>
                      <a:pt x="479" y="516"/>
                    </a:lnTo>
                    <a:lnTo>
                      <a:pt x="475" y="518"/>
                    </a:lnTo>
                    <a:lnTo>
                      <a:pt x="473" y="514"/>
                    </a:lnTo>
                    <a:lnTo>
                      <a:pt x="470" y="514"/>
                    </a:lnTo>
                    <a:lnTo>
                      <a:pt x="463" y="514"/>
                    </a:lnTo>
                    <a:lnTo>
                      <a:pt x="459" y="513"/>
                    </a:lnTo>
                    <a:lnTo>
                      <a:pt x="452" y="516"/>
                    </a:lnTo>
                    <a:lnTo>
                      <a:pt x="448" y="516"/>
                    </a:lnTo>
                    <a:lnTo>
                      <a:pt x="441" y="522"/>
                    </a:lnTo>
                    <a:lnTo>
                      <a:pt x="440" y="525"/>
                    </a:lnTo>
                    <a:lnTo>
                      <a:pt x="440" y="534"/>
                    </a:lnTo>
                    <a:lnTo>
                      <a:pt x="436" y="534"/>
                    </a:lnTo>
                    <a:lnTo>
                      <a:pt x="434" y="532"/>
                    </a:lnTo>
                    <a:lnTo>
                      <a:pt x="432" y="529"/>
                    </a:lnTo>
                    <a:lnTo>
                      <a:pt x="429" y="530"/>
                    </a:lnTo>
                    <a:lnTo>
                      <a:pt x="425" y="527"/>
                    </a:lnTo>
                    <a:lnTo>
                      <a:pt x="425" y="518"/>
                    </a:lnTo>
                    <a:lnTo>
                      <a:pt x="423" y="516"/>
                    </a:lnTo>
                    <a:lnTo>
                      <a:pt x="423" y="514"/>
                    </a:lnTo>
                    <a:lnTo>
                      <a:pt x="425" y="511"/>
                    </a:lnTo>
                    <a:lnTo>
                      <a:pt x="425" y="505"/>
                    </a:lnTo>
                    <a:lnTo>
                      <a:pt x="423" y="502"/>
                    </a:lnTo>
                    <a:lnTo>
                      <a:pt x="423" y="502"/>
                    </a:lnTo>
                    <a:lnTo>
                      <a:pt x="422" y="504"/>
                    </a:lnTo>
                    <a:lnTo>
                      <a:pt x="422" y="504"/>
                    </a:lnTo>
                    <a:lnTo>
                      <a:pt x="422" y="502"/>
                    </a:lnTo>
                    <a:lnTo>
                      <a:pt x="423" y="500"/>
                    </a:lnTo>
                    <a:lnTo>
                      <a:pt x="431" y="500"/>
                    </a:lnTo>
                    <a:lnTo>
                      <a:pt x="434" y="498"/>
                    </a:lnTo>
                    <a:lnTo>
                      <a:pt x="436" y="497"/>
                    </a:lnTo>
                    <a:lnTo>
                      <a:pt x="429" y="498"/>
                    </a:lnTo>
                    <a:lnTo>
                      <a:pt x="427" y="498"/>
                    </a:lnTo>
                    <a:lnTo>
                      <a:pt x="422" y="498"/>
                    </a:lnTo>
                    <a:lnTo>
                      <a:pt x="416" y="502"/>
                    </a:lnTo>
                    <a:lnTo>
                      <a:pt x="416" y="504"/>
                    </a:lnTo>
                    <a:lnTo>
                      <a:pt x="413" y="505"/>
                    </a:lnTo>
                    <a:lnTo>
                      <a:pt x="413" y="507"/>
                    </a:lnTo>
                    <a:lnTo>
                      <a:pt x="415" y="513"/>
                    </a:lnTo>
                    <a:lnTo>
                      <a:pt x="411" y="514"/>
                    </a:lnTo>
                    <a:lnTo>
                      <a:pt x="407" y="513"/>
                    </a:lnTo>
                    <a:lnTo>
                      <a:pt x="407" y="511"/>
                    </a:lnTo>
                    <a:lnTo>
                      <a:pt x="409" y="507"/>
                    </a:lnTo>
                    <a:lnTo>
                      <a:pt x="406" y="507"/>
                    </a:lnTo>
                    <a:lnTo>
                      <a:pt x="400" y="514"/>
                    </a:lnTo>
                    <a:lnTo>
                      <a:pt x="402" y="514"/>
                    </a:lnTo>
                    <a:lnTo>
                      <a:pt x="404" y="518"/>
                    </a:lnTo>
                    <a:lnTo>
                      <a:pt x="402" y="523"/>
                    </a:lnTo>
                    <a:lnTo>
                      <a:pt x="400" y="525"/>
                    </a:lnTo>
                    <a:lnTo>
                      <a:pt x="398" y="525"/>
                    </a:lnTo>
                    <a:lnTo>
                      <a:pt x="395" y="518"/>
                    </a:lnTo>
                    <a:lnTo>
                      <a:pt x="388" y="520"/>
                    </a:lnTo>
                    <a:lnTo>
                      <a:pt x="388" y="522"/>
                    </a:lnTo>
                    <a:lnTo>
                      <a:pt x="377" y="527"/>
                    </a:lnTo>
                    <a:lnTo>
                      <a:pt x="377" y="525"/>
                    </a:lnTo>
                    <a:lnTo>
                      <a:pt x="345" y="548"/>
                    </a:lnTo>
                    <a:lnTo>
                      <a:pt x="343" y="548"/>
                    </a:lnTo>
                    <a:lnTo>
                      <a:pt x="341" y="552"/>
                    </a:lnTo>
                    <a:lnTo>
                      <a:pt x="343" y="554"/>
                    </a:lnTo>
                    <a:lnTo>
                      <a:pt x="341" y="555"/>
                    </a:lnTo>
                    <a:lnTo>
                      <a:pt x="334" y="555"/>
                    </a:lnTo>
                    <a:lnTo>
                      <a:pt x="331" y="559"/>
                    </a:lnTo>
                    <a:lnTo>
                      <a:pt x="329" y="557"/>
                    </a:lnTo>
                    <a:lnTo>
                      <a:pt x="325" y="575"/>
                    </a:lnTo>
                    <a:lnTo>
                      <a:pt x="325" y="582"/>
                    </a:lnTo>
                    <a:lnTo>
                      <a:pt x="323" y="586"/>
                    </a:lnTo>
                    <a:lnTo>
                      <a:pt x="318" y="588"/>
                    </a:lnTo>
                    <a:lnTo>
                      <a:pt x="315" y="588"/>
                    </a:lnTo>
                    <a:lnTo>
                      <a:pt x="309" y="589"/>
                    </a:lnTo>
                    <a:lnTo>
                      <a:pt x="307" y="597"/>
                    </a:lnTo>
                    <a:lnTo>
                      <a:pt x="306" y="588"/>
                    </a:lnTo>
                    <a:lnTo>
                      <a:pt x="302" y="589"/>
                    </a:lnTo>
                    <a:lnTo>
                      <a:pt x="299" y="589"/>
                    </a:lnTo>
                    <a:lnTo>
                      <a:pt x="297" y="588"/>
                    </a:lnTo>
                    <a:lnTo>
                      <a:pt x="291" y="579"/>
                    </a:lnTo>
                    <a:lnTo>
                      <a:pt x="282" y="568"/>
                    </a:lnTo>
                    <a:lnTo>
                      <a:pt x="281" y="564"/>
                    </a:lnTo>
                    <a:lnTo>
                      <a:pt x="281" y="559"/>
                    </a:lnTo>
                    <a:lnTo>
                      <a:pt x="284" y="559"/>
                    </a:lnTo>
                    <a:lnTo>
                      <a:pt x="286" y="557"/>
                    </a:lnTo>
                    <a:lnTo>
                      <a:pt x="288" y="554"/>
                    </a:lnTo>
                    <a:lnTo>
                      <a:pt x="307" y="548"/>
                    </a:lnTo>
                    <a:lnTo>
                      <a:pt x="306" y="543"/>
                    </a:lnTo>
                    <a:lnTo>
                      <a:pt x="304" y="532"/>
                    </a:lnTo>
                    <a:lnTo>
                      <a:pt x="300" y="534"/>
                    </a:lnTo>
                    <a:lnTo>
                      <a:pt x="299" y="529"/>
                    </a:lnTo>
                    <a:lnTo>
                      <a:pt x="297" y="527"/>
                    </a:lnTo>
                    <a:lnTo>
                      <a:pt x="297" y="522"/>
                    </a:lnTo>
                    <a:lnTo>
                      <a:pt x="293" y="520"/>
                    </a:lnTo>
                    <a:lnTo>
                      <a:pt x="286" y="518"/>
                    </a:lnTo>
                    <a:lnTo>
                      <a:pt x="272" y="516"/>
                    </a:lnTo>
                    <a:lnTo>
                      <a:pt x="268" y="518"/>
                    </a:lnTo>
                    <a:lnTo>
                      <a:pt x="254" y="511"/>
                    </a:lnTo>
                    <a:lnTo>
                      <a:pt x="254" y="514"/>
                    </a:lnTo>
                    <a:lnTo>
                      <a:pt x="268" y="527"/>
                    </a:lnTo>
                    <a:lnTo>
                      <a:pt x="268" y="539"/>
                    </a:lnTo>
                    <a:lnTo>
                      <a:pt x="266" y="547"/>
                    </a:lnTo>
                    <a:lnTo>
                      <a:pt x="268" y="550"/>
                    </a:lnTo>
                    <a:lnTo>
                      <a:pt x="263" y="570"/>
                    </a:lnTo>
                    <a:lnTo>
                      <a:pt x="263" y="575"/>
                    </a:lnTo>
                    <a:lnTo>
                      <a:pt x="265" y="575"/>
                    </a:lnTo>
                    <a:lnTo>
                      <a:pt x="268" y="575"/>
                    </a:lnTo>
                    <a:lnTo>
                      <a:pt x="272" y="579"/>
                    </a:lnTo>
                    <a:lnTo>
                      <a:pt x="274" y="584"/>
                    </a:lnTo>
                    <a:lnTo>
                      <a:pt x="274" y="588"/>
                    </a:lnTo>
                    <a:lnTo>
                      <a:pt x="272" y="591"/>
                    </a:lnTo>
                    <a:lnTo>
                      <a:pt x="274" y="595"/>
                    </a:lnTo>
                    <a:lnTo>
                      <a:pt x="272" y="598"/>
                    </a:lnTo>
                    <a:lnTo>
                      <a:pt x="270" y="604"/>
                    </a:lnTo>
                    <a:lnTo>
                      <a:pt x="268" y="611"/>
                    </a:lnTo>
                    <a:lnTo>
                      <a:pt x="270" y="616"/>
                    </a:lnTo>
                    <a:lnTo>
                      <a:pt x="268" y="627"/>
                    </a:lnTo>
                    <a:lnTo>
                      <a:pt x="265" y="622"/>
                    </a:lnTo>
                    <a:lnTo>
                      <a:pt x="265" y="620"/>
                    </a:lnTo>
                    <a:lnTo>
                      <a:pt x="263" y="616"/>
                    </a:lnTo>
                    <a:lnTo>
                      <a:pt x="259" y="616"/>
                    </a:lnTo>
                    <a:lnTo>
                      <a:pt x="256" y="620"/>
                    </a:lnTo>
                    <a:lnTo>
                      <a:pt x="259" y="616"/>
                    </a:lnTo>
                    <a:lnTo>
                      <a:pt x="259" y="613"/>
                    </a:lnTo>
                    <a:lnTo>
                      <a:pt x="252" y="607"/>
                    </a:lnTo>
                    <a:lnTo>
                      <a:pt x="245" y="607"/>
                    </a:lnTo>
                    <a:lnTo>
                      <a:pt x="238" y="602"/>
                    </a:lnTo>
                    <a:lnTo>
                      <a:pt x="236" y="604"/>
                    </a:lnTo>
                    <a:lnTo>
                      <a:pt x="234" y="607"/>
                    </a:lnTo>
                    <a:lnTo>
                      <a:pt x="225" y="620"/>
                    </a:lnTo>
                    <a:lnTo>
                      <a:pt x="218" y="623"/>
                    </a:lnTo>
                    <a:lnTo>
                      <a:pt x="215" y="623"/>
                    </a:lnTo>
                    <a:lnTo>
                      <a:pt x="211" y="625"/>
                    </a:lnTo>
                    <a:lnTo>
                      <a:pt x="209" y="629"/>
                    </a:lnTo>
                    <a:lnTo>
                      <a:pt x="202" y="636"/>
                    </a:lnTo>
                    <a:lnTo>
                      <a:pt x="199" y="636"/>
                    </a:lnTo>
                    <a:lnTo>
                      <a:pt x="200" y="648"/>
                    </a:lnTo>
                    <a:lnTo>
                      <a:pt x="216" y="679"/>
                    </a:lnTo>
                    <a:lnTo>
                      <a:pt x="216" y="680"/>
                    </a:lnTo>
                    <a:lnTo>
                      <a:pt x="211" y="677"/>
                    </a:lnTo>
                    <a:lnTo>
                      <a:pt x="209" y="679"/>
                    </a:lnTo>
                    <a:lnTo>
                      <a:pt x="200" y="675"/>
                    </a:lnTo>
                    <a:lnTo>
                      <a:pt x="200" y="677"/>
                    </a:lnTo>
                    <a:lnTo>
                      <a:pt x="200" y="677"/>
                    </a:lnTo>
                    <a:lnTo>
                      <a:pt x="191" y="675"/>
                    </a:lnTo>
                    <a:lnTo>
                      <a:pt x="186" y="670"/>
                    </a:lnTo>
                    <a:lnTo>
                      <a:pt x="181" y="670"/>
                    </a:lnTo>
                    <a:lnTo>
                      <a:pt x="179" y="668"/>
                    </a:lnTo>
                    <a:lnTo>
                      <a:pt x="174" y="672"/>
                    </a:lnTo>
                    <a:lnTo>
                      <a:pt x="172" y="675"/>
                    </a:lnTo>
                    <a:lnTo>
                      <a:pt x="170" y="670"/>
                    </a:lnTo>
                    <a:lnTo>
                      <a:pt x="175" y="668"/>
                    </a:lnTo>
                    <a:lnTo>
                      <a:pt x="166" y="664"/>
                    </a:lnTo>
                    <a:lnTo>
                      <a:pt x="166" y="661"/>
                    </a:lnTo>
                    <a:lnTo>
                      <a:pt x="156" y="655"/>
                    </a:lnTo>
                    <a:lnTo>
                      <a:pt x="152" y="654"/>
                    </a:lnTo>
                    <a:lnTo>
                      <a:pt x="152" y="661"/>
                    </a:lnTo>
                    <a:lnTo>
                      <a:pt x="149" y="663"/>
                    </a:lnTo>
                    <a:lnTo>
                      <a:pt x="147" y="664"/>
                    </a:lnTo>
                    <a:lnTo>
                      <a:pt x="149" y="672"/>
                    </a:lnTo>
                    <a:lnTo>
                      <a:pt x="150" y="673"/>
                    </a:lnTo>
                    <a:lnTo>
                      <a:pt x="154" y="680"/>
                    </a:lnTo>
                    <a:lnTo>
                      <a:pt x="159" y="684"/>
                    </a:lnTo>
                    <a:lnTo>
                      <a:pt x="168" y="680"/>
                    </a:lnTo>
                    <a:lnTo>
                      <a:pt x="172" y="700"/>
                    </a:lnTo>
                    <a:lnTo>
                      <a:pt x="174" y="702"/>
                    </a:lnTo>
                    <a:lnTo>
                      <a:pt x="168" y="700"/>
                    </a:lnTo>
                    <a:lnTo>
                      <a:pt x="165" y="702"/>
                    </a:lnTo>
                    <a:lnTo>
                      <a:pt x="163" y="705"/>
                    </a:lnTo>
                    <a:lnTo>
                      <a:pt x="163" y="705"/>
                    </a:lnTo>
                    <a:lnTo>
                      <a:pt x="141" y="697"/>
                    </a:lnTo>
                    <a:lnTo>
                      <a:pt x="140" y="691"/>
                    </a:lnTo>
                    <a:lnTo>
                      <a:pt x="136" y="689"/>
                    </a:lnTo>
                    <a:lnTo>
                      <a:pt x="134" y="686"/>
                    </a:lnTo>
                    <a:lnTo>
                      <a:pt x="132" y="684"/>
                    </a:lnTo>
                    <a:lnTo>
                      <a:pt x="131" y="686"/>
                    </a:lnTo>
                    <a:lnTo>
                      <a:pt x="127" y="688"/>
                    </a:lnTo>
                    <a:lnTo>
                      <a:pt x="122" y="682"/>
                    </a:lnTo>
                    <a:lnTo>
                      <a:pt x="120" y="679"/>
                    </a:lnTo>
                    <a:lnTo>
                      <a:pt x="116" y="680"/>
                    </a:lnTo>
                    <a:lnTo>
                      <a:pt x="116" y="679"/>
                    </a:lnTo>
                    <a:lnTo>
                      <a:pt x="120" y="675"/>
                    </a:lnTo>
                    <a:lnTo>
                      <a:pt x="120" y="664"/>
                    </a:lnTo>
                    <a:lnTo>
                      <a:pt x="116" y="663"/>
                    </a:lnTo>
                    <a:lnTo>
                      <a:pt x="116" y="659"/>
                    </a:lnTo>
                    <a:lnTo>
                      <a:pt x="111" y="648"/>
                    </a:lnTo>
                    <a:lnTo>
                      <a:pt x="113" y="645"/>
                    </a:lnTo>
                    <a:lnTo>
                      <a:pt x="116" y="645"/>
                    </a:lnTo>
                    <a:lnTo>
                      <a:pt x="118" y="630"/>
                    </a:lnTo>
                    <a:lnTo>
                      <a:pt x="118" y="627"/>
                    </a:lnTo>
                    <a:lnTo>
                      <a:pt x="116" y="625"/>
                    </a:lnTo>
                    <a:lnTo>
                      <a:pt x="113" y="618"/>
                    </a:lnTo>
                    <a:lnTo>
                      <a:pt x="113" y="616"/>
                    </a:lnTo>
                    <a:lnTo>
                      <a:pt x="107" y="616"/>
                    </a:lnTo>
                    <a:lnTo>
                      <a:pt x="106" y="613"/>
                    </a:lnTo>
                    <a:lnTo>
                      <a:pt x="104" y="613"/>
                    </a:lnTo>
                    <a:lnTo>
                      <a:pt x="99" y="611"/>
                    </a:lnTo>
                    <a:lnTo>
                      <a:pt x="99" y="605"/>
                    </a:lnTo>
                    <a:lnTo>
                      <a:pt x="99" y="604"/>
                    </a:lnTo>
                    <a:lnTo>
                      <a:pt x="93" y="604"/>
                    </a:lnTo>
                    <a:lnTo>
                      <a:pt x="84" y="595"/>
                    </a:lnTo>
                    <a:lnTo>
                      <a:pt x="86" y="593"/>
                    </a:lnTo>
                    <a:lnTo>
                      <a:pt x="81" y="589"/>
                    </a:lnTo>
                    <a:lnTo>
                      <a:pt x="79" y="584"/>
                    </a:lnTo>
                    <a:lnTo>
                      <a:pt x="77" y="580"/>
                    </a:lnTo>
                    <a:lnTo>
                      <a:pt x="74" y="579"/>
                    </a:lnTo>
                    <a:lnTo>
                      <a:pt x="75" y="577"/>
                    </a:lnTo>
                    <a:lnTo>
                      <a:pt x="81" y="575"/>
                    </a:lnTo>
                    <a:lnTo>
                      <a:pt x="86" y="579"/>
                    </a:lnTo>
                    <a:lnTo>
                      <a:pt x="88" y="582"/>
                    </a:lnTo>
                    <a:lnTo>
                      <a:pt x="90" y="588"/>
                    </a:lnTo>
                    <a:lnTo>
                      <a:pt x="99" y="593"/>
                    </a:lnTo>
                    <a:lnTo>
                      <a:pt x="99" y="591"/>
                    </a:lnTo>
                    <a:lnTo>
                      <a:pt x="100" y="589"/>
                    </a:lnTo>
                    <a:lnTo>
                      <a:pt x="102" y="593"/>
                    </a:lnTo>
                    <a:lnTo>
                      <a:pt x="106" y="595"/>
                    </a:lnTo>
                    <a:lnTo>
                      <a:pt x="107" y="593"/>
                    </a:lnTo>
                    <a:lnTo>
                      <a:pt x="107" y="595"/>
                    </a:lnTo>
                    <a:lnTo>
                      <a:pt x="109" y="593"/>
                    </a:lnTo>
                    <a:lnTo>
                      <a:pt x="111" y="593"/>
                    </a:lnTo>
                    <a:lnTo>
                      <a:pt x="113" y="600"/>
                    </a:lnTo>
                    <a:lnTo>
                      <a:pt x="118" y="598"/>
                    </a:lnTo>
                    <a:lnTo>
                      <a:pt x="124" y="600"/>
                    </a:lnTo>
                    <a:lnTo>
                      <a:pt x="125" y="604"/>
                    </a:lnTo>
                    <a:lnTo>
                      <a:pt x="129" y="604"/>
                    </a:lnTo>
                    <a:lnTo>
                      <a:pt x="131" y="605"/>
                    </a:lnTo>
                    <a:lnTo>
                      <a:pt x="145" y="611"/>
                    </a:lnTo>
                    <a:lnTo>
                      <a:pt x="152" y="611"/>
                    </a:lnTo>
                    <a:lnTo>
                      <a:pt x="161" y="614"/>
                    </a:lnTo>
                    <a:lnTo>
                      <a:pt x="163" y="616"/>
                    </a:lnTo>
                    <a:lnTo>
                      <a:pt x="182" y="620"/>
                    </a:lnTo>
                    <a:lnTo>
                      <a:pt x="186" y="618"/>
                    </a:lnTo>
                    <a:lnTo>
                      <a:pt x="190" y="616"/>
                    </a:lnTo>
                    <a:lnTo>
                      <a:pt x="202" y="611"/>
                    </a:lnTo>
                    <a:lnTo>
                      <a:pt x="220" y="589"/>
                    </a:lnTo>
                    <a:lnTo>
                      <a:pt x="224" y="575"/>
                    </a:lnTo>
                    <a:lnTo>
                      <a:pt x="220" y="575"/>
                    </a:lnTo>
                    <a:lnTo>
                      <a:pt x="220" y="573"/>
                    </a:lnTo>
                    <a:lnTo>
                      <a:pt x="218" y="555"/>
                    </a:lnTo>
                    <a:lnTo>
                      <a:pt x="215" y="552"/>
                    </a:lnTo>
                    <a:lnTo>
                      <a:pt x="211" y="550"/>
                    </a:lnTo>
                    <a:lnTo>
                      <a:pt x="209" y="550"/>
                    </a:lnTo>
                    <a:lnTo>
                      <a:pt x="207" y="548"/>
                    </a:lnTo>
                    <a:lnTo>
                      <a:pt x="207" y="547"/>
                    </a:lnTo>
                    <a:lnTo>
                      <a:pt x="202" y="541"/>
                    </a:lnTo>
                    <a:lnTo>
                      <a:pt x="202" y="538"/>
                    </a:lnTo>
                    <a:lnTo>
                      <a:pt x="199" y="534"/>
                    </a:lnTo>
                    <a:lnTo>
                      <a:pt x="199" y="539"/>
                    </a:lnTo>
                    <a:lnTo>
                      <a:pt x="197" y="539"/>
                    </a:lnTo>
                    <a:lnTo>
                      <a:pt x="188" y="532"/>
                    </a:lnTo>
                    <a:lnTo>
                      <a:pt x="188" y="534"/>
                    </a:lnTo>
                    <a:lnTo>
                      <a:pt x="186" y="532"/>
                    </a:lnTo>
                    <a:lnTo>
                      <a:pt x="184" y="529"/>
                    </a:lnTo>
                    <a:lnTo>
                      <a:pt x="181" y="525"/>
                    </a:lnTo>
                    <a:lnTo>
                      <a:pt x="184" y="530"/>
                    </a:lnTo>
                    <a:lnTo>
                      <a:pt x="177" y="529"/>
                    </a:lnTo>
                    <a:lnTo>
                      <a:pt x="175" y="525"/>
                    </a:lnTo>
                    <a:lnTo>
                      <a:pt x="175" y="523"/>
                    </a:lnTo>
                    <a:lnTo>
                      <a:pt x="134" y="489"/>
                    </a:lnTo>
                    <a:lnTo>
                      <a:pt x="125" y="486"/>
                    </a:lnTo>
                    <a:lnTo>
                      <a:pt x="125" y="488"/>
                    </a:lnTo>
                    <a:lnTo>
                      <a:pt x="125" y="489"/>
                    </a:lnTo>
                    <a:lnTo>
                      <a:pt x="124" y="489"/>
                    </a:lnTo>
                    <a:lnTo>
                      <a:pt x="104" y="482"/>
                    </a:lnTo>
                    <a:lnTo>
                      <a:pt x="102" y="484"/>
                    </a:lnTo>
                    <a:lnTo>
                      <a:pt x="97" y="486"/>
                    </a:lnTo>
                    <a:lnTo>
                      <a:pt x="95" y="486"/>
                    </a:lnTo>
                    <a:lnTo>
                      <a:pt x="95" y="484"/>
                    </a:lnTo>
                    <a:lnTo>
                      <a:pt x="93" y="482"/>
                    </a:lnTo>
                    <a:lnTo>
                      <a:pt x="93" y="479"/>
                    </a:lnTo>
                    <a:lnTo>
                      <a:pt x="93" y="479"/>
                    </a:lnTo>
                    <a:lnTo>
                      <a:pt x="88" y="482"/>
                    </a:lnTo>
                    <a:lnTo>
                      <a:pt x="88" y="477"/>
                    </a:lnTo>
                    <a:lnTo>
                      <a:pt x="86" y="479"/>
                    </a:lnTo>
                    <a:lnTo>
                      <a:pt x="86" y="477"/>
                    </a:lnTo>
                    <a:lnTo>
                      <a:pt x="86" y="475"/>
                    </a:lnTo>
                    <a:lnTo>
                      <a:pt x="82" y="475"/>
                    </a:lnTo>
                    <a:lnTo>
                      <a:pt x="79" y="477"/>
                    </a:lnTo>
                    <a:lnTo>
                      <a:pt x="79" y="475"/>
                    </a:lnTo>
                    <a:lnTo>
                      <a:pt x="79" y="473"/>
                    </a:lnTo>
                    <a:lnTo>
                      <a:pt x="79" y="472"/>
                    </a:lnTo>
                    <a:lnTo>
                      <a:pt x="74" y="472"/>
                    </a:lnTo>
                    <a:lnTo>
                      <a:pt x="75" y="463"/>
                    </a:lnTo>
                    <a:lnTo>
                      <a:pt x="77" y="466"/>
                    </a:lnTo>
                    <a:lnTo>
                      <a:pt x="79" y="468"/>
                    </a:lnTo>
                    <a:lnTo>
                      <a:pt x="81" y="468"/>
                    </a:lnTo>
                    <a:lnTo>
                      <a:pt x="82" y="470"/>
                    </a:lnTo>
                    <a:lnTo>
                      <a:pt x="86" y="470"/>
                    </a:lnTo>
                    <a:lnTo>
                      <a:pt x="88" y="472"/>
                    </a:lnTo>
                    <a:lnTo>
                      <a:pt x="90" y="466"/>
                    </a:lnTo>
                    <a:lnTo>
                      <a:pt x="90" y="463"/>
                    </a:lnTo>
                    <a:lnTo>
                      <a:pt x="86" y="461"/>
                    </a:lnTo>
                    <a:lnTo>
                      <a:pt x="82" y="463"/>
                    </a:lnTo>
                    <a:lnTo>
                      <a:pt x="81" y="461"/>
                    </a:lnTo>
                    <a:lnTo>
                      <a:pt x="81" y="459"/>
                    </a:lnTo>
                    <a:lnTo>
                      <a:pt x="72" y="454"/>
                    </a:lnTo>
                    <a:lnTo>
                      <a:pt x="74" y="457"/>
                    </a:lnTo>
                    <a:lnTo>
                      <a:pt x="72" y="461"/>
                    </a:lnTo>
                    <a:lnTo>
                      <a:pt x="70" y="461"/>
                    </a:lnTo>
                    <a:lnTo>
                      <a:pt x="68" y="461"/>
                    </a:lnTo>
                    <a:lnTo>
                      <a:pt x="68" y="463"/>
                    </a:lnTo>
                    <a:lnTo>
                      <a:pt x="68" y="466"/>
                    </a:lnTo>
                    <a:lnTo>
                      <a:pt x="68" y="468"/>
                    </a:lnTo>
                    <a:lnTo>
                      <a:pt x="65" y="468"/>
                    </a:lnTo>
                    <a:lnTo>
                      <a:pt x="61" y="464"/>
                    </a:lnTo>
                    <a:lnTo>
                      <a:pt x="56" y="461"/>
                    </a:lnTo>
                    <a:lnTo>
                      <a:pt x="56" y="463"/>
                    </a:lnTo>
                    <a:lnTo>
                      <a:pt x="56" y="463"/>
                    </a:lnTo>
                    <a:lnTo>
                      <a:pt x="56" y="466"/>
                    </a:lnTo>
                    <a:lnTo>
                      <a:pt x="54" y="472"/>
                    </a:lnTo>
                    <a:lnTo>
                      <a:pt x="50" y="472"/>
                    </a:lnTo>
                    <a:lnTo>
                      <a:pt x="45" y="468"/>
                    </a:lnTo>
                    <a:lnTo>
                      <a:pt x="43" y="477"/>
                    </a:lnTo>
                    <a:lnTo>
                      <a:pt x="41" y="479"/>
                    </a:lnTo>
                    <a:lnTo>
                      <a:pt x="31" y="484"/>
                    </a:lnTo>
                    <a:lnTo>
                      <a:pt x="31" y="486"/>
                    </a:lnTo>
                    <a:lnTo>
                      <a:pt x="31" y="489"/>
                    </a:lnTo>
                    <a:lnTo>
                      <a:pt x="31" y="491"/>
                    </a:lnTo>
                    <a:lnTo>
                      <a:pt x="27" y="493"/>
                    </a:lnTo>
                    <a:lnTo>
                      <a:pt x="27" y="493"/>
                    </a:lnTo>
                    <a:lnTo>
                      <a:pt x="18" y="502"/>
                    </a:lnTo>
                    <a:lnTo>
                      <a:pt x="20" y="504"/>
                    </a:lnTo>
                    <a:lnTo>
                      <a:pt x="20" y="504"/>
                    </a:lnTo>
                    <a:lnTo>
                      <a:pt x="16" y="516"/>
                    </a:lnTo>
                    <a:lnTo>
                      <a:pt x="18" y="529"/>
                    </a:lnTo>
                    <a:lnTo>
                      <a:pt x="20" y="530"/>
                    </a:lnTo>
                    <a:lnTo>
                      <a:pt x="24" y="532"/>
                    </a:lnTo>
                    <a:lnTo>
                      <a:pt x="27" y="534"/>
                    </a:lnTo>
                    <a:lnTo>
                      <a:pt x="32" y="536"/>
                    </a:lnTo>
                    <a:lnTo>
                      <a:pt x="40" y="550"/>
                    </a:lnTo>
                    <a:lnTo>
                      <a:pt x="41" y="557"/>
                    </a:lnTo>
                    <a:lnTo>
                      <a:pt x="29" y="584"/>
                    </a:lnTo>
                    <a:lnTo>
                      <a:pt x="29" y="591"/>
                    </a:lnTo>
                    <a:lnTo>
                      <a:pt x="43" y="634"/>
                    </a:lnTo>
                    <a:lnTo>
                      <a:pt x="40" y="638"/>
                    </a:lnTo>
                    <a:lnTo>
                      <a:pt x="38" y="648"/>
                    </a:lnTo>
                    <a:lnTo>
                      <a:pt x="38" y="652"/>
                    </a:lnTo>
                    <a:lnTo>
                      <a:pt x="40" y="657"/>
                    </a:lnTo>
                    <a:lnTo>
                      <a:pt x="38" y="661"/>
                    </a:lnTo>
                    <a:lnTo>
                      <a:pt x="38" y="666"/>
                    </a:lnTo>
                    <a:lnTo>
                      <a:pt x="41" y="668"/>
                    </a:lnTo>
                    <a:lnTo>
                      <a:pt x="45" y="673"/>
                    </a:lnTo>
                    <a:lnTo>
                      <a:pt x="43" y="679"/>
                    </a:lnTo>
                    <a:lnTo>
                      <a:pt x="47" y="684"/>
                    </a:lnTo>
                    <a:lnTo>
                      <a:pt x="50" y="688"/>
                    </a:lnTo>
                    <a:lnTo>
                      <a:pt x="50" y="693"/>
                    </a:lnTo>
                    <a:lnTo>
                      <a:pt x="45" y="707"/>
                    </a:lnTo>
                    <a:lnTo>
                      <a:pt x="47" y="713"/>
                    </a:lnTo>
                    <a:lnTo>
                      <a:pt x="49" y="716"/>
                    </a:lnTo>
                    <a:lnTo>
                      <a:pt x="57" y="723"/>
                    </a:lnTo>
                    <a:lnTo>
                      <a:pt x="59" y="729"/>
                    </a:lnTo>
                    <a:lnTo>
                      <a:pt x="63" y="734"/>
                    </a:lnTo>
                    <a:lnTo>
                      <a:pt x="63" y="732"/>
                    </a:lnTo>
                    <a:lnTo>
                      <a:pt x="63" y="743"/>
                    </a:lnTo>
                    <a:lnTo>
                      <a:pt x="4" y="814"/>
                    </a:lnTo>
                    <a:lnTo>
                      <a:pt x="11" y="816"/>
                    </a:lnTo>
                    <a:lnTo>
                      <a:pt x="13" y="813"/>
                    </a:lnTo>
                    <a:lnTo>
                      <a:pt x="18" y="809"/>
                    </a:lnTo>
                    <a:lnTo>
                      <a:pt x="20" y="811"/>
                    </a:lnTo>
                    <a:lnTo>
                      <a:pt x="18" y="813"/>
                    </a:lnTo>
                    <a:lnTo>
                      <a:pt x="18" y="818"/>
                    </a:lnTo>
                    <a:lnTo>
                      <a:pt x="18" y="816"/>
                    </a:lnTo>
                    <a:lnTo>
                      <a:pt x="16" y="816"/>
                    </a:lnTo>
                    <a:lnTo>
                      <a:pt x="16" y="820"/>
                    </a:lnTo>
                    <a:lnTo>
                      <a:pt x="18" y="822"/>
                    </a:lnTo>
                    <a:lnTo>
                      <a:pt x="20" y="822"/>
                    </a:lnTo>
                    <a:lnTo>
                      <a:pt x="25" y="827"/>
                    </a:lnTo>
                    <a:lnTo>
                      <a:pt x="34" y="827"/>
                    </a:lnTo>
                    <a:lnTo>
                      <a:pt x="38" y="827"/>
                    </a:lnTo>
                    <a:lnTo>
                      <a:pt x="40" y="829"/>
                    </a:lnTo>
                    <a:lnTo>
                      <a:pt x="40" y="832"/>
                    </a:lnTo>
                    <a:lnTo>
                      <a:pt x="41" y="834"/>
                    </a:lnTo>
                    <a:lnTo>
                      <a:pt x="45" y="834"/>
                    </a:lnTo>
                    <a:lnTo>
                      <a:pt x="45" y="834"/>
                    </a:lnTo>
                    <a:lnTo>
                      <a:pt x="43" y="836"/>
                    </a:lnTo>
                    <a:lnTo>
                      <a:pt x="27" y="834"/>
                    </a:lnTo>
                    <a:lnTo>
                      <a:pt x="25" y="836"/>
                    </a:lnTo>
                    <a:lnTo>
                      <a:pt x="25" y="838"/>
                    </a:lnTo>
                    <a:lnTo>
                      <a:pt x="20" y="839"/>
                    </a:lnTo>
                    <a:lnTo>
                      <a:pt x="18" y="839"/>
                    </a:lnTo>
                    <a:lnTo>
                      <a:pt x="16" y="839"/>
                    </a:lnTo>
                    <a:lnTo>
                      <a:pt x="15" y="843"/>
                    </a:lnTo>
                    <a:lnTo>
                      <a:pt x="13" y="843"/>
                    </a:lnTo>
                    <a:lnTo>
                      <a:pt x="11" y="841"/>
                    </a:lnTo>
                    <a:lnTo>
                      <a:pt x="9" y="841"/>
                    </a:lnTo>
                    <a:lnTo>
                      <a:pt x="9" y="843"/>
                    </a:lnTo>
                    <a:lnTo>
                      <a:pt x="9" y="848"/>
                    </a:lnTo>
                    <a:lnTo>
                      <a:pt x="11" y="848"/>
                    </a:lnTo>
                    <a:lnTo>
                      <a:pt x="13" y="850"/>
                    </a:lnTo>
                    <a:lnTo>
                      <a:pt x="13" y="852"/>
                    </a:lnTo>
                    <a:lnTo>
                      <a:pt x="13" y="854"/>
                    </a:lnTo>
                    <a:lnTo>
                      <a:pt x="9" y="857"/>
                    </a:lnTo>
                    <a:lnTo>
                      <a:pt x="6" y="866"/>
                    </a:lnTo>
                    <a:lnTo>
                      <a:pt x="6" y="870"/>
                    </a:lnTo>
                    <a:lnTo>
                      <a:pt x="6" y="875"/>
                    </a:lnTo>
                    <a:lnTo>
                      <a:pt x="6" y="879"/>
                    </a:lnTo>
                    <a:lnTo>
                      <a:pt x="6" y="880"/>
                    </a:lnTo>
                    <a:lnTo>
                      <a:pt x="6" y="882"/>
                    </a:lnTo>
                    <a:lnTo>
                      <a:pt x="2" y="886"/>
                    </a:lnTo>
                    <a:lnTo>
                      <a:pt x="0" y="888"/>
                    </a:lnTo>
                    <a:lnTo>
                      <a:pt x="2" y="891"/>
                    </a:lnTo>
                    <a:lnTo>
                      <a:pt x="9" y="891"/>
                    </a:lnTo>
                    <a:lnTo>
                      <a:pt x="11" y="895"/>
                    </a:lnTo>
                    <a:lnTo>
                      <a:pt x="11" y="900"/>
                    </a:lnTo>
                    <a:lnTo>
                      <a:pt x="7" y="900"/>
                    </a:lnTo>
                    <a:lnTo>
                      <a:pt x="4" y="895"/>
                    </a:lnTo>
                    <a:lnTo>
                      <a:pt x="4" y="898"/>
                    </a:lnTo>
                    <a:lnTo>
                      <a:pt x="0" y="905"/>
                    </a:lnTo>
                    <a:lnTo>
                      <a:pt x="0" y="907"/>
                    </a:lnTo>
                    <a:lnTo>
                      <a:pt x="2" y="909"/>
                    </a:lnTo>
                    <a:lnTo>
                      <a:pt x="4" y="911"/>
                    </a:lnTo>
                    <a:lnTo>
                      <a:pt x="6" y="913"/>
                    </a:lnTo>
                    <a:lnTo>
                      <a:pt x="7" y="914"/>
                    </a:lnTo>
                    <a:lnTo>
                      <a:pt x="7" y="916"/>
                    </a:lnTo>
                    <a:lnTo>
                      <a:pt x="4" y="927"/>
                    </a:lnTo>
                    <a:lnTo>
                      <a:pt x="7" y="927"/>
                    </a:lnTo>
                    <a:lnTo>
                      <a:pt x="9" y="929"/>
                    </a:lnTo>
                    <a:lnTo>
                      <a:pt x="9" y="930"/>
                    </a:lnTo>
                    <a:lnTo>
                      <a:pt x="15" y="941"/>
                    </a:lnTo>
                    <a:lnTo>
                      <a:pt x="15" y="948"/>
                    </a:lnTo>
                    <a:lnTo>
                      <a:pt x="15" y="950"/>
                    </a:lnTo>
                    <a:lnTo>
                      <a:pt x="20" y="950"/>
                    </a:lnTo>
                    <a:lnTo>
                      <a:pt x="22" y="950"/>
                    </a:lnTo>
                    <a:lnTo>
                      <a:pt x="24" y="954"/>
                    </a:lnTo>
                    <a:lnTo>
                      <a:pt x="27" y="952"/>
                    </a:lnTo>
                    <a:lnTo>
                      <a:pt x="31" y="952"/>
                    </a:lnTo>
                    <a:lnTo>
                      <a:pt x="34" y="955"/>
                    </a:lnTo>
                    <a:lnTo>
                      <a:pt x="32" y="961"/>
                    </a:lnTo>
                    <a:lnTo>
                      <a:pt x="38" y="959"/>
                    </a:lnTo>
                    <a:lnTo>
                      <a:pt x="40" y="959"/>
                    </a:lnTo>
                    <a:lnTo>
                      <a:pt x="41" y="957"/>
                    </a:lnTo>
                    <a:lnTo>
                      <a:pt x="49" y="957"/>
                    </a:lnTo>
                    <a:lnTo>
                      <a:pt x="50" y="959"/>
                    </a:lnTo>
                    <a:lnTo>
                      <a:pt x="54" y="964"/>
                    </a:lnTo>
                    <a:lnTo>
                      <a:pt x="57" y="964"/>
                    </a:lnTo>
                    <a:lnTo>
                      <a:pt x="57" y="968"/>
                    </a:lnTo>
                    <a:lnTo>
                      <a:pt x="56" y="970"/>
                    </a:lnTo>
                    <a:lnTo>
                      <a:pt x="56" y="972"/>
                    </a:lnTo>
                    <a:lnTo>
                      <a:pt x="57" y="973"/>
                    </a:lnTo>
                    <a:lnTo>
                      <a:pt x="59" y="977"/>
                    </a:lnTo>
                    <a:lnTo>
                      <a:pt x="57" y="980"/>
                    </a:lnTo>
                    <a:lnTo>
                      <a:pt x="56" y="982"/>
                    </a:lnTo>
                    <a:lnTo>
                      <a:pt x="56" y="984"/>
                    </a:lnTo>
                    <a:lnTo>
                      <a:pt x="56" y="988"/>
                    </a:lnTo>
                    <a:lnTo>
                      <a:pt x="59" y="989"/>
                    </a:lnTo>
                    <a:lnTo>
                      <a:pt x="65" y="1004"/>
                    </a:lnTo>
                    <a:lnTo>
                      <a:pt x="70" y="1005"/>
                    </a:lnTo>
                    <a:lnTo>
                      <a:pt x="70" y="1007"/>
                    </a:lnTo>
                    <a:lnTo>
                      <a:pt x="72" y="1009"/>
                    </a:lnTo>
                    <a:lnTo>
                      <a:pt x="70" y="1013"/>
                    </a:lnTo>
                    <a:lnTo>
                      <a:pt x="72" y="1014"/>
                    </a:lnTo>
                    <a:lnTo>
                      <a:pt x="79" y="1013"/>
                    </a:lnTo>
                    <a:lnTo>
                      <a:pt x="81" y="1014"/>
                    </a:lnTo>
                    <a:lnTo>
                      <a:pt x="82" y="1016"/>
                    </a:lnTo>
                    <a:lnTo>
                      <a:pt x="82" y="1018"/>
                    </a:lnTo>
                    <a:lnTo>
                      <a:pt x="82" y="1020"/>
                    </a:lnTo>
                    <a:lnTo>
                      <a:pt x="86" y="1020"/>
                    </a:lnTo>
                    <a:lnTo>
                      <a:pt x="86" y="1023"/>
                    </a:lnTo>
                    <a:lnTo>
                      <a:pt x="77" y="1032"/>
                    </a:lnTo>
                    <a:lnTo>
                      <a:pt x="74" y="1030"/>
                    </a:lnTo>
                    <a:lnTo>
                      <a:pt x="70" y="1029"/>
                    </a:lnTo>
                    <a:lnTo>
                      <a:pt x="66" y="1027"/>
                    </a:lnTo>
                    <a:lnTo>
                      <a:pt x="65" y="1029"/>
                    </a:lnTo>
                    <a:lnTo>
                      <a:pt x="65" y="1030"/>
                    </a:lnTo>
                    <a:lnTo>
                      <a:pt x="63" y="1032"/>
                    </a:lnTo>
                    <a:lnTo>
                      <a:pt x="63" y="1034"/>
                    </a:lnTo>
                    <a:lnTo>
                      <a:pt x="66" y="1038"/>
                    </a:lnTo>
                    <a:lnTo>
                      <a:pt x="66" y="1039"/>
                    </a:lnTo>
                    <a:lnTo>
                      <a:pt x="66" y="1041"/>
                    </a:lnTo>
                    <a:lnTo>
                      <a:pt x="66" y="1043"/>
                    </a:lnTo>
                    <a:lnTo>
                      <a:pt x="66" y="1047"/>
                    </a:lnTo>
                    <a:lnTo>
                      <a:pt x="68" y="1047"/>
                    </a:lnTo>
                    <a:lnTo>
                      <a:pt x="70" y="1048"/>
                    </a:lnTo>
                    <a:lnTo>
                      <a:pt x="70" y="1052"/>
                    </a:lnTo>
                    <a:lnTo>
                      <a:pt x="72" y="1057"/>
                    </a:lnTo>
                    <a:lnTo>
                      <a:pt x="70" y="1057"/>
                    </a:lnTo>
                    <a:lnTo>
                      <a:pt x="72" y="1059"/>
                    </a:lnTo>
                    <a:lnTo>
                      <a:pt x="75" y="1061"/>
                    </a:lnTo>
                    <a:lnTo>
                      <a:pt x="77" y="1059"/>
                    </a:lnTo>
                    <a:lnTo>
                      <a:pt x="79" y="1057"/>
                    </a:lnTo>
                    <a:lnTo>
                      <a:pt x="79" y="1055"/>
                    </a:lnTo>
                    <a:lnTo>
                      <a:pt x="81" y="1054"/>
                    </a:lnTo>
                    <a:lnTo>
                      <a:pt x="88" y="1054"/>
                    </a:lnTo>
                    <a:lnTo>
                      <a:pt x="93" y="1054"/>
                    </a:lnTo>
                    <a:lnTo>
                      <a:pt x="99" y="1054"/>
                    </a:lnTo>
                    <a:lnTo>
                      <a:pt x="102" y="1052"/>
                    </a:lnTo>
                    <a:lnTo>
                      <a:pt x="106" y="1055"/>
                    </a:lnTo>
                    <a:lnTo>
                      <a:pt x="107" y="1057"/>
                    </a:lnTo>
                    <a:lnTo>
                      <a:pt x="107" y="1061"/>
                    </a:lnTo>
                    <a:lnTo>
                      <a:pt x="113" y="1066"/>
                    </a:lnTo>
                    <a:lnTo>
                      <a:pt x="113" y="1068"/>
                    </a:lnTo>
                    <a:lnTo>
                      <a:pt x="109" y="1070"/>
                    </a:lnTo>
                    <a:lnTo>
                      <a:pt x="107" y="1070"/>
                    </a:lnTo>
                    <a:lnTo>
                      <a:pt x="109" y="1072"/>
                    </a:lnTo>
                    <a:lnTo>
                      <a:pt x="109" y="1073"/>
                    </a:lnTo>
                    <a:lnTo>
                      <a:pt x="109" y="1079"/>
                    </a:lnTo>
                    <a:lnTo>
                      <a:pt x="115" y="1080"/>
                    </a:lnTo>
                    <a:lnTo>
                      <a:pt x="118" y="1082"/>
                    </a:lnTo>
                    <a:lnTo>
                      <a:pt x="122" y="1080"/>
                    </a:lnTo>
                    <a:lnTo>
                      <a:pt x="124" y="1080"/>
                    </a:lnTo>
                    <a:lnTo>
                      <a:pt x="124" y="1084"/>
                    </a:lnTo>
                    <a:lnTo>
                      <a:pt x="127" y="1088"/>
                    </a:lnTo>
                    <a:lnTo>
                      <a:pt x="129" y="1095"/>
                    </a:lnTo>
                    <a:lnTo>
                      <a:pt x="129" y="1097"/>
                    </a:lnTo>
                    <a:lnTo>
                      <a:pt x="129" y="1100"/>
                    </a:lnTo>
                    <a:lnTo>
                      <a:pt x="132" y="1102"/>
                    </a:lnTo>
                    <a:lnTo>
                      <a:pt x="136" y="1102"/>
                    </a:lnTo>
                    <a:lnTo>
                      <a:pt x="138" y="1100"/>
                    </a:lnTo>
                    <a:lnTo>
                      <a:pt x="140" y="1102"/>
                    </a:lnTo>
                    <a:lnTo>
                      <a:pt x="143" y="1104"/>
                    </a:lnTo>
                    <a:lnTo>
                      <a:pt x="147" y="1104"/>
                    </a:lnTo>
                    <a:lnTo>
                      <a:pt x="149" y="1105"/>
                    </a:lnTo>
                    <a:lnTo>
                      <a:pt x="159" y="1100"/>
                    </a:lnTo>
                    <a:lnTo>
                      <a:pt x="161" y="1102"/>
                    </a:lnTo>
                    <a:lnTo>
                      <a:pt x="170" y="1113"/>
                    </a:lnTo>
                    <a:lnTo>
                      <a:pt x="172" y="1113"/>
                    </a:lnTo>
                    <a:lnTo>
                      <a:pt x="174" y="1111"/>
                    </a:lnTo>
                    <a:lnTo>
                      <a:pt x="175" y="1111"/>
                    </a:lnTo>
                    <a:lnTo>
                      <a:pt x="177" y="1113"/>
                    </a:lnTo>
                    <a:lnTo>
                      <a:pt x="179" y="1113"/>
                    </a:lnTo>
                    <a:lnTo>
                      <a:pt x="181" y="1114"/>
                    </a:lnTo>
                    <a:lnTo>
                      <a:pt x="182" y="1116"/>
                    </a:lnTo>
                    <a:lnTo>
                      <a:pt x="188" y="1116"/>
                    </a:lnTo>
                    <a:lnTo>
                      <a:pt x="191" y="1118"/>
                    </a:lnTo>
                    <a:lnTo>
                      <a:pt x="193" y="1118"/>
                    </a:lnTo>
                    <a:lnTo>
                      <a:pt x="197" y="1122"/>
                    </a:lnTo>
                    <a:lnTo>
                      <a:pt x="202" y="1122"/>
                    </a:lnTo>
                    <a:lnTo>
                      <a:pt x="204" y="1123"/>
                    </a:lnTo>
                    <a:lnTo>
                      <a:pt x="202" y="1123"/>
                    </a:lnTo>
                    <a:lnTo>
                      <a:pt x="204" y="1130"/>
                    </a:lnTo>
                    <a:lnTo>
                      <a:pt x="202" y="1136"/>
                    </a:lnTo>
                    <a:lnTo>
                      <a:pt x="197" y="1136"/>
                    </a:lnTo>
                    <a:lnTo>
                      <a:pt x="199" y="1138"/>
                    </a:lnTo>
                    <a:lnTo>
                      <a:pt x="200" y="1139"/>
                    </a:lnTo>
                    <a:lnTo>
                      <a:pt x="202" y="1141"/>
                    </a:lnTo>
                    <a:lnTo>
                      <a:pt x="199" y="1141"/>
                    </a:lnTo>
                    <a:lnTo>
                      <a:pt x="197" y="1145"/>
                    </a:lnTo>
                    <a:lnTo>
                      <a:pt x="197" y="1147"/>
                    </a:lnTo>
                    <a:lnTo>
                      <a:pt x="199" y="1148"/>
                    </a:lnTo>
                    <a:lnTo>
                      <a:pt x="199" y="1150"/>
                    </a:lnTo>
                    <a:lnTo>
                      <a:pt x="199" y="1152"/>
                    </a:lnTo>
                    <a:lnTo>
                      <a:pt x="200" y="1154"/>
                    </a:lnTo>
                    <a:lnTo>
                      <a:pt x="197" y="1166"/>
                    </a:lnTo>
                    <a:lnTo>
                      <a:pt x="195" y="1166"/>
                    </a:lnTo>
                    <a:lnTo>
                      <a:pt x="191" y="1164"/>
                    </a:lnTo>
                    <a:lnTo>
                      <a:pt x="188" y="1166"/>
                    </a:lnTo>
                    <a:lnTo>
                      <a:pt x="184" y="1163"/>
                    </a:lnTo>
                    <a:lnTo>
                      <a:pt x="179" y="1170"/>
                    </a:lnTo>
                    <a:lnTo>
                      <a:pt x="175" y="1172"/>
                    </a:lnTo>
                    <a:lnTo>
                      <a:pt x="174" y="1175"/>
                    </a:lnTo>
                    <a:lnTo>
                      <a:pt x="174" y="1182"/>
                    </a:lnTo>
                    <a:lnTo>
                      <a:pt x="177" y="1180"/>
                    </a:lnTo>
                    <a:lnTo>
                      <a:pt x="181" y="1180"/>
                    </a:lnTo>
                    <a:lnTo>
                      <a:pt x="182" y="1179"/>
                    </a:lnTo>
                    <a:lnTo>
                      <a:pt x="186" y="1179"/>
                    </a:lnTo>
                    <a:lnTo>
                      <a:pt x="188" y="1179"/>
                    </a:lnTo>
                    <a:lnTo>
                      <a:pt x="188" y="1180"/>
                    </a:lnTo>
                    <a:lnTo>
                      <a:pt x="191" y="1180"/>
                    </a:lnTo>
                    <a:lnTo>
                      <a:pt x="191" y="1182"/>
                    </a:lnTo>
                    <a:lnTo>
                      <a:pt x="191" y="1184"/>
                    </a:lnTo>
                    <a:lnTo>
                      <a:pt x="188" y="1184"/>
                    </a:lnTo>
                    <a:lnTo>
                      <a:pt x="177" y="1189"/>
                    </a:lnTo>
                    <a:lnTo>
                      <a:pt x="177" y="1189"/>
                    </a:lnTo>
                    <a:lnTo>
                      <a:pt x="179" y="1191"/>
                    </a:lnTo>
                    <a:lnTo>
                      <a:pt x="177" y="1193"/>
                    </a:lnTo>
                    <a:lnTo>
                      <a:pt x="174" y="1191"/>
                    </a:lnTo>
                    <a:lnTo>
                      <a:pt x="166" y="1193"/>
                    </a:lnTo>
                    <a:lnTo>
                      <a:pt x="166" y="1195"/>
                    </a:lnTo>
                    <a:lnTo>
                      <a:pt x="168" y="1198"/>
                    </a:lnTo>
                    <a:lnTo>
                      <a:pt x="172" y="1200"/>
                    </a:lnTo>
                    <a:lnTo>
                      <a:pt x="177" y="1205"/>
                    </a:lnTo>
                    <a:lnTo>
                      <a:pt x="177" y="1207"/>
                    </a:lnTo>
                    <a:lnTo>
                      <a:pt x="174" y="1205"/>
                    </a:lnTo>
                    <a:lnTo>
                      <a:pt x="172" y="1209"/>
                    </a:lnTo>
                    <a:lnTo>
                      <a:pt x="170" y="1207"/>
                    </a:lnTo>
                    <a:lnTo>
                      <a:pt x="161" y="1222"/>
                    </a:lnTo>
                    <a:lnTo>
                      <a:pt x="152" y="1222"/>
                    </a:lnTo>
                    <a:lnTo>
                      <a:pt x="150" y="1223"/>
                    </a:lnTo>
                    <a:lnTo>
                      <a:pt x="150" y="1225"/>
                    </a:lnTo>
                    <a:lnTo>
                      <a:pt x="149" y="1227"/>
                    </a:lnTo>
                    <a:lnTo>
                      <a:pt x="156" y="1230"/>
                    </a:lnTo>
                    <a:lnTo>
                      <a:pt x="157" y="1236"/>
                    </a:lnTo>
                    <a:lnTo>
                      <a:pt x="159" y="1238"/>
                    </a:lnTo>
                    <a:lnTo>
                      <a:pt x="163" y="1239"/>
                    </a:lnTo>
                    <a:lnTo>
                      <a:pt x="165" y="1238"/>
                    </a:lnTo>
                    <a:lnTo>
                      <a:pt x="190" y="1254"/>
                    </a:lnTo>
                    <a:lnTo>
                      <a:pt x="193" y="1261"/>
                    </a:lnTo>
                    <a:lnTo>
                      <a:pt x="197" y="1261"/>
                    </a:lnTo>
                    <a:lnTo>
                      <a:pt x="200" y="1264"/>
                    </a:lnTo>
                    <a:lnTo>
                      <a:pt x="207" y="1263"/>
                    </a:lnTo>
                    <a:lnTo>
                      <a:pt x="209" y="1263"/>
                    </a:lnTo>
                    <a:lnTo>
                      <a:pt x="211" y="1263"/>
                    </a:lnTo>
                    <a:lnTo>
                      <a:pt x="216" y="1264"/>
                    </a:lnTo>
                    <a:lnTo>
                      <a:pt x="218" y="1266"/>
                    </a:lnTo>
                    <a:lnTo>
                      <a:pt x="229" y="1270"/>
                    </a:lnTo>
                    <a:lnTo>
                      <a:pt x="238" y="1270"/>
                    </a:lnTo>
                    <a:lnTo>
                      <a:pt x="243" y="1272"/>
                    </a:lnTo>
                    <a:lnTo>
                      <a:pt x="249" y="1272"/>
                    </a:lnTo>
                    <a:lnTo>
                      <a:pt x="261" y="1280"/>
                    </a:lnTo>
                    <a:lnTo>
                      <a:pt x="263" y="1282"/>
                    </a:lnTo>
                    <a:lnTo>
                      <a:pt x="265" y="1284"/>
                    </a:lnTo>
                    <a:lnTo>
                      <a:pt x="274" y="1280"/>
                    </a:lnTo>
                    <a:lnTo>
                      <a:pt x="275" y="1280"/>
                    </a:lnTo>
                    <a:lnTo>
                      <a:pt x="277" y="1280"/>
                    </a:lnTo>
                    <a:lnTo>
                      <a:pt x="281" y="1280"/>
                    </a:lnTo>
                    <a:lnTo>
                      <a:pt x="284" y="1282"/>
                    </a:lnTo>
                    <a:lnTo>
                      <a:pt x="286" y="1284"/>
                    </a:lnTo>
                    <a:lnTo>
                      <a:pt x="288" y="1284"/>
                    </a:lnTo>
                    <a:lnTo>
                      <a:pt x="290" y="1284"/>
                    </a:lnTo>
                    <a:lnTo>
                      <a:pt x="293" y="1286"/>
                    </a:lnTo>
                    <a:lnTo>
                      <a:pt x="293" y="1288"/>
                    </a:lnTo>
                    <a:lnTo>
                      <a:pt x="291" y="1293"/>
                    </a:lnTo>
                    <a:lnTo>
                      <a:pt x="297" y="1295"/>
                    </a:lnTo>
                    <a:lnTo>
                      <a:pt x="300" y="1297"/>
                    </a:lnTo>
                    <a:lnTo>
                      <a:pt x="306" y="1300"/>
                    </a:lnTo>
                    <a:lnTo>
                      <a:pt x="309" y="1300"/>
                    </a:lnTo>
                    <a:lnTo>
                      <a:pt x="311" y="1304"/>
                    </a:lnTo>
                    <a:lnTo>
                      <a:pt x="313" y="1305"/>
                    </a:lnTo>
                    <a:lnTo>
                      <a:pt x="315" y="1305"/>
                    </a:lnTo>
                    <a:lnTo>
                      <a:pt x="318" y="1313"/>
                    </a:lnTo>
                    <a:lnTo>
                      <a:pt x="325" y="1313"/>
                    </a:lnTo>
                    <a:lnTo>
                      <a:pt x="327" y="1313"/>
                    </a:lnTo>
                    <a:lnTo>
                      <a:pt x="329" y="1311"/>
                    </a:lnTo>
                    <a:lnTo>
                      <a:pt x="331" y="1307"/>
                    </a:lnTo>
                    <a:lnTo>
                      <a:pt x="334" y="1305"/>
                    </a:lnTo>
                    <a:lnTo>
                      <a:pt x="338" y="1300"/>
                    </a:lnTo>
                    <a:lnTo>
                      <a:pt x="334" y="1298"/>
                    </a:lnTo>
                    <a:lnTo>
                      <a:pt x="322" y="1273"/>
                    </a:lnTo>
                    <a:lnTo>
                      <a:pt x="322" y="1268"/>
                    </a:lnTo>
                    <a:lnTo>
                      <a:pt x="323" y="1259"/>
                    </a:lnTo>
                    <a:lnTo>
                      <a:pt x="323" y="1255"/>
                    </a:lnTo>
                    <a:lnTo>
                      <a:pt x="320" y="1261"/>
                    </a:lnTo>
                    <a:lnTo>
                      <a:pt x="320" y="1259"/>
                    </a:lnTo>
                    <a:lnTo>
                      <a:pt x="318" y="1255"/>
                    </a:lnTo>
                    <a:lnTo>
                      <a:pt x="313" y="1245"/>
                    </a:lnTo>
                    <a:lnTo>
                      <a:pt x="309" y="1245"/>
                    </a:lnTo>
                    <a:lnTo>
                      <a:pt x="307" y="1241"/>
                    </a:lnTo>
                    <a:lnTo>
                      <a:pt x="311" y="1236"/>
                    </a:lnTo>
                    <a:lnTo>
                      <a:pt x="311" y="1234"/>
                    </a:lnTo>
                    <a:lnTo>
                      <a:pt x="313" y="1230"/>
                    </a:lnTo>
                    <a:lnTo>
                      <a:pt x="315" y="1230"/>
                    </a:lnTo>
                    <a:lnTo>
                      <a:pt x="315" y="1229"/>
                    </a:lnTo>
                    <a:lnTo>
                      <a:pt x="315" y="1227"/>
                    </a:lnTo>
                    <a:lnTo>
                      <a:pt x="318" y="1223"/>
                    </a:lnTo>
                    <a:lnTo>
                      <a:pt x="320" y="1214"/>
                    </a:lnTo>
                    <a:lnTo>
                      <a:pt x="322" y="1214"/>
                    </a:lnTo>
                    <a:lnTo>
                      <a:pt x="323" y="1205"/>
                    </a:lnTo>
                    <a:lnTo>
                      <a:pt x="320" y="1200"/>
                    </a:lnTo>
                    <a:lnTo>
                      <a:pt x="327" y="1202"/>
                    </a:lnTo>
                    <a:lnTo>
                      <a:pt x="327" y="1204"/>
                    </a:lnTo>
                    <a:lnTo>
                      <a:pt x="331" y="1211"/>
                    </a:lnTo>
                    <a:lnTo>
                      <a:pt x="332" y="1211"/>
                    </a:lnTo>
                    <a:lnTo>
                      <a:pt x="334" y="1211"/>
                    </a:lnTo>
                    <a:lnTo>
                      <a:pt x="336" y="1211"/>
                    </a:lnTo>
                    <a:lnTo>
                      <a:pt x="340" y="1202"/>
                    </a:lnTo>
                    <a:lnTo>
                      <a:pt x="341" y="1202"/>
                    </a:lnTo>
                    <a:lnTo>
                      <a:pt x="338" y="1200"/>
                    </a:lnTo>
                    <a:lnTo>
                      <a:pt x="338" y="1198"/>
                    </a:lnTo>
                    <a:lnTo>
                      <a:pt x="336" y="1198"/>
                    </a:lnTo>
                    <a:lnTo>
                      <a:pt x="332" y="1198"/>
                    </a:lnTo>
                    <a:lnTo>
                      <a:pt x="331" y="1197"/>
                    </a:lnTo>
                    <a:lnTo>
                      <a:pt x="331" y="1195"/>
                    </a:lnTo>
                    <a:lnTo>
                      <a:pt x="332" y="1193"/>
                    </a:lnTo>
                    <a:lnTo>
                      <a:pt x="332" y="1191"/>
                    </a:lnTo>
                    <a:lnTo>
                      <a:pt x="334" y="1191"/>
                    </a:lnTo>
                    <a:lnTo>
                      <a:pt x="338" y="1191"/>
                    </a:lnTo>
                    <a:lnTo>
                      <a:pt x="341" y="1191"/>
                    </a:lnTo>
                    <a:lnTo>
                      <a:pt x="338" y="1175"/>
                    </a:lnTo>
                    <a:lnTo>
                      <a:pt x="336" y="1173"/>
                    </a:lnTo>
                    <a:lnTo>
                      <a:pt x="332" y="1168"/>
                    </a:lnTo>
                    <a:lnTo>
                      <a:pt x="331" y="1166"/>
                    </a:lnTo>
                    <a:lnTo>
                      <a:pt x="323" y="1166"/>
                    </a:lnTo>
                    <a:lnTo>
                      <a:pt x="320" y="1166"/>
                    </a:lnTo>
                    <a:lnTo>
                      <a:pt x="320" y="1168"/>
                    </a:lnTo>
                    <a:lnTo>
                      <a:pt x="316" y="1164"/>
                    </a:lnTo>
                    <a:lnTo>
                      <a:pt x="316" y="1163"/>
                    </a:lnTo>
                    <a:lnTo>
                      <a:pt x="315" y="1161"/>
                    </a:lnTo>
                    <a:lnTo>
                      <a:pt x="316" y="1159"/>
                    </a:lnTo>
                    <a:lnTo>
                      <a:pt x="315" y="1155"/>
                    </a:lnTo>
                    <a:lnTo>
                      <a:pt x="315" y="1154"/>
                    </a:lnTo>
                    <a:lnTo>
                      <a:pt x="306" y="1152"/>
                    </a:lnTo>
                    <a:lnTo>
                      <a:pt x="309" y="1138"/>
                    </a:lnTo>
                    <a:lnTo>
                      <a:pt x="313" y="1136"/>
                    </a:lnTo>
                    <a:lnTo>
                      <a:pt x="315" y="1134"/>
                    </a:lnTo>
                    <a:lnTo>
                      <a:pt x="315" y="1132"/>
                    </a:lnTo>
                    <a:lnTo>
                      <a:pt x="311" y="1129"/>
                    </a:lnTo>
                    <a:lnTo>
                      <a:pt x="313" y="1116"/>
                    </a:lnTo>
                    <a:lnTo>
                      <a:pt x="318" y="1113"/>
                    </a:lnTo>
                    <a:lnTo>
                      <a:pt x="318" y="1111"/>
                    </a:lnTo>
                    <a:lnTo>
                      <a:pt x="318" y="1109"/>
                    </a:lnTo>
                    <a:lnTo>
                      <a:pt x="320" y="1107"/>
                    </a:lnTo>
                    <a:lnTo>
                      <a:pt x="320" y="1104"/>
                    </a:lnTo>
                    <a:lnTo>
                      <a:pt x="320" y="1102"/>
                    </a:lnTo>
                    <a:lnTo>
                      <a:pt x="322" y="1100"/>
                    </a:lnTo>
                    <a:lnTo>
                      <a:pt x="323" y="1102"/>
                    </a:lnTo>
                    <a:lnTo>
                      <a:pt x="323" y="1104"/>
                    </a:lnTo>
                    <a:lnTo>
                      <a:pt x="329" y="1107"/>
                    </a:lnTo>
                    <a:lnTo>
                      <a:pt x="332" y="1118"/>
                    </a:lnTo>
                    <a:lnTo>
                      <a:pt x="336" y="1118"/>
                    </a:lnTo>
                    <a:lnTo>
                      <a:pt x="343" y="1113"/>
                    </a:lnTo>
                    <a:lnTo>
                      <a:pt x="338" y="1097"/>
                    </a:lnTo>
                    <a:lnTo>
                      <a:pt x="341" y="1098"/>
                    </a:lnTo>
                    <a:lnTo>
                      <a:pt x="350" y="1091"/>
                    </a:lnTo>
                    <a:lnTo>
                      <a:pt x="352" y="1089"/>
                    </a:lnTo>
                    <a:lnTo>
                      <a:pt x="352" y="1084"/>
                    </a:lnTo>
                    <a:lnTo>
                      <a:pt x="354" y="1084"/>
                    </a:lnTo>
                    <a:lnTo>
                      <a:pt x="357" y="1084"/>
                    </a:lnTo>
                    <a:lnTo>
                      <a:pt x="359" y="1084"/>
                    </a:lnTo>
                    <a:lnTo>
                      <a:pt x="361" y="1082"/>
                    </a:lnTo>
                    <a:lnTo>
                      <a:pt x="365" y="1080"/>
                    </a:lnTo>
                    <a:lnTo>
                      <a:pt x="366" y="1079"/>
                    </a:lnTo>
                    <a:lnTo>
                      <a:pt x="368" y="1077"/>
                    </a:lnTo>
                    <a:lnTo>
                      <a:pt x="370" y="1075"/>
                    </a:lnTo>
                    <a:lnTo>
                      <a:pt x="370" y="1073"/>
                    </a:lnTo>
                    <a:lnTo>
                      <a:pt x="372" y="1072"/>
                    </a:lnTo>
                    <a:lnTo>
                      <a:pt x="377" y="1070"/>
                    </a:lnTo>
                    <a:lnTo>
                      <a:pt x="381" y="1070"/>
                    </a:lnTo>
                    <a:lnTo>
                      <a:pt x="382" y="1075"/>
                    </a:lnTo>
                    <a:lnTo>
                      <a:pt x="388" y="1073"/>
                    </a:lnTo>
                    <a:lnTo>
                      <a:pt x="390" y="1075"/>
                    </a:lnTo>
                    <a:lnTo>
                      <a:pt x="390" y="1073"/>
                    </a:lnTo>
                    <a:lnTo>
                      <a:pt x="391" y="1072"/>
                    </a:lnTo>
                    <a:lnTo>
                      <a:pt x="391" y="1068"/>
                    </a:lnTo>
                    <a:lnTo>
                      <a:pt x="395" y="1070"/>
                    </a:lnTo>
                    <a:lnTo>
                      <a:pt x="397" y="1068"/>
                    </a:lnTo>
                    <a:lnTo>
                      <a:pt x="398" y="1068"/>
                    </a:lnTo>
                    <a:lnTo>
                      <a:pt x="400" y="1073"/>
                    </a:lnTo>
                    <a:lnTo>
                      <a:pt x="402" y="1075"/>
                    </a:lnTo>
                    <a:lnTo>
                      <a:pt x="407" y="1073"/>
                    </a:lnTo>
                    <a:lnTo>
                      <a:pt x="409" y="1075"/>
                    </a:lnTo>
                    <a:lnTo>
                      <a:pt x="413" y="1073"/>
                    </a:lnTo>
                    <a:lnTo>
                      <a:pt x="416" y="1073"/>
                    </a:lnTo>
                    <a:lnTo>
                      <a:pt x="420" y="1077"/>
                    </a:lnTo>
                    <a:lnTo>
                      <a:pt x="422" y="1080"/>
                    </a:lnTo>
                    <a:lnTo>
                      <a:pt x="427" y="1084"/>
                    </a:lnTo>
                    <a:lnTo>
                      <a:pt x="429" y="1086"/>
                    </a:lnTo>
                    <a:lnTo>
                      <a:pt x="429" y="1088"/>
                    </a:lnTo>
                    <a:lnTo>
                      <a:pt x="432" y="1091"/>
                    </a:lnTo>
                    <a:lnTo>
                      <a:pt x="432" y="1097"/>
                    </a:lnTo>
                    <a:lnTo>
                      <a:pt x="434" y="1098"/>
                    </a:lnTo>
                    <a:lnTo>
                      <a:pt x="436" y="1098"/>
                    </a:lnTo>
                    <a:lnTo>
                      <a:pt x="436" y="1091"/>
                    </a:lnTo>
                    <a:lnTo>
                      <a:pt x="434" y="1089"/>
                    </a:lnTo>
                    <a:lnTo>
                      <a:pt x="436" y="1088"/>
                    </a:lnTo>
                    <a:lnTo>
                      <a:pt x="440" y="1088"/>
                    </a:lnTo>
                    <a:lnTo>
                      <a:pt x="440" y="1089"/>
                    </a:lnTo>
                    <a:lnTo>
                      <a:pt x="441" y="1091"/>
                    </a:lnTo>
                    <a:lnTo>
                      <a:pt x="441" y="1093"/>
                    </a:lnTo>
                    <a:lnTo>
                      <a:pt x="443" y="1095"/>
                    </a:lnTo>
                    <a:lnTo>
                      <a:pt x="452" y="1098"/>
                    </a:lnTo>
                    <a:lnTo>
                      <a:pt x="456" y="1098"/>
                    </a:lnTo>
                    <a:lnTo>
                      <a:pt x="461" y="1093"/>
                    </a:lnTo>
                    <a:lnTo>
                      <a:pt x="461" y="1091"/>
                    </a:lnTo>
                    <a:lnTo>
                      <a:pt x="463" y="1089"/>
                    </a:lnTo>
                    <a:lnTo>
                      <a:pt x="465" y="1089"/>
                    </a:lnTo>
                    <a:lnTo>
                      <a:pt x="466" y="1088"/>
                    </a:lnTo>
                    <a:lnTo>
                      <a:pt x="468" y="1089"/>
                    </a:lnTo>
                    <a:lnTo>
                      <a:pt x="470" y="1086"/>
                    </a:lnTo>
                    <a:lnTo>
                      <a:pt x="473" y="1088"/>
                    </a:lnTo>
                    <a:lnTo>
                      <a:pt x="475" y="1086"/>
                    </a:lnTo>
                    <a:lnTo>
                      <a:pt x="481" y="1091"/>
                    </a:lnTo>
                    <a:lnTo>
                      <a:pt x="486" y="1088"/>
                    </a:lnTo>
                    <a:lnTo>
                      <a:pt x="486" y="1086"/>
                    </a:lnTo>
                    <a:lnTo>
                      <a:pt x="491" y="1086"/>
                    </a:lnTo>
                    <a:lnTo>
                      <a:pt x="493" y="1084"/>
                    </a:lnTo>
                    <a:lnTo>
                      <a:pt x="497" y="1086"/>
                    </a:lnTo>
                    <a:lnTo>
                      <a:pt x="498" y="1088"/>
                    </a:lnTo>
                    <a:lnTo>
                      <a:pt x="498" y="1093"/>
                    </a:lnTo>
                    <a:lnTo>
                      <a:pt x="502" y="1097"/>
                    </a:lnTo>
                    <a:lnTo>
                      <a:pt x="507" y="1097"/>
                    </a:lnTo>
                    <a:lnTo>
                      <a:pt x="511" y="1097"/>
                    </a:lnTo>
                    <a:lnTo>
                      <a:pt x="511" y="1097"/>
                    </a:lnTo>
                    <a:lnTo>
                      <a:pt x="513" y="1100"/>
                    </a:lnTo>
                    <a:lnTo>
                      <a:pt x="518" y="1100"/>
                    </a:lnTo>
                    <a:lnTo>
                      <a:pt x="520" y="1098"/>
                    </a:lnTo>
                    <a:lnTo>
                      <a:pt x="522" y="1091"/>
                    </a:lnTo>
                    <a:lnTo>
                      <a:pt x="525" y="1093"/>
                    </a:lnTo>
                    <a:lnTo>
                      <a:pt x="527" y="1097"/>
                    </a:lnTo>
                    <a:lnTo>
                      <a:pt x="538" y="1097"/>
                    </a:lnTo>
                    <a:lnTo>
                      <a:pt x="540" y="1095"/>
                    </a:lnTo>
                    <a:lnTo>
                      <a:pt x="543" y="1093"/>
                    </a:lnTo>
                    <a:lnTo>
                      <a:pt x="548" y="1080"/>
                    </a:lnTo>
                    <a:lnTo>
                      <a:pt x="547" y="1077"/>
                    </a:lnTo>
                    <a:lnTo>
                      <a:pt x="538" y="1075"/>
                    </a:lnTo>
                    <a:lnTo>
                      <a:pt x="534" y="1072"/>
                    </a:lnTo>
                    <a:lnTo>
                      <a:pt x="527" y="1070"/>
                    </a:lnTo>
                    <a:lnTo>
                      <a:pt x="527" y="1068"/>
                    </a:lnTo>
                    <a:lnTo>
                      <a:pt x="527" y="1066"/>
                    </a:lnTo>
                    <a:lnTo>
                      <a:pt x="522" y="1064"/>
                    </a:lnTo>
                    <a:lnTo>
                      <a:pt x="522" y="1063"/>
                    </a:lnTo>
                    <a:lnTo>
                      <a:pt x="523" y="1063"/>
                    </a:lnTo>
                    <a:lnTo>
                      <a:pt x="527" y="1059"/>
                    </a:lnTo>
                    <a:lnTo>
                      <a:pt x="536" y="1055"/>
                    </a:lnTo>
                    <a:lnTo>
                      <a:pt x="538" y="1054"/>
                    </a:lnTo>
                    <a:lnTo>
                      <a:pt x="538" y="1050"/>
                    </a:lnTo>
                    <a:lnTo>
                      <a:pt x="532" y="1043"/>
                    </a:lnTo>
                    <a:lnTo>
                      <a:pt x="534" y="1041"/>
                    </a:lnTo>
                    <a:lnTo>
                      <a:pt x="536" y="1039"/>
                    </a:lnTo>
                    <a:lnTo>
                      <a:pt x="538" y="1038"/>
                    </a:lnTo>
                    <a:lnTo>
                      <a:pt x="540" y="1036"/>
                    </a:lnTo>
                    <a:lnTo>
                      <a:pt x="541" y="1036"/>
                    </a:lnTo>
                    <a:lnTo>
                      <a:pt x="543" y="1036"/>
                    </a:lnTo>
                    <a:lnTo>
                      <a:pt x="547" y="1036"/>
                    </a:lnTo>
                    <a:lnTo>
                      <a:pt x="548" y="1036"/>
                    </a:lnTo>
                    <a:lnTo>
                      <a:pt x="552" y="1036"/>
                    </a:lnTo>
                    <a:lnTo>
                      <a:pt x="556" y="1036"/>
                    </a:lnTo>
                    <a:lnTo>
                      <a:pt x="556" y="1034"/>
                    </a:lnTo>
                    <a:lnTo>
                      <a:pt x="556" y="1032"/>
                    </a:lnTo>
                    <a:lnTo>
                      <a:pt x="550" y="1029"/>
                    </a:lnTo>
                    <a:lnTo>
                      <a:pt x="541" y="1029"/>
                    </a:lnTo>
                    <a:lnTo>
                      <a:pt x="540" y="1025"/>
                    </a:lnTo>
                    <a:lnTo>
                      <a:pt x="541" y="1023"/>
                    </a:lnTo>
                    <a:lnTo>
                      <a:pt x="543" y="1023"/>
                    </a:lnTo>
                    <a:lnTo>
                      <a:pt x="545" y="1023"/>
                    </a:lnTo>
                    <a:lnTo>
                      <a:pt x="547" y="1020"/>
                    </a:lnTo>
                    <a:lnTo>
                      <a:pt x="545" y="1018"/>
                    </a:lnTo>
                    <a:lnTo>
                      <a:pt x="543" y="1020"/>
                    </a:lnTo>
                    <a:lnTo>
                      <a:pt x="538" y="1020"/>
                    </a:lnTo>
                    <a:lnTo>
                      <a:pt x="538" y="1018"/>
                    </a:lnTo>
                    <a:lnTo>
                      <a:pt x="538" y="1016"/>
                    </a:lnTo>
                    <a:lnTo>
                      <a:pt x="540" y="1014"/>
                    </a:lnTo>
                    <a:lnTo>
                      <a:pt x="538" y="1011"/>
                    </a:lnTo>
                    <a:lnTo>
                      <a:pt x="541" y="1011"/>
                    </a:lnTo>
                    <a:lnTo>
                      <a:pt x="543" y="1007"/>
                    </a:lnTo>
                    <a:lnTo>
                      <a:pt x="545" y="1007"/>
                    </a:lnTo>
                    <a:lnTo>
                      <a:pt x="547" y="1011"/>
                    </a:lnTo>
                    <a:lnTo>
                      <a:pt x="548" y="1009"/>
                    </a:lnTo>
                    <a:lnTo>
                      <a:pt x="552" y="1009"/>
                    </a:lnTo>
                    <a:lnTo>
                      <a:pt x="554" y="1009"/>
                    </a:lnTo>
                    <a:lnTo>
                      <a:pt x="561" y="1009"/>
                    </a:lnTo>
                    <a:lnTo>
                      <a:pt x="563" y="1011"/>
                    </a:lnTo>
                    <a:lnTo>
                      <a:pt x="565" y="1007"/>
                    </a:lnTo>
                    <a:lnTo>
                      <a:pt x="568" y="1007"/>
                    </a:lnTo>
                    <a:lnTo>
                      <a:pt x="572" y="1007"/>
                    </a:lnTo>
                    <a:lnTo>
                      <a:pt x="573" y="1005"/>
                    </a:lnTo>
                    <a:lnTo>
                      <a:pt x="577" y="1005"/>
                    </a:lnTo>
                    <a:lnTo>
                      <a:pt x="581" y="1002"/>
                    </a:lnTo>
                    <a:lnTo>
                      <a:pt x="582" y="1004"/>
                    </a:lnTo>
                    <a:lnTo>
                      <a:pt x="584" y="1004"/>
                    </a:lnTo>
                    <a:lnTo>
                      <a:pt x="586" y="1004"/>
                    </a:lnTo>
                    <a:lnTo>
                      <a:pt x="588" y="1002"/>
                    </a:lnTo>
                    <a:lnTo>
                      <a:pt x="591" y="1000"/>
                    </a:lnTo>
                    <a:lnTo>
                      <a:pt x="593" y="1000"/>
                    </a:lnTo>
                    <a:lnTo>
                      <a:pt x="597" y="1000"/>
                    </a:lnTo>
                    <a:lnTo>
                      <a:pt x="598" y="998"/>
                    </a:lnTo>
                    <a:lnTo>
                      <a:pt x="600" y="998"/>
                    </a:lnTo>
                    <a:lnTo>
                      <a:pt x="602" y="1000"/>
                    </a:lnTo>
                    <a:lnTo>
                      <a:pt x="606" y="993"/>
                    </a:lnTo>
                    <a:lnTo>
                      <a:pt x="607" y="991"/>
                    </a:lnTo>
                    <a:lnTo>
                      <a:pt x="609" y="991"/>
                    </a:lnTo>
                    <a:lnTo>
                      <a:pt x="613" y="991"/>
                    </a:lnTo>
                    <a:lnTo>
                      <a:pt x="618" y="991"/>
                    </a:lnTo>
                    <a:lnTo>
                      <a:pt x="618" y="991"/>
                    </a:lnTo>
                    <a:lnTo>
                      <a:pt x="645" y="984"/>
                    </a:lnTo>
                    <a:lnTo>
                      <a:pt x="647" y="982"/>
                    </a:lnTo>
                    <a:lnTo>
                      <a:pt x="650" y="982"/>
                    </a:lnTo>
                    <a:lnTo>
                      <a:pt x="652" y="982"/>
                    </a:lnTo>
                    <a:lnTo>
                      <a:pt x="654" y="980"/>
                    </a:lnTo>
                    <a:lnTo>
                      <a:pt x="654" y="975"/>
                    </a:lnTo>
                    <a:lnTo>
                      <a:pt x="656" y="975"/>
                    </a:lnTo>
                    <a:lnTo>
                      <a:pt x="657" y="975"/>
                    </a:lnTo>
                    <a:lnTo>
                      <a:pt x="659" y="973"/>
                    </a:lnTo>
                    <a:lnTo>
                      <a:pt x="661" y="972"/>
                    </a:lnTo>
                    <a:lnTo>
                      <a:pt x="665" y="972"/>
                    </a:lnTo>
                    <a:lnTo>
                      <a:pt x="665" y="970"/>
                    </a:lnTo>
                    <a:lnTo>
                      <a:pt x="668" y="970"/>
                    </a:lnTo>
                    <a:lnTo>
                      <a:pt x="670" y="972"/>
                    </a:lnTo>
                    <a:lnTo>
                      <a:pt x="672" y="972"/>
                    </a:lnTo>
                    <a:lnTo>
                      <a:pt x="673" y="972"/>
                    </a:lnTo>
                    <a:lnTo>
                      <a:pt x="675" y="972"/>
                    </a:lnTo>
                    <a:lnTo>
                      <a:pt x="679" y="972"/>
                    </a:lnTo>
                    <a:lnTo>
                      <a:pt x="681" y="973"/>
                    </a:lnTo>
                    <a:lnTo>
                      <a:pt x="684" y="977"/>
                    </a:lnTo>
                    <a:lnTo>
                      <a:pt x="688" y="973"/>
                    </a:lnTo>
                    <a:lnTo>
                      <a:pt x="693" y="973"/>
                    </a:lnTo>
                    <a:lnTo>
                      <a:pt x="695" y="973"/>
                    </a:lnTo>
                    <a:lnTo>
                      <a:pt x="697" y="975"/>
                    </a:lnTo>
                    <a:lnTo>
                      <a:pt x="697" y="979"/>
                    </a:lnTo>
                    <a:lnTo>
                      <a:pt x="697" y="986"/>
                    </a:lnTo>
                    <a:lnTo>
                      <a:pt x="698" y="988"/>
                    </a:lnTo>
                    <a:lnTo>
                      <a:pt x="702" y="991"/>
                    </a:lnTo>
                    <a:lnTo>
                      <a:pt x="700" y="993"/>
                    </a:lnTo>
                    <a:lnTo>
                      <a:pt x="700" y="997"/>
                    </a:lnTo>
                    <a:lnTo>
                      <a:pt x="698" y="1002"/>
                    </a:lnTo>
                    <a:lnTo>
                      <a:pt x="698" y="1004"/>
                    </a:lnTo>
                    <a:lnTo>
                      <a:pt x="700" y="1005"/>
                    </a:lnTo>
                    <a:lnTo>
                      <a:pt x="704" y="1004"/>
                    </a:lnTo>
                    <a:lnTo>
                      <a:pt x="706" y="1005"/>
                    </a:lnTo>
                    <a:lnTo>
                      <a:pt x="709" y="1005"/>
                    </a:lnTo>
                    <a:lnTo>
                      <a:pt x="709" y="1004"/>
                    </a:lnTo>
                    <a:lnTo>
                      <a:pt x="713" y="1002"/>
                    </a:lnTo>
                    <a:lnTo>
                      <a:pt x="715" y="1004"/>
                    </a:lnTo>
                    <a:lnTo>
                      <a:pt x="715" y="998"/>
                    </a:lnTo>
                    <a:lnTo>
                      <a:pt x="716" y="1000"/>
                    </a:lnTo>
                    <a:lnTo>
                      <a:pt x="718" y="1004"/>
                    </a:lnTo>
                    <a:lnTo>
                      <a:pt x="720" y="1005"/>
                    </a:lnTo>
                    <a:lnTo>
                      <a:pt x="720" y="1007"/>
                    </a:lnTo>
                    <a:lnTo>
                      <a:pt x="720" y="1011"/>
                    </a:lnTo>
                    <a:lnTo>
                      <a:pt x="723" y="1011"/>
                    </a:lnTo>
                    <a:lnTo>
                      <a:pt x="723" y="1009"/>
                    </a:lnTo>
                    <a:lnTo>
                      <a:pt x="722" y="1007"/>
                    </a:lnTo>
                    <a:lnTo>
                      <a:pt x="723" y="1005"/>
                    </a:lnTo>
                    <a:lnTo>
                      <a:pt x="729" y="1007"/>
                    </a:lnTo>
                    <a:lnTo>
                      <a:pt x="731" y="1007"/>
                    </a:lnTo>
                    <a:lnTo>
                      <a:pt x="732" y="1009"/>
                    </a:lnTo>
                    <a:lnTo>
                      <a:pt x="734" y="1011"/>
                    </a:lnTo>
                    <a:lnTo>
                      <a:pt x="736" y="1011"/>
                    </a:lnTo>
                    <a:lnTo>
                      <a:pt x="738" y="1009"/>
                    </a:lnTo>
                    <a:lnTo>
                      <a:pt x="740" y="1007"/>
                    </a:lnTo>
                    <a:lnTo>
                      <a:pt x="741" y="1009"/>
                    </a:lnTo>
                    <a:lnTo>
                      <a:pt x="741" y="1013"/>
                    </a:lnTo>
                    <a:lnTo>
                      <a:pt x="738" y="1013"/>
                    </a:lnTo>
                    <a:lnTo>
                      <a:pt x="736" y="1014"/>
                    </a:lnTo>
                    <a:lnTo>
                      <a:pt x="734" y="1016"/>
                    </a:lnTo>
                    <a:lnTo>
                      <a:pt x="734" y="1018"/>
                    </a:lnTo>
                    <a:lnTo>
                      <a:pt x="734" y="1022"/>
                    </a:lnTo>
                    <a:lnTo>
                      <a:pt x="736" y="1023"/>
                    </a:lnTo>
                    <a:lnTo>
                      <a:pt x="738" y="1023"/>
                    </a:lnTo>
                    <a:lnTo>
                      <a:pt x="740" y="1022"/>
                    </a:lnTo>
                    <a:lnTo>
                      <a:pt x="745" y="1020"/>
                    </a:lnTo>
                    <a:lnTo>
                      <a:pt x="747" y="1020"/>
                    </a:lnTo>
                    <a:lnTo>
                      <a:pt x="748" y="1020"/>
                    </a:lnTo>
                    <a:lnTo>
                      <a:pt x="750" y="1022"/>
                    </a:lnTo>
                    <a:lnTo>
                      <a:pt x="752" y="1022"/>
                    </a:lnTo>
                    <a:lnTo>
                      <a:pt x="752" y="1020"/>
                    </a:lnTo>
                    <a:lnTo>
                      <a:pt x="754" y="1018"/>
                    </a:lnTo>
                    <a:lnTo>
                      <a:pt x="756" y="1018"/>
                    </a:lnTo>
                    <a:lnTo>
                      <a:pt x="759" y="1014"/>
                    </a:lnTo>
                    <a:lnTo>
                      <a:pt x="763" y="1013"/>
                    </a:lnTo>
                    <a:lnTo>
                      <a:pt x="766" y="1011"/>
                    </a:lnTo>
                    <a:lnTo>
                      <a:pt x="768" y="1005"/>
                    </a:lnTo>
                    <a:lnTo>
                      <a:pt x="770" y="1004"/>
                    </a:lnTo>
                    <a:lnTo>
                      <a:pt x="773" y="1005"/>
                    </a:lnTo>
                    <a:lnTo>
                      <a:pt x="779" y="1002"/>
                    </a:lnTo>
                    <a:lnTo>
                      <a:pt x="781" y="1000"/>
                    </a:lnTo>
                    <a:lnTo>
                      <a:pt x="786" y="1000"/>
                    </a:lnTo>
                    <a:lnTo>
                      <a:pt x="790" y="998"/>
                    </a:lnTo>
                    <a:lnTo>
                      <a:pt x="791" y="1000"/>
                    </a:lnTo>
                    <a:lnTo>
                      <a:pt x="791" y="1002"/>
                    </a:lnTo>
                    <a:lnTo>
                      <a:pt x="790" y="1004"/>
                    </a:lnTo>
                    <a:lnTo>
                      <a:pt x="788" y="1005"/>
                    </a:lnTo>
                    <a:lnTo>
                      <a:pt x="784" y="1005"/>
                    </a:lnTo>
                    <a:lnTo>
                      <a:pt x="784" y="1007"/>
                    </a:lnTo>
                    <a:lnTo>
                      <a:pt x="786" y="1009"/>
                    </a:lnTo>
                    <a:lnTo>
                      <a:pt x="788" y="1011"/>
                    </a:lnTo>
                    <a:lnTo>
                      <a:pt x="807" y="1029"/>
                    </a:lnTo>
                    <a:lnTo>
                      <a:pt x="843" y="1093"/>
                    </a:lnTo>
                    <a:lnTo>
                      <a:pt x="847" y="1089"/>
                    </a:lnTo>
                    <a:lnTo>
                      <a:pt x="848" y="1088"/>
                    </a:lnTo>
                    <a:lnTo>
                      <a:pt x="848" y="1086"/>
                    </a:lnTo>
                    <a:lnTo>
                      <a:pt x="850" y="1082"/>
                    </a:lnTo>
                    <a:lnTo>
                      <a:pt x="854" y="1080"/>
                    </a:lnTo>
                    <a:lnTo>
                      <a:pt x="856" y="1084"/>
                    </a:lnTo>
                    <a:lnTo>
                      <a:pt x="857" y="1084"/>
                    </a:lnTo>
                    <a:lnTo>
                      <a:pt x="861" y="1086"/>
                    </a:lnTo>
                    <a:lnTo>
                      <a:pt x="861" y="1088"/>
                    </a:lnTo>
                    <a:lnTo>
                      <a:pt x="861" y="1091"/>
                    </a:lnTo>
                    <a:lnTo>
                      <a:pt x="863" y="1091"/>
                    </a:lnTo>
                    <a:lnTo>
                      <a:pt x="865" y="1095"/>
                    </a:lnTo>
                    <a:lnTo>
                      <a:pt x="872" y="1093"/>
                    </a:lnTo>
                    <a:lnTo>
                      <a:pt x="877" y="1095"/>
                    </a:lnTo>
                    <a:lnTo>
                      <a:pt x="879" y="1095"/>
                    </a:lnTo>
                    <a:lnTo>
                      <a:pt x="882" y="1095"/>
                    </a:lnTo>
                    <a:lnTo>
                      <a:pt x="884" y="1093"/>
                    </a:lnTo>
                    <a:lnTo>
                      <a:pt x="886" y="1091"/>
                    </a:lnTo>
                    <a:lnTo>
                      <a:pt x="888" y="1091"/>
                    </a:lnTo>
                    <a:lnTo>
                      <a:pt x="890" y="1091"/>
                    </a:lnTo>
                    <a:lnTo>
                      <a:pt x="891" y="1089"/>
                    </a:lnTo>
                    <a:lnTo>
                      <a:pt x="893" y="1088"/>
                    </a:lnTo>
                    <a:lnTo>
                      <a:pt x="898" y="1089"/>
                    </a:lnTo>
                    <a:lnTo>
                      <a:pt x="900" y="1089"/>
                    </a:lnTo>
                    <a:lnTo>
                      <a:pt x="900" y="1091"/>
                    </a:lnTo>
                    <a:lnTo>
                      <a:pt x="902" y="1093"/>
                    </a:lnTo>
                    <a:lnTo>
                      <a:pt x="906" y="1097"/>
                    </a:lnTo>
                    <a:lnTo>
                      <a:pt x="907" y="1098"/>
                    </a:lnTo>
                    <a:lnTo>
                      <a:pt x="909" y="1100"/>
                    </a:lnTo>
                    <a:lnTo>
                      <a:pt x="909" y="1102"/>
                    </a:lnTo>
                    <a:lnTo>
                      <a:pt x="909" y="1105"/>
                    </a:lnTo>
                    <a:lnTo>
                      <a:pt x="909" y="1107"/>
                    </a:lnTo>
                    <a:lnTo>
                      <a:pt x="913" y="1107"/>
                    </a:lnTo>
                    <a:lnTo>
                      <a:pt x="918" y="1111"/>
                    </a:lnTo>
                    <a:lnTo>
                      <a:pt x="920" y="1113"/>
                    </a:lnTo>
                    <a:lnTo>
                      <a:pt x="920" y="1114"/>
                    </a:lnTo>
                    <a:lnTo>
                      <a:pt x="922" y="1116"/>
                    </a:lnTo>
                    <a:lnTo>
                      <a:pt x="923" y="1118"/>
                    </a:lnTo>
                    <a:lnTo>
                      <a:pt x="925" y="1122"/>
                    </a:lnTo>
                    <a:lnTo>
                      <a:pt x="927" y="1123"/>
                    </a:lnTo>
                    <a:lnTo>
                      <a:pt x="932" y="1123"/>
                    </a:lnTo>
                    <a:lnTo>
                      <a:pt x="936" y="1125"/>
                    </a:lnTo>
                    <a:lnTo>
                      <a:pt x="941" y="1125"/>
                    </a:lnTo>
                    <a:lnTo>
                      <a:pt x="941" y="1123"/>
                    </a:lnTo>
                    <a:lnTo>
                      <a:pt x="943" y="1122"/>
                    </a:lnTo>
                    <a:lnTo>
                      <a:pt x="948" y="1120"/>
                    </a:lnTo>
                    <a:lnTo>
                      <a:pt x="948" y="1123"/>
                    </a:lnTo>
                    <a:lnTo>
                      <a:pt x="950" y="1125"/>
                    </a:lnTo>
                    <a:lnTo>
                      <a:pt x="952" y="1127"/>
                    </a:lnTo>
                    <a:lnTo>
                      <a:pt x="954" y="1130"/>
                    </a:lnTo>
                    <a:lnTo>
                      <a:pt x="956" y="1132"/>
                    </a:lnTo>
                    <a:lnTo>
                      <a:pt x="956" y="1134"/>
                    </a:lnTo>
                    <a:lnTo>
                      <a:pt x="954" y="1141"/>
                    </a:lnTo>
                    <a:lnTo>
                      <a:pt x="959" y="1143"/>
                    </a:lnTo>
                    <a:lnTo>
                      <a:pt x="964" y="1139"/>
                    </a:lnTo>
                    <a:lnTo>
                      <a:pt x="966" y="1139"/>
                    </a:lnTo>
                    <a:lnTo>
                      <a:pt x="970" y="1132"/>
                    </a:lnTo>
                    <a:lnTo>
                      <a:pt x="975" y="1127"/>
                    </a:lnTo>
                    <a:lnTo>
                      <a:pt x="984" y="1123"/>
                    </a:lnTo>
                    <a:lnTo>
                      <a:pt x="1011" y="1105"/>
                    </a:lnTo>
                    <a:lnTo>
                      <a:pt x="1038" y="1098"/>
                    </a:lnTo>
                    <a:lnTo>
                      <a:pt x="1048" y="1100"/>
                    </a:lnTo>
                    <a:lnTo>
                      <a:pt x="1052" y="1104"/>
                    </a:lnTo>
                    <a:lnTo>
                      <a:pt x="1063" y="1102"/>
                    </a:lnTo>
                    <a:lnTo>
                      <a:pt x="1068" y="1104"/>
                    </a:lnTo>
                    <a:lnTo>
                      <a:pt x="1079" y="1114"/>
                    </a:lnTo>
                    <a:lnTo>
                      <a:pt x="1084" y="1114"/>
                    </a:lnTo>
                    <a:lnTo>
                      <a:pt x="1098" y="1113"/>
                    </a:lnTo>
                    <a:lnTo>
                      <a:pt x="1102" y="1114"/>
                    </a:lnTo>
                    <a:lnTo>
                      <a:pt x="1125" y="1113"/>
                    </a:lnTo>
                    <a:lnTo>
                      <a:pt x="1129" y="1111"/>
                    </a:lnTo>
                    <a:lnTo>
                      <a:pt x="1127" y="1105"/>
                    </a:lnTo>
                    <a:lnTo>
                      <a:pt x="1129" y="1102"/>
                    </a:lnTo>
                    <a:lnTo>
                      <a:pt x="1131" y="1097"/>
                    </a:lnTo>
                    <a:lnTo>
                      <a:pt x="1131" y="1093"/>
                    </a:lnTo>
                    <a:lnTo>
                      <a:pt x="1127" y="1088"/>
                    </a:lnTo>
                    <a:lnTo>
                      <a:pt x="1127" y="1082"/>
                    </a:lnTo>
                    <a:lnTo>
                      <a:pt x="1127" y="1077"/>
                    </a:lnTo>
                    <a:lnTo>
                      <a:pt x="1145" y="1059"/>
                    </a:lnTo>
                    <a:lnTo>
                      <a:pt x="1148" y="1059"/>
                    </a:lnTo>
                    <a:lnTo>
                      <a:pt x="1154" y="1061"/>
                    </a:lnTo>
                    <a:lnTo>
                      <a:pt x="1159" y="1064"/>
                    </a:lnTo>
                    <a:lnTo>
                      <a:pt x="1170" y="1066"/>
                    </a:lnTo>
                    <a:lnTo>
                      <a:pt x="1173" y="1072"/>
                    </a:lnTo>
                    <a:lnTo>
                      <a:pt x="1191" y="1075"/>
                    </a:lnTo>
                    <a:lnTo>
                      <a:pt x="1195" y="1080"/>
                    </a:lnTo>
                    <a:lnTo>
                      <a:pt x="1197" y="1095"/>
                    </a:lnTo>
                    <a:lnTo>
                      <a:pt x="1197" y="1095"/>
                    </a:lnTo>
                    <a:lnTo>
                      <a:pt x="1209" y="1104"/>
                    </a:lnTo>
                    <a:lnTo>
                      <a:pt x="1218" y="1107"/>
                    </a:lnTo>
                    <a:lnTo>
                      <a:pt x="1227" y="1105"/>
                    </a:lnTo>
                    <a:lnTo>
                      <a:pt x="1241" y="1098"/>
                    </a:lnTo>
                    <a:lnTo>
                      <a:pt x="1264" y="1105"/>
                    </a:lnTo>
                    <a:lnTo>
                      <a:pt x="1268" y="1107"/>
                    </a:lnTo>
                    <a:lnTo>
                      <a:pt x="1268" y="1107"/>
                    </a:lnTo>
                    <a:lnTo>
                      <a:pt x="1275" y="1113"/>
                    </a:lnTo>
                    <a:lnTo>
                      <a:pt x="1288" y="1118"/>
                    </a:lnTo>
                    <a:lnTo>
                      <a:pt x="1293" y="1123"/>
                    </a:lnTo>
                    <a:lnTo>
                      <a:pt x="1300" y="1129"/>
                    </a:lnTo>
                    <a:lnTo>
                      <a:pt x="1329" y="1130"/>
                    </a:lnTo>
                    <a:lnTo>
                      <a:pt x="1334" y="1134"/>
                    </a:lnTo>
                    <a:lnTo>
                      <a:pt x="1368" y="1125"/>
                    </a:lnTo>
                    <a:lnTo>
                      <a:pt x="1386" y="1111"/>
                    </a:lnTo>
                    <a:lnTo>
                      <a:pt x="1393" y="1109"/>
                    </a:lnTo>
                    <a:lnTo>
                      <a:pt x="1400" y="1111"/>
                    </a:lnTo>
                    <a:lnTo>
                      <a:pt x="1406" y="1116"/>
                    </a:lnTo>
                    <a:lnTo>
                      <a:pt x="1413" y="1116"/>
                    </a:lnTo>
                    <a:lnTo>
                      <a:pt x="1416" y="1116"/>
                    </a:lnTo>
                    <a:lnTo>
                      <a:pt x="1422" y="1114"/>
                    </a:lnTo>
                    <a:lnTo>
                      <a:pt x="1423" y="1114"/>
                    </a:lnTo>
                    <a:lnTo>
                      <a:pt x="1447" y="1125"/>
                    </a:lnTo>
                    <a:lnTo>
                      <a:pt x="1450" y="1123"/>
                    </a:lnTo>
                    <a:lnTo>
                      <a:pt x="1468" y="1111"/>
                    </a:lnTo>
                    <a:lnTo>
                      <a:pt x="1470" y="1109"/>
                    </a:lnTo>
                    <a:lnTo>
                      <a:pt x="1468" y="1105"/>
                    </a:lnTo>
                    <a:lnTo>
                      <a:pt x="1470" y="1102"/>
                    </a:lnTo>
                    <a:lnTo>
                      <a:pt x="1473" y="1095"/>
                    </a:lnTo>
                    <a:lnTo>
                      <a:pt x="1480" y="1075"/>
                    </a:lnTo>
                    <a:lnTo>
                      <a:pt x="1486" y="1072"/>
                    </a:lnTo>
                    <a:lnTo>
                      <a:pt x="1493" y="1064"/>
                    </a:lnTo>
                    <a:lnTo>
                      <a:pt x="1493" y="1063"/>
                    </a:lnTo>
                    <a:lnTo>
                      <a:pt x="1491" y="1059"/>
                    </a:lnTo>
                    <a:lnTo>
                      <a:pt x="1491" y="1052"/>
                    </a:lnTo>
                    <a:lnTo>
                      <a:pt x="1489" y="1050"/>
                    </a:lnTo>
                    <a:lnTo>
                      <a:pt x="1480" y="1052"/>
                    </a:lnTo>
                    <a:lnTo>
                      <a:pt x="1480" y="1050"/>
                    </a:lnTo>
                    <a:lnTo>
                      <a:pt x="1480" y="1047"/>
                    </a:lnTo>
                    <a:lnTo>
                      <a:pt x="1488" y="1039"/>
                    </a:lnTo>
                    <a:lnTo>
                      <a:pt x="1491" y="1036"/>
                    </a:lnTo>
                    <a:lnTo>
                      <a:pt x="1495" y="1032"/>
                    </a:lnTo>
                    <a:lnTo>
                      <a:pt x="1538" y="1025"/>
                    </a:lnTo>
                    <a:lnTo>
                      <a:pt x="1552" y="1034"/>
                    </a:lnTo>
                    <a:lnTo>
                      <a:pt x="1557" y="1036"/>
                    </a:lnTo>
                    <a:lnTo>
                      <a:pt x="1563" y="1036"/>
                    </a:lnTo>
                    <a:lnTo>
                      <a:pt x="1572" y="1038"/>
                    </a:lnTo>
                    <a:lnTo>
                      <a:pt x="1577" y="1048"/>
                    </a:lnTo>
                    <a:lnTo>
                      <a:pt x="1577" y="1050"/>
                    </a:lnTo>
                    <a:lnTo>
                      <a:pt x="1582" y="1055"/>
                    </a:lnTo>
                    <a:lnTo>
                      <a:pt x="1582" y="1057"/>
                    </a:lnTo>
                    <a:lnTo>
                      <a:pt x="1582" y="1055"/>
                    </a:lnTo>
                    <a:lnTo>
                      <a:pt x="1600" y="1109"/>
                    </a:lnTo>
                    <a:lnTo>
                      <a:pt x="1600" y="1111"/>
                    </a:lnTo>
                    <a:lnTo>
                      <a:pt x="1600" y="1111"/>
                    </a:lnTo>
                    <a:lnTo>
                      <a:pt x="1600" y="1123"/>
                    </a:lnTo>
                    <a:lnTo>
                      <a:pt x="1604" y="1125"/>
                    </a:lnTo>
                    <a:lnTo>
                      <a:pt x="1611" y="1127"/>
                    </a:lnTo>
                    <a:lnTo>
                      <a:pt x="1618" y="1125"/>
                    </a:lnTo>
                    <a:lnTo>
                      <a:pt x="1632" y="1130"/>
                    </a:lnTo>
                    <a:lnTo>
                      <a:pt x="1641" y="1138"/>
                    </a:lnTo>
                    <a:lnTo>
                      <a:pt x="1647" y="1139"/>
                    </a:lnTo>
                    <a:lnTo>
                      <a:pt x="1650" y="1141"/>
                    </a:lnTo>
                    <a:lnTo>
                      <a:pt x="1652" y="1143"/>
                    </a:lnTo>
                    <a:lnTo>
                      <a:pt x="1652" y="1145"/>
                    </a:lnTo>
                    <a:lnTo>
                      <a:pt x="1652" y="1145"/>
                    </a:lnTo>
                    <a:lnTo>
                      <a:pt x="1652" y="1148"/>
                    </a:lnTo>
                    <a:lnTo>
                      <a:pt x="1654" y="1152"/>
                    </a:lnTo>
                    <a:lnTo>
                      <a:pt x="1654" y="1161"/>
                    </a:lnTo>
                    <a:lnTo>
                      <a:pt x="1659" y="1170"/>
                    </a:lnTo>
                    <a:lnTo>
                      <a:pt x="1664" y="1170"/>
                    </a:lnTo>
                    <a:lnTo>
                      <a:pt x="1670" y="1172"/>
                    </a:lnTo>
                    <a:lnTo>
                      <a:pt x="1675" y="1170"/>
                    </a:lnTo>
                    <a:lnTo>
                      <a:pt x="1695" y="1159"/>
                    </a:lnTo>
                    <a:lnTo>
                      <a:pt x="1700" y="1159"/>
                    </a:lnTo>
                    <a:lnTo>
                      <a:pt x="1718" y="1152"/>
                    </a:lnTo>
                    <a:lnTo>
                      <a:pt x="1718" y="1152"/>
                    </a:lnTo>
                    <a:lnTo>
                      <a:pt x="1716" y="1155"/>
                    </a:lnTo>
                    <a:lnTo>
                      <a:pt x="1716" y="1161"/>
                    </a:lnTo>
                    <a:lnTo>
                      <a:pt x="1718" y="1166"/>
                    </a:lnTo>
                    <a:lnTo>
                      <a:pt x="1716" y="1172"/>
                    </a:lnTo>
                    <a:lnTo>
                      <a:pt x="1709" y="1179"/>
                    </a:lnTo>
                    <a:lnTo>
                      <a:pt x="1702" y="1207"/>
                    </a:lnTo>
                    <a:lnTo>
                      <a:pt x="1693" y="1223"/>
                    </a:lnTo>
                    <a:lnTo>
                      <a:pt x="1691" y="1229"/>
                    </a:lnTo>
                    <a:lnTo>
                      <a:pt x="1688" y="1232"/>
                    </a:lnTo>
                    <a:lnTo>
                      <a:pt x="1686" y="1230"/>
                    </a:lnTo>
                    <a:lnTo>
                      <a:pt x="1672" y="1227"/>
                    </a:lnTo>
                    <a:lnTo>
                      <a:pt x="1657" y="1239"/>
                    </a:lnTo>
                    <a:lnTo>
                      <a:pt x="1659" y="1243"/>
                    </a:lnTo>
                    <a:lnTo>
                      <a:pt x="1661" y="1268"/>
                    </a:lnTo>
                    <a:lnTo>
                      <a:pt x="1657" y="1275"/>
                    </a:lnTo>
                    <a:lnTo>
                      <a:pt x="1650" y="1280"/>
                    </a:lnTo>
                    <a:lnTo>
                      <a:pt x="1652" y="1288"/>
                    </a:lnTo>
                    <a:lnTo>
                      <a:pt x="1652" y="1289"/>
                    </a:lnTo>
                    <a:lnTo>
                      <a:pt x="1654" y="1289"/>
                    </a:lnTo>
                    <a:lnTo>
                      <a:pt x="1654" y="1286"/>
                    </a:lnTo>
                    <a:lnTo>
                      <a:pt x="1654" y="1286"/>
                    </a:lnTo>
                    <a:lnTo>
                      <a:pt x="1661" y="1286"/>
                    </a:lnTo>
                    <a:lnTo>
                      <a:pt x="1663" y="1282"/>
                    </a:lnTo>
                    <a:lnTo>
                      <a:pt x="1664" y="1280"/>
                    </a:lnTo>
                    <a:lnTo>
                      <a:pt x="1666" y="1279"/>
                    </a:lnTo>
                    <a:lnTo>
                      <a:pt x="1670" y="1273"/>
                    </a:lnTo>
                    <a:lnTo>
                      <a:pt x="1672" y="1268"/>
                    </a:lnTo>
                    <a:lnTo>
                      <a:pt x="1672" y="1270"/>
                    </a:lnTo>
                    <a:lnTo>
                      <a:pt x="1675" y="1270"/>
                    </a:lnTo>
                    <a:lnTo>
                      <a:pt x="1673" y="1273"/>
                    </a:lnTo>
                    <a:lnTo>
                      <a:pt x="1673" y="1275"/>
                    </a:lnTo>
                    <a:lnTo>
                      <a:pt x="1677" y="1272"/>
                    </a:lnTo>
                    <a:lnTo>
                      <a:pt x="1679" y="1272"/>
                    </a:lnTo>
                    <a:lnTo>
                      <a:pt x="1679" y="1279"/>
                    </a:lnTo>
                    <a:lnTo>
                      <a:pt x="1679" y="1280"/>
                    </a:lnTo>
                    <a:lnTo>
                      <a:pt x="1686" y="1280"/>
                    </a:lnTo>
                    <a:lnTo>
                      <a:pt x="1688" y="1282"/>
                    </a:lnTo>
                    <a:lnTo>
                      <a:pt x="1689" y="1282"/>
                    </a:lnTo>
                    <a:lnTo>
                      <a:pt x="1691" y="1282"/>
                    </a:lnTo>
                    <a:lnTo>
                      <a:pt x="1695" y="1284"/>
                    </a:lnTo>
                    <a:lnTo>
                      <a:pt x="1700" y="1280"/>
                    </a:lnTo>
                    <a:lnTo>
                      <a:pt x="1704" y="1280"/>
                    </a:lnTo>
                    <a:lnTo>
                      <a:pt x="1727" y="1263"/>
                    </a:lnTo>
                    <a:lnTo>
                      <a:pt x="1732" y="1254"/>
                    </a:lnTo>
                    <a:lnTo>
                      <a:pt x="1734" y="1252"/>
                    </a:lnTo>
                    <a:lnTo>
                      <a:pt x="1739" y="1245"/>
                    </a:lnTo>
                    <a:lnTo>
                      <a:pt x="1741" y="1243"/>
                    </a:lnTo>
                    <a:lnTo>
                      <a:pt x="1802" y="1155"/>
                    </a:lnTo>
                    <a:lnTo>
                      <a:pt x="1804" y="1154"/>
                    </a:lnTo>
                    <a:lnTo>
                      <a:pt x="1805" y="1152"/>
                    </a:lnTo>
                    <a:lnTo>
                      <a:pt x="1807" y="1141"/>
                    </a:lnTo>
                    <a:lnTo>
                      <a:pt x="1807" y="1138"/>
                    </a:lnTo>
                    <a:lnTo>
                      <a:pt x="1811" y="1129"/>
                    </a:lnTo>
                    <a:lnTo>
                      <a:pt x="1809" y="1116"/>
                    </a:lnTo>
                    <a:lnTo>
                      <a:pt x="1813" y="1113"/>
                    </a:lnTo>
                    <a:lnTo>
                      <a:pt x="1813" y="1111"/>
                    </a:lnTo>
                    <a:lnTo>
                      <a:pt x="1811" y="1109"/>
                    </a:lnTo>
                    <a:lnTo>
                      <a:pt x="1809" y="1097"/>
                    </a:lnTo>
                    <a:lnTo>
                      <a:pt x="1811" y="1093"/>
                    </a:lnTo>
                    <a:lnTo>
                      <a:pt x="1813" y="1082"/>
                    </a:lnTo>
                    <a:lnTo>
                      <a:pt x="1813" y="1082"/>
                    </a:lnTo>
                    <a:lnTo>
                      <a:pt x="1813" y="1080"/>
                    </a:lnTo>
                    <a:lnTo>
                      <a:pt x="1814" y="1080"/>
                    </a:lnTo>
                    <a:lnTo>
                      <a:pt x="1814" y="1079"/>
                    </a:lnTo>
                    <a:lnTo>
                      <a:pt x="1818" y="1072"/>
                    </a:lnTo>
                    <a:lnTo>
                      <a:pt x="1820" y="1072"/>
                    </a:lnTo>
                    <a:lnTo>
                      <a:pt x="1823" y="1066"/>
                    </a:lnTo>
                    <a:lnTo>
                      <a:pt x="1823" y="1063"/>
                    </a:lnTo>
                    <a:lnTo>
                      <a:pt x="1825" y="1059"/>
                    </a:lnTo>
                    <a:lnTo>
                      <a:pt x="1820" y="1052"/>
                    </a:lnTo>
                    <a:lnTo>
                      <a:pt x="1822" y="1047"/>
                    </a:lnTo>
                    <a:lnTo>
                      <a:pt x="1820" y="1039"/>
                    </a:lnTo>
                    <a:lnTo>
                      <a:pt x="1813" y="1036"/>
                    </a:lnTo>
                    <a:lnTo>
                      <a:pt x="1811" y="1036"/>
                    </a:lnTo>
                    <a:lnTo>
                      <a:pt x="1807" y="1032"/>
                    </a:lnTo>
                    <a:lnTo>
                      <a:pt x="1802" y="1032"/>
                    </a:lnTo>
                    <a:lnTo>
                      <a:pt x="1800" y="1032"/>
                    </a:lnTo>
                    <a:lnTo>
                      <a:pt x="1802" y="1030"/>
                    </a:lnTo>
                    <a:lnTo>
                      <a:pt x="1805" y="1030"/>
                    </a:lnTo>
                    <a:lnTo>
                      <a:pt x="1809" y="1032"/>
                    </a:lnTo>
                    <a:lnTo>
                      <a:pt x="1813" y="1034"/>
                    </a:lnTo>
                    <a:lnTo>
                      <a:pt x="1814" y="1032"/>
                    </a:lnTo>
                    <a:lnTo>
                      <a:pt x="1820" y="1036"/>
                    </a:lnTo>
                    <a:lnTo>
                      <a:pt x="1822" y="1036"/>
                    </a:lnTo>
                    <a:lnTo>
                      <a:pt x="1823" y="1032"/>
                    </a:lnTo>
                    <a:lnTo>
                      <a:pt x="1823" y="1029"/>
                    </a:lnTo>
                    <a:lnTo>
                      <a:pt x="1822" y="1029"/>
                    </a:lnTo>
                    <a:lnTo>
                      <a:pt x="1807" y="1016"/>
                    </a:lnTo>
                    <a:lnTo>
                      <a:pt x="1805" y="1014"/>
                    </a:lnTo>
                    <a:lnTo>
                      <a:pt x="1805" y="1011"/>
                    </a:lnTo>
                    <a:lnTo>
                      <a:pt x="1802" y="1007"/>
                    </a:lnTo>
                    <a:lnTo>
                      <a:pt x="1798" y="1005"/>
                    </a:lnTo>
                    <a:lnTo>
                      <a:pt x="1798" y="1004"/>
                    </a:lnTo>
                    <a:lnTo>
                      <a:pt x="1798" y="1004"/>
                    </a:lnTo>
                    <a:lnTo>
                      <a:pt x="1795" y="1004"/>
                    </a:lnTo>
                    <a:lnTo>
                      <a:pt x="1791" y="1005"/>
                    </a:lnTo>
                    <a:lnTo>
                      <a:pt x="1788" y="1005"/>
                    </a:lnTo>
                    <a:lnTo>
                      <a:pt x="1780" y="1002"/>
                    </a:lnTo>
                    <a:lnTo>
                      <a:pt x="1780" y="1009"/>
                    </a:lnTo>
                    <a:lnTo>
                      <a:pt x="1782" y="1009"/>
                    </a:lnTo>
                    <a:lnTo>
                      <a:pt x="1779" y="1022"/>
                    </a:lnTo>
                    <a:lnTo>
                      <a:pt x="1775" y="1023"/>
                    </a:lnTo>
                    <a:lnTo>
                      <a:pt x="1775" y="1020"/>
                    </a:lnTo>
                    <a:lnTo>
                      <a:pt x="1779" y="1014"/>
                    </a:lnTo>
                    <a:lnTo>
                      <a:pt x="1777" y="1013"/>
                    </a:lnTo>
                    <a:lnTo>
                      <a:pt x="1772" y="1018"/>
                    </a:lnTo>
                    <a:lnTo>
                      <a:pt x="1763" y="1022"/>
                    </a:lnTo>
                    <a:lnTo>
                      <a:pt x="1757" y="1022"/>
                    </a:lnTo>
                    <a:lnTo>
                      <a:pt x="1757" y="1020"/>
                    </a:lnTo>
                    <a:lnTo>
                      <a:pt x="1761" y="1020"/>
                    </a:lnTo>
                    <a:lnTo>
                      <a:pt x="1764" y="1014"/>
                    </a:lnTo>
                    <a:lnTo>
                      <a:pt x="1764" y="1013"/>
                    </a:lnTo>
                    <a:lnTo>
                      <a:pt x="1761" y="1011"/>
                    </a:lnTo>
                    <a:lnTo>
                      <a:pt x="1759" y="1007"/>
                    </a:lnTo>
                    <a:lnTo>
                      <a:pt x="1761" y="1007"/>
                    </a:lnTo>
                    <a:lnTo>
                      <a:pt x="1764" y="1004"/>
                    </a:lnTo>
                    <a:lnTo>
                      <a:pt x="1764" y="1002"/>
                    </a:lnTo>
                    <a:lnTo>
                      <a:pt x="1759" y="1002"/>
                    </a:lnTo>
                    <a:lnTo>
                      <a:pt x="1757" y="1004"/>
                    </a:lnTo>
                    <a:lnTo>
                      <a:pt x="1755" y="1007"/>
                    </a:lnTo>
                    <a:lnTo>
                      <a:pt x="1757" y="1009"/>
                    </a:lnTo>
                    <a:lnTo>
                      <a:pt x="1755" y="1013"/>
                    </a:lnTo>
                    <a:lnTo>
                      <a:pt x="1754" y="1014"/>
                    </a:lnTo>
                    <a:lnTo>
                      <a:pt x="1752" y="1014"/>
                    </a:lnTo>
                    <a:lnTo>
                      <a:pt x="1750" y="1016"/>
                    </a:lnTo>
                    <a:lnTo>
                      <a:pt x="1748" y="1016"/>
                    </a:lnTo>
                    <a:lnTo>
                      <a:pt x="1750" y="1002"/>
                    </a:lnTo>
                    <a:lnTo>
                      <a:pt x="1750" y="1000"/>
                    </a:lnTo>
                    <a:lnTo>
                      <a:pt x="1750" y="997"/>
                    </a:lnTo>
                    <a:lnTo>
                      <a:pt x="1750" y="993"/>
                    </a:lnTo>
                    <a:lnTo>
                      <a:pt x="1747" y="993"/>
                    </a:lnTo>
                    <a:lnTo>
                      <a:pt x="1732" y="995"/>
                    </a:lnTo>
                    <a:lnTo>
                      <a:pt x="1725" y="989"/>
                    </a:lnTo>
                    <a:lnTo>
                      <a:pt x="1727" y="984"/>
                    </a:lnTo>
                    <a:lnTo>
                      <a:pt x="1734" y="979"/>
                    </a:lnTo>
                    <a:lnTo>
                      <a:pt x="1736" y="977"/>
                    </a:lnTo>
                    <a:lnTo>
                      <a:pt x="1741" y="973"/>
                    </a:lnTo>
                    <a:lnTo>
                      <a:pt x="1745" y="968"/>
                    </a:lnTo>
                    <a:lnTo>
                      <a:pt x="1747" y="966"/>
                    </a:lnTo>
                    <a:lnTo>
                      <a:pt x="1748" y="966"/>
                    </a:lnTo>
                    <a:lnTo>
                      <a:pt x="1764" y="950"/>
                    </a:lnTo>
                    <a:lnTo>
                      <a:pt x="1768" y="945"/>
                    </a:lnTo>
                    <a:lnTo>
                      <a:pt x="1770" y="943"/>
                    </a:lnTo>
                    <a:lnTo>
                      <a:pt x="1772" y="941"/>
                    </a:lnTo>
                    <a:lnTo>
                      <a:pt x="1772" y="938"/>
                    </a:lnTo>
                    <a:lnTo>
                      <a:pt x="1775" y="934"/>
                    </a:lnTo>
                    <a:lnTo>
                      <a:pt x="1777" y="932"/>
                    </a:lnTo>
                    <a:lnTo>
                      <a:pt x="1779" y="932"/>
                    </a:lnTo>
                    <a:lnTo>
                      <a:pt x="1780" y="929"/>
                    </a:lnTo>
                    <a:lnTo>
                      <a:pt x="1789" y="918"/>
                    </a:lnTo>
                    <a:lnTo>
                      <a:pt x="1791" y="918"/>
                    </a:lnTo>
                    <a:lnTo>
                      <a:pt x="1797" y="911"/>
                    </a:lnTo>
                    <a:lnTo>
                      <a:pt x="1800" y="907"/>
                    </a:lnTo>
                    <a:lnTo>
                      <a:pt x="1800" y="907"/>
                    </a:lnTo>
                    <a:lnTo>
                      <a:pt x="1807" y="902"/>
                    </a:lnTo>
                    <a:lnTo>
                      <a:pt x="1809" y="898"/>
                    </a:lnTo>
                    <a:lnTo>
                      <a:pt x="1811" y="893"/>
                    </a:lnTo>
                    <a:lnTo>
                      <a:pt x="1852" y="855"/>
                    </a:lnTo>
                    <a:lnTo>
                      <a:pt x="1895" y="854"/>
                    </a:lnTo>
                    <a:lnTo>
                      <a:pt x="1895" y="857"/>
                    </a:lnTo>
                    <a:lnTo>
                      <a:pt x="1897" y="861"/>
                    </a:lnTo>
                    <a:lnTo>
                      <a:pt x="1898" y="861"/>
                    </a:lnTo>
                    <a:lnTo>
                      <a:pt x="1902" y="859"/>
                    </a:lnTo>
                    <a:lnTo>
                      <a:pt x="1904" y="859"/>
                    </a:lnTo>
                    <a:lnTo>
                      <a:pt x="1904" y="852"/>
                    </a:lnTo>
                    <a:lnTo>
                      <a:pt x="1905" y="852"/>
                    </a:lnTo>
                    <a:lnTo>
                      <a:pt x="1922" y="857"/>
                    </a:lnTo>
                    <a:lnTo>
                      <a:pt x="1927" y="857"/>
                    </a:lnTo>
                    <a:lnTo>
                      <a:pt x="1927" y="855"/>
                    </a:lnTo>
                    <a:lnTo>
                      <a:pt x="1929" y="854"/>
                    </a:lnTo>
                    <a:lnTo>
                      <a:pt x="1934" y="854"/>
                    </a:lnTo>
                    <a:lnTo>
                      <a:pt x="1938" y="859"/>
                    </a:lnTo>
                    <a:lnTo>
                      <a:pt x="1939" y="859"/>
                    </a:lnTo>
                    <a:lnTo>
                      <a:pt x="1943" y="857"/>
                    </a:lnTo>
                    <a:lnTo>
                      <a:pt x="1943" y="855"/>
                    </a:lnTo>
                    <a:lnTo>
                      <a:pt x="1943" y="855"/>
                    </a:lnTo>
                    <a:lnTo>
                      <a:pt x="1941" y="852"/>
                    </a:lnTo>
                    <a:lnTo>
                      <a:pt x="1943" y="850"/>
                    </a:lnTo>
                    <a:lnTo>
                      <a:pt x="1947" y="850"/>
                    </a:lnTo>
                    <a:lnTo>
                      <a:pt x="1947" y="848"/>
                    </a:lnTo>
                    <a:lnTo>
                      <a:pt x="1945" y="847"/>
                    </a:lnTo>
                    <a:lnTo>
                      <a:pt x="1947" y="845"/>
                    </a:lnTo>
                    <a:lnTo>
                      <a:pt x="1950" y="843"/>
                    </a:lnTo>
                    <a:lnTo>
                      <a:pt x="1952" y="843"/>
                    </a:lnTo>
                    <a:lnTo>
                      <a:pt x="1966" y="847"/>
                    </a:lnTo>
                    <a:lnTo>
                      <a:pt x="1970" y="847"/>
                    </a:lnTo>
                    <a:lnTo>
                      <a:pt x="1973" y="850"/>
                    </a:lnTo>
                    <a:lnTo>
                      <a:pt x="1973" y="850"/>
                    </a:lnTo>
                    <a:lnTo>
                      <a:pt x="1975" y="852"/>
                    </a:lnTo>
                    <a:lnTo>
                      <a:pt x="1977" y="848"/>
                    </a:lnTo>
                    <a:lnTo>
                      <a:pt x="1980" y="847"/>
                    </a:lnTo>
                    <a:lnTo>
                      <a:pt x="1984" y="848"/>
                    </a:lnTo>
                    <a:lnTo>
                      <a:pt x="1989" y="854"/>
                    </a:lnTo>
                    <a:lnTo>
                      <a:pt x="1991" y="855"/>
                    </a:lnTo>
                    <a:lnTo>
                      <a:pt x="1997" y="857"/>
                    </a:lnTo>
                    <a:lnTo>
                      <a:pt x="1998" y="859"/>
                    </a:lnTo>
                    <a:lnTo>
                      <a:pt x="1995" y="861"/>
                    </a:lnTo>
                    <a:lnTo>
                      <a:pt x="1982" y="861"/>
                    </a:lnTo>
                    <a:lnTo>
                      <a:pt x="1980" y="863"/>
                    </a:lnTo>
                    <a:lnTo>
                      <a:pt x="1980" y="864"/>
                    </a:lnTo>
                    <a:lnTo>
                      <a:pt x="1984" y="870"/>
                    </a:lnTo>
                    <a:lnTo>
                      <a:pt x="1993" y="870"/>
                    </a:lnTo>
                    <a:lnTo>
                      <a:pt x="1997" y="870"/>
                    </a:lnTo>
                    <a:lnTo>
                      <a:pt x="1998" y="866"/>
                    </a:lnTo>
                    <a:lnTo>
                      <a:pt x="2002" y="864"/>
                    </a:lnTo>
                    <a:lnTo>
                      <a:pt x="2004" y="866"/>
                    </a:lnTo>
                    <a:lnTo>
                      <a:pt x="2007" y="868"/>
                    </a:lnTo>
                    <a:lnTo>
                      <a:pt x="2009" y="866"/>
                    </a:lnTo>
                    <a:lnTo>
                      <a:pt x="2011" y="864"/>
                    </a:lnTo>
                    <a:lnTo>
                      <a:pt x="2014" y="863"/>
                    </a:lnTo>
                    <a:lnTo>
                      <a:pt x="2016" y="861"/>
                    </a:lnTo>
                    <a:lnTo>
                      <a:pt x="2020" y="859"/>
                    </a:lnTo>
                    <a:lnTo>
                      <a:pt x="2023" y="861"/>
                    </a:lnTo>
                    <a:lnTo>
                      <a:pt x="2025" y="864"/>
                    </a:lnTo>
                    <a:lnTo>
                      <a:pt x="2029" y="864"/>
                    </a:lnTo>
                    <a:lnTo>
                      <a:pt x="2032" y="863"/>
                    </a:lnTo>
                    <a:lnTo>
                      <a:pt x="2032" y="861"/>
                    </a:lnTo>
                    <a:lnTo>
                      <a:pt x="2038" y="861"/>
                    </a:lnTo>
                    <a:lnTo>
                      <a:pt x="2039" y="863"/>
                    </a:lnTo>
                    <a:lnTo>
                      <a:pt x="2039" y="861"/>
                    </a:lnTo>
                    <a:lnTo>
                      <a:pt x="2043" y="861"/>
                    </a:lnTo>
                    <a:lnTo>
                      <a:pt x="2043" y="857"/>
                    </a:lnTo>
                    <a:lnTo>
                      <a:pt x="2043" y="855"/>
                    </a:lnTo>
                    <a:lnTo>
                      <a:pt x="2041" y="852"/>
                    </a:lnTo>
                    <a:lnTo>
                      <a:pt x="2034" y="850"/>
                    </a:lnTo>
                    <a:lnTo>
                      <a:pt x="2029" y="850"/>
                    </a:lnTo>
                    <a:lnTo>
                      <a:pt x="2029" y="848"/>
                    </a:lnTo>
                    <a:lnTo>
                      <a:pt x="2030" y="847"/>
                    </a:lnTo>
                    <a:lnTo>
                      <a:pt x="2029" y="839"/>
                    </a:lnTo>
                    <a:lnTo>
                      <a:pt x="2029" y="838"/>
                    </a:lnTo>
                    <a:lnTo>
                      <a:pt x="2030" y="839"/>
                    </a:lnTo>
                    <a:lnTo>
                      <a:pt x="2032" y="839"/>
                    </a:lnTo>
                    <a:lnTo>
                      <a:pt x="2039" y="825"/>
                    </a:lnTo>
                    <a:lnTo>
                      <a:pt x="2043" y="822"/>
                    </a:lnTo>
                    <a:lnTo>
                      <a:pt x="2047" y="820"/>
                    </a:lnTo>
                    <a:lnTo>
                      <a:pt x="2055" y="809"/>
                    </a:lnTo>
                    <a:lnTo>
                      <a:pt x="2057" y="807"/>
                    </a:lnTo>
                    <a:lnTo>
                      <a:pt x="2068" y="795"/>
                    </a:lnTo>
                    <a:lnTo>
                      <a:pt x="2068" y="786"/>
                    </a:lnTo>
                    <a:lnTo>
                      <a:pt x="2077" y="779"/>
                    </a:lnTo>
                    <a:lnTo>
                      <a:pt x="2080" y="777"/>
                    </a:lnTo>
                    <a:lnTo>
                      <a:pt x="2082" y="775"/>
                    </a:lnTo>
                    <a:lnTo>
                      <a:pt x="2091" y="775"/>
                    </a:lnTo>
                    <a:lnTo>
                      <a:pt x="2102" y="773"/>
                    </a:lnTo>
                    <a:lnTo>
                      <a:pt x="2104" y="772"/>
                    </a:lnTo>
                    <a:lnTo>
                      <a:pt x="2105" y="770"/>
                    </a:lnTo>
                    <a:lnTo>
                      <a:pt x="2107" y="770"/>
                    </a:lnTo>
                    <a:lnTo>
                      <a:pt x="2111" y="773"/>
                    </a:lnTo>
                    <a:lnTo>
                      <a:pt x="2113" y="775"/>
                    </a:lnTo>
                    <a:lnTo>
                      <a:pt x="2114" y="779"/>
                    </a:lnTo>
                    <a:lnTo>
                      <a:pt x="2118" y="779"/>
                    </a:lnTo>
                    <a:lnTo>
                      <a:pt x="2127" y="770"/>
                    </a:lnTo>
                    <a:lnTo>
                      <a:pt x="2125" y="782"/>
                    </a:lnTo>
                    <a:lnTo>
                      <a:pt x="2123" y="786"/>
                    </a:lnTo>
                    <a:lnTo>
                      <a:pt x="2120" y="791"/>
                    </a:lnTo>
                    <a:lnTo>
                      <a:pt x="2120" y="795"/>
                    </a:lnTo>
                    <a:lnTo>
                      <a:pt x="2121" y="797"/>
                    </a:lnTo>
                    <a:lnTo>
                      <a:pt x="2121" y="798"/>
                    </a:lnTo>
                    <a:lnTo>
                      <a:pt x="2120" y="800"/>
                    </a:lnTo>
                    <a:lnTo>
                      <a:pt x="2118" y="802"/>
                    </a:lnTo>
                    <a:lnTo>
                      <a:pt x="2120" y="804"/>
                    </a:lnTo>
                    <a:lnTo>
                      <a:pt x="2129" y="800"/>
                    </a:lnTo>
                    <a:lnTo>
                      <a:pt x="2123" y="813"/>
                    </a:lnTo>
                    <a:lnTo>
                      <a:pt x="2123" y="816"/>
                    </a:lnTo>
                    <a:lnTo>
                      <a:pt x="2127" y="814"/>
                    </a:lnTo>
                    <a:lnTo>
                      <a:pt x="2130" y="811"/>
                    </a:lnTo>
                    <a:lnTo>
                      <a:pt x="2132" y="811"/>
                    </a:lnTo>
                    <a:lnTo>
                      <a:pt x="2159" y="780"/>
                    </a:lnTo>
                    <a:lnTo>
                      <a:pt x="2163" y="780"/>
                    </a:lnTo>
                    <a:lnTo>
                      <a:pt x="2164" y="780"/>
                    </a:lnTo>
                    <a:lnTo>
                      <a:pt x="2166" y="777"/>
                    </a:lnTo>
                    <a:lnTo>
                      <a:pt x="2168" y="779"/>
                    </a:lnTo>
                    <a:lnTo>
                      <a:pt x="2168" y="782"/>
                    </a:lnTo>
                    <a:lnTo>
                      <a:pt x="2168" y="784"/>
                    </a:lnTo>
                    <a:lnTo>
                      <a:pt x="2171" y="784"/>
                    </a:lnTo>
                    <a:lnTo>
                      <a:pt x="2173" y="779"/>
                    </a:lnTo>
                    <a:lnTo>
                      <a:pt x="2170" y="777"/>
                    </a:lnTo>
                    <a:lnTo>
                      <a:pt x="2170" y="775"/>
                    </a:lnTo>
                    <a:lnTo>
                      <a:pt x="2171" y="766"/>
                    </a:lnTo>
                    <a:lnTo>
                      <a:pt x="2171" y="763"/>
                    </a:lnTo>
                    <a:lnTo>
                      <a:pt x="2173" y="759"/>
                    </a:lnTo>
                    <a:lnTo>
                      <a:pt x="2173" y="755"/>
                    </a:lnTo>
                    <a:lnTo>
                      <a:pt x="2175" y="754"/>
                    </a:lnTo>
                    <a:lnTo>
                      <a:pt x="2179" y="748"/>
                    </a:lnTo>
                    <a:lnTo>
                      <a:pt x="2191" y="745"/>
                    </a:lnTo>
                    <a:lnTo>
                      <a:pt x="2196" y="745"/>
                    </a:lnTo>
                    <a:lnTo>
                      <a:pt x="2200" y="750"/>
                    </a:lnTo>
                    <a:lnTo>
                      <a:pt x="2198" y="754"/>
                    </a:lnTo>
                    <a:lnTo>
                      <a:pt x="2196" y="752"/>
                    </a:lnTo>
                    <a:lnTo>
                      <a:pt x="2188" y="761"/>
                    </a:lnTo>
                    <a:lnTo>
                      <a:pt x="2186" y="779"/>
                    </a:lnTo>
                    <a:lnTo>
                      <a:pt x="2182" y="782"/>
                    </a:lnTo>
                    <a:lnTo>
                      <a:pt x="2182" y="788"/>
                    </a:lnTo>
                    <a:lnTo>
                      <a:pt x="2182" y="789"/>
                    </a:lnTo>
                    <a:lnTo>
                      <a:pt x="2182" y="793"/>
                    </a:lnTo>
                    <a:lnTo>
                      <a:pt x="2180" y="795"/>
                    </a:lnTo>
                    <a:lnTo>
                      <a:pt x="2179" y="797"/>
                    </a:lnTo>
                    <a:lnTo>
                      <a:pt x="2179" y="802"/>
                    </a:lnTo>
                    <a:lnTo>
                      <a:pt x="2180" y="804"/>
                    </a:lnTo>
                    <a:lnTo>
                      <a:pt x="2180" y="805"/>
                    </a:lnTo>
                    <a:lnTo>
                      <a:pt x="2175" y="809"/>
                    </a:lnTo>
                    <a:lnTo>
                      <a:pt x="2171" y="809"/>
                    </a:lnTo>
                    <a:lnTo>
                      <a:pt x="2168" y="811"/>
                    </a:lnTo>
                    <a:lnTo>
                      <a:pt x="2164" y="816"/>
                    </a:lnTo>
                    <a:lnTo>
                      <a:pt x="2161" y="816"/>
                    </a:lnTo>
                    <a:lnTo>
                      <a:pt x="2152" y="820"/>
                    </a:lnTo>
                    <a:lnTo>
                      <a:pt x="2152" y="820"/>
                    </a:lnTo>
                    <a:lnTo>
                      <a:pt x="2152" y="823"/>
                    </a:lnTo>
                    <a:lnTo>
                      <a:pt x="2150" y="827"/>
                    </a:lnTo>
                    <a:lnTo>
                      <a:pt x="2136" y="845"/>
                    </a:lnTo>
                    <a:lnTo>
                      <a:pt x="2129" y="848"/>
                    </a:lnTo>
                    <a:lnTo>
                      <a:pt x="2127" y="854"/>
                    </a:lnTo>
                    <a:lnTo>
                      <a:pt x="2123" y="855"/>
                    </a:lnTo>
                    <a:lnTo>
                      <a:pt x="2118" y="863"/>
                    </a:lnTo>
                    <a:lnTo>
                      <a:pt x="2118" y="868"/>
                    </a:lnTo>
                    <a:lnTo>
                      <a:pt x="2095" y="893"/>
                    </a:lnTo>
                    <a:lnTo>
                      <a:pt x="2089" y="897"/>
                    </a:lnTo>
                    <a:lnTo>
                      <a:pt x="2084" y="897"/>
                    </a:lnTo>
                    <a:lnTo>
                      <a:pt x="2080" y="904"/>
                    </a:lnTo>
                    <a:lnTo>
                      <a:pt x="2073" y="902"/>
                    </a:lnTo>
                    <a:lnTo>
                      <a:pt x="2071" y="902"/>
                    </a:lnTo>
                    <a:lnTo>
                      <a:pt x="2073" y="911"/>
                    </a:lnTo>
                    <a:lnTo>
                      <a:pt x="2070" y="923"/>
                    </a:lnTo>
                    <a:lnTo>
                      <a:pt x="2057" y="930"/>
                    </a:lnTo>
                    <a:lnTo>
                      <a:pt x="2050" y="957"/>
                    </a:lnTo>
                    <a:lnTo>
                      <a:pt x="2055" y="1011"/>
                    </a:lnTo>
                    <a:lnTo>
                      <a:pt x="2055" y="1011"/>
                    </a:lnTo>
                    <a:lnTo>
                      <a:pt x="2070" y="1091"/>
                    </a:lnTo>
                    <a:lnTo>
                      <a:pt x="2093" y="1066"/>
                    </a:lnTo>
                    <a:lnTo>
                      <a:pt x="2096" y="1054"/>
                    </a:lnTo>
                    <a:lnTo>
                      <a:pt x="2096" y="1048"/>
                    </a:lnTo>
                    <a:lnTo>
                      <a:pt x="2098" y="1047"/>
                    </a:lnTo>
                    <a:lnTo>
                      <a:pt x="2098" y="1041"/>
                    </a:lnTo>
                    <a:lnTo>
                      <a:pt x="2096" y="1041"/>
                    </a:lnTo>
                    <a:lnTo>
                      <a:pt x="2098" y="1039"/>
                    </a:lnTo>
                    <a:lnTo>
                      <a:pt x="2100" y="1039"/>
                    </a:lnTo>
                    <a:lnTo>
                      <a:pt x="2102" y="1039"/>
                    </a:lnTo>
                    <a:lnTo>
                      <a:pt x="2109" y="1034"/>
                    </a:lnTo>
                    <a:lnTo>
                      <a:pt x="2116" y="1030"/>
                    </a:lnTo>
                    <a:lnTo>
                      <a:pt x="2121" y="1032"/>
                    </a:lnTo>
                    <a:lnTo>
                      <a:pt x="2121" y="1030"/>
                    </a:lnTo>
                    <a:lnTo>
                      <a:pt x="2120" y="1029"/>
                    </a:lnTo>
                    <a:lnTo>
                      <a:pt x="2120" y="1011"/>
                    </a:lnTo>
                    <a:lnTo>
                      <a:pt x="2130" y="998"/>
                    </a:lnTo>
                    <a:lnTo>
                      <a:pt x="2136" y="995"/>
                    </a:lnTo>
                    <a:lnTo>
                      <a:pt x="2141" y="995"/>
                    </a:lnTo>
                    <a:lnTo>
                      <a:pt x="2143" y="997"/>
                    </a:lnTo>
                    <a:lnTo>
                      <a:pt x="2146" y="997"/>
                    </a:lnTo>
                    <a:lnTo>
                      <a:pt x="2150" y="997"/>
                    </a:lnTo>
                    <a:lnTo>
                      <a:pt x="2154" y="991"/>
                    </a:lnTo>
                    <a:lnTo>
                      <a:pt x="2155" y="989"/>
                    </a:lnTo>
                    <a:lnTo>
                      <a:pt x="2150" y="980"/>
                    </a:lnTo>
                    <a:lnTo>
                      <a:pt x="2146" y="972"/>
                    </a:lnTo>
                    <a:lnTo>
                      <a:pt x="2152" y="957"/>
                    </a:lnTo>
                    <a:lnTo>
                      <a:pt x="2154" y="952"/>
                    </a:lnTo>
                    <a:lnTo>
                      <a:pt x="2159" y="950"/>
                    </a:lnTo>
                    <a:lnTo>
                      <a:pt x="2157" y="945"/>
                    </a:lnTo>
                    <a:lnTo>
                      <a:pt x="2157" y="945"/>
                    </a:lnTo>
                    <a:lnTo>
                      <a:pt x="2166" y="941"/>
                    </a:lnTo>
                    <a:lnTo>
                      <a:pt x="2168" y="939"/>
                    </a:lnTo>
                    <a:lnTo>
                      <a:pt x="2168" y="941"/>
                    </a:lnTo>
                    <a:lnTo>
                      <a:pt x="2166" y="945"/>
                    </a:lnTo>
                    <a:lnTo>
                      <a:pt x="2164" y="945"/>
                    </a:lnTo>
                    <a:lnTo>
                      <a:pt x="2163" y="948"/>
                    </a:lnTo>
                    <a:lnTo>
                      <a:pt x="2166" y="954"/>
                    </a:lnTo>
                    <a:lnTo>
                      <a:pt x="2168" y="955"/>
                    </a:lnTo>
                    <a:lnTo>
                      <a:pt x="2170" y="955"/>
                    </a:lnTo>
                    <a:lnTo>
                      <a:pt x="2173" y="950"/>
                    </a:lnTo>
                    <a:lnTo>
                      <a:pt x="2173" y="947"/>
                    </a:lnTo>
                    <a:lnTo>
                      <a:pt x="2171" y="936"/>
                    </a:lnTo>
                    <a:lnTo>
                      <a:pt x="2170" y="934"/>
                    </a:lnTo>
                    <a:lnTo>
                      <a:pt x="2166" y="934"/>
                    </a:lnTo>
                    <a:lnTo>
                      <a:pt x="2164" y="934"/>
                    </a:lnTo>
                    <a:lnTo>
                      <a:pt x="2164" y="918"/>
                    </a:lnTo>
                    <a:lnTo>
                      <a:pt x="2166" y="914"/>
                    </a:lnTo>
                    <a:lnTo>
                      <a:pt x="2170" y="911"/>
                    </a:lnTo>
                    <a:lnTo>
                      <a:pt x="2173" y="905"/>
                    </a:lnTo>
                    <a:lnTo>
                      <a:pt x="2171" y="904"/>
                    </a:lnTo>
                    <a:lnTo>
                      <a:pt x="2163" y="898"/>
                    </a:lnTo>
                    <a:lnTo>
                      <a:pt x="2159" y="898"/>
                    </a:lnTo>
                    <a:lnTo>
                      <a:pt x="2159" y="904"/>
                    </a:lnTo>
                    <a:lnTo>
                      <a:pt x="2157" y="904"/>
                    </a:lnTo>
                    <a:lnTo>
                      <a:pt x="2155" y="904"/>
                    </a:lnTo>
                    <a:lnTo>
                      <a:pt x="2154" y="902"/>
                    </a:lnTo>
                    <a:lnTo>
                      <a:pt x="2152" y="898"/>
                    </a:lnTo>
                    <a:lnTo>
                      <a:pt x="2152" y="893"/>
                    </a:lnTo>
                    <a:lnTo>
                      <a:pt x="2168" y="866"/>
                    </a:lnTo>
                    <a:lnTo>
                      <a:pt x="2166" y="863"/>
                    </a:lnTo>
                    <a:lnTo>
                      <a:pt x="2168" y="861"/>
                    </a:lnTo>
                    <a:lnTo>
                      <a:pt x="2171" y="863"/>
                    </a:lnTo>
                    <a:lnTo>
                      <a:pt x="2170" y="861"/>
                    </a:lnTo>
                    <a:lnTo>
                      <a:pt x="2170" y="857"/>
                    </a:lnTo>
                    <a:lnTo>
                      <a:pt x="2173" y="857"/>
                    </a:lnTo>
                    <a:lnTo>
                      <a:pt x="2173" y="855"/>
                    </a:lnTo>
                    <a:lnTo>
                      <a:pt x="2173" y="850"/>
                    </a:lnTo>
                    <a:lnTo>
                      <a:pt x="2173" y="847"/>
                    </a:lnTo>
                    <a:lnTo>
                      <a:pt x="2175" y="843"/>
                    </a:lnTo>
                    <a:lnTo>
                      <a:pt x="2175" y="841"/>
                    </a:lnTo>
                    <a:lnTo>
                      <a:pt x="2177" y="838"/>
                    </a:lnTo>
                    <a:lnTo>
                      <a:pt x="2180" y="838"/>
                    </a:lnTo>
                    <a:lnTo>
                      <a:pt x="2184" y="834"/>
                    </a:lnTo>
                    <a:lnTo>
                      <a:pt x="2186" y="836"/>
                    </a:lnTo>
                    <a:lnTo>
                      <a:pt x="2188" y="839"/>
                    </a:lnTo>
                    <a:lnTo>
                      <a:pt x="2189" y="836"/>
                    </a:lnTo>
                    <a:lnTo>
                      <a:pt x="2193" y="832"/>
                    </a:lnTo>
                    <a:lnTo>
                      <a:pt x="2196" y="836"/>
                    </a:lnTo>
                    <a:lnTo>
                      <a:pt x="2198" y="839"/>
                    </a:lnTo>
                    <a:lnTo>
                      <a:pt x="2200" y="839"/>
                    </a:lnTo>
                    <a:lnTo>
                      <a:pt x="2202" y="836"/>
                    </a:lnTo>
                    <a:lnTo>
                      <a:pt x="2202" y="832"/>
                    </a:lnTo>
                    <a:lnTo>
                      <a:pt x="2205" y="829"/>
                    </a:lnTo>
                    <a:lnTo>
                      <a:pt x="2214" y="823"/>
                    </a:lnTo>
                    <a:lnTo>
                      <a:pt x="2220" y="818"/>
                    </a:lnTo>
                    <a:lnTo>
                      <a:pt x="2221" y="818"/>
                    </a:lnTo>
                    <a:lnTo>
                      <a:pt x="2221" y="820"/>
                    </a:lnTo>
                    <a:lnTo>
                      <a:pt x="2220" y="823"/>
                    </a:lnTo>
                    <a:lnTo>
                      <a:pt x="2221" y="829"/>
                    </a:lnTo>
                    <a:lnTo>
                      <a:pt x="2220" y="838"/>
                    </a:lnTo>
                    <a:lnTo>
                      <a:pt x="2218" y="838"/>
                    </a:lnTo>
                    <a:lnTo>
                      <a:pt x="2218" y="839"/>
                    </a:lnTo>
                    <a:lnTo>
                      <a:pt x="2220" y="839"/>
                    </a:lnTo>
                    <a:lnTo>
                      <a:pt x="2232" y="827"/>
                    </a:lnTo>
                    <a:lnTo>
                      <a:pt x="2232" y="825"/>
                    </a:lnTo>
                    <a:lnTo>
                      <a:pt x="2232" y="822"/>
                    </a:lnTo>
                    <a:lnTo>
                      <a:pt x="2232" y="822"/>
                    </a:lnTo>
                    <a:lnTo>
                      <a:pt x="2234" y="823"/>
                    </a:lnTo>
                    <a:lnTo>
                      <a:pt x="2238" y="820"/>
                    </a:lnTo>
                    <a:lnTo>
                      <a:pt x="2241" y="820"/>
                    </a:lnTo>
                    <a:lnTo>
                      <a:pt x="2245" y="816"/>
                    </a:lnTo>
                    <a:lnTo>
                      <a:pt x="2248" y="816"/>
                    </a:lnTo>
                    <a:lnTo>
                      <a:pt x="2252" y="814"/>
                    </a:lnTo>
                    <a:lnTo>
                      <a:pt x="2252" y="814"/>
                    </a:lnTo>
                    <a:lnTo>
                      <a:pt x="2263" y="814"/>
                    </a:lnTo>
                    <a:lnTo>
                      <a:pt x="2271" y="818"/>
                    </a:lnTo>
                    <a:lnTo>
                      <a:pt x="2275" y="822"/>
                    </a:lnTo>
                    <a:lnTo>
                      <a:pt x="2275" y="825"/>
                    </a:lnTo>
                    <a:lnTo>
                      <a:pt x="2282" y="832"/>
                    </a:lnTo>
                    <a:lnTo>
                      <a:pt x="2282" y="834"/>
                    </a:lnTo>
                    <a:lnTo>
                      <a:pt x="2286" y="836"/>
                    </a:lnTo>
                    <a:lnTo>
                      <a:pt x="2288" y="834"/>
                    </a:lnTo>
                    <a:lnTo>
                      <a:pt x="2288" y="830"/>
                    </a:lnTo>
                    <a:lnTo>
                      <a:pt x="2289" y="822"/>
                    </a:lnTo>
                    <a:lnTo>
                      <a:pt x="2289" y="820"/>
                    </a:lnTo>
                    <a:lnTo>
                      <a:pt x="2289" y="820"/>
                    </a:lnTo>
                    <a:lnTo>
                      <a:pt x="2295" y="816"/>
                    </a:lnTo>
                    <a:lnTo>
                      <a:pt x="2296" y="816"/>
                    </a:lnTo>
                    <a:lnTo>
                      <a:pt x="2298" y="814"/>
                    </a:lnTo>
                    <a:lnTo>
                      <a:pt x="2300" y="814"/>
                    </a:lnTo>
                    <a:lnTo>
                      <a:pt x="2302" y="814"/>
                    </a:lnTo>
                    <a:lnTo>
                      <a:pt x="2305" y="811"/>
                    </a:lnTo>
                    <a:lnTo>
                      <a:pt x="2307" y="809"/>
                    </a:lnTo>
                    <a:lnTo>
                      <a:pt x="2307" y="809"/>
                    </a:lnTo>
                    <a:lnTo>
                      <a:pt x="2309" y="805"/>
                    </a:lnTo>
                    <a:lnTo>
                      <a:pt x="2311" y="805"/>
                    </a:lnTo>
                    <a:lnTo>
                      <a:pt x="2313" y="804"/>
                    </a:lnTo>
                    <a:lnTo>
                      <a:pt x="2314" y="804"/>
                    </a:lnTo>
                    <a:lnTo>
                      <a:pt x="2314" y="804"/>
                    </a:lnTo>
                    <a:lnTo>
                      <a:pt x="2314" y="802"/>
                    </a:lnTo>
                    <a:lnTo>
                      <a:pt x="2313" y="800"/>
                    </a:lnTo>
                    <a:lnTo>
                      <a:pt x="2313" y="798"/>
                    </a:lnTo>
                    <a:lnTo>
                      <a:pt x="2316" y="800"/>
                    </a:lnTo>
                    <a:lnTo>
                      <a:pt x="2318" y="802"/>
                    </a:lnTo>
                    <a:lnTo>
                      <a:pt x="2320" y="800"/>
                    </a:lnTo>
                    <a:lnTo>
                      <a:pt x="2320" y="797"/>
                    </a:lnTo>
                    <a:lnTo>
                      <a:pt x="2318" y="795"/>
                    </a:lnTo>
                    <a:lnTo>
                      <a:pt x="2321" y="795"/>
                    </a:lnTo>
                    <a:lnTo>
                      <a:pt x="2325" y="793"/>
                    </a:lnTo>
                    <a:lnTo>
                      <a:pt x="2325" y="793"/>
                    </a:lnTo>
                    <a:lnTo>
                      <a:pt x="2327" y="791"/>
                    </a:lnTo>
                    <a:lnTo>
                      <a:pt x="2325" y="788"/>
                    </a:lnTo>
                    <a:lnTo>
                      <a:pt x="2327" y="788"/>
                    </a:lnTo>
                    <a:lnTo>
                      <a:pt x="2329" y="789"/>
                    </a:lnTo>
                    <a:lnTo>
                      <a:pt x="2329" y="789"/>
                    </a:lnTo>
                    <a:lnTo>
                      <a:pt x="2330" y="788"/>
                    </a:lnTo>
                    <a:lnTo>
                      <a:pt x="2332" y="786"/>
                    </a:lnTo>
                    <a:lnTo>
                      <a:pt x="2334" y="784"/>
                    </a:lnTo>
                    <a:lnTo>
                      <a:pt x="2334" y="784"/>
                    </a:lnTo>
                    <a:lnTo>
                      <a:pt x="2336" y="782"/>
                    </a:lnTo>
                    <a:lnTo>
                      <a:pt x="2336" y="779"/>
                    </a:lnTo>
                    <a:lnTo>
                      <a:pt x="2336" y="777"/>
                    </a:lnTo>
                    <a:lnTo>
                      <a:pt x="2338" y="777"/>
                    </a:lnTo>
                    <a:lnTo>
                      <a:pt x="2339" y="779"/>
                    </a:lnTo>
                    <a:lnTo>
                      <a:pt x="2341" y="780"/>
                    </a:lnTo>
                    <a:lnTo>
                      <a:pt x="2343" y="779"/>
                    </a:lnTo>
                    <a:lnTo>
                      <a:pt x="2346" y="775"/>
                    </a:lnTo>
                    <a:lnTo>
                      <a:pt x="2354" y="773"/>
                    </a:lnTo>
                    <a:lnTo>
                      <a:pt x="2357" y="772"/>
                    </a:lnTo>
                    <a:lnTo>
                      <a:pt x="2361" y="768"/>
                    </a:lnTo>
                    <a:lnTo>
                      <a:pt x="2363" y="766"/>
                    </a:lnTo>
                    <a:lnTo>
                      <a:pt x="2363" y="764"/>
                    </a:lnTo>
                    <a:lnTo>
                      <a:pt x="2363" y="763"/>
                    </a:lnTo>
                    <a:lnTo>
                      <a:pt x="2364" y="763"/>
                    </a:lnTo>
                    <a:lnTo>
                      <a:pt x="2364" y="764"/>
                    </a:lnTo>
                    <a:lnTo>
                      <a:pt x="2364" y="764"/>
                    </a:lnTo>
                    <a:lnTo>
                      <a:pt x="2371" y="761"/>
                    </a:lnTo>
                    <a:lnTo>
                      <a:pt x="2373" y="761"/>
                    </a:lnTo>
                    <a:lnTo>
                      <a:pt x="2388" y="752"/>
                    </a:lnTo>
                    <a:lnTo>
                      <a:pt x="2395" y="750"/>
                    </a:lnTo>
                    <a:lnTo>
                      <a:pt x="2396" y="748"/>
                    </a:lnTo>
                    <a:lnTo>
                      <a:pt x="2396" y="747"/>
                    </a:lnTo>
                    <a:lnTo>
                      <a:pt x="2395" y="747"/>
                    </a:lnTo>
                    <a:lnTo>
                      <a:pt x="2391" y="739"/>
                    </a:lnTo>
                    <a:lnTo>
                      <a:pt x="2393" y="738"/>
                    </a:lnTo>
                    <a:lnTo>
                      <a:pt x="2396" y="745"/>
                    </a:lnTo>
                    <a:lnTo>
                      <a:pt x="2398" y="747"/>
                    </a:lnTo>
                    <a:lnTo>
                      <a:pt x="2398" y="747"/>
                    </a:lnTo>
                    <a:lnTo>
                      <a:pt x="2398" y="748"/>
                    </a:lnTo>
                    <a:lnTo>
                      <a:pt x="2402" y="748"/>
                    </a:lnTo>
                    <a:lnTo>
                      <a:pt x="2402" y="747"/>
                    </a:lnTo>
                    <a:lnTo>
                      <a:pt x="2400" y="745"/>
                    </a:lnTo>
                    <a:lnTo>
                      <a:pt x="2402" y="745"/>
                    </a:lnTo>
                    <a:lnTo>
                      <a:pt x="2404" y="747"/>
                    </a:lnTo>
                    <a:lnTo>
                      <a:pt x="2405" y="748"/>
                    </a:lnTo>
                    <a:lnTo>
                      <a:pt x="2413" y="750"/>
                    </a:lnTo>
                    <a:lnTo>
                      <a:pt x="2420" y="755"/>
                    </a:lnTo>
                    <a:lnTo>
                      <a:pt x="2423" y="757"/>
                    </a:lnTo>
                    <a:lnTo>
                      <a:pt x="2425" y="757"/>
                    </a:lnTo>
                    <a:lnTo>
                      <a:pt x="2427" y="752"/>
                    </a:lnTo>
                    <a:lnTo>
                      <a:pt x="2429" y="752"/>
                    </a:lnTo>
                    <a:lnTo>
                      <a:pt x="2432" y="747"/>
                    </a:lnTo>
                    <a:lnTo>
                      <a:pt x="2432" y="741"/>
                    </a:lnTo>
                    <a:lnTo>
                      <a:pt x="2432" y="739"/>
                    </a:lnTo>
                    <a:lnTo>
                      <a:pt x="2425" y="736"/>
                    </a:lnTo>
                    <a:lnTo>
                      <a:pt x="2425" y="734"/>
                    </a:lnTo>
                    <a:lnTo>
                      <a:pt x="2423" y="732"/>
                    </a:lnTo>
                    <a:lnTo>
                      <a:pt x="2425" y="732"/>
                    </a:lnTo>
                    <a:lnTo>
                      <a:pt x="2427" y="732"/>
                    </a:lnTo>
                    <a:lnTo>
                      <a:pt x="2430" y="732"/>
                    </a:lnTo>
                    <a:lnTo>
                      <a:pt x="2432" y="730"/>
                    </a:lnTo>
                    <a:lnTo>
                      <a:pt x="2429" y="727"/>
                    </a:lnTo>
                    <a:lnTo>
                      <a:pt x="2427" y="727"/>
                    </a:lnTo>
                    <a:lnTo>
                      <a:pt x="2421" y="718"/>
                    </a:lnTo>
                    <a:lnTo>
                      <a:pt x="2420" y="698"/>
                    </a:lnTo>
                    <a:lnTo>
                      <a:pt x="2416" y="700"/>
                    </a:lnTo>
                    <a:lnTo>
                      <a:pt x="2414" y="697"/>
                    </a:lnTo>
                    <a:lnTo>
                      <a:pt x="2414" y="695"/>
                    </a:lnTo>
                    <a:lnTo>
                      <a:pt x="2416" y="695"/>
                    </a:lnTo>
                    <a:lnTo>
                      <a:pt x="2418" y="695"/>
                    </a:lnTo>
                    <a:lnTo>
                      <a:pt x="2414" y="684"/>
                    </a:lnTo>
                    <a:lnTo>
                      <a:pt x="2413" y="688"/>
                    </a:lnTo>
                    <a:lnTo>
                      <a:pt x="2411" y="689"/>
                    </a:lnTo>
                    <a:lnTo>
                      <a:pt x="2407" y="688"/>
                    </a:lnTo>
                    <a:lnTo>
                      <a:pt x="2405" y="684"/>
                    </a:lnTo>
                    <a:lnTo>
                      <a:pt x="2402" y="684"/>
                    </a:lnTo>
                    <a:lnTo>
                      <a:pt x="2400" y="680"/>
                    </a:lnTo>
                    <a:lnTo>
                      <a:pt x="2400" y="670"/>
                    </a:lnTo>
                    <a:lnTo>
                      <a:pt x="2402" y="668"/>
                    </a:lnTo>
                    <a:lnTo>
                      <a:pt x="2404" y="670"/>
                    </a:lnTo>
                    <a:lnTo>
                      <a:pt x="2409" y="672"/>
                    </a:lnTo>
                    <a:lnTo>
                      <a:pt x="2413" y="670"/>
                    </a:lnTo>
                    <a:lnTo>
                      <a:pt x="2413" y="672"/>
                    </a:lnTo>
                    <a:lnTo>
                      <a:pt x="2414" y="673"/>
                    </a:lnTo>
                    <a:lnTo>
                      <a:pt x="2420" y="672"/>
                    </a:lnTo>
                    <a:lnTo>
                      <a:pt x="2418" y="675"/>
                    </a:lnTo>
                    <a:lnTo>
                      <a:pt x="2418" y="677"/>
                    </a:lnTo>
                    <a:lnTo>
                      <a:pt x="2421" y="673"/>
                    </a:lnTo>
                    <a:lnTo>
                      <a:pt x="2423" y="670"/>
                    </a:lnTo>
                    <a:lnTo>
                      <a:pt x="2432" y="668"/>
                    </a:lnTo>
                    <a:lnTo>
                      <a:pt x="2441" y="657"/>
                    </a:lnTo>
                    <a:lnTo>
                      <a:pt x="2441" y="657"/>
                    </a:lnTo>
                    <a:lnTo>
                      <a:pt x="2441" y="65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7" name="Freeform 3099">
                <a:extLst>
                  <a:ext uri="{FF2B5EF4-FFF2-40B4-BE49-F238E27FC236}">
                    <a16:creationId xmlns:a16="http://schemas.microsoft.com/office/drawing/2014/main" id="{1DEBE589-46E4-1D4D-9ECB-8ECE74FC4322}"/>
                  </a:ext>
                </a:extLst>
              </p:cNvPr>
              <p:cNvSpPr>
                <a:spLocks/>
              </p:cNvSpPr>
              <p:nvPr/>
            </p:nvSpPr>
            <p:spPr bwMode="auto">
              <a:xfrm>
                <a:off x="2991" y="1940"/>
                <a:ext cx="32" cy="37"/>
              </a:xfrm>
              <a:custGeom>
                <a:avLst/>
                <a:gdLst>
                  <a:gd name="T0" fmla="*/ 26 w 32"/>
                  <a:gd name="T1" fmla="*/ 23 h 37"/>
                  <a:gd name="T2" fmla="*/ 28 w 32"/>
                  <a:gd name="T3" fmla="*/ 21 h 37"/>
                  <a:gd name="T4" fmla="*/ 26 w 32"/>
                  <a:gd name="T5" fmla="*/ 19 h 37"/>
                  <a:gd name="T6" fmla="*/ 28 w 32"/>
                  <a:gd name="T7" fmla="*/ 17 h 37"/>
                  <a:gd name="T8" fmla="*/ 30 w 32"/>
                  <a:gd name="T9" fmla="*/ 19 h 37"/>
                  <a:gd name="T10" fmla="*/ 32 w 32"/>
                  <a:gd name="T11" fmla="*/ 17 h 37"/>
                  <a:gd name="T12" fmla="*/ 32 w 32"/>
                  <a:gd name="T13" fmla="*/ 16 h 37"/>
                  <a:gd name="T14" fmla="*/ 30 w 32"/>
                  <a:gd name="T15" fmla="*/ 14 h 37"/>
                  <a:gd name="T16" fmla="*/ 30 w 32"/>
                  <a:gd name="T17" fmla="*/ 14 h 37"/>
                  <a:gd name="T18" fmla="*/ 28 w 32"/>
                  <a:gd name="T19" fmla="*/ 14 h 37"/>
                  <a:gd name="T20" fmla="*/ 26 w 32"/>
                  <a:gd name="T21" fmla="*/ 12 h 37"/>
                  <a:gd name="T22" fmla="*/ 25 w 32"/>
                  <a:gd name="T23" fmla="*/ 10 h 37"/>
                  <a:gd name="T24" fmla="*/ 25 w 32"/>
                  <a:gd name="T25" fmla="*/ 10 h 37"/>
                  <a:gd name="T26" fmla="*/ 25 w 32"/>
                  <a:gd name="T27" fmla="*/ 10 h 37"/>
                  <a:gd name="T28" fmla="*/ 23 w 32"/>
                  <a:gd name="T29" fmla="*/ 10 h 37"/>
                  <a:gd name="T30" fmla="*/ 23 w 32"/>
                  <a:gd name="T31" fmla="*/ 10 h 37"/>
                  <a:gd name="T32" fmla="*/ 21 w 32"/>
                  <a:gd name="T33" fmla="*/ 9 h 37"/>
                  <a:gd name="T34" fmla="*/ 21 w 32"/>
                  <a:gd name="T35" fmla="*/ 9 h 37"/>
                  <a:gd name="T36" fmla="*/ 21 w 32"/>
                  <a:gd name="T37" fmla="*/ 9 h 37"/>
                  <a:gd name="T38" fmla="*/ 19 w 32"/>
                  <a:gd name="T39" fmla="*/ 9 h 37"/>
                  <a:gd name="T40" fmla="*/ 19 w 32"/>
                  <a:gd name="T41" fmla="*/ 7 h 37"/>
                  <a:gd name="T42" fmla="*/ 18 w 32"/>
                  <a:gd name="T43" fmla="*/ 7 h 37"/>
                  <a:gd name="T44" fmla="*/ 18 w 32"/>
                  <a:gd name="T45" fmla="*/ 5 h 37"/>
                  <a:gd name="T46" fmla="*/ 16 w 32"/>
                  <a:gd name="T47" fmla="*/ 3 h 37"/>
                  <a:gd name="T48" fmla="*/ 14 w 32"/>
                  <a:gd name="T49" fmla="*/ 1 h 37"/>
                  <a:gd name="T50" fmla="*/ 14 w 32"/>
                  <a:gd name="T51" fmla="*/ 1 h 37"/>
                  <a:gd name="T52" fmla="*/ 12 w 32"/>
                  <a:gd name="T53" fmla="*/ 0 h 37"/>
                  <a:gd name="T54" fmla="*/ 10 w 32"/>
                  <a:gd name="T55" fmla="*/ 0 h 37"/>
                  <a:gd name="T56" fmla="*/ 9 w 32"/>
                  <a:gd name="T57" fmla="*/ 0 h 37"/>
                  <a:gd name="T58" fmla="*/ 9 w 32"/>
                  <a:gd name="T59" fmla="*/ 1 h 37"/>
                  <a:gd name="T60" fmla="*/ 10 w 32"/>
                  <a:gd name="T61" fmla="*/ 3 h 37"/>
                  <a:gd name="T62" fmla="*/ 10 w 32"/>
                  <a:gd name="T63" fmla="*/ 7 h 37"/>
                  <a:gd name="T64" fmla="*/ 10 w 32"/>
                  <a:gd name="T65" fmla="*/ 7 h 37"/>
                  <a:gd name="T66" fmla="*/ 9 w 32"/>
                  <a:gd name="T67" fmla="*/ 5 h 37"/>
                  <a:gd name="T68" fmla="*/ 7 w 32"/>
                  <a:gd name="T69" fmla="*/ 3 h 37"/>
                  <a:gd name="T70" fmla="*/ 3 w 32"/>
                  <a:gd name="T71" fmla="*/ 7 h 37"/>
                  <a:gd name="T72" fmla="*/ 3 w 32"/>
                  <a:gd name="T73" fmla="*/ 10 h 37"/>
                  <a:gd name="T74" fmla="*/ 1 w 32"/>
                  <a:gd name="T75" fmla="*/ 10 h 37"/>
                  <a:gd name="T76" fmla="*/ 1 w 32"/>
                  <a:gd name="T77" fmla="*/ 14 h 37"/>
                  <a:gd name="T78" fmla="*/ 0 w 32"/>
                  <a:gd name="T79" fmla="*/ 16 h 37"/>
                  <a:gd name="T80" fmla="*/ 1 w 32"/>
                  <a:gd name="T81" fmla="*/ 19 h 37"/>
                  <a:gd name="T82" fmla="*/ 0 w 32"/>
                  <a:gd name="T83" fmla="*/ 25 h 37"/>
                  <a:gd name="T84" fmla="*/ 12 w 32"/>
                  <a:gd name="T85" fmla="*/ 35 h 37"/>
                  <a:gd name="T86" fmla="*/ 16 w 32"/>
                  <a:gd name="T87" fmla="*/ 34 h 37"/>
                  <a:gd name="T88" fmla="*/ 16 w 32"/>
                  <a:gd name="T89" fmla="*/ 25 h 37"/>
                  <a:gd name="T90" fmla="*/ 21 w 32"/>
                  <a:gd name="T91" fmla="*/ 21 h 37"/>
                  <a:gd name="T92" fmla="*/ 26 w 32"/>
                  <a:gd name="T93" fmla="*/ 23 h 37"/>
                  <a:gd name="T94" fmla="*/ 26 w 32"/>
                  <a:gd name="T95"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37">
                    <a:moveTo>
                      <a:pt x="26" y="23"/>
                    </a:moveTo>
                    <a:lnTo>
                      <a:pt x="26" y="23"/>
                    </a:lnTo>
                    <a:lnTo>
                      <a:pt x="28" y="21"/>
                    </a:lnTo>
                    <a:lnTo>
                      <a:pt x="28" y="21"/>
                    </a:lnTo>
                    <a:lnTo>
                      <a:pt x="26" y="19"/>
                    </a:lnTo>
                    <a:lnTo>
                      <a:pt x="26" y="19"/>
                    </a:lnTo>
                    <a:lnTo>
                      <a:pt x="26" y="17"/>
                    </a:lnTo>
                    <a:lnTo>
                      <a:pt x="28" y="17"/>
                    </a:lnTo>
                    <a:lnTo>
                      <a:pt x="28" y="19"/>
                    </a:lnTo>
                    <a:lnTo>
                      <a:pt x="30" y="19"/>
                    </a:lnTo>
                    <a:lnTo>
                      <a:pt x="30" y="17"/>
                    </a:lnTo>
                    <a:lnTo>
                      <a:pt x="32" y="17"/>
                    </a:lnTo>
                    <a:lnTo>
                      <a:pt x="32" y="16"/>
                    </a:lnTo>
                    <a:lnTo>
                      <a:pt x="32" y="16"/>
                    </a:lnTo>
                    <a:lnTo>
                      <a:pt x="32" y="14"/>
                    </a:lnTo>
                    <a:lnTo>
                      <a:pt x="30" y="14"/>
                    </a:lnTo>
                    <a:lnTo>
                      <a:pt x="30" y="14"/>
                    </a:lnTo>
                    <a:lnTo>
                      <a:pt x="30" y="14"/>
                    </a:lnTo>
                    <a:lnTo>
                      <a:pt x="28" y="14"/>
                    </a:lnTo>
                    <a:lnTo>
                      <a:pt x="28" y="14"/>
                    </a:lnTo>
                    <a:lnTo>
                      <a:pt x="26" y="12"/>
                    </a:lnTo>
                    <a:lnTo>
                      <a:pt x="26" y="12"/>
                    </a:lnTo>
                    <a:lnTo>
                      <a:pt x="26" y="10"/>
                    </a:lnTo>
                    <a:lnTo>
                      <a:pt x="25" y="10"/>
                    </a:lnTo>
                    <a:lnTo>
                      <a:pt x="25" y="10"/>
                    </a:lnTo>
                    <a:lnTo>
                      <a:pt x="25" y="10"/>
                    </a:lnTo>
                    <a:lnTo>
                      <a:pt x="25" y="10"/>
                    </a:lnTo>
                    <a:lnTo>
                      <a:pt x="25" y="10"/>
                    </a:lnTo>
                    <a:lnTo>
                      <a:pt x="23" y="10"/>
                    </a:lnTo>
                    <a:lnTo>
                      <a:pt x="23" y="10"/>
                    </a:lnTo>
                    <a:lnTo>
                      <a:pt x="23" y="10"/>
                    </a:lnTo>
                    <a:lnTo>
                      <a:pt x="23" y="10"/>
                    </a:lnTo>
                    <a:lnTo>
                      <a:pt x="23" y="10"/>
                    </a:lnTo>
                    <a:lnTo>
                      <a:pt x="21" y="9"/>
                    </a:lnTo>
                    <a:lnTo>
                      <a:pt x="21" y="9"/>
                    </a:lnTo>
                    <a:lnTo>
                      <a:pt x="21" y="9"/>
                    </a:lnTo>
                    <a:lnTo>
                      <a:pt x="21" y="9"/>
                    </a:lnTo>
                    <a:lnTo>
                      <a:pt x="21" y="9"/>
                    </a:lnTo>
                    <a:lnTo>
                      <a:pt x="19" y="9"/>
                    </a:lnTo>
                    <a:lnTo>
                      <a:pt x="19" y="9"/>
                    </a:lnTo>
                    <a:lnTo>
                      <a:pt x="19" y="7"/>
                    </a:lnTo>
                    <a:lnTo>
                      <a:pt x="19" y="7"/>
                    </a:lnTo>
                    <a:lnTo>
                      <a:pt x="19" y="7"/>
                    </a:lnTo>
                    <a:lnTo>
                      <a:pt x="18" y="7"/>
                    </a:lnTo>
                    <a:lnTo>
                      <a:pt x="18" y="5"/>
                    </a:lnTo>
                    <a:lnTo>
                      <a:pt x="18" y="5"/>
                    </a:lnTo>
                    <a:lnTo>
                      <a:pt x="18" y="3"/>
                    </a:lnTo>
                    <a:lnTo>
                      <a:pt x="16" y="3"/>
                    </a:lnTo>
                    <a:lnTo>
                      <a:pt x="16" y="3"/>
                    </a:lnTo>
                    <a:lnTo>
                      <a:pt x="14" y="1"/>
                    </a:lnTo>
                    <a:lnTo>
                      <a:pt x="14" y="1"/>
                    </a:lnTo>
                    <a:lnTo>
                      <a:pt x="14" y="1"/>
                    </a:lnTo>
                    <a:lnTo>
                      <a:pt x="14" y="0"/>
                    </a:lnTo>
                    <a:lnTo>
                      <a:pt x="12" y="0"/>
                    </a:lnTo>
                    <a:lnTo>
                      <a:pt x="12" y="0"/>
                    </a:lnTo>
                    <a:lnTo>
                      <a:pt x="10" y="0"/>
                    </a:lnTo>
                    <a:lnTo>
                      <a:pt x="10" y="0"/>
                    </a:lnTo>
                    <a:lnTo>
                      <a:pt x="9" y="0"/>
                    </a:lnTo>
                    <a:lnTo>
                      <a:pt x="9" y="1"/>
                    </a:lnTo>
                    <a:lnTo>
                      <a:pt x="9" y="1"/>
                    </a:lnTo>
                    <a:lnTo>
                      <a:pt x="10" y="1"/>
                    </a:lnTo>
                    <a:lnTo>
                      <a:pt x="10" y="3"/>
                    </a:lnTo>
                    <a:lnTo>
                      <a:pt x="10" y="5"/>
                    </a:lnTo>
                    <a:lnTo>
                      <a:pt x="10" y="7"/>
                    </a:lnTo>
                    <a:lnTo>
                      <a:pt x="10" y="7"/>
                    </a:lnTo>
                    <a:lnTo>
                      <a:pt x="10" y="7"/>
                    </a:lnTo>
                    <a:lnTo>
                      <a:pt x="9" y="7"/>
                    </a:lnTo>
                    <a:lnTo>
                      <a:pt x="9" y="5"/>
                    </a:lnTo>
                    <a:lnTo>
                      <a:pt x="9" y="3"/>
                    </a:lnTo>
                    <a:lnTo>
                      <a:pt x="7" y="3"/>
                    </a:lnTo>
                    <a:lnTo>
                      <a:pt x="5" y="7"/>
                    </a:lnTo>
                    <a:lnTo>
                      <a:pt x="3" y="7"/>
                    </a:lnTo>
                    <a:lnTo>
                      <a:pt x="3" y="9"/>
                    </a:lnTo>
                    <a:lnTo>
                      <a:pt x="3" y="10"/>
                    </a:lnTo>
                    <a:lnTo>
                      <a:pt x="3" y="10"/>
                    </a:lnTo>
                    <a:lnTo>
                      <a:pt x="1" y="10"/>
                    </a:lnTo>
                    <a:lnTo>
                      <a:pt x="1" y="12"/>
                    </a:lnTo>
                    <a:lnTo>
                      <a:pt x="1" y="14"/>
                    </a:lnTo>
                    <a:lnTo>
                      <a:pt x="0" y="16"/>
                    </a:lnTo>
                    <a:lnTo>
                      <a:pt x="0" y="16"/>
                    </a:lnTo>
                    <a:lnTo>
                      <a:pt x="1" y="17"/>
                    </a:lnTo>
                    <a:lnTo>
                      <a:pt x="1" y="19"/>
                    </a:lnTo>
                    <a:lnTo>
                      <a:pt x="0" y="21"/>
                    </a:lnTo>
                    <a:lnTo>
                      <a:pt x="0" y="25"/>
                    </a:lnTo>
                    <a:lnTo>
                      <a:pt x="10" y="32"/>
                    </a:lnTo>
                    <a:lnTo>
                      <a:pt x="12" y="35"/>
                    </a:lnTo>
                    <a:lnTo>
                      <a:pt x="14" y="37"/>
                    </a:lnTo>
                    <a:lnTo>
                      <a:pt x="16" y="34"/>
                    </a:lnTo>
                    <a:lnTo>
                      <a:pt x="16" y="30"/>
                    </a:lnTo>
                    <a:lnTo>
                      <a:pt x="16" y="25"/>
                    </a:lnTo>
                    <a:lnTo>
                      <a:pt x="19" y="23"/>
                    </a:lnTo>
                    <a:lnTo>
                      <a:pt x="21" y="21"/>
                    </a:lnTo>
                    <a:lnTo>
                      <a:pt x="23" y="23"/>
                    </a:lnTo>
                    <a:lnTo>
                      <a:pt x="26" y="23"/>
                    </a:lnTo>
                    <a:lnTo>
                      <a:pt x="26" y="23"/>
                    </a:lnTo>
                    <a:lnTo>
                      <a:pt x="26" y="23"/>
                    </a:lnTo>
                    <a:lnTo>
                      <a:pt x="26" y="2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8" name="Freeform 3100">
                <a:extLst>
                  <a:ext uri="{FF2B5EF4-FFF2-40B4-BE49-F238E27FC236}">
                    <a16:creationId xmlns:a16="http://schemas.microsoft.com/office/drawing/2014/main" id="{3784F1B5-9127-D240-BB4D-249523EF518E}"/>
                  </a:ext>
                </a:extLst>
              </p:cNvPr>
              <p:cNvSpPr>
                <a:spLocks/>
              </p:cNvSpPr>
              <p:nvPr/>
            </p:nvSpPr>
            <p:spPr bwMode="auto">
              <a:xfrm>
                <a:off x="3032" y="1616"/>
                <a:ext cx="93" cy="72"/>
              </a:xfrm>
              <a:custGeom>
                <a:avLst/>
                <a:gdLst>
                  <a:gd name="T0" fmla="*/ 2 w 93"/>
                  <a:gd name="T1" fmla="*/ 24 h 72"/>
                  <a:gd name="T2" fmla="*/ 3 w 93"/>
                  <a:gd name="T3" fmla="*/ 31 h 72"/>
                  <a:gd name="T4" fmla="*/ 3 w 93"/>
                  <a:gd name="T5" fmla="*/ 33 h 72"/>
                  <a:gd name="T6" fmla="*/ 7 w 93"/>
                  <a:gd name="T7" fmla="*/ 34 h 72"/>
                  <a:gd name="T8" fmla="*/ 10 w 93"/>
                  <a:gd name="T9" fmla="*/ 36 h 72"/>
                  <a:gd name="T10" fmla="*/ 19 w 93"/>
                  <a:gd name="T11" fmla="*/ 40 h 72"/>
                  <a:gd name="T12" fmla="*/ 27 w 93"/>
                  <a:gd name="T13" fmla="*/ 41 h 72"/>
                  <a:gd name="T14" fmla="*/ 28 w 93"/>
                  <a:gd name="T15" fmla="*/ 52 h 72"/>
                  <a:gd name="T16" fmla="*/ 39 w 93"/>
                  <a:gd name="T17" fmla="*/ 66 h 72"/>
                  <a:gd name="T18" fmla="*/ 44 w 93"/>
                  <a:gd name="T19" fmla="*/ 72 h 72"/>
                  <a:gd name="T20" fmla="*/ 53 w 93"/>
                  <a:gd name="T21" fmla="*/ 72 h 72"/>
                  <a:gd name="T22" fmla="*/ 57 w 93"/>
                  <a:gd name="T23" fmla="*/ 70 h 72"/>
                  <a:gd name="T24" fmla="*/ 62 w 93"/>
                  <a:gd name="T25" fmla="*/ 70 h 72"/>
                  <a:gd name="T26" fmla="*/ 62 w 93"/>
                  <a:gd name="T27" fmla="*/ 65 h 72"/>
                  <a:gd name="T28" fmla="*/ 66 w 93"/>
                  <a:gd name="T29" fmla="*/ 63 h 72"/>
                  <a:gd name="T30" fmla="*/ 71 w 93"/>
                  <a:gd name="T31" fmla="*/ 63 h 72"/>
                  <a:gd name="T32" fmla="*/ 75 w 93"/>
                  <a:gd name="T33" fmla="*/ 66 h 72"/>
                  <a:gd name="T34" fmla="*/ 77 w 93"/>
                  <a:gd name="T35" fmla="*/ 63 h 72"/>
                  <a:gd name="T36" fmla="*/ 73 w 93"/>
                  <a:gd name="T37" fmla="*/ 59 h 72"/>
                  <a:gd name="T38" fmla="*/ 77 w 93"/>
                  <a:gd name="T39" fmla="*/ 52 h 72"/>
                  <a:gd name="T40" fmla="*/ 77 w 93"/>
                  <a:gd name="T41" fmla="*/ 47 h 72"/>
                  <a:gd name="T42" fmla="*/ 78 w 93"/>
                  <a:gd name="T43" fmla="*/ 43 h 72"/>
                  <a:gd name="T44" fmla="*/ 82 w 93"/>
                  <a:gd name="T45" fmla="*/ 41 h 72"/>
                  <a:gd name="T46" fmla="*/ 85 w 93"/>
                  <a:gd name="T47" fmla="*/ 38 h 72"/>
                  <a:gd name="T48" fmla="*/ 93 w 93"/>
                  <a:gd name="T49" fmla="*/ 33 h 72"/>
                  <a:gd name="T50" fmla="*/ 87 w 93"/>
                  <a:gd name="T51" fmla="*/ 33 h 72"/>
                  <a:gd name="T52" fmla="*/ 91 w 93"/>
                  <a:gd name="T53" fmla="*/ 25 h 72"/>
                  <a:gd name="T54" fmla="*/ 91 w 93"/>
                  <a:gd name="T55" fmla="*/ 24 h 72"/>
                  <a:gd name="T56" fmla="*/ 87 w 93"/>
                  <a:gd name="T57" fmla="*/ 22 h 72"/>
                  <a:gd name="T58" fmla="*/ 75 w 93"/>
                  <a:gd name="T59" fmla="*/ 9 h 72"/>
                  <a:gd name="T60" fmla="*/ 68 w 93"/>
                  <a:gd name="T61" fmla="*/ 9 h 72"/>
                  <a:gd name="T62" fmla="*/ 62 w 93"/>
                  <a:gd name="T63" fmla="*/ 0 h 72"/>
                  <a:gd name="T64" fmla="*/ 57 w 93"/>
                  <a:gd name="T65" fmla="*/ 6 h 72"/>
                  <a:gd name="T66" fmla="*/ 44 w 93"/>
                  <a:gd name="T67" fmla="*/ 2 h 72"/>
                  <a:gd name="T68" fmla="*/ 34 w 93"/>
                  <a:gd name="T69" fmla="*/ 2 h 72"/>
                  <a:gd name="T70" fmla="*/ 30 w 93"/>
                  <a:gd name="T71" fmla="*/ 2 h 72"/>
                  <a:gd name="T72" fmla="*/ 25 w 93"/>
                  <a:gd name="T73" fmla="*/ 2 h 72"/>
                  <a:gd name="T74" fmla="*/ 7 w 93"/>
                  <a:gd name="T75" fmla="*/ 6 h 72"/>
                  <a:gd name="T76" fmla="*/ 3 w 93"/>
                  <a:gd name="T77" fmla="*/ 1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72">
                    <a:moveTo>
                      <a:pt x="0" y="11"/>
                    </a:moveTo>
                    <a:lnTo>
                      <a:pt x="2" y="24"/>
                    </a:lnTo>
                    <a:lnTo>
                      <a:pt x="2" y="16"/>
                    </a:lnTo>
                    <a:lnTo>
                      <a:pt x="3" y="31"/>
                    </a:lnTo>
                    <a:lnTo>
                      <a:pt x="3" y="33"/>
                    </a:lnTo>
                    <a:lnTo>
                      <a:pt x="3" y="33"/>
                    </a:lnTo>
                    <a:lnTo>
                      <a:pt x="5" y="34"/>
                    </a:lnTo>
                    <a:lnTo>
                      <a:pt x="7" y="34"/>
                    </a:lnTo>
                    <a:lnTo>
                      <a:pt x="9" y="36"/>
                    </a:lnTo>
                    <a:lnTo>
                      <a:pt x="10" y="36"/>
                    </a:lnTo>
                    <a:lnTo>
                      <a:pt x="12" y="38"/>
                    </a:lnTo>
                    <a:lnTo>
                      <a:pt x="19" y="40"/>
                    </a:lnTo>
                    <a:lnTo>
                      <a:pt x="25" y="40"/>
                    </a:lnTo>
                    <a:lnTo>
                      <a:pt x="27" y="41"/>
                    </a:lnTo>
                    <a:lnTo>
                      <a:pt x="30" y="47"/>
                    </a:lnTo>
                    <a:lnTo>
                      <a:pt x="28" y="52"/>
                    </a:lnTo>
                    <a:lnTo>
                      <a:pt x="28" y="59"/>
                    </a:lnTo>
                    <a:lnTo>
                      <a:pt x="39" y="66"/>
                    </a:lnTo>
                    <a:lnTo>
                      <a:pt x="39" y="70"/>
                    </a:lnTo>
                    <a:lnTo>
                      <a:pt x="44" y="72"/>
                    </a:lnTo>
                    <a:lnTo>
                      <a:pt x="48" y="72"/>
                    </a:lnTo>
                    <a:lnTo>
                      <a:pt x="53" y="72"/>
                    </a:lnTo>
                    <a:lnTo>
                      <a:pt x="55" y="70"/>
                    </a:lnTo>
                    <a:lnTo>
                      <a:pt x="57" y="70"/>
                    </a:lnTo>
                    <a:lnTo>
                      <a:pt x="59" y="70"/>
                    </a:lnTo>
                    <a:lnTo>
                      <a:pt x="62" y="70"/>
                    </a:lnTo>
                    <a:lnTo>
                      <a:pt x="60" y="66"/>
                    </a:lnTo>
                    <a:lnTo>
                      <a:pt x="62" y="65"/>
                    </a:lnTo>
                    <a:lnTo>
                      <a:pt x="66" y="65"/>
                    </a:lnTo>
                    <a:lnTo>
                      <a:pt x="66" y="63"/>
                    </a:lnTo>
                    <a:lnTo>
                      <a:pt x="69" y="61"/>
                    </a:lnTo>
                    <a:lnTo>
                      <a:pt x="71" y="63"/>
                    </a:lnTo>
                    <a:lnTo>
                      <a:pt x="73" y="65"/>
                    </a:lnTo>
                    <a:lnTo>
                      <a:pt x="75" y="66"/>
                    </a:lnTo>
                    <a:lnTo>
                      <a:pt x="77" y="65"/>
                    </a:lnTo>
                    <a:lnTo>
                      <a:pt x="77" y="63"/>
                    </a:lnTo>
                    <a:lnTo>
                      <a:pt x="75" y="61"/>
                    </a:lnTo>
                    <a:lnTo>
                      <a:pt x="73" y="59"/>
                    </a:lnTo>
                    <a:lnTo>
                      <a:pt x="75" y="56"/>
                    </a:lnTo>
                    <a:lnTo>
                      <a:pt x="77" y="52"/>
                    </a:lnTo>
                    <a:lnTo>
                      <a:pt x="77" y="50"/>
                    </a:lnTo>
                    <a:lnTo>
                      <a:pt x="77" y="47"/>
                    </a:lnTo>
                    <a:lnTo>
                      <a:pt x="77" y="45"/>
                    </a:lnTo>
                    <a:lnTo>
                      <a:pt x="78" y="43"/>
                    </a:lnTo>
                    <a:lnTo>
                      <a:pt x="80" y="41"/>
                    </a:lnTo>
                    <a:lnTo>
                      <a:pt x="82" y="41"/>
                    </a:lnTo>
                    <a:lnTo>
                      <a:pt x="84" y="40"/>
                    </a:lnTo>
                    <a:lnTo>
                      <a:pt x="85" y="38"/>
                    </a:lnTo>
                    <a:lnTo>
                      <a:pt x="89" y="38"/>
                    </a:lnTo>
                    <a:lnTo>
                      <a:pt x="93" y="33"/>
                    </a:lnTo>
                    <a:lnTo>
                      <a:pt x="91" y="33"/>
                    </a:lnTo>
                    <a:lnTo>
                      <a:pt x="87" y="33"/>
                    </a:lnTo>
                    <a:lnTo>
                      <a:pt x="87" y="27"/>
                    </a:lnTo>
                    <a:lnTo>
                      <a:pt x="91" y="25"/>
                    </a:lnTo>
                    <a:lnTo>
                      <a:pt x="91" y="25"/>
                    </a:lnTo>
                    <a:lnTo>
                      <a:pt x="91" y="24"/>
                    </a:lnTo>
                    <a:lnTo>
                      <a:pt x="89" y="22"/>
                    </a:lnTo>
                    <a:lnTo>
                      <a:pt x="87" y="22"/>
                    </a:lnTo>
                    <a:lnTo>
                      <a:pt x="82" y="15"/>
                    </a:lnTo>
                    <a:lnTo>
                      <a:pt x="75" y="9"/>
                    </a:lnTo>
                    <a:lnTo>
                      <a:pt x="69" y="9"/>
                    </a:lnTo>
                    <a:lnTo>
                      <a:pt x="68" y="9"/>
                    </a:lnTo>
                    <a:lnTo>
                      <a:pt x="64" y="2"/>
                    </a:lnTo>
                    <a:lnTo>
                      <a:pt x="62" y="0"/>
                    </a:lnTo>
                    <a:lnTo>
                      <a:pt x="60" y="2"/>
                    </a:lnTo>
                    <a:lnTo>
                      <a:pt x="57" y="6"/>
                    </a:lnTo>
                    <a:lnTo>
                      <a:pt x="53" y="6"/>
                    </a:lnTo>
                    <a:lnTo>
                      <a:pt x="44" y="2"/>
                    </a:lnTo>
                    <a:lnTo>
                      <a:pt x="37" y="2"/>
                    </a:lnTo>
                    <a:lnTo>
                      <a:pt x="34" y="2"/>
                    </a:lnTo>
                    <a:lnTo>
                      <a:pt x="32" y="2"/>
                    </a:lnTo>
                    <a:lnTo>
                      <a:pt x="30" y="2"/>
                    </a:lnTo>
                    <a:lnTo>
                      <a:pt x="28" y="2"/>
                    </a:lnTo>
                    <a:lnTo>
                      <a:pt x="25" y="2"/>
                    </a:lnTo>
                    <a:lnTo>
                      <a:pt x="18" y="2"/>
                    </a:lnTo>
                    <a:lnTo>
                      <a:pt x="7" y="6"/>
                    </a:lnTo>
                    <a:lnTo>
                      <a:pt x="5" y="11"/>
                    </a:lnTo>
                    <a:lnTo>
                      <a:pt x="3" y="11"/>
                    </a:lnTo>
                    <a:lnTo>
                      <a:pt x="0"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59" name="Freeform 3101">
                <a:extLst>
                  <a:ext uri="{FF2B5EF4-FFF2-40B4-BE49-F238E27FC236}">
                    <a16:creationId xmlns:a16="http://schemas.microsoft.com/office/drawing/2014/main" id="{969545F4-AF0E-9C44-A740-51AFB13749CD}"/>
                  </a:ext>
                </a:extLst>
              </p:cNvPr>
              <p:cNvSpPr>
                <a:spLocks/>
              </p:cNvSpPr>
              <p:nvPr/>
            </p:nvSpPr>
            <p:spPr bwMode="auto">
              <a:xfrm>
                <a:off x="3032" y="1616"/>
                <a:ext cx="93" cy="72"/>
              </a:xfrm>
              <a:custGeom>
                <a:avLst/>
                <a:gdLst>
                  <a:gd name="T0" fmla="*/ 2 w 93"/>
                  <a:gd name="T1" fmla="*/ 24 h 72"/>
                  <a:gd name="T2" fmla="*/ 3 w 93"/>
                  <a:gd name="T3" fmla="*/ 31 h 72"/>
                  <a:gd name="T4" fmla="*/ 3 w 93"/>
                  <a:gd name="T5" fmla="*/ 33 h 72"/>
                  <a:gd name="T6" fmla="*/ 7 w 93"/>
                  <a:gd name="T7" fmla="*/ 34 h 72"/>
                  <a:gd name="T8" fmla="*/ 10 w 93"/>
                  <a:gd name="T9" fmla="*/ 36 h 72"/>
                  <a:gd name="T10" fmla="*/ 19 w 93"/>
                  <a:gd name="T11" fmla="*/ 40 h 72"/>
                  <a:gd name="T12" fmla="*/ 27 w 93"/>
                  <a:gd name="T13" fmla="*/ 41 h 72"/>
                  <a:gd name="T14" fmla="*/ 28 w 93"/>
                  <a:gd name="T15" fmla="*/ 52 h 72"/>
                  <a:gd name="T16" fmla="*/ 39 w 93"/>
                  <a:gd name="T17" fmla="*/ 66 h 72"/>
                  <a:gd name="T18" fmla="*/ 44 w 93"/>
                  <a:gd name="T19" fmla="*/ 72 h 72"/>
                  <a:gd name="T20" fmla="*/ 53 w 93"/>
                  <a:gd name="T21" fmla="*/ 72 h 72"/>
                  <a:gd name="T22" fmla="*/ 57 w 93"/>
                  <a:gd name="T23" fmla="*/ 70 h 72"/>
                  <a:gd name="T24" fmla="*/ 62 w 93"/>
                  <a:gd name="T25" fmla="*/ 70 h 72"/>
                  <a:gd name="T26" fmla="*/ 62 w 93"/>
                  <a:gd name="T27" fmla="*/ 65 h 72"/>
                  <a:gd name="T28" fmla="*/ 66 w 93"/>
                  <a:gd name="T29" fmla="*/ 63 h 72"/>
                  <a:gd name="T30" fmla="*/ 71 w 93"/>
                  <a:gd name="T31" fmla="*/ 63 h 72"/>
                  <a:gd name="T32" fmla="*/ 75 w 93"/>
                  <a:gd name="T33" fmla="*/ 66 h 72"/>
                  <a:gd name="T34" fmla="*/ 77 w 93"/>
                  <a:gd name="T35" fmla="*/ 63 h 72"/>
                  <a:gd name="T36" fmla="*/ 73 w 93"/>
                  <a:gd name="T37" fmla="*/ 59 h 72"/>
                  <a:gd name="T38" fmla="*/ 77 w 93"/>
                  <a:gd name="T39" fmla="*/ 52 h 72"/>
                  <a:gd name="T40" fmla="*/ 77 w 93"/>
                  <a:gd name="T41" fmla="*/ 47 h 72"/>
                  <a:gd name="T42" fmla="*/ 78 w 93"/>
                  <a:gd name="T43" fmla="*/ 43 h 72"/>
                  <a:gd name="T44" fmla="*/ 82 w 93"/>
                  <a:gd name="T45" fmla="*/ 41 h 72"/>
                  <a:gd name="T46" fmla="*/ 85 w 93"/>
                  <a:gd name="T47" fmla="*/ 38 h 72"/>
                  <a:gd name="T48" fmla="*/ 93 w 93"/>
                  <a:gd name="T49" fmla="*/ 33 h 72"/>
                  <a:gd name="T50" fmla="*/ 87 w 93"/>
                  <a:gd name="T51" fmla="*/ 33 h 72"/>
                  <a:gd name="T52" fmla="*/ 91 w 93"/>
                  <a:gd name="T53" fmla="*/ 25 h 72"/>
                  <a:gd name="T54" fmla="*/ 91 w 93"/>
                  <a:gd name="T55" fmla="*/ 24 h 72"/>
                  <a:gd name="T56" fmla="*/ 87 w 93"/>
                  <a:gd name="T57" fmla="*/ 22 h 72"/>
                  <a:gd name="T58" fmla="*/ 75 w 93"/>
                  <a:gd name="T59" fmla="*/ 9 h 72"/>
                  <a:gd name="T60" fmla="*/ 68 w 93"/>
                  <a:gd name="T61" fmla="*/ 9 h 72"/>
                  <a:gd name="T62" fmla="*/ 62 w 93"/>
                  <a:gd name="T63" fmla="*/ 0 h 72"/>
                  <a:gd name="T64" fmla="*/ 57 w 93"/>
                  <a:gd name="T65" fmla="*/ 6 h 72"/>
                  <a:gd name="T66" fmla="*/ 44 w 93"/>
                  <a:gd name="T67" fmla="*/ 2 h 72"/>
                  <a:gd name="T68" fmla="*/ 34 w 93"/>
                  <a:gd name="T69" fmla="*/ 2 h 72"/>
                  <a:gd name="T70" fmla="*/ 30 w 93"/>
                  <a:gd name="T71" fmla="*/ 2 h 72"/>
                  <a:gd name="T72" fmla="*/ 25 w 93"/>
                  <a:gd name="T73" fmla="*/ 2 h 72"/>
                  <a:gd name="T74" fmla="*/ 7 w 93"/>
                  <a:gd name="T75" fmla="*/ 6 h 72"/>
                  <a:gd name="T76" fmla="*/ 3 w 93"/>
                  <a:gd name="T77" fmla="*/ 1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72">
                    <a:moveTo>
                      <a:pt x="0" y="11"/>
                    </a:moveTo>
                    <a:lnTo>
                      <a:pt x="2" y="24"/>
                    </a:lnTo>
                    <a:lnTo>
                      <a:pt x="2" y="16"/>
                    </a:lnTo>
                    <a:lnTo>
                      <a:pt x="3" y="31"/>
                    </a:lnTo>
                    <a:lnTo>
                      <a:pt x="3" y="33"/>
                    </a:lnTo>
                    <a:lnTo>
                      <a:pt x="3" y="33"/>
                    </a:lnTo>
                    <a:lnTo>
                      <a:pt x="5" y="34"/>
                    </a:lnTo>
                    <a:lnTo>
                      <a:pt x="7" y="34"/>
                    </a:lnTo>
                    <a:lnTo>
                      <a:pt x="9" y="36"/>
                    </a:lnTo>
                    <a:lnTo>
                      <a:pt x="10" y="36"/>
                    </a:lnTo>
                    <a:lnTo>
                      <a:pt x="12" y="38"/>
                    </a:lnTo>
                    <a:lnTo>
                      <a:pt x="19" y="40"/>
                    </a:lnTo>
                    <a:lnTo>
                      <a:pt x="25" y="40"/>
                    </a:lnTo>
                    <a:lnTo>
                      <a:pt x="27" y="41"/>
                    </a:lnTo>
                    <a:lnTo>
                      <a:pt x="30" y="47"/>
                    </a:lnTo>
                    <a:lnTo>
                      <a:pt x="28" y="52"/>
                    </a:lnTo>
                    <a:lnTo>
                      <a:pt x="28" y="59"/>
                    </a:lnTo>
                    <a:lnTo>
                      <a:pt x="39" y="66"/>
                    </a:lnTo>
                    <a:lnTo>
                      <a:pt x="39" y="70"/>
                    </a:lnTo>
                    <a:lnTo>
                      <a:pt x="44" y="72"/>
                    </a:lnTo>
                    <a:lnTo>
                      <a:pt x="48" y="72"/>
                    </a:lnTo>
                    <a:lnTo>
                      <a:pt x="53" y="72"/>
                    </a:lnTo>
                    <a:lnTo>
                      <a:pt x="55" y="70"/>
                    </a:lnTo>
                    <a:lnTo>
                      <a:pt x="57" y="70"/>
                    </a:lnTo>
                    <a:lnTo>
                      <a:pt x="59" y="70"/>
                    </a:lnTo>
                    <a:lnTo>
                      <a:pt x="62" y="70"/>
                    </a:lnTo>
                    <a:lnTo>
                      <a:pt x="60" y="66"/>
                    </a:lnTo>
                    <a:lnTo>
                      <a:pt x="62" y="65"/>
                    </a:lnTo>
                    <a:lnTo>
                      <a:pt x="66" y="65"/>
                    </a:lnTo>
                    <a:lnTo>
                      <a:pt x="66" y="63"/>
                    </a:lnTo>
                    <a:lnTo>
                      <a:pt x="69" y="61"/>
                    </a:lnTo>
                    <a:lnTo>
                      <a:pt x="71" y="63"/>
                    </a:lnTo>
                    <a:lnTo>
                      <a:pt x="73" y="65"/>
                    </a:lnTo>
                    <a:lnTo>
                      <a:pt x="75" y="66"/>
                    </a:lnTo>
                    <a:lnTo>
                      <a:pt x="77" y="65"/>
                    </a:lnTo>
                    <a:lnTo>
                      <a:pt x="77" y="63"/>
                    </a:lnTo>
                    <a:lnTo>
                      <a:pt x="75" y="61"/>
                    </a:lnTo>
                    <a:lnTo>
                      <a:pt x="73" y="59"/>
                    </a:lnTo>
                    <a:lnTo>
                      <a:pt x="75" y="56"/>
                    </a:lnTo>
                    <a:lnTo>
                      <a:pt x="77" y="52"/>
                    </a:lnTo>
                    <a:lnTo>
                      <a:pt x="77" y="50"/>
                    </a:lnTo>
                    <a:lnTo>
                      <a:pt x="77" y="47"/>
                    </a:lnTo>
                    <a:lnTo>
                      <a:pt x="77" y="45"/>
                    </a:lnTo>
                    <a:lnTo>
                      <a:pt x="78" y="43"/>
                    </a:lnTo>
                    <a:lnTo>
                      <a:pt x="80" y="41"/>
                    </a:lnTo>
                    <a:lnTo>
                      <a:pt x="82" y="41"/>
                    </a:lnTo>
                    <a:lnTo>
                      <a:pt x="84" y="40"/>
                    </a:lnTo>
                    <a:lnTo>
                      <a:pt x="85" y="38"/>
                    </a:lnTo>
                    <a:lnTo>
                      <a:pt x="89" y="38"/>
                    </a:lnTo>
                    <a:lnTo>
                      <a:pt x="93" y="33"/>
                    </a:lnTo>
                    <a:lnTo>
                      <a:pt x="91" y="33"/>
                    </a:lnTo>
                    <a:lnTo>
                      <a:pt x="87" y="33"/>
                    </a:lnTo>
                    <a:lnTo>
                      <a:pt x="87" y="27"/>
                    </a:lnTo>
                    <a:lnTo>
                      <a:pt x="91" y="25"/>
                    </a:lnTo>
                    <a:lnTo>
                      <a:pt x="91" y="25"/>
                    </a:lnTo>
                    <a:lnTo>
                      <a:pt x="91" y="24"/>
                    </a:lnTo>
                    <a:lnTo>
                      <a:pt x="89" y="22"/>
                    </a:lnTo>
                    <a:lnTo>
                      <a:pt x="87" y="22"/>
                    </a:lnTo>
                    <a:lnTo>
                      <a:pt x="82" y="15"/>
                    </a:lnTo>
                    <a:lnTo>
                      <a:pt x="75" y="9"/>
                    </a:lnTo>
                    <a:lnTo>
                      <a:pt x="69" y="9"/>
                    </a:lnTo>
                    <a:lnTo>
                      <a:pt x="68" y="9"/>
                    </a:lnTo>
                    <a:lnTo>
                      <a:pt x="64" y="2"/>
                    </a:lnTo>
                    <a:lnTo>
                      <a:pt x="62" y="0"/>
                    </a:lnTo>
                    <a:lnTo>
                      <a:pt x="60" y="2"/>
                    </a:lnTo>
                    <a:lnTo>
                      <a:pt x="57" y="6"/>
                    </a:lnTo>
                    <a:lnTo>
                      <a:pt x="53" y="6"/>
                    </a:lnTo>
                    <a:lnTo>
                      <a:pt x="44" y="2"/>
                    </a:lnTo>
                    <a:lnTo>
                      <a:pt x="37" y="2"/>
                    </a:lnTo>
                    <a:lnTo>
                      <a:pt x="34" y="2"/>
                    </a:lnTo>
                    <a:lnTo>
                      <a:pt x="32" y="2"/>
                    </a:lnTo>
                    <a:lnTo>
                      <a:pt x="30" y="2"/>
                    </a:lnTo>
                    <a:lnTo>
                      <a:pt x="28" y="2"/>
                    </a:lnTo>
                    <a:lnTo>
                      <a:pt x="25" y="2"/>
                    </a:lnTo>
                    <a:lnTo>
                      <a:pt x="18" y="2"/>
                    </a:lnTo>
                    <a:lnTo>
                      <a:pt x="7" y="6"/>
                    </a:lnTo>
                    <a:lnTo>
                      <a:pt x="5" y="11"/>
                    </a:lnTo>
                    <a:lnTo>
                      <a:pt x="3" y="11"/>
                    </a:lnTo>
                    <a:lnTo>
                      <a:pt x="0"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0" name="Freeform 3102">
                <a:extLst>
                  <a:ext uri="{FF2B5EF4-FFF2-40B4-BE49-F238E27FC236}">
                    <a16:creationId xmlns:a16="http://schemas.microsoft.com/office/drawing/2014/main" id="{D7248AFD-A77B-5F41-B034-60998BE021FC}"/>
                  </a:ext>
                </a:extLst>
              </p:cNvPr>
              <p:cNvSpPr>
                <a:spLocks/>
              </p:cNvSpPr>
              <p:nvPr/>
            </p:nvSpPr>
            <p:spPr bwMode="auto">
              <a:xfrm>
                <a:off x="3017" y="1950"/>
                <a:ext cx="25" cy="24"/>
              </a:xfrm>
              <a:custGeom>
                <a:avLst/>
                <a:gdLst>
                  <a:gd name="T0" fmla="*/ 24 w 25"/>
                  <a:gd name="T1" fmla="*/ 18 h 24"/>
                  <a:gd name="T2" fmla="*/ 24 w 25"/>
                  <a:gd name="T3" fmla="*/ 18 h 24"/>
                  <a:gd name="T4" fmla="*/ 24 w 25"/>
                  <a:gd name="T5" fmla="*/ 16 h 24"/>
                  <a:gd name="T6" fmla="*/ 24 w 25"/>
                  <a:gd name="T7" fmla="*/ 16 h 24"/>
                  <a:gd name="T8" fmla="*/ 24 w 25"/>
                  <a:gd name="T9" fmla="*/ 15 h 24"/>
                  <a:gd name="T10" fmla="*/ 25 w 25"/>
                  <a:gd name="T11" fmla="*/ 13 h 24"/>
                  <a:gd name="T12" fmla="*/ 25 w 25"/>
                  <a:gd name="T13" fmla="*/ 13 h 24"/>
                  <a:gd name="T14" fmla="*/ 24 w 25"/>
                  <a:gd name="T15" fmla="*/ 13 h 24"/>
                  <a:gd name="T16" fmla="*/ 22 w 25"/>
                  <a:gd name="T17" fmla="*/ 13 h 24"/>
                  <a:gd name="T18" fmla="*/ 22 w 25"/>
                  <a:gd name="T19" fmla="*/ 13 h 24"/>
                  <a:gd name="T20" fmla="*/ 20 w 25"/>
                  <a:gd name="T21" fmla="*/ 13 h 24"/>
                  <a:gd name="T22" fmla="*/ 20 w 25"/>
                  <a:gd name="T23" fmla="*/ 11 h 24"/>
                  <a:gd name="T24" fmla="*/ 20 w 25"/>
                  <a:gd name="T25" fmla="*/ 11 h 24"/>
                  <a:gd name="T26" fmla="*/ 17 w 25"/>
                  <a:gd name="T27" fmla="*/ 7 h 24"/>
                  <a:gd name="T28" fmla="*/ 17 w 25"/>
                  <a:gd name="T29" fmla="*/ 7 h 24"/>
                  <a:gd name="T30" fmla="*/ 17 w 25"/>
                  <a:gd name="T31" fmla="*/ 6 h 24"/>
                  <a:gd name="T32" fmla="*/ 17 w 25"/>
                  <a:gd name="T33" fmla="*/ 6 h 24"/>
                  <a:gd name="T34" fmla="*/ 15 w 25"/>
                  <a:gd name="T35" fmla="*/ 2 h 24"/>
                  <a:gd name="T36" fmla="*/ 15 w 25"/>
                  <a:gd name="T37" fmla="*/ 2 h 24"/>
                  <a:gd name="T38" fmla="*/ 15 w 25"/>
                  <a:gd name="T39" fmla="*/ 0 h 24"/>
                  <a:gd name="T40" fmla="*/ 15 w 25"/>
                  <a:gd name="T41" fmla="*/ 0 h 24"/>
                  <a:gd name="T42" fmla="*/ 13 w 25"/>
                  <a:gd name="T43" fmla="*/ 0 h 24"/>
                  <a:gd name="T44" fmla="*/ 13 w 25"/>
                  <a:gd name="T45" fmla="*/ 0 h 24"/>
                  <a:gd name="T46" fmla="*/ 11 w 25"/>
                  <a:gd name="T47" fmla="*/ 0 h 24"/>
                  <a:gd name="T48" fmla="*/ 11 w 25"/>
                  <a:gd name="T49" fmla="*/ 2 h 24"/>
                  <a:gd name="T50" fmla="*/ 11 w 25"/>
                  <a:gd name="T51" fmla="*/ 2 h 24"/>
                  <a:gd name="T52" fmla="*/ 8 w 25"/>
                  <a:gd name="T53" fmla="*/ 4 h 24"/>
                  <a:gd name="T54" fmla="*/ 8 w 25"/>
                  <a:gd name="T55" fmla="*/ 4 h 24"/>
                  <a:gd name="T56" fmla="*/ 6 w 25"/>
                  <a:gd name="T57" fmla="*/ 6 h 24"/>
                  <a:gd name="T58" fmla="*/ 6 w 25"/>
                  <a:gd name="T59" fmla="*/ 7 h 24"/>
                  <a:gd name="T60" fmla="*/ 4 w 25"/>
                  <a:gd name="T61" fmla="*/ 7 h 24"/>
                  <a:gd name="T62" fmla="*/ 4 w 25"/>
                  <a:gd name="T63" fmla="*/ 9 h 24"/>
                  <a:gd name="T64" fmla="*/ 2 w 25"/>
                  <a:gd name="T65" fmla="*/ 9 h 24"/>
                  <a:gd name="T66" fmla="*/ 2 w 25"/>
                  <a:gd name="T67" fmla="*/ 7 h 24"/>
                  <a:gd name="T68" fmla="*/ 0 w 25"/>
                  <a:gd name="T69" fmla="*/ 7 h 24"/>
                  <a:gd name="T70" fmla="*/ 0 w 25"/>
                  <a:gd name="T71" fmla="*/ 9 h 24"/>
                  <a:gd name="T72" fmla="*/ 0 w 25"/>
                  <a:gd name="T73" fmla="*/ 9 h 24"/>
                  <a:gd name="T74" fmla="*/ 2 w 25"/>
                  <a:gd name="T75" fmla="*/ 11 h 24"/>
                  <a:gd name="T76" fmla="*/ 2 w 25"/>
                  <a:gd name="T77" fmla="*/ 11 h 24"/>
                  <a:gd name="T78" fmla="*/ 0 w 25"/>
                  <a:gd name="T79" fmla="*/ 13 h 24"/>
                  <a:gd name="T80" fmla="*/ 0 w 25"/>
                  <a:gd name="T81" fmla="*/ 13 h 24"/>
                  <a:gd name="T82" fmla="*/ 0 w 25"/>
                  <a:gd name="T83" fmla="*/ 13 h 24"/>
                  <a:gd name="T84" fmla="*/ 0 w 25"/>
                  <a:gd name="T85" fmla="*/ 13 h 24"/>
                  <a:gd name="T86" fmla="*/ 2 w 25"/>
                  <a:gd name="T87" fmla="*/ 16 h 24"/>
                  <a:gd name="T88" fmla="*/ 6 w 25"/>
                  <a:gd name="T89" fmla="*/ 18 h 24"/>
                  <a:gd name="T90" fmla="*/ 9 w 25"/>
                  <a:gd name="T91" fmla="*/ 24 h 24"/>
                  <a:gd name="T92" fmla="*/ 11 w 25"/>
                  <a:gd name="T93" fmla="*/ 24 h 24"/>
                  <a:gd name="T94" fmla="*/ 11 w 25"/>
                  <a:gd name="T95" fmla="*/ 22 h 24"/>
                  <a:gd name="T96" fmla="*/ 13 w 25"/>
                  <a:gd name="T97" fmla="*/ 20 h 24"/>
                  <a:gd name="T98" fmla="*/ 17 w 25"/>
                  <a:gd name="T99" fmla="*/ 18 h 24"/>
                  <a:gd name="T100" fmla="*/ 18 w 25"/>
                  <a:gd name="T101" fmla="*/ 18 h 24"/>
                  <a:gd name="T102" fmla="*/ 20 w 25"/>
                  <a:gd name="T103" fmla="*/ 20 h 24"/>
                  <a:gd name="T104" fmla="*/ 20 w 25"/>
                  <a:gd name="T105" fmla="*/ 20 h 24"/>
                  <a:gd name="T106" fmla="*/ 20 w 25"/>
                  <a:gd name="T107" fmla="*/ 20 h 24"/>
                  <a:gd name="T108" fmla="*/ 22 w 25"/>
                  <a:gd name="T109" fmla="*/ 18 h 24"/>
                  <a:gd name="T110" fmla="*/ 24 w 25"/>
                  <a:gd name="T11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24">
                    <a:moveTo>
                      <a:pt x="24" y="18"/>
                    </a:moveTo>
                    <a:lnTo>
                      <a:pt x="24" y="18"/>
                    </a:lnTo>
                    <a:lnTo>
                      <a:pt x="24" y="16"/>
                    </a:lnTo>
                    <a:lnTo>
                      <a:pt x="24" y="16"/>
                    </a:lnTo>
                    <a:lnTo>
                      <a:pt x="24" y="15"/>
                    </a:lnTo>
                    <a:lnTo>
                      <a:pt x="25" y="13"/>
                    </a:lnTo>
                    <a:lnTo>
                      <a:pt x="25" y="13"/>
                    </a:lnTo>
                    <a:lnTo>
                      <a:pt x="24" y="13"/>
                    </a:lnTo>
                    <a:lnTo>
                      <a:pt x="22" y="13"/>
                    </a:lnTo>
                    <a:lnTo>
                      <a:pt x="22" y="13"/>
                    </a:lnTo>
                    <a:lnTo>
                      <a:pt x="20" y="13"/>
                    </a:lnTo>
                    <a:lnTo>
                      <a:pt x="20" y="11"/>
                    </a:lnTo>
                    <a:lnTo>
                      <a:pt x="20" y="11"/>
                    </a:lnTo>
                    <a:lnTo>
                      <a:pt x="17" y="7"/>
                    </a:lnTo>
                    <a:lnTo>
                      <a:pt x="17" y="7"/>
                    </a:lnTo>
                    <a:lnTo>
                      <a:pt x="17" y="6"/>
                    </a:lnTo>
                    <a:lnTo>
                      <a:pt x="17" y="6"/>
                    </a:lnTo>
                    <a:lnTo>
                      <a:pt x="15" y="2"/>
                    </a:lnTo>
                    <a:lnTo>
                      <a:pt x="15" y="2"/>
                    </a:lnTo>
                    <a:lnTo>
                      <a:pt x="15" y="0"/>
                    </a:lnTo>
                    <a:lnTo>
                      <a:pt x="15" y="0"/>
                    </a:lnTo>
                    <a:lnTo>
                      <a:pt x="13" y="0"/>
                    </a:lnTo>
                    <a:lnTo>
                      <a:pt x="13" y="0"/>
                    </a:lnTo>
                    <a:lnTo>
                      <a:pt x="11" y="0"/>
                    </a:lnTo>
                    <a:lnTo>
                      <a:pt x="11" y="2"/>
                    </a:lnTo>
                    <a:lnTo>
                      <a:pt x="11" y="2"/>
                    </a:lnTo>
                    <a:lnTo>
                      <a:pt x="8" y="4"/>
                    </a:lnTo>
                    <a:lnTo>
                      <a:pt x="8" y="4"/>
                    </a:lnTo>
                    <a:lnTo>
                      <a:pt x="6" y="6"/>
                    </a:lnTo>
                    <a:lnTo>
                      <a:pt x="6" y="7"/>
                    </a:lnTo>
                    <a:lnTo>
                      <a:pt x="4" y="7"/>
                    </a:lnTo>
                    <a:lnTo>
                      <a:pt x="4" y="9"/>
                    </a:lnTo>
                    <a:lnTo>
                      <a:pt x="2" y="9"/>
                    </a:lnTo>
                    <a:lnTo>
                      <a:pt x="2" y="7"/>
                    </a:lnTo>
                    <a:lnTo>
                      <a:pt x="0" y="7"/>
                    </a:lnTo>
                    <a:lnTo>
                      <a:pt x="0" y="9"/>
                    </a:lnTo>
                    <a:lnTo>
                      <a:pt x="0" y="9"/>
                    </a:lnTo>
                    <a:lnTo>
                      <a:pt x="2" y="11"/>
                    </a:lnTo>
                    <a:lnTo>
                      <a:pt x="2" y="11"/>
                    </a:lnTo>
                    <a:lnTo>
                      <a:pt x="0" y="13"/>
                    </a:lnTo>
                    <a:lnTo>
                      <a:pt x="0" y="13"/>
                    </a:lnTo>
                    <a:lnTo>
                      <a:pt x="0" y="13"/>
                    </a:lnTo>
                    <a:lnTo>
                      <a:pt x="0" y="13"/>
                    </a:lnTo>
                    <a:lnTo>
                      <a:pt x="2" y="16"/>
                    </a:lnTo>
                    <a:lnTo>
                      <a:pt x="6" y="18"/>
                    </a:lnTo>
                    <a:lnTo>
                      <a:pt x="9" y="24"/>
                    </a:lnTo>
                    <a:lnTo>
                      <a:pt x="11" y="24"/>
                    </a:lnTo>
                    <a:lnTo>
                      <a:pt x="11" y="22"/>
                    </a:lnTo>
                    <a:lnTo>
                      <a:pt x="13" y="20"/>
                    </a:lnTo>
                    <a:lnTo>
                      <a:pt x="17" y="18"/>
                    </a:lnTo>
                    <a:lnTo>
                      <a:pt x="18" y="18"/>
                    </a:lnTo>
                    <a:lnTo>
                      <a:pt x="20" y="20"/>
                    </a:lnTo>
                    <a:lnTo>
                      <a:pt x="20" y="20"/>
                    </a:lnTo>
                    <a:lnTo>
                      <a:pt x="20" y="20"/>
                    </a:lnTo>
                    <a:lnTo>
                      <a:pt x="22" y="18"/>
                    </a:lnTo>
                    <a:lnTo>
                      <a:pt x="24" y="1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1" name="Freeform 3103">
                <a:extLst>
                  <a:ext uri="{FF2B5EF4-FFF2-40B4-BE49-F238E27FC236}">
                    <a16:creationId xmlns:a16="http://schemas.microsoft.com/office/drawing/2014/main" id="{41D96A27-D57A-8445-9D99-DC5CE447D4E4}"/>
                  </a:ext>
                </a:extLst>
              </p:cNvPr>
              <p:cNvSpPr>
                <a:spLocks/>
              </p:cNvSpPr>
              <p:nvPr/>
            </p:nvSpPr>
            <p:spPr bwMode="auto">
              <a:xfrm>
                <a:off x="2996" y="1881"/>
                <a:ext cx="66" cy="87"/>
              </a:xfrm>
              <a:custGeom>
                <a:avLst/>
                <a:gdLst>
                  <a:gd name="T0" fmla="*/ 29 w 66"/>
                  <a:gd name="T1" fmla="*/ 73 h 87"/>
                  <a:gd name="T2" fmla="*/ 32 w 66"/>
                  <a:gd name="T3" fmla="*/ 71 h 87"/>
                  <a:gd name="T4" fmla="*/ 34 w 66"/>
                  <a:gd name="T5" fmla="*/ 69 h 87"/>
                  <a:gd name="T6" fmla="*/ 36 w 66"/>
                  <a:gd name="T7" fmla="*/ 71 h 87"/>
                  <a:gd name="T8" fmla="*/ 38 w 66"/>
                  <a:gd name="T9" fmla="*/ 75 h 87"/>
                  <a:gd name="T10" fmla="*/ 41 w 66"/>
                  <a:gd name="T11" fmla="*/ 80 h 87"/>
                  <a:gd name="T12" fmla="*/ 43 w 66"/>
                  <a:gd name="T13" fmla="*/ 82 h 87"/>
                  <a:gd name="T14" fmla="*/ 46 w 66"/>
                  <a:gd name="T15" fmla="*/ 82 h 87"/>
                  <a:gd name="T16" fmla="*/ 45 w 66"/>
                  <a:gd name="T17" fmla="*/ 85 h 87"/>
                  <a:gd name="T18" fmla="*/ 45 w 66"/>
                  <a:gd name="T19" fmla="*/ 87 h 87"/>
                  <a:gd name="T20" fmla="*/ 54 w 66"/>
                  <a:gd name="T21" fmla="*/ 87 h 87"/>
                  <a:gd name="T22" fmla="*/ 59 w 66"/>
                  <a:gd name="T23" fmla="*/ 80 h 87"/>
                  <a:gd name="T24" fmla="*/ 59 w 66"/>
                  <a:gd name="T25" fmla="*/ 60 h 87"/>
                  <a:gd name="T26" fmla="*/ 64 w 66"/>
                  <a:gd name="T27" fmla="*/ 46 h 87"/>
                  <a:gd name="T28" fmla="*/ 63 w 66"/>
                  <a:gd name="T29" fmla="*/ 37 h 87"/>
                  <a:gd name="T30" fmla="*/ 48 w 66"/>
                  <a:gd name="T31" fmla="*/ 34 h 87"/>
                  <a:gd name="T32" fmla="*/ 41 w 66"/>
                  <a:gd name="T33" fmla="*/ 21 h 87"/>
                  <a:gd name="T34" fmla="*/ 32 w 66"/>
                  <a:gd name="T35" fmla="*/ 9 h 87"/>
                  <a:gd name="T36" fmla="*/ 21 w 66"/>
                  <a:gd name="T37" fmla="*/ 0 h 87"/>
                  <a:gd name="T38" fmla="*/ 9 w 66"/>
                  <a:gd name="T39" fmla="*/ 3 h 87"/>
                  <a:gd name="T40" fmla="*/ 0 w 66"/>
                  <a:gd name="T41" fmla="*/ 7 h 87"/>
                  <a:gd name="T42" fmla="*/ 2 w 66"/>
                  <a:gd name="T43" fmla="*/ 10 h 87"/>
                  <a:gd name="T44" fmla="*/ 2 w 66"/>
                  <a:gd name="T45" fmla="*/ 12 h 87"/>
                  <a:gd name="T46" fmla="*/ 4 w 66"/>
                  <a:gd name="T47" fmla="*/ 14 h 87"/>
                  <a:gd name="T48" fmla="*/ 5 w 66"/>
                  <a:gd name="T49" fmla="*/ 14 h 87"/>
                  <a:gd name="T50" fmla="*/ 4 w 66"/>
                  <a:gd name="T51" fmla="*/ 16 h 87"/>
                  <a:gd name="T52" fmla="*/ 4 w 66"/>
                  <a:gd name="T53" fmla="*/ 18 h 87"/>
                  <a:gd name="T54" fmla="*/ 7 w 66"/>
                  <a:gd name="T55" fmla="*/ 19 h 87"/>
                  <a:gd name="T56" fmla="*/ 11 w 66"/>
                  <a:gd name="T57" fmla="*/ 19 h 87"/>
                  <a:gd name="T58" fmla="*/ 7 w 66"/>
                  <a:gd name="T59" fmla="*/ 21 h 87"/>
                  <a:gd name="T60" fmla="*/ 5 w 66"/>
                  <a:gd name="T61" fmla="*/ 23 h 87"/>
                  <a:gd name="T62" fmla="*/ 7 w 66"/>
                  <a:gd name="T63" fmla="*/ 28 h 87"/>
                  <a:gd name="T64" fmla="*/ 11 w 66"/>
                  <a:gd name="T65" fmla="*/ 30 h 87"/>
                  <a:gd name="T66" fmla="*/ 7 w 66"/>
                  <a:gd name="T67" fmla="*/ 37 h 87"/>
                  <a:gd name="T68" fmla="*/ 5 w 66"/>
                  <a:gd name="T69" fmla="*/ 39 h 87"/>
                  <a:gd name="T70" fmla="*/ 9 w 66"/>
                  <a:gd name="T71" fmla="*/ 43 h 87"/>
                  <a:gd name="T72" fmla="*/ 11 w 66"/>
                  <a:gd name="T73" fmla="*/ 46 h 87"/>
                  <a:gd name="T74" fmla="*/ 13 w 66"/>
                  <a:gd name="T75" fmla="*/ 46 h 87"/>
                  <a:gd name="T76" fmla="*/ 14 w 66"/>
                  <a:gd name="T77" fmla="*/ 48 h 87"/>
                  <a:gd name="T78" fmla="*/ 9 w 66"/>
                  <a:gd name="T79" fmla="*/ 48 h 87"/>
                  <a:gd name="T80" fmla="*/ 9 w 66"/>
                  <a:gd name="T81" fmla="*/ 50 h 87"/>
                  <a:gd name="T82" fmla="*/ 13 w 66"/>
                  <a:gd name="T83" fmla="*/ 57 h 87"/>
                  <a:gd name="T84" fmla="*/ 11 w 66"/>
                  <a:gd name="T85" fmla="*/ 57 h 87"/>
                  <a:gd name="T86" fmla="*/ 9 w 66"/>
                  <a:gd name="T87" fmla="*/ 59 h 87"/>
                  <a:gd name="T88" fmla="*/ 9 w 66"/>
                  <a:gd name="T89" fmla="*/ 60 h 87"/>
                  <a:gd name="T90" fmla="*/ 13 w 66"/>
                  <a:gd name="T91" fmla="*/ 62 h 87"/>
                  <a:gd name="T92" fmla="*/ 13 w 66"/>
                  <a:gd name="T93" fmla="*/ 66 h 87"/>
                  <a:gd name="T94" fmla="*/ 14 w 66"/>
                  <a:gd name="T95" fmla="*/ 66 h 87"/>
                  <a:gd name="T96" fmla="*/ 16 w 66"/>
                  <a:gd name="T97" fmla="*/ 68 h 87"/>
                  <a:gd name="T98" fmla="*/ 16 w 66"/>
                  <a:gd name="T99" fmla="*/ 68 h 87"/>
                  <a:gd name="T100" fmla="*/ 18 w 66"/>
                  <a:gd name="T101" fmla="*/ 69 h 87"/>
                  <a:gd name="T102" fmla="*/ 18 w 66"/>
                  <a:gd name="T103" fmla="*/ 69 h 87"/>
                  <a:gd name="T104" fmla="*/ 20 w 66"/>
                  <a:gd name="T105" fmla="*/ 69 h 87"/>
                  <a:gd name="T106" fmla="*/ 21 w 66"/>
                  <a:gd name="T107" fmla="*/ 69 h 87"/>
                  <a:gd name="T108" fmla="*/ 23 w 66"/>
                  <a:gd name="T109" fmla="*/ 73 h 87"/>
                  <a:gd name="T110" fmla="*/ 25 w 66"/>
                  <a:gd name="T111" fmla="*/ 73 h 87"/>
                  <a:gd name="T112" fmla="*/ 27 w 66"/>
                  <a:gd name="T11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87">
                    <a:moveTo>
                      <a:pt x="27" y="75"/>
                    </a:moveTo>
                    <a:lnTo>
                      <a:pt x="27" y="75"/>
                    </a:lnTo>
                    <a:lnTo>
                      <a:pt x="29" y="73"/>
                    </a:lnTo>
                    <a:lnTo>
                      <a:pt x="29" y="73"/>
                    </a:lnTo>
                    <a:lnTo>
                      <a:pt x="32" y="71"/>
                    </a:lnTo>
                    <a:lnTo>
                      <a:pt x="32" y="71"/>
                    </a:lnTo>
                    <a:lnTo>
                      <a:pt x="32" y="69"/>
                    </a:lnTo>
                    <a:lnTo>
                      <a:pt x="34" y="69"/>
                    </a:lnTo>
                    <a:lnTo>
                      <a:pt x="34" y="69"/>
                    </a:lnTo>
                    <a:lnTo>
                      <a:pt x="36" y="69"/>
                    </a:lnTo>
                    <a:lnTo>
                      <a:pt x="36" y="69"/>
                    </a:lnTo>
                    <a:lnTo>
                      <a:pt x="36" y="71"/>
                    </a:lnTo>
                    <a:lnTo>
                      <a:pt x="36" y="71"/>
                    </a:lnTo>
                    <a:lnTo>
                      <a:pt x="38" y="75"/>
                    </a:lnTo>
                    <a:lnTo>
                      <a:pt x="38" y="75"/>
                    </a:lnTo>
                    <a:lnTo>
                      <a:pt x="38" y="76"/>
                    </a:lnTo>
                    <a:lnTo>
                      <a:pt x="38" y="76"/>
                    </a:lnTo>
                    <a:lnTo>
                      <a:pt x="41" y="80"/>
                    </a:lnTo>
                    <a:lnTo>
                      <a:pt x="41" y="80"/>
                    </a:lnTo>
                    <a:lnTo>
                      <a:pt x="41" y="82"/>
                    </a:lnTo>
                    <a:lnTo>
                      <a:pt x="43" y="82"/>
                    </a:lnTo>
                    <a:lnTo>
                      <a:pt x="43" y="82"/>
                    </a:lnTo>
                    <a:lnTo>
                      <a:pt x="45" y="82"/>
                    </a:lnTo>
                    <a:lnTo>
                      <a:pt x="46" y="82"/>
                    </a:lnTo>
                    <a:lnTo>
                      <a:pt x="46" y="82"/>
                    </a:lnTo>
                    <a:lnTo>
                      <a:pt x="45" y="84"/>
                    </a:lnTo>
                    <a:lnTo>
                      <a:pt x="45" y="85"/>
                    </a:lnTo>
                    <a:lnTo>
                      <a:pt x="45" y="85"/>
                    </a:lnTo>
                    <a:lnTo>
                      <a:pt x="45" y="87"/>
                    </a:lnTo>
                    <a:lnTo>
                      <a:pt x="45" y="87"/>
                    </a:lnTo>
                    <a:lnTo>
                      <a:pt x="48" y="87"/>
                    </a:lnTo>
                    <a:lnTo>
                      <a:pt x="50" y="87"/>
                    </a:lnTo>
                    <a:lnTo>
                      <a:pt x="54" y="87"/>
                    </a:lnTo>
                    <a:lnTo>
                      <a:pt x="57" y="87"/>
                    </a:lnTo>
                    <a:lnTo>
                      <a:pt x="59" y="87"/>
                    </a:lnTo>
                    <a:lnTo>
                      <a:pt x="59" y="80"/>
                    </a:lnTo>
                    <a:lnTo>
                      <a:pt x="63" y="73"/>
                    </a:lnTo>
                    <a:lnTo>
                      <a:pt x="66" y="69"/>
                    </a:lnTo>
                    <a:lnTo>
                      <a:pt x="59" y="60"/>
                    </a:lnTo>
                    <a:lnTo>
                      <a:pt x="59" y="60"/>
                    </a:lnTo>
                    <a:lnTo>
                      <a:pt x="59" y="48"/>
                    </a:lnTo>
                    <a:lnTo>
                      <a:pt x="64" y="46"/>
                    </a:lnTo>
                    <a:lnTo>
                      <a:pt x="61" y="46"/>
                    </a:lnTo>
                    <a:lnTo>
                      <a:pt x="59" y="41"/>
                    </a:lnTo>
                    <a:lnTo>
                      <a:pt x="63" y="37"/>
                    </a:lnTo>
                    <a:lnTo>
                      <a:pt x="59" y="34"/>
                    </a:lnTo>
                    <a:lnTo>
                      <a:pt x="57" y="37"/>
                    </a:lnTo>
                    <a:lnTo>
                      <a:pt x="48" y="34"/>
                    </a:lnTo>
                    <a:lnTo>
                      <a:pt x="43" y="30"/>
                    </a:lnTo>
                    <a:lnTo>
                      <a:pt x="43" y="23"/>
                    </a:lnTo>
                    <a:lnTo>
                      <a:pt x="41" y="21"/>
                    </a:lnTo>
                    <a:lnTo>
                      <a:pt x="38" y="21"/>
                    </a:lnTo>
                    <a:lnTo>
                      <a:pt x="34" y="18"/>
                    </a:lnTo>
                    <a:lnTo>
                      <a:pt x="32" y="9"/>
                    </a:lnTo>
                    <a:lnTo>
                      <a:pt x="29" y="5"/>
                    </a:lnTo>
                    <a:lnTo>
                      <a:pt x="23" y="1"/>
                    </a:lnTo>
                    <a:lnTo>
                      <a:pt x="21" y="0"/>
                    </a:lnTo>
                    <a:lnTo>
                      <a:pt x="18" y="1"/>
                    </a:lnTo>
                    <a:lnTo>
                      <a:pt x="14" y="1"/>
                    </a:lnTo>
                    <a:lnTo>
                      <a:pt x="9" y="3"/>
                    </a:lnTo>
                    <a:lnTo>
                      <a:pt x="5" y="5"/>
                    </a:lnTo>
                    <a:lnTo>
                      <a:pt x="4" y="5"/>
                    </a:lnTo>
                    <a:lnTo>
                      <a:pt x="0" y="7"/>
                    </a:lnTo>
                    <a:lnTo>
                      <a:pt x="2" y="9"/>
                    </a:lnTo>
                    <a:lnTo>
                      <a:pt x="2" y="9"/>
                    </a:lnTo>
                    <a:lnTo>
                      <a:pt x="2" y="10"/>
                    </a:lnTo>
                    <a:lnTo>
                      <a:pt x="2" y="10"/>
                    </a:lnTo>
                    <a:lnTo>
                      <a:pt x="2" y="12"/>
                    </a:lnTo>
                    <a:lnTo>
                      <a:pt x="2" y="12"/>
                    </a:lnTo>
                    <a:lnTo>
                      <a:pt x="2" y="14"/>
                    </a:lnTo>
                    <a:lnTo>
                      <a:pt x="2" y="14"/>
                    </a:lnTo>
                    <a:lnTo>
                      <a:pt x="4" y="14"/>
                    </a:lnTo>
                    <a:lnTo>
                      <a:pt x="4" y="14"/>
                    </a:lnTo>
                    <a:lnTo>
                      <a:pt x="5" y="14"/>
                    </a:lnTo>
                    <a:lnTo>
                      <a:pt x="5" y="14"/>
                    </a:lnTo>
                    <a:lnTo>
                      <a:pt x="4" y="16"/>
                    </a:lnTo>
                    <a:lnTo>
                      <a:pt x="4" y="16"/>
                    </a:lnTo>
                    <a:lnTo>
                      <a:pt x="4" y="16"/>
                    </a:lnTo>
                    <a:lnTo>
                      <a:pt x="4" y="16"/>
                    </a:lnTo>
                    <a:lnTo>
                      <a:pt x="4" y="18"/>
                    </a:lnTo>
                    <a:lnTo>
                      <a:pt x="4" y="18"/>
                    </a:lnTo>
                    <a:lnTo>
                      <a:pt x="5" y="18"/>
                    </a:lnTo>
                    <a:lnTo>
                      <a:pt x="5" y="19"/>
                    </a:lnTo>
                    <a:lnTo>
                      <a:pt x="7" y="19"/>
                    </a:lnTo>
                    <a:lnTo>
                      <a:pt x="9" y="19"/>
                    </a:lnTo>
                    <a:lnTo>
                      <a:pt x="9" y="19"/>
                    </a:lnTo>
                    <a:lnTo>
                      <a:pt x="11" y="19"/>
                    </a:lnTo>
                    <a:lnTo>
                      <a:pt x="11" y="21"/>
                    </a:lnTo>
                    <a:lnTo>
                      <a:pt x="9" y="21"/>
                    </a:lnTo>
                    <a:lnTo>
                      <a:pt x="7" y="21"/>
                    </a:lnTo>
                    <a:lnTo>
                      <a:pt x="7" y="21"/>
                    </a:lnTo>
                    <a:lnTo>
                      <a:pt x="7" y="23"/>
                    </a:lnTo>
                    <a:lnTo>
                      <a:pt x="5" y="23"/>
                    </a:lnTo>
                    <a:lnTo>
                      <a:pt x="5" y="26"/>
                    </a:lnTo>
                    <a:lnTo>
                      <a:pt x="7" y="26"/>
                    </a:lnTo>
                    <a:lnTo>
                      <a:pt x="7" y="28"/>
                    </a:lnTo>
                    <a:lnTo>
                      <a:pt x="9" y="28"/>
                    </a:lnTo>
                    <a:lnTo>
                      <a:pt x="11" y="28"/>
                    </a:lnTo>
                    <a:lnTo>
                      <a:pt x="11" y="30"/>
                    </a:lnTo>
                    <a:lnTo>
                      <a:pt x="11" y="32"/>
                    </a:lnTo>
                    <a:lnTo>
                      <a:pt x="7" y="37"/>
                    </a:lnTo>
                    <a:lnTo>
                      <a:pt x="7" y="37"/>
                    </a:lnTo>
                    <a:lnTo>
                      <a:pt x="7" y="37"/>
                    </a:lnTo>
                    <a:lnTo>
                      <a:pt x="7" y="39"/>
                    </a:lnTo>
                    <a:lnTo>
                      <a:pt x="5" y="39"/>
                    </a:lnTo>
                    <a:lnTo>
                      <a:pt x="7" y="43"/>
                    </a:lnTo>
                    <a:lnTo>
                      <a:pt x="7" y="43"/>
                    </a:lnTo>
                    <a:lnTo>
                      <a:pt x="9" y="43"/>
                    </a:lnTo>
                    <a:lnTo>
                      <a:pt x="9" y="43"/>
                    </a:lnTo>
                    <a:lnTo>
                      <a:pt x="11" y="44"/>
                    </a:lnTo>
                    <a:lnTo>
                      <a:pt x="11" y="46"/>
                    </a:lnTo>
                    <a:lnTo>
                      <a:pt x="13" y="44"/>
                    </a:lnTo>
                    <a:lnTo>
                      <a:pt x="13" y="46"/>
                    </a:lnTo>
                    <a:lnTo>
                      <a:pt x="13" y="46"/>
                    </a:lnTo>
                    <a:lnTo>
                      <a:pt x="14" y="46"/>
                    </a:lnTo>
                    <a:lnTo>
                      <a:pt x="14" y="48"/>
                    </a:lnTo>
                    <a:lnTo>
                      <a:pt x="14" y="48"/>
                    </a:lnTo>
                    <a:lnTo>
                      <a:pt x="13" y="50"/>
                    </a:lnTo>
                    <a:lnTo>
                      <a:pt x="11" y="50"/>
                    </a:lnTo>
                    <a:lnTo>
                      <a:pt x="9" y="48"/>
                    </a:lnTo>
                    <a:lnTo>
                      <a:pt x="9" y="48"/>
                    </a:lnTo>
                    <a:lnTo>
                      <a:pt x="9" y="50"/>
                    </a:lnTo>
                    <a:lnTo>
                      <a:pt x="9" y="50"/>
                    </a:lnTo>
                    <a:lnTo>
                      <a:pt x="13" y="53"/>
                    </a:lnTo>
                    <a:lnTo>
                      <a:pt x="13" y="55"/>
                    </a:lnTo>
                    <a:lnTo>
                      <a:pt x="13" y="57"/>
                    </a:lnTo>
                    <a:lnTo>
                      <a:pt x="13" y="57"/>
                    </a:lnTo>
                    <a:lnTo>
                      <a:pt x="11" y="59"/>
                    </a:lnTo>
                    <a:lnTo>
                      <a:pt x="11" y="57"/>
                    </a:lnTo>
                    <a:lnTo>
                      <a:pt x="11" y="57"/>
                    </a:lnTo>
                    <a:lnTo>
                      <a:pt x="9" y="59"/>
                    </a:lnTo>
                    <a:lnTo>
                      <a:pt x="9" y="59"/>
                    </a:lnTo>
                    <a:lnTo>
                      <a:pt x="9" y="60"/>
                    </a:lnTo>
                    <a:lnTo>
                      <a:pt x="9" y="60"/>
                    </a:lnTo>
                    <a:lnTo>
                      <a:pt x="9" y="60"/>
                    </a:lnTo>
                    <a:lnTo>
                      <a:pt x="11" y="62"/>
                    </a:lnTo>
                    <a:lnTo>
                      <a:pt x="11" y="62"/>
                    </a:lnTo>
                    <a:lnTo>
                      <a:pt x="13" y="62"/>
                    </a:lnTo>
                    <a:lnTo>
                      <a:pt x="13" y="64"/>
                    </a:lnTo>
                    <a:lnTo>
                      <a:pt x="13" y="64"/>
                    </a:lnTo>
                    <a:lnTo>
                      <a:pt x="13" y="66"/>
                    </a:lnTo>
                    <a:lnTo>
                      <a:pt x="14" y="66"/>
                    </a:lnTo>
                    <a:lnTo>
                      <a:pt x="14" y="66"/>
                    </a:lnTo>
                    <a:lnTo>
                      <a:pt x="14" y="66"/>
                    </a:lnTo>
                    <a:lnTo>
                      <a:pt x="14" y="68"/>
                    </a:lnTo>
                    <a:lnTo>
                      <a:pt x="14" y="68"/>
                    </a:lnTo>
                    <a:lnTo>
                      <a:pt x="16" y="68"/>
                    </a:lnTo>
                    <a:lnTo>
                      <a:pt x="16" y="68"/>
                    </a:lnTo>
                    <a:lnTo>
                      <a:pt x="16" y="68"/>
                    </a:lnTo>
                    <a:lnTo>
                      <a:pt x="16" y="68"/>
                    </a:lnTo>
                    <a:lnTo>
                      <a:pt x="16" y="68"/>
                    </a:lnTo>
                    <a:lnTo>
                      <a:pt x="18" y="69"/>
                    </a:lnTo>
                    <a:lnTo>
                      <a:pt x="18" y="69"/>
                    </a:lnTo>
                    <a:lnTo>
                      <a:pt x="18" y="69"/>
                    </a:lnTo>
                    <a:lnTo>
                      <a:pt x="18" y="69"/>
                    </a:lnTo>
                    <a:lnTo>
                      <a:pt x="18" y="69"/>
                    </a:lnTo>
                    <a:lnTo>
                      <a:pt x="20" y="69"/>
                    </a:lnTo>
                    <a:lnTo>
                      <a:pt x="20" y="69"/>
                    </a:lnTo>
                    <a:lnTo>
                      <a:pt x="20" y="69"/>
                    </a:lnTo>
                    <a:lnTo>
                      <a:pt x="20" y="69"/>
                    </a:lnTo>
                    <a:lnTo>
                      <a:pt x="20" y="69"/>
                    </a:lnTo>
                    <a:lnTo>
                      <a:pt x="21" y="69"/>
                    </a:lnTo>
                    <a:lnTo>
                      <a:pt x="21" y="71"/>
                    </a:lnTo>
                    <a:lnTo>
                      <a:pt x="21" y="71"/>
                    </a:lnTo>
                    <a:lnTo>
                      <a:pt x="23" y="73"/>
                    </a:lnTo>
                    <a:lnTo>
                      <a:pt x="23" y="73"/>
                    </a:lnTo>
                    <a:lnTo>
                      <a:pt x="25" y="73"/>
                    </a:lnTo>
                    <a:lnTo>
                      <a:pt x="25" y="73"/>
                    </a:lnTo>
                    <a:lnTo>
                      <a:pt x="25" y="73"/>
                    </a:lnTo>
                    <a:lnTo>
                      <a:pt x="27" y="73"/>
                    </a:lnTo>
                    <a:lnTo>
                      <a:pt x="27" y="75"/>
                    </a:lnTo>
                    <a:lnTo>
                      <a:pt x="27" y="7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2" name="Freeform 3104">
                <a:extLst>
                  <a:ext uri="{FF2B5EF4-FFF2-40B4-BE49-F238E27FC236}">
                    <a16:creationId xmlns:a16="http://schemas.microsoft.com/office/drawing/2014/main" id="{F93DAF34-5007-C949-924C-0414ECAA228A}"/>
                  </a:ext>
                </a:extLst>
              </p:cNvPr>
              <p:cNvSpPr>
                <a:spLocks/>
              </p:cNvSpPr>
              <p:nvPr/>
            </p:nvSpPr>
            <p:spPr bwMode="auto">
              <a:xfrm>
                <a:off x="1386" y="2590"/>
                <a:ext cx="3" cy="7"/>
              </a:xfrm>
              <a:custGeom>
                <a:avLst/>
                <a:gdLst>
                  <a:gd name="T0" fmla="*/ 1 w 3"/>
                  <a:gd name="T1" fmla="*/ 0 h 7"/>
                  <a:gd name="T2" fmla="*/ 3 w 3"/>
                  <a:gd name="T3" fmla="*/ 0 h 7"/>
                  <a:gd name="T4" fmla="*/ 3 w 3"/>
                  <a:gd name="T5" fmla="*/ 0 h 7"/>
                  <a:gd name="T6" fmla="*/ 1 w 3"/>
                  <a:gd name="T7" fmla="*/ 1 h 7"/>
                  <a:gd name="T8" fmla="*/ 0 w 3"/>
                  <a:gd name="T9" fmla="*/ 5 h 7"/>
                  <a:gd name="T10" fmla="*/ 3 w 3"/>
                  <a:gd name="T11" fmla="*/ 7 h 7"/>
                  <a:gd name="T12" fmla="*/ 3 w 3"/>
                  <a:gd name="T13" fmla="*/ 0 h 7"/>
                  <a:gd name="T14" fmla="*/ 1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0"/>
                    </a:moveTo>
                    <a:lnTo>
                      <a:pt x="3" y="0"/>
                    </a:lnTo>
                    <a:lnTo>
                      <a:pt x="3" y="0"/>
                    </a:lnTo>
                    <a:lnTo>
                      <a:pt x="1" y="1"/>
                    </a:lnTo>
                    <a:lnTo>
                      <a:pt x="0" y="5"/>
                    </a:lnTo>
                    <a:lnTo>
                      <a:pt x="3" y="7"/>
                    </a:lnTo>
                    <a:lnTo>
                      <a:pt x="3" y="0"/>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3" name="Freeform 3105">
                <a:extLst>
                  <a:ext uri="{FF2B5EF4-FFF2-40B4-BE49-F238E27FC236}">
                    <a16:creationId xmlns:a16="http://schemas.microsoft.com/office/drawing/2014/main" id="{ABBB7EDC-91EB-F341-A9FD-D566B988CEF7}"/>
                  </a:ext>
                </a:extLst>
              </p:cNvPr>
              <p:cNvSpPr>
                <a:spLocks/>
              </p:cNvSpPr>
              <p:nvPr/>
            </p:nvSpPr>
            <p:spPr bwMode="auto">
              <a:xfrm>
                <a:off x="1386" y="2590"/>
                <a:ext cx="3" cy="7"/>
              </a:xfrm>
              <a:custGeom>
                <a:avLst/>
                <a:gdLst>
                  <a:gd name="T0" fmla="*/ 1 w 3"/>
                  <a:gd name="T1" fmla="*/ 0 h 7"/>
                  <a:gd name="T2" fmla="*/ 3 w 3"/>
                  <a:gd name="T3" fmla="*/ 0 h 7"/>
                  <a:gd name="T4" fmla="*/ 3 w 3"/>
                  <a:gd name="T5" fmla="*/ 0 h 7"/>
                  <a:gd name="T6" fmla="*/ 1 w 3"/>
                  <a:gd name="T7" fmla="*/ 1 h 7"/>
                  <a:gd name="T8" fmla="*/ 0 w 3"/>
                  <a:gd name="T9" fmla="*/ 5 h 7"/>
                  <a:gd name="T10" fmla="*/ 3 w 3"/>
                  <a:gd name="T11" fmla="*/ 7 h 7"/>
                  <a:gd name="T12" fmla="*/ 3 w 3"/>
                  <a:gd name="T13" fmla="*/ 0 h 7"/>
                  <a:gd name="T14" fmla="*/ 1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0"/>
                    </a:moveTo>
                    <a:lnTo>
                      <a:pt x="3" y="0"/>
                    </a:lnTo>
                    <a:lnTo>
                      <a:pt x="3" y="0"/>
                    </a:lnTo>
                    <a:lnTo>
                      <a:pt x="1" y="1"/>
                    </a:lnTo>
                    <a:lnTo>
                      <a:pt x="0" y="5"/>
                    </a:lnTo>
                    <a:lnTo>
                      <a:pt x="3" y="7"/>
                    </a:lnTo>
                    <a:lnTo>
                      <a:pt x="3" y="0"/>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4" name="Freeform 3106">
                <a:extLst>
                  <a:ext uri="{FF2B5EF4-FFF2-40B4-BE49-F238E27FC236}">
                    <a16:creationId xmlns:a16="http://schemas.microsoft.com/office/drawing/2014/main" id="{0E1F98B4-86D9-864A-90F9-5DDF335D3F77}"/>
                  </a:ext>
                </a:extLst>
              </p:cNvPr>
              <p:cNvSpPr>
                <a:spLocks/>
              </p:cNvSpPr>
              <p:nvPr/>
            </p:nvSpPr>
            <p:spPr bwMode="auto">
              <a:xfrm>
                <a:off x="1661" y="2166"/>
                <a:ext cx="1" cy="4"/>
              </a:xfrm>
              <a:custGeom>
                <a:avLst/>
                <a:gdLst>
                  <a:gd name="T0" fmla="*/ 1 w 1"/>
                  <a:gd name="T1" fmla="*/ 2 h 4"/>
                  <a:gd name="T2" fmla="*/ 1 w 1"/>
                  <a:gd name="T3" fmla="*/ 0 h 4"/>
                  <a:gd name="T4" fmla="*/ 1 w 1"/>
                  <a:gd name="T5" fmla="*/ 2 h 4"/>
                  <a:gd name="T6" fmla="*/ 0 w 1"/>
                  <a:gd name="T7" fmla="*/ 4 h 4"/>
                  <a:gd name="T8" fmla="*/ 0 w 1"/>
                  <a:gd name="T9" fmla="*/ 4 h 4"/>
                  <a:gd name="T10" fmla="*/ 1 w 1"/>
                  <a:gd name="T11" fmla="*/ 4 h 4"/>
                  <a:gd name="T12" fmla="*/ 1 w 1"/>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2"/>
                    </a:moveTo>
                    <a:lnTo>
                      <a:pt x="1" y="0"/>
                    </a:lnTo>
                    <a:lnTo>
                      <a:pt x="1" y="2"/>
                    </a:lnTo>
                    <a:lnTo>
                      <a:pt x="0" y="4"/>
                    </a:lnTo>
                    <a:lnTo>
                      <a:pt x="0" y="4"/>
                    </a:lnTo>
                    <a:lnTo>
                      <a:pt x="1" y="4"/>
                    </a:lnTo>
                    <a:lnTo>
                      <a:pt x="1"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5" name="Freeform 3107">
                <a:extLst>
                  <a:ext uri="{FF2B5EF4-FFF2-40B4-BE49-F238E27FC236}">
                    <a16:creationId xmlns:a16="http://schemas.microsoft.com/office/drawing/2014/main" id="{D7FB8011-70C3-304D-A147-CFEAA435E465}"/>
                  </a:ext>
                </a:extLst>
              </p:cNvPr>
              <p:cNvSpPr>
                <a:spLocks/>
              </p:cNvSpPr>
              <p:nvPr/>
            </p:nvSpPr>
            <p:spPr bwMode="auto">
              <a:xfrm>
                <a:off x="1661" y="2166"/>
                <a:ext cx="1" cy="4"/>
              </a:xfrm>
              <a:custGeom>
                <a:avLst/>
                <a:gdLst>
                  <a:gd name="T0" fmla="*/ 1 w 1"/>
                  <a:gd name="T1" fmla="*/ 2 h 4"/>
                  <a:gd name="T2" fmla="*/ 1 w 1"/>
                  <a:gd name="T3" fmla="*/ 0 h 4"/>
                  <a:gd name="T4" fmla="*/ 1 w 1"/>
                  <a:gd name="T5" fmla="*/ 2 h 4"/>
                  <a:gd name="T6" fmla="*/ 0 w 1"/>
                  <a:gd name="T7" fmla="*/ 4 h 4"/>
                  <a:gd name="T8" fmla="*/ 0 w 1"/>
                  <a:gd name="T9" fmla="*/ 4 h 4"/>
                  <a:gd name="T10" fmla="*/ 1 w 1"/>
                  <a:gd name="T11" fmla="*/ 4 h 4"/>
                  <a:gd name="T12" fmla="*/ 1 w 1"/>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2"/>
                    </a:moveTo>
                    <a:lnTo>
                      <a:pt x="1" y="0"/>
                    </a:lnTo>
                    <a:lnTo>
                      <a:pt x="1" y="2"/>
                    </a:lnTo>
                    <a:lnTo>
                      <a:pt x="0" y="4"/>
                    </a:lnTo>
                    <a:lnTo>
                      <a:pt x="0" y="4"/>
                    </a:lnTo>
                    <a:lnTo>
                      <a:pt x="1" y="4"/>
                    </a:lnTo>
                    <a:lnTo>
                      <a:pt x="1"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6" name="Freeform 3108">
                <a:extLst>
                  <a:ext uri="{FF2B5EF4-FFF2-40B4-BE49-F238E27FC236}">
                    <a16:creationId xmlns:a16="http://schemas.microsoft.com/office/drawing/2014/main" id="{B07612E2-6D42-4541-B6ED-1CAAED698163}"/>
                  </a:ext>
                </a:extLst>
              </p:cNvPr>
              <p:cNvSpPr>
                <a:spLocks/>
              </p:cNvSpPr>
              <p:nvPr/>
            </p:nvSpPr>
            <p:spPr bwMode="auto">
              <a:xfrm>
                <a:off x="1443" y="2413"/>
                <a:ext cx="34" cy="12"/>
              </a:xfrm>
              <a:custGeom>
                <a:avLst/>
                <a:gdLst>
                  <a:gd name="T0" fmla="*/ 19 w 34"/>
                  <a:gd name="T1" fmla="*/ 2 h 12"/>
                  <a:gd name="T2" fmla="*/ 21 w 34"/>
                  <a:gd name="T3" fmla="*/ 2 h 12"/>
                  <a:gd name="T4" fmla="*/ 23 w 34"/>
                  <a:gd name="T5" fmla="*/ 3 h 12"/>
                  <a:gd name="T6" fmla="*/ 25 w 34"/>
                  <a:gd name="T7" fmla="*/ 5 h 12"/>
                  <a:gd name="T8" fmla="*/ 30 w 34"/>
                  <a:gd name="T9" fmla="*/ 5 h 12"/>
                  <a:gd name="T10" fmla="*/ 34 w 34"/>
                  <a:gd name="T11" fmla="*/ 11 h 12"/>
                  <a:gd name="T12" fmla="*/ 30 w 34"/>
                  <a:gd name="T13" fmla="*/ 11 h 12"/>
                  <a:gd name="T14" fmla="*/ 26 w 34"/>
                  <a:gd name="T15" fmla="*/ 9 h 12"/>
                  <a:gd name="T16" fmla="*/ 23 w 34"/>
                  <a:gd name="T17" fmla="*/ 11 h 12"/>
                  <a:gd name="T18" fmla="*/ 19 w 34"/>
                  <a:gd name="T19" fmla="*/ 11 h 12"/>
                  <a:gd name="T20" fmla="*/ 19 w 34"/>
                  <a:gd name="T21" fmla="*/ 12 h 12"/>
                  <a:gd name="T22" fmla="*/ 16 w 34"/>
                  <a:gd name="T23" fmla="*/ 12 h 12"/>
                  <a:gd name="T24" fmla="*/ 14 w 34"/>
                  <a:gd name="T25" fmla="*/ 11 h 12"/>
                  <a:gd name="T26" fmla="*/ 10 w 34"/>
                  <a:gd name="T27" fmla="*/ 11 h 12"/>
                  <a:gd name="T28" fmla="*/ 5 w 34"/>
                  <a:gd name="T29" fmla="*/ 7 h 12"/>
                  <a:gd name="T30" fmla="*/ 1 w 34"/>
                  <a:gd name="T31" fmla="*/ 5 h 12"/>
                  <a:gd name="T32" fmla="*/ 0 w 34"/>
                  <a:gd name="T33" fmla="*/ 3 h 12"/>
                  <a:gd name="T34" fmla="*/ 1 w 34"/>
                  <a:gd name="T35" fmla="*/ 2 h 12"/>
                  <a:gd name="T36" fmla="*/ 7 w 34"/>
                  <a:gd name="T37" fmla="*/ 0 h 12"/>
                  <a:gd name="T38" fmla="*/ 19 w 34"/>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2">
                    <a:moveTo>
                      <a:pt x="19" y="2"/>
                    </a:moveTo>
                    <a:lnTo>
                      <a:pt x="21" y="2"/>
                    </a:lnTo>
                    <a:lnTo>
                      <a:pt x="23" y="3"/>
                    </a:lnTo>
                    <a:lnTo>
                      <a:pt x="25" y="5"/>
                    </a:lnTo>
                    <a:lnTo>
                      <a:pt x="30" y="5"/>
                    </a:lnTo>
                    <a:lnTo>
                      <a:pt x="34" y="11"/>
                    </a:lnTo>
                    <a:lnTo>
                      <a:pt x="30" y="11"/>
                    </a:lnTo>
                    <a:lnTo>
                      <a:pt x="26" y="9"/>
                    </a:lnTo>
                    <a:lnTo>
                      <a:pt x="23" y="11"/>
                    </a:lnTo>
                    <a:lnTo>
                      <a:pt x="19" y="11"/>
                    </a:lnTo>
                    <a:lnTo>
                      <a:pt x="19" y="12"/>
                    </a:lnTo>
                    <a:lnTo>
                      <a:pt x="16" y="12"/>
                    </a:lnTo>
                    <a:lnTo>
                      <a:pt x="14" y="11"/>
                    </a:lnTo>
                    <a:lnTo>
                      <a:pt x="10" y="11"/>
                    </a:lnTo>
                    <a:lnTo>
                      <a:pt x="5" y="7"/>
                    </a:lnTo>
                    <a:lnTo>
                      <a:pt x="1" y="5"/>
                    </a:lnTo>
                    <a:lnTo>
                      <a:pt x="0" y="3"/>
                    </a:lnTo>
                    <a:lnTo>
                      <a:pt x="1" y="2"/>
                    </a:lnTo>
                    <a:lnTo>
                      <a:pt x="7" y="0"/>
                    </a:lnTo>
                    <a:lnTo>
                      <a:pt x="19"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7" name="Freeform 3109">
                <a:extLst>
                  <a:ext uri="{FF2B5EF4-FFF2-40B4-BE49-F238E27FC236}">
                    <a16:creationId xmlns:a16="http://schemas.microsoft.com/office/drawing/2014/main" id="{DB687169-5466-A549-803B-8AAAA41B5A42}"/>
                  </a:ext>
                </a:extLst>
              </p:cNvPr>
              <p:cNvSpPr>
                <a:spLocks/>
              </p:cNvSpPr>
              <p:nvPr/>
            </p:nvSpPr>
            <p:spPr bwMode="auto">
              <a:xfrm>
                <a:off x="1443" y="2413"/>
                <a:ext cx="34" cy="12"/>
              </a:xfrm>
              <a:custGeom>
                <a:avLst/>
                <a:gdLst>
                  <a:gd name="T0" fmla="*/ 19 w 34"/>
                  <a:gd name="T1" fmla="*/ 2 h 12"/>
                  <a:gd name="T2" fmla="*/ 21 w 34"/>
                  <a:gd name="T3" fmla="*/ 2 h 12"/>
                  <a:gd name="T4" fmla="*/ 23 w 34"/>
                  <a:gd name="T5" fmla="*/ 3 h 12"/>
                  <a:gd name="T6" fmla="*/ 25 w 34"/>
                  <a:gd name="T7" fmla="*/ 5 h 12"/>
                  <a:gd name="T8" fmla="*/ 30 w 34"/>
                  <a:gd name="T9" fmla="*/ 5 h 12"/>
                  <a:gd name="T10" fmla="*/ 34 w 34"/>
                  <a:gd name="T11" fmla="*/ 11 h 12"/>
                  <a:gd name="T12" fmla="*/ 30 w 34"/>
                  <a:gd name="T13" fmla="*/ 11 h 12"/>
                  <a:gd name="T14" fmla="*/ 26 w 34"/>
                  <a:gd name="T15" fmla="*/ 9 h 12"/>
                  <a:gd name="T16" fmla="*/ 23 w 34"/>
                  <a:gd name="T17" fmla="*/ 11 h 12"/>
                  <a:gd name="T18" fmla="*/ 19 w 34"/>
                  <a:gd name="T19" fmla="*/ 11 h 12"/>
                  <a:gd name="T20" fmla="*/ 19 w 34"/>
                  <a:gd name="T21" fmla="*/ 12 h 12"/>
                  <a:gd name="T22" fmla="*/ 16 w 34"/>
                  <a:gd name="T23" fmla="*/ 12 h 12"/>
                  <a:gd name="T24" fmla="*/ 14 w 34"/>
                  <a:gd name="T25" fmla="*/ 11 h 12"/>
                  <a:gd name="T26" fmla="*/ 10 w 34"/>
                  <a:gd name="T27" fmla="*/ 11 h 12"/>
                  <a:gd name="T28" fmla="*/ 5 w 34"/>
                  <a:gd name="T29" fmla="*/ 7 h 12"/>
                  <a:gd name="T30" fmla="*/ 1 w 34"/>
                  <a:gd name="T31" fmla="*/ 5 h 12"/>
                  <a:gd name="T32" fmla="*/ 0 w 34"/>
                  <a:gd name="T33" fmla="*/ 3 h 12"/>
                  <a:gd name="T34" fmla="*/ 1 w 34"/>
                  <a:gd name="T35" fmla="*/ 2 h 12"/>
                  <a:gd name="T36" fmla="*/ 7 w 34"/>
                  <a:gd name="T37" fmla="*/ 0 h 12"/>
                  <a:gd name="T38" fmla="*/ 19 w 34"/>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2">
                    <a:moveTo>
                      <a:pt x="19" y="2"/>
                    </a:moveTo>
                    <a:lnTo>
                      <a:pt x="21" y="2"/>
                    </a:lnTo>
                    <a:lnTo>
                      <a:pt x="23" y="3"/>
                    </a:lnTo>
                    <a:lnTo>
                      <a:pt x="25" y="5"/>
                    </a:lnTo>
                    <a:lnTo>
                      <a:pt x="30" y="5"/>
                    </a:lnTo>
                    <a:lnTo>
                      <a:pt x="34" y="11"/>
                    </a:lnTo>
                    <a:lnTo>
                      <a:pt x="30" y="11"/>
                    </a:lnTo>
                    <a:lnTo>
                      <a:pt x="26" y="9"/>
                    </a:lnTo>
                    <a:lnTo>
                      <a:pt x="23" y="11"/>
                    </a:lnTo>
                    <a:lnTo>
                      <a:pt x="19" y="11"/>
                    </a:lnTo>
                    <a:lnTo>
                      <a:pt x="19" y="12"/>
                    </a:lnTo>
                    <a:lnTo>
                      <a:pt x="16" y="12"/>
                    </a:lnTo>
                    <a:lnTo>
                      <a:pt x="14" y="11"/>
                    </a:lnTo>
                    <a:lnTo>
                      <a:pt x="10" y="11"/>
                    </a:lnTo>
                    <a:lnTo>
                      <a:pt x="5" y="7"/>
                    </a:lnTo>
                    <a:lnTo>
                      <a:pt x="1" y="5"/>
                    </a:lnTo>
                    <a:lnTo>
                      <a:pt x="0" y="3"/>
                    </a:lnTo>
                    <a:lnTo>
                      <a:pt x="1" y="2"/>
                    </a:lnTo>
                    <a:lnTo>
                      <a:pt x="7" y="0"/>
                    </a:lnTo>
                    <a:lnTo>
                      <a:pt x="19"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8" name="Freeform 3110">
                <a:extLst>
                  <a:ext uri="{FF2B5EF4-FFF2-40B4-BE49-F238E27FC236}">
                    <a16:creationId xmlns:a16="http://schemas.microsoft.com/office/drawing/2014/main" id="{649E2D99-F019-8C40-B342-AE96CA4C67AC}"/>
                  </a:ext>
                </a:extLst>
              </p:cNvPr>
              <p:cNvSpPr>
                <a:spLocks/>
              </p:cNvSpPr>
              <p:nvPr/>
            </p:nvSpPr>
            <p:spPr bwMode="auto">
              <a:xfrm>
                <a:off x="1507" y="3445"/>
                <a:ext cx="16" cy="37"/>
              </a:xfrm>
              <a:custGeom>
                <a:avLst/>
                <a:gdLst>
                  <a:gd name="T0" fmla="*/ 7 w 16"/>
                  <a:gd name="T1" fmla="*/ 0 h 37"/>
                  <a:gd name="T2" fmla="*/ 9 w 16"/>
                  <a:gd name="T3" fmla="*/ 0 h 37"/>
                  <a:gd name="T4" fmla="*/ 9 w 16"/>
                  <a:gd name="T5" fmla="*/ 4 h 37"/>
                  <a:gd name="T6" fmla="*/ 11 w 16"/>
                  <a:gd name="T7" fmla="*/ 4 h 37"/>
                  <a:gd name="T8" fmla="*/ 12 w 16"/>
                  <a:gd name="T9" fmla="*/ 4 h 37"/>
                  <a:gd name="T10" fmla="*/ 16 w 16"/>
                  <a:gd name="T11" fmla="*/ 14 h 37"/>
                  <a:gd name="T12" fmla="*/ 12 w 16"/>
                  <a:gd name="T13" fmla="*/ 14 h 37"/>
                  <a:gd name="T14" fmla="*/ 11 w 16"/>
                  <a:gd name="T15" fmla="*/ 18 h 37"/>
                  <a:gd name="T16" fmla="*/ 11 w 16"/>
                  <a:gd name="T17" fmla="*/ 18 h 37"/>
                  <a:gd name="T18" fmla="*/ 9 w 16"/>
                  <a:gd name="T19" fmla="*/ 20 h 37"/>
                  <a:gd name="T20" fmla="*/ 9 w 16"/>
                  <a:gd name="T21" fmla="*/ 20 h 37"/>
                  <a:gd name="T22" fmla="*/ 11 w 16"/>
                  <a:gd name="T23" fmla="*/ 21 h 37"/>
                  <a:gd name="T24" fmla="*/ 12 w 16"/>
                  <a:gd name="T25" fmla="*/ 23 h 37"/>
                  <a:gd name="T26" fmla="*/ 12 w 16"/>
                  <a:gd name="T27" fmla="*/ 25 h 37"/>
                  <a:gd name="T28" fmla="*/ 11 w 16"/>
                  <a:gd name="T29" fmla="*/ 25 h 37"/>
                  <a:gd name="T30" fmla="*/ 12 w 16"/>
                  <a:gd name="T31" fmla="*/ 29 h 37"/>
                  <a:gd name="T32" fmla="*/ 12 w 16"/>
                  <a:gd name="T33" fmla="*/ 32 h 37"/>
                  <a:gd name="T34" fmla="*/ 9 w 16"/>
                  <a:gd name="T35" fmla="*/ 32 h 37"/>
                  <a:gd name="T36" fmla="*/ 11 w 16"/>
                  <a:gd name="T37" fmla="*/ 36 h 37"/>
                  <a:gd name="T38" fmla="*/ 9 w 16"/>
                  <a:gd name="T39" fmla="*/ 37 h 37"/>
                  <a:gd name="T40" fmla="*/ 2 w 16"/>
                  <a:gd name="T41" fmla="*/ 36 h 37"/>
                  <a:gd name="T42" fmla="*/ 0 w 16"/>
                  <a:gd name="T43" fmla="*/ 32 h 37"/>
                  <a:gd name="T44" fmla="*/ 5 w 16"/>
                  <a:gd name="T45" fmla="*/ 4 h 37"/>
                  <a:gd name="T46" fmla="*/ 5 w 16"/>
                  <a:gd name="T47" fmla="*/ 4 h 37"/>
                  <a:gd name="T48" fmla="*/ 7 w 16"/>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37">
                    <a:moveTo>
                      <a:pt x="7" y="0"/>
                    </a:moveTo>
                    <a:lnTo>
                      <a:pt x="9" y="0"/>
                    </a:lnTo>
                    <a:lnTo>
                      <a:pt x="9" y="4"/>
                    </a:lnTo>
                    <a:lnTo>
                      <a:pt x="11" y="4"/>
                    </a:lnTo>
                    <a:lnTo>
                      <a:pt x="12" y="4"/>
                    </a:lnTo>
                    <a:lnTo>
                      <a:pt x="16" y="14"/>
                    </a:lnTo>
                    <a:lnTo>
                      <a:pt x="12" y="14"/>
                    </a:lnTo>
                    <a:lnTo>
                      <a:pt x="11" y="18"/>
                    </a:lnTo>
                    <a:lnTo>
                      <a:pt x="11" y="18"/>
                    </a:lnTo>
                    <a:lnTo>
                      <a:pt x="9" y="20"/>
                    </a:lnTo>
                    <a:lnTo>
                      <a:pt x="9" y="20"/>
                    </a:lnTo>
                    <a:lnTo>
                      <a:pt x="11" y="21"/>
                    </a:lnTo>
                    <a:lnTo>
                      <a:pt x="12" y="23"/>
                    </a:lnTo>
                    <a:lnTo>
                      <a:pt x="12" y="25"/>
                    </a:lnTo>
                    <a:lnTo>
                      <a:pt x="11" y="25"/>
                    </a:lnTo>
                    <a:lnTo>
                      <a:pt x="12" y="29"/>
                    </a:lnTo>
                    <a:lnTo>
                      <a:pt x="12" y="32"/>
                    </a:lnTo>
                    <a:lnTo>
                      <a:pt x="9" y="32"/>
                    </a:lnTo>
                    <a:lnTo>
                      <a:pt x="11" y="36"/>
                    </a:lnTo>
                    <a:lnTo>
                      <a:pt x="9" y="37"/>
                    </a:lnTo>
                    <a:lnTo>
                      <a:pt x="2" y="36"/>
                    </a:lnTo>
                    <a:lnTo>
                      <a:pt x="0" y="32"/>
                    </a:lnTo>
                    <a:lnTo>
                      <a:pt x="5" y="4"/>
                    </a:lnTo>
                    <a:lnTo>
                      <a:pt x="5" y="4"/>
                    </a:lnTo>
                    <a:lnTo>
                      <a:pt x="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69" name="Freeform 3111">
                <a:extLst>
                  <a:ext uri="{FF2B5EF4-FFF2-40B4-BE49-F238E27FC236}">
                    <a16:creationId xmlns:a16="http://schemas.microsoft.com/office/drawing/2014/main" id="{67FC958C-D3BB-D742-97BF-36157C42E43C}"/>
                  </a:ext>
                </a:extLst>
              </p:cNvPr>
              <p:cNvSpPr>
                <a:spLocks/>
              </p:cNvSpPr>
              <p:nvPr/>
            </p:nvSpPr>
            <p:spPr bwMode="auto">
              <a:xfrm>
                <a:off x="1507" y="3445"/>
                <a:ext cx="16" cy="37"/>
              </a:xfrm>
              <a:custGeom>
                <a:avLst/>
                <a:gdLst>
                  <a:gd name="T0" fmla="*/ 7 w 16"/>
                  <a:gd name="T1" fmla="*/ 0 h 37"/>
                  <a:gd name="T2" fmla="*/ 9 w 16"/>
                  <a:gd name="T3" fmla="*/ 0 h 37"/>
                  <a:gd name="T4" fmla="*/ 9 w 16"/>
                  <a:gd name="T5" fmla="*/ 4 h 37"/>
                  <a:gd name="T6" fmla="*/ 11 w 16"/>
                  <a:gd name="T7" fmla="*/ 4 h 37"/>
                  <a:gd name="T8" fmla="*/ 12 w 16"/>
                  <a:gd name="T9" fmla="*/ 4 h 37"/>
                  <a:gd name="T10" fmla="*/ 16 w 16"/>
                  <a:gd name="T11" fmla="*/ 14 h 37"/>
                  <a:gd name="T12" fmla="*/ 12 w 16"/>
                  <a:gd name="T13" fmla="*/ 14 h 37"/>
                  <a:gd name="T14" fmla="*/ 11 w 16"/>
                  <a:gd name="T15" fmla="*/ 18 h 37"/>
                  <a:gd name="T16" fmla="*/ 11 w 16"/>
                  <a:gd name="T17" fmla="*/ 18 h 37"/>
                  <a:gd name="T18" fmla="*/ 9 w 16"/>
                  <a:gd name="T19" fmla="*/ 20 h 37"/>
                  <a:gd name="T20" fmla="*/ 9 w 16"/>
                  <a:gd name="T21" fmla="*/ 20 h 37"/>
                  <a:gd name="T22" fmla="*/ 11 w 16"/>
                  <a:gd name="T23" fmla="*/ 21 h 37"/>
                  <a:gd name="T24" fmla="*/ 12 w 16"/>
                  <a:gd name="T25" fmla="*/ 23 h 37"/>
                  <a:gd name="T26" fmla="*/ 12 w 16"/>
                  <a:gd name="T27" fmla="*/ 25 h 37"/>
                  <a:gd name="T28" fmla="*/ 11 w 16"/>
                  <a:gd name="T29" fmla="*/ 25 h 37"/>
                  <a:gd name="T30" fmla="*/ 12 w 16"/>
                  <a:gd name="T31" fmla="*/ 29 h 37"/>
                  <a:gd name="T32" fmla="*/ 12 w 16"/>
                  <a:gd name="T33" fmla="*/ 32 h 37"/>
                  <a:gd name="T34" fmla="*/ 9 w 16"/>
                  <a:gd name="T35" fmla="*/ 32 h 37"/>
                  <a:gd name="T36" fmla="*/ 11 w 16"/>
                  <a:gd name="T37" fmla="*/ 36 h 37"/>
                  <a:gd name="T38" fmla="*/ 9 w 16"/>
                  <a:gd name="T39" fmla="*/ 37 h 37"/>
                  <a:gd name="T40" fmla="*/ 2 w 16"/>
                  <a:gd name="T41" fmla="*/ 36 h 37"/>
                  <a:gd name="T42" fmla="*/ 0 w 16"/>
                  <a:gd name="T43" fmla="*/ 32 h 37"/>
                  <a:gd name="T44" fmla="*/ 5 w 16"/>
                  <a:gd name="T45" fmla="*/ 4 h 37"/>
                  <a:gd name="T46" fmla="*/ 5 w 16"/>
                  <a:gd name="T47" fmla="*/ 4 h 37"/>
                  <a:gd name="T48" fmla="*/ 7 w 16"/>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37">
                    <a:moveTo>
                      <a:pt x="7" y="0"/>
                    </a:moveTo>
                    <a:lnTo>
                      <a:pt x="9" y="0"/>
                    </a:lnTo>
                    <a:lnTo>
                      <a:pt x="9" y="4"/>
                    </a:lnTo>
                    <a:lnTo>
                      <a:pt x="11" y="4"/>
                    </a:lnTo>
                    <a:lnTo>
                      <a:pt x="12" y="4"/>
                    </a:lnTo>
                    <a:lnTo>
                      <a:pt x="16" y="14"/>
                    </a:lnTo>
                    <a:lnTo>
                      <a:pt x="12" y="14"/>
                    </a:lnTo>
                    <a:lnTo>
                      <a:pt x="11" y="18"/>
                    </a:lnTo>
                    <a:lnTo>
                      <a:pt x="11" y="18"/>
                    </a:lnTo>
                    <a:lnTo>
                      <a:pt x="9" y="20"/>
                    </a:lnTo>
                    <a:lnTo>
                      <a:pt x="9" y="20"/>
                    </a:lnTo>
                    <a:lnTo>
                      <a:pt x="11" y="21"/>
                    </a:lnTo>
                    <a:lnTo>
                      <a:pt x="12" y="23"/>
                    </a:lnTo>
                    <a:lnTo>
                      <a:pt x="12" y="25"/>
                    </a:lnTo>
                    <a:lnTo>
                      <a:pt x="11" y="25"/>
                    </a:lnTo>
                    <a:lnTo>
                      <a:pt x="12" y="29"/>
                    </a:lnTo>
                    <a:lnTo>
                      <a:pt x="12" y="32"/>
                    </a:lnTo>
                    <a:lnTo>
                      <a:pt x="9" y="32"/>
                    </a:lnTo>
                    <a:lnTo>
                      <a:pt x="11" y="36"/>
                    </a:lnTo>
                    <a:lnTo>
                      <a:pt x="9" y="37"/>
                    </a:lnTo>
                    <a:lnTo>
                      <a:pt x="2" y="36"/>
                    </a:lnTo>
                    <a:lnTo>
                      <a:pt x="0" y="32"/>
                    </a:lnTo>
                    <a:lnTo>
                      <a:pt x="5" y="4"/>
                    </a:lnTo>
                    <a:lnTo>
                      <a:pt x="5" y="4"/>
                    </a:lnTo>
                    <a:lnTo>
                      <a:pt x="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0" name="Freeform 3112">
                <a:extLst>
                  <a:ext uri="{FF2B5EF4-FFF2-40B4-BE49-F238E27FC236}">
                    <a16:creationId xmlns:a16="http://schemas.microsoft.com/office/drawing/2014/main" id="{0B68EB32-7298-0249-9618-E0F30621956D}"/>
                  </a:ext>
                </a:extLst>
              </p:cNvPr>
              <p:cNvSpPr>
                <a:spLocks/>
              </p:cNvSpPr>
              <p:nvPr/>
            </p:nvSpPr>
            <p:spPr bwMode="auto">
              <a:xfrm>
                <a:off x="1521" y="3504"/>
                <a:ext cx="11" cy="12"/>
              </a:xfrm>
              <a:custGeom>
                <a:avLst/>
                <a:gdLst>
                  <a:gd name="T0" fmla="*/ 7 w 11"/>
                  <a:gd name="T1" fmla="*/ 0 h 12"/>
                  <a:gd name="T2" fmla="*/ 7 w 11"/>
                  <a:gd name="T3" fmla="*/ 0 h 12"/>
                  <a:gd name="T4" fmla="*/ 11 w 11"/>
                  <a:gd name="T5" fmla="*/ 2 h 12"/>
                  <a:gd name="T6" fmla="*/ 11 w 11"/>
                  <a:gd name="T7" fmla="*/ 3 h 12"/>
                  <a:gd name="T8" fmla="*/ 11 w 11"/>
                  <a:gd name="T9" fmla="*/ 3 h 12"/>
                  <a:gd name="T10" fmla="*/ 11 w 11"/>
                  <a:gd name="T11" fmla="*/ 5 h 12"/>
                  <a:gd name="T12" fmla="*/ 11 w 11"/>
                  <a:gd name="T13" fmla="*/ 9 h 12"/>
                  <a:gd name="T14" fmla="*/ 7 w 11"/>
                  <a:gd name="T15" fmla="*/ 11 h 12"/>
                  <a:gd name="T16" fmla="*/ 6 w 11"/>
                  <a:gd name="T17" fmla="*/ 12 h 12"/>
                  <a:gd name="T18" fmla="*/ 4 w 11"/>
                  <a:gd name="T19" fmla="*/ 11 h 12"/>
                  <a:gd name="T20" fmla="*/ 0 w 11"/>
                  <a:gd name="T21" fmla="*/ 7 h 12"/>
                  <a:gd name="T22" fmla="*/ 0 w 11"/>
                  <a:gd name="T23" fmla="*/ 3 h 12"/>
                  <a:gd name="T24" fmla="*/ 7 w 11"/>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7" y="0"/>
                    </a:moveTo>
                    <a:lnTo>
                      <a:pt x="7" y="0"/>
                    </a:lnTo>
                    <a:lnTo>
                      <a:pt x="11" y="2"/>
                    </a:lnTo>
                    <a:lnTo>
                      <a:pt x="11" y="3"/>
                    </a:lnTo>
                    <a:lnTo>
                      <a:pt x="11" y="3"/>
                    </a:lnTo>
                    <a:lnTo>
                      <a:pt x="11" y="5"/>
                    </a:lnTo>
                    <a:lnTo>
                      <a:pt x="11" y="9"/>
                    </a:lnTo>
                    <a:lnTo>
                      <a:pt x="7" y="11"/>
                    </a:lnTo>
                    <a:lnTo>
                      <a:pt x="6" y="12"/>
                    </a:lnTo>
                    <a:lnTo>
                      <a:pt x="4" y="11"/>
                    </a:lnTo>
                    <a:lnTo>
                      <a:pt x="0" y="7"/>
                    </a:lnTo>
                    <a:lnTo>
                      <a:pt x="0" y="3"/>
                    </a:lnTo>
                    <a:lnTo>
                      <a:pt x="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1" name="Freeform 3113">
                <a:extLst>
                  <a:ext uri="{FF2B5EF4-FFF2-40B4-BE49-F238E27FC236}">
                    <a16:creationId xmlns:a16="http://schemas.microsoft.com/office/drawing/2014/main" id="{E6809807-AD00-274A-8EB9-AD031154C486}"/>
                  </a:ext>
                </a:extLst>
              </p:cNvPr>
              <p:cNvSpPr>
                <a:spLocks/>
              </p:cNvSpPr>
              <p:nvPr/>
            </p:nvSpPr>
            <p:spPr bwMode="auto">
              <a:xfrm>
                <a:off x="1521" y="3504"/>
                <a:ext cx="11" cy="12"/>
              </a:xfrm>
              <a:custGeom>
                <a:avLst/>
                <a:gdLst>
                  <a:gd name="T0" fmla="*/ 7 w 11"/>
                  <a:gd name="T1" fmla="*/ 0 h 12"/>
                  <a:gd name="T2" fmla="*/ 7 w 11"/>
                  <a:gd name="T3" fmla="*/ 0 h 12"/>
                  <a:gd name="T4" fmla="*/ 11 w 11"/>
                  <a:gd name="T5" fmla="*/ 2 h 12"/>
                  <a:gd name="T6" fmla="*/ 11 w 11"/>
                  <a:gd name="T7" fmla="*/ 3 h 12"/>
                  <a:gd name="T8" fmla="*/ 11 w 11"/>
                  <a:gd name="T9" fmla="*/ 3 h 12"/>
                  <a:gd name="T10" fmla="*/ 11 w 11"/>
                  <a:gd name="T11" fmla="*/ 5 h 12"/>
                  <a:gd name="T12" fmla="*/ 11 w 11"/>
                  <a:gd name="T13" fmla="*/ 9 h 12"/>
                  <a:gd name="T14" fmla="*/ 7 w 11"/>
                  <a:gd name="T15" fmla="*/ 11 h 12"/>
                  <a:gd name="T16" fmla="*/ 6 w 11"/>
                  <a:gd name="T17" fmla="*/ 12 h 12"/>
                  <a:gd name="T18" fmla="*/ 4 w 11"/>
                  <a:gd name="T19" fmla="*/ 11 h 12"/>
                  <a:gd name="T20" fmla="*/ 0 w 11"/>
                  <a:gd name="T21" fmla="*/ 7 h 12"/>
                  <a:gd name="T22" fmla="*/ 0 w 11"/>
                  <a:gd name="T23" fmla="*/ 3 h 12"/>
                  <a:gd name="T24" fmla="*/ 7 w 11"/>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7" y="0"/>
                    </a:moveTo>
                    <a:lnTo>
                      <a:pt x="7" y="0"/>
                    </a:lnTo>
                    <a:lnTo>
                      <a:pt x="11" y="2"/>
                    </a:lnTo>
                    <a:lnTo>
                      <a:pt x="11" y="3"/>
                    </a:lnTo>
                    <a:lnTo>
                      <a:pt x="11" y="3"/>
                    </a:lnTo>
                    <a:lnTo>
                      <a:pt x="11" y="5"/>
                    </a:lnTo>
                    <a:lnTo>
                      <a:pt x="11" y="9"/>
                    </a:lnTo>
                    <a:lnTo>
                      <a:pt x="7" y="11"/>
                    </a:lnTo>
                    <a:lnTo>
                      <a:pt x="6" y="12"/>
                    </a:lnTo>
                    <a:lnTo>
                      <a:pt x="4" y="11"/>
                    </a:lnTo>
                    <a:lnTo>
                      <a:pt x="0" y="7"/>
                    </a:lnTo>
                    <a:lnTo>
                      <a:pt x="0" y="3"/>
                    </a:lnTo>
                    <a:lnTo>
                      <a:pt x="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2" name="Freeform 3114">
                <a:extLst>
                  <a:ext uri="{FF2B5EF4-FFF2-40B4-BE49-F238E27FC236}">
                    <a16:creationId xmlns:a16="http://schemas.microsoft.com/office/drawing/2014/main" id="{0BA5A107-3969-DF46-9C17-87B00A3BA362}"/>
                  </a:ext>
                </a:extLst>
              </p:cNvPr>
              <p:cNvSpPr>
                <a:spLocks/>
              </p:cNvSpPr>
              <p:nvPr/>
            </p:nvSpPr>
            <p:spPr bwMode="auto">
              <a:xfrm>
                <a:off x="1507" y="3509"/>
                <a:ext cx="7" cy="2"/>
              </a:xfrm>
              <a:custGeom>
                <a:avLst/>
                <a:gdLst>
                  <a:gd name="T0" fmla="*/ 0 w 7"/>
                  <a:gd name="T1" fmla="*/ 0 h 2"/>
                  <a:gd name="T2" fmla="*/ 4 w 7"/>
                  <a:gd name="T3" fmla="*/ 0 h 2"/>
                  <a:gd name="T4" fmla="*/ 5 w 7"/>
                  <a:gd name="T5" fmla="*/ 0 h 2"/>
                  <a:gd name="T6" fmla="*/ 7 w 7"/>
                  <a:gd name="T7" fmla="*/ 2 h 2"/>
                  <a:gd name="T8" fmla="*/ 2 w 7"/>
                  <a:gd name="T9" fmla="*/ 2 h 2"/>
                  <a:gd name="T10" fmla="*/ 2 w 7"/>
                  <a:gd name="T11" fmla="*/ 2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4" y="0"/>
                    </a:lnTo>
                    <a:lnTo>
                      <a:pt x="5" y="0"/>
                    </a:lnTo>
                    <a:lnTo>
                      <a:pt x="7" y="2"/>
                    </a:lnTo>
                    <a:lnTo>
                      <a:pt x="2" y="2"/>
                    </a:lnTo>
                    <a:lnTo>
                      <a:pt x="2"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3" name="Freeform 3115">
                <a:extLst>
                  <a:ext uri="{FF2B5EF4-FFF2-40B4-BE49-F238E27FC236}">
                    <a16:creationId xmlns:a16="http://schemas.microsoft.com/office/drawing/2014/main" id="{07A8C621-47A2-3D4B-85A9-EE5F72EFB96C}"/>
                  </a:ext>
                </a:extLst>
              </p:cNvPr>
              <p:cNvSpPr>
                <a:spLocks/>
              </p:cNvSpPr>
              <p:nvPr/>
            </p:nvSpPr>
            <p:spPr bwMode="auto">
              <a:xfrm>
                <a:off x="1507" y="3509"/>
                <a:ext cx="7" cy="2"/>
              </a:xfrm>
              <a:custGeom>
                <a:avLst/>
                <a:gdLst>
                  <a:gd name="T0" fmla="*/ 0 w 7"/>
                  <a:gd name="T1" fmla="*/ 0 h 2"/>
                  <a:gd name="T2" fmla="*/ 4 w 7"/>
                  <a:gd name="T3" fmla="*/ 0 h 2"/>
                  <a:gd name="T4" fmla="*/ 5 w 7"/>
                  <a:gd name="T5" fmla="*/ 0 h 2"/>
                  <a:gd name="T6" fmla="*/ 7 w 7"/>
                  <a:gd name="T7" fmla="*/ 2 h 2"/>
                  <a:gd name="T8" fmla="*/ 2 w 7"/>
                  <a:gd name="T9" fmla="*/ 2 h 2"/>
                  <a:gd name="T10" fmla="*/ 2 w 7"/>
                  <a:gd name="T11" fmla="*/ 2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4" y="0"/>
                    </a:lnTo>
                    <a:lnTo>
                      <a:pt x="5" y="0"/>
                    </a:lnTo>
                    <a:lnTo>
                      <a:pt x="7" y="2"/>
                    </a:lnTo>
                    <a:lnTo>
                      <a:pt x="2" y="2"/>
                    </a:lnTo>
                    <a:lnTo>
                      <a:pt x="2"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4" name="Freeform 3116">
                <a:extLst>
                  <a:ext uri="{FF2B5EF4-FFF2-40B4-BE49-F238E27FC236}">
                    <a16:creationId xmlns:a16="http://schemas.microsoft.com/office/drawing/2014/main" id="{D1319D9F-9A4C-CD41-8344-021FAEC64A41}"/>
                  </a:ext>
                </a:extLst>
              </p:cNvPr>
              <p:cNvSpPr>
                <a:spLocks/>
              </p:cNvSpPr>
              <p:nvPr/>
            </p:nvSpPr>
            <p:spPr bwMode="auto">
              <a:xfrm>
                <a:off x="1507" y="3515"/>
                <a:ext cx="5" cy="3"/>
              </a:xfrm>
              <a:custGeom>
                <a:avLst/>
                <a:gdLst>
                  <a:gd name="T0" fmla="*/ 2 w 5"/>
                  <a:gd name="T1" fmla="*/ 3 h 3"/>
                  <a:gd name="T2" fmla="*/ 0 w 5"/>
                  <a:gd name="T3" fmla="*/ 3 h 3"/>
                  <a:gd name="T4" fmla="*/ 0 w 5"/>
                  <a:gd name="T5" fmla="*/ 1 h 3"/>
                  <a:gd name="T6" fmla="*/ 4 w 5"/>
                  <a:gd name="T7" fmla="*/ 0 h 3"/>
                  <a:gd name="T8" fmla="*/ 5 w 5"/>
                  <a:gd name="T9" fmla="*/ 0 h 3"/>
                  <a:gd name="T10" fmla="*/ 5 w 5"/>
                  <a:gd name="T11" fmla="*/ 1 h 3"/>
                  <a:gd name="T12" fmla="*/ 5 w 5"/>
                  <a:gd name="T13" fmla="*/ 1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0" y="3"/>
                    </a:lnTo>
                    <a:lnTo>
                      <a:pt x="0" y="1"/>
                    </a:lnTo>
                    <a:lnTo>
                      <a:pt x="4" y="0"/>
                    </a:lnTo>
                    <a:lnTo>
                      <a:pt x="5" y="0"/>
                    </a:lnTo>
                    <a:lnTo>
                      <a:pt x="5" y="1"/>
                    </a:lnTo>
                    <a:lnTo>
                      <a:pt x="5" y="1"/>
                    </a:lnTo>
                    <a:lnTo>
                      <a:pt x="2"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5" name="Freeform 3117">
                <a:extLst>
                  <a:ext uri="{FF2B5EF4-FFF2-40B4-BE49-F238E27FC236}">
                    <a16:creationId xmlns:a16="http://schemas.microsoft.com/office/drawing/2014/main" id="{9890E3C4-35C1-F941-A2B0-D13359463EED}"/>
                  </a:ext>
                </a:extLst>
              </p:cNvPr>
              <p:cNvSpPr>
                <a:spLocks/>
              </p:cNvSpPr>
              <p:nvPr/>
            </p:nvSpPr>
            <p:spPr bwMode="auto">
              <a:xfrm>
                <a:off x="1507" y="3515"/>
                <a:ext cx="5" cy="3"/>
              </a:xfrm>
              <a:custGeom>
                <a:avLst/>
                <a:gdLst>
                  <a:gd name="T0" fmla="*/ 2 w 5"/>
                  <a:gd name="T1" fmla="*/ 3 h 3"/>
                  <a:gd name="T2" fmla="*/ 0 w 5"/>
                  <a:gd name="T3" fmla="*/ 3 h 3"/>
                  <a:gd name="T4" fmla="*/ 0 w 5"/>
                  <a:gd name="T5" fmla="*/ 1 h 3"/>
                  <a:gd name="T6" fmla="*/ 4 w 5"/>
                  <a:gd name="T7" fmla="*/ 0 h 3"/>
                  <a:gd name="T8" fmla="*/ 5 w 5"/>
                  <a:gd name="T9" fmla="*/ 0 h 3"/>
                  <a:gd name="T10" fmla="*/ 5 w 5"/>
                  <a:gd name="T11" fmla="*/ 1 h 3"/>
                  <a:gd name="T12" fmla="*/ 5 w 5"/>
                  <a:gd name="T13" fmla="*/ 1 h 3"/>
                  <a:gd name="T14" fmla="*/ 2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3"/>
                    </a:moveTo>
                    <a:lnTo>
                      <a:pt x="0" y="3"/>
                    </a:lnTo>
                    <a:lnTo>
                      <a:pt x="0" y="1"/>
                    </a:lnTo>
                    <a:lnTo>
                      <a:pt x="4" y="0"/>
                    </a:lnTo>
                    <a:lnTo>
                      <a:pt x="5" y="0"/>
                    </a:lnTo>
                    <a:lnTo>
                      <a:pt x="5" y="1"/>
                    </a:lnTo>
                    <a:lnTo>
                      <a:pt x="5" y="1"/>
                    </a:lnTo>
                    <a:lnTo>
                      <a:pt x="2"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6" name="Freeform 3118">
                <a:extLst>
                  <a:ext uri="{FF2B5EF4-FFF2-40B4-BE49-F238E27FC236}">
                    <a16:creationId xmlns:a16="http://schemas.microsoft.com/office/drawing/2014/main" id="{E75DBEC6-6AC4-2044-ADB8-BCF9D9DA1D3A}"/>
                  </a:ext>
                </a:extLst>
              </p:cNvPr>
              <p:cNvSpPr>
                <a:spLocks/>
              </p:cNvSpPr>
              <p:nvPr/>
            </p:nvSpPr>
            <p:spPr bwMode="auto">
              <a:xfrm>
                <a:off x="1509" y="3518"/>
                <a:ext cx="7" cy="6"/>
              </a:xfrm>
              <a:custGeom>
                <a:avLst/>
                <a:gdLst>
                  <a:gd name="T0" fmla="*/ 2 w 7"/>
                  <a:gd name="T1" fmla="*/ 2 h 6"/>
                  <a:gd name="T2" fmla="*/ 0 w 7"/>
                  <a:gd name="T3" fmla="*/ 2 h 6"/>
                  <a:gd name="T4" fmla="*/ 0 w 7"/>
                  <a:gd name="T5" fmla="*/ 2 h 6"/>
                  <a:gd name="T6" fmla="*/ 7 w 7"/>
                  <a:gd name="T7" fmla="*/ 0 h 6"/>
                  <a:gd name="T8" fmla="*/ 7 w 7"/>
                  <a:gd name="T9" fmla="*/ 4 h 6"/>
                  <a:gd name="T10" fmla="*/ 7 w 7"/>
                  <a:gd name="T11" fmla="*/ 6 h 6"/>
                  <a:gd name="T12" fmla="*/ 3 w 7"/>
                  <a:gd name="T13" fmla="*/ 2 h 6"/>
                  <a:gd name="T14" fmla="*/ 2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2"/>
                    </a:moveTo>
                    <a:lnTo>
                      <a:pt x="0" y="2"/>
                    </a:lnTo>
                    <a:lnTo>
                      <a:pt x="0" y="2"/>
                    </a:lnTo>
                    <a:lnTo>
                      <a:pt x="7" y="0"/>
                    </a:lnTo>
                    <a:lnTo>
                      <a:pt x="7" y="4"/>
                    </a:lnTo>
                    <a:lnTo>
                      <a:pt x="7" y="6"/>
                    </a:lnTo>
                    <a:lnTo>
                      <a:pt x="3"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7" name="Freeform 3119">
                <a:extLst>
                  <a:ext uri="{FF2B5EF4-FFF2-40B4-BE49-F238E27FC236}">
                    <a16:creationId xmlns:a16="http://schemas.microsoft.com/office/drawing/2014/main" id="{81234C47-B2BF-A44F-AFA3-6ECDF70B87EC}"/>
                  </a:ext>
                </a:extLst>
              </p:cNvPr>
              <p:cNvSpPr>
                <a:spLocks/>
              </p:cNvSpPr>
              <p:nvPr/>
            </p:nvSpPr>
            <p:spPr bwMode="auto">
              <a:xfrm>
                <a:off x="1509" y="3518"/>
                <a:ext cx="7" cy="6"/>
              </a:xfrm>
              <a:custGeom>
                <a:avLst/>
                <a:gdLst>
                  <a:gd name="T0" fmla="*/ 2 w 7"/>
                  <a:gd name="T1" fmla="*/ 2 h 6"/>
                  <a:gd name="T2" fmla="*/ 0 w 7"/>
                  <a:gd name="T3" fmla="*/ 2 h 6"/>
                  <a:gd name="T4" fmla="*/ 0 w 7"/>
                  <a:gd name="T5" fmla="*/ 2 h 6"/>
                  <a:gd name="T6" fmla="*/ 7 w 7"/>
                  <a:gd name="T7" fmla="*/ 0 h 6"/>
                  <a:gd name="T8" fmla="*/ 7 w 7"/>
                  <a:gd name="T9" fmla="*/ 4 h 6"/>
                  <a:gd name="T10" fmla="*/ 7 w 7"/>
                  <a:gd name="T11" fmla="*/ 6 h 6"/>
                  <a:gd name="T12" fmla="*/ 3 w 7"/>
                  <a:gd name="T13" fmla="*/ 2 h 6"/>
                  <a:gd name="T14" fmla="*/ 2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2" y="2"/>
                    </a:moveTo>
                    <a:lnTo>
                      <a:pt x="0" y="2"/>
                    </a:lnTo>
                    <a:lnTo>
                      <a:pt x="0" y="2"/>
                    </a:lnTo>
                    <a:lnTo>
                      <a:pt x="7" y="0"/>
                    </a:lnTo>
                    <a:lnTo>
                      <a:pt x="7" y="4"/>
                    </a:lnTo>
                    <a:lnTo>
                      <a:pt x="7" y="6"/>
                    </a:lnTo>
                    <a:lnTo>
                      <a:pt x="3"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8" name="Freeform 3120">
                <a:extLst>
                  <a:ext uri="{FF2B5EF4-FFF2-40B4-BE49-F238E27FC236}">
                    <a16:creationId xmlns:a16="http://schemas.microsoft.com/office/drawing/2014/main" id="{77E4B861-27D1-ED4D-A258-624CEB3182D1}"/>
                  </a:ext>
                </a:extLst>
              </p:cNvPr>
              <p:cNvSpPr>
                <a:spLocks/>
              </p:cNvSpPr>
              <p:nvPr/>
            </p:nvSpPr>
            <p:spPr bwMode="auto">
              <a:xfrm>
                <a:off x="1511" y="3522"/>
                <a:ext cx="3" cy="3"/>
              </a:xfrm>
              <a:custGeom>
                <a:avLst/>
                <a:gdLst>
                  <a:gd name="T0" fmla="*/ 0 w 3"/>
                  <a:gd name="T1" fmla="*/ 0 h 3"/>
                  <a:gd name="T2" fmla="*/ 1 w 3"/>
                  <a:gd name="T3" fmla="*/ 2 h 3"/>
                  <a:gd name="T4" fmla="*/ 3 w 3"/>
                  <a:gd name="T5" fmla="*/ 3 h 3"/>
                  <a:gd name="T6" fmla="*/ 1 w 3"/>
                  <a:gd name="T7" fmla="*/ 2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1" y="2"/>
                    </a:lnTo>
                    <a:lnTo>
                      <a:pt x="3" y="3"/>
                    </a:lnTo>
                    <a:lnTo>
                      <a:pt x="1"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79" name="Freeform 3121">
                <a:extLst>
                  <a:ext uri="{FF2B5EF4-FFF2-40B4-BE49-F238E27FC236}">
                    <a16:creationId xmlns:a16="http://schemas.microsoft.com/office/drawing/2014/main" id="{78709304-FEC1-B24E-98D2-B9DC8ADCC3C8}"/>
                  </a:ext>
                </a:extLst>
              </p:cNvPr>
              <p:cNvSpPr>
                <a:spLocks/>
              </p:cNvSpPr>
              <p:nvPr/>
            </p:nvSpPr>
            <p:spPr bwMode="auto">
              <a:xfrm>
                <a:off x="1511" y="3522"/>
                <a:ext cx="3" cy="3"/>
              </a:xfrm>
              <a:custGeom>
                <a:avLst/>
                <a:gdLst>
                  <a:gd name="T0" fmla="*/ 0 w 3"/>
                  <a:gd name="T1" fmla="*/ 0 h 3"/>
                  <a:gd name="T2" fmla="*/ 1 w 3"/>
                  <a:gd name="T3" fmla="*/ 2 h 3"/>
                  <a:gd name="T4" fmla="*/ 3 w 3"/>
                  <a:gd name="T5" fmla="*/ 3 h 3"/>
                  <a:gd name="T6" fmla="*/ 1 w 3"/>
                  <a:gd name="T7" fmla="*/ 2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1" y="2"/>
                    </a:lnTo>
                    <a:lnTo>
                      <a:pt x="3" y="3"/>
                    </a:lnTo>
                    <a:lnTo>
                      <a:pt x="1"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0" name="Freeform 3122">
                <a:extLst>
                  <a:ext uri="{FF2B5EF4-FFF2-40B4-BE49-F238E27FC236}">
                    <a16:creationId xmlns:a16="http://schemas.microsoft.com/office/drawing/2014/main" id="{191EC325-9E5F-274C-AAAB-C5273924656C}"/>
                  </a:ext>
                </a:extLst>
              </p:cNvPr>
              <p:cNvSpPr>
                <a:spLocks/>
              </p:cNvSpPr>
              <p:nvPr/>
            </p:nvSpPr>
            <p:spPr bwMode="auto">
              <a:xfrm>
                <a:off x="1514" y="3534"/>
                <a:ext cx="2" cy="4"/>
              </a:xfrm>
              <a:custGeom>
                <a:avLst/>
                <a:gdLst>
                  <a:gd name="T0" fmla="*/ 0 w 2"/>
                  <a:gd name="T1" fmla="*/ 0 h 4"/>
                  <a:gd name="T2" fmla="*/ 2 w 2"/>
                  <a:gd name="T3" fmla="*/ 0 h 4"/>
                  <a:gd name="T4" fmla="*/ 2 w 2"/>
                  <a:gd name="T5" fmla="*/ 2 h 4"/>
                  <a:gd name="T6" fmla="*/ 2 w 2"/>
                  <a:gd name="T7" fmla="*/ 4 h 4"/>
                  <a:gd name="T8" fmla="*/ 0 w 2"/>
                  <a:gd name="T9" fmla="*/ 4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2"/>
                    </a:lnTo>
                    <a:lnTo>
                      <a:pt x="2" y="4"/>
                    </a:lnTo>
                    <a:lnTo>
                      <a:pt x="0" y="4"/>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1" name="Freeform 3123">
                <a:extLst>
                  <a:ext uri="{FF2B5EF4-FFF2-40B4-BE49-F238E27FC236}">
                    <a16:creationId xmlns:a16="http://schemas.microsoft.com/office/drawing/2014/main" id="{2D210C55-3213-5944-BF97-EC7A017C60BD}"/>
                  </a:ext>
                </a:extLst>
              </p:cNvPr>
              <p:cNvSpPr>
                <a:spLocks/>
              </p:cNvSpPr>
              <p:nvPr/>
            </p:nvSpPr>
            <p:spPr bwMode="auto">
              <a:xfrm>
                <a:off x="1514" y="3534"/>
                <a:ext cx="2" cy="4"/>
              </a:xfrm>
              <a:custGeom>
                <a:avLst/>
                <a:gdLst>
                  <a:gd name="T0" fmla="*/ 0 w 2"/>
                  <a:gd name="T1" fmla="*/ 0 h 4"/>
                  <a:gd name="T2" fmla="*/ 2 w 2"/>
                  <a:gd name="T3" fmla="*/ 0 h 4"/>
                  <a:gd name="T4" fmla="*/ 2 w 2"/>
                  <a:gd name="T5" fmla="*/ 2 h 4"/>
                  <a:gd name="T6" fmla="*/ 2 w 2"/>
                  <a:gd name="T7" fmla="*/ 4 h 4"/>
                  <a:gd name="T8" fmla="*/ 0 w 2"/>
                  <a:gd name="T9" fmla="*/ 4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2"/>
                    </a:lnTo>
                    <a:lnTo>
                      <a:pt x="2" y="4"/>
                    </a:lnTo>
                    <a:lnTo>
                      <a:pt x="0" y="4"/>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2" name="Freeform 3124">
                <a:extLst>
                  <a:ext uri="{FF2B5EF4-FFF2-40B4-BE49-F238E27FC236}">
                    <a16:creationId xmlns:a16="http://schemas.microsoft.com/office/drawing/2014/main" id="{E1C00174-8647-2D42-A202-52B2C5FDC297}"/>
                  </a:ext>
                </a:extLst>
              </p:cNvPr>
              <p:cNvSpPr>
                <a:spLocks/>
              </p:cNvSpPr>
              <p:nvPr/>
            </p:nvSpPr>
            <p:spPr bwMode="auto">
              <a:xfrm>
                <a:off x="1503" y="3575"/>
                <a:ext cx="6" cy="6"/>
              </a:xfrm>
              <a:custGeom>
                <a:avLst/>
                <a:gdLst>
                  <a:gd name="T0" fmla="*/ 4 w 6"/>
                  <a:gd name="T1" fmla="*/ 6 h 6"/>
                  <a:gd name="T2" fmla="*/ 2 w 6"/>
                  <a:gd name="T3" fmla="*/ 6 h 6"/>
                  <a:gd name="T4" fmla="*/ 0 w 6"/>
                  <a:gd name="T5" fmla="*/ 6 h 6"/>
                  <a:gd name="T6" fmla="*/ 0 w 6"/>
                  <a:gd name="T7" fmla="*/ 2 h 6"/>
                  <a:gd name="T8" fmla="*/ 0 w 6"/>
                  <a:gd name="T9" fmla="*/ 2 h 6"/>
                  <a:gd name="T10" fmla="*/ 2 w 6"/>
                  <a:gd name="T11" fmla="*/ 0 h 6"/>
                  <a:gd name="T12" fmla="*/ 4 w 6"/>
                  <a:gd name="T13" fmla="*/ 4 h 6"/>
                  <a:gd name="T14" fmla="*/ 6 w 6"/>
                  <a:gd name="T15" fmla="*/ 6 h 6"/>
                  <a:gd name="T16" fmla="*/ 4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6"/>
                    </a:moveTo>
                    <a:lnTo>
                      <a:pt x="2" y="6"/>
                    </a:lnTo>
                    <a:lnTo>
                      <a:pt x="0" y="6"/>
                    </a:lnTo>
                    <a:lnTo>
                      <a:pt x="0" y="2"/>
                    </a:lnTo>
                    <a:lnTo>
                      <a:pt x="0" y="2"/>
                    </a:lnTo>
                    <a:lnTo>
                      <a:pt x="2" y="0"/>
                    </a:lnTo>
                    <a:lnTo>
                      <a:pt x="4" y="4"/>
                    </a:lnTo>
                    <a:lnTo>
                      <a:pt x="6" y="6"/>
                    </a:lnTo>
                    <a:lnTo>
                      <a:pt x="4"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3" name="Freeform 3125">
                <a:extLst>
                  <a:ext uri="{FF2B5EF4-FFF2-40B4-BE49-F238E27FC236}">
                    <a16:creationId xmlns:a16="http://schemas.microsoft.com/office/drawing/2014/main" id="{A1804ADB-EC80-AE42-8178-86147EDF6EFB}"/>
                  </a:ext>
                </a:extLst>
              </p:cNvPr>
              <p:cNvSpPr>
                <a:spLocks/>
              </p:cNvSpPr>
              <p:nvPr/>
            </p:nvSpPr>
            <p:spPr bwMode="auto">
              <a:xfrm>
                <a:off x="1503" y="3575"/>
                <a:ext cx="6" cy="6"/>
              </a:xfrm>
              <a:custGeom>
                <a:avLst/>
                <a:gdLst>
                  <a:gd name="T0" fmla="*/ 4 w 6"/>
                  <a:gd name="T1" fmla="*/ 6 h 6"/>
                  <a:gd name="T2" fmla="*/ 2 w 6"/>
                  <a:gd name="T3" fmla="*/ 6 h 6"/>
                  <a:gd name="T4" fmla="*/ 0 w 6"/>
                  <a:gd name="T5" fmla="*/ 6 h 6"/>
                  <a:gd name="T6" fmla="*/ 0 w 6"/>
                  <a:gd name="T7" fmla="*/ 2 h 6"/>
                  <a:gd name="T8" fmla="*/ 0 w 6"/>
                  <a:gd name="T9" fmla="*/ 2 h 6"/>
                  <a:gd name="T10" fmla="*/ 2 w 6"/>
                  <a:gd name="T11" fmla="*/ 0 h 6"/>
                  <a:gd name="T12" fmla="*/ 4 w 6"/>
                  <a:gd name="T13" fmla="*/ 4 h 6"/>
                  <a:gd name="T14" fmla="*/ 6 w 6"/>
                  <a:gd name="T15" fmla="*/ 6 h 6"/>
                  <a:gd name="T16" fmla="*/ 4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6"/>
                    </a:moveTo>
                    <a:lnTo>
                      <a:pt x="2" y="6"/>
                    </a:lnTo>
                    <a:lnTo>
                      <a:pt x="0" y="6"/>
                    </a:lnTo>
                    <a:lnTo>
                      <a:pt x="0" y="2"/>
                    </a:lnTo>
                    <a:lnTo>
                      <a:pt x="0" y="2"/>
                    </a:lnTo>
                    <a:lnTo>
                      <a:pt x="2" y="0"/>
                    </a:lnTo>
                    <a:lnTo>
                      <a:pt x="4" y="4"/>
                    </a:lnTo>
                    <a:lnTo>
                      <a:pt x="6" y="6"/>
                    </a:lnTo>
                    <a:lnTo>
                      <a:pt x="4"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4" name="Freeform 3126">
                <a:extLst>
                  <a:ext uri="{FF2B5EF4-FFF2-40B4-BE49-F238E27FC236}">
                    <a16:creationId xmlns:a16="http://schemas.microsoft.com/office/drawing/2014/main" id="{BE106844-16C3-E74B-9715-6BB3DEAC017E}"/>
                  </a:ext>
                </a:extLst>
              </p:cNvPr>
              <p:cNvSpPr>
                <a:spLocks/>
              </p:cNvSpPr>
              <p:nvPr/>
            </p:nvSpPr>
            <p:spPr bwMode="auto">
              <a:xfrm>
                <a:off x="1491" y="3579"/>
                <a:ext cx="5" cy="3"/>
              </a:xfrm>
              <a:custGeom>
                <a:avLst/>
                <a:gdLst>
                  <a:gd name="T0" fmla="*/ 5 w 5"/>
                  <a:gd name="T1" fmla="*/ 0 h 3"/>
                  <a:gd name="T2" fmla="*/ 5 w 5"/>
                  <a:gd name="T3" fmla="*/ 2 h 3"/>
                  <a:gd name="T4" fmla="*/ 5 w 5"/>
                  <a:gd name="T5" fmla="*/ 3 h 3"/>
                  <a:gd name="T6" fmla="*/ 2 w 5"/>
                  <a:gd name="T7" fmla="*/ 3 h 3"/>
                  <a:gd name="T8" fmla="*/ 0 w 5"/>
                  <a:gd name="T9" fmla="*/ 3 h 3"/>
                  <a:gd name="T10" fmla="*/ 2 w 5"/>
                  <a:gd name="T11" fmla="*/ 2 h 3"/>
                  <a:gd name="T12" fmla="*/ 3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2"/>
                    </a:lnTo>
                    <a:lnTo>
                      <a:pt x="5" y="3"/>
                    </a:lnTo>
                    <a:lnTo>
                      <a:pt x="2" y="3"/>
                    </a:lnTo>
                    <a:lnTo>
                      <a:pt x="0" y="3"/>
                    </a:lnTo>
                    <a:lnTo>
                      <a:pt x="2" y="2"/>
                    </a:lnTo>
                    <a:lnTo>
                      <a:pt x="3" y="0"/>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5" name="Freeform 3127">
                <a:extLst>
                  <a:ext uri="{FF2B5EF4-FFF2-40B4-BE49-F238E27FC236}">
                    <a16:creationId xmlns:a16="http://schemas.microsoft.com/office/drawing/2014/main" id="{D726712E-9FA9-A34C-8F6E-A3E4476AD612}"/>
                  </a:ext>
                </a:extLst>
              </p:cNvPr>
              <p:cNvSpPr>
                <a:spLocks/>
              </p:cNvSpPr>
              <p:nvPr/>
            </p:nvSpPr>
            <p:spPr bwMode="auto">
              <a:xfrm>
                <a:off x="1491" y="3579"/>
                <a:ext cx="5" cy="3"/>
              </a:xfrm>
              <a:custGeom>
                <a:avLst/>
                <a:gdLst>
                  <a:gd name="T0" fmla="*/ 5 w 5"/>
                  <a:gd name="T1" fmla="*/ 0 h 3"/>
                  <a:gd name="T2" fmla="*/ 5 w 5"/>
                  <a:gd name="T3" fmla="*/ 2 h 3"/>
                  <a:gd name="T4" fmla="*/ 5 w 5"/>
                  <a:gd name="T5" fmla="*/ 3 h 3"/>
                  <a:gd name="T6" fmla="*/ 2 w 5"/>
                  <a:gd name="T7" fmla="*/ 3 h 3"/>
                  <a:gd name="T8" fmla="*/ 0 w 5"/>
                  <a:gd name="T9" fmla="*/ 3 h 3"/>
                  <a:gd name="T10" fmla="*/ 2 w 5"/>
                  <a:gd name="T11" fmla="*/ 2 h 3"/>
                  <a:gd name="T12" fmla="*/ 3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2"/>
                    </a:lnTo>
                    <a:lnTo>
                      <a:pt x="5" y="3"/>
                    </a:lnTo>
                    <a:lnTo>
                      <a:pt x="2" y="3"/>
                    </a:lnTo>
                    <a:lnTo>
                      <a:pt x="0" y="3"/>
                    </a:lnTo>
                    <a:lnTo>
                      <a:pt x="2" y="2"/>
                    </a:lnTo>
                    <a:lnTo>
                      <a:pt x="3" y="0"/>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6" name="Freeform 3128">
                <a:extLst>
                  <a:ext uri="{FF2B5EF4-FFF2-40B4-BE49-F238E27FC236}">
                    <a16:creationId xmlns:a16="http://schemas.microsoft.com/office/drawing/2014/main" id="{A56C1D74-71A0-9749-AF15-01263DF7167D}"/>
                  </a:ext>
                </a:extLst>
              </p:cNvPr>
              <p:cNvSpPr>
                <a:spLocks/>
              </p:cNvSpPr>
              <p:nvPr/>
            </p:nvSpPr>
            <p:spPr bwMode="auto">
              <a:xfrm>
                <a:off x="1494" y="3588"/>
                <a:ext cx="6" cy="7"/>
              </a:xfrm>
              <a:custGeom>
                <a:avLst/>
                <a:gdLst>
                  <a:gd name="T0" fmla="*/ 0 w 6"/>
                  <a:gd name="T1" fmla="*/ 0 h 7"/>
                  <a:gd name="T2" fmla="*/ 0 w 6"/>
                  <a:gd name="T3" fmla="*/ 0 h 7"/>
                  <a:gd name="T4" fmla="*/ 6 w 6"/>
                  <a:gd name="T5" fmla="*/ 2 h 7"/>
                  <a:gd name="T6" fmla="*/ 6 w 6"/>
                  <a:gd name="T7" fmla="*/ 3 h 7"/>
                  <a:gd name="T8" fmla="*/ 6 w 6"/>
                  <a:gd name="T9" fmla="*/ 5 h 7"/>
                  <a:gd name="T10" fmla="*/ 6 w 6"/>
                  <a:gd name="T11" fmla="*/ 7 h 7"/>
                  <a:gd name="T12" fmla="*/ 4 w 6"/>
                  <a:gd name="T13" fmla="*/ 7 h 7"/>
                  <a:gd name="T14" fmla="*/ 0 w 6"/>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0"/>
                    </a:moveTo>
                    <a:lnTo>
                      <a:pt x="0" y="0"/>
                    </a:lnTo>
                    <a:lnTo>
                      <a:pt x="6" y="2"/>
                    </a:lnTo>
                    <a:lnTo>
                      <a:pt x="6" y="3"/>
                    </a:lnTo>
                    <a:lnTo>
                      <a:pt x="6" y="5"/>
                    </a:lnTo>
                    <a:lnTo>
                      <a:pt x="6" y="7"/>
                    </a:lnTo>
                    <a:lnTo>
                      <a:pt x="4" y="7"/>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7" name="Freeform 3129">
                <a:extLst>
                  <a:ext uri="{FF2B5EF4-FFF2-40B4-BE49-F238E27FC236}">
                    <a16:creationId xmlns:a16="http://schemas.microsoft.com/office/drawing/2014/main" id="{050D8C0D-D31C-5A42-B0B9-A4EE1A7ED3C6}"/>
                  </a:ext>
                </a:extLst>
              </p:cNvPr>
              <p:cNvSpPr>
                <a:spLocks/>
              </p:cNvSpPr>
              <p:nvPr/>
            </p:nvSpPr>
            <p:spPr bwMode="auto">
              <a:xfrm>
                <a:off x="1494" y="3588"/>
                <a:ext cx="6" cy="7"/>
              </a:xfrm>
              <a:custGeom>
                <a:avLst/>
                <a:gdLst>
                  <a:gd name="T0" fmla="*/ 0 w 6"/>
                  <a:gd name="T1" fmla="*/ 0 h 7"/>
                  <a:gd name="T2" fmla="*/ 0 w 6"/>
                  <a:gd name="T3" fmla="*/ 0 h 7"/>
                  <a:gd name="T4" fmla="*/ 6 w 6"/>
                  <a:gd name="T5" fmla="*/ 2 h 7"/>
                  <a:gd name="T6" fmla="*/ 6 w 6"/>
                  <a:gd name="T7" fmla="*/ 3 h 7"/>
                  <a:gd name="T8" fmla="*/ 6 w 6"/>
                  <a:gd name="T9" fmla="*/ 5 h 7"/>
                  <a:gd name="T10" fmla="*/ 6 w 6"/>
                  <a:gd name="T11" fmla="*/ 7 h 7"/>
                  <a:gd name="T12" fmla="*/ 4 w 6"/>
                  <a:gd name="T13" fmla="*/ 7 h 7"/>
                  <a:gd name="T14" fmla="*/ 0 w 6"/>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0"/>
                    </a:moveTo>
                    <a:lnTo>
                      <a:pt x="0" y="0"/>
                    </a:lnTo>
                    <a:lnTo>
                      <a:pt x="6" y="2"/>
                    </a:lnTo>
                    <a:lnTo>
                      <a:pt x="6" y="3"/>
                    </a:lnTo>
                    <a:lnTo>
                      <a:pt x="6" y="5"/>
                    </a:lnTo>
                    <a:lnTo>
                      <a:pt x="6" y="7"/>
                    </a:lnTo>
                    <a:lnTo>
                      <a:pt x="4" y="7"/>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8" name="Freeform 3130">
                <a:extLst>
                  <a:ext uri="{FF2B5EF4-FFF2-40B4-BE49-F238E27FC236}">
                    <a16:creationId xmlns:a16="http://schemas.microsoft.com/office/drawing/2014/main" id="{6455B095-66C4-3649-8D01-D2A6C32347AA}"/>
                  </a:ext>
                </a:extLst>
              </p:cNvPr>
              <p:cNvSpPr>
                <a:spLocks/>
              </p:cNvSpPr>
              <p:nvPr/>
            </p:nvSpPr>
            <p:spPr bwMode="auto">
              <a:xfrm>
                <a:off x="1489" y="3586"/>
                <a:ext cx="7" cy="14"/>
              </a:xfrm>
              <a:custGeom>
                <a:avLst/>
                <a:gdLst>
                  <a:gd name="T0" fmla="*/ 0 w 7"/>
                  <a:gd name="T1" fmla="*/ 4 h 14"/>
                  <a:gd name="T2" fmla="*/ 0 w 7"/>
                  <a:gd name="T3" fmla="*/ 2 h 14"/>
                  <a:gd name="T4" fmla="*/ 2 w 7"/>
                  <a:gd name="T5" fmla="*/ 0 h 14"/>
                  <a:gd name="T6" fmla="*/ 7 w 7"/>
                  <a:gd name="T7" fmla="*/ 13 h 14"/>
                  <a:gd name="T8" fmla="*/ 7 w 7"/>
                  <a:gd name="T9" fmla="*/ 14 h 14"/>
                  <a:gd name="T10" fmla="*/ 5 w 7"/>
                  <a:gd name="T11" fmla="*/ 14 h 14"/>
                  <a:gd name="T12" fmla="*/ 5 w 7"/>
                  <a:gd name="T13" fmla="*/ 13 h 14"/>
                  <a:gd name="T14" fmla="*/ 4 w 7"/>
                  <a:gd name="T15" fmla="*/ 11 h 14"/>
                  <a:gd name="T16" fmla="*/ 2 w 7"/>
                  <a:gd name="T17" fmla="*/ 7 h 14"/>
                  <a:gd name="T18" fmla="*/ 0 w 7"/>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0" y="4"/>
                    </a:moveTo>
                    <a:lnTo>
                      <a:pt x="0" y="2"/>
                    </a:lnTo>
                    <a:lnTo>
                      <a:pt x="2" y="0"/>
                    </a:lnTo>
                    <a:lnTo>
                      <a:pt x="7" y="13"/>
                    </a:lnTo>
                    <a:lnTo>
                      <a:pt x="7" y="14"/>
                    </a:lnTo>
                    <a:lnTo>
                      <a:pt x="5" y="14"/>
                    </a:lnTo>
                    <a:lnTo>
                      <a:pt x="5" y="13"/>
                    </a:lnTo>
                    <a:lnTo>
                      <a:pt x="4" y="11"/>
                    </a:lnTo>
                    <a:lnTo>
                      <a:pt x="2" y="7"/>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89" name="Freeform 3131">
                <a:extLst>
                  <a:ext uri="{FF2B5EF4-FFF2-40B4-BE49-F238E27FC236}">
                    <a16:creationId xmlns:a16="http://schemas.microsoft.com/office/drawing/2014/main" id="{AFC7633C-51EE-2D46-9FB2-B70909D86578}"/>
                  </a:ext>
                </a:extLst>
              </p:cNvPr>
              <p:cNvSpPr>
                <a:spLocks/>
              </p:cNvSpPr>
              <p:nvPr/>
            </p:nvSpPr>
            <p:spPr bwMode="auto">
              <a:xfrm>
                <a:off x="1489" y="3586"/>
                <a:ext cx="7" cy="14"/>
              </a:xfrm>
              <a:custGeom>
                <a:avLst/>
                <a:gdLst>
                  <a:gd name="T0" fmla="*/ 0 w 7"/>
                  <a:gd name="T1" fmla="*/ 4 h 14"/>
                  <a:gd name="T2" fmla="*/ 0 w 7"/>
                  <a:gd name="T3" fmla="*/ 2 h 14"/>
                  <a:gd name="T4" fmla="*/ 2 w 7"/>
                  <a:gd name="T5" fmla="*/ 0 h 14"/>
                  <a:gd name="T6" fmla="*/ 7 w 7"/>
                  <a:gd name="T7" fmla="*/ 13 h 14"/>
                  <a:gd name="T8" fmla="*/ 7 w 7"/>
                  <a:gd name="T9" fmla="*/ 14 h 14"/>
                  <a:gd name="T10" fmla="*/ 5 w 7"/>
                  <a:gd name="T11" fmla="*/ 14 h 14"/>
                  <a:gd name="T12" fmla="*/ 5 w 7"/>
                  <a:gd name="T13" fmla="*/ 13 h 14"/>
                  <a:gd name="T14" fmla="*/ 4 w 7"/>
                  <a:gd name="T15" fmla="*/ 11 h 14"/>
                  <a:gd name="T16" fmla="*/ 2 w 7"/>
                  <a:gd name="T17" fmla="*/ 7 h 14"/>
                  <a:gd name="T18" fmla="*/ 0 w 7"/>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0" y="4"/>
                    </a:moveTo>
                    <a:lnTo>
                      <a:pt x="0" y="2"/>
                    </a:lnTo>
                    <a:lnTo>
                      <a:pt x="2" y="0"/>
                    </a:lnTo>
                    <a:lnTo>
                      <a:pt x="7" y="13"/>
                    </a:lnTo>
                    <a:lnTo>
                      <a:pt x="7" y="14"/>
                    </a:lnTo>
                    <a:lnTo>
                      <a:pt x="5" y="14"/>
                    </a:lnTo>
                    <a:lnTo>
                      <a:pt x="5" y="13"/>
                    </a:lnTo>
                    <a:lnTo>
                      <a:pt x="4" y="11"/>
                    </a:lnTo>
                    <a:lnTo>
                      <a:pt x="2" y="7"/>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0" name="Freeform 3132">
                <a:extLst>
                  <a:ext uri="{FF2B5EF4-FFF2-40B4-BE49-F238E27FC236}">
                    <a16:creationId xmlns:a16="http://schemas.microsoft.com/office/drawing/2014/main" id="{3AD1F5BD-B4BB-5347-8F48-2894E27F788A}"/>
                  </a:ext>
                </a:extLst>
              </p:cNvPr>
              <p:cNvSpPr>
                <a:spLocks/>
              </p:cNvSpPr>
              <p:nvPr/>
            </p:nvSpPr>
            <p:spPr bwMode="auto">
              <a:xfrm>
                <a:off x="1498" y="3597"/>
                <a:ext cx="7" cy="5"/>
              </a:xfrm>
              <a:custGeom>
                <a:avLst/>
                <a:gdLst>
                  <a:gd name="T0" fmla="*/ 0 w 7"/>
                  <a:gd name="T1" fmla="*/ 0 h 5"/>
                  <a:gd name="T2" fmla="*/ 4 w 7"/>
                  <a:gd name="T3" fmla="*/ 0 h 5"/>
                  <a:gd name="T4" fmla="*/ 4 w 7"/>
                  <a:gd name="T5" fmla="*/ 2 h 5"/>
                  <a:gd name="T6" fmla="*/ 5 w 7"/>
                  <a:gd name="T7" fmla="*/ 3 h 5"/>
                  <a:gd name="T8" fmla="*/ 7 w 7"/>
                  <a:gd name="T9" fmla="*/ 5 h 5"/>
                  <a:gd name="T10" fmla="*/ 0 w 7"/>
                  <a:gd name="T11" fmla="*/ 2 h 5"/>
                  <a:gd name="T12" fmla="*/ 0 w 7"/>
                  <a:gd name="T13" fmla="*/ 2 h 5"/>
                  <a:gd name="T14" fmla="*/ 0 w 7"/>
                  <a:gd name="T15" fmla="*/ 0 h 5"/>
                  <a:gd name="T16" fmla="*/ 0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0" y="0"/>
                    </a:moveTo>
                    <a:lnTo>
                      <a:pt x="4" y="0"/>
                    </a:lnTo>
                    <a:lnTo>
                      <a:pt x="4" y="2"/>
                    </a:lnTo>
                    <a:lnTo>
                      <a:pt x="5" y="3"/>
                    </a:lnTo>
                    <a:lnTo>
                      <a:pt x="7" y="5"/>
                    </a:lnTo>
                    <a:lnTo>
                      <a:pt x="0" y="2"/>
                    </a:lnTo>
                    <a:lnTo>
                      <a:pt x="0" y="2"/>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1" name="Freeform 3133">
                <a:extLst>
                  <a:ext uri="{FF2B5EF4-FFF2-40B4-BE49-F238E27FC236}">
                    <a16:creationId xmlns:a16="http://schemas.microsoft.com/office/drawing/2014/main" id="{E94A03E4-7761-FC41-8713-1877E50D6F7D}"/>
                  </a:ext>
                </a:extLst>
              </p:cNvPr>
              <p:cNvSpPr>
                <a:spLocks/>
              </p:cNvSpPr>
              <p:nvPr/>
            </p:nvSpPr>
            <p:spPr bwMode="auto">
              <a:xfrm>
                <a:off x="1498" y="3597"/>
                <a:ext cx="7" cy="5"/>
              </a:xfrm>
              <a:custGeom>
                <a:avLst/>
                <a:gdLst>
                  <a:gd name="T0" fmla="*/ 0 w 7"/>
                  <a:gd name="T1" fmla="*/ 0 h 5"/>
                  <a:gd name="T2" fmla="*/ 4 w 7"/>
                  <a:gd name="T3" fmla="*/ 0 h 5"/>
                  <a:gd name="T4" fmla="*/ 4 w 7"/>
                  <a:gd name="T5" fmla="*/ 2 h 5"/>
                  <a:gd name="T6" fmla="*/ 5 w 7"/>
                  <a:gd name="T7" fmla="*/ 3 h 5"/>
                  <a:gd name="T8" fmla="*/ 7 w 7"/>
                  <a:gd name="T9" fmla="*/ 5 h 5"/>
                  <a:gd name="T10" fmla="*/ 0 w 7"/>
                  <a:gd name="T11" fmla="*/ 2 h 5"/>
                  <a:gd name="T12" fmla="*/ 0 w 7"/>
                  <a:gd name="T13" fmla="*/ 2 h 5"/>
                  <a:gd name="T14" fmla="*/ 0 w 7"/>
                  <a:gd name="T15" fmla="*/ 0 h 5"/>
                  <a:gd name="T16" fmla="*/ 0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0" y="0"/>
                    </a:moveTo>
                    <a:lnTo>
                      <a:pt x="4" y="0"/>
                    </a:lnTo>
                    <a:lnTo>
                      <a:pt x="4" y="2"/>
                    </a:lnTo>
                    <a:lnTo>
                      <a:pt x="5" y="3"/>
                    </a:lnTo>
                    <a:lnTo>
                      <a:pt x="7" y="5"/>
                    </a:lnTo>
                    <a:lnTo>
                      <a:pt x="0" y="2"/>
                    </a:lnTo>
                    <a:lnTo>
                      <a:pt x="0" y="2"/>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2" name="Freeform 3134">
                <a:extLst>
                  <a:ext uri="{FF2B5EF4-FFF2-40B4-BE49-F238E27FC236}">
                    <a16:creationId xmlns:a16="http://schemas.microsoft.com/office/drawing/2014/main" id="{54FF82E7-9376-014A-A46E-EBA7DD180C4B}"/>
                  </a:ext>
                </a:extLst>
              </p:cNvPr>
              <p:cNvSpPr>
                <a:spLocks/>
              </p:cNvSpPr>
              <p:nvPr/>
            </p:nvSpPr>
            <p:spPr bwMode="auto">
              <a:xfrm>
                <a:off x="1489" y="3597"/>
                <a:ext cx="4" cy="7"/>
              </a:xfrm>
              <a:custGeom>
                <a:avLst/>
                <a:gdLst>
                  <a:gd name="T0" fmla="*/ 0 w 4"/>
                  <a:gd name="T1" fmla="*/ 3 h 7"/>
                  <a:gd name="T2" fmla="*/ 0 w 4"/>
                  <a:gd name="T3" fmla="*/ 2 h 7"/>
                  <a:gd name="T4" fmla="*/ 2 w 4"/>
                  <a:gd name="T5" fmla="*/ 0 h 7"/>
                  <a:gd name="T6" fmla="*/ 2 w 4"/>
                  <a:gd name="T7" fmla="*/ 2 h 7"/>
                  <a:gd name="T8" fmla="*/ 4 w 4"/>
                  <a:gd name="T9" fmla="*/ 5 h 7"/>
                  <a:gd name="T10" fmla="*/ 2 w 4"/>
                  <a:gd name="T11" fmla="*/ 7 h 7"/>
                  <a:gd name="T12" fmla="*/ 0 w 4"/>
                  <a:gd name="T13" fmla="*/ 7 h 7"/>
                  <a:gd name="T14" fmla="*/ 0 w 4"/>
                  <a:gd name="T15" fmla="*/ 5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2"/>
                    </a:lnTo>
                    <a:lnTo>
                      <a:pt x="2" y="0"/>
                    </a:lnTo>
                    <a:lnTo>
                      <a:pt x="2" y="2"/>
                    </a:lnTo>
                    <a:lnTo>
                      <a:pt x="4" y="5"/>
                    </a:lnTo>
                    <a:lnTo>
                      <a:pt x="2" y="7"/>
                    </a:lnTo>
                    <a:lnTo>
                      <a:pt x="0" y="7"/>
                    </a:lnTo>
                    <a:lnTo>
                      <a:pt x="0" y="5"/>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3" name="Freeform 3135">
                <a:extLst>
                  <a:ext uri="{FF2B5EF4-FFF2-40B4-BE49-F238E27FC236}">
                    <a16:creationId xmlns:a16="http://schemas.microsoft.com/office/drawing/2014/main" id="{12D4A34E-D239-854C-BF8F-FABBBF79CDF2}"/>
                  </a:ext>
                </a:extLst>
              </p:cNvPr>
              <p:cNvSpPr>
                <a:spLocks/>
              </p:cNvSpPr>
              <p:nvPr/>
            </p:nvSpPr>
            <p:spPr bwMode="auto">
              <a:xfrm>
                <a:off x="1489" y="3597"/>
                <a:ext cx="4" cy="7"/>
              </a:xfrm>
              <a:custGeom>
                <a:avLst/>
                <a:gdLst>
                  <a:gd name="T0" fmla="*/ 0 w 4"/>
                  <a:gd name="T1" fmla="*/ 3 h 7"/>
                  <a:gd name="T2" fmla="*/ 0 w 4"/>
                  <a:gd name="T3" fmla="*/ 2 h 7"/>
                  <a:gd name="T4" fmla="*/ 2 w 4"/>
                  <a:gd name="T5" fmla="*/ 0 h 7"/>
                  <a:gd name="T6" fmla="*/ 2 w 4"/>
                  <a:gd name="T7" fmla="*/ 2 h 7"/>
                  <a:gd name="T8" fmla="*/ 4 w 4"/>
                  <a:gd name="T9" fmla="*/ 5 h 7"/>
                  <a:gd name="T10" fmla="*/ 2 w 4"/>
                  <a:gd name="T11" fmla="*/ 7 h 7"/>
                  <a:gd name="T12" fmla="*/ 0 w 4"/>
                  <a:gd name="T13" fmla="*/ 7 h 7"/>
                  <a:gd name="T14" fmla="*/ 0 w 4"/>
                  <a:gd name="T15" fmla="*/ 5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2"/>
                    </a:lnTo>
                    <a:lnTo>
                      <a:pt x="2" y="0"/>
                    </a:lnTo>
                    <a:lnTo>
                      <a:pt x="2" y="2"/>
                    </a:lnTo>
                    <a:lnTo>
                      <a:pt x="4" y="5"/>
                    </a:lnTo>
                    <a:lnTo>
                      <a:pt x="2" y="7"/>
                    </a:lnTo>
                    <a:lnTo>
                      <a:pt x="0" y="7"/>
                    </a:lnTo>
                    <a:lnTo>
                      <a:pt x="0" y="5"/>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4" name="Freeform 3136">
                <a:extLst>
                  <a:ext uri="{FF2B5EF4-FFF2-40B4-BE49-F238E27FC236}">
                    <a16:creationId xmlns:a16="http://schemas.microsoft.com/office/drawing/2014/main" id="{32CA925B-522C-2E49-8DE9-D2409B879141}"/>
                  </a:ext>
                </a:extLst>
              </p:cNvPr>
              <p:cNvSpPr>
                <a:spLocks/>
              </p:cNvSpPr>
              <p:nvPr/>
            </p:nvSpPr>
            <p:spPr bwMode="auto">
              <a:xfrm>
                <a:off x="1493" y="3602"/>
                <a:ext cx="12" cy="34"/>
              </a:xfrm>
              <a:custGeom>
                <a:avLst/>
                <a:gdLst>
                  <a:gd name="T0" fmla="*/ 3 w 12"/>
                  <a:gd name="T1" fmla="*/ 7 h 34"/>
                  <a:gd name="T2" fmla="*/ 3 w 12"/>
                  <a:gd name="T3" fmla="*/ 7 h 34"/>
                  <a:gd name="T4" fmla="*/ 3 w 12"/>
                  <a:gd name="T5" fmla="*/ 5 h 34"/>
                  <a:gd name="T6" fmla="*/ 3 w 12"/>
                  <a:gd name="T7" fmla="*/ 4 h 34"/>
                  <a:gd name="T8" fmla="*/ 5 w 12"/>
                  <a:gd name="T9" fmla="*/ 2 h 34"/>
                  <a:gd name="T10" fmla="*/ 7 w 12"/>
                  <a:gd name="T11" fmla="*/ 0 h 34"/>
                  <a:gd name="T12" fmla="*/ 10 w 12"/>
                  <a:gd name="T13" fmla="*/ 4 h 34"/>
                  <a:gd name="T14" fmla="*/ 12 w 12"/>
                  <a:gd name="T15" fmla="*/ 30 h 34"/>
                  <a:gd name="T16" fmla="*/ 10 w 12"/>
                  <a:gd name="T17" fmla="*/ 34 h 34"/>
                  <a:gd name="T18" fmla="*/ 9 w 12"/>
                  <a:gd name="T19" fmla="*/ 34 h 34"/>
                  <a:gd name="T20" fmla="*/ 5 w 12"/>
                  <a:gd name="T21" fmla="*/ 30 h 34"/>
                  <a:gd name="T22" fmla="*/ 5 w 12"/>
                  <a:gd name="T23" fmla="*/ 23 h 34"/>
                  <a:gd name="T24" fmla="*/ 7 w 12"/>
                  <a:gd name="T25" fmla="*/ 22 h 34"/>
                  <a:gd name="T26" fmla="*/ 7 w 12"/>
                  <a:gd name="T27" fmla="*/ 22 h 34"/>
                  <a:gd name="T28" fmla="*/ 1 w 12"/>
                  <a:gd name="T29" fmla="*/ 20 h 34"/>
                  <a:gd name="T30" fmla="*/ 0 w 12"/>
                  <a:gd name="T31" fmla="*/ 16 h 34"/>
                  <a:gd name="T32" fmla="*/ 0 w 12"/>
                  <a:gd name="T33" fmla="*/ 14 h 34"/>
                  <a:gd name="T34" fmla="*/ 1 w 12"/>
                  <a:gd name="T35" fmla="*/ 14 h 34"/>
                  <a:gd name="T36" fmla="*/ 3 w 12"/>
                  <a:gd name="T37" fmla="*/ 16 h 34"/>
                  <a:gd name="T38" fmla="*/ 5 w 12"/>
                  <a:gd name="T39" fmla="*/ 13 h 34"/>
                  <a:gd name="T40" fmla="*/ 3 w 12"/>
                  <a:gd name="T41" fmla="*/ 13 h 34"/>
                  <a:gd name="T42" fmla="*/ 1 w 12"/>
                  <a:gd name="T43" fmla="*/ 11 h 34"/>
                  <a:gd name="T44" fmla="*/ 1 w 12"/>
                  <a:gd name="T45" fmla="*/ 9 h 34"/>
                  <a:gd name="T46" fmla="*/ 3 w 12"/>
                  <a:gd name="T4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34">
                    <a:moveTo>
                      <a:pt x="3" y="7"/>
                    </a:moveTo>
                    <a:lnTo>
                      <a:pt x="3" y="7"/>
                    </a:lnTo>
                    <a:lnTo>
                      <a:pt x="3" y="5"/>
                    </a:lnTo>
                    <a:lnTo>
                      <a:pt x="3" y="4"/>
                    </a:lnTo>
                    <a:lnTo>
                      <a:pt x="5" y="2"/>
                    </a:lnTo>
                    <a:lnTo>
                      <a:pt x="7" y="0"/>
                    </a:lnTo>
                    <a:lnTo>
                      <a:pt x="10" y="4"/>
                    </a:lnTo>
                    <a:lnTo>
                      <a:pt x="12" y="30"/>
                    </a:lnTo>
                    <a:lnTo>
                      <a:pt x="10" y="34"/>
                    </a:lnTo>
                    <a:lnTo>
                      <a:pt x="9" y="34"/>
                    </a:lnTo>
                    <a:lnTo>
                      <a:pt x="5" y="30"/>
                    </a:lnTo>
                    <a:lnTo>
                      <a:pt x="5" y="23"/>
                    </a:lnTo>
                    <a:lnTo>
                      <a:pt x="7" y="22"/>
                    </a:lnTo>
                    <a:lnTo>
                      <a:pt x="7" y="22"/>
                    </a:lnTo>
                    <a:lnTo>
                      <a:pt x="1" y="20"/>
                    </a:lnTo>
                    <a:lnTo>
                      <a:pt x="0" y="16"/>
                    </a:lnTo>
                    <a:lnTo>
                      <a:pt x="0" y="14"/>
                    </a:lnTo>
                    <a:lnTo>
                      <a:pt x="1" y="14"/>
                    </a:lnTo>
                    <a:lnTo>
                      <a:pt x="3" y="16"/>
                    </a:lnTo>
                    <a:lnTo>
                      <a:pt x="5" y="13"/>
                    </a:lnTo>
                    <a:lnTo>
                      <a:pt x="3" y="13"/>
                    </a:lnTo>
                    <a:lnTo>
                      <a:pt x="1" y="11"/>
                    </a:lnTo>
                    <a:lnTo>
                      <a:pt x="1" y="9"/>
                    </a:lnTo>
                    <a:lnTo>
                      <a:pt x="3"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5" name="Freeform 3137">
                <a:extLst>
                  <a:ext uri="{FF2B5EF4-FFF2-40B4-BE49-F238E27FC236}">
                    <a16:creationId xmlns:a16="http://schemas.microsoft.com/office/drawing/2014/main" id="{4068A0BE-6F3C-EB42-BE61-3BDE0F8CE78F}"/>
                  </a:ext>
                </a:extLst>
              </p:cNvPr>
              <p:cNvSpPr>
                <a:spLocks/>
              </p:cNvSpPr>
              <p:nvPr/>
            </p:nvSpPr>
            <p:spPr bwMode="auto">
              <a:xfrm>
                <a:off x="1493" y="3602"/>
                <a:ext cx="12" cy="34"/>
              </a:xfrm>
              <a:custGeom>
                <a:avLst/>
                <a:gdLst>
                  <a:gd name="T0" fmla="*/ 3 w 12"/>
                  <a:gd name="T1" fmla="*/ 7 h 34"/>
                  <a:gd name="T2" fmla="*/ 3 w 12"/>
                  <a:gd name="T3" fmla="*/ 7 h 34"/>
                  <a:gd name="T4" fmla="*/ 3 w 12"/>
                  <a:gd name="T5" fmla="*/ 5 h 34"/>
                  <a:gd name="T6" fmla="*/ 3 w 12"/>
                  <a:gd name="T7" fmla="*/ 4 h 34"/>
                  <a:gd name="T8" fmla="*/ 5 w 12"/>
                  <a:gd name="T9" fmla="*/ 2 h 34"/>
                  <a:gd name="T10" fmla="*/ 7 w 12"/>
                  <a:gd name="T11" fmla="*/ 0 h 34"/>
                  <a:gd name="T12" fmla="*/ 10 w 12"/>
                  <a:gd name="T13" fmla="*/ 4 h 34"/>
                  <a:gd name="T14" fmla="*/ 12 w 12"/>
                  <a:gd name="T15" fmla="*/ 30 h 34"/>
                  <a:gd name="T16" fmla="*/ 10 w 12"/>
                  <a:gd name="T17" fmla="*/ 34 h 34"/>
                  <a:gd name="T18" fmla="*/ 9 w 12"/>
                  <a:gd name="T19" fmla="*/ 34 h 34"/>
                  <a:gd name="T20" fmla="*/ 5 w 12"/>
                  <a:gd name="T21" fmla="*/ 30 h 34"/>
                  <a:gd name="T22" fmla="*/ 5 w 12"/>
                  <a:gd name="T23" fmla="*/ 23 h 34"/>
                  <a:gd name="T24" fmla="*/ 7 w 12"/>
                  <a:gd name="T25" fmla="*/ 22 h 34"/>
                  <a:gd name="T26" fmla="*/ 7 w 12"/>
                  <a:gd name="T27" fmla="*/ 22 h 34"/>
                  <a:gd name="T28" fmla="*/ 1 w 12"/>
                  <a:gd name="T29" fmla="*/ 20 h 34"/>
                  <a:gd name="T30" fmla="*/ 0 w 12"/>
                  <a:gd name="T31" fmla="*/ 16 h 34"/>
                  <a:gd name="T32" fmla="*/ 0 w 12"/>
                  <a:gd name="T33" fmla="*/ 14 h 34"/>
                  <a:gd name="T34" fmla="*/ 1 w 12"/>
                  <a:gd name="T35" fmla="*/ 14 h 34"/>
                  <a:gd name="T36" fmla="*/ 3 w 12"/>
                  <a:gd name="T37" fmla="*/ 16 h 34"/>
                  <a:gd name="T38" fmla="*/ 5 w 12"/>
                  <a:gd name="T39" fmla="*/ 13 h 34"/>
                  <a:gd name="T40" fmla="*/ 3 w 12"/>
                  <a:gd name="T41" fmla="*/ 13 h 34"/>
                  <a:gd name="T42" fmla="*/ 1 w 12"/>
                  <a:gd name="T43" fmla="*/ 11 h 34"/>
                  <a:gd name="T44" fmla="*/ 1 w 12"/>
                  <a:gd name="T45" fmla="*/ 9 h 34"/>
                  <a:gd name="T46" fmla="*/ 3 w 12"/>
                  <a:gd name="T4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34">
                    <a:moveTo>
                      <a:pt x="3" y="7"/>
                    </a:moveTo>
                    <a:lnTo>
                      <a:pt x="3" y="7"/>
                    </a:lnTo>
                    <a:lnTo>
                      <a:pt x="3" y="5"/>
                    </a:lnTo>
                    <a:lnTo>
                      <a:pt x="3" y="4"/>
                    </a:lnTo>
                    <a:lnTo>
                      <a:pt x="5" y="2"/>
                    </a:lnTo>
                    <a:lnTo>
                      <a:pt x="7" y="0"/>
                    </a:lnTo>
                    <a:lnTo>
                      <a:pt x="10" y="4"/>
                    </a:lnTo>
                    <a:lnTo>
                      <a:pt x="12" y="30"/>
                    </a:lnTo>
                    <a:lnTo>
                      <a:pt x="10" y="34"/>
                    </a:lnTo>
                    <a:lnTo>
                      <a:pt x="9" y="34"/>
                    </a:lnTo>
                    <a:lnTo>
                      <a:pt x="5" y="30"/>
                    </a:lnTo>
                    <a:lnTo>
                      <a:pt x="5" y="23"/>
                    </a:lnTo>
                    <a:lnTo>
                      <a:pt x="7" y="22"/>
                    </a:lnTo>
                    <a:lnTo>
                      <a:pt x="7" y="22"/>
                    </a:lnTo>
                    <a:lnTo>
                      <a:pt x="1" y="20"/>
                    </a:lnTo>
                    <a:lnTo>
                      <a:pt x="0" y="16"/>
                    </a:lnTo>
                    <a:lnTo>
                      <a:pt x="0" y="14"/>
                    </a:lnTo>
                    <a:lnTo>
                      <a:pt x="1" y="14"/>
                    </a:lnTo>
                    <a:lnTo>
                      <a:pt x="3" y="16"/>
                    </a:lnTo>
                    <a:lnTo>
                      <a:pt x="5" y="13"/>
                    </a:lnTo>
                    <a:lnTo>
                      <a:pt x="3" y="13"/>
                    </a:lnTo>
                    <a:lnTo>
                      <a:pt x="1" y="11"/>
                    </a:lnTo>
                    <a:lnTo>
                      <a:pt x="1" y="9"/>
                    </a:lnTo>
                    <a:lnTo>
                      <a:pt x="3"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6" name="Freeform 3138">
                <a:extLst>
                  <a:ext uri="{FF2B5EF4-FFF2-40B4-BE49-F238E27FC236}">
                    <a16:creationId xmlns:a16="http://schemas.microsoft.com/office/drawing/2014/main" id="{EBB38A26-1D8C-B14A-BB59-AED10C731DCB}"/>
                  </a:ext>
                </a:extLst>
              </p:cNvPr>
              <p:cNvSpPr>
                <a:spLocks/>
              </p:cNvSpPr>
              <p:nvPr/>
            </p:nvSpPr>
            <p:spPr bwMode="auto">
              <a:xfrm>
                <a:off x="1487" y="3625"/>
                <a:ext cx="6" cy="6"/>
              </a:xfrm>
              <a:custGeom>
                <a:avLst/>
                <a:gdLst>
                  <a:gd name="T0" fmla="*/ 0 w 6"/>
                  <a:gd name="T1" fmla="*/ 2 h 6"/>
                  <a:gd name="T2" fmla="*/ 0 w 6"/>
                  <a:gd name="T3" fmla="*/ 2 h 6"/>
                  <a:gd name="T4" fmla="*/ 2 w 6"/>
                  <a:gd name="T5" fmla="*/ 0 h 6"/>
                  <a:gd name="T6" fmla="*/ 4 w 6"/>
                  <a:gd name="T7" fmla="*/ 0 h 6"/>
                  <a:gd name="T8" fmla="*/ 6 w 6"/>
                  <a:gd name="T9" fmla="*/ 6 h 6"/>
                  <a:gd name="T10" fmla="*/ 6 w 6"/>
                  <a:gd name="T11" fmla="*/ 6 h 6"/>
                  <a:gd name="T12" fmla="*/ 2 w 6"/>
                  <a:gd name="T13" fmla="*/ 6 h 6"/>
                  <a:gd name="T14" fmla="*/ 0 w 6"/>
                  <a:gd name="T15" fmla="*/ 4 h 6"/>
                  <a:gd name="T16" fmla="*/ 0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2"/>
                    </a:moveTo>
                    <a:lnTo>
                      <a:pt x="0" y="2"/>
                    </a:lnTo>
                    <a:lnTo>
                      <a:pt x="2" y="0"/>
                    </a:lnTo>
                    <a:lnTo>
                      <a:pt x="4" y="0"/>
                    </a:lnTo>
                    <a:lnTo>
                      <a:pt x="6" y="6"/>
                    </a:lnTo>
                    <a:lnTo>
                      <a:pt x="6" y="6"/>
                    </a:lnTo>
                    <a:lnTo>
                      <a:pt x="2" y="6"/>
                    </a:lnTo>
                    <a:lnTo>
                      <a:pt x="0" y="4"/>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7" name="Freeform 3139">
                <a:extLst>
                  <a:ext uri="{FF2B5EF4-FFF2-40B4-BE49-F238E27FC236}">
                    <a16:creationId xmlns:a16="http://schemas.microsoft.com/office/drawing/2014/main" id="{CCF0893B-9D03-DA40-A6EB-0E032057776E}"/>
                  </a:ext>
                </a:extLst>
              </p:cNvPr>
              <p:cNvSpPr>
                <a:spLocks/>
              </p:cNvSpPr>
              <p:nvPr/>
            </p:nvSpPr>
            <p:spPr bwMode="auto">
              <a:xfrm>
                <a:off x="1487" y="3625"/>
                <a:ext cx="6" cy="6"/>
              </a:xfrm>
              <a:custGeom>
                <a:avLst/>
                <a:gdLst>
                  <a:gd name="T0" fmla="*/ 0 w 6"/>
                  <a:gd name="T1" fmla="*/ 2 h 6"/>
                  <a:gd name="T2" fmla="*/ 0 w 6"/>
                  <a:gd name="T3" fmla="*/ 2 h 6"/>
                  <a:gd name="T4" fmla="*/ 2 w 6"/>
                  <a:gd name="T5" fmla="*/ 0 h 6"/>
                  <a:gd name="T6" fmla="*/ 4 w 6"/>
                  <a:gd name="T7" fmla="*/ 0 h 6"/>
                  <a:gd name="T8" fmla="*/ 6 w 6"/>
                  <a:gd name="T9" fmla="*/ 6 h 6"/>
                  <a:gd name="T10" fmla="*/ 6 w 6"/>
                  <a:gd name="T11" fmla="*/ 6 h 6"/>
                  <a:gd name="T12" fmla="*/ 2 w 6"/>
                  <a:gd name="T13" fmla="*/ 6 h 6"/>
                  <a:gd name="T14" fmla="*/ 0 w 6"/>
                  <a:gd name="T15" fmla="*/ 4 h 6"/>
                  <a:gd name="T16" fmla="*/ 0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2"/>
                    </a:moveTo>
                    <a:lnTo>
                      <a:pt x="0" y="2"/>
                    </a:lnTo>
                    <a:lnTo>
                      <a:pt x="2" y="0"/>
                    </a:lnTo>
                    <a:lnTo>
                      <a:pt x="4" y="0"/>
                    </a:lnTo>
                    <a:lnTo>
                      <a:pt x="6" y="6"/>
                    </a:lnTo>
                    <a:lnTo>
                      <a:pt x="6" y="6"/>
                    </a:lnTo>
                    <a:lnTo>
                      <a:pt x="2" y="6"/>
                    </a:lnTo>
                    <a:lnTo>
                      <a:pt x="0" y="4"/>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8" name="Freeform 3140">
                <a:extLst>
                  <a:ext uri="{FF2B5EF4-FFF2-40B4-BE49-F238E27FC236}">
                    <a16:creationId xmlns:a16="http://schemas.microsoft.com/office/drawing/2014/main" id="{EF69D880-3683-9D42-A7D4-1ACB6E193E4D}"/>
                  </a:ext>
                </a:extLst>
              </p:cNvPr>
              <p:cNvSpPr>
                <a:spLocks/>
              </p:cNvSpPr>
              <p:nvPr/>
            </p:nvSpPr>
            <p:spPr bwMode="auto">
              <a:xfrm>
                <a:off x="1491" y="3640"/>
                <a:ext cx="7" cy="7"/>
              </a:xfrm>
              <a:custGeom>
                <a:avLst/>
                <a:gdLst>
                  <a:gd name="T0" fmla="*/ 0 w 7"/>
                  <a:gd name="T1" fmla="*/ 3 h 7"/>
                  <a:gd name="T2" fmla="*/ 0 w 7"/>
                  <a:gd name="T3" fmla="*/ 1 h 7"/>
                  <a:gd name="T4" fmla="*/ 0 w 7"/>
                  <a:gd name="T5" fmla="*/ 0 h 7"/>
                  <a:gd name="T6" fmla="*/ 3 w 7"/>
                  <a:gd name="T7" fmla="*/ 1 h 7"/>
                  <a:gd name="T8" fmla="*/ 5 w 7"/>
                  <a:gd name="T9" fmla="*/ 0 h 7"/>
                  <a:gd name="T10" fmla="*/ 7 w 7"/>
                  <a:gd name="T11" fmla="*/ 0 h 7"/>
                  <a:gd name="T12" fmla="*/ 7 w 7"/>
                  <a:gd name="T13" fmla="*/ 1 h 7"/>
                  <a:gd name="T14" fmla="*/ 7 w 7"/>
                  <a:gd name="T15" fmla="*/ 3 h 7"/>
                  <a:gd name="T16" fmla="*/ 7 w 7"/>
                  <a:gd name="T17" fmla="*/ 7 h 7"/>
                  <a:gd name="T18" fmla="*/ 3 w 7"/>
                  <a:gd name="T19" fmla="*/ 5 h 7"/>
                  <a:gd name="T20" fmla="*/ 2 w 7"/>
                  <a:gd name="T21" fmla="*/ 3 h 7"/>
                  <a:gd name="T22" fmla="*/ 0 w 7"/>
                  <a:gd name="T23" fmla="*/ 5 h 7"/>
                  <a:gd name="T24" fmla="*/ 0 w 7"/>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0" y="3"/>
                    </a:moveTo>
                    <a:lnTo>
                      <a:pt x="0" y="1"/>
                    </a:lnTo>
                    <a:lnTo>
                      <a:pt x="0" y="0"/>
                    </a:lnTo>
                    <a:lnTo>
                      <a:pt x="3" y="1"/>
                    </a:lnTo>
                    <a:lnTo>
                      <a:pt x="5" y="0"/>
                    </a:lnTo>
                    <a:lnTo>
                      <a:pt x="7" y="0"/>
                    </a:lnTo>
                    <a:lnTo>
                      <a:pt x="7" y="1"/>
                    </a:lnTo>
                    <a:lnTo>
                      <a:pt x="7" y="3"/>
                    </a:lnTo>
                    <a:lnTo>
                      <a:pt x="7" y="7"/>
                    </a:lnTo>
                    <a:lnTo>
                      <a:pt x="3" y="5"/>
                    </a:lnTo>
                    <a:lnTo>
                      <a:pt x="2" y="3"/>
                    </a:lnTo>
                    <a:lnTo>
                      <a:pt x="0" y="5"/>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99" name="Freeform 3141">
                <a:extLst>
                  <a:ext uri="{FF2B5EF4-FFF2-40B4-BE49-F238E27FC236}">
                    <a16:creationId xmlns:a16="http://schemas.microsoft.com/office/drawing/2014/main" id="{CF1CD9A6-B1BD-FD4D-935B-C88EAA79CE00}"/>
                  </a:ext>
                </a:extLst>
              </p:cNvPr>
              <p:cNvSpPr>
                <a:spLocks/>
              </p:cNvSpPr>
              <p:nvPr/>
            </p:nvSpPr>
            <p:spPr bwMode="auto">
              <a:xfrm>
                <a:off x="1491" y="3640"/>
                <a:ext cx="7" cy="7"/>
              </a:xfrm>
              <a:custGeom>
                <a:avLst/>
                <a:gdLst>
                  <a:gd name="T0" fmla="*/ 0 w 7"/>
                  <a:gd name="T1" fmla="*/ 3 h 7"/>
                  <a:gd name="T2" fmla="*/ 0 w 7"/>
                  <a:gd name="T3" fmla="*/ 1 h 7"/>
                  <a:gd name="T4" fmla="*/ 0 w 7"/>
                  <a:gd name="T5" fmla="*/ 0 h 7"/>
                  <a:gd name="T6" fmla="*/ 3 w 7"/>
                  <a:gd name="T7" fmla="*/ 1 h 7"/>
                  <a:gd name="T8" fmla="*/ 5 w 7"/>
                  <a:gd name="T9" fmla="*/ 0 h 7"/>
                  <a:gd name="T10" fmla="*/ 7 w 7"/>
                  <a:gd name="T11" fmla="*/ 0 h 7"/>
                  <a:gd name="T12" fmla="*/ 7 w 7"/>
                  <a:gd name="T13" fmla="*/ 1 h 7"/>
                  <a:gd name="T14" fmla="*/ 7 w 7"/>
                  <a:gd name="T15" fmla="*/ 3 h 7"/>
                  <a:gd name="T16" fmla="*/ 7 w 7"/>
                  <a:gd name="T17" fmla="*/ 7 h 7"/>
                  <a:gd name="T18" fmla="*/ 3 w 7"/>
                  <a:gd name="T19" fmla="*/ 5 h 7"/>
                  <a:gd name="T20" fmla="*/ 2 w 7"/>
                  <a:gd name="T21" fmla="*/ 3 h 7"/>
                  <a:gd name="T22" fmla="*/ 0 w 7"/>
                  <a:gd name="T23" fmla="*/ 5 h 7"/>
                  <a:gd name="T24" fmla="*/ 0 w 7"/>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0" y="3"/>
                    </a:moveTo>
                    <a:lnTo>
                      <a:pt x="0" y="1"/>
                    </a:lnTo>
                    <a:lnTo>
                      <a:pt x="0" y="0"/>
                    </a:lnTo>
                    <a:lnTo>
                      <a:pt x="3" y="1"/>
                    </a:lnTo>
                    <a:lnTo>
                      <a:pt x="5" y="0"/>
                    </a:lnTo>
                    <a:lnTo>
                      <a:pt x="7" y="0"/>
                    </a:lnTo>
                    <a:lnTo>
                      <a:pt x="7" y="1"/>
                    </a:lnTo>
                    <a:lnTo>
                      <a:pt x="7" y="3"/>
                    </a:lnTo>
                    <a:lnTo>
                      <a:pt x="7" y="7"/>
                    </a:lnTo>
                    <a:lnTo>
                      <a:pt x="3" y="5"/>
                    </a:lnTo>
                    <a:lnTo>
                      <a:pt x="2" y="3"/>
                    </a:lnTo>
                    <a:lnTo>
                      <a:pt x="0" y="5"/>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00" name="Freeform 3142">
                <a:extLst>
                  <a:ext uri="{FF2B5EF4-FFF2-40B4-BE49-F238E27FC236}">
                    <a16:creationId xmlns:a16="http://schemas.microsoft.com/office/drawing/2014/main" id="{B0BBFD19-7F8D-884A-941E-D905B549D599}"/>
                  </a:ext>
                </a:extLst>
              </p:cNvPr>
              <p:cNvSpPr>
                <a:spLocks/>
              </p:cNvSpPr>
              <p:nvPr/>
            </p:nvSpPr>
            <p:spPr bwMode="auto">
              <a:xfrm>
                <a:off x="1502" y="3645"/>
                <a:ext cx="9" cy="11"/>
              </a:xfrm>
              <a:custGeom>
                <a:avLst/>
                <a:gdLst>
                  <a:gd name="T0" fmla="*/ 3 w 9"/>
                  <a:gd name="T1" fmla="*/ 7 h 11"/>
                  <a:gd name="T2" fmla="*/ 1 w 9"/>
                  <a:gd name="T3" fmla="*/ 7 h 11"/>
                  <a:gd name="T4" fmla="*/ 1 w 9"/>
                  <a:gd name="T5" fmla="*/ 5 h 11"/>
                  <a:gd name="T6" fmla="*/ 0 w 9"/>
                  <a:gd name="T7" fmla="*/ 0 h 11"/>
                  <a:gd name="T8" fmla="*/ 0 w 9"/>
                  <a:gd name="T9" fmla="*/ 0 h 11"/>
                  <a:gd name="T10" fmla="*/ 1 w 9"/>
                  <a:gd name="T11" fmla="*/ 0 h 11"/>
                  <a:gd name="T12" fmla="*/ 7 w 9"/>
                  <a:gd name="T13" fmla="*/ 5 h 11"/>
                  <a:gd name="T14" fmla="*/ 9 w 9"/>
                  <a:gd name="T15" fmla="*/ 11 h 11"/>
                  <a:gd name="T16" fmla="*/ 7 w 9"/>
                  <a:gd name="T17" fmla="*/ 11 h 11"/>
                  <a:gd name="T18" fmla="*/ 3 w 9"/>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1">
                    <a:moveTo>
                      <a:pt x="3" y="7"/>
                    </a:moveTo>
                    <a:lnTo>
                      <a:pt x="1" y="7"/>
                    </a:lnTo>
                    <a:lnTo>
                      <a:pt x="1" y="5"/>
                    </a:lnTo>
                    <a:lnTo>
                      <a:pt x="0" y="0"/>
                    </a:lnTo>
                    <a:lnTo>
                      <a:pt x="0" y="0"/>
                    </a:lnTo>
                    <a:lnTo>
                      <a:pt x="1" y="0"/>
                    </a:lnTo>
                    <a:lnTo>
                      <a:pt x="7" y="5"/>
                    </a:lnTo>
                    <a:lnTo>
                      <a:pt x="9" y="11"/>
                    </a:lnTo>
                    <a:lnTo>
                      <a:pt x="7" y="11"/>
                    </a:lnTo>
                    <a:lnTo>
                      <a:pt x="3"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01" name="Freeform 3143">
                <a:extLst>
                  <a:ext uri="{FF2B5EF4-FFF2-40B4-BE49-F238E27FC236}">
                    <a16:creationId xmlns:a16="http://schemas.microsoft.com/office/drawing/2014/main" id="{73A48A63-27BF-194B-A96A-274D5E60B832}"/>
                  </a:ext>
                </a:extLst>
              </p:cNvPr>
              <p:cNvSpPr>
                <a:spLocks/>
              </p:cNvSpPr>
              <p:nvPr/>
            </p:nvSpPr>
            <p:spPr bwMode="auto">
              <a:xfrm>
                <a:off x="1502" y="3645"/>
                <a:ext cx="9" cy="11"/>
              </a:xfrm>
              <a:custGeom>
                <a:avLst/>
                <a:gdLst>
                  <a:gd name="T0" fmla="*/ 3 w 9"/>
                  <a:gd name="T1" fmla="*/ 7 h 11"/>
                  <a:gd name="T2" fmla="*/ 1 w 9"/>
                  <a:gd name="T3" fmla="*/ 7 h 11"/>
                  <a:gd name="T4" fmla="*/ 1 w 9"/>
                  <a:gd name="T5" fmla="*/ 5 h 11"/>
                  <a:gd name="T6" fmla="*/ 0 w 9"/>
                  <a:gd name="T7" fmla="*/ 0 h 11"/>
                  <a:gd name="T8" fmla="*/ 0 w 9"/>
                  <a:gd name="T9" fmla="*/ 0 h 11"/>
                  <a:gd name="T10" fmla="*/ 1 w 9"/>
                  <a:gd name="T11" fmla="*/ 0 h 11"/>
                  <a:gd name="T12" fmla="*/ 7 w 9"/>
                  <a:gd name="T13" fmla="*/ 5 h 11"/>
                  <a:gd name="T14" fmla="*/ 9 w 9"/>
                  <a:gd name="T15" fmla="*/ 11 h 11"/>
                  <a:gd name="T16" fmla="*/ 7 w 9"/>
                  <a:gd name="T17" fmla="*/ 11 h 11"/>
                  <a:gd name="T18" fmla="*/ 3 w 9"/>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1">
                    <a:moveTo>
                      <a:pt x="3" y="7"/>
                    </a:moveTo>
                    <a:lnTo>
                      <a:pt x="1" y="7"/>
                    </a:lnTo>
                    <a:lnTo>
                      <a:pt x="1" y="5"/>
                    </a:lnTo>
                    <a:lnTo>
                      <a:pt x="0" y="0"/>
                    </a:lnTo>
                    <a:lnTo>
                      <a:pt x="0" y="0"/>
                    </a:lnTo>
                    <a:lnTo>
                      <a:pt x="1" y="0"/>
                    </a:lnTo>
                    <a:lnTo>
                      <a:pt x="7" y="5"/>
                    </a:lnTo>
                    <a:lnTo>
                      <a:pt x="9" y="11"/>
                    </a:lnTo>
                    <a:lnTo>
                      <a:pt x="7" y="11"/>
                    </a:lnTo>
                    <a:lnTo>
                      <a:pt x="3"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980" name="Group 3345">
              <a:extLst>
                <a:ext uri="{FF2B5EF4-FFF2-40B4-BE49-F238E27FC236}">
                  <a16:creationId xmlns:a16="http://schemas.microsoft.com/office/drawing/2014/main" id="{FEF14928-B04E-1143-85C4-4A3FCE0F61F2}"/>
                </a:ext>
              </a:extLst>
            </p:cNvPr>
            <p:cNvGrpSpPr>
              <a:grpSpLocks/>
            </p:cNvGrpSpPr>
            <p:nvPr/>
          </p:nvGrpSpPr>
          <p:grpSpPr bwMode="auto">
            <a:xfrm>
              <a:off x="104" y="2163"/>
              <a:ext cx="2035" cy="1623"/>
              <a:chOff x="104" y="2163"/>
              <a:chExt cx="2035" cy="1623"/>
            </a:xfrm>
            <a:grpFill/>
          </p:grpSpPr>
          <p:sp>
            <p:nvSpPr>
              <p:cNvPr id="3103" name="Freeform 3145">
                <a:extLst>
                  <a:ext uri="{FF2B5EF4-FFF2-40B4-BE49-F238E27FC236}">
                    <a16:creationId xmlns:a16="http://schemas.microsoft.com/office/drawing/2014/main" id="{60D1720A-86EA-B24A-BE84-24D56A736247}"/>
                  </a:ext>
                </a:extLst>
              </p:cNvPr>
              <p:cNvSpPr>
                <a:spLocks/>
              </p:cNvSpPr>
              <p:nvPr/>
            </p:nvSpPr>
            <p:spPr bwMode="auto">
              <a:xfrm>
                <a:off x="1500" y="3652"/>
                <a:ext cx="5" cy="13"/>
              </a:xfrm>
              <a:custGeom>
                <a:avLst/>
                <a:gdLst>
                  <a:gd name="T0" fmla="*/ 5 w 5"/>
                  <a:gd name="T1" fmla="*/ 7 h 13"/>
                  <a:gd name="T2" fmla="*/ 5 w 5"/>
                  <a:gd name="T3" fmla="*/ 11 h 13"/>
                  <a:gd name="T4" fmla="*/ 5 w 5"/>
                  <a:gd name="T5" fmla="*/ 13 h 13"/>
                  <a:gd name="T6" fmla="*/ 3 w 5"/>
                  <a:gd name="T7" fmla="*/ 13 h 13"/>
                  <a:gd name="T8" fmla="*/ 0 w 5"/>
                  <a:gd name="T9" fmla="*/ 5 h 13"/>
                  <a:gd name="T10" fmla="*/ 0 w 5"/>
                  <a:gd name="T11" fmla="*/ 0 h 13"/>
                  <a:gd name="T12" fmla="*/ 0 w 5"/>
                  <a:gd name="T13" fmla="*/ 0 h 13"/>
                  <a:gd name="T14" fmla="*/ 5 w 5"/>
                  <a:gd name="T15" fmla="*/ 2 h 13"/>
                  <a:gd name="T16" fmla="*/ 5 w 5"/>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5" y="7"/>
                    </a:moveTo>
                    <a:lnTo>
                      <a:pt x="5" y="11"/>
                    </a:lnTo>
                    <a:lnTo>
                      <a:pt x="5" y="13"/>
                    </a:lnTo>
                    <a:lnTo>
                      <a:pt x="3" y="13"/>
                    </a:lnTo>
                    <a:lnTo>
                      <a:pt x="0" y="5"/>
                    </a:lnTo>
                    <a:lnTo>
                      <a:pt x="0" y="0"/>
                    </a:lnTo>
                    <a:lnTo>
                      <a:pt x="0" y="0"/>
                    </a:lnTo>
                    <a:lnTo>
                      <a:pt x="5" y="2"/>
                    </a:lnTo>
                    <a:lnTo>
                      <a:pt x="5"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04" name="Freeform 3146">
                <a:extLst>
                  <a:ext uri="{FF2B5EF4-FFF2-40B4-BE49-F238E27FC236}">
                    <a16:creationId xmlns:a16="http://schemas.microsoft.com/office/drawing/2014/main" id="{46418F5A-DC0B-CA48-A7C7-85B0CB0E3458}"/>
                  </a:ext>
                </a:extLst>
              </p:cNvPr>
              <p:cNvSpPr>
                <a:spLocks/>
              </p:cNvSpPr>
              <p:nvPr/>
            </p:nvSpPr>
            <p:spPr bwMode="auto">
              <a:xfrm>
                <a:off x="1500" y="3652"/>
                <a:ext cx="5" cy="13"/>
              </a:xfrm>
              <a:custGeom>
                <a:avLst/>
                <a:gdLst>
                  <a:gd name="T0" fmla="*/ 5 w 5"/>
                  <a:gd name="T1" fmla="*/ 7 h 13"/>
                  <a:gd name="T2" fmla="*/ 5 w 5"/>
                  <a:gd name="T3" fmla="*/ 11 h 13"/>
                  <a:gd name="T4" fmla="*/ 5 w 5"/>
                  <a:gd name="T5" fmla="*/ 13 h 13"/>
                  <a:gd name="T6" fmla="*/ 3 w 5"/>
                  <a:gd name="T7" fmla="*/ 13 h 13"/>
                  <a:gd name="T8" fmla="*/ 0 w 5"/>
                  <a:gd name="T9" fmla="*/ 5 h 13"/>
                  <a:gd name="T10" fmla="*/ 0 w 5"/>
                  <a:gd name="T11" fmla="*/ 0 h 13"/>
                  <a:gd name="T12" fmla="*/ 0 w 5"/>
                  <a:gd name="T13" fmla="*/ 0 h 13"/>
                  <a:gd name="T14" fmla="*/ 5 w 5"/>
                  <a:gd name="T15" fmla="*/ 2 h 13"/>
                  <a:gd name="T16" fmla="*/ 5 w 5"/>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5" y="7"/>
                    </a:moveTo>
                    <a:lnTo>
                      <a:pt x="5" y="11"/>
                    </a:lnTo>
                    <a:lnTo>
                      <a:pt x="5" y="13"/>
                    </a:lnTo>
                    <a:lnTo>
                      <a:pt x="3" y="13"/>
                    </a:lnTo>
                    <a:lnTo>
                      <a:pt x="0" y="5"/>
                    </a:lnTo>
                    <a:lnTo>
                      <a:pt x="0" y="0"/>
                    </a:lnTo>
                    <a:lnTo>
                      <a:pt x="0" y="0"/>
                    </a:lnTo>
                    <a:lnTo>
                      <a:pt x="5" y="2"/>
                    </a:lnTo>
                    <a:lnTo>
                      <a:pt x="5"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05" name="Freeform 3147">
                <a:extLst>
                  <a:ext uri="{FF2B5EF4-FFF2-40B4-BE49-F238E27FC236}">
                    <a16:creationId xmlns:a16="http://schemas.microsoft.com/office/drawing/2014/main" id="{C60B892D-6FB1-E948-9677-1C6F6DED4DCE}"/>
                  </a:ext>
                </a:extLst>
              </p:cNvPr>
              <p:cNvSpPr>
                <a:spLocks/>
              </p:cNvSpPr>
              <p:nvPr/>
            </p:nvSpPr>
            <p:spPr bwMode="auto">
              <a:xfrm>
                <a:off x="1498" y="3665"/>
                <a:ext cx="5" cy="7"/>
              </a:xfrm>
              <a:custGeom>
                <a:avLst/>
                <a:gdLst>
                  <a:gd name="T0" fmla="*/ 0 w 5"/>
                  <a:gd name="T1" fmla="*/ 7 h 7"/>
                  <a:gd name="T2" fmla="*/ 0 w 5"/>
                  <a:gd name="T3" fmla="*/ 3 h 7"/>
                  <a:gd name="T4" fmla="*/ 4 w 5"/>
                  <a:gd name="T5" fmla="*/ 0 h 7"/>
                  <a:gd name="T6" fmla="*/ 5 w 5"/>
                  <a:gd name="T7" fmla="*/ 0 h 7"/>
                  <a:gd name="T8" fmla="*/ 5 w 5"/>
                  <a:gd name="T9" fmla="*/ 5 h 7"/>
                  <a:gd name="T10" fmla="*/ 2 w 5"/>
                  <a:gd name="T11" fmla="*/ 7 h 7"/>
                  <a:gd name="T12" fmla="*/ 0 w 5"/>
                  <a:gd name="T13" fmla="*/ 5 h 7"/>
                  <a:gd name="T14" fmla="*/ 0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7"/>
                    </a:moveTo>
                    <a:lnTo>
                      <a:pt x="0" y="3"/>
                    </a:lnTo>
                    <a:lnTo>
                      <a:pt x="4" y="0"/>
                    </a:lnTo>
                    <a:lnTo>
                      <a:pt x="5" y="0"/>
                    </a:lnTo>
                    <a:lnTo>
                      <a:pt x="5" y="5"/>
                    </a:lnTo>
                    <a:lnTo>
                      <a:pt x="2" y="7"/>
                    </a:lnTo>
                    <a:lnTo>
                      <a:pt x="0" y="5"/>
                    </a:lnTo>
                    <a:lnTo>
                      <a:pt x="0"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06" name="Freeform 3148">
                <a:extLst>
                  <a:ext uri="{FF2B5EF4-FFF2-40B4-BE49-F238E27FC236}">
                    <a16:creationId xmlns:a16="http://schemas.microsoft.com/office/drawing/2014/main" id="{49AC3E5B-B4EE-1A4C-B8DC-E124E2F518EF}"/>
                  </a:ext>
                </a:extLst>
              </p:cNvPr>
              <p:cNvSpPr>
                <a:spLocks/>
              </p:cNvSpPr>
              <p:nvPr/>
            </p:nvSpPr>
            <p:spPr bwMode="auto">
              <a:xfrm>
                <a:off x="1498" y="3665"/>
                <a:ext cx="5" cy="7"/>
              </a:xfrm>
              <a:custGeom>
                <a:avLst/>
                <a:gdLst>
                  <a:gd name="T0" fmla="*/ 0 w 5"/>
                  <a:gd name="T1" fmla="*/ 7 h 7"/>
                  <a:gd name="T2" fmla="*/ 0 w 5"/>
                  <a:gd name="T3" fmla="*/ 3 h 7"/>
                  <a:gd name="T4" fmla="*/ 4 w 5"/>
                  <a:gd name="T5" fmla="*/ 0 h 7"/>
                  <a:gd name="T6" fmla="*/ 5 w 5"/>
                  <a:gd name="T7" fmla="*/ 0 h 7"/>
                  <a:gd name="T8" fmla="*/ 5 w 5"/>
                  <a:gd name="T9" fmla="*/ 5 h 7"/>
                  <a:gd name="T10" fmla="*/ 2 w 5"/>
                  <a:gd name="T11" fmla="*/ 7 h 7"/>
                  <a:gd name="T12" fmla="*/ 0 w 5"/>
                  <a:gd name="T13" fmla="*/ 5 h 7"/>
                  <a:gd name="T14" fmla="*/ 0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7"/>
                    </a:moveTo>
                    <a:lnTo>
                      <a:pt x="0" y="3"/>
                    </a:lnTo>
                    <a:lnTo>
                      <a:pt x="4" y="0"/>
                    </a:lnTo>
                    <a:lnTo>
                      <a:pt x="5" y="0"/>
                    </a:lnTo>
                    <a:lnTo>
                      <a:pt x="5" y="5"/>
                    </a:lnTo>
                    <a:lnTo>
                      <a:pt x="2" y="7"/>
                    </a:lnTo>
                    <a:lnTo>
                      <a:pt x="0" y="5"/>
                    </a:lnTo>
                    <a:lnTo>
                      <a:pt x="0"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07" name="Freeform 3149">
                <a:extLst>
                  <a:ext uri="{FF2B5EF4-FFF2-40B4-BE49-F238E27FC236}">
                    <a16:creationId xmlns:a16="http://schemas.microsoft.com/office/drawing/2014/main" id="{0D41ECEF-922D-B945-82C9-1DF72CC28D13}"/>
                  </a:ext>
                </a:extLst>
              </p:cNvPr>
              <p:cNvSpPr>
                <a:spLocks/>
              </p:cNvSpPr>
              <p:nvPr/>
            </p:nvSpPr>
            <p:spPr bwMode="auto">
              <a:xfrm>
                <a:off x="1496" y="3677"/>
                <a:ext cx="4" cy="13"/>
              </a:xfrm>
              <a:custGeom>
                <a:avLst/>
                <a:gdLst>
                  <a:gd name="T0" fmla="*/ 2 w 4"/>
                  <a:gd name="T1" fmla="*/ 13 h 13"/>
                  <a:gd name="T2" fmla="*/ 0 w 4"/>
                  <a:gd name="T3" fmla="*/ 13 h 13"/>
                  <a:gd name="T4" fmla="*/ 2 w 4"/>
                  <a:gd name="T5" fmla="*/ 4 h 13"/>
                  <a:gd name="T6" fmla="*/ 2 w 4"/>
                  <a:gd name="T7" fmla="*/ 4 h 13"/>
                  <a:gd name="T8" fmla="*/ 2 w 4"/>
                  <a:gd name="T9" fmla="*/ 0 h 13"/>
                  <a:gd name="T10" fmla="*/ 4 w 4"/>
                  <a:gd name="T11" fmla="*/ 2 h 13"/>
                  <a:gd name="T12" fmla="*/ 2 w 4"/>
                  <a:gd name="T13" fmla="*/ 13 h 13"/>
                  <a:gd name="T14" fmla="*/ 2 w 4"/>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3">
                    <a:moveTo>
                      <a:pt x="2" y="13"/>
                    </a:moveTo>
                    <a:lnTo>
                      <a:pt x="0" y="13"/>
                    </a:lnTo>
                    <a:lnTo>
                      <a:pt x="2" y="4"/>
                    </a:lnTo>
                    <a:lnTo>
                      <a:pt x="2" y="4"/>
                    </a:lnTo>
                    <a:lnTo>
                      <a:pt x="2" y="0"/>
                    </a:lnTo>
                    <a:lnTo>
                      <a:pt x="4" y="2"/>
                    </a:lnTo>
                    <a:lnTo>
                      <a:pt x="2" y="13"/>
                    </a:lnTo>
                    <a:lnTo>
                      <a:pt x="2" y="1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08" name="Freeform 3150">
                <a:extLst>
                  <a:ext uri="{FF2B5EF4-FFF2-40B4-BE49-F238E27FC236}">
                    <a16:creationId xmlns:a16="http://schemas.microsoft.com/office/drawing/2014/main" id="{C8548A2A-F41D-A248-A272-E76777CEAFF5}"/>
                  </a:ext>
                </a:extLst>
              </p:cNvPr>
              <p:cNvSpPr>
                <a:spLocks/>
              </p:cNvSpPr>
              <p:nvPr/>
            </p:nvSpPr>
            <p:spPr bwMode="auto">
              <a:xfrm>
                <a:off x="1496" y="3677"/>
                <a:ext cx="4" cy="13"/>
              </a:xfrm>
              <a:custGeom>
                <a:avLst/>
                <a:gdLst>
                  <a:gd name="T0" fmla="*/ 2 w 4"/>
                  <a:gd name="T1" fmla="*/ 13 h 13"/>
                  <a:gd name="T2" fmla="*/ 0 w 4"/>
                  <a:gd name="T3" fmla="*/ 13 h 13"/>
                  <a:gd name="T4" fmla="*/ 2 w 4"/>
                  <a:gd name="T5" fmla="*/ 4 h 13"/>
                  <a:gd name="T6" fmla="*/ 2 w 4"/>
                  <a:gd name="T7" fmla="*/ 4 h 13"/>
                  <a:gd name="T8" fmla="*/ 2 w 4"/>
                  <a:gd name="T9" fmla="*/ 0 h 13"/>
                  <a:gd name="T10" fmla="*/ 4 w 4"/>
                  <a:gd name="T11" fmla="*/ 2 h 13"/>
                  <a:gd name="T12" fmla="*/ 2 w 4"/>
                  <a:gd name="T13" fmla="*/ 13 h 13"/>
                  <a:gd name="T14" fmla="*/ 2 w 4"/>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3">
                    <a:moveTo>
                      <a:pt x="2" y="13"/>
                    </a:moveTo>
                    <a:lnTo>
                      <a:pt x="0" y="13"/>
                    </a:lnTo>
                    <a:lnTo>
                      <a:pt x="2" y="4"/>
                    </a:lnTo>
                    <a:lnTo>
                      <a:pt x="2" y="4"/>
                    </a:lnTo>
                    <a:lnTo>
                      <a:pt x="2" y="0"/>
                    </a:lnTo>
                    <a:lnTo>
                      <a:pt x="4" y="2"/>
                    </a:lnTo>
                    <a:lnTo>
                      <a:pt x="2" y="13"/>
                    </a:lnTo>
                    <a:lnTo>
                      <a:pt x="2" y="1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09" name="Freeform 3151">
                <a:extLst>
                  <a:ext uri="{FF2B5EF4-FFF2-40B4-BE49-F238E27FC236}">
                    <a16:creationId xmlns:a16="http://schemas.microsoft.com/office/drawing/2014/main" id="{FF16E9D4-C8F8-E942-8E73-BF913ABE247C}"/>
                  </a:ext>
                </a:extLst>
              </p:cNvPr>
              <p:cNvSpPr>
                <a:spLocks/>
              </p:cNvSpPr>
              <p:nvPr/>
            </p:nvSpPr>
            <p:spPr bwMode="auto">
              <a:xfrm>
                <a:off x="1511" y="3675"/>
                <a:ext cx="3" cy="7"/>
              </a:xfrm>
              <a:custGeom>
                <a:avLst/>
                <a:gdLst>
                  <a:gd name="T0" fmla="*/ 1 w 3"/>
                  <a:gd name="T1" fmla="*/ 2 h 7"/>
                  <a:gd name="T2" fmla="*/ 3 w 3"/>
                  <a:gd name="T3" fmla="*/ 7 h 7"/>
                  <a:gd name="T4" fmla="*/ 1 w 3"/>
                  <a:gd name="T5" fmla="*/ 7 h 7"/>
                  <a:gd name="T6" fmla="*/ 0 w 3"/>
                  <a:gd name="T7" fmla="*/ 6 h 7"/>
                  <a:gd name="T8" fmla="*/ 0 w 3"/>
                  <a:gd name="T9" fmla="*/ 4 h 7"/>
                  <a:gd name="T10" fmla="*/ 0 w 3"/>
                  <a:gd name="T11" fmla="*/ 0 h 7"/>
                  <a:gd name="T12" fmla="*/ 0 w 3"/>
                  <a:gd name="T13" fmla="*/ 0 h 7"/>
                  <a:gd name="T14" fmla="*/ 1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2"/>
                    </a:moveTo>
                    <a:lnTo>
                      <a:pt x="3" y="7"/>
                    </a:lnTo>
                    <a:lnTo>
                      <a:pt x="1" y="7"/>
                    </a:lnTo>
                    <a:lnTo>
                      <a:pt x="0" y="6"/>
                    </a:lnTo>
                    <a:lnTo>
                      <a:pt x="0" y="4"/>
                    </a:lnTo>
                    <a:lnTo>
                      <a:pt x="0" y="0"/>
                    </a:lnTo>
                    <a:lnTo>
                      <a:pt x="0" y="0"/>
                    </a:lnTo>
                    <a:lnTo>
                      <a:pt x="1"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0" name="Freeform 3152">
                <a:extLst>
                  <a:ext uri="{FF2B5EF4-FFF2-40B4-BE49-F238E27FC236}">
                    <a16:creationId xmlns:a16="http://schemas.microsoft.com/office/drawing/2014/main" id="{63481259-B6A2-C44A-BD3B-191FF380EFB4}"/>
                  </a:ext>
                </a:extLst>
              </p:cNvPr>
              <p:cNvSpPr>
                <a:spLocks/>
              </p:cNvSpPr>
              <p:nvPr/>
            </p:nvSpPr>
            <p:spPr bwMode="auto">
              <a:xfrm>
                <a:off x="1511" y="3675"/>
                <a:ext cx="3" cy="7"/>
              </a:xfrm>
              <a:custGeom>
                <a:avLst/>
                <a:gdLst>
                  <a:gd name="T0" fmla="*/ 1 w 3"/>
                  <a:gd name="T1" fmla="*/ 2 h 7"/>
                  <a:gd name="T2" fmla="*/ 3 w 3"/>
                  <a:gd name="T3" fmla="*/ 7 h 7"/>
                  <a:gd name="T4" fmla="*/ 1 w 3"/>
                  <a:gd name="T5" fmla="*/ 7 h 7"/>
                  <a:gd name="T6" fmla="*/ 0 w 3"/>
                  <a:gd name="T7" fmla="*/ 6 h 7"/>
                  <a:gd name="T8" fmla="*/ 0 w 3"/>
                  <a:gd name="T9" fmla="*/ 4 h 7"/>
                  <a:gd name="T10" fmla="*/ 0 w 3"/>
                  <a:gd name="T11" fmla="*/ 0 h 7"/>
                  <a:gd name="T12" fmla="*/ 0 w 3"/>
                  <a:gd name="T13" fmla="*/ 0 h 7"/>
                  <a:gd name="T14" fmla="*/ 1 w 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2"/>
                    </a:moveTo>
                    <a:lnTo>
                      <a:pt x="3" y="7"/>
                    </a:lnTo>
                    <a:lnTo>
                      <a:pt x="1" y="7"/>
                    </a:lnTo>
                    <a:lnTo>
                      <a:pt x="0" y="6"/>
                    </a:lnTo>
                    <a:lnTo>
                      <a:pt x="0" y="4"/>
                    </a:lnTo>
                    <a:lnTo>
                      <a:pt x="0" y="0"/>
                    </a:lnTo>
                    <a:lnTo>
                      <a:pt x="0" y="0"/>
                    </a:lnTo>
                    <a:lnTo>
                      <a:pt x="1"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1" name="Freeform 3153">
                <a:extLst>
                  <a:ext uri="{FF2B5EF4-FFF2-40B4-BE49-F238E27FC236}">
                    <a16:creationId xmlns:a16="http://schemas.microsoft.com/office/drawing/2014/main" id="{AF79543D-3B29-E543-AA15-5B7C90C981C5}"/>
                  </a:ext>
                </a:extLst>
              </p:cNvPr>
              <p:cNvSpPr>
                <a:spLocks/>
              </p:cNvSpPr>
              <p:nvPr/>
            </p:nvSpPr>
            <p:spPr bwMode="auto">
              <a:xfrm>
                <a:off x="1514" y="3670"/>
                <a:ext cx="4" cy="9"/>
              </a:xfrm>
              <a:custGeom>
                <a:avLst/>
                <a:gdLst>
                  <a:gd name="T0" fmla="*/ 4 w 4"/>
                  <a:gd name="T1" fmla="*/ 4 h 9"/>
                  <a:gd name="T2" fmla="*/ 4 w 4"/>
                  <a:gd name="T3" fmla="*/ 5 h 9"/>
                  <a:gd name="T4" fmla="*/ 4 w 4"/>
                  <a:gd name="T5" fmla="*/ 9 h 9"/>
                  <a:gd name="T6" fmla="*/ 2 w 4"/>
                  <a:gd name="T7" fmla="*/ 5 h 9"/>
                  <a:gd name="T8" fmla="*/ 0 w 4"/>
                  <a:gd name="T9" fmla="*/ 2 h 9"/>
                  <a:gd name="T10" fmla="*/ 0 w 4"/>
                  <a:gd name="T11" fmla="*/ 0 h 9"/>
                  <a:gd name="T12" fmla="*/ 2 w 4"/>
                  <a:gd name="T13" fmla="*/ 4 h 9"/>
                  <a:gd name="T14" fmla="*/ 4 w 4"/>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4" y="4"/>
                    </a:moveTo>
                    <a:lnTo>
                      <a:pt x="4" y="5"/>
                    </a:lnTo>
                    <a:lnTo>
                      <a:pt x="4" y="9"/>
                    </a:lnTo>
                    <a:lnTo>
                      <a:pt x="2" y="5"/>
                    </a:lnTo>
                    <a:lnTo>
                      <a:pt x="0" y="2"/>
                    </a:lnTo>
                    <a:lnTo>
                      <a:pt x="0" y="0"/>
                    </a:lnTo>
                    <a:lnTo>
                      <a:pt x="2" y="4"/>
                    </a:lnTo>
                    <a:lnTo>
                      <a:pt x="4"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2" name="Freeform 3154">
                <a:extLst>
                  <a:ext uri="{FF2B5EF4-FFF2-40B4-BE49-F238E27FC236}">
                    <a16:creationId xmlns:a16="http://schemas.microsoft.com/office/drawing/2014/main" id="{92662C28-8A43-DC48-B4AA-1C1584F92A0A}"/>
                  </a:ext>
                </a:extLst>
              </p:cNvPr>
              <p:cNvSpPr>
                <a:spLocks/>
              </p:cNvSpPr>
              <p:nvPr/>
            </p:nvSpPr>
            <p:spPr bwMode="auto">
              <a:xfrm>
                <a:off x="1514" y="3670"/>
                <a:ext cx="4" cy="9"/>
              </a:xfrm>
              <a:custGeom>
                <a:avLst/>
                <a:gdLst>
                  <a:gd name="T0" fmla="*/ 4 w 4"/>
                  <a:gd name="T1" fmla="*/ 4 h 9"/>
                  <a:gd name="T2" fmla="*/ 4 w 4"/>
                  <a:gd name="T3" fmla="*/ 5 h 9"/>
                  <a:gd name="T4" fmla="*/ 4 w 4"/>
                  <a:gd name="T5" fmla="*/ 9 h 9"/>
                  <a:gd name="T6" fmla="*/ 2 w 4"/>
                  <a:gd name="T7" fmla="*/ 5 h 9"/>
                  <a:gd name="T8" fmla="*/ 0 w 4"/>
                  <a:gd name="T9" fmla="*/ 2 h 9"/>
                  <a:gd name="T10" fmla="*/ 0 w 4"/>
                  <a:gd name="T11" fmla="*/ 0 h 9"/>
                  <a:gd name="T12" fmla="*/ 2 w 4"/>
                  <a:gd name="T13" fmla="*/ 4 h 9"/>
                  <a:gd name="T14" fmla="*/ 4 w 4"/>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4" y="4"/>
                    </a:moveTo>
                    <a:lnTo>
                      <a:pt x="4" y="5"/>
                    </a:lnTo>
                    <a:lnTo>
                      <a:pt x="4" y="9"/>
                    </a:lnTo>
                    <a:lnTo>
                      <a:pt x="2" y="5"/>
                    </a:lnTo>
                    <a:lnTo>
                      <a:pt x="0" y="2"/>
                    </a:lnTo>
                    <a:lnTo>
                      <a:pt x="0" y="0"/>
                    </a:lnTo>
                    <a:lnTo>
                      <a:pt x="2" y="4"/>
                    </a:lnTo>
                    <a:lnTo>
                      <a:pt x="4"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3" name="Freeform 3155">
                <a:extLst>
                  <a:ext uri="{FF2B5EF4-FFF2-40B4-BE49-F238E27FC236}">
                    <a16:creationId xmlns:a16="http://schemas.microsoft.com/office/drawing/2014/main" id="{EBC18E46-9158-6144-89D1-B02AE5EF9DB2}"/>
                  </a:ext>
                </a:extLst>
              </p:cNvPr>
              <p:cNvSpPr>
                <a:spLocks/>
              </p:cNvSpPr>
              <p:nvPr/>
            </p:nvSpPr>
            <p:spPr bwMode="auto">
              <a:xfrm>
                <a:off x="1519" y="3686"/>
                <a:ext cx="34" cy="39"/>
              </a:xfrm>
              <a:custGeom>
                <a:avLst/>
                <a:gdLst>
                  <a:gd name="T0" fmla="*/ 0 w 34"/>
                  <a:gd name="T1" fmla="*/ 5 h 39"/>
                  <a:gd name="T2" fmla="*/ 0 w 34"/>
                  <a:gd name="T3" fmla="*/ 5 h 39"/>
                  <a:gd name="T4" fmla="*/ 2 w 34"/>
                  <a:gd name="T5" fmla="*/ 4 h 39"/>
                  <a:gd name="T6" fmla="*/ 2 w 34"/>
                  <a:gd name="T7" fmla="*/ 4 h 39"/>
                  <a:gd name="T8" fmla="*/ 4 w 34"/>
                  <a:gd name="T9" fmla="*/ 5 h 39"/>
                  <a:gd name="T10" fmla="*/ 6 w 34"/>
                  <a:gd name="T11" fmla="*/ 5 h 39"/>
                  <a:gd name="T12" fmla="*/ 6 w 34"/>
                  <a:gd name="T13" fmla="*/ 4 h 39"/>
                  <a:gd name="T14" fmla="*/ 8 w 34"/>
                  <a:gd name="T15" fmla="*/ 4 h 39"/>
                  <a:gd name="T16" fmla="*/ 9 w 34"/>
                  <a:gd name="T17" fmla="*/ 4 h 39"/>
                  <a:gd name="T18" fmla="*/ 9 w 34"/>
                  <a:gd name="T19" fmla="*/ 9 h 39"/>
                  <a:gd name="T20" fmla="*/ 11 w 34"/>
                  <a:gd name="T21" fmla="*/ 7 h 39"/>
                  <a:gd name="T22" fmla="*/ 13 w 34"/>
                  <a:gd name="T23" fmla="*/ 4 h 39"/>
                  <a:gd name="T24" fmla="*/ 13 w 34"/>
                  <a:gd name="T25" fmla="*/ 2 h 39"/>
                  <a:gd name="T26" fmla="*/ 11 w 34"/>
                  <a:gd name="T27" fmla="*/ 0 h 39"/>
                  <a:gd name="T28" fmla="*/ 13 w 34"/>
                  <a:gd name="T29" fmla="*/ 0 h 39"/>
                  <a:gd name="T30" fmla="*/ 15 w 34"/>
                  <a:gd name="T31" fmla="*/ 2 h 39"/>
                  <a:gd name="T32" fmla="*/ 17 w 34"/>
                  <a:gd name="T33" fmla="*/ 9 h 39"/>
                  <a:gd name="T34" fmla="*/ 13 w 34"/>
                  <a:gd name="T35" fmla="*/ 13 h 39"/>
                  <a:gd name="T36" fmla="*/ 11 w 34"/>
                  <a:gd name="T37" fmla="*/ 16 h 39"/>
                  <a:gd name="T38" fmla="*/ 13 w 34"/>
                  <a:gd name="T39" fmla="*/ 18 h 39"/>
                  <a:gd name="T40" fmla="*/ 15 w 34"/>
                  <a:gd name="T41" fmla="*/ 20 h 39"/>
                  <a:gd name="T42" fmla="*/ 15 w 34"/>
                  <a:gd name="T43" fmla="*/ 21 h 39"/>
                  <a:gd name="T44" fmla="*/ 18 w 34"/>
                  <a:gd name="T45" fmla="*/ 23 h 39"/>
                  <a:gd name="T46" fmla="*/ 24 w 34"/>
                  <a:gd name="T47" fmla="*/ 18 h 39"/>
                  <a:gd name="T48" fmla="*/ 33 w 34"/>
                  <a:gd name="T49" fmla="*/ 18 h 39"/>
                  <a:gd name="T50" fmla="*/ 34 w 34"/>
                  <a:gd name="T51" fmla="*/ 21 h 39"/>
                  <a:gd name="T52" fmla="*/ 34 w 34"/>
                  <a:gd name="T53" fmla="*/ 23 h 39"/>
                  <a:gd name="T54" fmla="*/ 25 w 34"/>
                  <a:gd name="T55" fmla="*/ 30 h 39"/>
                  <a:gd name="T56" fmla="*/ 22 w 34"/>
                  <a:gd name="T57" fmla="*/ 29 h 39"/>
                  <a:gd name="T58" fmla="*/ 22 w 34"/>
                  <a:gd name="T59" fmla="*/ 30 h 39"/>
                  <a:gd name="T60" fmla="*/ 22 w 34"/>
                  <a:gd name="T61" fmla="*/ 32 h 39"/>
                  <a:gd name="T62" fmla="*/ 20 w 34"/>
                  <a:gd name="T63" fmla="*/ 32 h 39"/>
                  <a:gd name="T64" fmla="*/ 20 w 34"/>
                  <a:gd name="T65" fmla="*/ 32 h 39"/>
                  <a:gd name="T66" fmla="*/ 18 w 34"/>
                  <a:gd name="T67" fmla="*/ 32 h 39"/>
                  <a:gd name="T68" fmla="*/ 18 w 34"/>
                  <a:gd name="T69" fmla="*/ 34 h 39"/>
                  <a:gd name="T70" fmla="*/ 17 w 34"/>
                  <a:gd name="T71" fmla="*/ 36 h 39"/>
                  <a:gd name="T72" fmla="*/ 17 w 34"/>
                  <a:gd name="T73" fmla="*/ 38 h 39"/>
                  <a:gd name="T74" fmla="*/ 18 w 34"/>
                  <a:gd name="T75" fmla="*/ 39 h 39"/>
                  <a:gd name="T76" fmla="*/ 15 w 34"/>
                  <a:gd name="T77" fmla="*/ 39 h 39"/>
                  <a:gd name="T78" fmla="*/ 8 w 34"/>
                  <a:gd name="T79" fmla="*/ 32 h 39"/>
                  <a:gd name="T80" fmla="*/ 8 w 34"/>
                  <a:gd name="T81" fmla="*/ 30 h 39"/>
                  <a:gd name="T82" fmla="*/ 9 w 34"/>
                  <a:gd name="T83" fmla="*/ 30 h 39"/>
                  <a:gd name="T84" fmla="*/ 13 w 34"/>
                  <a:gd name="T85" fmla="*/ 32 h 39"/>
                  <a:gd name="T86" fmla="*/ 15 w 34"/>
                  <a:gd name="T87" fmla="*/ 30 h 39"/>
                  <a:gd name="T88" fmla="*/ 15 w 34"/>
                  <a:gd name="T89" fmla="*/ 29 h 39"/>
                  <a:gd name="T90" fmla="*/ 13 w 34"/>
                  <a:gd name="T91" fmla="*/ 29 h 39"/>
                  <a:gd name="T92" fmla="*/ 11 w 34"/>
                  <a:gd name="T93" fmla="*/ 25 h 39"/>
                  <a:gd name="T94" fmla="*/ 11 w 34"/>
                  <a:gd name="T95" fmla="*/ 27 h 39"/>
                  <a:gd name="T96" fmla="*/ 9 w 34"/>
                  <a:gd name="T97" fmla="*/ 27 h 39"/>
                  <a:gd name="T98" fmla="*/ 6 w 34"/>
                  <a:gd name="T99" fmla="*/ 27 h 39"/>
                  <a:gd name="T100" fmla="*/ 6 w 34"/>
                  <a:gd name="T101" fmla="*/ 25 h 39"/>
                  <a:gd name="T102" fmla="*/ 6 w 34"/>
                  <a:gd name="T103" fmla="*/ 23 h 39"/>
                  <a:gd name="T104" fmla="*/ 2 w 34"/>
                  <a:gd name="T105" fmla="*/ 23 h 39"/>
                  <a:gd name="T106" fmla="*/ 2 w 34"/>
                  <a:gd name="T107" fmla="*/ 21 h 39"/>
                  <a:gd name="T108" fmla="*/ 2 w 34"/>
                  <a:gd name="T109" fmla="*/ 20 h 39"/>
                  <a:gd name="T110" fmla="*/ 2 w 34"/>
                  <a:gd name="T111" fmla="*/ 20 h 39"/>
                  <a:gd name="T112" fmla="*/ 0 w 34"/>
                  <a:gd name="T113" fmla="*/ 20 h 39"/>
                  <a:gd name="T114" fmla="*/ 0 w 34"/>
                  <a:gd name="T11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39">
                    <a:moveTo>
                      <a:pt x="0" y="5"/>
                    </a:moveTo>
                    <a:lnTo>
                      <a:pt x="0" y="5"/>
                    </a:lnTo>
                    <a:lnTo>
                      <a:pt x="2" y="4"/>
                    </a:lnTo>
                    <a:lnTo>
                      <a:pt x="2" y="4"/>
                    </a:lnTo>
                    <a:lnTo>
                      <a:pt x="4" y="5"/>
                    </a:lnTo>
                    <a:lnTo>
                      <a:pt x="6" y="5"/>
                    </a:lnTo>
                    <a:lnTo>
                      <a:pt x="6" y="4"/>
                    </a:lnTo>
                    <a:lnTo>
                      <a:pt x="8" y="4"/>
                    </a:lnTo>
                    <a:lnTo>
                      <a:pt x="9" y="4"/>
                    </a:lnTo>
                    <a:lnTo>
                      <a:pt x="9" y="9"/>
                    </a:lnTo>
                    <a:lnTo>
                      <a:pt x="11" y="7"/>
                    </a:lnTo>
                    <a:lnTo>
                      <a:pt x="13" y="4"/>
                    </a:lnTo>
                    <a:lnTo>
                      <a:pt x="13" y="2"/>
                    </a:lnTo>
                    <a:lnTo>
                      <a:pt x="11" y="0"/>
                    </a:lnTo>
                    <a:lnTo>
                      <a:pt x="13" y="0"/>
                    </a:lnTo>
                    <a:lnTo>
                      <a:pt x="15" y="2"/>
                    </a:lnTo>
                    <a:lnTo>
                      <a:pt x="17" y="9"/>
                    </a:lnTo>
                    <a:lnTo>
                      <a:pt x="13" y="13"/>
                    </a:lnTo>
                    <a:lnTo>
                      <a:pt x="11" y="16"/>
                    </a:lnTo>
                    <a:lnTo>
                      <a:pt x="13" y="18"/>
                    </a:lnTo>
                    <a:lnTo>
                      <a:pt x="15" y="20"/>
                    </a:lnTo>
                    <a:lnTo>
                      <a:pt x="15" y="21"/>
                    </a:lnTo>
                    <a:lnTo>
                      <a:pt x="18" y="23"/>
                    </a:lnTo>
                    <a:lnTo>
                      <a:pt x="24" y="18"/>
                    </a:lnTo>
                    <a:lnTo>
                      <a:pt x="33" y="18"/>
                    </a:lnTo>
                    <a:lnTo>
                      <a:pt x="34" y="21"/>
                    </a:lnTo>
                    <a:lnTo>
                      <a:pt x="34" y="23"/>
                    </a:lnTo>
                    <a:lnTo>
                      <a:pt x="25" y="30"/>
                    </a:lnTo>
                    <a:lnTo>
                      <a:pt x="22" y="29"/>
                    </a:lnTo>
                    <a:lnTo>
                      <a:pt x="22" y="30"/>
                    </a:lnTo>
                    <a:lnTo>
                      <a:pt x="22" y="32"/>
                    </a:lnTo>
                    <a:lnTo>
                      <a:pt x="20" y="32"/>
                    </a:lnTo>
                    <a:lnTo>
                      <a:pt x="20" y="32"/>
                    </a:lnTo>
                    <a:lnTo>
                      <a:pt x="18" y="32"/>
                    </a:lnTo>
                    <a:lnTo>
                      <a:pt x="18" y="34"/>
                    </a:lnTo>
                    <a:lnTo>
                      <a:pt x="17" y="36"/>
                    </a:lnTo>
                    <a:lnTo>
                      <a:pt x="17" y="38"/>
                    </a:lnTo>
                    <a:lnTo>
                      <a:pt x="18" y="39"/>
                    </a:lnTo>
                    <a:lnTo>
                      <a:pt x="15" y="39"/>
                    </a:lnTo>
                    <a:lnTo>
                      <a:pt x="8" y="32"/>
                    </a:lnTo>
                    <a:lnTo>
                      <a:pt x="8" y="30"/>
                    </a:lnTo>
                    <a:lnTo>
                      <a:pt x="9" y="30"/>
                    </a:lnTo>
                    <a:lnTo>
                      <a:pt x="13" y="32"/>
                    </a:lnTo>
                    <a:lnTo>
                      <a:pt x="15" y="30"/>
                    </a:lnTo>
                    <a:lnTo>
                      <a:pt x="15" y="29"/>
                    </a:lnTo>
                    <a:lnTo>
                      <a:pt x="13" y="29"/>
                    </a:lnTo>
                    <a:lnTo>
                      <a:pt x="11" y="25"/>
                    </a:lnTo>
                    <a:lnTo>
                      <a:pt x="11" y="27"/>
                    </a:lnTo>
                    <a:lnTo>
                      <a:pt x="9" y="27"/>
                    </a:lnTo>
                    <a:lnTo>
                      <a:pt x="6" y="27"/>
                    </a:lnTo>
                    <a:lnTo>
                      <a:pt x="6" y="25"/>
                    </a:lnTo>
                    <a:lnTo>
                      <a:pt x="6" y="23"/>
                    </a:lnTo>
                    <a:lnTo>
                      <a:pt x="2" y="23"/>
                    </a:lnTo>
                    <a:lnTo>
                      <a:pt x="2" y="21"/>
                    </a:lnTo>
                    <a:lnTo>
                      <a:pt x="2" y="20"/>
                    </a:lnTo>
                    <a:lnTo>
                      <a:pt x="2" y="20"/>
                    </a:lnTo>
                    <a:lnTo>
                      <a:pt x="0" y="20"/>
                    </a:lnTo>
                    <a:lnTo>
                      <a:pt x="0"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4" name="Freeform 3156">
                <a:extLst>
                  <a:ext uri="{FF2B5EF4-FFF2-40B4-BE49-F238E27FC236}">
                    <a16:creationId xmlns:a16="http://schemas.microsoft.com/office/drawing/2014/main" id="{5764178B-12F2-684A-A250-E4A9D973178C}"/>
                  </a:ext>
                </a:extLst>
              </p:cNvPr>
              <p:cNvSpPr>
                <a:spLocks/>
              </p:cNvSpPr>
              <p:nvPr/>
            </p:nvSpPr>
            <p:spPr bwMode="auto">
              <a:xfrm>
                <a:off x="1519" y="3686"/>
                <a:ext cx="34" cy="39"/>
              </a:xfrm>
              <a:custGeom>
                <a:avLst/>
                <a:gdLst>
                  <a:gd name="T0" fmla="*/ 0 w 34"/>
                  <a:gd name="T1" fmla="*/ 5 h 39"/>
                  <a:gd name="T2" fmla="*/ 0 w 34"/>
                  <a:gd name="T3" fmla="*/ 5 h 39"/>
                  <a:gd name="T4" fmla="*/ 2 w 34"/>
                  <a:gd name="T5" fmla="*/ 4 h 39"/>
                  <a:gd name="T6" fmla="*/ 2 w 34"/>
                  <a:gd name="T7" fmla="*/ 4 h 39"/>
                  <a:gd name="T8" fmla="*/ 4 w 34"/>
                  <a:gd name="T9" fmla="*/ 5 h 39"/>
                  <a:gd name="T10" fmla="*/ 6 w 34"/>
                  <a:gd name="T11" fmla="*/ 5 h 39"/>
                  <a:gd name="T12" fmla="*/ 6 w 34"/>
                  <a:gd name="T13" fmla="*/ 4 h 39"/>
                  <a:gd name="T14" fmla="*/ 8 w 34"/>
                  <a:gd name="T15" fmla="*/ 4 h 39"/>
                  <a:gd name="T16" fmla="*/ 9 w 34"/>
                  <a:gd name="T17" fmla="*/ 4 h 39"/>
                  <a:gd name="T18" fmla="*/ 9 w 34"/>
                  <a:gd name="T19" fmla="*/ 9 h 39"/>
                  <a:gd name="T20" fmla="*/ 11 w 34"/>
                  <a:gd name="T21" fmla="*/ 7 h 39"/>
                  <a:gd name="T22" fmla="*/ 13 w 34"/>
                  <a:gd name="T23" fmla="*/ 4 h 39"/>
                  <a:gd name="T24" fmla="*/ 13 w 34"/>
                  <a:gd name="T25" fmla="*/ 2 h 39"/>
                  <a:gd name="T26" fmla="*/ 11 w 34"/>
                  <a:gd name="T27" fmla="*/ 0 h 39"/>
                  <a:gd name="T28" fmla="*/ 13 w 34"/>
                  <a:gd name="T29" fmla="*/ 0 h 39"/>
                  <a:gd name="T30" fmla="*/ 15 w 34"/>
                  <a:gd name="T31" fmla="*/ 2 h 39"/>
                  <a:gd name="T32" fmla="*/ 17 w 34"/>
                  <a:gd name="T33" fmla="*/ 9 h 39"/>
                  <a:gd name="T34" fmla="*/ 13 w 34"/>
                  <a:gd name="T35" fmla="*/ 13 h 39"/>
                  <a:gd name="T36" fmla="*/ 11 w 34"/>
                  <a:gd name="T37" fmla="*/ 16 h 39"/>
                  <a:gd name="T38" fmla="*/ 13 w 34"/>
                  <a:gd name="T39" fmla="*/ 18 h 39"/>
                  <a:gd name="T40" fmla="*/ 15 w 34"/>
                  <a:gd name="T41" fmla="*/ 20 h 39"/>
                  <a:gd name="T42" fmla="*/ 15 w 34"/>
                  <a:gd name="T43" fmla="*/ 21 h 39"/>
                  <a:gd name="T44" fmla="*/ 18 w 34"/>
                  <a:gd name="T45" fmla="*/ 23 h 39"/>
                  <a:gd name="T46" fmla="*/ 24 w 34"/>
                  <a:gd name="T47" fmla="*/ 18 h 39"/>
                  <a:gd name="T48" fmla="*/ 33 w 34"/>
                  <a:gd name="T49" fmla="*/ 18 h 39"/>
                  <a:gd name="T50" fmla="*/ 34 w 34"/>
                  <a:gd name="T51" fmla="*/ 21 h 39"/>
                  <a:gd name="T52" fmla="*/ 34 w 34"/>
                  <a:gd name="T53" fmla="*/ 23 h 39"/>
                  <a:gd name="T54" fmla="*/ 25 w 34"/>
                  <a:gd name="T55" fmla="*/ 30 h 39"/>
                  <a:gd name="T56" fmla="*/ 22 w 34"/>
                  <a:gd name="T57" fmla="*/ 29 h 39"/>
                  <a:gd name="T58" fmla="*/ 22 w 34"/>
                  <a:gd name="T59" fmla="*/ 30 h 39"/>
                  <a:gd name="T60" fmla="*/ 22 w 34"/>
                  <a:gd name="T61" fmla="*/ 32 h 39"/>
                  <a:gd name="T62" fmla="*/ 20 w 34"/>
                  <a:gd name="T63" fmla="*/ 32 h 39"/>
                  <a:gd name="T64" fmla="*/ 20 w 34"/>
                  <a:gd name="T65" fmla="*/ 32 h 39"/>
                  <a:gd name="T66" fmla="*/ 18 w 34"/>
                  <a:gd name="T67" fmla="*/ 32 h 39"/>
                  <a:gd name="T68" fmla="*/ 18 w 34"/>
                  <a:gd name="T69" fmla="*/ 34 h 39"/>
                  <a:gd name="T70" fmla="*/ 17 w 34"/>
                  <a:gd name="T71" fmla="*/ 36 h 39"/>
                  <a:gd name="T72" fmla="*/ 17 w 34"/>
                  <a:gd name="T73" fmla="*/ 38 h 39"/>
                  <a:gd name="T74" fmla="*/ 18 w 34"/>
                  <a:gd name="T75" fmla="*/ 39 h 39"/>
                  <a:gd name="T76" fmla="*/ 15 w 34"/>
                  <a:gd name="T77" fmla="*/ 39 h 39"/>
                  <a:gd name="T78" fmla="*/ 8 w 34"/>
                  <a:gd name="T79" fmla="*/ 32 h 39"/>
                  <a:gd name="T80" fmla="*/ 8 w 34"/>
                  <a:gd name="T81" fmla="*/ 30 h 39"/>
                  <a:gd name="T82" fmla="*/ 9 w 34"/>
                  <a:gd name="T83" fmla="*/ 30 h 39"/>
                  <a:gd name="T84" fmla="*/ 13 w 34"/>
                  <a:gd name="T85" fmla="*/ 32 h 39"/>
                  <a:gd name="T86" fmla="*/ 15 w 34"/>
                  <a:gd name="T87" fmla="*/ 30 h 39"/>
                  <a:gd name="T88" fmla="*/ 15 w 34"/>
                  <a:gd name="T89" fmla="*/ 29 h 39"/>
                  <a:gd name="T90" fmla="*/ 13 w 34"/>
                  <a:gd name="T91" fmla="*/ 29 h 39"/>
                  <a:gd name="T92" fmla="*/ 11 w 34"/>
                  <a:gd name="T93" fmla="*/ 25 h 39"/>
                  <a:gd name="T94" fmla="*/ 11 w 34"/>
                  <a:gd name="T95" fmla="*/ 27 h 39"/>
                  <a:gd name="T96" fmla="*/ 9 w 34"/>
                  <a:gd name="T97" fmla="*/ 27 h 39"/>
                  <a:gd name="T98" fmla="*/ 6 w 34"/>
                  <a:gd name="T99" fmla="*/ 27 h 39"/>
                  <a:gd name="T100" fmla="*/ 6 w 34"/>
                  <a:gd name="T101" fmla="*/ 25 h 39"/>
                  <a:gd name="T102" fmla="*/ 6 w 34"/>
                  <a:gd name="T103" fmla="*/ 23 h 39"/>
                  <a:gd name="T104" fmla="*/ 2 w 34"/>
                  <a:gd name="T105" fmla="*/ 23 h 39"/>
                  <a:gd name="T106" fmla="*/ 2 w 34"/>
                  <a:gd name="T107" fmla="*/ 21 h 39"/>
                  <a:gd name="T108" fmla="*/ 2 w 34"/>
                  <a:gd name="T109" fmla="*/ 20 h 39"/>
                  <a:gd name="T110" fmla="*/ 2 w 34"/>
                  <a:gd name="T111" fmla="*/ 20 h 39"/>
                  <a:gd name="T112" fmla="*/ 0 w 34"/>
                  <a:gd name="T113" fmla="*/ 20 h 39"/>
                  <a:gd name="T114" fmla="*/ 0 w 34"/>
                  <a:gd name="T11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39">
                    <a:moveTo>
                      <a:pt x="0" y="5"/>
                    </a:moveTo>
                    <a:lnTo>
                      <a:pt x="0" y="5"/>
                    </a:lnTo>
                    <a:lnTo>
                      <a:pt x="2" y="4"/>
                    </a:lnTo>
                    <a:lnTo>
                      <a:pt x="2" y="4"/>
                    </a:lnTo>
                    <a:lnTo>
                      <a:pt x="4" y="5"/>
                    </a:lnTo>
                    <a:lnTo>
                      <a:pt x="6" y="5"/>
                    </a:lnTo>
                    <a:lnTo>
                      <a:pt x="6" y="4"/>
                    </a:lnTo>
                    <a:lnTo>
                      <a:pt x="8" y="4"/>
                    </a:lnTo>
                    <a:lnTo>
                      <a:pt x="9" y="4"/>
                    </a:lnTo>
                    <a:lnTo>
                      <a:pt x="9" y="9"/>
                    </a:lnTo>
                    <a:lnTo>
                      <a:pt x="11" y="7"/>
                    </a:lnTo>
                    <a:lnTo>
                      <a:pt x="13" y="4"/>
                    </a:lnTo>
                    <a:lnTo>
                      <a:pt x="13" y="2"/>
                    </a:lnTo>
                    <a:lnTo>
                      <a:pt x="11" y="0"/>
                    </a:lnTo>
                    <a:lnTo>
                      <a:pt x="13" y="0"/>
                    </a:lnTo>
                    <a:lnTo>
                      <a:pt x="15" y="2"/>
                    </a:lnTo>
                    <a:lnTo>
                      <a:pt x="17" y="9"/>
                    </a:lnTo>
                    <a:lnTo>
                      <a:pt x="13" y="13"/>
                    </a:lnTo>
                    <a:lnTo>
                      <a:pt x="11" y="16"/>
                    </a:lnTo>
                    <a:lnTo>
                      <a:pt x="13" y="18"/>
                    </a:lnTo>
                    <a:lnTo>
                      <a:pt x="15" y="20"/>
                    </a:lnTo>
                    <a:lnTo>
                      <a:pt x="15" y="21"/>
                    </a:lnTo>
                    <a:lnTo>
                      <a:pt x="18" y="23"/>
                    </a:lnTo>
                    <a:lnTo>
                      <a:pt x="24" y="18"/>
                    </a:lnTo>
                    <a:lnTo>
                      <a:pt x="33" y="18"/>
                    </a:lnTo>
                    <a:lnTo>
                      <a:pt x="34" y="21"/>
                    </a:lnTo>
                    <a:lnTo>
                      <a:pt x="34" y="23"/>
                    </a:lnTo>
                    <a:lnTo>
                      <a:pt x="25" y="30"/>
                    </a:lnTo>
                    <a:lnTo>
                      <a:pt x="22" y="29"/>
                    </a:lnTo>
                    <a:lnTo>
                      <a:pt x="22" y="30"/>
                    </a:lnTo>
                    <a:lnTo>
                      <a:pt x="22" y="32"/>
                    </a:lnTo>
                    <a:lnTo>
                      <a:pt x="20" y="32"/>
                    </a:lnTo>
                    <a:lnTo>
                      <a:pt x="20" y="32"/>
                    </a:lnTo>
                    <a:lnTo>
                      <a:pt x="18" y="32"/>
                    </a:lnTo>
                    <a:lnTo>
                      <a:pt x="18" y="34"/>
                    </a:lnTo>
                    <a:lnTo>
                      <a:pt x="17" y="36"/>
                    </a:lnTo>
                    <a:lnTo>
                      <a:pt x="17" y="38"/>
                    </a:lnTo>
                    <a:lnTo>
                      <a:pt x="18" y="39"/>
                    </a:lnTo>
                    <a:lnTo>
                      <a:pt x="15" y="39"/>
                    </a:lnTo>
                    <a:lnTo>
                      <a:pt x="8" y="32"/>
                    </a:lnTo>
                    <a:lnTo>
                      <a:pt x="8" y="30"/>
                    </a:lnTo>
                    <a:lnTo>
                      <a:pt x="9" y="30"/>
                    </a:lnTo>
                    <a:lnTo>
                      <a:pt x="13" y="32"/>
                    </a:lnTo>
                    <a:lnTo>
                      <a:pt x="15" y="30"/>
                    </a:lnTo>
                    <a:lnTo>
                      <a:pt x="15" y="29"/>
                    </a:lnTo>
                    <a:lnTo>
                      <a:pt x="13" y="29"/>
                    </a:lnTo>
                    <a:lnTo>
                      <a:pt x="11" y="25"/>
                    </a:lnTo>
                    <a:lnTo>
                      <a:pt x="11" y="27"/>
                    </a:lnTo>
                    <a:lnTo>
                      <a:pt x="9" y="27"/>
                    </a:lnTo>
                    <a:lnTo>
                      <a:pt x="6" y="27"/>
                    </a:lnTo>
                    <a:lnTo>
                      <a:pt x="6" y="25"/>
                    </a:lnTo>
                    <a:lnTo>
                      <a:pt x="6" y="23"/>
                    </a:lnTo>
                    <a:lnTo>
                      <a:pt x="2" y="23"/>
                    </a:lnTo>
                    <a:lnTo>
                      <a:pt x="2" y="21"/>
                    </a:lnTo>
                    <a:lnTo>
                      <a:pt x="2" y="20"/>
                    </a:lnTo>
                    <a:lnTo>
                      <a:pt x="2" y="20"/>
                    </a:lnTo>
                    <a:lnTo>
                      <a:pt x="0" y="20"/>
                    </a:lnTo>
                    <a:lnTo>
                      <a:pt x="0"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5" name="Freeform 3157">
                <a:extLst>
                  <a:ext uri="{FF2B5EF4-FFF2-40B4-BE49-F238E27FC236}">
                    <a16:creationId xmlns:a16="http://schemas.microsoft.com/office/drawing/2014/main" id="{F5530484-9630-374F-90B0-9BB4405D70BC}"/>
                  </a:ext>
                </a:extLst>
              </p:cNvPr>
              <p:cNvSpPr>
                <a:spLocks/>
              </p:cNvSpPr>
              <p:nvPr/>
            </p:nvSpPr>
            <p:spPr bwMode="auto">
              <a:xfrm>
                <a:off x="1514" y="3697"/>
                <a:ext cx="4" cy="7"/>
              </a:xfrm>
              <a:custGeom>
                <a:avLst/>
                <a:gdLst>
                  <a:gd name="T0" fmla="*/ 4 w 4"/>
                  <a:gd name="T1" fmla="*/ 0 h 7"/>
                  <a:gd name="T2" fmla="*/ 4 w 4"/>
                  <a:gd name="T3" fmla="*/ 2 h 7"/>
                  <a:gd name="T4" fmla="*/ 4 w 4"/>
                  <a:gd name="T5" fmla="*/ 5 h 7"/>
                  <a:gd name="T6" fmla="*/ 2 w 4"/>
                  <a:gd name="T7" fmla="*/ 7 h 7"/>
                  <a:gd name="T8" fmla="*/ 0 w 4"/>
                  <a:gd name="T9" fmla="*/ 7 h 7"/>
                  <a:gd name="T10" fmla="*/ 0 w 4"/>
                  <a:gd name="T11" fmla="*/ 7 h 7"/>
                  <a:gd name="T12" fmla="*/ 2 w 4"/>
                  <a:gd name="T13" fmla="*/ 5 h 7"/>
                  <a:gd name="T14" fmla="*/ 2 w 4"/>
                  <a:gd name="T15" fmla="*/ 3 h 7"/>
                  <a:gd name="T16" fmla="*/ 0 w 4"/>
                  <a:gd name="T17" fmla="*/ 5 h 7"/>
                  <a:gd name="T18" fmla="*/ 0 w 4"/>
                  <a:gd name="T19" fmla="*/ 5 h 7"/>
                  <a:gd name="T20" fmla="*/ 0 w 4"/>
                  <a:gd name="T21" fmla="*/ 3 h 7"/>
                  <a:gd name="T22" fmla="*/ 0 w 4"/>
                  <a:gd name="T23" fmla="*/ 2 h 7"/>
                  <a:gd name="T24" fmla="*/ 4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0"/>
                    </a:moveTo>
                    <a:lnTo>
                      <a:pt x="4" y="2"/>
                    </a:lnTo>
                    <a:lnTo>
                      <a:pt x="4" y="5"/>
                    </a:lnTo>
                    <a:lnTo>
                      <a:pt x="2" y="7"/>
                    </a:lnTo>
                    <a:lnTo>
                      <a:pt x="0" y="7"/>
                    </a:lnTo>
                    <a:lnTo>
                      <a:pt x="0" y="7"/>
                    </a:lnTo>
                    <a:lnTo>
                      <a:pt x="2" y="5"/>
                    </a:lnTo>
                    <a:lnTo>
                      <a:pt x="2" y="3"/>
                    </a:lnTo>
                    <a:lnTo>
                      <a:pt x="0" y="5"/>
                    </a:lnTo>
                    <a:lnTo>
                      <a:pt x="0" y="5"/>
                    </a:lnTo>
                    <a:lnTo>
                      <a:pt x="0" y="3"/>
                    </a:lnTo>
                    <a:lnTo>
                      <a:pt x="0" y="2"/>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6" name="Freeform 3158">
                <a:extLst>
                  <a:ext uri="{FF2B5EF4-FFF2-40B4-BE49-F238E27FC236}">
                    <a16:creationId xmlns:a16="http://schemas.microsoft.com/office/drawing/2014/main" id="{961C00B4-DB08-4447-A4DC-5128C4205287}"/>
                  </a:ext>
                </a:extLst>
              </p:cNvPr>
              <p:cNvSpPr>
                <a:spLocks/>
              </p:cNvSpPr>
              <p:nvPr/>
            </p:nvSpPr>
            <p:spPr bwMode="auto">
              <a:xfrm>
                <a:off x="1514" y="3697"/>
                <a:ext cx="4" cy="7"/>
              </a:xfrm>
              <a:custGeom>
                <a:avLst/>
                <a:gdLst>
                  <a:gd name="T0" fmla="*/ 4 w 4"/>
                  <a:gd name="T1" fmla="*/ 0 h 7"/>
                  <a:gd name="T2" fmla="*/ 4 w 4"/>
                  <a:gd name="T3" fmla="*/ 2 h 7"/>
                  <a:gd name="T4" fmla="*/ 4 w 4"/>
                  <a:gd name="T5" fmla="*/ 5 h 7"/>
                  <a:gd name="T6" fmla="*/ 2 w 4"/>
                  <a:gd name="T7" fmla="*/ 7 h 7"/>
                  <a:gd name="T8" fmla="*/ 0 w 4"/>
                  <a:gd name="T9" fmla="*/ 7 h 7"/>
                  <a:gd name="T10" fmla="*/ 0 w 4"/>
                  <a:gd name="T11" fmla="*/ 7 h 7"/>
                  <a:gd name="T12" fmla="*/ 2 w 4"/>
                  <a:gd name="T13" fmla="*/ 5 h 7"/>
                  <a:gd name="T14" fmla="*/ 2 w 4"/>
                  <a:gd name="T15" fmla="*/ 3 h 7"/>
                  <a:gd name="T16" fmla="*/ 0 w 4"/>
                  <a:gd name="T17" fmla="*/ 5 h 7"/>
                  <a:gd name="T18" fmla="*/ 0 w 4"/>
                  <a:gd name="T19" fmla="*/ 5 h 7"/>
                  <a:gd name="T20" fmla="*/ 0 w 4"/>
                  <a:gd name="T21" fmla="*/ 3 h 7"/>
                  <a:gd name="T22" fmla="*/ 0 w 4"/>
                  <a:gd name="T23" fmla="*/ 2 h 7"/>
                  <a:gd name="T24" fmla="*/ 4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0"/>
                    </a:moveTo>
                    <a:lnTo>
                      <a:pt x="4" y="2"/>
                    </a:lnTo>
                    <a:lnTo>
                      <a:pt x="4" y="5"/>
                    </a:lnTo>
                    <a:lnTo>
                      <a:pt x="2" y="7"/>
                    </a:lnTo>
                    <a:lnTo>
                      <a:pt x="0" y="7"/>
                    </a:lnTo>
                    <a:lnTo>
                      <a:pt x="0" y="7"/>
                    </a:lnTo>
                    <a:lnTo>
                      <a:pt x="2" y="5"/>
                    </a:lnTo>
                    <a:lnTo>
                      <a:pt x="2" y="3"/>
                    </a:lnTo>
                    <a:lnTo>
                      <a:pt x="0" y="5"/>
                    </a:lnTo>
                    <a:lnTo>
                      <a:pt x="0" y="5"/>
                    </a:lnTo>
                    <a:lnTo>
                      <a:pt x="0" y="3"/>
                    </a:lnTo>
                    <a:lnTo>
                      <a:pt x="0" y="2"/>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7" name="Freeform 3159">
                <a:extLst>
                  <a:ext uri="{FF2B5EF4-FFF2-40B4-BE49-F238E27FC236}">
                    <a16:creationId xmlns:a16="http://schemas.microsoft.com/office/drawing/2014/main" id="{BF48270A-FA6E-9749-A668-CD19DFC8D9D2}"/>
                  </a:ext>
                </a:extLst>
              </p:cNvPr>
              <p:cNvSpPr>
                <a:spLocks/>
              </p:cNvSpPr>
              <p:nvPr/>
            </p:nvSpPr>
            <p:spPr bwMode="auto">
              <a:xfrm>
                <a:off x="1502" y="3706"/>
                <a:ext cx="25" cy="16"/>
              </a:xfrm>
              <a:custGeom>
                <a:avLst/>
                <a:gdLst>
                  <a:gd name="T0" fmla="*/ 0 w 25"/>
                  <a:gd name="T1" fmla="*/ 0 h 16"/>
                  <a:gd name="T2" fmla="*/ 1 w 25"/>
                  <a:gd name="T3" fmla="*/ 0 h 16"/>
                  <a:gd name="T4" fmla="*/ 3 w 25"/>
                  <a:gd name="T5" fmla="*/ 3 h 16"/>
                  <a:gd name="T6" fmla="*/ 17 w 25"/>
                  <a:gd name="T7" fmla="*/ 10 h 16"/>
                  <a:gd name="T8" fmla="*/ 19 w 25"/>
                  <a:gd name="T9" fmla="*/ 12 h 16"/>
                  <a:gd name="T10" fmla="*/ 19 w 25"/>
                  <a:gd name="T11" fmla="*/ 12 h 16"/>
                  <a:gd name="T12" fmla="*/ 19 w 25"/>
                  <a:gd name="T13" fmla="*/ 12 h 16"/>
                  <a:gd name="T14" fmla="*/ 21 w 25"/>
                  <a:gd name="T15" fmla="*/ 12 h 16"/>
                  <a:gd name="T16" fmla="*/ 21 w 25"/>
                  <a:gd name="T17" fmla="*/ 14 h 16"/>
                  <a:gd name="T18" fmla="*/ 25 w 25"/>
                  <a:gd name="T19" fmla="*/ 16 h 16"/>
                  <a:gd name="T20" fmla="*/ 25 w 25"/>
                  <a:gd name="T21" fmla="*/ 16 h 16"/>
                  <a:gd name="T22" fmla="*/ 21 w 25"/>
                  <a:gd name="T23" fmla="*/ 16 h 16"/>
                  <a:gd name="T24" fmla="*/ 19 w 25"/>
                  <a:gd name="T25" fmla="*/ 16 h 16"/>
                  <a:gd name="T26" fmla="*/ 17 w 25"/>
                  <a:gd name="T27" fmla="*/ 14 h 16"/>
                  <a:gd name="T28" fmla="*/ 14 w 25"/>
                  <a:gd name="T29" fmla="*/ 9 h 16"/>
                  <a:gd name="T30" fmla="*/ 14 w 25"/>
                  <a:gd name="T31" fmla="*/ 10 h 16"/>
                  <a:gd name="T32" fmla="*/ 14 w 25"/>
                  <a:gd name="T33" fmla="*/ 12 h 16"/>
                  <a:gd name="T34" fmla="*/ 12 w 25"/>
                  <a:gd name="T35" fmla="*/ 12 h 16"/>
                  <a:gd name="T36" fmla="*/ 3 w 25"/>
                  <a:gd name="T37" fmla="*/ 7 h 16"/>
                  <a:gd name="T38" fmla="*/ 0 w 25"/>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16">
                    <a:moveTo>
                      <a:pt x="0" y="0"/>
                    </a:moveTo>
                    <a:lnTo>
                      <a:pt x="1" y="0"/>
                    </a:lnTo>
                    <a:lnTo>
                      <a:pt x="3" y="3"/>
                    </a:lnTo>
                    <a:lnTo>
                      <a:pt x="17" y="10"/>
                    </a:lnTo>
                    <a:lnTo>
                      <a:pt x="19" y="12"/>
                    </a:lnTo>
                    <a:lnTo>
                      <a:pt x="19" y="12"/>
                    </a:lnTo>
                    <a:lnTo>
                      <a:pt x="19" y="12"/>
                    </a:lnTo>
                    <a:lnTo>
                      <a:pt x="21" y="12"/>
                    </a:lnTo>
                    <a:lnTo>
                      <a:pt x="21" y="14"/>
                    </a:lnTo>
                    <a:lnTo>
                      <a:pt x="25" y="16"/>
                    </a:lnTo>
                    <a:lnTo>
                      <a:pt x="25" y="16"/>
                    </a:lnTo>
                    <a:lnTo>
                      <a:pt x="21" y="16"/>
                    </a:lnTo>
                    <a:lnTo>
                      <a:pt x="19" y="16"/>
                    </a:lnTo>
                    <a:lnTo>
                      <a:pt x="17" y="14"/>
                    </a:lnTo>
                    <a:lnTo>
                      <a:pt x="14" y="9"/>
                    </a:lnTo>
                    <a:lnTo>
                      <a:pt x="14" y="10"/>
                    </a:lnTo>
                    <a:lnTo>
                      <a:pt x="14" y="12"/>
                    </a:lnTo>
                    <a:lnTo>
                      <a:pt x="12" y="12"/>
                    </a:lnTo>
                    <a:lnTo>
                      <a:pt x="3" y="7"/>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8" name="Freeform 3160">
                <a:extLst>
                  <a:ext uri="{FF2B5EF4-FFF2-40B4-BE49-F238E27FC236}">
                    <a16:creationId xmlns:a16="http://schemas.microsoft.com/office/drawing/2014/main" id="{6DD13D5A-D43B-2A40-A156-3419D3406168}"/>
                  </a:ext>
                </a:extLst>
              </p:cNvPr>
              <p:cNvSpPr>
                <a:spLocks/>
              </p:cNvSpPr>
              <p:nvPr/>
            </p:nvSpPr>
            <p:spPr bwMode="auto">
              <a:xfrm>
                <a:off x="1502" y="3706"/>
                <a:ext cx="25" cy="16"/>
              </a:xfrm>
              <a:custGeom>
                <a:avLst/>
                <a:gdLst>
                  <a:gd name="T0" fmla="*/ 0 w 25"/>
                  <a:gd name="T1" fmla="*/ 0 h 16"/>
                  <a:gd name="T2" fmla="*/ 1 w 25"/>
                  <a:gd name="T3" fmla="*/ 0 h 16"/>
                  <a:gd name="T4" fmla="*/ 3 w 25"/>
                  <a:gd name="T5" fmla="*/ 3 h 16"/>
                  <a:gd name="T6" fmla="*/ 17 w 25"/>
                  <a:gd name="T7" fmla="*/ 10 h 16"/>
                  <a:gd name="T8" fmla="*/ 19 w 25"/>
                  <a:gd name="T9" fmla="*/ 12 h 16"/>
                  <a:gd name="T10" fmla="*/ 19 w 25"/>
                  <a:gd name="T11" fmla="*/ 12 h 16"/>
                  <a:gd name="T12" fmla="*/ 19 w 25"/>
                  <a:gd name="T13" fmla="*/ 12 h 16"/>
                  <a:gd name="T14" fmla="*/ 21 w 25"/>
                  <a:gd name="T15" fmla="*/ 12 h 16"/>
                  <a:gd name="T16" fmla="*/ 21 w 25"/>
                  <a:gd name="T17" fmla="*/ 14 h 16"/>
                  <a:gd name="T18" fmla="*/ 25 w 25"/>
                  <a:gd name="T19" fmla="*/ 16 h 16"/>
                  <a:gd name="T20" fmla="*/ 25 w 25"/>
                  <a:gd name="T21" fmla="*/ 16 h 16"/>
                  <a:gd name="T22" fmla="*/ 21 w 25"/>
                  <a:gd name="T23" fmla="*/ 16 h 16"/>
                  <a:gd name="T24" fmla="*/ 19 w 25"/>
                  <a:gd name="T25" fmla="*/ 16 h 16"/>
                  <a:gd name="T26" fmla="*/ 17 w 25"/>
                  <a:gd name="T27" fmla="*/ 14 h 16"/>
                  <a:gd name="T28" fmla="*/ 14 w 25"/>
                  <a:gd name="T29" fmla="*/ 9 h 16"/>
                  <a:gd name="T30" fmla="*/ 14 w 25"/>
                  <a:gd name="T31" fmla="*/ 10 h 16"/>
                  <a:gd name="T32" fmla="*/ 14 w 25"/>
                  <a:gd name="T33" fmla="*/ 12 h 16"/>
                  <a:gd name="T34" fmla="*/ 12 w 25"/>
                  <a:gd name="T35" fmla="*/ 12 h 16"/>
                  <a:gd name="T36" fmla="*/ 3 w 25"/>
                  <a:gd name="T37" fmla="*/ 7 h 16"/>
                  <a:gd name="T38" fmla="*/ 0 w 25"/>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16">
                    <a:moveTo>
                      <a:pt x="0" y="0"/>
                    </a:moveTo>
                    <a:lnTo>
                      <a:pt x="1" y="0"/>
                    </a:lnTo>
                    <a:lnTo>
                      <a:pt x="3" y="3"/>
                    </a:lnTo>
                    <a:lnTo>
                      <a:pt x="17" y="10"/>
                    </a:lnTo>
                    <a:lnTo>
                      <a:pt x="19" y="12"/>
                    </a:lnTo>
                    <a:lnTo>
                      <a:pt x="19" y="12"/>
                    </a:lnTo>
                    <a:lnTo>
                      <a:pt x="19" y="12"/>
                    </a:lnTo>
                    <a:lnTo>
                      <a:pt x="21" y="12"/>
                    </a:lnTo>
                    <a:lnTo>
                      <a:pt x="21" y="14"/>
                    </a:lnTo>
                    <a:lnTo>
                      <a:pt x="25" y="16"/>
                    </a:lnTo>
                    <a:lnTo>
                      <a:pt x="25" y="16"/>
                    </a:lnTo>
                    <a:lnTo>
                      <a:pt x="21" y="16"/>
                    </a:lnTo>
                    <a:lnTo>
                      <a:pt x="19" y="16"/>
                    </a:lnTo>
                    <a:lnTo>
                      <a:pt x="17" y="14"/>
                    </a:lnTo>
                    <a:lnTo>
                      <a:pt x="14" y="9"/>
                    </a:lnTo>
                    <a:lnTo>
                      <a:pt x="14" y="10"/>
                    </a:lnTo>
                    <a:lnTo>
                      <a:pt x="14" y="12"/>
                    </a:lnTo>
                    <a:lnTo>
                      <a:pt x="12" y="12"/>
                    </a:lnTo>
                    <a:lnTo>
                      <a:pt x="3" y="7"/>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19" name="Freeform 3161">
                <a:extLst>
                  <a:ext uri="{FF2B5EF4-FFF2-40B4-BE49-F238E27FC236}">
                    <a16:creationId xmlns:a16="http://schemas.microsoft.com/office/drawing/2014/main" id="{C8C095B7-82FF-8C4B-9B2F-37B1A45807F2}"/>
                  </a:ext>
                </a:extLst>
              </p:cNvPr>
              <p:cNvSpPr>
                <a:spLocks/>
              </p:cNvSpPr>
              <p:nvPr/>
            </p:nvSpPr>
            <p:spPr bwMode="auto">
              <a:xfrm>
                <a:off x="1502" y="3679"/>
                <a:ext cx="1" cy="11"/>
              </a:xfrm>
              <a:custGeom>
                <a:avLst/>
                <a:gdLst>
                  <a:gd name="T0" fmla="*/ 1 w 1"/>
                  <a:gd name="T1" fmla="*/ 0 h 11"/>
                  <a:gd name="T2" fmla="*/ 1 w 1"/>
                  <a:gd name="T3" fmla="*/ 2 h 11"/>
                  <a:gd name="T4" fmla="*/ 1 w 1"/>
                  <a:gd name="T5" fmla="*/ 7 h 11"/>
                  <a:gd name="T6" fmla="*/ 1 w 1"/>
                  <a:gd name="T7" fmla="*/ 9 h 11"/>
                  <a:gd name="T8" fmla="*/ 0 w 1"/>
                  <a:gd name="T9" fmla="*/ 11 h 11"/>
                  <a:gd name="T10" fmla="*/ 0 w 1"/>
                  <a:gd name="T11" fmla="*/ 9 h 11"/>
                  <a:gd name="T12" fmla="*/ 0 w 1"/>
                  <a:gd name="T13" fmla="*/ 5 h 11"/>
                  <a:gd name="T14" fmla="*/ 0 w 1"/>
                  <a:gd name="T15" fmla="*/ 3 h 11"/>
                  <a:gd name="T16" fmla="*/ 0 w 1"/>
                  <a:gd name="T17" fmla="*/ 0 h 11"/>
                  <a:gd name="T18" fmla="*/ 0 w 1"/>
                  <a:gd name="T19" fmla="*/ 0 h 11"/>
                  <a:gd name="T20" fmla="*/ 1 w 1"/>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1">
                    <a:moveTo>
                      <a:pt x="1" y="0"/>
                    </a:moveTo>
                    <a:lnTo>
                      <a:pt x="1" y="2"/>
                    </a:lnTo>
                    <a:lnTo>
                      <a:pt x="1" y="7"/>
                    </a:lnTo>
                    <a:lnTo>
                      <a:pt x="1" y="9"/>
                    </a:lnTo>
                    <a:lnTo>
                      <a:pt x="0" y="11"/>
                    </a:lnTo>
                    <a:lnTo>
                      <a:pt x="0" y="9"/>
                    </a:lnTo>
                    <a:lnTo>
                      <a:pt x="0" y="5"/>
                    </a:lnTo>
                    <a:lnTo>
                      <a:pt x="0" y="3"/>
                    </a:lnTo>
                    <a:lnTo>
                      <a:pt x="0" y="0"/>
                    </a:lnTo>
                    <a:lnTo>
                      <a:pt x="0" y="0"/>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0" name="Freeform 3162">
                <a:extLst>
                  <a:ext uri="{FF2B5EF4-FFF2-40B4-BE49-F238E27FC236}">
                    <a16:creationId xmlns:a16="http://schemas.microsoft.com/office/drawing/2014/main" id="{87DA6757-F7FD-874E-ADB0-FF803E1128B6}"/>
                  </a:ext>
                </a:extLst>
              </p:cNvPr>
              <p:cNvSpPr>
                <a:spLocks/>
              </p:cNvSpPr>
              <p:nvPr/>
            </p:nvSpPr>
            <p:spPr bwMode="auto">
              <a:xfrm>
                <a:off x="1502" y="3679"/>
                <a:ext cx="1" cy="11"/>
              </a:xfrm>
              <a:custGeom>
                <a:avLst/>
                <a:gdLst>
                  <a:gd name="T0" fmla="*/ 1 w 1"/>
                  <a:gd name="T1" fmla="*/ 0 h 11"/>
                  <a:gd name="T2" fmla="*/ 1 w 1"/>
                  <a:gd name="T3" fmla="*/ 2 h 11"/>
                  <a:gd name="T4" fmla="*/ 1 w 1"/>
                  <a:gd name="T5" fmla="*/ 7 h 11"/>
                  <a:gd name="T6" fmla="*/ 1 w 1"/>
                  <a:gd name="T7" fmla="*/ 9 h 11"/>
                  <a:gd name="T8" fmla="*/ 0 w 1"/>
                  <a:gd name="T9" fmla="*/ 11 h 11"/>
                  <a:gd name="T10" fmla="*/ 0 w 1"/>
                  <a:gd name="T11" fmla="*/ 9 h 11"/>
                  <a:gd name="T12" fmla="*/ 0 w 1"/>
                  <a:gd name="T13" fmla="*/ 5 h 11"/>
                  <a:gd name="T14" fmla="*/ 0 w 1"/>
                  <a:gd name="T15" fmla="*/ 3 h 11"/>
                  <a:gd name="T16" fmla="*/ 0 w 1"/>
                  <a:gd name="T17" fmla="*/ 0 h 11"/>
                  <a:gd name="T18" fmla="*/ 0 w 1"/>
                  <a:gd name="T19" fmla="*/ 0 h 11"/>
                  <a:gd name="T20" fmla="*/ 1 w 1"/>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1">
                    <a:moveTo>
                      <a:pt x="1" y="0"/>
                    </a:moveTo>
                    <a:lnTo>
                      <a:pt x="1" y="2"/>
                    </a:lnTo>
                    <a:lnTo>
                      <a:pt x="1" y="7"/>
                    </a:lnTo>
                    <a:lnTo>
                      <a:pt x="1" y="9"/>
                    </a:lnTo>
                    <a:lnTo>
                      <a:pt x="0" y="11"/>
                    </a:lnTo>
                    <a:lnTo>
                      <a:pt x="0" y="9"/>
                    </a:lnTo>
                    <a:lnTo>
                      <a:pt x="0" y="5"/>
                    </a:lnTo>
                    <a:lnTo>
                      <a:pt x="0" y="3"/>
                    </a:lnTo>
                    <a:lnTo>
                      <a:pt x="0" y="0"/>
                    </a:lnTo>
                    <a:lnTo>
                      <a:pt x="0" y="0"/>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1" name="Freeform 3163">
                <a:extLst>
                  <a:ext uri="{FF2B5EF4-FFF2-40B4-BE49-F238E27FC236}">
                    <a16:creationId xmlns:a16="http://schemas.microsoft.com/office/drawing/2014/main" id="{81D4BB8D-D2A0-D842-8FF4-ADD6CF59BCE4}"/>
                  </a:ext>
                </a:extLst>
              </p:cNvPr>
              <p:cNvSpPr>
                <a:spLocks/>
              </p:cNvSpPr>
              <p:nvPr/>
            </p:nvSpPr>
            <p:spPr bwMode="auto">
              <a:xfrm>
                <a:off x="1518" y="3722"/>
                <a:ext cx="23" cy="21"/>
              </a:xfrm>
              <a:custGeom>
                <a:avLst/>
                <a:gdLst>
                  <a:gd name="T0" fmla="*/ 1 w 23"/>
                  <a:gd name="T1" fmla="*/ 0 h 21"/>
                  <a:gd name="T2" fmla="*/ 1 w 23"/>
                  <a:gd name="T3" fmla="*/ 0 h 21"/>
                  <a:gd name="T4" fmla="*/ 3 w 23"/>
                  <a:gd name="T5" fmla="*/ 2 h 21"/>
                  <a:gd name="T6" fmla="*/ 3 w 23"/>
                  <a:gd name="T7" fmla="*/ 2 h 21"/>
                  <a:gd name="T8" fmla="*/ 7 w 23"/>
                  <a:gd name="T9" fmla="*/ 3 h 21"/>
                  <a:gd name="T10" fmla="*/ 9 w 23"/>
                  <a:gd name="T11" fmla="*/ 3 h 21"/>
                  <a:gd name="T12" fmla="*/ 9 w 23"/>
                  <a:gd name="T13" fmla="*/ 3 h 21"/>
                  <a:gd name="T14" fmla="*/ 9 w 23"/>
                  <a:gd name="T15" fmla="*/ 2 h 21"/>
                  <a:gd name="T16" fmla="*/ 10 w 23"/>
                  <a:gd name="T17" fmla="*/ 2 h 21"/>
                  <a:gd name="T18" fmla="*/ 10 w 23"/>
                  <a:gd name="T19" fmla="*/ 2 h 21"/>
                  <a:gd name="T20" fmla="*/ 12 w 23"/>
                  <a:gd name="T21" fmla="*/ 3 h 21"/>
                  <a:gd name="T22" fmla="*/ 14 w 23"/>
                  <a:gd name="T23" fmla="*/ 3 h 21"/>
                  <a:gd name="T24" fmla="*/ 16 w 23"/>
                  <a:gd name="T25" fmla="*/ 7 h 21"/>
                  <a:gd name="T26" fmla="*/ 18 w 23"/>
                  <a:gd name="T27" fmla="*/ 5 h 21"/>
                  <a:gd name="T28" fmla="*/ 19 w 23"/>
                  <a:gd name="T29" fmla="*/ 7 h 21"/>
                  <a:gd name="T30" fmla="*/ 19 w 23"/>
                  <a:gd name="T31" fmla="*/ 7 h 21"/>
                  <a:gd name="T32" fmla="*/ 19 w 23"/>
                  <a:gd name="T33" fmla="*/ 9 h 21"/>
                  <a:gd name="T34" fmla="*/ 23 w 23"/>
                  <a:gd name="T35" fmla="*/ 10 h 21"/>
                  <a:gd name="T36" fmla="*/ 23 w 23"/>
                  <a:gd name="T37" fmla="*/ 10 h 21"/>
                  <a:gd name="T38" fmla="*/ 23 w 23"/>
                  <a:gd name="T39" fmla="*/ 12 h 21"/>
                  <a:gd name="T40" fmla="*/ 21 w 23"/>
                  <a:gd name="T41" fmla="*/ 12 h 21"/>
                  <a:gd name="T42" fmla="*/ 21 w 23"/>
                  <a:gd name="T43" fmla="*/ 18 h 21"/>
                  <a:gd name="T44" fmla="*/ 19 w 23"/>
                  <a:gd name="T45" fmla="*/ 19 h 21"/>
                  <a:gd name="T46" fmla="*/ 18 w 23"/>
                  <a:gd name="T47" fmla="*/ 19 h 21"/>
                  <a:gd name="T48" fmla="*/ 18 w 23"/>
                  <a:gd name="T49" fmla="*/ 18 h 21"/>
                  <a:gd name="T50" fmla="*/ 16 w 23"/>
                  <a:gd name="T51" fmla="*/ 18 h 21"/>
                  <a:gd name="T52" fmla="*/ 18 w 23"/>
                  <a:gd name="T53" fmla="*/ 21 h 21"/>
                  <a:gd name="T54" fmla="*/ 16 w 23"/>
                  <a:gd name="T55" fmla="*/ 21 h 21"/>
                  <a:gd name="T56" fmla="*/ 14 w 23"/>
                  <a:gd name="T57" fmla="*/ 19 h 21"/>
                  <a:gd name="T58" fmla="*/ 12 w 23"/>
                  <a:gd name="T59" fmla="*/ 19 h 21"/>
                  <a:gd name="T60" fmla="*/ 10 w 23"/>
                  <a:gd name="T61" fmla="*/ 19 h 21"/>
                  <a:gd name="T62" fmla="*/ 14 w 23"/>
                  <a:gd name="T63" fmla="*/ 19 h 21"/>
                  <a:gd name="T64" fmla="*/ 7 w 23"/>
                  <a:gd name="T65" fmla="*/ 18 h 21"/>
                  <a:gd name="T66" fmla="*/ 5 w 23"/>
                  <a:gd name="T67" fmla="*/ 16 h 21"/>
                  <a:gd name="T68" fmla="*/ 7 w 23"/>
                  <a:gd name="T69" fmla="*/ 10 h 21"/>
                  <a:gd name="T70" fmla="*/ 3 w 23"/>
                  <a:gd name="T71" fmla="*/ 10 h 21"/>
                  <a:gd name="T72" fmla="*/ 1 w 23"/>
                  <a:gd name="T73" fmla="*/ 5 h 21"/>
                  <a:gd name="T74" fmla="*/ 0 w 23"/>
                  <a:gd name="T75" fmla="*/ 2 h 21"/>
                  <a:gd name="T76" fmla="*/ 0 w 23"/>
                  <a:gd name="T77" fmla="*/ 2 h 21"/>
                  <a:gd name="T78" fmla="*/ 1 w 23"/>
                  <a:gd name="T7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1">
                    <a:moveTo>
                      <a:pt x="1" y="0"/>
                    </a:moveTo>
                    <a:lnTo>
                      <a:pt x="1" y="0"/>
                    </a:lnTo>
                    <a:lnTo>
                      <a:pt x="3" y="2"/>
                    </a:lnTo>
                    <a:lnTo>
                      <a:pt x="3" y="2"/>
                    </a:lnTo>
                    <a:lnTo>
                      <a:pt x="7" y="3"/>
                    </a:lnTo>
                    <a:lnTo>
                      <a:pt x="9" y="3"/>
                    </a:lnTo>
                    <a:lnTo>
                      <a:pt x="9" y="3"/>
                    </a:lnTo>
                    <a:lnTo>
                      <a:pt x="9" y="2"/>
                    </a:lnTo>
                    <a:lnTo>
                      <a:pt x="10" y="2"/>
                    </a:lnTo>
                    <a:lnTo>
                      <a:pt x="10" y="2"/>
                    </a:lnTo>
                    <a:lnTo>
                      <a:pt x="12" y="3"/>
                    </a:lnTo>
                    <a:lnTo>
                      <a:pt x="14" y="3"/>
                    </a:lnTo>
                    <a:lnTo>
                      <a:pt x="16" y="7"/>
                    </a:lnTo>
                    <a:lnTo>
                      <a:pt x="18" y="5"/>
                    </a:lnTo>
                    <a:lnTo>
                      <a:pt x="19" y="7"/>
                    </a:lnTo>
                    <a:lnTo>
                      <a:pt x="19" y="7"/>
                    </a:lnTo>
                    <a:lnTo>
                      <a:pt x="19" y="9"/>
                    </a:lnTo>
                    <a:lnTo>
                      <a:pt x="23" y="10"/>
                    </a:lnTo>
                    <a:lnTo>
                      <a:pt x="23" y="10"/>
                    </a:lnTo>
                    <a:lnTo>
                      <a:pt x="23" y="12"/>
                    </a:lnTo>
                    <a:lnTo>
                      <a:pt x="21" y="12"/>
                    </a:lnTo>
                    <a:lnTo>
                      <a:pt x="21" y="18"/>
                    </a:lnTo>
                    <a:lnTo>
                      <a:pt x="19" y="19"/>
                    </a:lnTo>
                    <a:lnTo>
                      <a:pt x="18" y="19"/>
                    </a:lnTo>
                    <a:lnTo>
                      <a:pt x="18" y="18"/>
                    </a:lnTo>
                    <a:lnTo>
                      <a:pt x="16" y="18"/>
                    </a:lnTo>
                    <a:lnTo>
                      <a:pt x="18" y="21"/>
                    </a:lnTo>
                    <a:lnTo>
                      <a:pt x="16" y="21"/>
                    </a:lnTo>
                    <a:lnTo>
                      <a:pt x="14" y="19"/>
                    </a:lnTo>
                    <a:lnTo>
                      <a:pt x="12" y="19"/>
                    </a:lnTo>
                    <a:lnTo>
                      <a:pt x="10" y="19"/>
                    </a:lnTo>
                    <a:lnTo>
                      <a:pt x="14" y="19"/>
                    </a:lnTo>
                    <a:lnTo>
                      <a:pt x="7" y="18"/>
                    </a:lnTo>
                    <a:lnTo>
                      <a:pt x="5" y="16"/>
                    </a:lnTo>
                    <a:lnTo>
                      <a:pt x="7" y="10"/>
                    </a:lnTo>
                    <a:lnTo>
                      <a:pt x="3" y="10"/>
                    </a:lnTo>
                    <a:lnTo>
                      <a:pt x="1" y="5"/>
                    </a:lnTo>
                    <a:lnTo>
                      <a:pt x="0" y="2"/>
                    </a:lnTo>
                    <a:lnTo>
                      <a:pt x="0" y="2"/>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2" name="Freeform 3164">
                <a:extLst>
                  <a:ext uri="{FF2B5EF4-FFF2-40B4-BE49-F238E27FC236}">
                    <a16:creationId xmlns:a16="http://schemas.microsoft.com/office/drawing/2014/main" id="{C4151A27-B472-B248-9D66-6626DB58661D}"/>
                  </a:ext>
                </a:extLst>
              </p:cNvPr>
              <p:cNvSpPr>
                <a:spLocks/>
              </p:cNvSpPr>
              <p:nvPr/>
            </p:nvSpPr>
            <p:spPr bwMode="auto">
              <a:xfrm>
                <a:off x="1518" y="3722"/>
                <a:ext cx="23" cy="21"/>
              </a:xfrm>
              <a:custGeom>
                <a:avLst/>
                <a:gdLst>
                  <a:gd name="T0" fmla="*/ 1 w 23"/>
                  <a:gd name="T1" fmla="*/ 0 h 21"/>
                  <a:gd name="T2" fmla="*/ 1 w 23"/>
                  <a:gd name="T3" fmla="*/ 0 h 21"/>
                  <a:gd name="T4" fmla="*/ 3 w 23"/>
                  <a:gd name="T5" fmla="*/ 2 h 21"/>
                  <a:gd name="T6" fmla="*/ 3 w 23"/>
                  <a:gd name="T7" fmla="*/ 2 h 21"/>
                  <a:gd name="T8" fmla="*/ 7 w 23"/>
                  <a:gd name="T9" fmla="*/ 3 h 21"/>
                  <a:gd name="T10" fmla="*/ 9 w 23"/>
                  <a:gd name="T11" fmla="*/ 3 h 21"/>
                  <a:gd name="T12" fmla="*/ 9 w 23"/>
                  <a:gd name="T13" fmla="*/ 3 h 21"/>
                  <a:gd name="T14" fmla="*/ 9 w 23"/>
                  <a:gd name="T15" fmla="*/ 2 h 21"/>
                  <a:gd name="T16" fmla="*/ 10 w 23"/>
                  <a:gd name="T17" fmla="*/ 2 h 21"/>
                  <a:gd name="T18" fmla="*/ 10 w 23"/>
                  <a:gd name="T19" fmla="*/ 2 h 21"/>
                  <a:gd name="T20" fmla="*/ 12 w 23"/>
                  <a:gd name="T21" fmla="*/ 3 h 21"/>
                  <a:gd name="T22" fmla="*/ 14 w 23"/>
                  <a:gd name="T23" fmla="*/ 3 h 21"/>
                  <a:gd name="T24" fmla="*/ 16 w 23"/>
                  <a:gd name="T25" fmla="*/ 7 h 21"/>
                  <a:gd name="T26" fmla="*/ 18 w 23"/>
                  <a:gd name="T27" fmla="*/ 5 h 21"/>
                  <a:gd name="T28" fmla="*/ 19 w 23"/>
                  <a:gd name="T29" fmla="*/ 7 h 21"/>
                  <a:gd name="T30" fmla="*/ 19 w 23"/>
                  <a:gd name="T31" fmla="*/ 7 h 21"/>
                  <a:gd name="T32" fmla="*/ 19 w 23"/>
                  <a:gd name="T33" fmla="*/ 9 h 21"/>
                  <a:gd name="T34" fmla="*/ 23 w 23"/>
                  <a:gd name="T35" fmla="*/ 10 h 21"/>
                  <a:gd name="T36" fmla="*/ 23 w 23"/>
                  <a:gd name="T37" fmla="*/ 10 h 21"/>
                  <a:gd name="T38" fmla="*/ 23 w 23"/>
                  <a:gd name="T39" fmla="*/ 12 h 21"/>
                  <a:gd name="T40" fmla="*/ 21 w 23"/>
                  <a:gd name="T41" fmla="*/ 12 h 21"/>
                  <a:gd name="T42" fmla="*/ 21 w 23"/>
                  <a:gd name="T43" fmla="*/ 18 h 21"/>
                  <a:gd name="T44" fmla="*/ 19 w 23"/>
                  <a:gd name="T45" fmla="*/ 19 h 21"/>
                  <a:gd name="T46" fmla="*/ 18 w 23"/>
                  <a:gd name="T47" fmla="*/ 19 h 21"/>
                  <a:gd name="T48" fmla="*/ 18 w 23"/>
                  <a:gd name="T49" fmla="*/ 18 h 21"/>
                  <a:gd name="T50" fmla="*/ 16 w 23"/>
                  <a:gd name="T51" fmla="*/ 18 h 21"/>
                  <a:gd name="T52" fmla="*/ 18 w 23"/>
                  <a:gd name="T53" fmla="*/ 21 h 21"/>
                  <a:gd name="T54" fmla="*/ 16 w 23"/>
                  <a:gd name="T55" fmla="*/ 21 h 21"/>
                  <a:gd name="T56" fmla="*/ 14 w 23"/>
                  <a:gd name="T57" fmla="*/ 19 h 21"/>
                  <a:gd name="T58" fmla="*/ 12 w 23"/>
                  <a:gd name="T59" fmla="*/ 19 h 21"/>
                  <a:gd name="T60" fmla="*/ 10 w 23"/>
                  <a:gd name="T61" fmla="*/ 19 h 21"/>
                  <a:gd name="T62" fmla="*/ 14 w 23"/>
                  <a:gd name="T63" fmla="*/ 19 h 21"/>
                  <a:gd name="T64" fmla="*/ 7 w 23"/>
                  <a:gd name="T65" fmla="*/ 18 h 21"/>
                  <a:gd name="T66" fmla="*/ 5 w 23"/>
                  <a:gd name="T67" fmla="*/ 16 h 21"/>
                  <a:gd name="T68" fmla="*/ 7 w 23"/>
                  <a:gd name="T69" fmla="*/ 10 h 21"/>
                  <a:gd name="T70" fmla="*/ 3 w 23"/>
                  <a:gd name="T71" fmla="*/ 10 h 21"/>
                  <a:gd name="T72" fmla="*/ 1 w 23"/>
                  <a:gd name="T73" fmla="*/ 5 h 21"/>
                  <a:gd name="T74" fmla="*/ 0 w 23"/>
                  <a:gd name="T75" fmla="*/ 2 h 21"/>
                  <a:gd name="T76" fmla="*/ 0 w 23"/>
                  <a:gd name="T77" fmla="*/ 2 h 21"/>
                  <a:gd name="T78" fmla="*/ 1 w 23"/>
                  <a:gd name="T7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1">
                    <a:moveTo>
                      <a:pt x="1" y="0"/>
                    </a:moveTo>
                    <a:lnTo>
                      <a:pt x="1" y="0"/>
                    </a:lnTo>
                    <a:lnTo>
                      <a:pt x="3" y="2"/>
                    </a:lnTo>
                    <a:lnTo>
                      <a:pt x="3" y="2"/>
                    </a:lnTo>
                    <a:lnTo>
                      <a:pt x="7" y="3"/>
                    </a:lnTo>
                    <a:lnTo>
                      <a:pt x="9" y="3"/>
                    </a:lnTo>
                    <a:lnTo>
                      <a:pt x="9" y="3"/>
                    </a:lnTo>
                    <a:lnTo>
                      <a:pt x="9" y="2"/>
                    </a:lnTo>
                    <a:lnTo>
                      <a:pt x="10" y="2"/>
                    </a:lnTo>
                    <a:lnTo>
                      <a:pt x="10" y="2"/>
                    </a:lnTo>
                    <a:lnTo>
                      <a:pt x="12" y="3"/>
                    </a:lnTo>
                    <a:lnTo>
                      <a:pt x="14" y="3"/>
                    </a:lnTo>
                    <a:lnTo>
                      <a:pt x="16" y="7"/>
                    </a:lnTo>
                    <a:lnTo>
                      <a:pt x="18" y="5"/>
                    </a:lnTo>
                    <a:lnTo>
                      <a:pt x="19" y="7"/>
                    </a:lnTo>
                    <a:lnTo>
                      <a:pt x="19" y="7"/>
                    </a:lnTo>
                    <a:lnTo>
                      <a:pt x="19" y="9"/>
                    </a:lnTo>
                    <a:lnTo>
                      <a:pt x="23" y="10"/>
                    </a:lnTo>
                    <a:lnTo>
                      <a:pt x="23" y="10"/>
                    </a:lnTo>
                    <a:lnTo>
                      <a:pt x="23" y="12"/>
                    </a:lnTo>
                    <a:lnTo>
                      <a:pt x="21" y="12"/>
                    </a:lnTo>
                    <a:lnTo>
                      <a:pt x="21" y="18"/>
                    </a:lnTo>
                    <a:lnTo>
                      <a:pt x="19" y="19"/>
                    </a:lnTo>
                    <a:lnTo>
                      <a:pt x="18" y="19"/>
                    </a:lnTo>
                    <a:lnTo>
                      <a:pt x="18" y="18"/>
                    </a:lnTo>
                    <a:lnTo>
                      <a:pt x="16" y="18"/>
                    </a:lnTo>
                    <a:lnTo>
                      <a:pt x="18" y="21"/>
                    </a:lnTo>
                    <a:lnTo>
                      <a:pt x="16" y="21"/>
                    </a:lnTo>
                    <a:lnTo>
                      <a:pt x="14" y="19"/>
                    </a:lnTo>
                    <a:lnTo>
                      <a:pt x="12" y="19"/>
                    </a:lnTo>
                    <a:lnTo>
                      <a:pt x="10" y="19"/>
                    </a:lnTo>
                    <a:lnTo>
                      <a:pt x="14" y="19"/>
                    </a:lnTo>
                    <a:lnTo>
                      <a:pt x="7" y="18"/>
                    </a:lnTo>
                    <a:lnTo>
                      <a:pt x="5" y="16"/>
                    </a:lnTo>
                    <a:lnTo>
                      <a:pt x="7" y="10"/>
                    </a:lnTo>
                    <a:lnTo>
                      <a:pt x="3" y="10"/>
                    </a:lnTo>
                    <a:lnTo>
                      <a:pt x="1" y="5"/>
                    </a:lnTo>
                    <a:lnTo>
                      <a:pt x="0" y="2"/>
                    </a:lnTo>
                    <a:lnTo>
                      <a:pt x="0" y="2"/>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3" name="Freeform 3165">
                <a:extLst>
                  <a:ext uri="{FF2B5EF4-FFF2-40B4-BE49-F238E27FC236}">
                    <a16:creationId xmlns:a16="http://schemas.microsoft.com/office/drawing/2014/main" id="{FDA82879-67EC-D549-9904-67905448A267}"/>
                  </a:ext>
                </a:extLst>
              </p:cNvPr>
              <p:cNvSpPr>
                <a:spLocks/>
              </p:cNvSpPr>
              <p:nvPr/>
            </p:nvSpPr>
            <p:spPr bwMode="auto">
              <a:xfrm>
                <a:off x="1541" y="3734"/>
                <a:ext cx="20" cy="15"/>
              </a:xfrm>
              <a:custGeom>
                <a:avLst/>
                <a:gdLst>
                  <a:gd name="T0" fmla="*/ 5 w 20"/>
                  <a:gd name="T1" fmla="*/ 0 h 15"/>
                  <a:gd name="T2" fmla="*/ 5 w 20"/>
                  <a:gd name="T3" fmla="*/ 0 h 15"/>
                  <a:gd name="T4" fmla="*/ 7 w 20"/>
                  <a:gd name="T5" fmla="*/ 2 h 15"/>
                  <a:gd name="T6" fmla="*/ 7 w 20"/>
                  <a:gd name="T7" fmla="*/ 4 h 15"/>
                  <a:gd name="T8" fmla="*/ 9 w 20"/>
                  <a:gd name="T9" fmla="*/ 4 h 15"/>
                  <a:gd name="T10" fmla="*/ 9 w 20"/>
                  <a:gd name="T11" fmla="*/ 6 h 15"/>
                  <a:gd name="T12" fmla="*/ 9 w 20"/>
                  <a:gd name="T13" fmla="*/ 7 h 15"/>
                  <a:gd name="T14" fmla="*/ 9 w 20"/>
                  <a:gd name="T15" fmla="*/ 7 h 15"/>
                  <a:gd name="T16" fmla="*/ 9 w 20"/>
                  <a:gd name="T17" fmla="*/ 6 h 15"/>
                  <a:gd name="T18" fmla="*/ 11 w 20"/>
                  <a:gd name="T19" fmla="*/ 4 h 15"/>
                  <a:gd name="T20" fmla="*/ 12 w 20"/>
                  <a:gd name="T21" fmla="*/ 6 h 15"/>
                  <a:gd name="T22" fmla="*/ 14 w 20"/>
                  <a:gd name="T23" fmla="*/ 6 h 15"/>
                  <a:gd name="T24" fmla="*/ 14 w 20"/>
                  <a:gd name="T25" fmla="*/ 6 h 15"/>
                  <a:gd name="T26" fmla="*/ 16 w 20"/>
                  <a:gd name="T27" fmla="*/ 11 h 15"/>
                  <a:gd name="T28" fmla="*/ 18 w 20"/>
                  <a:gd name="T29" fmla="*/ 9 h 15"/>
                  <a:gd name="T30" fmla="*/ 18 w 20"/>
                  <a:gd name="T31" fmla="*/ 9 h 15"/>
                  <a:gd name="T32" fmla="*/ 20 w 20"/>
                  <a:gd name="T33" fmla="*/ 11 h 15"/>
                  <a:gd name="T34" fmla="*/ 20 w 20"/>
                  <a:gd name="T35" fmla="*/ 13 h 15"/>
                  <a:gd name="T36" fmla="*/ 18 w 20"/>
                  <a:gd name="T37" fmla="*/ 15 h 15"/>
                  <a:gd name="T38" fmla="*/ 16 w 20"/>
                  <a:gd name="T39" fmla="*/ 15 h 15"/>
                  <a:gd name="T40" fmla="*/ 14 w 20"/>
                  <a:gd name="T41" fmla="*/ 13 h 15"/>
                  <a:gd name="T42" fmla="*/ 9 w 20"/>
                  <a:gd name="T43" fmla="*/ 11 h 15"/>
                  <a:gd name="T44" fmla="*/ 9 w 20"/>
                  <a:gd name="T45" fmla="*/ 13 h 15"/>
                  <a:gd name="T46" fmla="*/ 9 w 20"/>
                  <a:gd name="T47" fmla="*/ 13 h 15"/>
                  <a:gd name="T48" fmla="*/ 9 w 20"/>
                  <a:gd name="T49" fmla="*/ 13 h 15"/>
                  <a:gd name="T50" fmla="*/ 5 w 20"/>
                  <a:gd name="T51" fmla="*/ 13 h 15"/>
                  <a:gd name="T52" fmla="*/ 5 w 20"/>
                  <a:gd name="T53" fmla="*/ 11 h 15"/>
                  <a:gd name="T54" fmla="*/ 3 w 20"/>
                  <a:gd name="T55" fmla="*/ 9 h 15"/>
                  <a:gd name="T56" fmla="*/ 2 w 20"/>
                  <a:gd name="T57" fmla="*/ 9 h 15"/>
                  <a:gd name="T58" fmla="*/ 0 w 20"/>
                  <a:gd name="T59" fmla="*/ 4 h 15"/>
                  <a:gd name="T60" fmla="*/ 2 w 20"/>
                  <a:gd name="T61" fmla="*/ 4 h 15"/>
                  <a:gd name="T62" fmla="*/ 3 w 20"/>
                  <a:gd name="T63" fmla="*/ 2 h 15"/>
                  <a:gd name="T64" fmla="*/ 5 w 20"/>
                  <a:gd name="T65" fmla="*/ 2 h 15"/>
                  <a:gd name="T66" fmla="*/ 5 w 20"/>
                  <a:gd name="T6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15">
                    <a:moveTo>
                      <a:pt x="5" y="0"/>
                    </a:moveTo>
                    <a:lnTo>
                      <a:pt x="5" y="0"/>
                    </a:lnTo>
                    <a:lnTo>
                      <a:pt x="7" y="2"/>
                    </a:lnTo>
                    <a:lnTo>
                      <a:pt x="7" y="4"/>
                    </a:lnTo>
                    <a:lnTo>
                      <a:pt x="9" y="4"/>
                    </a:lnTo>
                    <a:lnTo>
                      <a:pt x="9" y="6"/>
                    </a:lnTo>
                    <a:lnTo>
                      <a:pt x="9" y="7"/>
                    </a:lnTo>
                    <a:lnTo>
                      <a:pt x="9" y="7"/>
                    </a:lnTo>
                    <a:lnTo>
                      <a:pt x="9" y="6"/>
                    </a:lnTo>
                    <a:lnTo>
                      <a:pt x="11" y="4"/>
                    </a:lnTo>
                    <a:lnTo>
                      <a:pt x="12" y="6"/>
                    </a:lnTo>
                    <a:lnTo>
                      <a:pt x="14" y="6"/>
                    </a:lnTo>
                    <a:lnTo>
                      <a:pt x="14" y="6"/>
                    </a:lnTo>
                    <a:lnTo>
                      <a:pt x="16" y="11"/>
                    </a:lnTo>
                    <a:lnTo>
                      <a:pt x="18" y="9"/>
                    </a:lnTo>
                    <a:lnTo>
                      <a:pt x="18" y="9"/>
                    </a:lnTo>
                    <a:lnTo>
                      <a:pt x="20" y="11"/>
                    </a:lnTo>
                    <a:lnTo>
                      <a:pt x="20" y="13"/>
                    </a:lnTo>
                    <a:lnTo>
                      <a:pt x="18" y="15"/>
                    </a:lnTo>
                    <a:lnTo>
                      <a:pt x="16" y="15"/>
                    </a:lnTo>
                    <a:lnTo>
                      <a:pt x="14" y="13"/>
                    </a:lnTo>
                    <a:lnTo>
                      <a:pt x="9" y="11"/>
                    </a:lnTo>
                    <a:lnTo>
                      <a:pt x="9" y="13"/>
                    </a:lnTo>
                    <a:lnTo>
                      <a:pt x="9" y="13"/>
                    </a:lnTo>
                    <a:lnTo>
                      <a:pt x="9" y="13"/>
                    </a:lnTo>
                    <a:lnTo>
                      <a:pt x="5" y="13"/>
                    </a:lnTo>
                    <a:lnTo>
                      <a:pt x="5" y="11"/>
                    </a:lnTo>
                    <a:lnTo>
                      <a:pt x="3" y="9"/>
                    </a:lnTo>
                    <a:lnTo>
                      <a:pt x="2" y="9"/>
                    </a:lnTo>
                    <a:lnTo>
                      <a:pt x="0" y="4"/>
                    </a:lnTo>
                    <a:lnTo>
                      <a:pt x="2" y="4"/>
                    </a:lnTo>
                    <a:lnTo>
                      <a:pt x="3" y="2"/>
                    </a:lnTo>
                    <a:lnTo>
                      <a:pt x="5" y="2"/>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4" name="Freeform 3166">
                <a:extLst>
                  <a:ext uri="{FF2B5EF4-FFF2-40B4-BE49-F238E27FC236}">
                    <a16:creationId xmlns:a16="http://schemas.microsoft.com/office/drawing/2014/main" id="{FDE5F45D-2340-B746-A0F3-21D5A5BB7C59}"/>
                  </a:ext>
                </a:extLst>
              </p:cNvPr>
              <p:cNvSpPr>
                <a:spLocks/>
              </p:cNvSpPr>
              <p:nvPr/>
            </p:nvSpPr>
            <p:spPr bwMode="auto">
              <a:xfrm>
                <a:off x="1541" y="3734"/>
                <a:ext cx="20" cy="15"/>
              </a:xfrm>
              <a:custGeom>
                <a:avLst/>
                <a:gdLst>
                  <a:gd name="T0" fmla="*/ 5 w 20"/>
                  <a:gd name="T1" fmla="*/ 0 h 15"/>
                  <a:gd name="T2" fmla="*/ 5 w 20"/>
                  <a:gd name="T3" fmla="*/ 0 h 15"/>
                  <a:gd name="T4" fmla="*/ 7 w 20"/>
                  <a:gd name="T5" fmla="*/ 2 h 15"/>
                  <a:gd name="T6" fmla="*/ 7 w 20"/>
                  <a:gd name="T7" fmla="*/ 4 h 15"/>
                  <a:gd name="T8" fmla="*/ 9 w 20"/>
                  <a:gd name="T9" fmla="*/ 4 h 15"/>
                  <a:gd name="T10" fmla="*/ 9 w 20"/>
                  <a:gd name="T11" fmla="*/ 6 h 15"/>
                  <a:gd name="T12" fmla="*/ 9 w 20"/>
                  <a:gd name="T13" fmla="*/ 7 h 15"/>
                  <a:gd name="T14" fmla="*/ 9 w 20"/>
                  <a:gd name="T15" fmla="*/ 7 h 15"/>
                  <a:gd name="T16" fmla="*/ 9 w 20"/>
                  <a:gd name="T17" fmla="*/ 6 h 15"/>
                  <a:gd name="T18" fmla="*/ 11 w 20"/>
                  <a:gd name="T19" fmla="*/ 4 h 15"/>
                  <a:gd name="T20" fmla="*/ 12 w 20"/>
                  <a:gd name="T21" fmla="*/ 6 h 15"/>
                  <a:gd name="T22" fmla="*/ 14 w 20"/>
                  <a:gd name="T23" fmla="*/ 6 h 15"/>
                  <a:gd name="T24" fmla="*/ 14 w 20"/>
                  <a:gd name="T25" fmla="*/ 6 h 15"/>
                  <a:gd name="T26" fmla="*/ 16 w 20"/>
                  <a:gd name="T27" fmla="*/ 11 h 15"/>
                  <a:gd name="T28" fmla="*/ 18 w 20"/>
                  <a:gd name="T29" fmla="*/ 9 h 15"/>
                  <a:gd name="T30" fmla="*/ 18 w 20"/>
                  <a:gd name="T31" fmla="*/ 9 h 15"/>
                  <a:gd name="T32" fmla="*/ 20 w 20"/>
                  <a:gd name="T33" fmla="*/ 11 h 15"/>
                  <a:gd name="T34" fmla="*/ 20 w 20"/>
                  <a:gd name="T35" fmla="*/ 13 h 15"/>
                  <a:gd name="T36" fmla="*/ 18 w 20"/>
                  <a:gd name="T37" fmla="*/ 15 h 15"/>
                  <a:gd name="T38" fmla="*/ 16 w 20"/>
                  <a:gd name="T39" fmla="*/ 15 h 15"/>
                  <a:gd name="T40" fmla="*/ 14 w 20"/>
                  <a:gd name="T41" fmla="*/ 13 h 15"/>
                  <a:gd name="T42" fmla="*/ 9 w 20"/>
                  <a:gd name="T43" fmla="*/ 11 h 15"/>
                  <a:gd name="T44" fmla="*/ 9 w 20"/>
                  <a:gd name="T45" fmla="*/ 13 h 15"/>
                  <a:gd name="T46" fmla="*/ 9 w 20"/>
                  <a:gd name="T47" fmla="*/ 13 h 15"/>
                  <a:gd name="T48" fmla="*/ 9 w 20"/>
                  <a:gd name="T49" fmla="*/ 13 h 15"/>
                  <a:gd name="T50" fmla="*/ 5 w 20"/>
                  <a:gd name="T51" fmla="*/ 13 h 15"/>
                  <a:gd name="T52" fmla="*/ 5 w 20"/>
                  <a:gd name="T53" fmla="*/ 11 h 15"/>
                  <a:gd name="T54" fmla="*/ 3 w 20"/>
                  <a:gd name="T55" fmla="*/ 9 h 15"/>
                  <a:gd name="T56" fmla="*/ 2 w 20"/>
                  <a:gd name="T57" fmla="*/ 9 h 15"/>
                  <a:gd name="T58" fmla="*/ 0 w 20"/>
                  <a:gd name="T59" fmla="*/ 4 h 15"/>
                  <a:gd name="T60" fmla="*/ 2 w 20"/>
                  <a:gd name="T61" fmla="*/ 4 h 15"/>
                  <a:gd name="T62" fmla="*/ 3 w 20"/>
                  <a:gd name="T63" fmla="*/ 2 h 15"/>
                  <a:gd name="T64" fmla="*/ 5 w 20"/>
                  <a:gd name="T65" fmla="*/ 2 h 15"/>
                  <a:gd name="T66" fmla="*/ 5 w 20"/>
                  <a:gd name="T6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15">
                    <a:moveTo>
                      <a:pt x="5" y="0"/>
                    </a:moveTo>
                    <a:lnTo>
                      <a:pt x="5" y="0"/>
                    </a:lnTo>
                    <a:lnTo>
                      <a:pt x="7" y="2"/>
                    </a:lnTo>
                    <a:lnTo>
                      <a:pt x="7" y="4"/>
                    </a:lnTo>
                    <a:lnTo>
                      <a:pt x="9" y="4"/>
                    </a:lnTo>
                    <a:lnTo>
                      <a:pt x="9" y="6"/>
                    </a:lnTo>
                    <a:lnTo>
                      <a:pt x="9" y="7"/>
                    </a:lnTo>
                    <a:lnTo>
                      <a:pt x="9" y="7"/>
                    </a:lnTo>
                    <a:lnTo>
                      <a:pt x="9" y="6"/>
                    </a:lnTo>
                    <a:lnTo>
                      <a:pt x="11" y="4"/>
                    </a:lnTo>
                    <a:lnTo>
                      <a:pt x="12" y="6"/>
                    </a:lnTo>
                    <a:lnTo>
                      <a:pt x="14" y="6"/>
                    </a:lnTo>
                    <a:lnTo>
                      <a:pt x="14" y="6"/>
                    </a:lnTo>
                    <a:lnTo>
                      <a:pt x="16" y="11"/>
                    </a:lnTo>
                    <a:lnTo>
                      <a:pt x="18" y="9"/>
                    </a:lnTo>
                    <a:lnTo>
                      <a:pt x="18" y="9"/>
                    </a:lnTo>
                    <a:lnTo>
                      <a:pt x="20" y="11"/>
                    </a:lnTo>
                    <a:lnTo>
                      <a:pt x="20" y="13"/>
                    </a:lnTo>
                    <a:lnTo>
                      <a:pt x="18" y="15"/>
                    </a:lnTo>
                    <a:lnTo>
                      <a:pt x="16" y="15"/>
                    </a:lnTo>
                    <a:lnTo>
                      <a:pt x="14" y="13"/>
                    </a:lnTo>
                    <a:lnTo>
                      <a:pt x="9" y="11"/>
                    </a:lnTo>
                    <a:lnTo>
                      <a:pt x="9" y="13"/>
                    </a:lnTo>
                    <a:lnTo>
                      <a:pt x="9" y="13"/>
                    </a:lnTo>
                    <a:lnTo>
                      <a:pt x="9" y="13"/>
                    </a:lnTo>
                    <a:lnTo>
                      <a:pt x="5" y="13"/>
                    </a:lnTo>
                    <a:lnTo>
                      <a:pt x="5" y="11"/>
                    </a:lnTo>
                    <a:lnTo>
                      <a:pt x="3" y="9"/>
                    </a:lnTo>
                    <a:lnTo>
                      <a:pt x="2" y="9"/>
                    </a:lnTo>
                    <a:lnTo>
                      <a:pt x="0" y="4"/>
                    </a:lnTo>
                    <a:lnTo>
                      <a:pt x="2" y="4"/>
                    </a:lnTo>
                    <a:lnTo>
                      <a:pt x="3" y="2"/>
                    </a:lnTo>
                    <a:lnTo>
                      <a:pt x="5" y="2"/>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5" name="Freeform 3167">
                <a:extLst>
                  <a:ext uri="{FF2B5EF4-FFF2-40B4-BE49-F238E27FC236}">
                    <a16:creationId xmlns:a16="http://schemas.microsoft.com/office/drawing/2014/main" id="{8E2D193D-BBC3-1D4A-9B13-22574051E94C}"/>
                  </a:ext>
                </a:extLst>
              </p:cNvPr>
              <p:cNvSpPr>
                <a:spLocks/>
              </p:cNvSpPr>
              <p:nvPr/>
            </p:nvSpPr>
            <p:spPr bwMode="auto">
              <a:xfrm>
                <a:off x="1562" y="3727"/>
                <a:ext cx="9" cy="20"/>
              </a:xfrm>
              <a:custGeom>
                <a:avLst/>
                <a:gdLst>
                  <a:gd name="T0" fmla="*/ 6 w 9"/>
                  <a:gd name="T1" fmla="*/ 0 h 20"/>
                  <a:gd name="T2" fmla="*/ 7 w 9"/>
                  <a:gd name="T3" fmla="*/ 2 h 20"/>
                  <a:gd name="T4" fmla="*/ 9 w 9"/>
                  <a:gd name="T5" fmla="*/ 14 h 20"/>
                  <a:gd name="T6" fmla="*/ 7 w 9"/>
                  <a:gd name="T7" fmla="*/ 14 h 20"/>
                  <a:gd name="T8" fmla="*/ 6 w 9"/>
                  <a:gd name="T9" fmla="*/ 13 h 20"/>
                  <a:gd name="T10" fmla="*/ 4 w 9"/>
                  <a:gd name="T11" fmla="*/ 11 h 20"/>
                  <a:gd name="T12" fmla="*/ 4 w 9"/>
                  <a:gd name="T13" fmla="*/ 14 h 20"/>
                  <a:gd name="T14" fmla="*/ 6 w 9"/>
                  <a:gd name="T15" fmla="*/ 16 h 20"/>
                  <a:gd name="T16" fmla="*/ 6 w 9"/>
                  <a:gd name="T17" fmla="*/ 18 h 20"/>
                  <a:gd name="T18" fmla="*/ 9 w 9"/>
                  <a:gd name="T19" fmla="*/ 18 h 20"/>
                  <a:gd name="T20" fmla="*/ 9 w 9"/>
                  <a:gd name="T21" fmla="*/ 20 h 20"/>
                  <a:gd name="T22" fmla="*/ 7 w 9"/>
                  <a:gd name="T23" fmla="*/ 20 h 20"/>
                  <a:gd name="T24" fmla="*/ 6 w 9"/>
                  <a:gd name="T25" fmla="*/ 18 h 20"/>
                  <a:gd name="T26" fmla="*/ 2 w 9"/>
                  <a:gd name="T27" fmla="*/ 13 h 20"/>
                  <a:gd name="T28" fmla="*/ 0 w 9"/>
                  <a:gd name="T29" fmla="*/ 9 h 20"/>
                  <a:gd name="T30" fmla="*/ 2 w 9"/>
                  <a:gd name="T31" fmla="*/ 9 h 20"/>
                  <a:gd name="T32" fmla="*/ 4 w 9"/>
                  <a:gd name="T33" fmla="*/ 9 h 20"/>
                  <a:gd name="T34" fmla="*/ 4 w 9"/>
                  <a:gd name="T35" fmla="*/ 7 h 20"/>
                  <a:gd name="T36" fmla="*/ 4 w 9"/>
                  <a:gd name="T37" fmla="*/ 5 h 20"/>
                  <a:gd name="T38" fmla="*/ 4 w 9"/>
                  <a:gd name="T39" fmla="*/ 5 h 20"/>
                  <a:gd name="T40" fmla="*/ 6 w 9"/>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20">
                    <a:moveTo>
                      <a:pt x="6" y="0"/>
                    </a:moveTo>
                    <a:lnTo>
                      <a:pt x="7" y="2"/>
                    </a:lnTo>
                    <a:lnTo>
                      <a:pt x="9" y="14"/>
                    </a:lnTo>
                    <a:lnTo>
                      <a:pt x="7" y="14"/>
                    </a:lnTo>
                    <a:lnTo>
                      <a:pt x="6" y="13"/>
                    </a:lnTo>
                    <a:lnTo>
                      <a:pt x="4" y="11"/>
                    </a:lnTo>
                    <a:lnTo>
                      <a:pt x="4" y="14"/>
                    </a:lnTo>
                    <a:lnTo>
                      <a:pt x="6" y="16"/>
                    </a:lnTo>
                    <a:lnTo>
                      <a:pt x="6" y="18"/>
                    </a:lnTo>
                    <a:lnTo>
                      <a:pt x="9" y="18"/>
                    </a:lnTo>
                    <a:lnTo>
                      <a:pt x="9" y="20"/>
                    </a:lnTo>
                    <a:lnTo>
                      <a:pt x="7" y="20"/>
                    </a:lnTo>
                    <a:lnTo>
                      <a:pt x="6" y="18"/>
                    </a:lnTo>
                    <a:lnTo>
                      <a:pt x="2" y="13"/>
                    </a:lnTo>
                    <a:lnTo>
                      <a:pt x="0" y="9"/>
                    </a:lnTo>
                    <a:lnTo>
                      <a:pt x="2" y="9"/>
                    </a:lnTo>
                    <a:lnTo>
                      <a:pt x="4" y="9"/>
                    </a:lnTo>
                    <a:lnTo>
                      <a:pt x="4" y="7"/>
                    </a:lnTo>
                    <a:lnTo>
                      <a:pt x="4" y="5"/>
                    </a:lnTo>
                    <a:lnTo>
                      <a:pt x="4" y="5"/>
                    </a:lnTo>
                    <a:lnTo>
                      <a:pt x="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6" name="Freeform 3168">
                <a:extLst>
                  <a:ext uri="{FF2B5EF4-FFF2-40B4-BE49-F238E27FC236}">
                    <a16:creationId xmlns:a16="http://schemas.microsoft.com/office/drawing/2014/main" id="{D144292E-96C6-874C-BC49-A656EC2A6573}"/>
                  </a:ext>
                </a:extLst>
              </p:cNvPr>
              <p:cNvSpPr>
                <a:spLocks/>
              </p:cNvSpPr>
              <p:nvPr/>
            </p:nvSpPr>
            <p:spPr bwMode="auto">
              <a:xfrm>
                <a:off x="1562" y="3727"/>
                <a:ext cx="9" cy="20"/>
              </a:xfrm>
              <a:custGeom>
                <a:avLst/>
                <a:gdLst>
                  <a:gd name="T0" fmla="*/ 6 w 9"/>
                  <a:gd name="T1" fmla="*/ 0 h 20"/>
                  <a:gd name="T2" fmla="*/ 7 w 9"/>
                  <a:gd name="T3" fmla="*/ 2 h 20"/>
                  <a:gd name="T4" fmla="*/ 9 w 9"/>
                  <a:gd name="T5" fmla="*/ 14 h 20"/>
                  <a:gd name="T6" fmla="*/ 7 w 9"/>
                  <a:gd name="T7" fmla="*/ 14 h 20"/>
                  <a:gd name="T8" fmla="*/ 6 w 9"/>
                  <a:gd name="T9" fmla="*/ 13 h 20"/>
                  <a:gd name="T10" fmla="*/ 4 w 9"/>
                  <a:gd name="T11" fmla="*/ 11 h 20"/>
                  <a:gd name="T12" fmla="*/ 4 w 9"/>
                  <a:gd name="T13" fmla="*/ 14 h 20"/>
                  <a:gd name="T14" fmla="*/ 6 w 9"/>
                  <a:gd name="T15" fmla="*/ 16 h 20"/>
                  <a:gd name="T16" fmla="*/ 6 w 9"/>
                  <a:gd name="T17" fmla="*/ 18 h 20"/>
                  <a:gd name="T18" fmla="*/ 9 w 9"/>
                  <a:gd name="T19" fmla="*/ 18 h 20"/>
                  <a:gd name="T20" fmla="*/ 9 w 9"/>
                  <a:gd name="T21" fmla="*/ 20 h 20"/>
                  <a:gd name="T22" fmla="*/ 7 w 9"/>
                  <a:gd name="T23" fmla="*/ 20 h 20"/>
                  <a:gd name="T24" fmla="*/ 6 w 9"/>
                  <a:gd name="T25" fmla="*/ 18 h 20"/>
                  <a:gd name="T26" fmla="*/ 2 w 9"/>
                  <a:gd name="T27" fmla="*/ 13 h 20"/>
                  <a:gd name="T28" fmla="*/ 0 w 9"/>
                  <a:gd name="T29" fmla="*/ 9 h 20"/>
                  <a:gd name="T30" fmla="*/ 2 w 9"/>
                  <a:gd name="T31" fmla="*/ 9 h 20"/>
                  <a:gd name="T32" fmla="*/ 4 w 9"/>
                  <a:gd name="T33" fmla="*/ 9 h 20"/>
                  <a:gd name="T34" fmla="*/ 4 w 9"/>
                  <a:gd name="T35" fmla="*/ 7 h 20"/>
                  <a:gd name="T36" fmla="*/ 4 w 9"/>
                  <a:gd name="T37" fmla="*/ 5 h 20"/>
                  <a:gd name="T38" fmla="*/ 4 w 9"/>
                  <a:gd name="T39" fmla="*/ 5 h 20"/>
                  <a:gd name="T40" fmla="*/ 6 w 9"/>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20">
                    <a:moveTo>
                      <a:pt x="6" y="0"/>
                    </a:moveTo>
                    <a:lnTo>
                      <a:pt x="7" y="2"/>
                    </a:lnTo>
                    <a:lnTo>
                      <a:pt x="9" y="14"/>
                    </a:lnTo>
                    <a:lnTo>
                      <a:pt x="7" y="14"/>
                    </a:lnTo>
                    <a:lnTo>
                      <a:pt x="6" y="13"/>
                    </a:lnTo>
                    <a:lnTo>
                      <a:pt x="4" y="11"/>
                    </a:lnTo>
                    <a:lnTo>
                      <a:pt x="4" y="14"/>
                    </a:lnTo>
                    <a:lnTo>
                      <a:pt x="6" y="16"/>
                    </a:lnTo>
                    <a:lnTo>
                      <a:pt x="6" y="18"/>
                    </a:lnTo>
                    <a:lnTo>
                      <a:pt x="9" y="18"/>
                    </a:lnTo>
                    <a:lnTo>
                      <a:pt x="9" y="20"/>
                    </a:lnTo>
                    <a:lnTo>
                      <a:pt x="7" y="20"/>
                    </a:lnTo>
                    <a:lnTo>
                      <a:pt x="6" y="18"/>
                    </a:lnTo>
                    <a:lnTo>
                      <a:pt x="2" y="13"/>
                    </a:lnTo>
                    <a:lnTo>
                      <a:pt x="0" y="9"/>
                    </a:lnTo>
                    <a:lnTo>
                      <a:pt x="2" y="9"/>
                    </a:lnTo>
                    <a:lnTo>
                      <a:pt x="4" y="9"/>
                    </a:lnTo>
                    <a:lnTo>
                      <a:pt x="4" y="7"/>
                    </a:lnTo>
                    <a:lnTo>
                      <a:pt x="4" y="5"/>
                    </a:lnTo>
                    <a:lnTo>
                      <a:pt x="4" y="5"/>
                    </a:lnTo>
                    <a:lnTo>
                      <a:pt x="6"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7" name="Freeform 3169">
                <a:extLst>
                  <a:ext uri="{FF2B5EF4-FFF2-40B4-BE49-F238E27FC236}">
                    <a16:creationId xmlns:a16="http://schemas.microsoft.com/office/drawing/2014/main" id="{479195A9-FAC1-FF40-BFB2-DF16E48E1D7B}"/>
                  </a:ext>
                </a:extLst>
              </p:cNvPr>
              <p:cNvSpPr>
                <a:spLocks/>
              </p:cNvSpPr>
              <p:nvPr/>
            </p:nvSpPr>
            <p:spPr bwMode="auto">
              <a:xfrm>
                <a:off x="1561" y="3766"/>
                <a:ext cx="3" cy="6"/>
              </a:xfrm>
              <a:custGeom>
                <a:avLst/>
                <a:gdLst>
                  <a:gd name="T0" fmla="*/ 0 w 3"/>
                  <a:gd name="T1" fmla="*/ 4 h 6"/>
                  <a:gd name="T2" fmla="*/ 0 w 3"/>
                  <a:gd name="T3" fmla="*/ 2 h 6"/>
                  <a:gd name="T4" fmla="*/ 0 w 3"/>
                  <a:gd name="T5" fmla="*/ 2 h 6"/>
                  <a:gd name="T6" fmla="*/ 1 w 3"/>
                  <a:gd name="T7" fmla="*/ 0 h 6"/>
                  <a:gd name="T8" fmla="*/ 3 w 3"/>
                  <a:gd name="T9" fmla="*/ 0 h 6"/>
                  <a:gd name="T10" fmla="*/ 3 w 3"/>
                  <a:gd name="T11" fmla="*/ 2 h 6"/>
                  <a:gd name="T12" fmla="*/ 3 w 3"/>
                  <a:gd name="T13" fmla="*/ 4 h 6"/>
                  <a:gd name="T14" fmla="*/ 3 w 3"/>
                  <a:gd name="T15" fmla="*/ 4 h 6"/>
                  <a:gd name="T16" fmla="*/ 1 w 3"/>
                  <a:gd name="T17" fmla="*/ 6 h 6"/>
                  <a:gd name="T18" fmla="*/ 0 w 3"/>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0" y="4"/>
                    </a:moveTo>
                    <a:lnTo>
                      <a:pt x="0" y="2"/>
                    </a:lnTo>
                    <a:lnTo>
                      <a:pt x="0" y="2"/>
                    </a:lnTo>
                    <a:lnTo>
                      <a:pt x="1" y="0"/>
                    </a:lnTo>
                    <a:lnTo>
                      <a:pt x="3" y="0"/>
                    </a:lnTo>
                    <a:lnTo>
                      <a:pt x="3" y="2"/>
                    </a:lnTo>
                    <a:lnTo>
                      <a:pt x="3" y="4"/>
                    </a:lnTo>
                    <a:lnTo>
                      <a:pt x="3" y="4"/>
                    </a:lnTo>
                    <a:lnTo>
                      <a:pt x="1" y="6"/>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8" name="Freeform 3170">
                <a:extLst>
                  <a:ext uri="{FF2B5EF4-FFF2-40B4-BE49-F238E27FC236}">
                    <a16:creationId xmlns:a16="http://schemas.microsoft.com/office/drawing/2014/main" id="{9F7B2D91-CF85-964F-A8F3-DD2E912DC304}"/>
                  </a:ext>
                </a:extLst>
              </p:cNvPr>
              <p:cNvSpPr>
                <a:spLocks/>
              </p:cNvSpPr>
              <p:nvPr/>
            </p:nvSpPr>
            <p:spPr bwMode="auto">
              <a:xfrm>
                <a:off x="1561" y="3766"/>
                <a:ext cx="3" cy="6"/>
              </a:xfrm>
              <a:custGeom>
                <a:avLst/>
                <a:gdLst>
                  <a:gd name="T0" fmla="*/ 0 w 3"/>
                  <a:gd name="T1" fmla="*/ 4 h 6"/>
                  <a:gd name="T2" fmla="*/ 0 w 3"/>
                  <a:gd name="T3" fmla="*/ 2 h 6"/>
                  <a:gd name="T4" fmla="*/ 0 w 3"/>
                  <a:gd name="T5" fmla="*/ 2 h 6"/>
                  <a:gd name="T6" fmla="*/ 1 w 3"/>
                  <a:gd name="T7" fmla="*/ 0 h 6"/>
                  <a:gd name="T8" fmla="*/ 3 w 3"/>
                  <a:gd name="T9" fmla="*/ 0 h 6"/>
                  <a:gd name="T10" fmla="*/ 3 w 3"/>
                  <a:gd name="T11" fmla="*/ 2 h 6"/>
                  <a:gd name="T12" fmla="*/ 3 w 3"/>
                  <a:gd name="T13" fmla="*/ 4 h 6"/>
                  <a:gd name="T14" fmla="*/ 3 w 3"/>
                  <a:gd name="T15" fmla="*/ 4 h 6"/>
                  <a:gd name="T16" fmla="*/ 1 w 3"/>
                  <a:gd name="T17" fmla="*/ 6 h 6"/>
                  <a:gd name="T18" fmla="*/ 0 w 3"/>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0" y="4"/>
                    </a:moveTo>
                    <a:lnTo>
                      <a:pt x="0" y="2"/>
                    </a:lnTo>
                    <a:lnTo>
                      <a:pt x="0" y="2"/>
                    </a:lnTo>
                    <a:lnTo>
                      <a:pt x="1" y="0"/>
                    </a:lnTo>
                    <a:lnTo>
                      <a:pt x="3" y="0"/>
                    </a:lnTo>
                    <a:lnTo>
                      <a:pt x="3" y="2"/>
                    </a:lnTo>
                    <a:lnTo>
                      <a:pt x="3" y="4"/>
                    </a:lnTo>
                    <a:lnTo>
                      <a:pt x="3" y="4"/>
                    </a:lnTo>
                    <a:lnTo>
                      <a:pt x="1" y="6"/>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29" name="Freeform 3171">
                <a:extLst>
                  <a:ext uri="{FF2B5EF4-FFF2-40B4-BE49-F238E27FC236}">
                    <a16:creationId xmlns:a16="http://schemas.microsoft.com/office/drawing/2014/main" id="{A75D42B3-BED0-ED49-B29E-8041F46DF167}"/>
                  </a:ext>
                </a:extLst>
              </p:cNvPr>
              <p:cNvSpPr>
                <a:spLocks/>
              </p:cNvSpPr>
              <p:nvPr/>
            </p:nvSpPr>
            <p:spPr bwMode="auto">
              <a:xfrm>
                <a:off x="1566" y="3770"/>
                <a:ext cx="5" cy="4"/>
              </a:xfrm>
              <a:custGeom>
                <a:avLst/>
                <a:gdLst>
                  <a:gd name="T0" fmla="*/ 5 w 5"/>
                  <a:gd name="T1" fmla="*/ 4 h 4"/>
                  <a:gd name="T2" fmla="*/ 3 w 5"/>
                  <a:gd name="T3" fmla="*/ 4 h 4"/>
                  <a:gd name="T4" fmla="*/ 2 w 5"/>
                  <a:gd name="T5" fmla="*/ 4 h 4"/>
                  <a:gd name="T6" fmla="*/ 2 w 5"/>
                  <a:gd name="T7" fmla="*/ 2 h 4"/>
                  <a:gd name="T8" fmla="*/ 0 w 5"/>
                  <a:gd name="T9" fmla="*/ 0 h 4"/>
                  <a:gd name="T10" fmla="*/ 2 w 5"/>
                  <a:gd name="T11" fmla="*/ 0 h 4"/>
                  <a:gd name="T12" fmla="*/ 3 w 5"/>
                  <a:gd name="T13" fmla="*/ 0 h 4"/>
                  <a:gd name="T14" fmla="*/ 5 w 5"/>
                  <a:gd name="T15" fmla="*/ 0 h 4"/>
                  <a:gd name="T16" fmla="*/ 5 w 5"/>
                  <a:gd name="T17" fmla="*/ 2 h 4"/>
                  <a:gd name="T18" fmla="*/ 5 w 5"/>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5" y="4"/>
                    </a:moveTo>
                    <a:lnTo>
                      <a:pt x="3" y="4"/>
                    </a:lnTo>
                    <a:lnTo>
                      <a:pt x="2" y="4"/>
                    </a:lnTo>
                    <a:lnTo>
                      <a:pt x="2" y="2"/>
                    </a:lnTo>
                    <a:lnTo>
                      <a:pt x="0" y="0"/>
                    </a:lnTo>
                    <a:lnTo>
                      <a:pt x="2" y="0"/>
                    </a:lnTo>
                    <a:lnTo>
                      <a:pt x="3" y="0"/>
                    </a:lnTo>
                    <a:lnTo>
                      <a:pt x="5" y="0"/>
                    </a:lnTo>
                    <a:lnTo>
                      <a:pt x="5" y="2"/>
                    </a:lnTo>
                    <a:lnTo>
                      <a:pt x="5"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0" name="Freeform 3172">
                <a:extLst>
                  <a:ext uri="{FF2B5EF4-FFF2-40B4-BE49-F238E27FC236}">
                    <a16:creationId xmlns:a16="http://schemas.microsoft.com/office/drawing/2014/main" id="{D34B5F01-3936-3640-8C02-5885F9284A30}"/>
                  </a:ext>
                </a:extLst>
              </p:cNvPr>
              <p:cNvSpPr>
                <a:spLocks/>
              </p:cNvSpPr>
              <p:nvPr/>
            </p:nvSpPr>
            <p:spPr bwMode="auto">
              <a:xfrm>
                <a:off x="1566" y="3770"/>
                <a:ext cx="5" cy="4"/>
              </a:xfrm>
              <a:custGeom>
                <a:avLst/>
                <a:gdLst>
                  <a:gd name="T0" fmla="*/ 5 w 5"/>
                  <a:gd name="T1" fmla="*/ 4 h 4"/>
                  <a:gd name="T2" fmla="*/ 3 w 5"/>
                  <a:gd name="T3" fmla="*/ 4 h 4"/>
                  <a:gd name="T4" fmla="*/ 2 w 5"/>
                  <a:gd name="T5" fmla="*/ 4 h 4"/>
                  <a:gd name="T6" fmla="*/ 2 w 5"/>
                  <a:gd name="T7" fmla="*/ 2 h 4"/>
                  <a:gd name="T8" fmla="*/ 0 w 5"/>
                  <a:gd name="T9" fmla="*/ 0 h 4"/>
                  <a:gd name="T10" fmla="*/ 2 w 5"/>
                  <a:gd name="T11" fmla="*/ 0 h 4"/>
                  <a:gd name="T12" fmla="*/ 3 w 5"/>
                  <a:gd name="T13" fmla="*/ 0 h 4"/>
                  <a:gd name="T14" fmla="*/ 5 w 5"/>
                  <a:gd name="T15" fmla="*/ 0 h 4"/>
                  <a:gd name="T16" fmla="*/ 5 w 5"/>
                  <a:gd name="T17" fmla="*/ 2 h 4"/>
                  <a:gd name="T18" fmla="*/ 5 w 5"/>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5" y="4"/>
                    </a:moveTo>
                    <a:lnTo>
                      <a:pt x="3" y="4"/>
                    </a:lnTo>
                    <a:lnTo>
                      <a:pt x="2" y="4"/>
                    </a:lnTo>
                    <a:lnTo>
                      <a:pt x="2" y="2"/>
                    </a:lnTo>
                    <a:lnTo>
                      <a:pt x="0" y="0"/>
                    </a:lnTo>
                    <a:lnTo>
                      <a:pt x="2" y="0"/>
                    </a:lnTo>
                    <a:lnTo>
                      <a:pt x="3" y="0"/>
                    </a:lnTo>
                    <a:lnTo>
                      <a:pt x="5" y="0"/>
                    </a:lnTo>
                    <a:lnTo>
                      <a:pt x="5" y="2"/>
                    </a:lnTo>
                    <a:lnTo>
                      <a:pt x="5"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1" name="Freeform 3173">
                <a:extLst>
                  <a:ext uri="{FF2B5EF4-FFF2-40B4-BE49-F238E27FC236}">
                    <a16:creationId xmlns:a16="http://schemas.microsoft.com/office/drawing/2014/main" id="{11652AF4-2652-E346-A4FF-474C5F9D1B20}"/>
                  </a:ext>
                </a:extLst>
              </p:cNvPr>
              <p:cNvSpPr>
                <a:spLocks/>
              </p:cNvSpPr>
              <p:nvPr/>
            </p:nvSpPr>
            <p:spPr bwMode="auto">
              <a:xfrm>
                <a:off x="1578" y="3765"/>
                <a:ext cx="13" cy="3"/>
              </a:xfrm>
              <a:custGeom>
                <a:avLst/>
                <a:gdLst>
                  <a:gd name="T0" fmla="*/ 13 w 13"/>
                  <a:gd name="T1" fmla="*/ 1 h 3"/>
                  <a:gd name="T2" fmla="*/ 13 w 13"/>
                  <a:gd name="T3" fmla="*/ 1 h 3"/>
                  <a:gd name="T4" fmla="*/ 2 w 13"/>
                  <a:gd name="T5" fmla="*/ 3 h 3"/>
                  <a:gd name="T6" fmla="*/ 2 w 13"/>
                  <a:gd name="T7" fmla="*/ 3 h 3"/>
                  <a:gd name="T8" fmla="*/ 0 w 13"/>
                  <a:gd name="T9" fmla="*/ 1 h 3"/>
                  <a:gd name="T10" fmla="*/ 0 w 13"/>
                  <a:gd name="T11" fmla="*/ 0 h 3"/>
                  <a:gd name="T12" fmla="*/ 2 w 13"/>
                  <a:gd name="T13" fmla="*/ 0 h 3"/>
                  <a:gd name="T14" fmla="*/ 2 w 13"/>
                  <a:gd name="T15" fmla="*/ 0 h 3"/>
                  <a:gd name="T16" fmla="*/ 6 w 13"/>
                  <a:gd name="T17" fmla="*/ 0 h 3"/>
                  <a:gd name="T18" fmla="*/ 11 w 13"/>
                  <a:gd name="T19" fmla="*/ 0 h 3"/>
                  <a:gd name="T20" fmla="*/ 13 w 1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
                    <a:moveTo>
                      <a:pt x="13" y="1"/>
                    </a:moveTo>
                    <a:lnTo>
                      <a:pt x="13" y="1"/>
                    </a:lnTo>
                    <a:lnTo>
                      <a:pt x="2" y="3"/>
                    </a:lnTo>
                    <a:lnTo>
                      <a:pt x="2" y="3"/>
                    </a:lnTo>
                    <a:lnTo>
                      <a:pt x="0" y="1"/>
                    </a:lnTo>
                    <a:lnTo>
                      <a:pt x="0" y="0"/>
                    </a:lnTo>
                    <a:lnTo>
                      <a:pt x="2" y="0"/>
                    </a:lnTo>
                    <a:lnTo>
                      <a:pt x="2" y="0"/>
                    </a:lnTo>
                    <a:lnTo>
                      <a:pt x="6" y="0"/>
                    </a:lnTo>
                    <a:lnTo>
                      <a:pt x="11" y="0"/>
                    </a:lnTo>
                    <a:lnTo>
                      <a:pt x="13"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2" name="Freeform 3174">
                <a:extLst>
                  <a:ext uri="{FF2B5EF4-FFF2-40B4-BE49-F238E27FC236}">
                    <a16:creationId xmlns:a16="http://schemas.microsoft.com/office/drawing/2014/main" id="{C7A4C636-9D15-D548-B408-B419620DC566}"/>
                  </a:ext>
                </a:extLst>
              </p:cNvPr>
              <p:cNvSpPr>
                <a:spLocks/>
              </p:cNvSpPr>
              <p:nvPr/>
            </p:nvSpPr>
            <p:spPr bwMode="auto">
              <a:xfrm>
                <a:off x="1578" y="3765"/>
                <a:ext cx="13" cy="3"/>
              </a:xfrm>
              <a:custGeom>
                <a:avLst/>
                <a:gdLst>
                  <a:gd name="T0" fmla="*/ 13 w 13"/>
                  <a:gd name="T1" fmla="*/ 1 h 3"/>
                  <a:gd name="T2" fmla="*/ 13 w 13"/>
                  <a:gd name="T3" fmla="*/ 1 h 3"/>
                  <a:gd name="T4" fmla="*/ 2 w 13"/>
                  <a:gd name="T5" fmla="*/ 3 h 3"/>
                  <a:gd name="T6" fmla="*/ 2 w 13"/>
                  <a:gd name="T7" fmla="*/ 3 h 3"/>
                  <a:gd name="T8" fmla="*/ 0 w 13"/>
                  <a:gd name="T9" fmla="*/ 1 h 3"/>
                  <a:gd name="T10" fmla="*/ 0 w 13"/>
                  <a:gd name="T11" fmla="*/ 0 h 3"/>
                  <a:gd name="T12" fmla="*/ 2 w 13"/>
                  <a:gd name="T13" fmla="*/ 0 h 3"/>
                  <a:gd name="T14" fmla="*/ 2 w 13"/>
                  <a:gd name="T15" fmla="*/ 0 h 3"/>
                  <a:gd name="T16" fmla="*/ 6 w 13"/>
                  <a:gd name="T17" fmla="*/ 0 h 3"/>
                  <a:gd name="T18" fmla="*/ 11 w 13"/>
                  <a:gd name="T19" fmla="*/ 0 h 3"/>
                  <a:gd name="T20" fmla="*/ 13 w 1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
                    <a:moveTo>
                      <a:pt x="13" y="1"/>
                    </a:moveTo>
                    <a:lnTo>
                      <a:pt x="13" y="1"/>
                    </a:lnTo>
                    <a:lnTo>
                      <a:pt x="2" y="3"/>
                    </a:lnTo>
                    <a:lnTo>
                      <a:pt x="2" y="3"/>
                    </a:lnTo>
                    <a:lnTo>
                      <a:pt x="0" y="1"/>
                    </a:lnTo>
                    <a:lnTo>
                      <a:pt x="0" y="0"/>
                    </a:lnTo>
                    <a:lnTo>
                      <a:pt x="2" y="0"/>
                    </a:lnTo>
                    <a:lnTo>
                      <a:pt x="2" y="0"/>
                    </a:lnTo>
                    <a:lnTo>
                      <a:pt x="6" y="0"/>
                    </a:lnTo>
                    <a:lnTo>
                      <a:pt x="11" y="0"/>
                    </a:lnTo>
                    <a:lnTo>
                      <a:pt x="13"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3" name="Freeform 3175">
                <a:extLst>
                  <a:ext uri="{FF2B5EF4-FFF2-40B4-BE49-F238E27FC236}">
                    <a16:creationId xmlns:a16="http://schemas.microsoft.com/office/drawing/2014/main" id="{0C0FB66B-C5C7-F842-BEDE-3D7A85F73E1D}"/>
                  </a:ext>
                </a:extLst>
              </p:cNvPr>
              <p:cNvSpPr>
                <a:spLocks/>
              </p:cNvSpPr>
              <p:nvPr/>
            </p:nvSpPr>
            <p:spPr bwMode="auto">
              <a:xfrm>
                <a:off x="1577" y="3766"/>
                <a:ext cx="34" cy="20"/>
              </a:xfrm>
              <a:custGeom>
                <a:avLst/>
                <a:gdLst>
                  <a:gd name="T0" fmla="*/ 0 w 34"/>
                  <a:gd name="T1" fmla="*/ 6 h 20"/>
                  <a:gd name="T2" fmla="*/ 1 w 34"/>
                  <a:gd name="T3" fmla="*/ 4 h 20"/>
                  <a:gd name="T4" fmla="*/ 23 w 34"/>
                  <a:gd name="T5" fmla="*/ 0 h 20"/>
                  <a:gd name="T6" fmla="*/ 25 w 34"/>
                  <a:gd name="T7" fmla="*/ 0 h 20"/>
                  <a:gd name="T8" fmla="*/ 26 w 34"/>
                  <a:gd name="T9" fmla="*/ 2 h 20"/>
                  <a:gd name="T10" fmla="*/ 28 w 34"/>
                  <a:gd name="T11" fmla="*/ 4 h 20"/>
                  <a:gd name="T12" fmla="*/ 25 w 34"/>
                  <a:gd name="T13" fmla="*/ 4 h 20"/>
                  <a:gd name="T14" fmla="*/ 23 w 34"/>
                  <a:gd name="T15" fmla="*/ 4 h 20"/>
                  <a:gd name="T16" fmla="*/ 17 w 34"/>
                  <a:gd name="T17" fmla="*/ 2 h 20"/>
                  <a:gd name="T18" fmla="*/ 17 w 34"/>
                  <a:gd name="T19" fmla="*/ 4 h 20"/>
                  <a:gd name="T20" fmla="*/ 21 w 34"/>
                  <a:gd name="T21" fmla="*/ 6 h 20"/>
                  <a:gd name="T22" fmla="*/ 26 w 34"/>
                  <a:gd name="T23" fmla="*/ 6 h 20"/>
                  <a:gd name="T24" fmla="*/ 28 w 34"/>
                  <a:gd name="T25" fmla="*/ 8 h 20"/>
                  <a:gd name="T26" fmla="*/ 28 w 34"/>
                  <a:gd name="T27" fmla="*/ 8 h 20"/>
                  <a:gd name="T28" fmla="*/ 30 w 34"/>
                  <a:gd name="T29" fmla="*/ 9 h 20"/>
                  <a:gd name="T30" fmla="*/ 25 w 34"/>
                  <a:gd name="T31" fmla="*/ 9 h 20"/>
                  <a:gd name="T32" fmla="*/ 23 w 34"/>
                  <a:gd name="T33" fmla="*/ 9 h 20"/>
                  <a:gd name="T34" fmla="*/ 23 w 34"/>
                  <a:gd name="T35" fmla="*/ 11 h 20"/>
                  <a:gd name="T36" fmla="*/ 28 w 34"/>
                  <a:gd name="T37" fmla="*/ 11 h 20"/>
                  <a:gd name="T38" fmla="*/ 30 w 34"/>
                  <a:gd name="T39" fmla="*/ 13 h 20"/>
                  <a:gd name="T40" fmla="*/ 30 w 34"/>
                  <a:gd name="T41" fmla="*/ 15 h 20"/>
                  <a:gd name="T42" fmla="*/ 32 w 34"/>
                  <a:gd name="T43" fmla="*/ 15 h 20"/>
                  <a:gd name="T44" fmla="*/ 32 w 34"/>
                  <a:gd name="T45" fmla="*/ 18 h 20"/>
                  <a:gd name="T46" fmla="*/ 34 w 34"/>
                  <a:gd name="T47" fmla="*/ 20 h 20"/>
                  <a:gd name="T48" fmla="*/ 34 w 34"/>
                  <a:gd name="T49" fmla="*/ 20 h 20"/>
                  <a:gd name="T50" fmla="*/ 32 w 34"/>
                  <a:gd name="T51" fmla="*/ 20 h 20"/>
                  <a:gd name="T52" fmla="*/ 30 w 34"/>
                  <a:gd name="T53" fmla="*/ 18 h 20"/>
                  <a:gd name="T54" fmla="*/ 30 w 34"/>
                  <a:gd name="T55" fmla="*/ 18 h 20"/>
                  <a:gd name="T56" fmla="*/ 30 w 34"/>
                  <a:gd name="T57" fmla="*/ 15 h 20"/>
                  <a:gd name="T58" fmla="*/ 28 w 34"/>
                  <a:gd name="T59" fmla="*/ 15 h 20"/>
                  <a:gd name="T60" fmla="*/ 26 w 34"/>
                  <a:gd name="T61" fmla="*/ 13 h 20"/>
                  <a:gd name="T62" fmla="*/ 21 w 34"/>
                  <a:gd name="T63" fmla="*/ 15 h 20"/>
                  <a:gd name="T64" fmla="*/ 19 w 34"/>
                  <a:gd name="T65" fmla="*/ 13 h 20"/>
                  <a:gd name="T66" fmla="*/ 19 w 34"/>
                  <a:gd name="T67" fmla="*/ 11 h 20"/>
                  <a:gd name="T68" fmla="*/ 17 w 34"/>
                  <a:gd name="T69" fmla="*/ 9 h 20"/>
                  <a:gd name="T70" fmla="*/ 17 w 34"/>
                  <a:gd name="T71" fmla="*/ 9 h 20"/>
                  <a:gd name="T72" fmla="*/ 16 w 34"/>
                  <a:gd name="T73" fmla="*/ 8 h 20"/>
                  <a:gd name="T74" fmla="*/ 12 w 34"/>
                  <a:gd name="T75" fmla="*/ 8 h 20"/>
                  <a:gd name="T76" fmla="*/ 10 w 34"/>
                  <a:gd name="T77" fmla="*/ 9 h 20"/>
                  <a:gd name="T78" fmla="*/ 12 w 34"/>
                  <a:gd name="T79" fmla="*/ 11 h 20"/>
                  <a:gd name="T80" fmla="*/ 16 w 34"/>
                  <a:gd name="T81" fmla="*/ 16 h 20"/>
                  <a:gd name="T82" fmla="*/ 10 w 34"/>
                  <a:gd name="T83" fmla="*/ 15 h 20"/>
                  <a:gd name="T84" fmla="*/ 9 w 34"/>
                  <a:gd name="T85" fmla="*/ 15 h 20"/>
                  <a:gd name="T86" fmla="*/ 9 w 34"/>
                  <a:gd name="T87" fmla="*/ 13 h 20"/>
                  <a:gd name="T88" fmla="*/ 5 w 34"/>
                  <a:gd name="T89" fmla="*/ 11 h 20"/>
                  <a:gd name="T90" fmla="*/ 7 w 34"/>
                  <a:gd name="T91" fmla="*/ 9 h 20"/>
                  <a:gd name="T92" fmla="*/ 10 w 34"/>
                  <a:gd name="T93" fmla="*/ 8 h 20"/>
                  <a:gd name="T94" fmla="*/ 10 w 34"/>
                  <a:gd name="T95" fmla="*/ 8 h 20"/>
                  <a:gd name="T96" fmla="*/ 10 w 34"/>
                  <a:gd name="T97" fmla="*/ 6 h 20"/>
                  <a:gd name="T98" fmla="*/ 9 w 34"/>
                  <a:gd name="T99" fmla="*/ 8 h 20"/>
                  <a:gd name="T100" fmla="*/ 7 w 34"/>
                  <a:gd name="T101" fmla="*/ 8 h 20"/>
                  <a:gd name="T102" fmla="*/ 1 w 34"/>
                  <a:gd name="T103" fmla="*/ 9 h 20"/>
                  <a:gd name="T104" fmla="*/ 0 w 34"/>
                  <a:gd name="T105" fmla="*/ 8 h 20"/>
                  <a:gd name="T106" fmla="*/ 0 w 34"/>
                  <a:gd name="T107" fmla="*/ 6 h 20"/>
                  <a:gd name="T108" fmla="*/ 0 w 34"/>
                  <a:gd name="T10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20">
                    <a:moveTo>
                      <a:pt x="0" y="6"/>
                    </a:moveTo>
                    <a:lnTo>
                      <a:pt x="1" y="4"/>
                    </a:lnTo>
                    <a:lnTo>
                      <a:pt x="23" y="0"/>
                    </a:lnTo>
                    <a:lnTo>
                      <a:pt x="25" y="0"/>
                    </a:lnTo>
                    <a:lnTo>
                      <a:pt x="26" y="2"/>
                    </a:lnTo>
                    <a:lnTo>
                      <a:pt x="28" y="4"/>
                    </a:lnTo>
                    <a:lnTo>
                      <a:pt x="25" y="4"/>
                    </a:lnTo>
                    <a:lnTo>
                      <a:pt x="23" y="4"/>
                    </a:lnTo>
                    <a:lnTo>
                      <a:pt x="17" y="2"/>
                    </a:lnTo>
                    <a:lnTo>
                      <a:pt x="17" y="4"/>
                    </a:lnTo>
                    <a:lnTo>
                      <a:pt x="21" y="6"/>
                    </a:lnTo>
                    <a:lnTo>
                      <a:pt x="26" y="6"/>
                    </a:lnTo>
                    <a:lnTo>
                      <a:pt x="28" y="8"/>
                    </a:lnTo>
                    <a:lnTo>
                      <a:pt x="28" y="8"/>
                    </a:lnTo>
                    <a:lnTo>
                      <a:pt x="30" y="9"/>
                    </a:lnTo>
                    <a:lnTo>
                      <a:pt x="25" y="9"/>
                    </a:lnTo>
                    <a:lnTo>
                      <a:pt x="23" y="9"/>
                    </a:lnTo>
                    <a:lnTo>
                      <a:pt x="23" y="11"/>
                    </a:lnTo>
                    <a:lnTo>
                      <a:pt x="28" y="11"/>
                    </a:lnTo>
                    <a:lnTo>
                      <a:pt x="30" y="13"/>
                    </a:lnTo>
                    <a:lnTo>
                      <a:pt x="30" y="15"/>
                    </a:lnTo>
                    <a:lnTo>
                      <a:pt x="32" y="15"/>
                    </a:lnTo>
                    <a:lnTo>
                      <a:pt x="32" y="18"/>
                    </a:lnTo>
                    <a:lnTo>
                      <a:pt x="34" y="20"/>
                    </a:lnTo>
                    <a:lnTo>
                      <a:pt x="34" y="20"/>
                    </a:lnTo>
                    <a:lnTo>
                      <a:pt x="32" y="20"/>
                    </a:lnTo>
                    <a:lnTo>
                      <a:pt x="30" y="18"/>
                    </a:lnTo>
                    <a:lnTo>
                      <a:pt x="30" y="18"/>
                    </a:lnTo>
                    <a:lnTo>
                      <a:pt x="30" y="15"/>
                    </a:lnTo>
                    <a:lnTo>
                      <a:pt x="28" y="15"/>
                    </a:lnTo>
                    <a:lnTo>
                      <a:pt x="26" y="13"/>
                    </a:lnTo>
                    <a:lnTo>
                      <a:pt x="21" y="15"/>
                    </a:lnTo>
                    <a:lnTo>
                      <a:pt x="19" y="13"/>
                    </a:lnTo>
                    <a:lnTo>
                      <a:pt x="19" y="11"/>
                    </a:lnTo>
                    <a:lnTo>
                      <a:pt x="17" y="9"/>
                    </a:lnTo>
                    <a:lnTo>
                      <a:pt x="17" y="9"/>
                    </a:lnTo>
                    <a:lnTo>
                      <a:pt x="16" y="8"/>
                    </a:lnTo>
                    <a:lnTo>
                      <a:pt x="12" y="8"/>
                    </a:lnTo>
                    <a:lnTo>
                      <a:pt x="10" y="9"/>
                    </a:lnTo>
                    <a:lnTo>
                      <a:pt x="12" y="11"/>
                    </a:lnTo>
                    <a:lnTo>
                      <a:pt x="16" y="16"/>
                    </a:lnTo>
                    <a:lnTo>
                      <a:pt x="10" y="15"/>
                    </a:lnTo>
                    <a:lnTo>
                      <a:pt x="9" y="15"/>
                    </a:lnTo>
                    <a:lnTo>
                      <a:pt x="9" y="13"/>
                    </a:lnTo>
                    <a:lnTo>
                      <a:pt x="5" y="11"/>
                    </a:lnTo>
                    <a:lnTo>
                      <a:pt x="7" y="9"/>
                    </a:lnTo>
                    <a:lnTo>
                      <a:pt x="10" y="8"/>
                    </a:lnTo>
                    <a:lnTo>
                      <a:pt x="10" y="8"/>
                    </a:lnTo>
                    <a:lnTo>
                      <a:pt x="10" y="6"/>
                    </a:lnTo>
                    <a:lnTo>
                      <a:pt x="9" y="8"/>
                    </a:lnTo>
                    <a:lnTo>
                      <a:pt x="7" y="8"/>
                    </a:lnTo>
                    <a:lnTo>
                      <a:pt x="1" y="9"/>
                    </a:lnTo>
                    <a:lnTo>
                      <a:pt x="0" y="8"/>
                    </a:lnTo>
                    <a:lnTo>
                      <a:pt x="0" y="6"/>
                    </a:lnTo>
                    <a:lnTo>
                      <a:pt x="0"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4" name="Freeform 3176">
                <a:extLst>
                  <a:ext uri="{FF2B5EF4-FFF2-40B4-BE49-F238E27FC236}">
                    <a16:creationId xmlns:a16="http://schemas.microsoft.com/office/drawing/2014/main" id="{02ABACC3-CD1C-6D43-A8BB-ABC8FD8C2C8C}"/>
                  </a:ext>
                </a:extLst>
              </p:cNvPr>
              <p:cNvSpPr>
                <a:spLocks/>
              </p:cNvSpPr>
              <p:nvPr/>
            </p:nvSpPr>
            <p:spPr bwMode="auto">
              <a:xfrm>
                <a:off x="1577" y="3766"/>
                <a:ext cx="34" cy="20"/>
              </a:xfrm>
              <a:custGeom>
                <a:avLst/>
                <a:gdLst>
                  <a:gd name="T0" fmla="*/ 0 w 34"/>
                  <a:gd name="T1" fmla="*/ 6 h 20"/>
                  <a:gd name="T2" fmla="*/ 1 w 34"/>
                  <a:gd name="T3" fmla="*/ 4 h 20"/>
                  <a:gd name="T4" fmla="*/ 23 w 34"/>
                  <a:gd name="T5" fmla="*/ 0 h 20"/>
                  <a:gd name="T6" fmla="*/ 25 w 34"/>
                  <a:gd name="T7" fmla="*/ 0 h 20"/>
                  <a:gd name="T8" fmla="*/ 26 w 34"/>
                  <a:gd name="T9" fmla="*/ 2 h 20"/>
                  <a:gd name="T10" fmla="*/ 28 w 34"/>
                  <a:gd name="T11" fmla="*/ 4 h 20"/>
                  <a:gd name="T12" fmla="*/ 25 w 34"/>
                  <a:gd name="T13" fmla="*/ 4 h 20"/>
                  <a:gd name="T14" fmla="*/ 23 w 34"/>
                  <a:gd name="T15" fmla="*/ 4 h 20"/>
                  <a:gd name="T16" fmla="*/ 17 w 34"/>
                  <a:gd name="T17" fmla="*/ 2 h 20"/>
                  <a:gd name="T18" fmla="*/ 17 w 34"/>
                  <a:gd name="T19" fmla="*/ 4 h 20"/>
                  <a:gd name="T20" fmla="*/ 21 w 34"/>
                  <a:gd name="T21" fmla="*/ 6 h 20"/>
                  <a:gd name="T22" fmla="*/ 26 w 34"/>
                  <a:gd name="T23" fmla="*/ 6 h 20"/>
                  <a:gd name="T24" fmla="*/ 28 w 34"/>
                  <a:gd name="T25" fmla="*/ 8 h 20"/>
                  <a:gd name="T26" fmla="*/ 28 w 34"/>
                  <a:gd name="T27" fmla="*/ 8 h 20"/>
                  <a:gd name="T28" fmla="*/ 30 w 34"/>
                  <a:gd name="T29" fmla="*/ 9 h 20"/>
                  <a:gd name="T30" fmla="*/ 25 w 34"/>
                  <a:gd name="T31" fmla="*/ 9 h 20"/>
                  <a:gd name="T32" fmla="*/ 23 w 34"/>
                  <a:gd name="T33" fmla="*/ 9 h 20"/>
                  <a:gd name="T34" fmla="*/ 23 w 34"/>
                  <a:gd name="T35" fmla="*/ 11 h 20"/>
                  <a:gd name="T36" fmla="*/ 28 w 34"/>
                  <a:gd name="T37" fmla="*/ 11 h 20"/>
                  <a:gd name="T38" fmla="*/ 30 w 34"/>
                  <a:gd name="T39" fmla="*/ 13 h 20"/>
                  <a:gd name="T40" fmla="*/ 30 w 34"/>
                  <a:gd name="T41" fmla="*/ 15 h 20"/>
                  <a:gd name="T42" fmla="*/ 32 w 34"/>
                  <a:gd name="T43" fmla="*/ 15 h 20"/>
                  <a:gd name="T44" fmla="*/ 32 w 34"/>
                  <a:gd name="T45" fmla="*/ 18 h 20"/>
                  <a:gd name="T46" fmla="*/ 34 w 34"/>
                  <a:gd name="T47" fmla="*/ 20 h 20"/>
                  <a:gd name="T48" fmla="*/ 34 w 34"/>
                  <a:gd name="T49" fmla="*/ 20 h 20"/>
                  <a:gd name="T50" fmla="*/ 32 w 34"/>
                  <a:gd name="T51" fmla="*/ 20 h 20"/>
                  <a:gd name="T52" fmla="*/ 30 w 34"/>
                  <a:gd name="T53" fmla="*/ 18 h 20"/>
                  <a:gd name="T54" fmla="*/ 30 w 34"/>
                  <a:gd name="T55" fmla="*/ 18 h 20"/>
                  <a:gd name="T56" fmla="*/ 30 w 34"/>
                  <a:gd name="T57" fmla="*/ 15 h 20"/>
                  <a:gd name="T58" fmla="*/ 28 w 34"/>
                  <a:gd name="T59" fmla="*/ 15 h 20"/>
                  <a:gd name="T60" fmla="*/ 26 w 34"/>
                  <a:gd name="T61" fmla="*/ 13 h 20"/>
                  <a:gd name="T62" fmla="*/ 21 w 34"/>
                  <a:gd name="T63" fmla="*/ 15 h 20"/>
                  <a:gd name="T64" fmla="*/ 19 w 34"/>
                  <a:gd name="T65" fmla="*/ 13 h 20"/>
                  <a:gd name="T66" fmla="*/ 19 w 34"/>
                  <a:gd name="T67" fmla="*/ 11 h 20"/>
                  <a:gd name="T68" fmla="*/ 17 w 34"/>
                  <a:gd name="T69" fmla="*/ 9 h 20"/>
                  <a:gd name="T70" fmla="*/ 17 w 34"/>
                  <a:gd name="T71" fmla="*/ 9 h 20"/>
                  <a:gd name="T72" fmla="*/ 16 w 34"/>
                  <a:gd name="T73" fmla="*/ 8 h 20"/>
                  <a:gd name="T74" fmla="*/ 12 w 34"/>
                  <a:gd name="T75" fmla="*/ 8 h 20"/>
                  <a:gd name="T76" fmla="*/ 10 w 34"/>
                  <a:gd name="T77" fmla="*/ 9 h 20"/>
                  <a:gd name="T78" fmla="*/ 12 w 34"/>
                  <a:gd name="T79" fmla="*/ 11 h 20"/>
                  <a:gd name="T80" fmla="*/ 16 w 34"/>
                  <a:gd name="T81" fmla="*/ 16 h 20"/>
                  <a:gd name="T82" fmla="*/ 10 w 34"/>
                  <a:gd name="T83" fmla="*/ 15 h 20"/>
                  <a:gd name="T84" fmla="*/ 9 w 34"/>
                  <a:gd name="T85" fmla="*/ 15 h 20"/>
                  <a:gd name="T86" fmla="*/ 9 w 34"/>
                  <a:gd name="T87" fmla="*/ 13 h 20"/>
                  <a:gd name="T88" fmla="*/ 5 w 34"/>
                  <a:gd name="T89" fmla="*/ 11 h 20"/>
                  <a:gd name="T90" fmla="*/ 7 w 34"/>
                  <a:gd name="T91" fmla="*/ 9 h 20"/>
                  <a:gd name="T92" fmla="*/ 10 w 34"/>
                  <a:gd name="T93" fmla="*/ 8 h 20"/>
                  <a:gd name="T94" fmla="*/ 10 w 34"/>
                  <a:gd name="T95" fmla="*/ 8 h 20"/>
                  <a:gd name="T96" fmla="*/ 10 w 34"/>
                  <a:gd name="T97" fmla="*/ 6 h 20"/>
                  <a:gd name="T98" fmla="*/ 9 w 34"/>
                  <a:gd name="T99" fmla="*/ 8 h 20"/>
                  <a:gd name="T100" fmla="*/ 7 w 34"/>
                  <a:gd name="T101" fmla="*/ 8 h 20"/>
                  <a:gd name="T102" fmla="*/ 1 w 34"/>
                  <a:gd name="T103" fmla="*/ 9 h 20"/>
                  <a:gd name="T104" fmla="*/ 0 w 34"/>
                  <a:gd name="T105" fmla="*/ 8 h 20"/>
                  <a:gd name="T106" fmla="*/ 0 w 34"/>
                  <a:gd name="T107" fmla="*/ 6 h 20"/>
                  <a:gd name="T108" fmla="*/ 0 w 34"/>
                  <a:gd name="T10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20">
                    <a:moveTo>
                      <a:pt x="0" y="6"/>
                    </a:moveTo>
                    <a:lnTo>
                      <a:pt x="1" y="4"/>
                    </a:lnTo>
                    <a:lnTo>
                      <a:pt x="23" y="0"/>
                    </a:lnTo>
                    <a:lnTo>
                      <a:pt x="25" y="0"/>
                    </a:lnTo>
                    <a:lnTo>
                      <a:pt x="26" y="2"/>
                    </a:lnTo>
                    <a:lnTo>
                      <a:pt x="28" y="4"/>
                    </a:lnTo>
                    <a:lnTo>
                      <a:pt x="25" y="4"/>
                    </a:lnTo>
                    <a:lnTo>
                      <a:pt x="23" y="4"/>
                    </a:lnTo>
                    <a:lnTo>
                      <a:pt x="17" y="2"/>
                    </a:lnTo>
                    <a:lnTo>
                      <a:pt x="17" y="4"/>
                    </a:lnTo>
                    <a:lnTo>
                      <a:pt x="21" y="6"/>
                    </a:lnTo>
                    <a:lnTo>
                      <a:pt x="26" y="6"/>
                    </a:lnTo>
                    <a:lnTo>
                      <a:pt x="28" y="8"/>
                    </a:lnTo>
                    <a:lnTo>
                      <a:pt x="28" y="8"/>
                    </a:lnTo>
                    <a:lnTo>
                      <a:pt x="30" y="9"/>
                    </a:lnTo>
                    <a:lnTo>
                      <a:pt x="25" y="9"/>
                    </a:lnTo>
                    <a:lnTo>
                      <a:pt x="23" y="9"/>
                    </a:lnTo>
                    <a:lnTo>
                      <a:pt x="23" y="11"/>
                    </a:lnTo>
                    <a:lnTo>
                      <a:pt x="28" y="11"/>
                    </a:lnTo>
                    <a:lnTo>
                      <a:pt x="30" y="13"/>
                    </a:lnTo>
                    <a:lnTo>
                      <a:pt x="30" y="15"/>
                    </a:lnTo>
                    <a:lnTo>
                      <a:pt x="32" y="15"/>
                    </a:lnTo>
                    <a:lnTo>
                      <a:pt x="32" y="18"/>
                    </a:lnTo>
                    <a:lnTo>
                      <a:pt x="34" y="20"/>
                    </a:lnTo>
                    <a:lnTo>
                      <a:pt x="34" y="20"/>
                    </a:lnTo>
                    <a:lnTo>
                      <a:pt x="32" y="20"/>
                    </a:lnTo>
                    <a:lnTo>
                      <a:pt x="30" y="18"/>
                    </a:lnTo>
                    <a:lnTo>
                      <a:pt x="30" y="18"/>
                    </a:lnTo>
                    <a:lnTo>
                      <a:pt x="30" y="15"/>
                    </a:lnTo>
                    <a:lnTo>
                      <a:pt x="28" y="15"/>
                    </a:lnTo>
                    <a:lnTo>
                      <a:pt x="26" y="13"/>
                    </a:lnTo>
                    <a:lnTo>
                      <a:pt x="21" y="15"/>
                    </a:lnTo>
                    <a:lnTo>
                      <a:pt x="19" y="13"/>
                    </a:lnTo>
                    <a:lnTo>
                      <a:pt x="19" y="11"/>
                    </a:lnTo>
                    <a:lnTo>
                      <a:pt x="17" y="9"/>
                    </a:lnTo>
                    <a:lnTo>
                      <a:pt x="17" y="9"/>
                    </a:lnTo>
                    <a:lnTo>
                      <a:pt x="16" y="8"/>
                    </a:lnTo>
                    <a:lnTo>
                      <a:pt x="12" y="8"/>
                    </a:lnTo>
                    <a:lnTo>
                      <a:pt x="10" y="9"/>
                    </a:lnTo>
                    <a:lnTo>
                      <a:pt x="12" y="11"/>
                    </a:lnTo>
                    <a:lnTo>
                      <a:pt x="16" y="16"/>
                    </a:lnTo>
                    <a:lnTo>
                      <a:pt x="10" y="15"/>
                    </a:lnTo>
                    <a:lnTo>
                      <a:pt x="9" y="15"/>
                    </a:lnTo>
                    <a:lnTo>
                      <a:pt x="9" y="13"/>
                    </a:lnTo>
                    <a:lnTo>
                      <a:pt x="5" y="11"/>
                    </a:lnTo>
                    <a:lnTo>
                      <a:pt x="7" y="9"/>
                    </a:lnTo>
                    <a:lnTo>
                      <a:pt x="10" y="8"/>
                    </a:lnTo>
                    <a:lnTo>
                      <a:pt x="10" y="8"/>
                    </a:lnTo>
                    <a:lnTo>
                      <a:pt x="10" y="6"/>
                    </a:lnTo>
                    <a:lnTo>
                      <a:pt x="9" y="8"/>
                    </a:lnTo>
                    <a:lnTo>
                      <a:pt x="7" y="8"/>
                    </a:lnTo>
                    <a:lnTo>
                      <a:pt x="1" y="9"/>
                    </a:lnTo>
                    <a:lnTo>
                      <a:pt x="0" y="8"/>
                    </a:lnTo>
                    <a:lnTo>
                      <a:pt x="0" y="6"/>
                    </a:lnTo>
                    <a:lnTo>
                      <a:pt x="0"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5" name="Freeform 3177">
                <a:extLst>
                  <a:ext uri="{FF2B5EF4-FFF2-40B4-BE49-F238E27FC236}">
                    <a16:creationId xmlns:a16="http://schemas.microsoft.com/office/drawing/2014/main" id="{E2E34497-1551-C140-9002-177D50632FE3}"/>
                  </a:ext>
                </a:extLst>
              </p:cNvPr>
              <p:cNvSpPr>
                <a:spLocks/>
              </p:cNvSpPr>
              <p:nvPr/>
            </p:nvSpPr>
            <p:spPr bwMode="auto">
              <a:xfrm>
                <a:off x="1603" y="3765"/>
                <a:ext cx="20" cy="10"/>
              </a:xfrm>
              <a:custGeom>
                <a:avLst/>
                <a:gdLst>
                  <a:gd name="T0" fmla="*/ 4 w 20"/>
                  <a:gd name="T1" fmla="*/ 1 h 10"/>
                  <a:gd name="T2" fmla="*/ 4 w 20"/>
                  <a:gd name="T3" fmla="*/ 3 h 10"/>
                  <a:gd name="T4" fmla="*/ 2 w 20"/>
                  <a:gd name="T5" fmla="*/ 1 h 10"/>
                  <a:gd name="T6" fmla="*/ 0 w 20"/>
                  <a:gd name="T7" fmla="*/ 0 h 10"/>
                  <a:gd name="T8" fmla="*/ 9 w 20"/>
                  <a:gd name="T9" fmla="*/ 0 h 10"/>
                  <a:gd name="T10" fmla="*/ 18 w 20"/>
                  <a:gd name="T11" fmla="*/ 1 h 10"/>
                  <a:gd name="T12" fmla="*/ 20 w 20"/>
                  <a:gd name="T13" fmla="*/ 1 h 10"/>
                  <a:gd name="T14" fmla="*/ 20 w 20"/>
                  <a:gd name="T15" fmla="*/ 7 h 10"/>
                  <a:gd name="T16" fmla="*/ 20 w 20"/>
                  <a:gd name="T17" fmla="*/ 9 h 10"/>
                  <a:gd name="T18" fmla="*/ 20 w 20"/>
                  <a:gd name="T19" fmla="*/ 10 h 10"/>
                  <a:gd name="T20" fmla="*/ 18 w 20"/>
                  <a:gd name="T21" fmla="*/ 10 h 10"/>
                  <a:gd name="T22" fmla="*/ 16 w 20"/>
                  <a:gd name="T23" fmla="*/ 10 h 10"/>
                  <a:gd name="T24" fmla="*/ 16 w 20"/>
                  <a:gd name="T25" fmla="*/ 10 h 10"/>
                  <a:gd name="T26" fmla="*/ 15 w 20"/>
                  <a:gd name="T27" fmla="*/ 9 h 10"/>
                  <a:gd name="T28" fmla="*/ 13 w 20"/>
                  <a:gd name="T29" fmla="*/ 9 h 10"/>
                  <a:gd name="T30" fmla="*/ 13 w 20"/>
                  <a:gd name="T31" fmla="*/ 9 h 10"/>
                  <a:gd name="T32" fmla="*/ 13 w 20"/>
                  <a:gd name="T33" fmla="*/ 9 h 10"/>
                  <a:gd name="T34" fmla="*/ 11 w 20"/>
                  <a:gd name="T35" fmla="*/ 9 h 10"/>
                  <a:gd name="T36" fmla="*/ 9 w 20"/>
                  <a:gd name="T37" fmla="*/ 9 h 10"/>
                  <a:gd name="T38" fmla="*/ 11 w 20"/>
                  <a:gd name="T39" fmla="*/ 9 h 10"/>
                  <a:gd name="T40" fmla="*/ 6 w 20"/>
                  <a:gd name="T41" fmla="*/ 7 h 10"/>
                  <a:gd name="T42" fmla="*/ 4 w 20"/>
                  <a:gd name="T4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4" y="1"/>
                    </a:moveTo>
                    <a:lnTo>
                      <a:pt x="4" y="3"/>
                    </a:lnTo>
                    <a:lnTo>
                      <a:pt x="2" y="1"/>
                    </a:lnTo>
                    <a:lnTo>
                      <a:pt x="0" y="0"/>
                    </a:lnTo>
                    <a:lnTo>
                      <a:pt x="9" y="0"/>
                    </a:lnTo>
                    <a:lnTo>
                      <a:pt x="18" y="1"/>
                    </a:lnTo>
                    <a:lnTo>
                      <a:pt x="20" y="1"/>
                    </a:lnTo>
                    <a:lnTo>
                      <a:pt x="20" y="7"/>
                    </a:lnTo>
                    <a:lnTo>
                      <a:pt x="20" y="9"/>
                    </a:lnTo>
                    <a:lnTo>
                      <a:pt x="20" y="10"/>
                    </a:lnTo>
                    <a:lnTo>
                      <a:pt x="18" y="10"/>
                    </a:lnTo>
                    <a:lnTo>
                      <a:pt x="16" y="10"/>
                    </a:lnTo>
                    <a:lnTo>
                      <a:pt x="16" y="10"/>
                    </a:lnTo>
                    <a:lnTo>
                      <a:pt x="15" y="9"/>
                    </a:lnTo>
                    <a:lnTo>
                      <a:pt x="13" y="9"/>
                    </a:lnTo>
                    <a:lnTo>
                      <a:pt x="13" y="9"/>
                    </a:lnTo>
                    <a:lnTo>
                      <a:pt x="13" y="9"/>
                    </a:lnTo>
                    <a:lnTo>
                      <a:pt x="11" y="9"/>
                    </a:lnTo>
                    <a:lnTo>
                      <a:pt x="9" y="9"/>
                    </a:lnTo>
                    <a:lnTo>
                      <a:pt x="11" y="9"/>
                    </a:lnTo>
                    <a:lnTo>
                      <a:pt x="6" y="7"/>
                    </a:lnTo>
                    <a:lnTo>
                      <a:pt x="4"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6" name="Freeform 3178">
                <a:extLst>
                  <a:ext uri="{FF2B5EF4-FFF2-40B4-BE49-F238E27FC236}">
                    <a16:creationId xmlns:a16="http://schemas.microsoft.com/office/drawing/2014/main" id="{2634A4CF-2C1A-4443-BCC6-9128F2397AC6}"/>
                  </a:ext>
                </a:extLst>
              </p:cNvPr>
              <p:cNvSpPr>
                <a:spLocks/>
              </p:cNvSpPr>
              <p:nvPr/>
            </p:nvSpPr>
            <p:spPr bwMode="auto">
              <a:xfrm>
                <a:off x="1603" y="3765"/>
                <a:ext cx="20" cy="10"/>
              </a:xfrm>
              <a:custGeom>
                <a:avLst/>
                <a:gdLst>
                  <a:gd name="T0" fmla="*/ 4 w 20"/>
                  <a:gd name="T1" fmla="*/ 1 h 10"/>
                  <a:gd name="T2" fmla="*/ 4 w 20"/>
                  <a:gd name="T3" fmla="*/ 3 h 10"/>
                  <a:gd name="T4" fmla="*/ 2 w 20"/>
                  <a:gd name="T5" fmla="*/ 1 h 10"/>
                  <a:gd name="T6" fmla="*/ 0 w 20"/>
                  <a:gd name="T7" fmla="*/ 0 h 10"/>
                  <a:gd name="T8" fmla="*/ 9 w 20"/>
                  <a:gd name="T9" fmla="*/ 0 h 10"/>
                  <a:gd name="T10" fmla="*/ 18 w 20"/>
                  <a:gd name="T11" fmla="*/ 1 h 10"/>
                  <a:gd name="T12" fmla="*/ 20 w 20"/>
                  <a:gd name="T13" fmla="*/ 1 h 10"/>
                  <a:gd name="T14" fmla="*/ 20 w 20"/>
                  <a:gd name="T15" fmla="*/ 7 h 10"/>
                  <a:gd name="T16" fmla="*/ 20 w 20"/>
                  <a:gd name="T17" fmla="*/ 9 h 10"/>
                  <a:gd name="T18" fmla="*/ 20 w 20"/>
                  <a:gd name="T19" fmla="*/ 10 h 10"/>
                  <a:gd name="T20" fmla="*/ 18 w 20"/>
                  <a:gd name="T21" fmla="*/ 10 h 10"/>
                  <a:gd name="T22" fmla="*/ 16 w 20"/>
                  <a:gd name="T23" fmla="*/ 10 h 10"/>
                  <a:gd name="T24" fmla="*/ 16 w 20"/>
                  <a:gd name="T25" fmla="*/ 10 h 10"/>
                  <a:gd name="T26" fmla="*/ 15 w 20"/>
                  <a:gd name="T27" fmla="*/ 9 h 10"/>
                  <a:gd name="T28" fmla="*/ 13 w 20"/>
                  <a:gd name="T29" fmla="*/ 9 h 10"/>
                  <a:gd name="T30" fmla="*/ 13 w 20"/>
                  <a:gd name="T31" fmla="*/ 9 h 10"/>
                  <a:gd name="T32" fmla="*/ 13 w 20"/>
                  <a:gd name="T33" fmla="*/ 9 h 10"/>
                  <a:gd name="T34" fmla="*/ 11 w 20"/>
                  <a:gd name="T35" fmla="*/ 9 h 10"/>
                  <a:gd name="T36" fmla="*/ 9 w 20"/>
                  <a:gd name="T37" fmla="*/ 9 h 10"/>
                  <a:gd name="T38" fmla="*/ 11 w 20"/>
                  <a:gd name="T39" fmla="*/ 9 h 10"/>
                  <a:gd name="T40" fmla="*/ 6 w 20"/>
                  <a:gd name="T41" fmla="*/ 7 h 10"/>
                  <a:gd name="T42" fmla="*/ 4 w 20"/>
                  <a:gd name="T4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4" y="1"/>
                    </a:moveTo>
                    <a:lnTo>
                      <a:pt x="4" y="3"/>
                    </a:lnTo>
                    <a:lnTo>
                      <a:pt x="2" y="1"/>
                    </a:lnTo>
                    <a:lnTo>
                      <a:pt x="0" y="0"/>
                    </a:lnTo>
                    <a:lnTo>
                      <a:pt x="9" y="0"/>
                    </a:lnTo>
                    <a:lnTo>
                      <a:pt x="18" y="1"/>
                    </a:lnTo>
                    <a:lnTo>
                      <a:pt x="20" y="1"/>
                    </a:lnTo>
                    <a:lnTo>
                      <a:pt x="20" y="7"/>
                    </a:lnTo>
                    <a:lnTo>
                      <a:pt x="20" y="9"/>
                    </a:lnTo>
                    <a:lnTo>
                      <a:pt x="20" y="10"/>
                    </a:lnTo>
                    <a:lnTo>
                      <a:pt x="18" y="10"/>
                    </a:lnTo>
                    <a:lnTo>
                      <a:pt x="16" y="10"/>
                    </a:lnTo>
                    <a:lnTo>
                      <a:pt x="16" y="10"/>
                    </a:lnTo>
                    <a:lnTo>
                      <a:pt x="15" y="9"/>
                    </a:lnTo>
                    <a:lnTo>
                      <a:pt x="13" y="9"/>
                    </a:lnTo>
                    <a:lnTo>
                      <a:pt x="13" y="9"/>
                    </a:lnTo>
                    <a:lnTo>
                      <a:pt x="13" y="9"/>
                    </a:lnTo>
                    <a:lnTo>
                      <a:pt x="11" y="9"/>
                    </a:lnTo>
                    <a:lnTo>
                      <a:pt x="9" y="9"/>
                    </a:lnTo>
                    <a:lnTo>
                      <a:pt x="11" y="9"/>
                    </a:lnTo>
                    <a:lnTo>
                      <a:pt x="6" y="7"/>
                    </a:lnTo>
                    <a:lnTo>
                      <a:pt x="4"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7" name="Freeform 3179">
                <a:extLst>
                  <a:ext uri="{FF2B5EF4-FFF2-40B4-BE49-F238E27FC236}">
                    <a16:creationId xmlns:a16="http://schemas.microsoft.com/office/drawing/2014/main" id="{CF1E651D-A13D-BD47-9360-42D37DB7752A}"/>
                  </a:ext>
                </a:extLst>
              </p:cNvPr>
              <p:cNvSpPr>
                <a:spLocks/>
              </p:cNvSpPr>
              <p:nvPr/>
            </p:nvSpPr>
            <p:spPr bwMode="auto">
              <a:xfrm>
                <a:off x="1630" y="3772"/>
                <a:ext cx="4" cy="3"/>
              </a:xfrm>
              <a:custGeom>
                <a:avLst/>
                <a:gdLst>
                  <a:gd name="T0" fmla="*/ 0 w 4"/>
                  <a:gd name="T1" fmla="*/ 2 h 3"/>
                  <a:gd name="T2" fmla="*/ 2 w 4"/>
                  <a:gd name="T3" fmla="*/ 0 h 3"/>
                  <a:gd name="T4" fmla="*/ 4 w 4"/>
                  <a:gd name="T5" fmla="*/ 2 h 3"/>
                  <a:gd name="T6" fmla="*/ 4 w 4"/>
                  <a:gd name="T7" fmla="*/ 2 h 3"/>
                  <a:gd name="T8" fmla="*/ 2 w 4"/>
                  <a:gd name="T9" fmla="*/ 3 h 3"/>
                  <a:gd name="T10" fmla="*/ 2 w 4"/>
                  <a:gd name="T11" fmla="*/ 3 h 3"/>
                  <a:gd name="T12" fmla="*/ 0 w 4"/>
                  <a:gd name="T13" fmla="*/ 2 h 3"/>
                  <a:gd name="T14" fmla="*/ 0 w 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2"/>
                    </a:moveTo>
                    <a:lnTo>
                      <a:pt x="2" y="0"/>
                    </a:lnTo>
                    <a:lnTo>
                      <a:pt x="4" y="2"/>
                    </a:lnTo>
                    <a:lnTo>
                      <a:pt x="4" y="2"/>
                    </a:lnTo>
                    <a:lnTo>
                      <a:pt x="2" y="3"/>
                    </a:lnTo>
                    <a:lnTo>
                      <a:pt x="2" y="3"/>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8" name="Freeform 3180">
                <a:extLst>
                  <a:ext uri="{FF2B5EF4-FFF2-40B4-BE49-F238E27FC236}">
                    <a16:creationId xmlns:a16="http://schemas.microsoft.com/office/drawing/2014/main" id="{9AF5CA87-4750-0446-AFEC-27EC84076340}"/>
                  </a:ext>
                </a:extLst>
              </p:cNvPr>
              <p:cNvSpPr>
                <a:spLocks/>
              </p:cNvSpPr>
              <p:nvPr/>
            </p:nvSpPr>
            <p:spPr bwMode="auto">
              <a:xfrm>
                <a:off x="1630" y="3772"/>
                <a:ext cx="4" cy="3"/>
              </a:xfrm>
              <a:custGeom>
                <a:avLst/>
                <a:gdLst>
                  <a:gd name="T0" fmla="*/ 0 w 4"/>
                  <a:gd name="T1" fmla="*/ 2 h 3"/>
                  <a:gd name="T2" fmla="*/ 2 w 4"/>
                  <a:gd name="T3" fmla="*/ 0 h 3"/>
                  <a:gd name="T4" fmla="*/ 4 w 4"/>
                  <a:gd name="T5" fmla="*/ 2 h 3"/>
                  <a:gd name="T6" fmla="*/ 4 w 4"/>
                  <a:gd name="T7" fmla="*/ 2 h 3"/>
                  <a:gd name="T8" fmla="*/ 2 w 4"/>
                  <a:gd name="T9" fmla="*/ 3 h 3"/>
                  <a:gd name="T10" fmla="*/ 2 w 4"/>
                  <a:gd name="T11" fmla="*/ 3 h 3"/>
                  <a:gd name="T12" fmla="*/ 0 w 4"/>
                  <a:gd name="T13" fmla="*/ 2 h 3"/>
                  <a:gd name="T14" fmla="*/ 0 w 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2"/>
                    </a:moveTo>
                    <a:lnTo>
                      <a:pt x="2" y="0"/>
                    </a:lnTo>
                    <a:lnTo>
                      <a:pt x="4" y="2"/>
                    </a:lnTo>
                    <a:lnTo>
                      <a:pt x="4" y="2"/>
                    </a:lnTo>
                    <a:lnTo>
                      <a:pt x="2" y="3"/>
                    </a:lnTo>
                    <a:lnTo>
                      <a:pt x="2" y="3"/>
                    </a:lnTo>
                    <a:lnTo>
                      <a:pt x="0" y="2"/>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39" name="Freeform 3181">
                <a:extLst>
                  <a:ext uri="{FF2B5EF4-FFF2-40B4-BE49-F238E27FC236}">
                    <a16:creationId xmlns:a16="http://schemas.microsoft.com/office/drawing/2014/main" id="{26CFEEC6-59FE-E343-B37A-2B0374695F6A}"/>
                  </a:ext>
                </a:extLst>
              </p:cNvPr>
              <p:cNvSpPr>
                <a:spLocks/>
              </p:cNvSpPr>
              <p:nvPr/>
            </p:nvSpPr>
            <p:spPr bwMode="auto">
              <a:xfrm>
                <a:off x="1625" y="3766"/>
                <a:ext cx="3" cy="4"/>
              </a:xfrm>
              <a:custGeom>
                <a:avLst/>
                <a:gdLst>
                  <a:gd name="T0" fmla="*/ 3 w 3"/>
                  <a:gd name="T1" fmla="*/ 4 h 4"/>
                  <a:gd name="T2" fmla="*/ 2 w 3"/>
                  <a:gd name="T3" fmla="*/ 4 h 4"/>
                  <a:gd name="T4" fmla="*/ 0 w 3"/>
                  <a:gd name="T5" fmla="*/ 0 h 4"/>
                  <a:gd name="T6" fmla="*/ 0 w 3"/>
                  <a:gd name="T7" fmla="*/ 0 h 4"/>
                  <a:gd name="T8" fmla="*/ 2 w 3"/>
                  <a:gd name="T9" fmla="*/ 0 h 4"/>
                  <a:gd name="T10" fmla="*/ 3 w 3"/>
                  <a:gd name="T11" fmla="*/ 2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2" y="4"/>
                    </a:lnTo>
                    <a:lnTo>
                      <a:pt x="0" y="0"/>
                    </a:lnTo>
                    <a:lnTo>
                      <a:pt x="0" y="0"/>
                    </a:lnTo>
                    <a:lnTo>
                      <a:pt x="2" y="0"/>
                    </a:lnTo>
                    <a:lnTo>
                      <a:pt x="3" y="2"/>
                    </a:lnTo>
                    <a:lnTo>
                      <a:pt x="3"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0" name="Freeform 3182">
                <a:extLst>
                  <a:ext uri="{FF2B5EF4-FFF2-40B4-BE49-F238E27FC236}">
                    <a16:creationId xmlns:a16="http://schemas.microsoft.com/office/drawing/2014/main" id="{5B8A2179-781C-934F-8A29-BC0F013A33CD}"/>
                  </a:ext>
                </a:extLst>
              </p:cNvPr>
              <p:cNvSpPr>
                <a:spLocks/>
              </p:cNvSpPr>
              <p:nvPr/>
            </p:nvSpPr>
            <p:spPr bwMode="auto">
              <a:xfrm>
                <a:off x="1625" y="3766"/>
                <a:ext cx="3" cy="4"/>
              </a:xfrm>
              <a:custGeom>
                <a:avLst/>
                <a:gdLst>
                  <a:gd name="T0" fmla="*/ 3 w 3"/>
                  <a:gd name="T1" fmla="*/ 4 h 4"/>
                  <a:gd name="T2" fmla="*/ 2 w 3"/>
                  <a:gd name="T3" fmla="*/ 4 h 4"/>
                  <a:gd name="T4" fmla="*/ 0 w 3"/>
                  <a:gd name="T5" fmla="*/ 0 h 4"/>
                  <a:gd name="T6" fmla="*/ 0 w 3"/>
                  <a:gd name="T7" fmla="*/ 0 h 4"/>
                  <a:gd name="T8" fmla="*/ 2 w 3"/>
                  <a:gd name="T9" fmla="*/ 0 h 4"/>
                  <a:gd name="T10" fmla="*/ 3 w 3"/>
                  <a:gd name="T11" fmla="*/ 2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2" y="4"/>
                    </a:lnTo>
                    <a:lnTo>
                      <a:pt x="0" y="0"/>
                    </a:lnTo>
                    <a:lnTo>
                      <a:pt x="0" y="0"/>
                    </a:lnTo>
                    <a:lnTo>
                      <a:pt x="2" y="0"/>
                    </a:lnTo>
                    <a:lnTo>
                      <a:pt x="3" y="2"/>
                    </a:lnTo>
                    <a:lnTo>
                      <a:pt x="3"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1" name="Freeform 3183">
                <a:extLst>
                  <a:ext uri="{FF2B5EF4-FFF2-40B4-BE49-F238E27FC236}">
                    <a16:creationId xmlns:a16="http://schemas.microsoft.com/office/drawing/2014/main" id="{2E014ACF-AA91-CE4A-B4D1-2DEB59644C2A}"/>
                  </a:ext>
                </a:extLst>
              </p:cNvPr>
              <p:cNvSpPr>
                <a:spLocks/>
              </p:cNvSpPr>
              <p:nvPr/>
            </p:nvSpPr>
            <p:spPr bwMode="auto">
              <a:xfrm>
                <a:off x="1625" y="3774"/>
                <a:ext cx="2" cy="3"/>
              </a:xfrm>
              <a:custGeom>
                <a:avLst/>
                <a:gdLst>
                  <a:gd name="T0" fmla="*/ 2 w 2"/>
                  <a:gd name="T1" fmla="*/ 3 h 3"/>
                  <a:gd name="T2" fmla="*/ 0 w 2"/>
                  <a:gd name="T3" fmla="*/ 3 h 3"/>
                  <a:gd name="T4" fmla="*/ 0 w 2"/>
                  <a:gd name="T5" fmla="*/ 1 h 3"/>
                  <a:gd name="T6" fmla="*/ 0 w 2"/>
                  <a:gd name="T7" fmla="*/ 0 h 3"/>
                  <a:gd name="T8" fmla="*/ 0 w 2"/>
                  <a:gd name="T9" fmla="*/ 0 h 3"/>
                  <a:gd name="T10" fmla="*/ 2 w 2"/>
                  <a:gd name="T11" fmla="*/ 0 h 3"/>
                  <a:gd name="T12" fmla="*/ 2 w 2"/>
                  <a:gd name="T13" fmla="*/ 1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lnTo>
                      <a:pt x="0" y="3"/>
                    </a:lnTo>
                    <a:lnTo>
                      <a:pt x="0" y="1"/>
                    </a:lnTo>
                    <a:lnTo>
                      <a:pt x="0" y="0"/>
                    </a:lnTo>
                    <a:lnTo>
                      <a:pt x="0" y="0"/>
                    </a:lnTo>
                    <a:lnTo>
                      <a:pt x="2" y="0"/>
                    </a:lnTo>
                    <a:lnTo>
                      <a:pt x="2" y="1"/>
                    </a:lnTo>
                    <a:lnTo>
                      <a:pt x="2"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2" name="Freeform 3184">
                <a:extLst>
                  <a:ext uri="{FF2B5EF4-FFF2-40B4-BE49-F238E27FC236}">
                    <a16:creationId xmlns:a16="http://schemas.microsoft.com/office/drawing/2014/main" id="{132D642B-78DA-CF40-B9C4-F3A41F7BC607}"/>
                  </a:ext>
                </a:extLst>
              </p:cNvPr>
              <p:cNvSpPr>
                <a:spLocks/>
              </p:cNvSpPr>
              <p:nvPr/>
            </p:nvSpPr>
            <p:spPr bwMode="auto">
              <a:xfrm>
                <a:off x="1625" y="3774"/>
                <a:ext cx="2" cy="3"/>
              </a:xfrm>
              <a:custGeom>
                <a:avLst/>
                <a:gdLst>
                  <a:gd name="T0" fmla="*/ 2 w 2"/>
                  <a:gd name="T1" fmla="*/ 3 h 3"/>
                  <a:gd name="T2" fmla="*/ 0 w 2"/>
                  <a:gd name="T3" fmla="*/ 3 h 3"/>
                  <a:gd name="T4" fmla="*/ 0 w 2"/>
                  <a:gd name="T5" fmla="*/ 1 h 3"/>
                  <a:gd name="T6" fmla="*/ 0 w 2"/>
                  <a:gd name="T7" fmla="*/ 0 h 3"/>
                  <a:gd name="T8" fmla="*/ 0 w 2"/>
                  <a:gd name="T9" fmla="*/ 0 h 3"/>
                  <a:gd name="T10" fmla="*/ 2 w 2"/>
                  <a:gd name="T11" fmla="*/ 0 h 3"/>
                  <a:gd name="T12" fmla="*/ 2 w 2"/>
                  <a:gd name="T13" fmla="*/ 1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lnTo>
                      <a:pt x="0" y="3"/>
                    </a:lnTo>
                    <a:lnTo>
                      <a:pt x="0" y="1"/>
                    </a:lnTo>
                    <a:lnTo>
                      <a:pt x="0" y="0"/>
                    </a:lnTo>
                    <a:lnTo>
                      <a:pt x="0" y="0"/>
                    </a:lnTo>
                    <a:lnTo>
                      <a:pt x="2" y="0"/>
                    </a:lnTo>
                    <a:lnTo>
                      <a:pt x="2" y="1"/>
                    </a:lnTo>
                    <a:lnTo>
                      <a:pt x="2"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3" name="Freeform 3185">
                <a:extLst>
                  <a:ext uri="{FF2B5EF4-FFF2-40B4-BE49-F238E27FC236}">
                    <a16:creationId xmlns:a16="http://schemas.microsoft.com/office/drawing/2014/main" id="{AF933FBE-120E-A14C-A81E-164CBF44AE31}"/>
                  </a:ext>
                </a:extLst>
              </p:cNvPr>
              <p:cNvSpPr>
                <a:spLocks/>
              </p:cNvSpPr>
              <p:nvPr/>
            </p:nvSpPr>
            <p:spPr bwMode="auto">
              <a:xfrm>
                <a:off x="1232" y="2711"/>
                <a:ext cx="9" cy="20"/>
              </a:xfrm>
              <a:custGeom>
                <a:avLst/>
                <a:gdLst>
                  <a:gd name="T0" fmla="*/ 4 w 9"/>
                  <a:gd name="T1" fmla="*/ 0 h 20"/>
                  <a:gd name="T2" fmla="*/ 5 w 9"/>
                  <a:gd name="T3" fmla="*/ 7 h 20"/>
                  <a:gd name="T4" fmla="*/ 7 w 9"/>
                  <a:gd name="T5" fmla="*/ 9 h 20"/>
                  <a:gd name="T6" fmla="*/ 9 w 9"/>
                  <a:gd name="T7" fmla="*/ 16 h 20"/>
                  <a:gd name="T8" fmla="*/ 9 w 9"/>
                  <a:gd name="T9" fmla="*/ 16 h 20"/>
                  <a:gd name="T10" fmla="*/ 7 w 9"/>
                  <a:gd name="T11" fmla="*/ 20 h 20"/>
                  <a:gd name="T12" fmla="*/ 4 w 9"/>
                  <a:gd name="T13" fmla="*/ 20 h 20"/>
                  <a:gd name="T14" fmla="*/ 2 w 9"/>
                  <a:gd name="T15" fmla="*/ 18 h 20"/>
                  <a:gd name="T16" fmla="*/ 0 w 9"/>
                  <a:gd name="T17" fmla="*/ 18 h 20"/>
                  <a:gd name="T18" fmla="*/ 0 w 9"/>
                  <a:gd name="T19" fmla="*/ 16 h 20"/>
                  <a:gd name="T20" fmla="*/ 2 w 9"/>
                  <a:gd name="T21" fmla="*/ 14 h 20"/>
                  <a:gd name="T22" fmla="*/ 4 w 9"/>
                  <a:gd name="T23" fmla="*/ 13 h 20"/>
                  <a:gd name="T24" fmla="*/ 5 w 9"/>
                  <a:gd name="T25" fmla="*/ 11 h 20"/>
                  <a:gd name="T26" fmla="*/ 5 w 9"/>
                  <a:gd name="T27" fmla="*/ 9 h 20"/>
                  <a:gd name="T28" fmla="*/ 2 w 9"/>
                  <a:gd name="T29" fmla="*/ 5 h 20"/>
                  <a:gd name="T30" fmla="*/ 2 w 9"/>
                  <a:gd name="T31" fmla="*/ 4 h 20"/>
                  <a:gd name="T32" fmla="*/ 0 w 9"/>
                  <a:gd name="T33" fmla="*/ 4 h 20"/>
                  <a:gd name="T34" fmla="*/ 0 w 9"/>
                  <a:gd name="T35" fmla="*/ 4 h 20"/>
                  <a:gd name="T36" fmla="*/ 0 w 9"/>
                  <a:gd name="T37" fmla="*/ 2 h 20"/>
                  <a:gd name="T38" fmla="*/ 4 w 9"/>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0">
                    <a:moveTo>
                      <a:pt x="4" y="0"/>
                    </a:moveTo>
                    <a:lnTo>
                      <a:pt x="5" y="7"/>
                    </a:lnTo>
                    <a:lnTo>
                      <a:pt x="7" y="9"/>
                    </a:lnTo>
                    <a:lnTo>
                      <a:pt x="9" y="16"/>
                    </a:lnTo>
                    <a:lnTo>
                      <a:pt x="9" y="16"/>
                    </a:lnTo>
                    <a:lnTo>
                      <a:pt x="7" y="20"/>
                    </a:lnTo>
                    <a:lnTo>
                      <a:pt x="4" y="20"/>
                    </a:lnTo>
                    <a:lnTo>
                      <a:pt x="2" y="18"/>
                    </a:lnTo>
                    <a:lnTo>
                      <a:pt x="0" y="18"/>
                    </a:lnTo>
                    <a:lnTo>
                      <a:pt x="0" y="16"/>
                    </a:lnTo>
                    <a:lnTo>
                      <a:pt x="2" y="14"/>
                    </a:lnTo>
                    <a:lnTo>
                      <a:pt x="4" y="13"/>
                    </a:lnTo>
                    <a:lnTo>
                      <a:pt x="5" y="11"/>
                    </a:lnTo>
                    <a:lnTo>
                      <a:pt x="5" y="9"/>
                    </a:lnTo>
                    <a:lnTo>
                      <a:pt x="2" y="5"/>
                    </a:lnTo>
                    <a:lnTo>
                      <a:pt x="2" y="4"/>
                    </a:lnTo>
                    <a:lnTo>
                      <a:pt x="0" y="4"/>
                    </a:lnTo>
                    <a:lnTo>
                      <a:pt x="0" y="4"/>
                    </a:lnTo>
                    <a:lnTo>
                      <a:pt x="0" y="2"/>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4" name="Freeform 3186">
                <a:extLst>
                  <a:ext uri="{FF2B5EF4-FFF2-40B4-BE49-F238E27FC236}">
                    <a16:creationId xmlns:a16="http://schemas.microsoft.com/office/drawing/2014/main" id="{893F48AB-757A-B54F-8E43-9104C79F8C06}"/>
                  </a:ext>
                </a:extLst>
              </p:cNvPr>
              <p:cNvSpPr>
                <a:spLocks/>
              </p:cNvSpPr>
              <p:nvPr/>
            </p:nvSpPr>
            <p:spPr bwMode="auto">
              <a:xfrm>
                <a:off x="1232" y="2711"/>
                <a:ext cx="9" cy="20"/>
              </a:xfrm>
              <a:custGeom>
                <a:avLst/>
                <a:gdLst>
                  <a:gd name="T0" fmla="*/ 4 w 9"/>
                  <a:gd name="T1" fmla="*/ 0 h 20"/>
                  <a:gd name="T2" fmla="*/ 5 w 9"/>
                  <a:gd name="T3" fmla="*/ 7 h 20"/>
                  <a:gd name="T4" fmla="*/ 7 w 9"/>
                  <a:gd name="T5" fmla="*/ 9 h 20"/>
                  <a:gd name="T6" fmla="*/ 9 w 9"/>
                  <a:gd name="T7" fmla="*/ 16 h 20"/>
                  <a:gd name="T8" fmla="*/ 9 w 9"/>
                  <a:gd name="T9" fmla="*/ 16 h 20"/>
                  <a:gd name="T10" fmla="*/ 7 w 9"/>
                  <a:gd name="T11" fmla="*/ 20 h 20"/>
                  <a:gd name="T12" fmla="*/ 4 w 9"/>
                  <a:gd name="T13" fmla="*/ 20 h 20"/>
                  <a:gd name="T14" fmla="*/ 2 w 9"/>
                  <a:gd name="T15" fmla="*/ 18 h 20"/>
                  <a:gd name="T16" fmla="*/ 0 w 9"/>
                  <a:gd name="T17" fmla="*/ 18 h 20"/>
                  <a:gd name="T18" fmla="*/ 0 w 9"/>
                  <a:gd name="T19" fmla="*/ 16 h 20"/>
                  <a:gd name="T20" fmla="*/ 2 w 9"/>
                  <a:gd name="T21" fmla="*/ 14 h 20"/>
                  <a:gd name="T22" fmla="*/ 4 w 9"/>
                  <a:gd name="T23" fmla="*/ 13 h 20"/>
                  <a:gd name="T24" fmla="*/ 5 w 9"/>
                  <a:gd name="T25" fmla="*/ 11 h 20"/>
                  <a:gd name="T26" fmla="*/ 5 w 9"/>
                  <a:gd name="T27" fmla="*/ 9 h 20"/>
                  <a:gd name="T28" fmla="*/ 2 w 9"/>
                  <a:gd name="T29" fmla="*/ 5 h 20"/>
                  <a:gd name="T30" fmla="*/ 2 w 9"/>
                  <a:gd name="T31" fmla="*/ 4 h 20"/>
                  <a:gd name="T32" fmla="*/ 0 w 9"/>
                  <a:gd name="T33" fmla="*/ 4 h 20"/>
                  <a:gd name="T34" fmla="*/ 0 w 9"/>
                  <a:gd name="T35" fmla="*/ 4 h 20"/>
                  <a:gd name="T36" fmla="*/ 0 w 9"/>
                  <a:gd name="T37" fmla="*/ 2 h 20"/>
                  <a:gd name="T38" fmla="*/ 4 w 9"/>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0">
                    <a:moveTo>
                      <a:pt x="4" y="0"/>
                    </a:moveTo>
                    <a:lnTo>
                      <a:pt x="5" y="7"/>
                    </a:lnTo>
                    <a:lnTo>
                      <a:pt x="7" y="9"/>
                    </a:lnTo>
                    <a:lnTo>
                      <a:pt x="9" y="16"/>
                    </a:lnTo>
                    <a:lnTo>
                      <a:pt x="9" y="16"/>
                    </a:lnTo>
                    <a:lnTo>
                      <a:pt x="7" y="20"/>
                    </a:lnTo>
                    <a:lnTo>
                      <a:pt x="4" y="20"/>
                    </a:lnTo>
                    <a:lnTo>
                      <a:pt x="2" y="18"/>
                    </a:lnTo>
                    <a:lnTo>
                      <a:pt x="0" y="18"/>
                    </a:lnTo>
                    <a:lnTo>
                      <a:pt x="0" y="16"/>
                    </a:lnTo>
                    <a:lnTo>
                      <a:pt x="2" y="14"/>
                    </a:lnTo>
                    <a:lnTo>
                      <a:pt x="4" y="13"/>
                    </a:lnTo>
                    <a:lnTo>
                      <a:pt x="5" y="11"/>
                    </a:lnTo>
                    <a:lnTo>
                      <a:pt x="5" y="9"/>
                    </a:lnTo>
                    <a:lnTo>
                      <a:pt x="2" y="5"/>
                    </a:lnTo>
                    <a:lnTo>
                      <a:pt x="2" y="4"/>
                    </a:lnTo>
                    <a:lnTo>
                      <a:pt x="0" y="4"/>
                    </a:lnTo>
                    <a:lnTo>
                      <a:pt x="0" y="4"/>
                    </a:lnTo>
                    <a:lnTo>
                      <a:pt x="0" y="2"/>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5" name="Freeform 3187">
                <a:extLst>
                  <a:ext uri="{FF2B5EF4-FFF2-40B4-BE49-F238E27FC236}">
                    <a16:creationId xmlns:a16="http://schemas.microsoft.com/office/drawing/2014/main" id="{6883E0B3-3FA5-754E-822B-DB4B9A5283D9}"/>
                  </a:ext>
                </a:extLst>
              </p:cNvPr>
              <p:cNvSpPr>
                <a:spLocks/>
              </p:cNvSpPr>
              <p:nvPr/>
            </p:nvSpPr>
            <p:spPr bwMode="auto">
              <a:xfrm>
                <a:off x="1243" y="2716"/>
                <a:ext cx="3" cy="4"/>
              </a:xfrm>
              <a:custGeom>
                <a:avLst/>
                <a:gdLst>
                  <a:gd name="T0" fmla="*/ 1 w 3"/>
                  <a:gd name="T1" fmla="*/ 0 h 4"/>
                  <a:gd name="T2" fmla="*/ 0 w 3"/>
                  <a:gd name="T3" fmla="*/ 0 h 4"/>
                  <a:gd name="T4" fmla="*/ 0 w 3"/>
                  <a:gd name="T5" fmla="*/ 2 h 4"/>
                  <a:gd name="T6" fmla="*/ 0 w 3"/>
                  <a:gd name="T7" fmla="*/ 2 h 4"/>
                  <a:gd name="T8" fmla="*/ 1 w 3"/>
                  <a:gd name="T9" fmla="*/ 4 h 4"/>
                  <a:gd name="T10" fmla="*/ 3 w 3"/>
                  <a:gd name="T11" fmla="*/ 4 h 4"/>
                  <a:gd name="T12" fmla="*/ 3 w 3"/>
                  <a:gd name="T13" fmla="*/ 2 h 4"/>
                  <a:gd name="T14" fmla="*/ 3 w 3"/>
                  <a:gd name="T15" fmla="*/ 0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lnTo>
                      <a:pt x="0" y="0"/>
                    </a:lnTo>
                    <a:lnTo>
                      <a:pt x="0" y="2"/>
                    </a:lnTo>
                    <a:lnTo>
                      <a:pt x="0" y="2"/>
                    </a:lnTo>
                    <a:lnTo>
                      <a:pt x="1" y="4"/>
                    </a:lnTo>
                    <a:lnTo>
                      <a:pt x="3" y="4"/>
                    </a:lnTo>
                    <a:lnTo>
                      <a:pt x="3" y="2"/>
                    </a:lnTo>
                    <a:lnTo>
                      <a:pt x="3" y="0"/>
                    </a:lnTo>
                    <a:lnTo>
                      <a:pt x="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6" name="Freeform 3188">
                <a:extLst>
                  <a:ext uri="{FF2B5EF4-FFF2-40B4-BE49-F238E27FC236}">
                    <a16:creationId xmlns:a16="http://schemas.microsoft.com/office/drawing/2014/main" id="{C3199D8C-FEDC-F746-BB0F-C3DDB7956E5D}"/>
                  </a:ext>
                </a:extLst>
              </p:cNvPr>
              <p:cNvSpPr>
                <a:spLocks/>
              </p:cNvSpPr>
              <p:nvPr/>
            </p:nvSpPr>
            <p:spPr bwMode="auto">
              <a:xfrm>
                <a:off x="1243" y="2716"/>
                <a:ext cx="3" cy="4"/>
              </a:xfrm>
              <a:custGeom>
                <a:avLst/>
                <a:gdLst>
                  <a:gd name="T0" fmla="*/ 1 w 3"/>
                  <a:gd name="T1" fmla="*/ 0 h 4"/>
                  <a:gd name="T2" fmla="*/ 0 w 3"/>
                  <a:gd name="T3" fmla="*/ 0 h 4"/>
                  <a:gd name="T4" fmla="*/ 0 w 3"/>
                  <a:gd name="T5" fmla="*/ 2 h 4"/>
                  <a:gd name="T6" fmla="*/ 0 w 3"/>
                  <a:gd name="T7" fmla="*/ 2 h 4"/>
                  <a:gd name="T8" fmla="*/ 1 w 3"/>
                  <a:gd name="T9" fmla="*/ 4 h 4"/>
                  <a:gd name="T10" fmla="*/ 3 w 3"/>
                  <a:gd name="T11" fmla="*/ 4 h 4"/>
                  <a:gd name="T12" fmla="*/ 3 w 3"/>
                  <a:gd name="T13" fmla="*/ 2 h 4"/>
                  <a:gd name="T14" fmla="*/ 3 w 3"/>
                  <a:gd name="T15" fmla="*/ 0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lnTo>
                      <a:pt x="0" y="0"/>
                    </a:lnTo>
                    <a:lnTo>
                      <a:pt x="0" y="2"/>
                    </a:lnTo>
                    <a:lnTo>
                      <a:pt x="0" y="2"/>
                    </a:lnTo>
                    <a:lnTo>
                      <a:pt x="1" y="4"/>
                    </a:lnTo>
                    <a:lnTo>
                      <a:pt x="3" y="4"/>
                    </a:lnTo>
                    <a:lnTo>
                      <a:pt x="3" y="2"/>
                    </a:lnTo>
                    <a:lnTo>
                      <a:pt x="3" y="0"/>
                    </a:lnTo>
                    <a:lnTo>
                      <a:pt x="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7" name="Freeform 3189">
                <a:extLst>
                  <a:ext uri="{FF2B5EF4-FFF2-40B4-BE49-F238E27FC236}">
                    <a16:creationId xmlns:a16="http://schemas.microsoft.com/office/drawing/2014/main" id="{BCAC38B9-1856-B24C-B4DE-EE58AFA12996}"/>
                  </a:ext>
                </a:extLst>
              </p:cNvPr>
              <p:cNvSpPr>
                <a:spLocks/>
              </p:cNvSpPr>
              <p:nvPr/>
            </p:nvSpPr>
            <p:spPr bwMode="auto">
              <a:xfrm>
                <a:off x="1248" y="2720"/>
                <a:ext cx="5" cy="5"/>
              </a:xfrm>
              <a:custGeom>
                <a:avLst/>
                <a:gdLst>
                  <a:gd name="T0" fmla="*/ 5 w 5"/>
                  <a:gd name="T1" fmla="*/ 2 h 5"/>
                  <a:gd name="T2" fmla="*/ 5 w 5"/>
                  <a:gd name="T3" fmla="*/ 4 h 5"/>
                  <a:gd name="T4" fmla="*/ 4 w 5"/>
                  <a:gd name="T5" fmla="*/ 5 h 5"/>
                  <a:gd name="T6" fmla="*/ 2 w 5"/>
                  <a:gd name="T7" fmla="*/ 5 h 5"/>
                  <a:gd name="T8" fmla="*/ 2 w 5"/>
                  <a:gd name="T9" fmla="*/ 4 h 5"/>
                  <a:gd name="T10" fmla="*/ 0 w 5"/>
                  <a:gd name="T11" fmla="*/ 2 h 5"/>
                  <a:gd name="T12" fmla="*/ 2 w 5"/>
                  <a:gd name="T13" fmla="*/ 2 h 5"/>
                  <a:gd name="T14" fmla="*/ 4 w 5"/>
                  <a:gd name="T15" fmla="*/ 2 h 5"/>
                  <a:gd name="T16" fmla="*/ 5 w 5"/>
                  <a:gd name="T17" fmla="*/ 0 h 5"/>
                  <a:gd name="T18" fmla="*/ 5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lnTo>
                      <a:pt x="5" y="4"/>
                    </a:lnTo>
                    <a:lnTo>
                      <a:pt x="4" y="5"/>
                    </a:lnTo>
                    <a:lnTo>
                      <a:pt x="2" y="5"/>
                    </a:lnTo>
                    <a:lnTo>
                      <a:pt x="2" y="4"/>
                    </a:lnTo>
                    <a:lnTo>
                      <a:pt x="0" y="2"/>
                    </a:lnTo>
                    <a:lnTo>
                      <a:pt x="2" y="2"/>
                    </a:lnTo>
                    <a:lnTo>
                      <a:pt x="4" y="2"/>
                    </a:lnTo>
                    <a:lnTo>
                      <a:pt x="5" y="0"/>
                    </a:lnTo>
                    <a:lnTo>
                      <a:pt x="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8" name="Freeform 3190">
                <a:extLst>
                  <a:ext uri="{FF2B5EF4-FFF2-40B4-BE49-F238E27FC236}">
                    <a16:creationId xmlns:a16="http://schemas.microsoft.com/office/drawing/2014/main" id="{CE31A268-FDDA-4D4F-956C-3EF78592FE13}"/>
                  </a:ext>
                </a:extLst>
              </p:cNvPr>
              <p:cNvSpPr>
                <a:spLocks/>
              </p:cNvSpPr>
              <p:nvPr/>
            </p:nvSpPr>
            <p:spPr bwMode="auto">
              <a:xfrm>
                <a:off x="1248" y="2720"/>
                <a:ext cx="5" cy="5"/>
              </a:xfrm>
              <a:custGeom>
                <a:avLst/>
                <a:gdLst>
                  <a:gd name="T0" fmla="*/ 5 w 5"/>
                  <a:gd name="T1" fmla="*/ 2 h 5"/>
                  <a:gd name="T2" fmla="*/ 5 w 5"/>
                  <a:gd name="T3" fmla="*/ 4 h 5"/>
                  <a:gd name="T4" fmla="*/ 4 w 5"/>
                  <a:gd name="T5" fmla="*/ 5 h 5"/>
                  <a:gd name="T6" fmla="*/ 2 w 5"/>
                  <a:gd name="T7" fmla="*/ 5 h 5"/>
                  <a:gd name="T8" fmla="*/ 2 w 5"/>
                  <a:gd name="T9" fmla="*/ 4 h 5"/>
                  <a:gd name="T10" fmla="*/ 0 w 5"/>
                  <a:gd name="T11" fmla="*/ 2 h 5"/>
                  <a:gd name="T12" fmla="*/ 2 w 5"/>
                  <a:gd name="T13" fmla="*/ 2 h 5"/>
                  <a:gd name="T14" fmla="*/ 4 w 5"/>
                  <a:gd name="T15" fmla="*/ 2 h 5"/>
                  <a:gd name="T16" fmla="*/ 5 w 5"/>
                  <a:gd name="T17" fmla="*/ 0 h 5"/>
                  <a:gd name="T18" fmla="*/ 5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lnTo>
                      <a:pt x="5" y="4"/>
                    </a:lnTo>
                    <a:lnTo>
                      <a:pt x="4" y="5"/>
                    </a:lnTo>
                    <a:lnTo>
                      <a:pt x="2" y="5"/>
                    </a:lnTo>
                    <a:lnTo>
                      <a:pt x="2" y="4"/>
                    </a:lnTo>
                    <a:lnTo>
                      <a:pt x="0" y="2"/>
                    </a:lnTo>
                    <a:lnTo>
                      <a:pt x="2" y="2"/>
                    </a:lnTo>
                    <a:lnTo>
                      <a:pt x="4" y="2"/>
                    </a:lnTo>
                    <a:lnTo>
                      <a:pt x="5" y="0"/>
                    </a:lnTo>
                    <a:lnTo>
                      <a:pt x="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49" name="Freeform 3191">
                <a:extLst>
                  <a:ext uri="{FF2B5EF4-FFF2-40B4-BE49-F238E27FC236}">
                    <a16:creationId xmlns:a16="http://schemas.microsoft.com/office/drawing/2014/main" id="{40B3A63F-6DFE-4A4F-AE22-EB324FDCD83A}"/>
                  </a:ext>
                </a:extLst>
              </p:cNvPr>
              <p:cNvSpPr>
                <a:spLocks/>
              </p:cNvSpPr>
              <p:nvPr/>
            </p:nvSpPr>
            <p:spPr bwMode="auto">
              <a:xfrm>
                <a:off x="1262" y="2724"/>
                <a:ext cx="6" cy="5"/>
              </a:xfrm>
              <a:custGeom>
                <a:avLst/>
                <a:gdLst>
                  <a:gd name="T0" fmla="*/ 6 w 6"/>
                  <a:gd name="T1" fmla="*/ 1 h 5"/>
                  <a:gd name="T2" fmla="*/ 6 w 6"/>
                  <a:gd name="T3" fmla="*/ 0 h 5"/>
                  <a:gd name="T4" fmla="*/ 6 w 6"/>
                  <a:gd name="T5" fmla="*/ 1 h 5"/>
                  <a:gd name="T6" fmla="*/ 6 w 6"/>
                  <a:gd name="T7" fmla="*/ 3 h 5"/>
                  <a:gd name="T8" fmla="*/ 4 w 6"/>
                  <a:gd name="T9" fmla="*/ 5 h 5"/>
                  <a:gd name="T10" fmla="*/ 2 w 6"/>
                  <a:gd name="T11" fmla="*/ 5 h 5"/>
                  <a:gd name="T12" fmla="*/ 0 w 6"/>
                  <a:gd name="T13" fmla="*/ 5 h 5"/>
                  <a:gd name="T14" fmla="*/ 0 w 6"/>
                  <a:gd name="T15" fmla="*/ 3 h 5"/>
                  <a:gd name="T16" fmla="*/ 4 w 6"/>
                  <a:gd name="T17" fmla="*/ 1 h 5"/>
                  <a:gd name="T18" fmla="*/ 6 w 6"/>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6" y="1"/>
                    </a:moveTo>
                    <a:lnTo>
                      <a:pt x="6" y="0"/>
                    </a:lnTo>
                    <a:lnTo>
                      <a:pt x="6" y="1"/>
                    </a:lnTo>
                    <a:lnTo>
                      <a:pt x="6" y="3"/>
                    </a:lnTo>
                    <a:lnTo>
                      <a:pt x="4" y="5"/>
                    </a:lnTo>
                    <a:lnTo>
                      <a:pt x="2" y="5"/>
                    </a:lnTo>
                    <a:lnTo>
                      <a:pt x="0" y="5"/>
                    </a:lnTo>
                    <a:lnTo>
                      <a:pt x="0" y="3"/>
                    </a:lnTo>
                    <a:lnTo>
                      <a:pt x="4" y="1"/>
                    </a:lnTo>
                    <a:lnTo>
                      <a:pt x="6"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0" name="Freeform 3192">
                <a:extLst>
                  <a:ext uri="{FF2B5EF4-FFF2-40B4-BE49-F238E27FC236}">
                    <a16:creationId xmlns:a16="http://schemas.microsoft.com/office/drawing/2014/main" id="{7AAEDF26-7227-0848-AF19-C2C407F74483}"/>
                  </a:ext>
                </a:extLst>
              </p:cNvPr>
              <p:cNvSpPr>
                <a:spLocks/>
              </p:cNvSpPr>
              <p:nvPr/>
            </p:nvSpPr>
            <p:spPr bwMode="auto">
              <a:xfrm>
                <a:off x="1262" y="2724"/>
                <a:ext cx="6" cy="5"/>
              </a:xfrm>
              <a:custGeom>
                <a:avLst/>
                <a:gdLst>
                  <a:gd name="T0" fmla="*/ 6 w 6"/>
                  <a:gd name="T1" fmla="*/ 1 h 5"/>
                  <a:gd name="T2" fmla="*/ 6 w 6"/>
                  <a:gd name="T3" fmla="*/ 0 h 5"/>
                  <a:gd name="T4" fmla="*/ 6 w 6"/>
                  <a:gd name="T5" fmla="*/ 1 h 5"/>
                  <a:gd name="T6" fmla="*/ 6 w 6"/>
                  <a:gd name="T7" fmla="*/ 3 h 5"/>
                  <a:gd name="T8" fmla="*/ 4 w 6"/>
                  <a:gd name="T9" fmla="*/ 5 h 5"/>
                  <a:gd name="T10" fmla="*/ 2 w 6"/>
                  <a:gd name="T11" fmla="*/ 5 h 5"/>
                  <a:gd name="T12" fmla="*/ 0 w 6"/>
                  <a:gd name="T13" fmla="*/ 5 h 5"/>
                  <a:gd name="T14" fmla="*/ 0 w 6"/>
                  <a:gd name="T15" fmla="*/ 3 h 5"/>
                  <a:gd name="T16" fmla="*/ 4 w 6"/>
                  <a:gd name="T17" fmla="*/ 1 h 5"/>
                  <a:gd name="T18" fmla="*/ 6 w 6"/>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6" y="1"/>
                    </a:moveTo>
                    <a:lnTo>
                      <a:pt x="6" y="0"/>
                    </a:lnTo>
                    <a:lnTo>
                      <a:pt x="6" y="1"/>
                    </a:lnTo>
                    <a:lnTo>
                      <a:pt x="6" y="3"/>
                    </a:lnTo>
                    <a:lnTo>
                      <a:pt x="4" y="5"/>
                    </a:lnTo>
                    <a:lnTo>
                      <a:pt x="2" y="5"/>
                    </a:lnTo>
                    <a:lnTo>
                      <a:pt x="0" y="5"/>
                    </a:lnTo>
                    <a:lnTo>
                      <a:pt x="0" y="3"/>
                    </a:lnTo>
                    <a:lnTo>
                      <a:pt x="4" y="1"/>
                    </a:lnTo>
                    <a:lnTo>
                      <a:pt x="6"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1" name="Freeform 3193">
                <a:extLst>
                  <a:ext uri="{FF2B5EF4-FFF2-40B4-BE49-F238E27FC236}">
                    <a16:creationId xmlns:a16="http://schemas.microsoft.com/office/drawing/2014/main" id="{8E714AC0-D1E2-0547-9F1B-559039C67F01}"/>
                  </a:ext>
                </a:extLst>
              </p:cNvPr>
              <p:cNvSpPr>
                <a:spLocks/>
              </p:cNvSpPr>
              <p:nvPr/>
            </p:nvSpPr>
            <p:spPr bwMode="auto">
              <a:xfrm>
                <a:off x="945" y="3159"/>
                <a:ext cx="1" cy="4"/>
              </a:xfrm>
              <a:custGeom>
                <a:avLst/>
                <a:gdLst>
                  <a:gd name="T0" fmla="*/ 0 w 1"/>
                  <a:gd name="T1" fmla="*/ 4 h 4"/>
                  <a:gd name="T2" fmla="*/ 1 w 1"/>
                  <a:gd name="T3" fmla="*/ 2 h 4"/>
                  <a:gd name="T4" fmla="*/ 1 w 1"/>
                  <a:gd name="T5" fmla="*/ 2 h 4"/>
                  <a:gd name="T6" fmla="*/ 1 w 1"/>
                  <a:gd name="T7" fmla="*/ 2 h 4"/>
                  <a:gd name="T8" fmla="*/ 0 w 1"/>
                  <a:gd name="T9" fmla="*/ 0 h 4"/>
                  <a:gd name="T10" fmla="*/ 0 w 1"/>
                  <a:gd name="T11" fmla="*/ 2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lnTo>
                      <a:pt x="1" y="2"/>
                    </a:lnTo>
                    <a:lnTo>
                      <a:pt x="1" y="2"/>
                    </a:lnTo>
                    <a:lnTo>
                      <a:pt x="1" y="2"/>
                    </a:lnTo>
                    <a:lnTo>
                      <a:pt x="0" y="0"/>
                    </a:lnTo>
                    <a:lnTo>
                      <a:pt x="0" y="2"/>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2" name="Freeform 3194">
                <a:extLst>
                  <a:ext uri="{FF2B5EF4-FFF2-40B4-BE49-F238E27FC236}">
                    <a16:creationId xmlns:a16="http://schemas.microsoft.com/office/drawing/2014/main" id="{3226562F-CB08-D045-954D-FC748D6DA4E3}"/>
                  </a:ext>
                </a:extLst>
              </p:cNvPr>
              <p:cNvSpPr>
                <a:spLocks/>
              </p:cNvSpPr>
              <p:nvPr/>
            </p:nvSpPr>
            <p:spPr bwMode="auto">
              <a:xfrm>
                <a:off x="945" y="3159"/>
                <a:ext cx="1" cy="4"/>
              </a:xfrm>
              <a:custGeom>
                <a:avLst/>
                <a:gdLst>
                  <a:gd name="T0" fmla="*/ 0 w 1"/>
                  <a:gd name="T1" fmla="*/ 4 h 4"/>
                  <a:gd name="T2" fmla="*/ 1 w 1"/>
                  <a:gd name="T3" fmla="*/ 2 h 4"/>
                  <a:gd name="T4" fmla="*/ 1 w 1"/>
                  <a:gd name="T5" fmla="*/ 2 h 4"/>
                  <a:gd name="T6" fmla="*/ 1 w 1"/>
                  <a:gd name="T7" fmla="*/ 2 h 4"/>
                  <a:gd name="T8" fmla="*/ 0 w 1"/>
                  <a:gd name="T9" fmla="*/ 0 h 4"/>
                  <a:gd name="T10" fmla="*/ 0 w 1"/>
                  <a:gd name="T11" fmla="*/ 2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lnTo>
                      <a:pt x="1" y="2"/>
                    </a:lnTo>
                    <a:lnTo>
                      <a:pt x="1" y="2"/>
                    </a:lnTo>
                    <a:lnTo>
                      <a:pt x="1" y="2"/>
                    </a:lnTo>
                    <a:lnTo>
                      <a:pt x="0" y="0"/>
                    </a:lnTo>
                    <a:lnTo>
                      <a:pt x="0" y="2"/>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3" name="Freeform 3195">
                <a:extLst>
                  <a:ext uri="{FF2B5EF4-FFF2-40B4-BE49-F238E27FC236}">
                    <a16:creationId xmlns:a16="http://schemas.microsoft.com/office/drawing/2014/main" id="{E8BC5F13-F384-2A47-81F1-71EA928B2E7D}"/>
                  </a:ext>
                </a:extLst>
              </p:cNvPr>
              <p:cNvSpPr>
                <a:spLocks/>
              </p:cNvSpPr>
              <p:nvPr/>
            </p:nvSpPr>
            <p:spPr bwMode="auto">
              <a:xfrm>
                <a:off x="1230" y="2718"/>
                <a:ext cx="4" cy="4"/>
              </a:xfrm>
              <a:custGeom>
                <a:avLst/>
                <a:gdLst>
                  <a:gd name="T0" fmla="*/ 4 w 4"/>
                  <a:gd name="T1" fmla="*/ 0 h 4"/>
                  <a:gd name="T2" fmla="*/ 4 w 4"/>
                  <a:gd name="T3" fmla="*/ 0 h 4"/>
                  <a:gd name="T4" fmla="*/ 4 w 4"/>
                  <a:gd name="T5" fmla="*/ 4 h 4"/>
                  <a:gd name="T6" fmla="*/ 2 w 4"/>
                  <a:gd name="T7" fmla="*/ 4 h 4"/>
                  <a:gd name="T8" fmla="*/ 0 w 4"/>
                  <a:gd name="T9" fmla="*/ 2 h 4"/>
                  <a:gd name="T10" fmla="*/ 0 w 4"/>
                  <a:gd name="T11" fmla="*/ 2 h 4"/>
                  <a:gd name="T12" fmla="*/ 0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4"/>
                    </a:lnTo>
                    <a:lnTo>
                      <a:pt x="2" y="4"/>
                    </a:lnTo>
                    <a:lnTo>
                      <a:pt x="0" y="2"/>
                    </a:lnTo>
                    <a:lnTo>
                      <a:pt x="0" y="2"/>
                    </a:lnTo>
                    <a:lnTo>
                      <a:pt x="0" y="0"/>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4" name="Freeform 3196">
                <a:extLst>
                  <a:ext uri="{FF2B5EF4-FFF2-40B4-BE49-F238E27FC236}">
                    <a16:creationId xmlns:a16="http://schemas.microsoft.com/office/drawing/2014/main" id="{ECD1B485-44B0-9B47-9630-077D7CEE6B7D}"/>
                  </a:ext>
                </a:extLst>
              </p:cNvPr>
              <p:cNvSpPr>
                <a:spLocks/>
              </p:cNvSpPr>
              <p:nvPr/>
            </p:nvSpPr>
            <p:spPr bwMode="auto">
              <a:xfrm>
                <a:off x="1230" y="2718"/>
                <a:ext cx="4" cy="4"/>
              </a:xfrm>
              <a:custGeom>
                <a:avLst/>
                <a:gdLst>
                  <a:gd name="T0" fmla="*/ 4 w 4"/>
                  <a:gd name="T1" fmla="*/ 0 h 4"/>
                  <a:gd name="T2" fmla="*/ 4 w 4"/>
                  <a:gd name="T3" fmla="*/ 0 h 4"/>
                  <a:gd name="T4" fmla="*/ 4 w 4"/>
                  <a:gd name="T5" fmla="*/ 4 h 4"/>
                  <a:gd name="T6" fmla="*/ 2 w 4"/>
                  <a:gd name="T7" fmla="*/ 4 h 4"/>
                  <a:gd name="T8" fmla="*/ 0 w 4"/>
                  <a:gd name="T9" fmla="*/ 2 h 4"/>
                  <a:gd name="T10" fmla="*/ 0 w 4"/>
                  <a:gd name="T11" fmla="*/ 2 h 4"/>
                  <a:gd name="T12" fmla="*/ 0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4"/>
                    </a:lnTo>
                    <a:lnTo>
                      <a:pt x="2" y="4"/>
                    </a:lnTo>
                    <a:lnTo>
                      <a:pt x="0" y="2"/>
                    </a:lnTo>
                    <a:lnTo>
                      <a:pt x="0" y="2"/>
                    </a:lnTo>
                    <a:lnTo>
                      <a:pt x="0" y="0"/>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5" name="Freeform 3197">
                <a:extLst>
                  <a:ext uri="{FF2B5EF4-FFF2-40B4-BE49-F238E27FC236}">
                    <a16:creationId xmlns:a16="http://schemas.microsoft.com/office/drawing/2014/main" id="{A909A04B-1606-F341-AA70-0BFDE9282ACA}"/>
                  </a:ext>
                </a:extLst>
              </p:cNvPr>
              <p:cNvSpPr>
                <a:spLocks/>
              </p:cNvSpPr>
              <p:nvPr/>
            </p:nvSpPr>
            <p:spPr bwMode="auto">
              <a:xfrm>
                <a:off x="1294" y="2472"/>
                <a:ext cx="70" cy="68"/>
              </a:xfrm>
              <a:custGeom>
                <a:avLst/>
                <a:gdLst>
                  <a:gd name="T0" fmla="*/ 70 w 70"/>
                  <a:gd name="T1" fmla="*/ 0 h 68"/>
                  <a:gd name="T2" fmla="*/ 67 w 70"/>
                  <a:gd name="T3" fmla="*/ 0 h 68"/>
                  <a:gd name="T4" fmla="*/ 63 w 70"/>
                  <a:gd name="T5" fmla="*/ 2 h 68"/>
                  <a:gd name="T6" fmla="*/ 61 w 70"/>
                  <a:gd name="T7" fmla="*/ 3 h 68"/>
                  <a:gd name="T8" fmla="*/ 59 w 70"/>
                  <a:gd name="T9" fmla="*/ 3 h 68"/>
                  <a:gd name="T10" fmla="*/ 56 w 70"/>
                  <a:gd name="T11" fmla="*/ 3 h 68"/>
                  <a:gd name="T12" fmla="*/ 54 w 70"/>
                  <a:gd name="T13" fmla="*/ 5 h 68"/>
                  <a:gd name="T14" fmla="*/ 49 w 70"/>
                  <a:gd name="T15" fmla="*/ 5 h 68"/>
                  <a:gd name="T16" fmla="*/ 49 w 70"/>
                  <a:gd name="T17" fmla="*/ 5 h 68"/>
                  <a:gd name="T18" fmla="*/ 47 w 70"/>
                  <a:gd name="T19" fmla="*/ 3 h 68"/>
                  <a:gd name="T20" fmla="*/ 45 w 70"/>
                  <a:gd name="T21" fmla="*/ 3 h 68"/>
                  <a:gd name="T22" fmla="*/ 45 w 70"/>
                  <a:gd name="T23" fmla="*/ 3 h 68"/>
                  <a:gd name="T24" fmla="*/ 43 w 70"/>
                  <a:gd name="T25" fmla="*/ 5 h 68"/>
                  <a:gd name="T26" fmla="*/ 43 w 70"/>
                  <a:gd name="T27" fmla="*/ 5 h 68"/>
                  <a:gd name="T28" fmla="*/ 42 w 70"/>
                  <a:gd name="T29" fmla="*/ 7 h 68"/>
                  <a:gd name="T30" fmla="*/ 42 w 70"/>
                  <a:gd name="T31" fmla="*/ 10 h 68"/>
                  <a:gd name="T32" fmla="*/ 40 w 70"/>
                  <a:gd name="T33" fmla="*/ 10 h 68"/>
                  <a:gd name="T34" fmla="*/ 38 w 70"/>
                  <a:gd name="T35" fmla="*/ 12 h 68"/>
                  <a:gd name="T36" fmla="*/ 36 w 70"/>
                  <a:gd name="T37" fmla="*/ 14 h 68"/>
                  <a:gd name="T38" fmla="*/ 36 w 70"/>
                  <a:gd name="T39" fmla="*/ 14 h 68"/>
                  <a:gd name="T40" fmla="*/ 34 w 70"/>
                  <a:gd name="T41" fmla="*/ 14 h 68"/>
                  <a:gd name="T42" fmla="*/ 33 w 70"/>
                  <a:gd name="T43" fmla="*/ 16 h 68"/>
                  <a:gd name="T44" fmla="*/ 31 w 70"/>
                  <a:gd name="T45" fmla="*/ 16 h 68"/>
                  <a:gd name="T46" fmla="*/ 31 w 70"/>
                  <a:gd name="T47" fmla="*/ 18 h 68"/>
                  <a:gd name="T48" fmla="*/ 31 w 70"/>
                  <a:gd name="T49" fmla="*/ 18 h 68"/>
                  <a:gd name="T50" fmla="*/ 29 w 70"/>
                  <a:gd name="T51" fmla="*/ 18 h 68"/>
                  <a:gd name="T52" fmla="*/ 25 w 70"/>
                  <a:gd name="T53" fmla="*/ 16 h 68"/>
                  <a:gd name="T54" fmla="*/ 24 w 70"/>
                  <a:gd name="T55" fmla="*/ 16 h 68"/>
                  <a:gd name="T56" fmla="*/ 20 w 70"/>
                  <a:gd name="T57" fmla="*/ 21 h 68"/>
                  <a:gd name="T58" fmla="*/ 15 w 70"/>
                  <a:gd name="T59" fmla="*/ 21 h 68"/>
                  <a:gd name="T60" fmla="*/ 15 w 70"/>
                  <a:gd name="T61" fmla="*/ 23 h 68"/>
                  <a:gd name="T62" fmla="*/ 15 w 70"/>
                  <a:gd name="T63" fmla="*/ 27 h 68"/>
                  <a:gd name="T64" fmla="*/ 13 w 70"/>
                  <a:gd name="T65" fmla="*/ 27 h 68"/>
                  <a:gd name="T66" fmla="*/ 11 w 70"/>
                  <a:gd name="T67" fmla="*/ 28 h 68"/>
                  <a:gd name="T68" fmla="*/ 11 w 70"/>
                  <a:gd name="T69" fmla="*/ 30 h 68"/>
                  <a:gd name="T70" fmla="*/ 9 w 70"/>
                  <a:gd name="T71" fmla="*/ 32 h 68"/>
                  <a:gd name="T72" fmla="*/ 2 w 70"/>
                  <a:gd name="T73" fmla="*/ 32 h 68"/>
                  <a:gd name="T74" fmla="*/ 0 w 70"/>
                  <a:gd name="T75" fmla="*/ 34 h 68"/>
                  <a:gd name="T76" fmla="*/ 29 w 70"/>
                  <a:gd name="T77" fmla="*/ 60 h 68"/>
                  <a:gd name="T78" fmla="*/ 29 w 70"/>
                  <a:gd name="T79" fmla="*/ 62 h 68"/>
                  <a:gd name="T80" fmla="*/ 29 w 70"/>
                  <a:gd name="T81" fmla="*/ 64 h 68"/>
                  <a:gd name="T82" fmla="*/ 31 w 70"/>
                  <a:gd name="T83" fmla="*/ 64 h 68"/>
                  <a:gd name="T84" fmla="*/ 33 w 70"/>
                  <a:gd name="T85" fmla="*/ 62 h 68"/>
                  <a:gd name="T86" fmla="*/ 33 w 70"/>
                  <a:gd name="T87" fmla="*/ 62 h 68"/>
                  <a:gd name="T88" fmla="*/ 43 w 70"/>
                  <a:gd name="T89" fmla="*/ 66 h 68"/>
                  <a:gd name="T90" fmla="*/ 49 w 70"/>
                  <a:gd name="T91" fmla="*/ 64 h 68"/>
                  <a:gd name="T92" fmla="*/ 56 w 70"/>
                  <a:gd name="T93" fmla="*/ 68 h 68"/>
                  <a:gd name="T94" fmla="*/ 63 w 70"/>
                  <a:gd name="T95" fmla="*/ 68 h 68"/>
                  <a:gd name="T96" fmla="*/ 63 w 70"/>
                  <a:gd name="T97" fmla="*/ 64 h 68"/>
                  <a:gd name="T98" fmla="*/ 61 w 70"/>
                  <a:gd name="T99" fmla="*/ 60 h 68"/>
                  <a:gd name="T100" fmla="*/ 61 w 70"/>
                  <a:gd name="T101" fmla="*/ 57 h 68"/>
                  <a:gd name="T102" fmla="*/ 63 w 70"/>
                  <a:gd name="T103" fmla="*/ 55 h 68"/>
                  <a:gd name="T104" fmla="*/ 70 w 70"/>
                  <a:gd name="T10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68">
                    <a:moveTo>
                      <a:pt x="70" y="0"/>
                    </a:moveTo>
                    <a:lnTo>
                      <a:pt x="67" y="0"/>
                    </a:lnTo>
                    <a:lnTo>
                      <a:pt x="63" y="2"/>
                    </a:lnTo>
                    <a:lnTo>
                      <a:pt x="61" y="3"/>
                    </a:lnTo>
                    <a:lnTo>
                      <a:pt x="59" y="3"/>
                    </a:lnTo>
                    <a:lnTo>
                      <a:pt x="56" y="3"/>
                    </a:lnTo>
                    <a:lnTo>
                      <a:pt x="54" y="5"/>
                    </a:lnTo>
                    <a:lnTo>
                      <a:pt x="49" y="5"/>
                    </a:lnTo>
                    <a:lnTo>
                      <a:pt x="49" y="5"/>
                    </a:lnTo>
                    <a:lnTo>
                      <a:pt x="47" y="3"/>
                    </a:lnTo>
                    <a:lnTo>
                      <a:pt x="45" y="3"/>
                    </a:lnTo>
                    <a:lnTo>
                      <a:pt x="45" y="3"/>
                    </a:lnTo>
                    <a:lnTo>
                      <a:pt x="43" y="5"/>
                    </a:lnTo>
                    <a:lnTo>
                      <a:pt x="43" y="5"/>
                    </a:lnTo>
                    <a:lnTo>
                      <a:pt x="42" y="7"/>
                    </a:lnTo>
                    <a:lnTo>
                      <a:pt x="42" y="10"/>
                    </a:lnTo>
                    <a:lnTo>
                      <a:pt x="40" y="10"/>
                    </a:lnTo>
                    <a:lnTo>
                      <a:pt x="38" y="12"/>
                    </a:lnTo>
                    <a:lnTo>
                      <a:pt x="36" y="14"/>
                    </a:lnTo>
                    <a:lnTo>
                      <a:pt x="36" y="14"/>
                    </a:lnTo>
                    <a:lnTo>
                      <a:pt x="34" y="14"/>
                    </a:lnTo>
                    <a:lnTo>
                      <a:pt x="33" y="16"/>
                    </a:lnTo>
                    <a:lnTo>
                      <a:pt x="31" y="16"/>
                    </a:lnTo>
                    <a:lnTo>
                      <a:pt x="31" y="18"/>
                    </a:lnTo>
                    <a:lnTo>
                      <a:pt x="31" y="18"/>
                    </a:lnTo>
                    <a:lnTo>
                      <a:pt x="29" y="18"/>
                    </a:lnTo>
                    <a:lnTo>
                      <a:pt x="25" y="16"/>
                    </a:lnTo>
                    <a:lnTo>
                      <a:pt x="24" y="16"/>
                    </a:lnTo>
                    <a:lnTo>
                      <a:pt x="20" y="21"/>
                    </a:lnTo>
                    <a:lnTo>
                      <a:pt x="15" y="21"/>
                    </a:lnTo>
                    <a:lnTo>
                      <a:pt x="15" y="23"/>
                    </a:lnTo>
                    <a:lnTo>
                      <a:pt x="15" y="27"/>
                    </a:lnTo>
                    <a:lnTo>
                      <a:pt x="13" y="27"/>
                    </a:lnTo>
                    <a:lnTo>
                      <a:pt x="11" y="28"/>
                    </a:lnTo>
                    <a:lnTo>
                      <a:pt x="11" y="30"/>
                    </a:lnTo>
                    <a:lnTo>
                      <a:pt x="9" y="32"/>
                    </a:lnTo>
                    <a:lnTo>
                      <a:pt x="2" y="32"/>
                    </a:lnTo>
                    <a:lnTo>
                      <a:pt x="0" y="34"/>
                    </a:lnTo>
                    <a:lnTo>
                      <a:pt x="29" y="60"/>
                    </a:lnTo>
                    <a:lnTo>
                      <a:pt x="29" y="62"/>
                    </a:lnTo>
                    <a:lnTo>
                      <a:pt x="29" y="64"/>
                    </a:lnTo>
                    <a:lnTo>
                      <a:pt x="31" y="64"/>
                    </a:lnTo>
                    <a:lnTo>
                      <a:pt x="33" y="62"/>
                    </a:lnTo>
                    <a:lnTo>
                      <a:pt x="33" y="62"/>
                    </a:lnTo>
                    <a:lnTo>
                      <a:pt x="43" y="66"/>
                    </a:lnTo>
                    <a:lnTo>
                      <a:pt x="49" y="64"/>
                    </a:lnTo>
                    <a:lnTo>
                      <a:pt x="56" y="68"/>
                    </a:lnTo>
                    <a:lnTo>
                      <a:pt x="63" y="68"/>
                    </a:lnTo>
                    <a:lnTo>
                      <a:pt x="63" y="64"/>
                    </a:lnTo>
                    <a:lnTo>
                      <a:pt x="61" y="60"/>
                    </a:lnTo>
                    <a:lnTo>
                      <a:pt x="61" y="57"/>
                    </a:lnTo>
                    <a:lnTo>
                      <a:pt x="63" y="55"/>
                    </a:lnTo>
                    <a:lnTo>
                      <a:pt x="7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6" name="Freeform 3198">
                <a:extLst>
                  <a:ext uri="{FF2B5EF4-FFF2-40B4-BE49-F238E27FC236}">
                    <a16:creationId xmlns:a16="http://schemas.microsoft.com/office/drawing/2014/main" id="{437E7BCF-E2BA-904F-B145-81A096FC0910}"/>
                  </a:ext>
                </a:extLst>
              </p:cNvPr>
              <p:cNvSpPr>
                <a:spLocks/>
              </p:cNvSpPr>
              <p:nvPr/>
            </p:nvSpPr>
            <p:spPr bwMode="auto">
              <a:xfrm>
                <a:off x="1294" y="2472"/>
                <a:ext cx="70" cy="68"/>
              </a:xfrm>
              <a:custGeom>
                <a:avLst/>
                <a:gdLst>
                  <a:gd name="T0" fmla="*/ 70 w 70"/>
                  <a:gd name="T1" fmla="*/ 0 h 68"/>
                  <a:gd name="T2" fmla="*/ 67 w 70"/>
                  <a:gd name="T3" fmla="*/ 0 h 68"/>
                  <a:gd name="T4" fmla="*/ 63 w 70"/>
                  <a:gd name="T5" fmla="*/ 2 h 68"/>
                  <a:gd name="T6" fmla="*/ 61 w 70"/>
                  <a:gd name="T7" fmla="*/ 3 h 68"/>
                  <a:gd name="T8" fmla="*/ 59 w 70"/>
                  <a:gd name="T9" fmla="*/ 3 h 68"/>
                  <a:gd name="T10" fmla="*/ 56 w 70"/>
                  <a:gd name="T11" fmla="*/ 3 h 68"/>
                  <a:gd name="T12" fmla="*/ 54 w 70"/>
                  <a:gd name="T13" fmla="*/ 5 h 68"/>
                  <a:gd name="T14" fmla="*/ 49 w 70"/>
                  <a:gd name="T15" fmla="*/ 5 h 68"/>
                  <a:gd name="T16" fmla="*/ 49 w 70"/>
                  <a:gd name="T17" fmla="*/ 5 h 68"/>
                  <a:gd name="T18" fmla="*/ 47 w 70"/>
                  <a:gd name="T19" fmla="*/ 3 h 68"/>
                  <a:gd name="T20" fmla="*/ 45 w 70"/>
                  <a:gd name="T21" fmla="*/ 3 h 68"/>
                  <a:gd name="T22" fmla="*/ 45 w 70"/>
                  <a:gd name="T23" fmla="*/ 3 h 68"/>
                  <a:gd name="T24" fmla="*/ 43 w 70"/>
                  <a:gd name="T25" fmla="*/ 5 h 68"/>
                  <a:gd name="T26" fmla="*/ 43 w 70"/>
                  <a:gd name="T27" fmla="*/ 5 h 68"/>
                  <a:gd name="T28" fmla="*/ 42 w 70"/>
                  <a:gd name="T29" fmla="*/ 7 h 68"/>
                  <a:gd name="T30" fmla="*/ 42 w 70"/>
                  <a:gd name="T31" fmla="*/ 10 h 68"/>
                  <a:gd name="T32" fmla="*/ 40 w 70"/>
                  <a:gd name="T33" fmla="*/ 10 h 68"/>
                  <a:gd name="T34" fmla="*/ 38 w 70"/>
                  <a:gd name="T35" fmla="*/ 12 h 68"/>
                  <a:gd name="T36" fmla="*/ 36 w 70"/>
                  <a:gd name="T37" fmla="*/ 14 h 68"/>
                  <a:gd name="T38" fmla="*/ 36 w 70"/>
                  <a:gd name="T39" fmla="*/ 14 h 68"/>
                  <a:gd name="T40" fmla="*/ 34 w 70"/>
                  <a:gd name="T41" fmla="*/ 14 h 68"/>
                  <a:gd name="T42" fmla="*/ 33 w 70"/>
                  <a:gd name="T43" fmla="*/ 16 h 68"/>
                  <a:gd name="T44" fmla="*/ 31 w 70"/>
                  <a:gd name="T45" fmla="*/ 16 h 68"/>
                  <a:gd name="T46" fmla="*/ 31 w 70"/>
                  <a:gd name="T47" fmla="*/ 18 h 68"/>
                  <a:gd name="T48" fmla="*/ 31 w 70"/>
                  <a:gd name="T49" fmla="*/ 18 h 68"/>
                  <a:gd name="T50" fmla="*/ 29 w 70"/>
                  <a:gd name="T51" fmla="*/ 18 h 68"/>
                  <a:gd name="T52" fmla="*/ 25 w 70"/>
                  <a:gd name="T53" fmla="*/ 16 h 68"/>
                  <a:gd name="T54" fmla="*/ 24 w 70"/>
                  <a:gd name="T55" fmla="*/ 16 h 68"/>
                  <a:gd name="T56" fmla="*/ 20 w 70"/>
                  <a:gd name="T57" fmla="*/ 21 h 68"/>
                  <a:gd name="T58" fmla="*/ 15 w 70"/>
                  <a:gd name="T59" fmla="*/ 21 h 68"/>
                  <a:gd name="T60" fmla="*/ 15 w 70"/>
                  <a:gd name="T61" fmla="*/ 23 h 68"/>
                  <a:gd name="T62" fmla="*/ 15 w 70"/>
                  <a:gd name="T63" fmla="*/ 27 h 68"/>
                  <a:gd name="T64" fmla="*/ 13 w 70"/>
                  <a:gd name="T65" fmla="*/ 27 h 68"/>
                  <a:gd name="T66" fmla="*/ 11 w 70"/>
                  <a:gd name="T67" fmla="*/ 28 h 68"/>
                  <a:gd name="T68" fmla="*/ 11 w 70"/>
                  <a:gd name="T69" fmla="*/ 30 h 68"/>
                  <a:gd name="T70" fmla="*/ 9 w 70"/>
                  <a:gd name="T71" fmla="*/ 32 h 68"/>
                  <a:gd name="T72" fmla="*/ 2 w 70"/>
                  <a:gd name="T73" fmla="*/ 32 h 68"/>
                  <a:gd name="T74" fmla="*/ 0 w 70"/>
                  <a:gd name="T75" fmla="*/ 34 h 68"/>
                  <a:gd name="T76" fmla="*/ 29 w 70"/>
                  <a:gd name="T77" fmla="*/ 60 h 68"/>
                  <a:gd name="T78" fmla="*/ 29 w 70"/>
                  <a:gd name="T79" fmla="*/ 62 h 68"/>
                  <a:gd name="T80" fmla="*/ 29 w 70"/>
                  <a:gd name="T81" fmla="*/ 64 h 68"/>
                  <a:gd name="T82" fmla="*/ 31 w 70"/>
                  <a:gd name="T83" fmla="*/ 64 h 68"/>
                  <a:gd name="T84" fmla="*/ 33 w 70"/>
                  <a:gd name="T85" fmla="*/ 62 h 68"/>
                  <a:gd name="T86" fmla="*/ 33 w 70"/>
                  <a:gd name="T87" fmla="*/ 62 h 68"/>
                  <a:gd name="T88" fmla="*/ 43 w 70"/>
                  <a:gd name="T89" fmla="*/ 66 h 68"/>
                  <a:gd name="T90" fmla="*/ 49 w 70"/>
                  <a:gd name="T91" fmla="*/ 64 h 68"/>
                  <a:gd name="T92" fmla="*/ 56 w 70"/>
                  <a:gd name="T93" fmla="*/ 68 h 68"/>
                  <a:gd name="T94" fmla="*/ 63 w 70"/>
                  <a:gd name="T95" fmla="*/ 68 h 68"/>
                  <a:gd name="T96" fmla="*/ 63 w 70"/>
                  <a:gd name="T97" fmla="*/ 64 h 68"/>
                  <a:gd name="T98" fmla="*/ 61 w 70"/>
                  <a:gd name="T99" fmla="*/ 60 h 68"/>
                  <a:gd name="T100" fmla="*/ 61 w 70"/>
                  <a:gd name="T101" fmla="*/ 57 h 68"/>
                  <a:gd name="T102" fmla="*/ 63 w 70"/>
                  <a:gd name="T103" fmla="*/ 55 h 68"/>
                  <a:gd name="T104" fmla="*/ 70 w 70"/>
                  <a:gd name="T10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68">
                    <a:moveTo>
                      <a:pt x="70" y="0"/>
                    </a:moveTo>
                    <a:lnTo>
                      <a:pt x="67" y="0"/>
                    </a:lnTo>
                    <a:lnTo>
                      <a:pt x="63" y="2"/>
                    </a:lnTo>
                    <a:lnTo>
                      <a:pt x="61" y="3"/>
                    </a:lnTo>
                    <a:lnTo>
                      <a:pt x="59" y="3"/>
                    </a:lnTo>
                    <a:lnTo>
                      <a:pt x="56" y="3"/>
                    </a:lnTo>
                    <a:lnTo>
                      <a:pt x="54" y="5"/>
                    </a:lnTo>
                    <a:lnTo>
                      <a:pt x="49" y="5"/>
                    </a:lnTo>
                    <a:lnTo>
                      <a:pt x="49" y="5"/>
                    </a:lnTo>
                    <a:lnTo>
                      <a:pt x="47" y="3"/>
                    </a:lnTo>
                    <a:lnTo>
                      <a:pt x="45" y="3"/>
                    </a:lnTo>
                    <a:lnTo>
                      <a:pt x="45" y="3"/>
                    </a:lnTo>
                    <a:lnTo>
                      <a:pt x="43" y="5"/>
                    </a:lnTo>
                    <a:lnTo>
                      <a:pt x="43" y="5"/>
                    </a:lnTo>
                    <a:lnTo>
                      <a:pt x="42" y="7"/>
                    </a:lnTo>
                    <a:lnTo>
                      <a:pt x="42" y="10"/>
                    </a:lnTo>
                    <a:lnTo>
                      <a:pt x="40" y="10"/>
                    </a:lnTo>
                    <a:lnTo>
                      <a:pt x="38" y="12"/>
                    </a:lnTo>
                    <a:lnTo>
                      <a:pt x="36" y="14"/>
                    </a:lnTo>
                    <a:lnTo>
                      <a:pt x="36" y="14"/>
                    </a:lnTo>
                    <a:lnTo>
                      <a:pt x="34" y="14"/>
                    </a:lnTo>
                    <a:lnTo>
                      <a:pt x="33" y="16"/>
                    </a:lnTo>
                    <a:lnTo>
                      <a:pt x="31" y="16"/>
                    </a:lnTo>
                    <a:lnTo>
                      <a:pt x="31" y="18"/>
                    </a:lnTo>
                    <a:lnTo>
                      <a:pt x="31" y="18"/>
                    </a:lnTo>
                    <a:lnTo>
                      <a:pt x="29" y="18"/>
                    </a:lnTo>
                    <a:lnTo>
                      <a:pt x="25" y="16"/>
                    </a:lnTo>
                    <a:lnTo>
                      <a:pt x="24" y="16"/>
                    </a:lnTo>
                    <a:lnTo>
                      <a:pt x="20" y="21"/>
                    </a:lnTo>
                    <a:lnTo>
                      <a:pt x="15" y="21"/>
                    </a:lnTo>
                    <a:lnTo>
                      <a:pt x="15" y="23"/>
                    </a:lnTo>
                    <a:lnTo>
                      <a:pt x="15" y="27"/>
                    </a:lnTo>
                    <a:lnTo>
                      <a:pt x="13" y="27"/>
                    </a:lnTo>
                    <a:lnTo>
                      <a:pt x="11" y="28"/>
                    </a:lnTo>
                    <a:lnTo>
                      <a:pt x="11" y="30"/>
                    </a:lnTo>
                    <a:lnTo>
                      <a:pt x="9" y="32"/>
                    </a:lnTo>
                    <a:lnTo>
                      <a:pt x="2" y="32"/>
                    </a:lnTo>
                    <a:lnTo>
                      <a:pt x="0" y="34"/>
                    </a:lnTo>
                    <a:lnTo>
                      <a:pt x="29" y="60"/>
                    </a:lnTo>
                    <a:lnTo>
                      <a:pt x="29" y="62"/>
                    </a:lnTo>
                    <a:lnTo>
                      <a:pt x="29" y="64"/>
                    </a:lnTo>
                    <a:lnTo>
                      <a:pt x="31" y="64"/>
                    </a:lnTo>
                    <a:lnTo>
                      <a:pt x="33" y="62"/>
                    </a:lnTo>
                    <a:lnTo>
                      <a:pt x="33" y="62"/>
                    </a:lnTo>
                    <a:lnTo>
                      <a:pt x="43" y="66"/>
                    </a:lnTo>
                    <a:lnTo>
                      <a:pt x="49" y="64"/>
                    </a:lnTo>
                    <a:lnTo>
                      <a:pt x="56" y="68"/>
                    </a:lnTo>
                    <a:lnTo>
                      <a:pt x="63" y="68"/>
                    </a:lnTo>
                    <a:lnTo>
                      <a:pt x="63" y="64"/>
                    </a:lnTo>
                    <a:lnTo>
                      <a:pt x="61" y="60"/>
                    </a:lnTo>
                    <a:lnTo>
                      <a:pt x="61" y="57"/>
                    </a:lnTo>
                    <a:lnTo>
                      <a:pt x="63" y="55"/>
                    </a:lnTo>
                    <a:lnTo>
                      <a:pt x="7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7" name="Freeform 3199">
                <a:extLst>
                  <a:ext uri="{FF2B5EF4-FFF2-40B4-BE49-F238E27FC236}">
                    <a16:creationId xmlns:a16="http://schemas.microsoft.com/office/drawing/2014/main" id="{20BF2D47-435D-8441-BA13-74202D414D2D}"/>
                  </a:ext>
                </a:extLst>
              </p:cNvPr>
              <p:cNvSpPr>
                <a:spLocks/>
              </p:cNvSpPr>
              <p:nvPr/>
            </p:nvSpPr>
            <p:spPr bwMode="auto">
              <a:xfrm>
                <a:off x="1368" y="2559"/>
                <a:ext cx="93" cy="40"/>
              </a:xfrm>
              <a:custGeom>
                <a:avLst/>
                <a:gdLst>
                  <a:gd name="T0" fmla="*/ 7 w 93"/>
                  <a:gd name="T1" fmla="*/ 0 h 40"/>
                  <a:gd name="T2" fmla="*/ 5 w 93"/>
                  <a:gd name="T3" fmla="*/ 0 h 40"/>
                  <a:gd name="T4" fmla="*/ 1 w 93"/>
                  <a:gd name="T5" fmla="*/ 2 h 40"/>
                  <a:gd name="T6" fmla="*/ 3 w 93"/>
                  <a:gd name="T7" fmla="*/ 7 h 40"/>
                  <a:gd name="T8" fmla="*/ 5 w 93"/>
                  <a:gd name="T9" fmla="*/ 11 h 40"/>
                  <a:gd name="T10" fmla="*/ 3 w 93"/>
                  <a:gd name="T11" fmla="*/ 13 h 40"/>
                  <a:gd name="T12" fmla="*/ 1 w 93"/>
                  <a:gd name="T13" fmla="*/ 20 h 40"/>
                  <a:gd name="T14" fmla="*/ 1 w 93"/>
                  <a:gd name="T15" fmla="*/ 23 h 40"/>
                  <a:gd name="T16" fmla="*/ 3 w 93"/>
                  <a:gd name="T17" fmla="*/ 22 h 40"/>
                  <a:gd name="T18" fmla="*/ 12 w 93"/>
                  <a:gd name="T19" fmla="*/ 22 h 40"/>
                  <a:gd name="T20" fmla="*/ 19 w 93"/>
                  <a:gd name="T21" fmla="*/ 23 h 40"/>
                  <a:gd name="T22" fmla="*/ 26 w 93"/>
                  <a:gd name="T23" fmla="*/ 32 h 40"/>
                  <a:gd name="T24" fmla="*/ 30 w 93"/>
                  <a:gd name="T25" fmla="*/ 31 h 40"/>
                  <a:gd name="T26" fmla="*/ 34 w 93"/>
                  <a:gd name="T27" fmla="*/ 40 h 40"/>
                  <a:gd name="T28" fmla="*/ 46 w 93"/>
                  <a:gd name="T29" fmla="*/ 34 h 40"/>
                  <a:gd name="T30" fmla="*/ 41 w 93"/>
                  <a:gd name="T31" fmla="*/ 27 h 40"/>
                  <a:gd name="T32" fmla="*/ 41 w 93"/>
                  <a:gd name="T33" fmla="*/ 25 h 40"/>
                  <a:gd name="T34" fmla="*/ 46 w 93"/>
                  <a:gd name="T35" fmla="*/ 22 h 40"/>
                  <a:gd name="T36" fmla="*/ 51 w 93"/>
                  <a:gd name="T37" fmla="*/ 16 h 40"/>
                  <a:gd name="T38" fmla="*/ 55 w 93"/>
                  <a:gd name="T39" fmla="*/ 11 h 40"/>
                  <a:gd name="T40" fmla="*/ 60 w 93"/>
                  <a:gd name="T41" fmla="*/ 11 h 40"/>
                  <a:gd name="T42" fmla="*/ 73 w 93"/>
                  <a:gd name="T43" fmla="*/ 20 h 40"/>
                  <a:gd name="T44" fmla="*/ 78 w 93"/>
                  <a:gd name="T45" fmla="*/ 18 h 40"/>
                  <a:gd name="T46" fmla="*/ 80 w 93"/>
                  <a:gd name="T47" fmla="*/ 20 h 40"/>
                  <a:gd name="T48" fmla="*/ 76 w 93"/>
                  <a:gd name="T49" fmla="*/ 23 h 40"/>
                  <a:gd name="T50" fmla="*/ 75 w 93"/>
                  <a:gd name="T51" fmla="*/ 31 h 40"/>
                  <a:gd name="T52" fmla="*/ 82 w 93"/>
                  <a:gd name="T53" fmla="*/ 38 h 40"/>
                  <a:gd name="T54" fmla="*/ 82 w 93"/>
                  <a:gd name="T55" fmla="*/ 36 h 40"/>
                  <a:gd name="T56" fmla="*/ 85 w 93"/>
                  <a:gd name="T57" fmla="*/ 32 h 40"/>
                  <a:gd name="T58" fmla="*/ 87 w 93"/>
                  <a:gd name="T59" fmla="*/ 32 h 40"/>
                  <a:gd name="T60" fmla="*/ 93 w 93"/>
                  <a:gd name="T61" fmla="*/ 25 h 40"/>
                  <a:gd name="T62" fmla="*/ 91 w 93"/>
                  <a:gd name="T63" fmla="*/ 25 h 40"/>
                  <a:gd name="T64" fmla="*/ 91 w 93"/>
                  <a:gd name="T65" fmla="*/ 20 h 40"/>
                  <a:gd name="T66" fmla="*/ 89 w 93"/>
                  <a:gd name="T67" fmla="*/ 20 h 40"/>
                  <a:gd name="T68" fmla="*/ 89 w 93"/>
                  <a:gd name="T69" fmla="*/ 16 h 40"/>
                  <a:gd name="T70" fmla="*/ 64 w 93"/>
                  <a:gd name="T71" fmla="*/ 2 h 40"/>
                  <a:gd name="T72" fmla="*/ 53 w 93"/>
                  <a:gd name="T73" fmla="*/ 0 h 40"/>
                  <a:gd name="T74" fmla="*/ 51 w 93"/>
                  <a:gd name="T75" fmla="*/ 7 h 40"/>
                  <a:gd name="T76" fmla="*/ 48 w 93"/>
                  <a:gd name="T77" fmla="*/ 9 h 40"/>
                  <a:gd name="T78" fmla="*/ 46 w 93"/>
                  <a:gd name="T79" fmla="*/ 6 h 40"/>
                  <a:gd name="T80" fmla="*/ 41 w 93"/>
                  <a:gd name="T81" fmla="*/ 9 h 40"/>
                  <a:gd name="T82" fmla="*/ 32 w 93"/>
                  <a:gd name="T83" fmla="*/ 13 h 40"/>
                  <a:gd name="T84" fmla="*/ 26 w 93"/>
                  <a:gd name="T85" fmla="*/ 13 h 40"/>
                  <a:gd name="T86" fmla="*/ 14 w 93"/>
                  <a:gd name="T87" fmla="*/ 11 h 40"/>
                  <a:gd name="T88" fmla="*/ 14 w 93"/>
                  <a:gd name="T89" fmla="*/ 7 h 40"/>
                  <a:gd name="T90" fmla="*/ 10 w 93"/>
                  <a:gd name="T91" fmla="*/ 2 h 40"/>
                  <a:gd name="T92" fmla="*/ 9 w 93"/>
                  <a:gd name="T93"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40">
                    <a:moveTo>
                      <a:pt x="7" y="0"/>
                    </a:moveTo>
                    <a:lnTo>
                      <a:pt x="7" y="0"/>
                    </a:lnTo>
                    <a:lnTo>
                      <a:pt x="7" y="0"/>
                    </a:lnTo>
                    <a:lnTo>
                      <a:pt x="5" y="0"/>
                    </a:lnTo>
                    <a:lnTo>
                      <a:pt x="3" y="0"/>
                    </a:lnTo>
                    <a:lnTo>
                      <a:pt x="1" y="2"/>
                    </a:lnTo>
                    <a:lnTo>
                      <a:pt x="1" y="7"/>
                    </a:lnTo>
                    <a:lnTo>
                      <a:pt x="3" y="7"/>
                    </a:lnTo>
                    <a:lnTo>
                      <a:pt x="5" y="9"/>
                    </a:lnTo>
                    <a:lnTo>
                      <a:pt x="5" y="11"/>
                    </a:lnTo>
                    <a:lnTo>
                      <a:pt x="3" y="13"/>
                    </a:lnTo>
                    <a:lnTo>
                      <a:pt x="3" y="13"/>
                    </a:lnTo>
                    <a:lnTo>
                      <a:pt x="3" y="16"/>
                    </a:lnTo>
                    <a:lnTo>
                      <a:pt x="1" y="20"/>
                    </a:lnTo>
                    <a:lnTo>
                      <a:pt x="0" y="20"/>
                    </a:lnTo>
                    <a:lnTo>
                      <a:pt x="1" y="23"/>
                    </a:lnTo>
                    <a:lnTo>
                      <a:pt x="1" y="23"/>
                    </a:lnTo>
                    <a:lnTo>
                      <a:pt x="3" y="22"/>
                    </a:lnTo>
                    <a:lnTo>
                      <a:pt x="3" y="22"/>
                    </a:lnTo>
                    <a:lnTo>
                      <a:pt x="12" y="22"/>
                    </a:lnTo>
                    <a:lnTo>
                      <a:pt x="18" y="23"/>
                    </a:lnTo>
                    <a:lnTo>
                      <a:pt x="19" y="23"/>
                    </a:lnTo>
                    <a:lnTo>
                      <a:pt x="21" y="23"/>
                    </a:lnTo>
                    <a:lnTo>
                      <a:pt x="26" y="32"/>
                    </a:lnTo>
                    <a:lnTo>
                      <a:pt x="28" y="32"/>
                    </a:lnTo>
                    <a:lnTo>
                      <a:pt x="30" y="31"/>
                    </a:lnTo>
                    <a:lnTo>
                      <a:pt x="32" y="31"/>
                    </a:lnTo>
                    <a:lnTo>
                      <a:pt x="34" y="40"/>
                    </a:lnTo>
                    <a:lnTo>
                      <a:pt x="39" y="40"/>
                    </a:lnTo>
                    <a:lnTo>
                      <a:pt x="46" y="34"/>
                    </a:lnTo>
                    <a:lnTo>
                      <a:pt x="46" y="32"/>
                    </a:lnTo>
                    <a:lnTo>
                      <a:pt x="41" y="27"/>
                    </a:lnTo>
                    <a:lnTo>
                      <a:pt x="41" y="27"/>
                    </a:lnTo>
                    <a:lnTo>
                      <a:pt x="41" y="25"/>
                    </a:lnTo>
                    <a:lnTo>
                      <a:pt x="41" y="23"/>
                    </a:lnTo>
                    <a:lnTo>
                      <a:pt x="46" y="22"/>
                    </a:lnTo>
                    <a:lnTo>
                      <a:pt x="46" y="22"/>
                    </a:lnTo>
                    <a:lnTo>
                      <a:pt x="51" y="16"/>
                    </a:lnTo>
                    <a:lnTo>
                      <a:pt x="55" y="11"/>
                    </a:lnTo>
                    <a:lnTo>
                      <a:pt x="55" y="11"/>
                    </a:lnTo>
                    <a:lnTo>
                      <a:pt x="59" y="11"/>
                    </a:lnTo>
                    <a:lnTo>
                      <a:pt x="60" y="11"/>
                    </a:lnTo>
                    <a:lnTo>
                      <a:pt x="71" y="16"/>
                    </a:lnTo>
                    <a:lnTo>
                      <a:pt x="73" y="20"/>
                    </a:lnTo>
                    <a:lnTo>
                      <a:pt x="76" y="18"/>
                    </a:lnTo>
                    <a:lnTo>
                      <a:pt x="78" y="18"/>
                    </a:lnTo>
                    <a:lnTo>
                      <a:pt x="80" y="20"/>
                    </a:lnTo>
                    <a:lnTo>
                      <a:pt x="80" y="20"/>
                    </a:lnTo>
                    <a:lnTo>
                      <a:pt x="78" y="22"/>
                    </a:lnTo>
                    <a:lnTo>
                      <a:pt x="76" y="23"/>
                    </a:lnTo>
                    <a:lnTo>
                      <a:pt x="75" y="27"/>
                    </a:lnTo>
                    <a:lnTo>
                      <a:pt x="75" y="31"/>
                    </a:lnTo>
                    <a:lnTo>
                      <a:pt x="80" y="36"/>
                    </a:lnTo>
                    <a:lnTo>
                      <a:pt x="82" y="38"/>
                    </a:lnTo>
                    <a:lnTo>
                      <a:pt x="82" y="38"/>
                    </a:lnTo>
                    <a:lnTo>
                      <a:pt x="82" y="36"/>
                    </a:lnTo>
                    <a:lnTo>
                      <a:pt x="85" y="34"/>
                    </a:lnTo>
                    <a:lnTo>
                      <a:pt x="85" y="32"/>
                    </a:lnTo>
                    <a:lnTo>
                      <a:pt x="85" y="32"/>
                    </a:lnTo>
                    <a:lnTo>
                      <a:pt x="87" y="32"/>
                    </a:lnTo>
                    <a:lnTo>
                      <a:pt x="93" y="27"/>
                    </a:lnTo>
                    <a:lnTo>
                      <a:pt x="93" y="25"/>
                    </a:lnTo>
                    <a:lnTo>
                      <a:pt x="93" y="25"/>
                    </a:lnTo>
                    <a:lnTo>
                      <a:pt x="91" y="25"/>
                    </a:lnTo>
                    <a:lnTo>
                      <a:pt x="91" y="23"/>
                    </a:lnTo>
                    <a:lnTo>
                      <a:pt x="91" y="20"/>
                    </a:lnTo>
                    <a:lnTo>
                      <a:pt x="89" y="20"/>
                    </a:lnTo>
                    <a:lnTo>
                      <a:pt x="89" y="20"/>
                    </a:lnTo>
                    <a:lnTo>
                      <a:pt x="89" y="16"/>
                    </a:lnTo>
                    <a:lnTo>
                      <a:pt x="89" y="16"/>
                    </a:lnTo>
                    <a:lnTo>
                      <a:pt x="78" y="6"/>
                    </a:lnTo>
                    <a:lnTo>
                      <a:pt x="64" y="2"/>
                    </a:lnTo>
                    <a:lnTo>
                      <a:pt x="60" y="0"/>
                    </a:lnTo>
                    <a:lnTo>
                      <a:pt x="53" y="0"/>
                    </a:lnTo>
                    <a:lnTo>
                      <a:pt x="51" y="4"/>
                    </a:lnTo>
                    <a:lnTo>
                      <a:pt x="51" y="7"/>
                    </a:lnTo>
                    <a:lnTo>
                      <a:pt x="50" y="9"/>
                    </a:lnTo>
                    <a:lnTo>
                      <a:pt x="48" y="9"/>
                    </a:lnTo>
                    <a:lnTo>
                      <a:pt x="48" y="6"/>
                    </a:lnTo>
                    <a:lnTo>
                      <a:pt x="46" y="6"/>
                    </a:lnTo>
                    <a:lnTo>
                      <a:pt x="46" y="6"/>
                    </a:lnTo>
                    <a:lnTo>
                      <a:pt x="41" y="9"/>
                    </a:lnTo>
                    <a:lnTo>
                      <a:pt x="34" y="11"/>
                    </a:lnTo>
                    <a:lnTo>
                      <a:pt x="32" y="13"/>
                    </a:lnTo>
                    <a:lnTo>
                      <a:pt x="32" y="13"/>
                    </a:lnTo>
                    <a:lnTo>
                      <a:pt x="26" y="13"/>
                    </a:lnTo>
                    <a:lnTo>
                      <a:pt x="21" y="11"/>
                    </a:lnTo>
                    <a:lnTo>
                      <a:pt x="14" y="11"/>
                    </a:lnTo>
                    <a:lnTo>
                      <a:pt x="14" y="9"/>
                    </a:lnTo>
                    <a:lnTo>
                      <a:pt x="14" y="7"/>
                    </a:lnTo>
                    <a:lnTo>
                      <a:pt x="12" y="6"/>
                    </a:lnTo>
                    <a:lnTo>
                      <a:pt x="10" y="2"/>
                    </a:lnTo>
                    <a:lnTo>
                      <a:pt x="10" y="2"/>
                    </a:lnTo>
                    <a:lnTo>
                      <a:pt x="9" y="2"/>
                    </a:lnTo>
                    <a:lnTo>
                      <a:pt x="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8" name="Freeform 3200">
                <a:extLst>
                  <a:ext uri="{FF2B5EF4-FFF2-40B4-BE49-F238E27FC236}">
                    <a16:creationId xmlns:a16="http://schemas.microsoft.com/office/drawing/2014/main" id="{D870C405-10C7-244F-8858-855E37FE3E81}"/>
                  </a:ext>
                </a:extLst>
              </p:cNvPr>
              <p:cNvSpPr>
                <a:spLocks/>
              </p:cNvSpPr>
              <p:nvPr/>
            </p:nvSpPr>
            <p:spPr bwMode="auto">
              <a:xfrm>
                <a:off x="1368" y="2559"/>
                <a:ext cx="93" cy="40"/>
              </a:xfrm>
              <a:custGeom>
                <a:avLst/>
                <a:gdLst>
                  <a:gd name="T0" fmla="*/ 7 w 93"/>
                  <a:gd name="T1" fmla="*/ 0 h 40"/>
                  <a:gd name="T2" fmla="*/ 5 w 93"/>
                  <a:gd name="T3" fmla="*/ 0 h 40"/>
                  <a:gd name="T4" fmla="*/ 1 w 93"/>
                  <a:gd name="T5" fmla="*/ 2 h 40"/>
                  <a:gd name="T6" fmla="*/ 3 w 93"/>
                  <a:gd name="T7" fmla="*/ 7 h 40"/>
                  <a:gd name="T8" fmla="*/ 5 w 93"/>
                  <a:gd name="T9" fmla="*/ 11 h 40"/>
                  <a:gd name="T10" fmla="*/ 3 w 93"/>
                  <a:gd name="T11" fmla="*/ 13 h 40"/>
                  <a:gd name="T12" fmla="*/ 1 w 93"/>
                  <a:gd name="T13" fmla="*/ 20 h 40"/>
                  <a:gd name="T14" fmla="*/ 1 w 93"/>
                  <a:gd name="T15" fmla="*/ 23 h 40"/>
                  <a:gd name="T16" fmla="*/ 3 w 93"/>
                  <a:gd name="T17" fmla="*/ 22 h 40"/>
                  <a:gd name="T18" fmla="*/ 12 w 93"/>
                  <a:gd name="T19" fmla="*/ 22 h 40"/>
                  <a:gd name="T20" fmla="*/ 19 w 93"/>
                  <a:gd name="T21" fmla="*/ 23 h 40"/>
                  <a:gd name="T22" fmla="*/ 26 w 93"/>
                  <a:gd name="T23" fmla="*/ 32 h 40"/>
                  <a:gd name="T24" fmla="*/ 30 w 93"/>
                  <a:gd name="T25" fmla="*/ 31 h 40"/>
                  <a:gd name="T26" fmla="*/ 34 w 93"/>
                  <a:gd name="T27" fmla="*/ 40 h 40"/>
                  <a:gd name="T28" fmla="*/ 46 w 93"/>
                  <a:gd name="T29" fmla="*/ 34 h 40"/>
                  <a:gd name="T30" fmla="*/ 41 w 93"/>
                  <a:gd name="T31" fmla="*/ 27 h 40"/>
                  <a:gd name="T32" fmla="*/ 41 w 93"/>
                  <a:gd name="T33" fmla="*/ 25 h 40"/>
                  <a:gd name="T34" fmla="*/ 46 w 93"/>
                  <a:gd name="T35" fmla="*/ 22 h 40"/>
                  <a:gd name="T36" fmla="*/ 51 w 93"/>
                  <a:gd name="T37" fmla="*/ 16 h 40"/>
                  <a:gd name="T38" fmla="*/ 55 w 93"/>
                  <a:gd name="T39" fmla="*/ 11 h 40"/>
                  <a:gd name="T40" fmla="*/ 60 w 93"/>
                  <a:gd name="T41" fmla="*/ 11 h 40"/>
                  <a:gd name="T42" fmla="*/ 73 w 93"/>
                  <a:gd name="T43" fmla="*/ 20 h 40"/>
                  <a:gd name="T44" fmla="*/ 78 w 93"/>
                  <a:gd name="T45" fmla="*/ 18 h 40"/>
                  <a:gd name="T46" fmla="*/ 80 w 93"/>
                  <a:gd name="T47" fmla="*/ 20 h 40"/>
                  <a:gd name="T48" fmla="*/ 76 w 93"/>
                  <a:gd name="T49" fmla="*/ 23 h 40"/>
                  <a:gd name="T50" fmla="*/ 75 w 93"/>
                  <a:gd name="T51" fmla="*/ 31 h 40"/>
                  <a:gd name="T52" fmla="*/ 82 w 93"/>
                  <a:gd name="T53" fmla="*/ 38 h 40"/>
                  <a:gd name="T54" fmla="*/ 82 w 93"/>
                  <a:gd name="T55" fmla="*/ 36 h 40"/>
                  <a:gd name="T56" fmla="*/ 85 w 93"/>
                  <a:gd name="T57" fmla="*/ 32 h 40"/>
                  <a:gd name="T58" fmla="*/ 87 w 93"/>
                  <a:gd name="T59" fmla="*/ 32 h 40"/>
                  <a:gd name="T60" fmla="*/ 93 w 93"/>
                  <a:gd name="T61" fmla="*/ 25 h 40"/>
                  <a:gd name="T62" fmla="*/ 91 w 93"/>
                  <a:gd name="T63" fmla="*/ 25 h 40"/>
                  <a:gd name="T64" fmla="*/ 91 w 93"/>
                  <a:gd name="T65" fmla="*/ 20 h 40"/>
                  <a:gd name="T66" fmla="*/ 89 w 93"/>
                  <a:gd name="T67" fmla="*/ 20 h 40"/>
                  <a:gd name="T68" fmla="*/ 89 w 93"/>
                  <a:gd name="T69" fmla="*/ 16 h 40"/>
                  <a:gd name="T70" fmla="*/ 64 w 93"/>
                  <a:gd name="T71" fmla="*/ 2 h 40"/>
                  <a:gd name="T72" fmla="*/ 53 w 93"/>
                  <a:gd name="T73" fmla="*/ 0 h 40"/>
                  <a:gd name="T74" fmla="*/ 51 w 93"/>
                  <a:gd name="T75" fmla="*/ 7 h 40"/>
                  <a:gd name="T76" fmla="*/ 48 w 93"/>
                  <a:gd name="T77" fmla="*/ 9 h 40"/>
                  <a:gd name="T78" fmla="*/ 46 w 93"/>
                  <a:gd name="T79" fmla="*/ 6 h 40"/>
                  <a:gd name="T80" fmla="*/ 41 w 93"/>
                  <a:gd name="T81" fmla="*/ 9 h 40"/>
                  <a:gd name="T82" fmla="*/ 32 w 93"/>
                  <a:gd name="T83" fmla="*/ 13 h 40"/>
                  <a:gd name="T84" fmla="*/ 26 w 93"/>
                  <a:gd name="T85" fmla="*/ 13 h 40"/>
                  <a:gd name="T86" fmla="*/ 14 w 93"/>
                  <a:gd name="T87" fmla="*/ 11 h 40"/>
                  <a:gd name="T88" fmla="*/ 14 w 93"/>
                  <a:gd name="T89" fmla="*/ 7 h 40"/>
                  <a:gd name="T90" fmla="*/ 10 w 93"/>
                  <a:gd name="T91" fmla="*/ 2 h 40"/>
                  <a:gd name="T92" fmla="*/ 9 w 93"/>
                  <a:gd name="T93"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40">
                    <a:moveTo>
                      <a:pt x="7" y="0"/>
                    </a:moveTo>
                    <a:lnTo>
                      <a:pt x="7" y="0"/>
                    </a:lnTo>
                    <a:lnTo>
                      <a:pt x="7" y="0"/>
                    </a:lnTo>
                    <a:lnTo>
                      <a:pt x="5" y="0"/>
                    </a:lnTo>
                    <a:lnTo>
                      <a:pt x="3" y="0"/>
                    </a:lnTo>
                    <a:lnTo>
                      <a:pt x="1" y="2"/>
                    </a:lnTo>
                    <a:lnTo>
                      <a:pt x="1" y="7"/>
                    </a:lnTo>
                    <a:lnTo>
                      <a:pt x="3" y="7"/>
                    </a:lnTo>
                    <a:lnTo>
                      <a:pt x="5" y="9"/>
                    </a:lnTo>
                    <a:lnTo>
                      <a:pt x="5" y="11"/>
                    </a:lnTo>
                    <a:lnTo>
                      <a:pt x="3" y="13"/>
                    </a:lnTo>
                    <a:lnTo>
                      <a:pt x="3" y="13"/>
                    </a:lnTo>
                    <a:lnTo>
                      <a:pt x="3" y="16"/>
                    </a:lnTo>
                    <a:lnTo>
                      <a:pt x="1" y="20"/>
                    </a:lnTo>
                    <a:lnTo>
                      <a:pt x="0" y="20"/>
                    </a:lnTo>
                    <a:lnTo>
                      <a:pt x="1" y="23"/>
                    </a:lnTo>
                    <a:lnTo>
                      <a:pt x="1" y="23"/>
                    </a:lnTo>
                    <a:lnTo>
                      <a:pt x="3" y="22"/>
                    </a:lnTo>
                    <a:lnTo>
                      <a:pt x="3" y="22"/>
                    </a:lnTo>
                    <a:lnTo>
                      <a:pt x="12" y="22"/>
                    </a:lnTo>
                    <a:lnTo>
                      <a:pt x="18" y="23"/>
                    </a:lnTo>
                    <a:lnTo>
                      <a:pt x="19" y="23"/>
                    </a:lnTo>
                    <a:lnTo>
                      <a:pt x="21" y="23"/>
                    </a:lnTo>
                    <a:lnTo>
                      <a:pt x="26" y="32"/>
                    </a:lnTo>
                    <a:lnTo>
                      <a:pt x="28" y="32"/>
                    </a:lnTo>
                    <a:lnTo>
                      <a:pt x="30" y="31"/>
                    </a:lnTo>
                    <a:lnTo>
                      <a:pt x="32" y="31"/>
                    </a:lnTo>
                    <a:lnTo>
                      <a:pt x="34" y="40"/>
                    </a:lnTo>
                    <a:lnTo>
                      <a:pt x="39" y="40"/>
                    </a:lnTo>
                    <a:lnTo>
                      <a:pt x="46" y="34"/>
                    </a:lnTo>
                    <a:lnTo>
                      <a:pt x="46" y="32"/>
                    </a:lnTo>
                    <a:lnTo>
                      <a:pt x="41" y="27"/>
                    </a:lnTo>
                    <a:lnTo>
                      <a:pt x="41" y="27"/>
                    </a:lnTo>
                    <a:lnTo>
                      <a:pt x="41" y="25"/>
                    </a:lnTo>
                    <a:lnTo>
                      <a:pt x="41" y="23"/>
                    </a:lnTo>
                    <a:lnTo>
                      <a:pt x="46" y="22"/>
                    </a:lnTo>
                    <a:lnTo>
                      <a:pt x="46" y="22"/>
                    </a:lnTo>
                    <a:lnTo>
                      <a:pt x="51" y="16"/>
                    </a:lnTo>
                    <a:lnTo>
                      <a:pt x="55" y="11"/>
                    </a:lnTo>
                    <a:lnTo>
                      <a:pt x="55" y="11"/>
                    </a:lnTo>
                    <a:lnTo>
                      <a:pt x="59" y="11"/>
                    </a:lnTo>
                    <a:lnTo>
                      <a:pt x="60" y="11"/>
                    </a:lnTo>
                    <a:lnTo>
                      <a:pt x="71" y="16"/>
                    </a:lnTo>
                    <a:lnTo>
                      <a:pt x="73" y="20"/>
                    </a:lnTo>
                    <a:lnTo>
                      <a:pt x="76" y="18"/>
                    </a:lnTo>
                    <a:lnTo>
                      <a:pt x="78" y="18"/>
                    </a:lnTo>
                    <a:lnTo>
                      <a:pt x="80" y="20"/>
                    </a:lnTo>
                    <a:lnTo>
                      <a:pt x="80" y="20"/>
                    </a:lnTo>
                    <a:lnTo>
                      <a:pt x="78" y="22"/>
                    </a:lnTo>
                    <a:lnTo>
                      <a:pt x="76" y="23"/>
                    </a:lnTo>
                    <a:lnTo>
                      <a:pt x="75" y="27"/>
                    </a:lnTo>
                    <a:lnTo>
                      <a:pt x="75" y="31"/>
                    </a:lnTo>
                    <a:lnTo>
                      <a:pt x="80" y="36"/>
                    </a:lnTo>
                    <a:lnTo>
                      <a:pt x="82" y="38"/>
                    </a:lnTo>
                    <a:lnTo>
                      <a:pt x="82" y="38"/>
                    </a:lnTo>
                    <a:lnTo>
                      <a:pt x="82" y="36"/>
                    </a:lnTo>
                    <a:lnTo>
                      <a:pt x="85" y="34"/>
                    </a:lnTo>
                    <a:lnTo>
                      <a:pt x="85" y="32"/>
                    </a:lnTo>
                    <a:lnTo>
                      <a:pt x="85" y="32"/>
                    </a:lnTo>
                    <a:lnTo>
                      <a:pt x="87" y="32"/>
                    </a:lnTo>
                    <a:lnTo>
                      <a:pt x="93" y="27"/>
                    </a:lnTo>
                    <a:lnTo>
                      <a:pt x="93" y="25"/>
                    </a:lnTo>
                    <a:lnTo>
                      <a:pt x="93" y="25"/>
                    </a:lnTo>
                    <a:lnTo>
                      <a:pt x="91" y="25"/>
                    </a:lnTo>
                    <a:lnTo>
                      <a:pt x="91" y="23"/>
                    </a:lnTo>
                    <a:lnTo>
                      <a:pt x="91" y="20"/>
                    </a:lnTo>
                    <a:lnTo>
                      <a:pt x="89" y="20"/>
                    </a:lnTo>
                    <a:lnTo>
                      <a:pt x="89" y="20"/>
                    </a:lnTo>
                    <a:lnTo>
                      <a:pt x="89" y="16"/>
                    </a:lnTo>
                    <a:lnTo>
                      <a:pt x="89" y="16"/>
                    </a:lnTo>
                    <a:lnTo>
                      <a:pt x="78" y="6"/>
                    </a:lnTo>
                    <a:lnTo>
                      <a:pt x="64" y="2"/>
                    </a:lnTo>
                    <a:lnTo>
                      <a:pt x="60" y="0"/>
                    </a:lnTo>
                    <a:lnTo>
                      <a:pt x="53" y="0"/>
                    </a:lnTo>
                    <a:lnTo>
                      <a:pt x="51" y="4"/>
                    </a:lnTo>
                    <a:lnTo>
                      <a:pt x="51" y="7"/>
                    </a:lnTo>
                    <a:lnTo>
                      <a:pt x="50" y="9"/>
                    </a:lnTo>
                    <a:lnTo>
                      <a:pt x="48" y="9"/>
                    </a:lnTo>
                    <a:lnTo>
                      <a:pt x="48" y="6"/>
                    </a:lnTo>
                    <a:lnTo>
                      <a:pt x="46" y="6"/>
                    </a:lnTo>
                    <a:lnTo>
                      <a:pt x="46" y="6"/>
                    </a:lnTo>
                    <a:lnTo>
                      <a:pt x="41" y="9"/>
                    </a:lnTo>
                    <a:lnTo>
                      <a:pt x="34" y="11"/>
                    </a:lnTo>
                    <a:lnTo>
                      <a:pt x="32" y="13"/>
                    </a:lnTo>
                    <a:lnTo>
                      <a:pt x="32" y="13"/>
                    </a:lnTo>
                    <a:lnTo>
                      <a:pt x="26" y="13"/>
                    </a:lnTo>
                    <a:lnTo>
                      <a:pt x="21" y="11"/>
                    </a:lnTo>
                    <a:lnTo>
                      <a:pt x="14" y="11"/>
                    </a:lnTo>
                    <a:lnTo>
                      <a:pt x="14" y="9"/>
                    </a:lnTo>
                    <a:lnTo>
                      <a:pt x="14" y="7"/>
                    </a:lnTo>
                    <a:lnTo>
                      <a:pt x="12" y="6"/>
                    </a:lnTo>
                    <a:lnTo>
                      <a:pt x="10" y="2"/>
                    </a:lnTo>
                    <a:lnTo>
                      <a:pt x="10" y="2"/>
                    </a:lnTo>
                    <a:lnTo>
                      <a:pt x="9" y="2"/>
                    </a:lnTo>
                    <a:lnTo>
                      <a:pt x="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59" name="Freeform 3201">
                <a:extLst>
                  <a:ext uri="{FF2B5EF4-FFF2-40B4-BE49-F238E27FC236}">
                    <a16:creationId xmlns:a16="http://schemas.microsoft.com/office/drawing/2014/main" id="{C8821830-C683-E646-B981-20A22B80C2BC}"/>
                  </a:ext>
                </a:extLst>
              </p:cNvPr>
              <p:cNvSpPr>
                <a:spLocks/>
              </p:cNvSpPr>
              <p:nvPr/>
            </p:nvSpPr>
            <p:spPr bwMode="auto">
              <a:xfrm>
                <a:off x="1221" y="2424"/>
                <a:ext cx="63" cy="69"/>
              </a:xfrm>
              <a:custGeom>
                <a:avLst/>
                <a:gdLst>
                  <a:gd name="T0" fmla="*/ 20 w 63"/>
                  <a:gd name="T1" fmla="*/ 0 h 69"/>
                  <a:gd name="T2" fmla="*/ 11 w 63"/>
                  <a:gd name="T3" fmla="*/ 8 h 69"/>
                  <a:gd name="T4" fmla="*/ 23 w 63"/>
                  <a:gd name="T5" fmla="*/ 17 h 69"/>
                  <a:gd name="T6" fmla="*/ 27 w 63"/>
                  <a:gd name="T7" fmla="*/ 23 h 69"/>
                  <a:gd name="T8" fmla="*/ 27 w 63"/>
                  <a:gd name="T9" fmla="*/ 28 h 69"/>
                  <a:gd name="T10" fmla="*/ 27 w 63"/>
                  <a:gd name="T11" fmla="*/ 28 h 69"/>
                  <a:gd name="T12" fmla="*/ 4 w 63"/>
                  <a:gd name="T13" fmla="*/ 41 h 69"/>
                  <a:gd name="T14" fmla="*/ 2 w 63"/>
                  <a:gd name="T15" fmla="*/ 46 h 69"/>
                  <a:gd name="T16" fmla="*/ 2 w 63"/>
                  <a:gd name="T17" fmla="*/ 48 h 69"/>
                  <a:gd name="T18" fmla="*/ 0 w 63"/>
                  <a:gd name="T19" fmla="*/ 50 h 69"/>
                  <a:gd name="T20" fmla="*/ 0 w 63"/>
                  <a:gd name="T21" fmla="*/ 55 h 69"/>
                  <a:gd name="T22" fmla="*/ 2 w 63"/>
                  <a:gd name="T23" fmla="*/ 57 h 69"/>
                  <a:gd name="T24" fmla="*/ 4 w 63"/>
                  <a:gd name="T25" fmla="*/ 58 h 69"/>
                  <a:gd name="T26" fmla="*/ 13 w 63"/>
                  <a:gd name="T27" fmla="*/ 64 h 69"/>
                  <a:gd name="T28" fmla="*/ 34 w 63"/>
                  <a:gd name="T29" fmla="*/ 69 h 69"/>
                  <a:gd name="T30" fmla="*/ 36 w 63"/>
                  <a:gd name="T31" fmla="*/ 64 h 69"/>
                  <a:gd name="T32" fmla="*/ 40 w 63"/>
                  <a:gd name="T33" fmla="*/ 62 h 69"/>
                  <a:gd name="T34" fmla="*/ 43 w 63"/>
                  <a:gd name="T35" fmla="*/ 60 h 69"/>
                  <a:gd name="T36" fmla="*/ 45 w 63"/>
                  <a:gd name="T37" fmla="*/ 57 h 69"/>
                  <a:gd name="T38" fmla="*/ 45 w 63"/>
                  <a:gd name="T39" fmla="*/ 55 h 69"/>
                  <a:gd name="T40" fmla="*/ 48 w 63"/>
                  <a:gd name="T41" fmla="*/ 51 h 69"/>
                  <a:gd name="T42" fmla="*/ 47 w 63"/>
                  <a:gd name="T43" fmla="*/ 51 h 69"/>
                  <a:gd name="T44" fmla="*/ 47 w 63"/>
                  <a:gd name="T45" fmla="*/ 48 h 69"/>
                  <a:gd name="T46" fmla="*/ 50 w 63"/>
                  <a:gd name="T47" fmla="*/ 46 h 69"/>
                  <a:gd name="T48" fmla="*/ 61 w 63"/>
                  <a:gd name="T49" fmla="*/ 39 h 69"/>
                  <a:gd name="T50" fmla="*/ 63 w 63"/>
                  <a:gd name="T51" fmla="*/ 35 h 69"/>
                  <a:gd name="T52" fmla="*/ 61 w 63"/>
                  <a:gd name="T53" fmla="*/ 35 h 69"/>
                  <a:gd name="T54" fmla="*/ 59 w 63"/>
                  <a:gd name="T55" fmla="*/ 33 h 69"/>
                  <a:gd name="T56" fmla="*/ 56 w 63"/>
                  <a:gd name="T57" fmla="*/ 35 h 69"/>
                  <a:gd name="T58" fmla="*/ 54 w 63"/>
                  <a:gd name="T59" fmla="*/ 32 h 69"/>
                  <a:gd name="T60" fmla="*/ 50 w 63"/>
                  <a:gd name="T61" fmla="*/ 32 h 69"/>
                  <a:gd name="T62" fmla="*/ 48 w 63"/>
                  <a:gd name="T6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69">
                    <a:moveTo>
                      <a:pt x="48" y="0"/>
                    </a:moveTo>
                    <a:lnTo>
                      <a:pt x="20" y="0"/>
                    </a:lnTo>
                    <a:lnTo>
                      <a:pt x="20" y="8"/>
                    </a:lnTo>
                    <a:lnTo>
                      <a:pt x="11" y="8"/>
                    </a:lnTo>
                    <a:lnTo>
                      <a:pt x="11" y="7"/>
                    </a:lnTo>
                    <a:lnTo>
                      <a:pt x="23" y="17"/>
                    </a:lnTo>
                    <a:lnTo>
                      <a:pt x="23" y="21"/>
                    </a:lnTo>
                    <a:lnTo>
                      <a:pt x="27" y="23"/>
                    </a:lnTo>
                    <a:lnTo>
                      <a:pt x="27" y="25"/>
                    </a:lnTo>
                    <a:lnTo>
                      <a:pt x="27" y="28"/>
                    </a:lnTo>
                    <a:lnTo>
                      <a:pt x="27" y="28"/>
                    </a:lnTo>
                    <a:lnTo>
                      <a:pt x="27" y="28"/>
                    </a:lnTo>
                    <a:lnTo>
                      <a:pt x="11" y="30"/>
                    </a:lnTo>
                    <a:lnTo>
                      <a:pt x="4" y="41"/>
                    </a:lnTo>
                    <a:lnTo>
                      <a:pt x="4" y="41"/>
                    </a:lnTo>
                    <a:lnTo>
                      <a:pt x="2" y="46"/>
                    </a:lnTo>
                    <a:lnTo>
                      <a:pt x="2" y="46"/>
                    </a:lnTo>
                    <a:lnTo>
                      <a:pt x="2" y="48"/>
                    </a:lnTo>
                    <a:lnTo>
                      <a:pt x="2" y="50"/>
                    </a:lnTo>
                    <a:lnTo>
                      <a:pt x="0" y="50"/>
                    </a:lnTo>
                    <a:lnTo>
                      <a:pt x="0" y="55"/>
                    </a:lnTo>
                    <a:lnTo>
                      <a:pt x="0" y="55"/>
                    </a:lnTo>
                    <a:lnTo>
                      <a:pt x="0" y="55"/>
                    </a:lnTo>
                    <a:lnTo>
                      <a:pt x="2" y="57"/>
                    </a:lnTo>
                    <a:lnTo>
                      <a:pt x="2" y="57"/>
                    </a:lnTo>
                    <a:lnTo>
                      <a:pt x="4" y="58"/>
                    </a:lnTo>
                    <a:lnTo>
                      <a:pt x="6" y="58"/>
                    </a:lnTo>
                    <a:lnTo>
                      <a:pt x="13" y="64"/>
                    </a:lnTo>
                    <a:lnTo>
                      <a:pt x="32" y="67"/>
                    </a:lnTo>
                    <a:lnTo>
                      <a:pt x="34" y="69"/>
                    </a:lnTo>
                    <a:lnTo>
                      <a:pt x="34" y="67"/>
                    </a:lnTo>
                    <a:lnTo>
                      <a:pt x="36" y="64"/>
                    </a:lnTo>
                    <a:lnTo>
                      <a:pt x="40" y="64"/>
                    </a:lnTo>
                    <a:lnTo>
                      <a:pt x="40" y="62"/>
                    </a:lnTo>
                    <a:lnTo>
                      <a:pt x="41" y="62"/>
                    </a:lnTo>
                    <a:lnTo>
                      <a:pt x="43" y="60"/>
                    </a:lnTo>
                    <a:lnTo>
                      <a:pt x="43" y="58"/>
                    </a:lnTo>
                    <a:lnTo>
                      <a:pt x="45" y="57"/>
                    </a:lnTo>
                    <a:lnTo>
                      <a:pt x="45" y="57"/>
                    </a:lnTo>
                    <a:lnTo>
                      <a:pt x="45" y="55"/>
                    </a:lnTo>
                    <a:lnTo>
                      <a:pt x="48" y="53"/>
                    </a:lnTo>
                    <a:lnTo>
                      <a:pt x="48" y="51"/>
                    </a:lnTo>
                    <a:lnTo>
                      <a:pt x="47" y="51"/>
                    </a:lnTo>
                    <a:lnTo>
                      <a:pt x="47" y="51"/>
                    </a:lnTo>
                    <a:lnTo>
                      <a:pt x="47" y="50"/>
                    </a:lnTo>
                    <a:lnTo>
                      <a:pt x="47" y="48"/>
                    </a:lnTo>
                    <a:lnTo>
                      <a:pt x="50" y="46"/>
                    </a:lnTo>
                    <a:lnTo>
                      <a:pt x="50" y="46"/>
                    </a:lnTo>
                    <a:lnTo>
                      <a:pt x="52" y="46"/>
                    </a:lnTo>
                    <a:lnTo>
                      <a:pt x="61" y="39"/>
                    </a:lnTo>
                    <a:lnTo>
                      <a:pt x="63" y="35"/>
                    </a:lnTo>
                    <a:lnTo>
                      <a:pt x="63" y="35"/>
                    </a:lnTo>
                    <a:lnTo>
                      <a:pt x="61" y="35"/>
                    </a:lnTo>
                    <a:lnTo>
                      <a:pt x="61" y="35"/>
                    </a:lnTo>
                    <a:lnTo>
                      <a:pt x="61" y="33"/>
                    </a:lnTo>
                    <a:lnTo>
                      <a:pt x="59" y="33"/>
                    </a:lnTo>
                    <a:lnTo>
                      <a:pt x="57" y="35"/>
                    </a:lnTo>
                    <a:lnTo>
                      <a:pt x="56" y="35"/>
                    </a:lnTo>
                    <a:lnTo>
                      <a:pt x="54" y="33"/>
                    </a:lnTo>
                    <a:lnTo>
                      <a:pt x="54" y="32"/>
                    </a:lnTo>
                    <a:lnTo>
                      <a:pt x="54" y="32"/>
                    </a:lnTo>
                    <a:lnTo>
                      <a:pt x="50" y="32"/>
                    </a:lnTo>
                    <a:lnTo>
                      <a:pt x="47" y="32"/>
                    </a:lnTo>
                    <a:lnTo>
                      <a:pt x="48" y="30"/>
                    </a:lnTo>
                    <a:lnTo>
                      <a:pt x="48"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0" name="Freeform 3202">
                <a:extLst>
                  <a:ext uri="{FF2B5EF4-FFF2-40B4-BE49-F238E27FC236}">
                    <a16:creationId xmlns:a16="http://schemas.microsoft.com/office/drawing/2014/main" id="{9FFDEF59-1DDE-B149-8128-7978ADF6FB59}"/>
                  </a:ext>
                </a:extLst>
              </p:cNvPr>
              <p:cNvSpPr>
                <a:spLocks/>
              </p:cNvSpPr>
              <p:nvPr/>
            </p:nvSpPr>
            <p:spPr bwMode="auto">
              <a:xfrm>
                <a:off x="1221" y="2424"/>
                <a:ext cx="63" cy="69"/>
              </a:xfrm>
              <a:custGeom>
                <a:avLst/>
                <a:gdLst>
                  <a:gd name="T0" fmla="*/ 20 w 63"/>
                  <a:gd name="T1" fmla="*/ 0 h 69"/>
                  <a:gd name="T2" fmla="*/ 11 w 63"/>
                  <a:gd name="T3" fmla="*/ 8 h 69"/>
                  <a:gd name="T4" fmla="*/ 23 w 63"/>
                  <a:gd name="T5" fmla="*/ 17 h 69"/>
                  <a:gd name="T6" fmla="*/ 27 w 63"/>
                  <a:gd name="T7" fmla="*/ 23 h 69"/>
                  <a:gd name="T8" fmla="*/ 27 w 63"/>
                  <a:gd name="T9" fmla="*/ 28 h 69"/>
                  <a:gd name="T10" fmla="*/ 27 w 63"/>
                  <a:gd name="T11" fmla="*/ 28 h 69"/>
                  <a:gd name="T12" fmla="*/ 4 w 63"/>
                  <a:gd name="T13" fmla="*/ 41 h 69"/>
                  <a:gd name="T14" fmla="*/ 2 w 63"/>
                  <a:gd name="T15" fmla="*/ 46 h 69"/>
                  <a:gd name="T16" fmla="*/ 2 w 63"/>
                  <a:gd name="T17" fmla="*/ 48 h 69"/>
                  <a:gd name="T18" fmla="*/ 0 w 63"/>
                  <a:gd name="T19" fmla="*/ 50 h 69"/>
                  <a:gd name="T20" fmla="*/ 0 w 63"/>
                  <a:gd name="T21" fmla="*/ 55 h 69"/>
                  <a:gd name="T22" fmla="*/ 2 w 63"/>
                  <a:gd name="T23" fmla="*/ 57 h 69"/>
                  <a:gd name="T24" fmla="*/ 4 w 63"/>
                  <a:gd name="T25" fmla="*/ 58 h 69"/>
                  <a:gd name="T26" fmla="*/ 13 w 63"/>
                  <a:gd name="T27" fmla="*/ 64 h 69"/>
                  <a:gd name="T28" fmla="*/ 34 w 63"/>
                  <a:gd name="T29" fmla="*/ 69 h 69"/>
                  <a:gd name="T30" fmla="*/ 36 w 63"/>
                  <a:gd name="T31" fmla="*/ 64 h 69"/>
                  <a:gd name="T32" fmla="*/ 40 w 63"/>
                  <a:gd name="T33" fmla="*/ 62 h 69"/>
                  <a:gd name="T34" fmla="*/ 43 w 63"/>
                  <a:gd name="T35" fmla="*/ 60 h 69"/>
                  <a:gd name="T36" fmla="*/ 45 w 63"/>
                  <a:gd name="T37" fmla="*/ 57 h 69"/>
                  <a:gd name="T38" fmla="*/ 45 w 63"/>
                  <a:gd name="T39" fmla="*/ 55 h 69"/>
                  <a:gd name="T40" fmla="*/ 48 w 63"/>
                  <a:gd name="T41" fmla="*/ 51 h 69"/>
                  <a:gd name="T42" fmla="*/ 47 w 63"/>
                  <a:gd name="T43" fmla="*/ 51 h 69"/>
                  <a:gd name="T44" fmla="*/ 47 w 63"/>
                  <a:gd name="T45" fmla="*/ 48 h 69"/>
                  <a:gd name="T46" fmla="*/ 50 w 63"/>
                  <a:gd name="T47" fmla="*/ 46 h 69"/>
                  <a:gd name="T48" fmla="*/ 61 w 63"/>
                  <a:gd name="T49" fmla="*/ 39 h 69"/>
                  <a:gd name="T50" fmla="*/ 63 w 63"/>
                  <a:gd name="T51" fmla="*/ 35 h 69"/>
                  <a:gd name="T52" fmla="*/ 61 w 63"/>
                  <a:gd name="T53" fmla="*/ 35 h 69"/>
                  <a:gd name="T54" fmla="*/ 59 w 63"/>
                  <a:gd name="T55" fmla="*/ 33 h 69"/>
                  <a:gd name="T56" fmla="*/ 56 w 63"/>
                  <a:gd name="T57" fmla="*/ 35 h 69"/>
                  <a:gd name="T58" fmla="*/ 54 w 63"/>
                  <a:gd name="T59" fmla="*/ 32 h 69"/>
                  <a:gd name="T60" fmla="*/ 50 w 63"/>
                  <a:gd name="T61" fmla="*/ 32 h 69"/>
                  <a:gd name="T62" fmla="*/ 48 w 63"/>
                  <a:gd name="T6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69">
                    <a:moveTo>
                      <a:pt x="48" y="0"/>
                    </a:moveTo>
                    <a:lnTo>
                      <a:pt x="20" y="0"/>
                    </a:lnTo>
                    <a:lnTo>
                      <a:pt x="20" y="8"/>
                    </a:lnTo>
                    <a:lnTo>
                      <a:pt x="11" y="8"/>
                    </a:lnTo>
                    <a:lnTo>
                      <a:pt x="11" y="7"/>
                    </a:lnTo>
                    <a:lnTo>
                      <a:pt x="23" y="17"/>
                    </a:lnTo>
                    <a:lnTo>
                      <a:pt x="23" y="21"/>
                    </a:lnTo>
                    <a:lnTo>
                      <a:pt x="27" y="23"/>
                    </a:lnTo>
                    <a:lnTo>
                      <a:pt x="27" y="25"/>
                    </a:lnTo>
                    <a:lnTo>
                      <a:pt x="27" y="28"/>
                    </a:lnTo>
                    <a:lnTo>
                      <a:pt x="27" y="28"/>
                    </a:lnTo>
                    <a:lnTo>
                      <a:pt x="27" y="28"/>
                    </a:lnTo>
                    <a:lnTo>
                      <a:pt x="11" y="30"/>
                    </a:lnTo>
                    <a:lnTo>
                      <a:pt x="4" y="41"/>
                    </a:lnTo>
                    <a:lnTo>
                      <a:pt x="4" y="41"/>
                    </a:lnTo>
                    <a:lnTo>
                      <a:pt x="2" y="46"/>
                    </a:lnTo>
                    <a:lnTo>
                      <a:pt x="2" y="46"/>
                    </a:lnTo>
                    <a:lnTo>
                      <a:pt x="2" y="48"/>
                    </a:lnTo>
                    <a:lnTo>
                      <a:pt x="2" y="50"/>
                    </a:lnTo>
                    <a:lnTo>
                      <a:pt x="0" y="50"/>
                    </a:lnTo>
                    <a:lnTo>
                      <a:pt x="0" y="55"/>
                    </a:lnTo>
                    <a:lnTo>
                      <a:pt x="0" y="55"/>
                    </a:lnTo>
                    <a:lnTo>
                      <a:pt x="0" y="55"/>
                    </a:lnTo>
                    <a:lnTo>
                      <a:pt x="2" y="57"/>
                    </a:lnTo>
                    <a:lnTo>
                      <a:pt x="2" y="57"/>
                    </a:lnTo>
                    <a:lnTo>
                      <a:pt x="4" y="58"/>
                    </a:lnTo>
                    <a:lnTo>
                      <a:pt x="6" y="58"/>
                    </a:lnTo>
                    <a:lnTo>
                      <a:pt x="13" y="64"/>
                    </a:lnTo>
                    <a:lnTo>
                      <a:pt x="32" y="67"/>
                    </a:lnTo>
                    <a:lnTo>
                      <a:pt x="34" y="69"/>
                    </a:lnTo>
                    <a:lnTo>
                      <a:pt x="34" y="67"/>
                    </a:lnTo>
                    <a:lnTo>
                      <a:pt x="36" y="64"/>
                    </a:lnTo>
                    <a:lnTo>
                      <a:pt x="40" y="64"/>
                    </a:lnTo>
                    <a:lnTo>
                      <a:pt x="40" y="62"/>
                    </a:lnTo>
                    <a:lnTo>
                      <a:pt x="41" y="62"/>
                    </a:lnTo>
                    <a:lnTo>
                      <a:pt x="43" y="60"/>
                    </a:lnTo>
                    <a:lnTo>
                      <a:pt x="43" y="58"/>
                    </a:lnTo>
                    <a:lnTo>
                      <a:pt x="45" y="57"/>
                    </a:lnTo>
                    <a:lnTo>
                      <a:pt x="45" y="57"/>
                    </a:lnTo>
                    <a:lnTo>
                      <a:pt x="45" y="55"/>
                    </a:lnTo>
                    <a:lnTo>
                      <a:pt x="48" y="53"/>
                    </a:lnTo>
                    <a:lnTo>
                      <a:pt x="48" y="51"/>
                    </a:lnTo>
                    <a:lnTo>
                      <a:pt x="47" y="51"/>
                    </a:lnTo>
                    <a:lnTo>
                      <a:pt x="47" y="51"/>
                    </a:lnTo>
                    <a:lnTo>
                      <a:pt x="47" y="50"/>
                    </a:lnTo>
                    <a:lnTo>
                      <a:pt x="47" y="48"/>
                    </a:lnTo>
                    <a:lnTo>
                      <a:pt x="50" y="46"/>
                    </a:lnTo>
                    <a:lnTo>
                      <a:pt x="50" y="46"/>
                    </a:lnTo>
                    <a:lnTo>
                      <a:pt x="52" y="46"/>
                    </a:lnTo>
                    <a:lnTo>
                      <a:pt x="61" y="39"/>
                    </a:lnTo>
                    <a:lnTo>
                      <a:pt x="63" y="35"/>
                    </a:lnTo>
                    <a:lnTo>
                      <a:pt x="63" y="35"/>
                    </a:lnTo>
                    <a:lnTo>
                      <a:pt x="61" y="35"/>
                    </a:lnTo>
                    <a:lnTo>
                      <a:pt x="61" y="35"/>
                    </a:lnTo>
                    <a:lnTo>
                      <a:pt x="61" y="33"/>
                    </a:lnTo>
                    <a:lnTo>
                      <a:pt x="59" y="33"/>
                    </a:lnTo>
                    <a:lnTo>
                      <a:pt x="57" y="35"/>
                    </a:lnTo>
                    <a:lnTo>
                      <a:pt x="56" y="35"/>
                    </a:lnTo>
                    <a:lnTo>
                      <a:pt x="54" y="33"/>
                    </a:lnTo>
                    <a:lnTo>
                      <a:pt x="54" y="32"/>
                    </a:lnTo>
                    <a:lnTo>
                      <a:pt x="54" y="32"/>
                    </a:lnTo>
                    <a:lnTo>
                      <a:pt x="50" y="32"/>
                    </a:lnTo>
                    <a:lnTo>
                      <a:pt x="47" y="32"/>
                    </a:lnTo>
                    <a:lnTo>
                      <a:pt x="48" y="30"/>
                    </a:lnTo>
                    <a:lnTo>
                      <a:pt x="48"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1" name="Freeform 3203">
                <a:extLst>
                  <a:ext uri="{FF2B5EF4-FFF2-40B4-BE49-F238E27FC236}">
                    <a16:creationId xmlns:a16="http://schemas.microsoft.com/office/drawing/2014/main" id="{6659EA41-5661-BF4C-9633-449D5BF5EC70}"/>
                  </a:ext>
                </a:extLst>
              </p:cNvPr>
              <p:cNvSpPr>
                <a:spLocks/>
              </p:cNvSpPr>
              <p:nvPr/>
            </p:nvSpPr>
            <p:spPr bwMode="auto">
              <a:xfrm>
                <a:off x="1546" y="2390"/>
                <a:ext cx="56" cy="37"/>
              </a:xfrm>
              <a:custGeom>
                <a:avLst/>
                <a:gdLst>
                  <a:gd name="T0" fmla="*/ 2 w 56"/>
                  <a:gd name="T1" fmla="*/ 1 h 37"/>
                  <a:gd name="T2" fmla="*/ 2 w 56"/>
                  <a:gd name="T3" fmla="*/ 0 h 37"/>
                  <a:gd name="T4" fmla="*/ 4 w 56"/>
                  <a:gd name="T5" fmla="*/ 0 h 37"/>
                  <a:gd name="T6" fmla="*/ 18 w 56"/>
                  <a:gd name="T7" fmla="*/ 0 h 37"/>
                  <a:gd name="T8" fmla="*/ 27 w 56"/>
                  <a:gd name="T9" fmla="*/ 3 h 37"/>
                  <a:gd name="T10" fmla="*/ 31 w 56"/>
                  <a:gd name="T11" fmla="*/ 3 h 37"/>
                  <a:gd name="T12" fmla="*/ 32 w 56"/>
                  <a:gd name="T13" fmla="*/ 5 h 37"/>
                  <a:gd name="T14" fmla="*/ 32 w 56"/>
                  <a:gd name="T15" fmla="*/ 9 h 37"/>
                  <a:gd name="T16" fmla="*/ 34 w 56"/>
                  <a:gd name="T17" fmla="*/ 9 h 37"/>
                  <a:gd name="T18" fmla="*/ 41 w 56"/>
                  <a:gd name="T19" fmla="*/ 9 h 37"/>
                  <a:gd name="T20" fmla="*/ 43 w 56"/>
                  <a:gd name="T21" fmla="*/ 10 h 37"/>
                  <a:gd name="T22" fmla="*/ 43 w 56"/>
                  <a:gd name="T23" fmla="*/ 10 h 37"/>
                  <a:gd name="T24" fmla="*/ 41 w 56"/>
                  <a:gd name="T25" fmla="*/ 12 h 37"/>
                  <a:gd name="T26" fmla="*/ 38 w 56"/>
                  <a:gd name="T27" fmla="*/ 12 h 37"/>
                  <a:gd name="T28" fmla="*/ 38 w 56"/>
                  <a:gd name="T29" fmla="*/ 14 h 37"/>
                  <a:gd name="T30" fmla="*/ 41 w 56"/>
                  <a:gd name="T31" fmla="*/ 14 h 37"/>
                  <a:gd name="T32" fmla="*/ 48 w 56"/>
                  <a:gd name="T33" fmla="*/ 14 h 37"/>
                  <a:gd name="T34" fmla="*/ 54 w 56"/>
                  <a:gd name="T35" fmla="*/ 19 h 37"/>
                  <a:gd name="T36" fmla="*/ 56 w 56"/>
                  <a:gd name="T37" fmla="*/ 21 h 37"/>
                  <a:gd name="T38" fmla="*/ 56 w 56"/>
                  <a:gd name="T39" fmla="*/ 21 h 37"/>
                  <a:gd name="T40" fmla="*/ 56 w 56"/>
                  <a:gd name="T41" fmla="*/ 23 h 37"/>
                  <a:gd name="T42" fmla="*/ 54 w 56"/>
                  <a:gd name="T43" fmla="*/ 26 h 37"/>
                  <a:gd name="T44" fmla="*/ 52 w 56"/>
                  <a:gd name="T45" fmla="*/ 28 h 37"/>
                  <a:gd name="T46" fmla="*/ 50 w 56"/>
                  <a:gd name="T47" fmla="*/ 28 h 37"/>
                  <a:gd name="T48" fmla="*/ 48 w 56"/>
                  <a:gd name="T49" fmla="*/ 26 h 37"/>
                  <a:gd name="T50" fmla="*/ 45 w 56"/>
                  <a:gd name="T51" fmla="*/ 25 h 37"/>
                  <a:gd name="T52" fmla="*/ 31 w 56"/>
                  <a:gd name="T53" fmla="*/ 25 h 37"/>
                  <a:gd name="T54" fmla="*/ 29 w 56"/>
                  <a:gd name="T55" fmla="*/ 26 h 37"/>
                  <a:gd name="T56" fmla="*/ 29 w 56"/>
                  <a:gd name="T57" fmla="*/ 28 h 37"/>
                  <a:gd name="T58" fmla="*/ 27 w 56"/>
                  <a:gd name="T59" fmla="*/ 28 h 37"/>
                  <a:gd name="T60" fmla="*/ 22 w 56"/>
                  <a:gd name="T61" fmla="*/ 30 h 37"/>
                  <a:gd name="T62" fmla="*/ 20 w 56"/>
                  <a:gd name="T63" fmla="*/ 26 h 37"/>
                  <a:gd name="T64" fmla="*/ 20 w 56"/>
                  <a:gd name="T65" fmla="*/ 26 h 37"/>
                  <a:gd name="T66" fmla="*/ 18 w 56"/>
                  <a:gd name="T67" fmla="*/ 25 h 37"/>
                  <a:gd name="T68" fmla="*/ 15 w 56"/>
                  <a:gd name="T69" fmla="*/ 26 h 37"/>
                  <a:gd name="T70" fmla="*/ 9 w 56"/>
                  <a:gd name="T71" fmla="*/ 34 h 37"/>
                  <a:gd name="T72" fmla="*/ 9 w 56"/>
                  <a:gd name="T73" fmla="*/ 35 h 37"/>
                  <a:gd name="T74" fmla="*/ 7 w 56"/>
                  <a:gd name="T75" fmla="*/ 37 h 37"/>
                  <a:gd name="T76" fmla="*/ 6 w 56"/>
                  <a:gd name="T77" fmla="*/ 37 h 37"/>
                  <a:gd name="T78" fmla="*/ 6 w 56"/>
                  <a:gd name="T79" fmla="*/ 37 h 37"/>
                  <a:gd name="T80" fmla="*/ 4 w 56"/>
                  <a:gd name="T81" fmla="*/ 35 h 37"/>
                  <a:gd name="T82" fmla="*/ 4 w 56"/>
                  <a:gd name="T83" fmla="*/ 35 h 37"/>
                  <a:gd name="T84" fmla="*/ 4 w 56"/>
                  <a:gd name="T85" fmla="*/ 32 h 37"/>
                  <a:gd name="T86" fmla="*/ 2 w 56"/>
                  <a:gd name="T87" fmla="*/ 32 h 37"/>
                  <a:gd name="T88" fmla="*/ 2 w 56"/>
                  <a:gd name="T89" fmla="*/ 30 h 37"/>
                  <a:gd name="T90" fmla="*/ 4 w 56"/>
                  <a:gd name="T91" fmla="*/ 26 h 37"/>
                  <a:gd name="T92" fmla="*/ 2 w 56"/>
                  <a:gd name="T93" fmla="*/ 25 h 37"/>
                  <a:gd name="T94" fmla="*/ 0 w 56"/>
                  <a:gd name="T95" fmla="*/ 23 h 37"/>
                  <a:gd name="T96" fmla="*/ 0 w 56"/>
                  <a:gd name="T97" fmla="*/ 21 h 37"/>
                  <a:gd name="T98" fmla="*/ 2 w 56"/>
                  <a:gd name="T99" fmla="*/ 21 h 37"/>
                  <a:gd name="T100" fmla="*/ 4 w 56"/>
                  <a:gd name="T101" fmla="*/ 19 h 37"/>
                  <a:gd name="T102" fmla="*/ 4 w 56"/>
                  <a:gd name="T103" fmla="*/ 14 h 37"/>
                  <a:gd name="T104" fmla="*/ 4 w 56"/>
                  <a:gd name="T105" fmla="*/ 14 h 37"/>
                  <a:gd name="T106" fmla="*/ 6 w 56"/>
                  <a:gd name="T107" fmla="*/ 12 h 37"/>
                  <a:gd name="T108" fmla="*/ 4 w 56"/>
                  <a:gd name="T109" fmla="*/ 10 h 37"/>
                  <a:gd name="T110" fmla="*/ 4 w 56"/>
                  <a:gd name="T111" fmla="*/ 7 h 37"/>
                  <a:gd name="T112" fmla="*/ 4 w 56"/>
                  <a:gd name="T113" fmla="*/ 3 h 37"/>
                  <a:gd name="T114" fmla="*/ 2 w 56"/>
                  <a:gd name="T115" fmla="*/ 1 h 37"/>
                  <a:gd name="T116" fmla="*/ 2 w 56"/>
                  <a:gd name="T117"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37">
                    <a:moveTo>
                      <a:pt x="2" y="1"/>
                    </a:moveTo>
                    <a:lnTo>
                      <a:pt x="2" y="0"/>
                    </a:lnTo>
                    <a:lnTo>
                      <a:pt x="4" y="0"/>
                    </a:lnTo>
                    <a:lnTo>
                      <a:pt x="18" y="0"/>
                    </a:lnTo>
                    <a:lnTo>
                      <a:pt x="27" y="3"/>
                    </a:lnTo>
                    <a:lnTo>
                      <a:pt x="31" y="3"/>
                    </a:lnTo>
                    <a:lnTo>
                      <a:pt x="32" y="5"/>
                    </a:lnTo>
                    <a:lnTo>
                      <a:pt x="32" y="9"/>
                    </a:lnTo>
                    <a:lnTo>
                      <a:pt x="34" y="9"/>
                    </a:lnTo>
                    <a:lnTo>
                      <a:pt x="41" y="9"/>
                    </a:lnTo>
                    <a:lnTo>
                      <a:pt x="43" y="10"/>
                    </a:lnTo>
                    <a:lnTo>
                      <a:pt x="43" y="10"/>
                    </a:lnTo>
                    <a:lnTo>
                      <a:pt x="41" y="12"/>
                    </a:lnTo>
                    <a:lnTo>
                      <a:pt x="38" y="12"/>
                    </a:lnTo>
                    <a:lnTo>
                      <a:pt x="38" y="14"/>
                    </a:lnTo>
                    <a:lnTo>
                      <a:pt x="41" y="14"/>
                    </a:lnTo>
                    <a:lnTo>
                      <a:pt x="48" y="14"/>
                    </a:lnTo>
                    <a:lnTo>
                      <a:pt x="54" y="19"/>
                    </a:lnTo>
                    <a:lnTo>
                      <a:pt x="56" y="21"/>
                    </a:lnTo>
                    <a:lnTo>
                      <a:pt x="56" y="21"/>
                    </a:lnTo>
                    <a:lnTo>
                      <a:pt x="56" y="23"/>
                    </a:lnTo>
                    <a:lnTo>
                      <a:pt x="54" y="26"/>
                    </a:lnTo>
                    <a:lnTo>
                      <a:pt x="52" y="28"/>
                    </a:lnTo>
                    <a:lnTo>
                      <a:pt x="50" y="28"/>
                    </a:lnTo>
                    <a:lnTo>
                      <a:pt x="48" y="26"/>
                    </a:lnTo>
                    <a:lnTo>
                      <a:pt x="45" y="25"/>
                    </a:lnTo>
                    <a:lnTo>
                      <a:pt x="31" y="25"/>
                    </a:lnTo>
                    <a:lnTo>
                      <a:pt x="29" y="26"/>
                    </a:lnTo>
                    <a:lnTo>
                      <a:pt x="29" y="28"/>
                    </a:lnTo>
                    <a:lnTo>
                      <a:pt x="27" y="28"/>
                    </a:lnTo>
                    <a:lnTo>
                      <a:pt x="22" y="30"/>
                    </a:lnTo>
                    <a:lnTo>
                      <a:pt x="20" y="26"/>
                    </a:lnTo>
                    <a:lnTo>
                      <a:pt x="20" y="26"/>
                    </a:lnTo>
                    <a:lnTo>
                      <a:pt x="18" y="25"/>
                    </a:lnTo>
                    <a:lnTo>
                      <a:pt x="15" y="26"/>
                    </a:lnTo>
                    <a:lnTo>
                      <a:pt x="9" y="34"/>
                    </a:lnTo>
                    <a:lnTo>
                      <a:pt x="9" y="35"/>
                    </a:lnTo>
                    <a:lnTo>
                      <a:pt x="7" y="37"/>
                    </a:lnTo>
                    <a:lnTo>
                      <a:pt x="6" y="37"/>
                    </a:lnTo>
                    <a:lnTo>
                      <a:pt x="6" y="37"/>
                    </a:lnTo>
                    <a:lnTo>
                      <a:pt x="4" y="35"/>
                    </a:lnTo>
                    <a:lnTo>
                      <a:pt x="4" y="35"/>
                    </a:lnTo>
                    <a:lnTo>
                      <a:pt x="4" y="32"/>
                    </a:lnTo>
                    <a:lnTo>
                      <a:pt x="2" y="32"/>
                    </a:lnTo>
                    <a:lnTo>
                      <a:pt x="2" y="30"/>
                    </a:lnTo>
                    <a:lnTo>
                      <a:pt x="4" y="26"/>
                    </a:lnTo>
                    <a:lnTo>
                      <a:pt x="2" y="25"/>
                    </a:lnTo>
                    <a:lnTo>
                      <a:pt x="0" y="23"/>
                    </a:lnTo>
                    <a:lnTo>
                      <a:pt x="0" y="21"/>
                    </a:lnTo>
                    <a:lnTo>
                      <a:pt x="2" y="21"/>
                    </a:lnTo>
                    <a:lnTo>
                      <a:pt x="4" y="19"/>
                    </a:lnTo>
                    <a:lnTo>
                      <a:pt x="4" y="14"/>
                    </a:lnTo>
                    <a:lnTo>
                      <a:pt x="4" y="14"/>
                    </a:lnTo>
                    <a:lnTo>
                      <a:pt x="6" y="12"/>
                    </a:lnTo>
                    <a:lnTo>
                      <a:pt x="4" y="10"/>
                    </a:lnTo>
                    <a:lnTo>
                      <a:pt x="4" y="7"/>
                    </a:lnTo>
                    <a:lnTo>
                      <a:pt x="4" y="3"/>
                    </a:lnTo>
                    <a:lnTo>
                      <a:pt x="2" y="1"/>
                    </a:lnTo>
                    <a:lnTo>
                      <a:pt x="2"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2" name="Freeform 3204">
                <a:extLst>
                  <a:ext uri="{FF2B5EF4-FFF2-40B4-BE49-F238E27FC236}">
                    <a16:creationId xmlns:a16="http://schemas.microsoft.com/office/drawing/2014/main" id="{B618C161-C780-4041-A7E2-37DA22F71300}"/>
                  </a:ext>
                </a:extLst>
              </p:cNvPr>
              <p:cNvSpPr>
                <a:spLocks/>
              </p:cNvSpPr>
              <p:nvPr/>
            </p:nvSpPr>
            <p:spPr bwMode="auto">
              <a:xfrm>
                <a:off x="1546" y="2390"/>
                <a:ext cx="56" cy="37"/>
              </a:xfrm>
              <a:custGeom>
                <a:avLst/>
                <a:gdLst>
                  <a:gd name="T0" fmla="*/ 2 w 56"/>
                  <a:gd name="T1" fmla="*/ 1 h 37"/>
                  <a:gd name="T2" fmla="*/ 2 w 56"/>
                  <a:gd name="T3" fmla="*/ 0 h 37"/>
                  <a:gd name="T4" fmla="*/ 4 w 56"/>
                  <a:gd name="T5" fmla="*/ 0 h 37"/>
                  <a:gd name="T6" fmla="*/ 18 w 56"/>
                  <a:gd name="T7" fmla="*/ 0 h 37"/>
                  <a:gd name="T8" fmla="*/ 27 w 56"/>
                  <a:gd name="T9" fmla="*/ 3 h 37"/>
                  <a:gd name="T10" fmla="*/ 31 w 56"/>
                  <a:gd name="T11" fmla="*/ 3 h 37"/>
                  <a:gd name="T12" fmla="*/ 32 w 56"/>
                  <a:gd name="T13" fmla="*/ 5 h 37"/>
                  <a:gd name="T14" fmla="*/ 32 w 56"/>
                  <a:gd name="T15" fmla="*/ 9 h 37"/>
                  <a:gd name="T16" fmla="*/ 34 w 56"/>
                  <a:gd name="T17" fmla="*/ 9 h 37"/>
                  <a:gd name="T18" fmla="*/ 41 w 56"/>
                  <a:gd name="T19" fmla="*/ 9 h 37"/>
                  <a:gd name="T20" fmla="*/ 43 w 56"/>
                  <a:gd name="T21" fmla="*/ 10 h 37"/>
                  <a:gd name="T22" fmla="*/ 43 w 56"/>
                  <a:gd name="T23" fmla="*/ 10 h 37"/>
                  <a:gd name="T24" fmla="*/ 41 w 56"/>
                  <a:gd name="T25" fmla="*/ 12 h 37"/>
                  <a:gd name="T26" fmla="*/ 38 w 56"/>
                  <a:gd name="T27" fmla="*/ 12 h 37"/>
                  <a:gd name="T28" fmla="*/ 38 w 56"/>
                  <a:gd name="T29" fmla="*/ 14 h 37"/>
                  <a:gd name="T30" fmla="*/ 41 w 56"/>
                  <a:gd name="T31" fmla="*/ 14 h 37"/>
                  <a:gd name="T32" fmla="*/ 48 w 56"/>
                  <a:gd name="T33" fmla="*/ 14 h 37"/>
                  <a:gd name="T34" fmla="*/ 54 w 56"/>
                  <a:gd name="T35" fmla="*/ 19 h 37"/>
                  <a:gd name="T36" fmla="*/ 56 w 56"/>
                  <a:gd name="T37" fmla="*/ 21 h 37"/>
                  <a:gd name="T38" fmla="*/ 56 w 56"/>
                  <a:gd name="T39" fmla="*/ 21 h 37"/>
                  <a:gd name="T40" fmla="*/ 56 w 56"/>
                  <a:gd name="T41" fmla="*/ 23 h 37"/>
                  <a:gd name="T42" fmla="*/ 54 w 56"/>
                  <a:gd name="T43" fmla="*/ 26 h 37"/>
                  <a:gd name="T44" fmla="*/ 52 w 56"/>
                  <a:gd name="T45" fmla="*/ 28 h 37"/>
                  <a:gd name="T46" fmla="*/ 50 w 56"/>
                  <a:gd name="T47" fmla="*/ 28 h 37"/>
                  <a:gd name="T48" fmla="*/ 48 w 56"/>
                  <a:gd name="T49" fmla="*/ 26 h 37"/>
                  <a:gd name="T50" fmla="*/ 45 w 56"/>
                  <a:gd name="T51" fmla="*/ 25 h 37"/>
                  <a:gd name="T52" fmla="*/ 31 w 56"/>
                  <a:gd name="T53" fmla="*/ 25 h 37"/>
                  <a:gd name="T54" fmla="*/ 29 w 56"/>
                  <a:gd name="T55" fmla="*/ 26 h 37"/>
                  <a:gd name="T56" fmla="*/ 29 w 56"/>
                  <a:gd name="T57" fmla="*/ 28 h 37"/>
                  <a:gd name="T58" fmla="*/ 27 w 56"/>
                  <a:gd name="T59" fmla="*/ 28 h 37"/>
                  <a:gd name="T60" fmla="*/ 22 w 56"/>
                  <a:gd name="T61" fmla="*/ 30 h 37"/>
                  <a:gd name="T62" fmla="*/ 20 w 56"/>
                  <a:gd name="T63" fmla="*/ 26 h 37"/>
                  <a:gd name="T64" fmla="*/ 20 w 56"/>
                  <a:gd name="T65" fmla="*/ 26 h 37"/>
                  <a:gd name="T66" fmla="*/ 18 w 56"/>
                  <a:gd name="T67" fmla="*/ 25 h 37"/>
                  <a:gd name="T68" fmla="*/ 15 w 56"/>
                  <a:gd name="T69" fmla="*/ 26 h 37"/>
                  <a:gd name="T70" fmla="*/ 9 w 56"/>
                  <a:gd name="T71" fmla="*/ 34 h 37"/>
                  <a:gd name="T72" fmla="*/ 9 w 56"/>
                  <a:gd name="T73" fmla="*/ 35 h 37"/>
                  <a:gd name="T74" fmla="*/ 7 w 56"/>
                  <a:gd name="T75" fmla="*/ 37 h 37"/>
                  <a:gd name="T76" fmla="*/ 6 w 56"/>
                  <a:gd name="T77" fmla="*/ 37 h 37"/>
                  <a:gd name="T78" fmla="*/ 6 w 56"/>
                  <a:gd name="T79" fmla="*/ 37 h 37"/>
                  <a:gd name="T80" fmla="*/ 4 w 56"/>
                  <a:gd name="T81" fmla="*/ 35 h 37"/>
                  <a:gd name="T82" fmla="*/ 4 w 56"/>
                  <a:gd name="T83" fmla="*/ 35 h 37"/>
                  <a:gd name="T84" fmla="*/ 4 w 56"/>
                  <a:gd name="T85" fmla="*/ 32 h 37"/>
                  <a:gd name="T86" fmla="*/ 2 w 56"/>
                  <a:gd name="T87" fmla="*/ 32 h 37"/>
                  <a:gd name="T88" fmla="*/ 2 w 56"/>
                  <a:gd name="T89" fmla="*/ 30 h 37"/>
                  <a:gd name="T90" fmla="*/ 4 w 56"/>
                  <a:gd name="T91" fmla="*/ 26 h 37"/>
                  <a:gd name="T92" fmla="*/ 2 w 56"/>
                  <a:gd name="T93" fmla="*/ 25 h 37"/>
                  <a:gd name="T94" fmla="*/ 0 w 56"/>
                  <a:gd name="T95" fmla="*/ 23 h 37"/>
                  <a:gd name="T96" fmla="*/ 0 w 56"/>
                  <a:gd name="T97" fmla="*/ 21 h 37"/>
                  <a:gd name="T98" fmla="*/ 2 w 56"/>
                  <a:gd name="T99" fmla="*/ 21 h 37"/>
                  <a:gd name="T100" fmla="*/ 4 w 56"/>
                  <a:gd name="T101" fmla="*/ 19 h 37"/>
                  <a:gd name="T102" fmla="*/ 4 w 56"/>
                  <a:gd name="T103" fmla="*/ 14 h 37"/>
                  <a:gd name="T104" fmla="*/ 4 w 56"/>
                  <a:gd name="T105" fmla="*/ 14 h 37"/>
                  <a:gd name="T106" fmla="*/ 6 w 56"/>
                  <a:gd name="T107" fmla="*/ 12 h 37"/>
                  <a:gd name="T108" fmla="*/ 4 w 56"/>
                  <a:gd name="T109" fmla="*/ 10 h 37"/>
                  <a:gd name="T110" fmla="*/ 4 w 56"/>
                  <a:gd name="T111" fmla="*/ 7 h 37"/>
                  <a:gd name="T112" fmla="*/ 4 w 56"/>
                  <a:gd name="T113" fmla="*/ 3 h 37"/>
                  <a:gd name="T114" fmla="*/ 2 w 56"/>
                  <a:gd name="T115" fmla="*/ 1 h 37"/>
                  <a:gd name="T116" fmla="*/ 2 w 56"/>
                  <a:gd name="T117"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37">
                    <a:moveTo>
                      <a:pt x="2" y="1"/>
                    </a:moveTo>
                    <a:lnTo>
                      <a:pt x="2" y="0"/>
                    </a:lnTo>
                    <a:lnTo>
                      <a:pt x="4" y="0"/>
                    </a:lnTo>
                    <a:lnTo>
                      <a:pt x="18" y="0"/>
                    </a:lnTo>
                    <a:lnTo>
                      <a:pt x="27" y="3"/>
                    </a:lnTo>
                    <a:lnTo>
                      <a:pt x="31" y="3"/>
                    </a:lnTo>
                    <a:lnTo>
                      <a:pt x="32" y="5"/>
                    </a:lnTo>
                    <a:lnTo>
                      <a:pt x="32" y="9"/>
                    </a:lnTo>
                    <a:lnTo>
                      <a:pt x="34" y="9"/>
                    </a:lnTo>
                    <a:lnTo>
                      <a:pt x="41" y="9"/>
                    </a:lnTo>
                    <a:lnTo>
                      <a:pt x="43" y="10"/>
                    </a:lnTo>
                    <a:lnTo>
                      <a:pt x="43" y="10"/>
                    </a:lnTo>
                    <a:lnTo>
                      <a:pt x="41" y="12"/>
                    </a:lnTo>
                    <a:lnTo>
                      <a:pt x="38" y="12"/>
                    </a:lnTo>
                    <a:lnTo>
                      <a:pt x="38" y="14"/>
                    </a:lnTo>
                    <a:lnTo>
                      <a:pt x="41" y="14"/>
                    </a:lnTo>
                    <a:lnTo>
                      <a:pt x="48" y="14"/>
                    </a:lnTo>
                    <a:lnTo>
                      <a:pt x="54" y="19"/>
                    </a:lnTo>
                    <a:lnTo>
                      <a:pt x="56" y="21"/>
                    </a:lnTo>
                    <a:lnTo>
                      <a:pt x="56" y="21"/>
                    </a:lnTo>
                    <a:lnTo>
                      <a:pt x="56" y="23"/>
                    </a:lnTo>
                    <a:lnTo>
                      <a:pt x="54" y="26"/>
                    </a:lnTo>
                    <a:lnTo>
                      <a:pt x="52" y="28"/>
                    </a:lnTo>
                    <a:lnTo>
                      <a:pt x="50" y="28"/>
                    </a:lnTo>
                    <a:lnTo>
                      <a:pt x="48" y="26"/>
                    </a:lnTo>
                    <a:lnTo>
                      <a:pt x="45" y="25"/>
                    </a:lnTo>
                    <a:lnTo>
                      <a:pt x="31" y="25"/>
                    </a:lnTo>
                    <a:lnTo>
                      <a:pt x="29" y="26"/>
                    </a:lnTo>
                    <a:lnTo>
                      <a:pt x="29" y="28"/>
                    </a:lnTo>
                    <a:lnTo>
                      <a:pt x="27" y="28"/>
                    </a:lnTo>
                    <a:lnTo>
                      <a:pt x="22" y="30"/>
                    </a:lnTo>
                    <a:lnTo>
                      <a:pt x="20" y="26"/>
                    </a:lnTo>
                    <a:lnTo>
                      <a:pt x="20" y="26"/>
                    </a:lnTo>
                    <a:lnTo>
                      <a:pt x="18" y="25"/>
                    </a:lnTo>
                    <a:lnTo>
                      <a:pt x="15" y="26"/>
                    </a:lnTo>
                    <a:lnTo>
                      <a:pt x="9" y="34"/>
                    </a:lnTo>
                    <a:lnTo>
                      <a:pt x="9" y="35"/>
                    </a:lnTo>
                    <a:lnTo>
                      <a:pt x="7" y="37"/>
                    </a:lnTo>
                    <a:lnTo>
                      <a:pt x="6" y="37"/>
                    </a:lnTo>
                    <a:lnTo>
                      <a:pt x="6" y="37"/>
                    </a:lnTo>
                    <a:lnTo>
                      <a:pt x="4" y="35"/>
                    </a:lnTo>
                    <a:lnTo>
                      <a:pt x="4" y="35"/>
                    </a:lnTo>
                    <a:lnTo>
                      <a:pt x="4" y="32"/>
                    </a:lnTo>
                    <a:lnTo>
                      <a:pt x="2" y="32"/>
                    </a:lnTo>
                    <a:lnTo>
                      <a:pt x="2" y="30"/>
                    </a:lnTo>
                    <a:lnTo>
                      <a:pt x="4" y="26"/>
                    </a:lnTo>
                    <a:lnTo>
                      <a:pt x="2" y="25"/>
                    </a:lnTo>
                    <a:lnTo>
                      <a:pt x="0" y="23"/>
                    </a:lnTo>
                    <a:lnTo>
                      <a:pt x="0" y="21"/>
                    </a:lnTo>
                    <a:lnTo>
                      <a:pt x="2" y="21"/>
                    </a:lnTo>
                    <a:lnTo>
                      <a:pt x="4" y="19"/>
                    </a:lnTo>
                    <a:lnTo>
                      <a:pt x="4" y="14"/>
                    </a:lnTo>
                    <a:lnTo>
                      <a:pt x="4" y="14"/>
                    </a:lnTo>
                    <a:lnTo>
                      <a:pt x="6" y="12"/>
                    </a:lnTo>
                    <a:lnTo>
                      <a:pt x="4" y="10"/>
                    </a:lnTo>
                    <a:lnTo>
                      <a:pt x="4" y="7"/>
                    </a:lnTo>
                    <a:lnTo>
                      <a:pt x="4" y="3"/>
                    </a:lnTo>
                    <a:lnTo>
                      <a:pt x="2" y="1"/>
                    </a:lnTo>
                    <a:lnTo>
                      <a:pt x="2"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3" name="Freeform 3205">
                <a:extLst>
                  <a:ext uri="{FF2B5EF4-FFF2-40B4-BE49-F238E27FC236}">
                    <a16:creationId xmlns:a16="http://schemas.microsoft.com/office/drawing/2014/main" id="{F3AA23C4-700D-B549-B9DC-B89D0C39F5B9}"/>
                  </a:ext>
                </a:extLst>
              </p:cNvPr>
              <p:cNvSpPr>
                <a:spLocks/>
              </p:cNvSpPr>
              <p:nvPr/>
            </p:nvSpPr>
            <p:spPr bwMode="auto">
              <a:xfrm>
                <a:off x="1523" y="2518"/>
                <a:ext cx="216" cy="184"/>
              </a:xfrm>
              <a:custGeom>
                <a:avLst/>
                <a:gdLst>
                  <a:gd name="T0" fmla="*/ 23 w 216"/>
                  <a:gd name="T1" fmla="*/ 11 h 184"/>
                  <a:gd name="T2" fmla="*/ 27 w 216"/>
                  <a:gd name="T3" fmla="*/ 20 h 184"/>
                  <a:gd name="T4" fmla="*/ 21 w 216"/>
                  <a:gd name="T5" fmla="*/ 32 h 184"/>
                  <a:gd name="T6" fmla="*/ 25 w 216"/>
                  <a:gd name="T7" fmla="*/ 43 h 184"/>
                  <a:gd name="T8" fmla="*/ 32 w 216"/>
                  <a:gd name="T9" fmla="*/ 50 h 184"/>
                  <a:gd name="T10" fmla="*/ 30 w 216"/>
                  <a:gd name="T11" fmla="*/ 22 h 184"/>
                  <a:gd name="T12" fmla="*/ 36 w 216"/>
                  <a:gd name="T13" fmla="*/ 18 h 184"/>
                  <a:gd name="T14" fmla="*/ 57 w 216"/>
                  <a:gd name="T15" fmla="*/ 9 h 184"/>
                  <a:gd name="T16" fmla="*/ 50 w 216"/>
                  <a:gd name="T17" fmla="*/ 7 h 184"/>
                  <a:gd name="T18" fmla="*/ 54 w 216"/>
                  <a:gd name="T19" fmla="*/ 0 h 184"/>
                  <a:gd name="T20" fmla="*/ 59 w 216"/>
                  <a:gd name="T21" fmla="*/ 7 h 184"/>
                  <a:gd name="T22" fmla="*/ 82 w 216"/>
                  <a:gd name="T23" fmla="*/ 25 h 184"/>
                  <a:gd name="T24" fmla="*/ 118 w 216"/>
                  <a:gd name="T25" fmla="*/ 29 h 184"/>
                  <a:gd name="T26" fmla="*/ 139 w 216"/>
                  <a:gd name="T27" fmla="*/ 32 h 184"/>
                  <a:gd name="T28" fmla="*/ 154 w 216"/>
                  <a:gd name="T29" fmla="*/ 25 h 184"/>
                  <a:gd name="T30" fmla="*/ 148 w 216"/>
                  <a:gd name="T31" fmla="*/ 23 h 184"/>
                  <a:gd name="T32" fmla="*/ 177 w 216"/>
                  <a:gd name="T33" fmla="*/ 25 h 184"/>
                  <a:gd name="T34" fmla="*/ 168 w 216"/>
                  <a:gd name="T35" fmla="*/ 27 h 184"/>
                  <a:gd name="T36" fmla="*/ 171 w 216"/>
                  <a:gd name="T37" fmla="*/ 32 h 184"/>
                  <a:gd name="T38" fmla="*/ 177 w 216"/>
                  <a:gd name="T39" fmla="*/ 38 h 184"/>
                  <a:gd name="T40" fmla="*/ 196 w 216"/>
                  <a:gd name="T41" fmla="*/ 43 h 184"/>
                  <a:gd name="T42" fmla="*/ 202 w 216"/>
                  <a:gd name="T43" fmla="*/ 57 h 184"/>
                  <a:gd name="T44" fmla="*/ 198 w 216"/>
                  <a:gd name="T45" fmla="*/ 59 h 184"/>
                  <a:gd name="T46" fmla="*/ 211 w 216"/>
                  <a:gd name="T47" fmla="*/ 57 h 184"/>
                  <a:gd name="T48" fmla="*/ 216 w 216"/>
                  <a:gd name="T49" fmla="*/ 64 h 184"/>
                  <a:gd name="T50" fmla="*/ 212 w 216"/>
                  <a:gd name="T51" fmla="*/ 68 h 184"/>
                  <a:gd name="T52" fmla="*/ 202 w 216"/>
                  <a:gd name="T53" fmla="*/ 72 h 184"/>
                  <a:gd name="T54" fmla="*/ 202 w 216"/>
                  <a:gd name="T55" fmla="*/ 81 h 184"/>
                  <a:gd name="T56" fmla="*/ 205 w 216"/>
                  <a:gd name="T57" fmla="*/ 84 h 184"/>
                  <a:gd name="T58" fmla="*/ 193 w 216"/>
                  <a:gd name="T59" fmla="*/ 97 h 184"/>
                  <a:gd name="T60" fmla="*/ 204 w 216"/>
                  <a:gd name="T61" fmla="*/ 111 h 184"/>
                  <a:gd name="T62" fmla="*/ 198 w 216"/>
                  <a:gd name="T63" fmla="*/ 123 h 184"/>
                  <a:gd name="T64" fmla="*/ 186 w 216"/>
                  <a:gd name="T65" fmla="*/ 129 h 184"/>
                  <a:gd name="T66" fmla="*/ 159 w 216"/>
                  <a:gd name="T67" fmla="*/ 134 h 184"/>
                  <a:gd name="T68" fmla="*/ 138 w 216"/>
                  <a:gd name="T69" fmla="*/ 131 h 184"/>
                  <a:gd name="T70" fmla="*/ 145 w 216"/>
                  <a:gd name="T71" fmla="*/ 147 h 184"/>
                  <a:gd name="T72" fmla="*/ 159 w 216"/>
                  <a:gd name="T73" fmla="*/ 157 h 184"/>
                  <a:gd name="T74" fmla="*/ 154 w 216"/>
                  <a:gd name="T75" fmla="*/ 163 h 184"/>
                  <a:gd name="T76" fmla="*/ 148 w 216"/>
                  <a:gd name="T77" fmla="*/ 166 h 184"/>
                  <a:gd name="T78" fmla="*/ 141 w 216"/>
                  <a:gd name="T79" fmla="*/ 172 h 184"/>
                  <a:gd name="T80" fmla="*/ 123 w 216"/>
                  <a:gd name="T81" fmla="*/ 182 h 184"/>
                  <a:gd name="T82" fmla="*/ 107 w 216"/>
                  <a:gd name="T83" fmla="*/ 179 h 184"/>
                  <a:gd name="T84" fmla="*/ 95 w 216"/>
                  <a:gd name="T85" fmla="*/ 145 h 184"/>
                  <a:gd name="T86" fmla="*/ 96 w 216"/>
                  <a:gd name="T87" fmla="*/ 141 h 184"/>
                  <a:gd name="T88" fmla="*/ 93 w 216"/>
                  <a:gd name="T89" fmla="*/ 134 h 184"/>
                  <a:gd name="T90" fmla="*/ 88 w 216"/>
                  <a:gd name="T91" fmla="*/ 122 h 184"/>
                  <a:gd name="T92" fmla="*/ 89 w 216"/>
                  <a:gd name="T93" fmla="*/ 111 h 184"/>
                  <a:gd name="T94" fmla="*/ 95 w 216"/>
                  <a:gd name="T95" fmla="*/ 100 h 184"/>
                  <a:gd name="T96" fmla="*/ 91 w 216"/>
                  <a:gd name="T97" fmla="*/ 95 h 184"/>
                  <a:gd name="T98" fmla="*/ 68 w 216"/>
                  <a:gd name="T99" fmla="*/ 97 h 184"/>
                  <a:gd name="T100" fmla="*/ 63 w 216"/>
                  <a:gd name="T101" fmla="*/ 97 h 184"/>
                  <a:gd name="T102" fmla="*/ 30 w 216"/>
                  <a:gd name="T103" fmla="*/ 84 h 184"/>
                  <a:gd name="T104" fmla="*/ 16 w 216"/>
                  <a:gd name="T105" fmla="*/ 77 h 184"/>
                  <a:gd name="T106" fmla="*/ 13 w 216"/>
                  <a:gd name="T107" fmla="*/ 61 h 184"/>
                  <a:gd name="T108" fmla="*/ 7 w 216"/>
                  <a:gd name="T109" fmla="*/ 48 h 184"/>
                  <a:gd name="T110" fmla="*/ 27 w 216"/>
                  <a:gd name="T111" fmla="*/ 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 h="184">
                    <a:moveTo>
                      <a:pt x="32" y="6"/>
                    </a:moveTo>
                    <a:lnTo>
                      <a:pt x="29" y="7"/>
                    </a:lnTo>
                    <a:lnTo>
                      <a:pt x="23" y="9"/>
                    </a:lnTo>
                    <a:lnTo>
                      <a:pt x="23" y="11"/>
                    </a:lnTo>
                    <a:lnTo>
                      <a:pt x="25" y="16"/>
                    </a:lnTo>
                    <a:lnTo>
                      <a:pt x="29" y="18"/>
                    </a:lnTo>
                    <a:lnTo>
                      <a:pt x="29" y="20"/>
                    </a:lnTo>
                    <a:lnTo>
                      <a:pt x="27" y="20"/>
                    </a:lnTo>
                    <a:lnTo>
                      <a:pt x="27" y="22"/>
                    </a:lnTo>
                    <a:lnTo>
                      <a:pt x="29" y="22"/>
                    </a:lnTo>
                    <a:lnTo>
                      <a:pt x="27" y="27"/>
                    </a:lnTo>
                    <a:lnTo>
                      <a:pt x="21" y="32"/>
                    </a:lnTo>
                    <a:lnTo>
                      <a:pt x="21" y="34"/>
                    </a:lnTo>
                    <a:lnTo>
                      <a:pt x="21" y="41"/>
                    </a:lnTo>
                    <a:lnTo>
                      <a:pt x="23" y="41"/>
                    </a:lnTo>
                    <a:lnTo>
                      <a:pt x="25" y="43"/>
                    </a:lnTo>
                    <a:lnTo>
                      <a:pt x="29" y="50"/>
                    </a:lnTo>
                    <a:lnTo>
                      <a:pt x="29" y="50"/>
                    </a:lnTo>
                    <a:lnTo>
                      <a:pt x="30" y="50"/>
                    </a:lnTo>
                    <a:lnTo>
                      <a:pt x="32" y="50"/>
                    </a:lnTo>
                    <a:lnTo>
                      <a:pt x="36" y="47"/>
                    </a:lnTo>
                    <a:lnTo>
                      <a:pt x="36" y="38"/>
                    </a:lnTo>
                    <a:lnTo>
                      <a:pt x="30" y="29"/>
                    </a:lnTo>
                    <a:lnTo>
                      <a:pt x="30" y="22"/>
                    </a:lnTo>
                    <a:lnTo>
                      <a:pt x="32" y="22"/>
                    </a:lnTo>
                    <a:lnTo>
                      <a:pt x="32" y="20"/>
                    </a:lnTo>
                    <a:lnTo>
                      <a:pt x="32" y="20"/>
                    </a:lnTo>
                    <a:lnTo>
                      <a:pt x="36" y="18"/>
                    </a:lnTo>
                    <a:lnTo>
                      <a:pt x="41" y="14"/>
                    </a:lnTo>
                    <a:lnTo>
                      <a:pt x="57" y="11"/>
                    </a:lnTo>
                    <a:lnTo>
                      <a:pt x="57" y="9"/>
                    </a:lnTo>
                    <a:lnTo>
                      <a:pt x="57" y="9"/>
                    </a:lnTo>
                    <a:lnTo>
                      <a:pt x="55" y="7"/>
                    </a:lnTo>
                    <a:lnTo>
                      <a:pt x="50" y="7"/>
                    </a:lnTo>
                    <a:lnTo>
                      <a:pt x="50" y="7"/>
                    </a:lnTo>
                    <a:lnTo>
                      <a:pt x="50" y="7"/>
                    </a:lnTo>
                    <a:lnTo>
                      <a:pt x="48" y="7"/>
                    </a:lnTo>
                    <a:lnTo>
                      <a:pt x="52" y="0"/>
                    </a:lnTo>
                    <a:lnTo>
                      <a:pt x="54" y="0"/>
                    </a:lnTo>
                    <a:lnTo>
                      <a:pt x="54" y="0"/>
                    </a:lnTo>
                    <a:lnTo>
                      <a:pt x="55" y="0"/>
                    </a:lnTo>
                    <a:lnTo>
                      <a:pt x="55" y="0"/>
                    </a:lnTo>
                    <a:lnTo>
                      <a:pt x="59" y="7"/>
                    </a:lnTo>
                    <a:lnTo>
                      <a:pt x="59" y="7"/>
                    </a:lnTo>
                    <a:lnTo>
                      <a:pt x="61" y="11"/>
                    </a:lnTo>
                    <a:lnTo>
                      <a:pt x="79" y="16"/>
                    </a:lnTo>
                    <a:lnTo>
                      <a:pt x="80" y="16"/>
                    </a:lnTo>
                    <a:lnTo>
                      <a:pt x="82" y="25"/>
                    </a:lnTo>
                    <a:lnTo>
                      <a:pt x="86" y="27"/>
                    </a:lnTo>
                    <a:lnTo>
                      <a:pt x="116" y="25"/>
                    </a:lnTo>
                    <a:lnTo>
                      <a:pt x="118" y="27"/>
                    </a:lnTo>
                    <a:lnTo>
                      <a:pt x="118" y="29"/>
                    </a:lnTo>
                    <a:lnTo>
                      <a:pt x="118" y="29"/>
                    </a:lnTo>
                    <a:lnTo>
                      <a:pt x="120" y="31"/>
                    </a:lnTo>
                    <a:lnTo>
                      <a:pt x="127" y="32"/>
                    </a:lnTo>
                    <a:lnTo>
                      <a:pt x="139" y="32"/>
                    </a:lnTo>
                    <a:lnTo>
                      <a:pt x="145" y="29"/>
                    </a:lnTo>
                    <a:lnTo>
                      <a:pt x="154" y="27"/>
                    </a:lnTo>
                    <a:lnTo>
                      <a:pt x="154" y="27"/>
                    </a:lnTo>
                    <a:lnTo>
                      <a:pt x="154" y="25"/>
                    </a:lnTo>
                    <a:lnTo>
                      <a:pt x="148" y="25"/>
                    </a:lnTo>
                    <a:lnTo>
                      <a:pt x="146" y="25"/>
                    </a:lnTo>
                    <a:lnTo>
                      <a:pt x="146" y="25"/>
                    </a:lnTo>
                    <a:lnTo>
                      <a:pt x="148" y="23"/>
                    </a:lnTo>
                    <a:lnTo>
                      <a:pt x="180" y="25"/>
                    </a:lnTo>
                    <a:lnTo>
                      <a:pt x="180" y="25"/>
                    </a:lnTo>
                    <a:lnTo>
                      <a:pt x="180" y="25"/>
                    </a:lnTo>
                    <a:lnTo>
                      <a:pt x="177" y="25"/>
                    </a:lnTo>
                    <a:lnTo>
                      <a:pt x="177" y="27"/>
                    </a:lnTo>
                    <a:lnTo>
                      <a:pt x="175" y="27"/>
                    </a:lnTo>
                    <a:lnTo>
                      <a:pt x="171" y="27"/>
                    </a:lnTo>
                    <a:lnTo>
                      <a:pt x="168" y="27"/>
                    </a:lnTo>
                    <a:lnTo>
                      <a:pt x="166" y="29"/>
                    </a:lnTo>
                    <a:lnTo>
                      <a:pt x="166" y="29"/>
                    </a:lnTo>
                    <a:lnTo>
                      <a:pt x="170" y="31"/>
                    </a:lnTo>
                    <a:lnTo>
                      <a:pt x="171" y="32"/>
                    </a:lnTo>
                    <a:lnTo>
                      <a:pt x="173" y="34"/>
                    </a:lnTo>
                    <a:lnTo>
                      <a:pt x="175" y="36"/>
                    </a:lnTo>
                    <a:lnTo>
                      <a:pt x="175" y="38"/>
                    </a:lnTo>
                    <a:lnTo>
                      <a:pt x="177" y="38"/>
                    </a:lnTo>
                    <a:lnTo>
                      <a:pt x="180" y="38"/>
                    </a:lnTo>
                    <a:lnTo>
                      <a:pt x="186" y="39"/>
                    </a:lnTo>
                    <a:lnTo>
                      <a:pt x="193" y="43"/>
                    </a:lnTo>
                    <a:lnTo>
                      <a:pt x="196" y="43"/>
                    </a:lnTo>
                    <a:lnTo>
                      <a:pt x="198" y="45"/>
                    </a:lnTo>
                    <a:lnTo>
                      <a:pt x="200" y="50"/>
                    </a:lnTo>
                    <a:lnTo>
                      <a:pt x="202" y="56"/>
                    </a:lnTo>
                    <a:lnTo>
                      <a:pt x="202" y="57"/>
                    </a:lnTo>
                    <a:lnTo>
                      <a:pt x="200" y="57"/>
                    </a:lnTo>
                    <a:lnTo>
                      <a:pt x="198" y="59"/>
                    </a:lnTo>
                    <a:lnTo>
                      <a:pt x="198" y="59"/>
                    </a:lnTo>
                    <a:lnTo>
                      <a:pt x="198" y="59"/>
                    </a:lnTo>
                    <a:lnTo>
                      <a:pt x="205" y="61"/>
                    </a:lnTo>
                    <a:lnTo>
                      <a:pt x="205" y="61"/>
                    </a:lnTo>
                    <a:lnTo>
                      <a:pt x="207" y="59"/>
                    </a:lnTo>
                    <a:lnTo>
                      <a:pt x="211" y="57"/>
                    </a:lnTo>
                    <a:lnTo>
                      <a:pt x="214" y="61"/>
                    </a:lnTo>
                    <a:lnTo>
                      <a:pt x="216" y="61"/>
                    </a:lnTo>
                    <a:lnTo>
                      <a:pt x="216" y="63"/>
                    </a:lnTo>
                    <a:lnTo>
                      <a:pt x="216" y="64"/>
                    </a:lnTo>
                    <a:lnTo>
                      <a:pt x="216" y="66"/>
                    </a:lnTo>
                    <a:lnTo>
                      <a:pt x="214" y="66"/>
                    </a:lnTo>
                    <a:lnTo>
                      <a:pt x="212" y="66"/>
                    </a:lnTo>
                    <a:lnTo>
                      <a:pt x="212" y="68"/>
                    </a:lnTo>
                    <a:lnTo>
                      <a:pt x="207" y="70"/>
                    </a:lnTo>
                    <a:lnTo>
                      <a:pt x="205" y="72"/>
                    </a:lnTo>
                    <a:lnTo>
                      <a:pt x="205" y="72"/>
                    </a:lnTo>
                    <a:lnTo>
                      <a:pt x="202" y="72"/>
                    </a:lnTo>
                    <a:lnTo>
                      <a:pt x="202" y="73"/>
                    </a:lnTo>
                    <a:lnTo>
                      <a:pt x="200" y="75"/>
                    </a:lnTo>
                    <a:lnTo>
                      <a:pt x="202" y="81"/>
                    </a:lnTo>
                    <a:lnTo>
                      <a:pt x="202" y="81"/>
                    </a:lnTo>
                    <a:lnTo>
                      <a:pt x="204" y="81"/>
                    </a:lnTo>
                    <a:lnTo>
                      <a:pt x="205" y="81"/>
                    </a:lnTo>
                    <a:lnTo>
                      <a:pt x="207" y="82"/>
                    </a:lnTo>
                    <a:lnTo>
                      <a:pt x="205" y="84"/>
                    </a:lnTo>
                    <a:lnTo>
                      <a:pt x="196" y="88"/>
                    </a:lnTo>
                    <a:lnTo>
                      <a:pt x="196" y="89"/>
                    </a:lnTo>
                    <a:lnTo>
                      <a:pt x="196" y="93"/>
                    </a:lnTo>
                    <a:lnTo>
                      <a:pt x="193" y="97"/>
                    </a:lnTo>
                    <a:lnTo>
                      <a:pt x="193" y="98"/>
                    </a:lnTo>
                    <a:lnTo>
                      <a:pt x="193" y="98"/>
                    </a:lnTo>
                    <a:lnTo>
                      <a:pt x="193" y="100"/>
                    </a:lnTo>
                    <a:lnTo>
                      <a:pt x="204" y="111"/>
                    </a:lnTo>
                    <a:lnTo>
                      <a:pt x="204" y="113"/>
                    </a:lnTo>
                    <a:lnTo>
                      <a:pt x="204" y="116"/>
                    </a:lnTo>
                    <a:lnTo>
                      <a:pt x="198" y="122"/>
                    </a:lnTo>
                    <a:lnTo>
                      <a:pt x="198" y="123"/>
                    </a:lnTo>
                    <a:lnTo>
                      <a:pt x="193" y="123"/>
                    </a:lnTo>
                    <a:lnTo>
                      <a:pt x="189" y="125"/>
                    </a:lnTo>
                    <a:lnTo>
                      <a:pt x="188" y="127"/>
                    </a:lnTo>
                    <a:lnTo>
                      <a:pt x="186" y="129"/>
                    </a:lnTo>
                    <a:lnTo>
                      <a:pt x="166" y="132"/>
                    </a:lnTo>
                    <a:lnTo>
                      <a:pt x="166" y="134"/>
                    </a:lnTo>
                    <a:lnTo>
                      <a:pt x="166" y="134"/>
                    </a:lnTo>
                    <a:lnTo>
                      <a:pt x="159" y="134"/>
                    </a:lnTo>
                    <a:lnTo>
                      <a:pt x="139" y="127"/>
                    </a:lnTo>
                    <a:lnTo>
                      <a:pt x="138" y="127"/>
                    </a:lnTo>
                    <a:lnTo>
                      <a:pt x="138" y="127"/>
                    </a:lnTo>
                    <a:lnTo>
                      <a:pt x="138" y="131"/>
                    </a:lnTo>
                    <a:lnTo>
                      <a:pt x="139" y="132"/>
                    </a:lnTo>
                    <a:lnTo>
                      <a:pt x="145" y="136"/>
                    </a:lnTo>
                    <a:lnTo>
                      <a:pt x="146" y="136"/>
                    </a:lnTo>
                    <a:lnTo>
                      <a:pt x="145" y="147"/>
                    </a:lnTo>
                    <a:lnTo>
                      <a:pt x="146" y="157"/>
                    </a:lnTo>
                    <a:lnTo>
                      <a:pt x="152" y="157"/>
                    </a:lnTo>
                    <a:lnTo>
                      <a:pt x="152" y="157"/>
                    </a:lnTo>
                    <a:lnTo>
                      <a:pt x="159" y="157"/>
                    </a:lnTo>
                    <a:lnTo>
                      <a:pt x="159" y="159"/>
                    </a:lnTo>
                    <a:lnTo>
                      <a:pt x="159" y="161"/>
                    </a:lnTo>
                    <a:lnTo>
                      <a:pt x="155" y="161"/>
                    </a:lnTo>
                    <a:lnTo>
                      <a:pt x="154" y="163"/>
                    </a:lnTo>
                    <a:lnTo>
                      <a:pt x="154" y="163"/>
                    </a:lnTo>
                    <a:lnTo>
                      <a:pt x="152" y="164"/>
                    </a:lnTo>
                    <a:lnTo>
                      <a:pt x="150" y="164"/>
                    </a:lnTo>
                    <a:lnTo>
                      <a:pt x="148" y="166"/>
                    </a:lnTo>
                    <a:lnTo>
                      <a:pt x="146" y="170"/>
                    </a:lnTo>
                    <a:lnTo>
                      <a:pt x="145" y="172"/>
                    </a:lnTo>
                    <a:lnTo>
                      <a:pt x="143" y="172"/>
                    </a:lnTo>
                    <a:lnTo>
                      <a:pt x="141" y="172"/>
                    </a:lnTo>
                    <a:lnTo>
                      <a:pt x="139" y="173"/>
                    </a:lnTo>
                    <a:lnTo>
                      <a:pt x="139" y="175"/>
                    </a:lnTo>
                    <a:lnTo>
                      <a:pt x="127" y="179"/>
                    </a:lnTo>
                    <a:lnTo>
                      <a:pt x="123" y="182"/>
                    </a:lnTo>
                    <a:lnTo>
                      <a:pt x="113" y="184"/>
                    </a:lnTo>
                    <a:lnTo>
                      <a:pt x="113" y="182"/>
                    </a:lnTo>
                    <a:lnTo>
                      <a:pt x="111" y="182"/>
                    </a:lnTo>
                    <a:lnTo>
                      <a:pt x="107" y="179"/>
                    </a:lnTo>
                    <a:lnTo>
                      <a:pt x="95" y="156"/>
                    </a:lnTo>
                    <a:lnTo>
                      <a:pt x="89" y="150"/>
                    </a:lnTo>
                    <a:lnTo>
                      <a:pt x="89" y="150"/>
                    </a:lnTo>
                    <a:lnTo>
                      <a:pt x="95" y="145"/>
                    </a:lnTo>
                    <a:lnTo>
                      <a:pt x="95" y="145"/>
                    </a:lnTo>
                    <a:lnTo>
                      <a:pt x="96" y="143"/>
                    </a:lnTo>
                    <a:lnTo>
                      <a:pt x="96" y="143"/>
                    </a:lnTo>
                    <a:lnTo>
                      <a:pt x="96" y="141"/>
                    </a:lnTo>
                    <a:lnTo>
                      <a:pt x="96" y="139"/>
                    </a:lnTo>
                    <a:lnTo>
                      <a:pt x="96" y="138"/>
                    </a:lnTo>
                    <a:lnTo>
                      <a:pt x="95" y="136"/>
                    </a:lnTo>
                    <a:lnTo>
                      <a:pt x="93" y="134"/>
                    </a:lnTo>
                    <a:lnTo>
                      <a:pt x="89" y="132"/>
                    </a:lnTo>
                    <a:lnTo>
                      <a:pt x="89" y="131"/>
                    </a:lnTo>
                    <a:lnTo>
                      <a:pt x="89" y="123"/>
                    </a:lnTo>
                    <a:lnTo>
                      <a:pt x="88" y="122"/>
                    </a:lnTo>
                    <a:lnTo>
                      <a:pt x="88" y="118"/>
                    </a:lnTo>
                    <a:lnTo>
                      <a:pt x="88" y="116"/>
                    </a:lnTo>
                    <a:lnTo>
                      <a:pt x="89" y="113"/>
                    </a:lnTo>
                    <a:lnTo>
                      <a:pt x="89" y="111"/>
                    </a:lnTo>
                    <a:lnTo>
                      <a:pt x="91" y="107"/>
                    </a:lnTo>
                    <a:lnTo>
                      <a:pt x="91" y="104"/>
                    </a:lnTo>
                    <a:lnTo>
                      <a:pt x="93" y="102"/>
                    </a:lnTo>
                    <a:lnTo>
                      <a:pt x="95" y="100"/>
                    </a:lnTo>
                    <a:lnTo>
                      <a:pt x="95" y="98"/>
                    </a:lnTo>
                    <a:lnTo>
                      <a:pt x="93" y="97"/>
                    </a:lnTo>
                    <a:lnTo>
                      <a:pt x="93" y="95"/>
                    </a:lnTo>
                    <a:lnTo>
                      <a:pt x="91" y="95"/>
                    </a:lnTo>
                    <a:lnTo>
                      <a:pt x="80" y="98"/>
                    </a:lnTo>
                    <a:lnTo>
                      <a:pt x="75" y="98"/>
                    </a:lnTo>
                    <a:lnTo>
                      <a:pt x="71" y="97"/>
                    </a:lnTo>
                    <a:lnTo>
                      <a:pt x="68" y="97"/>
                    </a:lnTo>
                    <a:lnTo>
                      <a:pt x="68" y="98"/>
                    </a:lnTo>
                    <a:lnTo>
                      <a:pt x="63" y="98"/>
                    </a:lnTo>
                    <a:lnTo>
                      <a:pt x="63" y="97"/>
                    </a:lnTo>
                    <a:lnTo>
                      <a:pt x="63" y="97"/>
                    </a:lnTo>
                    <a:lnTo>
                      <a:pt x="54" y="86"/>
                    </a:lnTo>
                    <a:lnTo>
                      <a:pt x="54" y="84"/>
                    </a:lnTo>
                    <a:lnTo>
                      <a:pt x="45" y="81"/>
                    </a:lnTo>
                    <a:lnTo>
                      <a:pt x="30" y="84"/>
                    </a:lnTo>
                    <a:lnTo>
                      <a:pt x="21" y="81"/>
                    </a:lnTo>
                    <a:lnTo>
                      <a:pt x="20" y="79"/>
                    </a:lnTo>
                    <a:lnTo>
                      <a:pt x="20" y="79"/>
                    </a:lnTo>
                    <a:lnTo>
                      <a:pt x="16" y="77"/>
                    </a:lnTo>
                    <a:lnTo>
                      <a:pt x="16" y="75"/>
                    </a:lnTo>
                    <a:lnTo>
                      <a:pt x="14" y="64"/>
                    </a:lnTo>
                    <a:lnTo>
                      <a:pt x="14" y="63"/>
                    </a:lnTo>
                    <a:lnTo>
                      <a:pt x="13" y="61"/>
                    </a:lnTo>
                    <a:lnTo>
                      <a:pt x="13" y="61"/>
                    </a:lnTo>
                    <a:lnTo>
                      <a:pt x="11" y="57"/>
                    </a:lnTo>
                    <a:lnTo>
                      <a:pt x="7" y="48"/>
                    </a:lnTo>
                    <a:lnTo>
                      <a:pt x="7" y="48"/>
                    </a:lnTo>
                    <a:lnTo>
                      <a:pt x="0" y="48"/>
                    </a:lnTo>
                    <a:lnTo>
                      <a:pt x="7" y="27"/>
                    </a:lnTo>
                    <a:lnTo>
                      <a:pt x="23" y="7"/>
                    </a:lnTo>
                    <a:lnTo>
                      <a:pt x="27" y="6"/>
                    </a:lnTo>
                    <a:lnTo>
                      <a:pt x="32"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4" name="Freeform 3206">
                <a:extLst>
                  <a:ext uri="{FF2B5EF4-FFF2-40B4-BE49-F238E27FC236}">
                    <a16:creationId xmlns:a16="http://schemas.microsoft.com/office/drawing/2014/main" id="{5C672864-F4FB-2144-BC13-7148F3B23869}"/>
                  </a:ext>
                </a:extLst>
              </p:cNvPr>
              <p:cNvSpPr>
                <a:spLocks/>
              </p:cNvSpPr>
              <p:nvPr/>
            </p:nvSpPr>
            <p:spPr bwMode="auto">
              <a:xfrm>
                <a:off x="1523" y="2518"/>
                <a:ext cx="216" cy="184"/>
              </a:xfrm>
              <a:custGeom>
                <a:avLst/>
                <a:gdLst>
                  <a:gd name="T0" fmla="*/ 23 w 216"/>
                  <a:gd name="T1" fmla="*/ 11 h 184"/>
                  <a:gd name="T2" fmla="*/ 27 w 216"/>
                  <a:gd name="T3" fmla="*/ 20 h 184"/>
                  <a:gd name="T4" fmla="*/ 21 w 216"/>
                  <a:gd name="T5" fmla="*/ 32 h 184"/>
                  <a:gd name="T6" fmla="*/ 25 w 216"/>
                  <a:gd name="T7" fmla="*/ 43 h 184"/>
                  <a:gd name="T8" fmla="*/ 32 w 216"/>
                  <a:gd name="T9" fmla="*/ 50 h 184"/>
                  <a:gd name="T10" fmla="*/ 30 w 216"/>
                  <a:gd name="T11" fmla="*/ 22 h 184"/>
                  <a:gd name="T12" fmla="*/ 36 w 216"/>
                  <a:gd name="T13" fmla="*/ 18 h 184"/>
                  <a:gd name="T14" fmla="*/ 57 w 216"/>
                  <a:gd name="T15" fmla="*/ 9 h 184"/>
                  <a:gd name="T16" fmla="*/ 50 w 216"/>
                  <a:gd name="T17" fmla="*/ 7 h 184"/>
                  <a:gd name="T18" fmla="*/ 54 w 216"/>
                  <a:gd name="T19" fmla="*/ 0 h 184"/>
                  <a:gd name="T20" fmla="*/ 59 w 216"/>
                  <a:gd name="T21" fmla="*/ 7 h 184"/>
                  <a:gd name="T22" fmla="*/ 82 w 216"/>
                  <a:gd name="T23" fmla="*/ 25 h 184"/>
                  <a:gd name="T24" fmla="*/ 118 w 216"/>
                  <a:gd name="T25" fmla="*/ 29 h 184"/>
                  <a:gd name="T26" fmla="*/ 139 w 216"/>
                  <a:gd name="T27" fmla="*/ 32 h 184"/>
                  <a:gd name="T28" fmla="*/ 154 w 216"/>
                  <a:gd name="T29" fmla="*/ 25 h 184"/>
                  <a:gd name="T30" fmla="*/ 148 w 216"/>
                  <a:gd name="T31" fmla="*/ 23 h 184"/>
                  <a:gd name="T32" fmla="*/ 177 w 216"/>
                  <a:gd name="T33" fmla="*/ 25 h 184"/>
                  <a:gd name="T34" fmla="*/ 168 w 216"/>
                  <a:gd name="T35" fmla="*/ 27 h 184"/>
                  <a:gd name="T36" fmla="*/ 171 w 216"/>
                  <a:gd name="T37" fmla="*/ 32 h 184"/>
                  <a:gd name="T38" fmla="*/ 177 w 216"/>
                  <a:gd name="T39" fmla="*/ 38 h 184"/>
                  <a:gd name="T40" fmla="*/ 196 w 216"/>
                  <a:gd name="T41" fmla="*/ 43 h 184"/>
                  <a:gd name="T42" fmla="*/ 202 w 216"/>
                  <a:gd name="T43" fmla="*/ 57 h 184"/>
                  <a:gd name="T44" fmla="*/ 198 w 216"/>
                  <a:gd name="T45" fmla="*/ 59 h 184"/>
                  <a:gd name="T46" fmla="*/ 211 w 216"/>
                  <a:gd name="T47" fmla="*/ 57 h 184"/>
                  <a:gd name="T48" fmla="*/ 216 w 216"/>
                  <a:gd name="T49" fmla="*/ 64 h 184"/>
                  <a:gd name="T50" fmla="*/ 212 w 216"/>
                  <a:gd name="T51" fmla="*/ 68 h 184"/>
                  <a:gd name="T52" fmla="*/ 202 w 216"/>
                  <a:gd name="T53" fmla="*/ 72 h 184"/>
                  <a:gd name="T54" fmla="*/ 202 w 216"/>
                  <a:gd name="T55" fmla="*/ 81 h 184"/>
                  <a:gd name="T56" fmla="*/ 205 w 216"/>
                  <a:gd name="T57" fmla="*/ 84 h 184"/>
                  <a:gd name="T58" fmla="*/ 193 w 216"/>
                  <a:gd name="T59" fmla="*/ 97 h 184"/>
                  <a:gd name="T60" fmla="*/ 204 w 216"/>
                  <a:gd name="T61" fmla="*/ 111 h 184"/>
                  <a:gd name="T62" fmla="*/ 198 w 216"/>
                  <a:gd name="T63" fmla="*/ 123 h 184"/>
                  <a:gd name="T64" fmla="*/ 186 w 216"/>
                  <a:gd name="T65" fmla="*/ 129 h 184"/>
                  <a:gd name="T66" fmla="*/ 159 w 216"/>
                  <a:gd name="T67" fmla="*/ 134 h 184"/>
                  <a:gd name="T68" fmla="*/ 138 w 216"/>
                  <a:gd name="T69" fmla="*/ 131 h 184"/>
                  <a:gd name="T70" fmla="*/ 145 w 216"/>
                  <a:gd name="T71" fmla="*/ 147 h 184"/>
                  <a:gd name="T72" fmla="*/ 159 w 216"/>
                  <a:gd name="T73" fmla="*/ 157 h 184"/>
                  <a:gd name="T74" fmla="*/ 154 w 216"/>
                  <a:gd name="T75" fmla="*/ 163 h 184"/>
                  <a:gd name="T76" fmla="*/ 148 w 216"/>
                  <a:gd name="T77" fmla="*/ 166 h 184"/>
                  <a:gd name="T78" fmla="*/ 141 w 216"/>
                  <a:gd name="T79" fmla="*/ 172 h 184"/>
                  <a:gd name="T80" fmla="*/ 123 w 216"/>
                  <a:gd name="T81" fmla="*/ 182 h 184"/>
                  <a:gd name="T82" fmla="*/ 107 w 216"/>
                  <a:gd name="T83" fmla="*/ 179 h 184"/>
                  <a:gd name="T84" fmla="*/ 95 w 216"/>
                  <a:gd name="T85" fmla="*/ 145 h 184"/>
                  <a:gd name="T86" fmla="*/ 96 w 216"/>
                  <a:gd name="T87" fmla="*/ 141 h 184"/>
                  <a:gd name="T88" fmla="*/ 93 w 216"/>
                  <a:gd name="T89" fmla="*/ 134 h 184"/>
                  <a:gd name="T90" fmla="*/ 88 w 216"/>
                  <a:gd name="T91" fmla="*/ 122 h 184"/>
                  <a:gd name="T92" fmla="*/ 89 w 216"/>
                  <a:gd name="T93" fmla="*/ 111 h 184"/>
                  <a:gd name="T94" fmla="*/ 95 w 216"/>
                  <a:gd name="T95" fmla="*/ 100 h 184"/>
                  <a:gd name="T96" fmla="*/ 91 w 216"/>
                  <a:gd name="T97" fmla="*/ 95 h 184"/>
                  <a:gd name="T98" fmla="*/ 68 w 216"/>
                  <a:gd name="T99" fmla="*/ 97 h 184"/>
                  <a:gd name="T100" fmla="*/ 63 w 216"/>
                  <a:gd name="T101" fmla="*/ 97 h 184"/>
                  <a:gd name="T102" fmla="*/ 30 w 216"/>
                  <a:gd name="T103" fmla="*/ 84 h 184"/>
                  <a:gd name="T104" fmla="*/ 16 w 216"/>
                  <a:gd name="T105" fmla="*/ 77 h 184"/>
                  <a:gd name="T106" fmla="*/ 13 w 216"/>
                  <a:gd name="T107" fmla="*/ 61 h 184"/>
                  <a:gd name="T108" fmla="*/ 7 w 216"/>
                  <a:gd name="T109" fmla="*/ 48 h 184"/>
                  <a:gd name="T110" fmla="*/ 27 w 216"/>
                  <a:gd name="T111" fmla="*/ 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 h="184">
                    <a:moveTo>
                      <a:pt x="32" y="6"/>
                    </a:moveTo>
                    <a:lnTo>
                      <a:pt x="29" y="7"/>
                    </a:lnTo>
                    <a:lnTo>
                      <a:pt x="23" y="9"/>
                    </a:lnTo>
                    <a:lnTo>
                      <a:pt x="23" y="11"/>
                    </a:lnTo>
                    <a:lnTo>
                      <a:pt x="25" y="16"/>
                    </a:lnTo>
                    <a:lnTo>
                      <a:pt x="29" y="18"/>
                    </a:lnTo>
                    <a:lnTo>
                      <a:pt x="29" y="20"/>
                    </a:lnTo>
                    <a:lnTo>
                      <a:pt x="27" y="20"/>
                    </a:lnTo>
                    <a:lnTo>
                      <a:pt x="27" y="22"/>
                    </a:lnTo>
                    <a:lnTo>
                      <a:pt x="29" y="22"/>
                    </a:lnTo>
                    <a:lnTo>
                      <a:pt x="27" y="27"/>
                    </a:lnTo>
                    <a:lnTo>
                      <a:pt x="21" y="32"/>
                    </a:lnTo>
                    <a:lnTo>
                      <a:pt x="21" y="34"/>
                    </a:lnTo>
                    <a:lnTo>
                      <a:pt x="21" y="41"/>
                    </a:lnTo>
                    <a:lnTo>
                      <a:pt x="23" y="41"/>
                    </a:lnTo>
                    <a:lnTo>
                      <a:pt x="25" y="43"/>
                    </a:lnTo>
                    <a:lnTo>
                      <a:pt x="29" y="50"/>
                    </a:lnTo>
                    <a:lnTo>
                      <a:pt x="29" y="50"/>
                    </a:lnTo>
                    <a:lnTo>
                      <a:pt x="30" y="50"/>
                    </a:lnTo>
                    <a:lnTo>
                      <a:pt x="32" y="50"/>
                    </a:lnTo>
                    <a:lnTo>
                      <a:pt x="36" y="47"/>
                    </a:lnTo>
                    <a:lnTo>
                      <a:pt x="36" y="38"/>
                    </a:lnTo>
                    <a:lnTo>
                      <a:pt x="30" y="29"/>
                    </a:lnTo>
                    <a:lnTo>
                      <a:pt x="30" y="22"/>
                    </a:lnTo>
                    <a:lnTo>
                      <a:pt x="32" y="22"/>
                    </a:lnTo>
                    <a:lnTo>
                      <a:pt x="32" y="20"/>
                    </a:lnTo>
                    <a:lnTo>
                      <a:pt x="32" y="20"/>
                    </a:lnTo>
                    <a:lnTo>
                      <a:pt x="36" y="18"/>
                    </a:lnTo>
                    <a:lnTo>
                      <a:pt x="41" y="14"/>
                    </a:lnTo>
                    <a:lnTo>
                      <a:pt x="57" y="11"/>
                    </a:lnTo>
                    <a:lnTo>
                      <a:pt x="57" y="9"/>
                    </a:lnTo>
                    <a:lnTo>
                      <a:pt x="57" y="9"/>
                    </a:lnTo>
                    <a:lnTo>
                      <a:pt x="55" y="7"/>
                    </a:lnTo>
                    <a:lnTo>
                      <a:pt x="50" y="7"/>
                    </a:lnTo>
                    <a:lnTo>
                      <a:pt x="50" y="7"/>
                    </a:lnTo>
                    <a:lnTo>
                      <a:pt x="50" y="7"/>
                    </a:lnTo>
                    <a:lnTo>
                      <a:pt x="48" y="7"/>
                    </a:lnTo>
                    <a:lnTo>
                      <a:pt x="52" y="0"/>
                    </a:lnTo>
                    <a:lnTo>
                      <a:pt x="54" y="0"/>
                    </a:lnTo>
                    <a:lnTo>
                      <a:pt x="54" y="0"/>
                    </a:lnTo>
                    <a:lnTo>
                      <a:pt x="55" y="0"/>
                    </a:lnTo>
                    <a:lnTo>
                      <a:pt x="55" y="0"/>
                    </a:lnTo>
                    <a:lnTo>
                      <a:pt x="59" y="7"/>
                    </a:lnTo>
                    <a:lnTo>
                      <a:pt x="59" y="7"/>
                    </a:lnTo>
                    <a:lnTo>
                      <a:pt x="61" y="11"/>
                    </a:lnTo>
                    <a:lnTo>
                      <a:pt x="79" y="16"/>
                    </a:lnTo>
                    <a:lnTo>
                      <a:pt x="80" y="16"/>
                    </a:lnTo>
                    <a:lnTo>
                      <a:pt x="82" y="25"/>
                    </a:lnTo>
                    <a:lnTo>
                      <a:pt x="86" y="27"/>
                    </a:lnTo>
                    <a:lnTo>
                      <a:pt x="116" y="25"/>
                    </a:lnTo>
                    <a:lnTo>
                      <a:pt x="118" y="27"/>
                    </a:lnTo>
                    <a:lnTo>
                      <a:pt x="118" y="29"/>
                    </a:lnTo>
                    <a:lnTo>
                      <a:pt x="118" y="29"/>
                    </a:lnTo>
                    <a:lnTo>
                      <a:pt x="120" y="31"/>
                    </a:lnTo>
                    <a:lnTo>
                      <a:pt x="127" y="32"/>
                    </a:lnTo>
                    <a:lnTo>
                      <a:pt x="139" y="32"/>
                    </a:lnTo>
                    <a:lnTo>
                      <a:pt x="145" y="29"/>
                    </a:lnTo>
                    <a:lnTo>
                      <a:pt x="154" y="27"/>
                    </a:lnTo>
                    <a:lnTo>
                      <a:pt x="154" y="27"/>
                    </a:lnTo>
                    <a:lnTo>
                      <a:pt x="154" y="25"/>
                    </a:lnTo>
                    <a:lnTo>
                      <a:pt x="148" y="25"/>
                    </a:lnTo>
                    <a:lnTo>
                      <a:pt x="146" y="25"/>
                    </a:lnTo>
                    <a:lnTo>
                      <a:pt x="146" y="25"/>
                    </a:lnTo>
                    <a:lnTo>
                      <a:pt x="148" y="23"/>
                    </a:lnTo>
                    <a:lnTo>
                      <a:pt x="180" y="25"/>
                    </a:lnTo>
                    <a:lnTo>
                      <a:pt x="180" y="25"/>
                    </a:lnTo>
                    <a:lnTo>
                      <a:pt x="180" y="25"/>
                    </a:lnTo>
                    <a:lnTo>
                      <a:pt x="177" y="25"/>
                    </a:lnTo>
                    <a:lnTo>
                      <a:pt x="177" y="27"/>
                    </a:lnTo>
                    <a:lnTo>
                      <a:pt x="175" y="27"/>
                    </a:lnTo>
                    <a:lnTo>
                      <a:pt x="171" y="27"/>
                    </a:lnTo>
                    <a:lnTo>
                      <a:pt x="168" y="27"/>
                    </a:lnTo>
                    <a:lnTo>
                      <a:pt x="166" y="29"/>
                    </a:lnTo>
                    <a:lnTo>
                      <a:pt x="166" y="29"/>
                    </a:lnTo>
                    <a:lnTo>
                      <a:pt x="170" y="31"/>
                    </a:lnTo>
                    <a:lnTo>
                      <a:pt x="171" y="32"/>
                    </a:lnTo>
                    <a:lnTo>
                      <a:pt x="173" y="34"/>
                    </a:lnTo>
                    <a:lnTo>
                      <a:pt x="175" y="36"/>
                    </a:lnTo>
                    <a:lnTo>
                      <a:pt x="175" y="38"/>
                    </a:lnTo>
                    <a:lnTo>
                      <a:pt x="177" y="38"/>
                    </a:lnTo>
                    <a:lnTo>
                      <a:pt x="180" y="38"/>
                    </a:lnTo>
                    <a:lnTo>
                      <a:pt x="186" y="39"/>
                    </a:lnTo>
                    <a:lnTo>
                      <a:pt x="193" y="43"/>
                    </a:lnTo>
                    <a:lnTo>
                      <a:pt x="196" y="43"/>
                    </a:lnTo>
                    <a:lnTo>
                      <a:pt x="198" y="45"/>
                    </a:lnTo>
                    <a:lnTo>
                      <a:pt x="200" y="50"/>
                    </a:lnTo>
                    <a:lnTo>
                      <a:pt x="202" y="56"/>
                    </a:lnTo>
                    <a:lnTo>
                      <a:pt x="202" y="57"/>
                    </a:lnTo>
                    <a:lnTo>
                      <a:pt x="200" y="57"/>
                    </a:lnTo>
                    <a:lnTo>
                      <a:pt x="198" y="59"/>
                    </a:lnTo>
                    <a:lnTo>
                      <a:pt x="198" y="59"/>
                    </a:lnTo>
                    <a:lnTo>
                      <a:pt x="198" y="59"/>
                    </a:lnTo>
                    <a:lnTo>
                      <a:pt x="205" y="61"/>
                    </a:lnTo>
                    <a:lnTo>
                      <a:pt x="205" y="61"/>
                    </a:lnTo>
                    <a:lnTo>
                      <a:pt x="207" y="59"/>
                    </a:lnTo>
                    <a:lnTo>
                      <a:pt x="211" y="57"/>
                    </a:lnTo>
                    <a:lnTo>
                      <a:pt x="214" y="61"/>
                    </a:lnTo>
                    <a:lnTo>
                      <a:pt x="216" y="61"/>
                    </a:lnTo>
                    <a:lnTo>
                      <a:pt x="216" y="63"/>
                    </a:lnTo>
                    <a:lnTo>
                      <a:pt x="216" y="64"/>
                    </a:lnTo>
                    <a:lnTo>
                      <a:pt x="216" y="66"/>
                    </a:lnTo>
                    <a:lnTo>
                      <a:pt x="214" y="66"/>
                    </a:lnTo>
                    <a:lnTo>
                      <a:pt x="212" y="66"/>
                    </a:lnTo>
                    <a:lnTo>
                      <a:pt x="212" y="68"/>
                    </a:lnTo>
                    <a:lnTo>
                      <a:pt x="207" y="70"/>
                    </a:lnTo>
                    <a:lnTo>
                      <a:pt x="205" y="72"/>
                    </a:lnTo>
                    <a:lnTo>
                      <a:pt x="205" y="72"/>
                    </a:lnTo>
                    <a:lnTo>
                      <a:pt x="202" y="72"/>
                    </a:lnTo>
                    <a:lnTo>
                      <a:pt x="202" y="73"/>
                    </a:lnTo>
                    <a:lnTo>
                      <a:pt x="200" y="75"/>
                    </a:lnTo>
                    <a:lnTo>
                      <a:pt x="202" y="81"/>
                    </a:lnTo>
                    <a:lnTo>
                      <a:pt x="202" y="81"/>
                    </a:lnTo>
                    <a:lnTo>
                      <a:pt x="204" y="81"/>
                    </a:lnTo>
                    <a:lnTo>
                      <a:pt x="205" y="81"/>
                    </a:lnTo>
                    <a:lnTo>
                      <a:pt x="207" y="82"/>
                    </a:lnTo>
                    <a:lnTo>
                      <a:pt x="205" y="84"/>
                    </a:lnTo>
                    <a:lnTo>
                      <a:pt x="196" y="88"/>
                    </a:lnTo>
                    <a:lnTo>
                      <a:pt x="196" y="89"/>
                    </a:lnTo>
                    <a:lnTo>
                      <a:pt x="196" y="93"/>
                    </a:lnTo>
                    <a:lnTo>
                      <a:pt x="193" y="97"/>
                    </a:lnTo>
                    <a:lnTo>
                      <a:pt x="193" y="98"/>
                    </a:lnTo>
                    <a:lnTo>
                      <a:pt x="193" y="98"/>
                    </a:lnTo>
                    <a:lnTo>
                      <a:pt x="193" y="100"/>
                    </a:lnTo>
                    <a:lnTo>
                      <a:pt x="204" y="111"/>
                    </a:lnTo>
                    <a:lnTo>
                      <a:pt x="204" y="113"/>
                    </a:lnTo>
                    <a:lnTo>
                      <a:pt x="204" y="116"/>
                    </a:lnTo>
                    <a:lnTo>
                      <a:pt x="198" y="122"/>
                    </a:lnTo>
                    <a:lnTo>
                      <a:pt x="198" y="123"/>
                    </a:lnTo>
                    <a:lnTo>
                      <a:pt x="193" y="123"/>
                    </a:lnTo>
                    <a:lnTo>
                      <a:pt x="189" y="125"/>
                    </a:lnTo>
                    <a:lnTo>
                      <a:pt x="188" y="127"/>
                    </a:lnTo>
                    <a:lnTo>
                      <a:pt x="186" y="129"/>
                    </a:lnTo>
                    <a:lnTo>
                      <a:pt x="166" y="132"/>
                    </a:lnTo>
                    <a:lnTo>
                      <a:pt x="166" y="134"/>
                    </a:lnTo>
                    <a:lnTo>
                      <a:pt x="166" y="134"/>
                    </a:lnTo>
                    <a:lnTo>
                      <a:pt x="159" y="134"/>
                    </a:lnTo>
                    <a:lnTo>
                      <a:pt x="139" y="127"/>
                    </a:lnTo>
                    <a:lnTo>
                      <a:pt x="138" y="127"/>
                    </a:lnTo>
                    <a:lnTo>
                      <a:pt x="138" y="127"/>
                    </a:lnTo>
                    <a:lnTo>
                      <a:pt x="138" y="131"/>
                    </a:lnTo>
                    <a:lnTo>
                      <a:pt x="139" y="132"/>
                    </a:lnTo>
                    <a:lnTo>
                      <a:pt x="145" y="136"/>
                    </a:lnTo>
                    <a:lnTo>
                      <a:pt x="146" y="136"/>
                    </a:lnTo>
                    <a:lnTo>
                      <a:pt x="145" y="147"/>
                    </a:lnTo>
                    <a:lnTo>
                      <a:pt x="146" y="157"/>
                    </a:lnTo>
                    <a:lnTo>
                      <a:pt x="152" y="157"/>
                    </a:lnTo>
                    <a:lnTo>
                      <a:pt x="152" y="157"/>
                    </a:lnTo>
                    <a:lnTo>
                      <a:pt x="159" y="157"/>
                    </a:lnTo>
                    <a:lnTo>
                      <a:pt x="159" y="159"/>
                    </a:lnTo>
                    <a:lnTo>
                      <a:pt x="159" y="161"/>
                    </a:lnTo>
                    <a:lnTo>
                      <a:pt x="155" y="161"/>
                    </a:lnTo>
                    <a:lnTo>
                      <a:pt x="154" y="163"/>
                    </a:lnTo>
                    <a:lnTo>
                      <a:pt x="154" y="163"/>
                    </a:lnTo>
                    <a:lnTo>
                      <a:pt x="152" y="164"/>
                    </a:lnTo>
                    <a:lnTo>
                      <a:pt x="150" y="164"/>
                    </a:lnTo>
                    <a:lnTo>
                      <a:pt x="148" y="166"/>
                    </a:lnTo>
                    <a:lnTo>
                      <a:pt x="146" y="170"/>
                    </a:lnTo>
                    <a:lnTo>
                      <a:pt x="145" y="172"/>
                    </a:lnTo>
                    <a:lnTo>
                      <a:pt x="143" y="172"/>
                    </a:lnTo>
                    <a:lnTo>
                      <a:pt x="141" y="172"/>
                    </a:lnTo>
                    <a:lnTo>
                      <a:pt x="139" y="173"/>
                    </a:lnTo>
                    <a:lnTo>
                      <a:pt x="139" y="175"/>
                    </a:lnTo>
                    <a:lnTo>
                      <a:pt x="127" y="179"/>
                    </a:lnTo>
                    <a:lnTo>
                      <a:pt x="123" y="182"/>
                    </a:lnTo>
                    <a:lnTo>
                      <a:pt x="113" y="184"/>
                    </a:lnTo>
                    <a:lnTo>
                      <a:pt x="113" y="182"/>
                    </a:lnTo>
                    <a:lnTo>
                      <a:pt x="111" y="182"/>
                    </a:lnTo>
                    <a:lnTo>
                      <a:pt x="107" y="179"/>
                    </a:lnTo>
                    <a:lnTo>
                      <a:pt x="95" y="156"/>
                    </a:lnTo>
                    <a:lnTo>
                      <a:pt x="89" y="150"/>
                    </a:lnTo>
                    <a:lnTo>
                      <a:pt x="89" y="150"/>
                    </a:lnTo>
                    <a:lnTo>
                      <a:pt x="95" y="145"/>
                    </a:lnTo>
                    <a:lnTo>
                      <a:pt x="95" y="145"/>
                    </a:lnTo>
                    <a:lnTo>
                      <a:pt x="96" y="143"/>
                    </a:lnTo>
                    <a:lnTo>
                      <a:pt x="96" y="143"/>
                    </a:lnTo>
                    <a:lnTo>
                      <a:pt x="96" y="141"/>
                    </a:lnTo>
                    <a:lnTo>
                      <a:pt x="96" y="139"/>
                    </a:lnTo>
                    <a:lnTo>
                      <a:pt x="96" y="138"/>
                    </a:lnTo>
                    <a:lnTo>
                      <a:pt x="95" y="136"/>
                    </a:lnTo>
                    <a:lnTo>
                      <a:pt x="93" y="134"/>
                    </a:lnTo>
                    <a:lnTo>
                      <a:pt x="89" y="132"/>
                    </a:lnTo>
                    <a:lnTo>
                      <a:pt x="89" y="131"/>
                    </a:lnTo>
                    <a:lnTo>
                      <a:pt x="89" y="123"/>
                    </a:lnTo>
                    <a:lnTo>
                      <a:pt x="88" y="122"/>
                    </a:lnTo>
                    <a:lnTo>
                      <a:pt x="88" y="118"/>
                    </a:lnTo>
                    <a:lnTo>
                      <a:pt x="88" y="116"/>
                    </a:lnTo>
                    <a:lnTo>
                      <a:pt x="89" y="113"/>
                    </a:lnTo>
                    <a:lnTo>
                      <a:pt x="89" y="111"/>
                    </a:lnTo>
                    <a:lnTo>
                      <a:pt x="91" y="107"/>
                    </a:lnTo>
                    <a:lnTo>
                      <a:pt x="91" y="104"/>
                    </a:lnTo>
                    <a:lnTo>
                      <a:pt x="93" y="102"/>
                    </a:lnTo>
                    <a:lnTo>
                      <a:pt x="95" y="100"/>
                    </a:lnTo>
                    <a:lnTo>
                      <a:pt x="95" y="98"/>
                    </a:lnTo>
                    <a:lnTo>
                      <a:pt x="93" y="97"/>
                    </a:lnTo>
                    <a:lnTo>
                      <a:pt x="93" y="95"/>
                    </a:lnTo>
                    <a:lnTo>
                      <a:pt x="91" y="95"/>
                    </a:lnTo>
                    <a:lnTo>
                      <a:pt x="80" y="98"/>
                    </a:lnTo>
                    <a:lnTo>
                      <a:pt x="75" y="98"/>
                    </a:lnTo>
                    <a:lnTo>
                      <a:pt x="71" y="97"/>
                    </a:lnTo>
                    <a:lnTo>
                      <a:pt x="68" y="97"/>
                    </a:lnTo>
                    <a:lnTo>
                      <a:pt x="68" y="98"/>
                    </a:lnTo>
                    <a:lnTo>
                      <a:pt x="63" y="98"/>
                    </a:lnTo>
                    <a:lnTo>
                      <a:pt x="63" y="97"/>
                    </a:lnTo>
                    <a:lnTo>
                      <a:pt x="63" y="97"/>
                    </a:lnTo>
                    <a:lnTo>
                      <a:pt x="54" y="86"/>
                    </a:lnTo>
                    <a:lnTo>
                      <a:pt x="54" y="84"/>
                    </a:lnTo>
                    <a:lnTo>
                      <a:pt x="45" y="81"/>
                    </a:lnTo>
                    <a:lnTo>
                      <a:pt x="30" y="84"/>
                    </a:lnTo>
                    <a:lnTo>
                      <a:pt x="21" y="81"/>
                    </a:lnTo>
                    <a:lnTo>
                      <a:pt x="20" y="79"/>
                    </a:lnTo>
                    <a:lnTo>
                      <a:pt x="20" y="79"/>
                    </a:lnTo>
                    <a:lnTo>
                      <a:pt x="16" y="77"/>
                    </a:lnTo>
                    <a:lnTo>
                      <a:pt x="16" y="75"/>
                    </a:lnTo>
                    <a:lnTo>
                      <a:pt x="14" y="64"/>
                    </a:lnTo>
                    <a:lnTo>
                      <a:pt x="14" y="63"/>
                    </a:lnTo>
                    <a:lnTo>
                      <a:pt x="13" y="61"/>
                    </a:lnTo>
                    <a:lnTo>
                      <a:pt x="13" y="61"/>
                    </a:lnTo>
                    <a:lnTo>
                      <a:pt x="11" y="57"/>
                    </a:lnTo>
                    <a:lnTo>
                      <a:pt x="7" y="48"/>
                    </a:lnTo>
                    <a:lnTo>
                      <a:pt x="7" y="48"/>
                    </a:lnTo>
                    <a:lnTo>
                      <a:pt x="0" y="48"/>
                    </a:lnTo>
                    <a:lnTo>
                      <a:pt x="7" y="27"/>
                    </a:lnTo>
                    <a:lnTo>
                      <a:pt x="23" y="7"/>
                    </a:lnTo>
                    <a:lnTo>
                      <a:pt x="27" y="6"/>
                    </a:lnTo>
                    <a:lnTo>
                      <a:pt x="32"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5" name="Freeform 3207">
                <a:extLst>
                  <a:ext uri="{FF2B5EF4-FFF2-40B4-BE49-F238E27FC236}">
                    <a16:creationId xmlns:a16="http://schemas.microsoft.com/office/drawing/2014/main" id="{40A42843-20D7-8846-86B2-0EF402C26438}"/>
                  </a:ext>
                </a:extLst>
              </p:cNvPr>
              <p:cNvSpPr>
                <a:spLocks/>
              </p:cNvSpPr>
              <p:nvPr/>
            </p:nvSpPr>
            <p:spPr bwMode="auto">
              <a:xfrm>
                <a:off x="1403" y="2691"/>
                <a:ext cx="90" cy="102"/>
              </a:xfrm>
              <a:custGeom>
                <a:avLst/>
                <a:gdLst>
                  <a:gd name="T0" fmla="*/ 33 w 90"/>
                  <a:gd name="T1" fmla="*/ 2 h 102"/>
                  <a:gd name="T2" fmla="*/ 58 w 90"/>
                  <a:gd name="T3" fmla="*/ 18 h 102"/>
                  <a:gd name="T4" fmla="*/ 74 w 90"/>
                  <a:gd name="T5" fmla="*/ 18 h 102"/>
                  <a:gd name="T6" fmla="*/ 77 w 90"/>
                  <a:gd name="T7" fmla="*/ 16 h 102"/>
                  <a:gd name="T8" fmla="*/ 88 w 90"/>
                  <a:gd name="T9" fmla="*/ 24 h 102"/>
                  <a:gd name="T10" fmla="*/ 84 w 90"/>
                  <a:gd name="T11" fmla="*/ 24 h 102"/>
                  <a:gd name="T12" fmla="*/ 86 w 90"/>
                  <a:gd name="T13" fmla="*/ 27 h 102"/>
                  <a:gd name="T14" fmla="*/ 88 w 90"/>
                  <a:gd name="T15" fmla="*/ 33 h 102"/>
                  <a:gd name="T16" fmla="*/ 90 w 90"/>
                  <a:gd name="T17" fmla="*/ 38 h 102"/>
                  <a:gd name="T18" fmla="*/ 81 w 90"/>
                  <a:gd name="T19" fmla="*/ 49 h 102"/>
                  <a:gd name="T20" fmla="*/ 45 w 90"/>
                  <a:gd name="T21" fmla="*/ 72 h 102"/>
                  <a:gd name="T22" fmla="*/ 43 w 90"/>
                  <a:gd name="T23" fmla="*/ 75 h 102"/>
                  <a:gd name="T24" fmla="*/ 41 w 90"/>
                  <a:gd name="T25" fmla="*/ 79 h 102"/>
                  <a:gd name="T26" fmla="*/ 40 w 90"/>
                  <a:gd name="T27" fmla="*/ 79 h 102"/>
                  <a:gd name="T28" fmla="*/ 38 w 90"/>
                  <a:gd name="T29" fmla="*/ 79 h 102"/>
                  <a:gd name="T30" fmla="*/ 33 w 90"/>
                  <a:gd name="T31" fmla="*/ 97 h 102"/>
                  <a:gd name="T32" fmla="*/ 31 w 90"/>
                  <a:gd name="T33" fmla="*/ 99 h 102"/>
                  <a:gd name="T34" fmla="*/ 25 w 90"/>
                  <a:gd name="T35" fmla="*/ 102 h 102"/>
                  <a:gd name="T36" fmla="*/ 18 w 90"/>
                  <a:gd name="T37" fmla="*/ 95 h 102"/>
                  <a:gd name="T38" fmla="*/ 13 w 90"/>
                  <a:gd name="T39" fmla="*/ 93 h 102"/>
                  <a:gd name="T40" fmla="*/ 9 w 90"/>
                  <a:gd name="T41" fmla="*/ 93 h 102"/>
                  <a:gd name="T42" fmla="*/ 6 w 90"/>
                  <a:gd name="T43" fmla="*/ 95 h 102"/>
                  <a:gd name="T44" fmla="*/ 4 w 90"/>
                  <a:gd name="T45" fmla="*/ 90 h 102"/>
                  <a:gd name="T46" fmla="*/ 4 w 90"/>
                  <a:gd name="T47" fmla="*/ 88 h 102"/>
                  <a:gd name="T48" fmla="*/ 8 w 90"/>
                  <a:gd name="T49" fmla="*/ 86 h 102"/>
                  <a:gd name="T50" fmla="*/ 9 w 90"/>
                  <a:gd name="T51" fmla="*/ 83 h 102"/>
                  <a:gd name="T52" fmla="*/ 8 w 90"/>
                  <a:gd name="T53" fmla="*/ 79 h 102"/>
                  <a:gd name="T54" fmla="*/ 8 w 90"/>
                  <a:gd name="T55" fmla="*/ 77 h 102"/>
                  <a:gd name="T56" fmla="*/ 13 w 90"/>
                  <a:gd name="T57" fmla="*/ 74 h 102"/>
                  <a:gd name="T58" fmla="*/ 16 w 90"/>
                  <a:gd name="T59" fmla="*/ 63 h 102"/>
                  <a:gd name="T60" fmla="*/ 15 w 90"/>
                  <a:gd name="T61" fmla="*/ 61 h 102"/>
                  <a:gd name="T62" fmla="*/ 8 w 90"/>
                  <a:gd name="T63" fmla="*/ 65 h 102"/>
                  <a:gd name="T64" fmla="*/ 6 w 90"/>
                  <a:gd name="T65" fmla="*/ 63 h 102"/>
                  <a:gd name="T66" fmla="*/ 0 w 90"/>
                  <a:gd name="T67" fmla="*/ 59 h 102"/>
                  <a:gd name="T68" fmla="*/ 0 w 90"/>
                  <a:gd name="T69" fmla="*/ 38 h 102"/>
                  <a:gd name="T70" fmla="*/ 8 w 90"/>
                  <a:gd name="T71" fmla="*/ 34 h 102"/>
                  <a:gd name="T72" fmla="*/ 13 w 90"/>
                  <a:gd name="T73" fmla="*/ 20 h 102"/>
                  <a:gd name="T74" fmla="*/ 13 w 90"/>
                  <a:gd name="T75" fmla="*/ 9 h 102"/>
                  <a:gd name="T76" fmla="*/ 25 w 90"/>
                  <a:gd name="T77" fmla="*/ 4 h 102"/>
                  <a:gd name="T78" fmla="*/ 31 w 90"/>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102">
                    <a:moveTo>
                      <a:pt x="31" y="0"/>
                    </a:moveTo>
                    <a:lnTo>
                      <a:pt x="33" y="2"/>
                    </a:lnTo>
                    <a:lnTo>
                      <a:pt x="54" y="13"/>
                    </a:lnTo>
                    <a:lnTo>
                      <a:pt x="58" y="18"/>
                    </a:lnTo>
                    <a:lnTo>
                      <a:pt x="74" y="20"/>
                    </a:lnTo>
                    <a:lnTo>
                      <a:pt x="74" y="18"/>
                    </a:lnTo>
                    <a:lnTo>
                      <a:pt x="75" y="16"/>
                    </a:lnTo>
                    <a:lnTo>
                      <a:pt x="77" y="16"/>
                    </a:lnTo>
                    <a:lnTo>
                      <a:pt x="86" y="24"/>
                    </a:lnTo>
                    <a:lnTo>
                      <a:pt x="88" y="24"/>
                    </a:lnTo>
                    <a:lnTo>
                      <a:pt x="88" y="24"/>
                    </a:lnTo>
                    <a:lnTo>
                      <a:pt x="84" y="24"/>
                    </a:lnTo>
                    <a:lnTo>
                      <a:pt x="84" y="27"/>
                    </a:lnTo>
                    <a:lnTo>
                      <a:pt x="86" y="27"/>
                    </a:lnTo>
                    <a:lnTo>
                      <a:pt x="88" y="31"/>
                    </a:lnTo>
                    <a:lnTo>
                      <a:pt x="88" y="33"/>
                    </a:lnTo>
                    <a:lnTo>
                      <a:pt x="90" y="38"/>
                    </a:lnTo>
                    <a:lnTo>
                      <a:pt x="90" y="38"/>
                    </a:lnTo>
                    <a:lnTo>
                      <a:pt x="88" y="38"/>
                    </a:lnTo>
                    <a:lnTo>
                      <a:pt x="81" y="49"/>
                    </a:lnTo>
                    <a:lnTo>
                      <a:pt x="66" y="63"/>
                    </a:lnTo>
                    <a:lnTo>
                      <a:pt x="45" y="72"/>
                    </a:lnTo>
                    <a:lnTo>
                      <a:pt x="43" y="74"/>
                    </a:lnTo>
                    <a:lnTo>
                      <a:pt x="43" y="75"/>
                    </a:lnTo>
                    <a:lnTo>
                      <a:pt x="41" y="79"/>
                    </a:lnTo>
                    <a:lnTo>
                      <a:pt x="41" y="79"/>
                    </a:lnTo>
                    <a:lnTo>
                      <a:pt x="40" y="79"/>
                    </a:lnTo>
                    <a:lnTo>
                      <a:pt x="40" y="79"/>
                    </a:lnTo>
                    <a:lnTo>
                      <a:pt x="38" y="79"/>
                    </a:lnTo>
                    <a:lnTo>
                      <a:pt x="38" y="79"/>
                    </a:lnTo>
                    <a:lnTo>
                      <a:pt x="34" y="84"/>
                    </a:lnTo>
                    <a:lnTo>
                      <a:pt x="33" y="97"/>
                    </a:lnTo>
                    <a:lnTo>
                      <a:pt x="33" y="97"/>
                    </a:lnTo>
                    <a:lnTo>
                      <a:pt x="31" y="99"/>
                    </a:lnTo>
                    <a:lnTo>
                      <a:pt x="27" y="100"/>
                    </a:lnTo>
                    <a:lnTo>
                      <a:pt x="25" y="102"/>
                    </a:lnTo>
                    <a:lnTo>
                      <a:pt x="22" y="102"/>
                    </a:lnTo>
                    <a:lnTo>
                      <a:pt x="18" y="95"/>
                    </a:lnTo>
                    <a:lnTo>
                      <a:pt x="15" y="95"/>
                    </a:lnTo>
                    <a:lnTo>
                      <a:pt x="13" y="93"/>
                    </a:lnTo>
                    <a:lnTo>
                      <a:pt x="13" y="93"/>
                    </a:lnTo>
                    <a:lnTo>
                      <a:pt x="9" y="93"/>
                    </a:lnTo>
                    <a:lnTo>
                      <a:pt x="8" y="95"/>
                    </a:lnTo>
                    <a:lnTo>
                      <a:pt x="6" y="95"/>
                    </a:lnTo>
                    <a:lnTo>
                      <a:pt x="6" y="93"/>
                    </a:lnTo>
                    <a:lnTo>
                      <a:pt x="4" y="90"/>
                    </a:lnTo>
                    <a:lnTo>
                      <a:pt x="4" y="88"/>
                    </a:lnTo>
                    <a:lnTo>
                      <a:pt x="4" y="88"/>
                    </a:lnTo>
                    <a:lnTo>
                      <a:pt x="6" y="86"/>
                    </a:lnTo>
                    <a:lnTo>
                      <a:pt x="8" y="86"/>
                    </a:lnTo>
                    <a:lnTo>
                      <a:pt x="9" y="84"/>
                    </a:lnTo>
                    <a:lnTo>
                      <a:pt x="9" y="83"/>
                    </a:lnTo>
                    <a:lnTo>
                      <a:pt x="8" y="81"/>
                    </a:lnTo>
                    <a:lnTo>
                      <a:pt x="8" y="79"/>
                    </a:lnTo>
                    <a:lnTo>
                      <a:pt x="8" y="79"/>
                    </a:lnTo>
                    <a:lnTo>
                      <a:pt x="8" y="77"/>
                    </a:lnTo>
                    <a:lnTo>
                      <a:pt x="9" y="77"/>
                    </a:lnTo>
                    <a:lnTo>
                      <a:pt x="13" y="74"/>
                    </a:lnTo>
                    <a:lnTo>
                      <a:pt x="15" y="72"/>
                    </a:lnTo>
                    <a:lnTo>
                      <a:pt x="16" y="63"/>
                    </a:lnTo>
                    <a:lnTo>
                      <a:pt x="16" y="61"/>
                    </a:lnTo>
                    <a:lnTo>
                      <a:pt x="15" y="61"/>
                    </a:lnTo>
                    <a:lnTo>
                      <a:pt x="15" y="58"/>
                    </a:lnTo>
                    <a:lnTo>
                      <a:pt x="8" y="65"/>
                    </a:lnTo>
                    <a:lnTo>
                      <a:pt x="8" y="65"/>
                    </a:lnTo>
                    <a:lnTo>
                      <a:pt x="6" y="63"/>
                    </a:lnTo>
                    <a:lnTo>
                      <a:pt x="2" y="61"/>
                    </a:lnTo>
                    <a:lnTo>
                      <a:pt x="0" y="59"/>
                    </a:lnTo>
                    <a:lnTo>
                      <a:pt x="0" y="40"/>
                    </a:lnTo>
                    <a:lnTo>
                      <a:pt x="0" y="38"/>
                    </a:lnTo>
                    <a:lnTo>
                      <a:pt x="4" y="36"/>
                    </a:lnTo>
                    <a:lnTo>
                      <a:pt x="8" y="34"/>
                    </a:lnTo>
                    <a:lnTo>
                      <a:pt x="8" y="27"/>
                    </a:lnTo>
                    <a:lnTo>
                      <a:pt x="13" y="20"/>
                    </a:lnTo>
                    <a:lnTo>
                      <a:pt x="11" y="11"/>
                    </a:lnTo>
                    <a:lnTo>
                      <a:pt x="13" y="9"/>
                    </a:lnTo>
                    <a:lnTo>
                      <a:pt x="20" y="9"/>
                    </a:lnTo>
                    <a:lnTo>
                      <a:pt x="25" y="4"/>
                    </a:lnTo>
                    <a:lnTo>
                      <a:pt x="29" y="4"/>
                    </a:lnTo>
                    <a:lnTo>
                      <a:pt x="3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6" name="Freeform 3208">
                <a:extLst>
                  <a:ext uri="{FF2B5EF4-FFF2-40B4-BE49-F238E27FC236}">
                    <a16:creationId xmlns:a16="http://schemas.microsoft.com/office/drawing/2014/main" id="{5FCBBE0F-08E1-7741-A456-257571F528B1}"/>
                  </a:ext>
                </a:extLst>
              </p:cNvPr>
              <p:cNvSpPr>
                <a:spLocks/>
              </p:cNvSpPr>
              <p:nvPr/>
            </p:nvSpPr>
            <p:spPr bwMode="auto">
              <a:xfrm>
                <a:off x="1403" y="2691"/>
                <a:ext cx="90" cy="102"/>
              </a:xfrm>
              <a:custGeom>
                <a:avLst/>
                <a:gdLst>
                  <a:gd name="T0" fmla="*/ 33 w 90"/>
                  <a:gd name="T1" fmla="*/ 2 h 102"/>
                  <a:gd name="T2" fmla="*/ 58 w 90"/>
                  <a:gd name="T3" fmla="*/ 18 h 102"/>
                  <a:gd name="T4" fmla="*/ 74 w 90"/>
                  <a:gd name="T5" fmla="*/ 18 h 102"/>
                  <a:gd name="T6" fmla="*/ 77 w 90"/>
                  <a:gd name="T7" fmla="*/ 16 h 102"/>
                  <a:gd name="T8" fmla="*/ 88 w 90"/>
                  <a:gd name="T9" fmla="*/ 24 h 102"/>
                  <a:gd name="T10" fmla="*/ 84 w 90"/>
                  <a:gd name="T11" fmla="*/ 24 h 102"/>
                  <a:gd name="T12" fmla="*/ 86 w 90"/>
                  <a:gd name="T13" fmla="*/ 27 h 102"/>
                  <a:gd name="T14" fmla="*/ 88 w 90"/>
                  <a:gd name="T15" fmla="*/ 33 h 102"/>
                  <a:gd name="T16" fmla="*/ 90 w 90"/>
                  <a:gd name="T17" fmla="*/ 38 h 102"/>
                  <a:gd name="T18" fmla="*/ 81 w 90"/>
                  <a:gd name="T19" fmla="*/ 49 h 102"/>
                  <a:gd name="T20" fmla="*/ 45 w 90"/>
                  <a:gd name="T21" fmla="*/ 72 h 102"/>
                  <a:gd name="T22" fmla="*/ 43 w 90"/>
                  <a:gd name="T23" fmla="*/ 75 h 102"/>
                  <a:gd name="T24" fmla="*/ 41 w 90"/>
                  <a:gd name="T25" fmla="*/ 79 h 102"/>
                  <a:gd name="T26" fmla="*/ 40 w 90"/>
                  <a:gd name="T27" fmla="*/ 79 h 102"/>
                  <a:gd name="T28" fmla="*/ 38 w 90"/>
                  <a:gd name="T29" fmla="*/ 79 h 102"/>
                  <a:gd name="T30" fmla="*/ 33 w 90"/>
                  <a:gd name="T31" fmla="*/ 97 h 102"/>
                  <a:gd name="T32" fmla="*/ 31 w 90"/>
                  <a:gd name="T33" fmla="*/ 99 h 102"/>
                  <a:gd name="T34" fmla="*/ 25 w 90"/>
                  <a:gd name="T35" fmla="*/ 102 h 102"/>
                  <a:gd name="T36" fmla="*/ 18 w 90"/>
                  <a:gd name="T37" fmla="*/ 95 h 102"/>
                  <a:gd name="T38" fmla="*/ 13 w 90"/>
                  <a:gd name="T39" fmla="*/ 93 h 102"/>
                  <a:gd name="T40" fmla="*/ 9 w 90"/>
                  <a:gd name="T41" fmla="*/ 93 h 102"/>
                  <a:gd name="T42" fmla="*/ 6 w 90"/>
                  <a:gd name="T43" fmla="*/ 95 h 102"/>
                  <a:gd name="T44" fmla="*/ 4 w 90"/>
                  <a:gd name="T45" fmla="*/ 90 h 102"/>
                  <a:gd name="T46" fmla="*/ 4 w 90"/>
                  <a:gd name="T47" fmla="*/ 88 h 102"/>
                  <a:gd name="T48" fmla="*/ 8 w 90"/>
                  <a:gd name="T49" fmla="*/ 86 h 102"/>
                  <a:gd name="T50" fmla="*/ 9 w 90"/>
                  <a:gd name="T51" fmla="*/ 83 h 102"/>
                  <a:gd name="T52" fmla="*/ 8 w 90"/>
                  <a:gd name="T53" fmla="*/ 79 h 102"/>
                  <a:gd name="T54" fmla="*/ 8 w 90"/>
                  <a:gd name="T55" fmla="*/ 77 h 102"/>
                  <a:gd name="T56" fmla="*/ 13 w 90"/>
                  <a:gd name="T57" fmla="*/ 74 h 102"/>
                  <a:gd name="T58" fmla="*/ 16 w 90"/>
                  <a:gd name="T59" fmla="*/ 63 h 102"/>
                  <a:gd name="T60" fmla="*/ 15 w 90"/>
                  <a:gd name="T61" fmla="*/ 61 h 102"/>
                  <a:gd name="T62" fmla="*/ 8 w 90"/>
                  <a:gd name="T63" fmla="*/ 65 h 102"/>
                  <a:gd name="T64" fmla="*/ 6 w 90"/>
                  <a:gd name="T65" fmla="*/ 63 h 102"/>
                  <a:gd name="T66" fmla="*/ 0 w 90"/>
                  <a:gd name="T67" fmla="*/ 59 h 102"/>
                  <a:gd name="T68" fmla="*/ 0 w 90"/>
                  <a:gd name="T69" fmla="*/ 38 h 102"/>
                  <a:gd name="T70" fmla="*/ 8 w 90"/>
                  <a:gd name="T71" fmla="*/ 34 h 102"/>
                  <a:gd name="T72" fmla="*/ 13 w 90"/>
                  <a:gd name="T73" fmla="*/ 20 h 102"/>
                  <a:gd name="T74" fmla="*/ 13 w 90"/>
                  <a:gd name="T75" fmla="*/ 9 h 102"/>
                  <a:gd name="T76" fmla="*/ 25 w 90"/>
                  <a:gd name="T77" fmla="*/ 4 h 102"/>
                  <a:gd name="T78" fmla="*/ 31 w 90"/>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102">
                    <a:moveTo>
                      <a:pt x="31" y="0"/>
                    </a:moveTo>
                    <a:lnTo>
                      <a:pt x="33" y="2"/>
                    </a:lnTo>
                    <a:lnTo>
                      <a:pt x="54" y="13"/>
                    </a:lnTo>
                    <a:lnTo>
                      <a:pt x="58" y="18"/>
                    </a:lnTo>
                    <a:lnTo>
                      <a:pt x="74" y="20"/>
                    </a:lnTo>
                    <a:lnTo>
                      <a:pt x="74" y="18"/>
                    </a:lnTo>
                    <a:lnTo>
                      <a:pt x="75" y="16"/>
                    </a:lnTo>
                    <a:lnTo>
                      <a:pt x="77" y="16"/>
                    </a:lnTo>
                    <a:lnTo>
                      <a:pt x="86" y="24"/>
                    </a:lnTo>
                    <a:lnTo>
                      <a:pt x="88" y="24"/>
                    </a:lnTo>
                    <a:lnTo>
                      <a:pt x="88" y="24"/>
                    </a:lnTo>
                    <a:lnTo>
                      <a:pt x="84" y="24"/>
                    </a:lnTo>
                    <a:lnTo>
                      <a:pt x="84" y="27"/>
                    </a:lnTo>
                    <a:lnTo>
                      <a:pt x="86" y="27"/>
                    </a:lnTo>
                    <a:lnTo>
                      <a:pt x="88" y="31"/>
                    </a:lnTo>
                    <a:lnTo>
                      <a:pt x="88" y="33"/>
                    </a:lnTo>
                    <a:lnTo>
                      <a:pt x="90" y="38"/>
                    </a:lnTo>
                    <a:lnTo>
                      <a:pt x="90" y="38"/>
                    </a:lnTo>
                    <a:lnTo>
                      <a:pt x="88" y="38"/>
                    </a:lnTo>
                    <a:lnTo>
                      <a:pt x="81" y="49"/>
                    </a:lnTo>
                    <a:lnTo>
                      <a:pt x="66" y="63"/>
                    </a:lnTo>
                    <a:lnTo>
                      <a:pt x="45" y="72"/>
                    </a:lnTo>
                    <a:lnTo>
                      <a:pt x="43" y="74"/>
                    </a:lnTo>
                    <a:lnTo>
                      <a:pt x="43" y="75"/>
                    </a:lnTo>
                    <a:lnTo>
                      <a:pt x="41" y="79"/>
                    </a:lnTo>
                    <a:lnTo>
                      <a:pt x="41" y="79"/>
                    </a:lnTo>
                    <a:lnTo>
                      <a:pt x="40" y="79"/>
                    </a:lnTo>
                    <a:lnTo>
                      <a:pt x="40" y="79"/>
                    </a:lnTo>
                    <a:lnTo>
                      <a:pt x="38" y="79"/>
                    </a:lnTo>
                    <a:lnTo>
                      <a:pt x="38" y="79"/>
                    </a:lnTo>
                    <a:lnTo>
                      <a:pt x="34" y="84"/>
                    </a:lnTo>
                    <a:lnTo>
                      <a:pt x="33" y="97"/>
                    </a:lnTo>
                    <a:lnTo>
                      <a:pt x="33" y="97"/>
                    </a:lnTo>
                    <a:lnTo>
                      <a:pt x="31" y="99"/>
                    </a:lnTo>
                    <a:lnTo>
                      <a:pt x="27" y="100"/>
                    </a:lnTo>
                    <a:lnTo>
                      <a:pt x="25" y="102"/>
                    </a:lnTo>
                    <a:lnTo>
                      <a:pt x="22" y="102"/>
                    </a:lnTo>
                    <a:lnTo>
                      <a:pt x="18" y="95"/>
                    </a:lnTo>
                    <a:lnTo>
                      <a:pt x="15" y="95"/>
                    </a:lnTo>
                    <a:lnTo>
                      <a:pt x="13" y="93"/>
                    </a:lnTo>
                    <a:lnTo>
                      <a:pt x="13" y="93"/>
                    </a:lnTo>
                    <a:lnTo>
                      <a:pt x="9" y="93"/>
                    </a:lnTo>
                    <a:lnTo>
                      <a:pt x="8" y="95"/>
                    </a:lnTo>
                    <a:lnTo>
                      <a:pt x="6" y="95"/>
                    </a:lnTo>
                    <a:lnTo>
                      <a:pt x="6" y="93"/>
                    </a:lnTo>
                    <a:lnTo>
                      <a:pt x="4" y="90"/>
                    </a:lnTo>
                    <a:lnTo>
                      <a:pt x="4" y="88"/>
                    </a:lnTo>
                    <a:lnTo>
                      <a:pt x="4" y="88"/>
                    </a:lnTo>
                    <a:lnTo>
                      <a:pt x="6" y="86"/>
                    </a:lnTo>
                    <a:lnTo>
                      <a:pt x="8" y="86"/>
                    </a:lnTo>
                    <a:lnTo>
                      <a:pt x="9" y="84"/>
                    </a:lnTo>
                    <a:lnTo>
                      <a:pt x="9" y="83"/>
                    </a:lnTo>
                    <a:lnTo>
                      <a:pt x="8" y="81"/>
                    </a:lnTo>
                    <a:lnTo>
                      <a:pt x="8" y="79"/>
                    </a:lnTo>
                    <a:lnTo>
                      <a:pt x="8" y="79"/>
                    </a:lnTo>
                    <a:lnTo>
                      <a:pt x="8" y="77"/>
                    </a:lnTo>
                    <a:lnTo>
                      <a:pt x="9" y="77"/>
                    </a:lnTo>
                    <a:lnTo>
                      <a:pt x="13" y="74"/>
                    </a:lnTo>
                    <a:lnTo>
                      <a:pt x="15" y="72"/>
                    </a:lnTo>
                    <a:lnTo>
                      <a:pt x="16" y="63"/>
                    </a:lnTo>
                    <a:lnTo>
                      <a:pt x="16" y="61"/>
                    </a:lnTo>
                    <a:lnTo>
                      <a:pt x="15" y="61"/>
                    </a:lnTo>
                    <a:lnTo>
                      <a:pt x="15" y="58"/>
                    </a:lnTo>
                    <a:lnTo>
                      <a:pt x="8" y="65"/>
                    </a:lnTo>
                    <a:lnTo>
                      <a:pt x="8" y="65"/>
                    </a:lnTo>
                    <a:lnTo>
                      <a:pt x="6" y="63"/>
                    </a:lnTo>
                    <a:lnTo>
                      <a:pt x="2" y="61"/>
                    </a:lnTo>
                    <a:lnTo>
                      <a:pt x="0" y="59"/>
                    </a:lnTo>
                    <a:lnTo>
                      <a:pt x="0" y="40"/>
                    </a:lnTo>
                    <a:lnTo>
                      <a:pt x="0" y="38"/>
                    </a:lnTo>
                    <a:lnTo>
                      <a:pt x="4" y="36"/>
                    </a:lnTo>
                    <a:lnTo>
                      <a:pt x="8" y="34"/>
                    </a:lnTo>
                    <a:lnTo>
                      <a:pt x="8" y="27"/>
                    </a:lnTo>
                    <a:lnTo>
                      <a:pt x="13" y="20"/>
                    </a:lnTo>
                    <a:lnTo>
                      <a:pt x="11" y="11"/>
                    </a:lnTo>
                    <a:lnTo>
                      <a:pt x="13" y="9"/>
                    </a:lnTo>
                    <a:lnTo>
                      <a:pt x="20" y="9"/>
                    </a:lnTo>
                    <a:lnTo>
                      <a:pt x="25" y="4"/>
                    </a:lnTo>
                    <a:lnTo>
                      <a:pt x="29" y="4"/>
                    </a:lnTo>
                    <a:lnTo>
                      <a:pt x="3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7" name="Freeform 3209">
                <a:extLst>
                  <a:ext uri="{FF2B5EF4-FFF2-40B4-BE49-F238E27FC236}">
                    <a16:creationId xmlns:a16="http://schemas.microsoft.com/office/drawing/2014/main" id="{361575FC-CEFB-1446-AD34-9E40F5A642C7}"/>
                  </a:ext>
                </a:extLst>
              </p:cNvPr>
              <p:cNvSpPr>
                <a:spLocks/>
              </p:cNvSpPr>
              <p:nvPr/>
            </p:nvSpPr>
            <p:spPr bwMode="auto">
              <a:xfrm>
                <a:off x="1693" y="3025"/>
                <a:ext cx="134" cy="143"/>
              </a:xfrm>
              <a:custGeom>
                <a:avLst/>
                <a:gdLst>
                  <a:gd name="T0" fmla="*/ 0 w 134"/>
                  <a:gd name="T1" fmla="*/ 52 h 143"/>
                  <a:gd name="T2" fmla="*/ 5 w 134"/>
                  <a:gd name="T3" fmla="*/ 36 h 143"/>
                  <a:gd name="T4" fmla="*/ 5 w 134"/>
                  <a:gd name="T5" fmla="*/ 25 h 143"/>
                  <a:gd name="T6" fmla="*/ 12 w 134"/>
                  <a:gd name="T7" fmla="*/ 15 h 143"/>
                  <a:gd name="T8" fmla="*/ 14 w 134"/>
                  <a:gd name="T9" fmla="*/ 9 h 143"/>
                  <a:gd name="T10" fmla="*/ 44 w 134"/>
                  <a:gd name="T11" fmla="*/ 0 h 143"/>
                  <a:gd name="T12" fmla="*/ 62 w 134"/>
                  <a:gd name="T13" fmla="*/ 0 h 143"/>
                  <a:gd name="T14" fmla="*/ 75 w 134"/>
                  <a:gd name="T15" fmla="*/ 15 h 143"/>
                  <a:gd name="T16" fmla="*/ 73 w 134"/>
                  <a:gd name="T17" fmla="*/ 16 h 143"/>
                  <a:gd name="T18" fmla="*/ 73 w 134"/>
                  <a:gd name="T19" fmla="*/ 16 h 143"/>
                  <a:gd name="T20" fmla="*/ 76 w 134"/>
                  <a:gd name="T21" fmla="*/ 20 h 143"/>
                  <a:gd name="T22" fmla="*/ 76 w 134"/>
                  <a:gd name="T23" fmla="*/ 45 h 143"/>
                  <a:gd name="T24" fmla="*/ 78 w 134"/>
                  <a:gd name="T25" fmla="*/ 47 h 143"/>
                  <a:gd name="T26" fmla="*/ 85 w 134"/>
                  <a:gd name="T27" fmla="*/ 50 h 143"/>
                  <a:gd name="T28" fmla="*/ 98 w 134"/>
                  <a:gd name="T29" fmla="*/ 50 h 143"/>
                  <a:gd name="T30" fmla="*/ 100 w 134"/>
                  <a:gd name="T31" fmla="*/ 50 h 143"/>
                  <a:gd name="T32" fmla="*/ 101 w 134"/>
                  <a:gd name="T33" fmla="*/ 49 h 143"/>
                  <a:gd name="T34" fmla="*/ 103 w 134"/>
                  <a:gd name="T35" fmla="*/ 50 h 143"/>
                  <a:gd name="T36" fmla="*/ 110 w 134"/>
                  <a:gd name="T37" fmla="*/ 52 h 143"/>
                  <a:gd name="T38" fmla="*/ 112 w 134"/>
                  <a:gd name="T39" fmla="*/ 56 h 143"/>
                  <a:gd name="T40" fmla="*/ 114 w 134"/>
                  <a:gd name="T41" fmla="*/ 75 h 143"/>
                  <a:gd name="T42" fmla="*/ 116 w 134"/>
                  <a:gd name="T43" fmla="*/ 77 h 143"/>
                  <a:gd name="T44" fmla="*/ 119 w 134"/>
                  <a:gd name="T45" fmla="*/ 81 h 143"/>
                  <a:gd name="T46" fmla="*/ 123 w 134"/>
                  <a:gd name="T47" fmla="*/ 81 h 143"/>
                  <a:gd name="T48" fmla="*/ 125 w 134"/>
                  <a:gd name="T49" fmla="*/ 79 h 143"/>
                  <a:gd name="T50" fmla="*/ 132 w 134"/>
                  <a:gd name="T51" fmla="*/ 79 h 143"/>
                  <a:gd name="T52" fmla="*/ 132 w 134"/>
                  <a:gd name="T53" fmla="*/ 81 h 143"/>
                  <a:gd name="T54" fmla="*/ 134 w 134"/>
                  <a:gd name="T55" fmla="*/ 82 h 143"/>
                  <a:gd name="T56" fmla="*/ 130 w 134"/>
                  <a:gd name="T57" fmla="*/ 122 h 143"/>
                  <a:gd name="T58" fmla="*/ 126 w 134"/>
                  <a:gd name="T59" fmla="*/ 127 h 143"/>
                  <a:gd name="T60" fmla="*/ 114 w 134"/>
                  <a:gd name="T61" fmla="*/ 138 h 143"/>
                  <a:gd name="T62" fmla="*/ 114 w 134"/>
                  <a:gd name="T63" fmla="*/ 140 h 143"/>
                  <a:gd name="T64" fmla="*/ 112 w 134"/>
                  <a:gd name="T65" fmla="*/ 140 h 143"/>
                  <a:gd name="T66" fmla="*/ 110 w 134"/>
                  <a:gd name="T67" fmla="*/ 140 h 143"/>
                  <a:gd name="T68" fmla="*/ 107 w 134"/>
                  <a:gd name="T69" fmla="*/ 140 h 143"/>
                  <a:gd name="T70" fmla="*/ 103 w 134"/>
                  <a:gd name="T71" fmla="*/ 141 h 143"/>
                  <a:gd name="T72" fmla="*/ 103 w 134"/>
                  <a:gd name="T73" fmla="*/ 143 h 143"/>
                  <a:gd name="T74" fmla="*/ 98 w 134"/>
                  <a:gd name="T75" fmla="*/ 143 h 143"/>
                  <a:gd name="T76" fmla="*/ 96 w 134"/>
                  <a:gd name="T77" fmla="*/ 143 h 143"/>
                  <a:gd name="T78" fmla="*/ 94 w 134"/>
                  <a:gd name="T79" fmla="*/ 143 h 143"/>
                  <a:gd name="T80" fmla="*/ 85 w 134"/>
                  <a:gd name="T81" fmla="*/ 138 h 143"/>
                  <a:gd name="T82" fmla="*/ 69 w 134"/>
                  <a:gd name="T83" fmla="*/ 136 h 143"/>
                  <a:gd name="T84" fmla="*/ 67 w 134"/>
                  <a:gd name="T85" fmla="*/ 136 h 143"/>
                  <a:gd name="T86" fmla="*/ 67 w 134"/>
                  <a:gd name="T87" fmla="*/ 131 h 143"/>
                  <a:gd name="T88" fmla="*/ 80 w 134"/>
                  <a:gd name="T89" fmla="*/ 111 h 143"/>
                  <a:gd name="T90" fmla="*/ 80 w 134"/>
                  <a:gd name="T91" fmla="*/ 107 h 143"/>
                  <a:gd name="T92" fmla="*/ 78 w 134"/>
                  <a:gd name="T93" fmla="*/ 104 h 143"/>
                  <a:gd name="T94" fmla="*/ 78 w 134"/>
                  <a:gd name="T95" fmla="*/ 104 h 143"/>
                  <a:gd name="T96" fmla="*/ 76 w 134"/>
                  <a:gd name="T97" fmla="*/ 102 h 143"/>
                  <a:gd name="T98" fmla="*/ 73 w 134"/>
                  <a:gd name="T99" fmla="*/ 100 h 143"/>
                  <a:gd name="T100" fmla="*/ 69 w 134"/>
                  <a:gd name="T101" fmla="*/ 99 h 143"/>
                  <a:gd name="T102" fmla="*/ 67 w 134"/>
                  <a:gd name="T103" fmla="*/ 95 h 143"/>
                  <a:gd name="T104" fmla="*/ 48 w 134"/>
                  <a:gd name="T105" fmla="*/ 84 h 143"/>
                  <a:gd name="T106" fmla="*/ 32 w 134"/>
                  <a:gd name="T107" fmla="*/ 81 h 143"/>
                  <a:gd name="T108" fmla="*/ 30 w 134"/>
                  <a:gd name="T109" fmla="*/ 81 h 143"/>
                  <a:gd name="T110" fmla="*/ 26 w 134"/>
                  <a:gd name="T111" fmla="*/ 75 h 143"/>
                  <a:gd name="T112" fmla="*/ 14 w 134"/>
                  <a:gd name="T113" fmla="*/ 66 h 143"/>
                  <a:gd name="T114" fmla="*/ 5 w 134"/>
                  <a:gd name="T115" fmla="*/ 54 h 143"/>
                  <a:gd name="T116" fmla="*/ 0 w 134"/>
                  <a:gd name="T117" fmla="*/ 5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43">
                    <a:moveTo>
                      <a:pt x="0" y="52"/>
                    </a:moveTo>
                    <a:lnTo>
                      <a:pt x="5" y="36"/>
                    </a:lnTo>
                    <a:lnTo>
                      <a:pt x="5" y="25"/>
                    </a:lnTo>
                    <a:lnTo>
                      <a:pt x="12" y="15"/>
                    </a:lnTo>
                    <a:lnTo>
                      <a:pt x="14" y="9"/>
                    </a:lnTo>
                    <a:lnTo>
                      <a:pt x="44" y="0"/>
                    </a:lnTo>
                    <a:lnTo>
                      <a:pt x="62" y="0"/>
                    </a:lnTo>
                    <a:lnTo>
                      <a:pt x="75" y="15"/>
                    </a:lnTo>
                    <a:lnTo>
                      <a:pt x="73" y="16"/>
                    </a:lnTo>
                    <a:lnTo>
                      <a:pt x="73" y="16"/>
                    </a:lnTo>
                    <a:lnTo>
                      <a:pt x="76" y="20"/>
                    </a:lnTo>
                    <a:lnTo>
                      <a:pt x="76" y="45"/>
                    </a:lnTo>
                    <a:lnTo>
                      <a:pt x="78" y="47"/>
                    </a:lnTo>
                    <a:lnTo>
                      <a:pt x="85" y="50"/>
                    </a:lnTo>
                    <a:lnTo>
                      <a:pt x="98" y="50"/>
                    </a:lnTo>
                    <a:lnTo>
                      <a:pt x="100" y="50"/>
                    </a:lnTo>
                    <a:lnTo>
                      <a:pt x="101" y="49"/>
                    </a:lnTo>
                    <a:lnTo>
                      <a:pt x="103" y="50"/>
                    </a:lnTo>
                    <a:lnTo>
                      <a:pt x="110" y="52"/>
                    </a:lnTo>
                    <a:lnTo>
                      <a:pt x="112" y="56"/>
                    </a:lnTo>
                    <a:lnTo>
                      <a:pt x="114" y="75"/>
                    </a:lnTo>
                    <a:lnTo>
                      <a:pt x="116" y="77"/>
                    </a:lnTo>
                    <a:lnTo>
                      <a:pt x="119" y="81"/>
                    </a:lnTo>
                    <a:lnTo>
                      <a:pt x="123" y="81"/>
                    </a:lnTo>
                    <a:lnTo>
                      <a:pt x="125" y="79"/>
                    </a:lnTo>
                    <a:lnTo>
                      <a:pt x="132" y="79"/>
                    </a:lnTo>
                    <a:lnTo>
                      <a:pt x="132" y="81"/>
                    </a:lnTo>
                    <a:lnTo>
                      <a:pt x="134" y="82"/>
                    </a:lnTo>
                    <a:lnTo>
                      <a:pt x="130" y="122"/>
                    </a:lnTo>
                    <a:lnTo>
                      <a:pt x="126" y="127"/>
                    </a:lnTo>
                    <a:lnTo>
                      <a:pt x="114" y="138"/>
                    </a:lnTo>
                    <a:lnTo>
                      <a:pt x="114" y="140"/>
                    </a:lnTo>
                    <a:lnTo>
                      <a:pt x="112" y="140"/>
                    </a:lnTo>
                    <a:lnTo>
                      <a:pt x="110" y="140"/>
                    </a:lnTo>
                    <a:lnTo>
                      <a:pt x="107" y="140"/>
                    </a:lnTo>
                    <a:lnTo>
                      <a:pt x="103" y="141"/>
                    </a:lnTo>
                    <a:lnTo>
                      <a:pt x="103" y="143"/>
                    </a:lnTo>
                    <a:lnTo>
                      <a:pt x="98" y="143"/>
                    </a:lnTo>
                    <a:lnTo>
                      <a:pt x="96" y="143"/>
                    </a:lnTo>
                    <a:lnTo>
                      <a:pt x="94" y="143"/>
                    </a:lnTo>
                    <a:lnTo>
                      <a:pt x="85" y="138"/>
                    </a:lnTo>
                    <a:lnTo>
                      <a:pt x="69" y="136"/>
                    </a:lnTo>
                    <a:lnTo>
                      <a:pt x="67" y="136"/>
                    </a:lnTo>
                    <a:lnTo>
                      <a:pt x="67" y="131"/>
                    </a:lnTo>
                    <a:lnTo>
                      <a:pt x="80" y="111"/>
                    </a:lnTo>
                    <a:lnTo>
                      <a:pt x="80" y="107"/>
                    </a:lnTo>
                    <a:lnTo>
                      <a:pt x="78" y="104"/>
                    </a:lnTo>
                    <a:lnTo>
                      <a:pt x="78" y="104"/>
                    </a:lnTo>
                    <a:lnTo>
                      <a:pt x="76" y="102"/>
                    </a:lnTo>
                    <a:lnTo>
                      <a:pt x="73" y="100"/>
                    </a:lnTo>
                    <a:lnTo>
                      <a:pt x="69" y="99"/>
                    </a:lnTo>
                    <a:lnTo>
                      <a:pt x="67" y="95"/>
                    </a:lnTo>
                    <a:lnTo>
                      <a:pt x="48" y="84"/>
                    </a:lnTo>
                    <a:lnTo>
                      <a:pt x="32" y="81"/>
                    </a:lnTo>
                    <a:lnTo>
                      <a:pt x="30" y="81"/>
                    </a:lnTo>
                    <a:lnTo>
                      <a:pt x="26" y="75"/>
                    </a:lnTo>
                    <a:lnTo>
                      <a:pt x="14" y="66"/>
                    </a:lnTo>
                    <a:lnTo>
                      <a:pt x="5" y="54"/>
                    </a:lnTo>
                    <a:lnTo>
                      <a:pt x="0" y="5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8" name="Freeform 3210">
                <a:extLst>
                  <a:ext uri="{FF2B5EF4-FFF2-40B4-BE49-F238E27FC236}">
                    <a16:creationId xmlns:a16="http://schemas.microsoft.com/office/drawing/2014/main" id="{79D06B4E-B302-3A40-82B0-064647FDBBF8}"/>
                  </a:ext>
                </a:extLst>
              </p:cNvPr>
              <p:cNvSpPr>
                <a:spLocks/>
              </p:cNvSpPr>
              <p:nvPr/>
            </p:nvSpPr>
            <p:spPr bwMode="auto">
              <a:xfrm>
                <a:off x="1693" y="3025"/>
                <a:ext cx="134" cy="143"/>
              </a:xfrm>
              <a:custGeom>
                <a:avLst/>
                <a:gdLst>
                  <a:gd name="T0" fmla="*/ 0 w 134"/>
                  <a:gd name="T1" fmla="*/ 52 h 143"/>
                  <a:gd name="T2" fmla="*/ 5 w 134"/>
                  <a:gd name="T3" fmla="*/ 36 h 143"/>
                  <a:gd name="T4" fmla="*/ 5 w 134"/>
                  <a:gd name="T5" fmla="*/ 25 h 143"/>
                  <a:gd name="T6" fmla="*/ 12 w 134"/>
                  <a:gd name="T7" fmla="*/ 15 h 143"/>
                  <a:gd name="T8" fmla="*/ 14 w 134"/>
                  <a:gd name="T9" fmla="*/ 9 h 143"/>
                  <a:gd name="T10" fmla="*/ 44 w 134"/>
                  <a:gd name="T11" fmla="*/ 0 h 143"/>
                  <a:gd name="T12" fmla="*/ 62 w 134"/>
                  <a:gd name="T13" fmla="*/ 0 h 143"/>
                  <a:gd name="T14" fmla="*/ 75 w 134"/>
                  <a:gd name="T15" fmla="*/ 15 h 143"/>
                  <a:gd name="T16" fmla="*/ 73 w 134"/>
                  <a:gd name="T17" fmla="*/ 16 h 143"/>
                  <a:gd name="T18" fmla="*/ 73 w 134"/>
                  <a:gd name="T19" fmla="*/ 16 h 143"/>
                  <a:gd name="T20" fmla="*/ 76 w 134"/>
                  <a:gd name="T21" fmla="*/ 20 h 143"/>
                  <a:gd name="T22" fmla="*/ 76 w 134"/>
                  <a:gd name="T23" fmla="*/ 45 h 143"/>
                  <a:gd name="T24" fmla="*/ 78 w 134"/>
                  <a:gd name="T25" fmla="*/ 47 h 143"/>
                  <a:gd name="T26" fmla="*/ 85 w 134"/>
                  <a:gd name="T27" fmla="*/ 50 h 143"/>
                  <a:gd name="T28" fmla="*/ 98 w 134"/>
                  <a:gd name="T29" fmla="*/ 50 h 143"/>
                  <a:gd name="T30" fmla="*/ 100 w 134"/>
                  <a:gd name="T31" fmla="*/ 50 h 143"/>
                  <a:gd name="T32" fmla="*/ 101 w 134"/>
                  <a:gd name="T33" fmla="*/ 49 h 143"/>
                  <a:gd name="T34" fmla="*/ 103 w 134"/>
                  <a:gd name="T35" fmla="*/ 50 h 143"/>
                  <a:gd name="T36" fmla="*/ 110 w 134"/>
                  <a:gd name="T37" fmla="*/ 52 h 143"/>
                  <a:gd name="T38" fmla="*/ 112 w 134"/>
                  <a:gd name="T39" fmla="*/ 56 h 143"/>
                  <a:gd name="T40" fmla="*/ 114 w 134"/>
                  <a:gd name="T41" fmla="*/ 75 h 143"/>
                  <a:gd name="T42" fmla="*/ 116 w 134"/>
                  <a:gd name="T43" fmla="*/ 77 h 143"/>
                  <a:gd name="T44" fmla="*/ 119 w 134"/>
                  <a:gd name="T45" fmla="*/ 81 h 143"/>
                  <a:gd name="T46" fmla="*/ 123 w 134"/>
                  <a:gd name="T47" fmla="*/ 81 h 143"/>
                  <a:gd name="T48" fmla="*/ 125 w 134"/>
                  <a:gd name="T49" fmla="*/ 79 h 143"/>
                  <a:gd name="T50" fmla="*/ 132 w 134"/>
                  <a:gd name="T51" fmla="*/ 79 h 143"/>
                  <a:gd name="T52" fmla="*/ 132 w 134"/>
                  <a:gd name="T53" fmla="*/ 81 h 143"/>
                  <a:gd name="T54" fmla="*/ 134 w 134"/>
                  <a:gd name="T55" fmla="*/ 82 h 143"/>
                  <a:gd name="T56" fmla="*/ 130 w 134"/>
                  <a:gd name="T57" fmla="*/ 122 h 143"/>
                  <a:gd name="T58" fmla="*/ 126 w 134"/>
                  <a:gd name="T59" fmla="*/ 127 h 143"/>
                  <a:gd name="T60" fmla="*/ 114 w 134"/>
                  <a:gd name="T61" fmla="*/ 138 h 143"/>
                  <a:gd name="T62" fmla="*/ 114 w 134"/>
                  <a:gd name="T63" fmla="*/ 140 h 143"/>
                  <a:gd name="T64" fmla="*/ 112 w 134"/>
                  <a:gd name="T65" fmla="*/ 140 h 143"/>
                  <a:gd name="T66" fmla="*/ 110 w 134"/>
                  <a:gd name="T67" fmla="*/ 140 h 143"/>
                  <a:gd name="T68" fmla="*/ 107 w 134"/>
                  <a:gd name="T69" fmla="*/ 140 h 143"/>
                  <a:gd name="T70" fmla="*/ 103 w 134"/>
                  <a:gd name="T71" fmla="*/ 141 h 143"/>
                  <a:gd name="T72" fmla="*/ 103 w 134"/>
                  <a:gd name="T73" fmla="*/ 143 h 143"/>
                  <a:gd name="T74" fmla="*/ 98 w 134"/>
                  <a:gd name="T75" fmla="*/ 143 h 143"/>
                  <a:gd name="T76" fmla="*/ 96 w 134"/>
                  <a:gd name="T77" fmla="*/ 143 h 143"/>
                  <a:gd name="T78" fmla="*/ 94 w 134"/>
                  <a:gd name="T79" fmla="*/ 143 h 143"/>
                  <a:gd name="T80" fmla="*/ 85 w 134"/>
                  <a:gd name="T81" fmla="*/ 138 h 143"/>
                  <a:gd name="T82" fmla="*/ 69 w 134"/>
                  <a:gd name="T83" fmla="*/ 136 h 143"/>
                  <a:gd name="T84" fmla="*/ 67 w 134"/>
                  <a:gd name="T85" fmla="*/ 136 h 143"/>
                  <a:gd name="T86" fmla="*/ 67 w 134"/>
                  <a:gd name="T87" fmla="*/ 131 h 143"/>
                  <a:gd name="T88" fmla="*/ 80 w 134"/>
                  <a:gd name="T89" fmla="*/ 111 h 143"/>
                  <a:gd name="T90" fmla="*/ 80 w 134"/>
                  <a:gd name="T91" fmla="*/ 107 h 143"/>
                  <a:gd name="T92" fmla="*/ 78 w 134"/>
                  <a:gd name="T93" fmla="*/ 104 h 143"/>
                  <a:gd name="T94" fmla="*/ 78 w 134"/>
                  <a:gd name="T95" fmla="*/ 104 h 143"/>
                  <a:gd name="T96" fmla="*/ 76 w 134"/>
                  <a:gd name="T97" fmla="*/ 102 h 143"/>
                  <a:gd name="T98" fmla="*/ 73 w 134"/>
                  <a:gd name="T99" fmla="*/ 100 h 143"/>
                  <a:gd name="T100" fmla="*/ 69 w 134"/>
                  <a:gd name="T101" fmla="*/ 99 h 143"/>
                  <a:gd name="T102" fmla="*/ 67 w 134"/>
                  <a:gd name="T103" fmla="*/ 95 h 143"/>
                  <a:gd name="T104" fmla="*/ 48 w 134"/>
                  <a:gd name="T105" fmla="*/ 84 h 143"/>
                  <a:gd name="T106" fmla="*/ 32 w 134"/>
                  <a:gd name="T107" fmla="*/ 81 h 143"/>
                  <a:gd name="T108" fmla="*/ 30 w 134"/>
                  <a:gd name="T109" fmla="*/ 81 h 143"/>
                  <a:gd name="T110" fmla="*/ 26 w 134"/>
                  <a:gd name="T111" fmla="*/ 75 h 143"/>
                  <a:gd name="T112" fmla="*/ 14 w 134"/>
                  <a:gd name="T113" fmla="*/ 66 h 143"/>
                  <a:gd name="T114" fmla="*/ 5 w 134"/>
                  <a:gd name="T115" fmla="*/ 54 h 143"/>
                  <a:gd name="T116" fmla="*/ 0 w 134"/>
                  <a:gd name="T117" fmla="*/ 5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43">
                    <a:moveTo>
                      <a:pt x="0" y="52"/>
                    </a:moveTo>
                    <a:lnTo>
                      <a:pt x="5" y="36"/>
                    </a:lnTo>
                    <a:lnTo>
                      <a:pt x="5" y="25"/>
                    </a:lnTo>
                    <a:lnTo>
                      <a:pt x="12" y="15"/>
                    </a:lnTo>
                    <a:lnTo>
                      <a:pt x="14" y="9"/>
                    </a:lnTo>
                    <a:lnTo>
                      <a:pt x="44" y="0"/>
                    </a:lnTo>
                    <a:lnTo>
                      <a:pt x="62" y="0"/>
                    </a:lnTo>
                    <a:lnTo>
                      <a:pt x="75" y="15"/>
                    </a:lnTo>
                    <a:lnTo>
                      <a:pt x="73" y="16"/>
                    </a:lnTo>
                    <a:lnTo>
                      <a:pt x="73" y="16"/>
                    </a:lnTo>
                    <a:lnTo>
                      <a:pt x="76" y="20"/>
                    </a:lnTo>
                    <a:lnTo>
                      <a:pt x="76" y="45"/>
                    </a:lnTo>
                    <a:lnTo>
                      <a:pt x="78" y="47"/>
                    </a:lnTo>
                    <a:lnTo>
                      <a:pt x="85" y="50"/>
                    </a:lnTo>
                    <a:lnTo>
                      <a:pt x="98" y="50"/>
                    </a:lnTo>
                    <a:lnTo>
                      <a:pt x="100" y="50"/>
                    </a:lnTo>
                    <a:lnTo>
                      <a:pt x="101" y="49"/>
                    </a:lnTo>
                    <a:lnTo>
                      <a:pt x="103" y="50"/>
                    </a:lnTo>
                    <a:lnTo>
                      <a:pt x="110" y="52"/>
                    </a:lnTo>
                    <a:lnTo>
                      <a:pt x="112" y="56"/>
                    </a:lnTo>
                    <a:lnTo>
                      <a:pt x="114" y="75"/>
                    </a:lnTo>
                    <a:lnTo>
                      <a:pt x="116" y="77"/>
                    </a:lnTo>
                    <a:lnTo>
                      <a:pt x="119" y="81"/>
                    </a:lnTo>
                    <a:lnTo>
                      <a:pt x="123" y="81"/>
                    </a:lnTo>
                    <a:lnTo>
                      <a:pt x="125" y="79"/>
                    </a:lnTo>
                    <a:lnTo>
                      <a:pt x="132" y="79"/>
                    </a:lnTo>
                    <a:lnTo>
                      <a:pt x="132" y="81"/>
                    </a:lnTo>
                    <a:lnTo>
                      <a:pt x="134" y="82"/>
                    </a:lnTo>
                    <a:lnTo>
                      <a:pt x="130" y="122"/>
                    </a:lnTo>
                    <a:lnTo>
                      <a:pt x="126" y="127"/>
                    </a:lnTo>
                    <a:lnTo>
                      <a:pt x="114" y="138"/>
                    </a:lnTo>
                    <a:lnTo>
                      <a:pt x="114" y="140"/>
                    </a:lnTo>
                    <a:lnTo>
                      <a:pt x="112" y="140"/>
                    </a:lnTo>
                    <a:lnTo>
                      <a:pt x="110" y="140"/>
                    </a:lnTo>
                    <a:lnTo>
                      <a:pt x="107" y="140"/>
                    </a:lnTo>
                    <a:lnTo>
                      <a:pt x="103" y="141"/>
                    </a:lnTo>
                    <a:lnTo>
                      <a:pt x="103" y="143"/>
                    </a:lnTo>
                    <a:lnTo>
                      <a:pt x="98" y="143"/>
                    </a:lnTo>
                    <a:lnTo>
                      <a:pt x="96" y="143"/>
                    </a:lnTo>
                    <a:lnTo>
                      <a:pt x="94" y="143"/>
                    </a:lnTo>
                    <a:lnTo>
                      <a:pt x="85" y="138"/>
                    </a:lnTo>
                    <a:lnTo>
                      <a:pt x="69" y="136"/>
                    </a:lnTo>
                    <a:lnTo>
                      <a:pt x="67" y="136"/>
                    </a:lnTo>
                    <a:lnTo>
                      <a:pt x="67" y="131"/>
                    </a:lnTo>
                    <a:lnTo>
                      <a:pt x="80" y="111"/>
                    </a:lnTo>
                    <a:lnTo>
                      <a:pt x="80" y="107"/>
                    </a:lnTo>
                    <a:lnTo>
                      <a:pt x="78" y="104"/>
                    </a:lnTo>
                    <a:lnTo>
                      <a:pt x="78" y="104"/>
                    </a:lnTo>
                    <a:lnTo>
                      <a:pt x="76" y="102"/>
                    </a:lnTo>
                    <a:lnTo>
                      <a:pt x="73" y="100"/>
                    </a:lnTo>
                    <a:lnTo>
                      <a:pt x="69" y="99"/>
                    </a:lnTo>
                    <a:lnTo>
                      <a:pt x="67" y="95"/>
                    </a:lnTo>
                    <a:lnTo>
                      <a:pt x="48" y="84"/>
                    </a:lnTo>
                    <a:lnTo>
                      <a:pt x="32" y="81"/>
                    </a:lnTo>
                    <a:lnTo>
                      <a:pt x="30" y="81"/>
                    </a:lnTo>
                    <a:lnTo>
                      <a:pt x="26" y="75"/>
                    </a:lnTo>
                    <a:lnTo>
                      <a:pt x="14" y="66"/>
                    </a:lnTo>
                    <a:lnTo>
                      <a:pt x="5" y="54"/>
                    </a:lnTo>
                    <a:lnTo>
                      <a:pt x="0" y="5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69" name="Freeform 3211">
                <a:extLst>
                  <a:ext uri="{FF2B5EF4-FFF2-40B4-BE49-F238E27FC236}">
                    <a16:creationId xmlns:a16="http://schemas.microsoft.com/office/drawing/2014/main" id="{83741211-24B4-BA45-8FA3-F6CD084BF42F}"/>
                  </a:ext>
                </a:extLst>
              </p:cNvPr>
              <p:cNvSpPr>
                <a:spLocks/>
              </p:cNvSpPr>
              <p:nvPr/>
            </p:nvSpPr>
            <p:spPr bwMode="auto">
              <a:xfrm>
                <a:off x="1487" y="2997"/>
                <a:ext cx="136" cy="737"/>
              </a:xfrm>
              <a:custGeom>
                <a:avLst/>
                <a:gdLst>
                  <a:gd name="T0" fmla="*/ 113 w 136"/>
                  <a:gd name="T1" fmla="*/ 32 h 737"/>
                  <a:gd name="T2" fmla="*/ 107 w 136"/>
                  <a:gd name="T3" fmla="*/ 44 h 737"/>
                  <a:gd name="T4" fmla="*/ 122 w 136"/>
                  <a:gd name="T5" fmla="*/ 89 h 737"/>
                  <a:gd name="T6" fmla="*/ 136 w 136"/>
                  <a:gd name="T7" fmla="*/ 93 h 737"/>
                  <a:gd name="T8" fmla="*/ 111 w 136"/>
                  <a:gd name="T9" fmla="*/ 162 h 737"/>
                  <a:gd name="T10" fmla="*/ 82 w 136"/>
                  <a:gd name="T11" fmla="*/ 235 h 737"/>
                  <a:gd name="T12" fmla="*/ 91 w 136"/>
                  <a:gd name="T13" fmla="*/ 294 h 737"/>
                  <a:gd name="T14" fmla="*/ 77 w 136"/>
                  <a:gd name="T15" fmla="*/ 337 h 737"/>
                  <a:gd name="T16" fmla="*/ 72 w 136"/>
                  <a:gd name="T17" fmla="*/ 385 h 737"/>
                  <a:gd name="T18" fmla="*/ 56 w 136"/>
                  <a:gd name="T19" fmla="*/ 475 h 737"/>
                  <a:gd name="T20" fmla="*/ 61 w 136"/>
                  <a:gd name="T21" fmla="*/ 507 h 737"/>
                  <a:gd name="T22" fmla="*/ 63 w 136"/>
                  <a:gd name="T23" fmla="*/ 519 h 737"/>
                  <a:gd name="T24" fmla="*/ 50 w 136"/>
                  <a:gd name="T25" fmla="*/ 591 h 737"/>
                  <a:gd name="T26" fmla="*/ 36 w 136"/>
                  <a:gd name="T27" fmla="*/ 653 h 737"/>
                  <a:gd name="T28" fmla="*/ 50 w 136"/>
                  <a:gd name="T29" fmla="*/ 655 h 737"/>
                  <a:gd name="T30" fmla="*/ 77 w 136"/>
                  <a:gd name="T31" fmla="*/ 691 h 737"/>
                  <a:gd name="T32" fmla="*/ 99 w 136"/>
                  <a:gd name="T33" fmla="*/ 698 h 737"/>
                  <a:gd name="T34" fmla="*/ 72 w 136"/>
                  <a:gd name="T35" fmla="*/ 737 h 737"/>
                  <a:gd name="T36" fmla="*/ 52 w 136"/>
                  <a:gd name="T37" fmla="*/ 725 h 737"/>
                  <a:gd name="T38" fmla="*/ 70 w 136"/>
                  <a:gd name="T39" fmla="*/ 718 h 737"/>
                  <a:gd name="T40" fmla="*/ 50 w 136"/>
                  <a:gd name="T41" fmla="*/ 703 h 737"/>
                  <a:gd name="T42" fmla="*/ 50 w 136"/>
                  <a:gd name="T43" fmla="*/ 687 h 737"/>
                  <a:gd name="T44" fmla="*/ 43 w 136"/>
                  <a:gd name="T45" fmla="*/ 684 h 737"/>
                  <a:gd name="T46" fmla="*/ 38 w 136"/>
                  <a:gd name="T47" fmla="*/ 691 h 737"/>
                  <a:gd name="T48" fmla="*/ 24 w 136"/>
                  <a:gd name="T49" fmla="*/ 660 h 737"/>
                  <a:gd name="T50" fmla="*/ 24 w 136"/>
                  <a:gd name="T51" fmla="*/ 653 h 737"/>
                  <a:gd name="T52" fmla="*/ 20 w 136"/>
                  <a:gd name="T53" fmla="*/ 639 h 737"/>
                  <a:gd name="T54" fmla="*/ 27 w 136"/>
                  <a:gd name="T55" fmla="*/ 627 h 737"/>
                  <a:gd name="T56" fmla="*/ 22 w 136"/>
                  <a:gd name="T57" fmla="*/ 607 h 737"/>
                  <a:gd name="T58" fmla="*/ 20 w 136"/>
                  <a:gd name="T59" fmla="*/ 602 h 737"/>
                  <a:gd name="T60" fmla="*/ 24 w 136"/>
                  <a:gd name="T61" fmla="*/ 591 h 737"/>
                  <a:gd name="T62" fmla="*/ 24 w 136"/>
                  <a:gd name="T63" fmla="*/ 582 h 737"/>
                  <a:gd name="T64" fmla="*/ 25 w 136"/>
                  <a:gd name="T65" fmla="*/ 566 h 737"/>
                  <a:gd name="T66" fmla="*/ 7 w 136"/>
                  <a:gd name="T67" fmla="*/ 557 h 737"/>
                  <a:gd name="T68" fmla="*/ 6 w 136"/>
                  <a:gd name="T69" fmla="*/ 553 h 737"/>
                  <a:gd name="T70" fmla="*/ 9 w 136"/>
                  <a:gd name="T71" fmla="*/ 543 h 737"/>
                  <a:gd name="T72" fmla="*/ 24 w 136"/>
                  <a:gd name="T73" fmla="*/ 546 h 737"/>
                  <a:gd name="T74" fmla="*/ 29 w 136"/>
                  <a:gd name="T75" fmla="*/ 555 h 737"/>
                  <a:gd name="T76" fmla="*/ 36 w 136"/>
                  <a:gd name="T77" fmla="*/ 541 h 737"/>
                  <a:gd name="T78" fmla="*/ 36 w 136"/>
                  <a:gd name="T79" fmla="*/ 534 h 737"/>
                  <a:gd name="T80" fmla="*/ 43 w 136"/>
                  <a:gd name="T81" fmla="*/ 532 h 737"/>
                  <a:gd name="T82" fmla="*/ 41 w 136"/>
                  <a:gd name="T83" fmla="*/ 521 h 737"/>
                  <a:gd name="T84" fmla="*/ 38 w 136"/>
                  <a:gd name="T85" fmla="*/ 503 h 737"/>
                  <a:gd name="T86" fmla="*/ 43 w 136"/>
                  <a:gd name="T87" fmla="*/ 491 h 737"/>
                  <a:gd name="T88" fmla="*/ 45 w 136"/>
                  <a:gd name="T89" fmla="*/ 469 h 737"/>
                  <a:gd name="T90" fmla="*/ 50 w 136"/>
                  <a:gd name="T91" fmla="*/ 455 h 737"/>
                  <a:gd name="T92" fmla="*/ 50 w 136"/>
                  <a:gd name="T93" fmla="*/ 448 h 737"/>
                  <a:gd name="T94" fmla="*/ 34 w 136"/>
                  <a:gd name="T95" fmla="*/ 450 h 737"/>
                  <a:gd name="T96" fmla="*/ 31 w 136"/>
                  <a:gd name="T97" fmla="*/ 410 h 737"/>
                  <a:gd name="T98" fmla="*/ 32 w 136"/>
                  <a:gd name="T99" fmla="*/ 382 h 737"/>
                  <a:gd name="T100" fmla="*/ 40 w 136"/>
                  <a:gd name="T101" fmla="*/ 343 h 737"/>
                  <a:gd name="T102" fmla="*/ 63 w 136"/>
                  <a:gd name="T103" fmla="*/ 277 h 737"/>
                  <a:gd name="T104" fmla="*/ 72 w 136"/>
                  <a:gd name="T105" fmla="*/ 177 h 737"/>
                  <a:gd name="T106" fmla="*/ 81 w 136"/>
                  <a:gd name="T107" fmla="*/ 102 h 737"/>
                  <a:gd name="T108" fmla="*/ 84 w 136"/>
                  <a:gd name="T109" fmla="*/ 9 h 737"/>
                  <a:gd name="T110" fmla="*/ 95 w 136"/>
                  <a:gd name="T111"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737">
                    <a:moveTo>
                      <a:pt x="95" y="0"/>
                    </a:moveTo>
                    <a:lnTo>
                      <a:pt x="97" y="0"/>
                    </a:lnTo>
                    <a:lnTo>
                      <a:pt x="99" y="3"/>
                    </a:lnTo>
                    <a:lnTo>
                      <a:pt x="100" y="5"/>
                    </a:lnTo>
                    <a:lnTo>
                      <a:pt x="102" y="7"/>
                    </a:lnTo>
                    <a:lnTo>
                      <a:pt x="104" y="21"/>
                    </a:lnTo>
                    <a:lnTo>
                      <a:pt x="113" y="28"/>
                    </a:lnTo>
                    <a:lnTo>
                      <a:pt x="113" y="32"/>
                    </a:lnTo>
                    <a:lnTo>
                      <a:pt x="111" y="32"/>
                    </a:lnTo>
                    <a:lnTo>
                      <a:pt x="111" y="35"/>
                    </a:lnTo>
                    <a:lnTo>
                      <a:pt x="111" y="35"/>
                    </a:lnTo>
                    <a:lnTo>
                      <a:pt x="111" y="37"/>
                    </a:lnTo>
                    <a:lnTo>
                      <a:pt x="111" y="37"/>
                    </a:lnTo>
                    <a:lnTo>
                      <a:pt x="109" y="39"/>
                    </a:lnTo>
                    <a:lnTo>
                      <a:pt x="109" y="39"/>
                    </a:lnTo>
                    <a:lnTo>
                      <a:pt x="107" y="44"/>
                    </a:lnTo>
                    <a:lnTo>
                      <a:pt x="109" y="46"/>
                    </a:lnTo>
                    <a:lnTo>
                      <a:pt x="111" y="46"/>
                    </a:lnTo>
                    <a:lnTo>
                      <a:pt x="111" y="52"/>
                    </a:lnTo>
                    <a:lnTo>
                      <a:pt x="113" y="53"/>
                    </a:lnTo>
                    <a:lnTo>
                      <a:pt x="116" y="55"/>
                    </a:lnTo>
                    <a:lnTo>
                      <a:pt x="116" y="62"/>
                    </a:lnTo>
                    <a:lnTo>
                      <a:pt x="118" y="66"/>
                    </a:lnTo>
                    <a:lnTo>
                      <a:pt x="122" y="89"/>
                    </a:lnTo>
                    <a:lnTo>
                      <a:pt x="124" y="91"/>
                    </a:lnTo>
                    <a:lnTo>
                      <a:pt x="129" y="91"/>
                    </a:lnTo>
                    <a:lnTo>
                      <a:pt x="131" y="89"/>
                    </a:lnTo>
                    <a:lnTo>
                      <a:pt x="134" y="89"/>
                    </a:lnTo>
                    <a:lnTo>
                      <a:pt x="134" y="91"/>
                    </a:lnTo>
                    <a:lnTo>
                      <a:pt x="134" y="91"/>
                    </a:lnTo>
                    <a:lnTo>
                      <a:pt x="134" y="91"/>
                    </a:lnTo>
                    <a:lnTo>
                      <a:pt x="136" y="93"/>
                    </a:lnTo>
                    <a:lnTo>
                      <a:pt x="132" y="109"/>
                    </a:lnTo>
                    <a:lnTo>
                      <a:pt x="115" y="118"/>
                    </a:lnTo>
                    <a:lnTo>
                      <a:pt x="115" y="128"/>
                    </a:lnTo>
                    <a:lnTo>
                      <a:pt x="113" y="130"/>
                    </a:lnTo>
                    <a:lnTo>
                      <a:pt x="113" y="130"/>
                    </a:lnTo>
                    <a:lnTo>
                      <a:pt x="116" y="159"/>
                    </a:lnTo>
                    <a:lnTo>
                      <a:pt x="116" y="160"/>
                    </a:lnTo>
                    <a:lnTo>
                      <a:pt x="111" y="162"/>
                    </a:lnTo>
                    <a:lnTo>
                      <a:pt x="106" y="168"/>
                    </a:lnTo>
                    <a:lnTo>
                      <a:pt x="104" y="175"/>
                    </a:lnTo>
                    <a:lnTo>
                      <a:pt x="97" y="182"/>
                    </a:lnTo>
                    <a:lnTo>
                      <a:pt x="90" y="221"/>
                    </a:lnTo>
                    <a:lnTo>
                      <a:pt x="88" y="223"/>
                    </a:lnTo>
                    <a:lnTo>
                      <a:pt x="88" y="225"/>
                    </a:lnTo>
                    <a:lnTo>
                      <a:pt x="86" y="228"/>
                    </a:lnTo>
                    <a:lnTo>
                      <a:pt x="82" y="235"/>
                    </a:lnTo>
                    <a:lnTo>
                      <a:pt x="82" y="237"/>
                    </a:lnTo>
                    <a:lnTo>
                      <a:pt x="81" y="248"/>
                    </a:lnTo>
                    <a:lnTo>
                      <a:pt x="82" y="252"/>
                    </a:lnTo>
                    <a:lnTo>
                      <a:pt x="82" y="260"/>
                    </a:lnTo>
                    <a:lnTo>
                      <a:pt x="88" y="269"/>
                    </a:lnTo>
                    <a:lnTo>
                      <a:pt x="88" y="275"/>
                    </a:lnTo>
                    <a:lnTo>
                      <a:pt x="90" y="278"/>
                    </a:lnTo>
                    <a:lnTo>
                      <a:pt x="91" y="294"/>
                    </a:lnTo>
                    <a:lnTo>
                      <a:pt x="86" y="303"/>
                    </a:lnTo>
                    <a:lnTo>
                      <a:pt x="84" y="312"/>
                    </a:lnTo>
                    <a:lnTo>
                      <a:pt x="84" y="314"/>
                    </a:lnTo>
                    <a:lnTo>
                      <a:pt x="81" y="316"/>
                    </a:lnTo>
                    <a:lnTo>
                      <a:pt x="82" y="332"/>
                    </a:lnTo>
                    <a:lnTo>
                      <a:pt x="79" y="334"/>
                    </a:lnTo>
                    <a:lnTo>
                      <a:pt x="79" y="335"/>
                    </a:lnTo>
                    <a:lnTo>
                      <a:pt x="77" y="337"/>
                    </a:lnTo>
                    <a:lnTo>
                      <a:pt x="77" y="337"/>
                    </a:lnTo>
                    <a:lnTo>
                      <a:pt x="75" y="337"/>
                    </a:lnTo>
                    <a:lnTo>
                      <a:pt x="74" y="339"/>
                    </a:lnTo>
                    <a:lnTo>
                      <a:pt x="72" y="341"/>
                    </a:lnTo>
                    <a:lnTo>
                      <a:pt x="72" y="375"/>
                    </a:lnTo>
                    <a:lnTo>
                      <a:pt x="72" y="378"/>
                    </a:lnTo>
                    <a:lnTo>
                      <a:pt x="72" y="382"/>
                    </a:lnTo>
                    <a:lnTo>
                      <a:pt x="72" y="385"/>
                    </a:lnTo>
                    <a:lnTo>
                      <a:pt x="68" y="389"/>
                    </a:lnTo>
                    <a:lnTo>
                      <a:pt x="57" y="439"/>
                    </a:lnTo>
                    <a:lnTo>
                      <a:pt x="59" y="444"/>
                    </a:lnTo>
                    <a:lnTo>
                      <a:pt x="61" y="446"/>
                    </a:lnTo>
                    <a:lnTo>
                      <a:pt x="61" y="448"/>
                    </a:lnTo>
                    <a:lnTo>
                      <a:pt x="61" y="453"/>
                    </a:lnTo>
                    <a:lnTo>
                      <a:pt x="57" y="459"/>
                    </a:lnTo>
                    <a:lnTo>
                      <a:pt x="56" y="475"/>
                    </a:lnTo>
                    <a:lnTo>
                      <a:pt x="57" y="477"/>
                    </a:lnTo>
                    <a:lnTo>
                      <a:pt x="57" y="478"/>
                    </a:lnTo>
                    <a:lnTo>
                      <a:pt x="57" y="489"/>
                    </a:lnTo>
                    <a:lnTo>
                      <a:pt x="59" y="493"/>
                    </a:lnTo>
                    <a:lnTo>
                      <a:pt x="61" y="496"/>
                    </a:lnTo>
                    <a:lnTo>
                      <a:pt x="59" y="505"/>
                    </a:lnTo>
                    <a:lnTo>
                      <a:pt x="59" y="507"/>
                    </a:lnTo>
                    <a:lnTo>
                      <a:pt x="61" y="507"/>
                    </a:lnTo>
                    <a:lnTo>
                      <a:pt x="66" y="507"/>
                    </a:lnTo>
                    <a:lnTo>
                      <a:pt x="68" y="510"/>
                    </a:lnTo>
                    <a:lnTo>
                      <a:pt x="68" y="512"/>
                    </a:lnTo>
                    <a:lnTo>
                      <a:pt x="68" y="516"/>
                    </a:lnTo>
                    <a:lnTo>
                      <a:pt x="59" y="514"/>
                    </a:lnTo>
                    <a:lnTo>
                      <a:pt x="57" y="516"/>
                    </a:lnTo>
                    <a:lnTo>
                      <a:pt x="59" y="518"/>
                    </a:lnTo>
                    <a:lnTo>
                      <a:pt x="63" y="519"/>
                    </a:lnTo>
                    <a:lnTo>
                      <a:pt x="66" y="523"/>
                    </a:lnTo>
                    <a:lnTo>
                      <a:pt x="66" y="527"/>
                    </a:lnTo>
                    <a:lnTo>
                      <a:pt x="63" y="530"/>
                    </a:lnTo>
                    <a:lnTo>
                      <a:pt x="63" y="559"/>
                    </a:lnTo>
                    <a:lnTo>
                      <a:pt x="50" y="584"/>
                    </a:lnTo>
                    <a:lnTo>
                      <a:pt x="50" y="589"/>
                    </a:lnTo>
                    <a:lnTo>
                      <a:pt x="50" y="589"/>
                    </a:lnTo>
                    <a:lnTo>
                      <a:pt x="50" y="591"/>
                    </a:lnTo>
                    <a:lnTo>
                      <a:pt x="50" y="593"/>
                    </a:lnTo>
                    <a:lnTo>
                      <a:pt x="52" y="596"/>
                    </a:lnTo>
                    <a:lnTo>
                      <a:pt x="52" y="598"/>
                    </a:lnTo>
                    <a:lnTo>
                      <a:pt x="50" y="600"/>
                    </a:lnTo>
                    <a:lnTo>
                      <a:pt x="49" y="612"/>
                    </a:lnTo>
                    <a:lnTo>
                      <a:pt x="41" y="623"/>
                    </a:lnTo>
                    <a:lnTo>
                      <a:pt x="40" y="625"/>
                    </a:lnTo>
                    <a:lnTo>
                      <a:pt x="36" y="653"/>
                    </a:lnTo>
                    <a:lnTo>
                      <a:pt x="36" y="653"/>
                    </a:lnTo>
                    <a:lnTo>
                      <a:pt x="38" y="659"/>
                    </a:lnTo>
                    <a:lnTo>
                      <a:pt x="38" y="660"/>
                    </a:lnTo>
                    <a:lnTo>
                      <a:pt x="40" y="659"/>
                    </a:lnTo>
                    <a:lnTo>
                      <a:pt x="40" y="657"/>
                    </a:lnTo>
                    <a:lnTo>
                      <a:pt x="43" y="655"/>
                    </a:lnTo>
                    <a:lnTo>
                      <a:pt x="49" y="657"/>
                    </a:lnTo>
                    <a:lnTo>
                      <a:pt x="50" y="655"/>
                    </a:lnTo>
                    <a:lnTo>
                      <a:pt x="50" y="655"/>
                    </a:lnTo>
                    <a:lnTo>
                      <a:pt x="50" y="655"/>
                    </a:lnTo>
                    <a:lnTo>
                      <a:pt x="52" y="655"/>
                    </a:lnTo>
                    <a:lnTo>
                      <a:pt x="52" y="684"/>
                    </a:lnTo>
                    <a:lnTo>
                      <a:pt x="56" y="689"/>
                    </a:lnTo>
                    <a:lnTo>
                      <a:pt x="59" y="691"/>
                    </a:lnTo>
                    <a:lnTo>
                      <a:pt x="77" y="691"/>
                    </a:lnTo>
                    <a:lnTo>
                      <a:pt x="77" y="691"/>
                    </a:lnTo>
                    <a:lnTo>
                      <a:pt x="93" y="691"/>
                    </a:lnTo>
                    <a:lnTo>
                      <a:pt x="116" y="698"/>
                    </a:lnTo>
                    <a:lnTo>
                      <a:pt x="116" y="698"/>
                    </a:lnTo>
                    <a:lnTo>
                      <a:pt x="115" y="698"/>
                    </a:lnTo>
                    <a:lnTo>
                      <a:pt x="107" y="698"/>
                    </a:lnTo>
                    <a:lnTo>
                      <a:pt x="104" y="696"/>
                    </a:lnTo>
                    <a:lnTo>
                      <a:pt x="102" y="694"/>
                    </a:lnTo>
                    <a:lnTo>
                      <a:pt x="99" y="698"/>
                    </a:lnTo>
                    <a:lnTo>
                      <a:pt x="97" y="702"/>
                    </a:lnTo>
                    <a:lnTo>
                      <a:pt x="91" y="702"/>
                    </a:lnTo>
                    <a:lnTo>
                      <a:pt x="84" y="707"/>
                    </a:lnTo>
                    <a:lnTo>
                      <a:pt x="82" y="707"/>
                    </a:lnTo>
                    <a:lnTo>
                      <a:pt x="81" y="707"/>
                    </a:lnTo>
                    <a:lnTo>
                      <a:pt x="75" y="709"/>
                    </a:lnTo>
                    <a:lnTo>
                      <a:pt x="74" y="735"/>
                    </a:lnTo>
                    <a:lnTo>
                      <a:pt x="72" y="737"/>
                    </a:lnTo>
                    <a:lnTo>
                      <a:pt x="72" y="737"/>
                    </a:lnTo>
                    <a:lnTo>
                      <a:pt x="70" y="737"/>
                    </a:lnTo>
                    <a:lnTo>
                      <a:pt x="66" y="735"/>
                    </a:lnTo>
                    <a:lnTo>
                      <a:pt x="63" y="735"/>
                    </a:lnTo>
                    <a:lnTo>
                      <a:pt x="57" y="734"/>
                    </a:lnTo>
                    <a:lnTo>
                      <a:pt x="54" y="730"/>
                    </a:lnTo>
                    <a:lnTo>
                      <a:pt x="52" y="727"/>
                    </a:lnTo>
                    <a:lnTo>
                      <a:pt x="52" y="725"/>
                    </a:lnTo>
                    <a:lnTo>
                      <a:pt x="56" y="723"/>
                    </a:lnTo>
                    <a:lnTo>
                      <a:pt x="56" y="725"/>
                    </a:lnTo>
                    <a:lnTo>
                      <a:pt x="56" y="727"/>
                    </a:lnTo>
                    <a:lnTo>
                      <a:pt x="57" y="727"/>
                    </a:lnTo>
                    <a:lnTo>
                      <a:pt x="59" y="723"/>
                    </a:lnTo>
                    <a:lnTo>
                      <a:pt x="61" y="723"/>
                    </a:lnTo>
                    <a:lnTo>
                      <a:pt x="65" y="721"/>
                    </a:lnTo>
                    <a:lnTo>
                      <a:pt x="70" y="718"/>
                    </a:lnTo>
                    <a:lnTo>
                      <a:pt x="72" y="712"/>
                    </a:lnTo>
                    <a:lnTo>
                      <a:pt x="68" y="710"/>
                    </a:lnTo>
                    <a:lnTo>
                      <a:pt x="65" y="705"/>
                    </a:lnTo>
                    <a:lnTo>
                      <a:pt x="56" y="703"/>
                    </a:lnTo>
                    <a:lnTo>
                      <a:pt x="52" y="705"/>
                    </a:lnTo>
                    <a:lnTo>
                      <a:pt x="50" y="707"/>
                    </a:lnTo>
                    <a:lnTo>
                      <a:pt x="50" y="705"/>
                    </a:lnTo>
                    <a:lnTo>
                      <a:pt x="50" y="703"/>
                    </a:lnTo>
                    <a:lnTo>
                      <a:pt x="45" y="703"/>
                    </a:lnTo>
                    <a:lnTo>
                      <a:pt x="45" y="702"/>
                    </a:lnTo>
                    <a:lnTo>
                      <a:pt x="47" y="702"/>
                    </a:lnTo>
                    <a:lnTo>
                      <a:pt x="50" y="700"/>
                    </a:lnTo>
                    <a:lnTo>
                      <a:pt x="50" y="696"/>
                    </a:lnTo>
                    <a:lnTo>
                      <a:pt x="50" y="693"/>
                    </a:lnTo>
                    <a:lnTo>
                      <a:pt x="47" y="689"/>
                    </a:lnTo>
                    <a:lnTo>
                      <a:pt x="50" y="687"/>
                    </a:lnTo>
                    <a:lnTo>
                      <a:pt x="50" y="684"/>
                    </a:lnTo>
                    <a:lnTo>
                      <a:pt x="43" y="677"/>
                    </a:lnTo>
                    <a:lnTo>
                      <a:pt x="40" y="675"/>
                    </a:lnTo>
                    <a:lnTo>
                      <a:pt x="38" y="675"/>
                    </a:lnTo>
                    <a:lnTo>
                      <a:pt x="47" y="682"/>
                    </a:lnTo>
                    <a:lnTo>
                      <a:pt x="47" y="684"/>
                    </a:lnTo>
                    <a:lnTo>
                      <a:pt x="45" y="684"/>
                    </a:lnTo>
                    <a:lnTo>
                      <a:pt x="43" y="684"/>
                    </a:lnTo>
                    <a:lnTo>
                      <a:pt x="41" y="680"/>
                    </a:lnTo>
                    <a:lnTo>
                      <a:pt x="40" y="682"/>
                    </a:lnTo>
                    <a:lnTo>
                      <a:pt x="41" y="685"/>
                    </a:lnTo>
                    <a:lnTo>
                      <a:pt x="41" y="687"/>
                    </a:lnTo>
                    <a:lnTo>
                      <a:pt x="40" y="689"/>
                    </a:lnTo>
                    <a:lnTo>
                      <a:pt x="36" y="678"/>
                    </a:lnTo>
                    <a:lnTo>
                      <a:pt x="38" y="684"/>
                    </a:lnTo>
                    <a:lnTo>
                      <a:pt x="38" y="691"/>
                    </a:lnTo>
                    <a:lnTo>
                      <a:pt x="36" y="691"/>
                    </a:lnTo>
                    <a:lnTo>
                      <a:pt x="34" y="689"/>
                    </a:lnTo>
                    <a:lnTo>
                      <a:pt x="32" y="687"/>
                    </a:lnTo>
                    <a:lnTo>
                      <a:pt x="34" y="680"/>
                    </a:lnTo>
                    <a:lnTo>
                      <a:pt x="31" y="675"/>
                    </a:lnTo>
                    <a:lnTo>
                      <a:pt x="24" y="666"/>
                    </a:lnTo>
                    <a:lnTo>
                      <a:pt x="24" y="662"/>
                    </a:lnTo>
                    <a:lnTo>
                      <a:pt x="24" y="660"/>
                    </a:lnTo>
                    <a:lnTo>
                      <a:pt x="27" y="660"/>
                    </a:lnTo>
                    <a:lnTo>
                      <a:pt x="31" y="660"/>
                    </a:lnTo>
                    <a:lnTo>
                      <a:pt x="31" y="657"/>
                    </a:lnTo>
                    <a:lnTo>
                      <a:pt x="29" y="655"/>
                    </a:lnTo>
                    <a:lnTo>
                      <a:pt x="29" y="657"/>
                    </a:lnTo>
                    <a:lnTo>
                      <a:pt x="27" y="657"/>
                    </a:lnTo>
                    <a:lnTo>
                      <a:pt x="25" y="655"/>
                    </a:lnTo>
                    <a:lnTo>
                      <a:pt x="24" y="653"/>
                    </a:lnTo>
                    <a:lnTo>
                      <a:pt x="25" y="652"/>
                    </a:lnTo>
                    <a:lnTo>
                      <a:pt x="27" y="652"/>
                    </a:lnTo>
                    <a:lnTo>
                      <a:pt x="25" y="650"/>
                    </a:lnTo>
                    <a:lnTo>
                      <a:pt x="22" y="648"/>
                    </a:lnTo>
                    <a:lnTo>
                      <a:pt x="20" y="648"/>
                    </a:lnTo>
                    <a:lnTo>
                      <a:pt x="18" y="646"/>
                    </a:lnTo>
                    <a:lnTo>
                      <a:pt x="16" y="643"/>
                    </a:lnTo>
                    <a:lnTo>
                      <a:pt x="20" y="639"/>
                    </a:lnTo>
                    <a:lnTo>
                      <a:pt x="22" y="634"/>
                    </a:lnTo>
                    <a:lnTo>
                      <a:pt x="22" y="632"/>
                    </a:lnTo>
                    <a:lnTo>
                      <a:pt x="22" y="630"/>
                    </a:lnTo>
                    <a:lnTo>
                      <a:pt x="25" y="628"/>
                    </a:lnTo>
                    <a:lnTo>
                      <a:pt x="27" y="628"/>
                    </a:lnTo>
                    <a:lnTo>
                      <a:pt x="29" y="628"/>
                    </a:lnTo>
                    <a:lnTo>
                      <a:pt x="29" y="628"/>
                    </a:lnTo>
                    <a:lnTo>
                      <a:pt x="27" y="627"/>
                    </a:lnTo>
                    <a:lnTo>
                      <a:pt x="27" y="625"/>
                    </a:lnTo>
                    <a:lnTo>
                      <a:pt x="29" y="616"/>
                    </a:lnTo>
                    <a:lnTo>
                      <a:pt x="27" y="618"/>
                    </a:lnTo>
                    <a:lnTo>
                      <a:pt x="25" y="619"/>
                    </a:lnTo>
                    <a:lnTo>
                      <a:pt x="24" y="625"/>
                    </a:lnTo>
                    <a:lnTo>
                      <a:pt x="22" y="625"/>
                    </a:lnTo>
                    <a:lnTo>
                      <a:pt x="20" y="609"/>
                    </a:lnTo>
                    <a:lnTo>
                      <a:pt x="22" y="607"/>
                    </a:lnTo>
                    <a:lnTo>
                      <a:pt x="24" y="607"/>
                    </a:lnTo>
                    <a:lnTo>
                      <a:pt x="22" y="605"/>
                    </a:lnTo>
                    <a:lnTo>
                      <a:pt x="22" y="602"/>
                    </a:lnTo>
                    <a:lnTo>
                      <a:pt x="27" y="602"/>
                    </a:lnTo>
                    <a:lnTo>
                      <a:pt x="29" y="603"/>
                    </a:lnTo>
                    <a:lnTo>
                      <a:pt x="27" y="598"/>
                    </a:lnTo>
                    <a:lnTo>
                      <a:pt x="27" y="600"/>
                    </a:lnTo>
                    <a:lnTo>
                      <a:pt x="20" y="602"/>
                    </a:lnTo>
                    <a:lnTo>
                      <a:pt x="20" y="600"/>
                    </a:lnTo>
                    <a:lnTo>
                      <a:pt x="18" y="596"/>
                    </a:lnTo>
                    <a:lnTo>
                      <a:pt x="18" y="594"/>
                    </a:lnTo>
                    <a:lnTo>
                      <a:pt x="18" y="589"/>
                    </a:lnTo>
                    <a:lnTo>
                      <a:pt x="20" y="589"/>
                    </a:lnTo>
                    <a:lnTo>
                      <a:pt x="24" y="594"/>
                    </a:lnTo>
                    <a:lnTo>
                      <a:pt x="22" y="591"/>
                    </a:lnTo>
                    <a:lnTo>
                      <a:pt x="24" y="591"/>
                    </a:lnTo>
                    <a:lnTo>
                      <a:pt x="29" y="591"/>
                    </a:lnTo>
                    <a:lnTo>
                      <a:pt x="34" y="594"/>
                    </a:lnTo>
                    <a:lnTo>
                      <a:pt x="36" y="594"/>
                    </a:lnTo>
                    <a:lnTo>
                      <a:pt x="32" y="593"/>
                    </a:lnTo>
                    <a:lnTo>
                      <a:pt x="29" y="582"/>
                    </a:lnTo>
                    <a:lnTo>
                      <a:pt x="29" y="584"/>
                    </a:lnTo>
                    <a:lnTo>
                      <a:pt x="24" y="584"/>
                    </a:lnTo>
                    <a:lnTo>
                      <a:pt x="24" y="582"/>
                    </a:lnTo>
                    <a:lnTo>
                      <a:pt x="24" y="582"/>
                    </a:lnTo>
                    <a:lnTo>
                      <a:pt x="25" y="580"/>
                    </a:lnTo>
                    <a:lnTo>
                      <a:pt x="18" y="577"/>
                    </a:lnTo>
                    <a:lnTo>
                      <a:pt x="18" y="577"/>
                    </a:lnTo>
                    <a:lnTo>
                      <a:pt x="20" y="573"/>
                    </a:lnTo>
                    <a:lnTo>
                      <a:pt x="25" y="571"/>
                    </a:lnTo>
                    <a:lnTo>
                      <a:pt x="24" y="569"/>
                    </a:lnTo>
                    <a:lnTo>
                      <a:pt x="25" y="566"/>
                    </a:lnTo>
                    <a:lnTo>
                      <a:pt x="25" y="566"/>
                    </a:lnTo>
                    <a:lnTo>
                      <a:pt x="24" y="562"/>
                    </a:lnTo>
                    <a:lnTo>
                      <a:pt x="20" y="559"/>
                    </a:lnTo>
                    <a:lnTo>
                      <a:pt x="18" y="560"/>
                    </a:lnTo>
                    <a:lnTo>
                      <a:pt x="16" y="562"/>
                    </a:lnTo>
                    <a:lnTo>
                      <a:pt x="15" y="562"/>
                    </a:lnTo>
                    <a:lnTo>
                      <a:pt x="11" y="560"/>
                    </a:lnTo>
                    <a:lnTo>
                      <a:pt x="7" y="557"/>
                    </a:lnTo>
                    <a:lnTo>
                      <a:pt x="2" y="559"/>
                    </a:lnTo>
                    <a:lnTo>
                      <a:pt x="4" y="560"/>
                    </a:lnTo>
                    <a:lnTo>
                      <a:pt x="4" y="562"/>
                    </a:lnTo>
                    <a:lnTo>
                      <a:pt x="4" y="566"/>
                    </a:lnTo>
                    <a:lnTo>
                      <a:pt x="0" y="564"/>
                    </a:lnTo>
                    <a:lnTo>
                      <a:pt x="0" y="562"/>
                    </a:lnTo>
                    <a:lnTo>
                      <a:pt x="2" y="555"/>
                    </a:lnTo>
                    <a:lnTo>
                      <a:pt x="6" y="553"/>
                    </a:lnTo>
                    <a:lnTo>
                      <a:pt x="9" y="550"/>
                    </a:lnTo>
                    <a:lnTo>
                      <a:pt x="11" y="550"/>
                    </a:lnTo>
                    <a:lnTo>
                      <a:pt x="13" y="548"/>
                    </a:lnTo>
                    <a:lnTo>
                      <a:pt x="13" y="546"/>
                    </a:lnTo>
                    <a:lnTo>
                      <a:pt x="13" y="544"/>
                    </a:lnTo>
                    <a:lnTo>
                      <a:pt x="11" y="546"/>
                    </a:lnTo>
                    <a:lnTo>
                      <a:pt x="9" y="544"/>
                    </a:lnTo>
                    <a:lnTo>
                      <a:pt x="9" y="543"/>
                    </a:lnTo>
                    <a:lnTo>
                      <a:pt x="9" y="541"/>
                    </a:lnTo>
                    <a:lnTo>
                      <a:pt x="15" y="539"/>
                    </a:lnTo>
                    <a:lnTo>
                      <a:pt x="16" y="541"/>
                    </a:lnTo>
                    <a:lnTo>
                      <a:pt x="18" y="541"/>
                    </a:lnTo>
                    <a:lnTo>
                      <a:pt x="20" y="539"/>
                    </a:lnTo>
                    <a:lnTo>
                      <a:pt x="24" y="543"/>
                    </a:lnTo>
                    <a:lnTo>
                      <a:pt x="24" y="544"/>
                    </a:lnTo>
                    <a:lnTo>
                      <a:pt x="24" y="546"/>
                    </a:lnTo>
                    <a:lnTo>
                      <a:pt x="25" y="544"/>
                    </a:lnTo>
                    <a:lnTo>
                      <a:pt x="25" y="546"/>
                    </a:lnTo>
                    <a:lnTo>
                      <a:pt x="22" y="550"/>
                    </a:lnTo>
                    <a:lnTo>
                      <a:pt x="24" y="553"/>
                    </a:lnTo>
                    <a:lnTo>
                      <a:pt x="25" y="553"/>
                    </a:lnTo>
                    <a:lnTo>
                      <a:pt x="27" y="550"/>
                    </a:lnTo>
                    <a:lnTo>
                      <a:pt x="29" y="548"/>
                    </a:lnTo>
                    <a:lnTo>
                      <a:pt x="29" y="555"/>
                    </a:lnTo>
                    <a:lnTo>
                      <a:pt x="29" y="555"/>
                    </a:lnTo>
                    <a:lnTo>
                      <a:pt x="31" y="553"/>
                    </a:lnTo>
                    <a:lnTo>
                      <a:pt x="32" y="550"/>
                    </a:lnTo>
                    <a:lnTo>
                      <a:pt x="34" y="548"/>
                    </a:lnTo>
                    <a:lnTo>
                      <a:pt x="34" y="548"/>
                    </a:lnTo>
                    <a:lnTo>
                      <a:pt x="38" y="541"/>
                    </a:lnTo>
                    <a:lnTo>
                      <a:pt x="38" y="539"/>
                    </a:lnTo>
                    <a:lnTo>
                      <a:pt x="36" y="541"/>
                    </a:lnTo>
                    <a:lnTo>
                      <a:pt x="32" y="548"/>
                    </a:lnTo>
                    <a:lnTo>
                      <a:pt x="32" y="541"/>
                    </a:lnTo>
                    <a:lnTo>
                      <a:pt x="34" y="539"/>
                    </a:lnTo>
                    <a:lnTo>
                      <a:pt x="34" y="539"/>
                    </a:lnTo>
                    <a:lnTo>
                      <a:pt x="38" y="537"/>
                    </a:lnTo>
                    <a:lnTo>
                      <a:pt x="36" y="537"/>
                    </a:lnTo>
                    <a:lnTo>
                      <a:pt x="36" y="535"/>
                    </a:lnTo>
                    <a:lnTo>
                      <a:pt x="36" y="534"/>
                    </a:lnTo>
                    <a:lnTo>
                      <a:pt x="40" y="534"/>
                    </a:lnTo>
                    <a:lnTo>
                      <a:pt x="40" y="532"/>
                    </a:lnTo>
                    <a:lnTo>
                      <a:pt x="36" y="532"/>
                    </a:lnTo>
                    <a:lnTo>
                      <a:pt x="32" y="534"/>
                    </a:lnTo>
                    <a:lnTo>
                      <a:pt x="34" y="532"/>
                    </a:lnTo>
                    <a:lnTo>
                      <a:pt x="36" y="528"/>
                    </a:lnTo>
                    <a:lnTo>
                      <a:pt x="38" y="528"/>
                    </a:lnTo>
                    <a:lnTo>
                      <a:pt x="43" y="532"/>
                    </a:lnTo>
                    <a:lnTo>
                      <a:pt x="45" y="532"/>
                    </a:lnTo>
                    <a:lnTo>
                      <a:pt x="45" y="528"/>
                    </a:lnTo>
                    <a:lnTo>
                      <a:pt x="41" y="528"/>
                    </a:lnTo>
                    <a:lnTo>
                      <a:pt x="38" y="527"/>
                    </a:lnTo>
                    <a:lnTo>
                      <a:pt x="36" y="527"/>
                    </a:lnTo>
                    <a:lnTo>
                      <a:pt x="36" y="521"/>
                    </a:lnTo>
                    <a:lnTo>
                      <a:pt x="38" y="521"/>
                    </a:lnTo>
                    <a:lnTo>
                      <a:pt x="41" y="521"/>
                    </a:lnTo>
                    <a:lnTo>
                      <a:pt x="43" y="519"/>
                    </a:lnTo>
                    <a:lnTo>
                      <a:pt x="47" y="516"/>
                    </a:lnTo>
                    <a:lnTo>
                      <a:pt x="47" y="514"/>
                    </a:lnTo>
                    <a:lnTo>
                      <a:pt x="47" y="510"/>
                    </a:lnTo>
                    <a:lnTo>
                      <a:pt x="45" y="507"/>
                    </a:lnTo>
                    <a:lnTo>
                      <a:pt x="43" y="507"/>
                    </a:lnTo>
                    <a:lnTo>
                      <a:pt x="41" y="503"/>
                    </a:lnTo>
                    <a:lnTo>
                      <a:pt x="38" y="503"/>
                    </a:lnTo>
                    <a:lnTo>
                      <a:pt x="38" y="502"/>
                    </a:lnTo>
                    <a:lnTo>
                      <a:pt x="38" y="502"/>
                    </a:lnTo>
                    <a:lnTo>
                      <a:pt x="38" y="502"/>
                    </a:lnTo>
                    <a:lnTo>
                      <a:pt x="38" y="500"/>
                    </a:lnTo>
                    <a:lnTo>
                      <a:pt x="40" y="498"/>
                    </a:lnTo>
                    <a:lnTo>
                      <a:pt x="41" y="494"/>
                    </a:lnTo>
                    <a:lnTo>
                      <a:pt x="43" y="493"/>
                    </a:lnTo>
                    <a:lnTo>
                      <a:pt x="43" y="491"/>
                    </a:lnTo>
                    <a:lnTo>
                      <a:pt x="43" y="489"/>
                    </a:lnTo>
                    <a:lnTo>
                      <a:pt x="41" y="487"/>
                    </a:lnTo>
                    <a:lnTo>
                      <a:pt x="41" y="485"/>
                    </a:lnTo>
                    <a:lnTo>
                      <a:pt x="41" y="484"/>
                    </a:lnTo>
                    <a:lnTo>
                      <a:pt x="41" y="482"/>
                    </a:lnTo>
                    <a:lnTo>
                      <a:pt x="43" y="482"/>
                    </a:lnTo>
                    <a:lnTo>
                      <a:pt x="45" y="477"/>
                    </a:lnTo>
                    <a:lnTo>
                      <a:pt x="45" y="469"/>
                    </a:lnTo>
                    <a:lnTo>
                      <a:pt x="47" y="466"/>
                    </a:lnTo>
                    <a:lnTo>
                      <a:pt x="49" y="468"/>
                    </a:lnTo>
                    <a:lnTo>
                      <a:pt x="47" y="466"/>
                    </a:lnTo>
                    <a:lnTo>
                      <a:pt x="45" y="462"/>
                    </a:lnTo>
                    <a:lnTo>
                      <a:pt x="47" y="460"/>
                    </a:lnTo>
                    <a:lnTo>
                      <a:pt x="49" y="460"/>
                    </a:lnTo>
                    <a:lnTo>
                      <a:pt x="50" y="464"/>
                    </a:lnTo>
                    <a:lnTo>
                      <a:pt x="50" y="455"/>
                    </a:lnTo>
                    <a:lnTo>
                      <a:pt x="49" y="455"/>
                    </a:lnTo>
                    <a:lnTo>
                      <a:pt x="45" y="453"/>
                    </a:lnTo>
                    <a:lnTo>
                      <a:pt x="47" y="452"/>
                    </a:lnTo>
                    <a:lnTo>
                      <a:pt x="49" y="450"/>
                    </a:lnTo>
                    <a:lnTo>
                      <a:pt x="50" y="448"/>
                    </a:lnTo>
                    <a:lnTo>
                      <a:pt x="52" y="446"/>
                    </a:lnTo>
                    <a:lnTo>
                      <a:pt x="52" y="446"/>
                    </a:lnTo>
                    <a:lnTo>
                      <a:pt x="50" y="448"/>
                    </a:lnTo>
                    <a:lnTo>
                      <a:pt x="49" y="448"/>
                    </a:lnTo>
                    <a:lnTo>
                      <a:pt x="47" y="446"/>
                    </a:lnTo>
                    <a:lnTo>
                      <a:pt x="45" y="444"/>
                    </a:lnTo>
                    <a:lnTo>
                      <a:pt x="41" y="444"/>
                    </a:lnTo>
                    <a:lnTo>
                      <a:pt x="40" y="444"/>
                    </a:lnTo>
                    <a:lnTo>
                      <a:pt x="40" y="448"/>
                    </a:lnTo>
                    <a:lnTo>
                      <a:pt x="38" y="448"/>
                    </a:lnTo>
                    <a:lnTo>
                      <a:pt x="34" y="450"/>
                    </a:lnTo>
                    <a:lnTo>
                      <a:pt x="31" y="448"/>
                    </a:lnTo>
                    <a:lnTo>
                      <a:pt x="31" y="446"/>
                    </a:lnTo>
                    <a:lnTo>
                      <a:pt x="31" y="444"/>
                    </a:lnTo>
                    <a:lnTo>
                      <a:pt x="29" y="444"/>
                    </a:lnTo>
                    <a:lnTo>
                      <a:pt x="27" y="441"/>
                    </a:lnTo>
                    <a:lnTo>
                      <a:pt x="29" y="427"/>
                    </a:lnTo>
                    <a:lnTo>
                      <a:pt x="31" y="423"/>
                    </a:lnTo>
                    <a:lnTo>
                      <a:pt x="31" y="410"/>
                    </a:lnTo>
                    <a:lnTo>
                      <a:pt x="32" y="409"/>
                    </a:lnTo>
                    <a:lnTo>
                      <a:pt x="34" y="407"/>
                    </a:lnTo>
                    <a:lnTo>
                      <a:pt x="34" y="405"/>
                    </a:lnTo>
                    <a:lnTo>
                      <a:pt x="36" y="402"/>
                    </a:lnTo>
                    <a:lnTo>
                      <a:pt x="34" y="387"/>
                    </a:lnTo>
                    <a:lnTo>
                      <a:pt x="32" y="382"/>
                    </a:lnTo>
                    <a:lnTo>
                      <a:pt x="32" y="382"/>
                    </a:lnTo>
                    <a:lnTo>
                      <a:pt x="32" y="382"/>
                    </a:lnTo>
                    <a:lnTo>
                      <a:pt x="32" y="375"/>
                    </a:lnTo>
                    <a:lnTo>
                      <a:pt x="31" y="368"/>
                    </a:lnTo>
                    <a:lnTo>
                      <a:pt x="31" y="357"/>
                    </a:lnTo>
                    <a:lnTo>
                      <a:pt x="34" y="353"/>
                    </a:lnTo>
                    <a:lnTo>
                      <a:pt x="36" y="355"/>
                    </a:lnTo>
                    <a:lnTo>
                      <a:pt x="38" y="353"/>
                    </a:lnTo>
                    <a:lnTo>
                      <a:pt x="38" y="344"/>
                    </a:lnTo>
                    <a:lnTo>
                      <a:pt x="40" y="343"/>
                    </a:lnTo>
                    <a:lnTo>
                      <a:pt x="41" y="344"/>
                    </a:lnTo>
                    <a:lnTo>
                      <a:pt x="41" y="344"/>
                    </a:lnTo>
                    <a:lnTo>
                      <a:pt x="57" y="302"/>
                    </a:lnTo>
                    <a:lnTo>
                      <a:pt x="57" y="298"/>
                    </a:lnTo>
                    <a:lnTo>
                      <a:pt x="57" y="298"/>
                    </a:lnTo>
                    <a:lnTo>
                      <a:pt x="59" y="289"/>
                    </a:lnTo>
                    <a:lnTo>
                      <a:pt x="63" y="287"/>
                    </a:lnTo>
                    <a:lnTo>
                      <a:pt x="63" y="277"/>
                    </a:lnTo>
                    <a:lnTo>
                      <a:pt x="65" y="269"/>
                    </a:lnTo>
                    <a:lnTo>
                      <a:pt x="63" y="221"/>
                    </a:lnTo>
                    <a:lnTo>
                      <a:pt x="66" y="219"/>
                    </a:lnTo>
                    <a:lnTo>
                      <a:pt x="66" y="214"/>
                    </a:lnTo>
                    <a:lnTo>
                      <a:pt x="65" y="202"/>
                    </a:lnTo>
                    <a:lnTo>
                      <a:pt x="65" y="200"/>
                    </a:lnTo>
                    <a:lnTo>
                      <a:pt x="68" y="193"/>
                    </a:lnTo>
                    <a:lnTo>
                      <a:pt x="72" y="177"/>
                    </a:lnTo>
                    <a:lnTo>
                      <a:pt x="74" y="171"/>
                    </a:lnTo>
                    <a:lnTo>
                      <a:pt x="74" y="166"/>
                    </a:lnTo>
                    <a:lnTo>
                      <a:pt x="75" y="162"/>
                    </a:lnTo>
                    <a:lnTo>
                      <a:pt x="77" y="148"/>
                    </a:lnTo>
                    <a:lnTo>
                      <a:pt x="77" y="141"/>
                    </a:lnTo>
                    <a:lnTo>
                      <a:pt x="79" y="135"/>
                    </a:lnTo>
                    <a:lnTo>
                      <a:pt x="81" y="134"/>
                    </a:lnTo>
                    <a:lnTo>
                      <a:pt x="81" y="102"/>
                    </a:lnTo>
                    <a:lnTo>
                      <a:pt x="79" y="100"/>
                    </a:lnTo>
                    <a:lnTo>
                      <a:pt x="81" y="94"/>
                    </a:lnTo>
                    <a:lnTo>
                      <a:pt x="82" y="93"/>
                    </a:lnTo>
                    <a:lnTo>
                      <a:pt x="82" y="93"/>
                    </a:lnTo>
                    <a:lnTo>
                      <a:pt x="84" y="89"/>
                    </a:lnTo>
                    <a:lnTo>
                      <a:pt x="88" y="64"/>
                    </a:lnTo>
                    <a:lnTo>
                      <a:pt x="81" y="10"/>
                    </a:lnTo>
                    <a:lnTo>
                      <a:pt x="84" y="9"/>
                    </a:lnTo>
                    <a:lnTo>
                      <a:pt x="84" y="9"/>
                    </a:lnTo>
                    <a:lnTo>
                      <a:pt x="90" y="7"/>
                    </a:lnTo>
                    <a:lnTo>
                      <a:pt x="91" y="7"/>
                    </a:lnTo>
                    <a:lnTo>
                      <a:pt x="91" y="7"/>
                    </a:lnTo>
                    <a:lnTo>
                      <a:pt x="91" y="3"/>
                    </a:lnTo>
                    <a:lnTo>
                      <a:pt x="93" y="2"/>
                    </a:lnTo>
                    <a:lnTo>
                      <a:pt x="95" y="0"/>
                    </a:lnTo>
                    <a:lnTo>
                      <a:pt x="9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0" name="Freeform 3212">
                <a:extLst>
                  <a:ext uri="{FF2B5EF4-FFF2-40B4-BE49-F238E27FC236}">
                    <a16:creationId xmlns:a16="http://schemas.microsoft.com/office/drawing/2014/main" id="{A7BB194C-8659-EF49-9DDE-2CE54E04E29A}"/>
                  </a:ext>
                </a:extLst>
              </p:cNvPr>
              <p:cNvSpPr>
                <a:spLocks/>
              </p:cNvSpPr>
              <p:nvPr/>
            </p:nvSpPr>
            <p:spPr bwMode="auto">
              <a:xfrm>
                <a:off x="1487" y="2997"/>
                <a:ext cx="136" cy="737"/>
              </a:xfrm>
              <a:custGeom>
                <a:avLst/>
                <a:gdLst>
                  <a:gd name="T0" fmla="*/ 113 w 136"/>
                  <a:gd name="T1" fmla="*/ 32 h 737"/>
                  <a:gd name="T2" fmla="*/ 107 w 136"/>
                  <a:gd name="T3" fmla="*/ 44 h 737"/>
                  <a:gd name="T4" fmla="*/ 122 w 136"/>
                  <a:gd name="T5" fmla="*/ 89 h 737"/>
                  <a:gd name="T6" fmla="*/ 136 w 136"/>
                  <a:gd name="T7" fmla="*/ 93 h 737"/>
                  <a:gd name="T8" fmla="*/ 111 w 136"/>
                  <a:gd name="T9" fmla="*/ 162 h 737"/>
                  <a:gd name="T10" fmla="*/ 82 w 136"/>
                  <a:gd name="T11" fmla="*/ 235 h 737"/>
                  <a:gd name="T12" fmla="*/ 91 w 136"/>
                  <a:gd name="T13" fmla="*/ 294 h 737"/>
                  <a:gd name="T14" fmla="*/ 77 w 136"/>
                  <a:gd name="T15" fmla="*/ 337 h 737"/>
                  <a:gd name="T16" fmla="*/ 72 w 136"/>
                  <a:gd name="T17" fmla="*/ 385 h 737"/>
                  <a:gd name="T18" fmla="*/ 56 w 136"/>
                  <a:gd name="T19" fmla="*/ 475 h 737"/>
                  <a:gd name="T20" fmla="*/ 61 w 136"/>
                  <a:gd name="T21" fmla="*/ 507 h 737"/>
                  <a:gd name="T22" fmla="*/ 63 w 136"/>
                  <a:gd name="T23" fmla="*/ 519 h 737"/>
                  <a:gd name="T24" fmla="*/ 50 w 136"/>
                  <a:gd name="T25" fmla="*/ 591 h 737"/>
                  <a:gd name="T26" fmla="*/ 36 w 136"/>
                  <a:gd name="T27" fmla="*/ 653 h 737"/>
                  <a:gd name="T28" fmla="*/ 50 w 136"/>
                  <a:gd name="T29" fmla="*/ 655 h 737"/>
                  <a:gd name="T30" fmla="*/ 77 w 136"/>
                  <a:gd name="T31" fmla="*/ 691 h 737"/>
                  <a:gd name="T32" fmla="*/ 99 w 136"/>
                  <a:gd name="T33" fmla="*/ 698 h 737"/>
                  <a:gd name="T34" fmla="*/ 72 w 136"/>
                  <a:gd name="T35" fmla="*/ 737 h 737"/>
                  <a:gd name="T36" fmla="*/ 52 w 136"/>
                  <a:gd name="T37" fmla="*/ 725 h 737"/>
                  <a:gd name="T38" fmla="*/ 70 w 136"/>
                  <a:gd name="T39" fmla="*/ 718 h 737"/>
                  <a:gd name="T40" fmla="*/ 50 w 136"/>
                  <a:gd name="T41" fmla="*/ 703 h 737"/>
                  <a:gd name="T42" fmla="*/ 50 w 136"/>
                  <a:gd name="T43" fmla="*/ 687 h 737"/>
                  <a:gd name="T44" fmla="*/ 43 w 136"/>
                  <a:gd name="T45" fmla="*/ 684 h 737"/>
                  <a:gd name="T46" fmla="*/ 38 w 136"/>
                  <a:gd name="T47" fmla="*/ 691 h 737"/>
                  <a:gd name="T48" fmla="*/ 24 w 136"/>
                  <a:gd name="T49" fmla="*/ 660 h 737"/>
                  <a:gd name="T50" fmla="*/ 24 w 136"/>
                  <a:gd name="T51" fmla="*/ 653 h 737"/>
                  <a:gd name="T52" fmla="*/ 20 w 136"/>
                  <a:gd name="T53" fmla="*/ 639 h 737"/>
                  <a:gd name="T54" fmla="*/ 27 w 136"/>
                  <a:gd name="T55" fmla="*/ 627 h 737"/>
                  <a:gd name="T56" fmla="*/ 22 w 136"/>
                  <a:gd name="T57" fmla="*/ 607 h 737"/>
                  <a:gd name="T58" fmla="*/ 20 w 136"/>
                  <a:gd name="T59" fmla="*/ 602 h 737"/>
                  <a:gd name="T60" fmla="*/ 24 w 136"/>
                  <a:gd name="T61" fmla="*/ 591 h 737"/>
                  <a:gd name="T62" fmla="*/ 24 w 136"/>
                  <a:gd name="T63" fmla="*/ 582 h 737"/>
                  <a:gd name="T64" fmla="*/ 25 w 136"/>
                  <a:gd name="T65" fmla="*/ 566 h 737"/>
                  <a:gd name="T66" fmla="*/ 7 w 136"/>
                  <a:gd name="T67" fmla="*/ 557 h 737"/>
                  <a:gd name="T68" fmla="*/ 6 w 136"/>
                  <a:gd name="T69" fmla="*/ 553 h 737"/>
                  <a:gd name="T70" fmla="*/ 9 w 136"/>
                  <a:gd name="T71" fmla="*/ 543 h 737"/>
                  <a:gd name="T72" fmla="*/ 24 w 136"/>
                  <a:gd name="T73" fmla="*/ 546 h 737"/>
                  <a:gd name="T74" fmla="*/ 29 w 136"/>
                  <a:gd name="T75" fmla="*/ 555 h 737"/>
                  <a:gd name="T76" fmla="*/ 36 w 136"/>
                  <a:gd name="T77" fmla="*/ 541 h 737"/>
                  <a:gd name="T78" fmla="*/ 36 w 136"/>
                  <a:gd name="T79" fmla="*/ 534 h 737"/>
                  <a:gd name="T80" fmla="*/ 43 w 136"/>
                  <a:gd name="T81" fmla="*/ 532 h 737"/>
                  <a:gd name="T82" fmla="*/ 41 w 136"/>
                  <a:gd name="T83" fmla="*/ 521 h 737"/>
                  <a:gd name="T84" fmla="*/ 38 w 136"/>
                  <a:gd name="T85" fmla="*/ 503 h 737"/>
                  <a:gd name="T86" fmla="*/ 43 w 136"/>
                  <a:gd name="T87" fmla="*/ 491 h 737"/>
                  <a:gd name="T88" fmla="*/ 45 w 136"/>
                  <a:gd name="T89" fmla="*/ 469 h 737"/>
                  <a:gd name="T90" fmla="*/ 50 w 136"/>
                  <a:gd name="T91" fmla="*/ 455 h 737"/>
                  <a:gd name="T92" fmla="*/ 50 w 136"/>
                  <a:gd name="T93" fmla="*/ 448 h 737"/>
                  <a:gd name="T94" fmla="*/ 34 w 136"/>
                  <a:gd name="T95" fmla="*/ 450 h 737"/>
                  <a:gd name="T96" fmla="*/ 31 w 136"/>
                  <a:gd name="T97" fmla="*/ 410 h 737"/>
                  <a:gd name="T98" fmla="*/ 32 w 136"/>
                  <a:gd name="T99" fmla="*/ 382 h 737"/>
                  <a:gd name="T100" fmla="*/ 40 w 136"/>
                  <a:gd name="T101" fmla="*/ 343 h 737"/>
                  <a:gd name="T102" fmla="*/ 63 w 136"/>
                  <a:gd name="T103" fmla="*/ 277 h 737"/>
                  <a:gd name="T104" fmla="*/ 72 w 136"/>
                  <a:gd name="T105" fmla="*/ 177 h 737"/>
                  <a:gd name="T106" fmla="*/ 81 w 136"/>
                  <a:gd name="T107" fmla="*/ 102 h 737"/>
                  <a:gd name="T108" fmla="*/ 84 w 136"/>
                  <a:gd name="T109" fmla="*/ 9 h 737"/>
                  <a:gd name="T110" fmla="*/ 95 w 136"/>
                  <a:gd name="T111"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737">
                    <a:moveTo>
                      <a:pt x="95" y="0"/>
                    </a:moveTo>
                    <a:lnTo>
                      <a:pt x="97" y="0"/>
                    </a:lnTo>
                    <a:lnTo>
                      <a:pt x="99" y="3"/>
                    </a:lnTo>
                    <a:lnTo>
                      <a:pt x="100" y="5"/>
                    </a:lnTo>
                    <a:lnTo>
                      <a:pt x="102" y="7"/>
                    </a:lnTo>
                    <a:lnTo>
                      <a:pt x="104" y="21"/>
                    </a:lnTo>
                    <a:lnTo>
                      <a:pt x="113" y="28"/>
                    </a:lnTo>
                    <a:lnTo>
                      <a:pt x="113" y="32"/>
                    </a:lnTo>
                    <a:lnTo>
                      <a:pt x="111" y="32"/>
                    </a:lnTo>
                    <a:lnTo>
                      <a:pt x="111" y="35"/>
                    </a:lnTo>
                    <a:lnTo>
                      <a:pt x="111" y="35"/>
                    </a:lnTo>
                    <a:lnTo>
                      <a:pt x="111" y="37"/>
                    </a:lnTo>
                    <a:lnTo>
                      <a:pt x="111" y="37"/>
                    </a:lnTo>
                    <a:lnTo>
                      <a:pt x="109" y="39"/>
                    </a:lnTo>
                    <a:lnTo>
                      <a:pt x="109" y="39"/>
                    </a:lnTo>
                    <a:lnTo>
                      <a:pt x="107" y="44"/>
                    </a:lnTo>
                    <a:lnTo>
                      <a:pt x="109" y="46"/>
                    </a:lnTo>
                    <a:lnTo>
                      <a:pt x="111" y="46"/>
                    </a:lnTo>
                    <a:lnTo>
                      <a:pt x="111" y="52"/>
                    </a:lnTo>
                    <a:lnTo>
                      <a:pt x="113" y="53"/>
                    </a:lnTo>
                    <a:lnTo>
                      <a:pt x="116" y="55"/>
                    </a:lnTo>
                    <a:lnTo>
                      <a:pt x="116" y="62"/>
                    </a:lnTo>
                    <a:lnTo>
                      <a:pt x="118" y="66"/>
                    </a:lnTo>
                    <a:lnTo>
                      <a:pt x="122" y="89"/>
                    </a:lnTo>
                    <a:lnTo>
                      <a:pt x="124" y="91"/>
                    </a:lnTo>
                    <a:lnTo>
                      <a:pt x="129" y="91"/>
                    </a:lnTo>
                    <a:lnTo>
                      <a:pt x="131" y="89"/>
                    </a:lnTo>
                    <a:lnTo>
                      <a:pt x="134" y="89"/>
                    </a:lnTo>
                    <a:lnTo>
                      <a:pt x="134" y="91"/>
                    </a:lnTo>
                    <a:lnTo>
                      <a:pt x="134" y="91"/>
                    </a:lnTo>
                    <a:lnTo>
                      <a:pt x="134" y="91"/>
                    </a:lnTo>
                    <a:lnTo>
                      <a:pt x="136" y="93"/>
                    </a:lnTo>
                    <a:lnTo>
                      <a:pt x="132" y="109"/>
                    </a:lnTo>
                    <a:lnTo>
                      <a:pt x="115" y="118"/>
                    </a:lnTo>
                    <a:lnTo>
                      <a:pt x="115" y="128"/>
                    </a:lnTo>
                    <a:lnTo>
                      <a:pt x="113" y="130"/>
                    </a:lnTo>
                    <a:lnTo>
                      <a:pt x="113" y="130"/>
                    </a:lnTo>
                    <a:lnTo>
                      <a:pt x="116" y="159"/>
                    </a:lnTo>
                    <a:lnTo>
                      <a:pt x="116" y="160"/>
                    </a:lnTo>
                    <a:lnTo>
                      <a:pt x="111" y="162"/>
                    </a:lnTo>
                    <a:lnTo>
                      <a:pt x="106" y="168"/>
                    </a:lnTo>
                    <a:lnTo>
                      <a:pt x="104" y="175"/>
                    </a:lnTo>
                    <a:lnTo>
                      <a:pt x="97" y="182"/>
                    </a:lnTo>
                    <a:lnTo>
                      <a:pt x="90" y="221"/>
                    </a:lnTo>
                    <a:lnTo>
                      <a:pt x="88" y="223"/>
                    </a:lnTo>
                    <a:lnTo>
                      <a:pt x="88" y="225"/>
                    </a:lnTo>
                    <a:lnTo>
                      <a:pt x="86" y="228"/>
                    </a:lnTo>
                    <a:lnTo>
                      <a:pt x="82" y="235"/>
                    </a:lnTo>
                    <a:lnTo>
                      <a:pt x="82" y="237"/>
                    </a:lnTo>
                    <a:lnTo>
                      <a:pt x="81" y="248"/>
                    </a:lnTo>
                    <a:lnTo>
                      <a:pt x="82" y="252"/>
                    </a:lnTo>
                    <a:lnTo>
                      <a:pt x="82" y="260"/>
                    </a:lnTo>
                    <a:lnTo>
                      <a:pt x="88" y="269"/>
                    </a:lnTo>
                    <a:lnTo>
                      <a:pt x="88" y="275"/>
                    </a:lnTo>
                    <a:lnTo>
                      <a:pt x="90" y="278"/>
                    </a:lnTo>
                    <a:lnTo>
                      <a:pt x="91" y="294"/>
                    </a:lnTo>
                    <a:lnTo>
                      <a:pt x="86" y="303"/>
                    </a:lnTo>
                    <a:lnTo>
                      <a:pt x="84" y="312"/>
                    </a:lnTo>
                    <a:lnTo>
                      <a:pt x="84" y="314"/>
                    </a:lnTo>
                    <a:lnTo>
                      <a:pt x="81" y="316"/>
                    </a:lnTo>
                    <a:lnTo>
                      <a:pt x="82" y="332"/>
                    </a:lnTo>
                    <a:lnTo>
                      <a:pt x="79" y="334"/>
                    </a:lnTo>
                    <a:lnTo>
                      <a:pt x="79" y="335"/>
                    </a:lnTo>
                    <a:lnTo>
                      <a:pt x="77" y="337"/>
                    </a:lnTo>
                    <a:lnTo>
                      <a:pt x="77" y="337"/>
                    </a:lnTo>
                    <a:lnTo>
                      <a:pt x="75" y="337"/>
                    </a:lnTo>
                    <a:lnTo>
                      <a:pt x="74" y="339"/>
                    </a:lnTo>
                    <a:lnTo>
                      <a:pt x="72" y="341"/>
                    </a:lnTo>
                    <a:lnTo>
                      <a:pt x="72" y="375"/>
                    </a:lnTo>
                    <a:lnTo>
                      <a:pt x="72" y="378"/>
                    </a:lnTo>
                    <a:lnTo>
                      <a:pt x="72" y="382"/>
                    </a:lnTo>
                    <a:lnTo>
                      <a:pt x="72" y="385"/>
                    </a:lnTo>
                    <a:lnTo>
                      <a:pt x="68" y="389"/>
                    </a:lnTo>
                    <a:lnTo>
                      <a:pt x="57" y="439"/>
                    </a:lnTo>
                    <a:lnTo>
                      <a:pt x="59" y="444"/>
                    </a:lnTo>
                    <a:lnTo>
                      <a:pt x="61" y="446"/>
                    </a:lnTo>
                    <a:lnTo>
                      <a:pt x="61" y="448"/>
                    </a:lnTo>
                    <a:lnTo>
                      <a:pt x="61" y="453"/>
                    </a:lnTo>
                    <a:lnTo>
                      <a:pt x="57" y="459"/>
                    </a:lnTo>
                    <a:lnTo>
                      <a:pt x="56" y="475"/>
                    </a:lnTo>
                    <a:lnTo>
                      <a:pt x="57" y="477"/>
                    </a:lnTo>
                    <a:lnTo>
                      <a:pt x="57" y="478"/>
                    </a:lnTo>
                    <a:lnTo>
                      <a:pt x="57" y="489"/>
                    </a:lnTo>
                    <a:lnTo>
                      <a:pt x="59" y="493"/>
                    </a:lnTo>
                    <a:lnTo>
                      <a:pt x="61" y="496"/>
                    </a:lnTo>
                    <a:lnTo>
                      <a:pt x="59" y="505"/>
                    </a:lnTo>
                    <a:lnTo>
                      <a:pt x="59" y="507"/>
                    </a:lnTo>
                    <a:lnTo>
                      <a:pt x="61" y="507"/>
                    </a:lnTo>
                    <a:lnTo>
                      <a:pt x="66" y="507"/>
                    </a:lnTo>
                    <a:lnTo>
                      <a:pt x="68" y="510"/>
                    </a:lnTo>
                    <a:lnTo>
                      <a:pt x="68" y="512"/>
                    </a:lnTo>
                    <a:lnTo>
                      <a:pt x="68" y="516"/>
                    </a:lnTo>
                    <a:lnTo>
                      <a:pt x="59" y="514"/>
                    </a:lnTo>
                    <a:lnTo>
                      <a:pt x="57" y="516"/>
                    </a:lnTo>
                    <a:lnTo>
                      <a:pt x="59" y="518"/>
                    </a:lnTo>
                    <a:lnTo>
                      <a:pt x="63" y="519"/>
                    </a:lnTo>
                    <a:lnTo>
                      <a:pt x="66" y="523"/>
                    </a:lnTo>
                    <a:lnTo>
                      <a:pt x="66" y="527"/>
                    </a:lnTo>
                    <a:lnTo>
                      <a:pt x="63" y="530"/>
                    </a:lnTo>
                    <a:lnTo>
                      <a:pt x="63" y="559"/>
                    </a:lnTo>
                    <a:lnTo>
                      <a:pt x="50" y="584"/>
                    </a:lnTo>
                    <a:lnTo>
                      <a:pt x="50" y="589"/>
                    </a:lnTo>
                    <a:lnTo>
                      <a:pt x="50" y="589"/>
                    </a:lnTo>
                    <a:lnTo>
                      <a:pt x="50" y="591"/>
                    </a:lnTo>
                    <a:lnTo>
                      <a:pt x="50" y="593"/>
                    </a:lnTo>
                    <a:lnTo>
                      <a:pt x="52" y="596"/>
                    </a:lnTo>
                    <a:lnTo>
                      <a:pt x="52" y="598"/>
                    </a:lnTo>
                    <a:lnTo>
                      <a:pt x="50" y="600"/>
                    </a:lnTo>
                    <a:lnTo>
                      <a:pt x="49" y="612"/>
                    </a:lnTo>
                    <a:lnTo>
                      <a:pt x="41" y="623"/>
                    </a:lnTo>
                    <a:lnTo>
                      <a:pt x="40" y="625"/>
                    </a:lnTo>
                    <a:lnTo>
                      <a:pt x="36" y="653"/>
                    </a:lnTo>
                    <a:lnTo>
                      <a:pt x="36" y="653"/>
                    </a:lnTo>
                    <a:lnTo>
                      <a:pt x="38" y="659"/>
                    </a:lnTo>
                    <a:lnTo>
                      <a:pt x="38" y="660"/>
                    </a:lnTo>
                    <a:lnTo>
                      <a:pt x="40" y="659"/>
                    </a:lnTo>
                    <a:lnTo>
                      <a:pt x="40" y="657"/>
                    </a:lnTo>
                    <a:lnTo>
                      <a:pt x="43" y="655"/>
                    </a:lnTo>
                    <a:lnTo>
                      <a:pt x="49" y="657"/>
                    </a:lnTo>
                    <a:lnTo>
                      <a:pt x="50" y="655"/>
                    </a:lnTo>
                    <a:lnTo>
                      <a:pt x="50" y="655"/>
                    </a:lnTo>
                    <a:lnTo>
                      <a:pt x="50" y="655"/>
                    </a:lnTo>
                    <a:lnTo>
                      <a:pt x="52" y="655"/>
                    </a:lnTo>
                    <a:lnTo>
                      <a:pt x="52" y="684"/>
                    </a:lnTo>
                    <a:lnTo>
                      <a:pt x="56" y="689"/>
                    </a:lnTo>
                    <a:lnTo>
                      <a:pt x="59" y="691"/>
                    </a:lnTo>
                    <a:lnTo>
                      <a:pt x="77" y="691"/>
                    </a:lnTo>
                    <a:lnTo>
                      <a:pt x="77" y="691"/>
                    </a:lnTo>
                    <a:lnTo>
                      <a:pt x="93" y="691"/>
                    </a:lnTo>
                    <a:lnTo>
                      <a:pt x="116" y="698"/>
                    </a:lnTo>
                    <a:lnTo>
                      <a:pt x="116" y="698"/>
                    </a:lnTo>
                    <a:lnTo>
                      <a:pt x="115" y="698"/>
                    </a:lnTo>
                    <a:lnTo>
                      <a:pt x="107" y="698"/>
                    </a:lnTo>
                    <a:lnTo>
                      <a:pt x="104" y="696"/>
                    </a:lnTo>
                    <a:lnTo>
                      <a:pt x="102" y="694"/>
                    </a:lnTo>
                    <a:lnTo>
                      <a:pt x="99" y="698"/>
                    </a:lnTo>
                    <a:lnTo>
                      <a:pt x="97" y="702"/>
                    </a:lnTo>
                    <a:lnTo>
                      <a:pt x="91" y="702"/>
                    </a:lnTo>
                    <a:lnTo>
                      <a:pt x="84" y="707"/>
                    </a:lnTo>
                    <a:lnTo>
                      <a:pt x="82" y="707"/>
                    </a:lnTo>
                    <a:lnTo>
                      <a:pt x="81" y="707"/>
                    </a:lnTo>
                    <a:lnTo>
                      <a:pt x="75" y="709"/>
                    </a:lnTo>
                    <a:lnTo>
                      <a:pt x="74" y="735"/>
                    </a:lnTo>
                    <a:lnTo>
                      <a:pt x="72" y="737"/>
                    </a:lnTo>
                    <a:lnTo>
                      <a:pt x="72" y="737"/>
                    </a:lnTo>
                    <a:lnTo>
                      <a:pt x="70" y="737"/>
                    </a:lnTo>
                    <a:lnTo>
                      <a:pt x="66" y="735"/>
                    </a:lnTo>
                    <a:lnTo>
                      <a:pt x="63" y="735"/>
                    </a:lnTo>
                    <a:lnTo>
                      <a:pt x="57" y="734"/>
                    </a:lnTo>
                    <a:lnTo>
                      <a:pt x="54" y="730"/>
                    </a:lnTo>
                    <a:lnTo>
                      <a:pt x="52" y="727"/>
                    </a:lnTo>
                    <a:lnTo>
                      <a:pt x="52" y="725"/>
                    </a:lnTo>
                    <a:lnTo>
                      <a:pt x="56" y="723"/>
                    </a:lnTo>
                    <a:lnTo>
                      <a:pt x="56" y="725"/>
                    </a:lnTo>
                    <a:lnTo>
                      <a:pt x="56" y="727"/>
                    </a:lnTo>
                    <a:lnTo>
                      <a:pt x="57" y="727"/>
                    </a:lnTo>
                    <a:lnTo>
                      <a:pt x="59" y="723"/>
                    </a:lnTo>
                    <a:lnTo>
                      <a:pt x="61" y="723"/>
                    </a:lnTo>
                    <a:lnTo>
                      <a:pt x="65" y="721"/>
                    </a:lnTo>
                    <a:lnTo>
                      <a:pt x="70" y="718"/>
                    </a:lnTo>
                    <a:lnTo>
                      <a:pt x="72" y="712"/>
                    </a:lnTo>
                    <a:lnTo>
                      <a:pt x="68" y="710"/>
                    </a:lnTo>
                    <a:lnTo>
                      <a:pt x="65" y="705"/>
                    </a:lnTo>
                    <a:lnTo>
                      <a:pt x="56" y="703"/>
                    </a:lnTo>
                    <a:lnTo>
                      <a:pt x="52" y="705"/>
                    </a:lnTo>
                    <a:lnTo>
                      <a:pt x="50" y="707"/>
                    </a:lnTo>
                    <a:lnTo>
                      <a:pt x="50" y="705"/>
                    </a:lnTo>
                    <a:lnTo>
                      <a:pt x="50" y="703"/>
                    </a:lnTo>
                    <a:lnTo>
                      <a:pt x="45" y="703"/>
                    </a:lnTo>
                    <a:lnTo>
                      <a:pt x="45" y="702"/>
                    </a:lnTo>
                    <a:lnTo>
                      <a:pt x="47" y="702"/>
                    </a:lnTo>
                    <a:lnTo>
                      <a:pt x="50" y="700"/>
                    </a:lnTo>
                    <a:lnTo>
                      <a:pt x="50" y="696"/>
                    </a:lnTo>
                    <a:lnTo>
                      <a:pt x="50" y="693"/>
                    </a:lnTo>
                    <a:lnTo>
                      <a:pt x="47" y="689"/>
                    </a:lnTo>
                    <a:lnTo>
                      <a:pt x="50" y="687"/>
                    </a:lnTo>
                    <a:lnTo>
                      <a:pt x="50" y="684"/>
                    </a:lnTo>
                    <a:lnTo>
                      <a:pt x="43" y="677"/>
                    </a:lnTo>
                    <a:lnTo>
                      <a:pt x="40" y="675"/>
                    </a:lnTo>
                    <a:lnTo>
                      <a:pt x="38" y="675"/>
                    </a:lnTo>
                    <a:lnTo>
                      <a:pt x="47" y="682"/>
                    </a:lnTo>
                    <a:lnTo>
                      <a:pt x="47" y="684"/>
                    </a:lnTo>
                    <a:lnTo>
                      <a:pt x="45" y="684"/>
                    </a:lnTo>
                    <a:lnTo>
                      <a:pt x="43" y="684"/>
                    </a:lnTo>
                    <a:lnTo>
                      <a:pt x="41" y="680"/>
                    </a:lnTo>
                    <a:lnTo>
                      <a:pt x="40" y="682"/>
                    </a:lnTo>
                    <a:lnTo>
                      <a:pt x="41" y="685"/>
                    </a:lnTo>
                    <a:lnTo>
                      <a:pt x="41" y="687"/>
                    </a:lnTo>
                    <a:lnTo>
                      <a:pt x="40" y="689"/>
                    </a:lnTo>
                    <a:lnTo>
                      <a:pt x="36" y="678"/>
                    </a:lnTo>
                    <a:lnTo>
                      <a:pt x="38" y="684"/>
                    </a:lnTo>
                    <a:lnTo>
                      <a:pt x="38" y="691"/>
                    </a:lnTo>
                    <a:lnTo>
                      <a:pt x="36" y="691"/>
                    </a:lnTo>
                    <a:lnTo>
                      <a:pt x="34" y="689"/>
                    </a:lnTo>
                    <a:lnTo>
                      <a:pt x="32" y="687"/>
                    </a:lnTo>
                    <a:lnTo>
                      <a:pt x="34" y="680"/>
                    </a:lnTo>
                    <a:lnTo>
                      <a:pt x="31" y="675"/>
                    </a:lnTo>
                    <a:lnTo>
                      <a:pt x="24" y="666"/>
                    </a:lnTo>
                    <a:lnTo>
                      <a:pt x="24" y="662"/>
                    </a:lnTo>
                    <a:lnTo>
                      <a:pt x="24" y="660"/>
                    </a:lnTo>
                    <a:lnTo>
                      <a:pt x="27" y="660"/>
                    </a:lnTo>
                    <a:lnTo>
                      <a:pt x="31" y="660"/>
                    </a:lnTo>
                    <a:lnTo>
                      <a:pt x="31" y="657"/>
                    </a:lnTo>
                    <a:lnTo>
                      <a:pt x="29" y="655"/>
                    </a:lnTo>
                    <a:lnTo>
                      <a:pt x="29" y="657"/>
                    </a:lnTo>
                    <a:lnTo>
                      <a:pt x="27" y="657"/>
                    </a:lnTo>
                    <a:lnTo>
                      <a:pt x="25" y="655"/>
                    </a:lnTo>
                    <a:lnTo>
                      <a:pt x="24" y="653"/>
                    </a:lnTo>
                    <a:lnTo>
                      <a:pt x="25" y="652"/>
                    </a:lnTo>
                    <a:lnTo>
                      <a:pt x="27" y="652"/>
                    </a:lnTo>
                    <a:lnTo>
                      <a:pt x="25" y="650"/>
                    </a:lnTo>
                    <a:lnTo>
                      <a:pt x="22" y="648"/>
                    </a:lnTo>
                    <a:lnTo>
                      <a:pt x="20" y="648"/>
                    </a:lnTo>
                    <a:lnTo>
                      <a:pt x="18" y="646"/>
                    </a:lnTo>
                    <a:lnTo>
                      <a:pt x="16" y="643"/>
                    </a:lnTo>
                    <a:lnTo>
                      <a:pt x="20" y="639"/>
                    </a:lnTo>
                    <a:lnTo>
                      <a:pt x="22" y="634"/>
                    </a:lnTo>
                    <a:lnTo>
                      <a:pt x="22" y="632"/>
                    </a:lnTo>
                    <a:lnTo>
                      <a:pt x="22" y="630"/>
                    </a:lnTo>
                    <a:lnTo>
                      <a:pt x="25" y="628"/>
                    </a:lnTo>
                    <a:lnTo>
                      <a:pt x="27" y="628"/>
                    </a:lnTo>
                    <a:lnTo>
                      <a:pt x="29" y="628"/>
                    </a:lnTo>
                    <a:lnTo>
                      <a:pt x="29" y="628"/>
                    </a:lnTo>
                    <a:lnTo>
                      <a:pt x="27" y="627"/>
                    </a:lnTo>
                    <a:lnTo>
                      <a:pt x="27" y="625"/>
                    </a:lnTo>
                    <a:lnTo>
                      <a:pt x="29" y="616"/>
                    </a:lnTo>
                    <a:lnTo>
                      <a:pt x="27" y="618"/>
                    </a:lnTo>
                    <a:lnTo>
                      <a:pt x="25" y="619"/>
                    </a:lnTo>
                    <a:lnTo>
                      <a:pt x="24" y="625"/>
                    </a:lnTo>
                    <a:lnTo>
                      <a:pt x="22" y="625"/>
                    </a:lnTo>
                    <a:lnTo>
                      <a:pt x="20" y="609"/>
                    </a:lnTo>
                    <a:lnTo>
                      <a:pt x="22" y="607"/>
                    </a:lnTo>
                    <a:lnTo>
                      <a:pt x="24" y="607"/>
                    </a:lnTo>
                    <a:lnTo>
                      <a:pt x="22" y="605"/>
                    </a:lnTo>
                    <a:lnTo>
                      <a:pt x="22" y="602"/>
                    </a:lnTo>
                    <a:lnTo>
                      <a:pt x="27" y="602"/>
                    </a:lnTo>
                    <a:lnTo>
                      <a:pt x="29" y="603"/>
                    </a:lnTo>
                    <a:lnTo>
                      <a:pt x="27" y="598"/>
                    </a:lnTo>
                    <a:lnTo>
                      <a:pt x="27" y="600"/>
                    </a:lnTo>
                    <a:lnTo>
                      <a:pt x="20" y="602"/>
                    </a:lnTo>
                    <a:lnTo>
                      <a:pt x="20" y="600"/>
                    </a:lnTo>
                    <a:lnTo>
                      <a:pt x="18" y="596"/>
                    </a:lnTo>
                    <a:lnTo>
                      <a:pt x="18" y="594"/>
                    </a:lnTo>
                    <a:lnTo>
                      <a:pt x="18" y="589"/>
                    </a:lnTo>
                    <a:lnTo>
                      <a:pt x="20" y="589"/>
                    </a:lnTo>
                    <a:lnTo>
                      <a:pt x="24" y="594"/>
                    </a:lnTo>
                    <a:lnTo>
                      <a:pt x="22" y="591"/>
                    </a:lnTo>
                    <a:lnTo>
                      <a:pt x="24" y="591"/>
                    </a:lnTo>
                    <a:lnTo>
                      <a:pt x="29" y="591"/>
                    </a:lnTo>
                    <a:lnTo>
                      <a:pt x="34" y="594"/>
                    </a:lnTo>
                    <a:lnTo>
                      <a:pt x="36" y="594"/>
                    </a:lnTo>
                    <a:lnTo>
                      <a:pt x="32" y="593"/>
                    </a:lnTo>
                    <a:lnTo>
                      <a:pt x="29" y="582"/>
                    </a:lnTo>
                    <a:lnTo>
                      <a:pt x="29" y="584"/>
                    </a:lnTo>
                    <a:lnTo>
                      <a:pt x="24" y="584"/>
                    </a:lnTo>
                    <a:lnTo>
                      <a:pt x="24" y="582"/>
                    </a:lnTo>
                    <a:lnTo>
                      <a:pt x="24" y="582"/>
                    </a:lnTo>
                    <a:lnTo>
                      <a:pt x="25" y="580"/>
                    </a:lnTo>
                    <a:lnTo>
                      <a:pt x="18" y="577"/>
                    </a:lnTo>
                    <a:lnTo>
                      <a:pt x="18" y="577"/>
                    </a:lnTo>
                    <a:lnTo>
                      <a:pt x="20" y="573"/>
                    </a:lnTo>
                    <a:lnTo>
                      <a:pt x="25" y="571"/>
                    </a:lnTo>
                    <a:lnTo>
                      <a:pt x="24" y="569"/>
                    </a:lnTo>
                    <a:lnTo>
                      <a:pt x="25" y="566"/>
                    </a:lnTo>
                    <a:lnTo>
                      <a:pt x="25" y="566"/>
                    </a:lnTo>
                    <a:lnTo>
                      <a:pt x="24" y="562"/>
                    </a:lnTo>
                    <a:lnTo>
                      <a:pt x="20" y="559"/>
                    </a:lnTo>
                    <a:lnTo>
                      <a:pt x="18" y="560"/>
                    </a:lnTo>
                    <a:lnTo>
                      <a:pt x="16" y="562"/>
                    </a:lnTo>
                    <a:lnTo>
                      <a:pt x="15" y="562"/>
                    </a:lnTo>
                    <a:lnTo>
                      <a:pt x="11" y="560"/>
                    </a:lnTo>
                    <a:lnTo>
                      <a:pt x="7" y="557"/>
                    </a:lnTo>
                    <a:lnTo>
                      <a:pt x="2" y="559"/>
                    </a:lnTo>
                    <a:lnTo>
                      <a:pt x="4" y="560"/>
                    </a:lnTo>
                    <a:lnTo>
                      <a:pt x="4" y="562"/>
                    </a:lnTo>
                    <a:lnTo>
                      <a:pt x="4" y="566"/>
                    </a:lnTo>
                    <a:lnTo>
                      <a:pt x="0" y="564"/>
                    </a:lnTo>
                    <a:lnTo>
                      <a:pt x="0" y="562"/>
                    </a:lnTo>
                    <a:lnTo>
                      <a:pt x="2" y="555"/>
                    </a:lnTo>
                    <a:lnTo>
                      <a:pt x="6" y="553"/>
                    </a:lnTo>
                    <a:lnTo>
                      <a:pt x="9" y="550"/>
                    </a:lnTo>
                    <a:lnTo>
                      <a:pt x="11" y="550"/>
                    </a:lnTo>
                    <a:lnTo>
                      <a:pt x="13" y="548"/>
                    </a:lnTo>
                    <a:lnTo>
                      <a:pt x="13" y="546"/>
                    </a:lnTo>
                    <a:lnTo>
                      <a:pt x="13" y="544"/>
                    </a:lnTo>
                    <a:lnTo>
                      <a:pt x="11" y="546"/>
                    </a:lnTo>
                    <a:lnTo>
                      <a:pt x="9" y="544"/>
                    </a:lnTo>
                    <a:lnTo>
                      <a:pt x="9" y="543"/>
                    </a:lnTo>
                    <a:lnTo>
                      <a:pt x="9" y="541"/>
                    </a:lnTo>
                    <a:lnTo>
                      <a:pt x="15" y="539"/>
                    </a:lnTo>
                    <a:lnTo>
                      <a:pt x="16" y="541"/>
                    </a:lnTo>
                    <a:lnTo>
                      <a:pt x="18" y="541"/>
                    </a:lnTo>
                    <a:lnTo>
                      <a:pt x="20" y="539"/>
                    </a:lnTo>
                    <a:lnTo>
                      <a:pt x="24" y="543"/>
                    </a:lnTo>
                    <a:lnTo>
                      <a:pt x="24" y="544"/>
                    </a:lnTo>
                    <a:lnTo>
                      <a:pt x="24" y="546"/>
                    </a:lnTo>
                    <a:lnTo>
                      <a:pt x="25" y="544"/>
                    </a:lnTo>
                    <a:lnTo>
                      <a:pt x="25" y="546"/>
                    </a:lnTo>
                    <a:lnTo>
                      <a:pt x="22" y="550"/>
                    </a:lnTo>
                    <a:lnTo>
                      <a:pt x="24" y="553"/>
                    </a:lnTo>
                    <a:lnTo>
                      <a:pt x="25" y="553"/>
                    </a:lnTo>
                    <a:lnTo>
                      <a:pt x="27" y="550"/>
                    </a:lnTo>
                    <a:lnTo>
                      <a:pt x="29" y="548"/>
                    </a:lnTo>
                    <a:lnTo>
                      <a:pt x="29" y="555"/>
                    </a:lnTo>
                    <a:lnTo>
                      <a:pt x="29" y="555"/>
                    </a:lnTo>
                    <a:lnTo>
                      <a:pt x="31" y="553"/>
                    </a:lnTo>
                    <a:lnTo>
                      <a:pt x="32" y="550"/>
                    </a:lnTo>
                    <a:lnTo>
                      <a:pt x="34" y="548"/>
                    </a:lnTo>
                    <a:lnTo>
                      <a:pt x="34" y="548"/>
                    </a:lnTo>
                    <a:lnTo>
                      <a:pt x="38" y="541"/>
                    </a:lnTo>
                    <a:lnTo>
                      <a:pt x="38" y="539"/>
                    </a:lnTo>
                    <a:lnTo>
                      <a:pt x="36" y="541"/>
                    </a:lnTo>
                    <a:lnTo>
                      <a:pt x="32" y="548"/>
                    </a:lnTo>
                    <a:lnTo>
                      <a:pt x="32" y="541"/>
                    </a:lnTo>
                    <a:lnTo>
                      <a:pt x="34" y="539"/>
                    </a:lnTo>
                    <a:lnTo>
                      <a:pt x="34" y="539"/>
                    </a:lnTo>
                    <a:lnTo>
                      <a:pt x="38" y="537"/>
                    </a:lnTo>
                    <a:lnTo>
                      <a:pt x="36" y="537"/>
                    </a:lnTo>
                    <a:lnTo>
                      <a:pt x="36" y="535"/>
                    </a:lnTo>
                    <a:lnTo>
                      <a:pt x="36" y="534"/>
                    </a:lnTo>
                    <a:lnTo>
                      <a:pt x="40" y="534"/>
                    </a:lnTo>
                    <a:lnTo>
                      <a:pt x="40" y="532"/>
                    </a:lnTo>
                    <a:lnTo>
                      <a:pt x="36" y="532"/>
                    </a:lnTo>
                    <a:lnTo>
                      <a:pt x="32" y="534"/>
                    </a:lnTo>
                    <a:lnTo>
                      <a:pt x="34" y="532"/>
                    </a:lnTo>
                    <a:lnTo>
                      <a:pt x="36" y="528"/>
                    </a:lnTo>
                    <a:lnTo>
                      <a:pt x="38" y="528"/>
                    </a:lnTo>
                    <a:lnTo>
                      <a:pt x="43" y="532"/>
                    </a:lnTo>
                    <a:lnTo>
                      <a:pt x="45" y="532"/>
                    </a:lnTo>
                    <a:lnTo>
                      <a:pt x="45" y="528"/>
                    </a:lnTo>
                    <a:lnTo>
                      <a:pt x="41" y="528"/>
                    </a:lnTo>
                    <a:lnTo>
                      <a:pt x="38" y="527"/>
                    </a:lnTo>
                    <a:lnTo>
                      <a:pt x="36" y="527"/>
                    </a:lnTo>
                    <a:lnTo>
                      <a:pt x="36" y="521"/>
                    </a:lnTo>
                    <a:lnTo>
                      <a:pt x="38" y="521"/>
                    </a:lnTo>
                    <a:lnTo>
                      <a:pt x="41" y="521"/>
                    </a:lnTo>
                    <a:lnTo>
                      <a:pt x="43" y="519"/>
                    </a:lnTo>
                    <a:lnTo>
                      <a:pt x="47" y="516"/>
                    </a:lnTo>
                    <a:lnTo>
                      <a:pt x="47" y="514"/>
                    </a:lnTo>
                    <a:lnTo>
                      <a:pt x="47" y="510"/>
                    </a:lnTo>
                    <a:lnTo>
                      <a:pt x="45" y="507"/>
                    </a:lnTo>
                    <a:lnTo>
                      <a:pt x="43" y="507"/>
                    </a:lnTo>
                    <a:lnTo>
                      <a:pt x="41" y="503"/>
                    </a:lnTo>
                    <a:lnTo>
                      <a:pt x="38" y="503"/>
                    </a:lnTo>
                    <a:lnTo>
                      <a:pt x="38" y="502"/>
                    </a:lnTo>
                    <a:lnTo>
                      <a:pt x="38" y="502"/>
                    </a:lnTo>
                    <a:lnTo>
                      <a:pt x="38" y="502"/>
                    </a:lnTo>
                    <a:lnTo>
                      <a:pt x="38" y="500"/>
                    </a:lnTo>
                    <a:lnTo>
                      <a:pt x="40" y="498"/>
                    </a:lnTo>
                    <a:lnTo>
                      <a:pt x="41" y="494"/>
                    </a:lnTo>
                    <a:lnTo>
                      <a:pt x="43" y="493"/>
                    </a:lnTo>
                    <a:lnTo>
                      <a:pt x="43" y="491"/>
                    </a:lnTo>
                    <a:lnTo>
                      <a:pt x="43" y="489"/>
                    </a:lnTo>
                    <a:lnTo>
                      <a:pt x="41" y="487"/>
                    </a:lnTo>
                    <a:lnTo>
                      <a:pt x="41" y="485"/>
                    </a:lnTo>
                    <a:lnTo>
                      <a:pt x="41" y="484"/>
                    </a:lnTo>
                    <a:lnTo>
                      <a:pt x="41" y="482"/>
                    </a:lnTo>
                    <a:lnTo>
                      <a:pt x="43" y="482"/>
                    </a:lnTo>
                    <a:lnTo>
                      <a:pt x="45" y="477"/>
                    </a:lnTo>
                    <a:lnTo>
                      <a:pt x="45" y="469"/>
                    </a:lnTo>
                    <a:lnTo>
                      <a:pt x="47" y="466"/>
                    </a:lnTo>
                    <a:lnTo>
                      <a:pt x="49" y="468"/>
                    </a:lnTo>
                    <a:lnTo>
                      <a:pt x="47" y="466"/>
                    </a:lnTo>
                    <a:lnTo>
                      <a:pt x="45" y="462"/>
                    </a:lnTo>
                    <a:lnTo>
                      <a:pt x="47" y="460"/>
                    </a:lnTo>
                    <a:lnTo>
                      <a:pt x="49" y="460"/>
                    </a:lnTo>
                    <a:lnTo>
                      <a:pt x="50" y="464"/>
                    </a:lnTo>
                    <a:lnTo>
                      <a:pt x="50" y="455"/>
                    </a:lnTo>
                    <a:lnTo>
                      <a:pt x="49" y="455"/>
                    </a:lnTo>
                    <a:lnTo>
                      <a:pt x="45" y="453"/>
                    </a:lnTo>
                    <a:lnTo>
                      <a:pt x="47" y="452"/>
                    </a:lnTo>
                    <a:lnTo>
                      <a:pt x="49" y="450"/>
                    </a:lnTo>
                    <a:lnTo>
                      <a:pt x="50" y="448"/>
                    </a:lnTo>
                    <a:lnTo>
                      <a:pt x="52" y="446"/>
                    </a:lnTo>
                    <a:lnTo>
                      <a:pt x="52" y="446"/>
                    </a:lnTo>
                    <a:lnTo>
                      <a:pt x="50" y="448"/>
                    </a:lnTo>
                    <a:lnTo>
                      <a:pt x="49" y="448"/>
                    </a:lnTo>
                    <a:lnTo>
                      <a:pt x="47" y="446"/>
                    </a:lnTo>
                    <a:lnTo>
                      <a:pt x="45" y="444"/>
                    </a:lnTo>
                    <a:lnTo>
                      <a:pt x="41" y="444"/>
                    </a:lnTo>
                    <a:lnTo>
                      <a:pt x="40" y="444"/>
                    </a:lnTo>
                    <a:lnTo>
                      <a:pt x="40" y="448"/>
                    </a:lnTo>
                    <a:lnTo>
                      <a:pt x="38" y="448"/>
                    </a:lnTo>
                    <a:lnTo>
                      <a:pt x="34" y="450"/>
                    </a:lnTo>
                    <a:lnTo>
                      <a:pt x="31" y="448"/>
                    </a:lnTo>
                    <a:lnTo>
                      <a:pt x="31" y="446"/>
                    </a:lnTo>
                    <a:lnTo>
                      <a:pt x="31" y="444"/>
                    </a:lnTo>
                    <a:lnTo>
                      <a:pt x="29" y="444"/>
                    </a:lnTo>
                    <a:lnTo>
                      <a:pt x="27" y="441"/>
                    </a:lnTo>
                    <a:lnTo>
                      <a:pt x="29" y="427"/>
                    </a:lnTo>
                    <a:lnTo>
                      <a:pt x="31" y="423"/>
                    </a:lnTo>
                    <a:lnTo>
                      <a:pt x="31" y="410"/>
                    </a:lnTo>
                    <a:lnTo>
                      <a:pt x="32" y="409"/>
                    </a:lnTo>
                    <a:lnTo>
                      <a:pt x="34" y="407"/>
                    </a:lnTo>
                    <a:lnTo>
                      <a:pt x="34" y="405"/>
                    </a:lnTo>
                    <a:lnTo>
                      <a:pt x="36" y="402"/>
                    </a:lnTo>
                    <a:lnTo>
                      <a:pt x="34" y="387"/>
                    </a:lnTo>
                    <a:lnTo>
                      <a:pt x="32" y="382"/>
                    </a:lnTo>
                    <a:lnTo>
                      <a:pt x="32" y="382"/>
                    </a:lnTo>
                    <a:lnTo>
                      <a:pt x="32" y="382"/>
                    </a:lnTo>
                    <a:lnTo>
                      <a:pt x="32" y="375"/>
                    </a:lnTo>
                    <a:lnTo>
                      <a:pt x="31" y="368"/>
                    </a:lnTo>
                    <a:lnTo>
                      <a:pt x="31" y="357"/>
                    </a:lnTo>
                    <a:lnTo>
                      <a:pt x="34" y="353"/>
                    </a:lnTo>
                    <a:lnTo>
                      <a:pt x="36" y="355"/>
                    </a:lnTo>
                    <a:lnTo>
                      <a:pt x="38" y="353"/>
                    </a:lnTo>
                    <a:lnTo>
                      <a:pt x="38" y="344"/>
                    </a:lnTo>
                    <a:lnTo>
                      <a:pt x="40" y="343"/>
                    </a:lnTo>
                    <a:lnTo>
                      <a:pt x="41" y="344"/>
                    </a:lnTo>
                    <a:lnTo>
                      <a:pt x="41" y="344"/>
                    </a:lnTo>
                    <a:lnTo>
                      <a:pt x="57" y="302"/>
                    </a:lnTo>
                    <a:lnTo>
                      <a:pt x="57" y="298"/>
                    </a:lnTo>
                    <a:lnTo>
                      <a:pt x="57" y="298"/>
                    </a:lnTo>
                    <a:lnTo>
                      <a:pt x="59" y="289"/>
                    </a:lnTo>
                    <a:lnTo>
                      <a:pt x="63" y="287"/>
                    </a:lnTo>
                    <a:lnTo>
                      <a:pt x="63" y="277"/>
                    </a:lnTo>
                    <a:lnTo>
                      <a:pt x="65" y="269"/>
                    </a:lnTo>
                    <a:lnTo>
                      <a:pt x="63" y="221"/>
                    </a:lnTo>
                    <a:lnTo>
                      <a:pt x="66" y="219"/>
                    </a:lnTo>
                    <a:lnTo>
                      <a:pt x="66" y="214"/>
                    </a:lnTo>
                    <a:lnTo>
                      <a:pt x="65" y="202"/>
                    </a:lnTo>
                    <a:lnTo>
                      <a:pt x="65" y="200"/>
                    </a:lnTo>
                    <a:lnTo>
                      <a:pt x="68" y="193"/>
                    </a:lnTo>
                    <a:lnTo>
                      <a:pt x="72" y="177"/>
                    </a:lnTo>
                    <a:lnTo>
                      <a:pt x="74" y="171"/>
                    </a:lnTo>
                    <a:lnTo>
                      <a:pt x="74" y="166"/>
                    </a:lnTo>
                    <a:lnTo>
                      <a:pt x="75" y="162"/>
                    </a:lnTo>
                    <a:lnTo>
                      <a:pt x="77" y="148"/>
                    </a:lnTo>
                    <a:lnTo>
                      <a:pt x="77" y="141"/>
                    </a:lnTo>
                    <a:lnTo>
                      <a:pt x="79" y="135"/>
                    </a:lnTo>
                    <a:lnTo>
                      <a:pt x="81" y="134"/>
                    </a:lnTo>
                    <a:lnTo>
                      <a:pt x="81" y="102"/>
                    </a:lnTo>
                    <a:lnTo>
                      <a:pt x="79" y="100"/>
                    </a:lnTo>
                    <a:lnTo>
                      <a:pt x="81" y="94"/>
                    </a:lnTo>
                    <a:lnTo>
                      <a:pt x="82" y="93"/>
                    </a:lnTo>
                    <a:lnTo>
                      <a:pt x="82" y="93"/>
                    </a:lnTo>
                    <a:lnTo>
                      <a:pt x="84" y="89"/>
                    </a:lnTo>
                    <a:lnTo>
                      <a:pt x="88" y="64"/>
                    </a:lnTo>
                    <a:lnTo>
                      <a:pt x="81" y="10"/>
                    </a:lnTo>
                    <a:lnTo>
                      <a:pt x="84" y="9"/>
                    </a:lnTo>
                    <a:lnTo>
                      <a:pt x="84" y="9"/>
                    </a:lnTo>
                    <a:lnTo>
                      <a:pt x="90" y="7"/>
                    </a:lnTo>
                    <a:lnTo>
                      <a:pt x="91" y="7"/>
                    </a:lnTo>
                    <a:lnTo>
                      <a:pt x="91" y="7"/>
                    </a:lnTo>
                    <a:lnTo>
                      <a:pt x="91" y="3"/>
                    </a:lnTo>
                    <a:lnTo>
                      <a:pt x="93" y="2"/>
                    </a:lnTo>
                    <a:lnTo>
                      <a:pt x="95" y="0"/>
                    </a:lnTo>
                    <a:lnTo>
                      <a:pt x="9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1" name="Freeform 3213">
                <a:extLst>
                  <a:ext uri="{FF2B5EF4-FFF2-40B4-BE49-F238E27FC236}">
                    <a16:creationId xmlns:a16="http://schemas.microsoft.com/office/drawing/2014/main" id="{9B697AA5-4170-1147-B9EE-B7F8CEDCA655}"/>
                  </a:ext>
                </a:extLst>
              </p:cNvPr>
              <p:cNvSpPr>
                <a:spLocks/>
              </p:cNvSpPr>
              <p:nvPr/>
            </p:nvSpPr>
            <p:spPr bwMode="auto">
              <a:xfrm>
                <a:off x="1555" y="3699"/>
                <a:ext cx="45" cy="67"/>
              </a:xfrm>
              <a:custGeom>
                <a:avLst/>
                <a:gdLst>
                  <a:gd name="T0" fmla="*/ 41 w 45"/>
                  <a:gd name="T1" fmla="*/ 64 h 67"/>
                  <a:gd name="T2" fmla="*/ 39 w 45"/>
                  <a:gd name="T3" fmla="*/ 66 h 67"/>
                  <a:gd name="T4" fmla="*/ 32 w 45"/>
                  <a:gd name="T5" fmla="*/ 64 h 67"/>
                  <a:gd name="T6" fmla="*/ 22 w 45"/>
                  <a:gd name="T7" fmla="*/ 64 h 67"/>
                  <a:gd name="T8" fmla="*/ 11 w 45"/>
                  <a:gd name="T9" fmla="*/ 62 h 67"/>
                  <a:gd name="T10" fmla="*/ 7 w 45"/>
                  <a:gd name="T11" fmla="*/ 62 h 67"/>
                  <a:gd name="T12" fmla="*/ 9 w 45"/>
                  <a:gd name="T13" fmla="*/ 60 h 67"/>
                  <a:gd name="T14" fmla="*/ 7 w 45"/>
                  <a:gd name="T15" fmla="*/ 60 h 67"/>
                  <a:gd name="T16" fmla="*/ 4 w 45"/>
                  <a:gd name="T17" fmla="*/ 57 h 67"/>
                  <a:gd name="T18" fmla="*/ 0 w 45"/>
                  <a:gd name="T19" fmla="*/ 58 h 67"/>
                  <a:gd name="T20" fmla="*/ 0 w 45"/>
                  <a:gd name="T21" fmla="*/ 55 h 67"/>
                  <a:gd name="T22" fmla="*/ 4 w 45"/>
                  <a:gd name="T23" fmla="*/ 53 h 67"/>
                  <a:gd name="T24" fmla="*/ 7 w 45"/>
                  <a:gd name="T25" fmla="*/ 51 h 67"/>
                  <a:gd name="T26" fmla="*/ 9 w 45"/>
                  <a:gd name="T27" fmla="*/ 51 h 67"/>
                  <a:gd name="T28" fmla="*/ 9 w 45"/>
                  <a:gd name="T29" fmla="*/ 48 h 67"/>
                  <a:gd name="T30" fmla="*/ 6 w 45"/>
                  <a:gd name="T31" fmla="*/ 42 h 67"/>
                  <a:gd name="T32" fmla="*/ 18 w 45"/>
                  <a:gd name="T33" fmla="*/ 53 h 67"/>
                  <a:gd name="T34" fmla="*/ 22 w 45"/>
                  <a:gd name="T35" fmla="*/ 51 h 67"/>
                  <a:gd name="T36" fmla="*/ 18 w 45"/>
                  <a:gd name="T37" fmla="*/ 50 h 67"/>
                  <a:gd name="T38" fmla="*/ 23 w 45"/>
                  <a:gd name="T39" fmla="*/ 51 h 67"/>
                  <a:gd name="T40" fmla="*/ 27 w 45"/>
                  <a:gd name="T41" fmla="*/ 48 h 67"/>
                  <a:gd name="T42" fmla="*/ 29 w 45"/>
                  <a:gd name="T43" fmla="*/ 50 h 67"/>
                  <a:gd name="T44" fmla="*/ 31 w 45"/>
                  <a:gd name="T45" fmla="*/ 48 h 67"/>
                  <a:gd name="T46" fmla="*/ 20 w 45"/>
                  <a:gd name="T47" fmla="*/ 42 h 67"/>
                  <a:gd name="T48" fmla="*/ 20 w 45"/>
                  <a:gd name="T49" fmla="*/ 32 h 67"/>
                  <a:gd name="T50" fmla="*/ 23 w 45"/>
                  <a:gd name="T51" fmla="*/ 30 h 67"/>
                  <a:gd name="T52" fmla="*/ 32 w 45"/>
                  <a:gd name="T53" fmla="*/ 25 h 67"/>
                  <a:gd name="T54" fmla="*/ 29 w 45"/>
                  <a:gd name="T55" fmla="*/ 21 h 67"/>
                  <a:gd name="T56" fmla="*/ 18 w 45"/>
                  <a:gd name="T57" fmla="*/ 25 h 67"/>
                  <a:gd name="T58" fmla="*/ 14 w 45"/>
                  <a:gd name="T59" fmla="*/ 19 h 67"/>
                  <a:gd name="T60" fmla="*/ 16 w 45"/>
                  <a:gd name="T61" fmla="*/ 12 h 67"/>
                  <a:gd name="T62" fmla="*/ 18 w 45"/>
                  <a:gd name="T63" fmla="*/ 14 h 67"/>
                  <a:gd name="T64" fmla="*/ 18 w 45"/>
                  <a:gd name="T65" fmla="*/ 8 h 67"/>
                  <a:gd name="T66" fmla="*/ 14 w 45"/>
                  <a:gd name="T67" fmla="*/ 7 h 67"/>
                  <a:gd name="T68" fmla="*/ 22 w 45"/>
                  <a:gd name="T69" fmla="*/ 8 h 67"/>
                  <a:gd name="T70" fmla="*/ 25 w 45"/>
                  <a:gd name="T71" fmla="*/ 7 h 67"/>
                  <a:gd name="T72" fmla="*/ 31 w 45"/>
                  <a:gd name="T73" fmla="*/ 0 h 67"/>
                  <a:gd name="T74" fmla="*/ 36 w 45"/>
                  <a:gd name="T75" fmla="*/ 3 h 67"/>
                  <a:gd name="T76" fmla="*/ 41 w 45"/>
                  <a:gd name="T77" fmla="*/ 1 h 67"/>
                  <a:gd name="T78" fmla="*/ 45 w 45"/>
                  <a:gd name="T79"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67">
                    <a:moveTo>
                      <a:pt x="45" y="64"/>
                    </a:moveTo>
                    <a:lnTo>
                      <a:pt x="41" y="64"/>
                    </a:lnTo>
                    <a:lnTo>
                      <a:pt x="41" y="66"/>
                    </a:lnTo>
                    <a:lnTo>
                      <a:pt x="39" y="66"/>
                    </a:lnTo>
                    <a:lnTo>
                      <a:pt x="38" y="67"/>
                    </a:lnTo>
                    <a:lnTo>
                      <a:pt x="32" y="64"/>
                    </a:lnTo>
                    <a:lnTo>
                      <a:pt x="22" y="64"/>
                    </a:lnTo>
                    <a:lnTo>
                      <a:pt x="22" y="64"/>
                    </a:lnTo>
                    <a:lnTo>
                      <a:pt x="18" y="64"/>
                    </a:lnTo>
                    <a:lnTo>
                      <a:pt x="11" y="62"/>
                    </a:lnTo>
                    <a:lnTo>
                      <a:pt x="9" y="62"/>
                    </a:lnTo>
                    <a:lnTo>
                      <a:pt x="7" y="62"/>
                    </a:lnTo>
                    <a:lnTo>
                      <a:pt x="9" y="62"/>
                    </a:lnTo>
                    <a:lnTo>
                      <a:pt x="9" y="60"/>
                    </a:lnTo>
                    <a:lnTo>
                      <a:pt x="6" y="60"/>
                    </a:lnTo>
                    <a:lnTo>
                      <a:pt x="7" y="60"/>
                    </a:lnTo>
                    <a:lnTo>
                      <a:pt x="9" y="58"/>
                    </a:lnTo>
                    <a:lnTo>
                      <a:pt x="4" y="57"/>
                    </a:lnTo>
                    <a:lnTo>
                      <a:pt x="4" y="58"/>
                    </a:lnTo>
                    <a:lnTo>
                      <a:pt x="0" y="58"/>
                    </a:lnTo>
                    <a:lnTo>
                      <a:pt x="0" y="57"/>
                    </a:lnTo>
                    <a:lnTo>
                      <a:pt x="0" y="55"/>
                    </a:lnTo>
                    <a:lnTo>
                      <a:pt x="0" y="53"/>
                    </a:lnTo>
                    <a:lnTo>
                      <a:pt x="4" y="53"/>
                    </a:lnTo>
                    <a:lnTo>
                      <a:pt x="4" y="51"/>
                    </a:lnTo>
                    <a:lnTo>
                      <a:pt x="7" y="51"/>
                    </a:lnTo>
                    <a:lnTo>
                      <a:pt x="7" y="50"/>
                    </a:lnTo>
                    <a:lnTo>
                      <a:pt x="9" y="51"/>
                    </a:lnTo>
                    <a:lnTo>
                      <a:pt x="11" y="50"/>
                    </a:lnTo>
                    <a:lnTo>
                      <a:pt x="9" y="48"/>
                    </a:lnTo>
                    <a:lnTo>
                      <a:pt x="6" y="46"/>
                    </a:lnTo>
                    <a:lnTo>
                      <a:pt x="6" y="42"/>
                    </a:lnTo>
                    <a:lnTo>
                      <a:pt x="16" y="51"/>
                    </a:lnTo>
                    <a:lnTo>
                      <a:pt x="18" y="53"/>
                    </a:lnTo>
                    <a:lnTo>
                      <a:pt x="20" y="51"/>
                    </a:lnTo>
                    <a:lnTo>
                      <a:pt x="22" y="51"/>
                    </a:lnTo>
                    <a:lnTo>
                      <a:pt x="18" y="50"/>
                    </a:lnTo>
                    <a:lnTo>
                      <a:pt x="18" y="50"/>
                    </a:lnTo>
                    <a:lnTo>
                      <a:pt x="20" y="46"/>
                    </a:lnTo>
                    <a:lnTo>
                      <a:pt x="23" y="51"/>
                    </a:lnTo>
                    <a:lnTo>
                      <a:pt x="23" y="48"/>
                    </a:lnTo>
                    <a:lnTo>
                      <a:pt x="27" y="48"/>
                    </a:lnTo>
                    <a:lnTo>
                      <a:pt x="29" y="51"/>
                    </a:lnTo>
                    <a:lnTo>
                      <a:pt x="29" y="50"/>
                    </a:lnTo>
                    <a:lnTo>
                      <a:pt x="32" y="50"/>
                    </a:lnTo>
                    <a:lnTo>
                      <a:pt x="31" y="48"/>
                    </a:lnTo>
                    <a:lnTo>
                      <a:pt x="22" y="44"/>
                    </a:lnTo>
                    <a:lnTo>
                      <a:pt x="20" y="42"/>
                    </a:lnTo>
                    <a:lnTo>
                      <a:pt x="20" y="33"/>
                    </a:lnTo>
                    <a:lnTo>
                      <a:pt x="20" y="32"/>
                    </a:lnTo>
                    <a:lnTo>
                      <a:pt x="23" y="32"/>
                    </a:lnTo>
                    <a:lnTo>
                      <a:pt x="23" y="30"/>
                    </a:lnTo>
                    <a:lnTo>
                      <a:pt x="31" y="28"/>
                    </a:lnTo>
                    <a:lnTo>
                      <a:pt x="32" y="25"/>
                    </a:lnTo>
                    <a:lnTo>
                      <a:pt x="31" y="23"/>
                    </a:lnTo>
                    <a:lnTo>
                      <a:pt x="29" y="21"/>
                    </a:lnTo>
                    <a:lnTo>
                      <a:pt x="25" y="23"/>
                    </a:lnTo>
                    <a:lnTo>
                      <a:pt x="18" y="25"/>
                    </a:lnTo>
                    <a:lnTo>
                      <a:pt x="14" y="23"/>
                    </a:lnTo>
                    <a:lnTo>
                      <a:pt x="14" y="19"/>
                    </a:lnTo>
                    <a:lnTo>
                      <a:pt x="14" y="14"/>
                    </a:lnTo>
                    <a:lnTo>
                      <a:pt x="16" y="12"/>
                    </a:lnTo>
                    <a:lnTo>
                      <a:pt x="16" y="14"/>
                    </a:lnTo>
                    <a:lnTo>
                      <a:pt x="18" y="14"/>
                    </a:lnTo>
                    <a:lnTo>
                      <a:pt x="20" y="12"/>
                    </a:lnTo>
                    <a:lnTo>
                      <a:pt x="18" y="8"/>
                    </a:lnTo>
                    <a:lnTo>
                      <a:pt x="18" y="7"/>
                    </a:lnTo>
                    <a:lnTo>
                      <a:pt x="14" y="7"/>
                    </a:lnTo>
                    <a:lnTo>
                      <a:pt x="20" y="7"/>
                    </a:lnTo>
                    <a:lnTo>
                      <a:pt x="22" y="8"/>
                    </a:lnTo>
                    <a:lnTo>
                      <a:pt x="22" y="7"/>
                    </a:lnTo>
                    <a:lnTo>
                      <a:pt x="25" y="7"/>
                    </a:lnTo>
                    <a:lnTo>
                      <a:pt x="27" y="0"/>
                    </a:lnTo>
                    <a:lnTo>
                      <a:pt x="31" y="0"/>
                    </a:lnTo>
                    <a:lnTo>
                      <a:pt x="32" y="3"/>
                    </a:lnTo>
                    <a:lnTo>
                      <a:pt x="36" y="3"/>
                    </a:lnTo>
                    <a:lnTo>
                      <a:pt x="39" y="3"/>
                    </a:lnTo>
                    <a:lnTo>
                      <a:pt x="41" y="1"/>
                    </a:lnTo>
                    <a:lnTo>
                      <a:pt x="43" y="3"/>
                    </a:lnTo>
                    <a:lnTo>
                      <a:pt x="45" y="6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2" name="Freeform 3214">
                <a:extLst>
                  <a:ext uri="{FF2B5EF4-FFF2-40B4-BE49-F238E27FC236}">
                    <a16:creationId xmlns:a16="http://schemas.microsoft.com/office/drawing/2014/main" id="{760677E6-A69A-E043-99F9-E5ED6DC0D2F4}"/>
                  </a:ext>
                </a:extLst>
              </p:cNvPr>
              <p:cNvSpPr>
                <a:spLocks/>
              </p:cNvSpPr>
              <p:nvPr/>
            </p:nvSpPr>
            <p:spPr bwMode="auto">
              <a:xfrm>
                <a:off x="1555" y="3699"/>
                <a:ext cx="45" cy="67"/>
              </a:xfrm>
              <a:custGeom>
                <a:avLst/>
                <a:gdLst>
                  <a:gd name="T0" fmla="*/ 41 w 45"/>
                  <a:gd name="T1" fmla="*/ 64 h 67"/>
                  <a:gd name="T2" fmla="*/ 39 w 45"/>
                  <a:gd name="T3" fmla="*/ 66 h 67"/>
                  <a:gd name="T4" fmla="*/ 32 w 45"/>
                  <a:gd name="T5" fmla="*/ 64 h 67"/>
                  <a:gd name="T6" fmla="*/ 22 w 45"/>
                  <a:gd name="T7" fmla="*/ 64 h 67"/>
                  <a:gd name="T8" fmla="*/ 11 w 45"/>
                  <a:gd name="T9" fmla="*/ 62 h 67"/>
                  <a:gd name="T10" fmla="*/ 7 w 45"/>
                  <a:gd name="T11" fmla="*/ 62 h 67"/>
                  <a:gd name="T12" fmla="*/ 9 w 45"/>
                  <a:gd name="T13" fmla="*/ 60 h 67"/>
                  <a:gd name="T14" fmla="*/ 7 w 45"/>
                  <a:gd name="T15" fmla="*/ 60 h 67"/>
                  <a:gd name="T16" fmla="*/ 4 w 45"/>
                  <a:gd name="T17" fmla="*/ 57 h 67"/>
                  <a:gd name="T18" fmla="*/ 0 w 45"/>
                  <a:gd name="T19" fmla="*/ 58 h 67"/>
                  <a:gd name="T20" fmla="*/ 0 w 45"/>
                  <a:gd name="T21" fmla="*/ 55 h 67"/>
                  <a:gd name="T22" fmla="*/ 4 w 45"/>
                  <a:gd name="T23" fmla="*/ 53 h 67"/>
                  <a:gd name="T24" fmla="*/ 7 w 45"/>
                  <a:gd name="T25" fmla="*/ 51 h 67"/>
                  <a:gd name="T26" fmla="*/ 9 w 45"/>
                  <a:gd name="T27" fmla="*/ 51 h 67"/>
                  <a:gd name="T28" fmla="*/ 9 w 45"/>
                  <a:gd name="T29" fmla="*/ 48 h 67"/>
                  <a:gd name="T30" fmla="*/ 6 w 45"/>
                  <a:gd name="T31" fmla="*/ 42 h 67"/>
                  <a:gd name="T32" fmla="*/ 18 w 45"/>
                  <a:gd name="T33" fmla="*/ 53 h 67"/>
                  <a:gd name="T34" fmla="*/ 22 w 45"/>
                  <a:gd name="T35" fmla="*/ 51 h 67"/>
                  <a:gd name="T36" fmla="*/ 18 w 45"/>
                  <a:gd name="T37" fmla="*/ 50 h 67"/>
                  <a:gd name="T38" fmla="*/ 23 w 45"/>
                  <a:gd name="T39" fmla="*/ 51 h 67"/>
                  <a:gd name="T40" fmla="*/ 27 w 45"/>
                  <a:gd name="T41" fmla="*/ 48 h 67"/>
                  <a:gd name="T42" fmla="*/ 29 w 45"/>
                  <a:gd name="T43" fmla="*/ 50 h 67"/>
                  <a:gd name="T44" fmla="*/ 31 w 45"/>
                  <a:gd name="T45" fmla="*/ 48 h 67"/>
                  <a:gd name="T46" fmla="*/ 20 w 45"/>
                  <a:gd name="T47" fmla="*/ 42 h 67"/>
                  <a:gd name="T48" fmla="*/ 20 w 45"/>
                  <a:gd name="T49" fmla="*/ 32 h 67"/>
                  <a:gd name="T50" fmla="*/ 23 w 45"/>
                  <a:gd name="T51" fmla="*/ 30 h 67"/>
                  <a:gd name="T52" fmla="*/ 32 w 45"/>
                  <a:gd name="T53" fmla="*/ 25 h 67"/>
                  <a:gd name="T54" fmla="*/ 29 w 45"/>
                  <a:gd name="T55" fmla="*/ 21 h 67"/>
                  <a:gd name="T56" fmla="*/ 18 w 45"/>
                  <a:gd name="T57" fmla="*/ 25 h 67"/>
                  <a:gd name="T58" fmla="*/ 14 w 45"/>
                  <a:gd name="T59" fmla="*/ 19 h 67"/>
                  <a:gd name="T60" fmla="*/ 16 w 45"/>
                  <a:gd name="T61" fmla="*/ 12 h 67"/>
                  <a:gd name="T62" fmla="*/ 18 w 45"/>
                  <a:gd name="T63" fmla="*/ 14 h 67"/>
                  <a:gd name="T64" fmla="*/ 18 w 45"/>
                  <a:gd name="T65" fmla="*/ 8 h 67"/>
                  <a:gd name="T66" fmla="*/ 14 w 45"/>
                  <a:gd name="T67" fmla="*/ 7 h 67"/>
                  <a:gd name="T68" fmla="*/ 22 w 45"/>
                  <a:gd name="T69" fmla="*/ 8 h 67"/>
                  <a:gd name="T70" fmla="*/ 25 w 45"/>
                  <a:gd name="T71" fmla="*/ 7 h 67"/>
                  <a:gd name="T72" fmla="*/ 31 w 45"/>
                  <a:gd name="T73" fmla="*/ 0 h 67"/>
                  <a:gd name="T74" fmla="*/ 36 w 45"/>
                  <a:gd name="T75" fmla="*/ 3 h 67"/>
                  <a:gd name="T76" fmla="*/ 41 w 45"/>
                  <a:gd name="T77" fmla="*/ 1 h 67"/>
                  <a:gd name="T78" fmla="*/ 45 w 45"/>
                  <a:gd name="T79"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67">
                    <a:moveTo>
                      <a:pt x="45" y="64"/>
                    </a:moveTo>
                    <a:lnTo>
                      <a:pt x="41" y="64"/>
                    </a:lnTo>
                    <a:lnTo>
                      <a:pt x="41" y="66"/>
                    </a:lnTo>
                    <a:lnTo>
                      <a:pt x="39" y="66"/>
                    </a:lnTo>
                    <a:lnTo>
                      <a:pt x="38" y="67"/>
                    </a:lnTo>
                    <a:lnTo>
                      <a:pt x="32" y="64"/>
                    </a:lnTo>
                    <a:lnTo>
                      <a:pt x="22" y="64"/>
                    </a:lnTo>
                    <a:lnTo>
                      <a:pt x="22" y="64"/>
                    </a:lnTo>
                    <a:lnTo>
                      <a:pt x="18" y="64"/>
                    </a:lnTo>
                    <a:lnTo>
                      <a:pt x="11" y="62"/>
                    </a:lnTo>
                    <a:lnTo>
                      <a:pt x="9" y="62"/>
                    </a:lnTo>
                    <a:lnTo>
                      <a:pt x="7" y="62"/>
                    </a:lnTo>
                    <a:lnTo>
                      <a:pt x="9" y="62"/>
                    </a:lnTo>
                    <a:lnTo>
                      <a:pt x="9" y="60"/>
                    </a:lnTo>
                    <a:lnTo>
                      <a:pt x="6" y="60"/>
                    </a:lnTo>
                    <a:lnTo>
                      <a:pt x="7" y="60"/>
                    </a:lnTo>
                    <a:lnTo>
                      <a:pt x="9" y="58"/>
                    </a:lnTo>
                    <a:lnTo>
                      <a:pt x="4" y="57"/>
                    </a:lnTo>
                    <a:lnTo>
                      <a:pt x="4" y="58"/>
                    </a:lnTo>
                    <a:lnTo>
                      <a:pt x="0" y="58"/>
                    </a:lnTo>
                    <a:lnTo>
                      <a:pt x="0" y="57"/>
                    </a:lnTo>
                    <a:lnTo>
                      <a:pt x="0" y="55"/>
                    </a:lnTo>
                    <a:lnTo>
                      <a:pt x="0" y="53"/>
                    </a:lnTo>
                    <a:lnTo>
                      <a:pt x="4" y="53"/>
                    </a:lnTo>
                    <a:lnTo>
                      <a:pt x="4" y="51"/>
                    </a:lnTo>
                    <a:lnTo>
                      <a:pt x="7" y="51"/>
                    </a:lnTo>
                    <a:lnTo>
                      <a:pt x="7" y="50"/>
                    </a:lnTo>
                    <a:lnTo>
                      <a:pt x="9" y="51"/>
                    </a:lnTo>
                    <a:lnTo>
                      <a:pt x="11" y="50"/>
                    </a:lnTo>
                    <a:lnTo>
                      <a:pt x="9" y="48"/>
                    </a:lnTo>
                    <a:lnTo>
                      <a:pt x="6" y="46"/>
                    </a:lnTo>
                    <a:lnTo>
                      <a:pt x="6" y="42"/>
                    </a:lnTo>
                    <a:lnTo>
                      <a:pt x="16" y="51"/>
                    </a:lnTo>
                    <a:lnTo>
                      <a:pt x="18" y="53"/>
                    </a:lnTo>
                    <a:lnTo>
                      <a:pt x="20" y="51"/>
                    </a:lnTo>
                    <a:lnTo>
                      <a:pt x="22" y="51"/>
                    </a:lnTo>
                    <a:lnTo>
                      <a:pt x="18" y="50"/>
                    </a:lnTo>
                    <a:lnTo>
                      <a:pt x="18" y="50"/>
                    </a:lnTo>
                    <a:lnTo>
                      <a:pt x="20" y="46"/>
                    </a:lnTo>
                    <a:lnTo>
                      <a:pt x="23" y="51"/>
                    </a:lnTo>
                    <a:lnTo>
                      <a:pt x="23" y="48"/>
                    </a:lnTo>
                    <a:lnTo>
                      <a:pt x="27" y="48"/>
                    </a:lnTo>
                    <a:lnTo>
                      <a:pt x="29" y="51"/>
                    </a:lnTo>
                    <a:lnTo>
                      <a:pt x="29" y="50"/>
                    </a:lnTo>
                    <a:lnTo>
                      <a:pt x="32" y="50"/>
                    </a:lnTo>
                    <a:lnTo>
                      <a:pt x="31" y="48"/>
                    </a:lnTo>
                    <a:lnTo>
                      <a:pt x="22" y="44"/>
                    </a:lnTo>
                    <a:lnTo>
                      <a:pt x="20" y="42"/>
                    </a:lnTo>
                    <a:lnTo>
                      <a:pt x="20" y="33"/>
                    </a:lnTo>
                    <a:lnTo>
                      <a:pt x="20" y="32"/>
                    </a:lnTo>
                    <a:lnTo>
                      <a:pt x="23" y="32"/>
                    </a:lnTo>
                    <a:lnTo>
                      <a:pt x="23" y="30"/>
                    </a:lnTo>
                    <a:lnTo>
                      <a:pt x="31" y="28"/>
                    </a:lnTo>
                    <a:lnTo>
                      <a:pt x="32" y="25"/>
                    </a:lnTo>
                    <a:lnTo>
                      <a:pt x="31" y="23"/>
                    </a:lnTo>
                    <a:lnTo>
                      <a:pt x="29" y="21"/>
                    </a:lnTo>
                    <a:lnTo>
                      <a:pt x="25" y="23"/>
                    </a:lnTo>
                    <a:lnTo>
                      <a:pt x="18" y="25"/>
                    </a:lnTo>
                    <a:lnTo>
                      <a:pt x="14" y="23"/>
                    </a:lnTo>
                    <a:lnTo>
                      <a:pt x="14" y="19"/>
                    </a:lnTo>
                    <a:lnTo>
                      <a:pt x="14" y="14"/>
                    </a:lnTo>
                    <a:lnTo>
                      <a:pt x="16" y="12"/>
                    </a:lnTo>
                    <a:lnTo>
                      <a:pt x="16" y="14"/>
                    </a:lnTo>
                    <a:lnTo>
                      <a:pt x="18" y="14"/>
                    </a:lnTo>
                    <a:lnTo>
                      <a:pt x="20" y="12"/>
                    </a:lnTo>
                    <a:lnTo>
                      <a:pt x="18" y="8"/>
                    </a:lnTo>
                    <a:lnTo>
                      <a:pt x="18" y="7"/>
                    </a:lnTo>
                    <a:lnTo>
                      <a:pt x="14" y="7"/>
                    </a:lnTo>
                    <a:lnTo>
                      <a:pt x="20" y="7"/>
                    </a:lnTo>
                    <a:lnTo>
                      <a:pt x="22" y="8"/>
                    </a:lnTo>
                    <a:lnTo>
                      <a:pt x="22" y="7"/>
                    </a:lnTo>
                    <a:lnTo>
                      <a:pt x="25" y="7"/>
                    </a:lnTo>
                    <a:lnTo>
                      <a:pt x="27" y="0"/>
                    </a:lnTo>
                    <a:lnTo>
                      <a:pt x="31" y="0"/>
                    </a:lnTo>
                    <a:lnTo>
                      <a:pt x="32" y="3"/>
                    </a:lnTo>
                    <a:lnTo>
                      <a:pt x="36" y="3"/>
                    </a:lnTo>
                    <a:lnTo>
                      <a:pt x="39" y="3"/>
                    </a:lnTo>
                    <a:lnTo>
                      <a:pt x="41" y="1"/>
                    </a:lnTo>
                    <a:lnTo>
                      <a:pt x="43" y="3"/>
                    </a:lnTo>
                    <a:lnTo>
                      <a:pt x="45" y="6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3" name="Freeform 3215">
                <a:extLst>
                  <a:ext uri="{FF2B5EF4-FFF2-40B4-BE49-F238E27FC236}">
                    <a16:creationId xmlns:a16="http://schemas.microsoft.com/office/drawing/2014/main" id="{9036B1B4-55AC-D24B-B33E-838030E8DF0C}"/>
                  </a:ext>
                </a:extLst>
              </p:cNvPr>
              <p:cNvSpPr>
                <a:spLocks/>
              </p:cNvSpPr>
              <p:nvPr/>
            </p:nvSpPr>
            <p:spPr bwMode="auto">
              <a:xfrm>
                <a:off x="1707" y="2436"/>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0" y="2"/>
                    </a:lnTo>
                    <a:lnTo>
                      <a:pt x="0" y="2"/>
                    </a:lnTo>
                    <a:lnTo>
                      <a:pt x="0" y="2"/>
                    </a:lnTo>
                    <a:lnTo>
                      <a:pt x="2" y="2"/>
                    </a:lnTo>
                    <a:lnTo>
                      <a:pt x="2"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4" name="Freeform 3216">
                <a:extLst>
                  <a:ext uri="{FF2B5EF4-FFF2-40B4-BE49-F238E27FC236}">
                    <a16:creationId xmlns:a16="http://schemas.microsoft.com/office/drawing/2014/main" id="{E0722493-A3E1-F441-9AD6-D3691C0768B0}"/>
                  </a:ext>
                </a:extLst>
              </p:cNvPr>
              <p:cNvSpPr>
                <a:spLocks/>
              </p:cNvSpPr>
              <p:nvPr/>
            </p:nvSpPr>
            <p:spPr bwMode="auto">
              <a:xfrm>
                <a:off x="1707" y="2436"/>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0" y="2"/>
                    </a:lnTo>
                    <a:lnTo>
                      <a:pt x="0" y="2"/>
                    </a:lnTo>
                    <a:lnTo>
                      <a:pt x="0" y="2"/>
                    </a:lnTo>
                    <a:lnTo>
                      <a:pt x="2" y="2"/>
                    </a:lnTo>
                    <a:lnTo>
                      <a:pt x="2"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5" name="Freeform 3217">
                <a:extLst>
                  <a:ext uri="{FF2B5EF4-FFF2-40B4-BE49-F238E27FC236}">
                    <a16:creationId xmlns:a16="http://schemas.microsoft.com/office/drawing/2014/main" id="{0C5B6B1C-BA5B-C640-81D3-6B9FB758B8ED}"/>
                  </a:ext>
                </a:extLst>
              </p:cNvPr>
              <p:cNvSpPr>
                <a:spLocks/>
              </p:cNvSpPr>
              <p:nvPr/>
            </p:nvSpPr>
            <p:spPr bwMode="auto">
              <a:xfrm>
                <a:off x="1718" y="2474"/>
                <a:ext cx="5" cy="7"/>
              </a:xfrm>
              <a:custGeom>
                <a:avLst/>
                <a:gdLst>
                  <a:gd name="T0" fmla="*/ 0 w 5"/>
                  <a:gd name="T1" fmla="*/ 0 h 7"/>
                  <a:gd name="T2" fmla="*/ 1 w 5"/>
                  <a:gd name="T3" fmla="*/ 0 h 7"/>
                  <a:gd name="T4" fmla="*/ 3 w 5"/>
                  <a:gd name="T5" fmla="*/ 1 h 7"/>
                  <a:gd name="T6" fmla="*/ 5 w 5"/>
                  <a:gd name="T7" fmla="*/ 7 h 7"/>
                  <a:gd name="T8" fmla="*/ 5 w 5"/>
                  <a:gd name="T9" fmla="*/ 7 h 7"/>
                  <a:gd name="T10" fmla="*/ 3 w 5"/>
                  <a:gd name="T11" fmla="*/ 7 h 7"/>
                  <a:gd name="T12" fmla="*/ 1 w 5"/>
                  <a:gd name="T13" fmla="*/ 7 h 7"/>
                  <a:gd name="T14" fmla="*/ 0 w 5"/>
                  <a:gd name="T15" fmla="*/ 0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1" y="0"/>
                    </a:lnTo>
                    <a:lnTo>
                      <a:pt x="3" y="1"/>
                    </a:lnTo>
                    <a:lnTo>
                      <a:pt x="5" y="7"/>
                    </a:lnTo>
                    <a:lnTo>
                      <a:pt x="5" y="7"/>
                    </a:lnTo>
                    <a:lnTo>
                      <a:pt x="3" y="7"/>
                    </a:lnTo>
                    <a:lnTo>
                      <a:pt x="1" y="7"/>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6" name="Freeform 3218">
                <a:extLst>
                  <a:ext uri="{FF2B5EF4-FFF2-40B4-BE49-F238E27FC236}">
                    <a16:creationId xmlns:a16="http://schemas.microsoft.com/office/drawing/2014/main" id="{742A4103-FAB2-1B4D-973C-F4E5C7E0CBBB}"/>
                  </a:ext>
                </a:extLst>
              </p:cNvPr>
              <p:cNvSpPr>
                <a:spLocks/>
              </p:cNvSpPr>
              <p:nvPr/>
            </p:nvSpPr>
            <p:spPr bwMode="auto">
              <a:xfrm>
                <a:off x="1718" y="2474"/>
                <a:ext cx="5" cy="7"/>
              </a:xfrm>
              <a:custGeom>
                <a:avLst/>
                <a:gdLst>
                  <a:gd name="T0" fmla="*/ 0 w 5"/>
                  <a:gd name="T1" fmla="*/ 0 h 7"/>
                  <a:gd name="T2" fmla="*/ 1 w 5"/>
                  <a:gd name="T3" fmla="*/ 0 h 7"/>
                  <a:gd name="T4" fmla="*/ 3 w 5"/>
                  <a:gd name="T5" fmla="*/ 1 h 7"/>
                  <a:gd name="T6" fmla="*/ 5 w 5"/>
                  <a:gd name="T7" fmla="*/ 7 h 7"/>
                  <a:gd name="T8" fmla="*/ 5 w 5"/>
                  <a:gd name="T9" fmla="*/ 7 h 7"/>
                  <a:gd name="T10" fmla="*/ 3 w 5"/>
                  <a:gd name="T11" fmla="*/ 7 h 7"/>
                  <a:gd name="T12" fmla="*/ 1 w 5"/>
                  <a:gd name="T13" fmla="*/ 7 h 7"/>
                  <a:gd name="T14" fmla="*/ 0 w 5"/>
                  <a:gd name="T15" fmla="*/ 0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1" y="0"/>
                    </a:lnTo>
                    <a:lnTo>
                      <a:pt x="3" y="1"/>
                    </a:lnTo>
                    <a:lnTo>
                      <a:pt x="5" y="7"/>
                    </a:lnTo>
                    <a:lnTo>
                      <a:pt x="5" y="7"/>
                    </a:lnTo>
                    <a:lnTo>
                      <a:pt x="3" y="7"/>
                    </a:lnTo>
                    <a:lnTo>
                      <a:pt x="1" y="7"/>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7" name="Freeform 3219">
                <a:extLst>
                  <a:ext uri="{FF2B5EF4-FFF2-40B4-BE49-F238E27FC236}">
                    <a16:creationId xmlns:a16="http://schemas.microsoft.com/office/drawing/2014/main" id="{85A5DD2B-A455-EB49-B5FD-6BDC113904E7}"/>
                  </a:ext>
                </a:extLst>
              </p:cNvPr>
              <p:cNvSpPr>
                <a:spLocks/>
              </p:cNvSpPr>
              <p:nvPr/>
            </p:nvSpPr>
            <p:spPr bwMode="auto">
              <a:xfrm>
                <a:off x="1666" y="2534"/>
                <a:ext cx="11" cy="6"/>
              </a:xfrm>
              <a:custGeom>
                <a:avLst/>
                <a:gdLst>
                  <a:gd name="T0" fmla="*/ 9 w 11"/>
                  <a:gd name="T1" fmla="*/ 0 h 6"/>
                  <a:gd name="T2" fmla="*/ 9 w 11"/>
                  <a:gd name="T3" fmla="*/ 0 h 6"/>
                  <a:gd name="T4" fmla="*/ 11 w 11"/>
                  <a:gd name="T5" fmla="*/ 4 h 6"/>
                  <a:gd name="T6" fmla="*/ 7 w 11"/>
                  <a:gd name="T7" fmla="*/ 6 h 6"/>
                  <a:gd name="T8" fmla="*/ 5 w 11"/>
                  <a:gd name="T9" fmla="*/ 4 h 6"/>
                  <a:gd name="T10" fmla="*/ 3 w 11"/>
                  <a:gd name="T11" fmla="*/ 4 h 6"/>
                  <a:gd name="T12" fmla="*/ 2 w 11"/>
                  <a:gd name="T13" fmla="*/ 4 h 6"/>
                  <a:gd name="T14" fmla="*/ 0 w 11"/>
                  <a:gd name="T15" fmla="*/ 2 h 6"/>
                  <a:gd name="T16" fmla="*/ 2 w 11"/>
                  <a:gd name="T17" fmla="*/ 2 h 6"/>
                  <a:gd name="T18" fmla="*/ 3 w 11"/>
                  <a:gd name="T19" fmla="*/ 2 h 6"/>
                  <a:gd name="T20" fmla="*/ 5 w 11"/>
                  <a:gd name="T21" fmla="*/ 2 h 6"/>
                  <a:gd name="T22" fmla="*/ 9 w 11"/>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9" y="0"/>
                    </a:moveTo>
                    <a:lnTo>
                      <a:pt x="9" y="0"/>
                    </a:lnTo>
                    <a:lnTo>
                      <a:pt x="11" y="4"/>
                    </a:lnTo>
                    <a:lnTo>
                      <a:pt x="7" y="6"/>
                    </a:lnTo>
                    <a:lnTo>
                      <a:pt x="5" y="4"/>
                    </a:lnTo>
                    <a:lnTo>
                      <a:pt x="3" y="4"/>
                    </a:lnTo>
                    <a:lnTo>
                      <a:pt x="2" y="4"/>
                    </a:lnTo>
                    <a:lnTo>
                      <a:pt x="0" y="2"/>
                    </a:lnTo>
                    <a:lnTo>
                      <a:pt x="2" y="2"/>
                    </a:lnTo>
                    <a:lnTo>
                      <a:pt x="3" y="2"/>
                    </a:lnTo>
                    <a:lnTo>
                      <a:pt x="5" y="2"/>
                    </a:lnTo>
                    <a:lnTo>
                      <a:pt x="9"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8" name="Freeform 3220">
                <a:extLst>
                  <a:ext uri="{FF2B5EF4-FFF2-40B4-BE49-F238E27FC236}">
                    <a16:creationId xmlns:a16="http://schemas.microsoft.com/office/drawing/2014/main" id="{64AFBAEB-CA71-8443-8EA1-901B3CC36548}"/>
                  </a:ext>
                </a:extLst>
              </p:cNvPr>
              <p:cNvSpPr>
                <a:spLocks/>
              </p:cNvSpPr>
              <p:nvPr/>
            </p:nvSpPr>
            <p:spPr bwMode="auto">
              <a:xfrm>
                <a:off x="1666" y="2534"/>
                <a:ext cx="11" cy="6"/>
              </a:xfrm>
              <a:custGeom>
                <a:avLst/>
                <a:gdLst>
                  <a:gd name="T0" fmla="*/ 9 w 11"/>
                  <a:gd name="T1" fmla="*/ 0 h 6"/>
                  <a:gd name="T2" fmla="*/ 9 w 11"/>
                  <a:gd name="T3" fmla="*/ 0 h 6"/>
                  <a:gd name="T4" fmla="*/ 11 w 11"/>
                  <a:gd name="T5" fmla="*/ 4 h 6"/>
                  <a:gd name="T6" fmla="*/ 7 w 11"/>
                  <a:gd name="T7" fmla="*/ 6 h 6"/>
                  <a:gd name="T8" fmla="*/ 5 w 11"/>
                  <a:gd name="T9" fmla="*/ 4 h 6"/>
                  <a:gd name="T10" fmla="*/ 3 w 11"/>
                  <a:gd name="T11" fmla="*/ 4 h 6"/>
                  <a:gd name="T12" fmla="*/ 2 w 11"/>
                  <a:gd name="T13" fmla="*/ 4 h 6"/>
                  <a:gd name="T14" fmla="*/ 0 w 11"/>
                  <a:gd name="T15" fmla="*/ 2 h 6"/>
                  <a:gd name="T16" fmla="*/ 2 w 11"/>
                  <a:gd name="T17" fmla="*/ 2 h 6"/>
                  <a:gd name="T18" fmla="*/ 3 w 11"/>
                  <a:gd name="T19" fmla="*/ 2 h 6"/>
                  <a:gd name="T20" fmla="*/ 5 w 11"/>
                  <a:gd name="T21" fmla="*/ 2 h 6"/>
                  <a:gd name="T22" fmla="*/ 9 w 11"/>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9" y="0"/>
                    </a:moveTo>
                    <a:lnTo>
                      <a:pt x="9" y="0"/>
                    </a:lnTo>
                    <a:lnTo>
                      <a:pt x="11" y="4"/>
                    </a:lnTo>
                    <a:lnTo>
                      <a:pt x="7" y="6"/>
                    </a:lnTo>
                    <a:lnTo>
                      <a:pt x="5" y="4"/>
                    </a:lnTo>
                    <a:lnTo>
                      <a:pt x="3" y="4"/>
                    </a:lnTo>
                    <a:lnTo>
                      <a:pt x="2" y="4"/>
                    </a:lnTo>
                    <a:lnTo>
                      <a:pt x="0" y="2"/>
                    </a:lnTo>
                    <a:lnTo>
                      <a:pt x="2" y="2"/>
                    </a:lnTo>
                    <a:lnTo>
                      <a:pt x="3" y="2"/>
                    </a:lnTo>
                    <a:lnTo>
                      <a:pt x="5" y="2"/>
                    </a:lnTo>
                    <a:lnTo>
                      <a:pt x="9"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79" name="Freeform 3221">
                <a:extLst>
                  <a:ext uri="{FF2B5EF4-FFF2-40B4-BE49-F238E27FC236}">
                    <a16:creationId xmlns:a16="http://schemas.microsoft.com/office/drawing/2014/main" id="{9285DFFC-501D-B04B-8A0A-6F1A99C186D1}"/>
                  </a:ext>
                </a:extLst>
              </p:cNvPr>
              <p:cNvSpPr>
                <a:spLocks/>
              </p:cNvSpPr>
              <p:nvPr/>
            </p:nvSpPr>
            <p:spPr bwMode="auto">
              <a:xfrm>
                <a:off x="805" y="2229"/>
                <a:ext cx="2" cy="5"/>
              </a:xfrm>
              <a:custGeom>
                <a:avLst/>
                <a:gdLst>
                  <a:gd name="T0" fmla="*/ 0 w 2"/>
                  <a:gd name="T1" fmla="*/ 2 h 5"/>
                  <a:gd name="T2" fmla="*/ 0 w 2"/>
                  <a:gd name="T3" fmla="*/ 2 h 5"/>
                  <a:gd name="T4" fmla="*/ 0 w 2"/>
                  <a:gd name="T5" fmla="*/ 0 h 5"/>
                  <a:gd name="T6" fmla="*/ 0 w 2"/>
                  <a:gd name="T7" fmla="*/ 0 h 5"/>
                  <a:gd name="T8" fmla="*/ 2 w 2"/>
                  <a:gd name="T9" fmla="*/ 5 h 5"/>
                  <a:gd name="T10" fmla="*/ 0 w 2"/>
                  <a:gd name="T11" fmla="*/ 3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0" y="2"/>
                    </a:lnTo>
                    <a:lnTo>
                      <a:pt x="0" y="0"/>
                    </a:lnTo>
                    <a:lnTo>
                      <a:pt x="0" y="0"/>
                    </a:lnTo>
                    <a:lnTo>
                      <a:pt x="2" y="5"/>
                    </a:lnTo>
                    <a:lnTo>
                      <a:pt x="0" y="3"/>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0" name="Freeform 3222">
                <a:extLst>
                  <a:ext uri="{FF2B5EF4-FFF2-40B4-BE49-F238E27FC236}">
                    <a16:creationId xmlns:a16="http://schemas.microsoft.com/office/drawing/2014/main" id="{AA63CB87-03FB-0B4B-9D4E-D7E1C963C0A4}"/>
                  </a:ext>
                </a:extLst>
              </p:cNvPr>
              <p:cNvSpPr>
                <a:spLocks/>
              </p:cNvSpPr>
              <p:nvPr/>
            </p:nvSpPr>
            <p:spPr bwMode="auto">
              <a:xfrm>
                <a:off x="805" y="2229"/>
                <a:ext cx="2" cy="5"/>
              </a:xfrm>
              <a:custGeom>
                <a:avLst/>
                <a:gdLst>
                  <a:gd name="T0" fmla="*/ 0 w 2"/>
                  <a:gd name="T1" fmla="*/ 2 h 5"/>
                  <a:gd name="T2" fmla="*/ 0 w 2"/>
                  <a:gd name="T3" fmla="*/ 2 h 5"/>
                  <a:gd name="T4" fmla="*/ 0 w 2"/>
                  <a:gd name="T5" fmla="*/ 0 h 5"/>
                  <a:gd name="T6" fmla="*/ 0 w 2"/>
                  <a:gd name="T7" fmla="*/ 0 h 5"/>
                  <a:gd name="T8" fmla="*/ 2 w 2"/>
                  <a:gd name="T9" fmla="*/ 5 h 5"/>
                  <a:gd name="T10" fmla="*/ 0 w 2"/>
                  <a:gd name="T11" fmla="*/ 3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0" y="2"/>
                    </a:lnTo>
                    <a:lnTo>
                      <a:pt x="0" y="0"/>
                    </a:lnTo>
                    <a:lnTo>
                      <a:pt x="0" y="0"/>
                    </a:lnTo>
                    <a:lnTo>
                      <a:pt x="2" y="5"/>
                    </a:lnTo>
                    <a:lnTo>
                      <a:pt x="0" y="3"/>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1" name="Freeform 3223">
                <a:extLst>
                  <a:ext uri="{FF2B5EF4-FFF2-40B4-BE49-F238E27FC236}">
                    <a16:creationId xmlns:a16="http://schemas.microsoft.com/office/drawing/2014/main" id="{F23F42E2-78DF-9347-A96D-B2DAA835C10C}"/>
                  </a:ext>
                </a:extLst>
              </p:cNvPr>
              <p:cNvSpPr>
                <a:spLocks/>
              </p:cNvSpPr>
              <p:nvPr/>
            </p:nvSpPr>
            <p:spPr bwMode="auto">
              <a:xfrm>
                <a:off x="853" y="2243"/>
                <a:ext cx="4" cy="6"/>
              </a:xfrm>
              <a:custGeom>
                <a:avLst/>
                <a:gdLst>
                  <a:gd name="T0" fmla="*/ 2 w 4"/>
                  <a:gd name="T1" fmla="*/ 6 h 6"/>
                  <a:gd name="T2" fmla="*/ 2 w 4"/>
                  <a:gd name="T3" fmla="*/ 6 h 6"/>
                  <a:gd name="T4" fmla="*/ 2 w 4"/>
                  <a:gd name="T5" fmla="*/ 6 h 6"/>
                  <a:gd name="T6" fmla="*/ 0 w 4"/>
                  <a:gd name="T7" fmla="*/ 6 h 6"/>
                  <a:gd name="T8" fmla="*/ 0 w 4"/>
                  <a:gd name="T9" fmla="*/ 4 h 6"/>
                  <a:gd name="T10" fmla="*/ 0 w 4"/>
                  <a:gd name="T11" fmla="*/ 4 h 6"/>
                  <a:gd name="T12" fmla="*/ 2 w 4"/>
                  <a:gd name="T13" fmla="*/ 0 h 6"/>
                  <a:gd name="T14" fmla="*/ 2 w 4"/>
                  <a:gd name="T15" fmla="*/ 0 h 6"/>
                  <a:gd name="T16" fmla="*/ 4 w 4"/>
                  <a:gd name="T17" fmla="*/ 6 h 6"/>
                  <a:gd name="T18" fmla="*/ 2 w 4"/>
                  <a:gd name="T19" fmla="*/ 6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lnTo>
                      <a:pt x="2" y="6"/>
                    </a:lnTo>
                    <a:lnTo>
                      <a:pt x="2" y="6"/>
                    </a:lnTo>
                    <a:lnTo>
                      <a:pt x="0" y="6"/>
                    </a:lnTo>
                    <a:lnTo>
                      <a:pt x="0" y="4"/>
                    </a:lnTo>
                    <a:lnTo>
                      <a:pt x="0" y="4"/>
                    </a:lnTo>
                    <a:lnTo>
                      <a:pt x="2" y="0"/>
                    </a:lnTo>
                    <a:lnTo>
                      <a:pt x="2" y="0"/>
                    </a:lnTo>
                    <a:lnTo>
                      <a:pt x="4" y="6"/>
                    </a:lnTo>
                    <a:lnTo>
                      <a:pt x="2" y="6"/>
                    </a:lnTo>
                    <a:lnTo>
                      <a:pt x="2"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2" name="Freeform 3224">
                <a:extLst>
                  <a:ext uri="{FF2B5EF4-FFF2-40B4-BE49-F238E27FC236}">
                    <a16:creationId xmlns:a16="http://schemas.microsoft.com/office/drawing/2014/main" id="{D124F1AB-38CC-894B-AB5D-254F68854802}"/>
                  </a:ext>
                </a:extLst>
              </p:cNvPr>
              <p:cNvSpPr>
                <a:spLocks/>
              </p:cNvSpPr>
              <p:nvPr/>
            </p:nvSpPr>
            <p:spPr bwMode="auto">
              <a:xfrm>
                <a:off x="853" y="2243"/>
                <a:ext cx="4" cy="6"/>
              </a:xfrm>
              <a:custGeom>
                <a:avLst/>
                <a:gdLst>
                  <a:gd name="T0" fmla="*/ 2 w 4"/>
                  <a:gd name="T1" fmla="*/ 6 h 6"/>
                  <a:gd name="T2" fmla="*/ 2 w 4"/>
                  <a:gd name="T3" fmla="*/ 6 h 6"/>
                  <a:gd name="T4" fmla="*/ 2 w 4"/>
                  <a:gd name="T5" fmla="*/ 6 h 6"/>
                  <a:gd name="T6" fmla="*/ 0 w 4"/>
                  <a:gd name="T7" fmla="*/ 6 h 6"/>
                  <a:gd name="T8" fmla="*/ 0 w 4"/>
                  <a:gd name="T9" fmla="*/ 4 h 6"/>
                  <a:gd name="T10" fmla="*/ 0 w 4"/>
                  <a:gd name="T11" fmla="*/ 4 h 6"/>
                  <a:gd name="T12" fmla="*/ 2 w 4"/>
                  <a:gd name="T13" fmla="*/ 0 h 6"/>
                  <a:gd name="T14" fmla="*/ 2 w 4"/>
                  <a:gd name="T15" fmla="*/ 0 h 6"/>
                  <a:gd name="T16" fmla="*/ 4 w 4"/>
                  <a:gd name="T17" fmla="*/ 6 h 6"/>
                  <a:gd name="T18" fmla="*/ 2 w 4"/>
                  <a:gd name="T19" fmla="*/ 6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lnTo>
                      <a:pt x="2" y="6"/>
                    </a:lnTo>
                    <a:lnTo>
                      <a:pt x="2" y="6"/>
                    </a:lnTo>
                    <a:lnTo>
                      <a:pt x="0" y="6"/>
                    </a:lnTo>
                    <a:lnTo>
                      <a:pt x="0" y="4"/>
                    </a:lnTo>
                    <a:lnTo>
                      <a:pt x="0" y="4"/>
                    </a:lnTo>
                    <a:lnTo>
                      <a:pt x="2" y="0"/>
                    </a:lnTo>
                    <a:lnTo>
                      <a:pt x="2" y="0"/>
                    </a:lnTo>
                    <a:lnTo>
                      <a:pt x="4" y="6"/>
                    </a:lnTo>
                    <a:lnTo>
                      <a:pt x="2" y="6"/>
                    </a:lnTo>
                    <a:lnTo>
                      <a:pt x="2"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3" name="Freeform 3225">
                <a:extLst>
                  <a:ext uri="{FF2B5EF4-FFF2-40B4-BE49-F238E27FC236}">
                    <a16:creationId xmlns:a16="http://schemas.microsoft.com/office/drawing/2014/main" id="{ED1298C1-7C07-9245-A9FD-649793127A65}"/>
                  </a:ext>
                </a:extLst>
              </p:cNvPr>
              <p:cNvSpPr>
                <a:spLocks/>
              </p:cNvSpPr>
              <p:nvPr/>
            </p:nvSpPr>
            <p:spPr bwMode="auto">
              <a:xfrm>
                <a:off x="882" y="2222"/>
                <a:ext cx="7" cy="9"/>
              </a:xfrm>
              <a:custGeom>
                <a:avLst/>
                <a:gdLst>
                  <a:gd name="T0" fmla="*/ 7 w 7"/>
                  <a:gd name="T1" fmla="*/ 9 h 9"/>
                  <a:gd name="T2" fmla="*/ 5 w 7"/>
                  <a:gd name="T3" fmla="*/ 9 h 9"/>
                  <a:gd name="T4" fmla="*/ 0 w 7"/>
                  <a:gd name="T5" fmla="*/ 2 h 9"/>
                  <a:gd name="T6" fmla="*/ 0 w 7"/>
                  <a:gd name="T7" fmla="*/ 0 h 9"/>
                  <a:gd name="T8" fmla="*/ 0 w 7"/>
                  <a:gd name="T9" fmla="*/ 0 h 9"/>
                  <a:gd name="T10" fmla="*/ 4 w 7"/>
                  <a:gd name="T11" fmla="*/ 5 h 9"/>
                  <a:gd name="T12" fmla="*/ 5 w 7"/>
                  <a:gd name="T13" fmla="*/ 5 h 9"/>
                  <a:gd name="T14" fmla="*/ 5 w 7"/>
                  <a:gd name="T15" fmla="*/ 7 h 9"/>
                  <a:gd name="T16" fmla="*/ 7 w 7"/>
                  <a:gd name="T17" fmla="*/ 9 h 9"/>
                  <a:gd name="T18" fmla="*/ 7 w 7"/>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7" y="9"/>
                    </a:moveTo>
                    <a:lnTo>
                      <a:pt x="5" y="9"/>
                    </a:lnTo>
                    <a:lnTo>
                      <a:pt x="0" y="2"/>
                    </a:lnTo>
                    <a:lnTo>
                      <a:pt x="0" y="0"/>
                    </a:lnTo>
                    <a:lnTo>
                      <a:pt x="0" y="0"/>
                    </a:lnTo>
                    <a:lnTo>
                      <a:pt x="4" y="5"/>
                    </a:lnTo>
                    <a:lnTo>
                      <a:pt x="5" y="5"/>
                    </a:lnTo>
                    <a:lnTo>
                      <a:pt x="5" y="7"/>
                    </a:lnTo>
                    <a:lnTo>
                      <a:pt x="7" y="9"/>
                    </a:lnTo>
                    <a:lnTo>
                      <a:pt x="7"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4" name="Freeform 3226">
                <a:extLst>
                  <a:ext uri="{FF2B5EF4-FFF2-40B4-BE49-F238E27FC236}">
                    <a16:creationId xmlns:a16="http://schemas.microsoft.com/office/drawing/2014/main" id="{5A5B05F0-CD18-9A4D-817A-1C5233735B55}"/>
                  </a:ext>
                </a:extLst>
              </p:cNvPr>
              <p:cNvSpPr>
                <a:spLocks/>
              </p:cNvSpPr>
              <p:nvPr/>
            </p:nvSpPr>
            <p:spPr bwMode="auto">
              <a:xfrm>
                <a:off x="882" y="2222"/>
                <a:ext cx="7" cy="9"/>
              </a:xfrm>
              <a:custGeom>
                <a:avLst/>
                <a:gdLst>
                  <a:gd name="T0" fmla="*/ 7 w 7"/>
                  <a:gd name="T1" fmla="*/ 9 h 9"/>
                  <a:gd name="T2" fmla="*/ 5 w 7"/>
                  <a:gd name="T3" fmla="*/ 9 h 9"/>
                  <a:gd name="T4" fmla="*/ 0 w 7"/>
                  <a:gd name="T5" fmla="*/ 2 h 9"/>
                  <a:gd name="T6" fmla="*/ 0 w 7"/>
                  <a:gd name="T7" fmla="*/ 0 h 9"/>
                  <a:gd name="T8" fmla="*/ 0 w 7"/>
                  <a:gd name="T9" fmla="*/ 0 h 9"/>
                  <a:gd name="T10" fmla="*/ 4 w 7"/>
                  <a:gd name="T11" fmla="*/ 5 h 9"/>
                  <a:gd name="T12" fmla="*/ 5 w 7"/>
                  <a:gd name="T13" fmla="*/ 5 h 9"/>
                  <a:gd name="T14" fmla="*/ 5 w 7"/>
                  <a:gd name="T15" fmla="*/ 7 h 9"/>
                  <a:gd name="T16" fmla="*/ 7 w 7"/>
                  <a:gd name="T17" fmla="*/ 9 h 9"/>
                  <a:gd name="T18" fmla="*/ 7 w 7"/>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7" y="9"/>
                    </a:moveTo>
                    <a:lnTo>
                      <a:pt x="5" y="9"/>
                    </a:lnTo>
                    <a:lnTo>
                      <a:pt x="0" y="2"/>
                    </a:lnTo>
                    <a:lnTo>
                      <a:pt x="0" y="0"/>
                    </a:lnTo>
                    <a:lnTo>
                      <a:pt x="0" y="0"/>
                    </a:lnTo>
                    <a:lnTo>
                      <a:pt x="4" y="5"/>
                    </a:lnTo>
                    <a:lnTo>
                      <a:pt x="5" y="5"/>
                    </a:lnTo>
                    <a:lnTo>
                      <a:pt x="5" y="7"/>
                    </a:lnTo>
                    <a:lnTo>
                      <a:pt x="7" y="9"/>
                    </a:lnTo>
                    <a:lnTo>
                      <a:pt x="7"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5" name="Freeform 3227">
                <a:extLst>
                  <a:ext uri="{FF2B5EF4-FFF2-40B4-BE49-F238E27FC236}">
                    <a16:creationId xmlns:a16="http://schemas.microsoft.com/office/drawing/2014/main" id="{44FB828B-DEAF-C141-9326-2DA7F48CC4C9}"/>
                  </a:ext>
                </a:extLst>
              </p:cNvPr>
              <p:cNvSpPr>
                <a:spLocks/>
              </p:cNvSpPr>
              <p:nvPr/>
            </p:nvSpPr>
            <p:spPr bwMode="auto">
              <a:xfrm>
                <a:off x="898" y="2227"/>
                <a:ext cx="4" cy="9"/>
              </a:xfrm>
              <a:custGeom>
                <a:avLst/>
                <a:gdLst>
                  <a:gd name="T0" fmla="*/ 0 w 4"/>
                  <a:gd name="T1" fmla="*/ 4 h 9"/>
                  <a:gd name="T2" fmla="*/ 2 w 4"/>
                  <a:gd name="T3" fmla="*/ 0 h 9"/>
                  <a:gd name="T4" fmla="*/ 2 w 4"/>
                  <a:gd name="T5" fmla="*/ 0 h 9"/>
                  <a:gd name="T6" fmla="*/ 4 w 4"/>
                  <a:gd name="T7" fmla="*/ 2 h 9"/>
                  <a:gd name="T8" fmla="*/ 4 w 4"/>
                  <a:gd name="T9" fmla="*/ 5 h 9"/>
                  <a:gd name="T10" fmla="*/ 4 w 4"/>
                  <a:gd name="T11" fmla="*/ 9 h 9"/>
                  <a:gd name="T12" fmla="*/ 2 w 4"/>
                  <a:gd name="T13" fmla="*/ 9 h 9"/>
                  <a:gd name="T14" fmla="*/ 0 w 4"/>
                  <a:gd name="T15" fmla="*/ 7 h 9"/>
                  <a:gd name="T16" fmla="*/ 0 w 4"/>
                  <a:gd name="T17" fmla="*/ 5 h 9"/>
                  <a:gd name="T18" fmla="*/ 0 w 4"/>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0" y="4"/>
                    </a:moveTo>
                    <a:lnTo>
                      <a:pt x="2" y="0"/>
                    </a:lnTo>
                    <a:lnTo>
                      <a:pt x="2" y="0"/>
                    </a:lnTo>
                    <a:lnTo>
                      <a:pt x="4" y="2"/>
                    </a:lnTo>
                    <a:lnTo>
                      <a:pt x="4" y="5"/>
                    </a:lnTo>
                    <a:lnTo>
                      <a:pt x="4" y="9"/>
                    </a:lnTo>
                    <a:lnTo>
                      <a:pt x="2" y="9"/>
                    </a:lnTo>
                    <a:lnTo>
                      <a:pt x="0" y="7"/>
                    </a:lnTo>
                    <a:lnTo>
                      <a:pt x="0" y="5"/>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6" name="Freeform 3228">
                <a:extLst>
                  <a:ext uri="{FF2B5EF4-FFF2-40B4-BE49-F238E27FC236}">
                    <a16:creationId xmlns:a16="http://schemas.microsoft.com/office/drawing/2014/main" id="{D39D89D3-13AE-C34A-A268-33808626A456}"/>
                  </a:ext>
                </a:extLst>
              </p:cNvPr>
              <p:cNvSpPr>
                <a:spLocks/>
              </p:cNvSpPr>
              <p:nvPr/>
            </p:nvSpPr>
            <p:spPr bwMode="auto">
              <a:xfrm>
                <a:off x="898" y="2227"/>
                <a:ext cx="4" cy="9"/>
              </a:xfrm>
              <a:custGeom>
                <a:avLst/>
                <a:gdLst>
                  <a:gd name="T0" fmla="*/ 0 w 4"/>
                  <a:gd name="T1" fmla="*/ 4 h 9"/>
                  <a:gd name="T2" fmla="*/ 2 w 4"/>
                  <a:gd name="T3" fmla="*/ 0 h 9"/>
                  <a:gd name="T4" fmla="*/ 2 w 4"/>
                  <a:gd name="T5" fmla="*/ 0 h 9"/>
                  <a:gd name="T6" fmla="*/ 4 w 4"/>
                  <a:gd name="T7" fmla="*/ 2 h 9"/>
                  <a:gd name="T8" fmla="*/ 4 w 4"/>
                  <a:gd name="T9" fmla="*/ 5 h 9"/>
                  <a:gd name="T10" fmla="*/ 4 w 4"/>
                  <a:gd name="T11" fmla="*/ 9 h 9"/>
                  <a:gd name="T12" fmla="*/ 2 w 4"/>
                  <a:gd name="T13" fmla="*/ 9 h 9"/>
                  <a:gd name="T14" fmla="*/ 0 w 4"/>
                  <a:gd name="T15" fmla="*/ 7 h 9"/>
                  <a:gd name="T16" fmla="*/ 0 w 4"/>
                  <a:gd name="T17" fmla="*/ 5 h 9"/>
                  <a:gd name="T18" fmla="*/ 0 w 4"/>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0" y="4"/>
                    </a:moveTo>
                    <a:lnTo>
                      <a:pt x="2" y="0"/>
                    </a:lnTo>
                    <a:lnTo>
                      <a:pt x="2" y="0"/>
                    </a:lnTo>
                    <a:lnTo>
                      <a:pt x="4" y="2"/>
                    </a:lnTo>
                    <a:lnTo>
                      <a:pt x="4" y="5"/>
                    </a:lnTo>
                    <a:lnTo>
                      <a:pt x="4" y="9"/>
                    </a:lnTo>
                    <a:lnTo>
                      <a:pt x="2" y="9"/>
                    </a:lnTo>
                    <a:lnTo>
                      <a:pt x="0" y="7"/>
                    </a:lnTo>
                    <a:lnTo>
                      <a:pt x="0" y="5"/>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7" name="Freeform 3229">
                <a:extLst>
                  <a:ext uri="{FF2B5EF4-FFF2-40B4-BE49-F238E27FC236}">
                    <a16:creationId xmlns:a16="http://schemas.microsoft.com/office/drawing/2014/main" id="{42FB1067-6E30-E942-B54D-AFD0071BB01C}"/>
                  </a:ext>
                </a:extLst>
              </p:cNvPr>
              <p:cNvSpPr>
                <a:spLocks/>
              </p:cNvSpPr>
              <p:nvPr/>
            </p:nvSpPr>
            <p:spPr bwMode="auto">
              <a:xfrm>
                <a:off x="1137" y="2297"/>
                <a:ext cx="4" cy="5"/>
              </a:xfrm>
              <a:custGeom>
                <a:avLst/>
                <a:gdLst>
                  <a:gd name="T0" fmla="*/ 2 w 4"/>
                  <a:gd name="T1" fmla="*/ 0 h 5"/>
                  <a:gd name="T2" fmla="*/ 4 w 4"/>
                  <a:gd name="T3" fmla="*/ 0 h 5"/>
                  <a:gd name="T4" fmla="*/ 4 w 4"/>
                  <a:gd name="T5" fmla="*/ 3 h 5"/>
                  <a:gd name="T6" fmla="*/ 2 w 4"/>
                  <a:gd name="T7" fmla="*/ 3 h 5"/>
                  <a:gd name="T8" fmla="*/ 2 w 4"/>
                  <a:gd name="T9" fmla="*/ 5 h 5"/>
                  <a:gd name="T10" fmla="*/ 2 w 4"/>
                  <a:gd name="T11" fmla="*/ 3 h 5"/>
                  <a:gd name="T12" fmla="*/ 0 w 4"/>
                  <a:gd name="T13" fmla="*/ 3 h 5"/>
                  <a:gd name="T14" fmla="*/ 2 w 4"/>
                  <a:gd name="T15" fmla="*/ 2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lnTo>
                      <a:pt x="4" y="0"/>
                    </a:lnTo>
                    <a:lnTo>
                      <a:pt x="4" y="3"/>
                    </a:lnTo>
                    <a:lnTo>
                      <a:pt x="2" y="3"/>
                    </a:lnTo>
                    <a:lnTo>
                      <a:pt x="2" y="5"/>
                    </a:lnTo>
                    <a:lnTo>
                      <a:pt x="2" y="3"/>
                    </a:lnTo>
                    <a:lnTo>
                      <a:pt x="0" y="3"/>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8" name="Freeform 3230">
                <a:extLst>
                  <a:ext uri="{FF2B5EF4-FFF2-40B4-BE49-F238E27FC236}">
                    <a16:creationId xmlns:a16="http://schemas.microsoft.com/office/drawing/2014/main" id="{7911973C-8490-1042-82A8-6919CB5B9D0E}"/>
                  </a:ext>
                </a:extLst>
              </p:cNvPr>
              <p:cNvSpPr>
                <a:spLocks/>
              </p:cNvSpPr>
              <p:nvPr/>
            </p:nvSpPr>
            <p:spPr bwMode="auto">
              <a:xfrm>
                <a:off x="1137" y="2297"/>
                <a:ext cx="4" cy="5"/>
              </a:xfrm>
              <a:custGeom>
                <a:avLst/>
                <a:gdLst>
                  <a:gd name="T0" fmla="*/ 2 w 4"/>
                  <a:gd name="T1" fmla="*/ 0 h 5"/>
                  <a:gd name="T2" fmla="*/ 4 w 4"/>
                  <a:gd name="T3" fmla="*/ 0 h 5"/>
                  <a:gd name="T4" fmla="*/ 4 w 4"/>
                  <a:gd name="T5" fmla="*/ 3 h 5"/>
                  <a:gd name="T6" fmla="*/ 2 w 4"/>
                  <a:gd name="T7" fmla="*/ 3 h 5"/>
                  <a:gd name="T8" fmla="*/ 2 w 4"/>
                  <a:gd name="T9" fmla="*/ 5 h 5"/>
                  <a:gd name="T10" fmla="*/ 2 w 4"/>
                  <a:gd name="T11" fmla="*/ 3 h 5"/>
                  <a:gd name="T12" fmla="*/ 0 w 4"/>
                  <a:gd name="T13" fmla="*/ 3 h 5"/>
                  <a:gd name="T14" fmla="*/ 2 w 4"/>
                  <a:gd name="T15" fmla="*/ 2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lnTo>
                      <a:pt x="4" y="0"/>
                    </a:lnTo>
                    <a:lnTo>
                      <a:pt x="4" y="3"/>
                    </a:lnTo>
                    <a:lnTo>
                      <a:pt x="2" y="3"/>
                    </a:lnTo>
                    <a:lnTo>
                      <a:pt x="2" y="5"/>
                    </a:lnTo>
                    <a:lnTo>
                      <a:pt x="2" y="3"/>
                    </a:lnTo>
                    <a:lnTo>
                      <a:pt x="0" y="3"/>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89" name="Freeform 3231">
                <a:extLst>
                  <a:ext uri="{FF2B5EF4-FFF2-40B4-BE49-F238E27FC236}">
                    <a16:creationId xmlns:a16="http://schemas.microsoft.com/office/drawing/2014/main" id="{EA54CF6F-2AD3-B047-81CC-858B73CE44C4}"/>
                  </a:ext>
                </a:extLst>
              </p:cNvPr>
              <p:cNvSpPr>
                <a:spLocks/>
              </p:cNvSpPr>
              <p:nvPr/>
            </p:nvSpPr>
            <p:spPr bwMode="auto">
              <a:xfrm>
                <a:off x="1303" y="2377"/>
                <a:ext cx="4" cy="5"/>
              </a:xfrm>
              <a:custGeom>
                <a:avLst/>
                <a:gdLst>
                  <a:gd name="T0" fmla="*/ 4 w 4"/>
                  <a:gd name="T1" fmla="*/ 0 h 5"/>
                  <a:gd name="T2" fmla="*/ 2 w 4"/>
                  <a:gd name="T3" fmla="*/ 2 h 5"/>
                  <a:gd name="T4" fmla="*/ 0 w 4"/>
                  <a:gd name="T5" fmla="*/ 4 h 5"/>
                  <a:gd name="T6" fmla="*/ 0 w 4"/>
                  <a:gd name="T7" fmla="*/ 5 h 5"/>
                  <a:gd name="T8" fmla="*/ 2 w 4"/>
                  <a:gd name="T9" fmla="*/ 4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2" y="2"/>
                    </a:lnTo>
                    <a:lnTo>
                      <a:pt x="0" y="4"/>
                    </a:lnTo>
                    <a:lnTo>
                      <a:pt x="0" y="5"/>
                    </a:lnTo>
                    <a:lnTo>
                      <a:pt x="2" y="4"/>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0" name="Freeform 3232">
                <a:extLst>
                  <a:ext uri="{FF2B5EF4-FFF2-40B4-BE49-F238E27FC236}">
                    <a16:creationId xmlns:a16="http://schemas.microsoft.com/office/drawing/2014/main" id="{3B5B5E36-244F-6C49-9F43-2F49980F2C1E}"/>
                  </a:ext>
                </a:extLst>
              </p:cNvPr>
              <p:cNvSpPr>
                <a:spLocks/>
              </p:cNvSpPr>
              <p:nvPr/>
            </p:nvSpPr>
            <p:spPr bwMode="auto">
              <a:xfrm>
                <a:off x="1303" y="2377"/>
                <a:ext cx="4" cy="5"/>
              </a:xfrm>
              <a:custGeom>
                <a:avLst/>
                <a:gdLst>
                  <a:gd name="T0" fmla="*/ 4 w 4"/>
                  <a:gd name="T1" fmla="*/ 0 h 5"/>
                  <a:gd name="T2" fmla="*/ 2 w 4"/>
                  <a:gd name="T3" fmla="*/ 2 h 5"/>
                  <a:gd name="T4" fmla="*/ 0 w 4"/>
                  <a:gd name="T5" fmla="*/ 4 h 5"/>
                  <a:gd name="T6" fmla="*/ 0 w 4"/>
                  <a:gd name="T7" fmla="*/ 5 h 5"/>
                  <a:gd name="T8" fmla="*/ 2 w 4"/>
                  <a:gd name="T9" fmla="*/ 4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2" y="2"/>
                    </a:lnTo>
                    <a:lnTo>
                      <a:pt x="0" y="4"/>
                    </a:lnTo>
                    <a:lnTo>
                      <a:pt x="0" y="5"/>
                    </a:lnTo>
                    <a:lnTo>
                      <a:pt x="2" y="4"/>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1" name="Freeform 3233">
                <a:extLst>
                  <a:ext uri="{FF2B5EF4-FFF2-40B4-BE49-F238E27FC236}">
                    <a16:creationId xmlns:a16="http://schemas.microsoft.com/office/drawing/2014/main" id="{878B8810-01A1-C747-B28E-5F00A7CCADDF}"/>
                  </a:ext>
                </a:extLst>
              </p:cNvPr>
              <p:cNvSpPr>
                <a:spLocks/>
              </p:cNvSpPr>
              <p:nvPr/>
            </p:nvSpPr>
            <p:spPr bwMode="auto">
              <a:xfrm>
                <a:off x="1432" y="2270"/>
                <a:ext cx="18" cy="4"/>
              </a:xfrm>
              <a:custGeom>
                <a:avLst/>
                <a:gdLst>
                  <a:gd name="T0" fmla="*/ 16 w 18"/>
                  <a:gd name="T1" fmla="*/ 0 h 4"/>
                  <a:gd name="T2" fmla="*/ 14 w 18"/>
                  <a:gd name="T3" fmla="*/ 0 h 4"/>
                  <a:gd name="T4" fmla="*/ 16 w 18"/>
                  <a:gd name="T5" fmla="*/ 0 h 4"/>
                  <a:gd name="T6" fmla="*/ 16 w 18"/>
                  <a:gd name="T7" fmla="*/ 0 h 4"/>
                  <a:gd name="T8" fmla="*/ 18 w 18"/>
                  <a:gd name="T9" fmla="*/ 2 h 4"/>
                  <a:gd name="T10" fmla="*/ 18 w 18"/>
                  <a:gd name="T11" fmla="*/ 4 h 4"/>
                  <a:gd name="T12" fmla="*/ 16 w 18"/>
                  <a:gd name="T13" fmla="*/ 4 h 4"/>
                  <a:gd name="T14" fmla="*/ 14 w 18"/>
                  <a:gd name="T15" fmla="*/ 2 h 4"/>
                  <a:gd name="T16" fmla="*/ 5 w 18"/>
                  <a:gd name="T17" fmla="*/ 4 h 4"/>
                  <a:gd name="T18" fmla="*/ 2 w 18"/>
                  <a:gd name="T19" fmla="*/ 4 h 4"/>
                  <a:gd name="T20" fmla="*/ 0 w 18"/>
                  <a:gd name="T21" fmla="*/ 2 h 4"/>
                  <a:gd name="T22" fmla="*/ 5 w 18"/>
                  <a:gd name="T23" fmla="*/ 2 h 4"/>
                  <a:gd name="T24" fmla="*/ 11 w 18"/>
                  <a:gd name="T25" fmla="*/ 0 h 4"/>
                  <a:gd name="T26" fmla="*/ 14 w 18"/>
                  <a:gd name="T27" fmla="*/ 0 h 4"/>
                  <a:gd name="T28" fmla="*/ 16 w 1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4">
                    <a:moveTo>
                      <a:pt x="16" y="0"/>
                    </a:moveTo>
                    <a:lnTo>
                      <a:pt x="14" y="0"/>
                    </a:lnTo>
                    <a:lnTo>
                      <a:pt x="16" y="0"/>
                    </a:lnTo>
                    <a:lnTo>
                      <a:pt x="16" y="0"/>
                    </a:lnTo>
                    <a:lnTo>
                      <a:pt x="18" y="2"/>
                    </a:lnTo>
                    <a:lnTo>
                      <a:pt x="18" y="4"/>
                    </a:lnTo>
                    <a:lnTo>
                      <a:pt x="16" y="4"/>
                    </a:lnTo>
                    <a:lnTo>
                      <a:pt x="14" y="2"/>
                    </a:lnTo>
                    <a:lnTo>
                      <a:pt x="5" y="4"/>
                    </a:lnTo>
                    <a:lnTo>
                      <a:pt x="2" y="4"/>
                    </a:lnTo>
                    <a:lnTo>
                      <a:pt x="0" y="2"/>
                    </a:lnTo>
                    <a:lnTo>
                      <a:pt x="5" y="2"/>
                    </a:lnTo>
                    <a:lnTo>
                      <a:pt x="11" y="0"/>
                    </a:lnTo>
                    <a:lnTo>
                      <a:pt x="14" y="0"/>
                    </a:lnTo>
                    <a:lnTo>
                      <a:pt x="16"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2" name="Freeform 3234">
                <a:extLst>
                  <a:ext uri="{FF2B5EF4-FFF2-40B4-BE49-F238E27FC236}">
                    <a16:creationId xmlns:a16="http://schemas.microsoft.com/office/drawing/2014/main" id="{15162B35-249A-7148-8C87-02DED98B126A}"/>
                  </a:ext>
                </a:extLst>
              </p:cNvPr>
              <p:cNvSpPr>
                <a:spLocks/>
              </p:cNvSpPr>
              <p:nvPr/>
            </p:nvSpPr>
            <p:spPr bwMode="auto">
              <a:xfrm>
                <a:off x="1432" y="2270"/>
                <a:ext cx="18" cy="4"/>
              </a:xfrm>
              <a:custGeom>
                <a:avLst/>
                <a:gdLst>
                  <a:gd name="T0" fmla="*/ 16 w 18"/>
                  <a:gd name="T1" fmla="*/ 0 h 4"/>
                  <a:gd name="T2" fmla="*/ 14 w 18"/>
                  <a:gd name="T3" fmla="*/ 0 h 4"/>
                  <a:gd name="T4" fmla="*/ 16 w 18"/>
                  <a:gd name="T5" fmla="*/ 0 h 4"/>
                  <a:gd name="T6" fmla="*/ 16 w 18"/>
                  <a:gd name="T7" fmla="*/ 0 h 4"/>
                  <a:gd name="T8" fmla="*/ 18 w 18"/>
                  <a:gd name="T9" fmla="*/ 2 h 4"/>
                  <a:gd name="T10" fmla="*/ 18 w 18"/>
                  <a:gd name="T11" fmla="*/ 4 h 4"/>
                  <a:gd name="T12" fmla="*/ 16 w 18"/>
                  <a:gd name="T13" fmla="*/ 4 h 4"/>
                  <a:gd name="T14" fmla="*/ 14 w 18"/>
                  <a:gd name="T15" fmla="*/ 2 h 4"/>
                  <a:gd name="T16" fmla="*/ 5 w 18"/>
                  <a:gd name="T17" fmla="*/ 4 h 4"/>
                  <a:gd name="T18" fmla="*/ 2 w 18"/>
                  <a:gd name="T19" fmla="*/ 4 h 4"/>
                  <a:gd name="T20" fmla="*/ 0 w 18"/>
                  <a:gd name="T21" fmla="*/ 2 h 4"/>
                  <a:gd name="T22" fmla="*/ 5 w 18"/>
                  <a:gd name="T23" fmla="*/ 2 h 4"/>
                  <a:gd name="T24" fmla="*/ 11 w 18"/>
                  <a:gd name="T25" fmla="*/ 0 h 4"/>
                  <a:gd name="T26" fmla="*/ 14 w 18"/>
                  <a:gd name="T27" fmla="*/ 0 h 4"/>
                  <a:gd name="T28" fmla="*/ 16 w 1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4">
                    <a:moveTo>
                      <a:pt x="16" y="0"/>
                    </a:moveTo>
                    <a:lnTo>
                      <a:pt x="14" y="0"/>
                    </a:lnTo>
                    <a:lnTo>
                      <a:pt x="16" y="0"/>
                    </a:lnTo>
                    <a:lnTo>
                      <a:pt x="16" y="0"/>
                    </a:lnTo>
                    <a:lnTo>
                      <a:pt x="18" y="2"/>
                    </a:lnTo>
                    <a:lnTo>
                      <a:pt x="18" y="4"/>
                    </a:lnTo>
                    <a:lnTo>
                      <a:pt x="16" y="4"/>
                    </a:lnTo>
                    <a:lnTo>
                      <a:pt x="14" y="2"/>
                    </a:lnTo>
                    <a:lnTo>
                      <a:pt x="5" y="4"/>
                    </a:lnTo>
                    <a:lnTo>
                      <a:pt x="2" y="4"/>
                    </a:lnTo>
                    <a:lnTo>
                      <a:pt x="0" y="2"/>
                    </a:lnTo>
                    <a:lnTo>
                      <a:pt x="5" y="2"/>
                    </a:lnTo>
                    <a:lnTo>
                      <a:pt x="11" y="0"/>
                    </a:lnTo>
                    <a:lnTo>
                      <a:pt x="14" y="0"/>
                    </a:lnTo>
                    <a:lnTo>
                      <a:pt x="16"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3" name="Freeform 3235">
                <a:extLst>
                  <a:ext uri="{FF2B5EF4-FFF2-40B4-BE49-F238E27FC236}">
                    <a16:creationId xmlns:a16="http://schemas.microsoft.com/office/drawing/2014/main" id="{1B70CBA2-6B9C-BA4B-8F47-1A0A76DE4008}"/>
                  </a:ext>
                </a:extLst>
              </p:cNvPr>
              <p:cNvSpPr>
                <a:spLocks/>
              </p:cNvSpPr>
              <p:nvPr/>
            </p:nvSpPr>
            <p:spPr bwMode="auto">
              <a:xfrm>
                <a:off x="1459" y="2274"/>
                <a:ext cx="3" cy="12"/>
              </a:xfrm>
              <a:custGeom>
                <a:avLst/>
                <a:gdLst>
                  <a:gd name="T0" fmla="*/ 3 w 3"/>
                  <a:gd name="T1" fmla="*/ 5 h 12"/>
                  <a:gd name="T2" fmla="*/ 3 w 3"/>
                  <a:gd name="T3" fmla="*/ 1 h 12"/>
                  <a:gd name="T4" fmla="*/ 3 w 3"/>
                  <a:gd name="T5" fmla="*/ 3 h 12"/>
                  <a:gd name="T6" fmla="*/ 2 w 3"/>
                  <a:gd name="T7" fmla="*/ 12 h 12"/>
                  <a:gd name="T8" fmla="*/ 0 w 3"/>
                  <a:gd name="T9" fmla="*/ 8 h 12"/>
                  <a:gd name="T10" fmla="*/ 0 w 3"/>
                  <a:gd name="T11" fmla="*/ 8 h 12"/>
                  <a:gd name="T12" fmla="*/ 2 w 3"/>
                  <a:gd name="T13" fmla="*/ 7 h 12"/>
                  <a:gd name="T14" fmla="*/ 0 w 3"/>
                  <a:gd name="T15" fmla="*/ 5 h 12"/>
                  <a:gd name="T16" fmla="*/ 2 w 3"/>
                  <a:gd name="T17" fmla="*/ 1 h 12"/>
                  <a:gd name="T18" fmla="*/ 2 w 3"/>
                  <a:gd name="T19" fmla="*/ 0 h 12"/>
                  <a:gd name="T20" fmla="*/ 3 w 3"/>
                  <a:gd name="T21" fmla="*/ 3 h 12"/>
                  <a:gd name="T22" fmla="*/ 3 w 3"/>
                  <a:gd name="T2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2">
                    <a:moveTo>
                      <a:pt x="3" y="5"/>
                    </a:moveTo>
                    <a:lnTo>
                      <a:pt x="3" y="1"/>
                    </a:lnTo>
                    <a:lnTo>
                      <a:pt x="3" y="3"/>
                    </a:lnTo>
                    <a:lnTo>
                      <a:pt x="2" y="12"/>
                    </a:lnTo>
                    <a:lnTo>
                      <a:pt x="0" y="8"/>
                    </a:lnTo>
                    <a:lnTo>
                      <a:pt x="0" y="8"/>
                    </a:lnTo>
                    <a:lnTo>
                      <a:pt x="2" y="7"/>
                    </a:lnTo>
                    <a:lnTo>
                      <a:pt x="0" y="5"/>
                    </a:lnTo>
                    <a:lnTo>
                      <a:pt x="2" y="1"/>
                    </a:lnTo>
                    <a:lnTo>
                      <a:pt x="2" y="0"/>
                    </a:lnTo>
                    <a:lnTo>
                      <a:pt x="3" y="3"/>
                    </a:lnTo>
                    <a:lnTo>
                      <a:pt x="3"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4" name="Freeform 3236">
                <a:extLst>
                  <a:ext uri="{FF2B5EF4-FFF2-40B4-BE49-F238E27FC236}">
                    <a16:creationId xmlns:a16="http://schemas.microsoft.com/office/drawing/2014/main" id="{96C03565-F6BD-394A-9DBC-660B3EE543C6}"/>
                  </a:ext>
                </a:extLst>
              </p:cNvPr>
              <p:cNvSpPr>
                <a:spLocks/>
              </p:cNvSpPr>
              <p:nvPr/>
            </p:nvSpPr>
            <p:spPr bwMode="auto">
              <a:xfrm>
                <a:off x="1459" y="2274"/>
                <a:ext cx="3" cy="12"/>
              </a:xfrm>
              <a:custGeom>
                <a:avLst/>
                <a:gdLst>
                  <a:gd name="T0" fmla="*/ 3 w 3"/>
                  <a:gd name="T1" fmla="*/ 5 h 12"/>
                  <a:gd name="T2" fmla="*/ 3 w 3"/>
                  <a:gd name="T3" fmla="*/ 1 h 12"/>
                  <a:gd name="T4" fmla="*/ 3 w 3"/>
                  <a:gd name="T5" fmla="*/ 3 h 12"/>
                  <a:gd name="T6" fmla="*/ 2 w 3"/>
                  <a:gd name="T7" fmla="*/ 12 h 12"/>
                  <a:gd name="T8" fmla="*/ 0 w 3"/>
                  <a:gd name="T9" fmla="*/ 8 h 12"/>
                  <a:gd name="T10" fmla="*/ 0 w 3"/>
                  <a:gd name="T11" fmla="*/ 8 h 12"/>
                  <a:gd name="T12" fmla="*/ 2 w 3"/>
                  <a:gd name="T13" fmla="*/ 7 h 12"/>
                  <a:gd name="T14" fmla="*/ 0 w 3"/>
                  <a:gd name="T15" fmla="*/ 5 h 12"/>
                  <a:gd name="T16" fmla="*/ 2 w 3"/>
                  <a:gd name="T17" fmla="*/ 1 h 12"/>
                  <a:gd name="T18" fmla="*/ 2 w 3"/>
                  <a:gd name="T19" fmla="*/ 0 h 12"/>
                  <a:gd name="T20" fmla="*/ 3 w 3"/>
                  <a:gd name="T21" fmla="*/ 3 h 12"/>
                  <a:gd name="T22" fmla="*/ 3 w 3"/>
                  <a:gd name="T2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2">
                    <a:moveTo>
                      <a:pt x="3" y="5"/>
                    </a:moveTo>
                    <a:lnTo>
                      <a:pt x="3" y="1"/>
                    </a:lnTo>
                    <a:lnTo>
                      <a:pt x="3" y="3"/>
                    </a:lnTo>
                    <a:lnTo>
                      <a:pt x="2" y="12"/>
                    </a:lnTo>
                    <a:lnTo>
                      <a:pt x="0" y="8"/>
                    </a:lnTo>
                    <a:lnTo>
                      <a:pt x="0" y="8"/>
                    </a:lnTo>
                    <a:lnTo>
                      <a:pt x="2" y="7"/>
                    </a:lnTo>
                    <a:lnTo>
                      <a:pt x="0" y="5"/>
                    </a:lnTo>
                    <a:lnTo>
                      <a:pt x="2" y="1"/>
                    </a:lnTo>
                    <a:lnTo>
                      <a:pt x="2" y="0"/>
                    </a:lnTo>
                    <a:lnTo>
                      <a:pt x="3" y="3"/>
                    </a:lnTo>
                    <a:lnTo>
                      <a:pt x="3"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5" name="Freeform 3237">
                <a:extLst>
                  <a:ext uri="{FF2B5EF4-FFF2-40B4-BE49-F238E27FC236}">
                    <a16:creationId xmlns:a16="http://schemas.microsoft.com/office/drawing/2014/main" id="{542F278B-1EEF-C44F-9BD7-ABEDAAB37559}"/>
                  </a:ext>
                </a:extLst>
              </p:cNvPr>
              <p:cNvSpPr>
                <a:spLocks/>
              </p:cNvSpPr>
              <p:nvPr/>
            </p:nvSpPr>
            <p:spPr bwMode="auto">
              <a:xfrm>
                <a:off x="1455" y="2300"/>
                <a:ext cx="4" cy="2"/>
              </a:xfrm>
              <a:custGeom>
                <a:avLst/>
                <a:gdLst>
                  <a:gd name="T0" fmla="*/ 4 w 4"/>
                  <a:gd name="T1" fmla="*/ 2 h 2"/>
                  <a:gd name="T2" fmla="*/ 4 w 4"/>
                  <a:gd name="T3" fmla="*/ 0 h 2"/>
                  <a:gd name="T4" fmla="*/ 4 w 4"/>
                  <a:gd name="T5" fmla="*/ 0 h 2"/>
                  <a:gd name="T6" fmla="*/ 0 w 4"/>
                  <a:gd name="T7" fmla="*/ 0 h 2"/>
                  <a:gd name="T8" fmla="*/ 0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4" y="0"/>
                    </a:lnTo>
                    <a:lnTo>
                      <a:pt x="0" y="0"/>
                    </a:lnTo>
                    <a:lnTo>
                      <a:pt x="0" y="2"/>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6" name="Freeform 3238">
                <a:extLst>
                  <a:ext uri="{FF2B5EF4-FFF2-40B4-BE49-F238E27FC236}">
                    <a16:creationId xmlns:a16="http://schemas.microsoft.com/office/drawing/2014/main" id="{6BAB623B-3282-474E-B656-5B98498CAB70}"/>
                  </a:ext>
                </a:extLst>
              </p:cNvPr>
              <p:cNvSpPr>
                <a:spLocks/>
              </p:cNvSpPr>
              <p:nvPr/>
            </p:nvSpPr>
            <p:spPr bwMode="auto">
              <a:xfrm>
                <a:off x="1455" y="2300"/>
                <a:ext cx="4" cy="2"/>
              </a:xfrm>
              <a:custGeom>
                <a:avLst/>
                <a:gdLst>
                  <a:gd name="T0" fmla="*/ 4 w 4"/>
                  <a:gd name="T1" fmla="*/ 2 h 2"/>
                  <a:gd name="T2" fmla="*/ 4 w 4"/>
                  <a:gd name="T3" fmla="*/ 0 h 2"/>
                  <a:gd name="T4" fmla="*/ 4 w 4"/>
                  <a:gd name="T5" fmla="*/ 0 h 2"/>
                  <a:gd name="T6" fmla="*/ 0 w 4"/>
                  <a:gd name="T7" fmla="*/ 0 h 2"/>
                  <a:gd name="T8" fmla="*/ 0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4" y="0"/>
                    </a:lnTo>
                    <a:lnTo>
                      <a:pt x="0" y="0"/>
                    </a:lnTo>
                    <a:lnTo>
                      <a:pt x="0" y="2"/>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7" name="Freeform 3239">
                <a:extLst>
                  <a:ext uri="{FF2B5EF4-FFF2-40B4-BE49-F238E27FC236}">
                    <a16:creationId xmlns:a16="http://schemas.microsoft.com/office/drawing/2014/main" id="{5A350433-D1F2-1342-921D-AD792F5DBE7B}"/>
                  </a:ext>
                </a:extLst>
              </p:cNvPr>
              <p:cNvSpPr>
                <a:spLocks/>
              </p:cNvSpPr>
              <p:nvPr/>
            </p:nvSpPr>
            <p:spPr bwMode="auto">
              <a:xfrm>
                <a:off x="1443" y="2299"/>
                <a:ext cx="9" cy="14"/>
              </a:xfrm>
              <a:custGeom>
                <a:avLst/>
                <a:gdLst>
                  <a:gd name="T0" fmla="*/ 3 w 9"/>
                  <a:gd name="T1" fmla="*/ 1 h 14"/>
                  <a:gd name="T2" fmla="*/ 5 w 9"/>
                  <a:gd name="T3" fmla="*/ 1 h 14"/>
                  <a:gd name="T4" fmla="*/ 5 w 9"/>
                  <a:gd name="T5" fmla="*/ 3 h 14"/>
                  <a:gd name="T6" fmla="*/ 9 w 9"/>
                  <a:gd name="T7" fmla="*/ 8 h 14"/>
                  <a:gd name="T8" fmla="*/ 9 w 9"/>
                  <a:gd name="T9" fmla="*/ 12 h 14"/>
                  <a:gd name="T10" fmla="*/ 7 w 9"/>
                  <a:gd name="T11" fmla="*/ 14 h 14"/>
                  <a:gd name="T12" fmla="*/ 7 w 9"/>
                  <a:gd name="T13" fmla="*/ 14 h 14"/>
                  <a:gd name="T14" fmla="*/ 5 w 9"/>
                  <a:gd name="T15" fmla="*/ 14 h 14"/>
                  <a:gd name="T16" fmla="*/ 1 w 9"/>
                  <a:gd name="T17" fmla="*/ 12 h 14"/>
                  <a:gd name="T18" fmla="*/ 0 w 9"/>
                  <a:gd name="T19" fmla="*/ 10 h 14"/>
                  <a:gd name="T20" fmla="*/ 0 w 9"/>
                  <a:gd name="T21" fmla="*/ 8 h 14"/>
                  <a:gd name="T22" fmla="*/ 1 w 9"/>
                  <a:gd name="T23" fmla="*/ 1 h 14"/>
                  <a:gd name="T24" fmla="*/ 1 w 9"/>
                  <a:gd name="T25" fmla="*/ 0 h 14"/>
                  <a:gd name="T26" fmla="*/ 3 w 9"/>
                  <a:gd name="T27" fmla="*/ 0 h 14"/>
                  <a:gd name="T28" fmla="*/ 3 w 9"/>
                  <a:gd name="T2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3" y="1"/>
                    </a:moveTo>
                    <a:lnTo>
                      <a:pt x="5" y="1"/>
                    </a:lnTo>
                    <a:lnTo>
                      <a:pt x="5" y="3"/>
                    </a:lnTo>
                    <a:lnTo>
                      <a:pt x="9" y="8"/>
                    </a:lnTo>
                    <a:lnTo>
                      <a:pt x="9" y="12"/>
                    </a:lnTo>
                    <a:lnTo>
                      <a:pt x="7" y="14"/>
                    </a:lnTo>
                    <a:lnTo>
                      <a:pt x="7" y="14"/>
                    </a:lnTo>
                    <a:lnTo>
                      <a:pt x="5" y="14"/>
                    </a:lnTo>
                    <a:lnTo>
                      <a:pt x="1" y="12"/>
                    </a:lnTo>
                    <a:lnTo>
                      <a:pt x="0" y="10"/>
                    </a:lnTo>
                    <a:lnTo>
                      <a:pt x="0" y="8"/>
                    </a:lnTo>
                    <a:lnTo>
                      <a:pt x="1" y="1"/>
                    </a:lnTo>
                    <a:lnTo>
                      <a:pt x="1" y="0"/>
                    </a:lnTo>
                    <a:lnTo>
                      <a:pt x="3" y="0"/>
                    </a:lnTo>
                    <a:lnTo>
                      <a:pt x="3"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8" name="Freeform 3240">
                <a:extLst>
                  <a:ext uri="{FF2B5EF4-FFF2-40B4-BE49-F238E27FC236}">
                    <a16:creationId xmlns:a16="http://schemas.microsoft.com/office/drawing/2014/main" id="{755A2416-E031-104F-92C6-70F387B9804C}"/>
                  </a:ext>
                </a:extLst>
              </p:cNvPr>
              <p:cNvSpPr>
                <a:spLocks/>
              </p:cNvSpPr>
              <p:nvPr/>
            </p:nvSpPr>
            <p:spPr bwMode="auto">
              <a:xfrm>
                <a:off x="1443" y="2299"/>
                <a:ext cx="9" cy="14"/>
              </a:xfrm>
              <a:custGeom>
                <a:avLst/>
                <a:gdLst>
                  <a:gd name="T0" fmla="*/ 3 w 9"/>
                  <a:gd name="T1" fmla="*/ 1 h 14"/>
                  <a:gd name="T2" fmla="*/ 5 w 9"/>
                  <a:gd name="T3" fmla="*/ 1 h 14"/>
                  <a:gd name="T4" fmla="*/ 5 w 9"/>
                  <a:gd name="T5" fmla="*/ 3 h 14"/>
                  <a:gd name="T6" fmla="*/ 9 w 9"/>
                  <a:gd name="T7" fmla="*/ 8 h 14"/>
                  <a:gd name="T8" fmla="*/ 9 w 9"/>
                  <a:gd name="T9" fmla="*/ 12 h 14"/>
                  <a:gd name="T10" fmla="*/ 7 w 9"/>
                  <a:gd name="T11" fmla="*/ 14 h 14"/>
                  <a:gd name="T12" fmla="*/ 7 w 9"/>
                  <a:gd name="T13" fmla="*/ 14 h 14"/>
                  <a:gd name="T14" fmla="*/ 5 w 9"/>
                  <a:gd name="T15" fmla="*/ 14 h 14"/>
                  <a:gd name="T16" fmla="*/ 1 w 9"/>
                  <a:gd name="T17" fmla="*/ 12 h 14"/>
                  <a:gd name="T18" fmla="*/ 0 w 9"/>
                  <a:gd name="T19" fmla="*/ 10 h 14"/>
                  <a:gd name="T20" fmla="*/ 0 w 9"/>
                  <a:gd name="T21" fmla="*/ 8 h 14"/>
                  <a:gd name="T22" fmla="*/ 1 w 9"/>
                  <a:gd name="T23" fmla="*/ 1 h 14"/>
                  <a:gd name="T24" fmla="*/ 1 w 9"/>
                  <a:gd name="T25" fmla="*/ 0 h 14"/>
                  <a:gd name="T26" fmla="*/ 3 w 9"/>
                  <a:gd name="T27" fmla="*/ 0 h 14"/>
                  <a:gd name="T28" fmla="*/ 3 w 9"/>
                  <a:gd name="T2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3" y="1"/>
                    </a:moveTo>
                    <a:lnTo>
                      <a:pt x="5" y="1"/>
                    </a:lnTo>
                    <a:lnTo>
                      <a:pt x="5" y="3"/>
                    </a:lnTo>
                    <a:lnTo>
                      <a:pt x="9" y="8"/>
                    </a:lnTo>
                    <a:lnTo>
                      <a:pt x="9" y="12"/>
                    </a:lnTo>
                    <a:lnTo>
                      <a:pt x="7" y="14"/>
                    </a:lnTo>
                    <a:lnTo>
                      <a:pt x="7" y="14"/>
                    </a:lnTo>
                    <a:lnTo>
                      <a:pt x="5" y="14"/>
                    </a:lnTo>
                    <a:lnTo>
                      <a:pt x="1" y="12"/>
                    </a:lnTo>
                    <a:lnTo>
                      <a:pt x="0" y="10"/>
                    </a:lnTo>
                    <a:lnTo>
                      <a:pt x="0" y="8"/>
                    </a:lnTo>
                    <a:lnTo>
                      <a:pt x="1" y="1"/>
                    </a:lnTo>
                    <a:lnTo>
                      <a:pt x="1" y="0"/>
                    </a:lnTo>
                    <a:lnTo>
                      <a:pt x="3" y="0"/>
                    </a:lnTo>
                    <a:lnTo>
                      <a:pt x="3"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99" name="Freeform 3241">
                <a:extLst>
                  <a:ext uri="{FF2B5EF4-FFF2-40B4-BE49-F238E27FC236}">
                    <a16:creationId xmlns:a16="http://schemas.microsoft.com/office/drawing/2014/main" id="{07085895-95AE-C241-901F-7BA56F6355A3}"/>
                  </a:ext>
                </a:extLst>
              </p:cNvPr>
              <p:cNvSpPr>
                <a:spLocks/>
              </p:cNvSpPr>
              <p:nvPr/>
            </p:nvSpPr>
            <p:spPr bwMode="auto">
              <a:xfrm>
                <a:off x="1452" y="2316"/>
                <a:ext cx="3" cy="8"/>
              </a:xfrm>
              <a:custGeom>
                <a:avLst/>
                <a:gdLst>
                  <a:gd name="T0" fmla="*/ 0 w 3"/>
                  <a:gd name="T1" fmla="*/ 4 h 8"/>
                  <a:gd name="T2" fmla="*/ 1 w 3"/>
                  <a:gd name="T3" fmla="*/ 0 h 8"/>
                  <a:gd name="T4" fmla="*/ 3 w 3"/>
                  <a:gd name="T5" fmla="*/ 6 h 8"/>
                  <a:gd name="T6" fmla="*/ 3 w 3"/>
                  <a:gd name="T7" fmla="*/ 8 h 8"/>
                  <a:gd name="T8" fmla="*/ 0 w 3"/>
                  <a:gd name="T9" fmla="*/ 6 h 8"/>
                  <a:gd name="T10" fmla="*/ 0 w 3"/>
                  <a:gd name="T11" fmla="*/ 4 h 8"/>
                </a:gdLst>
                <a:ahLst/>
                <a:cxnLst>
                  <a:cxn ang="0">
                    <a:pos x="T0" y="T1"/>
                  </a:cxn>
                  <a:cxn ang="0">
                    <a:pos x="T2" y="T3"/>
                  </a:cxn>
                  <a:cxn ang="0">
                    <a:pos x="T4" y="T5"/>
                  </a:cxn>
                  <a:cxn ang="0">
                    <a:pos x="T6" y="T7"/>
                  </a:cxn>
                  <a:cxn ang="0">
                    <a:pos x="T8" y="T9"/>
                  </a:cxn>
                  <a:cxn ang="0">
                    <a:pos x="T10" y="T11"/>
                  </a:cxn>
                </a:cxnLst>
                <a:rect l="0" t="0" r="r" b="b"/>
                <a:pathLst>
                  <a:path w="3" h="8">
                    <a:moveTo>
                      <a:pt x="0" y="4"/>
                    </a:moveTo>
                    <a:lnTo>
                      <a:pt x="1" y="0"/>
                    </a:lnTo>
                    <a:lnTo>
                      <a:pt x="3" y="6"/>
                    </a:lnTo>
                    <a:lnTo>
                      <a:pt x="3" y="8"/>
                    </a:lnTo>
                    <a:lnTo>
                      <a:pt x="0" y="6"/>
                    </a:lnTo>
                    <a:lnTo>
                      <a:pt x="0"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0" name="Freeform 3242">
                <a:extLst>
                  <a:ext uri="{FF2B5EF4-FFF2-40B4-BE49-F238E27FC236}">
                    <a16:creationId xmlns:a16="http://schemas.microsoft.com/office/drawing/2014/main" id="{2EA99F6E-C469-A749-8703-2FCD3CE8A85E}"/>
                  </a:ext>
                </a:extLst>
              </p:cNvPr>
              <p:cNvSpPr>
                <a:spLocks/>
              </p:cNvSpPr>
              <p:nvPr/>
            </p:nvSpPr>
            <p:spPr bwMode="auto">
              <a:xfrm>
                <a:off x="1452" y="2316"/>
                <a:ext cx="3" cy="8"/>
              </a:xfrm>
              <a:custGeom>
                <a:avLst/>
                <a:gdLst>
                  <a:gd name="T0" fmla="*/ 0 w 3"/>
                  <a:gd name="T1" fmla="*/ 4 h 8"/>
                  <a:gd name="T2" fmla="*/ 1 w 3"/>
                  <a:gd name="T3" fmla="*/ 0 h 8"/>
                  <a:gd name="T4" fmla="*/ 3 w 3"/>
                  <a:gd name="T5" fmla="*/ 6 h 8"/>
                  <a:gd name="T6" fmla="*/ 3 w 3"/>
                  <a:gd name="T7" fmla="*/ 8 h 8"/>
                  <a:gd name="T8" fmla="*/ 0 w 3"/>
                  <a:gd name="T9" fmla="*/ 6 h 8"/>
                  <a:gd name="T10" fmla="*/ 0 w 3"/>
                  <a:gd name="T11" fmla="*/ 4 h 8"/>
                </a:gdLst>
                <a:ahLst/>
                <a:cxnLst>
                  <a:cxn ang="0">
                    <a:pos x="T0" y="T1"/>
                  </a:cxn>
                  <a:cxn ang="0">
                    <a:pos x="T2" y="T3"/>
                  </a:cxn>
                  <a:cxn ang="0">
                    <a:pos x="T4" y="T5"/>
                  </a:cxn>
                  <a:cxn ang="0">
                    <a:pos x="T6" y="T7"/>
                  </a:cxn>
                  <a:cxn ang="0">
                    <a:pos x="T8" y="T9"/>
                  </a:cxn>
                  <a:cxn ang="0">
                    <a:pos x="T10" y="T11"/>
                  </a:cxn>
                </a:cxnLst>
                <a:rect l="0" t="0" r="r" b="b"/>
                <a:pathLst>
                  <a:path w="3" h="8">
                    <a:moveTo>
                      <a:pt x="0" y="4"/>
                    </a:moveTo>
                    <a:lnTo>
                      <a:pt x="1" y="0"/>
                    </a:lnTo>
                    <a:lnTo>
                      <a:pt x="3" y="6"/>
                    </a:lnTo>
                    <a:lnTo>
                      <a:pt x="3" y="8"/>
                    </a:lnTo>
                    <a:lnTo>
                      <a:pt x="0" y="6"/>
                    </a:lnTo>
                    <a:lnTo>
                      <a:pt x="0"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1" name="Freeform 3243">
                <a:extLst>
                  <a:ext uri="{FF2B5EF4-FFF2-40B4-BE49-F238E27FC236}">
                    <a16:creationId xmlns:a16="http://schemas.microsoft.com/office/drawing/2014/main" id="{1A70E28A-222D-1845-8DFD-331584D14B97}"/>
                  </a:ext>
                </a:extLst>
              </p:cNvPr>
              <p:cNvSpPr>
                <a:spLocks/>
              </p:cNvSpPr>
              <p:nvPr/>
            </p:nvSpPr>
            <p:spPr bwMode="auto">
              <a:xfrm>
                <a:off x="1475" y="2297"/>
                <a:ext cx="2" cy="10"/>
              </a:xfrm>
              <a:custGeom>
                <a:avLst/>
                <a:gdLst>
                  <a:gd name="T0" fmla="*/ 2 w 2"/>
                  <a:gd name="T1" fmla="*/ 2 h 10"/>
                  <a:gd name="T2" fmla="*/ 2 w 2"/>
                  <a:gd name="T3" fmla="*/ 0 h 10"/>
                  <a:gd name="T4" fmla="*/ 2 w 2"/>
                  <a:gd name="T5" fmla="*/ 3 h 10"/>
                  <a:gd name="T6" fmla="*/ 2 w 2"/>
                  <a:gd name="T7" fmla="*/ 10 h 10"/>
                  <a:gd name="T8" fmla="*/ 0 w 2"/>
                  <a:gd name="T9" fmla="*/ 9 h 10"/>
                  <a:gd name="T10" fmla="*/ 0 w 2"/>
                  <a:gd name="T11" fmla="*/ 7 h 10"/>
                  <a:gd name="T12" fmla="*/ 2 w 2"/>
                  <a:gd name="T13" fmla="*/ 5 h 10"/>
                  <a:gd name="T14" fmla="*/ 2 w 2"/>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2" y="2"/>
                    </a:moveTo>
                    <a:lnTo>
                      <a:pt x="2" y="0"/>
                    </a:lnTo>
                    <a:lnTo>
                      <a:pt x="2" y="3"/>
                    </a:lnTo>
                    <a:lnTo>
                      <a:pt x="2" y="10"/>
                    </a:lnTo>
                    <a:lnTo>
                      <a:pt x="0" y="9"/>
                    </a:lnTo>
                    <a:lnTo>
                      <a:pt x="0" y="7"/>
                    </a:lnTo>
                    <a:lnTo>
                      <a:pt x="2" y="5"/>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2" name="Freeform 3244">
                <a:extLst>
                  <a:ext uri="{FF2B5EF4-FFF2-40B4-BE49-F238E27FC236}">
                    <a16:creationId xmlns:a16="http://schemas.microsoft.com/office/drawing/2014/main" id="{CF0C2DA1-F4A7-6443-982F-91712DC34AC5}"/>
                  </a:ext>
                </a:extLst>
              </p:cNvPr>
              <p:cNvSpPr>
                <a:spLocks/>
              </p:cNvSpPr>
              <p:nvPr/>
            </p:nvSpPr>
            <p:spPr bwMode="auto">
              <a:xfrm>
                <a:off x="1475" y="2297"/>
                <a:ext cx="2" cy="10"/>
              </a:xfrm>
              <a:custGeom>
                <a:avLst/>
                <a:gdLst>
                  <a:gd name="T0" fmla="*/ 2 w 2"/>
                  <a:gd name="T1" fmla="*/ 2 h 10"/>
                  <a:gd name="T2" fmla="*/ 2 w 2"/>
                  <a:gd name="T3" fmla="*/ 0 h 10"/>
                  <a:gd name="T4" fmla="*/ 2 w 2"/>
                  <a:gd name="T5" fmla="*/ 3 h 10"/>
                  <a:gd name="T6" fmla="*/ 2 w 2"/>
                  <a:gd name="T7" fmla="*/ 10 h 10"/>
                  <a:gd name="T8" fmla="*/ 0 w 2"/>
                  <a:gd name="T9" fmla="*/ 9 h 10"/>
                  <a:gd name="T10" fmla="*/ 0 w 2"/>
                  <a:gd name="T11" fmla="*/ 7 h 10"/>
                  <a:gd name="T12" fmla="*/ 2 w 2"/>
                  <a:gd name="T13" fmla="*/ 5 h 10"/>
                  <a:gd name="T14" fmla="*/ 2 w 2"/>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2" y="2"/>
                    </a:moveTo>
                    <a:lnTo>
                      <a:pt x="2" y="0"/>
                    </a:lnTo>
                    <a:lnTo>
                      <a:pt x="2" y="3"/>
                    </a:lnTo>
                    <a:lnTo>
                      <a:pt x="2" y="10"/>
                    </a:lnTo>
                    <a:lnTo>
                      <a:pt x="0" y="9"/>
                    </a:lnTo>
                    <a:lnTo>
                      <a:pt x="0" y="7"/>
                    </a:lnTo>
                    <a:lnTo>
                      <a:pt x="2" y="5"/>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3" name="Freeform 3245">
                <a:extLst>
                  <a:ext uri="{FF2B5EF4-FFF2-40B4-BE49-F238E27FC236}">
                    <a16:creationId xmlns:a16="http://schemas.microsoft.com/office/drawing/2014/main" id="{A357849C-36BB-9A4C-A3A9-D2206238A0ED}"/>
                  </a:ext>
                </a:extLst>
              </p:cNvPr>
              <p:cNvSpPr>
                <a:spLocks/>
              </p:cNvSpPr>
              <p:nvPr/>
            </p:nvSpPr>
            <p:spPr bwMode="auto">
              <a:xfrm>
                <a:off x="1484" y="2306"/>
                <a:ext cx="7" cy="10"/>
              </a:xfrm>
              <a:custGeom>
                <a:avLst/>
                <a:gdLst>
                  <a:gd name="T0" fmla="*/ 5 w 7"/>
                  <a:gd name="T1" fmla="*/ 7 h 10"/>
                  <a:gd name="T2" fmla="*/ 7 w 7"/>
                  <a:gd name="T3" fmla="*/ 7 h 10"/>
                  <a:gd name="T4" fmla="*/ 7 w 7"/>
                  <a:gd name="T5" fmla="*/ 10 h 10"/>
                  <a:gd name="T6" fmla="*/ 5 w 7"/>
                  <a:gd name="T7" fmla="*/ 10 h 10"/>
                  <a:gd name="T8" fmla="*/ 3 w 7"/>
                  <a:gd name="T9" fmla="*/ 10 h 10"/>
                  <a:gd name="T10" fmla="*/ 5 w 7"/>
                  <a:gd name="T11" fmla="*/ 9 h 10"/>
                  <a:gd name="T12" fmla="*/ 0 w 7"/>
                  <a:gd name="T13" fmla="*/ 0 h 10"/>
                  <a:gd name="T14" fmla="*/ 2 w 7"/>
                  <a:gd name="T15" fmla="*/ 0 h 10"/>
                  <a:gd name="T16" fmla="*/ 5 w 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5" y="7"/>
                    </a:moveTo>
                    <a:lnTo>
                      <a:pt x="7" y="7"/>
                    </a:lnTo>
                    <a:lnTo>
                      <a:pt x="7" y="10"/>
                    </a:lnTo>
                    <a:lnTo>
                      <a:pt x="5" y="10"/>
                    </a:lnTo>
                    <a:lnTo>
                      <a:pt x="3" y="10"/>
                    </a:lnTo>
                    <a:lnTo>
                      <a:pt x="5" y="9"/>
                    </a:lnTo>
                    <a:lnTo>
                      <a:pt x="0" y="0"/>
                    </a:lnTo>
                    <a:lnTo>
                      <a:pt x="2" y="0"/>
                    </a:lnTo>
                    <a:lnTo>
                      <a:pt x="5"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4" name="Freeform 3246">
                <a:extLst>
                  <a:ext uri="{FF2B5EF4-FFF2-40B4-BE49-F238E27FC236}">
                    <a16:creationId xmlns:a16="http://schemas.microsoft.com/office/drawing/2014/main" id="{BD70296A-0E13-1143-8A2D-67C40B11E437}"/>
                  </a:ext>
                </a:extLst>
              </p:cNvPr>
              <p:cNvSpPr>
                <a:spLocks/>
              </p:cNvSpPr>
              <p:nvPr/>
            </p:nvSpPr>
            <p:spPr bwMode="auto">
              <a:xfrm>
                <a:off x="1484" y="2306"/>
                <a:ext cx="7" cy="10"/>
              </a:xfrm>
              <a:custGeom>
                <a:avLst/>
                <a:gdLst>
                  <a:gd name="T0" fmla="*/ 5 w 7"/>
                  <a:gd name="T1" fmla="*/ 7 h 10"/>
                  <a:gd name="T2" fmla="*/ 7 w 7"/>
                  <a:gd name="T3" fmla="*/ 7 h 10"/>
                  <a:gd name="T4" fmla="*/ 7 w 7"/>
                  <a:gd name="T5" fmla="*/ 10 h 10"/>
                  <a:gd name="T6" fmla="*/ 5 w 7"/>
                  <a:gd name="T7" fmla="*/ 10 h 10"/>
                  <a:gd name="T8" fmla="*/ 3 w 7"/>
                  <a:gd name="T9" fmla="*/ 10 h 10"/>
                  <a:gd name="T10" fmla="*/ 5 w 7"/>
                  <a:gd name="T11" fmla="*/ 9 h 10"/>
                  <a:gd name="T12" fmla="*/ 0 w 7"/>
                  <a:gd name="T13" fmla="*/ 0 h 10"/>
                  <a:gd name="T14" fmla="*/ 2 w 7"/>
                  <a:gd name="T15" fmla="*/ 0 h 10"/>
                  <a:gd name="T16" fmla="*/ 5 w 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5" y="7"/>
                    </a:moveTo>
                    <a:lnTo>
                      <a:pt x="7" y="7"/>
                    </a:lnTo>
                    <a:lnTo>
                      <a:pt x="7" y="10"/>
                    </a:lnTo>
                    <a:lnTo>
                      <a:pt x="5" y="10"/>
                    </a:lnTo>
                    <a:lnTo>
                      <a:pt x="3" y="10"/>
                    </a:lnTo>
                    <a:lnTo>
                      <a:pt x="5" y="9"/>
                    </a:lnTo>
                    <a:lnTo>
                      <a:pt x="0" y="0"/>
                    </a:lnTo>
                    <a:lnTo>
                      <a:pt x="2" y="0"/>
                    </a:lnTo>
                    <a:lnTo>
                      <a:pt x="5"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5" name="Freeform 3247">
                <a:extLst>
                  <a:ext uri="{FF2B5EF4-FFF2-40B4-BE49-F238E27FC236}">
                    <a16:creationId xmlns:a16="http://schemas.microsoft.com/office/drawing/2014/main" id="{E203BD27-5156-F341-97BF-68475EC56294}"/>
                  </a:ext>
                </a:extLst>
              </p:cNvPr>
              <p:cNvSpPr>
                <a:spLocks/>
              </p:cNvSpPr>
              <p:nvPr/>
            </p:nvSpPr>
            <p:spPr bwMode="auto">
              <a:xfrm>
                <a:off x="1503" y="2316"/>
                <a:ext cx="2" cy="4"/>
              </a:xfrm>
              <a:custGeom>
                <a:avLst/>
                <a:gdLst>
                  <a:gd name="T0" fmla="*/ 0 w 2"/>
                  <a:gd name="T1" fmla="*/ 0 h 4"/>
                  <a:gd name="T2" fmla="*/ 0 w 2"/>
                  <a:gd name="T3" fmla="*/ 2 h 4"/>
                  <a:gd name="T4" fmla="*/ 0 w 2"/>
                  <a:gd name="T5" fmla="*/ 4 h 4"/>
                  <a:gd name="T6" fmla="*/ 2 w 2"/>
                  <a:gd name="T7" fmla="*/ 4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2"/>
                    </a:lnTo>
                    <a:lnTo>
                      <a:pt x="0" y="4"/>
                    </a:lnTo>
                    <a:lnTo>
                      <a:pt x="2" y="4"/>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6" name="Freeform 3248">
                <a:extLst>
                  <a:ext uri="{FF2B5EF4-FFF2-40B4-BE49-F238E27FC236}">
                    <a16:creationId xmlns:a16="http://schemas.microsoft.com/office/drawing/2014/main" id="{EDF937BC-0ADB-CA41-ACF8-4947C3CB4048}"/>
                  </a:ext>
                </a:extLst>
              </p:cNvPr>
              <p:cNvSpPr>
                <a:spLocks/>
              </p:cNvSpPr>
              <p:nvPr/>
            </p:nvSpPr>
            <p:spPr bwMode="auto">
              <a:xfrm>
                <a:off x="1503" y="2316"/>
                <a:ext cx="2" cy="4"/>
              </a:xfrm>
              <a:custGeom>
                <a:avLst/>
                <a:gdLst>
                  <a:gd name="T0" fmla="*/ 0 w 2"/>
                  <a:gd name="T1" fmla="*/ 0 h 4"/>
                  <a:gd name="T2" fmla="*/ 0 w 2"/>
                  <a:gd name="T3" fmla="*/ 2 h 4"/>
                  <a:gd name="T4" fmla="*/ 0 w 2"/>
                  <a:gd name="T5" fmla="*/ 4 h 4"/>
                  <a:gd name="T6" fmla="*/ 2 w 2"/>
                  <a:gd name="T7" fmla="*/ 4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2"/>
                    </a:lnTo>
                    <a:lnTo>
                      <a:pt x="0" y="4"/>
                    </a:lnTo>
                    <a:lnTo>
                      <a:pt x="2" y="4"/>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7" name="Freeform 3249">
                <a:extLst>
                  <a:ext uri="{FF2B5EF4-FFF2-40B4-BE49-F238E27FC236}">
                    <a16:creationId xmlns:a16="http://schemas.microsoft.com/office/drawing/2014/main" id="{05B9CFB2-9BE7-B346-B8B5-134419831FA7}"/>
                  </a:ext>
                </a:extLst>
              </p:cNvPr>
              <p:cNvSpPr>
                <a:spLocks/>
              </p:cNvSpPr>
              <p:nvPr/>
            </p:nvSpPr>
            <p:spPr bwMode="auto">
              <a:xfrm>
                <a:off x="1493" y="2327"/>
                <a:ext cx="5" cy="11"/>
              </a:xfrm>
              <a:custGeom>
                <a:avLst/>
                <a:gdLst>
                  <a:gd name="T0" fmla="*/ 0 w 5"/>
                  <a:gd name="T1" fmla="*/ 0 h 11"/>
                  <a:gd name="T2" fmla="*/ 1 w 5"/>
                  <a:gd name="T3" fmla="*/ 7 h 11"/>
                  <a:gd name="T4" fmla="*/ 3 w 5"/>
                  <a:gd name="T5" fmla="*/ 7 h 11"/>
                  <a:gd name="T6" fmla="*/ 5 w 5"/>
                  <a:gd name="T7" fmla="*/ 11 h 11"/>
                  <a:gd name="T8" fmla="*/ 5 w 5"/>
                  <a:gd name="T9" fmla="*/ 11 h 11"/>
                  <a:gd name="T10" fmla="*/ 3 w 5"/>
                  <a:gd name="T11" fmla="*/ 9 h 11"/>
                  <a:gd name="T12" fmla="*/ 1 w 5"/>
                  <a:gd name="T13" fmla="*/ 7 h 11"/>
                  <a:gd name="T14" fmla="*/ 0 w 5"/>
                  <a:gd name="T15" fmla="*/ 2 h 11"/>
                  <a:gd name="T16" fmla="*/ 0 w 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0" y="0"/>
                    </a:moveTo>
                    <a:lnTo>
                      <a:pt x="1" y="7"/>
                    </a:lnTo>
                    <a:lnTo>
                      <a:pt x="3" y="7"/>
                    </a:lnTo>
                    <a:lnTo>
                      <a:pt x="5" y="11"/>
                    </a:lnTo>
                    <a:lnTo>
                      <a:pt x="5" y="11"/>
                    </a:lnTo>
                    <a:lnTo>
                      <a:pt x="3" y="9"/>
                    </a:lnTo>
                    <a:lnTo>
                      <a:pt x="1" y="7"/>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8" name="Freeform 3250">
                <a:extLst>
                  <a:ext uri="{FF2B5EF4-FFF2-40B4-BE49-F238E27FC236}">
                    <a16:creationId xmlns:a16="http://schemas.microsoft.com/office/drawing/2014/main" id="{58D49E70-3F68-D24C-9A86-704EC0ADFE81}"/>
                  </a:ext>
                </a:extLst>
              </p:cNvPr>
              <p:cNvSpPr>
                <a:spLocks/>
              </p:cNvSpPr>
              <p:nvPr/>
            </p:nvSpPr>
            <p:spPr bwMode="auto">
              <a:xfrm>
                <a:off x="1493" y="2327"/>
                <a:ext cx="5" cy="11"/>
              </a:xfrm>
              <a:custGeom>
                <a:avLst/>
                <a:gdLst>
                  <a:gd name="T0" fmla="*/ 0 w 5"/>
                  <a:gd name="T1" fmla="*/ 0 h 11"/>
                  <a:gd name="T2" fmla="*/ 1 w 5"/>
                  <a:gd name="T3" fmla="*/ 7 h 11"/>
                  <a:gd name="T4" fmla="*/ 3 w 5"/>
                  <a:gd name="T5" fmla="*/ 7 h 11"/>
                  <a:gd name="T6" fmla="*/ 5 w 5"/>
                  <a:gd name="T7" fmla="*/ 11 h 11"/>
                  <a:gd name="T8" fmla="*/ 5 w 5"/>
                  <a:gd name="T9" fmla="*/ 11 h 11"/>
                  <a:gd name="T10" fmla="*/ 3 w 5"/>
                  <a:gd name="T11" fmla="*/ 9 h 11"/>
                  <a:gd name="T12" fmla="*/ 1 w 5"/>
                  <a:gd name="T13" fmla="*/ 7 h 11"/>
                  <a:gd name="T14" fmla="*/ 0 w 5"/>
                  <a:gd name="T15" fmla="*/ 2 h 11"/>
                  <a:gd name="T16" fmla="*/ 0 w 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0" y="0"/>
                    </a:moveTo>
                    <a:lnTo>
                      <a:pt x="1" y="7"/>
                    </a:lnTo>
                    <a:lnTo>
                      <a:pt x="3" y="7"/>
                    </a:lnTo>
                    <a:lnTo>
                      <a:pt x="5" y="11"/>
                    </a:lnTo>
                    <a:lnTo>
                      <a:pt x="5" y="11"/>
                    </a:lnTo>
                    <a:lnTo>
                      <a:pt x="3" y="9"/>
                    </a:lnTo>
                    <a:lnTo>
                      <a:pt x="1" y="7"/>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09" name="Freeform 3251">
                <a:extLst>
                  <a:ext uri="{FF2B5EF4-FFF2-40B4-BE49-F238E27FC236}">
                    <a16:creationId xmlns:a16="http://schemas.microsoft.com/office/drawing/2014/main" id="{467E279F-1683-0842-9561-2EA13F63386E}"/>
                  </a:ext>
                </a:extLst>
              </p:cNvPr>
              <p:cNvSpPr>
                <a:spLocks/>
              </p:cNvSpPr>
              <p:nvPr/>
            </p:nvSpPr>
            <p:spPr bwMode="auto">
              <a:xfrm>
                <a:off x="1505" y="2340"/>
                <a:ext cx="9" cy="10"/>
              </a:xfrm>
              <a:custGeom>
                <a:avLst/>
                <a:gdLst>
                  <a:gd name="T0" fmla="*/ 6 w 9"/>
                  <a:gd name="T1" fmla="*/ 3 h 10"/>
                  <a:gd name="T2" fmla="*/ 6 w 9"/>
                  <a:gd name="T3" fmla="*/ 1 h 10"/>
                  <a:gd name="T4" fmla="*/ 6 w 9"/>
                  <a:gd name="T5" fmla="*/ 1 h 10"/>
                  <a:gd name="T6" fmla="*/ 6 w 9"/>
                  <a:gd name="T7" fmla="*/ 1 h 10"/>
                  <a:gd name="T8" fmla="*/ 2 w 9"/>
                  <a:gd name="T9" fmla="*/ 1 h 10"/>
                  <a:gd name="T10" fmla="*/ 0 w 9"/>
                  <a:gd name="T11" fmla="*/ 1 h 10"/>
                  <a:gd name="T12" fmla="*/ 0 w 9"/>
                  <a:gd name="T13" fmla="*/ 0 h 10"/>
                  <a:gd name="T14" fmla="*/ 2 w 9"/>
                  <a:gd name="T15" fmla="*/ 0 h 10"/>
                  <a:gd name="T16" fmla="*/ 4 w 9"/>
                  <a:gd name="T17" fmla="*/ 0 h 10"/>
                  <a:gd name="T18" fmla="*/ 6 w 9"/>
                  <a:gd name="T19" fmla="*/ 1 h 10"/>
                  <a:gd name="T20" fmla="*/ 7 w 9"/>
                  <a:gd name="T21" fmla="*/ 1 h 10"/>
                  <a:gd name="T22" fmla="*/ 9 w 9"/>
                  <a:gd name="T23" fmla="*/ 1 h 10"/>
                  <a:gd name="T24" fmla="*/ 9 w 9"/>
                  <a:gd name="T25" fmla="*/ 5 h 10"/>
                  <a:gd name="T26" fmla="*/ 4 w 9"/>
                  <a:gd name="T27" fmla="*/ 10 h 10"/>
                  <a:gd name="T28" fmla="*/ 2 w 9"/>
                  <a:gd name="T29" fmla="*/ 9 h 10"/>
                  <a:gd name="T30" fmla="*/ 7 w 9"/>
                  <a:gd name="T31" fmla="*/ 5 h 10"/>
                  <a:gd name="T32" fmla="*/ 6 w 9"/>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0">
                    <a:moveTo>
                      <a:pt x="6" y="3"/>
                    </a:moveTo>
                    <a:lnTo>
                      <a:pt x="6" y="1"/>
                    </a:lnTo>
                    <a:lnTo>
                      <a:pt x="6" y="1"/>
                    </a:lnTo>
                    <a:lnTo>
                      <a:pt x="6" y="1"/>
                    </a:lnTo>
                    <a:lnTo>
                      <a:pt x="2" y="1"/>
                    </a:lnTo>
                    <a:lnTo>
                      <a:pt x="0" y="1"/>
                    </a:lnTo>
                    <a:lnTo>
                      <a:pt x="0" y="0"/>
                    </a:lnTo>
                    <a:lnTo>
                      <a:pt x="2" y="0"/>
                    </a:lnTo>
                    <a:lnTo>
                      <a:pt x="4" y="0"/>
                    </a:lnTo>
                    <a:lnTo>
                      <a:pt x="6" y="1"/>
                    </a:lnTo>
                    <a:lnTo>
                      <a:pt x="7" y="1"/>
                    </a:lnTo>
                    <a:lnTo>
                      <a:pt x="9" y="1"/>
                    </a:lnTo>
                    <a:lnTo>
                      <a:pt x="9" y="5"/>
                    </a:lnTo>
                    <a:lnTo>
                      <a:pt x="4" y="10"/>
                    </a:lnTo>
                    <a:lnTo>
                      <a:pt x="2" y="9"/>
                    </a:lnTo>
                    <a:lnTo>
                      <a:pt x="7" y="5"/>
                    </a:lnTo>
                    <a:lnTo>
                      <a:pt x="6"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0" name="Freeform 3252">
                <a:extLst>
                  <a:ext uri="{FF2B5EF4-FFF2-40B4-BE49-F238E27FC236}">
                    <a16:creationId xmlns:a16="http://schemas.microsoft.com/office/drawing/2014/main" id="{5A562496-0088-0B4B-AE20-9F1D12A79DF8}"/>
                  </a:ext>
                </a:extLst>
              </p:cNvPr>
              <p:cNvSpPr>
                <a:spLocks/>
              </p:cNvSpPr>
              <p:nvPr/>
            </p:nvSpPr>
            <p:spPr bwMode="auto">
              <a:xfrm>
                <a:off x="1505" y="2340"/>
                <a:ext cx="9" cy="10"/>
              </a:xfrm>
              <a:custGeom>
                <a:avLst/>
                <a:gdLst>
                  <a:gd name="T0" fmla="*/ 6 w 9"/>
                  <a:gd name="T1" fmla="*/ 3 h 10"/>
                  <a:gd name="T2" fmla="*/ 6 w 9"/>
                  <a:gd name="T3" fmla="*/ 1 h 10"/>
                  <a:gd name="T4" fmla="*/ 6 w 9"/>
                  <a:gd name="T5" fmla="*/ 1 h 10"/>
                  <a:gd name="T6" fmla="*/ 6 w 9"/>
                  <a:gd name="T7" fmla="*/ 1 h 10"/>
                  <a:gd name="T8" fmla="*/ 2 w 9"/>
                  <a:gd name="T9" fmla="*/ 1 h 10"/>
                  <a:gd name="T10" fmla="*/ 0 w 9"/>
                  <a:gd name="T11" fmla="*/ 1 h 10"/>
                  <a:gd name="T12" fmla="*/ 0 w 9"/>
                  <a:gd name="T13" fmla="*/ 0 h 10"/>
                  <a:gd name="T14" fmla="*/ 2 w 9"/>
                  <a:gd name="T15" fmla="*/ 0 h 10"/>
                  <a:gd name="T16" fmla="*/ 4 w 9"/>
                  <a:gd name="T17" fmla="*/ 0 h 10"/>
                  <a:gd name="T18" fmla="*/ 6 w 9"/>
                  <a:gd name="T19" fmla="*/ 1 h 10"/>
                  <a:gd name="T20" fmla="*/ 7 w 9"/>
                  <a:gd name="T21" fmla="*/ 1 h 10"/>
                  <a:gd name="T22" fmla="*/ 9 w 9"/>
                  <a:gd name="T23" fmla="*/ 1 h 10"/>
                  <a:gd name="T24" fmla="*/ 9 w 9"/>
                  <a:gd name="T25" fmla="*/ 5 h 10"/>
                  <a:gd name="T26" fmla="*/ 4 w 9"/>
                  <a:gd name="T27" fmla="*/ 10 h 10"/>
                  <a:gd name="T28" fmla="*/ 2 w 9"/>
                  <a:gd name="T29" fmla="*/ 9 h 10"/>
                  <a:gd name="T30" fmla="*/ 7 w 9"/>
                  <a:gd name="T31" fmla="*/ 5 h 10"/>
                  <a:gd name="T32" fmla="*/ 6 w 9"/>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0">
                    <a:moveTo>
                      <a:pt x="6" y="3"/>
                    </a:moveTo>
                    <a:lnTo>
                      <a:pt x="6" y="1"/>
                    </a:lnTo>
                    <a:lnTo>
                      <a:pt x="6" y="1"/>
                    </a:lnTo>
                    <a:lnTo>
                      <a:pt x="6" y="1"/>
                    </a:lnTo>
                    <a:lnTo>
                      <a:pt x="2" y="1"/>
                    </a:lnTo>
                    <a:lnTo>
                      <a:pt x="0" y="1"/>
                    </a:lnTo>
                    <a:lnTo>
                      <a:pt x="0" y="0"/>
                    </a:lnTo>
                    <a:lnTo>
                      <a:pt x="2" y="0"/>
                    </a:lnTo>
                    <a:lnTo>
                      <a:pt x="4" y="0"/>
                    </a:lnTo>
                    <a:lnTo>
                      <a:pt x="6" y="1"/>
                    </a:lnTo>
                    <a:lnTo>
                      <a:pt x="7" y="1"/>
                    </a:lnTo>
                    <a:lnTo>
                      <a:pt x="9" y="1"/>
                    </a:lnTo>
                    <a:lnTo>
                      <a:pt x="9" y="5"/>
                    </a:lnTo>
                    <a:lnTo>
                      <a:pt x="4" y="10"/>
                    </a:lnTo>
                    <a:lnTo>
                      <a:pt x="2" y="9"/>
                    </a:lnTo>
                    <a:lnTo>
                      <a:pt x="7" y="5"/>
                    </a:lnTo>
                    <a:lnTo>
                      <a:pt x="6"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1" name="Freeform 3253">
                <a:extLst>
                  <a:ext uri="{FF2B5EF4-FFF2-40B4-BE49-F238E27FC236}">
                    <a16:creationId xmlns:a16="http://schemas.microsoft.com/office/drawing/2014/main" id="{3F9BE1EF-1EBE-7647-8E2F-25E2CD2F5D1B}"/>
                  </a:ext>
                </a:extLst>
              </p:cNvPr>
              <p:cNvSpPr>
                <a:spLocks/>
              </p:cNvSpPr>
              <p:nvPr/>
            </p:nvSpPr>
            <p:spPr bwMode="auto">
              <a:xfrm>
                <a:off x="1527" y="2347"/>
                <a:ext cx="5" cy="2"/>
              </a:xfrm>
              <a:custGeom>
                <a:avLst/>
                <a:gdLst>
                  <a:gd name="T0" fmla="*/ 5 w 5"/>
                  <a:gd name="T1" fmla="*/ 2 h 2"/>
                  <a:gd name="T2" fmla="*/ 5 w 5"/>
                  <a:gd name="T3" fmla="*/ 0 h 2"/>
                  <a:gd name="T4" fmla="*/ 1 w 5"/>
                  <a:gd name="T5" fmla="*/ 0 h 2"/>
                  <a:gd name="T6" fmla="*/ 0 w 5"/>
                  <a:gd name="T7" fmla="*/ 2 h 2"/>
                  <a:gd name="T8" fmla="*/ 1 w 5"/>
                  <a:gd name="T9" fmla="*/ 0 h 2"/>
                  <a:gd name="T10" fmla="*/ 3 w 5"/>
                  <a:gd name="T11" fmla="*/ 2 h 2"/>
                  <a:gd name="T12" fmla="*/ 5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2"/>
                    </a:moveTo>
                    <a:lnTo>
                      <a:pt x="5" y="0"/>
                    </a:lnTo>
                    <a:lnTo>
                      <a:pt x="1" y="0"/>
                    </a:lnTo>
                    <a:lnTo>
                      <a:pt x="0" y="2"/>
                    </a:lnTo>
                    <a:lnTo>
                      <a:pt x="1" y="0"/>
                    </a:lnTo>
                    <a:lnTo>
                      <a:pt x="3" y="2"/>
                    </a:lnTo>
                    <a:lnTo>
                      <a:pt x="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2" name="Freeform 3254">
                <a:extLst>
                  <a:ext uri="{FF2B5EF4-FFF2-40B4-BE49-F238E27FC236}">
                    <a16:creationId xmlns:a16="http://schemas.microsoft.com/office/drawing/2014/main" id="{13FF8ABB-0524-CF43-B394-34EA21024522}"/>
                  </a:ext>
                </a:extLst>
              </p:cNvPr>
              <p:cNvSpPr>
                <a:spLocks/>
              </p:cNvSpPr>
              <p:nvPr/>
            </p:nvSpPr>
            <p:spPr bwMode="auto">
              <a:xfrm>
                <a:off x="1527" y="2347"/>
                <a:ext cx="5" cy="2"/>
              </a:xfrm>
              <a:custGeom>
                <a:avLst/>
                <a:gdLst>
                  <a:gd name="T0" fmla="*/ 5 w 5"/>
                  <a:gd name="T1" fmla="*/ 2 h 2"/>
                  <a:gd name="T2" fmla="*/ 5 w 5"/>
                  <a:gd name="T3" fmla="*/ 0 h 2"/>
                  <a:gd name="T4" fmla="*/ 1 w 5"/>
                  <a:gd name="T5" fmla="*/ 0 h 2"/>
                  <a:gd name="T6" fmla="*/ 0 w 5"/>
                  <a:gd name="T7" fmla="*/ 2 h 2"/>
                  <a:gd name="T8" fmla="*/ 1 w 5"/>
                  <a:gd name="T9" fmla="*/ 0 h 2"/>
                  <a:gd name="T10" fmla="*/ 3 w 5"/>
                  <a:gd name="T11" fmla="*/ 2 h 2"/>
                  <a:gd name="T12" fmla="*/ 5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2"/>
                    </a:moveTo>
                    <a:lnTo>
                      <a:pt x="5" y="0"/>
                    </a:lnTo>
                    <a:lnTo>
                      <a:pt x="1" y="0"/>
                    </a:lnTo>
                    <a:lnTo>
                      <a:pt x="0" y="2"/>
                    </a:lnTo>
                    <a:lnTo>
                      <a:pt x="1" y="0"/>
                    </a:lnTo>
                    <a:lnTo>
                      <a:pt x="3" y="2"/>
                    </a:lnTo>
                    <a:lnTo>
                      <a:pt x="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3" name="Freeform 3255">
                <a:extLst>
                  <a:ext uri="{FF2B5EF4-FFF2-40B4-BE49-F238E27FC236}">
                    <a16:creationId xmlns:a16="http://schemas.microsoft.com/office/drawing/2014/main" id="{5732B62F-C824-C04D-A26E-C015B56548B8}"/>
                  </a:ext>
                </a:extLst>
              </p:cNvPr>
              <p:cNvSpPr>
                <a:spLocks/>
              </p:cNvSpPr>
              <p:nvPr/>
            </p:nvSpPr>
            <p:spPr bwMode="auto">
              <a:xfrm>
                <a:off x="1539" y="2354"/>
                <a:ext cx="13" cy="5"/>
              </a:xfrm>
              <a:custGeom>
                <a:avLst/>
                <a:gdLst>
                  <a:gd name="T0" fmla="*/ 2 w 13"/>
                  <a:gd name="T1" fmla="*/ 0 h 5"/>
                  <a:gd name="T2" fmla="*/ 4 w 13"/>
                  <a:gd name="T3" fmla="*/ 0 h 5"/>
                  <a:gd name="T4" fmla="*/ 13 w 13"/>
                  <a:gd name="T5" fmla="*/ 3 h 5"/>
                  <a:gd name="T6" fmla="*/ 13 w 13"/>
                  <a:gd name="T7" fmla="*/ 5 h 5"/>
                  <a:gd name="T8" fmla="*/ 11 w 13"/>
                  <a:gd name="T9" fmla="*/ 5 h 5"/>
                  <a:gd name="T10" fmla="*/ 5 w 13"/>
                  <a:gd name="T11" fmla="*/ 2 h 5"/>
                  <a:gd name="T12" fmla="*/ 2 w 13"/>
                  <a:gd name="T13" fmla="*/ 3 h 5"/>
                  <a:gd name="T14" fmla="*/ 0 w 13"/>
                  <a:gd name="T15" fmla="*/ 3 h 5"/>
                  <a:gd name="T16" fmla="*/ 0 w 13"/>
                  <a:gd name="T17" fmla="*/ 2 h 5"/>
                  <a:gd name="T18" fmla="*/ 2 w 1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5">
                    <a:moveTo>
                      <a:pt x="2" y="0"/>
                    </a:moveTo>
                    <a:lnTo>
                      <a:pt x="4" y="0"/>
                    </a:lnTo>
                    <a:lnTo>
                      <a:pt x="13" y="3"/>
                    </a:lnTo>
                    <a:lnTo>
                      <a:pt x="13" y="5"/>
                    </a:lnTo>
                    <a:lnTo>
                      <a:pt x="11" y="5"/>
                    </a:lnTo>
                    <a:lnTo>
                      <a:pt x="5" y="2"/>
                    </a:lnTo>
                    <a:lnTo>
                      <a:pt x="2" y="3"/>
                    </a:lnTo>
                    <a:lnTo>
                      <a:pt x="0" y="3"/>
                    </a:lnTo>
                    <a:lnTo>
                      <a:pt x="0"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4" name="Freeform 3256">
                <a:extLst>
                  <a:ext uri="{FF2B5EF4-FFF2-40B4-BE49-F238E27FC236}">
                    <a16:creationId xmlns:a16="http://schemas.microsoft.com/office/drawing/2014/main" id="{56EA7EA6-17A7-ED49-B11B-DF8FAFA96441}"/>
                  </a:ext>
                </a:extLst>
              </p:cNvPr>
              <p:cNvSpPr>
                <a:spLocks/>
              </p:cNvSpPr>
              <p:nvPr/>
            </p:nvSpPr>
            <p:spPr bwMode="auto">
              <a:xfrm>
                <a:off x="1539" y="2354"/>
                <a:ext cx="13" cy="5"/>
              </a:xfrm>
              <a:custGeom>
                <a:avLst/>
                <a:gdLst>
                  <a:gd name="T0" fmla="*/ 2 w 13"/>
                  <a:gd name="T1" fmla="*/ 0 h 5"/>
                  <a:gd name="T2" fmla="*/ 4 w 13"/>
                  <a:gd name="T3" fmla="*/ 0 h 5"/>
                  <a:gd name="T4" fmla="*/ 13 w 13"/>
                  <a:gd name="T5" fmla="*/ 3 h 5"/>
                  <a:gd name="T6" fmla="*/ 13 w 13"/>
                  <a:gd name="T7" fmla="*/ 5 h 5"/>
                  <a:gd name="T8" fmla="*/ 11 w 13"/>
                  <a:gd name="T9" fmla="*/ 5 h 5"/>
                  <a:gd name="T10" fmla="*/ 5 w 13"/>
                  <a:gd name="T11" fmla="*/ 2 h 5"/>
                  <a:gd name="T12" fmla="*/ 2 w 13"/>
                  <a:gd name="T13" fmla="*/ 3 h 5"/>
                  <a:gd name="T14" fmla="*/ 0 w 13"/>
                  <a:gd name="T15" fmla="*/ 3 h 5"/>
                  <a:gd name="T16" fmla="*/ 0 w 13"/>
                  <a:gd name="T17" fmla="*/ 2 h 5"/>
                  <a:gd name="T18" fmla="*/ 2 w 1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5">
                    <a:moveTo>
                      <a:pt x="2" y="0"/>
                    </a:moveTo>
                    <a:lnTo>
                      <a:pt x="4" y="0"/>
                    </a:lnTo>
                    <a:lnTo>
                      <a:pt x="13" y="3"/>
                    </a:lnTo>
                    <a:lnTo>
                      <a:pt x="13" y="5"/>
                    </a:lnTo>
                    <a:lnTo>
                      <a:pt x="11" y="5"/>
                    </a:lnTo>
                    <a:lnTo>
                      <a:pt x="5" y="2"/>
                    </a:lnTo>
                    <a:lnTo>
                      <a:pt x="2" y="3"/>
                    </a:lnTo>
                    <a:lnTo>
                      <a:pt x="0" y="3"/>
                    </a:lnTo>
                    <a:lnTo>
                      <a:pt x="0"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5" name="Freeform 3257">
                <a:extLst>
                  <a:ext uri="{FF2B5EF4-FFF2-40B4-BE49-F238E27FC236}">
                    <a16:creationId xmlns:a16="http://schemas.microsoft.com/office/drawing/2014/main" id="{82292EF2-6216-6E43-8568-DFA5D9573DAA}"/>
                  </a:ext>
                </a:extLst>
              </p:cNvPr>
              <p:cNvSpPr>
                <a:spLocks/>
              </p:cNvSpPr>
              <p:nvPr/>
            </p:nvSpPr>
            <p:spPr bwMode="auto">
              <a:xfrm>
                <a:off x="1518" y="2365"/>
                <a:ext cx="10" cy="7"/>
              </a:xfrm>
              <a:custGeom>
                <a:avLst/>
                <a:gdLst>
                  <a:gd name="T0" fmla="*/ 10 w 10"/>
                  <a:gd name="T1" fmla="*/ 0 h 7"/>
                  <a:gd name="T2" fmla="*/ 9 w 10"/>
                  <a:gd name="T3" fmla="*/ 0 h 7"/>
                  <a:gd name="T4" fmla="*/ 9 w 10"/>
                  <a:gd name="T5" fmla="*/ 5 h 7"/>
                  <a:gd name="T6" fmla="*/ 7 w 10"/>
                  <a:gd name="T7" fmla="*/ 7 h 7"/>
                  <a:gd name="T8" fmla="*/ 0 w 10"/>
                  <a:gd name="T9" fmla="*/ 7 h 7"/>
                  <a:gd name="T10" fmla="*/ 0 w 10"/>
                  <a:gd name="T11" fmla="*/ 3 h 7"/>
                  <a:gd name="T12" fmla="*/ 3 w 10"/>
                  <a:gd name="T13" fmla="*/ 1 h 7"/>
                  <a:gd name="T14" fmla="*/ 5 w 10"/>
                  <a:gd name="T15" fmla="*/ 3 h 7"/>
                  <a:gd name="T16" fmla="*/ 10 w 1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10" y="0"/>
                    </a:moveTo>
                    <a:lnTo>
                      <a:pt x="9" y="0"/>
                    </a:lnTo>
                    <a:lnTo>
                      <a:pt x="9" y="5"/>
                    </a:lnTo>
                    <a:lnTo>
                      <a:pt x="7" y="7"/>
                    </a:lnTo>
                    <a:lnTo>
                      <a:pt x="0" y="7"/>
                    </a:lnTo>
                    <a:lnTo>
                      <a:pt x="0" y="3"/>
                    </a:lnTo>
                    <a:lnTo>
                      <a:pt x="3" y="1"/>
                    </a:lnTo>
                    <a:lnTo>
                      <a:pt x="5" y="3"/>
                    </a:lnTo>
                    <a:lnTo>
                      <a:pt x="1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6" name="Freeform 3258">
                <a:extLst>
                  <a:ext uri="{FF2B5EF4-FFF2-40B4-BE49-F238E27FC236}">
                    <a16:creationId xmlns:a16="http://schemas.microsoft.com/office/drawing/2014/main" id="{AD34307B-B08C-7040-9844-6D6EE2D6CF3A}"/>
                  </a:ext>
                </a:extLst>
              </p:cNvPr>
              <p:cNvSpPr>
                <a:spLocks/>
              </p:cNvSpPr>
              <p:nvPr/>
            </p:nvSpPr>
            <p:spPr bwMode="auto">
              <a:xfrm>
                <a:off x="1518" y="2365"/>
                <a:ext cx="10" cy="7"/>
              </a:xfrm>
              <a:custGeom>
                <a:avLst/>
                <a:gdLst>
                  <a:gd name="T0" fmla="*/ 10 w 10"/>
                  <a:gd name="T1" fmla="*/ 0 h 7"/>
                  <a:gd name="T2" fmla="*/ 9 w 10"/>
                  <a:gd name="T3" fmla="*/ 0 h 7"/>
                  <a:gd name="T4" fmla="*/ 9 w 10"/>
                  <a:gd name="T5" fmla="*/ 5 h 7"/>
                  <a:gd name="T6" fmla="*/ 7 w 10"/>
                  <a:gd name="T7" fmla="*/ 7 h 7"/>
                  <a:gd name="T8" fmla="*/ 0 w 10"/>
                  <a:gd name="T9" fmla="*/ 7 h 7"/>
                  <a:gd name="T10" fmla="*/ 0 w 10"/>
                  <a:gd name="T11" fmla="*/ 3 h 7"/>
                  <a:gd name="T12" fmla="*/ 3 w 10"/>
                  <a:gd name="T13" fmla="*/ 1 h 7"/>
                  <a:gd name="T14" fmla="*/ 5 w 10"/>
                  <a:gd name="T15" fmla="*/ 3 h 7"/>
                  <a:gd name="T16" fmla="*/ 10 w 1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10" y="0"/>
                    </a:moveTo>
                    <a:lnTo>
                      <a:pt x="9" y="0"/>
                    </a:lnTo>
                    <a:lnTo>
                      <a:pt x="9" y="5"/>
                    </a:lnTo>
                    <a:lnTo>
                      <a:pt x="7" y="7"/>
                    </a:lnTo>
                    <a:lnTo>
                      <a:pt x="0" y="7"/>
                    </a:lnTo>
                    <a:lnTo>
                      <a:pt x="0" y="3"/>
                    </a:lnTo>
                    <a:lnTo>
                      <a:pt x="3" y="1"/>
                    </a:lnTo>
                    <a:lnTo>
                      <a:pt x="5" y="3"/>
                    </a:lnTo>
                    <a:lnTo>
                      <a:pt x="1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7" name="Freeform 3259">
                <a:extLst>
                  <a:ext uri="{FF2B5EF4-FFF2-40B4-BE49-F238E27FC236}">
                    <a16:creationId xmlns:a16="http://schemas.microsoft.com/office/drawing/2014/main" id="{5B54B63E-F0B4-CD43-9889-B20B0D974A92}"/>
                  </a:ext>
                </a:extLst>
              </p:cNvPr>
              <p:cNvSpPr>
                <a:spLocks/>
              </p:cNvSpPr>
              <p:nvPr/>
            </p:nvSpPr>
            <p:spPr bwMode="auto">
              <a:xfrm>
                <a:off x="1450" y="2315"/>
                <a:ext cx="3" cy="3"/>
              </a:xfrm>
              <a:custGeom>
                <a:avLst/>
                <a:gdLst>
                  <a:gd name="T0" fmla="*/ 2 w 3"/>
                  <a:gd name="T1" fmla="*/ 0 h 3"/>
                  <a:gd name="T2" fmla="*/ 0 w 3"/>
                  <a:gd name="T3" fmla="*/ 1 h 3"/>
                  <a:gd name="T4" fmla="*/ 0 w 3"/>
                  <a:gd name="T5" fmla="*/ 3 h 3"/>
                  <a:gd name="T6" fmla="*/ 2 w 3"/>
                  <a:gd name="T7" fmla="*/ 1 h 3"/>
                  <a:gd name="T8" fmla="*/ 3 w 3"/>
                  <a:gd name="T9" fmla="*/ 0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0" y="1"/>
                    </a:lnTo>
                    <a:lnTo>
                      <a:pt x="0" y="3"/>
                    </a:lnTo>
                    <a:lnTo>
                      <a:pt x="2" y="1"/>
                    </a:lnTo>
                    <a:lnTo>
                      <a:pt x="3"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8" name="Freeform 3260">
                <a:extLst>
                  <a:ext uri="{FF2B5EF4-FFF2-40B4-BE49-F238E27FC236}">
                    <a16:creationId xmlns:a16="http://schemas.microsoft.com/office/drawing/2014/main" id="{56F4CAF3-B4CE-7D46-8E98-C90F4C2DD3E2}"/>
                  </a:ext>
                </a:extLst>
              </p:cNvPr>
              <p:cNvSpPr>
                <a:spLocks/>
              </p:cNvSpPr>
              <p:nvPr/>
            </p:nvSpPr>
            <p:spPr bwMode="auto">
              <a:xfrm>
                <a:off x="1450" y="2315"/>
                <a:ext cx="3" cy="3"/>
              </a:xfrm>
              <a:custGeom>
                <a:avLst/>
                <a:gdLst>
                  <a:gd name="T0" fmla="*/ 2 w 3"/>
                  <a:gd name="T1" fmla="*/ 0 h 3"/>
                  <a:gd name="T2" fmla="*/ 0 w 3"/>
                  <a:gd name="T3" fmla="*/ 1 h 3"/>
                  <a:gd name="T4" fmla="*/ 0 w 3"/>
                  <a:gd name="T5" fmla="*/ 3 h 3"/>
                  <a:gd name="T6" fmla="*/ 2 w 3"/>
                  <a:gd name="T7" fmla="*/ 1 h 3"/>
                  <a:gd name="T8" fmla="*/ 3 w 3"/>
                  <a:gd name="T9" fmla="*/ 0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0" y="1"/>
                    </a:lnTo>
                    <a:lnTo>
                      <a:pt x="0" y="3"/>
                    </a:lnTo>
                    <a:lnTo>
                      <a:pt x="2" y="1"/>
                    </a:lnTo>
                    <a:lnTo>
                      <a:pt x="3"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19" name="Freeform 3261">
                <a:extLst>
                  <a:ext uri="{FF2B5EF4-FFF2-40B4-BE49-F238E27FC236}">
                    <a16:creationId xmlns:a16="http://schemas.microsoft.com/office/drawing/2014/main" id="{E2199D45-6210-7F46-93F7-639D0D1FEE85}"/>
                  </a:ext>
                </a:extLst>
              </p:cNvPr>
              <p:cNvSpPr>
                <a:spLocks/>
              </p:cNvSpPr>
              <p:nvPr/>
            </p:nvSpPr>
            <p:spPr bwMode="auto">
              <a:xfrm>
                <a:off x="1718" y="3677"/>
                <a:ext cx="7" cy="9"/>
              </a:xfrm>
              <a:custGeom>
                <a:avLst/>
                <a:gdLst>
                  <a:gd name="T0" fmla="*/ 5 w 7"/>
                  <a:gd name="T1" fmla="*/ 4 h 9"/>
                  <a:gd name="T2" fmla="*/ 5 w 7"/>
                  <a:gd name="T3" fmla="*/ 4 h 9"/>
                  <a:gd name="T4" fmla="*/ 5 w 7"/>
                  <a:gd name="T5" fmla="*/ 4 h 9"/>
                  <a:gd name="T6" fmla="*/ 7 w 7"/>
                  <a:gd name="T7" fmla="*/ 4 h 9"/>
                  <a:gd name="T8" fmla="*/ 5 w 7"/>
                  <a:gd name="T9" fmla="*/ 7 h 9"/>
                  <a:gd name="T10" fmla="*/ 5 w 7"/>
                  <a:gd name="T11" fmla="*/ 9 h 9"/>
                  <a:gd name="T12" fmla="*/ 3 w 7"/>
                  <a:gd name="T13" fmla="*/ 7 h 9"/>
                  <a:gd name="T14" fmla="*/ 0 w 7"/>
                  <a:gd name="T15" fmla="*/ 4 h 9"/>
                  <a:gd name="T16" fmla="*/ 0 w 7"/>
                  <a:gd name="T17" fmla="*/ 2 h 9"/>
                  <a:gd name="T18" fmla="*/ 0 w 7"/>
                  <a:gd name="T19" fmla="*/ 0 h 9"/>
                  <a:gd name="T20" fmla="*/ 0 w 7"/>
                  <a:gd name="T21" fmla="*/ 2 h 9"/>
                  <a:gd name="T22" fmla="*/ 0 w 7"/>
                  <a:gd name="T23" fmla="*/ 4 h 9"/>
                  <a:gd name="T24" fmla="*/ 0 w 7"/>
                  <a:gd name="T25" fmla="*/ 5 h 9"/>
                  <a:gd name="T26" fmla="*/ 1 w 7"/>
                  <a:gd name="T27" fmla="*/ 5 h 9"/>
                  <a:gd name="T28" fmla="*/ 1 w 7"/>
                  <a:gd name="T29" fmla="*/ 4 h 9"/>
                  <a:gd name="T30" fmla="*/ 1 w 7"/>
                  <a:gd name="T31" fmla="*/ 4 h 9"/>
                  <a:gd name="T32" fmla="*/ 3 w 7"/>
                  <a:gd name="T33" fmla="*/ 4 h 9"/>
                  <a:gd name="T34" fmla="*/ 5 w 7"/>
                  <a:gd name="T3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4"/>
                    </a:moveTo>
                    <a:lnTo>
                      <a:pt x="5" y="4"/>
                    </a:lnTo>
                    <a:lnTo>
                      <a:pt x="5" y="4"/>
                    </a:lnTo>
                    <a:lnTo>
                      <a:pt x="7" y="4"/>
                    </a:lnTo>
                    <a:lnTo>
                      <a:pt x="5" y="7"/>
                    </a:lnTo>
                    <a:lnTo>
                      <a:pt x="5" y="9"/>
                    </a:lnTo>
                    <a:lnTo>
                      <a:pt x="3" y="7"/>
                    </a:lnTo>
                    <a:lnTo>
                      <a:pt x="0" y="4"/>
                    </a:lnTo>
                    <a:lnTo>
                      <a:pt x="0" y="2"/>
                    </a:lnTo>
                    <a:lnTo>
                      <a:pt x="0" y="0"/>
                    </a:lnTo>
                    <a:lnTo>
                      <a:pt x="0" y="2"/>
                    </a:lnTo>
                    <a:lnTo>
                      <a:pt x="0" y="4"/>
                    </a:lnTo>
                    <a:lnTo>
                      <a:pt x="0" y="5"/>
                    </a:lnTo>
                    <a:lnTo>
                      <a:pt x="1" y="5"/>
                    </a:lnTo>
                    <a:lnTo>
                      <a:pt x="1" y="4"/>
                    </a:lnTo>
                    <a:lnTo>
                      <a:pt x="1" y="4"/>
                    </a:lnTo>
                    <a:lnTo>
                      <a:pt x="3" y="4"/>
                    </a:lnTo>
                    <a:lnTo>
                      <a:pt x="5"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0" name="Freeform 3262">
                <a:extLst>
                  <a:ext uri="{FF2B5EF4-FFF2-40B4-BE49-F238E27FC236}">
                    <a16:creationId xmlns:a16="http://schemas.microsoft.com/office/drawing/2014/main" id="{4B0C5F6B-FC8C-1145-A6F9-758732A9F61D}"/>
                  </a:ext>
                </a:extLst>
              </p:cNvPr>
              <p:cNvSpPr>
                <a:spLocks/>
              </p:cNvSpPr>
              <p:nvPr/>
            </p:nvSpPr>
            <p:spPr bwMode="auto">
              <a:xfrm>
                <a:off x="1718" y="3677"/>
                <a:ext cx="7" cy="9"/>
              </a:xfrm>
              <a:custGeom>
                <a:avLst/>
                <a:gdLst>
                  <a:gd name="T0" fmla="*/ 5 w 7"/>
                  <a:gd name="T1" fmla="*/ 4 h 9"/>
                  <a:gd name="T2" fmla="*/ 5 w 7"/>
                  <a:gd name="T3" fmla="*/ 4 h 9"/>
                  <a:gd name="T4" fmla="*/ 5 w 7"/>
                  <a:gd name="T5" fmla="*/ 4 h 9"/>
                  <a:gd name="T6" fmla="*/ 7 w 7"/>
                  <a:gd name="T7" fmla="*/ 4 h 9"/>
                  <a:gd name="T8" fmla="*/ 5 w 7"/>
                  <a:gd name="T9" fmla="*/ 7 h 9"/>
                  <a:gd name="T10" fmla="*/ 5 w 7"/>
                  <a:gd name="T11" fmla="*/ 9 h 9"/>
                  <a:gd name="T12" fmla="*/ 3 w 7"/>
                  <a:gd name="T13" fmla="*/ 7 h 9"/>
                  <a:gd name="T14" fmla="*/ 0 w 7"/>
                  <a:gd name="T15" fmla="*/ 4 h 9"/>
                  <a:gd name="T16" fmla="*/ 0 w 7"/>
                  <a:gd name="T17" fmla="*/ 2 h 9"/>
                  <a:gd name="T18" fmla="*/ 0 w 7"/>
                  <a:gd name="T19" fmla="*/ 0 h 9"/>
                  <a:gd name="T20" fmla="*/ 0 w 7"/>
                  <a:gd name="T21" fmla="*/ 2 h 9"/>
                  <a:gd name="T22" fmla="*/ 0 w 7"/>
                  <a:gd name="T23" fmla="*/ 4 h 9"/>
                  <a:gd name="T24" fmla="*/ 0 w 7"/>
                  <a:gd name="T25" fmla="*/ 5 h 9"/>
                  <a:gd name="T26" fmla="*/ 1 w 7"/>
                  <a:gd name="T27" fmla="*/ 5 h 9"/>
                  <a:gd name="T28" fmla="*/ 1 w 7"/>
                  <a:gd name="T29" fmla="*/ 4 h 9"/>
                  <a:gd name="T30" fmla="*/ 1 w 7"/>
                  <a:gd name="T31" fmla="*/ 4 h 9"/>
                  <a:gd name="T32" fmla="*/ 3 w 7"/>
                  <a:gd name="T33" fmla="*/ 4 h 9"/>
                  <a:gd name="T34" fmla="*/ 5 w 7"/>
                  <a:gd name="T3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4"/>
                    </a:moveTo>
                    <a:lnTo>
                      <a:pt x="5" y="4"/>
                    </a:lnTo>
                    <a:lnTo>
                      <a:pt x="5" y="4"/>
                    </a:lnTo>
                    <a:lnTo>
                      <a:pt x="7" y="4"/>
                    </a:lnTo>
                    <a:lnTo>
                      <a:pt x="5" y="7"/>
                    </a:lnTo>
                    <a:lnTo>
                      <a:pt x="5" y="9"/>
                    </a:lnTo>
                    <a:lnTo>
                      <a:pt x="3" y="7"/>
                    </a:lnTo>
                    <a:lnTo>
                      <a:pt x="0" y="4"/>
                    </a:lnTo>
                    <a:lnTo>
                      <a:pt x="0" y="2"/>
                    </a:lnTo>
                    <a:lnTo>
                      <a:pt x="0" y="0"/>
                    </a:lnTo>
                    <a:lnTo>
                      <a:pt x="0" y="2"/>
                    </a:lnTo>
                    <a:lnTo>
                      <a:pt x="0" y="4"/>
                    </a:lnTo>
                    <a:lnTo>
                      <a:pt x="0" y="5"/>
                    </a:lnTo>
                    <a:lnTo>
                      <a:pt x="1" y="5"/>
                    </a:lnTo>
                    <a:lnTo>
                      <a:pt x="1" y="4"/>
                    </a:lnTo>
                    <a:lnTo>
                      <a:pt x="1" y="4"/>
                    </a:lnTo>
                    <a:lnTo>
                      <a:pt x="3" y="4"/>
                    </a:lnTo>
                    <a:lnTo>
                      <a:pt x="5"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1" name="Freeform 3263">
                <a:extLst>
                  <a:ext uri="{FF2B5EF4-FFF2-40B4-BE49-F238E27FC236}">
                    <a16:creationId xmlns:a16="http://schemas.microsoft.com/office/drawing/2014/main" id="{05CCF5B0-0F10-3F47-9A61-4B3F985F3CB9}"/>
                  </a:ext>
                </a:extLst>
              </p:cNvPr>
              <p:cNvSpPr>
                <a:spLocks/>
              </p:cNvSpPr>
              <p:nvPr/>
            </p:nvSpPr>
            <p:spPr bwMode="auto">
              <a:xfrm>
                <a:off x="1723" y="3670"/>
                <a:ext cx="27" cy="21"/>
              </a:xfrm>
              <a:custGeom>
                <a:avLst/>
                <a:gdLst>
                  <a:gd name="T0" fmla="*/ 25 w 27"/>
                  <a:gd name="T1" fmla="*/ 0 h 21"/>
                  <a:gd name="T2" fmla="*/ 25 w 27"/>
                  <a:gd name="T3" fmla="*/ 0 h 21"/>
                  <a:gd name="T4" fmla="*/ 25 w 27"/>
                  <a:gd name="T5" fmla="*/ 0 h 21"/>
                  <a:gd name="T6" fmla="*/ 27 w 27"/>
                  <a:gd name="T7" fmla="*/ 2 h 21"/>
                  <a:gd name="T8" fmla="*/ 27 w 27"/>
                  <a:gd name="T9" fmla="*/ 2 h 21"/>
                  <a:gd name="T10" fmla="*/ 27 w 27"/>
                  <a:gd name="T11" fmla="*/ 4 h 21"/>
                  <a:gd name="T12" fmla="*/ 25 w 27"/>
                  <a:gd name="T13" fmla="*/ 5 h 21"/>
                  <a:gd name="T14" fmla="*/ 23 w 27"/>
                  <a:gd name="T15" fmla="*/ 7 h 21"/>
                  <a:gd name="T16" fmla="*/ 21 w 27"/>
                  <a:gd name="T17" fmla="*/ 11 h 21"/>
                  <a:gd name="T18" fmla="*/ 20 w 27"/>
                  <a:gd name="T19" fmla="*/ 12 h 21"/>
                  <a:gd name="T20" fmla="*/ 18 w 27"/>
                  <a:gd name="T21" fmla="*/ 16 h 21"/>
                  <a:gd name="T22" fmla="*/ 16 w 27"/>
                  <a:gd name="T23" fmla="*/ 16 h 21"/>
                  <a:gd name="T24" fmla="*/ 14 w 27"/>
                  <a:gd name="T25" fmla="*/ 16 h 21"/>
                  <a:gd name="T26" fmla="*/ 12 w 27"/>
                  <a:gd name="T27" fmla="*/ 16 h 21"/>
                  <a:gd name="T28" fmla="*/ 11 w 27"/>
                  <a:gd name="T29" fmla="*/ 16 h 21"/>
                  <a:gd name="T30" fmla="*/ 11 w 27"/>
                  <a:gd name="T31" fmla="*/ 16 h 21"/>
                  <a:gd name="T32" fmla="*/ 11 w 27"/>
                  <a:gd name="T33" fmla="*/ 20 h 21"/>
                  <a:gd name="T34" fmla="*/ 9 w 27"/>
                  <a:gd name="T35" fmla="*/ 20 h 21"/>
                  <a:gd name="T36" fmla="*/ 9 w 27"/>
                  <a:gd name="T37" fmla="*/ 20 h 21"/>
                  <a:gd name="T38" fmla="*/ 5 w 27"/>
                  <a:gd name="T39" fmla="*/ 21 h 21"/>
                  <a:gd name="T40" fmla="*/ 4 w 27"/>
                  <a:gd name="T41" fmla="*/ 20 h 21"/>
                  <a:gd name="T42" fmla="*/ 2 w 27"/>
                  <a:gd name="T43" fmla="*/ 20 h 21"/>
                  <a:gd name="T44" fmla="*/ 2 w 27"/>
                  <a:gd name="T45" fmla="*/ 20 h 21"/>
                  <a:gd name="T46" fmla="*/ 4 w 27"/>
                  <a:gd name="T47" fmla="*/ 21 h 21"/>
                  <a:gd name="T48" fmla="*/ 0 w 27"/>
                  <a:gd name="T49" fmla="*/ 18 h 21"/>
                  <a:gd name="T50" fmla="*/ 0 w 27"/>
                  <a:gd name="T51" fmla="*/ 16 h 21"/>
                  <a:gd name="T52" fmla="*/ 2 w 27"/>
                  <a:gd name="T53" fmla="*/ 16 h 21"/>
                  <a:gd name="T54" fmla="*/ 2 w 27"/>
                  <a:gd name="T55" fmla="*/ 14 h 21"/>
                  <a:gd name="T56" fmla="*/ 4 w 27"/>
                  <a:gd name="T57" fmla="*/ 16 h 21"/>
                  <a:gd name="T58" fmla="*/ 7 w 27"/>
                  <a:gd name="T59" fmla="*/ 16 h 21"/>
                  <a:gd name="T60" fmla="*/ 9 w 27"/>
                  <a:gd name="T61" fmla="*/ 14 h 21"/>
                  <a:gd name="T62" fmla="*/ 5 w 27"/>
                  <a:gd name="T63" fmla="*/ 14 h 21"/>
                  <a:gd name="T64" fmla="*/ 5 w 27"/>
                  <a:gd name="T65" fmla="*/ 14 h 21"/>
                  <a:gd name="T66" fmla="*/ 7 w 27"/>
                  <a:gd name="T67" fmla="*/ 11 h 21"/>
                  <a:gd name="T68" fmla="*/ 9 w 27"/>
                  <a:gd name="T69" fmla="*/ 12 h 21"/>
                  <a:gd name="T70" fmla="*/ 11 w 27"/>
                  <a:gd name="T71" fmla="*/ 9 h 21"/>
                  <a:gd name="T72" fmla="*/ 14 w 27"/>
                  <a:gd name="T73" fmla="*/ 9 h 21"/>
                  <a:gd name="T74" fmla="*/ 11 w 27"/>
                  <a:gd name="T75" fmla="*/ 4 h 21"/>
                  <a:gd name="T76" fmla="*/ 7 w 27"/>
                  <a:gd name="T77" fmla="*/ 4 h 21"/>
                  <a:gd name="T78" fmla="*/ 7 w 27"/>
                  <a:gd name="T79" fmla="*/ 4 h 21"/>
                  <a:gd name="T80" fmla="*/ 9 w 27"/>
                  <a:gd name="T81" fmla="*/ 4 h 21"/>
                  <a:gd name="T82" fmla="*/ 9 w 27"/>
                  <a:gd name="T83" fmla="*/ 4 h 21"/>
                  <a:gd name="T84" fmla="*/ 7 w 27"/>
                  <a:gd name="T85" fmla="*/ 2 h 21"/>
                  <a:gd name="T86" fmla="*/ 5 w 27"/>
                  <a:gd name="T87" fmla="*/ 2 h 21"/>
                  <a:gd name="T88" fmla="*/ 5 w 27"/>
                  <a:gd name="T89" fmla="*/ 0 h 21"/>
                  <a:gd name="T90" fmla="*/ 9 w 27"/>
                  <a:gd name="T91" fmla="*/ 2 h 21"/>
                  <a:gd name="T92" fmla="*/ 12 w 27"/>
                  <a:gd name="T93" fmla="*/ 4 h 21"/>
                  <a:gd name="T94" fmla="*/ 14 w 27"/>
                  <a:gd name="T95" fmla="*/ 2 h 21"/>
                  <a:gd name="T96" fmla="*/ 25 w 27"/>
                  <a:gd name="T97" fmla="*/ 2 h 21"/>
                  <a:gd name="T98" fmla="*/ 25 w 27"/>
                  <a:gd name="T9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1">
                    <a:moveTo>
                      <a:pt x="25" y="0"/>
                    </a:moveTo>
                    <a:lnTo>
                      <a:pt x="25" y="0"/>
                    </a:lnTo>
                    <a:lnTo>
                      <a:pt x="25" y="0"/>
                    </a:lnTo>
                    <a:lnTo>
                      <a:pt x="27" y="2"/>
                    </a:lnTo>
                    <a:lnTo>
                      <a:pt x="27" y="2"/>
                    </a:lnTo>
                    <a:lnTo>
                      <a:pt x="27" y="4"/>
                    </a:lnTo>
                    <a:lnTo>
                      <a:pt x="25" y="5"/>
                    </a:lnTo>
                    <a:lnTo>
                      <a:pt x="23" y="7"/>
                    </a:lnTo>
                    <a:lnTo>
                      <a:pt x="21" y="11"/>
                    </a:lnTo>
                    <a:lnTo>
                      <a:pt x="20" y="12"/>
                    </a:lnTo>
                    <a:lnTo>
                      <a:pt x="18" y="16"/>
                    </a:lnTo>
                    <a:lnTo>
                      <a:pt x="16" y="16"/>
                    </a:lnTo>
                    <a:lnTo>
                      <a:pt x="14" y="16"/>
                    </a:lnTo>
                    <a:lnTo>
                      <a:pt x="12" y="16"/>
                    </a:lnTo>
                    <a:lnTo>
                      <a:pt x="11" y="16"/>
                    </a:lnTo>
                    <a:lnTo>
                      <a:pt x="11" y="16"/>
                    </a:lnTo>
                    <a:lnTo>
                      <a:pt x="11" y="20"/>
                    </a:lnTo>
                    <a:lnTo>
                      <a:pt x="9" y="20"/>
                    </a:lnTo>
                    <a:lnTo>
                      <a:pt x="9" y="20"/>
                    </a:lnTo>
                    <a:lnTo>
                      <a:pt x="5" y="21"/>
                    </a:lnTo>
                    <a:lnTo>
                      <a:pt x="4" y="20"/>
                    </a:lnTo>
                    <a:lnTo>
                      <a:pt x="2" y="20"/>
                    </a:lnTo>
                    <a:lnTo>
                      <a:pt x="2" y="20"/>
                    </a:lnTo>
                    <a:lnTo>
                      <a:pt x="4" y="21"/>
                    </a:lnTo>
                    <a:lnTo>
                      <a:pt x="0" y="18"/>
                    </a:lnTo>
                    <a:lnTo>
                      <a:pt x="0" y="16"/>
                    </a:lnTo>
                    <a:lnTo>
                      <a:pt x="2" y="16"/>
                    </a:lnTo>
                    <a:lnTo>
                      <a:pt x="2" y="14"/>
                    </a:lnTo>
                    <a:lnTo>
                      <a:pt x="4" y="16"/>
                    </a:lnTo>
                    <a:lnTo>
                      <a:pt x="7" y="16"/>
                    </a:lnTo>
                    <a:lnTo>
                      <a:pt x="9" y="14"/>
                    </a:lnTo>
                    <a:lnTo>
                      <a:pt x="5" y="14"/>
                    </a:lnTo>
                    <a:lnTo>
                      <a:pt x="5" y="14"/>
                    </a:lnTo>
                    <a:lnTo>
                      <a:pt x="7" y="11"/>
                    </a:lnTo>
                    <a:lnTo>
                      <a:pt x="9" y="12"/>
                    </a:lnTo>
                    <a:lnTo>
                      <a:pt x="11" y="9"/>
                    </a:lnTo>
                    <a:lnTo>
                      <a:pt x="14" y="9"/>
                    </a:lnTo>
                    <a:lnTo>
                      <a:pt x="11" y="4"/>
                    </a:lnTo>
                    <a:lnTo>
                      <a:pt x="7" y="4"/>
                    </a:lnTo>
                    <a:lnTo>
                      <a:pt x="7" y="4"/>
                    </a:lnTo>
                    <a:lnTo>
                      <a:pt x="9" y="4"/>
                    </a:lnTo>
                    <a:lnTo>
                      <a:pt x="9" y="4"/>
                    </a:lnTo>
                    <a:lnTo>
                      <a:pt x="7" y="2"/>
                    </a:lnTo>
                    <a:lnTo>
                      <a:pt x="5" y="2"/>
                    </a:lnTo>
                    <a:lnTo>
                      <a:pt x="5" y="0"/>
                    </a:lnTo>
                    <a:lnTo>
                      <a:pt x="9" y="2"/>
                    </a:lnTo>
                    <a:lnTo>
                      <a:pt x="12" y="4"/>
                    </a:lnTo>
                    <a:lnTo>
                      <a:pt x="14" y="2"/>
                    </a:lnTo>
                    <a:lnTo>
                      <a:pt x="25" y="2"/>
                    </a:lnTo>
                    <a:lnTo>
                      <a:pt x="2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2" name="Freeform 3264">
                <a:extLst>
                  <a:ext uri="{FF2B5EF4-FFF2-40B4-BE49-F238E27FC236}">
                    <a16:creationId xmlns:a16="http://schemas.microsoft.com/office/drawing/2014/main" id="{F9F94A3B-D7BC-9C48-8EC3-2397EFE62F5F}"/>
                  </a:ext>
                </a:extLst>
              </p:cNvPr>
              <p:cNvSpPr>
                <a:spLocks/>
              </p:cNvSpPr>
              <p:nvPr/>
            </p:nvSpPr>
            <p:spPr bwMode="auto">
              <a:xfrm>
                <a:off x="1723" y="3670"/>
                <a:ext cx="27" cy="21"/>
              </a:xfrm>
              <a:custGeom>
                <a:avLst/>
                <a:gdLst>
                  <a:gd name="T0" fmla="*/ 25 w 27"/>
                  <a:gd name="T1" fmla="*/ 0 h 21"/>
                  <a:gd name="T2" fmla="*/ 25 w 27"/>
                  <a:gd name="T3" fmla="*/ 0 h 21"/>
                  <a:gd name="T4" fmla="*/ 25 w 27"/>
                  <a:gd name="T5" fmla="*/ 0 h 21"/>
                  <a:gd name="T6" fmla="*/ 27 w 27"/>
                  <a:gd name="T7" fmla="*/ 2 h 21"/>
                  <a:gd name="T8" fmla="*/ 27 w 27"/>
                  <a:gd name="T9" fmla="*/ 2 h 21"/>
                  <a:gd name="T10" fmla="*/ 27 w 27"/>
                  <a:gd name="T11" fmla="*/ 4 h 21"/>
                  <a:gd name="T12" fmla="*/ 25 w 27"/>
                  <a:gd name="T13" fmla="*/ 5 h 21"/>
                  <a:gd name="T14" fmla="*/ 23 w 27"/>
                  <a:gd name="T15" fmla="*/ 7 h 21"/>
                  <a:gd name="T16" fmla="*/ 21 w 27"/>
                  <a:gd name="T17" fmla="*/ 11 h 21"/>
                  <a:gd name="T18" fmla="*/ 20 w 27"/>
                  <a:gd name="T19" fmla="*/ 12 h 21"/>
                  <a:gd name="T20" fmla="*/ 18 w 27"/>
                  <a:gd name="T21" fmla="*/ 16 h 21"/>
                  <a:gd name="T22" fmla="*/ 16 w 27"/>
                  <a:gd name="T23" fmla="*/ 16 h 21"/>
                  <a:gd name="T24" fmla="*/ 14 w 27"/>
                  <a:gd name="T25" fmla="*/ 16 h 21"/>
                  <a:gd name="T26" fmla="*/ 12 w 27"/>
                  <a:gd name="T27" fmla="*/ 16 h 21"/>
                  <a:gd name="T28" fmla="*/ 11 w 27"/>
                  <a:gd name="T29" fmla="*/ 16 h 21"/>
                  <a:gd name="T30" fmla="*/ 11 w 27"/>
                  <a:gd name="T31" fmla="*/ 16 h 21"/>
                  <a:gd name="T32" fmla="*/ 11 w 27"/>
                  <a:gd name="T33" fmla="*/ 20 h 21"/>
                  <a:gd name="T34" fmla="*/ 9 w 27"/>
                  <a:gd name="T35" fmla="*/ 20 h 21"/>
                  <a:gd name="T36" fmla="*/ 9 w 27"/>
                  <a:gd name="T37" fmla="*/ 20 h 21"/>
                  <a:gd name="T38" fmla="*/ 5 w 27"/>
                  <a:gd name="T39" fmla="*/ 21 h 21"/>
                  <a:gd name="T40" fmla="*/ 4 w 27"/>
                  <a:gd name="T41" fmla="*/ 20 h 21"/>
                  <a:gd name="T42" fmla="*/ 2 w 27"/>
                  <a:gd name="T43" fmla="*/ 20 h 21"/>
                  <a:gd name="T44" fmla="*/ 2 w 27"/>
                  <a:gd name="T45" fmla="*/ 20 h 21"/>
                  <a:gd name="T46" fmla="*/ 4 w 27"/>
                  <a:gd name="T47" fmla="*/ 21 h 21"/>
                  <a:gd name="T48" fmla="*/ 0 w 27"/>
                  <a:gd name="T49" fmla="*/ 18 h 21"/>
                  <a:gd name="T50" fmla="*/ 0 w 27"/>
                  <a:gd name="T51" fmla="*/ 16 h 21"/>
                  <a:gd name="T52" fmla="*/ 2 w 27"/>
                  <a:gd name="T53" fmla="*/ 16 h 21"/>
                  <a:gd name="T54" fmla="*/ 2 w 27"/>
                  <a:gd name="T55" fmla="*/ 14 h 21"/>
                  <a:gd name="T56" fmla="*/ 4 w 27"/>
                  <a:gd name="T57" fmla="*/ 16 h 21"/>
                  <a:gd name="T58" fmla="*/ 7 w 27"/>
                  <a:gd name="T59" fmla="*/ 16 h 21"/>
                  <a:gd name="T60" fmla="*/ 9 w 27"/>
                  <a:gd name="T61" fmla="*/ 14 h 21"/>
                  <a:gd name="T62" fmla="*/ 5 w 27"/>
                  <a:gd name="T63" fmla="*/ 14 h 21"/>
                  <a:gd name="T64" fmla="*/ 5 w 27"/>
                  <a:gd name="T65" fmla="*/ 14 h 21"/>
                  <a:gd name="T66" fmla="*/ 7 w 27"/>
                  <a:gd name="T67" fmla="*/ 11 h 21"/>
                  <a:gd name="T68" fmla="*/ 9 w 27"/>
                  <a:gd name="T69" fmla="*/ 12 h 21"/>
                  <a:gd name="T70" fmla="*/ 11 w 27"/>
                  <a:gd name="T71" fmla="*/ 9 h 21"/>
                  <a:gd name="T72" fmla="*/ 14 w 27"/>
                  <a:gd name="T73" fmla="*/ 9 h 21"/>
                  <a:gd name="T74" fmla="*/ 11 w 27"/>
                  <a:gd name="T75" fmla="*/ 4 h 21"/>
                  <a:gd name="T76" fmla="*/ 7 w 27"/>
                  <a:gd name="T77" fmla="*/ 4 h 21"/>
                  <a:gd name="T78" fmla="*/ 7 w 27"/>
                  <a:gd name="T79" fmla="*/ 4 h 21"/>
                  <a:gd name="T80" fmla="*/ 9 w 27"/>
                  <a:gd name="T81" fmla="*/ 4 h 21"/>
                  <a:gd name="T82" fmla="*/ 9 w 27"/>
                  <a:gd name="T83" fmla="*/ 4 h 21"/>
                  <a:gd name="T84" fmla="*/ 7 w 27"/>
                  <a:gd name="T85" fmla="*/ 2 h 21"/>
                  <a:gd name="T86" fmla="*/ 5 w 27"/>
                  <a:gd name="T87" fmla="*/ 2 h 21"/>
                  <a:gd name="T88" fmla="*/ 5 w 27"/>
                  <a:gd name="T89" fmla="*/ 0 h 21"/>
                  <a:gd name="T90" fmla="*/ 9 w 27"/>
                  <a:gd name="T91" fmla="*/ 2 h 21"/>
                  <a:gd name="T92" fmla="*/ 12 w 27"/>
                  <a:gd name="T93" fmla="*/ 4 h 21"/>
                  <a:gd name="T94" fmla="*/ 14 w 27"/>
                  <a:gd name="T95" fmla="*/ 2 h 21"/>
                  <a:gd name="T96" fmla="*/ 25 w 27"/>
                  <a:gd name="T97" fmla="*/ 2 h 21"/>
                  <a:gd name="T98" fmla="*/ 25 w 27"/>
                  <a:gd name="T9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1">
                    <a:moveTo>
                      <a:pt x="25" y="0"/>
                    </a:moveTo>
                    <a:lnTo>
                      <a:pt x="25" y="0"/>
                    </a:lnTo>
                    <a:lnTo>
                      <a:pt x="25" y="0"/>
                    </a:lnTo>
                    <a:lnTo>
                      <a:pt x="27" y="2"/>
                    </a:lnTo>
                    <a:lnTo>
                      <a:pt x="27" y="2"/>
                    </a:lnTo>
                    <a:lnTo>
                      <a:pt x="27" y="4"/>
                    </a:lnTo>
                    <a:lnTo>
                      <a:pt x="25" y="5"/>
                    </a:lnTo>
                    <a:lnTo>
                      <a:pt x="23" y="7"/>
                    </a:lnTo>
                    <a:lnTo>
                      <a:pt x="21" y="11"/>
                    </a:lnTo>
                    <a:lnTo>
                      <a:pt x="20" y="12"/>
                    </a:lnTo>
                    <a:lnTo>
                      <a:pt x="18" y="16"/>
                    </a:lnTo>
                    <a:lnTo>
                      <a:pt x="16" y="16"/>
                    </a:lnTo>
                    <a:lnTo>
                      <a:pt x="14" y="16"/>
                    </a:lnTo>
                    <a:lnTo>
                      <a:pt x="12" y="16"/>
                    </a:lnTo>
                    <a:lnTo>
                      <a:pt x="11" y="16"/>
                    </a:lnTo>
                    <a:lnTo>
                      <a:pt x="11" y="16"/>
                    </a:lnTo>
                    <a:lnTo>
                      <a:pt x="11" y="20"/>
                    </a:lnTo>
                    <a:lnTo>
                      <a:pt x="9" y="20"/>
                    </a:lnTo>
                    <a:lnTo>
                      <a:pt x="9" y="20"/>
                    </a:lnTo>
                    <a:lnTo>
                      <a:pt x="5" y="21"/>
                    </a:lnTo>
                    <a:lnTo>
                      <a:pt x="4" y="20"/>
                    </a:lnTo>
                    <a:lnTo>
                      <a:pt x="2" y="20"/>
                    </a:lnTo>
                    <a:lnTo>
                      <a:pt x="2" y="20"/>
                    </a:lnTo>
                    <a:lnTo>
                      <a:pt x="4" y="21"/>
                    </a:lnTo>
                    <a:lnTo>
                      <a:pt x="0" y="18"/>
                    </a:lnTo>
                    <a:lnTo>
                      <a:pt x="0" y="16"/>
                    </a:lnTo>
                    <a:lnTo>
                      <a:pt x="2" y="16"/>
                    </a:lnTo>
                    <a:lnTo>
                      <a:pt x="2" y="14"/>
                    </a:lnTo>
                    <a:lnTo>
                      <a:pt x="4" y="16"/>
                    </a:lnTo>
                    <a:lnTo>
                      <a:pt x="7" y="16"/>
                    </a:lnTo>
                    <a:lnTo>
                      <a:pt x="9" y="14"/>
                    </a:lnTo>
                    <a:lnTo>
                      <a:pt x="5" y="14"/>
                    </a:lnTo>
                    <a:lnTo>
                      <a:pt x="5" y="14"/>
                    </a:lnTo>
                    <a:lnTo>
                      <a:pt x="7" y="11"/>
                    </a:lnTo>
                    <a:lnTo>
                      <a:pt x="9" y="12"/>
                    </a:lnTo>
                    <a:lnTo>
                      <a:pt x="11" y="9"/>
                    </a:lnTo>
                    <a:lnTo>
                      <a:pt x="14" y="9"/>
                    </a:lnTo>
                    <a:lnTo>
                      <a:pt x="11" y="4"/>
                    </a:lnTo>
                    <a:lnTo>
                      <a:pt x="7" y="4"/>
                    </a:lnTo>
                    <a:lnTo>
                      <a:pt x="7" y="4"/>
                    </a:lnTo>
                    <a:lnTo>
                      <a:pt x="9" y="4"/>
                    </a:lnTo>
                    <a:lnTo>
                      <a:pt x="9" y="4"/>
                    </a:lnTo>
                    <a:lnTo>
                      <a:pt x="7" y="2"/>
                    </a:lnTo>
                    <a:lnTo>
                      <a:pt x="5" y="2"/>
                    </a:lnTo>
                    <a:lnTo>
                      <a:pt x="5" y="0"/>
                    </a:lnTo>
                    <a:lnTo>
                      <a:pt x="9" y="2"/>
                    </a:lnTo>
                    <a:lnTo>
                      <a:pt x="12" y="4"/>
                    </a:lnTo>
                    <a:lnTo>
                      <a:pt x="14" y="2"/>
                    </a:lnTo>
                    <a:lnTo>
                      <a:pt x="25" y="2"/>
                    </a:lnTo>
                    <a:lnTo>
                      <a:pt x="2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3" name="Freeform 3265">
                <a:extLst>
                  <a:ext uri="{FF2B5EF4-FFF2-40B4-BE49-F238E27FC236}">
                    <a16:creationId xmlns:a16="http://schemas.microsoft.com/office/drawing/2014/main" id="{BEF0706A-E1FB-8345-8729-6F970BA09927}"/>
                  </a:ext>
                </a:extLst>
              </p:cNvPr>
              <p:cNvSpPr>
                <a:spLocks/>
              </p:cNvSpPr>
              <p:nvPr/>
            </p:nvSpPr>
            <p:spPr bwMode="auto">
              <a:xfrm>
                <a:off x="1743" y="3668"/>
                <a:ext cx="30" cy="27"/>
              </a:xfrm>
              <a:custGeom>
                <a:avLst/>
                <a:gdLst>
                  <a:gd name="T0" fmla="*/ 28 w 30"/>
                  <a:gd name="T1" fmla="*/ 11 h 27"/>
                  <a:gd name="T2" fmla="*/ 26 w 30"/>
                  <a:gd name="T3" fmla="*/ 11 h 27"/>
                  <a:gd name="T4" fmla="*/ 25 w 30"/>
                  <a:gd name="T5" fmla="*/ 14 h 27"/>
                  <a:gd name="T6" fmla="*/ 23 w 30"/>
                  <a:gd name="T7" fmla="*/ 14 h 27"/>
                  <a:gd name="T8" fmla="*/ 14 w 30"/>
                  <a:gd name="T9" fmla="*/ 14 h 27"/>
                  <a:gd name="T10" fmla="*/ 12 w 30"/>
                  <a:gd name="T11" fmla="*/ 14 h 27"/>
                  <a:gd name="T12" fmla="*/ 12 w 30"/>
                  <a:gd name="T13" fmla="*/ 14 h 27"/>
                  <a:gd name="T14" fmla="*/ 16 w 30"/>
                  <a:gd name="T15" fmla="*/ 18 h 27"/>
                  <a:gd name="T16" fmla="*/ 16 w 30"/>
                  <a:gd name="T17" fmla="*/ 22 h 27"/>
                  <a:gd name="T18" fmla="*/ 14 w 30"/>
                  <a:gd name="T19" fmla="*/ 20 h 27"/>
                  <a:gd name="T20" fmla="*/ 12 w 30"/>
                  <a:gd name="T21" fmla="*/ 20 h 27"/>
                  <a:gd name="T22" fmla="*/ 10 w 30"/>
                  <a:gd name="T23" fmla="*/ 20 h 27"/>
                  <a:gd name="T24" fmla="*/ 10 w 30"/>
                  <a:gd name="T25" fmla="*/ 20 h 27"/>
                  <a:gd name="T26" fmla="*/ 9 w 30"/>
                  <a:gd name="T27" fmla="*/ 22 h 27"/>
                  <a:gd name="T28" fmla="*/ 10 w 30"/>
                  <a:gd name="T29" fmla="*/ 23 h 27"/>
                  <a:gd name="T30" fmla="*/ 10 w 30"/>
                  <a:gd name="T31" fmla="*/ 25 h 27"/>
                  <a:gd name="T32" fmla="*/ 9 w 30"/>
                  <a:gd name="T33" fmla="*/ 23 h 27"/>
                  <a:gd name="T34" fmla="*/ 5 w 30"/>
                  <a:gd name="T35" fmla="*/ 22 h 27"/>
                  <a:gd name="T36" fmla="*/ 5 w 30"/>
                  <a:gd name="T37" fmla="*/ 27 h 27"/>
                  <a:gd name="T38" fmla="*/ 3 w 30"/>
                  <a:gd name="T39" fmla="*/ 27 h 27"/>
                  <a:gd name="T40" fmla="*/ 0 w 30"/>
                  <a:gd name="T41" fmla="*/ 22 h 27"/>
                  <a:gd name="T42" fmla="*/ 0 w 30"/>
                  <a:gd name="T43" fmla="*/ 20 h 27"/>
                  <a:gd name="T44" fmla="*/ 1 w 30"/>
                  <a:gd name="T45" fmla="*/ 14 h 27"/>
                  <a:gd name="T46" fmla="*/ 3 w 30"/>
                  <a:gd name="T47" fmla="*/ 14 h 27"/>
                  <a:gd name="T48" fmla="*/ 5 w 30"/>
                  <a:gd name="T49" fmla="*/ 13 h 27"/>
                  <a:gd name="T50" fmla="*/ 5 w 30"/>
                  <a:gd name="T51" fmla="*/ 13 h 27"/>
                  <a:gd name="T52" fmla="*/ 7 w 30"/>
                  <a:gd name="T53" fmla="*/ 11 h 27"/>
                  <a:gd name="T54" fmla="*/ 9 w 30"/>
                  <a:gd name="T55" fmla="*/ 11 h 27"/>
                  <a:gd name="T56" fmla="*/ 10 w 30"/>
                  <a:gd name="T57" fmla="*/ 13 h 27"/>
                  <a:gd name="T58" fmla="*/ 10 w 30"/>
                  <a:gd name="T59" fmla="*/ 13 h 27"/>
                  <a:gd name="T60" fmla="*/ 9 w 30"/>
                  <a:gd name="T61" fmla="*/ 4 h 27"/>
                  <a:gd name="T62" fmla="*/ 10 w 30"/>
                  <a:gd name="T63" fmla="*/ 4 h 27"/>
                  <a:gd name="T64" fmla="*/ 12 w 30"/>
                  <a:gd name="T65" fmla="*/ 4 h 27"/>
                  <a:gd name="T66" fmla="*/ 12 w 30"/>
                  <a:gd name="T67" fmla="*/ 0 h 27"/>
                  <a:gd name="T68" fmla="*/ 14 w 30"/>
                  <a:gd name="T69" fmla="*/ 0 h 27"/>
                  <a:gd name="T70" fmla="*/ 16 w 30"/>
                  <a:gd name="T71" fmla="*/ 0 h 27"/>
                  <a:gd name="T72" fmla="*/ 17 w 30"/>
                  <a:gd name="T73" fmla="*/ 0 h 27"/>
                  <a:gd name="T74" fmla="*/ 21 w 30"/>
                  <a:gd name="T75" fmla="*/ 4 h 27"/>
                  <a:gd name="T76" fmla="*/ 26 w 30"/>
                  <a:gd name="T77" fmla="*/ 4 h 27"/>
                  <a:gd name="T78" fmla="*/ 28 w 30"/>
                  <a:gd name="T79" fmla="*/ 4 h 27"/>
                  <a:gd name="T80" fmla="*/ 30 w 30"/>
                  <a:gd name="T81" fmla="*/ 6 h 27"/>
                  <a:gd name="T82" fmla="*/ 30 w 30"/>
                  <a:gd name="T83" fmla="*/ 6 h 27"/>
                  <a:gd name="T84" fmla="*/ 28 w 30"/>
                  <a:gd name="T85" fmla="*/ 6 h 27"/>
                  <a:gd name="T86" fmla="*/ 28 w 30"/>
                  <a:gd name="T87" fmla="*/ 7 h 27"/>
                  <a:gd name="T88" fmla="*/ 28 w 30"/>
                  <a:gd name="T89" fmla="*/ 7 h 27"/>
                  <a:gd name="T90" fmla="*/ 30 w 30"/>
                  <a:gd name="T91" fmla="*/ 9 h 27"/>
                  <a:gd name="T92" fmla="*/ 30 w 30"/>
                  <a:gd name="T93" fmla="*/ 11 h 27"/>
                  <a:gd name="T94" fmla="*/ 28 w 30"/>
                  <a:gd name="T9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27">
                    <a:moveTo>
                      <a:pt x="28" y="11"/>
                    </a:moveTo>
                    <a:lnTo>
                      <a:pt x="26" y="11"/>
                    </a:lnTo>
                    <a:lnTo>
                      <a:pt x="25" y="14"/>
                    </a:lnTo>
                    <a:lnTo>
                      <a:pt x="23" y="14"/>
                    </a:lnTo>
                    <a:lnTo>
                      <a:pt x="14" y="14"/>
                    </a:lnTo>
                    <a:lnTo>
                      <a:pt x="12" y="14"/>
                    </a:lnTo>
                    <a:lnTo>
                      <a:pt x="12" y="14"/>
                    </a:lnTo>
                    <a:lnTo>
                      <a:pt x="16" y="18"/>
                    </a:lnTo>
                    <a:lnTo>
                      <a:pt x="16" y="22"/>
                    </a:lnTo>
                    <a:lnTo>
                      <a:pt x="14" y="20"/>
                    </a:lnTo>
                    <a:lnTo>
                      <a:pt x="12" y="20"/>
                    </a:lnTo>
                    <a:lnTo>
                      <a:pt x="10" y="20"/>
                    </a:lnTo>
                    <a:lnTo>
                      <a:pt x="10" y="20"/>
                    </a:lnTo>
                    <a:lnTo>
                      <a:pt x="9" y="22"/>
                    </a:lnTo>
                    <a:lnTo>
                      <a:pt x="10" y="23"/>
                    </a:lnTo>
                    <a:lnTo>
                      <a:pt x="10" y="25"/>
                    </a:lnTo>
                    <a:lnTo>
                      <a:pt x="9" y="23"/>
                    </a:lnTo>
                    <a:lnTo>
                      <a:pt x="5" y="22"/>
                    </a:lnTo>
                    <a:lnTo>
                      <a:pt x="5" y="27"/>
                    </a:lnTo>
                    <a:lnTo>
                      <a:pt x="3" y="27"/>
                    </a:lnTo>
                    <a:lnTo>
                      <a:pt x="0" y="22"/>
                    </a:lnTo>
                    <a:lnTo>
                      <a:pt x="0" y="20"/>
                    </a:lnTo>
                    <a:lnTo>
                      <a:pt x="1" y="14"/>
                    </a:lnTo>
                    <a:lnTo>
                      <a:pt x="3" y="14"/>
                    </a:lnTo>
                    <a:lnTo>
                      <a:pt x="5" y="13"/>
                    </a:lnTo>
                    <a:lnTo>
                      <a:pt x="5" y="13"/>
                    </a:lnTo>
                    <a:lnTo>
                      <a:pt x="7" y="11"/>
                    </a:lnTo>
                    <a:lnTo>
                      <a:pt x="9" y="11"/>
                    </a:lnTo>
                    <a:lnTo>
                      <a:pt x="10" y="13"/>
                    </a:lnTo>
                    <a:lnTo>
                      <a:pt x="10" y="13"/>
                    </a:lnTo>
                    <a:lnTo>
                      <a:pt x="9" y="4"/>
                    </a:lnTo>
                    <a:lnTo>
                      <a:pt x="10" y="4"/>
                    </a:lnTo>
                    <a:lnTo>
                      <a:pt x="12" y="4"/>
                    </a:lnTo>
                    <a:lnTo>
                      <a:pt x="12" y="0"/>
                    </a:lnTo>
                    <a:lnTo>
                      <a:pt x="14" y="0"/>
                    </a:lnTo>
                    <a:lnTo>
                      <a:pt x="16" y="0"/>
                    </a:lnTo>
                    <a:lnTo>
                      <a:pt x="17" y="0"/>
                    </a:lnTo>
                    <a:lnTo>
                      <a:pt x="21" y="4"/>
                    </a:lnTo>
                    <a:lnTo>
                      <a:pt x="26" y="4"/>
                    </a:lnTo>
                    <a:lnTo>
                      <a:pt x="28" y="4"/>
                    </a:lnTo>
                    <a:lnTo>
                      <a:pt x="30" y="6"/>
                    </a:lnTo>
                    <a:lnTo>
                      <a:pt x="30" y="6"/>
                    </a:lnTo>
                    <a:lnTo>
                      <a:pt x="28" y="6"/>
                    </a:lnTo>
                    <a:lnTo>
                      <a:pt x="28" y="7"/>
                    </a:lnTo>
                    <a:lnTo>
                      <a:pt x="28" y="7"/>
                    </a:lnTo>
                    <a:lnTo>
                      <a:pt x="30" y="9"/>
                    </a:lnTo>
                    <a:lnTo>
                      <a:pt x="30" y="11"/>
                    </a:lnTo>
                    <a:lnTo>
                      <a:pt x="28" y="1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4" name="Freeform 3266">
                <a:extLst>
                  <a:ext uri="{FF2B5EF4-FFF2-40B4-BE49-F238E27FC236}">
                    <a16:creationId xmlns:a16="http://schemas.microsoft.com/office/drawing/2014/main" id="{D3644187-923E-1C43-8F8D-94B4D4016A1F}"/>
                  </a:ext>
                </a:extLst>
              </p:cNvPr>
              <p:cNvSpPr>
                <a:spLocks/>
              </p:cNvSpPr>
              <p:nvPr/>
            </p:nvSpPr>
            <p:spPr bwMode="auto">
              <a:xfrm>
                <a:off x="1743" y="3668"/>
                <a:ext cx="30" cy="27"/>
              </a:xfrm>
              <a:custGeom>
                <a:avLst/>
                <a:gdLst>
                  <a:gd name="T0" fmla="*/ 28 w 30"/>
                  <a:gd name="T1" fmla="*/ 11 h 27"/>
                  <a:gd name="T2" fmla="*/ 26 w 30"/>
                  <a:gd name="T3" fmla="*/ 11 h 27"/>
                  <a:gd name="T4" fmla="*/ 25 w 30"/>
                  <a:gd name="T5" fmla="*/ 14 h 27"/>
                  <a:gd name="T6" fmla="*/ 23 w 30"/>
                  <a:gd name="T7" fmla="*/ 14 h 27"/>
                  <a:gd name="T8" fmla="*/ 14 w 30"/>
                  <a:gd name="T9" fmla="*/ 14 h 27"/>
                  <a:gd name="T10" fmla="*/ 12 w 30"/>
                  <a:gd name="T11" fmla="*/ 14 h 27"/>
                  <a:gd name="T12" fmla="*/ 12 w 30"/>
                  <a:gd name="T13" fmla="*/ 14 h 27"/>
                  <a:gd name="T14" fmla="*/ 16 w 30"/>
                  <a:gd name="T15" fmla="*/ 18 h 27"/>
                  <a:gd name="T16" fmla="*/ 16 w 30"/>
                  <a:gd name="T17" fmla="*/ 22 h 27"/>
                  <a:gd name="T18" fmla="*/ 14 w 30"/>
                  <a:gd name="T19" fmla="*/ 20 h 27"/>
                  <a:gd name="T20" fmla="*/ 12 w 30"/>
                  <a:gd name="T21" fmla="*/ 20 h 27"/>
                  <a:gd name="T22" fmla="*/ 10 w 30"/>
                  <a:gd name="T23" fmla="*/ 20 h 27"/>
                  <a:gd name="T24" fmla="*/ 10 w 30"/>
                  <a:gd name="T25" fmla="*/ 20 h 27"/>
                  <a:gd name="T26" fmla="*/ 9 w 30"/>
                  <a:gd name="T27" fmla="*/ 22 h 27"/>
                  <a:gd name="T28" fmla="*/ 10 w 30"/>
                  <a:gd name="T29" fmla="*/ 23 h 27"/>
                  <a:gd name="T30" fmla="*/ 10 w 30"/>
                  <a:gd name="T31" fmla="*/ 25 h 27"/>
                  <a:gd name="T32" fmla="*/ 9 w 30"/>
                  <a:gd name="T33" fmla="*/ 23 h 27"/>
                  <a:gd name="T34" fmla="*/ 5 w 30"/>
                  <a:gd name="T35" fmla="*/ 22 h 27"/>
                  <a:gd name="T36" fmla="*/ 5 w 30"/>
                  <a:gd name="T37" fmla="*/ 27 h 27"/>
                  <a:gd name="T38" fmla="*/ 3 w 30"/>
                  <a:gd name="T39" fmla="*/ 27 h 27"/>
                  <a:gd name="T40" fmla="*/ 0 w 30"/>
                  <a:gd name="T41" fmla="*/ 22 h 27"/>
                  <a:gd name="T42" fmla="*/ 0 w 30"/>
                  <a:gd name="T43" fmla="*/ 20 h 27"/>
                  <a:gd name="T44" fmla="*/ 1 w 30"/>
                  <a:gd name="T45" fmla="*/ 14 h 27"/>
                  <a:gd name="T46" fmla="*/ 3 w 30"/>
                  <a:gd name="T47" fmla="*/ 14 h 27"/>
                  <a:gd name="T48" fmla="*/ 5 w 30"/>
                  <a:gd name="T49" fmla="*/ 13 h 27"/>
                  <a:gd name="T50" fmla="*/ 5 w 30"/>
                  <a:gd name="T51" fmla="*/ 13 h 27"/>
                  <a:gd name="T52" fmla="*/ 7 w 30"/>
                  <a:gd name="T53" fmla="*/ 11 h 27"/>
                  <a:gd name="T54" fmla="*/ 9 w 30"/>
                  <a:gd name="T55" fmla="*/ 11 h 27"/>
                  <a:gd name="T56" fmla="*/ 10 w 30"/>
                  <a:gd name="T57" fmla="*/ 13 h 27"/>
                  <a:gd name="T58" fmla="*/ 10 w 30"/>
                  <a:gd name="T59" fmla="*/ 13 h 27"/>
                  <a:gd name="T60" fmla="*/ 9 w 30"/>
                  <a:gd name="T61" fmla="*/ 4 h 27"/>
                  <a:gd name="T62" fmla="*/ 10 w 30"/>
                  <a:gd name="T63" fmla="*/ 4 h 27"/>
                  <a:gd name="T64" fmla="*/ 12 w 30"/>
                  <a:gd name="T65" fmla="*/ 4 h 27"/>
                  <a:gd name="T66" fmla="*/ 12 w 30"/>
                  <a:gd name="T67" fmla="*/ 0 h 27"/>
                  <a:gd name="T68" fmla="*/ 14 w 30"/>
                  <a:gd name="T69" fmla="*/ 0 h 27"/>
                  <a:gd name="T70" fmla="*/ 16 w 30"/>
                  <a:gd name="T71" fmla="*/ 0 h 27"/>
                  <a:gd name="T72" fmla="*/ 17 w 30"/>
                  <a:gd name="T73" fmla="*/ 0 h 27"/>
                  <a:gd name="T74" fmla="*/ 21 w 30"/>
                  <a:gd name="T75" fmla="*/ 4 h 27"/>
                  <a:gd name="T76" fmla="*/ 26 w 30"/>
                  <a:gd name="T77" fmla="*/ 4 h 27"/>
                  <a:gd name="T78" fmla="*/ 28 w 30"/>
                  <a:gd name="T79" fmla="*/ 4 h 27"/>
                  <a:gd name="T80" fmla="*/ 30 w 30"/>
                  <a:gd name="T81" fmla="*/ 6 h 27"/>
                  <a:gd name="T82" fmla="*/ 30 w 30"/>
                  <a:gd name="T83" fmla="*/ 6 h 27"/>
                  <a:gd name="T84" fmla="*/ 28 w 30"/>
                  <a:gd name="T85" fmla="*/ 6 h 27"/>
                  <a:gd name="T86" fmla="*/ 28 w 30"/>
                  <a:gd name="T87" fmla="*/ 7 h 27"/>
                  <a:gd name="T88" fmla="*/ 28 w 30"/>
                  <a:gd name="T89" fmla="*/ 7 h 27"/>
                  <a:gd name="T90" fmla="*/ 30 w 30"/>
                  <a:gd name="T91" fmla="*/ 9 h 27"/>
                  <a:gd name="T92" fmla="*/ 30 w 30"/>
                  <a:gd name="T93" fmla="*/ 11 h 27"/>
                  <a:gd name="T94" fmla="*/ 28 w 30"/>
                  <a:gd name="T9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27">
                    <a:moveTo>
                      <a:pt x="28" y="11"/>
                    </a:moveTo>
                    <a:lnTo>
                      <a:pt x="26" y="11"/>
                    </a:lnTo>
                    <a:lnTo>
                      <a:pt x="25" y="14"/>
                    </a:lnTo>
                    <a:lnTo>
                      <a:pt x="23" y="14"/>
                    </a:lnTo>
                    <a:lnTo>
                      <a:pt x="14" y="14"/>
                    </a:lnTo>
                    <a:lnTo>
                      <a:pt x="12" y="14"/>
                    </a:lnTo>
                    <a:lnTo>
                      <a:pt x="12" y="14"/>
                    </a:lnTo>
                    <a:lnTo>
                      <a:pt x="16" y="18"/>
                    </a:lnTo>
                    <a:lnTo>
                      <a:pt x="16" y="22"/>
                    </a:lnTo>
                    <a:lnTo>
                      <a:pt x="14" y="20"/>
                    </a:lnTo>
                    <a:lnTo>
                      <a:pt x="12" y="20"/>
                    </a:lnTo>
                    <a:lnTo>
                      <a:pt x="10" y="20"/>
                    </a:lnTo>
                    <a:lnTo>
                      <a:pt x="10" y="20"/>
                    </a:lnTo>
                    <a:lnTo>
                      <a:pt x="9" y="22"/>
                    </a:lnTo>
                    <a:lnTo>
                      <a:pt x="10" y="23"/>
                    </a:lnTo>
                    <a:lnTo>
                      <a:pt x="10" y="25"/>
                    </a:lnTo>
                    <a:lnTo>
                      <a:pt x="9" y="23"/>
                    </a:lnTo>
                    <a:lnTo>
                      <a:pt x="5" y="22"/>
                    </a:lnTo>
                    <a:lnTo>
                      <a:pt x="5" y="27"/>
                    </a:lnTo>
                    <a:lnTo>
                      <a:pt x="3" y="27"/>
                    </a:lnTo>
                    <a:lnTo>
                      <a:pt x="0" y="22"/>
                    </a:lnTo>
                    <a:lnTo>
                      <a:pt x="0" y="20"/>
                    </a:lnTo>
                    <a:lnTo>
                      <a:pt x="1" y="14"/>
                    </a:lnTo>
                    <a:lnTo>
                      <a:pt x="3" y="14"/>
                    </a:lnTo>
                    <a:lnTo>
                      <a:pt x="5" y="13"/>
                    </a:lnTo>
                    <a:lnTo>
                      <a:pt x="5" y="13"/>
                    </a:lnTo>
                    <a:lnTo>
                      <a:pt x="7" y="11"/>
                    </a:lnTo>
                    <a:lnTo>
                      <a:pt x="9" y="11"/>
                    </a:lnTo>
                    <a:lnTo>
                      <a:pt x="10" y="13"/>
                    </a:lnTo>
                    <a:lnTo>
                      <a:pt x="10" y="13"/>
                    </a:lnTo>
                    <a:lnTo>
                      <a:pt x="9" y="4"/>
                    </a:lnTo>
                    <a:lnTo>
                      <a:pt x="10" y="4"/>
                    </a:lnTo>
                    <a:lnTo>
                      <a:pt x="12" y="4"/>
                    </a:lnTo>
                    <a:lnTo>
                      <a:pt x="12" y="0"/>
                    </a:lnTo>
                    <a:lnTo>
                      <a:pt x="14" y="0"/>
                    </a:lnTo>
                    <a:lnTo>
                      <a:pt x="16" y="0"/>
                    </a:lnTo>
                    <a:lnTo>
                      <a:pt x="17" y="0"/>
                    </a:lnTo>
                    <a:lnTo>
                      <a:pt x="21" y="4"/>
                    </a:lnTo>
                    <a:lnTo>
                      <a:pt x="26" y="4"/>
                    </a:lnTo>
                    <a:lnTo>
                      <a:pt x="28" y="4"/>
                    </a:lnTo>
                    <a:lnTo>
                      <a:pt x="30" y="6"/>
                    </a:lnTo>
                    <a:lnTo>
                      <a:pt x="30" y="6"/>
                    </a:lnTo>
                    <a:lnTo>
                      <a:pt x="28" y="6"/>
                    </a:lnTo>
                    <a:lnTo>
                      <a:pt x="28" y="7"/>
                    </a:lnTo>
                    <a:lnTo>
                      <a:pt x="28" y="7"/>
                    </a:lnTo>
                    <a:lnTo>
                      <a:pt x="30" y="9"/>
                    </a:lnTo>
                    <a:lnTo>
                      <a:pt x="30" y="11"/>
                    </a:lnTo>
                    <a:lnTo>
                      <a:pt x="28" y="1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5" name="Freeform 3267">
                <a:extLst>
                  <a:ext uri="{FF2B5EF4-FFF2-40B4-BE49-F238E27FC236}">
                    <a16:creationId xmlns:a16="http://schemas.microsoft.com/office/drawing/2014/main" id="{CBDA04C3-4360-8347-9205-05D69FBE16D3}"/>
                  </a:ext>
                </a:extLst>
              </p:cNvPr>
              <p:cNvSpPr>
                <a:spLocks/>
              </p:cNvSpPr>
              <p:nvPr/>
            </p:nvSpPr>
            <p:spPr bwMode="auto">
              <a:xfrm>
                <a:off x="805" y="2229"/>
                <a:ext cx="2" cy="5"/>
              </a:xfrm>
              <a:custGeom>
                <a:avLst/>
                <a:gdLst>
                  <a:gd name="T0" fmla="*/ 0 w 2"/>
                  <a:gd name="T1" fmla="*/ 2 h 5"/>
                  <a:gd name="T2" fmla="*/ 0 w 2"/>
                  <a:gd name="T3" fmla="*/ 2 h 5"/>
                  <a:gd name="T4" fmla="*/ 0 w 2"/>
                  <a:gd name="T5" fmla="*/ 0 h 5"/>
                  <a:gd name="T6" fmla="*/ 0 w 2"/>
                  <a:gd name="T7" fmla="*/ 0 h 5"/>
                  <a:gd name="T8" fmla="*/ 2 w 2"/>
                  <a:gd name="T9" fmla="*/ 5 h 5"/>
                  <a:gd name="T10" fmla="*/ 0 w 2"/>
                  <a:gd name="T11" fmla="*/ 3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0" y="2"/>
                    </a:lnTo>
                    <a:lnTo>
                      <a:pt x="0" y="0"/>
                    </a:lnTo>
                    <a:lnTo>
                      <a:pt x="0" y="0"/>
                    </a:lnTo>
                    <a:lnTo>
                      <a:pt x="2" y="5"/>
                    </a:lnTo>
                    <a:lnTo>
                      <a:pt x="0" y="3"/>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6" name="Freeform 3268">
                <a:extLst>
                  <a:ext uri="{FF2B5EF4-FFF2-40B4-BE49-F238E27FC236}">
                    <a16:creationId xmlns:a16="http://schemas.microsoft.com/office/drawing/2014/main" id="{25B621E9-02E8-A542-9BE0-7D73BB645B14}"/>
                  </a:ext>
                </a:extLst>
              </p:cNvPr>
              <p:cNvSpPr>
                <a:spLocks/>
              </p:cNvSpPr>
              <p:nvPr/>
            </p:nvSpPr>
            <p:spPr bwMode="auto">
              <a:xfrm>
                <a:off x="805" y="2229"/>
                <a:ext cx="2" cy="5"/>
              </a:xfrm>
              <a:custGeom>
                <a:avLst/>
                <a:gdLst>
                  <a:gd name="T0" fmla="*/ 0 w 2"/>
                  <a:gd name="T1" fmla="*/ 2 h 5"/>
                  <a:gd name="T2" fmla="*/ 0 w 2"/>
                  <a:gd name="T3" fmla="*/ 2 h 5"/>
                  <a:gd name="T4" fmla="*/ 0 w 2"/>
                  <a:gd name="T5" fmla="*/ 0 h 5"/>
                  <a:gd name="T6" fmla="*/ 0 w 2"/>
                  <a:gd name="T7" fmla="*/ 0 h 5"/>
                  <a:gd name="T8" fmla="*/ 2 w 2"/>
                  <a:gd name="T9" fmla="*/ 5 h 5"/>
                  <a:gd name="T10" fmla="*/ 0 w 2"/>
                  <a:gd name="T11" fmla="*/ 3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0" y="2"/>
                    </a:lnTo>
                    <a:lnTo>
                      <a:pt x="0" y="0"/>
                    </a:lnTo>
                    <a:lnTo>
                      <a:pt x="0" y="0"/>
                    </a:lnTo>
                    <a:lnTo>
                      <a:pt x="2" y="5"/>
                    </a:lnTo>
                    <a:lnTo>
                      <a:pt x="0" y="3"/>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7" name="Rectangle 3269">
                <a:extLst>
                  <a:ext uri="{FF2B5EF4-FFF2-40B4-BE49-F238E27FC236}">
                    <a16:creationId xmlns:a16="http://schemas.microsoft.com/office/drawing/2014/main" id="{A01DFB6B-4538-FF4A-9621-2390A85936E8}"/>
                  </a:ext>
                </a:extLst>
              </p:cNvPr>
              <p:cNvSpPr>
                <a:spLocks noChangeArrowheads="1"/>
              </p:cNvSpPr>
              <p:nvPr/>
            </p:nvSpPr>
            <p:spPr bwMode="auto">
              <a:xfrm>
                <a:off x="612" y="3124"/>
                <a:ext cx="2" cy="1"/>
              </a:xfrm>
              <a:prstGeom prst="rect">
                <a:avLst/>
              </a:prstGeom>
              <a:grpFill/>
              <a:ln w="3175">
                <a:solidFill>
                  <a:schemeClr val="bg1"/>
                </a:solid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8" name="Rectangle 3270">
                <a:extLst>
                  <a:ext uri="{FF2B5EF4-FFF2-40B4-BE49-F238E27FC236}">
                    <a16:creationId xmlns:a16="http://schemas.microsoft.com/office/drawing/2014/main" id="{E94E99E3-AE8C-A343-B03A-C639A2847D71}"/>
                  </a:ext>
                </a:extLst>
              </p:cNvPr>
              <p:cNvSpPr>
                <a:spLocks noChangeArrowheads="1"/>
              </p:cNvSpPr>
              <p:nvPr/>
            </p:nvSpPr>
            <p:spPr bwMode="auto">
              <a:xfrm>
                <a:off x="612" y="3124"/>
                <a:ext cx="2" cy="1"/>
              </a:xfrm>
              <a:prstGeom prst="rect">
                <a:avLst/>
              </a:prstGeom>
              <a:grpFill/>
              <a:ln w="3175">
                <a:solidFill>
                  <a:schemeClr val="bg1"/>
                </a:solid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29" name="Freeform 3271">
                <a:extLst>
                  <a:ext uri="{FF2B5EF4-FFF2-40B4-BE49-F238E27FC236}">
                    <a16:creationId xmlns:a16="http://schemas.microsoft.com/office/drawing/2014/main" id="{1C8147F6-7148-7F42-9397-5D73FA88EA26}"/>
                  </a:ext>
                </a:extLst>
              </p:cNvPr>
              <p:cNvSpPr>
                <a:spLocks/>
              </p:cNvSpPr>
              <p:nvPr/>
            </p:nvSpPr>
            <p:spPr bwMode="auto">
              <a:xfrm>
                <a:off x="696" y="3116"/>
                <a:ext cx="4" cy="4"/>
              </a:xfrm>
              <a:custGeom>
                <a:avLst/>
                <a:gdLst>
                  <a:gd name="T0" fmla="*/ 2 w 4"/>
                  <a:gd name="T1" fmla="*/ 2 h 4"/>
                  <a:gd name="T2" fmla="*/ 0 w 4"/>
                  <a:gd name="T3" fmla="*/ 2 h 4"/>
                  <a:gd name="T4" fmla="*/ 4 w 4"/>
                  <a:gd name="T5" fmla="*/ 4 h 4"/>
                  <a:gd name="T6" fmla="*/ 2 w 4"/>
                  <a:gd name="T7" fmla="*/ 2 h 4"/>
                  <a:gd name="T8" fmla="*/ 0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2"/>
                    </a:lnTo>
                    <a:lnTo>
                      <a:pt x="4" y="4"/>
                    </a:lnTo>
                    <a:lnTo>
                      <a:pt x="2" y="2"/>
                    </a:lnTo>
                    <a:lnTo>
                      <a:pt x="0"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0" name="Freeform 3272">
                <a:extLst>
                  <a:ext uri="{FF2B5EF4-FFF2-40B4-BE49-F238E27FC236}">
                    <a16:creationId xmlns:a16="http://schemas.microsoft.com/office/drawing/2014/main" id="{E445C494-CC0B-ED4F-ADAA-FA5590285743}"/>
                  </a:ext>
                </a:extLst>
              </p:cNvPr>
              <p:cNvSpPr>
                <a:spLocks/>
              </p:cNvSpPr>
              <p:nvPr/>
            </p:nvSpPr>
            <p:spPr bwMode="auto">
              <a:xfrm>
                <a:off x="696" y="3116"/>
                <a:ext cx="4" cy="4"/>
              </a:xfrm>
              <a:custGeom>
                <a:avLst/>
                <a:gdLst>
                  <a:gd name="T0" fmla="*/ 2 w 4"/>
                  <a:gd name="T1" fmla="*/ 2 h 4"/>
                  <a:gd name="T2" fmla="*/ 0 w 4"/>
                  <a:gd name="T3" fmla="*/ 2 h 4"/>
                  <a:gd name="T4" fmla="*/ 4 w 4"/>
                  <a:gd name="T5" fmla="*/ 4 h 4"/>
                  <a:gd name="T6" fmla="*/ 2 w 4"/>
                  <a:gd name="T7" fmla="*/ 2 h 4"/>
                  <a:gd name="T8" fmla="*/ 0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2"/>
                    </a:lnTo>
                    <a:lnTo>
                      <a:pt x="4" y="4"/>
                    </a:lnTo>
                    <a:lnTo>
                      <a:pt x="2" y="2"/>
                    </a:lnTo>
                    <a:lnTo>
                      <a:pt x="0"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1" name="Freeform 3273">
                <a:extLst>
                  <a:ext uri="{FF2B5EF4-FFF2-40B4-BE49-F238E27FC236}">
                    <a16:creationId xmlns:a16="http://schemas.microsoft.com/office/drawing/2014/main" id="{A797ED32-D06F-194E-B9C2-22781603302E}"/>
                  </a:ext>
                </a:extLst>
              </p:cNvPr>
              <p:cNvSpPr>
                <a:spLocks/>
              </p:cNvSpPr>
              <p:nvPr/>
            </p:nvSpPr>
            <p:spPr bwMode="auto">
              <a:xfrm>
                <a:off x="121" y="2877"/>
                <a:ext cx="2" cy="2"/>
              </a:xfrm>
              <a:custGeom>
                <a:avLst/>
                <a:gdLst>
                  <a:gd name="T0" fmla="*/ 0 w 2"/>
                  <a:gd name="T1" fmla="*/ 2 h 2"/>
                  <a:gd name="T2" fmla="*/ 2 w 2"/>
                  <a:gd name="T3" fmla="*/ 0 h 2"/>
                  <a:gd name="T4" fmla="*/ 2 w 2"/>
                  <a:gd name="T5" fmla="*/ 2 h 2"/>
                  <a:gd name="T6" fmla="*/ 2 w 2"/>
                  <a:gd name="T7" fmla="*/ 2 h 2"/>
                  <a:gd name="T8" fmla="*/ 2 w 2"/>
                  <a:gd name="T9" fmla="*/ 2 h 2"/>
                  <a:gd name="T10" fmla="*/ 2 w 2"/>
                  <a:gd name="T11" fmla="*/ 2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2" y="0"/>
                    </a:lnTo>
                    <a:lnTo>
                      <a:pt x="2" y="2"/>
                    </a:lnTo>
                    <a:lnTo>
                      <a:pt x="2" y="2"/>
                    </a:lnTo>
                    <a:lnTo>
                      <a:pt x="2" y="2"/>
                    </a:lnTo>
                    <a:lnTo>
                      <a:pt x="2" y="2"/>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2" name="Freeform 3274">
                <a:extLst>
                  <a:ext uri="{FF2B5EF4-FFF2-40B4-BE49-F238E27FC236}">
                    <a16:creationId xmlns:a16="http://schemas.microsoft.com/office/drawing/2014/main" id="{C7921258-D822-8245-A432-C1C5E91E012A}"/>
                  </a:ext>
                </a:extLst>
              </p:cNvPr>
              <p:cNvSpPr>
                <a:spLocks/>
              </p:cNvSpPr>
              <p:nvPr/>
            </p:nvSpPr>
            <p:spPr bwMode="auto">
              <a:xfrm>
                <a:off x="121" y="2877"/>
                <a:ext cx="2" cy="2"/>
              </a:xfrm>
              <a:custGeom>
                <a:avLst/>
                <a:gdLst>
                  <a:gd name="T0" fmla="*/ 0 w 2"/>
                  <a:gd name="T1" fmla="*/ 2 h 2"/>
                  <a:gd name="T2" fmla="*/ 2 w 2"/>
                  <a:gd name="T3" fmla="*/ 0 h 2"/>
                  <a:gd name="T4" fmla="*/ 2 w 2"/>
                  <a:gd name="T5" fmla="*/ 2 h 2"/>
                  <a:gd name="T6" fmla="*/ 2 w 2"/>
                  <a:gd name="T7" fmla="*/ 2 h 2"/>
                  <a:gd name="T8" fmla="*/ 2 w 2"/>
                  <a:gd name="T9" fmla="*/ 2 h 2"/>
                  <a:gd name="T10" fmla="*/ 2 w 2"/>
                  <a:gd name="T11" fmla="*/ 2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2" y="0"/>
                    </a:lnTo>
                    <a:lnTo>
                      <a:pt x="2" y="2"/>
                    </a:lnTo>
                    <a:lnTo>
                      <a:pt x="2" y="2"/>
                    </a:lnTo>
                    <a:lnTo>
                      <a:pt x="2" y="2"/>
                    </a:lnTo>
                    <a:lnTo>
                      <a:pt x="2" y="2"/>
                    </a:lnTo>
                    <a:lnTo>
                      <a:pt x="0" y="2"/>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3" name="Freeform 3275">
                <a:extLst>
                  <a:ext uri="{FF2B5EF4-FFF2-40B4-BE49-F238E27FC236}">
                    <a16:creationId xmlns:a16="http://schemas.microsoft.com/office/drawing/2014/main" id="{60CA098E-66E2-B24A-9E3F-3B1AE5D0AC2C}"/>
                  </a:ext>
                </a:extLst>
              </p:cNvPr>
              <p:cNvSpPr>
                <a:spLocks/>
              </p:cNvSpPr>
              <p:nvPr/>
            </p:nvSpPr>
            <p:spPr bwMode="auto">
              <a:xfrm>
                <a:off x="170" y="2856"/>
                <a:ext cx="3" cy="1"/>
              </a:xfrm>
              <a:custGeom>
                <a:avLst/>
                <a:gdLst>
                  <a:gd name="T0" fmla="*/ 0 w 3"/>
                  <a:gd name="T1" fmla="*/ 1 h 1"/>
                  <a:gd name="T2" fmla="*/ 1 w 3"/>
                  <a:gd name="T3" fmla="*/ 0 h 1"/>
                  <a:gd name="T4" fmla="*/ 1 w 3"/>
                  <a:gd name="T5" fmla="*/ 1 h 1"/>
                  <a:gd name="T6" fmla="*/ 3 w 3"/>
                  <a:gd name="T7" fmla="*/ 1 h 1"/>
                  <a:gd name="T8" fmla="*/ 3 w 3"/>
                  <a:gd name="T9" fmla="*/ 1 h 1"/>
                  <a:gd name="T10" fmla="*/ 1 w 3"/>
                  <a:gd name="T11" fmla="*/ 1 h 1"/>
                  <a:gd name="T12" fmla="*/ 1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1" y="0"/>
                    </a:lnTo>
                    <a:lnTo>
                      <a:pt x="1" y="1"/>
                    </a:lnTo>
                    <a:lnTo>
                      <a:pt x="3" y="1"/>
                    </a:lnTo>
                    <a:lnTo>
                      <a:pt x="3" y="1"/>
                    </a:lnTo>
                    <a:lnTo>
                      <a:pt x="1" y="1"/>
                    </a:lnTo>
                    <a:lnTo>
                      <a:pt x="1" y="1"/>
                    </a:lnTo>
                    <a:lnTo>
                      <a:pt x="0"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4" name="Freeform 3276">
                <a:extLst>
                  <a:ext uri="{FF2B5EF4-FFF2-40B4-BE49-F238E27FC236}">
                    <a16:creationId xmlns:a16="http://schemas.microsoft.com/office/drawing/2014/main" id="{98F4C699-816B-9541-A19A-9006E0A53CD5}"/>
                  </a:ext>
                </a:extLst>
              </p:cNvPr>
              <p:cNvSpPr>
                <a:spLocks/>
              </p:cNvSpPr>
              <p:nvPr/>
            </p:nvSpPr>
            <p:spPr bwMode="auto">
              <a:xfrm>
                <a:off x="170" y="2856"/>
                <a:ext cx="3" cy="1"/>
              </a:xfrm>
              <a:custGeom>
                <a:avLst/>
                <a:gdLst>
                  <a:gd name="T0" fmla="*/ 0 w 3"/>
                  <a:gd name="T1" fmla="*/ 1 h 1"/>
                  <a:gd name="T2" fmla="*/ 1 w 3"/>
                  <a:gd name="T3" fmla="*/ 0 h 1"/>
                  <a:gd name="T4" fmla="*/ 1 w 3"/>
                  <a:gd name="T5" fmla="*/ 1 h 1"/>
                  <a:gd name="T6" fmla="*/ 3 w 3"/>
                  <a:gd name="T7" fmla="*/ 1 h 1"/>
                  <a:gd name="T8" fmla="*/ 3 w 3"/>
                  <a:gd name="T9" fmla="*/ 1 h 1"/>
                  <a:gd name="T10" fmla="*/ 1 w 3"/>
                  <a:gd name="T11" fmla="*/ 1 h 1"/>
                  <a:gd name="T12" fmla="*/ 1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1" y="0"/>
                    </a:lnTo>
                    <a:lnTo>
                      <a:pt x="1" y="1"/>
                    </a:lnTo>
                    <a:lnTo>
                      <a:pt x="3" y="1"/>
                    </a:lnTo>
                    <a:lnTo>
                      <a:pt x="3" y="1"/>
                    </a:lnTo>
                    <a:lnTo>
                      <a:pt x="1" y="1"/>
                    </a:lnTo>
                    <a:lnTo>
                      <a:pt x="1" y="1"/>
                    </a:lnTo>
                    <a:lnTo>
                      <a:pt x="0"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5" name="Freeform 3277">
                <a:extLst>
                  <a:ext uri="{FF2B5EF4-FFF2-40B4-BE49-F238E27FC236}">
                    <a16:creationId xmlns:a16="http://schemas.microsoft.com/office/drawing/2014/main" id="{95123828-2806-1649-984E-D99239F5FC30}"/>
                  </a:ext>
                </a:extLst>
              </p:cNvPr>
              <p:cNvSpPr>
                <a:spLocks/>
              </p:cNvSpPr>
              <p:nvPr/>
            </p:nvSpPr>
            <p:spPr bwMode="auto">
              <a:xfrm>
                <a:off x="823" y="2163"/>
                <a:ext cx="484" cy="316"/>
              </a:xfrm>
              <a:custGeom>
                <a:avLst/>
                <a:gdLst>
                  <a:gd name="T0" fmla="*/ 54 w 484"/>
                  <a:gd name="T1" fmla="*/ 21 h 316"/>
                  <a:gd name="T2" fmla="*/ 68 w 484"/>
                  <a:gd name="T3" fmla="*/ 41 h 316"/>
                  <a:gd name="T4" fmla="*/ 75 w 484"/>
                  <a:gd name="T5" fmla="*/ 55 h 316"/>
                  <a:gd name="T6" fmla="*/ 86 w 484"/>
                  <a:gd name="T7" fmla="*/ 75 h 316"/>
                  <a:gd name="T8" fmla="*/ 105 w 484"/>
                  <a:gd name="T9" fmla="*/ 93 h 316"/>
                  <a:gd name="T10" fmla="*/ 120 w 484"/>
                  <a:gd name="T11" fmla="*/ 111 h 316"/>
                  <a:gd name="T12" fmla="*/ 125 w 484"/>
                  <a:gd name="T13" fmla="*/ 119 h 316"/>
                  <a:gd name="T14" fmla="*/ 132 w 484"/>
                  <a:gd name="T15" fmla="*/ 132 h 316"/>
                  <a:gd name="T16" fmla="*/ 148 w 484"/>
                  <a:gd name="T17" fmla="*/ 148 h 316"/>
                  <a:gd name="T18" fmla="*/ 184 w 484"/>
                  <a:gd name="T19" fmla="*/ 182 h 316"/>
                  <a:gd name="T20" fmla="*/ 191 w 484"/>
                  <a:gd name="T21" fmla="*/ 200 h 316"/>
                  <a:gd name="T22" fmla="*/ 191 w 484"/>
                  <a:gd name="T23" fmla="*/ 216 h 316"/>
                  <a:gd name="T24" fmla="*/ 204 w 484"/>
                  <a:gd name="T25" fmla="*/ 241 h 316"/>
                  <a:gd name="T26" fmla="*/ 218 w 484"/>
                  <a:gd name="T27" fmla="*/ 250 h 316"/>
                  <a:gd name="T28" fmla="*/ 229 w 484"/>
                  <a:gd name="T29" fmla="*/ 257 h 316"/>
                  <a:gd name="T30" fmla="*/ 259 w 484"/>
                  <a:gd name="T31" fmla="*/ 269 h 316"/>
                  <a:gd name="T32" fmla="*/ 307 w 484"/>
                  <a:gd name="T33" fmla="*/ 291 h 316"/>
                  <a:gd name="T34" fmla="*/ 339 w 484"/>
                  <a:gd name="T35" fmla="*/ 296 h 316"/>
                  <a:gd name="T36" fmla="*/ 398 w 484"/>
                  <a:gd name="T37" fmla="*/ 316 h 316"/>
                  <a:gd name="T38" fmla="*/ 402 w 484"/>
                  <a:gd name="T39" fmla="*/ 302 h 316"/>
                  <a:gd name="T40" fmla="*/ 421 w 484"/>
                  <a:gd name="T41" fmla="*/ 282 h 316"/>
                  <a:gd name="T42" fmla="*/ 455 w 484"/>
                  <a:gd name="T43" fmla="*/ 252 h 316"/>
                  <a:gd name="T44" fmla="*/ 466 w 484"/>
                  <a:gd name="T45" fmla="*/ 250 h 316"/>
                  <a:gd name="T46" fmla="*/ 470 w 484"/>
                  <a:gd name="T47" fmla="*/ 236 h 316"/>
                  <a:gd name="T48" fmla="*/ 482 w 484"/>
                  <a:gd name="T49" fmla="*/ 211 h 316"/>
                  <a:gd name="T50" fmla="*/ 464 w 484"/>
                  <a:gd name="T51" fmla="*/ 196 h 316"/>
                  <a:gd name="T52" fmla="*/ 420 w 484"/>
                  <a:gd name="T53" fmla="*/ 237 h 316"/>
                  <a:gd name="T54" fmla="*/ 402 w 484"/>
                  <a:gd name="T55" fmla="*/ 248 h 316"/>
                  <a:gd name="T56" fmla="*/ 366 w 484"/>
                  <a:gd name="T57" fmla="*/ 255 h 316"/>
                  <a:gd name="T58" fmla="*/ 341 w 484"/>
                  <a:gd name="T59" fmla="*/ 244 h 316"/>
                  <a:gd name="T60" fmla="*/ 318 w 484"/>
                  <a:gd name="T61" fmla="*/ 205 h 316"/>
                  <a:gd name="T62" fmla="*/ 311 w 484"/>
                  <a:gd name="T63" fmla="*/ 161 h 316"/>
                  <a:gd name="T64" fmla="*/ 313 w 484"/>
                  <a:gd name="T65" fmla="*/ 134 h 316"/>
                  <a:gd name="T66" fmla="*/ 320 w 484"/>
                  <a:gd name="T67" fmla="*/ 128 h 316"/>
                  <a:gd name="T68" fmla="*/ 309 w 484"/>
                  <a:gd name="T69" fmla="*/ 121 h 316"/>
                  <a:gd name="T70" fmla="*/ 275 w 484"/>
                  <a:gd name="T71" fmla="*/ 89 h 316"/>
                  <a:gd name="T72" fmla="*/ 230 w 484"/>
                  <a:gd name="T73" fmla="*/ 53 h 316"/>
                  <a:gd name="T74" fmla="*/ 173 w 484"/>
                  <a:gd name="T75" fmla="*/ 21 h 316"/>
                  <a:gd name="T76" fmla="*/ 36 w 484"/>
                  <a:gd name="T77" fmla="*/ 0 h 316"/>
                  <a:gd name="T78" fmla="*/ 7 w 484"/>
                  <a:gd name="T79" fmla="*/ 14 h 316"/>
                  <a:gd name="T80" fmla="*/ 16 w 484"/>
                  <a:gd name="T81" fmla="*/ 34 h 316"/>
                  <a:gd name="T82" fmla="*/ 25 w 484"/>
                  <a:gd name="T83" fmla="*/ 53 h 316"/>
                  <a:gd name="T84" fmla="*/ 39 w 484"/>
                  <a:gd name="T85" fmla="*/ 66 h 316"/>
                  <a:gd name="T86" fmla="*/ 52 w 484"/>
                  <a:gd name="T87" fmla="*/ 84 h 316"/>
                  <a:gd name="T88" fmla="*/ 48 w 484"/>
                  <a:gd name="T89" fmla="*/ 91 h 316"/>
                  <a:gd name="T90" fmla="*/ 41 w 484"/>
                  <a:gd name="T91" fmla="*/ 94 h 316"/>
                  <a:gd name="T92" fmla="*/ 52 w 484"/>
                  <a:gd name="T93" fmla="*/ 103 h 316"/>
                  <a:gd name="T94" fmla="*/ 66 w 484"/>
                  <a:gd name="T95" fmla="*/ 109 h 316"/>
                  <a:gd name="T96" fmla="*/ 80 w 484"/>
                  <a:gd name="T97" fmla="*/ 144 h 316"/>
                  <a:gd name="T98" fmla="*/ 86 w 484"/>
                  <a:gd name="T99" fmla="*/ 148 h 316"/>
                  <a:gd name="T100" fmla="*/ 116 w 484"/>
                  <a:gd name="T101" fmla="*/ 177 h 316"/>
                  <a:gd name="T102" fmla="*/ 118 w 484"/>
                  <a:gd name="T103" fmla="*/ 159 h 316"/>
                  <a:gd name="T104" fmla="*/ 104 w 484"/>
                  <a:gd name="T105" fmla="*/ 143 h 316"/>
                  <a:gd name="T106" fmla="*/ 93 w 484"/>
                  <a:gd name="T107" fmla="*/ 118 h 316"/>
                  <a:gd name="T108" fmla="*/ 88 w 484"/>
                  <a:gd name="T109" fmla="*/ 112 h 316"/>
                  <a:gd name="T110" fmla="*/ 80 w 484"/>
                  <a:gd name="T111" fmla="*/ 98 h 316"/>
                  <a:gd name="T112" fmla="*/ 68 w 484"/>
                  <a:gd name="T113" fmla="*/ 78 h 316"/>
                  <a:gd name="T114" fmla="*/ 57 w 484"/>
                  <a:gd name="T115" fmla="*/ 62 h 316"/>
                  <a:gd name="T116" fmla="*/ 39 w 484"/>
                  <a:gd name="T117"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316">
                    <a:moveTo>
                      <a:pt x="38" y="16"/>
                    </a:moveTo>
                    <a:lnTo>
                      <a:pt x="41" y="18"/>
                    </a:lnTo>
                    <a:lnTo>
                      <a:pt x="43" y="19"/>
                    </a:lnTo>
                    <a:lnTo>
                      <a:pt x="45" y="19"/>
                    </a:lnTo>
                    <a:lnTo>
                      <a:pt x="45" y="21"/>
                    </a:lnTo>
                    <a:lnTo>
                      <a:pt x="50" y="23"/>
                    </a:lnTo>
                    <a:lnTo>
                      <a:pt x="54" y="21"/>
                    </a:lnTo>
                    <a:lnTo>
                      <a:pt x="55" y="23"/>
                    </a:lnTo>
                    <a:lnTo>
                      <a:pt x="55" y="25"/>
                    </a:lnTo>
                    <a:lnTo>
                      <a:pt x="63" y="27"/>
                    </a:lnTo>
                    <a:lnTo>
                      <a:pt x="64" y="28"/>
                    </a:lnTo>
                    <a:lnTo>
                      <a:pt x="66" y="30"/>
                    </a:lnTo>
                    <a:lnTo>
                      <a:pt x="66" y="37"/>
                    </a:lnTo>
                    <a:lnTo>
                      <a:pt x="68" y="41"/>
                    </a:lnTo>
                    <a:lnTo>
                      <a:pt x="70" y="44"/>
                    </a:lnTo>
                    <a:lnTo>
                      <a:pt x="70" y="44"/>
                    </a:lnTo>
                    <a:lnTo>
                      <a:pt x="72" y="46"/>
                    </a:lnTo>
                    <a:lnTo>
                      <a:pt x="72" y="52"/>
                    </a:lnTo>
                    <a:lnTo>
                      <a:pt x="73" y="53"/>
                    </a:lnTo>
                    <a:lnTo>
                      <a:pt x="73" y="53"/>
                    </a:lnTo>
                    <a:lnTo>
                      <a:pt x="75" y="55"/>
                    </a:lnTo>
                    <a:lnTo>
                      <a:pt x="75" y="61"/>
                    </a:lnTo>
                    <a:lnTo>
                      <a:pt x="77" y="62"/>
                    </a:lnTo>
                    <a:lnTo>
                      <a:pt x="79" y="64"/>
                    </a:lnTo>
                    <a:lnTo>
                      <a:pt x="80" y="64"/>
                    </a:lnTo>
                    <a:lnTo>
                      <a:pt x="82" y="69"/>
                    </a:lnTo>
                    <a:lnTo>
                      <a:pt x="84" y="71"/>
                    </a:lnTo>
                    <a:lnTo>
                      <a:pt x="86" y="75"/>
                    </a:lnTo>
                    <a:lnTo>
                      <a:pt x="88" y="78"/>
                    </a:lnTo>
                    <a:lnTo>
                      <a:pt x="91" y="78"/>
                    </a:lnTo>
                    <a:lnTo>
                      <a:pt x="95" y="84"/>
                    </a:lnTo>
                    <a:lnTo>
                      <a:pt x="98" y="87"/>
                    </a:lnTo>
                    <a:lnTo>
                      <a:pt x="105" y="89"/>
                    </a:lnTo>
                    <a:lnTo>
                      <a:pt x="105" y="89"/>
                    </a:lnTo>
                    <a:lnTo>
                      <a:pt x="105" y="93"/>
                    </a:lnTo>
                    <a:lnTo>
                      <a:pt x="105" y="94"/>
                    </a:lnTo>
                    <a:lnTo>
                      <a:pt x="105" y="98"/>
                    </a:lnTo>
                    <a:lnTo>
                      <a:pt x="109" y="102"/>
                    </a:lnTo>
                    <a:lnTo>
                      <a:pt x="114" y="103"/>
                    </a:lnTo>
                    <a:lnTo>
                      <a:pt x="118" y="109"/>
                    </a:lnTo>
                    <a:lnTo>
                      <a:pt x="120" y="109"/>
                    </a:lnTo>
                    <a:lnTo>
                      <a:pt x="120" y="111"/>
                    </a:lnTo>
                    <a:lnTo>
                      <a:pt x="123" y="111"/>
                    </a:lnTo>
                    <a:lnTo>
                      <a:pt x="125" y="112"/>
                    </a:lnTo>
                    <a:lnTo>
                      <a:pt x="127" y="114"/>
                    </a:lnTo>
                    <a:lnTo>
                      <a:pt x="129" y="116"/>
                    </a:lnTo>
                    <a:lnTo>
                      <a:pt x="129" y="116"/>
                    </a:lnTo>
                    <a:lnTo>
                      <a:pt x="127" y="119"/>
                    </a:lnTo>
                    <a:lnTo>
                      <a:pt x="125" y="119"/>
                    </a:lnTo>
                    <a:lnTo>
                      <a:pt x="125" y="127"/>
                    </a:lnTo>
                    <a:lnTo>
                      <a:pt x="125" y="127"/>
                    </a:lnTo>
                    <a:lnTo>
                      <a:pt x="127" y="130"/>
                    </a:lnTo>
                    <a:lnTo>
                      <a:pt x="130" y="130"/>
                    </a:lnTo>
                    <a:lnTo>
                      <a:pt x="132" y="128"/>
                    </a:lnTo>
                    <a:lnTo>
                      <a:pt x="132" y="128"/>
                    </a:lnTo>
                    <a:lnTo>
                      <a:pt x="132" y="132"/>
                    </a:lnTo>
                    <a:lnTo>
                      <a:pt x="132" y="132"/>
                    </a:lnTo>
                    <a:lnTo>
                      <a:pt x="139" y="136"/>
                    </a:lnTo>
                    <a:lnTo>
                      <a:pt x="141" y="137"/>
                    </a:lnTo>
                    <a:lnTo>
                      <a:pt x="143" y="136"/>
                    </a:lnTo>
                    <a:lnTo>
                      <a:pt x="148" y="141"/>
                    </a:lnTo>
                    <a:lnTo>
                      <a:pt x="148" y="146"/>
                    </a:lnTo>
                    <a:lnTo>
                      <a:pt x="148" y="148"/>
                    </a:lnTo>
                    <a:lnTo>
                      <a:pt x="166" y="161"/>
                    </a:lnTo>
                    <a:lnTo>
                      <a:pt x="166" y="162"/>
                    </a:lnTo>
                    <a:lnTo>
                      <a:pt x="166" y="164"/>
                    </a:lnTo>
                    <a:lnTo>
                      <a:pt x="166" y="166"/>
                    </a:lnTo>
                    <a:lnTo>
                      <a:pt x="168" y="166"/>
                    </a:lnTo>
                    <a:lnTo>
                      <a:pt x="172" y="171"/>
                    </a:lnTo>
                    <a:lnTo>
                      <a:pt x="184" y="182"/>
                    </a:lnTo>
                    <a:lnTo>
                      <a:pt x="184" y="184"/>
                    </a:lnTo>
                    <a:lnTo>
                      <a:pt x="184" y="186"/>
                    </a:lnTo>
                    <a:lnTo>
                      <a:pt x="184" y="187"/>
                    </a:lnTo>
                    <a:lnTo>
                      <a:pt x="188" y="193"/>
                    </a:lnTo>
                    <a:lnTo>
                      <a:pt x="189" y="196"/>
                    </a:lnTo>
                    <a:lnTo>
                      <a:pt x="189" y="198"/>
                    </a:lnTo>
                    <a:lnTo>
                      <a:pt x="191" y="200"/>
                    </a:lnTo>
                    <a:lnTo>
                      <a:pt x="193" y="205"/>
                    </a:lnTo>
                    <a:lnTo>
                      <a:pt x="193" y="207"/>
                    </a:lnTo>
                    <a:lnTo>
                      <a:pt x="191" y="209"/>
                    </a:lnTo>
                    <a:lnTo>
                      <a:pt x="189" y="212"/>
                    </a:lnTo>
                    <a:lnTo>
                      <a:pt x="189" y="212"/>
                    </a:lnTo>
                    <a:lnTo>
                      <a:pt x="189" y="212"/>
                    </a:lnTo>
                    <a:lnTo>
                      <a:pt x="191" y="216"/>
                    </a:lnTo>
                    <a:lnTo>
                      <a:pt x="191" y="216"/>
                    </a:lnTo>
                    <a:lnTo>
                      <a:pt x="186" y="219"/>
                    </a:lnTo>
                    <a:lnTo>
                      <a:pt x="186" y="219"/>
                    </a:lnTo>
                    <a:lnTo>
                      <a:pt x="186" y="221"/>
                    </a:lnTo>
                    <a:lnTo>
                      <a:pt x="189" y="230"/>
                    </a:lnTo>
                    <a:lnTo>
                      <a:pt x="202" y="239"/>
                    </a:lnTo>
                    <a:lnTo>
                      <a:pt x="204" y="241"/>
                    </a:lnTo>
                    <a:lnTo>
                      <a:pt x="207" y="241"/>
                    </a:lnTo>
                    <a:lnTo>
                      <a:pt x="211" y="244"/>
                    </a:lnTo>
                    <a:lnTo>
                      <a:pt x="214" y="246"/>
                    </a:lnTo>
                    <a:lnTo>
                      <a:pt x="216" y="248"/>
                    </a:lnTo>
                    <a:lnTo>
                      <a:pt x="216" y="250"/>
                    </a:lnTo>
                    <a:lnTo>
                      <a:pt x="216" y="250"/>
                    </a:lnTo>
                    <a:lnTo>
                      <a:pt x="218" y="250"/>
                    </a:lnTo>
                    <a:lnTo>
                      <a:pt x="218" y="252"/>
                    </a:lnTo>
                    <a:lnTo>
                      <a:pt x="218" y="252"/>
                    </a:lnTo>
                    <a:lnTo>
                      <a:pt x="220" y="253"/>
                    </a:lnTo>
                    <a:lnTo>
                      <a:pt x="222" y="255"/>
                    </a:lnTo>
                    <a:lnTo>
                      <a:pt x="225" y="255"/>
                    </a:lnTo>
                    <a:lnTo>
                      <a:pt x="227" y="255"/>
                    </a:lnTo>
                    <a:lnTo>
                      <a:pt x="229" y="257"/>
                    </a:lnTo>
                    <a:lnTo>
                      <a:pt x="229" y="257"/>
                    </a:lnTo>
                    <a:lnTo>
                      <a:pt x="243" y="261"/>
                    </a:lnTo>
                    <a:lnTo>
                      <a:pt x="243" y="261"/>
                    </a:lnTo>
                    <a:lnTo>
                      <a:pt x="248" y="262"/>
                    </a:lnTo>
                    <a:lnTo>
                      <a:pt x="250" y="264"/>
                    </a:lnTo>
                    <a:lnTo>
                      <a:pt x="250" y="266"/>
                    </a:lnTo>
                    <a:lnTo>
                      <a:pt x="259" y="269"/>
                    </a:lnTo>
                    <a:lnTo>
                      <a:pt x="259" y="271"/>
                    </a:lnTo>
                    <a:lnTo>
                      <a:pt x="261" y="273"/>
                    </a:lnTo>
                    <a:lnTo>
                      <a:pt x="261" y="273"/>
                    </a:lnTo>
                    <a:lnTo>
                      <a:pt x="293" y="284"/>
                    </a:lnTo>
                    <a:lnTo>
                      <a:pt x="295" y="284"/>
                    </a:lnTo>
                    <a:lnTo>
                      <a:pt x="305" y="291"/>
                    </a:lnTo>
                    <a:lnTo>
                      <a:pt x="307" y="291"/>
                    </a:lnTo>
                    <a:lnTo>
                      <a:pt x="309" y="293"/>
                    </a:lnTo>
                    <a:lnTo>
                      <a:pt x="327" y="296"/>
                    </a:lnTo>
                    <a:lnTo>
                      <a:pt x="329" y="296"/>
                    </a:lnTo>
                    <a:lnTo>
                      <a:pt x="330" y="298"/>
                    </a:lnTo>
                    <a:lnTo>
                      <a:pt x="336" y="298"/>
                    </a:lnTo>
                    <a:lnTo>
                      <a:pt x="338" y="298"/>
                    </a:lnTo>
                    <a:lnTo>
                      <a:pt x="339" y="296"/>
                    </a:lnTo>
                    <a:lnTo>
                      <a:pt x="345" y="294"/>
                    </a:lnTo>
                    <a:lnTo>
                      <a:pt x="352" y="291"/>
                    </a:lnTo>
                    <a:lnTo>
                      <a:pt x="355" y="289"/>
                    </a:lnTo>
                    <a:lnTo>
                      <a:pt x="361" y="289"/>
                    </a:lnTo>
                    <a:lnTo>
                      <a:pt x="377" y="296"/>
                    </a:lnTo>
                    <a:lnTo>
                      <a:pt x="398" y="316"/>
                    </a:lnTo>
                    <a:lnTo>
                      <a:pt x="398" y="316"/>
                    </a:lnTo>
                    <a:lnTo>
                      <a:pt x="398" y="311"/>
                    </a:lnTo>
                    <a:lnTo>
                      <a:pt x="400" y="311"/>
                    </a:lnTo>
                    <a:lnTo>
                      <a:pt x="400" y="309"/>
                    </a:lnTo>
                    <a:lnTo>
                      <a:pt x="400" y="307"/>
                    </a:lnTo>
                    <a:lnTo>
                      <a:pt x="400" y="307"/>
                    </a:lnTo>
                    <a:lnTo>
                      <a:pt x="402" y="302"/>
                    </a:lnTo>
                    <a:lnTo>
                      <a:pt x="402" y="302"/>
                    </a:lnTo>
                    <a:lnTo>
                      <a:pt x="409" y="291"/>
                    </a:lnTo>
                    <a:lnTo>
                      <a:pt x="425" y="289"/>
                    </a:lnTo>
                    <a:lnTo>
                      <a:pt x="425" y="289"/>
                    </a:lnTo>
                    <a:lnTo>
                      <a:pt x="425" y="289"/>
                    </a:lnTo>
                    <a:lnTo>
                      <a:pt x="425" y="286"/>
                    </a:lnTo>
                    <a:lnTo>
                      <a:pt x="425" y="284"/>
                    </a:lnTo>
                    <a:lnTo>
                      <a:pt x="421" y="282"/>
                    </a:lnTo>
                    <a:lnTo>
                      <a:pt x="421" y="278"/>
                    </a:lnTo>
                    <a:lnTo>
                      <a:pt x="409" y="268"/>
                    </a:lnTo>
                    <a:lnTo>
                      <a:pt x="409" y="269"/>
                    </a:lnTo>
                    <a:lnTo>
                      <a:pt x="418" y="269"/>
                    </a:lnTo>
                    <a:lnTo>
                      <a:pt x="418" y="261"/>
                    </a:lnTo>
                    <a:lnTo>
                      <a:pt x="452" y="261"/>
                    </a:lnTo>
                    <a:lnTo>
                      <a:pt x="455" y="252"/>
                    </a:lnTo>
                    <a:lnTo>
                      <a:pt x="457" y="252"/>
                    </a:lnTo>
                    <a:lnTo>
                      <a:pt x="459" y="252"/>
                    </a:lnTo>
                    <a:lnTo>
                      <a:pt x="459" y="250"/>
                    </a:lnTo>
                    <a:lnTo>
                      <a:pt x="463" y="244"/>
                    </a:lnTo>
                    <a:lnTo>
                      <a:pt x="464" y="244"/>
                    </a:lnTo>
                    <a:lnTo>
                      <a:pt x="464" y="250"/>
                    </a:lnTo>
                    <a:lnTo>
                      <a:pt x="466" y="250"/>
                    </a:lnTo>
                    <a:lnTo>
                      <a:pt x="466" y="252"/>
                    </a:lnTo>
                    <a:lnTo>
                      <a:pt x="466" y="255"/>
                    </a:lnTo>
                    <a:lnTo>
                      <a:pt x="466" y="259"/>
                    </a:lnTo>
                    <a:lnTo>
                      <a:pt x="468" y="257"/>
                    </a:lnTo>
                    <a:lnTo>
                      <a:pt x="473" y="237"/>
                    </a:lnTo>
                    <a:lnTo>
                      <a:pt x="471" y="236"/>
                    </a:lnTo>
                    <a:lnTo>
                      <a:pt x="470" y="236"/>
                    </a:lnTo>
                    <a:lnTo>
                      <a:pt x="473" y="234"/>
                    </a:lnTo>
                    <a:lnTo>
                      <a:pt x="473" y="232"/>
                    </a:lnTo>
                    <a:lnTo>
                      <a:pt x="470" y="230"/>
                    </a:lnTo>
                    <a:lnTo>
                      <a:pt x="473" y="225"/>
                    </a:lnTo>
                    <a:lnTo>
                      <a:pt x="473" y="223"/>
                    </a:lnTo>
                    <a:lnTo>
                      <a:pt x="477" y="216"/>
                    </a:lnTo>
                    <a:lnTo>
                      <a:pt x="482" y="211"/>
                    </a:lnTo>
                    <a:lnTo>
                      <a:pt x="484" y="205"/>
                    </a:lnTo>
                    <a:lnTo>
                      <a:pt x="484" y="202"/>
                    </a:lnTo>
                    <a:lnTo>
                      <a:pt x="480" y="200"/>
                    </a:lnTo>
                    <a:lnTo>
                      <a:pt x="473" y="198"/>
                    </a:lnTo>
                    <a:lnTo>
                      <a:pt x="468" y="202"/>
                    </a:lnTo>
                    <a:lnTo>
                      <a:pt x="468" y="198"/>
                    </a:lnTo>
                    <a:lnTo>
                      <a:pt x="464" y="196"/>
                    </a:lnTo>
                    <a:lnTo>
                      <a:pt x="454" y="198"/>
                    </a:lnTo>
                    <a:lnTo>
                      <a:pt x="450" y="200"/>
                    </a:lnTo>
                    <a:lnTo>
                      <a:pt x="430" y="203"/>
                    </a:lnTo>
                    <a:lnTo>
                      <a:pt x="427" y="205"/>
                    </a:lnTo>
                    <a:lnTo>
                      <a:pt x="423" y="227"/>
                    </a:lnTo>
                    <a:lnTo>
                      <a:pt x="421" y="230"/>
                    </a:lnTo>
                    <a:lnTo>
                      <a:pt x="420" y="237"/>
                    </a:lnTo>
                    <a:lnTo>
                      <a:pt x="416" y="239"/>
                    </a:lnTo>
                    <a:lnTo>
                      <a:pt x="413" y="241"/>
                    </a:lnTo>
                    <a:lnTo>
                      <a:pt x="413" y="248"/>
                    </a:lnTo>
                    <a:lnTo>
                      <a:pt x="407" y="250"/>
                    </a:lnTo>
                    <a:lnTo>
                      <a:pt x="405" y="250"/>
                    </a:lnTo>
                    <a:lnTo>
                      <a:pt x="404" y="250"/>
                    </a:lnTo>
                    <a:lnTo>
                      <a:pt x="402" y="248"/>
                    </a:lnTo>
                    <a:lnTo>
                      <a:pt x="402" y="246"/>
                    </a:lnTo>
                    <a:lnTo>
                      <a:pt x="400" y="246"/>
                    </a:lnTo>
                    <a:lnTo>
                      <a:pt x="395" y="246"/>
                    </a:lnTo>
                    <a:lnTo>
                      <a:pt x="382" y="250"/>
                    </a:lnTo>
                    <a:lnTo>
                      <a:pt x="380" y="250"/>
                    </a:lnTo>
                    <a:lnTo>
                      <a:pt x="371" y="252"/>
                    </a:lnTo>
                    <a:lnTo>
                      <a:pt x="366" y="255"/>
                    </a:lnTo>
                    <a:lnTo>
                      <a:pt x="363" y="255"/>
                    </a:lnTo>
                    <a:lnTo>
                      <a:pt x="357" y="253"/>
                    </a:lnTo>
                    <a:lnTo>
                      <a:pt x="355" y="248"/>
                    </a:lnTo>
                    <a:lnTo>
                      <a:pt x="354" y="248"/>
                    </a:lnTo>
                    <a:lnTo>
                      <a:pt x="354" y="248"/>
                    </a:lnTo>
                    <a:lnTo>
                      <a:pt x="348" y="248"/>
                    </a:lnTo>
                    <a:lnTo>
                      <a:pt x="341" y="244"/>
                    </a:lnTo>
                    <a:lnTo>
                      <a:pt x="336" y="239"/>
                    </a:lnTo>
                    <a:lnTo>
                      <a:pt x="336" y="239"/>
                    </a:lnTo>
                    <a:lnTo>
                      <a:pt x="336" y="239"/>
                    </a:lnTo>
                    <a:lnTo>
                      <a:pt x="329" y="223"/>
                    </a:lnTo>
                    <a:lnTo>
                      <a:pt x="323" y="218"/>
                    </a:lnTo>
                    <a:lnTo>
                      <a:pt x="316" y="205"/>
                    </a:lnTo>
                    <a:lnTo>
                      <a:pt x="318" y="205"/>
                    </a:lnTo>
                    <a:lnTo>
                      <a:pt x="318" y="202"/>
                    </a:lnTo>
                    <a:lnTo>
                      <a:pt x="318" y="200"/>
                    </a:lnTo>
                    <a:lnTo>
                      <a:pt x="318" y="200"/>
                    </a:lnTo>
                    <a:lnTo>
                      <a:pt x="313" y="193"/>
                    </a:lnTo>
                    <a:lnTo>
                      <a:pt x="311" y="187"/>
                    </a:lnTo>
                    <a:lnTo>
                      <a:pt x="313" y="164"/>
                    </a:lnTo>
                    <a:lnTo>
                      <a:pt x="311" y="161"/>
                    </a:lnTo>
                    <a:lnTo>
                      <a:pt x="311" y="159"/>
                    </a:lnTo>
                    <a:lnTo>
                      <a:pt x="309" y="146"/>
                    </a:lnTo>
                    <a:lnTo>
                      <a:pt x="309" y="146"/>
                    </a:lnTo>
                    <a:lnTo>
                      <a:pt x="309" y="144"/>
                    </a:lnTo>
                    <a:lnTo>
                      <a:pt x="311" y="141"/>
                    </a:lnTo>
                    <a:lnTo>
                      <a:pt x="313" y="139"/>
                    </a:lnTo>
                    <a:lnTo>
                      <a:pt x="313" y="134"/>
                    </a:lnTo>
                    <a:lnTo>
                      <a:pt x="314" y="132"/>
                    </a:lnTo>
                    <a:lnTo>
                      <a:pt x="318" y="134"/>
                    </a:lnTo>
                    <a:lnTo>
                      <a:pt x="318" y="134"/>
                    </a:lnTo>
                    <a:lnTo>
                      <a:pt x="322" y="128"/>
                    </a:lnTo>
                    <a:lnTo>
                      <a:pt x="322" y="127"/>
                    </a:lnTo>
                    <a:lnTo>
                      <a:pt x="322" y="127"/>
                    </a:lnTo>
                    <a:lnTo>
                      <a:pt x="320" y="128"/>
                    </a:lnTo>
                    <a:lnTo>
                      <a:pt x="320" y="128"/>
                    </a:lnTo>
                    <a:lnTo>
                      <a:pt x="318" y="128"/>
                    </a:lnTo>
                    <a:lnTo>
                      <a:pt x="318" y="128"/>
                    </a:lnTo>
                    <a:lnTo>
                      <a:pt x="318" y="127"/>
                    </a:lnTo>
                    <a:lnTo>
                      <a:pt x="320" y="123"/>
                    </a:lnTo>
                    <a:lnTo>
                      <a:pt x="314" y="123"/>
                    </a:lnTo>
                    <a:lnTo>
                      <a:pt x="309" y="121"/>
                    </a:lnTo>
                    <a:lnTo>
                      <a:pt x="302" y="119"/>
                    </a:lnTo>
                    <a:lnTo>
                      <a:pt x="298" y="118"/>
                    </a:lnTo>
                    <a:lnTo>
                      <a:pt x="293" y="118"/>
                    </a:lnTo>
                    <a:lnTo>
                      <a:pt x="289" y="114"/>
                    </a:lnTo>
                    <a:lnTo>
                      <a:pt x="284" y="107"/>
                    </a:lnTo>
                    <a:lnTo>
                      <a:pt x="279" y="93"/>
                    </a:lnTo>
                    <a:lnTo>
                      <a:pt x="275" y="89"/>
                    </a:lnTo>
                    <a:lnTo>
                      <a:pt x="272" y="84"/>
                    </a:lnTo>
                    <a:lnTo>
                      <a:pt x="266" y="78"/>
                    </a:lnTo>
                    <a:lnTo>
                      <a:pt x="261" y="66"/>
                    </a:lnTo>
                    <a:lnTo>
                      <a:pt x="248" y="52"/>
                    </a:lnTo>
                    <a:lnTo>
                      <a:pt x="236" y="53"/>
                    </a:lnTo>
                    <a:lnTo>
                      <a:pt x="232" y="52"/>
                    </a:lnTo>
                    <a:lnTo>
                      <a:pt x="230" y="53"/>
                    </a:lnTo>
                    <a:lnTo>
                      <a:pt x="222" y="68"/>
                    </a:lnTo>
                    <a:lnTo>
                      <a:pt x="214" y="66"/>
                    </a:lnTo>
                    <a:lnTo>
                      <a:pt x="198" y="52"/>
                    </a:lnTo>
                    <a:lnTo>
                      <a:pt x="195" y="37"/>
                    </a:lnTo>
                    <a:lnTo>
                      <a:pt x="180" y="27"/>
                    </a:lnTo>
                    <a:lnTo>
                      <a:pt x="177" y="23"/>
                    </a:lnTo>
                    <a:lnTo>
                      <a:pt x="173" y="21"/>
                    </a:lnTo>
                    <a:lnTo>
                      <a:pt x="172" y="18"/>
                    </a:lnTo>
                    <a:lnTo>
                      <a:pt x="168" y="16"/>
                    </a:lnTo>
                    <a:lnTo>
                      <a:pt x="141" y="16"/>
                    </a:lnTo>
                    <a:lnTo>
                      <a:pt x="141" y="25"/>
                    </a:lnTo>
                    <a:lnTo>
                      <a:pt x="98" y="25"/>
                    </a:lnTo>
                    <a:lnTo>
                      <a:pt x="38" y="2"/>
                    </a:lnTo>
                    <a:lnTo>
                      <a:pt x="36" y="0"/>
                    </a:lnTo>
                    <a:lnTo>
                      <a:pt x="0" y="3"/>
                    </a:lnTo>
                    <a:lnTo>
                      <a:pt x="2" y="5"/>
                    </a:lnTo>
                    <a:lnTo>
                      <a:pt x="4" y="7"/>
                    </a:lnTo>
                    <a:lnTo>
                      <a:pt x="4" y="9"/>
                    </a:lnTo>
                    <a:lnTo>
                      <a:pt x="5" y="11"/>
                    </a:lnTo>
                    <a:lnTo>
                      <a:pt x="7" y="14"/>
                    </a:lnTo>
                    <a:lnTo>
                      <a:pt x="7" y="14"/>
                    </a:lnTo>
                    <a:lnTo>
                      <a:pt x="7" y="14"/>
                    </a:lnTo>
                    <a:lnTo>
                      <a:pt x="9" y="16"/>
                    </a:lnTo>
                    <a:lnTo>
                      <a:pt x="9" y="21"/>
                    </a:lnTo>
                    <a:lnTo>
                      <a:pt x="14" y="30"/>
                    </a:lnTo>
                    <a:lnTo>
                      <a:pt x="14" y="32"/>
                    </a:lnTo>
                    <a:lnTo>
                      <a:pt x="16" y="32"/>
                    </a:lnTo>
                    <a:lnTo>
                      <a:pt x="16" y="34"/>
                    </a:lnTo>
                    <a:lnTo>
                      <a:pt x="18" y="34"/>
                    </a:lnTo>
                    <a:lnTo>
                      <a:pt x="20" y="39"/>
                    </a:lnTo>
                    <a:lnTo>
                      <a:pt x="20" y="43"/>
                    </a:lnTo>
                    <a:lnTo>
                      <a:pt x="20" y="43"/>
                    </a:lnTo>
                    <a:lnTo>
                      <a:pt x="22" y="43"/>
                    </a:lnTo>
                    <a:lnTo>
                      <a:pt x="22" y="43"/>
                    </a:lnTo>
                    <a:lnTo>
                      <a:pt x="25" y="53"/>
                    </a:lnTo>
                    <a:lnTo>
                      <a:pt x="25" y="55"/>
                    </a:lnTo>
                    <a:lnTo>
                      <a:pt x="29" y="57"/>
                    </a:lnTo>
                    <a:lnTo>
                      <a:pt x="29" y="57"/>
                    </a:lnTo>
                    <a:lnTo>
                      <a:pt x="30" y="57"/>
                    </a:lnTo>
                    <a:lnTo>
                      <a:pt x="34" y="61"/>
                    </a:lnTo>
                    <a:lnTo>
                      <a:pt x="36" y="61"/>
                    </a:lnTo>
                    <a:lnTo>
                      <a:pt x="39" y="66"/>
                    </a:lnTo>
                    <a:lnTo>
                      <a:pt x="39" y="66"/>
                    </a:lnTo>
                    <a:lnTo>
                      <a:pt x="43" y="69"/>
                    </a:lnTo>
                    <a:lnTo>
                      <a:pt x="45" y="71"/>
                    </a:lnTo>
                    <a:lnTo>
                      <a:pt x="50" y="78"/>
                    </a:lnTo>
                    <a:lnTo>
                      <a:pt x="50" y="80"/>
                    </a:lnTo>
                    <a:lnTo>
                      <a:pt x="50" y="82"/>
                    </a:lnTo>
                    <a:lnTo>
                      <a:pt x="52" y="84"/>
                    </a:lnTo>
                    <a:lnTo>
                      <a:pt x="50" y="84"/>
                    </a:lnTo>
                    <a:lnTo>
                      <a:pt x="50" y="86"/>
                    </a:lnTo>
                    <a:lnTo>
                      <a:pt x="50" y="86"/>
                    </a:lnTo>
                    <a:lnTo>
                      <a:pt x="48" y="87"/>
                    </a:lnTo>
                    <a:lnTo>
                      <a:pt x="48" y="89"/>
                    </a:lnTo>
                    <a:lnTo>
                      <a:pt x="48" y="89"/>
                    </a:lnTo>
                    <a:lnTo>
                      <a:pt x="48" y="91"/>
                    </a:lnTo>
                    <a:lnTo>
                      <a:pt x="47" y="89"/>
                    </a:lnTo>
                    <a:lnTo>
                      <a:pt x="41" y="91"/>
                    </a:lnTo>
                    <a:lnTo>
                      <a:pt x="36" y="89"/>
                    </a:lnTo>
                    <a:lnTo>
                      <a:pt x="36" y="93"/>
                    </a:lnTo>
                    <a:lnTo>
                      <a:pt x="36" y="93"/>
                    </a:lnTo>
                    <a:lnTo>
                      <a:pt x="38" y="91"/>
                    </a:lnTo>
                    <a:lnTo>
                      <a:pt x="41" y="94"/>
                    </a:lnTo>
                    <a:lnTo>
                      <a:pt x="43" y="96"/>
                    </a:lnTo>
                    <a:lnTo>
                      <a:pt x="45" y="96"/>
                    </a:lnTo>
                    <a:lnTo>
                      <a:pt x="45" y="100"/>
                    </a:lnTo>
                    <a:lnTo>
                      <a:pt x="47" y="102"/>
                    </a:lnTo>
                    <a:lnTo>
                      <a:pt x="48" y="102"/>
                    </a:lnTo>
                    <a:lnTo>
                      <a:pt x="50" y="102"/>
                    </a:lnTo>
                    <a:lnTo>
                      <a:pt x="52" y="103"/>
                    </a:lnTo>
                    <a:lnTo>
                      <a:pt x="55" y="105"/>
                    </a:lnTo>
                    <a:lnTo>
                      <a:pt x="57" y="107"/>
                    </a:lnTo>
                    <a:lnTo>
                      <a:pt x="59" y="109"/>
                    </a:lnTo>
                    <a:lnTo>
                      <a:pt x="63" y="109"/>
                    </a:lnTo>
                    <a:lnTo>
                      <a:pt x="66" y="105"/>
                    </a:lnTo>
                    <a:lnTo>
                      <a:pt x="66" y="107"/>
                    </a:lnTo>
                    <a:lnTo>
                      <a:pt x="66" y="109"/>
                    </a:lnTo>
                    <a:lnTo>
                      <a:pt x="70" y="116"/>
                    </a:lnTo>
                    <a:lnTo>
                      <a:pt x="75" y="118"/>
                    </a:lnTo>
                    <a:lnTo>
                      <a:pt x="77" y="118"/>
                    </a:lnTo>
                    <a:lnTo>
                      <a:pt x="80" y="127"/>
                    </a:lnTo>
                    <a:lnTo>
                      <a:pt x="82" y="136"/>
                    </a:lnTo>
                    <a:lnTo>
                      <a:pt x="80" y="143"/>
                    </a:lnTo>
                    <a:lnTo>
                      <a:pt x="80" y="144"/>
                    </a:lnTo>
                    <a:lnTo>
                      <a:pt x="80" y="143"/>
                    </a:lnTo>
                    <a:lnTo>
                      <a:pt x="80" y="143"/>
                    </a:lnTo>
                    <a:lnTo>
                      <a:pt x="82" y="144"/>
                    </a:lnTo>
                    <a:lnTo>
                      <a:pt x="84" y="144"/>
                    </a:lnTo>
                    <a:lnTo>
                      <a:pt x="86" y="144"/>
                    </a:lnTo>
                    <a:lnTo>
                      <a:pt x="86" y="146"/>
                    </a:lnTo>
                    <a:lnTo>
                      <a:pt x="86" y="148"/>
                    </a:lnTo>
                    <a:lnTo>
                      <a:pt x="89" y="148"/>
                    </a:lnTo>
                    <a:lnTo>
                      <a:pt x="89" y="150"/>
                    </a:lnTo>
                    <a:lnTo>
                      <a:pt x="105" y="162"/>
                    </a:lnTo>
                    <a:lnTo>
                      <a:pt x="107" y="164"/>
                    </a:lnTo>
                    <a:lnTo>
                      <a:pt x="111" y="168"/>
                    </a:lnTo>
                    <a:lnTo>
                      <a:pt x="114" y="175"/>
                    </a:lnTo>
                    <a:lnTo>
                      <a:pt x="116" y="177"/>
                    </a:lnTo>
                    <a:lnTo>
                      <a:pt x="116" y="177"/>
                    </a:lnTo>
                    <a:lnTo>
                      <a:pt x="118" y="175"/>
                    </a:lnTo>
                    <a:lnTo>
                      <a:pt x="122" y="173"/>
                    </a:lnTo>
                    <a:lnTo>
                      <a:pt x="123" y="169"/>
                    </a:lnTo>
                    <a:lnTo>
                      <a:pt x="125" y="168"/>
                    </a:lnTo>
                    <a:lnTo>
                      <a:pt x="123" y="166"/>
                    </a:lnTo>
                    <a:lnTo>
                      <a:pt x="118" y="159"/>
                    </a:lnTo>
                    <a:lnTo>
                      <a:pt x="118" y="157"/>
                    </a:lnTo>
                    <a:lnTo>
                      <a:pt x="113" y="152"/>
                    </a:lnTo>
                    <a:lnTo>
                      <a:pt x="109" y="155"/>
                    </a:lnTo>
                    <a:lnTo>
                      <a:pt x="107" y="153"/>
                    </a:lnTo>
                    <a:lnTo>
                      <a:pt x="105" y="152"/>
                    </a:lnTo>
                    <a:lnTo>
                      <a:pt x="104" y="148"/>
                    </a:lnTo>
                    <a:lnTo>
                      <a:pt x="104" y="143"/>
                    </a:lnTo>
                    <a:lnTo>
                      <a:pt x="100" y="136"/>
                    </a:lnTo>
                    <a:lnTo>
                      <a:pt x="100" y="137"/>
                    </a:lnTo>
                    <a:lnTo>
                      <a:pt x="100" y="132"/>
                    </a:lnTo>
                    <a:lnTo>
                      <a:pt x="98" y="130"/>
                    </a:lnTo>
                    <a:lnTo>
                      <a:pt x="95" y="127"/>
                    </a:lnTo>
                    <a:lnTo>
                      <a:pt x="95" y="118"/>
                    </a:lnTo>
                    <a:lnTo>
                      <a:pt x="93" y="118"/>
                    </a:lnTo>
                    <a:lnTo>
                      <a:pt x="93" y="114"/>
                    </a:lnTo>
                    <a:lnTo>
                      <a:pt x="91" y="111"/>
                    </a:lnTo>
                    <a:lnTo>
                      <a:pt x="88" y="107"/>
                    </a:lnTo>
                    <a:lnTo>
                      <a:pt x="86" y="107"/>
                    </a:lnTo>
                    <a:lnTo>
                      <a:pt x="88" y="111"/>
                    </a:lnTo>
                    <a:lnTo>
                      <a:pt x="88" y="112"/>
                    </a:lnTo>
                    <a:lnTo>
                      <a:pt x="88" y="112"/>
                    </a:lnTo>
                    <a:lnTo>
                      <a:pt x="86" y="111"/>
                    </a:lnTo>
                    <a:lnTo>
                      <a:pt x="86" y="109"/>
                    </a:lnTo>
                    <a:lnTo>
                      <a:pt x="84" y="105"/>
                    </a:lnTo>
                    <a:lnTo>
                      <a:pt x="84" y="103"/>
                    </a:lnTo>
                    <a:lnTo>
                      <a:pt x="82" y="103"/>
                    </a:lnTo>
                    <a:lnTo>
                      <a:pt x="80" y="102"/>
                    </a:lnTo>
                    <a:lnTo>
                      <a:pt x="80" y="98"/>
                    </a:lnTo>
                    <a:lnTo>
                      <a:pt x="79" y="96"/>
                    </a:lnTo>
                    <a:lnTo>
                      <a:pt x="73" y="89"/>
                    </a:lnTo>
                    <a:lnTo>
                      <a:pt x="70" y="80"/>
                    </a:lnTo>
                    <a:lnTo>
                      <a:pt x="70" y="80"/>
                    </a:lnTo>
                    <a:lnTo>
                      <a:pt x="70" y="78"/>
                    </a:lnTo>
                    <a:lnTo>
                      <a:pt x="68" y="78"/>
                    </a:lnTo>
                    <a:lnTo>
                      <a:pt x="68" y="78"/>
                    </a:lnTo>
                    <a:lnTo>
                      <a:pt x="64" y="71"/>
                    </a:lnTo>
                    <a:lnTo>
                      <a:pt x="64" y="71"/>
                    </a:lnTo>
                    <a:lnTo>
                      <a:pt x="63" y="71"/>
                    </a:lnTo>
                    <a:lnTo>
                      <a:pt x="61" y="69"/>
                    </a:lnTo>
                    <a:lnTo>
                      <a:pt x="61" y="69"/>
                    </a:lnTo>
                    <a:lnTo>
                      <a:pt x="57" y="66"/>
                    </a:lnTo>
                    <a:lnTo>
                      <a:pt x="57" y="62"/>
                    </a:lnTo>
                    <a:lnTo>
                      <a:pt x="50" y="57"/>
                    </a:lnTo>
                    <a:lnTo>
                      <a:pt x="50" y="55"/>
                    </a:lnTo>
                    <a:lnTo>
                      <a:pt x="48" y="55"/>
                    </a:lnTo>
                    <a:lnTo>
                      <a:pt x="47" y="55"/>
                    </a:lnTo>
                    <a:lnTo>
                      <a:pt x="43" y="48"/>
                    </a:lnTo>
                    <a:lnTo>
                      <a:pt x="41" y="34"/>
                    </a:lnTo>
                    <a:lnTo>
                      <a:pt x="39" y="30"/>
                    </a:lnTo>
                    <a:lnTo>
                      <a:pt x="38" y="21"/>
                    </a:lnTo>
                    <a:lnTo>
                      <a:pt x="38" y="18"/>
                    </a:lnTo>
                    <a:lnTo>
                      <a:pt x="38"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6" name="Freeform 3278">
                <a:extLst>
                  <a:ext uri="{FF2B5EF4-FFF2-40B4-BE49-F238E27FC236}">
                    <a16:creationId xmlns:a16="http://schemas.microsoft.com/office/drawing/2014/main" id="{C6C01E78-9E70-2D47-BB92-4B634574E658}"/>
                  </a:ext>
                </a:extLst>
              </p:cNvPr>
              <p:cNvSpPr>
                <a:spLocks/>
              </p:cNvSpPr>
              <p:nvPr/>
            </p:nvSpPr>
            <p:spPr bwMode="auto">
              <a:xfrm>
                <a:off x="823" y="2163"/>
                <a:ext cx="484" cy="316"/>
              </a:xfrm>
              <a:custGeom>
                <a:avLst/>
                <a:gdLst>
                  <a:gd name="T0" fmla="*/ 54 w 484"/>
                  <a:gd name="T1" fmla="*/ 21 h 316"/>
                  <a:gd name="T2" fmla="*/ 68 w 484"/>
                  <a:gd name="T3" fmla="*/ 41 h 316"/>
                  <a:gd name="T4" fmla="*/ 75 w 484"/>
                  <a:gd name="T5" fmla="*/ 55 h 316"/>
                  <a:gd name="T6" fmla="*/ 86 w 484"/>
                  <a:gd name="T7" fmla="*/ 75 h 316"/>
                  <a:gd name="T8" fmla="*/ 105 w 484"/>
                  <a:gd name="T9" fmla="*/ 93 h 316"/>
                  <a:gd name="T10" fmla="*/ 120 w 484"/>
                  <a:gd name="T11" fmla="*/ 111 h 316"/>
                  <a:gd name="T12" fmla="*/ 125 w 484"/>
                  <a:gd name="T13" fmla="*/ 119 h 316"/>
                  <a:gd name="T14" fmla="*/ 132 w 484"/>
                  <a:gd name="T15" fmla="*/ 132 h 316"/>
                  <a:gd name="T16" fmla="*/ 148 w 484"/>
                  <a:gd name="T17" fmla="*/ 148 h 316"/>
                  <a:gd name="T18" fmla="*/ 184 w 484"/>
                  <a:gd name="T19" fmla="*/ 182 h 316"/>
                  <a:gd name="T20" fmla="*/ 191 w 484"/>
                  <a:gd name="T21" fmla="*/ 200 h 316"/>
                  <a:gd name="T22" fmla="*/ 191 w 484"/>
                  <a:gd name="T23" fmla="*/ 216 h 316"/>
                  <a:gd name="T24" fmla="*/ 204 w 484"/>
                  <a:gd name="T25" fmla="*/ 241 h 316"/>
                  <a:gd name="T26" fmla="*/ 218 w 484"/>
                  <a:gd name="T27" fmla="*/ 250 h 316"/>
                  <a:gd name="T28" fmla="*/ 229 w 484"/>
                  <a:gd name="T29" fmla="*/ 257 h 316"/>
                  <a:gd name="T30" fmla="*/ 259 w 484"/>
                  <a:gd name="T31" fmla="*/ 269 h 316"/>
                  <a:gd name="T32" fmla="*/ 307 w 484"/>
                  <a:gd name="T33" fmla="*/ 291 h 316"/>
                  <a:gd name="T34" fmla="*/ 339 w 484"/>
                  <a:gd name="T35" fmla="*/ 296 h 316"/>
                  <a:gd name="T36" fmla="*/ 398 w 484"/>
                  <a:gd name="T37" fmla="*/ 316 h 316"/>
                  <a:gd name="T38" fmla="*/ 402 w 484"/>
                  <a:gd name="T39" fmla="*/ 302 h 316"/>
                  <a:gd name="T40" fmla="*/ 421 w 484"/>
                  <a:gd name="T41" fmla="*/ 282 h 316"/>
                  <a:gd name="T42" fmla="*/ 455 w 484"/>
                  <a:gd name="T43" fmla="*/ 252 h 316"/>
                  <a:gd name="T44" fmla="*/ 466 w 484"/>
                  <a:gd name="T45" fmla="*/ 250 h 316"/>
                  <a:gd name="T46" fmla="*/ 470 w 484"/>
                  <a:gd name="T47" fmla="*/ 236 h 316"/>
                  <a:gd name="T48" fmla="*/ 482 w 484"/>
                  <a:gd name="T49" fmla="*/ 211 h 316"/>
                  <a:gd name="T50" fmla="*/ 464 w 484"/>
                  <a:gd name="T51" fmla="*/ 196 h 316"/>
                  <a:gd name="T52" fmla="*/ 420 w 484"/>
                  <a:gd name="T53" fmla="*/ 237 h 316"/>
                  <a:gd name="T54" fmla="*/ 402 w 484"/>
                  <a:gd name="T55" fmla="*/ 248 h 316"/>
                  <a:gd name="T56" fmla="*/ 366 w 484"/>
                  <a:gd name="T57" fmla="*/ 255 h 316"/>
                  <a:gd name="T58" fmla="*/ 341 w 484"/>
                  <a:gd name="T59" fmla="*/ 244 h 316"/>
                  <a:gd name="T60" fmla="*/ 318 w 484"/>
                  <a:gd name="T61" fmla="*/ 205 h 316"/>
                  <a:gd name="T62" fmla="*/ 311 w 484"/>
                  <a:gd name="T63" fmla="*/ 161 h 316"/>
                  <a:gd name="T64" fmla="*/ 313 w 484"/>
                  <a:gd name="T65" fmla="*/ 134 h 316"/>
                  <a:gd name="T66" fmla="*/ 320 w 484"/>
                  <a:gd name="T67" fmla="*/ 128 h 316"/>
                  <a:gd name="T68" fmla="*/ 309 w 484"/>
                  <a:gd name="T69" fmla="*/ 121 h 316"/>
                  <a:gd name="T70" fmla="*/ 275 w 484"/>
                  <a:gd name="T71" fmla="*/ 89 h 316"/>
                  <a:gd name="T72" fmla="*/ 230 w 484"/>
                  <a:gd name="T73" fmla="*/ 53 h 316"/>
                  <a:gd name="T74" fmla="*/ 173 w 484"/>
                  <a:gd name="T75" fmla="*/ 21 h 316"/>
                  <a:gd name="T76" fmla="*/ 36 w 484"/>
                  <a:gd name="T77" fmla="*/ 0 h 316"/>
                  <a:gd name="T78" fmla="*/ 7 w 484"/>
                  <a:gd name="T79" fmla="*/ 14 h 316"/>
                  <a:gd name="T80" fmla="*/ 16 w 484"/>
                  <a:gd name="T81" fmla="*/ 34 h 316"/>
                  <a:gd name="T82" fmla="*/ 25 w 484"/>
                  <a:gd name="T83" fmla="*/ 53 h 316"/>
                  <a:gd name="T84" fmla="*/ 39 w 484"/>
                  <a:gd name="T85" fmla="*/ 66 h 316"/>
                  <a:gd name="T86" fmla="*/ 52 w 484"/>
                  <a:gd name="T87" fmla="*/ 84 h 316"/>
                  <a:gd name="T88" fmla="*/ 48 w 484"/>
                  <a:gd name="T89" fmla="*/ 91 h 316"/>
                  <a:gd name="T90" fmla="*/ 41 w 484"/>
                  <a:gd name="T91" fmla="*/ 94 h 316"/>
                  <a:gd name="T92" fmla="*/ 52 w 484"/>
                  <a:gd name="T93" fmla="*/ 103 h 316"/>
                  <a:gd name="T94" fmla="*/ 66 w 484"/>
                  <a:gd name="T95" fmla="*/ 109 h 316"/>
                  <a:gd name="T96" fmla="*/ 80 w 484"/>
                  <a:gd name="T97" fmla="*/ 144 h 316"/>
                  <a:gd name="T98" fmla="*/ 86 w 484"/>
                  <a:gd name="T99" fmla="*/ 148 h 316"/>
                  <a:gd name="T100" fmla="*/ 116 w 484"/>
                  <a:gd name="T101" fmla="*/ 177 h 316"/>
                  <a:gd name="T102" fmla="*/ 118 w 484"/>
                  <a:gd name="T103" fmla="*/ 159 h 316"/>
                  <a:gd name="T104" fmla="*/ 104 w 484"/>
                  <a:gd name="T105" fmla="*/ 143 h 316"/>
                  <a:gd name="T106" fmla="*/ 93 w 484"/>
                  <a:gd name="T107" fmla="*/ 118 h 316"/>
                  <a:gd name="T108" fmla="*/ 88 w 484"/>
                  <a:gd name="T109" fmla="*/ 112 h 316"/>
                  <a:gd name="T110" fmla="*/ 80 w 484"/>
                  <a:gd name="T111" fmla="*/ 98 h 316"/>
                  <a:gd name="T112" fmla="*/ 68 w 484"/>
                  <a:gd name="T113" fmla="*/ 78 h 316"/>
                  <a:gd name="T114" fmla="*/ 57 w 484"/>
                  <a:gd name="T115" fmla="*/ 62 h 316"/>
                  <a:gd name="T116" fmla="*/ 39 w 484"/>
                  <a:gd name="T117"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316">
                    <a:moveTo>
                      <a:pt x="38" y="16"/>
                    </a:moveTo>
                    <a:lnTo>
                      <a:pt x="41" y="18"/>
                    </a:lnTo>
                    <a:lnTo>
                      <a:pt x="43" y="19"/>
                    </a:lnTo>
                    <a:lnTo>
                      <a:pt x="45" y="19"/>
                    </a:lnTo>
                    <a:lnTo>
                      <a:pt x="45" y="21"/>
                    </a:lnTo>
                    <a:lnTo>
                      <a:pt x="50" y="23"/>
                    </a:lnTo>
                    <a:lnTo>
                      <a:pt x="54" y="21"/>
                    </a:lnTo>
                    <a:lnTo>
                      <a:pt x="55" y="23"/>
                    </a:lnTo>
                    <a:lnTo>
                      <a:pt x="55" y="25"/>
                    </a:lnTo>
                    <a:lnTo>
                      <a:pt x="63" y="27"/>
                    </a:lnTo>
                    <a:lnTo>
                      <a:pt x="64" y="28"/>
                    </a:lnTo>
                    <a:lnTo>
                      <a:pt x="66" y="30"/>
                    </a:lnTo>
                    <a:lnTo>
                      <a:pt x="66" y="37"/>
                    </a:lnTo>
                    <a:lnTo>
                      <a:pt x="68" y="41"/>
                    </a:lnTo>
                    <a:lnTo>
                      <a:pt x="70" y="44"/>
                    </a:lnTo>
                    <a:lnTo>
                      <a:pt x="70" y="44"/>
                    </a:lnTo>
                    <a:lnTo>
                      <a:pt x="72" y="46"/>
                    </a:lnTo>
                    <a:lnTo>
                      <a:pt x="72" y="52"/>
                    </a:lnTo>
                    <a:lnTo>
                      <a:pt x="73" y="53"/>
                    </a:lnTo>
                    <a:lnTo>
                      <a:pt x="73" y="53"/>
                    </a:lnTo>
                    <a:lnTo>
                      <a:pt x="75" y="55"/>
                    </a:lnTo>
                    <a:lnTo>
                      <a:pt x="75" y="61"/>
                    </a:lnTo>
                    <a:lnTo>
                      <a:pt x="77" y="62"/>
                    </a:lnTo>
                    <a:lnTo>
                      <a:pt x="79" y="64"/>
                    </a:lnTo>
                    <a:lnTo>
                      <a:pt x="80" y="64"/>
                    </a:lnTo>
                    <a:lnTo>
                      <a:pt x="82" y="69"/>
                    </a:lnTo>
                    <a:lnTo>
                      <a:pt x="84" y="71"/>
                    </a:lnTo>
                    <a:lnTo>
                      <a:pt x="86" y="75"/>
                    </a:lnTo>
                    <a:lnTo>
                      <a:pt x="88" y="78"/>
                    </a:lnTo>
                    <a:lnTo>
                      <a:pt x="91" y="78"/>
                    </a:lnTo>
                    <a:lnTo>
                      <a:pt x="95" y="84"/>
                    </a:lnTo>
                    <a:lnTo>
                      <a:pt x="98" y="87"/>
                    </a:lnTo>
                    <a:lnTo>
                      <a:pt x="105" y="89"/>
                    </a:lnTo>
                    <a:lnTo>
                      <a:pt x="105" y="89"/>
                    </a:lnTo>
                    <a:lnTo>
                      <a:pt x="105" y="93"/>
                    </a:lnTo>
                    <a:lnTo>
                      <a:pt x="105" y="94"/>
                    </a:lnTo>
                    <a:lnTo>
                      <a:pt x="105" y="98"/>
                    </a:lnTo>
                    <a:lnTo>
                      <a:pt x="109" y="102"/>
                    </a:lnTo>
                    <a:lnTo>
                      <a:pt x="114" y="103"/>
                    </a:lnTo>
                    <a:lnTo>
                      <a:pt x="118" y="109"/>
                    </a:lnTo>
                    <a:lnTo>
                      <a:pt x="120" y="109"/>
                    </a:lnTo>
                    <a:lnTo>
                      <a:pt x="120" y="111"/>
                    </a:lnTo>
                    <a:lnTo>
                      <a:pt x="123" y="111"/>
                    </a:lnTo>
                    <a:lnTo>
                      <a:pt x="125" y="112"/>
                    </a:lnTo>
                    <a:lnTo>
                      <a:pt x="127" y="114"/>
                    </a:lnTo>
                    <a:lnTo>
                      <a:pt x="129" y="116"/>
                    </a:lnTo>
                    <a:lnTo>
                      <a:pt x="129" y="116"/>
                    </a:lnTo>
                    <a:lnTo>
                      <a:pt x="127" y="119"/>
                    </a:lnTo>
                    <a:lnTo>
                      <a:pt x="125" y="119"/>
                    </a:lnTo>
                    <a:lnTo>
                      <a:pt x="125" y="127"/>
                    </a:lnTo>
                    <a:lnTo>
                      <a:pt x="125" y="127"/>
                    </a:lnTo>
                    <a:lnTo>
                      <a:pt x="127" y="130"/>
                    </a:lnTo>
                    <a:lnTo>
                      <a:pt x="130" y="130"/>
                    </a:lnTo>
                    <a:lnTo>
                      <a:pt x="132" y="128"/>
                    </a:lnTo>
                    <a:lnTo>
                      <a:pt x="132" y="128"/>
                    </a:lnTo>
                    <a:lnTo>
                      <a:pt x="132" y="132"/>
                    </a:lnTo>
                    <a:lnTo>
                      <a:pt x="132" y="132"/>
                    </a:lnTo>
                    <a:lnTo>
                      <a:pt x="139" y="136"/>
                    </a:lnTo>
                    <a:lnTo>
                      <a:pt x="141" y="137"/>
                    </a:lnTo>
                    <a:lnTo>
                      <a:pt x="143" y="136"/>
                    </a:lnTo>
                    <a:lnTo>
                      <a:pt x="148" y="141"/>
                    </a:lnTo>
                    <a:lnTo>
                      <a:pt x="148" y="146"/>
                    </a:lnTo>
                    <a:lnTo>
                      <a:pt x="148" y="148"/>
                    </a:lnTo>
                    <a:lnTo>
                      <a:pt x="166" y="161"/>
                    </a:lnTo>
                    <a:lnTo>
                      <a:pt x="166" y="162"/>
                    </a:lnTo>
                    <a:lnTo>
                      <a:pt x="166" y="164"/>
                    </a:lnTo>
                    <a:lnTo>
                      <a:pt x="166" y="166"/>
                    </a:lnTo>
                    <a:lnTo>
                      <a:pt x="168" y="166"/>
                    </a:lnTo>
                    <a:lnTo>
                      <a:pt x="172" y="171"/>
                    </a:lnTo>
                    <a:lnTo>
                      <a:pt x="184" y="182"/>
                    </a:lnTo>
                    <a:lnTo>
                      <a:pt x="184" y="184"/>
                    </a:lnTo>
                    <a:lnTo>
                      <a:pt x="184" y="186"/>
                    </a:lnTo>
                    <a:lnTo>
                      <a:pt x="184" y="187"/>
                    </a:lnTo>
                    <a:lnTo>
                      <a:pt x="188" y="193"/>
                    </a:lnTo>
                    <a:lnTo>
                      <a:pt x="189" y="196"/>
                    </a:lnTo>
                    <a:lnTo>
                      <a:pt x="189" y="198"/>
                    </a:lnTo>
                    <a:lnTo>
                      <a:pt x="191" y="200"/>
                    </a:lnTo>
                    <a:lnTo>
                      <a:pt x="193" y="205"/>
                    </a:lnTo>
                    <a:lnTo>
                      <a:pt x="193" y="207"/>
                    </a:lnTo>
                    <a:lnTo>
                      <a:pt x="191" y="209"/>
                    </a:lnTo>
                    <a:lnTo>
                      <a:pt x="189" y="212"/>
                    </a:lnTo>
                    <a:lnTo>
                      <a:pt x="189" y="212"/>
                    </a:lnTo>
                    <a:lnTo>
                      <a:pt x="189" y="212"/>
                    </a:lnTo>
                    <a:lnTo>
                      <a:pt x="191" y="216"/>
                    </a:lnTo>
                    <a:lnTo>
                      <a:pt x="191" y="216"/>
                    </a:lnTo>
                    <a:lnTo>
                      <a:pt x="186" y="219"/>
                    </a:lnTo>
                    <a:lnTo>
                      <a:pt x="186" y="219"/>
                    </a:lnTo>
                    <a:lnTo>
                      <a:pt x="186" y="221"/>
                    </a:lnTo>
                    <a:lnTo>
                      <a:pt x="189" y="230"/>
                    </a:lnTo>
                    <a:lnTo>
                      <a:pt x="202" y="239"/>
                    </a:lnTo>
                    <a:lnTo>
                      <a:pt x="204" y="241"/>
                    </a:lnTo>
                    <a:lnTo>
                      <a:pt x="207" y="241"/>
                    </a:lnTo>
                    <a:lnTo>
                      <a:pt x="211" y="244"/>
                    </a:lnTo>
                    <a:lnTo>
                      <a:pt x="214" y="246"/>
                    </a:lnTo>
                    <a:lnTo>
                      <a:pt x="216" y="248"/>
                    </a:lnTo>
                    <a:lnTo>
                      <a:pt x="216" y="250"/>
                    </a:lnTo>
                    <a:lnTo>
                      <a:pt x="216" y="250"/>
                    </a:lnTo>
                    <a:lnTo>
                      <a:pt x="218" y="250"/>
                    </a:lnTo>
                    <a:lnTo>
                      <a:pt x="218" y="252"/>
                    </a:lnTo>
                    <a:lnTo>
                      <a:pt x="218" y="252"/>
                    </a:lnTo>
                    <a:lnTo>
                      <a:pt x="220" y="253"/>
                    </a:lnTo>
                    <a:lnTo>
                      <a:pt x="222" y="255"/>
                    </a:lnTo>
                    <a:lnTo>
                      <a:pt x="225" y="255"/>
                    </a:lnTo>
                    <a:lnTo>
                      <a:pt x="227" y="255"/>
                    </a:lnTo>
                    <a:lnTo>
                      <a:pt x="229" y="257"/>
                    </a:lnTo>
                    <a:lnTo>
                      <a:pt x="229" y="257"/>
                    </a:lnTo>
                    <a:lnTo>
                      <a:pt x="243" y="261"/>
                    </a:lnTo>
                    <a:lnTo>
                      <a:pt x="243" y="261"/>
                    </a:lnTo>
                    <a:lnTo>
                      <a:pt x="248" y="262"/>
                    </a:lnTo>
                    <a:lnTo>
                      <a:pt x="250" y="264"/>
                    </a:lnTo>
                    <a:lnTo>
                      <a:pt x="250" y="266"/>
                    </a:lnTo>
                    <a:lnTo>
                      <a:pt x="259" y="269"/>
                    </a:lnTo>
                    <a:lnTo>
                      <a:pt x="259" y="271"/>
                    </a:lnTo>
                    <a:lnTo>
                      <a:pt x="261" y="273"/>
                    </a:lnTo>
                    <a:lnTo>
                      <a:pt x="261" y="273"/>
                    </a:lnTo>
                    <a:lnTo>
                      <a:pt x="293" y="284"/>
                    </a:lnTo>
                    <a:lnTo>
                      <a:pt x="295" y="284"/>
                    </a:lnTo>
                    <a:lnTo>
                      <a:pt x="305" y="291"/>
                    </a:lnTo>
                    <a:lnTo>
                      <a:pt x="307" y="291"/>
                    </a:lnTo>
                    <a:lnTo>
                      <a:pt x="309" y="293"/>
                    </a:lnTo>
                    <a:lnTo>
                      <a:pt x="327" y="296"/>
                    </a:lnTo>
                    <a:lnTo>
                      <a:pt x="329" y="296"/>
                    </a:lnTo>
                    <a:lnTo>
                      <a:pt x="330" y="298"/>
                    </a:lnTo>
                    <a:lnTo>
                      <a:pt x="336" y="298"/>
                    </a:lnTo>
                    <a:lnTo>
                      <a:pt x="338" y="298"/>
                    </a:lnTo>
                    <a:lnTo>
                      <a:pt x="339" y="296"/>
                    </a:lnTo>
                    <a:lnTo>
                      <a:pt x="345" y="294"/>
                    </a:lnTo>
                    <a:lnTo>
                      <a:pt x="352" y="291"/>
                    </a:lnTo>
                    <a:lnTo>
                      <a:pt x="355" y="289"/>
                    </a:lnTo>
                    <a:lnTo>
                      <a:pt x="361" y="289"/>
                    </a:lnTo>
                    <a:lnTo>
                      <a:pt x="377" y="296"/>
                    </a:lnTo>
                    <a:lnTo>
                      <a:pt x="398" y="316"/>
                    </a:lnTo>
                    <a:lnTo>
                      <a:pt x="398" y="316"/>
                    </a:lnTo>
                    <a:lnTo>
                      <a:pt x="398" y="311"/>
                    </a:lnTo>
                    <a:lnTo>
                      <a:pt x="400" y="311"/>
                    </a:lnTo>
                    <a:lnTo>
                      <a:pt x="400" y="309"/>
                    </a:lnTo>
                    <a:lnTo>
                      <a:pt x="400" y="307"/>
                    </a:lnTo>
                    <a:lnTo>
                      <a:pt x="400" y="307"/>
                    </a:lnTo>
                    <a:lnTo>
                      <a:pt x="402" y="302"/>
                    </a:lnTo>
                    <a:lnTo>
                      <a:pt x="402" y="302"/>
                    </a:lnTo>
                    <a:lnTo>
                      <a:pt x="409" y="291"/>
                    </a:lnTo>
                    <a:lnTo>
                      <a:pt x="425" y="289"/>
                    </a:lnTo>
                    <a:lnTo>
                      <a:pt x="425" y="289"/>
                    </a:lnTo>
                    <a:lnTo>
                      <a:pt x="425" y="289"/>
                    </a:lnTo>
                    <a:lnTo>
                      <a:pt x="425" y="286"/>
                    </a:lnTo>
                    <a:lnTo>
                      <a:pt x="425" y="284"/>
                    </a:lnTo>
                    <a:lnTo>
                      <a:pt x="421" y="282"/>
                    </a:lnTo>
                    <a:lnTo>
                      <a:pt x="421" y="278"/>
                    </a:lnTo>
                    <a:lnTo>
                      <a:pt x="409" y="268"/>
                    </a:lnTo>
                    <a:lnTo>
                      <a:pt x="409" y="269"/>
                    </a:lnTo>
                    <a:lnTo>
                      <a:pt x="418" y="269"/>
                    </a:lnTo>
                    <a:lnTo>
                      <a:pt x="418" y="261"/>
                    </a:lnTo>
                    <a:lnTo>
                      <a:pt x="452" y="261"/>
                    </a:lnTo>
                    <a:lnTo>
                      <a:pt x="455" y="252"/>
                    </a:lnTo>
                    <a:lnTo>
                      <a:pt x="457" y="252"/>
                    </a:lnTo>
                    <a:lnTo>
                      <a:pt x="459" y="252"/>
                    </a:lnTo>
                    <a:lnTo>
                      <a:pt x="459" y="250"/>
                    </a:lnTo>
                    <a:lnTo>
                      <a:pt x="463" y="244"/>
                    </a:lnTo>
                    <a:lnTo>
                      <a:pt x="464" y="244"/>
                    </a:lnTo>
                    <a:lnTo>
                      <a:pt x="464" y="250"/>
                    </a:lnTo>
                    <a:lnTo>
                      <a:pt x="466" y="250"/>
                    </a:lnTo>
                    <a:lnTo>
                      <a:pt x="466" y="252"/>
                    </a:lnTo>
                    <a:lnTo>
                      <a:pt x="466" y="255"/>
                    </a:lnTo>
                    <a:lnTo>
                      <a:pt x="466" y="259"/>
                    </a:lnTo>
                    <a:lnTo>
                      <a:pt x="468" y="257"/>
                    </a:lnTo>
                    <a:lnTo>
                      <a:pt x="473" y="237"/>
                    </a:lnTo>
                    <a:lnTo>
                      <a:pt x="471" y="236"/>
                    </a:lnTo>
                    <a:lnTo>
                      <a:pt x="470" y="236"/>
                    </a:lnTo>
                    <a:lnTo>
                      <a:pt x="473" y="234"/>
                    </a:lnTo>
                    <a:lnTo>
                      <a:pt x="473" y="232"/>
                    </a:lnTo>
                    <a:lnTo>
                      <a:pt x="470" y="230"/>
                    </a:lnTo>
                    <a:lnTo>
                      <a:pt x="473" y="225"/>
                    </a:lnTo>
                    <a:lnTo>
                      <a:pt x="473" y="223"/>
                    </a:lnTo>
                    <a:lnTo>
                      <a:pt x="477" y="216"/>
                    </a:lnTo>
                    <a:lnTo>
                      <a:pt x="482" y="211"/>
                    </a:lnTo>
                    <a:lnTo>
                      <a:pt x="484" y="205"/>
                    </a:lnTo>
                    <a:lnTo>
                      <a:pt x="484" y="202"/>
                    </a:lnTo>
                    <a:lnTo>
                      <a:pt x="480" y="200"/>
                    </a:lnTo>
                    <a:lnTo>
                      <a:pt x="473" y="198"/>
                    </a:lnTo>
                    <a:lnTo>
                      <a:pt x="468" y="202"/>
                    </a:lnTo>
                    <a:lnTo>
                      <a:pt x="468" y="198"/>
                    </a:lnTo>
                    <a:lnTo>
                      <a:pt x="464" y="196"/>
                    </a:lnTo>
                    <a:lnTo>
                      <a:pt x="454" y="198"/>
                    </a:lnTo>
                    <a:lnTo>
                      <a:pt x="450" y="200"/>
                    </a:lnTo>
                    <a:lnTo>
                      <a:pt x="430" y="203"/>
                    </a:lnTo>
                    <a:lnTo>
                      <a:pt x="427" y="205"/>
                    </a:lnTo>
                    <a:lnTo>
                      <a:pt x="423" y="227"/>
                    </a:lnTo>
                    <a:lnTo>
                      <a:pt x="421" y="230"/>
                    </a:lnTo>
                    <a:lnTo>
                      <a:pt x="420" y="237"/>
                    </a:lnTo>
                    <a:lnTo>
                      <a:pt x="416" y="239"/>
                    </a:lnTo>
                    <a:lnTo>
                      <a:pt x="413" y="241"/>
                    </a:lnTo>
                    <a:lnTo>
                      <a:pt x="413" y="248"/>
                    </a:lnTo>
                    <a:lnTo>
                      <a:pt x="407" y="250"/>
                    </a:lnTo>
                    <a:lnTo>
                      <a:pt x="405" y="250"/>
                    </a:lnTo>
                    <a:lnTo>
                      <a:pt x="404" y="250"/>
                    </a:lnTo>
                    <a:lnTo>
                      <a:pt x="402" y="248"/>
                    </a:lnTo>
                    <a:lnTo>
                      <a:pt x="402" y="246"/>
                    </a:lnTo>
                    <a:lnTo>
                      <a:pt x="400" y="246"/>
                    </a:lnTo>
                    <a:lnTo>
                      <a:pt x="395" y="246"/>
                    </a:lnTo>
                    <a:lnTo>
                      <a:pt x="382" y="250"/>
                    </a:lnTo>
                    <a:lnTo>
                      <a:pt x="380" y="250"/>
                    </a:lnTo>
                    <a:lnTo>
                      <a:pt x="371" y="252"/>
                    </a:lnTo>
                    <a:lnTo>
                      <a:pt x="366" y="255"/>
                    </a:lnTo>
                    <a:lnTo>
                      <a:pt x="363" y="255"/>
                    </a:lnTo>
                    <a:lnTo>
                      <a:pt x="357" y="253"/>
                    </a:lnTo>
                    <a:lnTo>
                      <a:pt x="355" y="248"/>
                    </a:lnTo>
                    <a:lnTo>
                      <a:pt x="354" y="248"/>
                    </a:lnTo>
                    <a:lnTo>
                      <a:pt x="354" y="248"/>
                    </a:lnTo>
                    <a:lnTo>
                      <a:pt x="348" y="248"/>
                    </a:lnTo>
                    <a:lnTo>
                      <a:pt x="341" y="244"/>
                    </a:lnTo>
                    <a:lnTo>
                      <a:pt x="336" y="239"/>
                    </a:lnTo>
                    <a:lnTo>
                      <a:pt x="336" y="239"/>
                    </a:lnTo>
                    <a:lnTo>
                      <a:pt x="336" y="239"/>
                    </a:lnTo>
                    <a:lnTo>
                      <a:pt x="329" y="223"/>
                    </a:lnTo>
                    <a:lnTo>
                      <a:pt x="323" y="218"/>
                    </a:lnTo>
                    <a:lnTo>
                      <a:pt x="316" y="205"/>
                    </a:lnTo>
                    <a:lnTo>
                      <a:pt x="318" y="205"/>
                    </a:lnTo>
                    <a:lnTo>
                      <a:pt x="318" y="202"/>
                    </a:lnTo>
                    <a:lnTo>
                      <a:pt x="318" y="200"/>
                    </a:lnTo>
                    <a:lnTo>
                      <a:pt x="318" y="200"/>
                    </a:lnTo>
                    <a:lnTo>
                      <a:pt x="313" y="193"/>
                    </a:lnTo>
                    <a:lnTo>
                      <a:pt x="311" y="187"/>
                    </a:lnTo>
                    <a:lnTo>
                      <a:pt x="313" y="164"/>
                    </a:lnTo>
                    <a:lnTo>
                      <a:pt x="311" y="161"/>
                    </a:lnTo>
                    <a:lnTo>
                      <a:pt x="311" y="159"/>
                    </a:lnTo>
                    <a:lnTo>
                      <a:pt x="309" y="146"/>
                    </a:lnTo>
                    <a:lnTo>
                      <a:pt x="309" y="146"/>
                    </a:lnTo>
                    <a:lnTo>
                      <a:pt x="309" y="144"/>
                    </a:lnTo>
                    <a:lnTo>
                      <a:pt x="311" y="141"/>
                    </a:lnTo>
                    <a:lnTo>
                      <a:pt x="313" y="139"/>
                    </a:lnTo>
                    <a:lnTo>
                      <a:pt x="313" y="134"/>
                    </a:lnTo>
                    <a:lnTo>
                      <a:pt x="314" y="132"/>
                    </a:lnTo>
                    <a:lnTo>
                      <a:pt x="318" y="134"/>
                    </a:lnTo>
                    <a:lnTo>
                      <a:pt x="318" y="134"/>
                    </a:lnTo>
                    <a:lnTo>
                      <a:pt x="322" y="128"/>
                    </a:lnTo>
                    <a:lnTo>
                      <a:pt x="322" y="127"/>
                    </a:lnTo>
                    <a:lnTo>
                      <a:pt x="322" y="127"/>
                    </a:lnTo>
                    <a:lnTo>
                      <a:pt x="320" y="128"/>
                    </a:lnTo>
                    <a:lnTo>
                      <a:pt x="320" y="128"/>
                    </a:lnTo>
                    <a:lnTo>
                      <a:pt x="318" y="128"/>
                    </a:lnTo>
                    <a:lnTo>
                      <a:pt x="318" y="128"/>
                    </a:lnTo>
                    <a:lnTo>
                      <a:pt x="318" y="127"/>
                    </a:lnTo>
                    <a:lnTo>
                      <a:pt x="320" y="123"/>
                    </a:lnTo>
                    <a:lnTo>
                      <a:pt x="314" y="123"/>
                    </a:lnTo>
                    <a:lnTo>
                      <a:pt x="309" y="121"/>
                    </a:lnTo>
                    <a:lnTo>
                      <a:pt x="302" y="119"/>
                    </a:lnTo>
                    <a:lnTo>
                      <a:pt x="298" y="118"/>
                    </a:lnTo>
                    <a:lnTo>
                      <a:pt x="293" y="118"/>
                    </a:lnTo>
                    <a:lnTo>
                      <a:pt x="289" y="114"/>
                    </a:lnTo>
                    <a:lnTo>
                      <a:pt x="284" y="107"/>
                    </a:lnTo>
                    <a:lnTo>
                      <a:pt x="279" y="93"/>
                    </a:lnTo>
                    <a:lnTo>
                      <a:pt x="275" y="89"/>
                    </a:lnTo>
                    <a:lnTo>
                      <a:pt x="272" y="84"/>
                    </a:lnTo>
                    <a:lnTo>
                      <a:pt x="266" y="78"/>
                    </a:lnTo>
                    <a:lnTo>
                      <a:pt x="261" y="66"/>
                    </a:lnTo>
                    <a:lnTo>
                      <a:pt x="248" y="52"/>
                    </a:lnTo>
                    <a:lnTo>
                      <a:pt x="236" y="53"/>
                    </a:lnTo>
                    <a:lnTo>
                      <a:pt x="232" y="52"/>
                    </a:lnTo>
                    <a:lnTo>
                      <a:pt x="230" y="53"/>
                    </a:lnTo>
                    <a:lnTo>
                      <a:pt x="222" y="68"/>
                    </a:lnTo>
                    <a:lnTo>
                      <a:pt x="214" y="66"/>
                    </a:lnTo>
                    <a:lnTo>
                      <a:pt x="198" y="52"/>
                    </a:lnTo>
                    <a:lnTo>
                      <a:pt x="195" y="37"/>
                    </a:lnTo>
                    <a:lnTo>
                      <a:pt x="180" y="27"/>
                    </a:lnTo>
                    <a:lnTo>
                      <a:pt x="177" y="23"/>
                    </a:lnTo>
                    <a:lnTo>
                      <a:pt x="173" y="21"/>
                    </a:lnTo>
                    <a:lnTo>
                      <a:pt x="172" y="18"/>
                    </a:lnTo>
                    <a:lnTo>
                      <a:pt x="168" y="16"/>
                    </a:lnTo>
                    <a:lnTo>
                      <a:pt x="141" y="16"/>
                    </a:lnTo>
                    <a:lnTo>
                      <a:pt x="141" y="25"/>
                    </a:lnTo>
                    <a:lnTo>
                      <a:pt x="98" y="25"/>
                    </a:lnTo>
                    <a:lnTo>
                      <a:pt x="38" y="2"/>
                    </a:lnTo>
                    <a:lnTo>
                      <a:pt x="36" y="0"/>
                    </a:lnTo>
                    <a:lnTo>
                      <a:pt x="0" y="3"/>
                    </a:lnTo>
                    <a:lnTo>
                      <a:pt x="2" y="5"/>
                    </a:lnTo>
                    <a:lnTo>
                      <a:pt x="4" y="7"/>
                    </a:lnTo>
                    <a:lnTo>
                      <a:pt x="4" y="9"/>
                    </a:lnTo>
                    <a:lnTo>
                      <a:pt x="5" y="11"/>
                    </a:lnTo>
                    <a:lnTo>
                      <a:pt x="7" y="14"/>
                    </a:lnTo>
                    <a:lnTo>
                      <a:pt x="7" y="14"/>
                    </a:lnTo>
                    <a:lnTo>
                      <a:pt x="7" y="14"/>
                    </a:lnTo>
                    <a:lnTo>
                      <a:pt x="9" y="16"/>
                    </a:lnTo>
                    <a:lnTo>
                      <a:pt x="9" y="21"/>
                    </a:lnTo>
                    <a:lnTo>
                      <a:pt x="14" y="30"/>
                    </a:lnTo>
                    <a:lnTo>
                      <a:pt x="14" y="32"/>
                    </a:lnTo>
                    <a:lnTo>
                      <a:pt x="16" y="32"/>
                    </a:lnTo>
                    <a:lnTo>
                      <a:pt x="16" y="34"/>
                    </a:lnTo>
                    <a:lnTo>
                      <a:pt x="18" y="34"/>
                    </a:lnTo>
                    <a:lnTo>
                      <a:pt x="20" y="39"/>
                    </a:lnTo>
                    <a:lnTo>
                      <a:pt x="20" y="43"/>
                    </a:lnTo>
                    <a:lnTo>
                      <a:pt x="20" y="43"/>
                    </a:lnTo>
                    <a:lnTo>
                      <a:pt x="22" y="43"/>
                    </a:lnTo>
                    <a:lnTo>
                      <a:pt x="22" y="43"/>
                    </a:lnTo>
                    <a:lnTo>
                      <a:pt x="25" y="53"/>
                    </a:lnTo>
                    <a:lnTo>
                      <a:pt x="25" y="55"/>
                    </a:lnTo>
                    <a:lnTo>
                      <a:pt x="29" y="57"/>
                    </a:lnTo>
                    <a:lnTo>
                      <a:pt x="29" y="57"/>
                    </a:lnTo>
                    <a:lnTo>
                      <a:pt x="30" y="57"/>
                    </a:lnTo>
                    <a:lnTo>
                      <a:pt x="34" y="61"/>
                    </a:lnTo>
                    <a:lnTo>
                      <a:pt x="36" y="61"/>
                    </a:lnTo>
                    <a:lnTo>
                      <a:pt x="39" y="66"/>
                    </a:lnTo>
                    <a:lnTo>
                      <a:pt x="39" y="66"/>
                    </a:lnTo>
                    <a:lnTo>
                      <a:pt x="43" y="69"/>
                    </a:lnTo>
                    <a:lnTo>
                      <a:pt x="45" y="71"/>
                    </a:lnTo>
                    <a:lnTo>
                      <a:pt x="50" y="78"/>
                    </a:lnTo>
                    <a:lnTo>
                      <a:pt x="50" y="80"/>
                    </a:lnTo>
                    <a:lnTo>
                      <a:pt x="50" y="82"/>
                    </a:lnTo>
                    <a:lnTo>
                      <a:pt x="52" y="84"/>
                    </a:lnTo>
                    <a:lnTo>
                      <a:pt x="50" y="84"/>
                    </a:lnTo>
                    <a:lnTo>
                      <a:pt x="50" y="86"/>
                    </a:lnTo>
                    <a:lnTo>
                      <a:pt x="50" y="86"/>
                    </a:lnTo>
                    <a:lnTo>
                      <a:pt x="48" y="87"/>
                    </a:lnTo>
                    <a:lnTo>
                      <a:pt x="48" y="89"/>
                    </a:lnTo>
                    <a:lnTo>
                      <a:pt x="48" y="89"/>
                    </a:lnTo>
                    <a:lnTo>
                      <a:pt x="48" y="91"/>
                    </a:lnTo>
                    <a:lnTo>
                      <a:pt x="47" y="89"/>
                    </a:lnTo>
                    <a:lnTo>
                      <a:pt x="41" y="91"/>
                    </a:lnTo>
                    <a:lnTo>
                      <a:pt x="36" y="89"/>
                    </a:lnTo>
                    <a:lnTo>
                      <a:pt x="36" y="93"/>
                    </a:lnTo>
                    <a:lnTo>
                      <a:pt x="36" y="93"/>
                    </a:lnTo>
                    <a:lnTo>
                      <a:pt x="38" y="91"/>
                    </a:lnTo>
                    <a:lnTo>
                      <a:pt x="41" y="94"/>
                    </a:lnTo>
                    <a:lnTo>
                      <a:pt x="43" y="96"/>
                    </a:lnTo>
                    <a:lnTo>
                      <a:pt x="45" y="96"/>
                    </a:lnTo>
                    <a:lnTo>
                      <a:pt x="45" y="100"/>
                    </a:lnTo>
                    <a:lnTo>
                      <a:pt x="47" y="102"/>
                    </a:lnTo>
                    <a:lnTo>
                      <a:pt x="48" y="102"/>
                    </a:lnTo>
                    <a:lnTo>
                      <a:pt x="50" y="102"/>
                    </a:lnTo>
                    <a:lnTo>
                      <a:pt x="52" y="103"/>
                    </a:lnTo>
                    <a:lnTo>
                      <a:pt x="55" y="105"/>
                    </a:lnTo>
                    <a:lnTo>
                      <a:pt x="57" y="107"/>
                    </a:lnTo>
                    <a:lnTo>
                      <a:pt x="59" y="109"/>
                    </a:lnTo>
                    <a:lnTo>
                      <a:pt x="63" y="109"/>
                    </a:lnTo>
                    <a:lnTo>
                      <a:pt x="66" y="105"/>
                    </a:lnTo>
                    <a:lnTo>
                      <a:pt x="66" y="107"/>
                    </a:lnTo>
                    <a:lnTo>
                      <a:pt x="66" y="109"/>
                    </a:lnTo>
                    <a:lnTo>
                      <a:pt x="70" y="116"/>
                    </a:lnTo>
                    <a:lnTo>
                      <a:pt x="75" y="118"/>
                    </a:lnTo>
                    <a:lnTo>
                      <a:pt x="77" y="118"/>
                    </a:lnTo>
                    <a:lnTo>
                      <a:pt x="80" y="127"/>
                    </a:lnTo>
                    <a:lnTo>
                      <a:pt x="82" y="136"/>
                    </a:lnTo>
                    <a:lnTo>
                      <a:pt x="80" y="143"/>
                    </a:lnTo>
                    <a:lnTo>
                      <a:pt x="80" y="144"/>
                    </a:lnTo>
                    <a:lnTo>
                      <a:pt x="80" y="143"/>
                    </a:lnTo>
                    <a:lnTo>
                      <a:pt x="80" y="143"/>
                    </a:lnTo>
                    <a:lnTo>
                      <a:pt x="82" y="144"/>
                    </a:lnTo>
                    <a:lnTo>
                      <a:pt x="84" y="144"/>
                    </a:lnTo>
                    <a:lnTo>
                      <a:pt x="86" y="144"/>
                    </a:lnTo>
                    <a:lnTo>
                      <a:pt x="86" y="146"/>
                    </a:lnTo>
                    <a:lnTo>
                      <a:pt x="86" y="148"/>
                    </a:lnTo>
                    <a:lnTo>
                      <a:pt x="89" y="148"/>
                    </a:lnTo>
                    <a:lnTo>
                      <a:pt x="89" y="150"/>
                    </a:lnTo>
                    <a:lnTo>
                      <a:pt x="105" y="162"/>
                    </a:lnTo>
                    <a:lnTo>
                      <a:pt x="107" y="164"/>
                    </a:lnTo>
                    <a:lnTo>
                      <a:pt x="111" y="168"/>
                    </a:lnTo>
                    <a:lnTo>
                      <a:pt x="114" y="175"/>
                    </a:lnTo>
                    <a:lnTo>
                      <a:pt x="116" y="177"/>
                    </a:lnTo>
                    <a:lnTo>
                      <a:pt x="116" y="177"/>
                    </a:lnTo>
                    <a:lnTo>
                      <a:pt x="118" y="175"/>
                    </a:lnTo>
                    <a:lnTo>
                      <a:pt x="122" y="173"/>
                    </a:lnTo>
                    <a:lnTo>
                      <a:pt x="123" y="169"/>
                    </a:lnTo>
                    <a:lnTo>
                      <a:pt x="125" y="168"/>
                    </a:lnTo>
                    <a:lnTo>
                      <a:pt x="123" y="166"/>
                    </a:lnTo>
                    <a:lnTo>
                      <a:pt x="118" y="159"/>
                    </a:lnTo>
                    <a:lnTo>
                      <a:pt x="118" y="157"/>
                    </a:lnTo>
                    <a:lnTo>
                      <a:pt x="113" y="152"/>
                    </a:lnTo>
                    <a:lnTo>
                      <a:pt x="109" y="155"/>
                    </a:lnTo>
                    <a:lnTo>
                      <a:pt x="107" y="153"/>
                    </a:lnTo>
                    <a:lnTo>
                      <a:pt x="105" y="152"/>
                    </a:lnTo>
                    <a:lnTo>
                      <a:pt x="104" y="148"/>
                    </a:lnTo>
                    <a:lnTo>
                      <a:pt x="104" y="143"/>
                    </a:lnTo>
                    <a:lnTo>
                      <a:pt x="100" y="136"/>
                    </a:lnTo>
                    <a:lnTo>
                      <a:pt x="100" y="137"/>
                    </a:lnTo>
                    <a:lnTo>
                      <a:pt x="100" y="132"/>
                    </a:lnTo>
                    <a:lnTo>
                      <a:pt x="98" y="130"/>
                    </a:lnTo>
                    <a:lnTo>
                      <a:pt x="95" y="127"/>
                    </a:lnTo>
                    <a:lnTo>
                      <a:pt x="95" y="118"/>
                    </a:lnTo>
                    <a:lnTo>
                      <a:pt x="93" y="118"/>
                    </a:lnTo>
                    <a:lnTo>
                      <a:pt x="93" y="114"/>
                    </a:lnTo>
                    <a:lnTo>
                      <a:pt x="91" y="111"/>
                    </a:lnTo>
                    <a:lnTo>
                      <a:pt x="88" y="107"/>
                    </a:lnTo>
                    <a:lnTo>
                      <a:pt x="86" y="107"/>
                    </a:lnTo>
                    <a:lnTo>
                      <a:pt x="88" y="111"/>
                    </a:lnTo>
                    <a:lnTo>
                      <a:pt x="88" y="112"/>
                    </a:lnTo>
                    <a:lnTo>
                      <a:pt x="88" y="112"/>
                    </a:lnTo>
                    <a:lnTo>
                      <a:pt x="86" y="111"/>
                    </a:lnTo>
                    <a:lnTo>
                      <a:pt x="86" y="109"/>
                    </a:lnTo>
                    <a:lnTo>
                      <a:pt x="84" y="105"/>
                    </a:lnTo>
                    <a:lnTo>
                      <a:pt x="84" y="103"/>
                    </a:lnTo>
                    <a:lnTo>
                      <a:pt x="82" y="103"/>
                    </a:lnTo>
                    <a:lnTo>
                      <a:pt x="80" y="102"/>
                    </a:lnTo>
                    <a:lnTo>
                      <a:pt x="80" y="98"/>
                    </a:lnTo>
                    <a:lnTo>
                      <a:pt x="79" y="96"/>
                    </a:lnTo>
                    <a:lnTo>
                      <a:pt x="73" y="89"/>
                    </a:lnTo>
                    <a:lnTo>
                      <a:pt x="70" y="80"/>
                    </a:lnTo>
                    <a:lnTo>
                      <a:pt x="70" y="80"/>
                    </a:lnTo>
                    <a:lnTo>
                      <a:pt x="70" y="78"/>
                    </a:lnTo>
                    <a:lnTo>
                      <a:pt x="68" y="78"/>
                    </a:lnTo>
                    <a:lnTo>
                      <a:pt x="68" y="78"/>
                    </a:lnTo>
                    <a:lnTo>
                      <a:pt x="64" y="71"/>
                    </a:lnTo>
                    <a:lnTo>
                      <a:pt x="64" y="71"/>
                    </a:lnTo>
                    <a:lnTo>
                      <a:pt x="63" y="71"/>
                    </a:lnTo>
                    <a:lnTo>
                      <a:pt x="61" y="69"/>
                    </a:lnTo>
                    <a:lnTo>
                      <a:pt x="61" y="69"/>
                    </a:lnTo>
                    <a:lnTo>
                      <a:pt x="57" y="66"/>
                    </a:lnTo>
                    <a:lnTo>
                      <a:pt x="57" y="62"/>
                    </a:lnTo>
                    <a:lnTo>
                      <a:pt x="50" y="57"/>
                    </a:lnTo>
                    <a:lnTo>
                      <a:pt x="50" y="55"/>
                    </a:lnTo>
                    <a:lnTo>
                      <a:pt x="48" y="55"/>
                    </a:lnTo>
                    <a:lnTo>
                      <a:pt x="47" y="55"/>
                    </a:lnTo>
                    <a:lnTo>
                      <a:pt x="43" y="48"/>
                    </a:lnTo>
                    <a:lnTo>
                      <a:pt x="41" y="34"/>
                    </a:lnTo>
                    <a:lnTo>
                      <a:pt x="39" y="30"/>
                    </a:lnTo>
                    <a:lnTo>
                      <a:pt x="38" y="21"/>
                    </a:lnTo>
                    <a:lnTo>
                      <a:pt x="38" y="18"/>
                    </a:lnTo>
                    <a:lnTo>
                      <a:pt x="38"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7" name="Freeform 3279">
                <a:extLst>
                  <a:ext uri="{FF2B5EF4-FFF2-40B4-BE49-F238E27FC236}">
                    <a16:creationId xmlns:a16="http://schemas.microsoft.com/office/drawing/2014/main" id="{01DBCB16-4091-6045-8DA0-53D704A19AAA}"/>
                  </a:ext>
                </a:extLst>
              </p:cNvPr>
              <p:cNvSpPr>
                <a:spLocks/>
              </p:cNvSpPr>
              <p:nvPr/>
            </p:nvSpPr>
            <p:spPr bwMode="auto">
              <a:xfrm>
                <a:off x="1432" y="2515"/>
                <a:ext cx="195" cy="264"/>
              </a:xfrm>
              <a:custGeom>
                <a:avLst/>
                <a:gdLst>
                  <a:gd name="T0" fmla="*/ 125 w 195"/>
                  <a:gd name="T1" fmla="*/ 3 h 264"/>
                  <a:gd name="T2" fmla="*/ 116 w 195"/>
                  <a:gd name="T3" fmla="*/ 0 h 264"/>
                  <a:gd name="T4" fmla="*/ 112 w 195"/>
                  <a:gd name="T5" fmla="*/ 3 h 264"/>
                  <a:gd name="T6" fmla="*/ 86 w 195"/>
                  <a:gd name="T7" fmla="*/ 17 h 264"/>
                  <a:gd name="T8" fmla="*/ 73 w 195"/>
                  <a:gd name="T9" fmla="*/ 26 h 264"/>
                  <a:gd name="T10" fmla="*/ 64 w 195"/>
                  <a:gd name="T11" fmla="*/ 23 h 264"/>
                  <a:gd name="T12" fmla="*/ 54 w 195"/>
                  <a:gd name="T13" fmla="*/ 46 h 264"/>
                  <a:gd name="T14" fmla="*/ 36 w 195"/>
                  <a:gd name="T15" fmla="*/ 60 h 264"/>
                  <a:gd name="T16" fmla="*/ 36 w 195"/>
                  <a:gd name="T17" fmla="*/ 69 h 264"/>
                  <a:gd name="T18" fmla="*/ 25 w 195"/>
                  <a:gd name="T19" fmla="*/ 60 h 264"/>
                  <a:gd name="T20" fmla="*/ 27 w 195"/>
                  <a:gd name="T21" fmla="*/ 64 h 264"/>
                  <a:gd name="T22" fmla="*/ 29 w 195"/>
                  <a:gd name="T23" fmla="*/ 69 h 264"/>
                  <a:gd name="T24" fmla="*/ 21 w 195"/>
                  <a:gd name="T25" fmla="*/ 76 h 264"/>
                  <a:gd name="T26" fmla="*/ 18 w 195"/>
                  <a:gd name="T27" fmla="*/ 82 h 264"/>
                  <a:gd name="T28" fmla="*/ 27 w 195"/>
                  <a:gd name="T29" fmla="*/ 107 h 264"/>
                  <a:gd name="T30" fmla="*/ 25 w 195"/>
                  <a:gd name="T31" fmla="*/ 134 h 264"/>
                  <a:gd name="T32" fmla="*/ 34 w 195"/>
                  <a:gd name="T33" fmla="*/ 135 h 264"/>
                  <a:gd name="T34" fmla="*/ 21 w 195"/>
                  <a:gd name="T35" fmla="*/ 153 h 264"/>
                  <a:gd name="T36" fmla="*/ 9 w 195"/>
                  <a:gd name="T37" fmla="*/ 159 h 264"/>
                  <a:gd name="T38" fmla="*/ 4 w 195"/>
                  <a:gd name="T39" fmla="*/ 169 h 264"/>
                  <a:gd name="T40" fmla="*/ 2 w 195"/>
                  <a:gd name="T41" fmla="*/ 176 h 264"/>
                  <a:gd name="T42" fmla="*/ 29 w 195"/>
                  <a:gd name="T43" fmla="*/ 194 h 264"/>
                  <a:gd name="T44" fmla="*/ 48 w 195"/>
                  <a:gd name="T45" fmla="*/ 192 h 264"/>
                  <a:gd name="T46" fmla="*/ 70 w 195"/>
                  <a:gd name="T47" fmla="*/ 205 h 264"/>
                  <a:gd name="T48" fmla="*/ 79 w 195"/>
                  <a:gd name="T49" fmla="*/ 214 h 264"/>
                  <a:gd name="T50" fmla="*/ 84 w 195"/>
                  <a:gd name="T51" fmla="*/ 216 h 264"/>
                  <a:gd name="T52" fmla="*/ 87 w 195"/>
                  <a:gd name="T53" fmla="*/ 226 h 264"/>
                  <a:gd name="T54" fmla="*/ 93 w 195"/>
                  <a:gd name="T55" fmla="*/ 234 h 264"/>
                  <a:gd name="T56" fmla="*/ 104 w 195"/>
                  <a:gd name="T57" fmla="*/ 237 h 264"/>
                  <a:gd name="T58" fmla="*/ 111 w 195"/>
                  <a:gd name="T59" fmla="*/ 237 h 264"/>
                  <a:gd name="T60" fmla="*/ 120 w 195"/>
                  <a:gd name="T61" fmla="*/ 235 h 264"/>
                  <a:gd name="T62" fmla="*/ 127 w 195"/>
                  <a:gd name="T63" fmla="*/ 234 h 264"/>
                  <a:gd name="T64" fmla="*/ 143 w 195"/>
                  <a:gd name="T65" fmla="*/ 244 h 264"/>
                  <a:gd name="T66" fmla="*/ 136 w 195"/>
                  <a:gd name="T67" fmla="*/ 260 h 264"/>
                  <a:gd name="T68" fmla="*/ 145 w 195"/>
                  <a:gd name="T69" fmla="*/ 264 h 264"/>
                  <a:gd name="T70" fmla="*/ 146 w 195"/>
                  <a:gd name="T71" fmla="*/ 253 h 264"/>
                  <a:gd name="T72" fmla="*/ 152 w 195"/>
                  <a:gd name="T73" fmla="*/ 210 h 264"/>
                  <a:gd name="T74" fmla="*/ 155 w 195"/>
                  <a:gd name="T75" fmla="*/ 189 h 264"/>
                  <a:gd name="T76" fmla="*/ 157 w 195"/>
                  <a:gd name="T77" fmla="*/ 189 h 264"/>
                  <a:gd name="T78" fmla="*/ 152 w 195"/>
                  <a:gd name="T79" fmla="*/ 182 h 264"/>
                  <a:gd name="T80" fmla="*/ 146 w 195"/>
                  <a:gd name="T81" fmla="*/ 180 h 264"/>
                  <a:gd name="T82" fmla="*/ 171 w 195"/>
                  <a:gd name="T83" fmla="*/ 171 h 264"/>
                  <a:gd name="T84" fmla="*/ 173 w 195"/>
                  <a:gd name="T85" fmla="*/ 167 h 264"/>
                  <a:gd name="T86" fmla="*/ 182 w 195"/>
                  <a:gd name="T87" fmla="*/ 166 h 264"/>
                  <a:gd name="T88" fmla="*/ 191 w 195"/>
                  <a:gd name="T89" fmla="*/ 180 h 264"/>
                  <a:gd name="T90" fmla="*/ 180 w 195"/>
                  <a:gd name="T91" fmla="*/ 153 h 264"/>
                  <a:gd name="T92" fmla="*/ 187 w 195"/>
                  <a:gd name="T93" fmla="*/ 146 h 264"/>
                  <a:gd name="T94" fmla="*/ 187 w 195"/>
                  <a:gd name="T95" fmla="*/ 141 h 264"/>
                  <a:gd name="T96" fmla="*/ 180 w 195"/>
                  <a:gd name="T97" fmla="*/ 134 h 264"/>
                  <a:gd name="T98" fmla="*/ 179 w 195"/>
                  <a:gd name="T99" fmla="*/ 119 h 264"/>
                  <a:gd name="T100" fmla="*/ 182 w 195"/>
                  <a:gd name="T101" fmla="*/ 107 h 264"/>
                  <a:gd name="T102" fmla="*/ 184 w 195"/>
                  <a:gd name="T103" fmla="*/ 100 h 264"/>
                  <a:gd name="T104" fmla="*/ 166 w 195"/>
                  <a:gd name="T105" fmla="*/ 101 h 264"/>
                  <a:gd name="T106" fmla="*/ 154 w 195"/>
                  <a:gd name="T107" fmla="*/ 101 h 264"/>
                  <a:gd name="T108" fmla="*/ 145 w 195"/>
                  <a:gd name="T109" fmla="*/ 87 h 264"/>
                  <a:gd name="T110" fmla="*/ 111 w 195"/>
                  <a:gd name="T111" fmla="*/ 82 h 264"/>
                  <a:gd name="T112" fmla="*/ 105 w 195"/>
                  <a:gd name="T113" fmla="*/ 67 h 264"/>
                  <a:gd name="T114" fmla="*/ 102 w 195"/>
                  <a:gd name="T115" fmla="*/ 60 h 264"/>
                  <a:gd name="T116" fmla="*/ 98 w 195"/>
                  <a:gd name="T117" fmla="*/ 3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64">
                    <a:moveTo>
                      <a:pt x="123" y="9"/>
                    </a:moveTo>
                    <a:lnTo>
                      <a:pt x="125" y="7"/>
                    </a:lnTo>
                    <a:lnTo>
                      <a:pt x="125" y="5"/>
                    </a:lnTo>
                    <a:lnTo>
                      <a:pt x="125" y="3"/>
                    </a:lnTo>
                    <a:lnTo>
                      <a:pt x="123" y="1"/>
                    </a:lnTo>
                    <a:lnTo>
                      <a:pt x="118" y="0"/>
                    </a:lnTo>
                    <a:lnTo>
                      <a:pt x="116" y="0"/>
                    </a:lnTo>
                    <a:lnTo>
                      <a:pt x="116" y="0"/>
                    </a:lnTo>
                    <a:lnTo>
                      <a:pt x="114" y="0"/>
                    </a:lnTo>
                    <a:lnTo>
                      <a:pt x="114" y="3"/>
                    </a:lnTo>
                    <a:lnTo>
                      <a:pt x="112" y="3"/>
                    </a:lnTo>
                    <a:lnTo>
                      <a:pt x="112" y="3"/>
                    </a:lnTo>
                    <a:lnTo>
                      <a:pt x="111" y="3"/>
                    </a:lnTo>
                    <a:lnTo>
                      <a:pt x="111" y="5"/>
                    </a:lnTo>
                    <a:lnTo>
                      <a:pt x="109" y="9"/>
                    </a:lnTo>
                    <a:lnTo>
                      <a:pt x="86" y="17"/>
                    </a:lnTo>
                    <a:lnTo>
                      <a:pt x="77" y="17"/>
                    </a:lnTo>
                    <a:lnTo>
                      <a:pt x="77" y="17"/>
                    </a:lnTo>
                    <a:lnTo>
                      <a:pt x="73" y="25"/>
                    </a:lnTo>
                    <a:lnTo>
                      <a:pt x="73" y="26"/>
                    </a:lnTo>
                    <a:lnTo>
                      <a:pt x="71" y="26"/>
                    </a:lnTo>
                    <a:lnTo>
                      <a:pt x="71" y="23"/>
                    </a:lnTo>
                    <a:lnTo>
                      <a:pt x="71" y="23"/>
                    </a:lnTo>
                    <a:lnTo>
                      <a:pt x="64" y="23"/>
                    </a:lnTo>
                    <a:lnTo>
                      <a:pt x="64" y="23"/>
                    </a:lnTo>
                    <a:lnTo>
                      <a:pt x="55" y="28"/>
                    </a:lnTo>
                    <a:lnTo>
                      <a:pt x="55" y="30"/>
                    </a:lnTo>
                    <a:lnTo>
                      <a:pt x="54" y="46"/>
                    </a:lnTo>
                    <a:lnTo>
                      <a:pt x="52" y="48"/>
                    </a:lnTo>
                    <a:lnTo>
                      <a:pt x="46" y="48"/>
                    </a:lnTo>
                    <a:lnTo>
                      <a:pt x="39" y="57"/>
                    </a:lnTo>
                    <a:lnTo>
                      <a:pt x="36" y="60"/>
                    </a:lnTo>
                    <a:lnTo>
                      <a:pt x="34" y="60"/>
                    </a:lnTo>
                    <a:lnTo>
                      <a:pt x="34" y="62"/>
                    </a:lnTo>
                    <a:lnTo>
                      <a:pt x="36" y="62"/>
                    </a:lnTo>
                    <a:lnTo>
                      <a:pt x="36" y="69"/>
                    </a:lnTo>
                    <a:lnTo>
                      <a:pt x="36" y="71"/>
                    </a:lnTo>
                    <a:lnTo>
                      <a:pt x="36" y="71"/>
                    </a:lnTo>
                    <a:lnTo>
                      <a:pt x="34" y="69"/>
                    </a:lnTo>
                    <a:lnTo>
                      <a:pt x="25" y="60"/>
                    </a:lnTo>
                    <a:lnTo>
                      <a:pt x="25" y="60"/>
                    </a:lnTo>
                    <a:lnTo>
                      <a:pt x="25" y="64"/>
                    </a:lnTo>
                    <a:lnTo>
                      <a:pt x="25" y="64"/>
                    </a:lnTo>
                    <a:lnTo>
                      <a:pt x="27" y="64"/>
                    </a:lnTo>
                    <a:lnTo>
                      <a:pt x="27" y="67"/>
                    </a:lnTo>
                    <a:lnTo>
                      <a:pt x="27" y="69"/>
                    </a:lnTo>
                    <a:lnTo>
                      <a:pt x="29" y="69"/>
                    </a:lnTo>
                    <a:lnTo>
                      <a:pt x="29" y="69"/>
                    </a:lnTo>
                    <a:lnTo>
                      <a:pt x="29" y="71"/>
                    </a:lnTo>
                    <a:lnTo>
                      <a:pt x="23" y="76"/>
                    </a:lnTo>
                    <a:lnTo>
                      <a:pt x="21" y="76"/>
                    </a:lnTo>
                    <a:lnTo>
                      <a:pt x="21" y="76"/>
                    </a:lnTo>
                    <a:lnTo>
                      <a:pt x="21" y="78"/>
                    </a:lnTo>
                    <a:lnTo>
                      <a:pt x="18" y="80"/>
                    </a:lnTo>
                    <a:lnTo>
                      <a:pt x="18" y="82"/>
                    </a:lnTo>
                    <a:lnTo>
                      <a:pt x="18" y="82"/>
                    </a:lnTo>
                    <a:lnTo>
                      <a:pt x="21" y="89"/>
                    </a:lnTo>
                    <a:lnTo>
                      <a:pt x="25" y="92"/>
                    </a:lnTo>
                    <a:lnTo>
                      <a:pt x="25" y="94"/>
                    </a:lnTo>
                    <a:lnTo>
                      <a:pt x="27" y="107"/>
                    </a:lnTo>
                    <a:lnTo>
                      <a:pt x="25" y="110"/>
                    </a:lnTo>
                    <a:lnTo>
                      <a:pt x="25" y="112"/>
                    </a:lnTo>
                    <a:lnTo>
                      <a:pt x="27" y="126"/>
                    </a:lnTo>
                    <a:lnTo>
                      <a:pt x="25" y="134"/>
                    </a:lnTo>
                    <a:lnTo>
                      <a:pt x="25" y="135"/>
                    </a:lnTo>
                    <a:lnTo>
                      <a:pt x="27" y="137"/>
                    </a:lnTo>
                    <a:lnTo>
                      <a:pt x="30" y="137"/>
                    </a:lnTo>
                    <a:lnTo>
                      <a:pt x="34" y="135"/>
                    </a:lnTo>
                    <a:lnTo>
                      <a:pt x="34" y="137"/>
                    </a:lnTo>
                    <a:lnTo>
                      <a:pt x="32" y="139"/>
                    </a:lnTo>
                    <a:lnTo>
                      <a:pt x="25" y="146"/>
                    </a:lnTo>
                    <a:lnTo>
                      <a:pt x="21" y="153"/>
                    </a:lnTo>
                    <a:lnTo>
                      <a:pt x="21" y="155"/>
                    </a:lnTo>
                    <a:lnTo>
                      <a:pt x="16" y="157"/>
                    </a:lnTo>
                    <a:lnTo>
                      <a:pt x="12" y="157"/>
                    </a:lnTo>
                    <a:lnTo>
                      <a:pt x="9" y="159"/>
                    </a:lnTo>
                    <a:lnTo>
                      <a:pt x="5" y="166"/>
                    </a:lnTo>
                    <a:lnTo>
                      <a:pt x="7" y="167"/>
                    </a:lnTo>
                    <a:lnTo>
                      <a:pt x="7" y="169"/>
                    </a:lnTo>
                    <a:lnTo>
                      <a:pt x="4" y="169"/>
                    </a:lnTo>
                    <a:lnTo>
                      <a:pt x="2" y="171"/>
                    </a:lnTo>
                    <a:lnTo>
                      <a:pt x="0" y="173"/>
                    </a:lnTo>
                    <a:lnTo>
                      <a:pt x="0" y="175"/>
                    </a:lnTo>
                    <a:lnTo>
                      <a:pt x="2" y="176"/>
                    </a:lnTo>
                    <a:lnTo>
                      <a:pt x="2" y="176"/>
                    </a:lnTo>
                    <a:lnTo>
                      <a:pt x="4" y="178"/>
                    </a:lnTo>
                    <a:lnTo>
                      <a:pt x="25" y="189"/>
                    </a:lnTo>
                    <a:lnTo>
                      <a:pt x="29" y="194"/>
                    </a:lnTo>
                    <a:lnTo>
                      <a:pt x="45" y="196"/>
                    </a:lnTo>
                    <a:lnTo>
                      <a:pt x="45" y="194"/>
                    </a:lnTo>
                    <a:lnTo>
                      <a:pt x="46" y="192"/>
                    </a:lnTo>
                    <a:lnTo>
                      <a:pt x="48" y="192"/>
                    </a:lnTo>
                    <a:lnTo>
                      <a:pt x="57" y="200"/>
                    </a:lnTo>
                    <a:lnTo>
                      <a:pt x="66" y="201"/>
                    </a:lnTo>
                    <a:lnTo>
                      <a:pt x="68" y="201"/>
                    </a:lnTo>
                    <a:lnTo>
                      <a:pt x="70" y="205"/>
                    </a:lnTo>
                    <a:lnTo>
                      <a:pt x="70" y="205"/>
                    </a:lnTo>
                    <a:lnTo>
                      <a:pt x="73" y="207"/>
                    </a:lnTo>
                    <a:lnTo>
                      <a:pt x="77" y="212"/>
                    </a:lnTo>
                    <a:lnTo>
                      <a:pt x="79" y="214"/>
                    </a:lnTo>
                    <a:lnTo>
                      <a:pt x="79" y="216"/>
                    </a:lnTo>
                    <a:lnTo>
                      <a:pt x="80" y="216"/>
                    </a:lnTo>
                    <a:lnTo>
                      <a:pt x="82" y="216"/>
                    </a:lnTo>
                    <a:lnTo>
                      <a:pt x="84" y="216"/>
                    </a:lnTo>
                    <a:lnTo>
                      <a:pt x="86" y="217"/>
                    </a:lnTo>
                    <a:lnTo>
                      <a:pt x="86" y="219"/>
                    </a:lnTo>
                    <a:lnTo>
                      <a:pt x="87" y="226"/>
                    </a:lnTo>
                    <a:lnTo>
                      <a:pt x="87" y="226"/>
                    </a:lnTo>
                    <a:lnTo>
                      <a:pt x="89" y="226"/>
                    </a:lnTo>
                    <a:lnTo>
                      <a:pt x="91" y="226"/>
                    </a:lnTo>
                    <a:lnTo>
                      <a:pt x="93" y="228"/>
                    </a:lnTo>
                    <a:lnTo>
                      <a:pt x="93" y="234"/>
                    </a:lnTo>
                    <a:lnTo>
                      <a:pt x="95" y="237"/>
                    </a:lnTo>
                    <a:lnTo>
                      <a:pt x="98" y="237"/>
                    </a:lnTo>
                    <a:lnTo>
                      <a:pt x="100" y="237"/>
                    </a:lnTo>
                    <a:lnTo>
                      <a:pt x="104" y="237"/>
                    </a:lnTo>
                    <a:lnTo>
                      <a:pt x="105" y="239"/>
                    </a:lnTo>
                    <a:lnTo>
                      <a:pt x="109" y="239"/>
                    </a:lnTo>
                    <a:lnTo>
                      <a:pt x="111" y="237"/>
                    </a:lnTo>
                    <a:lnTo>
                      <a:pt x="111" y="237"/>
                    </a:lnTo>
                    <a:lnTo>
                      <a:pt x="112" y="235"/>
                    </a:lnTo>
                    <a:lnTo>
                      <a:pt x="112" y="235"/>
                    </a:lnTo>
                    <a:lnTo>
                      <a:pt x="114" y="234"/>
                    </a:lnTo>
                    <a:lnTo>
                      <a:pt x="120" y="235"/>
                    </a:lnTo>
                    <a:lnTo>
                      <a:pt x="121" y="235"/>
                    </a:lnTo>
                    <a:lnTo>
                      <a:pt x="123" y="237"/>
                    </a:lnTo>
                    <a:lnTo>
                      <a:pt x="125" y="235"/>
                    </a:lnTo>
                    <a:lnTo>
                      <a:pt x="127" y="234"/>
                    </a:lnTo>
                    <a:lnTo>
                      <a:pt x="130" y="235"/>
                    </a:lnTo>
                    <a:lnTo>
                      <a:pt x="139" y="239"/>
                    </a:lnTo>
                    <a:lnTo>
                      <a:pt x="143" y="242"/>
                    </a:lnTo>
                    <a:lnTo>
                      <a:pt x="143" y="244"/>
                    </a:lnTo>
                    <a:lnTo>
                      <a:pt x="134" y="255"/>
                    </a:lnTo>
                    <a:lnTo>
                      <a:pt x="134" y="259"/>
                    </a:lnTo>
                    <a:lnTo>
                      <a:pt x="134" y="259"/>
                    </a:lnTo>
                    <a:lnTo>
                      <a:pt x="136" y="260"/>
                    </a:lnTo>
                    <a:lnTo>
                      <a:pt x="137" y="259"/>
                    </a:lnTo>
                    <a:lnTo>
                      <a:pt x="139" y="260"/>
                    </a:lnTo>
                    <a:lnTo>
                      <a:pt x="143" y="264"/>
                    </a:lnTo>
                    <a:lnTo>
                      <a:pt x="145" y="264"/>
                    </a:lnTo>
                    <a:lnTo>
                      <a:pt x="145" y="262"/>
                    </a:lnTo>
                    <a:lnTo>
                      <a:pt x="146" y="260"/>
                    </a:lnTo>
                    <a:lnTo>
                      <a:pt x="146" y="253"/>
                    </a:lnTo>
                    <a:lnTo>
                      <a:pt x="146" y="253"/>
                    </a:lnTo>
                    <a:lnTo>
                      <a:pt x="150" y="242"/>
                    </a:lnTo>
                    <a:lnTo>
                      <a:pt x="150" y="241"/>
                    </a:lnTo>
                    <a:lnTo>
                      <a:pt x="154" y="219"/>
                    </a:lnTo>
                    <a:lnTo>
                      <a:pt x="152" y="210"/>
                    </a:lnTo>
                    <a:lnTo>
                      <a:pt x="143" y="201"/>
                    </a:lnTo>
                    <a:lnTo>
                      <a:pt x="143" y="191"/>
                    </a:lnTo>
                    <a:lnTo>
                      <a:pt x="152" y="187"/>
                    </a:lnTo>
                    <a:lnTo>
                      <a:pt x="155" y="189"/>
                    </a:lnTo>
                    <a:lnTo>
                      <a:pt x="155" y="189"/>
                    </a:lnTo>
                    <a:lnTo>
                      <a:pt x="155" y="189"/>
                    </a:lnTo>
                    <a:lnTo>
                      <a:pt x="157" y="189"/>
                    </a:lnTo>
                    <a:lnTo>
                      <a:pt x="157" y="189"/>
                    </a:lnTo>
                    <a:lnTo>
                      <a:pt x="157" y="184"/>
                    </a:lnTo>
                    <a:lnTo>
                      <a:pt x="155" y="182"/>
                    </a:lnTo>
                    <a:lnTo>
                      <a:pt x="152" y="182"/>
                    </a:lnTo>
                    <a:lnTo>
                      <a:pt x="152" y="182"/>
                    </a:lnTo>
                    <a:lnTo>
                      <a:pt x="148" y="182"/>
                    </a:lnTo>
                    <a:lnTo>
                      <a:pt x="148" y="182"/>
                    </a:lnTo>
                    <a:lnTo>
                      <a:pt x="146" y="180"/>
                    </a:lnTo>
                    <a:lnTo>
                      <a:pt x="146" y="180"/>
                    </a:lnTo>
                    <a:lnTo>
                      <a:pt x="146" y="180"/>
                    </a:lnTo>
                    <a:lnTo>
                      <a:pt x="146" y="171"/>
                    </a:lnTo>
                    <a:lnTo>
                      <a:pt x="146" y="171"/>
                    </a:lnTo>
                    <a:lnTo>
                      <a:pt x="171" y="171"/>
                    </a:lnTo>
                    <a:lnTo>
                      <a:pt x="171" y="169"/>
                    </a:lnTo>
                    <a:lnTo>
                      <a:pt x="171" y="167"/>
                    </a:lnTo>
                    <a:lnTo>
                      <a:pt x="173" y="167"/>
                    </a:lnTo>
                    <a:lnTo>
                      <a:pt x="173" y="167"/>
                    </a:lnTo>
                    <a:lnTo>
                      <a:pt x="175" y="167"/>
                    </a:lnTo>
                    <a:lnTo>
                      <a:pt x="177" y="169"/>
                    </a:lnTo>
                    <a:lnTo>
                      <a:pt x="177" y="169"/>
                    </a:lnTo>
                    <a:lnTo>
                      <a:pt x="182" y="166"/>
                    </a:lnTo>
                    <a:lnTo>
                      <a:pt x="186" y="166"/>
                    </a:lnTo>
                    <a:lnTo>
                      <a:pt x="187" y="167"/>
                    </a:lnTo>
                    <a:lnTo>
                      <a:pt x="189" y="171"/>
                    </a:lnTo>
                    <a:lnTo>
                      <a:pt x="191" y="180"/>
                    </a:lnTo>
                    <a:lnTo>
                      <a:pt x="195" y="178"/>
                    </a:lnTo>
                    <a:lnTo>
                      <a:pt x="195" y="178"/>
                    </a:lnTo>
                    <a:lnTo>
                      <a:pt x="186" y="159"/>
                    </a:lnTo>
                    <a:lnTo>
                      <a:pt x="180" y="153"/>
                    </a:lnTo>
                    <a:lnTo>
                      <a:pt x="180" y="153"/>
                    </a:lnTo>
                    <a:lnTo>
                      <a:pt x="186" y="148"/>
                    </a:lnTo>
                    <a:lnTo>
                      <a:pt x="186" y="148"/>
                    </a:lnTo>
                    <a:lnTo>
                      <a:pt x="187" y="146"/>
                    </a:lnTo>
                    <a:lnTo>
                      <a:pt x="187" y="146"/>
                    </a:lnTo>
                    <a:lnTo>
                      <a:pt x="187" y="144"/>
                    </a:lnTo>
                    <a:lnTo>
                      <a:pt x="187" y="142"/>
                    </a:lnTo>
                    <a:lnTo>
                      <a:pt x="187" y="141"/>
                    </a:lnTo>
                    <a:lnTo>
                      <a:pt x="186" y="139"/>
                    </a:lnTo>
                    <a:lnTo>
                      <a:pt x="184" y="137"/>
                    </a:lnTo>
                    <a:lnTo>
                      <a:pt x="180" y="135"/>
                    </a:lnTo>
                    <a:lnTo>
                      <a:pt x="180" y="134"/>
                    </a:lnTo>
                    <a:lnTo>
                      <a:pt x="180" y="126"/>
                    </a:lnTo>
                    <a:lnTo>
                      <a:pt x="179" y="125"/>
                    </a:lnTo>
                    <a:lnTo>
                      <a:pt x="179" y="121"/>
                    </a:lnTo>
                    <a:lnTo>
                      <a:pt x="179" y="119"/>
                    </a:lnTo>
                    <a:lnTo>
                      <a:pt x="180" y="116"/>
                    </a:lnTo>
                    <a:lnTo>
                      <a:pt x="180" y="114"/>
                    </a:lnTo>
                    <a:lnTo>
                      <a:pt x="182" y="110"/>
                    </a:lnTo>
                    <a:lnTo>
                      <a:pt x="182" y="107"/>
                    </a:lnTo>
                    <a:lnTo>
                      <a:pt x="184" y="105"/>
                    </a:lnTo>
                    <a:lnTo>
                      <a:pt x="186" y="103"/>
                    </a:lnTo>
                    <a:lnTo>
                      <a:pt x="186" y="101"/>
                    </a:lnTo>
                    <a:lnTo>
                      <a:pt x="184" y="100"/>
                    </a:lnTo>
                    <a:lnTo>
                      <a:pt x="184" y="98"/>
                    </a:lnTo>
                    <a:lnTo>
                      <a:pt x="182" y="98"/>
                    </a:lnTo>
                    <a:lnTo>
                      <a:pt x="171" y="101"/>
                    </a:lnTo>
                    <a:lnTo>
                      <a:pt x="166" y="101"/>
                    </a:lnTo>
                    <a:lnTo>
                      <a:pt x="162" y="100"/>
                    </a:lnTo>
                    <a:lnTo>
                      <a:pt x="159" y="100"/>
                    </a:lnTo>
                    <a:lnTo>
                      <a:pt x="159" y="101"/>
                    </a:lnTo>
                    <a:lnTo>
                      <a:pt x="154" y="101"/>
                    </a:lnTo>
                    <a:lnTo>
                      <a:pt x="154" y="100"/>
                    </a:lnTo>
                    <a:lnTo>
                      <a:pt x="154" y="100"/>
                    </a:lnTo>
                    <a:lnTo>
                      <a:pt x="145" y="89"/>
                    </a:lnTo>
                    <a:lnTo>
                      <a:pt x="145" y="87"/>
                    </a:lnTo>
                    <a:lnTo>
                      <a:pt x="136" y="84"/>
                    </a:lnTo>
                    <a:lnTo>
                      <a:pt x="121" y="87"/>
                    </a:lnTo>
                    <a:lnTo>
                      <a:pt x="112" y="84"/>
                    </a:lnTo>
                    <a:lnTo>
                      <a:pt x="111" y="82"/>
                    </a:lnTo>
                    <a:lnTo>
                      <a:pt x="111" y="82"/>
                    </a:lnTo>
                    <a:lnTo>
                      <a:pt x="107" y="80"/>
                    </a:lnTo>
                    <a:lnTo>
                      <a:pt x="107" y="78"/>
                    </a:lnTo>
                    <a:lnTo>
                      <a:pt x="105" y="67"/>
                    </a:lnTo>
                    <a:lnTo>
                      <a:pt x="105" y="66"/>
                    </a:lnTo>
                    <a:lnTo>
                      <a:pt x="104" y="64"/>
                    </a:lnTo>
                    <a:lnTo>
                      <a:pt x="104" y="64"/>
                    </a:lnTo>
                    <a:lnTo>
                      <a:pt x="102" y="60"/>
                    </a:lnTo>
                    <a:lnTo>
                      <a:pt x="98" y="51"/>
                    </a:lnTo>
                    <a:lnTo>
                      <a:pt x="98" y="51"/>
                    </a:lnTo>
                    <a:lnTo>
                      <a:pt x="91" y="51"/>
                    </a:lnTo>
                    <a:lnTo>
                      <a:pt x="98" y="30"/>
                    </a:lnTo>
                    <a:lnTo>
                      <a:pt x="114" y="10"/>
                    </a:lnTo>
                    <a:lnTo>
                      <a:pt x="118" y="9"/>
                    </a:lnTo>
                    <a:lnTo>
                      <a:pt x="123" y="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8" name="Freeform 3280">
                <a:extLst>
                  <a:ext uri="{FF2B5EF4-FFF2-40B4-BE49-F238E27FC236}">
                    <a16:creationId xmlns:a16="http://schemas.microsoft.com/office/drawing/2014/main" id="{B0C0F452-61FE-8642-9E60-9A4ACB3116DF}"/>
                  </a:ext>
                </a:extLst>
              </p:cNvPr>
              <p:cNvSpPr>
                <a:spLocks/>
              </p:cNvSpPr>
              <p:nvPr/>
            </p:nvSpPr>
            <p:spPr bwMode="auto">
              <a:xfrm>
                <a:off x="1432" y="2515"/>
                <a:ext cx="195" cy="264"/>
              </a:xfrm>
              <a:custGeom>
                <a:avLst/>
                <a:gdLst>
                  <a:gd name="T0" fmla="*/ 125 w 195"/>
                  <a:gd name="T1" fmla="*/ 3 h 264"/>
                  <a:gd name="T2" fmla="*/ 116 w 195"/>
                  <a:gd name="T3" fmla="*/ 0 h 264"/>
                  <a:gd name="T4" fmla="*/ 112 w 195"/>
                  <a:gd name="T5" fmla="*/ 3 h 264"/>
                  <a:gd name="T6" fmla="*/ 86 w 195"/>
                  <a:gd name="T7" fmla="*/ 17 h 264"/>
                  <a:gd name="T8" fmla="*/ 73 w 195"/>
                  <a:gd name="T9" fmla="*/ 26 h 264"/>
                  <a:gd name="T10" fmla="*/ 64 w 195"/>
                  <a:gd name="T11" fmla="*/ 23 h 264"/>
                  <a:gd name="T12" fmla="*/ 54 w 195"/>
                  <a:gd name="T13" fmla="*/ 46 h 264"/>
                  <a:gd name="T14" fmla="*/ 36 w 195"/>
                  <a:gd name="T15" fmla="*/ 60 h 264"/>
                  <a:gd name="T16" fmla="*/ 36 w 195"/>
                  <a:gd name="T17" fmla="*/ 69 h 264"/>
                  <a:gd name="T18" fmla="*/ 25 w 195"/>
                  <a:gd name="T19" fmla="*/ 60 h 264"/>
                  <a:gd name="T20" fmla="*/ 27 w 195"/>
                  <a:gd name="T21" fmla="*/ 64 h 264"/>
                  <a:gd name="T22" fmla="*/ 29 w 195"/>
                  <a:gd name="T23" fmla="*/ 69 h 264"/>
                  <a:gd name="T24" fmla="*/ 21 w 195"/>
                  <a:gd name="T25" fmla="*/ 76 h 264"/>
                  <a:gd name="T26" fmla="*/ 18 w 195"/>
                  <a:gd name="T27" fmla="*/ 82 h 264"/>
                  <a:gd name="T28" fmla="*/ 27 w 195"/>
                  <a:gd name="T29" fmla="*/ 107 h 264"/>
                  <a:gd name="T30" fmla="*/ 25 w 195"/>
                  <a:gd name="T31" fmla="*/ 134 h 264"/>
                  <a:gd name="T32" fmla="*/ 34 w 195"/>
                  <a:gd name="T33" fmla="*/ 135 h 264"/>
                  <a:gd name="T34" fmla="*/ 21 w 195"/>
                  <a:gd name="T35" fmla="*/ 153 h 264"/>
                  <a:gd name="T36" fmla="*/ 9 w 195"/>
                  <a:gd name="T37" fmla="*/ 159 h 264"/>
                  <a:gd name="T38" fmla="*/ 4 w 195"/>
                  <a:gd name="T39" fmla="*/ 169 h 264"/>
                  <a:gd name="T40" fmla="*/ 2 w 195"/>
                  <a:gd name="T41" fmla="*/ 176 h 264"/>
                  <a:gd name="T42" fmla="*/ 29 w 195"/>
                  <a:gd name="T43" fmla="*/ 194 h 264"/>
                  <a:gd name="T44" fmla="*/ 48 w 195"/>
                  <a:gd name="T45" fmla="*/ 192 h 264"/>
                  <a:gd name="T46" fmla="*/ 70 w 195"/>
                  <a:gd name="T47" fmla="*/ 205 h 264"/>
                  <a:gd name="T48" fmla="*/ 79 w 195"/>
                  <a:gd name="T49" fmla="*/ 214 h 264"/>
                  <a:gd name="T50" fmla="*/ 84 w 195"/>
                  <a:gd name="T51" fmla="*/ 216 h 264"/>
                  <a:gd name="T52" fmla="*/ 87 w 195"/>
                  <a:gd name="T53" fmla="*/ 226 h 264"/>
                  <a:gd name="T54" fmla="*/ 93 w 195"/>
                  <a:gd name="T55" fmla="*/ 234 h 264"/>
                  <a:gd name="T56" fmla="*/ 104 w 195"/>
                  <a:gd name="T57" fmla="*/ 237 h 264"/>
                  <a:gd name="T58" fmla="*/ 111 w 195"/>
                  <a:gd name="T59" fmla="*/ 237 h 264"/>
                  <a:gd name="T60" fmla="*/ 120 w 195"/>
                  <a:gd name="T61" fmla="*/ 235 h 264"/>
                  <a:gd name="T62" fmla="*/ 127 w 195"/>
                  <a:gd name="T63" fmla="*/ 234 h 264"/>
                  <a:gd name="T64" fmla="*/ 143 w 195"/>
                  <a:gd name="T65" fmla="*/ 244 h 264"/>
                  <a:gd name="T66" fmla="*/ 136 w 195"/>
                  <a:gd name="T67" fmla="*/ 260 h 264"/>
                  <a:gd name="T68" fmla="*/ 145 w 195"/>
                  <a:gd name="T69" fmla="*/ 264 h 264"/>
                  <a:gd name="T70" fmla="*/ 146 w 195"/>
                  <a:gd name="T71" fmla="*/ 253 h 264"/>
                  <a:gd name="T72" fmla="*/ 152 w 195"/>
                  <a:gd name="T73" fmla="*/ 210 h 264"/>
                  <a:gd name="T74" fmla="*/ 155 w 195"/>
                  <a:gd name="T75" fmla="*/ 189 h 264"/>
                  <a:gd name="T76" fmla="*/ 157 w 195"/>
                  <a:gd name="T77" fmla="*/ 189 h 264"/>
                  <a:gd name="T78" fmla="*/ 152 w 195"/>
                  <a:gd name="T79" fmla="*/ 182 h 264"/>
                  <a:gd name="T80" fmla="*/ 146 w 195"/>
                  <a:gd name="T81" fmla="*/ 180 h 264"/>
                  <a:gd name="T82" fmla="*/ 171 w 195"/>
                  <a:gd name="T83" fmla="*/ 171 h 264"/>
                  <a:gd name="T84" fmla="*/ 173 w 195"/>
                  <a:gd name="T85" fmla="*/ 167 h 264"/>
                  <a:gd name="T86" fmla="*/ 182 w 195"/>
                  <a:gd name="T87" fmla="*/ 166 h 264"/>
                  <a:gd name="T88" fmla="*/ 191 w 195"/>
                  <a:gd name="T89" fmla="*/ 180 h 264"/>
                  <a:gd name="T90" fmla="*/ 180 w 195"/>
                  <a:gd name="T91" fmla="*/ 153 h 264"/>
                  <a:gd name="T92" fmla="*/ 187 w 195"/>
                  <a:gd name="T93" fmla="*/ 146 h 264"/>
                  <a:gd name="T94" fmla="*/ 187 w 195"/>
                  <a:gd name="T95" fmla="*/ 141 h 264"/>
                  <a:gd name="T96" fmla="*/ 180 w 195"/>
                  <a:gd name="T97" fmla="*/ 134 h 264"/>
                  <a:gd name="T98" fmla="*/ 179 w 195"/>
                  <a:gd name="T99" fmla="*/ 119 h 264"/>
                  <a:gd name="T100" fmla="*/ 182 w 195"/>
                  <a:gd name="T101" fmla="*/ 107 h 264"/>
                  <a:gd name="T102" fmla="*/ 184 w 195"/>
                  <a:gd name="T103" fmla="*/ 100 h 264"/>
                  <a:gd name="T104" fmla="*/ 166 w 195"/>
                  <a:gd name="T105" fmla="*/ 101 h 264"/>
                  <a:gd name="T106" fmla="*/ 154 w 195"/>
                  <a:gd name="T107" fmla="*/ 101 h 264"/>
                  <a:gd name="T108" fmla="*/ 145 w 195"/>
                  <a:gd name="T109" fmla="*/ 87 h 264"/>
                  <a:gd name="T110" fmla="*/ 111 w 195"/>
                  <a:gd name="T111" fmla="*/ 82 h 264"/>
                  <a:gd name="T112" fmla="*/ 105 w 195"/>
                  <a:gd name="T113" fmla="*/ 67 h 264"/>
                  <a:gd name="T114" fmla="*/ 102 w 195"/>
                  <a:gd name="T115" fmla="*/ 60 h 264"/>
                  <a:gd name="T116" fmla="*/ 98 w 195"/>
                  <a:gd name="T117" fmla="*/ 3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64">
                    <a:moveTo>
                      <a:pt x="123" y="9"/>
                    </a:moveTo>
                    <a:lnTo>
                      <a:pt x="125" y="7"/>
                    </a:lnTo>
                    <a:lnTo>
                      <a:pt x="125" y="5"/>
                    </a:lnTo>
                    <a:lnTo>
                      <a:pt x="125" y="3"/>
                    </a:lnTo>
                    <a:lnTo>
                      <a:pt x="123" y="1"/>
                    </a:lnTo>
                    <a:lnTo>
                      <a:pt x="118" y="0"/>
                    </a:lnTo>
                    <a:lnTo>
                      <a:pt x="116" y="0"/>
                    </a:lnTo>
                    <a:lnTo>
                      <a:pt x="116" y="0"/>
                    </a:lnTo>
                    <a:lnTo>
                      <a:pt x="114" y="0"/>
                    </a:lnTo>
                    <a:lnTo>
                      <a:pt x="114" y="3"/>
                    </a:lnTo>
                    <a:lnTo>
                      <a:pt x="112" y="3"/>
                    </a:lnTo>
                    <a:lnTo>
                      <a:pt x="112" y="3"/>
                    </a:lnTo>
                    <a:lnTo>
                      <a:pt x="111" y="3"/>
                    </a:lnTo>
                    <a:lnTo>
                      <a:pt x="111" y="5"/>
                    </a:lnTo>
                    <a:lnTo>
                      <a:pt x="109" y="9"/>
                    </a:lnTo>
                    <a:lnTo>
                      <a:pt x="86" y="17"/>
                    </a:lnTo>
                    <a:lnTo>
                      <a:pt x="77" y="17"/>
                    </a:lnTo>
                    <a:lnTo>
                      <a:pt x="77" y="17"/>
                    </a:lnTo>
                    <a:lnTo>
                      <a:pt x="73" y="25"/>
                    </a:lnTo>
                    <a:lnTo>
                      <a:pt x="73" y="26"/>
                    </a:lnTo>
                    <a:lnTo>
                      <a:pt x="71" y="26"/>
                    </a:lnTo>
                    <a:lnTo>
                      <a:pt x="71" y="23"/>
                    </a:lnTo>
                    <a:lnTo>
                      <a:pt x="71" y="23"/>
                    </a:lnTo>
                    <a:lnTo>
                      <a:pt x="64" y="23"/>
                    </a:lnTo>
                    <a:lnTo>
                      <a:pt x="64" y="23"/>
                    </a:lnTo>
                    <a:lnTo>
                      <a:pt x="55" y="28"/>
                    </a:lnTo>
                    <a:lnTo>
                      <a:pt x="55" y="30"/>
                    </a:lnTo>
                    <a:lnTo>
                      <a:pt x="54" y="46"/>
                    </a:lnTo>
                    <a:lnTo>
                      <a:pt x="52" y="48"/>
                    </a:lnTo>
                    <a:lnTo>
                      <a:pt x="46" y="48"/>
                    </a:lnTo>
                    <a:lnTo>
                      <a:pt x="39" y="57"/>
                    </a:lnTo>
                    <a:lnTo>
                      <a:pt x="36" y="60"/>
                    </a:lnTo>
                    <a:lnTo>
                      <a:pt x="34" y="60"/>
                    </a:lnTo>
                    <a:lnTo>
                      <a:pt x="34" y="62"/>
                    </a:lnTo>
                    <a:lnTo>
                      <a:pt x="36" y="62"/>
                    </a:lnTo>
                    <a:lnTo>
                      <a:pt x="36" y="69"/>
                    </a:lnTo>
                    <a:lnTo>
                      <a:pt x="36" y="71"/>
                    </a:lnTo>
                    <a:lnTo>
                      <a:pt x="36" y="71"/>
                    </a:lnTo>
                    <a:lnTo>
                      <a:pt x="34" y="69"/>
                    </a:lnTo>
                    <a:lnTo>
                      <a:pt x="25" y="60"/>
                    </a:lnTo>
                    <a:lnTo>
                      <a:pt x="25" y="60"/>
                    </a:lnTo>
                    <a:lnTo>
                      <a:pt x="25" y="64"/>
                    </a:lnTo>
                    <a:lnTo>
                      <a:pt x="25" y="64"/>
                    </a:lnTo>
                    <a:lnTo>
                      <a:pt x="27" y="64"/>
                    </a:lnTo>
                    <a:lnTo>
                      <a:pt x="27" y="67"/>
                    </a:lnTo>
                    <a:lnTo>
                      <a:pt x="27" y="69"/>
                    </a:lnTo>
                    <a:lnTo>
                      <a:pt x="29" y="69"/>
                    </a:lnTo>
                    <a:lnTo>
                      <a:pt x="29" y="69"/>
                    </a:lnTo>
                    <a:lnTo>
                      <a:pt x="29" y="71"/>
                    </a:lnTo>
                    <a:lnTo>
                      <a:pt x="23" y="76"/>
                    </a:lnTo>
                    <a:lnTo>
                      <a:pt x="21" y="76"/>
                    </a:lnTo>
                    <a:lnTo>
                      <a:pt x="21" y="76"/>
                    </a:lnTo>
                    <a:lnTo>
                      <a:pt x="21" y="78"/>
                    </a:lnTo>
                    <a:lnTo>
                      <a:pt x="18" y="80"/>
                    </a:lnTo>
                    <a:lnTo>
                      <a:pt x="18" y="82"/>
                    </a:lnTo>
                    <a:lnTo>
                      <a:pt x="18" y="82"/>
                    </a:lnTo>
                    <a:lnTo>
                      <a:pt x="21" y="89"/>
                    </a:lnTo>
                    <a:lnTo>
                      <a:pt x="25" y="92"/>
                    </a:lnTo>
                    <a:lnTo>
                      <a:pt x="25" y="94"/>
                    </a:lnTo>
                    <a:lnTo>
                      <a:pt x="27" y="107"/>
                    </a:lnTo>
                    <a:lnTo>
                      <a:pt x="25" y="110"/>
                    </a:lnTo>
                    <a:lnTo>
                      <a:pt x="25" y="112"/>
                    </a:lnTo>
                    <a:lnTo>
                      <a:pt x="27" y="126"/>
                    </a:lnTo>
                    <a:lnTo>
                      <a:pt x="25" y="134"/>
                    </a:lnTo>
                    <a:lnTo>
                      <a:pt x="25" y="135"/>
                    </a:lnTo>
                    <a:lnTo>
                      <a:pt x="27" y="137"/>
                    </a:lnTo>
                    <a:lnTo>
                      <a:pt x="30" y="137"/>
                    </a:lnTo>
                    <a:lnTo>
                      <a:pt x="34" y="135"/>
                    </a:lnTo>
                    <a:lnTo>
                      <a:pt x="34" y="137"/>
                    </a:lnTo>
                    <a:lnTo>
                      <a:pt x="32" y="139"/>
                    </a:lnTo>
                    <a:lnTo>
                      <a:pt x="25" y="146"/>
                    </a:lnTo>
                    <a:lnTo>
                      <a:pt x="21" y="153"/>
                    </a:lnTo>
                    <a:lnTo>
                      <a:pt x="21" y="155"/>
                    </a:lnTo>
                    <a:lnTo>
                      <a:pt x="16" y="157"/>
                    </a:lnTo>
                    <a:lnTo>
                      <a:pt x="12" y="157"/>
                    </a:lnTo>
                    <a:lnTo>
                      <a:pt x="9" y="159"/>
                    </a:lnTo>
                    <a:lnTo>
                      <a:pt x="5" y="166"/>
                    </a:lnTo>
                    <a:lnTo>
                      <a:pt x="7" y="167"/>
                    </a:lnTo>
                    <a:lnTo>
                      <a:pt x="7" y="169"/>
                    </a:lnTo>
                    <a:lnTo>
                      <a:pt x="4" y="169"/>
                    </a:lnTo>
                    <a:lnTo>
                      <a:pt x="2" y="171"/>
                    </a:lnTo>
                    <a:lnTo>
                      <a:pt x="0" y="173"/>
                    </a:lnTo>
                    <a:lnTo>
                      <a:pt x="0" y="175"/>
                    </a:lnTo>
                    <a:lnTo>
                      <a:pt x="2" y="176"/>
                    </a:lnTo>
                    <a:lnTo>
                      <a:pt x="2" y="176"/>
                    </a:lnTo>
                    <a:lnTo>
                      <a:pt x="4" y="178"/>
                    </a:lnTo>
                    <a:lnTo>
                      <a:pt x="25" y="189"/>
                    </a:lnTo>
                    <a:lnTo>
                      <a:pt x="29" y="194"/>
                    </a:lnTo>
                    <a:lnTo>
                      <a:pt x="45" y="196"/>
                    </a:lnTo>
                    <a:lnTo>
                      <a:pt x="45" y="194"/>
                    </a:lnTo>
                    <a:lnTo>
                      <a:pt x="46" y="192"/>
                    </a:lnTo>
                    <a:lnTo>
                      <a:pt x="48" y="192"/>
                    </a:lnTo>
                    <a:lnTo>
                      <a:pt x="57" y="200"/>
                    </a:lnTo>
                    <a:lnTo>
                      <a:pt x="66" y="201"/>
                    </a:lnTo>
                    <a:lnTo>
                      <a:pt x="68" y="201"/>
                    </a:lnTo>
                    <a:lnTo>
                      <a:pt x="70" y="205"/>
                    </a:lnTo>
                    <a:lnTo>
                      <a:pt x="70" y="205"/>
                    </a:lnTo>
                    <a:lnTo>
                      <a:pt x="73" y="207"/>
                    </a:lnTo>
                    <a:lnTo>
                      <a:pt x="77" y="212"/>
                    </a:lnTo>
                    <a:lnTo>
                      <a:pt x="79" y="214"/>
                    </a:lnTo>
                    <a:lnTo>
                      <a:pt x="79" y="216"/>
                    </a:lnTo>
                    <a:lnTo>
                      <a:pt x="80" y="216"/>
                    </a:lnTo>
                    <a:lnTo>
                      <a:pt x="82" y="216"/>
                    </a:lnTo>
                    <a:lnTo>
                      <a:pt x="84" y="216"/>
                    </a:lnTo>
                    <a:lnTo>
                      <a:pt x="86" y="217"/>
                    </a:lnTo>
                    <a:lnTo>
                      <a:pt x="86" y="219"/>
                    </a:lnTo>
                    <a:lnTo>
                      <a:pt x="87" y="226"/>
                    </a:lnTo>
                    <a:lnTo>
                      <a:pt x="87" y="226"/>
                    </a:lnTo>
                    <a:lnTo>
                      <a:pt x="89" y="226"/>
                    </a:lnTo>
                    <a:lnTo>
                      <a:pt x="91" y="226"/>
                    </a:lnTo>
                    <a:lnTo>
                      <a:pt x="93" y="228"/>
                    </a:lnTo>
                    <a:lnTo>
                      <a:pt x="93" y="234"/>
                    </a:lnTo>
                    <a:lnTo>
                      <a:pt x="95" y="237"/>
                    </a:lnTo>
                    <a:lnTo>
                      <a:pt x="98" y="237"/>
                    </a:lnTo>
                    <a:lnTo>
                      <a:pt x="100" y="237"/>
                    </a:lnTo>
                    <a:lnTo>
                      <a:pt x="104" y="237"/>
                    </a:lnTo>
                    <a:lnTo>
                      <a:pt x="105" y="239"/>
                    </a:lnTo>
                    <a:lnTo>
                      <a:pt x="109" y="239"/>
                    </a:lnTo>
                    <a:lnTo>
                      <a:pt x="111" y="237"/>
                    </a:lnTo>
                    <a:lnTo>
                      <a:pt x="111" y="237"/>
                    </a:lnTo>
                    <a:lnTo>
                      <a:pt x="112" y="235"/>
                    </a:lnTo>
                    <a:lnTo>
                      <a:pt x="112" y="235"/>
                    </a:lnTo>
                    <a:lnTo>
                      <a:pt x="114" y="234"/>
                    </a:lnTo>
                    <a:lnTo>
                      <a:pt x="120" y="235"/>
                    </a:lnTo>
                    <a:lnTo>
                      <a:pt x="121" y="235"/>
                    </a:lnTo>
                    <a:lnTo>
                      <a:pt x="123" y="237"/>
                    </a:lnTo>
                    <a:lnTo>
                      <a:pt x="125" y="235"/>
                    </a:lnTo>
                    <a:lnTo>
                      <a:pt x="127" y="234"/>
                    </a:lnTo>
                    <a:lnTo>
                      <a:pt x="130" y="235"/>
                    </a:lnTo>
                    <a:lnTo>
                      <a:pt x="139" y="239"/>
                    </a:lnTo>
                    <a:lnTo>
                      <a:pt x="143" y="242"/>
                    </a:lnTo>
                    <a:lnTo>
                      <a:pt x="143" y="244"/>
                    </a:lnTo>
                    <a:lnTo>
                      <a:pt x="134" y="255"/>
                    </a:lnTo>
                    <a:lnTo>
                      <a:pt x="134" y="259"/>
                    </a:lnTo>
                    <a:lnTo>
                      <a:pt x="134" y="259"/>
                    </a:lnTo>
                    <a:lnTo>
                      <a:pt x="136" y="260"/>
                    </a:lnTo>
                    <a:lnTo>
                      <a:pt x="137" y="259"/>
                    </a:lnTo>
                    <a:lnTo>
                      <a:pt x="139" y="260"/>
                    </a:lnTo>
                    <a:lnTo>
                      <a:pt x="143" y="264"/>
                    </a:lnTo>
                    <a:lnTo>
                      <a:pt x="145" y="264"/>
                    </a:lnTo>
                    <a:lnTo>
                      <a:pt x="145" y="262"/>
                    </a:lnTo>
                    <a:lnTo>
                      <a:pt x="146" y="260"/>
                    </a:lnTo>
                    <a:lnTo>
                      <a:pt x="146" y="253"/>
                    </a:lnTo>
                    <a:lnTo>
                      <a:pt x="146" y="253"/>
                    </a:lnTo>
                    <a:lnTo>
                      <a:pt x="150" y="242"/>
                    </a:lnTo>
                    <a:lnTo>
                      <a:pt x="150" y="241"/>
                    </a:lnTo>
                    <a:lnTo>
                      <a:pt x="154" y="219"/>
                    </a:lnTo>
                    <a:lnTo>
                      <a:pt x="152" y="210"/>
                    </a:lnTo>
                    <a:lnTo>
                      <a:pt x="143" y="201"/>
                    </a:lnTo>
                    <a:lnTo>
                      <a:pt x="143" y="191"/>
                    </a:lnTo>
                    <a:lnTo>
                      <a:pt x="152" y="187"/>
                    </a:lnTo>
                    <a:lnTo>
                      <a:pt x="155" y="189"/>
                    </a:lnTo>
                    <a:lnTo>
                      <a:pt x="155" y="189"/>
                    </a:lnTo>
                    <a:lnTo>
                      <a:pt x="155" y="189"/>
                    </a:lnTo>
                    <a:lnTo>
                      <a:pt x="157" y="189"/>
                    </a:lnTo>
                    <a:lnTo>
                      <a:pt x="157" y="189"/>
                    </a:lnTo>
                    <a:lnTo>
                      <a:pt x="157" y="184"/>
                    </a:lnTo>
                    <a:lnTo>
                      <a:pt x="155" y="182"/>
                    </a:lnTo>
                    <a:lnTo>
                      <a:pt x="152" y="182"/>
                    </a:lnTo>
                    <a:lnTo>
                      <a:pt x="152" y="182"/>
                    </a:lnTo>
                    <a:lnTo>
                      <a:pt x="148" y="182"/>
                    </a:lnTo>
                    <a:lnTo>
                      <a:pt x="148" y="182"/>
                    </a:lnTo>
                    <a:lnTo>
                      <a:pt x="146" y="180"/>
                    </a:lnTo>
                    <a:lnTo>
                      <a:pt x="146" y="180"/>
                    </a:lnTo>
                    <a:lnTo>
                      <a:pt x="146" y="180"/>
                    </a:lnTo>
                    <a:lnTo>
                      <a:pt x="146" y="171"/>
                    </a:lnTo>
                    <a:lnTo>
                      <a:pt x="146" y="171"/>
                    </a:lnTo>
                    <a:lnTo>
                      <a:pt x="171" y="171"/>
                    </a:lnTo>
                    <a:lnTo>
                      <a:pt x="171" y="169"/>
                    </a:lnTo>
                    <a:lnTo>
                      <a:pt x="171" y="167"/>
                    </a:lnTo>
                    <a:lnTo>
                      <a:pt x="173" y="167"/>
                    </a:lnTo>
                    <a:lnTo>
                      <a:pt x="173" y="167"/>
                    </a:lnTo>
                    <a:lnTo>
                      <a:pt x="175" y="167"/>
                    </a:lnTo>
                    <a:lnTo>
                      <a:pt x="177" y="169"/>
                    </a:lnTo>
                    <a:lnTo>
                      <a:pt x="177" y="169"/>
                    </a:lnTo>
                    <a:lnTo>
                      <a:pt x="182" y="166"/>
                    </a:lnTo>
                    <a:lnTo>
                      <a:pt x="186" y="166"/>
                    </a:lnTo>
                    <a:lnTo>
                      <a:pt x="187" y="167"/>
                    </a:lnTo>
                    <a:lnTo>
                      <a:pt x="189" y="171"/>
                    </a:lnTo>
                    <a:lnTo>
                      <a:pt x="191" y="180"/>
                    </a:lnTo>
                    <a:lnTo>
                      <a:pt x="195" y="178"/>
                    </a:lnTo>
                    <a:lnTo>
                      <a:pt x="195" y="178"/>
                    </a:lnTo>
                    <a:lnTo>
                      <a:pt x="186" y="159"/>
                    </a:lnTo>
                    <a:lnTo>
                      <a:pt x="180" y="153"/>
                    </a:lnTo>
                    <a:lnTo>
                      <a:pt x="180" y="153"/>
                    </a:lnTo>
                    <a:lnTo>
                      <a:pt x="186" y="148"/>
                    </a:lnTo>
                    <a:lnTo>
                      <a:pt x="186" y="148"/>
                    </a:lnTo>
                    <a:lnTo>
                      <a:pt x="187" y="146"/>
                    </a:lnTo>
                    <a:lnTo>
                      <a:pt x="187" y="146"/>
                    </a:lnTo>
                    <a:lnTo>
                      <a:pt x="187" y="144"/>
                    </a:lnTo>
                    <a:lnTo>
                      <a:pt x="187" y="142"/>
                    </a:lnTo>
                    <a:lnTo>
                      <a:pt x="187" y="141"/>
                    </a:lnTo>
                    <a:lnTo>
                      <a:pt x="186" y="139"/>
                    </a:lnTo>
                    <a:lnTo>
                      <a:pt x="184" y="137"/>
                    </a:lnTo>
                    <a:lnTo>
                      <a:pt x="180" y="135"/>
                    </a:lnTo>
                    <a:lnTo>
                      <a:pt x="180" y="134"/>
                    </a:lnTo>
                    <a:lnTo>
                      <a:pt x="180" y="126"/>
                    </a:lnTo>
                    <a:lnTo>
                      <a:pt x="179" y="125"/>
                    </a:lnTo>
                    <a:lnTo>
                      <a:pt x="179" y="121"/>
                    </a:lnTo>
                    <a:lnTo>
                      <a:pt x="179" y="119"/>
                    </a:lnTo>
                    <a:lnTo>
                      <a:pt x="180" y="116"/>
                    </a:lnTo>
                    <a:lnTo>
                      <a:pt x="180" y="114"/>
                    </a:lnTo>
                    <a:lnTo>
                      <a:pt x="182" y="110"/>
                    </a:lnTo>
                    <a:lnTo>
                      <a:pt x="182" y="107"/>
                    </a:lnTo>
                    <a:lnTo>
                      <a:pt x="184" y="105"/>
                    </a:lnTo>
                    <a:lnTo>
                      <a:pt x="186" y="103"/>
                    </a:lnTo>
                    <a:lnTo>
                      <a:pt x="186" y="101"/>
                    </a:lnTo>
                    <a:lnTo>
                      <a:pt x="184" y="100"/>
                    </a:lnTo>
                    <a:lnTo>
                      <a:pt x="184" y="98"/>
                    </a:lnTo>
                    <a:lnTo>
                      <a:pt x="182" y="98"/>
                    </a:lnTo>
                    <a:lnTo>
                      <a:pt x="171" y="101"/>
                    </a:lnTo>
                    <a:lnTo>
                      <a:pt x="166" y="101"/>
                    </a:lnTo>
                    <a:lnTo>
                      <a:pt x="162" y="100"/>
                    </a:lnTo>
                    <a:lnTo>
                      <a:pt x="159" y="100"/>
                    </a:lnTo>
                    <a:lnTo>
                      <a:pt x="159" y="101"/>
                    </a:lnTo>
                    <a:lnTo>
                      <a:pt x="154" y="101"/>
                    </a:lnTo>
                    <a:lnTo>
                      <a:pt x="154" y="100"/>
                    </a:lnTo>
                    <a:lnTo>
                      <a:pt x="154" y="100"/>
                    </a:lnTo>
                    <a:lnTo>
                      <a:pt x="145" y="89"/>
                    </a:lnTo>
                    <a:lnTo>
                      <a:pt x="145" y="87"/>
                    </a:lnTo>
                    <a:lnTo>
                      <a:pt x="136" y="84"/>
                    </a:lnTo>
                    <a:lnTo>
                      <a:pt x="121" y="87"/>
                    </a:lnTo>
                    <a:lnTo>
                      <a:pt x="112" y="84"/>
                    </a:lnTo>
                    <a:lnTo>
                      <a:pt x="111" y="82"/>
                    </a:lnTo>
                    <a:lnTo>
                      <a:pt x="111" y="82"/>
                    </a:lnTo>
                    <a:lnTo>
                      <a:pt x="107" y="80"/>
                    </a:lnTo>
                    <a:lnTo>
                      <a:pt x="107" y="78"/>
                    </a:lnTo>
                    <a:lnTo>
                      <a:pt x="105" y="67"/>
                    </a:lnTo>
                    <a:lnTo>
                      <a:pt x="105" y="66"/>
                    </a:lnTo>
                    <a:lnTo>
                      <a:pt x="104" y="64"/>
                    </a:lnTo>
                    <a:lnTo>
                      <a:pt x="104" y="64"/>
                    </a:lnTo>
                    <a:lnTo>
                      <a:pt x="102" y="60"/>
                    </a:lnTo>
                    <a:lnTo>
                      <a:pt x="98" y="51"/>
                    </a:lnTo>
                    <a:lnTo>
                      <a:pt x="98" y="51"/>
                    </a:lnTo>
                    <a:lnTo>
                      <a:pt x="91" y="51"/>
                    </a:lnTo>
                    <a:lnTo>
                      <a:pt x="98" y="30"/>
                    </a:lnTo>
                    <a:lnTo>
                      <a:pt x="114" y="10"/>
                    </a:lnTo>
                    <a:lnTo>
                      <a:pt x="118" y="9"/>
                    </a:lnTo>
                    <a:lnTo>
                      <a:pt x="123" y="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39" name="Freeform 3281">
                <a:extLst>
                  <a:ext uri="{FF2B5EF4-FFF2-40B4-BE49-F238E27FC236}">
                    <a16:creationId xmlns:a16="http://schemas.microsoft.com/office/drawing/2014/main" id="{71C7CE01-EADD-0447-8712-F5A35EFE5F9B}"/>
                  </a:ext>
                </a:extLst>
              </p:cNvPr>
              <p:cNvSpPr>
                <a:spLocks/>
              </p:cNvSpPr>
              <p:nvPr/>
            </p:nvSpPr>
            <p:spPr bwMode="auto">
              <a:xfrm>
                <a:off x="1582" y="2866"/>
                <a:ext cx="191" cy="222"/>
              </a:xfrm>
              <a:custGeom>
                <a:avLst/>
                <a:gdLst>
                  <a:gd name="T0" fmla="*/ 0 w 191"/>
                  <a:gd name="T1" fmla="*/ 20 h 222"/>
                  <a:gd name="T2" fmla="*/ 7 w 191"/>
                  <a:gd name="T3" fmla="*/ 22 h 222"/>
                  <a:gd name="T4" fmla="*/ 34 w 191"/>
                  <a:gd name="T5" fmla="*/ 16 h 222"/>
                  <a:gd name="T6" fmla="*/ 66 w 191"/>
                  <a:gd name="T7" fmla="*/ 0 h 222"/>
                  <a:gd name="T8" fmla="*/ 70 w 191"/>
                  <a:gd name="T9" fmla="*/ 4 h 222"/>
                  <a:gd name="T10" fmla="*/ 68 w 191"/>
                  <a:gd name="T11" fmla="*/ 25 h 222"/>
                  <a:gd name="T12" fmla="*/ 70 w 191"/>
                  <a:gd name="T13" fmla="*/ 34 h 222"/>
                  <a:gd name="T14" fmla="*/ 82 w 191"/>
                  <a:gd name="T15" fmla="*/ 45 h 222"/>
                  <a:gd name="T16" fmla="*/ 102 w 191"/>
                  <a:gd name="T17" fmla="*/ 50 h 222"/>
                  <a:gd name="T18" fmla="*/ 105 w 191"/>
                  <a:gd name="T19" fmla="*/ 54 h 222"/>
                  <a:gd name="T20" fmla="*/ 125 w 191"/>
                  <a:gd name="T21" fmla="*/ 63 h 222"/>
                  <a:gd name="T22" fmla="*/ 143 w 191"/>
                  <a:gd name="T23" fmla="*/ 68 h 222"/>
                  <a:gd name="T24" fmla="*/ 146 w 191"/>
                  <a:gd name="T25" fmla="*/ 79 h 222"/>
                  <a:gd name="T26" fmla="*/ 148 w 191"/>
                  <a:gd name="T27" fmla="*/ 90 h 222"/>
                  <a:gd name="T28" fmla="*/ 146 w 191"/>
                  <a:gd name="T29" fmla="*/ 93 h 222"/>
                  <a:gd name="T30" fmla="*/ 178 w 191"/>
                  <a:gd name="T31" fmla="*/ 109 h 222"/>
                  <a:gd name="T32" fmla="*/ 180 w 191"/>
                  <a:gd name="T33" fmla="*/ 111 h 222"/>
                  <a:gd name="T34" fmla="*/ 178 w 191"/>
                  <a:gd name="T35" fmla="*/ 118 h 222"/>
                  <a:gd name="T36" fmla="*/ 186 w 191"/>
                  <a:gd name="T37" fmla="*/ 127 h 222"/>
                  <a:gd name="T38" fmla="*/ 191 w 191"/>
                  <a:gd name="T39" fmla="*/ 138 h 222"/>
                  <a:gd name="T40" fmla="*/ 187 w 191"/>
                  <a:gd name="T41" fmla="*/ 163 h 222"/>
                  <a:gd name="T42" fmla="*/ 187 w 191"/>
                  <a:gd name="T43" fmla="*/ 168 h 222"/>
                  <a:gd name="T44" fmla="*/ 187 w 191"/>
                  <a:gd name="T45" fmla="*/ 172 h 222"/>
                  <a:gd name="T46" fmla="*/ 186 w 191"/>
                  <a:gd name="T47" fmla="*/ 174 h 222"/>
                  <a:gd name="T48" fmla="*/ 157 w 191"/>
                  <a:gd name="T49" fmla="*/ 159 h 222"/>
                  <a:gd name="T50" fmla="*/ 123 w 191"/>
                  <a:gd name="T51" fmla="*/ 174 h 222"/>
                  <a:gd name="T52" fmla="*/ 116 w 191"/>
                  <a:gd name="T53" fmla="*/ 195 h 222"/>
                  <a:gd name="T54" fmla="*/ 109 w 191"/>
                  <a:gd name="T55" fmla="*/ 209 h 222"/>
                  <a:gd name="T56" fmla="*/ 89 w 191"/>
                  <a:gd name="T57" fmla="*/ 206 h 222"/>
                  <a:gd name="T58" fmla="*/ 84 w 191"/>
                  <a:gd name="T59" fmla="*/ 216 h 222"/>
                  <a:gd name="T60" fmla="*/ 82 w 191"/>
                  <a:gd name="T61" fmla="*/ 213 h 222"/>
                  <a:gd name="T62" fmla="*/ 79 w 191"/>
                  <a:gd name="T63" fmla="*/ 211 h 222"/>
                  <a:gd name="T64" fmla="*/ 61 w 191"/>
                  <a:gd name="T65" fmla="*/ 208 h 222"/>
                  <a:gd name="T66" fmla="*/ 55 w 191"/>
                  <a:gd name="T67" fmla="*/ 202 h 222"/>
                  <a:gd name="T68" fmla="*/ 43 w 191"/>
                  <a:gd name="T69" fmla="*/ 216 h 222"/>
                  <a:gd name="T70" fmla="*/ 39 w 191"/>
                  <a:gd name="T71" fmla="*/ 220 h 222"/>
                  <a:gd name="T72" fmla="*/ 36 w 191"/>
                  <a:gd name="T73" fmla="*/ 220 h 222"/>
                  <a:gd name="T74" fmla="*/ 29 w 191"/>
                  <a:gd name="T75" fmla="*/ 222 h 222"/>
                  <a:gd name="T76" fmla="*/ 23 w 191"/>
                  <a:gd name="T77" fmla="*/ 197 h 222"/>
                  <a:gd name="T78" fmla="*/ 21 w 191"/>
                  <a:gd name="T79" fmla="*/ 186 h 222"/>
                  <a:gd name="T80" fmla="*/ 16 w 191"/>
                  <a:gd name="T81" fmla="*/ 183 h 222"/>
                  <a:gd name="T82" fmla="*/ 14 w 191"/>
                  <a:gd name="T83" fmla="*/ 177 h 222"/>
                  <a:gd name="T84" fmla="*/ 14 w 191"/>
                  <a:gd name="T85" fmla="*/ 170 h 222"/>
                  <a:gd name="T86" fmla="*/ 16 w 191"/>
                  <a:gd name="T87" fmla="*/ 168 h 222"/>
                  <a:gd name="T88" fmla="*/ 16 w 191"/>
                  <a:gd name="T89" fmla="*/ 166 h 222"/>
                  <a:gd name="T90" fmla="*/ 16 w 191"/>
                  <a:gd name="T91" fmla="*/ 163 h 222"/>
                  <a:gd name="T92" fmla="*/ 18 w 191"/>
                  <a:gd name="T93" fmla="*/ 159 h 222"/>
                  <a:gd name="T94" fmla="*/ 7 w 191"/>
                  <a:gd name="T95" fmla="*/ 138 h 222"/>
                  <a:gd name="T96" fmla="*/ 4 w 191"/>
                  <a:gd name="T97" fmla="*/ 134 h 222"/>
                  <a:gd name="T98" fmla="*/ 0 w 191"/>
                  <a:gd name="T99" fmla="*/ 131 h 222"/>
                  <a:gd name="T100" fmla="*/ 0 w 191"/>
                  <a:gd name="T101" fmla="*/ 129 h 222"/>
                  <a:gd name="T102" fmla="*/ 9 w 191"/>
                  <a:gd name="T103" fmla="*/ 113 h 222"/>
                  <a:gd name="T104" fmla="*/ 9 w 191"/>
                  <a:gd name="T105" fmla="*/ 109 h 222"/>
                  <a:gd name="T106" fmla="*/ 7 w 191"/>
                  <a:gd name="T107" fmla="*/ 108 h 222"/>
                  <a:gd name="T108" fmla="*/ 5 w 191"/>
                  <a:gd name="T109" fmla="*/ 106 h 222"/>
                  <a:gd name="T110" fmla="*/ 5 w 191"/>
                  <a:gd name="T111" fmla="*/ 93 h 222"/>
                  <a:gd name="T112" fmla="*/ 7 w 191"/>
                  <a:gd name="T113" fmla="*/ 91 h 222"/>
                  <a:gd name="T114" fmla="*/ 7 w 191"/>
                  <a:gd name="T115" fmla="*/ 88 h 222"/>
                  <a:gd name="T116" fmla="*/ 4 w 191"/>
                  <a:gd name="T117" fmla="*/ 83 h 222"/>
                  <a:gd name="T118" fmla="*/ 9 w 191"/>
                  <a:gd name="T119" fmla="*/ 79 h 222"/>
                  <a:gd name="T120" fmla="*/ 9 w 191"/>
                  <a:gd name="T121" fmla="*/ 52 h 222"/>
                  <a:gd name="T122" fmla="*/ 14 w 191"/>
                  <a:gd name="T123" fmla="*/ 47 h 222"/>
                  <a:gd name="T124" fmla="*/ 0 w 191"/>
                  <a:gd name="T125" fmla="*/ 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 h="222">
                    <a:moveTo>
                      <a:pt x="0" y="22"/>
                    </a:moveTo>
                    <a:lnTo>
                      <a:pt x="0" y="20"/>
                    </a:lnTo>
                    <a:lnTo>
                      <a:pt x="2" y="20"/>
                    </a:lnTo>
                    <a:lnTo>
                      <a:pt x="7" y="22"/>
                    </a:lnTo>
                    <a:lnTo>
                      <a:pt x="20" y="24"/>
                    </a:lnTo>
                    <a:lnTo>
                      <a:pt x="34" y="16"/>
                    </a:lnTo>
                    <a:lnTo>
                      <a:pt x="46" y="4"/>
                    </a:lnTo>
                    <a:lnTo>
                      <a:pt x="66" y="0"/>
                    </a:lnTo>
                    <a:lnTo>
                      <a:pt x="68" y="2"/>
                    </a:lnTo>
                    <a:lnTo>
                      <a:pt x="70" y="4"/>
                    </a:lnTo>
                    <a:lnTo>
                      <a:pt x="70" y="22"/>
                    </a:lnTo>
                    <a:lnTo>
                      <a:pt x="68" y="25"/>
                    </a:lnTo>
                    <a:lnTo>
                      <a:pt x="68" y="27"/>
                    </a:lnTo>
                    <a:lnTo>
                      <a:pt x="70" y="34"/>
                    </a:lnTo>
                    <a:lnTo>
                      <a:pt x="73" y="40"/>
                    </a:lnTo>
                    <a:lnTo>
                      <a:pt x="82" y="45"/>
                    </a:lnTo>
                    <a:lnTo>
                      <a:pt x="102" y="49"/>
                    </a:lnTo>
                    <a:lnTo>
                      <a:pt x="102" y="50"/>
                    </a:lnTo>
                    <a:lnTo>
                      <a:pt x="104" y="50"/>
                    </a:lnTo>
                    <a:lnTo>
                      <a:pt x="105" y="54"/>
                    </a:lnTo>
                    <a:lnTo>
                      <a:pt x="120" y="58"/>
                    </a:lnTo>
                    <a:lnTo>
                      <a:pt x="125" y="63"/>
                    </a:lnTo>
                    <a:lnTo>
                      <a:pt x="136" y="63"/>
                    </a:lnTo>
                    <a:lnTo>
                      <a:pt x="143" y="68"/>
                    </a:lnTo>
                    <a:lnTo>
                      <a:pt x="146" y="75"/>
                    </a:lnTo>
                    <a:lnTo>
                      <a:pt x="146" y="79"/>
                    </a:lnTo>
                    <a:lnTo>
                      <a:pt x="150" y="83"/>
                    </a:lnTo>
                    <a:lnTo>
                      <a:pt x="148" y="90"/>
                    </a:lnTo>
                    <a:lnTo>
                      <a:pt x="146" y="91"/>
                    </a:lnTo>
                    <a:lnTo>
                      <a:pt x="146" y="93"/>
                    </a:lnTo>
                    <a:lnTo>
                      <a:pt x="152" y="108"/>
                    </a:lnTo>
                    <a:lnTo>
                      <a:pt x="178" y="109"/>
                    </a:lnTo>
                    <a:lnTo>
                      <a:pt x="178" y="109"/>
                    </a:lnTo>
                    <a:lnTo>
                      <a:pt x="180" y="111"/>
                    </a:lnTo>
                    <a:lnTo>
                      <a:pt x="180" y="113"/>
                    </a:lnTo>
                    <a:lnTo>
                      <a:pt x="178" y="118"/>
                    </a:lnTo>
                    <a:lnTo>
                      <a:pt x="180" y="125"/>
                    </a:lnTo>
                    <a:lnTo>
                      <a:pt x="186" y="127"/>
                    </a:lnTo>
                    <a:lnTo>
                      <a:pt x="186" y="127"/>
                    </a:lnTo>
                    <a:lnTo>
                      <a:pt x="191" y="138"/>
                    </a:lnTo>
                    <a:lnTo>
                      <a:pt x="191" y="158"/>
                    </a:lnTo>
                    <a:lnTo>
                      <a:pt x="187" y="163"/>
                    </a:lnTo>
                    <a:lnTo>
                      <a:pt x="187" y="166"/>
                    </a:lnTo>
                    <a:lnTo>
                      <a:pt x="187" y="168"/>
                    </a:lnTo>
                    <a:lnTo>
                      <a:pt x="187" y="172"/>
                    </a:lnTo>
                    <a:lnTo>
                      <a:pt x="187" y="172"/>
                    </a:lnTo>
                    <a:lnTo>
                      <a:pt x="186" y="174"/>
                    </a:lnTo>
                    <a:lnTo>
                      <a:pt x="186" y="174"/>
                    </a:lnTo>
                    <a:lnTo>
                      <a:pt x="173" y="159"/>
                    </a:lnTo>
                    <a:lnTo>
                      <a:pt x="157" y="159"/>
                    </a:lnTo>
                    <a:lnTo>
                      <a:pt x="125" y="168"/>
                    </a:lnTo>
                    <a:lnTo>
                      <a:pt x="123" y="174"/>
                    </a:lnTo>
                    <a:lnTo>
                      <a:pt x="116" y="184"/>
                    </a:lnTo>
                    <a:lnTo>
                      <a:pt x="116" y="195"/>
                    </a:lnTo>
                    <a:lnTo>
                      <a:pt x="111" y="211"/>
                    </a:lnTo>
                    <a:lnTo>
                      <a:pt x="109" y="209"/>
                    </a:lnTo>
                    <a:lnTo>
                      <a:pt x="105" y="208"/>
                    </a:lnTo>
                    <a:lnTo>
                      <a:pt x="89" y="206"/>
                    </a:lnTo>
                    <a:lnTo>
                      <a:pt x="86" y="216"/>
                    </a:lnTo>
                    <a:lnTo>
                      <a:pt x="84" y="216"/>
                    </a:lnTo>
                    <a:lnTo>
                      <a:pt x="82" y="215"/>
                    </a:lnTo>
                    <a:lnTo>
                      <a:pt x="82" y="213"/>
                    </a:lnTo>
                    <a:lnTo>
                      <a:pt x="80" y="213"/>
                    </a:lnTo>
                    <a:lnTo>
                      <a:pt x="79" y="211"/>
                    </a:lnTo>
                    <a:lnTo>
                      <a:pt x="79" y="209"/>
                    </a:lnTo>
                    <a:lnTo>
                      <a:pt x="61" y="208"/>
                    </a:lnTo>
                    <a:lnTo>
                      <a:pt x="57" y="202"/>
                    </a:lnTo>
                    <a:lnTo>
                      <a:pt x="55" y="202"/>
                    </a:lnTo>
                    <a:lnTo>
                      <a:pt x="43" y="215"/>
                    </a:lnTo>
                    <a:lnTo>
                      <a:pt x="43" y="216"/>
                    </a:lnTo>
                    <a:lnTo>
                      <a:pt x="41" y="218"/>
                    </a:lnTo>
                    <a:lnTo>
                      <a:pt x="39" y="220"/>
                    </a:lnTo>
                    <a:lnTo>
                      <a:pt x="39" y="220"/>
                    </a:lnTo>
                    <a:lnTo>
                      <a:pt x="36" y="220"/>
                    </a:lnTo>
                    <a:lnTo>
                      <a:pt x="34" y="222"/>
                    </a:lnTo>
                    <a:lnTo>
                      <a:pt x="29" y="222"/>
                    </a:lnTo>
                    <a:lnTo>
                      <a:pt x="27" y="220"/>
                    </a:lnTo>
                    <a:lnTo>
                      <a:pt x="23" y="197"/>
                    </a:lnTo>
                    <a:lnTo>
                      <a:pt x="21" y="193"/>
                    </a:lnTo>
                    <a:lnTo>
                      <a:pt x="21" y="186"/>
                    </a:lnTo>
                    <a:lnTo>
                      <a:pt x="18" y="184"/>
                    </a:lnTo>
                    <a:lnTo>
                      <a:pt x="16" y="183"/>
                    </a:lnTo>
                    <a:lnTo>
                      <a:pt x="16" y="177"/>
                    </a:lnTo>
                    <a:lnTo>
                      <a:pt x="14" y="177"/>
                    </a:lnTo>
                    <a:lnTo>
                      <a:pt x="12" y="175"/>
                    </a:lnTo>
                    <a:lnTo>
                      <a:pt x="14" y="170"/>
                    </a:lnTo>
                    <a:lnTo>
                      <a:pt x="14" y="170"/>
                    </a:lnTo>
                    <a:lnTo>
                      <a:pt x="16" y="168"/>
                    </a:lnTo>
                    <a:lnTo>
                      <a:pt x="16" y="168"/>
                    </a:lnTo>
                    <a:lnTo>
                      <a:pt x="16" y="166"/>
                    </a:lnTo>
                    <a:lnTo>
                      <a:pt x="16" y="166"/>
                    </a:lnTo>
                    <a:lnTo>
                      <a:pt x="16" y="163"/>
                    </a:lnTo>
                    <a:lnTo>
                      <a:pt x="18" y="163"/>
                    </a:lnTo>
                    <a:lnTo>
                      <a:pt x="18" y="159"/>
                    </a:lnTo>
                    <a:lnTo>
                      <a:pt x="9" y="152"/>
                    </a:lnTo>
                    <a:lnTo>
                      <a:pt x="7" y="138"/>
                    </a:lnTo>
                    <a:lnTo>
                      <a:pt x="5" y="136"/>
                    </a:lnTo>
                    <a:lnTo>
                      <a:pt x="4" y="134"/>
                    </a:lnTo>
                    <a:lnTo>
                      <a:pt x="2" y="131"/>
                    </a:lnTo>
                    <a:lnTo>
                      <a:pt x="0" y="131"/>
                    </a:lnTo>
                    <a:lnTo>
                      <a:pt x="0" y="129"/>
                    </a:lnTo>
                    <a:lnTo>
                      <a:pt x="0" y="129"/>
                    </a:lnTo>
                    <a:lnTo>
                      <a:pt x="0" y="127"/>
                    </a:lnTo>
                    <a:lnTo>
                      <a:pt x="9" y="113"/>
                    </a:lnTo>
                    <a:lnTo>
                      <a:pt x="9" y="109"/>
                    </a:lnTo>
                    <a:lnTo>
                      <a:pt x="9" y="109"/>
                    </a:lnTo>
                    <a:lnTo>
                      <a:pt x="7" y="108"/>
                    </a:lnTo>
                    <a:lnTo>
                      <a:pt x="7" y="108"/>
                    </a:lnTo>
                    <a:lnTo>
                      <a:pt x="5" y="106"/>
                    </a:lnTo>
                    <a:lnTo>
                      <a:pt x="5" y="106"/>
                    </a:lnTo>
                    <a:lnTo>
                      <a:pt x="4" y="97"/>
                    </a:lnTo>
                    <a:lnTo>
                      <a:pt x="5" y="93"/>
                    </a:lnTo>
                    <a:lnTo>
                      <a:pt x="7" y="93"/>
                    </a:lnTo>
                    <a:lnTo>
                      <a:pt x="7" y="91"/>
                    </a:lnTo>
                    <a:lnTo>
                      <a:pt x="7" y="90"/>
                    </a:lnTo>
                    <a:lnTo>
                      <a:pt x="7" y="88"/>
                    </a:lnTo>
                    <a:lnTo>
                      <a:pt x="4" y="84"/>
                    </a:lnTo>
                    <a:lnTo>
                      <a:pt x="4" y="83"/>
                    </a:lnTo>
                    <a:lnTo>
                      <a:pt x="5" y="81"/>
                    </a:lnTo>
                    <a:lnTo>
                      <a:pt x="9" y="79"/>
                    </a:lnTo>
                    <a:lnTo>
                      <a:pt x="9" y="79"/>
                    </a:lnTo>
                    <a:lnTo>
                      <a:pt x="9" y="52"/>
                    </a:lnTo>
                    <a:lnTo>
                      <a:pt x="11" y="49"/>
                    </a:lnTo>
                    <a:lnTo>
                      <a:pt x="14" y="47"/>
                    </a:lnTo>
                    <a:lnTo>
                      <a:pt x="14" y="45"/>
                    </a:lnTo>
                    <a:lnTo>
                      <a:pt x="0" y="2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0" name="Freeform 3282">
                <a:extLst>
                  <a:ext uri="{FF2B5EF4-FFF2-40B4-BE49-F238E27FC236}">
                    <a16:creationId xmlns:a16="http://schemas.microsoft.com/office/drawing/2014/main" id="{4B0F9A39-49D5-A949-991F-28E4A9D616AC}"/>
                  </a:ext>
                </a:extLst>
              </p:cNvPr>
              <p:cNvSpPr>
                <a:spLocks/>
              </p:cNvSpPr>
              <p:nvPr/>
            </p:nvSpPr>
            <p:spPr bwMode="auto">
              <a:xfrm>
                <a:off x="1582" y="2866"/>
                <a:ext cx="191" cy="222"/>
              </a:xfrm>
              <a:custGeom>
                <a:avLst/>
                <a:gdLst>
                  <a:gd name="T0" fmla="*/ 0 w 191"/>
                  <a:gd name="T1" fmla="*/ 20 h 222"/>
                  <a:gd name="T2" fmla="*/ 7 w 191"/>
                  <a:gd name="T3" fmla="*/ 22 h 222"/>
                  <a:gd name="T4" fmla="*/ 34 w 191"/>
                  <a:gd name="T5" fmla="*/ 16 h 222"/>
                  <a:gd name="T6" fmla="*/ 66 w 191"/>
                  <a:gd name="T7" fmla="*/ 0 h 222"/>
                  <a:gd name="T8" fmla="*/ 70 w 191"/>
                  <a:gd name="T9" fmla="*/ 4 h 222"/>
                  <a:gd name="T10" fmla="*/ 68 w 191"/>
                  <a:gd name="T11" fmla="*/ 25 h 222"/>
                  <a:gd name="T12" fmla="*/ 70 w 191"/>
                  <a:gd name="T13" fmla="*/ 34 h 222"/>
                  <a:gd name="T14" fmla="*/ 82 w 191"/>
                  <a:gd name="T15" fmla="*/ 45 h 222"/>
                  <a:gd name="T16" fmla="*/ 102 w 191"/>
                  <a:gd name="T17" fmla="*/ 50 h 222"/>
                  <a:gd name="T18" fmla="*/ 105 w 191"/>
                  <a:gd name="T19" fmla="*/ 54 h 222"/>
                  <a:gd name="T20" fmla="*/ 125 w 191"/>
                  <a:gd name="T21" fmla="*/ 63 h 222"/>
                  <a:gd name="T22" fmla="*/ 143 w 191"/>
                  <a:gd name="T23" fmla="*/ 68 h 222"/>
                  <a:gd name="T24" fmla="*/ 146 w 191"/>
                  <a:gd name="T25" fmla="*/ 79 h 222"/>
                  <a:gd name="T26" fmla="*/ 148 w 191"/>
                  <a:gd name="T27" fmla="*/ 90 h 222"/>
                  <a:gd name="T28" fmla="*/ 146 w 191"/>
                  <a:gd name="T29" fmla="*/ 93 h 222"/>
                  <a:gd name="T30" fmla="*/ 178 w 191"/>
                  <a:gd name="T31" fmla="*/ 109 h 222"/>
                  <a:gd name="T32" fmla="*/ 180 w 191"/>
                  <a:gd name="T33" fmla="*/ 111 h 222"/>
                  <a:gd name="T34" fmla="*/ 178 w 191"/>
                  <a:gd name="T35" fmla="*/ 118 h 222"/>
                  <a:gd name="T36" fmla="*/ 186 w 191"/>
                  <a:gd name="T37" fmla="*/ 127 h 222"/>
                  <a:gd name="T38" fmla="*/ 191 w 191"/>
                  <a:gd name="T39" fmla="*/ 138 h 222"/>
                  <a:gd name="T40" fmla="*/ 187 w 191"/>
                  <a:gd name="T41" fmla="*/ 163 h 222"/>
                  <a:gd name="T42" fmla="*/ 187 w 191"/>
                  <a:gd name="T43" fmla="*/ 168 h 222"/>
                  <a:gd name="T44" fmla="*/ 187 w 191"/>
                  <a:gd name="T45" fmla="*/ 172 h 222"/>
                  <a:gd name="T46" fmla="*/ 186 w 191"/>
                  <a:gd name="T47" fmla="*/ 174 h 222"/>
                  <a:gd name="T48" fmla="*/ 157 w 191"/>
                  <a:gd name="T49" fmla="*/ 159 h 222"/>
                  <a:gd name="T50" fmla="*/ 123 w 191"/>
                  <a:gd name="T51" fmla="*/ 174 h 222"/>
                  <a:gd name="T52" fmla="*/ 116 w 191"/>
                  <a:gd name="T53" fmla="*/ 195 h 222"/>
                  <a:gd name="T54" fmla="*/ 109 w 191"/>
                  <a:gd name="T55" fmla="*/ 209 h 222"/>
                  <a:gd name="T56" fmla="*/ 89 w 191"/>
                  <a:gd name="T57" fmla="*/ 206 h 222"/>
                  <a:gd name="T58" fmla="*/ 84 w 191"/>
                  <a:gd name="T59" fmla="*/ 216 h 222"/>
                  <a:gd name="T60" fmla="*/ 82 w 191"/>
                  <a:gd name="T61" fmla="*/ 213 h 222"/>
                  <a:gd name="T62" fmla="*/ 79 w 191"/>
                  <a:gd name="T63" fmla="*/ 211 h 222"/>
                  <a:gd name="T64" fmla="*/ 61 w 191"/>
                  <a:gd name="T65" fmla="*/ 208 h 222"/>
                  <a:gd name="T66" fmla="*/ 55 w 191"/>
                  <a:gd name="T67" fmla="*/ 202 h 222"/>
                  <a:gd name="T68" fmla="*/ 43 w 191"/>
                  <a:gd name="T69" fmla="*/ 216 h 222"/>
                  <a:gd name="T70" fmla="*/ 39 w 191"/>
                  <a:gd name="T71" fmla="*/ 220 h 222"/>
                  <a:gd name="T72" fmla="*/ 36 w 191"/>
                  <a:gd name="T73" fmla="*/ 220 h 222"/>
                  <a:gd name="T74" fmla="*/ 29 w 191"/>
                  <a:gd name="T75" fmla="*/ 222 h 222"/>
                  <a:gd name="T76" fmla="*/ 23 w 191"/>
                  <a:gd name="T77" fmla="*/ 197 h 222"/>
                  <a:gd name="T78" fmla="*/ 21 w 191"/>
                  <a:gd name="T79" fmla="*/ 186 h 222"/>
                  <a:gd name="T80" fmla="*/ 16 w 191"/>
                  <a:gd name="T81" fmla="*/ 183 h 222"/>
                  <a:gd name="T82" fmla="*/ 14 w 191"/>
                  <a:gd name="T83" fmla="*/ 177 h 222"/>
                  <a:gd name="T84" fmla="*/ 14 w 191"/>
                  <a:gd name="T85" fmla="*/ 170 h 222"/>
                  <a:gd name="T86" fmla="*/ 16 w 191"/>
                  <a:gd name="T87" fmla="*/ 168 h 222"/>
                  <a:gd name="T88" fmla="*/ 16 w 191"/>
                  <a:gd name="T89" fmla="*/ 166 h 222"/>
                  <a:gd name="T90" fmla="*/ 16 w 191"/>
                  <a:gd name="T91" fmla="*/ 163 h 222"/>
                  <a:gd name="T92" fmla="*/ 18 w 191"/>
                  <a:gd name="T93" fmla="*/ 159 h 222"/>
                  <a:gd name="T94" fmla="*/ 7 w 191"/>
                  <a:gd name="T95" fmla="*/ 138 h 222"/>
                  <a:gd name="T96" fmla="*/ 4 w 191"/>
                  <a:gd name="T97" fmla="*/ 134 h 222"/>
                  <a:gd name="T98" fmla="*/ 0 w 191"/>
                  <a:gd name="T99" fmla="*/ 131 h 222"/>
                  <a:gd name="T100" fmla="*/ 0 w 191"/>
                  <a:gd name="T101" fmla="*/ 129 h 222"/>
                  <a:gd name="T102" fmla="*/ 9 w 191"/>
                  <a:gd name="T103" fmla="*/ 113 h 222"/>
                  <a:gd name="T104" fmla="*/ 9 w 191"/>
                  <a:gd name="T105" fmla="*/ 109 h 222"/>
                  <a:gd name="T106" fmla="*/ 7 w 191"/>
                  <a:gd name="T107" fmla="*/ 108 h 222"/>
                  <a:gd name="T108" fmla="*/ 5 w 191"/>
                  <a:gd name="T109" fmla="*/ 106 h 222"/>
                  <a:gd name="T110" fmla="*/ 5 w 191"/>
                  <a:gd name="T111" fmla="*/ 93 h 222"/>
                  <a:gd name="T112" fmla="*/ 7 w 191"/>
                  <a:gd name="T113" fmla="*/ 91 h 222"/>
                  <a:gd name="T114" fmla="*/ 7 w 191"/>
                  <a:gd name="T115" fmla="*/ 88 h 222"/>
                  <a:gd name="T116" fmla="*/ 4 w 191"/>
                  <a:gd name="T117" fmla="*/ 83 h 222"/>
                  <a:gd name="T118" fmla="*/ 9 w 191"/>
                  <a:gd name="T119" fmla="*/ 79 h 222"/>
                  <a:gd name="T120" fmla="*/ 9 w 191"/>
                  <a:gd name="T121" fmla="*/ 52 h 222"/>
                  <a:gd name="T122" fmla="*/ 14 w 191"/>
                  <a:gd name="T123" fmla="*/ 47 h 222"/>
                  <a:gd name="T124" fmla="*/ 0 w 191"/>
                  <a:gd name="T125" fmla="*/ 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 h="222">
                    <a:moveTo>
                      <a:pt x="0" y="22"/>
                    </a:moveTo>
                    <a:lnTo>
                      <a:pt x="0" y="20"/>
                    </a:lnTo>
                    <a:lnTo>
                      <a:pt x="2" y="20"/>
                    </a:lnTo>
                    <a:lnTo>
                      <a:pt x="7" y="22"/>
                    </a:lnTo>
                    <a:lnTo>
                      <a:pt x="20" y="24"/>
                    </a:lnTo>
                    <a:lnTo>
                      <a:pt x="34" y="16"/>
                    </a:lnTo>
                    <a:lnTo>
                      <a:pt x="46" y="4"/>
                    </a:lnTo>
                    <a:lnTo>
                      <a:pt x="66" y="0"/>
                    </a:lnTo>
                    <a:lnTo>
                      <a:pt x="68" y="2"/>
                    </a:lnTo>
                    <a:lnTo>
                      <a:pt x="70" y="4"/>
                    </a:lnTo>
                    <a:lnTo>
                      <a:pt x="70" y="22"/>
                    </a:lnTo>
                    <a:lnTo>
                      <a:pt x="68" y="25"/>
                    </a:lnTo>
                    <a:lnTo>
                      <a:pt x="68" y="27"/>
                    </a:lnTo>
                    <a:lnTo>
                      <a:pt x="70" y="34"/>
                    </a:lnTo>
                    <a:lnTo>
                      <a:pt x="73" y="40"/>
                    </a:lnTo>
                    <a:lnTo>
                      <a:pt x="82" y="45"/>
                    </a:lnTo>
                    <a:lnTo>
                      <a:pt x="102" y="49"/>
                    </a:lnTo>
                    <a:lnTo>
                      <a:pt x="102" y="50"/>
                    </a:lnTo>
                    <a:lnTo>
                      <a:pt x="104" y="50"/>
                    </a:lnTo>
                    <a:lnTo>
                      <a:pt x="105" y="54"/>
                    </a:lnTo>
                    <a:lnTo>
                      <a:pt x="120" y="58"/>
                    </a:lnTo>
                    <a:lnTo>
                      <a:pt x="125" y="63"/>
                    </a:lnTo>
                    <a:lnTo>
                      <a:pt x="136" y="63"/>
                    </a:lnTo>
                    <a:lnTo>
                      <a:pt x="143" y="68"/>
                    </a:lnTo>
                    <a:lnTo>
                      <a:pt x="146" y="75"/>
                    </a:lnTo>
                    <a:lnTo>
                      <a:pt x="146" y="79"/>
                    </a:lnTo>
                    <a:lnTo>
                      <a:pt x="150" y="83"/>
                    </a:lnTo>
                    <a:lnTo>
                      <a:pt x="148" y="90"/>
                    </a:lnTo>
                    <a:lnTo>
                      <a:pt x="146" y="91"/>
                    </a:lnTo>
                    <a:lnTo>
                      <a:pt x="146" y="93"/>
                    </a:lnTo>
                    <a:lnTo>
                      <a:pt x="152" y="108"/>
                    </a:lnTo>
                    <a:lnTo>
                      <a:pt x="178" y="109"/>
                    </a:lnTo>
                    <a:lnTo>
                      <a:pt x="178" y="109"/>
                    </a:lnTo>
                    <a:lnTo>
                      <a:pt x="180" y="111"/>
                    </a:lnTo>
                    <a:lnTo>
                      <a:pt x="180" y="113"/>
                    </a:lnTo>
                    <a:lnTo>
                      <a:pt x="178" y="118"/>
                    </a:lnTo>
                    <a:lnTo>
                      <a:pt x="180" y="125"/>
                    </a:lnTo>
                    <a:lnTo>
                      <a:pt x="186" y="127"/>
                    </a:lnTo>
                    <a:lnTo>
                      <a:pt x="186" y="127"/>
                    </a:lnTo>
                    <a:lnTo>
                      <a:pt x="191" y="138"/>
                    </a:lnTo>
                    <a:lnTo>
                      <a:pt x="191" y="158"/>
                    </a:lnTo>
                    <a:lnTo>
                      <a:pt x="187" y="163"/>
                    </a:lnTo>
                    <a:lnTo>
                      <a:pt x="187" y="166"/>
                    </a:lnTo>
                    <a:lnTo>
                      <a:pt x="187" y="168"/>
                    </a:lnTo>
                    <a:lnTo>
                      <a:pt x="187" y="172"/>
                    </a:lnTo>
                    <a:lnTo>
                      <a:pt x="187" y="172"/>
                    </a:lnTo>
                    <a:lnTo>
                      <a:pt x="186" y="174"/>
                    </a:lnTo>
                    <a:lnTo>
                      <a:pt x="186" y="174"/>
                    </a:lnTo>
                    <a:lnTo>
                      <a:pt x="173" y="159"/>
                    </a:lnTo>
                    <a:lnTo>
                      <a:pt x="157" y="159"/>
                    </a:lnTo>
                    <a:lnTo>
                      <a:pt x="125" y="168"/>
                    </a:lnTo>
                    <a:lnTo>
                      <a:pt x="123" y="174"/>
                    </a:lnTo>
                    <a:lnTo>
                      <a:pt x="116" y="184"/>
                    </a:lnTo>
                    <a:lnTo>
                      <a:pt x="116" y="195"/>
                    </a:lnTo>
                    <a:lnTo>
                      <a:pt x="111" y="211"/>
                    </a:lnTo>
                    <a:lnTo>
                      <a:pt x="109" y="209"/>
                    </a:lnTo>
                    <a:lnTo>
                      <a:pt x="105" y="208"/>
                    </a:lnTo>
                    <a:lnTo>
                      <a:pt x="89" y="206"/>
                    </a:lnTo>
                    <a:lnTo>
                      <a:pt x="86" y="216"/>
                    </a:lnTo>
                    <a:lnTo>
                      <a:pt x="84" y="216"/>
                    </a:lnTo>
                    <a:lnTo>
                      <a:pt x="82" y="215"/>
                    </a:lnTo>
                    <a:lnTo>
                      <a:pt x="82" y="213"/>
                    </a:lnTo>
                    <a:lnTo>
                      <a:pt x="80" y="213"/>
                    </a:lnTo>
                    <a:lnTo>
                      <a:pt x="79" y="211"/>
                    </a:lnTo>
                    <a:lnTo>
                      <a:pt x="79" y="209"/>
                    </a:lnTo>
                    <a:lnTo>
                      <a:pt x="61" y="208"/>
                    </a:lnTo>
                    <a:lnTo>
                      <a:pt x="57" y="202"/>
                    </a:lnTo>
                    <a:lnTo>
                      <a:pt x="55" y="202"/>
                    </a:lnTo>
                    <a:lnTo>
                      <a:pt x="43" y="215"/>
                    </a:lnTo>
                    <a:lnTo>
                      <a:pt x="43" y="216"/>
                    </a:lnTo>
                    <a:lnTo>
                      <a:pt x="41" y="218"/>
                    </a:lnTo>
                    <a:lnTo>
                      <a:pt x="39" y="220"/>
                    </a:lnTo>
                    <a:lnTo>
                      <a:pt x="39" y="220"/>
                    </a:lnTo>
                    <a:lnTo>
                      <a:pt x="36" y="220"/>
                    </a:lnTo>
                    <a:lnTo>
                      <a:pt x="34" y="222"/>
                    </a:lnTo>
                    <a:lnTo>
                      <a:pt x="29" y="222"/>
                    </a:lnTo>
                    <a:lnTo>
                      <a:pt x="27" y="220"/>
                    </a:lnTo>
                    <a:lnTo>
                      <a:pt x="23" y="197"/>
                    </a:lnTo>
                    <a:lnTo>
                      <a:pt x="21" y="193"/>
                    </a:lnTo>
                    <a:lnTo>
                      <a:pt x="21" y="186"/>
                    </a:lnTo>
                    <a:lnTo>
                      <a:pt x="18" y="184"/>
                    </a:lnTo>
                    <a:lnTo>
                      <a:pt x="16" y="183"/>
                    </a:lnTo>
                    <a:lnTo>
                      <a:pt x="16" y="177"/>
                    </a:lnTo>
                    <a:lnTo>
                      <a:pt x="14" y="177"/>
                    </a:lnTo>
                    <a:lnTo>
                      <a:pt x="12" y="175"/>
                    </a:lnTo>
                    <a:lnTo>
                      <a:pt x="14" y="170"/>
                    </a:lnTo>
                    <a:lnTo>
                      <a:pt x="14" y="170"/>
                    </a:lnTo>
                    <a:lnTo>
                      <a:pt x="16" y="168"/>
                    </a:lnTo>
                    <a:lnTo>
                      <a:pt x="16" y="168"/>
                    </a:lnTo>
                    <a:lnTo>
                      <a:pt x="16" y="166"/>
                    </a:lnTo>
                    <a:lnTo>
                      <a:pt x="16" y="166"/>
                    </a:lnTo>
                    <a:lnTo>
                      <a:pt x="16" y="163"/>
                    </a:lnTo>
                    <a:lnTo>
                      <a:pt x="18" y="163"/>
                    </a:lnTo>
                    <a:lnTo>
                      <a:pt x="18" y="159"/>
                    </a:lnTo>
                    <a:lnTo>
                      <a:pt x="9" y="152"/>
                    </a:lnTo>
                    <a:lnTo>
                      <a:pt x="7" y="138"/>
                    </a:lnTo>
                    <a:lnTo>
                      <a:pt x="5" y="136"/>
                    </a:lnTo>
                    <a:lnTo>
                      <a:pt x="4" y="134"/>
                    </a:lnTo>
                    <a:lnTo>
                      <a:pt x="2" y="131"/>
                    </a:lnTo>
                    <a:lnTo>
                      <a:pt x="0" y="131"/>
                    </a:lnTo>
                    <a:lnTo>
                      <a:pt x="0" y="129"/>
                    </a:lnTo>
                    <a:lnTo>
                      <a:pt x="0" y="129"/>
                    </a:lnTo>
                    <a:lnTo>
                      <a:pt x="0" y="127"/>
                    </a:lnTo>
                    <a:lnTo>
                      <a:pt x="9" y="113"/>
                    </a:lnTo>
                    <a:lnTo>
                      <a:pt x="9" y="109"/>
                    </a:lnTo>
                    <a:lnTo>
                      <a:pt x="9" y="109"/>
                    </a:lnTo>
                    <a:lnTo>
                      <a:pt x="7" y="108"/>
                    </a:lnTo>
                    <a:lnTo>
                      <a:pt x="7" y="108"/>
                    </a:lnTo>
                    <a:lnTo>
                      <a:pt x="5" y="106"/>
                    </a:lnTo>
                    <a:lnTo>
                      <a:pt x="5" y="106"/>
                    </a:lnTo>
                    <a:lnTo>
                      <a:pt x="4" y="97"/>
                    </a:lnTo>
                    <a:lnTo>
                      <a:pt x="5" y="93"/>
                    </a:lnTo>
                    <a:lnTo>
                      <a:pt x="7" y="93"/>
                    </a:lnTo>
                    <a:lnTo>
                      <a:pt x="7" y="91"/>
                    </a:lnTo>
                    <a:lnTo>
                      <a:pt x="7" y="90"/>
                    </a:lnTo>
                    <a:lnTo>
                      <a:pt x="7" y="88"/>
                    </a:lnTo>
                    <a:lnTo>
                      <a:pt x="4" y="84"/>
                    </a:lnTo>
                    <a:lnTo>
                      <a:pt x="4" y="83"/>
                    </a:lnTo>
                    <a:lnTo>
                      <a:pt x="5" y="81"/>
                    </a:lnTo>
                    <a:lnTo>
                      <a:pt x="9" y="79"/>
                    </a:lnTo>
                    <a:lnTo>
                      <a:pt x="9" y="79"/>
                    </a:lnTo>
                    <a:lnTo>
                      <a:pt x="9" y="52"/>
                    </a:lnTo>
                    <a:lnTo>
                      <a:pt x="11" y="49"/>
                    </a:lnTo>
                    <a:lnTo>
                      <a:pt x="14" y="47"/>
                    </a:lnTo>
                    <a:lnTo>
                      <a:pt x="14" y="45"/>
                    </a:lnTo>
                    <a:lnTo>
                      <a:pt x="0" y="2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1" name="Freeform 3283">
                <a:extLst>
                  <a:ext uri="{FF2B5EF4-FFF2-40B4-BE49-F238E27FC236}">
                    <a16:creationId xmlns:a16="http://schemas.microsoft.com/office/drawing/2014/main" id="{5B44E7A4-2EC7-8D44-BA14-CA683D34737D}"/>
                  </a:ext>
                </a:extLst>
              </p:cNvPr>
              <p:cNvSpPr>
                <a:spLocks/>
              </p:cNvSpPr>
              <p:nvPr/>
            </p:nvSpPr>
            <p:spPr bwMode="auto">
              <a:xfrm>
                <a:off x="1760" y="3215"/>
                <a:ext cx="86" cy="92"/>
              </a:xfrm>
              <a:custGeom>
                <a:avLst/>
                <a:gdLst>
                  <a:gd name="T0" fmla="*/ 0 w 86"/>
                  <a:gd name="T1" fmla="*/ 73 h 92"/>
                  <a:gd name="T2" fmla="*/ 0 w 86"/>
                  <a:gd name="T3" fmla="*/ 73 h 92"/>
                  <a:gd name="T4" fmla="*/ 2 w 86"/>
                  <a:gd name="T5" fmla="*/ 75 h 92"/>
                  <a:gd name="T6" fmla="*/ 8 w 86"/>
                  <a:gd name="T7" fmla="*/ 80 h 92"/>
                  <a:gd name="T8" fmla="*/ 9 w 86"/>
                  <a:gd name="T9" fmla="*/ 82 h 92"/>
                  <a:gd name="T10" fmla="*/ 20 w 86"/>
                  <a:gd name="T11" fmla="*/ 84 h 92"/>
                  <a:gd name="T12" fmla="*/ 36 w 86"/>
                  <a:gd name="T13" fmla="*/ 91 h 92"/>
                  <a:gd name="T14" fmla="*/ 49 w 86"/>
                  <a:gd name="T15" fmla="*/ 89 h 92"/>
                  <a:gd name="T16" fmla="*/ 58 w 86"/>
                  <a:gd name="T17" fmla="*/ 92 h 92"/>
                  <a:gd name="T18" fmla="*/ 67 w 86"/>
                  <a:gd name="T19" fmla="*/ 89 h 92"/>
                  <a:gd name="T20" fmla="*/ 74 w 86"/>
                  <a:gd name="T21" fmla="*/ 82 h 92"/>
                  <a:gd name="T22" fmla="*/ 74 w 86"/>
                  <a:gd name="T23" fmla="*/ 80 h 92"/>
                  <a:gd name="T24" fmla="*/ 79 w 86"/>
                  <a:gd name="T25" fmla="*/ 75 h 92"/>
                  <a:gd name="T26" fmla="*/ 79 w 86"/>
                  <a:gd name="T27" fmla="*/ 71 h 92"/>
                  <a:gd name="T28" fmla="*/ 81 w 86"/>
                  <a:gd name="T29" fmla="*/ 69 h 92"/>
                  <a:gd name="T30" fmla="*/ 81 w 86"/>
                  <a:gd name="T31" fmla="*/ 67 h 92"/>
                  <a:gd name="T32" fmla="*/ 79 w 86"/>
                  <a:gd name="T33" fmla="*/ 67 h 92"/>
                  <a:gd name="T34" fmla="*/ 81 w 86"/>
                  <a:gd name="T35" fmla="*/ 59 h 92"/>
                  <a:gd name="T36" fmla="*/ 83 w 86"/>
                  <a:gd name="T37" fmla="*/ 53 h 92"/>
                  <a:gd name="T38" fmla="*/ 83 w 86"/>
                  <a:gd name="T39" fmla="*/ 53 h 92"/>
                  <a:gd name="T40" fmla="*/ 84 w 86"/>
                  <a:gd name="T41" fmla="*/ 51 h 92"/>
                  <a:gd name="T42" fmla="*/ 86 w 86"/>
                  <a:gd name="T43" fmla="*/ 51 h 92"/>
                  <a:gd name="T44" fmla="*/ 86 w 86"/>
                  <a:gd name="T45" fmla="*/ 50 h 92"/>
                  <a:gd name="T46" fmla="*/ 84 w 86"/>
                  <a:gd name="T47" fmla="*/ 48 h 92"/>
                  <a:gd name="T48" fmla="*/ 79 w 86"/>
                  <a:gd name="T49" fmla="*/ 44 h 92"/>
                  <a:gd name="T50" fmla="*/ 77 w 86"/>
                  <a:gd name="T51" fmla="*/ 37 h 92"/>
                  <a:gd name="T52" fmla="*/ 75 w 86"/>
                  <a:gd name="T53" fmla="*/ 35 h 92"/>
                  <a:gd name="T54" fmla="*/ 72 w 86"/>
                  <a:gd name="T55" fmla="*/ 34 h 92"/>
                  <a:gd name="T56" fmla="*/ 70 w 86"/>
                  <a:gd name="T57" fmla="*/ 34 h 92"/>
                  <a:gd name="T58" fmla="*/ 67 w 86"/>
                  <a:gd name="T59" fmla="*/ 32 h 92"/>
                  <a:gd name="T60" fmla="*/ 65 w 86"/>
                  <a:gd name="T61" fmla="*/ 30 h 92"/>
                  <a:gd name="T62" fmla="*/ 63 w 86"/>
                  <a:gd name="T63" fmla="*/ 26 h 92"/>
                  <a:gd name="T64" fmla="*/ 63 w 86"/>
                  <a:gd name="T65" fmla="*/ 26 h 92"/>
                  <a:gd name="T66" fmla="*/ 59 w 86"/>
                  <a:gd name="T67" fmla="*/ 25 h 92"/>
                  <a:gd name="T68" fmla="*/ 58 w 86"/>
                  <a:gd name="T69" fmla="*/ 23 h 92"/>
                  <a:gd name="T70" fmla="*/ 54 w 86"/>
                  <a:gd name="T71" fmla="*/ 23 h 92"/>
                  <a:gd name="T72" fmla="*/ 54 w 86"/>
                  <a:gd name="T73" fmla="*/ 23 h 92"/>
                  <a:gd name="T74" fmla="*/ 52 w 86"/>
                  <a:gd name="T75" fmla="*/ 21 h 92"/>
                  <a:gd name="T76" fmla="*/ 49 w 86"/>
                  <a:gd name="T77" fmla="*/ 16 h 92"/>
                  <a:gd name="T78" fmla="*/ 49 w 86"/>
                  <a:gd name="T79" fmla="*/ 16 h 92"/>
                  <a:gd name="T80" fmla="*/ 47 w 86"/>
                  <a:gd name="T81" fmla="*/ 14 h 92"/>
                  <a:gd name="T82" fmla="*/ 43 w 86"/>
                  <a:gd name="T83" fmla="*/ 17 h 92"/>
                  <a:gd name="T84" fmla="*/ 42 w 86"/>
                  <a:gd name="T85" fmla="*/ 17 h 92"/>
                  <a:gd name="T86" fmla="*/ 40 w 86"/>
                  <a:gd name="T87" fmla="*/ 17 h 92"/>
                  <a:gd name="T88" fmla="*/ 38 w 86"/>
                  <a:gd name="T89" fmla="*/ 10 h 92"/>
                  <a:gd name="T90" fmla="*/ 27 w 86"/>
                  <a:gd name="T91" fmla="*/ 1 h 92"/>
                  <a:gd name="T92" fmla="*/ 25 w 86"/>
                  <a:gd name="T93" fmla="*/ 0 h 92"/>
                  <a:gd name="T94" fmla="*/ 24 w 86"/>
                  <a:gd name="T95" fmla="*/ 0 h 92"/>
                  <a:gd name="T96" fmla="*/ 22 w 86"/>
                  <a:gd name="T97" fmla="*/ 1 h 92"/>
                  <a:gd name="T98" fmla="*/ 22 w 86"/>
                  <a:gd name="T99" fmla="*/ 3 h 92"/>
                  <a:gd name="T100" fmla="*/ 20 w 86"/>
                  <a:gd name="T101" fmla="*/ 3 h 92"/>
                  <a:gd name="T102" fmla="*/ 13 w 86"/>
                  <a:gd name="T103" fmla="*/ 3 h 92"/>
                  <a:gd name="T104" fmla="*/ 13 w 86"/>
                  <a:gd name="T105" fmla="*/ 5 h 92"/>
                  <a:gd name="T106" fmla="*/ 11 w 86"/>
                  <a:gd name="T107" fmla="*/ 7 h 92"/>
                  <a:gd name="T108" fmla="*/ 9 w 86"/>
                  <a:gd name="T109" fmla="*/ 28 h 92"/>
                  <a:gd name="T110" fmla="*/ 6 w 86"/>
                  <a:gd name="T111" fmla="*/ 35 h 92"/>
                  <a:gd name="T112" fmla="*/ 6 w 86"/>
                  <a:gd name="T113" fmla="*/ 53 h 92"/>
                  <a:gd name="T114" fmla="*/ 6 w 86"/>
                  <a:gd name="T115" fmla="*/ 55 h 92"/>
                  <a:gd name="T116" fmla="*/ 2 w 86"/>
                  <a:gd name="T117" fmla="*/ 59 h 92"/>
                  <a:gd name="T118" fmla="*/ 0 w 86"/>
                  <a:gd name="T119" fmla="*/ 7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2">
                    <a:moveTo>
                      <a:pt x="0" y="73"/>
                    </a:moveTo>
                    <a:lnTo>
                      <a:pt x="0" y="73"/>
                    </a:lnTo>
                    <a:lnTo>
                      <a:pt x="2" y="75"/>
                    </a:lnTo>
                    <a:lnTo>
                      <a:pt x="8" y="80"/>
                    </a:lnTo>
                    <a:lnTo>
                      <a:pt x="9" y="82"/>
                    </a:lnTo>
                    <a:lnTo>
                      <a:pt x="20" y="84"/>
                    </a:lnTo>
                    <a:lnTo>
                      <a:pt x="36" y="91"/>
                    </a:lnTo>
                    <a:lnTo>
                      <a:pt x="49" y="89"/>
                    </a:lnTo>
                    <a:lnTo>
                      <a:pt x="58" y="92"/>
                    </a:lnTo>
                    <a:lnTo>
                      <a:pt x="67" y="89"/>
                    </a:lnTo>
                    <a:lnTo>
                      <a:pt x="74" y="82"/>
                    </a:lnTo>
                    <a:lnTo>
                      <a:pt x="74" y="80"/>
                    </a:lnTo>
                    <a:lnTo>
                      <a:pt x="79" y="75"/>
                    </a:lnTo>
                    <a:lnTo>
                      <a:pt x="79" y="71"/>
                    </a:lnTo>
                    <a:lnTo>
                      <a:pt x="81" y="69"/>
                    </a:lnTo>
                    <a:lnTo>
                      <a:pt x="81" y="67"/>
                    </a:lnTo>
                    <a:lnTo>
                      <a:pt x="79" y="67"/>
                    </a:lnTo>
                    <a:lnTo>
                      <a:pt x="81" y="59"/>
                    </a:lnTo>
                    <a:lnTo>
                      <a:pt x="83" y="53"/>
                    </a:lnTo>
                    <a:lnTo>
                      <a:pt x="83" y="53"/>
                    </a:lnTo>
                    <a:lnTo>
                      <a:pt x="84" y="51"/>
                    </a:lnTo>
                    <a:lnTo>
                      <a:pt x="86" y="51"/>
                    </a:lnTo>
                    <a:lnTo>
                      <a:pt x="86" y="50"/>
                    </a:lnTo>
                    <a:lnTo>
                      <a:pt x="84" y="48"/>
                    </a:lnTo>
                    <a:lnTo>
                      <a:pt x="79" y="44"/>
                    </a:lnTo>
                    <a:lnTo>
                      <a:pt x="77" y="37"/>
                    </a:lnTo>
                    <a:lnTo>
                      <a:pt x="75" y="35"/>
                    </a:lnTo>
                    <a:lnTo>
                      <a:pt x="72" y="34"/>
                    </a:lnTo>
                    <a:lnTo>
                      <a:pt x="70" y="34"/>
                    </a:lnTo>
                    <a:lnTo>
                      <a:pt x="67" y="32"/>
                    </a:lnTo>
                    <a:lnTo>
                      <a:pt x="65" y="30"/>
                    </a:lnTo>
                    <a:lnTo>
                      <a:pt x="63" y="26"/>
                    </a:lnTo>
                    <a:lnTo>
                      <a:pt x="63" y="26"/>
                    </a:lnTo>
                    <a:lnTo>
                      <a:pt x="59" y="25"/>
                    </a:lnTo>
                    <a:lnTo>
                      <a:pt x="58" y="23"/>
                    </a:lnTo>
                    <a:lnTo>
                      <a:pt x="54" y="23"/>
                    </a:lnTo>
                    <a:lnTo>
                      <a:pt x="54" y="23"/>
                    </a:lnTo>
                    <a:lnTo>
                      <a:pt x="52" y="21"/>
                    </a:lnTo>
                    <a:lnTo>
                      <a:pt x="49" y="16"/>
                    </a:lnTo>
                    <a:lnTo>
                      <a:pt x="49" y="16"/>
                    </a:lnTo>
                    <a:lnTo>
                      <a:pt x="47" y="14"/>
                    </a:lnTo>
                    <a:lnTo>
                      <a:pt x="43" y="17"/>
                    </a:lnTo>
                    <a:lnTo>
                      <a:pt x="42" y="17"/>
                    </a:lnTo>
                    <a:lnTo>
                      <a:pt x="40" y="17"/>
                    </a:lnTo>
                    <a:lnTo>
                      <a:pt x="38" y="10"/>
                    </a:lnTo>
                    <a:lnTo>
                      <a:pt x="27" y="1"/>
                    </a:lnTo>
                    <a:lnTo>
                      <a:pt x="25" y="0"/>
                    </a:lnTo>
                    <a:lnTo>
                      <a:pt x="24" y="0"/>
                    </a:lnTo>
                    <a:lnTo>
                      <a:pt x="22" y="1"/>
                    </a:lnTo>
                    <a:lnTo>
                      <a:pt x="22" y="3"/>
                    </a:lnTo>
                    <a:lnTo>
                      <a:pt x="20" y="3"/>
                    </a:lnTo>
                    <a:lnTo>
                      <a:pt x="13" y="3"/>
                    </a:lnTo>
                    <a:lnTo>
                      <a:pt x="13" y="5"/>
                    </a:lnTo>
                    <a:lnTo>
                      <a:pt x="11" y="7"/>
                    </a:lnTo>
                    <a:lnTo>
                      <a:pt x="9" y="28"/>
                    </a:lnTo>
                    <a:lnTo>
                      <a:pt x="6" y="35"/>
                    </a:lnTo>
                    <a:lnTo>
                      <a:pt x="6" y="53"/>
                    </a:lnTo>
                    <a:lnTo>
                      <a:pt x="6" y="55"/>
                    </a:lnTo>
                    <a:lnTo>
                      <a:pt x="2" y="59"/>
                    </a:lnTo>
                    <a:lnTo>
                      <a:pt x="0" y="7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2" name="Freeform 3284">
                <a:extLst>
                  <a:ext uri="{FF2B5EF4-FFF2-40B4-BE49-F238E27FC236}">
                    <a16:creationId xmlns:a16="http://schemas.microsoft.com/office/drawing/2014/main" id="{3819FD98-BC10-FB40-B797-B4EB1ADC66C3}"/>
                  </a:ext>
                </a:extLst>
              </p:cNvPr>
              <p:cNvSpPr>
                <a:spLocks/>
              </p:cNvSpPr>
              <p:nvPr/>
            </p:nvSpPr>
            <p:spPr bwMode="auto">
              <a:xfrm>
                <a:off x="1760" y="3215"/>
                <a:ext cx="86" cy="92"/>
              </a:xfrm>
              <a:custGeom>
                <a:avLst/>
                <a:gdLst>
                  <a:gd name="T0" fmla="*/ 0 w 86"/>
                  <a:gd name="T1" fmla="*/ 73 h 92"/>
                  <a:gd name="T2" fmla="*/ 0 w 86"/>
                  <a:gd name="T3" fmla="*/ 73 h 92"/>
                  <a:gd name="T4" fmla="*/ 2 w 86"/>
                  <a:gd name="T5" fmla="*/ 75 h 92"/>
                  <a:gd name="T6" fmla="*/ 8 w 86"/>
                  <a:gd name="T7" fmla="*/ 80 h 92"/>
                  <a:gd name="T8" fmla="*/ 9 w 86"/>
                  <a:gd name="T9" fmla="*/ 82 h 92"/>
                  <a:gd name="T10" fmla="*/ 20 w 86"/>
                  <a:gd name="T11" fmla="*/ 84 h 92"/>
                  <a:gd name="T12" fmla="*/ 36 w 86"/>
                  <a:gd name="T13" fmla="*/ 91 h 92"/>
                  <a:gd name="T14" fmla="*/ 49 w 86"/>
                  <a:gd name="T15" fmla="*/ 89 h 92"/>
                  <a:gd name="T16" fmla="*/ 58 w 86"/>
                  <a:gd name="T17" fmla="*/ 92 h 92"/>
                  <a:gd name="T18" fmla="*/ 67 w 86"/>
                  <a:gd name="T19" fmla="*/ 89 h 92"/>
                  <a:gd name="T20" fmla="*/ 74 w 86"/>
                  <a:gd name="T21" fmla="*/ 82 h 92"/>
                  <a:gd name="T22" fmla="*/ 74 w 86"/>
                  <a:gd name="T23" fmla="*/ 80 h 92"/>
                  <a:gd name="T24" fmla="*/ 79 w 86"/>
                  <a:gd name="T25" fmla="*/ 75 h 92"/>
                  <a:gd name="T26" fmla="*/ 79 w 86"/>
                  <a:gd name="T27" fmla="*/ 71 h 92"/>
                  <a:gd name="T28" fmla="*/ 81 w 86"/>
                  <a:gd name="T29" fmla="*/ 69 h 92"/>
                  <a:gd name="T30" fmla="*/ 81 w 86"/>
                  <a:gd name="T31" fmla="*/ 67 h 92"/>
                  <a:gd name="T32" fmla="*/ 79 w 86"/>
                  <a:gd name="T33" fmla="*/ 67 h 92"/>
                  <a:gd name="T34" fmla="*/ 81 w 86"/>
                  <a:gd name="T35" fmla="*/ 59 h 92"/>
                  <a:gd name="T36" fmla="*/ 83 w 86"/>
                  <a:gd name="T37" fmla="*/ 53 h 92"/>
                  <a:gd name="T38" fmla="*/ 83 w 86"/>
                  <a:gd name="T39" fmla="*/ 53 h 92"/>
                  <a:gd name="T40" fmla="*/ 84 w 86"/>
                  <a:gd name="T41" fmla="*/ 51 h 92"/>
                  <a:gd name="T42" fmla="*/ 86 w 86"/>
                  <a:gd name="T43" fmla="*/ 51 h 92"/>
                  <a:gd name="T44" fmla="*/ 86 w 86"/>
                  <a:gd name="T45" fmla="*/ 50 h 92"/>
                  <a:gd name="T46" fmla="*/ 84 w 86"/>
                  <a:gd name="T47" fmla="*/ 48 h 92"/>
                  <a:gd name="T48" fmla="*/ 79 w 86"/>
                  <a:gd name="T49" fmla="*/ 44 h 92"/>
                  <a:gd name="T50" fmla="*/ 77 w 86"/>
                  <a:gd name="T51" fmla="*/ 37 h 92"/>
                  <a:gd name="T52" fmla="*/ 75 w 86"/>
                  <a:gd name="T53" fmla="*/ 35 h 92"/>
                  <a:gd name="T54" fmla="*/ 72 w 86"/>
                  <a:gd name="T55" fmla="*/ 34 h 92"/>
                  <a:gd name="T56" fmla="*/ 70 w 86"/>
                  <a:gd name="T57" fmla="*/ 34 h 92"/>
                  <a:gd name="T58" fmla="*/ 67 w 86"/>
                  <a:gd name="T59" fmla="*/ 32 h 92"/>
                  <a:gd name="T60" fmla="*/ 65 w 86"/>
                  <a:gd name="T61" fmla="*/ 30 h 92"/>
                  <a:gd name="T62" fmla="*/ 63 w 86"/>
                  <a:gd name="T63" fmla="*/ 26 h 92"/>
                  <a:gd name="T64" fmla="*/ 63 w 86"/>
                  <a:gd name="T65" fmla="*/ 26 h 92"/>
                  <a:gd name="T66" fmla="*/ 59 w 86"/>
                  <a:gd name="T67" fmla="*/ 25 h 92"/>
                  <a:gd name="T68" fmla="*/ 58 w 86"/>
                  <a:gd name="T69" fmla="*/ 23 h 92"/>
                  <a:gd name="T70" fmla="*/ 54 w 86"/>
                  <a:gd name="T71" fmla="*/ 23 h 92"/>
                  <a:gd name="T72" fmla="*/ 54 w 86"/>
                  <a:gd name="T73" fmla="*/ 23 h 92"/>
                  <a:gd name="T74" fmla="*/ 52 w 86"/>
                  <a:gd name="T75" fmla="*/ 21 h 92"/>
                  <a:gd name="T76" fmla="*/ 49 w 86"/>
                  <a:gd name="T77" fmla="*/ 16 h 92"/>
                  <a:gd name="T78" fmla="*/ 49 w 86"/>
                  <a:gd name="T79" fmla="*/ 16 h 92"/>
                  <a:gd name="T80" fmla="*/ 47 w 86"/>
                  <a:gd name="T81" fmla="*/ 14 h 92"/>
                  <a:gd name="T82" fmla="*/ 43 w 86"/>
                  <a:gd name="T83" fmla="*/ 17 h 92"/>
                  <a:gd name="T84" fmla="*/ 42 w 86"/>
                  <a:gd name="T85" fmla="*/ 17 h 92"/>
                  <a:gd name="T86" fmla="*/ 40 w 86"/>
                  <a:gd name="T87" fmla="*/ 17 h 92"/>
                  <a:gd name="T88" fmla="*/ 38 w 86"/>
                  <a:gd name="T89" fmla="*/ 10 h 92"/>
                  <a:gd name="T90" fmla="*/ 27 w 86"/>
                  <a:gd name="T91" fmla="*/ 1 h 92"/>
                  <a:gd name="T92" fmla="*/ 25 w 86"/>
                  <a:gd name="T93" fmla="*/ 0 h 92"/>
                  <a:gd name="T94" fmla="*/ 24 w 86"/>
                  <a:gd name="T95" fmla="*/ 0 h 92"/>
                  <a:gd name="T96" fmla="*/ 22 w 86"/>
                  <a:gd name="T97" fmla="*/ 1 h 92"/>
                  <a:gd name="T98" fmla="*/ 22 w 86"/>
                  <a:gd name="T99" fmla="*/ 3 h 92"/>
                  <a:gd name="T100" fmla="*/ 20 w 86"/>
                  <a:gd name="T101" fmla="*/ 3 h 92"/>
                  <a:gd name="T102" fmla="*/ 13 w 86"/>
                  <a:gd name="T103" fmla="*/ 3 h 92"/>
                  <a:gd name="T104" fmla="*/ 13 w 86"/>
                  <a:gd name="T105" fmla="*/ 5 h 92"/>
                  <a:gd name="T106" fmla="*/ 11 w 86"/>
                  <a:gd name="T107" fmla="*/ 7 h 92"/>
                  <a:gd name="T108" fmla="*/ 9 w 86"/>
                  <a:gd name="T109" fmla="*/ 28 h 92"/>
                  <a:gd name="T110" fmla="*/ 6 w 86"/>
                  <a:gd name="T111" fmla="*/ 35 h 92"/>
                  <a:gd name="T112" fmla="*/ 6 w 86"/>
                  <a:gd name="T113" fmla="*/ 53 h 92"/>
                  <a:gd name="T114" fmla="*/ 6 w 86"/>
                  <a:gd name="T115" fmla="*/ 55 h 92"/>
                  <a:gd name="T116" fmla="*/ 2 w 86"/>
                  <a:gd name="T117" fmla="*/ 59 h 92"/>
                  <a:gd name="T118" fmla="*/ 0 w 86"/>
                  <a:gd name="T119" fmla="*/ 7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2">
                    <a:moveTo>
                      <a:pt x="0" y="73"/>
                    </a:moveTo>
                    <a:lnTo>
                      <a:pt x="0" y="73"/>
                    </a:lnTo>
                    <a:lnTo>
                      <a:pt x="2" y="75"/>
                    </a:lnTo>
                    <a:lnTo>
                      <a:pt x="8" y="80"/>
                    </a:lnTo>
                    <a:lnTo>
                      <a:pt x="9" y="82"/>
                    </a:lnTo>
                    <a:lnTo>
                      <a:pt x="20" y="84"/>
                    </a:lnTo>
                    <a:lnTo>
                      <a:pt x="36" y="91"/>
                    </a:lnTo>
                    <a:lnTo>
                      <a:pt x="49" y="89"/>
                    </a:lnTo>
                    <a:lnTo>
                      <a:pt x="58" y="92"/>
                    </a:lnTo>
                    <a:lnTo>
                      <a:pt x="67" y="89"/>
                    </a:lnTo>
                    <a:lnTo>
                      <a:pt x="74" y="82"/>
                    </a:lnTo>
                    <a:lnTo>
                      <a:pt x="74" y="80"/>
                    </a:lnTo>
                    <a:lnTo>
                      <a:pt x="79" y="75"/>
                    </a:lnTo>
                    <a:lnTo>
                      <a:pt x="79" y="71"/>
                    </a:lnTo>
                    <a:lnTo>
                      <a:pt x="81" y="69"/>
                    </a:lnTo>
                    <a:lnTo>
                      <a:pt x="81" y="67"/>
                    </a:lnTo>
                    <a:lnTo>
                      <a:pt x="79" y="67"/>
                    </a:lnTo>
                    <a:lnTo>
                      <a:pt x="81" y="59"/>
                    </a:lnTo>
                    <a:lnTo>
                      <a:pt x="83" y="53"/>
                    </a:lnTo>
                    <a:lnTo>
                      <a:pt x="83" y="53"/>
                    </a:lnTo>
                    <a:lnTo>
                      <a:pt x="84" y="51"/>
                    </a:lnTo>
                    <a:lnTo>
                      <a:pt x="86" y="51"/>
                    </a:lnTo>
                    <a:lnTo>
                      <a:pt x="86" y="50"/>
                    </a:lnTo>
                    <a:lnTo>
                      <a:pt x="84" y="48"/>
                    </a:lnTo>
                    <a:lnTo>
                      <a:pt x="79" y="44"/>
                    </a:lnTo>
                    <a:lnTo>
                      <a:pt x="77" y="37"/>
                    </a:lnTo>
                    <a:lnTo>
                      <a:pt x="75" y="35"/>
                    </a:lnTo>
                    <a:lnTo>
                      <a:pt x="72" y="34"/>
                    </a:lnTo>
                    <a:lnTo>
                      <a:pt x="70" y="34"/>
                    </a:lnTo>
                    <a:lnTo>
                      <a:pt x="67" y="32"/>
                    </a:lnTo>
                    <a:lnTo>
                      <a:pt x="65" y="30"/>
                    </a:lnTo>
                    <a:lnTo>
                      <a:pt x="63" y="26"/>
                    </a:lnTo>
                    <a:lnTo>
                      <a:pt x="63" y="26"/>
                    </a:lnTo>
                    <a:lnTo>
                      <a:pt x="59" y="25"/>
                    </a:lnTo>
                    <a:lnTo>
                      <a:pt x="58" y="23"/>
                    </a:lnTo>
                    <a:lnTo>
                      <a:pt x="54" y="23"/>
                    </a:lnTo>
                    <a:lnTo>
                      <a:pt x="54" y="23"/>
                    </a:lnTo>
                    <a:lnTo>
                      <a:pt x="52" y="21"/>
                    </a:lnTo>
                    <a:lnTo>
                      <a:pt x="49" y="16"/>
                    </a:lnTo>
                    <a:lnTo>
                      <a:pt x="49" y="16"/>
                    </a:lnTo>
                    <a:lnTo>
                      <a:pt x="47" y="14"/>
                    </a:lnTo>
                    <a:lnTo>
                      <a:pt x="43" y="17"/>
                    </a:lnTo>
                    <a:lnTo>
                      <a:pt x="42" y="17"/>
                    </a:lnTo>
                    <a:lnTo>
                      <a:pt x="40" y="17"/>
                    </a:lnTo>
                    <a:lnTo>
                      <a:pt x="38" y="10"/>
                    </a:lnTo>
                    <a:lnTo>
                      <a:pt x="27" y="1"/>
                    </a:lnTo>
                    <a:lnTo>
                      <a:pt x="25" y="0"/>
                    </a:lnTo>
                    <a:lnTo>
                      <a:pt x="24" y="0"/>
                    </a:lnTo>
                    <a:lnTo>
                      <a:pt x="22" y="1"/>
                    </a:lnTo>
                    <a:lnTo>
                      <a:pt x="22" y="3"/>
                    </a:lnTo>
                    <a:lnTo>
                      <a:pt x="20" y="3"/>
                    </a:lnTo>
                    <a:lnTo>
                      <a:pt x="13" y="3"/>
                    </a:lnTo>
                    <a:lnTo>
                      <a:pt x="13" y="5"/>
                    </a:lnTo>
                    <a:lnTo>
                      <a:pt x="11" y="7"/>
                    </a:lnTo>
                    <a:lnTo>
                      <a:pt x="9" y="28"/>
                    </a:lnTo>
                    <a:lnTo>
                      <a:pt x="6" y="35"/>
                    </a:lnTo>
                    <a:lnTo>
                      <a:pt x="6" y="53"/>
                    </a:lnTo>
                    <a:lnTo>
                      <a:pt x="6" y="55"/>
                    </a:lnTo>
                    <a:lnTo>
                      <a:pt x="2" y="59"/>
                    </a:lnTo>
                    <a:lnTo>
                      <a:pt x="0" y="7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3" name="Freeform 3285">
                <a:extLst>
                  <a:ext uri="{FF2B5EF4-FFF2-40B4-BE49-F238E27FC236}">
                    <a16:creationId xmlns:a16="http://schemas.microsoft.com/office/drawing/2014/main" id="{63EC5645-8931-6D4B-BB41-D301F92ED5E2}"/>
                  </a:ext>
                </a:extLst>
              </p:cNvPr>
              <p:cNvSpPr>
                <a:spLocks/>
              </p:cNvSpPr>
              <p:nvPr/>
            </p:nvSpPr>
            <p:spPr bwMode="auto">
              <a:xfrm>
                <a:off x="1716" y="2581"/>
                <a:ext cx="78" cy="112"/>
              </a:xfrm>
              <a:custGeom>
                <a:avLst/>
                <a:gdLst>
                  <a:gd name="T0" fmla="*/ 25 w 78"/>
                  <a:gd name="T1" fmla="*/ 0 h 112"/>
                  <a:gd name="T2" fmla="*/ 28 w 78"/>
                  <a:gd name="T3" fmla="*/ 0 h 112"/>
                  <a:gd name="T4" fmla="*/ 44 w 78"/>
                  <a:gd name="T5" fmla="*/ 14 h 112"/>
                  <a:gd name="T6" fmla="*/ 53 w 78"/>
                  <a:gd name="T7" fmla="*/ 25 h 112"/>
                  <a:gd name="T8" fmla="*/ 62 w 78"/>
                  <a:gd name="T9" fmla="*/ 32 h 112"/>
                  <a:gd name="T10" fmla="*/ 68 w 78"/>
                  <a:gd name="T11" fmla="*/ 39 h 112"/>
                  <a:gd name="T12" fmla="*/ 64 w 78"/>
                  <a:gd name="T13" fmla="*/ 46 h 112"/>
                  <a:gd name="T14" fmla="*/ 64 w 78"/>
                  <a:gd name="T15" fmla="*/ 48 h 112"/>
                  <a:gd name="T16" fmla="*/ 64 w 78"/>
                  <a:gd name="T17" fmla="*/ 50 h 112"/>
                  <a:gd name="T18" fmla="*/ 62 w 78"/>
                  <a:gd name="T19" fmla="*/ 51 h 112"/>
                  <a:gd name="T20" fmla="*/ 55 w 78"/>
                  <a:gd name="T21" fmla="*/ 53 h 112"/>
                  <a:gd name="T22" fmla="*/ 53 w 78"/>
                  <a:gd name="T23" fmla="*/ 55 h 112"/>
                  <a:gd name="T24" fmla="*/ 52 w 78"/>
                  <a:gd name="T25" fmla="*/ 66 h 112"/>
                  <a:gd name="T26" fmla="*/ 55 w 78"/>
                  <a:gd name="T27" fmla="*/ 73 h 112"/>
                  <a:gd name="T28" fmla="*/ 59 w 78"/>
                  <a:gd name="T29" fmla="*/ 76 h 112"/>
                  <a:gd name="T30" fmla="*/ 59 w 78"/>
                  <a:gd name="T31" fmla="*/ 78 h 112"/>
                  <a:gd name="T32" fmla="*/ 64 w 78"/>
                  <a:gd name="T33" fmla="*/ 78 h 112"/>
                  <a:gd name="T34" fmla="*/ 64 w 78"/>
                  <a:gd name="T35" fmla="*/ 82 h 112"/>
                  <a:gd name="T36" fmla="*/ 66 w 78"/>
                  <a:gd name="T37" fmla="*/ 85 h 112"/>
                  <a:gd name="T38" fmla="*/ 77 w 78"/>
                  <a:gd name="T39" fmla="*/ 100 h 112"/>
                  <a:gd name="T40" fmla="*/ 69 w 78"/>
                  <a:gd name="T41" fmla="*/ 101 h 112"/>
                  <a:gd name="T42" fmla="*/ 68 w 78"/>
                  <a:gd name="T43" fmla="*/ 101 h 112"/>
                  <a:gd name="T44" fmla="*/ 66 w 78"/>
                  <a:gd name="T45" fmla="*/ 100 h 112"/>
                  <a:gd name="T46" fmla="*/ 61 w 78"/>
                  <a:gd name="T47" fmla="*/ 105 h 112"/>
                  <a:gd name="T48" fmla="*/ 52 w 78"/>
                  <a:gd name="T49" fmla="*/ 107 h 112"/>
                  <a:gd name="T50" fmla="*/ 46 w 78"/>
                  <a:gd name="T51" fmla="*/ 109 h 112"/>
                  <a:gd name="T52" fmla="*/ 43 w 78"/>
                  <a:gd name="T53" fmla="*/ 112 h 112"/>
                  <a:gd name="T54" fmla="*/ 32 w 78"/>
                  <a:gd name="T55" fmla="*/ 109 h 112"/>
                  <a:gd name="T56" fmla="*/ 28 w 78"/>
                  <a:gd name="T57" fmla="*/ 105 h 112"/>
                  <a:gd name="T58" fmla="*/ 27 w 78"/>
                  <a:gd name="T59" fmla="*/ 101 h 112"/>
                  <a:gd name="T60" fmla="*/ 23 w 78"/>
                  <a:gd name="T61" fmla="*/ 93 h 112"/>
                  <a:gd name="T62" fmla="*/ 23 w 78"/>
                  <a:gd name="T63" fmla="*/ 84 h 112"/>
                  <a:gd name="T64" fmla="*/ 25 w 78"/>
                  <a:gd name="T65" fmla="*/ 75 h 112"/>
                  <a:gd name="T66" fmla="*/ 28 w 78"/>
                  <a:gd name="T67" fmla="*/ 69 h 112"/>
                  <a:gd name="T68" fmla="*/ 27 w 78"/>
                  <a:gd name="T69" fmla="*/ 66 h 112"/>
                  <a:gd name="T70" fmla="*/ 23 w 78"/>
                  <a:gd name="T71" fmla="*/ 60 h 112"/>
                  <a:gd name="T72" fmla="*/ 19 w 78"/>
                  <a:gd name="T73" fmla="*/ 59 h 112"/>
                  <a:gd name="T74" fmla="*/ 21 w 78"/>
                  <a:gd name="T75" fmla="*/ 51 h 112"/>
                  <a:gd name="T76" fmla="*/ 18 w 78"/>
                  <a:gd name="T77" fmla="*/ 50 h 112"/>
                  <a:gd name="T78" fmla="*/ 11 w 78"/>
                  <a:gd name="T79" fmla="*/ 50 h 112"/>
                  <a:gd name="T80" fmla="*/ 11 w 78"/>
                  <a:gd name="T81" fmla="*/ 48 h 112"/>
                  <a:gd name="T82" fmla="*/ 0 w 78"/>
                  <a:gd name="T83" fmla="*/ 35 h 112"/>
                  <a:gd name="T84" fmla="*/ 0 w 78"/>
                  <a:gd name="T85" fmla="*/ 34 h 112"/>
                  <a:gd name="T86" fmla="*/ 3 w 78"/>
                  <a:gd name="T87" fmla="*/ 26 h 112"/>
                  <a:gd name="T88" fmla="*/ 12 w 78"/>
                  <a:gd name="T89" fmla="*/ 21 h 112"/>
                  <a:gd name="T90" fmla="*/ 12 w 78"/>
                  <a:gd name="T91" fmla="*/ 18 h 112"/>
                  <a:gd name="T92" fmla="*/ 9 w 78"/>
                  <a:gd name="T93" fmla="*/ 18 h 112"/>
                  <a:gd name="T94" fmla="*/ 7 w 78"/>
                  <a:gd name="T95" fmla="*/ 12 h 112"/>
                  <a:gd name="T96" fmla="*/ 9 w 78"/>
                  <a:gd name="T97" fmla="*/ 9 h 112"/>
                  <a:gd name="T98" fmla="*/ 12 w 78"/>
                  <a:gd name="T99" fmla="*/ 9 h 112"/>
                  <a:gd name="T100" fmla="*/ 19 w 78"/>
                  <a:gd name="T101" fmla="*/ 5 h 112"/>
                  <a:gd name="T102" fmla="*/ 21 w 78"/>
                  <a:gd name="T103" fmla="*/ 3 h 112"/>
                  <a:gd name="T104" fmla="*/ 23 w 78"/>
                  <a:gd name="T105"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 h="112">
                    <a:moveTo>
                      <a:pt x="23" y="0"/>
                    </a:moveTo>
                    <a:lnTo>
                      <a:pt x="25" y="0"/>
                    </a:lnTo>
                    <a:lnTo>
                      <a:pt x="27" y="0"/>
                    </a:lnTo>
                    <a:lnTo>
                      <a:pt x="28" y="0"/>
                    </a:lnTo>
                    <a:lnTo>
                      <a:pt x="41" y="10"/>
                    </a:lnTo>
                    <a:lnTo>
                      <a:pt x="44" y="14"/>
                    </a:lnTo>
                    <a:lnTo>
                      <a:pt x="44" y="23"/>
                    </a:lnTo>
                    <a:lnTo>
                      <a:pt x="53" y="25"/>
                    </a:lnTo>
                    <a:lnTo>
                      <a:pt x="59" y="26"/>
                    </a:lnTo>
                    <a:lnTo>
                      <a:pt x="62" y="32"/>
                    </a:lnTo>
                    <a:lnTo>
                      <a:pt x="64" y="34"/>
                    </a:lnTo>
                    <a:lnTo>
                      <a:pt x="68" y="39"/>
                    </a:lnTo>
                    <a:lnTo>
                      <a:pt x="68" y="39"/>
                    </a:lnTo>
                    <a:lnTo>
                      <a:pt x="64" y="46"/>
                    </a:lnTo>
                    <a:lnTo>
                      <a:pt x="64" y="46"/>
                    </a:lnTo>
                    <a:lnTo>
                      <a:pt x="64" y="48"/>
                    </a:lnTo>
                    <a:lnTo>
                      <a:pt x="64" y="48"/>
                    </a:lnTo>
                    <a:lnTo>
                      <a:pt x="64" y="50"/>
                    </a:lnTo>
                    <a:lnTo>
                      <a:pt x="62" y="51"/>
                    </a:lnTo>
                    <a:lnTo>
                      <a:pt x="62" y="51"/>
                    </a:lnTo>
                    <a:lnTo>
                      <a:pt x="57" y="53"/>
                    </a:lnTo>
                    <a:lnTo>
                      <a:pt x="55" y="53"/>
                    </a:lnTo>
                    <a:lnTo>
                      <a:pt x="53" y="55"/>
                    </a:lnTo>
                    <a:lnTo>
                      <a:pt x="53" y="55"/>
                    </a:lnTo>
                    <a:lnTo>
                      <a:pt x="53" y="60"/>
                    </a:lnTo>
                    <a:lnTo>
                      <a:pt x="52" y="66"/>
                    </a:lnTo>
                    <a:lnTo>
                      <a:pt x="52" y="68"/>
                    </a:lnTo>
                    <a:lnTo>
                      <a:pt x="55" y="73"/>
                    </a:lnTo>
                    <a:lnTo>
                      <a:pt x="57" y="73"/>
                    </a:lnTo>
                    <a:lnTo>
                      <a:pt x="59" y="76"/>
                    </a:lnTo>
                    <a:lnTo>
                      <a:pt x="59" y="76"/>
                    </a:lnTo>
                    <a:lnTo>
                      <a:pt x="59" y="78"/>
                    </a:lnTo>
                    <a:lnTo>
                      <a:pt x="61" y="78"/>
                    </a:lnTo>
                    <a:lnTo>
                      <a:pt x="64" y="78"/>
                    </a:lnTo>
                    <a:lnTo>
                      <a:pt x="64" y="80"/>
                    </a:lnTo>
                    <a:lnTo>
                      <a:pt x="64" y="82"/>
                    </a:lnTo>
                    <a:lnTo>
                      <a:pt x="66" y="84"/>
                    </a:lnTo>
                    <a:lnTo>
                      <a:pt x="66" y="85"/>
                    </a:lnTo>
                    <a:lnTo>
                      <a:pt x="77" y="100"/>
                    </a:lnTo>
                    <a:lnTo>
                      <a:pt x="77" y="100"/>
                    </a:lnTo>
                    <a:lnTo>
                      <a:pt x="78" y="101"/>
                    </a:lnTo>
                    <a:lnTo>
                      <a:pt x="69" y="101"/>
                    </a:lnTo>
                    <a:lnTo>
                      <a:pt x="69" y="101"/>
                    </a:lnTo>
                    <a:lnTo>
                      <a:pt x="68" y="101"/>
                    </a:lnTo>
                    <a:lnTo>
                      <a:pt x="68" y="100"/>
                    </a:lnTo>
                    <a:lnTo>
                      <a:pt x="66" y="100"/>
                    </a:lnTo>
                    <a:lnTo>
                      <a:pt x="62" y="101"/>
                    </a:lnTo>
                    <a:lnTo>
                      <a:pt x="61" y="105"/>
                    </a:lnTo>
                    <a:lnTo>
                      <a:pt x="55" y="105"/>
                    </a:lnTo>
                    <a:lnTo>
                      <a:pt x="52" y="107"/>
                    </a:lnTo>
                    <a:lnTo>
                      <a:pt x="48" y="107"/>
                    </a:lnTo>
                    <a:lnTo>
                      <a:pt x="46" y="109"/>
                    </a:lnTo>
                    <a:lnTo>
                      <a:pt x="44" y="110"/>
                    </a:lnTo>
                    <a:lnTo>
                      <a:pt x="43" y="112"/>
                    </a:lnTo>
                    <a:lnTo>
                      <a:pt x="39" y="112"/>
                    </a:lnTo>
                    <a:lnTo>
                      <a:pt x="32" y="109"/>
                    </a:lnTo>
                    <a:lnTo>
                      <a:pt x="28" y="105"/>
                    </a:lnTo>
                    <a:lnTo>
                      <a:pt x="28" y="105"/>
                    </a:lnTo>
                    <a:lnTo>
                      <a:pt x="27" y="103"/>
                    </a:lnTo>
                    <a:lnTo>
                      <a:pt x="27" y="101"/>
                    </a:lnTo>
                    <a:lnTo>
                      <a:pt x="27" y="96"/>
                    </a:lnTo>
                    <a:lnTo>
                      <a:pt x="23" y="93"/>
                    </a:lnTo>
                    <a:lnTo>
                      <a:pt x="23" y="93"/>
                    </a:lnTo>
                    <a:lnTo>
                      <a:pt x="23" y="84"/>
                    </a:lnTo>
                    <a:lnTo>
                      <a:pt x="25" y="76"/>
                    </a:lnTo>
                    <a:lnTo>
                      <a:pt x="25" y="75"/>
                    </a:lnTo>
                    <a:lnTo>
                      <a:pt x="28" y="71"/>
                    </a:lnTo>
                    <a:lnTo>
                      <a:pt x="28" y="69"/>
                    </a:lnTo>
                    <a:lnTo>
                      <a:pt x="28" y="68"/>
                    </a:lnTo>
                    <a:lnTo>
                      <a:pt x="27" y="66"/>
                    </a:lnTo>
                    <a:lnTo>
                      <a:pt x="27" y="60"/>
                    </a:lnTo>
                    <a:lnTo>
                      <a:pt x="23" y="60"/>
                    </a:lnTo>
                    <a:lnTo>
                      <a:pt x="23" y="60"/>
                    </a:lnTo>
                    <a:lnTo>
                      <a:pt x="19" y="59"/>
                    </a:lnTo>
                    <a:lnTo>
                      <a:pt x="21" y="53"/>
                    </a:lnTo>
                    <a:lnTo>
                      <a:pt x="21" y="51"/>
                    </a:lnTo>
                    <a:lnTo>
                      <a:pt x="19" y="50"/>
                    </a:lnTo>
                    <a:lnTo>
                      <a:pt x="18" y="50"/>
                    </a:lnTo>
                    <a:lnTo>
                      <a:pt x="14" y="50"/>
                    </a:lnTo>
                    <a:lnTo>
                      <a:pt x="11" y="50"/>
                    </a:lnTo>
                    <a:lnTo>
                      <a:pt x="11" y="50"/>
                    </a:lnTo>
                    <a:lnTo>
                      <a:pt x="11" y="48"/>
                    </a:lnTo>
                    <a:lnTo>
                      <a:pt x="0" y="37"/>
                    </a:lnTo>
                    <a:lnTo>
                      <a:pt x="0" y="35"/>
                    </a:lnTo>
                    <a:lnTo>
                      <a:pt x="0" y="35"/>
                    </a:lnTo>
                    <a:lnTo>
                      <a:pt x="0" y="34"/>
                    </a:lnTo>
                    <a:lnTo>
                      <a:pt x="3" y="30"/>
                    </a:lnTo>
                    <a:lnTo>
                      <a:pt x="3" y="26"/>
                    </a:lnTo>
                    <a:lnTo>
                      <a:pt x="3" y="25"/>
                    </a:lnTo>
                    <a:lnTo>
                      <a:pt x="12" y="21"/>
                    </a:lnTo>
                    <a:lnTo>
                      <a:pt x="14" y="19"/>
                    </a:lnTo>
                    <a:lnTo>
                      <a:pt x="12" y="18"/>
                    </a:lnTo>
                    <a:lnTo>
                      <a:pt x="11" y="18"/>
                    </a:lnTo>
                    <a:lnTo>
                      <a:pt x="9" y="18"/>
                    </a:lnTo>
                    <a:lnTo>
                      <a:pt x="9" y="18"/>
                    </a:lnTo>
                    <a:lnTo>
                      <a:pt x="7" y="12"/>
                    </a:lnTo>
                    <a:lnTo>
                      <a:pt x="9" y="10"/>
                    </a:lnTo>
                    <a:lnTo>
                      <a:pt x="9" y="9"/>
                    </a:lnTo>
                    <a:lnTo>
                      <a:pt x="12" y="9"/>
                    </a:lnTo>
                    <a:lnTo>
                      <a:pt x="12" y="9"/>
                    </a:lnTo>
                    <a:lnTo>
                      <a:pt x="14" y="7"/>
                    </a:lnTo>
                    <a:lnTo>
                      <a:pt x="19" y="5"/>
                    </a:lnTo>
                    <a:lnTo>
                      <a:pt x="19" y="3"/>
                    </a:lnTo>
                    <a:lnTo>
                      <a:pt x="21" y="3"/>
                    </a:lnTo>
                    <a:lnTo>
                      <a:pt x="23" y="3"/>
                    </a:lnTo>
                    <a:lnTo>
                      <a:pt x="23" y="1"/>
                    </a:lnTo>
                    <a:lnTo>
                      <a:pt x="2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4" name="Freeform 3286">
                <a:extLst>
                  <a:ext uri="{FF2B5EF4-FFF2-40B4-BE49-F238E27FC236}">
                    <a16:creationId xmlns:a16="http://schemas.microsoft.com/office/drawing/2014/main" id="{F45FA7DF-C97A-5A41-803C-CACD60C94E5E}"/>
                  </a:ext>
                </a:extLst>
              </p:cNvPr>
              <p:cNvSpPr>
                <a:spLocks/>
              </p:cNvSpPr>
              <p:nvPr/>
            </p:nvSpPr>
            <p:spPr bwMode="auto">
              <a:xfrm>
                <a:off x="1716" y="2581"/>
                <a:ext cx="78" cy="112"/>
              </a:xfrm>
              <a:custGeom>
                <a:avLst/>
                <a:gdLst>
                  <a:gd name="T0" fmla="*/ 25 w 78"/>
                  <a:gd name="T1" fmla="*/ 0 h 112"/>
                  <a:gd name="T2" fmla="*/ 28 w 78"/>
                  <a:gd name="T3" fmla="*/ 0 h 112"/>
                  <a:gd name="T4" fmla="*/ 44 w 78"/>
                  <a:gd name="T5" fmla="*/ 14 h 112"/>
                  <a:gd name="T6" fmla="*/ 53 w 78"/>
                  <a:gd name="T7" fmla="*/ 25 h 112"/>
                  <a:gd name="T8" fmla="*/ 62 w 78"/>
                  <a:gd name="T9" fmla="*/ 32 h 112"/>
                  <a:gd name="T10" fmla="*/ 68 w 78"/>
                  <a:gd name="T11" fmla="*/ 39 h 112"/>
                  <a:gd name="T12" fmla="*/ 64 w 78"/>
                  <a:gd name="T13" fmla="*/ 46 h 112"/>
                  <a:gd name="T14" fmla="*/ 64 w 78"/>
                  <a:gd name="T15" fmla="*/ 48 h 112"/>
                  <a:gd name="T16" fmla="*/ 64 w 78"/>
                  <a:gd name="T17" fmla="*/ 50 h 112"/>
                  <a:gd name="T18" fmla="*/ 62 w 78"/>
                  <a:gd name="T19" fmla="*/ 51 h 112"/>
                  <a:gd name="T20" fmla="*/ 55 w 78"/>
                  <a:gd name="T21" fmla="*/ 53 h 112"/>
                  <a:gd name="T22" fmla="*/ 53 w 78"/>
                  <a:gd name="T23" fmla="*/ 55 h 112"/>
                  <a:gd name="T24" fmla="*/ 52 w 78"/>
                  <a:gd name="T25" fmla="*/ 66 h 112"/>
                  <a:gd name="T26" fmla="*/ 55 w 78"/>
                  <a:gd name="T27" fmla="*/ 73 h 112"/>
                  <a:gd name="T28" fmla="*/ 59 w 78"/>
                  <a:gd name="T29" fmla="*/ 76 h 112"/>
                  <a:gd name="T30" fmla="*/ 59 w 78"/>
                  <a:gd name="T31" fmla="*/ 78 h 112"/>
                  <a:gd name="T32" fmla="*/ 64 w 78"/>
                  <a:gd name="T33" fmla="*/ 78 h 112"/>
                  <a:gd name="T34" fmla="*/ 64 w 78"/>
                  <a:gd name="T35" fmla="*/ 82 h 112"/>
                  <a:gd name="T36" fmla="*/ 66 w 78"/>
                  <a:gd name="T37" fmla="*/ 85 h 112"/>
                  <a:gd name="T38" fmla="*/ 77 w 78"/>
                  <a:gd name="T39" fmla="*/ 100 h 112"/>
                  <a:gd name="T40" fmla="*/ 69 w 78"/>
                  <a:gd name="T41" fmla="*/ 101 h 112"/>
                  <a:gd name="T42" fmla="*/ 68 w 78"/>
                  <a:gd name="T43" fmla="*/ 101 h 112"/>
                  <a:gd name="T44" fmla="*/ 66 w 78"/>
                  <a:gd name="T45" fmla="*/ 100 h 112"/>
                  <a:gd name="T46" fmla="*/ 61 w 78"/>
                  <a:gd name="T47" fmla="*/ 105 h 112"/>
                  <a:gd name="T48" fmla="*/ 52 w 78"/>
                  <a:gd name="T49" fmla="*/ 107 h 112"/>
                  <a:gd name="T50" fmla="*/ 46 w 78"/>
                  <a:gd name="T51" fmla="*/ 109 h 112"/>
                  <a:gd name="T52" fmla="*/ 43 w 78"/>
                  <a:gd name="T53" fmla="*/ 112 h 112"/>
                  <a:gd name="T54" fmla="*/ 32 w 78"/>
                  <a:gd name="T55" fmla="*/ 109 h 112"/>
                  <a:gd name="T56" fmla="*/ 28 w 78"/>
                  <a:gd name="T57" fmla="*/ 105 h 112"/>
                  <a:gd name="T58" fmla="*/ 27 w 78"/>
                  <a:gd name="T59" fmla="*/ 101 h 112"/>
                  <a:gd name="T60" fmla="*/ 23 w 78"/>
                  <a:gd name="T61" fmla="*/ 93 h 112"/>
                  <a:gd name="T62" fmla="*/ 23 w 78"/>
                  <a:gd name="T63" fmla="*/ 84 h 112"/>
                  <a:gd name="T64" fmla="*/ 25 w 78"/>
                  <a:gd name="T65" fmla="*/ 75 h 112"/>
                  <a:gd name="T66" fmla="*/ 28 w 78"/>
                  <a:gd name="T67" fmla="*/ 69 h 112"/>
                  <a:gd name="T68" fmla="*/ 27 w 78"/>
                  <a:gd name="T69" fmla="*/ 66 h 112"/>
                  <a:gd name="T70" fmla="*/ 23 w 78"/>
                  <a:gd name="T71" fmla="*/ 60 h 112"/>
                  <a:gd name="T72" fmla="*/ 19 w 78"/>
                  <a:gd name="T73" fmla="*/ 59 h 112"/>
                  <a:gd name="T74" fmla="*/ 21 w 78"/>
                  <a:gd name="T75" fmla="*/ 51 h 112"/>
                  <a:gd name="T76" fmla="*/ 18 w 78"/>
                  <a:gd name="T77" fmla="*/ 50 h 112"/>
                  <a:gd name="T78" fmla="*/ 11 w 78"/>
                  <a:gd name="T79" fmla="*/ 50 h 112"/>
                  <a:gd name="T80" fmla="*/ 11 w 78"/>
                  <a:gd name="T81" fmla="*/ 48 h 112"/>
                  <a:gd name="T82" fmla="*/ 0 w 78"/>
                  <a:gd name="T83" fmla="*/ 35 h 112"/>
                  <a:gd name="T84" fmla="*/ 0 w 78"/>
                  <a:gd name="T85" fmla="*/ 34 h 112"/>
                  <a:gd name="T86" fmla="*/ 3 w 78"/>
                  <a:gd name="T87" fmla="*/ 26 h 112"/>
                  <a:gd name="T88" fmla="*/ 12 w 78"/>
                  <a:gd name="T89" fmla="*/ 21 h 112"/>
                  <a:gd name="T90" fmla="*/ 12 w 78"/>
                  <a:gd name="T91" fmla="*/ 18 h 112"/>
                  <a:gd name="T92" fmla="*/ 9 w 78"/>
                  <a:gd name="T93" fmla="*/ 18 h 112"/>
                  <a:gd name="T94" fmla="*/ 7 w 78"/>
                  <a:gd name="T95" fmla="*/ 12 h 112"/>
                  <a:gd name="T96" fmla="*/ 9 w 78"/>
                  <a:gd name="T97" fmla="*/ 9 h 112"/>
                  <a:gd name="T98" fmla="*/ 12 w 78"/>
                  <a:gd name="T99" fmla="*/ 9 h 112"/>
                  <a:gd name="T100" fmla="*/ 19 w 78"/>
                  <a:gd name="T101" fmla="*/ 5 h 112"/>
                  <a:gd name="T102" fmla="*/ 21 w 78"/>
                  <a:gd name="T103" fmla="*/ 3 h 112"/>
                  <a:gd name="T104" fmla="*/ 23 w 78"/>
                  <a:gd name="T105"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 h="112">
                    <a:moveTo>
                      <a:pt x="23" y="0"/>
                    </a:moveTo>
                    <a:lnTo>
                      <a:pt x="25" y="0"/>
                    </a:lnTo>
                    <a:lnTo>
                      <a:pt x="27" y="0"/>
                    </a:lnTo>
                    <a:lnTo>
                      <a:pt x="28" y="0"/>
                    </a:lnTo>
                    <a:lnTo>
                      <a:pt x="41" y="10"/>
                    </a:lnTo>
                    <a:lnTo>
                      <a:pt x="44" y="14"/>
                    </a:lnTo>
                    <a:lnTo>
                      <a:pt x="44" y="23"/>
                    </a:lnTo>
                    <a:lnTo>
                      <a:pt x="53" y="25"/>
                    </a:lnTo>
                    <a:lnTo>
                      <a:pt x="59" y="26"/>
                    </a:lnTo>
                    <a:lnTo>
                      <a:pt x="62" y="32"/>
                    </a:lnTo>
                    <a:lnTo>
                      <a:pt x="64" y="34"/>
                    </a:lnTo>
                    <a:lnTo>
                      <a:pt x="68" y="39"/>
                    </a:lnTo>
                    <a:lnTo>
                      <a:pt x="68" y="39"/>
                    </a:lnTo>
                    <a:lnTo>
                      <a:pt x="64" y="46"/>
                    </a:lnTo>
                    <a:lnTo>
                      <a:pt x="64" y="46"/>
                    </a:lnTo>
                    <a:lnTo>
                      <a:pt x="64" y="48"/>
                    </a:lnTo>
                    <a:lnTo>
                      <a:pt x="64" y="48"/>
                    </a:lnTo>
                    <a:lnTo>
                      <a:pt x="64" y="50"/>
                    </a:lnTo>
                    <a:lnTo>
                      <a:pt x="62" y="51"/>
                    </a:lnTo>
                    <a:lnTo>
                      <a:pt x="62" y="51"/>
                    </a:lnTo>
                    <a:lnTo>
                      <a:pt x="57" y="53"/>
                    </a:lnTo>
                    <a:lnTo>
                      <a:pt x="55" y="53"/>
                    </a:lnTo>
                    <a:lnTo>
                      <a:pt x="53" y="55"/>
                    </a:lnTo>
                    <a:lnTo>
                      <a:pt x="53" y="55"/>
                    </a:lnTo>
                    <a:lnTo>
                      <a:pt x="53" y="60"/>
                    </a:lnTo>
                    <a:lnTo>
                      <a:pt x="52" y="66"/>
                    </a:lnTo>
                    <a:lnTo>
                      <a:pt x="52" y="68"/>
                    </a:lnTo>
                    <a:lnTo>
                      <a:pt x="55" y="73"/>
                    </a:lnTo>
                    <a:lnTo>
                      <a:pt x="57" y="73"/>
                    </a:lnTo>
                    <a:lnTo>
                      <a:pt x="59" y="76"/>
                    </a:lnTo>
                    <a:lnTo>
                      <a:pt x="59" y="76"/>
                    </a:lnTo>
                    <a:lnTo>
                      <a:pt x="59" y="78"/>
                    </a:lnTo>
                    <a:lnTo>
                      <a:pt x="61" y="78"/>
                    </a:lnTo>
                    <a:lnTo>
                      <a:pt x="64" y="78"/>
                    </a:lnTo>
                    <a:lnTo>
                      <a:pt x="64" y="80"/>
                    </a:lnTo>
                    <a:lnTo>
                      <a:pt x="64" y="82"/>
                    </a:lnTo>
                    <a:lnTo>
                      <a:pt x="66" y="84"/>
                    </a:lnTo>
                    <a:lnTo>
                      <a:pt x="66" y="85"/>
                    </a:lnTo>
                    <a:lnTo>
                      <a:pt x="77" y="100"/>
                    </a:lnTo>
                    <a:lnTo>
                      <a:pt x="77" y="100"/>
                    </a:lnTo>
                    <a:lnTo>
                      <a:pt x="78" y="101"/>
                    </a:lnTo>
                    <a:lnTo>
                      <a:pt x="69" y="101"/>
                    </a:lnTo>
                    <a:lnTo>
                      <a:pt x="69" y="101"/>
                    </a:lnTo>
                    <a:lnTo>
                      <a:pt x="68" y="101"/>
                    </a:lnTo>
                    <a:lnTo>
                      <a:pt x="68" y="100"/>
                    </a:lnTo>
                    <a:lnTo>
                      <a:pt x="66" y="100"/>
                    </a:lnTo>
                    <a:lnTo>
                      <a:pt x="62" y="101"/>
                    </a:lnTo>
                    <a:lnTo>
                      <a:pt x="61" y="105"/>
                    </a:lnTo>
                    <a:lnTo>
                      <a:pt x="55" y="105"/>
                    </a:lnTo>
                    <a:lnTo>
                      <a:pt x="52" y="107"/>
                    </a:lnTo>
                    <a:lnTo>
                      <a:pt x="48" y="107"/>
                    </a:lnTo>
                    <a:lnTo>
                      <a:pt x="46" y="109"/>
                    </a:lnTo>
                    <a:lnTo>
                      <a:pt x="44" y="110"/>
                    </a:lnTo>
                    <a:lnTo>
                      <a:pt x="43" y="112"/>
                    </a:lnTo>
                    <a:lnTo>
                      <a:pt x="39" y="112"/>
                    </a:lnTo>
                    <a:lnTo>
                      <a:pt x="32" y="109"/>
                    </a:lnTo>
                    <a:lnTo>
                      <a:pt x="28" y="105"/>
                    </a:lnTo>
                    <a:lnTo>
                      <a:pt x="28" y="105"/>
                    </a:lnTo>
                    <a:lnTo>
                      <a:pt x="27" y="103"/>
                    </a:lnTo>
                    <a:lnTo>
                      <a:pt x="27" y="101"/>
                    </a:lnTo>
                    <a:lnTo>
                      <a:pt x="27" y="96"/>
                    </a:lnTo>
                    <a:lnTo>
                      <a:pt x="23" y="93"/>
                    </a:lnTo>
                    <a:lnTo>
                      <a:pt x="23" y="93"/>
                    </a:lnTo>
                    <a:lnTo>
                      <a:pt x="23" y="84"/>
                    </a:lnTo>
                    <a:lnTo>
                      <a:pt x="25" y="76"/>
                    </a:lnTo>
                    <a:lnTo>
                      <a:pt x="25" y="75"/>
                    </a:lnTo>
                    <a:lnTo>
                      <a:pt x="28" y="71"/>
                    </a:lnTo>
                    <a:lnTo>
                      <a:pt x="28" y="69"/>
                    </a:lnTo>
                    <a:lnTo>
                      <a:pt x="28" y="68"/>
                    </a:lnTo>
                    <a:lnTo>
                      <a:pt x="27" y="66"/>
                    </a:lnTo>
                    <a:lnTo>
                      <a:pt x="27" y="60"/>
                    </a:lnTo>
                    <a:lnTo>
                      <a:pt x="23" y="60"/>
                    </a:lnTo>
                    <a:lnTo>
                      <a:pt x="23" y="60"/>
                    </a:lnTo>
                    <a:lnTo>
                      <a:pt x="19" y="59"/>
                    </a:lnTo>
                    <a:lnTo>
                      <a:pt x="21" y="53"/>
                    </a:lnTo>
                    <a:lnTo>
                      <a:pt x="21" y="51"/>
                    </a:lnTo>
                    <a:lnTo>
                      <a:pt x="19" y="50"/>
                    </a:lnTo>
                    <a:lnTo>
                      <a:pt x="18" y="50"/>
                    </a:lnTo>
                    <a:lnTo>
                      <a:pt x="14" y="50"/>
                    </a:lnTo>
                    <a:lnTo>
                      <a:pt x="11" y="50"/>
                    </a:lnTo>
                    <a:lnTo>
                      <a:pt x="11" y="50"/>
                    </a:lnTo>
                    <a:lnTo>
                      <a:pt x="11" y="48"/>
                    </a:lnTo>
                    <a:lnTo>
                      <a:pt x="0" y="37"/>
                    </a:lnTo>
                    <a:lnTo>
                      <a:pt x="0" y="35"/>
                    </a:lnTo>
                    <a:lnTo>
                      <a:pt x="0" y="35"/>
                    </a:lnTo>
                    <a:lnTo>
                      <a:pt x="0" y="34"/>
                    </a:lnTo>
                    <a:lnTo>
                      <a:pt x="3" y="30"/>
                    </a:lnTo>
                    <a:lnTo>
                      <a:pt x="3" y="26"/>
                    </a:lnTo>
                    <a:lnTo>
                      <a:pt x="3" y="25"/>
                    </a:lnTo>
                    <a:lnTo>
                      <a:pt x="12" y="21"/>
                    </a:lnTo>
                    <a:lnTo>
                      <a:pt x="14" y="19"/>
                    </a:lnTo>
                    <a:lnTo>
                      <a:pt x="12" y="18"/>
                    </a:lnTo>
                    <a:lnTo>
                      <a:pt x="11" y="18"/>
                    </a:lnTo>
                    <a:lnTo>
                      <a:pt x="9" y="18"/>
                    </a:lnTo>
                    <a:lnTo>
                      <a:pt x="9" y="18"/>
                    </a:lnTo>
                    <a:lnTo>
                      <a:pt x="7" y="12"/>
                    </a:lnTo>
                    <a:lnTo>
                      <a:pt x="9" y="10"/>
                    </a:lnTo>
                    <a:lnTo>
                      <a:pt x="9" y="9"/>
                    </a:lnTo>
                    <a:lnTo>
                      <a:pt x="12" y="9"/>
                    </a:lnTo>
                    <a:lnTo>
                      <a:pt x="12" y="9"/>
                    </a:lnTo>
                    <a:lnTo>
                      <a:pt x="14" y="7"/>
                    </a:lnTo>
                    <a:lnTo>
                      <a:pt x="19" y="5"/>
                    </a:lnTo>
                    <a:lnTo>
                      <a:pt x="19" y="3"/>
                    </a:lnTo>
                    <a:lnTo>
                      <a:pt x="21" y="3"/>
                    </a:lnTo>
                    <a:lnTo>
                      <a:pt x="23" y="3"/>
                    </a:lnTo>
                    <a:lnTo>
                      <a:pt x="23" y="1"/>
                    </a:lnTo>
                    <a:lnTo>
                      <a:pt x="2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5" name="Freeform 3287">
                <a:extLst>
                  <a:ext uri="{FF2B5EF4-FFF2-40B4-BE49-F238E27FC236}">
                    <a16:creationId xmlns:a16="http://schemas.microsoft.com/office/drawing/2014/main" id="{D8BCE3AD-345C-0C46-909B-0C930506B1EF}"/>
                  </a:ext>
                </a:extLst>
              </p:cNvPr>
              <p:cNvSpPr>
                <a:spLocks/>
              </p:cNvSpPr>
              <p:nvPr/>
            </p:nvSpPr>
            <p:spPr bwMode="auto">
              <a:xfrm>
                <a:off x="1827" y="2624"/>
                <a:ext cx="44" cy="58"/>
              </a:xfrm>
              <a:custGeom>
                <a:avLst/>
                <a:gdLst>
                  <a:gd name="T0" fmla="*/ 0 w 44"/>
                  <a:gd name="T1" fmla="*/ 53 h 58"/>
                  <a:gd name="T2" fmla="*/ 3 w 44"/>
                  <a:gd name="T3" fmla="*/ 50 h 58"/>
                  <a:gd name="T4" fmla="*/ 7 w 44"/>
                  <a:gd name="T5" fmla="*/ 32 h 58"/>
                  <a:gd name="T6" fmla="*/ 5 w 44"/>
                  <a:gd name="T7" fmla="*/ 28 h 58"/>
                  <a:gd name="T8" fmla="*/ 5 w 44"/>
                  <a:gd name="T9" fmla="*/ 28 h 58"/>
                  <a:gd name="T10" fmla="*/ 5 w 44"/>
                  <a:gd name="T11" fmla="*/ 28 h 58"/>
                  <a:gd name="T12" fmla="*/ 1 w 44"/>
                  <a:gd name="T13" fmla="*/ 21 h 58"/>
                  <a:gd name="T14" fmla="*/ 0 w 44"/>
                  <a:gd name="T15" fmla="*/ 8 h 58"/>
                  <a:gd name="T16" fmla="*/ 1 w 44"/>
                  <a:gd name="T17" fmla="*/ 7 h 58"/>
                  <a:gd name="T18" fmla="*/ 5 w 44"/>
                  <a:gd name="T19" fmla="*/ 3 h 58"/>
                  <a:gd name="T20" fmla="*/ 5 w 44"/>
                  <a:gd name="T21" fmla="*/ 1 h 58"/>
                  <a:gd name="T22" fmla="*/ 5 w 44"/>
                  <a:gd name="T23" fmla="*/ 1 h 58"/>
                  <a:gd name="T24" fmla="*/ 7 w 44"/>
                  <a:gd name="T25" fmla="*/ 1 h 58"/>
                  <a:gd name="T26" fmla="*/ 8 w 44"/>
                  <a:gd name="T27" fmla="*/ 0 h 58"/>
                  <a:gd name="T28" fmla="*/ 10 w 44"/>
                  <a:gd name="T29" fmla="*/ 0 h 58"/>
                  <a:gd name="T30" fmla="*/ 21 w 44"/>
                  <a:gd name="T31" fmla="*/ 5 h 58"/>
                  <a:gd name="T32" fmla="*/ 25 w 44"/>
                  <a:gd name="T33" fmla="*/ 5 h 58"/>
                  <a:gd name="T34" fmla="*/ 44 w 44"/>
                  <a:gd name="T35" fmla="*/ 21 h 58"/>
                  <a:gd name="T36" fmla="*/ 44 w 44"/>
                  <a:gd name="T37" fmla="*/ 25 h 58"/>
                  <a:gd name="T38" fmla="*/ 44 w 44"/>
                  <a:gd name="T39" fmla="*/ 25 h 58"/>
                  <a:gd name="T40" fmla="*/ 32 w 44"/>
                  <a:gd name="T41" fmla="*/ 41 h 58"/>
                  <a:gd name="T42" fmla="*/ 30 w 44"/>
                  <a:gd name="T43" fmla="*/ 48 h 58"/>
                  <a:gd name="T44" fmla="*/ 21 w 44"/>
                  <a:gd name="T45" fmla="*/ 55 h 58"/>
                  <a:gd name="T46" fmla="*/ 19 w 44"/>
                  <a:gd name="T47" fmla="*/ 57 h 58"/>
                  <a:gd name="T48" fmla="*/ 17 w 44"/>
                  <a:gd name="T49" fmla="*/ 57 h 58"/>
                  <a:gd name="T50" fmla="*/ 16 w 44"/>
                  <a:gd name="T51" fmla="*/ 55 h 58"/>
                  <a:gd name="T52" fmla="*/ 12 w 44"/>
                  <a:gd name="T53" fmla="*/ 55 h 58"/>
                  <a:gd name="T54" fmla="*/ 7 w 44"/>
                  <a:gd name="T55" fmla="*/ 58 h 58"/>
                  <a:gd name="T56" fmla="*/ 5 w 44"/>
                  <a:gd name="T57" fmla="*/ 57 h 58"/>
                  <a:gd name="T58" fmla="*/ 1 w 44"/>
                  <a:gd name="T59" fmla="*/ 55 h 58"/>
                  <a:gd name="T60" fmla="*/ 0 w 44"/>
                  <a:gd name="T6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58">
                    <a:moveTo>
                      <a:pt x="0" y="53"/>
                    </a:moveTo>
                    <a:lnTo>
                      <a:pt x="3" y="50"/>
                    </a:lnTo>
                    <a:lnTo>
                      <a:pt x="7" y="32"/>
                    </a:lnTo>
                    <a:lnTo>
                      <a:pt x="5" y="28"/>
                    </a:lnTo>
                    <a:lnTo>
                      <a:pt x="5" y="28"/>
                    </a:lnTo>
                    <a:lnTo>
                      <a:pt x="5" y="28"/>
                    </a:lnTo>
                    <a:lnTo>
                      <a:pt x="1" y="21"/>
                    </a:lnTo>
                    <a:lnTo>
                      <a:pt x="0" y="8"/>
                    </a:lnTo>
                    <a:lnTo>
                      <a:pt x="1" y="7"/>
                    </a:lnTo>
                    <a:lnTo>
                      <a:pt x="5" y="3"/>
                    </a:lnTo>
                    <a:lnTo>
                      <a:pt x="5" y="1"/>
                    </a:lnTo>
                    <a:lnTo>
                      <a:pt x="5" y="1"/>
                    </a:lnTo>
                    <a:lnTo>
                      <a:pt x="7" y="1"/>
                    </a:lnTo>
                    <a:lnTo>
                      <a:pt x="8" y="0"/>
                    </a:lnTo>
                    <a:lnTo>
                      <a:pt x="10" y="0"/>
                    </a:lnTo>
                    <a:lnTo>
                      <a:pt x="21" y="5"/>
                    </a:lnTo>
                    <a:lnTo>
                      <a:pt x="25" y="5"/>
                    </a:lnTo>
                    <a:lnTo>
                      <a:pt x="44" y="21"/>
                    </a:lnTo>
                    <a:lnTo>
                      <a:pt x="44" y="25"/>
                    </a:lnTo>
                    <a:lnTo>
                      <a:pt x="44" y="25"/>
                    </a:lnTo>
                    <a:lnTo>
                      <a:pt x="32" y="41"/>
                    </a:lnTo>
                    <a:lnTo>
                      <a:pt x="30" y="48"/>
                    </a:lnTo>
                    <a:lnTo>
                      <a:pt x="21" y="55"/>
                    </a:lnTo>
                    <a:lnTo>
                      <a:pt x="19" y="57"/>
                    </a:lnTo>
                    <a:lnTo>
                      <a:pt x="17" y="57"/>
                    </a:lnTo>
                    <a:lnTo>
                      <a:pt x="16" y="55"/>
                    </a:lnTo>
                    <a:lnTo>
                      <a:pt x="12" y="55"/>
                    </a:lnTo>
                    <a:lnTo>
                      <a:pt x="7" y="58"/>
                    </a:lnTo>
                    <a:lnTo>
                      <a:pt x="5" y="57"/>
                    </a:lnTo>
                    <a:lnTo>
                      <a:pt x="1" y="55"/>
                    </a:lnTo>
                    <a:lnTo>
                      <a:pt x="0" y="5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6" name="Freeform 3288">
                <a:extLst>
                  <a:ext uri="{FF2B5EF4-FFF2-40B4-BE49-F238E27FC236}">
                    <a16:creationId xmlns:a16="http://schemas.microsoft.com/office/drawing/2014/main" id="{F9101895-6819-D94B-9DA1-4B520B11B245}"/>
                  </a:ext>
                </a:extLst>
              </p:cNvPr>
              <p:cNvSpPr>
                <a:spLocks/>
              </p:cNvSpPr>
              <p:nvPr/>
            </p:nvSpPr>
            <p:spPr bwMode="auto">
              <a:xfrm>
                <a:off x="1827" y="2624"/>
                <a:ext cx="44" cy="58"/>
              </a:xfrm>
              <a:custGeom>
                <a:avLst/>
                <a:gdLst>
                  <a:gd name="T0" fmla="*/ 0 w 44"/>
                  <a:gd name="T1" fmla="*/ 53 h 58"/>
                  <a:gd name="T2" fmla="*/ 3 w 44"/>
                  <a:gd name="T3" fmla="*/ 50 h 58"/>
                  <a:gd name="T4" fmla="*/ 7 w 44"/>
                  <a:gd name="T5" fmla="*/ 32 h 58"/>
                  <a:gd name="T6" fmla="*/ 5 w 44"/>
                  <a:gd name="T7" fmla="*/ 28 h 58"/>
                  <a:gd name="T8" fmla="*/ 5 w 44"/>
                  <a:gd name="T9" fmla="*/ 28 h 58"/>
                  <a:gd name="T10" fmla="*/ 5 w 44"/>
                  <a:gd name="T11" fmla="*/ 28 h 58"/>
                  <a:gd name="T12" fmla="*/ 1 w 44"/>
                  <a:gd name="T13" fmla="*/ 21 h 58"/>
                  <a:gd name="T14" fmla="*/ 0 w 44"/>
                  <a:gd name="T15" fmla="*/ 8 h 58"/>
                  <a:gd name="T16" fmla="*/ 1 w 44"/>
                  <a:gd name="T17" fmla="*/ 7 h 58"/>
                  <a:gd name="T18" fmla="*/ 5 w 44"/>
                  <a:gd name="T19" fmla="*/ 3 h 58"/>
                  <a:gd name="T20" fmla="*/ 5 w 44"/>
                  <a:gd name="T21" fmla="*/ 1 h 58"/>
                  <a:gd name="T22" fmla="*/ 5 w 44"/>
                  <a:gd name="T23" fmla="*/ 1 h 58"/>
                  <a:gd name="T24" fmla="*/ 7 w 44"/>
                  <a:gd name="T25" fmla="*/ 1 h 58"/>
                  <a:gd name="T26" fmla="*/ 8 w 44"/>
                  <a:gd name="T27" fmla="*/ 0 h 58"/>
                  <a:gd name="T28" fmla="*/ 10 w 44"/>
                  <a:gd name="T29" fmla="*/ 0 h 58"/>
                  <a:gd name="T30" fmla="*/ 21 w 44"/>
                  <a:gd name="T31" fmla="*/ 5 h 58"/>
                  <a:gd name="T32" fmla="*/ 25 w 44"/>
                  <a:gd name="T33" fmla="*/ 5 h 58"/>
                  <a:gd name="T34" fmla="*/ 44 w 44"/>
                  <a:gd name="T35" fmla="*/ 21 h 58"/>
                  <a:gd name="T36" fmla="*/ 44 w 44"/>
                  <a:gd name="T37" fmla="*/ 25 h 58"/>
                  <a:gd name="T38" fmla="*/ 44 w 44"/>
                  <a:gd name="T39" fmla="*/ 25 h 58"/>
                  <a:gd name="T40" fmla="*/ 32 w 44"/>
                  <a:gd name="T41" fmla="*/ 41 h 58"/>
                  <a:gd name="T42" fmla="*/ 30 w 44"/>
                  <a:gd name="T43" fmla="*/ 48 h 58"/>
                  <a:gd name="T44" fmla="*/ 21 w 44"/>
                  <a:gd name="T45" fmla="*/ 55 h 58"/>
                  <a:gd name="T46" fmla="*/ 19 w 44"/>
                  <a:gd name="T47" fmla="*/ 57 h 58"/>
                  <a:gd name="T48" fmla="*/ 17 w 44"/>
                  <a:gd name="T49" fmla="*/ 57 h 58"/>
                  <a:gd name="T50" fmla="*/ 16 w 44"/>
                  <a:gd name="T51" fmla="*/ 55 h 58"/>
                  <a:gd name="T52" fmla="*/ 12 w 44"/>
                  <a:gd name="T53" fmla="*/ 55 h 58"/>
                  <a:gd name="T54" fmla="*/ 7 w 44"/>
                  <a:gd name="T55" fmla="*/ 58 h 58"/>
                  <a:gd name="T56" fmla="*/ 5 w 44"/>
                  <a:gd name="T57" fmla="*/ 57 h 58"/>
                  <a:gd name="T58" fmla="*/ 1 w 44"/>
                  <a:gd name="T59" fmla="*/ 55 h 58"/>
                  <a:gd name="T60" fmla="*/ 0 w 44"/>
                  <a:gd name="T6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58">
                    <a:moveTo>
                      <a:pt x="0" y="53"/>
                    </a:moveTo>
                    <a:lnTo>
                      <a:pt x="3" y="50"/>
                    </a:lnTo>
                    <a:lnTo>
                      <a:pt x="7" y="32"/>
                    </a:lnTo>
                    <a:lnTo>
                      <a:pt x="5" y="28"/>
                    </a:lnTo>
                    <a:lnTo>
                      <a:pt x="5" y="28"/>
                    </a:lnTo>
                    <a:lnTo>
                      <a:pt x="5" y="28"/>
                    </a:lnTo>
                    <a:lnTo>
                      <a:pt x="1" y="21"/>
                    </a:lnTo>
                    <a:lnTo>
                      <a:pt x="0" y="8"/>
                    </a:lnTo>
                    <a:lnTo>
                      <a:pt x="1" y="7"/>
                    </a:lnTo>
                    <a:lnTo>
                      <a:pt x="5" y="3"/>
                    </a:lnTo>
                    <a:lnTo>
                      <a:pt x="5" y="1"/>
                    </a:lnTo>
                    <a:lnTo>
                      <a:pt x="5" y="1"/>
                    </a:lnTo>
                    <a:lnTo>
                      <a:pt x="7" y="1"/>
                    </a:lnTo>
                    <a:lnTo>
                      <a:pt x="8" y="0"/>
                    </a:lnTo>
                    <a:lnTo>
                      <a:pt x="10" y="0"/>
                    </a:lnTo>
                    <a:lnTo>
                      <a:pt x="21" y="5"/>
                    </a:lnTo>
                    <a:lnTo>
                      <a:pt x="25" y="5"/>
                    </a:lnTo>
                    <a:lnTo>
                      <a:pt x="44" y="21"/>
                    </a:lnTo>
                    <a:lnTo>
                      <a:pt x="44" y="25"/>
                    </a:lnTo>
                    <a:lnTo>
                      <a:pt x="44" y="25"/>
                    </a:lnTo>
                    <a:lnTo>
                      <a:pt x="32" y="41"/>
                    </a:lnTo>
                    <a:lnTo>
                      <a:pt x="30" y="48"/>
                    </a:lnTo>
                    <a:lnTo>
                      <a:pt x="21" y="55"/>
                    </a:lnTo>
                    <a:lnTo>
                      <a:pt x="19" y="57"/>
                    </a:lnTo>
                    <a:lnTo>
                      <a:pt x="17" y="57"/>
                    </a:lnTo>
                    <a:lnTo>
                      <a:pt x="16" y="55"/>
                    </a:lnTo>
                    <a:lnTo>
                      <a:pt x="12" y="55"/>
                    </a:lnTo>
                    <a:lnTo>
                      <a:pt x="7" y="58"/>
                    </a:lnTo>
                    <a:lnTo>
                      <a:pt x="5" y="57"/>
                    </a:lnTo>
                    <a:lnTo>
                      <a:pt x="1" y="55"/>
                    </a:lnTo>
                    <a:lnTo>
                      <a:pt x="0" y="5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7" name="Freeform 3289">
                <a:extLst>
                  <a:ext uri="{FF2B5EF4-FFF2-40B4-BE49-F238E27FC236}">
                    <a16:creationId xmlns:a16="http://schemas.microsoft.com/office/drawing/2014/main" id="{9D5CD1EB-0335-5A4D-A38D-B5ACC1B09552}"/>
                  </a:ext>
                </a:extLst>
              </p:cNvPr>
              <p:cNvSpPr>
                <a:spLocks/>
              </p:cNvSpPr>
              <p:nvPr/>
            </p:nvSpPr>
            <p:spPr bwMode="auto">
              <a:xfrm>
                <a:off x="2085" y="3738"/>
                <a:ext cx="38" cy="25"/>
              </a:xfrm>
              <a:custGeom>
                <a:avLst/>
                <a:gdLst>
                  <a:gd name="T0" fmla="*/ 2 w 38"/>
                  <a:gd name="T1" fmla="*/ 2 h 25"/>
                  <a:gd name="T2" fmla="*/ 0 w 38"/>
                  <a:gd name="T3" fmla="*/ 2 h 25"/>
                  <a:gd name="T4" fmla="*/ 8 w 38"/>
                  <a:gd name="T5" fmla="*/ 0 h 25"/>
                  <a:gd name="T6" fmla="*/ 8 w 38"/>
                  <a:gd name="T7" fmla="*/ 2 h 25"/>
                  <a:gd name="T8" fmla="*/ 9 w 38"/>
                  <a:gd name="T9" fmla="*/ 2 h 25"/>
                  <a:gd name="T10" fmla="*/ 13 w 38"/>
                  <a:gd name="T11" fmla="*/ 0 h 25"/>
                  <a:gd name="T12" fmla="*/ 13 w 38"/>
                  <a:gd name="T13" fmla="*/ 2 h 25"/>
                  <a:gd name="T14" fmla="*/ 15 w 38"/>
                  <a:gd name="T15" fmla="*/ 2 h 25"/>
                  <a:gd name="T16" fmla="*/ 17 w 38"/>
                  <a:gd name="T17" fmla="*/ 3 h 25"/>
                  <a:gd name="T18" fmla="*/ 18 w 38"/>
                  <a:gd name="T19" fmla="*/ 3 h 25"/>
                  <a:gd name="T20" fmla="*/ 25 w 38"/>
                  <a:gd name="T21" fmla="*/ 5 h 25"/>
                  <a:gd name="T22" fmla="*/ 24 w 38"/>
                  <a:gd name="T23" fmla="*/ 7 h 25"/>
                  <a:gd name="T24" fmla="*/ 25 w 38"/>
                  <a:gd name="T25" fmla="*/ 7 h 25"/>
                  <a:gd name="T26" fmla="*/ 27 w 38"/>
                  <a:gd name="T27" fmla="*/ 11 h 25"/>
                  <a:gd name="T28" fmla="*/ 29 w 38"/>
                  <a:gd name="T29" fmla="*/ 11 h 25"/>
                  <a:gd name="T30" fmla="*/ 29 w 38"/>
                  <a:gd name="T31" fmla="*/ 9 h 25"/>
                  <a:gd name="T32" fmla="*/ 31 w 38"/>
                  <a:gd name="T33" fmla="*/ 11 h 25"/>
                  <a:gd name="T34" fmla="*/ 33 w 38"/>
                  <a:gd name="T35" fmla="*/ 14 h 25"/>
                  <a:gd name="T36" fmla="*/ 34 w 38"/>
                  <a:gd name="T37" fmla="*/ 14 h 25"/>
                  <a:gd name="T38" fmla="*/ 34 w 38"/>
                  <a:gd name="T39" fmla="*/ 16 h 25"/>
                  <a:gd name="T40" fmla="*/ 36 w 38"/>
                  <a:gd name="T41" fmla="*/ 18 h 25"/>
                  <a:gd name="T42" fmla="*/ 36 w 38"/>
                  <a:gd name="T43" fmla="*/ 16 h 25"/>
                  <a:gd name="T44" fmla="*/ 36 w 38"/>
                  <a:gd name="T45" fmla="*/ 18 h 25"/>
                  <a:gd name="T46" fmla="*/ 38 w 38"/>
                  <a:gd name="T47" fmla="*/ 21 h 25"/>
                  <a:gd name="T48" fmla="*/ 38 w 38"/>
                  <a:gd name="T49" fmla="*/ 21 h 25"/>
                  <a:gd name="T50" fmla="*/ 36 w 38"/>
                  <a:gd name="T51" fmla="*/ 21 h 25"/>
                  <a:gd name="T52" fmla="*/ 36 w 38"/>
                  <a:gd name="T53" fmla="*/ 23 h 25"/>
                  <a:gd name="T54" fmla="*/ 36 w 38"/>
                  <a:gd name="T55" fmla="*/ 25 h 25"/>
                  <a:gd name="T56" fmla="*/ 34 w 38"/>
                  <a:gd name="T57" fmla="*/ 25 h 25"/>
                  <a:gd name="T58" fmla="*/ 33 w 38"/>
                  <a:gd name="T59" fmla="*/ 25 h 25"/>
                  <a:gd name="T60" fmla="*/ 31 w 38"/>
                  <a:gd name="T61" fmla="*/ 21 h 25"/>
                  <a:gd name="T62" fmla="*/ 31 w 38"/>
                  <a:gd name="T63" fmla="*/ 19 h 25"/>
                  <a:gd name="T64" fmla="*/ 27 w 38"/>
                  <a:gd name="T65" fmla="*/ 18 h 25"/>
                  <a:gd name="T66" fmla="*/ 27 w 38"/>
                  <a:gd name="T67" fmla="*/ 16 h 25"/>
                  <a:gd name="T68" fmla="*/ 25 w 38"/>
                  <a:gd name="T69" fmla="*/ 14 h 25"/>
                  <a:gd name="T70" fmla="*/ 24 w 38"/>
                  <a:gd name="T71" fmla="*/ 14 h 25"/>
                  <a:gd name="T72" fmla="*/ 24 w 38"/>
                  <a:gd name="T73" fmla="*/ 12 h 25"/>
                  <a:gd name="T74" fmla="*/ 15 w 38"/>
                  <a:gd name="T75" fmla="*/ 9 h 25"/>
                  <a:gd name="T76" fmla="*/ 13 w 38"/>
                  <a:gd name="T77" fmla="*/ 9 h 25"/>
                  <a:gd name="T78" fmla="*/ 13 w 38"/>
                  <a:gd name="T79" fmla="*/ 7 h 25"/>
                  <a:gd name="T80" fmla="*/ 13 w 38"/>
                  <a:gd name="T81" fmla="*/ 7 h 25"/>
                  <a:gd name="T82" fmla="*/ 13 w 38"/>
                  <a:gd name="T83" fmla="*/ 5 h 25"/>
                  <a:gd name="T84" fmla="*/ 9 w 38"/>
                  <a:gd name="T85" fmla="*/ 5 h 25"/>
                  <a:gd name="T86" fmla="*/ 8 w 38"/>
                  <a:gd name="T87" fmla="*/ 5 h 25"/>
                  <a:gd name="T88" fmla="*/ 8 w 38"/>
                  <a:gd name="T89" fmla="*/ 3 h 25"/>
                  <a:gd name="T90" fmla="*/ 6 w 38"/>
                  <a:gd name="T91" fmla="*/ 3 h 25"/>
                  <a:gd name="T92" fmla="*/ 4 w 38"/>
                  <a:gd name="T93" fmla="*/ 2 h 25"/>
                  <a:gd name="T94" fmla="*/ 2 w 38"/>
                  <a:gd name="T95" fmla="*/ 2 h 25"/>
                  <a:gd name="T96" fmla="*/ 2 w 38"/>
                  <a:gd name="T9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25">
                    <a:moveTo>
                      <a:pt x="2" y="2"/>
                    </a:moveTo>
                    <a:lnTo>
                      <a:pt x="0" y="2"/>
                    </a:lnTo>
                    <a:lnTo>
                      <a:pt x="8" y="0"/>
                    </a:lnTo>
                    <a:lnTo>
                      <a:pt x="8" y="2"/>
                    </a:lnTo>
                    <a:lnTo>
                      <a:pt x="9" y="2"/>
                    </a:lnTo>
                    <a:lnTo>
                      <a:pt x="13" y="0"/>
                    </a:lnTo>
                    <a:lnTo>
                      <a:pt x="13" y="2"/>
                    </a:lnTo>
                    <a:lnTo>
                      <a:pt x="15" y="2"/>
                    </a:lnTo>
                    <a:lnTo>
                      <a:pt x="17" y="3"/>
                    </a:lnTo>
                    <a:lnTo>
                      <a:pt x="18" y="3"/>
                    </a:lnTo>
                    <a:lnTo>
                      <a:pt x="25" y="5"/>
                    </a:lnTo>
                    <a:lnTo>
                      <a:pt x="24" y="7"/>
                    </a:lnTo>
                    <a:lnTo>
                      <a:pt x="25" y="7"/>
                    </a:lnTo>
                    <a:lnTo>
                      <a:pt x="27" y="11"/>
                    </a:lnTo>
                    <a:lnTo>
                      <a:pt x="29" y="11"/>
                    </a:lnTo>
                    <a:lnTo>
                      <a:pt x="29" y="9"/>
                    </a:lnTo>
                    <a:lnTo>
                      <a:pt x="31" y="11"/>
                    </a:lnTo>
                    <a:lnTo>
                      <a:pt x="33" y="14"/>
                    </a:lnTo>
                    <a:lnTo>
                      <a:pt x="34" y="14"/>
                    </a:lnTo>
                    <a:lnTo>
                      <a:pt x="34" y="16"/>
                    </a:lnTo>
                    <a:lnTo>
                      <a:pt x="36" y="18"/>
                    </a:lnTo>
                    <a:lnTo>
                      <a:pt x="36" y="16"/>
                    </a:lnTo>
                    <a:lnTo>
                      <a:pt x="36" y="18"/>
                    </a:lnTo>
                    <a:lnTo>
                      <a:pt x="38" y="21"/>
                    </a:lnTo>
                    <a:lnTo>
                      <a:pt x="38" y="21"/>
                    </a:lnTo>
                    <a:lnTo>
                      <a:pt x="36" y="21"/>
                    </a:lnTo>
                    <a:lnTo>
                      <a:pt x="36" y="23"/>
                    </a:lnTo>
                    <a:lnTo>
                      <a:pt x="36" y="25"/>
                    </a:lnTo>
                    <a:lnTo>
                      <a:pt x="34" y="25"/>
                    </a:lnTo>
                    <a:lnTo>
                      <a:pt x="33" y="25"/>
                    </a:lnTo>
                    <a:lnTo>
                      <a:pt x="31" y="21"/>
                    </a:lnTo>
                    <a:lnTo>
                      <a:pt x="31" y="19"/>
                    </a:lnTo>
                    <a:lnTo>
                      <a:pt x="27" y="18"/>
                    </a:lnTo>
                    <a:lnTo>
                      <a:pt x="27" y="16"/>
                    </a:lnTo>
                    <a:lnTo>
                      <a:pt x="25" y="14"/>
                    </a:lnTo>
                    <a:lnTo>
                      <a:pt x="24" y="14"/>
                    </a:lnTo>
                    <a:lnTo>
                      <a:pt x="24" y="12"/>
                    </a:lnTo>
                    <a:lnTo>
                      <a:pt x="15" y="9"/>
                    </a:lnTo>
                    <a:lnTo>
                      <a:pt x="13" y="9"/>
                    </a:lnTo>
                    <a:lnTo>
                      <a:pt x="13" y="7"/>
                    </a:lnTo>
                    <a:lnTo>
                      <a:pt x="13" y="7"/>
                    </a:lnTo>
                    <a:lnTo>
                      <a:pt x="13" y="5"/>
                    </a:lnTo>
                    <a:lnTo>
                      <a:pt x="9" y="5"/>
                    </a:lnTo>
                    <a:lnTo>
                      <a:pt x="8" y="5"/>
                    </a:lnTo>
                    <a:lnTo>
                      <a:pt x="8" y="3"/>
                    </a:lnTo>
                    <a:lnTo>
                      <a:pt x="6" y="3"/>
                    </a:lnTo>
                    <a:lnTo>
                      <a:pt x="4" y="2"/>
                    </a:lnTo>
                    <a:lnTo>
                      <a:pt x="2"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8" name="Freeform 3290">
                <a:extLst>
                  <a:ext uri="{FF2B5EF4-FFF2-40B4-BE49-F238E27FC236}">
                    <a16:creationId xmlns:a16="http://schemas.microsoft.com/office/drawing/2014/main" id="{9D541C80-C408-9349-B0B0-667B6600CC70}"/>
                  </a:ext>
                </a:extLst>
              </p:cNvPr>
              <p:cNvSpPr>
                <a:spLocks/>
              </p:cNvSpPr>
              <p:nvPr/>
            </p:nvSpPr>
            <p:spPr bwMode="auto">
              <a:xfrm>
                <a:off x="2085" y="3738"/>
                <a:ext cx="38" cy="25"/>
              </a:xfrm>
              <a:custGeom>
                <a:avLst/>
                <a:gdLst>
                  <a:gd name="T0" fmla="*/ 2 w 38"/>
                  <a:gd name="T1" fmla="*/ 2 h 25"/>
                  <a:gd name="T2" fmla="*/ 0 w 38"/>
                  <a:gd name="T3" fmla="*/ 2 h 25"/>
                  <a:gd name="T4" fmla="*/ 8 w 38"/>
                  <a:gd name="T5" fmla="*/ 0 h 25"/>
                  <a:gd name="T6" fmla="*/ 8 w 38"/>
                  <a:gd name="T7" fmla="*/ 2 h 25"/>
                  <a:gd name="T8" fmla="*/ 9 w 38"/>
                  <a:gd name="T9" fmla="*/ 2 h 25"/>
                  <a:gd name="T10" fmla="*/ 13 w 38"/>
                  <a:gd name="T11" fmla="*/ 0 h 25"/>
                  <a:gd name="T12" fmla="*/ 13 w 38"/>
                  <a:gd name="T13" fmla="*/ 2 h 25"/>
                  <a:gd name="T14" fmla="*/ 15 w 38"/>
                  <a:gd name="T15" fmla="*/ 2 h 25"/>
                  <a:gd name="T16" fmla="*/ 17 w 38"/>
                  <a:gd name="T17" fmla="*/ 3 h 25"/>
                  <a:gd name="T18" fmla="*/ 18 w 38"/>
                  <a:gd name="T19" fmla="*/ 3 h 25"/>
                  <a:gd name="T20" fmla="*/ 25 w 38"/>
                  <a:gd name="T21" fmla="*/ 5 h 25"/>
                  <a:gd name="T22" fmla="*/ 24 w 38"/>
                  <a:gd name="T23" fmla="*/ 7 h 25"/>
                  <a:gd name="T24" fmla="*/ 25 w 38"/>
                  <a:gd name="T25" fmla="*/ 7 h 25"/>
                  <a:gd name="T26" fmla="*/ 27 w 38"/>
                  <a:gd name="T27" fmla="*/ 11 h 25"/>
                  <a:gd name="T28" fmla="*/ 29 w 38"/>
                  <a:gd name="T29" fmla="*/ 11 h 25"/>
                  <a:gd name="T30" fmla="*/ 29 w 38"/>
                  <a:gd name="T31" fmla="*/ 9 h 25"/>
                  <a:gd name="T32" fmla="*/ 31 w 38"/>
                  <a:gd name="T33" fmla="*/ 11 h 25"/>
                  <a:gd name="T34" fmla="*/ 33 w 38"/>
                  <a:gd name="T35" fmla="*/ 14 h 25"/>
                  <a:gd name="T36" fmla="*/ 34 w 38"/>
                  <a:gd name="T37" fmla="*/ 14 h 25"/>
                  <a:gd name="T38" fmla="*/ 34 w 38"/>
                  <a:gd name="T39" fmla="*/ 16 h 25"/>
                  <a:gd name="T40" fmla="*/ 36 w 38"/>
                  <a:gd name="T41" fmla="*/ 18 h 25"/>
                  <a:gd name="T42" fmla="*/ 36 w 38"/>
                  <a:gd name="T43" fmla="*/ 16 h 25"/>
                  <a:gd name="T44" fmla="*/ 36 w 38"/>
                  <a:gd name="T45" fmla="*/ 18 h 25"/>
                  <a:gd name="T46" fmla="*/ 38 w 38"/>
                  <a:gd name="T47" fmla="*/ 21 h 25"/>
                  <a:gd name="T48" fmla="*/ 38 w 38"/>
                  <a:gd name="T49" fmla="*/ 21 h 25"/>
                  <a:gd name="T50" fmla="*/ 36 w 38"/>
                  <a:gd name="T51" fmla="*/ 21 h 25"/>
                  <a:gd name="T52" fmla="*/ 36 w 38"/>
                  <a:gd name="T53" fmla="*/ 23 h 25"/>
                  <a:gd name="T54" fmla="*/ 36 w 38"/>
                  <a:gd name="T55" fmla="*/ 25 h 25"/>
                  <a:gd name="T56" fmla="*/ 34 w 38"/>
                  <a:gd name="T57" fmla="*/ 25 h 25"/>
                  <a:gd name="T58" fmla="*/ 33 w 38"/>
                  <a:gd name="T59" fmla="*/ 25 h 25"/>
                  <a:gd name="T60" fmla="*/ 31 w 38"/>
                  <a:gd name="T61" fmla="*/ 21 h 25"/>
                  <a:gd name="T62" fmla="*/ 31 w 38"/>
                  <a:gd name="T63" fmla="*/ 19 h 25"/>
                  <a:gd name="T64" fmla="*/ 27 w 38"/>
                  <a:gd name="T65" fmla="*/ 18 h 25"/>
                  <a:gd name="T66" fmla="*/ 27 w 38"/>
                  <a:gd name="T67" fmla="*/ 16 h 25"/>
                  <a:gd name="T68" fmla="*/ 25 w 38"/>
                  <a:gd name="T69" fmla="*/ 14 h 25"/>
                  <a:gd name="T70" fmla="*/ 24 w 38"/>
                  <a:gd name="T71" fmla="*/ 14 h 25"/>
                  <a:gd name="T72" fmla="*/ 24 w 38"/>
                  <a:gd name="T73" fmla="*/ 12 h 25"/>
                  <a:gd name="T74" fmla="*/ 15 w 38"/>
                  <a:gd name="T75" fmla="*/ 9 h 25"/>
                  <a:gd name="T76" fmla="*/ 13 w 38"/>
                  <a:gd name="T77" fmla="*/ 9 h 25"/>
                  <a:gd name="T78" fmla="*/ 13 w 38"/>
                  <a:gd name="T79" fmla="*/ 7 h 25"/>
                  <a:gd name="T80" fmla="*/ 13 w 38"/>
                  <a:gd name="T81" fmla="*/ 7 h 25"/>
                  <a:gd name="T82" fmla="*/ 13 w 38"/>
                  <a:gd name="T83" fmla="*/ 5 h 25"/>
                  <a:gd name="T84" fmla="*/ 9 w 38"/>
                  <a:gd name="T85" fmla="*/ 5 h 25"/>
                  <a:gd name="T86" fmla="*/ 8 w 38"/>
                  <a:gd name="T87" fmla="*/ 5 h 25"/>
                  <a:gd name="T88" fmla="*/ 8 w 38"/>
                  <a:gd name="T89" fmla="*/ 3 h 25"/>
                  <a:gd name="T90" fmla="*/ 6 w 38"/>
                  <a:gd name="T91" fmla="*/ 3 h 25"/>
                  <a:gd name="T92" fmla="*/ 4 w 38"/>
                  <a:gd name="T93" fmla="*/ 2 h 25"/>
                  <a:gd name="T94" fmla="*/ 2 w 38"/>
                  <a:gd name="T95" fmla="*/ 2 h 25"/>
                  <a:gd name="T96" fmla="*/ 2 w 38"/>
                  <a:gd name="T9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25">
                    <a:moveTo>
                      <a:pt x="2" y="2"/>
                    </a:moveTo>
                    <a:lnTo>
                      <a:pt x="0" y="2"/>
                    </a:lnTo>
                    <a:lnTo>
                      <a:pt x="8" y="0"/>
                    </a:lnTo>
                    <a:lnTo>
                      <a:pt x="8" y="2"/>
                    </a:lnTo>
                    <a:lnTo>
                      <a:pt x="9" y="2"/>
                    </a:lnTo>
                    <a:lnTo>
                      <a:pt x="13" y="0"/>
                    </a:lnTo>
                    <a:lnTo>
                      <a:pt x="13" y="2"/>
                    </a:lnTo>
                    <a:lnTo>
                      <a:pt x="15" y="2"/>
                    </a:lnTo>
                    <a:lnTo>
                      <a:pt x="17" y="3"/>
                    </a:lnTo>
                    <a:lnTo>
                      <a:pt x="18" y="3"/>
                    </a:lnTo>
                    <a:lnTo>
                      <a:pt x="25" y="5"/>
                    </a:lnTo>
                    <a:lnTo>
                      <a:pt x="24" y="7"/>
                    </a:lnTo>
                    <a:lnTo>
                      <a:pt x="25" y="7"/>
                    </a:lnTo>
                    <a:lnTo>
                      <a:pt x="27" y="11"/>
                    </a:lnTo>
                    <a:lnTo>
                      <a:pt x="29" y="11"/>
                    </a:lnTo>
                    <a:lnTo>
                      <a:pt x="29" y="9"/>
                    </a:lnTo>
                    <a:lnTo>
                      <a:pt x="31" y="11"/>
                    </a:lnTo>
                    <a:lnTo>
                      <a:pt x="33" y="14"/>
                    </a:lnTo>
                    <a:lnTo>
                      <a:pt x="34" y="14"/>
                    </a:lnTo>
                    <a:lnTo>
                      <a:pt x="34" y="16"/>
                    </a:lnTo>
                    <a:lnTo>
                      <a:pt x="36" y="18"/>
                    </a:lnTo>
                    <a:lnTo>
                      <a:pt x="36" y="16"/>
                    </a:lnTo>
                    <a:lnTo>
                      <a:pt x="36" y="18"/>
                    </a:lnTo>
                    <a:lnTo>
                      <a:pt x="38" y="21"/>
                    </a:lnTo>
                    <a:lnTo>
                      <a:pt x="38" y="21"/>
                    </a:lnTo>
                    <a:lnTo>
                      <a:pt x="36" y="21"/>
                    </a:lnTo>
                    <a:lnTo>
                      <a:pt x="36" y="23"/>
                    </a:lnTo>
                    <a:lnTo>
                      <a:pt x="36" y="25"/>
                    </a:lnTo>
                    <a:lnTo>
                      <a:pt x="34" y="25"/>
                    </a:lnTo>
                    <a:lnTo>
                      <a:pt x="33" y="25"/>
                    </a:lnTo>
                    <a:lnTo>
                      <a:pt x="31" y="21"/>
                    </a:lnTo>
                    <a:lnTo>
                      <a:pt x="31" y="19"/>
                    </a:lnTo>
                    <a:lnTo>
                      <a:pt x="27" y="18"/>
                    </a:lnTo>
                    <a:lnTo>
                      <a:pt x="27" y="16"/>
                    </a:lnTo>
                    <a:lnTo>
                      <a:pt x="25" y="14"/>
                    </a:lnTo>
                    <a:lnTo>
                      <a:pt x="24" y="14"/>
                    </a:lnTo>
                    <a:lnTo>
                      <a:pt x="24" y="12"/>
                    </a:lnTo>
                    <a:lnTo>
                      <a:pt x="15" y="9"/>
                    </a:lnTo>
                    <a:lnTo>
                      <a:pt x="13" y="9"/>
                    </a:lnTo>
                    <a:lnTo>
                      <a:pt x="13" y="7"/>
                    </a:lnTo>
                    <a:lnTo>
                      <a:pt x="13" y="7"/>
                    </a:lnTo>
                    <a:lnTo>
                      <a:pt x="13" y="5"/>
                    </a:lnTo>
                    <a:lnTo>
                      <a:pt x="9" y="5"/>
                    </a:lnTo>
                    <a:lnTo>
                      <a:pt x="8" y="5"/>
                    </a:lnTo>
                    <a:lnTo>
                      <a:pt x="8" y="3"/>
                    </a:lnTo>
                    <a:lnTo>
                      <a:pt x="6" y="3"/>
                    </a:lnTo>
                    <a:lnTo>
                      <a:pt x="4" y="2"/>
                    </a:lnTo>
                    <a:lnTo>
                      <a:pt x="2" y="2"/>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49" name="Freeform 3291">
                <a:extLst>
                  <a:ext uri="{FF2B5EF4-FFF2-40B4-BE49-F238E27FC236}">
                    <a16:creationId xmlns:a16="http://schemas.microsoft.com/office/drawing/2014/main" id="{37E46BC1-39C5-9843-AED8-5DB7DB89DC55}"/>
                  </a:ext>
                </a:extLst>
              </p:cNvPr>
              <p:cNvSpPr>
                <a:spLocks/>
              </p:cNvSpPr>
              <p:nvPr/>
            </p:nvSpPr>
            <p:spPr bwMode="auto">
              <a:xfrm>
                <a:off x="1657" y="2415"/>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0" name="Freeform 3292">
                <a:extLst>
                  <a:ext uri="{FF2B5EF4-FFF2-40B4-BE49-F238E27FC236}">
                    <a16:creationId xmlns:a16="http://schemas.microsoft.com/office/drawing/2014/main" id="{83E9EA15-7A74-2748-9CEF-1C69C453F38B}"/>
                  </a:ext>
                </a:extLst>
              </p:cNvPr>
              <p:cNvSpPr>
                <a:spLocks/>
              </p:cNvSpPr>
              <p:nvPr/>
            </p:nvSpPr>
            <p:spPr bwMode="auto">
              <a:xfrm>
                <a:off x="1657" y="2415"/>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1" name="Freeform 3293">
                <a:extLst>
                  <a:ext uri="{FF2B5EF4-FFF2-40B4-BE49-F238E27FC236}">
                    <a16:creationId xmlns:a16="http://schemas.microsoft.com/office/drawing/2014/main" id="{3F9A21E5-FCD9-1F48-966F-3E8F6920834A}"/>
                  </a:ext>
                </a:extLst>
              </p:cNvPr>
              <p:cNvSpPr>
                <a:spLocks/>
              </p:cNvSpPr>
              <p:nvPr/>
            </p:nvSpPr>
            <p:spPr bwMode="auto">
              <a:xfrm>
                <a:off x="1659" y="2425"/>
                <a:ext cx="2" cy="2"/>
              </a:xfrm>
              <a:custGeom>
                <a:avLst/>
                <a:gdLst>
                  <a:gd name="T0" fmla="*/ 0 w 2"/>
                  <a:gd name="T1" fmla="*/ 0 h 2"/>
                  <a:gd name="T2" fmla="*/ 0 w 2"/>
                  <a:gd name="T3" fmla="*/ 2 h 2"/>
                  <a:gd name="T4" fmla="*/ 0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2" name="Freeform 3294">
                <a:extLst>
                  <a:ext uri="{FF2B5EF4-FFF2-40B4-BE49-F238E27FC236}">
                    <a16:creationId xmlns:a16="http://schemas.microsoft.com/office/drawing/2014/main" id="{B6C7DF7D-8054-B841-9B9E-C06892136B1C}"/>
                  </a:ext>
                </a:extLst>
              </p:cNvPr>
              <p:cNvSpPr>
                <a:spLocks/>
              </p:cNvSpPr>
              <p:nvPr/>
            </p:nvSpPr>
            <p:spPr bwMode="auto">
              <a:xfrm>
                <a:off x="1659" y="2425"/>
                <a:ext cx="2" cy="2"/>
              </a:xfrm>
              <a:custGeom>
                <a:avLst/>
                <a:gdLst>
                  <a:gd name="T0" fmla="*/ 0 w 2"/>
                  <a:gd name="T1" fmla="*/ 0 h 2"/>
                  <a:gd name="T2" fmla="*/ 0 w 2"/>
                  <a:gd name="T3" fmla="*/ 2 h 2"/>
                  <a:gd name="T4" fmla="*/ 0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3" name="Freeform 3295">
                <a:extLst>
                  <a:ext uri="{FF2B5EF4-FFF2-40B4-BE49-F238E27FC236}">
                    <a16:creationId xmlns:a16="http://schemas.microsoft.com/office/drawing/2014/main" id="{4CBAFF6C-D2FF-224E-AB69-E19A65BCC3CC}"/>
                  </a:ext>
                </a:extLst>
              </p:cNvPr>
              <p:cNvSpPr>
                <a:spLocks/>
              </p:cNvSpPr>
              <p:nvPr/>
            </p:nvSpPr>
            <p:spPr bwMode="auto">
              <a:xfrm>
                <a:off x="1714" y="2461"/>
                <a:ext cx="4" cy="7"/>
              </a:xfrm>
              <a:custGeom>
                <a:avLst/>
                <a:gdLst>
                  <a:gd name="T0" fmla="*/ 2 w 4"/>
                  <a:gd name="T1" fmla="*/ 0 h 7"/>
                  <a:gd name="T2" fmla="*/ 0 w 4"/>
                  <a:gd name="T3" fmla="*/ 0 h 7"/>
                  <a:gd name="T4" fmla="*/ 0 w 4"/>
                  <a:gd name="T5" fmla="*/ 5 h 7"/>
                  <a:gd name="T6" fmla="*/ 2 w 4"/>
                  <a:gd name="T7" fmla="*/ 7 h 7"/>
                  <a:gd name="T8" fmla="*/ 2 w 4"/>
                  <a:gd name="T9" fmla="*/ 7 h 7"/>
                  <a:gd name="T10" fmla="*/ 4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lnTo>
                      <a:pt x="0" y="0"/>
                    </a:lnTo>
                    <a:lnTo>
                      <a:pt x="0" y="5"/>
                    </a:lnTo>
                    <a:lnTo>
                      <a:pt x="2" y="7"/>
                    </a:lnTo>
                    <a:lnTo>
                      <a:pt x="2" y="7"/>
                    </a:lnTo>
                    <a:lnTo>
                      <a:pt x="4" y="5"/>
                    </a:lnTo>
                    <a:lnTo>
                      <a:pt x="4"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4" name="Freeform 3296">
                <a:extLst>
                  <a:ext uri="{FF2B5EF4-FFF2-40B4-BE49-F238E27FC236}">
                    <a16:creationId xmlns:a16="http://schemas.microsoft.com/office/drawing/2014/main" id="{F2F735A8-89BA-3442-A5B3-F63DB220F338}"/>
                  </a:ext>
                </a:extLst>
              </p:cNvPr>
              <p:cNvSpPr>
                <a:spLocks/>
              </p:cNvSpPr>
              <p:nvPr/>
            </p:nvSpPr>
            <p:spPr bwMode="auto">
              <a:xfrm>
                <a:off x="1714" y="2461"/>
                <a:ext cx="4" cy="7"/>
              </a:xfrm>
              <a:custGeom>
                <a:avLst/>
                <a:gdLst>
                  <a:gd name="T0" fmla="*/ 2 w 4"/>
                  <a:gd name="T1" fmla="*/ 0 h 7"/>
                  <a:gd name="T2" fmla="*/ 0 w 4"/>
                  <a:gd name="T3" fmla="*/ 0 h 7"/>
                  <a:gd name="T4" fmla="*/ 0 w 4"/>
                  <a:gd name="T5" fmla="*/ 5 h 7"/>
                  <a:gd name="T6" fmla="*/ 2 w 4"/>
                  <a:gd name="T7" fmla="*/ 7 h 7"/>
                  <a:gd name="T8" fmla="*/ 2 w 4"/>
                  <a:gd name="T9" fmla="*/ 7 h 7"/>
                  <a:gd name="T10" fmla="*/ 4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lnTo>
                      <a:pt x="0" y="0"/>
                    </a:lnTo>
                    <a:lnTo>
                      <a:pt x="0" y="5"/>
                    </a:lnTo>
                    <a:lnTo>
                      <a:pt x="2" y="7"/>
                    </a:lnTo>
                    <a:lnTo>
                      <a:pt x="2" y="7"/>
                    </a:lnTo>
                    <a:lnTo>
                      <a:pt x="4" y="5"/>
                    </a:lnTo>
                    <a:lnTo>
                      <a:pt x="4"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5" name="Freeform 3297">
                <a:extLst>
                  <a:ext uri="{FF2B5EF4-FFF2-40B4-BE49-F238E27FC236}">
                    <a16:creationId xmlns:a16="http://schemas.microsoft.com/office/drawing/2014/main" id="{2DB2E58F-E9F6-9442-839D-F62EF28BC826}"/>
                  </a:ext>
                </a:extLst>
              </p:cNvPr>
              <p:cNvSpPr>
                <a:spLocks/>
              </p:cNvSpPr>
              <p:nvPr/>
            </p:nvSpPr>
            <p:spPr bwMode="auto">
              <a:xfrm>
                <a:off x="1709" y="2518"/>
                <a:ext cx="3" cy="4"/>
              </a:xfrm>
              <a:custGeom>
                <a:avLst/>
                <a:gdLst>
                  <a:gd name="T0" fmla="*/ 3 w 3"/>
                  <a:gd name="T1" fmla="*/ 0 h 4"/>
                  <a:gd name="T2" fmla="*/ 2 w 3"/>
                  <a:gd name="T3" fmla="*/ 0 h 4"/>
                  <a:gd name="T4" fmla="*/ 0 w 3"/>
                  <a:gd name="T5" fmla="*/ 4 h 4"/>
                  <a:gd name="T6" fmla="*/ 2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2" y="0"/>
                    </a:lnTo>
                    <a:lnTo>
                      <a:pt x="0" y="4"/>
                    </a:lnTo>
                    <a:lnTo>
                      <a:pt x="2" y="2"/>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6" name="Freeform 3298">
                <a:extLst>
                  <a:ext uri="{FF2B5EF4-FFF2-40B4-BE49-F238E27FC236}">
                    <a16:creationId xmlns:a16="http://schemas.microsoft.com/office/drawing/2014/main" id="{47BDACDF-21B0-D24A-90C7-2B8FA41A8B80}"/>
                  </a:ext>
                </a:extLst>
              </p:cNvPr>
              <p:cNvSpPr>
                <a:spLocks/>
              </p:cNvSpPr>
              <p:nvPr/>
            </p:nvSpPr>
            <p:spPr bwMode="auto">
              <a:xfrm>
                <a:off x="1709" y="2518"/>
                <a:ext cx="3" cy="4"/>
              </a:xfrm>
              <a:custGeom>
                <a:avLst/>
                <a:gdLst>
                  <a:gd name="T0" fmla="*/ 3 w 3"/>
                  <a:gd name="T1" fmla="*/ 0 h 4"/>
                  <a:gd name="T2" fmla="*/ 2 w 3"/>
                  <a:gd name="T3" fmla="*/ 0 h 4"/>
                  <a:gd name="T4" fmla="*/ 0 w 3"/>
                  <a:gd name="T5" fmla="*/ 4 h 4"/>
                  <a:gd name="T6" fmla="*/ 2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2" y="0"/>
                    </a:lnTo>
                    <a:lnTo>
                      <a:pt x="0" y="4"/>
                    </a:lnTo>
                    <a:lnTo>
                      <a:pt x="2" y="2"/>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7" name="Freeform 3299">
                <a:extLst>
                  <a:ext uri="{FF2B5EF4-FFF2-40B4-BE49-F238E27FC236}">
                    <a16:creationId xmlns:a16="http://schemas.microsoft.com/office/drawing/2014/main" id="{A35F80CF-5D31-E940-8FE2-8686313D3A87}"/>
                  </a:ext>
                </a:extLst>
              </p:cNvPr>
              <p:cNvSpPr>
                <a:spLocks/>
              </p:cNvSpPr>
              <p:nvPr/>
            </p:nvSpPr>
            <p:spPr bwMode="auto">
              <a:xfrm>
                <a:off x="1591" y="2515"/>
                <a:ext cx="5" cy="5"/>
              </a:xfrm>
              <a:custGeom>
                <a:avLst/>
                <a:gdLst>
                  <a:gd name="T0" fmla="*/ 2 w 5"/>
                  <a:gd name="T1" fmla="*/ 1 h 5"/>
                  <a:gd name="T2" fmla="*/ 0 w 5"/>
                  <a:gd name="T3" fmla="*/ 0 h 5"/>
                  <a:gd name="T4" fmla="*/ 0 w 5"/>
                  <a:gd name="T5" fmla="*/ 1 h 5"/>
                  <a:gd name="T6" fmla="*/ 2 w 5"/>
                  <a:gd name="T7" fmla="*/ 3 h 5"/>
                  <a:gd name="T8" fmla="*/ 5 w 5"/>
                  <a:gd name="T9" fmla="*/ 5 h 5"/>
                  <a:gd name="T10" fmla="*/ 5 w 5"/>
                  <a:gd name="T11" fmla="*/ 3 h 5"/>
                  <a:gd name="T12" fmla="*/ 2 w 5"/>
                  <a:gd name="T13" fmla="*/ 3 h 5"/>
                  <a:gd name="T14" fmla="*/ 2 w 5"/>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1"/>
                    </a:moveTo>
                    <a:lnTo>
                      <a:pt x="0" y="0"/>
                    </a:lnTo>
                    <a:lnTo>
                      <a:pt x="0" y="1"/>
                    </a:lnTo>
                    <a:lnTo>
                      <a:pt x="2" y="3"/>
                    </a:lnTo>
                    <a:lnTo>
                      <a:pt x="5" y="5"/>
                    </a:lnTo>
                    <a:lnTo>
                      <a:pt x="5" y="3"/>
                    </a:lnTo>
                    <a:lnTo>
                      <a:pt x="2" y="3"/>
                    </a:lnTo>
                    <a:lnTo>
                      <a:pt x="2"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8" name="Freeform 3300">
                <a:extLst>
                  <a:ext uri="{FF2B5EF4-FFF2-40B4-BE49-F238E27FC236}">
                    <a16:creationId xmlns:a16="http://schemas.microsoft.com/office/drawing/2014/main" id="{AD553EFD-2AF9-E943-BE58-40B39297BFC5}"/>
                  </a:ext>
                </a:extLst>
              </p:cNvPr>
              <p:cNvSpPr>
                <a:spLocks/>
              </p:cNvSpPr>
              <p:nvPr/>
            </p:nvSpPr>
            <p:spPr bwMode="auto">
              <a:xfrm>
                <a:off x="1591" y="2515"/>
                <a:ext cx="5" cy="5"/>
              </a:xfrm>
              <a:custGeom>
                <a:avLst/>
                <a:gdLst>
                  <a:gd name="T0" fmla="*/ 2 w 5"/>
                  <a:gd name="T1" fmla="*/ 1 h 5"/>
                  <a:gd name="T2" fmla="*/ 0 w 5"/>
                  <a:gd name="T3" fmla="*/ 0 h 5"/>
                  <a:gd name="T4" fmla="*/ 0 w 5"/>
                  <a:gd name="T5" fmla="*/ 1 h 5"/>
                  <a:gd name="T6" fmla="*/ 2 w 5"/>
                  <a:gd name="T7" fmla="*/ 3 h 5"/>
                  <a:gd name="T8" fmla="*/ 5 w 5"/>
                  <a:gd name="T9" fmla="*/ 5 h 5"/>
                  <a:gd name="T10" fmla="*/ 5 w 5"/>
                  <a:gd name="T11" fmla="*/ 3 h 5"/>
                  <a:gd name="T12" fmla="*/ 2 w 5"/>
                  <a:gd name="T13" fmla="*/ 3 h 5"/>
                  <a:gd name="T14" fmla="*/ 2 w 5"/>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1"/>
                    </a:moveTo>
                    <a:lnTo>
                      <a:pt x="0" y="0"/>
                    </a:lnTo>
                    <a:lnTo>
                      <a:pt x="0" y="1"/>
                    </a:lnTo>
                    <a:lnTo>
                      <a:pt x="2" y="3"/>
                    </a:lnTo>
                    <a:lnTo>
                      <a:pt x="5" y="5"/>
                    </a:lnTo>
                    <a:lnTo>
                      <a:pt x="5" y="3"/>
                    </a:lnTo>
                    <a:lnTo>
                      <a:pt x="2" y="3"/>
                    </a:lnTo>
                    <a:lnTo>
                      <a:pt x="2"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59" name="Freeform 3301">
                <a:extLst>
                  <a:ext uri="{FF2B5EF4-FFF2-40B4-BE49-F238E27FC236}">
                    <a16:creationId xmlns:a16="http://schemas.microsoft.com/office/drawing/2014/main" id="{B1A1F161-1B70-3E4D-9D60-BBED35BEDAE1}"/>
                  </a:ext>
                </a:extLst>
              </p:cNvPr>
              <p:cNvSpPr>
                <a:spLocks/>
              </p:cNvSpPr>
              <p:nvPr/>
            </p:nvSpPr>
            <p:spPr bwMode="auto">
              <a:xfrm>
                <a:off x="1602" y="2515"/>
                <a:ext cx="3" cy="5"/>
              </a:xfrm>
              <a:custGeom>
                <a:avLst/>
                <a:gdLst>
                  <a:gd name="T0" fmla="*/ 1 w 3"/>
                  <a:gd name="T1" fmla="*/ 1 h 5"/>
                  <a:gd name="T2" fmla="*/ 0 w 3"/>
                  <a:gd name="T3" fmla="*/ 0 h 5"/>
                  <a:gd name="T4" fmla="*/ 0 w 3"/>
                  <a:gd name="T5" fmla="*/ 1 h 5"/>
                  <a:gd name="T6" fmla="*/ 1 w 3"/>
                  <a:gd name="T7" fmla="*/ 3 h 5"/>
                  <a:gd name="T8" fmla="*/ 1 w 3"/>
                  <a:gd name="T9" fmla="*/ 5 h 5"/>
                  <a:gd name="T10" fmla="*/ 3 w 3"/>
                  <a:gd name="T11" fmla="*/ 5 h 5"/>
                  <a:gd name="T12" fmla="*/ 3 w 3"/>
                  <a:gd name="T13" fmla="*/ 1 h 5"/>
                  <a:gd name="T14" fmla="*/ 1 w 3"/>
                  <a:gd name="T15" fmla="*/ 1 h 5"/>
                  <a:gd name="T16" fmla="*/ 1 w 3"/>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1"/>
                    </a:moveTo>
                    <a:lnTo>
                      <a:pt x="0" y="0"/>
                    </a:lnTo>
                    <a:lnTo>
                      <a:pt x="0" y="1"/>
                    </a:lnTo>
                    <a:lnTo>
                      <a:pt x="1" y="3"/>
                    </a:lnTo>
                    <a:lnTo>
                      <a:pt x="1" y="5"/>
                    </a:lnTo>
                    <a:lnTo>
                      <a:pt x="3" y="5"/>
                    </a:lnTo>
                    <a:lnTo>
                      <a:pt x="3" y="1"/>
                    </a:lnTo>
                    <a:lnTo>
                      <a:pt x="1" y="1"/>
                    </a:lnTo>
                    <a:lnTo>
                      <a:pt x="1"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0" name="Freeform 3302">
                <a:extLst>
                  <a:ext uri="{FF2B5EF4-FFF2-40B4-BE49-F238E27FC236}">
                    <a16:creationId xmlns:a16="http://schemas.microsoft.com/office/drawing/2014/main" id="{274EC061-B930-BB4B-879E-A6FE36BE65D4}"/>
                  </a:ext>
                </a:extLst>
              </p:cNvPr>
              <p:cNvSpPr>
                <a:spLocks/>
              </p:cNvSpPr>
              <p:nvPr/>
            </p:nvSpPr>
            <p:spPr bwMode="auto">
              <a:xfrm>
                <a:off x="1602" y="2515"/>
                <a:ext cx="3" cy="5"/>
              </a:xfrm>
              <a:custGeom>
                <a:avLst/>
                <a:gdLst>
                  <a:gd name="T0" fmla="*/ 1 w 3"/>
                  <a:gd name="T1" fmla="*/ 1 h 5"/>
                  <a:gd name="T2" fmla="*/ 0 w 3"/>
                  <a:gd name="T3" fmla="*/ 0 h 5"/>
                  <a:gd name="T4" fmla="*/ 0 w 3"/>
                  <a:gd name="T5" fmla="*/ 1 h 5"/>
                  <a:gd name="T6" fmla="*/ 1 w 3"/>
                  <a:gd name="T7" fmla="*/ 3 h 5"/>
                  <a:gd name="T8" fmla="*/ 1 w 3"/>
                  <a:gd name="T9" fmla="*/ 5 h 5"/>
                  <a:gd name="T10" fmla="*/ 3 w 3"/>
                  <a:gd name="T11" fmla="*/ 5 h 5"/>
                  <a:gd name="T12" fmla="*/ 3 w 3"/>
                  <a:gd name="T13" fmla="*/ 1 h 5"/>
                  <a:gd name="T14" fmla="*/ 1 w 3"/>
                  <a:gd name="T15" fmla="*/ 1 h 5"/>
                  <a:gd name="T16" fmla="*/ 1 w 3"/>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1"/>
                    </a:moveTo>
                    <a:lnTo>
                      <a:pt x="0" y="0"/>
                    </a:lnTo>
                    <a:lnTo>
                      <a:pt x="0" y="1"/>
                    </a:lnTo>
                    <a:lnTo>
                      <a:pt x="1" y="3"/>
                    </a:lnTo>
                    <a:lnTo>
                      <a:pt x="1" y="5"/>
                    </a:lnTo>
                    <a:lnTo>
                      <a:pt x="3" y="5"/>
                    </a:lnTo>
                    <a:lnTo>
                      <a:pt x="3" y="1"/>
                    </a:lnTo>
                    <a:lnTo>
                      <a:pt x="1" y="1"/>
                    </a:lnTo>
                    <a:lnTo>
                      <a:pt x="1"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1" name="Freeform 3303">
                <a:extLst>
                  <a:ext uri="{FF2B5EF4-FFF2-40B4-BE49-F238E27FC236}">
                    <a16:creationId xmlns:a16="http://schemas.microsoft.com/office/drawing/2014/main" id="{C8A04A88-608E-014F-AB40-75E27E3AB614}"/>
                  </a:ext>
                </a:extLst>
              </p:cNvPr>
              <p:cNvSpPr>
                <a:spLocks/>
              </p:cNvSpPr>
              <p:nvPr/>
            </p:nvSpPr>
            <p:spPr bwMode="auto">
              <a:xfrm>
                <a:off x="1723" y="2531"/>
                <a:ext cx="5" cy="3"/>
              </a:xfrm>
              <a:custGeom>
                <a:avLst/>
                <a:gdLst>
                  <a:gd name="T0" fmla="*/ 5 w 5"/>
                  <a:gd name="T1" fmla="*/ 0 h 3"/>
                  <a:gd name="T2" fmla="*/ 4 w 5"/>
                  <a:gd name="T3" fmla="*/ 1 h 3"/>
                  <a:gd name="T4" fmla="*/ 0 w 5"/>
                  <a:gd name="T5" fmla="*/ 3 h 3"/>
                  <a:gd name="T6" fmla="*/ 2 w 5"/>
                  <a:gd name="T7" fmla="*/ 3 h 3"/>
                  <a:gd name="T8" fmla="*/ 4 w 5"/>
                  <a:gd name="T9" fmla="*/ 1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4" y="1"/>
                    </a:lnTo>
                    <a:lnTo>
                      <a:pt x="0" y="3"/>
                    </a:lnTo>
                    <a:lnTo>
                      <a:pt x="2" y="3"/>
                    </a:lnTo>
                    <a:lnTo>
                      <a:pt x="4" y="1"/>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2" name="Freeform 3304">
                <a:extLst>
                  <a:ext uri="{FF2B5EF4-FFF2-40B4-BE49-F238E27FC236}">
                    <a16:creationId xmlns:a16="http://schemas.microsoft.com/office/drawing/2014/main" id="{4193C051-CBBB-1A42-9DEB-1B4D081D356F}"/>
                  </a:ext>
                </a:extLst>
              </p:cNvPr>
              <p:cNvSpPr>
                <a:spLocks/>
              </p:cNvSpPr>
              <p:nvPr/>
            </p:nvSpPr>
            <p:spPr bwMode="auto">
              <a:xfrm>
                <a:off x="1723" y="2531"/>
                <a:ext cx="5" cy="3"/>
              </a:xfrm>
              <a:custGeom>
                <a:avLst/>
                <a:gdLst>
                  <a:gd name="T0" fmla="*/ 5 w 5"/>
                  <a:gd name="T1" fmla="*/ 0 h 3"/>
                  <a:gd name="T2" fmla="*/ 4 w 5"/>
                  <a:gd name="T3" fmla="*/ 1 h 3"/>
                  <a:gd name="T4" fmla="*/ 0 w 5"/>
                  <a:gd name="T5" fmla="*/ 3 h 3"/>
                  <a:gd name="T6" fmla="*/ 2 w 5"/>
                  <a:gd name="T7" fmla="*/ 3 h 3"/>
                  <a:gd name="T8" fmla="*/ 4 w 5"/>
                  <a:gd name="T9" fmla="*/ 1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4" y="1"/>
                    </a:lnTo>
                    <a:lnTo>
                      <a:pt x="0" y="3"/>
                    </a:lnTo>
                    <a:lnTo>
                      <a:pt x="2" y="3"/>
                    </a:lnTo>
                    <a:lnTo>
                      <a:pt x="4" y="1"/>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3" name="Freeform 3305">
                <a:extLst>
                  <a:ext uri="{FF2B5EF4-FFF2-40B4-BE49-F238E27FC236}">
                    <a16:creationId xmlns:a16="http://schemas.microsoft.com/office/drawing/2014/main" id="{C00459E1-31D7-5141-81E5-6120BFBCA1AC}"/>
                  </a:ext>
                </a:extLst>
              </p:cNvPr>
              <p:cNvSpPr>
                <a:spLocks/>
              </p:cNvSpPr>
              <p:nvPr/>
            </p:nvSpPr>
            <p:spPr bwMode="auto">
              <a:xfrm>
                <a:off x="1707" y="2540"/>
                <a:ext cx="14" cy="12"/>
              </a:xfrm>
              <a:custGeom>
                <a:avLst/>
                <a:gdLst>
                  <a:gd name="T0" fmla="*/ 14 w 14"/>
                  <a:gd name="T1" fmla="*/ 1 h 12"/>
                  <a:gd name="T2" fmla="*/ 12 w 14"/>
                  <a:gd name="T3" fmla="*/ 1 h 12"/>
                  <a:gd name="T4" fmla="*/ 12 w 14"/>
                  <a:gd name="T5" fmla="*/ 5 h 12"/>
                  <a:gd name="T6" fmla="*/ 12 w 14"/>
                  <a:gd name="T7" fmla="*/ 7 h 12"/>
                  <a:gd name="T8" fmla="*/ 14 w 14"/>
                  <a:gd name="T9" fmla="*/ 7 h 12"/>
                  <a:gd name="T10" fmla="*/ 12 w 14"/>
                  <a:gd name="T11" fmla="*/ 10 h 12"/>
                  <a:gd name="T12" fmla="*/ 11 w 14"/>
                  <a:gd name="T13" fmla="*/ 12 h 12"/>
                  <a:gd name="T14" fmla="*/ 0 w 14"/>
                  <a:gd name="T15" fmla="*/ 12 h 12"/>
                  <a:gd name="T16" fmla="*/ 0 w 14"/>
                  <a:gd name="T17" fmla="*/ 12 h 12"/>
                  <a:gd name="T18" fmla="*/ 5 w 14"/>
                  <a:gd name="T19" fmla="*/ 10 h 12"/>
                  <a:gd name="T20" fmla="*/ 5 w 14"/>
                  <a:gd name="T21" fmla="*/ 9 h 12"/>
                  <a:gd name="T22" fmla="*/ 5 w 14"/>
                  <a:gd name="T23" fmla="*/ 5 h 12"/>
                  <a:gd name="T24" fmla="*/ 5 w 14"/>
                  <a:gd name="T25" fmla="*/ 3 h 12"/>
                  <a:gd name="T26" fmla="*/ 5 w 14"/>
                  <a:gd name="T27" fmla="*/ 3 h 12"/>
                  <a:gd name="T28" fmla="*/ 4 w 14"/>
                  <a:gd name="T29" fmla="*/ 3 h 12"/>
                  <a:gd name="T30" fmla="*/ 4 w 14"/>
                  <a:gd name="T31" fmla="*/ 1 h 12"/>
                  <a:gd name="T32" fmla="*/ 4 w 14"/>
                  <a:gd name="T33" fmla="*/ 1 h 12"/>
                  <a:gd name="T34" fmla="*/ 5 w 14"/>
                  <a:gd name="T35" fmla="*/ 1 h 12"/>
                  <a:gd name="T36" fmla="*/ 14 w 14"/>
                  <a:gd name="T37" fmla="*/ 0 h 12"/>
                  <a:gd name="T38" fmla="*/ 14 w 14"/>
                  <a:gd name="T3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2">
                    <a:moveTo>
                      <a:pt x="14" y="1"/>
                    </a:moveTo>
                    <a:lnTo>
                      <a:pt x="12" y="1"/>
                    </a:lnTo>
                    <a:lnTo>
                      <a:pt x="12" y="5"/>
                    </a:lnTo>
                    <a:lnTo>
                      <a:pt x="12" y="7"/>
                    </a:lnTo>
                    <a:lnTo>
                      <a:pt x="14" y="7"/>
                    </a:lnTo>
                    <a:lnTo>
                      <a:pt x="12" y="10"/>
                    </a:lnTo>
                    <a:lnTo>
                      <a:pt x="11" y="12"/>
                    </a:lnTo>
                    <a:lnTo>
                      <a:pt x="0" y="12"/>
                    </a:lnTo>
                    <a:lnTo>
                      <a:pt x="0" y="12"/>
                    </a:lnTo>
                    <a:lnTo>
                      <a:pt x="5" y="10"/>
                    </a:lnTo>
                    <a:lnTo>
                      <a:pt x="5" y="9"/>
                    </a:lnTo>
                    <a:lnTo>
                      <a:pt x="5" y="5"/>
                    </a:lnTo>
                    <a:lnTo>
                      <a:pt x="5" y="3"/>
                    </a:lnTo>
                    <a:lnTo>
                      <a:pt x="5" y="3"/>
                    </a:lnTo>
                    <a:lnTo>
                      <a:pt x="4" y="3"/>
                    </a:lnTo>
                    <a:lnTo>
                      <a:pt x="4" y="1"/>
                    </a:lnTo>
                    <a:lnTo>
                      <a:pt x="4" y="1"/>
                    </a:lnTo>
                    <a:lnTo>
                      <a:pt x="5" y="1"/>
                    </a:lnTo>
                    <a:lnTo>
                      <a:pt x="14" y="0"/>
                    </a:lnTo>
                    <a:lnTo>
                      <a:pt x="14"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4" name="Freeform 3306">
                <a:extLst>
                  <a:ext uri="{FF2B5EF4-FFF2-40B4-BE49-F238E27FC236}">
                    <a16:creationId xmlns:a16="http://schemas.microsoft.com/office/drawing/2014/main" id="{1D434944-FCED-8640-860C-FFDA56960075}"/>
                  </a:ext>
                </a:extLst>
              </p:cNvPr>
              <p:cNvSpPr>
                <a:spLocks/>
              </p:cNvSpPr>
              <p:nvPr/>
            </p:nvSpPr>
            <p:spPr bwMode="auto">
              <a:xfrm>
                <a:off x="1707" y="2540"/>
                <a:ext cx="14" cy="12"/>
              </a:xfrm>
              <a:custGeom>
                <a:avLst/>
                <a:gdLst>
                  <a:gd name="T0" fmla="*/ 14 w 14"/>
                  <a:gd name="T1" fmla="*/ 1 h 12"/>
                  <a:gd name="T2" fmla="*/ 12 w 14"/>
                  <a:gd name="T3" fmla="*/ 1 h 12"/>
                  <a:gd name="T4" fmla="*/ 12 w 14"/>
                  <a:gd name="T5" fmla="*/ 5 h 12"/>
                  <a:gd name="T6" fmla="*/ 12 w 14"/>
                  <a:gd name="T7" fmla="*/ 7 h 12"/>
                  <a:gd name="T8" fmla="*/ 14 w 14"/>
                  <a:gd name="T9" fmla="*/ 7 h 12"/>
                  <a:gd name="T10" fmla="*/ 12 w 14"/>
                  <a:gd name="T11" fmla="*/ 10 h 12"/>
                  <a:gd name="T12" fmla="*/ 11 w 14"/>
                  <a:gd name="T13" fmla="*/ 12 h 12"/>
                  <a:gd name="T14" fmla="*/ 0 w 14"/>
                  <a:gd name="T15" fmla="*/ 12 h 12"/>
                  <a:gd name="T16" fmla="*/ 0 w 14"/>
                  <a:gd name="T17" fmla="*/ 12 h 12"/>
                  <a:gd name="T18" fmla="*/ 5 w 14"/>
                  <a:gd name="T19" fmla="*/ 10 h 12"/>
                  <a:gd name="T20" fmla="*/ 5 w 14"/>
                  <a:gd name="T21" fmla="*/ 9 h 12"/>
                  <a:gd name="T22" fmla="*/ 5 w 14"/>
                  <a:gd name="T23" fmla="*/ 5 h 12"/>
                  <a:gd name="T24" fmla="*/ 5 w 14"/>
                  <a:gd name="T25" fmla="*/ 3 h 12"/>
                  <a:gd name="T26" fmla="*/ 5 w 14"/>
                  <a:gd name="T27" fmla="*/ 3 h 12"/>
                  <a:gd name="T28" fmla="*/ 4 w 14"/>
                  <a:gd name="T29" fmla="*/ 3 h 12"/>
                  <a:gd name="T30" fmla="*/ 4 w 14"/>
                  <a:gd name="T31" fmla="*/ 1 h 12"/>
                  <a:gd name="T32" fmla="*/ 4 w 14"/>
                  <a:gd name="T33" fmla="*/ 1 h 12"/>
                  <a:gd name="T34" fmla="*/ 5 w 14"/>
                  <a:gd name="T35" fmla="*/ 1 h 12"/>
                  <a:gd name="T36" fmla="*/ 14 w 14"/>
                  <a:gd name="T37" fmla="*/ 0 h 12"/>
                  <a:gd name="T38" fmla="*/ 14 w 14"/>
                  <a:gd name="T3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2">
                    <a:moveTo>
                      <a:pt x="14" y="1"/>
                    </a:moveTo>
                    <a:lnTo>
                      <a:pt x="12" y="1"/>
                    </a:lnTo>
                    <a:lnTo>
                      <a:pt x="12" y="5"/>
                    </a:lnTo>
                    <a:lnTo>
                      <a:pt x="12" y="7"/>
                    </a:lnTo>
                    <a:lnTo>
                      <a:pt x="14" y="7"/>
                    </a:lnTo>
                    <a:lnTo>
                      <a:pt x="12" y="10"/>
                    </a:lnTo>
                    <a:lnTo>
                      <a:pt x="11" y="12"/>
                    </a:lnTo>
                    <a:lnTo>
                      <a:pt x="0" y="12"/>
                    </a:lnTo>
                    <a:lnTo>
                      <a:pt x="0" y="12"/>
                    </a:lnTo>
                    <a:lnTo>
                      <a:pt x="5" y="10"/>
                    </a:lnTo>
                    <a:lnTo>
                      <a:pt x="5" y="9"/>
                    </a:lnTo>
                    <a:lnTo>
                      <a:pt x="5" y="5"/>
                    </a:lnTo>
                    <a:lnTo>
                      <a:pt x="5" y="3"/>
                    </a:lnTo>
                    <a:lnTo>
                      <a:pt x="5" y="3"/>
                    </a:lnTo>
                    <a:lnTo>
                      <a:pt x="4" y="3"/>
                    </a:lnTo>
                    <a:lnTo>
                      <a:pt x="4" y="1"/>
                    </a:lnTo>
                    <a:lnTo>
                      <a:pt x="4" y="1"/>
                    </a:lnTo>
                    <a:lnTo>
                      <a:pt x="5" y="1"/>
                    </a:lnTo>
                    <a:lnTo>
                      <a:pt x="14" y="0"/>
                    </a:lnTo>
                    <a:lnTo>
                      <a:pt x="14"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5" name="Freeform 3307">
                <a:extLst>
                  <a:ext uri="{FF2B5EF4-FFF2-40B4-BE49-F238E27FC236}">
                    <a16:creationId xmlns:a16="http://schemas.microsoft.com/office/drawing/2014/main" id="{1013E09E-DBEB-174C-B241-4B86897AA659}"/>
                  </a:ext>
                </a:extLst>
              </p:cNvPr>
              <p:cNvSpPr>
                <a:spLocks/>
              </p:cNvSpPr>
              <p:nvPr/>
            </p:nvSpPr>
            <p:spPr bwMode="auto">
              <a:xfrm>
                <a:off x="1891" y="2706"/>
                <a:ext cx="9" cy="7"/>
              </a:xfrm>
              <a:custGeom>
                <a:avLst/>
                <a:gdLst>
                  <a:gd name="T0" fmla="*/ 2 w 9"/>
                  <a:gd name="T1" fmla="*/ 0 h 7"/>
                  <a:gd name="T2" fmla="*/ 0 w 9"/>
                  <a:gd name="T3" fmla="*/ 1 h 7"/>
                  <a:gd name="T4" fmla="*/ 0 w 9"/>
                  <a:gd name="T5" fmla="*/ 3 h 7"/>
                  <a:gd name="T6" fmla="*/ 2 w 9"/>
                  <a:gd name="T7" fmla="*/ 5 h 7"/>
                  <a:gd name="T8" fmla="*/ 7 w 9"/>
                  <a:gd name="T9" fmla="*/ 7 h 7"/>
                  <a:gd name="T10" fmla="*/ 9 w 9"/>
                  <a:gd name="T11" fmla="*/ 7 h 7"/>
                  <a:gd name="T12" fmla="*/ 9 w 9"/>
                  <a:gd name="T13" fmla="*/ 5 h 7"/>
                  <a:gd name="T14" fmla="*/ 7 w 9"/>
                  <a:gd name="T15" fmla="*/ 3 h 7"/>
                  <a:gd name="T16" fmla="*/ 5 w 9"/>
                  <a:gd name="T17" fmla="*/ 3 h 7"/>
                  <a:gd name="T18" fmla="*/ 3 w 9"/>
                  <a:gd name="T19" fmla="*/ 1 h 7"/>
                  <a:gd name="T20" fmla="*/ 2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2" y="0"/>
                    </a:moveTo>
                    <a:lnTo>
                      <a:pt x="0" y="1"/>
                    </a:lnTo>
                    <a:lnTo>
                      <a:pt x="0" y="3"/>
                    </a:lnTo>
                    <a:lnTo>
                      <a:pt x="2" y="5"/>
                    </a:lnTo>
                    <a:lnTo>
                      <a:pt x="7" y="7"/>
                    </a:lnTo>
                    <a:lnTo>
                      <a:pt x="9" y="7"/>
                    </a:lnTo>
                    <a:lnTo>
                      <a:pt x="9" y="5"/>
                    </a:lnTo>
                    <a:lnTo>
                      <a:pt x="7" y="3"/>
                    </a:lnTo>
                    <a:lnTo>
                      <a:pt x="5" y="3"/>
                    </a:lnTo>
                    <a:lnTo>
                      <a:pt x="3" y="1"/>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6" name="Freeform 3308">
                <a:extLst>
                  <a:ext uri="{FF2B5EF4-FFF2-40B4-BE49-F238E27FC236}">
                    <a16:creationId xmlns:a16="http://schemas.microsoft.com/office/drawing/2014/main" id="{C12AB723-6A8D-6448-B3EF-4AA97DA9DF2E}"/>
                  </a:ext>
                </a:extLst>
              </p:cNvPr>
              <p:cNvSpPr>
                <a:spLocks/>
              </p:cNvSpPr>
              <p:nvPr/>
            </p:nvSpPr>
            <p:spPr bwMode="auto">
              <a:xfrm>
                <a:off x="1891" y="2706"/>
                <a:ext cx="9" cy="7"/>
              </a:xfrm>
              <a:custGeom>
                <a:avLst/>
                <a:gdLst>
                  <a:gd name="T0" fmla="*/ 2 w 9"/>
                  <a:gd name="T1" fmla="*/ 0 h 7"/>
                  <a:gd name="T2" fmla="*/ 0 w 9"/>
                  <a:gd name="T3" fmla="*/ 1 h 7"/>
                  <a:gd name="T4" fmla="*/ 0 w 9"/>
                  <a:gd name="T5" fmla="*/ 3 h 7"/>
                  <a:gd name="T6" fmla="*/ 2 w 9"/>
                  <a:gd name="T7" fmla="*/ 5 h 7"/>
                  <a:gd name="T8" fmla="*/ 7 w 9"/>
                  <a:gd name="T9" fmla="*/ 7 h 7"/>
                  <a:gd name="T10" fmla="*/ 9 w 9"/>
                  <a:gd name="T11" fmla="*/ 7 h 7"/>
                  <a:gd name="T12" fmla="*/ 9 w 9"/>
                  <a:gd name="T13" fmla="*/ 5 h 7"/>
                  <a:gd name="T14" fmla="*/ 7 w 9"/>
                  <a:gd name="T15" fmla="*/ 3 h 7"/>
                  <a:gd name="T16" fmla="*/ 5 w 9"/>
                  <a:gd name="T17" fmla="*/ 3 h 7"/>
                  <a:gd name="T18" fmla="*/ 3 w 9"/>
                  <a:gd name="T19" fmla="*/ 1 h 7"/>
                  <a:gd name="T20" fmla="*/ 2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2" y="0"/>
                    </a:moveTo>
                    <a:lnTo>
                      <a:pt x="0" y="1"/>
                    </a:lnTo>
                    <a:lnTo>
                      <a:pt x="0" y="3"/>
                    </a:lnTo>
                    <a:lnTo>
                      <a:pt x="2" y="5"/>
                    </a:lnTo>
                    <a:lnTo>
                      <a:pt x="7" y="7"/>
                    </a:lnTo>
                    <a:lnTo>
                      <a:pt x="9" y="7"/>
                    </a:lnTo>
                    <a:lnTo>
                      <a:pt x="9" y="5"/>
                    </a:lnTo>
                    <a:lnTo>
                      <a:pt x="7" y="3"/>
                    </a:lnTo>
                    <a:lnTo>
                      <a:pt x="5" y="3"/>
                    </a:lnTo>
                    <a:lnTo>
                      <a:pt x="3" y="1"/>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7" name="Freeform 3309">
                <a:extLst>
                  <a:ext uri="{FF2B5EF4-FFF2-40B4-BE49-F238E27FC236}">
                    <a16:creationId xmlns:a16="http://schemas.microsoft.com/office/drawing/2014/main" id="{00C1F1D0-514E-484D-822C-D81ABCBAB9C1}"/>
                  </a:ext>
                </a:extLst>
              </p:cNvPr>
              <p:cNvSpPr>
                <a:spLocks/>
              </p:cNvSpPr>
              <p:nvPr/>
            </p:nvSpPr>
            <p:spPr bwMode="auto">
              <a:xfrm>
                <a:off x="1902" y="2713"/>
                <a:ext cx="5" cy="3"/>
              </a:xfrm>
              <a:custGeom>
                <a:avLst/>
                <a:gdLst>
                  <a:gd name="T0" fmla="*/ 5 w 5"/>
                  <a:gd name="T1" fmla="*/ 2 h 3"/>
                  <a:gd name="T2" fmla="*/ 3 w 5"/>
                  <a:gd name="T3" fmla="*/ 3 h 3"/>
                  <a:gd name="T4" fmla="*/ 0 w 5"/>
                  <a:gd name="T5" fmla="*/ 3 h 3"/>
                  <a:gd name="T6" fmla="*/ 0 w 5"/>
                  <a:gd name="T7" fmla="*/ 3 h 3"/>
                  <a:gd name="T8" fmla="*/ 0 w 5"/>
                  <a:gd name="T9" fmla="*/ 2 h 3"/>
                  <a:gd name="T10" fmla="*/ 0 w 5"/>
                  <a:gd name="T11" fmla="*/ 2 h 3"/>
                  <a:gd name="T12" fmla="*/ 0 w 5"/>
                  <a:gd name="T13" fmla="*/ 2 h 3"/>
                  <a:gd name="T14" fmla="*/ 1 w 5"/>
                  <a:gd name="T15" fmla="*/ 0 h 3"/>
                  <a:gd name="T16" fmla="*/ 3 w 5"/>
                  <a:gd name="T17" fmla="*/ 0 h 3"/>
                  <a:gd name="T18" fmla="*/ 3 w 5"/>
                  <a:gd name="T19" fmla="*/ 0 h 3"/>
                  <a:gd name="T20" fmla="*/ 5 w 5"/>
                  <a:gd name="T21" fmla="*/ 0 h 3"/>
                  <a:gd name="T22" fmla="*/ 5 w 5"/>
                  <a:gd name="T23" fmla="*/ 2 h 3"/>
                  <a:gd name="T24" fmla="*/ 5 w 5"/>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2"/>
                    </a:moveTo>
                    <a:lnTo>
                      <a:pt x="3" y="3"/>
                    </a:lnTo>
                    <a:lnTo>
                      <a:pt x="0" y="3"/>
                    </a:lnTo>
                    <a:lnTo>
                      <a:pt x="0" y="3"/>
                    </a:lnTo>
                    <a:lnTo>
                      <a:pt x="0" y="2"/>
                    </a:lnTo>
                    <a:lnTo>
                      <a:pt x="0" y="2"/>
                    </a:lnTo>
                    <a:lnTo>
                      <a:pt x="0" y="2"/>
                    </a:lnTo>
                    <a:lnTo>
                      <a:pt x="1" y="0"/>
                    </a:lnTo>
                    <a:lnTo>
                      <a:pt x="3" y="0"/>
                    </a:lnTo>
                    <a:lnTo>
                      <a:pt x="3" y="0"/>
                    </a:lnTo>
                    <a:lnTo>
                      <a:pt x="5" y="0"/>
                    </a:lnTo>
                    <a:lnTo>
                      <a:pt x="5" y="2"/>
                    </a:lnTo>
                    <a:lnTo>
                      <a:pt x="5"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8" name="Freeform 3310">
                <a:extLst>
                  <a:ext uri="{FF2B5EF4-FFF2-40B4-BE49-F238E27FC236}">
                    <a16:creationId xmlns:a16="http://schemas.microsoft.com/office/drawing/2014/main" id="{9CE78225-EB05-CD4F-B45D-AA40BFCB047C}"/>
                  </a:ext>
                </a:extLst>
              </p:cNvPr>
              <p:cNvSpPr>
                <a:spLocks/>
              </p:cNvSpPr>
              <p:nvPr/>
            </p:nvSpPr>
            <p:spPr bwMode="auto">
              <a:xfrm>
                <a:off x="1902" y="2713"/>
                <a:ext cx="5" cy="3"/>
              </a:xfrm>
              <a:custGeom>
                <a:avLst/>
                <a:gdLst>
                  <a:gd name="T0" fmla="*/ 5 w 5"/>
                  <a:gd name="T1" fmla="*/ 2 h 3"/>
                  <a:gd name="T2" fmla="*/ 3 w 5"/>
                  <a:gd name="T3" fmla="*/ 3 h 3"/>
                  <a:gd name="T4" fmla="*/ 0 w 5"/>
                  <a:gd name="T5" fmla="*/ 3 h 3"/>
                  <a:gd name="T6" fmla="*/ 0 w 5"/>
                  <a:gd name="T7" fmla="*/ 3 h 3"/>
                  <a:gd name="T8" fmla="*/ 0 w 5"/>
                  <a:gd name="T9" fmla="*/ 2 h 3"/>
                  <a:gd name="T10" fmla="*/ 0 w 5"/>
                  <a:gd name="T11" fmla="*/ 2 h 3"/>
                  <a:gd name="T12" fmla="*/ 0 w 5"/>
                  <a:gd name="T13" fmla="*/ 2 h 3"/>
                  <a:gd name="T14" fmla="*/ 1 w 5"/>
                  <a:gd name="T15" fmla="*/ 0 h 3"/>
                  <a:gd name="T16" fmla="*/ 3 w 5"/>
                  <a:gd name="T17" fmla="*/ 0 h 3"/>
                  <a:gd name="T18" fmla="*/ 3 w 5"/>
                  <a:gd name="T19" fmla="*/ 0 h 3"/>
                  <a:gd name="T20" fmla="*/ 5 w 5"/>
                  <a:gd name="T21" fmla="*/ 0 h 3"/>
                  <a:gd name="T22" fmla="*/ 5 w 5"/>
                  <a:gd name="T23" fmla="*/ 2 h 3"/>
                  <a:gd name="T24" fmla="*/ 5 w 5"/>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2"/>
                    </a:moveTo>
                    <a:lnTo>
                      <a:pt x="3" y="3"/>
                    </a:lnTo>
                    <a:lnTo>
                      <a:pt x="0" y="3"/>
                    </a:lnTo>
                    <a:lnTo>
                      <a:pt x="0" y="3"/>
                    </a:lnTo>
                    <a:lnTo>
                      <a:pt x="0" y="2"/>
                    </a:lnTo>
                    <a:lnTo>
                      <a:pt x="0" y="2"/>
                    </a:lnTo>
                    <a:lnTo>
                      <a:pt x="0" y="2"/>
                    </a:lnTo>
                    <a:lnTo>
                      <a:pt x="1" y="0"/>
                    </a:lnTo>
                    <a:lnTo>
                      <a:pt x="3" y="0"/>
                    </a:lnTo>
                    <a:lnTo>
                      <a:pt x="3" y="0"/>
                    </a:lnTo>
                    <a:lnTo>
                      <a:pt x="5" y="0"/>
                    </a:lnTo>
                    <a:lnTo>
                      <a:pt x="5" y="2"/>
                    </a:lnTo>
                    <a:lnTo>
                      <a:pt x="5"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69" name="Freeform 3311">
                <a:extLst>
                  <a:ext uri="{FF2B5EF4-FFF2-40B4-BE49-F238E27FC236}">
                    <a16:creationId xmlns:a16="http://schemas.microsoft.com/office/drawing/2014/main" id="{6F85ACB9-D573-6543-A7CC-AA1B0F0B3B8E}"/>
                  </a:ext>
                </a:extLst>
              </p:cNvPr>
              <p:cNvSpPr>
                <a:spLocks/>
              </p:cNvSpPr>
              <p:nvPr/>
            </p:nvSpPr>
            <p:spPr bwMode="auto">
              <a:xfrm>
                <a:off x="1887" y="2716"/>
                <a:ext cx="34" cy="25"/>
              </a:xfrm>
              <a:custGeom>
                <a:avLst/>
                <a:gdLst>
                  <a:gd name="T0" fmla="*/ 34 w 34"/>
                  <a:gd name="T1" fmla="*/ 2 h 25"/>
                  <a:gd name="T2" fmla="*/ 34 w 34"/>
                  <a:gd name="T3" fmla="*/ 11 h 25"/>
                  <a:gd name="T4" fmla="*/ 29 w 34"/>
                  <a:gd name="T5" fmla="*/ 18 h 25"/>
                  <a:gd name="T6" fmla="*/ 22 w 34"/>
                  <a:gd name="T7" fmla="*/ 24 h 25"/>
                  <a:gd name="T8" fmla="*/ 13 w 34"/>
                  <a:gd name="T9" fmla="*/ 25 h 25"/>
                  <a:gd name="T10" fmla="*/ 11 w 34"/>
                  <a:gd name="T11" fmla="*/ 25 h 25"/>
                  <a:gd name="T12" fmla="*/ 6 w 34"/>
                  <a:gd name="T13" fmla="*/ 25 h 25"/>
                  <a:gd name="T14" fmla="*/ 4 w 34"/>
                  <a:gd name="T15" fmla="*/ 24 h 25"/>
                  <a:gd name="T16" fmla="*/ 2 w 34"/>
                  <a:gd name="T17" fmla="*/ 22 h 25"/>
                  <a:gd name="T18" fmla="*/ 0 w 34"/>
                  <a:gd name="T19" fmla="*/ 4 h 25"/>
                  <a:gd name="T20" fmla="*/ 2 w 34"/>
                  <a:gd name="T21" fmla="*/ 4 h 25"/>
                  <a:gd name="T22" fmla="*/ 4 w 34"/>
                  <a:gd name="T23" fmla="*/ 2 h 25"/>
                  <a:gd name="T24" fmla="*/ 6 w 34"/>
                  <a:gd name="T25" fmla="*/ 0 h 25"/>
                  <a:gd name="T26" fmla="*/ 7 w 34"/>
                  <a:gd name="T27" fmla="*/ 0 h 25"/>
                  <a:gd name="T28" fmla="*/ 13 w 34"/>
                  <a:gd name="T29" fmla="*/ 0 h 25"/>
                  <a:gd name="T30" fmla="*/ 16 w 34"/>
                  <a:gd name="T31" fmla="*/ 2 h 25"/>
                  <a:gd name="T32" fmla="*/ 29 w 34"/>
                  <a:gd name="T33" fmla="*/ 0 h 25"/>
                  <a:gd name="T34" fmla="*/ 32 w 34"/>
                  <a:gd name="T35" fmla="*/ 0 h 25"/>
                  <a:gd name="T36" fmla="*/ 32 w 34"/>
                  <a:gd name="T37" fmla="*/ 0 h 25"/>
                  <a:gd name="T38" fmla="*/ 34 w 34"/>
                  <a:gd name="T39" fmla="*/ 2 h 25"/>
                  <a:gd name="T40" fmla="*/ 34 w 34"/>
                  <a:gd name="T41" fmla="*/ 2 h 25"/>
                  <a:gd name="T42" fmla="*/ 34 w 34"/>
                  <a:gd name="T43"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25">
                    <a:moveTo>
                      <a:pt x="34" y="2"/>
                    </a:moveTo>
                    <a:lnTo>
                      <a:pt x="34" y="11"/>
                    </a:lnTo>
                    <a:lnTo>
                      <a:pt x="29" y="18"/>
                    </a:lnTo>
                    <a:lnTo>
                      <a:pt x="22" y="24"/>
                    </a:lnTo>
                    <a:lnTo>
                      <a:pt x="13" y="25"/>
                    </a:lnTo>
                    <a:lnTo>
                      <a:pt x="11" y="25"/>
                    </a:lnTo>
                    <a:lnTo>
                      <a:pt x="6" y="25"/>
                    </a:lnTo>
                    <a:lnTo>
                      <a:pt x="4" y="24"/>
                    </a:lnTo>
                    <a:lnTo>
                      <a:pt x="2" y="22"/>
                    </a:lnTo>
                    <a:lnTo>
                      <a:pt x="0" y="4"/>
                    </a:lnTo>
                    <a:lnTo>
                      <a:pt x="2" y="4"/>
                    </a:lnTo>
                    <a:lnTo>
                      <a:pt x="4" y="2"/>
                    </a:lnTo>
                    <a:lnTo>
                      <a:pt x="6" y="0"/>
                    </a:lnTo>
                    <a:lnTo>
                      <a:pt x="7" y="0"/>
                    </a:lnTo>
                    <a:lnTo>
                      <a:pt x="13" y="0"/>
                    </a:lnTo>
                    <a:lnTo>
                      <a:pt x="16" y="2"/>
                    </a:lnTo>
                    <a:lnTo>
                      <a:pt x="29" y="0"/>
                    </a:lnTo>
                    <a:lnTo>
                      <a:pt x="32" y="0"/>
                    </a:lnTo>
                    <a:lnTo>
                      <a:pt x="32" y="0"/>
                    </a:lnTo>
                    <a:lnTo>
                      <a:pt x="34" y="2"/>
                    </a:lnTo>
                    <a:lnTo>
                      <a:pt x="34" y="2"/>
                    </a:lnTo>
                    <a:lnTo>
                      <a:pt x="3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0" name="Freeform 3312">
                <a:extLst>
                  <a:ext uri="{FF2B5EF4-FFF2-40B4-BE49-F238E27FC236}">
                    <a16:creationId xmlns:a16="http://schemas.microsoft.com/office/drawing/2014/main" id="{D7D4DD8C-D82F-404B-8195-B5C5004D95BE}"/>
                  </a:ext>
                </a:extLst>
              </p:cNvPr>
              <p:cNvSpPr>
                <a:spLocks/>
              </p:cNvSpPr>
              <p:nvPr/>
            </p:nvSpPr>
            <p:spPr bwMode="auto">
              <a:xfrm>
                <a:off x="1887" y="2716"/>
                <a:ext cx="34" cy="25"/>
              </a:xfrm>
              <a:custGeom>
                <a:avLst/>
                <a:gdLst>
                  <a:gd name="T0" fmla="*/ 34 w 34"/>
                  <a:gd name="T1" fmla="*/ 2 h 25"/>
                  <a:gd name="T2" fmla="*/ 34 w 34"/>
                  <a:gd name="T3" fmla="*/ 11 h 25"/>
                  <a:gd name="T4" fmla="*/ 29 w 34"/>
                  <a:gd name="T5" fmla="*/ 18 h 25"/>
                  <a:gd name="T6" fmla="*/ 22 w 34"/>
                  <a:gd name="T7" fmla="*/ 24 h 25"/>
                  <a:gd name="T8" fmla="*/ 13 w 34"/>
                  <a:gd name="T9" fmla="*/ 25 h 25"/>
                  <a:gd name="T10" fmla="*/ 11 w 34"/>
                  <a:gd name="T11" fmla="*/ 25 h 25"/>
                  <a:gd name="T12" fmla="*/ 6 w 34"/>
                  <a:gd name="T13" fmla="*/ 25 h 25"/>
                  <a:gd name="T14" fmla="*/ 4 w 34"/>
                  <a:gd name="T15" fmla="*/ 24 h 25"/>
                  <a:gd name="T16" fmla="*/ 2 w 34"/>
                  <a:gd name="T17" fmla="*/ 22 h 25"/>
                  <a:gd name="T18" fmla="*/ 0 w 34"/>
                  <a:gd name="T19" fmla="*/ 4 h 25"/>
                  <a:gd name="T20" fmla="*/ 2 w 34"/>
                  <a:gd name="T21" fmla="*/ 4 h 25"/>
                  <a:gd name="T22" fmla="*/ 4 w 34"/>
                  <a:gd name="T23" fmla="*/ 2 h 25"/>
                  <a:gd name="T24" fmla="*/ 6 w 34"/>
                  <a:gd name="T25" fmla="*/ 0 h 25"/>
                  <a:gd name="T26" fmla="*/ 7 w 34"/>
                  <a:gd name="T27" fmla="*/ 0 h 25"/>
                  <a:gd name="T28" fmla="*/ 13 w 34"/>
                  <a:gd name="T29" fmla="*/ 0 h 25"/>
                  <a:gd name="T30" fmla="*/ 16 w 34"/>
                  <a:gd name="T31" fmla="*/ 2 h 25"/>
                  <a:gd name="T32" fmla="*/ 29 w 34"/>
                  <a:gd name="T33" fmla="*/ 0 h 25"/>
                  <a:gd name="T34" fmla="*/ 32 w 34"/>
                  <a:gd name="T35" fmla="*/ 0 h 25"/>
                  <a:gd name="T36" fmla="*/ 32 w 34"/>
                  <a:gd name="T37" fmla="*/ 0 h 25"/>
                  <a:gd name="T38" fmla="*/ 34 w 34"/>
                  <a:gd name="T39" fmla="*/ 2 h 25"/>
                  <a:gd name="T40" fmla="*/ 34 w 34"/>
                  <a:gd name="T41" fmla="*/ 2 h 25"/>
                  <a:gd name="T42" fmla="*/ 34 w 34"/>
                  <a:gd name="T43"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25">
                    <a:moveTo>
                      <a:pt x="34" y="2"/>
                    </a:moveTo>
                    <a:lnTo>
                      <a:pt x="34" y="11"/>
                    </a:lnTo>
                    <a:lnTo>
                      <a:pt x="29" y="18"/>
                    </a:lnTo>
                    <a:lnTo>
                      <a:pt x="22" y="24"/>
                    </a:lnTo>
                    <a:lnTo>
                      <a:pt x="13" y="25"/>
                    </a:lnTo>
                    <a:lnTo>
                      <a:pt x="11" y="25"/>
                    </a:lnTo>
                    <a:lnTo>
                      <a:pt x="6" y="25"/>
                    </a:lnTo>
                    <a:lnTo>
                      <a:pt x="4" y="24"/>
                    </a:lnTo>
                    <a:lnTo>
                      <a:pt x="2" y="22"/>
                    </a:lnTo>
                    <a:lnTo>
                      <a:pt x="0" y="4"/>
                    </a:lnTo>
                    <a:lnTo>
                      <a:pt x="2" y="4"/>
                    </a:lnTo>
                    <a:lnTo>
                      <a:pt x="4" y="2"/>
                    </a:lnTo>
                    <a:lnTo>
                      <a:pt x="6" y="0"/>
                    </a:lnTo>
                    <a:lnTo>
                      <a:pt x="7" y="0"/>
                    </a:lnTo>
                    <a:lnTo>
                      <a:pt x="13" y="0"/>
                    </a:lnTo>
                    <a:lnTo>
                      <a:pt x="16" y="2"/>
                    </a:lnTo>
                    <a:lnTo>
                      <a:pt x="29" y="0"/>
                    </a:lnTo>
                    <a:lnTo>
                      <a:pt x="32" y="0"/>
                    </a:lnTo>
                    <a:lnTo>
                      <a:pt x="32" y="0"/>
                    </a:lnTo>
                    <a:lnTo>
                      <a:pt x="34" y="2"/>
                    </a:lnTo>
                    <a:lnTo>
                      <a:pt x="34" y="2"/>
                    </a:lnTo>
                    <a:lnTo>
                      <a:pt x="3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1" name="Freeform 3313">
                <a:extLst>
                  <a:ext uri="{FF2B5EF4-FFF2-40B4-BE49-F238E27FC236}">
                    <a16:creationId xmlns:a16="http://schemas.microsoft.com/office/drawing/2014/main" id="{AED6A685-4912-5945-98CD-A3B4721C12B2}"/>
                  </a:ext>
                </a:extLst>
              </p:cNvPr>
              <p:cNvSpPr>
                <a:spLocks/>
              </p:cNvSpPr>
              <p:nvPr/>
            </p:nvSpPr>
            <p:spPr bwMode="auto">
              <a:xfrm>
                <a:off x="1878" y="2713"/>
                <a:ext cx="9" cy="12"/>
              </a:xfrm>
              <a:custGeom>
                <a:avLst/>
                <a:gdLst>
                  <a:gd name="T0" fmla="*/ 9 w 9"/>
                  <a:gd name="T1" fmla="*/ 5 h 12"/>
                  <a:gd name="T2" fmla="*/ 9 w 9"/>
                  <a:gd name="T3" fmla="*/ 5 h 12"/>
                  <a:gd name="T4" fmla="*/ 7 w 9"/>
                  <a:gd name="T5" fmla="*/ 7 h 12"/>
                  <a:gd name="T6" fmla="*/ 7 w 9"/>
                  <a:gd name="T7" fmla="*/ 9 h 12"/>
                  <a:gd name="T8" fmla="*/ 4 w 9"/>
                  <a:gd name="T9" fmla="*/ 12 h 12"/>
                  <a:gd name="T10" fmla="*/ 2 w 9"/>
                  <a:gd name="T11" fmla="*/ 12 h 12"/>
                  <a:gd name="T12" fmla="*/ 2 w 9"/>
                  <a:gd name="T13" fmla="*/ 11 h 12"/>
                  <a:gd name="T14" fmla="*/ 0 w 9"/>
                  <a:gd name="T15" fmla="*/ 9 h 12"/>
                  <a:gd name="T16" fmla="*/ 0 w 9"/>
                  <a:gd name="T17" fmla="*/ 9 h 12"/>
                  <a:gd name="T18" fmla="*/ 2 w 9"/>
                  <a:gd name="T19" fmla="*/ 7 h 12"/>
                  <a:gd name="T20" fmla="*/ 4 w 9"/>
                  <a:gd name="T21" fmla="*/ 5 h 12"/>
                  <a:gd name="T22" fmla="*/ 4 w 9"/>
                  <a:gd name="T23" fmla="*/ 3 h 12"/>
                  <a:gd name="T24" fmla="*/ 4 w 9"/>
                  <a:gd name="T25" fmla="*/ 2 h 12"/>
                  <a:gd name="T26" fmla="*/ 6 w 9"/>
                  <a:gd name="T27" fmla="*/ 2 h 12"/>
                  <a:gd name="T28" fmla="*/ 7 w 9"/>
                  <a:gd name="T29" fmla="*/ 2 h 12"/>
                  <a:gd name="T30" fmla="*/ 7 w 9"/>
                  <a:gd name="T31" fmla="*/ 2 h 12"/>
                  <a:gd name="T32" fmla="*/ 9 w 9"/>
                  <a:gd name="T33" fmla="*/ 0 h 12"/>
                  <a:gd name="T34" fmla="*/ 9 w 9"/>
                  <a:gd name="T35" fmla="*/ 2 h 12"/>
                  <a:gd name="T36" fmla="*/ 7 w 9"/>
                  <a:gd name="T37" fmla="*/ 2 h 12"/>
                  <a:gd name="T38" fmla="*/ 7 w 9"/>
                  <a:gd name="T39" fmla="*/ 3 h 12"/>
                  <a:gd name="T40" fmla="*/ 7 w 9"/>
                  <a:gd name="T41" fmla="*/ 3 h 12"/>
                  <a:gd name="T42" fmla="*/ 9 w 9"/>
                  <a:gd name="T43" fmla="*/ 3 h 12"/>
                  <a:gd name="T44" fmla="*/ 9 w 9"/>
                  <a:gd name="T45" fmla="*/ 5 h 12"/>
                  <a:gd name="T46" fmla="*/ 9 w 9"/>
                  <a:gd name="T4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2">
                    <a:moveTo>
                      <a:pt x="9" y="5"/>
                    </a:moveTo>
                    <a:lnTo>
                      <a:pt x="9" y="5"/>
                    </a:lnTo>
                    <a:lnTo>
                      <a:pt x="7" y="7"/>
                    </a:lnTo>
                    <a:lnTo>
                      <a:pt x="7" y="9"/>
                    </a:lnTo>
                    <a:lnTo>
                      <a:pt x="4" y="12"/>
                    </a:lnTo>
                    <a:lnTo>
                      <a:pt x="2" y="12"/>
                    </a:lnTo>
                    <a:lnTo>
                      <a:pt x="2" y="11"/>
                    </a:lnTo>
                    <a:lnTo>
                      <a:pt x="0" y="9"/>
                    </a:lnTo>
                    <a:lnTo>
                      <a:pt x="0" y="9"/>
                    </a:lnTo>
                    <a:lnTo>
                      <a:pt x="2" y="7"/>
                    </a:lnTo>
                    <a:lnTo>
                      <a:pt x="4" y="5"/>
                    </a:lnTo>
                    <a:lnTo>
                      <a:pt x="4" y="3"/>
                    </a:lnTo>
                    <a:lnTo>
                      <a:pt x="4" y="2"/>
                    </a:lnTo>
                    <a:lnTo>
                      <a:pt x="6" y="2"/>
                    </a:lnTo>
                    <a:lnTo>
                      <a:pt x="7" y="2"/>
                    </a:lnTo>
                    <a:lnTo>
                      <a:pt x="7" y="2"/>
                    </a:lnTo>
                    <a:lnTo>
                      <a:pt x="9" y="0"/>
                    </a:lnTo>
                    <a:lnTo>
                      <a:pt x="9" y="2"/>
                    </a:lnTo>
                    <a:lnTo>
                      <a:pt x="7" y="2"/>
                    </a:lnTo>
                    <a:lnTo>
                      <a:pt x="7" y="3"/>
                    </a:lnTo>
                    <a:lnTo>
                      <a:pt x="7" y="3"/>
                    </a:lnTo>
                    <a:lnTo>
                      <a:pt x="9" y="3"/>
                    </a:lnTo>
                    <a:lnTo>
                      <a:pt x="9" y="5"/>
                    </a:lnTo>
                    <a:lnTo>
                      <a:pt x="9" y="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2" name="Freeform 3314">
                <a:extLst>
                  <a:ext uri="{FF2B5EF4-FFF2-40B4-BE49-F238E27FC236}">
                    <a16:creationId xmlns:a16="http://schemas.microsoft.com/office/drawing/2014/main" id="{D12F2A51-F964-BC49-A8F8-7F29C59267E6}"/>
                  </a:ext>
                </a:extLst>
              </p:cNvPr>
              <p:cNvSpPr>
                <a:spLocks/>
              </p:cNvSpPr>
              <p:nvPr/>
            </p:nvSpPr>
            <p:spPr bwMode="auto">
              <a:xfrm>
                <a:off x="1878" y="2713"/>
                <a:ext cx="9" cy="12"/>
              </a:xfrm>
              <a:custGeom>
                <a:avLst/>
                <a:gdLst>
                  <a:gd name="T0" fmla="*/ 9 w 9"/>
                  <a:gd name="T1" fmla="*/ 5 h 12"/>
                  <a:gd name="T2" fmla="*/ 9 w 9"/>
                  <a:gd name="T3" fmla="*/ 5 h 12"/>
                  <a:gd name="T4" fmla="*/ 7 w 9"/>
                  <a:gd name="T5" fmla="*/ 7 h 12"/>
                  <a:gd name="T6" fmla="*/ 7 w 9"/>
                  <a:gd name="T7" fmla="*/ 9 h 12"/>
                  <a:gd name="T8" fmla="*/ 4 w 9"/>
                  <a:gd name="T9" fmla="*/ 12 h 12"/>
                  <a:gd name="T10" fmla="*/ 2 w 9"/>
                  <a:gd name="T11" fmla="*/ 12 h 12"/>
                  <a:gd name="T12" fmla="*/ 2 w 9"/>
                  <a:gd name="T13" fmla="*/ 11 h 12"/>
                  <a:gd name="T14" fmla="*/ 0 w 9"/>
                  <a:gd name="T15" fmla="*/ 9 h 12"/>
                  <a:gd name="T16" fmla="*/ 0 w 9"/>
                  <a:gd name="T17" fmla="*/ 9 h 12"/>
                  <a:gd name="T18" fmla="*/ 2 w 9"/>
                  <a:gd name="T19" fmla="*/ 7 h 12"/>
                  <a:gd name="T20" fmla="*/ 4 w 9"/>
                  <a:gd name="T21" fmla="*/ 5 h 12"/>
                  <a:gd name="T22" fmla="*/ 4 w 9"/>
                  <a:gd name="T23" fmla="*/ 3 h 12"/>
                  <a:gd name="T24" fmla="*/ 4 w 9"/>
                  <a:gd name="T25" fmla="*/ 2 h 12"/>
                  <a:gd name="T26" fmla="*/ 6 w 9"/>
                  <a:gd name="T27" fmla="*/ 2 h 12"/>
                  <a:gd name="T28" fmla="*/ 7 w 9"/>
                  <a:gd name="T29" fmla="*/ 2 h 12"/>
                  <a:gd name="T30" fmla="*/ 7 w 9"/>
                  <a:gd name="T31" fmla="*/ 2 h 12"/>
                  <a:gd name="T32" fmla="*/ 9 w 9"/>
                  <a:gd name="T33" fmla="*/ 0 h 12"/>
                  <a:gd name="T34" fmla="*/ 9 w 9"/>
                  <a:gd name="T35" fmla="*/ 2 h 12"/>
                  <a:gd name="T36" fmla="*/ 7 w 9"/>
                  <a:gd name="T37" fmla="*/ 2 h 12"/>
                  <a:gd name="T38" fmla="*/ 7 w 9"/>
                  <a:gd name="T39" fmla="*/ 3 h 12"/>
                  <a:gd name="T40" fmla="*/ 7 w 9"/>
                  <a:gd name="T41" fmla="*/ 3 h 12"/>
                  <a:gd name="T42" fmla="*/ 9 w 9"/>
                  <a:gd name="T43" fmla="*/ 3 h 12"/>
                  <a:gd name="T44" fmla="*/ 9 w 9"/>
                  <a:gd name="T45" fmla="*/ 5 h 12"/>
                  <a:gd name="T46" fmla="*/ 9 w 9"/>
                  <a:gd name="T4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2">
                    <a:moveTo>
                      <a:pt x="9" y="5"/>
                    </a:moveTo>
                    <a:lnTo>
                      <a:pt x="9" y="5"/>
                    </a:lnTo>
                    <a:lnTo>
                      <a:pt x="7" y="7"/>
                    </a:lnTo>
                    <a:lnTo>
                      <a:pt x="7" y="9"/>
                    </a:lnTo>
                    <a:lnTo>
                      <a:pt x="4" y="12"/>
                    </a:lnTo>
                    <a:lnTo>
                      <a:pt x="2" y="12"/>
                    </a:lnTo>
                    <a:lnTo>
                      <a:pt x="2" y="11"/>
                    </a:lnTo>
                    <a:lnTo>
                      <a:pt x="0" y="9"/>
                    </a:lnTo>
                    <a:lnTo>
                      <a:pt x="0" y="9"/>
                    </a:lnTo>
                    <a:lnTo>
                      <a:pt x="2" y="7"/>
                    </a:lnTo>
                    <a:lnTo>
                      <a:pt x="4" y="5"/>
                    </a:lnTo>
                    <a:lnTo>
                      <a:pt x="4" y="3"/>
                    </a:lnTo>
                    <a:lnTo>
                      <a:pt x="4" y="2"/>
                    </a:lnTo>
                    <a:lnTo>
                      <a:pt x="6" y="2"/>
                    </a:lnTo>
                    <a:lnTo>
                      <a:pt x="7" y="2"/>
                    </a:lnTo>
                    <a:lnTo>
                      <a:pt x="7" y="2"/>
                    </a:lnTo>
                    <a:lnTo>
                      <a:pt x="9" y="0"/>
                    </a:lnTo>
                    <a:lnTo>
                      <a:pt x="9" y="2"/>
                    </a:lnTo>
                    <a:lnTo>
                      <a:pt x="7" y="2"/>
                    </a:lnTo>
                    <a:lnTo>
                      <a:pt x="7" y="3"/>
                    </a:lnTo>
                    <a:lnTo>
                      <a:pt x="7" y="3"/>
                    </a:lnTo>
                    <a:lnTo>
                      <a:pt x="9" y="3"/>
                    </a:lnTo>
                    <a:lnTo>
                      <a:pt x="9" y="5"/>
                    </a:lnTo>
                    <a:lnTo>
                      <a:pt x="9" y="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3" name="Freeform 3315">
                <a:extLst>
                  <a:ext uri="{FF2B5EF4-FFF2-40B4-BE49-F238E27FC236}">
                    <a16:creationId xmlns:a16="http://schemas.microsoft.com/office/drawing/2014/main" id="{9D7C09A8-AD54-CE4C-B506-D389DA5140A8}"/>
                  </a:ext>
                </a:extLst>
              </p:cNvPr>
              <p:cNvSpPr>
                <a:spLocks/>
              </p:cNvSpPr>
              <p:nvPr/>
            </p:nvSpPr>
            <p:spPr bwMode="auto">
              <a:xfrm>
                <a:off x="1896" y="2706"/>
                <a:ext cx="2" cy="1"/>
              </a:xfrm>
              <a:custGeom>
                <a:avLst/>
                <a:gdLst>
                  <a:gd name="T0" fmla="*/ 2 w 2"/>
                  <a:gd name="T1" fmla="*/ 0 h 1"/>
                  <a:gd name="T2" fmla="*/ 2 w 2"/>
                  <a:gd name="T3" fmla="*/ 1 h 1"/>
                  <a:gd name="T4" fmla="*/ 2 w 2"/>
                  <a:gd name="T5" fmla="*/ 1 h 1"/>
                  <a:gd name="T6" fmla="*/ 0 w 2"/>
                  <a:gd name="T7" fmla="*/ 1 h 1"/>
                  <a:gd name="T8" fmla="*/ 0 w 2"/>
                  <a:gd name="T9" fmla="*/ 1 h 1"/>
                  <a:gd name="T10" fmla="*/ 0 w 2"/>
                  <a:gd name="T11" fmla="*/ 0 h 1"/>
                  <a:gd name="T12" fmla="*/ 0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lnTo>
                      <a:pt x="2" y="1"/>
                    </a:lnTo>
                    <a:lnTo>
                      <a:pt x="2" y="1"/>
                    </a:lnTo>
                    <a:lnTo>
                      <a:pt x="0" y="1"/>
                    </a:lnTo>
                    <a:lnTo>
                      <a:pt x="0" y="1"/>
                    </a:lnTo>
                    <a:lnTo>
                      <a:pt x="0" y="0"/>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4" name="Freeform 3316">
                <a:extLst>
                  <a:ext uri="{FF2B5EF4-FFF2-40B4-BE49-F238E27FC236}">
                    <a16:creationId xmlns:a16="http://schemas.microsoft.com/office/drawing/2014/main" id="{A8F25DFA-6FDC-834B-9528-4DC2514E13A1}"/>
                  </a:ext>
                </a:extLst>
              </p:cNvPr>
              <p:cNvSpPr>
                <a:spLocks/>
              </p:cNvSpPr>
              <p:nvPr/>
            </p:nvSpPr>
            <p:spPr bwMode="auto">
              <a:xfrm>
                <a:off x="1896" y="2706"/>
                <a:ext cx="2" cy="1"/>
              </a:xfrm>
              <a:custGeom>
                <a:avLst/>
                <a:gdLst>
                  <a:gd name="T0" fmla="*/ 2 w 2"/>
                  <a:gd name="T1" fmla="*/ 0 h 1"/>
                  <a:gd name="T2" fmla="*/ 2 w 2"/>
                  <a:gd name="T3" fmla="*/ 1 h 1"/>
                  <a:gd name="T4" fmla="*/ 2 w 2"/>
                  <a:gd name="T5" fmla="*/ 1 h 1"/>
                  <a:gd name="T6" fmla="*/ 0 w 2"/>
                  <a:gd name="T7" fmla="*/ 1 h 1"/>
                  <a:gd name="T8" fmla="*/ 0 w 2"/>
                  <a:gd name="T9" fmla="*/ 1 h 1"/>
                  <a:gd name="T10" fmla="*/ 0 w 2"/>
                  <a:gd name="T11" fmla="*/ 0 h 1"/>
                  <a:gd name="T12" fmla="*/ 0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lnTo>
                      <a:pt x="2" y="1"/>
                    </a:lnTo>
                    <a:lnTo>
                      <a:pt x="2" y="1"/>
                    </a:lnTo>
                    <a:lnTo>
                      <a:pt x="0" y="1"/>
                    </a:lnTo>
                    <a:lnTo>
                      <a:pt x="0" y="1"/>
                    </a:lnTo>
                    <a:lnTo>
                      <a:pt x="0" y="0"/>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5" name="Freeform 3317">
                <a:extLst>
                  <a:ext uri="{FF2B5EF4-FFF2-40B4-BE49-F238E27FC236}">
                    <a16:creationId xmlns:a16="http://schemas.microsoft.com/office/drawing/2014/main" id="{1DD1A573-3F73-6344-9F26-3B8A83DBF702}"/>
                  </a:ext>
                </a:extLst>
              </p:cNvPr>
              <p:cNvSpPr>
                <a:spLocks/>
              </p:cNvSpPr>
              <p:nvPr/>
            </p:nvSpPr>
            <p:spPr bwMode="auto">
              <a:xfrm>
                <a:off x="104" y="2618"/>
                <a:ext cx="1" cy="2"/>
              </a:xfrm>
              <a:custGeom>
                <a:avLst/>
                <a:gdLst>
                  <a:gd name="T0" fmla="*/ 0 w 1"/>
                  <a:gd name="T1" fmla="*/ 0 h 2"/>
                  <a:gd name="T2" fmla="*/ 0 w 1"/>
                  <a:gd name="T3" fmla="*/ 0 h 2"/>
                  <a:gd name="T4" fmla="*/ 1 w 1"/>
                  <a:gd name="T5" fmla="*/ 0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0"/>
                    </a:lnTo>
                    <a:lnTo>
                      <a:pt x="1"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6" name="Freeform 3318">
                <a:extLst>
                  <a:ext uri="{FF2B5EF4-FFF2-40B4-BE49-F238E27FC236}">
                    <a16:creationId xmlns:a16="http://schemas.microsoft.com/office/drawing/2014/main" id="{E54FAFDD-1433-794C-B16B-A4CCD243151C}"/>
                  </a:ext>
                </a:extLst>
              </p:cNvPr>
              <p:cNvSpPr>
                <a:spLocks/>
              </p:cNvSpPr>
              <p:nvPr/>
            </p:nvSpPr>
            <p:spPr bwMode="auto">
              <a:xfrm>
                <a:off x="104" y="2618"/>
                <a:ext cx="1" cy="2"/>
              </a:xfrm>
              <a:custGeom>
                <a:avLst/>
                <a:gdLst>
                  <a:gd name="T0" fmla="*/ 0 w 1"/>
                  <a:gd name="T1" fmla="*/ 0 h 2"/>
                  <a:gd name="T2" fmla="*/ 0 w 1"/>
                  <a:gd name="T3" fmla="*/ 0 h 2"/>
                  <a:gd name="T4" fmla="*/ 1 w 1"/>
                  <a:gd name="T5" fmla="*/ 0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0"/>
                    </a:lnTo>
                    <a:lnTo>
                      <a:pt x="1"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7" name="Freeform 3319">
                <a:extLst>
                  <a:ext uri="{FF2B5EF4-FFF2-40B4-BE49-F238E27FC236}">
                    <a16:creationId xmlns:a16="http://schemas.microsoft.com/office/drawing/2014/main" id="{329B8BEE-B8B4-EB47-A0DC-A55766807FFF}"/>
                  </a:ext>
                </a:extLst>
              </p:cNvPr>
              <p:cNvSpPr>
                <a:spLocks/>
              </p:cNvSpPr>
              <p:nvPr/>
            </p:nvSpPr>
            <p:spPr bwMode="auto">
              <a:xfrm>
                <a:off x="179" y="2681"/>
                <a:ext cx="7" cy="7"/>
              </a:xfrm>
              <a:custGeom>
                <a:avLst/>
                <a:gdLst>
                  <a:gd name="T0" fmla="*/ 0 w 7"/>
                  <a:gd name="T1" fmla="*/ 0 h 7"/>
                  <a:gd name="T2" fmla="*/ 1 w 7"/>
                  <a:gd name="T3" fmla="*/ 0 h 7"/>
                  <a:gd name="T4" fmla="*/ 1 w 7"/>
                  <a:gd name="T5" fmla="*/ 0 h 7"/>
                  <a:gd name="T6" fmla="*/ 3 w 7"/>
                  <a:gd name="T7" fmla="*/ 1 h 7"/>
                  <a:gd name="T8" fmla="*/ 3 w 7"/>
                  <a:gd name="T9" fmla="*/ 3 h 7"/>
                  <a:gd name="T10" fmla="*/ 5 w 7"/>
                  <a:gd name="T11" fmla="*/ 5 h 7"/>
                  <a:gd name="T12" fmla="*/ 7 w 7"/>
                  <a:gd name="T13" fmla="*/ 7 h 7"/>
                  <a:gd name="T14" fmla="*/ 1 w 7"/>
                  <a:gd name="T15" fmla="*/ 7 h 7"/>
                  <a:gd name="T16" fmla="*/ 0 w 7"/>
                  <a:gd name="T17" fmla="*/ 5 h 7"/>
                  <a:gd name="T18" fmla="*/ 0 w 7"/>
                  <a:gd name="T19" fmla="*/ 3 h 7"/>
                  <a:gd name="T20" fmla="*/ 1 w 7"/>
                  <a:gd name="T21" fmla="*/ 3 h 7"/>
                  <a:gd name="T22" fmla="*/ 1 w 7"/>
                  <a:gd name="T23" fmla="*/ 3 h 7"/>
                  <a:gd name="T24" fmla="*/ 1 w 7"/>
                  <a:gd name="T25" fmla="*/ 1 h 7"/>
                  <a:gd name="T26" fmla="*/ 1 w 7"/>
                  <a:gd name="T27" fmla="*/ 1 h 7"/>
                  <a:gd name="T28" fmla="*/ 0 w 7"/>
                  <a:gd name="T29" fmla="*/ 0 h 7"/>
                  <a:gd name="T30" fmla="*/ 0 w 7"/>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0"/>
                    </a:moveTo>
                    <a:lnTo>
                      <a:pt x="1" y="0"/>
                    </a:lnTo>
                    <a:lnTo>
                      <a:pt x="1" y="0"/>
                    </a:lnTo>
                    <a:lnTo>
                      <a:pt x="3" y="1"/>
                    </a:lnTo>
                    <a:lnTo>
                      <a:pt x="3" y="3"/>
                    </a:lnTo>
                    <a:lnTo>
                      <a:pt x="5" y="5"/>
                    </a:lnTo>
                    <a:lnTo>
                      <a:pt x="7" y="7"/>
                    </a:lnTo>
                    <a:lnTo>
                      <a:pt x="1" y="7"/>
                    </a:lnTo>
                    <a:lnTo>
                      <a:pt x="0" y="5"/>
                    </a:lnTo>
                    <a:lnTo>
                      <a:pt x="0" y="3"/>
                    </a:lnTo>
                    <a:lnTo>
                      <a:pt x="1" y="3"/>
                    </a:lnTo>
                    <a:lnTo>
                      <a:pt x="1" y="3"/>
                    </a:lnTo>
                    <a:lnTo>
                      <a:pt x="1" y="1"/>
                    </a:lnTo>
                    <a:lnTo>
                      <a:pt x="1" y="1"/>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8" name="Freeform 3320">
                <a:extLst>
                  <a:ext uri="{FF2B5EF4-FFF2-40B4-BE49-F238E27FC236}">
                    <a16:creationId xmlns:a16="http://schemas.microsoft.com/office/drawing/2014/main" id="{CE8C20BA-6580-3F46-AE93-460F6056A201}"/>
                  </a:ext>
                </a:extLst>
              </p:cNvPr>
              <p:cNvSpPr>
                <a:spLocks/>
              </p:cNvSpPr>
              <p:nvPr/>
            </p:nvSpPr>
            <p:spPr bwMode="auto">
              <a:xfrm>
                <a:off x="179" y="2681"/>
                <a:ext cx="7" cy="7"/>
              </a:xfrm>
              <a:custGeom>
                <a:avLst/>
                <a:gdLst>
                  <a:gd name="T0" fmla="*/ 0 w 7"/>
                  <a:gd name="T1" fmla="*/ 0 h 7"/>
                  <a:gd name="T2" fmla="*/ 1 w 7"/>
                  <a:gd name="T3" fmla="*/ 0 h 7"/>
                  <a:gd name="T4" fmla="*/ 1 w 7"/>
                  <a:gd name="T5" fmla="*/ 0 h 7"/>
                  <a:gd name="T6" fmla="*/ 3 w 7"/>
                  <a:gd name="T7" fmla="*/ 1 h 7"/>
                  <a:gd name="T8" fmla="*/ 3 w 7"/>
                  <a:gd name="T9" fmla="*/ 3 h 7"/>
                  <a:gd name="T10" fmla="*/ 5 w 7"/>
                  <a:gd name="T11" fmla="*/ 5 h 7"/>
                  <a:gd name="T12" fmla="*/ 7 w 7"/>
                  <a:gd name="T13" fmla="*/ 7 h 7"/>
                  <a:gd name="T14" fmla="*/ 1 w 7"/>
                  <a:gd name="T15" fmla="*/ 7 h 7"/>
                  <a:gd name="T16" fmla="*/ 0 w 7"/>
                  <a:gd name="T17" fmla="*/ 5 h 7"/>
                  <a:gd name="T18" fmla="*/ 0 w 7"/>
                  <a:gd name="T19" fmla="*/ 3 h 7"/>
                  <a:gd name="T20" fmla="*/ 1 w 7"/>
                  <a:gd name="T21" fmla="*/ 3 h 7"/>
                  <a:gd name="T22" fmla="*/ 1 w 7"/>
                  <a:gd name="T23" fmla="*/ 3 h 7"/>
                  <a:gd name="T24" fmla="*/ 1 w 7"/>
                  <a:gd name="T25" fmla="*/ 1 h 7"/>
                  <a:gd name="T26" fmla="*/ 1 w 7"/>
                  <a:gd name="T27" fmla="*/ 1 h 7"/>
                  <a:gd name="T28" fmla="*/ 0 w 7"/>
                  <a:gd name="T29" fmla="*/ 0 h 7"/>
                  <a:gd name="T30" fmla="*/ 0 w 7"/>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0"/>
                    </a:moveTo>
                    <a:lnTo>
                      <a:pt x="1" y="0"/>
                    </a:lnTo>
                    <a:lnTo>
                      <a:pt x="1" y="0"/>
                    </a:lnTo>
                    <a:lnTo>
                      <a:pt x="3" y="1"/>
                    </a:lnTo>
                    <a:lnTo>
                      <a:pt x="3" y="3"/>
                    </a:lnTo>
                    <a:lnTo>
                      <a:pt x="5" y="5"/>
                    </a:lnTo>
                    <a:lnTo>
                      <a:pt x="7" y="7"/>
                    </a:lnTo>
                    <a:lnTo>
                      <a:pt x="1" y="7"/>
                    </a:lnTo>
                    <a:lnTo>
                      <a:pt x="0" y="5"/>
                    </a:lnTo>
                    <a:lnTo>
                      <a:pt x="0" y="3"/>
                    </a:lnTo>
                    <a:lnTo>
                      <a:pt x="1" y="3"/>
                    </a:lnTo>
                    <a:lnTo>
                      <a:pt x="1" y="3"/>
                    </a:lnTo>
                    <a:lnTo>
                      <a:pt x="1" y="1"/>
                    </a:lnTo>
                    <a:lnTo>
                      <a:pt x="1" y="1"/>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79" name="Freeform 3321">
                <a:extLst>
                  <a:ext uri="{FF2B5EF4-FFF2-40B4-BE49-F238E27FC236}">
                    <a16:creationId xmlns:a16="http://schemas.microsoft.com/office/drawing/2014/main" id="{2A9EF9CA-15F3-084D-AB7D-2FA87B1AB247}"/>
                  </a:ext>
                </a:extLst>
              </p:cNvPr>
              <p:cNvSpPr>
                <a:spLocks/>
              </p:cNvSpPr>
              <p:nvPr/>
            </p:nvSpPr>
            <p:spPr bwMode="auto">
              <a:xfrm>
                <a:off x="1891" y="2713"/>
                <a:ext cx="2" cy="2"/>
              </a:xfrm>
              <a:custGeom>
                <a:avLst/>
                <a:gdLst>
                  <a:gd name="T0" fmla="*/ 0 w 2"/>
                  <a:gd name="T1" fmla="*/ 0 h 2"/>
                  <a:gd name="T2" fmla="*/ 2 w 2"/>
                  <a:gd name="T3" fmla="*/ 0 h 2"/>
                  <a:gd name="T4" fmla="*/ 2 w 2"/>
                  <a:gd name="T5" fmla="*/ 2 h 2"/>
                  <a:gd name="T6" fmla="*/ 0 w 2"/>
                  <a:gd name="T7" fmla="*/ 2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0"/>
                    </a:lnTo>
                    <a:lnTo>
                      <a:pt x="2" y="2"/>
                    </a:lnTo>
                    <a:lnTo>
                      <a:pt x="0" y="2"/>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0" name="Freeform 3322">
                <a:extLst>
                  <a:ext uri="{FF2B5EF4-FFF2-40B4-BE49-F238E27FC236}">
                    <a16:creationId xmlns:a16="http://schemas.microsoft.com/office/drawing/2014/main" id="{E1F74A26-3BC1-6742-922B-E5E7E66F5584}"/>
                  </a:ext>
                </a:extLst>
              </p:cNvPr>
              <p:cNvSpPr>
                <a:spLocks/>
              </p:cNvSpPr>
              <p:nvPr/>
            </p:nvSpPr>
            <p:spPr bwMode="auto">
              <a:xfrm>
                <a:off x="1891" y="2713"/>
                <a:ext cx="2" cy="2"/>
              </a:xfrm>
              <a:custGeom>
                <a:avLst/>
                <a:gdLst>
                  <a:gd name="T0" fmla="*/ 0 w 2"/>
                  <a:gd name="T1" fmla="*/ 0 h 2"/>
                  <a:gd name="T2" fmla="*/ 2 w 2"/>
                  <a:gd name="T3" fmla="*/ 0 h 2"/>
                  <a:gd name="T4" fmla="*/ 2 w 2"/>
                  <a:gd name="T5" fmla="*/ 2 h 2"/>
                  <a:gd name="T6" fmla="*/ 0 w 2"/>
                  <a:gd name="T7" fmla="*/ 2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0"/>
                    </a:lnTo>
                    <a:lnTo>
                      <a:pt x="2" y="2"/>
                    </a:lnTo>
                    <a:lnTo>
                      <a:pt x="0" y="2"/>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1" name="Freeform 3323">
                <a:extLst>
                  <a:ext uri="{FF2B5EF4-FFF2-40B4-BE49-F238E27FC236}">
                    <a16:creationId xmlns:a16="http://schemas.microsoft.com/office/drawing/2014/main" id="{A1ED41C5-51FE-DA4C-8CF5-8D4F38B5D661}"/>
                  </a:ext>
                </a:extLst>
              </p:cNvPr>
              <p:cNvSpPr>
                <a:spLocks/>
              </p:cNvSpPr>
              <p:nvPr/>
            </p:nvSpPr>
            <p:spPr bwMode="auto">
              <a:xfrm>
                <a:off x="1268" y="2415"/>
                <a:ext cx="19" cy="41"/>
              </a:xfrm>
              <a:custGeom>
                <a:avLst/>
                <a:gdLst>
                  <a:gd name="T0" fmla="*/ 14 w 19"/>
                  <a:gd name="T1" fmla="*/ 0 h 41"/>
                  <a:gd name="T2" fmla="*/ 12 w 19"/>
                  <a:gd name="T3" fmla="*/ 0 h 41"/>
                  <a:gd name="T4" fmla="*/ 10 w 19"/>
                  <a:gd name="T5" fmla="*/ 0 h 41"/>
                  <a:gd name="T6" fmla="*/ 7 w 19"/>
                  <a:gd name="T7" fmla="*/ 9 h 41"/>
                  <a:gd name="T8" fmla="*/ 1 w 19"/>
                  <a:gd name="T9" fmla="*/ 9 h 41"/>
                  <a:gd name="T10" fmla="*/ 1 w 19"/>
                  <a:gd name="T11" fmla="*/ 39 h 41"/>
                  <a:gd name="T12" fmla="*/ 0 w 19"/>
                  <a:gd name="T13" fmla="*/ 41 h 41"/>
                  <a:gd name="T14" fmla="*/ 3 w 19"/>
                  <a:gd name="T15" fmla="*/ 41 h 41"/>
                  <a:gd name="T16" fmla="*/ 7 w 19"/>
                  <a:gd name="T17" fmla="*/ 41 h 41"/>
                  <a:gd name="T18" fmla="*/ 7 w 19"/>
                  <a:gd name="T19" fmla="*/ 41 h 41"/>
                  <a:gd name="T20" fmla="*/ 7 w 19"/>
                  <a:gd name="T21" fmla="*/ 39 h 41"/>
                  <a:gd name="T22" fmla="*/ 7 w 19"/>
                  <a:gd name="T23" fmla="*/ 37 h 41"/>
                  <a:gd name="T24" fmla="*/ 14 w 19"/>
                  <a:gd name="T25" fmla="*/ 32 h 41"/>
                  <a:gd name="T26" fmla="*/ 14 w 19"/>
                  <a:gd name="T27" fmla="*/ 28 h 41"/>
                  <a:gd name="T28" fmla="*/ 14 w 19"/>
                  <a:gd name="T29" fmla="*/ 28 h 41"/>
                  <a:gd name="T30" fmla="*/ 16 w 19"/>
                  <a:gd name="T31" fmla="*/ 10 h 41"/>
                  <a:gd name="T32" fmla="*/ 19 w 19"/>
                  <a:gd name="T33" fmla="*/ 5 h 41"/>
                  <a:gd name="T34" fmla="*/ 19 w 19"/>
                  <a:gd name="T35" fmla="*/ 3 h 41"/>
                  <a:gd name="T36" fmla="*/ 18 w 19"/>
                  <a:gd name="T37" fmla="*/ 1 h 41"/>
                  <a:gd name="T38" fmla="*/ 14 w 19"/>
                  <a:gd name="T39" fmla="*/ 0 h 41"/>
                  <a:gd name="T40" fmla="*/ 14 w 19"/>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1">
                    <a:moveTo>
                      <a:pt x="14" y="0"/>
                    </a:moveTo>
                    <a:lnTo>
                      <a:pt x="12" y="0"/>
                    </a:lnTo>
                    <a:lnTo>
                      <a:pt x="10" y="0"/>
                    </a:lnTo>
                    <a:lnTo>
                      <a:pt x="7" y="9"/>
                    </a:lnTo>
                    <a:lnTo>
                      <a:pt x="1" y="9"/>
                    </a:lnTo>
                    <a:lnTo>
                      <a:pt x="1" y="39"/>
                    </a:lnTo>
                    <a:lnTo>
                      <a:pt x="0" y="41"/>
                    </a:lnTo>
                    <a:lnTo>
                      <a:pt x="3" y="41"/>
                    </a:lnTo>
                    <a:lnTo>
                      <a:pt x="7" y="41"/>
                    </a:lnTo>
                    <a:lnTo>
                      <a:pt x="7" y="41"/>
                    </a:lnTo>
                    <a:lnTo>
                      <a:pt x="7" y="39"/>
                    </a:lnTo>
                    <a:lnTo>
                      <a:pt x="7" y="37"/>
                    </a:lnTo>
                    <a:lnTo>
                      <a:pt x="14" y="32"/>
                    </a:lnTo>
                    <a:lnTo>
                      <a:pt x="14" y="28"/>
                    </a:lnTo>
                    <a:lnTo>
                      <a:pt x="14" y="28"/>
                    </a:lnTo>
                    <a:lnTo>
                      <a:pt x="16" y="10"/>
                    </a:lnTo>
                    <a:lnTo>
                      <a:pt x="19" y="5"/>
                    </a:lnTo>
                    <a:lnTo>
                      <a:pt x="19" y="3"/>
                    </a:lnTo>
                    <a:lnTo>
                      <a:pt x="18" y="1"/>
                    </a:lnTo>
                    <a:lnTo>
                      <a:pt x="14" y="0"/>
                    </a:lnTo>
                    <a:lnTo>
                      <a:pt x="1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2" name="Freeform 3324">
                <a:extLst>
                  <a:ext uri="{FF2B5EF4-FFF2-40B4-BE49-F238E27FC236}">
                    <a16:creationId xmlns:a16="http://schemas.microsoft.com/office/drawing/2014/main" id="{A5889729-6E07-4F4C-B0EC-9922DFBC4433}"/>
                  </a:ext>
                </a:extLst>
              </p:cNvPr>
              <p:cNvSpPr>
                <a:spLocks/>
              </p:cNvSpPr>
              <p:nvPr/>
            </p:nvSpPr>
            <p:spPr bwMode="auto">
              <a:xfrm>
                <a:off x="1268" y="2415"/>
                <a:ext cx="19" cy="41"/>
              </a:xfrm>
              <a:custGeom>
                <a:avLst/>
                <a:gdLst>
                  <a:gd name="T0" fmla="*/ 14 w 19"/>
                  <a:gd name="T1" fmla="*/ 0 h 41"/>
                  <a:gd name="T2" fmla="*/ 12 w 19"/>
                  <a:gd name="T3" fmla="*/ 0 h 41"/>
                  <a:gd name="T4" fmla="*/ 10 w 19"/>
                  <a:gd name="T5" fmla="*/ 0 h 41"/>
                  <a:gd name="T6" fmla="*/ 7 w 19"/>
                  <a:gd name="T7" fmla="*/ 9 h 41"/>
                  <a:gd name="T8" fmla="*/ 1 w 19"/>
                  <a:gd name="T9" fmla="*/ 9 h 41"/>
                  <a:gd name="T10" fmla="*/ 1 w 19"/>
                  <a:gd name="T11" fmla="*/ 39 h 41"/>
                  <a:gd name="T12" fmla="*/ 0 w 19"/>
                  <a:gd name="T13" fmla="*/ 41 h 41"/>
                  <a:gd name="T14" fmla="*/ 3 w 19"/>
                  <a:gd name="T15" fmla="*/ 41 h 41"/>
                  <a:gd name="T16" fmla="*/ 7 w 19"/>
                  <a:gd name="T17" fmla="*/ 41 h 41"/>
                  <a:gd name="T18" fmla="*/ 7 w 19"/>
                  <a:gd name="T19" fmla="*/ 41 h 41"/>
                  <a:gd name="T20" fmla="*/ 7 w 19"/>
                  <a:gd name="T21" fmla="*/ 39 h 41"/>
                  <a:gd name="T22" fmla="*/ 7 w 19"/>
                  <a:gd name="T23" fmla="*/ 37 h 41"/>
                  <a:gd name="T24" fmla="*/ 14 w 19"/>
                  <a:gd name="T25" fmla="*/ 32 h 41"/>
                  <a:gd name="T26" fmla="*/ 14 w 19"/>
                  <a:gd name="T27" fmla="*/ 28 h 41"/>
                  <a:gd name="T28" fmla="*/ 14 w 19"/>
                  <a:gd name="T29" fmla="*/ 28 h 41"/>
                  <a:gd name="T30" fmla="*/ 16 w 19"/>
                  <a:gd name="T31" fmla="*/ 10 h 41"/>
                  <a:gd name="T32" fmla="*/ 19 w 19"/>
                  <a:gd name="T33" fmla="*/ 5 h 41"/>
                  <a:gd name="T34" fmla="*/ 19 w 19"/>
                  <a:gd name="T35" fmla="*/ 3 h 41"/>
                  <a:gd name="T36" fmla="*/ 18 w 19"/>
                  <a:gd name="T37" fmla="*/ 1 h 41"/>
                  <a:gd name="T38" fmla="*/ 14 w 19"/>
                  <a:gd name="T39" fmla="*/ 0 h 41"/>
                  <a:gd name="T40" fmla="*/ 14 w 19"/>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1">
                    <a:moveTo>
                      <a:pt x="14" y="0"/>
                    </a:moveTo>
                    <a:lnTo>
                      <a:pt x="12" y="0"/>
                    </a:lnTo>
                    <a:lnTo>
                      <a:pt x="10" y="0"/>
                    </a:lnTo>
                    <a:lnTo>
                      <a:pt x="7" y="9"/>
                    </a:lnTo>
                    <a:lnTo>
                      <a:pt x="1" y="9"/>
                    </a:lnTo>
                    <a:lnTo>
                      <a:pt x="1" y="39"/>
                    </a:lnTo>
                    <a:lnTo>
                      <a:pt x="0" y="41"/>
                    </a:lnTo>
                    <a:lnTo>
                      <a:pt x="3" y="41"/>
                    </a:lnTo>
                    <a:lnTo>
                      <a:pt x="7" y="41"/>
                    </a:lnTo>
                    <a:lnTo>
                      <a:pt x="7" y="41"/>
                    </a:lnTo>
                    <a:lnTo>
                      <a:pt x="7" y="39"/>
                    </a:lnTo>
                    <a:lnTo>
                      <a:pt x="7" y="37"/>
                    </a:lnTo>
                    <a:lnTo>
                      <a:pt x="14" y="32"/>
                    </a:lnTo>
                    <a:lnTo>
                      <a:pt x="14" y="28"/>
                    </a:lnTo>
                    <a:lnTo>
                      <a:pt x="14" y="28"/>
                    </a:lnTo>
                    <a:lnTo>
                      <a:pt x="16" y="10"/>
                    </a:lnTo>
                    <a:lnTo>
                      <a:pt x="19" y="5"/>
                    </a:lnTo>
                    <a:lnTo>
                      <a:pt x="19" y="3"/>
                    </a:lnTo>
                    <a:lnTo>
                      <a:pt x="18" y="1"/>
                    </a:lnTo>
                    <a:lnTo>
                      <a:pt x="14" y="0"/>
                    </a:lnTo>
                    <a:lnTo>
                      <a:pt x="1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3" name="Freeform 3325">
                <a:extLst>
                  <a:ext uri="{FF2B5EF4-FFF2-40B4-BE49-F238E27FC236}">
                    <a16:creationId xmlns:a16="http://schemas.microsoft.com/office/drawing/2014/main" id="{232C0624-5D55-FE45-BBD8-E50B737028B5}"/>
                  </a:ext>
                </a:extLst>
              </p:cNvPr>
              <p:cNvSpPr>
                <a:spLocks/>
              </p:cNvSpPr>
              <p:nvPr/>
            </p:nvSpPr>
            <p:spPr bwMode="auto">
              <a:xfrm>
                <a:off x="1255" y="2481"/>
                <a:ext cx="38" cy="21"/>
              </a:xfrm>
              <a:custGeom>
                <a:avLst/>
                <a:gdLst>
                  <a:gd name="T0" fmla="*/ 11 w 38"/>
                  <a:gd name="T1" fmla="*/ 0 h 21"/>
                  <a:gd name="T2" fmla="*/ 9 w 38"/>
                  <a:gd name="T3" fmla="*/ 1 h 21"/>
                  <a:gd name="T4" fmla="*/ 9 w 38"/>
                  <a:gd name="T5" fmla="*/ 3 h 21"/>
                  <a:gd name="T6" fmla="*/ 7 w 38"/>
                  <a:gd name="T7" fmla="*/ 5 h 21"/>
                  <a:gd name="T8" fmla="*/ 6 w 38"/>
                  <a:gd name="T9" fmla="*/ 5 h 21"/>
                  <a:gd name="T10" fmla="*/ 6 w 38"/>
                  <a:gd name="T11" fmla="*/ 7 h 21"/>
                  <a:gd name="T12" fmla="*/ 2 w 38"/>
                  <a:gd name="T13" fmla="*/ 7 h 21"/>
                  <a:gd name="T14" fmla="*/ 0 w 38"/>
                  <a:gd name="T15" fmla="*/ 10 h 21"/>
                  <a:gd name="T16" fmla="*/ 0 w 38"/>
                  <a:gd name="T17" fmla="*/ 12 h 21"/>
                  <a:gd name="T18" fmla="*/ 4 w 38"/>
                  <a:gd name="T19" fmla="*/ 14 h 21"/>
                  <a:gd name="T20" fmla="*/ 23 w 38"/>
                  <a:gd name="T21" fmla="*/ 19 h 21"/>
                  <a:gd name="T22" fmla="*/ 31 w 38"/>
                  <a:gd name="T23" fmla="*/ 21 h 21"/>
                  <a:gd name="T24" fmla="*/ 36 w 38"/>
                  <a:gd name="T25" fmla="*/ 18 h 21"/>
                  <a:gd name="T26" fmla="*/ 38 w 38"/>
                  <a:gd name="T27" fmla="*/ 18 h 21"/>
                  <a:gd name="T28" fmla="*/ 36 w 38"/>
                  <a:gd name="T29" fmla="*/ 16 h 21"/>
                  <a:gd name="T30" fmla="*/ 36 w 38"/>
                  <a:gd name="T31" fmla="*/ 10 h 21"/>
                  <a:gd name="T32" fmla="*/ 36 w 38"/>
                  <a:gd name="T33" fmla="*/ 10 h 21"/>
                  <a:gd name="T34" fmla="*/ 34 w 38"/>
                  <a:gd name="T35" fmla="*/ 9 h 21"/>
                  <a:gd name="T36" fmla="*/ 32 w 38"/>
                  <a:gd name="T37" fmla="*/ 9 h 21"/>
                  <a:gd name="T38" fmla="*/ 32 w 38"/>
                  <a:gd name="T39" fmla="*/ 7 h 21"/>
                  <a:gd name="T40" fmla="*/ 31 w 38"/>
                  <a:gd name="T41" fmla="*/ 9 h 21"/>
                  <a:gd name="T42" fmla="*/ 29 w 38"/>
                  <a:gd name="T43" fmla="*/ 9 h 21"/>
                  <a:gd name="T44" fmla="*/ 27 w 38"/>
                  <a:gd name="T45" fmla="*/ 9 h 21"/>
                  <a:gd name="T46" fmla="*/ 25 w 38"/>
                  <a:gd name="T47" fmla="*/ 9 h 21"/>
                  <a:gd name="T48" fmla="*/ 25 w 38"/>
                  <a:gd name="T49" fmla="*/ 9 h 21"/>
                  <a:gd name="T50" fmla="*/ 25 w 38"/>
                  <a:gd name="T51" fmla="*/ 7 h 21"/>
                  <a:gd name="T52" fmla="*/ 23 w 38"/>
                  <a:gd name="T53" fmla="*/ 7 h 21"/>
                  <a:gd name="T54" fmla="*/ 22 w 38"/>
                  <a:gd name="T55" fmla="*/ 7 h 21"/>
                  <a:gd name="T56" fmla="*/ 22 w 38"/>
                  <a:gd name="T57" fmla="*/ 5 h 21"/>
                  <a:gd name="T58" fmla="*/ 20 w 38"/>
                  <a:gd name="T59" fmla="*/ 5 h 21"/>
                  <a:gd name="T60" fmla="*/ 18 w 38"/>
                  <a:gd name="T61" fmla="*/ 3 h 21"/>
                  <a:gd name="T62" fmla="*/ 16 w 38"/>
                  <a:gd name="T63" fmla="*/ 1 h 21"/>
                  <a:gd name="T64" fmla="*/ 13 w 38"/>
                  <a:gd name="T65" fmla="*/ 1 h 21"/>
                  <a:gd name="T66" fmla="*/ 11 w 38"/>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21">
                    <a:moveTo>
                      <a:pt x="11" y="0"/>
                    </a:moveTo>
                    <a:lnTo>
                      <a:pt x="9" y="1"/>
                    </a:lnTo>
                    <a:lnTo>
                      <a:pt x="9" y="3"/>
                    </a:lnTo>
                    <a:lnTo>
                      <a:pt x="7" y="5"/>
                    </a:lnTo>
                    <a:lnTo>
                      <a:pt x="6" y="5"/>
                    </a:lnTo>
                    <a:lnTo>
                      <a:pt x="6" y="7"/>
                    </a:lnTo>
                    <a:lnTo>
                      <a:pt x="2" y="7"/>
                    </a:lnTo>
                    <a:lnTo>
                      <a:pt x="0" y="10"/>
                    </a:lnTo>
                    <a:lnTo>
                      <a:pt x="0" y="12"/>
                    </a:lnTo>
                    <a:lnTo>
                      <a:pt x="4" y="14"/>
                    </a:lnTo>
                    <a:lnTo>
                      <a:pt x="23" y="19"/>
                    </a:lnTo>
                    <a:lnTo>
                      <a:pt x="31" y="21"/>
                    </a:lnTo>
                    <a:lnTo>
                      <a:pt x="36" y="18"/>
                    </a:lnTo>
                    <a:lnTo>
                      <a:pt x="38" y="18"/>
                    </a:lnTo>
                    <a:lnTo>
                      <a:pt x="36" y="16"/>
                    </a:lnTo>
                    <a:lnTo>
                      <a:pt x="36" y="10"/>
                    </a:lnTo>
                    <a:lnTo>
                      <a:pt x="36" y="10"/>
                    </a:lnTo>
                    <a:lnTo>
                      <a:pt x="34" y="9"/>
                    </a:lnTo>
                    <a:lnTo>
                      <a:pt x="32" y="9"/>
                    </a:lnTo>
                    <a:lnTo>
                      <a:pt x="32" y="7"/>
                    </a:lnTo>
                    <a:lnTo>
                      <a:pt x="31" y="9"/>
                    </a:lnTo>
                    <a:lnTo>
                      <a:pt x="29" y="9"/>
                    </a:lnTo>
                    <a:lnTo>
                      <a:pt x="27" y="9"/>
                    </a:lnTo>
                    <a:lnTo>
                      <a:pt x="25" y="9"/>
                    </a:lnTo>
                    <a:lnTo>
                      <a:pt x="25" y="9"/>
                    </a:lnTo>
                    <a:lnTo>
                      <a:pt x="25" y="7"/>
                    </a:lnTo>
                    <a:lnTo>
                      <a:pt x="23" y="7"/>
                    </a:lnTo>
                    <a:lnTo>
                      <a:pt x="22" y="7"/>
                    </a:lnTo>
                    <a:lnTo>
                      <a:pt x="22" y="5"/>
                    </a:lnTo>
                    <a:lnTo>
                      <a:pt x="20" y="5"/>
                    </a:lnTo>
                    <a:lnTo>
                      <a:pt x="18" y="3"/>
                    </a:lnTo>
                    <a:lnTo>
                      <a:pt x="16" y="1"/>
                    </a:lnTo>
                    <a:lnTo>
                      <a:pt x="13" y="1"/>
                    </a:lnTo>
                    <a:lnTo>
                      <a:pt x="1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4" name="Freeform 3326">
                <a:extLst>
                  <a:ext uri="{FF2B5EF4-FFF2-40B4-BE49-F238E27FC236}">
                    <a16:creationId xmlns:a16="http://schemas.microsoft.com/office/drawing/2014/main" id="{F4E0AD4D-8D32-C141-8E11-E5C6A5755D94}"/>
                  </a:ext>
                </a:extLst>
              </p:cNvPr>
              <p:cNvSpPr>
                <a:spLocks/>
              </p:cNvSpPr>
              <p:nvPr/>
            </p:nvSpPr>
            <p:spPr bwMode="auto">
              <a:xfrm>
                <a:off x="1255" y="2481"/>
                <a:ext cx="38" cy="21"/>
              </a:xfrm>
              <a:custGeom>
                <a:avLst/>
                <a:gdLst>
                  <a:gd name="T0" fmla="*/ 11 w 38"/>
                  <a:gd name="T1" fmla="*/ 0 h 21"/>
                  <a:gd name="T2" fmla="*/ 9 w 38"/>
                  <a:gd name="T3" fmla="*/ 1 h 21"/>
                  <a:gd name="T4" fmla="*/ 9 w 38"/>
                  <a:gd name="T5" fmla="*/ 3 h 21"/>
                  <a:gd name="T6" fmla="*/ 7 w 38"/>
                  <a:gd name="T7" fmla="*/ 5 h 21"/>
                  <a:gd name="T8" fmla="*/ 6 w 38"/>
                  <a:gd name="T9" fmla="*/ 5 h 21"/>
                  <a:gd name="T10" fmla="*/ 6 w 38"/>
                  <a:gd name="T11" fmla="*/ 7 h 21"/>
                  <a:gd name="T12" fmla="*/ 2 w 38"/>
                  <a:gd name="T13" fmla="*/ 7 h 21"/>
                  <a:gd name="T14" fmla="*/ 0 w 38"/>
                  <a:gd name="T15" fmla="*/ 10 h 21"/>
                  <a:gd name="T16" fmla="*/ 0 w 38"/>
                  <a:gd name="T17" fmla="*/ 12 h 21"/>
                  <a:gd name="T18" fmla="*/ 4 w 38"/>
                  <a:gd name="T19" fmla="*/ 14 h 21"/>
                  <a:gd name="T20" fmla="*/ 23 w 38"/>
                  <a:gd name="T21" fmla="*/ 19 h 21"/>
                  <a:gd name="T22" fmla="*/ 31 w 38"/>
                  <a:gd name="T23" fmla="*/ 21 h 21"/>
                  <a:gd name="T24" fmla="*/ 36 w 38"/>
                  <a:gd name="T25" fmla="*/ 18 h 21"/>
                  <a:gd name="T26" fmla="*/ 38 w 38"/>
                  <a:gd name="T27" fmla="*/ 18 h 21"/>
                  <a:gd name="T28" fmla="*/ 36 w 38"/>
                  <a:gd name="T29" fmla="*/ 16 h 21"/>
                  <a:gd name="T30" fmla="*/ 36 w 38"/>
                  <a:gd name="T31" fmla="*/ 10 h 21"/>
                  <a:gd name="T32" fmla="*/ 36 w 38"/>
                  <a:gd name="T33" fmla="*/ 10 h 21"/>
                  <a:gd name="T34" fmla="*/ 34 w 38"/>
                  <a:gd name="T35" fmla="*/ 9 h 21"/>
                  <a:gd name="T36" fmla="*/ 32 w 38"/>
                  <a:gd name="T37" fmla="*/ 9 h 21"/>
                  <a:gd name="T38" fmla="*/ 32 w 38"/>
                  <a:gd name="T39" fmla="*/ 7 h 21"/>
                  <a:gd name="T40" fmla="*/ 31 w 38"/>
                  <a:gd name="T41" fmla="*/ 9 h 21"/>
                  <a:gd name="T42" fmla="*/ 29 w 38"/>
                  <a:gd name="T43" fmla="*/ 9 h 21"/>
                  <a:gd name="T44" fmla="*/ 27 w 38"/>
                  <a:gd name="T45" fmla="*/ 9 h 21"/>
                  <a:gd name="T46" fmla="*/ 25 w 38"/>
                  <a:gd name="T47" fmla="*/ 9 h 21"/>
                  <a:gd name="T48" fmla="*/ 25 w 38"/>
                  <a:gd name="T49" fmla="*/ 9 h 21"/>
                  <a:gd name="T50" fmla="*/ 25 w 38"/>
                  <a:gd name="T51" fmla="*/ 7 h 21"/>
                  <a:gd name="T52" fmla="*/ 23 w 38"/>
                  <a:gd name="T53" fmla="*/ 7 h 21"/>
                  <a:gd name="T54" fmla="*/ 22 w 38"/>
                  <a:gd name="T55" fmla="*/ 7 h 21"/>
                  <a:gd name="T56" fmla="*/ 22 w 38"/>
                  <a:gd name="T57" fmla="*/ 5 h 21"/>
                  <a:gd name="T58" fmla="*/ 20 w 38"/>
                  <a:gd name="T59" fmla="*/ 5 h 21"/>
                  <a:gd name="T60" fmla="*/ 18 w 38"/>
                  <a:gd name="T61" fmla="*/ 3 h 21"/>
                  <a:gd name="T62" fmla="*/ 16 w 38"/>
                  <a:gd name="T63" fmla="*/ 1 h 21"/>
                  <a:gd name="T64" fmla="*/ 13 w 38"/>
                  <a:gd name="T65" fmla="*/ 1 h 21"/>
                  <a:gd name="T66" fmla="*/ 11 w 38"/>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21">
                    <a:moveTo>
                      <a:pt x="11" y="0"/>
                    </a:moveTo>
                    <a:lnTo>
                      <a:pt x="9" y="1"/>
                    </a:lnTo>
                    <a:lnTo>
                      <a:pt x="9" y="3"/>
                    </a:lnTo>
                    <a:lnTo>
                      <a:pt x="7" y="5"/>
                    </a:lnTo>
                    <a:lnTo>
                      <a:pt x="6" y="5"/>
                    </a:lnTo>
                    <a:lnTo>
                      <a:pt x="6" y="7"/>
                    </a:lnTo>
                    <a:lnTo>
                      <a:pt x="2" y="7"/>
                    </a:lnTo>
                    <a:lnTo>
                      <a:pt x="0" y="10"/>
                    </a:lnTo>
                    <a:lnTo>
                      <a:pt x="0" y="12"/>
                    </a:lnTo>
                    <a:lnTo>
                      <a:pt x="4" y="14"/>
                    </a:lnTo>
                    <a:lnTo>
                      <a:pt x="23" y="19"/>
                    </a:lnTo>
                    <a:lnTo>
                      <a:pt x="31" y="21"/>
                    </a:lnTo>
                    <a:lnTo>
                      <a:pt x="36" y="18"/>
                    </a:lnTo>
                    <a:lnTo>
                      <a:pt x="38" y="18"/>
                    </a:lnTo>
                    <a:lnTo>
                      <a:pt x="36" y="16"/>
                    </a:lnTo>
                    <a:lnTo>
                      <a:pt x="36" y="10"/>
                    </a:lnTo>
                    <a:lnTo>
                      <a:pt x="36" y="10"/>
                    </a:lnTo>
                    <a:lnTo>
                      <a:pt x="34" y="9"/>
                    </a:lnTo>
                    <a:lnTo>
                      <a:pt x="32" y="9"/>
                    </a:lnTo>
                    <a:lnTo>
                      <a:pt x="32" y="7"/>
                    </a:lnTo>
                    <a:lnTo>
                      <a:pt x="31" y="9"/>
                    </a:lnTo>
                    <a:lnTo>
                      <a:pt x="29" y="9"/>
                    </a:lnTo>
                    <a:lnTo>
                      <a:pt x="27" y="9"/>
                    </a:lnTo>
                    <a:lnTo>
                      <a:pt x="25" y="9"/>
                    </a:lnTo>
                    <a:lnTo>
                      <a:pt x="25" y="9"/>
                    </a:lnTo>
                    <a:lnTo>
                      <a:pt x="25" y="7"/>
                    </a:lnTo>
                    <a:lnTo>
                      <a:pt x="23" y="7"/>
                    </a:lnTo>
                    <a:lnTo>
                      <a:pt x="22" y="7"/>
                    </a:lnTo>
                    <a:lnTo>
                      <a:pt x="22" y="5"/>
                    </a:lnTo>
                    <a:lnTo>
                      <a:pt x="20" y="5"/>
                    </a:lnTo>
                    <a:lnTo>
                      <a:pt x="18" y="3"/>
                    </a:lnTo>
                    <a:lnTo>
                      <a:pt x="16" y="1"/>
                    </a:lnTo>
                    <a:lnTo>
                      <a:pt x="13" y="1"/>
                    </a:lnTo>
                    <a:lnTo>
                      <a:pt x="1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5" name="Freeform 3327">
                <a:extLst>
                  <a:ext uri="{FF2B5EF4-FFF2-40B4-BE49-F238E27FC236}">
                    <a16:creationId xmlns:a16="http://schemas.microsoft.com/office/drawing/2014/main" id="{A968110E-2F40-FF46-8245-8C274FEBEA9C}"/>
                  </a:ext>
                </a:extLst>
              </p:cNvPr>
              <p:cNvSpPr>
                <a:spLocks/>
              </p:cNvSpPr>
              <p:nvPr/>
            </p:nvSpPr>
            <p:spPr bwMode="auto">
              <a:xfrm>
                <a:off x="1323" y="2534"/>
                <a:ext cx="52" cy="45"/>
              </a:xfrm>
              <a:custGeom>
                <a:avLst/>
                <a:gdLst>
                  <a:gd name="T0" fmla="*/ 34 w 52"/>
                  <a:gd name="T1" fmla="*/ 6 h 45"/>
                  <a:gd name="T2" fmla="*/ 27 w 52"/>
                  <a:gd name="T3" fmla="*/ 6 h 45"/>
                  <a:gd name="T4" fmla="*/ 20 w 52"/>
                  <a:gd name="T5" fmla="*/ 2 h 45"/>
                  <a:gd name="T6" fmla="*/ 14 w 52"/>
                  <a:gd name="T7" fmla="*/ 4 h 45"/>
                  <a:gd name="T8" fmla="*/ 4 w 52"/>
                  <a:gd name="T9" fmla="*/ 0 h 45"/>
                  <a:gd name="T10" fmla="*/ 4 w 52"/>
                  <a:gd name="T11" fmla="*/ 0 h 45"/>
                  <a:gd name="T12" fmla="*/ 0 w 52"/>
                  <a:gd name="T13" fmla="*/ 2 h 45"/>
                  <a:gd name="T14" fmla="*/ 0 w 52"/>
                  <a:gd name="T15" fmla="*/ 4 h 45"/>
                  <a:gd name="T16" fmla="*/ 0 w 52"/>
                  <a:gd name="T17" fmla="*/ 4 h 45"/>
                  <a:gd name="T18" fmla="*/ 2 w 52"/>
                  <a:gd name="T19" fmla="*/ 6 h 45"/>
                  <a:gd name="T20" fmla="*/ 0 w 52"/>
                  <a:gd name="T21" fmla="*/ 9 h 45"/>
                  <a:gd name="T22" fmla="*/ 0 w 52"/>
                  <a:gd name="T23" fmla="*/ 13 h 45"/>
                  <a:gd name="T24" fmla="*/ 2 w 52"/>
                  <a:gd name="T25" fmla="*/ 18 h 45"/>
                  <a:gd name="T26" fmla="*/ 2 w 52"/>
                  <a:gd name="T27" fmla="*/ 20 h 45"/>
                  <a:gd name="T28" fmla="*/ 5 w 52"/>
                  <a:gd name="T29" fmla="*/ 22 h 45"/>
                  <a:gd name="T30" fmla="*/ 5 w 52"/>
                  <a:gd name="T31" fmla="*/ 22 h 45"/>
                  <a:gd name="T32" fmla="*/ 13 w 52"/>
                  <a:gd name="T33" fmla="*/ 25 h 45"/>
                  <a:gd name="T34" fmla="*/ 13 w 52"/>
                  <a:gd name="T35" fmla="*/ 25 h 45"/>
                  <a:gd name="T36" fmla="*/ 14 w 52"/>
                  <a:gd name="T37" fmla="*/ 22 h 45"/>
                  <a:gd name="T38" fmla="*/ 14 w 52"/>
                  <a:gd name="T39" fmla="*/ 20 h 45"/>
                  <a:gd name="T40" fmla="*/ 11 w 52"/>
                  <a:gd name="T41" fmla="*/ 20 h 45"/>
                  <a:gd name="T42" fmla="*/ 11 w 52"/>
                  <a:gd name="T43" fmla="*/ 18 h 45"/>
                  <a:gd name="T44" fmla="*/ 13 w 52"/>
                  <a:gd name="T45" fmla="*/ 18 h 45"/>
                  <a:gd name="T46" fmla="*/ 14 w 52"/>
                  <a:gd name="T47" fmla="*/ 18 h 45"/>
                  <a:gd name="T48" fmla="*/ 18 w 52"/>
                  <a:gd name="T49" fmla="*/ 22 h 45"/>
                  <a:gd name="T50" fmla="*/ 20 w 52"/>
                  <a:gd name="T51" fmla="*/ 25 h 45"/>
                  <a:gd name="T52" fmla="*/ 21 w 52"/>
                  <a:gd name="T53" fmla="*/ 27 h 45"/>
                  <a:gd name="T54" fmla="*/ 23 w 52"/>
                  <a:gd name="T55" fmla="*/ 27 h 45"/>
                  <a:gd name="T56" fmla="*/ 30 w 52"/>
                  <a:gd name="T57" fmla="*/ 31 h 45"/>
                  <a:gd name="T58" fmla="*/ 34 w 52"/>
                  <a:gd name="T59" fmla="*/ 34 h 45"/>
                  <a:gd name="T60" fmla="*/ 34 w 52"/>
                  <a:gd name="T61" fmla="*/ 41 h 45"/>
                  <a:gd name="T62" fmla="*/ 36 w 52"/>
                  <a:gd name="T63" fmla="*/ 41 h 45"/>
                  <a:gd name="T64" fmla="*/ 38 w 52"/>
                  <a:gd name="T65" fmla="*/ 43 h 45"/>
                  <a:gd name="T66" fmla="*/ 39 w 52"/>
                  <a:gd name="T67" fmla="*/ 45 h 45"/>
                  <a:gd name="T68" fmla="*/ 41 w 52"/>
                  <a:gd name="T69" fmla="*/ 43 h 45"/>
                  <a:gd name="T70" fmla="*/ 39 w 52"/>
                  <a:gd name="T71" fmla="*/ 40 h 45"/>
                  <a:gd name="T72" fmla="*/ 39 w 52"/>
                  <a:gd name="T73" fmla="*/ 40 h 45"/>
                  <a:gd name="T74" fmla="*/ 41 w 52"/>
                  <a:gd name="T75" fmla="*/ 41 h 45"/>
                  <a:gd name="T76" fmla="*/ 43 w 52"/>
                  <a:gd name="T77" fmla="*/ 43 h 45"/>
                  <a:gd name="T78" fmla="*/ 45 w 52"/>
                  <a:gd name="T79" fmla="*/ 45 h 45"/>
                  <a:gd name="T80" fmla="*/ 46 w 52"/>
                  <a:gd name="T81" fmla="*/ 45 h 45"/>
                  <a:gd name="T82" fmla="*/ 48 w 52"/>
                  <a:gd name="T83" fmla="*/ 43 h 45"/>
                  <a:gd name="T84" fmla="*/ 48 w 52"/>
                  <a:gd name="T85" fmla="*/ 41 h 45"/>
                  <a:gd name="T86" fmla="*/ 48 w 52"/>
                  <a:gd name="T87" fmla="*/ 38 h 45"/>
                  <a:gd name="T88" fmla="*/ 48 w 52"/>
                  <a:gd name="T89" fmla="*/ 38 h 45"/>
                  <a:gd name="T90" fmla="*/ 50 w 52"/>
                  <a:gd name="T91" fmla="*/ 36 h 45"/>
                  <a:gd name="T92" fmla="*/ 50 w 52"/>
                  <a:gd name="T93" fmla="*/ 34 h 45"/>
                  <a:gd name="T94" fmla="*/ 46 w 52"/>
                  <a:gd name="T95" fmla="*/ 32 h 45"/>
                  <a:gd name="T96" fmla="*/ 46 w 52"/>
                  <a:gd name="T97" fmla="*/ 27 h 45"/>
                  <a:gd name="T98" fmla="*/ 48 w 52"/>
                  <a:gd name="T99" fmla="*/ 25 h 45"/>
                  <a:gd name="T100" fmla="*/ 50 w 52"/>
                  <a:gd name="T101" fmla="*/ 25 h 45"/>
                  <a:gd name="T102" fmla="*/ 52 w 52"/>
                  <a:gd name="T103" fmla="*/ 25 h 45"/>
                  <a:gd name="T104" fmla="*/ 52 w 52"/>
                  <a:gd name="T105" fmla="*/ 25 h 45"/>
                  <a:gd name="T106" fmla="*/ 52 w 52"/>
                  <a:gd name="T107" fmla="*/ 25 h 45"/>
                  <a:gd name="T108" fmla="*/ 38 w 52"/>
                  <a:gd name="T109" fmla="*/ 13 h 45"/>
                  <a:gd name="T110" fmla="*/ 36 w 52"/>
                  <a:gd name="T111" fmla="*/ 6 h 45"/>
                  <a:gd name="T112" fmla="*/ 34 w 52"/>
                  <a:gd name="T113"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45">
                    <a:moveTo>
                      <a:pt x="34" y="6"/>
                    </a:moveTo>
                    <a:lnTo>
                      <a:pt x="27" y="6"/>
                    </a:lnTo>
                    <a:lnTo>
                      <a:pt x="20" y="2"/>
                    </a:lnTo>
                    <a:lnTo>
                      <a:pt x="14" y="4"/>
                    </a:lnTo>
                    <a:lnTo>
                      <a:pt x="4" y="0"/>
                    </a:lnTo>
                    <a:lnTo>
                      <a:pt x="4" y="0"/>
                    </a:lnTo>
                    <a:lnTo>
                      <a:pt x="0" y="2"/>
                    </a:lnTo>
                    <a:lnTo>
                      <a:pt x="0" y="4"/>
                    </a:lnTo>
                    <a:lnTo>
                      <a:pt x="0" y="4"/>
                    </a:lnTo>
                    <a:lnTo>
                      <a:pt x="2" y="6"/>
                    </a:lnTo>
                    <a:lnTo>
                      <a:pt x="0" y="9"/>
                    </a:lnTo>
                    <a:lnTo>
                      <a:pt x="0" y="13"/>
                    </a:lnTo>
                    <a:lnTo>
                      <a:pt x="2" y="18"/>
                    </a:lnTo>
                    <a:lnTo>
                      <a:pt x="2" y="20"/>
                    </a:lnTo>
                    <a:lnTo>
                      <a:pt x="5" y="22"/>
                    </a:lnTo>
                    <a:lnTo>
                      <a:pt x="5" y="22"/>
                    </a:lnTo>
                    <a:lnTo>
                      <a:pt x="13" y="25"/>
                    </a:lnTo>
                    <a:lnTo>
                      <a:pt x="13" y="25"/>
                    </a:lnTo>
                    <a:lnTo>
                      <a:pt x="14" y="22"/>
                    </a:lnTo>
                    <a:lnTo>
                      <a:pt x="14" y="20"/>
                    </a:lnTo>
                    <a:lnTo>
                      <a:pt x="11" y="20"/>
                    </a:lnTo>
                    <a:lnTo>
                      <a:pt x="11" y="18"/>
                    </a:lnTo>
                    <a:lnTo>
                      <a:pt x="13" y="18"/>
                    </a:lnTo>
                    <a:lnTo>
                      <a:pt x="14" y="18"/>
                    </a:lnTo>
                    <a:lnTo>
                      <a:pt x="18" y="22"/>
                    </a:lnTo>
                    <a:lnTo>
                      <a:pt x="20" y="25"/>
                    </a:lnTo>
                    <a:lnTo>
                      <a:pt x="21" y="27"/>
                    </a:lnTo>
                    <a:lnTo>
                      <a:pt x="23" y="27"/>
                    </a:lnTo>
                    <a:lnTo>
                      <a:pt x="30" y="31"/>
                    </a:lnTo>
                    <a:lnTo>
                      <a:pt x="34" y="34"/>
                    </a:lnTo>
                    <a:lnTo>
                      <a:pt x="34" y="41"/>
                    </a:lnTo>
                    <a:lnTo>
                      <a:pt x="36" y="41"/>
                    </a:lnTo>
                    <a:lnTo>
                      <a:pt x="38" y="43"/>
                    </a:lnTo>
                    <a:lnTo>
                      <a:pt x="39" y="45"/>
                    </a:lnTo>
                    <a:lnTo>
                      <a:pt x="41" y="43"/>
                    </a:lnTo>
                    <a:lnTo>
                      <a:pt x="39" y="40"/>
                    </a:lnTo>
                    <a:lnTo>
                      <a:pt x="39" y="40"/>
                    </a:lnTo>
                    <a:lnTo>
                      <a:pt x="41" y="41"/>
                    </a:lnTo>
                    <a:lnTo>
                      <a:pt x="43" y="43"/>
                    </a:lnTo>
                    <a:lnTo>
                      <a:pt x="45" y="45"/>
                    </a:lnTo>
                    <a:lnTo>
                      <a:pt x="46" y="45"/>
                    </a:lnTo>
                    <a:lnTo>
                      <a:pt x="48" y="43"/>
                    </a:lnTo>
                    <a:lnTo>
                      <a:pt x="48" y="41"/>
                    </a:lnTo>
                    <a:lnTo>
                      <a:pt x="48" y="38"/>
                    </a:lnTo>
                    <a:lnTo>
                      <a:pt x="48" y="38"/>
                    </a:lnTo>
                    <a:lnTo>
                      <a:pt x="50" y="36"/>
                    </a:lnTo>
                    <a:lnTo>
                      <a:pt x="50" y="34"/>
                    </a:lnTo>
                    <a:lnTo>
                      <a:pt x="46" y="32"/>
                    </a:lnTo>
                    <a:lnTo>
                      <a:pt x="46" y="27"/>
                    </a:lnTo>
                    <a:lnTo>
                      <a:pt x="48" y="25"/>
                    </a:lnTo>
                    <a:lnTo>
                      <a:pt x="50" y="25"/>
                    </a:lnTo>
                    <a:lnTo>
                      <a:pt x="52" y="25"/>
                    </a:lnTo>
                    <a:lnTo>
                      <a:pt x="52" y="25"/>
                    </a:lnTo>
                    <a:lnTo>
                      <a:pt x="52" y="25"/>
                    </a:lnTo>
                    <a:lnTo>
                      <a:pt x="38" y="13"/>
                    </a:lnTo>
                    <a:lnTo>
                      <a:pt x="36" y="6"/>
                    </a:lnTo>
                    <a:lnTo>
                      <a:pt x="34" y="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6" name="Freeform 3328">
                <a:extLst>
                  <a:ext uri="{FF2B5EF4-FFF2-40B4-BE49-F238E27FC236}">
                    <a16:creationId xmlns:a16="http://schemas.microsoft.com/office/drawing/2014/main" id="{E5BD4477-F6DD-2C47-8355-D64AC80287DD}"/>
                  </a:ext>
                </a:extLst>
              </p:cNvPr>
              <p:cNvSpPr>
                <a:spLocks/>
              </p:cNvSpPr>
              <p:nvPr/>
            </p:nvSpPr>
            <p:spPr bwMode="auto">
              <a:xfrm>
                <a:off x="1323" y="2534"/>
                <a:ext cx="52" cy="45"/>
              </a:xfrm>
              <a:custGeom>
                <a:avLst/>
                <a:gdLst>
                  <a:gd name="T0" fmla="*/ 34 w 52"/>
                  <a:gd name="T1" fmla="*/ 6 h 45"/>
                  <a:gd name="T2" fmla="*/ 27 w 52"/>
                  <a:gd name="T3" fmla="*/ 6 h 45"/>
                  <a:gd name="T4" fmla="*/ 20 w 52"/>
                  <a:gd name="T5" fmla="*/ 2 h 45"/>
                  <a:gd name="T6" fmla="*/ 14 w 52"/>
                  <a:gd name="T7" fmla="*/ 4 h 45"/>
                  <a:gd name="T8" fmla="*/ 4 w 52"/>
                  <a:gd name="T9" fmla="*/ 0 h 45"/>
                  <a:gd name="T10" fmla="*/ 4 w 52"/>
                  <a:gd name="T11" fmla="*/ 0 h 45"/>
                  <a:gd name="T12" fmla="*/ 0 w 52"/>
                  <a:gd name="T13" fmla="*/ 2 h 45"/>
                  <a:gd name="T14" fmla="*/ 0 w 52"/>
                  <a:gd name="T15" fmla="*/ 4 h 45"/>
                  <a:gd name="T16" fmla="*/ 0 w 52"/>
                  <a:gd name="T17" fmla="*/ 4 h 45"/>
                  <a:gd name="T18" fmla="*/ 2 w 52"/>
                  <a:gd name="T19" fmla="*/ 6 h 45"/>
                  <a:gd name="T20" fmla="*/ 0 w 52"/>
                  <a:gd name="T21" fmla="*/ 9 h 45"/>
                  <a:gd name="T22" fmla="*/ 0 w 52"/>
                  <a:gd name="T23" fmla="*/ 13 h 45"/>
                  <a:gd name="T24" fmla="*/ 2 w 52"/>
                  <a:gd name="T25" fmla="*/ 18 h 45"/>
                  <a:gd name="T26" fmla="*/ 2 w 52"/>
                  <a:gd name="T27" fmla="*/ 20 h 45"/>
                  <a:gd name="T28" fmla="*/ 5 w 52"/>
                  <a:gd name="T29" fmla="*/ 22 h 45"/>
                  <a:gd name="T30" fmla="*/ 5 w 52"/>
                  <a:gd name="T31" fmla="*/ 22 h 45"/>
                  <a:gd name="T32" fmla="*/ 13 w 52"/>
                  <a:gd name="T33" fmla="*/ 25 h 45"/>
                  <a:gd name="T34" fmla="*/ 13 w 52"/>
                  <a:gd name="T35" fmla="*/ 25 h 45"/>
                  <a:gd name="T36" fmla="*/ 14 w 52"/>
                  <a:gd name="T37" fmla="*/ 22 h 45"/>
                  <a:gd name="T38" fmla="*/ 14 w 52"/>
                  <a:gd name="T39" fmla="*/ 20 h 45"/>
                  <a:gd name="T40" fmla="*/ 11 w 52"/>
                  <a:gd name="T41" fmla="*/ 20 h 45"/>
                  <a:gd name="T42" fmla="*/ 11 w 52"/>
                  <a:gd name="T43" fmla="*/ 18 h 45"/>
                  <a:gd name="T44" fmla="*/ 13 w 52"/>
                  <a:gd name="T45" fmla="*/ 18 h 45"/>
                  <a:gd name="T46" fmla="*/ 14 w 52"/>
                  <a:gd name="T47" fmla="*/ 18 h 45"/>
                  <a:gd name="T48" fmla="*/ 18 w 52"/>
                  <a:gd name="T49" fmla="*/ 22 h 45"/>
                  <a:gd name="T50" fmla="*/ 20 w 52"/>
                  <a:gd name="T51" fmla="*/ 25 h 45"/>
                  <a:gd name="T52" fmla="*/ 21 w 52"/>
                  <a:gd name="T53" fmla="*/ 27 h 45"/>
                  <a:gd name="T54" fmla="*/ 23 w 52"/>
                  <a:gd name="T55" fmla="*/ 27 h 45"/>
                  <a:gd name="T56" fmla="*/ 30 w 52"/>
                  <a:gd name="T57" fmla="*/ 31 h 45"/>
                  <a:gd name="T58" fmla="*/ 34 w 52"/>
                  <a:gd name="T59" fmla="*/ 34 h 45"/>
                  <a:gd name="T60" fmla="*/ 34 w 52"/>
                  <a:gd name="T61" fmla="*/ 41 h 45"/>
                  <a:gd name="T62" fmla="*/ 36 w 52"/>
                  <a:gd name="T63" fmla="*/ 41 h 45"/>
                  <a:gd name="T64" fmla="*/ 38 w 52"/>
                  <a:gd name="T65" fmla="*/ 43 h 45"/>
                  <a:gd name="T66" fmla="*/ 39 w 52"/>
                  <a:gd name="T67" fmla="*/ 45 h 45"/>
                  <a:gd name="T68" fmla="*/ 41 w 52"/>
                  <a:gd name="T69" fmla="*/ 43 h 45"/>
                  <a:gd name="T70" fmla="*/ 39 w 52"/>
                  <a:gd name="T71" fmla="*/ 40 h 45"/>
                  <a:gd name="T72" fmla="*/ 39 w 52"/>
                  <a:gd name="T73" fmla="*/ 40 h 45"/>
                  <a:gd name="T74" fmla="*/ 41 w 52"/>
                  <a:gd name="T75" fmla="*/ 41 h 45"/>
                  <a:gd name="T76" fmla="*/ 43 w 52"/>
                  <a:gd name="T77" fmla="*/ 43 h 45"/>
                  <a:gd name="T78" fmla="*/ 45 w 52"/>
                  <a:gd name="T79" fmla="*/ 45 h 45"/>
                  <a:gd name="T80" fmla="*/ 46 w 52"/>
                  <a:gd name="T81" fmla="*/ 45 h 45"/>
                  <a:gd name="T82" fmla="*/ 48 w 52"/>
                  <a:gd name="T83" fmla="*/ 43 h 45"/>
                  <a:gd name="T84" fmla="*/ 48 w 52"/>
                  <a:gd name="T85" fmla="*/ 41 h 45"/>
                  <a:gd name="T86" fmla="*/ 48 w 52"/>
                  <a:gd name="T87" fmla="*/ 38 h 45"/>
                  <a:gd name="T88" fmla="*/ 48 w 52"/>
                  <a:gd name="T89" fmla="*/ 38 h 45"/>
                  <a:gd name="T90" fmla="*/ 50 w 52"/>
                  <a:gd name="T91" fmla="*/ 36 h 45"/>
                  <a:gd name="T92" fmla="*/ 50 w 52"/>
                  <a:gd name="T93" fmla="*/ 34 h 45"/>
                  <a:gd name="T94" fmla="*/ 46 w 52"/>
                  <a:gd name="T95" fmla="*/ 32 h 45"/>
                  <a:gd name="T96" fmla="*/ 46 w 52"/>
                  <a:gd name="T97" fmla="*/ 27 h 45"/>
                  <a:gd name="T98" fmla="*/ 48 w 52"/>
                  <a:gd name="T99" fmla="*/ 25 h 45"/>
                  <a:gd name="T100" fmla="*/ 50 w 52"/>
                  <a:gd name="T101" fmla="*/ 25 h 45"/>
                  <a:gd name="T102" fmla="*/ 52 w 52"/>
                  <a:gd name="T103" fmla="*/ 25 h 45"/>
                  <a:gd name="T104" fmla="*/ 52 w 52"/>
                  <a:gd name="T105" fmla="*/ 25 h 45"/>
                  <a:gd name="T106" fmla="*/ 52 w 52"/>
                  <a:gd name="T107" fmla="*/ 25 h 45"/>
                  <a:gd name="T108" fmla="*/ 38 w 52"/>
                  <a:gd name="T109" fmla="*/ 13 h 45"/>
                  <a:gd name="T110" fmla="*/ 36 w 52"/>
                  <a:gd name="T111" fmla="*/ 6 h 45"/>
                  <a:gd name="T112" fmla="*/ 34 w 52"/>
                  <a:gd name="T113"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45">
                    <a:moveTo>
                      <a:pt x="34" y="6"/>
                    </a:moveTo>
                    <a:lnTo>
                      <a:pt x="27" y="6"/>
                    </a:lnTo>
                    <a:lnTo>
                      <a:pt x="20" y="2"/>
                    </a:lnTo>
                    <a:lnTo>
                      <a:pt x="14" y="4"/>
                    </a:lnTo>
                    <a:lnTo>
                      <a:pt x="4" y="0"/>
                    </a:lnTo>
                    <a:lnTo>
                      <a:pt x="4" y="0"/>
                    </a:lnTo>
                    <a:lnTo>
                      <a:pt x="0" y="2"/>
                    </a:lnTo>
                    <a:lnTo>
                      <a:pt x="0" y="4"/>
                    </a:lnTo>
                    <a:lnTo>
                      <a:pt x="0" y="4"/>
                    </a:lnTo>
                    <a:lnTo>
                      <a:pt x="2" y="6"/>
                    </a:lnTo>
                    <a:lnTo>
                      <a:pt x="0" y="9"/>
                    </a:lnTo>
                    <a:lnTo>
                      <a:pt x="0" y="13"/>
                    </a:lnTo>
                    <a:lnTo>
                      <a:pt x="2" y="18"/>
                    </a:lnTo>
                    <a:lnTo>
                      <a:pt x="2" y="20"/>
                    </a:lnTo>
                    <a:lnTo>
                      <a:pt x="5" y="22"/>
                    </a:lnTo>
                    <a:lnTo>
                      <a:pt x="5" y="22"/>
                    </a:lnTo>
                    <a:lnTo>
                      <a:pt x="13" y="25"/>
                    </a:lnTo>
                    <a:lnTo>
                      <a:pt x="13" y="25"/>
                    </a:lnTo>
                    <a:lnTo>
                      <a:pt x="14" y="22"/>
                    </a:lnTo>
                    <a:lnTo>
                      <a:pt x="14" y="20"/>
                    </a:lnTo>
                    <a:lnTo>
                      <a:pt x="11" y="20"/>
                    </a:lnTo>
                    <a:lnTo>
                      <a:pt x="11" y="18"/>
                    </a:lnTo>
                    <a:lnTo>
                      <a:pt x="13" y="18"/>
                    </a:lnTo>
                    <a:lnTo>
                      <a:pt x="14" y="18"/>
                    </a:lnTo>
                    <a:lnTo>
                      <a:pt x="18" y="22"/>
                    </a:lnTo>
                    <a:lnTo>
                      <a:pt x="20" y="25"/>
                    </a:lnTo>
                    <a:lnTo>
                      <a:pt x="21" y="27"/>
                    </a:lnTo>
                    <a:lnTo>
                      <a:pt x="23" y="27"/>
                    </a:lnTo>
                    <a:lnTo>
                      <a:pt x="30" y="31"/>
                    </a:lnTo>
                    <a:lnTo>
                      <a:pt x="34" y="34"/>
                    </a:lnTo>
                    <a:lnTo>
                      <a:pt x="34" y="41"/>
                    </a:lnTo>
                    <a:lnTo>
                      <a:pt x="36" y="41"/>
                    </a:lnTo>
                    <a:lnTo>
                      <a:pt x="38" y="43"/>
                    </a:lnTo>
                    <a:lnTo>
                      <a:pt x="39" y="45"/>
                    </a:lnTo>
                    <a:lnTo>
                      <a:pt x="41" y="43"/>
                    </a:lnTo>
                    <a:lnTo>
                      <a:pt x="39" y="40"/>
                    </a:lnTo>
                    <a:lnTo>
                      <a:pt x="39" y="40"/>
                    </a:lnTo>
                    <a:lnTo>
                      <a:pt x="41" y="41"/>
                    </a:lnTo>
                    <a:lnTo>
                      <a:pt x="43" y="43"/>
                    </a:lnTo>
                    <a:lnTo>
                      <a:pt x="45" y="45"/>
                    </a:lnTo>
                    <a:lnTo>
                      <a:pt x="46" y="45"/>
                    </a:lnTo>
                    <a:lnTo>
                      <a:pt x="48" y="43"/>
                    </a:lnTo>
                    <a:lnTo>
                      <a:pt x="48" y="41"/>
                    </a:lnTo>
                    <a:lnTo>
                      <a:pt x="48" y="38"/>
                    </a:lnTo>
                    <a:lnTo>
                      <a:pt x="48" y="38"/>
                    </a:lnTo>
                    <a:lnTo>
                      <a:pt x="50" y="36"/>
                    </a:lnTo>
                    <a:lnTo>
                      <a:pt x="50" y="34"/>
                    </a:lnTo>
                    <a:lnTo>
                      <a:pt x="46" y="32"/>
                    </a:lnTo>
                    <a:lnTo>
                      <a:pt x="46" y="27"/>
                    </a:lnTo>
                    <a:lnTo>
                      <a:pt x="48" y="25"/>
                    </a:lnTo>
                    <a:lnTo>
                      <a:pt x="50" y="25"/>
                    </a:lnTo>
                    <a:lnTo>
                      <a:pt x="52" y="25"/>
                    </a:lnTo>
                    <a:lnTo>
                      <a:pt x="52" y="25"/>
                    </a:lnTo>
                    <a:lnTo>
                      <a:pt x="52" y="25"/>
                    </a:lnTo>
                    <a:lnTo>
                      <a:pt x="38" y="13"/>
                    </a:lnTo>
                    <a:lnTo>
                      <a:pt x="36" y="6"/>
                    </a:lnTo>
                    <a:lnTo>
                      <a:pt x="34" y="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7" name="Freeform 3329">
                <a:extLst>
                  <a:ext uri="{FF2B5EF4-FFF2-40B4-BE49-F238E27FC236}">
                    <a16:creationId xmlns:a16="http://schemas.microsoft.com/office/drawing/2014/main" id="{AAD24FAD-C380-CD4E-9723-38B9E05E6872}"/>
                  </a:ext>
                </a:extLst>
              </p:cNvPr>
              <p:cNvSpPr>
                <a:spLocks/>
              </p:cNvSpPr>
              <p:nvPr/>
            </p:nvSpPr>
            <p:spPr bwMode="auto">
              <a:xfrm>
                <a:off x="1530" y="2386"/>
                <a:ext cx="4" cy="2"/>
              </a:xfrm>
              <a:custGeom>
                <a:avLst/>
                <a:gdLst>
                  <a:gd name="T0" fmla="*/ 2 w 4"/>
                  <a:gd name="T1" fmla="*/ 0 h 2"/>
                  <a:gd name="T2" fmla="*/ 2 w 4"/>
                  <a:gd name="T3" fmla="*/ 0 h 2"/>
                  <a:gd name="T4" fmla="*/ 4 w 4"/>
                  <a:gd name="T5" fmla="*/ 2 h 2"/>
                  <a:gd name="T6" fmla="*/ 4 w 4"/>
                  <a:gd name="T7" fmla="*/ 2 h 2"/>
                  <a:gd name="T8" fmla="*/ 0 w 4"/>
                  <a:gd name="T9" fmla="*/ 2 h 2"/>
                  <a:gd name="T10" fmla="*/ 0 w 4"/>
                  <a:gd name="T11" fmla="*/ 2 h 2"/>
                  <a:gd name="T12" fmla="*/ 0 w 4"/>
                  <a:gd name="T13" fmla="*/ 2 h 2"/>
                  <a:gd name="T14" fmla="*/ 0 w 4"/>
                  <a:gd name="T15" fmla="*/ 0 h 2"/>
                  <a:gd name="T16" fmla="*/ 0 w 4"/>
                  <a:gd name="T17" fmla="*/ 0 h 2"/>
                  <a:gd name="T18" fmla="*/ 2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0"/>
                    </a:moveTo>
                    <a:lnTo>
                      <a:pt x="2" y="0"/>
                    </a:lnTo>
                    <a:lnTo>
                      <a:pt x="4" y="2"/>
                    </a:lnTo>
                    <a:lnTo>
                      <a:pt x="4" y="2"/>
                    </a:lnTo>
                    <a:lnTo>
                      <a:pt x="0" y="2"/>
                    </a:lnTo>
                    <a:lnTo>
                      <a:pt x="0" y="2"/>
                    </a:lnTo>
                    <a:lnTo>
                      <a:pt x="0" y="2"/>
                    </a:lnTo>
                    <a:lnTo>
                      <a:pt x="0" y="0"/>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8" name="Freeform 3330">
                <a:extLst>
                  <a:ext uri="{FF2B5EF4-FFF2-40B4-BE49-F238E27FC236}">
                    <a16:creationId xmlns:a16="http://schemas.microsoft.com/office/drawing/2014/main" id="{081217F5-F4B3-924C-AD58-B72EC69206D5}"/>
                  </a:ext>
                </a:extLst>
              </p:cNvPr>
              <p:cNvSpPr>
                <a:spLocks/>
              </p:cNvSpPr>
              <p:nvPr/>
            </p:nvSpPr>
            <p:spPr bwMode="auto">
              <a:xfrm>
                <a:off x="1530" y="2386"/>
                <a:ext cx="4" cy="2"/>
              </a:xfrm>
              <a:custGeom>
                <a:avLst/>
                <a:gdLst>
                  <a:gd name="T0" fmla="*/ 2 w 4"/>
                  <a:gd name="T1" fmla="*/ 0 h 2"/>
                  <a:gd name="T2" fmla="*/ 2 w 4"/>
                  <a:gd name="T3" fmla="*/ 0 h 2"/>
                  <a:gd name="T4" fmla="*/ 4 w 4"/>
                  <a:gd name="T5" fmla="*/ 2 h 2"/>
                  <a:gd name="T6" fmla="*/ 4 w 4"/>
                  <a:gd name="T7" fmla="*/ 2 h 2"/>
                  <a:gd name="T8" fmla="*/ 0 w 4"/>
                  <a:gd name="T9" fmla="*/ 2 h 2"/>
                  <a:gd name="T10" fmla="*/ 0 w 4"/>
                  <a:gd name="T11" fmla="*/ 2 h 2"/>
                  <a:gd name="T12" fmla="*/ 0 w 4"/>
                  <a:gd name="T13" fmla="*/ 2 h 2"/>
                  <a:gd name="T14" fmla="*/ 0 w 4"/>
                  <a:gd name="T15" fmla="*/ 0 h 2"/>
                  <a:gd name="T16" fmla="*/ 0 w 4"/>
                  <a:gd name="T17" fmla="*/ 0 h 2"/>
                  <a:gd name="T18" fmla="*/ 2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0"/>
                    </a:moveTo>
                    <a:lnTo>
                      <a:pt x="2" y="0"/>
                    </a:lnTo>
                    <a:lnTo>
                      <a:pt x="4" y="2"/>
                    </a:lnTo>
                    <a:lnTo>
                      <a:pt x="4" y="2"/>
                    </a:lnTo>
                    <a:lnTo>
                      <a:pt x="0" y="2"/>
                    </a:lnTo>
                    <a:lnTo>
                      <a:pt x="0" y="2"/>
                    </a:lnTo>
                    <a:lnTo>
                      <a:pt x="0" y="2"/>
                    </a:lnTo>
                    <a:lnTo>
                      <a:pt x="0" y="0"/>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89" name="Freeform 3331">
                <a:extLst>
                  <a:ext uri="{FF2B5EF4-FFF2-40B4-BE49-F238E27FC236}">
                    <a16:creationId xmlns:a16="http://schemas.microsoft.com/office/drawing/2014/main" id="{A2F82C9E-2BCD-7B47-B53F-E414BC8AD8AD}"/>
                  </a:ext>
                </a:extLst>
              </p:cNvPr>
              <p:cNvSpPr>
                <a:spLocks/>
              </p:cNvSpPr>
              <p:nvPr/>
            </p:nvSpPr>
            <p:spPr bwMode="auto">
              <a:xfrm>
                <a:off x="1523" y="2406"/>
                <a:ext cx="7" cy="3"/>
              </a:xfrm>
              <a:custGeom>
                <a:avLst/>
                <a:gdLst>
                  <a:gd name="T0" fmla="*/ 5 w 7"/>
                  <a:gd name="T1" fmla="*/ 0 h 3"/>
                  <a:gd name="T2" fmla="*/ 7 w 7"/>
                  <a:gd name="T3" fmla="*/ 1 h 3"/>
                  <a:gd name="T4" fmla="*/ 7 w 7"/>
                  <a:gd name="T5" fmla="*/ 3 h 3"/>
                  <a:gd name="T6" fmla="*/ 5 w 7"/>
                  <a:gd name="T7" fmla="*/ 3 h 3"/>
                  <a:gd name="T8" fmla="*/ 2 w 7"/>
                  <a:gd name="T9" fmla="*/ 1 h 3"/>
                  <a:gd name="T10" fmla="*/ 0 w 7"/>
                  <a:gd name="T11" fmla="*/ 0 h 3"/>
                  <a:gd name="T12" fmla="*/ 2 w 7"/>
                  <a:gd name="T13" fmla="*/ 0 h 3"/>
                  <a:gd name="T14" fmla="*/ 5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0"/>
                    </a:moveTo>
                    <a:lnTo>
                      <a:pt x="7" y="1"/>
                    </a:lnTo>
                    <a:lnTo>
                      <a:pt x="7" y="3"/>
                    </a:lnTo>
                    <a:lnTo>
                      <a:pt x="5" y="3"/>
                    </a:lnTo>
                    <a:lnTo>
                      <a:pt x="2" y="1"/>
                    </a:lnTo>
                    <a:lnTo>
                      <a:pt x="0" y="0"/>
                    </a:lnTo>
                    <a:lnTo>
                      <a:pt x="2" y="0"/>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0" name="Freeform 3332">
                <a:extLst>
                  <a:ext uri="{FF2B5EF4-FFF2-40B4-BE49-F238E27FC236}">
                    <a16:creationId xmlns:a16="http://schemas.microsoft.com/office/drawing/2014/main" id="{5C627738-DFE1-A54E-8FD1-623259825D0E}"/>
                  </a:ext>
                </a:extLst>
              </p:cNvPr>
              <p:cNvSpPr>
                <a:spLocks/>
              </p:cNvSpPr>
              <p:nvPr/>
            </p:nvSpPr>
            <p:spPr bwMode="auto">
              <a:xfrm>
                <a:off x="1523" y="2406"/>
                <a:ext cx="7" cy="3"/>
              </a:xfrm>
              <a:custGeom>
                <a:avLst/>
                <a:gdLst>
                  <a:gd name="T0" fmla="*/ 5 w 7"/>
                  <a:gd name="T1" fmla="*/ 0 h 3"/>
                  <a:gd name="T2" fmla="*/ 7 w 7"/>
                  <a:gd name="T3" fmla="*/ 1 h 3"/>
                  <a:gd name="T4" fmla="*/ 7 w 7"/>
                  <a:gd name="T5" fmla="*/ 3 h 3"/>
                  <a:gd name="T6" fmla="*/ 5 w 7"/>
                  <a:gd name="T7" fmla="*/ 3 h 3"/>
                  <a:gd name="T8" fmla="*/ 2 w 7"/>
                  <a:gd name="T9" fmla="*/ 1 h 3"/>
                  <a:gd name="T10" fmla="*/ 0 w 7"/>
                  <a:gd name="T11" fmla="*/ 0 h 3"/>
                  <a:gd name="T12" fmla="*/ 2 w 7"/>
                  <a:gd name="T13" fmla="*/ 0 h 3"/>
                  <a:gd name="T14" fmla="*/ 5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0"/>
                    </a:moveTo>
                    <a:lnTo>
                      <a:pt x="7" y="1"/>
                    </a:lnTo>
                    <a:lnTo>
                      <a:pt x="7" y="3"/>
                    </a:lnTo>
                    <a:lnTo>
                      <a:pt x="5" y="3"/>
                    </a:lnTo>
                    <a:lnTo>
                      <a:pt x="2" y="1"/>
                    </a:lnTo>
                    <a:lnTo>
                      <a:pt x="0" y="0"/>
                    </a:lnTo>
                    <a:lnTo>
                      <a:pt x="2" y="0"/>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1" name="Freeform 3333">
                <a:extLst>
                  <a:ext uri="{FF2B5EF4-FFF2-40B4-BE49-F238E27FC236}">
                    <a16:creationId xmlns:a16="http://schemas.microsoft.com/office/drawing/2014/main" id="{87FAB456-D0E2-DE48-A491-7835A03F02CC}"/>
                  </a:ext>
                </a:extLst>
              </p:cNvPr>
              <p:cNvSpPr>
                <a:spLocks/>
              </p:cNvSpPr>
              <p:nvPr/>
            </p:nvSpPr>
            <p:spPr bwMode="auto">
              <a:xfrm>
                <a:off x="1507" y="2390"/>
                <a:ext cx="45" cy="32"/>
              </a:xfrm>
              <a:custGeom>
                <a:avLst/>
                <a:gdLst>
                  <a:gd name="T0" fmla="*/ 41 w 45"/>
                  <a:gd name="T1" fmla="*/ 32 h 32"/>
                  <a:gd name="T2" fmla="*/ 41 w 45"/>
                  <a:gd name="T3" fmla="*/ 30 h 32"/>
                  <a:gd name="T4" fmla="*/ 43 w 45"/>
                  <a:gd name="T5" fmla="*/ 26 h 32"/>
                  <a:gd name="T6" fmla="*/ 41 w 45"/>
                  <a:gd name="T7" fmla="*/ 25 h 32"/>
                  <a:gd name="T8" fmla="*/ 39 w 45"/>
                  <a:gd name="T9" fmla="*/ 23 h 32"/>
                  <a:gd name="T10" fmla="*/ 39 w 45"/>
                  <a:gd name="T11" fmla="*/ 21 h 32"/>
                  <a:gd name="T12" fmla="*/ 41 w 45"/>
                  <a:gd name="T13" fmla="*/ 21 h 32"/>
                  <a:gd name="T14" fmla="*/ 43 w 45"/>
                  <a:gd name="T15" fmla="*/ 19 h 32"/>
                  <a:gd name="T16" fmla="*/ 43 w 45"/>
                  <a:gd name="T17" fmla="*/ 14 h 32"/>
                  <a:gd name="T18" fmla="*/ 43 w 45"/>
                  <a:gd name="T19" fmla="*/ 14 h 32"/>
                  <a:gd name="T20" fmla="*/ 45 w 45"/>
                  <a:gd name="T21" fmla="*/ 12 h 32"/>
                  <a:gd name="T22" fmla="*/ 43 w 45"/>
                  <a:gd name="T23" fmla="*/ 10 h 32"/>
                  <a:gd name="T24" fmla="*/ 43 w 45"/>
                  <a:gd name="T25" fmla="*/ 7 h 32"/>
                  <a:gd name="T26" fmla="*/ 43 w 45"/>
                  <a:gd name="T27" fmla="*/ 3 h 32"/>
                  <a:gd name="T28" fmla="*/ 41 w 45"/>
                  <a:gd name="T29" fmla="*/ 1 h 32"/>
                  <a:gd name="T30" fmla="*/ 41 w 45"/>
                  <a:gd name="T31" fmla="*/ 1 h 32"/>
                  <a:gd name="T32" fmla="*/ 41 w 45"/>
                  <a:gd name="T33" fmla="*/ 1 h 32"/>
                  <a:gd name="T34" fmla="*/ 39 w 45"/>
                  <a:gd name="T35" fmla="*/ 3 h 32"/>
                  <a:gd name="T36" fmla="*/ 30 w 45"/>
                  <a:gd name="T37" fmla="*/ 1 h 32"/>
                  <a:gd name="T38" fmla="*/ 25 w 45"/>
                  <a:gd name="T39" fmla="*/ 0 h 32"/>
                  <a:gd name="T40" fmla="*/ 21 w 45"/>
                  <a:gd name="T41" fmla="*/ 0 h 32"/>
                  <a:gd name="T42" fmla="*/ 18 w 45"/>
                  <a:gd name="T43" fmla="*/ 0 h 32"/>
                  <a:gd name="T44" fmla="*/ 16 w 45"/>
                  <a:gd name="T45" fmla="*/ 1 h 32"/>
                  <a:gd name="T46" fmla="*/ 14 w 45"/>
                  <a:gd name="T47" fmla="*/ 3 h 32"/>
                  <a:gd name="T48" fmla="*/ 14 w 45"/>
                  <a:gd name="T49" fmla="*/ 5 h 32"/>
                  <a:gd name="T50" fmla="*/ 16 w 45"/>
                  <a:gd name="T51" fmla="*/ 5 h 32"/>
                  <a:gd name="T52" fmla="*/ 21 w 45"/>
                  <a:gd name="T53" fmla="*/ 5 h 32"/>
                  <a:gd name="T54" fmla="*/ 25 w 45"/>
                  <a:gd name="T55" fmla="*/ 7 h 32"/>
                  <a:gd name="T56" fmla="*/ 25 w 45"/>
                  <a:gd name="T57" fmla="*/ 9 h 32"/>
                  <a:gd name="T58" fmla="*/ 25 w 45"/>
                  <a:gd name="T59" fmla="*/ 14 h 32"/>
                  <a:gd name="T60" fmla="*/ 25 w 45"/>
                  <a:gd name="T61" fmla="*/ 16 h 32"/>
                  <a:gd name="T62" fmla="*/ 32 w 45"/>
                  <a:gd name="T63" fmla="*/ 21 h 32"/>
                  <a:gd name="T64" fmla="*/ 32 w 45"/>
                  <a:gd name="T65" fmla="*/ 21 h 32"/>
                  <a:gd name="T66" fmla="*/ 30 w 45"/>
                  <a:gd name="T67" fmla="*/ 23 h 32"/>
                  <a:gd name="T68" fmla="*/ 12 w 45"/>
                  <a:gd name="T69" fmla="*/ 23 h 32"/>
                  <a:gd name="T70" fmla="*/ 9 w 45"/>
                  <a:gd name="T71" fmla="*/ 21 h 32"/>
                  <a:gd name="T72" fmla="*/ 0 w 45"/>
                  <a:gd name="T73" fmla="*/ 21 h 32"/>
                  <a:gd name="T74" fmla="*/ 0 w 45"/>
                  <a:gd name="T75" fmla="*/ 23 h 32"/>
                  <a:gd name="T76" fmla="*/ 0 w 45"/>
                  <a:gd name="T77" fmla="*/ 25 h 32"/>
                  <a:gd name="T78" fmla="*/ 2 w 45"/>
                  <a:gd name="T79" fmla="*/ 26 h 32"/>
                  <a:gd name="T80" fmla="*/ 5 w 45"/>
                  <a:gd name="T81" fmla="*/ 30 h 32"/>
                  <a:gd name="T82" fmla="*/ 7 w 45"/>
                  <a:gd name="T83" fmla="*/ 32 h 32"/>
                  <a:gd name="T84" fmla="*/ 9 w 45"/>
                  <a:gd name="T85" fmla="*/ 30 h 32"/>
                  <a:gd name="T86" fmla="*/ 9 w 45"/>
                  <a:gd name="T87" fmla="*/ 28 h 32"/>
                  <a:gd name="T88" fmla="*/ 9 w 45"/>
                  <a:gd name="T89" fmla="*/ 28 h 32"/>
                  <a:gd name="T90" fmla="*/ 11 w 45"/>
                  <a:gd name="T91" fmla="*/ 28 h 32"/>
                  <a:gd name="T92" fmla="*/ 25 w 45"/>
                  <a:gd name="T93" fmla="*/ 30 h 32"/>
                  <a:gd name="T94" fmla="*/ 32 w 45"/>
                  <a:gd name="T95" fmla="*/ 28 h 32"/>
                  <a:gd name="T96" fmla="*/ 36 w 45"/>
                  <a:gd name="T97" fmla="*/ 28 h 32"/>
                  <a:gd name="T98" fmla="*/ 41 w 45"/>
                  <a:gd name="T99" fmla="*/ 30 h 32"/>
                  <a:gd name="T100" fmla="*/ 41 w 45"/>
                  <a:gd name="T10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 h="32">
                    <a:moveTo>
                      <a:pt x="41" y="32"/>
                    </a:moveTo>
                    <a:lnTo>
                      <a:pt x="41" y="30"/>
                    </a:lnTo>
                    <a:lnTo>
                      <a:pt x="43" y="26"/>
                    </a:lnTo>
                    <a:lnTo>
                      <a:pt x="41" y="25"/>
                    </a:lnTo>
                    <a:lnTo>
                      <a:pt x="39" y="23"/>
                    </a:lnTo>
                    <a:lnTo>
                      <a:pt x="39" y="21"/>
                    </a:lnTo>
                    <a:lnTo>
                      <a:pt x="41" y="21"/>
                    </a:lnTo>
                    <a:lnTo>
                      <a:pt x="43" y="19"/>
                    </a:lnTo>
                    <a:lnTo>
                      <a:pt x="43" y="14"/>
                    </a:lnTo>
                    <a:lnTo>
                      <a:pt x="43" y="14"/>
                    </a:lnTo>
                    <a:lnTo>
                      <a:pt x="45" y="12"/>
                    </a:lnTo>
                    <a:lnTo>
                      <a:pt x="43" y="10"/>
                    </a:lnTo>
                    <a:lnTo>
                      <a:pt x="43" y="7"/>
                    </a:lnTo>
                    <a:lnTo>
                      <a:pt x="43" y="3"/>
                    </a:lnTo>
                    <a:lnTo>
                      <a:pt x="41" y="1"/>
                    </a:lnTo>
                    <a:lnTo>
                      <a:pt x="41" y="1"/>
                    </a:lnTo>
                    <a:lnTo>
                      <a:pt x="41" y="1"/>
                    </a:lnTo>
                    <a:lnTo>
                      <a:pt x="39" y="3"/>
                    </a:lnTo>
                    <a:lnTo>
                      <a:pt x="30" y="1"/>
                    </a:lnTo>
                    <a:lnTo>
                      <a:pt x="25" y="0"/>
                    </a:lnTo>
                    <a:lnTo>
                      <a:pt x="21" y="0"/>
                    </a:lnTo>
                    <a:lnTo>
                      <a:pt x="18" y="0"/>
                    </a:lnTo>
                    <a:lnTo>
                      <a:pt x="16" y="1"/>
                    </a:lnTo>
                    <a:lnTo>
                      <a:pt x="14" y="3"/>
                    </a:lnTo>
                    <a:lnTo>
                      <a:pt x="14" y="5"/>
                    </a:lnTo>
                    <a:lnTo>
                      <a:pt x="16" y="5"/>
                    </a:lnTo>
                    <a:lnTo>
                      <a:pt x="21" y="5"/>
                    </a:lnTo>
                    <a:lnTo>
                      <a:pt x="25" y="7"/>
                    </a:lnTo>
                    <a:lnTo>
                      <a:pt x="25" y="9"/>
                    </a:lnTo>
                    <a:lnTo>
                      <a:pt x="25" y="14"/>
                    </a:lnTo>
                    <a:lnTo>
                      <a:pt x="25" y="16"/>
                    </a:lnTo>
                    <a:lnTo>
                      <a:pt x="32" y="21"/>
                    </a:lnTo>
                    <a:lnTo>
                      <a:pt x="32" y="21"/>
                    </a:lnTo>
                    <a:lnTo>
                      <a:pt x="30" y="23"/>
                    </a:lnTo>
                    <a:lnTo>
                      <a:pt x="12" y="23"/>
                    </a:lnTo>
                    <a:lnTo>
                      <a:pt x="9" y="21"/>
                    </a:lnTo>
                    <a:lnTo>
                      <a:pt x="0" y="21"/>
                    </a:lnTo>
                    <a:lnTo>
                      <a:pt x="0" y="23"/>
                    </a:lnTo>
                    <a:lnTo>
                      <a:pt x="0" y="25"/>
                    </a:lnTo>
                    <a:lnTo>
                      <a:pt x="2" y="26"/>
                    </a:lnTo>
                    <a:lnTo>
                      <a:pt x="5" y="30"/>
                    </a:lnTo>
                    <a:lnTo>
                      <a:pt x="7" y="32"/>
                    </a:lnTo>
                    <a:lnTo>
                      <a:pt x="9" y="30"/>
                    </a:lnTo>
                    <a:lnTo>
                      <a:pt x="9" y="28"/>
                    </a:lnTo>
                    <a:lnTo>
                      <a:pt x="9" y="28"/>
                    </a:lnTo>
                    <a:lnTo>
                      <a:pt x="11" y="28"/>
                    </a:lnTo>
                    <a:lnTo>
                      <a:pt x="25" y="30"/>
                    </a:lnTo>
                    <a:lnTo>
                      <a:pt x="32" y="28"/>
                    </a:lnTo>
                    <a:lnTo>
                      <a:pt x="36" y="28"/>
                    </a:lnTo>
                    <a:lnTo>
                      <a:pt x="41" y="30"/>
                    </a:lnTo>
                    <a:lnTo>
                      <a:pt x="41" y="3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2" name="Freeform 3334">
                <a:extLst>
                  <a:ext uri="{FF2B5EF4-FFF2-40B4-BE49-F238E27FC236}">
                    <a16:creationId xmlns:a16="http://schemas.microsoft.com/office/drawing/2014/main" id="{7D91B0E0-B1BF-984C-BF9D-5D0B24F6F68E}"/>
                  </a:ext>
                </a:extLst>
              </p:cNvPr>
              <p:cNvSpPr>
                <a:spLocks/>
              </p:cNvSpPr>
              <p:nvPr/>
            </p:nvSpPr>
            <p:spPr bwMode="auto">
              <a:xfrm>
                <a:off x="1507" y="2390"/>
                <a:ext cx="45" cy="32"/>
              </a:xfrm>
              <a:custGeom>
                <a:avLst/>
                <a:gdLst>
                  <a:gd name="T0" fmla="*/ 41 w 45"/>
                  <a:gd name="T1" fmla="*/ 32 h 32"/>
                  <a:gd name="T2" fmla="*/ 41 w 45"/>
                  <a:gd name="T3" fmla="*/ 30 h 32"/>
                  <a:gd name="T4" fmla="*/ 43 w 45"/>
                  <a:gd name="T5" fmla="*/ 26 h 32"/>
                  <a:gd name="T6" fmla="*/ 41 w 45"/>
                  <a:gd name="T7" fmla="*/ 25 h 32"/>
                  <a:gd name="T8" fmla="*/ 39 w 45"/>
                  <a:gd name="T9" fmla="*/ 23 h 32"/>
                  <a:gd name="T10" fmla="*/ 39 w 45"/>
                  <a:gd name="T11" fmla="*/ 21 h 32"/>
                  <a:gd name="T12" fmla="*/ 41 w 45"/>
                  <a:gd name="T13" fmla="*/ 21 h 32"/>
                  <a:gd name="T14" fmla="*/ 43 w 45"/>
                  <a:gd name="T15" fmla="*/ 19 h 32"/>
                  <a:gd name="T16" fmla="*/ 43 w 45"/>
                  <a:gd name="T17" fmla="*/ 14 h 32"/>
                  <a:gd name="T18" fmla="*/ 43 w 45"/>
                  <a:gd name="T19" fmla="*/ 14 h 32"/>
                  <a:gd name="T20" fmla="*/ 45 w 45"/>
                  <a:gd name="T21" fmla="*/ 12 h 32"/>
                  <a:gd name="T22" fmla="*/ 43 w 45"/>
                  <a:gd name="T23" fmla="*/ 10 h 32"/>
                  <a:gd name="T24" fmla="*/ 43 w 45"/>
                  <a:gd name="T25" fmla="*/ 7 h 32"/>
                  <a:gd name="T26" fmla="*/ 43 w 45"/>
                  <a:gd name="T27" fmla="*/ 3 h 32"/>
                  <a:gd name="T28" fmla="*/ 41 w 45"/>
                  <a:gd name="T29" fmla="*/ 1 h 32"/>
                  <a:gd name="T30" fmla="*/ 41 w 45"/>
                  <a:gd name="T31" fmla="*/ 1 h 32"/>
                  <a:gd name="T32" fmla="*/ 41 w 45"/>
                  <a:gd name="T33" fmla="*/ 1 h 32"/>
                  <a:gd name="T34" fmla="*/ 39 w 45"/>
                  <a:gd name="T35" fmla="*/ 3 h 32"/>
                  <a:gd name="T36" fmla="*/ 30 w 45"/>
                  <a:gd name="T37" fmla="*/ 1 h 32"/>
                  <a:gd name="T38" fmla="*/ 25 w 45"/>
                  <a:gd name="T39" fmla="*/ 0 h 32"/>
                  <a:gd name="T40" fmla="*/ 21 w 45"/>
                  <a:gd name="T41" fmla="*/ 0 h 32"/>
                  <a:gd name="T42" fmla="*/ 18 w 45"/>
                  <a:gd name="T43" fmla="*/ 0 h 32"/>
                  <a:gd name="T44" fmla="*/ 16 w 45"/>
                  <a:gd name="T45" fmla="*/ 1 h 32"/>
                  <a:gd name="T46" fmla="*/ 14 w 45"/>
                  <a:gd name="T47" fmla="*/ 3 h 32"/>
                  <a:gd name="T48" fmla="*/ 14 w 45"/>
                  <a:gd name="T49" fmla="*/ 5 h 32"/>
                  <a:gd name="T50" fmla="*/ 16 w 45"/>
                  <a:gd name="T51" fmla="*/ 5 h 32"/>
                  <a:gd name="T52" fmla="*/ 21 w 45"/>
                  <a:gd name="T53" fmla="*/ 5 h 32"/>
                  <a:gd name="T54" fmla="*/ 25 w 45"/>
                  <a:gd name="T55" fmla="*/ 7 h 32"/>
                  <a:gd name="T56" fmla="*/ 25 w 45"/>
                  <a:gd name="T57" fmla="*/ 9 h 32"/>
                  <a:gd name="T58" fmla="*/ 25 w 45"/>
                  <a:gd name="T59" fmla="*/ 14 h 32"/>
                  <a:gd name="T60" fmla="*/ 25 w 45"/>
                  <a:gd name="T61" fmla="*/ 16 h 32"/>
                  <a:gd name="T62" fmla="*/ 32 w 45"/>
                  <a:gd name="T63" fmla="*/ 21 h 32"/>
                  <a:gd name="T64" fmla="*/ 32 w 45"/>
                  <a:gd name="T65" fmla="*/ 21 h 32"/>
                  <a:gd name="T66" fmla="*/ 30 w 45"/>
                  <a:gd name="T67" fmla="*/ 23 h 32"/>
                  <a:gd name="T68" fmla="*/ 12 w 45"/>
                  <a:gd name="T69" fmla="*/ 23 h 32"/>
                  <a:gd name="T70" fmla="*/ 9 w 45"/>
                  <a:gd name="T71" fmla="*/ 21 h 32"/>
                  <a:gd name="T72" fmla="*/ 0 w 45"/>
                  <a:gd name="T73" fmla="*/ 21 h 32"/>
                  <a:gd name="T74" fmla="*/ 0 w 45"/>
                  <a:gd name="T75" fmla="*/ 23 h 32"/>
                  <a:gd name="T76" fmla="*/ 0 w 45"/>
                  <a:gd name="T77" fmla="*/ 25 h 32"/>
                  <a:gd name="T78" fmla="*/ 2 w 45"/>
                  <a:gd name="T79" fmla="*/ 26 h 32"/>
                  <a:gd name="T80" fmla="*/ 5 w 45"/>
                  <a:gd name="T81" fmla="*/ 30 h 32"/>
                  <a:gd name="T82" fmla="*/ 7 w 45"/>
                  <a:gd name="T83" fmla="*/ 32 h 32"/>
                  <a:gd name="T84" fmla="*/ 9 w 45"/>
                  <a:gd name="T85" fmla="*/ 30 h 32"/>
                  <a:gd name="T86" fmla="*/ 9 w 45"/>
                  <a:gd name="T87" fmla="*/ 28 h 32"/>
                  <a:gd name="T88" fmla="*/ 9 w 45"/>
                  <a:gd name="T89" fmla="*/ 28 h 32"/>
                  <a:gd name="T90" fmla="*/ 11 w 45"/>
                  <a:gd name="T91" fmla="*/ 28 h 32"/>
                  <a:gd name="T92" fmla="*/ 25 w 45"/>
                  <a:gd name="T93" fmla="*/ 30 h 32"/>
                  <a:gd name="T94" fmla="*/ 32 w 45"/>
                  <a:gd name="T95" fmla="*/ 28 h 32"/>
                  <a:gd name="T96" fmla="*/ 36 w 45"/>
                  <a:gd name="T97" fmla="*/ 28 h 32"/>
                  <a:gd name="T98" fmla="*/ 41 w 45"/>
                  <a:gd name="T99" fmla="*/ 30 h 32"/>
                  <a:gd name="T100" fmla="*/ 41 w 45"/>
                  <a:gd name="T10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 h="32">
                    <a:moveTo>
                      <a:pt x="41" y="32"/>
                    </a:moveTo>
                    <a:lnTo>
                      <a:pt x="41" y="30"/>
                    </a:lnTo>
                    <a:lnTo>
                      <a:pt x="43" y="26"/>
                    </a:lnTo>
                    <a:lnTo>
                      <a:pt x="41" y="25"/>
                    </a:lnTo>
                    <a:lnTo>
                      <a:pt x="39" y="23"/>
                    </a:lnTo>
                    <a:lnTo>
                      <a:pt x="39" y="21"/>
                    </a:lnTo>
                    <a:lnTo>
                      <a:pt x="41" y="21"/>
                    </a:lnTo>
                    <a:lnTo>
                      <a:pt x="43" y="19"/>
                    </a:lnTo>
                    <a:lnTo>
                      <a:pt x="43" y="14"/>
                    </a:lnTo>
                    <a:lnTo>
                      <a:pt x="43" y="14"/>
                    </a:lnTo>
                    <a:lnTo>
                      <a:pt x="45" y="12"/>
                    </a:lnTo>
                    <a:lnTo>
                      <a:pt x="43" y="10"/>
                    </a:lnTo>
                    <a:lnTo>
                      <a:pt x="43" y="7"/>
                    </a:lnTo>
                    <a:lnTo>
                      <a:pt x="43" y="3"/>
                    </a:lnTo>
                    <a:lnTo>
                      <a:pt x="41" y="1"/>
                    </a:lnTo>
                    <a:lnTo>
                      <a:pt x="41" y="1"/>
                    </a:lnTo>
                    <a:lnTo>
                      <a:pt x="41" y="1"/>
                    </a:lnTo>
                    <a:lnTo>
                      <a:pt x="39" y="3"/>
                    </a:lnTo>
                    <a:lnTo>
                      <a:pt x="30" y="1"/>
                    </a:lnTo>
                    <a:lnTo>
                      <a:pt x="25" y="0"/>
                    </a:lnTo>
                    <a:lnTo>
                      <a:pt x="21" y="0"/>
                    </a:lnTo>
                    <a:lnTo>
                      <a:pt x="18" y="0"/>
                    </a:lnTo>
                    <a:lnTo>
                      <a:pt x="16" y="1"/>
                    </a:lnTo>
                    <a:lnTo>
                      <a:pt x="14" y="3"/>
                    </a:lnTo>
                    <a:lnTo>
                      <a:pt x="14" y="5"/>
                    </a:lnTo>
                    <a:lnTo>
                      <a:pt x="16" y="5"/>
                    </a:lnTo>
                    <a:lnTo>
                      <a:pt x="21" y="5"/>
                    </a:lnTo>
                    <a:lnTo>
                      <a:pt x="25" y="7"/>
                    </a:lnTo>
                    <a:lnTo>
                      <a:pt x="25" y="9"/>
                    </a:lnTo>
                    <a:lnTo>
                      <a:pt x="25" y="14"/>
                    </a:lnTo>
                    <a:lnTo>
                      <a:pt x="25" y="16"/>
                    </a:lnTo>
                    <a:lnTo>
                      <a:pt x="32" y="21"/>
                    </a:lnTo>
                    <a:lnTo>
                      <a:pt x="32" y="21"/>
                    </a:lnTo>
                    <a:lnTo>
                      <a:pt x="30" y="23"/>
                    </a:lnTo>
                    <a:lnTo>
                      <a:pt x="12" y="23"/>
                    </a:lnTo>
                    <a:lnTo>
                      <a:pt x="9" y="21"/>
                    </a:lnTo>
                    <a:lnTo>
                      <a:pt x="0" y="21"/>
                    </a:lnTo>
                    <a:lnTo>
                      <a:pt x="0" y="23"/>
                    </a:lnTo>
                    <a:lnTo>
                      <a:pt x="0" y="25"/>
                    </a:lnTo>
                    <a:lnTo>
                      <a:pt x="2" y="26"/>
                    </a:lnTo>
                    <a:lnTo>
                      <a:pt x="5" y="30"/>
                    </a:lnTo>
                    <a:lnTo>
                      <a:pt x="7" y="32"/>
                    </a:lnTo>
                    <a:lnTo>
                      <a:pt x="9" y="30"/>
                    </a:lnTo>
                    <a:lnTo>
                      <a:pt x="9" y="28"/>
                    </a:lnTo>
                    <a:lnTo>
                      <a:pt x="9" y="28"/>
                    </a:lnTo>
                    <a:lnTo>
                      <a:pt x="11" y="28"/>
                    </a:lnTo>
                    <a:lnTo>
                      <a:pt x="25" y="30"/>
                    </a:lnTo>
                    <a:lnTo>
                      <a:pt x="32" y="28"/>
                    </a:lnTo>
                    <a:lnTo>
                      <a:pt x="36" y="28"/>
                    </a:lnTo>
                    <a:lnTo>
                      <a:pt x="41" y="30"/>
                    </a:lnTo>
                    <a:lnTo>
                      <a:pt x="41" y="3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3" name="Freeform 3335">
                <a:extLst>
                  <a:ext uri="{FF2B5EF4-FFF2-40B4-BE49-F238E27FC236}">
                    <a16:creationId xmlns:a16="http://schemas.microsoft.com/office/drawing/2014/main" id="{89BB0BFB-1B66-F147-B49C-A41B09FA3F93}"/>
                  </a:ext>
                </a:extLst>
              </p:cNvPr>
              <p:cNvSpPr>
                <a:spLocks/>
              </p:cNvSpPr>
              <p:nvPr/>
            </p:nvSpPr>
            <p:spPr bwMode="auto">
              <a:xfrm>
                <a:off x="1516" y="2631"/>
                <a:ext cx="623" cy="653"/>
              </a:xfrm>
              <a:custGeom>
                <a:avLst/>
                <a:gdLst>
                  <a:gd name="T0" fmla="*/ 193 w 623"/>
                  <a:gd name="T1" fmla="*/ 16 h 653"/>
                  <a:gd name="T2" fmla="*/ 145 w 623"/>
                  <a:gd name="T3" fmla="*/ 18 h 653"/>
                  <a:gd name="T4" fmla="*/ 166 w 623"/>
                  <a:gd name="T5" fmla="*/ 44 h 653"/>
                  <a:gd name="T6" fmla="*/ 155 w 623"/>
                  <a:gd name="T7" fmla="*/ 53 h 653"/>
                  <a:gd name="T8" fmla="*/ 130 w 623"/>
                  <a:gd name="T9" fmla="*/ 69 h 653"/>
                  <a:gd name="T10" fmla="*/ 105 w 623"/>
                  <a:gd name="T11" fmla="*/ 55 h 653"/>
                  <a:gd name="T12" fmla="*/ 87 w 623"/>
                  <a:gd name="T13" fmla="*/ 51 h 653"/>
                  <a:gd name="T14" fmla="*/ 64 w 623"/>
                  <a:gd name="T15" fmla="*/ 66 h 653"/>
                  <a:gd name="T16" fmla="*/ 71 w 623"/>
                  <a:gd name="T17" fmla="*/ 73 h 653"/>
                  <a:gd name="T18" fmla="*/ 66 w 623"/>
                  <a:gd name="T19" fmla="*/ 125 h 653"/>
                  <a:gd name="T20" fmla="*/ 12 w 623"/>
                  <a:gd name="T21" fmla="*/ 176 h 653"/>
                  <a:gd name="T22" fmla="*/ 3 w 623"/>
                  <a:gd name="T23" fmla="*/ 214 h 653"/>
                  <a:gd name="T24" fmla="*/ 25 w 623"/>
                  <a:gd name="T25" fmla="*/ 235 h 653"/>
                  <a:gd name="T26" fmla="*/ 53 w 623"/>
                  <a:gd name="T27" fmla="*/ 257 h 653"/>
                  <a:gd name="T28" fmla="*/ 73 w 623"/>
                  <a:gd name="T29" fmla="*/ 257 h 653"/>
                  <a:gd name="T30" fmla="*/ 134 w 623"/>
                  <a:gd name="T31" fmla="*/ 260 h 653"/>
                  <a:gd name="T32" fmla="*/ 171 w 623"/>
                  <a:gd name="T33" fmla="*/ 289 h 653"/>
                  <a:gd name="T34" fmla="*/ 216 w 623"/>
                  <a:gd name="T35" fmla="*/ 318 h 653"/>
                  <a:gd name="T36" fmla="*/ 244 w 623"/>
                  <a:gd name="T37" fmla="*/ 353 h 653"/>
                  <a:gd name="T38" fmla="*/ 253 w 623"/>
                  <a:gd name="T39" fmla="*/ 403 h 653"/>
                  <a:gd name="T40" fmla="*/ 253 w 623"/>
                  <a:gd name="T41" fmla="*/ 416 h 653"/>
                  <a:gd name="T42" fmla="*/ 287 w 623"/>
                  <a:gd name="T43" fmla="*/ 446 h 653"/>
                  <a:gd name="T44" fmla="*/ 309 w 623"/>
                  <a:gd name="T45" fmla="*/ 475 h 653"/>
                  <a:gd name="T46" fmla="*/ 312 w 623"/>
                  <a:gd name="T47" fmla="*/ 535 h 653"/>
                  <a:gd name="T48" fmla="*/ 259 w 623"/>
                  <a:gd name="T49" fmla="*/ 587 h 653"/>
                  <a:gd name="T50" fmla="*/ 286 w 623"/>
                  <a:gd name="T51" fmla="*/ 601 h 653"/>
                  <a:gd name="T52" fmla="*/ 303 w 623"/>
                  <a:gd name="T53" fmla="*/ 609 h 653"/>
                  <a:gd name="T54" fmla="*/ 328 w 623"/>
                  <a:gd name="T55" fmla="*/ 632 h 653"/>
                  <a:gd name="T56" fmla="*/ 325 w 623"/>
                  <a:gd name="T57" fmla="*/ 651 h 653"/>
                  <a:gd name="T58" fmla="*/ 393 w 623"/>
                  <a:gd name="T59" fmla="*/ 560 h 653"/>
                  <a:gd name="T60" fmla="*/ 402 w 623"/>
                  <a:gd name="T61" fmla="*/ 526 h 653"/>
                  <a:gd name="T62" fmla="*/ 416 w 623"/>
                  <a:gd name="T63" fmla="*/ 491 h 653"/>
                  <a:gd name="T64" fmla="*/ 455 w 623"/>
                  <a:gd name="T65" fmla="*/ 468 h 653"/>
                  <a:gd name="T66" fmla="*/ 468 w 623"/>
                  <a:gd name="T67" fmla="*/ 457 h 653"/>
                  <a:gd name="T68" fmla="*/ 484 w 623"/>
                  <a:gd name="T69" fmla="*/ 457 h 653"/>
                  <a:gd name="T70" fmla="*/ 523 w 623"/>
                  <a:gd name="T71" fmla="*/ 428 h 653"/>
                  <a:gd name="T72" fmla="*/ 564 w 623"/>
                  <a:gd name="T73" fmla="*/ 291 h 653"/>
                  <a:gd name="T74" fmla="*/ 593 w 623"/>
                  <a:gd name="T75" fmla="*/ 164 h 653"/>
                  <a:gd name="T76" fmla="*/ 486 w 623"/>
                  <a:gd name="T77" fmla="*/ 121 h 653"/>
                  <a:gd name="T78" fmla="*/ 471 w 623"/>
                  <a:gd name="T79" fmla="*/ 118 h 653"/>
                  <a:gd name="T80" fmla="*/ 462 w 623"/>
                  <a:gd name="T81" fmla="*/ 105 h 653"/>
                  <a:gd name="T82" fmla="*/ 446 w 623"/>
                  <a:gd name="T83" fmla="*/ 100 h 653"/>
                  <a:gd name="T84" fmla="*/ 409 w 623"/>
                  <a:gd name="T85" fmla="*/ 98 h 653"/>
                  <a:gd name="T86" fmla="*/ 391 w 623"/>
                  <a:gd name="T87" fmla="*/ 121 h 653"/>
                  <a:gd name="T88" fmla="*/ 375 w 623"/>
                  <a:gd name="T89" fmla="*/ 112 h 653"/>
                  <a:gd name="T90" fmla="*/ 359 w 623"/>
                  <a:gd name="T91" fmla="*/ 112 h 653"/>
                  <a:gd name="T92" fmla="*/ 364 w 623"/>
                  <a:gd name="T93" fmla="*/ 112 h 653"/>
                  <a:gd name="T94" fmla="*/ 368 w 623"/>
                  <a:gd name="T95" fmla="*/ 101 h 653"/>
                  <a:gd name="T96" fmla="*/ 366 w 623"/>
                  <a:gd name="T97" fmla="*/ 96 h 653"/>
                  <a:gd name="T98" fmla="*/ 359 w 623"/>
                  <a:gd name="T99" fmla="*/ 89 h 653"/>
                  <a:gd name="T100" fmla="*/ 375 w 623"/>
                  <a:gd name="T101" fmla="*/ 53 h 653"/>
                  <a:gd name="T102" fmla="*/ 341 w 623"/>
                  <a:gd name="T103" fmla="*/ 41 h 653"/>
                  <a:gd name="T104" fmla="*/ 312 w 623"/>
                  <a:gd name="T105" fmla="*/ 48 h 653"/>
                  <a:gd name="T106" fmla="*/ 287 w 623"/>
                  <a:gd name="T107" fmla="*/ 51 h 653"/>
                  <a:gd name="T108" fmla="*/ 266 w 623"/>
                  <a:gd name="T109" fmla="*/ 50 h 653"/>
                  <a:gd name="T110" fmla="*/ 243 w 623"/>
                  <a:gd name="T111" fmla="*/ 62 h 653"/>
                  <a:gd name="T112" fmla="*/ 223 w 623"/>
                  <a:gd name="T113" fmla="*/ 43 h 653"/>
                  <a:gd name="T114" fmla="*/ 227 w 623"/>
                  <a:gd name="T115" fmla="*/ 16 h 653"/>
                  <a:gd name="T116" fmla="*/ 218 w 623"/>
                  <a:gd name="T117" fmla="*/ 0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653">
                    <a:moveTo>
                      <a:pt x="211" y="0"/>
                    </a:moveTo>
                    <a:lnTo>
                      <a:pt x="211" y="3"/>
                    </a:lnTo>
                    <a:lnTo>
                      <a:pt x="205" y="9"/>
                    </a:lnTo>
                    <a:lnTo>
                      <a:pt x="205" y="10"/>
                    </a:lnTo>
                    <a:lnTo>
                      <a:pt x="200" y="10"/>
                    </a:lnTo>
                    <a:lnTo>
                      <a:pt x="196" y="12"/>
                    </a:lnTo>
                    <a:lnTo>
                      <a:pt x="195" y="14"/>
                    </a:lnTo>
                    <a:lnTo>
                      <a:pt x="193" y="16"/>
                    </a:lnTo>
                    <a:lnTo>
                      <a:pt x="173" y="19"/>
                    </a:lnTo>
                    <a:lnTo>
                      <a:pt x="173" y="21"/>
                    </a:lnTo>
                    <a:lnTo>
                      <a:pt x="173" y="21"/>
                    </a:lnTo>
                    <a:lnTo>
                      <a:pt x="166" y="21"/>
                    </a:lnTo>
                    <a:lnTo>
                      <a:pt x="146" y="14"/>
                    </a:lnTo>
                    <a:lnTo>
                      <a:pt x="145" y="14"/>
                    </a:lnTo>
                    <a:lnTo>
                      <a:pt x="145" y="14"/>
                    </a:lnTo>
                    <a:lnTo>
                      <a:pt x="145" y="18"/>
                    </a:lnTo>
                    <a:lnTo>
                      <a:pt x="146" y="19"/>
                    </a:lnTo>
                    <a:lnTo>
                      <a:pt x="152" y="23"/>
                    </a:lnTo>
                    <a:lnTo>
                      <a:pt x="153" y="23"/>
                    </a:lnTo>
                    <a:lnTo>
                      <a:pt x="152" y="34"/>
                    </a:lnTo>
                    <a:lnTo>
                      <a:pt x="153" y="44"/>
                    </a:lnTo>
                    <a:lnTo>
                      <a:pt x="159" y="44"/>
                    </a:lnTo>
                    <a:lnTo>
                      <a:pt x="159" y="44"/>
                    </a:lnTo>
                    <a:lnTo>
                      <a:pt x="166" y="44"/>
                    </a:lnTo>
                    <a:lnTo>
                      <a:pt x="166" y="46"/>
                    </a:lnTo>
                    <a:lnTo>
                      <a:pt x="166" y="48"/>
                    </a:lnTo>
                    <a:lnTo>
                      <a:pt x="162" y="48"/>
                    </a:lnTo>
                    <a:lnTo>
                      <a:pt x="161" y="50"/>
                    </a:lnTo>
                    <a:lnTo>
                      <a:pt x="161" y="50"/>
                    </a:lnTo>
                    <a:lnTo>
                      <a:pt x="159" y="51"/>
                    </a:lnTo>
                    <a:lnTo>
                      <a:pt x="157" y="51"/>
                    </a:lnTo>
                    <a:lnTo>
                      <a:pt x="155" y="53"/>
                    </a:lnTo>
                    <a:lnTo>
                      <a:pt x="153" y="57"/>
                    </a:lnTo>
                    <a:lnTo>
                      <a:pt x="152" y="59"/>
                    </a:lnTo>
                    <a:lnTo>
                      <a:pt x="150" y="59"/>
                    </a:lnTo>
                    <a:lnTo>
                      <a:pt x="150" y="59"/>
                    </a:lnTo>
                    <a:lnTo>
                      <a:pt x="146" y="60"/>
                    </a:lnTo>
                    <a:lnTo>
                      <a:pt x="146" y="62"/>
                    </a:lnTo>
                    <a:lnTo>
                      <a:pt x="134" y="66"/>
                    </a:lnTo>
                    <a:lnTo>
                      <a:pt x="130" y="69"/>
                    </a:lnTo>
                    <a:lnTo>
                      <a:pt x="120" y="71"/>
                    </a:lnTo>
                    <a:lnTo>
                      <a:pt x="120" y="69"/>
                    </a:lnTo>
                    <a:lnTo>
                      <a:pt x="118" y="69"/>
                    </a:lnTo>
                    <a:lnTo>
                      <a:pt x="114" y="66"/>
                    </a:lnTo>
                    <a:lnTo>
                      <a:pt x="111" y="62"/>
                    </a:lnTo>
                    <a:lnTo>
                      <a:pt x="111" y="62"/>
                    </a:lnTo>
                    <a:lnTo>
                      <a:pt x="107" y="64"/>
                    </a:lnTo>
                    <a:lnTo>
                      <a:pt x="105" y="55"/>
                    </a:lnTo>
                    <a:lnTo>
                      <a:pt x="102" y="50"/>
                    </a:lnTo>
                    <a:lnTo>
                      <a:pt x="98" y="50"/>
                    </a:lnTo>
                    <a:lnTo>
                      <a:pt x="93" y="53"/>
                    </a:lnTo>
                    <a:lnTo>
                      <a:pt x="93" y="53"/>
                    </a:lnTo>
                    <a:lnTo>
                      <a:pt x="91" y="51"/>
                    </a:lnTo>
                    <a:lnTo>
                      <a:pt x="89" y="51"/>
                    </a:lnTo>
                    <a:lnTo>
                      <a:pt x="89" y="51"/>
                    </a:lnTo>
                    <a:lnTo>
                      <a:pt x="87" y="51"/>
                    </a:lnTo>
                    <a:lnTo>
                      <a:pt x="87" y="53"/>
                    </a:lnTo>
                    <a:lnTo>
                      <a:pt x="87" y="55"/>
                    </a:lnTo>
                    <a:lnTo>
                      <a:pt x="62" y="55"/>
                    </a:lnTo>
                    <a:lnTo>
                      <a:pt x="62" y="55"/>
                    </a:lnTo>
                    <a:lnTo>
                      <a:pt x="62" y="64"/>
                    </a:lnTo>
                    <a:lnTo>
                      <a:pt x="62" y="64"/>
                    </a:lnTo>
                    <a:lnTo>
                      <a:pt x="62" y="64"/>
                    </a:lnTo>
                    <a:lnTo>
                      <a:pt x="64" y="66"/>
                    </a:lnTo>
                    <a:lnTo>
                      <a:pt x="64" y="66"/>
                    </a:lnTo>
                    <a:lnTo>
                      <a:pt x="68" y="66"/>
                    </a:lnTo>
                    <a:lnTo>
                      <a:pt x="68" y="66"/>
                    </a:lnTo>
                    <a:lnTo>
                      <a:pt x="71" y="66"/>
                    </a:lnTo>
                    <a:lnTo>
                      <a:pt x="73" y="68"/>
                    </a:lnTo>
                    <a:lnTo>
                      <a:pt x="73" y="73"/>
                    </a:lnTo>
                    <a:lnTo>
                      <a:pt x="73" y="73"/>
                    </a:lnTo>
                    <a:lnTo>
                      <a:pt x="71" y="73"/>
                    </a:lnTo>
                    <a:lnTo>
                      <a:pt x="71" y="73"/>
                    </a:lnTo>
                    <a:lnTo>
                      <a:pt x="71" y="73"/>
                    </a:lnTo>
                    <a:lnTo>
                      <a:pt x="68" y="71"/>
                    </a:lnTo>
                    <a:lnTo>
                      <a:pt x="59" y="75"/>
                    </a:lnTo>
                    <a:lnTo>
                      <a:pt x="59" y="85"/>
                    </a:lnTo>
                    <a:lnTo>
                      <a:pt x="68" y="94"/>
                    </a:lnTo>
                    <a:lnTo>
                      <a:pt x="70" y="103"/>
                    </a:lnTo>
                    <a:lnTo>
                      <a:pt x="66" y="125"/>
                    </a:lnTo>
                    <a:lnTo>
                      <a:pt x="66" y="126"/>
                    </a:lnTo>
                    <a:lnTo>
                      <a:pt x="62" y="137"/>
                    </a:lnTo>
                    <a:lnTo>
                      <a:pt x="62" y="137"/>
                    </a:lnTo>
                    <a:lnTo>
                      <a:pt x="61" y="148"/>
                    </a:lnTo>
                    <a:lnTo>
                      <a:pt x="59" y="150"/>
                    </a:lnTo>
                    <a:lnTo>
                      <a:pt x="53" y="150"/>
                    </a:lnTo>
                    <a:lnTo>
                      <a:pt x="23" y="160"/>
                    </a:lnTo>
                    <a:lnTo>
                      <a:pt x="12" y="176"/>
                    </a:lnTo>
                    <a:lnTo>
                      <a:pt x="11" y="178"/>
                    </a:lnTo>
                    <a:lnTo>
                      <a:pt x="11" y="187"/>
                    </a:lnTo>
                    <a:lnTo>
                      <a:pt x="5" y="187"/>
                    </a:lnTo>
                    <a:lnTo>
                      <a:pt x="5" y="189"/>
                    </a:lnTo>
                    <a:lnTo>
                      <a:pt x="0" y="201"/>
                    </a:lnTo>
                    <a:lnTo>
                      <a:pt x="0" y="203"/>
                    </a:lnTo>
                    <a:lnTo>
                      <a:pt x="3" y="210"/>
                    </a:lnTo>
                    <a:lnTo>
                      <a:pt x="3" y="214"/>
                    </a:lnTo>
                    <a:lnTo>
                      <a:pt x="11" y="223"/>
                    </a:lnTo>
                    <a:lnTo>
                      <a:pt x="14" y="225"/>
                    </a:lnTo>
                    <a:lnTo>
                      <a:pt x="14" y="228"/>
                    </a:lnTo>
                    <a:lnTo>
                      <a:pt x="12" y="230"/>
                    </a:lnTo>
                    <a:lnTo>
                      <a:pt x="12" y="232"/>
                    </a:lnTo>
                    <a:lnTo>
                      <a:pt x="21" y="234"/>
                    </a:lnTo>
                    <a:lnTo>
                      <a:pt x="23" y="234"/>
                    </a:lnTo>
                    <a:lnTo>
                      <a:pt x="25" y="235"/>
                    </a:lnTo>
                    <a:lnTo>
                      <a:pt x="25" y="239"/>
                    </a:lnTo>
                    <a:lnTo>
                      <a:pt x="27" y="239"/>
                    </a:lnTo>
                    <a:lnTo>
                      <a:pt x="30" y="241"/>
                    </a:lnTo>
                    <a:lnTo>
                      <a:pt x="37" y="241"/>
                    </a:lnTo>
                    <a:lnTo>
                      <a:pt x="52" y="230"/>
                    </a:lnTo>
                    <a:lnTo>
                      <a:pt x="52" y="230"/>
                    </a:lnTo>
                    <a:lnTo>
                      <a:pt x="52" y="257"/>
                    </a:lnTo>
                    <a:lnTo>
                      <a:pt x="53" y="257"/>
                    </a:lnTo>
                    <a:lnTo>
                      <a:pt x="55" y="259"/>
                    </a:lnTo>
                    <a:lnTo>
                      <a:pt x="59" y="259"/>
                    </a:lnTo>
                    <a:lnTo>
                      <a:pt x="59" y="259"/>
                    </a:lnTo>
                    <a:lnTo>
                      <a:pt x="61" y="257"/>
                    </a:lnTo>
                    <a:lnTo>
                      <a:pt x="66" y="257"/>
                    </a:lnTo>
                    <a:lnTo>
                      <a:pt x="66" y="255"/>
                    </a:lnTo>
                    <a:lnTo>
                      <a:pt x="68" y="255"/>
                    </a:lnTo>
                    <a:lnTo>
                      <a:pt x="73" y="257"/>
                    </a:lnTo>
                    <a:lnTo>
                      <a:pt x="86" y="259"/>
                    </a:lnTo>
                    <a:lnTo>
                      <a:pt x="100" y="251"/>
                    </a:lnTo>
                    <a:lnTo>
                      <a:pt x="112" y="239"/>
                    </a:lnTo>
                    <a:lnTo>
                      <a:pt x="132" y="235"/>
                    </a:lnTo>
                    <a:lnTo>
                      <a:pt x="134" y="237"/>
                    </a:lnTo>
                    <a:lnTo>
                      <a:pt x="136" y="239"/>
                    </a:lnTo>
                    <a:lnTo>
                      <a:pt x="136" y="257"/>
                    </a:lnTo>
                    <a:lnTo>
                      <a:pt x="134" y="260"/>
                    </a:lnTo>
                    <a:lnTo>
                      <a:pt x="134" y="262"/>
                    </a:lnTo>
                    <a:lnTo>
                      <a:pt x="136" y="269"/>
                    </a:lnTo>
                    <a:lnTo>
                      <a:pt x="137" y="273"/>
                    </a:lnTo>
                    <a:lnTo>
                      <a:pt x="148" y="280"/>
                    </a:lnTo>
                    <a:lnTo>
                      <a:pt x="168" y="284"/>
                    </a:lnTo>
                    <a:lnTo>
                      <a:pt x="168" y="285"/>
                    </a:lnTo>
                    <a:lnTo>
                      <a:pt x="170" y="285"/>
                    </a:lnTo>
                    <a:lnTo>
                      <a:pt x="171" y="289"/>
                    </a:lnTo>
                    <a:lnTo>
                      <a:pt x="186" y="293"/>
                    </a:lnTo>
                    <a:lnTo>
                      <a:pt x="191" y="298"/>
                    </a:lnTo>
                    <a:lnTo>
                      <a:pt x="202" y="298"/>
                    </a:lnTo>
                    <a:lnTo>
                      <a:pt x="209" y="303"/>
                    </a:lnTo>
                    <a:lnTo>
                      <a:pt x="212" y="310"/>
                    </a:lnTo>
                    <a:lnTo>
                      <a:pt x="212" y="314"/>
                    </a:lnTo>
                    <a:lnTo>
                      <a:pt x="214" y="316"/>
                    </a:lnTo>
                    <a:lnTo>
                      <a:pt x="216" y="318"/>
                    </a:lnTo>
                    <a:lnTo>
                      <a:pt x="214" y="325"/>
                    </a:lnTo>
                    <a:lnTo>
                      <a:pt x="212" y="326"/>
                    </a:lnTo>
                    <a:lnTo>
                      <a:pt x="212" y="328"/>
                    </a:lnTo>
                    <a:lnTo>
                      <a:pt x="218" y="343"/>
                    </a:lnTo>
                    <a:lnTo>
                      <a:pt x="244" y="344"/>
                    </a:lnTo>
                    <a:lnTo>
                      <a:pt x="246" y="346"/>
                    </a:lnTo>
                    <a:lnTo>
                      <a:pt x="246" y="348"/>
                    </a:lnTo>
                    <a:lnTo>
                      <a:pt x="244" y="353"/>
                    </a:lnTo>
                    <a:lnTo>
                      <a:pt x="246" y="360"/>
                    </a:lnTo>
                    <a:lnTo>
                      <a:pt x="252" y="362"/>
                    </a:lnTo>
                    <a:lnTo>
                      <a:pt x="252" y="362"/>
                    </a:lnTo>
                    <a:lnTo>
                      <a:pt x="257" y="375"/>
                    </a:lnTo>
                    <a:lnTo>
                      <a:pt x="257" y="391"/>
                    </a:lnTo>
                    <a:lnTo>
                      <a:pt x="253" y="398"/>
                    </a:lnTo>
                    <a:lnTo>
                      <a:pt x="253" y="401"/>
                    </a:lnTo>
                    <a:lnTo>
                      <a:pt x="253" y="403"/>
                    </a:lnTo>
                    <a:lnTo>
                      <a:pt x="253" y="407"/>
                    </a:lnTo>
                    <a:lnTo>
                      <a:pt x="253" y="407"/>
                    </a:lnTo>
                    <a:lnTo>
                      <a:pt x="252" y="409"/>
                    </a:lnTo>
                    <a:lnTo>
                      <a:pt x="252" y="409"/>
                    </a:lnTo>
                    <a:lnTo>
                      <a:pt x="250" y="410"/>
                    </a:lnTo>
                    <a:lnTo>
                      <a:pt x="250" y="410"/>
                    </a:lnTo>
                    <a:lnTo>
                      <a:pt x="253" y="414"/>
                    </a:lnTo>
                    <a:lnTo>
                      <a:pt x="253" y="416"/>
                    </a:lnTo>
                    <a:lnTo>
                      <a:pt x="253" y="439"/>
                    </a:lnTo>
                    <a:lnTo>
                      <a:pt x="255" y="441"/>
                    </a:lnTo>
                    <a:lnTo>
                      <a:pt x="262" y="444"/>
                    </a:lnTo>
                    <a:lnTo>
                      <a:pt x="275" y="444"/>
                    </a:lnTo>
                    <a:lnTo>
                      <a:pt x="277" y="444"/>
                    </a:lnTo>
                    <a:lnTo>
                      <a:pt x="278" y="443"/>
                    </a:lnTo>
                    <a:lnTo>
                      <a:pt x="280" y="444"/>
                    </a:lnTo>
                    <a:lnTo>
                      <a:pt x="287" y="446"/>
                    </a:lnTo>
                    <a:lnTo>
                      <a:pt x="289" y="450"/>
                    </a:lnTo>
                    <a:lnTo>
                      <a:pt x="291" y="469"/>
                    </a:lnTo>
                    <a:lnTo>
                      <a:pt x="293" y="471"/>
                    </a:lnTo>
                    <a:lnTo>
                      <a:pt x="296" y="475"/>
                    </a:lnTo>
                    <a:lnTo>
                      <a:pt x="300" y="475"/>
                    </a:lnTo>
                    <a:lnTo>
                      <a:pt x="302" y="473"/>
                    </a:lnTo>
                    <a:lnTo>
                      <a:pt x="309" y="473"/>
                    </a:lnTo>
                    <a:lnTo>
                      <a:pt x="309" y="475"/>
                    </a:lnTo>
                    <a:lnTo>
                      <a:pt x="311" y="476"/>
                    </a:lnTo>
                    <a:lnTo>
                      <a:pt x="309" y="503"/>
                    </a:lnTo>
                    <a:lnTo>
                      <a:pt x="316" y="501"/>
                    </a:lnTo>
                    <a:lnTo>
                      <a:pt x="318" y="505"/>
                    </a:lnTo>
                    <a:lnTo>
                      <a:pt x="321" y="516"/>
                    </a:lnTo>
                    <a:lnTo>
                      <a:pt x="321" y="528"/>
                    </a:lnTo>
                    <a:lnTo>
                      <a:pt x="319" y="530"/>
                    </a:lnTo>
                    <a:lnTo>
                      <a:pt x="312" y="535"/>
                    </a:lnTo>
                    <a:lnTo>
                      <a:pt x="305" y="537"/>
                    </a:lnTo>
                    <a:lnTo>
                      <a:pt x="287" y="555"/>
                    </a:lnTo>
                    <a:lnTo>
                      <a:pt x="286" y="557"/>
                    </a:lnTo>
                    <a:lnTo>
                      <a:pt x="278" y="566"/>
                    </a:lnTo>
                    <a:lnTo>
                      <a:pt x="278" y="568"/>
                    </a:lnTo>
                    <a:lnTo>
                      <a:pt x="264" y="582"/>
                    </a:lnTo>
                    <a:lnTo>
                      <a:pt x="264" y="582"/>
                    </a:lnTo>
                    <a:lnTo>
                      <a:pt x="259" y="587"/>
                    </a:lnTo>
                    <a:lnTo>
                      <a:pt x="264" y="587"/>
                    </a:lnTo>
                    <a:lnTo>
                      <a:pt x="266" y="587"/>
                    </a:lnTo>
                    <a:lnTo>
                      <a:pt x="266" y="585"/>
                    </a:lnTo>
                    <a:lnTo>
                      <a:pt x="268" y="584"/>
                    </a:lnTo>
                    <a:lnTo>
                      <a:pt x="269" y="584"/>
                    </a:lnTo>
                    <a:lnTo>
                      <a:pt x="282" y="594"/>
                    </a:lnTo>
                    <a:lnTo>
                      <a:pt x="284" y="601"/>
                    </a:lnTo>
                    <a:lnTo>
                      <a:pt x="286" y="601"/>
                    </a:lnTo>
                    <a:lnTo>
                      <a:pt x="287" y="601"/>
                    </a:lnTo>
                    <a:lnTo>
                      <a:pt x="291" y="598"/>
                    </a:lnTo>
                    <a:lnTo>
                      <a:pt x="293" y="600"/>
                    </a:lnTo>
                    <a:lnTo>
                      <a:pt x="294" y="603"/>
                    </a:lnTo>
                    <a:lnTo>
                      <a:pt x="298" y="607"/>
                    </a:lnTo>
                    <a:lnTo>
                      <a:pt x="298" y="607"/>
                    </a:lnTo>
                    <a:lnTo>
                      <a:pt x="302" y="607"/>
                    </a:lnTo>
                    <a:lnTo>
                      <a:pt x="303" y="609"/>
                    </a:lnTo>
                    <a:lnTo>
                      <a:pt x="307" y="610"/>
                    </a:lnTo>
                    <a:lnTo>
                      <a:pt x="307" y="610"/>
                    </a:lnTo>
                    <a:lnTo>
                      <a:pt x="309" y="614"/>
                    </a:lnTo>
                    <a:lnTo>
                      <a:pt x="311" y="616"/>
                    </a:lnTo>
                    <a:lnTo>
                      <a:pt x="319" y="619"/>
                    </a:lnTo>
                    <a:lnTo>
                      <a:pt x="321" y="621"/>
                    </a:lnTo>
                    <a:lnTo>
                      <a:pt x="323" y="628"/>
                    </a:lnTo>
                    <a:lnTo>
                      <a:pt x="328" y="632"/>
                    </a:lnTo>
                    <a:lnTo>
                      <a:pt x="330" y="634"/>
                    </a:lnTo>
                    <a:lnTo>
                      <a:pt x="330" y="635"/>
                    </a:lnTo>
                    <a:lnTo>
                      <a:pt x="328" y="635"/>
                    </a:lnTo>
                    <a:lnTo>
                      <a:pt x="327" y="637"/>
                    </a:lnTo>
                    <a:lnTo>
                      <a:pt x="327" y="637"/>
                    </a:lnTo>
                    <a:lnTo>
                      <a:pt x="325" y="643"/>
                    </a:lnTo>
                    <a:lnTo>
                      <a:pt x="323" y="651"/>
                    </a:lnTo>
                    <a:lnTo>
                      <a:pt x="325" y="651"/>
                    </a:lnTo>
                    <a:lnTo>
                      <a:pt x="325" y="653"/>
                    </a:lnTo>
                    <a:lnTo>
                      <a:pt x="325" y="651"/>
                    </a:lnTo>
                    <a:lnTo>
                      <a:pt x="327" y="650"/>
                    </a:lnTo>
                    <a:lnTo>
                      <a:pt x="334" y="646"/>
                    </a:lnTo>
                    <a:lnTo>
                      <a:pt x="339" y="635"/>
                    </a:lnTo>
                    <a:lnTo>
                      <a:pt x="343" y="626"/>
                    </a:lnTo>
                    <a:lnTo>
                      <a:pt x="361" y="612"/>
                    </a:lnTo>
                    <a:lnTo>
                      <a:pt x="393" y="560"/>
                    </a:lnTo>
                    <a:lnTo>
                      <a:pt x="398" y="559"/>
                    </a:lnTo>
                    <a:lnTo>
                      <a:pt x="398" y="553"/>
                    </a:lnTo>
                    <a:lnTo>
                      <a:pt x="402" y="551"/>
                    </a:lnTo>
                    <a:lnTo>
                      <a:pt x="403" y="534"/>
                    </a:lnTo>
                    <a:lnTo>
                      <a:pt x="403" y="534"/>
                    </a:lnTo>
                    <a:lnTo>
                      <a:pt x="405" y="532"/>
                    </a:lnTo>
                    <a:lnTo>
                      <a:pt x="405" y="532"/>
                    </a:lnTo>
                    <a:lnTo>
                      <a:pt x="402" y="526"/>
                    </a:lnTo>
                    <a:lnTo>
                      <a:pt x="403" y="523"/>
                    </a:lnTo>
                    <a:lnTo>
                      <a:pt x="402" y="521"/>
                    </a:lnTo>
                    <a:lnTo>
                      <a:pt x="402" y="518"/>
                    </a:lnTo>
                    <a:lnTo>
                      <a:pt x="402" y="516"/>
                    </a:lnTo>
                    <a:lnTo>
                      <a:pt x="402" y="512"/>
                    </a:lnTo>
                    <a:lnTo>
                      <a:pt x="402" y="512"/>
                    </a:lnTo>
                    <a:lnTo>
                      <a:pt x="403" y="507"/>
                    </a:lnTo>
                    <a:lnTo>
                      <a:pt x="416" y="491"/>
                    </a:lnTo>
                    <a:lnTo>
                      <a:pt x="418" y="491"/>
                    </a:lnTo>
                    <a:lnTo>
                      <a:pt x="437" y="475"/>
                    </a:lnTo>
                    <a:lnTo>
                      <a:pt x="441" y="475"/>
                    </a:lnTo>
                    <a:lnTo>
                      <a:pt x="443" y="473"/>
                    </a:lnTo>
                    <a:lnTo>
                      <a:pt x="443" y="471"/>
                    </a:lnTo>
                    <a:lnTo>
                      <a:pt x="452" y="469"/>
                    </a:lnTo>
                    <a:lnTo>
                      <a:pt x="455" y="468"/>
                    </a:lnTo>
                    <a:lnTo>
                      <a:pt x="455" y="468"/>
                    </a:lnTo>
                    <a:lnTo>
                      <a:pt x="459" y="464"/>
                    </a:lnTo>
                    <a:lnTo>
                      <a:pt x="464" y="462"/>
                    </a:lnTo>
                    <a:lnTo>
                      <a:pt x="466" y="462"/>
                    </a:lnTo>
                    <a:lnTo>
                      <a:pt x="466" y="462"/>
                    </a:lnTo>
                    <a:lnTo>
                      <a:pt x="466" y="460"/>
                    </a:lnTo>
                    <a:lnTo>
                      <a:pt x="466" y="460"/>
                    </a:lnTo>
                    <a:lnTo>
                      <a:pt x="466" y="459"/>
                    </a:lnTo>
                    <a:lnTo>
                      <a:pt x="468" y="457"/>
                    </a:lnTo>
                    <a:lnTo>
                      <a:pt x="468" y="457"/>
                    </a:lnTo>
                    <a:lnTo>
                      <a:pt x="468" y="457"/>
                    </a:lnTo>
                    <a:lnTo>
                      <a:pt x="469" y="457"/>
                    </a:lnTo>
                    <a:lnTo>
                      <a:pt x="471" y="459"/>
                    </a:lnTo>
                    <a:lnTo>
                      <a:pt x="478" y="457"/>
                    </a:lnTo>
                    <a:lnTo>
                      <a:pt x="478" y="457"/>
                    </a:lnTo>
                    <a:lnTo>
                      <a:pt x="480" y="457"/>
                    </a:lnTo>
                    <a:lnTo>
                      <a:pt x="484" y="457"/>
                    </a:lnTo>
                    <a:lnTo>
                      <a:pt x="487" y="455"/>
                    </a:lnTo>
                    <a:lnTo>
                      <a:pt x="489" y="455"/>
                    </a:lnTo>
                    <a:lnTo>
                      <a:pt x="491" y="457"/>
                    </a:lnTo>
                    <a:lnTo>
                      <a:pt x="505" y="455"/>
                    </a:lnTo>
                    <a:lnTo>
                      <a:pt x="509" y="450"/>
                    </a:lnTo>
                    <a:lnTo>
                      <a:pt x="519" y="443"/>
                    </a:lnTo>
                    <a:lnTo>
                      <a:pt x="521" y="441"/>
                    </a:lnTo>
                    <a:lnTo>
                      <a:pt x="523" y="428"/>
                    </a:lnTo>
                    <a:lnTo>
                      <a:pt x="543" y="398"/>
                    </a:lnTo>
                    <a:lnTo>
                      <a:pt x="546" y="376"/>
                    </a:lnTo>
                    <a:lnTo>
                      <a:pt x="552" y="369"/>
                    </a:lnTo>
                    <a:lnTo>
                      <a:pt x="557" y="293"/>
                    </a:lnTo>
                    <a:lnTo>
                      <a:pt x="557" y="293"/>
                    </a:lnTo>
                    <a:lnTo>
                      <a:pt x="561" y="289"/>
                    </a:lnTo>
                    <a:lnTo>
                      <a:pt x="562" y="289"/>
                    </a:lnTo>
                    <a:lnTo>
                      <a:pt x="564" y="291"/>
                    </a:lnTo>
                    <a:lnTo>
                      <a:pt x="564" y="291"/>
                    </a:lnTo>
                    <a:lnTo>
                      <a:pt x="618" y="223"/>
                    </a:lnTo>
                    <a:lnTo>
                      <a:pt x="618" y="223"/>
                    </a:lnTo>
                    <a:lnTo>
                      <a:pt x="623" y="189"/>
                    </a:lnTo>
                    <a:lnTo>
                      <a:pt x="618" y="173"/>
                    </a:lnTo>
                    <a:lnTo>
                      <a:pt x="612" y="166"/>
                    </a:lnTo>
                    <a:lnTo>
                      <a:pt x="611" y="164"/>
                    </a:lnTo>
                    <a:lnTo>
                      <a:pt x="593" y="164"/>
                    </a:lnTo>
                    <a:lnTo>
                      <a:pt x="593" y="162"/>
                    </a:lnTo>
                    <a:lnTo>
                      <a:pt x="589" y="162"/>
                    </a:lnTo>
                    <a:lnTo>
                      <a:pt x="587" y="162"/>
                    </a:lnTo>
                    <a:lnTo>
                      <a:pt x="543" y="128"/>
                    </a:lnTo>
                    <a:lnTo>
                      <a:pt x="512" y="128"/>
                    </a:lnTo>
                    <a:lnTo>
                      <a:pt x="489" y="121"/>
                    </a:lnTo>
                    <a:lnTo>
                      <a:pt x="486" y="121"/>
                    </a:lnTo>
                    <a:lnTo>
                      <a:pt x="486" y="121"/>
                    </a:lnTo>
                    <a:lnTo>
                      <a:pt x="484" y="119"/>
                    </a:lnTo>
                    <a:lnTo>
                      <a:pt x="473" y="125"/>
                    </a:lnTo>
                    <a:lnTo>
                      <a:pt x="469" y="125"/>
                    </a:lnTo>
                    <a:lnTo>
                      <a:pt x="469" y="125"/>
                    </a:lnTo>
                    <a:lnTo>
                      <a:pt x="469" y="123"/>
                    </a:lnTo>
                    <a:lnTo>
                      <a:pt x="471" y="119"/>
                    </a:lnTo>
                    <a:lnTo>
                      <a:pt x="471" y="119"/>
                    </a:lnTo>
                    <a:lnTo>
                      <a:pt x="471" y="118"/>
                    </a:lnTo>
                    <a:lnTo>
                      <a:pt x="469" y="116"/>
                    </a:lnTo>
                    <a:lnTo>
                      <a:pt x="468" y="118"/>
                    </a:lnTo>
                    <a:lnTo>
                      <a:pt x="468" y="118"/>
                    </a:lnTo>
                    <a:lnTo>
                      <a:pt x="466" y="118"/>
                    </a:lnTo>
                    <a:lnTo>
                      <a:pt x="466" y="116"/>
                    </a:lnTo>
                    <a:lnTo>
                      <a:pt x="468" y="116"/>
                    </a:lnTo>
                    <a:lnTo>
                      <a:pt x="468" y="112"/>
                    </a:lnTo>
                    <a:lnTo>
                      <a:pt x="462" y="105"/>
                    </a:lnTo>
                    <a:lnTo>
                      <a:pt x="461" y="107"/>
                    </a:lnTo>
                    <a:lnTo>
                      <a:pt x="459" y="107"/>
                    </a:lnTo>
                    <a:lnTo>
                      <a:pt x="457" y="109"/>
                    </a:lnTo>
                    <a:lnTo>
                      <a:pt x="455" y="109"/>
                    </a:lnTo>
                    <a:lnTo>
                      <a:pt x="455" y="105"/>
                    </a:lnTo>
                    <a:lnTo>
                      <a:pt x="453" y="103"/>
                    </a:lnTo>
                    <a:lnTo>
                      <a:pt x="450" y="101"/>
                    </a:lnTo>
                    <a:lnTo>
                      <a:pt x="446" y="100"/>
                    </a:lnTo>
                    <a:lnTo>
                      <a:pt x="444" y="100"/>
                    </a:lnTo>
                    <a:lnTo>
                      <a:pt x="443" y="98"/>
                    </a:lnTo>
                    <a:lnTo>
                      <a:pt x="436" y="98"/>
                    </a:lnTo>
                    <a:lnTo>
                      <a:pt x="423" y="93"/>
                    </a:lnTo>
                    <a:lnTo>
                      <a:pt x="416" y="93"/>
                    </a:lnTo>
                    <a:lnTo>
                      <a:pt x="412" y="94"/>
                    </a:lnTo>
                    <a:lnTo>
                      <a:pt x="411" y="98"/>
                    </a:lnTo>
                    <a:lnTo>
                      <a:pt x="409" y="98"/>
                    </a:lnTo>
                    <a:lnTo>
                      <a:pt x="405" y="105"/>
                    </a:lnTo>
                    <a:lnTo>
                      <a:pt x="400" y="107"/>
                    </a:lnTo>
                    <a:lnTo>
                      <a:pt x="398" y="109"/>
                    </a:lnTo>
                    <a:lnTo>
                      <a:pt x="394" y="118"/>
                    </a:lnTo>
                    <a:lnTo>
                      <a:pt x="394" y="118"/>
                    </a:lnTo>
                    <a:lnTo>
                      <a:pt x="394" y="118"/>
                    </a:lnTo>
                    <a:lnTo>
                      <a:pt x="393" y="121"/>
                    </a:lnTo>
                    <a:lnTo>
                      <a:pt x="391" y="121"/>
                    </a:lnTo>
                    <a:lnTo>
                      <a:pt x="391" y="121"/>
                    </a:lnTo>
                    <a:lnTo>
                      <a:pt x="391" y="116"/>
                    </a:lnTo>
                    <a:lnTo>
                      <a:pt x="393" y="112"/>
                    </a:lnTo>
                    <a:lnTo>
                      <a:pt x="391" y="112"/>
                    </a:lnTo>
                    <a:lnTo>
                      <a:pt x="389" y="112"/>
                    </a:lnTo>
                    <a:lnTo>
                      <a:pt x="387" y="112"/>
                    </a:lnTo>
                    <a:lnTo>
                      <a:pt x="375" y="112"/>
                    </a:lnTo>
                    <a:lnTo>
                      <a:pt x="375" y="112"/>
                    </a:lnTo>
                    <a:lnTo>
                      <a:pt x="373" y="112"/>
                    </a:lnTo>
                    <a:lnTo>
                      <a:pt x="373" y="112"/>
                    </a:lnTo>
                    <a:lnTo>
                      <a:pt x="369" y="112"/>
                    </a:lnTo>
                    <a:lnTo>
                      <a:pt x="366" y="114"/>
                    </a:lnTo>
                    <a:lnTo>
                      <a:pt x="364" y="114"/>
                    </a:lnTo>
                    <a:lnTo>
                      <a:pt x="361" y="112"/>
                    </a:lnTo>
                    <a:lnTo>
                      <a:pt x="359" y="112"/>
                    </a:lnTo>
                    <a:lnTo>
                      <a:pt x="359" y="112"/>
                    </a:lnTo>
                    <a:lnTo>
                      <a:pt x="359" y="116"/>
                    </a:lnTo>
                    <a:lnTo>
                      <a:pt x="357" y="116"/>
                    </a:lnTo>
                    <a:lnTo>
                      <a:pt x="357" y="116"/>
                    </a:lnTo>
                    <a:lnTo>
                      <a:pt x="357" y="112"/>
                    </a:lnTo>
                    <a:lnTo>
                      <a:pt x="357" y="112"/>
                    </a:lnTo>
                    <a:lnTo>
                      <a:pt x="359" y="110"/>
                    </a:lnTo>
                    <a:lnTo>
                      <a:pt x="361" y="110"/>
                    </a:lnTo>
                    <a:lnTo>
                      <a:pt x="364" y="112"/>
                    </a:lnTo>
                    <a:lnTo>
                      <a:pt x="368" y="112"/>
                    </a:lnTo>
                    <a:lnTo>
                      <a:pt x="369" y="110"/>
                    </a:lnTo>
                    <a:lnTo>
                      <a:pt x="371" y="110"/>
                    </a:lnTo>
                    <a:lnTo>
                      <a:pt x="371" y="109"/>
                    </a:lnTo>
                    <a:lnTo>
                      <a:pt x="371" y="103"/>
                    </a:lnTo>
                    <a:lnTo>
                      <a:pt x="371" y="101"/>
                    </a:lnTo>
                    <a:lnTo>
                      <a:pt x="369" y="101"/>
                    </a:lnTo>
                    <a:lnTo>
                      <a:pt x="368" y="101"/>
                    </a:lnTo>
                    <a:lnTo>
                      <a:pt x="366" y="100"/>
                    </a:lnTo>
                    <a:lnTo>
                      <a:pt x="366" y="100"/>
                    </a:lnTo>
                    <a:lnTo>
                      <a:pt x="366" y="98"/>
                    </a:lnTo>
                    <a:lnTo>
                      <a:pt x="368" y="98"/>
                    </a:lnTo>
                    <a:lnTo>
                      <a:pt x="369" y="96"/>
                    </a:lnTo>
                    <a:lnTo>
                      <a:pt x="369" y="96"/>
                    </a:lnTo>
                    <a:lnTo>
                      <a:pt x="368" y="96"/>
                    </a:lnTo>
                    <a:lnTo>
                      <a:pt x="366" y="96"/>
                    </a:lnTo>
                    <a:lnTo>
                      <a:pt x="366" y="96"/>
                    </a:lnTo>
                    <a:lnTo>
                      <a:pt x="364" y="98"/>
                    </a:lnTo>
                    <a:lnTo>
                      <a:pt x="362" y="100"/>
                    </a:lnTo>
                    <a:lnTo>
                      <a:pt x="361" y="101"/>
                    </a:lnTo>
                    <a:lnTo>
                      <a:pt x="359" y="100"/>
                    </a:lnTo>
                    <a:lnTo>
                      <a:pt x="361" y="94"/>
                    </a:lnTo>
                    <a:lnTo>
                      <a:pt x="359" y="91"/>
                    </a:lnTo>
                    <a:lnTo>
                      <a:pt x="359" y="89"/>
                    </a:lnTo>
                    <a:lnTo>
                      <a:pt x="377" y="69"/>
                    </a:lnTo>
                    <a:lnTo>
                      <a:pt x="378" y="69"/>
                    </a:lnTo>
                    <a:lnTo>
                      <a:pt x="380" y="68"/>
                    </a:lnTo>
                    <a:lnTo>
                      <a:pt x="382" y="57"/>
                    </a:lnTo>
                    <a:lnTo>
                      <a:pt x="382" y="57"/>
                    </a:lnTo>
                    <a:lnTo>
                      <a:pt x="382" y="55"/>
                    </a:lnTo>
                    <a:lnTo>
                      <a:pt x="378" y="55"/>
                    </a:lnTo>
                    <a:lnTo>
                      <a:pt x="375" y="53"/>
                    </a:lnTo>
                    <a:lnTo>
                      <a:pt x="364" y="23"/>
                    </a:lnTo>
                    <a:lnTo>
                      <a:pt x="361" y="16"/>
                    </a:lnTo>
                    <a:lnTo>
                      <a:pt x="359" y="14"/>
                    </a:lnTo>
                    <a:lnTo>
                      <a:pt x="359" y="14"/>
                    </a:lnTo>
                    <a:lnTo>
                      <a:pt x="357" y="18"/>
                    </a:lnTo>
                    <a:lnTo>
                      <a:pt x="355" y="18"/>
                    </a:lnTo>
                    <a:lnTo>
                      <a:pt x="344" y="34"/>
                    </a:lnTo>
                    <a:lnTo>
                      <a:pt x="341" y="41"/>
                    </a:lnTo>
                    <a:lnTo>
                      <a:pt x="332" y="48"/>
                    </a:lnTo>
                    <a:lnTo>
                      <a:pt x="330" y="50"/>
                    </a:lnTo>
                    <a:lnTo>
                      <a:pt x="328" y="50"/>
                    </a:lnTo>
                    <a:lnTo>
                      <a:pt x="327" y="48"/>
                    </a:lnTo>
                    <a:lnTo>
                      <a:pt x="323" y="48"/>
                    </a:lnTo>
                    <a:lnTo>
                      <a:pt x="318" y="51"/>
                    </a:lnTo>
                    <a:lnTo>
                      <a:pt x="316" y="50"/>
                    </a:lnTo>
                    <a:lnTo>
                      <a:pt x="312" y="48"/>
                    </a:lnTo>
                    <a:lnTo>
                      <a:pt x="311" y="46"/>
                    </a:lnTo>
                    <a:lnTo>
                      <a:pt x="302" y="43"/>
                    </a:lnTo>
                    <a:lnTo>
                      <a:pt x="294" y="44"/>
                    </a:lnTo>
                    <a:lnTo>
                      <a:pt x="294" y="44"/>
                    </a:lnTo>
                    <a:lnTo>
                      <a:pt x="291" y="43"/>
                    </a:lnTo>
                    <a:lnTo>
                      <a:pt x="289" y="43"/>
                    </a:lnTo>
                    <a:lnTo>
                      <a:pt x="287" y="44"/>
                    </a:lnTo>
                    <a:lnTo>
                      <a:pt x="287" y="51"/>
                    </a:lnTo>
                    <a:lnTo>
                      <a:pt x="286" y="51"/>
                    </a:lnTo>
                    <a:lnTo>
                      <a:pt x="282" y="51"/>
                    </a:lnTo>
                    <a:lnTo>
                      <a:pt x="278" y="51"/>
                    </a:lnTo>
                    <a:lnTo>
                      <a:pt x="269" y="51"/>
                    </a:lnTo>
                    <a:lnTo>
                      <a:pt x="269" y="51"/>
                    </a:lnTo>
                    <a:lnTo>
                      <a:pt x="268" y="51"/>
                    </a:lnTo>
                    <a:lnTo>
                      <a:pt x="268" y="50"/>
                    </a:lnTo>
                    <a:lnTo>
                      <a:pt x="266" y="50"/>
                    </a:lnTo>
                    <a:lnTo>
                      <a:pt x="262" y="51"/>
                    </a:lnTo>
                    <a:lnTo>
                      <a:pt x="261" y="55"/>
                    </a:lnTo>
                    <a:lnTo>
                      <a:pt x="255" y="55"/>
                    </a:lnTo>
                    <a:lnTo>
                      <a:pt x="252" y="57"/>
                    </a:lnTo>
                    <a:lnTo>
                      <a:pt x="248" y="57"/>
                    </a:lnTo>
                    <a:lnTo>
                      <a:pt x="246" y="59"/>
                    </a:lnTo>
                    <a:lnTo>
                      <a:pt x="244" y="60"/>
                    </a:lnTo>
                    <a:lnTo>
                      <a:pt x="243" y="62"/>
                    </a:lnTo>
                    <a:lnTo>
                      <a:pt x="239" y="62"/>
                    </a:lnTo>
                    <a:lnTo>
                      <a:pt x="232" y="59"/>
                    </a:lnTo>
                    <a:lnTo>
                      <a:pt x="228" y="55"/>
                    </a:lnTo>
                    <a:lnTo>
                      <a:pt x="228" y="55"/>
                    </a:lnTo>
                    <a:lnTo>
                      <a:pt x="227" y="53"/>
                    </a:lnTo>
                    <a:lnTo>
                      <a:pt x="227" y="51"/>
                    </a:lnTo>
                    <a:lnTo>
                      <a:pt x="227" y="46"/>
                    </a:lnTo>
                    <a:lnTo>
                      <a:pt x="223" y="43"/>
                    </a:lnTo>
                    <a:lnTo>
                      <a:pt x="223" y="43"/>
                    </a:lnTo>
                    <a:lnTo>
                      <a:pt x="223" y="34"/>
                    </a:lnTo>
                    <a:lnTo>
                      <a:pt x="225" y="26"/>
                    </a:lnTo>
                    <a:lnTo>
                      <a:pt x="225" y="25"/>
                    </a:lnTo>
                    <a:lnTo>
                      <a:pt x="228" y="21"/>
                    </a:lnTo>
                    <a:lnTo>
                      <a:pt x="228" y="19"/>
                    </a:lnTo>
                    <a:lnTo>
                      <a:pt x="228" y="18"/>
                    </a:lnTo>
                    <a:lnTo>
                      <a:pt x="227" y="16"/>
                    </a:lnTo>
                    <a:lnTo>
                      <a:pt x="227" y="10"/>
                    </a:lnTo>
                    <a:lnTo>
                      <a:pt x="223" y="10"/>
                    </a:lnTo>
                    <a:lnTo>
                      <a:pt x="223" y="10"/>
                    </a:lnTo>
                    <a:lnTo>
                      <a:pt x="219" y="9"/>
                    </a:lnTo>
                    <a:lnTo>
                      <a:pt x="221" y="3"/>
                    </a:lnTo>
                    <a:lnTo>
                      <a:pt x="221" y="1"/>
                    </a:lnTo>
                    <a:lnTo>
                      <a:pt x="219" y="0"/>
                    </a:lnTo>
                    <a:lnTo>
                      <a:pt x="218" y="0"/>
                    </a:lnTo>
                    <a:lnTo>
                      <a:pt x="214" y="0"/>
                    </a:lnTo>
                    <a:lnTo>
                      <a:pt x="21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4" name="Freeform 3337">
                <a:extLst>
                  <a:ext uri="{FF2B5EF4-FFF2-40B4-BE49-F238E27FC236}">
                    <a16:creationId xmlns:a16="http://schemas.microsoft.com/office/drawing/2014/main" id="{E4004263-258A-AA41-A55B-1F39A33DA5BC}"/>
                  </a:ext>
                </a:extLst>
              </p:cNvPr>
              <p:cNvSpPr>
                <a:spLocks/>
              </p:cNvSpPr>
              <p:nvPr/>
            </p:nvSpPr>
            <p:spPr bwMode="auto">
              <a:xfrm>
                <a:off x="1621" y="2413"/>
                <a:ext cx="23" cy="9"/>
              </a:xfrm>
              <a:custGeom>
                <a:avLst/>
                <a:gdLst>
                  <a:gd name="T0" fmla="*/ 22 w 23"/>
                  <a:gd name="T1" fmla="*/ 2 h 9"/>
                  <a:gd name="T2" fmla="*/ 23 w 23"/>
                  <a:gd name="T3" fmla="*/ 3 h 9"/>
                  <a:gd name="T4" fmla="*/ 23 w 23"/>
                  <a:gd name="T5" fmla="*/ 5 h 9"/>
                  <a:gd name="T6" fmla="*/ 20 w 23"/>
                  <a:gd name="T7" fmla="*/ 9 h 9"/>
                  <a:gd name="T8" fmla="*/ 2 w 23"/>
                  <a:gd name="T9" fmla="*/ 9 h 9"/>
                  <a:gd name="T10" fmla="*/ 2 w 23"/>
                  <a:gd name="T11" fmla="*/ 9 h 9"/>
                  <a:gd name="T12" fmla="*/ 0 w 23"/>
                  <a:gd name="T13" fmla="*/ 7 h 9"/>
                  <a:gd name="T14" fmla="*/ 0 w 23"/>
                  <a:gd name="T15" fmla="*/ 3 h 9"/>
                  <a:gd name="T16" fmla="*/ 0 w 23"/>
                  <a:gd name="T17" fmla="*/ 2 h 9"/>
                  <a:gd name="T18" fmla="*/ 0 w 23"/>
                  <a:gd name="T19" fmla="*/ 0 h 9"/>
                  <a:gd name="T20" fmla="*/ 20 w 23"/>
                  <a:gd name="T21" fmla="*/ 0 h 9"/>
                  <a:gd name="T22" fmla="*/ 22 w 23"/>
                  <a:gd name="T23" fmla="*/ 2 h 9"/>
                  <a:gd name="T24" fmla="*/ 22 w 23"/>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9">
                    <a:moveTo>
                      <a:pt x="22" y="2"/>
                    </a:moveTo>
                    <a:lnTo>
                      <a:pt x="23" y="3"/>
                    </a:lnTo>
                    <a:lnTo>
                      <a:pt x="23" y="5"/>
                    </a:lnTo>
                    <a:lnTo>
                      <a:pt x="20" y="9"/>
                    </a:lnTo>
                    <a:lnTo>
                      <a:pt x="2" y="9"/>
                    </a:lnTo>
                    <a:lnTo>
                      <a:pt x="2" y="9"/>
                    </a:lnTo>
                    <a:lnTo>
                      <a:pt x="0" y="7"/>
                    </a:lnTo>
                    <a:lnTo>
                      <a:pt x="0" y="3"/>
                    </a:lnTo>
                    <a:lnTo>
                      <a:pt x="0" y="2"/>
                    </a:lnTo>
                    <a:lnTo>
                      <a:pt x="0" y="0"/>
                    </a:lnTo>
                    <a:lnTo>
                      <a:pt x="20" y="0"/>
                    </a:lnTo>
                    <a:lnTo>
                      <a:pt x="22" y="2"/>
                    </a:lnTo>
                    <a:lnTo>
                      <a:pt x="2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5" name="Freeform 3338">
                <a:extLst>
                  <a:ext uri="{FF2B5EF4-FFF2-40B4-BE49-F238E27FC236}">
                    <a16:creationId xmlns:a16="http://schemas.microsoft.com/office/drawing/2014/main" id="{A698DD4D-D773-5E43-993E-EF41F867E735}"/>
                  </a:ext>
                </a:extLst>
              </p:cNvPr>
              <p:cNvSpPr>
                <a:spLocks/>
              </p:cNvSpPr>
              <p:nvPr/>
            </p:nvSpPr>
            <p:spPr bwMode="auto">
              <a:xfrm>
                <a:off x="1621" y="2413"/>
                <a:ext cx="23" cy="9"/>
              </a:xfrm>
              <a:custGeom>
                <a:avLst/>
                <a:gdLst>
                  <a:gd name="T0" fmla="*/ 22 w 23"/>
                  <a:gd name="T1" fmla="*/ 2 h 9"/>
                  <a:gd name="T2" fmla="*/ 23 w 23"/>
                  <a:gd name="T3" fmla="*/ 3 h 9"/>
                  <a:gd name="T4" fmla="*/ 23 w 23"/>
                  <a:gd name="T5" fmla="*/ 5 h 9"/>
                  <a:gd name="T6" fmla="*/ 20 w 23"/>
                  <a:gd name="T7" fmla="*/ 9 h 9"/>
                  <a:gd name="T8" fmla="*/ 2 w 23"/>
                  <a:gd name="T9" fmla="*/ 9 h 9"/>
                  <a:gd name="T10" fmla="*/ 2 w 23"/>
                  <a:gd name="T11" fmla="*/ 9 h 9"/>
                  <a:gd name="T12" fmla="*/ 0 w 23"/>
                  <a:gd name="T13" fmla="*/ 7 h 9"/>
                  <a:gd name="T14" fmla="*/ 0 w 23"/>
                  <a:gd name="T15" fmla="*/ 3 h 9"/>
                  <a:gd name="T16" fmla="*/ 0 w 23"/>
                  <a:gd name="T17" fmla="*/ 2 h 9"/>
                  <a:gd name="T18" fmla="*/ 0 w 23"/>
                  <a:gd name="T19" fmla="*/ 0 h 9"/>
                  <a:gd name="T20" fmla="*/ 20 w 23"/>
                  <a:gd name="T21" fmla="*/ 0 h 9"/>
                  <a:gd name="T22" fmla="*/ 22 w 23"/>
                  <a:gd name="T23" fmla="*/ 2 h 9"/>
                  <a:gd name="T24" fmla="*/ 22 w 23"/>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9">
                    <a:moveTo>
                      <a:pt x="22" y="2"/>
                    </a:moveTo>
                    <a:lnTo>
                      <a:pt x="23" y="3"/>
                    </a:lnTo>
                    <a:lnTo>
                      <a:pt x="23" y="5"/>
                    </a:lnTo>
                    <a:lnTo>
                      <a:pt x="20" y="9"/>
                    </a:lnTo>
                    <a:lnTo>
                      <a:pt x="2" y="9"/>
                    </a:lnTo>
                    <a:lnTo>
                      <a:pt x="2" y="9"/>
                    </a:lnTo>
                    <a:lnTo>
                      <a:pt x="0" y="7"/>
                    </a:lnTo>
                    <a:lnTo>
                      <a:pt x="0" y="3"/>
                    </a:lnTo>
                    <a:lnTo>
                      <a:pt x="0" y="2"/>
                    </a:lnTo>
                    <a:lnTo>
                      <a:pt x="0" y="0"/>
                    </a:lnTo>
                    <a:lnTo>
                      <a:pt x="20" y="0"/>
                    </a:lnTo>
                    <a:lnTo>
                      <a:pt x="22" y="2"/>
                    </a:lnTo>
                    <a:lnTo>
                      <a:pt x="2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6" name="Freeform 3339">
                <a:extLst>
                  <a:ext uri="{FF2B5EF4-FFF2-40B4-BE49-F238E27FC236}">
                    <a16:creationId xmlns:a16="http://schemas.microsoft.com/office/drawing/2014/main" id="{4599A478-F0BD-B346-83F9-907D244087CD}"/>
                  </a:ext>
                </a:extLst>
              </p:cNvPr>
              <p:cNvSpPr>
                <a:spLocks/>
              </p:cNvSpPr>
              <p:nvPr/>
            </p:nvSpPr>
            <p:spPr bwMode="auto">
              <a:xfrm>
                <a:off x="1719" y="2499"/>
                <a:ext cx="2" cy="5"/>
              </a:xfrm>
              <a:custGeom>
                <a:avLst/>
                <a:gdLst>
                  <a:gd name="T0" fmla="*/ 2 w 2"/>
                  <a:gd name="T1" fmla="*/ 1 h 5"/>
                  <a:gd name="T2" fmla="*/ 0 w 2"/>
                  <a:gd name="T3" fmla="*/ 1 h 5"/>
                  <a:gd name="T4" fmla="*/ 0 w 2"/>
                  <a:gd name="T5" fmla="*/ 5 h 5"/>
                  <a:gd name="T6" fmla="*/ 2 w 2"/>
                  <a:gd name="T7" fmla="*/ 3 h 5"/>
                  <a:gd name="T8" fmla="*/ 0 w 2"/>
                  <a:gd name="T9" fmla="*/ 0 h 5"/>
                  <a:gd name="T10" fmla="*/ 2 w 2"/>
                  <a:gd name="T11" fmla="*/ 1 h 5"/>
                </a:gdLst>
                <a:ahLst/>
                <a:cxnLst>
                  <a:cxn ang="0">
                    <a:pos x="T0" y="T1"/>
                  </a:cxn>
                  <a:cxn ang="0">
                    <a:pos x="T2" y="T3"/>
                  </a:cxn>
                  <a:cxn ang="0">
                    <a:pos x="T4" y="T5"/>
                  </a:cxn>
                  <a:cxn ang="0">
                    <a:pos x="T6" y="T7"/>
                  </a:cxn>
                  <a:cxn ang="0">
                    <a:pos x="T8" y="T9"/>
                  </a:cxn>
                  <a:cxn ang="0">
                    <a:pos x="T10" y="T11"/>
                  </a:cxn>
                </a:cxnLst>
                <a:rect l="0" t="0" r="r" b="b"/>
                <a:pathLst>
                  <a:path w="2" h="5">
                    <a:moveTo>
                      <a:pt x="2" y="1"/>
                    </a:moveTo>
                    <a:lnTo>
                      <a:pt x="0" y="1"/>
                    </a:lnTo>
                    <a:lnTo>
                      <a:pt x="0" y="5"/>
                    </a:lnTo>
                    <a:lnTo>
                      <a:pt x="2" y="3"/>
                    </a:lnTo>
                    <a:lnTo>
                      <a:pt x="0" y="0"/>
                    </a:lnTo>
                    <a:lnTo>
                      <a:pt x="2"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7" name="Freeform 3340">
                <a:extLst>
                  <a:ext uri="{FF2B5EF4-FFF2-40B4-BE49-F238E27FC236}">
                    <a16:creationId xmlns:a16="http://schemas.microsoft.com/office/drawing/2014/main" id="{F87F7337-A6BC-2D4B-A3FF-B5F7345E30AC}"/>
                  </a:ext>
                </a:extLst>
              </p:cNvPr>
              <p:cNvSpPr>
                <a:spLocks/>
              </p:cNvSpPr>
              <p:nvPr/>
            </p:nvSpPr>
            <p:spPr bwMode="auto">
              <a:xfrm>
                <a:off x="1719" y="2499"/>
                <a:ext cx="2" cy="5"/>
              </a:xfrm>
              <a:custGeom>
                <a:avLst/>
                <a:gdLst>
                  <a:gd name="T0" fmla="*/ 2 w 2"/>
                  <a:gd name="T1" fmla="*/ 1 h 5"/>
                  <a:gd name="T2" fmla="*/ 0 w 2"/>
                  <a:gd name="T3" fmla="*/ 1 h 5"/>
                  <a:gd name="T4" fmla="*/ 0 w 2"/>
                  <a:gd name="T5" fmla="*/ 5 h 5"/>
                  <a:gd name="T6" fmla="*/ 2 w 2"/>
                  <a:gd name="T7" fmla="*/ 3 h 5"/>
                  <a:gd name="T8" fmla="*/ 0 w 2"/>
                  <a:gd name="T9" fmla="*/ 0 h 5"/>
                </a:gdLst>
                <a:ahLst/>
                <a:cxnLst>
                  <a:cxn ang="0">
                    <a:pos x="T0" y="T1"/>
                  </a:cxn>
                  <a:cxn ang="0">
                    <a:pos x="T2" y="T3"/>
                  </a:cxn>
                  <a:cxn ang="0">
                    <a:pos x="T4" y="T5"/>
                  </a:cxn>
                  <a:cxn ang="0">
                    <a:pos x="T6" y="T7"/>
                  </a:cxn>
                  <a:cxn ang="0">
                    <a:pos x="T8" y="T9"/>
                  </a:cxn>
                </a:cxnLst>
                <a:rect l="0" t="0" r="r" b="b"/>
                <a:pathLst>
                  <a:path w="2" h="5">
                    <a:moveTo>
                      <a:pt x="2" y="1"/>
                    </a:moveTo>
                    <a:lnTo>
                      <a:pt x="0" y="1"/>
                    </a:lnTo>
                    <a:lnTo>
                      <a:pt x="0" y="5"/>
                    </a:lnTo>
                    <a:lnTo>
                      <a:pt x="2" y="3"/>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8" name="Freeform 3341">
                <a:extLst>
                  <a:ext uri="{FF2B5EF4-FFF2-40B4-BE49-F238E27FC236}">
                    <a16:creationId xmlns:a16="http://schemas.microsoft.com/office/drawing/2014/main" id="{73929220-0223-C54B-8E98-C3160D2A53C5}"/>
                  </a:ext>
                </a:extLst>
              </p:cNvPr>
              <p:cNvSpPr>
                <a:spLocks/>
              </p:cNvSpPr>
              <p:nvPr/>
            </p:nvSpPr>
            <p:spPr bwMode="auto">
              <a:xfrm>
                <a:off x="1707" y="2447"/>
                <a:ext cx="9" cy="9"/>
              </a:xfrm>
              <a:custGeom>
                <a:avLst/>
                <a:gdLst>
                  <a:gd name="T0" fmla="*/ 7 w 9"/>
                  <a:gd name="T1" fmla="*/ 0 h 9"/>
                  <a:gd name="T2" fmla="*/ 5 w 9"/>
                  <a:gd name="T3" fmla="*/ 0 h 9"/>
                  <a:gd name="T4" fmla="*/ 5 w 9"/>
                  <a:gd name="T5" fmla="*/ 2 h 9"/>
                  <a:gd name="T6" fmla="*/ 2 w 9"/>
                  <a:gd name="T7" fmla="*/ 2 h 9"/>
                  <a:gd name="T8" fmla="*/ 0 w 9"/>
                  <a:gd name="T9" fmla="*/ 5 h 9"/>
                  <a:gd name="T10" fmla="*/ 2 w 9"/>
                  <a:gd name="T11" fmla="*/ 9 h 9"/>
                  <a:gd name="T12" fmla="*/ 4 w 9"/>
                  <a:gd name="T13" fmla="*/ 9 h 9"/>
                  <a:gd name="T14" fmla="*/ 4 w 9"/>
                  <a:gd name="T15" fmla="*/ 5 h 9"/>
                  <a:gd name="T16" fmla="*/ 5 w 9"/>
                  <a:gd name="T17" fmla="*/ 5 h 9"/>
                  <a:gd name="T18" fmla="*/ 7 w 9"/>
                  <a:gd name="T19" fmla="*/ 5 h 9"/>
                  <a:gd name="T20" fmla="*/ 9 w 9"/>
                  <a:gd name="T21" fmla="*/ 3 h 9"/>
                  <a:gd name="T22" fmla="*/ 9 w 9"/>
                  <a:gd name="T23" fmla="*/ 2 h 9"/>
                  <a:gd name="T24" fmla="*/ 7 w 9"/>
                  <a:gd name="T25" fmla="*/ 2 h 9"/>
                  <a:gd name="T26" fmla="*/ 7 w 9"/>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7" y="0"/>
                    </a:moveTo>
                    <a:lnTo>
                      <a:pt x="5" y="0"/>
                    </a:lnTo>
                    <a:lnTo>
                      <a:pt x="5" y="2"/>
                    </a:lnTo>
                    <a:lnTo>
                      <a:pt x="2" y="2"/>
                    </a:lnTo>
                    <a:lnTo>
                      <a:pt x="0" y="5"/>
                    </a:lnTo>
                    <a:lnTo>
                      <a:pt x="2" y="9"/>
                    </a:lnTo>
                    <a:lnTo>
                      <a:pt x="4" y="9"/>
                    </a:lnTo>
                    <a:lnTo>
                      <a:pt x="4" y="5"/>
                    </a:lnTo>
                    <a:lnTo>
                      <a:pt x="5" y="5"/>
                    </a:lnTo>
                    <a:lnTo>
                      <a:pt x="7" y="5"/>
                    </a:lnTo>
                    <a:lnTo>
                      <a:pt x="9" y="3"/>
                    </a:lnTo>
                    <a:lnTo>
                      <a:pt x="9" y="2"/>
                    </a:lnTo>
                    <a:lnTo>
                      <a:pt x="7" y="2"/>
                    </a:lnTo>
                    <a:lnTo>
                      <a:pt x="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99" name="Freeform 3342">
                <a:extLst>
                  <a:ext uri="{FF2B5EF4-FFF2-40B4-BE49-F238E27FC236}">
                    <a16:creationId xmlns:a16="http://schemas.microsoft.com/office/drawing/2014/main" id="{8092FC18-D239-8F4B-BFB6-01509D256F02}"/>
                  </a:ext>
                </a:extLst>
              </p:cNvPr>
              <p:cNvSpPr>
                <a:spLocks/>
              </p:cNvSpPr>
              <p:nvPr/>
            </p:nvSpPr>
            <p:spPr bwMode="auto">
              <a:xfrm>
                <a:off x="1707" y="2447"/>
                <a:ext cx="9" cy="9"/>
              </a:xfrm>
              <a:custGeom>
                <a:avLst/>
                <a:gdLst>
                  <a:gd name="T0" fmla="*/ 7 w 9"/>
                  <a:gd name="T1" fmla="*/ 0 h 9"/>
                  <a:gd name="T2" fmla="*/ 5 w 9"/>
                  <a:gd name="T3" fmla="*/ 0 h 9"/>
                  <a:gd name="T4" fmla="*/ 5 w 9"/>
                  <a:gd name="T5" fmla="*/ 2 h 9"/>
                  <a:gd name="T6" fmla="*/ 2 w 9"/>
                  <a:gd name="T7" fmla="*/ 2 h 9"/>
                  <a:gd name="T8" fmla="*/ 0 w 9"/>
                  <a:gd name="T9" fmla="*/ 5 h 9"/>
                  <a:gd name="T10" fmla="*/ 2 w 9"/>
                  <a:gd name="T11" fmla="*/ 9 h 9"/>
                  <a:gd name="T12" fmla="*/ 4 w 9"/>
                  <a:gd name="T13" fmla="*/ 9 h 9"/>
                  <a:gd name="T14" fmla="*/ 4 w 9"/>
                  <a:gd name="T15" fmla="*/ 5 h 9"/>
                  <a:gd name="T16" fmla="*/ 5 w 9"/>
                  <a:gd name="T17" fmla="*/ 5 h 9"/>
                  <a:gd name="T18" fmla="*/ 7 w 9"/>
                  <a:gd name="T19" fmla="*/ 5 h 9"/>
                  <a:gd name="T20" fmla="*/ 9 w 9"/>
                  <a:gd name="T21" fmla="*/ 3 h 9"/>
                  <a:gd name="T22" fmla="*/ 9 w 9"/>
                  <a:gd name="T23" fmla="*/ 2 h 9"/>
                  <a:gd name="T24" fmla="*/ 7 w 9"/>
                  <a:gd name="T25" fmla="*/ 2 h 9"/>
                  <a:gd name="T26" fmla="*/ 7 w 9"/>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7" y="0"/>
                    </a:moveTo>
                    <a:lnTo>
                      <a:pt x="5" y="0"/>
                    </a:lnTo>
                    <a:lnTo>
                      <a:pt x="5" y="2"/>
                    </a:lnTo>
                    <a:lnTo>
                      <a:pt x="2" y="2"/>
                    </a:lnTo>
                    <a:lnTo>
                      <a:pt x="0" y="5"/>
                    </a:lnTo>
                    <a:lnTo>
                      <a:pt x="2" y="9"/>
                    </a:lnTo>
                    <a:lnTo>
                      <a:pt x="4" y="9"/>
                    </a:lnTo>
                    <a:lnTo>
                      <a:pt x="4" y="5"/>
                    </a:lnTo>
                    <a:lnTo>
                      <a:pt x="5" y="5"/>
                    </a:lnTo>
                    <a:lnTo>
                      <a:pt x="7" y="5"/>
                    </a:lnTo>
                    <a:lnTo>
                      <a:pt x="9" y="3"/>
                    </a:lnTo>
                    <a:lnTo>
                      <a:pt x="9" y="2"/>
                    </a:lnTo>
                    <a:lnTo>
                      <a:pt x="7" y="2"/>
                    </a:lnTo>
                    <a:lnTo>
                      <a:pt x="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00" name="Freeform 3343">
                <a:extLst>
                  <a:ext uri="{FF2B5EF4-FFF2-40B4-BE49-F238E27FC236}">
                    <a16:creationId xmlns:a16="http://schemas.microsoft.com/office/drawing/2014/main" id="{9819640F-8391-324F-9B68-96026F1943AC}"/>
                  </a:ext>
                </a:extLst>
              </p:cNvPr>
              <p:cNvSpPr>
                <a:spLocks/>
              </p:cNvSpPr>
              <p:nvPr/>
            </p:nvSpPr>
            <p:spPr bwMode="auto">
              <a:xfrm>
                <a:off x="302" y="2995"/>
                <a:ext cx="7" cy="7"/>
              </a:xfrm>
              <a:custGeom>
                <a:avLst/>
                <a:gdLst>
                  <a:gd name="T0" fmla="*/ 3 w 7"/>
                  <a:gd name="T1" fmla="*/ 2 h 7"/>
                  <a:gd name="T2" fmla="*/ 3 w 7"/>
                  <a:gd name="T3" fmla="*/ 2 h 7"/>
                  <a:gd name="T4" fmla="*/ 3 w 7"/>
                  <a:gd name="T5" fmla="*/ 4 h 7"/>
                  <a:gd name="T6" fmla="*/ 7 w 7"/>
                  <a:gd name="T7" fmla="*/ 5 h 7"/>
                  <a:gd name="T8" fmla="*/ 5 w 7"/>
                  <a:gd name="T9" fmla="*/ 7 h 7"/>
                  <a:gd name="T10" fmla="*/ 3 w 7"/>
                  <a:gd name="T11" fmla="*/ 5 h 7"/>
                  <a:gd name="T12" fmla="*/ 2 w 7"/>
                  <a:gd name="T13" fmla="*/ 5 h 7"/>
                  <a:gd name="T14" fmla="*/ 0 w 7"/>
                  <a:gd name="T15" fmla="*/ 4 h 7"/>
                  <a:gd name="T16" fmla="*/ 0 w 7"/>
                  <a:gd name="T17" fmla="*/ 0 h 7"/>
                  <a:gd name="T18" fmla="*/ 3 w 7"/>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3" y="2"/>
                    </a:moveTo>
                    <a:lnTo>
                      <a:pt x="3" y="2"/>
                    </a:lnTo>
                    <a:lnTo>
                      <a:pt x="3" y="4"/>
                    </a:lnTo>
                    <a:lnTo>
                      <a:pt x="7" y="5"/>
                    </a:lnTo>
                    <a:lnTo>
                      <a:pt x="5" y="7"/>
                    </a:lnTo>
                    <a:lnTo>
                      <a:pt x="3" y="5"/>
                    </a:lnTo>
                    <a:lnTo>
                      <a:pt x="2" y="5"/>
                    </a:lnTo>
                    <a:lnTo>
                      <a:pt x="0" y="4"/>
                    </a:lnTo>
                    <a:lnTo>
                      <a:pt x="0" y="0"/>
                    </a:lnTo>
                    <a:lnTo>
                      <a:pt x="3"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01" name="Freeform 3344">
                <a:extLst>
                  <a:ext uri="{FF2B5EF4-FFF2-40B4-BE49-F238E27FC236}">
                    <a16:creationId xmlns:a16="http://schemas.microsoft.com/office/drawing/2014/main" id="{54D3F82E-B64B-DB48-BBF6-61C9528D0A1E}"/>
                  </a:ext>
                </a:extLst>
              </p:cNvPr>
              <p:cNvSpPr>
                <a:spLocks/>
              </p:cNvSpPr>
              <p:nvPr/>
            </p:nvSpPr>
            <p:spPr bwMode="auto">
              <a:xfrm>
                <a:off x="302" y="2995"/>
                <a:ext cx="7" cy="7"/>
              </a:xfrm>
              <a:custGeom>
                <a:avLst/>
                <a:gdLst>
                  <a:gd name="T0" fmla="*/ 3 w 7"/>
                  <a:gd name="T1" fmla="*/ 2 h 7"/>
                  <a:gd name="T2" fmla="*/ 3 w 7"/>
                  <a:gd name="T3" fmla="*/ 2 h 7"/>
                  <a:gd name="T4" fmla="*/ 3 w 7"/>
                  <a:gd name="T5" fmla="*/ 4 h 7"/>
                  <a:gd name="T6" fmla="*/ 7 w 7"/>
                  <a:gd name="T7" fmla="*/ 5 h 7"/>
                  <a:gd name="T8" fmla="*/ 5 w 7"/>
                  <a:gd name="T9" fmla="*/ 7 h 7"/>
                  <a:gd name="T10" fmla="*/ 3 w 7"/>
                  <a:gd name="T11" fmla="*/ 5 h 7"/>
                  <a:gd name="T12" fmla="*/ 2 w 7"/>
                  <a:gd name="T13" fmla="*/ 5 h 7"/>
                  <a:gd name="T14" fmla="*/ 0 w 7"/>
                  <a:gd name="T15" fmla="*/ 4 h 7"/>
                  <a:gd name="T16" fmla="*/ 0 w 7"/>
                  <a:gd name="T17" fmla="*/ 0 h 7"/>
                  <a:gd name="T18" fmla="*/ 3 w 7"/>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3" y="2"/>
                    </a:moveTo>
                    <a:lnTo>
                      <a:pt x="3" y="2"/>
                    </a:lnTo>
                    <a:lnTo>
                      <a:pt x="3" y="4"/>
                    </a:lnTo>
                    <a:lnTo>
                      <a:pt x="7" y="5"/>
                    </a:lnTo>
                    <a:lnTo>
                      <a:pt x="5" y="7"/>
                    </a:lnTo>
                    <a:lnTo>
                      <a:pt x="3" y="5"/>
                    </a:lnTo>
                    <a:lnTo>
                      <a:pt x="2" y="5"/>
                    </a:lnTo>
                    <a:lnTo>
                      <a:pt x="0" y="4"/>
                    </a:lnTo>
                    <a:lnTo>
                      <a:pt x="0" y="0"/>
                    </a:lnTo>
                    <a:lnTo>
                      <a:pt x="3"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981" name="Freeform 3346">
              <a:extLst>
                <a:ext uri="{FF2B5EF4-FFF2-40B4-BE49-F238E27FC236}">
                  <a16:creationId xmlns:a16="http://schemas.microsoft.com/office/drawing/2014/main" id="{1F982C51-E280-2B41-A577-DE8059345BC9}"/>
                </a:ext>
              </a:extLst>
            </p:cNvPr>
            <p:cNvSpPr>
              <a:spLocks/>
            </p:cNvSpPr>
            <p:nvPr/>
          </p:nvSpPr>
          <p:spPr bwMode="auto">
            <a:xfrm>
              <a:off x="271" y="2982"/>
              <a:ext cx="2" cy="4"/>
            </a:xfrm>
            <a:custGeom>
              <a:avLst/>
              <a:gdLst>
                <a:gd name="T0" fmla="*/ 0 w 2"/>
                <a:gd name="T1" fmla="*/ 0 h 4"/>
                <a:gd name="T2" fmla="*/ 0 w 2"/>
                <a:gd name="T3" fmla="*/ 0 h 4"/>
                <a:gd name="T4" fmla="*/ 0 w 2"/>
                <a:gd name="T5" fmla="*/ 0 h 4"/>
                <a:gd name="T6" fmla="*/ 2 w 2"/>
                <a:gd name="T7" fmla="*/ 0 h 4"/>
                <a:gd name="T8" fmla="*/ 2 w 2"/>
                <a:gd name="T9" fmla="*/ 2 h 4"/>
                <a:gd name="T10" fmla="*/ 2 w 2"/>
                <a:gd name="T11" fmla="*/ 4 h 4"/>
                <a:gd name="T12" fmla="*/ 0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0" y="0"/>
                  </a:lnTo>
                  <a:lnTo>
                    <a:pt x="2" y="0"/>
                  </a:lnTo>
                  <a:lnTo>
                    <a:pt x="2" y="2"/>
                  </a:lnTo>
                  <a:lnTo>
                    <a:pt x="2" y="4"/>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2" name="Freeform 3347">
              <a:extLst>
                <a:ext uri="{FF2B5EF4-FFF2-40B4-BE49-F238E27FC236}">
                  <a16:creationId xmlns:a16="http://schemas.microsoft.com/office/drawing/2014/main" id="{E4E9AE9C-BEE7-CA4A-84B5-2D0D0A597816}"/>
                </a:ext>
              </a:extLst>
            </p:cNvPr>
            <p:cNvSpPr>
              <a:spLocks/>
            </p:cNvSpPr>
            <p:nvPr/>
          </p:nvSpPr>
          <p:spPr bwMode="auto">
            <a:xfrm>
              <a:off x="271" y="2982"/>
              <a:ext cx="2" cy="4"/>
            </a:xfrm>
            <a:custGeom>
              <a:avLst/>
              <a:gdLst>
                <a:gd name="T0" fmla="*/ 0 w 2"/>
                <a:gd name="T1" fmla="*/ 0 h 4"/>
                <a:gd name="T2" fmla="*/ 0 w 2"/>
                <a:gd name="T3" fmla="*/ 0 h 4"/>
                <a:gd name="T4" fmla="*/ 0 w 2"/>
                <a:gd name="T5" fmla="*/ 0 h 4"/>
                <a:gd name="T6" fmla="*/ 2 w 2"/>
                <a:gd name="T7" fmla="*/ 0 h 4"/>
                <a:gd name="T8" fmla="*/ 2 w 2"/>
                <a:gd name="T9" fmla="*/ 2 h 4"/>
                <a:gd name="T10" fmla="*/ 2 w 2"/>
                <a:gd name="T11" fmla="*/ 4 h 4"/>
                <a:gd name="T12" fmla="*/ 0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0" y="0"/>
                  </a:lnTo>
                  <a:lnTo>
                    <a:pt x="2" y="0"/>
                  </a:lnTo>
                  <a:lnTo>
                    <a:pt x="2" y="2"/>
                  </a:lnTo>
                  <a:lnTo>
                    <a:pt x="2" y="4"/>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3" name="Freeform 3348">
              <a:extLst>
                <a:ext uri="{FF2B5EF4-FFF2-40B4-BE49-F238E27FC236}">
                  <a16:creationId xmlns:a16="http://schemas.microsoft.com/office/drawing/2014/main" id="{80F3808D-5F02-F64D-8855-50A7A5E71F82}"/>
                </a:ext>
              </a:extLst>
            </p:cNvPr>
            <p:cNvSpPr>
              <a:spLocks/>
            </p:cNvSpPr>
            <p:nvPr/>
          </p:nvSpPr>
          <p:spPr bwMode="auto">
            <a:xfrm>
              <a:off x="366" y="2991"/>
              <a:ext cx="2" cy="4"/>
            </a:xfrm>
            <a:custGeom>
              <a:avLst/>
              <a:gdLst>
                <a:gd name="T0" fmla="*/ 0 w 2"/>
                <a:gd name="T1" fmla="*/ 2 h 4"/>
                <a:gd name="T2" fmla="*/ 2 w 2"/>
                <a:gd name="T3" fmla="*/ 2 h 4"/>
                <a:gd name="T4" fmla="*/ 2 w 2"/>
                <a:gd name="T5" fmla="*/ 4 h 4"/>
                <a:gd name="T6" fmla="*/ 0 w 2"/>
                <a:gd name="T7" fmla="*/ 4 h 4"/>
                <a:gd name="T8" fmla="*/ 0 w 2"/>
                <a:gd name="T9" fmla="*/ 0 h 4"/>
                <a:gd name="T10" fmla="*/ 0 w 2"/>
                <a:gd name="T11" fmla="*/ 2 h 4"/>
                <a:gd name="T12" fmla="*/ 0 w 2"/>
                <a:gd name="T13" fmla="*/ 2 h 4"/>
                <a:gd name="T14" fmla="*/ 0 w 2"/>
                <a:gd name="T15" fmla="*/ 0 h 4"/>
                <a:gd name="T16" fmla="*/ 0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2"/>
                  </a:moveTo>
                  <a:lnTo>
                    <a:pt x="2" y="2"/>
                  </a:lnTo>
                  <a:lnTo>
                    <a:pt x="2" y="4"/>
                  </a:lnTo>
                  <a:lnTo>
                    <a:pt x="0" y="4"/>
                  </a:lnTo>
                  <a:lnTo>
                    <a:pt x="0" y="0"/>
                  </a:lnTo>
                  <a:lnTo>
                    <a:pt x="0" y="2"/>
                  </a:lnTo>
                  <a:lnTo>
                    <a:pt x="0" y="2"/>
                  </a:lnTo>
                  <a:lnTo>
                    <a:pt x="0"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4" name="Freeform 3349">
              <a:extLst>
                <a:ext uri="{FF2B5EF4-FFF2-40B4-BE49-F238E27FC236}">
                  <a16:creationId xmlns:a16="http://schemas.microsoft.com/office/drawing/2014/main" id="{DC0B6FEC-BE9D-0A44-9CE8-C1EA04A7A720}"/>
                </a:ext>
              </a:extLst>
            </p:cNvPr>
            <p:cNvSpPr>
              <a:spLocks/>
            </p:cNvSpPr>
            <p:nvPr/>
          </p:nvSpPr>
          <p:spPr bwMode="auto">
            <a:xfrm>
              <a:off x="366" y="2991"/>
              <a:ext cx="2" cy="4"/>
            </a:xfrm>
            <a:custGeom>
              <a:avLst/>
              <a:gdLst>
                <a:gd name="T0" fmla="*/ 0 w 2"/>
                <a:gd name="T1" fmla="*/ 2 h 4"/>
                <a:gd name="T2" fmla="*/ 2 w 2"/>
                <a:gd name="T3" fmla="*/ 2 h 4"/>
                <a:gd name="T4" fmla="*/ 2 w 2"/>
                <a:gd name="T5" fmla="*/ 4 h 4"/>
                <a:gd name="T6" fmla="*/ 0 w 2"/>
                <a:gd name="T7" fmla="*/ 4 h 4"/>
                <a:gd name="T8" fmla="*/ 0 w 2"/>
                <a:gd name="T9" fmla="*/ 0 h 4"/>
                <a:gd name="T10" fmla="*/ 0 w 2"/>
                <a:gd name="T11" fmla="*/ 2 h 4"/>
                <a:gd name="T12" fmla="*/ 0 w 2"/>
                <a:gd name="T13" fmla="*/ 2 h 4"/>
                <a:gd name="T14" fmla="*/ 0 w 2"/>
                <a:gd name="T15" fmla="*/ 0 h 4"/>
                <a:gd name="T16" fmla="*/ 0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2"/>
                  </a:moveTo>
                  <a:lnTo>
                    <a:pt x="2" y="2"/>
                  </a:lnTo>
                  <a:lnTo>
                    <a:pt x="2" y="4"/>
                  </a:lnTo>
                  <a:lnTo>
                    <a:pt x="0" y="4"/>
                  </a:lnTo>
                  <a:lnTo>
                    <a:pt x="0" y="0"/>
                  </a:lnTo>
                  <a:lnTo>
                    <a:pt x="0" y="2"/>
                  </a:lnTo>
                  <a:lnTo>
                    <a:pt x="0" y="2"/>
                  </a:lnTo>
                  <a:lnTo>
                    <a:pt x="0"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5" name="Freeform 3350">
              <a:extLst>
                <a:ext uri="{FF2B5EF4-FFF2-40B4-BE49-F238E27FC236}">
                  <a16:creationId xmlns:a16="http://schemas.microsoft.com/office/drawing/2014/main" id="{D2AEA2BA-C216-CA4F-9ECF-E0A166443356}"/>
                </a:ext>
              </a:extLst>
            </p:cNvPr>
            <p:cNvSpPr>
              <a:spLocks/>
            </p:cNvSpPr>
            <p:nvPr/>
          </p:nvSpPr>
          <p:spPr bwMode="auto">
            <a:xfrm>
              <a:off x="373" y="29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6" name="Line 3351">
              <a:extLst>
                <a:ext uri="{FF2B5EF4-FFF2-40B4-BE49-F238E27FC236}">
                  <a16:creationId xmlns:a16="http://schemas.microsoft.com/office/drawing/2014/main" id="{DBE13BA5-8649-F741-B694-3846AFA3E032}"/>
                </a:ext>
              </a:extLst>
            </p:cNvPr>
            <p:cNvSpPr>
              <a:spLocks noChangeShapeType="1"/>
            </p:cNvSpPr>
            <p:nvPr/>
          </p:nvSpPr>
          <p:spPr bwMode="auto">
            <a:xfrm>
              <a:off x="373" y="2972"/>
              <a:ext cx="2" cy="0"/>
            </a:xfrm>
            <a:prstGeom prst="line">
              <a:avLst/>
            </a:pr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7" name="Freeform 3352">
              <a:extLst>
                <a:ext uri="{FF2B5EF4-FFF2-40B4-BE49-F238E27FC236}">
                  <a16:creationId xmlns:a16="http://schemas.microsoft.com/office/drawing/2014/main" id="{D9035100-B256-2446-BEF8-908C02464B40}"/>
                </a:ext>
              </a:extLst>
            </p:cNvPr>
            <p:cNvSpPr>
              <a:spLocks/>
            </p:cNvSpPr>
            <p:nvPr/>
          </p:nvSpPr>
          <p:spPr bwMode="auto">
            <a:xfrm>
              <a:off x="357" y="2943"/>
              <a:ext cx="4" cy="4"/>
            </a:xfrm>
            <a:custGeom>
              <a:avLst/>
              <a:gdLst>
                <a:gd name="T0" fmla="*/ 2 w 4"/>
                <a:gd name="T1" fmla="*/ 0 h 4"/>
                <a:gd name="T2" fmla="*/ 0 w 4"/>
                <a:gd name="T3" fmla="*/ 2 h 4"/>
                <a:gd name="T4" fmla="*/ 0 w 4"/>
                <a:gd name="T5" fmla="*/ 2 h 4"/>
                <a:gd name="T6" fmla="*/ 0 w 4"/>
                <a:gd name="T7" fmla="*/ 4 h 4"/>
                <a:gd name="T8" fmla="*/ 2 w 4"/>
                <a:gd name="T9" fmla="*/ 2 h 4"/>
                <a:gd name="T10" fmla="*/ 4 w 4"/>
                <a:gd name="T11" fmla="*/ 2 h 4"/>
                <a:gd name="T12" fmla="*/ 4 w 4"/>
                <a:gd name="T13" fmla="*/ 0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0" y="2"/>
                  </a:lnTo>
                  <a:lnTo>
                    <a:pt x="0" y="2"/>
                  </a:lnTo>
                  <a:lnTo>
                    <a:pt x="0" y="4"/>
                  </a:lnTo>
                  <a:lnTo>
                    <a:pt x="2" y="2"/>
                  </a:lnTo>
                  <a:lnTo>
                    <a:pt x="4" y="2"/>
                  </a:lnTo>
                  <a:lnTo>
                    <a:pt x="4"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8" name="Freeform 3353">
              <a:extLst>
                <a:ext uri="{FF2B5EF4-FFF2-40B4-BE49-F238E27FC236}">
                  <a16:creationId xmlns:a16="http://schemas.microsoft.com/office/drawing/2014/main" id="{40E652FD-25B2-5148-8693-3F3B97D0FDFA}"/>
                </a:ext>
              </a:extLst>
            </p:cNvPr>
            <p:cNvSpPr>
              <a:spLocks/>
            </p:cNvSpPr>
            <p:nvPr/>
          </p:nvSpPr>
          <p:spPr bwMode="auto">
            <a:xfrm>
              <a:off x="357" y="2943"/>
              <a:ext cx="4" cy="4"/>
            </a:xfrm>
            <a:custGeom>
              <a:avLst/>
              <a:gdLst>
                <a:gd name="T0" fmla="*/ 2 w 4"/>
                <a:gd name="T1" fmla="*/ 0 h 4"/>
                <a:gd name="T2" fmla="*/ 0 w 4"/>
                <a:gd name="T3" fmla="*/ 2 h 4"/>
                <a:gd name="T4" fmla="*/ 0 w 4"/>
                <a:gd name="T5" fmla="*/ 2 h 4"/>
                <a:gd name="T6" fmla="*/ 0 w 4"/>
                <a:gd name="T7" fmla="*/ 4 h 4"/>
                <a:gd name="T8" fmla="*/ 2 w 4"/>
                <a:gd name="T9" fmla="*/ 2 h 4"/>
                <a:gd name="T10" fmla="*/ 4 w 4"/>
                <a:gd name="T11" fmla="*/ 2 h 4"/>
                <a:gd name="T12" fmla="*/ 4 w 4"/>
                <a:gd name="T13" fmla="*/ 0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0" y="2"/>
                  </a:lnTo>
                  <a:lnTo>
                    <a:pt x="0" y="2"/>
                  </a:lnTo>
                  <a:lnTo>
                    <a:pt x="0" y="4"/>
                  </a:lnTo>
                  <a:lnTo>
                    <a:pt x="2" y="2"/>
                  </a:lnTo>
                  <a:lnTo>
                    <a:pt x="4" y="2"/>
                  </a:lnTo>
                  <a:lnTo>
                    <a:pt x="4"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9" name="Freeform 3354">
              <a:extLst>
                <a:ext uri="{FF2B5EF4-FFF2-40B4-BE49-F238E27FC236}">
                  <a16:creationId xmlns:a16="http://schemas.microsoft.com/office/drawing/2014/main" id="{D9A5207F-A80E-7E48-8EC4-518D17DA0549}"/>
                </a:ext>
              </a:extLst>
            </p:cNvPr>
            <p:cNvSpPr>
              <a:spLocks/>
            </p:cNvSpPr>
            <p:nvPr/>
          </p:nvSpPr>
          <p:spPr bwMode="auto">
            <a:xfrm>
              <a:off x="452" y="2970"/>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0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0" y="2"/>
                  </a:lnTo>
                  <a:lnTo>
                    <a:pt x="2"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0" name="Freeform 3355">
              <a:extLst>
                <a:ext uri="{FF2B5EF4-FFF2-40B4-BE49-F238E27FC236}">
                  <a16:creationId xmlns:a16="http://schemas.microsoft.com/office/drawing/2014/main" id="{131BCEE0-4C30-734F-AD3D-63FBECC4E5C1}"/>
                </a:ext>
              </a:extLst>
            </p:cNvPr>
            <p:cNvSpPr>
              <a:spLocks/>
            </p:cNvSpPr>
            <p:nvPr/>
          </p:nvSpPr>
          <p:spPr bwMode="auto">
            <a:xfrm>
              <a:off x="452" y="2970"/>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0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0" y="2"/>
                  </a:lnTo>
                  <a:lnTo>
                    <a:pt x="2" y="0"/>
                  </a:lnTo>
                  <a:lnTo>
                    <a:pt x="0"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1" name="Freeform 3356">
              <a:extLst>
                <a:ext uri="{FF2B5EF4-FFF2-40B4-BE49-F238E27FC236}">
                  <a16:creationId xmlns:a16="http://schemas.microsoft.com/office/drawing/2014/main" id="{D6EA2785-7AE6-8748-BFB0-CF86B67B2199}"/>
                </a:ext>
              </a:extLst>
            </p:cNvPr>
            <p:cNvSpPr>
              <a:spLocks/>
            </p:cNvSpPr>
            <p:nvPr/>
          </p:nvSpPr>
          <p:spPr bwMode="auto">
            <a:xfrm>
              <a:off x="443" y="3066"/>
              <a:ext cx="2" cy="2"/>
            </a:xfrm>
            <a:custGeom>
              <a:avLst/>
              <a:gdLst>
                <a:gd name="T0" fmla="*/ 2 w 2"/>
                <a:gd name="T1" fmla="*/ 2 h 2"/>
                <a:gd name="T2" fmla="*/ 2 w 2"/>
                <a:gd name="T3" fmla="*/ 0 h 2"/>
                <a:gd name="T4" fmla="*/ 0 w 2"/>
                <a:gd name="T5" fmla="*/ 0 h 2"/>
                <a:gd name="T6" fmla="*/ 2 w 2"/>
                <a:gd name="T7" fmla="*/ 2 h 2"/>
                <a:gd name="T8" fmla="*/ 2 w 2"/>
                <a:gd name="T9" fmla="*/ 2 h 2"/>
                <a:gd name="T10" fmla="*/ 2 w 2"/>
                <a:gd name="T11" fmla="*/ 0 h 2"/>
                <a:gd name="T12" fmla="*/ 2 w 2"/>
                <a:gd name="T13" fmla="*/ 0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0" y="0"/>
                  </a:lnTo>
                  <a:lnTo>
                    <a:pt x="2" y="2"/>
                  </a:lnTo>
                  <a:lnTo>
                    <a:pt x="2" y="2"/>
                  </a:lnTo>
                  <a:lnTo>
                    <a:pt x="2" y="0"/>
                  </a:lnTo>
                  <a:lnTo>
                    <a:pt x="2" y="0"/>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2" name="Freeform 3357">
              <a:extLst>
                <a:ext uri="{FF2B5EF4-FFF2-40B4-BE49-F238E27FC236}">
                  <a16:creationId xmlns:a16="http://schemas.microsoft.com/office/drawing/2014/main" id="{161CDCF6-E213-6E4B-8F88-5C3CCACC10E8}"/>
                </a:ext>
              </a:extLst>
            </p:cNvPr>
            <p:cNvSpPr>
              <a:spLocks/>
            </p:cNvSpPr>
            <p:nvPr/>
          </p:nvSpPr>
          <p:spPr bwMode="auto">
            <a:xfrm>
              <a:off x="443" y="3066"/>
              <a:ext cx="2" cy="2"/>
            </a:xfrm>
            <a:custGeom>
              <a:avLst/>
              <a:gdLst>
                <a:gd name="T0" fmla="*/ 2 w 2"/>
                <a:gd name="T1" fmla="*/ 2 h 2"/>
                <a:gd name="T2" fmla="*/ 2 w 2"/>
                <a:gd name="T3" fmla="*/ 0 h 2"/>
                <a:gd name="T4" fmla="*/ 0 w 2"/>
                <a:gd name="T5" fmla="*/ 0 h 2"/>
                <a:gd name="T6" fmla="*/ 2 w 2"/>
                <a:gd name="T7" fmla="*/ 2 h 2"/>
                <a:gd name="T8" fmla="*/ 2 w 2"/>
                <a:gd name="T9" fmla="*/ 2 h 2"/>
                <a:gd name="T10" fmla="*/ 2 w 2"/>
                <a:gd name="T11" fmla="*/ 0 h 2"/>
                <a:gd name="T12" fmla="*/ 2 w 2"/>
                <a:gd name="T13" fmla="*/ 0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0" y="0"/>
                  </a:lnTo>
                  <a:lnTo>
                    <a:pt x="2" y="2"/>
                  </a:lnTo>
                  <a:lnTo>
                    <a:pt x="2" y="2"/>
                  </a:lnTo>
                  <a:lnTo>
                    <a:pt x="2" y="0"/>
                  </a:lnTo>
                  <a:lnTo>
                    <a:pt x="2" y="0"/>
                  </a:lnTo>
                  <a:lnTo>
                    <a:pt x="2"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3" name="Freeform 3358">
              <a:extLst>
                <a:ext uri="{FF2B5EF4-FFF2-40B4-BE49-F238E27FC236}">
                  <a16:creationId xmlns:a16="http://schemas.microsoft.com/office/drawing/2014/main" id="{CAF6ABD1-94DC-5745-85BC-7C3384B518DC}"/>
                </a:ext>
              </a:extLst>
            </p:cNvPr>
            <p:cNvSpPr>
              <a:spLocks/>
            </p:cNvSpPr>
            <p:nvPr/>
          </p:nvSpPr>
          <p:spPr bwMode="auto">
            <a:xfrm>
              <a:off x="446" y="3031"/>
              <a:ext cx="2" cy="1"/>
            </a:xfrm>
            <a:custGeom>
              <a:avLst/>
              <a:gdLst>
                <a:gd name="T0" fmla="*/ 0 w 2"/>
                <a:gd name="T1" fmla="*/ 1 h 1"/>
                <a:gd name="T2" fmla="*/ 0 w 2"/>
                <a:gd name="T3" fmla="*/ 1 h 1"/>
                <a:gd name="T4" fmla="*/ 2 w 2"/>
                <a:gd name="T5" fmla="*/ 1 h 1"/>
                <a:gd name="T6" fmla="*/ 2 w 2"/>
                <a:gd name="T7" fmla="*/ 0 h 1"/>
                <a:gd name="T8" fmla="*/ 2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0" y="1"/>
                  </a:lnTo>
                  <a:lnTo>
                    <a:pt x="2" y="1"/>
                  </a:lnTo>
                  <a:lnTo>
                    <a:pt x="2" y="0"/>
                  </a:lnTo>
                  <a:lnTo>
                    <a:pt x="2" y="0"/>
                  </a:lnTo>
                  <a:lnTo>
                    <a:pt x="0"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4" name="Freeform 3359">
              <a:extLst>
                <a:ext uri="{FF2B5EF4-FFF2-40B4-BE49-F238E27FC236}">
                  <a16:creationId xmlns:a16="http://schemas.microsoft.com/office/drawing/2014/main" id="{7682AF42-6A04-7C41-92EC-1777AF0982ED}"/>
                </a:ext>
              </a:extLst>
            </p:cNvPr>
            <p:cNvSpPr>
              <a:spLocks/>
            </p:cNvSpPr>
            <p:nvPr/>
          </p:nvSpPr>
          <p:spPr bwMode="auto">
            <a:xfrm>
              <a:off x="446" y="3031"/>
              <a:ext cx="2" cy="1"/>
            </a:xfrm>
            <a:custGeom>
              <a:avLst/>
              <a:gdLst>
                <a:gd name="T0" fmla="*/ 0 w 2"/>
                <a:gd name="T1" fmla="*/ 1 h 1"/>
                <a:gd name="T2" fmla="*/ 0 w 2"/>
                <a:gd name="T3" fmla="*/ 1 h 1"/>
                <a:gd name="T4" fmla="*/ 2 w 2"/>
                <a:gd name="T5" fmla="*/ 1 h 1"/>
                <a:gd name="T6" fmla="*/ 2 w 2"/>
                <a:gd name="T7" fmla="*/ 0 h 1"/>
                <a:gd name="T8" fmla="*/ 2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0" y="1"/>
                  </a:lnTo>
                  <a:lnTo>
                    <a:pt x="2" y="1"/>
                  </a:lnTo>
                  <a:lnTo>
                    <a:pt x="2" y="0"/>
                  </a:lnTo>
                  <a:lnTo>
                    <a:pt x="2" y="0"/>
                  </a:lnTo>
                  <a:lnTo>
                    <a:pt x="0"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5" name="Freeform 3360">
              <a:extLst>
                <a:ext uri="{FF2B5EF4-FFF2-40B4-BE49-F238E27FC236}">
                  <a16:creationId xmlns:a16="http://schemas.microsoft.com/office/drawing/2014/main" id="{95CF8DAD-58E6-1B4E-80CE-3EBC0DC7BCE9}"/>
                </a:ext>
              </a:extLst>
            </p:cNvPr>
            <p:cNvSpPr>
              <a:spLocks/>
            </p:cNvSpPr>
            <p:nvPr/>
          </p:nvSpPr>
          <p:spPr bwMode="auto">
            <a:xfrm>
              <a:off x="373" y="3034"/>
              <a:ext cx="2" cy="2"/>
            </a:xfrm>
            <a:custGeom>
              <a:avLst/>
              <a:gdLst>
                <a:gd name="T0" fmla="*/ 2 w 2"/>
                <a:gd name="T1" fmla="*/ 0 h 2"/>
                <a:gd name="T2" fmla="*/ 2 w 2"/>
                <a:gd name="T3" fmla="*/ 0 h 2"/>
                <a:gd name="T4" fmla="*/ 0 w 2"/>
                <a:gd name="T5" fmla="*/ 2 h 2"/>
                <a:gd name="T6" fmla="*/ 2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2"/>
                  </a:lnTo>
                  <a:lnTo>
                    <a:pt x="2" y="2"/>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6" name="Freeform 3361">
              <a:extLst>
                <a:ext uri="{FF2B5EF4-FFF2-40B4-BE49-F238E27FC236}">
                  <a16:creationId xmlns:a16="http://schemas.microsoft.com/office/drawing/2014/main" id="{CB4FDC6F-F329-5748-8569-28A1874BB110}"/>
                </a:ext>
              </a:extLst>
            </p:cNvPr>
            <p:cNvSpPr>
              <a:spLocks/>
            </p:cNvSpPr>
            <p:nvPr/>
          </p:nvSpPr>
          <p:spPr bwMode="auto">
            <a:xfrm>
              <a:off x="373" y="3034"/>
              <a:ext cx="2" cy="2"/>
            </a:xfrm>
            <a:custGeom>
              <a:avLst/>
              <a:gdLst>
                <a:gd name="T0" fmla="*/ 2 w 2"/>
                <a:gd name="T1" fmla="*/ 0 h 2"/>
                <a:gd name="T2" fmla="*/ 2 w 2"/>
                <a:gd name="T3" fmla="*/ 0 h 2"/>
                <a:gd name="T4" fmla="*/ 0 w 2"/>
                <a:gd name="T5" fmla="*/ 2 h 2"/>
                <a:gd name="T6" fmla="*/ 2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2"/>
                  </a:lnTo>
                  <a:lnTo>
                    <a:pt x="2" y="2"/>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7" name="Freeform 3362">
              <a:extLst>
                <a:ext uri="{FF2B5EF4-FFF2-40B4-BE49-F238E27FC236}">
                  <a16:creationId xmlns:a16="http://schemas.microsoft.com/office/drawing/2014/main" id="{C6929425-DE74-334A-B494-D34397D0A30A}"/>
                </a:ext>
              </a:extLst>
            </p:cNvPr>
            <p:cNvSpPr>
              <a:spLocks/>
            </p:cNvSpPr>
            <p:nvPr/>
          </p:nvSpPr>
          <p:spPr bwMode="auto">
            <a:xfrm>
              <a:off x="525" y="3063"/>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0" y="2"/>
                  </a:lnTo>
                  <a:lnTo>
                    <a:pt x="2" y="2"/>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8" name="Freeform 3363">
              <a:extLst>
                <a:ext uri="{FF2B5EF4-FFF2-40B4-BE49-F238E27FC236}">
                  <a16:creationId xmlns:a16="http://schemas.microsoft.com/office/drawing/2014/main" id="{E6CF87B7-3472-2C47-B772-22572C7B175E}"/>
                </a:ext>
              </a:extLst>
            </p:cNvPr>
            <p:cNvSpPr>
              <a:spLocks/>
            </p:cNvSpPr>
            <p:nvPr/>
          </p:nvSpPr>
          <p:spPr bwMode="auto">
            <a:xfrm>
              <a:off x="525" y="3063"/>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0" y="2"/>
                  </a:lnTo>
                  <a:lnTo>
                    <a:pt x="2" y="2"/>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9" name="Freeform 3364">
              <a:extLst>
                <a:ext uri="{FF2B5EF4-FFF2-40B4-BE49-F238E27FC236}">
                  <a16:creationId xmlns:a16="http://schemas.microsoft.com/office/drawing/2014/main" id="{28BA6CF6-A26C-4A40-9B26-2E20A86E12B8}"/>
                </a:ext>
              </a:extLst>
            </p:cNvPr>
            <p:cNvSpPr>
              <a:spLocks/>
            </p:cNvSpPr>
            <p:nvPr/>
          </p:nvSpPr>
          <p:spPr bwMode="auto">
            <a:xfrm>
              <a:off x="500" y="3090"/>
              <a:ext cx="0" cy="3"/>
            </a:xfrm>
            <a:custGeom>
              <a:avLst/>
              <a:gdLst>
                <a:gd name="T0" fmla="*/ 1 h 3"/>
                <a:gd name="T1" fmla="*/ 0 h 3"/>
                <a:gd name="T2" fmla="*/ 3 h 3"/>
                <a:gd name="T3" fmla="*/ 1 h 3"/>
                <a:gd name="T4" fmla="*/ 1 h 3"/>
              </a:gdLst>
              <a:ahLst/>
              <a:cxnLst>
                <a:cxn ang="0">
                  <a:pos x="0" y="T0"/>
                </a:cxn>
                <a:cxn ang="0">
                  <a:pos x="0" y="T1"/>
                </a:cxn>
                <a:cxn ang="0">
                  <a:pos x="0" y="T2"/>
                </a:cxn>
                <a:cxn ang="0">
                  <a:pos x="0" y="T3"/>
                </a:cxn>
                <a:cxn ang="0">
                  <a:pos x="0" y="T4"/>
                </a:cxn>
              </a:cxnLst>
              <a:rect l="0" t="0" r="r" b="b"/>
              <a:pathLst>
                <a:path h="3">
                  <a:moveTo>
                    <a:pt x="0" y="1"/>
                  </a:moveTo>
                  <a:lnTo>
                    <a:pt x="0" y="0"/>
                  </a:lnTo>
                  <a:lnTo>
                    <a:pt x="0" y="3"/>
                  </a:lnTo>
                  <a:lnTo>
                    <a:pt x="0" y="1"/>
                  </a:lnTo>
                  <a:lnTo>
                    <a:pt x="0"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0" name="Freeform 3365">
              <a:extLst>
                <a:ext uri="{FF2B5EF4-FFF2-40B4-BE49-F238E27FC236}">
                  <a16:creationId xmlns:a16="http://schemas.microsoft.com/office/drawing/2014/main" id="{94BA25C4-CF18-BD4E-8BB4-23431390D294}"/>
                </a:ext>
              </a:extLst>
            </p:cNvPr>
            <p:cNvSpPr>
              <a:spLocks/>
            </p:cNvSpPr>
            <p:nvPr/>
          </p:nvSpPr>
          <p:spPr bwMode="auto">
            <a:xfrm>
              <a:off x="500" y="3090"/>
              <a:ext cx="0" cy="3"/>
            </a:xfrm>
            <a:custGeom>
              <a:avLst/>
              <a:gdLst>
                <a:gd name="T0" fmla="*/ 1 h 3"/>
                <a:gd name="T1" fmla="*/ 0 h 3"/>
                <a:gd name="T2" fmla="*/ 3 h 3"/>
                <a:gd name="T3" fmla="*/ 1 h 3"/>
                <a:gd name="T4" fmla="*/ 1 h 3"/>
              </a:gdLst>
              <a:ahLst/>
              <a:cxnLst>
                <a:cxn ang="0">
                  <a:pos x="0" y="T0"/>
                </a:cxn>
                <a:cxn ang="0">
                  <a:pos x="0" y="T1"/>
                </a:cxn>
                <a:cxn ang="0">
                  <a:pos x="0" y="T2"/>
                </a:cxn>
                <a:cxn ang="0">
                  <a:pos x="0" y="T3"/>
                </a:cxn>
                <a:cxn ang="0">
                  <a:pos x="0" y="T4"/>
                </a:cxn>
              </a:cxnLst>
              <a:rect l="0" t="0" r="r" b="b"/>
              <a:pathLst>
                <a:path h="3">
                  <a:moveTo>
                    <a:pt x="0" y="1"/>
                  </a:moveTo>
                  <a:lnTo>
                    <a:pt x="0" y="0"/>
                  </a:lnTo>
                  <a:lnTo>
                    <a:pt x="0" y="3"/>
                  </a:lnTo>
                  <a:lnTo>
                    <a:pt x="0" y="1"/>
                  </a:lnTo>
                  <a:lnTo>
                    <a:pt x="0"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1" name="Freeform 3366">
              <a:extLst>
                <a:ext uri="{FF2B5EF4-FFF2-40B4-BE49-F238E27FC236}">
                  <a16:creationId xmlns:a16="http://schemas.microsoft.com/office/drawing/2014/main" id="{C16118F2-110F-7D43-A725-BD0AE86C3141}"/>
                </a:ext>
              </a:extLst>
            </p:cNvPr>
            <p:cNvSpPr>
              <a:spLocks/>
            </p:cNvSpPr>
            <p:nvPr/>
          </p:nvSpPr>
          <p:spPr bwMode="auto">
            <a:xfrm>
              <a:off x="455" y="2852"/>
              <a:ext cx="2" cy="4"/>
            </a:xfrm>
            <a:custGeom>
              <a:avLst/>
              <a:gdLst>
                <a:gd name="T0" fmla="*/ 0 w 2"/>
                <a:gd name="T1" fmla="*/ 0 h 4"/>
                <a:gd name="T2" fmla="*/ 0 w 2"/>
                <a:gd name="T3" fmla="*/ 0 h 4"/>
                <a:gd name="T4" fmla="*/ 2 w 2"/>
                <a:gd name="T5" fmla="*/ 0 h 4"/>
                <a:gd name="T6" fmla="*/ 2 w 2"/>
                <a:gd name="T7" fmla="*/ 2 h 4"/>
                <a:gd name="T8" fmla="*/ 2 w 2"/>
                <a:gd name="T9" fmla="*/ 4 h 4"/>
                <a:gd name="T10" fmla="*/ 2 w 2"/>
                <a:gd name="T11" fmla="*/ 4 h 4"/>
                <a:gd name="T12" fmla="*/ 0 w 2"/>
                <a:gd name="T13" fmla="*/ 4 h 4"/>
                <a:gd name="T14" fmla="*/ 0 w 2"/>
                <a:gd name="T15" fmla="*/ 2 h 4"/>
                <a:gd name="T16" fmla="*/ 0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2" y="0"/>
                  </a:lnTo>
                  <a:lnTo>
                    <a:pt x="2" y="2"/>
                  </a:lnTo>
                  <a:lnTo>
                    <a:pt x="2" y="4"/>
                  </a:lnTo>
                  <a:lnTo>
                    <a:pt x="2" y="4"/>
                  </a:lnTo>
                  <a:lnTo>
                    <a:pt x="0" y="4"/>
                  </a:lnTo>
                  <a:lnTo>
                    <a:pt x="0" y="2"/>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2" name="Freeform 3367">
              <a:extLst>
                <a:ext uri="{FF2B5EF4-FFF2-40B4-BE49-F238E27FC236}">
                  <a16:creationId xmlns:a16="http://schemas.microsoft.com/office/drawing/2014/main" id="{AB41C684-149D-2B49-B9B9-F6E4E86204CC}"/>
                </a:ext>
              </a:extLst>
            </p:cNvPr>
            <p:cNvSpPr>
              <a:spLocks/>
            </p:cNvSpPr>
            <p:nvPr/>
          </p:nvSpPr>
          <p:spPr bwMode="auto">
            <a:xfrm>
              <a:off x="455" y="2852"/>
              <a:ext cx="2" cy="4"/>
            </a:xfrm>
            <a:custGeom>
              <a:avLst/>
              <a:gdLst>
                <a:gd name="T0" fmla="*/ 0 w 2"/>
                <a:gd name="T1" fmla="*/ 0 h 4"/>
                <a:gd name="T2" fmla="*/ 0 w 2"/>
                <a:gd name="T3" fmla="*/ 0 h 4"/>
                <a:gd name="T4" fmla="*/ 2 w 2"/>
                <a:gd name="T5" fmla="*/ 0 h 4"/>
                <a:gd name="T6" fmla="*/ 2 w 2"/>
                <a:gd name="T7" fmla="*/ 2 h 4"/>
                <a:gd name="T8" fmla="*/ 2 w 2"/>
                <a:gd name="T9" fmla="*/ 4 h 4"/>
                <a:gd name="T10" fmla="*/ 2 w 2"/>
                <a:gd name="T11" fmla="*/ 4 h 4"/>
                <a:gd name="T12" fmla="*/ 0 w 2"/>
                <a:gd name="T13" fmla="*/ 4 h 4"/>
                <a:gd name="T14" fmla="*/ 0 w 2"/>
                <a:gd name="T15" fmla="*/ 2 h 4"/>
                <a:gd name="T16" fmla="*/ 0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2" y="0"/>
                  </a:lnTo>
                  <a:lnTo>
                    <a:pt x="2" y="2"/>
                  </a:lnTo>
                  <a:lnTo>
                    <a:pt x="2" y="4"/>
                  </a:lnTo>
                  <a:lnTo>
                    <a:pt x="2" y="4"/>
                  </a:lnTo>
                  <a:lnTo>
                    <a:pt x="0" y="4"/>
                  </a:lnTo>
                  <a:lnTo>
                    <a:pt x="0" y="2"/>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3" name="Freeform 3368">
              <a:extLst>
                <a:ext uri="{FF2B5EF4-FFF2-40B4-BE49-F238E27FC236}">
                  <a16:creationId xmlns:a16="http://schemas.microsoft.com/office/drawing/2014/main" id="{E959AB84-D128-524F-836E-5F3916D0082F}"/>
                </a:ext>
              </a:extLst>
            </p:cNvPr>
            <p:cNvSpPr>
              <a:spLocks/>
            </p:cNvSpPr>
            <p:nvPr/>
          </p:nvSpPr>
          <p:spPr bwMode="auto">
            <a:xfrm>
              <a:off x="473" y="2866"/>
              <a:ext cx="4" cy="2"/>
            </a:xfrm>
            <a:custGeom>
              <a:avLst/>
              <a:gdLst>
                <a:gd name="T0" fmla="*/ 0 w 4"/>
                <a:gd name="T1" fmla="*/ 2 h 2"/>
                <a:gd name="T2" fmla="*/ 0 w 4"/>
                <a:gd name="T3" fmla="*/ 2 h 2"/>
                <a:gd name="T4" fmla="*/ 2 w 4"/>
                <a:gd name="T5" fmla="*/ 0 h 2"/>
                <a:gd name="T6" fmla="*/ 2 w 4"/>
                <a:gd name="T7" fmla="*/ 2 h 2"/>
                <a:gd name="T8" fmla="*/ 4 w 4"/>
                <a:gd name="T9" fmla="*/ 2 h 2"/>
                <a:gd name="T10" fmla="*/ 4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2" y="0"/>
                  </a:lnTo>
                  <a:lnTo>
                    <a:pt x="2" y="2"/>
                  </a:lnTo>
                  <a:lnTo>
                    <a:pt x="4" y="2"/>
                  </a:lnTo>
                  <a:lnTo>
                    <a:pt x="4" y="2"/>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4" name="Freeform 3369">
              <a:extLst>
                <a:ext uri="{FF2B5EF4-FFF2-40B4-BE49-F238E27FC236}">
                  <a16:creationId xmlns:a16="http://schemas.microsoft.com/office/drawing/2014/main" id="{702680F5-185A-A043-AE2D-BCF86D72A5F9}"/>
                </a:ext>
              </a:extLst>
            </p:cNvPr>
            <p:cNvSpPr>
              <a:spLocks/>
            </p:cNvSpPr>
            <p:nvPr/>
          </p:nvSpPr>
          <p:spPr bwMode="auto">
            <a:xfrm>
              <a:off x="473" y="2866"/>
              <a:ext cx="4" cy="2"/>
            </a:xfrm>
            <a:custGeom>
              <a:avLst/>
              <a:gdLst>
                <a:gd name="T0" fmla="*/ 0 w 4"/>
                <a:gd name="T1" fmla="*/ 2 h 2"/>
                <a:gd name="T2" fmla="*/ 0 w 4"/>
                <a:gd name="T3" fmla="*/ 2 h 2"/>
                <a:gd name="T4" fmla="*/ 2 w 4"/>
                <a:gd name="T5" fmla="*/ 0 h 2"/>
                <a:gd name="T6" fmla="*/ 2 w 4"/>
                <a:gd name="T7" fmla="*/ 2 h 2"/>
                <a:gd name="T8" fmla="*/ 4 w 4"/>
                <a:gd name="T9" fmla="*/ 2 h 2"/>
                <a:gd name="T10" fmla="*/ 4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2" y="0"/>
                  </a:lnTo>
                  <a:lnTo>
                    <a:pt x="2" y="2"/>
                  </a:lnTo>
                  <a:lnTo>
                    <a:pt x="4" y="2"/>
                  </a:lnTo>
                  <a:lnTo>
                    <a:pt x="4" y="2"/>
                  </a:lnTo>
                  <a:lnTo>
                    <a:pt x="0" y="2"/>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5" name="Freeform 3370">
              <a:extLst>
                <a:ext uri="{FF2B5EF4-FFF2-40B4-BE49-F238E27FC236}">
                  <a16:creationId xmlns:a16="http://schemas.microsoft.com/office/drawing/2014/main" id="{4ECEDAC1-5496-0240-B0D9-7C46695774BE}"/>
                </a:ext>
              </a:extLst>
            </p:cNvPr>
            <p:cNvSpPr>
              <a:spLocks/>
            </p:cNvSpPr>
            <p:nvPr/>
          </p:nvSpPr>
          <p:spPr bwMode="auto">
            <a:xfrm>
              <a:off x="1337" y="2334"/>
              <a:ext cx="172" cy="57"/>
            </a:xfrm>
            <a:custGeom>
              <a:avLst/>
              <a:gdLst>
                <a:gd name="T0" fmla="*/ 124 w 172"/>
                <a:gd name="T1" fmla="*/ 27 h 57"/>
                <a:gd name="T2" fmla="*/ 136 w 172"/>
                <a:gd name="T3" fmla="*/ 32 h 57"/>
                <a:gd name="T4" fmla="*/ 145 w 172"/>
                <a:gd name="T5" fmla="*/ 34 h 57"/>
                <a:gd name="T6" fmla="*/ 149 w 172"/>
                <a:gd name="T7" fmla="*/ 36 h 57"/>
                <a:gd name="T8" fmla="*/ 147 w 172"/>
                <a:gd name="T9" fmla="*/ 40 h 57"/>
                <a:gd name="T10" fmla="*/ 147 w 172"/>
                <a:gd name="T11" fmla="*/ 41 h 57"/>
                <a:gd name="T12" fmla="*/ 161 w 172"/>
                <a:gd name="T13" fmla="*/ 41 h 57"/>
                <a:gd name="T14" fmla="*/ 163 w 172"/>
                <a:gd name="T15" fmla="*/ 45 h 57"/>
                <a:gd name="T16" fmla="*/ 172 w 172"/>
                <a:gd name="T17" fmla="*/ 48 h 57"/>
                <a:gd name="T18" fmla="*/ 157 w 172"/>
                <a:gd name="T19" fmla="*/ 56 h 57"/>
                <a:gd name="T20" fmla="*/ 115 w 172"/>
                <a:gd name="T21" fmla="*/ 57 h 57"/>
                <a:gd name="T22" fmla="*/ 118 w 172"/>
                <a:gd name="T23" fmla="*/ 52 h 57"/>
                <a:gd name="T24" fmla="*/ 125 w 172"/>
                <a:gd name="T25" fmla="*/ 47 h 57"/>
                <a:gd name="T26" fmla="*/ 120 w 172"/>
                <a:gd name="T27" fmla="*/ 43 h 57"/>
                <a:gd name="T28" fmla="*/ 104 w 172"/>
                <a:gd name="T29" fmla="*/ 38 h 57"/>
                <a:gd name="T30" fmla="*/ 100 w 172"/>
                <a:gd name="T31" fmla="*/ 29 h 57"/>
                <a:gd name="T32" fmla="*/ 75 w 172"/>
                <a:gd name="T33" fmla="*/ 23 h 57"/>
                <a:gd name="T34" fmla="*/ 63 w 172"/>
                <a:gd name="T35" fmla="*/ 20 h 57"/>
                <a:gd name="T36" fmla="*/ 59 w 172"/>
                <a:gd name="T37" fmla="*/ 18 h 57"/>
                <a:gd name="T38" fmla="*/ 54 w 172"/>
                <a:gd name="T39" fmla="*/ 18 h 57"/>
                <a:gd name="T40" fmla="*/ 47 w 172"/>
                <a:gd name="T41" fmla="*/ 16 h 57"/>
                <a:gd name="T42" fmla="*/ 45 w 172"/>
                <a:gd name="T43" fmla="*/ 15 h 57"/>
                <a:gd name="T44" fmla="*/ 50 w 172"/>
                <a:gd name="T45" fmla="*/ 13 h 57"/>
                <a:gd name="T46" fmla="*/ 50 w 172"/>
                <a:gd name="T47" fmla="*/ 11 h 57"/>
                <a:gd name="T48" fmla="*/ 49 w 172"/>
                <a:gd name="T49" fmla="*/ 9 h 57"/>
                <a:gd name="T50" fmla="*/ 29 w 172"/>
                <a:gd name="T51" fmla="*/ 13 h 57"/>
                <a:gd name="T52" fmla="*/ 18 w 172"/>
                <a:gd name="T53" fmla="*/ 18 h 57"/>
                <a:gd name="T54" fmla="*/ 11 w 172"/>
                <a:gd name="T55" fmla="*/ 22 h 57"/>
                <a:gd name="T56" fmla="*/ 7 w 172"/>
                <a:gd name="T57" fmla="*/ 25 h 57"/>
                <a:gd name="T58" fmla="*/ 6 w 172"/>
                <a:gd name="T59" fmla="*/ 23 h 57"/>
                <a:gd name="T60" fmla="*/ 0 w 172"/>
                <a:gd name="T61" fmla="*/ 22 h 57"/>
                <a:gd name="T62" fmla="*/ 7 w 172"/>
                <a:gd name="T63" fmla="*/ 20 h 57"/>
                <a:gd name="T64" fmla="*/ 9 w 172"/>
                <a:gd name="T65" fmla="*/ 13 h 57"/>
                <a:gd name="T66" fmla="*/ 40 w 172"/>
                <a:gd name="T67" fmla="*/ 0 h 57"/>
                <a:gd name="T68" fmla="*/ 68 w 172"/>
                <a:gd name="T69" fmla="*/ 2 h 57"/>
                <a:gd name="T70" fmla="*/ 77 w 172"/>
                <a:gd name="T71" fmla="*/ 4 h 57"/>
                <a:gd name="T72" fmla="*/ 84 w 172"/>
                <a:gd name="T73" fmla="*/ 9 h 57"/>
                <a:gd name="T74" fmla="*/ 90 w 172"/>
                <a:gd name="T75" fmla="*/ 13 h 57"/>
                <a:gd name="T76" fmla="*/ 99 w 172"/>
                <a:gd name="T77" fmla="*/ 15 h 57"/>
                <a:gd name="T78" fmla="*/ 102 w 172"/>
                <a:gd name="T79" fmla="*/ 15 h 57"/>
                <a:gd name="T80" fmla="*/ 100 w 172"/>
                <a:gd name="T81" fmla="*/ 16 h 57"/>
                <a:gd name="T82" fmla="*/ 106 w 172"/>
                <a:gd name="T83" fmla="*/ 16 h 57"/>
                <a:gd name="T84" fmla="*/ 111 w 172"/>
                <a:gd name="T85"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57">
                  <a:moveTo>
                    <a:pt x="124" y="25"/>
                  </a:moveTo>
                  <a:lnTo>
                    <a:pt x="124" y="27"/>
                  </a:lnTo>
                  <a:lnTo>
                    <a:pt x="134" y="32"/>
                  </a:lnTo>
                  <a:lnTo>
                    <a:pt x="136" y="32"/>
                  </a:lnTo>
                  <a:lnTo>
                    <a:pt x="141" y="34"/>
                  </a:lnTo>
                  <a:lnTo>
                    <a:pt x="145" y="34"/>
                  </a:lnTo>
                  <a:lnTo>
                    <a:pt x="147" y="34"/>
                  </a:lnTo>
                  <a:lnTo>
                    <a:pt x="149" y="36"/>
                  </a:lnTo>
                  <a:lnTo>
                    <a:pt x="149" y="38"/>
                  </a:lnTo>
                  <a:lnTo>
                    <a:pt x="147" y="40"/>
                  </a:lnTo>
                  <a:lnTo>
                    <a:pt x="147" y="41"/>
                  </a:lnTo>
                  <a:lnTo>
                    <a:pt x="147" y="41"/>
                  </a:lnTo>
                  <a:lnTo>
                    <a:pt x="159" y="41"/>
                  </a:lnTo>
                  <a:lnTo>
                    <a:pt x="161" y="41"/>
                  </a:lnTo>
                  <a:lnTo>
                    <a:pt x="163" y="45"/>
                  </a:lnTo>
                  <a:lnTo>
                    <a:pt x="163" y="45"/>
                  </a:lnTo>
                  <a:lnTo>
                    <a:pt x="166" y="48"/>
                  </a:lnTo>
                  <a:lnTo>
                    <a:pt x="172" y="48"/>
                  </a:lnTo>
                  <a:lnTo>
                    <a:pt x="172" y="50"/>
                  </a:lnTo>
                  <a:lnTo>
                    <a:pt x="157" y="56"/>
                  </a:lnTo>
                  <a:lnTo>
                    <a:pt x="116" y="57"/>
                  </a:lnTo>
                  <a:lnTo>
                    <a:pt x="115" y="57"/>
                  </a:lnTo>
                  <a:lnTo>
                    <a:pt x="115" y="56"/>
                  </a:lnTo>
                  <a:lnTo>
                    <a:pt x="118" y="52"/>
                  </a:lnTo>
                  <a:lnTo>
                    <a:pt x="125" y="48"/>
                  </a:lnTo>
                  <a:lnTo>
                    <a:pt x="125" y="47"/>
                  </a:lnTo>
                  <a:lnTo>
                    <a:pt x="125" y="45"/>
                  </a:lnTo>
                  <a:lnTo>
                    <a:pt x="120" y="43"/>
                  </a:lnTo>
                  <a:lnTo>
                    <a:pt x="109" y="43"/>
                  </a:lnTo>
                  <a:lnTo>
                    <a:pt x="104" y="38"/>
                  </a:lnTo>
                  <a:lnTo>
                    <a:pt x="102" y="31"/>
                  </a:lnTo>
                  <a:lnTo>
                    <a:pt x="100" y="29"/>
                  </a:lnTo>
                  <a:lnTo>
                    <a:pt x="88" y="27"/>
                  </a:lnTo>
                  <a:lnTo>
                    <a:pt x="75" y="23"/>
                  </a:lnTo>
                  <a:lnTo>
                    <a:pt x="70" y="20"/>
                  </a:lnTo>
                  <a:lnTo>
                    <a:pt x="63" y="20"/>
                  </a:lnTo>
                  <a:lnTo>
                    <a:pt x="61" y="18"/>
                  </a:lnTo>
                  <a:lnTo>
                    <a:pt x="59" y="18"/>
                  </a:lnTo>
                  <a:lnTo>
                    <a:pt x="56" y="20"/>
                  </a:lnTo>
                  <a:lnTo>
                    <a:pt x="54" y="18"/>
                  </a:lnTo>
                  <a:lnTo>
                    <a:pt x="54" y="18"/>
                  </a:lnTo>
                  <a:lnTo>
                    <a:pt x="47" y="16"/>
                  </a:lnTo>
                  <a:lnTo>
                    <a:pt x="47" y="16"/>
                  </a:lnTo>
                  <a:lnTo>
                    <a:pt x="45" y="15"/>
                  </a:lnTo>
                  <a:lnTo>
                    <a:pt x="45" y="15"/>
                  </a:lnTo>
                  <a:lnTo>
                    <a:pt x="50" y="13"/>
                  </a:lnTo>
                  <a:lnTo>
                    <a:pt x="52" y="11"/>
                  </a:lnTo>
                  <a:lnTo>
                    <a:pt x="50" y="11"/>
                  </a:lnTo>
                  <a:lnTo>
                    <a:pt x="49" y="9"/>
                  </a:lnTo>
                  <a:lnTo>
                    <a:pt x="49" y="9"/>
                  </a:lnTo>
                  <a:lnTo>
                    <a:pt x="34" y="9"/>
                  </a:lnTo>
                  <a:lnTo>
                    <a:pt x="29" y="13"/>
                  </a:lnTo>
                  <a:lnTo>
                    <a:pt x="27" y="15"/>
                  </a:lnTo>
                  <a:lnTo>
                    <a:pt x="18" y="18"/>
                  </a:lnTo>
                  <a:lnTo>
                    <a:pt x="15" y="20"/>
                  </a:lnTo>
                  <a:lnTo>
                    <a:pt x="11" y="22"/>
                  </a:lnTo>
                  <a:lnTo>
                    <a:pt x="7" y="25"/>
                  </a:lnTo>
                  <a:lnTo>
                    <a:pt x="7" y="25"/>
                  </a:lnTo>
                  <a:lnTo>
                    <a:pt x="7" y="23"/>
                  </a:lnTo>
                  <a:lnTo>
                    <a:pt x="6" y="23"/>
                  </a:lnTo>
                  <a:lnTo>
                    <a:pt x="0" y="23"/>
                  </a:lnTo>
                  <a:lnTo>
                    <a:pt x="0" y="22"/>
                  </a:lnTo>
                  <a:lnTo>
                    <a:pt x="6" y="20"/>
                  </a:lnTo>
                  <a:lnTo>
                    <a:pt x="7" y="20"/>
                  </a:lnTo>
                  <a:lnTo>
                    <a:pt x="7" y="20"/>
                  </a:lnTo>
                  <a:lnTo>
                    <a:pt x="9" y="13"/>
                  </a:lnTo>
                  <a:lnTo>
                    <a:pt x="9" y="11"/>
                  </a:lnTo>
                  <a:lnTo>
                    <a:pt x="40" y="0"/>
                  </a:lnTo>
                  <a:lnTo>
                    <a:pt x="66" y="0"/>
                  </a:lnTo>
                  <a:lnTo>
                    <a:pt x="68" y="2"/>
                  </a:lnTo>
                  <a:lnTo>
                    <a:pt x="70" y="4"/>
                  </a:lnTo>
                  <a:lnTo>
                    <a:pt x="77" y="4"/>
                  </a:lnTo>
                  <a:lnTo>
                    <a:pt x="82" y="7"/>
                  </a:lnTo>
                  <a:lnTo>
                    <a:pt x="84" y="9"/>
                  </a:lnTo>
                  <a:lnTo>
                    <a:pt x="88" y="13"/>
                  </a:lnTo>
                  <a:lnTo>
                    <a:pt x="90" y="13"/>
                  </a:lnTo>
                  <a:lnTo>
                    <a:pt x="97" y="13"/>
                  </a:lnTo>
                  <a:lnTo>
                    <a:pt x="99" y="15"/>
                  </a:lnTo>
                  <a:lnTo>
                    <a:pt x="100" y="15"/>
                  </a:lnTo>
                  <a:lnTo>
                    <a:pt x="102" y="15"/>
                  </a:lnTo>
                  <a:lnTo>
                    <a:pt x="100" y="15"/>
                  </a:lnTo>
                  <a:lnTo>
                    <a:pt x="100" y="16"/>
                  </a:lnTo>
                  <a:lnTo>
                    <a:pt x="102" y="16"/>
                  </a:lnTo>
                  <a:lnTo>
                    <a:pt x="106" y="16"/>
                  </a:lnTo>
                  <a:lnTo>
                    <a:pt x="107" y="18"/>
                  </a:lnTo>
                  <a:lnTo>
                    <a:pt x="111" y="22"/>
                  </a:lnTo>
                  <a:lnTo>
                    <a:pt x="124" y="25"/>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6" name="Freeform 3371">
              <a:extLst>
                <a:ext uri="{FF2B5EF4-FFF2-40B4-BE49-F238E27FC236}">
                  <a16:creationId xmlns:a16="http://schemas.microsoft.com/office/drawing/2014/main" id="{50C9CBEF-838F-3A4E-B10A-F1979ED78FFE}"/>
                </a:ext>
              </a:extLst>
            </p:cNvPr>
            <p:cNvSpPr>
              <a:spLocks/>
            </p:cNvSpPr>
            <p:nvPr/>
          </p:nvSpPr>
          <p:spPr bwMode="auto">
            <a:xfrm>
              <a:off x="1337" y="2334"/>
              <a:ext cx="172" cy="57"/>
            </a:xfrm>
            <a:custGeom>
              <a:avLst/>
              <a:gdLst>
                <a:gd name="T0" fmla="*/ 124 w 172"/>
                <a:gd name="T1" fmla="*/ 27 h 57"/>
                <a:gd name="T2" fmla="*/ 136 w 172"/>
                <a:gd name="T3" fmla="*/ 32 h 57"/>
                <a:gd name="T4" fmla="*/ 145 w 172"/>
                <a:gd name="T5" fmla="*/ 34 h 57"/>
                <a:gd name="T6" fmla="*/ 149 w 172"/>
                <a:gd name="T7" fmla="*/ 36 h 57"/>
                <a:gd name="T8" fmla="*/ 147 w 172"/>
                <a:gd name="T9" fmla="*/ 40 h 57"/>
                <a:gd name="T10" fmla="*/ 147 w 172"/>
                <a:gd name="T11" fmla="*/ 41 h 57"/>
                <a:gd name="T12" fmla="*/ 161 w 172"/>
                <a:gd name="T13" fmla="*/ 41 h 57"/>
                <a:gd name="T14" fmla="*/ 163 w 172"/>
                <a:gd name="T15" fmla="*/ 45 h 57"/>
                <a:gd name="T16" fmla="*/ 172 w 172"/>
                <a:gd name="T17" fmla="*/ 48 h 57"/>
                <a:gd name="T18" fmla="*/ 157 w 172"/>
                <a:gd name="T19" fmla="*/ 56 h 57"/>
                <a:gd name="T20" fmla="*/ 115 w 172"/>
                <a:gd name="T21" fmla="*/ 57 h 57"/>
                <a:gd name="T22" fmla="*/ 118 w 172"/>
                <a:gd name="T23" fmla="*/ 52 h 57"/>
                <a:gd name="T24" fmla="*/ 125 w 172"/>
                <a:gd name="T25" fmla="*/ 47 h 57"/>
                <a:gd name="T26" fmla="*/ 120 w 172"/>
                <a:gd name="T27" fmla="*/ 43 h 57"/>
                <a:gd name="T28" fmla="*/ 104 w 172"/>
                <a:gd name="T29" fmla="*/ 38 h 57"/>
                <a:gd name="T30" fmla="*/ 100 w 172"/>
                <a:gd name="T31" fmla="*/ 29 h 57"/>
                <a:gd name="T32" fmla="*/ 75 w 172"/>
                <a:gd name="T33" fmla="*/ 23 h 57"/>
                <a:gd name="T34" fmla="*/ 63 w 172"/>
                <a:gd name="T35" fmla="*/ 20 h 57"/>
                <a:gd name="T36" fmla="*/ 59 w 172"/>
                <a:gd name="T37" fmla="*/ 18 h 57"/>
                <a:gd name="T38" fmla="*/ 54 w 172"/>
                <a:gd name="T39" fmla="*/ 18 h 57"/>
                <a:gd name="T40" fmla="*/ 47 w 172"/>
                <a:gd name="T41" fmla="*/ 16 h 57"/>
                <a:gd name="T42" fmla="*/ 45 w 172"/>
                <a:gd name="T43" fmla="*/ 15 h 57"/>
                <a:gd name="T44" fmla="*/ 50 w 172"/>
                <a:gd name="T45" fmla="*/ 13 h 57"/>
                <a:gd name="T46" fmla="*/ 50 w 172"/>
                <a:gd name="T47" fmla="*/ 11 h 57"/>
                <a:gd name="T48" fmla="*/ 49 w 172"/>
                <a:gd name="T49" fmla="*/ 9 h 57"/>
                <a:gd name="T50" fmla="*/ 29 w 172"/>
                <a:gd name="T51" fmla="*/ 13 h 57"/>
                <a:gd name="T52" fmla="*/ 18 w 172"/>
                <a:gd name="T53" fmla="*/ 18 h 57"/>
                <a:gd name="T54" fmla="*/ 11 w 172"/>
                <a:gd name="T55" fmla="*/ 22 h 57"/>
                <a:gd name="T56" fmla="*/ 7 w 172"/>
                <a:gd name="T57" fmla="*/ 25 h 57"/>
                <a:gd name="T58" fmla="*/ 6 w 172"/>
                <a:gd name="T59" fmla="*/ 23 h 57"/>
                <a:gd name="T60" fmla="*/ 0 w 172"/>
                <a:gd name="T61" fmla="*/ 22 h 57"/>
                <a:gd name="T62" fmla="*/ 7 w 172"/>
                <a:gd name="T63" fmla="*/ 20 h 57"/>
                <a:gd name="T64" fmla="*/ 9 w 172"/>
                <a:gd name="T65" fmla="*/ 13 h 57"/>
                <a:gd name="T66" fmla="*/ 40 w 172"/>
                <a:gd name="T67" fmla="*/ 0 h 57"/>
                <a:gd name="T68" fmla="*/ 68 w 172"/>
                <a:gd name="T69" fmla="*/ 2 h 57"/>
                <a:gd name="T70" fmla="*/ 77 w 172"/>
                <a:gd name="T71" fmla="*/ 4 h 57"/>
                <a:gd name="T72" fmla="*/ 84 w 172"/>
                <a:gd name="T73" fmla="*/ 9 h 57"/>
                <a:gd name="T74" fmla="*/ 90 w 172"/>
                <a:gd name="T75" fmla="*/ 13 h 57"/>
                <a:gd name="T76" fmla="*/ 99 w 172"/>
                <a:gd name="T77" fmla="*/ 15 h 57"/>
                <a:gd name="T78" fmla="*/ 102 w 172"/>
                <a:gd name="T79" fmla="*/ 15 h 57"/>
                <a:gd name="T80" fmla="*/ 100 w 172"/>
                <a:gd name="T81" fmla="*/ 16 h 57"/>
                <a:gd name="T82" fmla="*/ 106 w 172"/>
                <a:gd name="T83" fmla="*/ 16 h 57"/>
                <a:gd name="T84" fmla="*/ 111 w 172"/>
                <a:gd name="T85"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57">
                  <a:moveTo>
                    <a:pt x="124" y="25"/>
                  </a:moveTo>
                  <a:lnTo>
                    <a:pt x="124" y="27"/>
                  </a:lnTo>
                  <a:lnTo>
                    <a:pt x="134" y="32"/>
                  </a:lnTo>
                  <a:lnTo>
                    <a:pt x="136" y="32"/>
                  </a:lnTo>
                  <a:lnTo>
                    <a:pt x="141" y="34"/>
                  </a:lnTo>
                  <a:lnTo>
                    <a:pt x="145" y="34"/>
                  </a:lnTo>
                  <a:lnTo>
                    <a:pt x="147" y="34"/>
                  </a:lnTo>
                  <a:lnTo>
                    <a:pt x="149" y="36"/>
                  </a:lnTo>
                  <a:lnTo>
                    <a:pt x="149" y="38"/>
                  </a:lnTo>
                  <a:lnTo>
                    <a:pt x="147" y="40"/>
                  </a:lnTo>
                  <a:lnTo>
                    <a:pt x="147" y="41"/>
                  </a:lnTo>
                  <a:lnTo>
                    <a:pt x="147" y="41"/>
                  </a:lnTo>
                  <a:lnTo>
                    <a:pt x="159" y="41"/>
                  </a:lnTo>
                  <a:lnTo>
                    <a:pt x="161" y="41"/>
                  </a:lnTo>
                  <a:lnTo>
                    <a:pt x="163" y="45"/>
                  </a:lnTo>
                  <a:lnTo>
                    <a:pt x="163" y="45"/>
                  </a:lnTo>
                  <a:lnTo>
                    <a:pt x="166" y="48"/>
                  </a:lnTo>
                  <a:lnTo>
                    <a:pt x="172" y="48"/>
                  </a:lnTo>
                  <a:lnTo>
                    <a:pt x="172" y="50"/>
                  </a:lnTo>
                  <a:lnTo>
                    <a:pt x="157" y="56"/>
                  </a:lnTo>
                  <a:lnTo>
                    <a:pt x="116" y="57"/>
                  </a:lnTo>
                  <a:lnTo>
                    <a:pt x="115" y="57"/>
                  </a:lnTo>
                  <a:lnTo>
                    <a:pt x="115" y="56"/>
                  </a:lnTo>
                  <a:lnTo>
                    <a:pt x="118" y="52"/>
                  </a:lnTo>
                  <a:lnTo>
                    <a:pt x="125" y="48"/>
                  </a:lnTo>
                  <a:lnTo>
                    <a:pt x="125" y="47"/>
                  </a:lnTo>
                  <a:lnTo>
                    <a:pt x="125" y="45"/>
                  </a:lnTo>
                  <a:lnTo>
                    <a:pt x="120" y="43"/>
                  </a:lnTo>
                  <a:lnTo>
                    <a:pt x="109" y="43"/>
                  </a:lnTo>
                  <a:lnTo>
                    <a:pt x="104" y="38"/>
                  </a:lnTo>
                  <a:lnTo>
                    <a:pt x="102" y="31"/>
                  </a:lnTo>
                  <a:lnTo>
                    <a:pt x="100" y="29"/>
                  </a:lnTo>
                  <a:lnTo>
                    <a:pt x="88" y="27"/>
                  </a:lnTo>
                  <a:lnTo>
                    <a:pt x="75" y="23"/>
                  </a:lnTo>
                  <a:lnTo>
                    <a:pt x="70" y="20"/>
                  </a:lnTo>
                  <a:lnTo>
                    <a:pt x="63" y="20"/>
                  </a:lnTo>
                  <a:lnTo>
                    <a:pt x="61" y="18"/>
                  </a:lnTo>
                  <a:lnTo>
                    <a:pt x="59" y="18"/>
                  </a:lnTo>
                  <a:lnTo>
                    <a:pt x="56" y="20"/>
                  </a:lnTo>
                  <a:lnTo>
                    <a:pt x="54" y="18"/>
                  </a:lnTo>
                  <a:lnTo>
                    <a:pt x="54" y="18"/>
                  </a:lnTo>
                  <a:lnTo>
                    <a:pt x="47" y="16"/>
                  </a:lnTo>
                  <a:lnTo>
                    <a:pt x="47" y="16"/>
                  </a:lnTo>
                  <a:lnTo>
                    <a:pt x="45" y="15"/>
                  </a:lnTo>
                  <a:lnTo>
                    <a:pt x="45" y="15"/>
                  </a:lnTo>
                  <a:lnTo>
                    <a:pt x="50" y="13"/>
                  </a:lnTo>
                  <a:lnTo>
                    <a:pt x="52" y="11"/>
                  </a:lnTo>
                  <a:lnTo>
                    <a:pt x="50" y="11"/>
                  </a:lnTo>
                  <a:lnTo>
                    <a:pt x="49" y="9"/>
                  </a:lnTo>
                  <a:lnTo>
                    <a:pt x="49" y="9"/>
                  </a:lnTo>
                  <a:lnTo>
                    <a:pt x="34" y="9"/>
                  </a:lnTo>
                  <a:lnTo>
                    <a:pt x="29" y="13"/>
                  </a:lnTo>
                  <a:lnTo>
                    <a:pt x="27" y="15"/>
                  </a:lnTo>
                  <a:lnTo>
                    <a:pt x="18" y="18"/>
                  </a:lnTo>
                  <a:lnTo>
                    <a:pt x="15" y="20"/>
                  </a:lnTo>
                  <a:lnTo>
                    <a:pt x="11" y="22"/>
                  </a:lnTo>
                  <a:lnTo>
                    <a:pt x="7" y="25"/>
                  </a:lnTo>
                  <a:lnTo>
                    <a:pt x="7" y="25"/>
                  </a:lnTo>
                  <a:lnTo>
                    <a:pt x="7" y="23"/>
                  </a:lnTo>
                  <a:lnTo>
                    <a:pt x="6" y="23"/>
                  </a:lnTo>
                  <a:lnTo>
                    <a:pt x="0" y="23"/>
                  </a:lnTo>
                  <a:lnTo>
                    <a:pt x="0" y="22"/>
                  </a:lnTo>
                  <a:lnTo>
                    <a:pt x="6" y="20"/>
                  </a:lnTo>
                  <a:lnTo>
                    <a:pt x="7" y="20"/>
                  </a:lnTo>
                  <a:lnTo>
                    <a:pt x="7" y="20"/>
                  </a:lnTo>
                  <a:lnTo>
                    <a:pt x="9" y="13"/>
                  </a:lnTo>
                  <a:lnTo>
                    <a:pt x="9" y="11"/>
                  </a:lnTo>
                  <a:lnTo>
                    <a:pt x="40" y="0"/>
                  </a:lnTo>
                  <a:lnTo>
                    <a:pt x="66" y="0"/>
                  </a:lnTo>
                  <a:lnTo>
                    <a:pt x="68" y="2"/>
                  </a:lnTo>
                  <a:lnTo>
                    <a:pt x="70" y="4"/>
                  </a:lnTo>
                  <a:lnTo>
                    <a:pt x="77" y="4"/>
                  </a:lnTo>
                  <a:lnTo>
                    <a:pt x="82" y="7"/>
                  </a:lnTo>
                  <a:lnTo>
                    <a:pt x="84" y="9"/>
                  </a:lnTo>
                  <a:lnTo>
                    <a:pt x="88" y="13"/>
                  </a:lnTo>
                  <a:lnTo>
                    <a:pt x="90" y="13"/>
                  </a:lnTo>
                  <a:lnTo>
                    <a:pt x="97" y="13"/>
                  </a:lnTo>
                  <a:lnTo>
                    <a:pt x="99" y="15"/>
                  </a:lnTo>
                  <a:lnTo>
                    <a:pt x="100" y="15"/>
                  </a:lnTo>
                  <a:lnTo>
                    <a:pt x="102" y="15"/>
                  </a:lnTo>
                  <a:lnTo>
                    <a:pt x="100" y="15"/>
                  </a:lnTo>
                  <a:lnTo>
                    <a:pt x="100" y="16"/>
                  </a:lnTo>
                  <a:lnTo>
                    <a:pt x="102" y="16"/>
                  </a:lnTo>
                  <a:lnTo>
                    <a:pt x="106" y="16"/>
                  </a:lnTo>
                  <a:lnTo>
                    <a:pt x="107" y="18"/>
                  </a:lnTo>
                  <a:lnTo>
                    <a:pt x="111" y="22"/>
                  </a:lnTo>
                  <a:lnTo>
                    <a:pt x="124" y="25"/>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7" name="Freeform 3372">
              <a:extLst>
                <a:ext uri="{FF2B5EF4-FFF2-40B4-BE49-F238E27FC236}">
                  <a16:creationId xmlns:a16="http://schemas.microsoft.com/office/drawing/2014/main" id="{51B6DB9C-D6E5-DB44-8D37-10F4C37F4521}"/>
                </a:ext>
              </a:extLst>
            </p:cNvPr>
            <p:cNvSpPr>
              <a:spLocks/>
            </p:cNvSpPr>
            <p:nvPr/>
          </p:nvSpPr>
          <p:spPr bwMode="auto">
            <a:xfrm>
              <a:off x="1364" y="2356"/>
              <a:ext cx="9" cy="9"/>
            </a:xfrm>
            <a:custGeom>
              <a:avLst/>
              <a:gdLst>
                <a:gd name="T0" fmla="*/ 7 w 9"/>
                <a:gd name="T1" fmla="*/ 0 h 9"/>
                <a:gd name="T2" fmla="*/ 7 w 9"/>
                <a:gd name="T3" fmla="*/ 1 h 9"/>
                <a:gd name="T4" fmla="*/ 9 w 9"/>
                <a:gd name="T5" fmla="*/ 3 h 9"/>
                <a:gd name="T6" fmla="*/ 9 w 9"/>
                <a:gd name="T7" fmla="*/ 7 h 9"/>
                <a:gd name="T8" fmla="*/ 5 w 9"/>
                <a:gd name="T9" fmla="*/ 9 h 9"/>
                <a:gd name="T10" fmla="*/ 2 w 9"/>
                <a:gd name="T11" fmla="*/ 9 h 9"/>
                <a:gd name="T12" fmla="*/ 2 w 9"/>
                <a:gd name="T13" fmla="*/ 7 h 9"/>
                <a:gd name="T14" fmla="*/ 0 w 9"/>
                <a:gd name="T15" fmla="*/ 5 h 9"/>
                <a:gd name="T16" fmla="*/ 4 w 9"/>
                <a:gd name="T17" fmla="*/ 7 h 9"/>
                <a:gd name="T18" fmla="*/ 4 w 9"/>
                <a:gd name="T19" fmla="*/ 5 h 9"/>
                <a:gd name="T20" fmla="*/ 4 w 9"/>
                <a:gd name="T21" fmla="*/ 3 h 9"/>
                <a:gd name="T22" fmla="*/ 4 w 9"/>
                <a:gd name="T23" fmla="*/ 1 h 9"/>
                <a:gd name="T24" fmla="*/ 4 w 9"/>
                <a:gd name="T25" fmla="*/ 0 h 9"/>
                <a:gd name="T26" fmla="*/ 5 w 9"/>
                <a:gd name="T27" fmla="*/ 0 h 9"/>
                <a:gd name="T28" fmla="*/ 7 w 9"/>
                <a:gd name="T29" fmla="*/ 0 h 9"/>
                <a:gd name="T30" fmla="*/ 7 w 9"/>
                <a:gd name="T31" fmla="*/ 0 h 9"/>
                <a:gd name="T32" fmla="*/ 7 w 9"/>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7" y="0"/>
                  </a:moveTo>
                  <a:lnTo>
                    <a:pt x="7" y="1"/>
                  </a:lnTo>
                  <a:lnTo>
                    <a:pt x="9" y="3"/>
                  </a:lnTo>
                  <a:lnTo>
                    <a:pt x="9" y="7"/>
                  </a:lnTo>
                  <a:lnTo>
                    <a:pt x="5" y="9"/>
                  </a:lnTo>
                  <a:lnTo>
                    <a:pt x="2" y="9"/>
                  </a:lnTo>
                  <a:lnTo>
                    <a:pt x="2" y="7"/>
                  </a:lnTo>
                  <a:lnTo>
                    <a:pt x="0" y="5"/>
                  </a:lnTo>
                  <a:lnTo>
                    <a:pt x="4" y="7"/>
                  </a:lnTo>
                  <a:lnTo>
                    <a:pt x="4" y="5"/>
                  </a:lnTo>
                  <a:lnTo>
                    <a:pt x="4" y="3"/>
                  </a:lnTo>
                  <a:lnTo>
                    <a:pt x="4" y="1"/>
                  </a:lnTo>
                  <a:lnTo>
                    <a:pt x="4" y="0"/>
                  </a:lnTo>
                  <a:lnTo>
                    <a:pt x="5" y="0"/>
                  </a:lnTo>
                  <a:lnTo>
                    <a:pt x="7" y="0"/>
                  </a:lnTo>
                  <a:lnTo>
                    <a:pt x="7" y="0"/>
                  </a:lnTo>
                  <a:lnTo>
                    <a:pt x="7"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8" name="Freeform 3373">
              <a:extLst>
                <a:ext uri="{FF2B5EF4-FFF2-40B4-BE49-F238E27FC236}">
                  <a16:creationId xmlns:a16="http://schemas.microsoft.com/office/drawing/2014/main" id="{10EB51B3-EE0B-DF49-8E6F-3AA3E07F3D4A}"/>
                </a:ext>
              </a:extLst>
            </p:cNvPr>
            <p:cNvSpPr>
              <a:spLocks/>
            </p:cNvSpPr>
            <p:nvPr/>
          </p:nvSpPr>
          <p:spPr bwMode="auto">
            <a:xfrm>
              <a:off x="1364" y="2356"/>
              <a:ext cx="9" cy="9"/>
            </a:xfrm>
            <a:custGeom>
              <a:avLst/>
              <a:gdLst>
                <a:gd name="T0" fmla="*/ 7 w 9"/>
                <a:gd name="T1" fmla="*/ 0 h 9"/>
                <a:gd name="T2" fmla="*/ 7 w 9"/>
                <a:gd name="T3" fmla="*/ 1 h 9"/>
                <a:gd name="T4" fmla="*/ 9 w 9"/>
                <a:gd name="T5" fmla="*/ 3 h 9"/>
                <a:gd name="T6" fmla="*/ 9 w 9"/>
                <a:gd name="T7" fmla="*/ 7 h 9"/>
                <a:gd name="T8" fmla="*/ 5 w 9"/>
                <a:gd name="T9" fmla="*/ 9 h 9"/>
                <a:gd name="T10" fmla="*/ 2 w 9"/>
                <a:gd name="T11" fmla="*/ 9 h 9"/>
                <a:gd name="T12" fmla="*/ 2 w 9"/>
                <a:gd name="T13" fmla="*/ 7 h 9"/>
                <a:gd name="T14" fmla="*/ 0 w 9"/>
                <a:gd name="T15" fmla="*/ 5 h 9"/>
                <a:gd name="T16" fmla="*/ 4 w 9"/>
                <a:gd name="T17" fmla="*/ 7 h 9"/>
                <a:gd name="T18" fmla="*/ 4 w 9"/>
                <a:gd name="T19" fmla="*/ 5 h 9"/>
                <a:gd name="T20" fmla="*/ 4 w 9"/>
                <a:gd name="T21" fmla="*/ 3 h 9"/>
                <a:gd name="T22" fmla="*/ 4 w 9"/>
                <a:gd name="T23" fmla="*/ 1 h 9"/>
                <a:gd name="T24" fmla="*/ 4 w 9"/>
                <a:gd name="T25" fmla="*/ 0 h 9"/>
                <a:gd name="T26" fmla="*/ 5 w 9"/>
                <a:gd name="T27" fmla="*/ 0 h 9"/>
                <a:gd name="T28" fmla="*/ 7 w 9"/>
                <a:gd name="T29" fmla="*/ 0 h 9"/>
                <a:gd name="T30" fmla="*/ 7 w 9"/>
                <a:gd name="T31" fmla="*/ 0 h 9"/>
                <a:gd name="T32" fmla="*/ 7 w 9"/>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7" y="0"/>
                  </a:moveTo>
                  <a:lnTo>
                    <a:pt x="7" y="1"/>
                  </a:lnTo>
                  <a:lnTo>
                    <a:pt x="9" y="3"/>
                  </a:lnTo>
                  <a:lnTo>
                    <a:pt x="9" y="7"/>
                  </a:lnTo>
                  <a:lnTo>
                    <a:pt x="5" y="9"/>
                  </a:lnTo>
                  <a:lnTo>
                    <a:pt x="2" y="9"/>
                  </a:lnTo>
                  <a:lnTo>
                    <a:pt x="2" y="7"/>
                  </a:lnTo>
                  <a:lnTo>
                    <a:pt x="0" y="5"/>
                  </a:lnTo>
                  <a:lnTo>
                    <a:pt x="4" y="7"/>
                  </a:lnTo>
                  <a:lnTo>
                    <a:pt x="4" y="5"/>
                  </a:lnTo>
                  <a:lnTo>
                    <a:pt x="4" y="3"/>
                  </a:lnTo>
                  <a:lnTo>
                    <a:pt x="4" y="1"/>
                  </a:lnTo>
                  <a:lnTo>
                    <a:pt x="4" y="0"/>
                  </a:lnTo>
                  <a:lnTo>
                    <a:pt x="5" y="0"/>
                  </a:lnTo>
                  <a:lnTo>
                    <a:pt x="7" y="0"/>
                  </a:lnTo>
                  <a:lnTo>
                    <a:pt x="7" y="0"/>
                  </a:lnTo>
                  <a:lnTo>
                    <a:pt x="7"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9" name="Freeform 3374">
              <a:extLst>
                <a:ext uri="{FF2B5EF4-FFF2-40B4-BE49-F238E27FC236}">
                  <a16:creationId xmlns:a16="http://schemas.microsoft.com/office/drawing/2014/main" id="{A775DC04-5FF2-1E46-90C1-3560CC997D57}"/>
                </a:ext>
              </a:extLst>
            </p:cNvPr>
            <p:cNvSpPr>
              <a:spLocks/>
            </p:cNvSpPr>
            <p:nvPr/>
          </p:nvSpPr>
          <p:spPr bwMode="auto">
            <a:xfrm>
              <a:off x="1437" y="2345"/>
              <a:ext cx="16" cy="11"/>
            </a:xfrm>
            <a:custGeom>
              <a:avLst/>
              <a:gdLst>
                <a:gd name="T0" fmla="*/ 11 w 16"/>
                <a:gd name="T1" fmla="*/ 4 h 11"/>
                <a:gd name="T2" fmla="*/ 15 w 16"/>
                <a:gd name="T3" fmla="*/ 5 h 11"/>
                <a:gd name="T4" fmla="*/ 16 w 16"/>
                <a:gd name="T5" fmla="*/ 7 h 11"/>
                <a:gd name="T6" fmla="*/ 16 w 16"/>
                <a:gd name="T7" fmla="*/ 11 h 11"/>
                <a:gd name="T8" fmla="*/ 13 w 16"/>
                <a:gd name="T9" fmla="*/ 11 h 11"/>
                <a:gd name="T10" fmla="*/ 11 w 16"/>
                <a:gd name="T11" fmla="*/ 7 h 11"/>
                <a:gd name="T12" fmla="*/ 9 w 16"/>
                <a:gd name="T13" fmla="*/ 5 h 11"/>
                <a:gd name="T14" fmla="*/ 7 w 16"/>
                <a:gd name="T15" fmla="*/ 4 h 11"/>
                <a:gd name="T16" fmla="*/ 4 w 16"/>
                <a:gd name="T17" fmla="*/ 4 h 11"/>
                <a:gd name="T18" fmla="*/ 0 w 16"/>
                <a:gd name="T19" fmla="*/ 2 h 11"/>
                <a:gd name="T20" fmla="*/ 0 w 16"/>
                <a:gd name="T21" fmla="*/ 0 h 11"/>
                <a:gd name="T22" fmla="*/ 0 w 16"/>
                <a:gd name="T23" fmla="*/ 0 h 11"/>
                <a:gd name="T24" fmla="*/ 4 w 16"/>
                <a:gd name="T25" fmla="*/ 0 h 11"/>
                <a:gd name="T26" fmla="*/ 11 w 16"/>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1" y="4"/>
                  </a:moveTo>
                  <a:lnTo>
                    <a:pt x="15" y="5"/>
                  </a:lnTo>
                  <a:lnTo>
                    <a:pt x="16" y="7"/>
                  </a:lnTo>
                  <a:lnTo>
                    <a:pt x="16" y="11"/>
                  </a:lnTo>
                  <a:lnTo>
                    <a:pt x="13" y="11"/>
                  </a:lnTo>
                  <a:lnTo>
                    <a:pt x="11" y="7"/>
                  </a:lnTo>
                  <a:lnTo>
                    <a:pt x="9" y="5"/>
                  </a:lnTo>
                  <a:lnTo>
                    <a:pt x="7" y="4"/>
                  </a:lnTo>
                  <a:lnTo>
                    <a:pt x="4" y="4"/>
                  </a:lnTo>
                  <a:lnTo>
                    <a:pt x="0" y="2"/>
                  </a:lnTo>
                  <a:lnTo>
                    <a:pt x="0" y="0"/>
                  </a:lnTo>
                  <a:lnTo>
                    <a:pt x="0" y="0"/>
                  </a:lnTo>
                  <a:lnTo>
                    <a:pt x="4" y="0"/>
                  </a:lnTo>
                  <a:lnTo>
                    <a:pt x="11"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0" name="Freeform 3375">
              <a:extLst>
                <a:ext uri="{FF2B5EF4-FFF2-40B4-BE49-F238E27FC236}">
                  <a16:creationId xmlns:a16="http://schemas.microsoft.com/office/drawing/2014/main" id="{D7FE252D-6C5D-3C49-9DFD-4C4AA1830103}"/>
                </a:ext>
              </a:extLst>
            </p:cNvPr>
            <p:cNvSpPr>
              <a:spLocks/>
            </p:cNvSpPr>
            <p:nvPr/>
          </p:nvSpPr>
          <p:spPr bwMode="auto">
            <a:xfrm>
              <a:off x="1437" y="2345"/>
              <a:ext cx="16" cy="11"/>
            </a:xfrm>
            <a:custGeom>
              <a:avLst/>
              <a:gdLst>
                <a:gd name="T0" fmla="*/ 11 w 16"/>
                <a:gd name="T1" fmla="*/ 4 h 11"/>
                <a:gd name="T2" fmla="*/ 15 w 16"/>
                <a:gd name="T3" fmla="*/ 5 h 11"/>
                <a:gd name="T4" fmla="*/ 16 w 16"/>
                <a:gd name="T5" fmla="*/ 7 h 11"/>
                <a:gd name="T6" fmla="*/ 16 w 16"/>
                <a:gd name="T7" fmla="*/ 11 h 11"/>
                <a:gd name="T8" fmla="*/ 13 w 16"/>
                <a:gd name="T9" fmla="*/ 11 h 11"/>
                <a:gd name="T10" fmla="*/ 11 w 16"/>
                <a:gd name="T11" fmla="*/ 7 h 11"/>
                <a:gd name="T12" fmla="*/ 9 w 16"/>
                <a:gd name="T13" fmla="*/ 5 h 11"/>
                <a:gd name="T14" fmla="*/ 7 w 16"/>
                <a:gd name="T15" fmla="*/ 4 h 11"/>
                <a:gd name="T16" fmla="*/ 4 w 16"/>
                <a:gd name="T17" fmla="*/ 4 h 11"/>
                <a:gd name="T18" fmla="*/ 0 w 16"/>
                <a:gd name="T19" fmla="*/ 2 h 11"/>
                <a:gd name="T20" fmla="*/ 0 w 16"/>
                <a:gd name="T21" fmla="*/ 0 h 11"/>
                <a:gd name="T22" fmla="*/ 0 w 16"/>
                <a:gd name="T23" fmla="*/ 0 h 11"/>
                <a:gd name="T24" fmla="*/ 4 w 16"/>
                <a:gd name="T25" fmla="*/ 0 h 11"/>
                <a:gd name="T26" fmla="*/ 11 w 16"/>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1" y="4"/>
                  </a:moveTo>
                  <a:lnTo>
                    <a:pt x="15" y="5"/>
                  </a:lnTo>
                  <a:lnTo>
                    <a:pt x="16" y="7"/>
                  </a:lnTo>
                  <a:lnTo>
                    <a:pt x="16" y="11"/>
                  </a:lnTo>
                  <a:lnTo>
                    <a:pt x="13" y="11"/>
                  </a:lnTo>
                  <a:lnTo>
                    <a:pt x="11" y="7"/>
                  </a:lnTo>
                  <a:lnTo>
                    <a:pt x="9" y="5"/>
                  </a:lnTo>
                  <a:lnTo>
                    <a:pt x="7" y="4"/>
                  </a:lnTo>
                  <a:lnTo>
                    <a:pt x="4" y="4"/>
                  </a:lnTo>
                  <a:lnTo>
                    <a:pt x="0" y="2"/>
                  </a:lnTo>
                  <a:lnTo>
                    <a:pt x="0" y="0"/>
                  </a:lnTo>
                  <a:lnTo>
                    <a:pt x="0" y="0"/>
                  </a:lnTo>
                  <a:lnTo>
                    <a:pt x="4" y="0"/>
                  </a:lnTo>
                  <a:lnTo>
                    <a:pt x="11"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1" name="Freeform 3376">
              <a:extLst>
                <a:ext uri="{FF2B5EF4-FFF2-40B4-BE49-F238E27FC236}">
                  <a16:creationId xmlns:a16="http://schemas.microsoft.com/office/drawing/2014/main" id="{EFC75879-B84C-434A-A132-874D80D05E7B}"/>
                </a:ext>
              </a:extLst>
            </p:cNvPr>
            <p:cNvSpPr>
              <a:spLocks/>
            </p:cNvSpPr>
            <p:nvPr/>
          </p:nvSpPr>
          <p:spPr bwMode="auto">
            <a:xfrm>
              <a:off x="1662" y="3759"/>
              <a:ext cx="16" cy="6"/>
            </a:xfrm>
            <a:custGeom>
              <a:avLst/>
              <a:gdLst>
                <a:gd name="T0" fmla="*/ 4 w 16"/>
                <a:gd name="T1" fmla="*/ 2 h 6"/>
                <a:gd name="T2" fmla="*/ 7 w 16"/>
                <a:gd name="T3" fmla="*/ 0 h 6"/>
                <a:gd name="T4" fmla="*/ 11 w 16"/>
                <a:gd name="T5" fmla="*/ 0 h 6"/>
                <a:gd name="T6" fmla="*/ 15 w 16"/>
                <a:gd name="T7" fmla="*/ 0 h 6"/>
                <a:gd name="T8" fmla="*/ 16 w 16"/>
                <a:gd name="T9" fmla="*/ 0 h 6"/>
                <a:gd name="T10" fmla="*/ 15 w 16"/>
                <a:gd name="T11" fmla="*/ 2 h 6"/>
                <a:gd name="T12" fmla="*/ 15 w 16"/>
                <a:gd name="T13" fmla="*/ 2 h 6"/>
                <a:gd name="T14" fmla="*/ 11 w 16"/>
                <a:gd name="T15" fmla="*/ 2 h 6"/>
                <a:gd name="T16" fmla="*/ 9 w 16"/>
                <a:gd name="T17" fmla="*/ 2 h 6"/>
                <a:gd name="T18" fmla="*/ 9 w 16"/>
                <a:gd name="T19" fmla="*/ 4 h 6"/>
                <a:gd name="T20" fmla="*/ 6 w 16"/>
                <a:gd name="T21" fmla="*/ 4 h 6"/>
                <a:gd name="T22" fmla="*/ 4 w 16"/>
                <a:gd name="T23" fmla="*/ 6 h 6"/>
                <a:gd name="T24" fmla="*/ 0 w 16"/>
                <a:gd name="T25" fmla="*/ 4 h 6"/>
                <a:gd name="T26" fmla="*/ 2 w 16"/>
                <a:gd name="T27" fmla="*/ 2 h 6"/>
                <a:gd name="T28" fmla="*/ 2 w 16"/>
                <a:gd name="T29" fmla="*/ 0 h 6"/>
                <a:gd name="T30" fmla="*/ 4 w 16"/>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4" y="2"/>
                  </a:moveTo>
                  <a:lnTo>
                    <a:pt x="7" y="0"/>
                  </a:lnTo>
                  <a:lnTo>
                    <a:pt x="11" y="0"/>
                  </a:lnTo>
                  <a:lnTo>
                    <a:pt x="15" y="0"/>
                  </a:lnTo>
                  <a:lnTo>
                    <a:pt x="16" y="0"/>
                  </a:lnTo>
                  <a:lnTo>
                    <a:pt x="15" y="2"/>
                  </a:lnTo>
                  <a:lnTo>
                    <a:pt x="15" y="2"/>
                  </a:lnTo>
                  <a:lnTo>
                    <a:pt x="11" y="2"/>
                  </a:lnTo>
                  <a:lnTo>
                    <a:pt x="9" y="2"/>
                  </a:lnTo>
                  <a:lnTo>
                    <a:pt x="9" y="4"/>
                  </a:lnTo>
                  <a:lnTo>
                    <a:pt x="6" y="4"/>
                  </a:lnTo>
                  <a:lnTo>
                    <a:pt x="4" y="6"/>
                  </a:lnTo>
                  <a:lnTo>
                    <a:pt x="0" y="4"/>
                  </a:lnTo>
                  <a:lnTo>
                    <a:pt x="2" y="2"/>
                  </a:lnTo>
                  <a:lnTo>
                    <a:pt x="2" y="0"/>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2" name="Freeform 3377">
              <a:extLst>
                <a:ext uri="{FF2B5EF4-FFF2-40B4-BE49-F238E27FC236}">
                  <a16:creationId xmlns:a16="http://schemas.microsoft.com/office/drawing/2014/main" id="{32816DA6-C5D5-BE49-8E35-DDF704392AC0}"/>
                </a:ext>
              </a:extLst>
            </p:cNvPr>
            <p:cNvSpPr>
              <a:spLocks/>
            </p:cNvSpPr>
            <p:nvPr/>
          </p:nvSpPr>
          <p:spPr bwMode="auto">
            <a:xfrm>
              <a:off x="1662" y="3759"/>
              <a:ext cx="16" cy="6"/>
            </a:xfrm>
            <a:custGeom>
              <a:avLst/>
              <a:gdLst>
                <a:gd name="T0" fmla="*/ 4 w 16"/>
                <a:gd name="T1" fmla="*/ 2 h 6"/>
                <a:gd name="T2" fmla="*/ 7 w 16"/>
                <a:gd name="T3" fmla="*/ 0 h 6"/>
                <a:gd name="T4" fmla="*/ 11 w 16"/>
                <a:gd name="T5" fmla="*/ 0 h 6"/>
                <a:gd name="T6" fmla="*/ 15 w 16"/>
                <a:gd name="T7" fmla="*/ 0 h 6"/>
                <a:gd name="T8" fmla="*/ 16 w 16"/>
                <a:gd name="T9" fmla="*/ 0 h 6"/>
                <a:gd name="T10" fmla="*/ 15 w 16"/>
                <a:gd name="T11" fmla="*/ 2 h 6"/>
                <a:gd name="T12" fmla="*/ 15 w 16"/>
                <a:gd name="T13" fmla="*/ 2 h 6"/>
                <a:gd name="T14" fmla="*/ 11 w 16"/>
                <a:gd name="T15" fmla="*/ 2 h 6"/>
                <a:gd name="T16" fmla="*/ 9 w 16"/>
                <a:gd name="T17" fmla="*/ 2 h 6"/>
                <a:gd name="T18" fmla="*/ 9 w 16"/>
                <a:gd name="T19" fmla="*/ 4 h 6"/>
                <a:gd name="T20" fmla="*/ 6 w 16"/>
                <a:gd name="T21" fmla="*/ 4 h 6"/>
                <a:gd name="T22" fmla="*/ 4 w 16"/>
                <a:gd name="T23" fmla="*/ 6 h 6"/>
                <a:gd name="T24" fmla="*/ 0 w 16"/>
                <a:gd name="T25" fmla="*/ 4 h 6"/>
                <a:gd name="T26" fmla="*/ 2 w 16"/>
                <a:gd name="T27" fmla="*/ 2 h 6"/>
                <a:gd name="T28" fmla="*/ 2 w 16"/>
                <a:gd name="T29" fmla="*/ 0 h 6"/>
                <a:gd name="T30" fmla="*/ 4 w 16"/>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4" y="2"/>
                  </a:moveTo>
                  <a:lnTo>
                    <a:pt x="7" y="0"/>
                  </a:lnTo>
                  <a:lnTo>
                    <a:pt x="11" y="0"/>
                  </a:lnTo>
                  <a:lnTo>
                    <a:pt x="15" y="0"/>
                  </a:lnTo>
                  <a:lnTo>
                    <a:pt x="16" y="0"/>
                  </a:lnTo>
                  <a:lnTo>
                    <a:pt x="15" y="2"/>
                  </a:lnTo>
                  <a:lnTo>
                    <a:pt x="15" y="2"/>
                  </a:lnTo>
                  <a:lnTo>
                    <a:pt x="11" y="2"/>
                  </a:lnTo>
                  <a:lnTo>
                    <a:pt x="9" y="2"/>
                  </a:lnTo>
                  <a:lnTo>
                    <a:pt x="9" y="4"/>
                  </a:lnTo>
                  <a:lnTo>
                    <a:pt x="6" y="4"/>
                  </a:lnTo>
                  <a:lnTo>
                    <a:pt x="4" y="6"/>
                  </a:lnTo>
                  <a:lnTo>
                    <a:pt x="0" y="4"/>
                  </a:lnTo>
                  <a:lnTo>
                    <a:pt x="2" y="2"/>
                  </a:lnTo>
                  <a:lnTo>
                    <a:pt x="2" y="0"/>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3" name="Freeform 3378">
              <a:extLst>
                <a:ext uri="{FF2B5EF4-FFF2-40B4-BE49-F238E27FC236}">
                  <a16:creationId xmlns:a16="http://schemas.microsoft.com/office/drawing/2014/main" id="{15FA9851-8814-6043-9192-47CF84E207D4}"/>
                </a:ext>
              </a:extLst>
            </p:cNvPr>
            <p:cNvSpPr>
              <a:spLocks/>
            </p:cNvSpPr>
            <p:nvPr/>
          </p:nvSpPr>
          <p:spPr bwMode="auto">
            <a:xfrm>
              <a:off x="1266" y="2456"/>
              <a:ext cx="98" cy="48"/>
            </a:xfrm>
            <a:custGeom>
              <a:avLst/>
              <a:gdLst>
                <a:gd name="T0" fmla="*/ 95 w 98"/>
                <a:gd name="T1" fmla="*/ 16 h 48"/>
                <a:gd name="T2" fmla="*/ 89 w 98"/>
                <a:gd name="T3" fmla="*/ 19 h 48"/>
                <a:gd name="T4" fmla="*/ 84 w 98"/>
                <a:gd name="T5" fmla="*/ 19 h 48"/>
                <a:gd name="T6" fmla="*/ 77 w 98"/>
                <a:gd name="T7" fmla="*/ 21 h 48"/>
                <a:gd name="T8" fmla="*/ 75 w 98"/>
                <a:gd name="T9" fmla="*/ 19 h 48"/>
                <a:gd name="T10" fmla="*/ 73 w 98"/>
                <a:gd name="T11" fmla="*/ 19 h 48"/>
                <a:gd name="T12" fmla="*/ 71 w 98"/>
                <a:gd name="T13" fmla="*/ 21 h 48"/>
                <a:gd name="T14" fmla="*/ 70 w 98"/>
                <a:gd name="T15" fmla="*/ 26 h 48"/>
                <a:gd name="T16" fmla="*/ 66 w 98"/>
                <a:gd name="T17" fmla="*/ 28 h 48"/>
                <a:gd name="T18" fmla="*/ 64 w 98"/>
                <a:gd name="T19" fmla="*/ 30 h 48"/>
                <a:gd name="T20" fmla="*/ 61 w 98"/>
                <a:gd name="T21" fmla="*/ 32 h 48"/>
                <a:gd name="T22" fmla="*/ 59 w 98"/>
                <a:gd name="T23" fmla="*/ 34 h 48"/>
                <a:gd name="T24" fmla="*/ 57 w 98"/>
                <a:gd name="T25" fmla="*/ 34 h 48"/>
                <a:gd name="T26" fmla="*/ 52 w 98"/>
                <a:gd name="T27" fmla="*/ 32 h 48"/>
                <a:gd name="T28" fmla="*/ 43 w 98"/>
                <a:gd name="T29" fmla="*/ 37 h 48"/>
                <a:gd name="T30" fmla="*/ 43 w 98"/>
                <a:gd name="T31" fmla="*/ 43 h 48"/>
                <a:gd name="T32" fmla="*/ 39 w 98"/>
                <a:gd name="T33" fmla="*/ 44 h 48"/>
                <a:gd name="T34" fmla="*/ 37 w 98"/>
                <a:gd name="T35" fmla="*/ 48 h 48"/>
                <a:gd name="T36" fmla="*/ 32 w 98"/>
                <a:gd name="T37" fmla="*/ 48 h 48"/>
                <a:gd name="T38" fmla="*/ 30 w 98"/>
                <a:gd name="T39" fmla="*/ 44 h 48"/>
                <a:gd name="T40" fmla="*/ 28 w 98"/>
                <a:gd name="T41" fmla="*/ 43 h 48"/>
                <a:gd name="T42" fmla="*/ 25 w 98"/>
                <a:gd name="T43" fmla="*/ 41 h 48"/>
                <a:gd name="T44" fmla="*/ 25 w 98"/>
                <a:gd name="T45" fmla="*/ 35 h 48"/>
                <a:gd name="T46" fmla="*/ 21 w 98"/>
                <a:gd name="T47" fmla="*/ 34 h 48"/>
                <a:gd name="T48" fmla="*/ 20 w 98"/>
                <a:gd name="T49" fmla="*/ 34 h 48"/>
                <a:gd name="T50" fmla="*/ 16 w 98"/>
                <a:gd name="T51" fmla="*/ 34 h 48"/>
                <a:gd name="T52" fmla="*/ 14 w 98"/>
                <a:gd name="T53" fmla="*/ 34 h 48"/>
                <a:gd name="T54" fmla="*/ 12 w 98"/>
                <a:gd name="T55" fmla="*/ 32 h 48"/>
                <a:gd name="T56" fmla="*/ 11 w 98"/>
                <a:gd name="T57" fmla="*/ 30 h 48"/>
                <a:gd name="T58" fmla="*/ 7 w 98"/>
                <a:gd name="T59" fmla="*/ 28 h 48"/>
                <a:gd name="T60" fmla="*/ 2 w 98"/>
                <a:gd name="T61" fmla="*/ 26 h 48"/>
                <a:gd name="T62" fmla="*/ 0 w 98"/>
                <a:gd name="T63" fmla="*/ 25 h 48"/>
                <a:gd name="T64" fmla="*/ 3 w 98"/>
                <a:gd name="T65" fmla="*/ 21 h 48"/>
                <a:gd name="T66" fmla="*/ 2 w 98"/>
                <a:gd name="T67" fmla="*/ 19 h 48"/>
                <a:gd name="T68" fmla="*/ 2 w 98"/>
                <a:gd name="T69" fmla="*/ 18 h 48"/>
                <a:gd name="T70" fmla="*/ 5 w 98"/>
                <a:gd name="T71" fmla="*/ 14 h 48"/>
                <a:gd name="T72" fmla="*/ 7 w 98"/>
                <a:gd name="T73" fmla="*/ 14 h 48"/>
                <a:gd name="T74" fmla="*/ 18 w 98"/>
                <a:gd name="T75" fmla="*/ 3 h 48"/>
                <a:gd name="T76" fmla="*/ 23 w 98"/>
                <a:gd name="T77" fmla="*/ 1 h 48"/>
                <a:gd name="T78" fmla="*/ 53 w 98"/>
                <a:gd name="T79" fmla="*/ 0 h 48"/>
                <a:gd name="T80" fmla="*/ 59 w 98"/>
                <a:gd name="T81" fmla="*/ 0 h 48"/>
                <a:gd name="T82" fmla="*/ 64 w 98"/>
                <a:gd name="T83" fmla="*/ 1 h 48"/>
                <a:gd name="T84" fmla="*/ 71 w 98"/>
                <a:gd name="T85" fmla="*/ 0 h 48"/>
                <a:gd name="T86" fmla="*/ 82 w 98"/>
                <a:gd name="T87" fmla="*/ 3 h 48"/>
                <a:gd name="T88" fmla="*/ 98 w 98"/>
                <a:gd name="T8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48">
                  <a:moveTo>
                    <a:pt x="98" y="16"/>
                  </a:moveTo>
                  <a:lnTo>
                    <a:pt x="95" y="16"/>
                  </a:lnTo>
                  <a:lnTo>
                    <a:pt x="91" y="18"/>
                  </a:lnTo>
                  <a:lnTo>
                    <a:pt x="89" y="19"/>
                  </a:lnTo>
                  <a:lnTo>
                    <a:pt x="87" y="19"/>
                  </a:lnTo>
                  <a:lnTo>
                    <a:pt x="84" y="19"/>
                  </a:lnTo>
                  <a:lnTo>
                    <a:pt x="82" y="21"/>
                  </a:lnTo>
                  <a:lnTo>
                    <a:pt x="77" y="21"/>
                  </a:lnTo>
                  <a:lnTo>
                    <a:pt x="77" y="21"/>
                  </a:lnTo>
                  <a:lnTo>
                    <a:pt x="75" y="19"/>
                  </a:lnTo>
                  <a:lnTo>
                    <a:pt x="73" y="19"/>
                  </a:lnTo>
                  <a:lnTo>
                    <a:pt x="73" y="19"/>
                  </a:lnTo>
                  <a:lnTo>
                    <a:pt x="71" y="21"/>
                  </a:lnTo>
                  <a:lnTo>
                    <a:pt x="71" y="21"/>
                  </a:lnTo>
                  <a:lnTo>
                    <a:pt x="70" y="23"/>
                  </a:lnTo>
                  <a:lnTo>
                    <a:pt x="70" y="26"/>
                  </a:lnTo>
                  <a:lnTo>
                    <a:pt x="68" y="26"/>
                  </a:lnTo>
                  <a:lnTo>
                    <a:pt x="66" y="28"/>
                  </a:lnTo>
                  <a:lnTo>
                    <a:pt x="64" y="30"/>
                  </a:lnTo>
                  <a:lnTo>
                    <a:pt x="64" y="30"/>
                  </a:lnTo>
                  <a:lnTo>
                    <a:pt x="62" y="30"/>
                  </a:lnTo>
                  <a:lnTo>
                    <a:pt x="61" y="32"/>
                  </a:lnTo>
                  <a:lnTo>
                    <a:pt x="59" y="32"/>
                  </a:lnTo>
                  <a:lnTo>
                    <a:pt x="59" y="34"/>
                  </a:lnTo>
                  <a:lnTo>
                    <a:pt x="59" y="34"/>
                  </a:lnTo>
                  <a:lnTo>
                    <a:pt x="57" y="34"/>
                  </a:lnTo>
                  <a:lnTo>
                    <a:pt x="53" y="32"/>
                  </a:lnTo>
                  <a:lnTo>
                    <a:pt x="52" y="32"/>
                  </a:lnTo>
                  <a:lnTo>
                    <a:pt x="50" y="37"/>
                  </a:lnTo>
                  <a:lnTo>
                    <a:pt x="43" y="37"/>
                  </a:lnTo>
                  <a:lnTo>
                    <a:pt x="43" y="39"/>
                  </a:lnTo>
                  <a:lnTo>
                    <a:pt x="43" y="43"/>
                  </a:lnTo>
                  <a:lnTo>
                    <a:pt x="41" y="43"/>
                  </a:lnTo>
                  <a:lnTo>
                    <a:pt x="39" y="44"/>
                  </a:lnTo>
                  <a:lnTo>
                    <a:pt x="39" y="46"/>
                  </a:lnTo>
                  <a:lnTo>
                    <a:pt x="37" y="48"/>
                  </a:lnTo>
                  <a:lnTo>
                    <a:pt x="32" y="48"/>
                  </a:lnTo>
                  <a:lnTo>
                    <a:pt x="32" y="48"/>
                  </a:lnTo>
                  <a:lnTo>
                    <a:pt x="30" y="44"/>
                  </a:lnTo>
                  <a:lnTo>
                    <a:pt x="30" y="44"/>
                  </a:lnTo>
                  <a:lnTo>
                    <a:pt x="30" y="43"/>
                  </a:lnTo>
                  <a:lnTo>
                    <a:pt x="28" y="43"/>
                  </a:lnTo>
                  <a:lnTo>
                    <a:pt x="27" y="43"/>
                  </a:lnTo>
                  <a:lnTo>
                    <a:pt x="25" y="41"/>
                  </a:lnTo>
                  <a:lnTo>
                    <a:pt x="25" y="35"/>
                  </a:lnTo>
                  <a:lnTo>
                    <a:pt x="25" y="35"/>
                  </a:lnTo>
                  <a:lnTo>
                    <a:pt x="23" y="34"/>
                  </a:lnTo>
                  <a:lnTo>
                    <a:pt x="21" y="34"/>
                  </a:lnTo>
                  <a:lnTo>
                    <a:pt x="21" y="32"/>
                  </a:lnTo>
                  <a:lnTo>
                    <a:pt x="20" y="34"/>
                  </a:lnTo>
                  <a:lnTo>
                    <a:pt x="18" y="34"/>
                  </a:lnTo>
                  <a:lnTo>
                    <a:pt x="16" y="34"/>
                  </a:lnTo>
                  <a:lnTo>
                    <a:pt x="14" y="34"/>
                  </a:lnTo>
                  <a:lnTo>
                    <a:pt x="14" y="34"/>
                  </a:lnTo>
                  <a:lnTo>
                    <a:pt x="14" y="32"/>
                  </a:lnTo>
                  <a:lnTo>
                    <a:pt x="12" y="32"/>
                  </a:lnTo>
                  <a:lnTo>
                    <a:pt x="11" y="32"/>
                  </a:lnTo>
                  <a:lnTo>
                    <a:pt x="11" y="30"/>
                  </a:lnTo>
                  <a:lnTo>
                    <a:pt x="9" y="30"/>
                  </a:lnTo>
                  <a:lnTo>
                    <a:pt x="7" y="28"/>
                  </a:lnTo>
                  <a:lnTo>
                    <a:pt x="5" y="26"/>
                  </a:lnTo>
                  <a:lnTo>
                    <a:pt x="2" y="26"/>
                  </a:lnTo>
                  <a:lnTo>
                    <a:pt x="0" y="25"/>
                  </a:lnTo>
                  <a:lnTo>
                    <a:pt x="0" y="25"/>
                  </a:lnTo>
                  <a:lnTo>
                    <a:pt x="0" y="23"/>
                  </a:lnTo>
                  <a:lnTo>
                    <a:pt x="3" y="21"/>
                  </a:lnTo>
                  <a:lnTo>
                    <a:pt x="3" y="19"/>
                  </a:lnTo>
                  <a:lnTo>
                    <a:pt x="2" y="19"/>
                  </a:lnTo>
                  <a:lnTo>
                    <a:pt x="2" y="19"/>
                  </a:lnTo>
                  <a:lnTo>
                    <a:pt x="2" y="18"/>
                  </a:lnTo>
                  <a:lnTo>
                    <a:pt x="2" y="16"/>
                  </a:lnTo>
                  <a:lnTo>
                    <a:pt x="5" y="14"/>
                  </a:lnTo>
                  <a:lnTo>
                    <a:pt x="5" y="14"/>
                  </a:lnTo>
                  <a:lnTo>
                    <a:pt x="7" y="14"/>
                  </a:lnTo>
                  <a:lnTo>
                    <a:pt x="16" y="7"/>
                  </a:lnTo>
                  <a:lnTo>
                    <a:pt x="18" y="3"/>
                  </a:lnTo>
                  <a:lnTo>
                    <a:pt x="21" y="3"/>
                  </a:lnTo>
                  <a:lnTo>
                    <a:pt x="23" y="1"/>
                  </a:lnTo>
                  <a:lnTo>
                    <a:pt x="53" y="1"/>
                  </a:lnTo>
                  <a:lnTo>
                    <a:pt x="53" y="0"/>
                  </a:lnTo>
                  <a:lnTo>
                    <a:pt x="57" y="0"/>
                  </a:lnTo>
                  <a:lnTo>
                    <a:pt x="59" y="0"/>
                  </a:lnTo>
                  <a:lnTo>
                    <a:pt x="61" y="1"/>
                  </a:lnTo>
                  <a:lnTo>
                    <a:pt x="64" y="1"/>
                  </a:lnTo>
                  <a:lnTo>
                    <a:pt x="66" y="0"/>
                  </a:lnTo>
                  <a:lnTo>
                    <a:pt x="71" y="0"/>
                  </a:lnTo>
                  <a:lnTo>
                    <a:pt x="75" y="1"/>
                  </a:lnTo>
                  <a:lnTo>
                    <a:pt x="82" y="3"/>
                  </a:lnTo>
                  <a:lnTo>
                    <a:pt x="96" y="12"/>
                  </a:lnTo>
                  <a:lnTo>
                    <a:pt x="98" y="14"/>
                  </a:lnTo>
                  <a:lnTo>
                    <a:pt x="98"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4" name="Freeform 3379">
              <a:extLst>
                <a:ext uri="{FF2B5EF4-FFF2-40B4-BE49-F238E27FC236}">
                  <a16:creationId xmlns:a16="http://schemas.microsoft.com/office/drawing/2014/main" id="{35AE0835-D80D-4B4B-A5A1-AB5B3A9944A0}"/>
                </a:ext>
              </a:extLst>
            </p:cNvPr>
            <p:cNvSpPr>
              <a:spLocks/>
            </p:cNvSpPr>
            <p:nvPr/>
          </p:nvSpPr>
          <p:spPr bwMode="auto">
            <a:xfrm>
              <a:off x="1266" y="2456"/>
              <a:ext cx="98" cy="48"/>
            </a:xfrm>
            <a:custGeom>
              <a:avLst/>
              <a:gdLst>
                <a:gd name="T0" fmla="*/ 95 w 98"/>
                <a:gd name="T1" fmla="*/ 16 h 48"/>
                <a:gd name="T2" fmla="*/ 89 w 98"/>
                <a:gd name="T3" fmla="*/ 19 h 48"/>
                <a:gd name="T4" fmla="*/ 84 w 98"/>
                <a:gd name="T5" fmla="*/ 19 h 48"/>
                <a:gd name="T6" fmla="*/ 77 w 98"/>
                <a:gd name="T7" fmla="*/ 21 h 48"/>
                <a:gd name="T8" fmla="*/ 75 w 98"/>
                <a:gd name="T9" fmla="*/ 19 h 48"/>
                <a:gd name="T10" fmla="*/ 73 w 98"/>
                <a:gd name="T11" fmla="*/ 19 h 48"/>
                <a:gd name="T12" fmla="*/ 71 w 98"/>
                <a:gd name="T13" fmla="*/ 21 h 48"/>
                <a:gd name="T14" fmla="*/ 70 w 98"/>
                <a:gd name="T15" fmla="*/ 26 h 48"/>
                <a:gd name="T16" fmla="*/ 66 w 98"/>
                <a:gd name="T17" fmla="*/ 28 h 48"/>
                <a:gd name="T18" fmla="*/ 64 w 98"/>
                <a:gd name="T19" fmla="*/ 30 h 48"/>
                <a:gd name="T20" fmla="*/ 61 w 98"/>
                <a:gd name="T21" fmla="*/ 32 h 48"/>
                <a:gd name="T22" fmla="*/ 59 w 98"/>
                <a:gd name="T23" fmla="*/ 34 h 48"/>
                <a:gd name="T24" fmla="*/ 57 w 98"/>
                <a:gd name="T25" fmla="*/ 34 h 48"/>
                <a:gd name="T26" fmla="*/ 52 w 98"/>
                <a:gd name="T27" fmla="*/ 32 h 48"/>
                <a:gd name="T28" fmla="*/ 43 w 98"/>
                <a:gd name="T29" fmla="*/ 37 h 48"/>
                <a:gd name="T30" fmla="*/ 43 w 98"/>
                <a:gd name="T31" fmla="*/ 43 h 48"/>
                <a:gd name="T32" fmla="*/ 39 w 98"/>
                <a:gd name="T33" fmla="*/ 44 h 48"/>
                <a:gd name="T34" fmla="*/ 37 w 98"/>
                <a:gd name="T35" fmla="*/ 48 h 48"/>
                <a:gd name="T36" fmla="*/ 32 w 98"/>
                <a:gd name="T37" fmla="*/ 48 h 48"/>
                <a:gd name="T38" fmla="*/ 30 w 98"/>
                <a:gd name="T39" fmla="*/ 44 h 48"/>
                <a:gd name="T40" fmla="*/ 28 w 98"/>
                <a:gd name="T41" fmla="*/ 43 h 48"/>
                <a:gd name="T42" fmla="*/ 25 w 98"/>
                <a:gd name="T43" fmla="*/ 41 h 48"/>
                <a:gd name="T44" fmla="*/ 25 w 98"/>
                <a:gd name="T45" fmla="*/ 35 h 48"/>
                <a:gd name="T46" fmla="*/ 21 w 98"/>
                <a:gd name="T47" fmla="*/ 34 h 48"/>
                <a:gd name="T48" fmla="*/ 20 w 98"/>
                <a:gd name="T49" fmla="*/ 34 h 48"/>
                <a:gd name="T50" fmla="*/ 16 w 98"/>
                <a:gd name="T51" fmla="*/ 34 h 48"/>
                <a:gd name="T52" fmla="*/ 14 w 98"/>
                <a:gd name="T53" fmla="*/ 34 h 48"/>
                <a:gd name="T54" fmla="*/ 12 w 98"/>
                <a:gd name="T55" fmla="*/ 32 h 48"/>
                <a:gd name="T56" fmla="*/ 11 w 98"/>
                <a:gd name="T57" fmla="*/ 30 h 48"/>
                <a:gd name="T58" fmla="*/ 7 w 98"/>
                <a:gd name="T59" fmla="*/ 28 h 48"/>
                <a:gd name="T60" fmla="*/ 2 w 98"/>
                <a:gd name="T61" fmla="*/ 26 h 48"/>
                <a:gd name="T62" fmla="*/ 0 w 98"/>
                <a:gd name="T63" fmla="*/ 25 h 48"/>
                <a:gd name="T64" fmla="*/ 3 w 98"/>
                <a:gd name="T65" fmla="*/ 21 h 48"/>
                <a:gd name="T66" fmla="*/ 2 w 98"/>
                <a:gd name="T67" fmla="*/ 19 h 48"/>
                <a:gd name="T68" fmla="*/ 2 w 98"/>
                <a:gd name="T69" fmla="*/ 18 h 48"/>
                <a:gd name="T70" fmla="*/ 5 w 98"/>
                <a:gd name="T71" fmla="*/ 14 h 48"/>
                <a:gd name="T72" fmla="*/ 7 w 98"/>
                <a:gd name="T73" fmla="*/ 14 h 48"/>
                <a:gd name="T74" fmla="*/ 18 w 98"/>
                <a:gd name="T75" fmla="*/ 3 h 48"/>
                <a:gd name="T76" fmla="*/ 23 w 98"/>
                <a:gd name="T77" fmla="*/ 1 h 48"/>
                <a:gd name="T78" fmla="*/ 53 w 98"/>
                <a:gd name="T79" fmla="*/ 0 h 48"/>
                <a:gd name="T80" fmla="*/ 59 w 98"/>
                <a:gd name="T81" fmla="*/ 0 h 48"/>
                <a:gd name="T82" fmla="*/ 64 w 98"/>
                <a:gd name="T83" fmla="*/ 1 h 48"/>
                <a:gd name="T84" fmla="*/ 71 w 98"/>
                <a:gd name="T85" fmla="*/ 0 h 48"/>
                <a:gd name="T86" fmla="*/ 82 w 98"/>
                <a:gd name="T87" fmla="*/ 3 h 48"/>
                <a:gd name="T88" fmla="*/ 98 w 98"/>
                <a:gd name="T8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48">
                  <a:moveTo>
                    <a:pt x="98" y="16"/>
                  </a:moveTo>
                  <a:lnTo>
                    <a:pt x="95" y="16"/>
                  </a:lnTo>
                  <a:lnTo>
                    <a:pt x="91" y="18"/>
                  </a:lnTo>
                  <a:lnTo>
                    <a:pt x="89" y="19"/>
                  </a:lnTo>
                  <a:lnTo>
                    <a:pt x="87" y="19"/>
                  </a:lnTo>
                  <a:lnTo>
                    <a:pt x="84" y="19"/>
                  </a:lnTo>
                  <a:lnTo>
                    <a:pt x="82" y="21"/>
                  </a:lnTo>
                  <a:lnTo>
                    <a:pt x="77" y="21"/>
                  </a:lnTo>
                  <a:lnTo>
                    <a:pt x="77" y="21"/>
                  </a:lnTo>
                  <a:lnTo>
                    <a:pt x="75" y="19"/>
                  </a:lnTo>
                  <a:lnTo>
                    <a:pt x="73" y="19"/>
                  </a:lnTo>
                  <a:lnTo>
                    <a:pt x="73" y="19"/>
                  </a:lnTo>
                  <a:lnTo>
                    <a:pt x="71" y="21"/>
                  </a:lnTo>
                  <a:lnTo>
                    <a:pt x="71" y="21"/>
                  </a:lnTo>
                  <a:lnTo>
                    <a:pt x="70" y="23"/>
                  </a:lnTo>
                  <a:lnTo>
                    <a:pt x="70" y="26"/>
                  </a:lnTo>
                  <a:lnTo>
                    <a:pt x="68" y="26"/>
                  </a:lnTo>
                  <a:lnTo>
                    <a:pt x="66" y="28"/>
                  </a:lnTo>
                  <a:lnTo>
                    <a:pt x="64" y="30"/>
                  </a:lnTo>
                  <a:lnTo>
                    <a:pt x="64" y="30"/>
                  </a:lnTo>
                  <a:lnTo>
                    <a:pt x="62" y="30"/>
                  </a:lnTo>
                  <a:lnTo>
                    <a:pt x="61" y="32"/>
                  </a:lnTo>
                  <a:lnTo>
                    <a:pt x="59" y="32"/>
                  </a:lnTo>
                  <a:lnTo>
                    <a:pt x="59" y="34"/>
                  </a:lnTo>
                  <a:lnTo>
                    <a:pt x="59" y="34"/>
                  </a:lnTo>
                  <a:lnTo>
                    <a:pt x="57" y="34"/>
                  </a:lnTo>
                  <a:lnTo>
                    <a:pt x="53" y="32"/>
                  </a:lnTo>
                  <a:lnTo>
                    <a:pt x="52" y="32"/>
                  </a:lnTo>
                  <a:lnTo>
                    <a:pt x="50" y="37"/>
                  </a:lnTo>
                  <a:lnTo>
                    <a:pt x="43" y="37"/>
                  </a:lnTo>
                  <a:lnTo>
                    <a:pt x="43" y="39"/>
                  </a:lnTo>
                  <a:lnTo>
                    <a:pt x="43" y="43"/>
                  </a:lnTo>
                  <a:lnTo>
                    <a:pt x="41" y="43"/>
                  </a:lnTo>
                  <a:lnTo>
                    <a:pt x="39" y="44"/>
                  </a:lnTo>
                  <a:lnTo>
                    <a:pt x="39" y="46"/>
                  </a:lnTo>
                  <a:lnTo>
                    <a:pt x="37" y="48"/>
                  </a:lnTo>
                  <a:lnTo>
                    <a:pt x="32" y="48"/>
                  </a:lnTo>
                  <a:lnTo>
                    <a:pt x="32" y="48"/>
                  </a:lnTo>
                  <a:lnTo>
                    <a:pt x="30" y="44"/>
                  </a:lnTo>
                  <a:lnTo>
                    <a:pt x="30" y="44"/>
                  </a:lnTo>
                  <a:lnTo>
                    <a:pt x="30" y="43"/>
                  </a:lnTo>
                  <a:lnTo>
                    <a:pt x="28" y="43"/>
                  </a:lnTo>
                  <a:lnTo>
                    <a:pt x="27" y="43"/>
                  </a:lnTo>
                  <a:lnTo>
                    <a:pt x="25" y="41"/>
                  </a:lnTo>
                  <a:lnTo>
                    <a:pt x="25" y="35"/>
                  </a:lnTo>
                  <a:lnTo>
                    <a:pt x="25" y="35"/>
                  </a:lnTo>
                  <a:lnTo>
                    <a:pt x="23" y="34"/>
                  </a:lnTo>
                  <a:lnTo>
                    <a:pt x="21" y="34"/>
                  </a:lnTo>
                  <a:lnTo>
                    <a:pt x="21" y="32"/>
                  </a:lnTo>
                  <a:lnTo>
                    <a:pt x="20" y="34"/>
                  </a:lnTo>
                  <a:lnTo>
                    <a:pt x="18" y="34"/>
                  </a:lnTo>
                  <a:lnTo>
                    <a:pt x="16" y="34"/>
                  </a:lnTo>
                  <a:lnTo>
                    <a:pt x="14" y="34"/>
                  </a:lnTo>
                  <a:lnTo>
                    <a:pt x="14" y="34"/>
                  </a:lnTo>
                  <a:lnTo>
                    <a:pt x="14" y="32"/>
                  </a:lnTo>
                  <a:lnTo>
                    <a:pt x="12" y="32"/>
                  </a:lnTo>
                  <a:lnTo>
                    <a:pt x="11" y="32"/>
                  </a:lnTo>
                  <a:lnTo>
                    <a:pt x="11" y="30"/>
                  </a:lnTo>
                  <a:lnTo>
                    <a:pt x="9" y="30"/>
                  </a:lnTo>
                  <a:lnTo>
                    <a:pt x="7" y="28"/>
                  </a:lnTo>
                  <a:lnTo>
                    <a:pt x="5" y="26"/>
                  </a:lnTo>
                  <a:lnTo>
                    <a:pt x="2" y="26"/>
                  </a:lnTo>
                  <a:lnTo>
                    <a:pt x="0" y="25"/>
                  </a:lnTo>
                  <a:lnTo>
                    <a:pt x="0" y="25"/>
                  </a:lnTo>
                  <a:lnTo>
                    <a:pt x="0" y="23"/>
                  </a:lnTo>
                  <a:lnTo>
                    <a:pt x="3" y="21"/>
                  </a:lnTo>
                  <a:lnTo>
                    <a:pt x="3" y="19"/>
                  </a:lnTo>
                  <a:lnTo>
                    <a:pt x="2" y="19"/>
                  </a:lnTo>
                  <a:lnTo>
                    <a:pt x="2" y="19"/>
                  </a:lnTo>
                  <a:lnTo>
                    <a:pt x="2" y="18"/>
                  </a:lnTo>
                  <a:lnTo>
                    <a:pt x="2" y="16"/>
                  </a:lnTo>
                  <a:lnTo>
                    <a:pt x="5" y="14"/>
                  </a:lnTo>
                  <a:lnTo>
                    <a:pt x="5" y="14"/>
                  </a:lnTo>
                  <a:lnTo>
                    <a:pt x="7" y="14"/>
                  </a:lnTo>
                  <a:lnTo>
                    <a:pt x="16" y="7"/>
                  </a:lnTo>
                  <a:lnTo>
                    <a:pt x="18" y="3"/>
                  </a:lnTo>
                  <a:lnTo>
                    <a:pt x="21" y="3"/>
                  </a:lnTo>
                  <a:lnTo>
                    <a:pt x="23" y="1"/>
                  </a:lnTo>
                  <a:lnTo>
                    <a:pt x="53" y="1"/>
                  </a:lnTo>
                  <a:lnTo>
                    <a:pt x="53" y="0"/>
                  </a:lnTo>
                  <a:lnTo>
                    <a:pt x="57" y="0"/>
                  </a:lnTo>
                  <a:lnTo>
                    <a:pt x="59" y="0"/>
                  </a:lnTo>
                  <a:lnTo>
                    <a:pt x="61" y="1"/>
                  </a:lnTo>
                  <a:lnTo>
                    <a:pt x="64" y="1"/>
                  </a:lnTo>
                  <a:lnTo>
                    <a:pt x="66" y="0"/>
                  </a:lnTo>
                  <a:lnTo>
                    <a:pt x="71" y="0"/>
                  </a:lnTo>
                  <a:lnTo>
                    <a:pt x="75" y="1"/>
                  </a:lnTo>
                  <a:lnTo>
                    <a:pt x="82" y="3"/>
                  </a:lnTo>
                  <a:lnTo>
                    <a:pt x="96" y="12"/>
                  </a:lnTo>
                  <a:lnTo>
                    <a:pt x="98" y="14"/>
                  </a:lnTo>
                  <a:lnTo>
                    <a:pt x="98"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5" name="Freeform 3380">
              <a:extLst>
                <a:ext uri="{FF2B5EF4-FFF2-40B4-BE49-F238E27FC236}">
                  <a16:creationId xmlns:a16="http://schemas.microsoft.com/office/drawing/2014/main" id="{122307EF-9BBA-2143-832D-E0A66162EC8C}"/>
                </a:ext>
              </a:extLst>
            </p:cNvPr>
            <p:cNvSpPr>
              <a:spLocks/>
            </p:cNvSpPr>
            <p:nvPr/>
          </p:nvSpPr>
          <p:spPr bwMode="auto">
            <a:xfrm>
              <a:off x="1396" y="2715"/>
              <a:ext cx="200" cy="292"/>
            </a:xfrm>
            <a:custGeom>
              <a:avLst/>
              <a:gdLst>
                <a:gd name="T0" fmla="*/ 91 w 200"/>
                <a:gd name="T1" fmla="*/ 0 h 292"/>
                <a:gd name="T2" fmla="*/ 93 w 200"/>
                <a:gd name="T3" fmla="*/ 3 h 292"/>
                <a:gd name="T4" fmla="*/ 97 w 200"/>
                <a:gd name="T5" fmla="*/ 14 h 292"/>
                <a:gd name="T6" fmla="*/ 88 w 200"/>
                <a:gd name="T7" fmla="*/ 25 h 292"/>
                <a:gd name="T8" fmla="*/ 50 w 200"/>
                <a:gd name="T9" fmla="*/ 50 h 292"/>
                <a:gd name="T10" fmla="*/ 48 w 200"/>
                <a:gd name="T11" fmla="*/ 55 h 292"/>
                <a:gd name="T12" fmla="*/ 47 w 200"/>
                <a:gd name="T13" fmla="*/ 55 h 292"/>
                <a:gd name="T14" fmla="*/ 40 w 200"/>
                <a:gd name="T15" fmla="*/ 73 h 292"/>
                <a:gd name="T16" fmla="*/ 34 w 200"/>
                <a:gd name="T17" fmla="*/ 76 h 292"/>
                <a:gd name="T18" fmla="*/ 25 w 200"/>
                <a:gd name="T19" fmla="*/ 71 h 292"/>
                <a:gd name="T20" fmla="*/ 20 w 200"/>
                <a:gd name="T21" fmla="*/ 69 h 292"/>
                <a:gd name="T22" fmla="*/ 13 w 200"/>
                <a:gd name="T23" fmla="*/ 71 h 292"/>
                <a:gd name="T24" fmla="*/ 11 w 200"/>
                <a:gd name="T25" fmla="*/ 64 h 292"/>
                <a:gd name="T26" fmla="*/ 15 w 200"/>
                <a:gd name="T27" fmla="*/ 62 h 292"/>
                <a:gd name="T28" fmla="*/ 15 w 200"/>
                <a:gd name="T29" fmla="*/ 57 h 292"/>
                <a:gd name="T30" fmla="*/ 15 w 200"/>
                <a:gd name="T31" fmla="*/ 53 h 292"/>
                <a:gd name="T32" fmla="*/ 0 w 200"/>
                <a:gd name="T33" fmla="*/ 76 h 292"/>
                <a:gd name="T34" fmla="*/ 7 w 200"/>
                <a:gd name="T35" fmla="*/ 87 h 292"/>
                <a:gd name="T36" fmla="*/ 2 w 200"/>
                <a:gd name="T37" fmla="*/ 92 h 292"/>
                <a:gd name="T38" fmla="*/ 23 w 200"/>
                <a:gd name="T39" fmla="*/ 110 h 292"/>
                <a:gd name="T40" fmla="*/ 29 w 200"/>
                <a:gd name="T41" fmla="*/ 123 h 292"/>
                <a:gd name="T42" fmla="*/ 63 w 200"/>
                <a:gd name="T43" fmla="*/ 185 h 292"/>
                <a:gd name="T44" fmla="*/ 79 w 200"/>
                <a:gd name="T45" fmla="*/ 221 h 292"/>
                <a:gd name="T46" fmla="*/ 97 w 200"/>
                <a:gd name="T47" fmla="*/ 244 h 292"/>
                <a:gd name="T48" fmla="*/ 143 w 200"/>
                <a:gd name="T49" fmla="*/ 269 h 292"/>
                <a:gd name="T50" fmla="*/ 172 w 200"/>
                <a:gd name="T51" fmla="*/ 292 h 292"/>
                <a:gd name="T52" fmla="*/ 182 w 200"/>
                <a:gd name="T53" fmla="*/ 289 h 292"/>
                <a:gd name="T54" fmla="*/ 186 w 200"/>
                <a:gd name="T55" fmla="*/ 282 h 292"/>
                <a:gd name="T56" fmla="*/ 186 w 200"/>
                <a:gd name="T57" fmla="*/ 280 h 292"/>
                <a:gd name="T58" fmla="*/ 197 w 200"/>
                <a:gd name="T59" fmla="*/ 260 h 292"/>
                <a:gd name="T60" fmla="*/ 193 w 200"/>
                <a:gd name="T61" fmla="*/ 259 h 292"/>
                <a:gd name="T62" fmla="*/ 190 w 200"/>
                <a:gd name="T63" fmla="*/ 251 h 292"/>
                <a:gd name="T64" fmla="*/ 193 w 200"/>
                <a:gd name="T65" fmla="*/ 244 h 292"/>
                <a:gd name="T66" fmla="*/ 191 w 200"/>
                <a:gd name="T67" fmla="*/ 235 h 292"/>
                <a:gd name="T68" fmla="*/ 195 w 200"/>
                <a:gd name="T69" fmla="*/ 230 h 292"/>
                <a:gd name="T70" fmla="*/ 197 w 200"/>
                <a:gd name="T71" fmla="*/ 200 h 292"/>
                <a:gd name="T72" fmla="*/ 186 w 200"/>
                <a:gd name="T73" fmla="*/ 173 h 292"/>
                <a:gd name="T74" fmla="*/ 179 w 200"/>
                <a:gd name="T75" fmla="*/ 175 h 292"/>
                <a:gd name="T76" fmla="*/ 172 w 200"/>
                <a:gd name="T77" fmla="*/ 173 h 292"/>
                <a:gd name="T78" fmla="*/ 157 w 200"/>
                <a:gd name="T79" fmla="*/ 157 h 292"/>
                <a:gd name="T80" fmla="*/ 145 w 200"/>
                <a:gd name="T81" fmla="*/ 155 h 292"/>
                <a:gd name="T82" fmla="*/ 141 w 200"/>
                <a:gd name="T83" fmla="*/ 150 h 292"/>
                <a:gd name="T84" fmla="*/ 134 w 200"/>
                <a:gd name="T85" fmla="*/ 144 h 292"/>
                <a:gd name="T86" fmla="*/ 123 w 200"/>
                <a:gd name="T87" fmla="*/ 130 h 292"/>
                <a:gd name="T88" fmla="*/ 120 w 200"/>
                <a:gd name="T89" fmla="*/ 117 h 292"/>
                <a:gd name="T90" fmla="*/ 131 w 200"/>
                <a:gd name="T91" fmla="*/ 103 h 292"/>
                <a:gd name="T92" fmla="*/ 148 w 200"/>
                <a:gd name="T93" fmla="*/ 73 h 292"/>
                <a:gd name="T94" fmla="*/ 181 w 200"/>
                <a:gd name="T95" fmla="*/ 64 h 292"/>
                <a:gd name="T96" fmla="*/ 175 w 200"/>
                <a:gd name="T97" fmla="*/ 59 h 292"/>
                <a:gd name="T98" fmla="*/ 170 w 200"/>
                <a:gd name="T99" fmla="*/ 55 h 292"/>
                <a:gd name="T100" fmla="*/ 175 w 200"/>
                <a:gd name="T101" fmla="*/ 39 h 292"/>
                <a:gd name="T102" fmla="*/ 161 w 200"/>
                <a:gd name="T103" fmla="*/ 35 h 292"/>
                <a:gd name="T104" fmla="*/ 156 w 200"/>
                <a:gd name="T105" fmla="*/ 35 h 292"/>
                <a:gd name="T106" fmla="*/ 148 w 200"/>
                <a:gd name="T107" fmla="*/ 35 h 292"/>
                <a:gd name="T108" fmla="*/ 145 w 200"/>
                <a:gd name="T109" fmla="*/ 39 h 292"/>
                <a:gd name="T110" fmla="*/ 136 w 200"/>
                <a:gd name="T111" fmla="*/ 37 h 292"/>
                <a:gd name="T112" fmla="*/ 129 w 200"/>
                <a:gd name="T113" fmla="*/ 34 h 292"/>
                <a:gd name="T114" fmla="*/ 125 w 200"/>
                <a:gd name="T115" fmla="*/ 26 h 292"/>
                <a:gd name="T116" fmla="*/ 122 w 200"/>
                <a:gd name="T117" fmla="*/ 19 h 292"/>
                <a:gd name="T118" fmla="*/ 118 w 200"/>
                <a:gd name="T119" fmla="*/ 16 h 292"/>
                <a:gd name="T120" fmla="*/ 115 w 200"/>
                <a:gd name="T121" fmla="*/ 14 h 292"/>
                <a:gd name="T122" fmla="*/ 106 w 200"/>
                <a:gd name="T123" fmla="*/ 5 h 292"/>
                <a:gd name="T124" fmla="*/ 97 w 200"/>
                <a:gd name="T125"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292">
                  <a:moveTo>
                    <a:pt x="95" y="0"/>
                  </a:moveTo>
                  <a:lnTo>
                    <a:pt x="95" y="0"/>
                  </a:lnTo>
                  <a:lnTo>
                    <a:pt x="91" y="0"/>
                  </a:lnTo>
                  <a:lnTo>
                    <a:pt x="91" y="3"/>
                  </a:lnTo>
                  <a:lnTo>
                    <a:pt x="93" y="3"/>
                  </a:lnTo>
                  <a:lnTo>
                    <a:pt x="93" y="3"/>
                  </a:lnTo>
                  <a:lnTo>
                    <a:pt x="95" y="7"/>
                  </a:lnTo>
                  <a:lnTo>
                    <a:pt x="95" y="9"/>
                  </a:lnTo>
                  <a:lnTo>
                    <a:pt x="97" y="14"/>
                  </a:lnTo>
                  <a:lnTo>
                    <a:pt x="97" y="14"/>
                  </a:lnTo>
                  <a:lnTo>
                    <a:pt x="95" y="14"/>
                  </a:lnTo>
                  <a:lnTo>
                    <a:pt x="88" y="25"/>
                  </a:lnTo>
                  <a:lnTo>
                    <a:pt x="73" y="39"/>
                  </a:lnTo>
                  <a:lnTo>
                    <a:pt x="52" y="48"/>
                  </a:lnTo>
                  <a:lnTo>
                    <a:pt x="50" y="50"/>
                  </a:lnTo>
                  <a:lnTo>
                    <a:pt x="50" y="51"/>
                  </a:lnTo>
                  <a:lnTo>
                    <a:pt x="48" y="55"/>
                  </a:lnTo>
                  <a:lnTo>
                    <a:pt x="48" y="55"/>
                  </a:lnTo>
                  <a:lnTo>
                    <a:pt x="48" y="55"/>
                  </a:lnTo>
                  <a:lnTo>
                    <a:pt x="47" y="55"/>
                  </a:lnTo>
                  <a:lnTo>
                    <a:pt x="47" y="55"/>
                  </a:lnTo>
                  <a:lnTo>
                    <a:pt x="47" y="55"/>
                  </a:lnTo>
                  <a:lnTo>
                    <a:pt x="41" y="60"/>
                  </a:lnTo>
                  <a:lnTo>
                    <a:pt x="40" y="73"/>
                  </a:lnTo>
                  <a:lnTo>
                    <a:pt x="40" y="73"/>
                  </a:lnTo>
                  <a:lnTo>
                    <a:pt x="38" y="75"/>
                  </a:lnTo>
                  <a:lnTo>
                    <a:pt x="34" y="76"/>
                  </a:lnTo>
                  <a:lnTo>
                    <a:pt x="32" y="78"/>
                  </a:lnTo>
                  <a:lnTo>
                    <a:pt x="29" y="78"/>
                  </a:lnTo>
                  <a:lnTo>
                    <a:pt x="25" y="71"/>
                  </a:lnTo>
                  <a:lnTo>
                    <a:pt x="22" y="71"/>
                  </a:lnTo>
                  <a:lnTo>
                    <a:pt x="20" y="69"/>
                  </a:lnTo>
                  <a:lnTo>
                    <a:pt x="20" y="69"/>
                  </a:lnTo>
                  <a:lnTo>
                    <a:pt x="16" y="69"/>
                  </a:lnTo>
                  <a:lnTo>
                    <a:pt x="15" y="71"/>
                  </a:lnTo>
                  <a:lnTo>
                    <a:pt x="13" y="71"/>
                  </a:lnTo>
                  <a:lnTo>
                    <a:pt x="13" y="69"/>
                  </a:lnTo>
                  <a:lnTo>
                    <a:pt x="11" y="66"/>
                  </a:lnTo>
                  <a:lnTo>
                    <a:pt x="11" y="64"/>
                  </a:lnTo>
                  <a:lnTo>
                    <a:pt x="11" y="64"/>
                  </a:lnTo>
                  <a:lnTo>
                    <a:pt x="13" y="62"/>
                  </a:lnTo>
                  <a:lnTo>
                    <a:pt x="15" y="62"/>
                  </a:lnTo>
                  <a:lnTo>
                    <a:pt x="16" y="60"/>
                  </a:lnTo>
                  <a:lnTo>
                    <a:pt x="16" y="59"/>
                  </a:lnTo>
                  <a:lnTo>
                    <a:pt x="15" y="57"/>
                  </a:lnTo>
                  <a:lnTo>
                    <a:pt x="15" y="55"/>
                  </a:lnTo>
                  <a:lnTo>
                    <a:pt x="15" y="55"/>
                  </a:lnTo>
                  <a:lnTo>
                    <a:pt x="15" y="53"/>
                  </a:lnTo>
                  <a:lnTo>
                    <a:pt x="0" y="67"/>
                  </a:lnTo>
                  <a:lnTo>
                    <a:pt x="0" y="67"/>
                  </a:lnTo>
                  <a:lnTo>
                    <a:pt x="0" y="76"/>
                  </a:lnTo>
                  <a:lnTo>
                    <a:pt x="2" y="78"/>
                  </a:lnTo>
                  <a:lnTo>
                    <a:pt x="2" y="82"/>
                  </a:lnTo>
                  <a:lnTo>
                    <a:pt x="7" y="87"/>
                  </a:lnTo>
                  <a:lnTo>
                    <a:pt x="7" y="87"/>
                  </a:lnTo>
                  <a:lnTo>
                    <a:pt x="6" y="89"/>
                  </a:lnTo>
                  <a:lnTo>
                    <a:pt x="2" y="92"/>
                  </a:lnTo>
                  <a:lnTo>
                    <a:pt x="4" y="94"/>
                  </a:lnTo>
                  <a:lnTo>
                    <a:pt x="22" y="107"/>
                  </a:lnTo>
                  <a:lnTo>
                    <a:pt x="23" y="110"/>
                  </a:lnTo>
                  <a:lnTo>
                    <a:pt x="23" y="110"/>
                  </a:lnTo>
                  <a:lnTo>
                    <a:pt x="25" y="112"/>
                  </a:lnTo>
                  <a:lnTo>
                    <a:pt x="29" y="123"/>
                  </a:lnTo>
                  <a:lnTo>
                    <a:pt x="38" y="132"/>
                  </a:lnTo>
                  <a:lnTo>
                    <a:pt x="57" y="182"/>
                  </a:lnTo>
                  <a:lnTo>
                    <a:pt x="63" y="185"/>
                  </a:lnTo>
                  <a:lnTo>
                    <a:pt x="79" y="210"/>
                  </a:lnTo>
                  <a:lnTo>
                    <a:pt x="81" y="219"/>
                  </a:lnTo>
                  <a:lnTo>
                    <a:pt x="79" y="221"/>
                  </a:lnTo>
                  <a:lnTo>
                    <a:pt x="77" y="223"/>
                  </a:lnTo>
                  <a:lnTo>
                    <a:pt x="79" y="226"/>
                  </a:lnTo>
                  <a:lnTo>
                    <a:pt x="97" y="244"/>
                  </a:lnTo>
                  <a:lnTo>
                    <a:pt x="140" y="269"/>
                  </a:lnTo>
                  <a:lnTo>
                    <a:pt x="141" y="269"/>
                  </a:lnTo>
                  <a:lnTo>
                    <a:pt x="143" y="269"/>
                  </a:lnTo>
                  <a:lnTo>
                    <a:pt x="170" y="291"/>
                  </a:lnTo>
                  <a:lnTo>
                    <a:pt x="170" y="291"/>
                  </a:lnTo>
                  <a:lnTo>
                    <a:pt x="172" y="292"/>
                  </a:lnTo>
                  <a:lnTo>
                    <a:pt x="175" y="291"/>
                  </a:lnTo>
                  <a:lnTo>
                    <a:pt x="182" y="289"/>
                  </a:lnTo>
                  <a:lnTo>
                    <a:pt x="182" y="289"/>
                  </a:lnTo>
                  <a:lnTo>
                    <a:pt x="182" y="285"/>
                  </a:lnTo>
                  <a:lnTo>
                    <a:pt x="184" y="284"/>
                  </a:lnTo>
                  <a:lnTo>
                    <a:pt x="186" y="282"/>
                  </a:lnTo>
                  <a:lnTo>
                    <a:pt x="186" y="282"/>
                  </a:lnTo>
                  <a:lnTo>
                    <a:pt x="186" y="280"/>
                  </a:lnTo>
                  <a:lnTo>
                    <a:pt x="186" y="280"/>
                  </a:lnTo>
                  <a:lnTo>
                    <a:pt x="186" y="278"/>
                  </a:lnTo>
                  <a:lnTo>
                    <a:pt x="195" y="264"/>
                  </a:lnTo>
                  <a:lnTo>
                    <a:pt x="197" y="260"/>
                  </a:lnTo>
                  <a:lnTo>
                    <a:pt x="195" y="260"/>
                  </a:lnTo>
                  <a:lnTo>
                    <a:pt x="193" y="259"/>
                  </a:lnTo>
                  <a:lnTo>
                    <a:pt x="193" y="259"/>
                  </a:lnTo>
                  <a:lnTo>
                    <a:pt x="191" y="257"/>
                  </a:lnTo>
                  <a:lnTo>
                    <a:pt x="191" y="257"/>
                  </a:lnTo>
                  <a:lnTo>
                    <a:pt x="190" y="251"/>
                  </a:lnTo>
                  <a:lnTo>
                    <a:pt x="190" y="248"/>
                  </a:lnTo>
                  <a:lnTo>
                    <a:pt x="191" y="244"/>
                  </a:lnTo>
                  <a:lnTo>
                    <a:pt x="193" y="244"/>
                  </a:lnTo>
                  <a:lnTo>
                    <a:pt x="193" y="242"/>
                  </a:lnTo>
                  <a:lnTo>
                    <a:pt x="193" y="239"/>
                  </a:lnTo>
                  <a:lnTo>
                    <a:pt x="191" y="235"/>
                  </a:lnTo>
                  <a:lnTo>
                    <a:pt x="191" y="234"/>
                  </a:lnTo>
                  <a:lnTo>
                    <a:pt x="191" y="232"/>
                  </a:lnTo>
                  <a:lnTo>
                    <a:pt x="195" y="230"/>
                  </a:lnTo>
                  <a:lnTo>
                    <a:pt x="197" y="230"/>
                  </a:lnTo>
                  <a:lnTo>
                    <a:pt x="195" y="203"/>
                  </a:lnTo>
                  <a:lnTo>
                    <a:pt x="197" y="200"/>
                  </a:lnTo>
                  <a:lnTo>
                    <a:pt x="200" y="198"/>
                  </a:lnTo>
                  <a:lnTo>
                    <a:pt x="200" y="196"/>
                  </a:lnTo>
                  <a:lnTo>
                    <a:pt x="186" y="173"/>
                  </a:lnTo>
                  <a:lnTo>
                    <a:pt x="181" y="173"/>
                  </a:lnTo>
                  <a:lnTo>
                    <a:pt x="179" y="175"/>
                  </a:lnTo>
                  <a:lnTo>
                    <a:pt x="179" y="175"/>
                  </a:lnTo>
                  <a:lnTo>
                    <a:pt x="175" y="175"/>
                  </a:lnTo>
                  <a:lnTo>
                    <a:pt x="173" y="173"/>
                  </a:lnTo>
                  <a:lnTo>
                    <a:pt x="172" y="173"/>
                  </a:lnTo>
                  <a:lnTo>
                    <a:pt x="172" y="146"/>
                  </a:lnTo>
                  <a:lnTo>
                    <a:pt x="172" y="146"/>
                  </a:lnTo>
                  <a:lnTo>
                    <a:pt x="157" y="157"/>
                  </a:lnTo>
                  <a:lnTo>
                    <a:pt x="150" y="157"/>
                  </a:lnTo>
                  <a:lnTo>
                    <a:pt x="147" y="155"/>
                  </a:lnTo>
                  <a:lnTo>
                    <a:pt x="145" y="155"/>
                  </a:lnTo>
                  <a:lnTo>
                    <a:pt x="145" y="151"/>
                  </a:lnTo>
                  <a:lnTo>
                    <a:pt x="143" y="150"/>
                  </a:lnTo>
                  <a:lnTo>
                    <a:pt x="141" y="150"/>
                  </a:lnTo>
                  <a:lnTo>
                    <a:pt x="132" y="148"/>
                  </a:lnTo>
                  <a:lnTo>
                    <a:pt x="132" y="146"/>
                  </a:lnTo>
                  <a:lnTo>
                    <a:pt x="134" y="144"/>
                  </a:lnTo>
                  <a:lnTo>
                    <a:pt x="134" y="141"/>
                  </a:lnTo>
                  <a:lnTo>
                    <a:pt x="131" y="139"/>
                  </a:lnTo>
                  <a:lnTo>
                    <a:pt x="123" y="130"/>
                  </a:lnTo>
                  <a:lnTo>
                    <a:pt x="123" y="126"/>
                  </a:lnTo>
                  <a:lnTo>
                    <a:pt x="120" y="119"/>
                  </a:lnTo>
                  <a:lnTo>
                    <a:pt x="120" y="117"/>
                  </a:lnTo>
                  <a:lnTo>
                    <a:pt x="125" y="105"/>
                  </a:lnTo>
                  <a:lnTo>
                    <a:pt x="125" y="103"/>
                  </a:lnTo>
                  <a:lnTo>
                    <a:pt x="131" y="103"/>
                  </a:lnTo>
                  <a:lnTo>
                    <a:pt x="131" y="94"/>
                  </a:lnTo>
                  <a:lnTo>
                    <a:pt x="141" y="80"/>
                  </a:lnTo>
                  <a:lnTo>
                    <a:pt x="148" y="73"/>
                  </a:lnTo>
                  <a:lnTo>
                    <a:pt x="173" y="66"/>
                  </a:lnTo>
                  <a:lnTo>
                    <a:pt x="179" y="66"/>
                  </a:lnTo>
                  <a:lnTo>
                    <a:pt x="181" y="64"/>
                  </a:lnTo>
                  <a:lnTo>
                    <a:pt x="181" y="64"/>
                  </a:lnTo>
                  <a:lnTo>
                    <a:pt x="179" y="64"/>
                  </a:lnTo>
                  <a:lnTo>
                    <a:pt x="175" y="59"/>
                  </a:lnTo>
                  <a:lnTo>
                    <a:pt x="170" y="59"/>
                  </a:lnTo>
                  <a:lnTo>
                    <a:pt x="170" y="59"/>
                  </a:lnTo>
                  <a:lnTo>
                    <a:pt x="170" y="55"/>
                  </a:lnTo>
                  <a:lnTo>
                    <a:pt x="179" y="44"/>
                  </a:lnTo>
                  <a:lnTo>
                    <a:pt x="179" y="42"/>
                  </a:lnTo>
                  <a:lnTo>
                    <a:pt x="175" y="39"/>
                  </a:lnTo>
                  <a:lnTo>
                    <a:pt x="166" y="35"/>
                  </a:lnTo>
                  <a:lnTo>
                    <a:pt x="163" y="34"/>
                  </a:lnTo>
                  <a:lnTo>
                    <a:pt x="161" y="35"/>
                  </a:lnTo>
                  <a:lnTo>
                    <a:pt x="159" y="37"/>
                  </a:lnTo>
                  <a:lnTo>
                    <a:pt x="157" y="35"/>
                  </a:lnTo>
                  <a:lnTo>
                    <a:pt x="156" y="35"/>
                  </a:lnTo>
                  <a:lnTo>
                    <a:pt x="150" y="34"/>
                  </a:lnTo>
                  <a:lnTo>
                    <a:pt x="148" y="35"/>
                  </a:lnTo>
                  <a:lnTo>
                    <a:pt x="148" y="35"/>
                  </a:lnTo>
                  <a:lnTo>
                    <a:pt x="147" y="37"/>
                  </a:lnTo>
                  <a:lnTo>
                    <a:pt x="147" y="37"/>
                  </a:lnTo>
                  <a:lnTo>
                    <a:pt x="145" y="39"/>
                  </a:lnTo>
                  <a:lnTo>
                    <a:pt x="141" y="39"/>
                  </a:lnTo>
                  <a:lnTo>
                    <a:pt x="140" y="37"/>
                  </a:lnTo>
                  <a:lnTo>
                    <a:pt x="136" y="37"/>
                  </a:lnTo>
                  <a:lnTo>
                    <a:pt x="134" y="37"/>
                  </a:lnTo>
                  <a:lnTo>
                    <a:pt x="132" y="37"/>
                  </a:lnTo>
                  <a:lnTo>
                    <a:pt x="129" y="34"/>
                  </a:lnTo>
                  <a:lnTo>
                    <a:pt x="129" y="28"/>
                  </a:lnTo>
                  <a:lnTo>
                    <a:pt x="127" y="26"/>
                  </a:lnTo>
                  <a:lnTo>
                    <a:pt x="125" y="26"/>
                  </a:lnTo>
                  <a:lnTo>
                    <a:pt x="123" y="26"/>
                  </a:lnTo>
                  <a:lnTo>
                    <a:pt x="123" y="26"/>
                  </a:lnTo>
                  <a:lnTo>
                    <a:pt x="122" y="19"/>
                  </a:lnTo>
                  <a:lnTo>
                    <a:pt x="122" y="17"/>
                  </a:lnTo>
                  <a:lnTo>
                    <a:pt x="120" y="16"/>
                  </a:lnTo>
                  <a:lnTo>
                    <a:pt x="118" y="16"/>
                  </a:lnTo>
                  <a:lnTo>
                    <a:pt x="116" y="16"/>
                  </a:lnTo>
                  <a:lnTo>
                    <a:pt x="115" y="16"/>
                  </a:lnTo>
                  <a:lnTo>
                    <a:pt x="115" y="14"/>
                  </a:lnTo>
                  <a:lnTo>
                    <a:pt x="113" y="12"/>
                  </a:lnTo>
                  <a:lnTo>
                    <a:pt x="109" y="7"/>
                  </a:lnTo>
                  <a:lnTo>
                    <a:pt x="106" y="5"/>
                  </a:lnTo>
                  <a:lnTo>
                    <a:pt x="106" y="5"/>
                  </a:lnTo>
                  <a:lnTo>
                    <a:pt x="104" y="1"/>
                  </a:lnTo>
                  <a:lnTo>
                    <a:pt x="97" y="0"/>
                  </a:lnTo>
                  <a:lnTo>
                    <a:pt x="9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6" name="Freeform 3381">
              <a:extLst>
                <a:ext uri="{FF2B5EF4-FFF2-40B4-BE49-F238E27FC236}">
                  <a16:creationId xmlns:a16="http://schemas.microsoft.com/office/drawing/2014/main" id="{615E4E67-87E4-3E42-B0EC-507F5FF18517}"/>
                </a:ext>
              </a:extLst>
            </p:cNvPr>
            <p:cNvSpPr>
              <a:spLocks/>
            </p:cNvSpPr>
            <p:nvPr/>
          </p:nvSpPr>
          <p:spPr bwMode="auto">
            <a:xfrm>
              <a:off x="1396" y="2715"/>
              <a:ext cx="200" cy="292"/>
            </a:xfrm>
            <a:custGeom>
              <a:avLst/>
              <a:gdLst>
                <a:gd name="T0" fmla="*/ 91 w 200"/>
                <a:gd name="T1" fmla="*/ 0 h 292"/>
                <a:gd name="T2" fmla="*/ 93 w 200"/>
                <a:gd name="T3" fmla="*/ 3 h 292"/>
                <a:gd name="T4" fmla="*/ 97 w 200"/>
                <a:gd name="T5" fmla="*/ 14 h 292"/>
                <a:gd name="T6" fmla="*/ 88 w 200"/>
                <a:gd name="T7" fmla="*/ 25 h 292"/>
                <a:gd name="T8" fmla="*/ 50 w 200"/>
                <a:gd name="T9" fmla="*/ 50 h 292"/>
                <a:gd name="T10" fmla="*/ 48 w 200"/>
                <a:gd name="T11" fmla="*/ 55 h 292"/>
                <a:gd name="T12" fmla="*/ 47 w 200"/>
                <a:gd name="T13" fmla="*/ 55 h 292"/>
                <a:gd name="T14" fmla="*/ 40 w 200"/>
                <a:gd name="T15" fmla="*/ 73 h 292"/>
                <a:gd name="T16" fmla="*/ 34 w 200"/>
                <a:gd name="T17" fmla="*/ 76 h 292"/>
                <a:gd name="T18" fmla="*/ 25 w 200"/>
                <a:gd name="T19" fmla="*/ 71 h 292"/>
                <a:gd name="T20" fmla="*/ 20 w 200"/>
                <a:gd name="T21" fmla="*/ 69 h 292"/>
                <a:gd name="T22" fmla="*/ 13 w 200"/>
                <a:gd name="T23" fmla="*/ 71 h 292"/>
                <a:gd name="T24" fmla="*/ 11 w 200"/>
                <a:gd name="T25" fmla="*/ 64 h 292"/>
                <a:gd name="T26" fmla="*/ 15 w 200"/>
                <a:gd name="T27" fmla="*/ 62 h 292"/>
                <a:gd name="T28" fmla="*/ 15 w 200"/>
                <a:gd name="T29" fmla="*/ 57 h 292"/>
                <a:gd name="T30" fmla="*/ 15 w 200"/>
                <a:gd name="T31" fmla="*/ 53 h 292"/>
                <a:gd name="T32" fmla="*/ 0 w 200"/>
                <a:gd name="T33" fmla="*/ 76 h 292"/>
                <a:gd name="T34" fmla="*/ 7 w 200"/>
                <a:gd name="T35" fmla="*/ 87 h 292"/>
                <a:gd name="T36" fmla="*/ 2 w 200"/>
                <a:gd name="T37" fmla="*/ 92 h 292"/>
                <a:gd name="T38" fmla="*/ 23 w 200"/>
                <a:gd name="T39" fmla="*/ 110 h 292"/>
                <a:gd name="T40" fmla="*/ 29 w 200"/>
                <a:gd name="T41" fmla="*/ 123 h 292"/>
                <a:gd name="T42" fmla="*/ 63 w 200"/>
                <a:gd name="T43" fmla="*/ 185 h 292"/>
                <a:gd name="T44" fmla="*/ 79 w 200"/>
                <a:gd name="T45" fmla="*/ 221 h 292"/>
                <a:gd name="T46" fmla="*/ 97 w 200"/>
                <a:gd name="T47" fmla="*/ 244 h 292"/>
                <a:gd name="T48" fmla="*/ 143 w 200"/>
                <a:gd name="T49" fmla="*/ 269 h 292"/>
                <a:gd name="T50" fmla="*/ 172 w 200"/>
                <a:gd name="T51" fmla="*/ 292 h 292"/>
                <a:gd name="T52" fmla="*/ 182 w 200"/>
                <a:gd name="T53" fmla="*/ 289 h 292"/>
                <a:gd name="T54" fmla="*/ 186 w 200"/>
                <a:gd name="T55" fmla="*/ 282 h 292"/>
                <a:gd name="T56" fmla="*/ 186 w 200"/>
                <a:gd name="T57" fmla="*/ 280 h 292"/>
                <a:gd name="T58" fmla="*/ 197 w 200"/>
                <a:gd name="T59" fmla="*/ 260 h 292"/>
                <a:gd name="T60" fmla="*/ 193 w 200"/>
                <a:gd name="T61" fmla="*/ 259 h 292"/>
                <a:gd name="T62" fmla="*/ 190 w 200"/>
                <a:gd name="T63" fmla="*/ 251 h 292"/>
                <a:gd name="T64" fmla="*/ 193 w 200"/>
                <a:gd name="T65" fmla="*/ 244 h 292"/>
                <a:gd name="T66" fmla="*/ 191 w 200"/>
                <a:gd name="T67" fmla="*/ 235 h 292"/>
                <a:gd name="T68" fmla="*/ 195 w 200"/>
                <a:gd name="T69" fmla="*/ 230 h 292"/>
                <a:gd name="T70" fmla="*/ 197 w 200"/>
                <a:gd name="T71" fmla="*/ 200 h 292"/>
                <a:gd name="T72" fmla="*/ 186 w 200"/>
                <a:gd name="T73" fmla="*/ 173 h 292"/>
                <a:gd name="T74" fmla="*/ 179 w 200"/>
                <a:gd name="T75" fmla="*/ 175 h 292"/>
                <a:gd name="T76" fmla="*/ 172 w 200"/>
                <a:gd name="T77" fmla="*/ 173 h 292"/>
                <a:gd name="T78" fmla="*/ 157 w 200"/>
                <a:gd name="T79" fmla="*/ 157 h 292"/>
                <a:gd name="T80" fmla="*/ 145 w 200"/>
                <a:gd name="T81" fmla="*/ 155 h 292"/>
                <a:gd name="T82" fmla="*/ 141 w 200"/>
                <a:gd name="T83" fmla="*/ 150 h 292"/>
                <a:gd name="T84" fmla="*/ 134 w 200"/>
                <a:gd name="T85" fmla="*/ 144 h 292"/>
                <a:gd name="T86" fmla="*/ 123 w 200"/>
                <a:gd name="T87" fmla="*/ 130 h 292"/>
                <a:gd name="T88" fmla="*/ 120 w 200"/>
                <a:gd name="T89" fmla="*/ 117 h 292"/>
                <a:gd name="T90" fmla="*/ 131 w 200"/>
                <a:gd name="T91" fmla="*/ 103 h 292"/>
                <a:gd name="T92" fmla="*/ 148 w 200"/>
                <a:gd name="T93" fmla="*/ 73 h 292"/>
                <a:gd name="T94" fmla="*/ 181 w 200"/>
                <a:gd name="T95" fmla="*/ 64 h 292"/>
                <a:gd name="T96" fmla="*/ 175 w 200"/>
                <a:gd name="T97" fmla="*/ 59 h 292"/>
                <a:gd name="T98" fmla="*/ 170 w 200"/>
                <a:gd name="T99" fmla="*/ 55 h 292"/>
                <a:gd name="T100" fmla="*/ 175 w 200"/>
                <a:gd name="T101" fmla="*/ 39 h 292"/>
                <a:gd name="T102" fmla="*/ 161 w 200"/>
                <a:gd name="T103" fmla="*/ 35 h 292"/>
                <a:gd name="T104" fmla="*/ 156 w 200"/>
                <a:gd name="T105" fmla="*/ 35 h 292"/>
                <a:gd name="T106" fmla="*/ 148 w 200"/>
                <a:gd name="T107" fmla="*/ 35 h 292"/>
                <a:gd name="T108" fmla="*/ 145 w 200"/>
                <a:gd name="T109" fmla="*/ 39 h 292"/>
                <a:gd name="T110" fmla="*/ 136 w 200"/>
                <a:gd name="T111" fmla="*/ 37 h 292"/>
                <a:gd name="T112" fmla="*/ 129 w 200"/>
                <a:gd name="T113" fmla="*/ 34 h 292"/>
                <a:gd name="T114" fmla="*/ 125 w 200"/>
                <a:gd name="T115" fmla="*/ 26 h 292"/>
                <a:gd name="T116" fmla="*/ 122 w 200"/>
                <a:gd name="T117" fmla="*/ 19 h 292"/>
                <a:gd name="T118" fmla="*/ 118 w 200"/>
                <a:gd name="T119" fmla="*/ 16 h 292"/>
                <a:gd name="T120" fmla="*/ 115 w 200"/>
                <a:gd name="T121" fmla="*/ 14 h 292"/>
                <a:gd name="T122" fmla="*/ 106 w 200"/>
                <a:gd name="T123" fmla="*/ 5 h 292"/>
                <a:gd name="T124" fmla="*/ 97 w 200"/>
                <a:gd name="T125"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292">
                  <a:moveTo>
                    <a:pt x="95" y="0"/>
                  </a:moveTo>
                  <a:lnTo>
                    <a:pt x="95" y="0"/>
                  </a:lnTo>
                  <a:lnTo>
                    <a:pt x="91" y="0"/>
                  </a:lnTo>
                  <a:lnTo>
                    <a:pt x="91" y="3"/>
                  </a:lnTo>
                  <a:lnTo>
                    <a:pt x="93" y="3"/>
                  </a:lnTo>
                  <a:lnTo>
                    <a:pt x="93" y="3"/>
                  </a:lnTo>
                  <a:lnTo>
                    <a:pt x="95" y="7"/>
                  </a:lnTo>
                  <a:lnTo>
                    <a:pt x="95" y="9"/>
                  </a:lnTo>
                  <a:lnTo>
                    <a:pt x="97" y="14"/>
                  </a:lnTo>
                  <a:lnTo>
                    <a:pt x="97" y="14"/>
                  </a:lnTo>
                  <a:lnTo>
                    <a:pt x="95" y="14"/>
                  </a:lnTo>
                  <a:lnTo>
                    <a:pt x="88" y="25"/>
                  </a:lnTo>
                  <a:lnTo>
                    <a:pt x="73" y="39"/>
                  </a:lnTo>
                  <a:lnTo>
                    <a:pt x="52" y="48"/>
                  </a:lnTo>
                  <a:lnTo>
                    <a:pt x="50" y="50"/>
                  </a:lnTo>
                  <a:lnTo>
                    <a:pt x="50" y="51"/>
                  </a:lnTo>
                  <a:lnTo>
                    <a:pt x="48" y="55"/>
                  </a:lnTo>
                  <a:lnTo>
                    <a:pt x="48" y="55"/>
                  </a:lnTo>
                  <a:lnTo>
                    <a:pt x="48" y="55"/>
                  </a:lnTo>
                  <a:lnTo>
                    <a:pt x="47" y="55"/>
                  </a:lnTo>
                  <a:lnTo>
                    <a:pt x="47" y="55"/>
                  </a:lnTo>
                  <a:lnTo>
                    <a:pt x="47" y="55"/>
                  </a:lnTo>
                  <a:lnTo>
                    <a:pt x="41" y="60"/>
                  </a:lnTo>
                  <a:lnTo>
                    <a:pt x="40" y="73"/>
                  </a:lnTo>
                  <a:lnTo>
                    <a:pt x="40" y="73"/>
                  </a:lnTo>
                  <a:lnTo>
                    <a:pt x="38" y="75"/>
                  </a:lnTo>
                  <a:lnTo>
                    <a:pt x="34" y="76"/>
                  </a:lnTo>
                  <a:lnTo>
                    <a:pt x="32" y="78"/>
                  </a:lnTo>
                  <a:lnTo>
                    <a:pt x="29" y="78"/>
                  </a:lnTo>
                  <a:lnTo>
                    <a:pt x="25" y="71"/>
                  </a:lnTo>
                  <a:lnTo>
                    <a:pt x="22" y="71"/>
                  </a:lnTo>
                  <a:lnTo>
                    <a:pt x="20" y="69"/>
                  </a:lnTo>
                  <a:lnTo>
                    <a:pt x="20" y="69"/>
                  </a:lnTo>
                  <a:lnTo>
                    <a:pt x="16" y="69"/>
                  </a:lnTo>
                  <a:lnTo>
                    <a:pt x="15" y="71"/>
                  </a:lnTo>
                  <a:lnTo>
                    <a:pt x="13" y="71"/>
                  </a:lnTo>
                  <a:lnTo>
                    <a:pt x="13" y="69"/>
                  </a:lnTo>
                  <a:lnTo>
                    <a:pt x="11" y="66"/>
                  </a:lnTo>
                  <a:lnTo>
                    <a:pt x="11" y="64"/>
                  </a:lnTo>
                  <a:lnTo>
                    <a:pt x="11" y="64"/>
                  </a:lnTo>
                  <a:lnTo>
                    <a:pt x="13" y="62"/>
                  </a:lnTo>
                  <a:lnTo>
                    <a:pt x="15" y="62"/>
                  </a:lnTo>
                  <a:lnTo>
                    <a:pt x="16" y="60"/>
                  </a:lnTo>
                  <a:lnTo>
                    <a:pt x="16" y="59"/>
                  </a:lnTo>
                  <a:lnTo>
                    <a:pt x="15" y="57"/>
                  </a:lnTo>
                  <a:lnTo>
                    <a:pt x="15" y="55"/>
                  </a:lnTo>
                  <a:lnTo>
                    <a:pt x="15" y="55"/>
                  </a:lnTo>
                  <a:lnTo>
                    <a:pt x="15" y="53"/>
                  </a:lnTo>
                  <a:lnTo>
                    <a:pt x="0" y="67"/>
                  </a:lnTo>
                  <a:lnTo>
                    <a:pt x="0" y="67"/>
                  </a:lnTo>
                  <a:lnTo>
                    <a:pt x="0" y="76"/>
                  </a:lnTo>
                  <a:lnTo>
                    <a:pt x="2" y="78"/>
                  </a:lnTo>
                  <a:lnTo>
                    <a:pt x="2" y="82"/>
                  </a:lnTo>
                  <a:lnTo>
                    <a:pt x="7" y="87"/>
                  </a:lnTo>
                  <a:lnTo>
                    <a:pt x="7" y="87"/>
                  </a:lnTo>
                  <a:lnTo>
                    <a:pt x="6" y="89"/>
                  </a:lnTo>
                  <a:lnTo>
                    <a:pt x="2" y="92"/>
                  </a:lnTo>
                  <a:lnTo>
                    <a:pt x="4" y="94"/>
                  </a:lnTo>
                  <a:lnTo>
                    <a:pt x="22" y="107"/>
                  </a:lnTo>
                  <a:lnTo>
                    <a:pt x="23" y="110"/>
                  </a:lnTo>
                  <a:lnTo>
                    <a:pt x="23" y="110"/>
                  </a:lnTo>
                  <a:lnTo>
                    <a:pt x="25" y="112"/>
                  </a:lnTo>
                  <a:lnTo>
                    <a:pt x="29" y="123"/>
                  </a:lnTo>
                  <a:lnTo>
                    <a:pt x="38" y="132"/>
                  </a:lnTo>
                  <a:lnTo>
                    <a:pt x="57" y="182"/>
                  </a:lnTo>
                  <a:lnTo>
                    <a:pt x="63" y="185"/>
                  </a:lnTo>
                  <a:lnTo>
                    <a:pt x="79" y="210"/>
                  </a:lnTo>
                  <a:lnTo>
                    <a:pt x="81" y="219"/>
                  </a:lnTo>
                  <a:lnTo>
                    <a:pt x="79" y="221"/>
                  </a:lnTo>
                  <a:lnTo>
                    <a:pt x="77" y="223"/>
                  </a:lnTo>
                  <a:lnTo>
                    <a:pt x="79" y="226"/>
                  </a:lnTo>
                  <a:lnTo>
                    <a:pt x="97" y="244"/>
                  </a:lnTo>
                  <a:lnTo>
                    <a:pt x="140" y="269"/>
                  </a:lnTo>
                  <a:lnTo>
                    <a:pt x="141" y="269"/>
                  </a:lnTo>
                  <a:lnTo>
                    <a:pt x="143" y="269"/>
                  </a:lnTo>
                  <a:lnTo>
                    <a:pt x="170" y="291"/>
                  </a:lnTo>
                  <a:lnTo>
                    <a:pt x="170" y="291"/>
                  </a:lnTo>
                  <a:lnTo>
                    <a:pt x="172" y="292"/>
                  </a:lnTo>
                  <a:lnTo>
                    <a:pt x="175" y="291"/>
                  </a:lnTo>
                  <a:lnTo>
                    <a:pt x="182" y="289"/>
                  </a:lnTo>
                  <a:lnTo>
                    <a:pt x="182" y="289"/>
                  </a:lnTo>
                  <a:lnTo>
                    <a:pt x="182" y="285"/>
                  </a:lnTo>
                  <a:lnTo>
                    <a:pt x="184" y="284"/>
                  </a:lnTo>
                  <a:lnTo>
                    <a:pt x="186" y="282"/>
                  </a:lnTo>
                  <a:lnTo>
                    <a:pt x="186" y="282"/>
                  </a:lnTo>
                  <a:lnTo>
                    <a:pt x="186" y="280"/>
                  </a:lnTo>
                  <a:lnTo>
                    <a:pt x="186" y="280"/>
                  </a:lnTo>
                  <a:lnTo>
                    <a:pt x="186" y="278"/>
                  </a:lnTo>
                  <a:lnTo>
                    <a:pt x="195" y="264"/>
                  </a:lnTo>
                  <a:lnTo>
                    <a:pt x="197" y="260"/>
                  </a:lnTo>
                  <a:lnTo>
                    <a:pt x="195" y="260"/>
                  </a:lnTo>
                  <a:lnTo>
                    <a:pt x="193" y="259"/>
                  </a:lnTo>
                  <a:lnTo>
                    <a:pt x="193" y="259"/>
                  </a:lnTo>
                  <a:lnTo>
                    <a:pt x="191" y="257"/>
                  </a:lnTo>
                  <a:lnTo>
                    <a:pt x="191" y="257"/>
                  </a:lnTo>
                  <a:lnTo>
                    <a:pt x="190" y="251"/>
                  </a:lnTo>
                  <a:lnTo>
                    <a:pt x="190" y="248"/>
                  </a:lnTo>
                  <a:lnTo>
                    <a:pt x="191" y="244"/>
                  </a:lnTo>
                  <a:lnTo>
                    <a:pt x="193" y="244"/>
                  </a:lnTo>
                  <a:lnTo>
                    <a:pt x="193" y="242"/>
                  </a:lnTo>
                  <a:lnTo>
                    <a:pt x="193" y="239"/>
                  </a:lnTo>
                  <a:lnTo>
                    <a:pt x="191" y="235"/>
                  </a:lnTo>
                  <a:lnTo>
                    <a:pt x="191" y="234"/>
                  </a:lnTo>
                  <a:lnTo>
                    <a:pt x="191" y="232"/>
                  </a:lnTo>
                  <a:lnTo>
                    <a:pt x="195" y="230"/>
                  </a:lnTo>
                  <a:lnTo>
                    <a:pt x="197" y="230"/>
                  </a:lnTo>
                  <a:lnTo>
                    <a:pt x="195" y="203"/>
                  </a:lnTo>
                  <a:lnTo>
                    <a:pt x="197" y="200"/>
                  </a:lnTo>
                  <a:lnTo>
                    <a:pt x="200" y="198"/>
                  </a:lnTo>
                  <a:lnTo>
                    <a:pt x="200" y="196"/>
                  </a:lnTo>
                  <a:lnTo>
                    <a:pt x="186" y="173"/>
                  </a:lnTo>
                  <a:lnTo>
                    <a:pt x="181" y="173"/>
                  </a:lnTo>
                  <a:lnTo>
                    <a:pt x="179" y="175"/>
                  </a:lnTo>
                  <a:lnTo>
                    <a:pt x="179" y="175"/>
                  </a:lnTo>
                  <a:lnTo>
                    <a:pt x="175" y="175"/>
                  </a:lnTo>
                  <a:lnTo>
                    <a:pt x="173" y="173"/>
                  </a:lnTo>
                  <a:lnTo>
                    <a:pt x="172" y="173"/>
                  </a:lnTo>
                  <a:lnTo>
                    <a:pt x="172" y="146"/>
                  </a:lnTo>
                  <a:lnTo>
                    <a:pt x="172" y="146"/>
                  </a:lnTo>
                  <a:lnTo>
                    <a:pt x="157" y="157"/>
                  </a:lnTo>
                  <a:lnTo>
                    <a:pt x="150" y="157"/>
                  </a:lnTo>
                  <a:lnTo>
                    <a:pt x="147" y="155"/>
                  </a:lnTo>
                  <a:lnTo>
                    <a:pt x="145" y="155"/>
                  </a:lnTo>
                  <a:lnTo>
                    <a:pt x="145" y="151"/>
                  </a:lnTo>
                  <a:lnTo>
                    <a:pt x="143" y="150"/>
                  </a:lnTo>
                  <a:lnTo>
                    <a:pt x="141" y="150"/>
                  </a:lnTo>
                  <a:lnTo>
                    <a:pt x="132" y="148"/>
                  </a:lnTo>
                  <a:lnTo>
                    <a:pt x="132" y="146"/>
                  </a:lnTo>
                  <a:lnTo>
                    <a:pt x="134" y="144"/>
                  </a:lnTo>
                  <a:lnTo>
                    <a:pt x="134" y="141"/>
                  </a:lnTo>
                  <a:lnTo>
                    <a:pt x="131" y="139"/>
                  </a:lnTo>
                  <a:lnTo>
                    <a:pt x="123" y="130"/>
                  </a:lnTo>
                  <a:lnTo>
                    <a:pt x="123" y="126"/>
                  </a:lnTo>
                  <a:lnTo>
                    <a:pt x="120" y="119"/>
                  </a:lnTo>
                  <a:lnTo>
                    <a:pt x="120" y="117"/>
                  </a:lnTo>
                  <a:lnTo>
                    <a:pt x="125" y="105"/>
                  </a:lnTo>
                  <a:lnTo>
                    <a:pt x="125" y="103"/>
                  </a:lnTo>
                  <a:lnTo>
                    <a:pt x="131" y="103"/>
                  </a:lnTo>
                  <a:lnTo>
                    <a:pt x="131" y="94"/>
                  </a:lnTo>
                  <a:lnTo>
                    <a:pt x="141" y="80"/>
                  </a:lnTo>
                  <a:lnTo>
                    <a:pt x="148" y="73"/>
                  </a:lnTo>
                  <a:lnTo>
                    <a:pt x="173" y="66"/>
                  </a:lnTo>
                  <a:lnTo>
                    <a:pt x="179" y="66"/>
                  </a:lnTo>
                  <a:lnTo>
                    <a:pt x="181" y="64"/>
                  </a:lnTo>
                  <a:lnTo>
                    <a:pt x="181" y="64"/>
                  </a:lnTo>
                  <a:lnTo>
                    <a:pt x="179" y="64"/>
                  </a:lnTo>
                  <a:lnTo>
                    <a:pt x="175" y="59"/>
                  </a:lnTo>
                  <a:lnTo>
                    <a:pt x="170" y="59"/>
                  </a:lnTo>
                  <a:lnTo>
                    <a:pt x="170" y="59"/>
                  </a:lnTo>
                  <a:lnTo>
                    <a:pt x="170" y="55"/>
                  </a:lnTo>
                  <a:lnTo>
                    <a:pt x="179" y="44"/>
                  </a:lnTo>
                  <a:lnTo>
                    <a:pt x="179" y="42"/>
                  </a:lnTo>
                  <a:lnTo>
                    <a:pt x="175" y="39"/>
                  </a:lnTo>
                  <a:lnTo>
                    <a:pt x="166" y="35"/>
                  </a:lnTo>
                  <a:lnTo>
                    <a:pt x="163" y="34"/>
                  </a:lnTo>
                  <a:lnTo>
                    <a:pt x="161" y="35"/>
                  </a:lnTo>
                  <a:lnTo>
                    <a:pt x="159" y="37"/>
                  </a:lnTo>
                  <a:lnTo>
                    <a:pt x="157" y="35"/>
                  </a:lnTo>
                  <a:lnTo>
                    <a:pt x="156" y="35"/>
                  </a:lnTo>
                  <a:lnTo>
                    <a:pt x="150" y="34"/>
                  </a:lnTo>
                  <a:lnTo>
                    <a:pt x="148" y="35"/>
                  </a:lnTo>
                  <a:lnTo>
                    <a:pt x="148" y="35"/>
                  </a:lnTo>
                  <a:lnTo>
                    <a:pt x="147" y="37"/>
                  </a:lnTo>
                  <a:lnTo>
                    <a:pt x="147" y="37"/>
                  </a:lnTo>
                  <a:lnTo>
                    <a:pt x="145" y="39"/>
                  </a:lnTo>
                  <a:lnTo>
                    <a:pt x="141" y="39"/>
                  </a:lnTo>
                  <a:lnTo>
                    <a:pt x="140" y="37"/>
                  </a:lnTo>
                  <a:lnTo>
                    <a:pt x="136" y="37"/>
                  </a:lnTo>
                  <a:lnTo>
                    <a:pt x="134" y="37"/>
                  </a:lnTo>
                  <a:lnTo>
                    <a:pt x="132" y="37"/>
                  </a:lnTo>
                  <a:lnTo>
                    <a:pt x="129" y="34"/>
                  </a:lnTo>
                  <a:lnTo>
                    <a:pt x="129" y="28"/>
                  </a:lnTo>
                  <a:lnTo>
                    <a:pt x="127" y="26"/>
                  </a:lnTo>
                  <a:lnTo>
                    <a:pt x="125" y="26"/>
                  </a:lnTo>
                  <a:lnTo>
                    <a:pt x="123" y="26"/>
                  </a:lnTo>
                  <a:lnTo>
                    <a:pt x="123" y="26"/>
                  </a:lnTo>
                  <a:lnTo>
                    <a:pt x="122" y="19"/>
                  </a:lnTo>
                  <a:lnTo>
                    <a:pt x="122" y="17"/>
                  </a:lnTo>
                  <a:lnTo>
                    <a:pt x="120" y="16"/>
                  </a:lnTo>
                  <a:lnTo>
                    <a:pt x="118" y="16"/>
                  </a:lnTo>
                  <a:lnTo>
                    <a:pt x="116" y="16"/>
                  </a:lnTo>
                  <a:lnTo>
                    <a:pt x="115" y="16"/>
                  </a:lnTo>
                  <a:lnTo>
                    <a:pt x="115" y="14"/>
                  </a:lnTo>
                  <a:lnTo>
                    <a:pt x="113" y="12"/>
                  </a:lnTo>
                  <a:lnTo>
                    <a:pt x="109" y="7"/>
                  </a:lnTo>
                  <a:lnTo>
                    <a:pt x="106" y="5"/>
                  </a:lnTo>
                  <a:lnTo>
                    <a:pt x="106" y="5"/>
                  </a:lnTo>
                  <a:lnTo>
                    <a:pt x="104" y="1"/>
                  </a:lnTo>
                  <a:lnTo>
                    <a:pt x="97" y="0"/>
                  </a:lnTo>
                  <a:lnTo>
                    <a:pt x="9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7" name="Freeform 3382">
              <a:extLst>
                <a:ext uri="{FF2B5EF4-FFF2-40B4-BE49-F238E27FC236}">
                  <a16:creationId xmlns:a16="http://schemas.microsoft.com/office/drawing/2014/main" id="{68F95959-B805-4E4F-80DA-95F8FFABA9C5}"/>
                </a:ext>
              </a:extLst>
            </p:cNvPr>
            <p:cNvSpPr>
              <a:spLocks/>
            </p:cNvSpPr>
            <p:nvPr/>
          </p:nvSpPr>
          <p:spPr bwMode="auto">
            <a:xfrm>
              <a:off x="1523" y="3068"/>
              <a:ext cx="314" cy="627"/>
            </a:xfrm>
            <a:custGeom>
              <a:avLst/>
              <a:gdLst>
                <a:gd name="T0" fmla="*/ 41 w 314"/>
                <a:gd name="T1" fmla="*/ 620 h 627"/>
                <a:gd name="T2" fmla="*/ 16 w 314"/>
                <a:gd name="T3" fmla="*/ 584 h 627"/>
                <a:gd name="T4" fmla="*/ 7 w 314"/>
                <a:gd name="T5" fmla="*/ 584 h 627"/>
                <a:gd name="T6" fmla="*/ 0 w 314"/>
                <a:gd name="T7" fmla="*/ 582 h 627"/>
                <a:gd name="T8" fmla="*/ 14 w 314"/>
                <a:gd name="T9" fmla="*/ 536 h 627"/>
                <a:gd name="T10" fmla="*/ 14 w 314"/>
                <a:gd name="T11" fmla="*/ 520 h 627"/>
                <a:gd name="T12" fmla="*/ 27 w 314"/>
                <a:gd name="T13" fmla="*/ 459 h 627"/>
                <a:gd name="T14" fmla="*/ 21 w 314"/>
                <a:gd name="T15" fmla="*/ 445 h 627"/>
                <a:gd name="T16" fmla="*/ 30 w 314"/>
                <a:gd name="T17" fmla="*/ 436 h 627"/>
                <a:gd name="T18" fmla="*/ 23 w 314"/>
                <a:gd name="T19" fmla="*/ 422 h 627"/>
                <a:gd name="T20" fmla="*/ 21 w 314"/>
                <a:gd name="T21" fmla="*/ 388 h 627"/>
                <a:gd name="T22" fmla="*/ 21 w 314"/>
                <a:gd name="T23" fmla="*/ 368 h 627"/>
                <a:gd name="T24" fmla="*/ 36 w 314"/>
                <a:gd name="T25" fmla="*/ 270 h 627"/>
                <a:gd name="T26" fmla="*/ 43 w 314"/>
                <a:gd name="T27" fmla="*/ 264 h 627"/>
                <a:gd name="T28" fmla="*/ 48 w 314"/>
                <a:gd name="T29" fmla="*/ 241 h 627"/>
                <a:gd name="T30" fmla="*/ 52 w 314"/>
                <a:gd name="T31" fmla="*/ 198 h 627"/>
                <a:gd name="T32" fmla="*/ 46 w 314"/>
                <a:gd name="T33" fmla="*/ 164 h 627"/>
                <a:gd name="T34" fmla="*/ 54 w 314"/>
                <a:gd name="T35" fmla="*/ 150 h 627"/>
                <a:gd name="T36" fmla="*/ 80 w 314"/>
                <a:gd name="T37" fmla="*/ 89 h 627"/>
                <a:gd name="T38" fmla="*/ 79 w 314"/>
                <a:gd name="T39" fmla="*/ 47 h 627"/>
                <a:gd name="T40" fmla="*/ 98 w 314"/>
                <a:gd name="T41" fmla="*/ 20 h 627"/>
                <a:gd name="T42" fmla="*/ 102 w 314"/>
                <a:gd name="T43" fmla="*/ 13 h 627"/>
                <a:gd name="T44" fmla="*/ 138 w 314"/>
                <a:gd name="T45" fmla="*/ 9 h 627"/>
                <a:gd name="T46" fmla="*/ 145 w 314"/>
                <a:gd name="T47" fmla="*/ 14 h 627"/>
                <a:gd name="T48" fmla="*/ 177 w 314"/>
                <a:gd name="T49" fmla="*/ 13 h 627"/>
                <a:gd name="T50" fmla="*/ 200 w 314"/>
                <a:gd name="T51" fmla="*/ 38 h 627"/>
                <a:gd name="T52" fmla="*/ 243 w 314"/>
                <a:gd name="T53" fmla="*/ 57 h 627"/>
                <a:gd name="T54" fmla="*/ 250 w 314"/>
                <a:gd name="T55" fmla="*/ 68 h 627"/>
                <a:gd name="T56" fmla="*/ 264 w 314"/>
                <a:gd name="T57" fmla="*/ 100 h 627"/>
                <a:gd name="T58" fmla="*/ 273 w 314"/>
                <a:gd name="T59" fmla="*/ 98 h 627"/>
                <a:gd name="T60" fmla="*/ 302 w 314"/>
                <a:gd name="T61" fmla="*/ 66 h 627"/>
                <a:gd name="T62" fmla="*/ 312 w 314"/>
                <a:gd name="T63" fmla="*/ 93 h 627"/>
                <a:gd name="T64" fmla="*/ 271 w 314"/>
                <a:gd name="T65" fmla="*/ 129 h 627"/>
                <a:gd name="T66" fmla="*/ 250 w 314"/>
                <a:gd name="T67" fmla="*/ 152 h 627"/>
                <a:gd name="T68" fmla="*/ 243 w 314"/>
                <a:gd name="T69" fmla="*/ 202 h 627"/>
                <a:gd name="T70" fmla="*/ 257 w 314"/>
                <a:gd name="T71" fmla="*/ 247 h 627"/>
                <a:gd name="T72" fmla="*/ 262 w 314"/>
                <a:gd name="T73" fmla="*/ 266 h 627"/>
                <a:gd name="T74" fmla="*/ 248 w 314"/>
                <a:gd name="T75" fmla="*/ 306 h 627"/>
                <a:gd name="T76" fmla="*/ 177 w 314"/>
                <a:gd name="T77" fmla="*/ 325 h 627"/>
                <a:gd name="T78" fmla="*/ 177 w 314"/>
                <a:gd name="T79" fmla="*/ 338 h 627"/>
                <a:gd name="T80" fmla="*/ 168 w 314"/>
                <a:gd name="T81" fmla="*/ 363 h 627"/>
                <a:gd name="T82" fmla="*/ 130 w 314"/>
                <a:gd name="T83" fmla="*/ 359 h 627"/>
                <a:gd name="T84" fmla="*/ 141 w 314"/>
                <a:gd name="T85" fmla="*/ 389 h 627"/>
                <a:gd name="T86" fmla="*/ 145 w 314"/>
                <a:gd name="T87" fmla="*/ 388 h 627"/>
                <a:gd name="T88" fmla="*/ 155 w 314"/>
                <a:gd name="T89" fmla="*/ 398 h 627"/>
                <a:gd name="T90" fmla="*/ 145 w 314"/>
                <a:gd name="T91" fmla="*/ 397 h 627"/>
                <a:gd name="T92" fmla="*/ 134 w 314"/>
                <a:gd name="T93" fmla="*/ 397 h 627"/>
                <a:gd name="T94" fmla="*/ 136 w 314"/>
                <a:gd name="T95" fmla="*/ 411 h 627"/>
                <a:gd name="T96" fmla="*/ 125 w 314"/>
                <a:gd name="T97" fmla="*/ 441 h 627"/>
                <a:gd name="T98" fmla="*/ 113 w 314"/>
                <a:gd name="T99" fmla="*/ 452 h 627"/>
                <a:gd name="T100" fmla="*/ 93 w 314"/>
                <a:gd name="T101" fmla="*/ 477 h 627"/>
                <a:gd name="T102" fmla="*/ 121 w 314"/>
                <a:gd name="T103" fmla="*/ 500 h 627"/>
                <a:gd name="T104" fmla="*/ 120 w 314"/>
                <a:gd name="T105" fmla="*/ 520 h 627"/>
                <a:gd name="T106" fmla="*/ 91 w 314"/>
                <a:gd name="T107" fmla="*/ 550 h 627"/>
                <a:gd name="T108" fmla="*/ 79 w 314"/>
                <a:gd name="T109" fmla="*/ 568 h 627"/>
                <a:gd name="T110" fmla="*/ 79 w 314"/>
                <a:gd name="T111" fmla="*/ 572 h 627"/>
                <a:gd name="T112" fmla="*/ 66 w 314"/>
                <a:gd name="T113" fmla="*/ 593 h 627"/>
                <a:gd name="T114" fmla="*/ 66 w 314"/>
                <a:gd name="T115" fmla="*/ 609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627">
                  <a:moveTo>
                    <a:pt x="80" y="627"/>
                  </a:moveTo>
                  <a:lnTo>
                    <a:pt x="79" y="625"/>
                  </a:lnTo>
                  <a:lnTo>
                    <a:pt x="73" y="623"/>
                  </a:lnTo>
                  <a:lnTo>
                    <a:pt x="57" y="620"/>
                  </a:lnTo>
                  <a:lnTo>
                    <a:pt x="41" y="620"/>
                  </a:lnTo>
                  <a:lnTo>
                    <a:pt x="41" y="620"/>
                  </a:lnTo>
                  <a:lnTo>
                    <a:pt x="23" y="620"/>
                  </a:lnTo>
                  <a:lnTo>
                    <a:pt x="20" y="618"/>
                  </a:lnTo>
                  <a:lnTo>
                    <a:pt x="16" y="613"/>
                  </a:lnTo>
                  <a:lnTo>
                    <a:pt x="16" y="584"/>
                  </a:lnTo>
                  <a:lnTo>
                    <a:pt x="16" y="584"/>
                  </a:lnTo>
                  <a:lnTo>
                    <a:pt x="14" y="584"/>
                  </a:lnTo>
                  <a:lnTo>
                    <a:pt x="14" y="584"/>
                  </a:lnTo>
                  <a:lnTo>
                    <a:pt x="13" y="586"/>
                  </a:lnTo>
                  <a:lnTo>
                    <a:pt x="7" y="584"/>
                  </a:lnTo>
                  <a:lnTo>
                    <a:pt x="4" y="586"/>
                  </a:lnTo>
                  <a:lnTo>
                    <a:pt x="4" y="588"/>
                  </a:lnTo>
                  <a:lnTo>
                    <a:pt x="2" y="589"/>
                  </a:lnTo>
                  <a:lnTo>
                    <a:pt x="2" y="588"/>
                  </a:lnTo>
                  <a:lnTo>
                    <a:pt x="0" y="582"/>
                  </a:lnTo>
                  <a:lnTo>
                    <a:pt x="0" y="582"/>
                  </a:lnTo>
                  <a:lnTo>
                    <a:pt x="2" y="557"/>
                  </a:lnTo>
                  <a:lnTo>
                    <a:pt x="4" y="554"/>
                  </a:lnTo>
                  <a:lnTo>
                    <a:pt x="5" y="552"/>
                  </a:lnTo>
                  <a:lnTo>
                    <a:pt x="14" y="536"/>
                  </a:lnTo>
                  <a:lnTo>
                    <a:pt x="14" y="527"/>
                  </a:lnTo>
                  <a:lnTo>
                    <a:pt x="16" y="527"/>
                  </a:lnTo>
                  <a:lnTo>
                    <a:pt x="16" y="525"/>
                  </a:lnTo>
                  <a:lnTo>
                    <a:pt x="16" y="522"/>
                  </a:lnTo>
                  <a:lnTo>
                    <a:pt x="14" y="520"/>
                  </a:lnTo>
                  <a:lnTo>
                    <a:pt x="14" y="518"/>
                  </a:lnTo>
                  <a:lnTo>
                    <a:pt x="14" y="518"/>
                  </a:lnTo>
                  <a:lnTo>
                    <a:pt x="14" y="511"/>
                  </a:lnTo>
                  <a:lnTo>
                    <a:pt x="27" y="488"/>
                  </a:lnTo>
                  <a:lnTo>
                    <a:pt x="27" y="459"/>
                  </a:lnTo>
                  <a:lnTo>
                    <a:pt x="30" y="456"/>
                  </a:lnTo>
                  <a:lnTo>
                    <a:pt x="30" y="452"/>
                  </a:lnTo>
                  <a:lnTo>
                    <a:pt x="27" y="448"/>
                  </a:lnTo>
                  <a:lnTo>
                    <a:pt x="23" y="447"/>
                  </a:lnTo>
                  <a:lnTo>
                    <a:pt x="21" y="445"/>
                  </a:lnTo>
                  <a:lnTo>
                    <a:pt x="23" y="443"/>
                  </a:lnTo>
                  <a:lnTo>
                    <a:pt x="32" y="445"/>
                  </a:lnTo>
                  <a:lnTo>
                    <a:pt x="32" y="441"/>
                  </a:lnTo>
                  <a:lnTo>
                    <a:pt x="32" y="439"/>
                  </a:lnTo>
                  <a:lnTo>
                    <a:pt x="30" y="436"/>
                  </a:lnTo>
                  <a:lnTo>
                    <a:pt x="25" y="436"/>
                  </a:lnTo>
                  <a:lnTo>
                    <a:pt x="23" y="436"/>
                  </a:lnTo>
                  <a:lnTo>
                    <a:pt x="23" y="434"/>
                  </a:lnTo>
                  <a:lnTo>
                    <a:pt x="25" y="425"/>
                  </a:lnTo>
                  <a:lnTo>
                    <a:pt x="23" y="422"/>
                  </a:lnTo>
                  <a:lnTo>
                    <a:pt x="21" y="418"/>
                  </a:lnTo>
                  <a:lnTo>
                    <a:pt x="21" y="407"/>
                  </a:lnTo>
                  <a:lnTo>
                    <a:pt x="21" y="406"/>
                  </a:lnTo>
                  <a:lnTo>
                    <a:pt x="20" y="404"/>
                  </a:lnTo>
                  <a:lnTo>
                    <a:pt x="21" y="388"/>
                  </a:lnTo>
                  <a:lnTo>
                    <a:pt x="25" y="382"/>
                  </a:lnTo>
                  <a:lnTo>
                    <a:pt x="25" y="377"/>
                  </a:lnTo>
                  <a:lnTo>
                    <a:pt x="25" y="375"/>
                  </a:lnTo>
                  <a:lnTo>
                    <a:pt x="23" y="373"/>
                  </a:lnTo>
                  <a:lnTo>
                    <a:pt x="21" y="368"/>
                  </a:lnTo>
                  <a:lnTo>
                    <a:pt x="32" y="318"/>
                  </a:lnTo>
                  <a:lnTo>
                    <a:pt x="36" y="314"/>
                  </a:lnTo>
                  <a:lnTo>
                    <a:pt x="36" y="311"/>
                  </a:lnTo>
                  <a:lnTo>
                    <a:pt x="36" y="304"/>
                  </a:lnTo>
                  <a:lnTo>
                    <a:pt x="36" y="270"/>
                  </a:lnTo>
                  <a:lnTo>
                    <a:pt x="38" y="268"/>
                  </a:lnTo>
                  <a:lnTo>
                    <a:pt x="39" y="266"/>
                  </a:lnTo>
                  <a:lnTo>
                    <a:pt x="41" y="266"/>
                  </a:lnTo>
                  <a:lnTo>
                    <a:pt x="41" y="266"/>
                  </a:lnTo>
                  <a:lnTo>
                    <a:pt x="43" y="264"/>
                  </a:lnTo>
                  <a:lnTo>
                    <a:pt x="43" y="263"/>
                  </a:lnTo>
                  <a:lnTo>
                    <a:pt x="46" y="261"/>
                  </a:lnTo>
                  <a:lnTo>
                    <a:pt x="45" y="245"/>
                  </a:lnTo>
                  <a:lnTo>
                    <a:pt x="48" y="243"/>
                  </a:lnTo>
                  <a:lnTo>
                    <a:pt x="48" y="241"/>
                  </a:lnTo>
                  <a:lnTo>
                    <a:pt x="50" y="232"/>
                  </a:lnTo>
                  <a:lnTo>
                    <a:pt x="55" y="223"/>
                  </a:lnTo>
                  <a:lnTo>
                    <a:pt x="54" y="207"/>
                  </a:lnTo>
                  <a:lnTo>
                    <a:pt x="52" y="204"/>
                  </a:lnTo>
                  <a:lnTo>
                    <a:pt x="52" y="198"/>
                  </a:lnTo>
                  <a:lnTo>
                    <a:pt x="46" y="189"/>
                  </a:lnTo>
                  <a:lnTo>
                    <a:pt x="46" y="181"/>
                  </a:lnTo>
                  <a:lnTo>
                    <a:pt x="45" y="177"/>
                  </a:lnTo>
                  <a:lnTo>
                    <a:pt x="46" y="166"/>
                  </a:lnTo>
                  <a:lnTo>
                    <a:pt x="46" y="164"/>
                  </a:lnTo>
                  <a:lnTo>
                    <a:pt x="50" y="156"/>
                  </a:lnTo>
                  <a:lnTo>
                    <a:pt x="52" y="154"/>
                  </a:lnTo>
                  <a:lnTo>
                    <a:pt x="52" y="152"/>
                  </a:lnTo>
                  <a:lnTo>
                    <a:pt x="52" y="152"/>
                  </a:lnTo>
                  <a:lnTo>
                    <a:pt x="54" y="150"/>
                  </a:lnTo>
                  <a:lnTo>
                    <a:pt x="61" y="111"/>
                  </a:lnTo>
                  <a:lnTo>
                    <a:pt x="68" y="104"/>
                  </a:lnTo>
                  <a:lnTo>
                    <a:pt x="70" y="97"/>
                  </a:lnTo>
                  <a:lnTo>
                    <a:pt x="75" y="91"/>
                  </a:lnTo>
                  <a:lnTo>
                    <a:pt x="80" y="89"/>
                  </a:lnTo>
                  <a:lnTo>
                    <a:pt x="80" y="88"/>
                  </a:lnTo>
                  <a:lnTo>
                    <a:pt x="77" y="59"/>
                  </a:lnTo>
                  <a:lnTo>
                    <a:pt x="77" y="59"/>
                  </a:lnTo>
                  <a:lnTo>
                    <a:pt x="79" y="57"/>
                  </a:lnTo>
                  <a:lnTo>
                    <a:pt x="79" y="47"/>
                  </a:lnTo>
                  <a:lnTo>
                    <a:pt x="96" y="38"/>
                  </a:lnTo>
                  <a:lnTo>
                    <a:pt x="100" y="22"/>
                  </a:lnTo>
                  <a:lnTo>
                    <a:pt x="98" y="20"/>
                  </a:lnTo>
                  <a:lnTo>
                    <a:pt x="98" y="20"/>
                  </a:lnTo>
                  <a:lnTo>
                    <a:pt x="98" y="20"/>
                  </a:lnTo>
                  <a:lnTo>
                    <a:pt x="98" y="18"/>
                  </a:lnTo>
                  <a:lnTo>
                    <a:pt x="98" y="18"/>
                  </a:lnTo>
                  <a:lnTo>
                    <a:pt x="100" y="16"/>
                  </a:lnTo>
                  <a:lnTo>
                    <a:pt x="102" y="14"/>
                  </a:lnTo>
                  <a:lnTo>
                    <a:pt x="102" y="13"/>
                  </a:lnTo>
                  <a:lnTo>
                    <a:pt x="114" y="0"/>
                  </a:lnTo>
                  <a:lnTo>
                    <a:pt x="116" y="0"/>
                  </a:lnTo>
                  <a:lnTo>
                    <a:pt x="120" y="6"/>
                  </a:lnTo>
                  <a:lnTo>
                    <a:pt x="138" y="7"/>
                  </a:lnTo>
                  <a:lnTo>
                    <a:pt x="138" y="9"/>
                  </a:lnTo>
                  <a:lnTo>
                    <a:pt x="139" y="11"/>
                  </a:lnTo>
                  <a:lnTo>
                    <a:pt x="141" y="11"/>
                  </a:lnTo>
                  <a:lnTo>
                    <a:pt x="141" y="13"/>
                  </a:lnTo>
                  <a:lnTo>
                    <a:pt x="143" y="14"/>
                  </a:lnTo>
                  <a:lnTo>
                    <a:pt x="145" y="14"/>
                  </a:lnTo>
                  <a:lnTo>
                    <a:pt x="148" y="4"/>
                  </a:lnTo>
                  <a:lnTo>
                    <a:pt x="164" y="6"/>
                  </a:lnTo>
                  <a:lnTo>
                    <a:pt x="168" y="7"/>
                  </a:lnTo>
                  <a:lnTo>
                    <a:pt x="175" y="11"/>
                  </a:lnTo>
                  <a:lnTo>
                    <a:pt x="177" y="13"/>
                  </a:lnTo>
                  <a:lnTo>
                    <a:pt x="180" y="18"/>
                  </a:lnTo>
                  <a:lnTo>
                    <a:pt x="184" y="22"/>
                  </a:lnTo>
                  <a:lnTo>
                    <a:pt x="184" y="23"/>
                  </a:lnTo>
                  <a:lnTo>
                    <a:pt x="196" y="32"/>
                  </a:lnTo>
                  <a:lnTo>
                    <a:pt x="200" y="38"/>
                  </a:lnTo>
                  <a:lnTo>
                    <a:pt x="202" y="38"/>
                  </a:lnTo>
                  <a:lnTo>
                    <a:pt x="218" y="41"/>
                  </a:lnTo>
                  <a:lnTo>
                    <a:pt x="237" y="52"/>
                  </a:lnTo>
                  <a:lnTo>
                    <a:pt x="239" y="56"/>
                  </a:lnTo>
                  <a:lnTo>
                    <a:pt x="243" y="57"/>
                  </a:lnTo>
                  <a:lnTo>
                    <a:pt x="246" y="59"/>
                  </a:lnTo>
                  <a:lnTo>
                    <a:pt x="248" y="61"/>
                  </a:lnTo>
                  <a:lnTo>
                    <a:pt x="248" y="61"/>
                  </a:lnTo>
                  <a:lnTo>
                    <a:pt x="248" y="63"/>
                  </a:lnTo>
                  <a:lnTo>
                    <a:pt x="250" y="68"/>
                  </a:lnTo>
                  <a:lnTo>
                    <a:pt x="239" y="88"/>
                  </a:lnTo>
                  <a:lnTo>
                    <a:pt x="237" y="93"/>
                  </a:lnTo>
                  <a:lnTo>
                    <a:pt x="239" y="93"/>
                  </a:lnTo>
                  <a:lnTo>
                    <a:pt x="255" y="95"/>
                  </a:lnTo>
                  <a:lnTo>
                    <a:pt x="264" y="100"/>
                  </a:lnTo>
                  <a:lnTo>
                    <a:pt x="266" y="100"/>
                  </a:lnTo>
                  <a:lnTo>
                    <a:pt x="268" y="100"/>
                  </a:lnTo>
                  <a:lnTo>
                    <a:pt x="270" y="100"/>
                  </a:lnTo>
                  <a:lnTo>
                    <a:pt x="273" y="98"/>
                  </a:lnTo>
                  <a:lnTo>
                    <a:pt x="273" y="98"/>
                  </a:lnTo>
                  <a:lnTo>
                    <a:pt x="277" y="97"/>
                  </a:lnTo>
                  <a:lnTo>
                    <a:pt x="280" y="97"/>
                  </a:lnTo>
                  <a:lnTo>
                    <a:pt x="282" y="97"/>
                  </a:lnTo>
                  <a:lnTo>
                    <a:pt x="298" y="82"/>
                  </a:lnTo>
                  <a:lnTo>
                    <a:pt x="302" y="66"/>
                  </a:lnTo>
                  <a:lnTo>
                    <a:pt x="309" y="64"/>
                  </a:lnTo>
                  <a:lnTo>
                    <a:pt x="311" y="68"/>
                  </a:lnTo>
                  <a:lnTo>
                    <a:pt x="314" y="79"/>
                  </a:lnTo>
                  <a:lnTo>
                    <a:pt x="314" y="91"/>
                  </a:lnTo>
                  <a:lnTo>
                    <a:pt x="312" y="93"/>
                  </a:lnTo>
                  <a:lnTo>
                    <a:pt x="305" y="98"/>
                  </a:lnTo>
                  <a:lnTo>
                    <a:pt x="298" y="100"/>
                  </a:lnTo>
                  <a:lnTo>
                    <a:pt x="280" y="118"/>
                  </a:lnTo>
                  <a:lnTo>
                    <a:pt x="279" y="120"/>
                  </a:lnTo>
                  <a:lnTo>
                    <a:pt x="271" y="129"/>
                  </a:lnTo>
                  <a:lnTo>
                    <a:pt x="271" y="131"/>
                  </a:lnTo>
                  <a:lnTo>
                    <a:pt x="257" y="145"/>
                  </a:lnTo>
                  <a:lnTo>
                    <a:pt x="257" y="145"/>
                  </a:lnTo>
                  <a:lnTo>
                    <a:pt x="252" y="150"/>
                  </a:lnTo>
                  <a:lnTo>
                    <a:pt x="250" y="152"/>
                  </a:lnTo>
                  <a:lnTo>
                    <a:pt x="248" y="154"/>
                  </a:lnTo>
                  <a:lnTo>
                    <a:pt x="246" y="173"/>
                  </a:lnTo>
                  <a:lnTo>
                    <a:pt x="243" y="182"/>
                  </a:lnTo>
                  <a:lnTo>
                    <a:pt x="243" y="200"/>
                  </a:lnTo>
                  <a:lnTo>
                    <a:pt x="243" y="202"/>
                  </a:lnTo>
                  <a:lnTo>
                    <a:pt x="239" y="206"/>
                  </a:lnTo>
                  <a:lnTo>
                    <a:pt x="237" y="225"/>
                  </a:lnTo>
                  <a:lnTo>
                    <a:pt x="237" y="227"/>
                  </a:lnTo>
                  <a:lnTo>
                    <a:pt x="239" y="232"/>
                  </a:lnTo>
                  <a:lnTo>
                    <a:pt x="257" y="247"/>
                  </a:lnTo>
                  <a:lnTo>
                    <a:pt x="257" y="250"/>
                  </a:lnTo>
                  <a:lnTo>
                    <a:pt x="254" y="257"/>
                  </a:lnTo>
                  <a:lnTo>
                    <a:pt x="255" y="261"/>
                  </a:lnTo>
                  <a:lnTo>
                    <a:pt x="259" y="264"/>
                  </a:lnTo>
                  <a:lnTo>
                    <a:pt x="262" y="266"/>
                  </a:lnTo>
                  <a:lnTo>
                    <a:pt x="266" y="266"/>
                  </a:lnTo>
                  <a:lnTo>
                    <a:pt x="266" y="277"/>
                  </a:lnTo>
                  <a:lnTo>
                    <a:pt x="254" y="297"/>
                  </a:lnTo>
                  <a:lnTo>
                    <a:pt x="252" y="304"/>
                  </a:lnTo>
                  <a:lnTo>
                    <a:pt x="248" y="306"/>
                  </a:lnTo>
                  <a:lnTo>
                    <a:pt x="196" y="320"/>
                  </a:lnTo>
                  <a:lnTo>
                    <a:pt x="180" y="318"/>
                  </a:lnTo>
                  <a:lnTo>
                    <a:pt x="177" y="314"/>
                  </a:lnTo>
                  <a:lnTo>
                    <a:pt x="175" y="318"/>
                  </a:lnTo>
                  <a:lnTo>
                    <a:pt x="177" y="325"/>
                  </a:lnTo>
                  <a:lnTo>
                    <a:pt x="179" y="327"/>
                  </a:lnTo>
                  <a:lnTo>
                    <a:pt x="180" y="331"/>
                  </a:lnTo>
                  <a:lnTo>
                    <a:pt x="179" y="338"/>
                  </a:lnTo>
                  <a:lnTo>
                    <a:pt x="177" y="338"/>
                  </a:lnTo>
                  <a:lnTo>
                    <a:pt x="177" y="338"/>
                  </a:lnTo>
                  <a:lnTo>
                    <a:pt x="175" y="345"/>
                  </a:lnTo>
                  <a:lnTo>
                    <a:pt x="177" y="354"/>
                  </a:lnTo>
                  <a:lnTo>
                    <a:pt x="175" y="359"/>
                  </a:lnTo>
                  <a:lnTo>
                    <a:pt x="173" y="361"/>
                  </a:lnTo>
                  <a:lnTo>
                    <a:pt x="168" y="363"/>
                  </a:lnTo>
                  <a:lnTo>
                    <a:pt x="164" y="364"/>
                  </a:lnTo>
                  <a:lnTo>
                    <a:pt x="154" y="364"/>
                  </a:lnTo>
                  <a:lnTo>
                    <a:pt x="138" y="357"/>
                  </a:lnTo>
                  <a:lnTo>
                    <a:pt x="134" y="356"/>
                  </a:lnTo>
                  <a:lnTo>
                    <a:pt x="130" y="359"/>
                  </a:lnTo>
                  <a:lnTo>
                    <a:pt x="130" y="364"/>
                  </a:lnTo>
                  <a:lnTo>
                    <a:pt x="132" y="370"/>
                  </a:lnTo>
                  <a:lnTo>
                    <a:pt x="134" y="384"/>
                  </a:lnTo>
                  <a:lnTo>
                    <a:pt x="138" y="388"/>
                  </a:lnTo>
                  <a:lnTo>
                    <a:pt x="141" y="389"/>
                  </a:lnTo>
                  <a:lnTo>
                    <a:pt x="139" y="391"/>
                  </a:lnTo>
                  <a:lnTo>
                    <a:pt x="141" y="393"/>
                  </a:lnTo>
                  <a:lnTo>
                    <a:pt x="148" y="391"/>
                  </a:lnTo>
                  <a:lnTo>
                    <a:pt x="146" y="389"/>
                  </a:lnTo>
                  <a:lnTo>
                    <a:pt x="145" y="388"/>
                  </a:lnTo>
                  <a:lnTo>
                    <a:pt x="150" y="388"/>
                  </a:lnTo>
                  <a:lnTo>
                    <a:pt x="154" y="384"/>
                  </a:lnTo>
                  <a:lnTo>
                    <a:pt x="155" y="388"/>
                  </a:lnTo>
                  <a:lnTo>
                    <a:pt x="155" y="395"/>
                  </a:lnTo>
                  <a:lnTo>
                    <a:pt x="155" y="398"/>
                  </a:lnTo>
                  <a:lnTo>
                    <a:pt x="154" y="400"/>
                  </a:lnTo>
                  <a:lnTo>
                    <a:pt x="150" y="402"/>
                  </a:lnTo>
                  <a:lnTo>
                    <a:pt x="148" y="402"/>
                  </a:lnTo>
                  <a:lnTo>
                    <a:pt x="145" y="400"/>
                  </a:lnTo>
                  <a:lnTo>
                    <a:pt x="145" y="397"/>
                  </a:lnTo>
                  <a:lnTo>
                    <a:pt x="143" y="395"/>
                  </a:lnTo>
                  <a:lnTo>
                    <a:pt x="141" y="395"/>
                  </a:lnTo>
                  <a:lnTo>
                    <a:pt x="138" y="395"/>
                  </a:lnTo>
                  <a:lnTo>
                    <a:pt x="136" y="397"/>
                  </a:lnTo>
                  <a:lnTo>
                    <a:pt x="134" y="397"/>
                  </a:lnTo>
                  <a:lnTo>
                    <a:pt x="134" y="398"/>
                  </a:lnTo>
                  <a:lnTo>
                    <a:pt x="134" y="400"/>
                  </a:lnTo>
                  <a:lnTo>
                    <a:pt x="145" y="404"/>
                  </a:lnTo>
                  <a:lnTo>
                    <a:pt x="145" y="406"/>
                  </a:lnTo>
                  <a:lnTo>
                    <a:pt x="136" y="411"/>
                  </a:lnTo>
                  <a:lnTo>
                    <a:pt x="130" y="418"/>
                  </a:lnTo>
                  <a:lnTo>
                    <a:pt x="130" y="434"/>
                  </a:lnTo>
                  <a:lnTo>
                    <a:pt x="129" y="438"/>
                  </a:lnTo>
                  <a:lnTo>
                    <a:pt x="127" y="439"/>
                  </a:lnTo>
                  <a:lnTo>
                    <a:pt x="125" y="441"/>
                  </a:lnTo>
                  <a:lnTo>
                    <a:pt x="123" y="443"/>
                  </a:lnTo>
                  <a:lnTo>
                    <a:pt x="125" y="448"/>
                  </a:lnTo>
                  <a:lnTo>
                    <a:pt x="125" y="450"/>
                  </a:lnTo>
                  <a:lnTo>
                    <a:pt x="114" y="450"/>
                  </a:lnTo>
                  <a:lnTo>
                    <a:pt x="113" y="452"/>
                  </a:lnTo>
                  <a:lnTo>
                    <a:pt x="109" y="454"/>
                  </a:lnTo>
                  <a:lnTo>
                    <a:pt x="107" y="454"/>
                  </a:lnTo>
                  <a:lnTo>
                    <a:pt x="104" y="456"/>
                  </a:lnTo>
                  <a:lnTo>
                    <a:pt x="93" y="472"/>
                  </a:lnTo>
                  <a:lnTo>
                    <a:pt x="93" y="477"/>
                  </a:lnTo>
                  <a:lnTo>
                    <a:pt x="96" y="486"/>
                  </a:lnTo>
                  <a:lnTo>
                    <a:pt x="105" y="495"/>
                  </a:lnTo>
                  <a:lnTo>
                    <a:pt x="113" y="498"/>
                  </a:lnTo>
                  <a:lnTo>
                    <a:pt x="120" y="498"/>
                  </a:lnTo>
                  <a:lnTo>
                    <a:pt x="121" y="500"/>
                  </a:lnTo>
                  <a:lnTo>
                    <a:pt x="123" y="507"/>
                  </a:lnTo>
                  <a:lnTo>
                    <a:pt x="121" y="511"/>
                  </a:lnTo>
                  <a:lnTo>
                    <a:pt x="120" y="513"/>
                  </a:lnTo>
                  <a:lnTo>
                    <a:pt x="121" y="518"/>
                  </a:lnTo>
                  <a:lnTo>
                    <a:pt x="120" y="520"/>
                  </a:lnTo>
                  <a:lnTo>
                    <a:pt x="118" y="522"/>
                  </a:lnTo>
                  <a:lnTo>
                    <a:pt x="116" y="522"/>
                  </a:lnTo>
                  <a:lnTo>
                    <a:pt x="93" y="543"/>
                  </a:lnTo>
                  <a:lnTo>
                    <a:pt x="89" y="552"/>
                  </a:lnTo>
                  <a:lnTo>
                    <a:pt x="91" y="550"/>
                  </a:lnTo>
                  <a:lnTo>
                    <a:pt x="88" y="566"/>
                  </a:lnTo>
                  <a:lnTo>
                    <a:pt x="86" y="568"/>
                  </a:lnTo>
                  <a:lnTo>
                    <a:pt x="82" y="570"/>
                  </a:lnTo>
                  <a:lnTo>
                    <a:pt x="80" y="570"/>
                  </a:lnTo>
                  <a:lnTo>
                    <a:pt x="79" y="568"/>
                  </a:lnTo>
                  <a:lnTo>
                    <a:pt x="75" y="561"/>
                  </a:lnTo>
                  <a:lnTo>
                    <a:pt x="75" y="568"/>
                  </a:lnTo>
                  <a:lnTo>
                    <a:pt x="77" y="568"/>
                  </a:lnTo>
                  <a:lnTo>
                    <a:pt x="79" y="570"/>
                  </a:lnTo>
                  <a:lnTo>
                    <a:pt x="79" y="572"/>
                  </a:lnTo>
                  <a:lnTo>
                    <a:pt x="70" y="579"/>
                  </a:lnTo>
                  <a:lnTo>
                    <a:pt x="66" y="591"/>
                  </a:lnTo>
                  <a:lnTo>
                    <a:pt x="63" y="595"/>
                  </a:lnTo>
                  <a:lnTo>
                    <a:pt x="64" y="595"/>
                  </a:lnTo>
                  <a:lnTo>
                    <a:pt x="66" y="593"/>
                  </a:lnTo>
                  <a:lnTo>
                    <a:pt x="70" y="606"/>
                  </a:lnTo>
                  <a:lnTo>
                    <a:pt x="68" y="607"/>
                  </a:lnTo>
                  <a:lnTo>
                    <a:pt x="64" y="607"/>
                  </a:lnTo>
                  <a:lnTo>
                    <a:pt x="63" y="607"/>
                  </a:lnTo>
                  <a:lnTo>
                    <a:pt x="66" y="609"/>
                  </a:lnTo>
                  <a:lnTo>
                    <a:pt x="68" y="609"/>
                  </a:lnTo>
                  <a:lnTo>
                    <a:pt x="70" y="609"/>
                  </a:lnTo>
                  <a:lnTo>
                    <a:pt x="80" y="625"/>
                  </a:lnTo>
                  <a:lnTo>
                    <a:pt x="80" y="62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8" name="Freeform 3383">
              <a:extLst>
                <a:ext uri="{FF2B5EF4-FFF2-40B4-BE49-F238E27FC236}">
                  <a16:creationId xmlns:a16="http://schemas.microsoft.com/office/drawing/2014/main" id="{01074B2B-5CAF-864D-86C1-4A55B41459D2}"/>
                </a:ext>
              </a:extLst>
            </p:cNvPr>
            <p:cNvSpPr>
              <a:spLocks/>
            </p:cNvSpPr>
            <p:nvPr/>
          </p:nvSpPr>
          <p:spPr bwMode="auto">
            <a:xfrm>
              <a:off x="1523" y="3068"/>
              <a:ext cx="314" cy="627"/>
            </a:xfrm>
            <a:custGeom>
              <a:avLst/>
              <a:gdLst>
                <a:gd name="T0" fmla="*/ 41 w 314"/>
                <a:gd name="T1" fmla="*/ 620 h 627"/>
                <a:gd name="T2" fmla="*/ 16 w 314"/>
                <a:gd name="T3" fmla="*/ 584 h 627"/>
                <a:gd name="T4" fmla="*/ 7 w 314"/>
                <a:gd name="T5" fmla="*/ 584 h 627"/>
                <a:gd name="T6" fmla="*/ 0 w 314"/>
                <a:gd name="T7" fmla="*/ 582 h 627"/>
                <a:gd name="T8" fmla="*/ 14 w 314"/>
                <a:gd name="T9" fmla="*/ 536 h 627"/>
                <a:gd name="T10" fmla="*/ 14 w 314"/>
                <a:gd name="T11" fmla="*/ 520 h 627"/>
                <a:gd name="T12" fmla="*/ 27 w 314"/>
                <a:gd name="T13" fmla="*/ 459 h 627"/>
                <a:gd name="T14" fmla="*/ 21 w 314"/>
                <a:gd name="T15" fmla="*/ 445 h 627"/>
                <a:gd name="T16" fmla="*/ 30 w 314"/>
                <a:gd name="T17" fmla="*/ 436 h 627"/>
                <a:gd name="T18" fmla="*/ 23 w 314"/>
                <a:gd name="T19" fmla="*/ 422 h 627"/>
                <a:gd name="T20" fmla="*/ 21 w 314"/>
                <a:gd name="T21" fmla="*/ 388 h 627"/>
                <a:gd name="T22" fmla="*/ 21 w 314"/>
                <a:gd name="T23" fmla="*/ 368 h 627"/>
                <a:gd name="T24" fmla="*/ 36 w 314"/>
                <a:gd name="T25" fmla="*/ 270 h 627"/>
                <a:gd name="T26" fmla="*/ 43 w 314"/>
                <a:gd name="T27" fmla="*/ 264 h 627"/>
                <a:gd name="T28" fmla="*/ 48 w 314"/>
                <a:gd name="T29" fmla="*/ 241 h 627"/>
                <a:gd name="T30" fmla="*/ 52 w 314"/>
                <a:gd name="T31" fmla="*/ 198 h 627"/>
                <a:gd name="T32" fmla="*/ 46 w 314"/>
                <a:gd name="T33" fmla="*/ 164 h 627"/>
                <a:gd name="T34" fmla="*/ 54 w 314"/>
                <a:gd name="T35" fmla="*/ 150 h 627"/>
                <a:gd name="T36" fmla="*/ 80 w 314"/>
                <a:gd name="T37" fmla="*/ 89 h 627"/>
                <a:gd name="T38" fmla="*/ 79 w 314"/>
                <a:gd name="T39" fmla="*/ 47 h 627"/>
                <a:gd name="T40" fmla="*/ 98 w 314"/>
                <a:gd name="T41" fmla="*/ 20 h 627"/>
                <a:gd name="T42" fmla="*/ 102 w 314"/>
                <a:gd name="T43" fmla="*/ 13 h 627"/>
                <a:gd name="T44" fmla="*/ 138 w 314"/>
                <a:gd name="T45" fmla="*/ 9 h 627"/>
                <a:gd name="T46" fmla="*/ 145 w 314"/>
                <a:gd name="T47" fmla="*/ 14 h 627"/>
                <a:gd name="T48" fmla="*/ 177 w 314"/>
                <a:gd name="T49" fmla="*/ 13 h 627"/>
                <a:gd name="T50" fmla="*/ 200 w 314"/>
                <a:gd name="T51" fmla="*/ 38 h 627"/>
                <a:gd name="T52" fmla="*/ 243 w 314"/>
                <a:gd name="T53" fmla="*/ 57 h 627"/>
                <a:gd name="T54" fmla="*/ 250 w 314"/>
                <a:gd name="T55" fmla="*/ 68 h 627"/>
                <a:gd name="T56" fmla="*/ 264 w 314"/>
                <a:gd name="T57" fmla="*/ 100 h 627"/>
                <a:gd name="T58" fmla="*/ 273 w 314"/>
                <a:gd name="T59" fmla="*/ 98 h 627"/>
                <a:gd name="T60" fmla="*/ 302 w 314"/>
                <a:gd name="T61" fmla="*/ 66 h 627"/>
                <a:gd name="T62" fmla="*/ 312 w 314"/>
                <a:gd name="T63" fmla="*/ 93 h 627"/>
                <a:gd name="T64" fmla="*/ 271 w 314"/>
                <a:gd name="T65" fmla="*/ 129 h 627"/>
                <a:gd name="T66" fmla="*/ 250 w 314"/>
                <a:gd name="T67" fmla="*/ 152 h 627"/>
                <a:gd name="T68" fmla="*/ 243 w 314"/>
                <a:gd name="T69" fmla="*/ 202 h 627"/>
                <a:gd name="T70" fmla="*/ 257 w 314"/>
                <a:gd name="T71" fmla="*/ 247 h 627"/>
                <a:gd name="T72" fmla="*/ 262 w 314"/>
                <a:gd name="T73" fmla="*/ 266 h 627"/>
                <a:gd name="T74" fmla="*/ 248 w 314"/>
                <a:gd name="T75" fmla="*/ 306 h 627"/>
                <a:gd name="T76" fmla="*/ 177 w 314"/>
                <a:gd name="T77" fmla="*/ 325 h 627"/>
                <a:gd name="T78" fmla="*/ 177 w 314"/>
                <a:gd name="T79" fmla="*/ 338 h 627"/>
                <a:gd name="T80" fmla="*/ 168 w 314"/>
                <a:gd name="T81" fmla="*/ 363 h 627"/>
                <a:gd name="T82" fmla="*/ 130 w 314"/>
                <a:gd name="T83" fmla="*/ 359 h 627"/>
                <a:gd name="T84" fmla="*/ 141 w 314"/>
                <a:gd name="T85" fmla="*/ 389 h 627"/>
                <a:gd name="T86" fmla="*/ 145 w 314"/>
                <a:gd name="T87" fmla="*/ 388 h 627"/>
                <a:gd name="T88" fmla="*/ 155 w 314"/>
                <a:gd name="T89" fmla="*/ 398 h 627"/>
                <a:gd name="T90" fmla="*/ 145 w 314"/>
                <a:gd name="T91" fmla="*/ 397 h 627"/>
                <a:gd name="T92" fmla="*/ 134 w 314"/>
                <a:gd name="T93" fmla="*/ 397 h 627"/>
                <a:gd name="T94" fmla="*/ 136 w 314"/>
                <a:gd name="T95" fmla="*/ 411 h 627"/>
                <a:gd name="T96" fmla="*/ 125 w 314"/>
                <a:gd name="T97" fmla="*/ 441 h 627"/>
                <a:gd name="T98" fmla="*/ 113 w 314"/>
                <a:gd name="T99" fmla="*/ 452 h 627"/>
                <a:gd name="T100" fmla="*/ 93 w 314"/>
                <a:gd name="T101" fmla="*/ 477 h 627"/>
                <a:gd name="T102" fmla="*/ 121 w 314"/>
                <a:gd name="T103" fmla="*/ 500 h 627"/>
                <a:gd name="T104" fmla="*/ 120 w 314"/>
                <a:gd name="T105" fmla="*/ 520 h 627"/>
                <a:gd name="T106" fmla="*/ 91 w 314"/>
                <a:gd name="T107" fmla="*/ 550 h 627"/>
                <a:gd name="T108" fmla="*/ 79 w 314"/>
                <a:gd name="T109" fmla="*/ 568 h 627"/>
                <a:gd name="T110" fmla="*/ 79 w 314"/>
                <a:gd name="T111" fmla="*/ 572 h 627"/>
                <a:gd name="T112" fmla="*/ 66 w 314"/>
                <a:gd name="T113" fmla="*/ 593 h 627"/>
                <a:gd name="T114" fmla="*/ 66 w 314"/>
                <a:gd name="T115" fmla="*/ 609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627">
                  <a:moveTo>
                    <a:pt x="80" y="627"/>
                  </a:moveTo>
                  <a:lnTo>
                    <a:pt x="79" y="625"/>
                  </a:lnTo>
                  <a:lnTo>
                    <a:pt x="73" y="623"/>
                  </a:lnTo>
                  <a:lnTo>
                    <a:pt x="57" y="620"/>
                  </a:lnTo>
                  <a:lnTo>
                    <a:pt x="41" y="620"/>
                  </a:lnTo>
                  <a:lnTo>
                    <a:pt x="41" y="620"/>
                  </a:lnTo>
                  <a:lnTo>
                    <a:pt x="23" y="620"/>
                  </a:lnTo>
                  <a:lnTo>
                    <a:pt x="20" y="618"/>
                  </a:lnTo>
                  <a:lnTo>
                    <a:pt x="16" y="613"/>
                  </a:lnTo>
                  <a:lnTo>
                    <a:pt x="16" y="584"/>
                  </a:lnTo>
                  <a:lnTo>
                    <a:pt x="16" y="584"/>
                  </a:lnTo>
                  <a:lnTo>
                    <a:pt x="14" y="584"/>
                  </a:lnTo>
                  <a:lnTo>
                    <a:pt x="14" y="584"/>
                  </a:lnTo>
                  <a:lnTo>
                    <a:pt x="13" y="586"/>
                  </a:lnTo>
                  <a:lnTo>
                    <a:pt x="7" y="584"/>
                  </a:lnTo>
                  <a:lnTo>
                    <a:pt x="4" y="586"/>
                  </a:lnTo>
                  <a:lnTo>
                    <a:pt x="4" y="588"/>
                  </a:lnTo>
                  <a:lnTo>
                    <a:pt x="2" y="589"/>
                  </a:lnTo>
                  <a:lnTo>
                    <a:pt x="2" y="588"/>
                  </a:lnTo>
                  <a:lnTo>
                    <a:pt x="0" y="582"/>
                  </a:lnTo>
                  <a:lnTo>
                    <a:pt x="0" y="582"/>
                  </a:lnTo>
                  <a:lnTo>
                    <a:pt x="2" y="557"/>
                  </a:lnTo>
                  <a:lnTo>
                    <a:pt x="4" y="554"/>
                  </a:lnTo>
                  <a:lnTo>
                    <a:pt x="5" y="552"/>
                  </a:lnTo>
                  <a:lnTo>
                    <a:pt x="14" y="536"/>
                  </a:lnTo>
                  <a:lnTo>
                    <a:pt x="14" y="527"/>
                  </a:lnTo>
                  <a:lnTo>
                    <a:pt x="16" y="527"/>
                  </a:lnTo>
                  <a:lnTo>
                    <a:pt x="16" y="525"/>
                  </a:lnTo>
                  <a:lnTo>
                    <a:pt x="16" y="522"/>
                  </a:lnTo>
                  <a:lnTo>
                    <a:pt x="14" y="520"/>
                  </a:lnTo>
                  <a:lnTo>
                    <a:pt x="14" y="518"/>
                  </a:lnTo>
                  <a:lnTo>
                    <a:pt x="14" y="518"/>
                  </a:lnTo>
                  <a:lnTo>
                    <a:pt x="14" y="511"/>
                  </a:lnTo>
                  <a:lnTo>
                    <a:pt x="27" y="488"/>
                  </a:lnTo>
                  <a:lnTo>
                    <a:pt x="27" y="459"/>
                  </a:lnTo>
                  <a:lnTo>
                    <a:pt x="30" y="456"/>
                  </a:lnTo>
                  <a:lnTo>
                    <a:pt x="30" y="452"/>
                  </a:lnTo>
                  <a:lnTo>
                    <a:pt x="27" y="448"/>
                  </a:lnTo>
                  <a:lnTo>
                    <a:pt x="23" y="447"/>
                  </a:lnTo>
                  <a:lnTo>
                    <a:pt x="21" y="445"/>
                  </a:lnTo>
                  <a:lnTo>
                    <a:pt x="23" y="443"/>
                  </a:lnTo>
                  <a:lnTo>
                    <a:pt x="32" y="445"/>
                  </a:lnTo>
                  <a:lnTo>
                    <a:pt x="32" y="441"/>
                  </a:lnTo>
                  <a:lnTo>
                    <a:pt x="32" y="439"/>
                  </a:lnTo>
                  <a:lnTo>
                    <a:pt x="30" y="436"/>
                  </a:lnTo>
                  <a:lnTo>
                    <a:pt x="25" y="436"/>
                  </a:lnTo>
                  <a:lnTo>
                    <a:pt x="23" y="436"/>
                  </a:lnTo>
                  <a:lnTo>
                    <a:pt x="23" y="434"/>
                  </a:lnTo>
                  <a:lnTo>
                    <a:pt x="25" y="425"/>
                  </a:lnTo>
                  <a:lnTo>
                    <a:pt x="23" y="422"/>
                  </a:lnTo>
                  <a:lnTo>
                    <a:pt x="21" y="418"/>
                  </a:lnTo>
                  <a:lnTo>
                    <a:pt x="21" y="407"/>
                  </a:lnTo>
                  <a:lnTo>
                    <a:pt x="21" y="406"/>
                  </a:lnTo>
                  <a:lnTo>
                    <a:pt x="20" y="404"/>
                  </a:lnTo>
                  <a:lnTo>
                    <a:pt x="21" y="388"/>
                  </a:lnTo>
                  <a:lnTo>
                    <a:pt x="25" y="382"/>
                  </a:lnTo>
                  <a:lnTo>
                    <a:pt x="25" y="377"/>
                  </a:lnTo>
                  <a:lnTo>
                    <a:pt x="25" y="375"/>
                  </a:lnTo>
                  <a:lnTo>
                    <a:pt x="23" y="373"/>
                  </a:lnTo>
                  <a:lnTo>
                    <a:pt x="21" y="368"/>
                  </a:lnTo>
                  <a:lnTo>
                    <a:pt x="32" y="318"/>
                  </a:lnTo>
                  <a:lnTo>
                    <a:pt x="36" y="314"/>
                  </a:lnTo>
                  <a:lnTo>
                    <a:pt x="36" y="311"/>
                  </a:lnTo>
                  <a:lnTo>
                    <a:pt x="36" y="304"/>
                  </a:lnTo>
                  <a:lnTo>
                    <a:pt x="36" y="270"/>
                  </a:lnTo>
                  <a:lnTo>
                    <a:pt x="38" y="268"/>
                  </a:lnTo>
                  <a:lnTo>
                    <a:pt x="39" y="266"/>
                  </a:lnTo>
                  <a:lnTo>
                    <a:pt x="41" y="266"/>
                  </a:lnTo>
                  <a:lnTo>
                    <a:pt x="41" y="266"/>
                  </a:lnTo>
                  <a:lnTo>
                    <a:pt x="43" y="264"/>
                  </a:lnTo>
                  <a:lnTo>
                    <a:pt x="43" y="263"/>
                  </a:lnTo>
                  <a:lnTo>
                    <a:pt x="46" y="261"/>
                  </a:lnTo>
                  <a:lnTo>
                    <a:pt x="45" y="245"/>
                  </a:lnTo>
                  <a:lnTo>
                    <a:pt x="48" y="243"/>
                  </a:lnTo>
                  <a:lnTo>
                    <a:pt x="48" y="241"/>
                  </a:lnTo>
                  <a:lnTo>
                    <a:pt x="50" y="232"/>
                  </a:lnTo>
                  <a:lnTo>
                    <a:pt x="55" y="223"/>
                  </a:lnTo>
                  <a:lnTo>
                    <a:pt x="54" y="207"/>
                  </a:lnTo>
                  <a:lnTo>
                    <a:pt x="52" y="204"/>
                  </a:lnTo>
                  <a:lnTo>
                    <a:pt x="52" y="198"/>
                  </a:lnTo>
                  <a:lnTo>
                    <a:pt x="46" y="189"/>
                  </a:lnTo>
                  <a:lnTo>
                    <a:pt x="46" y="181"/>
                  </a:lnTo>
                  <a:lnTo>
                    <a:pt x="45" y="177"/>
                  </a:lnTo>
                  <a:lnTo>
                    <a:pt x="46" y="166"/>
                  </a:lnTo>
                  <a:lnTo>
                    <a:pt x="46" y="164"/>
                  </a:lnTo>
                  <a:lnTo>
                    <a:pt x="50" y="156"/>
                  </a:lnTo>
                  <a:lnTo>
                    <a:pt x="52" y="154"/>
                  </a:lnTo>
                  <a:lnTo>
                    <a:pt x="52" y="152"/>
                  </a:lnTo>
                  <a:lnTo>
                    <a:pt x="52" y="152"/>
                  </a:lnTo>
                  <a:lnTo>
                    <a:pt x="54" y="150"/>
                  </a:lnTo>
                  <a:lnTo>
                    <a:pt x="61" y="111"/>
                  </a:lnTo>
                  <a:lnTo>
                    <a:pt x="68" y="104"/>
                  </a:lnTo>
                  <a:lnTo>
                    <a:pt x="70" y="97"/>
                  </a:lnTo>
                  <a:lnTo>
                    <a:pt x="75" y="91"/>
                  </a:lnTo>
                  <a:lnTo>
                    <a:pt x="80" y="89"/>
                  </a:lnTo>
                  <a:lnTo>
                    <a:pt x="80" y="88"/>
                  </a:lnTo>
                  <a:lnTo>
                    <a:pt x="77" y="59"/>
                  </a:lnTo>
                  <a:lnTo>
                    <a:pt x="77" y="59"/>
                  </a:lnTo>
                  <a:lnTo>
                    <a:pt x="79" y="57"/>
                  </a:lnTo>
                  <a:lnTo>
                    <a:pt x="79" y="47"/>
                  </a:lnTo>
                  <a:lnTo>
                    <a:pt x="96" y="38"/>
                  </a:lnTo>
                  <a:lnTo>
                    <a:pt x="100" y="22"/>
                  </a:lnTo>
                  <a:lnTo>
                    <a:pt x="98" y="20"/>
                  </a:lnTo>
                  <a:lnTo>
                    <a:pt x="98" y="20"/>
                  </a:lnTo>
                  <a:lnTo>
                    <a:pt x="98" y="20"/>
                  </a:lnTo>
                  <a:lnTo>
                    <a:pt x="98" y="18"/>
                  </a:lnTo>
                  <a:lnTo>
                    <a:pt x="98" y="18"/>
                  </a:lnTo>
                  <a:lnTo>
                    <a:pt x="100" y="16"/>
                  </a:lnTo>
                  <a:lnTo>
                    <a:pt x="102" y="14"/>
                  </a:lnTo>
                  <a:lnTo>
                    <a:pt x="102" y="13"/>
                  </a:lnTo>
                  <a:lnTo>
                    <a:pt x="114" y="0"/>
                  </a:lnTo>
                  <a:lnTo>
                    <a:pt x="116" y="0"/>
                  </a:lnTo>
                  <a:lnTo>
                    <a:pt x="120" y="6"/>
                  </a:lnTo>
                  <a:lnTo>
                    <a:pt x="138" y="7"/>
                  </a:lnTo>
                  <a:lnTo>
                    <a:pt x="138" y="9"/>
                  </a:lnTo>
                  <a:lnTo>
                    <a:pt x="139" y="11"/>
                  </a:lnTo>
                  <a:lnTo>
                    <a:pt x="141" y="11"/>
                  </a:lnTo>
                  <a:lnTo>
                    <a:pt x="141" y="13"/>
                  </a:lnTo>
                  <a:lnTo>
                    <a:pt x="143" y="14"/>
                  </a:lnTo>
                  <a:lnTo>
                    <a:pt x="145" y="14"/>
                  </a:lnTo>
                  <a:lnTo>
                    <a:pt x="148" y="4"/>
                  </a:lnTo>
                  <a:lnTo>
                    <a:pt x="164" y="6"/>
                  </a:lnTo>
                  <a:lnTo>
                    <a:pt x="168" y="7"/>
                  </a:lnTo>
                  <a:lnTo>
                    <a:pt x="175" y="11"/>
                  </a:lnTo>
                  <a:lnTo>
                    <a:pt x="177" y="13"/>
                  </a:lnTo>
                  <a:lnTo>
                    <a:pt x="180" y="18"/>
                  </a:lnTo>
                  <a:lnTo>
                    <a:pt x="184" y="22"/>
                  </a:lnTo>
                  <a:lnTo>
                    <a:pt x="184" y="23"/>
                  </a:lnTo>
                  <a:lnTo>
                    <a:pt x="196" y="32"/>
                  </a:lnTo>
                  <a:lnTo>
                    <a:pt x="200" y="38"/>
                  </a:lnTo>
                  <a:lnTo>
                    <a:pt x="202" y="38"/>
                  </a:lnTo>
                  <a:lnTo>
                    <a:pt x="218" y="41"/>
                  </a:lnTo>
                  <a:lnTo>
                    <a:pt x="237" y="52"/>
                  </a:lnTo>
                  <a:lnTo>
                    <a:pt x="239" y="56"/>
                  </a:lnTo>
                  <a:lnTo>
                    <a:pt x="243" y="57"/>
                  </a:lnTo>
                  <a:lnTo>
                    <a:pt x="246" y="59"/>
                  </a:lnTo>
                  <a:lnTo>
                    <a:pt x="248" y="61"/>
                  </a:lnTo>
                  <a:lnTo>
                    <a:pt x="248" y="61"/>
                  </a:lnTo>
                  <a:lnTo>
                    <a:pt x="248" y="63"/>
                  </a:lnTo>
                  <a:lnTo>
                    <a:pt x="250" y="68"/>
                  </a:lnTo>
                  <a:lnTo>
                    <a:pt x="239" y="88"/>
                  </a:lnTo>
                  <a:lnTo>
                    <a:pt x="237" y="93"/>
                  </a:lnTo>
                  <a:lnTo>
                    <a:pt x="239" y="93"/>
                  </a:lnTo>
                  <a:lnTo>
                    <a:pt x="255" y="95"/>
                  </a:lnTo>
                  <a:lnTo>
                    <a:pt x="264" y="100"/>
                  </a:lnTo>
                  <a:lnTo>
                    <a:pt x="266" y="100"/>
                  </a:lnTo>
                  <a:lnTo>
                    <a:pt x="268" y="100"/>
                  </a:lnTo>
                  <a:lnTo>
                    <a:pt x="270" y="100"/>
                  </a:lnTo>
                  <a:lnTo>
                    <a:pt x="273" y="98"/>
                  </a:lnTo>
                  <a:lnTo>
                    <a:pt x="273" y="98"/>
                  </a:lnTo>
                  <a:lnTo>
                    <a:pt x="277" y="97"/>
                  </a:lnTo>
                  <a:lnTo>
                    <a:pt x="280" y="97"/>
                  </a:lnTo>
                  <a:lnTo>
                    <a:pt x="282" y="97"/>
                  </a:lnTo>
                  <a:lnTo>
                    <a:pt x="298" y="82"/>
                  </a:lnTo>
                  <a:lnTo>
                    <a:pt x="302" y="66"/>
                  </a:lnTo>
                  <a:lnTo>
                    <a:pt x="309" y="64"/>
                  </a:lnTo>
                  <a:lnTo>
                    <a:pt x="311" y="68"/>
                  </a:lnTo>
                  <a:lnTo>
                    <a:pt x="314" y="79"/>
                  </a:lnTo>
                  <a:lnTo>
                    <a:pt x="314" y="91"/>
                  </a:lnTo>
                  <a:lnTo>
                    <a:pt x="312" y="93"/>
                  </a:lnTo>
                  <a:lnTo>
                    <a:pt x="305" y="98"/>
                  </a:lnTo>
                  <a:lnTo>
                    <a:pt x="298" y="100"/>
                  </a:lnTo>
                  <a:lnTo>
                    <a:pt x="280" y="118"/>
                  </a:lnTo>
                  <a:lnTo>
                    <a:pt x="279" y="120"/>
                  </a:lnTo>
                  <a:lnTo>
                    <a:pt x="271" y="129"/>
                  </a:lnTo>
                  <a:lnTo>
                    <a:pt x="271" y="131"/>
                  </a:lnTo>
                  <a:lnTo>
                    <a:pt x="257" y="145"/>
                  </a:lnTo>
                  <a:lnTo>
                    <a:pt x="257" y="145"/>
                  </a:lnTo>
                  <a:lnTo>
                    <a:pt x="252" y="150"/>
                  </a:lnTo>
                  <a:lnTo>
                    <a:pt x="250" y="152"/>
                  </a:lnTo>
                  <a:lnTo>
                    <a:pt x="248" y="154"/>
                  </a:lnTo>
                  <a:lnTo>
                    <a:pt x="246" y="173"/>
                  </a:lnTo>
                  <a:lnTo>
                    <a:pt x="243" y="182"/>
                  </a:lnTo>
                  <a:lnTo>
                    <a:pt x="243" y="200"/>
                  </a:lnTo>
                  <a:lnTo>
                    <a:pt x="243" y="202"/>
                  </a:lnTo>
                  <a:lnTo>
                    <a:pt x="239" y="206"/>
                  </a:lnTo>
                  <a:lnTo>
                    <a:pt x="237" y="225"/>
                  </a:lnTo>
                  <a:lnTo>
                    <a:pt x="237" y="227"/>
                  </a:lnTo>
                  <a:lnTo>
                    <a:pt x="239" y="232"/>
                  </a:lnTo>
                  <a:lnTo>
                    <a:pt x="257" y="247"/>
                  </a:lnTo>
                  <a:lnTo>
                    <a:pt x="257" y="250"/>
                  </a:lnTo>
                  <a:lnTo>
                    <a:pt x="254" y="257"/>
                  </a:lnTo>
                  <a:lnTo>
                    <a:pt x="255" y="261"/>
                  </a:lnTo>
                  <a:lnTo>
                    <a:pt x="259" y="264"/>
                  </a:lnTo>
                  <a:lnTo>
                    <a:pt x="262" y="266"/>
                  </a:lnTo>
                  <a:lnTo>
                    <a:pt x="266" y="266"/>
                  </a:lnTo>
                  <a:lnTo>
                    <a:pt x="266" y="277"/>
                  </a:lnTo>
                  <a:lnTo>
                    <a:pt x="254" y="297"/>
                  </a:lnTo>
                  <a:lnTo>
                    <a:pt x="252" y="304"/>
                  </a:lnTo>
                  <a:lnTo>
                    <a:pt x="248" y="306"/>
                  </a:lnTo>
                  <a:lnTo>
                    <a:pt x="196" y="320"/>
                  </a:lnTo>
                  <a:lnTo>
                    <a:pt x="180" y="318"/>
                  </a:lnTo>
                  <a:lnTo>
                    <a:pt x="177" y="314"/>
                  </a:lnTo>
                  <a:lnTo>
                    <a:pt x="175" y="318"/>
                  </a:lnTo>
                  <a:lnTo>
                    <a:pt x="177" y="325"/>
                  </a:lnTo>
                  <a:lnTo>
                    <a:pt x="179" y="327"/>
                  </a:lnTo>
                  <a:lnTo>
                    <a:pt x="180" y="331"/>
                  </a:lnTo>
                  <a:lnTo>
                    <a:pt x="179" y="338"/>
                  </a:lnTo>
                  <a:lnTo>
                    <a:pt x="177" y="338"/>
                  </a:lnTo>
                  <a:lnTo>
                    <a:pt x="177" y="338"/>
                  </a:lnTo>
                  <a:lnTo>
                    <a:pt x="175" y="345"/>
                  </a:lnTo>
                  <a:lnTo>
                    <a:pt x="177" y="354"/>
                  </a:lnTo>
                  <a:lnTo>
                    <a:pt x="175" y="359"/>
                  </a:lnTo>
                  <a:lnTo>
                    <a:pt x="173" y="361"/>
                  </a:lnTo>
                  <a:lnTo>
                    <a:pt x="168" y="363"/>
                  </a:lnTo>
                  <a:lnTo>
                    <a:pt x="164" y="364"/>
                  </a:lnTo>
                  <a:lnTo>
                    <a:pt x="154" y="364"/>
                  </a:lnTo>
                  <a:lnTo>
                    <a:pt x="138" y="357"/>
                  </a:lnTo>
                  <a:lnTo>
                    <a:pt x="134" y="356"/>
                  </a:lnTo>
                  <a:lnTo>
                    <a:pt x="130" y="359"/>
                  </a:lnTo>
                  <a:lnTo>
                    <a:pt x="130" y="364"/>
                  </a:lnTo>
                  <a:lnTo>
                    <a:pt x="132" y="370"/>
                  </a:lnTo>
                  <a:lnTo>
                    <a:pt x="134" y="384"/>
                  </a:lnTo>
                  <a:lnTo>
                    <a:pt x="138" y="388"/>
                  </a:lnTo>
                  <a:lnTo>
                    <a:pt x="141" y="389"/>
                  </a:lnTo>
                  <a:lnTo>
                    <a:pt x="139" y="391"/>
                  </a:lnTo>
                  <a:lnTo>
                    <a:pt x="141" y="393"/>
                  </a:lnTo>
                  <a:lnTo>
                    <a:pt x="148" y="391"/>
                  </a:lnTo>
                  <a:lnTo>
                    <a:pt x="146" y="389"/>
                  </a:lnTo>
                  <a:lnTo>
                    <a:pt x="145" y="388"/>
                  </a:lnTo>
                  <a:lnTo>
                    <a:pt x="150" y="388"/>
                  </a:lnTo>
                  <a:lnTo>
                    <a:pt x="154" y="384"/>
                  </a:lnTo>
                  <a:lnTo>
                    <a:pt x="155" y="388"/>
                  </a:lnTo>
                  <a:lnTo>
                    <a:pt x="155" y="395"/>
                  </a:lnTo>
                  <a:lnTo>
                    <a:pt x="155" y="398"/>
                  </a:lnTo>
                  <a:lnTo>
                    <a:pt x="154" y="400"/>
                  </a:lnTo>
                  <a:lnTo>
                    <a:pt x="150" y="402"/>
                  </a:lnTo>
                  <a:lnTo>
                    <a:pt x="148" y="402"/>
                  </a:lnTo>
                  <a:lnTo>
                    <a:pt x="145" y="400"/>
                  </a:lnTo>
                  <a:lnTo>
                    <a:pt x="145" y="397"/>
                  </a:lnTo>
                  <a:lnTo>
                    <a:pt x="143" y="395"/>
                  </a:lnTo>
                  <a:lnTo>
                    <a:pt x="141" y="395"/>
                  </a:lnTo>
                  <a:lnTo>
                    <a:pt x="138" y="395"/>
                  </a:lnTo>
                  <a:lnTo>
                    <a:pt x="136" y="397"/>
                  </a:lnTo>
                  <a:lnTo>
                    <a:pt x="134" y="397"/>
                  </a:lnTo>
                  <a:lnTo>
                    <a:pt x="134" y="398"/>
                  </a:lnTo>
                  <a:lnTo>
                    <a:pt x="134" y="400"/>
                  </a:lnTo>
                  <a:lnTo>
                    <a:pt x="145" y="404"/>
                  </a:lnTo>
                  <a:lnTo>
                    <a:pt x="145" y="406"/>
                  </a:lnTo>
                  <a:lnTo>
                    <a:pt x="136" y="411"/>
                  </a:lnTo>
                  <a:lnTo>
                    <a:pt x="130" y="418"/>
                  </a:lnTo>
                  <a:lnTo>
                    <a:pt x="130" y="434"/>
                  </a:lnTo>
                  <a:lnTo>
                    <a:pt x="129" y="438"/>
                  </a:lnTo>
                  <a:lnTo>
                    <a:pt x="127" y="439"/>
                  </a:lnTo>
                  <a:lnTo>
                    <a:pt x="125" y="441"/>
                  </a:lnTo>
                  <a:lnTo>
                    <a:pt x="123" y="443"/>
                  </a:lnTo>
                  <a:lnTo>
                    <a:pt x="125" y="448"/>
                  </a:lnTo>
                  <a:lnTo>
                    <a:pt x="125" y="450"/>
                  </a:lnTo>
                  <a:lnTo>
                    <a:pt x="114" y="450"/>
                  </a:lnTo>
                  <a:lnTo>
                    <a:pt x="113" y="452"/>
                  </a:lnTo>
                  <a:lnTo>
                    <a:pt x="109" y="454"/>
                  </a:lnTo>
                  <a:lnTo>
                    <a:pt x="107" y="454"/>
                  </a:lnTo>
                  <a:lnTo>
                    <a:pt x="104" y="456"/>
                  </a:lnTo>
                  <a:lnTo>
                    <a:pt x="93" y="472"/>
                  </a:lnTo>
                  <a:lnTo>
                    <a:pt x="93" y="477"/>
                  </a:lnTo>
                  <a:lnTo>
                    <a:pt x="96" y="486"/>
                  </a:lnTo>
                  <a:lnTo>
                    <a:pt x="105" y="495"/>
                  </a:lnTo>
                  <a:lnTo>
                    <a:pt x="113" y="498"/>
                  </a:lnTo>
                  <a:lnTo>
                    <a:pt x="120" y="498"/>
                  </a:lnTo>
                  <a:lnTo>
                    <a:pt x="121" y="500"/>
                  </a:lnTo>
                  <a:lnTo>
                    <a:pt x="123" y="507"/>
                  </a:lnTo>
                  <a:lnTo>
                    <a:pt x="121" y="511"/>
                  </a:lnTo>
                  <a:lnTo>
                    <a:pt x="120" y="513"/>
                  </a:lnTo>
                  <a:lnTo>
                    <a:pt x="121" y="518"/>
                  </a:lnTo>
                  <a:lnTo>
                    <a:pt x="120" y="520"/>
                  </a:lnTo>
                  <a:lnTo>
                    <a:pt x="118" y="522"/>
                  </a:lnTo>
                  <a:lnTo>
                    <a:pt x="116" y="522"/>
                  </a:lnTo>
                  <a:lnTo>
                    <a:pt x="93" y="543"/>
                  </a:lnTo>
                  <a:lnTo>
                    <a:pt x="89" y="552"/>
                  </a:lnTo>
                  <a:lnTo>
                    <a:pt x="91" y="550"/>
                  </a:lnTo>
                  <a:lnTo>
                    <a:pt x="88" y="566"/>
                  </a:lnTo>
                  <a:lnTo>
                    <a:pt x="86" y="568"/>
                  </a:lnTo>
                  <a:lnTo>
                    <a:pt x="82" y="570"/>
                  </a:lnTo>
                  <a:lnTo>
                    <a:pt x="80" y="570"/>
                  </a:lnTo>
                  <a:lnTo>
                    <a:pt x="79" y="568"/>
                  </a:lnTo>
                  <a:lnTo>
                    <a:pt x="75" y="561"/>
                  </a:lnTo>
                  <a:lnTo>
                    <a:pt x="75" y="568"/>
                  </a:lnTo>
                  <a:lnTo>
                    <a:pt x="77" y="568"/>
                  </a:lnTo>
                  <a:lnTo>
                    <a:pt x="79" y="570"/>
                  </a:lnTo>
                  <a:lnTo>
                    <a:pt x="79" y="572"/>
                  </a:lnTo>
                  <a:lnTo>
                    <a:pt x="70" y="579"/>
                  </a:lnTo>
                  <a:lnTo>
                    <a:pt x="66" y="591"/>
                  </a:lnTo>
                  <a:lnTo>
                    <a:pt x="63" y="595"/>
                  </a:lnTo>
                  <a:lnTo>
                    <a:pt x="64" y="595"/>
                  </a:lnTo>
                  <a:lnTo>
                    <a:pt x="66" y="593"/>
                  </a:lnTo>
                  <a:lnTo>
                    <a:pt x="70" y="606"/>
                  </a:lnTo>
                  <a:lnTo>
                    <a:pt x="68" y="607"/>
                  </a:lnTo>
                  <a:lnTo>
                    <a:pt x="64" y="607"/>
                  </a:lnTo>
                  <a:lnTo>
                    <a:pt x="63" y="607"/>
                  </a:lnTo>
                  <a:lnTo>
                    <a:pt x="66" y="609"/>
                  </a:lnTo>
                  <a:lnTo>
                    <a:pt x="68" y="609"/>
                  </a:lnTo>
                  <a:lnTo>
                    <a:pt x="70" y="609"/>
                  </a:lnTo>
                  <a:lnTo>
                    <a:pt x="80" y="625"/>
                  </a:lnTo>
                  <a:lnTo>
                    <a:pt x="80" y="62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9" name="Freeform 3384">
              <a:extLst>
                <a:ext uri="{FF2B5EF4-FFF2-40B4-BE49-F238E27FC236}">
                  <a16:creationId xmlns:a16="http://schemas.microsoft.com/office/drawing/2014/main" id="{9D625FE8-A5C6-6047-B89A-B8563B1DDE4D}"/>
                </a:ext>
              </a:extLst>
            </p:cNvPr>
            <p:cNvSpPr>
              <a:spLocks/>
            </p:cNvSpPr>
            <p:nvPr/>
          </p:nvSpPr>
          <p:spPr bwMode="auto">
            <a:xfrm>
              <a:off x="1598" y="3702"/>
              <a:ext cx="55" cy="66"/>
            </a:xfrm>
            <a:custGeom>
              <a:avLst/>
              <a:gdLst>
                <a:gd name="T0" fmla="*/ 2 w 55"/>
                <a:gd name="T1" fmla="*/ 61 h 66"/>
                <a:gd name="T2" fmla="*/ 0 w 55"/>
                <a:gd name="T3" fmla="*/ 0 h 66"/>
                <a:gd name="T4" fmla="*/ 7 w 55"/>
                <a:gd name="T5" fmla="*/ 13 h 66"/>
                <a:gd name="T6" fmla="*/ 9 w 55"/>
                <a:gd name="T7" fmla="*/ 14 h 66"/>
                <a:gd name="T8" fmla="*/ 7 w 55"/>
                <a:gd name="T9" fmla="*/ 13 h 66"/>
                <a:gd name="T10" fmla="*/ 5 w 55"/>
                <a:gd name="T11" fmla="*/ 13 h 66"/>
                <a:gd name="T12" fmla="*/ 4 w 55"/>
                <a:gd name="T13" fmla="*/ 13 h 66"/>
                <a:gd name="T14" fmla="*/ 4 w 55"/>
                <a:gd name="T15" fmla="*/ 14 h 66"/>
                <a:gd name="T16" fmla="*/ 4 w 55"/>
                <a:gd name="T17" fmla="*/ 18 h 66"/>
                <a:gd name="T18" fmla="*/ 5 w 55"/>
                <a:gd name="T19" fmla="*/ 18 h 66"/>
                <a:gd name="T20" fmla="*/ 7 w 55"/>
                <a:gd name="T21" fmla="*/ 20 h 66"/>
                <a:gd name="T22" fmla="*/ 11 w 55"/>
                <a:gd name="T23" fmla="*/ 29 h 66"/>
                <a:gd name="T24" fmla="*/ 21 w 55"/>
                <a:gd name="T25" fmla="*/ 39 h 66"/>
                <a:gd name="T26" fmla="*/ 23 w 55"/>
                <a:gd name="T27" fmla="*/ 39 h 66"/>
                <a:gd name="T28" fmla="*/ 25 w 55"/>
                <a:gd name="T29" fmla="*/ 39 h 66"/>
                <a:gd name="T30" fmla="*/ 27 w 55"/>
                <a:gd name="T31" fmla="*/ 41 h 66"/>
                <a:gd name="T32" fmla="*/ 29 w 55"/>
                <a:gd name="T33" fmla="*/ 43 h 66"/>
                <a:gd name="T34" fmla="*/ 32 w 55"/>
                <a:gd name="T35" fmla="*/ 45 h 66"/>
                <a:gd name="T36" fmla="*/ 46 w 55"/>
                <a:gd name="T37" fmla="*/ 55 h 66"/>
                <a:gd name="T38" fmla="*/ 54 w 55"/>
                <a:gd name="T39" fmla="*/ 55 h 66"/>
                <a:gd name="T40" fmla="*/ 55 w 55"/>
                <a:gd name="T41" fmla="*/ 55 h 66"/>
                <a:gd name="T42" fmla="*/ 55 w 55"/>
                <a:gd name="T43" fmla="*/ 61 h 66"/>
                <a:gd name="T44" fmla="*/ 55 w 55"/>
                <a:gd name="T45" fmla="*/ 63 h 66"/>
                <a:gd name="T46" fmla="*/ 50 w 55"/>
                <a:gd name="T47" fmla="*/ 64 h 66"/>
                <a:gd name="T48" fmla="*/ 45 w 55"/>
                <a:gd name="T49" fmla="*/ 63 h 66"/>
                <a:gd name="T50" fmla="*/ 38 w 55"/>
                <a:gd name="T51" fmla="*/ 64 h 66"/>
                <a:gd name="T52" fmla="*/ 38 w 55"/>
                <a:gd name="T53" fmla="*/ 66 h 66"/>
                <a:gd name="T54" fmla="*/ 34 w 55"/>
                <a:gd name="T55" fmla="*/ 66 h 66"/>
                <a:gd name="T56" fmla="*/ 30 w 55"/>
                <a:gd name="T57" fmla="*/ 63 h 66"/>
                <a:gd name="T58" fmla="*/ 14 w 55"/>
                <a:gd name="T59" fmla="*/ 61 h 66"/>
                <a:gd name="T60" fmla="*/ 11 w 55"/>
                <a:gd name="T61" fmla="*/ 59 h 66"/>
                <a:gd name="T62" fmla="*/ 7 w 55"/>
                <a:gd name="T63" fmla="*/ 59 h 66"/>
                <a:gd name="T64" fmla="*/ 2 w 55"/>
                <a:gd name="T65" fmla="*/ 61 h 66"/>
                <a:gd name="T66" fmla="*/ 2 w 55"/>
                <a:gd name="T67"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66">
                  <a:moveTo>
                    <a:pt x="2" y="61"/>
                  </a:moveTo>
                  <a:lnTo>
                    <a:pt x="0" y="0"/>
                  </a:lnTo>
                  <a:lnTo>
                    <a:pt x="7" y="13"/>
                  </a:lnTo>
                  <a:lnTo>
                    <a:pt x="9" y="14"/>
                  </a:lnTo>
                  <a:lnTo>
                    <a:pt x="7" y="13"/>
                  </a:lnTo>
                  <a:lnTo>
                    <a:pt x="5" y="13"/>
                  </a:lnTo>
                  <a:lnTo>
                    <a:pt x="4" y="13"/>
                  </a:lnTo>
                  <a:lnTo>
                    <a:pt x="4" y="14"/>
                  </a:lnTo>
                  <a:lnTo>
                    <a:pt x="4" y="18"/>
                  </a:lnTo>
                  <a:lnTo>
                    <a:pt x="5" y="18"/>
                  </a:lnTo>
                  <a:lnTo>
                    <a:pt x="7" y="20"/>
                  </a:lnTo>
                  <a:lnTo>
                    <a:pt x="11" y="29"/>
                  </a:lnTo>
                  <a:lnTo>
                    <a:pt x="21" y="39"/>
                  </a:lnTo>
                  <a:lnTo>
                    <a:pt x="23" y="39"/>
                  </a:lnTo>
                  <a:lnTo>
                    <a:pt x="25" y="39"/>
                  </a:lnTo>
                  <a:lnTo>
                    <a:pt x="27" y="41"/>
                  </a:lnTo>
                  <a:lnTo>
                    <a:pt x="29" y="43"/>
                  </a:lnTo>
                  <a:lnTo>
                    <a:pt x="32" y="45"/>
                  </a:lnTo>
                  <a:lnTo>
                    <a:pt x="46" y="55"/>
                  </a:lnTo>
                  <a:lnTo>
                    <a:pt x="54" y="55"/>
                  </a:lnTo>
                  <a:lnTo>
                    <a:pt x="55" y="55"/>
                  </a:lnTo>
                  <a:lnTo>
                    <a:pt x="55" y="61"/>
                  </a:lnTo>
                  <a:lnTo>
                    <a:pt x="55" y="63"/>
                  </a:lnTo>
                  <a:lnTo>
                    <a:pt x="50" y="64"/>
                  </a:lnTo>
                  <a:lnTo>
                    <a:pt x="45" y="63"/>
                  </a:lnTo>
                  <a:lnTo>
                    <a:pt x="38" y="64"/>
                  </a:lnTo>
                  <a:lnTo>
                    <a:pt x="38" y="66"/>
                  </a:lnTo>
                  <a:lnTo>
                    <a:pt x="34" y="66"/>
                  </a:lnTo>
                  <a:lnTo>
                    <a:pt x="30" y="63"/>
                  </a:lnTo>
                  <a:lnTo>
                    <a:pt x="14" y="61"/>
                  </a:lnTo>
                  <a:lnTo>
                    <a:pt x="11" y="59"/>
                  </a:lnTo>
                  <a:lnTo>
                    <a:pt x="7" y="59"/>
                  </a:lnTo>
                  <a:lnTo>
                    <a:pt x="2" y="61"/>
                  </a:lnTo>
                  <a:lnTo>
                    <a:pt x="2" y="6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0" name="Freeform 3385">
              <a:extLst>
                <a:ext uri="{FF2B5EF4-FFF2-40B4-BE49-F238E27FC236}">
                  <a16:creationId xmlns:a16="http://schemas.microsoft.com/office/drawing/2014/main" id="{7EFC53EC-E211-2747-83BA-204616DC6D77}"/>
                </a:ext>
              </a:extLst>
            </p:cNvPr>
            <p:cNvSpPr>
              <a:spLocks/>
            </p:cNvSpPr>
            <p:nvPr/>
          </p:nvSpPr>
          <p:spPr bwMode="auto">
            <a:xfrm>
              <a:off x="1598" y="3702"/>
              <a:ext cx="55" cy="66"/>
            </a:xfrm>
            <a:custGeom>
              <a:avLst/>
              <a:gdLst>
                <a:gd name="T0" fmla="*/ 2 w 55"/>
                <a:gd name="T1" fmla="*/ 61 h 66"/>
                <a:gd name="T2" fmla="*/ 0 w 55"/>
                <a:gd name="T3" fmla="*/ 0 h 66"/>
                <a:gd name="T4" fmla="*/ 7 w 55"/>
                <a:gd name="T5" fmla="*/ 13 h 66"/>
                <a:gd name="T6" fmla="*/ 9 w 55"/>
                <a:gd name="T7" fmla="*/ 14 h 66"/>
                <a:gd name="T8" fmla="*/ 7 w 55"/>
                <a:gd name="T9" fmla="*/ 13 h 66"/>
                <a:gd name="T10" fmla="*/ 5 w 55"/>
                <a:gd name="T11" fmla="*/ 13 h 66"/>
                <a:gd name="T12" fmla="*/ 4 w 55"/>
                <a:gd name="T13" fmla="*/ 13 h 66"/>
                <a:gd name="T14" fmla="*/ 4 w 55"/>
                <a:gd name="T15" fmla="*/ 14 h 66"/>
                <a:gd name="T16" fmla="*/ 4 w 55"/>
                <a:gd name="T17" fmla="*/ 18 h 66"/>
                <a:gd name="T18" fmla="*/ 5 w 55"/>
                <a:gd name="T19" fmla="*/ 18 h 66"/>
                <a:gd name="T20" fmla="*/ 7 w 55"/>
                <a:gd name="T21" fmla="*/ 20 h 66"/>
                <a:gd name="T22" fmla="*/ 11 w 55"/>
                <a:gd name="T23" fmla="*/ 29 h 66"/>
                <a:gd name="T24" fmla="*/ 21 w 55"/>
                <a:gd name="T25" fmla="*/ 39 h 66"/>
                <a:gd name="T26" fmla="*/ 23 w 55"/>
                <a:gd name="T27" fmla="*/ 39 h 66"/>
                <a:gd name="T28" fmla="*/ 25 w 55"/>
                <a:gd name="T29" fmla="*/ 39 h 66"/>
                <a:gd name="T30" fmla="*/ 27 w 55"/>
                <a:gd name="T31" fmla="*/ 41 h 66"/>
                <a:gd name="T32" fmla="*/ 29 w 55"/>
                <a:gd name="T33" fmla="*/ 43 h 66"/>
                <a:gd name="T34" fmla="*/ 32 w 55"/>
                <a:gd name="T35" fmla="*/ 45 h 66"/>
                <a:gd name="T36" fmla="*/ 46 w 55"/>
                <a:gd name="T37" fmla="*/ 55 h 66"/>
                <a:gd name="T38" fmla="*/ 54 w 55"/>
                <a:gd name="T39" fmla="*/ 55 h 66"/>
                <a:gd name="T40" fmla="*/ 55 w 55"/>
                <a:gd name="T41" fmla="*/ 55 h 66"/>
                <a:gd name="T42" fmla="*/ 55 w 55"/>
                <a:gd name="T43" fmla="*/ 61 h 66"/>
                <a:gd name="T44" fmla="*/ 55 w 55"/>
                <a:gd name="T45" fmla="*/ 63 h 66"/>
                <a:gd name="T46" fmla="*/ 50 w 55"/>
                <a:gd name="T47" fmla="*/ 64 h 66"/>
                <a:gd name="T48" fmla="*/ 45 w 55"/>
                <a:gd name="T49" fmla="*/ 63 h 66"/>
                <a:gd name="T50" fmla="*/ 38 w 55"/>
                <a:gd name="T51" fmla="*/ 64 h 66"/>
                <a:gd name="T52" fmla="*/ 38 w 55"/>
                <a:gd name="T53" fmla="*/ 66 h 66"/>
                <a:gd name="T54" fmla="*/ 34 w 55"/>
                <a:gd name="T55" fmla="*/ 66 h 66"/>
                <a:gd name="T56" fmla="*/ 30 w 55"/>
                <a:gd name="T57" fmla="*/ 63 h 66"/>
                <a:gd name="T58" fmla="*/ 14 w 55"/>
                <a:gd name="T59" fmla="*/ 61 h 66"/>
                <a:gd name="T60" fmla="*/ 11 w 55"/>
                <a:gd name="T61" fmla="*/ 59 h 66"/>
                <a:gd name="T62" fmla="*/ 7 w 55"/>
                <a:gd name="T63" fmla="*/ 59 h 66"/>
                <a:gd name="T64" fmla="*/ 2 w 55"/>
                <a:gd name="T65" fmla="*/ 61 h 66"/>
                <a:gd name="T66" fmla="*/ 2 w 55"/>
                <a:gd name="T67"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66">
                  <a:moveTo>
                    <a:pt x="2" y="61"/>
                  </a:moveTo>
                  <a:lnTo>
                    <a:pt x="0" y="0"/>
                  </a:lnTo>
                  <a:lnTo>
                    <a:pt x="7" y="13"/>
                  </a:lnTo>
                  <a:lnTo>
                    <a:pt x="9" y="14"/>
                  </a:lnTo>
                  <a:lnTo>
                    <a:pt x="7" y="13"/>
                  </a:lnTo>
                  <a:lnTo>
                    <a:pt x="5" y="13"/>
                  </a:lnTo>
                  <a:lnTo>
                    <a:pt x="4" y="13"/>
                  </a:lnTo>
                  <a:lnTo>
                    <a:pt x="4" y="14"/>
                  </a:lnTo>
                  <a:lnTo>
                    <a:pt x="4" y="18"/>
                  </a:lnTo>
                  <a:lnTo>
                    <a:pt x="5" y="18"/>
                  </a:lnTo>
                  <a:lnTo>
                    <a:pt x="7" y="20"/>
                  </a:lnTo>
                  <a:lnTo>
                    <a:pt x="11" y="29"/>
                  </a:lnTo>
                  <a:lnTo>
                    <a:pt x="21" y="39"/>
                  </a:lnTo>
                  <a:lnTo>
                    <a:pt x="23" y="39"/>
                  </a:lnTo>
                  <a:lnTo>
                    <a:pt x="25" y="39"/>
                  </a:lnTo>
                  <a:lnTo>
                    <a:pt x="27" y="41"/>
                  </a:lnTo>
                  <a:lnTo>
                    <a:pt x="29" y="43"/>
                  </a:lnTo>
                  <a:lnTo>
                    <a:pt x="32" y="45"/>
                  </a:lnTo>
                  <a:lnTo>
                    <a:pt x="46" y="55"/>
                  </a:lnTo>
                  <a:lnTo>
                    <a:pt x="54" y="55"/>
                  </a:lnTo>
                  <a:lnTo>
                    <a:pt x="55" y="55"/>
                  </a:lnTo>
                  <a:lnTo>
                    <a:pt x="55" y="61"/>
                  </a:lnTo>
                  <a:lnTo>
                    <a:pt x="55" y="63"/>
                  </a:lnTo>
                  <a:lnTo>
                    <a:pt x="50" y="64"/>
                  </a:lnTo>
                  <a:lnTo>
                    <a:pt x="45" y="63"/>
                  </a:lnTo>
                  <a:lnTo>
                    <a:pt x="38" y="64"/>
                  </a:lnTo>
                  <a:lnTo>
                    <a:pt x="38" y="66"/>
                  </a:lnTo>
                  <a:lnTo>
                    <a:pt x="34" y="66"/>
                  </a:lnTo>
                  <a:lnTo>
                    <a:pt x="30" y="63"/>
                  </a:lnTo>
                  <a:lnTo>
                    <a:pt x="14" y="61"/>
                  </a:lnTo>
                  <a:lnTo>
                    <a:pt x="11" y="59"/>
                  </a:lnTo>
                  <a:lnTo>
                    <a:pt x="7" y="59"/>
                  </a:lnTo>
                  <a:lnTo>
                    <a:pt x="2" y="61"/>
                  </a:lnTo>
                  <a:lnTo>
                    <a:pt x="2" y="6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1" name="Freeform 3386">
              <a:extLst>
                <a:ext uri="{FF2B5EF4-FFF2-40B4-BE49-F238E27FC236}">
                  <a16:creationId xmlns:a16="http://schemas.microsoft.com/office/drawing/2014/main" id="{BDB3D29E-97CF-224B-BFCE-B16146D8BF01}"/>
                </a:ext>
              </a:extLst>
            </p:cNvPr>
            <p:cNvSpPr>
              <a:spLocks/>
            </p:cNvSpPr>
            <p:nvPr/>
          </p:nvSpPr>
          <p:spPr bwMode="auto">
            <a:xfrm>
              <a:off x="1768" y="2618"/>
              <a:ext cx="66" cy="64"/>
            </a:xfrm>
            <a:custGeom>
              <a:avLst/>
              <a:gdLst>
                <a:gd name="T0" fmla="*/ 59 w 66"/>
                <a:gd name="T1" fmla="*/ 59 h 64"/>
                <a:gd name="T2" fmla="*/ 50 w 66"/>
                <a:gd name="T3" fmla="*/ 56 h 64"/>
                <a:gd name="T4" fmla="*/ 42 w 66"/>
                <a:gd name="T5" fmla="*/ 57 h 64"/>
                <a:gd name="T6" fmla="*/ 42 w 66"/>
                <a:gd name="T7" fmla="*/ 57 h 64"/>
                <a:gd name="T8" fmla="*/ 39 w 66"/>
                <a:gd name="T9" fmla="*/ 56 h 64"/>
                <a:gd name="T10" fmla="*/ 37 w 66"/>
                <a:gd name="T11" fmla="*/ 56 h 64"/>
                <a:gd name="T12" fmla="*/ 35 w 66"/>
                <a:gd name="T13" fmla="*/ 57 h 64"/>
                <a:gd name="T14" fmla="*/ 35 w 66"/>
                <a:gd name="T15" fmla="*/ 64 h 64"/>
                <a:gd name="T16" fmla="*/ 34 w 66"/>
                <a:gd name="T17" fmla="*/ 64 h 64"/>
                <a:gd name="T18" fmla="*/ 30 w 66"/>
                <a:gd name="T19" fmla="*/ 64 h 64"/>
                <a:gd name="T20" fmla="*/ 26 w 66"/>
                <a:gd name="T21" fmla="*/ 64 h 64"/>
                <a:gd name="T22" fmla="*/ 25 w 66"/>
                <a:gd name="T23" fmla="*/ 63 h 64"/>
                <a:gd name="T24" fmla="*/ 25 w 66"/>
                <a:gd name="T25" fmla="*/ 63 h 64"/>
                <a:gd name="T26" fmla="*/ 14 w 66"/>
                <a:gd name="T27" fmla="*/ 48 h 64"/>
                <a:gd name="T28" fmla="*/ 14 w 66"/>
                <a:gd name="T29" fmla="*/ 47 h 64"/>
                <a:gd name="T30" fmla="*/ 12 w 66"/>
                <a:gd name="T31" fmla="*/ 45 h 64"/>
                <a:gd name="T32" fmla="*/ 12 w 66"/>
                <a:gd name="T33" fmla="*/ 43 h 64"/>
                <a:gd name="T34" fmla="*/ 12 w 66"/>
                <a:gd name="T35" fmla="*/ 41 h 64"/>
                <a:gd name="T36" fmla="*/ 9 w 66"/>
                <a:gd name="T37" fmla="*/ 41 h 64"/>
                <a:gd name="T38" fmla="*/ 7 w 66"/>
                <a:gd name="T39" fmla="*/ 41 h 64"/>
                <a:gd name="T40" fmla="*/ 7 w 66"/>
                <a:gd name="T41" fmla="*/ 39 h 64"/>
                <a:gd name="T42" fmla="*/ 7 w 66"/>
                <a:gd name="T43" fmla="*/ 39 h 64"/>
                <a:gd name="T44" fmla="*/ 5 w 66"/>
                <a:gd name="T45" fmla="*/ 36 h 64"/>
                <a:gd name="T46" fmla="*/ 3 w 66"/>
                <a:gd name="T47" fmla="*/ 36 h 64"/>
                <a:gd name="T48" fmla="*/ 0 w 66"/>
                <a:gd name="T49" fmla="*/ 31 h 64"/>
                <a:gd name="T50" fmla="*/ 0 w 66"/>
                <a:gd name="T51" fmla="*/ 29 h 64"/>
                <a:gd name="T52" fmla="*/ 1 w 66"/>
                <a:gd name="T53" fmla="*/ 23 h 64"/>
                <a:gd name="T54" fmla="*/ 1 w 66"/>
                <a:gd name="T55" fmla="*/ 18 h 64"/>
                <a:gd name="T56" fmla="*/ 3 w 66"/>
                <a:gd name="T57" fmla="*/ 16 h 64"/>
                <a:gd name="T58" fmla="*/ 5 w 66"/>
                <a:gd name="T59" fmla="*/ 16 h 64"/>
                <a:gd name="T60" fmla="*/ 10 w 66"/>
                <a:gd name="T61" fmla="*/ 14 h 64"/>
                <a:gd name="T62" fmla="*/ 10 w 66"/>
                <a:gd name="T63" fmla="*/ 14 h 64"/>
                <a:gd name="T64" fmla="*/ 12 w 66"/>
                <a:gd name="T65" fmla="*/ 13 h 64"/>
                <a:gd name="T66" fmla="*/ 12 w 66"/>
                <a:gd name="T67" fmla="*/ 11 h 64"/>
                <a:gd name="T68" fmla="*/ 12 w 66"/>
                <a:gd name="T69" fmla="*/ 11 h 64"/>
                <a:gd name="T70" fmla="*/ 12 w 66"/>
                <a:gd name="T71" fmla="*/ 9 h 64"/>
                <a:gd name="T72" fmla="*/ 12 w 66"/>
                <a:gd name="T73" fmla="*/ 9 h 64"/>
                <a:gd name="T74" fmla="*/ 16 w 66"/>
                <a:gd name="T75" fmla="*/ 2 h 64"/>
                <a:gd name="T76" fmla="*/ 17 w 66"/>
                <a:gd name="T77" fmla="*/ 2 h 64"/>
                <a:gd name="T78" fmla="*/ 17 w 66"/>
                <a:gd name="T79" fmla="*/ 0 h 64"/>
                <a:gd name="T80" fmla="*/ 19 w 66"/>
                <a:gd name="T81" fmla="*/ 0 h 64"/>
                <a:gd name="T82" fmla="*/ 26 w 66"/>
                <a:gd name="T83" fmla="*/ 2 h 64"/>
                <a:gd name="T84" fmla="*/ 48 w 66"/>
                <a:gd name="T85" fmla="*/ 2 h 64"/>
                <a:gd name="T86" fmla="*/ 48 w 66"/>
                <a:gd name="T87" fmla="*/ 0 h 64"/>
                <a:gd name="T88" fmla="*/ 64 w 66"/>
                <a:gd name="T89" fmla="*/ 4 h 64"/>
                <a:gd name="T90" fmla="*/ 64 w 66"/>
                <a:gd name="T91" fmla="*/ 4 h 64"/>
                <a:gd name="T92" fmla="*/ 64 w 66"/>
                <a:gd name="T93" fmla="*/ 7 h 64"/>
                <a:gd name="T94" fmla="*/ 64 w 66"/>
                <a:gd name="T95" fmla="*/ 7 h 64"/>
                <a:gd name="T96" fmla="*/ 64 w 66"/>
                <a:gd name="T97" fmla="*/ 9 h 64"/>
                <a:gd name="T98" fmla="*/ 60 w 66"/>
                <a:gd name="T99" fmla="*/ 13 h 64"/>
                <a:gd name="T100" fmla="*/ 59 w 66"/>
                <a:gd name="T101" fmla="*/ 14 h 64"/>
                <a:gd name="T102" fmla="*/ 60 w 66"/>
                <a:gd name="T103" fmla="*/ 27 h 64"/>
                <a:gd name="T104" fmla="*/ 64 w 66"/>
                <a:gd name="T105" fmla="*/ 34 h 64"/>
                <a:gd name="T106" fmla="*/ 64 w 66"/>
                <a:gd name="T107" fmla="*/ 34 h 64"/>
                <a:gd name="T108" fmla="*/ 64 w 66"/>
                <a:gd name="T109" fmla="*/ 34 h 64"/>
                <a:gd name="T110" fmla="*/ 66 w 66"/>
                <a:gd name="T111" fmla="*/ 38 h 64"/>
                <a:gd name="T112" fmla="*/ 62 w 66"/>
                <a:gd name="T113" fmla="*/ 56 h 64"/>
                <a:gd name="T114" fmla="*/ 59 w 66"/>
                <a:gd name="T11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4">
                  <a:moveTo>
                    <a:pt x="59" y="59"/>
                  </a:moveTo>
                  <a:lnTo>
                    <a:pt x="50" y="56"/>
                  </a:lnTo>
                  <a:lnTo>
                    <a:pt x="42" y="57"/>
                  </a:lnTo>
                  <a:lnTo>
                    <a:pt x="42" y="57"/>
                  </a:lnTo>
                  <a:lnTo>
                    <a:pt x="39" y="56"/>
                  </a:lnTo>
                  <a:lnTo>
                    <a:pt x="37" y="56"/>
                  </a:lnTo>
                  <a:lnTo>
                    <a:pt x="35" y="57"/>
                  </a:lnTo>
                  <a:lnTo>
                    <a:pt x="35" y="64"/>
                  </a:lnTo>
                  <a:lnTo>
                    <a:pt x="34" y="64"/>
                  </a:lnTo>
                  <a:lnTo>
                    <a:pt x="30" y="64"/>
                  </a:lnTo>
                  <a:lnTo>
                    <a:pt x="26" y="64"/>
                  </a:lnTo>
                  <a:lnTo>
                    <a:pt x="25" y="63"/>
                  </a:lnTo>
                  <a:lnTo>
                    <a:pt x="25" y="63"/>
                  </a:lnTo>
                  <a:lnTo>
                    <a:pt x="14" y="48"/>
                  </a:lnTo>
                  <a:lnTo>
                    <a:pt x="14" y="47"/>
                  </a:lnTo>
                  <a:lnTo>
                    <a:pt x="12" y="45"/>
                  </a:lnTo>
                  <a:lnTo>
                    <a:pt x="12" y="43"/>
                  </a:lnTo>
                  <a:lnTo>
                    <a:pt x="12" y="41"/>
                  </a:lnTo>
                  <a:lnTo>
                    <a:pt x="9" y="41"/>
                  </a:lnTo>
                  <a:lnTo>
                    <a:pt x="7" y="41"/>
                  </a:lnTo>
                  <a:lnTo>
                    <a:pt x="7" y="39"/>
                  </a:lnTo>
                  <a:lnTo>
                    <a:pt x="7" y="39"/>
                  </a:lnTo>
                  <a:lnTo>
                    <a:pt x="5" y="36"/>
                  </a:lnTo>
                  <a:lnTo>
                    <a:pt x="3" y="36"/>
                  </a:lnTo>
                  <a:lnTo>
                    <a:pt x="0" y="31"/>
                  </a:lnTo>
                  <a:lnTo>
                    <a:pt x="0" y="29"/>
                  </a:lnTo>
                  <a:lnTo>
                    <a:pt x="1" y="23"/>
                  </a:lnTo>
                  <a:lnTo>
                    <a:pt x="1" y="18"/>
                  </a:lnTo>
                  <a:lnTo>
                    <a:pt x="3" y="16"/>
                  </a:lnTo>
                  <a:lnTo>
                    <a:pt x="5" y="16"/>
                  </a:lnTo>
                  <a:lnTo>
                    <a:pt x="10" y="14"/>
                  </a:lnTo>
                  <a:lnTo>
                    <a:pt x="10" y="14"/>
                  </a:lnTo>
                  <a:lnTo>
                    <a:pt x="12" y="13"/>
                  </a:lnTo>
                  <a:lnTo>
                    <a:pt x="12" y="11"/>
                  </a:lnTo>
                  <a:lnTo>
                    <a:pt x="12" y="11"/>
                  </a:lnTo>
                  <a:lnTo>
                    <a:pt x="12" y="9"/>
                  </a:lnTo>
                  <a:lnTo>
                    <a:pt x="12" y="9"/>
                  </a:lnTo>
                  <a:lnTo>
                    <a:pt x="16" y="2"/>
                  </a:lnTo>
                  <a:lnTo>
                    <a:pt x="17" y="2"/>
                  </a:lnTo>
                  <a:lnTo>
                    <a:pt x="17" y="0"/>
                  </a:lnTo>
                  <a:lnTo>
                    <a:pt x="19" y="0"/>
                  </a:lnTo>
                  <a:lnTo>
                    <a:pt x="26" y="2"/>
                  </a:lnTo>
                  <a:lnTo>
                    <a:pt x="48" y="2"/>
                  </a:lnTo>
                  <a:lnTo>
                    <a:pt x="48" y="0"/>
                  </a:lnTo>
                  <a:lnTo>
                    <a:pt x="64" y="4"/>
                  </a:lnTo>
                  <a:lnTo>
                    <a:pt x="64" y="4"/>
                  </a:lnTo>
                  <a:lnTo>
                    <a:pt x="64" y="7"/>
                  </a:lnTo>
                  <a:lnTo>
                    <a:pt x="64" y="7"/>
                  </a:lnTo>
                  <a:lnTo>
                    <a:pt x="64" y="9"/>
                  </a:lnTo>
                  <a:lnTo>
                    <a:pt x="60" y="13"/>
                  </a:lnTo>
                  <a:lnTo>
                    <a:pt x="59" y="14"/>
                  </a:lnTo>
                  <a:lnTo>
                    <a:pt x="60" y="27"/>
                  </a:lnTo>
                  <a:lnTo>
                    <a:pt x="64" y="34"/>
                  </a:lnTo>
                  <a:lnTo>
                    <a:pt x="64" y="34"/>
                  </a:lnTo>
                  <a:lnTo>
                    <a:pt x="64" y="34"/>
                  </a:lnTo>
                  <a:lnTo>
                    <a:pt x="66" y="38"/>
                  </a:lnTo>
                  <a:lnTo>
                    <a:pt x="62" y="56"/>
                  </a:lnTo>
                  <a:lnTo>
                    <a:pt x="59" y="5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2" name="Freeform 3387">
              <a:extLst>
                <a:ext uri="{FF2B5EF4-FFF2-40B4-BE49-F238E27FC236}">
                  <a16:creationId xmlns:a16="http://schemas.microsoft.com/office/drawing/2014/main" id="{5127AF6C-F2D6-A641-AF89-E1D20D885E7C}"/>
                </a:ext>
              </a:extLst>
            </p:cNvPr>
            <p:cNvSpPr>
              <a:spLocks/>
            </p:cNvSpPr>
            <p:nvPr/>
          </p:nvSpPr>
          <p:spPr bwMode="auto">
            <a:xfrm>
              <a:off x="1768" y="2618"/>
              <a:ext cx="66" cy="64"/>
            </a:xfrm>
            <a:custGeom>
              <a:avLst/>
              <a:gdLst>
                <a:gd name="T0" fmla="*/ 59 w 66"/>
                <a:gd name="T1" fmla="*/ 59 h 64"/>
                <a:gd name="T2" fmla="*/ 50 w 66"/>
                <a:gd name="T3" fmla="*/ 56 h 64"/>
                <a:gd name="T4" fmla="*/ 42 w 66"/>
                <a:gd name="T5" fmla="*/ 57 h 64"/>
                <a:gd name="T6" fmla="*/ 42 w 66"/>
                <a:gd name="T7" fmla="*/ 57 h 64"/>
                <a:gd name="T8" fmla="*/ 39 w 66"/>
                <a:gd name="T9" fmla="*/ 56 h 64"/>
                <a:gd name="T10" fmla="*/ 37 w 66"/>
                <a:gd name="T11" fmla="*/ 56 h 64"/>
                <a:gd name="T12" fmla="*/ 35 w 66"/>
                <a:gd name="T13" fmla="*/ 57 h 64"/>
                <a:gd name="T14" fmla="*/ 35 w 66"/>
                <a:gd name="T15" fmla="*/ 64 h 64"/>
                <a:gd name="T16" fmla="*/ 34 w 66"/>
                <a:gd name="T17" fmla="*/ 64 h 64"/>
                <a:gd name="T18" fmla="*/ 30 w 66"/>
                <a:gd name="T19" fmla="*/ 64 h 64"/>
                <a:gd name="T20" fmla="*/ 26 w 66"/>
                <a:gd name="T21" fmla="*/ 64 h 64"/>
                <a:gd name="T22" fmla="*/ 25 w 66"/>
                <a:gd name="T23" fmla="*/ 63 h 64"/>
                <a:gd name="T24" fmla="*/ 25 w 66"/>
                <a:gd name="T25" fmla="*/ 63 h 64"/>
                <a:gd name="T26" fmla="*/ 14 w 66"/>
                <a:gd name="T27" fmla="*/ 48 h 64"/>
                <a:gd name="T28" fmla="*/ 14 w 66"/>
                <a:gd name="T29" fmla="*/ 47 h 64"/>
                <a:gd name="T30" fmla="*/ 12 w 66"/>
                <a:gd name="T31" fmla="*/ 45 h 64"/>
                <a:gd name="T32" fmla="*/ 12 w 66"/>
                <a:gd name="T33" fmla="*/ 43 h 64"/>
                <a:gd name="T34" fmla="*/ 12 w 66"/>
                <a:gd name="T35" fmla="*/ 41 h 64"/>
                <a:gd name="T36" fmla="*/ 9 w 66"/>
                <a:gd name="T37" fmla="*/ 41 h 64"/>
                <a:gd name="T38" fmla="*/ 7 w 66"/>
                <a:gd name="T39" fmla="*/ 41 h 64"/>
                <a:gd name="T40" fmla="*/ 7 w 66"/>
                <a:gd name="T41" fmla="*/ 39 h 64"/>
                <a:gd name="T42" fmla="*/ 7 w 66"/>
                <a:gd name="T43" fmla="*/ 39 h 64"/>
                <a:gd name="T44" fmla="*/ 5 w 66"/>
                <a:gd name="T45" fmla="*/ 36 h 64"/>
                <a:gd name="T46" fmla="*/ 3 w 66"/>
                <a:gd name="T47" fmla="*/ 36 h 64"/>
                <a:gd name="T48" fmla="*/ 0 w 66"/>
                <a:gd name="T49" fmla="*/ 31 h 64"/>
                <a:gd name="T50" fmla="*/ 0 w 66"/>
                <a:gd name="T51" fmla="*/ 29 h 64"/>
                <a:gd name="T52" fmla="*/ 1 w 66"/>
                <a:gd name="T53" fmla="*/ 23 h 64"/>
                <a:gd name="T54" fmla="*/ 1 w 66"/>
                <a:gd name="T55" fmla="*/ 18 h 64"/>
                <a:gd name="T56" fmla="*/ 3 w 66"/>
                <a:gd name="T57" fmla="*/ 16 h 64"/>
                <a:gd name="T58" fmla="*/ 5 w 66"/>
                <a:gd name="T59" fmla="*/ 16 h 64"/>
                <a:gd name="T60" fmla="*/ 10 w 66"/>
                <a:gd name="T61" fmla="*/ 14 h 64"/>
                <a:gd name="T62" fmla="*/ 10 w 66"/>
                <a:gd name="T63" fmla="*/ 14 h 64"/>
                <a:gd name="T64" fmla="*/ 12 w 66"/>
                <a:gd name="T65" fmla="*/ 13 h 64"/>
                <a:gd name="T66" fmla="*/ 12 w 66"/>
                <a:gd name="T67" fmla="*/ 11 h 64"/>
                <a:gd name="T68" fmla="*/ 12 w 66"/>
                <a:gd name="T69" fmla="*/ 11 h 64"/>
                <a:gd name="T70" fmla="*/ 12 w 66"/>
                <a:gd name="T71" fmla="*/ 9 h 64"/>
                <a:gd name="T72" fmla="*/ 12 w 66"/>
                <a:gd name="T73" fmla="*/ 9 h 64"/>
                <a:gd name="T74" fmla="*/ 16 w 66"/>
                <a:gd name="T75" fmla="*/ 2 h 64"/>
                <a:gd name="T76" fmla="*/ 17 w 66"/>
                <a:gd name="T77" fmla="*/ 2 h 64"/>
                <a:gd name="T78" fmla="*/ 17 w 66"/>
                <a:gd name="T79" fmla="*/ 0 h 64"/>
                <a:gd name="T80" fmla="*/ 19 w 66"/>
                <a:gd name="T81" fmla="*/ 0 h 64"/>
                <a:gd name="T82" fmla="*/ 26 w 66"/>
                <a:gd name="T83" fmla="*/ 2 h 64"/>
                <a:gd name="T84" fmla="*/ 48 w 66"/>
                <a:gd name="T85" fmla="*/ 2 h 64"/>
                <a:gd name="T86" fmla="*/ 48 w 66"/>
                <a:gd name="T87" fmla="*/ 0 h 64"/>
                <a:gd name="T88" fmla="*/ 64 w 66"/>
                <a:gd name="T89" fmla="*/ 4 h 64"/>
                <a:gd name="T90" fmla="*/ 64 w 66"/>
                <a:gd name="T91" fmla="*/ 4 h 64"/>
                <a:gd name="T92" fmla="*/ 64 w 66"/>
                <a:gd name="T93" fmla="*/ 7 h 64"/>
                <a:gd name="T94" fmla="*/ 64 w 66"/>
                <a:gd name="T95" fmla="*/ 7 h 64"/>
                <a:gd name="T96" fmla="*/ 64 w 66"/>
                <a:gd name="T97" fmla="*/ 9 h 64"/>
                <a:gd name="T98" fmla="*/ 60 w 66"/>
                <a:gd name="T99" fmla="*/ 13 h 64"/>
                <a:gd name="T100" fmla="*/ 59 w 66"/>
                <a:gd name="T101" fmla="*/ 14 h 64"/>
                <a:gd name="T102" fmla="*/ 60 w 66"/>
                <a:gd name="T103" fmla="*/ 27 h 64"/>
                <a:gd name="T104" fmla="*/ 64 w 66"/>
                <a:gd name="T105" fmla="*/ 34 h 64"/>
                <a:gd name="T106" fmla="*/ 64 w 66"/>
                <a:gd name="T107" fmla="*/ 34 h 64"/>
                <a:gd name="T108" fmla="*/ 64 w 66"/>
                <a:gd name="T109" fmla="*/ 34 h 64"/>
                <a:gd name="T110" fmla="*/ 66 w 66"/>
                <a:gd name="T111" fmla="*/ 38 h 64"/>
                <a:gd name="T112" fmla="*/ 62 w 66"/>
                <a:gd name="T113" fmla="*/ 56 h 64"/>
                <a:gd name="T114" fmla="*/ 59 w 66"/>
                <a:gd name="T11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4">
                  <a:moveTo>
                    <a:pt x="59" y="59"/>
                  </a:moveTo>
                  <a:lnTo>
                    <a:pt x="50" y="56"/>
                  </a:lnTo>
                  <a:lnTo>
                    <a:pt x="42" y="57"/>
                  </a:lnTo>
                  <a:lnTo>
                    <a:pt x="42" y="57"/>
                  </a:lnTo>
                  <a:lnTo>
                    <a:pt x="39" y="56"/>
                  </a:lnTo>
                  <a:lnTo>
                    <a:pt x="37" y="56"/>
                  </a:lnTo>
                  <a:lnTo>
                    <a:pt x="35" y="57"/>
                  </a:lnTo>
                  <a:lnTo>
                    <a:pt x="35" y="64"/>
                  </a:lnTo>
                  <a:lnTo>
                    <a:pt x="34" y="64"/>
                  </a:lnTo>
                  <a:lnTo>
                    <a:pt x="30" y="64"/>
                  </a:lnTo>
                  <a:lnTo>
                    <a:pt x="26" y="64"/>
                  </a:lnTo>
                  <a:lnTo>
                    <a:pt x="25" y="63"/>
                  </a:lnTo>
                  <a:lnTo>
                    <a:pt x="25" y="63"/>
                  </a:lnTo>
                  <a:lnTo>
                    <a:pt x="14" y="48"/>
                  </a:lnTo>
                  <a:lnTo>
                    <a:pt x="14" y="47"/>
                  </a:lnTo>
                  <a:lnTo>
                    <a:pt x="12" y="45"/>
                  </a:lnTo>
                  <a:lnTo>
                    <a:pt x="12" y="43"/>
                  </a:lnTo>
                  <a:lnTo>
                    <a:pt x="12" y="41"/>
                  </a:lnTo>
                  <a:lnTo>
                    <a:pt x="9" y="41"/>
                  </a:lnTo>
                  <a:lnTo>
                    <a:pt x="7" y="41"/>
                  </a:lnTo>
                  <a:lnTo>
                    <a:pt x="7" y="39"/>
                  </a:lnTo>
                  <a:lnTo>
                    <a:pt x="7" y="39"/>
                  </a:lnTo>
                  <a:lnTo>
                    <a:pt x="5" y="36"/>
                  </a:lnTo>
                  <a:lnTo>
                    <a:pt x="3" y="36"/>
                  </a:lnTo>
                  <a:lnTo>
                    <a:pt x="0" y="31"/>
                  </a:lnTo>
                  <a:lnTo>
                    <a:pt x="0" y="29"/>
                  </a:lnTo>
                  <a:lnTo>
                    <a:pt x="1" y="23"/>
                  </a:lnTo>
                  <a:lnTo>
                    <a:pt x="1" y="18"/>
                  </a:lnTo>
                  <a:lnTo>
                    <a:pt x="3" y="16"/>
                  </a:lnTo>
                  <a:lnTo>
                    <a:pt x="5" y="16"/>
                  </a:lnTo>
                  <a:lnTo>
                    <a:pt x="10" y="14"/>
                  </a:lnTo>
                  <a:lnTo>
                    <a:pt x="10" y="14"/>
                  </a:lnTo>
                  <a:lnTo>
                    <a:pt x="12" y="13"/>
                  </a:lnTo>
                  <a:lnTo>
                    <a:pt x="12" y="11"/>
                  </a:lnTo>
                  <a:lnTo>
                    <a:pt x="12" y="11"/>
                  </a:lnTo>
                  <a:lnTo>
                    <a:pt x="12" y="9"/>
                  </a:lnTo>
                  <a:lnTo>
                    <a:pt x="12" y="9"/>
                  </a:lnTo>
                  <a:lnTo>
                    <a:pt x="16" y="2"/>
                  </a:lnTo>
                  <a:lnTo>
                    <a:pt x="17" y="2"/>
                  </a:lnTo>
                  <a:lnTo>
                    <a:pt x="17" y="0"/>
                  </a:lnTo>
                  <a:lnTo>
                    <a:pt x="19" y="0"/>
                  </a:lnTo>
                  <a:lnTo>
                    <a:pt x="26" y="2"/>
                  </a:lnTo>
                  <a:lnTo>
                    <a:pt x="48" y="2"/>
                  </a:lnTo>
                  <a:lnTo>
                    <a:pt x="48" y="0"/>
                  </a:lnTo>
                  <a:lnTo>
                    <a:pt x="64" y="4"/>
                  </a:lnTo>
                  <a:lnTo>
                    <a:pt x="64" y="4"/>
                  </a:lnTo>
                  <a:lnTo>
                    <a:pt x="64" y="7"/>
                  </a:lnTo>
                  <a:lnTo>
                    <a:pt x="64" y="7"/>
                  </a:lnTo>
                  <a:lnTo>
                    <a:pt x="64" y="9"/>
                  </a:lnTo>
                  <a:lnTo>
                    <a:pt x="60" y="13"/>
                  </a:lnTo>
                  <a:lnTo>
                    <a:pt x="59" y="14"/>
                  </a:lnTo>
                  <a:lnTo>
                    <a:pt x="60" y="27"/>
                  </a:lnTo>
                  <a:lnTo>
                    <a:pt x="64" y="34"/>
                  </a:lnTo>
                  <a:lnTo>
                    <a:pt x="64" y="34"/>
                  </a:lnTo>
                  <a:lnTo>
                    <a:pt x="64" y="34"/>
                  </a:lnTo>
                  <a:lnTo>
                    <a:pt x="66" y="38"/>
                  </a:lnTo>
                  <a:lnTo>
                    <a:pt x="62" y="56"/>
                  </a:lnTo>
                  <a:lnTo>
                    <a:pt x="59" y="59"/>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3" name="Freeform 3388">
              <a:extLst>
                <a:ext uri="{FF2B5EF4-FFF2-40B4-BE49-F238E27FC236}">
                  <a16:creationId xmlns:a16="http://schemas.microsoft.com/office/drawing/2014/main" id="{C990C7A6-F7BF-9A46-8500-6B1C2B11C20B}"/>
                </a:ext>
              </a:extLst>
            </p:cNvPr>
            <p:cNvSpPr>
              <a:spLocks/>
            </p:cNvSpPr>
            <p:nvPr/>
          </p:nvSpPr>
          <p:spPr bwMode="auto">
            <a:xfrm>
              <a:off x="1691" y="2431"/>
              <a:ext cx="2" cy="3"/>
            </a:xfrm>
            <a:custGeom>
              <a:avLst/>
              <a:gdLst>
                <a:gd name="T0" fmla="*/ 2 w 2"/>
                <a:gd name="T1" fmla="*/ 0 h 3"/>
                <a:gd name="T2" fmla="*/ 0 w 2"/>
                <a:gd name="T3" fmla="*/ 0 h 3"/>
                <a:gd name="T4" fmla="*/ 0 w 2"/>
                <a:gd name="T5" fmla="*/ 1 h 3"/>
                <a:gd name="T6" fmla="*/ 2 w 2"/>
                <a:gd name="T7" fmla="*/ 3 h 3"/>
                <a:gd name="T8" fmla="*/ 2 w 2"/>
                <a:gd name="T9" fmla="*/ 3 h 3"/>
                <a:gd name="T10" fmla="*/ 2 w 2"/>
                <a:gd name="T11" fmla="*/ 1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0" y="0"/>
                  </a:lnTo>
                  <a:lnTo>
                    <a:pt x="0" y="1"/>
                  </a:lnTo>
                  <a:lnTo>
                    <a:pt x="2" y="3"/>
                  </a:lnTo>
                  <a:lnTo>
                    <a:pt x="2" y="3"/>
                  </a:lnTo>
                  <a:lnTo>
                    <a:pt x="2" y="1"/>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4" name="Freeform 3389">
              <a:extLst>
                <a:ext uri="{FF2B5EF4-FFF2-40B4-BE49-F238E27FC236}">
                  <a16:creationId xmlns:a16="http://schemas.microsoft.com/office/drawing/2014/main" id="{FC9CEC59-9A41-7F40-8212-2F1E58F16E61}"/>
                </a:ext>
              </a:extLst>
            </p:cNvPr>
            <p:cNvSpPr>
              <a:spLocks/>
            </p:cNvSpPr>
            <p:nvPr/>
          </p:nvSpPr>
          <p:spPr bwMode="auto">
            <a:xfrm>
              <a:off x="1691" y="2431"/>
              <a:ext cx="2" cy="3"/>
            </a:xfrm>
            <a:custGeom>
              <a:avLst/>
              <a:gdLst>
                <a:gd name="T0" fmla="*/ 2 w 2"/>
                <a:gd name="T1" fmla="*/ 0 h 3"/>
                <a:gd name="T2" fmla="*/ 0 w 2"/>
                <a:gd name="T3" fmla="*/ 0 h 3"/>
                <a:gd name="T4" fmla="*/ 0 w 2"/>
                <a:gd name="T5" fmla="*/ 1 h 3"/>
                <a:gd name="T6" fmla="*/ 2 w 2"/>
                <a:gd name="T7" fmla="*/ 3 h 3"/>
                <a:gd name="T8" fmla="*/ 2 w 2"/>
                <a:gd name="T9" fmla="*/ 3 h 3"/>
                <a:gd name="T10" fmla="*/ 2 w 2"/>
                <a:gd name="T11" fmla="*/ 1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0" y="0"/>
                  </a:lnTo>
                  <a:lnTo>
                    <a:pt x="0" y="1"/>
                  </a:lnTo>
                  <a:lnTo>
                    <a:pt x="2" y="3"/>
                  </a:lnTo>
                  <a:lnTo>
                    <a:pt x="2" y="3"/>
                  </a:lnTo>
                  <a:lnTo>
                    <a:pt x="2" y="1"/>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5" name="Freeform 3390">
              <a:extLst>
                <a:ext uri="{FF2B5EF4-FFF2-40B4-BE49-F238E27FC236}">
                  <a16:creationId xmlns:a16="http://schemas.microsoft.com/office/drawing/2014/main" id="{5BB39CA0-EE48-8440-992C-352DC52F7B35}"/>
                </a:ext>
              </a:extLst>
            </p:cNvPr>
            <p:cNvSpPr>
              <a:spLocks/>
            </p:cNvSpPr>
            <p:nvPr/>
          </p:nvSpPr>
          <p:spPr bwMode="auto">
            <a:xfrm>
              <a:off x="1721" y="2488"/>
              <a:ext cx="2" cy="5"/>
            </a:xfrm>
            <a:custGeom>
              <a:avLst/>
              <a:gdLst>
                <a:gd name="T0" fmla="*/ 0 w 2"/>
                <a:gd name="T1" fmla="*/ 0 h 5"/>
                <a:gd name="T2" fmla="*/ 0 w 2"/>
                <a:gd name="T3" fmla="*/ 5 h 5"/>
                <a:gd name="T4" fmla="*/ 0 w 2"/>
                <a:gd name="T5" fmla="*/ 5 h 5"/>
                <a:gd name="T6" fmla="*/ 2 w 2"/>
                <a:gd name="T7" fmla="*/ 3 h 5"/>
                <a:gd name="T8" fmla="*/ 2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5"/>
                  </a:lnTo>
                  <a:lnTo>
                    <a:pt x="0" y="5"/>
                  </a:lnTo>
                  <a:lnTo>
                    <a:pt x="2" y="3"/>
                  </a:lnTo>
                  <a:lnTo>
                    <a:pt x="2"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6" name="Freeform 3391">
              <a:extLst>
                <a:ext uri="{FF2B5EF4-FFF2-40B4-BE49-F238E27FC236}">
                  <a16:creationId xmlns:a16="http://schemas.microsoft.com/office/drawing/2014/main" id="{0A77F3E3-1FB9-AC44-821B-48C497474299}"/>
                </a:ext>
              </a:extLst>
            </p:cNvPr>
            <p:cNvSpPr>
              <a:spLocks/>
            </p:cNvSpPr>
            <p:nvPr/>
          </p:nvSpPr>
          <p:spPr bwMode="auto">
            <a:xfrm>
              <a:off x="1721" y="2488"/>
              <a:ext cx="2" cy="5"/>
            </a:xfrm>
            <a:custGeom>
              <a:avLst/>
              <a:gdLst>
                <a:gd name="T0" fmla="*/ 0 w 2"/>
                <a:gd name="T1" fmla="*/ 0 h 5"/>
                <a:gd name="T2" fmla="*/ 0 w 2"/>
                <a:gd name="T3" fmla="*/ 5 h 5"/>
                <a:gd name="T4" fmla="*/ 0 w 2"/>
                <a:gd name="T5" fmla="*/ 5 h 5"/>
                <a:gd name="T6" fmla="*/ 2 w 2"/>
                <a:gd name="T7" fmla="*/ 3 h 5"/>
                <a:gd name="T8" fmla="*/ 2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5"/>
                  </a:lnTo>
                  <a:lnTo>
                    <a:pt x="0" y="5"/>
                  </a:lnTo>
                  <a:lnTo>
                    <a:pt x="2" y="3"/>
                  </a:lnTo>
                  <a:lnTo>
                    <a:pt x="2"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7" name="Freeform 3392">
              <a:extLst>
                <a:ext uri="{FF2B5EF4-FFF2-40B4-BE49-F238E27FC236}">
                  <a16:creationId xmlns:a16="http://schemas.microsoft.com/office/drawing/2014/main" id="{F5038D98-C190-B94D-84CF-66F3BF8D5247}"/>
                </a:ext>
              </a:extLst>
            </p:cNvPr>
            <p:cNvSpPr>
              <a:spLocks/>
            </p:cNvSpPr>
            <p:nvPr/>
          </p:nvSpPr>
          <p:spPr bwMode="auto">
            <a:xfrm>
              <a:off x="1464" y="204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8" name="Freeform 3393">
              <a:extLst>
                <a:ext uri="{FF2B5EF4-FFF2-40B4-BE49-F238E27FC236}">
                  <a16:creationId xmlns:a16="http://schemas.microsoft.com/office/drawing/2014/main" id="{F77B939C-3362-EA4F-879B-D5A41E5FE7D0}"/>
                </a:ext>
              </a:extLst>
            </p:cNvPr>
            <p:cNvSpPr>
              <a:spLocks/>
            </p:cNvSpPr>
            <p:nvPr/>
          </p:nvSpPr>
          <p:spPr bwMode="auto">
            <a:xfrm>
              <a:off x="1464" y="204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9" name="Freeform 3394">
              <a:extLst>
                <a:ext uri="{FF2B5EF4-FFF2-40B4-BE49-F238E27FC236}">
                  <a16:creationId xmlns:a16="http://schemas.microsoft.com/office/drawing/2014/main" id="{21B14457-B83F-1B44-9FAD-9C80237DDE75}"/>
                </a:ext>
              </a:extLst>
            </p:cNvPr>
            <p:cNvSpPr>
              <a:spLocks/>
            </p:cNvSpPr>
            <p:nvPr/>
          </p:nvSpPr>
          <p:spPr bwMode="auto">
            <a:xfrm>
              <a:off x="1462" y="2040"/>
              <a:ext cx="2" cy="1"/>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0" y="0"/>
                  </a:lnTo>
                  <a:lnTo>
                    <a:pt x="2"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0" name="Freeform 3395">
              <a:extLst>
                <a:ext uri="{FF2B5EF4-FFF2-40B4-BE49-F238E27FC236}">
                  <a16:creationId xmlns:a16="http://schemas.microsoft.com/office/drawing/2014/main" id="{1F0C6B89-AA1D-B541-AB96-06AF2D2E0ECD}"/>
                </a:ext>
              </a:extLst>
            </p:cNvPr>
            <p:cNvSpPr>
              <a:spLocks/>
            </p:cNvSpPr>
            <p:nvPr/>
          </p:nvSpPr>
          <p:spPr bwMode="auto">
            <a:xfrm>
              <a:off x="1462" y="2040"/>
              <a:ext cx="2" cy="1"/>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0" y="0"/>
                  </a:lnTo>
                  <a:lnTo>
                    <a:pt x="2"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1" name="Freeform 3396">
              <a:extLst>
                <a:ext uri="{FF2B5EF4-FFF2-40B4-BE49-F238E27FC236}">
                  <a16:creationId xmlns:a16="http://schemas.microsoft.com/office/drawing/2014/main" id="{322A1CE1-50E8-E444-A47E-FD4FD21BCCA8}"/>
                </a:ext>
              </a:extLst>
            </p:cNvPr>
            <p:cNvSpPr>
              <a:spLocks/>
            </p:cNvSpPr>
            <p:nvPr/>
          </p:nvSpPr>
          <p:spPr bwMode="auto">
            <a:xfrm>
              <a:off x="141" y="2352"/>
              <a:ext cx="7" cy="7"/>
            </a:xfrm>
            <a:custGeom>
              <a:avLst/>
              <a:gdLst>
                <a:gd name="T0" fmla="*/ 2 w 7"/>
                <a:gd name="T1" fmla="*/ 0 h 7"/>
                <a:gd name="T2" fmla="*/ 5 w 7"/>
                <a:gd name="T3" fmla="*/ 0 h 7"/>
                <a:gd name="T4" fmla="*/ 5 w 7"/>
                <a:gd name="T5" fmla="*/ 0 h 7"/>
                <a:gd name="T6" fmla="*/ 7 w 7"/>
                <a:gd name="T7" fmla="*/ 2 h 7"/>
                <a:gd name="T8" fmla="*/ 7 w 7"/>
                <a:gd name="T9" fmla="*/ 4 h 7"/>
                <a:gd name="T10" fmla="*/ 4 w 7"/>
                <a:gd name="T11" fmla="*/ 7 h 7"/>
                <a:gd name="T12" fmla="*/ 4 w 7"/>
                <a:gd name="T13" fmla="*/ 7 h 7"/>
                <a:gd name="T14" fmla="*/ 2 w 7"/>
                <a:gd name="T15" fmla="*/ 5 h 7"/>
                <a:gd name="T16" fmla="*/ 0 w 7"/>
                <a:gd name="T17" fmla="*/ 5 h 7"/>
                <a:gd name="T18" fmla="*/ 0 w 7"/>
                <a:gd name="T19" fmla="*/ 4 h 7"/>
                <a:gd name="T20" fmla="*/ 2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2" y="0"/>
                  </a:moveTo>
                  <a:lnTo>
                    <a:pt x="5" y="0"/>
                  </a:lnTo>
                  <a:lnTo>
                    <a:pt x="5" y="0"/>
                  </a:lnTo>
                  <a:lnTo>
                    <a:pt x="7" y="2"/>
                  </a:lnTo>
                  <a:lnTo>
                    <a:pt x="7" y="4"/>
                  </a:lnTo>
                  <a:lnTo>
                    <a:pt x="4" y="7"/>
                  </a:lnTo>
                  <a:lnTo>
                    <a:pt x="4" y="7"/>
                  </a:lnTo>
                  <a:lnTo>
                    <a:pt x="2" y="5"/>
                  </a:lnTo>
                  <a:lnTo>
                    <a:pt x="0" y="5"/>
                  </a:lnTo>
                  <a:lnTo>
                    <a:pt x="0" y="4"/>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2" name="Freeform 3397">
              <a:extLst>
                <a:ext uri="{FF2B5EF4-FFF2-40B4-BE49-F238E27FC236}">
                  <a16:creationId xmlns:a16="http://schemas.microsoft.com/office/drawing/2014/main" id="{63A2AAE3-A001-7F42-AB65-E72B38A6EBC2}"/>
                </a:ext>
              </a:extLst>
            </p:cNvPr>
            <p:cNvSpPr>
              <a:spLocks/>
            </p:cNvSpPr>
            <p:nvPr/>
          </p:nvSpPr>
          <p:spPr bwMode="auto">
            <a:xfrm>
              <a:off x="141" y="2352"/>
              <a:ext cx="7" cy="7"/>
            </a:xfrm>
            <a:custGeom>
              <a:avLst/>
              <a:gdLst>
                <a:gd name="T0" fmla="*/ 2 w 7"/>
                <a:gd name="T1" fmla="*/ 0 h 7"/>
                <a:gd name="T2" fmla="*/ 5 w 7"/>
                <a:gd name="T3" fmla="*/ 0 h 7"/>
                <a:gd name="T4" fmla="*/ 5 w 7"/>
                <a:gd name="T5" fmla="*/ 0 h 7"/>
                <a:gd name="T6" fmla="*/ 7 w 7"/>
                <a:gd name="T7" fmla="*/ 2 h 7"/>
                <a:gd name="T8" fmla="*/ 7 w 7"/>
                <a:gd name="T9" fmla="*/ 4 h 7"/>
                <a:gd name="T10" fmla="*/ 4 w 7"/>
                <a:gd name="T11" fmla="*/ 7 h 7"/>
                <a:gd name="T12" fmla="*/ 4 w 7"/>
                <a:gd name="T13" fmla="*/ 7 h 7"/>
                <a:gd name="T14" fmla="*/ 2 w 7"/>
                <a:gd name="T15" fmla="*/ 5 h 7"/>
                <a:gd name="T16" fmla="*/ 0 w 7"/>
                <a:gd name="T17" fmla="*/ 5 h 7"/>
                <a:gd name="T18" fmla="*/ 0 w 7"/>
                <a:gd name="T19" fmla="*/ 4 h 7"/>
                <a:gd name="T20" fmla="*/ 2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2" y="0"/>
                  </a:moveTo>
                  <a:lnTo>
                    <a:pt x="5" y="0"/>
                  </a:lnTo>
                  <a:lnTo>
                    <a:pt x="5" y="0"/>
                  </a:lnTo>
                  <a:lnTo>
                    <a:pt x="7" y="2"/>
                  </a:lnTo>
                  <a:lnTo>
                    <a:pt x="7" y="4"/>
                  </a:lnTo>
                  <a:lnTo>
                    <a:pt x="4" y="7"/>
                  </a:lnTo>
                  <a:lnTo>
                    <a:pt x="4" y="7"/>
                  </a:lnTo>
                  <a:lnTo>
                    <a:pt x="2" y="5"/>
                  </a:lnTo>
                  <a:lnTo>
                    <a:pt x="0" y="5"/>
                  </a:lnTo>
                  <a:lnTo>
                    <a:pt x="0" y="4"/>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3" name="Freeform 3398">
              <a:extLst>
                <a:ext uri="{FF2B5EF4-FFF2-40B4-BE49-F238E27FC236}">
                  <a16:creationId xmlns:a16="http://schemas.microsoft.com/office/drawing/2014/main" id="{6CF7E293-4523-F740-9F11-38972143094A}"/>
                </a:ext>
              </a:extLst>
            </p:cNvPr>
            <p:cNvSpPr>
              <a:spLocks/>
            </p:cNvSpPr>
            <p:nvPr/>
          </p:nvSpPr>
          <p:spPr bwMode="auto">
            <a:xfrm>
              <a:off x="166" y="2363"/>
              <a:ext cx="7" cy="5"/>
            </a:xfrm>
            <a:custGeom>
              <a:avLst/>
              <a:gdLst>
                <a:gd name="T0" fmla="*/ 0 w 7"/>
                <a:gd name="T1" fmla="*/ 2 h 5"/>
                <a:gd name="T2" fmla="*/ 0 w 7"/>
                <a:gd name="T3" fmla="*/ 0 h 5"/>
                <a:gd name="T4" fmla="*/ 2 w 7"/>
                <a:gd name="T5" fmla="*/ 0 h 5"/>
                <a:gd name="T6" fmla="*/ 7 w 7"/>
                <a:gd name="T7" fmla="*/ 5 h 5"/>
                <a:gd name="T8" fmla="*/ 4 w 7"/>
                <a:gd name="T9" fmla="*/ 5 h 5"/>
                <a:gd name="T10" fmla="*/ 2 w 7"/>
                <a:gd name="T11" fmla="*/ 3 h 5"/>
                <a:gd name="T12" fmla="*/ 0 w 7"/>
                <a:gd name="T13" fmla="*/ 2 h 5"/>
                <a:gd name="T14" fmla="*/ 0 w 7"/>
                <a:gd name="T15" fmla="*/ 2 h 5"/>
                <a:gd name="T16" fmla="*/ 0 w 7"/>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0" y="2"/>
                  </a:moveTo>
                  <a:lnTo>
                    <a:pt x="0" y="0"/>
                  </a:lnTo>
                  <a:lnTo>
                    <a:pt x="2" y="0"/>
                  </a:lnTo>
                  <a:lnTo>
                    <a:pt x="7" y="5"/>
                  </a:lnTo>
                  <a:lnTo>
                    <a:pt x="4" y="5"/>
                  </a:lnTo>
                  <a:lnTo>
                    <a:pt x="2" y="3"/>
                  </a:lnTo>
                  <a:lnTo>
                    <a:pt x="0" y="2"/>
                  </a:lnTo>
                  <a:lnTo>
                    <a:pt x="0" y="2"/>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4" name="Freeform 3399">
              <a:extLst>
                <a:ext uri="{FF2B5EF4-FFF2-40B4-BE49-F238E27FC236}">
                  <a16:creationId xmlns:a16="http://schemas.microsoft.com/office/drawing/2014/main" id="{016CC0FC-E75F-6542-81F9-AA589499FB75}"/>
                </a:ext>
              </a:extLst>
            </p:cNvPr>
            <p:cNvSpPr>
              <a:spLocks/>
            </p:cNvSpPr>
            <p:nvPr/>
          </p:nvSpPr>
          <p:spPr bwMode="auto">
            <a:xfrm>
              <a:off x="166" y="2363"/>
              <a:ext cx="7" cy="5"/>
            </a:xfrm>
            <a:custGeom>
              <a:avLst/>
              <a:gdLst>
                <a:gd name="T0" fmla="*/ 0 w 7"/>
                <a:gd name="T1" fmla="*/ 2 h 5"/>
                <a:gd name="T2" fmla="*/ 0 w 7"/>
                <a:gd name="T3" fmla="*/ 0 h 5"/>
                <a:gd name="T4" fmla="*/ 2 w 7"/>
                <a:gd name="T5" fmla="*/ 0 h 5"/>
                <a:gd name="T6" fmla="*/ 7 w 7"/>
                <a:gd name="T7" fmla="*/ 5 h 5"/>
                <a:gd name="T8" fmla="*/ 4 w 7"/>
                <a:gd name="T9" fmla="*/ 5 h 5"/>
                <a:gd name="T10" fmla="*/ 2 w 7"/>
                <a:gd name="T11" fmla="*/ 3 h 5"/>
                <a:gd name="T12" fmla="*/ 0 w 7"/>
                <a:gd name="T13" fmla="*/ 2 h 5"/>
                <a:gd name="T14" fmla="*/ 0 w 7"/>
                <a:gd name="T15" fmla="*/ 2 h 5"/>
                <a:gd name="T16" fmla="*/ 0 w 7"/>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0" y="2"/>
                  </a:moveTo>
                  <a:lnTo>
                    <a:pt x="0" y="0"/>
                  </a:lnTo>
                  <a:lnTo>
                    <a:pt x="2" y="0"/>
                  </a:lnTo>
                  <a:lnTo>
                    <a:pt x="7" y="5"/>
                  </a:lnTo>
                  <a:lnTo>
                    <a:pt x="4" y="5"/>
                  </a:lnTo>
                  <a:lnTo>
                    <a:pt x="2" y="3"/>
                  </a:lnTo>
                  <a:lnTo>
                    <a:pt x="0" y="2"/>
                  </a:lnTo>
                  <a:lnTo>
                    <a:pt x="0" y="2"/>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5" name="Freeform 3400">
              <a:extLst>
                <a:ext uri="{FF2B5EF4-FFF2-40B4-BE49-F238E27FC236}">
                  <a16:creationId xmlns:a16="http://schemas.microsoft.com/office/drawing/2014/main" id="{A851C5F5-F455-D14C-8C4D-E0CFE42FAF99}"/>
                </a:ext>
              </a:extLst>
            </p:cNvPr>
            <p:cNvSpPr>
              <a:spLocks/>
            </p:cNvSpPr>
            <p:nvPr/>
          </p:nvSpPr>
          <p:spPr bwMode="auto">
            <a:xfrm>
              <a:off x="180" y="2370"/>
              <a:ext cx="9" cy="4"/>
            </a:xfrm>
            <a:custGeom>
              <a:avLst/>
              <a:gdLst>
                <a:gd name="T0" fmla="*/ 0 w 9"/>
                <a:gd name="T1" fmla="*/ 0 h 4"/>
                <a:gd name="T2" fmla="*/ 0 w 9"/>
                <a:gd name="T3" fmla="*/ 2 h 4"/>
                <a:gd name="T4" fmla="*/ 0 w 9"/>
                <a:gd name="T5" fmla="*/ 0 h 4"/>
                <a:gd name="T6" fmla="*/ 9 w 9"/>
                <a:gd name="T7" fmla="*/ 0 h 4"/>
                <a:gd name="T8" fmla="*/ 9 w 9"/>
                <a:gd name="T9" fmla="*/ 2 h 4"/>
                <a:gd name="T10" fmla="*/ 9 w 9"/>
                <a:gd name="T11" fmla="*/ 2 h 4"/>
                <a:gd name="T12" fmla="*/ 7 w 9"/>
                <a:gd name="T13" fmla="*/ 4 h 4"/>
                <a:gd name="T14" fmla="*/ 4 w 9"/>
                <a:gd name="T15" fmla="*/ 2 h 4"/>
                <a:gd name="T16" fmla="*/ 0 w 9"/>
                <a:gd name="T17" fmla="*/ 2 h 4"/>
                <a:gd name="T18" fmla="*/ 0 w 9"/>
                <a:gd name="T19" fmla="*/ 2 h 4"/>
                <a:gd name="T20" fmla="*/ 0 w 9"/>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0" y="0"/>
                  </a:moveTo>
                  <a:lnTo>
                    <a:pt x="0" y="2"/>
                  </a:lnTo>
                  <a:lnTo>
                    <a:pt x="0" y="0"/>
                  </a:lnTo>
                  <a:lnTo>
                    <a:pt x="9" y="0"/>
                  </a:lnTo>
                  <a:lnTo>
                    <a:pt x="9" y="2"/>
                  </a:lnTo>
                  <a:lnTo>
                    <a:pt x="9" y="2"/>
                  </a:lnTo>
                  <a:lnTo>
                    <a:pt x="7" y="4"/>
                  </a:lnTo>
                  <a:lnTo>
                    <a:pt x="4" y="2"/>
                  </a:lnTo>
                  <a:lnTo>
                    <a:pt x="0" y="2"/>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6" name="Freeform 3401">
              <a:extLst>
                <a:ext uri="{FF2B5EF4-FFF2-40B4-BE49-F238E27FC236}">
                  <a16:creationId xmlns:a16="http://schemas.microsoft.com/office/drawing/2014/main" id="{66A26417-8002-DC4D-9E40-69EFE10C0430}"/>
                </a:ext>
              </a:extLst>
            </p:cNvPr>
            <p:cNvSpPr>
              <a:spLocks/>
            </p:cNvSpPr>
            <p:nvPr/>
          </p:nvSpPr>
          <p:spPr bwMode="auto">
            <a:xfrm>
              <a:off x="180" y="2370"/>
              <a:ext cx="9" cy="4"/>
            </a:xfrm>
            <a:custGeom>
              <a:avLst/>
              <a:gdLst>
                <a:gd name="T0" fmla="*/ 0 w 9"/>
                <a:gd name="T1" fmla="*/ 0 h 4"/>
                <a:gd name="T2" fmla="*/ 0 w 9"/>
                <a:gd name="T3" fmla="*/ 2 h 4"/>
                <a:gd name="T4" fmla="*/ 0 w 9"/>
                <a:gd name="T5" fmla="*/ 0 h 4"/>
                <a:gd name="T6" fmla="*/ 9 w 9"/>
                <a:gd name="T7" fmla="*/ 0 h 4"/>
                <a:gd name="T8" fmla="*/ 9 w 9"/>
                <a:gd name="T9" fmla="*/ 2 h 4"/>
                <a:gd name="T10" fmla="*/ 9 w 9"/>
                <a:gd name="T11" fmla="*/ 2 h 4"/>
                <a:gd name="T12" fmla="*/ 7 w 9"/>
                <a:gd name="T13" fmla="*/ 4 h 4"/>
                <a:gd name="T14" fmla="*/ 4 w 9"/>
                <a:gd name="T15" fmla="*/ 2 h 4"/>
                <a:gd name="T16" fmla="*/ 0 w 9"/>
                <a:gd name="T17" fmla="*/ 2 h 4"/>
                <a:gd name="T18" fmla="*/ 0 w 9"/>
                <a:gd name="T19" fmla="*/ 2 h 4"/>
                <a:gd name="T20" fmla="*/ 0 w 9"/>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0" y="0"/>
                  </a:moveTo>
                  <a:lnTo>
                    <a:pt x="0" y="2"/>
                  </a:lnTo>
                  <a:lnTo>
                    <a:pt x="0" y="0"/>
                  </a:lnTo>
                  <a:lnTo>
                    <a:pt x="9" y="0"/>
                  </a:lnTo>
                  <a:lnTo>
                    <a:pt x="9" y="2"/>
                  </a:lnTo>
                  <a:lnTo>
                    <a:pt x="9" y="2"/>
                  </a:lnTo>
                  <a:lnTo>
                    <a:pt x="7" y="4"/>
                  </a:lnTo>
                  <a:lnTo>
                    <a:pt x="4" y="2"/>
                  </a:lnTo>
                  <a:lnTo>
                    <a:pt x="0" y="2"/>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7" name="Freeform 3402">
              <a:extLst>
                <a:ext uri="{FF2B5EF4-FFF2-40B4-BE49-F238E27FC236}">
                  <a16:creationId xmlns:a16="http://schemas.microsoft.com/office/drawing/2014/main" id="{E504D803-B72A-E345-A6C8-ECCEC74299A1}"/>
                </a:ext>
              </a:extLst>
            </p:cNvPr>
            <p:cNvSpPr>
              <a:spLocks/>
            </p:cNvSpPr>
            <p:nvPr/>
          </p:nvSpPr>
          <p:spPr bwMode="auto">
            <a:xfrm>
              <a:off x="191" y="2374"/>
              <a:ext cx="9" cy="7"/>
            </a:xfrm>
            <a:custGeom>
              <a:avLst/>
              <a:gdLst>
                <a:gd name="T0" fmla="*/ 4 w 9"/>
                <a:gd name="T1" fmla="*/ 1 h 7"/>
                <a:gd name="T2" fmla="*/ 4 w 9"/>
                <a:gd name="T3" fmla="*/ 1 h 7"/>
                <a:gd name="T4" fmla="*/ 5 w 9"/>
                <a:gd name="T5" fmla="*/ 0 h 7"/>
                <a:gd name="T6" fmla="*/ 9 w 9"/>
                <a:gd name="T7" fmla="*/ 3 h 7"/>
                <a:gd name="T8" fmla="*/ 9 w 9"/>
                <a:gd name="T9" fmla="*/ 5 h 7"/>
                <a:gd name="T10" fmla="*/ 7 w 9"/>
                <a:gd name="T11" fmla="*/ 7 h 7"/>
                <a:gd name="T12" fmla="*/ 5 w 9"/>
                <a:gd name="T13" fmla="*/ 7 h 7"/>
                <a:gd name="T14" fmla="*/ 4 w 9"/>
                <a:gd name="T15" fmla="*/ 7 h 7"/>
                <a:gd name="T16" fmla="*/ 2 w 9"/>
                <a:gd name="T17" fmla="*/ 3 h 7"/>
                <a:gd name="T18" fmla="*/ 2 w 9"/>
                <a:gd name="T19" fmla="*/ 1 h 7"/>
                <a:gd name="T20" fmla="*/ 0 w 9"/>
                <a:gd name="T21" fmla="*/ 0 h 7"/>
                <a:gd name="T22" fmla="*/ 0 w 9"/>
                <a:gd name="T23" fmla="*/ 0 h 7"/>
                <a:gd name="T24" fmla="*/ 2 w 9"/>
                <a:gd name="T25" fmla="*/ 0 h 7"/>
                <a:gd name="T26" fmla="*/ 4 w 9"/>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4" y="1"/>
                  </a:moveTo>
                  <a:lnTo>
                    <a:pt x="4" y="1"/>
                  </a:lnTo>
                  <a:lnTo>
                    <a:pt x="5" y="0"/>
                  </a:lnTo>
                  <a:lnTo>
                    <a:pt x="9" y="3"/>
                  </a:lnTo>
                  <a:lnTo>
                    <a:pt x="9" y="5"/>
                  </a:lnTo>
                  <a:lnTo>
                    <a:pt x="7" y="7"/>
                  </a:lnTo>
                  <a:lnTo>
                    <a:pt x="5" y="7"/>
                  </a:lnTo>
                  <a:lnTo>
                    <a:pt x="4" y="7"/>
                  </a:lnTo>
                  <a:lnTo>
                    <a:pt x="2" y="3"/>
                  </a:lnTo>
                  <a:lnTo>
                    <a:pt x="2" y="1"/>
                  </a:lnTo>
                  <a:lnTo>
                    <a:pt x="0" y="0"/>
                  </a:lnTo>
                  <a:lnTo>
                    <a:pt x="0" y="0"/>
                  </a:lnTo>
                  <a:lnTo>
                    <a:pt x="2" y="0"/>
                  </a:lnTo>
                  <a:lnTo>
                    <a:pt x="4"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8" name="Freeform 3403">
              <a:extLst>
                <a:ext uri="{FF2B5EF4-FFF2-40B4-BE49-F238E27FC236}">
                  <a16:creationId xmlns:a16="http://schemas.microsoft.com/office/drawing/2014/main" id="{8BED4656-F948-5648-92EA-E1AD8B82DE27}"/>
                </a:ext>
              </a:extLst>
            </p:cNvPr>
            <p:cNvSpPr>
              <a:spLocks/>
            </p:cNvSpPr>
            <p:nvPr/>
          </p:nvSpPr>
          <p:spPr bwMode="auto">
            <a:xfrm>
              <a:off x="191" y="2374"/>
              <a:ext cx="9" cy="7"/>
            </a:xfrm>
            <a:custGeom>
              <a:avLst/>
              <a:gdLst>
                <a:gd name="T0" fmla="*/ 4 w 9"/>
                <a:gd name="T1" fmla="*/ 1 h 7"/>
                <a:gd name="T2" fmla="*/ 4 w 9"/>
                <a:gd name="T3" fmla="*/ 1 h 7"/>
                <a:gd name="T4" fmla="*/ 5 w 9"/>
                <a:gd name="T5" fmla="*/ 0 h 7"/>
                <a:gd name="T6" fmla="*/ 9 w 9"/>
                <a:gd name="T7" fmla="*/ 3 h 7"/>
                <a:gd name="T8" fmla="*/ 9 w 9"/>
                <a:gd name="T9" fmla="*/ 5 h 7"/>
                <a:gd name="T10" fmla="*/ 7 w 9"/>
                <a:gd name="T11" fmla="*/ 7 h 7"/>
                <a:gd name="T12" fmla="*/ 5 w 9"/>
                <a:gd name="T13" fmla="*/ 7 h 7"/>
                <a:gd name="T14" fmla="*/ 4 w 9"/>
                <a:gd name="T15" fmla="*/ 7 h 7"/>
                <a:gd name="T16" fmla="*/ 2 w 9"/>
                <a:gd name="T17" fmla="*/ 3 h 7"/>
                <a:gd name="T18" fmla="*/ 2 w 9"/>
                <a:gd name="T19" fmla="*/ 1 h 7"/>
                <a:gd name="T20" fmla="*/ 0 w 9"/>
                <a:gd name="T21" fmla="*/ 0 h 7"/>
                <a:gd name="T22" fmla="*/ 0 w 9"/>
                <a:gd name="T23" fmla="*/ 0 h 7"/>
                <a:gd name="T24" fmla="*/ 2 w 9"/>
                <a:gd name="T25" fmla="*/ 0 h 7"/>
                <a:gd name="T26" fmla="*/ 4 w 9"/>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4" y="1"/>
                  </a:moveTo>
                  <a:lnTo>
                    <a:pt x="4" y="1"/>
                  </a:lnTo>
                  <a:lnTo>
                    <a:pt x="5" y="0"/>
                  </a:lnTo>
                  <a:lnTo>
                    <a:pt x="9" y="3"/>
                  </a:lnTo>
                  <a:lnTo>
                    <a:pt x="9" y="5"/>
                  </a:lnTo>
                  <a:lnTo>
                    <a:pt x="7" y="7"/>
                  </a:lnTo>
                  <a:lnTo>
                    <a:pt x="5" y="7"/>
                  </a:lnTo>
                  <a:lnTo>
                    <a:pt x="4" y="7"/>
                  </a:lnTo>
                  <a:lnTo>
                    <a:pt x="2" y="3"/>
                  </a:lnTo>
                  <a:lnTo>
                    <a:pt x="2" y="1"/>
                  </a:lnTo>
                  <a:lnTo>
                    <a:pt x="0" y="0"/>
                  </a:lnTo>
                  <a:lnTo>
                    <a:pt x="0" y="0"/>
                  </a:lnTo>
                  <a:lnTo>
                    <a:pt x="2" y="0"/>
                  </a:lnTo>
                  <a:lnTo>
                    <a:pt x="4"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9" name="Freeform 3404">
              <a:extLst>
                <a:ext uri="{FF2B5EF4-FFF2-40B4-BE49-F238E27FC236}">
                  <a16:creationId xmlns:a16="http://schemas.microsoft.com/office/drawing/2014/main" id="{6284457C-3C83-3C41-B925-A1D0723DA640}"/>
                </a:ext>
              </a:extLst>
            </p:cNvPr>
            <p:cNvSpPr>
              <a:spLocks/>
            </p:cNvSpPr>
            <p:nvPr/>
          </p:nvSpPr>
          <p:spPr bwMode="auto">
            <a:xfrm>
              <a:off x="202" y="2388"/>
              <a:ext cx="18" cy="21"/>
            </a:xfrm>
            <a:custGeom>
              <a:avLst/>
              <a:gdLst>
                <a:gd name="T0" fmla="*/ 2 w 18"/>
                <a:gd name="T1" fmla="*/ 0 h 21"/>
                <a:gd name="T2" fmla="*/ 2 w 18"/>
                <a:gd name="T3" fmla="*/ 0 h 21"/>
                <a:gd name="T4" fmla="*/ 2 w 18"/>
                <a:gd name="T5" fmla="*/ 0 h 21"/>
                <a:gd name="T6" fmla="*/ 3 w 18"/>
                <a:gd name="T7" fmla="*/ 0 h 21"/>
                <a:gd name="T8" fmla="*/ 3 w 18"/>
                <a:gd name="T9" fmla="*/ 0 h 21"/>
                <a:gd name="T10" fmla="*/ 5 w 18"/>
                <a:gd name="T11" fmla="*/ 0 h 21"/>
                <a:gd name="T12" fmla="*/ 10 w 18"/>
                <a:gd name="T13" fmla="*/ 3 h 21"/>
                <a:gd name="T14" fmla="*/ 12 w 18"/>
                <a:gd name="T15" fmla="*/ 3 h 21"/>
                <a:gd name="T16" fmla="*/ 14 w 18"/>
                <a:gd name="T17" fmla="*/ 5 h 21"/>
                <a:gd name="T18" fmla="*/ 16 w 18"/>
                <a:gd name="T19" fmla="*/ 7 h 21"/>
                <a:gd name="T20" fmla="*/ 16 w 18"/>
                <a:gd name="T21" fmla="*/ 9 h 21"/>
                <a:gd name="T22" fmla="*/ 18 w 18"/>
                <a:gd name="T23" fmla="*/ 11 h 21"/>
                <a:gd name="T24" fmla="*/ 18 w 18"/>
                <a:gd name="T25" fmla="*/ 12 h 21"/>
                <a:gd name="T26" fmla="*/ 18 w 18"/>
                <a:gd name="T27" fmla="*/ 14 h 21"/>
                <a:gd name="T28" fmla="*/ 12 w 18"/>
                <a:gd name="T29" fmla="*/ 14 h 21"/>
                <a:gd name="T30" fmla="*/ 10 w 18"/>
                <a:gd name="T31" fmla="*/ 14 h 21"/>
                <a:gd name="T32" fmla="*/ 7 w 18"/>
                <a:gd name="T33" fmla="*/ 18 h 21"/>
                <a:gd name="T34" fmla="*/ 7 w 18"/>
                <a:gd name="T35" fmla="*/ 19 h 21"/>
                <a:gd name="T36" fmla="*/ 5 w 18"/>
                <a:gd name="T37" fmla="*/ 21 h 21"/>
                <a:gd name="T38" fmla="*/ 3 w 18"/>
                <a:gd name="T39" fmla="*/ 19 h 21"/>
                <a:gd name="T40" fmla="*/ 2 w 18"/>
                <a:gd name="T41" fmla="*/ 18 h 21"/>
                <a:gd name="T42" fmla="*/ 0 w 18"/>
                <a:gd name="T43" fmla="*/ 7 h 21"/>
                <a:gd name="T44" fmla="*/ 2 w 18"/>
                <a:gd name="T45" fmla="*/ 3 h 21"/>
                <a:gd name="T46" fmla="*/ 2 w 18"/>
                <a:gd name="T47" fmla="*/ 2 h 21"/>
                <a:gd name="T48" fmla="*/ 2 w 18"/>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2" y="0"/>
                  </a:moveTo>
                  <a:lnTo>
                    <a:pt x="2" y="0"/>
                  </a:lnTo>
                  <a:lnTo>
                    <a:pt x="2" y="0"/>
                  </a:lnTo>
                  <a:lnTo>
                    <a:pt x="3" y="0"/>
                  </a:lnTo>
                  <a:lnTo>
                    <a:pt x="3" y="0"/>
                  </a:lnTo>
                  <a:lnTo>
                    <a:pt x="5" y="0"/>
                  </a:lnTo>
                  <a:lnTo>
                    <a:pt x="10" y="3"/>
                  </a:lnTo>
                  <a:lnTo>
                    <a:pt x="12" y="3"/>
                  </a:lnTo>
                  <a:lnTo>
                    <a:pt x="14" y="5"/>
                  </a:lnTo>
                  <a:lnTo>
                    <a:pt x="16" y="7"/>
                  </a:lnTo>
                  <a:lnTo>
                    <a:pt x="16" y="9"/>
                  </a:lnTo>
                  <a:lnTo>
                    <a:pt x="18" y="11"/>
                  </a:lnTo>
                  <a:lnTo>
                    <a:pt x="18" y="12"/>
                  </a:lnTo>
                  <a:lnTo>
                    <a:pt x="18" y="14"/>
                  </a:lnTo>
                  <a:lnTo>
                    <a:pt x="12" y="14"/>
                  </a:lnTo>
                  <a:lnTo>
                    <a:pt x="10" y="14"/>
                  </a:lnTo>
                  <a:lnTo>
                    <a:pt x="7" y="18"/>
                  </a:lnTo>
                  <a:lnTo>
                    <a:pt x="7" y="19"/>
                  </a:lnTo>
                  <a:lnTo>
                    <a:pt x="5" y="21"/>
                  </a:lnTo>
                  <a:lnTo>
                    <a:pt x="3" y="19"/>
                  </a:lnTo>
                  <a:lnTo>
                    <a:pt x="2" y="18"/>
                  </a:lnTo>
                  <a:lnTo>
                    <a:pt x="0" y="7"/>
                  </a:lnTo>
                  <a:lnTo>
                    <a:pt x="2" y="3"/>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0" name="Freeform 3405">
              <a:extLst>
                <a:ext uri="{FF2B5EF4-FFF2-40B4-BE49-F238E27FC236}">
                  <a16:creationId xmlns:a16="http://schemas.microsoft.com/office/drawing/2014/main" id="{0FC86C90-DD54-3F4F-9C25-FBC8F1204CD8}"/>
                </a:ext>
              </a:extLst>
            </p:cNvPr>
            <p:cNvSpPr>
              <a:spLocks/>
            </p:cNvSpPr>
            <p:nvPr/>
          </p:nvSpPr>
          <p:spPr bwMode="auto">
            <a:xfrm>
              <a:off x="202" y="2388"/>
              <a:ext cx="18" cy="21"/>
            </a:xfrm>
            <a:custGeom>
              <a:avLst/>
              <a:gdLst>
                <a:gd name="T0" fmla="*/ 2 w 18"/>
                <a:gd name="T1" fmla="*/ 0 h 21"/>
                <a:gd name="T2" fmla="*/ 2 w 18"/>
                <a:gd name="T3" fmla="*/ 0 h 21"/>
                <a:gd name="T4" fmla="*/ 2 w 18"/>
                <a:gd name="T5" fmla="*/ 0 h 21"/>
                <a:gd name="T6" fmla="*/ 3 w 18"/>
                <a:gd name="T7" fmla="*/ 0 h 21"/>
                <a:gd name="T8" fmla="*/ 3 w 18"/>
                <a:gd name="T9" fmla="*/ 0 h 21"/>
                <a:gd name="T10" fmla="*/ 5 w 18"/>
                <a:gd name="T11" fmla="*/ 0 h 21"/>
                <a:gd name="T12" fmla="*/ 10 w 18"/>
                <a:gd name="T13" fmla="*/ 3 h 21"/>
                <a:gd name="T14" fmla="*/ 12 w 18"/>
                <a:gd name="T15" fmla="*/ 3 h 21"/>
                <a:gd name="T16" fmla="*/ 14 w 18"/>
                <a:gd name="T17" fmla="*/ 5 h 21"/>
                <a:gd name="T18" fmla="*/ 16 w 18"/>
                <a:gd name="T19" fmla="*/ 7 h 21"/>
                <a:gd name="T20" fmla="*/ 16 w 18"/>
                <a:gd name="T21" fmla="*/ 9 h 21"/>
                <a:gd name="T22" fmla="*/ 18 w 18"/>
                <a:gd name="T23" fmla="*/ 11 h 21"/>
                <a:gd name="T24" fmla="*/ 18 w 18"/>
                <a:gd name="T25" fmla="*/ 12 h 21"/>
                <a:gd name="T26" fmla="*/ 18 w 18"/>
                <a:gd name="T27" fmla="*/ 14 h 21"/>
                <a:gd name="T28" fmla="*/ 12 w 18"/>
                <a:gd name="T29" fmla="*/ 14 h 21"/>
                <a:gd name="T30" fmla="*/ 10 w 18"/>
                <a:gd name="T31" fmla="*/ 14 h 21"/>
                <a:gd name="T32" fmla="*/ 7 w 18"/>
                <a:gd name="T33" fmla="*/ 18 h 21"/>
                <a:gd name="T34" fmla="*/ 7 w 18"/>
                <a:gd name="T35" fmla="*/ 19 h 21"/>
                <a:gd name="T36" fmla="*/ 5 w 18"/>
                <a:gd name="T37" fmla="*/ 21 h 21"/>
                <a:gd name="T38" fmla="*/ 3 w 18"/>
                <a:gd name="T39" fmla="*/ 19 h 21"/>
                <a:gd name="T40" fmla="*/ 2 w 18"/>
                <a:gd name="T41" fmla="*/ 18 h 21"/>
                <a:gd name="T42" fmla="*/ 0 w 18"/>
                <a:gd name="T43" fmla="*/ 7 h 21"/>
                <a:gd name="T44" fmla="*/ 2 w 18"/>
                <a:gd name="T45" fmla="*/ 3 h 21"/>
                <a:gd name="T46" fmla="*/ 2 w 18"/>
                <a:gd name="T47" fmla="*/ 2 h 21"/>
                <a:gd name="T48" fmla="*/ 2 w 18"/>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2" y="0"/>
                  </a:moveTo>
                  <a:lnTo>
                    <a:pt x="2" y="0"/>
                  </a:lnTo>
                  <a:lnTo>
                    <a:pt x="2" y="0"/>
                  </a:lnTo>
                  <a:lnTo>
                    <a:pt x="3" y="0"/>
                  </a:lnTo>
                  <a:lnTo>
                    <a:pt x="3" y="0"/>
                  </a:lnTo>
                  <a:lnTo>
                    <a:pt x="5" y="0"/>
                  </a:lnTo>
                  <a:lnTo>
                    <a:pt x="10" y="3"/>
                  </a:lnTo>
                  <a:lnTo>
                    <a:pt x="12" y="3"/>
                  </a:lnTo>
                  <a:lnTo>
                    <a:pt x="14" y="5"/>
                  </a:lnTo>
                  <a:lnTo>
                    <a:pt x="16" y="7"/>
                  </a:lnTo>
                  <a:lnTo>
                    <a:pt x="16" y="9"/>
                  </a:lnTo>
                  <a:lnTo>
                    <a:pt x="18" y="11"/>
                  </a:lnTo>
                  <a:lnTo>
                    <a:pt x="18" y="12"/>
                  </a:lnTo>
                  <a:lnTo>
                    <a:pt x="18" y="14"/>
                  </a:lnTo>
                  <a:lnTo>
                    <a:pt x="12" y="14"/>
                  </a:lnTo>
                  <a:lnTo>
                    <a:pt x="10" y="14"/>
                  </a:lnTo>
                  <a:lnTo>
                    <a:pt x="7" y="18"/>
                  </a:lnTo>
                  <a:lnTo>
                    <a:pt x="7" y="19"/>
                  </a:lnTo>
                  <a:lnTo>
                    <a:pt x="5" y="21"/>
                  </a:lnTo>
                  <a:lnTo>
                    <a:pt x="3" y="19"/>
                  </a:lnTo>
                  <a:lnTo>
                    <a:pt x="2" y="18"/>
                  </a:lnTo>
                  <a:lnTo>
                    <a:pt x="0" y="7"/>
                  </a:lnTo>
                  <a:lnTo>
                    <a:pt x="2" y="3"/>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1" name="Freeform 3406">
              <a:extLst>
                <a:ext uri="{FF2B5EF4-FFF2-40B4-BE49-F238E27FC236}">
                  <a16:creationId xmlns:a16="http://schemas.microsoft.com/office/drawing/2014/main" id="{C54720BF-028A-7B49-A2BA-7C418C3D9566}"/>
                </a:ext>
              </a:extLst>
            </p:cNvPr>
            <p:cNvSpPr>
              <a:spLocks/>
            </p:cNvSpPr>
            <p:nvPr/>
          </p:nvSpPr>
          <p:spPr bwMode="auto">
            <a:xfrm>
              <a:off x="184" y="2375"/>
              <a:ext cx="3" cy="2"/>
            </a:xfrm>
            <a:custGeom>
              <a:avLst/>
              <a:gdLst>
                <a:gd name="T0" fmla="*/ 2 w 3"/>
                <a:gd name="T1" fmla="*/ 0 h 2"/>
                <a:gd name="T2" fmla="*/ 0 w 3"/>
                <a:gd name="T3" fmla="*/ 0 h 2"/>
                <a:gd name="T4" fmla="*/ 3 w 3"/>
                <a:gd name="T5" fmla="*/ 0 h 2"/>
                <a:gd name="T6" fmla="*/ 3 w 3"/>
                <a:gd name="T7" fmla="*/ 2 h 2"/>
                <a:gd name="T8" fmla="*/ 3 w 3"/>
                <a:gd name="T9" fmla="*/ 2 h 2"/>
                <a:gd name="T10" fmla="*/ 3 w 3"/>
                <a:gd name="T11" fmla="*/ 2 h 2"/>
                <a:gd name="T12" fmla="*/ 2 w 3"/>
                <a:gd name="T13" fmla="*/ 2 h 2"/>
                <a:gd name="T14" fmla="*/ 2 w 3"/>
                <a:gd name="T15" fmla="*/ 0 h 2"/>
                <a:gd name="T16" fmla="*/ 2 w 3"/>
                <a:gd name="T17" fmla="*/ 2 h 2"/>
                <a:gd name="T18" fmla="*/ 2 w 3"/>
                <a:gd name="T19" fmla="*/ 2 h 2"/>
                <a:gd name="T20" fmla="*/ 2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0"/>
                  </a:moveTo>
                  <a:lnTo>
                    <a:pt x="0" y="0"/>
                  </a:lnTo>
                  <a:lnTo>
                    <a:pt x="3" y="0"/>
                  </a:lnTo>
                  <a:lnTo>
                    <a:pt x="3" y="2"/>
                  </a:lnTo>
                  <a:lnTo>
                    <a:pt x="3" y="2"/>
                  </a:lnTo>
                  <a:lnTo>
                    <a:pt x="3" y="2"/>
                  </a:lnTo>
                  <a:lnTo>
                    <a:pt x="2" y="2"/>
                  </a:lnTo>
                  <a:lnTo>
                    <a:pt x="2" y="0"/>
                  </a:lnTo>
                  <a:lnTo>
                    <a:pt x="2" y="2"/>
                  </a:lnTo>
                  <a:lnTo>
                    <a:pt x="2" y="2"/>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2" name="Freeform 3407">
              <a:extLst>
                <a:ext uri="{FF2B5EF4-FFF2-40B4-BE49-F238E27FC236}">
                  <a16:creationId xmlns:a16="http://schemas.microsoft.com/office/drawing/2014/main" id="{AB611B1F-E81D-4347-A88E-455BBDEBA2C2}"/>
                </a:ext>
              </a:extLst>
            </p:cNvPr>
            <p:cNvSpPr>
              <a:spLocks/>
            </p:cNvSpPr>
            <p:nvPr/>
          </p:nvSpPr>
          <p:spPr bwMode="auto">
            <a:xfrm>
              <a:off x="184" y="2375"/>
              <a:ext cx="3" cy="2"/>
            </a:xfrm>
            <a:custGeom>
              <a:avLst/>
              <a:gdLst>
                <a:gd name="T0" fmla="*/ 2 w 3"/>
                <a:gd name="T1" fmla="*/ 0 h 2"/>
                <a:gd name="T2" fmla="*/ 0 w 3"/>
                <a:gd name="T3" fmla="*/ 0 h 2"/>
                <a:gd name="T4" fmla="*/ 3 w 3"/>
                <a:gd name="T5" fmla="*/ 0 h 2"/>
                <a:gd name="T6" fmla="*/ 3 w 3"/>
                <a:gd name="T7" fmla="*/ 2 h 2"/>
                <a:gd name="T8" fmla="*/ 3 w 3"/>
                <a:gd name="T9" fmla="*/ 2 h 2"/>
                <a:gd name="T10" fmla="*/ 3 w 3"/>
                <a:gd name="T11" fmla="*/ 2 h 2"/>
                <a:gd name="T12" fmla="*/ 2 w 3"/>
                <a:gd name="T13" fmla="*/ 2 h 2"/>
                <a:gd name="T14" fmla="*/ 2 w 3"/>
                <a:gd name="T15" fmla="*/ 0 h 2"/>
                <a:gd name="T16" fmla="*/ 2 w 3"/>
                <a:gd name="T17" fmla="*/ 2 h 2"/>
                <a:gd name="T18" fmla="*/ 2 w 3"/>
                <a:gd name="T19" fmla="*/ 2 h 2"/>
                <a:gd name="T20" fmla="*/ 2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0"/>
                  </a:moveTo>
                  <a:lnTo>
                    <a:pt x="0" y="0"/>
                  </a:lnTo>
                  <a:lnTo>
                    <a:pt x="3" y="0"/>
                  </a:lnTo>
                  <a:lnTo>
                    <a:pt x="3" y="2"/>
                  </a:lnTo>
                  <a:lnTo>
                    <a:pt x="3" y="2"/>
                  </a:lnTo>
                  <a:lnTo>
                    <a:pt x="3" y="2"/>
                  </a:lnTo>
                  <a:lnTo>
                    <a:pt x="2" y="2"/>
                  </a:lnTo>
                  <a:lnTo>
                    <a:pt x="2" y="0"/>
                  </a:lnTo>
                  <a:lnTo>
                    <a:pt x="2" y="2"/>
                  </a:lnTo>
                  <a:lnTo>
                    <a:pt x="2" y="2"/>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3" name="Freeform 3408">
              <a:extLst>
                <a:ext uri="{FF2B5EF4-FFF2-40B4-BE49-F238E27FC236}">
                  <a16:creationId xmlns:a16="http://schemas.microsoft.com/office/drawing/2014/main" id="{977F9F1D-8F64-4D45-8F8C-214458CF309E}"/>
                </a:ext>
              </a:extLst>
            </p:cNvPr>
            <p:cNvSpPr>
              <a:spLocks/>
            </p:cNvSpPr>
            <p:nvPr/>
          </p:nvSpPr>
          <p:spPr bwMode="auto">
            <a:xfrm>
              <a:off x="775" y="2136"/>
              <a:ext cx="3" cy="4"/>
            </a:xfrm>
            <a:custGeom>
              <a:avLst/>
              <a:gdLst>
                <a:gd name="T0" fmla="*/ 0 w 3"/>
                <a:gd name="T1" fmla="*/ 2 h 4"/>
                <a:gd name="T2" fmla="*/ 0 w 3"/>
                <a:gd name="T3" fmla="*/ 2 h 4"/>
                <a:gd name="T4" fmla="*/ 2 w 3"/>
                <a:gd name="T5" fmla="*/ 0 h 4"/>
                <a:gd name="T6" fmla="*/ 3 w 3"/>
                <a:gd name="T7" fmla="*/ 2 h 4"/>
                <a:gd name="T8" fmla="*/ 3 w 3"/>
                <a:gd name="T9" fmla="*/ 4 h 4"/>
                <a:gd name="T10" fmla="*/ 3 w 3"/>
                <a:gd name="T11" fmla="*/ 4 h 4"/>
                <a:gd name="T12" fmla="*/ 2 w 3"/>
                <a:gd name="T13" fmla="*/ 4 h 4"/>
                <a:gd name="T14" fmla="*/ 0 w 3"/>
                <a:gd name="T15" fmla="*/ 2 h 4"/>
                <a:gd name="T16" fmla="*/ 2 w 3"/>
                <a:gd name="T17" fmla="*/ 4 h 4"/>
                <a:gd name="T18" fmla="*/ 0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2"/>
                  </a:moveTo>
                  <a:lnTo>
                    <a:pt x="0" y="2"/>
                  </a:lnTo>
                  <a:lnTo>
                    <a:pt x="2" y="0"/>
                  </a:lnTo>
                  <a:lnTo>
                    <a:pt x="3" y="2"/>
                  </a:lnTo>
                  <a:lnTo>
                    <a:pt x="3" y="4"/>
                  </a:lnTo>
                  <a:lnTo>
                    <a:pt x="3" y="4"/>
                  </a:lnTo>
                  <a:lnTo>
                    <a:pt x="2" y="4"/>
                  </a:lnTo>
                  <a:lnTo>
                    <a:pt x="0" y="2"/>
                  </a:lnTo>
                  <a:lnTo>
                    <a:pt x="2" y="4"/>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4" name="Freeform 3409">
              <a:extLst>
                <a:ext uri="{FF2B5EF4-FFF2-40B4-BE49-F238E27FC236}">
                  <a16:creationId xmlns:a16="http://schemas.microsoft.com/office/drawing/2014/main" id="{6664BE43-913E-9948-994E-999F6636B15E}"/>
                </a:ext>
              </a:extLst>
            </p:cNvPr>
            <p:cNvSpPr>
              <a:spLocks/>
            </p:cNvSpPr>
            <p:nvPr/>
          </p:nvSpPr>
          <p:spPr bwMode="auto">
            <a:xfrm>
              <a:off x="775" y="2136"/>
              <a:ext cx="3" cy="4"/>
            </a:xfrm>
            <a:custGeom>
              <a:avLst/>
              <a:gdLst>
                <a:gd name="T0" fmla="*/ 0 w 3"/>
                <a:gd name="T1" fmla="*/ 2 h 4"/>
                <a:gd name="T2" fmla="*/ 0 w 3"/>
                <a:gd name="T3" fmla="*/ 2 h 4"/>
                <a:gd name="T4" fmla="*/ 2 w 3"/>
                <a:gd name="T5" fmla="*/ 0 h 4"/>
                <a:gd name="T6" fmla="*/ 3 w 3"/>
                <a:gd name="T7" fmla="*/ 2 h 4"/>
                <a:gd name="T8" fmla="*/ 3 w 3"/>
                <a:gd name="T9" fmla="*/ 4 h 4"/>
                <a:gd name="T10" fmla="*/ 3 w 3"/>
                <a:gd name="T11" fmla="*/ 4 h 4"/>
                <a:gd name="T12" fmla="*/ 2 w 3"/>
                <a:gd name="T13" fmla="*/ 4 h 4"/>
                <a:gd name="T14" fmla="*/ 0 w 3"/>
                <a:gd name="T15" fmla="*/ 2 h 4"/>
                <a:gd name="T16" fmla="*/ 2 w 3"/>
                <a:gd name="T17" fmla="*/ 4 h 4"/>
                <a:gd name="T18" fmla="*/ 0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2"/>
                  </a:moveTo>
                  <a:lnTo>
                    <a:pt x="0" y="2"/>
                  </a:lnTo>
                  <a:lnTo>
                    <a:pt x="2" y="0"/>
                  </a:lnTo>
                  <a:lnTo>
                    <a:pt x="3" y="2"/>
                  </a:lnTo>
                  <a:lnTo>
                    <a:pt x="3" y="4"/>
                  </a:lnTo>
                  <a:lnTo>
                    <a:pt x="3" y="4"/>
                  </a:lnTo>
                  <a:lnTo>
                    <a:pt x="2" y="4"/>
                  </a:lnTo>
                  <a:lnTo>
                    <a:pt x="0" y="2"/>
                  </a:lnTo>
                  <a:lnTo>
                    <a:pt x="2" y="4"/>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5" name="Freeform 3410">
              <a:extLst>
                <a:ext uri="{FF2B5EF4-FFF2-40B4-BE49-F238E27FC236}">
                  <a16:creationId xmlns:a16="http://schemas.microsoft.com/office/drawing/2014/main" id="{824F384F-C4CC-FB43-AD0F-87F68FD32A6D}"/>
                </a:ext>
              </a:extLst>
            </p:cNvPr>
            <p:cNvSpPr>
              <a:spLocks/>
            </p:cNvSpPr>
            <p:nvPr/>
          </p:nvSpPr>
          <p:spPr bwMode="auto">
            <a:xfrm>
              <a:off x="780" y="2136"/>
              <a:ext cx="6" cy="4"/>
            </a:xfrm>
            <a:custGeom>
              <a:avLst/>
              <a:gdLst>
                <a:gd name="T0" fmla="*/ 0 w 6"/>
                <a:gd name="T1" fmla="*/ 0 h 4"/>
                <a:gd name="T2" fmla="*/ 2 w 6"/>
                <a:gd name="T3" fmla="*/ 2 h 4"/>
                <a:gd name="T4" fmla="*/ 6 w 6"/>
                <a:gd name="T5" fmla="*/ 0 h 4"/>
                <a:gd name="T6" fmla="*/ 6 w 6"/>
                <a:gd name="T7" fmla="*/ 2 h 4"/>
                <a:gd name="T8" fmla="*/ 4 w 6"/>
                <a:gd name="T9" fmla="*/ 2 h 4"/>
                <a:gd name="T10" fmla="*/ 2 w 6"/>
                <a:gd name="T11" fmla="*/ 4 h 4"/>
                <a:gd name="T12" fmla="*/ 0 w 6"/>
                <a:gd name="T13" fmla="*/ 2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2" y="2"/>
                  </a:lnTo>
                  <a:lnTo>
                    <a:pt x="6" y="0"/>
                  </a:lnTo>
                  <a:lnTo>
                    <a:pt x="6" y="2"/>
                  </a:lnTo>
                  <a:lnTo>
                    <a:pt x="4" y="2"/>
                  </a:lnTo>
                  <a:lnTo>
                    <a:pt x="2" y="4"/>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6" name="Freeform 3411">
              <a:extLst>
                <a:ext uri="{FF2B5EF4-FFF2-40B4-BE49-F238E27FC236}">
                  <a16:creationId xmlns:a16="http://schemas.microsoft.com/office/drawing/2014/main" id="{F895CE40-5B29-8C4D-A219-8BB97DEF24D9}"/>
                </a:ext>
              </a:extLst>
            </p:cNvPr>
            <p:cNvSpPr>
              <a:spLocks/>
            </p:cNvSpPr>
            <p:nvPr/>
          </p:nvSpPr>
          <p:spPr bwMode="auto">
            <a:xfrm>
              <a:off x="780" y="2136"/>
              <a:ext cx="6" cy="4"/>
            </a:xfrm>
            <a:custGeom>
              <a:avLst/>
              <a:gdLst>
                <a:gd name="T0" fmla="*/ 0 w 6"/>
                <a:gd name="T1" fmla="*/ 0 h 4"/>
                <a:gd name="T2" fmla="*/ 2 w 6"/>
                <a:gd name="T3" fmla="*/ 2 h 4"/>
                <a:gd name="T4" fmla="*/ 6 w 6"/>
                <a:gd name="T5" fmla="*/ 0 h 4"/>
                <a:gd name="T6" fmla="*/ 6 w 6"/>
                <a:gd name="T7" fmla="*/ 2 h 4"/>
                <a:gd name="T8" fmla="*/ 4 w 6"/>
                <a:gd name="T9" fmla="*/ 2 h 4"/>
                <a:gd name="T10" fmla="*/ 2 w 6"/>
                <a:gd name="T11" fmla="*/ 4 h 4"/>
                <a:gd name="T12" fmla="*/ 0 w 6"/>
                <a:gd name="T13" fmla="*/ 2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2" y="2"/>
                  </a:lnTo>
                  <a:lnTo>
                    <a:pt x="6" y="0"/>
                  </a:lnTo>
                  <a:lnTo>
                    <a:pt x="6" y="2"/>
                  </a:lnTo>
                  <a:lnTo>
                    <a:pt x="4" y="2"/>
                  </a:lnTo>
                  <a:lnTo>
                    <a:pt x="2" y="4"/>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7" name="Freeform 3412">
              <a:extLst>
                <a:ext uri="{FF2B5EF4-FFF2-40B4-BE49-F238E27FC236}">
                  <a16:creationId xmlns:a16="http://schemas.microsoft.com/office/drawing/2014/main" id="{3E30A252-8B53-004C-8C3E-6B64E0C2D109}"/>
                </a:ext>
              </a:extLst>
            </p:cNvPr>
            <p:cNvSpPr>
              <a:spLocks/>
            </p:cNvSpPr>
            <p:nvPr/>
          </p:nvSpPr>
          <p:spPr bwMode="auto">
            <a:xfrm>
              <a:off x="802" y="2149"/>
              <a:ext cx="3" cy="1"/>
            </a:xfrm>
            <a:custGeom>
              <a:avLst/>
              <a:gdLst>
                <a:gd name="T0" fmla="*/ 0 w 3"/>
                <a:gd name="T1" fmla="*/ 0 h 1"/>
                <a:gd name="T2" fmla="*/ 0 w 3"/>
                <a:gd name="T3" fmla="*/ 0 h 1"/>
                <a:gd name="T4" fmla="*/ 0 w 3"/>
                <a:gd name="T5" fmla="*/ 0 h 1"/>
                <a:gd name="T6" fmla="*/ 1 w 3"/>
                <a:gd name="T7" fmla="*/ 0 h 1"/>
                <a:gd name="T8" fmla="*/ 1 w 3"/>
                <a:gd name="T9" fmla="*/ 1 h 1"/>
                <a:gd name="T10" fmla="*/ 3 w 3"/>
                <a:gd name="T11" fmla="*/ 1 h 1"/>
                <a:gd name="T12" fmla="*/ 3 w 3"/>
                <a:gd name="T13" fmla="*/ 1 h 1"/>
                <a:gd name="T14" fmla="*/ 1 w 3"/>
                <a:gd name="T15" fmla="*/ 1 h 1"/>
                <a:gd name="T16" fmla="*/ 1 w 3"/>
                <a:gd name="T17" fmla="*/ 1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lnTo>
                    <a:pt x="0" y="0"/>
                  </a:lnTo>
                  <a:lnTo>
                    <a:pt x="0" y="0"/>
                  </a:lnTo>
                  <a:lnTo>
                    <a:pt x="1" y="0"/>
                  </a:lnTo>
                  <a:lnTo>
                    <a:pt x="1" y="1"/>
                  </a:lnTo>
                  <a:lnTo>
                    <a:pt x="3" y="1"/>
                  </a:lnTo>
                  <a:lnTo>
                    <a:pt x="3" y="1"/>
                  </a:lnTo>
                  <a:lnTo>
                    <a:pt x="1" y="1"/>
                  </a:lnTo>
                  <a:lnTo>
                    <a:pt x="1" y="1"/>
                  </a:lnTo>
                  <a:lnTo>
                    <a:pt x="1"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8" name="Freeform 3413">
              <a:extLst>
                <a:ext uri="{FF2B5EF4-FFF2-40B4-BE49-F238E27FC236}">
                  <a16:creationId xmlns:a16="http://schemas.microsoft.com/office/drawing/2014/main" id="{EDF75AA7-AF1E-AF48-9BD2-93C67762734A}"/>
                </a:ext>
              </a:extLst>
            </p:cNvPr>
            <p:cNvSpPr>
              <a:spLocks/>
            </p:cNvSpPr>
            <p:nvPr/>
          </p:nvSpPr>
          <p:spPr bwMode="auto">
            <a:xfrm>
              <a:off x="802" y="2149"/>
              <a:ext cx="3" cy="1"/>
            </a:xfrm>
            <a:custGeom>
              <a:avLst/>
              <a:gdLst>
                <a:gd name="T0" fmla="*/ 0 w 3"/>
                <a:gd name="T1" fmla="*/ 0 h 1"/>
                <a:gd name="T2" fmla="*/ 0 w 3"/>
                <a:gd name="T3" fmla="*/ 0 h 1"/>
                <a:gd name="T4" fmla="*/ 0 w 3"/>
                <a:gd name="T5" fmla="*/ 0 h 1"/>
                <a:gd name="T6" fmla="*/ 1 w 3"/>
                <a:gd name="T7" fmla="*/ 0 h 1"/>
                <a:gd name="T8" fmla="*/ 1 w 3"/>
                <a:gd name="T9" fmla="*/ 1 h 1"/>
                <a:gd name="T10" fmla="*/ 3 w 3"/>
                <a:gd name="T11" fmla="*/ 1 h 1"/>
                <a:gd name="T12" fmla="*/ 3 w 3"/>
                <a:gd name="T13" fmla="*/ 1 h 1"/>
                <a:gd name="T14" fmla="*/ 1 w 3"/>
                <a:gd name="T15" fmla="*/ 1 h 1"/>
                <a:gd name="T16" fmla="*/ 1 w 3"/>
                <a:gd name="T17" fmla="*/ 1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lnTo>
                    <a:pt x="0" y="0"/>
                  </a:lnTo>
                  <a:lnTo>
                    <a:pt x="0" y="0"/>
                  </a:lnTo>
                  <a:lnTo>
                    <a:pt x="1" y="0"/>
                  </a:lnTo>
                  <a:lnTo>
                    <a:pt x="1" y="1"/>
                  </a:lnTo>
                  <a:lnTo>
                    <a:pt x="3" y="1"/>
                  </a:lnTo>
                  <a:lnTo>
                    <a:pt x="3" y="1"/>
                  </a:lnTo>
                  <a:lnTo>
                    <a:pt x="1" y="1"/>
                  </a:lnTo>
                  <a:lnTo>
                    <a:pt x="1" y="1"/>
                  </a:lnTo>
                  <a:lnTo>
                    <a:pt x="1"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9" name="Freeform 3414">
              <a:extLst>
                <a:ext uri="{FF2B5EF4-FFF2-40B4-BE49-F238E27FC236}">
                  <a16:creationId xmlns:a16="http://schemas.microsoft.com/office/drawing/2014/main" id="{4235E3FF-4B85-E54D-9ADF-DD84EF64942B}"/>
                </a:ext>
              </a:extLst>
            </p:cNvPr>
            <p:cNvSpPr>
              <a:spLocks/>
            </p:cNvSpPr>
            <p:nvPr/>
          </p:nvSpPr>
          <p:spPr bwMode="auto">
            <a:xfrm>
              <a:off x="800" y="2156"/>
              <a:ext cx="5" cy="5"/>
            </a:xfrm>
            <a:custGeom>
              <a:avLst/>
              <a:gdLst>
                <a:gd name="T0" fmla="*/ 0 w 5"/>
                <a:gd name="T1" fmla="*/ 0 h 5"/>
                <a:gd name="T2" fmla="*/ 2 w 5"/>
                <a:gd name="T3" fmla="*/ 0 h 5"/>
                <a:gd name="T4" fmla="*/ 2 w 5"/>
                <a:gd name="T5" fmla="*/ 0 h 5"/>
                <a:gd name="T6" fmla="*/ 2 w 5"/>
                <a:gd name="T7" fmla="*/ 3 h 5"/>
                <a:gd name="T8" fmla="*/ 3 w 5"/>
                <a:gd name="T9" fmla="*/ 3 h 5"/>
                <a:gd name="T10" fmla="*/ 5 w 5"/>
                <a:gd name="T11" fmla="*/ 5 h 5"/>
                <a:gd name="T12" fmla="*/ 3 w 5"/>
                <a:gd name="T13" fmla="*/ 5 h 5"/>
                <a:gd name="T14" fmla="*/ 2 w 5"/>
                <a:gd name="T15" fmla="*/ 1 h 5"/>
                <a:gd name="T16" fmla="*/ 0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0"/>
                  </a:moveTo>
                  <a:lnTo>
                    <a:pt x="2" y="0"/>
                  </a:lnTo>
                  <a:lnTo>
                    <a:pt x="2" y="0"/>
                  </a:lnTo>
                  <a:lnTo>
                    <a:pt x="2" y="3"/>
                  </a:lnTo>
                  <a:lnTo>
                    <a:pt x="3" y="3"/>
                  </a:lnTo>
                  <a:lnTo>
                    <a:pt x="5" y="5"/>
                  </a:lnTo>
                  <a:lnTo>
                    <a:pt x="3" y="5"/>
                  </a:lnTo>
                  <a:lnTo>
                    <a:pt x="2"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0" name="Freeform 3415">
              <a:extLst>
                <a:ext uri="{FF2B5EF4-FFF2-40B4-BE49-F238E27FC236}">
                  <a16:creationId xmlns:a16="http://schemas.microsoft.com/office/drawing/2014/main" id="{106DD5D7-311E-9941-B3BD-BC8C308C0FF3}"/>
                </a:ext>
              </a:extLst>
            </p:cNvPr>
            <p:cNvSpPr>
              <a:spLocks/>
            </p:cNvSpPr>
            <p:nvPr/>
          </p:nvSpPr>
          <p:spPr bwMode="auto">
            <a:xfrm>
              <a:off x="800" y="2156"/>
              <a:ext cx="5" cy="5"/>
            </a:xfrm>
            <a:custGeom>
              <a:avLst/>
              <a:gdLst>
                <a:gd name="T0" fmla="*/ 0 w 5"/>
                <a:gd name="T1" fmla="*/ 0 h 5"/>
                <a:gd name="T2" fmla="*/ 2 w 5"/>
                <a:gd name="T3" fmla="*/ 0 h 5"/>
                <a:gd name="T4" fmla="*/ 2 w 5"/>
                <a:gd name="T5" fmla="*/ 0 h 5"/>
                <a:gd name="T6" fmla="*/ 2 w 5"/>
                <a:gd name="T7" fmla="*/ 3 h 5"/>
                <a:gd name="T8" fmla="*/ 3 w 5"/>
                <a:gd name="T9" fmla="*/ 3 h 5"/>
                <a:gd name="T10" fmla="*/ 5 w 5"/>
                <a:gd name="T11" fmla="*/ 5 h 5"/>
                <a:gd name="T12" fmla="*/ 3 w 5"/>
                <a:gd name="T13" fmla="*/ 5 h 5"/>
                <a:gd name="T14" fmla="*/ 2 w 5"/>
                <a:gd name="T15" fmla="*/ 1 h 5"/>
                <a:gd name="T16" fmla="*/ 0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0"/>
                  </a:moveTo>
                  <a:lnTo>
                    <a:pt x="2" y="0"/>
                  </a:lnTo>
                  <a:lnTo>
                    <a:pt x="2" y="0"/>
                  </a:lnTo>
                  <a:lnTo>
                    <a:pt x="2" y="3"/>
                  </a:lnTo>
                  <a:lnTo>
                    <a:pt x="3" y="3"/>
                  </a:lnTo>
                  <a:lnTo>
                    <a:pt x="5" y="5"/>
                  </a:lnTo>
                  <a:lnTo>
                    <a:pt x="3" y="5"/>
                  </a:lnTo>
                  <a:lnTo>
                    <a:pt x="2"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1" name="Freeform 3416">
              <a:extLst>
                <a:ext uri="{FF2B5EF4-FFF2-40B4-BE49-F238E27FC236}">
                  <a16:creationId xmlns:a16="http://schemas.microsoft.com/office/drawing/2014/main" id="{9E9BA3C5-F4DD-9942-A089-BDA48C92E7CF}"/>
                </a:ext>
              </a:extLst>
            </p:cNvPr>
            <p:cNvSpPr>
              <a:spLocks/>
            </p:cNvSpPr>
            <p:nvPr/>
          </p:nvSpPr>
          <p:spPr bwMode="auto">
            <a:xfrm>
              <a:off x="775" y="2136"/>
              <a:ext cx="3" cy="4"/>
            </a:xfrm>
            <a:custGeom>
              <a:avLst/>
              <a:gdLst>
                <a:gd name="T0" fmla="*/ 0 w 3"/>
                <a:gd name="T1" fmla="*/ 2 h 4"/>
                <a:gd name="T2" fmla="*/ 0 w 3"/>
                <a:gd name="T3" fmla="*/ 2 h 4"/>
                <a:gd name="T4" fmla="*/ 2 w 3"/>
                <a:gd name="T5" fmla="*/ 0 h 4"/>
                <a:gd name="T6" fmla="*/ 3 w 3"/>
                <a:gd name="T7" fmla="*/ 2 h 4"/>
                <a:gd name="T8" fmla="*/ 3 w 3"/>
                <a:gd name="T9" fmla="*/ 4 h 4"/>
                <a:gd name="T10" fmla="*/ 3 w 3"/>
                <a:gd name="T11" fmla="*/ 4 h 4"/>
                <a:gd name="T12" fmla="*/ 2 w 3"/>
                <a:gd name="T13" fmla="*/ 4 h 4"/>
                <a:gd name="T14" fmla="*/ 0 w 3"/>
                <a:gd name="T15" fmla="*/ 2 h 4"/>
                <a:gd name="T16" fmla="*/ 2 w 3"/>
                <a:gd name="T17" fmla="*/ 4 h 4"/>
                <a:gd name="T18" fmla="*/ 0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2"/>
                  </a:moveTo>
                  <a:lnTo>
                    <a:pt x="0" y="2"/>
                  </a:lnTo>
                  <a:lnTo>
                    <a:pt x="2" y="0"/>
                  </a:lnTo>
                  <a:lnTo>
                    <a:pt x="3" y="2"/>
                  </a:lnTo>
                  <a:lnTo>
                    <a:pt x="3" y="4"/>
                  </a:lnTo>
                  <a:lnTo>
                    <a:pt x="3" y="4"/>
                  </a:lnTo>
                  <a:lnTo>
                    <a:pt x="2" y="4"/>
                  </a:lnTo>
                  <a:lnTo>
                    <a:pt x="0" y="2"/>
                  </a:lnTo>
                  <a:lnTo>
                    <a:pt x="2" y="4"/>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2" name="Freeform 3417">
              <a:extLst>
                <a:ext uri="{FF2B5EF4-FFF2-40B4-BE49-F238E27FC236}">
                  <a16:creationId xmlns:a16="http://schemas.microsoft.com/office/drawing/2014/main" id="{2590A415-BB92-314B-BEE7-90D0AD55E430}"/>
                </a:ext>
              </a:extLst>
            </p:cNvPr>
            <p:cNvSpPr>
              <a:spLocks/>
            </p:cNvSpPr>
            <p:nvPr/>
          </p:nvSpPr>
          <p:spPr bwMode="auto">
            <a:xfrm>
              <a:off x="775" y="2136"/>
              <a:ext cx="3" cy="4"/>
            </a:xfrm>
            <a:custGeom>
              <a:avLst/>
              <a:gdLst>
                <a:gd name="T0" fmla="*/ 0 w 3"/>
                <a:gd name="T1" fmla="*/ 2 h 4"/>
                <a:gd name="T2" fmla="*/ 0 w 3"/>
                <a:gd name="T3" fmla="*/ 2 h 4"/>
                <a:gd name="T4" fmla="*/ 2 w 3"/>
                <a:gd name="T5" fmla="*/ 0 h 4"/>
                <a:gd name="T6" fmla="*/ 3 w 3"/>
                <a:gd name="T7" fmla="*/ 2 h 4"/>
                <a:gd name="T8" fmla="*/ 3 w 3"/>
                <a:gd name="T9" fmla="*/ 4 h 4"/>
                <a:gd name="T10" fmla="*/ 3 w 3"/>
                <a:gd name="T11" fmla="*/ 4 h 4"/>
                <a:gd name="T12" fmla="*/ 2 w 3"/>
                <a:gd name="T13" fmla="*/ 4 h 4"/>
                <a:gd name="T14" fmla="*/ 0 w 3"/>
                <a:gd name="T15" fmla="*/ 2 h 4"/>
                <a:gd name="T16" fmla="*/ 2 w 3"/>
                <a:gd name="T17" fmla="*/ 4 h 4"/>
                <a:gd name="T18" fmla="*/ 0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2"/>
                  </a:moveTo>
                  <a:lnTo>
                    <a:pt x="0" y="2"/>
                  </a:lnTo>
                  <a:lnTo>
                    <a:pt x="2" y="0"/>
                  </a:lnTo>
                  <a:lnTo>
                    <a:pt x="3" y="2"/>
                  </a:lnTo>
                  <a:lnTo>
                    <a:pt x="3" y="4"/>
                  </a:lnTo>
                  <a:lnTo>
                    <a:pt x="3" y="4"/>
                  </a:lnTo>
                  <a:lnTo>
                    <a:pt x="2" y="4"/>
                  </a:lnTo>
                  <a:lnTo>
                    <a:pt x="0" y="2"/>
                  </a:lnTo>
                  <a:lnTo>
                    <a:pt x="2" y="4"/>
                  </a:lnTo>
                  <a:lnTo>
                    <a:pt x="0"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3" name="Freeform 3418">
              <a:extLst>
                <a:ext uri="{FF2B5EF4-FFF2-40B4-BE49-F238E27FC236}">
                  <a16:creationId xmlns:a16="http://schemas.microsoft.com/office/drawing/2014/main" id="{A172850C-5D84-7646-B73A-438242659A00}"/>
                </a:ext>
              </a:extLst>
            </p:cNvPr>
            <p:cNvSpPr>
              <a:spLocks/>
            </p:cNvSpPr>
            <p:nvPr/>
          </p:nvSpPr>
          <p:spPr bwMode="auto">
            <a:xfrm>
              <a:off x="780" y="2136"/>
              <a:ext cx="6" cy="4"/>
            </a:xfrm>
            <a:custGeom>
              <a:avLst/>
              <a:gdLst>
                <a:gd name="T0" fmla="*/ 0 w 6"/>
                <a:gd name="T1" fmla="*/ 0 h 4"/>
                <a:gd name="T2" fmla="*/ 2 w 6"/>
                <a:gd name="T3" fmla="*/ 2 h 4"/>
                <a:gd name="T4" fmla="*/ 6 w 6"/>
                <a:gd name="T5" fmla="*/ 0 h 4"/>
                <a:gd name="T6" fmla="*/ 6 w 6"/>
                <a:gd name="T7" fmla="*/ 2 h 4"/>
                <a:gd name="T8" fmla="*/ 4 w 6"/>
                <a:gd name="T9" fmla="*/ 2 h 4"/>
                <a:gd name="T10" fmla="*/ 2 w 6"/>
                <a:gd name="T11" fmla="*/ 4 h 4"/>
                <a:gd name="T12" fmla="*/ 0 w 6"/>
                <a:gd name="T13" fmla="*/ 2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2" y="2"/>
                  </a:lnTo>
                  <a:lnTo>
                    <a:pt x="6" y="0"/>
                  </a:lnTo>
                  <a:lnTo>
                    <a:pt x="6" y="2"/>
                  </a:lnTo>
                  <a:lnTo>
                    <a:pt x="4" y="2"/>
                  </a:lnTo>
                  <a:lnTo>
                    <a:pt x="2" y="4"/>
                  </a:lnTo>
                  <a:lnTo>
                    <a:pt x="0" y="2"/>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4" name="Freeform 3419">
              <a:extLst>
                <a:ext uri="{FF2B5EF4-FFF2-40B4-BE49-F238E27FC236}">
                  <a16:creationId xmlns:a16="http://schemas.microsoft.com/office/drawing/2014/main" id="{DFA0C6FE-B746-4748-93CE-296817AE7D30}"/>
                </a:ext>
              </a:extLst>
            </p:cNvPr>
            <p:cNvSpPr>
              <a:spLocks/>
            </p:cNvSpPr>
            <p:nvPr/>
          </p:nvSpPr>
          <p:spPr bwMode="auto">
            <a:xfrm>
              <a:off x="780" y="2136"/>
              <a:ext cx="6" cy="4"/>
            </a:xfrm>
            <a:custGeom>
              <a:avLst/>
              <a:gdLst>
                <a:gd name="T0" fmla="*/ 0 w 6"/>
                <a:gd name="T1" fmla="*/ 0 h 4"/>
                <a:gd name="T2" fmla="*/ 2 w 6"/>
                <a:gd name="T3" fmla="*/ 2 h 4"/>
                <a:gd name="T4" fmla="*/ 6 w 6"/>
                <a:gd name="T5" fmla="*/ 0 h 4"/>
                <a:gd name="T6" fmla="*/ 6 w 6"/>
                <a:gd name="T7" fmla="*/ 2 h 4"/>
                <a:gd name="T8" fmla="*/ 4 w 6"/>
                <a:gd name="T9" fmla="*/ 2 h 4"/>
                <a:gd name="T10" fmla="*/ 2 w 6"/>
                <a:gd name="T11" fmla="*/ 4 h 4"/>
                <a:gd name="T12" fmla="*/ 0 w 6"/>
                <a:gd name="T13" fmla="*/ 2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lnTo>
                    <a:pt x="2" y="2"/>
                  </a:lnTo>
                  <a:lnTo>
                    <a:pt x="6" y="0"/>
                  </a:lnTo>
                  <a:lnTo>
                    <a:pt x="6" y="2"/>
                  </a:lnTo>
                  <a:lnTo>
                    <a:pt x="4" y="2"/>
                  </a:lnTo>
                  <a:lnTo>
                    <a:pt x="2" y="4"/>
                  </a:lnTo>
                  <a:lnTo>
                    <a:pt x="0" y="2"/>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5" name="Freeform 3420">
              <a:extLst>
                <a:ext uri="{FF2B5EF4-FFF2-40B4-BE49-F238E27FC236}">
                  <a16:creationId xmlns:a16="http://schemas.microsoft.com/office/drawing/2014/main" id="{243B26B3-88BB-D34B-957F-DD0343713D0A}"/>
                </a:ext>
              </a:extLst>
            </p:cNvPr>
            <p:cNvSpPr>
              <a:spLocks/>
            </p:cNvSpPr>
            <p:nvPr/>
          </p:nvSpPr>
          <p:spPr bwMode="auto">
            <a:xfrm>
              <a:off x="802" y="2149"/>
              <a:ext cx="3" cy="1"/>
            </a:xfrm>
            <a:custGeom>
              <a:avLst/>
              <a:gdLst>
                <a:gd name="T0" fmla="*/ 0 w 3"/>
                <a:gd name="T1" fmla="*/ 0 h 1"/>
                <a:gd name="T2" fmla="*/ 0 w 3"/>
                <a:gd name="T3" fmla="*/ 0 h 1"/>
                <a:gd name="T4" fmla="*/ 0 w 3"/>
                <a:gd name="T5" fmla="*/ 0 h 1"/>
                <a:gd name="T6" fmla="*/ 1 w 3"/>
                <a:gd name="T7" fmla="*/ 0 h 1"/>
                <a:gd name="T8" fmla="*/ 1 w 3"/>
                <a:gd name="T9" fmla="*/ 1 h 1"/>
                <a:gd name="T10" fmla="*/ 3 w 3"/>
                <a:gd name="T11" fmla="*/ 1 h 1"/>
                <a:gd name="T12" fmla="*/ 3 w 3"/>
                <a:gd name="T13" fmla="*/ 1 h 1"/>
                <a:gd name="T14" fmla="*/ 1 w 3"/>
                <a:gd name="T15" fmla="*/ 1 h 1"/>
                <a:gd name="T16" fmla="*/ 1 w 3"/>
                <a:gd name="T17" fmla="*/ 1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lnTo>
                    <a:pt x="0" y="0"/>
                  </a:lnTo>
                  <a:lnTo>
                    <a:pt x="0" y="0"/>
                  </a:lnTo>
                  <a:lnTo>
                    <a:pt x="1" y="0"/>
                  </a:lnTo>
                  <a:lnTo>
                    <a:pt x="1" y="1"/>
                  </a:lnTo>
                  <a:lnTo>
                    <a:pt x="3" y="1"/>
                  </a:lnTo>
                  <a:lnTo>
                    <a:pt x="3" y="1"/>
                  </a:lnTo>
                  <a:lnTo>
                    <a:pt x="1" y="1"/>
                  </a:lnTo>
                  <a:lnTo>
                    <a:pt x="1" y="1"/>
                  </a:lnTo>
                  <a:lnTo>
                    <a:pt x="1"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6" name="Freeform 3421">
              <a:extLst>
                <a:ext uri="{FF2B5EF4-FFF2-40B4-BE49-F238E27FC236}">
                  <a16:creationId xmlns:a16="http://schemas.microsoft.com/office/drawing/2014/main" id="{7EF6057A-8068-E146-BFD8-3ACD73D13924}"/>
                </a:ext>
              </a:extLst>
            </p:cNvPr>
            <p:cNvSpPr>
              <a:spLocks/>
            </p:cNvSpPr>
            <p:nvPr/>
          </p:nvSpPr>
          <p:spPr bwMode="auto">
            <a:xfrm>
              <a:off x="802" y="2149"/>
              <a:ext cx="3" cy="1"/>
            </a:xfrm>
            <a:custGeom>
              <a:avLst/>
              <a:gdLst>
                <a:gd name="T0" fmla="*/ 0 w 3"/>
                <a:gd name="T1" fmla="*/ 0 h 1"/>
                <a:gd name="T2" fmla="*/ 0 w 3"/>
                <a:gd name="T3" fmla="*/ 0 h 1"/>
                <a:gd name="T4" fmla="*/ 0 w 3"/>
                <a:gd name="T5" fmla="*/ 0 h 1"/>
                <a:gd name="T6" fmla="*/ 1 w 3"/>
                <a:gd name="T7" fmla="*/ 0 h 1"/>
                <a:gd name="T8" fmla="*/ 1 w 3"/>
                <a:gd name="T9" fmla="*/ 1 h 1"/>
                <a:gd name="T10" fmla="*/ 3 w 3"/>
                <a:gd name="T11" fmla="*/ 1 h 1"/>
                <a:gd name="T12" fmla="*/ 3 w 3"/>
                <a:gd name="T13" fmla="*/ 1 h 1"/>
                <a:gd name="T14" fmla="*/ 1 w 3"/>
                <a:gd name="T15" fmla="*/ 1 h 1"/>
                <a:gd name="T16" fmla="*/ 1 w 3"/>
                <a:gd name="T17" fmla="*/ 1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lnTo>
                    <a:pt x="0" y="0"/>
                  </a:lnTo>
                  <a:lnTo>
                    <a:pt x="0" y="0"/>
                  </a:lnTo>
                  <a:lnTo>
                    <a:pt x="1" y="0"/>
                  </a:lnTo>
                  <a:lnTo>
                    <a:pt x="1" y="1"/>
                  </a:lnTo>
                  <a:lnTo>
                    <a:pt x="3" y="1"/>
                  </a:lnTo>
                  <a:lnTo>
                    <a:pt x="3" y="1"/>
                  </a:lnTo>
                  <a:lnTo>
                    <a:pt x="1" y="1"/>
                  </a:lnTo>
                  <a:lnTo>
                    <a:pt x="1" y="1"/>
                  </a:lnTo>
                  <a:lnTo>
                    <a:pt x="1" y="0"/>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7" name="Freeform 3422">
              <a:extLst>
                <a:ext uri="{FF2B5EF4-FFF2-40B4-BE49-F238E27FC236}">
                  <a16:creationId xmlns:a16="http://schemas.microsoft.com/office/drawing/2014/main" id="{B873C14C-C84E-FB4D-ACE6-5AC64B5E1EB6}"/>
                </a:ext>
              </a:extLst>
            </p:cNvPr>
            <p:cNvSpPr>
              <a:spLocks/>
            </p:cNvSpPr>
            <p:nvPr/>
          </p:nvSpPr>
          <p:spPr bwMode="auto">
            <a:xfrm>
              <a:off x="800" y="2156"/>
              <a:ext cx="5" cy="5"/>
            </a:xfrm>
            <a:custGeom>
              <a:avLst/>
              <a:gdLst>
                <a:gd name="T0" fmla="*/ 0 w 5"/>
                <a:gd name="T1" fmla="*/ 0 h 5"/>
                <a:gd name="T2" fmla="*/ 2 w 5"/>
                <a:gd name="T3" fmla="*/ 0 h 5"/>
                <a:gd name="T4" fmla="*/ 2 w 5"/>
                <a:gd name="T5" fmla="*/ 0 h 5"/>
                <a:gd name="T6" fmla="*/ 2 w 5"/>
                <a:gd name="T7" fmla="*/ 3 h 5"/>
                <a:gd name="T8" fmla="*/ 3 w 5"/>
                <a:gd name="T9" fmla="*/ 3 h 5"/>
                <a:gd name="T10" fmla="*/ 5 w 5"/>
                <a:gd name="T11" fmla="*/ 5 h 5"/>
                <a:gd name="T12" fmla="*/ 3 w 5"/>
                <a:gd name="T13" fmla="*/ 5 h 5"/>
                <a:gd name="T14" fmla="*/ 2 w 5"/>
                <a:gd name="T15" fmla="*/ 1 h 5"/>
                <a:gd name="T16" fmla="*/ 0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0"/>
                  </a:moveTo>
                  <a:lnTo>
                    <a:pt x="2" y="0"/>
                  </a:lnTo>
                  <a:lnTo>
                    <a:pt x="2" y="0"/>
                  </a:lnTo>
                  <a:lnTo>
                    <a:pt x="2" y="3"/>
                  </a:lnTo>
                  <a:lnTo>
                    <a:pt x="3" y="3"/>
                  </a:lnTo>
                  <a:lnTo>
                    <a:pt x="5" y="5"/>
                  </a:lnTo>
                  <a:lnTo>
                    <a:pt x="3" y="5"/>
                  </a:lnTo>
                  <a:lnTo>
                    <a:pt x="2" y="1"/>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8" name="Freeform 3423">
              <a:extLst>
                <a:ext uri="{FF2B5EF4-FFF2-40B4-BE49-F238E27FC236}">
                  <a16:creationId xmlns:a16="http://schemas.microsoft.com/office/drawing/2014/main" id="{015629C0-ACCB-964E-B622-612696206F6D}"/>
                </a:ext>
              </a:extLst>
            </p:cNvPr>
            <p:cNvSpPr>
              <a:spLocks/>
            </p:cNvSpPr>
            <p:nvPr/>
          </p:nvSpPr>
          <p:spPr bwMode="auto">
            <a:xfrm>
              <a:off x="800" y="2156"/>
              <a:ext cx="5" cy="5"/>
            </a:xfrm>
            <a:custGeom>
              <a:avLst/>
              <a:gdLst>
                <a:gd name="T0" fmla="*/ 0 w 5"/>
                <a:gd name="T1" fmla="*/ 0 h 5"/>
                <a:gd name="T2" fmla="*/ 2 w 5"/>
                <a:gd name="T3" fmla="*/ 0 h 5"/>
                <a:gd name="T4" fmla="*/ 2 w 5"/>
                <a:gd name="T5" fmla="*/ 0 h 5"/>
                <a:gd name="T6" fmla="*/ 2 w 5"/>
                <a:gd name="T7" fmla="*/ 3 h 5"/>
                <a:gd name="T8" fmla="*/ 3 w 5"/>
                <a:gd name="T9" fmla="*/ 3 h 5"/>
                <a:gd name="T10" fmla="*/ 5 w 5"/>
                <a:gd name="T11" fmla="*/ 5 h 5"/>
                <a:gd name="T12" fmla="*/ 3 w 5"/>
                <a:gd name="T13" fmla="*/ 5 h 5"/>
                <a:gd name="T14" fmla="*/ 2 w 5"/>
                <a:gd name="T15" fmla="*/ 1 h 5"/>
                <a:gd name="T16" fmla="*/ 0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0"/>
                  </a:moveTo>
                  <a:lnTo>
                    <a:pt x="2" y="0"/>
                  </a:lnTo>
                  <a:lnTo>
                    <a:pt x="2" y="0"/>
                  </a:lnTo>
                  <a:lnTo>
                    <a:pt x="2" y="3"/>
                  </a:lnTo>
                  <a:lnTo>
                    <a:pt x="3" y="3"/>
                  </a:lnTo>
                  <a:lnTo>
                    <a:pt x="5" y="5"/>
                  </a:lnTo>
                  <a:lnTo>
                    <a:pt x="3" y="5"/>
                  </a:lnTo>
                  <a:lnTo>
                    <a:pt x="2" y="1"/>
                  </a:lnTo>
                  <a:lnTo>
                    <a:pt x="0"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9" name="Freeform 3424">
              <a:extLst>
                <a:ext uri="{FF2B5EF4-FFF2-40B4-BE49-F238E27FC236}">
                  <a16:creationId xmlns:a16="http://schemas.microsoft.com/office/drawing/2014/main" id="{33E70A07-A90D-AB49-9357-CAEE2E52477E}"/>
                </a:ext>
              </a:extLst>
            </p:cNvPr>
            <p:cNvSpPr>
              <a:spLocks/>
            </p:cNvSpPr>
            <p:nvPr/>
          </p:nvSpPr>
          <p:spPr bwMode="auto">
            <a:xfrm>
              <a:off x="1145" y="2243"/>
              <a:ext cx="8" cy="11"/>
            </a:xfrm>
            <a:custGeom>
              <a:avLst/>
              <a:gdLst>
                <a:gd name="T0" fmla="*/ 1 w 8"/>
                <a:gd name="T1" fmla="*/ 7 h 11"/>
                <a:gd name="T2" fmla="*/ 1 w 8"/>
                <a:gd name="T3" fmla="*/ 7 h 11"/>
                <a:gd name="T4" fmla="*/ 3 w 8"/>
                <a:gd name="T5" fmla="*/ 6 h 11"/>
                <a:gd name="T6" fmla="*/ 5 w 8"/>
                <a:gd name="T7" fmla="*/ 4 h 11"/>
                <a:gd name="T8" fmla="*/ 5 w 8"/>
                <a:gd name="T9" fmla="*/ 4 h 11"/>
                <a:gd name="T10" fmla="*/ 7 w 8"/>
                <a:gd name="T11" fmla="*/ 2 h 11"/>
                <a:gd name="T12" fmla="*/ 8 w 8"/>
                <a:gd name="T13" fmla="*/ 2 h 11"/>
                <a:gd name="T14" fmla="*/ 8 w 8"/>
                <a:gd name="T15" fmla="*/ 0 h 11"/>
                <a:gd name="T16" fmla="*/ 8 w 8"/>
                <a:gd name="T17" fmla="*/ 2 h 11"/>
                <a:gd name="T18" fmla="*/ 8 w 8"/>
                <a:gd name="T19" fmla="*/ 2 h 11"/>
                <a:gd name="T20" fmla="*/ 1 w 8"/>
                <a:gd name="T21" fmla="*/ 11 h 11"/>
                <a:gd name="T22" fmla="*/ 0 w 8"/>
                <a:gd name="T23" fmla="*/ 11 h 11"/>
                <a:gd name="T24" fmla="*/ 0 w 8"/>
                <a:gd name="T25" fmla="*/ 11 h 11"/>
                <a:gd name="T26" fmla="*/ 1 w 8"/>
                <a:gd name="T27" fmla="*/ 7 h 11"/>
                <a:gd name="T28" fmla="*/ 1 w 8"/>
                <a:gd name="T2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1">
                  <a:moveTo>
                    <a:pt x="1" y="7"/>
                  </a:moveTo>
                  <a:lnTo>
                    <a:pt x="1" y="7"/>
                  </a:lnTo>
                  <a:lnTo>
                    <a:pt x="3" y="6"/>
                  </a:lnTo>
                  <a:lnTo>
                    <a:pt x="5" y="4"/>
                  </a:lnTo>
                  <a:lnTo>
                    <a:pt x="5" y="4"/>
                  </a:lnTo>
                  <a:lnTo>
                    <a:pt x="7" y="2"/>
                  </a:lnTo>
                  <a:lnTo>
                    <a:pt x="8" y="2"/>
                  </a:lnTo>
                  <a:lnTo>
                    <a:pt x="8" y="0"/>
                  </a:lnTo>
                  <a:lnTo>
                    <a:pt x="8" y="2"/>
                  </a:lnTo>
                  <a:lnTo>
                    <a:pt x="8" y="2"/>
                  </a:lnTo>
                  <a:lnTo>
                    <a:pt x="1" y="11"/>
                  </a:lnTo>
                  <a:lnTo>
                    <a:pt x="0" y="11"/>
                  </a:lnTo>
                  <a:lnTo>
                    <a:pt x="0" y="11"/>
                  </a:lnTo>
                  <a:lnTo>
                    <a:pt x="1" y="7"/>
                  </a:lnTo>
                  <a:lnTo>
                    <a:pt x="1" y="7"/>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0" name="Freeform 3425">
              <a:extLst>
                <a:ext uri="{FF2B5EF4-FFF2-40B4-BE49-F238E27FC236}">
                  <a16:creationId xmlns:a16="http://schemas.microsoft.com/office/drawing/2014/main" id="{D1034C17-AE22-164A-929E-887364E2135A}"/>
                </a:ext>
              </a:extLst>
            </p:cNvPr>
            <p:cNvSpPr>
              <a:spLocks/>
            </p:cNvSpPr>
            <p:nvPr/>
          </p:nvSpPr>
          <p:spPr bwMode="auto">
            <a:xfrm>
              <a:off x="1145" y="2243"/>
              <a:ext cx="8" cy="11"/>
            </a:xfrm>
            <a:custGeom>
              <a:avLst/>
              <a:gdLst>
                <a:gd name="T0" fmla="*/ 1 w 8"/>
                <a:gd name="T1" fmla="*/ 7 h 11"/>
                <a:gd name="T2" fmla="*/ 1 w 8"/>
                <a:gd name="T3" fmla="*/ 7 h 11"/>
                <a:gd name="T4" fmla="*/ 3 w 8"/>
                <a:gd name="T5" fmla="*/ 6 h 11"/>
                <a:gd name="T6" fmla="*/ 5 w 8"/>
                <a:gd name="T7" fmla="*/ 4 h 11"/>
                <a:gd name="T8" fmla="*/ 5 w 8"/>
                <a:gd name="T9" fmla="*/ 4 h 11"/>
                <a:gd name="T10" fmla="*/ 7 w 8"/>
                <a:gd name="T11" fmla="*/ 2 h 11"/>
                <a:gd name="T12" fmla="*/ 8 w 8"/>
                <a:gd name="T13" fmla="*/ 2 h 11"/>
                <a:gd name="T14" fmla="*/ 8 w 8"/>
                <a:gd name="T15" fmla="*/ 0 h 11"/>
                <a:gd name="T16" fmla="*/ 8 w 8"/>
                <a:gd name="T17" fmla="*/ 2 h 11"/>
                <a:gd name="T18" fmla="*/ 8 w 8"/>
                <a:gd name="T19" fmla="*/ 2 h 11"/>
                <a:gd name="T20" fmla="*/ 1 w 8"/>
                <a:gd name="T21" fmla="*/ 11 h 11"/>
                <a:gd name="T22" fmla="*/ 0 w 8"/>
                <a:gd name="T23" fmla="*/ 11 h 11"/>
                <a:gd name="T24" fmla="*/ 0 w 8"/>
                <a:gd name="T25" fmla="*/ 11 h 11"/>
                <a:gd name="T26" fmla="*/ 1 w 8"/>
                <a:gd name="T27" fmla="*/ 7 h 11"/>
                <a:gd name="T28" fmla="*/ 1 w 8"/>
                <a:gd name="T2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1">
                  <a:moveTo>
                    <a:pt x="1" y="7"/>
                  </a:moveTo>
                  <a:lnTo>
                    <a:pt x="1" y="7"/>
                  </a:lnTo>
                  <a:lnTo>
                    <a:pt x="3" y="6"/>
                  </a:lnTo>
                  <a:lnTo>
                    <a:pt x="5" y="4"/>
                  </a:lnTo>
                  <a:lnTo>
                    <a:pt x="5" y="4"/>
                  </a:lnTo>
                  <a:lnTo>
                    <a:pt x="7" y="2"/>
                  </a:lnTo>
                  <a:lnTo>
                    <a:pt x="8" y="2"/>
                  </a:lnTo>
                  <a:lnTo>
                    <a:pt x="8" y="0"/>
                  </a:lnTo>
                  <a:lnTo>
                    <a:pt x="8" y="2"/>
                  </a:lnTo>
                  <a:lnTo>
                    <a:pt x="8" y="2"/>
                  </a:lnTo>
                  <a:lnTo>
                    <a:pt x="1" y="11"/>
                  </a:lnTo>
                  <a:lnTo>
                    <a:pt x="0" y="11"/>
                  </a:lnTo>
                  <a:lnTo>
                    <a:pt x="0" y="11"/>
                  </a:lnTo>
                  <a:lnTo>
                    <a:pt x="1" y="7"/>
                  </a:lnTo>
                  <a:lnTo>
                    <a:pt x="1" y="7"/>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1" name="Freeform 3426">
              <a:extLst>
                <a:ext uri="{FF2B5EF4-FFF2-40B4-BE49-F238E27FC236}">
                  <a16:creationId xmlns:a16="http://schemas.microsoft.com/office/drawing/2014/main" id="{CC0189C9-F0B4-5948-912C-46F38AEE4BDB}"/>
                </a:ext>
              </a:extLst>
            </p:cNvPr>
            <p:cNvSpPr>
              <a:spLocks/>
            </p:cNvSpPr>
            <p:nvPr/>
          </p:nvSpPr>
          <p:spPr bwMode="auto">
            <a:xfrm>
              <a:off x="1407" y="2299"/>
              <a:ext cx="4" cy="5"/>
            </a:xfrm>
            <a:custGeom>
              <a:avLst/>
              <a:gdLst>
                <a:gd name="T0" fmla="*/ 4 w 4"/>
                <a:gd name="T1" fmla="*/ 0 h 5"/>
                <a:gd name="T2" fmla="*/ 2 w 4"/>
                <a:gd name="T3" fmla="*/ 0 h 5"/>
                <a:gd name="T4" fmla="*/ 0 w 4"/>
                <a:gd name="T5" fmla="*/ 3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2" y="0"/>
                  </a:lnTo>
                  <a:lnTo>
                    <a:pt x="0" y="3"/>
                  </a:lnTo>
                  <a:lnTo>
                    <a:pt x="0" y="5"/>
                  </a:lnTo>
                  <a:lnTo>
                    <a:pt x="4"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2" name="Freeform 3427">
              <a:extLst>
                <a:ext uri="{FF2B5EF4-FFF2-40B4-BE49-F238E27FC236}">
                  <a16:creationId xmlns:a16="http://schemas.microsoft.com/office/drawing/2014/main" id="{E7311523-E4DE-C646-9F4A-1FB8184BEBC5}"/>
                </a:ext>
              </a:extLst>
            </p:cNvPr>
            <p:cNvSpPr>
              <a:spLocks/>
            </p:cNvSpPr>
            <p:nvPr/>
          </p:nvSpPr>
          <p:spPr bwMode="auto">
            <a:xfrm>
              <a:off x="1407" y="2299"/>
              <a:ext cx="4" cy="5"/>
            </a:xfrm>
            <a:custGeom>
              <a:avLst/>
              <a:gdLst>
                <a:gd name="T0" fmla="*/ 4 w 4"/>
                <a:gd name="T1" fmla="*/ 0 h 5"/>
                <a:gd name="T2" fmla="*/ 2 w 4"/>
                <a:gd name="T3" fmla="*/ 0 h 5"/>
                <a:gd name="T4" fmla="*/ 0 w 4"/>
                <a:gd name="T5" fmla="*/ 3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2" y="0"/>
                  </a:lnTo>
                  <a:lnTo>
                    <a:pt x="0" y="3"/>
                  </a:lnTo>
                  <a:lnTo>
                    <a:pt x="0" y="5"/>
                  </a:lnTo>
                  <a:lnTo>
                    <a:pt x="4"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3" name="Freeform 3428">
              <a:extLst>
                <a:ext uri="{FF2B5EF4-FFF2-40B4-BE49-F238E27FC236}">
                  <a16:creationId xmlns:a16="http://schemas.microsoft.com/office/drawing/2014/main" id="{EB8C85AB-63D2-DB4C-9B62-A9A9084CD813}"/>
                </a:ext>
              </a:extLst>
            </p:cNvPr>
            <p:cNvSpPr>
              <a:spLocks/>
            </p:cNvSpPr>
            <p:nvPr/>
          </p:nvSpPr>
          <p:spPr bwMode="auto">
            <a:xfrm>
              <a:off x="1402" y="2304"/>
              <a:ext cx="3" cy="2"/>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4" name="Freeform 3429">
              <a:extLst>
                <a:ext uri="{FF2B5EF4-FFF2-40B4-BE49-F238E27FC236}">
                  <a16:creationId xmlns:a16="http://schemas.microsoft.com/office/drawing/2014/main" id="{D19D5C4E-9BF8-334A-9502-CF445EE96D8E}"/>
                </a:ext>
              </a:extLst>
            </p:cNvPr>
            <p:cNvSpPr>
              <a:spLocks/>
            </p:cNvSpPr>
            <p:nvPr/>
          </p:nvSpPr>
          <p:spPr bwMode="auto">
            <a:xfrm>
              <a:off x="1402" y="2304"/>
              <a:ext cx="3" cy="2"/>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5" name="Freeform 3430">
              <a:extLst>
                <a:ext uri="{FF2B5EF4-FFF2-40B4-BE49-F238E27FC236}">
                  <a16:creationId xmlns:a16="http://schemas.microsoft.com/office/drawing/2014/main" id="{AD4E947B-F567-3D4D-8B1B-F054EB2D0CF1}"/>
                </a:ext>
              </a:extLst>
            </p:cNvPr>
            <p:cNvSpPr>
              <a:spLocks/>
            </p:cNvSpPr>
            <p:nvPr/>
          </p:nvSpPr>
          <p:spPr bwMode="auto">
            <a:xfrm>
              <a:off x="1387" y="2306"/>
              <a:ext cx="7" cy="3"/>
            </a:xfrm>
            <a:custGeom>
              <a:avLst/>
              <a:gdLst>
                <a:gd name="T0" fmla="*/ 7 w 7"/>
                <a:gd name="T1" fmla="*/ 1 h 3"/>
                <a:gd name="T2" fmla="*/ 6 w 7"/>
                <a:gd name="T3" fmla="*/ 1 h 3"/>
                <a:gd name="T4" fmla="*/ 2 w 7"/>
                <a:gd name="T5" fmla="*/ 3 h 3"/>
                <a:gd name="T6" fmla="*/ 0 w 7"/>
                <a:gd name="T7" fmla="*/ 3 h 3"/>
                <a:gd name="T8" fmla="*/ 0 w 7"/>
                <a:gd name="T9" fmla="*/ 3 h 3"/>
                <a:gd name="T10" fmla="*/ 2 w 7"/>
                <a:gd name="T11" fmla="*/ 1 h 3"/>
                <a:gd name="T12" fmla="*/ 6 w 7"/>
                <a:gd name="T13" fmla="*/ 0 h 3"/>
                <a:gd name="T14" fmla="*/ 7 w 7"/>
                <a:gd name="T15" fmla="*/ 0 h 3"/>
                <a:gd name="T16" fmla="*/ 7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7" y="1"/>
                  </a:moveTo>
                  <a:lnTo>
                    <a:pt x="6" y="1"/>
                  </a:lnTo>
                  <a:lnTo>
                    <a:pt x="2" y="3"/>
                  </a:lnTo>
                  <a:lnTo>
                    <a:pt x="0" y="3"/>
                  </a:lnTo>
                  <a:lnTo>
                    <a:pt x="0" y="3"/>
                  </a:lnTo>
                  <a:lnTo>
                    <a:pt x="2" y="1"/>
                  </a:lnTo>
                  <a:lnTo>
                    <a:pt x="6" y="0"/>
                  </a:lnTo>
                  <a:lnTo>
                    <a:pt x="7" y="0"/>
                  </a:lnTo>
                  <a:lnTo>
                    <a:pt x="7"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6" name="Freeform 3431">
              <a:extLst>
                <a:ext uri="{FF2B5EF4-FFF2-40B4-BE49-F238E27FC236}">
                  <a16:creationId xmlns:a16="http://schemas.microsoft.com/office/drawing/2014/main" id="{733DCE98-14DB-2443-BC02-CD4AF555201D}"/>
                </a:ext>
              </a:extLst>
            </p:cNvPr>
            <p:cNvSpPr>
              <a:spLocks/>
            </p:cNvSpPr>
            <p:nvPr/>
          </p:nvSpPr>
          <p:spPr bwMode="auto">
            <a:xfrm>
              <a:off x="1387" y="2306"/>
              <a:ext cx="7" cy="3"/>
            </a:xfrm>
            <a:custGeom>
              <a:avLst/>
              <a:gdLst>
                <a:gd name="T0" fmla="*/ 7 w 7"/>
                <a:gd name="T1" fmla="*/ 1 h 3"/>
                <a:gd name="T2" fmla="*/ 6 w 7"/>
                <a:gd name="T3" fmla="*/ 1 h 3"/>
                <a:gd name="T4" fmla="*/ 2 w 7"/>
                <a:gd name="T5" fmla="*/ 3 h 3"/>
                <a:gd name="T6" fmla="*/ 0 w 7"/>
                <a:gd name="T7" fmla="*/ 3 h 3"/>
                <a:gd name="T8" fmla="*/ 0 w 7"/>
                <a:gd name="T9" fmla="*/ 3 h 3"/>
                <a:gd name="T10" fmla="*/ 2 w 7"/>
                <a:gd name="T11" fmla="*/ 1 h 3"/>
                <a:gd name="T12" fmla="*/ 6 w 7"/>
                <a:gd name="T13" fmla="*/ 0 h 3"/>
                <a:gd name="T14" fmla="*/ 7 w 7"/>
                <a:gd name="T15" fmla="*/ 0 h 3"/>
                <a:gd name="T16" fmla="*/ 7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7" y="1"/>
                  </a:moveTo>
                  <a:lnTo>
                    <a:pt x="6" y="1"/>
                  </a:lnTo>
                  <a:lnTo>
                    <a:pt x="2" y="3"/>
                  </a:lnTo>
                  <a:lnTo>
                    <a:pt x="0" y="3"/>
                  </a:lnTo>
                  <a:lnTo>
                    <a:pt x="0" y="3"/>
                  </a:lnTo>
                  <a:lnTo>
                    <a:pt x="2" y="1"/>
                  </a:lnTo>
                  <a:lnTo>
                    <a:pt x="6" y="0"/>
                  </a:lnTo>
                  <a:lnTo>
                    <a:pt x="7" y="0"/>
                  </a:lnTo>
                  <a:lnTo>
                    <a:pt x="7" y="1"/>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7" name="Freeform 3432">
              <a:extLst>
                <a:ext uri="{FF2B5EF4-FFF2-40B4-BE49-F238E27FC236}">
                  <a16:creationId xmlns:a16="http://schemas.microsoft.com/office/drawing/2014/main" id="{C88AFECC-CC99-3844-BDAA-E44BDE9369C9}"/>
                </a:ext>
              </a:extLst>
            </p:cNvPr>
            <p:cNvSpPr>
              <a:spLocks/>
            </p:cNvSpPr>
            <p:nvPr/>
          </p:nvSpPr>
          <p:spPr bwMode="auto">
            <a:xfrm>
              <a:off x="1477" y="2115"/>
              <a:ext cx="7" cy="3"/>
            </a:xfrm>
            <a:custGeom>
              <a:avLst/>
              <a:gdLst>
                <a:gd name="T0" fmla="*/ 0 w 7"/>
                <a:gd name="T1" fmla="*/ 3 h 3"/>
                <a:gd name="T2" fmla="*/ 1 w 7"/>
                <a:gd name="T3" fmla="*/ 3 h 3"/>
                <a:gd name="T4" fmla="*/ 7 w 7"/>
                <a:gd name="T5" fmla="*/ 0 h 3"/>
                <a:gd name="T6" fmla="*/ 7 w 7"/>
                <a:gd name="T7" fmla="*/ 0 h 3"/>
                <a:gd name="T8" fmla="*/ 0 w 7"/>
                <a:gd name="T9" fmla="*/ 3 h 3"/>
              </a:gdLst>
              <a:ahLst/>
              <a:cxnLst>
                <a:cxn ang="0">
                  <a:pos x="T0" y="T1"/>
                </a:cxn>
                <a:cxn ang="0">
                  <a:pos x="T2" y="T3"/>
                </a:cxn>
                <a:cxn ang="0">
                  <a:pos x="T4" y="T5"/>
                </a:cxn>
                <a:cxn ang="0">
                  <a:pos x="T6" y="T7"/>
                </a:cxn>
                <a:cxn ang="0">
                  <a:pos x="T8" y="T9"/>
                </a:cxn>
              </a:cxnLst>
              <a:rect l="0" t="0" r="r" b="b"/>
              <a:pathLst>
                <a:path w="7" h="3">
                  <a:moveTo>
                    <a:pt x="0" y="3"/>
                  </a:moveTo>
                  <a:lnTo>
                    <a:pt x="1" y="3"/>
                  </a:lnTo>
                  <a:lnTo>
                    <a:pt x="7" y="0"/>
                  </a:lnTo>
                  <a:lnTo>
                    <a:pt x="7" y="0"/>
                  </a:lnTo>
                  <a:lnTo>
                    <a:pt x="0"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8" name="Freeform 3433">
              <a:extLst>
                <a:ext uri="{FF2B5EF4-FFF2-40B4-BE49-F238E27FC236}">
                  <a16:creationId xmlns:a16="http://schemas.microsoft.com/office/drawing/2014/main" id="{0F15A5F7-A4E1-3E4A-B639-F279B81A1BBE}"/>
                </a:ext>
              </a:extLst>
            </p:cNvPr>
            <p:cNvSpPr>
              <a:spLocks/>
            </p:cNvSpPr>
            <p:nvPr/>
          </p:nvSpPr>
          <p:spPr bwMode="auto">
            <a:xfrm>
              <a:off x="1477" y="2115"/>
              <a:ext cx="7" cy="3"/>
            </a:xfrm>
            <a:custGeom>
              <a:avLst/>
              <a:gdLst>
                <a:gd name="T0" fmla="*/ 0 w 7"/>
                <a:gd name="T1" fmla="*/ 3 h 3"/>
                <a:gd name="T2" fmla="*/ 1 w 7"/>
                <a:gd name="T3" fmla="*/ 3 h 3"/>
                <a:gd name="T4" fmla="*/ 7 w 7"/>
                <a:gd name="T5" fmla="*/ 0 h 3"/>
                <a:gd name="T6" fmla="*/ 7 w 7"/>
                <a:gd name="T7" fmla="*/ 0 h 3"/>
                <a:gd name="T8" fmla="*/ 0 w 7"/>
                <a:gd name="T9" fmla="*/ 3 h 3"/>
              </a:gdLst>
              <a:ahLst/>
              <a:cxnLst>
                <a:cxn ang="0">
                  <a:pos x="T0" y="T1"/>
                </a:cxn>
                <a:cxn ang="0">
                  <a:pos x="T2" y="T3"/>
                </a:cxn>
                <a:cxn ang="0">
                  <a:pos x="T4" y="T5"/>
                </a:cxn>
                <a:cxn ang="0">
                  <a:pos x="T6" y="T7"/>
                </a:cxn>
                <a:cxn ang="0">
                  <a:pos x="T8" y="T9"/>
                </a:cxn>
              </a:cxnLst>
              <a:rect l="0" t="0" r="r" b="b"/>
              <a:pathLst>
                <a:path w="7" h="3">
                  <a:moveTo>
                    <a:pt x="0" y="3"/>
                  </a:moveTo>
                  <a:lnTo>
                    <a:pt x="1" y="3"/>
                  </a:lnTo>
                  <a:lnTo>
                    <a:pt x="7" y="0"/>
                  </a:lnTo>
                  <a:lnTo>
                    <a:pt x="7" y="0"/>
                  </a:lnTo>
                  <a:lnTo>
                    <a:pt x="0"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9" name="Freeform 3434">
              <a:extLst>
                <a:ext uri="{FF2B5EF4-FFF2-40B4-BE49-F238E27FC236}">
                  <a16:creationId xmlns:a16="http://schemas.microsoft.com/office/drawing/2014/main" id="{0E3DDABB-5073-4B48-99C0-EEC5E7E38C37}"/>
                </a:ext>
              </a:extLst>
            </p:cNvPr>
            <p:cNvSpPr>
              <a:spLocks/>
            </p:cNvSpPr>
            <p:nvPr/>
          </p:nvSpPr>
          <p:spPr bwMode="auto">
            <a:xfrm>
              <a:off x="1484" y="2097"/>
              <a:ext cx="5" cy="18"/>
            </a:xfrm>
            <a:custGeom>
              <a:avLst/>
              <a:gdLst>
                <a:gd name="T0" fmla="*/ 0 w 5"/>
                <a:gd name="T1" fmla="*/ 16 h 18"/>
                <a:gd name="T2" fmla="*/ 2 w 5"/>
                <a:gd name="T3" fmla="*/ 18 h 18"/>
                <a:gd name="T4" fmla="*/ 3 w 5"/>
                <a:gd name="T5" fmla="*/ 16 h 18"/>
                <a:gd name="T6" fmla="*/ 5 w 5"/>
                <a:gd name="T7" fmla="*/ 9 h 18"/>
                <a:gd name="T8" fmla="*/ 2 w 5"/>
                <a:gd name="T9" fmla="*/ 0 h 18"/>
                <a:gd name="T10" fmla="*/ 2 w 5"/>
                <a:gd name="T11" fmla="*/ 0 h 18"/>
                <a:gd name="T12" fmla="*/ 3 w 5"/>
                <a:gd name="T13" fmla="*/ 9 h 18"/>
                <a:gd name="T14" fmla="*/ 3 w 5"/>
                <a:gd name="T15" fmla="*/ 16 h 18"/>
                <a:gd name="T16" fmla="*/ 0 w 5"/>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0" y="16"/>
                  </a:moveTo>
                  <a:lnTo>
                    <a:pt x="2" y="18"/>
                  </a:lnTo>
                  <a:lnTo>
                    <a:pt x="3" y="16"/>
                  </a:lnTo>
                  <a:lnTo>
                    <a:pt x="5" y="9"/>
                  </a:lnTo>
                  <a:lnTo>
                    <a:pt x="2" y="0"/>
                  </a:lnTo>
                  <a:lnTo>
                    <a:pt x="2" y="0"/>
                  </a:lnTo>
                  <a:lnTo>
                    <a:pt x="3" y="9"/>
                  </a:lnTo>
                  <a:lnTo>
                    <a:pt x="3" y="16"/>
                  </a:lnTo>
                  <a:lnTo>
                    <a:pt x="0" y="16"/>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0" name="Freeform 3435">
              <a:extLst>
                <a:ext uri="{FF2B5EF4-FFF2-40B4-BE49-F238E27FC236}">
                  <a16:creationId xmlns:a16="http://schemas.microsoft.com/office/drawing/2014/main" id="{742F9178-C648-084F-B4E7-97D986669067}"/>
                </a:ext>
              </a:extLst>
            </p:cNvPr>
            <p:cNvSpPr>
              <a:spLocks/>
            </p:cNvSpPr>
            <p:nvPr/>
          </p:nvSpPr>
          <p:spPr bwMode="auto">
            <a:xfrm>
              <a:off x="1484" y="2097"/>
              <a:ext cx="5" cy="18"/>
            </a:xfrm>
            <a:custGeom>
              <a:avLst/>
              <a:gdLst>
                <a:gd name="T0" fmla="*/ 0 w 5"/>
                <a:gd name="T1" fmla="*/ 16 h 18"/>
                <a:gd name="T2" fmla="*/ 2 w 5"/>
                <a:gd name="T3" fmla="*/ 18 h 18"/>
                <a:gd name="T4" fmla="*/ 3 w 5"/>
                <a:gd name="T5" fmla="*/ 16 h 18"/>
                <a:gd name="T6" fmla="*/ 5 w 5"/>
                <a:gd name="T7" fmla="*/ 9 h 18"/>
                <a:gd name="T8" fmla="*/ 2 w 5"/>
                <a:gd name="T9" fmla="*/ 0 h 18"/>
                <a:gd name="T10" fmla="*/ 2 w 5"/>
                <a:gd name="T11" fmla="*/ 0 h 18"/>
                <a:gd name="T12" fmla="*/ 3 w 5"/>
                <a:gd name="T13" fmla="*/ 9 h 18"/>
                <a:gd name="T14" fmla="*/ 3 w 5"/>
                <a:gd name="T15" fmla="*/ 16 h 18"/>
                <a:gd name="T16" fmla="*/ 0 w 5"/>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0" y="16"/>
                  </a:moveTo>
                  <a:lnTo>
                    <a:pt x="2" y="18"/>
                  </a:lnTo>
                  <a:lnTo>
                    <a:pt x="3" y="16"/>
                  </a:lnTo>
                  <a:lnTo>
                    <a:pt x="5" y="9"/>
                  </a:lnTo>
                  <a:lnTo>
                    <a:pt x="2" y="0"/>
                  </a:lnTo>
                  <a:lnTo>
                    <a:pt x="2" y="0"/>
                  </a:lnTo>
                  <a:lnTo>
                    <a:pt x="3" y="9"/>
                  </a:lnTo>
                  <a:lnTo>
                    <a:pt x="3" y="16"/>
                  </a:lnTo>
                  <a:lnTo>
                    <a:pt x="0" y="16"/>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1" name="Freeform 3436">
              <a:extLst>
                <a:ext uri="{FF2B5EF4-FFF2-40B4-BE49-F238E27FC236}">
                  <a16:creationId xmlns:a16="http://schemas.microsoft.com/office/drawing/2014/main" id="{EA7222DD-C73C-154C-BA15-5C9B221B337C}"/>
                </a:ext>
              </a:extLst>
            </p:cNvPr>
            <p:cNvSpPr>
              <a:spLocks/>
            </p:cNvSpPr>
            <p:nvPr/>
          </p:nvSpPr>
          <p:spPr bwMode="auto">
            <a:xfrm>
              <a:off x="2423" y="2159"/>
              <a:ext cx="7" cy="4"/>
            </a:xfrm>
            <a:custGeom>
              <a:avLst/>
              <a:gdLst>
                <a:gd name="T0" fmla="*/ 5 w 7"/>
                <a:gd name="T1" fmla="*/ 0 h 4"/>
                <a:gd name="T2" fmla="*/ 5 w 7"/>
                <a:gd name="T3" fmla="*/ 0 h 4"/>
                <a:gd name="T4" fmla="*/ 3 w 7"/>
                <a:gd name="T5" fmla="*/ 2 h 4"/>
                <a:gd name="T6" fmla="*/ 2 w 7"/>
                <a:gd name="T7" fmla="*/ 0 h 4"/>
                <a:gd name="T8" fmla="*/ 0 w 7"/>
                <a:gd name="T9" fmla="*/ 2 h 4"/>
                <a:gd name="T10" fmla="*/ 2 w 7"/>
                <a:gd name="T11" fmla="*/ 4 h 4"/>
                <a:gd name="T12" fmla="*/ 5 w 7"/>
                <a:gd name="T13" fmla="*/ 4 h 4"/>
                <a:gd name="T14" fmla="*/ 7 w 7"/>
                <a:gd name="T15" fmla="*/ 4 h 4"/>
                <a:gd name="T16" fmla="*/ 7 w 7"/>
                <a:gd name="T17" fmla="*/ 2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3" y="2"/>
                  </a:lnTo>
                  <a:lnTo>
                    <a:pt x="2" y="0"/>
                  </a:lnTo>
                  <a:lnTo>
                    <a:pt x="0" y="2"/>
                  </a:lnTo>
                  <a:lnTo>
                    <a:pt x="2" y="4"/>
                  </a:lnTo>
                  <a:lnTo>
                    <a:pt x="5" y="4"/>
                  </a:lnTo>
                  <a:lnTo>
                    <a:pt x="7" y="4"/>
                  </a:lnTo>
                  <a:lnTo>
                    <a:pt x="7" y="2"/>
                  </a:lnTo>
                  <a:lnTo>
                    <a:pt x="5"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2" name="Freeform 3437">
              <a:extLst>
                <a:ext uri="{FF2B5EF4-FFF2-40B4-BE49-F238E27FC236}">
                  <a16:creationId xmlns:a16="http://schemas.microsoft.com/office/drawing/2014/main" id="{25289C8C-4953-BC44-AA22-2647017AC372}"/>
                </a:ext>
              </a:extLst>
            </p:cNvPr>
            <p:cNvSpPr>
              <a:spLocks/>
            </p:cNvSpPr>
            <p:nvPr/>
          </p:nvSpPr>
          <p:spPr bwMode="auto">
            <a:xfrm>
              <a:off x="2423" y="2159"/>
              <a:ext cx="7" cy="4"/>
            </a:xfrm>
            <a:custGeom>
              <a:avLst/>
              <a:gdLst>
                <a:gd name="T0" fmla="*/ 5 w 7"/>
                <a:gd name="T1" fmla="*/ 0 h 4"/>
                <a:gd name="T2" fmla="*/ 5 w 7"/>
                <a:gd name="T3" fmla="*/ 0 h 4"/>
                <a:gd name="T4" fmla="*/ 3 w 7"/>
                <a:gd name="T5" fmla="*/ 2 h 4"/>
                <a:gd name="T6" fmla="*/ 2 w 7"/>
                <a:gd name="T7" fmla="*/ 0 h 4"/>
                <a:gd name="T8" fmla="*/ 0 w 7"/>
                <a:gd name="T9" fmla="*/ 2 h 4"/>
                <a:gd name="T10" fmla="*/ 2 w 7"/>
                <a:gd name="T11" fmla="*/ 4 h 4"/>
                <a:gd name="T12" fmla="*/ 5 w 7"/>
                <a:gd name="T13" fmla="*/ 4 h 4"/>
                <a:gd name="T14" fmla="*/ 7 w 7"/>
                <a:gd name="T15" fmla="*/ 4 h 4"/>
                <a:gd name="T16" fmla="*/ 7 w 7"/>
                <a:gd name="T17" fmla="*/ 2 h 4"/>
                <a:gd name="T18" fmla="*/ 5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0"/>
                  </a:moveTo>
                  <a:lnTo>
                    <a:pt x="5" y="0"/>
                  </a:lnTo>
                  <a:lnTo>
                    <a:pt x="3" y="2"/>
                  </a:lnTo>
                  <a:lnTo>
                    <a:pt x="2" y="0"/>
                  </a:lnTo>
                  <a:lnTo>
                    <a:pt x="0" y="2"/>
                  </a:lnTo>
                  <a:lnTo>
                    <a:pt x="2" y="4"/>
                  </a:lnTo>
                  <a:lnTo>
                    <a:pt x="5" y="4"/>
                  </a:lnTo>
                  <a:lnTo>
                    <a:pt x="7" y="4"/>
                  </a:lnTo>
                  <a:lnTo>
                    <a:pt x="7" y="2"/>
                  </a:lnTo>
                  <a:lnTo>
                    <a:pt x="5"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3" name="Rectangle 3438">
              <a:extLst>
                <a:ext uri="{FF2B5EF4-FFF2-40B4-BE49-F238E27FC236}">
                  <a16:creationId xmlns:a16="http://schemas.microsoft.com/office/drawing/2014/main" id="{DBC82AA2-C730-D648-9B09-D29EF2183830}"/>
                </a:ext>
              </a:extLst>
            </p:cNvPr>
            <p:cNvSpPr>
              <a:spLocks noChangeArrowheads="1"/>
            </p:cNvSpPr>
            <p:nvPr/>
          </p:nvSpPr>
          <p:spPr bwMode="auto">
            <a:xfrm>
              <a:off x="2435" y="2154"/>
              <a:ext cx="2" cy="2"/>
            </a:xfrm>
            <a:prstGeom prst="rect">
              <a:avLst/>
            </a:prstGeom>
            <a:grpFill/>
            <a:ln w="3175">
              <a:solidFill>
                <a:schemeClr val="bg1"/>
              </a:solid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4" name="Rectangle 3439">
              <a:extLst>
                <a:ext uri="{FF2B5EF4-FFF2-40B4-BE49-F238E27FC236}">
                  <a16:creationId xmlns:a16="http://schemas.microsoft.com/office/drawing/2014/main" id="{F398C29C-FF5C-6842-A425-52838B7505DF}"/>
                </a:ext>
              </a:extLst>
            </p:cNvPr>
            <p:cNvSpPr>
              <a:spLocks noChangeArrowheads="1"/>
            </p:cNvSpPr>
            <p:nvPr/>
          </p:nvSpPr>
          <p:spPr bwMode="auto">
            <a:xfrm>
              <a:off x="2435" y="2154"/>
              <a:ext cx="2" cy="2"/>
            </a:xfrm>
            <a:prstGeom prst="rect">
              <a:avLst/>
            </a:prstGeom>
            <a:grpFill/>
            <a:ln w="3175">
              <a:solidFill>
                <a:schemeClr val="bg1"/>
              </a:solid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5" name="Freeform 3440">
              <a:extLst>
                <a:ext uri="{FF2B5EF4-FFF2-40B4-BE49-F238E27FC236}">
                  <a16:creationId xmlns:a16="http://schemas.microsoft.com/office/drawing/2014/main" id="{BBA744FC-0604-2846-90F1-3098F1DADCD4}"/>
                </a:ext>
              </a:extLst>
            </p:cNvPr>
            <p:cNvSpPr>
              <a:spLocks/>
            </p:cNvSpPr>
            <p:nvPr/>
          </p:nvSpPr>
          <p:spPr bwMode="auto">
            <a:xfrm>
              <a:off x="2246" y="2043"/>
              <a:ext cx="7" cy="4"/>
            </a:xfrm>
            <a:custGeom>
              <a:avLst/>
              <a:gdLst>
                <a:gd name="T0" fmla="*/ 7 w 7"/>
                <a:gd name="T1" fmla="*/ 4 h 4"/>
                <a:gd name="T2" fmla="*/ 7 w 7"/>
                <a:gd name="T3" fmla="*/ 4 h 4"/>
                <a:gd name="T4" fmla="*/ 2 w 7"/>
                <a:gd name="T5" fmla="*/ 0 h 4"/>
                <a:gd name="T6" fmla="*/ 0 w 7"/>
                <a:gd name="T7" fmla="*/ 0 h 4"/>
                <a:gd name="T8" fmla="*/ 4 w 7"/>
                <a:gd name="T9" fmla="*/ 4 h 4"/>
                <a:gd name="T10" fmla="*/ 6 w 7"/>
                <a:gd name="T11" fmla="*/ 4 h 4"/>
                <a:gd name="T12" fmla="*/ 7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4"/>
                  </a:moveTo>
                  <a:lnTo>
                    <a:pt x="7" y="4"/>
                  </a:lnTo>
                  <a:lnTo>
                    <a:pt x="2" y="0"/>
                  </a:lnTo>
                  <a:lnTo>
                    <a:pt x="0" y="0"/>
                  </a:lnTo>
                  <a:lnTo>
                    <a:pt x="4" y="4"/>
                  </a:lnTo>
                  <a:lnTo>
                    <a:pt x="6" y="4"/>
                  </a:lnTo>
                  <a:lnTo>
                    <a:pt x="7" y="4"/>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6" name="Freeform 3441">
              <a:extLst>
                <a:ext uri="{FF2B5EF4-FFF2-40B4-BE49-F238E27FC236}">
                  <a16:creationId xmlns:a16="http://schemas.microsoft.com/office/drawing/2014/main" id="{40335536-6978-9B4C-BF3D-E4179BF93D37}"/>
                </a:ext>
              </a:extLst>
            </p:cNvPr>
            <p:cNvSpPr>
              <a:spLocks/>
            </p:cNvSpPr>
            <p:nvPr/>
          </p:nvSpPr>
          <p:spPr bwMode="auto">
            <a:xfrm>
              <a:off x="2246" y="2043"/>
              <a:ext cx="7" cy="4"/>
            </a:xfrm>
            <a:custGeom>
              <a:avLst/>
              <a:gdLst>
                <a:gd name="T0" fmla="*/ 7 w 7"/>
                <a:gd name="T1" fmla="*/ 4 h 4"/>
                <a:gd name="T2" fmla="*/ 7 w 7"/>
                <a:gd name="T3" fmla="*/ 4 h 4"/>
                <a:gd name="T4" fmla="*/ 2 w 7"/>
                <a:gd name="T5" fmla="*/ 0 h 4"/>
                <a:gd name="T6" fmla="*/ 0 w 7"/>
                <a:gd name="T7" fmla="*/ 0 h 4"/>
                <a:gd name="T8" fmla="*/ 4 w 7"/>
                <a:gd name="T9" fmla="*/ 4 h 4"/>
                <a:gd name="T10" fmla="*/ 6 w 7"/>
                <a:gd name="T11" fmla="*/ 4 h 4"/>
                <a:gd name="T12" fmla="*/ 7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4"/>
                  </a:moveTo>
                  <a:lnTo>
                    <a:pt x="7" y="4"/>
                  </a:lnTo>
                  <a:lnTo>
                    <a:pt x="2" y="0"/>
                  </a:lnTo>
                  <a:lnTo>
                    <a:pt x="0" y="0"/>
                  </a:lnTo>
                  <a:lnTo>
                    <a:pt x="4" y="4"/>
                  </a:lnTo>
                  <a:lnTo>
                    <a:pt x="6" y="4"/>
                  </a:lnTo>
                  <a:lnTo>
                    <a:pt x="7" y="4"/>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7" name="Freeform 3442">
              <a:extLst>
                <a:ext uri="{FF2B5EF4-FFF2-40B4-BE49-F238E27FC236}">
                  <a16:creationId xmlns:a16="http://schemas.microsoft.com/office/drawing/2014/main" id="{14300BF6-3696-D74B-9686-A6CB0B7CD0B3}"/>
                </a:ext>
              </a:extLst>
            </p:cNvPr>
            <p:cNvSpPr>
              <a:spLocks/>
            </p:cNvSpPr>
            <p:nvPr/>
          </p:nvSpPr>
          <p:spPr bwMode="auto">
            <a:xfrm>
              <a:off x="2237" y="2047"/>
              <a:ext cx="2" cy="2"/>
            </a:xfrm>
            <a:custGeom>
              <a:avLst/>
              <a:gdLst>
                <a:gd name="T0" fmla="*/ 2 w 2"/>
                <a:gd name="T1" fmla="*/ 0 h 2"/>
                <a:gd name="T2" fmla="*/ 0 w 2"/>
                <a:gd name="T3" fmla="*/ 0 h 2"/>
                <a:gd name="T4" fmla="*/ 2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2" y="2"/>
                  </a:lnTo>
                  <a:lnTo>
                    <a:pt x="2"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3443">
              <a:extLst>
                <a:ext uri="{FF2B5EF4-FFF2-40B4-BE49-F238E27FC236}">
                  <a16:creationId xmlns:a16="http://schemas.microsoft.com/office/drawing/2014/main" id="{90AE5E65-5BD3-7240-BE21-08360857795D}"/>
                </a:ext>
              </a:extLst>
            </p:cNvPr>
            <p:cNvSpPr>
              <a:spLocks/>
            </p:cNvSpPr>
            <p:nvPr/>
          </p:nvSpPr>
          <p:spPr bwMode="auto">
            <a:xfrm>
              <a:off x="2237" y="2047"/>
              <a:ext cx="2" cy="2"/>
            </a:xfrm>
            <a:custGeom>
              <a:avLst/>
              <a:gdLst>
                <a:gd name="T0" fmla="*/ 2 w 2"/>
                <a:gd name="T1" fmla="*/ 0 h 2"/>
                <a:gd name="T2" fmla="*/ 0 w 2"/>
                <a:gd name="T3" fmla="*/ 0 h 2"/>
                <a:gd name="T4" fmla="*/ 2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2" y="2"/>
                  </a:lnTo>
                  <a:lnTo>
                    <a:pt x="2"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9" name="Freeform 3444">
              <a:extLst>
                <a:ext uri="{FF2B5EF4-FFF2-40B4-BE49-F238E27FC236}">
                  <a16:creationId xmlns:a16="http://schemas.microsoft.com/office/drawing/2014/main" id="{AA009A90-65CE-2F45-94FD-04E93AFA3587}"/>
                </a:ext>
              </a:extLst>
            </p:cNvPr>
            <p:cNvSpPr>
              <a:spLocks/>
            </p:cNvSpPr>
            <p:nvPr/>
          </p:nvSpPr>
          <p:spPr bwMode="auto">
            <a:xfrm>
              <a:off x="2243" y="2047"/>
              <a:ext cx="7" cy="3"/>
            </a:xfrm>
            <a:custGeom>
              <a:avLst/>
              <a:gdLst>
                <a:gd name="T0" fmla="*/ 5 w 7"/>
                <a:gd name="T1" fmla="*/ 3 h 3"/>
                <a:gd name="T2" fmla="*/ 7 w 7"/>
                <a:gd name="T3" fmla="*/ 3 h 3"/>
                <a:gd name="T4" fmla="*/ 5 w 7"/>
                <a:gd name="T5" fmla="*/ 2 h 3"/>
                <a:gd name="T6" fmla="*/ 0 w 7"/>
                <a:gd name="T7" fmla="*/ 0 h 3"/>
                <a:gd name="T8" fmla="*/ 0 w 7"/>
                <a:gd name="T9" fmla="*/ 2 h 3"/>
                <a:gd name="T10" fmla="*/ 0 w 7"/>
                <a:gd name="T11" fmla="*/ 2 h 3"/>
                <a:gd name="T12" fmla="*/ 1 w 7"/>
                <a:gd name="T13" fmla="*/ 3 h 3"/>
                <a:gd name="T14" fmla="*/ 3 w 7"/>
                <a:gd name="T15" fmla="*/ 3 h 3"/>
                <a:gd name="T16" fmla="*/ 5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5" y="3"/>
                  </a:moveTo>
                  <a:lnTo>
                    <a:pt x="7" y="3"/>
                  </a:lnTo>
                  <a:lnTo>
                    <a:pt x="5" y="2"/>
                  </a:lnTo>
                  <a:lnTo>
                    <a:pt x="0" y="0"/>
                  </a:lnTo>
                  <a:lnTo>
                    <a:pt x="0" y="2"/>
                  </a:lnTo>
                  <a:lnTo>
                    <a:pt x="0" y="2"/>
                  </a:lnTo>
                  <a:lnTo>
                    <a:pt x="1" y="3"/>
                  </a:lnTo>
                  <a:lnTo>
                    <a:pt x="3" y="3"/>
                  </a:lnTo>
                  <a:lnTo>
                    <a:pt x="5"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3445">
              <a:extLst>
                <a:ext uri="{FF2B5EF4-FFF2-40B4-BE49-F238E27FC236}">
                  <a16:creationId xmlns:a16="http://schemas.microsoft.com/office/drawing/2014/main" id="{FF2101D5-DA93-F14C-B8BE-C0CFC2BBA046}"/>
                </a:ext>
              </a:extLst>
            </p:cNvPr>
            <p:cNvSpPr>
              <a:spLocks/>
            </p:cNvSpPr>
            <p:nvPr/>
          </p:nvSpPr>
          <p:spPr bwMode="auto">
            <a:xfrm>
              <a:off x="2243" y="2047"/>
              <a:ext cx="7" cy="3"/>
            </a:xfrm>
            <a:custGeom>
              <a:avLst/>
              <a:gdLst>
                <a:gd name="T0" fmla="*/ 5 w 7"/>
                <a:gd name="T1" fmla="*/ 3 h 3"/>
                <a:gd name="T2" fmla="*/ 7 w 7"/>
                <a:gd name="T3" fmla="*/ 3 h 3"/>
                <a:gd name="T4" fmla="*/ 5 w 7"/>
                <a:gd name="T5" fmla="*/ 2 h 3"/>
                <a:gd name="T6" fmla="*/ 0 w 7"/>
                <a:gd name="T7" fmla="*/ 0 h 3"/>
                <a:gd name="T8" fmla="*/ 0 w 7"/>
                <a:gd name="T9" fmla="*/ 2 h 3"/>
                <a:gd name="T10" fmla="*/ 0 w 7"/>
                <a:gd name="T11" fmla="*/ 2 h 3"/>
                <a:gd name="T12" fmla="*/ 1 w 7"/>
                <a:gd name="T13" fmla="*/ 3 h 3"/>
                <a:gd name="T14" fmla="*/ 3 w 7"/>
                <a:gd name="T15" fmla="*/ 3 h 3"/>
                <a:gd name="T16" fmla="*/ 5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5" y="3"/>
                  </a:moveTo>
                  <a:lnTo>
                    <a:pt x="7" y="3"/>
                  </a:lnTo>
                  <a:lnTo>
                    <a:pt x="5" y="2"/>
                  </a:lnTo>
                  <a:lnTo>
                    <a:pt x="0" y="0"/>
                  </a:lnTo>
                  <a:lnTo>
                    <a:pt x="0" y="2"/>
                  </a:lnTo>
                  <a:lnTo>
                    <a:pt x="0" y="2"/>
                  </a:lnTo>
                  <a:lnTo>
                    <a:pt x="1" y="3"/>
                  </a:lnTo>
                  <a:lnTo>
                    <a:pt x="3" y="3"/>
                  </a:lnTo>
                  <a:lnTo>
                    <a:pt x="5" y="3"/>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3446">
              <a:extLst>
                <a:ext uri="{FF2B5EF4-FFF2-40B4-BE49-F238E27FC236}">
                  <a16:creationId xmlns:a16="http://schemas.microsoft.com/office/drawing/2014/main" id="{656D3770-A704-AD43-906D-2C2B43DD2190}"/>
                </a:ext>
              </a:extLst>
            </p:cNvPr>
            <p:cNvSpPr>
              <a:spLocks/>
            </p:cNvSpPr>
            <p:nvPr/>
          </p:nvSpPr>
          <p:spPr bwMode="auto">
            <a:xfrm>
              <a:off x="2260" y="2041"/>
              <a:ext cx="4" cy="4"/>
            </a:xfrm>
            <a:custGeom>
              <a:avLst/>
              <a:gdLst>
                <a:gd name="T0" fmla="*/ 4 w 4"/>
                <a:gd name="T1" fmla="*/ 2 h 4"/>
                <a:gd name="T2" fmla="*/ 2 w 4"/>
                <a:gd name="T3" fmla="*/ 0 h 4"/>
                <a:gd name="T4" fmla="*/ 0 w 4"/>
                <a:gd name="T5" fmla="*/ 2 h 4"/>
                <a:gd name="T6" fmla="*/ 0 w 4"/>
                <a:gd name="T7" fmla="*/ 4 h 4"/>
                <a:gd name="T8" fmla="*/ 2 w 4"/>
                <a:gd name="T9" fmla="*/ 4 h 4"/>
                <a:gd name="T10" fmla="*/ 4 w 4"/>
                <a:gd name="T11" fmla="*/ 4 h 4"/>
                <a:gd name="T12" fmla="*/ 4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2" y="0"/>
                  </a:lnTo>
                  <a:lnTo>
                    <a:pt x="0" y="2"/>
                  </a:lnTo>
                  <a:lnTo>
                    <a:pt x="0" y="4"/>
                  </a:lnTo>
                  <a:lnTo>
                    <a:pt x="2" y="4"/>
                  </a:lnTo>
                  <a:lnTo>
                    <a:pt x="4" y="4"/>
                  </a:lnTo>
                  <a:lnTo>
                    <a:pt x="4" y="4"/>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3447">
              <a:extLst>
                <a:ext uri="{FF2B5EF4-FFF2-40B4-BE49-F238E27FC236}">
                  <a16:creationId xmlns:a16="http://schemas.microsoft.com/office/drawing/2014/main" id="{FBAE7B40-99C8-6247-8D40-50315F9B9B07}"/>
                </a:ext>
              </a:extLst>
            </p:cNvPr>
            <p:cNvSpPr>
              <a:spLocks/>
            </p:cNvSpPr>
            <p:nvPr/>
          </p:nvSpPr>
          <p:spPr bwMode="auto">
            <a:xfrm>
              <a:off x="2260" y="2041"/>
              <a:ext cx="4" cy="4"/>
            </a:xfrm>
            <a:custGeom>
              <a:avLst/>
              <a:gdLst>
                <a:gd name="T0" fmla="*/ 4 w 4"/>
                <a:gd name="T1" fmla="*/ 2 h 4"/>
                <a:gd name="T2" fmla="*/ 2 w 4"/>
                <a:gd name="T3" fmla="*/ 0 h 4"/>
                <a:gd name="T4" fmla="*/ 0 w 4"/>
                <a:gd name="T5" fmla="*/ 2 h 4"/>
                <a:gd name="T6" fmla="*/ 0 w 4"/>
                <a:gd name="T7" fmla="*/ 4 h 4"/>
                <a:gd name="T8" fmla="*/ 2 w 4"/>
                <a:gd name="T9" fmla="*/ 4 h 4"/>
                <a:gd name="T10" fmla="*/ 4 w 4"/>
                <a:gd name="T11" fmla="*/ 4 h 4"/>
                <a:gd name="T12" fmla="*/ 4 w 4"/>
                <a:gd name="T13" fmla="*/ 4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lnTo>
                    <a:pt x="2" y="0"/>
                  </a:lnTo>
                  <a:lnTo>
                    <a:pt x="0" y="2"/>
                  </a:lnTo>
                  <a:lnTo>
                    <a:pt x="0" y="4"/>
                  </a:lnTo>
                  <a:lnTo>
                    <a:pt x="2" y="4"/>
                  </a:lnTo>
                  <a:lnTo>
                    <a:pt x="4" y="4"/>
                  </a:lnTo>
                  <a:lnTo>
                    <a:pt x="4" y="4"/>
                  </a:lnTo>
                  <a:lnTo>
                    <a:pt x="4" y="2"/>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3448">
              <a:extLst>
                <a:ext uri="{FF2B5EF4-FFF2-40B4-BE49-F238E27FC236}">
                  <a16:creationId xmlns:a16="http://schemas.microsoft.com/office/drawing/2014/main" id="{0F0D6F30-411F-4C40-BDBC-20ABA7048951}"/>
                </a:ext>
              </a:extLst>
            </p:cNvPr>
            <p:cNvSpPr>
              <a:spLocks/>
            </p:cNvSpPr>
            <p:nvPr/>
          </p:nvSpPr>
          <p:spPr bwMode="auto">
            <a:xfrm>
              <a:off x="2285" y="2061"/>
              <a:ext cx="11" cy="4"/>
            </a:xfrm>
            <a:custGeom>
              <a:avLst/>
              <a:gdLst>
                <a:gd name="T0" fmla="*/ 11 w 11"/>
                <a:gd name="T1" fmla="*/ 0 h 4"/>
                <a:gd name="T2" fmla="*/ 9 w 11"/>
                <a:gd name="T3" fmla="*/ 0 h 4"/>
                <a:gd name="T4" fmla="*/ 0 w 11"/>
                <a:gd name="T5" fmla="*/ 0 h 4"/>
                <a:gd name="T6" fmla="*/ 0 w 11"/>
                <a:gd name="T7" fmla="*/ 2 h 4"/>
                <a:gd name="T8" fmla="*/ 6 w 11"/>
                <a:gd name="T9" fmla="*/ 4 h 4"/>
                <a:gd name="T10" fmla="*/ 9 w 11"/>
                <a:gd name="T11" fmla="*/ 2 h 4"/>
                <a:gd name="T12" fmla="*/ 11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1" y="0"/>
                  </a:moveTo>
                  <a:lnTo>
                    <a:pt x="9" y="0"/>
                  </a:lnTo>
                  <a:lnTo>
                    <a:pt x="0" y="0"/>
                  </a:lnTo>
                  <a:lnTo>
                    <a:pt x="0" y="2"/>
                  </a:lnTo>
                  <a:lnTo>
                    <a:pt x="6" y="4"/>
                  </a:lnTo>
                  <a:lnTo>
                    <a:pt x="9" y="2"/>
                  </a:lnTo>
                  <a:lnTo>
                    <a:pt x="11"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4" name="Freeform 3449">
              <a:extLst>
                <a:ext uri="{FF2B5EF4-FFF2-40B4-BE49-F238E27FC236}">
                  <a16:creationId xmlns:a16="http://schemas.microsoft.com/office/drawing/2014/main" id="{2F7276B3-4F59-1345-AF69-901040CBCE50}"/>
                </a:ext>
              </a:extLst>
            </p:cNvPr>
            <p:cNvSpPr>
              <a:spLocks/>
            </p:cNvSpPr>
            <p:nvPr/>
          </p:nvSpPr>
          <p:spPr bwMode="auto">
            <a:xfrm>
              <a:off x="2285" y="2061"/>
              <a:ext cx="11" cy="4"/>
            </a:xfrm>
            <a:custGeom>
              <a:avLst/>
              <a:gdLst>
                <a:gd name="T0" fmla="*/ 11 w 11"/>
                <a:gd name="T1" fmla="*/ 0 h 4"/>
                <a:gd name="T2" fmla="*/ 9 w 11"/>
                <a:gd name="T3" fmla="*/ 0 h 4"/>
                <a:gd name="T4" fmla="*/ 0 w 11"/>
                <a:gd name="T5" fmla="*/ 0 h 4"/>
                <a:gd name="T6" fmla="*/ 0 w 11"/>
                <a:gd name="T7" fmla="*/ 2 h 4"/>
                <a:gd name="T8" fmla="*/ 6 w 11"/>
                <a:gd name="T9" fmla="*/ 4 h 4"/>
                <a:gd name="T10" fmla="*/ 9 w 11"/>
                <a:gd name="T11" fmla="*/ 2 h 4"/>
                <a:gd name="T12" fmla="*/ 11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1" y="0"/>
                  </a:moveTo>
                  <a:lnTo>
                    <a:pt x="9" y="0"/>
                  </a:lnTo>
                  <a:lnTo>
                    <a:pt x="0" y="0"/>
                  </a:lnTo>
                  <a:lnTo>
                    <a:pt x="0" y="2"/>
                  </a:lnTo>
                  <a:lnTo>
                    <a:pt x="6" y="4"/>
                  </a:lnTo>
                  <a:lnTo>
                    <a:pt x="9" y="2"/>
                  </a:lnTo>
                  <a:lnTo>
                    <a:pt x="11"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3450">
              <a:extLst>
                <a:ext uri="{FF2B5EF4-FFF2-40B4-BE49-F238E27FC236}">
                  <a16:creationId xmlns:a16="http://schemas.microsoft.com/office/drawing/2014/main" id="{B31382D7-10FD-6C47-98CE-A8A81C26ACAA}"/>
                </a:ext>
              </a:extLst>
            </p:cNvPr>
            <p:cNvSpPr>
              <a:spLocks/>
            </p:cNvSpPr>
            <p:nvPr/>
          </p:nvSpPr>
          <p:spPr bwMode="auto">
            <a:xfrm>
              <a:off x="2296" y="2079"/>
              <a:ext cx="2" cy="0"/>
            </a:xfrm>
            <a:custGeom>
              <a:avLst/>
              <a:gdLst>
                <a:gd name="T0" fmla="*/ 2 w 2"/>
                <a:gd name="T1" fmla="*/ 2 w 2"/>
                <a:gd name="T2" fmla="*/ 2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2" y="0"/>
                  </a:lnTo>
                  <a:lnTo>
                    <a:pt x="0" y="0"/>
                  </a:lnTo>
                  <a:lnTo>
                    <a:pt x="0"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3451">
              <a:extLst>
                <a:ext uri="{FF2B5EF4-FFF2-40B4-BE49-F238E27FC236}">
                  <a16:creationId xmlns:a16="http://schemas.microsoft.com/office/drawing/2014/main" id="{AE10D674-F4AF-8547-9771-E878802A2AE1}"/>
                </a:ext>
              </a:extLst>
            </p:cNvPr>
            <p:cNvSpPr>
              <a:spLocks/>
            </p:cNvSpPr>
            <p:nvPr/>
          </p:nvSpPr>
          <p:spPr bwMode="auto">
            <a:xfrm>
              <a:off x="2296" y="2079"/>
              <a:ext cx="2" cy="0"/>
            </a:xfrm>
            <a:custGeom>
              <a:avLst/>
              <a:gdLst>
                <a:gd name="T0" fmla="*/ 2 w 2"/>
                <a:gd name="T1" fmla="*/ 2 w 2"/>
                <a:gd name="T2" fmla="*/ 2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2" y="0"/>
                  </a:lnTo>
                  <a:lnTo>
                    <a:pt x="0" y="0"/>
                  </a:lnTo>
                  <a:lnTo>
                    <a:pt x="0" y="0"/>
                  </a:lnTo>
                  <a:lnTo>
                    <a:pt x="2" y="0"/>
                  </a:lnTo>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3452">
              <a:extLst>
                <a:ext uri="{FF2B5EF4-FFF2-40B4-BE49-F238E27FC236}">
                  <a16:creationId xmlns:a16="http://schemas.microsoft.com/office/drawing/2014/main" id="{9D674330-F6D2-3E4D-BE45-B4171F668D59}"/>
                </a:ext>
              </a:extLst>
            </p:cNvPr>
            <p:cNvSpPr>
              <a:spLocks/>
            </p:cNvSpPr>
            <p:nvPr/>
          </p:nvSpPr>
          <p:spPr bwMode="auto">
            <a:xfrm>
              <a:off x="2384" y="2232"/>
              <a:ext cx="5" cy="9"/>
            </a:xfrm>
            <a:custGeom>
              <a:avLst/>
              <a:gdLst>
                <a:gd name="T0" fmla="*/ 3 w 5"/>
                <a:gd name="T1" fmla="*/ 2 h 9"/>
                <a:gd name="T2" fmla="*/ 3 w 5"/>
                <a:gd name="T3" fmla="*/ 2 h 9"/>
                <a:gd name="T4" fmla="*/ 1 w 5"/>
                <a:gd name="T5" fmla="*/ 0 h 9"/>
                <a:gd name="T6" fmla="*/ 1 w 5"/>
                <a:gd name="T7" fmla="*/ 0 h 9"/>
                <a:gd name="T8" fmla="*/ 1 w 5"/>
                <a:gd name="T9" fmla="*/ 0 h 9"/>
                <a:gd name="T10" fmla="*/ 1 w 5"/>
                <a:gd name="T11" fmla="*/ 0 h 9"/>
                <a:gd name="T12" fmla="*/ 0 w 5"/>
                <a:gd name="T13" fmla="*/ 2 h 9"/>
                <a:gd name="T14" fmla="*/ 0 w 5"/>
                <a:gd name="T15" fmla="*/ 2 h 9"/>
                <a:gd name="T16" fmla="*/ 0 w 5"/>
                <a:gd name="T17" fmla="*/ 4 h 9"/>
                <a:gd name="T18" fmla="*/ 0 w 5"/>
                <a:gd name="T19" fmla="*/ 4 h 9"/>
                <a:gd name="T20" fmla="*/ 0 w 5"/>
                <a:gd name="T21" fmla="*/ 4 h 9"/>
                <a:gd name="T22" fmla="*/ 0 w 5"/>
                <a:gd name="T23" fmla="*/ 4 h 9"/>
                <a:gd name="T24" fmla="*/ 1 w 5"/>
                <a:gd name="T25" fmla="*/ 6 h 9"/>
                <a:gd name="T26" fmla="*/ 1 w 5"/>
                <a:gd name="T27" fmla="*/ 6 h 9"/>
                <a:gd name="T28" fmla="*/ 1 w 5"/>
                <a:gd name="T29" fmla="*/ 6 h 9"/>
                <a:gd name="T30" fmla="*/ 1 w 5"/>
                <a:gd name="T31" fmla="*/ 6 h 9"/>
                <a:gd name="T32" fmla="*/ 1 w 5"/>
                <a:gd name="T33" fmla="*/ 8 h 9"/>
                <a:gd name="T34" fmla="*/ 1 w 5"/>
                <a:gd name="T35" fmla="*/ 8 h 9"/>
                <a:gd name="T36" fmla="*/ 3 w 5"/>
                <a:gd name="T37" fmla="*/ 8 h 9"/>
                <a:gd name="T38" fmla="*/ 3 w 5"/>
                <a:gd name="T39" fmla="*/ 8 h 9"/>
                <a:gd name="T40" fmla="*/ 3 w 5"/>
                <a:gd name="T41" fmla="*/ 9 h 9"/>
                <a:gd name="T42" fmla="*/ 3 w 5"/>
                <a:gd name="T43" fmla="*/ 9 h 9"/>
                <a:gd name="T44" fmla="*/ 3 w 5"/>
                <a:gd name="T45" fmla="*/ 9 h 9"/>
                <a:gd name="T46" fmla="*/ 3 w 5"/>
                <a:gd name="T47" fmla="*/ 9 h 9"/>
                <a:gd name="T48" fmla="*/ 3 w 5"/>
                <a:gd name="T49" fmla="*/ 9 h 9"/>
                <a:gd name="T50" fmla="*/ 5 w 5"/>
                <a:gd name="T51" fmla="*/ 8 h 9"/>
                <a:gd name="T52" fmla="*/ 5 w 5"/>
                <a:gd name="T53" fmla="*/ 8 h 9"/>
                <a:gd name="T54" fmla="*/ 5 w 5"/>
                <a:gd name="T55" fmla="*/ 6 h 9"/>
                <a:gd name="T56" fmla="*/ 5 w 5"/>
                <a:gd name="T57" fmla="*/ 6 h 9"/>
                <a:gd name="T58" fmla="*/ 5 w 5"/>
                <a:gd name="T59" fmla="*/ 4 h 9"/>
                <a:gd name="T60" fmla="*/ 5 w 5"/>
                <a:gd name="T61" fmla="*/ 4 h 9"/>
                <a:gd name="T62" fmla="*/ 5 w 5"/>
                <a:gd name="T63" fmla="*/ 4 h 9"/>
                <a:gd name="T64" fmla="*/ 5 w 5"/>
                <a:gd name="T65" fmla="*/ 4 h 9"/>
                <a:gd name="T66" fmla="*/ 5 w 5"/>
                <a:gd name="T67" fmla="*/ 2 h 9"/>
                <a:gd name="T68" fmla="*/ 5 w 5"/>
                <a:gd name="T69" fmla="*/ 2 h 9"/>
                <a:gd name="T70" fmla="*/ 5 w 5"/>
                <a:gd name="T71" fmla="*/ 2 h 9"/>
                <a:gd name="T72" fmla="*/ 5 w 5"/>
                <a:gd name="T73" fmla="*/ 2 h 9"/>
                <a:gd name="T74" fmla="*/ 5 w 5"/>
                <a:gd name="T75" fmla="*/ 0 h 9"/>
                <a:gd name="T76" fmla="*/ 5 w 5"/>
                <a:gd name="T77" fmla="*/ 0 h 9"/>
                <a:gd name="T78" fmla="*/ 3 w 5"/>
                <a:gd name="T79" fmla="*/ 2 h 9"/>
                <a:gd name="T80" fmla="*/ 3 w 5"/>
                <a:gd name="T8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9">
                  <a:moveTo>
                    <a:pt x="3" y="2"/>
                  </a:moveTo>
                  <a:lnTo>
                    <a:pt x="3" y="2"/>
                  </a:lnTo>
                  <a:lnTo>
                    <a:pt x="1" y="0"/>
                  </a:lnTo>
                  <a:lnTo>
                    <a:pt x="1" y="0"/>
                  </a:lnTo>
                  <a:lnTo>
                    <a:pt x="1" y="0"/>
                  </a:lnTo>
                  <a:lnTo>
                    <a:pt x="1" y="0"/>
                  </a:lnTo>
                  <a:lnTo>
                    <a:pt x="0" y="2"/>
                  </a:lnTo>
                  <a:lnTo>
                    <a:pt x="0" y="2"/>
                  </a:lnTo>
                  <a:lnTo>
                    <a:pt x="0" y="4"/>
                  </a:lnTo>
                  <a:lnTo>
                    <a:pt x="0" y="4"/>
                  </a:lnTo>
                  <a:lnTo>
                    <a:pt x="0" y="4"/>
                  </a:lnTo>
                  <a:lnTo>
                    <a:pt x="0" y="4"/>
                  </a:lnTo>
                  <a:lnTo>
                    <a:pt x="1" y="6"/>
                  </a:lnTo>
                  <a:lnTo>
                    <a:pt x="1" y="6"/>
                  </a:lnTo>
                  <a:lnTo>
                    <a:pt x="1" y="6"/>
                  </a:lnTo>
                  <a:lnTo>
                    <a:pt x="1" y="6"/>
                  </a:lnTo>
                  <a:lnTo>
                    <a:pt x="1" y="8"/>
                  </a:lnTo>
                  <a:lnTo>
                    <a:pt x="1" y="8"/>
                  </a:lnTo>
                  <a:lnTo>
                    <a:pt x="3" y="8"/>
                  </a:lnTo>
                  <a:lnTo>
                    <a:pt x="3" y="8"/>
                  </a:lnTo>
                  <a:lnTo>
                    <a:pt x="3" y="9"/>
                  </a:lnTo>
                  <a:lnTo>
                    <a:pt x="3" y="9"/>
                  </a:lnTo>
                  <a:lnTo>
                    <a:pt x="3" y="9"/>
                  </a:lnTo>
                  <a:lnTo>
                    <a:pt x="3" y="9"/>
                  </a:lnTo>
                  <a:lnTo>
                    <a:pt x="3" y="9"/>
                  </a:lnTo>
                  <a:lnTo>
                    <a:pt x="5" y="8"/>
                  </a:lnTo>
                  <a:lnTo>
                    <a:pt x="5" y="8"/>
                  </a:lnTo>
                  <a:lnTo>
                    <a:pt x="5" y="6"/>
                  </a:lnTo>
                  <a:lnTo>
                    <a:pt x="5" y="6"/>
                  </a:lnTo>
                  <a:lnTo>
                    <a:pt x="5" y="4"/>
                  </a:lnTo>
                  <a:lnTo>
                    <a:pt x="5" y="4"/>
                  </a:lnTo>
                  <a:lnTo>
                    <a:pt x="5" y="4"/>
                  </a:lnTo>
                  <a:lnTo>
                    <a:pt x="5" y="4"/>
                  </a:lnTo>
                  <a:lnTo>
                    <a:pt x="5" y="2"/>
                  </a:lnTo>
                  <a:lnTo>
                    <a:pt x="5" y="2"/>
                  </a:lnTo>
                  <a:lnTo>
                    <a:pt x="5" y="2"/>
                  </a:lnTo>
                  <a:lnTo>
                    <a:pt x="5" y="2"/>
                  </a:lnTo>
                  <a:lnTo>
                    <a:pt x="5" y="0"/>
                  </a:lnTo>
                  <a:lnTo>
                    <a:pt x="5" y="0"/>
                  </a:lnTo>
                  <a:lnTo>
                    <a:pt x="3" y="2"/>
                  </a:lnTo>
                  <a:lnTo>
                    <a:pt x="3"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3453">
              <a:extLst>
                <a:ext uri="{FF2B5EF4-FFF2-40B4-BE49-F238E27FC236}">
                  <a16:creationId xmlns:a16="http://schemas.microsoft.com/office/drawing/2014/main" id="{92DC6BA1-12BA-8641-85B4-5E1A5615E403}"/>
                </a:ext>
              </a:extLst>
            </p:cNvPr>
            <p:cNvSpPr>
              <a:spLocks/>
            </p:cNvSpPr>
            <p:nvPr/>
          </p:nvSpPr>
          <p:spPr bwMode="auto">
            <a:xfrm>
              <a:off x="2380" y="2256"/>
              <a:ext cx="5" cy="5"/>
            </a:xfrm>
            <a:custGeom>
              <a:avLst/>
              <a:gdLst>
                <a:gd name="T0" fmla="*/ 4 w 5"/>
                <a:gd name="T1" fmla="*/ 1 h 5"/>
                <a:gd name="T2" fmla="*/ 4 w 5"/>
                <a:gd name="T3" fmla="*/ 1 h 5"/>
                <a:gd name="T4" fmla="*/ 2 w 5"/>
                <a:gd name="T5" fmla="*/ 1 h 5"/>
                <a:gd name="T6" fmla="*/ 2 w 5"/>
                <a:gd name="T7" fmla="*/ 1 h 5"/>
                <a:gd name="T8" fmla="*/ 2 w 5"/>
                <a:gd name="T9" fmla="*/ 1 h 5"/>
                <a:gd name="T10" fmla="*/ 2 w 5"/>
                <a:gd name="T11" fmla="*/ 1 h 5"/>
                <a:gd name="T12" fmla="*/ 0 w 5"/>
                <a:gd name="T13" fmla="*/ 1 h 5"/>
                <a:gd name="T14" fmla="*/ 0 w 5"/>
                <a:gd name="T15" fmla="*/ 1 h 5"/>
                <a:gd name="T16" fmla="*/ 0 w 5"/>
                <a:gd name="T17" fmla="*/ 1 h 5"/>
                <a:gd name="T18" fmla="*/ 0 w 5"/>
                <a:gd name="T19" fmla="*/ 3 h 5"/>
                <a:gd name="T20" fmla="*/ 0 w 5"/>
                <a:gd name="T21" fmla="*/ 3 h 5"/>
                <a:gd name="T22" fmla="*/ 4 w 5"/>
                <a:gd name="T23" fmla="*/ 3 h 5"/>
                <a:gd name="T24" fmla="*/ 4 w 5"/>
                <a:gd name="T25" fmla="*/ 3 h 5"/>
                <a:gd name="T26" fmla="*/ 4 w 5"/>
                <a:gd name="T27" fmla="*/ 5 h 5"/>
                <a:gd name="T28" fmla="*/ 4 w 5"/>
                <a:gd name="T29" fmla="*/ 5 h 5"/>
                <a:gd name="T30" fmla="*/ 5 w 5"/>
                <a:gd name="T31" fmla="*/ 3 h 5"/>
                <a:gd name="T32" fmla="*/ 5 w 5"/>
                <a:gd name="T33" fmla="*/ 3 h 5"/>
                <a:gd name="T34" fmla="*/ 5 w 5"/>
                <a:gd name="T35" fmla="*/ 1 h 5"/>
                <a:gd name="T36" fmla="*/ 5 w 5"/>
                <a:gd name="T37" fmla="*/ 1 h 5"/>
                <a:gd name="T38" fmla="*/ 5 w 5"/>
                <a:gd name="T39" fmla="*/ 1 h 5"/>
                <a:gd name="T40" fmla="*/ 5 w 5"/>
                <a:gd name="T41" fmla="*/ 1 h 5"/>
                <a:gd name="T42" fmla="*/ 5 w 5"/>
                <a:gd name="T43" fmla="*/ 0 h 5"/>
                <a:gd name="T44" fmla="*/ 5 w 5"/>
                <a:gd name="T45" fmla="*/ 0 h 5"/>
                <a:gd name="T46" fmla="*/ 5 w 5"/>
                <a:gd name="T47" fmla="*/ 0 h 5"/>
                <a:gd name="T48" fmla="*/ 5 w 5"/>
                <a:gd name="T49" fmla="*/ 0 h 5"/>
                <a:gd name="T50" fmla="*/ 4 w 5"/>
                <a:gd name="T51" fmla="*/ 1 h 5"/>
                <a:gd name="T52" fmla="*/ 4 w 5"/>
                <a:gd name="T5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5">
                  <a:moveTo>
                    <a:pt x="4" y="1"/>
                  </a:moveTo>
                  <a:lnTo>
                    <a:pt x="4" y="1"/>
                  </a:lnTo>
                  <a:lnTo>
                    <a:pt x="2" y="1"/>
                  </a:lnTo>
                  <a:lnTo>
                    <a:pt x="2" y="1"/>
                  </a:lnTo>
                  <a:lnTo>
                    <a:pt x="2" y="1"/>
                  </a:lnTo>
                  <a:lnTo>
                    <a:pt x="2" y="1"/>
                  </a:lnTo>
                  <a:lnTo>
                    <a:pt x="0" y="1"/>
                  </a:lnTo>
                  <a:lnTo>
                    <a:pt x="0" y="1"/>
                  </a:lnTo>
                  <a:lnTo>
                    <a:pt x="0" y="1"/>
                  </a:lnTo>
                  <a:lnTo>
                    <a:pt x="0" y="3"/>
                  </a:lnTo>
                  <a:lnTo>
                    <a:pt x="0" y="3"/>
                  </a:lnTo>
                  <a:lnTo>
                    <a:pt x="4" y="3"/>
                  </a:lnTo>
                  <a:lnTo>
                    <a:pt x="4" y="3"/>
                  </a:lnTo>
                  <a:lnTo>
                    <a:pt x="4" y="5"/>
                  </a:lnTo>
                  <a:lnTo>
                    <a:pt x="4" y="5"/>
                  </a:lnTo>
                  <a:lnTo>
                    <a:pt x="5" y="3"/>
                  </a:lnTo>
                  <a:lnTo>
                    <a:pt x="5" y="3"/>
                  </a:lnTo>
                  <a:lnTo>
                    <a:pt x="5" y="1"/>
                  </a:lnTo>
                  <a:lnTo>
                    <a:pt x="5" y="1"/>
                  </a:lnTo>
                  <a:lnTo>
                    <a:pt x="5" y="1"/>
                  </a:lnTo>
                  <a:lnTo>
                    <a:pt x="5" y="1"/>
                  </a:lnTo>
                  <a:lnTo>
                    <a:pt x="5" y="0"/>
                  </a:lnTo>
                  <a:lnTo>
                    <a:pt x="5" y="0"/>
                  </a:lnTo>
                  <a:lnTo>
                    <a:pt x="5" y="0"/>
                  </a:lnTo>
                  <a:lnTo>
                    <a:pt x="5" y="0"/>
                  </a:lnTo>
                  <a:lnTo>
                    <a:pt x="4" y="1"/>
                  </a:lnTo>
                  <a:lnTo>
                    <a:pt x="4"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3454">
              <a:extLst>
                <a:ext uri="{FF2B5EF4-FFF2-40B4-BE49-F238E27FC236}">
                  <a16:creationId xmlns:a16="http://schemas.microsoft.com/office/drawing/2014/main" id="{06CF07CE-3C6A-F548-84FA-E07654FAD957}"/>
                </a:ext>
              </a:extLst>
            </p:cNvPr>
            <p:cNvSpPr>
              <a:spLocks/>
            </p:cNvSpPr>
            <p:nvPr/>
          </p:nvSpPr>
          <p:spPr bwMode="auto">
            <a:xfrm>
              <a:off x="2409" y="2240"/>
              <a:ext cx="16" cy="12"/>
            </a:xfrm>
            <a:custGeom>
              <a:avLst/>
              <a:gdLst>
                <a:gd name="T0" fmla="*/ 9 w 16"/>
                <a:gd name="T1" fmla="*/ 3 h 12"/>
                <a:gd name="T2" fmla="*/ 7 w 16"/>
                <a:gd name="T3" fmla="*/ 3 h 12"/>
                <a:gd name="T4" fmla="*/ 5 w 16"/>
                <a:gd name="T5" fmla="*/ 3 h 12"/>
                <a:gd name="T6" fmla="*/ 3 w 16"/>
                <a:gd name="T7" fmla="*/ 3 h 12"/>
                <a:gd name="T8" fmla="*/ 1 w 16"/>
                <a:gd name="T9" fmla="*/ 3 h 12"/>
                <a:gd name="T10" fmla="*/ 1 w 16"/>
                <a:gd name="T11" fmla="*/ 3 h 12"/>
                <a:gd name="T12" fmla="*/ 0 w 16"/>
                <a:gd name="T13" fmla="*/ 3 h 12"/>
                <a:gd name="T14" fmla="*/ 0 w 16"/>
                <a:gd name="T15" fmla="*/ 5 h 12"/>
                <a:gd name="T16" fmla="*/ 0 w 16"/>
                <a:gd name="T17" fmla="*/ 5 h 12"/>
                <a:gd name="T18" fmla="*/ 1 w 16"/>
                <a:gd name="T19" fmla="*/ 7 h 12"/>
                <a:gd name="T20" fmla="*/ 1 w 16"/>
                <a:gd name="T21" fmla="*/ 7 h 12"/>
                <a:gd name="T22" fmla="*/ 1 w 16"/>
                <a:gd name="T23" fmla="*/ 9 h 12"/>
                <a:gd name="T24" fmla="*/ 1 w 16"/>
                <a:gd name="T25" fmla="*/ 9 h 12"/>
                <a:gd name="T26" fmla="*/ 1 w 16"/>
                <a:gd name="T27" fmla="*/ 10 h 12"/>
                <a:gd name="T28" fmla="*/ 3 w 16"/>
                <a:gd name="T29" fmla="*/ 10 h 12"/>
                <a:gd name="T30" fmla="*/ 3 w 16"/>
                <a:gd name="T31" fmla="*/ 10 h 12"/>
                <a:gd name="T32" fmla="*/ 3 w 16"/>
                <a:gd name="T33" fmla="*/ 12 h 12"/>
                <a:gd name="T34" fmla="*/ 5 w 16"/>
                <a:gd name="T35" fmla="*/ 12 h 12"/>
                <a:gd name="T36" fmla="*/ 5 w 16"/>
                <a:gd name="T37" fmla="*/ 12 h 12"/>
                <a:gd name="T38" fmla="*/ 7 w 16"/>
                <a:gd name="T39" fmla="*/ 12 h 12"/>
                <a:gd name="T40" fmla="*/ 9 w 16"/>
                <a:gd name="T41" fmla="*/ 10 h 12"/>
                <a:gd name="T42" fmla="*/ 9 w 16"/>
                <a:gd name="T43" fmla="*/ 10 h 12"/>
                <a:gd name="T44" fmla="*/ 10 w 16"/>
                <a:gd name="T45" fmla="*/ 9 h 12"/>
                <a:gd name="T46" fmla="*/ 10 w 16"/>
                <a:gd name="T47" fmla="*/ 7 h 12"/>
                <a:gd name="T48" fmla="*/ 10 w 16"/>
                <a:gd name="T49" fmla="*/ 5 h 12"/>
                <a:gd name="T50" fmla="*/ 12 w 16"/>
                <a:gd name="T51" fmla="*/ 5 h 12"/>
                <a:gd name="T52" fmla="*/ 12 w 16"/>
                <a:gd name="T53" fmla="*/ 3 h 12"/>
                <a:gd name="T54" fmla="*/ 12 w 16"/>
                <a:gd name="T55" fmla="*/ 3 h 12"/>
                <a:gd name="T56" fmla="*/ 14 w 16"/>
                <a:gd name="T57" fmla="*/ 1 h 12"/>
                <a:gd name="T58" fmla="*/ 14 w 16"/>
                <a:gd name="T59" fmla="*/ 1 h 12"/>
                <a:gd name="T60" fmla="*/ 16 w 16"/>
                <a:gd name="T61" fmla="*/ 1 h 12"/>
                <a:gd name="T62" fmla="*/ 16 w 16"/>
                <a:gd name="T63" fmla="*/ 0 h 12"/>
                <a:gd name="T64" fmla="*/ 16 w 16"/>
                <a:gd name="T65" fmla="*/ 0 h 12"/>
                <a:gd name="T66" fmla="*/ 16 w 16"/>
                <a:gd name="T67" fmla="*/ 0 h 12"/>
                <a:gd name="T68" fmla="*/ 14 w 16"/>
                <a:gd name="T69" fmla="*/ 0 h 12"/>
                <a:gd name="T70" fmla="*/ 12 w 16"/>
                <a:gd name="T71" fmla="*/ 0 h 12"/>
                <a:gd name="T72" fmla="*/ 10 w 16"/>
                <a:gd name="T73" fmla="*/ 0 h 12"/>
                <a:gd name="T74" fmla="*/ 10 w 16"/>
                <a:gd name="T75" fmla="*/ 1 h 12"/>
                <a:gd name="T76" fmla="*/ 9 w 16"/>
                <a:gd name="T77" fmla="*/ 1 h 12"/>
                <a:gd name="T78" fmla="*/ 9 w 16"/>
                <a:gd name="T7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2">
                  <a:moveTo>
                    <a:pt x="9" y="3"/>
                  </a:moveTo>
                  <a:lnTo>
                    <a:pt x="9" y="3"/>
                  </a:lnTo>
                  <a:lnTo>
                    <a:pt x="7" y="3"/>
                  </a:lnTo>
                  <a:lnTo>
                    <a:pt x="7" y="3"/>
                  </a:lnTo>
                  <a:lnTo>
                    <a:pt x="5" y="3"/>
                  </a:lnTo>
                  <a:lnTo>
                    <a:pt x="5" y="3"/>
                  </a:lnTo>
                  <a:lnTo>
                    <a:pt x="3" y="3"/>
                  </a:lnTo>
                  <a:lnTo>
                    <a:pt x="3" y="3"/>
                  </a:lnTo>
                  <a:lnTo>
                    <a:pt x="1" y="3"/>
                  </a:lnTo>
                  <a:lnTo>
                    <a:pt x="1" y="3"/>
                  </a:lnTo>
                  <a:lnTo>
                    <a:pt x="1" y="3"/>
                  </a:lnTo>
                  <a:lnTo>
                    <a:pt x="1" y="3"/>
                  </a:lnTo>
                  <a:lnTo>
                    <a:pt x="0" y="3"/>
                  </a:lnTo>
                  <a:lnTo>
                    <a:pt x="0" y="3"/>
                  </a:lnTo>
                  <a:lnTo>
                    <a:pt x="0" y="5"/>
                  </a:lnTo>
                  <a:lnTo>
                    <a:pt x="0" y="5"/>
                  </a:lnTo>
                  <a:lnTo>
                    <a:pt x="0" y="5"/>
                  </a:lnTo>
                  <a:lnTo>
                    <a:pt x="0" y="5"/>
                  </a:lnTo>
                  <a:lnTo>
                    <a:pt x="0" y="5"/>
                  </a:lnTo>
                  <a:lnTo>
                    <a:pt x="1" y="7"/>
                  </a:lnTo>
                  <a:lnTo>
                    <a:pt x="1" y="7"/>
                  </a:lnTo>
                  <a:lnTo>
                    <a:pt x="1" y="7"/>
                  </a:lnTo>
                  <a:lnTo>
                    <a:pt x="1" y="7"/>
                  </a:lnTo>
                  <a:lnTo>
                    <a:pt x="1" y="9"/>
                  </a:lnTo>
                  <a:lnTo>
                    <a:pt x="1" y="9"/>
                  </a:lnTo>
                  <a:lnTo>
                    <a:pt x="1" y="9"/>
                  </a:lnTo>
                  <a:lnTo>
                    <a:pt x="1" y="9"/>
                  </a:lnTo>
                  <a:lnTo>
                    <a:pt x="1" y="10"/>
                  </a:lnTo>
                  <a:lnTo>
                    <a:pt x="1" y="10"/>
                  </a:lnTo>
                  <a:lnTo>
                    <a:pt x="3" y="10"/>
                  </a:lnTo>
                  <a:lnTo>
                    <a:pt x="3" y="10"/>
                  </a:lnTo>
                  <a:lnTo>
                    <a:pt x="3" y="10"/>
                  </a:lnTo>
                  <a:lnTo>
                    <a:pt x="3" y="10"/>
                  </a:lnTo>
                  <a:lnTo>
                    <a:pt x="3" y="12"/>
                  </a:lnTo>
                  <a:lnTo>
                    <a:pt x="3" y="12"/>
                  </a:lnTo>
                  <a:lnTo>
                    <a:pt x="5" y="12"/>
                  </a:lnTo>
                  <a:lnTo>
                    <a:pt x="5" y="12"/>
                  </a:lnTo>
                  <a:lnTo>
                    <a:pt x="5" y="12"/>
                  </a:lnTo>
                  <a:lnTo>
                    <a:pt x="5" y="12"/>
                  </a:lnTo>
                  <a:lnTo>
                    <a:pt x="7" y="12"/>
                  </a:lnTo>
                  <a:lnTo>
                    <a:pt x="7" y="12"/>
                  </a:lnTo>
                  <a:lnTo>
                    <a:pt x="9" y="10"/>
                  </a:lnTo>
                  <a:lnTo>
                    <a:pt x="9" y="10"/>
                  </a:lnTo>
                  <a:lnTo>
                    <a:pt x="9" y="10"/>
                  </a:lnTo>
                  <a:lnTo>
                    <a:pt x="9" y="10"/>
                  </a:lnTo>
                  <a:lnTo>
                    <a:pt x="10" y="9"/>
                  </a:lnTo>
                  <a:lnTo>
                    <a:pt x="10" y="9"/>
                  </a:lnTo>
                  <a:lnTo>
                    <a:pt x="10" y="7"/>
                  </a:lnTo>
                  <a:lnTo>
                    <a:pt x="10" y="7"/>
                  </a:lnTo>
                  <a:lnTo>
                    <a:pt x="10" y="5"/>
                  </a:lnTo>
                  <a:lnTo>
                    <a:pt x="10" y="5"/>
                  </a:lnTo>
                  <a:lnTo>
                    <a:pt x="12" y="5"/>
                  </a:lnTo>
                  <a:lnTo>
                    <a:pt x="12" y="5"/>
                  </a:lnTo>
                  <a:lnTo>
                    <a:pt x="12" y="3"/>
                  </a:lnTo>
                  <a:lnTo>
                    <a:pt x="12" y="3"/>
                  </a:lnTo>
                  <a:lnTo>
                    <a:pt x="12" y="3"/>
                  </a:lnTo>
                  <a:lnTo>
                    <a:pt x="12" y="3"/>
                  </a:lnTo>
                  <a:lnTo>
                    <a:pt x="14" y="1"/>
                  </a:lnTo>
                  <a:lnTo>
                    <a:pt x="14" y="1"/>
                  </a:lnTo>
                  <a:lnTo>
                    <a:pt x="14" y="1"/>
                  </a:lnTo>
                  <a:lnTo>
                    <a:pt x="14" y="1"/>
                  </a:lnTo>
                  <a:lnTo>
                    <a:pt x="16" y="1"/>
                  </a:lnTo>
                  <a:lnTo>
                    <a:pt x="16" y="1"/>
                  </a:lnTo>
                  <a:lnTo>
                    <a:pt x="16" y="0"/>
                  </a:lnTo>
                  <a:lnTo>
                    <a:pt x="16" y="0"/>
                  </a:lnTo>
                  <a:lnTo>
                    <a:pt x="16" y="0"/>
                  </a:lnTo>
                  <a:lnTo>
                    <a:pt x="16" y="0"/>
                  </a:lnTo>
                  <a:lnTo>
                    <a:pt x="16" y="0"/>
                  </a:lnTo>
                  <a:lnTo>
                    <a:pt x="14" y="0"/>
                  </a:lnTo>
                  <a:lnTo>
                    <a:pt x="14" y="0"/>
                  </a:lnTo>
                  <a:lnTo>
                    <a:pt x="12" y="0"/>
                  </a:lnTo>
                  <a:lnTo>
                    <a:pt x="12" y="0"/>
                  </a:lnTo>
                  <a:lnTo>
                    <a:pt x="10" y="0"/>
                  </a:lnTo>
                  <a:lnTo>
                    <a:pt x="10" y="0"/>
                  </a:lnTo>
                  <a:lnTo>
                    <a:pt x="10" y="1"/>
                  </a:lnTo>
                  <a:lnTo>
                    <a:pt x="10" y="1"/>
                  </a:lnTo>
                  <a:lnTo>
                    <a:pt x="9" y="1"/>
                  </a:lnTo>
                  <a:lnTo>
                    <a:pt x="9" y="1"/>
                  </a:lnTo>
                  <a:lnTo>
                    <a:pt x="9" y="3"/>
                  </a:lnTo>
                  <a:lnTo>
                    <a:pt x="9" y="3"/>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3455">
              <a:extLst>
                <a:ext uri="{FF2B5EF4-FFF2-40B4-BE49-F238E27FC236}">
                  <a16:creationId xmlns:a16="http://schemas.microsoft.com/office/drawing/2014/main" id="{FEA25A00-4567-6742-89AE-DB8BD5834F01}"/>
                </a:ext>
              </a:extLst>
            </p:cNvPr>
            <p:cNvSpPr>
              <a:spLocks/>
            </p:cNvSpPr>
            <p:nvPr/>
          </p:nvSpPr>
          <p:spPr bwMode="auto">
            <a:xfrm>
              <a:off x="2398" y="2247"/>
              <a:ext cx="5" cy="5"/>
            </a:xfrm>
            <a:custGeom>
              <a:avLst/>
              <a:gdLst>
                <a:gd name="T0" fmla="*/ 2 w 5"/>
                <a:gd name="T1" fmla="*/ 0 h 5"/>
                <a:gd name="T2" fmla="*/ 2 w 5"/>
                <a:gd name="T3" fmla="*/ 0 h 5"/>
                <a:gd name="T4" fmla="*/ 0 w 5"/>
                <a:gd name="T5" fmla="*/ 2 h 5"/>
                <a:gd name="T6" fmla="*/ 0 w 5"/>
                <a:gd name="T7" fmla="*/ 2 h 5"/>
                <a:gd name="T8" fmla="*/ 0 w 5"/>
                <a:gd name="T9" fmla="*/ 3 h 5"/>
                <a:gd name="T10" fmla="*/ 2 w 5"/>
                <a:gd name="T11" fmla="*/ 3 h 5"/>
                <a:gd name="T12" fmla="*/ 2 w 5"/>
                <a:gd name="T13" fmla="*/ 3 h 5"/>
                <a:gd name="T14" fmla="*/ 3 w 5"/>
                <a:gd name="T15" fmla="*/ 5 h 5"/>
                <a:gd name="T16" fmla="*/ 5 w 5"/>
                <a:gd name="T17" fmla="*/ 3 h 5"/>
                <a:gd name="T18" fmla="*/ 5 w 5"/>
                <a:gd name="T19" fmla="*/ 3 h 5"/>
                <a:gd name="T20" fmla="*/ 5 w 5"/>
                <a:gd name="T21" fmla="*/ 3 h 5"/>
                <a:gd name="T22" fmla="*/ 5 w 5"/>
                <a:gd name="T23" fmla="*/ 2 h 5"/>
                <a:gd name="T24" fmla="*/ 5 w 5"/>
                <a:gd name="T25" fmla="*/ 2 h 5"/>
                <a:gd name="T26" fmla="*/ 3 w 5"/>
                <a:gd name="T27" fmla="*/ 0 h 5"/>
                <a:gd name="T28" fmla="*/ 3 w 5"/>
                <a:gd name="T29" fmla="*/ 0 h 5"/>
                <a:gd name="T30" fmla="*/ 2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2" y="0"/>
                  </a:lnTo>
                  <a:lnTo>
                    <a:pt x="0" y="2"/>
                  </a:lnTo>
                  <a:lnTo>
                    <a:pt x="0" y="2"/>
                  </a:lnTo>
                  <a:lnTo>
                    <a:pt x="0" y="3"/>
                  </a:lnTo>
                  <a:lnTo>
                    <a:pt x="2" y="3"/>
                  </a:lnTo>
                  <a:lnTo>
                    <a:pt x="2" y="3"/>
                  </a:lnTo>
                  <a:lnTo>
                    <a:pt x="3" y="5"/>
                  </a:lnTo>
                  <a:lnTo>
                    <a:pt x="5" y="3"/>
                  </a:lnTo>
                  <a:lnTo>
                    <a:pt x="5" y="3"/>
                  </a:lnTo>
                  <a:lnTo>
                    <a:pt x="5" y="3"/>
                  </a:lnTo>
                  <a:lnTo>
                    <a:pt x="5" y="2"/>
                  </a:lnTo>
                  <a:lnTo>
                    <a:pt x="5" y="2"/>
                  </a:lnTo>
                  <a:lnTo>
                    <a:pt x="3" y="0"/>
                  </a:lnTo>
                  <a:lnTo>
                    <a:pt x="3" y="0"/>
                  </a:lnTo>
                  <a:lnTo>
                    <a:pt x="2" y="0"/>
                  </a:lnTo>
                  <a:lnTo>
                    <a:pt x="2"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1" name="Freeform 3456">
              <a:extLst>
                <a:ext uri="{FF2B5EF4-FFF2-40B4-BE49-F238E27FC236}">
                  <a16:creationId xmlns:a16="http://schemas.microsoft.com/office/drawing/2014/main" id="{AF2F29F1-57D7-4B45-A41C-9E493A701BDD}"/>
                </a:ext>
              </a:extLst>
            </p:cNvPr>
            <p:cNvSpPr>
              <a:spLocks/>
            </p:cNvSpPr>
            <p:nvPr/>
          </p:nvSpPr>
          <p:spPr bwMode="auto">
            <a:xfrm>
              <a:off x="2432" y="2249"/>
              <a:ext cx="11" cy="8"/>
            </a:xfrm>
            <a:custGeom>
              <a:avLst/>
              <a:gdLst>
                <a:gd name="T0" fmla="*/ 3 w 11"/>
                <a:gd name="T1" fmla="*/ 1 h 8"/>
                <a:gd name="T2" fmla="*/ 3 w 11"/>
                <a:gd name="T3" fmla="*/ 1 h 8"/>
                <a:gd name="T4" fmla="*/ 2 w 11"/>
                <a:gd name="T5" fmla="*/ 3 h 8"/>
                <a:gd name="T6" fmla="*/ 2 w 11"/>
                <a:gd name="T7" fmla="*/ 3 h 8"/>
                <a:gd name="T8" fmla="*/ 0 w 11"/>
                <a:gd name="T9" fmla="*/ 3 h 8"/>
                <a:gd name="T10" fmla="*/ 0 w 11"/>
                <a:gd name="T11" fmla="*/ 3 h 8"/>
                <a:gd name="T12" fmla="*/ 2 w 11"/>
                <a:gd name="T13" fmla="*/ 7 h 8"/>
                <a:gd name="T14" fmla="*/ 2 w 11"/>
                <a:gd name="T15" fmla="*/ 7 h 8"/>
                <a:gd name="T16" fmla="*/ 5 w 11"/>
                <a:gd name="T17" fmla="*/ 8 h 8"/>
                <a:gd name="T18" fmla="*/ 5 w 11"/>
                <a:gd name="T19" fmla="*/ 8 h 8"/>
                <a:gd name="T20" fmla="*/ 5 w 11"/>
                <a:gd name="T21" fmla="*/ 8 h 8"/>
                <a:gd name="T22" fmla="*/ 5 w 11"/>
                <a:gd name="T23" fmla="*/ 8 h 8"/>
                <a:gd name="T24" fmla="*/ 7 w 11"/>
                <a:gd name="T25" fmla="*/ 8 h 8"/>
                <a:gd name="T26" fmla="*/ 7 w 11"/>
                <a:gd name="T27" fmla="*/ 8 h 8"/>
                <a:gd name="T28" fmla="*/ 9 w 11"/>
                <a:gd name="T29" fmla="*/ 8 h 8"/>
                <a:gd name="T30" fmla="*/ 9 w 11"/>
                <a:gd name="T31" fmla="*/ 8 h 8"/>
                <a:gd name="T32" fmla="*/ 9 w 11"/>
                <a:gd name="T33" fmla="*/ 7 h 8"/>
                <a:gd name="T34" fmla="*/ 9 w 11"/>
                <a:gd name="T35" fmla="*/ 7 h 8"/>
                <a:gd name="T36" fmla="*/ 11 w 11"/>
                <a:gd name="T37" fmla="*/ 7 h 8"/>
                <a:gd name="T38" fmla="*/ 11 w 11"/>
                <a:gd name="T39" fmla="*/ 7 h 8"/>
                <a:gd name="T40" fmla="*/ 11 w 11"/>
                <a:gd name="T41" fmla="*/ 5 h 8"/>
                <a:gd name="T42" fmla="*/ 11 w 11"/>
                <a:gd name="T43" fmla="*/ 5 h 8"/>
                <a:gd name="T44" fmla="*/ 11 w 11"/>
                <a:gd name="T45" fmla="*/ 5 h 8"/>
                <a:gd name="T46" fmla="*/ 11 w 11"/>
                <a:gd name="T47" fmla="*/ 5 h 8"/>
                <a:gd name="T48" fmla="*/ 11 w 11"/>
                <a:gd name="T49" fmla="*/ 5 h 8"/>
                <a:gd name="T50" fmla="*/ 11 w 11"/>
                <a:gd name="T51" fmla="*/ 5 h 8"/>
                <a:gd name="T52" fmla="*/ 11 w 11"/>
                <a:gd name="T53" fmla="*/ 3 h 8"/>
                <a:gd name="T54" fmla="*/ 11 w 11"/>
                <a:gd name="T55" fmla="*/ 3 h 8"/>
                <a:gd name="T56" fmla="*/ 11 w 11"/>
                <a:gd name="T57" fmla="*/ 3 h 8"/>
                <a:gd name="T58" fmla="*/ 11 w 11"/>
                <a:gd name="T59" fmla="*/ 3 h 8"/>
                <a:gd name="T60" fmla="*/ 9 w 11"/>
                <a:gd name="T61" fmla="*/ 1 h 8"/>
                <a:gd name="T62" fmla="*/ 9 w 11"/>
                <a:gd name="T63" fmla="*/ 1 h 8"/>
                <a:gd name="T64" fmla="*/ 9 w 11"/>
                <a:gd name="T65" fmla="*/ 0 h 8"/>
                <a:gd name="T66" fmla="*/ 9 w 11"/>
                <a:gd name="T67" fmla="*/ 0 h 8"/>
                <a:gd name="T68" fmla="*/ 7 w 11"/>
                <a:gd name="T69" fmla="*/ 0 h 8"/>
                <a:gd name="T70" fmla="*/ 7 w 11"/>
                <a:gd name="T71" fmla="*/ 0 h 8"/>
                <a:gd name="T72" fmla="*/ 7 w 11"/>
                <a:gd name="T73" fmla="*/ 0 h 8"/>
                <a:gd name="T74" fmla="*/ 7 w 11"/>
                <a:gd name="T75" fmla="*/ 0 h 8"/>
                <a:gd name="T76" fmla="*/ 5 w 11"/>
                <a:gd name="T77" fmla="*/ 0 h 8"/>
                <a:gd name="T78" fmla="*/ 5 w 11"/>
                <a:gd name="T79" fmla="*/ 0 h 8"/>
                <a:gd name="T80" fmla="*/ 5 w 11"/>
                <a:gd name="T81" fmla="*/ 0 h 8"/>
                <a:gd name="T82" fmla="*/ 5 w 11"/>
                <a:gd name="T83" fmla="*/ 0 h 8"/>
                <a:gd name="T84" fmla="*/ 3 w 11"/>
                <a:gd name="T85" fmla="*/ 0 h 8"/>
                <a:gd name="T86" fmla="*/ 3 w 11"/>
                <a:gd name="T87" fmla="*/ 0 h 8"/>
                <a:gd name="T88" fmla="*/ 3 w 11"/>
                <a:gd name="T89" fmla="*/ 0 h 8"/>
                <a:gd name="T90" fmla="*/ 3 w 11"/>
                <a:gd name="T91" fmla="*/ 0 h 8"/>
                <a:gd name="T92" fmla="*/ 3 w 11"/>
                <a:gd name="T93" fmla="*/ 0 h 8"/>
                <a:gd name="T94" fmla="*/ 3 w 11"/>
                <a:gd name="T95" fmla="*/ 1 h 8"/>
                <a:gd name="T96" fmla="*/ 3 w 11"/>
                <a:gd name="T9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8">
                  <a:moveTo>
                    <a:pt x="3" y="1"/>
                  </a:moveTo>
                  <a:lnTo>
                    <a:pt x="3" y="1"/>
                  </a:lnTo>
                  <a:lnTo>
                    <a:pt x="2" y="3"/>
                  </a:lnTo>
                  <a:lnTo>
                    <a:pt x="2" y="3"/>
                  </a:lnTo>
                  <a:lnTo>
                    <a:pt x="0" y="3"/>
                  </a:lnTo>
                  <a:lnTo>
                    <a:pt x="0" y="3"/>
                  </a:lnTo>
                  <a:lnTo>
                    <a:pt x="2" y="7"/>
                  </a:lnTo>
                  <a:lnTo>
                    <a:pt x="2" y="7"/>
                  </a:lnTo>
                  <a:lnTo>
                    <a:pt x="5" y="8"/>
                  </a:lnTo>
                  <a:lnTo>
                    <a:pt x="5" y="8"/>
                  </a:lnTo>
                  <a:lnTo>
                    <a:pt x="5" y="8"/>
                  </a:lnTo>
                  <a:lnTo>
                    <a:pt x="5" y="8"/>
                  </a:lnTo>
                  <a:lnTo>
                    <a:pt x="7" y="8"/>
                  </a:lnTo>
                  <a:lnTo>
                    <a:pt x="7" y="8"/>
                  </a:lnTo>
                  <a:lnTo>
                    <a:pt x="9" y="8"/>
                  </a:lnTo>
                  <a:lnTo>
                    <a:pt x="9" y="8"/>
                  </a:lnTo>
                  <a:lnTo>
                    <a:pt x="9" y="7"/>
                  </a:lnTo>
                  <a:lnTo>
                    <a:pt x="9" y="7"/>
                  </a:lnTo>
                  <a:lnTo>
                    <a:pt x="11" y="7"/>
                  </a:lnTo>
                  <a:lnTo>
                    <a:pt x="11" y="7"/>
                  </a:lnTo>
                  <a:lnTo>
                    <a:pt x="11" y="5"/>
                  </a:lnTo>
                  <a:lnTo>
                    <a:pt x="11" y="5"/>
                  </a:lnTo>
                  <a:lnTo>
                    <a:pt x="11" y="5"/>
                  </a:lnTo>
                  <a:lnTo>
                    <a:pt x="11" y="5"/>
                  </a:lnTo>
                  <a:lnTo>
                    <a:pt x="11" y="5"/>
                  </a:lnTo>
                  <a:lnTo>
                    <a:pt x="11" y="5"/>
                  </a:lnTo>
                  <a:lnTo>
                    <a:pt x="11" y="3"/>
                  </a:lnTo>
                  <a:lnTo>
                    <a:pt x="11" y="3"/>
                  </a:lnTo>
                  <a:lnTo>
                    <a:pt x="11" y="3"/>
                  </a:lnTo>
                  <a:lnTo>
                    <a:pt x="11" y="3"/>
                  </a:lnTo>
                  <a:lnTo>
                    <a:pt x="9" y="1"/>
                  </a:lnTo>
                  <a:lnTo>
                    <a:pt x="9" y="1"/>
                  </a:lnTo>
                  <a:lnTo>
                    <a:pt x="9" y="0"/>
                  </a:lnTo>
                  <a:lnTo>
                    <a:pt x="9" y="0"/>
                  </a:lnTo>
                  <a:lnTo>
                    <a:pt x="7" y="0"/>
                  </a:lnTo>
                  <a:lnTo>
                    <a:pt x="7" y="0"/>
                  </a:lnTo>
                  <a:lnTo>
                    <a:pt x="7" y="0"/>
                  </a:lnTo>
                  <a:lnTo>
                    <a:pt x="7" y="0"/>
                  </a:lnTo>
                  <a:lnTo>
                    <a:pt x="5" y="0"/>
                  </a:lnTo>
                  <a:lnTo>
                    <a:pt x="5" y="0"/>
                  </a:lnTo>
                  <a:lnTo>
                    <a:pt x="5" y="0"/>
                  </a:lnTo>
                  <a:lnTo>
                    <a:pt x="5" y="0"/>
                  </a:lnTo>
                  <a:lnTo>
                    <a:pt x="3" y="0"/>
                  </a:lnTo>
                  <a:lnTo>
                    <a:pt x="3" y="0"/>
                  </a:lnTo>
                  <a:lnTo>
                    <a:pt x="3" y="0"/>
                  </a:lnTo>
                  <a:lnTo>
                    <a:pt x="3" y="0"/>
                  </a:lnTo>
                  <a:lnTo>
                    <a:pt x="3" y="0"/>
                  </a:lnTo>
                  <a:lnTo>
                    <a:pt x="3" y="1"/>
                  </a:lnTo>
                  <a:lnTo>
                    <a:pt x="3" y="1"/>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2" name="Freeform 3457">
              <a:extLst>
                <a:ext uri="{FF2B5EF4-FFF2-40B4-BE49-F238E27FC236}">
                  <a16:creationId xmlns:a16="http://schemas.microsoft.com/office/drawing/2014/main" id="{2D61936E-2A66-334F-B521-58FE98E7DC0F}"/>
                </a:ext>
              </a:extLst>
            </p:cNvPr>
            <p:cNvSpPr>
              <a:spLocks/>
            </p:cNvSpPr>
            <p:nvPr/>
          </p:nvSpPr>
          <p:spPr bwMode="auto">
            <a:xfrm>
              <a:off x="2441" y="2247"/>
              <a:ext cx="2" cy="2"/>
            </a:xfrm>
            <a:custGeom>
              <a:avLst/>
              <a:gdLst>
                <a:gd name="T0" fmla="*/ 2 w 2"/>
                <a:gd name="T1" fmla="*/ 2 h 2"/>
                <a:gd name="T2" fmla="*/ 2 w 2"/>
                <a:gd name="T3" fmla="*/ 2 h 2"/>
                <a:gd name="T4" fmla="*/ 0 w 2"/>
                <a:gd name="T5" fmla="*/ 2 h 2"/>
                <a:gd name="T6" fmla="*/ 0 w 2"/>
                <a:gd name="T7" fmla="*/ 2 h 2"/>
                <a:gd name="T8" fmla="*/ 0 w 2"/>
                <a:gd name="T9" fmla="*/ 2 h 2"/>
                <a:gd name="T10" fmla="*/ 0 w 2"/>
                <a:gd name="T11" fmla="*/ 2 h 2"/>
                <a:gd name="T12" fmla="*/ 0 w 2"/>
                <a:gd name="T13" fmla="*/ 0 h 2"/>
                <a:gd name="T14" fmla="*/ 0 w 2"/>
                <a:gd name="T15" fmla="*/ 0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lnTo>
                    <a:pt x="2" y="2"/>
                  </a:lnTo>
                  <a:lnTo>
                    <a:pt x="0" y="2"/>
                  </a:lnTo>
                  <a:lnTo>
                    <a:pt x="0" y="2"/>
                  </a:lnTo>
                  <a:lnTo>
                    <a:pt x="0" y="2"/>
                  </a:lnTo>
                  <a:lnTo>
                    <a:pt x="0" y="2"/>
                  </a:lnTo>
                  <a:lnTo>
                    <a:pt x="0" y="0"/>
                  </a:lnTo>
                  <a:lnTo>
                    <a:pt x="0" y="0"/>
                  </a:lnTo>
                  <a:lnTo>
                    <a:pt x="2" y="2"/>
                  </a:lnTo>
                  <a:lnTo>
                    <a:pt x="2"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3" name="Freeform 3458">
              <a:extLst>
                <a:ext uri="{FF2B5EF4-FFF2-40B4-BE49-F238E27FC236}">
                  <a16:creationId xmlns:a16="http://schemas.microsoft.com/office/drawing/2014/main" id="{E8A0FCAF-E551-4744-A3FE-C7ED291F2CB5}"/>
                </a:ext>
              </a:extLst>
            </p:cNvPr>
            <p:cNvSpPr>
              <a:spLocks/>
            </p:cNvSpPr>
            <p:nvPr/>
          </p:nvSpPr>
          <p:spPr bwMode="auto">
            <a:xfrm>
              <a:off x="2462" y="2236"/>
              <a:ext cx="14" cy="14"/>
            </a:xfrm>
            <a:custGeom>
              <a:avLst/>
              <a:gdLst>
                <a:gd name="T0" fmla="*/ 13 w 14"/>
                <a:gd name="T1" fmla="*/ 0 h 14"/>
                <a:gd name="T2" fmla="*/ 13 w 14"/>
                <a:gd name="T3" fmla="*/ 0 h 14"/>
                <a:gd name="T4" fmla="*/ 11 w 14"/>
                <a:gd name="T5" fmla="*/ 0 h 14"/>
                <a:gd name="T6" fmla="*/ 11 w 14"/>
                <a:gd name="T7" fmla="*/ 0 h 14"/>
                <a:gd name="T8" fmla="*/ 11 w 14"/>
                <a:gd name="T9" fmla="*/ 2 h 14"/>
                <a:gd name="T10" fmla="*/ 11 w 14"/>
                <a:gd name="T11" fmla="*/ 2 h 14"/>
                <a:gd name="T12" fmla="*/ 11 w 14"/>
                <a:gd name="T13" fmla="*/ 2 h 14"/>
                <a:gd name="T14" fmla="*/ 11 w 14"/>
                <a:gd name="T15" fmla="*/ 2 h 14"/>
                <a:gd name="T16" fmla="*/ 9 w 14"/>
                <a:gd name="T17" fmla="*/ 4 h 14"/>
                <a:gd name="T18" fmla="*/ 9 w 14"/>
                <a:gd name="T19" fmla="*/ 4 h 14"/>
                <a:gd name="T20" fmla="*/ 9 w 14"/>
                <a:gd name="T21" fmla="*/ 5 h 14"/>
                <a:gd name="T22" fmla="*/ 9 w 14"/>
                <a:gd name="T23" fmla="*/ 5 h 14"/>
                <a:gd name="T24" fmla="*/ 7 w 14"/>
                <a:gd name="T25" fmla="*/ 7 h 14"/>
                <a:gd name="T26" fmla="*/ 7 w 14"/>
                <a:gd name="T27" fmla="*/ 7 h 14"/>
                <a:gd name="T28" fmla="*/ 7 w 14"/>
                <a:gd name="T29" fmla="*/ 7 h 14"/>
                <a:gd name="T30" fmla="*/ 7 w 14"/>
                <a:gd name="T31" fmla="*/ 7 h 14"/>
                <a:gd name="T32" fmla="*/ 6 w 14"/>
                <a:gd name="T33" fmla="*/ 9 h 14"/>
                <a:gd name="T34" fmla="*/ 6 w 14"/>
                <a:gd name="T35" fmla="*/ 9 h 14"/>
                <a:gd name="T36" fmla="*/ 6 w 14"/>
                <a:gd name="T37" fmla="*/ 11 h 14"/>
                <a:gd name="T38" fmla="*/ 6 w 14"/>
                <a:gd name="T39" fmla="*/ 13 h 14"/>
                <a:gd name="T40" fmla="*/ 6 w 14"/>
                <a:gd name="T41" fmla="*/ 13 h 14"/>
                <a:gd name="T42" fmla="*/ 2 w 14"/>
                <a:gd name="T43" fmla="*/ 14 h 14"/>
                <a:gd name="T44" fmla="*/ 2 w 14"/>
                <a:gd name="T45" fmla="*/ 14 h 14"/>
                <a:gd name="T46" fmla="*/ 0 w 14"/>
                <a:gd name="T47" fmla="*/ 14 h 14"/>
                <a:gd name="T48" fmla="*/ 0 w 14"/>
                <a:gd name="T49" fmla="*/ 14 h 14"/>
                <a:gd name="T50" fmla="*/ 0 w 14"/>
                <a:gd name="T51" fmla="*/ 14 h 14"/>
                <a:gd name="T52" fmla="*/ 4 w 14"/>
                <a:gd name="T53" fmla="*/ 14 h 14"/>
                <a:gd name="T54" fmla="*/ 4 w 14"/>
                <a:gd name="T55" fmla="*/ 14 h 14"/>
                <a:gd name="T56" fmla="*/ 6 w 14"/>
                <a:gd name="T57" fmla="*/ 14 h 14"/>
                <a:gd name="T58" fmla="*/ 6 w 14"/>
                <a:gd name="T59" fmla="*/ 14 h 14"/>
                <a:gd name="T60" fmla="*/ 7 w 14"/>
                <a:gd name="T61" fmla="*/ 13 h 14"/>
                <a:gd name="T62" fmla="*/ 7 w 14"/>
                <a:gd name="T63" fmla="*/ 13 h 14"/>
                <a:gd name="T64" fmla="*/ 11 w 14"/>
                <a:gd name="T65" fmla="*/ 11 h 14"/>
                <a:gd name="T66" fmla="*/ 11 w 14"/>
                <a:gd name="T67" fmla="*/ 11 h 14"/>
                <a:gd name="T68" fmla="*/ 13 w 14"/>
                <a:gd name="T69" fmla="*/ 11 h 14"/>
                <a:gd name="T70" fmla="*/ 13 w 14"/>
                <a:gd name="T71" fmla="*/ 11 h 14"/>
                <a:gd name="T72" fmla="*/ 13 w 14"/>
                <a:gd name="T73" fmla="*/ 9 h 14"/>
                <a:gd name="T74" fmla="*/ 13 w 14"/>
                <a:gd name="T75" fmla="*/ 9 h 14"/>
                <a:gd name="T76" fmla="*/ 14 w 14"/>
                <a:gd name="T77" fmla="*/ 7 h 14"/>
                <a:gd name="T78" fmla="*/ 14 w 14"/>
                <a:gd name="T79" fmla="*/ 7 h 14"/>
                <a:gd name="T80" fmla="*/ 14 w 14"/>
                <a:gd name="T81" fmla="*/ 5 h 14"/>
                <a:gd name="T82" fmla="*/ 14 w 14"/>
                <a:gd name="T83" fmla="*/ 5 h 14"/>
                <a:gd name="T84" fmla="*/ 14 w 14"/>
                <a:gd name="T85" fmla="*/ 5 h 14"/>
                <a:gd name="T86" fmla="*/ 14 w 14"/>
                <a:gd name="T87" fmla="*/ 5 h 14"/>
                <a:gd name="T88" fmla="*/ 14 w 14"/>
                <a:gd name="T89" fmla="*/ 2 h 14"/>
                <a:gd name="T90" fmla="*/ 14 w 14"/>
                <a:gd name="T91" fmla="*/ 2 h 14"/>
                <a:gd name="T92" fmla="*/ 14 w 14"/>
                <a:gd name="T93" fmla="*/ 0 h 14"/>
                <a:gd name="T94" fmla="*/ 14 w 14"/>
                <a:gd name="T95" fmla="*/ 0 h 14"/>
                <a:gd name="T96" fmla="*/ 13 w 14"/>
                <a:gd name="T97" fmla="*/ 0 h 14"/>
                <a:gd name="T98" fmla="*/ 13 w 14"/>
                <a:gd name="T9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4">
                  <a:moveTo>
                    <a:pt x="13" y="0"/>
                  </a:moveTo>
                  <a:lnTo>
                    <a:pt x="13" y="0"/>
                  </a:lnTo>
                  <a:lnTo>
                    <a:pt x="11" y="0"/>
                  </a:lnTo>
                  <a:lnTo>
                    <a:pt x="11" y="0"/>
                  </a:lnTo>
                  <a:lnTo>
                    <a:pt x="11" y="2"/>
                  </a:lnTo>
                  <a:lnTo>
                    <a:pt x="11" y="2"/>
                  </a:lnTo>
                  <a:lnTo>
                    <a:pt x="11" y="2"/>
                  </a:lnTo>
                  <a:lnTo>
                    <a:pt x="11" y="2"/>
                  </a:lnTo>
                  <a:lnTo>
                    <a:pt x="9" y="4"/>
                  </a:lnTo>
                  <a:lnTo>
                    <a:pt x="9" y="4"/>
                  </a:lnTo>
                  <a:lnTo>
                    <a:pt x="9" y="5"/>
                  </a:lnTo>
                  <a:lnTo>
                    <a:pt x="9" y="5"/>
                  </a:lnTo>
                  <a:lnTo>
                    <a:pt x="7" y="7"/>
                  </a:lnTo>
                  <a:lnTo>
                    <a:pt x="7" y="7"/>
                  </a:lnTo>
                  <a:lnTo>
                    <a:pt x="7" y="7"/>
                  </a:lnTo>
                  <a:lnTo>
                    <a:pt x="7" y="7"/>
                  </a:lnTo>
                  <a:lnTo>
                    <a:pt x="6" y="9"/>
                  </a:lnTo>
                  <a:lnTo>
                    <a:pt x="6" y="9"/>
                  </a:lnTo>
                  <a:lnTo>
                    <a:pt x="6" y="11"/>
                  </a:lnTo>
                  <a:lnTo>
                    <a:pt x="6" y="13"/>
                  </a:lnTo>
                  <a:lnTo>
                    <a:pt x="6" y="13"/>
                  </a:lnTo>
                  <a:lnTo>
                    <a:pt x="2" y="14"/>
                  </a:lnTo>
                  <a:lnTo>
                    <a:pt x="2" y="14"/>
                  </a:lnTo>
                  <a:lnTo>
                    <a:pt x="0" y="14"/>
                  </a:lnTo>
                  <a:lnTo>
                    <a:pt x="0" y="14"/>
                  </a:lnTo>
                  <a:lnTo>
                    <a:pt x="0" y="14"/>
                  </a:lnTo>
                  <a:lnTo>
                    <a:pt x="4" y="14"/>
                  </a:lnTo>
                  <a:lnTo>
                    <a:pt x="4" y="14"/>
                  </a:lnTo>
                  <a:lnTo>
                    <a:pt x="6" y="14"/>
                  </a:lnTo>
                  <a:lnTo>
                    <a:pt x="6" y="14"/>
                  </a:lnTo>
                  <a:lnTo>
                    <a:pt x="7" y="13"/>
                  </a:lnTo>
                  <a:lnTo>
                    <a:pt x="7" y="13"/>
                  </a:lnTo>
                  <a:lnTo>
                    <a:pt x="11" y="11"/>
                  </a:lnTo>
                  <a:lnTo>
                    <a:pt x="11" y="11"/>
                  </a:lnTo>
                  <a:lnTo>
                    <a:pt x="13" y="11"/>
                  </a:lnTo>
                  <a:lnTo>
                    <a:pt x="13" y="11"/>
                  </a:lnTo>
                  <a:lnTo>
                    <a:pt x="13" y="9"/>
                  </a:lnTo>
                  <a:lnTo>
                    <a:pt x="13" y="9"/>
                  </a:lnTo>
                  <a:lnTo>
                    <a:pt x="14" y="7"/>
                  </a:lnTo>
                  <a:lnTo>
                    <a:pt x="14" y="7"/>
                  </a:lnTo>
                  <a:lnTo>
                    <a:pt x="14" y="5"/>
                  </a:lnTo>
                  <a:lnTo>
                    <a:pt x="14" y="5"/>
                  </a:lnTo>
                  <a:lnTo>
                    <a:pt x="14" y="5"/>
                  </a:lnTo>
                  <a:lnTo>
                    <a:pt x="14" y="5"/>
                  </a:lnTo>
                  <a:lnTo>
                    <a:pt x="14" y="2"/>
                  </a:lnTo>
                  <a:lnTo>
                    <a:pt x="14" y="2"/>
                  </a:lnTo>
                  <a:lnTo>
                    <a:pt x="14" y="0"/>
                  </a:lnTo>
                  <a:lnTo>
                    <a:pt x="14" y="0"/>
                  </a:lnTo>
                  <a:lnTo>
                    <a:pt x="13" y="0"/>
                  </a:lnTo>
                  <a:lnTo>
                    <a:pt x="13"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4" name="Freeform 3459">
              <a:extLst>
                <a:ext uri="{FF2B5EF4-FFF2-40B4-BE49-F238E27FC236}">
                  <a16:creationId xmlns:a16="http://schemas.microsoft.com/office/drawing/2014/main" id="{3AB2309A-045C-3544-9C1A-72A9B4FA1B96}"/>
                </a:ext>
              </a:extLst>
            </p:cNvPr>
            <p:cNvSpPr>
              <a:spLocks/>
            </p:cNvSpPr>
            <p:nvPr/>
          </p:nvSpPr>
          <p:spPr bwMode="auto">
            <a:xfrm>
              <a:off x="2476" y="2234"/>
              <a:ext cx="2" cy="2"/>
            </a:xfrm>
            <a:custGeom>
              <a:avLst/>
              <a:gdLst>
                <a:gd name="T0" fmla="*/ 0 w 2"/>
                <a:gd name="T1" fmla="*/ 0 h 2"/>
                <a:gd name="T2" fmla="*/ 0 w 2"/>
                <a:gd name="T3" fmla="*/ 0 h 2"/>
                <a:gd name="T4" fmla="*/ 2 w 2"/>
                <a:gd name="T5" fmla="*/ 2 h 2"/>
                <a:gd name="T6" fmla="*/ 2 w 2"/>
                <a:gd name="T7" fmla="*/ 2 h 2"/>
                <a:gd name="T8" fmla="*/ 0 w 2"/>
                <a:gd name="T9" fmla="*/ 2 h 2"/>
                <a:gd name="T10" fmla="*/ 0 w 2"/>
                <a:gd name="T11" fmla="*/ 2 h 2"/>
                <a:gd name="T12" fmla="*/ 0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2" y="2"/>
                  </a:lnTo>
                  <a:lnTo>
                    <a:pt x="2" y="2"/>
                  </a:lnTo>
                  <a:lnTo>
                    <a:pt x="0" y="2"/>
                  </a:lnTo>
                  <a:lnTo>
                    <a:pt x="0" y="2"/>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5" name="Freeform 3460">
              <a:extLst>
                <a:ext uri="{FF2B5EF4-FFF2-40B4-BE49-F238E27FC236}">
                  <a16:creationId xmlns:a16="http://schemas.microsoft.com/office/drawing/2014/main" id="{2B0FE34F-2F49-154B-98C7-E6EE00595D2E}"/>
                </a:ext>
              </a:extLst>
            </p:cNvPr>
            <p:cNvSpPr>
              <a:spLocks/>
            </p:cNvSpPr>
            <p:nvPr/>
          </p:nvSpPr>
          <p:spPr bwMode="auto">
            <a:xfrm>
              <a:off x="2476" y="2225"/>
              <a:ext cx="9" cy="9"/>
            </a:xfrm>
            <a:custGeom>
              <a:avLst/>
              <a:gdLst>
                <a:gd name="T0" fmla="*/ 4 w 9"/>
                <a:gd name="T1" fmla="*/ 2 h 9"/>
                <a:gd name="T2" fmla="*/ 4 w 9"/>
                <a:gd name="T3" fmla="*/ 2 h 9"/>
                <a:gd name="T4" fmla="*/ 2 w 9"/>
                <a:gd name="T5" fmla="*/ 4 h 9"/>
                <a:gd name="T6" fmla="*/ 2 w 9"/>
                <a:gd name="T7" fmla="*/ 4 h 9"/>
                <a:gd name="T8" fmla="*/ 0 w 9"/>
                <a:gd name="T9" fmla="*/ 6 h 9"/>
                <a:gd name="T10" fmla="*/ 0 w 9"/>
                <a:gd name="T11" fmla="*/ 6 h 9"/>
                <a:gd name="T12" fmla="*/ 0 w 9"/>
                <a:gd name="T13" fmla="*/ 6 h 9"/>
                <a:gd name="T14" fmla="*/ 0 w 9"/>
                <a:gd name="T15" fmla="*/ 6 h 9"/>
                <a:gd name="T16" fmla="*/ 0 w 9"/>
                <a:gd name="T17" fmla="*/ 7 h 9"/>
                <a:gd name="T18" fmla="*/ 0 w 9"/>
                <a:gd name="T19" fmla="*/ 7 h 9"/>
                <a:gd name="T20" fmla="*/ 0 w 9"/>
                <a:gd name="T21" fmla="*/ 7 h 9"/>
                <a:gd name="T22" fmla="*/ 0 w 9"/>
                <a:gd name="T23" fmla="*/ 7 h 9"/>
                <a:gd name="T24" fmla="*/ 2 w 9"/>
                <a:gd name="T25" fmla="*/ 9 h 9"/>
                <a:gd name="T26" fmla="*/ 2 w 9"/>
                <a:gd name="T27" fmla="*/ 9 h 9"/>
                <a:gd name="T28" fmla="*/ 2 w 9"/>
                <a:gd name="T29" fmla="*/ 7 h 9"/>
                <a:gd name="T30" fmla="*/ 2 w 9"/>
                <a:gd name="T31" fmla="*/ 7 h 9"/>
                <a:gd name="T32" fmla="*/ 2 w 9"/>
                <a:gd name="T33" fmla="*/ 7 h 9"/>
                <a:gd name="T34" fmla="*/ 4 w 9"/>
                <a:gd name="T35" fmla="*/ 7 h 9"/>
                <a:gd name="T36" fmla="*/ 4 w 9"/>
                <a:gd name="T37" fmla="*/ 7 h 9"/>
                <a:gd name="T38" fmla="*/ 6 w 9"/>
                <a:gd name="T39" fmla="*/ 6 h 9"/>
                <a:gd name="T40" fmla="*/ 6 w 9"/>
                <a:gd name="T41" fmla="*/ 6 h 9"/>
                <a:gd name="T42" fmla="*/ 8 w 9"/>
                <a:gd name="T43" fmla="*/ 6 h 9"/>
                <a:gd name="T44" fmla="*/ 8 w 9"/>
                <a:gd name="T45" fmla="*/ 6 h 9"/>
                <a:gd name="T46" fmla="*/ 9 w 9"/>
                <a:gd name="T47" fmla="*/ 4 h 9"/>
                <a:gd name="T48" fmla="*/ 9 w 9"/>
                <a:gd name="T49" fmla="*/ 4 h 9"/>
                <a:gd name="T50" fmla="*/ 9 w 9"/>
                <a:gd name="T51" fmla="*/ 2 h 9"/>
                <a:gd name="T52" fmla="*/ 9 w 9"/>
                <a:gd name="T53" fmla="*/ 2 h 9"/>
                <a:gd name="T54" fmla="*/ 9 w 9"/>
                <a:gd name="T55" fmla="*/ 2 h 9"/>
                <a:gd name="T56" fmla="*/ 9 w 9"/>
                <a:gd name="T57" fmla="*/ 2 h 9"/>
                <a:gd name="T58" fmla="*/ 9 w 9"/>
                <a:gd name="T59" fmla="*/ 2 h 9"/>
                <a:gd name="T60" fmla="*/ 9 w 9"/>
                <a:gd name="T61" fmla="*/ 0 h 9"/>
                <a:gd name="T62" fmla="*/ 9 w 9"/>
                <a:gd name="T63" fmla="*/ 0 h 9"/>
                <a:gd name="T64" fmla="*/ 9 w 9"/>
                <a:gd name="T65" fmla="*/ 0 h 9"/>
                <a:gd name="T66" fmla="*/ 9 w 9"/>
                <a:gd name="T67" fmla="*/ 0 h 9"/>
                <a:gd name="T68" fmla="*/ 9 w 9"/>
                <a:gd name="T69" fmla="*/ 0 h 9"/>
                <a:gd name="T70" fmla="*/ 8 w 9"/>
                <a:gd name="T71" fmla="*/ 0 h 9"/>
                <a:gd name="T72" fmla="*/ 8 w 9"/>
                <a:gd name="T73" fmla="*/ 0 h 9"/>
                <a:gd name="T74" fmla="*/ 8 w 9"/>
                <a:gd name="T75" fmla="*/ 2 h 9"/>
                <a:gd name="T76" fmla="*/ 8 w 9"/>
                <a:gd name="T77" fmla="*/ 2 h 9"/>
                <a:gd name="T78" fmla="*/ 6 w 9"/>
                <a:gd name="T79" fmla="*/ 2 h 9"/>
                <a:gd name="T80" fmla="*/ 6 w 9"/>
                <a:gd name="T81" fmla="*/ 2 h 9"/>
                <a:gd name="T82" fmla="*/ 6 w 9"/>
                <a:gd name="T83" fmla="*/ 2 h 9"/>
                <a:gd name="T84" fmla="*/ 6 w 9"/>
                <a:gd name="T85" fmla="*/ 2 h 9"/>
                <a:gd name="T86" fmla="*/ 4 w 9"/>
                <a:gd name="T87" fmla="*/ 2 h 9"/>
                <a:gd name="T88" fmla="*/ 4 w 9"/>
                <a:gd name="T89" fmla="*/ 2 h 9"/>
                <a:gd name="T90" fmla="*/ 4 w 9"/>
                <a:gd name="T91" fmla="*/ 2 h 9"/>
                <a:gd name="T92" fmla="*/ 4 w 9"/>
                <a:gd name="T93" fmla="*/ 2 h 9"/>
                <a:gd name="T94" fmla="*/ 4 w 9"/>
                <a:gd name="T95" fmla="*/ 2 h 9"/>
                <a:gd name="T96" fmla="*/ 4 w 9"/>
                <a:gd name="T9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9">
                  <a:moveTo>
                    <a:pt x="4" y="2"/>
                  </a:moveTo>
                  <a:lnTo>
                    <a:pt x="4" y="2"/>
                  </a:lnTo>
                  <a:lnTo>
                    <a:pt x="2" y="4"/>
                  </a:lnTo>
                  <a:lnTo>
                    <a:pt x="2" y="4"/>
                  </a:lnTo>
                  <a:lnTo>
                    <a:pt x="0" y="6"/>
                  </a:lnTo>
                  <a:lnTo>
                    <a:pt x="0" y="6"/>
                  </a:lnTo>
                  <a:lnTo>
                    <a:pt x="0" y="6"/>
                  </a:lnTo>
                  <a:lnTo>
                    <a:pt x="0" y="6"/>
                  </a:lnTo>
                  <a:lnTo>
                    <a:pt x="0" y="7"/>
                  </a:lnTo>
                  <a:lnTo>
                    <a:pt x="0" y="7"/>
                  </a:lnTo>
                  <a:lnTo>
                    <a:pt x="0" y="7"/>
                  </a:lnTo>
                  <a:lnTo>
                    <a:pt x="0" y="7"/>
                  </a:lnTo>
                  <a:lnTo>
                    <a:pt x="2" y="9"/>
                  </a:lnTo>
                  <a:lnTo>
                    <a:pt x="2" y="9"/>
                  </a:lnTo>
                  <a:lnTo>
                    <a:pt x="2" y="7"/>
                  </a:lnTo>
                  <a:lnTo>
                    <a:pt x="2" y="7"/>
                  </a:lnTo>
                  <a:lnTo>
                    <a:pt x="2" y="7"/>
                  </a:lnTo>
                  <a:lnTo>
                    <a:pt x="4" y="7"/>
                  </a:lnTo>
                  <a:lnTo>
                    <a:pt x="4" y="7"/>
                  </a:lnTo>
                  <a:lnTo>
                    <a:pt x="6" y="6"/>
                  </a:lnTo>
                  <a:lnTo>
                    <a:pt x="6" y="6"/>
                  </a:lnTo>
                  <a:lnTo>
                    <a:pt x="8" y="6"/>
                  </a:lnTo>
                  <a:lnTo>
                    <a:pt x="8" y="6"/>
                  </a:lnTo>
                  <a:lnTo>
                    <a:pt x="9" y="4"/>
                  </a:lnTo>
                  <a:lnTo>
                    <a:pt x="9" y="4"/>
                  </a:lnTo>
                  <a:lnTo>
                    <a:pt x="9" y="2"/>
                  </a:lnTo>
                  <a:lnTo>
                    <a:pt x="9" y="2"/>
                  </a:lnTo>
                  <a:lnTo>
                    <a:pt x="9" y="2"/>
                  </a:lnTo>
                  <a:lnTo>
                    <a:pt x="9" y="2"/>
                  </a:lnTo>
                  <a:lnTo>
                    <a:pt x="9" y="2"/>
                  </a:lnTo>
                  <a:lnTo>
                    <a:pt x="9" y="0"/>
                  </a:lnTo>
                  <a:lnTo>
                    <a:pt x="9" y="0"/>
                  </a:lnTo>
                  <a:lnTo>
                    <a:pt x="9" y="0"/>
                  </a:lnTo>
                  <a:lnTo>
                    <a:pt x="9" y="0"/>
                  </a:lnTo>
                  <a:lnTo>
                    <a:pt x="9" y="0"/>
                  </a:lnTo>
                  <a:lnTo>
                    <a:pt x="8" y="0"/>
                  </a:lnTo>
                  <a:lnTo>
                    <a:pt x="8" y="0"/>
                  </a:lnTo>
                  <a:lnTo>
                    <a:pt x="8" y="2"/>
                  </a:lnTo>
                  <a:lnTo>
                    <a:pt x="8" y="2"/>
                  </a:lnTo>
                  <a:lnTo>
                    <a:pt x="6" y="2"/>
                  </a:lnTo>
                  <a:lnTo>
                    <a:pt x="6" y="2"/>
                  </a:lnTo>
                  <a:lnTo>
                    <a:pt x="6" y="2"/>
                  </a:lnTo>
                  <a:lnTo>
                    <a:pt x="6" y="2"/>
                  </a:lnTo>
                  <a:lnTo>
                    <a:pt x="4" y="2"/>
                  </a:lnTo>
                  <a:lnTo>
                    <a:pt x="4" y="2"/>
                  </a:lnTo>
                  <a:lnTo>
                    <a:pt x="4" y="2"/>
                  </a:lnTo>
                  <a:lnTo>
                    <a:pt x="4" y="2"/>
                  </a:lnTo>
                  <a:lnTo>
                    <a:pt x="4" y="2"/>
                  </a:lnTo>
                  <a:lnTo>
                    <a:pt x="4"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6" name="Freeform 3461">
              <a:extLst>
                <a:ext uri="{FF2B5EF4-FFF2-40B4-BE49-F238E27FC236}">
                  <a16:creationId xmlns:a16="http://schemas.microsoft.com/office/drawing/2014/main" id="{B77F9BB1-9E87-BA48-90E7-0DD4E20A2200}"/>
                </a:ext>
              </a:extLst>
            </p:cNvPr>
            <p:cNvSpPr>
              <a:spLocks/>
            </p:cNvSpPr>
            <p:nvPr/>
          </p:nvSpPr>
          <p:spPr bwMode="auto">
            <a:xfrm>
              <a:off x="2482" y="2224"/>
              <a:ext cx="3" cy="1"/>
            </a:xfrm>
            <a:custGeom>
              <a:avLst/>
              <a:gdLst>
                <a:gd name="T0" fmla="*/ 0 w 3"/>
                <a:gd name="T1" fmla="*/ 0 h 1"/>
                <a:gd name="T2" fmla="*/ 0 w 3"/>
                <a:gd name="T3" fmla="*/ 0 h 1"/>
                <a:gd name="T4" fmla="*/ 2 w 3"/>
                <a:gd name="T5" fmla="*/ 1 h 1"/>
                <a:gd name="T6" fmla="*/ 2 w 3"/>
                <a:gd name="T7" fmla="*/ 1 h 1"/>
                <a:gd name="T8" fmla="*/ 2 w 3"/>
                <a:gd name="T9" fmla="*/ 1 h 1"/>
                <a:gd name="T10" fmla="*/ 2 w 3"/>
                <a:gd name="T11" fmla="*/ 1 h 1"/>
                <a:gd name="T12" fmla="*/ 2 w 3"/>
                <a:gd name="T13" fmla="*/ 0 h 1"/>
                <a:gd name="T14" fmla="*/ 2 w 3"/>
                <a:gd name="T15" fmla="*/ 0 h 1"/>
                <a:gd name="T16" fmla="*/ 3 w 3"/>
                <a:gd name="T17" fmla="*/ 0 h 1"/>
                <a:gd name="T18" fmla="*/ 3 w 3"/>
                <a:gd name="T19" fmla="*/ 0 h 1"/>
                <a:gd name="T20" fmla="*/ 2 w 3"/>
                <a:gd name="T21" fmla="*/ 0 h 1"/>
                <a:gd name="T22" fmla="*/ 2 w 3"/>
                <a:gd name="T23" fmla="*/ 0 h 1"/>
                <a:gd name="T24" fmla="*/ 0 w 3"/>
                <a:gd name="T25" fmla="*/ 0 h 1"/>
                <a:gd name="T26" fmla="*/ 0 w 3"/>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
                  <a:moveTo>
                    <a:pt x="0" y="0"/>
                  </a:moveTo>
                  <a:lnTo>
                    <a:pt x="0" y="0"/>
                  </a:lnTo>
                  <a:lnTo>
                    <a:pt x="2" y="1"/>
                  </a:lnTo>
                  <a:lnTo>
                    <a:pt x="2" y="1"/>
                  </a:lnTo>
                  <a:lnTo>
                    <a:pt x="2" y="1"/>
                  </a:lnTo>
                  <a:lnTo>
                    <a:pt x="2" y="1"/>
                  </a:lnTo>
                  <a:lnTo>
                    <a:pt x="2" y="0"/>
                  </a:lnTo>
                  <a:lnTo>
                    <a:pt x="2" y="0"/>
                  </a:lnTo>
                  <a:lnTo>
                    <a:pt x="3" y="0"/>
                  </a:lnTo>
                  <a:lnTo>
                    <a:pt x="3" y="0"/>
                  </a:lnTo>
                  <a:lnTo>
                    <a:pt x="2" y="0"/>
                  </a:lnTo>
                  <a:lnTo>
                    <a:pt x="2" y="0"/>
                  </a:lnTo>
                  <a:lnTo>
                    <a:pt x="0" y="0"/>
                  </a:lnTo>
                  <a:lnTo>
                    <a:pt x="0" y="0"/>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7" name="Freeform 3462">
              <a:extLst>
                <a:ext uri="{FF2B5EF4-FFF2-40B4-BE49-F238E27FC236}">
                  <a16:creationId xmlns:a16="http://schemas.microsoft.com/office/drawing/2014/main" id="{269B2B80-35FA-8D46-80B3-7FD901539976}"/>
                </a:ext>
              </a:extLst>
            </p:cNvPr>
            <p:cNvSpPr>
              <a:spLocks/>
            </p:cNvSpPr>
            <p:nvPr/>
          </p:nvSpPr>
          <p:spPr bwMode="auto">
            <a:xfrm>
              <a:off x="2484" y="2220"/>
              <a:ext cx="0" cy="2"/>
            </a:xfrm>
            <a:custGeom>
              <a:avLst/>
              <a:gdLst>
                <a:gd name="T0" fmla="*/ 2 h 2"/>
                <a:gd name="T1" fmla="*/ 2 h 2"/>
                <a:gd name="T2" fmla="*/ 2 h 2"/>
                <a:gd name="T3" fmla="*/ 0 h 2"/>
                <a:gd name="T4" fmla="*/ 0 h 2"/>
                <a:gd name="T5" fmla="*/ 0 h 2"/>
                <a:gd name="T6" fmla="*/ 0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2"/>
                  </a:lnTo>
                  <a:lnTo>
                    <a:pt x="0" y="0"/>
                  </a:lnTo>
                  <a:lnTo>
                    <a:pt x="0" y="0"/>
                  </a:lnTo>
                  <a:lnTo>
                    <a:pt x="0" y="0"/>
                  </a:lnTo>
                  <a:lnTo>
                    <a:pt x="0" y="0"/>
                  </a:lnTo>
                  <a:lnTo>
                    <a:pt x="0" y="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8" name="Freeform 3463">
              <a:extLst>
                <a:ext uri="{FF2B5EF4-FFF2-40B4-BE49-F238E27FC236}">
                  <a16:creationId xmlns:a16="http://schemas.microsoft.com/office/drawing/2014/main" id="{C9F8321E-2A4E-2B45-8A84-8DD02D91F2D7}"/>
                </a:ext>
              </a:extLst>
            </p:cNvPr>
            <p:cNvSpPr>
              <a:spLocks/>
            </p:cNvSpPr>
            <p:nvPr/>
          </p:nvSpPr>
          <p:spPr bwMode="auto">
            <a:xfrm>
              <a:off x="3046" y="2336"/>
              <a:ext cx="266" cy="227"/>
            </a:xfrm>
            <a:custGeom>
              <a:avLst/>
              <a:gdLst>
                <a:gd name="T0" fmla="*/ 263 w 266"/>
                <a:gd name="T1" fmla="*/ 82 h 227"/>
                <a:gd name="T2" fmla="*/ 261 w 266"/>
                <a:gd name="T3" fmla="*/ 82 h 227"/>
                <a:gd name="T4" fmla="*/ 257 w 266"/>
                <a:gd name="T5" fmla="*/ 77 h 227"/>
                <a:gd name="T6" fmla="*/ 248 w 266"/>
                <a:gd name="T7" fmla="*/ 70 h 227"/>
                <a:gd name="T8" fmla="*/ 245 w 266"/>
                <a:gd name="T9" fmla="*/ 34 h 227"/>
                <a:gd name="T10" fmla="*/ 241 w 266"/>
                <a:gd name="T11" fmla="*/ 27 h 227"/>
                <a:gd name="T12" fmla="*/ 236 w 266"/>
                <a:gd name="T13" fmla="*/ 13 h 227"/>
                <a:gd name="T14" fmla="*/ 230 w 266"/>
                <a:gd name="T15" fmla="*/ 7 h 227"/>
                <a:gd name="T16" fmla="*/ 220 w 266"/>
                <a:gd name="T17" fmla="*/ 0 h 227"/>
                <a:gd name="T18" fmla="*/ 209 w 266"/>
                <a:gd name="T19" fmla="*/ 4 h 227"/>
                <a:gd name="T20" fmla="*/ 196 w 266"/>
                <a:gd name="T21" fmla="*/ 14 h 227"/>
                <a:gd name="T22" fmla="*/ 188 w 266"/>
                <a:gd name="T23" fmla="*/ 21 h 227"/>
                <a:gd name="T24" fmla="*/ 154 w 266"/>
                <a:gd name="T25" fmla="*/ 18 h 227"/>
                <a:gd name="T26" fmla="*/ 154 w 266"/>
                <a:gd name="T27" fmla="*/ 14 h 227"/>
                <a:gd name="T28" fmla="*/ 152 w 266"/>
                <a:gd name="T29" fmla="*/ 14 h 227"/>
                <a:gd name="T30" fmla="*/ 50 w 266"/>
                <a:gd name="T31" fmla="*/ 18 h 227"/>
                <a:gd name="T32" fmla="*/ 36 w 266"/>
                <a:gd name="T33" fmla="*/ 50 h 227"/>
                <a:gd name="T34" fmla="*/ 34 w 266"/>
                <a:gd name="T35" fmla="*/ 123 h 227"/>
                <a:gd name="T36" fmla="*/ 18 w 266"/>
                <a:gd name="T37" fmla="*/ 125 h 227"/>
                <a:gd name="T38" fmla="*/ 7 w 266"/>
                <a:gd name="T39" fmla="*/ 143 h 227"/>
                <a:gd name="T40" fmla="*/ 7 w 266"/>
                <a:gd name="T41" fmla="*/ 152 h 227"/>
                <a:gd name="T42" fmla="*/ 5 w 266"/>
                <a:gd name="T43" fmla="*/ 152 h 227"/>
                <a:gd name="T44" fmla="*/ 4 w 266"/>
                <a:gd name="T45" fmla="*/ 161 h 227"/>
                <a:gd name="T46" fmla="*/ 0 w 266"/>
                <a:gd name="T47" fmla="*/ 173 h 227"/>
                <a:gd name="T48" fmla="*/ 7 w 266"/>
                <a:gd name="T49" fmla="*/ 171 h 227"/>
                <a:gd name="T50" fmla="*/ 13 w 266"/>
                <a:gd name="T51" fmla="*/ 191 h 227"/>
                <a:gd name="T52" fmla="*/ 14 w 266"/>
                <a:gd name="T53" fmla="*/ 193 h 227"/>
                <a:gd name="T54" fmla="*/ 16 w 266"/>
                <a:gd name="T55" fmla="*/ 198 h 227"/>
                <a:gd name="T56" fmla="*/ 27 w 266"/>
                <a:gd name="T57" fmla="*/ 216 h 227"/>
                <a:gd name="T58" fmla="*/ 27 w 266"/>
                <a:gd name="T59" fmla="*/ 221 h 227"/>
                <a:gd name="T60" fmla="*/ 32 w 266"/>
                <a:gd name="T61" fmla="*/ 221 h 227"/>
                <a:gd name="T62" fmla="*/ 41 w 266"/>
                <a:gd name="T63" fmla="*/ 220 h 227"/>
                <a:gd name="T64" fmla="*/ 52 w 266"/>
                <a:gd name="T65" fmla="*/ 216 h 227"/>
                <a:gd name="T66" fmla="*/ 66 w 266"/>
                <a:gd name="T67" fmla="*/ 211 h 227"/>
                <a:gd name="T68" fmla="*/ 71 w 266"/>
                <a:gd name="T69" fmla="*/ 223 h 227"/>
                <a:gd name="T70" fmla="*/ 86 w 266"/>
                <a:gd name="T71" fmla="*/ 223 h 227"/>
                <a:gd name="T72" fmla="*/ 100 w 266"/>
                <a:gd name="T73" fmla="*/ 227 h 227"/>
                <a:gd name="T74" fmla="*/ 116 w 266"/>
                <a:gd name="T75" fmla="*/ 221 h 227"/>
                <a:gd name="T76" fmla="*/ 125 w 266"/>
                <a:gd name="T77" fmla="*/ 216 h 227"/>
                <a:gd name="T78" fmla="*/ 145 w 266"/>
                <a:gd name="T79" fmla="*/ 221 h 227"/>
                <a:gd name="T80" fmla="*/ 163 w 266"/>
                <a:gd name="T81" fmla="*/ 207 h 227"/>
                <a:gd name="T82" fmla="*/ 170 w 266"/>
                <a:gd name="T83" fmla="*/ 189 h 227"/>
                <a:gd name="T84" fmla="*/ 175 w 266"/>
                <a:gd name="T85" fmla="*/ 186 h 227"/>
                <a:gd name="T86" fmla="*/ 184 w 266"/>
                <a:gd name="T87" fmla="*/ 180 h 227"/>
                <a:gd name="T88" fmla="*/ 182 w 266"/>
                <a:gd name="T89" fmla="*/ 198 h 227"/>
                <a:gd name="T90" fmla="*/ 195 w 266"/>
                <a:gd name="T91" fmla="*/ 214 h 227"/>
                <a:gd name="T92" fmla="*/ 193 w 266"/>
                <a:gd name="T93" fmla="*/ 225 h 227"/>
                <a:gd name="T94" fmla="*/ 196 w 266"/>
                <a:gd name="T95" fmla="*/ 225 h 227"/>
                <a:gd name="T96" fmla="*/ 198 w 266"/>
                <a:gd name="T97" fmla="*/ 209 h 227"/>
                <a:gd name="T98" fmla="*/ 204 w 266"/>
                <a:gd name="T99" fmla="*/ 202 h 227"/>
                <a:gd name="T100" fmla="*/ 209 w 266"/>
                <a:gd name="T101" fmla="*/ 202 h 227"/>
                <a:gd name="T102" fmla="*/ 225 w 266"/>
                <a:gd name="T103" fmla="*/ 171 h 227"/>
                <a:gd name="T104" fmla="*/ 229 w 266"/>
                <a:gd name="T105" fmla="*/ 170 h 227"/>
                <a:gd name="T106" fmla="*/ 234 w 266"/>
                <a:gd name="T107" fmla="*/ 138 h 227"/>
                <a:gd name="T108" fmla="*/ 246 w 266"/>
                <a:gd name="T109" fmla="*/ 100 h 227"/>
                <a:gd name="T110" fmla="*/ 250 w 266"/>
                <a:gd name="T111" fmla="*/ 96 h 227"/>
                <a:gd name="T112" fmla="*/ 266 w 266"/>
                <a:gd name="T113" fmla="*/ 8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6" h="227">
                  <a:moveTo>
                    <a:pt x="264" y="82"/>
                  </a:moveTo>
                  <a:lnTo>
                    <a:pt x="263" y="82"/>
                  </a:lnTo>
                  <a:lnTo>
                    <a:pt x="263" y="80"/>
                  </a:lnTo>
                  <a:lnTo>
                    <a:pt x="261" y="82"/>
                  </a:lnTo>
                  <a:lnTo>
                    <a:pt x="259" y="79"/>
                  </a:lnTo>
                  <a:lnTo>
                    <a:pt x="257" y="77"/>
                  </a:lnTo>
                  <a:lnTo>
                    <a:pt x="250" y="73"/>
                  </a:lnTo>
                  <a:lnTo>
                    <a:pt x="248" y="70"/>
                  </a:lnTo>
                  <a:lnTo>
                    <a:pt x="245" y="34"/>
                  </a:lnTo>
                  <a:lnTo>
                    <a:pt x="245" y="34"/>
                  </a:lnTo>
                  <a:lnTo>
                    <a:pt x="245" y="32"/>
                  </a:lnTo>
                  <a:lnTo>
                    <a:pt x="241" y="27"/>
                  </a:lnTo>
                  <a:lnTo>
                    <a:pt x="239" y="18"/>
                  </a:lnTo>
                  <a:lnTo>
                    <a:pt x="236" y="13"/>
                  </a:lnTo>
                  <a:lnTo>
                    <a:pt x="234" y="13"/>
                  </a:lnTo>
                  <a:lnTo>
                    <a:pt x="230" y="7"/>
                  </a:lnTo>
                  <a:lnTo>
                    <a:pt x="223" y="5"/>
                  </a:lnTo>
                  <a:lnTo>
                    <a:pt x="220" y="0"/>
                  </a:lnTo>
                  <a:lnTo>
                    <a:pt x="213" y="5"/>
                  </a:lnTo>
                  <a:lnTo>
                    <a:pt x="209" y="4"/>
                  </a:lnTo>
                  <a:lnTo>
                    <a:pt x="205" y="13"/>
                  </a:lnTo>
                  <a:lnTo>
                    <a:pt x="196" y="14"/>
                  </a:lnTo>
                  <a:lnTo>
                    <a:pt x="195" y="21"/>
                  </a:lnTo>
                  <a:lnTo>
                    <a:pt x="188" y="21"/>
                  </a:lnTo>
                  <a:lnTo>
                    <a:pt x="180" y="18"/>
                  </a:lnTo>
                  <a:lnTo>
                    <a:pt x="154" y="18"/>
                  </a:lnTo>
                  <a:lnTo>
                    <a:pt x="154" y="14"/>
                  </a:lnTo>
                  <a:lnTo>
                    <a:pt x="154" y="14"/>
                  </a:lnTo>
                  <a:lnTo>
                    <a:pt x="154" y="14"/>
                  </a:lnTo>
                  <a:lnTo>
                    <a:pt x="152" y="14"/>
                  </a:lnTo>
                  <a:lnTo>
                    <a:pt x="150" y="18"/>
                  </a:lnTo>
                  <a:lnTo>
                    <a:pt x="50" y="18"/>
                  </a:lnTo>
                  <a:lnTo>
                    <a:pt x="50" y="50"/>
                  </a:lnTo>
                  <a:lnTo>
                    <a:pt x="36" y="50"/>
                  </a:lnTo>
                  <a:lnTo>
                    <a:pt x="36" y="61"/>
                  </a:lnTo>
                  <a:lnTo>
                    <a:pt x="34" y="123"/>
                  </a:lnTo>
                  <a:lnTo>
                    <a:pt x="18" y="123"/>
                  </a:lnTo>
                  <a:lnTo>
                    <a:pt x="18" y="125"/>
                  </a:lnTo>
                  <a:lnTo>
                    <a:pt x="16" y="130"/>
                  </a:lnTo>
                  <a:lnTo>
                    <a:pt x="7" y="143"/>
                  </a:lnTo>
                  <a:lnTo>
                    <a:pt x="7" y="150"/>
                  </a:lnTo>
                  <a:lnTo>
                    <a:pt x="7" y="152"/>
                  </a:lnTo>
                  <a:lnTo>
                    <a:pt x="7" y="152"/>
                  </a:lnTo>
                  <a:lnTo>
                    <a:pt x="5" y="152"/>
                  </a:lnTo>
                  <a:lnTo>
                    <a:pt x="4" y="154"/>
                  </a:lnTo>
                  <a:lnTo>
                    <a:pt x="4" y="161"/>
                  </a:lnTo>
                  <a:lnTo>
                    <a:pt x="2" y="166"/>
                  </a:lnTo>
                  <a:lnTo>
                    <a:pt x="0" y="173"/>
                  </a:lnTo>
                  <a:lnTo>
                    <a:pt x="2" y="173"/>
                  </a:lnTo>
                  <a:lnTo>
                    <a:pt x="7" y="171"/>
                  </a:lnTo>
                  <a:lnTo>
                    <a:pt x="7" y="177"/>
                  </a:lnTo>
                  <a:lnTo>
                    <a:pt x="13" y="191"/>
                  </a:lnTo>
                  <a:lnTo>
                    <a:pt x="13" y="191"/>
                  </a:lnTo>
                  <a:lnTo>
                    <a:pt x="14" y="193"/>
                  </a:lnTo>
                  <a:lnTo>
                    <a:pt x="16" y="193"/>
                  </a:lnTo>
                  <a:lnTo>
                    <a:pt x="16" y="198"/>
                  </a:lnTo>
                  <a:lnTo>
                    <a:pt x="14" y="200"/>
                  </a:lnTo>
                  <a:lnTo>
                    <a:pt x="27" y="216"/>
                  </a:lnTo>
                  <a:lnTo>
                    <a:pt x="29" y="220"/>
                  </a:lnTo>
                  <a:lnTo>
                    <a:pt x="27" y="221"/>
                  </a:lnTo>
                  <a:lnTo>
                    <a:pt x="29" y="221"/>
                  </a:lnTo>
                  <a:lnTo>
                    <a:pt x="32" y="221"/>
                  </a:lnTo>
                  <a:lnTo>
                    <a:pt x="38" y="221"/>
                  </a:lnTo>
                  <a:lnTo>
                    <a:pt x="41" y="220"/>
                  </a:lnTo>
                  <a:lnTo>
                    <a:pt x="50" y="220"/>
                  </a:lnTo>
                  <a:lnTo>
                    <a:pt x="52" y="216"/>
                  </a:lnTo>
                  <a:lnTo>
                    <a:pt x="54" y="213"/>
                  </a:lnTo>
                  <a:lnTo>
                    <a:pt x="66" y="211"/>
                  </a:lnTo>
                  <a:lnTo>
                    <a:pt x="66" y="214"/>
                  </a:lnTo>
                  <a:lnTo>
                    <a:pt x="71" y="223"/>
                  </a:lnTo>
                  <a:lnTo>
                    <a:pt x="79" y="225"/>
                  </a:lnTo>
                  <a:lnTo>
                    <a:pt x="86" y="223"/>
                  </a:lnTo>
                  <a:lnTo>
                    <a:pt x="96" y="223"/>
                  </a:lnTo>
                  <a:lnTo>
                    <a:pt x="100" y="227"/>
                  </a:lnTo>
                  <a:lnTo>
                    <a:pt x="111" y="227"/>
                  </a:lnTo>
                  <a:lnTo>
                    <a:pt x="116" y="221"/>
                  </a:lnTo>
                  <a:lnTo>
                    <a:pt x="123" y="220"/>
                  </a:lnTo>
                  <a:lnTo>
                    <a:pt x="125" y="216"/>
                  </a:lnTo>
                  <a:lnTo>
                    <a:pt x="132" y="213"/>
                  </a:lnTo>
                  <a:lnTo>
                    <a:pt x="145" y="221"/>
                  </a:lnTo>
                  <a:lnTo>
                    <a:pt x="152" y="220"/>
                  </a:lnTo>
                  <a:lnTo>
                    <a:pt x="163" y="207"/>
                  </a:lnTo>
                  <a:lnTo>
                    <a:pt x="171" y="200"/>
                  </a:lnTo>
                  <a:lnTo>
                    <a:pt x="170" y="189"/>
                  </a:lnTo>
                  <a:lnTo>
                    <a:pt x="164" y="184"/>
                  </a:lnTo>
                  <a:lnTo>
                    <a:pt x="175" y="186"/>
                  </a:lnTo>
                  <a:lnTo>
                    <a:pt x="175" y="180"/>
                  </a:lnTo>
                  <a:lnTo>
                    <a:pt x="184" y="180"/>
                  </a:lnTo>
                  <a:lnTo>
                    <a:pt x="182" y="188"/>
                  </a:lnTo>
                  <a:lnTo>
                    <a:pt x="182" y="198"/>
                  </a:lnTo>
                  <a:lnTo>
                    <a:pt x="184" y="205"/>
                  </a:lnTo>
                  <a:lnTo>
                    <a:pt x="195" y="214"/>
                  </a:lnTo>
                  <a:lnTo>
                    <a:pt x="195" y="220"/>
                  </a:lnTo>
                  <a:lnTo>
                    <a:pt x="193" y="225"/>
                  </a:lnTo>
                  <a:lnTo>
                    <a:pt x="196" y="225"/>
                  </a:lnTo>
                  <a:lnTo>
                    <a:pt x="196" y="225"/>
                  </a:lnTo>
                  <a:lnTo>
                    <a:pt x="198" y="209"/>
                  </a:lnTo>
                  <a:lnTo>
                    <a:pt x="198" y="209"/>
                  </a:lnTo>
                  <a:lnTo>
                    <a:pt x="202" y="204"/>
                  </a:lnTo>
                  <a:lnTo>
                    <a:pt x="204" y="202"/>
                  </a:lnTo>
                  <a:lnTo>
                    <a:pt x="207" y="202"/>
                  </a:lnTo>
                  <a:lnTo>
                    <a:pt x="209" y="202"/>
                  </a:lnTo>
                  <a:lnTo>
                    <a:pt x="211" y="189"/>
                  </a:lnTo>
                  <a:lnTo>
                    <a:pt x="225" y="171"/>
                  </a:lnTo>
                  <a:lnTo>
                    <a:pt x="227" y="171"/>
                  </a:lnTo>
                  <a:lnTo>
                    <a:pt x="229" y="170"/>
                  </a:lnTo>
                  <a:lnTo>
                    <a:pt x="234" y="148"/>
                  </a:lnTo>
                  <a:lnTo>
                    <a:pt x="234" y="138"/>
                  </a:lnTo>
                  <a:lnTo>
                    <a:pt x="243" y="100"/>
                  </a:lnTo>
                  <a:lnTo>
                    <a:pt x="246" y="100"/>
                  </a:lnTo>
                  <a:lnTo>
                    <a:pt x="248" y="98"/>
                  </a:lnTo>
                  <a:lnTo>
                    <a:pt x="250" y="96"/>
                  </a:lnTo>
                  <a:lnTo>
                    <a:pt x="263" y="91"/>
                  </a:lnTo>
                  <a:lnTo>
                    <a:pt x="266" y="84"/>
                  </a:lnTo>
                  <a:lnTo>
                    <a:pt x="264" y="82"/>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9" name="Freeform 3464">
              <a:extLst>
                <a:ext uri="{FF2B5EF4-FFF2-40B4-BE49-F238E27FC236}">
                  <a16:creationId xmlns:a16="http://schemas.microsoft.com/office/drawing/2014/main" id="{6CF2EF2A-77B5-8D44-838B-4E4B6512B944}"/>
                </a:ext>
              </a:extLst>
            </p:cNvPr>
            <p:cNvSpPr>
              <a:spLocks/>
            </p:cNvSpPr>
            <p:nvPr/>
          </p:nvSpPr>
          <p:spPr bwMode="auto">
            <a:xfrm>
              <a:off x="3071" y="2516"/>
              <a:ext cx="200" cy="140"/>
            </a:xfrm>
            <a:custGeom>
              <a:avLst/>
              <a:gdLst>
                <a:gd name="T0" fmla="*/ 188 w 200"/>
                <a:gd name="T1" fmla="*/ 108 h 140"/>
                <a:gd name="T2" fmla="*/ 171 w 200"/>
                <a:gd name="T3" fmla="*/ 84 h 140"/>
                <a:gd name="T4" fmla="*/ 170 w 200"/>
                <a:gd name="T5" fmla="*/ 79 h 140"/>
                <a:gd name="T6" fmla="*/ 164 w 200"/>
                <a:gd name="T7" fmla="*/ 74 h 140"/>
                <a:gd name="T8" fmla="*/ 159 w 200"/>
                <a:gd name="T9" fmla="*/ 74 h 140"/>
                <a:gd name="T10" fmla="*/ 155 w 200"/>
                <a:gd name="T11" fmla="*/ 72 h 140"/>
                <a:gd name="T12" fmla="*/ 155 w 200"/>
                <a:gd name="T13" fmla="*/ 68 h 140"/>
                <a:gd name="T14" fmla="*/ 157 w 200"/>
                <a:gd name="T15" fmla="*/ 63 h 140"/>
                <a:gd name="T16" fmla="*/ 166 w 200"/>
                <a:gd name="T17" fmla="*/ 63 h 140"/>
                <a:gd name="T18" fmla="*/ 171 w 200"/>
                <a:gd name="T19" fmla="*/ 59 h 140"/>
                <a:gd name="T20" fmla="*/ 171 w 200"/>
                <a:gd name="T21" fmla="*/ 45 h 140"/>
                <a:gd name="T22" fmla="*/ 170 w 200"/>
                <a:gd name="T23" fmla="*/ 40 h 140"/>
                <a:gd name="T24" fmla="*/ 159 w 200"/>
                <a:gd name="T25" fmla="*/ 25 h 140"/>
                <a:gd name="T26" fmla="*/ 157 w 200"/>
                <a:gd name="T27" fmla="*/ 8 h 140"/>
                <a:gd name="T28" fmla="*/ 150 w 200"/>
                <a:gd name="T29" fmla="*/ 0 h 140"/>
                <a:gd name="T30" fmla="*/ 139 w 200"/>
                <a:gd name="T31" fmla="*/ 4 h 140"/>
                <a:gd name="T32" fmla="*/ 146 w 200"/>
                <a:gd name="T33" fmla="*/ 20 h 140"/>
                <a:gd name="T34" fmla="*/ 127 w 200"/>
                <a:gd name="T35" fmla="*/ 40 h 140"/>
                <a:gd name="T36" fmla="*/ 107 w 200"/>
                <a:gd name="T37" fmla="*/ 33 h 140"/>
                <a:gd name="T38" fmla="*/ 98 w 200"/>
                <a:gd name="T39" fmla="*/ 40 h 140"/>
                <a:gd name="T40" fmla="*/ 86 w 200"/>
                <a:gd name="T41" fmla="*/ 47 h 140"/>
                <a:gd name="T42" fmla="*/ 71 w 200"/>
                <a:gd name="T43" fmla="*/ 43 h 140"/>
                <a:gd name="T44" fmla="*/ 54 w 200"/>
                <a:gd name="T45" fmla="*/ 45 h 140"/>
                <a:gd name="T46" fmla="*/ 41 w 200"/>
                <a:gd name="T47" fmla="*/ 34 h 140"/>
                <a:gd name="T48" fmla="*/ 29 w 200"/>
                <a:gd name="T49" fmla="*/ 33 h 140"/>
                <a:gd name="T50" fmla="*/ 25 w 200"/>
                <a:gd name="T51" fmla="*/ 40 h 140"/>
                <a:gd name="T52" fmla="*/ 13 w 200"/>
                <a:gd name="T53" fmla="*/ 41 h 140"/>
                <a:gd name="T54" fmla="*/ 4 w 200"/>
                <a:gd name="T55" fmla="*/ 41 h 140"/>
                <a:gd name="T56" fmla="*/ 0 w 200"/>
                <a:gd name="T57" fmla="*/ 50 h 140"/>
                <a:gd name="T58" fmla="*/ 4 w 200"/>
                <a:gd name="T59" fmla="*/ 58 h 140"/>
                <a:gd name="T60" fmla="*/ 13 w 200"/>
                <a:gd name="T61" fmla="*/ 63 h 140"/>
                <a:gd name="T62" fmla="*/ 23 w 200"/>
                <a:gd name="T63" fmla="*/ 65 h 140"/>
                <a:gd name="T64" fmla="*/ 29 w 200"/>
                <a:gd name="T65" fmla="*/ 70 h 140"/>
                <a:gd name="T66" fmla="*/ 30 w 200"/>
                <a:gd name="T67" fmla="*/ 75 h 140"/>
                <a:gd name="T68" fmla="*/ 43 w 200"/>
                <a:gd name="T69" fmla="*/ 86 h 140"/>
                <a:gd name="T70" fmla="*/ 48 w 200"/>
                <a:gd name="T71" fmla="*/ 93 h 140"/>
                <a:gd name="T72" fmla="*/ 52 w 200"/>
                <a:gd name="T73" fmla="*/ 100 h 140"/>
                <a:gd name="T74" fmla="*/ 63 w 200"/>
                <a:gd name="T75" fmla="*/ 106 h 140"/>
                <a:gd name="T76" fmla="*/ 64 w 200"/>
                <a:gd name="T77" fmla="*/ 113 h 140"/>
                <a:gd name="T78" fmla="*/ 71 w 200"/>
                <a:gd name="T79" fmla="*/ 120 h 140"/>
                <a:gd name="T80" fmla="*/ 82 w 200"/>
                <a:gd name="T81" fmla="*/ 127 h 140"/>
                <a:gd name="T82" fmla="*/ 86 w 200"/>
                <a:gd name="T83" fmla="*/ 124 h 140"/>
                <a:gd name="T84" fmla="*/ 96 w 200"/>
                <a:gd name="T85" fmla="*/ 125 h 140"/>
                <a:gd name="T86" fmla="*/ 118 w 200"/>
                <a:gd name="T87" fmla="*/ 140 h 140"/>
                <a:gd name="T88" fmla="*/ 123 w 200"/>
                <a:gd name="T89" fmla="*/ 138 h 140"/>
                <a:gd name="T90" fmla="*/ 130 w 200"/>
                <a:gd name="T91" fmla="*/ 138 h 140"/>
                <a:gd name="T92" fmla="*/ 136 w 200"/>
                <a:gd name="T93" fmla="*/ 138 h 140"/>
                <a:gd name="T94" fmla="*/ 161 w 200"/>
                <a:gd name="T95" fmla="*/ 136 h 140"/>
                <a:gd name="T96" fmla="*/ 170 w 200"/>
                <a:gd name="T97" fmla="*/ 133 h 140"/>
                <a:gd name="T98" fmla="*/ 177 w 200"/>
                <a:gd name="T99" fmla="*/ 124 h 140"/>
                <a:gd name="T100" fmla="*/ 200 w 200"/>
                <a:gd name="T101" fmla="*/ 113 h 140"/>
                <a:gd name="T102" fmla="*/ 191 w 200"/>
                <a:gd name="T103"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 h="140">
                  <a:moveTo>
                    <a:pt x="191" y="109"/>
                  </a:moveTo>
                  <a:lnTo>
                    <a:pt x="188" y="108"/>
                  </a:lnTo>
                  <a:lnTo>
                    <a:pt x="180" y="90"/>
                  </a:lnTo>
                  <a:lnTo>
                    <a:pt x="171" y="84"/>
                  </a:lnTo>
                  <a:lnTo>
                    <a:pt x="170" y="83"/>
                  </a:lnTo>
                  <a:lnTo>
                    <a:pt x="170" y="79"/>
                  </a:lnTo>
                  <a:lnTo>
                    <a:pt x="168" y="75"/>
                  </a:lnTo>
                  <a:lnTo>
                    <a:pt x="164" y="74"/>
                  </a:lnTo>
                  <a:lnTo>
                    <a:pt x="163" y="74"/>
                  </a:lnTo>
                  <a:lnTo>
                    <a:pt x="159" y="74"/>
                  </a:lnTo>
                  <a:lnTo>
                    <a:pt x="157" y="72"/>
                  </a:lnTo>
                  <a:lnTo>
                    <a:pt x="155" y="72"/>
                  </a:lnTo>
                  <a:lnTo>
                    <a:pt x="154" y="70"/>
                  </a:lnTo>
                  <a:lnTo>
                    <a:pt x="155" y="68"/>
                  </a:lnTo>
                  <a:lnTo>
                    <a:pt x="157" y="66"/>
                  </a:lnTo>
                  <a:lnTo>
                    <a:pt x="157" y="63"/>
                  </a:lnTo>
                  <a:lnTo>
                    <a:pt x="159" y="61"/>
                  </a:lnTo>
                  <a:lnTo>
                    <a:pt x="166" y="63"/>
                  </a:lnTo>
                  <a:lnTo>
                    <a:pt x="170" y="61"/>
                  </a:lnTo>
                  <a:lnTo>
                    <a:pt x="171" y="59"/>
                  </a:lnTo>
                  <a:lnTo>
                    <a:pt x="171" y="45"/>
                  </a:lnTo>
                  <a:lnTo>
                    <a:pt x="171" y="45"/>
                  </a:lnTo>
                  <a:lnTo>
                    <a:pt x="168" y="45"/>
                  </a:lnTo>
                  <a:lnTo>
                    <a:pt x="170" y="40"/>
                  </a:lnTo>
                  <a:lnTo>
                    <a:pt x="170" y="34"/>
                  </a:lnTo>
                  <a:lnTo>
                    <a:pt x="159" y="25"/>
                  </a:lnTo>
                  <a:lnTo>
                    <a:pt x="157" y="18"/>
                  </a:lnTo>
                  <a:lnTo>
                    <a:pt x="157" y="8"/>
                  </a:lnTo>
                  <a:lnTo>
                    <a:pt x="159" y="0"/>
                  </a:lnTo>
                  <a:lnTo>
                    <a:pt x="150" y="0"/>
                  </a:lnTo>
                  <a:lnTo>
                    <a:pt x="150" y="6"/>
                  </a:lnTo>
                  <a:lnTo>
                    <a:pt x="139" y="4"/>
                  </a:lnTo>
                  <a:lnTo>
                    <a:pt x="145" y="9"/>
                  </a:lnTo>
                  <a:lnTo>
                    <a:pt x="146" y="20"/>
                  </a:lnTo>
                  <a:lnTo>
                    <a:pt x="138" y="27"/>
                  </a:lnTo>
                  <a:lnTo>
                    <a:pt x="127" y="40"/>
                  </a:lnTo>
                  <a:lnTo>
                    <a:pt x="120" y="41"/>
                  </a:lnTo>
                  <a:lnTo>
                    <a:pt x="107" y="33"/>
                  </a:lnTo>
                  <a:lnTo>
                    <a:pt x="100" y="36"/>
                  </a:lnTo>
                  <a:lnTo>
                    <a:pt x="98" y="40"/>
                  </a:lnTo>
                  <a:lnTo>
                    <a:pt x="91" y="41"/>
                  </a:lnTo>
                  <a:lnTo>
                    <a:pt x="86" y="47"/>
                  </a:lnTo>
                  <a:lnTo>
                    <a:pt x="75" y="47"/>
                  </a:lnTo>
                  <a:lnTo>
                    <a:pt x="71" y="43"/>
                  </a:lnTo>
                  <a:lnTo>
                    <a:pt x="61" y="43"/>
                  </a:lnTo>
                  <a:lnTo>
                    <a:pt x="54" y="45"/>
                  </a:lnTo>
                  <a:lnTo>
                    <a:pt x="46" y="43"/>
                  </a:lnTo>
                  <a:lnTo>
                    <a:pt x="41" y="34"/>
                  </a:lnTo>
                  <a:lnTo>
                    <a:pt x="41" y="31"/>
                  </a:lnTo>
                  <a:lnTo>
                    <a:pt x="29" y="33"/>
                  </a:lnTo>
                  <a:lnTo>
                    <a:pt x="27" y="36"/>
                  </a:lnTo>
                  <a:lnTo>
                    <a:pt x="25" y="40"/>
                  </a:lnTo>
                  <a:lnTo>
                    <a:pt x="16" y="40"/>
                  </a:lnTo>
                  <a:lnTo>
                    <a:pt x="13" y="41"/>
                  </a:lnTo>
                  <a:lnTo>
                    <a:pt x="7" y="41"/>
                  </a:lnTo>
                  <a:lnTo>
                    <a:pt x="4" y="41"/>
                  </a:lnTo>
                  <a:lnTo>
                    <a:pt x="2" y="41"/>
                  </a:lnTo>
                  <a:lnTo>
                    <a:pt x="0" y="50"/>
                  </a:lnTo>
                  <a:lnTo>
                    <a:pt x="2" y="54"/>
                  </a:lnTo>
                  <a:lnTo>
                    <a:pt x="4" y="58"/>
                  </a:lnTo>
                  <a:lnTo>
                    <a:pt x="11" y="58"/>
                  </a:lnTo>
                  <a:lnTo>
                    <a:pt x="13" y="63"/>
                  </a:lnTo>
                  <a:lnTo>
                    <a:pt x="16" y="65"/>
                  </a:lnTo>
                  <a:lnTo>
                    <a:pt x="23" y="65"/>
                  </a:lnTo>
                  <a:lnTo>
                    <a:pt x="29" y="68"/>
                  </a:lnTo>
                  <a:lnTo>
                    <a:pt x="29" y="70"/>
                  </a:lnTo>
                  <a:lnTo>
                    <a:pt x="29" y="72"/>
                  </a:lnTo>
                  <a:lnTo>
                    <a:pt x="30" y="75"/>
                  </a:lnTo>
                  <a:lnTo>
                    <a:pt x="41" y="83"/>
                  </a:lnTo>
                  <a:lnTo>
                    <a:pt x="43" y="86"/>
                  </a:lnTo>
                  <a:lnTo>
                    <a:pt x="46" y="88"/>
                  </a:lnTo>
                  <a:lnTo>
                    <a:pt x="48" y="93"/>
                  </a:lnTo>
                  <a:lnTo>
                    <a:pt x="50" y="97"/>
                  </a:lnTo>
                  <a:lnTo>
                    <a:pt x="52" y="100"/>
                  </a:lnTo>
                  <a:lnTo>
                    <a:pt x="54" y="100"/>
                  </a:lnTo>
                  <a:lnTo>
                    <a:pt x="63" y="106"/>
                  </a:lnTo>
                  <a:lnTo>
                    <a:pt x="64" y="109"/>
                  </a:lnTo>
                  <a:lnTo>
                    <a:pt x="64" y="113"/>
                  </a:lnTo>
                  <a:lnTo>
                    <a:pt x="68" y="116"/>
                  </a:lnTo>
                  <a:lnTo>
                    <a:pt x="71" y="120"/>
                  </a:lnTo>
                  <a:lnTo>
                    <a:pt x="75" y="125"/>
                  </a:lnTo>
                  <a:lnTo>
                    <a:pt x="82" y="127"/>
                  </a:lnTo>
                  <a:lnTo>
                    <a:pt x="84" y="127"/>
                  </a:lnTo>
                  <a:lnTo>
                    <a:pt x="86" y="124"/>
                  </a:lnTo>
                  <a:lnTo>
                    <a:pt x="93" y="125"/>
                  </a:lnTo>
                  <a:lnTo>
                    <a:pt x="96" y="125"/>
                  </a:lnTo>
                  <a:lnTo>
                    <a:pt x="100" y="124"/>
                  </a:lnTo>
                  <a:lnTo>
                    <a:pt x="118" y="140"/>
                  </a:lnTo>
                  <a:lnTo>
                    <a:pt x="120" y="138"/>
                  </a:lnTo>
                  <a:lnTo>
                    <a:pt x="123" y="138"/>
                  </a:lnTo>
                  <a:lnTo>
                    <a:pt x="127" y="138"/>
                  </a:lnTo>
                  <a:lnTo>
                    <a:pt x="130" y="138"/>
                  </a:lnTo>
                  <a:lnTo>
                    <a:pt x="132" y="138"/>
                  </a:lnTo>
                  <a:lnTo>
                    <a:pt x="136" y="138"/>
                  </a:lnTo>
                  <a:lnTo>
                    <a:pt x="138" y="140"/>
                  </a:lnTo>
                  <a:lnTo>
                    <a:pt x="161" y="136"/>
                  </a:lnTo>
                  <a:lnTo>
                    <a:pt x="170" y="131"/>
                  </a:lnTo>
                  <a:lnTo>
                    <a:pt x="170" y="133"/>
                  </a:lnTo>
                  <a:lnTo>
                    <a:pt x="173" y="125"/>
                  </a:lnTo>
                  <a:lnTo>
                    <a:pt x="177" y="124"/>
                  </a:lnTo>
                  <a:lnTo>
                    <a:pt x="198" y="124"/>
                  </a:lnTo>
                  <a:lnTo>
                    <a:pt x="200" y="113"/>
                  </a:lnTo>
                  <a:lnTo>
                    <a:pt x="196" y="111"/>
                  </a:lnTo>
                  <a:lnTo>
                    <a:pt x="191" y="109"/>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00" name="Freeform 3465">
              <a:extLst>
                <a:ext uri="{FF2B5EF4-FFF2-40B4-BE49-F238E27FC236}">
                  <a16:creationId xmlns:a16="http://schemas.microsoft.com/office/drawing/2014/main" id="{2B0D12FA-B561-7F46-8120-F7BE4CAD19DB}"/>
                </a:ext>
              </a:extLst>
            </p:cNvPr>
            <p:cNvSpPr>
              <a:spLocks/>
            </p:cNvSpPr>
            <p:nvPr/>
          </p:nvSpPr>
          <p:spPr bwMode="auto">
            <a:xfrm>
              <a:off x="14" y="1063"/>
              <a:ext cx="477" cy="600"/>
            </a:xfrm>
            <a:custGeom>
              <a:avLst/>
              <a:gdLst>
                <a:gd name="T0" fmla="*/ 393 w 477"/>
                <a:gd name="T1" fmla="*/ 59 h 600"/>
                <a:gd name="T2" fmla="*/ 354 w 477"/>
                <a:gd name="T3" fmla="*/ 57 h 600"/>
                <a:gd name="T4" fmla="*/ 272 w 477"/>
                <a:gd name="T5" fmla="*/ 44 h 600"/>
                <a:gd name="T6" fmla="*/ 243 w 477"/>
                <a:gd name="T7" fmla="*/ 23 h 600"/>
                <a:gd name="T8" fmla="*/ 206 w 477"/>
                <a:gd name="T9" fmla="*/ 14 h 600"/>
                <a:gd name="T10" fmla="*/ 195 w 477"/>
                <a:gd name="T11" fmla="*/ 18 h 600"/>
                <a:gd name="T12" fmla="*/ 179 w 477"/>
                <a:gd name="T13" fmla="*/ 9 h 600"/>
                <a:gd name="T14" fmla="*/ 145 w 477"/>
                <a:gd name="T15" fmla="*/ 21 h 600"/>
                <a:gd name="T16" fmla="*/ 129 w 477"/>
                <a:gd name="T17" fmla="*/ 52 h 600"/>
                <a:gd name="T18" fmla="*/ 100 w 477"/>
                <a:gd name="T19" fmla="*/ 52 h 600"/>
                <a:gd name="T20" fmla="*/ 84 w 477"/>
                <a:gd name="T21" fmla="*/ 82 h 600"/>
                <a:gd name="T22" fmla="*/ 31 w 477"/>
                <a:gd name="T23" fmla="*/ 132 h 600"/>
                <a:gd name="T24" fmla="*/ 70 w 477"/>
                <a:gd name="T25" fmla="*/ 182 h 600"/>
                <a:gd name="T26" fmla="*/ 104 w 477"/>
                <a:gd name="T27" fmla="*/ 194 h 600"/>
                <a:gd name="T28" fmla="*/ 131 w 477"/>
                <a:gd name="T29" fmla="*/ 211 h 600"/>
                <a:gd name="T30" fmla="*/ 116 w 477"/>
                <a:gd name="T31" fmla="*/ 219 h 600"/>
                <a:gd name="T32" fmla="*/ 115 w 477"/>
                <a:gd name="T33" fmla="*/ 225 h 600"/>
                <a:gd name="T34" fmla="*/ 86 w 477"/>
                <a:gd name="T35" fmla="*/ 234 h 600"/>
                <a:gd name="T36" fmla="*/ 50 w 477"/>
                <a:gd name="T37" fmla="*/ 218 h 600"/>
                <a:gd name="T38" fmla="*/ 13 w 477"/>
                <a:gd name="T39" fmla="*/ 239 h 600"/>
                <a:gd name="T40" fmla="*/ 20 w 477"/>
                <a:gd name="T41" fmla="*/ 268 h 600"/>
                <a:gd name="T42" fmla="*/ 81 w 477"/>
                <a:gd name="T43" fmla="*/ 296 h 600"/>
                <a:gd name="T44" fmla="*/ 109 w 477"/>
                <a:gd name="T45" fmla="*/ 280 h 600"/>
                <a:gd name="T46" fmla="*/ 118 w 477"/>
                <a:gd name="T47" fmla="*/ 316 h 600"/>
                <a:gd name="T48" fmla="*/ 70 w 477"/>
                <a:gd name="T49" fmla="*/ 348 h 600"/>
                <a:gd name="T50" fmla="*/ 38 w 477"/>
                <a:gd name="T51" fmla="*/ 386 h 600"/>
                <a:gd name="T52" fmla="*/ 45 w 477"/>
                <a:gd name="T53" fmla="*/ 396 h 600"/>
                <a:gd name="T54" fmla="*/ 50 w 477"/>
                <a:gd name="T55" fmla="*/ 414 h 600"/>
                <a:gd name="T56" fmla="*/ 66 w 477"/>
                <a:gd name="T57" fmla="*/ 446 h 600"/>
                <a:gd name="T58" fmla="*/ 90 w 477"/>
                <a:gd name="T59" fmla="*/ 443 h 600"/>
                <a:gd name="T60" fmla="*/ 97 w 477"/>
                <a:gd name="T61" fmla="*/ 469 h 600"/>
                <a:gd name="T62" fmla="*/ 106 w 477"/>
                <a:gd name="T63" fmla="*/ 486 h 600"/>
                <a:gd name="T64" fmla="*/ 136 w 477"/>
                <a:gd name="T65" fmla="*/ 482 h 600"/>
                <a:gd name="T66" fmla="*/ 172 w 477"/>
                <a:gd name="T67" fmla="*/ 482 h 600"/>
                <a:gd name="T68" fmla="*/ 157 w 477"/>
                <a:gd name="T69" fmla="*/ 530 h 600"/>
                <a:gd name="T70" fmla="*/ 120 w 477"/>
                <a:gd name="T71" fmla="*/ 571 h 600"/>
                <a:gd name="T72" fmla="*/ 82 w 477"/>
                <a:gd name="T73" fmla="*/ 589 h 600"/>
                <a:gd name="T74" fmla="*/ 81 w 477"/>
                <a:gd name="T75" fmla="*/ 594 h 600"/>
                <a:gd name="T76" fmla="*/ 104 w 477"/>
                <a:gd name="T77" fmla="*/ 578 h 600"/>
                <a:gd name="T78" fmla="*/ 129 w 477"/>
                <a:gd name="T79" fmla="*/ 573 h 600"/>
                <a:gd name="T80" fmla="*/ 143 w 477"/>
                <a:gd name="T81" fmla="*/ 553 h 600"/>
                <a:gd name="T82" fmla="*/ 173 w 477"/>
                <a:gd name="T83" fmla="*/ 544 h 600"/>
                <a:gd name="T84" fmla="*/ 195 w 477"/>
                <a:gd name="T85" fmla="*/ 521 h 600"/>
                <a:gd name="T86" fmla="*/ 223 w 477"/>
                <a:gd name="T87" fmla="*/ 496 h 600"/>
                <a:gd name="T88" fmla="*/ 229 w 477"/>
                <a:gd name="T89" fmla="*/ 462 h 600"/>
                <a:gd name="T90" fmla="*/ 240 w 477"/>
                <a:gd name="T91" fmla="*/ 437 h 600"/>
                <a:gd name="T92" fmla="*/ 281 w 477"/>
                <a:gd name="T93" fmla="*/ 407 h 600"/>
                <a:gd name="T94" fmla="*/ 281 w 477"/>
                <a:gd name="T95" fmla="*/ 416 h 600"/>
                <a:gd name="T96" fmla="*/ 266 w 477"/>
                <a:gd name="T97" fmla="*/ 462 h 600"/>
                <a:gd name="T98" fmla="*/ 270 w 477"/>
                <a:gd name="T99" fmla="*/ 468 h 600"/>
                <a:gd name="T100" fmla="*/ 297 w 477"/>
                <a:gd name="T101" fmla="*/ 448 h 600"/>
                <a:gd name="T102" fmla="*/ 318 w 477"/>
                <a:gd name="T103" fmla="*/ 434 h 600"/>
                <a:gd name="T104" fmla="*/ 315 w 477"/>
                <a:gd name="T105" fmla="*/ 419 h 600"/>
                <a:gd name="T106" fmla="*/ 334 w 477"/>
                <a:gd name="T107" fmla="*/ 416 h 600"/>
                <a:gd name="T108" fmla="*/ 352 w 477"/>
                <a:gd name="T109" fmla="*/ 425 h 600"/>
                <a:gd name="T110" fmla="*/ 373 w 477"/>
                <a:gd name="T111" fmla="*/ 439 h 600"/>
                <a:gd name="T112" fmla="*/ 407 w 477"/>
                <a:gd name="T113" fmla="*/ 444 h 600"/>
                <a:gd name="T114" fmla="*/ 461 w 477"/>
                <a:gd name="T115" fmla="*/ 453 h 600"/>
                <a:gd name="T116" fmla="*/ 452 w 477"/>
                <a:gd name="T117" fmla="*/ 464 h 600"/>
                <a:gd name="T118" fmla="*/ 477 w 477"/>
                <a:gd name="T119" fmla="*/ 466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600">
                  <a:moveTo>
                    <a:pt x="434" y="428"/>
                  </a:moveTo>
                  <a:lnTo>
                    <a:pt x="434" y="77"/>
                  </a:lnTo>
                  <a:lnTo>
                    <a:pt x="432" y="77"/>
                  </a:lnTo>
                  <a:lnTo>
                    <a:pt x="431" y="77"/>
                  </a:lnTo>
                  <a:lnTo>
                    <a:pt x="431" y="78"/>
                  </a:lnTo>
                  <a:lnTo>
                    <a:pt x="429" y="82"/>
                  </a:lnTo>
                  <a:lnTo>
                    <a:pt x="427" y="80"/>
                  </a:lnTo>
                  <a:lnTo>
                    <a:pt x="425" y="75"/>
                  </a:lnTo>
                  <a:lnTo>
                    <a:pt x="416" y="71"/>
                  </a:lnTo>
                  <a:lnTo>
                    <a:pt x="416" y="69"/>
                  </a:lnTo>
                  <a:lnTo>
                    <a:pt x="411" y="68"/>
                  </a:lnTo>
                  <a:lnTo>
                    <a:pt x="411" y="66"/>
                  </a:lnTo>
                  <a:lnTo>
                    <a:pt x="409" y="64"/>
                  </a:lnTo>
                  <a:lnTo>
                    <a:pt x="398" y="59"/>
                  </a:lnTo>
                  <a:lnTo>
                    <a:pt x="397" y="59"/>
                  </a:lnTo>
                  <a:lnTo>
                    <a:pt x="395" y="61"/>
                  </a:lnTo>
                  <a:lnTo>
                    <a:pt x="393" y="59"/>
                  </a:lnTo>
                  <a:lnTo>
                    <a:pt x="395" y="62"/>
                  </a:lnTo>
                  <a:lnTo>
                    <a:pt x="393" y="64"/>
                  </a:lnTo>
                  <a:lnTo>
                    <a:pt x="391" y="61"/>
                  </a:lnTo>
                  <a:lnTo>
                    <a:pt x="390" y="59"/>
                  </a:lnTo>
                  <a:lnTo>
                    <a:pt x="388" y="61"/>
                  </a:lnTo>
                  <a:lnTo>
                    <a:pt x="381" y="62"/>
                  </a:lnTo>
                  <a:lnTo>
                    <a:pt x="379" y="62"/>
                  </a:lnTo>
                  <a:lnTo>
                    <a:pt x="375" y="66"/>
                  </a:lnTo>
                  <a:lnTo>
                    <a:pt x="373" y="66"/>
                  </a:lnTo>
                  <a:lnTo>
                    <a:pt x="372" y="64"/>
                  </a:lnTo>
                  <a:lnTo>
                    <a:pt x="370" y="66"/>
                  </a:lnTo>
                  <a:lnTo>
                    <a:pt x="365" y="64"/>
                  </a:lnTo>
                  <a:lnTo>
                    <a:pt x="365" y="64"/>
                  </a:lnTo>
                  <a:lnTo>
                    <a:pt x="365" y="62"/>
                  </a:lnTo>
                  <a:lnTo>
                    <a:pt x="359" y="62"/>
                  </a:lnTo>
                  <a:lnTo>
                    <a:pt x="356" y="59"/>
                  </a:lnTo>
                  <a:lnTo>
                    <a:pt x="354" y="57"/>
                  </a:lnTo>
                  <a:lnTo>
                    <a:pt x="338" y="57"/>
                  </a:lnTo>
                  <a:lnTo>
                    <a:pt x="329" y="53"/>
                  </a:lnTo>
                  <a:lnTo>
                    <a:pt x="325" y="53"/>
                  </a:lnTo>
                  <a:lnTo>
                    <a:pt x="323" y="50"/>
                  </a:lnTo>
                  <a:lnTo>
                    <a:pt x="318" y="48"/>
                  </a:lnTo>
                  <a:lnTo>
                    <a:pt x="313" y="48"/>
                  </a:lnTo>
                  <a:lnTo>
                    <a:pt x="313" y="44"/>
                  </a:lnTo>
                  <a:lnTo>
                    <a:pt x="300" y="41"/>
                  </a:lnTo>
                  <a:lnTo>
                    <a:pt x="295" y="41"/>
                  </a:lnTo>
                  <a:lnTo>
                    <a:pt x="291" y="43"/>
                  </a:lnTo>
                  <a:lnTo>
                    <a:pt x="284" y="46"/>
                  </a:lnTo>
                  <a:lnTo>
                    <a:pt x="284" y="44"/>
                  </a:lnTo>
                  <a:lnTo>
                    <a:pt x="288" y="44"/>
                  </a:lnTo>
                  <a:lnTo>
                    <a:pt x="286" y="41"/>
                  </a:lnTo>
                  <a:lnTo>
                    <a:pt x="284" y="41"/>
                  </a:lnTo>
                  <a:lnTo>
                    <a:pt x="282" y="41"/>
                  </a:lnTo>
                  <a:lnTo>
                    <a:pt x="272" y="44"/>
                  </a:lnTo>
                  <a:lnTo>
                    <a:pt x="263" y="43"/>
                  </a:lnTo>
                  <a:lnTo>
                    <a:pt x="265" y="41"/>
                  </a:lnTo>
                  <a:lnTo>
                    <a:pt x="265" y="39"/>
                  </a:lnTo>
                  <a:lnTo>
                    <a:pt x="254" y="39"/>
                  </a:lnTo>
                  <a:lnTo>
                    <a:pt x="252" y="37"/>
                  </a:lnTo>
                  <a:lnTo>
                    <a:pt x="259" y="37"/>
                  </a:lnTo>
                  <a:lnTo>
                    <a:pt x="257" y="36"/>
                  </a:lnTo>
                  <a:lnTo>
                    <a:pt x="254" y="36"/>
                  </a:lnTo>
                  <a:lnTo>
                    <a:pt x="254" y="34"/>
                  </a:lnTo>
                  <a:lnTo>
                    <a:pt x="256" y="28"/>
                  </a:lnTo>
                  <a:lnTo>
                    <a:pt x="256" y="25"/>
                  </a:lnTo>
                  <a:lnTo>
                    <a:pt x="250" y="23"/>
                  </a:lnTo>
                  <a:lnTo>
                    <a:pt x="245" y="23"/>
                  </a:lnTo>
                  <a:lnTo>
                    <a:pt x="247" y="27"/>
                  </a:lnTo>
                  <a:lnTo>
                    <a:pt x="245" y="27"/>
                  </a:lnTo>
                  <a:lnTo>
                    <a:pt x="243" y="27"/>
                  </a:lnTo>
                  <a:lnTo>
                    <a:pt x="243" y="23"/>
                  </a:lnTo>
                  <a:lnTo>
                    <a:pt x="241" y="19"/>
                  </a:lnTo>
                  <a:lnTo>
                    <a:pt x="236" y="19"/>
                  </a:lnTo>
                  <a:lnTo>
                    <a:pt x="231" y="25"/>
                  </a:lnTo>
                  <a:lnTo>
                    <a:pt x="229" y="21"/>
                  </a:lnTo>
                  <a:lnTo>
                    <a:pt x="227" y="23"/>
                  </a:lnTo>
                  <a:lnTo>
                    <a:pt x="225" y="27"/>
                  </a:lnTo>
                  <a:lnTo>
                    <a:pt x="222" y="27"/>
                  </a:lnTo>
                  <a:lnTo>
                    <a:pt x="220" y="25"/>
                  </a:lnTo>
                  <a:lnTo>
                    <a:pt x="218" y="23"/>
                  </a:lnTo>
                  <a:lnTo>
                    <a:pt x="216" y="23"/>
                  </a:lnTo>
                  <a:lnTo>
                    <a:pt x="216" y="19"/>
                  </a:lnTo>
                  <a:lnTo>
                    <a:pt x="215" y="12"/>
                  </a:lnTo>
                  <a:lnTo>
                    <a:pt x="209" y="11"/>
                  </a:lnTo>
                  <a:lnTo>
                    <a:pt x="209" y="14"/>
                  </a:lnTo>
                  <a:lnTo>
                    <a:pt x="207" y="12"/>
                  </a:lnTo>
                  <a:lnTo>
                    <a:pt x="207" y="14"/>
                  </a:lnTo>
                  <a:lnTo>
                    <a:pt x="206" y="14"/>
                  </a:lnTo>
                  <a:lnTo>
                    <a:pt x="204" y="16"/>
                  </a:lnTo>
                  <a:lnTo>
                    <a:pt x="202" y="21"/>
                  </a:lnTo>
                  <a:lnTo>
                    <a:pt x="206" y="25"/>
                  </a:lnTo>
                  <a:lnTo>
                    <a:pt x="206" y="27"/>
                  </a:lnTo>
                  <a:lnTo>
                    <a:pt x="206" y="30"/>
                  </a:lnTo>
                  <a:lnTo>
                    <a:pt x="202" y="30"/>
                  </a:lnTo>
                  <a:lnTo>
                    <a:pt x="202" y="27"/>
                  </a:lnTo>
                  <a:lnTo>
                    <a:pt x="200" y="25"/>
                  </a:lnTo>
                  <a:lnTo>
                    <a:pt x="198" y="27"/>
                  </a:lnTo>
                  <a:lnTo>
                    <a:pt x="198" y="23"/>
                  </a:lnTo>
                  <a:lnTo>
                    <a:pt x="197" y="28"/>
                  </a:lnTo>
                  <a:lnTo>
                    <a:pt x="191" y="23"/>
                  </a:lnTo>
                  <a:lnTo>
                    <a:pt x="190" y="23"/>
                  </a:lnTo>
                  <a:lnTo>
                    <a:pt x="188" y="25"/>
                  </a:lnTo>
                  <a:lnTo>
                    <a:pt x="191" y="19"/>
                  </a:lnTo>
                  <a:lnTo>
                    <a:pt x="193" y="19"/>
                  </a:lnTo>
                  <a:lnTo>
                    <a:pt x="195" y="18"/>
                  </a:lnTo>
                  <a:lnTo>
                    <a:pt x="200" y="14"/>
                  </a:lnTo>
                  <a:lnTo>
                    <a:pt x="200" y="12"/>
                  </a:lnTo>
                  <a:lnTo>
                    <a:pt x="200" y="9"/>
                  </a:lnTo>
                  <a:lnTo>
                    <a:pt x="198" y="7"/>
                  </a:lnTo>
                  <a:lnTo>
                    <a:pt x="193" y="9"/>
                  </a:lnTo>
                  <a:lnTo>
                    <a:pt x="193" y="7"/>
                  </a:lnTo>
                  <a:lnTo>
                    <a:pt x="191" y="5"/>
                  </a:lnTo>
                  <a:lnTo>
                    <a:pt x="190" y="3"/>
                  </a:lnTo>
                  <a:lnTo>
                    <a:pt x="188" y="3"/>
                  </a:lnTo>
                  <a:lnTo>
                    <a:pt x="184" y="2"/>
                  </a:lnTo>
                  <a:lnTo>
                    <a:pt x="182" y="0"/>
                  </a:lnTo>
                  <a:lnTo>
                    <a:pt x="181" y="2"/>
                  </a:lnTo>
                  <a:lnTo>
                    <a:pt x="181" y="3"/>
                  </a:lnTo>
                  <a:lnTo>
                    <a:pt x="179" y="5"/>
                  </a:lnTo>
                  <a:lnTo>
                    <a:pt x="179" y="7"/>
                  </a:lnTo>
                  <a:lnTo>
                    <a:pt x="177" y="7"/>
                  </a:lnTo>
                  <a:lnTo>
                    <a:pt x="179" y="9"/>
                  </a:lnTo>
                  <a:lnTo>
                    <a:pt x="177" y="11"/>
                  </a:lnTo>
                  <a:lnTo>
                    <a:pt x="175" y="9"/>
                  </a:lnTo>
                  <a:lnTo>
                    <a:pt x="175" y="11"/>
                  </a:lnTo>
                  <a:lnTo>
                    <a:pt x="170" y="18"/>
                  </a:lnTo>
                  <a:lnTo>
                    <a:pt x="163" y="25"/>
                  </a:lnTo>
                  <a:lnTo>
                    <a:pt x="156" y="25"/>
                  </a:lnTo>
                  <a:lnTo>
                    <a:pt x="156" y="27"/>
                  </a:lnTo>
                  <a:lnTo>
                    <a:pt x="148" y="28"/>
                  </a:lnTo>
                  <a:lnTo>
                    <a:pt x="143" y="27"/>
                  </a:lnTo>
                  <a:lnTo>
                    <a:pt x="145" y="28"/>
                  </a:lnTo>
                  <a:lnTo>
                    <a:pt x="141" y="28"/>
                  </a:lnTo>
                  <a:lnTo>
                    <a:pt x="143" y="32"/>
                  </a:lnTo>
                  <a:lnTo>
                    <a:pt x="138" y="30"/>
                  </a:lnTo>
                  <a:lnTo>
                    <a:pt x="140" y="27"/>
                  </a:lnTo>
                  <a:lnTo>
                    <a:pt x="141" y="25"/>
                  </a:lnTo>
                  <a:lnTo>
                    <a:pt x="145" y="23"/>
                  </a:lnTo>
                  <a:lnTo>
                    <a:pt x="145" y="21"/>
                  </a:lnTo>
                  <a:lnTo>
                    <a:pt x="136" y="25"/>
                  </a:lnTo>
                  <a:lnTo>
                    <a:pt x="132" y="28"/>
                  </a:lnTo>
                  <a:lnTo>
                    <a:pt x="131" y="32"/>
                  </a:lnTo>
                  <a:lnTo>
                    <a:pt x="131" y="32"/>
                  </a:lnTo>
                  <a:lnTo>
                    <a:pt x="129" y="34"/>
                  </a:lnTo>
                  <a:lnTo>
                    <a:pt x="129" y="36"/>
                  </a:lnTo>
                  <a:lnTo>
                    <a:pt x="132" y="36"/>
                  </a:lnTo>
                  <a:lnTo>
                    <a:pt x="132" y="39"/>
                  </a:lnTo>
                  <a:lnTo>
                    <a:pt x="136" y="41"/>
                  </a:lnTo>
                  <a:lnTo>
                    <a:pt x="138" y="41"/>
                  </a:lnTo>
                  <a:lnTo>
                    <a:pt x="134" y="43"/>
                  </a:lnTo>
                  <a:lnTo>
                    <a:pt x="132" y="43"/>
                  </a:lnTo>
                  <a:lnTo>
                    <a:pt x="131" y="44"/>
                  </a:lnTo>
                  <a:lnTo>
                    <a:pt x="132" y="46"/>
                  </a:lnTo>
                  <a:lnTo>
                    <a:pt x="132" y="50"/>
                  </a:lnTo>
                  <a:lnTo>
                    <a:pt x="131" y="53"/>
                  </a:lnTo>
                  <a:lnTo>
                    <a:pt x="129" y="52"/>
                  </a:lnTo>
                  <a:lnTo>
                    <a:pt x="129" y="46"/>
                  </a:lnTo>
                  <a:lnTo>
                    <a:pt x="127" y="50"/>
                  </a:lnTo>
                  <a:lnTo>
                    <a:pt x="129" y="46"/>
                  </a:lnTo>
                  <a:lnTo>
                    <a:pt x="127" y="43"/>
                  </a:lnTo>
                  <a:lnTo>
                    <a:pt x="129" y="41"/>
                  </a:lnTo>
                  <a:lnTo>
                    <a:pt x="129" y="37"/>
                  </a:lnTo>
                  <a:lnTo>
                    <a:pt x="125" y="37"/>
                  </a:lnTo>
                  <a:lnTo>
                    <a:pt x="118" y="43"/>
                  </a:lnTo>
                  <a:lnTo>
                    <a:pt x="118" y="44"/>
                  </a:lnTo>
                  <a:lnTo>
                    <a:pt x="122" y="43"/>
                  </a:lnTo>
                  <a:lnTo>
                    <a:pt x="118" y="44"/>
                  </a:lnTo>
                  <a:lnTo>
                    <a:pt x="106" y="53"/>
                  </a:lnTo>
                  <a:lnTo>
                    <a:pt x="102" y="55"/>
                  </a:lnTo>
                  <a:lnTo>
                    <a:pt x="98" y="59"/>
                  </a:lnTo>
                  <a:lnTo>
                    <a:pt x="98" y="55"/>
                  </a:lnTo>
                  <a:lnTo>
                    <a:pt x="100" y="53"/>
                  </a:lnTo>
                  <a:lnTo>
                    <a:pt x="100" y="52"/>
                  </a:lnTo>
                  <a:lnTo>
                    <a:pt x="98" y="52"/>
                  </a:lnTo>
                  <a:lnTo>
                    <a:pt x="95" y="59"/>
                  </a:lnTo>
                  <a:lnTo>
                    <a:pt x="95" y="62"/>
                  </a:lnTo>
                  <a:lnTo>
                    <a:pt x="100" y="66"/>
                  </a:lnTo>
                  <a:lnTo>
                    <a:pt x="102" y="68"/>
                  </a:lnTo>
                  <a:lnTo>
                    <a:pt x="102" y="69"/>
                  </a:lnTo>
                  <a:lnTo>
                    <a:pt x="95" y="66"/>
                  </a:lnTo>
                  <a:lnTo>
                    <a:pt x="93" y="64"/>
                  </a:lnTo>
                  <a:lnTo>
                    <a:pt x="91" y="62"/>
                  </a:lnTo>
                  <a:lnTo>
                    <a:pt x="82" y="73"/>
                  </a:lnTo>
                  <a:lnTo>
                    <a:pt x="86" y="75"/>
                  </a:lnTo>
                  <a:lnTo>
                    <a:pt x="93" y="75"/>
                  </a:lnTo>
                  <a:lnTo>
                    <a:pt x="91" y="77"/>
                  </a:lnTo>
                  <a:lnTo>
                    <a:pt x="84" y="77"/>
                  </a:lnTo>
                  <a:lnTo>
                    <a:pt x="82" y="77"/>
                  </a:lnTo>
                  <a:lnTo>
                    <a:pt x="81" y="78"/>
                  </a:lnTo>
                  <a:lnTo>
                    <a:pt x="84" y="82"/>
                  </a:lnTo>
                  <a:lnTo>
                    <a:pt x="88" y="84"/>
                  </a:lnTo>
                  <a:lnTo>
                    <a:pt x="88" y="86"/>
                  </a:lnTo>
                  <a:lnTo>
                    <a:pt x="81" y="80"/>
                  </a:lnTo>
                  <a:lnTo>
                    <a:pt x="82" y="84"/>
                  </a:lnTo>
                  <a:lnTo>
                    <a:pt x="79" y="93"/>
                  </a:lnTo>
                  <a:lnTo>
                    <a:pt x="79" y="94"/>
                  </a:lnTo>
                  <a:lnTo>
                    <a:pt x="79" y="89"/>
                  </a:lnTo>
                  <a:lnTo>
                    <a:pt x="73" y="103"/>
                  </a:lnTo>
                  <a:lnTo>
                    <a:pt x="66" y="111"/>
                  </a:lnTo>
                  <a:lnTo>
                    <a:pt x="36" y="118"/>
                  </a:lnTo>
                  <a:lnTo>
                    <a:pt x="34" y="116"/>
                  </a:lnTo>
                  <a:lnTo>
                    <a:pt x="36" y="116"/>
                  </a:lnTo>
                  <a:lnTo>
                    <a:pt x="36" y="114"/>
                  </a:lnTo>
                  <a:lnTo>
                    <a:pt x="29" y="116"/>
                  </a:lnTo>
                  <a:lnTo>
                    <a:pt x="29" y="132"/>
                  </a:lnTo>
                  <a:lnTo>
                    <a:pt x="31" y="132"/>
                  </a:lnTo>
                  <a:lnTo>
                    <a:pt x="31" y="132"/>
                  </a:lnTo>
                  <a:lnTo>
                    <a:pt x="29" y="134"/>
                  </a:lnTo>
                  <a:lnTo>
                    <a:pt x="25" y="136"/>
                  </a:lnTo>
                  <a:lnTo>
                    <a:pt x="23" y="137"/>
                  </a:lnTo>
                  <a:lnTo>
                    <a:pt x="23" y="137"/>
                  </a:lnTo>
                  <a:lnTo>
                    <a:pt x="25" y="136"/>
                  </a:lnTo>
                  <a:lnTo>
                    <a:pt x="25" y="134"/>
                  </a:lnTo>
                  <a:lnTo>
                    <a:pt x="20" y="136"/>
                  </a:lnTo>
                  <a:lnTo>
                    <a:pt x="20" y="137"/>
                  </a:lnTo>
                  <a:lnTo>
                    <a:pt x="29" y="143"/>
                  </a:lnTo>
                  <a:lnTo>
                    <a:pt x="34" y="148"/>
                  </a:lnTo>
                  <a:lnTo>
                    <a:pt x="41" y="153"/>
                  </a:lnTo>
                  <a:lnTo>
                    <a:pt x="45" y="153"/>
                  </a:lnTo>
                  <a:lnTo>
                    <a:pt x="65" y="171"/>
                  </a:lnTo>
                  <a:lnTo>
                    <a:pt x="65" y="173"/>
                  </a:lnTo>
                  <a:lnTo>
                    <a:pt x="66" y="175"/>
                  </a:lnTo>
                  <a:lnTo>
                    <a:pt x="68" y="180"/>
                  </a:lnTo>
                  <a:lnTo>
                    <a:pt x="70" y="182"/>
                  </a:lnTo>
                  <a:lnTo>
                    <a:pt x="70" y="184"/>
                  </a:lnTo>
                  <a:lnTo>
                    <a:pt x="72" y="191"/>
                  </a:lnTo>
                  <a:lnTo>
                    <a:pt x="84" y="196"/>
                  </a:lnTo>
                  <a:lnTo>
                    <a:pt x="84" y="196"/>
                  </a:lnTo>
                  <a:lnTo>
                    <a:pt x="84" y="194"/>
                  </a:lnTo>
                  <a:lnTo>
                    <a:pt x="86" y="193"/>
                  </a:lnTo>
                  <a:lnTo>
                    <a:pt x="90" y="193"/>
                  </a:lnTo>
                  <a:lnTo>
                    <a:pt x="90" y="191"/>
                  </a:lnTo>
                  <a:lnTo>
                    <a:pt x="90" y="189"/>
                  </a:lnTo>
                  <a:lnTo>
                    <a:pt x="91" y="189"/>
                  </a:lnTo>
                  <a:lnTo>
                    <a:pt x="93" y="189"/>
                  </a:lnTo>
                  <a:lnTo>
                    <a:pt x="90" y="196"/>
                  </a:lnTo>
                  <a:lnTo>
                    <a:pt x="90" y="198"/>
                  </a:lnTo>
                  <a:lnTo>
                    <a:pt x="93" y="194"/>
                  </a:lnTo>
                  <a:lnTo>
                    <a:pt x="97" y="194"/>
                  </a:lnTo>
                  <a:lnTo>
                    <a:pt x="100" y="194"/>
                  </a:lnTo>
                  <a:lnTo>
                    <a:pt x="104" y="194"/>
                  </a:lnTo>
                  <a:lnTo>
                    <a:pt x="106" y="198"/>
                  </a:lnTo>
                  <a:lnTo>
                    <a:pt x="104" y="198"/>
                  </a:lnTo>
                  <a:lnTo>
                    <a:pt x="102" y="200"/>
                  </a:lnTo>
                  <a:lnTo>
                    <a:pt x="100" y="205"/>
                  </a:lnTo>
                  <a:lnTo>
                    <a:pt x="104" y="211"/>
                  </a:lnTo>
                  <a:lnTo>
                    <a:pt x="107" y="214"/>
                  </a:lnTo>
                  <a:lnTo>
                    <a:pt x="109" y="212"/>
                  </a:lnTo>
                  <a:lnTo>
                    <a:pt x="109" y="209"/>
                  </a:lnTo>
                  <a:lnTo>
                    <a:pt x="109" y="209"/>
                  </a:lnTo>
                  <a:lnTo>
                    <a:pt x="109" y="211"/>
                  </a:lnTo>
                  <a:lnTo>
                    <a:pt x="111" y="212"/>
                  </a:lnTo>
                  <a:lnTo>
                    <a:pt x="111" y="211"/>
                  </a:lnTo>
                  <a:lnTo>
                    <a:pt x="116" y="211"/>
                  </a:lnTo>
                  <a:lnTo>
                    <a:pt x="120" y="212"/>
                  </a:lnTo>
                  <a:lnTo>
                    <a:pt x="125" y="212"/>
                  </a:lnTo>
                  <a:lnTo>
                    <a:pt x="127" y="209"/>
                  </a:lnTo>
                  <a:lnTo>
                    <a:pt x="131" y="211"/>
                  </a:lnTo>
                  <a:lnTo>
                    <a:pt x="132" y="209"/>
                  </a:lnTo>
                  <a:lnTo>
                    <a:pt x="136" y="209"/>
                  </a:lnTo>
                  <a:lnTo>
                    <a:pt x="136" y="211"/>
                  </a:lnTo>
                  <a:lnTo>
                    <a:pt x="129" y="212"/>
                  </a:lnTo>
                  <a:lnTo>
                    <a:pt x="127" y="216"/>
                  </a:lnTo>
                  <a:lnTo>
                    <a:pt x="129" y="216"/>
                  </a:lnTo>
                  <a:lnTo>
                    <a:pt x="129" y="214"/>
                  </a:lnTo>
                  <a:lnTo>
                    <a:pt x="136" y="212"/>
                  </a:lnTo>
                  <a:lnTo>
                    <a:pt x="138" y="212"/>
                  </a:lnTo>
                  <a:lnTo>
                    <a:pt x="138" y="216"/>
                  </a:lnTo>
                  <a:lnTo>
                    <a:pt x="136" y="218"/>
                  </a:lnTo>
                  <a:lnTo>
                    <a:pt x="129" y="218"/>
                  </a:lnTo>
                  <a:lnTo>
                    <a:pt x="127" y="219"/>
                  </a:lnTo>
                  <a:lnTo>
                    <a:pt x="125" y="221"/>
                  </a:lnTo>
                  <a:lnTo>
                    <a:pt x="120" y="221"/>
                  </a:lnTo>
                  <a:lnTo>
                    <a:pt x="118" y="221"/>
                  </a:lnTo>
                  <a:lnTo>
                    <a:pt x="116" y="219"/>
                  </a:lnTo>
                  <a:lnTo>
                    <a:pt x="115" y="218"/>
                  </a:lnTo>
                  <a:lnTo>
                    <a:pt x="113" y="216"/>
                  </a:lnTo>
                  <a:lnTo>
                    <a:pt x="111" y="216"/>
                  </a:lnTo>
                  <a:lnTo>
                    <a:pt x="111" y="214"/>
                  </a:lnTo>
                  <a:lnTo>
                    <a:pt x="109" y="216"/>
                  </a:lnTo>
                  <a:lnTo>
                    <a:pt x="107" y="218"/>
                  </a:lnTo>
                  <a:lnTo>
                    <a:pt x="102" y="216"/>
                  </a:lnTo>
                  <a:lnTo>
                    <a:pt x="100" y="214"/>
                  </a:lnTo>
                  <a:lnTo>
                    <a:pt x="97" y="209"/>
                  </a:lnTo>
                  <a:lnTo>
                    <a:pt x="100" y="218"/>
                  </a:lnTo>
                  <a:lnTo>
                    <a:pt x="98" y="219"/>
                  </a:lnTo>
                  <a:lnTo>
                    <a:pt x="98" y="223"/>
                  </a:lnTo>
                  <a:lnTo>
                    <a:pt x="100" y="225"/>
                  </a:lnTo>
                  <a:lnTo>
                    <a:pt x="100" y="223"/>
                  </a:lnTo>
                  <a:lnTo>
                    <a:pt x="102" y="219"/>
                  </a:lnTo>
                  <a:lnTo>
                    <a:pt x="113" y="223"/>
                  </a:lnTo>
                  <a:lnTo>
                    <a:pt x="115" y="225"/>
                  </a:lnTo>
                  <a:lnTo>
                    <a:pt x="115" y="227"/>
                  </a:lnTo>
                  <a:lnTo>
                    <a:pt x="113" y="230"/>
                  </a:lnTo>
                  <a:lnTo>
                    <a:pt x="113" y="228"/>
                  </a:lnTo>
                  <a:lnTo>
                    <a:pt x="111" y="227"/>
                  </a:lnTo>
                  <a:lnTo>
                    <a:pt x="106" y="225"/>
                  </a:lnTo>
                  <a:lnTo>
                    <a:pt x="102" y="234"/>
                  </a:lnTo>
                  <a:lnTo>
                    <a:pt x="102" y="236"/>
                  </a:lnTo>
                  <a:lnTo>
                    <a:pt x="100" y="237"/>
                  </a:lnTo>
                  <a:lnTo>
                    <a:pt x="98" y="236"/>
                  </a:lnTo>
                  <a:lnTo>
                    <a:pt x="98" y="234"/>
                  </a:lnTo>
                  <a:lnTo>
                    <a:pt x="97" y="232"/>
                  </a:lnTo>
                  <a:lnTo>
                    <a:pt x="93" y="234"/>
                  </a:lnTo>
                  <a:lnTo>
                    <a:pt x="93" y="234"/>
                  </a:lnTo>
                  <a:lnTo>
                    <a:pt x="91" y="234"/>
                  </a:lnTo>
                  <a:lnTo>
                    <a:pt x="88" y="234"/>
                  </a:lnTo>
                  <a:lnTo>
                    <a:pt x="88" y="232"/>
                  </a:lnTo>
                  <a:lnTo>
                    <a:pt x="86" y="234"/>
                  </a:lnTo>
                  <a:lnTo>
                    <a:pt x="86" y="232"/>
                  </a:lnTo>
                  <a:lnTo>
                    <a:pt x="84" y="232"/>
                  </a:lnTo>
                  <a:lnTo>
                    <a:pt x="82" y="234"/>
                  </a:lnTo>
                  <a:lnTo>
                    <a:pt x="82" y="234"/>
                  </a:lnTo>
                  <a:lnTo>
                    <a:pt x="72" y="234"/>
                  </a:lnTo>
                  <a:lnTo>
                    <a:pt x="68" y="230"/>
                  </a:lnTo>
                  <a:lnTo>
                    <a:pt x="68" y="228"/>
                  </a:lnTo>
                  <a:lnTo>
                    <a:pt x="65" y="228"/>
                  </a:lnTo>
                  <a:lnTo>
                    <a:pt x="70" y="223"/>
                  </a:lnTo>
                  <a:lnTo>
                    <a:pt x="68" y="221"/>
                  </a:lnTo>
                  <a:lnTo>
                    <a:pt x="70" y="218"/>
                  </a:lnTo>
                  <a:lnTo>
                    <a:pt x="68" y="214"/>
                  </a:lnTo>
                  <a:lnTo>
                    <a:pt x="66" y="212"/>
                  </a:lnTo>
                  <a:lnTo>
                    <a:pt x="66" y="212"/>
                  </a:lnTo>
                  <a:lnTo>
                    <a:pt x="72" y="211"/>
                  </a:lnTo>
                  <a:lnTo>
                    <a:pt x="54" y="212"/>
                  </a:lnTo>
                  <a:lnTo>
                    <a:pt x="50" y="218"/>
                  </a:lnTo>
                  <a:lnTo>
                    <a:pt x="47" y="218"/>
                  </a:lnTo>
                  <a:lnTo>
                    <a:pt x="45" y="219"/>
                  </a:lnTo>
                  <a:lnTo>
                    <a:pt x="43" y="219"/>
                  </a:lnTo>
                  <a:lnTo>
                    <a:pt x="36" y="225"/>
                  </a:lnTo>
                  <a:lnTo>
                    <a:pt x="40" y="227"/>
                  </a:lnTo>
                  <a:lnTo>
                    <a:pt x="41" y="230"/>
                  </a:lnTo>
                  <a:lnTo>
                    <a:pt x="40" y="230"/>
                  </a:lnTo>
                  <a:lnTo>
                    <a:pt x="32" y="232"/>
                  </a:lnTo>
                  <a:lnTo>
                    <a:pt x="32" y="230"/>
                  </a:lnTo>
                  <a:lnTo>
                    <a:pt x="32" y="228"/>
                  </a:lnTo>
                  <a:lnTo>
                    <a:pt x="22" y="234"/>
                  </a:lnTo>
                  <a:lnTo>
                    <a:pt x="20" y="236"/>
                  </a:lnTo>
                  <a:lnTo>
                    <a:pt x="20" y="236"/>
                  </a:lnTo>
                  <a:lnTo>
                    <a:pt x="18" y="237"/>
                  </a:lnTo>
                  <a:lnTo>
                    <a:pt x="18" y="239"/>
                  </a:lnTo>
                  <a:lnTo>
                    <a:pt x="15" y="241"/>
                  </a:lnTo>
                  <a:lnTo>
                    <a:pt x="13" y="239"/>
                  </a:lnTo>
                  <a:lnTo>
                    <a:pt x="11" y="241"/>
                  </a:lnTo>
                  <a:lnTo>
                    <a:pt x="9" y="243"/>
                  </a:lnTo>
                  <a:lnTo>
                    <a:pt x="9" y="244"/>
                  </a:lnTo>
                  <a:lnTo>
                    <a:pt x="9" y="246"/>
                  </a:lnTo>
                  <a:lnTo>
                    <a:pt x="4" y="250"/>
                  </a:lnTo>
                  <a:lnTo>
                    <a:pt x="2" y="250"/>
                  </a:lnTo>
                  <a:lnTo>
                    <a:pt x="4" y="246"/>
                  </a:lnTo>
                  <a:lnTo>
                    <a:pt x="0" y="248"/>
                  </a:lnTo>
                  <a:lnTo>
                    <a:pt x="0" y="250"/>
                  </a:lnTo>
                  <a:lnTo>
                    <a:pt x="13" y="259"/>
                  </a:lnTo>
                  <a:lnTo>
                    <a:pt x="20" y="262"/>
                  </a:lnTo>
                  <a:lnTo>
                    <a:pt x="22" y="262"/>
                  </a:lnTo>
                  <a:lnTo>
                    <a:pt x="20" y="259"/>
                  </a:lnTo>
                  <a:lnTo>
                    <a:pt x="31" y="262"/>
                  </a:lnTo>
                  <a:lnTo>
                    <a:pt x="25" y="266"/>
                  </a:lnTo>
                  <a:lnTo>
                    <a:pt x="23" y="269"/>
                  </a:lnTo>
                  <a:lnTo>
                    <a:pt x="20" y="268"/>
                  </a:lnTo>
                  <a:lnTo>
                    <a:pt x="22" y="266"/>
                  </a:lnTo>
                  <a:lnTo>
                    <a:pt x="20" y="264"/>
                  </a:lnTo>
                  <a:lnTo>
                    <a:pt x="20" y="268"/>
                  </a:lnTo>
                  <a:lnTo>
                    <a:pt x="23" y="275"/>
                  </a:lnTo>
                  <a:lnTo>
                    <a:pt x="27" y="277"/>
                  </a:lnTo>
                  <a:lnTo>
                    <a:pt x="27" y="280"/>
                  </a:lnTo>
                  <a:lnTo>
                    <a:pt x="25" y="284"/>
                  </a:lnTo>
                  <a:lnTo>
                    <a:pt x="29" y="289"/>
                  </a:lnTo>
                  <a:lnTo>
                    <a:pt x="31" y="289"/>
                  </a:lnTo>
                  <a:lnTo>
                    <a:pt x="31" y="291"/>
                  </a:lnTo>
                  <a:lnTo>
                    <a:pt x="47" y="293"/>
                  </a:lnTo>
                  <a:lnTo>
                    <a:pt x="52" y="294"/>
                  </a:lnTo>
                  <a:lnTo>
                    <a:pt x="61" y="291"/>
                  </a:lnTo>
                  <a:lnTo>
                    <a:pt x="66" y="291"/>
                  </a:lnTo>
                  <a:lnTo>
                    <a:pt x="72" y="291"/>
                  </a:lnTo>
                  <a:lnTo>
                    <a:pt x="77" y="293"/>
                  </a:lnTo>
                  <a:lnTo>
                    <a:pt x="81" y="296"/>
                  </a:lnTo>
                  <a:lnTo>
                    <a:pt x="81" y="294"/>
                  </a:lnTo>
                  <a:lnTo>
                    <a:pt x="81" y="293"/>
                  </a:lnTo>
                  <a:lnTo>
                    <a:pt x="79" y="291"/>
                  </a:lnTo>
                  <a:lnTo>
                    <a:pt x="77" y="291"/>
                  </a:lnTo>
                  <a:lnTo>
                    <a:pt x="75" y="289"/>
                  </a:lnTo>
                  <a:lnTo>
                    <a:pt x="81" y="287"/>
                  </a:lnTo>
                  <a:lnTo>
                    <a:pt x="82" y="291"/>
                  </a:lnTo>
                  <a:lnTo>
                    <a:pt x="84" y="293"/>
                  </a:lnTo>
                  <a:lnTo>
                    <a:pt x="86" y="302"/>
                  </a:lnTo>
                  <a:lnTo>
                    <a:pt x="86" y="302"/>
                  </a:lnTo>
                  <a:lnTo>
                    <a:pt x="91" y="293"/>
                  </a:lnTo>
                  <a:lnTo>
                    <a:pt x="97" y="286"/>
                  </a:lnTo>
                  <a:lnTo>
                    <a:pt x="102" y="284"/>
                  </a:lnTo>
                  <a:lnTo>
                    <a:pt x="102" y="282"/>
                  </a:lnTo>
                  <a:lnTo>
                    <a:pt x="106" y="284"/>
                  </a:lnTo>
                  <a:lnTo>
                    <a:pt x="107" y="282"/>
                  </a:lnTo>
                  <a:lnTo>
                    <a:pt x="109" y="280"/>
                  </a:lnTo>
                  <a:lnTo>
                    <a:pt x="113" y="278"/>
                  </a:lnTo>
                  <a:lnTo>
                    <a:pt x="116" y="282"/>
                  </a:lnTo>
                  <a:lnTo>
                    <a:pt x="118" y="284"/>
                  </a:lnTo>
                  <a:lnTo>
                    <a:pt x="118" y="287"/>
                  </a:lnTo>
                  <a:lnTo>
                    <a:pt x="115" y="293"/>
                  </a:lnTo>
                  <a:lnTo>
                    <a:pt x="111" y="294"/>
                  </a:lnTo>
                  <a:lnTo>
                    <a:pt x="109" y="293"/>
                  </a:lnTo>
                  <a:lnTo>
                    <a:pt x="106" y="293"/>
                  </a:lnTo>
                  <a:lnTo>
                    <a:pt x="106" y="296"/>
                  </a:lnTo>
                  <a:lnTo>
                    <a:pt x="107" y="298"/>
                  </a:lnTo>
                  <a:lnTo>
                    <a:pt x="109" y="296"/>
                  </a:lnTo>
                  <a:lnTo>
                    <a:pt x="111" y="298"/>
                  </a:lnTo>
                  <a:lnTo>
                    <a:pt x="116" y="307"/>
                  </a:lnTo>
                  <a:lnTo>
                    <a:pt x="115" y="309"/>
                  </a:lnTo>
                  <a:lnTo>
                    <a:pt x="115" y="311"/>
                  </a:lnTo>
                  <a:lnTo>
                    <a:pt x="116" y="312"/>
                  </a:lnTo>
                  <a:lnTo>
                    <a:pt x="118" y="316"/>
                  </a:lnTo>
                  <a:lnTo>
                    <a:pt x="118" y="319"/>
                  </a:lnTo>
                  <a:lnTo>
                    <a:pt x="113" y="328"/>
                  </a:lnTo>
                  <a:lnTo>
                    <a:pt x="111" y="330"/>
                  </a:lnTo>
                  <a:lnTo>
                    <a:pt x="107" y="330"/>
                  </a:lnTo>
                  <a:lnTo>
                    <a:pt x="106" y="330"/>
                  </a:lnTo>
                  <a:lnTo>
                    <a:pt x="102" y="332"/>
                  </a:lnTo>
                  <a:lnTo>
                    <a:pt x="100" y="332"/>
                  </a:lnTo>
                  <a:lnTo>
                    <a:pt x="95" y="334"/>
                  </a:lnTo>
                  <a:lnTo>
                    <a:pt x="93" y="334"/>
                  </a:lnTo>
                  <a:lnTo>
                    <a:pt x="97" y="330"/>
                  </a:lnTo>
                  <a:lnTo>
                    <a:pt x="97" y="330"/>
                  </a:lnTo>
                  <a:lnTo>
                    <a:pt x="93" y="330"/>
                  </a:lnTo>
                  <a:lnTo>
                    <a:pt x="81" y="344"/>
                  </a:lnTo>
                  <a:lnTo>
                    <a:pt x="79" y="346"/>
                  </a:lnTo>
                  <a:lnTo>
                    <a:pt x="75" y="344"/>
                  </a:lnTo>
                  <a:lnTo>
                    <a:pt x="73" y="344"/>
                  </a:lnTo>
                  <a:lnTo>
                    <a:pt x="70" y="348"/>
                  </a:lnTo>
                  <a:lnTo>
                    <a:pt x="65" y="350"/>
                  </a:lnTo>
                  <a:lnTo>
                    <a:pt x="63" y="352"/>
                  </a:lnTo>
                  <a:lnTo>
                    <a:pt x="63" y="352"/>
                  </a:lnTo>
                  <a:lnTo>
                    <a:pt x="65" y="353"/>
                  </a:lnTo>
                  <a:lnTo>
                    <a:pt x="65" y="355"/>
                  </a:lnTo>
                  <a:lnTo>
                    <a:pt x="63" y="357"/>
                  </a:lnTo>
                  <a:lnTo>
                    <a:pt x="59" y="355"/>
                  </a:lnTo>
                  <a:lnTo>
                    <a:pt x="56" y="357"/>
                  </a:lnTo>
                  <a:lnTo>
                    <a:pt x="52" y="361"/>
                  </a:lnTo>
                  <a:lnTo>
                    <a:pt x="50" y="364"/>
                  </a:lnTo>
                  <a:lnTo>
                    <a:pt x="48" y="362"/>
                  </a:lnTo>
                  <a:lnTo>
                    <a:pt x="47" y="362"/>
                  </a:lnTo>
                  <a:lnTo>
                    <a:pt x="41" y="369"/>
                  </a:lnTo>
                  <a:lnTo>
                    <a:pt x="41" y="369"/>
                  </a:lnTo>
                  <a:lnTo>
                    <a:pt x="40" y="371"/>
                  </a:lnTo>
                  <a:lnTo>
                    <a:pt x="38" y="378"/>
                  </a:lnTo>
                  <a:lnTo>
                    <a:pt x="38" y="386"/>
                  </a:lnTo>
                  <a:lnTo>
                    <a:pt x="36" y="387"/>
                  </a:lnTo>
                  <a:lnTo>
                    <a:pt x="34" y="387"/>
                  </a:lnTo>
                  <a:lnTo>
                    <a:pt x="32" y="387"/>
                  </a:lnTo>
                  <a:lnTo>
                    <a:pt x="31" y="387"/>
                  </a:lnTo>
                  <a:lnTo>
                    <a:pt x="31" y="389"/>
                  </a:lnTo>
                  <a:lnTo>
                    <a:pt x="34" y="393"/>
                  </a:lnTo>
                  <a:lnTo>
                    <a:pt x="32" y="393"/>
                  </a:lnTo>
                  <a:lnTo>
                    <a:pt x="31" y="394"/>
                  </a:lnTo>
                  <a:lnTo>
                    <a:pt x="29" y="398"/>
                  </a:lnTo>
                  <a:lnTo>
                    <a:pt x="31" y="398"/>
                  </a:lnTo>
                  <a:lnTo>
                    <a:pt x="36" y="396"/>
                  </a:lnTo>
                  <a:lnTo>
                    <a:pt x="38" y="396"/>
                  </a:lnTo>
                  <a:lnTo>
                    <a:pt x="40" y="394"/>
                  </a:lnTo>
                  <a:lnTo>
                    <a:pt x="45" y="393"/>
                  </a:lnTo>
                  <a:lnTo>
                    <a:pt x="45" y="394"/>
                  </a:lnTo>
                  <a:lnTo>
                    <a:pt x="43" y="394"/>
                  </a:lnTo>
                  <a:lnTo>
                    <a:pt x="45" y="396"/>
                  </a:lnTo>
                  <a:lnTo>
                    <a:pt x="40" y="396"/>
                  </a:lnTo>
                  <a:lnTo>
                    <a:pt x="36" y="398"/>
                  </a:lnTo>
                  <a:lnTo>
                    <a:pt x="34" y="400"/>
                  </a:lnTo>
                  <a:lnTo>
                    <a:pt x="34" y="402"/>
                  </a:lnTo>
                  <a:lnTo>
                    <a:pt x="38" y="405"/>
                  </a:lnTo>
                  <a:lnTo>
                    <a:pt x="41" y="402"/>
                  </a:lnTo>
                  <a:lnTo>
                    <a:pt x="43" y="402"/>
                  </a:lnTo>
                  <a:lnTo>
                    <a:pt x="43" y="403"/>
                  </a:lnTo>
                  <a:lnTo>
                    <a:pt x="41" y="407"/>
                  </a:lnTo>
                  <a:lnTo>
                    <a:pt x="43" y="411"/>
                  </a:lnTo>
                  <a:lnTo>
                    <a:pt x="43" y="411"/>
                  </a:lnTo>
                  <a:lnTo>
                    <a:pt x="45" y="414"/>
                  </a:lnTo>
                  <a:lnTo>
                    <a:pt x="45" y="416"/>
                  </a:lnTo>
                  <a:lnTo>
                    <a:pt x="47" y="416"/>
                  </a:lnTo>
                  <a:lnTo>
                    <a:pt x="48" y="416"/>
                  </a:lnTo>
                  <a:lnTo>
                    <a:pt x="50" y="412"/>
                  </a:lnTo>
                  <a:lnTo>
                    <a:pt x="50" y="414"/>
                  </a:lnTo>
                  <a:lnTo>
                    <a:pt x="52" y="414"/>
                  </a:lnTo>
                  <a:lnTo>
                    <a:pt x="56" y="414"/>
                  </a:lnTo>
                  <a:lnTo>
                    <a:pt x="54" y="418"/>
                  </a:lnTo>
                  <a:lnTo>
                    <a:pt x="63" y="421"/>
                  </a:lnTo>
                  <a:lnTo>
                    <a:pt x="66" y="419"/>
                  </a:lnTo>
                  <a:lnTo>
                    <a:pt x="70" y="419"/>
                  </a:lnTo>
                  <a:lnTo>
                    <a:pt x="70" y="423"/>
                  </a:lnTo>
                  <a:lnTo>
                    <a:pt x="68" y="425"/>
                  </a:lnTo>
                  <a:lnTo>
                    <a:pt x="65" y="427"/>
                  </a:lnTo>
                  <a:lnTo>
                    <a:pt x="57" y="437"/>
                  </a:lnTo>
                  <a:lnTo>
                    <a:pt x="57" y="439"/>
                  </a:lnTo>
                  <a:lnTo>
                    <a:pt x="57" y="441"/>
                  </a:lnTo>
                  <a:lnTo>
                    <a:pt x="59" y="446"/>
                  </a:lnTo>
                  <a:lnTo>
                    <a:pt x="61" y="448"/>
                  </a:lnTo>
                  <a:lnTo>
                    <a:pt x="63" y="446"/>
                  </a:lnTo>
                  <a:lnTo>
                    <a:pt x="65" y="444"/>
                  </a:lnTo>
                  <a:lnTo>
                    <a:pt x="66" y="446"/>
                  </a:lnTo>
                  <a:lnTo>
                    <a:pt x="65" y="448"/>
                  </a:lnTo>
                  <a:lnTo>
                    <a:pt x="65" y="448"/>
                  </a:lnTo>
                  <a:lnTo>
                    <a:pt x="70" y="448"/>
                  </a:lnTo>
                  <a:lnTo>
                    <a:pt x="68" y="450"/>
                  </a:lnTo>
                  <a:lnTo>
                    <a:pt x="65" y="450"/>
                  </a:lnTo>
                  <a:lnTo>
                    <a:pt x="63" y="452"/>
                  </a:lnTo>
                  <a:lnTo>
                    <a:pt x="65" y="453"/>
                  </a:lnTo>
                  <a:lnTo>
                    <a:pt x="68" y="455"/>
                  </a:lnTo>
                  <a:lnTo>
                    <a:pt x="70" y="455"/>
                  </a:lnTo>
                  <a:lnTo>
                    <a:pt x="72" y="457"/>
                  </a:lnTo>
                  <a:lnTo>
                    <a:pt x="72" y="457"/>
                  </a:lnTo>
                  <a:lnTo>
                    <a:pt x="73" y="457"/>
                  </a:lnTo>
                  <a:lnTo>
                    <a:pt x="75" y="457"/>
                  </a:lnTo>
                  <a:lnTo>
                    <a:pt x="79" y="459"/>
                  </a:lnTo>
                  <a:lnTo>
                    <a:pt x="81" y="459"/>
                  </a:lnTo>
                  <a:lnTo>
                    <a:pt x="88" y="448"/>
                  </a:lnTo>
                  <a:lnTo>
                    <a:pt x="90" y="443"/>
                  </a:lnTo>
                  <a:lnTo>
                    <a:pt x="91" y="443"/>
                  </a:lnTo>
                  <a:lnTo>
                    <a:pt x="91" y="441"/>
                  </a:lnTo>
                  <a:lnTo>
                    <a:pt x="88" y="439"/>
                  </a:lnTo>
                  <a:lnTo>
                    <a:pt x="88" y="436"/>
                  </a:lnTo>
                  <a:lnTo>
                    <a:pt x="93" y="428"/>
                  </a:lnTo>
                  <a:lnTo>
                    <a:pt x="100" y="421"/>
                  </a:lnTo>
                  <a:lnTo>
                    <a:pt x="106" y="419"/>
                  </a:lnTo>
                  <a:lnTo>
                    <a:pt x="91" y="436"/>
                  </a:lnTo>
                  <a:lnTo>
                    <a:pt x="90" y="437"/>
                  </a:lnTo>
                  <a:lnTo>
                    <a:pt x="91" y="439"/>
                  </a:lnTo>
                  <a:lnTo>
                    <a:pt x="93" y="441"/>
                  </a:lnTo>
                  <a:lnTo>
                    <a:pt x="93" y="446"/>
                  </a:lnTo>
                  <a:lnTo>
                    <a:pt x="102" y="462"/>
                  </a:lnTo>
                  <a:lnTo>
                    <a:pt x="102" y="464"/>
                  </a:lnTo>
                  <a:lnTo>
                    <a:pt x="98" y="468"/>
                  </a:lnTo>
                  <a:lnTo>
                    <a:pt x="98" y="469"/>
                  </a:lnTo>
                  <a:lnTo>
                    <a:pt x="97" y="469"/>
                  </a:lnTo>
                  <a:lnTo>
                    <a:pt x="97" y="471"/>
                  </a:lnTo>
                  <a:lnTo>
                    <a:pt x="98" y="477"/>
                  </a:lnTo>
                  <a:lnTo>
                    <a:pt x="100" y="475"/>
                  </a:lnTo>
                  <a:lnTo>
                    <a:pt x="102" y="475"/>
                  </a:lnTo>
                  <a:lnTo>
                    <a:pt x="104" y="475"/>
                  </a:lnTo>
                  <a:lnTo>
                    <a:pt x="102" y="477"/>
                  </a:lnTo>
                  <a:lnTo>
                    <a:pt x="100" y="478"/>
                  </a:lnTo>
                  <a:lnTo>
                    <a:pt x="100" y="484"/>
                  </a:lnTo>
                  <a:lnTo>
                    <a:pt x="102" y="484"/>
                  </a:lnTo>
                  <a:lnTo>
                    <a:pt x="104" y="484"/>
                  </a:lnTo>
                  <a:lnTo>
                    <a:pt x="102" y="484"/>
                  </a:lnTo>
                  <a:lnTo>
                    <a:pt x="98" y="487"/>
                  </a:lnTo>
                  <a:lnTo>
                    <a:pt x="97" y="487"/>
                  </a:lnTo>
                  <a:lnTo>
                    <a:pt x="95" y="489"/>
                  </a:lnTo>
                  <a:lnTo>
                    <a:pt x="100" y="491"/>
                  </a:lnTo>
                  <a:lnTo>
                    <a:pt x="104" y="489"/>
                  </a:lnTo>
                  <a:lnTo>
                    <a:pt x="106" y="486"/>
                  </a:lnTo>
                  <a:lnTo>
                    <a:pt x="109" y="484"/>
                  </a:lnTo>
                  <a:lnTo>
                    <a:pt x="113" y="480"/>
                  </a:lnTo>
                  <a:lnTo>
                    <a:pt x="116" y="480"/>
                  </a:lnTo>
                  <a:lnTo>
                    <a:pt x="120" y="477"/>
                  </a:lnTo>
                  <a:lnTo>
                    <a:pt x="123" y="469"/>
                  </a:lnTo>
                  <a:lnTo>
                    <a:pt x="125" y="475"/>
                  </a:lnTo>
                  <a:lnTo>
                    <a:pt x="123" y="477"/>
                  </a:lnTo>
                  <a:lnTo>
                    <a:pt x="123" y="478"/>
                  </a:lnTo>
                  <a:lnTo>
                    <a:pt x="123" y="480"/>
                  </a:lnTo>
                  <a:lnTo>
                    <a:pt x="125" y="482"/>
                  </a:lnTo>
                  <a:lnTo>
                    <a:pt x="127" y="482"/>
                  </a:lnTo>
                  <a:lnTo>
                    <a:pt x="129" y="484"/>
                  </a:lnTo>
                  <a:lnTo>
                    <a:pt x="131" y="484"/>
                  </a:lnTo>
                  <a:lnTo>
                    <a:pt x="132" y="482"/>
                  </a:lnTo>
                  <a:lnTo>
                    <a:pt x="134" y="480"/>
                  </a:lnTo>
                  <a:lnTo>
                    <a:pt x="134" y="482"/>
                  </a:lnTo>
                  <a:lnTo>
                    <a:pt x="136" y="482"/>
                  </a:lnTo>
                  <a:lnTo>
                    <a:pt x="136" y="484"/>
                  </a:lnTo>
                  <a:lnTo>
                    <a:pt x="138" y="484"/>
                  </a:lnTo>
                  <a:lnTo>
                    <a:pt x="143" y="496"/>
                  </a:lnTo>
                  <a:lnTo>
                    <a:pt x="145" y="496"/>
                  </a:lnTo>
                  <a:lnTo>
                    <a:pt x="147" y="496"/>
                  </a:lnTo>
                  <a:lnTo>
                    <a:pt x="148" y="494"/>
                  </a:lnTo>
                  <a:lnTo>
                    <a:pt x="148" y="489"/>
                  </a:lnTo>
                  <a:lnTo>
                    <a:pt x="147" y="486"/>
                  </a:lnTo>
                  <a:lnTo>
                    <a:pt x="148" y="482"/>
                  </a:lnTo>
                  <a:lnTo>
                    <a:pt x="152" y="480"/>
                  </a:lnTo>
                  <a:lnTo>
                    <a:pt x="152" y="478"/>
                  </a:lnTo>
                  <a:lnTo>
                    <a:pt x="154" y="478"/>
                  </a:lnTo>
                  <a:lnTo>
                    <a:pt x="154" y="480"/>
                  </a:lnTo>
                  <a:lnTo>
                    <a:pt x="152" y="484"/>
                  </a:lnTo>
                  <a:lnTo>
                    <a:pt x="157" y="489"/>
                  </a:lnTo>
                  <a:lnTo>
                    <a:pt x="159" y="489"/>
                  </a:lnTo>
                  <a:lnTo>
                    <a:pt x="172" y="482"/>
                  </a:lnTo>
                  <a:lnTo>
                    <a:pt x="177" y="477"/>
                  </a:lnTo>
                  <a:lnTo>
                    <a:pt x="181" y="475"/>
                  </a:lnTo>
                  <a:lnTo>
                    <a:pt x="181" y="477"/>
                  </a:lnTo>
                  <a:lnTo>
                    <a:pt x="177" y="484"/>
                  </a:lnTo>
                  <a:lnTo>
                    <a:pt x="175" y="486"/>
                  </a:lnTo>
                  <a:lnTo>
                    <a:pt x="175" y="486"/>
                  </a:lnTo>
                  <a:lnTo>
                    <a:pt x="175" y="486"/>
                  </a:lnTo>
                  <a:lnTo>
                    <a:pt x="173" y="489"/>
                  </a:lnTo>
                  <a:lnTo>
                    <a:pt x="170" y="491"/>
                  </a:lnTo>
                  <a:lnTo>
                    <a:pt x="168" y="500"/>
                  </a:lnTo>
                  <a:lnTo>
                    <a:pt x="172" y="500"/>
                  </a:lnTo>
                  <a:lnTo>
                    <a:pt x="168" y="505"/>
                  </a:lnTo>
                  <a:lnTo>
                    <a:pt x="165" y="519"/>
                  </a:lnTo>
                  <a:lnTo>
                    <a:pt x="159" y="528"/>
                  </a:lnTo>
                  <a:lnTo>
                    <a:pt x="159" y="528"/>
                  </a:lnTo>
                  <a:lnTo>
                    <a:pt x="157" y="528"/>
                  </a:lnTo>
                  <a:lnTo>
                    <a:pt x="157" y="530"/>
                  </a:lnTo>
                  <a:lnTo>
                    <a:pt x="152" y="536"/>
                  </a:lnTo>
                  <a:lnTo>
                    <a:pt x="152" y="536"/>
                  </a:lnTo>
                  <a:lnTo>
                    <a:pt x="148" y="544"/>
                  </a:lnTo>
                  <a:lnTo>
                    <a:pt x="147" y="543"/>
                  </a:lnTo>
                  <a:lnTo>
                    <a:pt x="147" y="544"/>
                  </a:lnTo>
                  <a:lnTo>
                    <a:pt x="145" y="543"/>
                  </a:lnTo>
                  <a:lnTo>
                    <a:pt x="141" y="548"/>
                  </a:lnTo>
                  <a:lnTo>
                    <a:pt x="138" y="548"/>
                  </a:lnTo>
                  <a:lnTo>
                    <a:pt x="132" y="552"/>
                  </a:lnTo>
                  <a:lnTo>
                    <a:pt x="131" y="552"/>
                  </a:lnTo>
                  <a:lnTo>
                    <a:pt x="122" y="564"/>
                  </a:lnTo>
                  <a:lnTo>
                    <a:pt x="120" y="569"/>
                  </a:lnTo>
                  <a:lnTo>
                    <a:pt x="120" y="569"/>
                  </a:lnTo>
                  <a:lnTo>
                    <a:pt x="123" y="571"/>
                  </a:lnTo>
                  <a:lnTo>
                    <a:pt x="123" y="573"/>
                  </a:lnTo>
                  <a:lnTo>
                    <a:pt x="122" y="573"/>
                  </a:lnTo>
                  <a:lnTo>
                    <a:pt x="120" y="571"/>
                  </a:lnTo>
                  <a:lnTo>
                    <a:pt x="118" y="569"/>
                  </a:lnTo>
                  <a:lnTo>
                    <a:pt x="118" y="571"/>
                  </a:lnTo>
                  <a:lnTo>
                    <a:pt x="116" y="573"/>
                  </a:lnTo>
                  <a:lnTo>
                    <a:pt x="115" y="571"/>
                  </a:lnTo>
                  <a:lnTo>
                    <a:pt x="113" y="569"/>
                  </a:lnTo>
                  <a:lnTo>
                    <a:pt x="115" y="568"/>
                  </a:lnTo>
                  <a:lnTo>
                    <a:pt x="115" y="566"/>
                  </a:lnTo>
                  <a:lnTo>
                    <a:pt x="111" y="568"/>
                  </a:lnTo>
                  <a:lnTo>
                    <a:pt x="109" y="566"/>
                  </a:lnTo>
                  <a:lnTo>
                    <a:pt x="107" y="566"/>
                  </a:lnTo>
                  <a:lnTo>
                    <a:pt x="90" y="578"/>
                  </a:lnTo>
                  <a:lnTo>
                    <a:pt x="88" y="582"/>
                  </a:lnTo>
                  <a:lnTo>
                    <a:pt x="88" y="582"/>
                  </a:lnTo>
                  <a:lnTo>
                    <a:pt x="88" y="582"/>
                  </a:lnTo>
                  <a:lnTo>
                    <a:pt x="88" y="586"/>
                  </a:lnTo>
                  <a:lnTo>
                    <a:pt x="84" y="587"/>
                  </a:lnTo>
                  <a:lnTo>
                    <a:pt x="82" y="589"/>
                  </a:lnTo>
                  <a:lnTo>
                    <a:pt x="82" y="589"/>
                  </a:lnTo>
                  <a:lnTo>
                    <a:pt x="81" y="589"/>
                  </a:lnTo>
                  <a:lnTo>
                    <a:pt x="79" y="589"/>
                  </a:lnTo>
                  <a:lnTo>
                    <a:pt x="79" y="589"/>
                  </a:lnTo>
                  <a:lnTo>
                    <a:pt x="77" y="591"/>
                  </a:lnTo>
                  <a:lnTo>
                    <a:pt x="75" y="591"/>
                  </a:lnTo>
                  <a:lnTo>
                    <a:pt x="73" y="593"/>
                  </a:lnTo>
                  <a:lnTo>
                    <a:pt x="73" y="593"/>
                  </a:lnTo>
                  <a:lnTo>
                    <a:pt x="75" y="593"/>
                  </a:lnTo>
                  <a:lnTo>
                    <a:pt x="75" y="596"/>
                  </a:lnTo>
                  <a:lnTo>
                    <a:pt x="75" y="600"/>
                  </a:lnTo>
                  <a:lnTo>
                    <a:pt x="77" y="600"/>
                  </a:lnTo>
                  <a:lnTo>
                    <a:pt x="79" y="598"/>
                  </a:lnTo>
                  <a:lnTo>
                    <a:pt x="79" y="596"/>
                  </a:lnTo>
                  <a:lnTo>
                    <a:pt x="79" y="593"/>
                  </a:lnTo>
                  <a:lnTo>
                    <a:pt x="79" y="593"/>
                  </a:lnTo>
                  <a:lnTo>
                    <a:pt x="81" y="594"/>
                  </a:lnTo>
                  <a:lnTo>
                    <a:pt x="82" y="596"/>
                  </a:lnTo>
                  <a:lnTo>
                    <a:pt x="88" y="594"/>
                  </a:lnTo>
                  <a:lnTo>
                    <a:pt x="86" y="589"/>
                  </a:lnTo>
                  <a:lnTo>
                    <a:pt x="86" y="587"/>
                  </a:lnTo>
                  <a:lnTo>
                    <a:pt x="90" y="589"/>
                  </a:lnTo>
                  <a:lnTo>
                    <a:pt x="90" y="591"/>
                  </a:lnTo>
                  <a:lnTo>
                    <a:pt x="90" y="593"/>
                  </a:lnTo>
                  <a:lnTo>
                    <a:pt x="91" y="593"/>
                  </a:lnTo>
                  <a:lnTo>
                    <a:pt x="91" y="594"/>
                  </a:lnTo>
                  <a:lnTo>
                    <a:pt x="93" y="593"/>
                  </a:lnTo>
                  <a:lnTo>
                    <a:pt x="95" y="591"/>
                  </a:lnTo>
                  <a:lnTo>
                    <a:pt x="95" y="593"/>
                  </a:lnTo>
                  <a:lnTo>
                    <a:pt x="97" y="591"/>
                  </a:lnTo>
                  <a:lnTo>
                    <a:pt x="97" y="589"/>
                  </a:lnTo>
                  <a:lnTo>
                    <a:pt x="98" y="587"/>
                  </a:lnTo>
                  <a:lnTo>
                    <a:pt x="102" y="580"/>
                  </a:lnTo>
                  <a:lnTo>
                    <a:pt x="104" y="578"/>
                  </a:lnTo>
                  <a:lnTo>
                    <a:pt x="106" y="578"/>
                  </a:lnTo>
                  <a:lnTo>
                    <a:pt x="106" y="580"/>
                  </a:lnTo>
                  <a:lnTo>
                    <a:pt x="104" y="584"/>
                  </a:lnTo>
                  <a:lnTo>
                    <a:pt x="106" y="586"/>
                  </a:lnTo>
                  <a:lnTo>
                    <a:pt x="109" y="584"/>
                  </a:lnTo>
                  <a:lnTo>
                    <a:pt x="113" y="582"/>
                  </a:lnTo>
                  <a:lnTo>
                    <a:pt x="116" y="582"/>
                  </a:lnTo>
                  <a:lnTo>
                    <a:pt x="116" y="580"/>
                  </a:lnTo>
                  <a:lnTo>
                    <a:pt x="118" y="580"/>
                  </a:lnTo>
                  <a:lnTo>
                    <a:pt x="118" y="578"/>
                  </a:lnTo>
                  <a:lnTo>
                    <a:pt x="120" y="580"/>
                  </a:lnTo>
                  <a:lnTo>
                    <a:pt x="122" y="578"/>
                  </a:lnTo>
                  <a:lnTo>
                    <a:pt x="122" y="577"/>
                  </a:lnTo>
                  <a:lnTo>
                    <a:pt x="123" y="577"/>
                  </a:lnTo>
                  <a:lnTo>
                    <a:pt x="125" y="577"/>
                  </a:lnTo>
                  <a:lnTo>
                    <a:pt x="127" y="575"/>
                  </a:lnTo>
                  <a:lnTo>
                    <a:pt x="129" y="573"/>
                  </a:lnTo>
                  <a:lnTo>
                    <a:pt x="131" y="573"/>
                  </a:lnTo>
                  <a:lnTo>
                    <a:pt x="131" y="571"/>
                  </a:lnTo>
                  <a:lnTo>
                    <a:pt x="132" y="571"/>
                  </a:lnTo>
                  <a:lnTo>
                    <a:pt x="134" y="575"/>
                  </a:lnTo>
                  <a:lnTo>
                    <a:pt x="134" y="580"/>
                  </a:lnTo>
                  <a:lnTo>
                    <a:pt x="134" y="580"/>
                  </a:lnTo>
                  <a:lnTo>
                    <a:pt x="138" y="569"/>
                  </a:lnTo>
                  <a:lnTo>
                    <a:pt x="138" y="571"/>
                  </a:lnTo>
                  <a:lnTo>
                    <a:pt x="145" y="569"/>
                  </a:lnTo>
                  <a:lnTo>
                    <a:pt x="147" y="568"/>
                  </a:lnTo>
                  <a:lnTo>
                    <a:pt x="148" y="568"/>
                  </a:lnTo>
                  <a:lnTo>
                    <a:pt x="150" y="566"/>
                  </a:lnTo>
                  <a:lnTo>
                    <a:pt x="150" y="561"/>
                  </a:lnTo>
                  <a:lnTo>
                    <a:pt x="147" y="561"/>
                  </a:lnTo>
                  <a:lnTo>
                    <a:pt x="145" y="559"/>
                  </a:lnTo>
                  <a:lnTo>
                    <a:pt x="143" y="557"/>
                  </a:lnTo>
                  <a:lnTo>
                    <a:pt x="143" y="553"/>
                  </a:lnTo>
                  <a:lnTo>
                    <a:pt x="145" y="553"/>
                  </a:lnTo>
                  <a:lnTo>
                    <a:pt x="147" y="559"/>
                  </a:lnTo>
                  <a:lnTo>
                    <a:pt x="150" y="559"/>
                  </a:lnTo>
                  <a:lnTo>
                    <a:pt x="154" y="555"/>
                  </a:lnTo>
                  <a:lnTo>
                    <a:pt x="157" y="553"/>
                  </a:lnTo>
                  <a:lnTo>
                    <a:pt x="163" y="553"/>
                  </a:lnTo>
                  <a:lnTo>
                    <a:pt x="163" y="552"/>
                  </a:lnTo>
                  <a:lnTo>
                    <a:pt x="163" y="552"/>
                  </a:lnTo>
                  <a:lnTo>
                    <a:pt x="159" y="552"/>
                  </a:lnTo>
                  <a:lnTo>
                    <a:pt x="161" y="550"/>
                  </a:lnTo>
                  <a:lnTo>
                    <a:pt x="165" y="548"/>
                  </a:lnTo>
                  <a:lnTo>
                    <a:pt x="166" y="550"/>
                  </a:lnTo>
                  <a:lnTo>
                    <a:pt x="168" y="550"/>
                  </a:lnTo>
                  <a:lnTo>
                    <a:pt x="168" y="546"/>
                  </a:lnTo>
                  <a:lnTo>
                    <a:pt x="168" y="544"/>
                  </a:lnTo>
                  <a:lnTo>
                    <a:pt x="170" y="543"/>
                  </a:lnTo>
                  <a:lnTo>
                    <a:pt x="173" y="544"/>
                  </a:lnTo>
                  <a:lnTo>
                    <a:pt x="177" y="541"/>
                  </a:lnTo>
                  <a:lnTo>
                    <a:pt x="179" y="539"/>
                  </a:lnTo>
                  <a:lnTo>
                    <a:pt x="179" y="539"/>
                  </a:lnTo>
                  <a:lnTo>
                    <a:pt x="181" y="539"/>
                  </a:lnTo>
                  <a:lnTo>
                    <a:pt x="181" y="537"/>
                  </a:lnTo>
                  <a:lnTo>
                    <a:pt x="182" y="539"/>
                  </a:lnTo>
                  <a:lnTo>
                    <a:pt x="182" y="537"/>
                  </a:lnTo>
                  <a:lnTo>
                    <a:pt x="184" y="536"/>
                  </a:lnTo>
                  <a:lnTo>
                    <a:pt x="186" y="534"/>
                  </a:lnTo>
                  <a:lnTo>
                    <a:pt x="186" y="530"/>
                  </a:lnTo>
                  <a:lnTo>
                    <a:pt x="184" y="530"/>
                  </a:lnTo>
                  <a:lnTo>
                    <a:pt x="184" y="530"/>
                  </a:lnTo>
                  <a:lnTo>
                    <a:pt x="184" y="528"/>
                  </a:lnTo>
                  <a:lnTo>
                    <a:pt x="190" y="525"/>
                  </a:lnTo>
                  <a:lnTo>
                    <a:pt x="191" y="525"/>
                  </a:lnTo>
                  <a:lnTo>
                    <a:pt x="191" y="521"/>
                  </a:lnTo>
                  <a:lnTo>
                    <a:pt x="195" y="521"/>
                  </a:lnTo>
                  <a:lnTo>
                    <a:pt x="197" y="519"/>
                  </a:lnTo>
                  <a:lnTo>
                    <a:pt x="197" y="519"/>
                  </a:lnTo>
                  <a:lnTo>
                    <a:pt x="197" y="516"/>
                  </a:lnTo>
                  <a:lnTo>
                    <a:pt x="198" y="516"/>
                  </a:lnTo>
                  <a:lnTo>
                    <a:pt x="202" y="518"/>
                  </a:lnTo>
                  <a:lnTo>
                    <a:pt x="204" y="514"/>
                  </a:lnTo>
                  <a:lnTo>
                    <a:pt x="204" y="514"/>
                  </a:lnTo>
                  <a:lnTo>
                    <a:pt x="207" y="511"/>
                  </a:lnTo>
                  <a:lnTo>
                    <a:pt x="207" y="509"/>
                  </a:lnTo>
                  <a:lnTo>
                    <a:pt x="215" y="507"/>
                  </a:lnTo>
                  <a:lnTo>
                    <a:pt x="218" y="505"/>
                  </a:lnTo>
                  <a:lnTo>
                    <a:pt x="220" y="505"/>
                  </a:lnTo>
                  <a:lnTo>
                    <a:pt x="222" y="503"/>
                  </a:lnTo>
                  <a:lnTo>
                    <a:pt x="222" y="500"/>
                  </a:lnTo>
                  <a:lnTo>
                    <a:pt x="220" y="500"/>
                  </a:lnTo>
                  <a:lnTo>
                    <a:pt x="223" y="498"/>
                  </a:lnTo>
                  <a:lnTo>
                    <a:pt x="223" y="496"/>
                  </a:lnTo>
                  <a:lnTo>
                    <a:pt x="223" y="494"/>
                  </a:lnTo>
                  <a:lnTo>
                    <a:pt x="223" y="493"/>
                  </a:lnTo>
                  <a:lnTo>
                    <a:pt x="225" y="493"/>
                  </a:lnTo>
                  <a:lnTo>
                    <a:pt x="227" y="491"/>
                  </a:lnTo>
                  <a:lnTo>
                    <a:pt x="232" y="489"/>
                  </a:lnTo>
                  <a:lnTo>
                    <a:pt x="234" y="486"/>
                  </a:lnTo>
                  <a:lnTo>
                    <a:pt x="234" y="482"/>
                  </a:lnTo>
                  <a:lnTo>
                    <a:pt x="234" y="480"/>
                  </a:lnTo>
                  <a:lnTo>
                    <a:pt x="229" y="478"/>
                  </a:lnTo>
                  <a:lnTo>
                    <a:pt x="229" y="477"/>
                  </a:lnTo>
                  <a:lnTo>
                    <a:pt x="225" y="477"/>
                  </a:lnTo>
                  <a:lnTo>
                    <a:pt x="222" y="478"/>
                  </a:lnTo>
                  <a:lnTo>
                    <a:pt x="220" y="477"/>
                  </a:lnTo>
                  <a:lnTo>
                    <a:pt x="223" y="468"/>
                  </a:lnTo>
                  <a:lnTo>
                    <a:pt x="227" y="466"/>
                  </a:lnTo>
                  <a:lnTo>
                    <a:pt x="229" y="464"/>
                  </a:lnTo>
                  <a:lnTo>
                    <a:pt x="229" y="462"/>
                  </a:lnTo>
                  <a:lnTo>
                    <a:pt x="231" y="461"/>
                  </a:lnTo>
                  <a:lnTo>
                    <a:pt x="231" y="459"/>
                  </a:lnTo>
                  <a:lnTo>
                    <a:pt x="231" y="457"/>
                  </a:lnTo>
                  <a:lnTo>
                    <a:pt x="232" y="457"/>
                  </a:lnTo>
                  <a:lnTo>
                    <a:pt x="232" y="455"/>
                  </a:lnTo>
                  <a:lnTo>
                    <a:pt x="234" y="455"/>
                  </a:lnTo>
                  <a:lnTo>
                    <a:pt x="234" y="457"/>
                  </a:lnTo>
                  <a:lnTo>
                    <a:pt x="238" y="457"/>
                  </a:lnTo>
                  <a:lnTo>
                    <a:pt x="240" y="455"/>
                  </a:lnTo>
                  <a:lnTo>
                    <a:pt x="240" y="453"/>
                  </a:lnTo>
                  <a:lnTo>
                    <a:pt x="236" y="452"/>
                  </a:lnTo>
                  <a:lnTo>
                    <a:pt x="238" y="452"/>
                  </a:lnTo>
                  <a:lnTo>
                    <a:pt x="243" y="450"/>
                  </a:lnTo>
                  <a:lnTo>
                    <a:pt x="245" y="446"/>
                  </a:lnTo>
                  <a:lnTo>
                    <a:pt x="245" y="444"/>
                  </a:lnTo>
                  <a:lnTo>
                    <a:pt x="245" y="443"/>
                  </a:lnTo>
                  <a:lnTo>
                    <a:pt x="240" y="437"/>
                  </a:lnTo>
                  <a:lnTo>
                    <a:pt x="241" y="437"/>
                  </a:lnTo>
                  <a:lnTo>
                    <a:pt x="243" y="439"/>
                  </a:lnTo>
                  <a:lnTo>
                    <a:pt x="247" y="439"/>
                  </a:lnTo>
                  <a:lnTo>
                    <a:pt x="252" y="434"/>
                  </a:lnTo>
                  <a:lnTo>
                    <a:pt x="254" y="428"/>
                  </a:lnTo>
                  <a:lnTo>
                    <a:pt x="259" y="421"/>
                  </a:lnTo>
                  <a:lnTo>
                    <a:pt x="259" y="418"/>
                  </a:lnTo>
                  <a:lnTo>
                    <a:pt x="270" y="412"/>
                  </a:lnTo>
                  <a:lnTo>
                    <a:pt x="277" y="405"/>
                  </a:lnTo>
                  <a:lnTo>
                    <a:pt x="277" y="403"/>
                  </a:lnTo>
                  <a:lnTo>
                    <a:pt x="277" y="400"/>
                  </a:lnTo>
                  <a:lnTo>
                    <a:pt x="284" y="371"/>
                  </a:lnTo>
                  <a:lnTo>
                    <a:pt x="286" y="373"/>
                  </a:lnTo>
                  <a:lnTo>
                    <a:pt x="286" y="387"/>
                  </a:lnTo>
                  <a:lnTo>
                    <a:pt x="281" y="398"/>
                  </a:lnTo>
                  <a:lnTo>
                    <a:pt x="279" y="405"/>
                  </a:lnTo>
                  <a:lnTo>
                    <a:pt x="281" y="407"/>
                  </a:lnTo>
                  <a:lnTo>
                    <a:pt x="286" y="407"/>
                  </a:lnTo>
                  <a:lnTo>
                    <a:pt x="291" y="400"/>
                  </a:lnTo>
                  <a:lnTo>
                    <a:pt x="297" y="398"/>
                  </a:lnTo>
                  <a:lnTo>
                    <a:pt x="298" y="398"/>
                  </a:lnTo>
                  <a:lnTo>
                    <a:pt x="297" y="400"/>
                  </a:lnTo>
                  <a:lnTo>
                    <a:pt x="295" y="402"/>
                  </a:lnTo>
                  <a:lnTo>
                    <a:pt x="291" y="403"/>
                  </a:lnTo>
                  <a:lnTo>
                    <a:pt x="290" y="407"/>
                  </a:lnTo>
                  <a:lnTo>
                    <a:pt x="288" y="409"/>
                  </a:lnTo>
                  <a:lnTo>
                    <a:pt x="288" y="412"/>
                  </a:lnTo>
                  <a:lnTo>
                    <a:pt x="290" y="414"/>
                  </a:lnTo>
                  <a:lnTo>
                    <a:pt x="304" y="419"/>
                  </a:lnTo>
                  <a:lnTo>
                    <a:pt x="291" y="416"/>
                  </a:lnTo>
                  <a:lnTo>
                    <a:pt x="286" y="419"/>
                  </a:lnTo>
                  <a:lnTo>
                    <a:pt x="284" y="418"/>
                  </a:lnTo>
                  <a:lnTo>
                    <a:pt x="282" y="414"/>
                  </a:lnTo>
                  <a:lnTo>
                    <a:pt x="281" y="416"/>
                  </a:lnTo>
                  <a:lnTo>
                    <a:pt x="268" y="423"/>
                  </a:lnTo>
                  <a:lnTo>
                    <a:pt x="266" y="425"/>
                  </a:lnTo>
                  <a:lnTo>
                    <a:pt x="268" y="434"/>
                  </a:lnTo>
                  <a:lnTo>
                    <a:pt x="266" y="439"/>
                  </a:lnTo>
                  <a:lnTo>
                    <a:pt x="265" y="441"/>
                  </a:lnTo>
                  <a:lnTo>
                    <a:pt x="263" y="444"/>
                  </a:lnTo>
                  <a:lnTo>
                    <a:pt x="261" y="448"/>
                  </a:lnTo>
                  <a:lnTo>
                    <a:pt x="261" y="450"/>
                  </a:lnTo>
                  <a:lnTo>
                    <a:pt x="259" y="452"/>
                  </a:lnTo>
                  <a:lnTo>
                    <a:pt x="259" y="455"/>
                  </a:lnTo>
                  <a:lnTo>
                    <a:pt x="259" y="457"/>
                  </a:lnTo>
                  <a:lnTo>
                    <a:pt x="265" y="459"/>
                  </a:lnTo>
                  <a:lnTo>
                    <a:pt x="272" y="455"/>
                  </a:lnTo>
                  <a:lnTo>
                    <a:pt x="273" y="455"/>
                  </a:lnTo>
                  <a:lnTo>
                    <a:pt x="270" y="461"/>
                  </a:lnTo>
                  <a:lnTo>
                    <a:pt x="268" y="462"/>
                  </a:lnTo>
                  <a:lnTo>
                    <a:pt x="266" y="462"/>
                  </a:lnTo>
                  <a:lnTo>
                    <a:pt x="266" y="464"/>
                  </a:lnTo>
                  <a:lnTo>
                    <a:pt x="266" y="464"/>
                  </a:lnTo>
                  <a:lnTo>
                    <a:pt x="265" y="464"/>
                  </a:lnTo>
                  <a:lnTo>
                    <a:pt x="263" y="464"/>
                  </a:lnTo>
                  <a:lnTo>
                    <a:pt x="263" y="464"/>
                  </a:lnTo>
                  <a:lnTo>
                    <a:pt x="261" y="466"/>
                  </a:lnTo>
                  <a:lnTo>
                    <a:pt x="259" y="464"/>
                  </a:lnTo>
                  <a:lnTo>
                    <a:pt x="259" y="466"/>
                  </a:lnTo>
                  <a:lnTo>
                    <a:pt x="259" y="468"/>
                  </a:lnTo>
                  <a:lnTo>
                    <a:pt x="257" y="469"/>
                  </a:lnTo>
                  <a:lnTo>
                    <a:pt x="257" y="471"/>
                  </a:lnTo>
                  <a:lnTo>
                    <a:pt x="259" y="471"/>
                  </a:lnTo>
                  <a:lnTo>
                    <a:pt x="261" y="473"/>
                  </a:lnTo>
                  <a:lnTo>
                    <a:pt x="265" y="471"/>
                  </a:lnTo>
                  <a:lnTo>
                    <a:pt x="270" y="471"/>
                  </a:lnTo>
                  <a:lnTo>
                    <a:pt x="268" y="469"/>
                  </a:lnTo>
                  <a:lnTo>
                    <a:pt x="270" y="468"/>
                  </a:lnTo>
                  <a:lnTo>
                    <a:pt x="272" y="469"/>
                  </a:lnTo>
                  <a:lnTo>
                    <a:pt x="273" y="471"/>
                  </a:lnTo>
                  <a:lnTo>
                    <a:pt x="279" y="462"/>
                  </a:lnTo>
                  <a:lnTo>
                    <a:pt x="281" y="462"/>
                  </a:lnTo>
                  <a:lnTo>
                    <a:pt x="282" y="461"/>
                  </a:lnTo>
                  <a:lnTo>
                    <a:pt x="282" y="468"/>
                  </a:lnTo>
                  <a:lnTo>
                    <a:pt x="286" y="462"/>
                  </a:lnTo>
                  <a:lnTo>
                    <a:pt x="286" y="459"/>
                  </a:lnTo>
                  <a:lnTo>
                    <a:pt x="290" y="457"/>
                  </a:lnTo>
                  <a:lnTo>
                    <a:pt x="291" y="457"/>
                  </a:lnTo>
                  <a:lnTo>
                    <a:pt x="291" y="455"/>
                  </a:lnTo>
                  <a:lnTo>
                    <a:pt x="291" y="452"/>
                  </a:lnTo>
                  <a:lnTo>
                    <a:pt x="291" y="452"/>
                  </a:lnTo>
                  <a:lnTo>
                    <a:pt x="293" y="450"/>
                  </a:lnTo>
                  <a:lnTo>
                    <a:pt x="295" y="457"/>
                  </a:lnTo>
                  <a:lnTo>
                    <a:pt x="295" y="450"/>
                  </a:lnTo>
                  <a:lnTo>
                    <a:pt x="297" y="448"/>
                  </a:lnTo>
                  <a:lnTo>
                    <a:pt x="297" y="444"/>
                  </a:lnTo>
                  <a:lnTo>
                    <a:pt x="298" y="448"/>
                  </a:lnTo>
                  <a:lnTo>
                    <a:pt x="300" y="448"/>
                  </a:lnTo>
                  <a:lnTo>
                    <a:pt x="302" y="448"/>
                  </a:lnTo>
                  <a:lnTo>
                    <a:pt x="302" y="448"/>
                  </a:lnTo>
                  <a:lnTo>
                    <a:pt x="307" y="450"/>
                  </a:lnTo>
                  <a:lnTo>
                    <a:pt x="309" y="448"/>
                  </a:lnTo>
                  <a:lnTo>
                    <a:pt x="311" y="446"/>
                  </a:lnTo>
                  <a:lnTo>
                    <a:pt x="313" y="443"/>
                  </a:lnTo>
                  <a:lnTo>
                    <a:pt x="315" y="443"/>
                  </a:lnTo>
                  <a:lnTo>
                    <a:pt x="316" y="443"/>
                  </a:lnTo>
                  <a:lnTo>
                    <a:pt x="318" y="441"/>
                  </a:lnTo>
                  <a:lnTo>
                    <a:pt x="316" y="439"/>
                  </a:lnTo>
                  <a:lnTo>
                    <a:pt x="316" y="439"/>
                  </a:lnTo>
                  <a:lnTo>
                    <a:pt x="315" y="439"/>
                  </a:lnTo>
                  <a:lnTo>
                    <a:pt x="315" y="436"/>
                  </a:lnTo>
                  <a:lnTo>
                    <a:pt x="318" y="434"/>
                  </a:lnTo>
                  <a:lnTo>
                    <a:pt x="318" y="434"/>
                  </a:lnTo>
                  <a:lnTo>
                    <a:pt x="320" y="430"/>
                  </a:lnTo>
                  <a:lnTo>
                    <a:pt x="318" y="428"/>
                  </a:lnTo>
                  <a:lnTo>
                    <a:pt x="316" y="430"/>
                  </a:lnTo>
                  <a:lnTo>
                    <a:pt x="315" y="430"/>
                  </a:lnTo>
                  <a:lnTo>
                    <a:pt x="311" y="432"/>
                  </a:lnTo>
                  <a:lnTo>
                    <a:pt x="309" y="430"/>
                  </a:lnTo>
                  <a:lnTo>
                    <a:pt x="313" y="428"/>
                  </a:lnTo>
                  <a:lnTo>
                    <a:pt x="316" y="427"/>
                  </a:lnTo>
                  <a:lnTo>
                    <a:pt x="316" y="423"/>
                  </a:lnTo>
                  <a:lnTo>
                    <a:pt x="315" y="425"/>
                  </a:lnTo>
                  <a:lnTo>
                    <a:pt x="315" y="423"/>
                  </a:lnTo>
                  <a:lnTo>
                    <a:pt x="311" y="425"/>
                  </a:lnTo>
                  <a:lnTo>
                    <a:pt x="311" y="423"/>
                  </a:lnTo>
                  <a:lnTo>
                    <a:pt x="309" y="421"/>
                  </a:lnTo>
                  <a:lnTo>
                    <a:pt x="311" y="419"/>
                  </a:lnTo>
                  <a:lnTo>
                    <a:pt x="315" y="419"/>
                  </a:lnTo>
                  <a:lnTo>
                    <a:pt x="316" y="416"/>
                  </a:lnTo>
                  <a:lnTo>
                    <a:pt x="313" y="416"/>
                  </a:lnTo>
                  <a:lnTo>
                    <a:pt x="316" y="412"/>
                  </a:lnTo>
                  <a:lnTo>
                    <a:pt x="316" y="411"/>
                  </a:lnTo>
                  <a:lnTo>
                    <a:pt x="318" y="414"/>
                  </a:lnTo>
                  <a:lnTo>
                    <a:pt x="318" y="412"/>
                  </a:lnTo>
                  <a:lnTo>
                    <a:pt x="320" y="409"/>
                  </a:lnTo>
                  <a:lnTo>
                    <a:pt x="323" y="407"/>
                  </a:lnTo>
                  <a:lnTo>
                    <a:pt x="323" y="409"/>
                  </a:lnTo>
                  <a:lnTo>
                    <a:pt x="320" y="418"/>
                  </a:lnTo>
                  <a:lnTo>
                    <a:pt x="322" y="419"/>
                  </a:lnTo>
                  <a:lnTo>
                    <a:pt x="323" y="419"/>
                  </a:lnTo>
                  <a:lnTo>
                    <a:pt x="325" y="418"/>
                  </a:lnTo>
                  <a:lnTo>
                    <a:pt x="325" y="409"/>
                  </a:lnTo>
                  <a:lnTo>
                    <a:pt x="327" y="414"/>
                  </a:lnTo>
                  <a:lnTo>
                    <a:pt x="327" y="416"/>
                  </a:lnTo>
                  <a:lnTo>
                    <a:pt x="334" y="416"/>
                  </a:lnTo>
                  <a:lnTo>
                    <a:pt x="336" y="416"/>
                  </a:lnTo>
                  <a:lnTo>
                    <a:pt x="338" y="416"/>
                  </a:lnTo>
                  <a:lnTo>
                    <a:pt x="340" y="412"/>
                  </a:lnTo>
                  <a:lnTo>
                    <a:pt x="343" y="411"/>
                  </a:lnTo>
                  <a:lnTo>
                    <a:pt x="347" y="411"/>
                  </a:lnTo>
                  <a:lnTo>
                    <a:pt x="347" y="412"/>
                  </a:lnTo>
                  <a:lnTo>
                    <a:pt x="341" y="412"/>
                  </a:lnTo>
                  <a:lnTo>
                    <a:pt x="341" y="419"/>
                  </a:lnTo>
                  <a:lnTo>
                    <a:pt x="343" y="421"/>
                  </a:lnTo>
                  <a:lnTo>
                    <a:pt x="348" y="418"/>
                  </a:lnTo>
                  <a:lnTo>
                    <a:pt x="348" y="419"/>
                  </a:lnTo>
                  <a:lnTo>
                    <a:pt x="341" y="425"/>
                  </a:lnTo>
                  <a:lnTo>
                    <a:pt x="345" y="425"/>
                  </a:lnTo>
                  <a:lnTo>
                    <a:pt x="350" y="421"/>
                  </a:lnTo>
                  <a:lnTo>
                    <a:pt x="352" y="421"/>
                  </a:lnTo>
                  <a:lnTo>
                    <a:pt x="347" y="427"/>
                  </a:lnTo>
                  <a:lnTo>
                    <a:pt x="352" y="425"/>
                  </a:lnTo>
                  <a:lnTo>
                    <a:pt x="354" y="427"/>
                  </a:lnTo>
                  <a:lnTo>
                    <a:pt x="356" y="427"/>
                  </a:lnTo>
                  <a:lnTo>
                    <a:pt x="357" y="427"/>
                  </a:lnTo>
                  <a:lnTo>
                    <a:pt x="354" y="430"/>
                  </a:lnTo>
                  <a:lnTo>
                    <a:pt x="357" y="430"/>
                  </a:lnTo>
                  <a:lnTo>
                    <a:pt x="361" y="436"/>
                  </a:lnTo>
                  <a:lnTo>
                    <a:pt x="363" y="437"/>
                  </a:lnTo>
                  <a:lnTo>
                    <a:pt x="365" y="437"/>
                  </a:lnTo>
                  <a:lnTo>
                    <a:pt x="365" y="436"/>
                  </a:lnTo>
                  <a:lnTo>
                    <a:pt x="366" y="434"/>
                  </a:lnTo>
                  <a:lnTo>
                    <a:pt x="366" y="434"/>
                  </a:lnTo>
                  <a:lnTo>
                    <a:pt x="366" y="432"/>
                  </a:lnTo>
                  <a:lnTo>
                    <a:pt x="368" y="432"/>
                  </a:lnTo>
                  <a:lnTo>
                    <a:pt x="370" y="434"/>
                  </a:lnTo>
                  <a:lnTo>
                    <a:pt x="370" y="436"/>
                  </a:lnTo>
                  <a:lnTo>
                    <a:pt x="370" y="437"/>
                  </a:lnTo>
                  <a:lnTo>
                    <a:pt x="373" y="439"/>
                  </a:lnTo>
                  <a:lnTo>
                    <a:pt x="373" y="441"/>
                  </a:lnTo>
                  <a:lnTo>
                    <a:pt x="375" y="441"/>
                  </a:lnTo>
                  <a:lnTo>
                    <a:pt x="375" y="441"/>
                  </a:lnTo>
                  <a:lnTo>
                    <a:pt x="379" y="441"/>
                  </a:lnTo>
                  <a:lnTo>
                    <a:pt x="379" y="441"/>
                  </a:lnTo>
                  <a:lnTo>
                    <a:pt x="381" y="443"/>
                  </a:lnTo>
                  <a:lnTo>
                    <a:pt x="382" y="444"/>
                  </a:lnTo>
                  <a:lnTo>
                    <a:pt x="382" y="446"/>
                  </a:lnTo>
                  <a:lnTo>
                    <a:pt x="382" y="446"/>
                  </a:lnTo>
                  <a:lnTo>
                    <a:pt x="384" y="448"/>
                  </a:lnTo>
                  <a:lnTo>
                    <a:pt x="386" y="448"/>
                  </a:lnTo>
                  <a:lnTo>
                    <a:pt x="390" y="446"/>
                  </a:lnTo>
                  <a:lnTo>
                    <a:pt x="400" y="446"/>
                  </a:lnTo>
                  <a:lnTo>
                    <a:pt x="400" y="444"/>
                  </a:lnTo>
                  <a:lnTo>
                    <a:pt x="404" y="446"/>
                  </a:lnTo>
                  <a:lnTo>
                    <a:pt x="404" y="444"/>
                  </a:lnTo>
                  <a:lnTo>
                    <a:pt x="407" y="444"/>
                  </a:lnTo>
                  <a:lnTo>
                    <a:pt x="409" y="446"/>
                  </a:lnTo>
                  <a:lnTo>
                    <a:pt x="422" y="448"/>
                  </a:lnTo>
                  <a:lnTo>
                    <a:pt x="425" y="446"/>
                  </a:lnTo>
                  <a:lnTo>
                    <a:pt x="427" y="448"/>
                  </a:lnTo>
                  <a:lnTo>
                    <a:pt x="427" y="448"/>
                  </a:lnTo>
                  <a:lnTo>
                    <a:pt x="425" y="450"/>
                  </a:lnTo>
                  <a:lnTo>
                    <a:pt x="425" y="450"/>
                  </a:lnTo>
                  <a:lnTo>
                    <a:pt x="432" y="453"/>
                  </a:lnTo>
                  <a:lnTo>
                    <a:pt x="443" y="457"/>
                  </a:lnTo>
                  <a:lnTo>
                    <a:pt x="448" y="453"/>
                  </a:lnTo>
                  <a:lnTo>
                    <a:pt x="454" y="448"/>
                  </a:lnTo>
                  <a:lnTo>
                    <a:pt x="454" y="446"/>
                  </a:lnTo>
                  <a:lnTo>
                    <a:pt x="456" y="444"/>
                  </a:lnTo>
                  <a:lnTo>
                    <a:pt x="461" y="452"/>
                  </a:lnTo>
                  <a:lnTo>
                    <a:pt x="465" y="452"/>
                  </a:lnTo>
                  <a:lnTo>
                    <a:pt x="463" y="452"/>
                  </a:lnTo>
                  <a:lnTo>
                    <a:pt x="461" y="453"/>
                  </a:lnTo>
                  <a:lnTo>
                    <a:pt x="461" y="461"/>
                  </a:lnTo>
                  <a:lnTo>
                    <a:pt x="461" y="461"/>
                  </a:lnTo>
                  <a:lnTo>
                    <a:pt x="459" y="461"/>
                  </a:lnTo>
                  <a:lnTo>
                    <a:pt x="459" y="455"/>
                  </a:lnTo>
                  <a:lnTo>
                    <a:pt x="459" y="453"/>
                  </a:lnTo>
                  <a:lnTo>
                    <a:pt x="459" y="450"/>
                  </a:lnTo>
                  <a:lnTo>
                    <a:pt x="457" y="448"/>
                  </a:lnTo>
                  <a:lnTo>
                    <a:pt x="457" y="448"/>
                  </a:lnTo>
                  <a:lnTo>
                    <a:pt x="456" y="450"/>
                  </a:lnTo>
                  <a:lnTo>
                    <a:pt x="456" y="452"/>
                  </a:lnTo>
                  <a:lnTo>
                    <a:pt x="456" y="455"/>
                  </a:lnTo>
                  <a:lnTo>
                    <a:pt x="456" y="455"/>
                  </a:lnTo>
                  <a:lnTo>
                    <a:pt x="456" y="457"/>
                  </a:lnTo>
                  <a:lnTo>
                    <a:pt x="456" y="461"/>
                  </a:lnTo>
                  <a:lnTo>
                    <a:pt x="454" y="461"/>
                  </a:lnTo>
                  <a:lnTo>
                    <a:pt x="452" y="462"/>
                  </a:lnTo>
                  <a:lnTo>
                    <a:pt x="452" y="464"/>
                  </a:lnTo>
                  <a:lnTo>
                    <a:pt x="457" y="466"/>
                  </a:lnTo>
                  <a:lnTo>
                    <a:pt x="457" y="466"/>
                  </a:lnTo>
                  <a:lnTo>
                    <a:pt x="459" y="468"/>
                  </a:lnTo>
                  <a:lnTo>
                    <a:pt x="461" y="468"/>
                  </a:lnTo>
                  <a:lnTo>
                    <a:pt x="461" y="468"/>
                  </a:lnTo>
                  <a:lnTo>
                    <a:pt x="461" y="468"/>
                  </a:lnTo>
                  <a:lnTo>
                    <a:pt x="466" y="471"/>
                  </a:lnTo>
                  <a:lnTo>
                    <a:pt x="470" y="475"/>
                  </a:lnTo>
                  <a:lnTo>
                    <a:pt x="470" y="473"/>
                  </a:lnTo>
                  <a:lnTo>
                    <a:pt x="472" y="473"/>
                  </a:lnTo>
                  <a:lnTo>
                    <a:pt x="475" y="473"/>
                  </a:lnTo>
                  <a:lnTo>
                    <a:pt x="475" y="471"/>
                  </a:lnTo>
                  <a:lnTo>
                    <a:pt x="475" y="469"/>
                  </a:lnTo>
                  <a:lnTo>
                    <a:pt x="475" y="466"/>
                  </a:lnTo>
                  <a:lnTo>
                    <a:pt x="475" y="466"/>
                  </a:lnTo>
                  <a:lnTo>
                    <a:pt x="477" y="468"/>
                  </a:lnTo>
                  <a:lnTo>
                    <a:pt x="477" y="466"/>
                  </a:lnTo>
                  <a:lnTo>
                    <a:pt x="461" y="446"/>
                  </a:lnTo>
                  <a:lnTo>
                    <a:pt x="463" y="446"/>
                  </a:lnTo>
                  <a:lnTo>
                    <a:pt x="463" y="437"/>
                  </a:lnTo>
                  <a:lnTo>
                    <a:pt x="454" y="437"/>
                  </a:lnTo>
                  <a:lnTo>
                    <a:pt x="450" y="443"/>
                  </a:lnTo>
                  <a:lnTo>
                    <a:pt x="448" y="441"/>
                  </a:lnTo>
                  <a:lnTo>
                    <a:pt x="443" y="439"/>
                  </a:lnTo>
                  <a:lnTo>
                    <a:pt x="440" y="441"/>
                  </a:lnTo>
                  <a:lnTo>
                    <a:pt x="434" y="437"/>
                  </a:lnTo>
                  <a:lnTo>
                    <a:pt x="434" y="428"/>
                  </a:lnTo>
                  <a:close/>
                </a:path>
              </a:pathLst>
            </a:custGeom>
            <a:grp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01" name="Freeform 3466">
              <a:extLst>
                <a:ext uri="{FF2B5EF4-FFF2-40B4-BE49-F238E27FC236}">
                  <a16:creationId xmlns:a16="http://schemas.microsoft.com/office/drawing/2014/main" id="{822340C7-B896-604C-A877-ABE59E872642}"/>
                </a:ext>
              </a:extLst>
            </p:cNvPr>
            <p:cNvSpPr>
              <a:spLocks/>
            </p:cNvSpPr>
            <p:nvPr/>
          </p:nvSpPr>
          <p:spPr bwMode="auto">
            <a:xfrm>
              <a:off x="14" y="1063"/>
              <a:ext cx="477" cy="600"/>
            </a:xfrm>
            <a:custGeom>
              <a:avLst/>
              <a:gdLst>
                <a:gd name="T0" fmla="*/ 393 w 477"/>
                <a:gd name="T1" fmla="*/ 59 h 600"/>
                <a:gd name="T2" fmla="*/ 354 w 477"/>
                <a:gd name="T3" fmla="*/ 57 h 600"/>
                <a:gd name="T4" fmla="*/ 272 w 477"/>
                <a:gd name="T5" fmla="*/ 44 h 600"/>
                <a:gd name="T6" fmla="*/ 243 w 477"/>
                <a:gd name="T7" fmla="*/ 23 h 600"/>
                <a:gd name="T8" fmla="*/ 206 w 477"/>
                <a:gd name="T9" fmla="*/ 14 h 600"/>
                <a:gd name="T10" fmla="*/ 195 w 477"/>
                <a:gd name="T11" fmla="*/ 18 h 600"/>
                <a:gd name="T12" fmla="*/ 179 w 477"/>
                <a:gd name="T13" fmla="*/ 9 h 600"/>
                <a:gd name="T14" fmla="*/ 145 w 477"/>
                <a:gd name="T15" fmla="*/ 21 h 600"/>
                <a:gd name="T16" fmla="*/ 129 w 477"/>
                <a:gd name="T17" fmla="*/ 52 h 600"/>
                <a:gd name="T18" fmla="*/ 100 w 477"/>
                <a:gd name="T19" fmla="*/ 52 h 600"/>
                <a:gd name="T20" fmla="*/ 84 w 477"/>
                <a:gd name="T21" fmla="*/ 82 h 600"/>
                <a:gd name="T22" fmla="*/ 31 w 477"/>
                <a:gd name="T23" fmla="*/ 132 h 600"/>
                <a:gd name="T24" fmla="*/ 70 w 477"/>
                <a:gd name="T25" fmla="*/ 182 h 600"/>
                <a:gd name="T26" fmla="*/ 104 w 477"/>
                <a:gd name="T27" fmla="*/ 194 h 600"/>
                <a:gd name="T28" fmla="*/ 131 w 477"/>
                <a:gd name="T29" fmla="*/ 211 h 600"/>
                <a:gd name="T30" fmla="*/ 116 w 477"/>
                <a:gd name="T31" fmla="*/ 219 h 600"/>
                <a:gd name="T32" fmla="*/ 115 w 477"/>
                <a:gd name="T33" fmla="*/ 225 h 600"/>
                <a:gd name="T34" fmla="*/ 86 w 477"/>
                <a:gd name="T35" fmla="*/ 234 h 600"/>
                <a:gd name="T36" fmla="*/ 50 w 477"/>
                <a:gd name="T37" fmla="*/ 218 h 600"/>
                <a:gd name="T38" fmla="*/ 13 w 477"/>
                <a:gd name="T39" fmla="*/ 239 h 600"/>
                <a:gd name="T40" fmla="*/ 20 w 477"/>
                <a:gd name="T41" fmla="*/ 268 h 600"/>
                <a:gd name="T42" fmla="*/ 81 w 477"/>
                <a:gd name="T43" fmla="*/ 296 h 600"/>
                <a:gd name="T44" fmla="*/ 109 w 477"/>
                <a:gd name="T45" fmla="*/ 280 h 600"/>
                <a:gd name="T46" fmla="*/ 118 w 477"/>
                <a:gd name="T47" fmla="*/ 316 h 600"/>
                <a:gd name="T48" fmla="*/ 70 w 477"/>
                <a:gd name="T49" fmla="*/ 348 h 600"/>
                <a:gd name="T50" fmla="*/ 38 w 477"/>
                <a:gd name="T51" fmla="*/ 386 h 600"/>
                <a:gd name="T52" fmla="*/ 45 w 477"/>
                <a:gd name="T53" fmla="*/ 396 h 600"/>
                <a:gd name="T54" fmla="*/ 50 w 477"/>
                <a:gd name="T55" fmla="*/ 414 h 600"/>
                <a:gd name="T56" fmla="*/ 66 w 477"/>
                <a:gd name="T57" fmla="*/ 446 h 600"/>
                <a:gd name="T58" fmla="*/ 90 w 477"/>
                <a:gd name="T59" fmla="*/ 443 h 600"/>
                <a:gd name="T60" fmla="*/ 97 w 477"/>
                <a:gd name="T61" fmla="*/ 469 h 600"/>
                <a:gd name="T62" fmla="*/ 106 w 477"/>
                <a:gd name="T63" fmla="*/ 486 h 600"/>
                <a:gd name="T64" fmla="*/ 136 w 477"/>
                <a:gd name="T65" fmla="*/ 482 h 600"/>
                <a:gd name="T66" fmla="*/ 172 w 477"/>
                <a:gd name="T67" fmla="*/ 482 h 600"/>
                <a:gd name="T68" fmla="*/ 157 w 477"/>
                <a:gd name="T69" fmla="*/ 530 h 600"/>
                <a:gd name="T70" fmla="*/ 120 w 477"/>
                <a:gd name="T71" fmla="*/ 571 h 600"/>
                <a:gd name="T72" fmla="*/ 82 w 477"/>
                <a:gd name="T73" fmla="*/ 589 h 600"/>
                <a:gd name="T74" fmla="*/ 81 w 477"/>
                <a:gd name="T75" fmla="*/ 594 h 600"/>
                <a:gd name="T76" fmla="*/ 104 w 477"/>
                <a:gd name="T77" fmla="*/ 578 h 600"/>
                <a:gd name="T78" fmla="*/ 129 w 477"/>
                <a:gd name="T79" fmla="*/ 573 h 600"/>
                <a:gd name="T80" fmla="*/ 143 w 477"/>
                <a:gd name="T81" fmla="*/ 553 h 600"/>
                <a:gd name="T82" fmla="*/ 173 w 477"/>
                <a:gd name="T83" fmla="*/ 544 h 600"/>
                <a:gd name="T84" fmla="*/ 195 w 477"/>
                <a:gd name="T85" fmla="*/ 521 h 600"/>
                <a:gd name="T86" fmla="*/ 223 w 477"/>
                <a:gd name="T87" fmla="*/ 496 h 600"/>
                <a:gd name="T88" fmla="*/ 229 w 477"/>
                <a:gd name="T89" fmla="*/ 462 h 600"/>
                <a:gd name="T90" fmla="*/ 240 w 477"/>
                <a:gd name="T91" fmla="*/ 437 h 600"/>
                <a:gd name="T92" fmla="*/ 281 w 477"/>
                <a:gd name="T93" fmla="*/ 407 h 600"/>
                <a:gd name="T94" fmla="*/ 281 w 477"/>
                <a:gd name="T95" fmla="*/ 416 h 600"/>
                <a:gd name="T96" fmla="*/ 266 w 477"/>
                <a:gd name="T97" fmla="*/ 462 h 600"/>
                <a:gd name="T98" fmla="*/ 270 w 477"/>
                <a:gd name="T99" fmla="*/ 468 h 600"/>
                <a:gd name="T100" fmla="*/ 297 w 477"/>
                <a:gd name="T101" fmla="*/ 448 h 600"/>
                <a:gd name="T102" fmla="*/ 318 w 477"/>
                <a:gd name="T103" fmla="*/ 434 h 600"/>
                <a:gd name="T104" fmla="*/ 315 w 477"/>
                <a:gd name="T105" fmla="*/ 419 h 600"/>
                <a:gd name="T106" fmla="*/ 334 w 477"/>
                <a:gd name="T107" fmla="*/ 416 h 600"/>
                <a:gd name="T108" fmla="*/ 352 w 477"/>
                <a:gd name="T109" fmla="*/ 425 h 600"/>
                <a:gd name="T110" fmla="*/ 373 w 477"/>
                <a:gd name="T111" fmla="*/ 439 h 600"/>
                <a:gd name="T112" fmla="*/ 407 w 477"/>
                <a:gd name="T113" fmla="*/ 444 h 600"/>
                <a:gd name="T114" fmla="*/ 461 w 477"/>
                <a:gd name="T115" fmla="*/ 453 h 600"/>
                <a:gd name="T116" fmla="*/ 452 w 477"/>
                <a:gd name="T117" fmla="*/ 464 h 600"/>
                <a:gd name="T118" fmla="*/ 477 w 477"/>
                <a:gd name="T119" fmla="*/ 466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600">
                  <a:moveTo>
                    <a:pt x="434" y="428"/>
                  </a:moveTo>
                  <a:lnTo>
                    <a:pt x="434" y="77"/>
                  </a:lnTo>
                  <a:lnTo>
                    <a:pt x="432" y="77"/>
                  </a:lnTo>
                  <a:lnTo>
                    <a:pt x="431" y="77"/>
                  </a:lnTo>
                  <a:lnTo>
                    <a:pt x="431" y="78"/>
                  </a:lnTo>
                  <a:lnTo>
                    <a:pt x="429" y="82"/>
                  </a:lnTo>
                  <a:lnTo>
                    <a:pt x="427" y="80"/>
                  </a:lnTo>
                  <a:lnTo>
                    <a:pt x="425" y="75"/>
                  </a:lnTo>
                  <a:lnTo>
                    <a:pt x="416" y="71"/>
                  </a:lnTo>
                  <a:lnTo>
                    <a:pt x="416" y="69"/>
                  </a:lnTo>
                  <a:lnTo>
                    <a:pt x="411" y="68"/>
                  </a:lnTo>
                  <a:lnTo>
                    <a:pt x="411" y="66"/>
                  </a:lnTo>
                  <a:lnTo>
                    <a:pt x="409" y="64"/>
                  </a:lnTo>
                  <a:lnTo>
                    <a:pt x="398" y="59"/>
                  </a:lnTo>
                  <a:lnTo>
                    <a:pt x="397" y="59"/>
                  </a:lnTo>
                  <a:lnTo>
                    <a:pt x="395" y="61"/>
                  </a:lnTo>
                  <a:lnTo>
                    <a:pt x="393" y="59"/>
                  </a:lnTo>
                  <a:lnTo>
                    <a:pt x="395" y="62"/>
                  </a:lnTo>
                  <a:lnTo>
                    <a:pt x="393" y="64"/>
                  </a:lnTo>
                  <a:lnTo>
                    <a:pt x="391" y="61"/>
                  </a:lnTo>
                  <a:lnTo>
                    <a:pt x="390" y="59"/>
                  </a:lnTo>
                  <a:lnTo>
                    <a:pt x="388" y="61"/>
                  </a:lnTo>
                  <a:lnTo>
                    <a:pt x="381" y="62"/>
                  </a:lnTo>
                  <a:lnTo>
                    <a:pt x="379" y="62"/>
                  </a:lnTo>
                  <a:lnTo>
                    <a:pt x="375" y="66"/>
                  </a:lnTo>
                  <a:lnTo>
                    <a:pt x="373" y="66"/>
                  </a:lnTo>
                  <a:lnTo>
                    <a:pt x="372" y="64"/>
                  </a:lnTo>
                  <a:lnTo>
                    <a:pt x="370" y="66"/>
                  </a:lnTo>
                  <a:lnTo>
                    <a:pt x="365" y="64"/>
                  </a:lnTo>
                  <a:lnTo>
                    <a:pt x="365" y="64"/>
                  </a:lnTo>
                  <a:lnTo>
                    <a:pt x="365" y="62"/>
                  </a:lnTo>
                  <a:lnTo>
                    <a:pt x="359" y="62"/>
                  </a:lnTo>
                  <a:lnTo>
                    <a:pt x="356" y="59"/>
                  </a:lnTo>
                  <a:lnTo>
                    <a:pt x="354" y="57"/>
                  </a:lnTo>
                  <a:lnTo>
                    <a:pt x="338" y="57"/>
                  </a:lnTo>
                  <a:lnTo>
                    <a:pt x="329" y="53"/>
                  </a:lnTo>
                  <a:lnTo>
                    <a:pt x="325" y="53"/>
                  </a:lnTo>
                  <a:lnTo>
                    <a:pt x="323" y="50"/>
                  </a:lnTo>
                  <a:lnTo>
                    <a:pt x="318" y="48"/>
                  </a:lnTo>
                  <a:lnTo>
                    <a:pt x="313" y="48"/>
                  </a:lnTo>
                  <a:lnTo>
                    <a:pt x="313" y="44"/>
                  </a:lnTo>
                  <a:lnTo>
                    <a:pt x="300" y="41"/>
                  </a:lnTo>
                  <a:lnTo>
                    <a:pt x="295" y="41"/>
                  </a:lnTo>
                  <a:lnTo>
                    <a:pt x="291" y="43"/>
                  </a:lnTo>
                  <a:lnTo>
                    <a:pt x="284" y="46"/>
                  </a:lnTo>
                  <a:lnTo>
                    <a:pt x="284" y="44"/>
                  </a:lnTo>
                  <a:lnTo>
                    <a:pt x="288" y="44"/>
                  </a:lnTo>
                  <a:lnTo>
                    <a:pt x="286" y="41"/>
                  </a:lnTo>
                  <a:lnTo>
                    <a:pt x="284" y="41"/>
                  </a:lnTo>
                  <a:lnTo>
                    <a:pt x="282" y="41"/>
                  </a:lnTo>
                  <a:lnTo>
                    <a:pt x="272" y="44"/>
                  </a:lnTo>
                  <a:lnTo>
                    <a:pt x="263" y="43"/>
                  </a:lnTo>
                  <a:lnTo>
                    <a:pt x="265" y="41"/>
                  </a:lnTo>
                  <a:lnTo>
                    <a:pt x="265" y="39"/>
                  </a:lnTo>
                  <a:lnTo>
                    <a:pt x="254" y="39"/>
                  </a:lnTo>
                  <a:lnTo>
                    <a:pt x="252" y="37"/>
                  </a:lnTo>
                  <a:lnTo>
                    <a:pt x="259" y="37"/>
                  </a:lnTo>
                  <a:lnTo>
                    <a:pt x="257" y="36"/>
                  </a:lnTo>
                  <a:lnTo>
                    <a:pt x="254" y="36"/>
                  </a:lnTo>
                  <a:lnTo>
                    <a:pt x="254" y="34"/>
                  </a:lnTo>
                  <a:lnTo>
                    <a:pt x="256" y="28"/>
                  </a:lnTo>
                  <a:lnTo>
                    <a:pt x="256" y="25"/>
                  </a:lnTo>
                  <a:lnTo>
                    <a:pt x="250" y="23"/>
                  </a:lnTo>
                  <a:lnTo>
                    <a:pt x="245" y="23"/>
                  </a:lnTo>
                  <a:lnTo>
                    <a:pt x="247" y="27"/>
                  </a:lnTo>
                  <a:lnTo>
                    <a:pt x="245" y="27"/>
                  </a:lnTo>
                  <a:lnTo>
                    <a:pt x="243" y="27"/>
                  </a:lnTo>
                  <a:lnTo>
                    <a:pt x="243" y="23"/>
                  </a:lnTo>
                  <a:lnTo>
                    <a:pt x="241" y="19"/>
                  </a:lnTo>
                  <a:lnTo>
                    <a:pt x="236" y="19"/>
                  </a:lnTo>
                  <a:lnTo>
                    <a:pt x="231" y="25"/>
                  </a:lnTo>
                  <a:lnTo>
                    <a:pt x="229" y="21"/>
                  </a:lnTo>
                  <a:lnTo>
                    <a:pt x="227" y="23"/>
                  </a:lnTo>
                  <a:lnTo>
                    <a:pt x="225" y="27"/>
                  </a:lnTo>
                  <a:lnTo>
                    <a:pt x="222" y="27"/>
                  </a:lnTo>
                  <a:lnTo>
                    <a:pt x="220" y="25"/>
                  </a:lnTo>
                  <a:lnTo>
                    <a:pt x="218" y="23"/>
                  </a:lnTo>
                  <a:lnTo>
                    <a:pt x="216" y="23"/>
                  </a:lnTo>
                  <a:lnTo>
                    <a:pt x="216" y="19"/>
                  </a:lnTo>
                  <a:lnTo>
                    <a:pt x="215" y="12"/>
                  </a:lnTo>
                  <a:lnTo>
                    <a:pt x="209" y="11"/>
                  </a:lnTo>
                  <a:lnTo>
                    <a:pt x="209" y="14"/>
                  </a:lnTo>
                  <a:lnTo>
                    <a:pt x="207" y="12"/>
                  </a:lnTo>
                  <a:lnTo>
                    <a:pt x="207" y="14"/>
                  </a:lnTo>
                  <a:lnTo>
                    <a:pt x="206" y="14"/>
                  </a:lnTo>
                  <a:lnTo>
                    <a:pt x="204" y="16"/>
                  </a:lnTo>
                  <a:lnTo>
                    <a:pt x="202" y="21"/>
                  </a:lnTo>
                  <a:lnTo>
                    <a:pt x="206" y="25"/>
                  </a:lnTo>
                  <a:lnTo>
                    <a:pt x="206" y="27"/>
                  </a:lnTo>
                  <a:lnTo>
                    <a:pt x="206" y="30"/>
                  </a:lnTo>
                  <a:lnTo>
                    <a:pt x="202" y="30"/>
                  </a:lnTo>
                  <a:lnTo>
                    <a:pt x="202" y="27"/>
                  </a:lnTo>
                  <a:lnTo>
                    <a:pt x="200" y="25"/>
                  </a:lnTo>
                  <a:lnTo>
                    <a:pt x="198" y="27"/>
                  </a:lnTo>
                  <a:lnTo>
                    <a:pt x="198" y="23"/>
                  </a:lnTo>
                  <a:lnTo>
                    <a:pt x="197" y="28"/>
                  </a:lnTo>
                  <a:lnTo>
                    <a:pt x="191" y="23"/>
                  </a:lnTo>
                  <a:lnTo>
                    <a:pt x="190" y="23"/>
                  </a:lnTo>
                  <a:lnTo>
                    <a:pt x="188" y="25"/>
                  </a:lnTo>
                  <a:lnTo>
                    <a:pt x="191" y="19"/>
                  </a:lnTo>
                  <a:lnTo>
                    <a:pt x="193" y="19"/>
                  </a:lnTo>
                  <a:lnTo>
                    <a:pt x="195" y="18"/>
                  </a:lnTo>
                  <a:lnTo>
                    <a:pt x="200" y="14"/>
                  </a:lnTo>
                  <a:lnTo>
                    <a:pt x="200" y="12"/>
                  </a:lnTo>
                  <a:lnTo>
                    <a:pt x="200" y="9"/>
                  </a:lnTo>
                  <a:lnTo>
                    <a:pt x="198" y="7"/>
                  </a:lnTo>
                  <a:lnTo>
                    <a:pt x="193" y="9"/>
                  </a:lnTo>
                  <a:lnTo>
                    <a:pt x="193" y="7"/>
                  </a:lnTo>
                  <a:lnTo>
                    <a:pt x="191" y="5"/>
                  </a:lnTo>
                  <a:lnTo>
                    <a:pt x="190" y="3"/>
                  </a:lnTo>
                  <a:lnTo>
                    <a:pt x="188" y="3"/>
                  </a:lnTo>
                  <a:lnTo>
                    <a:pt x="184" y="2"/>
                  </a:lnTo>
                  <a:lnTo>
                    <a:pt x="182" y="0"/>
                  </a:lnTo>
                  <a:lnTo>
                    <a:pt x="181" y="2"/>
                  </a:lnTo>
                  <a:lnTo>
                    <a:pt x="181" y="3"/>
                  </a:lnTo>
                  <a:lnTo>
                    <a:pt x="179" y="5"/>
                  </a:lnTo>
                  <a:lnTo>
                    <a:pt x="179" y="7"/>
                  </a:lnTo>
                  <a:lnTo>
                    <a:pt x="177" y="7"/>
                  </a:lnTo>
                  <a:lnTo>
                    <a:pt x="179" y="9"/>
                  </a:lnTo>
                  <a:lnTo>
                    <a:pt x="177" y="11"/>
                  </a:lnTo>
                  <a:lnTo>
                    <a:pt x="175" y="9"/>
                  </a:lnTo>
                  <a:lnTo>
                    <a:pt x="175" y="11"/>
                  </a:lnTo>
                  <a:lnTo>
                    <a:pt x="170" y="18"/>
                  </a:lnTo>
                  <a:lnTo>
                    <a:pt x="163" y="25"/>
                  </a:lnTo>
                  <a:lnTo>
                    <a:pt x="156" y="25"/>
                  </a:lnTo>
                  <a:lnTo>
                    <a:pt x="156" y="27"/>
                  </a:lnTo>
                  <a:lnTo>
                    <a:pt x="148" y="28"/>
                  </a:lnTo>
                  <a:lnTo>
                    <a:pt x="143" y="27"/>
                  </a:lnTo>
                  <a:lnTo>
                    <a:pt x="145" y="28"/>
                  </a:lnTo>
                  <a:lnTo>
                    <a:pt x="141" y="28"/>
                  </a:lnTo>
                  <a:lnTo>
                    <a:pt x="143" y="32"/>
                  </a:lnTo>
                  <a:lnTo>
                    <a:pt x="138" y="30"/>
                  </a:lnTo>
                  <a:lnTo>
                    <a:pt x="140" y="27"/>
                  </a:lnTo>
                  <a:lnTo>
                    <a:pt x="141" y="25"/>
                  </a:lnTo>
                  <a:lnTo>
                    <a:pt x="145" y="23"/>
                  </a:lnTo>
                  <a:lnTo>
                    <a:pt x="145" y="21"/>
                  </a:lnTo>
                  <a:lnTo>
                    <a:pt x="136" y="25"/>
                  </a:lnTo>
                  <a:lnTo>
                    <a:pt x="132" y="28"/>
                  </a:lnTo>
                  <a:lnTo>
                    <a:pt x="131" y="32"/>
                  </a:lnTo>
                  <a:lnTo>
                    <a:pt x="131" y="32"/>
                  </a:lnTo>
                  <a:lnTo>
                    <a:pt x="129" y="34"/>
                  </a:lnTo>
                  <a:lnTo>
                    <a:pt x="129" y="36"/>
                  </a:lnTo>
                  <a:lnTo>
                    <a:pt x="132" y="36"/>
                  </a:lnTo>
                  <a:lnTo>
                    <a:pt x="132" y="39"/>
                  </a:lnTo>
                  <a:lnTo>
                    <a:pt x="136" y="41"/>
                  </a:lnTo>
                  <a:lnTo>
                    <a:pt x="138" y="41"/>
                  </a:lnTo>
                  <a:lnTo>
                    <a:pt x="134" y="43"/>
                  </a:lnTo>
                  <a:lnTo>
                    <a:pt x="132" y="43"/>
                  </a:lnTo>
                  <a:lnTo>
                    <a:pt x="131" y="44"/>
                  </a:lnTo>
                  <a:lnTo>
                    <a:pt x="132" y="46"/>
                  </a:lnTo>
                  <a:lnTo>
                    <a:pt x="132" y="50"/>
                  </a:lnTo>
                  <a:lnTo>
                    <a:pt x="131" y="53"/>
                  </a:lnTo>
                  <a:lnTo>
                    <a:pt x="129" y="52"/>
                  </a:lnTo>
                  <a:lnTo>
                    <a:pt x="129" y="46"/>
                  </a:lnTo>
                  <a:lnTo>
                    <a:pt x="127" y="50"/>
                  </a:lnTo>
                  <a:lnTo>
                    <a:pt x="129" y="46"/>
                  </a:lnTo>
                  <a:lnTo>
                    <a:pt x="127" y="43"/>
                  </a:lnTo>
                  <a:lnTo>
                    <a:pt x="129" y="41"/>
                  </a:lnTo>
                  <a:lnTo>
                    <a:pt x="129" y="37"/>
                  </a:lnTo>
                  <a:lnTo>
                    <a:pt x="125" y="37"/>
                  </a:lnTo>
                  <a:lnTo>
                    <a:pt x="118" y="43"/>
                  </a:lnTo>
                  <a:lnTo>
                    <a:pt x="118" y="44"/>
                  </a:lnTo>
                  <a:lnTo>
                    <a:pt x="122" y="43"/>
                  </a:lnTo>
                  <a:lnTo>
                    <a:pt x="118" y="44"/>
                  </a:lnTo>
                  <a:lnTo>
                    <a:pt x="106" y="53"/>
                  </a:lnTo>
                  <a:lnTo>
                    <a:pt x="102" y="55"/>
                  </a:lnTo>
                  <a:lnTo>
                    <a:pt x="98" y="59"/>
                  </a:lnTo>
                  <a:lnTo>
                    <a:pt x="98" y="55"/>
                  </a:lnTo>
                  <a:lnTo>
                    <a:pt x="100" y="53"/>
                  </a:lnTo>
                  <a:lnTo>
                    <a:pt x="100" y="52"/>
                  </a:lnTo>
                  <a:lnTo>
                    <a:pt x="98" y="52"/>
                  </a:lnTo>
                  <a:lnTo>
                    <a:pt x="95" y="59"/>
                  </a:lnTo>
                  <a:lnTo>
                    <a:pt x="95" y="62"/>
                  </a:lnTo>
                  <a:lnTo>
                    <a:pt x="100" y="66"/>
                  </a:lnTo>
                  <a:lnTo>
                    <a:pt x="102" y="68"/>
                  </a:lnTo>
                  <a:lnTo>
                    <a:pt x="102" y="69"/>
                  </a:lnTo>
                  <a:lnTo>
                    <a:pt x="95" y="66"/>
                  </a:lnTo>
                  <a:lnTo>
                    <a:pt x="93" y="64"/>
                  </a:lnTo>
                  <a:lnTo>
                    <a:pt x="91" y="62"/>
                  </a:lnTo>
                  <a:lnTo>
                    <a:pt x="82" y="73"/>
                  </a:lnTo>
                  <a:lnTo>
                    <a:pt x="86" y="75"/>
                  </a:lnTo>
                  <a:lnTo>
                    <a:pt x="93" y="75"/>
                  </a:lnTo>
                  <a:lnTo>
                    <a:pt x="91" y="77"/>
                  </a:lnTo>
                  <a:lnTo>
                    <a:pt x="84" y="77"/>
                  </a:lnTo>
                  <a:lnTo>
                    <a:pt x="82" y="77"/>
                  </a:lnTo>
                  <a:lnTo>
                    <a:pt x="81" y="78"/>
                  </a:lnTo>
                  <a:lnTo>
                    <a:pt x="84" y="82"/>
                  </a:lnTo>
                  <a:lnTo>
                    <a:pt x="88" y="84"/>
                  </a:lnTo>
                  <a:lnTo>
                    <a:pt x="88" y="86"/>
                  </a:lnTo>
                  <a:lnTo>
                    <a:pt x="81" y="80"/>
                  </a:lnTo>
                  <a:lnTo>
                    <a:pt x="82" y="84"/>
                  </a:lnTo>
                  <a:lnTo>
                    <a:pt x="79" y="93"/>
                  </a:lnTo>
                  <a:lnTo>
                    <a:pt x="79" y="94"/>
                  </a:lnTo>
                  <a:lnTo>
                    <a:pt x="79" y="89"/>
                  </a:lnTo>
                  <a:lnTo>
                    <a:pt x="73" y="103"/>
                  </a:lnTo>
                  <a:lnTo>
                    <a:pt x="66" y="111"/>
                  </a:lnTo>
                  <a:lnTo>
                    <a:pt x="36" y="118"/>
                  </a:lnTo>
                  <a:lnTo>
                    <a:pt x="34" y="116"/>
                  </a:lnTo>
                  <a:lnTo>
                    <a:pt x="36" y="116"/>
                  </a:lnTo>
                  <a:lnTo>
                    <a:pt x="36" y="114"/>
                  </a:lnTo>
                  <a:lnTo>
                    <a:pt x="29" y="116"/>
                  </a:lnTo>
                  <a:lnTo>
                    <a:pt x="29" y="132"/>
                  </a:lnTo>
                  <a:lnTo>
                    <a:pt x="31" y="132"/>
                  </a:lnTo>
                  <a:lnTo>
                    <a:pt x="31" y="132"/>
                  </a:lnTo>
                  <a:lnTo>
                    <a:pt x="29" y="134"/>
                  </a:lnTo>
                  <a:lnTo>
                    <a:pt x="25" y="136"/>
                  </a:lnTo>
                  <a:lnTo>
                    <a:pt x="23" y="137"/>
                  </a:lnTo>
                  <a:lnTo>
                    <a:pt x="23" y="137"/>
                  </a:lnTo>
                  <a:lnTo>
                    <a:pt x="25" y="136"/>
                  </a:lnTo>
                  <a:lnTo>
                    <a:pt x="25" y="134"/>
                  </a:lnTo>
                  <a:lnTo>
                    <a:pt x="20" y="136"/>
                  </a:lnTo>
                  <a:lnTo>
                    <a:pt x="20" y="137"/>
                  </a:lnTo>
                  <a:lnTo>
                    <a:pt x="29" y="143"/>
                  </a:lnTo>
                  <a:lnTo>
                    <a:pt x="34" y="148"/>
                  </a:lnTo>
                  <a:lnTo>
                    <a:pt x="41" y="153"/>
                  </a:lnTo>
                  <a:lnTo>
                    <a:pt x="45" y="153"/>
                  </a:lnTo>
                  <a:lnTo>
                    <a:pt x="65" y="171"/>
                  </a:lnTo>
                  <a:lnTo>
                    <a:pt x="65" y="173"/>
                  </a:lnTo>
                  <a:lnTo>
                    <a:pt x="66" y="175"/>
                  </a:lnTo>
                  <a:lnTo>
                    <a:pt x="68" y="180"/>
                  </a:lnTo>
                  <a:lnTo>
                    <a:pt x="70" y="182"/>
                  </a:lnTo>
                  <a:lnTo>
                    <a:pt x="70" y="184"/>
                  </a:lnTo>
                  <a:lnTo>
                    <a:pt x="72" y="191"/>
                  </a:lnTo>
                  <a:lnTo>
                    <a:pt x="84" y="196"/>
                  </a:lnTo>
                  <a:lnTo>
                    <a:pt x="84" y="196"/>
                  </a:lnTo>
                  <a:lnTo>
                    <a:pt x="84" y="194"/>
                  </a:lnTo>
                  <a:lnTo>
                    <a:pt x="86" y="193"/>
                  </a:lnTo>
                  <a:lnTo>
                    <a:pt x="90" y="193"/>
                  </a:lnTo>
                  <a:lnTo>
                    <a:pt x="90" y="191"/>
                  </a:lnTo>
                  <a:lnTo>
                    <a:pt x="90" y="189"/>
                  </a:lnTo>
                  <a:lnTo>
                    <a:pt x="91" y="189"/>
                  </a:lnTo>
                  <a:lnTo>
                    <a:pt x="93" y="189"/>
                  </a:lnTo>
                  <a:lnTo>
                    <a:pt x="90" y="196"/>
                  </a:lnTo>
                  <a:lnTo>
                    <a:pt x="90" y="198"/>
                  </a:lnTo>
                  <a:lnTo>
                    <a:pt x="93" y="194"/>
                  </a:lnTo>
                  <a:lnTo>
                    <a:pt x="97" y="194"/>
                  </a:lnTo>
                  <a:lnTo>
                    <a:pt x="100" y="194"/>
                  </a:lnTo>
                  <a:lnTo>
                    <a:pt x="104" y="194"/>
                  </a:lnTo>
                  <a:lnTo>
                    <a:pt x="106" y="198"/>
                  </a:lnTo>
                  <a:lnTo>
                    <a:pt x="104" y="198"/>
                  </a:lnTo>
                  <a:lnTo>
                    <a:pt x="102" y="200"/>
                  </a:lnTo>
                  <a:lnTo>
                    <a:pt x="100" y="205"/>
                  </a:lnTo>
                  <a:lnTo>
                    <a:pt x="104" y="211"/>
                  </a:lnTo>
                  <a:lnTo>
                    <a:pt x="107" y="214"/>
                  </a:lnTo>
                  <a:lnTo>
                    <a:pt x="109" y="212"/>
                  </a:lnTo>
                  <a:lnTo>
                    <a:pt x="109" y="209"/>
                  </a:lnTo>
                  <a:lnTo>
                    <a:pt x="109" y="209"/>
                  </a:lnTo>
                  <a:lnTo>
                    <a:pt x="109" y="211"/>
                  </a:lnTo>
                  <a:lnTo>
                    <a:pt x="111" y="212"/>
                  </a:lnTo>
                  <a:lnTo>
                    <a:pt x="111" y="211"/>
                  </a:lnTo>
                  <a:lnTo>
                    <a:pt x="116" y="211"/>
                  </a:lnTo>
                  <a:lnTo>
                    <a:pt x="120" y="212"/>
                  </a:lnTo>
                  <a:lnTo>
                    <a:pt x="125" y="212"/>
                  </a:lnTo>
                  <a:lnTo>
                    <a:pt x="127" y="209"/>
                  </a:lnTo>
                  <a:lnTo>
                    <a:pt x="131" y="211"/>
                  </a:lnTo>
                  <a:lnTo>
                    <a:pt x="132" y="209"/>
                  </a:lnTo>
                  <a:lnTo>
                    <a:pt x="136" y="209"/>
                  </a:lnTo>
                  <a:lnTo>
                    <a:pt x="136" y="211"/>
                  </a:lnTo>
                  <a:lnTo>
                    <a:pt x="129" y="212"/>
                  </a:lnTo>
                  <a:lnTo>
                    <a:pt x="127" y="216"/>
                  </a:lnTo>
                  <a:lnTo>
                    <a:pt x="129" y="216"/>
                  </a:lnTo>
                  <a:lnTo>
                    <a:pt x="129" y="214"/>
                  </a:lnTo>
                  <a:lnTo>
                    <a:pt x="136" y="212"/>
                  </a:lnTo>
                  <a:lnTo>
                    <a:pt x="138" y="212"/>
                  </a:lnTo>
                  <a:lnTo>
                    <a:pt x="138" y="216"/>
                  </a:lnTo>
                  <a:lnTo>
                    <a:pt x="136" y="218"/>
                  </a:lnTo>
                  <a:lnTo>
                    <a:pt x="129" y="218"/>
                  </a:lnTo>
                  <a:lnTo>
                    <a:pt x="127" y="219"/>
                  </a:lnTo>
                  <a:lnTo>
                    <a:pt x="125" y="221"/>
                  </a:lnTo>
                  <a:lnTo>
                    <a:pt x="120" y="221"/>
                  </a:lnTo>
                  <a:lnTo>
                    <a:pt x="118" y="221"/>
                  </a:lnTo>
                  <a:lnTo>
                    <a:pt x="116" y="219"/>
                  </a:lnTo>
                  <a:lnTo>
                    <a:pt x="115" y="218"/>
                  </a:lnTo>
                  <a:lnTo>
                    <a:pt x="113" y="216"/>
                  </a:lnTo>
                  <a:lnTo>
                    <a:pt x="111" y="216"/>
                  </a:lnTo>
                  <a:lnTo>
                    <a:pt x="111" y="214"/>
                  </a:lnTo>
                  <a:lnTo>
                    <a:pt x="109" y="216"/>
                  </a:lnTo>
                  <a:lnTo>
                    <a:pt x="107" y="218"/>
                  </a:lnTo>
                  <a:lnTo>
                    <a:pt x="102" y="216"/>
                  </a:lnTo>
                  <a:lnTo>
                    <a:pt x="100" y="214"/>
                  </a:lnTo>
                  <a:lnTo>
                    <a:pt x="97" y="209"/>
                  </a:lnTo>
                  <a:lnTo>
                    <a:pt x="100" y="218"/>
                  </a:lnTo>
                  <a:lnTo>
                    <a:pt x="98" y="219"/>
                  </a:lnTo>
                  <a:lnTo>
                    <a:pt x="98" y="223"/>
                  </a:lnTo>
                  <a:lnTo>
                    <a:pt x="100" y="225"/>
                  </a:lnTo>
                  <a:lnTo>
                    <a:pt x="100" y="223"/>
                  </a:lnTo>
                  <a:lnTo>
                    <a:pt x="102" y="219"/>
                  </a:lnTo>
                  <a:lnTo>
                    <a:pt x="113" y="223"/>
                  </a:lnTo>
                  <a:lnTo>
                    <a:pt x="115" y="225"/>
                  </a:lnTo>
                  <a:lnTo>
                    <a:pt x="115" y="227"/>
                  </a:lnTo>
                  <a:lnTo>
                    <a:pt x="113" y="230"/>
                  </a:lnTo>
                  <a:lnTo>
                    <a:pt x="113" y="228"/>
                  </a:lnTo>
                  <a:lnTo>
                    <a:pt x="111" y="227"/>
                  </a:lnTo>
                  <a:lnTo>
                    <a:pt x="106" y="225"/>
                  </a:lnTo>
                  <a:lnTo>
                    <a:pt x="102" y="234"/>
                  </a:lnTo>
                  <a:lnTo>
                    <a:pt x="102" y="236"/>
                  </a:lnTo>
                  <a:lnTo>
                    <a:pt x="100" y="237"/>
                  </a:lnTo>
                  <a:lnTo>
                    <a:pt x="98" y="236"/>
                  </a:lnTo>
                  <a:lnTo>
                    <a:pt x="98" y="234"/>
                  </a:lnTo>
                  <a:lnTo>
                    <a:pt x="97" y="232"/>
                  </a:lnTo>
                  <a:lnTo>
                    <a:pt x="93" y="234"/>
                  </a:lnTo>
                  <a:lnTo>
                    <a:pt x="93" y="234"/>
                  </a:lnTo>
                  <a:lnTo>
                    <a:pt x="91" y="234"/>
                  </a:lnTo>
                  <a:lnTo>
                    <a:pt x="88" y="234"/>
                  </a:lnTo>
                  <a:lnTo>
                    <a:pt x="88" y="232"/>
                  </a:lnTo>
                  <a:lnTo>
                    <a:pt x="86" y="234"/>
                  </a:lnTo>
                  <a:lnTo>
                    <a:pt x="86" y="232"/>
                  </a:lnTo>
                  <a:lnTo>
                    <a:pt x="84" y="232"/>
                  </a:lnTo>
                  <a:lnTo>
                    <a:pt x="82" y="234"/>
                  </a:lnTo>
                  <a:lnTo>
                    <a:pt x="82" y="234"/>
                  </a:lnTo>
                  <a:lnTo>
                    <a:pt x="72" y="234"/>
                  </a:lnTo>
                  <a:lnTo>
                    <a:pt x="68" y="230"/>
                  </a:lnTo>
                  <a:lnTo>
                    <a:pt x="68" y="228"/>
                  </a:lnTo>
                  <a:lnTo>
                    <a:pt x="65" y="228"/>
                  </a:lnTo>
                  <a:lnTo>
                    <a:pt x="70" y="223"/>
                  </a:lnTo>
                  <a:lnTo>
                    <a:pt x="68" y="221"/>
                  </a:lnTo>
                  <a:lnTo>
                    <a:pt x="70" y="218"/>
                  </a:lnTo>
                  <a:lnTo>
                    <a:pt x="68" y="214"/>
                  </a:lnTo>
                  <a:lnTo>
                    <a:pt x="66" y="212"/>
                  </a:lnTo>
                  <a:lnTo>
                    <a:pt x="66" y="212"/>
                  </a:lnTo>
                  <a:lnTo>
                    <a:pt x="72" y="211"/>
                  </a:lnTo>
                  <a:lnTo>
                    <a:pt x="54" y="212"/>
                  </a:lnTo>
                  <a:lnTo>
                    <a:pt x="50" y="218"/>
                  </a:lnTo>
                  <a:lnTo>
                    <a:pt x="47" y="218"/>
                  </a:lnTo>
                  <a:lnTo>
                    <a:pt x="45" y="219"/>
                  </a:lnTo>
                  <a:lnTo>
                    <a:pt x="43" y="219"/>
                  </a:lnTo>
                  <a:lnTo>
                    <a:pt x="36" y="225"/>
                  </a:lnTo>
                  <a:lnTo>
                    <a:pt x="40" y="227"/>
                  </a:lnTo>
                  <a:lnTo>
                    <a:pt x="41" y="230"/>
                  </a:lnTo>
                  <a:lnTo>
                    <a:pt x="40" y="230"/>
                  </a:lnTo>
                  <a:lnTo>
                    <a:pt x="32" y="232"/>
                  </a:lnTo>
                  <a:lnTo>
                    <a:pt x="32" y="230"/>
                  </a:lnTo>
                  <a:lnTo>
                    <a:pt x="32" y="228"/>
                  </a:lnTo>
                  <a:lnTo>
                    <a:pt x="22" y="234"/>
                  </a:lnTo>
                  <a:lnTo>
                    <a:pt x="20" y="236"/>
                  </a:lnTo>
                  <a:lnTo>
                    <a:pt x="20" y="236"/>
                  </a:lnTo>
                  <a:lnTo>
                    <a:pt x="18" y="237"/>
                  </a:lnTo>
                  <a:lnTo>
                    <a:pt x="18" y="239"/>
                  </a:lnTo>
                  <a:lnTo>
                    <a:pt x="15" y="241"/>
                  </a:lnTo>
                  <a:lnTo>
                    <a:pt x="13" y="239"/>
                  </a:lnTo>
                  <a:lnTo>
                    <a:pt x="11" y="241"/>
                  </a:lnTo>
                  <a:lnTo>
                    <a:pt x="9" y="243"/>
                  </a:lnTo>
                  <a:lnTo>
                    <a:pt x="9" y="244"/>
                  </a:lnTo>
                  <a:lnTo>
                    <a:pt x="9" y="246"/>
                  </a:lnTo>
                  <a:lnTo>
                    <a:pt x="4" y="250"/>
                  </a:lnTo>
                  <a:lnTo>
                    <a:pt x="2" y="250"/>
                  </a:lnTo>
                  <a:lnTo>
                    <a:pt x="4" y="246"/>
                  </a:lnTo>
                  <a:lnTo>
                    <a:pt x="0" y="248"/>
                  </a:lnTo>
                  <a:lnTo>
                    <a:pt x="0" y="250"/>
                  </a:lnTo>
                  <a:lnTo>
                    <a:pt x="13" y="259"/>
                  </a:lnTo>
                  <a:lnTo>
                    <a:pt x="20" y="262"/>
                  </a:lnTo>
                  <a:lnTo>
                    <a:pt x="22" y="262"/>
                  </a:lnTo>
                  <a:lnTo>
                    <a:pt x="20" y="259"/>
                  </a:lnTo>
                  <a:lnTo>
                    <a:pt x="31" y="262"/>
                  </a:lnTo>
                  <a:lnTo>
                    <a:pt x="25" y="266"/>
                  </a:lnTo>
                  <a:lnTo>
                    <a:pt x="23" y="269"/>
                  </a:lnTo>
                  <a:lnTo>
                    <a:pt x="20" y="268"/>
                  </a:lnTo>
                  <a:lnTo>
                    <a:pt x="22" y="266"/>
                  </a:lnTo>
                  <a:lnTo>
                    <a:pt x="20" y="264"/>
                  </a:lnTo>
                  <a:lnTo>
                    <a:pt x="20" y="268"/>
                  </a:lnTo>
                  <a:lnTo>
                    <a:pt x="23" y="275"/>
                  </a:lnTo>
                  <a:lnTo>
                    <a:pt x="27" y="277"/>
                  </a:lnTo>
                  <a:lnTo>
                    <a:pt x="27" y="280"/>
                  </a:lnTo>
                  <a:lnTo>
                    <a:pt x="25" y="284"/>
                  </a:lnTo>
                  <a:lnTo>
                    <a:pt x="29" y="289"/>
                  </a:lnTo>
                  <a:lnTo>
                    <a:pt x="31" y="289"/>
                  </a:lnTo>
                  <a:lnTo>
                    <a:pt x="31" y="291"/>
                  </a:lnTo>
                  <a:lnTo>
                    <a:pt x="47" y="293"/>
                  </a:lnTo>
                  <a:lnTo>
                    <a:pt x="52" y="294"/>
                  </a:lnTo>
                  <a:lnTo>
                    <a:pt x="61" y="291"/>
                  </a:lnTo>
                  <a:lnTo>
                    <a:pt x="66" y="291"/>
                  </a:lnTo>
                  <a:lnTo>
                    <a:pt x="72" y="291"/>
                  </a:lnTo>
                  <a:lnTo>
                    <a:pt x="77" y="293"/>
                  </a:lnTo>
                  <a:lnTo>
                    <a:pt x="81" y="296"/>
                  </a:lnTo>
                  <a:lnTo>
                    <a:pt x="81" y="294"/>
                  </a:lnTo>
                  <a:lnTo>
                    <a:pt x="81" y="293"/>
                  </a:lnTo>
                  <a:lnTo>
                    <a:pt x="79" y="291"/>
                  </a:lnTo>
                  <a:lnTo>
                    <a:pt x="77" y="291"/>
                  </a:lnTo>
                  <a:lnTo>
                    <a:pt x="75" y="289"/>
                  </a:lnTo>
                  <a:lnTo>
                    <a:pt x="81" y="287"/>
                  </a:lnTo>
                  <a:lnTo>
                    <a:pt x="82" y="291"/>
                  </a:lnTo>
                  <a:lnTo>
                    <a:pt x="84" y="293"/>
                  </a:lnTo>
                  <a:lnTo>
                    <a:pt x="86" y="302"/>
                  </a:lnTo>
                  <a:lnTo>
                    <a:pt x="86" y="302"/>
                  </a:lnTo>
                  <a:lnTo>
                    <a:pt x="91" y="293"/>
                  </a:lnTo>
                  <a:lnTo>
                    <a:pt x="97" y="286"/>
                  </a:lnTo>
                  <a:lnTo>
                    <a:pt x="102" y="284"/>
                  </a:lnTo>
                  <a:lnTo>
                    <a:pt x="102" y="282"/>
                  </a:lnTo>
                  <a:lnTo>
                    <a:pt x="106" y="284"/>
                  </a:lnTo>
                  <a:lnTo>
                    <a:pt x="107" y="282"/>
                  </a:lnTo>
                  <a:lnTo>
                    <a:pt x="109" y="280"/>
                  </a:lnTo>
                  <a:lnTo>
                    <a:pt x="113" y="278"/>
                  </a:lnTo>
                  <a:lnTo>
                    <a:pt x="116" y="282"/>
                  </a:lnTo>
                  <a:lnTo>
                    <a:pt x="118" y="284"/>
                  </a:lnTo>
                  <a:lnTo>
                    <a:pt x="118" y="287"/>
                  </a:lnTo>
                  <a:lnTo>
                    <a:pt x="115" y="293"/>
                  </a:lnTo>
                  <a:lnTo>
                    <a:pt x="111" y="294"/>
                  </a:lnTo>
                  <a:lnTo>
                    <a:pt x="109" y="293"/>
                  </a:lnTo>
                  <a:lnTo>
                    <a:pt x="106" y="293"/>
                  </a:lnTo>
                  <a:lnTo>
                    <a:pt x="106" y="296"/>
                  </a:lnTo>
                  <a:lnTo>
                    <a:pt x="107" y="298"/>
                  </a:lnTo>
                  <a:lnTo>
                    <a:pt x="109" y="296"/>
                  </a:lnTo>
                  <a:lnTo>
                    <a:pt x="111" y="298"/>
                  </a:lnTo>
                  <a:lnTo>
                    <a:pt x="116" y="307"/>
                  </a:lnTo>
                  <a:lnTo>
                    <a:pt x="115" y="309"/>
                  </a:lnTo>
                  <a:lnTo>
                    <a:pt x="115" y="311"/>
                  </a:lnTo>
                  <a:lnTo>
                    <a:pt x="116" y="312"/>
                  </a:lnTo>
                  <a:lnTo>
                    <a:pt x="118" y="316"/>
                  </a:lnTo>
                  <a:lnTo>
                    <a:pt x="118" y="319"/>
                  </a:lnTo>
                  <a:lnTo>
                    <a:pt x="113" y="328"/>
                  </a:lnTo>
                  <a:lnTo>
                    <a:pt x="111" y="330"/>
                  </a:lnTo>
                  <a:lnTo>
                    <a:pt x="107" y="330"/>
                  </a:lnTo>
                  <a:lnTo>
                    <a:pt x="106" y="330"/>
                  </a:lnTo>
                  <a:lnTo>
                    <a:pt x="102" y="332"/>
                  </a:lnTo>
                  <a:lnTo>
                    <a:pt x="100" y="332"/>
                  </a:lnTo>
                  <a:lnTo>
                    <a:pt x="95" y="334"/>
                  </a:lnTo>
                  <a:lnTo>
                    <a:pt x="93" y="334"/>
                  </a:lnTo>
                  <a:lnTo>
                    <a:pt x="97" y="330"/>
                  </a:lnTo>
                  <a:lnTo>
                    <a:pt x="97" y="330"/>
                  </a:lnTo>
                  <a:lnTo>
                    <a:pt x="93" y="330"/>
                  </a:lnTo>
                  <a:lnTo>
                    <a:pt x="81" y="344"/>
                  </a:lnTo>
                  <a:lnTo>
                    <a:pt x="79" y="346"/>
                  </a:lnTo>
                  <a:lnTo>
                    <a:pt x="75" y="344"/>
                  </a:lnTo>
                  <a:lnTo>
                    <a:pt x="73" y="344"/>
                  </a:lnTo>
                  <a:lnTo>
                    <a:pt x="70" y="348"/>
                  </a:lnTo>
                  <a:lnTo>
                    <a:pt x="65" y="350"/>
                  </a:lnTo>
                  <a:lnTo>
                    <a:pt x="63" y="352"/>
                  </a:lnTo>
                  <a:lnTo>
                    <a:pt x="63" y="352"/>
                  </a:lnTo>
                  <a:lnTo>
                    <a:pt x="65" y="353"/>
                  </a:lnTo>
                  <a:lnTo>
                    <a:pt x="65" y="355"/>
                  </a:lnTo>
                  <a:lnTo>
                    <a:pt x="63" y="357"/>
                  </a:lnTo>
                  <a:lnTo>
                    <a:pt x="59" y="355"/>
                  </a:lnTo>
                  <a:lnTo>
                    <a:pt x="56" y="357"/>
                  </a:lnTo>
                  <a:lnTo>
                    <a:pt x="52" y="361"/>
                  </a:lnTo>
                  <a:lnTo>
                    <a:pt x="50" y="364"/>
                  </a:lnTo>
                  <a:lnTo>
                    <a:pt x="48" y="362"/>
                  </a:lnTo>
                  <a:lnTo>
                    <a:pt x="47" y="362"/>
                  </a:lnTo>
                  <a:lnTo>
                    <a:pt x="41" y="369"/>
                  </a:lnTo>
                  <a:lnTo>
                    <a:pt x="41" y="369"/>
                  </a:lnTo>
                  <a:lnTo>
                    <a:pt x="40" y="371"/>
                  </a:lnTo>
                  <a:lnTo>
                    <a:pt x="38" y="378"/>
                  </a:lnTo>
                  <a:lnTo>
                    <a:pt x="38" y="386"/>
                  </a:lnTo>
                  <a:lnTo>
                    <a:pt x="36" y="387"/>
                  </a:lnTo>
                  <a:lnTo>
                    <a:pt x="34" y="387"/>
                  </a:lnTo>
                  <a:lnTo>
                    <a:pt x="32" y="387"/>
                  </a:lnTo>
                  <a:lnTo>
                    <a:pt x="31" y="387"/>
                  </a:lnTo>
                  <a:lnTo>
                    <a:pt x="31" y="389"/>
                  </a:lnTo>
                  <a:lnTo>
                    <a:pt x="34" y="393"/>
                  </a:lnTo>
                  <a:lnTo>
                    <a:pt x="32" y="393"/>
                  </a:lnTo>
                  <a:lnTo>
                    <a:pt x="31" y="394"/>
                  </a:lnTo>
                  <a:lnTo>
                    <a:pt x="29" y="398"/>
                  </a:lnTo>
                  <a:lnTo>
                    <a:pt x="31" y="398"/>
                  </a:lnTo>
                  <a:lnTo>
                    <a:pt x="36" y="396"/>
                  </a:lnTo>
                  <a:lnTo>
                    <a:pt x="38" y="396"/>
                  </a:lnTo>
                  <a:lnTo>
                    <a:pt x="40" y="394"/>
                  </a:lnTo>
                  <a:lnTo>
                    <a:pt x="45" y="393"/>
                  </a:lnTo>
                  <a:lnTo>
                    <a:pt x="45" y="394"/>
                  </a:lnTo>
                  <a:lnTo>
                    <a:pt x="43" y="394"/>
                  </a:lnTo>
                  <a:lnTo>
                    <a:pt x="45" y="396"/>
                  </a:lnTo>
                  <a:lnTo>
                    <a:pt x="40" y="396"/>
                  </a:lnTo>
                  <a:lnTo>
                    <a:pt x="36" y="398"/>
                  </a:lnTo>
                  <a:lnTo>
                    <a:pt x="34" y="400"/>
                  </a:lnTo>
                  <a:lnTo>
                    <a:pt x="34" y="402"/>
                  </a:lnTo>
                  <a:lnTo>
                    <a:pt x="38" y="405"/>
                  </a:lnTo>
                  <a:lnTo>
                    <a:pt x="41" y="402"/>
                  </a:lnTo>
                  <a:lnTo>
                    <a:pt x="43" y="402"/>
                  </a:lnTo>
                  <a:lnTo>
                    <a:pt x="43" y="403"/>
                  </a:lnTo>
                  <a:lnTo>
                    <a:pt x="41" y="407"/>
                  </a:lnTo>
                  <a:lnTo>
                    <a:pt x="43" y="411"/>
                  </a:lnTo>
                  <a:lnTo>
                    <a:pt x="43" y="411"/>
                  </a:lnTo>
                  <a:lnTo>
                    <a:pt x="45" y="414"/>
                  </a:lnTo>
                  <a:lnTo>
                    <a:pt x="45" y="416"/>
                  </a:lnTo>
                  <a:lnTo>
                    <a:pt x="47" y="416"/>
                  </a:lnTo>
                  <a:lnTo>
                    <a:pt x="48" y="416"/>
                  </a:lnTo>
                  <a:lnTo>
                    <a:pt x="50" y="412"/>
                  </a:lnTo>
                  <a:lnTo>
                    <a:pt x="50" y="414"/>
                  </a:lnTo>
                  <a:lnTo>
                    <a:pt x="52" y="414"/>
                  </a:lnTo>
                  <a:lnTo>
                    <a:pt x="56" y="414"/>
                  </a:lnTo>
                  <a:lnTo>
                    <a:pt x="54" y="418"/>
                  </a:lnTo>
                  <a:lnTo>
                    <a:pt x="63" y="421"/>
                  </a:lnTo>
                  <a:lnTo>
                    <a:pt x="66" y="419"/>
                  </a:lnTo>
                  <a:lnTo>
                    <a:pt x="70" y="419"/>
                  </a:lnTo>
                  <a:lnTo>
                    <a:pt x="70" y="423"/>
                  </a:lnTo>
                  <a:lnTo>
                    <a:pt x="68" y="425"/>
                  </a:lnTo>
                  <a:lnTo>
                    <a:pt x="65" y="427"/>
                  </a:lnTo>
                  <a:lnTo>
                    <a:pt x="57" y="437"/>
                  </a:lnTo>
                  <a:lnTo>
                    <a:pt x="57" y="439"/>
                  </a:lnTo>
                  <a:lnTo>
                    <a:pt x="57" y="441"/>
                  </a:lnTo>
                  <a:lnTo>
                    <a:pt x="59" y="446"/>
                  </a:lnTo>
                  <a:lnTo>
                    <a:pt x="61" y="448"/>
                  </a:lnTo>
                  <a:lnTo>
                    <a:pt x="63" y="446"/>
                  </a:lnTo>
                  <a:lnTo>
                    <a:pt x="65" y="444"/>
                  </a:lnTo>
                  <a:lnTo>
                    <a:pt x="66" y="446"/>
                  </a:lnTo>
                  <a:lnTo>
                    <a:pt x="65" y="448"/>
                  </a:lnTo>
                  <a:lnTo>
                    <a:pt x="65" y="448"/>
                  </a:lnTo>
                  <a:lnTo>
                    <a:pt x="70" y="448"/>
                  </a:lnTo>
                  <a:lnTo>
                    <a:pt x="68" y="450"/>
                  </a:lnTo>
                  <a:lnTo>
                    <a:pt x="65" y="450"/>
                  </a:lnTo>
                  <a:lnTo>
                    <a:pt x="63" y="452"/>
                  </a:lnTo>
                  <a:lnTo>
                    <a:pt x="65" y="453"/>
                  </a:lnTo>
                  <a:lnTo>
                    <a:pt x="68" y="455"/>
                  </a:lnTo>
                  <a:lnTo>
                    <a:pt x="70" y="455"/>
                  </a:lnTo>
                  <a:lnTo>
                    <a:pt x="72" y="457"/>
                  </a:lnTo>
                  <a:lnTo>
                    <a:pt x="72" y="457"/>
                  </a:lnTo>
                  <a:lnTo>
                    <a:pt x="73" y="457"/>
                  </a:lnTo>
                  <a:lnTo>
                    <a:pt x="75" y="457"/>
                  </a:lnTo>
                  <a:lnTo>
                    <a:pt x="79" y="459"/>
                  </a:lnTo>
                  <a:lnTo>
                    <a:pt x="81" y="459"/>
                  </a:lnTo>
                  <a:lnTo>
                    <a:pt x="88" y="448"/>
                  </a:lnTo>
                  <a:lnTo>
                    <a:pt x="90" y="443"/>
                  </a:lnTo>
                  <a:lnTo>
                    <a:pt x="91" y="443"/>
                  </a:lnTo>
                  <a:lnTo>
                    <a:pt x="91" y="441"/>
                  </a:lnTo>
                  <a:lnTo>
                    <a:pt x="88" y="439"/>
                  </a:lnTo>
                  <a:lnTo>
                    <a:pt x="88" y="436"/>
                  </a:lnTo>
                  <a:lnTo>
                    <a:pt x="93" y="428"/>
                  </a:lnTo>
                  <a:lnTo>
                    <a:pt x="100" y="421"/>
                  </a:lnTo>
                  <a:lnTo>
                    <a:pt x="106" y="419"/>
                  </a:lnTo>
                  <a:lnTo>
                    <a:pt x="91" y="436"/>
                  </a:lnTo>
                  <a:lnTo>
                    <a:pt x="90" y="437"/>
                  </a:lnTo>
                  <a:lnTo>
                    <a:pt x="91" y="439"/>
                  </a:lnTo>
                  <a:lnTo>
                    <a:pt x="93" y="441"/>
                  </a:lnTo>
                  <a:lnTo>
                    <a:pt x="93" y="446"/>
                  </a:lnTo>
                  <a:lnTo>
                    <a:pt x="102" y="462"/>
                  </a:lnTo>
                  <a:lnTo>
                    <a:pt x="102" y="464"/>
                  </a:lnTo>
                  <a:lnTo>
                    <a:pt x="98" y="468"/>
                  </a:lnTo>
                  <a:lnTo>
                    <a:pt x="98" y="469"/>
                  </a:lnTo>
                  <a:lnTo>
                    <a:pt x="97" y="469"/>
                  </a:lnTo>
                  <a:lnTo>
                    <a:pt x="97" y="471"/>
                  </a:lnTo>
                  <a:lnTo>
                    <a:pt x="98" y="477"/>
                  </a:lnTo>
                  <a:lnTo>
                    <a:pt x="100" y="475"/>
                  </a:lnTo>
                  <a:lnTo>
                    <a:pt x="102" y="475"/>
                  </a:lnTo>
                  <a:lnTo>
                    <a:pt x="104" y="475"/>
                  </a:lnTo>
                  <a:lnTo>
                    <a:pt x="102" y="477"/>
                  </a:lnTo>
                  <a:lnTo>
                    <a:pt x="100" y="478"/>
                  </a:lnTo>
                  <a:lnTo>
                    <a:pt x="100" y="484"/>
                  </a:lnTo>
                  <a:lnTo>
                    <a:pt x="102" y="484"/>
                  </a:lnTo>
                  <a:lnTo>
                    <a:pt x="104" y="484"/>
                  </a:lnTo>
                  <a:lnTo>
                    <a:pt x="102" y="484"/>
                  </a:lnTo>
                  <a:lnTo>
                    <a:pt x="98" y="487"/>
                  </a:lnTo>
                  <a:lnTo>
                    <a:pt x="97" y="487"/>
                  </a:lnTo>
                  <a:lnTo>
                    <a:pt x="95" y="489"/>
                  </a:lnTo>
                  <a:lnTo>
                    <a:pt x="100" y="491"/>
                  </a:lnTo>
                  <a:lnTo>
                    <a:pt x="104" y="489"/>
                  </a:lnTo>
                  <a:lnTo>
                    <a:pt x="106" y="486"/>
                  </a:lnTo>
                  <a:lnTo>
                    <a:pt x="109" y="484"/>
                  </a:lnTo>
                  <a:lnTo>
                    <a:pt x="113" y="480"/>
                  </a:lnTo>
                  <a:lnTo>
                    <a:pt x="116" y="480"/>
                  </a:lnTo>
                  <a:lnTo>
                    <a:pt x="120" y="477"/>
                  </a:lnTo>
                  <a:lnTo>
                    <a:pt x="123" y="469"/>
                  </a:lnTo>
                  <a:lnTo>
                    <a:pt x="125" y="475"/>
                  </a:lnTo>
                  <a:lnTo>
                    <a:pt x="123" y="477"/>
                  </a:lnTo>
                  <a:lnTo>
                    <a:pt x="123" y="478"/>
                  </a:lnTo>
                  <a:lnTo>
                    <a:pt x="123" y="480"/>
                  </a:lnTo>
                  <a:lnTo>
                    <a:pt x="125" y="482"/>
                  </a:lnTo>
                  <a:lnTo>
                    <a:pt x="127" y="482"/>
                  </a:lnTo>
                  <a:lnTo>
                    <a:pt x="129" y="484"/>
                  </a:lnTo>
                  <a:lnTo>
                    <a:pt x="131" y="484"/>
                  </a:lnTo>
                  <a:lnTo>
                    <a:pt x="132" y="482"/>
                  </a:lnTo>
                  <a:lnTo>
                    <a:pt x="134" y="480"/>
                  </a:lnTo>
                  <a:lnTo>
                    <a:pt x="134" y="482"/>
                  </a:lnTo>
                  <a:lnTo>
                    <a:pt x="136" y="482"/>
                  </a:lnTo>
                  <a:lnTo>
                    <a:pt x="136" y="484"/>
                  </a:lnTo>
                  <a:lnTo>
                    <a:pt x="138" y="484"/>
                  </a:lnTo>
                  <a:lnTo>
                    <a:pt x="143" y="496"/>
                  </a:lnTo>
                  <a:lnTo>
                    <a:pt x="145" y="496"/>
                  </a:lnTo>
                  <a:lnTo>
                    <a:pt x="147" y="496"/>
                  </a:lnTo>
                  <a:lnTo>
                    <a:pt x="148" y="494"/>
                  </a:lnTo>
                  <a:lnTo>
                    <a:pt x="148" y="489"/>
                  </a:lnTo>
                  <a:lnTo>
                    <a:pt x="147" y="486"/>
                  </a:lnTo>
                  <a:lnTo>
                    <a:pt x="148" y="482"/>
                  </a:lnTo>
                  <a:lnTo>
                    <a:pt x="152" y="480"/>
                  </a:lnTo>
                  <a:lnTo>
                    <a:pt x="152" y="478"/>
                  </a:lnTo>
                  <a:lnTo>
                    <a:pt x="154" y="478"/>
                  </a:lnTo>
                  <a:lnTo>
                    <a:pt x="154" y="480"/>
                  </a:lnTo>
                  <a:lnTo>
                    <a:pt x="152" y="484"/>
                  </a:lnTo>
                  <a:lnTo>
                    <a:pt x="157" y="489"/>
                  </a:lnTo>
                  <a:lnTo>
                    <a:pt x="159" y="489"/>
                  </a:lnTo>
                  <a:lnTo>
                    <a:pt x="172" y="482"/>
                  </a:lnTo>
                  <a:lnTo>
                    <a:pt x="177" y="477"/>
                  </a:lnTo>
                  <a:lnTo>
                    <a:pt x="181" y="475"/>
                  </a:lnTo>
                  <a:lnTo>
                    <a:pt x="181" y="477"/>
                  </a:lnTo>
                  <a:lnTo>
                    <a:pt x="177" y="484"/>
                  </a:lnTo>
                  <a:lnTo>
                    <a:pt x="175" y="486"/>
                  </a:lnTo>
                  <a:lnTo>
                    <a:pt x="175" y="486"/>
                  </a:lnTo>
                  <a:lnTo>
                    <a:pt x="175" y="486"/>
                  </a:lnTo>
                  <a:lnTo>
                    <a:pt x="173" y="489"/>
                  </a:lnTo>
                  <a:lnTo>
                    <a:pt x="170" y="491"/>
                  </a:lnTo>
                  <a:lnTo>
                    <a:pt x="168" y="500"/>
                  </a:lnTo>
                  <a:lnTo>
                    <a:pt x="172" y="500"/>
                  </a:lnTo>
                  <a:lnTo>
                    <a:pt x="168" y="505"/>
                  </a:lnTo>
                  <a:lnTo>
                    <a:pt x="165" y="519"/>
                  </a:lnTo>
                  <a:lnTo>
                    <a:pt x="159" y="528"/>
                  </a:lnTo>
                  <a:lnTo>
                    <a:pt x="159" y="528"/>
                  </a:lnTo>
                  <a:lnTo>
                    <a:pt x="157" y="528"/>
                  </a:lnTo>
                  <a:lnTo>
                    <a:pt x="157" y="530"/>
                  </a:lnTo>
                  <a:lnTo>
                    <a:pt x="152" y="536"/>
                  </a:lnTo>
                  <a:lnTo>
                    <a:pt x="152" y="536"/>
                  </a:lnTo>
                  <a:lnTo>
                    <a:pt x="148" y="544"/>
                  </a:lnTo>
                  <a:lnTo>
                    <a:pt x="147" y="543"/>
                  </a:lnTo>
                  <a:lnTo>
                    <a:pt x="147" y="544"/>
                  </a:lnTo>
                  <a:lnTo>
                    <a:pt x="145" y="543"/>
                  </a:lnTo>
                  <a:lnTo>
                    <a:pt x="141" y="548"/>
                  </a:lnTo>
                  <a:lnTo>
                    <a:pt x="138" y="548"/>
                  </a:lnTo>
                  <a:lnTo>
                    <a:pt x="132" y="552"/>
                  </a:lnTo>
                  <a:lnTo>
                    <a:pt x="131" y="552"/>
                  </a:lnTo>
                  <a:lnTo>
                    <a:pt x="122" y="564"/>
                  </a:lnTo>
                  <a:lnTo>
                    <a:pt x="120" y="569"/>
                  </a:lnTo>
                  <a:lnTo>
                    <a:pt x="120" y="569"/>
                  </a:lnTo>
                  <a:lnTo>
                    <a:pt x="123" y="571"/>
                  </a:lnTo>
                  <a:lnTo>
                    <a:pt x="123" y="573"/>
                  </a:lnTo>
                  <a:lnTo>
                    <a:pt x="122" y="573"/>
                  </a:lnTo>
                  <a:lnTo>
                    <a:pt x="120" y="571"/>
                  </a:lnTo>
                  <a:lnTo>
                    <a:pt x="118" y="569"/>
                  </a:lnTo>
                  <a:lnTo>
                    <a:pt x="118" y="571"/>
                  </a:lnTo>
                  <a:lnTo>
                    <a:pt x="116" y="573"/>
                  </a:lnTo>
                  <a:lnTo>
                    <a:pt x="115" y="571"/>
                  </a:lnTo>
                  <a:lnTo>
                    <a:pt x="113" y="569"/>
                  </a:lnTo>
                  <a:lnTo>
                    <a:pt x="115" y="568"/>
                  </a:lnTo>
                  <a:lnTo>
                    <a:pt x="115" y="566"/>
                  </a:lnTo>
                  <a:lnTo>
                    <a:pt x="111" y="568"/>
                  </a:lnTo>
                  <a:lnTo>
                    <a:pt x="109" y="566"/>
                  </a:lnTo>
                  <a:lnTo>
                    <a:pt x="107" y="566"/>
                  </a:lnTo>
                  <a:lnTo>
                    <a:pt x="90" y="578"/>
                  </a:lnTo>
                  <a:lnTo>
                    <a:pt x="88" y="582"/>
                  </a:lnTo>
                  <a:lnTo>
                    <a:pt x="88" y="582"/>
                  </a:lnTo>
                  <a:lnTo>
                    <a:pt x="88" y="582"/>
                  </a:lnTo>
                  <a:lnTo>
                    <a:pt x="88" y="586"/>
                  </a:lnTo>
                  <a:lnTo>
                    <a:pt x="84" y="587"/>
                  </a:lnTo>
                  <a:lnTo>
                    <a:pt x="82" y="589"/>
                  </a:lnTo>
                  <a:lnTo>
                    <a:pt x="82" y="589"/>
                  </a:lnTo>
                  <a:lnTo>
                    <a:pt x="81" y="589"/>
                  </a:lnTo>
                  <a:lnTo>
                    <a:pt x="79" y="589"/>
                  </a:lnTo>
                  <a:lnTo>
                    <a:pt x="79" y="589"/>
                  </a:lnTo>
                  <a:lnTo>
                    <a:pt x="77" y="591"/>
                  </a:lnTo>
                  <a:lnTo>
                    <a:pt x="75" y="591"/>
                  </a:lnTo>
                  <a:lnTo>
                    <a:pt x="73" y="593"/>
                  </a:lnTo>
                  <a:lnTo>
                    <a:pt x="73" y="593"/>
                  </a:lnTo>
                  <a:lnTo>
                    <a:pt x="75" y="593"/>
                  </a:lnTo>
                  <a:lnTo>
                    <a:pt x="75" y="596"/>
                  </a:lnTo>
                  <a:lnTo>
                    <a:pt x="75" y="600"/>
                  </a:lnTo>
                  <a:lnTo>
                    <a:pt x="77" y="600"/>
                  </a:lnTo>
                  <a:lnTo>
                    <a:pt x="79" y="598"/>
                  </a:lnTo>
                  <a:lnTo>
                    <a:pt x="79" y="596"/>
                  </a:lnTo>
                  <a:lnTo>
                    <a:pt x="79" y="593"/>
                  </a:lnTo>
                  <a:lnTo>
                    <a:pt x="79" y="593"/>
                  </a:lnTo>
                  <a:lnTo>
                    <a:pt x="81" y="594"/>
                  </a:lnTo>
                  <a:lnTo>
                    <a:pt x="82" y="596"/>
                  </a:lnTo>
                  <a:lnTo>
                    <a:pt x="88" y="594"/>
                  </a:lnTo>
                  <a:lnTo>
                    <a:pt x="86" y="589"/>
                  </a:lnTo>
                  <a:lnTo>
                    <a:pt x="86" y="587"/>
                  </a:lnTo>
                  <a:lnTo>
                    <a:pt x="90" y="589"/>
                  </a:lnTo>
                  <a:lnTo>
                    <a:pt x="90" y="591"/>
                  </a:lnTo>
                  <a:lnTo>
                    <a:pt x="90" y="593"/>
                  </a:lnTo>
                  <a:lnTo>
                    <a:pt x="91" y="593"/>
                  </a:lnTo>
                  <a:lnTo>
                    <a:pt x="91" y="594"/>
                  </a:lnTo>
                  <a:lnTo>
                    <a:pt x="93" y="593"/>
                  </a:lnTo>
                  <a:lnTo>
                    <a:pt x="95" y="591"/>
                  </a:lnTo>
                  <a:lnTo>
                    <a:pt x="95" y="593"/>
                  </a:lnTo>
                  <a:lnTo>
                    <a:pt x="97" y="591"/>
                  </a:lnTo>
                  <a:lnTo>
                    <a:pt x="97" y="589"/>
                  </a:lnTo>
                  <a:lnTo>
                    <a:pt x="98" y="587"/>
                  </a:lnTo>
                  <a:lnTo>
                    <a:pt x="102" y="580"/>
                  </a:lnTo>
                  <a:lnTo>
                    <a:pt x="104" y="578"/>
                  </a:lnTo>
                  <a:lnTo>
                    <a:pt x="106" y="578"/>
                  </a:lnTo>
                  <a:lnTo>
                    <a:pt x="106" y="580"/>
                  </a:lnTo>
                  <a:lnTo>
                    <a:pt x="104" y="584"/>
                  </a:lnTo>
                  <a:lnTo>
                    <a:pt x="106" y="586"/>
                  </a:lnTo>
                  <a:lnTo>
                    <a:pt x="109" y="584"/>
                  </a:lnTo>
                  <a:lnTo>
                    <a:pt x="113" y="582"/>
                  </a:lnTo>
                  <a:lnTo>
                    <a:pt x="116" y="582"/>
                  </a:lnTo>
                  <a:lnTo>
                    <a:pt x="116" y="580"/>
                  </a:lnTo>
                  <a:lnTo>
                    <a:pt x="118" y="580"/>
                  </a:lnTo>
                  <a:lnTo>
                    <a:pt x="118" y="578"/>
                  </a:lnTo>
                  <a:lnTo>
                    <a:pt x="120" y="580"/>
                  </a:lnTo>
                  <a:lnTo>
                    <a:pt x="122" y="578"/>
                  </a:lnTo>
                  <a:lnTo>
                    <a:pt x="122" y="577"/>
                  </a:lnTo>
                  <a:lnTo>
                    <a:pt x="123" y="577"/>
                  </a:lnTo>
                  <a:lnTo>
                    <a:pt x="125" y="577"/>
                  </a:lnTo>
                  <a:lnTo>
                    <a:pt x="127" y="575"/>
                  </a:lnTo>
                  <a:lnTo>
                    <a:pt x="129" y="573"/>
                  </a:lnTo>
                  <a:lnTo>
                    <a:pt x="131" y="573"/>
                  </a:lnTo>
                  <a:lnTo>
                    <a:pt x="131" y="571"/>
                  </a:lnTo>
                  <a:lnTo>
                    <a:pt x="132" y="571"/>
                  </a:lnTo>
                  <a:lnTo>
                    <a:pt x="134" y="575"/>
                  </a:lnTo>
                  <a:lnTo>
                    <a:pt x="134" y="580"/>
                  </a:lnTo>
                  <a:lnTo>
                    <a:pt x="134" y="580"/>
                  </a:lnTo>
                  <a:lnTo>
                    <a:pt x="138" y="569"/>
                  </a:lnTo>
                  <a:lnTo>
                    <a:pt x="138" y="571"/>
                  </a:lnTo>
                  <a:lnTo>
                    <a:pt x="145" y="569"/>
                  </a:lnTo>
                  <a:lnTo>
                    <a:pt x="147" y="568"/>
                  </a:lnTo>
                  <a:lnTo>
                    <a:pt x="148" y="568"/>
                  </a:lnTo>
                  <a:lnTo>
                    <a:pt x="150" y="566"/>
                  </a:lnTo>
                  <a:lnTo>
                    <a:pt x="150" y="561"/>
                  </a:lnTo>
                  <a:lnTo>
                    <a:pt x="147" y="561"/>
                  </a:lnTo>
                  <a:lnTo>
                    <a:pt x="145" y="559"/>
                  </a:lnTo>
                  <a:lnTo>
                    <a:pt x="143" y="557"/>
                  </a:lnTo>
                  <a:lnTo>
                    <a:pt x="143" y="553"/>
                  </a:lnTo>
                  <a:lnTo>
                    <a:pt x="145" y="553"/>
                  </a:lnTo>
                  <a:lnTo>
                    <a:pt x="147" y="559"/>
                  </a:lnTo>
                  <a:lnTo>
                    <a:pt x="150" y="559"/>
                  </a:lnTo>
                  <a:lnTo>
                    <a:pt x="154" y="555"/>
                  </a:lnTo>
                  <a:lnTo>
                    <a:pt x="157" y="553"/>
                  </a:lnTo>
                  <a:lnTo>
                    <a:pt x="163" y="553"/>
                  </a:lnTo>
                  <a:lnTo>
                    <a:pt x="163" y="552"/>
                  </a:lnTo>
                  <a:lnTo>
                    <a:pt x="163" y="552"/>
                  </a:lnTo>
                  <a:lnTo>
                    <a:pt x="159" y="552"/>
                  </a:lnTo>
                  <a:lnTo>
                    <a:pt x="161" y="550"/>
                  </a:lnTo>
                  <a:lnTo>
                    <a:pt x="165" y="548"/>
                  </a:lnTo>
                  <a:lnTo>
                    <a:pt x="166" y="550"/>
                  </a:lnTo>
                  <a:lnTo>
                    <a:pt x="168" y="550"/>
                  </a:lnTo>
                  <a:lnTo>
                    <a:pt x="168" y="546"/>
                  </a:lnTo>
                  <a:lnTo>
                    <a:pt x="168" y="544"/>
                  </a:lnTo>
                  <a:lnTo>
                    <a:pt x="170" y="543"/>
                  </a:lnTo>
                  <a:lnTo>
                    <a:pt x="173" y="544"/>
                  </a:lnTo>
                  <a:lnTo>
                    <a:pt x="177" y="541"/>
                  </a:lnTo>
                  <a:lnTo>
                    <a:pt x="179" y="539"/>
                  </a:lnTo>
                  <a:lnTo>
                    <a:pt x="179" y="539"/>
                  </a:lnTo>
                  <a:lnTo>
                    <a:pt x="181" y="539"/>
                  </a:lnTo>
                  <a:lnTo>
                    <a:pt x="181" y="537"/>
                  </a:lnTo>
                  <a:lnTo>
                    <a:pt x="182" y="539"/>
                  </a:lnTo>
                  <a:lnTo>
                    <a:pt x="182" y="537"/>
                  </a:lnTo>
                  <a:lnTo>
                    <a:pt x="184" y="536"/>
                  </a:lnTo>
                  <a:lnTo>
                    <a:pt x="186" y="534"/>
                  </a:lnTo>
                  <a:lnTo>
                    <a:pt x="186" y="530"/>
                  </a:lnTo>
                  <a:lnTo>
                    <a:pt x="184" y="530"/>
                  </a:lnTo>
                  <a:lnTo>
                    <a:pt x="184" y="530"/>
                  </a:lnTo>
                  <a:lnTo>
                    <a:pt x="184" y="528"/>
                  </a:lnTo>
                  <a:lnTo>
                    <a:pt x="190" y="525"/>
                  </a:lnTo>
                  <a:lnTo>
                    <a:pt x="191" y="525"/>
                  </a:lnTo>
                  <a:lnTo>
                    <a:pt x="191" y="521"/>
                  </a:lnTo>
                  <a:lnTo>
                    <a:pt x="195" y="521"/>
                  </a:lnTo>
                  <a:lnTo>
                    <a:pt x="197" y="519"/>
                  </a:lnTo>
                  <a:lnTo>
                    <a:pt x="197" y="519"/>
                  </a:lnTo>
                  <a:lnTo>
                    <a:pt x="197" y="516"/>
                  </a:lnTo>
                  <a:lnTo>
                    <a:pt x="198" y="516"/>
                  </a:lnTo>
                  <a:lnTo>
                    <a:pt x="202" y="518"/>
                  </a:lnTo>
                  <a:lnTo>
                    <a:pt x="204" y="514"/>
                  </a:lnTo>
                  <a:lnTo>
                    <a:pt x="204" y="514"/>
                  </a:lnTo>
                  <a:lnTo>
                    <a:pt x="207" y="511"/>
                  </a:lnTo>
                  <a:lnTo>
                    <a:pt x="207" y="509"/>
                  </a:lnTo>
                  <a:lnTo>
                    <a:pt x="215" y="507"/>
                  </a:lnTo>
                  <a:lnTo>
                    <a:pt x="218" y="505"/>
                  </a:lnTo>
                  <a:lnTo>
                    <a:pt x="220" y="505"/>
                  </a:lnTo>
                  <a:lnTo>
                    <a:pt x="222" y="503"/>
                  </a:lnTo>
                  <a:lnTo>
                    <a:pt x="222" y="500"/>
                  </a:lnTo>
                  <a:lnTo>
                    <a:pt x="220" y="500"/>
                  </a:lnTo>
                  <a:lnTo>
                    <a:pt x="223" y="498"/>
                  </a:lnTo>
                  <a:lnTo>
                    <a:pt x="223" y="496"/>
                  </a:lnTo>
                  <a:lnTo>
                    <a:pt x="223" y="494"/>
                  </a:lnTo>
                  <a:lnTo>
                    <a:pt x="223" y="493"/>
                  </a:lnTo>
                  <a:lnTo>
                    <a:pt x="225" y="493"/>
                  </a:lnTo>
                  <a:lnTo>
                    <a:pt x="227" y="491"/>
                  </a:lnTo>
                  <a:lnTo>
                    <a:pt x="232" y="489"/>
                  </a:lnTo>
                  <a:lnTo>
                    <a:pt x="234" y="486"/>
                  </a:lnTo>
                  <a:lnTo>
                    <a:pt x="234" y="482"/>
                  </a:lnTo>
                  <a:lnTo>
                    <a:pt x="234" y="480"/>
                  </a:lnTo>
                  <a:lnTo>
                    <a:pt x="229" y="478"/>
                  </a:lnTo>
                  <a:lnTo>
                    <a:pt x="229" y="477"/>
                  </a:lnTo>
                  <a:lnTo>
                    <a:pt x="225" y="477"/>
                  </a:lnTo>
                  <a:lnTo>
                    <a:pt x="222" y="478"/>
                  </a:lnTo>
                  <a:lnTo>
                    <a:pt x="220" y="477"/>
                  </a:lnTo>
                  <a:lnTo>
                    <a:pt x="223" y="468"/>
                  </a:lnTo>
                  <a:lnTo>
                    <a:pt x="227" y="466"/>
                  </a:lnTo>
                  <a:lnTo>
                    <a:pt x="229" y="464"/>
                  </a:lnTo>
                  <a:lnTo>
                    <a:pt x="229" y="462"/>
                  </a:lnTo>
                  <a:lnTo>
                    <a:pt x="231" y="461"/>
                  </a:lnTo>
                  <a:lnTo>
                    <a:pt x="231" y="459"/>
                  </a:lnTo>
                  <a:lnTo>
                    <a:pt x="231" y="457"/>
                  </a:lnTo>
                  <a:lnTo>
                    <a:pt x="232" y="457"/>
                  </a:lnTo>
                  <a:lnTo>
                    <a:pt x="232" y="455"/>
                  </a:lnTo>
                  <a:lnTo>
                    <a:pt x="234" y="455"/>
                  </a:lnTo>
                  <a:lnTo>
                    <a:pt x="234" y="457"/>
                  </a:lnTo>
                  <a:lnTo>
                    <a:pt x="238" y="457"/>
                  </a:lnTo>
                  <a:lnTo>
                    <a:pt x="240" y="455"/>
                  </a:lnTo>
                  <a:lnTo>
                    <a:pt x="240" y="453"/>
                  </a:lnTo>
                  <a:lnTo>
                    <a:pt x="236" y="452"/>
                  </a:lnTo>
                  <a:lnTo>
                    <a:pt x="238" y="452"/>
                  </a:lnTo>
                  <a:lnTo>
                    <a:pt x="243" y="450"/>
                  </a:lnTo>
                  <a:lnTo>
                    <a:pt x="245" y="446"/>
                  </a:lnTo>
                  <a:lnTo>
                    <a:pt x="245" y="444"/>
                  </a:lnTo>
                  <a:lnTo>
                    <a:pt x="245" y="443"/>
                  </a:lnTo>
                  <a:lnTo>
                    <a:pt x="240" y="437"/>
                  </a:lnTo>
                  <a:lnTo>
                    <a:pt x="241" y="437"/>
                  </a:lnTo>
                  <a:lnTo>
                    <a:pt x="243" y="439"/>
                  </a:lnTo>
                  <a:lnTo>
                    <a:pt x="247" y="439"/>
                  </a:lnTo>
                  <a:lnTo>
                    <a:pt x="252" y="434"/>
                  </a:lnTo>
                  <a:lnTo>
                    <a:pt x="254" y="428"/>
                  </a:lnTo>
                  <a:lnTo>
                    <a:pt x="259" y="421"/>
                  </a:lnTo>
                  <a:lnTo>
                    <a:pt x="259" y="418"/>
                  </a:lnTo>
                  <a:lnTo>
                    <a:pt x="270" y="412"/>
                  </a:lnTo>
                  <a:lnTo>
                    <a:pt x="277" y="405"/>
                  </a:lnTo>
                  <a:lnTo>
                    <a:pt x="277" y="403"/>
                  </a:lnTo>
                  <a:lnTo>
                    <a:pt x="277" y="400"/>
                  </a:lnTo>
                  <a:lnTo>
                    <a:pt x="284" y="371"/>
                  </a:lnTo>
                  <a:lnTo>
                    <a:pt x="286" y="373"/>
                  </a:lnTo>
                  <a:lnTo>
                    <a:pt x="286" y="387"/>
                  </a:lnTo>
                  <a:lnTo>
                    <a:pt x="281" y="398"/>
                  </a:lnTo>
                  <a:lnTo>
                    <a:pt x="279" y="405"/>
                  </a:lnTo>
                  <a:lnTo>
                    <a:pt x="281" y="407"/>
                  </a:lnTo>
                  <a:lnTo>
                    <a:pt x="286" y="407"/>
                  </a:lnTo>
                  <a:lnTo>
                    <a:pt x="291" y="400"/>
                  </a:lnTo>
                  <a:lnTo>
                    <a:pt x="297" y="398"/>
                  </a:lnTo>
                  <a:lnTo>
                    <a:pt x="298" y="398"/>
                  </a:lnTo>
                  <a:lnTo>
                    <a:pt x="297" y="400"/>
                  </a:lnTo>
                  <a:lnTo>
                    <a:pt x="295" y="402"/>
                  </a:lnTo>
                  <a:lnTo>
                    <a:pt x="291" y="403"/>
                  </a:lnTo>
                  <a:lnTo>
                    <a:pt x="290" y="407"/>
                  </a:lnTo>
                  <a:lnTo>
                    <a:pt x="288" y="409"/>
                  </a:lnTo>
                  <a:lnTo>
                    <a:pt x="288" y="412"/>
                  </a:lnTo>
                  <a:lnTo>
                    <a:pt x="290" y="414"/>
                  </a:lnTo>
                  <a:lnTo>
                    <a:pt x="304" y="419"/>
                  </a:lnTo>
                  <a:lnTo>
                    <a:pt x="291" y="416"/>
                  </a:lnTo>
                  <a:lnTo>
                    <a:pt x="286" y="419"/>
                  </a:lnTo>
                  <a:lnTo>
                    <a:pt x="284" y="418"/>
                  </a:lnTo>
                  <a:lnTo>
                    <a:pt x="282" y="414"/>
                  </a:lnTo>
                  <a:lnTo>
                    <a:pt x="281" y="416"/>
                  </a:lnTo>
                  <a:lnTo>
                    <a:pt x="268" y="423"/>
                  </a:lnTo>
                  <a:lnTo>
                    <a:pt x="266" y="425"/>
                  </a:lnTo>
                  <a:lnTo>
                    <a:pt x="268" y="434"/>
                  </a:lnTo>
                  <a:lnTo>
                    <a:pt x="266" y="439"/>
                  </a:lnTo>
                  <a:lnTo>
                    <a:pt x="265" y="441"/>
                  </a:lnTo>
                  <a:lnTo>
                    <a:pt x="263" y="444"/>
                  </a:lnTo>
                  <a:lnTo>
                    <a:pt x="261" y="448"/>
                  </a:lnTo>
                  <a:lnTo>
                    <a:pt x="261" y="450"/>
                  </a:lnTo>
                  <a:lnTo>
                    <a:pt x="259" y="452"/>
                  </a:lnTo>
                  <a:lnTo>
                    <a:pt x="259" y="455"/>
                  </a:lnTo>
                  <a:lnTo>
                    <a:pt x="259" y="457"/>
                  </a:lnTo>
                  <a:lnTo>
                    <a:pt x="265" y="459"/>
                  </a:lnTo>
                  <a:lnTo>
                    <a:pt x="272" y="455"/>
                  </a:lnTo>
                  <a:lnTo>
                    <a:pt x="273" y="455"/>
                  </a:lnTo>
                  <a:lnTo>
                    <a:pt x="270" y="461"/>
                  </a:lnTo>
                  <a:lnTo>
                    <a:pt x="268" y="462"/>
                  </a:lnTo>
                  <a:lnTo>
                    <a:pt x="266" y="462"/>
                  </a:lnTo>
                  <a:lnTo>
                    <a:pt x="266" y="464"/>
                  </a:lnTo>
                  <a:lnTo>
                    <a:pt x="266" y="464"/>
                  </a:lnTo>
                  <a:lnTo>
                    <a:pt x="265" y="464"/>
                  </a:lnTo>
                  <a:lnTo>
                    <a:pt x="263" y="464"/>
                  </a:lnTo>
                  <a:lnTo>
                    <a:pt x="263" y="464"/>
                  </a:lnTo>
                  <a:lnTo>
                    <a:pt x="261" y="466"/>
                  </a:lnTo>
                  <a:lnTo>
                    <a:pt x="259" y="464"/>
                  </a:lnTo>
                  <a:lnTo>
                    <a:pt x="259" y="466"/>
                  </a:lnTo>
                  <a:lnTo>
                    <a:pt x="259" y="468"/>
                  </a:lnTo>
                  <a:lnTo>
                    <a:pt x="257" y="469"/>
                  </a:lnTo>
                  <a:lnTo>
                    <a:pt x="257" y="471"/>
                  </a:lnTo>
                  <a:lnTo>
                    <a:pt x="259" y="471"/>
                  </a:lnTo>
                  <a:lnTo>
                    <a:pt x="261" y="473"/>
                  </a:lnTo>
                  <a:lnTo>
                    <a:pt x="265" y="471"/>
                  </a:lnTo>
                  <a:lnTo>
                    <a:pt x="270" y="471"/>
                  </a:lnTo>
                  <a:lnTo>
                    <a:pt x="268" y="469"/>
                  </a:lnTo>
                  <a:lnTo>
                    <a:pt x="270" y="468"/>
                  </a:lnTo>
                  <a:lnTo>
                    <a:pt x="272" y="469"/>
                  </a:lnTo>
                  <a:lnTo>
                    <a:pt x="273" y="471"/>
                  </a:lnTo>
                  <a:lnTo>
                    <a:pt x="279" y="462"/>
                  </a:lnTo>
                  <a:lnTo>
                    <a:pt x="281" y="462"/>
                  </a:lnTo>
                  <a:lnTo>
                    <a:pt x="282" y="461"/>
                  </a:lnTo>
                  <a:lnTo>
                    <a:pt x="282" y="468"/>
                  </a:lnTo>
                  <a:lnTo>
                    <a:pt x="286" y="462"/>
                  </a:lnTo>
                  <a:lnTo>
                    <a:pt x="286" y="459"/>
                  </a:lnTo>
                  <a:lnTo>
                    <a:pt x="290" y="457"/>
                  </a:lnTo>
                  <a:lnTo>
                    <a:pt x="291" y="457"/>
                  </a:lnTo>
                  <a:lnTo>
                    <a:pt x="291" y="455"/>
                  </a:lnTo>
                  <a:lnTo>
                    <a:pt x="291" y="452"/>
                  </a:lnTo>
                  <a:lnTo>
                    <a:pt x="291" y="452"/>
                  </a:lnTo>
                  <a:lnTo>
                    <a:pt x="293" y="450"/>
                  </a:lnTo>
                  <a:lnTo>
                    <a:pt x="295" y="457"/>
                  </a:lnTo>
                  <a:lnTo>
                    <a:pt x="295" y="450"/>
                  </a:lnTo>
                  <a:lnTo>
                    <a:pt x="297" y="448"/>
                  </a:lnTo>
                  <a:lnTo>
                    <a:pt x="297" y="444"/>
                  </a:lnTo>
                  <a:lnTo>
                    <a:pt x="298" y="448"/>
                  </a:lnTo>
                  <a:lnTo>
                    <a:pt x="300" y="448"/>
                  </a:lnTo>
                  <a:lnTo>
                    <a:pt x="302" y="448"/>
                  </a:lnTo>
                  <a:lnTo>
                    <a:pt x="302" y="448"/>
                  </a:lnTo>
                  <a:lnTo>
                    <a:pt x="307" y="450"/>
                  </a:lnTo>
                  <a:lnTo>
                    <a:pt x="309" y="448"/>
                  </a:lnTo>
                  <a:lnTo>
                    <a:pt x="311" y="446"/>
                  </a:lnTo>
                  <a:lnTo>
                    <a:pt x="313" y="443"/>
                  </a:lnTo>
                  <a:lnTo>
                    <a:pt x="315" y="443"/>
                  </a:lnTo>
                  <a:lnTo>
                    <a:pt x="316" y="443"/>
                  </a:lnTo>
                  <a:lnTo>
                    <a:pt x="318" y="441"/>
                  </a:lnTo>
                  <a:lnTo>
                    <a:pt x="316" y="439"/>
                  </a:lnTo>
                  <a:lnTo>
                    <a:pt x="316" y="439"/>
                  </a:lnTo>
                  <a:lnTo>
                    <a:pt x="315" y="439"/>
                  </a:lnTo>
                  <a:lnTo>
                    <a:pt x="315" y="436"/>
                  </a:lnTo>
                  <a:lnTo>
                    <a:pt x="318" y="434"/>
                  </a:lnTo>
                  <a:lnTo>
                    <a:pt x="318" y="434"/>
                  </a:lnTo>
                  <a:lnTo>
                    <a:pt x="320" y="430"/>
                  </a:lnTo>
                  <a:lnTo>
                    <a:pt x="318" y="428"/>
                  </a:lnTo>
                  <a:lnTo>
                    <a:pt x="316" y="430"/>
                  </a:lnTo>
                  <a:lnTo>
                    <a:pt x="315" y="430"/>
                  </a:lnTo>
                  <a:lnTo>
                    <a:pt x="311" y="432"/>
                  </a:lnTo>
                  <a:lnTo>
                    <a:pt x="309" y="430"/>
                  </a:lnTo>
                  <a:lnTo>
                    <a:pt x="313" y="428"/>
                  </a:lnTo>
                  <a:lnTo>
                    <a:pt x="316" y="427"/>
                  </a:lnTo>
                  <a:lnTo>
                    <a:pt x="316" y="423"/>
                  </a:lnTo>
                  <a:lnTo>
                    <a:pt x="315" y="425"/>
                  </a:lnTo>
                  <a:lnTo>
                    <a:pt x="315" y="423"/>
                  </a:lnTo>
                  <a:lnTo>
                    <a:pt x="311" y="425"/>
                  </a:lnTo>
                  <a:lnTo>
                    <a:pt x="311" y="423"/>
                  </a:lnTo>
                  <a:lnTo>
                    <a:pt x="309" y="421"/>
                  </a:lnTo>
                  <a:lnTo>
                    <a:pt x="311" y="419"/>
                  </a:lnTo>
                  <a:lnTo>
                    <a:pt x="315" y="419"/>
                  </a:lnTo>
                  <a:lnTo>
                    <a:pt x="316" y="416"/>
                  </a:lnTo>
                  <a:lnTo>
                    <a:pt x="313" y="416"/>
                  </a:lnTo>
                  <a:lnTo>
                    <a:pt x="316" y="412"/>
                  </a:lnTo>
                  <a:lnTo>
                    <a:pt x="316" y="411"/>
                  </a:lnTo>
                  <a:lnTo>
                    <a:pt x="318" y="414"/>
                  </a:lnTo>
                  <a:lnTo>
                    <a:pt x="318" y="412"/>
                  </a:lnTo>
                  <a:lnTo>
                    <a:pt x="320" y="409"/>
                  </a:lnTo>
                  <a:lnTo>
                    <a:pt x="323" y="407"/>
                  </a:lnTo>
                  <a:lnTo>
                    <a:pt x="323" y="409"/>
                  </a:lnTo>
                  <a:lnTo>
                    <a:pt x="320" y="418"/>
                  </a:lnTo>
                  <a:lnTo>
                    <a:pt x="322" y="419"/>
                  </a:lnTo>
                  <a:lnTo>
                    <a:pt x="323" y="419"/>
                  </a:lnTo>
                  <a:lnTo>
                    <a:pt x="325" y="418"/>
                  </a:lnTo>
                  <a:lnTo>
                    <a:pt x="325" y="409"/>
                  </a:lnTo>
                  <a:lnTo>
                    <a:pt x="327" y="414"/>
                  </a:lnTo>
                  <a:lnTo>
                    <a:pt x="327" y="416"/>
                  </a:lnTo>
                  <a:lnTo>
                    <a:pt x="334" y="416"/>
                  </a:lnTo>
                  <a:lnTo>
                    <a:pt x="336" y="416"/>
                  </a:lnTo>
                  <a:lnTo>
                    <a:pt x="338" y="416"/>
                  </a:lnTo>
                  <a:lnTo>
                    <a:pt x="340" y="412"/>
                  </a:lnTo>
                  <a:lnTo>
                    <a:pt x="343" y="411"/>
                  </a:lnTo>
                  <a:lnTo>
                    <a:pt x="347" y="411"/>
                  </a:lnTo>
                  <a:lnTo>
                    <a:pt x="347" y="412"/>
                  </a:lnTo>
                  <a:lnTo>
                    <a:pt x="341" y="412"/>
                  </a:lnTo>
                  <a:lnTo>
                    <a:pt x="341" y="419"/>
                  </a:lnTo>
                  <a:lnTo>
                    <a:pt x="343" y="421"/>
                  </a:lnTo>
                  <a:lnTo>
                    <a:pt x="348" y="418"/>
                  </a:lnTo>
                  <a:lnTo>
                    <a:pt x="348" y="419"/>
                  </a:lnTo>
                  <a:lnTo>
                    <a:pt x="341" y="425"/>
                  </a:lnTo>
                  <a:lnTo>
                    <a:pt x="345" y="425"/>
                  </a:lnTo>
                  <a:lnTo>
                    <a:pt x="350" y="421"/>
                  </a:lnTo>
                  <a:lnTo>
                    <a:pt x="352" y="421"/>
                  </a:lnTo>
                  <a:lnTo>
                    <a:pt x="347" y="427"/>
                  </a:lnTo>
                  <a:lnTo>
                    <a:pt x="352" y="425"/>
                  </a:lnTo>
                  <a:lnTo>
                    <a:pt x="354" y="427"/>
                  </a:lnTo>
                  <a:lnTo>
                    <a:pt x="356" y="427"/>
                  </a:lnTo>
                  <a:lnTo>
                    <a:pt x="357" y="427"/>
                  </a:lnTo>
                  <a:lnTo>
                    <a:pt x="354" y="430"/>
                  </a:lnTo>
                  <a:lnTo>
                    <a:pt x="357" y="430"/>
                  </a:lnTo>
                  <a:lnTo>
                    <a:pt x="361" y="436"/>
                  </a:lnTo>
                  <a:lnTo>
                    <a:pt x="363" y="437"/>
                  </a:lnTo>
                  <a:lnTo>
                    <a:pt x="365" y="437"/>
                  </a:lnTo>
                  <a:lnTo>
                    <a:pt x="365" y="436"/>
                  </a:lnTo>
                  <a:lnTo>
                    <a:pt x="366" y="434"/>
                  </a:lnTo>
                  <a:lnTo>
                    <a:pt x="366" y="434"/>
                  </a:lnTo>
                  <a:lnTo>
                    <a:pt x="366" y="432"/>
                  </a:lnTo>
                  <a:lnTo>
                    <a:pt x="368" y="432"/>
                  </a:lnTo>
                  <a:lnTo>
                    <a:pt x="370" y="434"/>
                  </a:lnTo>
                  <a:lnTo>
                    <a:pt x="370" y="436"/>
                  </a:lnTo>
                  <a:lnTo>
                    <a:pt x="370" y="437"/>
                  </a:lnTo>
                  <a:lnTo>
                    <a:pt x="373" y="439"/>
                  </a:lnTo>
                  <a:lnTo>
                    <a:pt x="373" y="441"/>
                  </a:lnTo>
                  <a:lnTo>
                    <a:pt x="375" y="441"/>
                  </a:lnTo>
                  <a:lnTo>
                    <a:pt x="375" y="441"/>
                  </a:lnTo>
                  <a:lnTo>
                    <a:pt x="379" y="441"/>
                  </a:lnTo>
                  <a:lnTo>
                    <a:pt x="379" y="441"/>
                  </a:lnTo>
                  <a:lnTo>
                    <a:pt x="381" y="443"/>
                  </a:lnTo>
                  <a:lnTo>
                    <a:pt x="382" y="444"/>
                  </a:lnTo>
                  <a:lnTo>
                    <a:pt x="382" y="446"/>
                  </a:lnTo>
                  <a:lnTo>
                    <a:pt x="382" y="446"/>
                  </a:lnTo>
                  <a:lnTo>
                    <a:pt x="384" y="448"/>
                  </a:lnTo>
                  <a:lnTo>
                    <a:pt x="386" y="448"/>
                  </a:lnTo>
                  <a:lnTo>
                    <a:pt x="390" y="446"/>
                  </a:lnTo>
                  <a:lnTo>
                    <a:pt x="400" y="446"/>
                  </a:lnTo>
                  <a:lnTo>
                    <a:pt x="400" y="444"/>
                  </a:lnTo>
                  <a:lnTo>
                    <a:pt x="404" y="446"/>
                  </a:lnTo>
                  <a:lnTo>
                    <a:pt x="404" y="444"/>
                  </a:lnTo>
                  <a:lnTo>
                    <a:pt x="407" y="444"/>
                  </a:lnTo>
                  <a:lnTo>
                    <a:pt x="409" y="446"/>
                  </a:lnTo>
                  <a:lnTo>
                    <a:pt x="422" y="448"/>
                  </a:lnTo>
                  <a:lnTo>
                    <a:pt x="425" y="446"/>
                  </a:lnTo>
                  <a:lnTo>
                    <a:pt x="427" y="448"/>
                  </a:lnTo>
                  <a:lnTo>
                    <a:pt x="427" y="448"/>
                  </a:lnTo>
                  <a:lnTo>
                    <a:pt x="425" y="450"/>
                  </a:lnTo>
                  <a:lnTo>
                    <a:pt x="425" y="450"/>
                  </a:lnTo>
                  <a:lnTo>
                    <a:pt x="432" y="453"/>
                  </a:lnTo>
                  <a:lnTo>
                    <a:pt x="443" y="457"/>
                  </a:lnTo>
                  <a:lnTo>
                    <a:pt x="448" y="453"/>
                  </a:lnTo>
                  <a:lnTo>
                    <a:pt x="454" y="448"/>
                  </a:lnTo>
                  <a:lnTo>
                    <a:pt x="454" y="446"/>
                  </a:lnTo>
                  <a:lnTo>
                    <a:pt x="456" y="444"/>
                  </a:lnTo>
                  <a:lnTo>
                    <a:pt x="461" y="452"/>
                  </a:lnTo>
                  <a:lnTo>
                    <a:pt x="465" y="452"/>
                  </a:lnTo>
                  <a:lnTo>
                    <a:pt x="463" y="452"/>
                  </a:lnTo>
                  <a:lnTo>
                    <a:pt x="461" y="453"/>
                  </a:lnTo>
                  <a:lnTo>
                    <a:pt x="461" y="461"/>
                  </a:lnTo>
                  <a:lnTo>
                    <a:pt x="461" y="461"/>
                  </a:lnTo>
                  <a:lnTo>
                    <a:pt x="459" y="461"/>
                  </a:lnTo>
                  <a:lnTo>
                    <a:pt x="459" y="455"/>
                  </a:lnTo>
                  <a:lnTo>
                    <a:pt x="459" y="453"/>
                  </a:lnTo>
                  <a:lnTo>
                    <a:pt x="459" y="450"/>
                  </a:lnTo>
                  <a:lnTo>
                    <a:pt x="457" y="448"/>
                  </a:lnTo>
                  <a:lnTo>
                    <a:pt x="457" y="448"/>
                  </a:lnTo>
                  <a:lnTo>
                    <a:pt x="456" y="450"/>
                  </a:lnTo>
                  <a:lnTo>
                    <a:pt x="456" y="452"/>
                  </a:lnTo>
                  <a:lnTo>
                    <a:pt x="456" y="455"/>
                  </a:lnTo>
                  <a:lnTo>
                    <a:pt x="456" y="455"/>
                  </a:lnTo>
                  <a:lnTo>
                    <a:pt x="456" y="457"/>
                  </a:lnTo>
                  <a:lnTo>
                    <a:pt x="456" y="461"/>
                  </a:lnTo>
                  <a:lnTo>
                    <a:pt x="454" y="461"/>
                  </a:lnTo>
                  <a:lnTo>
                    <a:pt x="452" y="462"/>
                  </a:lnTo>
                  <a:lnTo>
                    <a:pt x="452" y="464"/>
                  </a:lnTo>
                  <a:lnTo>
                    <a:pt x="457" y="466"/>
                  </a:lnTo>
                  <a:lnTo>
                    <a:pt x="457" y="466"/>
                  </a:lnTo>
                  <a:lnTo>
                    <a:pt x="459" y="468"/>
                  </a:lnTo>
                  <a:lnTo>
                    <a:pt x="461" y="468"/>
                  </a:lnTo>
                  <a:lnTo>
                    <a:pt x="461" y="468"/>
                  </a:lnTo>
                  <a:lnTo>
                    <a:pt x="461" y="468"/>
                  </a:lnTo>
                  <a:lnTo>
                    <a:pt x="466" y="471"/>
                  </a:lnTo>
                  <a:lnTo>
                    <a:pt x="470" y="475"/>
                  </a:lnTo>
                  <a:lnTo>
                    <a:pt x="470" y="473"/>
                  </a:lnTo>
                  <a:lnTo>
                    <a:pt x="472" y="473"/>
                  </a:lnTo>
                  <a:lnTo>
                    <a:pt x="475" y="473"/>
                  </a:lnTo>
                  <a:lnTo>
                    <a:pt x="475" y="471"/>
                  </a:lnTo>
                  <a:lnTo>
                    <a:pt x="475" y="469"/>
                  </a:lnTo>
                  <a:lnTo>
                    <a:pt x="475" y="466"/>
                  </a:lnTo>
                  <a:lnTo>
                    <a:pt x="475" y="466"/>
                  </a:lnTo>
                  <a:lnTo>
                    <a:pt x="477" y="468"/>
                  </a:lnTo>
                  <a:lnTo>
                    <a:pt x="477" y="466"/>
                  </a:lnTo>
                  <a:lnTo>
                    <a:pt x="461" y="446"/>
                  </a:lnTo>
                  <a:lnTo>
                    <a:pt x="463" y="446"/>
                  </a:lnTo>
                  <a:lnTo>
                    <a:pt x="463" y="437"/>
                  </a:lnTo>
                  <a:lnTo>
                    <a:pt x="454" y="437"/>
                  </a:lnTo>
                  <a:lnTo>
                    <a:pt x="450" y="443"/>
                  </a:lnTo>
                  <a:lnTo>
                    <a:pt x="448" y="441"/>
                  </a:lnTo>
                  <a:lnTo>
                    <a:pt x="443" y="439"/>
                  </a:lnTo>
                  <a:lnTo>
                    <a:pt x="440" y="441"/>
                  </a:lnTo>
                  <a:lnTo>
                    <a:pt x="434" y="437"/>
                  </a:lnTo>
                  <a:lnTo>
                    <a:pt x="434" y="428"/>
                  </a:lnTo>
                </a:path>
              </a:pathLst>
            </a:custGeom>
            <a:grpFill/>
            <a:ln w="3175">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02" name="Freeform 3467">
              <a:extLst>
                <a:ext uri="{FF2B5EF4-FFF2-40B4-BE49-F238E27FC236}">
                  <a16:creationId xmlns:a16="http://schemas.microsoft.com/office/drawing/2014/main" id="{06D36D51-AF0F-8548-9F29-2740C5AFB6B6}"/>
                </a:ext>
              </a:extLst>
            </p:cNvPr>
            <p:cNvSpPr>
              <a:spLocks/>
            </p:cNvSpPr>
            <p:nvPr/>
          </p:nvSpPr>
          <p:spPr bwMode="auto">
            <a:xfrm>
              <a:off x="3903" y="2152"/>
              <a:ext cx="54" cy="20"/>
            </a:xfrm>
            <a:custGeom>
              <a:avLst/>
              <a:gdLst>
                <a:gd name="T0" fmla="*/ 0 w 54"/>
                <a:gd name="T1" fmla="*/ 18 h 20"/>
                <a:gd name="T2" fmla="*/ 0 w 54"/>
                <a:gd name="T3" fmla="*/ 18 h 20"/>
                <a:gd name="T4" fmla="*/ 2 w 54"/>
                <a:gd name="T5" fmla="*/ 18 h 20"/>
                <a:gd name="T6" fmla="*/ 5 w 54"/>
                <a:gd name="T7" fmla="*/ 20 h 20"/>
                <a:gd name="T8" fmla="*/ 11 w 54"/>
                <a:gd name="T9" fmla="*/ 16 h 20"/>
                <a:gd name="T10" fmla="*/ 11 w 54"/>
                <a:gd name="T11" fmla="*/ 14 h 20"/>
                <a:gd name="T12" fmla="*/ 13 w 54"/>
                <a:gd name="T13" fmla="*/ 11 h 20"/>
                <a:gd name="T14" fmla="*/ 13 w 54"/>
                <a:gd name="T15" fmla="*/ 11 h 20"/>
                <a:gd name="T16" fmla="*/ 14 w 54"/>
                <a:gd name="T17" fmla="*/ 4 h 20"/>
                <a:gd name="T18" fmla="*/ 16 w 54"/>
                <a:gd name="T19" fmla="*/ 0 h 20"/>
                <a:gd name="T20" fmla="*/ 20 w 54"/>
                <a:gd name="T21" fmla="*/ 0 h 20"/>
                <a:gd name="T22" fmla="*/ 22 w 54"/>
                <a:gd name="T23" fmla="*/ 0 h 20"/>
                <a:gd name="T24" fmla="*/ 22 w 54"/>
                <a:gd name="T25" fmla="*/ 0 h 20"/>
                <a:gd name="T26" fmla="*/ 27 w 54"/>
                <a:gd name="T27" fmla="*/ 0 h 20"/>
                <a:gd name="T28" fmla="*/ 32 w 54"/>
                <a:gd name="T29" fmla="*/ 2 h 20"/>
                <a:gd name="T30" fmla="*/ 36 w 54"/>
                <a:gd name="T31" fmla="*/ 4 h 20"/>
                <a:gd name="T32" fmla="*/ 36 w 54"/>
                <a:gd name="T33" fmla="*/ 4 h 20"/>
                <a:gd name="T34" fmla="*/ 38 w 54"/>
                <a:gd name="T35" fmla="*/ 7 h 20"/>
                <a:gd name="T36" fmla="*/ 41 w 54"/>
                <a:gd name="T37" fmla="*/ 9 h 20"/>
                <a:gd name="T38" fmla="*/ 45 w 54"/>
                <a:gd name="T39" fmla="*/ 9 h 20"/>
                <a:gd name="T40" fmla="*/ 47 w 54"/>
                <a:gd name="T41" fmla="*/ 7 h 20"/>
                <a:gd name="T42" fmla="*/ 47 w 54"/>
                <a:gd name="T43" fmla="*/ 7 h 20"/>
                <a:gd name="T44" fmla="*/ 48 w 54"/>
                <a:gd name="T45" fmla="*/ 7 h 20"/>
                <a:gd name="T46" fmla="*/ 50 w 54"/>
                <a:gd name="T47" fmla="*/ 7 h 20"/>
                <a:gd name="T48" fmla="*/ 52 w 54"/>
                <a:gd name="T49" fmla="*/ 9 h 20"/>
                <a:gd name="T50" fmla="*/ 54 w 54"/>
                <a:gd name="T5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20">
                  <a:moveTo>
                    <a:pt x="0" y="18"/>
                  </a:moveTo>
                  <a:lnTo>
                    <a:pt x="0" y="18"/>
                  </a:lnTo>
                  <a:lnTo>
                    <a:pt x="2" y="18"/>
                  </a:lnTo>
                  <a:lnTo>
                    <a:pt x="5" y="20"/>
                  </a:lnTo>
                  <a:lnTo>
                    <a:pt x="11" y="16"/>
                  </a:lnTo>
                  <a:lnTo>
                    <a:pt x="11" y="14"/>
                  </a:lnTo>
                  <a:lnTo>
                    <a:pt x="13" y="11"/>
                  </a:lnTo>
                  <a:lnTo>
                    <a:pt x="13" y="11"/>
                  </a:lnTo>
                  <a:lnTo>
                    <a:pt x="14" y="4"/>
                  </a:lnTo>
                  <a:lnTo>
                    <a:pt x="16" y="0"/>
                  </a:lnTo>
                  <a:lnTo>
                    <a:pt x="20" y="0"/>
                  </a:lnTo>
                  <a:lnTo>
                    <a:pt x="22" y="0"/>
                  </a:lnTo>
                  <a:lnTo>
                    <a:pt x="22" y="0"/>
                  </a:lnTo>
                  <a:lnTo>
                    <a:pt x="27" y="0"/>
                  </a:lnTo>
                  <a:lnTo>
                    <a:pt x="32" y="2"/>
                  </a:lnTo>
                  <a:lnTo>
                    <a:pt x="36" y="4"/>
                  </a:lnTo>
                  <a:lnTo>
                    <a:pt x="36" y="4"/>
                  </a:lnTo>
                  <a:lnTo>
                    <a:pt x="38" y="7"/>
                  </a:lnTo>
                  <a:lnTo>
                    <a:pt x="41" y="9"/>
                  </a:lnTo>
                  <a:lnTo>
                    <a:pt x="45" y="9"/>
                  </a:lnTo>
                  <a:lnTo>
                    <a:pt x="47" y="7"/>
                  </a:lnTo>
                  <a:lnTo>
                    <a:pt x="47" y="7"/>
                  </a:lnTo>
                  <a:lnTo>
                    <a:pt x="48" y="7"/>
                  </a:lnTo>
                  <a:lnTo>
                    <a:pt x="50" y="7"/>
                  </a:lnTo>
                  <a:lnTo>
                    <a:pt x="52" y="9"/>
                  </a:lnTo>
                  <a:lnTo>
                    <a:pt x="54" y="11"/>
                  </a:lnTo>
                </a:path>
              </a:pathLst>
            </a:custGeom>
            <a:grpFill/>
            <a:ln w="3175">
              <a:solidFill>
                <a:schemeClr val="bg1"/>
              </a:solidFill>
              <a:prstDash val="sysDash"/>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702" name="Rechteck 4701">
            <a:extLst>
              <a:ext uri="{FF2B5EF4-FFF2-40B4-BE49-F238E27FC236}">
                <a16:creationId xmlns:a16="http://schemas.microsoft.com/office/drawing/2014/main" id="{74A5CAEA-6DDC-724D-95A5-6B68627A18B0}"/>
              </a:ext>
            </a:extLst>
          </p:cNvPr>
          <p:cNvSpPr/>
          <p:nvPr/>
        </p:nvSpPr>
        <p:spPr>
          <a:xfrm>
            <a:off x="0" y="6117168"/>
            <a:ext cx="12192000" cy="7408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736" name="Rechteck 1735">
            <a:extLst>
              <a:ext uri="{FF2B5EF4-FFF2-40B4-BE49-F238E27FC236}">
                <a16:creationId xmlns:a16="http://schemas.microsoft.com/office/drawing/2014/main" id="{F393558A-BAA0-D748-A0E4-03760FC7609A}"/>
              </a:ext>
            </a:extLst>
          </p:cNvPr>
          <p:cNvSpPr/>
          <p:nvPr/>
        </p:nvSpPr>
        <p:spPr>
          <a:xfrm>
            <a:off x="1007533" y="5638040"/>
            <a:ext cx="96011" cy="96011"/>
          </a:xfrm>
          <a:prstGeom prst="rect">
            <a:avLst/>
          </a:prstGeom>
          <a:solidFill>
            <a:srgbClr val="B0D6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737" name="Rechteck 1736">
            <a:extLst>
              <a:ext uri="{FF2B5EF4-FFF2-40B4-BE49-F238E27FC236}">
                <a16:creationId xmlns:a16="http://schemas.microsoft.com/office/drawing/2014/main" id="{998BB284-E903-8943-A281-6A5A392B35AE}"/>
              </a:ext>
            </a:extLst>
          </p:cNvPr>
          <p:cNvSpPr/>
          <p:nvPr/>
        </p:nvSpPr>
        <p:spPr>
          <a:xfrm>
            <a:off x="1007533" y="5445224"/>
            <a:ext cx="96011" cy="96011"/>
          </a:xfrm>
          <a:prstGeom prst="rect">
            <a:avLst/>
          </a:prstGeom>
          <a:solidFill>
            <a:srgbClr val="3D96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1738" name="Textfeld 1737">
            <a:extLst>
              <a:ext uri="{FF2B5EF4-FFF2-40B4-BE49-F238E27FC236}">
                <a16:creationId xmlns:a16="http://schemas.microsoft.com/office/drawing/2014/main" id="{BB7FFBB7-8C16-E24A-A800-7535D9E25164}"/>
              </a:ext>
            </a:extLst>
          </p:cNvPr>
          <p:cNvSpPr txBox="1"/>
          <p:nvPr/>
        </p:nvSpPr>
        <p:spPr>
          <a:xfrm>
            <a:off x="1199456" y="5396117"/>
            <a:ext cx="2400267" cy="358240"/>
          </a:xfrm>
          <a:prstGeom prst="rect">
            <a:avLst/>
          </a:prstGeom>
          <a:noFill/>
        </p:spPr>
        <p:txBody>
          <a:bodyPr wrap="square" lIns="0" tIns="0" rIns="0" bIns="0" rtlCol="0" anchor="b" anchorCtr="0">
            <a:spAutoFit/>
          </a:bodyPr>
          <a:lstStyle/>
          <a:p>
            <a:pPr>
              <a:lnSpc>
                <a:spcPct val="130000"/>
              </a:lnSpc>
            </a:pPr>
            <a:r>
              <a:rPr lang="de-DE" sz="933"/>
              <a:t>Country </a:t>
            </a:r>
            <a:r>
              <a:rPr lang="de-DE" sz="933" err="1"/>
              <a:t>packages</a:t>
            </a:r>
            <a:endParaRPr lang="de-DE" sz="933"/>
          </a:p>
          <a:p>
            <a:pPr>
              <a:lnSpc>
                <a:spcPct val="130000"/>
              </a:lnSpc>
            </a:pPr>
            <a:r>
              <a:rPr lang="de-DE" sz="933" err="1"/>
              <a:t>Completed</a:t>
            </a:r>
            <a:r>
              <a:rPr lang="de-DE" sz="933"/>
              <a:t> </a:t>
            </a:r>
            <a:r>
              <a:rPr lang="de-DE" sz="933" err="1"/>
              <a:t>country</a:t>
            </a:r>
            <a:r>
              <a:rPr lang="de-DE" sz="933"/>
              <a:t> </a:t>
            </a:r>
            <a:r>
              <a:rPr lang="de-DE" sz="933" err="1"/>
              <a:t>packages</a:t>
            </a:r>
            <a:endParaRPr lang="de-DE" sz="933"/>
          </a:p>
        </p:txBody>
      </p:sp>
      <p:sp>
        <p:nvSpPr>
          <p:cNvPr id="1739" name="Textfeld 1738">
            <a:extLst>
              <a:ext uri="{FF2B5EF4-FFF2-40B4-BE49-F238E27FC236}">
                <a16:creationId xmlns:a16="http://schemas.microsoft.com/office/drawing/2014/main" id="{0E4188C1-F2A7-394E-8C7A-813F5BCAF346}"/>
              </a:ext>
            </a:extLst>
          </p:cNvPr>
          <p:cNvSpPr txBox="1"/>
          <p:nvPr/>
        </p:nvSpPr>
        <p:spPr>
          <a:xfrm>
            <a:off x="7536062" y="5326248"/>
            <a:ext cx="3648405" cy="407804"/>
          </a:xfrm>
          <a:prstGeom prst="rect">
            <a:avLst/>
          </a:prstGeom>
          <a:noFill/>
        </p:spPr>
        <p:txBody>
          <a:bodyPr wrap="square" lIns="0" tIns="0" rIns="0" bIns="0" rtlCol="0" anchor="b" anchorCtr="0">
            <a:spAutoFit/>
          </a:bodyPr>
          <a:lstStyle/>
          <a:p>
            <a:pPr algn="r"/>
            <a:r>
              <a:rPr lang="en-US" sz="800"/>
              <a:t>The map representation does not </a:t>
            </a:r>
            <a:r>
              <a:rPr lang="en-US" sz="1050"/>
              <a:t>reflect</a:t>
            </a:r>
            <a:r>
              <a:rPr lang="en-US" sz="800"/>
              <a:t> the position of the Federal Government under international law in each individual case. The map representation does not make any statement about the respective disputed territorial claims</a:t>
            </a:r>
            <a:r>
              <a:rPr lang="de-DE" sz="800"/>
              <a:t>.</a:t>
            </a:r>
          </a:p>
        </p:txBody>
      </p:sp>
      <p:sp>
        <p:nvSpPr>
          <p:cNvPr id="4701" name="Rechteck 4700">
            <a:extLst>
              <a:ext uri="{FF2B5EF4-FFF2-40B4-BE49-F238E27FC236}">
                <a16:creationId xmlns:a16="http://schemas.microsoft.com/office/drawing/2014/main" id="{5B46E17B-1654-D441-9A39-729F202B6416}"/>
              </a:ext>
            </a:extLst>
          </p:cNvPr>
          <p:cNvSpPr/>
          <p:nvPr/>
        </p:nvSpPr>
        <p:spPr>
          <a:xfrm>
            <a:off x="0" y="0"/>
            <a:ext cx="12192000" cy="12213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a:p>
        </p:txBody>
      </p:sp>
      <p:sp>
        <p:nvSpPr>
          <p:cNvPr id="2" name="Titel 1">
            <a:extLst>
              <a:ext uri="{FF2B5EF4-FFF2-40B4-BE49-F238E27FC236}">
                <a16:creationId xmlns:a16="http://schemas.microsoft.com/office/drawing/2014/main" id="{23FD17D8-2302-0D48-BBAA-9883BDF2C0C0}"/>
              </a:ext>
            </a:extLst>
          </p:cNvPr>
          <p:cNvSpPr>
            <a:spLocks noGrp="1"/>
          </p:cNvSpPr>
          <p:nvPr>
            <p:ph type="title"/>
          </p:nvPr>
        </p:nvSpPr>
        <p:spPr>
          <a:xfrm>
            <a:off x="116364" y="138720"/>
            <a:ext cx="12066326" cy="950694"/>
          </a:xfrm>
          <a:prstGeom prst="rect">
            <a:avLst/>
          </a:prstGeom>
        </p:spPr>
        <p:txBody>
          <a:bodyPr>
            <a:normAutofit/>
          </a:bodyPr>
          <a:lstStyle/>
          <a:p>
            <a:r>
              <a:rPr lang="de-DE" sz="2200"/>
              <a:t>FANSER ZAMBIA </a:t>
            </a:r>
            <a:r>
              <a:rPr lang="de-DE" sz="2200" err="1"/>
              <a:t>as</a:t>
            </a:r>
            <a:r>
              <a:rPr lang="de-DE" sz="2200"/>
              <a:t> </a:t>
            </a:r>
            <a:r>
              <a:rPr lang="de-DE" sz="2200" err="1"/>
              <a:t>part</a:t>
            </a:r>
            <a:r>
              <a:rPr lang="de-DE" sz="2200"/>
              <a:t> </a:t>
            </a:r>
            <a:r>
              <a:rPr lang="de-DE" sz="2200" err="1"/>
              <a:t>of</a:t>
            </a:r>
            <a:r>
              <a:rPr lang="de-DE" sz="2200"/>
              <a:t> </a:t>
            </a:r>
            <a:r>
              <a:rPr lang="de-DE" sz="2200" err="1"/>
              <a:t>the</a:t>
            </a:r>
            <a:r>
              <a:rPr lang="de-DE" sz="2200"/>
              <a:t> </a:t>
            </a:r>
            <a:r>
              <a:rPr lang="de-DE" sz="2200">
                <a:hlinkClick r:id="rId3"/>
              </a:rPr>
              <a:t>Global Programme Food Security, Enhanced </a:t>
            </a:r>
            <a:r>
              <a:rPr lang="de-DE" sz="2200" err="1">
                <a:hlinkClick r:id="rId3"/>
              </a:rPr>
              <a:t>Resilience</a:t>
            </a:r>
            <a:endParaRPr lang="de-DE" sz="2200"/>
          </a:p>
        </p:txBody>
      </p:sp>
      <p:pic>
        <p:nvPicPr>
          <p:cNvPr id="4703" name="Logo">
            <a:extLst>
              <a:ext uri="{FF2B5EF4-FFF2-40B4-BE49-F238E27FC236}">
                <a16:creationId xmlns:a16="http://schemas.microsoft.com/office/drawing/2014/main" id="{F2DBB856-2566-8149-A2A2-617F35ED32AB}"/>
              </a:ext>
            </a:extLst>
          </p:cNvPr>
          <p:cNvPicPr>
            <a:picLocks noChangeAspect="1"/>
          </p:cNvPicPr>
          <p:nvPr/>
        </p:nvPicPr>
        <p:blipFill rotWithShape="1">
          <a:blip r:embed="rId4" cstate="email">
            <a:extLst>
              <a:ext uri="{BEBA8EAE-BF5A-486C-A8C5-ECC9F3942E4B}">
                <a14:imgProps xmlns:a14="http://schemas.microsoft.com/office/drawing/2010/main">
                  <a14:imgLayer r:embed="rId5">
                    <a14:imgEffect>
                      <a14:brightnessContrast bright="-8000"/>
                    </a14:imgEffect>
                  </a14:imgLayer>
                </a14:imgProps>
              </a:ext>
              <a:ext uri="{28A0092B-C50C-407E-A947-70E740481C1C}">
                <a14:useLocalDpi xmlns:a14="http://schemas.microsoft.com/office/drawing/2010/main"/>
              </a:ext>
            </a:extLst>
          </a:blip>
          <a:srcRect/>
          <a:stretch/>
        </p:blipFill>
        <p:spPr bwMode="gray">
          <a:xfrm>
            <a:off x="11568001" y="6371813"/>
            <a:ext cx="413113" cy="316833"/>
          </a:xfrm>
          <a:prstGeom prst="rect">
            <a:avLst/>
          </a:prstGeom>
        </p:spPr>
      </p:pic>
      <p:cxnSp>
        <p:nvCxnSpPr>
          <p:cNvPr id="4705" name="Gewinkelte Verbindung 4704">
            <a:extLst>
              <a:ext uri="{FF2B5EF4-FFF2-40B4-BE49-F238E27FC236}">
                <a16:creationId xmlns:a16="http://schemas.microsoft.com/office/drawing/2014/main" id="{5FFC8350-247B-E247-806D-D0B9D84783F7}"/>
              </a:ext>
            </a:extLst>
          </p:cNvPr>
          <p:cNvCxnSpPr>
            <a:cxnSpLocks/>
          </p:cNvCxnSpPr>
          <p:nvPr/>
        </p:nvCxnSpPr>
        <p:spPr>
          <a:xfrm rot="10800000" flipV="1">
            <a:off x="1007413" y="2756925"/>
            <a:ext cx="1392000" cy="960000"/>
          </a:xfrm>
          <a:prstGeom prst="bentConnector3">
            <a:avLst>
              <a:gd name="adj1" fmla="val -445"/>
            </a:avLst>
          </a:prstGeom>
          <a:ln>
            <a:solidFill>
              <a:schemeClr val="bg1">
                <a:lumMod val="50000"/>
              </a:schemeClr>
            </a:solidFill>
            <a:miter lim="800000"/>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4712" name="Gewinkelte Verbindung 4711">
            <a:extLst>
              <a:ext uri="{FF2B5EF4-FFF2-40B4-BE49-F238E27FC236}">
                <a16:creationId xmlns:a16="http://schemas.microsoft.com/office/drawing/2014/main" id="{B8761B52-BD9D-684E-97BA-E2031098C49E}"/>
              </a:ext>
            </a:extLst>
          </p:cNvPr>
          <p:cNvCxnSpPr>
            <a:cxnSpLocks/>
          </p:cNvCxnSpPr>
          <p:nvPr/>
        </p:nvCxnSpPr>
        <p:spPr>
          <a:xfrm rot="10800000" flipV="1">
            <a:off x="2160000" y="3140968"/>
            <a:ext cx="432000" cy="960000"/>
          </a:xfrm>
          <a:prstGeom prst="bentConnector3">
            <a:avLst>
              <a:gd name="adj1" fmla="val -445"/>
            </a:avLst>
          </a:prstGeom>
          <a:ln>
            <a:solidFill>
              <a:schemeClr val="bg1">
                <a:lumMod val="50000"/>
              </a:schemeClr>
            </a:solidFill>
            <a:miter lim="800000"/>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4713" name="Gewinkelte Verbindung 4712">
            <a:extLst>
              <a:ext uri="{FF2B5EF4-FFF2-40B4-BE49-F238E27FC236}">
                <a16:creationId xmlns:a16="http://schemas.microsoft.com/office/drawing/2014/main" id="{CEBFC475-BE26-434E-86FB-FC39B4147893}"/>
              </a:ext>
            </a:extLst>
          </p:cNvPr>
          <p:cNvCxnSpPr>
            <a:cxnSpLocks/>
          </p:cNvCxnSpPr>
          <p:nvPr/>
        </p:nvCxnSpPr>
        <p:spPr>
          <a:xfrm rot="10800000" flipV="1">
            <a:off x="2255552" y="3044957"/>
            <a:ext cx="432000" cy="1488000"/>
          </a:xfrm>
          <a:prstGeom prst="bentConnector3">
            <a:avLst>
              <a:gd name="adj1" fmla="val -445"/>
            </a:avLst>
          </a:prstGeom>
          <a:ln>
            <a:solidFill>
              <a:schemeClr val="bg1">
                <a:lumMod val="50000"/>
              </a:schemeClr>
            </a:solidFill>
            <a:miter lim="800000"/>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4714" name="Gerade Verbindung 4713">
            <a:extLst>
              <a:ext uri="{FF2B5EF4-FFF2-40B4-BE49-F238E27FC236}">
                <a16:creationId xmlns:a16="http://schemas.microsoft.com/office/drawing/2014/main" id="{54B5A9F9-0217-1349-BD71-51527D95DA4D}"/>
              </a:ext>
            </a:extLst>
          </p:cNvPr>
          <p:cNvCxnSpPr>
            <a:cxnSpLocks/>
          </p:cNvCxnSpPr>
          <p:nvPr/>
        </p:nvCxnSpPr>
        <p:spPr>
          <a:xfrm flipH="1">
            <a:off x="2831637" y="4869160"/>
            <a:ext cx="1440075" cy="0"/>
          </a:xfrm>
          <a:prstGeom prst="line">
            <a:avLst/>
          </a:prstGeom>
          <a:ln>
            <a:solidFill>
              <a:schemeClr val="bg1">
                <a:lumMod val="50000"/>
              </a:schemeClr>
            </a:solidFill>
            <a:headEnd type="oval" w="sm" len="sm"/>
            <a:tailEnd w="sm" len="sm"/>
          </a:ln>
        </p:spPr>
        <p:style>
          <a:lnRef idx="1">
            <a:schemeClr val="accent1"/>
          </a:lnRef>
          <a:fillRef idx="0">
            <a:schemeClr val="accent1"/>
          </a:fillRef>
          <a:effectRef idx="0">
            <a:schemeClr val="accent1"/>
          </a:effectRef>
          <a:fontRef idx="minor">
            <a:schemeClr val="tx1"/>
          </a:fontRef>
        </p:style>
      </p:cxnSp>
      <p:cxnSp>
        <p:nvCxnSpPr>
          <p:cNvPr id="4716" name="Gerade Verbindung 4715">
            <a:extLst>
              <a:ext uri="{FF2B5EF4-FFF2-40B4-BE49-F238E27FC236}">
                <a16:creationId xmlns:a16="http://schemas.microsoft.com/office/drawing/2014/main" id="{B3A2BE38-D9BB-BA46-A1C0-38251335C136}"/>
              </a:ext>
            </a:extLst>
          </p:cNvPr>
          <p:cNvCxnSpPr>
            <a:cxnSpLocks/>
          </p:cNvCxnSpPr>
          <p:nvPr/>
        </p:nvCxnSpPr>
        <p:spPr>
          <a:xfrm flipH="1">
            <a:off x="5039883" y="4581128"/>
            <a:ext cx="1056000" cy="0"/>
          </a:xfrm>
          <a:prstGeom prst="line">
            <a:avLst/>
          </a:prstGeom>
          <a:ln>
            <a:solidFill>
              <a:schemeClr val="bg1">
                <a:lumMod val="50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718" name="Gerade Verbindung 4717">
            <a:extLst>
              <a:ext uri="{FF2B5EF4-FFF2-40B4-BE49-F238E27FC236}">
                <a16:creationId xmlns:a16="http://schemas.microsoft.com/office/drawing/2014/main" id="{236B24D7-6319-9C40-8913-A6BDA65225BB}"/>
              </a:ext>
            </a:extLst>
          </p:cNvPr>
          <p:cNvCxnSpPr>
            <a:cxnSpLocks/>
          </p:cNvCxnSpPr>
          <p:nvPr/>
        </p:nvCxnSpPr>
        <p:spPr>
          <a:xfrm flipH="1">
            <a:off x="5999989" y="5061181"/>
            <a:ext cx="960107" cy="0"/>
          </a:xfrm>
          <a:prstGeom prst="line">
            <a:avLst/>
          </a:prstGeom>
          <a:ln>
            <a:solidFill>
              <a:schemeClr val="bg1">
                <a:lumMod val="50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720" name="Gerade Verbindung 4719">
            <a:extLst>
              <a:ext uri="{FF2B5EF4-FFF2-40B4-BE49-F238E27FC236}">
                <a16:creationId xmlns:a16="http://schemas.microsoft.com/office/drawing/2014/main" id="{D73BC737-EB5B-EC42-B286-CF83B1353B2E}"/>
              </a:ext>
            </a:extLst>
          </p:cNvPr>
          <p:cNvCxnSpPr>
            <a:cxnSpLocks/>
          </p:cNvCxnSpPr>
          <p:nvPr/>
        </p:nvCxnSpPr>
        <p:spPr>
          <a:xfrm flipH="1">
            <a:off x="5423925" y="3813043"/>
            <a:ext cx="1008000" cy="0"/>
          </a:xfrm>
          <a:prstGeom prst="line">
            <a:avLst/>
          </a:prstGeom>
          <a:ln>
            <a:solidFill>
              <a:schemeClr val="bg1">
                <a:lumMod val="50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721" name="Gerade Verbindung 4720">
            <a:extLst>
              <a:ext uri="{FF2B5EF4-FFF2-40B4-BE49-F238E27FC236}">
                <a16:creationId xmlns:a16="http://schemas.microsoft.com/office/drawing/2014/main" id="{31F0951C-1120-5A4B-B0C5-59E753B7E0E8}"/>
              </a:ext>
            </a:extLst>
          </p:cNvPr>
          <p:cNvCxnSpPr>
            <a:cxnSpLocks/>
          </p:cNvCxnSpPr>
          <p:nvPr/>
        </p:nvCxnSpPr>
        <p:spPr>
          <a:xfrm flipH="1">
            <a:off x="5807968" y="3140968"/>
            <a:ext cx="1152000" cy="0"/>
          </a:xfrm>
          <a:prstGeom prst="line">
            <a:avLst/>
          </a:prstGeom>
          <a:ln>
            <a:solidFill>
              <a:schemeClr val="bg1">
                <a:lumMod val="50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724" name="Gerade Verbindung 4723">
            <a:extLst>
              <a:ext uri="{FF2B5EF4-FFF2-40B4-BE49-F238E27FC236}">
                <a16:creationId xmlns:a16="http://schemas.microsoft.com/office/drawing/2014/main" id="{0BDCED62-D4FF-4349-8E81-69212363A6F7}"/>
              </a:ext>
            </a:extLst>
          </p:cNvPr>
          <p:cNvCxnSpPr>
            <a:cxnSpLocks/>
          </p:cNvCxnSpPr>
          <p:nvPr/>
        </p:nvCxnSpPr>
        <p:spPr>
          <a:xfrm flipH="1">
            <a:off x="6192011" y="2468893"/>
            <a:ext cx="960000" cy="0"/>
          </a:xfrm>
          <a:prstGeom prst="line">
            <a:avLst/>
          </a:prstGeom>
          <a:ln>
            <a:solidFill>
              <a:schemeClr val="bg1">
                <a:lumMod val="50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726" name="Gerade Verbindung 4725">
            <a:extLst>
              <a:ext uri="{FF2B5EF4-FFF2-40B4-BE49-F238E27FC236}">
                <a16:creationId xmlns:a16="http://schemas.microsoft.com/office/drawing/2014/main" id="{C715467C-0CA5-9748-B611-CEBBF61D25D9}"/>
              </a:ext>
            </a:extLst>
          </p:cNvPr>
          <p:cNvCxnSpPr>
            <a:cxnSpLocks/>
          </p:cNvCxnSpPr>
          <p:nvPr/>
        </p:nvCxnSpPr>
        <p:spPr>
          <a:xfrm flipH="1">
            <a:off x="8880309" y="2756925"/>
            <a:ext cx="1440075" cy="0"/>
          </a:xfrm>
          <a:prstGeom prst="line">
            <a:avLst/>
          </a:prstGeom>
          <a:ln>
            <a:solidFill>
              <a:schemeClr val="bg1">
                <a:lumMod val="50000"/>
              </a:schemeClr>
            </a:solidFill>
            <a:headEnd type="oval" w="sm" len="sm"/>
            <a:tailEnd w="sm" len="sm"/>
          </a:ln>
        </p:spPr>
        <p:style>
          <a:lnRef idx="1">
            <a:schemeClr val="accent1"/>
          </a:lnRef>
          <a:fillRef idx="0">
            <a:schemeClr val="accent1"/>
          </a:fillRef>
          <a:effectRef idx="0">
            <a:schemeClr val="accent1"/>
          </a:effectRef>
          <a:fontRef idx="minor">
            <a:schemeClr val="tx1"/>
          </a:fontRef>
        </p:style>
      </p:cxnSp>
      <p:sp>
        <p:nvSpPr>
          <p:cNvPr id="4728" name="Textfeld 4727">
            <a:extLst>
              <a:ext uri="{FF2B5EF4-FFF2-40B4-BE49-F238E27FC236}">
                <a16:creationId xmlns:a16="http://schemas.microsoft.com/office/drawing/2014/main" id="{A5D63B40-F9C6-E440-BF43-98B870378DBF}"/>
              </a:ext>
            </a:extLst>
          </p:cNvPr>
          <p:cNvSpPr txBox="1"/>
          <p:nvPr/>
        </p:nvSpPr>
        <p:spPr>
          <a:xfrm>
            <a:off x="1007533" y="2112000"/>
            <a:ext cx="672075" cy="144000"/>
          </a:xfrm>
          <a:prstGeom prst="rect">
            <a:avLst/>
          </a:prstGeom>
          <a:noFill/>
        </p:spPr>
        <p:txBody>
          <a:bodyPr wrap="square" lIns="0" tIns="0" rIns="0" bIns="0" rtlCol="0" anchor="t" anchorCtr="0">
            <a:noAutofit/>
          </a:bodyPr>
          <a:lstStyle/>
          <a:p>
            <a:r>
              <a:rPr lang="de-DE" sz="867"/>
              <a:t>Mali</a:t>
            </a:r>
          </a:p>
        </p:txBody>
      </p:sp>
      <p:cxnSp>
        <p:nvCxnSpPr>
          <p:cNvPr id="4729" name="Gerade Verbindung 4728">
            <a:extLst>
              <a:ext uri="{FF2B5EF4-FFF2-40B4-BE49-F238E27FC236}">
                <a16:creationId xmlns:a16="http://schemas.microsoft.com/office/drawing/2014/main" id="{BB9C5073-E8C3-7347-84AA-03CD11A784E2}"/>
              </a:ext>
            </a:extLst>
          </p:cNvPr>
          <p:cNvCxnSpPr>
            <a:cxnSpLocks/>
          </p:cNvCxnSpPr>
          <p:nvPr/>
        </p:nvCxnSpPr>
        <p:spPr>
          <a:xfrm flipH="1">
            <a:off x="1007534" y="2276872"/>
            <a:ext cx="1344255" cy="0"/>
          </a:xfrm>
          <a:prstGeom prst="line">
            <a:avLst/>
          </a:prstGeom>
          <a:ln>
            <a:solidFill>
              <a:schemeClr val="bg1">
                <a:lumMod val="50000"/>
              </a:schemeClr>
            </a:solidFill>
            <a:headEnd type="oval" w="sm" len="sm"/>
            <a:tailEnd w="sm" len="sm"/>
          </a:ln>
        </p:spPr>
        <p:style>
          <a:lnRef idx="1">
            <a:schemeClr val="accent1"/>
          </a:lnRef>
          <a:fillRef idx="0">
            <a:schemeClr val="accent1"/>
          </a:fillRef>
          <a:effectRef idx="0">
            <a:schemeClr val="accent1"/>
          </a:effectRef>
          <a:fontRef idx="minor">
            <a:schemeClr val="tx1"/>
          </a:fontRef>
        </p:style>
      </p:cxnSp>
      <p:sp>
        <p:nvSpPr>
          <p:cNvPr id="4730" name="Textfeld 4729">
            <a:extLst>
              <a:ext uri="{FF2B5EF4-FFF2-40B4-BE49-F238E27FC236}">
                <a16:creationId xmlns:a16="http://schemas.microsoft.com/office/drawing/2014/main" id="{5EC1782B-AD70-1C46-8BD1-3D93AB864DA2}"/>
              </a:ext>
            </a:extLst>
          </p:cNvPr>
          <p:cNvSpPr txBox="1"/>
          <p:nvPr/>
        </p:nvSpPr>
        <p:spPr>
          <a:xfrm>
            <a:off x="1007533" y="3552000"/>
            <a:ext cx="672075" cy="144000"/>
          </a:xfrm>
          <a:prstGeom prst="rect">
            <a:avLst/>
          </a:prstGeom>
          <a:noFill/>
        </p:spPr>
        <p:txBody>
          <a:bodyPr wrap="square" lIns="0" tIns="0" rIns="0" bIns="0" rtlCol="0" anchor="t" anchorCtr="0">
            <a:noAutofit/>
          </a:bodyPr>
          <a:lstStyle/>
          <a:p>
            <a:r>
              <a:rPr lang="de-DE" sz="800"/>
              <a:t>Burkina Faso</a:t>
            </a:r>
          </a:p>
        </p:txBody>
      </p:sp>
      <p:sp>
        <p:nvSpPr>
          <p:cNvPr id="4731" name="Textfeld 4730">
            <a:extLst>
              <a:ext uri="{FF2B5EF4-FFF2-40B4-BE49-F238E27FC236}">
                <a16:creationId xmlns:a16="http://schemas.microsoft.com/office/drawing/2014/main" id="{4D1A4B12-DF9E-754B-BE93-C614665D0D4B}"/>
              </a:ext>
            </a:extLst>
          </p:cNvPr>
          <p:cNvSpPr txBox="1"/>
          <p:nvPr/>
        </p:nvSpPr>
        <p:spPr>
          <a:xfrm>
            <a:off x="2159563" y="3936000"/>
            <a:ext cx="288032" cy="144000"/>
          </a:xfrm>
          <a:prstGeom prst="rect">
            <a:avLst/>
          </a:prstGeom>
          <a:noFill/>
        </p:spPr>
        <p:txBody>
          <a:bodyPr wrap="square" lIns="0" tIns="0" rIns="0" bIns="0" rtlCol="0" anchor="t" anchorCtr="0">
            <a:noAutofit/>
          </a:bodyPr>
          <a:lstStyle/>
          <a:p>
            <a:r>
              <a:rPr lang="de-DE" sz="800"/>
              <a:t>Togo</a:t>
            </a:r>
          </a:p>
        </p:txBody>
      </p:sp>
      <p:sp>
        <p:nvSpPr>
          <p:cNvPr id="4732" name="Textfeld 4731">
            <a:extLst>
              <a:ext uri="{FF2B5EF4-FFF2-40B4-BE49-F238E27FC236}">
                <a16:creationId xmlns:a16="http://schemas.microsoft.com/office/drawing/2014/main" id="{55B11573-7B74-C04F-BC81-1AF51A742413}"/>
              </a:ext>
            </a:extLst>
          </p:cNvPr>
          <p:cNvSpPr txBox="1"/>
          <p:nvPr/>
        </p:nvSpPr>
        <p:spPr>
          <a:xfrm>
            <a:off x="2255573" y="4368000"/>
            <a:ext cx="384043" cy="144000"/>
          </a:xfrm>
          <a:prstGeom prst="rect">
            <a:avLst/>
          </a:prstGeom>
          <a:noFill/>
        </p:spPr>
        <p:txBody>
          <a:bodyPr wrap="square" lIns="0" tIns="0" rIns="0" bIns="0" rtlCol="0" anchor="t" anchorCtr="0">
            <a:noAutofit/>
          </a:bodyPr>
          <a:lstStyle/>
          <a:p>
            <a:r>
              <a:rPr lang="de-DE" sz="800"/>
              <a:t>Benin</a:t>
            </a:r>
          </a:p>
        </p:txBody>
      </p:sp>
      <p:sp>
        <p:nvSpPr>
          <p:cNvPr id="4733" name="Textfeld 4732">
            <a:extLst>
              <a:ext uri="{FF2B5EF4-FFF2-40B4-BE49-F238E27FC236}">
                <a16:creationId xmlns:a16="http://schemas.microsoft.com/office/drawing/2014/main" id="{143DD266-318D-A844-8A03-56CFF6513387}"/>
              </a:ext>
            </a:extLst>
          </p:cNvPr>
          <p:cNvSpPr txBox="1"/>
          <p:nvPr/>
        </p:nvSpPr>
        <p:spPr>
          <a:xfrm>
            <a:off x="2831637" y="4704000"/>
            <a:ext cx="384043" cy="144000"/>
          </a:xfrm>
          <a:prstGeom prst="rect">
            <a:avLst/>
          </a:prstGeom>
          <a:noFill/>
        </p:spPr>
        <p:txBody>
          <a:bodyPr wrap="square" lIns="0" tIns="0" rIns="0" bIns="0" rtlCol="0" anchor="t" anchorCtr="0">
            <a:noAutofit/>
          </a:bodyPr>
          <a:lstStyle/>
          <a:p>
            <a:r>
              <a:rPr lang="de-DE" sz="800" err="1"/>
              <a:t>Zambia</a:t>
            </a:r>
            <a:endParaRPr lang="de-DE" sz="800"/>
          </a:p>
        </p:txBody>
      </p:sp>
      <p:sp>
        <p:nvSpPr>
          <p:cNvPr id="4735" name="Textfeld 4734">
            <a:extLst>
              <a:ext uri="{FF2B5EF4-FFF2-40B4-BE49-F238E27FC236}">
                <a16:creationId xmlns:a16="http://schemas.microsoft.com/office/drawing/2014/main" id="{25A5F308-B8EA-CE46-90DA-F7E2A34147BB}"/>
              </a:ext>
            </a:extLst>
          </p:cNvPr>
          <p:cNvSpPr txBox="1"/>
          <p:nvPr/>
        </p:nvSpPr>
        <p:spPr>
          <a:xfrm>
            <a:off x="6384032" y="4896000"/>
            <a:ext cx="672075" cy="144000"/>
          </a:xfrm>
          <a:prstGeom prst="rect">
            <a:avLst/>
          </a:prstGeom>
          <a:noFill/>
        </p:spPr>
        <p:txBody>
          <a:bodyPr wrap="square" lIns="0" tIns="0" rIns="0" bIns="0" rtlCol="0" anchor="t" anchorCtr="0">
            <a:noAutofit/>
          </a:bodyPr>
          <a:lstStyle/>
          <a:p>
            <a:r>
              <a:rPr lang="de-DE" sz="800"/>
              <a:t>Madagascar</a:t>
            </a:r>
          </a:p>
          <a:p>
            <a:endParaRPr lang="de-DE" sz="800"/>
          </a:p>
        </p:txBody>
      </p:sp>
      <p:sp>
        <p:nvSpPr>
          <p:cNvPr id="4737" name="Textfeld 4736">
            <a:extLst>
              <a:ext uri="{FF2B5EF4-FFF2-40B4-BE49-F238E27FC236}">
                <a16:creationId xmlns:a16="http://schemas.microsoft.com/office/drawing/2014/main" id="{ABE42C67-E3E2-1846-8F0F-5719AC49A302}"/>
              </a:ext>
            </a:extLst>
          </p:cNvPr>
          <p:cNvSpPr txBox="1"/>
          <p:nvPr/>
        </p:nvSpPr>
        <p:spPr>
          <a:xfrm>
            <a:off x="5760000" y="4416000"/>
            <a:ext cx="384043" cy="144000"/>
          </a:xfrm>
          <a:prstGeom prst="rect">
            <a:avLst/>
          </a:prstGeom>
          <a:noFill/>
        </p:spPr>
        <p:txBody>
          <a:bodyPr wrap="square" lIns="0" tIns="0" rIns="0" bIns="0" rtlCol="0" anchor="t" anchorCtr="0">
            <a:noAutofit/>
          </a:bodyPr>
          <a:lstStyle/>
          <a:p>
            <a:r>
              <a:rPr lang="de-DE" sz="800"/>
              <a:t>Malawi</a:t>
            </a:r>
          </a:p>
          <a:p>
            <a:endParaRPr lang="de-DE" sz="800"/>
          </a:p>
        </p:txBody>
      </p:sp>
      <p:sp>
        <p:nvSpPr>
          <p:cNvPr id="4739" name="Textfeld 4738">
            <a:extLst>
              <a:ext uri="{FF2B5EF4-FFF2-40B4-BE49-F238E27FC236}">
                <a16:creationId xmlns:a16="http://schemas.microsoft.com/office/drawing/2014/main" id="{A3ADD222-4B60-F141-BA5A-DE2CC13BB462}"/>
              </a:ext>
            </a:extLst>
          </p:cNvPr>
          <p:cNvSpPr txBox="1"/>
          <p:nvPr/>
        </p:nvSpPr>
        <p:spPr>
          <a:xfrm>
            <a:off x="6144000" y="3648000"/>
            <a:ext cx="384043" cy="144000"/>
          </a:xfrm>
          <a:prstGeom prst="rect">
            <a:avLst/>
          </a:prstGeom>
          <a:noFill/>
        </p:spPr>
        <p:txBody>
          <a:bodyPr wrap="square" lIns="0" tIns="0" rIns="0" bIns="0" rtlCol="0" anchor="t" anchorCtr="0">
            <a:noAutofit/>
          </a:bodyPr>
          <a:lstStyle/>
          <a:p>
            <a:r>
              <a:rPr lang="de-DE" sz="800" err="1"/>
              <a:t>Kenya</a:t>
            </a:r>
            <a:endParaRPr lang="de-DE" sz="800"/>
          </a:p>
          <a:p>
            <a:endParaRPr lang="de-DE" sz="800"/>
          </a:p>
        </p:txBody>
      </p:sp>
      <p:sp>
        <p:nvSpPr>
          <p:cNvPr id="4740" name="Textfeld 4739">
            <a:extLst>
              <a:ext uri="{FF2B5EF4-FFF2-40B4-BE49-F238E27FC236}">
                <a16:creationId xmlns:a16="http://schemas.microsoft.com/office/drawing/2014/main" id="{C1BD9404-29F3-6A4D-BFD9-4AB6379E7C1A}"/>
              </a:ext>
            </a:extLst>
          </p:cNvPr>
          <p:cNvSpPr txBox="1"/>
          <p:nvPr/>
        </p:nvSpPr>
        <p:spPr>
          <a:xfrm>
            <a:off x="6528000" y="2976000"/>
            <a:ext cx="624117" cy="144000"/>
          </a:xfrm>
          <a:prstGeom prst="rect">
            <a:avLst/>
          </a:prstGeom>
          <a:noFill/>
        </p:spPr>
        <p:txBody>
          <a:bodyPr wrap="square" lIns="0" tIns="0" rIns="0" bIns="0" rtlCol="0" anchor="t" anchorCtr="0">
            <a:noAutofit/>
          </a:bodyPr>
          <a:lstStyle/>
          <a:p>
            <a:r>
              <a:rPr lang="de-DE" sz="800" err="1"/>
              <a:t>Ethiopia</a:t>
            </a:r>
            <a:endParaRPr lang="de-DE" sz="800"/>
          </a:p>
        </p:txBody>
      </p:sp>
      <p:sp>
        <p:nvSpPr>
          <p:cNvPr id="4741" name="Textfeld 4740">
            <a:extLst>
              <a:ext uri="{FF2B5EF4-FFF2-40B4-BE49-F238E27FC236}">
                <a16:creationId xmlns:a16="http://schemas.microsoft.com/office/drawing/2014/main" id="{50E0AD05-6E98-FD4B-B5DF-E0F40E97EA87}"/>
              </a:ext>
            </a:extLst>
          </p:cNvPr>
          <p:cNvSpPr txBox="1"/>
          <p:nvPr/>
        </p:nvSpPr>
        <p:spPr>
          <a:xfrm>
            <a:off x="6864086" y="2304000"/>
            <a:ext cx="624117" cy="144000"/>
          </a:xfrm>
          <a:prstGeom prst="rect">
            <a:avLst/>
          </a:prstGeom>
          <a:noFill/>
        </p:spPr>
        <p:txBody>
          <a:bodyPr wrap="square" lIns="0" tIns="0" rIns="0" bIns="0" rtlCol="0" anchor="t" anchorCtr="0">
            <a:noAutofit/>
          </a:bodyPr>
          <a:lstStyle/>
          <a:p>
            <a:r>
              <a:rPr lang="de-DE" sz="800" err="1"/>
              <a:t>Yemen</a:t>
            </a:r>
            <a:endParaRPr lang="de-DE" sz="800"/>
          </a:p>
        </p:txBody>
      </p:sp>
      <p:sp>
        <p:nvSpPr>
          <p:cNvPr id="4742" name="Textfeld 4741">
            <a:extLst>
              <a:ext uri="{FF2B5EF4-FFF2-40B4-BE49-F238E27FC236}">
                <a16:creationId xmlns:a16="http://schemas.microsoft.com/office/drawing/2014/main" id="{ABF1BD1A-149A-9143-8169-B7BC6BAD3762}"/>
              </a:ext>
            </a:extLst>
          </p:cNvPr>
          <p:cNvSpPr txBox="1"/>
          <p:nvPr/>
        </p:nvSpPr>
        <p:spPr>
          <a:xfrm>
            <a:off x="8256192" y="1988840"/>
            <a:ext cx="624117" cy="144000"/>
          </a:xfrm>
          <a:prstGeom prst="rect">
            <a:avLst/>
          </a:prstGeom>
          <a:noFill/>
        </p:spPr>
        <p:txBody>
          <a:bodyPr wrap="square" lIns="0" tIns="0" rIns="0" bIns="0" rtlCol="0" anchor="t" anchorCtr="0">
            <a:noAutofit/>
          </a:bodyPr>
          <a:lstStyle/>
          <a:p>
            <a:r>
              <a:rPr lang="de-DE" sz="800">
                <a:solidFill>
                  <a:schemeClr val="bg1"/>
                </a:solidFill>
              </a:rPr>
              <a:t>India</a:t>
            </a:r>
          </a:p>
        </p:txBody>
      </p:sp>
      <p:sp>
        <p:nvSpPr>
          <p:cNvPr id="4743" name="Textfeld 4742">
            <a:extLst>
              <a:ext uri="{FF2B5EF4-FFF2-40B4-BE49-F238E27FC236}">
                <a16:creationId xmlns:a16="http://schemas.microsoft.com/office/drawing/2014/main" id="{F0DD5B84-4D71-6A4A-9C06-FD095CDEFD5B}"/>
              </a:ext>
            </a:extLst>
          </p:cNvPr>
          <p:cNvSpPr txBox="1"/>
          <p:nvPr/>
        </p:nvSpPr>
        <p:spPr>
          <a:xfrm>
            <a:off x="8880310" y="2592000"/>
            <a:ext cx="624117" cy="144000"/>
          </a:xfrm>
          <a:prstGeom prst="rect">
            <a:avLst/>
          </a:prstGeom>
          <a:noFill/>
        </p:spPr>
        <p:txBody>
          <a:bodyPr wrap="square" lIns="0" tIns="0" rIns="0" bIns="0" rtlCol="0" anchor="t" anchorCtr="0">
            <a:noAutofit/>
          </a:bodyPr>
          <a:lstStyle/>
          <a:p>
            <a:r>
              <a:rPr lang="de-DE" sz="800" err="1"/>
              <a:t>Cambodia</a:t>
            </a:r>
            <a:endParaRPr lang="de-DE" sz="800"/>
          </a:p>
        </p:txBody>
      </p:sp>
      <p:sp>
        <p:nvSpPr>
          <p:cNvPr id="3" name="Textfeld 2">
            <a:extLst>
              <a:ext uri="{FF2B5EF4-FFF2-40B4-BE49-F238E27FC236}">
                <a16:creationId xmlns:a16="http://schemas.microsoft.com/office/drawing/2014/main" id="{75ADDEC0-0E7B-415E-810E-35165D5FE9D1}"/>
              </a:ext>
            </a:extLst>
          </p:cNvPr>
          <p:cNvSpPr txBox="1"/>
          <p:nvPr/>
        </p:nvSpPr>
        <p:spPr>
          <a:xfrm>
            <a:off x="2399413" y="6199091"/>
            <a:ext cx="7414438" cy="430887"/>
          </a:xfrm>
          <a:prstGeom prst="rect">
            <a:avLst/>
          </a:prstGeom>
          <a:noFill/>
        </p:spPr>
        <p:txBody>
          <a:bodyPr wrap="square" rtlCol="0">
            <a:spAutoFit/>
          </a:bodyPr>
          <a:lstStyle/>
          <a:p>
            <a:pPr algn="ctr"/>
            <a:r>
              <a:rPr lang="de-DE" sz="2200" b="1" spc="40">
                <a:solidFill>
                  <a:schemeClr val="bg1">
                    <a:lumMod val="50000"/>
                  </a:schemeClr>
                </a:solidFill>
                <a:latin typeface="Arial" panose="020B0604020202020204" pitchFamily="34" charset="0"/>
                <a:ea typeface="+mj-ea"/>
                <a:cs typeface="Arial" panose="020B0604020202020204" pitchFamily="34" charset="0"/>
              </a:rPr>
              <a:t>12 Countries, 12 </a:t>
            </a:r>
            <a:r>
              <a:rPr lang="de-DE" sz="2200" b="1" spc="40" err="1">
                <a:solidFill>
                  <a:schemeClr val="bg1">
                    <a:lumMod val="50000"/>
                  </a:schemeClr>
                </a:solidFill>
                <a:latin typeface="Arial" panose="020B0604020202020204" pitchFamily="34" charset="0"/>
                <a:ea typeface="+mj-ea"/>
                <a:cs typeface="Arial" panose="020B0604020202020204" pitchFamily="34" charset="0"/>
              </a:rPr>
              <a:t>years</a:t>
            </a:r>
            <a:r>
              <a:rPr lang="de-DE" sz="2200" b="1" spc="40">
                <a:solidFill>
                  <a:schemeClr val="bg1">
                    <a:lumMod val="50000"/>
                  </a:schemeClr>
                </a:solidFill>
                <a:latin typeface="Arial" panose="020B0604020202020204" pitchFamily="34" charset="0"/>
                <a:ea typeface="+mj-ea"/>
                <a:cs typeface="Arial" panose="020B0604020202020204" pitchFamily="34" charset="0"/>
              </a:rPr>
              <a:t> (2014 – 2026) </a:t>
            </a:r>
          </a:p>
        </p:txBody>
      </p:sp>
    </p:spTree>
    <p:extLst>
      <p:ext uri="{BB962C8B-B14F-4D97-AF65-F5344CB8AC3E}">
        <p14:creationId xmlns:p14="http://schemas.microsoft.com/office/powerpoint/2010/main" val="14929024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C0307C-E3AC-4B35-94FA-AC98513598F1}"/>
              </a:ext>
            </a:extLst>
          </p:cNvPr>
          <p:cNvSpPr>
            <a:spLocks noGrp="1"/>
          </p:cNvSpPr>
          <p:nvPr>
            <p:ph type="title"/>
          </p:nvPr>
        </p:nvSpPr>
        <p:spPr>
          <a:xfrm>
            <a:off x="243843" y="243842"/>
            <a:ext cx="10318731" cy="626924"/>
          </a:xfrm>
        </p:spPr>
        <p:txBody>
          <a:bodyPr>
            <a:normAutofit/>
          </a:bodyPr>
          <a:lstStyle/>
          <a:p>
            <a:r>
              <a:rPr lang="en-US" sz="2800" b="1">
                <a:latin typeface="Arial"/>
              </a:rPr>
              <a:t>FANSER: Intervention Areas and Target Group</a:t>
            </a:r>
            <a:endParaRPr lang="en-US" sz="2800"/>
          </a:p>
        </p:txBody>
      </p:sp>
      <p:sp>
        <p:nvSpPr>
          <p:cNvPr id="89" name="Footer Placeholder 4">
            <a:extLst>
              <a:ext uri="{FF2B5EF4-FFF2-40B4-BE49-F238E27FC236}">
                <a16:creationId xmlns:a16="http://schemas.microsoft.com/office/drawing/2014/main" id="{5E31DAF2-CC5C-4674-896D-4E535AB0FBDD}"/>
              </a:ext>
            </a:extLst>
          </p:cNvPr>
          <p:cNvSpPr txBox="1">
            <a:spLocks/>
          </p:cNvSpPr>
          <p:nvPr/>
        </p:nvSpPr>
        <p:spPr bwMode="gray">
          <a:xfrm>
            <a:off x="2462032" y="6584320"/>
            <a:ext cx="6857539" cy="123111"/>
          </a:xfrm>
          <a:prstGeom prst="rect">
            <a:avLst/>
          </a:prstGeom>
        </p:spPr>
        <p:txBody>
          <a:bodyPr vert="horz" wrap="square" lIns="0" tIns="0" rIns="0" bIns="0" rtlCol="0" anchor="ctr">
            <a:spAutoFit/>
          </a:bodyPr>
          <a:lstStyle>
            <a:defPPr>
              <a:defRPr lang="de-DE"/>
            </a:defPPr>
            <a:lvl1pPr marL="0" algn="l" defTabSz="685800" rtl="0" eaLnBrk="1" latinLnBrk="0" hangingPunct="1">
              <a:defRPr sz="600" kern="1200" spc="38" baseline="0">
                <a:solidFill>
                  <a:schemeClr val="tx1">
                    <a:lumMod val="50000"/>
                    <a:lumOff val="50000"/>
                  </a:schemeClr>
                </a:solidFill>
                <a:latin typeface="Arial" panose="020B0604020202020204" pitchFamily="34" charset="0"/>
                <a:ea typeface="+mn-ea"/>
                <a:cs typeface="Arial" panose="020B0604020202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685783"/>
            <a:r>
              <a:rPr lang="en-US" sz="800" spc="37">
                <a:solidFill>
                  <a:prstClr val="black">
                    <a:lumMod val="50000"/>
                    <a:lumOff val="50000"/>
                  </a:prstClr>
                </a:solidFill>
              </a:rPr>
              <a:t>Food and Nutrition Security, Enhanced Resilience Zambia</a:t>
            </a:r>
            <a:endParaRPr lang="en-GB" sz="800" spc="37">
              <a:solidFill>
                <a:prstClr val="black">
                  <a:lumMod val="50000"/>
                  <a:lumOff val="50000"/>
                </a:prstClr>
              </a:solidFill>
            </a:endParaRPr>
          </a:p>
        </p:txBody>
      </p:sp>
      <p:sp>
        <p:nvSpPr>
          <p:cNvPr id="90" name="Slide Number Placeholder 5">
            <a:extLst>
              <a:ext uri="{FF2B5EF4-FFF2-40B4-BE49-F238E27FC236}">
                <a16:creationId xmlns:a16="http://schemas.microsoft.com/office/drawing/2014/main" id="{6A5143B7-B6D0-4B36-B329-14F6186F3602}"/>
              </a:ext>
            </a:extLst>
          </p:cNvPr>
          <p:cNvSpPr txBox="1">
            <a:spLocks/>
          </p:cNvSpPr>
          <p:nvPr/>
        </p:nvSpPr>
        <p:spPr bwMode="gray">
          <a:xfrm>
            <a:off x="599756" y="6568512"/>
            <a:ext cx="601133" cy="123111"/>
          </a:xfrm>
          <a:prstGeom prst="rect">
            <a:avLst/>
          </a:prstGeom>
        </p:spPr>
        <p:txBody>
          <a:bodyPr vert="horz" wrap="square" lIns="0" tIns="0" rIns="0" bIns="0" rtlCol="0" anchor="ctr">
            <a:spAutoFit/>
          </a:bodyPr>
          <a:lstStyle>
            <a:defPPr>
              <a:defRPr lang="de-DE"/>
            </a:defPPr>
            <a:lvl1pPr marL="0" algn="l" defTabSz="685800" rtl="0" eaLnBrk="1" latinLnBrk="0" hangingPunct="1">
              <a:defRPr lang="de-DE" sz="600" kern="1200" spc="38" baseline="0" smtClean="0">
                <a:solidFill>
                  <a:schemeClr val="tx2"/>
                </a:solidFill>
                <a:latin typeface="Arial" panose="020B0604020202020204" pitchFamily="34" charset="0"/>
                <a:ea typeface="+mn-ea"/>
                <a:cs typeface="Arial" panose="020B0604020202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685783"/>
            <a:r>
              <a:rPr lang="en-GB" sz="800" spc="37">
                <a:solidFill>
                  <a:prstClr val="black">
                    <a:lumMod val="50000"/>
                    <a:lumOff val="50000"/>
                  </a:prstClr>
                </a:solidFill>
              </a:rPr>
              <a:t>Page </a:t>
            </a:r>
            <a:fld id="{3A8B5DB7-81A8-4ED4-916B-6B23CD603687}" type="slidenum">
              <a:rPr lang="en-GB" sz="800" spc="37">
                <a:solidFill>
                  <a:prstClr val="black">
                    <a:lumMod val="50000"/>
                    <a:lumOff val="50000"/>
                  </a:prstClr>
                </a:solidFill>
              </a:rPr>
              <a:pPr defTabSz="685783"/>
              <a:t>5</a:t>
            </a:fld>
            <a:endParaRPr lang="en-GB" sz="800" spc="37">
              <a:solidFill>
                <a:prstClr val="black">
                  <a:lumMod val="50000"/>
                  <a:lumOff val="50000"/>
                </a:prstClr>
              </a:solidFill>
            </a:endParaRPr>
          </a:p>
        </p:txBody>
      </p:sp>
      <p:sp>
        <p:nvSpPr>
          <p:cNvPr id="15" name="TextBox 14">
            <a:extLst>
              <a:ext uri="{FF2B5EF4-FFF2-40B4-BE49-F238E27FC236}">
                <a16:creationId xmlns:a16="http://schemas.microsoft.com/office/drawing/2014/main" id="{1A7A9971-B680-4789-8453-A4CA2BC6A2C0}"/>
              </a:ext>
            </a:extLst>
          </p:cNvPr>
          <p:cNvSpPr txBox="1"/>
          <p:nvPr/>
        </p:nvSpPr>
        <p:spPr>
          <a:xfrm>
            <a:off x="9407452" y="2424568"/>
            <a:ext cx="2310244" cy="923330"/>
          </a:xfrm>
          <a:prstGeom prst="rect">
            <a:avLst/>
          </a:prstGeom>
          <a:noFill/>
        </p:spPr>
        <p:txBody>
          <a:bodyPr wrap="square" lIns="91440" tIns="45720" rIns="91440" bIns="45720" rtlCol="0" anchor="t">
            <a:spAutoFit/>
          </a:bodyPr>
          <a:lstStyle/>
          <a:p>
            <a:pPr defTabSz="914377"/>
            <a:r>
              <a:rPr lang="en-US" dirty="0">
                <a:solidFill>
                  <a:prstClr val="black"/>
                </a:solidFill>
                <a:latin typeface="Calibri" panose="020F0502020204030204"/>
              </a:rPr>
              <a:t>*as of 2018, ZDHS </a:t>
            </a:r>
          </a:p>
          <a:p>
            <a:pPr defTabSz="914377"/>
            <a:r>
              <a:rPr lang="en-US" b="1" dirty="0">
                <a:solidFill>
                  <a:prstClr val="black"/>
                </a:solidFill>
                <a:latin typeface="Calibri" panose="020F0502020204030204"/>
              </a:rPr>
              <a:t>(Stunting in Zambia overall: 35%)</a:t>
            </a:r>
          </a:p>
        </p:txBody>
      </p:sp>
      <p:grpSp>
        <p:nvGrpSpPr>
          <p:cNvPr id="32" name="Group 31">
            <a:extLst>
              <a:ext uri="{FF2B5EF4-FFF2-40B4-BE49-F238E27FC236}">
                <a16:creationId xmlns:a16="http://schemas.microsoft.com/office/drawing/2014/main" id="{6EDBAE21-5DBE-4975-A535-24DD490736BE}"/>
              </a:ext>
            </a:extLst>
          </p:cNvPr>
          <p:cNvGrpSpPr/>
          <p:nvPr/>
        </p:nvGrpSpPr>
        <p:grpSpPr>
          <a:xfrm>
            <a:off x="11205526" y="71045"/>
            <a:ext cx="922973" cy="821510"/>
            <a:chOff x="8450580" y="53284"/>
            <a:chExt cx="645793" cy="771978"/>
          </a:xfrm>
        </p:grpSpPr>
        <p:pic>
          <p:nvPicPr>
            <p:cNvPr id="33" name="Picture 32">
              <a:extLst>
                <a:ext uri="{FF2B5EF4-FFF2-40B4-BE49-F238E27FC236}">
                  <a16:creationId xmlns:a16="http://schemas.microsoft.com/office/drawing/2014/main" id="{5C2018F6-40C1-47C7-B12B-32283749132A}"/>
                </a:ext>
              </a:extLst>
            </p:cNvPr>
            <p:cNvPicPr>
              <a:picLocks noChangeAspect="1"/>
            </p:cNvPicPr>
            <p:nvPr/>
          </p:nvPicPr>
          <p:blipFill>
            <a:blip r:embed="rId3" cstate="emai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tretch>
              <a:fillRect/>
            </a:stretch>
          </p:blipFill>
          <p:spPr>
            <a:xfrm>
              <a:off x="8544876" y="53284"/>
              <a:ext cx="457200" cy="457200"/>
            </a:xfrm>
            <a:prstGeom prst="rect">
              <a:avLst/>
            </a:prstGeom>
          </p:spPr>
        </p:pic>
        <p:sp>
          <p:nvSpPr>
            <p:cNvPr id="36" name="TextBox 35">
              <a:extLst>
                <a:ext uri="{FF2B5EF4-FFF2-40B4-BE49-F238E27FC236}">
                  <a16:creationId xmlns:a16="http://schemas.microsoft.com/office/drawing/2014/main" id="{6605FEA9-1EB9-4B5C-987A-F0397E1291A6}"/>
                </a:ext>
              </a:extLst>
            </p:cNvPr>
            <p:cNvSpPr txBox="1"/>
            <p:nvPr/>
          </p:nvSpPr>
          <p:spPr>
            <a:xfrm>
              <a:off x="8450580" y="507121"/>
              <a:ext cx="645793" cy="318141"/>
            </a:xfrm>
            <a:prstGeom prst="rect">
              <a:avLst/>
            </a:prstGeom>
            <a:noFill/>
          </p:spPr>
          <p:txBody>
            <a:bodyPr wrap="square" rtlCol="0">
              <a:spAutoFit/>
            </a:bodyPr>
            <a:lstStyle/>
            <a:p>
              <a:pPr algn="ctr" defTabSz="914377"/>
              <a:r>
                <a:rPr lang="en-US" sz="800" b="1">
                  <a:solidFill>
                    <a:prstClr val="black"/>
                  </a:solidFill>
                  <a:latin typeface="Arial"/>
                </a:rPr>
                <a:t>A FANSER</a:t>
              </a:r>
              <a:br>
                <a:rPr lang="en-US" sz="800" b="1">
                  <a:solidFill>
                    <a:prstClr val="black"/>
                  </a:solidFill>
                  <a:latin typeface="Arial"/>
                </a:rPr>
              </a:br>
              <a:r>
                <a:rPr lang="en-US" sz="800" b="1">
                  <a:solidFill>
                    <a:prstClr val="black"/>
                  </a:solidFill>
                  <a:latin typeface="Arial"/>
                </a:rPr>
                <a:t>Presentation</a:t>
              </a:r>
            </a:p>
          </p:txBody>
        </p:sp>
      </p:grpSp>
      <p:pic>
        <p:nvPicPr>
          <p:cNvPr id="5" name="Picture 4">
            <a:extLst>
              <a:ext uri="{FF2B5EF4-FFF2-40B4-BE49-F238E27FC236}">
                <a16:creationId xmlns:a16="http://schemas.microsoft.com/office/drawing/2014/main" id="{EC405A94-B3A0-B0AB-2D79-D2BACC1E9BB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1057188" y="1044988"/>
            <a:ext cx="7016377" cy="4711080"/>
          </a:xfrm>
          <a:prstGeom prst="rect">
            <a:avLst/>
          </a:prstGeom>
        </p:spPr>
      </p:pic>
      <p:sp>
        <p:nvSpPr>
          <p:cNvPr id="7" name="TextBox 6">
            <a:extLst>
              <a:ext uri="{FF2B5EF4-FFF2-40B4-BE49-F238E27FC236}">
                <a16:creationId xmlns:a16="http://schemas.microsoft.com/office/drawing/2014/main" id="{C6ED1FEC-0D8F-47C4-32BD-DAF9AF252805}"/>
              </a:ext>
            </a:extLst>
          </p:cNvPr>
          <p:cNvSpPr txBox="1"/>
          <p:nvPr/>
        </p:nvSpPr>
        <p:spPr>
          <a:xfrm>
            <a:off x="163391" y="2160017"/>
            <a:ext cx="1425425" cy="748795"/>
          </a:xfrm>
          <a:prstGeom prst="rect">
            <a:avLst/>
          </a:prstGeom>
          <a:noFill/>
        </p:spPr>
        <p:txBody>
          <a:bodyPr wrap="square" rtlCol="0">
            <a:spAutoFit/>
          </a:bodyPr>
          <a:lstStyle/>
          <a:p>
            <a:pPr defTabSz="914377"/>
            <a:r>
              <a:rPr lang="en-US" sz="2133">
                <a:latin typeface="Calibri" panose="020F0502020204030204"/>
              </a:rPr>
              <a:t>Stunting*</a:t>
            </a:r>
            <a:br>
              <a:rPr lang="en-US" sz="2133">
                <a:latin typeface="Calibri" panose="020F0502020204030204"/>
              </a:rPr>
            </a:br>
            <a:r>
              <a:rPr lang="en-US" sz="2133">
                <a:latin typeface="Calibri" panose="020F0502020204030204"/>
              </a:rPr>
              <a:t>44.9%</a:t>
            </a:r>
          </a:p>
        </p:txBody>
      </p:sp>
      <p:sp>
        <p:nvSpPr>
          <p:cNvPr id="8" name="TextBox 7">
            <a:extLst>
              <a:ext uri="{FF2B5EF4-FFF2-40B4-BE49-F238E27FC236}">
                <a16:creationId xmlns:a16="http://schemas.microsoft.com/office/drawing/2014/main" id="{26B89F8E-A5D3-0F03-34B1-402F4E784C3D}"/>
              </a:ext>
            </a:extLst>
          </p:cNvPr>
          <p:cNvSpPr txBox="1"/>
          <p:nvPr/>
        </p:nvSpPr>
        <p:spPr>
          <a:xfrm>
            <a:off x="7717798" y="2465670"/>
            <a:ext cx="1249564" cy="748795"/>
          </a:xfrm>
          <a:prstGeom prst="rect">
            <a:avLst/>
          </a:prstGeom>
          <a:noFill/>
        </p:spPr>
        <p:txBody>
          <a:bodyPr wrap="square" rtlCol="0">
            <a:spAutoFit/>
          </a:bodyPr>
          <a:lstStyle/>
          <a:p>
            <a:pPr defTabSz="914377"/>
            <a:r>
              <a:rPr lang="en-US" sz="2133">
                <a:latin typeface="Calibri" panose="020F0502020204030204"/>
              </a:rPr>
              <a:t>Stunting*</a:t>
            </a:r>
            <a:br>
              <a:rPr lang="en-US" sz="2133">
                <a:latin typeface="Calibri" panose="020F0502020204030204"/>
              </a:rPr>
            </a:br>
            <a:r>
              <a:rPr lang="en-US" sz="2133">
                <a:latin typeface="Calibri" panose="020F0502020204030204"/>
              </a:rPr>
              <a:t>34.2%</a:t>
            </a:r>
          </a:p>
        </p:txBody>
      </p:sp>
      <p:sp>
        <p:nvSpPr>
          <p:cNvPr id="12" name="Rectangle 18">
            <a:extLst>
              <a:ext uri="{FF2B5EF4-FFF2-40B4-BE49-F238E27FC236}">
                <a16:creationId xmlns:a16="http://schemas.microsoft.com/office/drawing/2014/main" id="{C9E7F183-6206-49FB-8BFF-87D5D634C6AF}"/>
              </a:ext>
            </a:extLst>
          </p:cNvPr>
          <p:cNvSpPr/>
          <p:nvPr/>
        </p:nvSpPr>
        <p:spPr bwMode="auto">
          <a:xfrm>
            <a:off x="599756" y="5756068"/>
            <a:ext cx="9962818" cy="748795"/>
          </a:xfrm>
          <a:prstGeom prst="rect">
            <a:avLst/>
          </a:prstGeom>
          <a:solidFill>
            <a:srgbClr val="C00000"/>
          </a:solidFill>
          <a:ln w="6350">
            <a:no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121920" tIns="60960" rIns="121920" bIns="60960" numCol="1" rtlCol="0" anchor="t" anchorCtr="0" compatLnSpc="1">
            <a:prstTxWarp prst="textNoShape">
              <a:avLst/>
            </a:prstTxWarp>
          </a:bodyPr>
          <a:lstStyle/>
          <a:p>
            <a:pPr defTabSz="914377"/>
            <a:r>
              <a:rPr lang="en-US" sz="2000" b="1" dirty="0">
                <a:solidFill>
                  <a:schemeClr val="bg1"/>
                </a:solidFill>
                <a:latin typeface="Arial"/>
              </a:rPr>
              <a:t>The primary target group of FANSER are women of reproductive age (15-49) </a:t>
            </a:r>
            <a:br>
              <a:rPr lang="en-US" sz="2000" b="1" dirty="0">
                <a:solidFill>
                  <a:schemeClr val="bg1"/>
                </a:solidFill>
                <a:latin typeface="Arial"/>
              </a:rPr>
            </a:br>
            <a:r>
              <a:rPr lang="en-US" sz="2000" b="1" dirty="0">
                <a:solidFill>
                  <a:schemeClr val="bg1"/>
                </a:solidFill>
                <a:latin typeface="Arial"/>
              </a:rPr>
              <a:t>and children under the age of two years (until 2025)</a:t>
            </a:r>
          </a:p>
        </p:txBody>
      </p:sp>
    </p:spTree>
    <p:extLst>
      <p:ext uri="{BB962C8B-B14F-4D97-AF65-F5344CB8AC3E}">
        <p14:creationId xmlns:p14="http://schemas.microsoft.com/office/powerpoint/2010/main" val="27725443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58E130B-6030-4FE3-A4E0-1D1B9C0B2034}"/>
              </a:ext>
            </a:extLst>
          </p:cNvPr>
          <p:cNvSpPr>
            <a:spLocks noGrp="1"/>
          </p:cNvSpPr>
          <p:nvPr>
            <p:ph type="title"/>
          </p:nvPr>
        </p:nvSpPr>
        <p:spPr/>
        <p:txBody>
          <a:bodyPr/>
          <a:lstStyle/>
          <a:p>
            <a:r>
              <a:rPr lang="de-DE" dirty="0"/>
              <a:t>Prime </a:t>
            </a:r>
            <a:r>
              <a:rPr lang="de-DE" dirty="0" err="1"/>
              <a:t>Activities</a:t>
            </a:r>
            <a:r>
              <a:rPr lang="de-DE" dirty="0"/>
              <a:t> </a:t>
            </a:r>
            <a:r>
              <a:rPr lang="de-DE" dirty="0" err="1"/>
              <a:t>of</a:t>
            </a:r>
            <a:r>
              <a:rPr lang="de-DE" dirty="0"/>
              <a:t> FANSER</a:t>
            </a:r>
          </a:p>
        </p:txBody>
      </p:sp>
      <p:sp>
        <p:nvSpPr>
          <p:cNvPr id="4" name="Datumsplatzhalter 3">
            <a:extLst>
              <a:ext uri="{FF2B5EF4-FFF2-40B4-BE49-F238E27FC236}">
                <a16:creationId xmlns:a16="http://schemas.microsoft.com/office/drawing/2014/main" id="{E6CACF5C-8A22-4CA5-8287-5E593E29F171}"/>
              </a:ext>
            </a:extLst>
          </p:cNvPr>
          <p:cNvSpPr>
            <a:spLocks noGrp="1"/>
          </p:cNvSpPr>
          <p:nvPr>
            <p:ph type="dt" sz="half" idx="14"/>
          </p:nvPr>
        </p:nvSpPr>
        <p:spPr/>
        <p:txBody>
          <a:bodyPr/>
          <a:lstStyle/>
          <a:p>
            <a:r>
              <a:rPr lang="en-GB"/>
              <a:t>22 Jan. 2019</a:t>
            </a:r>
          </a:p>
        </p:txBody>
      </p:sp>
      <p:sp>
        <p:nvSpPr>
          <p:cNvPr id="5" name="Fußzeilenplatzhalter 4">
            <a:extLst>
              <a:ext uri="{FF2B5EF4-FFF2-40B4-BE49-F238E27FC236}">
                <a16:creationId xmlns:a16="http://schemas.microsoft.com/office/drawing/2014/main" id="{0199EC23-F2E5-4108-A265-F6308B2FDCAB}"/>
              </a:ext>
            </a:extLst>
          </p:cNvPr>
          <p:cNvSpPr>
            <a:spLocks noGrp="1"/>
          </p:cNvSpPr>
          <p:nvPr>
            <p:ph type="ftr" sz="quarter" idx="15"/>
          </p:nvPr>
        </p:nvSpPr>
        <p:spPr/>
        <p:txBody>
          <a:bodyPr/>
          <a:lstStyle/>
          <a:p>
            <a:r>
              <a:rPr lang="en-GB"/>
              <a:t>Titel of the presentation</a:t>
            </a:r>
          </a:p>
        </p:txBody>
      </p:sp>
      <p:sp>
        <p:nvSpPr>
          <p:cNvPr id="6" name="Foliennummernplatzhalter 5">
            <a:extLst>
              <a:ext uri="{FF2B5EF4-FFF2-40B4-BE49-F238E27FC236}">
                <a16:creationId xmlns:a16="http://schemas.microsoft.com/office/drawing/2014/main" id="{87DC27C7-AD91-4F71-99B2-C6F9124B4136}"/>
              </a:ext>
            </a:extLst>
          </p:cNvPr>
          <p:cNvSpPr>
            <a:spLocks noGrp="1"/>
          </p:cNvSpPr>
          <p:nvPr>
            <p:ph type="sldNum" sz="quarter" idx="16"/>
          </p:nvPr>
        </p:nvSpPr>
        <p:spPr/>
        <p:txBody>
          <a:bodyPr/>
          <a:lstStyle/>
          <a:p>
            <a:r>
              <a:rPr lang="en-GB"/>
              <a:t>Page </a:t>
            </a:r>
            <a:fld id="{3A8B5DB7-81A8-4ED4-916B-6B23CD603687}" type="slidenum">
              <a:rPr lang="en-GB" smtClean="0"/>
              <a:pPr/>
              <a:t>6</a:t>
            </a:fld>
            <a:endParaRPr lang="en-GB"/>
          </a:p>
        </p:txBody>
      </p:sp>
      <p:graphicFrame>
        <p:nvGraphicFramePr>
          <p:cNvPr id="9" name="Diagramm 8">
            <a:extLst>
              <a:ext uri="{FF2B5EF4-FFF2-40B4-BE49-F238E27FC236}">
                <a16:creationId xmlns:a16="http://schemas.microsoft.com/office/drawing/2014/main" id="{A1429A7C-538E-484D-B17C-140194C91466}"/>
              </a:ext>
            </a:extLst>
          </p:cNvPr>
          <p:cNvGraphicFramePr/>
          <p:nvPr>
            <p:extLst>
              <p:ext uri="{D42A27DB-BD31-4B8C-83A1-F6EECF244321}">
                <p14:modId xmlns:p14="http://schemas.microsoft.com/office/powerpoint/2010/main" val="476568113"/>
              </p:ext>
            </p:extLst>
          </p:nvPr>
        </p:nvGraphicFramePr>
        <p:xfrm>
          <a:off x="1374935" y="1295400"/>
          <a:ext cx="8788400" cy="4953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268219678"/>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A5B6842-D1CC-4C29-8D16-C416D4FD588E}"/>
              </a:ext>
            </a:extLst>
          </p:cNvPr>
          <p:cNvSpPr>
            <a:spLocks noGrp="1"/>
          </p:cNvSpPr>
          <p:nvPr>
            <p:ph type="body" sz="quarter" idx="13"/>
          </p:nvPr>
        </p:nvSpPr>
        <p:spPr>
          <a:xfrm>
            <a:off x="599757" y="1361293"/>
            <a:ext cx="10104102" cy="4599240"/>
          </a:xfrm>
        </p:spPr>
        <p:txBody>
          <a:bodyPr/>
          <a:lstStyle/>
          <a:p>
            <a:pPr marL="380990" indent="-380990">
              <a:buFont typeface="Arial" panose="020B0604020202020204" pitchFamily="34" charset="0"/>
              <a:buChar char="•"/>
            </a:pPr>
            <a:r>
              <a:rPr lang="en-US" dirty="0"/>
              <a:t>The Follow-Up Survey (FUS) is implemented every two years to track progress regarding our </a:t>
            </a:r>
            <a:r>
              <a:rPr lang="en-US" b="1" dirty="0"/>
              <a:t>outcome indicators </a:t>
            </a:r>
            <a:r>
              <a:rPr lang="en-US" dirty="0"/>
              <a:t>(IDDS, MAD, hygiene practices/knowledge)</a:t>
            </a:r>
          </a:p>
          <a:p>
            <a:pPr marL="380990" indent="-380990">
              <a:buFont typeface="Arial" panose="020B0604020202020204" pitchFamily="34" charset="0"/>
              <a:buChar char="•"/>
            </a:pPr>
            <a:r>
              <a:rPr lang="en-US" dirty="0"/>
              <a:t>The survey is implemented by an </a:t>
            </a:r>
            <a:r>
              <a:rPr lang="en-US" b="1" dirty="0"/>
              <a:t>independent international consulting firm in collaboration with IAPRI</a:t>
            </a:r>
          </a:p>
          <a:p>
            <a:pPr marL="380990" indent="-380990">
              <a:buFont typeface="Arial" panose="020B0604020202020204" pitchFamily="34" charset="0"/>
              <a:buChar char="•"/>
            </a:pPr>
            <a:r>
              <a:rPr lang="en-US" dirty="0"/>
              <a:t>The FUS looks at our </a:t>
            </a:r>
            <a:r>
              <a:rPr lang="en-US" b="1" dirty="0"/>
              <a:t>beneficiaries</a:t>
            </a:r>
            <a:r>
              <a:rPr lang="en-US" dirty="0"/>
              <a:t> as well as a </a:t>
            </a:r>
            <a:r>
              <a:rPr lang="en-US" b="1" dirty="0"/>
              <a:t>control group </a:t>
            </a:r>
            <a:r>
              <a:rPr lang="en-US" dirty="0"/>
              <a:t>to assess the impacts of FANSER´s interventions; focus is on “</a:t>
            </a:r>
            <a:r>
              <a:rPr lang="en-US" b="1" dirty="0"/>
              <a:t>women and infant pairs</a:t>
            </a:r>
            <a:r>
              <a:rPr lang="en-US" dirty="0"/>
              <a:t>”</a:t>
            </a:r>
          </a:p>
          <a:p>
            <a:pPr marL="380990" indent="-380990">
              <a:buFont typeface="Arial" panose="020B0604020202020204" pitchFamily="34" charset="0"/>
              <a:buChar char="•"/>
            </a:pPr>
            <a:r>
              <a:rPr lang="en-US" dirty="0"/>
              <a:t>Tool: standardized questionnaire; Focus Group Discussions</a:t>
            </a:r>
          </a:p>
          <a:p>
            <a:pPr marL="380990" indent="-380990">
              <a:buFont typeface="Arial" panose="020B0604020202020204" pitchFamily="34" charset="0"/>
              <a:buChar char="•"/>
            </a:pPr>
            <a:r>
              <a:rPr lang="en-US" dirty="0"/>
              <a:t>Sample size: 400 women per region (200 beneficiaries, 200 control group each for </a:t>
            </a:r>
            <a:r>
              <a:rPr lang="en-US" dirty="0" err="1"/>
              <a:t>Luapula</a:t>
            </a:r>
            <a:r>
              <a:rPr lang="en-US" dirty="0"/>
              <a:t> and Eastern province); total of </a:t>
            </a:r>
            <a:r>
              <a:rPr lang="en-US" b="1" dirty="0"/>
              <a:t>800 women</a:t>
            </a:r>
            <a:r>
              <a:rPr lang="en-US" dirty="0"/>
              <a:t>. </a:t>
            </a:r>
          </a:p>
          <a:p>
            <a:pPr marL="380990" indent="-380990">
              <a:buFont typeface="Arial" panose="020B0604020202020204" pitchFamily="34" charset="0"/>
              <a:buChar char="•"/>
            </a:pPr>
            <a:r>
              <a:rPr lang="en-US" b="1" dirty="0"/>
              <a:t>Control Groups </a:t>
            </a:r>
            <a:r>
              <a:rPr lang="en-US" dirty="0"/>
              <a:t>were selected from districts/wards where FANSER had not started interventions at the time of the survey (mostly </a:t>
            </a:r>
            <a:r>
              <a:rPr lang="en-US" dirty="0" err="1"/>
              <a:t>Sinda</a:t>
            </a:r>
            <a:r>
              <a:rPr lang="en-US" dirty="0"/>
              <a:t> and </a:t>
            </a:r>
            <a:r>
              <a:rPr lang="en-US" dirty="0" err="1"/>
              <a:t>Mwansabombwe</a:t>
            </a:r>
            <a:r>
              <a:rPr lang="en-US" dirty="0"/>
              <a:t>). These were the only possible areas in the regions because all other districts were already receiving interventions. </a:t>
            </a:r>
          </a:p>
          <a:p>
            <a:pPr marL="380990" indent="-380990">
              <a:buFont typeface="Arial" panose="020B0604020202020204" pitchFamily="34" charset="0"/>
              <a:buChar char="•"/>
            </a:pPr>
            <a:r>
              <a:rPr lang="en-US" dirty="0"/>
              <a:t>This was the second FUS in </a:t>
            </a:r>
            <a:r>
              <a:rPr lang="en-US" dirty="0" err="1"/>
              <a:t>Luapula</a:t>
            </a:r>
            <a:r>
              <a:rPr lang="en-US" dirty="0"/>
              <a:t> and the third FUS in Eastern</a:t>
            </a:r>
            <a:endParaRPr lang="en-US" b="1" dirty="0"/>
          </a:p>
        </p:txBody>
      </p:sp>
      <p:sp>
        <p:nvSpPr>
          <p:cNvPr id="2" name="Title 1">
            <a:extLst>
              <a:ext uri="{FF2B5EF4-FFF2-40B4-BE49-F238E27FC236}">
                <a16:creationId xmlns:a16="http://schemas.microsoft.com/office/drawing/2014/main" id="{F8984D6C-099B-4FCC-B677-2B8E3DB80C9E}"/>
              </a:ext>
            </a:extLst>
          </p:cNvPr>
          <p:cNvSpPr>
            <a:spLocks noGrp="1"/>
          </p:cNvSpPr>
          <p:nvPr>
            <p:ph type="title"/>
          </p:nvPr>
        </p:nvSpPr>
        <p:spPr/>
        <p:txBody>
          <a:bodyPr/>
          <a:lstStyle/>
          <a:p>
            <a:r>
              <a:rPr lang="de-DE" dirty="0"/>
              <a:t>Background &amp; </a:t>
            </a:r>
            <a:r>
              <a:rPr lang="de-DE" dirty="0" err="1"/>
              <a:t>Methodology</a:t>
            </a:r>
            <a:r>
              <a:rPr lang="de-DE" dirty="0"/>
              <a:t> </a:t>
            </a:r>
            <a:r>
              <a:rPr lang="de-DE" dirty="0" err="1"/>
              <a:t>of</a:t>
            </a:r>
            <a:r>
              <a:rPr lang="de-DE" dirty="0"/>
              <a:t> </a:t>
            </a:r>
            <a:r>
              <a:rPr lang="de-DE" dirty="0" err="1"/>
              <a:t>the</a:t>
            </a:r>
            <a:r>
              <a:rPr lang="de-DE" dirty="0"/>
              <a:t> Follow-</a:t>
            </a:r>
            <a:r>
              <a:rPr lang="de-DE" dirty="0" err="1"/>
              <a:t>up</a:t>
            </a:r>
            <a:r>
              <a:rPr lang="de-DE" dirty="0"/>
              <a:t> Surveys (FUS)</a:t>
            </a:r>
            <a:endParaRPr lang="en-US" dirty="0">
              <a:highlight>
                <a:srgbClr val="FFFF00"/>
              </a:highlight>
            </a:endParaRPr>
          </a:p>
        </p:txBody>
      </p:sp>
      <p:sp>
        <p:nvSpPr>
          <p:cNvPr id="5" name="Date Placeholder 4">
            <a:extLst>
              <a:ext uri="{FF2B5EF4-FFF2-40B4-BE49-F238E27FC236}">
                <a16:creationId xmlns:a16="http://schemas.microsoft.com/office/drawing/2014/main" id="{310FB273-70DC-417D-AA93-95CD989BC939}"/>
              </a:ext>
            </a:extLst>
          </p:cNvPr>
          <p:cNvSpPr>
            <a:spLocks noGrp="1"/>
          </p:cNvSpPr>
          <p:nvPr>
            <p:ph type="dt" sz="half" idx="14"/>
          </p:nvPr>
        </p:nvSpPr>
        <p:spPr/>
        <p:txBody>
          <a:bodyPr/>
          <a:lstStyle/>
          <a:p>
            <a:fld id="{111F4D93-9FD0-4875-B876-0D94454BEDBC}" type="datetime1">
              <a:rPr lang="en-US" smtClean="0"/>
              <a:t>9/12/2023</a:t>
            </a:fld>
            <a:endParaRPr lang="en-GB"/>
          </a:p>
        </p:txBody>
      </p:sp>
      <p:sp>
        <p:nvSpPr>
          <p:cNvPr id="7" name="Slide Number Placeholder 6">
            <a:extLst>
              <a:ext uri="{FF2B5EF4-FFF2-40B4-BE49-F238E27FC236}">
                <a16:creationId xmlns:a16="http://schemas.microsoft.com/office/drawing/2014/main" id="{502B3258-3FFB-4F3D-8235-521C605A5A84}"/>
              </a:ext>
            </a:extLst>
          </p:cNvPr>
          <p:cNvSpPr>
            <a:spLocks noGrp="1"/>
          </p:cNvSpPr>
          <p:nvPr>
            <p:ph type="sldNum" sz="quarter" idx="16"/>
          </p:nvPr>
        </p:nvSpPr>
        <p:spPr/>
        <p:txBody>
          <a:bodyPr/>
          <a:lstStyle/>
          <a:p>
            <a:r>
              <a:rPr lang="en-GB"/>
              <a:t>Page </a:t>
            </a:r>
            <a:fld id="{3A8B5DB7-81A8-4ED4-916B-6B23CD603687}" type="slidenum">
              <a:rPr lang="en-GB" smtClean="0"/>
              <a:pPr/>
              <a:t>7</a:t>
            </a:fld>
            <a:endParaRPr lang="en-GB"/>
          </a:p>
        </p:txBody>
      </p:sp>
      <p:sp>
        <p:nvSpPr>
          <p:cNvPr id="4" name="Footer Placeholder 3">
            <a:extLst>
              <a:ext uri="{FF2B5EF4-FFF2-40B4-BE49-F238E27FC236}">
                <a16:creationId xmlns:a16="http://schemas.microsoft.com/office/drawing/2014/main" id="{85FAD6D8-8A11-4B3C-83F8-A7E596893D85}"/>
              </a:ext>
            </a:extLst>
          </p:cNvPr>
          <p:cNvSpPr>
            <a:spLocks noGrp="1"/>
          </p:cNvSpPr>
          <p:nvPr>
            <p:ph type="ftr" sz="quarter" idx="15"/>
          </p:nvPr>
        </p:nvSpPr>
        <p:spPr/>
        <p:txBody>
          <a:bodyPr/>
          <a:lstStyle/>
          <a:p>
            <a:r>
              <a:rPr lang="en-US"/>
              <a:t>FUS 2022 - Key Findings</a:t>
            </a:r>
            <a:endParaRPr lang="en-GB"/>
          </a:p>
        </p:txBody>
      </p:sp>
      <p:sp>
        <p:nvSpPr>
          <p:cNvPr id="6" name="Speech Bubble: Oval 5">
            <a:extLst>
              <a:ext uri="{FF2B5EF4-FFF2-40B4-BE49-F238E27FC236}">
                <a16:creationId xmlns:a16="http://schemas.microsoft.com/office/drawing/2014/main" id="{B4859DD0-BA0D-4B96-3380-CBFC4FE2E852}"/>
              </a:ext>
            </a:extLst>
          </p:cNvPr>
          <p:cNvSpPr/>
          <p:nvPr/>
        </p:nvSpPr>
        <p:spPr>
          <a:xfrm>
            <a:off x="6972300" y="2298700"/>
            <a:ext cx="4873943" cy="2868687"/>
          </a:xfrm>
          <a:prstGeom prst="wedgeEllipseCallout">
            <a:avLst>
              <a:gd name="adj1" fmla="val -40479"/>
              <a:gd name="adj2" fmla="val 62053"/>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en-US" sz="2000" dirty="0"/>
              <a:t>We are aware that this is not ideal. </a:t>
            </a:r>
            <a:br>
              <a:rPr lang="en-US" sz="2000" dirty="0"/>
            </a:br>
            <a:r>
              <a:rPr lang="en-US" sz="2000" dirty="0"/>
              <a:t>It will be particularly difficult to find adequate control groups for the endline in 2025 – </a:t>
            </a:r>
            <a:br>
              <a:rPr lang="en-US" sz="2000" dirty="0"/>
            </a:br>
            <a:r>
              <a:rPr lang="en-US" sz="2000" b="1" dirty="0"/>
              <a:t>any ideas?  </a:t>
            </a:r>
          </a:p>
        </p:txBody>
      </p:sp>
    </p:spTree>
    <p:extLst>
      <p:ext uri="{BB962C8B-B14F-4D97-AF65-F5344CB8AC3E}">
        <p14:creationId xmlns:p14="http://schemas.microsoft.com/office/powerpoint/2010/main" val="20887886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hteck 39">
            <a:extLst>
              <a:ext uri="{FF2B5EF4-FFF2-40B4-BE49-F238E27FC236}">
                <a16:creationId xmlns:a16="http://schemas.microsoft.com/office/drawing/2014/main" id="{9AFD358F-DF19-4B47-8779-E0232CF4A1B8}"/>
              </a:ext>
            </a:extLst>
          </p:cNvPr>
          <p:cNvSpPr/>
          <p:nvPr/>
        </p:nvSpPr>
        <p:spPr>
          <a:xfrm>
            <a:off x="9374945" y="-119921"/>
            <a:ext cx="2526975" cy="765497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400" err="1">
              <a:solidFill>
                <a:prstClr val="white"/>
              </a:solidFill>
              <a:latin typeface="Calibri" panose="020F0502020204030204"/>
            </a:endParaRPr>
          </a:p>
        </p:txBody>
      </p:sp>
      <p:sp>
        <p:nvSpPr>
          <p:cNvPr id="2" name="Titel 1">
            <a:extLst>
              <a:ext uri="{FF2B5EF4-FFF2-40B4-BE49-F238E27FC236}">
                <a16:creationId xmlns:a16="http://schemas.microsoft.com/office/drawing/2014/main" id="{7F910EEF-B162-49C3-B9BF-6BA7F6FBA340}"/>
              </a:ext>
            </a:extLst>
          </p:cNvPr>
          <p:cNvSpPr>
            <a:spLocks noGrp="1"/>
          </p:cNvSpPr>
          <p:nvPr>
            <p:ph type="title"/>
          </p:nvPr>
        </p:nvSpPr>
        <p:spPr>
          <a:xfrm>
            <a:off x="497285" y="138895"/>
            <a:ext cx="9563579" cy="720725"/>
          </a:xfrm>
        </p:spPr>
        <p:txBody>
          <a:bodyPr>
            <a:normAutofit/>
          </a:bodyPr>
          <a:lstStyle/>
          <a:p>
            <a:pPr algn="ctr"/>
            <a:r>
              <a:rPr lang="en-GB" sz="2800" b="1">
                <a:solidFill>
                  <a:srgbClr val="8A000E"/>
                </a:solidFill>
                <a:latin typeface="+mn-lt"/>
              </a:rPr>
              <a:t>Surveys</a:t>
            </a:r>
            <a:endParaRPr lang="de-DE" sz="2800" b="1">
              <a:solidFill>
                <a:srgbClr val="8A000E"/>
              </a:solidFill>
              <a:latin typeface="+mn-lt"/>
            </a:endParaRPr>
          </a:p>
        </p:txBody>
      </p:sp>
      <p:sp>
        <p:nvSpPr>
          <p:cNvPr id="5" name="Foliennummernplatzhalter 4">
            <a:extLst>
              <a:ext uri="{FF2B5EF4-FFF2-40B4-BE49-F238E27FC236}">
                <a16:creationId xmlns:a16="http://schemas.microsoft.com/office/drawing/2014/main" id="{8F524C90-2460-4665-948C-847746F1480B}"/>
              </a:ext>
            </a:extLst>
          </p:cNvPr>
          <p:cNvSpPr>
            <a:spLocks noGrp="1"/>
          </p:cNvSpPr>
          <p:nvPr>
            <p:ph type="sldNum" sz="quarter" idx="12"/>
          </p:nvPr>
        </p:nvSpPr>
        <p:spPr/>
        <p:txBody>
          <a:bodyPr/>
          <a:lstStyle/>
          <a:p>
            <a:r>
              <a:rPr lang="en-GB">
                <a:solidFill>
                  <a:prstClr val="black">
                    <a:tint val="75000"/>
                  </a:prstClr>
                </a:solidFill>
                <a:latin typeface="Calibri" panose="020F0502020204030204"/>
              </a:rPr>
              <a:t>5</a:t>
            </a:r>
          </a:p>
        </p:txBody>
      </p:sp>
      <p:sp>
        <p:nvSpPr>
          <p:cNvPr id="7" name="Form 6">
            <a:extLst>
              <a:ext uri="{FF2B5EF4-FFF2-40B4-BE49-F238E27FC236}">
                <a16:creationId xmlns:a16="http://schemas.microsoft.com/office/drawing/2014/main" id="{60A53E03-384E-4E28-9C96-6DD7F66ED4FC}"/>
              </a:ext>
            </a:extLst>
          </p:cNvPr>
          <p:cNvSpPr/>
          <p:nvPr/>
        </p:nvSpPr>
        <p:spPr>
          <a:xfrm>
            <a:off x="406933" y="2068227"/>
            <a:ext cx="7227084" cy="3478783"/>
          </a:xfrm>
          <a:prstGeom prst="swooshArrow">
            <a:avLst>
              <a:gd name="adj1" fmla="val 25000"/>
              <a:gd name="adj2" fmla="val 25000"/>
            </a:avLst>
          </a:prstGeom>
          <a:gradFill rotWithShape="0">
            <a:gsLst>
              <a:gs pos="0">
                <a:schemeClr val="bg1">
                  <a:lumMod val="50000"/>
                </a:schemeClr>
              </a:gs>
              <a:gs pos="100000">
                <a:srgbClr val="FFFFFF"/>
              </a:gs>
            </a:gsLst>
            <a:lin ang="10800000" scaled="0"/>
          </a:gra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a:lstStyle/>
          <a:p>
            <a:endParaRPr lang="de-DE" sz="2400">
              <a:solidFill>
                <a:prstClr val="black">
                  <a:hueOff val="0"/>
                  <a:satOff val="0"/>
                  <a:lumOff val="0"/>
                  <a:alphaOff val="0"/>
                </a:prstClr>
              </a:solidFill>
              <a:latin typeface="Calibri" panose="020F0502020204030204"/>
            </a:endParaRPr>
          </a:p>
        </p:txBody>
      </p:sp>
      <p:sp>
        <p:nvSpPr>
          <p:cNvPr id="8" name="Freihandform: Form 7">
            <a:extLst>
              <a:ext uri="{FF2B5EF4-FFF2-40B4-BE49-F238E27FC236}">
                <a16:creationId xmlns:a16="http://schemas.microsoft.com/office/drawing/2014/main" id="{A6516EB1-6066-47F3-AC6F-8915A258CBD0}"/>
              </a:ext>
            </a:extLst>
          </p:cNvPr>
          <p:cNvSpPr/>
          <p:nvPr/>
        </p:nvSpPr>
        <p:spPr>
          <a:xfrm>
            <a:off x="497285" y="3634719"/>
            <a:ext cx="1431451" cy="827308"/>
          </a:xfrm>
          <a:custGeom>
            <a:avLst/>
            <a:gdLst>
              <a:gd name="connsiteX0" fmla="*/ 0 w 1057740"/>
              <a:gd name="connsiteY0" fmla="*/ 0 h 620481"/>
              <a:gd name="connsiteX1" fmla="*/ 1057740 w 1057740"/>
              <a:gd name="connsiteY1" fmla="*/ 0 h 620481"/>
              <a:gd name="connsiteX2" fmla="*/ 1057740 w 1057740"/>
              <a:gd name="connsiteY2" fmla="*/ 620481 h 620481"/>
              <a:gd name="connsiteX3" fmla="*/ 0 w 1057740"/>
              <a:gd name="connsiteY3" fmla="*/ 620481 h 620481"/>
              <a:gd name="connsiteX4" fmla="*/ 0 w 1057740"/>
              <a:gd name="connsiteY4" fmla="*/ 0 h 620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740" h="620481">
                <a:moveTo>
                  <a:pt x="0" y="0"/>
                </a:moveTo>
                <a:lnTo>
                  <a:pt x="1057740" y="0"/>
                </a:lnTo>
                <a:lnTo>
                  <a:pt x="1057740" y="620481"/>
                </a:lnTo>
                <a:lnTo>
                  <a:pt x="0" y="62048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8068" tIns="0" rIns="0" bIns="0" numCol="1" spcCol="1270" anchor="t" anchorCtr="0">
            <a:noAutofit/>
          </a:bodyPr>
          <a:lstStyle/>
          <a:p>
            <a:pPr defTabSz="711165">
              <a:lnSpc>
                <a:spcPct val="90000"/>
              </a:lnSpc>
              <a:spcBef>
                <a:spcPct val="0"/>
              </a:spcBef>
              <a:spcAft>
                <a:spcPct val="35000"/>
              </a:spcAft>
            </a:pPr>
            <a:endParaRPr lang="en-US" sz="1867">
              <a:solidFill>
                <a:prstClr val="black"/>
              </a:solidFill>
              <a:latin typeface="Calibri" panose="020F0502020204030204" pitchFamily="34" charset="0"/>
              <a:cs typeface="Calibri" panose="020F0502020204030204" pitchFamily="34" charset="0"/>
            </a:endParaRPr>
          </a:p>
        </p:txBody>
      </p:sp>
      <p:sp>
        <p:nvSpPr>
          <p:cNvPr id="12" name="Freihandform: Form 11">
            <a:extLst>
              <a:ext uri="{FF2B5EF4-FFF2-40B4-BE49-F238E27FC236}">
                <a16:creationId xmlns:a16="http://schemas.microsoft.com/office/drawing/2014/main" id="{DEC6A1D7-1435-405F-8BAD-E5C92D945AAC}"/>
              </a:ext>
            </a:extLst>
          </p:cNvPr>
          <p:cNvSpPr/>
          <p:nvPr/>
        </p:nvSpPr>
        <p:spPr>
          <a:xfrm>
            <a:off x="3423462" y="1996717"/>
            <a:ext cx="1694783" cy="758387"/>
          </a:xfrm>
          <a:custGeom>
            <a:avLst/>
            <a:gdLst>
              <a:gd name="connsiteX0" fmla="*/ 0 w 1235616"/>
              <a:gd name="connsiteY0" fmla="*/ 0 h 824151"/>
              <a:gd name="connsiteX1" fmla="*/ 1235616 w 1235616"/>
              <a:gd name="connsiteY1" fmla="*/ 0 h 824151"/>
              <a:gd name="connsiteX2" fmla="*/ 1235616 w 1235616"/>
              <a:gd name="connsiteY2" fmla="*/ 824151 h 824151"/>
              <a:gd name="connsiteX3" fmla="*/ 0 w 1235616"/>
              <a:gd name="connsiteY3" fmla="*/ 824151 h 824151"/>
              <a:gd name="connsiteX4" fmla="*/ 0 w 1235616"/>
              <a:gd name="connsiteY4" fmla="*/ 0 h 82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616" h="824151">
                <a:moveTo>
                  <a:pt x="0" y="0"/>
                </a:moveTo>
                <a:lnTo>
                  <a:pt x="1235616" y="0"/>
                </a:lnTo>
                <a:lnTo>
                  <a:pt x="1235616" y="824151"/>
                </a:lnTo>
                <a:lnTo>
                  <a:pt x="0" y="82415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33799" tIns="0" rIns="0" bIns="0" numCol="1" spcCol="1270" anchor="t" anchorCtr="0">
            <a:noAutofit/>
          </a:bodyPr>
          <a:lstStyle/>
          <a:p>
            <a:pPr defTabSz="711165">
              <a:lnSpc>
                <a:spcPct val="90000"/>
              </a:lnSpc>
              <a:spcBef>
                <a:spcPct val="0"/>
              </a:spcBef>
              <a:spcAft>
                <a:spcPct val="35000"/>
              </a:spcAft>
            </a:pPr>
            <a:endParaRPr lang="en-US" sz="1867">
              <a:solidFill>
                <a:prstClr val="black"/>
              </a:solidFill>
              <a:latin typeface="Calibri" panose="020F0502020204030204" pitchFamily="34" charset="0"/>
              <a:cs typeface="Calibri" panose="020F0502020204030204" pitchFamily="34" charset="0"/>
            </a:endParaRPr>
          </a:p>
        </p:txBody>
      </p:sp>
      <p:sp>
        <p:nvSpPr>
          <p:cNvPr id="13" name="Ellipse 12">
            <a:extLst>
              <a:ext uri="{FF2B5EF4-FFF2-40B4-BE49-F238E27FC236}">
                <a16:creationId xmlns:a16="http://schemas.microsoft.com/office/drawing/2014/main" id="{50C7A07B-238D-417E-8382-C2CE39F072C0}"/>
              </a:ext>
            </a:extLst>
          </p:cNvPr>
          <p:cNvSpPr/>
          <p:nvPr/>
        </p:nvSpPr>
        <p:spPr bwMode="auto">
          <a:xfrm>
            <a:off x="7680321" y="2328205"/>
            <a:ext cx="1625600" cy="779544"/>
          </a:xfrm>
          <a:prstGeom prst="ellipse">
            <a:avLst/>
          </a:prstGeom>
          <a:solidFill>
            <a:srgbClr val="C00000"/>
          </a:solidFill>
          <a:ln w="31750" cap="flat" cmpd="sng" algn="ctr">
            <a:noFill/>
            <a:prstDash val="solid"/>
            <a:round/>
            <a:headEnd type="none" w="med" len="med"/>
            <a:tailEnd type="none" w="med" len="med"/>
          </a:ln>
          <a:effectLst/>
        </p:spPr>
        <p:txBody>
          <a:bodyPr/>
          <a:lstStyle/>
          <a:p>
            <a:pPr eaLnBrk="0" fontAlgn="base" hangingPunct="0">
              <a:spcBef>
                <a:spcPct val="0"/>
              </a:spcBef>
              <a:spcAft>
                <a:spcPct val="0"/>
              </a:spcAft>
              <a:defRPr/>
            </a:pPr>
            <a:endParaRPr lang="de-DE" sz="1200">
              <a:solidFill>
                <a:srgbClr val="999999"/>
              </a:solidFill>
              <a:latin typeface="Calibri" pitchFamily="34" charset="0"/>
              <a:cs typeface="Arial" pitchFamily="34" charset="0"/>
            </a:endParaRPr>
          </a:p>
        </p:txBody>
      </p:sp>
      <p:sp>
        <p:nvSpPr>
          <p:cNvPr id="14" name="Textfeld 14">
            <a:extLst>
              <a:ext uri="{FF2B5EF4-FFF2-40B4-BE49-F238E27FC236}">
                <a16:creationId xmlns:a16="http://schemas.microsoft.com/office/drawing/2014/main" id="{0253ADFD-2B8E-4782-A935-69F6B96D0115}"/>
              </a:ext>
            </a:extLst>
          </p:cNvPr>
          <p:cNvSpPr txBox="1">
            <a:spLocks noChangeArrowheads="1"/>
          </p:cNvSpPr>
          <p:nvPr/>
        </p:nvSpPr>
        <p:spPr bwMode="auto">
          <a:xfrm>
            <a:off x="7657601" y="2421277"/>
            <a:ext cx="1639463" cy="543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719138" eaLnBrk="0" hangingPunct="0">
              <a:lnSpc>
                <a:spcPts val="2000"/>
              </a:lnSpc>
              <a:spcAft>
                <a:spcPts val="600"/>
              </a:spcAft>
              <a:tabLst>
                <a:tab pos="719138" algn="l"/>
              </a:tabLst>
              <a:defRPr sz="1700">
                <a:solidFill>
                  <a:schemeClr val="tx1"/>
                </a:solidFill>
                <a:latin typeface="Calibri" pitchFamily="34" charset="0"/>
              </a:defRPr>
            </a:lvl1pPr>
            <a:lvl2pPr marL="742950" indent="-285750" eaLnBrk="0" hangingPunct="0">
              <a:lnSpc>
                <a:spcPts val="2000"/>
              </a:lnSpc>
              <a:spcAft>
                <a:spcPts val="600"/>
              </a:spcAft>
              <a:buClr>
                <a:schemeClr val="accent1"/>
              </a:buClr>
              <a:buSzPct val="100000"/>
              <a:buFont typeface="Calibri" pitchFamily="34" charset="0"/>
              <a:buChar char="•"/>
              <a:defRPr sz="1700">
                <a:solidFill>
                  <a:schemeClr val="tx1"/>
                </a:solidFill>
                <a:latin typeface="Calibri" pitchFamily="34" charset="0"/>
              </a:defRPr>
            </a:lvl2pPr>
            <a:lvl3pPr marL="1143000" indent="-228600" eaLnBrk="0" hangingPunct="0">
              <a:lnSpc>
                <a:spcPts val="2000"/>
              </a:lnSpc>
              <a:spcAft>
                <a:spcPts val="600"/>
              </a:spcAft>
              <a:buClr>
                <a:srgbClr val="889AA5"/>
              </a:buClr>
              <a:buFont typeface="Calibri" pitchFamily="34" charset="0"/>
              <a:buChar char="•"/>
              <a:defRPr sz="1700">
                <a:solidFill>
                  <a:schemeClr val="tx1"/>
                </a:solidFill>
                <a:latin typeface="Calibri" pitchFamily="34" charset="0"/>
              </a:defRPr>
            </a:lvl3pPr>
            <a:lvl4pPr marL="1600200" indent="-228600" eaLnBrk="0" hangingPunct="0">
              <a:lnSpc>
                <a:spcPts val="2000"/>
              </a:lnSpc>
              <a:spcAft>
                <a:spcPts val="600"/>
              </a:spcAft>
              <a:buClr>
                <a:schemeClr val="accent2"/>
              </a:buClr>
              <a:buFont typeface="Calibri" pitchFamily="34" charset="0"/>
              <a:buChar char="•"/>
              <a:defRPr sz="1700">
                <a:solidFill>
                  <a:schemeClr val="tx1"/>
                </a:solidFill>
                <a:latin typeface="Calibri" pitchFamily="34" charset="0"/>
              </a:defRPr>
            </a:lvl4pPr>
            <a:lvl5pPr marL="2057400" indent="-228600" eaLnBrk="0" hangingPunct="0">
              <a:lnSpc>
                <a:spcPts val="2000"/>
              </a:lnSpc>
              <a:spcBef>
                <a:spcPts val="1800"/>
              </a:spcBef>
              <a:buClr>
                <a:schemeClr val="bg1"/>
              </a:buClr>
              <a:buSzPct val="140000"/>
              <a:buFont typeface="Cambria" pitchFamily="18" charset="0"/>
              <a:buAutoNum type="arabicPeriod"/>
              <a:defRPr sz="1700">
                <a:solidFill>
                  <a:schemeClr val="bg1"/>
                </a:solidFill>
                <a:latin typeface="Calibri" pitchFamily="34" charset="0"/>
              </a:defRPr>
            </a:lvl5pPr>
            <a:lvl6pPr marL="2514600" indent="-228600" eaLnBrk="0" fontAlgn="base" hangingPunct="0">
              <a:lnSpc>
                <a:spcPts val="2000"/>
              </a:lnSpc>
              <a:spcBef>
                <a:spcPts val="1800"/>
              </a:spcBef>
              <a:spcAft>
                <a:spcPct val="0"/>
              </a:spcAft>
              <a:buClr>
                <a:schemeClr val="bg1"/>
              </a:buClr>
              <a:buSzPct val="140000"/>
              <a:buFont typeface="Cambria" pitchFamily="18" charset="0"/>
              <a:buAutoNum type="arabicPeriod"/>
              <a:defRPr sz="1700">
                <a:solidFill>
                  <a:schemeClr val="bg1"/>
                </a:solidFill>
                <a:latin typeface="Calibri" pitchFamily="34" charset="0"/>
              </a:defRPr>
            </a:lvl6pPr>
            <a:lvl7pPr marL="2971800" indent="-228600" eaLnBrk="0" fontAlgn="base" hangingPunct="0">
              <a:lnSpc>
                <a:spcPts val="2000"/>
              </a:lnSpc>
              <a:spcBef>
                <a:spcPts val="1800"/>
              </a:spcBef>
              <a:spcAft>
                <a:spcPct val="0"/>
              </a:spcAft>
              <a:buClr>
                <a:schemeClr val="bg1"/>
              </a:buClr>
              <a:buSzPct val="140000"/>
              <a:buFont typeface="Cambria" pitchFamily="18" charset="0"/>
              <a:buAutoNum type="arabicPeriod"/>
              <a:defRPr sz="1700">
                <a:solidFill>
                  <a:schemeClr val="bg1"/>
                </a:solidFill>
                <a:latin typeface="Calibri" pitchFamily="34" charset="0"/>
              </a:defRPr>
            </a:lvl7pPr>
            <a:lvl8pPr marL="3429000" indent="-228600" eaLnBrk="0" fontAlgn="base" hangingPunct="0">
              <a:lnSpc>
                <a:spcPts val="2000"/>
              </a:lnSpc>
              <a:spcBef>
                <a:spcPts val="1800"/>
              </a:spcBef>
              <a:spcAft>
                <a:spcPct val="0"/>
              </a:spcAft>
              <a:buClr>
                <a:schemeClr val="bg1"/>
              </a:buClr>
              <a:buSzPct val="140000"/>
              <a:buFont typeface="Cambria" pitchFamily="18" charset="0"/>
              <a:buAutoNum type="arabicPeriod"/>
              <a:defRPr sz="1700">
                <a:solidFill>
                  <a:schemeClr val="bg1"/>
                </a:solidFill>
                <a:latin typeface="Calibri" pitchFamily="34" charset="0"/>
              </a:defRPr>
            </a:lvl8pPr>
            <a:lvl9pPr marL="3886200" indent="-228600" eaLnBrk="0" fontAlgn="base" hangingPunct="0">
              <a:lnSpc>
                <a:spcPts val="2000"/>
              </a:lnSpc>
              <a:spcBef>
                <a:spcPts val="1800"/>
              </a:spcBef>
              <a:spcAft>
                <a:spcPct val="0"/>
              </a:spcAft>
              <a:buClr>
                <a:schemeClr val="bg1"/>
              </a:buClr>
              <a:buSzPct val="140000"/>
              <a:buFont typeface="Cambria" pitchFamily="18" charset="0"/>
              <a:buAutoNum type="arabicPeriod"/>
              <a:defRPr sz="1700">
                <a:solidFill>
                  <a:schemeClr val="bg1"/>
                </a:solidFill>
                <a:latin typeface="Calibri" pitchFamily="34" charset="0"/>
              </a:defRPr>
            </a:lvl9pPr>
          </a:lstStyle>
          <a:p>
            <a:pPr algn="ctr" defTabSz="719103" fontAlgn="base">
              <a:lnSpc>
                <a:spcPct val="100000"/>
              </a:lnSpc>
              <a:spcBef>
                <a:spcPct val="0"/>
              </a:spcBef>
              <a:spcAft>
                <a:spcPct val="0"/>
              </a:spcAft>
              <a:tabLst>
                <a:tab pos="719103" algn="l"/>
              </a:tabLst>
              <a:defRPr/>
            </a:pPr>
            <a:r>
              <a:rPr lang="en-US" altLang="de-DE" sz="1467">
                <a:solidFill>
                  <a:srgbClr val="FFFFFF"/>
                </a:solidFill>
                <a:cs typeface="Arial" pitchFamily="34" charset="0"/>
              </a:rPr>
              <a:t>Reliable and comparable data</a:t>
            </a:r>
          </a:p>
        </p:txBody>
      </p:sp>
      <p:sp>
        <p:nvSpPr>
          <p:cNvPr id="16" name="Freihandform: Form 15">
            <a:extLst>
              <a:ext uri="{FF2B5EF4-FFF2-40B4-BE49-F238E27FC236}">
                <a16:creationId xmlns:a16="http://schemas.microsoft.com/office/drawing/2014/main" id="{E26D7D77-776D-4573-A9C8-F228BE610DD5}"/>
              </a:ext>
            </a:extLst>
          </p:cNvPr>
          <p:cNvSpPr/>
          <p:nvPr/>
        </p:nvSpPr>
        <p:spPr>
          <a:xfrm>
            <a:off x="7074919" y="1031398"/>
            <a:ext cx="1721156" cy="1098868"/>
          </a:xfrm>
          <a:custGeom>
            <a:avLst/>
            <a:gdLst>
              <a:gd name="connsiteX0" fmla="*/ 0 w 1235616"/>
              <a:gd name="connsiteY0" fmla="*/ 0 h 824151"/>
              <a:gd name="connsiteX1" fmla="*/ 1235616 w 1235616"/>
              <a:gd name="connsiteY1" fmla="*/ 0 h 824151"/>
              <a:gd name="connsiteX2" fmla="*/ 1235616 w 1235616"/>
              <a:gd name="connsiteY2" fmla="*/ 824151 h 824151"/>
              <a:gd name="connsiteX3" fmla="*/ 0 w 1235616"/>
              <a:gd name="connsiteY3" fmla="*/ 824151 h 824151"/>
              <a:gd name="connsiteX4" fmla="*/ 0 w 1235616"/>
              <a:gd name="connsiteY4" fmla="*/ 0 h 82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616" h="824151">
                <a:moveTo>
                  <a:pt x="0" y="0"/>
                </a:moveTo>
                <a:lnTo>
                  <a:pt x="1235616" y="0"/>
                </a:lnTo>
                <a:lnTo>
                  <a:pt x="1235616" y="824151"/>
                </a:lnTo>
                <a:lnTo>
                  <a:pt x="0" y="82415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33799" tIns="0" rIns="0" bIns="0" numCol="1" spcCol="1270" anchor="t" anchorCtr="0">
            <a:noAutofit/>
          </a:bodyPr>
          <a:lstStyle/>
          <a:p>
            <a:pPr defTabSz="711165">
              <a:lnSpc>
                <a:spcPct val="90000"/>
              </a:lnSpc>
              <a:spcBef>
                <a:spcPct val="0"/>
              </a:spcBef>
            </a:pPr>
            <a:endParaRPr lang="en-US" sz="1867">
              <a:solidFill>
                <a:prstClr val="black"/>
              </a:solidFill>
              <a:latin typeface="Calibri" panose="020F0502020204030204" pitchFamily="34" charset="0"/>
              <a:cs typeface="Calibri" panose="020F0502020204030204" pitchFamily="34" charset="0"/>
            </a:endParaRPr>
          </a:p>
        </p:txBody>
      </p:sp>
      <p:sp>
        <p:nvSpPr>
          <p:cNvPr id="38" name="Textfeld 37">
            <a:extLst>
              <a:ext uri="{FF2B5EF4-FFF2-40B4-BE49-F238E27FC236}">
                <a16:creationId xmlns:a16="http://schemas.microsoft.com/office/drawing/2014/main" id="{B9A5F5B0-F2A9-43F4-B726-9AEE457645F2}"/>
              </a:ext>
            </a:extLst>
          </p:cNvPr>
          <p:cNvSpPr txBox="1">
            <a:spLocks noChangeArrowheads="1"/>
          </p:cNvSpPr>
          <p:nvPr/>
        </p:nvSpPr>
        <p:spPr bwMode="auto">
          <a:xfrm rot="10800000" flipV="1">
            <a:off x="-1" y="5798641"/>
            <a:ext cx="12192000" cy="379656"/>
          </a:xfrm>
          <a:prstGeom prst="rect">
            <a:avLst/>
          </a:prstGeom>
          <a:solidFill>
            <a:schemeClr val="bg1">
              <a:lumMod val="50000"/>
            </a:schemeClr>
          </a:solidFill>
          <a:ln w="9525">
            <a:noFill/>
            <a:miter lim="800000"/>
            <a:headEnd/>
            <a:tailEnd/>
          </a:ln>
        </p:spPr>
        <p:txBody>
          <a:bodyPr wrap="square">
            <a:spAutoFit/>
          </a:bodyPr>
          <a:lstStyle>
            <a:lvl1pPr marL="285750" indent="-285750" defTabSz="719138" eaLnBrk="0" hangingPunct="0">
              <a:lnSpc>
                <a:spcPts val="2000"/>
              </a:lnSpc>
              <a:spcAft>
                <a:spcPts val="600"/>
              </a:spcAft>
              <a:tabLst>
                <a:tab pos="719138" algn="l"/>
              </a:tabLst>
              <a:defRPr sz="1700">
                <a:solidFill>
                  <a:schemeClr val="tx1"/>
                </a:solidFill>
                <a:latin typeface="Calibri" pitchFamily="34" charset="0"/>
              </a:defRPr>
            </a:lvl1pPr>
            <a:lvl2pPr marL="742950" indent="-285750" eaLnBrk="0" hangingPunct="0">
              <a:lnSpc>
                <a:spcPts val="2000"/>
              </a:lnSpc>
              <a:spcAft>
                <a:spcPts val="600"/>
              </a:spcAft>
              <a:buClr>
                <a:schemeClr val="accent1"/>
              </a:buClr>
              <a:buSzPct val="100000"/>
              <a:buFont typeface="Calibri" pitchFamily="34" charset="0"/>
              <a:buChar char="•"/>
              <a:defRPr sz="1700">
                <a:solidFill>
                  <a:schemeClr val="tx1"/>
                </a:solidFill>
                <a:latin typeface="Calibri" pitchFamily="34" charset="0"/>
              </a:defRPr>
            </a:lvl2pPr>
            <a:lvl3pPr marL="1143000" indent="-228600" eaLnBrk="0" hangingPunct="0">
              <a:lnSpc>
                <a:spcPts val="2000"/>
              </a:lnSpc>
              <a:spcAft>
                <a:spcPts val="600"/>
              </a:spcAft>
              <a:buClr>
                <a:srgbClr val="889AA5"/>
              </a:buClr>
              <a:buFont typeface="Calibri" pitchFamily="34" charset="0"/>
              <a:buChar char="•"/>
              <a:defRPr sz="1700">
                <a:solidFill>
                  <a:schemeClr val="tx1"/>
                </a:solidFill>
                <a:latin typeface="Calibri" pitchFamily="34" charset="0"/>
              </a:defRPr>
            </a:lvl3pPr>
            <a:lvl4pPr marL="1600200" indent="-228600" eaLnBrk="0" hangingPunct="0">
              <a:lnSpc>
                <a:spcPts val="2000"/>
              </a:lnSpc>
              <a:spcAft>
                <a:spcPts val="600"/>
              </a:spcAft>
              <a:buClr>
                <a:schemeClr val="accent2"/>
              </a:buClr>
              <a:buFont typeface="Calibri" pitchFamily="34" charset="0"/>
              <a:buChar char="•"/>
              <a:defRPr sz="1700">
                <a:solidFill>
                  <a:schemeClr val="tx1"/>
                </a:solidFill>
                <a:latin typeface="Calibri" pitchFamily="34" charset="0"/>
              </a:defRPr>
            </a:lvl4pPr>
            <a:lvl5pPr marL="2057400" indent="-228600" eaLnBrk="0" hangingPunct="0">
              <a:lnSpc>
                <a:spcPts val="2000"/>
              </a:lnSpc>
              <a:spcBef>
                <a:spcPts val="1800"/>
              </a:spcBef>
              <a:buClr>
                <a:schemeClr val="bg1"/>
              </a:buClr>
              <a:buSzPct val="140000"/>
              <a:buFont typeface="Cambria" pitchFamily="18" charset="0"/>
              <a:buAutoNum type="arabicPeriod"/>
              <a:defRPr sz="1700">
                <a:solidFill>
                  <a:schemeClr val="bg1"/>
                </a:solidFill>
                <a:latin typeface="Calibri" pitchFamily="34" charset="0"/>
              </a:defRPr>
            </a:lvl5pPr>
            <a:lvl6pPr marL="2514600" indent="-228600" eaLnBrk="0" fontAlgn="base" hangingPunct="0">
              <a:lnSpc>
                <a:spcPts val="2000"/>
              </a:lnSpc>
              <a:spcBef>
                <a:spcPts val="1800"/>
              </a:spcBef>
              <a:spcAft>
                <a:spcPct val="0"/>
              </a:spcAft>
              <a:buClr>
                <a:schemeClr val="bg1"/>
              </a:buClr>
              <a:buSzPct val="140000"/>
              <a:buFont typeface="Cambria" pitchFamily="18" charset="0"/>
              <a:buAutoNum type="arabicPeriod"/>
              <a:defRPr sz="1700">
                <a:solidFill>
                  <a:schemeClr val="bg1"/>
                </a:solidFill>
                <a:latin typeface="Calibri" pitchFamily="34" charset="0"/>
              </a:defRPr>
            </a:lvl6pPr>
            <a:lvl7pPr marL="2971800" indent="-228600" eaLnBrk="0" fontAlgn="base" hangingPunct="0">
              <a:lnSpc>
                <a:spcPts val="2000"/>
              </a:lnSpc>
              <a:spcBef>
                <a:spcPts val="1800"/>
              </a:spcBef>
              <a:spcAft>
                <a:spcPct val="0"/>
              </a:spcAft>
              <a:buClr>
                <a:schemeClr val="bg1"/>
              </a:buClr>
              <a:buSzPct val="140000"/>
              <a:buFont typeface="Cambria" pitchFamily="18" charset="0"/>
              <a:buAutoNum type="arabicPeriod"/>
              <a:defRPr sz="1700">
                <a:solidFill>
                  <a:schemeClr val="bg1"/>
                </a:solidFill>
                <a:latin typeface="Calibri" pitchFamily="34" charset="0"/>
              </a:defRPr>
            </a:lvl7pPr>
            <a:lvl8pPr marL="3429000" indent="-228600" eaLnBrk="0" fontAlgn="base" hangingPunct="0">
              <a:lnSpc>
                <a:spcPts val="2000"/>
              </a:lnSpc>
              <a:spcBef>
                <a:spcPts val="1800"/>
              </a:spcBef>
              <a:spcAft>
                <a:spcPct val="0"/>
              </a:spcAft>
              <a:buClr>
                <a:schemeClr val="bg1"/>
              </a:buClr>
              <a:buSzPct val="140000"/>
              <a:buFont typeface="Cambria" pitchFamily="18" charset="0"/>
              <a:buAutoNum type="arabicPeriod"/>
              <a:defRPr sz="1700">
                <a:solidFill>
                  <a:schemeClr val="bg1"/>
                </a:solidFill>
                <a:latin typeface="Calibri" pitchFamily="34" charset="0"/>
              </a:defRPr>
            </a:lvl8pPr>
            <a:lvl9pPr marL="3886200" indent="-228600" eaLnBrk="0" fontAlgn="base" hangingPunct="0">
              <a:lnSpc>
                <a:spcPts val="2000"/>
              </a:lnSpc>
              <a:spcBef>
                <a:spcPts val="1800"/>
              </a:spcBef>
              <a:spcAft>
                <a:spcPct val="0"/>
              </a:spcAft>
              <a:buClr>
                <a:schemeClr val="bg1"/>
              </a:buClr>
              <a:buSzPct val="140000"/>
              <a:buFont typeface="Cambria" pitchFamily="18" charset="0"/>
              <a:buAutoNum type="arabicPeriod"/>
              <a:defRPr sz="1700">
                <a:solidFill>
                  <a:schemeClr val="bg1"/>
                </a:solidFill>
                <a:latin typeface="Calibri" pitchFamily="34" charset="0"/>
              </a:defRPr>
            </a:lvl9pPr>
          </a:lstStyle>
          <a:p>
            <a:pPr marL="0" indent="0" algn="ctr" defTabSz="719121">
              <a:lnSpc>
                <a:spcPct val="100000"/>
              </a:lnSpc>
              <a:spcAft>
                <a:spcPts val="0"/>
              </a:spcAft>
              <a:tabLst>
                <a:tab pos="719121" algn="l"/>
              </a:tabLst>
            </a:pPr>
            <a:r>
              <a:rPr lang="en-US" sz="1867">
                <a:solidFill>
                  <a:prstClr val="white"/>
                </a:solidFill>
              </a:rPr>
              <a:t>Survey takes place every 2 years; time of surveys: October (globally: 3-5 months after the main harvest)</a:t>
            </a:r>
          </a:p>
        </p:txBody>
      </p:sp>
      <p:sp>
        <p:nvSpPr>
          <p:cNvPr id="39" name="Rechteck 38">
            <a:extLst>
              <a:ext uri="{FF2B5EF4-FFF2-40B4-BE49-F238E27FC236}">
                <a16:creationId xmlns:a16="http://schemas.microsoft.com/office/drawing/2014/main" id="{13F2549B-8BC7-46A0-89F9-EA982EEA6BB4}"/>
              </a:ext>
            </a:extLst>
          </p:cNvPr>
          <p:cNvSpPr/>
          <p:nvPr/>
        </p:nvSpPr>
        <p:spPr>
          <a:xfrm>
            <a:off x="9326357" y="265122"/>
            <a:ext cx="2725360" cy="5264133"/>
          </a:xfrm>
          <a:prstGeom prst="rect">
            <a:avLst/>
          </a:prstGeom>
          <a:pattFill prst="pct25">
            <a:fgClr>
              <a:srgbClr val="C6E0B4"/>
            </a:fgClr>
            <a:bgClr>
              <a:schemeClr val="bg1"/>
            </a:bgClr>
          </a:pattFill>
        </p:spPr>
        <p:txBody>
          <a:bodyPr wrap="square">
            <a:spAutoFit/>
          </a:bodyPr>
          <a:lstStyle/>
          <a:p>
            <a:r>
              <a:rPr lang="en-US" sz="1867" b="1" dirty="0">
                <a:solidFill>
                  <a:srgbClr val="221E1F"/>
                </a:solidFill>
                <a:latin typeface="Calibri" panose="020F0502020204030204" pitchFamily="34" charset="0"/>
              </a:rPr>
              <a:t>Key elements of questionnaire</a:t>
            </a:r>
          </a:p>
          <a:p>
            <a:endParaRPr lang="en-US" sz="1867" dirty="0">
              <a:solidFill>
                <a:srgbClr val="221E1F"/>
              </a:solidFill>
              <a:latin typeface="Calibri" panose="020F0502020204030204" pitchFamily="34" charset="0"/>
            </a:endParaRPr>
          </a:p>
          <a:p>
            <a:pPr marL="228589" indent="-228589">
              <a:buFont typeface="Arial" panose="020B0604020202020204" pitchFamily="34" charset="0"/>
              <a:buChar char="•"/>
            </a:pPr>
            <a:r>
              <a:rPr lang="en-US" sz="1867" dirty="0">
                <a:solidFill>
                  <a:srgbClr val="221E1F"/>
                </a:solidFill>
                <a:latin typeface="Calibri" panose="020F0502020204030204" pitchFamily="34" charset="0"/>
              </a:rPr>
              <a:t>Food consumption </a:t>
            </a:r>
          </a:p>
          <a:p>
            <a:pPr marL="228589" indent="-228589">
              <a:buFont typeface="Arial" panose="020B0604020202020204" pitchFamily="34" charset="0"/>
              <a:buChar char="•"/>
            </a:pPr>
            <a:r>
              <a:rPr lang="en-US" sz="1867" dirty="0">
                <a:solidFill>
                  <a:srgbClr val="221E1F"/>
                </a:solidFill>
                <a:latin typeface="Calibri" panose="020F0502020204030204" pitchFamily="34" charset="0"/>
              </a:rPr>
              <a:t>Application of hygiene practices (women)/ Prevalence of diarrhea (children)</a:t>
            </a:r>
          </a:p>
          <a:p>
            <a:pPr marL="228589" lvl="1" indent="-228589">
              <a:buFont typeface="Arial" panose="020B0604020202020204" pitchFamily="34" charset="0"/>
              <a:buChar char="•"/>
            </a:pPr>
            <a:r>
              <a:rPr lang="en-US" sz="1867" dirty="0">
                <a:solidFill>
                  <a:srgbClr val="221E1F"/>
                </a:solidFill>
                <a:latin typeface="Calibri" panose="020F0502020204030204" pitchFamily="34" charset="0"/>
              </a:rPr>
              <a:t>Socio-economic household factors</a:t>
            </a:r>
          </a:p>
          <a:p>
            <a:pPr marL="228589" lvl="1" indent="-228589">
              <a:buFont typeface="Arial" panose="020B0604020202020204" pitchFamily="34" charset="0"/>
              <a:buChar char="•"/>
            </a:pPr>
            <a:r>
              <a:rPr lang="en-US" sz="1867" dirty="0">
                <a:solidFill>
                  <a:srgbClr val="221E1F"/>
                </a:solidFill>
                <a:latin typeface="Calibri" panose="020F0502020204030204" pitchFamily="34" charset="0"/>
              </a:rPr>
              <a:t>Agricultural production</a:t>
            </a:r>
          </a:p>
          <a:p>
            <a:pPr marL="228589" lvl="1" indent="-228589">
              <a:buFont typeface="Arial" panose="020B0604020202020204" pitchFamily="34" charset="0"/>
              <a:buChar char="•"/>
            </a:pPr>
            <a:r>
              <a:rPr lang="en-US" sz="1867" dirty="0">
                <a:solidFill>
                  <a:srgbClr val="221E1F"/>
                </a:solidFill>
                <a:latin typeface="Calibri" panose="020F0502020204030204" pitchFamily="34" charset="0"/>
              </a:rPr>
              <a:t>Knowledge and practice on nutrition and hygiene</a:t>
            </a:r>
          </a:p>
          <a:p>
            <a:pPr marL="228589" lvl="1" indent="-228589">
              <a:buFont typeface="Arial" panose="020B0604020202020204" pitchFamily="34" charset="0"/>
              <a:buChar char="•"/>
            </a:pPr>
            <a:r>
              <a:rPr lang="en-US" sz="1867" dirty="0">
                <a:solidFill>
                  <a:srgbClr val="221E1F"/>
                </a:solidFill>
                <a:latin typeface="Calibri" panose="020F0502020204030204" pitchFamily="34" charset="0"/>
              </a:rPr>
              <a:t>Participation in project activities</a:t>
            </a:r>
          </a:p>
          <a:p>
            <a:pPr marL="228589" lvl="1" indent="-228589">
              <a:buFont typeface="Arial" panose="020B0604020202020204" pitchFamily="34" charset="0"/>
              <a:buChar char="•"/>
            </a:pPr>
            <a:r>
              <a:rPr lang="en-US" sz="1867" dirty="0">
                <a:solidFill>
                  <a:srgbClr val="221E1F"/>
                </a:solidFill>
                <a:latin typeface="Calibri" panose="020F0502020204030204" pitchFamily="34" charset="0"/>
              </a:rPr>
              <a:t>Resilience</a:t>
            </a:r>
          </a:p>
          <a:p>
            <a:pPr marL="228589" lvl="1" indent="-228589">
              <a:buFont typeface="Arial" panose="020B0604020202020204" pitchFamily="34" charset="0"/>
              <a:buChar char="•"/>
            </a:pPr>
            <a:r>
              <a:rPr lang="en-US" sz="1867" dirty="0">
                <a:solidFill>
                  <a:srgbClr val="221E1F"/>
                </a:solidFill>
                <a:latin typeface="Calibri" panose="020F0502020204030204" pitchFamily="34" charset="0"/>
              </a:rPr>
              <a:t>Women empowerment</a:t>
            </a:r>
          </a:p>
        </p:txBody>
      </p:sp>
      <p:graphicFrame>
        <p:nvGraphicFramePr>
          <p:cNvPr id="6" name="Tabelle 9">
            <a:extLst>
              <a:ext uri="{FF2B5EF4-FFF2-40B4-BE49-F238E27FC236}">
                <a16:creationId xmlns:a16="http://schemas.microsoft.com/office/drawing/2014/main" id="{F91C111A-DA85-4AE9-B27B-EDB17157F8EA}"/>
              </a:ext>
            </a:extLst>
          </p:cNvPr>
          <p:cNvGraphicFramePr>
            <a:graphicFrameLocks noGrp="1"/>
          </p:cNvGraphicFramePr>
          <p:nvPr/>
        </p:nvGraphicFramePr>
        <p:xfrm>
          <a:off x="239795" y="2784693"/>
          <a:ext cx="1806720" cy="1645920"/>
        </p:xfrm>
        <a:graphic>
          <a:graphicData uri="http://schemas.openxmlformats.org/drawingml/2006/table">
            <a:tbl>
              <a:tblPr firstRow="1" bandRow="1">
                <a:tableStyleId>{5C22544A-7EE6-4342-B048-85BDC9FD1C3A}</a:tableStyleId>
              </a:tblPr>
              <a:tblGrid>
                <a:gridCol w="1806720">
                  <a:extLst>
                    <a:ext uri="{9D8B030D-6E8A-4147-A177-3AD203B41FA5}">
                      <a16:colId xmlns:a16="http://schemas.microsoft.com/office/drawing/2014/main" val="2412920932"/>
                    </a:ext>
                  </a:extLst>
                </a:gridCol>
              </a:tblGrid>
              <a:tr h="128016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900" b="0">
                          <a:solidFill>
                            <a:schemeClr val="tx1"/>
                          </a:solidFill>
                          <a:latin typeface="Calibri" panose="020F0502020204030204" pitchFamily="34" charset="0"/>
                          <a:cs typeface="Calibri" panose="020F0502020204030204" pitchFamily="34" charset="0"/>
                        </a:rPr>
                        <a:t>Nutrition Baseline Survey (NBS) in Katete and Petauke </a:t>
                      </a:r>
                    </a:p>
                  </a:txBody>
                  <a:tcPr marL="121920" marR="121920" marT="60960" marB="60960" anchor="b">
                    <a:lnL w="12700" cap="flat" cmpd="sng" algn="ctr">
                      <a:solidFill>
                        <a:srgbClr val="C00000"/>
                      </a:solid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4058723905"/>
                  </a:ext>
                </a:extLst>
              </a:tr>
              <a:tr h="365760">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lang="en-US" sz="1600" b="1">
                          <a:solidFill>
                            <a:schemeClr val="tx1"/>
                          </a:solidFill>
                          <a:latin typeface="Calibri" panose="020F0502020204030204" pitchFamily="34" charset="0"/>
                          <a:cs typeface="Calibri" panose="020F0502020204030204" pitchFamily="34" charset="0"/>
                        </a:rPr>
                        <a:t>2015</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431555114"/>
                  </a:ext>
                </a:extLst>
              </a:tr>
            </a:tbl>
          </a:graphicData>
        </a:graphic>
      </p:graphicFrame>
      <p:graphicFrame>
        <p:nvGraphicFramePr>
          <p:cNvPr id="43" name="Tabelle 9">
            <a:extLst>
              <a:ext uri="{FF2B5EF4-FFF2-40B4-BE49-F238E27FC236}">
                <a16:creationId xmlns:a16="http://schemas.microsoft.com/office/drawing/2014/main" id="{CDD14854-A57D-4A65-9613-28C1B427249C}"/>
              </a:ext>
            </a:extLst>
          </p:cNvPr>
          <p:cNvGraphicFramePr>
            <a:graphicFrameLocks noGrp="1"/>
          </p:cNvGraphicFramePr>
          <p:nvPr/>
        </p:nvGraphicFramePr>
        <p:xfrm>
          <a:off x="1681737" y="1650421"/>
          <a:ext cx="1451643" cy="1530096"/>
        </p:xfrm>
        <a:graphic>
          <a:graphicData uri="http://schemas.openxmlformats.org/drawingml/2006/table">
            <a:tbl>
              <a:tblPr firstRow="1" bandRow="1">
                <a:tableStyleId>{5C22544A-7EE6-4342-B048-85BDC9FD1C3A}</a:tableStyleId>
              </a:tblPr>
              <a:tblGrid>
                <a:gridCol w="1451643">
                  <a:extLst>
                    <a:ext uri="{9D8B030D-6E8A-4147-A177-3AD203B41FA5}">
                      <a16:colId xmlns:a16="http://schemas.microsoft.com/office/drawing/2014/main" val="2412920932"/>
                    </a:ext>
                  </a:extLst>
                </a:gridCol>
              </a:tblGrid>
              <a:tr h="1164336">
                <a:tc>
                  <a:txBody>
                    <a:bodyPr/>
                    <a:lstStyle/>
                    <a:p>
                      <a:pPr defTabSz="533400">
                        <a:lnSpc>
                          <a:spcPct val="90000"/>
                        </a:lnSpc>
                        <a:spcBef>
                          <a:spcPct val="0"/>
                        </a:spcBef>
                        <a:spcAft>
                          <a:spcPct val="35000"/>
                        </a:spcAft>
                      </a:pPr>
                      <a:r>
                        <a:rPr lang="en-US" sz="1900" b="0">
                          <a:solidFill>
                            <a:schemeClr val="tx1"/>
                          </a:solidFill>
                          <a:latin typeface="Calibri" panose="020F0502020204030204" pitchFamily="34" charset="0"/>
                          <a:cs typeface="Calibri" panose="020F0502020204030204" pitchFamily="34" charset="0"/>
                        </a:rPr>
                        <a:t>Follow-up Survey in Katete and Petauke</a:t>
                      </a:r>
                    </a:p>
                  </a:txBody>
                  <a:tcPr marL="121920" marR="121920" marT="60960" marB="60960" anchor="b">
                    <a:lnL w="12700" cap="flat" cmpd="sng" algn="ctr">
                      <a:solidFill>
                        <a:srgbClr val="C00000"/>
                      </a:solid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4058723905"/>
                  </a:ext>
                </a:extLst>
              </a:tr>
              <a:tr h="365760">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lang="en-US" sz="1600" b="1">
                          <a:solidFill>
                            <a:schemeClr val="tx1"/>
                          </a:solidFill>
                          <a:latin typeface="Calibri" panose="020F0502020204030204" pitchFamily="34" charset="0"/>
                          <a:cs typeface="Calibri" panose="020F0502020204030204" pitchFamily="34" charset="0"/>
                        </a:rPr>
                        <a:t>2018</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431555114"/>
                  </a:ext>
                </a:extLst>
              </a:tr>
            </a:tbl>
          </a:graphicData>
        </a:graphic>
      </p:graphicFrame>
      <p:graphicFrame>
        <p:nvGraphicFramePr>
          <p:cNvPr id="44" name="Tabelle 9">
            <a:extLst>
              <a:ext uri="{FF2B5EF4-FFF2-40B4-BE49-F238E27FC236}">
                <a16:creationId xmlns:a16="http://schemas.microsoft.com/office/drawing/2014/main" id="{FC041629-6F0F-495E-B13F-6419A7E52ADE}"/>
              </a:ext>
            </a:extLst>
          </p:cNvPr>
          <p:cNvGraphicFramePr>
            <a:graphicFrameLocks noGrp="1"/>
          </p:cNvGraphicFramePr>
          <p:nvPr/>
        </p:nvGraphicFramePr>
        <p:xfrm>
          <a:off x="3316919" y="967795"/>
          <a:ext cx="1625600" cy="1790700"/>
        </p:xfrm>
        <a:graphic>
          <a:graphicData uri="http://schemas.openxmlformats.org/drawingml/2006/table">
            <a:tbl>
              <a:tblPr firstRow="1" bandRow="1">
                <a:tableStyleId>{5C22544A-7EE6-4342-B048-85BDC9FD1C3A}</a:tableStyleId>
              </a:tblPr>
              <a:tblGrid>
                <a:gridCol w="1625600">
                  <a:extLst>
                    <a:ext uri="{9D8B030D-6E8A-4147-A177-3AD203B41FA5}">
                      <a16:colId xmlns:a16="http://schemas.microsoft.com/office/drawing/2014/main" val="2412920932"/>
                    </a:ext>
                  </a:extLst>
                </a:gridCol>
              </a:tblGrid>
              <a:tr h="1424940">
                <a:tc>
                  <a:txBody>
                    <a:bodyPr/>
                    <a:lstStyle/>
                    <a:p>
                      <a:pPr marL="0" lvl="0" indent="0" algn="l" defTabSz="533400">
                        <a:lnSpc>
                          <a:spcPct val="90000"/>
                        </a:lnSpc>
                        <a:spcBef>
                          <a:spcPct val="0"/>
                        </a:spcBef>
                        <a:spcAft>
                          <a:spcPct val="35000"/>
                        </a:spcAft>
                        <a:buNone/>
                      </a:pPr>
                      <a:r>
                        <a:rPr lang="de-DE" sz="1900" b="0" kern="1200">
                          <a:solidFill>
                            <a:schemeClr val="tx1"/>
                          </a:solidFill>
                          <a:latin typeface="Calibri" panose="020F0502020204030204" pitchFamily="34" charset="0"/>
                          <a:cs typeface="Calibri" panose="020F0502020204030204" pitchFamily="34" charset="0"/>
                          <a:sym typeface="Wingdings 3" panose="05040102010807070707" pitchFamily="18" charset="2"/>
                        </a:rPr>
                        <a:t>Follow-</a:t>
                      </a:r>
                      <a:r>
                        <a:rPr lang="de-DE" sz="1900" b="0" kern="1200" err="1">
                          <a:solidFill>
                            <a:schemeClr val="tx1"/>
                          </a:solidFill>
                          <a:latin typeface="Calibri" panose="020F0502020204030204" pitchFamily="34" charset="0"/>
                          <a:cs typeface="Calibri" panose="020F0502020204030204" pitchFamily="34" charset="0"/>
                          <a:sym typeface="Wingdings 3" panose="05040102010807070707" pitchFamily="18" charset="2"/>
                        </a:rPr>
                        <a:t>up</a:t>
                      </a:r>
                      <a:r>
                        <a:rPr lang="de-DE" sz="1900" b="0" kern="1200">
                          <a:solidFill>
                            <a:schemeClr val="tx1"/>
                          </a:solidFill>
                          <a:latin typeface="Calibri" panose="020F0502020204030204" pitchFamily="34" charset="0"/>
                          <a:cs typeface="Calibri" panose="020F0502020204030204" pitchFamily="34" charset="0"/>
                          <a:sym typeface="Wingdings 3" panose="05040102010807070707" pitchFamily="18" charset="2"/>
                        </a:rPr>
                        <a:t> </a:t>
                      </a:r>
                      <a:r>
                        <a:rPr lang="de-DE" sz="1900" b="0" kern="1200" err="1">
                          <a:solidFill>
                            <a:schemeClr val="tx1"/>
                          </a:solidFill>
                          <a:latin typeface="Calibri" panose="020F0502020204030204" pitchFamily="34" charset="0"/>
                          <a:cs typeface="Calibri" panose="020F0502020204030204" pitchFamily="34" charset="0"/>
                          <a:sym typeface="Wingdings 3" panose="05040102010807070707" pitchFamily="18" charset="2"/>
                        </a:rPr>
                        <a:t>survey</a:t>
                      </a:r>
                      <a:r>
                        <a:rPr lang="de-DE" sz="1900" b="0" kern="1200">
                          <a:solidFill>
                            <a:schemeClr val="tx1"/>
                          </a:solidFill>
                          <a:latin typeface="Calibri" panose="020F0502020204030204" pitchFamily="34" charset="0"/>
                          <a:cs typeface="Calibri" panose="020F0502020204030204" pitchFamily="34" charset="0"/>
                          <a:sym typeface="Wingdings 3" panose="05040102010807070707" pitchFamily="18" charset="2"/>
                        </a:rPr>
                        <a:t> in Katete and Petauke; NBS in Sinda</a:t>
                      </a:r>
                      <a:endParaRPr lang="en-US" sz="1900" b="0" kern="1200">
                        <a:solidFill>
                          <a:schemeClr val="tx1"/>
                        </a:solidFill>
                        <a:latin typeface="Calibri" panose="020F0502020204030204" pitchFamily="34" charset="0"/>
                        <a:cs typeface="Calibri" panose="020F0502020204030204" pitchFamily="34" charset="0"/>
                      </a:endParaRPr>
                    </a:p>
                  </a:txBody>
                  <a:tcPr marL="121920" marR="121920" marT="60960" marB="60960" anchor="b">
                    <a:lnL w="12700" cap="flat" cmpd="sng" algn="ctr">
                      <a:solidFill>
                        <a:srgbClr val="C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4058723905"/>
                  </a:ext>
                </a:extLst>
              </a:tr>
              <a:tr h="365760">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lang="en-US" sz="1600" b="1">
                          <a:solidFill>
                            <a:schemeClr val="tx1"/>
                          </a:solidFill>
                          <a:latin typeface="Calibri" panose="020F0502020204030204" pitchFamily="34" charset="0"/>
                          <a:cs typeface="Calibri" panose="020F0502020204030204" pitchFamily="34" charset="0"/>
                        </a:rPr>
                        <a:t>2020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431555114"/>
                  </a:ext>
                </a:extLst>
              </a:tr>
            </a:tbl>
          </a:graphicData>
        </a:graphic>
      </p:graphicFrame>
      <p:graphicFrame>
        <p:nvGraphicFramePr>
          <p:cNvPr id="45" name="Tabelle 9">
            <a:extLst>
              <a:ext uri="{FF2B5EF4-FFF2-40B4-BE49-F238E27FC236}">
                <a16:creationId xmlns:a16="http://schemas.microsoft.com/office/drawing/2014/main" id="{9400E904-BFCF-438F-ABF9-0DEA2295FBD5}"/>
              </a:ext>
            </a:extLst>
          </p:cNvPr>
          <p:cNvGraphicFramePr>
            <a:graphicFrameLocks noGrp="1"/>
          </p:cNvGraphicFramePr>
          <p:nvPr/>
        </p:nvGraphicFramePr>
        <p:xfrm>
          <a:off x="5138298" y="989104"/>
          <a:ext cx="1360239" cy="1575693"/>
        </p:xfrm>
        <a:graphic>
          <a:graphicData uri="http://schemas.openxmlformats.org/drawingml/2006/table">
            <a:tbl>
              <a:tblPr firstRow="1" bandRow="1">
                <a:tableStyleId>{5C22544A-7EE6-4342-B048-85BDC9FD1C3A}</a:tableStyleId>
              </a:tblPr>
              <a:tblGrid>
                <a:gridCol w="1360239">
                  <a:extLst>
                    <a:ext uri="{9D8B030D-6E8A-4147-A177-3AD203B41FA5}">
                      <a16:colId xmlns:a16="http://schemas.microsoft.com/office/drawing/2014/main" val="2412920932"/>
                    </a:ext>
                  </a:extLst>
                </a:gridCol>
              </a:tblGrid>
              <a:tr h="1164336">
                <a:tc>
                  <a:txBody>
                    <a:bodyPr/>
                    <a:lstStyle/>
                    <a:p>
                      <a:pPr defTabSz="533400">
                        <a:lnSpc>
                          <a:spcPct val="90000"/>
                        </a:lnSpc>
                        <a:spcBef>
                          <a:spcPct val="0"/>
                        </a:spcBef>
                      </a:pP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Follow-</a:t>
                      </a:r>
                      <a:r>
                        <a:rPr lang="de-DE" sz="1900" b="0" err="1">
                          <a:solidFill>
                            <a:schemeClr val="tx1"/>
                          </a:solidFill>
                          <a:latin typeface="Calibri" panose="020F0502020204030204" pitchFamily="34" charset="0"/>
                          <a:cs typeface="Calibri" panose="020F0502020204030204" pitchFamily="34" charset="0"/>
                          <a:sym typeface="Wingdings 3" panose="05040102010807070707" pitchFamily="18" charset="2"/>
                        </a:rPr>
                        <a:t>up</a:t>
                      </a: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 </a:t>
                      </a:r>
                      <a:r>
                        <a:rPr lang="de-DE" sz="1900" b="0" err="1">
                          <a:solidFill>
                            <a:schemeClr val="tx1"/>
                          </a:solidFill>
                          <a:latin typeface="Calibri" panose="020F0502020204030204" pitchFamily="34" charset="0"/>
                          <a:cs typeface="Calibri" panose="020F0502020204030204" pitchFamily="34" charset="0"/>
                          <a:sym typeface="Wingdings 3" panose="05040102010807070707" pitchFamily="18" charset="2"/>
                        </a:rPr>
                        <a:t>survey</a:t>
                      </a: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 in Eastern Province</a:t>
                      </a:r>
                      <a:endParaRPr lang="en-US" sz="1900" b="0">
                        <a:solidFill>
                          <a:schemeClr val="tx1"/>
                        </a:solidFill>
                        <a:latin typeface="Calibri" panose="020F0502020204030204" pitchFamily="34" charset="0"/>
                        <a:cs typeface="Calibri" panose="020F0502020204030204" pitchFamily="34" charset="0"/>
                      </a:endParaRPr>
                    </a:p>
                  </a:txBody>
                  <a:tcPr marL="121920" marR="121920" marT="60960" marB="60960" anchor="b">
                    <a:lnL w="12700" cap="flat" cmpd="sng" algn="ctr">
                      <a:solidFill>
                        <a:srgbClr val="C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4058723905"/>
                  </a:ext>
                </a:extLst>
              </a:tr>
              <a:tr h="411357">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lang="en-US" sz="1600" b="1">
                          <a:solidFill>
                            <a:schemeClr val="tx1"/>
                          </a:solidFill>
                          <a:latin typeface="Calibri" panose="020F0502020204030204" pitchFamily="34" charset="0"/>
                          <a:cs typeface="Calibri" panose="020F0502020204030204" pitchFamily="34" charset="0"/>
                        </a:rPr>
                        <a:t>2022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431555114"/>
                  </a:ext>
                </a:extLst>
              </a:tr>
            </a:tbl>
          </a:graphicData>
        </a:graphic>
      </p:graphicFrame>
      <p:sp>
        <p:nvSpPr>
          <p:cNvPr id="4" name="Footer Placeholder 3">
            <a:extLst>
              <a:ext uri="{FF2B5EF4-FFF2-40B4-BE49-F238E27FC236}">
                <a16:creationId xmlns:a16="http://schemas.microsoft.com/office/drawing/2014/main" id="{0186F88F-ECBD-F309-A45F-B8329BE3E6DA}"/>
              </a:ext>
            </a:extLst>
          </p:cNvPr>
          <p:cNvSpPr>
            <a:spLocks noGrp="1"/>
          </p:cNvSpPr>
          <p:nvPr>
            <p:ph type="ftr" sz="quarter" idx="11"/>
          </p:nvPr>
        </p:nvSpPr>
        <p:spPr/>
        <p:txBody>
          <a:bodyPr/>
          <a:lstStyle/>
          <a:p>
            <a:r>
              <a:rPr lang="en-GB">
                <a:solidFill>
                  <a:prstClr val="black">
                    <a:tint val="75000"/>
                  </a:prstClr>
                </a:solidFill>
                <a:latin typeface="Calibri" panose="020F0502020204030204"/>
              </a:rPr>
              <a:t>Follow-up surveys</a:t>
            </a:r>
            <a:endParaRPr lang="en-DE">
              <a:solidFill>
                <a:prstClr val="black">
                  <a:tint val="75000"/>
                </a:prstClr>
              </a:solidFill>
              <a:latin typeface="Calibri" panose="020F0502020204030204"/>
            </a:endParaRPr>
          </a:p>
        </p:txBody>
      </p:sp>
      <p:pic>
        <p:nvPicPr>
          <p:cNvPr id="18" name="Picture 17">
            <a:extLst>
              <a:ext uri="{FF2B5EF4-FFF2-40B4-BE49-F238E27FC236}">
                <a16:creationId xmlns:a16="http://schemas.microsoft.com/office/drawing/2014/main" id="{634C68FF-7EEC-4F9A-9495-0B5089CA1A8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667177" y="3784027"/>
            <a:ext cx="1451067" cy="1762984"/>
          </a:xfrm>
          <a:prstGeom prst="rect">
            <a:avLst/>
          </a:prstGeom>
        </p:spPr>
      </p:pic>
      <p:graphicFrame>
        <p:nvGraphicFramePr>
          <p:cNvPr id="33" name="Tabelle 9">
            <a:extLst>
              <a:ext uri="{FF2B5EF4-FFF2-40B4-BE49-F238E27FC236}">
                <a16:creationId xmlns:a16="http://schemas.microsoft.com/office/drawing/2014/main" id="{75A954E3-8E86-4FC7-82F7-910BD8D5485F}"/>
              </a:ext>
            </a:extLst>
          </p:cNvPr>
          <p:cNvGraphicFramePr>
            <a:graphicFrameLocks noGrp="1"/>
          </p:cNvGraphicFramePr>
          <p:nvPr/>
        </p:nvGraphicFramePr>
        <p:xfrm>
          <a:off x="5290696" y="3665229"/>
          <a:ext cx="1556019" cy="1720449"/>
        </p:xfrm>
        <a:graphic>
          <a:graphicData uri="http://schemas.openxmlformats.org/drawingml/2006/table">
            <a:tbl>
              <a:tblPr firstRow="1" bandRow="1">
                <a:tableStyleId>{5C22544A-7EE6-4342-B048-85BDC9FD1C3A}</a:tableStyleId>
              </a:tblPr>
              <a:tblGrid>
                <a:gridCol w="1556019">
                  <a:extLst>
                    <a:ext uri="{9D8B030D-6E8A-4147-A177-3AD203B41FA5}">
                      <a16:colId xmlns:a16="http://schemas.microsoft.com/office/drawing/2014/main" val="2412920932"/>
                    </a:ext>
                  </a:extLst>
                </a:gridCol>
              </a:tblGrid>
              <a:tr h="1164336">
                <a:tc>
                  <a:txBody>
                    <a:bodyPr/>
                    <a:lstStyle/>
                    <a:p>
                      <a:pPr defTabSz="533400">
                        <a:lnSpc>
                          <a:spcPct val="90000"/>
                        </a:lnSpc>
                        <a:spcBef>
                          <a:spcPct val="0"/>
                        </a:spcBef>
                      </a:pP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Follow-</a:t>
                      </a:r>
                      <a:r>
                        <a:rPr lang="de-DE" sz="1900" b="0" err="1">
                          <a:solidFill>
                            <a:schemeClr val="tx1"/>
                          </a:solidFill>
                          <a:latin typeface="Calibri" panose="020F0502020204030204" pitchFamily="34" charset="0"/>
                          <a:cs typeface="Calibri" panose="020F0502020204030204" pitchFamily="34" charset="0"/>
                          <a:sym typeface="Wingdings 3" panose="05040102010807070707" pitchFamily="18" charset="2"/>
                        </a:rPr>
                        <a:t>up</a:t>
                      </a: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 </a:t>
                      </a:r>
                      <a:r>
                        <a:rPr lang="de-DE" sz="1900" b="0" err="1">
                          <a:solidFill>
                            <a:schemeClr val="tx1"/>
                          </a:solidFill>
                          <a:latin typeface="Calibri" panose="020F0502020204030204" pitchFamily="34" charset="0"/>
                          <a:cs typeface="Calibri" panose="020F0502020204030204" pitchFamily="34" charset="0"/>
                          <a:sym typeface="Wingdings 3" panose="05040102010807070707" pitchFamily="18" charset="2"/>
                        </a:rPr>
                        <a:t>survey</a:t>
                      </a: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 in Luapula Province</a:t>
                      </a:r>
                      <a:endParaRPr lang="en-US" sz="1900" b="0">
                        <a:solidFill>
                          <a:schemeClr val="tx1"/>
                        </a:solidFill>
                        <a:latin typeface="Calibri" panose="020F0502020204030204" pitchFamily="34" charset="0"/>
                        <a:cs typeface="Calibri" panose="020F0502020204030204" pitchFamily="34" charset="0"/>
                      </a:endParaRPr>
                    </a:p>
                  </a:txBody>
                  <a:tcPr marL="121920" marR="121920" marT="60960" marB="60960" anchor="b">
                    <a:lnL w="12700" cap="flat" cmpd="sng" algn="ctr">
                      <a:solidFill>
                        <a:srgbClr val="C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4058723905"/>
                  </a:ext>
                </a:extLst>
              </a:tr>
              <a:tr h="556113">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lang="en-US" sz="1600" b="1">
                          <a:solidFill>
                            <a:schemeClr val="tx1"/>
                          </a:solidFill>
                          <a:latin typeface="Calibri" panose="020F0502020204030204" pitchFamily="34" charset="0"/>
                          <a:cs typeface="Calibri" panose="020F0502020204030204" pitchFamily="34" charset="0"/>
                        </a:rPr>
                        <a:t>2022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431555114"/>
                  </a:ext>
                </a:extLst>
              </a:tr>
            </a:tbl>
          </a:graphicData>
        </a:graphic>
      </p:graphicFrame>
      <p:graphicFrame>
        <p:nvGraphicFramePr>
          <p:cNvPr id="20" name="Tabelle 9">
            <a:extLst>
              <a:ext uri="{FF2B5EF4-FFF2-40B4-BE49-F238E27FC236}">
                <a16:creationId xmlns:a16="http://schemas.microsoft.com/office/drawing/2014/main" id="{95D14414-4ABF-431A-A288-20621782D66E}"/>
              </a:ext>
            </a:extLst>
          </p:cNvPr>
          <p:cNvGraphicFramePr>
            <a:graphicFrameLocks noGrp="1"/>
          </p:cNvGraphicFramePr>
          <p:nvPr>
            <p:extLst>
              <p:ext uri="{D42A27DB-BD31-4B8C-83A1-F6EECF244321}">
                <p14:modId xmlns:p14="http://schemas.microsoft.com/office/powerpoint/2010/main" val="3503467760"/>
              </p:ext>
            </p:extLst>
          </p:nvPr>
        </p:nvGraphicFramePr>
        <p:xfrm>
          <a:off x="7315050" y="3454074"/>
          <a:ext cx="1556019" cy="1720449"/>
        </p:xfrm>
        <a:graphic>
          <a:graphicData uri="http://schemas.openxmlformats.org/drawingml/2006/table">
            <a:tbl>
              <a:tblPr firstRow="1" bandRow="1">
                <a:tableStyleId>{5C22544A-7EE6-4342-B048-85BDC9FD1C3A}</a:tableStyleId>
              </a:tblPr>
              <a:tblGrid>
                <a:gridCol w="1556019">
                  <a:extLst>
                    <a:ext uri="{9D8B030D-6E8A-4147-A177-3AD203B41FA5}">
                      <a16:colId xmlns:a16="http://schemas.microsoft.com/office/drawing/2014/main" val="2412920932"/>
                    </a:ext>
                  </a:extLst>
                </a:gridCol>
              </a:tblGrid>
              <a:tr h="1164336">
                <a:tc>
                  <a:txBody>
                    <a:bodyPr/>
                    <a:lstStyle/>
                    <a:p>
                      <a:pPr defTabSz="533400">
                        <a:lnSpc>
                          <a:spcPct val="90000"/>
                        </a:lnSpc>
                        <a:spcBef>
                          <a:spcPct val="0"/>
                        </a:spcBef>
                      </a:pPr>
                      <a:r>
                        <a:rPr lang="de-DE" sz="1900" b="0" err="1">
                          <a:solidFill>
                            <a:schemeClr val="tx1"/>
                          </a:solidFill>
                          <a:latin typeface="Calibri" panose="020F0502020204030204" pitchFamily="34" charset="0"/>
                          <a:cs typeface="Calibri" panose="020F0502020204030204" pitchFamily="34" charset="0"/>
                          <a:sym typeface="Wingdings 3" panose="05040102010807070707" pitchFamily="18" charset="2"/>
                        </a:rPr>
                        <a:t>Endline</a:t>
                      </a: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 </a:t>
                      </a:r>
                      <a:r>
                        <a:rPr lang="de-DE" sz="1900" b="0" err="1">
                          <a:solidFill>
                            <a:schemeClr val="tx1"/>
                          </a:solidFill>
                          <a:latin typeface="Calibri" panose="020F0502020204030204" pitchFamily="34" charset="0"/>
                          <a:cs typeface="Calibri" panose="020F0502020204030204" pitchFamily="34" charset="0"/>
                          <a:sym typeface="Wingdings 3" panose="05040102010807070707" pitchFamily="18" charset="2"/>
                        </a:rPr>
                        <a:t>survey</a:t>
                      </a: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 in </a:t>
                      </a:r>
                      <a:r>
                        <a:rPr lang="de-DE" sz="1900" b="0" err="1">
                          <a:solidFill>
                            <a:schemeClr val="tx1"/>
                          </a:solidFill>
                          <a:latin typeface="Calibri" panose="020F0502020204030204" pitchFamily="34" charset="0"/>
                          <a:cs typeface="Calibri" panose="020F0502020204030204" pitchFamily="34" charset="0"/>
                          <a:sym typeface="Wingdings 3" panose="05040102010807070707" pitchFamily="18" charset="2"/>
                        </a:rPr>
                        <a:t>Luapula</a:t>
                      </a: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 Province</a:t>
                      </a:r>
                      <a:endParaRPr lang="en-US" sz="1900" b="0">
                        <a:solidFill>
                          <a:schemeClr val="tx1"/>
                        </a:solidFill>
                        <a:latin typeface="Calibri" panose="020F0502020204030204" pitchFamily="34" charset="0"/>
                        <a:cs typeface="Calibri" panose="020F0502020204030204" pitchFamily="34" charset="0"/>
                      </a:endParaRPr>
                    </a:p>
                  </a:txBody>
                  <a:tcPr marL="121920" marR="121920" marT="60960" marB="60960" anchor="b">
                    <a:lnL w="12700" cap="flat" cmpd="sng" algn="ctr">
                      <a:solidFill>
                        <a:srgbClr val="C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4058723905"/>
                  </a:ext>
                </a:extLst>
              </a:tr>
              <a:tr h="556113">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lang="en-US" sz="1600" b="1">
                          <a:solidFill>
                            <a:schemeClr val="tx1"/>
                          </a:solidFill>
                          <a:latin typeface="Calibri" panose="020F0502020204030204" pitchFamily="34" charset="0"/>
                          <a:cs typeface="Calibri" panose="020F0502020204030204" pitchFamily="34" charset="0"/>
                        </a:rPr>
                        <a:t>2024</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431555114"/>
                  </a:ext>
                </a:extLst>
              </a:tr>
            </a:tbl>
          </a:graphicData>
        </a:graphic>
      </p:graphicFrame>
      <p:graphicFrame>
        <p:nvGraphicFramePr>
          <p:cNvPr id="21" name="Tabelle 9">
            <a:extLst>
              <a:ext uri="{FF2B5EF4-FFF2-40B4-BE49-F238E27FC236}">
                <a16:creationId xmlns:a16="http://schemas.microsoft.com/office/drawing/2014/main" id="{79D0CA28-EAD6-4395-B691-1A3038B53855}"/>
              </a:ext>
            </a:extLst>
          </p:cNvPr>
          <p:cNvGraphicFramePr>
            <a:graphicFrameLocks noGrp="1"/>
          </p:cNvGraphicFramePr>
          <p:nvPr>
            <p:extLst>
              <p:ext uri="{D42A27DB-BD31-4B8C-83A1-F6EECF244321}">
                <p14:modId xmlns:p14="http://schemas.microsoft.com/office/powerpoint/2010/main" val="1166169554"/>
              </p:ext>
            </p:extLst>
          </p:nvPr>
        </p:nvGraphicFramePr>
        <p:xfrm>
          <a:off x="7005683" y="682125"/>
          <a:ext cx="1556019" cy="1720449"/>
        </p:xfrm>
        <a:graphic>
          <a:graphicData uri="http://schemas.openxmlformats.org/drawingml/2006/table">
            <a:tbl>
              <a:tblPr firstRow="1" bandRow="1">
                <a:tableStyleId>{5C22544A-7EE6-4342-B048-85BDC9FD1C3A}</a:tableStyleId>
              </a:tblPr>
              <a:tblGrid>
                <a:gridCol w="1556019">
                  <a:extLst>
                    <a:ext uri="{9D8B030D-6E8A-4147-A177-3AD203B41FA5}">
                      <a16:colId xmlns:a16="http://schemas.microsoft.com/office/drawing/2014/main" val="2412920932"/>
                    </a:ext>
                  </a:extLst>
                </a:gridCol>
              </a:tblGrid>
              <a:tr h="1164336">
                <a:tc>
                  <a:txBody>
                    <a:bodyPr/>
                    <a:lstStyle/>
                    <a:p>
                      <a:pPr defTabSz="533400">
                        <a:lnSpc>
                          <a:spcPct val="90000"/>
                        </a:lnSpc>
                        <a:spcBef>
                          <a:spcPct val="0"/>
                        </a:spcBef>
                      </a:pPr>
                      <a:r>
                        <a:rPr lang="de-DE" sz="1900" b="0" err="1">
                          <a:solidFill>
                            <a:schemeClr val="tx1"/>
                          </a:solidFill>
                          <a:latin typeface="Calibri" panose="020F0502020204030204" pitchFamily="34" charset="0"/>
                          <a:cs typeface="Calibri" panose="020F0502020204030204" pitchFamily="34" charset="0"/>
                          <a:sym typeface="Wingdings 3" panose="05040102010807070707" pitchFamily="18" charset="2"/>
                        </a:rPr>
                        <a:t>Endline</a:t>
                      </a: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 </a:t>
                      </a:r>
                      <a:r>
                        <a:rPr lang="de-DE" sz="1900" b="0" err="1">
                          <a:solidFill>
                            <a:schemeClr val="tx1"/>
                          </a:solidFill>
                          <a:latin typeface="Calibri" panose="020F0502020204030204" pitchFamily="34" charset="0"/>
                          <a:cs typeface="Calibri" panose="020F0502020204030204" pitchFamily="34" charset="0"/>
                          <a:sym typeface="Wingdings 3" panose="05040102010807070707" pitchFamily="18" charset="2"/>
                        </a:rPr>
                        <a:t>survey</a:t>
                      </a:r>
                      <a:r>
                        <a:rPr lang="de-DE" sz="1900" b="0">
                          <a:solidFill>
                            <a:schemeClr val="tx1"/>
                          </a:solidFill>
                          <a:latin typeface="Calibri" panose="020F0502020204030204" pitchFamily="34" charset="0"/>
                          <a:cs typeface="Calibri" panose="020F0502020204030204" pitchFamily="34" charset="0"/>
                          <a:sym typeface="Wingdings 3" panose="05040102010807070707" pitchFamily="18" charset="2"/>
                        </a:rPr>
                        <a:t> in Eastern Province</a:t>
                      </a:r>
                      <a:endParaRPr lang="en-US" sz="1900" b="0">
                        <a:solidFill>
                          <a:schemeClr val="tx1"/>
                        </a:solidFill>
                        <a:latin typeface="Calibri" panose="020F0502020204030204" pitchFamily="34" charset="0"/>
                        <a:cs typeface="Calibri" panose="020F0502020204030204" pitchFamily="34" charset="0"/>
                      </a:endParaRPr>
                    </a:p>
                  </a:txBody>
                  <a:tcPr marL="121920" marR="121920" marT="60960" marB="60960" anchor="b">
                    <a:lnL w="12700" cap="flat" cmpd="sng" algn="ctr">
                      <a:solidFill>
                        <a:srgbClr val="C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4058723905"/>
                  </a:ext>
                </a:extLst>
              </a:tr>
              <a:tr h="556113">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lang="en-US" sz="1600" b="1">
                          <a:solidFill>
                            <a:schemeClr val="tx1"/>
                          </a:solidFill>
                          <a:latin typeface="Calibri" panose="020F0502020204030204" pitchFamily="34" charset="0"/>
                          <a:cs typeface="Calibri" panose="020F0502020204030204" pitchFamily="34" charset="0"/>
                        </a:rPr>
                        <a:t>2024</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431555114"/>
                  </a:ext>
                </a:extLst>
              </a:tr>
            </a:tbl>
          </a:graphicData>
        </a:graphic>
      </p:graphicFrame>
    </p:spTree>
    <p:extLst>
      <p:ext uri="{BB962C8B-B14F-4D97-AF65-F5344CB8AC3E}">
        <p14:creationId xmlns:p14="http://schemas.microsoft.com/office/powerpoint/2010/main" val="185413464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a:extLst>
              <a:ext uri="{FF2B5EF4-FFF2-40B4-BE49-F238E27FC236}">
                <a16:creationId xmlns:a16="http://schemas.microsoft.com/office/drawing/2014/main" id="{998B894A-12E1-4816-A7DB-C5A20D650E51}"/>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2" name="Titel 1">
            <a:extLst>
              <a:ext uri="{FF2B5EF4-FFF2-40B4-BE49-F238E27FC236}">
                <a16:creationId xmlns:a16="http://schemas.microsoft.com/office/drawing/2014/main" id="{AEB6576C-1F23-4325-B076-85E87F8E1C07}"/>
              </a:ext>
            </a:extLst>
          </p:cNvPr>
          <p:cNvSpPr>
            <a:spLocks noGrp="1"/>
          </p:cNvSpPr>
          <p:nvPr>
            <p:ph type="title"/>
          </p:nvPr>
        </p:nvSpPr>
        <p:spPr>
          <a:xfrm>
            <a:off x="164181" y="2093674"/>
            <a:ext cx="11858487" cy="4040085"/>
          </a:xfrm>
        </p:spPr>
        <p:txBody>
          <a:bodyPr/>
          <a:lstStyle/>
          <a:p>
            <a:r>
              <a:rPr lang="en-GB" dirty="0"/>
              <a:t>Status of the Indicators </a:t>
            </a:r>
          </a:p>
        </p:txBody>
      </p:sp>
      <p:sp>
        <p:nvSpPr>
          <p:cNvPr id="4" name="Datumsplatzhalter 3">
            <a:extLst>
              <a:ext uri="{FF2B5EF4-FFF2-40B4-BE49-F238E27FC236}">
                <a16:creationId xmlns:a16="http://schemas.microsoft.com/office/drawing/2014/main" id="{39924807-9B32-4B46-B758-E22E6ACD9ED7}"/>
              </a:ext>
            </a:extLst>
          </p:cNvPr>
          <p:cNvSpPr>
            <a:spLocks noGrp="1"/>
          </p:cNvSpPr>
          <p:nvPr>
            <p:ph type="dt" sz="half" idx="12"/>
          </p:nvPr>
        </p:nvSpPr>
        <p:spPr/>
        <p:txBody>
          <a:bodyPr/>
          <a:lstStyle/>
          <a:p>
            <a:fld id="{222D7B9C-11DE-4A6C-8282-2C487C6F3563}" type="datetime1">
              <a:rPr lang="en-US" smtClean="0"/>
              <a:t>9/12/2023</a:t>
            </a:fld>
            <a:endParaRPr lang="en-GB"/>
          </a:p>
        </p:txBody>
      </p:sp>
      <p:sp>
        <p:nvSpPr>
          <p:cNvPr id="5" name="Fußzeilenplatzhalter 4">
            <a:extLst>
              <a:ext uri="{FF2B5EF4-FFF2-40B4-BE49-F238E27FC236}">
                <a16:creationId xmlns:a16="http://schemas.microsoft.com/office/drawing/2014/main" id="{AA73D0AE-6EC8-467D-B123-DF754C0A8616}"/>
              </a:ext>
            </a:extLst>
          </p:cNvPr>
          <p:cNvSpPr>
            <a:spLocks noGrp="1"/>
          </p:cNvSpPr>
          <p:nvPr>
            <p:ph type="ftr" sz="quarter" idx="13"/>
          </p:nvPr>
        </p:nvSpPr>
        <p:spPr/>
        <p:txBody>
          <a:bodyPr/>
          <a:lstStyle/>
          <a:p>
            <a:r>
              <a:rPr lang="en-US"/>
              <a:t>FUS 2022 - Key Findings</a:t>
            </a:r>
            <a:endParaRPr lang="en-GB"/>
          </a:p>
        </p:txBody>
      </p:sp>
      <p:sp>
        <p:nvSpPr>
          <p:cNvPr id="7" name="Foliennummernplatzhalter 6">
            <a:extLst>
              <a:ext uri="{FF2B5EF4-FFF2-40B4-BE49-F238E27FC236}">
                <a16:creationId xmlns:a16="http://schemas.microsoft.com/office/drawing/2014/main" id="{4D698EAE-F6B3-4371-9FF9-A7395481101F}"/>
              </a:ext>
            </a:extLst>
          </p:cNvPr>
          <p:cNvSpPr>
            <a:spLocks noGrp="1"/>
          </p:cNvSpPr>
          <p:nvPr>
            <p:ph type="sldNum" sz="quarter" idx="14"/>
          </p:nvPr>
        </p:nvSpPr>
        <p:spPr/>
        <p:txBody>
          <a:bodyPr/>
          <a:lstStyle/>
          <a:p>
            <a:r>
              <a:rPr lang="en-GB"/>
              <a:t>Page </a:t>
            </a:r>
            <a:fld id="{3A8B5DB7-81A8-4ED4-916B-6B23CD603687}" type="slidenum">
              <a:rPr lang="en-GB" smtClean="0"/>
              <a:pPr/>
              <a:t>9</a:t>
            </a:fld>
            <a:endParaRPr lang="en-GB"/>
          </a:p>
        </p:txBody>
      </p:sp>
    </p:spTree>
    <p:extLst>
      <p:ext uri="{BB962C8B-B14F-4D97-AF65-F5344CB8AC3E}">
        <p14:creationId xmlns:p14="http://schemas.microsoft.com/office/powerpoint/2010/main" val="2543842227"/>
      </p:ext>
    </p:extLst>
  </p:cSld>
  <p:clrMapOvr>
    <a:masterClrMapping/>
  </p:clrMapOvr>
  <p:transition>
    <p:fade/>
  </p:transition>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Thème Office">
  <a:themeElements>
    <a:clrScheme name="NIPN">
      <a:dk1>
        <a:srgbClr val="575757"/>
      </a:dk1>
      <a:lt1>
        <a:srgbClr val="FFFFFF"/>
      </a:lt1>
      <a:dk2>
        <a:srgbClr val="36C1C2"/>
      </a:dk2>
      <a:lt2>
        <a:srgbClr val="FFFFFF"/>
      </a:lt2>
      <a:accent1>
        <a:srgbClr val="0081AE"/>
      </a:accent1>
      <a:accent2>
        <a:srgbClr val="86C286"/>
      </a:accent2>
      <a:accent3>
        <a:srgbClr val="34AE8D"/>
      </a:accent3>
      <a:accent4>
        <a:srgbClr val="0081AE"/>
      </a:accent4>
      <a:accent5>
        <a:srgbClr val="36C1C2"/>
      </a:accent5>
      <a:accent6>
        <a:srgbClr val="DADC4B"/>
      </a:accent6>
      <a:hlink>
        <a:srgbClr val="34AE8D"/>
      </a:hlink>
      <a:folHlink>
        <a:srgbClr val="34AE8D"/>
      </a:folHlink>
    </a:clrScheme>
    <a:fontScheme name="NIPN">
      <a:majorFont>
        <a:latin typeface="Trebuchet MS"/>
        <a:ea typeface=""/>
        <a:cs typeface=""/>
      </a:majorFont>
      <a:minorFont>
        <a:latin typeface="Trebuchet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Entwurf 01">
  <a:themeElements>
    <a:clrScheme name="Benutzerdefiniert 47">
      <a:dk1>
        <a:sysClr val="windowText" lastClr="000000"/>
      </a:dk1>
      <a:lt1>
        <a:sysClr val="window" lastClr="FFFFFF"/>
      </a:lt1>
      <a:dk2>
        <a:srgbClr val="6F6F6F"/>
      </a:dk2>
      <a:lt2>
        <a:srgbClr val="E6E6E6"/>
      </a:lt2>
      <a:accent1>
        <a:srgbClr val="C80F0F"/>
      </a:accent1>
      <a:accent2>
        <a:srgbClr val="89AE10"/>
      </a:accent2>
      <a:accent3>
        <a:srgbClr val="FDC400"/>
      </a:accent3>
      <a:accent4>
        <a:srgbClr val="F8E946"/>
      </a:accent4>
      <a:accent5>
        <a:srgbClr val="0077B2"/>
      </a:accent5>
      <a:accent6>
        <a:srgbClr val="AAAAAA"/>
      </a:accent6>
      <a:hlink>
        <a:srgbClr val="C80F0F"/>
      </a:hlink>
      <a:folHlink>
        <a:srgbClr val="C80F0F"/>
      </a:folHlink>
    </a:clrScheme>
    <a:fontScheme name="Benutzerdefiniert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l">
          <a:defRPr sz="1200" dirty="0" smtClean="0"/>
        </a:defPPr>
      </a:lstStyle>
    </a:txDef>
  </a:objectDefaults>
  <a:extraClrSchemeLst/>
  <a:extLst>
    <a:ext uri="{05A4C25C-085E-4340-85A3-A5531E510DB2}">
      <thm15:themeFamily xmlns:thm15="http://schemas.microsoft.com/office/thememl/2012/main" name="giz-ppt-standard-mastervorlagen-de.potx  -  Schreibgeschützt" id="{99BBD3A9-3C5E-4EDF-850A-F6640A410E63}" vid="{4549DCBD-B418-4E43-AC73-B0B25135C6FF}"/>
    </a:ext>
  </a:extLst>
</a:theme>
</file>

<file path=ppt/theme/theme3.xml><?xml version="1.0" encoding="utf-8"?>
<a:theme xmlns:a="http://schemas.openxmlformats.org/drawingml/2006/main" name="Master English">
  <a:themeElements>
    <a:clrScheme name="Benutzerdefiniert 47">
      <a:dk1>
        <a:sysClr val="windowText" lastClr="000000"/>
      </a:dk1>
      <a:lt1>
        <a:sysClr val="window" lastClr="FFFFFF"/>
      </a:lt1>
      <a:dk2>
        <a:srgbClr val="6F6F6F"/>
      </a:dk2>
      <a:lt2>
        <a:srgbClr val="E6E6E6"/>
      </a:lt2>
      <a:accent1>
        <a:srgbClr val="C80F0F"/>
      </a:accent1>
      <a:accent2>
        <a:srgbClr val="89AE10"/>
      </a:accent2>
      <a:accent3>
        <a:srgbClr val="FDC400"/>
      </a:accent3>
      <a:accent4>
        <a:srgbClr val="F8E946"/>
      </a:accent4>
      <a:accent5>
        <a:srgbClr val="0077B2"/>
      </a:accent5>
      <a:accent6>
        <a:srgbClr val="AAAAAA"/>
      </a:accent6>
      <a:hlink>
        <a:srgbClr val="C80F0F"/>
      </a:hlink>
      <a:folHlink>
        <a:srgbClr val="C80F0F"/>
      </a:folHlink>
    </a:clrScheme>
    <a:fontScheme name="Benutzerdefiniert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l">
          <a:defRPr sz="1200" dirty="0" smtClean="0"/>
        </a:defPPr>
      </a:lstStyle>
    </a:txDef>
  </a:objectDefaults>
  <a:extraClrSchemeLst/>
  <a:extLst>
    <a:ext uri="{05A4C25C-085E-4340-85A3-A5531E510DB2}">
      <thm15:themeFamily xmlns:thm15="http://schemas.microsoft.com/office/thememl/2012/main" name="giz-ppt-standard-beispielfolien-en.pptx" id="{CE091F88-AA5F-4638-982E-EDA52B318409}" vid="{97D04421-EFAF-408F-A750-D11F8BE370B8}"/>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Master English">
  <a:themeElements>
    <a:clrScheme name="Benutzerdefiniert 47">
      <a:dk1>
        <a:sysClr val="windowText" lastClr="000000"/>
      </a:dk1>
      <a:lt1>
        <a:sysClr val="window" lastClr="FFFFFF"/>
      </a:lt1>
      <a:dk2>
        <a:srgbClr val="6F6F6F"/>
      </a:dk2>
      <a:lt2>
        <a:srgbClr val="E6E6E6"/>
      </a:lt2>
      <a:accent1>
        <a:srgbClr val="C80F0F"/>
      </a:accent1>
      <a:accent2>
        <a:srgbClr val="89AE10"/>
      </a:accent2>
      <a:accent3>
        <a:srgbClr val="FDC400"/>
      </a:accent3>
      <a:accent4>
        <a:srgbClr val="F8E946"/>
      </a:accent4>
      <a:accent5>
        <a:srgbClr val="0077B2"/>
      </a:accent5>
      <a:accent6>
        <a:srgbClr val="AAAAAA"/>
      </a:accent6>
      <a:hlink>
        <a:srgbClr val="C80F0F"/>
      </a:hlink>
      <a:folHlink>
        <a:srgbClr val="C80F0F"/>
      </a:folHlink>
    </a:clrScheme>
    <a:fontScheme name="Benutzerdefiniert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l">
          <a:defRPr sz="12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Entwurf 01">
  <a:themeElements>
    <a:clrScheme name="Benutzerdefiniert 47">
      <a:dk1>
        <a:sysClr val="windowText" lastClr="000000"/>
      </a:dk1>
      <a:lt1>
        <a:sysClr val="window" lastClr="FFFFFF"/>
      </a:lt1>
      <a:dk2>
        <a:srgbClr val="6F6F6F"/>
      </a:dk2>
      <a:lt2>
        <a:srgbClr val="E6E6E6"/>
      </a:lt2>
      <a:accent1>
        <a:srgbClr val="C80F0F"/>
      </a:accent1>
      <a:accent2>
        <a:srgbClr val="89AE10"/>
      </a:accent2>
      <a:accent3>
        <a:srgbClr val="FDC400"/>
      </a:accent3>
      <a:accent4>
        <a:srgbClr val="F8E946"/>
      </a:accent4>
      <a:accent5>
        <a:srgbClr val="0077B2"/>
      </a:accent5>
      <a:accent6>
        <a:srgbClr val="AAAAAA"/>
      </a:accent6>
      <a:hlink>
        <a:srgbClr val="C80F0F"/>
      </a:hlink>
      <a:folHlink>
        <a:srgbClr val="C80F0F"/>
      </a:folHlink>
    </a:clrScheme>
    <a:fontScheme name="Benutzerdefiniert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l">
          <a:defRPr sz="1200" dirty="0" smtClean="0"/>
        </a:defPPr>
      </a:lstStyle>
    </a:txDef>
  </a:objectDefaults>
  <a:extraClrSchemeLst/>
  <a:extLst>
    <a:ext uri="{05A4C25C-085E-4340-85A3-A5531E510DB2}">
      <thm15:themeFamily xmlns:thm15="http://schemas.microsoft.com/office/thememl/2012/main" name="giz-standard-powerpoint-mastervorlagen-de.potx" id="{CAFB08E6-1627-495E-B22B-33C419C271F3}" vid="{8EBC85AA-48E2-4E77-8354-79665ECA1B64}"/>
    </a:ext>
  </a:extLst>
</a:theme>
</file>

<file path=ppt/theme/theme7.xml><?xml version="1.0" encoding="utf-8"?>
<a:theme xmlns:a="http://schemas.openxmlformats.org/drawingml/2006/main" name="2_Master English">
  <a:themeElements>
    <a:clrScheme name="Benutzerdefiniert 47">
      <a:dk1>
        <a:sysClr val="windowText" lastClr="000000"/>
      </a:dk1>
      <a:lt1>
        <a:sysClr val="window" lastClr="FFFFFF"/>
      </a:lt1>
      <a:dk2>
        <a:srgbClr val="6F6F6F"/>
      </a:dk2>
      <a:lt2>
        <a:srgbClr val="E6E6E6"/>
      </a:lt2>
      <a:accent1>
        <a:srgbClr val="C80F0F"/>
      </a:accent1>
      <a:accent2>
        <a:srgbClr val="89AE10"/>
      </a:accent2>
      <a:accent3>
        <a:srgbClr val="FDC400"/>
      </a:accent3>
      <a:accent4>
        <a:srgbClr val="F8E946"/>
      </a:accent4>
      <a:accent5>
        <a:srgbClr val="0077B2"/>
      </a:accent5>
      <a:accent6>
        <a:srgbClr val="AAAAAA"/>
      </a:accent6>
      <a:hlink>
        <a:srgbClr val="C80F0F"/>
      </a:hlink>
      <a:folHlink>
        <a:srgbClr val="C80F0F"/>
      </a:folHlink>
    </a:clrScheme>
    <a:fontScheme name="Benutzerdefiniert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l">
          <a:defRPr sz="12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3_Master English">
  <a:themeElements>
    <a:clrScheme name="Benutzerdefiniert 47">
      <a:dk1>
        <a:sysClr val="windowText" lastClr="000000"/>
      </a:dk1>
      <a:lt1>
        <a:sysClr val="window" lastClr="FFFFFF"/>
      </a:lt1>
      <a:dk2>
        <a:srgbClr val="6F6F6F"/>
      </a:dk2>
      <a:lt2>
        <a:srgbClr val="E6E6E6"/>
      </a:lt2>
      <a:accent1>
        <a:srgbClr val="C80F0F"/>
      </a:accent1>
      <a:accent2>
        <a:srgbClr val="89AE10"/>
      </a:accent2>
      <a:accent3>
        <a:srgbClr val="FDC400"/>
      </a:accent3>
      <a:accent4>
        <a:srgbClr val="F8E946"/>
      </a:accent4>
      <a:accent5>
        <a:srgbClr val="0077B2"/>
      </a:accent5>
      <a:accent6>
        <a:srgbClr val="AAAAAA"/>
      </a:accent6>
      <a:hlink>
        <a:srgbClr val="C80F0F"/>
      </a:hlink>
      <a:folHlink>
        <a:srgbClr val="C80F0F"/>
      </a:folHlink>
    </a:clrScheme>
    <a:fontScheme name="Benutzerdefiniert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l">
          <a:defRPr sz="12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4_Master English">
  <a:themeElements>
    <a:clrScheme name="Benutzerdefiniert 47">
      <a:dk1>
        <a:sysClr val="windowText" lastClr="000000"/>
      </a:dk1>
      <a:lt1>
        <a:sysClr val="window" lastClr="FFFFFF"/>
      </a:lt1>
      <a:dk2>
        <a:srgbClr val="6F6F6F"/>
      </a:dk2>
      <a:lt2>
        <a:srgbClr val="E6E6E6"/>
      </a:lt2>
      <a:accent1>
        <a:srgbClr val="C80F0F"/>
      </a:accent1>
      <a:accent2>
        <a:srgbClr val="89AE10"/>
      </a:accent2>
      <a:accent3>
        <a:srgbClr val="FDC400"/>
      </a:accent3>
      <a:accent4>
        <a:srgbClr val="F8E946"/>
      </a:accent4>
      <a:accent5>
        <a:srgbClr val="0077B2"/>
      </a:accent5>
      <a:accent6>
        <a:srgbClr val="AAAAAA"/>
      </a:accent6>
      <a:hlink>
        <a:srgbClr val="C80F0F"/>
      </a:hlink>
      <a:folHlink>
        <a:srgbClr val="C80F0F"/>
      </a:folHlink>
    </a:clrScheme>
    <a:fontScheme name="Benutzerdefiniert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l">
          <a:defRPr sz="120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kument" ma:contentTypeID="0x01010001B4F6030257C1438E14ABEED098CBBF" ma:contentTypeVersion="17" ma:contentTypeDescription="Ein neues Dokument erstellen." ma:contentTypeScope="" ma:versionID="6a04d4c10c75d50a2058f36abea6b4c9">
  <xsd:schema xmlns:xsd="http://www.w3.org/2001/XMLSchema" xmlns:xs="http://www.w3.org/2001/XMLSchema" xmlns:p="http://schemas.microsoft.com/office/2006/metadata/properties" xmlns:ns2="98401389-4fbe-4b7c-8393-c02ef86632d0" xmlns:ns3="7b4e567b-1b7c-43d3-892a-eab9147be77c" targetNamespace="http://schemas.microsoft.com/office/2006/metadata/properties" ma:root="true" ma:fieldsID="9a09635e1e9f28cf33173e24be840ac1" ns2:_="" ns3:_="">
    <xsd:import namespace="98401389-4fbe-4b7c-8393-c02ef86632d0"/>
    <xsd:import namespace="7b4e567b-1b7c-43d3-892a-eab9147be77c"/>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DateTaken" minOccurs="0"/>
                <xsd:element ref="ns2:MediaServiceAutoKeyPoints" minOccurs="0"/>
                <xsd:element ref="ns2:MediaServiceKeyPoints" minOccurs="0"/>
                <xsd:element ref="ns2:MediaServiceOCR" minOccurs="0"/>
                <xsd:element ref="ns2:MediaServiceGenerationTime" minOccurs="0"/>
                <xsd:element ref="ns2:MediaServiceEventHashCode" minOccurs="0"/>
                <xsd:element ref="ns2:MediaServiceLocation" minOccurs="0"/>
                <xsd:element ref="ns3:SharedWithUsers" minOccurs="0"/>
                <xsd:element ref="ns3:SharedWithDetails" minOccurs="0"/>
                <xsd:element ref="ns2:MediaLengthInSeconds" minOccurs="0"/>
                <xsd:element ref="ns2:lcf76f155ced4ddcb4097134ff3c332f" minOccurs="0"/>
                <xsd:element ref="ns3:TaxCatchAll"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8401389-4fbe-4b7c-8393-c02ef86632d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DateTaken" ma:index="11" nillable="true" ma:displayName="MediaServiceDateTaken" ma:hidden="true" ma:internalName="MediaServiceDateTaken" ma:readOnly="true">
      <xsd:simpleType>
        <xsd:restriction base="dms:Text"/>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Bildmarkierungen" ma:readOnly="false" ma:fieldId="{5cf76f15-5ced-4ddc-b409-7134ff3c332f}" ma:taxonomyMulti="true" ma:sspId="0aed264e-563a-469a-8ebe-271e849ec10c"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b4e567b-1b7c-43d3-892a-eab9147be77c" elementFormDefault="qualified">
    <xsd:import namespace="http://schemas.microsoft.com/office/2006/documentManagement/types"/>
    <xsd:import namespace="http://schemas.microsoft.com/office/infopath/2007/PartnerControls"/>
    <xsd:element name="SharedWithUsers" ma:index="18" nillable="true" ma:displayName="Freigegeben für"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Freigegeben für - Details" ma:internalName="SharedWithDetails" ma:readOnly="true">
      <xsd:simpleType>
        <xsd:restriction base="dms:Note">
          <xsd:maxLength value="255"/>
        </xsd:restriction>
      </xsd:simpleType>
    </xsd:element>
    <xsd:element name="TaxCatchAll" ma:index="23" nillable="true" ma:displayName="Taxonomy Catch All Column" ma:description="" ma:hidden="true" ma:list="{ca422d10-e08b-4b79-816b-0ee214e1abbf}" ma:internalName="TaxCatchAll" ma:showField="CatchAllData" ma:web="7b4e567b-1b7c-43d3-892a-eab9147be77c">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98401389-4fbe-4b7c-8393-c02ef86632d0">
      <Terms xmlns="http://schemas.microsoft.com/office/infopath/2007/PartnerControls"/>
    </lcf76f155ced4ddcb4097134ff3c332f>
    <TaxCatchAll xmlns="7b4e567b-1b7c-43d3-892a-eab9147be77c"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8EF2368-C811-4184-8A03-4C1ADC4026FE}">
  <ds:schemaRefs>
    <ds:schemaRef ds:uri="7b4e567b-1b7c-43d3-892a-eab9147be77c"/>
    <ds:schemaRef ds:uri="98401389-4fbe-4b7c-8393-c02ef86632d0"/>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01295B0C-F01F-4798-B482-EBCEC7C1E44D}">
  <ds:schemaRefs>
    <ds:schemaRef ds:uri="7b4e567b-1b7c-43d3-892a-eab9147be77c"/>
    <ds:schemaRef ds:uri="98401389-4fbe-4b7c-8393-c02ef86632d0"/>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E14DB389-0BFD-4715-87E4-88C80CCCC793}">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0</TotalTime>
  <Words>6436</Words>
  <Application>Microsoft Office PowerPoint</Application>
  <PresentationFormat>Widescreen</PresentationFormat>
  <Paragraphs>634</Paragraphs>
  <Slides>36</Slides>
  <Notes>27</Notes>
  <HiddenSlides>0</HiddenSlides>
  <MMClips>0</MMClips>
  <ScaleCrop>false</ScaleCrop>
  <HeadingPairs>
    <vt:vector size="6" baseType="variant">
      <vt:variant>
        <vt:lpstr>Fonts Used</vt:lpstr>
      </vt:variant>
      <vt:variant>
        <vt:i4>10</vt:i4>
      </vt:variant>
      <vt:variant>
        <vt:lpstr>Theme</vt:lpstr>
      </vt:variant>
      <vt:variant>
        <vt:i4>10</vt:i4>
      </vt:variant>
      <vt:variant>
        <vt:lpstr>Slide Titles</vt:lpstr>
      </vt:variant>
      <vt:variant>
        <vt:i4>36</vt:i4>
      </vt:variant>
    </vt:vector>
  </HeadingPairs>
  <TitlesOfParts>
    <vt:vector size="56" baseType="lpstr">
      <vt:lpstr>Arial</vt:lpstr>
      <vt:lpstr>Arial Body</vt:lpstr>
      <vt:lpstr>Calibri</vt:lpstr>
      <vt:lpstr>Calibri Light</vt:lpstr>
      <vt:lpstr>Courier New</vt:lpstr>
      <vt:lpstr>Segoe UI</vt:lpstr>
      <vt:lpstr>Symbol</vt:lpstr>
      <vt:lpstr>Times New Roman</vt:lpstr>
      <vt:lpstr>Trebuchet MS</vt:lpstr>
      <vt:lpstr>Wingdings</vt:lpstr>
      <vt:lpstr>Office</vt:lpstr>
      <vt:lpstr>Entwurf 01</vt:lpstr>
      <vt:lpstr>Master English</vt:lpstr>
      <vt:lpstr>Office Theme</vt:lpstr>
      <vt:lpstr>1_Master English</vt:lpstr>
      <vt:lpstr>1_Entwurf 01</vt:lpstr>
      <vt:lpstr>2_Master English</vt:lpstr>
      <vt:lpstr>3_Master English</vt:lpstr>
      <vt:lpstr>4_Master English</vt:lpstr>
      <vt:lpstr>Thème Office</vt:lpstr>
      <vt:lpstr>Findings from the FANSER Follow-up Survey 2022 and further Engagement in Zambia`s Food System </vt:lpstr>
      <vt:lpstr>Outline </vt:lpstr>
      <vt:lpstr>FANSER</vt:lpstr>
      <vt:lpstr>FANSER ZAMBIA as part of the Global Programme Food Security, Enhanced Resilience</vt:lpstr>
      <vt:lpstr>FANSER: Intervention Areas and Target Group</vt:lpstr>
      <vt:lpstr>Prime Activities of FANSER</vt:lpstr>
      <vt:lpstr>Background &amp; Methodology of the Follow-up Surveys (FUS)</vt:lpstr>
      <vt:lpstr>Surveys</vt:lpstr>
      <vt:lpstr>Status of the Indicators </vt:lpstr>
      <vt:lpstr>PowerPoint Presentation</vt:lpstr>
      <vt:lpstr>Status of the indicators – IDDS (Individual Dietary Diversity Score) Women</vt:lpstr>
      <vt:lpstr>         </vt:lpstr>
      <vt:lpstr>MAD (Minimum Acceptable Diet) for Children</vt:lpstr>
      <vt:lpstr>PowerPoint Presentation</vt:lpstr>
      <vt:lpstr>Hygiene Indicators</vt:lpstr>
      <vt:lpstr>PowerPoint Presentation</vt:lpstr>
      <vt:lpstr>Household Food Insecurity Experience Scale (HFIES)</vt:lpstr>
      <vt:lpstr>Conclusions and Take aways from FUS 2022 (selection):</vt:lpstr>
      <vt:lpstr>Key messages of the Cross-Country Analyses </vt:lpstr>
      <vt:lpstr>Gender Transformative Approaches </vt:lpstr>
      <vt:lpstr>Quadrant of Change: FANSER‘s Gender Strategy</vt:lpstr>
      <vt:lpstr>Effects of Women empowerment on women- and child nutrition (FUS 2022)</vt:lpstr>
      <vt:lpstr>Outlook:  German Development Cooperation`s future Engagement in Zambia`s Food System</vt:lpstr>
      <vt:lpstr>PowerPoint Presentation</vt:lpstr>
      <vt:lpstr>PowerPoint Presentation</vt:lpstr>
      <vt:lpstr>Partners of the Agri-Food Cluster in Zambia</vt:lpstr>
      <vt:lpstr>GIZ Support to National Information Platform for Nutrition - NIPN</vt:lpstr>
      <vt:lpstr>GIZ Contribution to the Food Systems Pathways</vt:lpstr>
      <vt:lpstr>Outlook: Future of Zambias Food System</vt:lpstr>
      <vt:lpstr>Thank you very much for your attention – feel free to contact us! </vt:lpstr>
      <vt:lpstr>Annex I: Definiton of Indicators: Women Nutrition </vt:lpstr>
      <vt:lpstr>Annex II: Definiton of Indicators: Child Nutrition </vt:lpstr>
      <vt:lpstr>Annex III: Definiton of Indicators: Hygiene Indicator</vt:lpstr>
      <vt:lpstr>Annex: Definiton of Indicators: Hygiene Indicator (cont`d)</vt:lpstr>
      <vt:lpstr>Annex: Definiton of Indicators: Hygiene Indicator (cont`d)</vt:lpstr>
      <vt:lpstr>PowerPoint Presentation</vt:lpstr>
    </vt:vector>
  </TitlesOfParts>
  <Company>GIZ GmbH</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GIZ Input</dc:title>
  <dc:creator>Hoeffler, Heike GIZ ZM</dc:creator>
  <cp:lastModifiedBy>John Manda</cp:lastModifiedBy>
  <cp:revision>23</cp:revision>
  <cp:lastPrinted>2023-09-05T08:50:40Z</cp:lastPrinted>
  <dcterms:created xsi:type="dcterms:W3CDTF">2023-08-30T14:14:51Z</dcterms:created>
  <dcterms:modified xsi:type="dcterms:W3CDTF">2023-09-12T20:02:47Z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0x01010001B4F6030257C1438E14ABEED098CBBF</vt:lpwstr>
  </property>
  <property fmtid="{D5CDD505-2E9C-101B-9397-08002B2CF9AE}" pid="3" name="MediaServiceImageTags">
    <vt:lpwstr/>
  </property>
</Properties>
</file>